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94"/>
  </p:notesMasterIdLst>
  <p:sldIdLst>
    <p:sldId id="705" r:id="rId2"/>
    <p:sldId id="708" r:id="rId3"/>
    <p:sldId id="643" r:id="rId4"/>
    <p:sldId id="644" r:id="rId5"/>
    <p:sldId id="645" r:id="rId6"/>
    <p:sldId id="646" r:id="rId7"/>
    <p:sldId id="647" r:id="rId8"/>
    <p:sldId id="649" r:id="rId9"/>
    <p:sldId id="650" r:id="rId10"/>
    <p:sldId id="652" r:id="rId11"/>
    <p:sldId id="653" r:id="rId12"/>
    <p:sldId id="654" r:id="rId13"/>
    <p:sldId id="655" r:id="rId14"/>
    <p:sldId id="656" r:id="rId15"/>
    <p:sldId id="657" r:id="rId16"/>
    <p:sldId id="658" r:id="rId17"/>
    <p:sldId id="659" r:id="rId18"/>
    <p:sldId id="660" r:id="rId19"/>
    <p:sldId id="661" r:id="rId20"/>
    <p:sldId id="662" r:id="rId21"/>
    <p:sldId id="663" r:id="rId22"/>
    <p:sldId id="664" r:id="rId23"/>
    <p:sldId id="665" r:id="rId24"/>
    <p:sldId id="666" r:id="rId25"/>
    <p:sldId id="667" r:id="rId26"/>
    <p:sldId id="668" r:id="rId27"/>
    <p:sldId id="669" r:id="rId28"/>
    <p:sldId id="671" r:id="rId29"/>
    <p:sldId id="672" r:id="rId30"/>
    <p:sldId id="673" r:id="rId31"/>
    <p:sldId id="674" r:id="rId32"/>
    <p:sldId id="675" r:id="rId33"/>
    <p:sldId id="676" r:id="rId34"/>
    <p:sldId id="677" r:id="rId35"/>
    <p:sldId id="678" r:id="rId36"/>
    <p:sldId id="680" r:id="rId37"/>
    <p:sldId id="681" r:id="rId38"/>
    <p:sldId id="682" r:id="rId39"/>
    <p:sldId id="683" r:id="rId40"/>
    <p:sldId id="684" r:id="rId41"/>
    <p:sldId id="701" r:id="rId42"/>
    <p:sldId id="685" r:id="rId43"/>
    <p:sldId id="686" r:id="rId44"/>
    <p:sldId id="687" r:id="rId45"/>
    <p:sldId id="688" r:id="rId46"/>
    <p:sldId id="689" r:id="rId47"/>
    <p:sldId id="306" r:id="rId48"/>
    <p:sldId id="353" r:id="rId49"/>
    <p:sldId id="352" r:id="rId50"/>
    <p:sldId id="344" r:id="rId51"/>
    <p:sldId id="348" r:id="rId52"/>
    <p:sldId id="354" r:id="rId53"/>
    <p:sldId id="343" r:id="rId54"/>
    <p:sldId id="357" r:id="rId55"/>
    <p:sldId id="419" r:id="rId56"/>
    <p:sldId id="421" r:id="rId57"/>
    <p:sldId id="418" r:id="rId58"/>
    <p:sldId id="411" r:id="rId59"/>
    <p:sldId id="420" r:id="rId60"/>
    <p:sldId id="412" r:id="rId61"/>
    <p:sldId id="413" r:id="rId62"/>
    <p:sldId id="414" r:id="rId63"/>
    <p:sldId id="422" r:id="rId64"/>
    <p:sldId id="423" r:id="rId65"/>
    <p:sldId id="424" r:id="rId66"/>
    <p:sldId id="427" r:id="rId67"/>
    <p:sldId id="426" r:id="rId68"/>
    <p:sldId id="435" r:id="rId69"/>
    <p:sldId id="436" r:id="rId70"/>
    <p:sldId id="428" r:id="rId71"/>
    <p:sldId id="430" r:id="rId72"/>
    <p:sldId id="453" r:id="rId73"/>
    <p:sldId id="431" r:id="rId74"/>
    <p:sldId id="452" r:id="rId75"/>
    <p:sldId id="440" r:id="rId76"/>
    <p:sldId id="415" r:id="rId77"/>
    <p:sldId id="588" r:id="rId78"/>
    <p:sldId id="416" r:id="rId79"/>
    <p:sldId id="417" r:id="rId80"/>
    <p:sldId id="454" r:id="rId81"/>
    <p:sldId id="441" r:id="rId82"/>
    <p:sldId id="582" r:id="rId83"/>
    <p:sldId id="455" r:id="rId84"/>
    <p:sldId id="592" r:id="rId85"/>
    <p:sldId id="552" r:id="rId86"/>
    <p:sldId id="583" r:id="rId87"/>
    <p:sldId id="598" r:id="rId88"/>
    <p:sldId id="595" r:id="rId89"/>
    <p:sldId id="599" r:id="rId90"/>
    <p:sldId id="601" r:id="rId91"/>
    <p:sldId id="609" r:id="rId92"/>
    <p:sldId id="604" r:id="rId93"/>
    <p:sldId id="602" r:id="rId94"/>
    <p:sldId id="605" r:id="rId95"/>
    <p:sldId id="591" r:id="rId96"/>
    <p:sldId id="593" r:id="rId97"/>
    <p:sldId id="607" r:id="rId98"/>
    <p:sldId id="606" r:id="rId99"/>
    <p:sldId id="693" r:id="rId100"/>
    <p:sldId id="608" r:id="rId101"/>
    <p:sldId id="558" r:id="rId102"/>
    <p:sldId id="611" r:id="rId103"/>
    <p:sldId id="610" r:id="rId104"/>
    <p:sldId id="600" r:id="rId105"/>
    <p:sldId id="612" r:id="rId106"/>
    <p:sldId id="613" r:id="rId107"/>
    <p:sldId id="560" r:id="rId108"/>
    <p:sldId id="615" r:id="rId109"/>
    <p:sldId id="616" r:id="rId110"/>
    <p:sldId id="619" r:id="rId111"/>
    <p:sldId id="618" r:id="rId112"/>
    <p:sldId id="563" r:id="rId113"/>
    <p:sldId id="564" r:id="rId114"/>
    <p:sldId id="574" r:id="rId115"/>
    <p:sldId id="571" r:id="rId116"/>
    <p:sldId id="572" r:id="rId117"/>
    <p:sldId id="573" r:id="rId118"/>
    <p:sldId id="399" r:id="rId119"/>
    <p:sldId id="442" r:id="rId120"/>
    <p:sldId id="694" r:id="rId121"/>
    <p:sldId id="313" r:id="rId122"/>
    <p:sldId id="458" r:id="rId123"/>
    <p:sldId id="459" r:id="rId124"/>
    <p:sldId id="460" r:id="rId125"/>
    <p:sldId id="461" r:id="rId126"/>
    <p:sldId id="462" r:id="rId127"/>
    <p:sldId id="463" r:id="rId128"/>
    <p:sldId id="464" r:id="rId129"/>
    <p:sldId id="465" r:id="rId130"/>
    <p:sldId id="709" r:id="rId131"/>
    <p:sldId id="710" r:id="rId132"/>
    <p:sldId id="711" r:id="rId133"/>
    <p:sldId id="474" r:id="rId134"/>
    <p:sldId id="475" r:id="rId135"/>
    <p:sldId id="528" r:id="rId136"/>
    <p:sldId id="526" r:id="rId137"/>
    <p:sldId id="527" r:id="rId138"/>
    <p:sldId id="476" r:id="rId139"/>
    <p:sldId id="477" r:id="rId140"/>
    <p:sldId id="481" r:id="rId141"/>
    <p:sldId id="497" r:id="rId142"/>
    <p:sldId id="513" r:id="rId143"/>
    <p:sldId id="496" r:id="rId144"/>
    <p:sldId id="499" r:id="rId145"/>
    <p:sldId id="498" r:id="rId146"/>
    <p:sldId id="501" r:id="rId147"/>
    <p:sldId id="495" r:id="rId148"/>
    <p:sldId id="500" r:id="rId149"/>
    <p:sldId id="502" r:id="rId150"/>
    <p:sldId id="532" r:id="rId151"/>
    <p:sldId id="494" r:id="rId152"/>
    <p:sldId id="503" r:id="rId153"/>
    <p:sldId id="504" r:id="rId154"/>
    <p:sldId id="531" r:id="rId155"/>
    <p:sldId id="505" r:id="rId156"/>
    <p:sldId id="519" r:id="rId157"/>
    <p:sldId id="522" r:id="rId158"/>
    <p:sldId id="523" r:id="rId159"/>
    <p:sldId id="524" r:id="rId160"/>
    <p:sldId id="525" r:id="rId161"/>
    <p:sldId id="510" r:id="rId162"/>
    <p:sldId id="512" r:id="rId163"/>
    <p:sldId id="484" r:id="rId164"/>
    <p:sldId id="508" r:id="rId165"/>
    <p:sldId id="509" r:id="rId166"/>
    <p:sldId id="507" r:id="rId167"/>
    <p:sldId id="515" r:id="rId168"/>
    <p:sldId id="584" r:id="rId169"/>
    <p:sldId id="586" r:id="rId170"/>
    <p:sldId id="585" r:id="rId171"/>
    <p:sldId id="491" r:id="rId172"/>
    <p:sldId id="529" r:id="rId173"/>
    <p:sldId id="518" r:id="rId174"/>
    <p:sldId id="581" r:id="rId175"/>
    <p:sldId id="580" r:id="rId176"/>
    <p:sldId id="587" r:id="rId177"/>
    <p:sldId id="540" r:id="rId178"/>
    <p:sldId id="549" r:id="rId179"/>
    <p:sldId id="546" r:id="rId180"/>
    <p:sldId id="538" r:id="rId181"/>
    <p:sldId id="257" r:id="rId182"/>
    <p:sldId id="543" r:id="rId183"/>
    <p:sldId id="544" r:id="rId184"/>
    <p:sldId id="541" r:id="rId185"/>
    <p:sldId id="492" r:id="rId186"/>
    <p:sldId id="533" r:id="rId187"/>
    <p:sldId id="487" r:id="rId188"/>
    <p:sldId id="542" r:id="rId189"/>
    <p:sldId id="449" r:id="rId190"/>
    <p:sldId id="550" r:id="rId191"/>
    <p:sldId id="707" r:id="rId192"/>
    <p:sldId id="294" r:id="rId1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CE1"/>
    <a:srgbClr val="0000CC"/>
    <a:srgbClr val="FF3399"/>
    <a:srgbClr val="DECEA6"/>
    <a:srgbClr val="A4775C"/>
    <a:srgbClr val="FCD66A"/>
    <a:srgbClr val="FCE06A"/>
    <a:srgbClr val="FDE169"/>
    <a:srgbClr val="FFCC66"/>
    <a:srgbClr val="FBDE7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2946" autoAdjust="0"/>
    <p:restoredTop sz="93191" autoAdjust="0"/>
  </p:normalViewPr>
  <p:slideViewPr>
    <p:cSldViewPr>
      <p:cViewPr varScale="1">
        <p:scale>
          <a:sx n="46" d="100"/>
          <a:sy n="46" d="100"/>
        </p:scale>
        <p:origin x="-624" y="20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ableStyles" Target="tableStyles.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presProps" Target="pres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9DB061-FD93-4AB6-9972-D83E444E585B}" type="datetimeFigureOut">
              <a:rPr lang="en-US" smtClean="0"/>
              <a:pPr/>
              <a:t>2/13/2018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04B19F-F32C-4987-934D-DDD2FC7FBA1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tools.wmflabs.org/geohack/geohack.php?pagename=Marias_River&amp;params=48_29_12_N_112_13_41_W_&amp;title=Marias+River_type:river"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tools.wmflabs.org/geohack/geohack.php?pagename=Marias_River&amp;params=47_55_46_N_110_28_21_W_&amp;title=Marias+River_type:river"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pubs.usgs.gov/circ/2003/1246/report.pdf"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DD9558-660C-4522-9446-3F830F6F7419}" type="slidenum">
              <a:rPr lang="en-US" smtClean="0"/>
              <a:pPr fontAlgn="base">
                <a:spcBef>
                  <a:spcPct val="0"/>
                </a:spcBef>
                <a:spcAft>
                  <a:spcPct val="0"/>
                </a:spcAft>
                <a:defRPr/>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latin typeface="+mn-lt"/>
                <a:ea typeface="+mn-ea"/>
                <a:cs typeface="+mn-cs"/>
              </a:rPr>
              <a:t>Meriweathers</a:t>
            </a:r>
            <a:r>
              <a:rPr lang="en-US" sz="1200" b="0" i="0" kern="1200" dirty="0" smtClean="0">
                <a:solidFill>
                  <a:schemeClr val="tx1"/>
                </a:solidFill>
                <a:latin typeface="+mn-lt"/>
                <a:ea typeface="+mn-ea"/>
                <a:cs typeface="+mn-cs"/>
              </a:rPr>
              <a:t> Bay is now</a:t>
            </a:r>
            <a:r>
              <a:rPr lang="en-US" sz="1200" b="0" i="0" kern="1200" baseline="0" dirty="0" smtClean="0">
                <a:solidFill>
                  <a:schemeClr val="tx1"/>
                </a:solidFill>
                <a:latin typeface="+mn-lt"/>
                <a:ea typeface="+mn-ea"/>
                <a:cs typeface="+mn-cs"/>
              </a:rPr>
              <a:t> called </a:t>
            </a:r>
            <a:r>
              <a:rPr lang="en-US" sz="1200" b="0" i="0" kern="1200" baseline="0" dirty="0" err="1" smtClean="0">
                <a:solidFill>
                  <a:schemeClr val="tx1"/>
                </a:solidFill>
                <a:latin typeface="+mn-lt"/>
                <a:ea typeface="+mn-ea"/>
                <a:cs typeface="+mn-cs"/>
              </a:rPr>
              <a:t>Youngs</a:t>
            </a:r>
            <a:r>
              <a:rPr lang="en-US" sz="1200" b="0" i="0" kern="1200" baseline="0" dirty="0" smtClean="0">
                <a:solidFill>
                  <a:schemeClr val="tx1"/>
                </a:solidFill>
                <a:latin typeface="+mn-lt"/>
                <a:ea typeface="+mn-ea"/>
                <a:cs typeface="+mn-cs"/>
              </a:rPr>
              <a:t> Bay</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latin typeface="+mn-lt"/>
                <a:ea typeface="+mn-ea"/>
                <a:cs typeface="+mn-cs"/>
              </a:rPr>
              <a:t>Meriweathers</a:t>
            </a:r>
            <a:r>
              <a:rPr lang="en-US" sz="1200" b="0" i="0" kern="1200" dirty="0" smtClean="0">
                <a:solidFill>
                  <a:schemeClr val="tx1"/>
                </a:solidFill>
                <a:latin typeface="+mn-lt"/>
                <a:ea typeface="+mn-ea"/>
                <a:cs typeface="+mn-cs"/>
              </a:rPr>
              <a:t> Bay is now</a:t>
            </a:r>
            <a:r>
              <a:rPr lang="en-US" sz="1200" b="0" i="0" kern="1200" baseline="0" dirty="0" smtClean="0">
                <a:solidFill>
                  <a:schemeClr val="tx1"/>
                </a:solidFill>
                <a:latin typeface="+mn-lt"/>
                <a:ea typeface="+mn-ea"/>
                <a:cs typeface="+mn-cs"/>
              </a:rPr>
              <a:t> called </a:t>
            </a:r>
            <a:r>
              <a:rPr lang="en-US" sz="1200" b="0" i="0" kern="1200" baseline="0" dirty="0" err="1" smtClean="0">
                <a:solidFill>
                  <a:schemeClr val="tx1"/>
                </a:solidFill>
                <a:latin typeface="+mn-lt"/>
                <a:ea typeface="+mn-ea"/>
                <a:cs typeface="+mn-cs"/>
              </a:rPr>
              <a:t>Youngs</a:t>
            </a:r>
            <a:r>
              <a:rPr lang="en-US" sz="1200" b="0" i="0" kern="1200" baseline="0" dirty="0" smtClean="0">
                <a:solidFill>
                  <a:schemeClr val="tx1"/>
                </a:solidFill>
                <a:latin typeface="+mn-lt"/>
                <a:ea typeface="+mn-ea"/>
                <a:cs typeface="+mn-cs"/>
              </a:rPr>
              <a:t> Bay</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latin typeface="+mn-lt"/>
                <a:ea typeface="+mn-ea"/>
                <a:cs typeface="+mn-cs"/>
              </a:rPr>
              <a:t>Meriweathers</a:t>
            </a:r>
            <a:r>
              <a:rPr lang="en-US" sz="1200" b="0" i="0" kern="1200" dirty="0" smtClean="0">
                <a:solidFill>
                  <a:schemeClr val="tx1"/>
                </a:solidFill>
                <a:latin typeface="+mn-lt"/>
                <a:ea typeface="+mn-ea"/>
                <a:cs typeface="+mn-cs"/>
              </a:rPr>
              <a:t> Bay is now</a:t>
            </a:r>
            <a:r>
              <a:rPr lang="en-US" sz="1200" b="0" i="0" kern="1200" baseline="0" dirty="0" smtClean="0">
                <a:solidFill>
                  <a:schemeClr val="tx1"/>
                </a:solidFill>
                <a:latin typeface="+mn-lt"/>
                <a:ea typeface="+mn-ea"/>
                <a:cs typeface="+mn-cs"/>
              </a:rPr>
              <a:t> called </a:t>
            </a:r>
            <a:r>
              <a:rPr lang="en-US" sz="1200" b="0" i="0" kern="1200" baseline="0" dirty="0" err="1" smtClean="0">
                <a:solidFill>
                  <a:schemeClr val="tx1"/>
                </a:solidFill>
                <a:latin typeface="+mn-lt"/>
                <a:ea typeface="+mn-ea"/>
                <a:cs typeface="+mn-cs"/>
              </a:rPr>
              <a:t>Youngs</a:t>
            </a:r>
            <a:r>
              <a:rPr lang="en-US" sz="1200" b="0" i="0" kern="1200" baseline="0" dirty="0" smtClean="0">
                <a:solidFill>
                  <a:schemeClr val="tx1"/>
                </a:solidFill>
                <a:latin typeface="+mn-lt"/>
                <a:ea typeface="+mn-ea"/>
                <a:cs typeface="+mn-cs"/>
              </a:rPr>
              <a:t> Bay</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Last mention of Seaman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July 15</a:t>
            </a:r>
            <a:r>
              <a:rPr lang="en-US" sz="1200" b="0" i="0" kern="1200" baseline="30000" dirty="0" smtClean="0">
                <a:solidFill>
                  <a:schemeClr val="tx1"/>
                </a:solidFill>
                <a:latin typeface="+mn-lt"/>
                <a:ea typeface="+mn-ea"/>
                <a:cs typeface="+mn-cs"/>
              </a:rPr>
              <a:t>th</a:t>
            </a:r>
            <a:r>
              <a:rPr lang="en-US" sz="1200" b="0" i="0" kern="1200" dirty="0" smtClean="0">
                <a:solidFill>
                  <a:schemeClr val="tx1"/>
                </a:solidFill>
                <a:latin typeface="+mn-lt"/>
                <a:ea typeface="+mn-ea"/>
                <a:cs typeface="+mn-cs"/>
              </a:rPr>
              <a:t>- Last mention of Seaman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Marias River </a:t>
            </a:r>
            <a:r>
              <a:rPr lang="en-US" dirty="0" smtClean="0"/>
              <a:t>Main source at </a:t>
            </a:r>
            <a:r>
              <a:rPr lang="en-US" sz="1200" u="none" strike="noStrike" kern="1200" dirty="0" smtClean="0">
                <a:solidFill>
                  <a:schemeClr val="tx1"/>
                </a:solidFill>
                <a:latin typeface="+mn-lt"/>
                <a:ea typeface="+mn-ea"/>
                <a:cs typeface="+mn-cs"/>
                <a:hlinkClick r:id="rId3"/>
              </a:rPr>
              <a:t>48°29′12″  N 112°13′41″W</a:t>
            </a:r>
            <a:r>
              <a:rPr lang="en-US" sz="1200" u="none" strike="noStrike"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Marias River mouth at </a:t>
            </a:r>
            <a:r>
              <a:rPr lang="en-US" sz="1200" u="none" strike="noStrike" kern="1200" dirty="0" smtClean="0">
                <a:solidFill>
                  <a:schemeClr val="tx1"/>
                </a:solidFill>
                <a:latin typeface="+mn-lt"/>
                <a:ea typeface="+mn-ea"/>
                <a:cs typeface="+mn-cs"/>
                <a:hlinkClick r:id="rId4"/>
              </a:rPr>
              <a:t>47°55′46″  N 110°28′21″W</a:t>
            </a:r>
            <a:r>
              <a:rPr lang="en-US" sz="1200" u="none" strike="noStrike" kern="1200" dirty="0" smtClean="0">
                <a:solidFill>
                  <a:schemeClr val="tx1"/>
                </a:solidFill>
                <a:latin typeface="+mn-lt"/>
                <a:ea typeface="+mn-ea"/>
                <a:cs typeface="+mn-cs"/>
              </a:rPr>
              <a:t> , elevation</a:t>
            </a:r>
            <a:r>
              <a:rPr lang="en-US" sz="1200" u="none" strike="noStrike" kern="1200" baseline="0" dirty="0" smtClean="0">
                <a:solidFill>
                  <a:schemeClr val="tx1"/>
                </a:solidFill>
                <a:latin typeface="+mn-lt"/>
                <a:ea typeface="+mn-ea"/>
                <a:cs typeface="+mn-cs"/>
              </a:rPr>
              <a:t>=</a:t>
            </a:r>
            <a:r>
              <a:rPr lang="en-US" dirty="0" smtClean="0"/>
              <a:t>2,559 feet (780 m)</a:t>
            </a:r>
            <a:br>
              <a:rPr lang="en-US" dirty="0" smtClean="0"/>
            </a:b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Last mention of Seaman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Last mention of Seaman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Last mention of Seaman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Last mention of Seaman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Last mention of Seaman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Last mention of Seaman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Last mention of Seaman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Last mention of Seaman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Last mention of Seaman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Last mention of Seaman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Last mention of Seaman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Last mention of Seaman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Last mention of Seaman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Last mention of Seaman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latin typeface="+mn-lt"/>
                <a:ea typeface="+mn-ea"/>
                <a:cs typeface="+mn-cs"/>
              </a:rPr>
              <a:t>Meriweathers</a:t>
            </a:r>
            <a:r>
              <a:rPr lang="en-US" sz="1200" b="0" i="0" kern="1200" dirty="0" smtClean="0">
                <a:solidFill>
                  <a:schemeClr val="tx1"/>
                </a:solidFill>
                <a:latin typeface="+mn-lt"/>
                <a:ea typeface="+mn-ea"/>
                <a:cs typeface="+mn-cs"/>
              </a:rPr>
              <a:t> Bay is now</a:t>
            </a:r>
            <a:r>
              <a:rPr lang="en-US" sz="1200" b="0" i="0" kern="1200" baseline="0" dirty="0" smtClean="0">
                <a:solidFill>
                  <a:schemeClr val="tx1"/>
                </a:solidFill>
                <a:latin typeface="+mn-lt"/>
                <a:ea typeface="+mn-ea"/>
                <a:cs typeface="+mn-cs"/>
              </a:rPr>
              <a:t> called </a:t>
            </a:r>
            <a:r>
              <a:rPr lang="en-US" sz="1200" b="0" i="0" kern="1200" baseline="0" dirty="0" err="1" smtClean="0">
                <a:solidFill>
                  <a:schemeClr val="tx1"/>
                </a:solidFill>
                <a:latin typeface="+mn-lt"/>
                <a:ea typeface="+mn-ea"/>
                <a:cs typeface="+mn-cs"/>
              </a:rPr>
              <a:t>Youngs</a:t>
            </a:r>
            <a:r>
              <a:rPr lang="en-US" sz="1200" b="0" i="0" kern="1200" baseline="0" dirty="0" smtClean="0">
                <a:solidFill>
                  <a:schemeClr val="tx1"/>
                </a:solidFill>
                <a:latin typeface="+mn-lt"/>
                <a:ea typeface="+mn-ea"/>
                <a:cs typeface="+mn-cs"/>
              </a:rPr>
              <a:t> Bay</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Last mention of Seaman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33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Last mention of Seaman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34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Last mention of Seaman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35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36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 This is Lewis’ last journal</a:t>
            </a:r>
            <a:r>
              <a:rPr lang="en-US" sz="1200" b="0" i="0" kern="1200" baseline="0" dirty="0" smtClean="0">
                <a:solidFill>
                  <a:schemeClr val="tx1"/>
                </a:solidFill>
                <a:latin typeface="+mn-lt"/>
                <a:ea typeface="+mn-ea"/>
                <a:cs typeface="+mn-cs"/>
              </a:rPr>
              <a:t> entry saying “…as writing in my present situation is </a:t>
            </a:r>
            <a:r>
              <a:rPr lang="en-US" sz="1200" b="0" i="0" kern="1200" baseline="0" dirty="0" err="1" smtClean="0">
                <a:solidFill>
                  <a:schemeClr val="tx1"/>
                </a:solidFill>
                <a:latin typeface="+mn-lt"/>
                <a:ea typeface="+mn-ea"/>
                <a:cs typeface="+mn-cs"/>
              </a:rPr>
              <a:t>extreemly</a:t>
            </a:r>
            <a:r>
              <a:rPr lang="en-US" sz="1200" b="0" i="0" kern="1200" baseline="0" dirty="0" smtClean="0">
                <a:solidFill>
                  <a:schemeClr val="tx1"/>
                </a:solidFill>
                <a:latin typeface="+mn-lt"/>
                <a:ea typeface="+mn-ea"/>
                <a:cs typeface="+mn-cs"/>
              </a:rPr>
              <a:t> painful to me, I shall desist until I recover and leave to my friend Capt C the </a:t>
            </a:r>
            <a:r>
              <a:rPr lang="en-US" sz="1200" b="0" i="0" kern="1200" baseline="0" dirty="0" err="1" smtClean="0">
                <a:solidFill>
                  <a:schemeClr val="tx1"/>
                </a:solidFill>
                <a:latin typeface="+mn-lt"/>
                <a:ea typeface="+mn-ea"/>
                <a:cs typeface="+mn-cs"/>
              </a:rPr>
              <a:t>conintuation</a:t>
            </a:r>
            <a:r>
              <a:rPr lang="en-US" sz="1200" b="0" i="0" kern="1200" baseline="0" dirty="0" smtClean="0">
                <a:solidFill>
                  <a:schemeClr val="tx1"/>
                </a:solidFill>
                <a:latin typeface="+mn-lt"/>
                <a:ea typeface="+mn-ea"/>
                <a:cs typeface="+mn-cs"/>
              </a:rPr>
              <a:t> of our journal.”</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37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38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39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904B19F-F32C-4987-934D-DDD2FC7FBA16}" type="slidenum">
              <a:rPr lang="en-US" smtClean="0"/>
              <a:pPr/>
              <a:t>40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904B19F-F32C-4987-934D-DDD2FC7FBA16}" type="slidenum">
              <a:rPr lang="en-US" smtClean="0"/>
              <a:pPr/>
              <a:t>41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B904B19F-F32C-4987-934D-DDD2FC7FBA16}" type="slidenum">
              <a:rPr lang="en-US" smtClean="0"/>
              <a:pPr/>
              <a:t>42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Lewis called the </a:t>
            </a:r>
            <a:r>
              <a:rPr lang="en-US" b="1" dirty="0" err="1" smtClean="0"/>
              <a:t>Watlalas</a:t>
            </a:r>
            <a:r>
              <a:rPr lang="en-US" b="1" dirty="0" smtClean="0"/>
              <a:t> , War-</a:t>
            </a:r>
            <a:r>
              <a:rPr lang="en-US" b="1" dirty="0" err="1" smtClean="0"/>
              <a:t>clel</a:t>
            </a:r>
            <a:r>
              <a:rPr lang="en-US" b="1" dirty="0" smtClean="0"/>
              <a:t>-</a:t>
            </a:r>
            <a:r>
              <a:rPr lang="en-US" b="1" dirty="0" err="1" smtClean="0"/>
              <a:t>lars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err="1" smtClean="0">
                <a:solidFill>
                  <a:schemeClr val="tx1"/>
                </a:solidFill>
                <a:latin typeface="+mn-lt"/>
                <a:ea typeface="+mn-ea"/>
                <a:cs typeface="+mn-cs"/>
              </a:rPr>
              <a:t>Sheheke</a:t>
            </a:r>
            <a:r>
              <a:rPr lang="en-US" sz="1200" b="0" i="0" kern="1200" dirty="0" smtClean="0">
                <a:solidFill>
                  <a:schemeClr val="tx1"/>
                </a:solidFill>
                <a:latin typeface="+mn-lt"/>
                <a:ea typeface="+mn-ea"/>
                <a:cs typeface="+mn-cs"/>
              </a:rPr>
              <a:t>, </a:t>
            </a:r>
            <a:r>
              <a:rPr lang="en-US" sz="1200" b="1" i="0" kern="1200" dirty="0" err="1" smtClean="0">
                <a:solidFill>
                  <a:schemeClr val="tx1"/>
                </a:solidFill>
                <a:latin typeface="+mn-lt"/>
                <a:ea typeface="+mn-ea"/>
                <a:cs typeface="+mn-cs"/>
              </a:rPr>
              <a:t>Sheheke</a:t>
            </a:r>
            <a:r>
              <a:rPr lang="en-US" sz="1200" b="0" i="0" kern="1200" dirty="0" err="1" smtClean="0">
                <a:solidFill>
                  <a:schemeClr val="tx1"/>
                </a:solidFill>
                <a:latin typeface="+mn-lt"/>
                <a:ea typeface="+mn-ea"/>
                <a:cs typeface="+mn-cs"/>
              </a:rPr>
              <a:t>-shote</a:t>
            </a:r>
            <a:r>
              <a:rPr lang="en-US" sz="1200" b="0" i="0" kern="1200" dirty="0" smtClean="0">
                <a:solidFill>
                  <a:schemeClr val="tx1"/>
                </a:solidFill>
                <a:latin typeface="+mn-lt"/>
                <a:ea typeface="+mn-ea"/>
                <a:cs typeface="+mn-cs"/>
              </a:rPr>
              <a:t>, translated as White Coyote, and also known as Coyote or Big White (1766–1812), was a Mandan </a:t>
            </a:r>
            <a:r>
              <a:rPr lang="en-US" sz="1200" b="1" i="0" kern="1200" dirty="0" smtClean="0">
                <a:solidFill>
                  <a:schemeClr val="tx1"/>
                </a:solidFill>
                <a:latin typeface="+mn-lt"/>
                <a:ea typeface="+mn-ea"/>
                <a:cs typeface="+mn-cs"/>
              </a:rPr>
              <a:t>chief</a:t>
            </a:r>
            <a:r>
              <a:rPr lang="en-US" sz="1200" b="0" i="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B904B19F-F32C-4987-934D-DDD2FC7FBA16}" type="slidenum">
              <a:rPr lang="en-US" smtClean="0"/>
              <a:pPr/>
              <a:t>43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B904B19F-F32C-4987-934D-DDD2FC7FBA16}" type="slidenum">
              <a:rPr lang="en-US" smtClean="0"/>
              <a:pPr/>
              <a:t>45</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B904B19F-F32C-4987-934D-DDD2FC7FBA16}" type="slidenum">
              <a:rPr lang="en-US" smtClean="0"/>
              <a:pPr/>
              <a:t>46</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https://www.visitthecapitol.gov/.../estimate-eastern-</a:t>
            </a:r>
            <a:r>
              <a:rPr lang="en-US" sz="1200" b="1" i="0" kern="1200" dirty="0" smtClean="0">
                <a:solidFill>
                  <a:schemeClr val="tx1"/>
                </a:solidFill>
                <a:latin typeface="+mn-lt"/>
                <a:ea typeface="+mn-ea"/>
                <a:cs typeface="+mn-cs"/>
              </a:rPr>
              <a:t>indians</a:t>
            </a:r>
            <a:r>
              <a:rPr lang="en-US" sz="1200" b="0" i="0" kern="1200" dirty="0" smtClean="0">
                <a:solidFill>
                  <a:schemeClr val="tx1"/>
                </a:solidFill>
                <a:latin typeface="+mn-lt"/>
                <a:ea typeface="+mn-ea"/>
                <a:cs typeface="+mn-cs"/>
              </a:rPr>
              <a:t>-</a:t>
            </a:r>
            <a:r>
              <a:rPr lang="en-US" sz="1200" b="1" i="0" kern="1200" dirty="0" smtClean="0">
                <a:solidFill>
                  <a:schemeClr val="tx1"/>
                </a:solidFill>
                <a:latin typeface="+mn-lt"/>
                <a:ea typeface="+mn-ea"/>
                <a:cs typeface="+mn-cs"/>
              </a:rPr>
              <a:t>chart</a:t>
            </a:r>
            <a:r>
              <a:rPr lang="en-US" sz="1200" b="0" i="0" kern="1200" dirty="0" smtClean="0">
                <a:solidFill>
                  <a:schemeClr val="tx1"/>
                </a:solidFill>
                <a:latin typeface="+mn-lt"/>
                <a:ea typeface="+mn-ea"/>
                <a:cs typeface="+mn-cs"/>
              </a:rPr>
              <a:t>-william-</a:t>
            </a:r>
            <a:r>
              <a:rPr lang="en-US" sz="1200" b="1" i="0" kern="1200" dirty="0" smtClean="0">
                <a:solidFill>
                  <a:schemeClr val="tx1"/>
                </a:solidFill>
                <a:latin typeface="+mn-lt"/>
                <a:ea typeface="+mn-ea"/>
                <a:cs typeface="+mn-cs"/>
              </a:rPr>
              <a:t>clark</a:t>
            </a:r>
            <a:r>
              <a:rPr lang="en-US" sz="1200" b="0" i="0" kern="1200" dirty="0" smtClean="0">
                <a:solidFill>
                  <a:schemeClr val="tx1"/>
                </a:solidFill>
                <a:latin typeface="+mn-lt"/>
                <a:ea typeface="+mn-ea"/>
                <a:cs typeface="+mn-cs"/>
              </a:rPr>
              <a:t>-1805</a:t>
            </a:r>
          </a:p>
          <a:p>
            <a:r>
              <a:rPr lang="en-US" sz="1200" b="0" i="0" kern="1200" dirty="0" smtClean="0">
                <a:solidFill>
                  <a:schemeClr val="tx1"/>
                </a:solidFill>
                <a:latin typeface="+mn-lt"/>
                <a:ea typeface="+mn-ea"/>
                <a:cs typeface="+mn-cs"/>
              </a:rPr>
              <a:t>In the winter of 1805, William </a:t>
            </a:r>
            <a:r>
              <a:rPr lang="en-US" sz="1200" b="1" i="0" kern="1200" dirty="0" smtClean="0">
                <a:solidFill>
                  <a:schemeClr val="tx1"/>
                </a:solidFill>
                <a:latin typeface="+mn-lt"/>
                <a:ea typeface="+mn-ea"/>
                <a:cs typeface="+mn-cs"/>
              </a:rPr>
              <a:t>Clark</a:t>
            </a:r>
            <a:r>
              <a:rPr lang="en-US" sz="1200" b="0" i="0" kern="1200" dirty="0" smtClean="0">
                <a:solidFill>
                  <a:schemeClr val="tx1"/>
                </a:solidFill>
                <a:latin typeface="+mn-lt"/>
                <a:ea typeface="+mn-ea"/>
                <a:cs typeface="+mn-cs"/>
              </a:rPr>
              <a:t> compiled information gathered through interpreters about the populations and commerce of 72 American </a:t>
            </a:r>
            <a:r>
              <a:rPr lang="en-US" sz="1200" b="1" i="0" kern="1200" dirty="0" smtClean="0">
                <a:solidFill>
                  <a:schemeClr val="tx1"/>
                </a:solidFill>
                <a:latin typeface="+mn-lt"/>
                <a:ea typeface="+mn-ea"/>
                <a:cs typeface="+mn-cs"/>
              </a:rPr>
              <a:t>Indian</a:t>
            </a:r>
            <a:r>
              <a:rPr lang="en-US" sz="1200" b="0" i="0" kern="1200" dirty="0" smtClean="0">
                <a:solidFill>
                  <a:schemeClr val="tx1"/>
                </a:solidFill>
                <a:latin typeface="+mn-lt"/>
                <a:ea typeface="+mn-ea"/>
                <a:cs typeface="+mn-cs"/>
              </a:rPr>
              <a:t> tribes.</a:t>
            </a:r>
            <a:endParaRPr lang="en-US" dirty="0"/>
          </a:p>
        </p:txBody>
      </p:sp>
      <p:sp>
        <p:nvSpPr>
          <p:cNvPr id="4" name="Slide Number Placeholder 3"/>
          <p:cNvSpPr>
            <a:spLocks noGrp="1"/>
          </p:cNvSpPr>
          <p:nvPr>
            <p:ph type="sldNum" sz="quarter" idx="10"/>
          </p:nvPr>
        </p:nvSpPr>
        <p:spPr/>
        <p:txBody>
          <a:bodyPr/>
          <a:lstStyle/>
          <a:p>
            <a:fld id="{B904B19F-F32C-4987-934D-DDD2FC7FBA16}" type="slidenum">
              <a:rPr lang="en-US" smtClean="0"/>
              <a:pPr/>
              <a:t>74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https://pubs.usgs.gov/circ/2003/1246/report.pdf</a:t>
            </a:r>
            <a:endParaRPr lang="en-US" dirty="0" smtClean="0"/>
          </a:p>
          <a:p>
            <a:r>
              <a:rPr lang="en-US" dirty="0" smtClean="0"/>
              <a:t>L&amp;C were true naturalists, making observations and measurements related to astronomy (Large, 1979; </a:t>
            </a:r>
            <a:r>
              <a:rPr lang="en-US" dirty="0" err="1" smtClean="0"/>
              <a:t>Bedini</a:t>
            </a:r>
            <a:r>
              <a:rPr lang="en-US" dirty="0" smtClean="0"/>
              <a:t>, 1984; </a:t>
            </a:r>
            <a:r>
              <a:rPr lang="en-US" dirty="0" err="1" smtClean="0"/>
              <a:t>Plamondon</a:t>
            </a:r>
            <a:r>
              <a:rPr lang="en-US" dirty="0" smtClean="0"/>
              <a:t>, 1991; </a:t>
            </a:r>
            <a:r>
              <a:rPr lang="en-US" dirty="0" err="1" smtClean="0"/>
              <a:t>Bergantino</a:t>
            </a:r>
            <a:r>
              <a:rPr lang="en-US" dirty="0" smtClean="0"/>
              <a:t>, 1998), biology (</a:t>
            </a:r>
            <a:r>
              <a:rPr lang="en-US" dirty="0" err="1" smtClean="0"/>
              <a:t>Cutright</a:t>
            </a:r>
            <a:r>
              <a:rPr lang="en-US" dirty="0" smtClean="0"/>
              <a:t>, 1969), ecology, ethnology (Ronda, 1984a), geology (</a:t>
            </a:r>
            <a:r>
              <a:rPr lang="en-US" dirty="0" err="1" smtClean="0"/>
              <a:t>Bluemle</a:t>
            </a:r>
            <a:r>
              <a:rPr lang="en-US" dirty="0" smtClean="0"/>
              <a:t>, 2001; </a:t>
            </a:r>
            <a:r>
              <a:rPr lang="en-US" dirty="0" err="1" smtClean="0"/>
              <a:t>Bergantino</a:t>
            </a:r>
            <a:r>
              <a:rPr lang="en-US" dirty="0" smtClean="0"/>
              <a:t>, 1998), and </a:t>
            </a:r>
            <a:r>
              <a:rPr lang="en-US" dirty="0" err="1" smtClean="0"/>
              <a:t>phenology</a:t>
            </a:r>
            <a:r>
              <a:rPr lang="en-US" dirty="0" smtClean="0"/>
              <a:t> (study of cycles in climate/plant/animal life), as well as to the general geographical understanding of the arrangements of rivers and other topographical features of the trans-Mississippi West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904B19F-F32C-4987-934D-DDD2FC7FBA16}" type="slidenum">
              <a:rPr lang="en-US" smtClean="0"/>
              <a:pPr/>
              <a:t>76</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904B19F-F32C-4987-934D-DDD2FC7FBA16}" type="slidenum">
              <a:rPr lang="en-US" smtClean="0"/>
              <a:pPr/>
              <a:t>77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http://www.nationalgeographic.com/lewisandclark/resources_discoveries.html</a:t>
            </a:r>
          </a:p>
          <a:p>
            <a:endParaRPr lang="en-US" dirty="0"/>
          </a:p>
        </p:txBody>
      </p:sp>
      <p:sp>
        <p:nvSpPr>
          <p:cNvPr id="4" name="Slide Number Placeholder 3"/>
          <p:cNvSpPr>
            <a:spLocks noGrp="1"/>
          </p:cNvSpPr>
          <p:nvPr>
            <p:ph type="sldNum" sz="quarter" idx="10"/>
          </p:nvPr>
        </p:nvSpPr>
        <p:spPr/>
        <p:txBody>
          <a:bodyPr/>
          <a:lstStyle/>
          <a:p>
            <a:fld id="{B904B19F-F32C-4987-934D-DDD2FC7FBA16}" type="slidenum">
              <a:rPr lang="en-US" smtClean="0"/>
              <a:pPr/>
              <a:t>78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Picture is from https://www.warpaths2peacepipes.com/indian-tribes/walla-walla-tribe.htm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latin typeface="+mn-lt"/>
                <a:ea typeface="+mn-ea"/>
                <a:cs typeface="+mn-cs"/>
              </a:rPr>
              <a:t>Meriweathers</a:t>
            </a:r>
            <a:r>
              <a:rPr lang="en-US" sz="1200" b="0" i="0" kern="1200" dirty="0" smtClean="0">
                <a:solidFill>
                  <a:schemeClr val="tx1"/>
                </a:solidFill>
                <a:latin typeface="+mn-lt"/>
                <a:ea typeface="+mn-ea"/>
                <a:cs typeface="+mn-cs"/>
              </a:rPr>
              <a:t> Bay is now</a:t>
            </a:r>
            <a:r>
              <a:rPr lang="en-US" sz="1200" b="0" i="0" kern="1200" baseline="0" dirty="0" smtClean="0">
                <a:solidFill>
                  <a:schemeClr val="tx1"/>
                </a:solidFill>
                <a:latin typeface="+mn-lt"/>
                <a:ea typeface="+mn-ea"/>
                <a:cs typeface="+mn-cs"/>
              </a:rPr>
              <a:t> called </a:t>
            </a:r>
            <a:r>
              <a:rPr lang="en-US" sz="1200" b="0" i="0" kern="1200" baseline="0" dirty="0" err="1" smtClean="0">
                <a:solidFill>
                  <a:schemeClr val="tx1"/>
                </a:solidFill>
                <a:latin typeface="+mn-lt"/>
                <a:ea typeface="+mn-ea"/>
                <a:cs typeface="+mn-cs"/>
              </a:rPr>
              <a:t>Youngs</a:t>
            </a:r>
            <a:r>
              <a:rPr lang="en-US" sz="1200" b="0" i="0" kern="1200" baseline="0" dirty="0" smtClean="0">
                <a:solidFill>
                  <a:schemeClr val="tx1"/>
                </a:solidFill>
                <a:latin typeface="+mn-lt"/>
                <a:ea typeface="+mn-ea"/>
                <a:cs typeface="+mn-cs"/>
              </a:rPr>
              <a:t> Bay</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latin typeface="+mn-lt"/>
                <a:ea typeface="+mn-ea"/>
                <a:cs typeface="+mn-cs"/>
              </a:rPr>
              <a:t>Meriweathers</a:t>
            </a:r>
            <a:r>
              <a:rPr lang="en-US" sz="1200" b="0" i="0" kern="1200" dirty="0" smtClean="0">
                <a:solidFill>
                  <a:schemeClr val="tx1"/>
                </a:solidFill>
                <a:latin typeface="+mn-lt"/>
                <a:ea typeface="+mn-ea"/>
                <a:cs typeface="+mn-cs"/>
              </a:rPr>
              <a:t> Bay is now</a:t>
            </a:r>
            <a:r>
              <a:rPr lang="en-US" sz="1200" b="0" i="0" kern="1200" baseline="0" dirty="0" smtClean="0">
                <a:solidFill>
                  <a:schemeClr val="tx1"/>
                </a:solidFill>
                <a:latin typeface="+mn-lt"/>
                <a:ea typeface="+mn-ea"/>
                <a:cs typeface="+mn-cs"/>
              </a:rPr>
              <a:t> called </a:t>
            </a:r>
            <a:r>
              <a:rPr lang="en-US" sz="1200" b="0" i="0" kern="1200" baseline="0" dirty="0" err="1" smtClean="0">
                <a:solidFill>
                  <a:schemeClr val="tx1"/>
                </a:solidFill>
                <a:latin typeface="+mn-lt"/>
                <a:ea typeface="+mn-ea"/>
                <a:cs typeface="+mn-cs"/>
              </a:rPr>
              <a:t>Youngs</a:t>
            </a:r>
            <a:r>
              <a:rPr lang="en-US" sz="1200" b="0" i="0" kern="1200" baseline="0" dirty="0" smtClean="0">
                <a:solidFill>
                  <a:schemeClr val="tx1"/>
                </a:solidFill>
                <a:latin typeface="+mn-lt"/>
                <a:ea typeface="+mn-ea"/>
                <a:cs typeface="+mn-cs"/>
              </a:rPr>
              <a:t> Bay</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latin typeface="+mn-lt"/>
                <a:ea typeface="+mn-ea"/>
                <a:cs typeface="+mn-cs"/>
              </a:rPr>
              <a:t>Meriweathers</a:t>
            </a:r>
            <a:r>
              <a:rPr lang="en-US" sz="1200" b="0" i="0" kern="1200" dirty="0" smtClean="0">
                <a:solidFill>
                  <a:schemeClr val="tx1"/>
                </a:solidFill>
                <a:latin typeface="+mn-lt"/>
                <a:ea typeface="+mn-ea"/>
                <a:cs typeface="+mn-cs"/>
              </a:rPr>
              <a:t> Bay is now</a:t>
            </a:r>
            <a:r>
              <a:rPr lang="en-US" sz="1200" b="0" i="0" kern="1200" baseline="0" dirty="0" smtClean="0">
                <a:solidFill>
                  <a:schemeClr val="tx1"/>
                </a:solidFill>
                <a:latin typeface="+mn-lt"/>
                <a:ea typeface="+mn-ea"/>
                <a:cs typeface="+mn-cs"/>
              </a:rPr>
              <a:t> called </a:t>
            </a:r>
            <a:r>
              <a:rPr lang="en-US" sz="1200" b="0" i="0" kern="1200" baseline="0" dirty="0" err="1" smtClean="0">
                <a:solidFill>
                  <a:schemeClr val="tx1"/>
                </a:solidFill>
                <a:latin typeface="+mn-lt"/>
                <a:ea typeface="+mn-ea"/>
                <a:cs typeface="+mn-cs"/>
              </a:rPr>
              <a:t>Youngs</a:t>
            </a:r>
            <a:r>
              <a:rPr lang="en-US" sz="1200" b="0" i="0" kern="1200" baseline="0" dirty="0" smtClean="0">
                <a:solidFill>
                  <a:schemeClr val="tx1"/>
                </a:solidFill>
                <a:latin typeface="+mn-lt"/>
                <a:ea typeface="+mn-ea"/>
                <a:cs typeface="+mn-cs"/>
              </a:rPr>
              <a:t> Bay</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latin typeface="+mn-lt"/>
                <a:ea typeface="+mn-ea"/>
                <a:cs typeface="+mn-cs"/>
              </a:rPr>
              <a:t>Meriweathers</a:t>
            </a:r>
            <a:r>
              <a:rPr lang="en-US" sz="1200" b="0" i="0" kern="1200" dirty="0" smtClean="0">
                <a:solidFill>
                  <a:schemeClr val="tx1"/>
                </a:solidFill>
                <a:latin typeface="+mn-lt"/>
                <a:ea typeface="+mn-ea"/>
                <a:cs typeface="+mn-cs"/>
              </a:rPr>
              <a:t> Bay is now</a:t>
            </a:r>
            <a:r>
              <a:rPr lang="en-US" sz="1200" b="0" i="0" kern="1200" baseline="0" dirty="0" smtClean="0">
                <a:solidFill>
                  <a:schemeClr val="tx1"/>
                </a:solidFill>
                <a:latin typeface="+mn-lt"/>
                <a:ea typeface="+mn-ea"/>
                <a:cs typeface="+mn-cs"/>
              </a:rPr>
              <a:t> called </a:t>
            </a:r>
            <a:r>
              <a:rPr lang="en-US" sz="1200" b="0" i="0" kern="1200" baseline="0" dirty="0" err="1" smtClean="0">
                <a:solidFill>
                  <a:schemeClr val="tx1"/>
                </a:solidFill>
                <a:latin typeface="+mn-lt"/>
                <a:ea typeface="+mn-ea"/>
                <a:cs typeface="+mn-cs"/>
              </a:rPr>
              <a:t>Youngs</a:t>
            </a:r>
            <a:r>
              <a:rPr lang="en-US" sz="1200" b="0" i="0" kern="1200" baseline="0" dirty="0" smtClean="0">
                <a:solidFill>
                  <a:schemeClr val="tx1"/>
                </a:solidFill>
                <a:latin typeface="+mn-lt"/>
                <a:ea typeface="+mn-ea"/>
                <a:cs typeface="+mn-cs"/>
              </a:rPr>
              <a:t> Bay</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B09509-5187-4198-B3CE-4CF0B373BF7F}" type="datetimeFigureOut">
              <a:rPr lang="en-US" smtClean="0"/>
              <a:pPr/>
              <a:t>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6A1C7-F6E2-4FE4-B9C1-4303FA4A4A0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09509-5187-4198-B3CE-4CF0B373BF7F}" type="datetimeFigureOut">
              <a:rPr lang="en-US" smtClean="0"/>
              <a:pPr/>
              <a:t>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6A1C7-F6E2-4FE4-B9C1-4303FA4A4A0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09509-5187-4198-B3CE-4CF0B373BF7F}" type="datetimeFigureOut">
              <a:rPr lang="en-US" smtClean="0"/>
              <a:pPr/>
              <a:t>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6A1C7-F6E2-4FE4-B9C1-4303FA4A4A0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a:ln>
            <a:solidFill>
              <a:schemeClr val="bg1"/>
            </a:solidFill>
          </a:ln>
        </p:spPr>
        <p:txBody>
          <a:bodyPr>
            <a:noAutofit/>
          </a:bodyPr>
          <a:lstStyle>
            <a:lvl1pPr>
              <a:defRPr sz="4000"/>
            </a:lvl1p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AE9B4525-25EA-4448-8685-259C0224795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09509-5187-4198-B3CE-4CF0B373BF7F}" type="datetimeFigureOut">
              <a:rPr lang="en-US" smtClean="0"/>
              <a:pPr/>
              <a:t>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6A1C7-F6E2-4FE4-B9C1-4303FA4A4A0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B09509-5187-4198-B3CE-4CF0B373BF7F}" type="datetimeFigureOut">
              <a:rPr lang="en-US" smtClean="0"/>
              <a:pPr/>
              <a:t>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6A1C7-F6E2-4FE4-B9C1-4303FA4A4A0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B09509-5187-4198-B3CE-4CF0B373BF7F}" type="datetimeFigureOut">
              <a:rPr lang="en-US" smtClean="0"/>
              <a:pPr/>
              <a:t>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26A1C7-F6E2-4FE4-B9C1-4303FA4A4A0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B09509-5187-4198-B3CE-4CF0B373BF7F}" type="datetimeFigureOut">
              <a:rPr lang="en-US" smtClean="0"/>
              <a:pPr/>
              <a:t>2/13/2018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6A1C7-F6E2-4FE4-B9C1-4303FA4A4A0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B09509-5187-4198-B3CE-4CF0B373BF7F}" type="datetimeFigureOut">
              <a:rPr lang="en-US" smtClean="0"/>
              <a:pPr/>
              <a:t>2/13/2018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26A1C7-F6E2-4FE4-B9C1-4303FA4A4A0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B09509-5187-4198-B3CE-4CF0B373BF7F}" type="datetimeFigureOut">
              <a:rPr lang="en-US" smtClean="0"/>
              <a:pPr/>
              <a:t>2/13/2018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26A1C7-F6E2-4FE4-B9C1-4303FA4A4A0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B09509-5187-4198-B3CE-4CF0B373BF7F}" type="datetimeFigureOut">
              <a:rPr lang="en-US" smtClean="0"/>
              <a:pPr/>
              <a:t>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26A1C7-F6E2-4FE4-B9C1-4303FA4A4A0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B09509-5187-4198-B3CE-4CF0B373BF7F}" type="datetimeFigureOut">
              <a:rPr lang="en-US" smtClean="0"/>
              <a:pPr/>
              <a:t>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26A1C7-F6E2-4FE4-B9C1-4303FA4A4A0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B09509-5187-4198-B3CE-4CF0B373BF7F}" type="datetimeFigureOut">
              <a:rPr lang="en-US" smtClean="0"/>
              <a:pPr/>
              <a:t>2/13/2018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26A1C7-F6E2-4FE4-B9C1-4303FA4A4A0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jpeg"/></Relationships>
</file>

<file path=ppt/slides/_rels/slide100.xml.rels><?xml version="1.0" encoding="UTF-8" standalone="yes"?>
<Relationships xmlns="http://schemas.openxmlformats.org/package/2006/relationships"><Relationship Id="rId2" Type="http://schemas.openxmlformats.org/officeDocument/2006/relationships/hyperlink" Target="https://pubs.usgs.gov/circ/2003/1246/report.pdf" TargetMode="Externa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s://pubs.usgs.gov/circ/2003/1246/report.pdf" TargetMode="Externa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26.gi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s://www.loc.gov/exhibits/lewisandclark/lewis-landc.html" TargetMode="External"/><Relationship Id="rId1" Type="http://schemas.openxmlformats.org/officeDocument/2006/relationships/slideLayout" Target="../slideLayouts/slideLayout7.xml"/><Relationship Id="rId5" Type="http://schemas.openxmlformats.org/officeDocument/2006/relationships/hyperlink" Target="https://www.loc.gov/rr/geogmap/" TargetMode="External"/><Relationship Id="rId4" Type="http://schemas.openxmlformats.org/officeDocument/2006/relationships/hyperlink" Target="https://www.loc.gov/item/79692907"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9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5.png"/><Relationship Id="rId4" Type="http://schemas.openxmlformats.org/officeDocument/2006/relationships/image" Target="../media/image4.jpeg"/></Relationships>
</file>

<file path=ppt/slides/_rels/slide1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122.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90.jpeg"/><Relationship Id="rId2"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image" Target="../media/image140.png"/><Relationship Id="rId4" Type="http://schemas.openxmlformats.org/officeDocument/2006/relationships/image" Target="../media/image139.jpeg"/></Relationships>
</file>

<file path=ppt/slides/_rels/slide12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hyperlink" Target="https://franceshunter.files.wordpress.com/2010/04/juliapicture1.jpg" TargetMode="External"/><Relationship Id="rId1" Type="http://schemas.openxmlformats.org/officeDocument/2006/relationships/slideLayout" Target="../slideLayouts/slideLayout7.xml"/><Relationship Id="rId6" Type="http://schemas.openxmlformats.org/officeDocument/2006/relationships/image" Target="../media/image146.jpeg"/><Relationship Id="rId5" Type="http://schemas.openxmlformats.org/officeDocument/2006/relationships/image" Target="../media/image145.png"/><Relationship Id="rId4" Type="http://schemas.openxmlformats.org/officeDocument/2006/relationships/image" Target="../media/image144.jpeg"/></Relationships>
</file>

<file path=ppt/slides/_rels/slide12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40.jpeg"/><Relationship Id="rId2"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141.jpeg"/><Relationship Id="rId4" Type="http://schemas.openxmlformats.org/officeDocument/2006/relationships/image" Target="../media/image140.png"/></Relationships>
</file>

<file path=ppt/slides/_rels/slide128.xml.rels><?xml version="1.0" encoding="UTF-8" standalone="yes"?>
<Relationships xmlns="http://schemas.openxmlformats.org/package/2006/relationships"><Relationship Id="rId3" Type="http://schemas.openxmlformats.org/officeDocument/2006/relationships/hyperlink" Target="https://en.wikipedia.org/wiki/Benjamin_Smith_Barton" TargetMode="External"/><Relationship Id="rId2" Type="http://schemas.openxmlformats.org/officeDocument/2006/relationships/hyperlink" Target="https://en.wikipedia.org/wiki/Andrew_Ellicott" TargetMode="External"/><Relationship Id="rId1" Type="http://schemas.openxmlformats.org/officeDocument/2006/relationships/slideLayout" Target="../slideLayouts/slideLayout12.xml"/><Relationship Id="rId4" Type="http://schemas.openxmlformats.org/officeDocument/2006/relationships/hyperlink" Target="https://en.wikipedia.org/wiki/Robert_Patterson_(educator)"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s://en.wikipedia.org/wiki/Benjamin_Rush" TargetMode="External"/><Relationship Id="rId2" Type="http://schemas.openxmlformats.org/officeDocument/2006/relationships/hyperlink" Target="https://en.wikipedia.org/wiki/Caspar_Wistar_(physician)" TargetMode="Externa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1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49.gif"/><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gif"/><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35.xml.rels><?xml version="1.0" encoding="UTF-8" standalone="yes"?>
<Relationships xmlns="http://schemas.openxmlformats.org/package/2006/relationships"><Relationship Id="rId2" Type="http://schemas.openxmlformats.org/officeDocument/2006/relationships/hyperlink" Target="https://en.wikipedia.org/wiki/Thomas_Jefferson" TargetMode="Externa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hyperlink" Target="https://en.wikipedia.org/wiki/Jefferson%E2%80%93Hemings_controversy" TargetMode="Externa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hyperlink" Target="https://www.monticello.org/site/plantation-and-slavery/thomas-jefferson-and-sally-hemings-brief-account" TargetMode="Externa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14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hyperlink" Target="http://www.lewis-clark.org/article/531" TargetMode="Externa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4.jpeg"/><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14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6.jpeg"/><Relationship Id="rId1" Type="http://schemas.openxmlformats.org/officeDocument/2006/relationships/slideLayout" Target="../slideLayouts/slideLayout7.xml"/><Relationship Id="rId4" Type="http://schemas.openxmlformats.org/officeDocument/2006/relationships/image" Target="../media/image157.jpeg"/></Relationships>
</file>

<file path=ppt/slides/_rels/slide145.xml.rels><?xml version="1.0" encoding="UTF-8" standalone="yes"?>
<Relationships xmlns="http://schemas.openxmlformats.org/package/2006/relationships"><Relationship Id="rId2" Type="http://schemas.openxmlformats.org/officeDocument/2006/relationships/hyperlink" Target="https://en.wikipedia.org/wiki/John_Colter" TargetMode="Externa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hyperlink" Target="http://www.history.army.mil/LC/The%20People/privates.htm" TargetMode="Externa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hyperlink" Target="http://www.history.army.mil/LC/The%20People/NCO's.htm" TargetMode="Externa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hyperlink" Target="http://www.history.army.mil/LC/The%20People/officers.htm" TargetMode="Externa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7.xml"/><Relationship Id="rId4" Type="http://schemas.openxmlformats.org/officeDocument/2006/relationships/image" Target="../media/image162.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hyperlink" Target="http://history.nd.gov/exhibits/lewisclark/lewisafter.html" TargetMode="Externa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hyperlink" Target="http://www.smithsonianmag.com/history/lewis-and-clark-the-journey-ends-110100664/" TargetMode="Externa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hyperlink" Target="http://en.wikipedia.org/wiki/Natchez_Trace" TargetMode="External"/><Relationship Id="rId2" Type="http://schemas.openxmlformats.org/officeDocument/2006/relationships/hyperlink" Target="http://exhibits.hsl.virginia.edu/lewisclark/corps/" TargetMode="External"/><Relationship Id="rId1" Type="http://schemas.openxmlformats.org/officeDocument/2006/relationships/slideLayout" Target="../slideLayouts/slideLayout7.xml"/><Relationship Id="rId4" Type="http://schemas.openxmlformats.org/officeDocument/2006/relationships/hyperlink" Target="http://www.pbs.org/lewisandclark/inside/mlewi.html" TargetMode="External"/></Relationships>
</file>

<file path=ppt/slides/_rels/slide164.xml.rels><?xml version="1.0" encoding="UTF-8" standalone="yes"?>
<Relationships xmlns="http://schemas.openxmlformats.org/package/2006/relationships"><Relationship Id="rId2" Type="http://schemas.openxmlformats.org/officeDocument/2006/relationships/hyperlink" Target="http://www.smithsonianmag.com/history/meriwether-lewis-mysterious-death-144006713/" TargetMode="Externa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hyperlink" Target="http://xavianthaze.blogspot.com/2013/03/forensic-science-proves-that-famous.html" TargetMode="Externa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63.jpeg"/><Relationship Id="rId1" Type="http://schemas.openxmlformats.org/officeDocument/2006/relationships/slideLayout" Target="../slideLayouts/slideLayout7.xml"/><Relationship Id="rId4" Type="http://schemas.openxmlformats.org/officeDocument/2006/relationships/image" Target="../media/image160.jpeg"/></Relationships>
</file>

<file path=ppt/slides/_rels/slide16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0.jpeg"/><Relationship Id="rId1" Type="http://schemas.openxmlformats.org/officeDocument/2006/relationships/slideLayout" Target="../slideLayouts/slideLayout7.xml"/><Relationship Id="rId5" Type="http://schemas.openxmlformats.org/officeDocument/2006/relationships/image" Target="../media/image166.jpeg"/><Relationship Id="rId4" Type="http://schemas.openxmlformats.org/officeDocument/2006/relationships/image" Target="../media/image165.jpeg"/></Relationships>
</file>

<file path=ppt/slides/_rels/slide16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0.jpeg"/><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16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70.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hyperlink" Target="https://en.wikipedia.org/wiki/William_Clark" TargetMode="Externa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hyperlink" Target="http://www.lewis-clark.org/content/content-channel.asp?ChannelID=140)" TargetMode="External"/><Relationship Id="rId2" Type="http://schemas.openxmlformats.org/officeDocument/2006/relationships/hyperlink" Target="http://loreewestron.blogspot.com/2010/03/gathering-historical-research-on.html" TargetMode="External"/><Relationship Id="rId1" Type="http://schemas.openxmlformats.org/officeDocument/2006/relationships/slideLayout" Target="../slideLayouts/slideLayout7.xml"/><Relationship Id="rId4" Type="http://schemas.openxmlformats.org/officeDocument/2006/relationships/hyperlink" Target="http://query.nytimes.com/gst/abstract.html?res=9A03E1D9173DE733A25754C1A9619C946497D6CF" TargetMode="External"/></Relationships>
</file>

<file path=ppt/slides/_rels/slide173.xml.rels><?xml version="1.0" encoding="UTF-8" standalone="yes"?>
<Relationships xmlns="http://schemas.openxmlformats.org/package/2006/relationships"><Relationship Id="rId2" Type="http://schemas.openxmlformats.org/officeDocument/2006/relationships/hyperlink" Target="http://www.smithsonianmag.com/history/lewis-and-clark-the-journey-ends-110100664/" TargetMode="Externa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hyperlink" Target="https://www.loc.gov/exhibits/lewisandclark/images/ree0067bp2s.jpg" TargetMode="External"/><Relationship Id="rId2" Type="http://schemas.openxmlformats.org/officeDocument/2006/relationships/hyperlink" Target="https://www.loc.gov/exhibits/lewisandclark/lewis-landc.html" TargetMode="External"/><Relationship Id="rId1" Type="http://schemas.openxmlformats.org/officeDocument/2006/relationships/slideLayout" Target="../slideLayouts/slideLayout7.xml"/><Relationship Id="rId4" Type="http://schemas.openxmlformats.org/officeDocument/2006/relationships/image" Target="../media/image168.png"/></Relationships>
</file>

<file path=ppt/slides/_rels/slide17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hyperlink" Target="https://www.loc.gov/exhibits/lewisandclark/lewis-landc.html" TargetMode="Externa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hyperlink" Target="http://www.history.army.mil/LC/The%20Mission/Facts/cost.htm"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8.jpeg"/><Relationship Id="rId4" Type="http://schemas.openxmlformats.org/officeDocument/2006/relationships/image" Target="../media/image17.jpeg"/></Relationships>
</file>

<file path=ppt/slides/_rels/slide18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77.jpeg"/><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181.xml.rels><?xml version="1.0" encoding="UTF-8" standalone="yes"?>
<Relationships xmlns="http://schemas.openxmlformats.org/package/2006/relationships"><Relationship Id="rId2" Type="http://schemas.openxmlformats.org/officeDocument/2006/relationships/hyperlink" Target="http://www.history.army.mil/LC/The%20People/civilians.htm" TargetMode="Externa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hyperlink" Target="http://www.lewis-clark.org/article/2535" TargetMode="Externa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png"/><Relationship Id="rId1" Type="http://schemas.openxmlformats.org/officeDocument/2006/relationships/slideLayout" Target="../slideLayouts/slideLayout7.xml"/><Relationship Id="rId4" Type="http://schemas.openxmlformats.org/officeDocument/2006/relationships/image" Target="../media/image180.jpeg"/></Relationships>
</file>

<file path=ppt/slides/_rels/slide185.xml.rels><?xml version="1.0" encoding="UTF-8" standalone="yes"?>
<Relationships xmlns="http://schemas.openxmlformats.org/package/2006/relationships"><Relationship Id="rId2" Type="http://schemas.openxmlformats.org/officeDocument/2006/relationships/hyperlink" Target="https://en.wikipedia.org/wiki/Jean_Baptiste_Charbonneau" TargetMode="Externa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hyperlink" Target="http://www.smithsonianmag.com/history/lewis-and-clark-the-journey-ends-110100664/" TargetMode="Externa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png"/><Relationship Id="rId1" Type="http://schemas.openxmlformats.org/officeDocument/2006/relationships/slideLayout" Target="../slideLayouts/slideLayout7.xml"/><Relationship Id="rId4" Type="http://schemas.openxmlformats.org/officeDocument/2006/relationships/image" Target="../media/image160.jpeg"/></Relationships>
</file>

<file path=ppt/slides/_rels/slide189.xml.rels><?xml version="1.0" encoding="UTF-8" standalone="yes"?>
<Relationships xmlns="http://schemas.openxmlformats.org/package/2006/relationships"><Relationship Id="rId2" Type="http://schemas.openxmlformats.org/officeDocument/2006/relationships/hyperlink" Target="http://www.lewis-clark.org/article/2295"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90.xml.rels><?xml version="1.0" encoding="UTF-8" standalone="yes"?>
<Relationships xmlns="http://schemas.openxmlformats.org/package/2006/relationships"><Relationship Id="rId2" Type="http://schemas.openxmlformats.org/officeDocument/2006/relationships/hyperlink" Target="http://history.nd.gov/exhibits/lewisclark/results.html" TargetMode="Externa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60.jpeg"/><Relationship Id="rId1" Type="http://schemas.openxmlformats.org/officeDocument/2006/relationships/slideLayout" Target="../slideLayouts/slideLayout2.xml"/><Relationship Id="rId4" Type="http://schemas.openxmlformats.org/officeDocument/2006/relationships/image" Target="../media/image184.jpeg"/></Relationships>
</file>

<file path=ppt/slides/_rels/slide192.xml.rels><?xml version="1.0" encoding="UTF-8" standalone="yes"?>
<Relationships xmlns="http://schemas.openxmlformats.org/package/2006/relationships"><Relationship Id="rId13" Type="http://schemas.openxmlformats.org/officeDocument/2006/relationships/hyperlink" Target="http://www.history.org/foundation/journal/winter08/passage.cfm" TargetMode="External"/><Relationship Id="rId18" Type="http://schemas.openxmlformats.org/officeDocument/2006/relationships/hyperlink" Target="http://www.lewisandclarkinkentucky.org/places/falls_timeline.shtml" TargetMode="External"/><Relationship Id="rId26" Type="http://schemas.openxmlformats.org/officeDocument/2006/relationships/hyperlink" Target="http://www.lewis-clark.org/article/3098" TargetMode="External"/><Relationship Id="rId39" Type="http://schemas.openxmlformats.org/officeDocument/2006/relationships/hyperlink" Target="https://en.wikipedia.org/wiki/Caspar_Wistar_(physician)" TargetMode="External"/><Relationship Id="rId21" Type="http://schemas.openxmlformats.org/officeDocument/2006/relationships/hyperlink" Target="http://www.lewisandclarktrail.com/trailadventures/e149.htm" TargetMode="External"/><Relationship Id="rId34" Type="http://schemas.openxmlformats.org/officeDocument/2006/relationships/hyperlink" Target="https://en.wikipedia.org/wiki/Alexander_Mackenzie_(explorer)" TargetMode="External"/><Relationship Id="rId42" Type="http://schemas.openxmlformats.org/officeDocument/2006/relationships/hyperlink" Target="https://en.wikipedia.org/wiki/Corps_of_Discovery" TargetMode="External"/><Relationship Id="rId47" Type="http://schemas.openxmlformats.org/officeDocument/2006/relationships/hyperlink" Target="https://en.wikipedia.org/wiki/Henry_Kelsey" TargetMode="External"/><Relationship Id="rId50" Type="http://schemas.openxmlformats.org/officeDocument/2006/relationships/hyperlink" Target="https://en.wikipedia.org/wiki/Lake_Tight" TargetMode="External"/><Relationship Id="rId55" Type="http://schemas.openxmlformats.org/officeDocument/2006/relationships/hyperlink" Target="https://en.wikipedia.org/wiki/Peter_Pond" TargetMode="External"/><Relationship Id="rId63" Type="http://schemas.openxmlformats.org/officeDocument/2006/relationships/hyperlink" Target="https://www.fortclatsopbookstore.com/shop/art-prints-notecards/notecard-red-and-white-pirogues-traversing-the-missouri-river" TargetMode="External"/><Relationship Id="rId68" Type="http://schemas.openxmlformats.org/officeDocument/2006/relationships/hyperlink" Target="https://www.nps.gov/hafe/learn/historyculture/route-from-harpers-ferry-va-to-pittsburgh-pa.htm" TargetMode="External"/><Relationship Id="rId7" Type="http://schemas.openxmlformats.org/officeDocument/2006/relationships/hyperlink" Target="http://www.ameriquefrancaise.org/en/article-722/Fort_William,_Crossroad_of_a_Fur_Trading_Empire_.html" TargetMode="External"/><Relationship Id="rId71" Type="http://schemas.openxmlformats.org/officeDocument/2006/relationships/hyperlink" Target="https://www.dolack.com/products/lewis-and-clark-and-the-corps-of-discovery-note-card" TargetMode="External"/><Relationship Id="rId2" Type="http://schemas.openxmlformats.org/officeDocument/2006/relationships/hyperlink" Target="mailto:HarlanJ@Missouri.edu" TargetMode="External"/><Relationship Id="rId16" Type="http://schemas.openxmlformats.org/officeDocument/2006/relationships/hyperlink" Target="http://www.hyperphysics.phy-astr.gsu.edu/hbase/Geophys/platemt.html" TargetMode="External"/><Relationship Id="rId29" Type="http://schemas.openxmlformats.org/officeDocument/2006/relationships/hyperlink" Target="http://www.mhaynesart.com/Galleries.php?Gallery=LewisClark" TargetMode="External"/><Relationship Id="rId11" Type="http://schemas.openxmlformats.org/officeDocument/2006/relationships/hyperlink" Target="http://www.garylucy.com/LCwoodriver.html" TargetMode="External"/><Relationship Id="rId24" Type="http://schemas.openxmlformats.org/officeDocument/2006/relationships/hyperlink" Target="http://www.lewis-clark.org/article/2851" TargetMode="External"/><Relationship Id="rId32" Type="http://schemas.openxmlformats.org/officeDocument/2006/relationships/hyperlink" Target="http://www.pbs.org/lewisandclark/inside/seaman.html" TargetMode="External"/><Relationship Id="rId37" Type="http://schemas.openxmlformats.org/officeDocument/2006/relationships/hyperlink" Target="https://en.wikipedia.org/wiki/Benjamin_Rush" TargetMode="External"/><Relationship Id="rId40" Type="http://schemas.openxmlformats.org/officeDocument/2006/relationships/hyperlink" Target="https://en.wikipedia.org/wiki/Continental_collision" TargetMode="External"/><Relationship Id="rId45" Type="http://schemas.openxmlformats.org/officeDocument/2006/relationships/hyperlink" Target="https://en.wikipedia.org/wiki/Falls_of_the_Ohio_National_Wildlife_Conservation_Area" TargetMode="External"/><Relationship Id="rId53" Type="http://schemas.openxmlformats.org/officeDocument/2006/relationships/hyperlink" Target="https://en.wikipedia.org/wiki/North_West_Company" TargetMode="External"/><Relationship Id="rId58" Type="http://schemas.openxmlformats.org/officeDocument/2006/relationships/hyperlink" Target="https://en.wikipedia.org/wiki/Robert_Patterson_(educator)" TargetMode="External"/><Relationship Id="rId66" Type="http://schemas.openxmlformats.org/officeDocument/2006/relationships/hyperlink" Target="https://www.markgelbart.wordpress.com/2015/05/15/glaciers-shaped-the-ohio-river" TargetMode="External"/><Relationship Id="rId74" Type="http://schemas.openxmlformats.org/officeDocument/2006/relationships/hyperlink" Target="http://hoocher.com/Charles_Marion_Russell/Charles_Marion_Russell.htm" TargetMode="External"/><Relationship Id="rId5" Type="http://schemas.openxmlformats.org/officeDocument/2006/relationships/hyperlink" Target="mailto:rhanna@nd.gov" TargetMode="External"/><Relationship Id="rId15" Type="http://schemas.openxmlformats.org/officeDocument/2006/relationships/hyperlink" Target="http://www.historyculturebybicycle.blogspot.com/2014/09/sergeant-floyd-river-museum-red-pirogue.html" TargetMode="External"/><Relationship Id="rId23" Type="http://schemas.openxmlformats.org/officeDocument/2006/relationships/hyperlink" Target="http://www.lewis-clark.org/article/2295" TargetMode="External"/><Relationship Id="rId28" Type="http://schemas.openxmlformats.org/officeDocument/2006/relationships/hyperlink" Target="http://www.livescience.com/37706-what-is-plate-tectonics.html" TargetMode="External"/><Relationship Id="rId36" Type="http://schemas.openxmlformats.org/officeDocument/2006/relationships/hyperlink" Target="https://en.wikipedia.org/wiki/Anthony_Henday" TargetMode="External"/><Relationship Id="rId49" Type="http://schemas.openxmlformats.org/officeDocument/2006/relationships/hyperlink" Target="https://en.wikipedia.org/wiki/Hudson's_Bay_Company" TargetMode="External"/><Relationship Id="rId57" Type="http://schemas.openxmlformats.org/officeDocument/2006/relationships/hyperlink" Target="https://en.wikipedia.org/wiki/Prince_of_Wales_Fort" TargetMode="External"/><Relationship Id="rId61" Type="http://schemas.openxmlformats.org/officeDocument/2006/relationships/hyperlink" Target="https://en.wikipedia.org/wiki/Teays_River" TargetMode="External"/><Relationship Id="rId10" Type="http://schemas.openxmlformats.org/officeDocument/2006/relationships/hyperlink" Target="http://www.fallsoftheohio.org/lewis_and_clark.html" TargetMode="External"/><Relationship Id="rId19" Type="http://schemas.openxmlformats.org/officeDocument/2006/relationships/hyperlink" Target="http://www.lewisandclarktrail.com/index.html" TargetMode="External"/><Relationship Id="rId31" Type="http://schemas.openxmlformats.org/officeDocument/2006/relationships/hyperlink" Target="http://www.oldfortsteuben.com/admin/data/files/2015%20Brochure%20for%20legacy%20trail2.pdf" TargetMode="External"/><Relationship Id="rId44" Type="http://schemas.openxmlformats.org/officeDocument/2006/relationships/hyperlink" Target="https://en.wikipedia.org/wiki/Exploration_of_North_America" TargetMode="External"/><Relationship Id="rId52" Type="http://schemas.openxmlformats.org/officeDocument/2006/relationships/hyperlink" Target="https://en.wikipedia.org/wiki/Mountain_formation" TargetMode="External"/><Relationship Id="rId60" Type="http://schemas.openxmlformats.org/officeDocument/2006/relationships/hyperlink" Target="https://en.wikipedia.org/wiki/Seaman_(dog)" TargetMode="External"/><Relationship Id="rId65" Type="http://schemas.openxmlformats.org/officeDocument/2006/relationships/hyperlink" Target="https://www.i0.wp.com/academic.emporia.edu/aberjame/student/salley3/teays.jpg" TargetMode="External"/><Relationship Id="rId73" Type="http://schemas.openxmlformats.org/officeDocument/2006/relationships/hyperlink" Target="http://www.frankhagel.com/lewis-and-clark-1/" TargetMode="External"/><Relationship Id="rId4" Type="http://schemas.openxmlformats.org/officeDocument/2006/relationships/hyperlink" Target="mailto:sjuzaA@yahoo.com" TargetMode="External"/><Relationship Id="rId9" Type="http://schemas.openxmlformats.org/officeDocument/2006/relationships/hyperlink" Target="http://www.exhibits.hsl.virginia.edu/lewisclark/planning/" TargetMode="External"/><Relationship Id="rId14" Type="http://schemas.openxmlformats.org/officeDocument/2006/relationships/hyperlink" Target="http://www.history.army.mil/LC/The%20People/contract_boatmen.htm" TargetMode="External"/><Relationship Id="rId22" Type="http://schemas.openxmlformats.org/officeDocument/2006/relationships/hyperlink" Target="http://www.lewis-clark.org/article/1887" TargetMode="External"/><Relationship Id="rId27" Type="http://schemas.openxmlformats.org/officeDocument/2006/relationships/hyperlink" Target="http://www.lewis-clark.org/article/2640" TargetMode="External"/><Relationship Id="rId30" Type="http://schemas.openxmlformats.org/officeDocument/2006/relationships/hyperlink" Target="http://www.nytimes.com/1983/11/29/science/a-great-lost-river-gets-its-due.html" TargetMode="External"/><Relationship Id="rId35" Type="http://schemas.openxmlformats.org/officeDocument/2006/relationships/hyperlink" Target="https://en.wikipedia.org/wiki/Andrew_Ellicott" TargetMode="External"/><Relationship Id="rId43" Type="http://schemas.openxmlformats.org/officeDocument/2006/relationships/hyperlink" Target="https://en.wikipedia.org/wiki/Eastern_Continental_Divide" TargetMode="External"/><Relationship Id="rId48" Type="http://schemas.openxmlformats.org/officeDocument/2006/relationships/hyperlink" Target="https://en.wikipedia.org/wiki/History_of_Pittsburgh" TargetMode="External"/><Relationship Id="rId56" Type="http://schemas.openxmlformats.org/officeDocument/2006/relationships/hyperlink" Target="https://en.wikipedia.org/wiki/Pierre_Gaultier_de_Varennes,_sieur_de_La_V%C3%A9rendryePierre%20Gaultier%20de%20Varennes,%20sieur%20de%20La%20V&#233;rendrye" TargetMode="External"/><Relationship Id="rId64" Type="http://schemas.openxmlformats.org/officeDocument/2006/relationships/hyperlink" Target="https://www.franceshunter.wordpress.com/2011/03/09/the-two-wives-of-william-clark/" TargetMode="External"/><Relationship Id="rId69" Type="http://schemas.openxmlformats.org/officeDocument/2006/relationships/hyperlink" Target="https://www.nps.gov/media/photo/gallery.htm?id=2A7D3A84-1DD8-B71C-0704CA9F144A0AB9" TargetMode="External"/><Relationship Id="rId8" Type="http://schemas.openxmlformats.org/officeDocument/2006/relationships/hyperlink" Target="http://www.campdubois.com/html/history.html" TargetMode="External"/><Relationship Id="rId51" Type="http://schemas.openxmlformats.org/officeDocument/2006/relationships/hyperlink" Target="https://en.wikipedia.org/wiki/Lewis_and_Clark_Expedition" TargetMode="External"/><Relationship Id="rId72" Type="http://schemas.openxmlformats.org/officeDocument/2006/relationships/hyperlink" Target="https://www.timetoast.com/timelines/lewis-and-clark-anchor-hh" TargetMode="External"/><Relationship Id="rId3" Type="http://schemas.openxmlformats.org/officeDocument/2006/relationships/hyperlink" Target="mailto:denny2386@gmail.com" TargetMode="External"/><Relationship Id="rId12" Type="http://schemas.openxmlformats.org/officeDocument/2006/relationships/hyperlink" Target="http://www.hbcheritage.ca/hbcheritage/history/acquisitions/furtrade/nwc" TargetMode="External"/><Relationship Id="rId17" Type="http://schemas.openxmlformats.org/officeDocument/2006/relationships/hyperlink" Target="http://www.learningenglish.voanews.com/a/tales-from-the-lewis-and-clark-expedition/2997473.html" TargetMode="External"/><Relationship Id="rId25" Type="http://schemas.openxmlformats.org/officeDocument/2006/relationships/hyperlink" Target="http://www.lewis-clark.org/article/3072" TargetMode="External"/><Relationship Id="rId33" Type="http://schemas.openxmlformats.org/officeDocument/2006/relationships/hyperlink" Target="http://www.thecanadianencyclopedia.ca/en/article/sir-alexander-mackenzie-explorer/" TargetMode="External"/><Relationship Id="rId38" Type="http://schemas.openxmlformats.org/officeDocument/2006/relationships/hyperlink" Target="https://en.wikipedia.org/wiki/Benjamin_Smith_Barton" TargetMode="External"/><Relationship Id="rId46" Type="http://schemas.openxmlformats.org/officeDocument/2006/relationships/hyperlink" Target="https://en.wikipedia.org/wiki/Harpers_Ferry,_West_Virginia" TargetMode="External"/><Relationship Id="rId59" Type="http://schemas.openxmlformats.org/officeDocument/2006/relationships/hyperlink" Target="https://en.wikipedia.org/wiki/Samuel_Hearne" TargetMode="External"/><Relationship Id="rId67" Type="http://schemas.openxmlformats.org/officeDocument/2006/relationships/hyperlink" Target="https://www.monticello.org/site/jefferson/preparing-expedition" TargetMode="External"/><Relationship Id="rId20" Type="http://schemas.openxmlformats.org/officeDocument/2006/relationships/hyperlink" Target="http://www.lewisandclarktrail.com/section3/montanacities/greatfalls/ironboat.htm" TargetMode="External"/><Relationship Id="rId41" Type="http://schemas.openxmlformats.org/officeDocument/2006/relationships/hyperlink" Target="https://en.wikipedia.org/wiki/Continental_divide" TargetMode="External"/><Relationship Id="rId54" Type="http://schemas.openxmlformats.org/officeDocument/2006/relationships/hyperlink" Target="https://en.wikipedia.org/wiki/Ohio_River" TargetMode="External"/><Relationship Id="rId62" Type="http://schemas.openxmlformats.org/officeDocument/2006/relationships/hyperlink" Target="https://en.wikipedia.org/wiki/York_Factory" TargetMode="External"/><Relationship Id="rId70" Type="http://schemas.openxmlformats.org/officeDocument/2006/relationships/hyperlink" Target="https://www.nps.gov/nr/travel/lewisandclark/preparing.htm" TargetMode="External"/><Relationship Id="rId1" Type="http://schemas.openxmlformats.org/officeDocument/2006/relationships/slideLayout" Target="../slideLayouts/slideLayout12.xml"/><Relationship Id="rId6" Type="http://schemas.openxmlformats.org/officeDocument/2006/relationships/hyperlink" Target="http://www.731louisianapurchase.blogspot.com/2008/05/timeline-of-events-louisiana-purchase.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17.jpeg"/></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7.gif"/></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5.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5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pn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57.xml.rels><?xml version="1.0" encoding="UTF-8" standalone="yes"?>
<Relationships xmlns="http://schemas.openxmlformats.org/package/2006/relationships"><Relationship Id="rId2" Type="http://schemas.openxmlformats.org/officeDocument/2006/relationships/hyperlink" Target="https://www.monticello.org/site/jefferson/trail-to-monticello"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www.monticello.org/site/jefferson/tokens-friendship" TargetMode="External"/><Relationship Id="rId7" Type="http://schemas.openxmlformats.org/officeDocument/2006/relationships/hyperlink" Target="https://www.monticello.org/site/jefferson/recreating-indian-hall-monticello-peabody-native-arts-project" TargetMode="External"/><Relationship Id="rId2" Type="http://schemas.openxmlformats.org/officeDocument/2006/relationships/hyperlink" Target="https://www.monticello.org/site/jefferson/framing-west-monticello" TargetMode="External"/><Relationship Id="rId1" Type="http://schemas.openxmlformats.org/officeDocument/2006/relationships/slideLayout" Target="../slideLayouts/slideLayout7.xml"/><Relationship Id="rId6" Type="http://schemas.openxmlformats.org/officeDocument/2006/relationships/hyperlink" Target="https://www.monticello.org/site/jefferson/whereabouts-most-jeffersons-collection" TargetMode="External"/><Relationship Id="rId5" Type="http://schemas.openxmlformats.org/officeDocument/2006/relationships/hyperlink" Target="https://www.monticello.org/site/jefferson/indian-hall" TargetMode="External"/><Relationship Id="rId4" Type="http://schemas.openxmlformats.org/officeDocument/2006/relationships/hyperlink" Target="https://www.monticello.org/site/jefferson/trail-to-monticello"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5.pn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www.monticello.org/site/jefferson/whereabouts-most-jeffersons-collection"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classroom.monticello.org/kids/gallery/image/303/Lewis-and-Clark-Artifacts-Arrive-at-Monticello/" TargetMode="Externa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hyperlink" Target="http://www.lewis-clark.org/article/3036"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jpeg"/><Relationship Id="rId3" Type="http://schemas.openxmlformats.org/officeDocument/2006/relationships/image" Target="../media/image78.png"/><Relationship Id="rId7" Type="http://schemas.openxmlformats.org/officeDocument/2006/relationships/image" Target="../media/image82.jpeg"/><Relationship Id="rId12" Type="http://schemas.openxmlformats.org/officeDocument/2006/relationships/image" Target="../media/image87.jpe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 Id="rId14" Type="http://schemas.openxmlformats.org/officeDocument/2006/relationships/image" Target="../media/image89.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5.png"/><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png"/><Relationship Id="rId3" Type="http://schemas.openxmlformats.org/officeDocument/2006/relationships/image" Target="../media/image79.jpeg"/><Relationship Id="rId7" Type="http://schemas.openxmlformats.org/officeDocument/2006/relationships/image" Target="../media/image83.jpeg"/><Relationship Id="rId12" Type="http://schemas.openxmlformats.org/officeDocument/2006/relationships/image" Target="../media/image88.jpe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s>
</file>

<file path=ppt/slides/_rels/slide71.xml.rels><?xml version="1.0" encoding="UTF-8" standalone="yes"?>
<Relationships xmlns="http://schemas.openxmlformats.org/package/2006/relationships"><Relationship Id="rId2" Type="http://schemas.openxmlformats.org/officeDocument/2006/relationships/hyperlink" Target="http://www.pbs.org/lewisandclark/native/"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hyperlink" Target="http://en.wikipedia.org/wiki/Benjamin_Rush" TargetMode="Externa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77.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7.jpeg"/><Relationship Id="rId7" Type="http://schemas.openxmlformats.org/officeDocument/2006/relationships/image" Target="../media/image100.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9.jpeg"/><Relationship Id="rId10" Type="http://schemas.openxmlformats.org/officeDocument/2006/relationships/image" Target="../media/image103.jpeg"/><Relationship Id="rId4" Type="http://schemas.openxmlformats.org/officeDocument/2006/relationships/image" Target="../media/image98.jpeg"/><Relationship Id="rId9" Type="http://schemas.openxmlformats.org/officeDocument/2006/relationships/image" Target="../media/image102.jpeg"/></Relationships>
</file>

<file path=ppt/slides/_rels/slide78.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jpeg"/><Relationship Id="rId3" Type="http://schemas.openxmlformats.org/officeDocument/2006/relationships/image" Target="../media/image97.jpeg"/><Relationship Id="rId7" Type="http://schemas.openxmlformats.org/officeDocument/2006/relationships/image" Target="../media/image100.jpeg"/><Relationship Id="rId12" Type="http://schemas.openxmlformats.org/officeDocument/2006/relationships/image" Target="../media/image105.jpeg"/><Relationship Id="rId17" Type="http://schemas.openxmlformats.org/officeDocument/2006/relationships/image" Target="../media/image95.jpeg"/><Relationship Id="rId2" Type="http://schemas.openxmlformats.org/officeDocument/2006/relationships/notesSlide" Target="../notesSlides/notesSlide46.xml"/><Relationship Id="rId16"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96.jpeg"/><Relationship Id="rId11" Type="http://schemas.openxmlformats.org/officeDocument/2006/relationships/image" Target="../media/image104.jpeg"/><Relationship Id="rId5" Type="http://schemas.openxmlformats.org/officeDocument/2006/relationships/image" Target="../media/image99.jpeg"/><Relationship Id="rId15" Type="http://schemas.openxmlformats.org/officeDocument/2006/relationships/image" Target="../media/image108.jpeg"/><Relationship Id="rId10" Type="http://schemas.openxmlformats.org/officeDocument/2006/relationships/image" Target="../media/image103.jpeg"/><Relationship Id="rId4" Type="http://schemas.openxmlformats.org/officeDocument/2006/relationships/image" Target="../media/image98.jpeg"/><Relationship Id="rId9" Type="http://schemas.openxmlformats.org/officeDocument/2006/relationships/image" Target="../media/image102.jpeg"/><Relationship Id="rId14" Type="http://schemas.openxmlformats.org/officeDocument/2006/relationships/image" Target="../media/image107.jpeg"/></Relationships>
</file>

<file path=ppt/slides/_rels/slide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www.loc.gov/exhibits/lewisandclark/lewis-landc.html"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5.png"/><Relationship Id="rId4" Type="http://schemas.openxmlformats.org/officeDocument/2006/relationships/image" Target="../media/image4.jpeg"/></Relationships>
</file>

<file path=ppt/slides/_rels/slide80.xml.rels><?xml version="1.0" encoding="UTF-8" standalone="yes"?>
<Relationships xmlns="http://schemas.openxmlformats.org/package/2006/relationships"><Relationship Id="rId2" Type="http://schemas.openxmlformats.org/officeDocument/2006/relationships/hyperlink" Target="http://montanakids.com/history_and_prehistory/lewis_and_clark/plants_animals.htm" TargetMode="Externa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07.jpeg"/><Relationship Id="rId11" Type="http://schemas.openxmlformats.org/officeDocument/2006/relationships/image" Target="../media/image75.png"/><Relationship Id="rId5" Type="http://schemas.openxmlformats.org/officeDocument/2006/relationships/image" Target="../media/image106.jpeg"/><Relationship Id="rId10" Type="http://schemas.openxmlformats.org/officeDocument/2006/relationships/image" Target="../media/image94.png"/><Relationship Id="rId4" Type="http://schemas.openxmlformats.org/officeDocument/2006/relationships/image" Target="../media/image105.jpeg"/><Relationship Id="rId9" Type="http://schemas.openxmlformats.org/officeDocument/2006/relationships/image" Target="../media/image95.jpeg"/></Relationships>
</file>

<file path=ppt/slides/_rels/slide82.xml.rels><?xml version="1.0" encoding="UTF-8" standalone="yes"?>
<Relationships xmlns="http://schemas.openxmlformats.org/package/2006/relationships"><Relationship Id="rId2" Type="http://schemas.openxmlformats.org/officeDocument/2006/relationships/hyperlink" Target="https://pubs.usgs.gov/circ/2003/1246/report.pdf"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hyperlink" Target="https://pubs.usgs.gov/circ/2003/1246/report.pdf" TargetMode="Externa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5.png"/><Relationship Id="rId4" Type="http://schemas.openxmlformats.org/officeDocument/2006/relationships/image" Target="../media/image4.jpeg"/></Relationships>
</file>

<file path=ppt/slides/_rels/slide90.xml.rels><?xml version="1.0" encoding="UTF-8" standalone="yes"?>
<Relationships xmlns="http://schemas.openxmlformats.org/package/2006/relationships"><Relationship Id="rId2" Type="http://schemas.openxmlformats.org/officeDocument/2006/relationships/hyperlink" Target="https://pubs.usgs.gov/circ/2003/1246/report.pdf" TargetMode="Externa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pubs.usgs.gov/circ/2003/1246/report.pdf" TargetMode="Externa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pubs.usgs.gov/circ/2003/1246/report.pdf" TargetMode="Externa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9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descr="https://upload.wikimedia.org/wikipedia/commons/e/e0/Lewis_and_clark-expedition.jpg"/>
          <p:cNvPicPr preferRelativeResize="0">
            <a:picLocks noChangeAspect="1" noChangeArrowheads="1"/>
          </p:cNvPicPr>
          <p:nvPr/>
        </p:nvPicPr>
        <p:blipFill>
          <a:blip r:embed="rId3" cstate="print"/>
          <a:srcRect l="2048" t="4931" r="4853" b="2619"/>
          <a:stretch>
            <a:fillRect/>
          </a:stretch>
        </p:blipFill>
        <p:spPr bwMode="auto">
          <a:xfrm>
            <a:off x="-36576" y="0"/>
            <a:ext cx="9226296" cy="6858000"/>
          </a:xfrm>
          <a:prstGeom prst="rect">
            <a:avLst/>
          </a:prstGeom>
          <a:solidFill>
            <a:schemeClr val="accent1">
              <a:lumMod val="75000"/>
              <a:alpha val="29000"/>
            </a:schemeClr>
          </a:solidFill>
        </p:spPr>
      </p:pic>
      <p:sp>
        <p:nvSpPr>
          <p:cNvPr id="46" name="Rectangle 3"/>
          <p:cNvSpPr>
            <a:spLocks noChangeArrowheads="1"/>
          </p:cNvSpPr>
          <p:nvPr/>
        </p:nvSpPr>
        <p:spPr bwMode="auto">
          <a:xfrm>
            <a:off x="-76200" y="8692"/>
            <a:ext cx="9220200" cy="677108"/>
          </a:xfrm>
          <a:prstGeom prst="rect">
            <a:avLst/>
          </a:prstGeom>
          <a:solidFill>
            <a:srgbClr val="D6DCE6">
              <a:alpha val="59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3800" b="1" i="0" u="none" strike="noStrike" cap="none" normalizeH="0" baseline="0" dirty="0" smtClean="0">
                <a:ln>
                  <a:noFill/>
                </a:ln>
                <a:solidFill>
                  <a:schemeClr val="accent1">
                    <a:lumMod val="75000"/>
                  </a:schemeClr>
                </a:solidFill>
                <a:effectLst>
                  <a:outerShdw dist="38100" dir="5400000" algn="ctr" rotWithShape="0">
                    <a:schemeClr val="tx1"/>
                  </a:outerShdw>
                </a:effectLst>
                <a:latin typeface="Tempus Sans ITC" pitchFamily="82" charset="0"/>
                <a:ea typeface="Calibri" pitchFamily="34" charset="0"/>
                <a:cs typeface="Arial" pitchFamily="34" charset="0"/>
              </a:rPr>
              <a:t>Northwest </a:t>
            </a:r>
            <a:r>
              <a:rPr lang="en-US" sz="3800" b="1" dirty="0" smtClean="0">
                <a:solidFill>
                  <a:schemeClr val="accent1">
                    <a:lumMod val="75000"/>
                  </a:schemeClr>
                </a:solidFill>
                <a:effectLst>
                  <a:outerShdw dist="38100" dir="5400000" algn="ctr" rotWithShape="0">
                    <a:schemeClr val="tx1"/>
                  </a:outerShdw>
                </a:effectLst>
                <a:latin typeface="Tempus Sans ITC" pitchFamily="82" charset="0"/>
                <a:ea typeface="Calibri" pitchFamily="34" charset="0"/>
                <a:cs typeface="Arial" pitchFamily="34" charset="0"/>
              </a:rPr>
              <a:t>Journey</a:t>
            </a:r>
            <a:r>
              <a:rPr kumimoji="0" lang="en-US" sz="3800" b="1" i="0" u="none" strike="noStrike" cap="none" normalizeH="0" baseline="0" dirty="0" smtClean="0">
                <a:ln>
                  <a:noFill/>
                </a:ln>
                <a:solidFill>
                  <a:schemeClr val="accent1">
                    <a:lumMod val="75000"/>
                  </a:schemeClr>
                </a:solidFill>
                <a:effectLst>
                  <a:outerShdw dist="38100" dir="5400000" algn="ctr" rotWithShape="0">
                    <a:schemeClr val="tx1"/>
                  </a:outerShdw>
                </a:effectLst>
                <a:latin typeface="Tempus Sans ITC" pitchFamily="82" charset="0"/>
                <a:ea typeface="Calibri" pitchFamily="34" charset="0"/>
                <a:cs typeface="Arial" pitchFamily="34" charset="0"/>
              </a:rPr>
              <a:t> - Corps of Discovery</a:t>
            </a:r>
            <a:endParaRPr kumimoji="0" lang="en-US" sz="3800" b="1" i="0" u="none" strike="noStrike" cap="none" normalizeH="0" baseline="0" dirty="0" smtClean="0">
              <a:ln>
                <a:noFill/>
              </a:ln>
              <a:solidFill>
                <a:schemeClr val="accent1">
                  <a:lumMod val="75000"/>
                </a:schemeClr>
              </a:solidFill>
              <a:effectLst>
                <a:outerShdw dist="38100" dir="5400000" algn="ctr" rotWithShape="0">
                  <a:schemeClr val="tx1"/>
                </a:outerShdw>
              </a:effectLst>
              <a:latin typeface="Tempus Sans ITC" pitchFamily="82" charset="0"/>
              <a:cs typeface="Arial" pitchFamily="34" charset="0"/>
            </a:endParaRPr>
          </a:p>
        </p:txBody>
      </p:sp>
      <p:sp>
        <p:nvSpPr>
          <p:cNvPr id="44" name="TextBox 43"/>
          <p:cNvSpPr txBox="1"/>
          <p:nvPr/>
        </p:nvSpPr>
        <p:spPr>
          <a:xfrm>
            <a:off x="0" y="602159"/>
            <a:ext cx="9144000" cy="769441"/>
          </a:xfrm>
          <a:prstGeom prst="rect">
            <a:avLst/>
          </a:prstGeom>
          <a:noFill/>
        </p:spPr>
        <p:txBody>
          <a:bodyPr wrap="square" rtlCol="0">
            <a:spAutoFit/>
          </a:bodyPr>
          <a:lstStyle/>
          <a:p>
            <a:pPr algn="ctr"/>
            <a:r>
              <a:rPr lang="en-US" sz="4400" b="1" dirty="0" smtClean="0">
                <a:solidFill>
                  <a:schemeClr val="accent1">
                    <a:lumMod val="75000"/>
                  </a:schemeClr>
                </a:solidFill>
                <a:effectLst>
                  <a:outerShdw dist="50800" dir="5400000" algn="ctr" rotWithShape="0">
                    <a:schemeClr val="tx1"/>
                  </a:outerShdw>
                </a:effectLst>
              </a:rPr>
              <a:t>Lewis and Clark Expedition</a:t>
            </a:r>
            <a:endParaRPr lang="en-US" sz="4400" b="1" dirty="0">
              <a:solidFill>
                <a:schemeClr val="accent1">
                  <a:lumMod val="75000"/>
                </a:schemeClr>
              </a:solidFill>
              <a:effectLst>
                <a:outerShdw dist="50800" dir="5400000" algn="ctr" rotWithShape="0">
                  <a:schemeClr val="tx1"/>
                </a:outerShdw>
              </a:effectLst>
            </a:endParaRPr>
          </a:p>
        </p:txBody>
      </p:sp>
      <p:sp>
        <p:nvSpPr>
          <p:cNvPr id="30" name="TextBox 29"/>
          <p:cNvSpPr txBox="1"/>
          <p:nvPr/>
        </p:nvSpPr>
        <p:spPr>
          <a:xfrm>
            <a:off x="0" y="3465576"/>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4:  Over the Rockies</a:t>
            </a:r>
          </a:p>
        </p:txBody>
      </p:sp>
      <p:sp>
        <p:nvSpPr>
          <p:cNvPr id="31" name="TextBox 30"/>
          <p:cNvSpPr txBox="1"/>
          <p:nvPr/>
        </p:nvSpPr>
        <p:spPr>
          <a:xfrm>
            <a:off x="0" y="2816352"/>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3:  The River Trip Begins</a:t>
            </a:r>
          </a:p>
        </p:txBody>
      </p:sp>
      <p:sp>
        <p:nvSpPr>
          <p:cNvPr id="32" name="TextBox 31"/>
          <p:cNvSpPr txBox="1"/>
          <p:nvPr/>
        </p:nvSpPr>
        <p:spPr>
          <a:xfrm>
            <a:off x="16329" y="4106002"/>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5:  To the Pacific</a:t>
            </a:r>
          </a:p>
        </p:txBody>
      </p:sp>
      <p:sp>
        <p:nvSpPr>
          <p:cNvPr id="33" name="TextBox 32"/>
          <p:cNvSpPr txBox="1"/>
          <p:nvPr/>
        </p:nvSpPr>
        <p:spPr>
          <a:xfrm>
            <a:off x="0" y="4687669"/>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6:  The Legend Begins</a:t>
            </a:r>
          </a:p>
        </p:txBody>
      </p:sp>
      <p:sp>
        <p:nvSpPr>
          <p:cNvPr id="35" name="TextBox 34"/>
          <p:cNvSpPr txBox="1"/>
          <p:nvPr/>
        </p:nvSpPr>
        <p:spPr>
          <a:xfrm>
            <a:off x="0" y="2170331"/>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2:  The Corps Is Formed</a:t>
            </a:r>
          </a:p>
        </p:txBody>
      </p:sp>
      <p:sp>
        <p:nvSpPr>
          <p:cNvPr id="14" name="Oval 13"/>
          <p:cNvSpPr/>
          <p:nvPr/>
        </p:nvSpPr>
        <p:spPr>
          <a:xfrm>
            <a:off x="1981200" y="4648200"/>
            <a:ext cx="6858000" cy="8093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 name="Rectangle 14"/>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useBgFill="1">
        <p:nvSpPr>
          <p:cNvPr id="16" name="TextBox 3"/>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solidFill>
                  <a:schemeClr val="accent1">
                    <a:lumMod val="75000"/>
                  </a:schemeClr>
                </a:solidFill>
                <a:effectLst>
                  <a:outerShdw dist="50800" dir="5400000" algn="ctr" rotWithShape="0">
                    <a:schemeClr val="tx1"/>
                  </a:outerShdw>
                </a:effectLst>
                <a:latin typeface="Calibri" pitchFamily="34" charset="0"/>
              </a:rPr>
              <a:t>Session 6: The Legend Begins</a:t>
            </a:r>
            <a:endParaRPr lang="en-US" sz="54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3" name="TextBox 12"/>
          <p:cNvSpPr txBox="1"/>
          <p:nvPr/>
        </p:nvSpPr>
        <p:spPr>
          <a:xfrm>
            <a:off x="2590800" y="4687669"/>
            <a:ext cx="6858000" cy="646331"/>
          </a:xfrm>
          <a:prstGeom prst="rect">
            <a:avLst/>
          </a:prstGeom>
          <a:noFill/>
          <a:effectLst/>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Session 6:  The Legend Begins</a:t>
            </a:r>
          </a:p>
        </p:txBody>
      </p:sp>
      <p:sp>
        <p:nvSpPr>
          <p:cNvPr id="17" name="TextBox 16"/>
          <p:cNvSpPr txBox="1"/>
          <p:nvPr/>
        </p:nvSpPr>
        <p:spPr>
          <a:xfrm>
            <a:off x="-76200" y="1524000"/>
            <a:ext cx="92202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1:  Setting the Stage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6"/>
                                        </p:tgtEl>
                                      </p:cBhvr>
                                    </p:animEffect>
                                    <p:set>
                                      <p:cBhvr>
                                        <p:cTn id="7" dur="1" fill="hold">
                                          <p:stCondLst>
                                            <p:cond delay="999"/>
                                          </p:stCondLst>
                                        </p:cTn>
                                        <p:tgtEl>
                                          <p:spTgt spid="46"/>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000"/>
                                        <p:tgtEl>
                                          <p:spTgt spid="17"/>
                                        </p:tgtEl>
                                      </p:cBhvr>
                                    </p:animEffect>
                                  </p:childTnLst>
                                </p:cTn>
                              </p:par>
                              <p:par>
                                <p:cTn id="12" presetID="9" presetClass="emph" presetSubtype="0" nodeType="withEffect">
                                  <p:stCondLst>
                                    <p:cond delay="500"/>
                                  </p:stCondLst>
                                  <p:childTnLst>
                                    <p:set>
                                      <p:cBhvr rctx="PPT">
                                        <p:cTn id="13" dur="indefinite"/>
                                        <p:tgtEl>
                                          <p:spTgt spid="47"/>
                                        </p:tgtEl>
                                        <p:attrNameLst>
                                          <p:attrName>style.opacity</p:attrName>
                                        </p:attrNameLst>
                                      </p:cBhvr>
                                      <p:to>
                                        <p:strVal val="0.5"/>
                                      </p:to>
                                    </p:set>
                                    <p:animEffect filter="image" prLst="opacity: 0.5">
                                      <p:cBhvr rctx="IE">
                                        <p:cTn id="14" dur="indefinite"/>
                                        <p:tgtEl>
                                          <p:spTgt spid="4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1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10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10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10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1"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10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1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childTnLst>
                                </p:cTn>
                              </p:par>
                              <p:par>
                                <p:cTn id="50" presetID="10" presetClass="exit" presetSubtype="0" fill="hold" grpId="1" nodeType="withEffect">
                                  <p:stCondLst>
                                    <p:cond delay="0"/>
                                  </p:stCondLst>
                                  <p:childTnLst>
                                    <p:animEffect transition="out" filter="fade">
                                      <p:cBhvr>
                                        <p:cTn id="51" dur="1000"/>
                                        <p:tgtEl>
                                          <p:spTgt spid="14"/>
                                        </p:tgtEl>
                                      </p:cBhvr>
                                    </p:animEffect>
                                    <p:set>
                                      <p:cBhvr>
                                        <p:cTn id="52" dur="1" fill="hold">
                                          <p:stCondLst>
                                            <p:cond delay="999"/>
                                          </p:stCondLst>
                                        </p:cTn>
                                        <p:tgtEl>
                                          <p:spTgt spid="14"/>
                                        </p:tgtEl>
                                        <p:attrNameLst>
                                          <p:attrName>style.visibility</p:attrName>
                                        </p:attrNameLst>
                                      </p:cBhvr>
                                      <p:to>
                                        <p:strVal val="hidden"/>
                                      </p:to>
                                    </p:set>
                                  </p:childTnLst>
                                </p:cTn>
                              </p:par>
                              <p:par>
                                <p:cTn id="53" presetID="6" presetClass="emph" presetSubtype="0" fill="hold" grpId="2" nodeType="withEffect">
                                  <p:stCondLst>
                                    <p:cond delay="0"/>
                                  </p:stCondLst>
                                  <p:childTnLst>
                                    <p:animScale>
                                      <p:cBhvr>
                                        <p:cTn id="54" dur="1000" fill="hold"/>
                                        <p:tgtEl>
                                          <p:spTgt spid="13"/>
                                        </p:tgtEl>
                                      </p:cBhvr>
                                      <p:by x="140000" y="140000"/>
                                    </p:animScale>
                                  </p:childTnLst>
                                </p:cTn>
                              </p:par>
                              <p:par>
                                <p:cTn id="55" presetID="64" presetClass="path" presetSubtype="0" fill="hold" grpId="3" nodeType="withEffect">
                                  <p:stCondLst>
                                    <p:cond delay="0"/>
                                  </p:stCondLst>
                                  <p:childTnLst>
                                    <p:animMotion origin="layout" path="M -3.33333E-6 1.09827E-6 L -0.06666 -0.65734 " pathEditMode="relative" rAng="0" ptsTypes="AA">
                                      <p:cBhvr>
                                        <p:cTn id="56" dur="1000" fill="hold"/>
                                        <p:tgtEl>
                                          <p:spTgt spid="13"/>
                                        </p:tgtEl>
                                        <p:attrNameLst>
                                          <p:attrName>ppt_x</p:attrName>
                                          <p:attrName>ppt_y</p:attrName>
                                        </p:attrNameLst>
                                      </p:cBhvr>
                                      <p:rCtr x="-33" y="-329"/>
                                    </p:animMotion>
                                  </p:childTnLst>
                                </p:cTn>
                              </p:par>
                              <p:par>
                                <p:cTn id="57" presetID="10" presetClass="exit" presetSubtype="0" fill="hold" grpId="1" nodeType="withEffect">
                                  <p:stCondLst>
                                    <p:cond delay="500"/>
                                  </p:stCondLst>
                                  <p:childTnLst>
                                    <p:animEffect transition="out" filter="fade">
                                      <p:cBhvr>
                                        <p:cTn id="58" dur="1000"/>
                                        <p:tgtEl>
                                          <p:spTgt spid="13"/>
                                        </p:tgtEl>
                                      </p:cBhvr>
                                    </p:animEffect>
                                    <p:set>
                                      <p:cBhvr>
                                        <p:cTn id="59" dur="1" fill="hold">
                                          <p:stCondLst>
                                            <p:cond delay="999"/>
                                          </p:stCondLst>
                                        </p:cTn>
                                        <p:tgtEl>
                                          <p:spTgt spid="13"/>
                                        </p:tgtEl>
                                        <p:attrNameLst>
                                          <p:attrName>style.visibility</p:attrName>
                                        </p:attrNameLst>
                                      </p:cBhvr>
                                      <p:to>
                                        <p:strVal val="hidden"/>
                                      </p:to>
                                    </p:set>
                                  </p:childTnLst>
                                </p:cTn>
                              </p:par>
                              <p:par>
                                <p:cTn id="60" presetID="10" presetClass="exit" presetSubtype="0" fill="hold" grpId="1" nodeType="withEffect">
                                  <p:stCondLst>
                                    <p:cond delay="500"/>
                                  </p:stCondLst>
                                  <p:childTnLst>
                                    <p:animEffect transition="out" filter="fade">
                                      <p:cBhvr>
                                        <p:cTn id="61" dur="1000"/>
                                        <p:tgtEl>
                                          <p:spTgt spid="35"/>
                                        </p:tgtEl>
                                      </p:cBhvr>
                                    </p:animEffect>
                                    <p:set>
                                      <p:cBhvr>
                                        <p:cTn id="62" dur="1" fill="hold">
                                          <p:stCondLst>
                                            <p:cond delay="999"/>
                                          </p:stCondLst>
                                        </p:cTn>
                                        <p:tgtEl>
                                          <p:spTgt spid="35"/>
                                        </p:tgtEl>
                                        <p:attrNameLst>
                                          <p:attrName>style.visibility</p:attrName>
                                        </p:attrNameLst>
                                      </p:cBhvr>
                                      <p:to>
                                        <p:strVal val="hidden"/>
                                      </p:to>
                                    </p:set>
                                  </p:childTnLst>
                                </p:cTn>
                              </p:par>
                              <p:par>
                                <p:cTn id="63" presetID="10" presetClass="exit" presetSubtype="0" fill="hold" grpId="1" nodeType="withEffect">
                                  <p:stCondLst>
                                    <p:cond delay="500"/>
                                  </p:stCondLst>
                                  <p:childTnLst>
                                    <p:animEffect transition="out" filter="fade">
                                      <p:cBhvr>
                                        <p:cTn id="64" dur="1000"/>
                                        <p:tgtEl>
                                          <p:spTgt spid="31"/>
                                        </p:tgtEl>
                                      </p:cBhvr>
                                    </p:animEffect>
                                    <p:set>
                                      <p:cBhvr>
                                        <p:cTn id="65" dur="1" fill="hold">
                                          <p:stCondLst>
                                            <p:cond delay="999"/>
                                          </p:stCondLst>
                                        </p:cTn>
                                        <p:tgtEl>
                                          <p:spTgt spid="31"/>
                                        </p:tgtEl>
                                        <p:attrNameLst>
                                          <p:attrName>style.visibility</p:attrName>
                                        </p:attrNameLst>
                                      </p:cBhvr>
                                      <p:to>
                                        <p:strVal val="hidden"/>
                                      </p:to>
                                    </p:set>
                                  </p:childTnLst>
                                </p:cTn>
                              </p:par>
                              <p:par>
                                <p:cTn id="66" presetID="10" presetClass="exit" presetSubtype="0" fill="hold" grpId="1" nodeType="withEffect">
                                  <p:stCondLst>
                                    <p:cond delay="500"/>
                                  </p:stCondLst>
                                  <p:childTnLst>
                                    <p:animEffect transition="out" filter="fade">
                                      <p:cBhvr>
                                        <p:cTn id="67" dur="1000"/>
                                        <p:tgtEl>
                                          <p:spTgt spid="30"/>
                                        </p:tgtEl>
                                      </p:cBhvr>
                                    </p:animEffect>
                                    <p:set>
                                      <p:cBhvr>
                                        <p:cTn id="68" dur="1" fill="hold">
                                          <p:stCondLst>
                                            <p:cond delay="999"/>
                                          </p:stCondLst>
                                        </p:cTn>
                                        <p:tgtEl>
                                          <p:spTgt spid="30"/>
                                        </p:tgtEl>
                                        <p:attrNameLst>
                                          <p:attrName>style.visibility</p:attrName>
                                        </p:attrNameLst>
                                      </p:cBhvr>
                                      <p:to>
                                        <p:strVal val="hidden"/>
                                      </p:to>
                                    </p:set>
                                  </p:childTnLst>
                                </p:cTn>
                              </p:par>
                              <p:par>
                                <p:cTn id="69" presetID="10" presetClass="exit" presetSubtype="0" fill="hold" grpId="1" nodeType="withEffect">
                                  <p:stCondLst>
                                    <p:cond delay="500"/>
                                  </p:stCondLst>
                                  <p:childTnLst>
                                    <p:animEffect transition="out" filter="fade">
                                      <p:cBhvr>
                                        <p:cTn id="70" dur="1000"/>
                                        <p:tgtEl>
                                          <p:spTgt spid="32"/>
                                        </p:tgtEl>
                                      </p:cBhvr>
                                    </p:animEffect>
                                    <p:set>
                                      <p:cBhvr>
                                        <p:cTn id="71" dur="1" fill="hold">
                                          <p:stCondLst>
                                            <p:cond delay="999"/>
                                          </p:stCondLst>
                                        </p:cTn>
                                        <p:tgtEl>
                                          <p:spTgt spid="32"/>
                                        </p:tgtEl>
                                        <p:attrNameLst>
                                          <p:attrName>style.visibility</p:attrName>
                                        </p:attrNameLst>
                                      </p:cBhvr>
                                      <p:to>
                                        <p:strVal val="hidden"/>
                                      </p:to>
                                    </p:set>
                                  </p:childTnLst>
                                </p:cTn>
                              </p:par>
                              <p:par>
                                <p:cTn id="72" presetID="10" presetClass="exit" presetSubtype="0" fill="hold" grpId="2" nodeType="withEffect">
                                  <p:stCondLst>
                                    <p:cond delay="500"/>
                                  </p:stCondLst>
                                  <p:childTnLst>
                                    <p:animEffect transition="out" filter="fade">
                                      <p:cBhvr>
                                        <p:cTn id="73" dur="1000"/>
                                        <p:tgtEl>
                                          <p:spTgt spid="35"/>
                                        </p:tgtEl>
                                      </p:cBhvr>
                                    </p:animEffect>
                                    <p:set>
                                      <p:cBhvr>
                                        <p:cTn id="74" dur="1" fill="hold">
                                          <p:stCondLst>
                                            <p:cond delay="999"/>
                                          </p:stCondLst>
                                        </p:cTn>
                                        <p:tgtEl>
                                          <p:spTgt spid="35"/>
                                        </p:tgtEl>
                                        <p:attrNameLst>
                                          <p:attrName>style.visibility</p:attrName>
                                        </p:attrNameLst>
                                      </p:cBhvr>
                                      <p:to>
                                        <p:strVal val="hidden"/>
                                      </p:to>
                                    </p:set>
                                  </p:childTnLst>
                                </p:cTn>
                              </p:par>
                              <p:par>
                                <p:cTn id="75" presetID="10" presetClass="exit" presetSubtype="0" fill="hold" grpId="2" nodeType="withEffect">
                                  <p:stCondLst>
                                    <p:cond delay="500"/>
                                  </p:stCondLst>
                                  <p:childTnLst>
                                    <p:animEffect transition="out" filter="fade">
                                      <p:cBhvr>
                                        <p:cTn id="76" dur="1000"/>
                                        <p:tgtEl>
                                          <p:spTgt spid="31"/>
                                        </p:tgtEl>
                                      </p:cBhvr>
                                    </p:animEffect>
                                    <p:set>
                                      <p:cBhvr>
                                        <p:cTn id="77" dur="1" fill="hold">
                                          <p:stCondLst>
                                            <p:cond delay="999"/>
                                          </p:stCondLst>
                                        </p:cTn>
                                        <p:tgtEl>
                                          <p:spTgt spid="31"/>
                                        </p:tgtEl>
                                        <p:attrNameLst>
                                          <p:attrName>style.visibility</p:attrName>
                                        </p:attrNameLst>
                                      </p:cBhvr>
                                      <p:to>
                                        <p:strVal val="hidden"/>
                                      </p:to>
                                    </p:set>
                                  </p:childTnLst>
                                </p:cTn>
                              </p:par>
                              <p:par>
                                <p:cTn id="78" presetID="10" presetClass="exit" presetSubtype="0" fill="hold" grpId="2" nodeType="withEffect">
                                  <p:stCondLst>
                                    <p:cond delay="500"/>
                                  </p:stCondLst>
                                  <p:childTnLst>
                                    <p:animEffect transition="out" filter="fade">
                                      <p:cBhvr>
                                        <p:cTn id="79" dur="1000"/>
                                        <p:tgtEl>
                                          <p:spTgt spid="30"/>
                                        </p:tgtEl>
                                      </p:cBhvr>
                                    </p:animEffect>
                                    <p:set>
                                      <p:cBhvr>
                                        <p:cTn id="80" dur="1" fill="hold">
                                          <p:stCondLst>
                                            <p:cond delay="999"/>
                                          </p:stCondLst>
                                        </p:cTn>
                                        <p:tgtEl>
                                          <p:spTgt spid="30"/>
                                        </p:tgtEl>
                                        <p:attrNameLst>
                                          <p:attrName>style.visibility</p:attrName>
                                        </p:attrNameLst>
                                      </p:cBhvr>
                                      <p:to>
                                        <p:strVal val="hidden"/>
                                      </p:to>
                                    </p:set>
                                  </p:childTnLst>
                                </p:cTn>
                              </p:par>
                              <p:par>
                                <p:cTn id="81" presetID="10" presetClass="exit" presetSubtype="0" fill="hold" grpId="2" nodeType="withEffect">
                                  <p:stCondLst>
                                    <p:cond delay="500"/>
                                  </p:stCondLst>
                                  <p:childTnLst>
                                    <p:animEffect transition="out" filter="fade">
                                      <p:cBhvr>
                                        <p:cTn id="82" dur="1000"/>
                                        <p:tgtEl>
                                          <p:spTgt spid="32"/>
                                        </p:tgtEl>
                                      </p:cBhvr>
                                    </p:animEffect>
                                    <p:set>
                                      <p:cBhvr>
                                        <p:cTn id="83" dur="1" fill="hold">
                                          <p:stCondLst>
                                            <p:cond delay="999"/>
                                          </p:stCondLst>
                                        </p:cTn>
                                        <p:tgtEl>
                                          <p:spTgt spid="32"/>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1000"/>
                                        <p:tgtEl>
                                          <p:spTgt spid="33"/>
                                        </p:tgtEl>
                                      </p:cBhvr>
                                    </p:animEffect>
                                    <p:set>
                                      <p:cBhvr>
                                        <p:cTn id="86" dur="1" fill="hold">
                                          <p:stCondLst>
                                            <p:cond delay="999"/>
                                          </p:stCondLst>
                                        </p:cTn>
                                        <p:tgtEl>
                                          <p:spTgt spid="33"/>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1000"/>
                                        <p:tgtEl>
                                          <p:spTgt spid="44"/>
                                        </p:tgtEl>
                                      </p:cBhvr>
                                    </p:animEffect>
                                    <p:set>
                                      <p:cBhvr>
                                        <p:cTn id="89" dur="1" fill="hold">
                                          <p:stCondLst>
                                            <p:cond delay="999"/>
                                          </p:stCondLst>
                                        </p:cTn>
                                        <p:tgtEl>
                                          <p:spTgt spid="44"/>
                                        </p:tgtEl>
                                        <p:attrNameLst>
                                          <p:attrName>style.visibility</p:attrName>
                                        </p:attrNameLst>
                                      </p:cBhvr>
                                      <p:to>
                                        <p:strVal val="hidden"/>
                                      </p:to>
                                    </p:set>
                                  </p:childTnLst>
                                </p:cTn>
                              </p:par>
                              <p:par>
                                <p:cTn id="90" presetID="10" presetClass="entr" presetSubtype="0" fill="hold" grpId="0" nodeType="withEffect">
                                  <p:stCondLst>
                                    <p:cond delay="500"/>
                                  </p:stCondLst>
                                  <p:childTnLst>
                                    <p:set>
                                      <p:cBhvr>
                                        <p:cTn id="91" dur="1" fill="hold">
                                          <p:stCondLst>
                                            <p:cond delay="0"/>
                                          </p:stCondLst>
                                        </p:cTn>
                                        <p:tgtEl>
                                          <p:spTgt spid="16"/>
                                        </p:tgtEl>
                                        <p:attrNameLst>
                                          <p:attrName>style.visibility</p:attrName>
                                        </p:attrNameLst>
                                      </p:cBhvr>
                                      <p:to>
                                        <p:strVal val="visible"/>
                                      </p:to>
                                    </p:set>
                                    <p:animEffect transition="in" filter="fade">
                                      <p:cBhvr>
                                        <p:cTn id="92" dur="1000"/>
                                        <p:tgtEl>
                                          <p:spTgt spid="16"/>
                                        </p:tgtEl>
                                      </p:cBhvr>
                                    </p:animEffect>
                                  </p:childTnLst>
                                </p:cTn>
                              </p:par>
                              <p:par>
                                <p:cTn id="93" presetID="9" presetClass="emph" presetSubtype="0" nodeType="withEffect">
                                  <p:stCondLst>
                                    <p:cond delay="500"/>
                                  </p:stCondLst>
                                  <p:childTnLst>
                                    <p:set>
                                      <p:cBhvr rctx="PPT">
                                        <p:cTn id="94" dur="indefinite"/>
                                        <p:tgtEl>
                                          <p:spTgt spid="47"/>
                                        </p:tgtEl>
                                        <p:attrNameLst>
                                          <p:attrName>style.opacity</p:attrName>
                                        </p:attrNameLst>
                                      </p:cBhvr>
                                      <p:to>
                                        <p:strVal val="1"/>
                                      </p:to>
                                    </p:set>
                                    <p:animEffect filter="image" prLst="opacity: 1">
                                      <p:cBhvr rctx="IE">
                                        <p:cTn id="95" dur="indefinite"/>
                                        <p:tgtEl>
                                          <p:spTgt spid="47"/>
                                        </p:tgtEl>
                                      </p:cBhvr>
                                    </p:animEffect>
                                  </p:childTnLst>
                                </p:cTn>
                              </p:par>
                              <p:par>
                                <p:cTn id="96" presetID="10" presetClass="exit" presetSubtype="0" fill="hold" grpId="1" nodeType="withEffect">
                                  <p:stCondLst>
                                    <p:cond delay="500"/>
                                  </p:stCondLst>
                                  <p:childTnLst>
                                    <p:animEffect transition="out" filter="fade">
                                      <p:cBhvr>
                                        <p:cTn id="97" dur="1000"/>
                                        <p:tgtEl>
                                          <p:spTgt spid="17"/>
                                        </p:tgtEl>
                                      </p:cBhvr>
                                    </p:animEffect>
                                    <p:set>
                                      <p:cBhvr>
                                        <p:cTn id="98" dur="1" fill="hold">
                                          <p:stCondLst>
                                            <p:cond delay="999"/>
                                          </p:stCondLst>
                                        </p:cTn>
                                        <p:tgtEl>
                                          <p:spTgt spid="17"/>
                                        </p:tgtEl>
                                        <p:attrNameLst>
                                          <p:attrName>style.visibility</p:attrName>
                                        </p:attrNameLst>
                                      </p:cBhvr>
                                      <p:to>
                                        <p:strVal val="hidden"/>
                                      </p:to>
                                    </p:set>
                                  </p:childTnLst>
                                </p:cTn>
                              </p:par>
                              <p:par>
                                <p:cTn id="99" presetID="10" presetClass="exit" presetSubtype="0" fill="hold" grpId="2" nodeType="withEffect">
                                  <p:stCondLst>
                                    <p:cond delay="500"/>
                                  </p:stCondLst>
                                  <p:childTnLst>
                                    <p:animEffect transition="out" filter="fade">
                                      <p:cBhvr>
                                        <p:cTn id="100" dur="1000"/>
                                        <p:tgtEl>
                                          <p:spTgt spid="17"/>
                                        </p:tgtEl>
                                      </p:cBhvr>
                                    </p:animEffect>
                                    <p:set>
                                      <p:cBhvr>
                                        <p:cTn id="101"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4" grpId="0"/>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5" grpId="0" animBg="1"/>
      <p:bldP spid="35" grpId="1" animBg="1"/>
      <p:bldP spid="35" grpId="2" animBg="1"/>
      <p:bldP spid="14" grpId="0" animBg="1"/>
      <p:bldP spid="14" grpId="1" animBg="1"/>
      <p:bldP spid="16" grpId="0" animBg="1"/>
      <p:bldP spid="13" grpId="0"/>
      <p:bldP spid="13" grpId="1"/>
      <p:bldP spid="13" grpId="2"/>
      <p:bldP spid="13" grpId="3"/>
      <p:bldP spid="17" grpId="0" animBg="1"/>
      <p:bldP spid="17" grpId="1" animBg="1"/>
      <p:bldP spid="17"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TextBox 2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June 10 - 30, 1806</a:t>
            </a:r>
          </a:p>
        </p:txBody>
      </p:sp>
      <p:sp useBgFill="1">
        <p:nvSpPr>
          <p:cNvPr id="39"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Heading up the Columbia!</a:t>
            </a:r>
            <a:endParaRPr lang="en-US" sz="4000" b="1" dirty="0">
              <a:ln>
                <a:solidFill>
                  <a:schemeClr val="tx1"/>
                </a:solidFill>
              </a:ln>
              <a:solidFill>
                <a:srgbClr val="FF0000"/>
              </a:solidFill>
              <a:effectLst>
                <a:outerShdw dist="50800" dir="5400000" algn="ctr" rotWithShape="0">
                  <a:schemeClr val="tx1"/>
                </a:outerShdw>
              </a:effectLst>
            </a:endParaRPr>
          </a:p>
        </p:txBody>
      </p:sp>
      <p:sp useBgFill="1">
        <p:nvSpPr>
          <p:cNvPr id="3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Off the Rivers, INTO the Bitterroots!</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2" name="Group 22"/>
          <p:cNvGrpSpPr/>
          <p:nvPr/>
        </p:nvGrpSpPr>
        <p:grpSpPr>
          <a:xfrm>
            <a:off x="0" y="1158449"/>
            <a:ext cx="9144000" cy="2371332"/>
            <a:chOff x="0" y="1091381"/>
            <a:chExt cx="10009239" cy="2595716"/>
          </a:xfrm>
        </p:grpSpPr>
        <p:pic>
          <p:nvPicPr>
            <p:cNvPr id="26" name="Picture 16" descr="Image map with same links provided elsewhere on this page"/>
            <p:cNvPicPr>
              <a:picLocks noChangeAspect="1" noChangeArrowheads="1"/>
            </p:cNvPicPr>
            <p:nvPr/>
          </p:nvPicPr>
          <p:blipFill>
            <a:blip r:embed="rId3" cstate="screen"/>
            <a:srcRect/>
            <a:stretch>
              <a:fillRect/>
            </a:stretch>
          </p:blipFill>
          <p:spPr bwMode="auto">
            <a:xfrm>
              <a:off x="0" y="1174359"/>
              <a:ext cx="4552950" cy="2400301"/>
            </a:xfrm>
            <a:prstGeom prst="rect">
              <a:avLst/>
            </a:prstGeom>
            <a:noFill/>
          </p:spPr>
        </p:pic>
        <p:pic>
          <p:nvPicPr>
            <p:cNvPr id="27" name="Picture 10" descr="Image map with same links provided elsewhere on this page"/>
            <p:cNvPicPr>
              <a:picLocks noChangeAspect="1" noChangeArrowheads="1"/>
            </p:cNvPicPr>
            <p:nvPr/>
          </p:nvPicPr>
          <p:blipFill>
            <a:blip r:embed="rId4" cstate="screen"/>
            <a:srcRect/>
            <a:stretch>
              <a:fillRect/>
            </a:stretch>
          </p:blipFill>
          <p:spPr bwMode="auto">
            <a:xfrm>
              <a:off x="4551570" y="1214073"/>
              <a:ext cx="4524655" cy="2357021"/>
            </a:xfrm>
            <a:prstGeom prst="rect">
              <a:avLst/>
            </a:prstGeom>
            <a:noFill/>
          </p:spPr>
        </p:pic>
        <p:grpSp>
          <p:nvGrpSpPr>
            <p:cNvPr id="3" name="Group 35"/>
            <p:cNvGrpSpPr/>
            <p:nvPr/>
          </p:nvGrpSpPr>
          <p:grpSpPr>
            <a:xfrm>
              <a:off x="8497315" y="1091381"/>
              <a:ext cx="1511924" cy="2595716"/>
              <a:chOff x="8497315" y="1091381"/>
              <a:chExt cx="1511924" cy="2595716"/>
            </a:xfrm>
          </p:grpSpPr>
          <p:pic>
            <p:nvPicPr>
              <p:cNvPr id="29" name="Picture 3"/>
              <p:cNvPicPr>
                <a:picLocks noChangeAspect="1" noChangeArrowheads="1"/>
              </p:cNvPicPr>
              <p:nvPr/>
            </p:nvPicPr>
            <p:blipFill>
              <a:blip r:embed="rId5" cstate="screen"/>
              <a:srcRect/>
              <a:stretch>
                <a:fillRect/>
              </a:stretch>
            </p:blipFill>
            <p:spPr bwMode="auto">
              <a:xfrm>
                <a:off x="8497315" y="1091381"/>
                <a:ext cx="1511924" cy="2595716"/>
              </a:xfrm>
              <a:prstGeom prst="rect">
                <a:avLst/>
              </a:prstGeom>
              <a:noFill/>
              <a:ln w="9525">
                <a:noFill/>
                <a:miter lim="800000"/>
                <a:headEnd/>
                <a:tailEnd/>
              </a:ln>
            </p:spPr>
          </p:pic>
          <p:grpSp>
            <p:nvGrpSpPr>
              <p:cNvPr id="4" name="Group 34"/>
              <p:cNvGrpSpPr/>
              <p:nvPr/>
            </p:nvGrpSpPr>
            <p:grpSpPr>
              <a:xfrm>
                <a:off x="8614791" y="1472472"/>
                <a:ext cx="319869" cy="219884"/>
                <a:chOff x="8614791" y="1472472"/>
                <a:chExt cx="319869" cy="219884"/>
              </a:xfrm>
            </p:grpSpPr>
            <p:grpSp>
              <p:nvGrpSpPr>
                <p:cNvPr id="5" name="Group 25"/>
                <p:cNvGrpSpPr/>
                <p:nvPr/>
              </p:nvGrpSpPr>
              <p:grpSpPr>
                <a:xfrm>
                  <a:off x="8614791" y="1476911"/>
                  <a:ext cx="319869" cy="215445"/>
                  <a:chOff x="7933337" y="1393468"/>
                  <a:chExt cx="319869" cy="215445"/>
                </a:xfrm>
              </p:grpSpPr>
              <p:sp>
                <p:nvSpPr>
                  <p:cNvPr id="34" name="Oval 33"/>
                  <p:cNvSpPr/>
                  <p:nvPr/>
                </p:nvSpPr>
                <p:spPr>
                  <a:xfrm>
                    <a:off x="8014037" y="1439398"/>
                    <a:ext cx="142549" cy="139072"/>
                  </a:xfrm>
                  <a:prstGeom prst="ellipse">
                    <a:avLst/>
                  </a:prstGeom>
                  <a:solidFill>
                    <a:srgbClr val="B0585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dirty="0"/>
                  </a:p>
                </p:txBody>
              </p:sp>
              <p:sp>
                <p:nvSpPr>
                  <p:cNvPr id="35" name="TextBox 34"/>
                  <p:cNvSpPr txBox="1"/>
                  <p:nvPr/>
                </p:nvSpPr>
                <p:spPr>
                  <a:xfrm>
                    <a:off x="7933337" y="1393468"/>
                    <a:ext cx="319869" cy="215445"/>
                  </a:xfrm>
                  <a:prstGeom prst="rect">
                    <a:avLst/>
                  </a:prstGeom>
                  <a:noFill/>
                </p:spPr>
                <p:txBody>
                  <a:bodyPr wrap="square" rtlCol="0">
                    <a:spAutoFit/>
                  </a:bodyPr>
                  <a:lstStyle/>
                  <a:p>
                    <a:r>
                      <a:rPr lang="en-US" sz="800" b="1" dirty="0" smtClean="0">
                        <a:solidFill>
                          <a:srgbClr val="F68E38"/>
                        </a:solidFill>
                        <a:effectLst>
                          <a:outerShdw blurRad="50800" dist="38100" dir="10800000" algn="r" rotWithShape="0">
                            <a:prstClr val="black"/>
                          </a:outerShdw>
                        </a:effectLst>
                      </a:rPr>
                      <a:t>75</a:t>
                    </a:r>
                    <a:endParaRPr lang="en-US" sz="800" b="1" dirty="0">
                      <a:solidFill>
                        <a:srgbClr val="F68E38"/>
                      </a:solidFill>
                      <a:effectLst>
                        <a:outerShdw blurRad="50800" dist="38100" dir="10800000" algn="r" rotWithShape="0">
                          <a:prstClr val="black"/>
                        </a:outerShdw>
                      </a:effectLst>
                    </a:endParaRPr>
                  </a:p>
                </p:txBody>
              </p:sp>
            </p:grpSp>
            <p:cxnSp>
              <p:nvCxnSpPr>
                <p:cNvPr id="33" name="Straight Connector 32"/>
                <p:cNvCxnSpPr/>
                <p:nvPr/>
              </p:nvCxnSpPr>
              <p:spPr>
                <a:xfrm flipH="1">
                  <a:off x="8824348" y="1472472"/>
                  <a:ext cx="104807" cy="81226"/>
                </a:xfrm>
                <a:prstGeom prst="line">
                  <a:avLst/>
                </a:prstGeom>
                <a:ln>
                  <a:solidFill>
                    <a:srgbClr val="5F5F5F"/>
                  </a:solidFill>
                </a:ln>
              </p:spPr>
              <p:style>
                <a:lnRef idx="1">
                  <a:schemeClr val="accent1"/>
                </a:lnRef>
                <a:fillRef idx="0">
                  <a:schemeClr val="accent1"/>
                </a:fillRef>
                <a:effectRef idx="0">
                  <a:schemeClr val="accent1"/>
                </a:effectRef>
                <a:fontRef idx="minor">
                  <a:schemeClr val="tx1"/>
                </a:fontRef>
              </p:style>
            </p:cxnSp>
          </p:grpSp>
        </p:grpSp>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18" name="TextBox 17"/>
          <p:cNvSpPr txBox="1"/>
          <p:nvPr/>
        </p:nvSpPr>
        <p:spPr>
          <a:xfrm>
            <a:off x="228600" y="3505468"/>
            <a:ext cx="4876800" cy="3123932"/>
          </a:xfrm>
          <a:prstGeom prst="rect">
            <a:avLst/>
          </a:prstGeom>
          <a:noFill/>
          <a:effectLst/>
        </p:spPr>
        <p:txBody>
          <a:bodyPr wrap="square" rtlCol="0">
            <a:spAutoFit/>
          </a:bodyPr>
          <a:lstStyle/>
          <a:p>
            <a:pPr marL="168275" indent="-168275">
              <a:spcAft>
                <a:spcPts val="600"/>
              </a:spcAft>
              <a:buFont typeface="Arial" pitchFamily="34" charset="0"/>
              <a:buChar char="•"/>
            </a:pPr>
            <a:r>
              <a:rPr lang="en-US" sz="3200" b="1" dirty="0" smtClean="0">
                <a:ln>
                  <a:solidFill>
                    <a:schemeClr val="tx1"/>
                  </a:solidFill>
                </a:ln>
                <a:solidFill>
                  <a:srgbClr val="FF0000"/>
                </a:solidFill>
                <a:effectLst>
                  <a:outerShdw dist="50800" dir="5400000" algn="ctr" rotWithShape="0">
                    <a:schemeClr val="tx1"/>
                  </a:outerShdw>
                </a:effectLst>
              </a:rPr>
              <a:t> 12-15’ of snow in the Bitterroot Mountains</a:t>
            </a:r>
            <a:r>
              <a:rPr lang="en-US" sz="3200" b="1" dirty="0" smtClean="0"/>
              <a:t>;           </a:t>
            </a:r>
            <a:r>
              <a:rPr lang="en-US" sz="3200" b="1" dirty="0" smtClean="0">
                <a:ln>
                  <a:solidFill>
                    <a:schemeClr val="tx1"/>
                  </a:solidFill>
                </a:ln>
                <a:solidFill>
                  <a:srgbClr val="FF0000"/>
                </a:solidFill>
                <a:effectLst>
                  <a:outerShdw dist="50800" dir="5400000" algn="ctr" rotWithShape="0">
                    <a:schemeClr val="tx1"/>
                  </a:outerShdw>
                </a:effectLst>
              </a:rPr>
              <a:t>feet and hands numb</a:t>
            </a:r>
            <a:endParaRPr lang="en-US" sz="3200" b="1" dirty="0" smtClean="0"/>
          </a:p>
          <a:p>
            <a:pPr marL="168275" indent="-168275">
              <a:spcAft>
                <a:spcPts val="600"/>
              </a:spcAft>
              <a:buFont typeface="Arial" pitchFamily="34" charset="0"/>
              <a:buChar char="•"/>
            </a:pPr>
            <a:r>
              <a:rPr lang="en-US" sz="3200" b="1" dirty="0" smtClean="0"/>
              <a:t>George </a:t>
            </a:r>
            <a:r>
              <a:rPr lang="en-US" sz="3200" b="1" dirty="0" err="1" smtClean="0"/>
              <a:t>Drouillard</a:t>
            </a:r>
            <a:r>
              <a:rPr lang="en-US" sz="3200" b="1" dirty="0" smtClean="0"/>
              <a:t>, our principal woodsman,        </a:t>
            </a:r>
            <a:r>
              <a:rPr lang="en-US" sz="3200" b="1" dirty="0" smtClean="0">
                <a:ln>
                  <a:solidFill>
                    <a:schemeClr val="tx1"/>
                  </a:solidFill>
                </a:ln>
                <a:solidFill>
                  <a:srgbClr val="FF0000"/>
                </a:solidFill>
                <a:effectLst>
                  <a:outerShdw dist="50800" dir="5400000" algn="ctr" rotWithShape="0">
                    <a:schemeClr val="tx1"/>
                  </a:outerShdw>
                </a:effectLst>
              </a:rPr>
              <a:t>doubts we can make it</a:t>
            </a:r>
          </a:p>
        </p:txBody>
      </p:sp>
      <p:sp>
        <p:nvSpPr>
          <p:cNvPr id="22" name="Freeform 21"/>
          <p:cNvSpPr/>
          <p:nvPr/>
        </p:nvSpPr>
        <p:spPr>
          <a:xfrm>
            <a:off x="398196" y="2056285"/>
            <a:ext cx="871742" cy="638779"/>
          </a:xfrm>
          <a:custGeom>
            <a:avLst/>
            <a:gdLst>
              <a:gd name="connsiteX0" fmla="*/ 3248 w 868062"/>
              <a:gd name="connsiteY0" fmla="*/ 178419 h 539719"/>
              <a:gd name="connsiteX1" fmla="*/ 3248 w 868062"/>
              <a:gd name="connsiteY1" fmla="*/ 178419 h 539719"/>
              <a:gd name="connsiteX2" fmla="*/ 7708 w 868062"/>
              <a:gd name="connsiteY2" fmla="*/ 138275 h 539719"/>
              <a:gd name="connsiteX3" fmla="*/ 12169 w 868062"/>
              <a:gd name="connsiteY3" fmla="*/ 26763 h 539719"/>
              <a:gd name="connsiteX4" fmla="*/ 47853 w 868062"/>
              <a:gd name="connsiteY4" fmla="*/ 22302 h 539719"/>
              <a:gd name="connsiteX5" fmla="*/ 70155 w 868062"/>
              <a:gd name="connsiteY5" fmla="*/ 13381 h 539719"/>
              <a:gd name="connsiteX6" fmla="*/ 92458 w 868062"/>
              <a:gd name="connsiteY6" fmla="*/ 8921 h 539719"/>
              <a:gd name="connsiteX7" fmla="*/ 123681 w 868062"/>
              <a:gd name="connsiteY7" fmla="*/ 0 h 539719"/>
              <a:gd name="connsiteX8" fmla="*/ 137063 w 868062"/>
              <a:gd name="connsiteY8" fmla="*/ 4460 h 539719"/>
              <a:gd name="connsiteX9" fmla="*/ 141523 w 868062"/>
              <a:gd name="connsiteY9" fmla="*/ 17842 h 539719"/>
              <a:gd name="connsiteX10" fmla="*/ 168286 w 868062"/>
              <a:gd name="connsiteY10" fmla="*/ 26763 h 539719"/>
              <a:gd name="connsiteX11" fmla="*/ 235193 w 868062"/>
              <a:gd name="connsiteY11" fmla="*/ 22302 h 539719"/>
              <a:gd name="connsiteX12" fmla="*/ 248575 w 868062"/>
              <a:gd name="connsiteY12" fmla="*/ 13381 h 539719"/>
              <a:gd name="connsiteX13" fmla="*/ 270877 w 868062"/>
              <a:gd name="connsiteY13" fmla="*/ 8921 h 539719"/>
              <a:gd name="connsiteX14" fmla="*/ 319943 w 868062"/>
              <a:gd name="connsiteY14" fmla="*/ 17842 h 539719"/>
              <a:gd name="connsiteX15" fmla="*/ 324403 w 868062"/>
              <a:gd name="connsiteY15" fmla="*/ 35684 h 539719"/>
              <a:gd name="connsiteX16" fmla="*/ 346705 w 868062"/>
              <a:gd name="connsiteY16" fmla="*/ 62447 h 539719"/>
              <a:gd name="connsiteX17" fmla="*/ 364547 w 868062"/>
              <a:gd name="connsiteY17" fmla="*/ 66907 h 539719"/>
              <a:gd name="connsiteX18" fmla="*/ 391310 w 868062"/>
              <a:gd name="connsiteY18" fmla="*/ 80289 h 539719"/>
              <a:gd name="connsiteX19" fmla="*/ 404692 w 868062"/>
              <a:gd name="connsiteY19" fmla="*/ 89210 h 539719"/>
              <a:gd name="connsiteX20" fmla="*/ 426994 w 868062"/>
              <a:gd name="connsiteY20" fmla="*/ 93670 h 539719"/>
              <a:gd name="connsiteX21" fmla="*/ 498362 w 868062"/>
              <a:gd name="connsiteY21" fmla="*/ 98131 h 539719"/>
              <a:gd name="connsiteX22" fmla="*/ 538506 w 868062"/>
              <a:gd name="connsiteY22" fmla="*/ 93670 h 539719"/>
              <a:gd name="connsiteX23" fmla="*/ 547427 w 868062"/>
              <a:gd name="connsiteY23" fmla="*/ 71368 h 539719"/>
              <a:gd name="connsiteX24" fmla="*/ 627716 w 868062"/>
              <a:gd name="connsiteY24" fmla="*/ 80289 h 539719"/>
              <a:gd name="connsiteX25" fmla="*/ 636637 w 868062"/>
              <a:gd name="connsiteY25" fmla="*/ 93670 h 539719"/>
              <a:gd name="connsiteX26" fmla="*/ 650019 w 868062"/>
              <a:gd name="connsiteY26" fmla="*/ 98131 h 539719"/>
              <a:gd name="connsiteX27" fmla="*/ 663400 w 868062"/>
              <a:gd name="connsiteY27" fmla="*/ 107052 h 539719"/>
              <a:gd name="connsiteX28" fmla="*/ 672321 w 868062"/>
              <a:gd name="connsiteY28" fmla="*/ 120433 h 539719"/>
              <a:gd name="connsiteX29" fmla="*/ 685703 w 868062"/>
              <a:gd name="connsiteY29" fmla="*/ 124894 h 539719"/>
              <a:gd name="connsiteX30" fmla="*/ 716926 w 868062"/>
              <a:gd name="connsiteY30" fmla="*/ 138275 h 539719"/>
              <a:gd name="connsiteX31" fmla="*/ 721386 w 868062"/>
              <a:gd name="connsiteY31" fmla="*/ 160577 h 539719"/>
              <a:gd name="connsiteX32" fmla="*/ 743689 w 868062"/>
              <a:gd name="connsiteY32" fmla="*/ 165038 h 539719"/>
              <a:gd name="connsiteX33" fmla="*/ 757070 w 868062"/>
              <a:gd name="connsiteY33" fmla="*/ 173959 h 539719"/>
              <a:gd name="connsiteX34" fmla="*/ 770452 w 868062"/>
              <a:gd name="connsiteY34" fmla="*/ 178419 h 539719"/>
              <a:gd name="connsiteX35" fmla="*/ 788294 w 868062"/>
              <a:gd name="connsiteY35" fmla="*/ 218564 h 539719"/>
              <a:gd name="connsiteX36" fmla="*/ 806136 w 868062"/>
              <a:gd name="connsiteY36" fmla="*/ 236406 h 539719"/>
              <a:gd name="connsiteX37" fmla="*/ 819517 w 868062"/>
              <a:gd name="connsiteY37" fmla="*/ 272090 h 539719"/>
              <a:gd name="connsiteX38" fmla="*/ 828438 w 868062"/>
              <a:gd name="connsiteY38" fmla="*/ 289932 h 539719"/>
              <a:gd name="connsiteX39" fmla="*/ 841820 w 868062"/>
              <a:gd name="connsiteY39" fmla="*/ 316695 h 539719"/>
              <a:gd name="connsiteX40" fmla="*/ 850741 w 868062"/>
              <a:gd name="connsiteY40" fmla="*/ 379141 h 539719"/>
              <a:gd name="connsiteX41" fmla="*/ 859662 w 868062"/>
              <a:gd name="connsiteY41" fmla="*/ 392523 h 539719"/>
              <a:gd name="connsiteX42" fmla="*/ 864122 w 868062"/>
              <a:gd name="connsiteY42" fmla="*/ 539719 h 539719"/>
              <a:gd name="connsiteX0" fmla="*/ 3248 w 871742"/>
              <a:gd name="connsiteY0" fmla="*/ 178419 h 638779"/>
              <a:gd name="connsiteX1" fmla="*/ 3248 w 871742"/>
              <a:gd name="connsiteY1" fmla="*/ 178419 h 638779"/>
              <a:gd name="connsiteX2" fmla="*/ 7708 w 871742"/>
              <a:gd name="connsiteY2" fmla="*/ 138275 h 638779"/>
              <a:gd name="connsiteX3" fmla="*/ 12169 w 871742"/>
              <a:gd name="connsiteY3" fmla="*/ 26763 h 638779"/>
              <a:gd name="connsiteX4" fmla="*/ 47853 w 871742"/>
              <a:gd name="connsiteY4" fmla="*/ 22302 h 638779"/>
              <a:gd name="connsiteX5" fmla="*/ 70155 w 871742"/>
              <a:gd name="connsiteY5" fmla="*/ 13381 h 638779"/>
              <a:gd name="connsiteX6" fmla="*/ 92458 w 871742"/>
              <a:gd name="connsiteY6" fmla="*/ 8921 h 638779"/>
              <a:gd name="connsiteX7" fmla="*/ 123681 w 871742"/>
              <a:gd name="connsiteY7" fmla="*/ 0 h 638779"/>
              <a:gd name="connsiteX8" fmla="*/ 137063 w 871742"/>
              <a:gd name="connsiteY8" fmla="*/ 4460 h 638779"/>
              <a:gd name="connsiteX9" fmla="*/ 141523 w 871742"/>
              <a:gd name="connsiteY9" fmla="*/ 17842 h 638779"/>
              <a:gd name="connsiteX10" fmla="*/ 168286 w 871742"/>
              <a:gd name="connsiteY10" fmla="*/ 26763 h 638779"/>
              <a:gd name="connsiteX11" fmla="*/ 235193 w 871742"/>
              <a:gd name="connsiteY11" fmla="*/ 22302 h 638779"/>
              <a:gd name="connsiteX12" fmla="*/ 248575 w 871742"/>
              <a:gd name="connsiteY12" fmla="*/ 13381 h 638779"/>
              <a:gd name="connsiteX13" fmla="*/ 270877 w 871742"/>
              <a:gd name="connsiteY13" fmla="*/ 8921 h 638779"/>
              <a:gd name="connsiteX14" fmla="*/ 319943 w 871742"/>
              <a:gd name="connsiteY14" fmla="*/ 17842 h 638779"/>
              <a:gd name="connsiteX15" fmla="*/ 324403 w 871742"/>
              <a:gd name="connsiteY15" fmla="*/ 35684 h 638779"/>
              <a:gd name="connsiteX16" fmla="*/ 346705 w 871742"/>
              <a:gd name="connsiteY16" fmla="*/ 62447 h 638779"/>
              <a:gd name="connsiteX17" fmla="*/ 364547 w 871742"/>
              <a:gd name="connsiteY17" fmla="*/ 66907 h 638779"/>
              <a:gd name="connsiteX18" fmla="*/ 391310 w 871742"/>
              <a:gd name="connsiteY18" fmla="*/ 80289 h 638779"/>
              <a:gd name="connsiteX19" fmla="*/ 404692 w 871742"/>
              <a:gd name="connsiteY19" fmla="*/ 89210 h 638779"/>
              <a:gd name="connsiteX20" fmla="*/ 426994 w 871742"/>
              <a:gd name="connsiteY20" fmla="*/ 93670 h 638779"/>
              <a:gd name="connsiteX21" fmla="*/ 498362 w 871742"/>
              <a:gd name="connsiteY21" fmla="*/ 98131 h 638779"/>
              <a:gd name="connsiteX22" fmla="*/ 538506 w 871742"/>
              <a:gd name="connsiteY22" fmla="*/ 93670 h 638779"/>
              <a:gd name="connsiteX23" fmla="*/ 547427 w 871742"/>
              <a:gd name="connsiteY23" fmla="*/ 71368 h 638779"/>
              <a:gd name="connsiteX24" fmla="*/ 627716 w 871742"/>
              <a:gd name="connsiteY24" fmla="*/ 80289 h 638779"/>
              <a:gd name="connsiteX25" fmla="*/ 636637 w 871742"/>
              <a:gd name="connsiteY25" fmla="*/ 93670 h 638779"/>
              <a:gd name="connsiteX26" fmla="*/ 650019 w 871742"/>
              <a:gd name="connsiteY26" fmla="*/ 98131 h 638779"/>
              <a:gd name="connsiteX27" fmla="*/ 663400 w 871742"/>
              <a:gd name="connsiteY27" fmla="*/ 107052 h 638779"/>
              <a:gd name="connsiteX28" fmla="*/ 672321 w 871742"/>
              <a:gd name="connsiteY28" fmla="*/ 120433 h 638779"/>
              <a:gd name="connsiteX29" fmla="*/ 685703 w 871742"/>
              <a:gd name="connsiteY29" fmla="*/ 124894 h 638779"/>
              <a:gd name="connsiteX30" fmla="*/ 716926 w 871742"/>
              <a:gd name="connsiteY30" fmla="*/ 138275 h 638779"/>
              <a:gd name="connsiteX31" fmla="*/ 721386 w 871742"/>
              <a:gd name="connsiteY31" fmla="*/ 160577 h 638779"/>
              <a:gd name="connsiteX32" fmla="*/ 743689 w 871742"/>
              <a:gd name="connsiteY32" fmla="*/ 165038 h 638779"/>
              <a:gd name="connsiteX33" fmla="*/ 757070 w 871742"/>
              <a:gd name="connsiteY33" fmla="*/ 173959 h 638779"/>
              <a:gd name="connsiteX34" fmla="*/ 770452 w 871742"/>
              <a:gd name="connsiteY34" fmla="*/ 178419 h 638779"/>
              <a:gd name="connsiteX35" fmla="*/ 788294 w 871742"/>
              <a:gd name="connsiteY35" fmla="*/ 218564 h 638779"/>
              <a:gd name="connsiteX36" fmla="*/ 806136 w 871742"/>
              <a:gd name="connsiteY36" fmla="*/ 236406 h 638779"/>
              <a:gd name="connsiteX37" fmla="*/ 819517 w 871742"/>
              <a:gd name="connsiteY37" fmla="*/ 272090 h 638779"/>
              <a:gd name="connsiteX38" fmla="*/ 828438 w 871742"/>
              <a:gd name="connsiteY38" fmla="*/ 289932 h 638779"/>
              <a:gd name="connsiteX39" fmla="*/ 841820 w 871742"/>
              <a:gd name="connsiteY39" fmla="*/ 316695 h 638779"/>
              <a:gd name="connsiteX40" fmla="*/ 850741 w 871742"/>
              <a:gd name="connsiteY40" fmla="*/ 379141 h 638779"/>
              <a:gd name="connsiteX41" fmla="*/ 859662 w 871742"/>
              <a:gd name="connsiteY41" fmla="*/ 392523 h 638779"/>
              <a:gd name="connsiteX42" fmla="*/ 871742 w 871742"/>
              <a:gd name="connsiteY42" fmla="*/ 638779 h 63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71742" h="638779">
                <a:moveTo>
                  <a:pt x="3248" y="178419"/>
                </a:moveTo>
                <a:lnTo>
                  <a:pt x="3248" y="178419"/>
                </a:lnTo>
                <a:cubicBezTo>
                  <a:pt x="4735" y="165038"/>
                  <a:pt x="6917" y="151715"/>
                  <a:pt x="7708" y="138275"/>
                </a:cubicBezTo>
                <a:cubicBezTo>
                  <a:pt x="9892" y="101139"/>
                  <a:pt x="0" y="61917"/>
                  <a:pt x="12169" y="26763"/>
                </a:cubicBezTo>
                <a:cubicBezTo>
                  <a:pt x="16090" y="15435"/>
                  <a:pt x="35958" y="23789"/>
                  <a:pt x="47853" y="22302"/>
                </a:cubicBezTo>
                <a:cubicBezTo>
                  <a:pt x="55287" y="19328"/>
                  <a:pt x="62486" y="15682"/>
                  <a:pt x="70155" y="13381"/>
                </a:cubicBezTo>
                <a:cubicBezTo>
                  <a:pt x="77417" y="11203"/>
                  <a:pt x="85103" y="10760"/>
                  <a:pt x="92458" y="8921"/>
                </a:cubicBezTo>
                <a:cubicBezTo>
                  <a:pt x="102959" y="6296"/>
                  <a:pt x="113273" y="2974"/>
                  <a:pt x="123681" y="0"/>
                </a:cubicBezTo>
                <a:cubicBezTo>
                  <a:pt x="128142" y="1487"/>
                  <a:pt x="133738" y="1135"/>
                  <a:pt x="137063" y="4460"/>
                </a:cubicBezTo>
                <a:cubicBezTo>
                  <a:pt x="140388" y="7785"/>
                  <a:pt x="137697" y="15109"/>
                  <a:pt x="141523" y="17842"/>
                </a:cubicBezTo>
                <a:cubicBezTo>
                  <a:pt x="149175" y="23308"/>
                  <a:pt x="168286" y="26763"/>
                  <a:pt x="168286" y="26763"/>
                </a:cubicBezTo>
                <a:cubicBezTo>
                  <a:pt x="190588" y="25276"/>
                  <a:pt x="213145" y="25977"/>
                  <a:pt x="235193" y="22302"/>
                </a:cubicBezTo>
                <a:cubicBezTo>
                  <a:pt x="240481" y="21421"/>
                  <a:pt x="243555" y="15263"/>
                  <a:pt x="248575" y="13381"/>
                </a:cubicBezTo>
                <a:cubicBezTo>
                  <a:pt x="255674" y="10719"/>
                  <a:pt x="263443" y="10408"/>
                  <a:pt x="270877" y="8921"/>
                </a:cubicBezTo>
                <a:cubicBezTo>
                  <a:pt x="287232" y="11895"/>
                  <a:pt x="305075" y="10408"/>
                  <a:pt x="319943" y="17842"/>
                </a:cubicBezTo>
                <a:cubicBezTo>
                  <a:pt x="325426" y="20584"/>
                  <a:pt x="321988" y="30049"/>
                  <a:pt x="324403" y="35684"/>
                </a:cubicBezTo>
                <a:cubicBezTo>
                  <a:pt x="327398" y="42673"/>
                  <a:pt x="340624" y="58972"/>
                  <a:pt x="346705" y="62447"/>
                </a:cubicBezTo>
                <a:cubicBezTo>
                  <a:pt x="352028" y="65489"/>
                  <a:pt x="358600" y="65420"/>
                  <a:pt x="364547" y="66907"/>
                </a:cubicBezTo>
                <a:cubicBezTo>
                  <a:pt x="402899" y="92474"/>
                  <a:pt x="354375" y="61821"/>
                  <a:pt x="391310" y="80289"/>
                </a:cubicBezTo>
                <a:cubicBezTo>
                  <a:pt x="396105" y="82687"/>
                  <a:pt x="399672" y="87328"/>
                  <a:pt x="404692" y="89210"/>
                </a:cubicBezTo>
                <a:cubicBezTo>
                  <a:pt x="411791" y="91872"/>
                  <a:pt x="419447" y="92951"/>
                  <a:pt x="426994" y="93670"/>
                </a:cubicBezTo>
                <a:cubicBezTo>
                  <a:pt x="450722" y="95930"/>
                  <a:pt x="474573" y="96644"/>
                  <a:pt x="498362" y="98131"/>
                </a:cubicBezTo>
                <a:cubicBezTo>
                  <a:pt x="511743" y="96644"/>
                  <a:pt x="526686" y="100117"/>
                  <a:pt x="538506" y="93670"/>
                </a:cubicBezTo>
                <a:cubicBezTo>
                  <a:pt x="545535" y="89836"/>
                  <a:pt x="539831" y="73900"/>
                  <a:pt x="547427" y="71368"/>
                </a:cubicBezTo>
                <a:cubicBezTo>
                  <a:pt x="550514" y="70339"/>
                  <a:pt x="620081" y="79335"/>
                  <a:pt x="627716" y="80289"/>
                </a:cubicBezTo>
                <a:cubicBezTo>
                  <a:pt x="630690" y="84749"/>
                  <a:pt x="632451" y="90321"/>
                  <a:pt x="636637" y="93670"/>
                </a:cubicBezTo>
                <a:cubicBezTo>
                  <a:pt x="640309" y="96607"/>
                  <a:pt x="645813" y="96028"/>
                  <a:pt x="650019" y="98131"/>
                </a:cubicBezTo>
                <a:cubicBezTo>
                  <a:pt x="654814" y="100528"/>
                  <a:pt x="658940" y="104078"/>
                  <a:pt x="663400" y="107052"/>
                </a:cubicBezTo>
                <a:cubicBezTo>
                  <a:pt x="666374" y="111512"/>
                  <a:pt x="668135" y="117084"/>
                  <a:pt x="672321" y="120433"/>
                </a:cubicBezTo>
                <a:cubicBezTo>
                  <a:pt x="675993" y="123370"/>
                  <a:pt x="681497" y="122791"/>
                  <a:pt x="685703" y="124894"/>
                </a:cubicBezTo>
                <a:cubicBezTo>
                  <a:pt x="716504" y="140295"/>
                  <a:pt x="679795" y="128993"/>
                  <a:pt x="716926" y="138275"/>
                </a:cubicBezTo>
                <a:cubicBezTo>
                  <a:pt x="718413" y="145709"/>
                  <a:pt x="716025" y="155216"/>
                  <a:pt x="721386" y="160577"/>
                </a:cubicBezTo>
                <a:cubicBezTo>
                  <a:pt x="726747" y="165938"/>
                  <a:pt x="736590" y="162376"/>
                  <a:pt x="743689" y="165038"/>
                </a:cubicBezTo>
                <a:cubicBezTo>
                  <a:pt x="748708" y="166920"/>
                  <a:pt x="752275" y="171562"/>
                  <a:pt x="757070" y="173959"/>
                </a:cubicBezTo>
                <a:cubicBezTo>
                  <a:pt x="761276" y="176062"/>
                  <a:pt x="765991" y="176932"/>
                  <a:pt x="770452" y="178419"/>
                </a:cubicBezTo>
                <a:cubicBezTo>
                  <a:pt x="781068" y="210268"/>
                  <a:pt x="774157" y="197358"/>
                  <a:pt x="788294" y="218564"/>
                </a:cubicBezTo>
                <a:cubicBezTo>
                  <a:pt x="802829" y="262172"/>
                  <a:pt x="779705" y="204689"/>
                  <a:pt x="806136" y="236406"/>
                </a:cubicBezTo>
                <a:cubicBezTo>
                  <a:pt x="811575" y="242933"/>
                  <a:pt x="815596" y="262940"/>
                  <a:pt x="819517" y="272090"/>
                </a:cubicBezTo>
                <a:cubicBezTo>
                  <a:pt x="822136" y="278202"/>
                  <a:pt x="825819" y="283820"/>
                  <a:pt x="828438" y="289932"/>
                </a:cubicBezTo>
                <a:cubicBezTo>
                  <a:pt x="839518" y="315785"/>
                  <a:pt x="824677" y="290979"/>
                  <a:pt x="841820" y="316695"/>
                </a:cubicBezTo>
                <a:cubicBezTo>
                  <a:pt x="842607" y="324569"/>
                  <a:pt x="844413" y="364375"/>
                  <a:pt x="850741" y="379141"/>
                </a:cubicBezTo>
                <a:cubicBezTo>
                  <a:pt x="852853" y="384069"/>
                  <a:pt x="856688" y="388062"/>
                  <a:pt x="859662" y="392523"/>
                </a:cubicBezTo>
                <a:cubicBezTo>
                  <a:pt x="868062" y="468133"/>
                  <a:pt x="871742" y="518263"/>
                  <a:pt x="871742" y="638779"/>
                </a:cubicBez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1259288" y="2415209"/>
            <a:ext cx="2709674" cy="407504"/>
          </a:xfrm>
          <a:custGeom>
            <a:avLst/>
            <a:gdLst>
              <a:gd name="connsiteX0" fmla="*/ 0 w 2716632"/>
              <a:gd name="connsiteY0" fmla="*/ 178904 h 407504"/>
              <a:gd name="connsiteX1" fmla="*/ 0 w 2716632"/>
              <a:gd name="connsiteY1" fmla="*/ 178904 h 407504"/>
              <a:gd name="connsiteX2" fmla="*/ 19879 w 2716632"/>
              <a:gd name="connsiteY2" fmla="*/ 268356 h 407504"/>
              <a:gd name="connsiteX3" fmla="*/ 29818 w 2716632"/>
              <a:gd name="connsiteY3" fmla="*/ 318052 h 407504"/>
              <a:gd name="connsiteX4" fmla="*/ 89453 w 2716632"/>
              <a:gd name="connsiteY4" fmla="*/ 347869 h 407504"/>
              <a:gd name="connsiteX5" fmla="*/ 119270 w 2716632"/>
              <a:gd name="connsiteY5" fmla="*/ 367748 h 407504"/>
              <a:gd name="connsiteX6" fmla="*/ 149087 w 2716632"/>
              <a:gd name="connsiteY6" fmla="*/ 377687 h 407504"/>
              <a:gd name="connsiteX7" fmla="*/ 337931 w 2716632"/>
              <a:gd name="connsiteY7" fmla="*/ 407504 h 407504"/>
              <a:gd name="connsiteX8" fmla="*/ 417444 w 2716632"/>
              <a:gd name="connsiteY8" fmla="*/ 387626 h 407504"/>
              <a:gd name="connsiteX9" fmla="*/ 467140 w 2716632"/>
              <a:gd name="connsiteY9" fmla="*/ 377687 h 407504"/>
              <a:gd name="connsiteX10" fmla="*/ 496957 w 2716632"/>
              <a:gd name="connsiteY10" fmla="*/ 357808 h 407504"/>
              <a:gd name="connsiteX11" fmla="*/ 506896 w 2716632"/>
              <a:gd name="connsiteY11" fmla="*/ 327991 h 407504"/>
              <a:gd name="connsiteX12" fmla="*/ 546653 w 2716632"/>
              <a:gd name="connsiteY12" fmla="*/ 318052 h 407504"/>
              <a:gd name="connsiteX13" fmla="*/ 576470 w 2716632"/>
              <a:gd name="connsiteY13" fmla="*/ 308113 h 407504"/>
              <a:gd name="connsiteX14" fmla="*/ 626166 w 2716632"/>
              <a:gd name="connsiteY14" fmla="*/ 288234 h 407504"/>
              <a:gd name="connsiteX15" fmla="*/ 655983 w 2716632"/>
              <a:gd name="connsiteY15" fmla="*/ 278295 h 407504"/>
              <a:gd name="connsiteX16" fmla="*/ 685800 w 2716632"/>
              <a:gd name="connsiteY16" fmla="*/ 258417 h 407504"/>
              <a:gd name="connsiteX17" fmla="*/ 725557 w 2716632"/>
              <a:gd name="connsiteY17" fmla="*/ 248478 h 407504"/>
              <a:gd name="connsiteX18" fmla="*/ 824948 w 2716632"/>
              <a:gd name="connsiteY18" fmla="*/ 228600 h 407504"/>
              <a:gd name="connsiteX19" fmla="*/ 983974 w 2716632"/>
              <a:gd name="connsiteY19" fmla="*/ 218661 h 407504"/>
              <a:gd name="connsiteX20" fmla="*/ 1172818 w 2716632"/>
              <a:gd name="connsiteY20" fmla="*/ 238539 h 407504"/>
              <a:gd name="connsiteX21" fmla="*/ 1202635 w 2716632"/>
              <a:gd name="connsiteY21" fmla="*/ 248478 h 407504"/>
              <a:gd name="connsiteX22" fmla="*/ 1222513 w 2716632"/>
              <a:gd name="connsiteY22" fmla="*/ 278295 h 407504"/>
              <a:gd name="connsiteX23" fmla="*/ 1252331 w 2716632"/>
              <a:gd name="connsiteY23" fmla="*/ 298174 h 407504"/>
              <a:gd name="connsiteX24" fmla="*/ 1292087 w 2716632"/>
              <a:gd name="connsiteY24" fmla="*/ 347869 h 407504"/>
              <a:gd name="connsiteX25" fmla="*/ 1361661 w 2716632"/>
              <a:gd name="connsiteY25" fmla="*/ 308113 h 407504"/>
              <a:gd name="connsiteX26" fmla="*/ 1381540 w 2716632"/>
              <a:gd name="connsiteY26" fmla="*/ 288234 h 407504"/>
              <a:gd name="connsiteX27" fmla="*/ 1411357 w 2716632"/>
              <a:gd name="connsiteY27" fmla="*/ 278295 h 407504"/>
              <a:gd name="connsiteX28" fmla="*/ 1550505 w 2716632"/>
              <a:gd name="connsiteY28" fmla="*/ 248478 h 407504"/>
              <a:gd name="connsiteX29" fmla="*/ 1600200 w 2716632"/>
              <a:gd name="connsiteY29" fmla="*/ 228600 h 407504"/>
              <a:gd name="connsiteX30" fmla="*/ 1639957 w 2716632"/>
              <a:gd name="connsiteY30" fmla="*/ 218661 h 407504"/>
              <a:gd name="connsiteX31" fmla="*/ 1729409 w 2716632"/>
              <a:gd name="connsiteY31" fmla="*/ 198782 h 407504"/>
              <a:gd name="connsiteX32" fmla="*/ 1759227 w 2716632"/>
              <a:gd name="connsiteY32" fmla="*/ 208721 h 407504"/>
              <a:gd name="connsiteX33" fmla="*/ 1798983 w 2716632"/>
              <a:gd name="connsiteY33" fmla="*/ 218661 h 407504"/>
              <a:gd name="connsiteX34" fmla="*/ 1808922 w 2716632"/>
              <a:gd name="connsiteY34" fmla="*/ 248478 h 407504"/>
              <a:gd name="connsiteX35" fmla="*/ 1888435 w 2716632"/>
              <a:gd name="connsiteY35" fmla="*/ 228600 h 407504"/>
              <a:gd name="connsiteX36" fmla="*/ 1918253 w 2716632"/>
              <a:gd name="connsiteY36" fmla="*/ 218661 h 407504"/>
              <a:gd name="connsiteX37" fmla="*/ 1987827 w 2716632"/>
              <a:gd name="connsiteY37" fmla="*/ 188843 h 407504"/>
              <a:gd name="connsiteX38" fmla="*/ 2017644 w 2716632"/>
              <a:gd name="connsiteY38" fmla="*/ 168965 h 407504"/>
              <a:gd name="connsiteX39" fmla="*/ 2107096 w 2716632"/>
              <a:gd name="connsiteY39" fmla="*/ 159026 h 407504"/>
              <a:gd name="connsiteX40" fmla="*/ 2176670 w 2716632"/>
              <a:gd name="connsiteY40" fmla="*/ 149087 h 407504"/>
              <a:gd name="connsiteX41" fmla="*/ 2196548 w 2716632"/>
              <a:gd name="connsiteY41" fmla="*/ 119269 h 407504"/>
              <a:gd name="connsiteX42" fmla="*/ 2206487 w 2716632"/>
              <a:gd name="connsiteY42" fmla="*/ 89452 h 407504"/>
              <a:gd name="connsiteX43" fmla="*/ 2295940 w 2716632"/>
              <a:gd name="connsiteY43" fmla="*/ 59634 h 407504"/>
              <a:gd name="connsiteX44" fmla="*/ 2613992 w 2716632"/>
              <a:gd name="connsiteY44" fmla="*/ 29817 h 407504"/>
              <a:gd name="connsiteX45" fmla="*/ 2713383 w 2716632"/>
              <a:gd name="connsiteY45" fmla="*/ 0 h 407504"/>
              <a:gd name="connsiteX0" fmla="*/ 0 w 2716632"/>
              <a:gd name="connsiteY0" fmla="*/ 178904 h 407504"/>
              <a:gd name="connsiteX1" fmla="*/ 19879 w 2716632"/>
              <a:gd name="connsiteY1" fmla="*/ 268356 h 407504"/>
              <a:gd name="connsiteX2" fmla="*/ 29818 w 2716632"/>
              <a:gd name="connsiteY2" fmla="*/ 318052 h 407504"/>
              <a:gd name="connsiteX3" fmla="*/ 89453 w 2716632"/>
              <a:gd name="connsiteY3" fmla="*/ 347869 h 407504"/>
              <a:gd name="connsiteX4" fmla="*/ 119270 w 2716632"/>
              <a:gd name="connsiteY4" fmla="*/ 367748 h 407504"/>
              <a:gd name="connsiteX5" fmla="*/ 149087 w 2716632"/>
              <a:gd name="connsiteY5" fmla="*/ 377687 h 407504"/>
              <a:gd name="connsiteX6" fmla="*/ 337931 w 2716632"/>
              <a:gd name="connsiteY6" fmla="*/ 407504 h 407504"/>
              <a:gd name="connsiteX7" fmla="*/ 417444 w 2716632"/>
              <a:gd name="connsiteY7" fmla="*/ 387626 h 407504"/>
              <a:gd name="connsiteX8" fmla="*/ 467140 w 2716632"/>
              <a:gd name="connsiteY8" fmla="*/ 377687 h 407504"/>
              <a:gd name="connsiteX9" fmla="*/ 496957 w 2716632"/>
              <a:gd name="connsiteY9" fmla="*/ 357808 h 407504"/>
              <a:gd name="connsiteX10" fmla="*/ 506896 w 2716632"/>
              <a:gd name="connsiteY10" fmla="*/ 327991 h 407504"/>
              <a:gd name="connsiteX11" fmla="*/ 546653 w 2716632"/>
              <a:gd name="connsiteY11" fmla="*/ 318052 h 407504"/>
              <a:gd name="connsiteX12" fmla="*/ 576470 w 2716632"/>
              <a:gd name="connsiteY12" fmla="*/ 308113 h 407504"/>
              <a:gd name="connsiteX13" fmla="*/ 626166 w 2716632"/>
              <a:gd name="connsiteY13" fmla="*/ 288234 h 407504"/>
              <a:gd name="connsiteX14" fmla="*/ 655983 w 2716632"/>
              <a:gd name="connsiteY14" fmla="*/ 278295 h 407504"/>
              <a:gd name="connsiteX15" fmla="*/ 685800 w 2716632"/>
              <a:gd name="connsiteY15" fmla="*/ 258417 h 407504"/>
              <a:gd name="connsiteX16" fmla="*/ 725557 w 2716632"/>
              <a:gd name="connsiteY16" fmla="*/ 248478 h 407504"/>
              <a:gd name="connsiteX17" fmla="*/ 824948 w 2716632"/>
              <a:gd name="connsiteY17" fmla="*/ 228600 h 407504"/>
              <a:gd name="connsiteX18" fmla="*/ 983974 w 2716632"/>
              <a:gd name="connsiteY18" fmla="*/ 218661 h 407504"/>
              <a:gd name="connsiteX19" fmla="*/ 1172818 w 2716632"/>
              <a:gd name="connsiteY19" fmla="*/ 238539 h 407504"/>
              <a:gd name="connsiteX20" fmla="*/ 1202635 w 2716632"/>
              <a:gd name="connsiteY20" fmla="*/ 248478 h 407504"/>
              <a:gd name="connsiteX21" fmla="*/ 1222513 w 2716632"/>
              <a:gd name="connsiteY21" fmla="*/ 278295 h 407504"/>
              <a:gd name="connsiteX22" fmla="*/ 1252331 w 2716632"/>
              <a:gd name="connsiteY22" fmla="*/ 298174 h 407504"/>
              <a:gd name="connsiteX23" fmla="*/ 1292087 w 2716632"/>
              <a:gd name="connsiteY23" fmla="*/ 347869 h 407504"/>
              <a:gd name="connsiteX24" fmla="*/ 1361661 w 2716632"/>
              <a:gd name="connsiteY24" fmla="*/ 308113 h 407504"/>
              <a:gd name="connsiteX25" fmla="*/ 1381540 w 2716632"/>
              <a:gd name="connsiteY25" fmla="*/ 288234 h 407504"/>
              <a:gd name="connsiteX26" fmla="*/ 1411357 w 2716632"/>
              <a:gd name="connsiteY26" fmla="*/ 278295 h 407504"/>
              <a:gd name="connsiteX27" fmla="*/ 1550505 w 2716632"/>
              <a:gd name="connsiteY27" fmla="*/ 248478 h 407504"/>
              <a:gd name="connsiteX28" fmla="*/ 1600200 w 2716632"/>
              <a:gd name="connsiteY28" fmla="*/ 228600 h 407504"/>
              <a:gd name="connsiteX29" fmla="*/ 1639957 w 2716632"/>
              <a:gd name="connsiteY29" fmla="*/ 218661 h 407504"/>
              <a:gd name="connsiteX30" fmla="*/ 1729409 w 2716632"/>
              <a:gd name="connsiteY30" fmla="*/ 198782 h 407504"/>
              <a:gd name="connsiteX31" fmla="*/ 1759227 w 2716632"/>
              <a:gd name="connsiteY31" fmla="*/ 208721 h 407504"/>
              <a:gd name="connsiteX32" fmla="*/ 1798983 w 2716632"/>
              <a:gd name="connsiteY32" fmla="*/ 218661 h 407504"/>
              <a:gd name="connsiteX33" fmla="*/ 1808922 w 2716632"/>
              <a:gd name="connsiteY33" fmla="*/ 248478 h 407504"/>
              <a:gd name="connsiteX34" fmla="*/ 1888435 w 2716632"/>
              <a:gd name="connsiteY34" fmla="*/ 228600 h 407504"/>
              <a:gd name="connsiteX35" fmla="*/ 1918253 w 2716632"/>
              <a:gd name="connsiteY35" fmla="*/ 218661 h 407504"/>
              <a:gd name="connsiteX36" fmla="*/ 1987827 w 2716632"/>
              <a:gd name="connsiteY36" fmla="*/ 188843 h 407504"/>
              <a:gd name="connsiteX37" fmla="*/ 2017644 w 2716632"/>
              <a:gd name="connsiteY37" fmla="*/ 168965 h 407504"/>
              <a:gd name="connsiteX38" fmla="*/ 2107096 w 2716632"/>
              <a:gd name="connsiteY38" fmla="*/ 159026 h 407504"/>
              <a:gd name="connsiteX39" fmla="*/ 2176670 w 2716632"/>
              <a:gd name="connsiteY39" fmla="*/ 149087 h 407504"/>
              <a:gd name="connsiteX40" fmla="*/ 2196548 w 2716632"/>
              <a:gd name="connsiteY40" fmla="*/ 119269 h 407504"/>
              <a:gd name="connsiteX41" fmla="*/ 2206487 w 2716632"/>
              <a:gd name="connsiteY41" fmla="*/ 89452 h 407504"/>
              <a:gd name="connsiteX42" fmla="*/ 2295940 w 2716632"/>
              <a:gd name="connsiteY42" fmla="*/ 59634 h 407504"/>
              <a:gd name="connsiteX43" fmla="*/ 2613992 w 2716632"/>
              <a:gd name="connsiteY43" fmla="*/ 29817 h 407504"/>
              <a:gd name="connsiteX44" fmla="*/ 2713383 w 2716632"/>
              <a:gd name="connsiteY44" fmla="*/ 0 h 407504"/>
              <a:gd name="connsiteX0" fmla="*/ 0 w 2716632"/>
              <a:gd name="connsiteY0" fmla="*/ 178904 h 407504"/>
              <a:gd name="connsiteX1" fmla="*/ 29818 w 2716632"/>
              <a:gd name="connsiteY1" fmla="*/ 318052 h 407504"/>
              <a:gd name="connsiteX2" fmla="*/ 89453 w 2716632"/>
              <a:gd name="connsiteY2" fmla="*/ 347869 h 407504"/>
              <a:gd name="connsiteX3" fmla="*/ 119270 w 2716632"/>
              <a:gd name="connsiteY3" fmla="*/ 367748 h 407504"/>
              <a:gd name="connsiteX4" fmla="*/ 149087 w 2716632"/>
              <a:gd name="connsiteY4" fmla="*/ 377687 h 407504"/>
              <a:gd name="connsiteX5" fmla="*/ 337931 w 2716632"/>
              <a:gd name="connsiteY5" fmla="*/ 407504 h 407504"/>
              <a:gd name="connsiteX6" fmla="*/ 417444 w 2716632"/>
              <a:gd name="connsiteY6" fmla="*/ 387626 h 407504"/>
              <a:gd name="connsiteX7" fmla="*/ 467140 w 2716632"/>
              <a:gd name="connsiteY7" fmla="*/ 377687 h 407504"/>
              <a:gd name="connsiteX8" fmla="*/ 496957 w 2716632"/>
              <a:gd name="connsiteY8" fmla="*/ 357808 h 407504"/>
              <a:gd name="connsiteX9" fmla="*/ 506896 w 2716632"/>
              <a:gd name="connsiteY9" fmla="*/ 327991 h 407504"/>
              <a:gd name="connsiteX10" fmla="*/ 546653 w 2716632"/>
              <a:gd name="connsiteY10" fmla="*/ 318052 h 407504"/>
              <a:gd name="connsiteX11" fmla="*/ 576470 w 2716632"/>
              <a:gd name="connsiteY11" fmla="*/ 308113 h 407504"/>
              <a:gd name="connsiteX12" fmla="*/ 626166 w 2716632"/>
              <a:gd name="connsiteY12" fmla="*/ 288234 h 407504"/>
              <a:gd name="connsiteX13" fmla="*/ 655983 w 2716632"/>
              <a:gd name="connsiteY13" fmla="*/ 278295 h 407504"/>
              <a:gd name="connsiteX14" fmla="*/ 685800 w 2716632"/>
              <a:gd name="connsiteY14" fmla="*/ 258417 h 407504"/>
              <a:gd name="connsiteX15" fmla="*/ 725557 w 2716632"/>
              <a:gd name="connsiteY15" fmla="*/ 248478 h 407504"/>
              <a:gd name="connsiteX16" fmla="*/ 824948 w 2716632"/>
              <a:gd name="connsiteY16" fmla="*/ 228600 h 407504"/>
              <a:gd name="connsiteX17" fmla="*/ 983974 w 2716632"/>
              <a:gd name="connsiteY17" fmla="*/ 218661 h 407504"/>
              <a:gd name="connsiteX18" fmla="*/ 1172818 w 2716632"/>
              <a:gd name="connsiteY18" fmla="*/ 238539 h 407504"/>
              <a:gd name="connsiteX19" fmla="*/ 1202635 w 2716632"/>
              <a:gd name="connsiteY19" fmla="*/ 248478 h 407504"/>
              <a:gd name="connsiteX20" fmla="*/ 1222513 w 2716632"/>
              <a:gd name="connsiteY20" fmla="*/ 278295 h 407504"/>
              <a:gd name="connsiteX21" fmla="*/ 1252331 w 2716632"/>
              <a:gd name="connsiteY21" fmla="*/ 298174 h 407504"/>
              <a:gd name="connsiteX22" fmla="*/ 1292087 w 2716632"/>
              <a:gd name="connsiteY22" fmla="*/ 347869 h 407504"/>
              <a:gd name="connsiteX23" fmla="*/ 1361661 w 2716632"/>
              <a:gd name="connsiteY23" fmla="*/ 308113 h 407504"/>
              <a:gd name="connsiteX24" fmla="*/ 1381540 w 2716632"/>
              <a:gd name="connsiteY24" fmla="*/ 288234 h 407504"/>
              <a:gd name="connsiteX25" fmla="*/ 1411357 w 2716632"/>
              <a:gd name="connsiteY25" fmla="*/ 278295 h 407504"/>
              <a:gd name="connsiteX26" fmla="*/ 1550505 w 2716632"/>
              <a:gd name="connsiteY26" fmla="*/ 248478 h 407504"/>
              <a:gd name="connsiteX27" fmla="*/ 1600200 w 2716632"/>
              <a:gd name="connsiteY27" fmla="*/ 228600 h 407504"/>
              <a:gd name="connsiteX28" fmla="*/ 1639957 w 2716632"/>
              <a:gd name="connsiteY28" fmla="*/ 218661 h 407504"/>
              <a:gd name="connsiteX29" fmla="*/ 1729409 w 2716632"/>
              <a:gd name="connsiteY29" fmla="*/ 198782 h 407504"/>
              <a:gd name="connsiteX30" fmla="*/ 1759227 w 2716632"/>
              <a:gd name="connsiteY30" fmla="*/ 208721 h 407504"/>
              <a:gd name="connsiteX31" fmla="*/ 1798983 w 2716632"/>
              <a:gd name="connsiteY31" fmla="*/ 218661 h 407504"/>
              <a:gd name="connsiteX32" fmla="*/ 1808922 w 2716632"/>
              <a:gd name="connsiteY32" fmla="*/ 248478 h 407504"/>
              <a:gd name="connsiteX33" fmla="*/ 1888435 w 2716632"/>
              <a:gd name="connsiteY33" fmla="*/ 228600 h 407504"/>
              <a:gd name="connsiteX34" fmla="*/ 1918253 w 2716632"/>
              <a:gd name="connsiteY34" fmla="*/ 218661 h 407504"/>
              <a:gd name="connsiteX35" fmla="*/ 1987827 w 2716632"/>
              <a:gd name="connsiteY35" fmla="*/ 188843 h 407504"/>
              <a:gd name="connsiteX36" fmla="*/ 2017644 w 2716632"/>
              <a:gd name="connsiteY36" fmla="*/ 168965 h 407504"/>
              <a:gd name="connsiteX37" fmla="*/ 2107096 w 2716632"/>
              <a:gd name="connsiteY37" fmla="*/ 159026 h 407504"/>
              <a:gd name="connsiteX38" fmla="*/ 2176670 w 2716632"/>
              <a:gd name="connsiteY38" fmla="*/ 149087 h 407504"/>
              <a:gd name="connsiteX39" fmla="*/ 2196548 w 2716632"/>
              <a:gd name="connsiteY39" fmla="*/ 119269 h 407504"/>
              <a:gd name="connsiteX40" fmla="*/ 2206487 w 2716632"/>
              <a:gd name="connsiteY40" fmla="*/ 89452 h 407504"/>
              <a:gd name="connsiteX41" fmla="*/ 2295940 w 2716632"/>
              <a:gd name="connsiteY41" fmla="*/ 59634 h 407504"/>
              <a:gd name="connsiteX42" fmla="*/ 2613992 w 2716632"/>
              <a:gd name="connsiteY42" fmla="*/ 29817 h 407504"/>
              <a:gd name="connsiteX43" fmla="*/ 2713383 w 2716632"/>
              <a:gd name="connsiteY43" fmla="*/ 0 h 407504"/>
              <a:gd name="connsiteX0" fmla="*/ 0 w 2686814"/>
              <a:gd name="connsiteY0" fmla="*/ 318052 h 407504"/>
              <a:gd name="connsiteX1" fmla="*/ 59635 w 2686814"/>
              <a:gd name="connsiteY1" fmla="*/ 347869 h 407504"/>
              <a:gd name="connsiteX2" fmla="*/ 89452 w 2686814"/>
              <a:gd name="connsiteY2" fmla="*/ 367748 h 407504"/>
              <a:gd name="connsiteX3" fmla="*/ 119269 w 2686814"/>
              <a:gd name="connsiteY3" fmla="*/ 377687 h 407504"/>
              <a:gd name="connsiteX4" fmla="*/ 308113 w 2686814"/>
              <a:gd name="connsiteY4" fmla="*/ 407504 h 407504"/>
              <a:gd name="connsiteX5" fmla="*/ 387626 w 2686814"/>
              <a:gd name="connsiteY5" fmla="*/ 387626 h 407504"/>
              <a:gd name="connsiteX6" fmla="*/ 437322 w 2686814"/>
              <a:gd name="connsiteY6" fmla="*/ 377687 h 407504"/>
              <a:gd name="connsiteX7" fmla="*/ 467139 w 2686814"/>
              <a:gd name="connsiteY7" fmla="*/ 357808 h 407504"/>
              <a:gd name="connsiteX8" fmla="*/ 477078 w 2686814"/>
              <a:gd name="connsiteY8" fmla="*/ 327991 h 407504"/>
              <a:gd name="connsiteX9" fmla="*/ 516835 w 2686814"/>
              <a:gd name="connsiteY9" fmla="*/ 318052 h 407504"/>
              <a:gd name="connsiteX10" fmla="*/ 546652 w 2686814"/>
              <a:gd name="connsiteY10" fmla="*/ 308113 h 407504"/>
              <a:gd name="connsiteX11" fmla="*/ 596348 w 2686814"/>
              <a:gd name="connsiteY11" fmla="*/ 288234 h 407504"/>
              <a:gd name="connsiteX12" fmla="*/ 626165 w 2686814"/>
              <a:gd name="connsiteY12" fmla="*/ 278295 h 407504"/>
              <a:gd name="connsiteX13" fmla="*/ 655982 w 2686814"/>
              <a:gd name="connsiteY13" fmla="*/ 258417 h 407504"/>
              <a:gd name="connsiteX14" fmla="*/ 695739 w 2686814"/>
              <a:gd name="connsiteY14" fmla="*/ 248478 h 407504"/>
              <a:gd name="connsiteX15" fmla="*/ 795130 w 2686814"/>
              <a:gd name="connsiteY15" fmla="*/ 228600 h 407504"/>
              <a:gd name="connsiteX16" fmla="*/ 954156 w 2686814"/>
              <a:gd name="connsiteY16" fmla="*/ 218661 h 407504"/>
              <a:gd name="connsiteX17" fmla="*/ 1143000 w 2686814"/>
              <a:gd name="connsiteY17" fmla="*/ 238539 h 407504"/>
              <a:gd name="connsiteX18" fmla="*/ 1172817 w 2686814"/>
              <a:gd name="connsiteY18" fmla="*/ 248478 h 407504"/>
              <a:gd name="connsiteX19" fmla="*/ 1192695 w 2686814"/>
              <a:gd name="connsiteY19" fmla="*/ 278295 h 407504"/>
              <a:gd name="connsiteX20" fmla="*/ 1222513 w 2686814"/>
              <a:gd name="connsiteY20" fmla="*/ 298174 h 407504"/>
              <a:gd name="connsiteX21" fmla="*/ 1262269 w 2686814"/>
              <a:gd name="connsiteY21" fmla="*/ 347869 h 407504"/>
              <a:gd name="connsiteX22" fmla="*/ 1331843 w 2686814"/>
              <a:gd name="connsiteY22" fmla="*/ 308113 h 407504"/>
              <a:gd name="connsiteX23" fmla="*/ 1351722 w 2686814"/>
              <a:gd name="connsiteY23" fmla="*/ 288234 h 407504"/>
              <a:gd name="connsiteX24" fmla="*/ 1381539 w 2686814"/>
              <a:gd name="connsiteY24" fmla="*/ 278295 h 407504"/>
              <a:gd name="connsiteX25" fmla="*/ 1520687 w 2686814"/>
              <a:gd name="connsiteY25" fmla="*/ 248478 h 407504"/>
              <a:gd name="connsiteX26" fmla="*/ 1570382 w 2686814"/>
              <a:gd name="connsiteY26" fmla="*/ 228600 h 407504"/>
              <a:gd name="connsiteX27" fmla="*/ 1610139 w 2686814"/>
              <a:gd name="connsiteY27" fmla="*/ 218661 h 407504"/>
              <a:gd name="connsiteX28" fmla="*/ 1699591 w 2686814"/>
              <a:gd name="connsiteY28" fmla="*/ 198782 h 407504"/>
              <a:gd name="connsiteX29" fmla="*/ 1729409 w 2686814"/>
              <a:gd name="connsiteY29" fmla="*/ 208721 h 407504"/>
              <a:gd name="connsiteX30" fmla="*/ 1769165 w 2686814"/>
              <a:gd name="connsiteY30" fmla="*/ 218661 h 407504"/>
              <a:gd name="connsiteX31" fmla="*/ 1779104 w 2686814"/>
              <a:gd name="connsiteY31" fmla="*/ 248478 h 407504"/>
              <a:gd name="connsiteX32" fmla="*/ 1858617 w 2686814"/>
              <a:gd name="connsiteY32" fmla="*/ 228600 h 407504"/>
              <a:gd name="connsiteX33" fmla="*/ 1888435 w 2686814"/>
              <a:gd name="connsiteY33" fmla="*/ 218661 h 407504"/>
              <a:gd name="connsiteX34" fmla="*/ 1958009 w 2686814"/>
              <a:gd name="connsiteY34" fmla="*/ 188843 h 407504"/>
              <a:gd name="connsiteX35" fmla="*/ 1987826 w 2686814"/>
              <a:gd name="connsiteY35" fmla="*/ 168965 h 407504"/>
              <a:gd name="connsiteX36" fmla="*/ 2077278 w 2686814"/>
              <a:gd name="connsiteY36" fmla="*/ 159026 h 407504"/>
              <a:gd name="connsiteX37" fmla="*/ 2146852 w 2686814"/>
              <a:gd name="connsiteY37" fmla="*/ 149087 h 407504"/>
              <a:gd name="connsiteX38" fmla="*/ 2166730 w 2686814"/>
              <a:gd name="connsiteY38" fmla="*/ 119269 h 407504"/>
              <a:gd name="connsiteX39" fmla="*/ 2176669 w 2686814"/>
              <a:gd name="connsiteY39" fmla="*/ 89452 h 407504"/>
              <a:gd name="connsiteX40" fmla="*/ 2266122 w 2686814"/>
              <a:gd name="connsiteY40" fmla="*/ 59634 h 407504"/>
              <a:gd name="connsiteX41" fmla="*/ 2584174 w 2686814"/>
              <a:gd name="connsiteY41" fmla="*/ 29817 h 407504"/>
              <a:gd name="connsiteX42" fmla="*/ 2683565 w 2686814"/>
              <a:gd name="connsiteY42" fmla="*/ 0 h 407504"/>
              <a:gd name="connsiteX0" fmla="*/ 0 w 2709674"/>
              <a:gd name="connsiteY0" fmla="*/ 257092 h 407504"/>
              <a:gd name="connsiteX1" fmla="*/ 82495 w 2709674"/>
              <a:gd name="connsiteY1" fmla="*/ 347869 h 407504"/>
              <a:gd name="connsiteX2" fmla="*/ 112312 w 2709674"/>
              <a:gd name="connsiteY2" fmla="*/ 367748 h 407504"/>
              <a:gd name="connsiteX3" fmla="*/ 142129 w 2709674"/>
              <a:gd name="connsiteY3" fmla="*/ 377687 h 407504"/>
              <a:gd name="connsiteX4" fmla="*/ 330973 w 2709674"/>
              <a:gd name="connsiteY4" fmla="*/ 407504 h 407504"/>
              <a:gd name="connsiteX5" fmla="*/ 410486 w 2709674"/>
              <a:gd name="connsiteY5" fmla="*/ 387626 h 407504"/>
              <a:gd name="connsiteX6" fmla="*/ 460182 w 2709674"/>
              <a:gd name="connsiteY6" fmla="*/ 377687 h 407504"/>
              <a:gd name="connsiteX7" fmla="*/ 489999 w 2709674"/>
              <a:gd name="connsiteY7" fmla="*/ 357808 h 407504"/>
              <a:gd name="connsiteX8" fmla="*/ 499938 w 2709674"/>
              <a:gd name="connsiteY8" fmla="*/ 327991 h 407504"/>
              <a:gd name="connsiteX9" fmla="*/ 539695 w 2709674"/>
              <a:gd name="connsiteY9" fmla="*/ 318052 h 407504"/>
              <a:gd name="connsiteX10" fmla="*/ 569512 w 2709674"/>
              <a:gd name="connsiteY10" fmla="*/ 308113 h 407504"/>
              <a:gd name="connsiteX11" fmla="*/ 619208 w 2709674"/>
              <a:gd name="connsiteY11" fmla="*/ 288234 h 407504"/>
              <a:gd name="connsiteX12" fmla="*/ 649025 w 2709674"/>
              <a:gd name="connsiteY12" fmla="*/ 278295 h 407504"/>
              <a:gd name="connsiteX13" fmla="*/ 678842 w 2709674"/>
              <a:gd name="connsiteY13" fmla="*/ 258417 h 407504"/>
              <a:gd name="connsiteX14" fmla="*/ 718599 w 2709674"/>
              <a:gd name="connsiteY14" fmla="*/ 248478 h 407504"/>
              <a:gd name="connsiteX15" fmla="*/ 817990 w 2709674"/>
              <a:gd name="connsiteY15" fmla="*/ 228600 h 407504"/>
              <a:gd name="connsiteX16" fmla="*/ 977016 w 2709674"/>
              <a:gd name="connsiteY16" fmla="*/ 218661 h 407504"/>
              <a:gd name="connsiteX17" fmla="*/ 1165860 w 2709674"/>
              <a:gd name="connsiteY17" fmla="*/ 238539 h 407504"/>
              <a:gd name="connsiteX18" fmla="*/ 1195677 w 2709674"/>
              <a:gd name="connsiteY18" fmla="*/ 248478 h 407504"/>
              <a:gd name="connsiteX19" fmla="*/ 1215555 w 2709674"/>
              <a:gd name="connsiteY19" fmla="*/ 278295 h 407504"/>
              <a:gd name="connsiteX20" fmla="*/ 1245373 w 2709674"/>
              <a:gd name="connsiteY20" fmla="*/ 298174 h 407504"/>
              <a:gd name="connsiteX21" fmla="*/ 1285129 w 2709674"/>
              <a:gd name="connsiteY21" fmla="*/ 347869 h 407504"/>
              <a:gd name="connsiteX22" fmla="*/ 1354703 w 2709674"/>
              <a:gd name="connsiteY22" fmla="*/ 308113 h 407504"/>
              <a:gd name="connsiteX23" fmla="*/ 1374582 w 2709674"/>
              <a:gd name="connsiteY23" fmla="*/ 288234 h 407504"/>
              <a:gd name="connsiteX24" fmla="*/ 1404399 w 2709674"/>
              <a:gd name="connsiteY24" fmla="*/ 278295 h 407504"/>
              <a:gd name="connsiteX25" fmla="*/ 1543547 w 2709674"/>
              <a:gd name="connsiteY25" fmla="*/ 248478 h 407504"/>
              <a:gd name="connsiteX26" fmla="*/ 1593242 w 2709674"/>
              <a:gd name="connsiteY26" fmla="*/ 228600 h 407504"/>
              <a:gd name="connsiteX27" fmla="*/ 1632999 w 2709674"/>
              <a:gd name="connsiteY27" fmla="*/ 218661 h 407504"/>
              <a:gd name="connsiteX28" fmla="*/ 1722451 w 2709674"/>
              <a:gd name="connsiteY28" fmla="*/ 198782 h 407504"/>
              <a:gd name="connsiteX29" fmla="*/ 1752269 w 2709674"/>
              <a:gd name="connsiteY29" fmla="*/ 208721 h 407504"/>
              <a:gd name="connsiteX30" fmla="*/ 1792025 w 2709674"/>
              <a:gd name="connsiteY30" fmla="*/ 218661 h 407504"/>
              <a:gd name="connsiteX31" fmla="*/ 1801964 w 2709674"/>
              <a:gd name="connsiteY31" fmla="*/ 248478 h 407504"/>
              <a:gd name="connsiteX32" fmla="*/ 1881477 w 2709674"/>
              <a:gd name="connsiteY32" fmla="*/ 228600 h 407504"/>
              <a:gd name="connsiteX33" fmla="*/ 1911295 w 2709674"/>
              <a:gd name="connsiteY33" fmla="*/ 218661 h 407504"/>
              <a:gd name="connsiteX34" fmla="*/ 1980869 w 2709674"/>
              <a:gd name="connsiteY34" fmla="*/ 188843 h 407504"/>
              <a:gd name="connsiteX35" fmla="*/ 2010686 w 2709674"/>
              <a:gd name="connsiteY35" fmla="*/ 168965 h 407504"/>
              <a:gd name="connsiteX36" fmla="*/ 2100138 w 2709674"/>
              <a:gd name="connsiteY36" fmla="*/ 159026 h 407504"/>
              <a:gd name="connsiteX37" fmla="*/ 2169712 w 2709674"/>
              <a:gd name="connsiteY37" fmla="*/ 149087 h 407504"/>
              <a:gd name="connsiteX38" fmla="*/ 2189590 w 2709674"/>
              <a:gd name="connsiteY38" fmla="*/ 119269 h 407504"/>
              <a:gd name="connsiteX39" fmla="*/ 2199529 w 2709674"/>
              <a:gd name="connsiteY39" fmla="*/ 89452 h 407504"/>
              <a:gd name="connsiteX40" fmla="*/ 2288982 w 2709674"/>
              <a:gd name="connsiteY40" fmla="*/ 59634 h 407504"/>
              <a:gd name="connsiteX41" fmla="*/ 2607034 w 2709674"/>
              <a:gd name="connsiteY41" fmla="*/ 29817 h 407504"/>
              <a:gd name="connsiteX42" fmla="*/ 2706425 w 2709674"/>
              <a:gd name="connsiteY42"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09674" h="407504">
                <a:moveTo>
                  <a:pt x="0" y="257092"/>
                </a:moveTo>
                <a:cubicBezTo>
                  <a:pt x="9067" y="272959"/>
                  <a:pt x="67190" y="342768"/>
                  <a:pt x="82495" y="347869"/>
                </a:cubicBezTo>
                <a:cubicBezTo>
                  <a:pt x="92434" y="354495"/>
                  <a:pt x="101628" y="362406"/>
                  <a:pt x="112312" y="367748"/>
                </a:cubicBezTo>
                <a:cubicBezTo>
                  <a:pt x="121683" y="372433"/>
                  <a:pt x="131885" y="375492"/>
                  <a:pt x="142129" y="377687"/>
                </a:cubicBezTo>
                <a:cubicBezTo>
                  <a:pt x="228426" y="396179"/>
                  <a:pt x="250266" y="397416"/>
                  <a:pt x="330973" y="407504"/>
                </a:cubicBezTo>
                <a:lnTo>
                  <a:pt x="410486" y="387626"/>
                </a:lnTo>
                <a:cubicBezTo>
                  <a:pt x="426947" y="383827"/>
                  <a:pt x="444364" y="383619"/>
                  <a:pt x="460182" y="377687"/>
                </a:cubicBezTo>
                <a:cubicBezTo>
                  <a:pt x="471367" y="373493"/>
                  <a:pt x="480060" y="364434"/>
                  <a:pt x="489999" y="357808"/>
                </a:cubicBezTo>
                <a:cubicBezTo>
                  <a:pt x="493312" y="347869"/>
                  <a:pt x="491757" y="334536"/>
                  <a:pt x="499938" y="327991"/>
                </a:cubicBezTo>
                <a:cubicBezTo>
                  <a:pt x="510605" y="319458"/>
                  <a:pt x="526560" y="321805"/>
                  <a:pt x="539695" y="318052"/>
                </a:cubicBezTo>
                <a:cubicBezTo>
                  <a:pt x="549769" y="315174"/>
                  <a:pt x="559702" y="311792"/>
                  <a:pt x="569512" y="308113"/>
                </a:cubicBezTo>
                <a:cubicBezTo>
                  <a:pt x="586217" y="301848"/>
                  <a:pt x="602503" y="294499"/>
                  <a:pt x="619208" y="288234"/>
                </a:cubicBezTo>
                <a:cubicBezTo>
                  <a:pt x="629018" y="284555"/>
                  <a:pt x="639654" y="282980"/>
                  <a:pt x="649025" y="278295"/>
                </a:cubicBezTo>
                <a:cubicBezTo>
                  <a:pt x="659709" y="272953"/>
                  <a:pt x="667863" y="263122"/>
                  <a:pt x="678842" y="258417"/>
                </a:cubicBezTo>
                <a:cubicBezTo>
                  <a:pt x="691398" y="253036"/>
                  <a:pt x="705242" y="251340"/>
                  <a:pt x="718599" y="248478"/>
                </a:cubicBezTo>
                <a:cubicBezTo>
                  <a:pt x="751635" y="241399"/>
                  <a:pt x="784426" y="232473"/>
                  <a:pt x="817990" y="228600"/>
                </a:cubicBezTo>
                <a:cubicBezTo>
                  <a:pt x="870752" y="222512"/>
                  <a:pt x="924007" y="221974"/>
                  <a:pt x="977016" y="218661"/>
                </a:cubicBezTo>
                <a:cubicBezTo>
                  <a:pt x="1039964" y="225287"/>
                  <a:pt x="1103145" y="229987"/>
                  <a:pt x="1165860" y="238539"/>
                </a:cubicBezTo>
                <a:cubicBezTo>
                  <a:pt x="1176241" y="239955"/>
                  <a:pt x="1187496" y="241933"/>
                  <a:pt x="1195677" y="248478"/>
                </a:cubicBezTo>
                <a:cubicBezTo>
                  <a:pt x="1205005" y="255940"/>
                  <a:pt x="1207108" y="269848"/>
                  <a:pt x="1215555" y="278295"/>
                </a:cubicBezTo>
                <a:cubicBezTo>
                  <a:pt x="1224002" y="286742"/>
                  <a:pt x="1235434" y="291548"/>
                  <a:pt x="1245373" y="298174"/>
                </a:cubicBezTo>
                <a:cubicBezTo>
                  <a:pt x="1251442" y="322451"/>
                  <a:pt x="1247270" y="353277"/>
                  <a:pt x="1285129" y="347869"/>
                </a:cubicBezTo>
                <a:cubicBezTo>
                  <a:pt x="1297551" y="346094"/>
                  <a:pt x="1343210" y="317308"/>
                  <a:pt x="1354703" y="308113"/>
                </a:cubicBezTo>
                <a:cubicBezTo>
                  <a:pt x="1362021" y="302259"/>
                  <a:pt x="1366546" y="293055"/>
                  <a:pt x="1374582" y="288234"/>
                </a:cubicBezTo>
                <a:cubicBezTo>
                  <a:pt x="1383566" y="282844"/>
                  <a:pt x="1394364" y="281305"/>
                  <a:pt x="1404399" y="278295"/>
                </a:cubicBezTo>
                <a:cubicBezTo>
                  <a:pt x="1488125" y="253177"/>
                  <a:pt x="1458229" y="260666"/>
                  <a:pt x="1543547" y="248478"/>
                </a:cubicBezTo>
                <a:cubicBezTo>
                  <a:pt x="1560112" y="241852"/>
                  <a:pt x="1576316" y="234242"/>
                  <a:pt x="1593242" y="228600"/>
                </a:cubicBezTo>
                <a:cubicBezTo>
                  <a:pt x="1606201" y="224280"/>
                  <a:pt x="1619689" y="221733"/>
                  <a:pt x="1632999" y="218661"/>
                </a:cubicBezTo>
                <a:lnTo>
                  <a:pt x="1722451" y="198782"/>
                </a:lnTo>
                <a:cubicBezTo>
                  <a:pt x="1732390" y="202095"/>
                  <a:pt x="1742195" y="205843"/>
                  <a:pt x="1752269" y="208721"/>
                </a:cubicBezTo>
                <a:cubicBezTo>
                  <a:pt x="1765403" y="212474"/>
                  <a:pt x="1781358" y="210128"/>
                  <a:pt x="1792025" y="218661"/>
                </a:cubicBezTo>
                <a:cubicBezTo>
                  <a:pt x="1800206" y="225206"/>
                  <a:pt x="1798651" y="238539"/>
                  <a:pt x="1801964" y="248478"/>
                </a:cubicBezTo>
                <a:cubicBezTo>
                  <a:pt x="1828468" y="241852"/>
                  <a:pt x="1855120" y="235788"/>
                  <a:pt x="1881477" y="228600"/>
                </a:cubicBezTo>
                <a:cubicBezTo>
                  <a:pt x="1891585" y="225843"/>
                  <a:pt x="1902311" y="224051"/>
                  <a:pt x="1911295" y="218661"/>
                </a:cubicBezTo>
                <a:cubicBezTo>
                  <a:pt x="1974944" y="180471"/>
                  <a:pt x="1864610" y="212094"/>
                  <a:pt x="1980869" y="188843"/>
                </a:cubicBezTo>
                <a:cubicBezTo>
                  <a:pt x="1990808" y="182217"/>
                  <a:pt x="1999097" y="171862"/>
                  <a:pt x="2010686" y="168965"/>
                </a:cubicBezTo>
                <a:cubicBezTo>
                  <a:pt x="2039791" y="161689"/>
                  <a:pt x="2070369" y="162747"/>
                  <a:pt x="2100138" y="159026"/>
                </a:cubicBezTo>
                <a:cubicBezTo>
                  <a:pt x="2123384" y="156120"/>
                  <a:pt x="2146521" y="152400"/>
                  <a:pt x="2169712" y="149087"/>
                </a:cubicBezTo>
                <a:cubicBezTo>
                  <a:pt x="2176338" y="139148"/>
                  <a:pt x="2184248" y="129953"/>
                  <a:pt x="2189590" y="119269"/>
                </a:cubicBezTo>
                <a:cubicBezTo>
                  <a:pt x="2194275" y="109898"/>
                  <a:pt x="2192984" y="97633"/>
                  <a:pt x="2199529" y="89452"/>
                </a:cubicBezTo>
                <a:cubicBezTo>
                  <a:pt x="2221577" y="61893"/>
                  <a:pt x="2258961" y="65638"/>
                  <a:pt x="2288982" y="59634"/>
                </a:cubicBezTo>
                <a:cubicBezTo>
                  <a:pt x="2476153" y="22199"/>
                  <a:pt x="2289828" y="43608"/>
                  <a:pt x="2607034" y="29817"/>
                </a:cubicBezTo>
                <a:cubicBezTo>
                  <a:pt x="2709674" y="9289"/>
                  <a:pt x="2706425" y="43725"/>
                  <a:pt x="2706425" y="0"/>
                </a:cubicBez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3967765" y="1564348"/>
            <a:ext cx="2633870" cy="893300"/>
          </a:xfrm>
          <a:custGeom>
            <a:avLst/>
            <a:gdLst>
              <a:gd name="connsiteX0" fmla="*/ 0 w 2633870"/>
              <a:gd name="connsiteY0" fmla="*/ 893300 h 893300"/>
              <a:gd name="connsiteX1" fmla="*/ 0 w 2633870"/>
              <a:gd name="connsiteY1" fmla="*/ 893300 h 893300"/>
              <a:gd name="connsiteX2" fmla="*/ 79513 w 2633870"/>
              <a:gd name="connsiteY2" fmla="*/ 843604 h 893300"/>
              <a:gd name="connsiteX3" fmla="*/ 188844 w 2633870"/>
              <a:gd name="connsiteY3" fmla="*/ 833665 h 893300"/>
              <a:gd name="connsiteX4" fmla="*/ 238539 w 2633870"/>
              <a:gd name="connsiteY4" fmla="*/ 813787 h 893300"/>
              <a:gd name="connsiteX5" fmla="*/ 268357 w 2633870"/>
              <a:gd name="connsiteY5" fmla="*/ 803848 h 893300"/>
              <a:gd name="connsiteX6" fmla="*/ 278296 w 2633870"/>
              <a:gd name="connsiteY6" fmla="*/ 774030 h 893300"/>
              <a:gd name="connsiteX7" fmla="*/ 318052 w 2633870"/>
              <a:gd name="connsiteY7" fmla="*/ 734274 h 893300"/>
              <a:gd name="connsiteX8" fmla="*/ 308113 w 2633870"/>
              <a:gd name="connsiteY8" fmla="*/ 654761 h 893300"/>
              <a:gd name="connsiteX9" fmla="*/ 288235 w 2633870"/>
              <a:gd name="connsiteY9" fmla="*/ 624943 h 893300"/>
              <a:gd name="connsiteX10" fmla="*/ 278296 w 2633870"/>
              <a:gd name="connsiteY10" fmla="*/ 585187 h 893300"/>
              <a:gd name="connsiteX11" fmla="*/ 298174 w 2633870"/>
              <a:gd name="connsiteY11" fmla="*/ 545430 h 893300"/>
              <a:gd name="connsiteX12" fmla="*/ 308113 w 2633870"/>
              <a:gd name="connsiteY12" fmla="*/ 515613 h 893300"/>
              <a:gd name="connsiteX13" fmla="*/ 367748 w 2633870"/>
              <a:gd name="connsiteY13" fmla="*/ 485795 h 893300"/>
              <a:gd name="connsiteX14" fmla="*/ 427383 w 2633870"/>
              <a:gd name="connsiteY14" fmla="*/ 455978 h 893300"/>
              <a:gd name="connsiteX15" fmla="*/ 437322 w 2633870"/>
              <a:gd name="connsiteY15" fmla="*/ 426161 h 893300"/>
              <a:gd name="connsiteX16" fmla="*/ 467139 w 2633870"/>
              <a:gd name="connsiteY16" fmla="*/ 416222 h 893300"/>
              <a:gd name="connsiteX17" fmla="*/ 496957 w 2633870"/>
              <a:gd name="connsiteY17" fmla="*/ 396343 h 893300"/>
              <a:gd name="connsiteX18" fmla="*/ 526774 w 2633870"/>
              <a:gd name="connsiteY18" fmla="*/ 336709 h 893300"/>
              <a:gd name="connsiteX19" fmla="*/ 536713 w 2633870"/>
              <a:gd name="connsiteY19" fmla="*/ 306891 h 893300"/>
              <a:gd name="connsiteX20" fmla="*/ 556591 w 2633870"/>
              <a:gd name="connsiteY20" fmla="*/ 267135 h 893300"/>
              <a:gd name="connsiteX21" fmla="*/ 586409 w 2633870"/>
              <a:gd name="connsiteY21" fmla="*/ 207500 h 893300"/>
              <a:gd name="connsiteX22" fmla="*/ 616226 w 2633870"/>
              <a:gd name="connsiteY22" fmla="*/ 147865 h 893300"/>
              <a:gd name="connsiteX23" fmla="*/ 665922 w 2633870"/>
              <a:gd name="connsiteY23" fmla="*/ 137926 h 893300"/>
              <a:gd name="connsiteX24" fmla="*/ 695739 w 2633870"/>
              <a:gd name="connsiteY24" fmla="*/ 118048 h 893300"/>
              <a:gd name="connsiteX25" fmla="*/ 755374 w 2633870"/>
              <a:gd name="connsiteY25" fmla="*/ 98169 h 893300"/>
              <a:gd name="connsiteX26" fmla="*/ 805070 w 2633870"/>
              <a:gd name="connsiteY26" fmla="*/ 108109 h 893300"/>
              <a:gd name="connsiteX27" fmla="*/ 844826 w 2633870"/>
              <a:gd name="connsiteY27" fmla="*/ 137926 h 893300"/>
              <a:gd name="connsiteX28" fmla="*/ 874644 w 2633870"/>
              <a:gd name="connsiteY28" fmla="*/ 157804 h 893300"/>
              <a:gd name="connsiteX29" fmla="*/ 904461 w 2633870"/>
              <a:gd name="connsiteY29" fmla="*/ 167743 h 893300"/>
              <a:gd name="connsiteX30" fmla="*/ 983974 w 2633870"/>
              <a:gd name="connsiteY30" fmla="*/ 187622 h 893300"/>
              <a:gd name="connsiteX31" fmla="*/ 1033670 w 2633870"/>
              <a:gd name="connsiteY31" fmla="*/ 177682 h 893300"/>
              <a:gd name="connsiteX32" fmla="*/ 1063487 w 2633870"/>
              <a:gd name="connsiteY32" fmla="*/ 167743 h 893300"/>
              <a:gd name="connsiteX33" fmla="*/ 1073426 w 2633870"/>
              <a:gd name="connsiteY33" fmla="*/ 137926 h 893300"/>
              <a:gd name="connsiteX34" fmla="*/ 1103244 w 2633870"/>
              <a:gd name="connsiteY34" fmla="*/ 118048 h 893300"/>
              <a:gd name="connsiteX35" fmla="*/ 1123122 w 2633870"/>
              <a:gd name="connsiteY35" fmla="*/ 98169 h 893300"/>
              <a:gd name="connsiteX36" fmla="*/ 1262270 w 2633870"/>
              <a:gd name="connsiteY36" fmla="*/ 68352 h 893300"/>
              <a:gd name="connsiteX37" fmla="*/ 1321904 w 2633870"/>
              <a:gd name="connsiteY37" fmla="*/ 38535 h 893300"/>
              <a:gd name="connsiteX38" fmla="*/ 1381539 w 2633870"/>
              <a:gd name="connsiteY38" fmla="*/ 8717 h 893300"/>
              <a:gd name="connsiteX39" fmla="*/ 1490870 w 2633870"/>
              <a:gd name="connsiteY39" fmla="*/ 28595 h 893300"/>
              <a:gd name="connsiteX40" fmla="*/ 1540565 w 2633870"/>
              <a:gd name="connsiteY40" fmla="*/ 88230 h 893300"/>
              <a:gd name="connsiteX41" fmla="*/ 1630017 w 2633870"/>
              <a:gd name="connsiteY41" fmla="*/ 137926 h 893300"/>
              <a:gd name="connsiteX42" fmla="*/ 1649896 w 2633870"/>
              <a:gd name="connsiteY42" fmla="*/ 157804 h 893300"/>
              <a:gd name="connsiteX43" fmla="*/ 1699591 w 2633870"/>
              <a:gd name="connsiteY43" fmla="*/ 277074 h 893300"/>
              <a:gd name="connsiteX44" fmla="*/ 1729409 w 2633870"/>
              <a:gd name="connsiteY44" fmla="*/ 287013 h 893300"/>
              <a:gd name="connsiteX45" fmla="*/ 1798983 w 2633870"/>
              <a:gd name="connsiteY45" fmla="*/ 267135 h 893300"/>
              <a:gd name="connsiteX46" fmla="*/ 1828800 w 2633870"/>
              <a:gd name="connsiteY46" fmla="*/ 257195 h 893300"/>
              <a:gd name="connsiteX47" fmla="*/ 1888435 w 2633870"/>
              <a:gd name="connsiteY47" fmla="*/ 227378 h 893300"/>
              <a:gd name="connsiteX48" fmla="*/ 1997765 w 2633870"/>
              <a:gd name="connsiteY48" fmla="*/ 207500 h 893300"/>
              <a:gd name="connsiteX49" fmla="*/ 2017644 w 2633870"/>
              <a:gd name="connsiteY49" fmla="*/ 177682 h 893300"/>
              <a:gd name="connsiteX50" fmla="*/ 2047461 w 2633870"/>
              <a:gd name="connsiteY50" fmla="*/ 167743 h 893300"/>
              <a:gd name="connsiteX51" fmla="*/ 2077278 w 2633870"/>
              <a:gd name="connsiteY51" fmla="*/ 147865 h 893300"/>
              <a:gd name="connsiteX52" fmla="*/ 2107096 w 2633870"/>
              <a:gd name="connsiteY52" fmla="*/ 157804 h 893300"/>
              <a:gd name="connsiteX53" fmla="*/ 2146852 w 2633870"/>
              <a:gd name="connsiteY53" fmla="*/ 167743 h 893300"/>
              <a:gd name="connsiteX54" fmla="*/ 2186609 w 2633870"/>
              <a:gd name="connsiteY54" fmla="*/ 187622 h 893300"/>
              <a:gd name="connsiteX55" fmla="*/ 2345635 w 2633870"/>
              <a:gd name="connsiteY55" fmla="*/ 227378 h 893300"/>
              <a:gd name="connsiteX56" fmla="*/ 2425148 w 2633870"/>
              <a:gd name="connsiteY56" fmla="*/ 257195 h 893300"/>
              <a:gd name="connsiteX57" fmla="*/ 2454965 w 2633870"/>
              <a:gd name="connsiteY57" fmla="*/ 277074 h 893300"/>
              <a:gd name="connsiteX58" fmla="*/ 2494722 w 2633870"/>
              <a:gd name="connsiteY58" fmla="*/ 296952 h 893300"/>
              <a:gd name="connsiteX59" fmla="*/ 2554357 w 2633870"/>
              <a:gd name="connsiteY59" fmla="*/ 326769 h 893300"/>
              <a:gd name="connsiteX60" fmla="*/ 2584174 w 2633870"/>
              <a:gd name="connsiteY60" fmla="*/ 346648 h 893300"/>
              <a:gd name="connsiteX61" fmla="*/ 2613991 w 2633870"/>
              <a:gd name="connsiteY61" fmla="*/ 356587 h 893300"/>
              <a:gd name="connsiteX62" fmla="*/ 2633870 w 2633870"/>
              <a:gd name="connsiteY62" fmla="*/ 376465 h 89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633870" h="893300">
                <a:moveTo>
                  <a:pt x="0" y="893300"/>
                </a:moveTo>
                <a:lnTo>
                  <a:pt x="0" y="893300"/>
                </a:lnTo>
                <a:cubicBezTo>
                  <a:pt x="26504" y="876735"/>
                  <a:pt x="49709" y="853016"/>
                  <a:pt x="79513" y="843604"/>
                </a:cubicBezTo>
                <a:cubicBezTo>
                  <a:pt x="114408" y="832584"/>
                  <a:pt x="152877" y="840409"/>
                  <a:pt x="188844" y="833665"/>
                </a:cubicBezTo>
                <a:cubicBezTo>
                  <a:pt x="206379" y="830377"/>
                  <a:pt x="221834" y="820051"/>
                  <a:pt x="238539" y="813787"/>
                </a:cubicBezTo>
                <a:cubicBezTo>
                  <a:pt x="248349" y="810108"/>
                  <a:pt x="258418" y="807161"/>
                  <a:pt x="268357" y="803848"/>
                </a:cubicBezTo>
                <a:cubicBezTo>
                  <a:pt x="271670" y="793909"/>
                  <a:pt x="270888" y="781438"/>
                  <a:pt x="278296" y="774030"/>
                </a:cubicBezTo>
                <a:cubicBezTo>
                  <a:pt x="331305" y="721020"/>
                  <a:pt x="291547" y="813788"/>
                  <a:pt x="318052" y="734274"/>
                </a:cubicBezTo>
                <a:cubicBezTo>
                  <a:pt x="314739" y="707770"/>
                  <a:pt x="315141" y="680530"/>
                  <a:pt x="308113" y="654761"/>
                </a:cubicBezTo>
                <a:cubicBezTo>
                  <a:pt x="304970" y="643236"/>
                  <a:pt x="292940" y="635923"/>
                  <a:pt x="288235" y="624943"/>
                </a:cubicBezTo>
                <a:cubicBezTo>
                  <a:pt x="282854" y="612388"/>
                  <a:pt x="281609" y="598439"/>
                  <a:pt x="278296" y="585187"/>
                </a:cubicBezTo>
                <a:cubicBezTo>
                  <a:pt x="284922" y="571935"/>
                  <a:pt x="292338" y="559049"/>
                  <a:pt x="298174" y="545430"/>
                </a:cubicBezTo>
                <a:cubicBezTo>
                  <a:pt x="302301" y="535800"/>
                  <a:pt x="301568" y="523794"/>
                  <a:pt x="308113" y="515613"/>
                </a:cubicBezTo>
                <a:cubicBezTo>
                  <a:pt x="327101" y="491878"/>
                  <a:pt x="343742" y="497798"/>
                  <a:pt x="367748" y="485795"/>
                </a:cubicBezTo>
                <a:cubicBezTo>
                  <a:pt x="444810" y="447263"/>
                  <a:pt x="352441" y="480958"/>
                  <a:pt x="427383" y="455978"/>
                </a:cubicBezTo>
                <a:cubicBezTo>
                  <a:pt x="430696" y="446039"/>
                  <a:pt x="429914" y="433569"/>
                  <a:pt x="437322" y="426161"/>
                </a:cubicBezTo>
                <a:cubicBezTo>
                  <a:pt x="444730" y="418753"/>
                  <a:pt x="457768" y="420907"/>
                  <a:pt x="467139" y="416222"/>
                </a:cubicBezTo>
                <a:cubicBezTo>
                  <a:pt x="477823" y="410880"/>
                  <a:pt x="487018" y="402969"/>
                  <a:pt x="496957" y="396343"/>
                </a:cubicBezTo>
                <a:cubicBezTo>
                  <a:pt x="521940" y="321394"/>
                  <a:pt x="488239" y="413781"/>
                  <a:pt x="526774" y="336709"/>
                </a:cubicBezTo>
                <a:cubicBezTo>
                  <a:pt x="531459" y="327338"/>
                  <a:pt x="532586" y="316521"/>
                  <a:pt x="536713" y="306891"/>
                </a:cubicBezTo>
                <a:cubicBezTo>
                  <a:pt x="542549" y="293273"/>
                  <a:pt x="550755" y="280753"/>
                  <a:pt x="556591" y="267135"/>
                </a:cubicBezTo>
                <a:cubicBezTo>
                  <a:pt x="581280" y="209526"/>
                  <a:pt x="548208" y="264799"/>
                  <a:pt x="586409" y="207500"/>
                </a:cubicBezTo>
                <a:cubicBezTo>
                  <a:pt x="591510" y="192195"/>
                  <a:pt x="600359" y="156932"/>
                  <a:pt x="616226" y="147865"/>
                </a:cubicBezTo>
                <a:cubicBezTo>
                  <a:pt x="630894" y="139484"/>
                  <a:pt x="649357" y="141239"/>
                  <a:pt x="665922" y="137926"/>
                </a:cubicBezTo>
                <a:cubicBezTo>
                  <a:pt x="675861" y="131300"/>
                  <a:pt x="684823" y="122899"/>
                  <a:pt x="695739" y="118048"/>
                </a:cubicBezTo>
                <a:cubicBezTo>
                  <a:pt x="714887" y="109538"/>
                  <a:pt x="755374" y="98169"/>
                  <a:pt x="755374" y="98169"/>
                </a:cubicBezTo>
                <a:cubicBezTo>
                  <a:pt x="771939" y="101482"/>
                  <a:pt x="789633" y="101248"/>
                  <a:pt x="805070" y="108109"/>
                </a:cubicBezTo>
                <a:cubicBezTo>
                  <a:pt x="820207" y="114837"/>
                  <a:pt x="831346" y="128298"/>
                  <a:pt x="844826" y="137926"/>
                </a:cubicBezTo>
                <a:cubicBezTo>
                  <a:pt x="854546" y="144869"/>
                  <a:pt x="863960" y="152462"/>
                  <a:pt x="874644" y="157804"/>
                </a:cubicBezTo>
                <a:cubicBezTo>
                  <a:pt x="884015" y="162489"/>
                  <a:pt x="894354" y="164986"/>
                  <a:pt x="904461" y="167743"/>
                </a:cubicBezTo>
                <a:cubicBezTo>
                  <a:pt x="930818" y="174932"/>
                  <a:pt x="957470" y="180996"/>
                  <a:pt x="983974" y="187622"/>
                </a:cubicBezTo>
                <a:cubicBezTo>
                  <a:pt x="1000539" y="184309"/>
                  <a:pt x="1017281" y="181779"/>
                  <a:pt x="1033670" y="177682"/>
                </a:cubicBezTo>
                <a:cubicBezTo>
                  <a:pt x="1043834" y="175141"/>
                  <a:pt x="1056079" y="175151"/>
                  <a:pt x="1063487" y="167743"/>
                </a:cubicBezTo>
                <a:cubicBezTo>
                  <a:pt x="1070895" y="160335"/>
                  <a:pt x="1066881" y="146107"/>
                  <a:pt x="1073426" y="137926"/>
                </a:cubicBezTo>
                <a:cubicBezTo>
                  <a:pt x="1080888" y="128598"/>
                  <a:pt x="1093916" y="125510"/>
                  <a:pt x="1103244" y="118048"/>
                </a:cubicBezTo>
                <a:cubicBezTo>
                  <a:pt x="1110561" y="112194"/>
                  <a:pt x="1114986" y="102818"/>
                  <a:pt x="1123122" y="98169"/>
                </a:cubicBezTo>
                <a:cubicBezTo>
                  <a:pt x="1171790" y="70358"/>
                  <a:pt x="1203653" y="74865"/>
                  <a:pt x="1262270" y="68352"/>
                </a:cubicBezTo>
                <a:cubicBezTo>
                  <a:pt x="1347726" y="11381"/>
                  <a:pt x="1239601" y="79687"/>
                  <a:pt x="1321904" y="38535"/>
                </a:cubicBezTo>
                <a:cubicBezTo>
                  <a:pt x="1398973" y="0"/>
                  <a:pt x="1306594" y="33699"/>
                  <a:pt x="1381539" y="8717"/>
                </a:cubicBezTo>
                <a:cubicBezTo>
                  <a:pt x="1417983" y="15343"/>
                  <a:pt x="1455987" y="16137"/>
                  <a:pt x="1490870" y="28595"/>
                </a:cubicBezTo>
                <a:cubicBezTo>
                  <a:pt x="1520935" y="39332"/>
                  <a:pt x="1519857" y="70111"/>
                  <a:pt x="1540565" y="88230"/>
                </a:cubicBezTo>
                <a:cubicBezTo>
                  <a:pt x="1582628" y="125036"/>
                  <a:pt x="1589063" y="124275"/>
                  <a:pt x="1630017" y="137926"/>
                </a:cubicBezTo>
                <a:cubicBezTo>
                  <a:pt x="1636643" y="144552"/>
                  <a:pt x="1646018" y="149273"/>
                  <a:pt x="1649896" y="157804"/>
                </a:cubicBezTo>
                <a:cubicBezTo>
                  <a:pt x="1653598" y="165949"/>
                  <a:pt x="1673640" y="256313"/>
                  <a:pt x="1699591" y="277074"/>
                </a:cubicBezTo>
                <a:cubicBezTo>
                  <a:pt x="1707772" y="283619"/>
                  <a:pt x="1719470" y="283700"/>
                  <a:pt x="1729409" y="287013"/>
                </a:cubicBezTo>
                <a:lnTo>
                  <a:pt x="1798983" y="267135"/>
                </a:lnTo>
                <a:cubicBezTo>
                  <a:pt x="1809018" y="264124"/>
                  <a:pt x="1819429" y="261880"/>
                  <a:pt x="1828800" y="257195"/>
                </a:cubicBezTo>
                <a:cubicBezTo>
                  <a:pt x="1870263" y="236463"/>
                  <a:pt x="1844716" y="236746"/>
                  <a:pt x="1888435" y="227378"/>
                </a:cubicBezTo>
                <a:cubicBezTo>
                  <a:pt x="1924654" y="219617"/>
                  <a:pt x="1961322" y="214126"/>
                  <a:pt x="1997765" y="207500"/>
                </a:cubicBezTo>
                <a:cubicBezTo>
                  <a:pt x="2004391" y="197561"/>
                  <a:pt x="2008316" y="185144"/>
                  <a:pt x="2017644" y="177682"/>
                </a:cubicBezTo>
                <a:cubicBezTo>
                  <a:pt x="2025825" y="171137"/>
                  <a:pt x="2038090" y="172428"/>
                  <a:pt x="2047461" y="167743"/>
                </a:cubicBezTo>
                <a:cubicBezTo>
                  <a:pt x="2058145" y="162401"/>
                  <a:pt x="2067339" y="154491"/>
                  <a:pt x="2077278" y="147865"/>
                </a:cubicBezTo>
                <a:cubicBezTo>
                  <a:pt x="2087217" y="151178"/>
                  <a:pt x="2097022" y="154926"/>
                  <a:pt x="2107096" y="157804"/>
                </a:cubicBezTo>
                <a:cubicBezTo>
                  <a:pt x="2120230" y="161557"/>
                  <a:pt x="2134062" y="162947"/>
                  <a:pt x="2146852" y="167743"/>
                </a:cubicBezTo>
                <a:cubicBezTo>
                  <a:pt x="2160725" y="172946"/>
                  <a:pt x="2172780" y="182303"/>
                  <a:pt x="2186609" y="187622"/>
                </a:cubicBezTo>
                <a:cubicBezTo>
                  <a:pt x="2274594" y="221463"/>
                  <a:pt x="2262605" y="215517"/>
                  <a:pt x="2345635" y="227378"/>
                </a:cubicBezTo>
                <a:cubicBezTo>
                  <a:pt x="2415564" y="273997"/>
                  <a:pt x="2326890" y="220347"/>
                  <a:pt x="2425148" y="257195"/>
                </a:cubicBezTo>
                <a:cubicBezTo>
                  <a:pt x="2436333" y="261389"/>
                  <a:pt x="2444594" y="271147"/>
                  <a:pt x="2454965" y="277074"/>
                </a:cubicBezTo>
                <a:cubicBezTo>
                  <a:pt x="2467829" y="284425"/>
                  <a:pt x="2481858" y="289601"/>
                  <a:pt x="2494722" y="296952"/>
                </a:cubicBezTo>
                <a:cubicBezTo>
                  <a:pt x="2548671" y="327780"/>
                  <a:pt x="2499687" y="308546"/>
                  <a:pt x="2554357" y="326769"/>
                </a:cubicBezTo>
                <a:cubicBezTo>
                  <a:pt x="2564296" y="333395"/>
                  <a:pt x="2573490" y="341306"/>
                  <a:pt x="2584174" y="346648"/>
                </a:cubicBezTo>
                <a:cubicBezTo>
                  <a:pt x="2593545" y="351333"/>
                  <a:pt x="2605007" y="351197"/>
                  <a:pt x="2613991" y="356587"/>
                </a:cubicBezTo>
                <a:cubicBezTo>
                  <a:pt x="2622026" y="361408"/>
                  <a:pt x="2633870" y="376465"/>
                  <a:pt x="2633870" y="376465"/>
                </a:cubicBez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Oval 27"/>
          <p:cNvSpPr/>
          <p:nvPr/>
        </p:nvSpPr>
        <p:spPr>
          <a:xfrm>
            <a:off x="6529193" y="1810170"/>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6603605" y="1462328"/>
            <a:ext cx="1537046" cy="547929"/>
          </a:xfrm>
          <a:custGeom>
            <a:avLst/>
            <a:gdLst>
              <a:gd name="connsiteX0" fmla="*/ 0 w 1537046"/>
              <a:gd name="connsiteY0" fmla="*/ 466095 h 547929"/>
              <a:gd name="connsiteX1" fmla="*/ 0 w 1537046"/>
              <a:gd name="connsiteY1" fmla="*/ 466095 h 547929"/>
              <a:gd name="connsiteX2" fmla="*/ 28463 w 1537046"/>
              <a:gd name="connsiteY2" fmla="*/ 480327 h 547929"/>
              <a:gd name="connsiteX3" fmla="*/ 46253 w 1537046"/>
              <a:gd name="connsiteY3" fmla="*/ 494559 h 547929"/>
              <a:gd name="connsiteX4" fmla="*/ 60485 w 1537046"/>
              <a:gd name="connsiteY4" fmla="*/ 505233 h 547929"/>
              <a:gd name="connsiteX5" fmla="*/ 71159 w 1537046"/>
              <a:gd name="connsiteY5" fmla="*/ 508791 h 547929"/>
              <a:gd name="connsiteX6" fmla="*/ 92507 w 1537046"/>
              <a:gd name="connsiteY6" fmla="*/ 530139 h 547929"/>
              <a:gd name="connsiteX7" fmla="*/ 103181 w 1537046"/>
              <a:gd name="connsiteY7" fmla="*/ 540813 h 547929"/>
              <a:gd name="connsiteX8" fmla="*/ 113855 w 1537046"/>
              <a:gd name="connsiteY8" fmla="*/ 547929 h 547929"/>
              <a:gd name="connsiteX9" fmla="*/ 138761 w 1537046"/>
              <a:gd name="connsiteY9" fmla="*/ 544371 h 547929"/>
              <a:gd name="connsiteX10" fmla="*/ 149435 w 1537046"/>
              <a:gd name="connsiteY10" fmla="*/ 540813 h 547929"/>
              <a:gd name="connsiteX11" fmla="*/ 163667 w 1537046"/>
              <a:gd name="connsiteY11" fmla="*/ 523023 h 547929"/>
              <a:gd name="connsiteX12" fmla="*/ 220594 w 1537046"/>
              <a:gd name="connsiteY12" fmla="*/ 519465 h 547929"/>
              <a:gd name="connsiteX13" fmla="*/ 231268 w 1537046"/>
              <a:gd name="connsiteY13" fmla="*/ 512349 h 547929"/>
              <a:gd name="connsiteX14" fmla="*/ 245500 w 1537046"/>
              <a:gd name="connsiteY14" fmla="*/ 508791 h 547929"/>
              <a:gd name="connsiteX15" fmla="*/ 266848 w 1537046"/>
              <a:gd name="connsiteY15" fmla="*/ 498117 h 547929"/>
              <a:gd name="connsiteX16" fmla="*/ 473211 w 1537046"/>
              <a:gd name="connsiteY16" fmla="*/ 384262 h 547929"/>
              <a:gd name="connsiteX17" fmla="*/ 583508 w 1537046"/>
              <a:gd name="connsiteY17" fmla="*/ 377146 h 547929"/>
              <a:gd name="connsiteX18" fmla="*/ 700921 w 1537046"/>
              <a:gd name="connsiteY18" fmla="*/ 316660 h 547929"/>
              <a:gd name="connsiteX19" fmla="*/ 843240 w 1537046"/>
              <a:gd name="connsiteY19" fmla="*/ 249059 h 547929"/>
              <a:gd name="connsiteX20" fmla="*/ 889494 w 1537046"/>
              <a:gd name="connsiteY20" fmla="*/ 213479 h 547929"/>
              <a:gd name="connsiteX21" fmla="*/ 925074 w 1537046"/>
              <a:gd name="connsiteY21" fmla="*/ 224153 h 547929"/>
              <a:gd name="connsiteX22" fmla="*/ 978443 w 1537046"/>
              <a:gd name="connsiteY22" fmla="*/ 266849 h 547929"/>
              <a:gd name="connsiteX23" fmla="*/ 1031813 w 1537046"/>
              <a:gd name="connsiteY23" fmla="*/ 241943 h 547929"/>
              <a:gd name="connsiteX24" fmla="*/ 1078067 w 1537046"/>
              <a:gd name="connsiteY24" fmla="*/ 213479 h 547929"/>
              <a:gd name="connsiteX25" fmla="*/ 1110088 w 1537046"/>
              <a:gd name="connsiteY25" fmla="*/ 167225 h 547929"/>
              <a:gd name="connsiteX26" fmla="*/ 1184806 w 1537046"/>
              <a:gd name="connsiteY26" fmla="*/ 124530 h 547929"/>
              <a:gd name="connsiteX27" fmla="*/ 1252407 w 1537046"/>
              <a:gd name="connsiteY27" fmla="*/ 60486 h 547929"/>
              <a:gd name="connsiteX28" fmla="*/ 1295103 w 1537046"/>
              <a:gd name="connsiteY28" fmla="*/ 10674 h 547929"/>
              <a:gd name="connsiteX29" fmla="*/ 1355589 w 1537046"/>
              <a:gd name="connsiteY29" fmla="*/ 0 h 547929"/>
              <a:gd name="connsiteX30" fmla="*/ 1426748 w 1537046"/>
              <a:gd name="connsiteY30" fmla="*/ 32022 h 547929"/>
              <a:gd name="connsiteX31" fmla="*/ 1483676 w 1537046"/>
              <a:gd name="connsiteY31" fmla="*/ 53370 h 547929"/>
              <a:gd name="connsiteX32" fmla="*/ 1537046 w 1537046"/>
              <a:gd name="connsiteY32" fmla="*/ 78276 h 5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37046" h="547929">
                <a:moveTo>
                  <a:pt x="0" y="466095"/>
                </a:moveTo>
                <a:lnTo>
                  <a:pt x="0" y="466095"/>
                </a:lnTo>
                <a:cubicBezTo>
                  <a:pt x="9488" y="470839"/>
                  <a:pt x="19773" y="474244"/>
                  <a:pt x="28463" y="480327"/>
                </a:cubicBezTo>
                <a:cubicBezTo>
                  <a:pt x="57723" y="500809"/>
                  <a:pt x="13926" y="483783"/>
                  <a:pt x="46253" y="494559"/>
                </a:cubicBezTo>
                <a:cubicBezTo>
                  <a:pt x="50997" y="498117"/>
                  <a:pt x="55336" y="502291"/>
                  <a:pt x="60485" y="505233"/>
                </a:cubicBezTo>
                <a:cubicBezTo>
                  <a:pt x="63741" y="507094"/>
                  <a:pt x="68199" y="506488"/>
                  <a:pt x="71159" y="508791"/>
                </a:cubicBezTo>
                <a:cubicBezTo>
                  <a:pt x="79103" y="514969"/>
                  <a:pt x="85391" y="523023"/>
                  <a:pt x="92507" y="530139"/>
                </a:cubicBezTo>
                <a:cubicBezTo>
                  <a:pt x="96065" y="533697"/>
                  <a:pt x="98994" y="538022"/>
                  <a:pt x="103181" y="540813"/>
                </a:cubicBezTo>
                <a:lnTo>
                  <a:pt x="113855" y="547929"/>
                </a:lnTo>
                <a:cubicBezTo>
                  <a:pt x="122157" y="546743"/>
                  <a:pt x="130538" y="546016"/>
                  <a:pt x="138761" y="544371"/>
                </a:cubicBezTo>
                <a:cubicBezTo>
                  <a:pt x="142439" y="543635"/>
                  <a:pt x="146783" y="543465"/>
                  <a:pt x="149435" y="540813"/>
                </a:cubicBezTo>
                <a:cubicBezTo>
                  <a:pt x="158698" y="531550"/>
                  <a:pt x="144910" y="525985"/>
                  <a:pt x="163667" y="523023"/>
                </a:cubicBezTo>
                <a:cubicBezTo>
                  <a:pt x="182447" y="520058"/>
                  <a:pt x="201618" y="520651"/>
                  <a:pt x="220594" y="519465"/>
                </a:cubicBezTo>
                <a:cubicBezTo>
                  <a:pt x="224152" y="517093"/>
                  <a:pt x="227338" y="514033"/>
                  <a:pt x="231268" y="512349"/>
                </a:cubicBezTo>
                <a:cubicBezTo>
                  <a:pt x="235763" y="510423"/>
                  <a:pt x="241254" y="511217"/>
                  <a:pt x="245500" y="508791"/>
                </a:cubicBezTo>
                <a:cubicBezTo>
                  <a:pt x="268582" y="495601"/>
                  <a:pt x="244147" y="498117"/>
                  <a:pt x="266848" y="498117"/>
                </a:cubicBezTo>
                <a:lnTo>
                  <a:pt x="473211" y="384262"/>
                </a:lnTo>
                <a:lnTo>
                  <a:pt x="583508" y="377146"/>
                </a:lnTo>
                <a:lnTo>
                  <a:pt x="700921" y="316660"/>
                </a:lnTo>
                <a:lnTo>
                  <a:pt x="843240" y="249059"/>
                </a:lnTo>
                <a:lnTo>
                  <a:pt x="889494" y="213479"/>
                </a:lnTo>
                <a:lnTo>
                  <a:pt x="925074" y="224153"/>
                </a:lnTo>
                <a:lnTo>
                  <a:pt x="978443" y="266849"/>
                </a:lnTo>
                <a:lnTo>
                  <a:pt x="1031813" y="241943"/>
                </a:lnTo>
                <a:lnTo>
                  <a:pt x="1078067" y="213479"/>
                </a:lnTo>
                <a:lnTo>
                  <a:pt x="1110088" y="167225"/>
                </a:lnTo>
                <a:lnTo>
                  <a:pt x="1184806" y="124530"/>
                </a:lnTo>
                <a:lnTo>
                  <a:pt x="1252407" y="60486"/>
                </a:lnTo>
                <a:lnTo>
                  <a:pt x="1295103" y="10674"/>
                </a:lnTo>
                <a:lnTo>
                  <a:pt x="1355589" y="0"/>
                </a:lnTo>
                <a:lnTo>
                  <a:pt x="1426748" y="32022"/>
                </a:lnTo>
                <a:lnTo>
                  <a:pt x="1483676" y="53370"/>
                </a:lnTo>
                <a:lnTo>
                  <a:pt x="1537046" y="78276"/>
                </a:lnTo>
              </a:path>
            </a:pathLst>
          </a:custGeom>
          <a:ln w="76200">
            <a:solidFill>
              <a:srgbClr val="FF0000"/>
            </a:solidFill>
            <a:prstDash val="solid"/>
            <a:headEnd type="none" w="med" len="med"/>
            <a:tailEnd type="triangle" w="med" len="med"/>
          </a:ln>
          <a:effectLst>
            <a:outerShdw blurRad="50800" dist="38100" dir="8100000" algn="tr"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31"/>
          <p:cNvGrpSpPr/>
          <p:nvPr/>
        </p:nvGrpSpPr>
        <p:grpSpPr>
          <a:xfrm>
            <a:off x="7996873" y="1142777"/>
            <a:ext cx="173255" cy="488524"/>
            <a:chOff x="3892011" y="2017421"/>
            <a:chExt cx="173255" cy="488524"/>
          </a:xfrm>
        </p:grpSpPr>
        <p:sp>
          <p:nvSpPr>
            <p:cNvPr id="37" name="Oval 36"/>
            <p:cNvSpPr/>
            <p:nvPr/>
          </p:nvSpPr>
          <p:spPr>
            <a:xfrm>
              <a:off x="3892011" y="2303814"/>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8" name="Straight Connector 37"/>
            <p:cNvCxnSpPr>
              <a:stCxn id="37" idx="0"/>
            </p:cNvCxnSpPr>
            <p:nvPr/>
          </p:nvCxnSpPr>
          <p:spPr>
            <a:xfrm flipV="1">
              <a:off x="3978639" y="2017421"/>
              <a:ext cx="2896" cy="286393"/>
            </a:xfrm>
            <a:prstGeom prst="line">
              <a:avLst/>
            </a:prstGeom>
            <a:ln>
              <a:noFill/>
            </a:ln>
          </p:spPr>
          <p:style>
            <a:lnRef idx="1">
              <a:schemeClr val="accent1"/>
            </a:lnRef>
            <a:fillRef idx="0">
              <a:schemeClr val="accent1"/>
            </a:fillRef>
            <a:effectRef idx="0">
              <a:schemeClr val="accent1"/>
            </a:effectRef>
            <a:fontRef idx="minor">
              <a:schemeClr val="tx1"/>
            </a:fontRef>
          </p:style>
        </p:cxnSp>
      </p:grpSp>
      <p:pic>
        <p:nvPicPr>
          <p:cNvPr id="237569" name="Picture 1"/>
          <p:cNvPicPr>
            <a:picLocks noChangeAspect="1" noChangeArrowheads="1"/>
          </p:cNvPicPr>
          <p:nvPr/>
        </p:nvPicPr>
        <p:blipFill>
          <a:blip r:embed="rId6"/>
          <a:srcRect l="12000" t="1109" r="6222" b="1808"/>
          <a:stretch>
            <a:fillRect/>
          </a:stretch>
        </p:blipFill>
        <p:spPr bwMode="auto">
          <a:xfrm>
            <a:off x="5321968" y="2181226"/>
            <a:ext cx="3745832" cy="4448174"/>
          </a:xfrm>
          <a:prstGeom prst="rect">
            <a:avLst/>
          </a:prstGeom>
          <a:noFill/>
          <a:ln w="38100">
            <a:solidFill>
              <a:schemeClr val="tx2"/>
            </a:soli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Effect transition="in" filter="fade">
                                      <p:cBhvr>
                                        <p:cTn id="9" dur="1000"/>
                                        <p:tgtEl>
                                          <p:spTgt spid="31"/>
                                        </p:tgtEl>
                                      </p:cBhvr>
                                    </p:animEffect>
                                  </p:childTnLst>
                                </p:cTn>
                              </p:par>
                              <p:par>
                                <p:cTn id="10" presetID="10" presetClass="exit" presetSubtype="0" fill="hold" grpId="0" nodeType="withEffect">
                                  <p:stCondLst>
                                    <p:cond delay="0"/>
                                  </p:stCondLst>
                                  <p:childTnLst>
                                    <p:animEffect transition="out" filter="fade">
                                      <p:cBhvr>
                                        <p:cTn id="11" dur="1000"/>
                                        <p:tgtEl>
                                          <p:spTgt spid="39"/>
                                        </p:tgtEl>
                                      </p:cBhvr>
                                    </p:animEffect>
                                    <p:set>
                                      <p:cBhvr>
                                        <p:cTn id="12" dur="1" fill="hold">
                                          <p:stCondLst>
                                            <p:cond delay="999"/>
                                          </p:stCondLst>
                                        </p:cTn>
                                        <p:tgtEl>
                                          <p:spTgt spid="3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2000"/>
                                        <p:tgtEl>
                                          <p:spTgt spid="21"/>
                                        </p:tgtEl>
                                      </p:cBhvr>
                                    </p:animEffect>
                                  </p:childTnLst>
                                </p:cTn>
                              </p:par>
                            </p:childTnLst>
                          </p:cTn>
                        </p:par>
                        <p:par>
                          <p:cTn id="18" fill="hold">
                            <p:stCondLst>
                              <p:cond delay="2000"/>
                            </p:stCondLst>
                            <p:childTnLst>
                              <p:par>
                                <p:cTn id="19" presetID="10" presetClass="exit" presetSubtype="0" fill="hold" grpId="0" nodeType="afterEffect">
                                  <p:stCondLst>
                                    <p:cond delay="0"/>
                                  </p:stCondLst>
                                  <p:childTnLst>
                                    <p:animEffect transition="out" filter="fade">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cTn>
                              </p:par>
                              <p:par>
                                <p:cTn id="22" presetID="2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2000"/>
                                        <p:tgtEl>
                                          <p:spTgt spid="30"/>
                                        </p:tgtEl>
                                      </p:cBhvr>
                                    </p:animEffect>
                                  </p:childTnLst>
                                </p:cTn>
                              </p:par>
                            </p:childTnLst>
                          </p:cTn>
                        </p:par>
                        <p:par>
                          <p:cTn id="25" fill="hold">
                            <p:stCondLst>
                              <p:cond delay="4000"/>
                            </p:stCondLst>
                            <p:childTnLst>
                              <p:par>
                                <p:cTn id="26" presetID="26"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290">
                                          <p:stCondLst>
                                            <p:cond delay="0"/>
                                          </p:stCondLst>
                                        </p:cTn>
                                        <p:tgtEl>
                                          <p:spTgt spid="6"/>
                                        </p:tgtEl>
                                      </p:cBhvr>
                                    </p:animEffect>
                                    <p:anim calcmode="lin" valueType="num">
                                      <p:cBhvr>
                                        <p:cTn id="29"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0"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1"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32"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33"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34" dur="13">
                                          <p:stCondLst>
                                            <p:cond delay="325"/>
                                          </p:stCondLst>
                                        </p:cTn>
                                        <p:tgtEl>
                                          <p:spTgt spid="6"/>
                                        </p:tgtEl>
                                      </p:cBhvr>
                                      <p:to x="100000" y="60000"/>
                                    </p:animScale>
                                    <p:animScale>
                                      <p:cBhvr>
                                        <p:cTn id="35" dur="83" decel="50000">
                                          <p:stCondLst>
                                            <p:cond delay="338"/>
                                          </p:stCondLst>
                                        </p:cTn>
                                        <p:tgtEl>
                                          <p:spTgt spid="6"/>
                                        </p:tgtEl>
                                      </p:cBhvr>
                                      <p:to x="100000" y="100000"/>
                                    </p:animScale>
                                    <p:animScale>
                                      <p:cBhvr>
                                        <p:cTn id="36" dur="13">
                                          <p:stCondLst>
                                            <p:cond delay="656"/>
                                          </p:stCondLst>
                                        </p:cTn>
                                        <p:tgtEl>
                                          <p:spTgt spid="6"/>
                                        </p:tgtEl>
                                      </p:cBhvr>
                                      <p:to x="100000" y="80000"/>
                                    </p:animScale>
                                    <p:animScale>
                                      <p:cBhvr>
                                        <p:cTn id="37" dur="83" decel="50000">
                                          <p:stCondLst>
                                            <p:cond delay="669"/>
                                          </p:stCondLst>
                                        </p:cTn>
                                        <p:tgtEl>
                                          <p:spTgt spid="6"/>
                                        </p:tgtEl>
                                      </p:cBhvr>
                                      <p:to x="100000" y="100000"/>
                                    </p:animScale>
                                    <p:animScale>
                                      <p:cBhvr>
                                        <p:cTn id="38" dur="13">
                                          <p:stCondLst>
                                            <p:cond delay="821"/>
                                          </p:stCondLst>
                                        </p:cTn>
                                        <p:tgtEl>
                                          <p:spTgt spid="6"/>
                                        </p:tgtEl>
                                      </p:cBhvr>
                                      <p:to x="100000" y="90000"/>
                                    </p:animScale>
                                    <p:animScale>
                                      <p:cBhvr>
                                        <p:cTn id="39" dur="83" decel="50000">
                                          <p:stCondLst>
                                            <p:cond delay="834"/>
                                          </p:stCondLst>
                                        </p:cTn>
                                        <p:tgtEl>
                                          <p:spTgt spid="6"/>
                                        </p:tgtEl>
                                      </p:cBhvr>
                                      <p:to x="100000" y="100000"/>
                                    </p:animScale>
                                    <p:animScale>
                                      <p:cBhvr>
                                        <p:cTn id="40" dur="13">
                                          <p:stCondLst>
                                            <p:cond delay="904"/>
                                          </p:stCondLst>
                                        </p:cTn>
                                        <p:tgtEl>
                                          <p:spTgt spid="6"/>
                                        </p:tgtEl>
                                      </p:cBhvr>
                                      <p:to x="100000" y="95000"/>
                                    </p:animScale>
                                    <p:animScale>
                                      <p:cBhvr>
                                        <p:cTn id="41" dur="83" decel="50000">
                                          <p:stCondLst>
                                            <p:cond delay="917"/>
                                          </p:stCondLst>
                                        </p:cTn>
                                        <p:tgtEl>
                                          <p:spTgt spid="6"/>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Effect transition="in" filter="wipe(left)">
                                      <p:cBhvr>
                                        <p:cTn id="46" dur="1000"/>
                                        <p:tgtEl>
                                          <p:spTgt spid="18">
                                            <p:txEl>
                                              <p:pRg st="0" end="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37569"/>
                                        </p:tgtEl>
                                        <p:attrNameLst>
                                          <p:attrName>style.visibility</p:attrName>
                                        </p:attrNameLst>
                                      </p:cBhvr>
                                      <p:to>
                                        <p:strVal val="visible"/>
                                      </p:to>
                                    </p:set>
                                    <p:animEffect transition="in" filter="fade">
                                      <p:cBhvr>
                                        <p:cTn id="49" dur="2000"/>
                                        <p:tgtEl>
                                          <p:spTgt spid="23756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8">
                                            <p:txEl>
                                              <p:pRg st="1" end="1"/>
                                            </p:txEl>
                                          </p:spTgt>
                                        </p:tgtEl>
                                        <p:attrNameLst>
                                          <p:attrName>style.visibility</p:attrName>
                                        </p:attrNameLst>
                                      </p:cBhvr>
                                      <p:to>
                                        <p:strVal val="visible"/>
                                      </p:to>
                                    </p:set>
                                    <p:animEffect transition="in" filter="wipe(left)">
                                      <p:cBhvr>
                                        <p:cTn id="54" dur="10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9" grpId="0" animBg="1"/>
      <p:bldP spid="31" grpId="0" animBg="1"/>
      <p:bldP spid="28" grpId="0" animBg="1"/>
      <p:bldP spid="30"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3018949"/>
          </a:xfrm>
          <a:prstGeom prst="rect">
            <a:avLst/>
          </a:prstGeom>
        </p:spPr>
        <p:txBody>
          <a:bodyPr wrap="square">
            <a:spAutoFit/>
          </a:bodyPr>
          <a:lstStyle/>
          <a:p>
            <a:r>
              <a:rPr lang="en-US" sz="2000" dirty="0" smtClean="0">
                <a:hlinkClick r:id="rId2"/>
              </a:rPr>
              <a:t>https://pubs.usgs.gov/circ/2003/1246/report.pdf</a:t>
            </a:r>
            <a:endParaRPr lang="en-US" sz="2000" dirty="0" smtClean="0"/>
          </a:p>
          <a:p>
            <a:r>
              <a:rPr lang="en-US" sz="2000" dirty="0" smtClean="0"/>
              <a:t>Lewis and Clark observed within these regional-scale landscapes many specific fluvial, valley-scale geomorphic features. One feature was the character of the flood plains. Early in the expedition Lewis describes the terraces that compose the present and ancient flood plains (page 33, "River Terraces"). While descending the Ohio he described the meander features mentioned above and went on to describe the flood plains and terraces, which he called bottoms: ... on each side of the river there are three banks, or </a:t>
            </a:r>
            <a:r>
              <a:rPr lang="en-US" sz="2000" dirty="0" err="1" smtClean="0"/>
              <a:t>suddon</a:t>
            </a:r>
            <a:r>
              <a:rPr lang="en-US" sz="2000" dirty="0" smtClean="0"/>
              <a:t> rises from the </a:t>
            </a:r>
            <a:r>
              <a:rPr lang="en-US" sz="2000" dirty="0" err="1" smtClean="0"/>
              <a:t>summets</a:t>
            </a:r>
            <a:r>
              <a:rPr lang="en-US" sz="2000" dirty="0" smtClean="0"/>
              <a:t> of which the land generally brake off for a certain distance pretty level </a:t>
            </a:r>
            <a:r>
              <a:rPr lang="en-US" sz="2000" dirty="0" err="1" smtClean="0"/>
              <a:t>untill</a:t>
            </a:r>
            <a:r>
              <a:rPr lang="en-US" sz="2000" dirty="0" smtClean="0"/>
              <a:t> arrives at the high hills before mentioned which appear to give a direction to the river- the fist bank or that which the river washes is generally from twenty to twenty-five feet, and the bottom lying on a level with this is only </a:t>
            </a:r>
            <a:r>
              <a:rPr lang="en-US" sz="2000" dirty="0" err="1" smtClean="0"/>
              <a:t>overflown</a:t>
            </a:r>
            <a:r>
              <a:rPr lang="en-US" sz="2000" dirty="0" smtClean="0"/>
              <a:t> in remarkable high floods, the consequence is that there is no </a:t>
            </a:r>
            <a:r>
              <a:rPr lang="en-US" sz="2000" dirty="0" err="1" smtClean="0"/>
              <a:t>drowneded</a:t>
            </a:r>
            <a:r>
              <a:rPr lang="en-US" sz="2000" dirty="0" smtClean="0"/>
              <a:t> or marsh lands on this river; this bottom which is certainly the richest land from it's being liable some times to be overflowed is not esteemed so valuable as the second bottom- The second </a:t>
            </a:r>
            <a:r>
              <a:rPr lang="en-US" sz="2000" dirty="0" err="1" smtClean="0"/>
              <a:t>bottum</a:t>
            </a:r>
            <a:r>
              <a:rPr lang="en-US" sz="2000" dirty="0" smtClean="0"/>
              <a:t> usually rises from twenty five to thirty feet above the first and is </a:t>
            </a:r>
            <a:r>
              <a:rPr lang="en-US" sz="2000" dirty="0" err="1" smtClean="0"/>
              <a:t>allways</a:t>
            </a:r>
            <a:r>
              <a:rPr lang="en-US" sz="2000" dirty="0" smtClean="0"/>
              <a:t> safe or secure from inundation; usually good when wide from the 3d bank and contrary when the bottom is narrow or the river brakes against the 2d near the 3rd bank which it sometimes dose what is called the third bottom is more properly the high benches of the large range of hills before noticed and is of a more varied </a:t>
            </a:r>
            <a:r>
              <a:rPr lang="en-US" sz="2000" dirty="0" err="1" smtClean="0"/>
              <a:t>discription</a:t>
            </a:r>
            <a:r>
              <a:rPr lang="en-US" sz="2000" dirty="0" smtClean="0"/>
              <a:t> as well as it respects the fertility of ifs soil as shape and perpendicular </a:t>
            </a:r>
            <a:r>
              <a:rPr lang="en-US" sz="2000" dirty="0" err="1" smtClean="0"/>
              <a:t>hight</a:t>
            </a:r>
            <a:r>
              <a:rPr lang="en-US" sz="2000" dirty="0" smtClean="0"/>
              <a:t>~ the river sometimes but very seldom brakes against this bank- the second and third of these banks </a:t>
            </a:r>
            <a:r>
              <a:rPr lang="en-US" sz="2000" dirty="0" err="1" smtClean="0"/>
              <a:t>allways</a:t>
            </a:r>
            <a:r>
              <a:rPr lang="en-US" sz="2000" dirty="0" smtClean="0"/>
              <a:t> run </a:t>
            </a:r>
            <a:r>
              <a:rPr lang="en-US" sz="2000" dirty="0" err="1" smtClean="0"/>
              <a:t>parrallel</a:t>
            </a:r>
            <a:r>
              <a:rPr lang="en-US" sz="2000" dirty="0" smtClean="0"/>
              <a:t> with the high hills and that bordering on the river is of course shat'·~d by it ... 2 September 1803 This description indicates that Lewis's insights into geomorphology were similar to those published at nearly the same time by </a:t>
            </a:r>
            <a:r>
              <a:rPr lang="en-US" sz="2000" dirty="0" err="1" smtClean="0"/>
              <a:t>Playfair</a:t>
            </a:r>
            <a:r>
              <a:rPr lang="en-US" sz="2000" dirty="0" smtClean="0"/>
              <a:t> (1802) in England (page 6, "Science in 1800: Historical Context"). One wonders whether either Jefferson or Lewis had a chance to read </a:t>
            </a:r>
            <a:r>
              <a:rPr lang="en-US" sz="2000" dirty="0" err="1" smtClean="0"/>
              <a:t>Playfair's</a:t>
            </a:r>
            <a:r>
              <a:rPr lang="en-US" sz="2000" dirty="0" smtClean="0"/>
              <a:t> descriptions before the expedition set out in 1803. Darwin (1846) would later publish a description of coastal terraces in South America and this work would later be extrapolated to rivers (Miller, 1883). One also wonders what impact Lewis's observations would </a:t>
            </a:r>
            <a:r>
              <a:rPr lang="en-US" sz="2000" dirty="0" err="1" smtClean="0"/>
              <a:t>haYe</a:t>
            </a:r>
            <a:r>
              <a:rPr lang="en-US" sz="2000" dirty="0" smtClean="0"/>
              <a:t> had in molding the yet unnamed field of geomorphology had he published his observations in the early 1800s. Clark added to this description of the flood plains and terraces a description of the typical vegetation that occurred downstream from the Kansas River: ... The </a:t>
            </a:r>
            <a:r>
              <a:rPr lang="en-US" sz="2000" dirty="0" err="1" smtClean="0"/>
              <a:t>Countrey</a:t>
            </a:r>
            <a:r>
              <a:rPr lang="en-US" sz="2000" dirty="0" smtClean="0"/>
              <a:t> and Lands on each Side of the river is various as </a:t>
            </a:r>
            <a:r>
              <a:rPr lang="en-US" sz="2000" dirty="0" err="1" smtClean="0"/>
              <a:t>usia</a:t>
            </a:r>
            <a:r>
              <a:rPr lang="en-US" sz="2000" dirty="0" smtClean="0"/>
              <a:t>/ and may be classed as follows. </a:t>
            </a:r>
            <a:r>
              <a:rPr lang="en-US" sz="2000" dirty="0" err="1" smtClean="0"/>
              <a:t>viz</a:t>
            </a:r>
            <a:r>
              <a:rPr lang="en-US" sz="2000" dirty="0" smtClean="0"/>
              <a:t>: the low or over flown points or bottom land~ of the </a:t>
            </a:r>
            <a:r>
              <a:rPr lang="en-US" sz="2000" dirty="0" err="1" smtClean="0"/>
              <a:t>grath</a:t>
            </a:r>
            <a:r>
              <a:rPr lang="en-US" sz="2000" dirty="0" smtClean="0"/>
              <a:t> of Cotton &amp; Willow~ the 2nd or high bottom of rich </a:t>
            </a:r>
            <a:r>
              <a:rPr lang="en-US" sz="2000" dirty="0" err="1" smtClean="0"/>
              <a:t>furtile</a:t>
            </a:r>
            <a:r>
              <a:rPr lang="en-US" sz="2000" dirty="0" smtClean="0"/>
              <a:t> Soils of the </a:t>
            </a:r>
            <a:r>
              <a:rPr lang="en-US" sz="2000" dirty="0" err="1" smtClean="0"/>
              <a:t>grath</a:t>
            </a:r>
            <a:r>
              <a:rPr lang="en-US" sz="2000" dirty="0" smtClean="0"/>
              <a:t> of Cotton~ Walnut~ </a:t>
            </a:r>
            <a:r>
              <a:rPr lang="en-US" sz="2000" dirty="0" err="1" smtClean="0"/>
              <a:t>Sont</a:t>
            </a:r>
            <a:r>
              <a:rPr lang="en-US" sz="2000" dirty="0" smtClean="0"/>
              <a:t> ash, Hack berry~ Mulberry~ Lynn &amp; Sycamore. the third or high Lands </a:t>
            </a:r>
            <a:r>
              <a:rPr lang="en-US" sz="2000" dirty="0" err="1" smtClean="0"/>
              <a:t>risees</a:t>
            </a:r>
            <a:r>
              <a:rPr lang="en-US" sz="2000" dirty="0" smtClean="0"/>
              <a:t> gradually from the 2nd bottom (</a:t>
            </a:r>
            <a:r>
              <a:rPr lang="en-US" sz="2000" dirty="0" err="1" smtClean="0"/>
              <a:t>cauht</a:t>
            </a:r>
            <a:r>
              <a:rPr lang="en-US" sz="2000" dirty="0" smtClean="0"/>
              <a:t> </a:t>
            </a:r>
            <a:r>
              <a:rPr lang="en-US" sz="2000" dirty="0" err="1" smtClean="0"/>
              <a:t>whin</a:t>
            </a:r>
            <a:r>
              <a:rPr lang="en-US" sz="2000" dirty="0" smtClean="0"/>
              <a:t> it </a:t>
            </a:r>
            <a:r>
              <a:rPr lang="en-US" sz="2000" dirty="0" err="1" smtClean="0"/>
              <a:t>Coms</a:t>
            </a:r>
            <a:r>
              <a:rPr lang="en-US" sz="2000" dirty="0" smtClean="0"/>
              <a:t> to the river then from the river) about 80 or 100 foot </a:t>
            </a:r>
            <a:r>
              <a:rPr lang="en-US" sz="2000" dirty="0" err="1" smtClean="0"/>
              <a:t>roleing</a:t>
            </a:r>
            <a:r>
              <a:rPr lang="en-US" sz="2000" dirty="0" smtClean="0"/>
              <a:t> back Supplied with water the Small runs of (which </a:t>
            </a:r>
            <a:r>
              <a:rPr lang="en-US" sz="2000" dirty="0" err="1" smtClean="0"/>
              <a:t>losees</a:t>
            </a:r>
            <a:r>
              <a:rPr lang="en-US" sz="2000" dirty="0" smtClean="0"/>
              <a:t> themselves in the </a:t>
            </a:r>
            <a:r>
              <a:rPr lang="en-US" sz="2000" dirty="0" err="1" smtClean="0"/>
              <a:t>brJttom</a:t>
            </a:r>
            <a:r>
              <a:rPr lang="en-US" sz="2000" dirty="0" smtClean="0"/>
              <a:t> land) and are covered with a variety of timber Such as </a:t>
            </a:r>
            <a:r>
              <a:rPr lang="en-US" sz="2000" dirty="0" err="1" smtClean="0"/>
              <a:t>Oake</a:t>
            </a:r>
            <a:r>
              <a:rPr lang="en-US" sz="2000" dirty="0" smtClean="0"/>
              <a:t> of different Kinds Blue ash~ walnut &amp;c. &amp;c. as far as the </a:t>
            </a:r>
            <a:r>
              <a:rPr lang="en-US" sz="2000" dirty="0" err="1" smtClean="0"/>
              <a:t>Praries</a:t>
            </a:r>
            <a:r>
              <a:rPr lang="en-US" sz="2000" dirty="0" smtClean="0"/>
              <a:t> ... 21 June 1804 </a:t>
            </a:r>
          </a:p>
          <a:p>
            <a:endParaRPr lang="en-US" sz="2000" dirty="0"/>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18871"/>
            <a:ext cx="9144000" cy="1200329"/>
          </a:xfrm>
          <a:prstGeom prst="rect">
            <a:avLst/>
          </a:prstGeom>
        </p:spPr>
        <p:txBody>
          <a:bodyPr wrap="square">
            <a:spAutoFit/>
          </a:bodyPr>
          <a:lstStyle/>
          <a:p>
            <a:r>
              <a:rPr lang="en-US" dirty="0" smtClean="0">
                <a:hlinkClick r:id="rId2"/>
              </a:rPr>
              <a:t>https://pubs.usgs.gov/circ/2003/1246/report.pdf</a:t>
            </a:r>
            <a:r>
              <a:rPr lang="en-US" dirty="0" smtClean="0"/>
              <a:t>  	</a:t>
            </a:r>
            <a:r>
              <a:rPr lang="en-US" b="1" dirty="0" smtClean="0"/>
              <a:t>EROSION</a:t>
            </a:r>
          </a:p>
          <a:p>
            <a:r>
              <a:rPr lang="en-US" dirty="0" smtClean="0"/>
              <a:t>Lewis and Clark also made observations of processes that change the geomorphic features. They made a few observations of </a:t>
            </a:r>
            <a:r>
              <a:rPr lang="en-US" dirty="0" err="1" smtClean="0"/>
              <a:t>hillslope</a:t>
            </a:r>
            <a:r>
              <a:rPr lang="en-US" dirty="0" smtClean="0"/>
              <a:t> erosion, but the majority of the entries in their journals dealt with bank erosion along the Missouri River. </a:t>
            </a:r>
            <a:endParaRPr lang="en-US" dirty="0"/>
          </a:p>
        </p:txBody>
      </p:sp>
      <p:sp>
        <p:nvSpPr>
          <p:cNvPr id="3" name="Rectangle 2"/>
          <p:cNvSpPr/>
          <p:nvPr/>
        </p:nvSpPr>
        <p:spPr>
          <a:xfrm>
            <a:off x="0" y="1169075"/>
            <a:ext cx="9144000" cy="2031325"/>
          </a:xfrm>
          <a:prstGeom prst="rect">
            <a:avLst/>
          </a:prstGeom>
        </p:spPr>
        <p:txBody>
          <a:bodyPr wrap="square">
            <a:spAutoFit/>
          </a:bodyPr>
          <a:lstStyle/>
          <a:p>
            <a:r>
              <a:rPr lang="en-US" dirty="0" smtClean="0"/>
              <a:t>Clark described the erosion process near the White River in South Dakota: ... The rain Continued the Greater part of the day in My ramble I observed, that all those parts of the hills which was Clear of Grass easily </a:t>
            </a:r>
            <a:r>
              <a:rPr lang="en-US" dirty="0" err="1" smtClean="0"/>
              <a:t>disolved</a:t>
            </a:r>
            <a:r>
              <a:rPr lang="en-US" dirty="0" smtClean="0"/>
              <a:t> and washed into the river and bottoms, and those </a:t>
            </a:r>
            <a:r>
              <a:rPr lang="en-US" dirty="0" err="1" smtClean="0"/>
              <a:t>hils</a:t>
            </a:r>
            <a:r>
              <a:rPr lang="en-US" dirty="0" smtClean="0"/>
              <a:t> under which the river run, </a:t>
            </a:r>
            <a:r>
              <a:rPr lang="en-US" dirty="0" err="1" smtClean="0"/>
              <a:t>Sliped</a:t>
            </a:r>
            <a:r>
              <a:rPr lang="en-US" dirty="0" smtClean="0"/>
              <a:t> into it and </a:t>
            </a:r>
            <a:r>
              <a:rPr lang="en-US" dirty="0" err="1" smtClean="0"/>
              <a:t>disolves</a:t>
            </a:r>
            <a:r>
              <a:rPr lang="en-US" dirty="0" smtClean="0"/>
              <a:t> and mixes with the water of the river, the bottoms Geomorphology of the river was covered with the water and mud frame the hills about three Inches deep- those bottoms under the </a:t>
            </a:r>
            <a:r>
              <a:rPr lang="en-US" dirty="0" err="1" smtClean="0"/>
              <a:t>hils</a:t>
            </a:r>
            <a:r>
              <a:rPr lang="en-US" dirty="0" smtClean="0"/>
              <a:t> which is Covered with Grass, also </a:t>
            </a:r>
            <a:r>
              <a:rPr lang="en-US" dirty="0" err="1" smtClean="0"/>
              <a:t>recevies</a:t>
            </a:r>
            <a:r>
              <a:rPr lang="en-US" dirty="0" smtClean="0"/>
              <a:t> a great quantity of mud ... 14 September 1804 </a:t>
            </a:r>
            <a:endParaRPr lang="en-US" dirty="0"/>
          </a:p>
        </p:txBody>
      </p:sp>
      <p:sp>
        <p:nvSpPr>
          <p:cNvPr id="4" name="Rectangle 3"/>
          <p:cNvSpPr/>
          <p:nvPr/>
        </p:nvSpPr>
        <p:spPr>
          <a:xfrm>
            <a:off x="0" y="3200400"/>
            <a:ext cx="9144000" cy="923330"/>
          </a:xfrm>
          <a:prstGeom prst="rect">
            <a:avLst/>
          </a:prstGeom>
        </p:spPr>
        <p:txBody>
          <a:bodyPr wrap="square">
            <a:spAutoFit/>
          </a:bodyPr>
          <a:lstStyle/>
          <a:p>
            <a:r>
              <a:rPr lang="en-US" dirty="0" smtClean="0"/>
              <a:t>and some bank erosion involved large areas: ...... passed a place above the Island L.S. where about 20 acres of the hill has latterly </a:t>
            </a:r>
            <a:r>
              <a:rPr lang="en-US" dirty="0" err="1" smtClean="0"/>
              <a:t>Sliped</a:t>
            </a:r>
            <a:r>
              <a:rPr lang="en-US" dirty="0" smtClean="0"/>
              <a:t> into the river above a </a:t>
            </a:r>
            <a:r>
              <a:rPr lang="en-US" dirty="0" err="1" smtClean="0"/>
              <a:t>clift</a:t>
            </a:r>
            <a:r>
              <a:rPr lang="en-US" dirty="0" smtClean="0"/>
              <a:t> of Sand Stone for about two miles ... 16 July 1804 </a:t>
            </a:r>
            <a:endParaRPr lang="en-US" dirty="0"/>
          </a:p>
        </p:txBody>
      </p:sp>
      <p:pic>
        <p:nvPicPr>
          <p:cNvPr id="169986" name="Picture 2"/>
          <p:cNvPicPr>
            <a:picLocks noChangeAspect="1" noChangeArrowheads="1"/>
          </p:cNvPicPr>
          <p:nvPr/>
        </p:nvPicPr>
        <p:blipFill>
          <a:blip r:embed="rId3"/>
          <a:srcRect l="12152" t="18750" r="24597" b="23438"/>
          <a:stretch>
            <a:fillRect/>
          </a:stretch>
        </p:blipFill>
        <p:spPr bwMode="auto">
          <a:xfrm>
            <a:off x="1524000" y="4038600"/>
            <a:ext cx="5486400" cy="28194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ctangle 29"/>
          <p:cNvSpPr/>
          <p:nvPr/>
        </p:nvSpPr>
        <p:spPr>
          <a:xfrm>
            <a:off x="0" y="3428524"/>
            <a:ext cx="9144000" cy="3200876"/>
          </a:xfrm>
          <a:prstGeom prst="rect">
            <a:avLst/>
          </a:prstGeom>
        </p:spPr>
        <p:txBody>
          <a:bodyPr wrap="square">
            <a:spAutoFit/>
          </a:bodyPr>
          <a:lstStyle/>
          <a:p>
            <a:r>
              <a:rPr lang="en-US" sz="3200" b="1" dirty="0" smtClean="0">
                <a:solidFill>
                  <a:srgbClr val="0000CC"/>
                </a:solidFill>
                <a:effectLst>
                  <a:outerShdw dist="25400" dir="7200000" algn="ctr" rotWithShape="0">
                    <a:schemeClr val="tx1"/>
                  </a:outerShdw>
                </a:effectLst>
              </a:rPr>
              <a:t>					    July 16, 1804</a:t>
            </a:r>
          </a:p>
          <a:p>
            <a:r>
              <a:rPr lang="en-US" sz="3200" b="1" dirty="0" smtClean="0">
                <a:solidFill>
                  <a:srgbClr val="0000CC"/>
                </a:solidFill>
                <a:effectLst>
                  <a:outerShdw dist="25400" dir="7200000" algn="ctr" rotWithShape="0">
                    <a:schemeClr val="tx1"/>
                  </a:outerShdw>
                </a:effectLst>
              </a:rPr>
              <a:t>					       Clark reports . . . </a:t>
            </a:r>
          </a:p>
          <a:p>
            <a:endParaRPr lang="en-US" sz="1000" b="1" dirty="0" smtClean="0">
              <a:solidFill>
                <a:srgbClr val="0000CC"/>
              </a:solidFill>
              <a:effectLst>
                <a:outerShdw dist="25400" dir="7200000" algn="ctr" rotWithShape="0">
                  <a:schemeClr val="tx1"/>
                </a:outerShdw>
              </a:effectLst>
            </a:endParaRPr>
          </a:p>
          <a:p>
            <a:r>
              <a:rPr lang="en-US" sz="3200" b="1" dirty="0" smtClean="0">
                <a:ln>
                  <a:solidFill>
                    <a:schemeClr val="tx1"/>
                  </a:solidFill>
                </a:ln>
                <a:solidFill>
                  <a:srgbClr val="0000CC"/>
                </a:solidFill>
                <a:effectLst>
                  <a:outerShdw dist="25400" dir="7200000" algn="ctr" rotWithShape="0">
                    <a:schemeClr val="tx1"/>
                  </a:outerShdw>
                </a:effectLst>
                <a:latin typeface="Bradley Hand ITC" pitchFamily="66" charset="0"/>
              </a:rPr>
              <a:t>    </a:t>
            </a:r>
            <a:r>
              <a:rPr lang="en-US" sz="3200" b="1" dirty="0" smtClean="0">
                <a:ln>
                  <a:solidFill>
                    <a:srgbClr val="0000CC"/>
                  </a:solidFill>
                </a:ln>
                <a:solidFill>
                  <a:srgbClr val="0000CC"/>
                </a:solidFill>
                <a:effectLst>
                  <a:outerShdw dist="25400" dir="7200000" algn="ctr" rotWithShape="0">
                    <a:schemeClr val="tx1"/>
                  </a:outerShdw>
                </a:effectLst>
                <a:latin typeface="Bradley Hand ITC" pitchFamily="66" charset="0"/>
              </a:rPr>
              <a:t>“ . . . . passed a place above the Island l. S. </a:t>
            </a:r>
          </a:p>
          <a:p>
            <a:r>
              <a:rPr lang="en-US" sz="3200" b="1" dirty="0" smtClean="0">
                <a:ln>
                  <a:solidFill>
                    <a:srgbClr val="0000CC"/>
                  </a:solidFill>
                </a:ln>
                <a:solidFill>
                  <a:srgbClr val="0000CC"/>
                </a:solidFill>
                <a:effectLst>
                  <a:outerShdw dist="25400" dir="7200000" algn="ctr" rotWithShape="0">
                    <a:schemeClr val="tx1"/>
                  </a:outerShdw>
                </a:effectLst>
                <a:latin typeface="Bradley Hand ITC" pitchFamily="66" charset="0"/>
              </a:rPr>
              <a:t>       where about 20 acres of the hill has latterly </a:t>
            </a:r>
          </a:p>
          <a:p>
            <a:r>
              <a:rPr lang="en-US" sz="3200" b="1" dirty="0" smtClean="0">
                <a:ln>
                  <a:solidFill>
                    <a:srgbClr val="0000CC"/>
                  </a:solidFill>
                </a:ln>
                <a:solidFill>
                  <a:srgbClr val="0000CC"/>
                </a:solidFill>
                <a:effectLst>
                  <a:outerShdw dist="25400" dir="7200000" algn="ctr" rotWithShape="0">
                    <a:schemeClr val="tx1"/>
                  </a:outerShdw>
                </a:effectLst>
                <a:latin typeface="Bradley Hand ITC" pitchFamily="66" charset="0"/>
              </a:rPr>
              <a:t>       </a:t>
            </a:r>
            <a:r>
              <a:rPr lang="en-US" sz="3200" b="1" dirty="0" err="1" smtClean="0">
                <a:ln>
                  <a:solidFill>
                    <a:srgbClr val="0000CC"/>
                  </a:solidFill>
                </a:ln>
                <a:solidFill>
                  <a:srgbClr val="0000CC"/>
                </a:solidFill>
                <a:effectLst>
                  <a:outerShdw dist="25400" dir="7200000" algn="ctr" rotWithShape="0">
                    <a:schemeClr val="tx1"/>
                  </a:outerShdw>
                </a:effectLst>
                <a:latin typeface="Bradley Hand ITC" pitchFamily="66" charset="0"/>
              </a:rPr>
              <a:t>sliped</a:t>
            </a:r>
            <a:r>
              <a:rPr lang="en-US" sz="3200" b="1" dirty="0" smtClean="0">
                <a:ln>
                  <a:solidFill>
                    <a:srgbClr val="0000CC"/>
                  </a:solidFill>
                </a:ln>
                <a:solidFill>
                  <a:srgbClr val="0000CC"/>
                </a:solidFill>
                <a:effectLst>
                  <a:outerShdw dist="25400" dir="7200000" algn="ctr" rotWithShape="0">
                    <a:schemeClr val="tx1"/>
                  </a:outerShdw>
                </a:effectLst>
                <a:latin typeface="Bradley Hand ITC" pitchFamily="66" charset="0"/>
              </a:rPr>
              <a:t> into the river above a cliff of Sand </a:t>
            </a:r>
          </a:p>
          <a:p>
            <a:r>
              <a:rPr lang="en-US" sz="3200" b="1" dirty="0" smtClean="0">
                <a:ln>
                  <a:solidFill>
                    <a:srgbClr val="0000CC"/>
                  </a:solidFill>
                </a:ln>
                <a:solidFill>
                  <a:srgbClr val="0000CC"/>
                </a:solidFill>
                <a:effectLst>
                  <a:outerShdw dist="25400" dir="7200000" algn="ctr" rotWithShape="0">
                    <a:schemeClr val="tx1"/>
                  </a:outerShdw>
                </a:effectLst>
                <a:latin typeface="Bradley Hand ITC" pitchFamily="66" charset="0"/>
              </a:rPr>
              <a:t>       Stone for about two miles ... “</a:t>
            </a:r>
            <a:endParaRPr lang="en-US" sz="3200" b="1" dirty="0">
              <a:ln>
                <a:solidFill>
                  <a:srgbClr val="0000CC"/>
                </a:solidFill>
              </a:ln>
              <a:solidFill>
                <a:srgbClr val="0000CC"/>
              </a:solidFill>
              <a:effectLst>
                <a:outerShdw dist="25400" dir="7200000" algn="ctr" rotWithShape="0">
                  <a:schemeClr val="tx1"/>
                </a:outerShdw>
              </a:effectLst>
              <a:latin typeface="Bradley Hand ITC" pitchFamily="66" charset="0"/>
            </a:endParaRPr>
          </a:p>
        </p:txBody>
      </p:sp>
      <p:sp>
        <p:nvSpPr>
          <p:cNvPr id="12" name="TextBox 11"/>
          <p:cNvSpPr txBox="1"/>
          <p:nvPr/>
        </p:nvSpPr>
        <p:spPr>
          <a:xfrm>
            <a:off x="2362200" y="18288"/>
            <a:ext cx="4264629" cy="707886"/>
          </a:xfrm>
          <a:prstGeom prst="rect">
            <a:avLst/>
          </a:prstGeom>
          <a:noFill/>
        </p:spPr>
        <p:txBody>
          <a:bodyPr wrap="none" rtlCol="0">
            <a:spAutoFit/>
          </a:bodyPr>
          <a:lstStyle/>
          <a:p>
            <a:r>
              <a:rPr lang="en-US" sz="4000" b="1" dirty="0" smtClean="0"/>
              <a:t>GEOMORPHOLOGY</a:t>
            </a:r>
          </a:p>
        </p:txBody>
      </p:sp>
      <p:sp>
        <p:nvSpPr>
          <p:cNvPr id="18" name="TextBox 17"/>
          <p:cNvSpPr txBox="1"/>
          <p:nvPr/>
        </p:nvSpPr>
        <p:spPr>
          <a:xfrm>
            <a:off x="4886552" y="762000"/>
            <a:ext cx="4257448" cy="2554545"/>
          </a:xfrm>
          <a:prstGeom prst="rect">
            <a:avLst/>
          </a:prstGeom>
          <a:noFill/>
        </p:spPr>
        <p:txBody>
          <a:bodyPr wrap="none" rtlCol="0">
            <a:spAutoFit/>
          </a:bodyPr>
          <a:lstStyle/>
          <a:p>
            <a:pPr>
              <a:buFont typeface="Arial" pitchFamily="34" charset="0"/>
              <a:buChar char="•"/>
            </a:pPr>
            <a:r>
              <a:rPr lang="en-US" sz="4000" b="1" dirty="0" smtClean="0"/>
              <a:t> maps</a:t>
            </a:r>
          </a:p>
          <a:p>
            <a:pPr>
              <a:buFont typeface="Arial" pitchFamily="34" charset="0"/>
              <a:buChar char="•"/>
            </a:pPr>
            <a:r>
              <a:rPr lang="en-US" sz="4000" b="1" dirty="0" smtClean="0"/>
              <a:t> erosion</a:t>
            </a:r>
          </a:p>
          <a:p>
            <a:pPr>
              <a:buFont typeface="Arial" pitchFamily="34" charset="0"/>
              <a:buChar char="•"/>
            </a:pPr>
            <a:r>
              <a:rPr lang="en-US" sz="4000" b="1" dirty="0" smtClean="0"/>
              <a:t> sediment transfer</a:t>
            </a:r>
          </a:p>
          <a:p>
            <a:pPr>
              <a:buFont typeface="Arial" pitchFamily="34" charset="0"/>
              <a:buChar char="•"/>
            </a:pPr>
            <a:r>
              <a:rPr lang="en-US" sz="4000" b="1" dirty="0" smtClean="0"/>
              <a:t> deposition</a:t>
            </a:r>
          </a:p>
        </p:txBody>
      </p:sp>
      <p:pic>
        <p:nvPicPr>
          <p:cNvPr id="19" name="Picture 7"/>
          <p:cNvPicPr preferRelativeResize="0">
            <a:picLocks noChangeAspect="1" noChangeArrowheads="1"/>
          </p:cNvPicPr>
          <p:nvPr/>
        </p:nvPicPr>
        <p:blipFill>
          <a:blip r:embed="rId2"/>
          <a:srcRect l="19134" t="10004" r="50570" b="57540"/>
          <a:stretch>
            <a:fillRect/>
          </a:stretch>
        </p:blipFill>
        <p:spPr bwMode="auto">
          <a:xfrm>
            <a:off x="304800" y="228600"/>
            <a:ext cx="2026920" cy="1920240"/>
          </a:xfrm>
          <a:prstGeom prst="rect">
            <a:avLst/>
          </a:prstGeom>
          <a:noFill/>
          <a:ln w="38100">
            <a:solidFill>
              <a:schemeClr val="tx1"/>
            </a:solidFill>
            <a:miter lim="800000"/>
            <a:headEnd/>
            <a:tailEnd/>
          </a:ln>
          <a:effectLst/>
        </p:spPr>
      </p:pic>
      <p:pic>
        <p:nvPicPr>
          <p:cNvPr id="15" name="Picture 2"/>
          <p:cNvPicPr>
            <a:picLocks noChangeAspect="1" noChangeArrowheads="1"/>
          </p:cNvPicPr>
          <p:nvPr/>
        </p:nvPicPr>
        <p:blipFill>
          <a:blip r:embed="rId3"/>
          <a:srcRect l="29722" t="21875" r="27233" b="25000"/>
          <a:stretch>
            <a:fillRect/>
          </a:stretch>
        </p:blipFill>
        <p:spPr bwMode="auto">
          <a:xfrm>
            <a:off x="838200" y="1676400"/>
            <a:ext cx="3733800" cy="2590800"/>
          </a:xfrm>
          <a:prstGeom prst="rect">
            <a:avLst/>
          </a:prstGeom>
          <a:noFill/>
          <a:ln w="50800">
            <a:solidFill>
              <a:schemeClr val="tx1"/>
            </a:solidFill>
            <a:miter lim="800000"/>
            <a:headEnd/>
            <a:tailEnd/>
          </a:ln>
          <a:effectLst/>
        </p:spPr>
      </p:pic>
      <p:cxnSp>
        <p:nvCxnSpPr>
          <p:cNvPr id="23" name="Straight Connector 22"/>
          <p:cNvCxnSpPr/>
          <p:nvPr/>
        </p:nvCxnSpPr>
        <p:spPr>
          <a:xfrm>
            <a:off x="5181600" y="1979612"/>
            <a:ext cx="1676400" cy="1588"/>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05400" y="2590800"/>
            <a:ext cx="3810000" cy="1588"/>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2667000" y="533400"/>
            <a:ext cx="3962495" cy="707886"/>
            <a:chOff x="2667000" y="685800"/>
            <a:chExt cx="3962495" cy="707886"/>
          </a:xfrm>
        </p:grpSpPr>
        <p:sp>
          <p:nvSpPr>
            <p:cNvPr id="20" name="Rectangle 19"/>
            <p:cNvSpPr/>
            <p:nvPr/>
          </p:nvSpPr>
          <p:spPr>
            <a:xfrm>
              <a:off x="2667000" y="685800"/>
              <a:ext cx="3962495" cy="707886"/>
            </a:xfrm>
            <a:prstGeom prst="rect">
              <a:avLst/>
            </a:prstGeom>
          </p:spPr>
          <p:txBody>
            <a:bodyPr wrap="none">
              <a:spAutoFit/>
            </a:bodyPr>
            <a:lstStyle/>
            <a:p>
              <a:r>
                <a:rPr lang="en-US" sz="4000" b="1" dirty="0" smtClean="0"/>
                <a:t>sediment transfer</a:t>
              </a:r>
              <a:endParaRPr lang="en-US" sz="4000" dirty="0"/>
            </a:p>
          </p:txBody>
        </p:sp>
        <p:cxnSp>
          <p:nvCxnSpPr>
            <p:cNvPr id="21" name="Straight Connector 20"/>
            <p:cNvCxnSpPr/>
            <p:nvPr/>
          </p:nvCxnSpPr>
          <p:spPr>
            <a:xfrm>
              <a:off x="2667000" y="1295400"/>
              <a:ext cx="3810000" cy="1588"/>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0" y="3429000"/>
            <a:ext cx="4038600" cy="3429000"/>
            <a:chOff x="685800" y="1295400"/>
            <a:chExt cx="4495800" cy="3429000"/>
          </a:xfrm>
        </p:grpSpPr>
        <p:pic>
          <p:nvPicPr>
            <p:cNvPr id="25" name="Picture 24" descr="Image result for sediment transport"/>
            <p:cNvPicPr>
              <a:picLocks noChangeAspect="1" noChangeArrowheads="1"/>
            </p:cNvPicPr>
            <p:nvPr/>
          </p:nvPicPr>
          <p:blipFill>
            <a:blip r:embed="rId4"/>
            <a:srcRect l="4123" t="7692" r="35062" b="5769"/>
            <a:stretch>
              <a:fillRect/>
            </a:stretch>
          </p:blipFill>
          <p:spPr bwMode="auto">
            <a:xfrm>
              <a:off x="685800" y="1295400"/>
              <a:ext cx="4495800" cy="3429000"/>
            </a:xfrm>
            <a:prstGeom prst="rect">
              <a:avLst/>
            </a:prstGeom>
            <a:noFill/>
            <a:ln w="50800">
              <a:solidFill>
                <a:schemeClr val="tx1"/>
              </a:solidFill>
            </a:ln>
          </p:spPr>
        </p:pic>
        <p:sp>
          <p:nvSpPr>
            <p:cNvPr id="26" name="Rectangle 25"/>
            <p:cNvSpPr/>
            <p:nvPr/>
          </p:nvSpPr>
          <p:spPr>
            <a:xfrm>
              <a:off x="685800" y="1295400"/>
              <a:ext cx="4495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2667000" y="1519535"/>
              <a:ext cx="625492" cy="461665"/>
            </a:xfrm>
            <a:prstGeom prst="rect">
              <a:avLst/>
            </a:prstGeom>
            <a:noFill/>
          </p:spPr>
          <p:txBody>
            <a:bodyPr wrap="none" rtlCol="0">
              <a:spAutoFit/>
            </a:bodyPr>
            <a:lstStyle/>
            <a:p>
              <a:r>
                <a:rPr lang="en-US" sz="2400" b="1" dirty="0" smtClean="0"/>
                <a:t>AIR</a:t>
              </a:r>
              <a:endParaRPr lang="en-US" sz="2400" b="1" dirty="0"/>
            </a:p>
          </p:txBody>
        </p:sp>
        <p:sp>
          <p:nvSpPr>
            <p:cNvPr id="28" name="TextBox 27"/>
            <p:cNvSpPr txBox="1"/>
            <p:nvPr/>
          </p:nvSpPr>
          <p:spPr>
            <a:xfrm>
              <a:off x="2438400" y="2586335"/>
              <a:ext cx="1087157" cy="461665"/>
            </a:xfrm>
            <a:prstGeom prst="rect">
              <a:avLst/>
            </a:prstGeom>
            <a:noFill/>
          </p:spPr>
          <p:txBody>
            <a:bodyPr wrap="none" rtlCol="0">
              <a:spAutoFit/>
            </a:bodyPr>
            <a:lstStyle/>
            <a:p>
              <a:r>
                <a:rPr lang="en-US" sz="2400" b="1" dirty="0" smtClean="0"/>
                <a:t>WATER</a:t>
              </a:r>
              <a:endParaRPr lang="en-US" sz="2400" b="1" dirty="0"/>
            </a:p>
          </p:txBody>
        </p:sp>
        <p:sp>
          <p:nvSpPr>
            <p:cNvPr id="29" name="TextBox 28"/>
            <p:cNvSpPr txBox="1"/>
            <p:nvPr/>
          </p:nvSpPr>
          <p:spPr>
            <a:xfrm>
              <a:off x="2057400" y="4114800"/>
              <a:ext cx="2167581" cy="461665"/>
            </a:xfrm>
            <a:prstGeom prst="rect">
              <a:avLst/>
            </a:prstGeom>
            <a:noFill/>
          </p:spPr>
          <p:txBody>
            <a:bodyPr wrap="none" rtlCol="0">
              <a:spAutoFit/>
            </a:bodyPr>
            <a:lstStyle/>
            <a:p>
              <a:r>
                <a:rPr lang="en-US" sz="2400" b="1" dirty="0" smtClean="0"/>
                <a:t>RIVER BOTTOM</a:t>
              </a:r>
              <a:endParaRPr lang="en-US" sz="2400" b="1"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23"/>
                                        </p:tgtEl>
                                      </p:cBhvr>
                                    </p:animEffect>
                                    <p:set>
                                      <p:cBhvr>
                                        <p:cTn id="10" dur="1" fill="hold">
                                          <p:stCondLst>
                                            <p:cond delay="999"/>
                                          </p:stCondLst>
                                        </p:cTn>
                                        <p:tgtEl>
                                          <p:spTgt spid="2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30">
                                            <p:txEl>
                                              <p:pRg st="0" end="0"/>
                                            </p:txEl>
                                          </p:spTgt>
                                        </p:tgtEl>
                                      </p:cBhvr>
                                    </p:animEffect>
                                    <p:set>
                                      <p:cBhvr>
                                        <p:cTn id="13" dur="1" fill="hold">
                                          <p:stCondLst>
                                            <p:cond delay="999"/>
                                          </p:stCondLst>
                                        </p:cTn>
                                        <p:tgtEl>
                                          <p:spTgt spid="30">
                                            <p:txEl>
                                              <p:pRg st="0" end="0"/>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30">
                                            <p:txEl>
                                              <p:pRg st="1" end="1"/>
                                            </p:txEl>
                                          </p:spTgt>
                                        </p:tgtEl>
                                      </p:cBhvr>
                                    </p:animEffect>
                                    <p:set>
                                      <p:cBhvr>
                                        <p:cTn id="16" dur="1" fill="hold">
                                          <p:stCondLst>
                                            <p:cond delay="999"/>
                                          </p:stCondLst>
                                        </p:cTn>
                                        <p:tgtEl>
                                          <p:spTgt spid="30">
                                            <p:txEl>
                                              <p:pRg st="1" end="1"/>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30">
                                            <p:txEl>
                                              <p:pRg st="3" end="3"/>
                                            </p:txEl>
                                          </p:spTgt>
                                        </p:tgtEl>
                                      </p:cBhvr>
                                    </p:animEffect>
                                    <p:set>
                                      <p:cBhvr>
                                        <p:cTn id="19" dur="1" fill="hold">
                                          <p:stCondLst>
                                            <p:cond delay="999"/>
                                          </p:stCondLst>
                                        </p:cTn>
                                        <p:tgtEl>
                                          <p:spTgt spid="30">
                                            <p:txEl>
                                              <p:pRg st="3" end="3"/>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30">
                                            <p:txEl>
                                              <p:pRg st="4" end="4"/>
                                            </p:txEl>
                                          </p:spTgt>
                                        </p:tgtEl>
                                      </p:cBhvr>
                                    </p:animEffect>
                                    <p:set>
                                      <p:cBhvr>
                                        <p:cTn id="22" dur="1" fill="hold">
                                          <p:stCondLst>
                                            <p:cond delay="999"/>
                                          </p:stCondLst>
                                        </p:cTn>
                                        <p:tgtEl>
                                          <p:spTgt spid="30">
                                            <p:txEl>
                                              <p:pRg st="4" end="4"/>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30">
                                            <p:txEl>
                                              <p:pRg st="5" end="5"/>
                                            </p:txEl>
                                          </p:spTgt>
                                        </p:tgtEl>
                                      </p:cBhvr>
                                    </p:animEffect>
                                    <p:set>
                                      <p:cBhvr>
                                        <p:cTn id="25" dur="1" fill="hold">
                                          <p:stCondLst>
                                            <p:cond delay="999"/>
                                          </p:stCondLst>
                                        </p:cTn>
                                        <p:tgtEl>
                                          <p:spTgt spid="30">
                                            <p:txEl>
                                              <p:pRg st="5" end="5"/>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
                                        <p:tgtEl>
                                          <p:spTgt spid="30">
                                            <p:txEl>
                                              <p:pRg st="6" end="6"/>
                                            </p:txEl>
                                          </p:spTgt>
                                        </p:tgtEl>
                                      </p:cBhvr>
                                    </p:animEffect>
                                    <p:set>
                                      <p:cBhvr>
                                        <p:cTn id="28" dur="1" fill="hold">
                                          <p:stCondLst>
                                            <p:cond delay="999"/>
                                          </p:stCondLst>
                                        </p:cTn>
                                        <p:tgtEl>
                                          <p:spTgt spid="30">
                                            <p:txEl>
                                              <p:pRg st="6" end="6"/>
                                            </p:txEl>
                                          </p:spTgt>
                                        </p:tgtEl>
                                        <p:attrNameLst>
                                          <p:attrName>style.visibility</p:attrName>
                                        </p:attrNameLst>
                                      </p:cBhvr>
                                      <p:to>
                                        <p:strVal val="hidden"/>
                                      </p:to>
                                    </p:se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1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0"/>
                                        <p:tgtEl>
                                          <p:spTgt spid="18"/>
                                        </p:tgtEl>
                                      </p:cBhvr>
                                    </p:animEffect>
                                    <p:set>
                                      <p:cBhvr>
                                        <p:cTn id="37" dur="1" fill="hold">
                                          <p:stCondLst>
                                            <p:cond delay="999"/>
                                          </p:stCondLst>
                                        </p:cTn>
                                        <p:tgtEl>
                                          <p:spTgt spid="18"/>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8"/>
                                        </p:tgtEl>
                                      </p:cBhvr>
                                    </p:animEffect>
                                    <p:set>
                                      <p:cBhvr>
                                        <p:cTn id="40" dur="1" fill="hold">
                                          <p:stCondLst>
                                            <p:cond delay="999"/>
                                          </p:stCondLst>
                                        </p:cTn>
                                        <p:tgtEl>
                                          <p:spTgt spid="8"/>
                                        </p:tgtEl>
                                        <p:attrNameLst>
                                          <p:attrName>style.visibility</p:attrName>
                                        </p:attrNameLst>
                                      </p:cBhvr>
                                      <p:to>
                                        <p:strVal val="hidden"/>
                                      </p:to>
                                    </p:set>
                                  </p:childTnLst>
                                </p:cTn>
                              </p:par>
                              <p:par>
                                <p:cTn id="41" presetID="42"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10"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allAtOnce"/>
      <p:bldP spid="18" grpId="0"/>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2308324"/>
          </a:xfrm>
          <a:prstGeom prst="rect">
            <a:avLst/>
          </a:prstGeom>
        </p:spPr>
        <p:txBody>
          <a:bodyPr wrap="square">
            <a:spAutoFit/>
          </a:bodyPr>
          <a:lstStyle/>
          <a:p>
            <a:r>
              <a:rPr lang="en-US" b="1" dirty="0" smtClean="0"/>
              <a:t>SEDIMENT TRANSPORT </a:t>
            </a:r>
          </a:p>
          <a:p>
            <a:r>
              <a:rPr lang="en-US" dirty="0" smtClean="0"/>
              <a:t>Lewis and Clark made observations of </a:t>
            </a:r>
            <a:r>
              <a:rPr lang="en-US" b="1" dirty="0" err="1" smtClean="0"/>
              <a:t>eolian</a:t>
            </a:r>
            <a:r>
              <a:rPr lang="en-US" b="1" dirty="0" smtClean="0"/>
              <a:t> transport, suspended-sediment transport, and </a:t>
            </a:r>
            <a:r>
              <a:rPr lang="en-US" b="1" dirty="0" err="1" smtClean="0"/>
              <a:t>bedload</a:t>
            </a:r>
            <a:r>
              <a:rPr lang="en-US" b="1" dirty="0" smtClean="0"/>
              <a:t> transport</a:t>
            </a:r>
            <a:r>
              <a:rPr lang="en-US" dirty="0" smtClean="0"/>
              <a:t>. </a:t>
            </a:r>
            <a:r>
              <a:rPr lang="en-US" dirty="0" err="1" smtClean="0"/>
              <a:t>Eolian</a:t>
            </a:r>
            <a:r>
              <a:rPr lang="en-US" dirty="0" smtClean="0"/>
              <a:t> transport was first mentioned in August 1804 near the Big Sioux River and indicated transport to the east: ... The Wind blew hard {another editor probably meant West wind, based on the prevailing winds in Montana and North Dakota] and raised the Sands off the bar in Such Clouds that we Could </a:t>
            </a:r>
            <a:r>
              <a:rPr lang="en-US" dirty="0" err="1" smtClean="0"/>
              <a:t>Scercely</a:t>
            </a:r>
            <a:r>
              <a:rPr lang="en-US" dirty="0" smtClean="0"/>
              <a:t> this Sand being fine and </a:t>
            </a:r>
            <a:r>
              <a:rPr lang="en-US" dirty="0" err="1" smtClean="0"/>
              <a:t>verry</a:t>
            </a:r>
            <a:r>
              <a:rPr lang="en-US" dirty="0" smtClean="0"/>
              <a:t> light Stuck to every thing it touched, and in the Plain for a half a mile the distance I was out every Spire of Grass was covered with the Sand or Dust ... 23 August 1804 </a:t>
            </a:r>
            <a:endParaRPr lang="en-US" dirty="0"/>
          </a:p>
        </p:txBody>
      </p:sp>
      <p:sp>
        <p:nvSpPr>
          <p:cNvPr id="3" name="Rectangle 2"/>
          <p:cNvSpPr/>
          <p:nvPr/>
        </p:nvSpPr>
        <p:spPr>
          <a:xfrm>
            <a:off x="0" y="2413338"/>
            <a:ext cx="9144000" cy="2031325"/>
          </a:xfrm>
          <a:prstGeom prst="rect">
            <a:avLst/>
          </a:prstGeom>
        </p:spPr>
        <p:txBody>
          <a:bodyPr wrap="square">
            <a:spAutoFit/>
          </a:bodyPr>
          <a:lstStyle/>
          <a:p>
            <a:r>
              <a:rPr lang="en-US" dirty="0" smtClean="0"/>
              <a:t>They observed and described the </a:t>
            </a:r>
            <a:r>
              <a:rPr lang="en-US" b="1" dirty="0" smtClean="0"/>
              <a:t>sediment transport </a:t>
            </a:r>
            <a:r>
              <a:rPr lang="en-US" dirty="0" smtClean="0"/>
              <a:t>process that today is well known as lateral accretion and is characteristic of many alluvial rivers . ... In every bend the banks are falling in from the Current being thrown against those bends by the Sand points which </a:t>
            </a:r>
            <a:r>
              <a:rPr lang="en-US" dirty="0" err="1" smtClean="0"/>
              <a:t>inlarges</a:t>
            </a:r>
            <a:r>
              <a:rPr lang="en-US" dirty="0" smtClean="0"/>
              <a:t> and the Soil I believe from </a:t>
            </a:r>
            <a:r>
              <a:rPr lang="en-US" dirty="0" err="1" smtClean="0"/>
              <a:t>unques-tionable</a:t>
            </a:r>
            <a:r>
              <a:rPr lang="en-US" dirty="0" smtClean="0"/>
              <a:t> </a:t>
            </a:r>
            <a:r>
              <a:rPr lang="en-US" dirty="0" err="1" smtClean="0"/>
              <a:t>appearns</a:t>
            </a:r>
            <a:r>
              <a:rPr lang="en-US" dirty="0" smtClean="0"/>
              <a:t>. of the entire bottom from one hill to the other being the mud or ooze of the River at Some former Period mixed with Sand and Clay easily melts and Slips into the River, and the mud mixes with the water &amp; the Sand is washed down and lodges on the points ... 5 August 1804 </a:t>
            </a:r>
          </a:p>
        </p:txBody>
      </p:sp>
      <p:sp>
        <p:nvSpPr>
          <p:cNvPr id="4" name="Rectangle 3"/>
          <p:cNvSpPr/>
          <p:nvPr/>
        </p:nvSpPr>
        <p:spPr>
          <a:xfrm>
            <a:off x="0" y="4419600"/>
            <a:ext cx="9144000" cy="646331"/>
          </a:xfrm>
          <a:prstGeom prst="rect">
            <a:avLst/>
          </a:prstGeom>
        </p:spPr>
        <p:txBody>
          <a:bodyPr wrap="square">
            <a:spAutoFit/>
          </a:bodyPr>
          <a:lstStyle/>
          <a:p>
            <a:r>
              <a:rPr lang="en-US" dirty="0" smtClean="0"/>
              <a:t>they send back to Thomas Jefferson a sample described in the Fort Mandan Miscellany (Moulton, 1987, v. 3, p. 475) as: 25. Precipitate of one pint of Missouri water weight 80:65 </a:t>
            </a:r>
            <a:r>
              <a:rPr lang="en-US" dirty="0" err="1" smtClean="0"/>
              <a:t>grs</a:t>
            </a:r>
            <a:endParaRPr lang="en-US" dirty="0"/>
          </a:p>
        </p:txBody>
      </p:sp>
      <p:sp useBgFill="1">
        <p:nvSpPr>
          <p:cNvPr id="5" name="Rectangle 4"/>
          <p:cNvSpPr/>
          <p:nvPr/>
        </p:nvSpPr>
        <p:spPr>
          <a:xfrm>
            <a:off x="0" y="5105400"/>
            <a:ext cx="9144000" cy="2308324"/>
          </a:xfrm>
          <a:prstGeom prst="rect">
            <a:avLst/>
          </a:prstGeom>
        </p:spPr>
        <p:txBody>
          <a:bodyPr wrap="square">
            <a:spAutoFit/>
          </a:bodyPr>
          <a:lstStyle/>
          <a:p>
            <a:r>
              <a:rPr lang="en-US" dirty="0" smtClean="0"/>
              <a:t>One of the best places to observe </a:t>
            </a:r>
            <a:r>
              <a:rPr lang="en-US" b="1" dirty="0" err="1" smtClean="0"/>
              <a:t>bedload</a:t>
            </a:r>
            <a:r>
              <a:rPr lang="en-US" b="1" dirty="0" smtClean="0"/>
              <a:t> transport </a:t>
            </a:r>
            <a:r>
              <a:rPr lang="en-US" dirty="0" smtClean="0"/>
              <a:t>was at the mouth of the Platte River in the summer during high flow: ... The bed of the river Platte is composes almost entirely of white sand, the particles of which, are remarkably small and light; these collecting, from[form?] large masses, which being partially buoyed up, are </a:t>
            </a:r>
            <a:r>
              <a:rPr lang="en-US" dirty="0" err="1" smtClean="0"/>
              <a:t>hurryed</a:t>
            </a:r>
            <a:r>
              <a:rPr lang="en-US" dirty="0" smtClean="0"/>
              <a:t> along at the bottom by this impetuous torrent, with irresistible force; sometimes obstructed by each other, </a:t>
            </a:r>
            <a:r>
              <a:rPr lang="en-US" dirty="0" err="1" smtClean="0"/>
              <a:t>suddonly</a:t>
            </a:r>
            <a:r>
              <a:rPr lang="en-US" dirty="0" smtClean="0"/>
              <a:t> stop; and form large sandbars in the course of a few hours, which are again as suddenly dissipated to form others, and to give place perhaps to the deepest channel of the river ... Fort Mandan Miscellany, Moulton, 1987, v. 3, p. 348. </a:t>
            </a:r>
            <a:endParaRPr lang="en-US" dirty="0"/>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Rectangle 30"/>
          <p:cNvSpPr/>
          <p:nvPr/>
        </p:nvSpPr>
        <p:spPr>
          <a:xfrm>
            <a:off x="0" y="1295400"/>
            <a:ext cx="9144000" cy="5232202"/>
          </a:xfrm>
          <a:prstGeom prst="rect">
            <a:avLst/>
          </a:prstGeom>
        </p:spPr>
        <p:txBody>
          <a:bodyPr wrap="square">
            <a:spAutoFit/>
          </a:bodyPr>
          <a:lstStyle/>
          <a:p>
            <a:r>
              <a:rPr lang="en-US" sz="2700" dirty="0" smtClean="0">
                <a:ln>
                  <a:solidFill>
                    <a:schemeClr val="tx1"/>
                  </a:solidFill>
                </a:ln>
                <a:latin typeface="Bradley Hand ITC" pitchFamily="66" charset="0"/>
              </a:rPr>
              <a:t>	 	        “. . . the bed of the river Platte is composes</a:t>
            </a:r>
          </a:p>
          <a:p>
            <a:r>
              <a:rPr lang="en-US" sz="2700" dirty="0" smtClean="0">
                <a:ln>
                  <a:solidFill>
                    <a:schemeClr val="tx1"/>
                  </a:solidFill>
                </a:ln>
                <a:latin typeface="Bradley Hand ITC" pitchFamily="66" charset="0"/>
              </a:rPr>
              <a:t>		        almost entirely of white sand, the particles of which, are remarkably small and light; these . . . form large masses, which being partially buoyed up, are </a:t>
            </a:r>
            <a:r>
              <a:rPr lang="en-US" sz="2700" dirty="0" err="1" smtClean="0">
                <a:ln>
                  <a:solidFill>
                    <a:schemeClr val="tx1"/>
                  </a:solidFill>
                </a:ln>
                <a:latin typeface="Bradley Hand ITC" pitchFamily="66" charset="0"/>
              </a:rPr>
              <a:t>hurryed</a:t>
            </a:r>
            <a:r>
              <a:rPr lang="en-US" sz="2700" dirty="0" smtClean="0">
                <a:ln>
                  <a:solidFill>
                    <a:schemeClr val="tx1"/>
                  </a:solidFill>
                </a:ln>
                <a:latin typeface="Bradley Hand ITC" pitchFamily="66" charset="0"/>
              </a:rPr>
              <a:t> along at the bottom by this impetuous torrent, with irresistible force;</a:t>
            </a:r>
          </a:p>
          <a:p>
            <a:r>
              <a:rPr lang="en-US" sz="2700" dirty="0" smtClean="0">
                <a:ln>
                  <a:solidFill>
                    <a:schemeClr val="tx1"/>
                  </a:solidFill>
                </a:ln>
                <a:latin typeface="Bradley Hand ITC" pitchFamily="66" charset="0"/>
              </a:rPr>
              <a:t>						      sometimes 							      obstructed by each 						      other, suddenly stop 						      and form large sand-						      bars in the course of 						      a few hours”</a:t>
            </a:r>
          </a:p>
          <a:p>
            <a:endParaRPr lang="en-US" sz="1000" dirty="0" smtClean="0">
              <a:ln>
                <a:solidFill>
                  <a:schemeClr val="tx1"/>
                </a:solidFill>
              </a:ln>
              <a:latin typeface="Bradley Hand ITC" pitchFamily="66" charset="0"/>
            </a:endParaRPr>
          </a:p>
          <a:p>
            <a:r>
              <a:rPr lang="en-US" sz="2700" dirty="0" smtClean="0">
                <a:ln>
                  <a:solidFill>
                    <a:schemeClr val="tx1"/>
                  </a:solidFill>
                </a:ln>
                <a:latin typeface="Bradley Hand ITC" pitchFamily="66" charset="0"/>
              </a:rPr>
              <a:t>						      </a:t>
            </a:r>
            <a:r>
              <a:rPr lang="en-US" sz="2400" dirty="0" smtClean="0">
                <a:ln>
                  <a:solidFill>
                    <a:schemeClr val="tx1"/>
                  </a:solidFill>
                </a:ln>
                <a:latin typeface="Bradley Hand ITC" pitchFamily="66" charset="0"/>
              </a:rPr>
              <a:t>- Mandan Miscellany </a:t>
            </a:r>
            <a:endParaRPr lang="en-US" sz="2400" dirty="0">
              <a:ln>
                <a:solidFill>
                  <a:schemeClr val="tx1"/>
                </a:solidFill>
              </a:ln>
              <a:latin typeface="Bradley Hand ITC" pitchFamily="66" charset="0"/>
            </a:endParaRPr>
          </a:p>
        </p:txBody>
      </p:sp>
      <p:grpSp>
        <p:nvGrpSpPr>
          <p:cNvPr id="30" name="Group 29"/>
          <p:cNvGrpSpPr/>
          <p:nvPr/>
        </p:nvGrpSpPr>
        <p:grpSpPr>
          <a:xfrm>
            <a:off x="3886200" y="3392424"/>
            <a:ext cx="1905000" cy="3429000"/>
            <a:chOff x="4495800" y="3429000"/>
            <a:chExt cx="1905000" cy="3429000"/>
          </a:xfrm>
        </p:grpSpPr>
        <p:sp>
          <p:nvSpPr>
            <p:cNvPr id="14" name="Rectangle 13"/>
            <p:cNvSpPr/>
            <p:nvPr/>
          </p:nvSpPr>
          <p:spPr>
            <a:xfrm>
              <a:off x="4495800" y="3429000"/>
              <a:ext cx="1905000" cy="3429000"/>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725213" y="3429000"/>
              <a:ext cx="1675587" cy="461665"/>
            </a:xfrm>
            <a:prstGeom prst="rect">
              <a:avLst/>
            </a:prstGeom>
            <a:noFill/>
          </p:spPr>
          <p:txBody>
            <a:bodyPr wrap="none" rtlCol="0">
              <a:spAutoFit/>
            </a:bodyPr>
            <a:lstStyle/>
            <a:p>
              <a:r>
                <a:rPr lang="en-US" sz="2400" b="1" u="sng" dirty="0" smtClean="0"/>
                <a:t>SEDIMENTS</a:t>
              </a:r>
              <a:endParaRPr lang="en-US" sz="2400" b="1" u="sng" dirty="0"/>
            </a:p>
          </p:txBody>
        </p:sp>
      </p:grpSp>
      <p:sp>
        <p:nvSpPr>
          <p:cNvPr id="32" name="TextBox 31"/>
          <p:cNvSpPr txBox="1"/>
          <p:nvPr/>
        </p:nvSpPr>
        <p:spPr>
          <a:xfrm>
            <a:off x="2362200" y="18288"/>
            <a:ext cx="4264629" cy="707886"/>
          </a:xfrm>
          <a:prstGeom prst="rect">
            <a:avLst/>
          </a:prstGeom>
          <a:noFill/>
        </p:spPr>
        <p:txBody>
          <a:bodyPr wrap="none" rtlCol="0">
            <a:spAutoFit/>
          </a:bodyPr>
          <a:lstStyle/>
          <a:p>
            <a:r>
              <a:rPr lang="en-US" sz="4000" b="1" dirty="0" smtClean="0"/>
              <a:t>GEOMORPHOLOGY</a:t>
            </a:r>
          </a:p>
        </p:txBody>
      </p:sp>
      <p:pic>
        <p:nvPicPr>
          <p:cNvPr id="33" name="Picture 7"/>
          <p:cNvPicPr preferRelativeResize="0">
            <a:picLocks noChangeAspect="1" noChangeArrowheads="1"/>
          </p:cNvPicPr>
          <p:nvPr/>
        </p:nvPicPr>
        <p:blipFill>
          <a:blip r:embed="rId2"/>
          <a:srcRect l="19134" t="10004" r="50570" b="57540"/>
          <a:stretch>
            <a:fillRect/>
          </a:stretch>
        </p:blipFill>
        <p:spPr bwMode="auto">
          <a:xfrm>
            <a:off x="304800" y="228600"/>
            <a:ext cx="2026920" cy="1920240"/>
          </a:xfrm>
          <a:prstGeom prst="rect">
            <a:avLst/>
          </a:prstGeom>
          <a:noFill/>
          <a:ln w="38100">
            <a:solidFill>
              <a:schemeClr val="tx1"/>
            </a:solidFill>
            <a:miter lim="800000"/>
            <a:headEnd/>
            <a:tailEnd/>
          </a:ln>
          <a:effectLst/>
        </p:spPr>
      </p:pic>
      <p:grpSp>
        <p:nvGrpSpPr>
          <p:cNvPr id="34" name="Group 33"/>
          <p:cNvGrpSpPr/>
          <p:nvPr/>
        </p:nvGrpSpPr>
        <p:grpSpPr>
          <a:xfrm>
            <a:off x="2667000" y="533400"/>
            <a:ext cx="3962495" cy="707886"/>
            <a:chOff x="2667000" y="685800"/>
            <a:chExt cx="3962495" cy="707886"/>
          </a:xfrm>
        </p:grpSpPr>
        <p:sp>
          <p:nvSpPr>
            <p:cNvPr id="35" name="Rectangle 34"/>
            <p:cNvSpPr/>
            <p:nvPr/>
          </p:nvSpPr>
          <p:spPr>
            <a:xfrm>
              <a:off x="2667000" y="685800"/>
              <a:ext cx="3962495" cy="707886"/>
            </a:xfrm>
            <a:prstGeom prst="rect">
              <a:avLst/>
            </a:prstGeom>
          </p:spPr>
          <p:txBody>
            <a:bodyPr wrap="none">
              <a:spAutoFit/>
            </a:bodyPr>
            <a:lstStyle/>
            <a:p>
              <a:r>
                <a:rPr lang="en-US" sz="4000" b="1" dirty="0" smtClean="0"/>
                <a:t>sediment transfer</a:t>
              </a:r>
              <a:endParaRPr lang="en-US" sz="4000" dirty="0"/>
            </a:p>
          </p:txBody>
        </p:sp>
        <p:cxnSp>
          <p:nvCxnSpPr>
            <p:cNvPr id="36" name="Straight Connector 35"/>
            <p:cNvCxnSpPr/>
            <p:nvPr/>
          </p:nvCxnSpPr>
          <p:spPr>
            <a:xfrm>
              <a:off x="2667000" y="1295400"/>
              <a:ext cx="3810000" cy="1588"/>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0" y="3429000"/>
            <a:ext cx="4038600" cy="3429000"/>
            <a:chOff x="685800" y="1295400"/>
            <a:chExt cx="4495800" cy="3429000"/>
          </a:xfrm>
        </p:grpSpPr>
        <p:pic>
          <p:nvPicPr>
            <p:cNvPr id="3" name="Picture 2" descr="Image result for sediment transport"/>
            <p:cNvPicPr>
              <a:picLocks noChangeAspect="1" noChangeArrowheads="1"/>
            </p:cNvPicPr>
            <p:nvPr/>
          </p:nvPicPr>
          <p:blipFill>
            <a:blip r:embed="rId3"/>
            <a:srcRect l="4123" t="7692" r="35062" b="5769"/>
            <a:stretch>
              <a:fillRect/>
            </a:stretch>
          </p:blipFill>
          <p:spPr bwMode="auto">
            <a:xfrm>
              <a:off x="685800" y="1295400"/>
              <a:ext cx="4495800" cy="3429000"/>
            </a:xfrm>
            <a:prstGeom prst="rect">
              <a:avLst/>
            </a:prstGeom>
            <a:noFill/>
            <a:ln w="50800">
              <a:solidFill>
                <a:schemeClr val="tx1"/>
              </a:solidFill>
            </a:ln>
          </p:spPr>
        </p:pic>
        <p:sp>
          <p:nvSpPr>
            <p:cNvPr id="4" name="Rectangle 3"/>
            <p:cNvSpPr/>
            <p:nvPr/>
          </p:nvSpPr>
          <p:spPr>
            <a:xfrm>
              <a:off x="685800" y="1295400"/>
              <a:ext cx="4495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667000" y="1519535"/>
              <a:ext cx="625492" cy="461665"/>
            </a:xfrm>
            <a:prstGeom prst="rect">
              <a:avLst/>
            </a:prstGeom>
            <a:noFill/>
          </p:spPr>
          <p:txBody>
            <a:bodyPr wrap="none" rtlCol="0">
              <a:spAutoFit/>
            </a:bodyPr>
            <a:lstStyle/>
            <a:p>
              <a:r>
                <a:rPr lang="en-US" sz="2400" b="1" dirty="0" smtClean="0"/>
                <a:t>AIR</a:t>
              </a:r>
              <a:endParaRPr lang="en-US" sz="2400" b="1" dirty="0"/>
            </a:p>
          </p:txBody>
        </p:sp>
        <p:sp>
          <p:nvSpPr>
            <p:cNvPr id="6" name="TextBox 5"/>
            <p:cNvSpPr txBox="1"/>
            <p:nvPr/>
          </p:nvSpPr>
          <p:spPr>
            <a:xfrm>
              <a:off x="2438400" y="2586335"/>
              <a:ext cx="1087157" cy="461665"/>
            </a:xfrm>
            <a:prstGeom prst="rect">
              <a:avLst/>
            </a:prstGeom>
            <a:noFill/>
          </p:spPr>
          <p:txBody>
            <a:bodyPr wrap="none" rtlCol="0">
              <a:spAutoFit/>
            </a:bodyPr>
            <a:lstStyle/>
            <a:p>
              <a:r>
                <a:rPr lang="en-US" sz="2400" b="1" dirty="0" smtClean="0"/>
                <a:t>WATER</a:t>
              </a:r>
              <a:endParaRPr lang="en-US" sz="2400" b="1" dirty="0"/>
            </a:p>
          </p:txBody>
        </p:sp>
        <p:sp>
          <p:nvSpPr>
            <p:cNvPr id="7" name="TextBox 6"/>
            <p:cNvSpPr txBox="1"/>
            <p:nvPr/>
          </p:nvSpPr>
          <p:spPr>
            <a:xfrm>
              <a:off x="2057400" y="4114800"/>
              <a:ext cx="2167581" cy="461665"/>
            </a:xfrm>
            <a:prstGeom prst="rect">
              <a:avLst/>
            </a:prstGeom>
            <a:noFill/>
          </p:spPr>
          <p:txBody>
            <a:bodyPr wrap="none" rtlCol="0">
              <a:spAutoFit/>
            </a:bodyPr>
            <a:lstStyle/>
            <a:p>
              <a:r>
                <a:rPr lang="en-US" sz="2400" b="1" dirty="0" smtClean="0"/>
                <a:t>RIVER BOTTOM</a:t>
              </a:r>
              <a:endParaRPr lang="en-US" sz="2400" b="1" dirty="0"/>
            </a:p>
          </p:txBody>
        </p:sp>
      </p:grpSp>
      <p:grpSp>
        <p:nvGrpSpPr>
          <p:cNvPr id="21" name="Group 20"/>
          <p:cNvGrpSpPr/>
          <p:nvPr/>
        </p:nvGrpSpPr>
        <p:grpSpPr>
          <a:xfrm>
            <a:off x="3429000" y="3957935"/>
            <a:ext cx="2362200" cy="461665"/>
            <a:chOff x="4038600" y="3957935"/>
            <a:chExt cx="2362200" cy="461665"/>
          </a:xfrm>
        </p:grpSpPr>
        <p:sp>
          <p:nvSpPr>
            <p:cNvPr id="10" name="TextBox 9"/>
            <p:cNvSpPr txBox="1"/>
            <p:nvPr/>
          </p:nvSpPr>
          <p:spPr>
            <a:xfrm>
              <a:off x="5119680" y="3957935"/>
              <a:ext cx="1281120" cy="461665"/>
            </a:xfrm>
            <a:prstGeom prst="rect">
              <a:avLst/>
            </a:prstGeom>
            <a:noFill/>
          </p:spPr>
          <p:txBody>
            <a:bodyPr wrap="none" rtlCol="0">
              <a:spAutoFit/>
            </a:bodyPr>
            <a:lstStyle/>
            <a:p>
              <a:r>
                <a:rPr lang="en-US" sz="2400" b="1" dirty="0" smtClean="0"/>
                <a:t>airborne</a:t>
              </a:r>
              <a:endParaRPr lang="en-US" sz="2400" b="1" dirty="0"/>
            </a:p>
          </p:txBody>
        </p:sp>
        <p:cxnSp>
          <p:nvCxnSpPr>
            <p:cNvPr id="16" name="Straight Connector 15"/>
            <p:cNvCxnSpPr>
              <a:stCxn id="10" idx="1"/>
            </p:cNvCxnSpPr>
            <p:nvPr/>
          </p:nvCxnSpPr>
          <p:spPr>
            <a:xfrm rot="10800000" flipV="1">
              <a:off x="4038600" y="4188768"/>
              <a:ext cx="1081080" cy="223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3505200" y="4643735"/>
            <a:ext cx="2438400" cy="461665"/>
            <a:chOff x="4114800" y="4643735"/>
            <a:chExt cx="2438400" cy="461665"/>
          </a:xfrm>
        </p:grpSpPr>
        <p:sp>
          <p:nvSpPr>
            <p:cNvPr id="11" name="TextBox 10"/>
            <p:cNvSpPr txBox="1"/>
            <p:nvPr/>
          </p:nvSpPr>
          <p:spPr>
            <a:xfrm>
              <a:off x="5039324" y="4643735"/>
              <a:ext cx="1513876" cy="461665"/>
            </a:xfrm>
            <a:prstGeom prst="rect">
              <a:avLst/>
            </a:prstGeom>
            <a:noFill/>
          </p:spPr>
          <p:txBody>
            <a:bodyPr wrap="none" rtlCol="0">
              <a:spAutoFit/>
            </a:bodyPr>
            <a:lstStyle/>
            <a:p>
              <a:r>
                <a:rPr lang="en-US" sz="2400" b="1" dirty="0" smtClean="0"/>
                <a:t>dissolved  </a:t>
              </a:r>
              <a:endParaRPr lang="en-US" sz="2400" b="1" dirty="0"/>
            </a:p>
          </p:txBody>
        </p:sp>
        <p:cxnSp>
          <p:nvCxnSpPr>
            <p:cNvPr id="17" name="Straight Connector 16"/>
            <p:cNvCxnSpPr/>
            <p:nvPr/>
          </p:nvCxnSpPr>
          <p:spPr>
            <a:xfrm rot="10800000">
              <a:off x="4114800" y="4876800"/>
              <a:ext cx="9144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3505200" y="5253335"/>
            <a:ext cx="2286000" cy="461665"/>
            <a:chOff x="4114800" y="5253335"/>
            <a:chExt cx="2286000" cy="461665"/>
          </a:xfrm>
        </p:grpSpPr>
        <p:sp>
          <p:nvSpPr>
            <p:cNvPr id="12" name="TextBox 11"/>
            <p:cNvSpPr txBox="1"/>
            <p:nvPr/>
          </p:nvSpPr>
          <p:spPr>
            <a:xfrm>
              <a:off x="4832742" y="5253335"/>
              <a:ext cx="1568058" cy="461665"/>
            </a:xfrm>
            <a:prstGeom prst="rect">
              <a:avLst/>
            </a:prstGeom>
            <a:noFill/>
          </p:spPr>
          <p:txBody>
            <a:bodyPr wrap="none" rtlCol="0">
              <a:spAutoFit/>
            </a:bodyPr>
            <a:lstStyle/>
            <a:p>
              <a:r>
                <a:rPr lang="en-US" sz="2400" b="1" dirty="0" smtClean="0"/>
                <a:t>suspended</a:t>
              </a:r>
              <a:endParaRPr lang="en-US" sz="2400" b="1" dirty="0"/>
            </a:p>
          </p:txBody>
        </p:sp>
        <p:cxnSp>
          <p:nvCxnSpPr>
            <p:cNvPr id="18" name="Straight Connector 17"/>
            <p:cNvCxnSpPr/>
            <p:nvPr/>
          </p:nvCxnSpPr>
          <p:spPr>
            <a:xfrm rot="10800000">
              <a:off x="4114800" y="5486400"/>
              <a:ext cx="6858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3429004" y="5862935"/>
            <a:ext cx="2285996" cy="461665"/>
            <a:chOff x="4038604" y="5862935"/>
            <a:chExt cx="2285996" cy="461665"/>
          </a:xfrm>
        </p:grpSpPr>
        <p:sp>
          <p:nvSpPr>
            <p:cNvPr id="13" name="TextBox 12"/>
            <p:cNvSpPr txBox="1"/>
            <p:nvPr/>
          </p:nvSpPr>
          <p:spPr>
            <a:xfrm>
              <a:off x="5096379" y="5862935"/>
              <a:ext cx="1228221" cy="461665"/>
            </a:xfrm>
            <a:prstGeom prst="rect">
              <a:avLst/>
            </a:prstGeom>
            <a:noFill/>
          </p:spPr>
          <p:txBody>
            <a:bodyPr wrap="none" rtlCol="0">
              <a:spAutoFit/>
            </a:bodyPr>
            <a:lstStyle/>
            <a:p>
              <a:r>
                <a:rPr lang="en-US" sz="2400" b="1" dirty="0" err="1" smtClean="0"/>
                <a:t>bedload</a:t>
              </a:r>
              <a:endParaRPr lang="en-US" sz="2400" b="1" dirty="0"/>
            </a:p>
          </p:txBody>
        </p:sp>
        <p:cxnSp>
          <p:nvCxnSpPr>
            <p:cNvPr id="19" name="Straight Connector 18"/>
            <p:cNvCxnSpPr/>
            <p:nvPr/>
          </p:nvCxnSpPr>
          <p:spPr>
            <a:xfrm rot="10800000" flipV="1">
              <a:off x="4038604" y="6095999"/>
              <a:ext cx="990597" cy="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right)">
                                      <p:cBhvr>
                                        <p:cTn id="12" dur="1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right)">
                                      <p:cBhvr>
                                        <p:cTn id="22" dur="1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right)">
                                      <p:cBhvr>
                                        <p:cTn id="27" dur="1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TextBox 31"/>
          <p:cNvSpPr txBox="1"/>
          <p:nvPr/>
        </p:nvSpPr>
        <p:spPr>
          <a:xfrm>
            <a:off x="2362200" y="18288"/>
            <a:ext cx="4264629" cy="707886"/>
          </a:xfrm>
          <a:prstGeom prst="rect">
            <a:avLst/>
          </a:prstGeom>
          <a:noFill/>
        </p:spPr>
        <p:txBody>
          <a:bodyPr wrap="none" rtlCol="0">
            <a:spAutoFit/>
          </a:bodyPr>
          <a:lstStyle/>
          <a:p>
            <a:r>
              <a:rPr lang="en-US" sz="4000" b="1" dirty="0" smtClean="0"/>
              <a:t>GEOMORPHOLOGY</a:t>
            </a:r>
          </a:p>
        </p:txBody>
      </p:sp>
      <p:pic>
        <p:nvPicPr>
          <p:cNvPr id="33" name="Picture 7"/>
          <p:cNvPicPr preferRelativeResize="0">
            <a:picLocks noChangeAspect="1" noChangeArrowheads="1"/>
          </p:cNvPicPr>
          <p:nvPr/>
        </p:nvPicPr>
        <p:blipFill>
          <a:blip r:embed="rId2"/>
          <a:srcRect l="19134" t="10004" r="50570" b="57540"/>
          <a:stretch>
            <a:fillRect/>
          </a:stretch>
        </p:blipFill>
        <p:spPr bwMode="auto">
          <a:xfrm>
            <a:off x="304800" y="228600"/>
            <a:ext cx="2026920" cy="1920240"/>
          </a:xfrm>
          <a:prstGeom prst="rect">
            <a:avLst/>
          </a:prstGeom>
          <a:noFill/>
          <a:ln w="38100">
            <a:solidFill>
              <a:schemeClr val="tx1"/>
            </a:solidFill>
            <a:miter lim="800000"/>
            <a:headEnd/>
            <a:tailEnd/>
          </a:ln>
          <a:effectLst/>
        </p:spPr>
      </p:pic>
      <p:grpSp>
        <p:nvGrpSpPr>
          <p:cNvPr id="29" name="Group 28"/>
          <p:cNvGrpSpPr/>
          <p:nvPr/>
        </p:nvGrpSpPr>
        <p:grpSpPr>
          <a:xfrm>
            <a:off x="0" y="533400"/>
            <a:ext cx="9144000" cy="6324600"/>
            <a:chOff x="0" y="533400"/>
            <a:chExt cx="9144000" cy="6324600"/>
          </a:xfrm>
        </p:grpSpPr>
        <p:sp>
          <p:nvSpPr>
            <p:cNvPr id="31" name="Rectangle 30"/>
            <p:cNvSpPr/>
            <p:nvPr/>
          </p:nvSpPr>
          <p:spPr>
            <a:xfrm>
              <a:off x="0" y="1295400"/>
              <a:ext cx="9144000" cy="5232202"/>
            </a:xfrm>
            <a:prstGeom prst="rect">
              <a:avLst/>
            </a:prstGeom>
          </p:spPr>
          <p:txBody>
            <a:bodyPr wrap="square">
              <a:spAutoFit/>
            </a:bodyPr>
            <a:lstStyle/>
            <a:p>
              <a:r>
                <a:rPr lang="en-US" sz="2700" dirty="0" smtClean="0">
                  <a:ln>
                    <a:solidFill>
                      <a:schemeClr val="tx1"/>
                    </a:solidFill>
                  </a:ln>
                  <a:latin typeface="Bradley Hand ITC" pitchFamily="66" charset="0"/>
                </a:rPr>
                <a:t>	 	        “. . . the bed of the river Platte is composes</a:t>
              </a:r>
            </a:p>
            <a:p>
              <a:r>
                <a:rPr lang="en-US" sz="2700" dirty="0" smtClean="0">
                  <a:ln>
                    <a:solidFill>
                      <a:schemeClr val="tx1"/>
                    </a:solidFill>
                  </a:ln>
                  <a:latin typeface="Bradley Hand ITC" pitchFamily="66" charset="0"/>
                </a:rPr>
                <a:t>		        almost entirely of white sand, the particles of which, are remarkably small and light; these . . . form large masses, which being partially buoyed up, are </a:t>
              </a:r>
              <a:r>
                <a:rPr lang="en-US" sz="2700" dirty="0" err="1" smtClean="0">
                  <a:ln>
                    <a:solidFill>
                      <a:schemeClr val="tx1"/>
                    </a:solidFill>
                  </a:ln>
                  <a:latin typeface="Bradley Hand ITC" pitchFamily="66" charset="0"/>
                </a:rPr>
                <a:t>hurryed</a:t>
              </a:r>
              <a:r>
                <a:rPr lang="en-US" sz="2700" dirty="0" smtClean="0">
                  <a:ln>
                    <a:solidFill>
                      <a:schemeClr val="tx1"/>
                    </a:solidFill>
                  </a:ln>
                  <a:latin typeface="Bradley Hand ITC" pitchFamily="66" charset="0"/>
                </a:rPr>
                <a:t> along at the bottom by this impetuous torrent, with irresistible force;</a:t>
              </a:r>
            </a:p>
            <a:p>
              <a:r>
                <a:rPr lang="en-US" sz="2700" dirty="0" smtClean="0">
                  <a:ln>
                    <a:solidFill>
                      <a:schemeClr val="tx1"/>
                    </a:solidFill>
                  </a:ln>
                  <a:latin typeface="Bradley Hand ITC" pitchFamily="66" charset="0"/>
                </a:rPr>
                <a:t>						      sometimes 							      obstructed by each 						      other, suddenly stop 						      and form large sand-						      bars in the course of 						      a few hours”</a:t>
              </a:r>
            </a:p>
            <a:p>
              <a:endParaRPr lang="en-US" sz="1000" dirty="0" smtClean="0">
                <a:ln>
                  <a:solidFill>
                    <a:schemeClr val="tx1"/>
                  </a:solidFill>
                </a:ln>
                <a:latin typeface="Bradley Hand ITC" pitchFamily="66" charset="0"/>
              </a:endParaRPr>
            </a:p>
            <a:p>
              <a:r>
                <a:rPr lang="en-US" sz="2700" dirty="0" smtClean="0">
                  <a:ln>
                    <a:solidFill>
                      <a:schemeClr val="tx1"/>
                    </a:solidFill>
                  </a:ln>
                  <a:latin typeface="Bradley Hand ITC" pitchFamily="66" charset="0"/>
                </a:rPr>
                <a:t>						      </a:t>
              </a:r>
              <a:r>
                <a:rPr lang="en-US" sz="2400" dirty="0" smtClean="0">
                  <a:ln>
                    <a:solidFill>
                      <a:schemeClr val="tx1"/>
                    </a:solidFill>
                  </a:ln>
                  <a:latin typeface="Bradley Hand ITC" pitchFamily="66" charset="0"/>
                </a:rPr>
                <a:t>- Mandan Miscellany </a:t>
              </a:r>
              <a:endParaRPr lang="en-US" sz="2400" dirty="0">
                <a:ln>
                  <a:solidFill>
                    <a:schemeClr val="tx1"/>
                  </a:solidFill>
                </a:ln>
                <a:latin typeface="Bradley Hand ITC" pitchFamily="66" charset="0"/>
              </a:endParaRPr>
            </a:p>
          </p:txBody>
        </p:sp>
        <p:grpSp>
          <p:nvGrpSpPr>
            <p:cNvPr id="2" name="Group 29"/>
            <p:cNvGrpSpPr/>
            <p:nvPr/>
          </p:nvGrpSpPr>
          <p:grpSpPr>
            <a:xfrm>
              <a:off x="3886200" y="3392424"/>
              <a:ext cx="1905000" cy="3429000"/>
              <a:chOff x="4495800" y="3392424"/>
              <a:chExt cx="1905000" cy="3429000"/>
            </a:xfrm>
          </p:grpSpPr>
          <p:sp>
            <p:nvSpPr>
              <p:cNvPr id="14" name="Rectangle 13"/>
              <p:cNvSpPr/>
              <p:nvPr/>
            </p:nvSpPr>
            <p:spPr>
              <a:xfrm>
                <a:off x="4495800" y="3392424"/>
                <a:ext cx="1905000" cy="3429000"/>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725213" y="3429000"/>
                <a:ext cx="1675587" cy="461665"/>
              </a:xfrm>
              <a:prstGeom prst="rect">
                <a:avLst/>
              </a:prstGeom>
              <a:noFill/>
            </p:spPr>
            <p:txBody>
              <a:bodyPr wrap="none" rtlCol="0">
                <a:spAutoFit/>
              </a:bodyPr>
              <a:lstStyle/>
              <a:p>
                <a:r>
                  <a:rPr lang="en-US" sz="2400" b="1" u="sng" dirty="0" smtClean="0"/>
                  <a:t>SEDIMENTS</a:t>
                </a:r>
                <a:endParaRPr lang="en-US" sz="2400" b="1" u="sng" dirty="0"/>
              </a:p>
            </p:txBody>
          </p:sp>
        </p:grpSp>
        <p:grpSp>
          <p:nvGrpSpPr>
            <p:cNvPr id="8" name="Group 33"/>
            <p:cNvGrpSpPr/>
            <p:nvPr/>
          </p:nvGrpSpPr>
          <p:grpSpPr>
            <a:xfrm>
              <a:off x="2667000" y="533400"/>
              <a:ext cx="3962495" cy="707886"/>
              <a:chOff x="2667000" y="685800"/>
              <a:chExt cx="3962495" cy="707886"/>
            </a:xfrm>
          </p:grpSpPr>
          <p:sp>
            <p:nvSpPr>
              <p:cNvPr id="35" name="Rectangle 34"/>
              <p:cNvSpPr/>
              <p:nvPr/>
            </p:nvSpPr>
            <p:spPr>
              <a:xfrm>
                <a:off x="2667000" y="685800"/>
                <a:ext cx="3962495" cy="707886"/>
              </a:xfrm>
              <a:prstGeom prst="rect">
                <a:avLst/>
              </a:prstGeom>
            </p:spPr>
            <p:txBody>
              <a:bodyPr wrap="none">
                <a:spAutoFit/>
              </a:bodyPr>
              <a:lstStyle/>
              <a:p>
                <a:r>
                  <a:rPr lang="en-US" sz="4000" b="1" dirty="0" smtClean="0"/>
                  <a:t>sediment transfer</a:t>
                </a:r>
                <a:endParaRPr lang="en-US" sz="4000" dirty="0"/>
              </a:p>
            </p:txBody>
          </p:sp>
          <p:cxnSp>
            <p:nvCxnSpPr>
              <p:cNvPr id="36" name="Straight Connector 35"/>
              <p:cNvCxnSpPr/>
              <p:nvPr/>
            </p:nvCxnSpPr>
            <p:spPr>
              <a:xfrm>
                <a:off x="2667000" y="1295400"/>
                <a:ext cx="3810000" cy="1588"/>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15" name="Group 7"/>
            <p:cNvGrpSpPr/>
            <p:nvPr/>
          </p:nvGrpSpPr>
          <p:grpSpPr>
            <a:xfrm>
              <a:off x="0" y="3429000"/>
              <a:ext cx="4038600" cy="3429000"/>
              <a:chOff x="685800" y="1295400"/>
              <a:chExt cx="4495800" cy="3429000"/>
            </a:xfrm>
          </p:grpSpPr>
          <p:pic>
            <p:nvPicPr>
              <p:cNvPr id="3" name="Picture 2" descr="Image result for sediment transport"/>
              <p:cNvPicPr>
                <a:picLocks noChangeAspect="1" noChangeArrowheads="1"/>
              </p:cNvPicPr>
              <p:nvPr/>
            </p:nvPicPr>
            <p:blipFill>
              <a:blip r:embed="rId3"/>
              <a:srcRect l="4123" t="7692" r="35062" b="5769"/>
              <a:stretch>
                <a:fillRect/>
              </a:stretch>
            </p:blipFill>
            <p:spPr bwMode="auto">
              <a:xfrm>
                <a:off x="685800" y="1295400"/>
                <a:ext cx="4495800" cy="3429000"/>
              </a:xfrm>
              <a:prstGeom prst="rect">
                <a:avLst/>
              </a:prstGeom>
              <a:noFill/>
              <a:ln w="50800">
                <a:solidFill>
                  <a:schemeClr val="tx1"/>
                </a:solidFill>
              </a:ln>
            </p:spPr>
          </p:pic>
          <p:sp>
            <p:nvSpPr>
              <p:cNvPr id="4" name="Rectangle 3"/>
              <p:cNvSpPr/>
              <p:nvPr/>
            </p:nvSpPr>
            <p:spPr>
              <a:xfrm>
                <a:off x="685800" y="1295400"/>
                <a:ext cx="4495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667000" y="1519535"/>
                <a:ext cx="625492" cy="461665"/>
              </a:xfrm>
              <a:prstGeom prst="rect">
                <a:avLst/>
              </a:prstGeom>
              <a:noFill/>
            </p:spPr>
            <p:txBody>
              <a:bodyPr wrap="none" rtlCol="0">
                <a:spAutoFit/>
              </a:bodyPr>
              <a:lstStyle/>
              <a:p>
                <a:r>
                  <a:rPr lang="en-US" sz="2400" b="1" dirty="0" smtClean="0"/>
                  <a:t>AIR</a:t>
                </a:r>
                <a:endParaRPr lang="en-US" sz="2400" b="1" dirty="0"/>
              </a:p>
            </p:txBody>
          </p:sp>
          <p:sp>
            <p:nvSpPr>
              <p:cNvPr id="6" name="TextBox 5"/>
              <p:cNvSpPr txBox="1"/>
              <p:nvPr/>
            </p:nvSpPr>
            <p:spPr>
              <a:xfrm>
                <a:off x="2438400" y="2586335"/>
                <a:ext cx="1087157" cy="461665"/>
              </a:xfrm>
              <a:prstGeom prst="rect">
                <a:avLst/>
              </a:prstGeom>
              <a:noFill/>
            </p:spPr>
            <p:txBody>
              <a:bodyPr wrap="none" rtlCol="0">
                <a:spAutoFit/>
              </a:bodyPr>
              <a:lstStyle/>
              <a:p>
                <a:r>
                  <a:rPr lang="en-US" sz="2400" b="1" dirty="0" smtClean="0"/>
                  <a:t>WATER</a:t>
                </a:r>
                <a:endParaRPr lang="en-US" sz="2400" b="1" dirty="0"/>
              </a:p>
            </p:txBody>
          </p:sp>
          <p:sp>
            <p:nvSpPr>
              <p:cNvPr id="7" name="TextBox 6"/>
              <p:cNvSpPr txBox="1"/>
              <p:nvPr/>
            </p:nvSpPr>
            <p:spPr>
              <a:xfrm>
                <a:off x="2057400" y="4114800"/>
                <a:ext cx="2167581" cy="461665"/>
              </a:xfrm>
              <a:prstGeom prst="rect">
                <a:avLst/>
              </a:prstGeom>
              <a:noFill/>
            </p:spPr>
            <p:txBody>
              <a:bodyPr wrap="none" rtlCol="0">
                <a:spAutoFit/>
              </a:bodyPr>
              <a:lstStyle/>
              <a:p>
                <a:r>
                  <a:rPr lang="en-US" sz="2400" b="1" dirty="0" smtClean="0"/>
                  <a:t>RIVER BOTTOM</a:t>
                </a:r>
                <a:endParaRPr lang="en-US" sz="2400" b="1" dirty="0"/>
              </a:p>
            </p:txBody>
          </p:sp>
        </p:grpSp>
        <p:grpSp>
          <p:nvGrpSpPr>
            <p:cNvPr id="20" name="Group 20"/>
            <p:cNvGrpSpPr/>
            <p:nvPr/>
          </p:nvGrpSpPr>
          <p:grpSpPr>
            <a:xfrm>
              <a:off x="3429000" y="3957935"/>
              <a:ext cx="2362200" cy="461665"/>
              <a:chOff x="4038600" y="3957935"/>
              <a:chExt cx="2362200" cy="461665"/>
            </a:xfrm>
          </p:grpSpPr>
          <p:sp>
            <p:nvSpPr>
              <p:cNvPr id="10" name="TextBox 9"/>
              <p:cNvSpPr txBox="1"/>
              <p:nvPr/>
            </p:nvSpPr>
            <p:spPr>
              <a:xfrm>
                <a:off x="5119680" y="3957935"/>
                <a:ext cx="1281120" cy="461665"/>
              </a:xfrm>
              <a:prstGeom prst="rect">
                <a:avLst/>
              </a:prstGeom>
              <a:noFill/>
            </p:spPr>
            <p:txBody>
              <a:bodyPr wrap="none" rtlCol="0">
                <a:spAutoFit/>
              </a:bodyPr>
              <a:lstStyle/>
              <a:p>
                <a:r>
                  <a:rPr lang="en-US" sz="2400" b="1" dirty="0" smtClean="0"/>
                  <a:t>airborne</a:t>
                </a:r>
                <a:endParaRPr lang="en-US" sz="2400" b="1" dirty="0"/>
              </a:p>
            </p:txBody>
          </p:sp>
          <p:cxnSp>
            <p:nvCxnSpPr>
              <p:cNvPr id="16" name="Straight Connector 15"/>
              <p:cNvCxnSpPr>
                <a:stCxn id="10" idx="1"/>
              </p:cNvCxnSpPr>
              <p:nvPr/>
            </p:nvCxnSpPr>
            <p:spPr>
              <a:xfrm rot="10800000" flipV="1">
                <a:off x="4038600" y="4188768"/>
                <a:ext cx="1081080" cy="223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1"/>
            <p:cNvGrpSpPr/>
            <p:nvPr/>
          </p:nvGrpSpPr>
          <p:grpSpPr>
            <a:xfrm>
              <a:off x="3505200" y="4643735"/>
              <a:ext cx="2438400" cy="461665"/>
              <a:chOff x="4114800" y="4643735"/>
              <a:chExt cx="2438400" cy="461665"/>
            </a:xfrm>
          </p:grpSpPr>
          <p:sp>
            <p:nvSpPr>
              <p:cNvPr id="11" name="TextBox 10"/>
              <p:cNvSpPr txBox="1"/>
              <p:nvPr/>
            </p:nvSpPr>
            <p:spPr>
              <a:xfrm>
                <a:off x="5039324" y="4643735"/>
                <a:ext cx="1513876" cy="461665"/>
              </a:xfrm>
              <a:prstGeom prst="rect">
                <a:avLst/>
              </a:prstGeom>
              <a:noFill/>
            </p:spPr>
            <p:txBody>
              <a:bodyPr wrap="none" rtlCol="0">
                <a:spAutoFit/>
              </a:bodyPr>
              <a:lstStyle/>
              <a:p>
                <a:r>
                  <a:rPr lang="en-US" sz="2400" b="1" dirty="0" smtClean="0"/>
                  <a:t>dissolved  </a:t>
                </a:r>
                <a:endParaRPr lang="en-US" sz="2400" b="1" dirty="0"/>
              </a:p>
            </p:txBody>
          </p:sp>
          <p:cxnSp>
            <p:nvCxnSpPr>
              <p:cNvPr id="17" name="Straight Connector 16"/>
              <p:cNvCxnSpPr/>
              <p:nvPr/>
            </p:nvCxnSpPr>
            <p:spPr>
              <a:xfrm rot="10800000">
                <a:off x="4114800" y="4876800"/>
                <a:ext cx="9144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2"/>
            <p:cNvGrpSpPr/>
            <p:nvPr/>
          </p:nvGrpSpPr>
          <p:grpSpPr>
            <a:xfrm>
              <a:off x="3505200" y="5253335"/>
              <a:ext cx="2286000" cy="461665"/>
              <a:chOff x="4114800" y="5253335"/>
              <a:chExt cx="2286000" cy="461665"/>
            </a:xfrm>
          </p:grpSpPr>
          <p:sp>
            <p:nvSpPr>
              <p:cNvPr id="12" name="TextBox 11"/>
              <p:cNvSpPr txBox="1"/>
              <p:nvPr/>
            </p:nvSpPr>
            <p:spPr>
              <a:xfrm>
                <a:off x="4832742" y="5253335"/>
                <a:ext cx="1568058" cy="461665"/>
              </a:xfrm>
              <a:prstGeom prst="rect">
                <a:avLst/>
              </a:prstGeom>
              <a:noFill/>
            </p:spPr>
            <p:txBody>
              <a:bodyPr wrap="none" rtlCol="0">
                <a:spAutoFit/>
              </a:bodyPr>
              <a:lstStyle/>
              <a:p>
                <a:r>
                  <a:rPr lang="en-US" sz="2400" b="1" dirty="0" smtClean="0"/>
                  <a:t>suspended</a:t>
                </a:r>
                <a:endParaRPr lang="en-US" sz="2400" b="1" dirty="0"/>
              </a:p>
            </p:txBody>
          </p:sp>
          <p:cxnSp>
            <p:nvCxnSpPr>
              <p:cNvPr id="18" name="Straight Connector 17"/>
              <p:cNvCxnSpPr/>
              <p:nvPr/>
            </p:nvCxnSpPr>
            <p:spPr>
              <a:xfrm rot="10800000">
                <a:off x="4114800" y="5486400"/>
                <a:ext cx="6858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3"/>
            <p:cNvGrpSpPr/>
            <p:nvPr/>
          </p:nvGrpSpPr>
          <p:grpSpPr>
            <a:xfrm>
              <a:off x="3429004" y="5862935"/>
              <a:ext cx="2285996" cy="461665"/>
              <a:chOff x="4038604" y="5862935"/>
              <a:chExt cx="2285996" cy="461665"/>
            </a:xfrm>
          </p:grpSpPr>
          <p:sp>
            <p:nvSpPr>
              <p:cNvPr id="13" name="TextBox 12"/>
              <p:cNvSpPr txBox="1"/>
              <p:nvPr/>
            </p:nvSpPr>
            <p:spPr>
              <a:xfrm>
                <a:off x="5096379" y="5862935"/>
                <a:ext cx="1228221" cy="461665"/>
              </a:xfrm>
              <a:prstGeom prst="rect">
                <a:avLst/>
              </a:prstGeom>
              <a:noFill/>
            </p:spPr>
            <p:txBody>
              <a:bodyPr wrap="none" rtlCol="0">
                <a:spAutoFit/>
              </a:bodyPr>
              <a:lstStyle/>
              <a:p>
                <a:r>
                  <a:rPr lang="en-US" sz="2400" b="1" dirty="0" err="1" smtClean="0"/>
                  <a:t>bedload</a:t>
                </a:r>
                <a:endParaRPr lang="en-US" sz="2400" b="1" dirty="0"/>
              </a:p>
            </p:txBody>
          </p:sp>
          <p:cxnSp>
            <p:nvCxnSpPr>
              <p:cNvPr id="19" name="Straight Connector 18"/>
              <p:cNvCxnSpPr/>
              <p:nvPr/>
            </p:nvCxnSpPr>
            <p:spPr>
              <a:xfrm rot="10800000" flipV="1">
                <a:off x="4038604" y="6095999"/>
                <a:ext cx="990597" cy="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30" name="TextBox 29"/>
          <p:cNvSpPr txBox="1"/>
          <p:nvPr/>
        </p:nvSpPr>
        <p:spPr>
          <a:xfrm>
            <a:off x="4886552" y="762000"/>
            <a:ext cx="4257448" cy="2554545"/>
          </a:xfrm>
          <a:prstGeom prst="rect">
            <a:avLst/>
          </a:prstGeom>
        </p:spPr>
        <p:txBody>
          <a:bodyPr wrap="none" rtlCol="0">
            <a:spAutoFit/>
          </a:bodyPr>
          <a:lstStyle/>
          <a:p>
            <a:pPr>
              <a:buFont typeface="Arial" pitchFamily="34" charset="0"/>
              <a:buChar char="•"/>
            </a:pPr>
            <a:r>
              <a:rPr lang="en-US" sz="4000" b="1" dirty="0" smtClean="0"/>
              <a:t> maps</a:t>
            </a:r>
          </a:p>
          <a:p>
            <a:pPr>
              <a:buFont typeface="Arial" pitchFamily="34" charset="0"/>
              <a:buChar char="•"/>
            </a:pPr>
            <a:r>
              <a:rPr lang="en-US" sz="4000" b="1" dirty="0" smtClean="0"/>
              <a:t> erosion</a:t>
            </a:r>
          </a:p>
          <a:p>
            <a:pPr>
              <a:buFont typeface="Arial" pitchFamily="34" charset="0"/>
              <a:buChar char="•"/>
            </a:pPr>
            <a:r>
              <a:rPr lang="en-US" sz="4000" b="1" dirty="0" smtClean="0"/>
              <a:t> sediment transfer</a:t>
            </a:r>
          </a:p>
          <a:p>
            <a:pPr>
              <a:buFont typeface="Arial" pitchFamily="34" charset="0"/>
              <a:buChar char="•"/>
            </a:pPr>
            <a:r>
              <a:rPr lang="en-US" sz="4000" b="1" dirty="0" smtClean="0"/>
              <a:t> deposition</a:t>
            </a:r>
          </a:p>
        </p:txBody>
      </p:sp>
      <p:cxnSp>
        <p:nvCxnSpPr>
          <p:cNvPr id="34" name="Straight Connector 33"/>
          <p:cNvCxnSpPr/>
          <p:nvPr/>
        </p:nvCxnSpPr>
        <p:spPr>
          <a:xfrm>
            <a:off x="5181600" y="3200400"/>
            <a:ext cx="2362200" cy="1588"/>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9"/>
                                        </p:tgtEl>
                                      </p:cBhvr>
                                    </p:animEffect>
                                    <p:set>
                                      <p:cBhvr>
                                        <p:cTn id="7" dur="1" fill="hold">
                                          <p:stCondLst>
                                            <p:cond delay="999"/>
                                          </p:stCondLst>
                                        </p:cTn>
                                        <p:tgtEl>
                                          <p:spTgt spid="2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0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362200" y="18288"/>
            <a:ext cx="4264629" cy="707886"/>
          </a:xfrm>
          <a:prstGeom prst="rect">
            <a:avLst/>
          </a:prstGeom>
          <a:noFill/>
        </p:spPr>
        <p:txBody>
          <a:bodyPr wrap="none" rtlCol="0">
            <a:spAutoFit/>
          </a:bodyPr>
          <a:lstStyle/>
          <a:p>
            <a:r>
              <a:rPr lang="en-US" sz="4000" b="1" dirty="0" smtClean="0"/>
              <a:t>GEOMORPHOLOGY</a:t>
            </a:r>
          </a:p>
        </p:txBody>
      </p:sp>
      <p:sp useBgFill="1">
        <p:nvSpPr>
          <p:cNvPr id="4" name="TextBox 3"/>
          <p:cNvSpPr txBox="1"/>
          <p:nvPr/>
        </p:nvSpPr>
        <p:spPr>
          <a:xfrm>
            <a:off x="4886552" y="762000"/>
            <a:ext cx="4257448" cy="2554545"/>
          </a:xfrm>
          <a:prstGeom prst="rect">
            <a:avLst/>
          </a:prstGeom>
        </p:spPr>
        <p:txBody>
          <a:bodyPr wrap="none" rtlCol="0">
            <a:spAutoFit/>
          </a:bodyPr>
          <a:lstStyle/>
          <a:p>
            <a:pPr>
              <a:buFont typeface="Arial" pitchFamily="34" charset="0"/>
              <a:buChar char="•"/>
            </a:pPr>
            <a:r>
              <a:rPr lang="en-US" sz="4000" b="1" dirty="0" smtClean="0"/>
              <a:t> maps</a:t>
            </a:r>
          </a:p>
          <a:p>
            <a:pPr>
              <a:buFont typeface="Arial" pitchFamily="34" charset="0"/>
              <a:buChar char="•"/>
            </a:pPr>
            <a:r>
              <a:rPr lang="en-US" sz="4000" b="1" dirty="0" smtClean="0"/>
              <a:t> erosion</a:t>
            </a:r>
          </a:p>
          <a:p>
            <a:pPr>
              <a:buFont typeface="Arial" pitchFamily="34" charset="0"/>
              <a:buChar char="•"/>
            </a:pPr>
            <a:r>
              <a:rPr lang="en-US" sz="4000" b="1" dirty="0" smtClean="0"/>
              <a:t> sediment transfer</a:t>
            </a:r>
          </a:p>
          <a:p>
            <a:pPr>
              <a:buFont typeface="Arial" pitchFamily="34" charset="0"/>
              <a:buChar char="•"/>
            </a:pPr>
            <a:r>
              <a:rPr lang="en-US" sz="4000" b="1" dirty="0" smtClean="0"/>
              <a:t> deposition</a:t>
            </a:r>
          </a:p>
        </p:txBody>
      </p:sp>
      <p:cxnSp>
        <p:nvCxnSpPr>
          <p:cNvPr id="5" name="Straight Connector 4"/>
          <p:cNvCxnSpPr/>
          <p:nvPr/>
        </p:nvCxnSpPr>
        <p:spPr>
          <a:xfrm>
            <a:off x="5181600" y="3200400"/>
            <a:ext cx="2362200" cy="1588"/>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181076" y="457200"/>
            <a:ext cx="2457724" cy="707886"/>
            <a:chOff x="2667000" y="685800"/>
            <a:chExt cx="2457724" cy="707886"/>
          </a:xfrm>
        </p:grpSpPr>
        <p:sp>
          <p:nvSpPr>
            <p:cNvPr id="7" name="Rectangle 6"/>
            <p:cNvSpPr/>
            <p:nvPr/>
          </p:nvSpPr>
          <p:spPr>
            <a:xfrm>
              <a:off x="2667000" y="685800"/>
              <a:ext cx="2457724" cy="707886"/>
            </a:xfrm>
            <a:prstGeom prst="rect">
              <a:avLst/>
            </a:prstGeom>
          </p:spPr>
          <p:txBody>
            <a:bodyPr wrap="none">
              <a:spAutoFit/>
            </a:bodyPr>
            <a:lstStyle/>
            <a:p>
              <a:r>
                <a:rPr lang="en-US" sz="4000" b="1" dirty="0" smtClean="0"/>
                <a:t>deposition</a:t>
              </a:r>
              <a:endParaRPr lang="en-US" sz="4000" dirty="0"/>
            </a:p>
          </p:txBody>
        </p:sp>
        <p:cxnSp>
          <p:nvCxnSpPr>
            <p:cNvPr id="8" name="Straight Connector 7"/>
            <p:cNvCxnSpPr/>
            <p:nvPr/>
          </p:nvCxnSpPr>
          <p:spPr>
            <a:xfrm>
              <a:off x="2667000" y="1295400"/>
              <a:ext cx="2362200" cy="1588"/>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pic>
        <p:nvPicPr>
          <p:cNvPr id="203778" name="Picture 2"/>
          <p:cNvPicPr>
            <a:picLocks noChangeAspect="1" noChangeArrowheads="1"/>
          </p:cNvPicPr>
          <p:nvPr/>
        </p:nvPicPr>
        <p:blipFill>
          <a:blip r:embed="rId2"/>
          <a:srcRect/>
          <a:stretch>
            <a:fillRect/>
          </a:stretch>
        </p:blipFill>
        <p:spPr bwMode="auto">
          <a:xfrm>
            <a:off x="0" y="4034824"/>
            <a:ext cx="9144000" cy="2823176"/>
          </a:xfrm>
          <a:prstGeom prst="rect">
            <a:avLst/>
          </a:prstGeom>
          <a:noFill/>
          <a:ln w="9525">
            <a:noFill/>
            <a:miter lim="800000"/>
            <a:headEnd/>
            <a:tailEnd/>
          </a:ln>
          <a:effectLst/>
        </p:spPr>
      </p:pic>
      <p:sp useBgFill="1">
        <p:nvSpPr>
          <p:cNvPr id="14" name="Rectangle 13"/>
          <p:cNvSpPr/>
          <p:nvPr/>
        </p:nvSpPr>
        <p:spPr>
          <a:xfrm>
            <a:off x="0" y="1447800"/>
            <a:ext cx="9144000" cy="2862322"/>
          </a:xfrm>
          <a:prstGeom prst="rect">
            <a:avLst/>
          </a:prstGeom>
        </p:spPr>
        <p:txBody>
          <a:bodyPr wrap="square">
            <a:spAutoFit/>
          </a:bodyPr>
          <a:lstStyle/>
          <a:p>
            <a:r>
              <a:rPr lang="en-US" sz="3200" b="1" dirty="0" smtClean="0">
                <a:ln>
                  <a:solidFill>
                    <a:srgbClr val="0000CC"/>
                  </a:solidFill>
                </a:ln>
                <a:solidFill>
                  <a:srgbClr val="0000CC"/>
                </a:solidFill>
                <a:effectLst>
                  <a:outerShdw dist="50800" dir="7200000" algn="ctr" rotWithShape="0">
                    <a:schemeClr val="tx1"/>
                  </a:outerShdw>
                </a:effectLst>
              </a:rPr>
              <a:t>		       </a:t>
            </a:r>
            <a:r>
              <a:rPr lang="en-US" sz="3200" dirty="0" smtClean="0">
                <a:ln>
                  <a:solidFill>
                    <a:srgbClr val="0000CC"/>
                  </a:solidFill>
                </a:ln>
                <a:solidFill>
                  <a:srgbClr val="0000CC"/>
                </a:solidFill>
                <a:effectLst>
                  <a:outerShdw dist="50800" dir="7200000" algn="ctr" rotWithShape="0">
                    <a:schemeClr val="tx1"/>
                  </a:outerShdw>
                </a:effectLst>
              </a:rPr>
              <a:t>Nov 25, 1803  Captain Clark writes . . .</a:t>
            </a:r>
          </a:p>
          <a:p>
            <a:endParaRPr lang="en-US" sz="2000" b="1" dirty="0" smtClean="0">
              <a:ln>
                <a:solidFill>
                  <a:srgbClr val="0000CC"/>
                </a:solidFill>
              </a:ln>
              <a:solidFill>
                <a:srgbClr val="0000CC"/>
              </a:solidFill>
              <a:effectLst>
                <a:outerShdw dist="50800" dir="7200000" algn="ctr" rotWithShape="0">
                  <a:schemeClr val="tx1"/>
                </a:outerShdw>
              </a:effectLst>
            </a:endParaRPr>
          </a:p>
          <a:p>
            <a:pPr algn="ctr"/>
            <a:r>
              <a:rPr lang="en-US" sz="3200" b="1" dirty="0" smtClean="0">
                <a:ln>
                  <a:solidFill>
                    <a:srgbClr val="0000CC"/>
                  </a:solidFill>
                </a:ln>
                <a:solidFill>
                  <a:srgbClr val="0000CC"/>
                </a:solidFill>
                <a:effectLst>
                  <a:outerShdw dist="50800" dir="7200000" algn="ctr" rotWithShape="0">
                    <a:schemeClr val="tx1"/>
                  </a:outerShdw>
                </a:effectLst>
              </a:rPr>
              <a:t> </a:t>
            </a:r>
            <a:r>
              <a:rPr lang="en-US" sz="32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“The Mississippi when full throws large </a:t>
            </a:r>
            <a:r>
              <a:rPr lang="en-US" sz="3200" b="1" dirty="0" err="1" smtClean="0">
                <a:ln>
                  <a:solidFill>
                    <a:srgbClr val="0000CC"/>
                  </a:solidFill>
                </a:ln>
                <a:solidFill>
                  <a:srgbClr val="0000CC"/>
                </a:solidFill>
                <a:effectLst>
                  <a:outerShdw dist="50800" dir="7200000" algn="ctr" rotWithShape="0">
                    <a:schemeClr val="tx1"/>
                  </a:outerShdw>
                </a:effectLst>
                <a:latin typeface="Bradley Hand ITC" pitchFamily="66" charset="0"/>
              </a:rPr>
              <a:t>quantitys</a:t>
            </a:r>
            <a:endParaRPr lang="en-US" sz="3200" b="1" dirty="0" smtClean="0">
              <a:ln>
                <a:solidFill>
                  <a:srgbClr val="0000CC"/>
                </a:solidFill>
              </a:ln>
              <a:solidFill>
                <a:srgbClr val="0000CC"/>
              </a:solidFill>
              <a:effectLst>
                <a:outerShdw dist="50800" dir="7200000" algn="ctr" rotWithShape="0">
                  <a:schemeClr val="tx1"/>
                </a:outerShdw>
              </a:effectLst>
              <a:latin typeface="Bradley Hand ITC" pitchFamily="66" charset="0"/>
            </a:endParaRPr>
          </a:p>
          <a:p>
            <a:pPr algn="ctr"/>
            <a:r>
              <a:rPr lang="en-US" sz="32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  of mud into the mouths of these rivers whose</a:t>
            </a:r>
          </a:p>
          <a:p>
            <a:pPr algn="ctr"/>
            <a:r>
              <a:rPr lang="en-US" sz="32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  </a:t>
            </a:r>
            <a:r>
              <a:rPr lang="en-US" sz="3200" b="1" dirty="0" err="1" smtClean="0">
                <a:ln>
                  <a:solidFill>
                    <a:srgbClr val="0000CC"/>
                  </a:solidFill>
                </a:ln>
                <a:solidFill>
                  <a:srgbClr val="0000CC"/>
                </a:solidFill>
                <a:effectLst>
                  <a:outerShdw dist="50800" dir="7200000" algn="ctr" rotWithShape="0">
                    <a:schemeClr val="tx1"/>
                  </a:outerShdw>
                </a:effectLst>
                <a:latin typeface="Bradley Hand ITC" pitchFamily="66" charset="0"/>
              </a:rPr>
              <a:t>courents</a:t>
            </a:r>
            <a:r>
              <a:rPr lang="en-US" sz="32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 not being equal to contend with it's power</a:t>
            </a:r>
          </a:p>
          <a:p>
            <a:pPr algn="ctr"/>
            <a:r>
              <a:rPr lang="en-US" sz="32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  become still or eddy for many miles up . . . “ </a:t>
            </a:r>
            <a:endParaRPr lang="en-US" sz="3200" b="1" dirty="0">
              <a:ln>
                <a:solidFill>
                  <a:srgbClr val="0000CC"/>
                </a:solidFill>
              </a:ln>
              <a:solidFill>
                <a:srgbClr val="0000CC"/>
              </a:solidFill>
              <a:effectLst>
                <a:outerShdw dist="50800" dir="7200000" algn="ctr" rotWithShape="0">
                  <a:schemeClr val="tx1"/>
                </a:outerShdw>
              </a:effectLst>
              <a:latin typeface="Bradley Hand ITC" pitchFamily="66" charset="0"/>
            </a:endParaRPr>
          </a:p>
        </p:txBody>
      </p:sp>
      <p:pic>
        <p:nvPicPr>
          <p:cNvPr id="3" name="Picture 7"/>
          <p:cNvPicPr preferRelativeResize="0">
            <a:picLocks noChangeAspect="1" noChangeArrowheads="1"/>
          </p:cNvPicPr>
          <p:nvPr/>
        </p:nvPicPr>
        <p:blipFill>
          <a:blip r:embed="rId3"/>
          <a:srcRect l="19134" t="10004" r="50570" b="57540"/>
          <a:stretch>
            <a:fillRect/>
          </a:stretch>
        </p:blipFill>
        <p:spPr bwMode="auto">
          <a:xfrm>
            <a:off x="304800" y="228600"/>
            <a:ext cx="2026920" cy="1920240"/>
          </a:xfrm>
          <a:prstGeom prst="rect">
            <a:avLst/>
          </a:prstGeom>
          <a:noFill/>
          <a:ln w="38100">
            <a:solidFill>
              <a:schemeClr val="tx1"/>
            </a:soli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par>
                                <p:cTn id="11" presetID="42"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203778"/>
                                        </p:tgtEl>
                                        <p:attrNameLst>
                                          <p:attrName>style.visibility</p:attrName>
                                        </p:attrNameLst>
                                      </p:cBhvr>
                                      <p:to>
                                        <p:strVal val="visible"/>
                                      </p:to>
                                    </p:set>
                                    <p:animEffect transition="in" filter="fade">
                                      <p:cBhvr>
                                        <p:cTn id="19" dur="1000"/>
                                        <p:tgtEl>
                                          <p:spTgt spid="20377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1477328"/>
          </a:xfrm>
          <a:prstGeom prst="rect">
            <a:avLst/>
          </a:prstGeom>
        </p:spPr>
        <p:txBody>
          <a:bodyPr wrap="square">
            <a:spAutoFit/>
          </a:bodyPr>
          <a:lstStyle/>
          <a:p>
            <a:r>
              <a:rPr lang="en-US" b="1" dirty="0" smtClean="0"/>
              <a:t>DEPOSITION</a:t>
            </a:r>
          </a:p>
          <a:p>
            <a:r>
              <a:rPr lang="en-US" dirty="0" smtClean="0"/>
              <a:t>Generally, at high flows in the spring and early summer, the Platte and some other tributaries deposited sediment into the Missouri River channel which fed the notorious sandbars and islands downstream. At other times the larger river created backwater conditions and deposited sediment into the mouths of tributaries:  </a:t>
            </a:r>
            <a:endParaRPr lang="en-US" dirty="0"/>
          </a:p>
        </p:txBody>
      </p:sp>
      <p:sp>
        <p:nvSpPr>
          <p:cNvPr id="3" name="Rectangle 2"/>
          <p:cNvSpPr/>
          <p:nvPr/>
        </p:nvSpPr>
        <p:spPr>
          <a:xfrm>
            <a:off x="0" y="1412081"/>
            <a:ext cx="9144000" cy="3693319"/>
          </a:xfrm>
          <a:prstGeom prst="rect">
            <a:avLst/>
          </a:prstGeom>
        </p:spPr>
        <p:txBody>
          <a:bodyPr wrap="square">
            <a:spAutoFit/>
          </a:bodyPr>
          <a:lstStyle/>
          <a:p>
            <a:r>
              <a:rPr lang="en-US" dirty="0" smtClean="0"/>
              <a:t>These two journal entries describe one of many processes that are recognized today as flood-plain-forming depositional processes. </a:t>
            </a:r>
          </a:p>
          <a:p>
            <a:r>
              <a:rPr lang="en-US" dirty="0" smtClean="0"/>
              <a:t>The Mississippi when full throws large </a:t>
            </a:r>
            <a:r>
              <a:rPr lang="en-US" dirty="0" err="1" smtClean="0"/>
              <a:t>quantitys</a:t>
            </a:r>
            <a:r>
              <a:rPr lang="en-US" dirty="0" smtClean="0"/>
              <a:t> of mud into the mouths of these rivers whose </a:t>
            </a:r>
            <a:r>
              <a:rPr lang="en-US" dirty="0" err="1" smtClean="0"/>
              <a:t>courents</a:t>
            </a:r>
            <a:r>
              <a:rPr lang="en-US" dirty="0" smtClean="0"/>
              <a:t> not being equal to contend with it's power become still or eddy for many miles up them the mud is thus deposited and as they are but </a:t>
            </a:r>
            <a:r>
              <a:rPr lang="en-US" dirty="0" err="1" smtClean="0"/>
              <a:t>comparitively</a:t>
            </a:r>
            <a:r>
              <a:rPr lang="en-US" dirty="0" smtClean="0"/>
              <a:t> short their </a:t>
            </a:r>
            <a:r>
              <a:rPr lang="en-US" dirty="0" err="1" smtClean="0"/>
              <a:t>courents</a:t>
            </a:r>
            <a:r>
              <a:rPr lang="en-US" dirty="0" smtClean="0"/>
              <a:t> subside before that of the Mississippi which when it dose subside and leave them free to act they have so small a quantity of water to discharge that it finds it's way to the river in a very small channel which it cuts through this mud; thus in a manner </a:t>
            </a:r>
            <a:r>
              <a:rPr lang="en-US" dirty="0" err="1" smtClean="0"/>
              <a:t>conscealing</a:t>
            </a:r>
            <a:r>
              <a:rPr lang="en-US" dirty="0" smtClean="0"/>
              <a:t> their magnitude from the </a:t>
            </a:r>
            <a:r>
              <a:rPr lang="en-US" dirty="0" err="1" smtClean="0"/>
              <a:t>passanger</a:t>
            </a:r>
            <a:r>
              <a:rPr lang="en-US" dirty="0" smtClean="0"/>
              <a:t> along the main river ... 25 November 1803 ... after a delay of two hours we passed a narrow channel of 45 to 80 </a:t>
            </a:r>
            <a:r>
              <a:rPr lang="en-US" dirty="0" err="1" smtClean="0"/>
              <a:t>yds</a:t>
            </a:r>
            <a:r>
              <a:rPr lang="en-US" dirty="0" smtClean="0"/>
              <a:t> wide five miles to the mouth of (3) </a:t>
            </a:r>
            <a:r>
              <a:rPr lang="en-US" dirty="0" err="1" smtClean="0"/>
              <a:t>Nadawa</a:t>
            </a:r>
            <a:r>
              <a:rPr lang="en-US" dirty="0" smtClean="0"/>
              <a:t> River, This river Corns in from the North and is </a:t>
            </a:r>
            <a:r>
              <a:rPr lang="en-US" dirty="0" err="1" smtClean="0"/>
              <a:t>navagable</a:t>
            </a:r>
            <a:r>
              <a:rPr lang="en-US" dirty="0" smtClean="0"/>
              <a:t> for </a:t>
            </a:r>
            <a:r>
              <a:rPr lang="en-US" dirty="0" err="1" smtClean="0"/>
              <a:t>Perogues</a:t>
            </a:r>
            <a:r>
              <a:rPr lang="en-US" dirty="0" smtClean="0"/>
              <a:t> Some distance. it is about 70 yards wide a little above the mouth, at the mouth not So wide, the mud of the Gut running out of the </a:t>
            </a:r>
            <a:r>
              <a:rPr lang="en-US" dirty="0" err="1" smtClean="0"/>
              <a:t>Missourie</a:t>
            </a:r>
            <a:r>
              <a:rPr lang="en-US" dirty="0" smtClean="0"/>
              <a:t> is thrown and Settles in the mouth ... 8 July 1804 </a:t>
            </a:r>
            <a:endParaRPr lang="en-US" dirty="0"/>
          </a:p>
        </p:txBody>
      </p:sp>
      <p:pic>
        <p:nvPicPr>
          <p:cNvPr id="171010" name="Picture 2"/>
          <p:cNvPicPr>
            <a:picLocks noChangeAspect="1" noChangeArrowheads="1"/>
          </p:cNvPicPr>
          <p:nvPr/>
        </p:nvPicPr>
        <p:blipFill>
          <a:blip r:embed="rId2"/>
          <a:srcRect l="10395" t="37500" r="9663" b="18750"/>
          <a:stretch>
            <a:fillRect/>
          </a:stretch>
        </p:blipFill>
        <p:spPr bwMode="auto">
          <a:xfrm>
            <a:off x="1295400" y="5181600"/>
            <a:ext cx="6934200" cy="21336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3778" name="Picture 2"/>
          <p:cNvPicPr>
            <a:picLocks noChangeAspect="1" noChangeArrowheads="1"/>
          </p:cNvPicPr>
          <p:nvPr/>
        </p:nvPicPr>
        <p:blipFill>
          <a:blip r:embed="rId2"/>
          <a:srcRect/>
          <a:stretch>
            <a:fillRect/>
          </a:stretch>
        </p:blipFill>
        <p:spPr bwMode="auto">
          <a:xfrm>
            <a:off x="0" y="4034824"/>
            <a:ext cx="9144000" cy="2823176"/>
          </a:xfrm>
          <a:prstGeom prst="rect">
            <a:avLst/>
          </a:prstGeom>
          <a:noFill/>
          <a:ln w="9525">
            <a:noFill/>
            <a:miter lim="800000"/>
            <a:headEnd/>
            <a:tailEnd/>
          </a:ln>
          <a:effectLst/>
        </p:spPr>
      </p:pic>
      <p:sp useBgFill="1">
        <p:nvSpPr>
          <p:cNvPr id="14" name="Rectangle 13"/>
          <p:cNvSpPr/>
          <p:nvPr/>
        </p:nvSpPr>
        <p:spPr>
          <a:xfrm>
            <a:off x="0" y="1447800"/>
            <a:ext cx="9144000" cy="2862322"/>
          </a:xfrm>
          <a:prstGeom prst="rect">
            <a:avLst/>
          </a:prstGeom>
        </p:spPr>
        <p:txBody>
          <a:bodyPr wrap="square">
            <a:spAutoFit/>
          </a:bodyPr>
          <a:lstStyle/>
          <a:p>
            <a:pPr algn="ctr"/>
            <a:r>
              <a:rPr lang="en-US" sz="3200" b="1" dirty="0" smtClean="0">
                <a:ln>
                  <a:solidFill>
                    <a:srgbClr val="0000CC"/>
                  </a:solidFill>
                </a:ln>
                <a:solidFill>
                  <a:srgbClr val="0000CC"/>
                </a:solidFill>
                <a:effectLst>
                  <a:outerShdw dist="50800" dir="7200000" algn="ctr" rotWithShape="0">
                    <a:schemeClr val="tx1"/>
                  </a:outerShdw>
                </a:effectLst>
              </a:rPr>
              <a:t>		    </a:t>
            </a:r>
            <a:r>
              <a:rPr lang="en-US" sz="3200" dirty="0" smtClean="0">
                <a:ln>
                  <a:solidFill>
                    <a:srgbClr val="0000CC"/>
                  </a:solidFill>
                </a:ln>
                <a:solidFill>
                  <a:srgbClr val="0000CC"/>
                </a:solidFill>
                <a:effectLst>
                  <a:outerShdw dist="50800" dir="7200000" algn="ctr" rotWithShape="0">
                    <a:schemeClr val="tx1"/>
                  </a:outerShdw>
                </a:effectLst>
              </a:rPr>
              <a:t>Nov 25, 1803  Captain Clark writes . . .</a:t>
            </a:r>
          </a:p>
          <a:p>
            <a:pPr algn="ctr"/>
            <a:endParaRPr lang="en-US" sz="2000" b="1" dirty="0" smtClean="0">
              <a:ln>
                <a:solidFill>
                  <a:srgbClr val="0000CC"/>
                </a:solidFill>
              </a:ln>
              <a:solidFill>
                <a:srgbClr val="0000CC"/>
              </a:solidFill>
              <a:effectLst>
                <a:outerShdw dist="50800" dir="7200000" algn="ctr" rotWithShape="0">
                  <a:schemeClr val="tx1"/>
                </a:outerShdw>
              </a:effectLst>
            </a:endParaRPr>
          </a:p>
          <a:p>
            <a:pPr algn="ctr"/>
            <a:r>
              <a:rPr lang="en-US" sz="3200" b="1" dirty="0" smtClean="0">
                <a:ln>
                  <a:solidFill>
                    <a:srgbClr val="0000CC"/>
                  </a:solidFill>
                </a:ln>
                <a:solidFill>
                  <a:srgbClr val="0000CC"/>
                </a:solidFill>
                <a:effectLst>
                  <a:outerShdw dist="50800" dir="7200000" algn="ctr" rotWithShape="0">
                    <a:schemeClr val="tx1"/>
                  </a:outerShdw>
                </a:effectLst>
              </a:rPr>
              <a:t> </a:t>
            </a:r>
            <a:r>
              <a:rPr lang="en-US" sz="32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“The Mississippi when full throws large </a:t>
            </a:r>
            <a:r>
              <a:rPr lang="en-US" sz="3200" b="1" dirty="0" err="1" smtClean="0">
                <a:ln>
                  <a:solidFill>
                    <a:srgbClr val="0000CC"/>
                  </a:solidFill>
                </a:ln>
                <a:solidFill>
                  <a:srgbClr val="0000CC"/>
                </a:solidFill>
                <a:effectLst>
                  <a:outerShdw dist="50800" dir="7200000" algn="ctr" rotWithShape="0">
                    <a:schemeClr val="tx1"/>
                  </a:outerShdw>
                </a:effectLst>
                <a:latin typeface="Bradley Hand ITC" pitchFamily="66" charset="0"/>
              </a:rPr>
              <a:t>quantitys</a:t>
            </a:r>
            <a:endParaRPr lang="en-US" sz="3200" b="1" dirty="0" smtClean="0">
              <a:ln>
                <a:solidFill>
                  <a:srgbClr val="0000CC"/>
                </a:solidFill>
              </a:ln>
              <a:solidFill>
                <a:srgbClr val="0000CC"/>
              </a:solidFill>
              <a:effectLst>
                <a:outerShdw dist="50800" dir="7200000" algn="ctr" rotWithShape="0">
                  <a:schemeClr val="tx1"/>
                </a:outerShdw>
              </a:effectLst>
              <a:latin typeface="Bradley Hand ITC" pitchFamily="66" charset="0"/>
            </a:endParaRPr>
          </a:p>
          <a:p>
            <a:pPr algn="ctr"/>
            <a:r>
              <a:rPr lang="en-US" sz="32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  of mud into the mouths of these rivers whose</a:t>
            </a:r>
          </a:p>
          <a:p>
            <a:pPr algn="ctr"/>
            <a:r>
              <a:rPr lang="en-US" sz="32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  </a:t>
            </a:r>
            <a:r>
              <a:rPr lang="en-US" sz="3200" b="1" dirty="0" err="1" smtClean="0">
                <a:ln>
                  <a:solidFill>
                    <a:srgbClr val="0000CC"/>
                  </a:solidFill>
                </a:ln>
                <a:solidFill>
                  <a:srgbClr val="0000CC"/>
                </a:solidFill>
                <a:effectLst>
                  <a:outerShdw dist="50800" dir="7200000" algn="ctr" rotWithShape="0">
                    <a:schemeClr val="tx1"/>
                  </a:outerShdw>
                </a:effectLst>
                <a:latin typeface="Bradley Hand ITC" pitchFamily="66" charset="0"/>
              </a:rPr>
              <a:t>courents</a:t>
            </a:r>
            <a:r>
              <a:rPr lang="en-US" sz="32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 not being equal to contend with it's power</a:t>
            </a:r>
          </a:p>
          <a:p>
            <a:pPr algn="ctr"/>
            <a:r>
              <a:rPr lang="en-US" sz="32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  become still or eddy for many miles up . . . “ </a:t>
            </a:r>
            <a:endParaRPr lang="en-US" sz="3200" b="1" dirty="0">
              <a:ln>
                <a:solidFill>
                  <a:srgbClr val="0000CC"/>
                </a:solidFill>
              </a:ln>
              <a:solidFill>
                <a:srgbClr val="0000CC"/>
              </a:solidFill>
              <a:effectLst>
                <a:outerShdw dist="50800" dir="7200000" algn="ctr" rotWithShape="0">
                  <a:schemeClr val="tx1"/>
                </a:outerShdw>
              </a:effectLst>
              <a:latin typeface="Bradley Hand ITC" pitchFamily="66" charset="0"/>
            </a:endParaRPr>
          </a:p>
        </p:txBody>
      </p:sp>
      <p:sp>
        <p:nvSpPr>
          <p:cNvPr id="2" name="TextBox 1"/>
          <p:cNvSpPr txBox="1"/>
          <p:nvPr/>
        </p:nvSpPr>
        <p:spPr>
          <a:xfrm>
            <a:off x="2362200" y="18288"/>
            <a:ext cx="4264629" cy="707886"/>
          </a:xfrm>
          <a:prstGeom prst="rect">
            <a:avLst/>
          </a:prstGeom>
          <a:noFill/>
        </p:spPr>
        <p:txBody>
          <a:bodyPr wrap="none" rtlCol="0">
            <a:spAutoFit/>
          </a:bodyPr>
          <a:lstStyle/>
          <a:p>
            <a:r>
              <a:rPr lang="en-US" sz="4000" b="1" dirty="0" smtClean="0"/>
              <a:t>GEOMORPHOLOGY</a:t>
            </a:r>
          </a:p>
        </p:txBody>
      </p:sp>
      <p:grpSp>
        <p:nvGrpSpPr>
          <p:cNvPr id="6" name="Group 5"/>
          <p:cNvGrpSpPr/>
          <p:nvPr/>
        </p:nvGrpSpPr>
        <p:grpSpPr>
          <a:xfrm>
            <a:off x="3181076" y="457200"/>
            <a:ext cx="2457724" cy="707886"/>
            <a:chOff x="2667000" y="685800"/>
            <a:chExt cx="2457724" cy="707886"/>
          </a:xfrm>
        </p:grpSpPr>
        <p:sp>
          <p:nvSpPr>
            <p:cNvPr id="7" name="Rectangle 6"/>
            <p:cNvSpPr/>
            <p:nvPr/>
          </p:nvSpPr>
          <p:spPr>
            <a:xfrm>
              <a:off x="2667000" y="685800"/>
              <a:ext cx="2457724" cy="707886"/>
            </a:xfrm>
            <a:prstGeom prst="rect">
              <a:avLst/>
            </a:prstGeom>
          </p:spPr>
          <p:txBody>
            <a:bodyPr wrap="none">
              <a:spAutoFit/>
            </a:bodyPr>
            <a:lstStyle/>
            <a:p>
              <a:r>
                <a:rPr lang="en-US" sz="4000" b="1" dirty="0" smtClean="0"/>
                <a:t>deposition</a:t>
              </a:r>
              <a:endParaRPr lang="en-US" sz="4000" dirty="0"/>
            </a:p>
          </p:txBody>
        </p:sp>
        <p:cxnSp>
          <p:nvCxnSpPr>
            <p:cNvPr id="8" name="Straight Connector 7"/>
            <p:cNvCxnSpPr/>
            <p:nvPr/>
          </p:nvCxnSpPr>
          <p:spPr>
            <a:xfrm>
              <a:off x="2667000" y="1295400"/>
              <a:ext cx="2362200" cy="1588"/>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useBgFill="1">
        <p:nvSpPr>
          <p:cNvPr id="11" name="TextBox 10"/>
          <p:cNvSpPr txBox="1"/>
          <p:nvPr/>
        </p:nvSpPr>
        <p:spPr>
          <a:xfrm>
            <a:off x="2438400" y="1752600"/>
            <a:ext cx="6705600" cy="707886"/>
          </a:xfrm>
          <a:prstGeom prst="rect">
            <a:avLst/>
          </a:prstGeom>
        </p:spPr>
        <p:txBody>
          <a:bodyPr wrap="square" rtlCol="0">
            <a:spAutoFit/>
          </a:bodyPr>
          <a:lstStyle/>
          <a:p>
            <a:r>
              <a:rPr lang="en-US" sz="4000" b="1" dirty="0" smtClean="0">
                <a:effectLst>
                  <a:outerShdw dist="50800" dir="7200000" algn="ctr" rotWithShape="0">
                    <a:schemeClr val="bg1"/>
                  </a:outerShdw>
                </a:effectLst>
              </a:rPr>
              <a:t>HYDROLOGY</a:t>
            </a:r>
          </a:p>
        </p:txBody>
      </p:sp>
      <p:pic>
        <p:nvPicPr>
          <p:cNvPr id="3" name="Picture 7"/>
          <p:cNvPicPr preferRelativeResize="0">
            <a:picLocks noChangeAspect="1" noChangeArrowheads="1"/>
          </p:cNvPicPr>
          <p:nvPr/>
        </p:nvPicPr>
        <p:blipFill>
          <a:blip r:embed="rId3"/>
          <a:srcRect l="19134" t="10004" r="50570" b="57540"/>
          <a:stretch>
            <a:fillRect/>
          </a:stretch>
        </p:blipFill>
        <p:spPr bwMode="auto">
          <a:xfrm>
            <a:off x="304800" y="228600"/>
            <a:ext cx="2026920" cy="1920240"/>
          </a:xfrm>
          <a:prstGeom prst="rect">
            <a:avLst/>
          </a:prstGeom>
          <a:noFill/>
          <a:ln w="38100">
            <a:solidFill>
              <a:schemeClr val="tx1"/>
            </a:solidFill>
            <a:miter lim="800000"/>
            <a:headEnd/>
            <a:tailEnd/>
          </a:ln>
          <a:effectLst/>
        </p:spPr>
      </p:pic>
      <p:sp useBgFill="1">
        <p:nvSpPr>
          <p:cNvPr id="15" name="TextBox 14"/>
          <p:cNvSpPr txBox="1"/>
          <p:nvPr/>
        </p:nvSpPr>
        <p:spPr>
          <a:xfrm>
            <a:off x="2362200" y="2384286"/>
            <a:ext cx="6858000" cy="1138773"/>
          </a:xfrm>
          <a:prstGeom prst="rect">
            <a:avLst/>
          </a:prstGeom>
        </p:spPr>
        <p:txBody>
          <a:bodyPr wrap="square" rtlCol="0">
            <a:spAutoFit/>
          </a:bodyPr>
          <a:lstStyle/>
          <a:p>
            <a:r>
              <a:rPr lang="en-US" sz="3400" b="1" dirty="0" smtClean="0"/>
              <a:t>study of the movement, distribution </a:t>
            </a:r>
          </a:p>
          <a:p>
            <a:r>
              <a:rPr lang="en-US" sz="3400" b="1" dirty="0" smtClean="0"/>
              <a:t>&amp; quality of water</a:t>
            </a:r>
            <a:endParaRPr lang="en-US" sz="3400" b="1" dirty="0"/>
          </a:p>
        </p:txBody>
      </p:sp>
      <p:sp useBgFill="1">
        <p:nvSpPr>
          <p:cNvPr id="16" name="TextBox 15"/>
          <p:cNvSpPr txBox="1"/>
          <p:nvPr/>
        </p:nvSpPr>
        <p:spPr>
          <a:xfrm>
            <a:off x="2438400" y="609600"/>
            <a:ext cx="6705600" cy="1138773"/>
          </a:xfrm>
          <a:prstGeom prst="rect">
            <a:avLst/>
          </a:prstGeom>
        </p:spPr>
        <p:txBody>
          <a:bodyPr wrap="square" rtlCol="0">
            <a:spAutoFit/>
          </a:bodyPr>
          <a:lstStyle/>
          <a:p>
            <a:r>
              <a:rPr lang="en-US" sz="3400" b="1" dirty="0" smtClean="0"/>
              <a:t>study of the characteristics, origin,</a:t>
            </a:r>
          </a:p>
          <a:p>
            <a:r>
              <a:rPr lang="en-US" sz="3400" b="1" dirty="0" smtClean="0"/>
              <a:t>&amp; development of landforms</a:t>
            </a:r>
            <a:endParaRPr lang="en-US" sz="3400" b="1" dirty="0"/>
          </a:p>
        </p:txBody>
      </p:sp>
      <p:cxnSp>
        <p:nvCxnSpPr>
          <p:cNvPr id="18" name="Straight Connector 17"/>
          <p:cNvCxnSpPr/>
          <p:nvPr/>
        </p:nvCxnSpPr>
        <p:spPr>
          <a:xfrm>
            <a:off x="5867400" y="1676400"/>
            <a:ext cx="1828800" cy="1588"/>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495800" y="3429000"/>
            <a:ext cx="1295400" cy="1588"/>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203778"/>
                                        </p:tgtEl>
                                      </p:cBhvr>
                                    </p:animEffect>
                                    <p:set>
                                      <p:cBhvr>
                                        <p:cTn id="10" dur="1" fill="hold">
                                          <p:stCondLst>
                                            <p:cond delay="999"/>
                                          </p:stCondLst>
                                        </p:cTn>
                                        <p:tgtEl>
                                          <p:spTgt spid="20377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4"/>
                                        </p:tgtEl>
                                      </p:cBhvr>
                                    </p:animEffect>
                                    <p:set>
                                      <p:cBhvr>
                                        <p:cTn id="13" dur="1" fill="hold">
                                          <p:stCondLst>
                                            <p:cond delay="999"/>
                                          </p:stCondLst>
                                        </p:cTn>
                                        <p:tgtEl>
                                          <p:spTgt spid="1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1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10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1000"/>
                                        <p:tgtEl>
                                          <p:spTgt spid="2"/>
                                        </p:tgtEl>
                                      </p:cBhvr>
                                    </p:animEffect>
                                    <p:set>
                                      <p:cBhvr>
                                        <p:cTn id="43" dur="1" fill="hold">
                                          <p:stCondLst>
                                            <p:cond delay="999"/>
                                          </p:stCondLst>
                                        </p:cTn>
                                        <p:tgtEl>
                                          <p:spTgt spid="2"/>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16"/>
                                        </p:tgtEl>
                                      </p:cBhvr>
                                    </p:animEffect>
                                    <p:set>
                                      <p:cBhvr>
                                        <p:cTn id="46" dur="1" fill="hold">
                                          <p:stCondLst>
                                            <p:cond delay="999"/>
                                          </p:stCondLst>
                                        </p:cTn>
                                        <p:tgtEl>
                                          <p:spTgt spid="16"/>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19"/>
                                        </p:tgtEl>
                                      </p:cBhvr>
                                    </p:animEffect>
                                    <p:set>
                                      <p:cBhvr>
                                        <p:cTn id="49" dur="1" fill="hold">
                                          <p:stCondLst>
                                            <p:cond delay="999"/>
                                          </p:stCondLst>
                                        </p:cTn>
                                        <p:tgtEl>
                                          <p:spTgt spid="1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18"/>
                                        </p:tgtEl>
                                      </p:cBhvr>
                                    </p:animEffect>
                                    <p:set>
                                      <p:cBhvr>
                                        <p:cTn id="52" dur="1" fill="hold">
                                          <p:stCondLst>
                                            <p:cond delay="999"/>
                                          </p:stCondLst>
                                        </p:cTn>
                                        <p:tgtEl>
                                          <p:spTgt spid="18"/>
                                        </p:tgtEl>
                                        <p:attrNameLst>
                                          <p:attrName>style.visibility</p:attrName>
                                        </p:attrNameLst>
                                      </p:cBhvr>
                                      <p:to>
                                        <p:strVal val="hidden"/>
                                      </p:to>
                                    </p:set>
                                  </p:childTnLst>
                                </p:cTn>
                              </p:par>
                              <p:par>
                                <p:cTn id="53" presetID="64" presetClass="path" presetSubtype="0" accel="50000" decel="50000" fill="hold" grpId="1" nodeType="withEffect">
                                  <p:stCondLst>
                                    <p:cond delay="0"/>
                                  </p:stCondLst>
                                  <p:childTnLst>
                                    <p:animMotion origin="layout" path="M -3.33333E-6 4.07407E-6 L -3.33333E-6 -0.25162 " pathEditMode="relative" rAng="0" ptsTypes="AA">
                                      <p:cBhvr>
                                        <p:cTn id="54" dur="1000" fill="hold"/>
                                        <p:tgtEl>
                                          <p:spTgt spid="11"/>
                                        </p:tgtEl>
                                        <p:attrNameLst>
                                          <p:attrName>ppt_x</p:attrName>
                                          <p:attrName>ppt_y</p:attrName>
                                        </p:attrNameLst>
                                      </p:cBhvr>
                                      <p:rCtr x="0" y="-126"/>
                                    </p:animMotion>
                                  </p:childTnLst>
                                </p:cTn>
                              </p:par>
                              <p:par>
                                <p:cTn id="55" presetID="64" presetClass="path" presetSubtype="0" accel="50000" decel="50000" fill="hold" grpId="1" nodeType="withEffect">
                                  <p:stCondLst>
                                    <p:cond delay="0"/>
                                  </p:stCondLst>
                                  <p:childTnLst>
                                    <p:animMotion origin="layout" path="M 0 -3.7037E-7 L 0 -0.25023 " pathEditMode="relative" rAng="0" ptsTypes="AA">
                                      <p:cBhvr>
                                        <p:cTn id="56" dur="1000" fill="hold"/>
                                        <p:tgtEl>
                                          <p:spTgt spid="15"/>
                                        </p:tgtEl>
                                        <p:attrNameLst>
                                          <p:attrName>ppt_x</p:attrName>
                                          <p:attrName>ppt_y</p:attrName>
                                        </p:attrNameLst>
                                      </p:cBhvr>
                                      <p:rCtr x="0" y="-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1" grpId="1" animBg="1"/>
      <p:bldP spid="15" grpId="0" animBg="1"/>
      <p:bldP spid="15" grpId="1" animBg="1"/>
      <p:bldP spid="16" grpId="0" animBg="1"/>
      <p:bldP spid="16" grpId="1" animBg="1"/>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5" name="TextBox 4"/>
          <p:cNvSpPr txBox="1"/>
          <p:nvPr/>
        </p:nvSpPr>
        <p:spPr>
          <a:xfrm>
            <a:off x="2438400" y="18288"/>
            <a:ext cx="6705600" cy="707886"/>
          </a:xfrm>
          <a:prstGeom prst="rect">
            <a:avLst/>
          </a:prstGeom>
        </p:spPr>
        <p:txBody>
          <a:bodyPr wrap="square" rtlCol="0">
            <a:spAutoFit/>
          </a:bodyPr>
          <a:lstStyle/>
          <a:p>
            <a:r>
              <a:rPr lang="en-US" sz="4000" b="1" dirty="0" smtClean="0">
                <a:effectLst>
                  <a:outerShdw dist="50800" dir="7200000" algn="ctr" rotWithShape="0">
                    <a:schemeClr val="bg1"/>
                  </a:outerShdw>
                </a:effectLst>
              </a:rPr>
              <a:t>HYDROLOGY</a:t>
            </a:r>
          </a:p>
        </p:txBody>
      </p:sp>
      <p:pic>
        <p:nvPicPr>
          <p:cNvPr id="6" name="Picture 7"/>
          <p:cNvPicPr preferRelativeResize="0">
            <a:picLocks noChangeAspect="1" noChangeArrowheads="1"/>
          </p:cNvPicPr>
          <p:nvPr/>
        </p:nvPicPr>
        <p:blipFill>
          <a:blip r:embed="rId2"/>
          <a:srcRect l="19134" t="10004" r="50570" b="57540"/>
          <a:stretch>
            <a:fillRect/>
          </a:stretch>
        </p:blipFill>
        <p:spPr bwMode="auto">
          <a:xfrm>
            <a:off x="304800" y="228600"/>
            <a:ext cx="2026920" cy="1920240"/>
          </a:xfrm>
          <a:prstGeom prst="rect">
            <a:avLst/>
          </a:prstGeom>
          <a:noFill/>
          <a:ln w="38100">
            <a:solidFill>
              <a:schemeClr val="tx1"/>
            </a:solidFill>
            <a:miter lim="800000"/>
            <a:headEnd/>
            <a:tailEnd/>
          </a:ln>
          <a:effectLst/>
        </p:spPr>
      </p:pic>
      <p:sp useBgFill="1">
        <p:nvSpPr>
          <p:cNvPr id="7" name="TextBox 6"/>
          <p:cNvSpPr txBox="1"/>
          <p:nvPr/>
        </p:nvSpPr>
        <p:spPr>
          <a:xfrm>
            <a:off x="2362200" y="649224"/>
            <a:ext cx="6858000" cy="1138773"/>
          </a:xfrm>
          <a:prstGeom prst="rect">
            <a:avLst/>
          </a:prstGeom>
        </p:spPr>
        <p:txBody>
          <a:bodyPr wrap="square" rtlCol="0">
            <a:spAutoFit/>
          </a:bodyPr>
          <a:lstStyle/>
          <a:p>
            <a:r>
              <a:rPr lang="en-US" sz="3400" b="1" dirty="0" smtClean="0"/>
              <a:t>study of the movement, distribution </a:t>
            </a:r>
          </a:p>
          <a:p>
            <a:r>
              <a:rPr lang="en-US" sz="3400" b="1" dirty="0" smtClean="0"/>
              <a:t>&amp; quality of water</a:t>
            </a:r>
            <a:endParaRPr lang="en-US" sz="3400" b="1" dirty="0"/>
          </a:p>
        </p:txBody>
      </p:sp>
      <p:sp>
        <p:nvSpPr>
          <p:cNvPr id="8" name="Rectangle 7"/>
          <p:cNvSpPr/>
          <p:nvPr/>
        </p:nvSpPr>
        <p:spPr>
          <a:xfrm>
            <a:off x="0" y="1676400"/>
            <a:ext cx="9144000" cy="2677656"/>
          </a:xfrm>
          <a:prstGeom prst="rect">
            <a:avLst/>
          </a:prstGeom>
        </p:spPr>
        <p:txBody>
          <a:bodyPr wrap="square">
            <a:spAutoFit/>
          </a:bodyPr>
          <a:lstStyle/>
          <a:p>
            <a:r>
              <a:rPr lang="en-US" sz="3600" b="1" dirty="0" smtClean="0"/>
              <a:t> 		        LEWIS and Clark measure:</a:t>
            </a:r>
          </a:p>
          <a:p>
            <a:r>
              <a:rPr lang="en-US" sz="3600" b="1" dirty="0" smtClean="0"/>
              <a:t>     </a:t>
            </a:r>
            <a:r>
              <a:rPr lang="en-US" sz="3200" b="1" dirty="0" smtClean="0"/>
              <a:t>- rise and fall of rivers</a:t>
            </a:r>
          </a:p>
          <a:p>
            <a:r>
              <a:rPr lang="en-US" sz="3200" b="1" dirty="0" smtClean="0"/>
              <a:t>     - width of rivers</a:t>
            </a:r>
          </a:p>
          <a:p>
            <a:r>
              <a:rPr lang="en-US" sz="3200" b="1" dirty="0" smtClean="0"/>
              <a:t>     - navigability</a:t>
            </a:r>
          </a:p>
          <a:p>
            <a:r>
              <a:rPr lang="en-US" sz="3200" b="1" dirty="0" smtClean="0"/>
              <a:t>     - size of the bed material</a:t>
            </a:r>
          </a:p>
        </p:txBody>
      </p:sp>
      <p:sp>
        <p:nvSpPr>
          <p:cNvPr id="9" name="Rectangle 8"/>
          <p:cNvSpPr/>
          <p:nvPr/>
        </p:nvSpPr>
        <p:spPr>
          <a:xfrm>
            <a:off x="5029200" y="2281297"/>
            <a:ext cx="4114800" cy="2062103"/>
          </a:xfrm>
          <a:prstGeom prst="rect">
            <a:avLst/>
          </a:prstGeom>
        </p:spPr>
        <p:txBody>
          <a:bodyPr wrap="square">
            <a:spAutoFit/>
          </a:bodyPr>
          <a:lstStyle/>
          <a:p>
            <a:pPr>
              <a:buFontTx/>
              <a:buChar char="-"/>
            </a:pPr>
            <a:r>
              <a:rPr lang="en-US" sz="3200" b="1" dirty="0" smtClean="0"/>
              <a:t> water temperature</a:t>
            </a:r>
          </a:p>
          <a:p>
            <a:pPr>
              <a:buFontTx/>
              <a:buChar char="-"/>
            </a:pPr>
            <a:r>
              <a:rPr lang="en-US" sz="3200" b="1" dirty="0" smtClean="0"/>
              <a:t> water color</a:t>
            </a:r>
          </a:p>
          <a:p>
            <a:pPr>
              <a:buFontTx/>
              <a:buChar char="-"/>
            </a:pPr>
            <a:r>
              <a:rPr lang="en-US" sz="3200" b="1" dirty="0" smtClean="0"/>
              <a:t> water saltiness</a:t>
            </a:r>
          </a:p>
          <a:p>
            <a:pPr>
              <a:buFontTx/>
              <a:buChar char="-"/>
            </a:pPr>
            <a:r>
              <a:rPr lang="en-US" sz="3200" b="1" dirty="0" smtClean="0"/>
              <a:t> water velocity</a:t>
            </a:r>
            <a:endParaRPr lang="en-US" sz="3200" b="1" dirty="0"/>
          </a:p>
        </p:txBody>
      </p:sp>
      <p:pic>
        <p:nvPicPr>
          <p:cNvPr id="10" name="Picture 2"/>
          <p:cNvPicPr>
            <a:picLocks noChangeAspect="1" noChangeArrowheads="1"/>
          </p:cNvPicPr>
          <p:nvPr/>
        </p:nvPicPr>
        <p:blipFill>
          <a:blip r:embed="rId3"/>
          <a:srcRect l="6003" t="32813" r="11420" b="14062"/>
          <a:stretch>
            <a:fillRect/>
          </a:stretch>
        </p:blipFill>
        <p:spPr bwMode="auto">
          <a:xfrm>
            <a:off x="0" y="4267200"/>
            <a:ext cx="9144000" cy="25908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000"/>
                                        <p:tgtEl>
                                          <p:spTgt spid="8">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1000"/>
                                        <p:tgtEl>
                                          <p:spTgt spid="8">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1000"/>
                                        <p:tgtEl>
                                          <p:spTgt spid="8">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1000"/>
                                        <p:tgtEl>
                                          <p:spTgt spid="8">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1000"/>
                                        <p:tgtEl>
                                          <p:spTgt spid="8">
                                            <p:txEl>
                                              <p:pRg st="4" end="4"/>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1000"/>
                                        <p:tgtEl>
                                          <p:spTgt spid="9">
                                            <p:txEl>
                                              <p:pRg st="0" end="0"/>
                                            </p:txEl>
                                          </p:spTgt>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fade">
                                      <p:cBhvr>
                                        <p:cTn id="31" dur="1000"/>
                                        <p:tgtEl>
                                          <p:spTgt spid="9">
                                            <p:txEl>
                                              <p:pRg st="1" end="1"/>
                                            </p:txEl>
                                          </p:spTgt>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fade">
                                      <p:cBhvr>
                                        <p:cTn id="35" dur="1000"/>
                                        <p:tgtEl>
                                          <p:spTgt spid="9">
                                            <p:txEl>
                                              <p:pRg st="2" end="2"/>
                                            </p:txEl>
                                          </p:spTgt>
                                        </p:tgtEl>
                                      </p:cBhvr>
                                    </p:animEffect>
                                  </p:child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animEffect transition="in" filter="fade">
                                      <p:cBhvr>
                                        <p:cTn id="39" dur="1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0" y="1158449"/>
            <a:ext cx="9144000" cy="2371332"/>
            <a:chOff x="0" y="1091381"/>
            <a:chExt cx="10009239" cy="2595716"/>
          </a:xfrm>
        </p:grpSpPr>
        <p:pic>
          <p:nvPicPr>
            <p:cNvPr id="26" name="Picture 16" descr="Image map with same links provided elsewhere on this page"/>
            <p:cNvPicPr>
              <a:picLocks noChangeAspect="1" noChangeArrowheads="1"/>
            </p:cNvPicPr>
            <p:nvPr/>
          </p:nvPicPr>
          <p:blipFill>
            <a:blip r:embed="rId3" cstate="screen"/>
            <a:srcRect/>
            <a:stretch>
              <a:fillRect/>
            </a:stretch>
          </p:blipFill>
          <p:spPr bwMode="auto">
            <a:xfrm>
              <a:off x="0" y="1174359"/>
              <a:ext cx="4552950" cy="2400301"/>
            </a:xfrm>
            <a:prstGeom prst="rect">
              <a:avLst/>
            </a:prstGeom>
            <a:noFill/>
          </p:spPr>
        </p:pic>
        <p:pic>
          <p:nvPicPr>
            <p:cNvPr id="27" name="Picture 10" descr="Image map with same links provided elsewhere on this page"/>
            <p:cNvPicPr>
              <a:picLocks noChangeAspect="1" noChangeArrowheads="1"/>
            </p:cNvPicPr>
            <p:nvPr/>
          </p:nvPicPr>
          <p:blipFill>
            <a:blip r:embed="rId4" cstate="screen"/>
            <a:srcRect/>
            <a:stretch>
              <a:fillRect/>
            </a:stretch>
          </p:blipFill>
          <p:spPr bwMode="auto">
            <a:xfrm>
              <a:off x="4551570" y="1214073"/>
              <a:ext cx="4524655" cy="2357021"/>
            </a:xfrm>
            <a:prstGeom prst="rect">
              <a:avLst/>
            </a:prstGeom>
            <a:noFill/>
          </p:spPr>
        </p:pic>
        <p:grpSp>
          <p:nvGrpSpPr>
            <p:cNvPr id="3" name="Group 35"/>
            <p:cNvGrpSpPr/>
            <p:nvPr/>
          </p:nvGrpSpPr>
          <p:grpSpPr>
            <a:xfrm>
              <a:off x="8497315" y="1091381"/>
              <a:ext cx="1511924" cy="2595716"/>
              <a:chOff x="8497315" y="1091381"/>
              <a:chExt cx="1511924" cy="2595716"/>
            </a:xfrm>
          </p:grpSpPr>
          <p:pic>
            <p:nvPicPr>
              <p:cNvPr id="29" name="Picture 3"/>
              <p:cNvPicPr>
                <a:picLocks noChangeAspect="1" noChangeArrowheads="1"/>
              </p:cNvPicPr>
              <p:nvPr/>
            </p:nvPicPr>
            <p:blipFill>
              <a:blip r:embed="rId5" cstate="screen"/>
              <a:srcRect/>
              <a:stretch>
                <a:fillRect/>
              </a:stretch>
            </p:blipFill>
            <p:spPr bwMode="auto">
              <a:xfrm>
                <a:off x="8497315" y="1091381"/>
                <a:ext cx="1511924" cy="2595716"/>
              </a:xfrm>
              <a:prstGeom prst="rect">
                <a:avLst/>
              </a:prstGeom>
              <a:noFill/>
              <a:ln w="9525">
                <a:noFill/>
                <a:miter lim="800000"/>
                <a:headEnd/>
                <a:tailEnd/>
              </a:ln>
            </p:spPr>
          </p:pic>
          <p:grpSp>
            <p:nvGrpSpPr>
              <p:cNvPr id="4" name="Group 34"/>
              <p:cNvGrpSpPr/>
              <p:nvPr/>
            </p:nvGrpSpPr>
            <p:grpSpPr>
              <a:xfrm>
                <a:off x="8614791" y="1472472"/>
                <a:ext cx="319869" cy="219884"/>
                <a:chOff x="8614791" y="1472472"/>
                <a:chExt cx="319869" cy="219884"/>
              </a:xfrm>
            </p:grpSpPr>
            <p:grpSp>
              <p:nvGrpSpPr>
                <p:cNvPr id="5" name="Group 25"/>
                <p:cNvGrpSpPr/>
                <p:nvPr/>
              </p:nvGrpSpPr>
              <p:grpSpPr>
                <a:xfrm>
                  <a:off x="8614791" y="1476911"/>
                  <a:ext cx="319869" cy="215445"/>
                  <a:chOff x="7933337" y="1393468"/>
                  <a:chExt cx="319869" cy="215445"/>
                </a:xfrm>
              </p:grpSpPr>
              <p:sp>
                <p:nvSpPr>
                  <p:cNvPr id="34" name="Oval 33"/>
                  <p:cNvSpPr/>
                  <p:nvPr/>
                </p:nvSpPr>
                <p:spPr>
                  <a:xfrm>
                    <a:off x="8014037" y="1439398"/>
                    <a:ext cx="142549" cy="139072"/>
                  </a:xfrm>
                  <a:prstGeom prst="ellipse">
                    <a:avLst/>
                  </a:prstGeom>
                  <a:solidFill>
                    <a:srgbClr val="B0585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dirty="0"/>
                  </a:p>
                </p:txBody>
              </p:sp>
              <p:sp>
                <p:nvSpPr>
                  <p:cNvPr id="35" name="TextBox 34"/>
                  <p:cNvSpPr txBox="1"/>
                  <p:nvPr/>
                </p:nvSpPr>
                <p:spPr>
                  <a:xfrm>
                    <a:off x="7933337" y="1393468"/>
                    <a:ext cx="319869" cy="215445"/>
                  </a:xfrm>
                  <a:prstGeom prst="rect">
                    <a:avLst/>
                  </a:prstGeom>
                  <a:noFill/>
                </p:spPr>
                <p:txBody>
                  <a:bodyPr wrap="square" rtlCol="0">
                    <a:spAutoFit/>
                  </a:bodyPr>
                  <a:lstStyle/>
                  <a:p>
                    <a:r>
                      <a:rPr lang="en-US" sz="800" b="1" dirty="0" smtClean="0">
                        <a:solidFill>
                          <a:srgbClr val="F68E38"/>
                        </a:solidFill>
                        <a:effectLst>
                          <a:outerShdw blurRad="50800" dist="38100" dir="10800000" algn="r" rotWithShape="0">
                            <a:prstClr val="black"/>
                          </a:outerShdw>
                        </a:effectLst>
                      </a:rPr>
                      <a:t>75</a:t>
                    </a:r>
                    <a:endParaRPr lang="en-US" sz="800" b="1" dirty="0">
                      <a:solidFill>
                        <a:srgbClr val="F68E38"/>
                      </a:solidFill>
                      <a:effectLst>
                        <a:outerShdw blurRad="50800" dist="38100" dir="10800000" algn="r" rotWithShape="0">
                          <a:prstClr val="black"/>
                        </a:outerShdw>
                      </a:effectLst>
                    </a:endParaRPr>
                  </a:p>
                </p:txBody>
              </p:sp>
            </p:grpSp>
            <p:cxnSp>
              <p:nvCxnSpPr>
                <p:cNvPr id="33" name="Straight Connector 32"/>
                <p:cNvCxnSpPr/>
                <p:nvPr/>
              </p:nvCxnSpPr>
              <p:spPr>
                <a:xfrm flipH="1">
                  <a:off x="8824348" y="1472472"/>
                  <a:ext cx="104807" cy="81226"/>
                </a:xfrm>
                <a:prstGeom prst="line">
                  <a:avLst/>
                </a:prstGeom>
                <a:ln>
                  <a:solidFill>
                    <a:srgbClr val="5F5F5F"/>
                  </a:solidFill>
                </a:ln>
              </p:spPr>
              <p:style>
                <a:lnRef idx="1">
                  <a:schemeClr val="accent1"/>
                </a:lnRef>
                <a:fillRef idx="0">
                  <a:schemeClr val="accent1"/>
                </a:fillRef>
                <a:effectRef idx="0">
                  <a:schemeClr val="accent1"/>
                </a:effectRef>
                <a:fontRef idx="minor">
                  <a:schemeClr val="tx1"/>
                </a:fontRef>
              </p:style>
            </p:cxnSp>
          </p:grpSp>
        </p:grpSp>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18" name="TextBox 17"/>
          <p:cNvSpPr txBox="1"/>
          <p:nvPr/>
        </p:nvSpPr>
        <p:spPr>
          <a:xfrm>
            <a:off x="0" y="3429000"/>
            <a:ext cx="9144000" cy="3046988"/>
          </a:xfrm>
          <a:prstGeom prst="rect">
            <a:avLst/>
          </a:prstGeom>
          <a:noFill/>
          <a:effectLst/>
        </p:spPr>
        <p:txBody>
          <a:bodyPr wrap="square" rtlCol="0">
            <a:spAutoFit/>
          </a:bodyPr>
          <a:lstStyle/>
          <a:p>
            <a:pPr marL="168275" indent="-168275">
              <a:spcAft>
                <a:spcPts val="600"/>
              </a:spcAft>
              <a:buFont typeface="Arial" pitchFamily="34" charset="0"/>
              <a:buChar char="•"/>
            </a:pPr>
            <a:r>
              <a:rPr lang="en-US" sz="2600" b="1" dirty="0" smtClean="0"/>
              <a:t>Lewis writes,  “</a:t>
            </a:r>
            <a:r>
              <a:rPr lang="en-US" sz="2600" b="1" dirty="0" smtClean="0">
                <a:ln>
                  <a:solidFill>
                    <a:schemeClr val="tx1"/>
                  </a:solidFill>
                </a:ln>
                <a:solidFill>
                  <a:srgbClr val="FF0000"/>
                </a:solidFill>
                <a:effectLst>
                  <a:outerShdw dist="50800" dir="5400000" algn="ctr" rotWithShape="0">
                    <a:schemeClr val="tx1"/>
                  </a:outerShdw>
                </a:effectLst>
              </a:rPr>
              <a:t>if we proceed and get lost</a:t>
            </a:r>
            <a:r>
              <a:rPr lang="en-US" sz="2600" b="1" dirty="0" smtClean="0"/>
              <a:t>, the certainty is that </a:t>
            </a:r>
            <a:r>
              <a:rPr lang="en-US" sz="2600" b="1" dirty="0" smtClean="0">
                <a:ln>
                  <a:solidFill>
                    <a:schemeClr val="tx1"/>
                  </a:solidFill>
                </a:ln>
                <a:solidFill>
                  <a:srgbClr val="FF0000"/>
                </a:solidFill>
                <a:effectLst>
                  <a:outerShdw dist="50800" dir="5400000" algn="ctr" rotWithShape="0">
                    <a:schemeClr val="tx1"/>
                  </a:outerShdw>
                </a:effectLst>
              </a:rPr>
              <a:t>we lose all our horses </a:t>
            </a:r>
            <a:r>
              <a:rPr lang="en-US" sz="2600" b="1" dirty="0" smtClean="0"/>
              <a:t>and consequently </a:t>
            </a:r>
            <a:r>
              <a:rPr lang="en-US" sz="2600" b="1" dirty="0" smtClean="0">
                <a:ln>
                  <a:solidFill>
                    <a:schemeClr val="tx1"/>
                  </a:solidFill>
                </a:ln>
                <a:solidFill>
                  <a:srgbClr val="FF0000"/>
                </a:solidFill>
                <a:effectLst>
                  <a:outerShdw dist="50800" dir="5400000" algn="ctr" rotWithShape="0">
                    <a:schemeClr val="tx1"/>
                  </a:outerShdw>
                </a:effectLst>
              </a:rPr>
              <a:t>our baggage</a:t>
            </a:r>
            <a:r>
              <a:rPr lang="en-US" sz="2600" b="1" dirty="0" smtClean="0"/>
              <a:t>, </a:t>
            </a:r>
            <a:r>
              <a:rPr lang="en-US" sz="2600" b="1" dirty="0" smtClean="0">
                <a:ln>
                  <a:solidFill>
                    <a:schemeClr val="tx1"/>
                  </a:solidFill>
                </a:ln>
                <a:solidFill>
                  <a:srgbClr val="FF0000"/>
                </a:solidFill>
                <a:effectLst>
                  <a:outerShdw dist="50800" dir="5400000" algn="ctr" rotWithShape="0">
                    <a:schemeClr val="tx1"/>
                  </a:outerShdw>
                </a:effectLst>
              </a:rPr>
              <a:t>instruments</a:t>
            </a:r>
            <a:r>
              <a:rPr lang="en-US" sz="2600" b="1" dirty="0" smtClean="0"/>
              <a:t>, </a:t>
            </a:r>
            <a:r>
              <a:rPr lang="en-US" sz="2600" b="1" dirty="0" smtClean="0">
                <a:ln>
                  <a:solidFill>
                    <a:schemeClr val="tx1"/>
                  </a:solidFill>
                </a:ln>
                <a:solidFill>
                  <a:srgbClr val="FF0000"/>
                </a:solidFill>
                <a:effectLst>
                  <a:outerShdw dist="50800" dir="5400000" algn="ctr" rotWithShape="0">
                    <a:schemeClr val="tx1"/>
                  </a:outerShdw>
                </a:effectLst>
              </a:rPr>
              <a:t>papers,</a:t>
            </a:r>
            <a:r>
              <a:rPr lang="en-US" sz="2600" b="1" dirty="0" smtClean="0"/>
              <a:t> and thus eminently </a:t>
            </a:r>
            <a:r>
              <a:rPr lang="en-US" sz="2600" b="1" dirty="0" smtClean="0">
                <a:ln>
                  <a:solidFill>
                    <a:schemeClr val="tx1"/>
                  </a:solidFill>
                </a:ln>
                <a:solidFill>
                  <a:srgbClr val="FF0000"/>
                </a:solidFill>
                <a:effectLst>
                  <a:outerShdw dist="50800" dir="5400000" algn="ctr" rotWithShape="0">
                    <a:schemeClr val="tx1"/>
                  </a:outerShdw>
                </a:effectLst>
              </a:rPr>
              <a:t>risk loss of the discoveries which we have made</a:t>
            </a:r>
            <a:r>
              <a:rPr lang="en-US" sz="2600" b="1" dirty="0" smtClean="0"/>
              <a:t> and </a:t>
            </a:r>
            <a:r>
              <a:rPr lang="en-US" sz="2600" b="1" dirty="0" smtClean="0">
                <a:ln>
                  <a:solidFill>
                    <a:schemeClr val="tx1"/>
                  </a:solidFill>
                </a:ln>
                <a:solidFill>
                  <a:srgbClr val="FF0000"/>
                </a:solidFill>
                <a:effectLst>
                  <a:outerShdw dist="50800" dir="5400000" algn="ctr" rotWithShape="0">
                    <a:schemeClr val="tx1"/>
                  </a:outerShdw>
                </a:effectLst>
              </a:rPr>
              <a:t>maybe our lives”</a:t>
            </a:r>
          </a:p>
          <a:p>
            <a:pPr marL="168275" indent="-168275">
              <a:spcAft>
                <a:spcPts val="600"/>
              </a:spcAft>
              <a:buFont typeface="Arial" pitchFamily="34" charset="0"/>
              <a:buChar char="•"/>
            </a:pPr>
            <a:r>
              <a:rPr lang="en-US" sz="2600" b="1" dirty="0" smtClean="0"/>
              <a:t>we </a:t>
            </a:r>
            <a:r>
              <a:rPr lang="en-US" sz="2600" b="1" dirty="0" smtClean="0">
                <a:ln>
                  <a:solidFill>
                    <a:schemeClr val="tx1"/>
                  </a:solidFill>
                </a:ln>
                <a:solidFill>
                  <a:srgbClr val="FF0000"/>
                </a:solidFill>
                <a:effectLst>
                  <a:outerShdw dist="50800" dir="5400000" algn="ctr" rotWithShape="0">
                    <a:schemeClr val="tx1"/>
                  </a:outerShdw>
                </a:effectLst>
              </a:rPr>
              <a:t>conclude it is madness to proceed without an Indian guide </a:t>
            </a:r>
            <a:r>
              <a:rPr lang="en-US" sz="2600" b="1" dirty="0" smtClean="0"/>
              <a:t>who can get us to </a:t>
            </a:r>
            <a:r>
              <a:rPr lang="en-US" sz="2600" b="1" dirty="0" smtClean="0">
                <a:ln>
                  <a:solidFill>
                    <a:schemeClr val="tx1"/>
                  </a:solidFill>
                </a:ln>
                <a:solidFill>
                  <a:srgbClr val="FF0000"/>
                </a:solidFill>
                <a:effectLst>
                  <a:outerShdw dist="50800" dir="5400000" algn="ctr" rotWithShape="0">
                    <a:schemeClr val="tx1"/>
                  </a:outerShdw>
                </a:effectLst>
              </a:rPr>
              <a:t>Traveler’s Rest</a:t>
            </a:r>
          </a:p>
          <a:p>
            <a:pPr marL="168275" indent="-168275">
              <a:spcAft>
                <a:spcPts val="600"/>
              </a:spcAft>
              <a:buFont typeface="Arial" pitchFamily="34" charset="0"/>
              <a:buChar char="•"/>
            </a:pPr>
            <a:r>
              <a:rPr lang="en-US" sz="2600" b="1" dirty="0" smtClean="0"/>
              <a:t> </a:t>
            </a:r>
            <a:r>
              <a:rPr lang="en-US" sz="2600" b="1" dirty="0" smtClean="0">
                <a:ln>
                  <a:solidFill>
                    <a:schemeClr val="tx1"/>
                  </a:solidFill>
                </a:ln>
                <a:solidFill>
                  <a:srgbClr val="FF0000"/>
                </a:solidFill>
                <a:effectLst>
                  <a:outerShdw dist="50800" dir="5400000" algn="ctr" rotWithShape="0">
                    <a:schemeClr val="tx1"/>
                  </a:outerShdw>
                </a:effectLst>
              </a:rPr>
              <a:t>must return to the Nez Perce </a:t>
            </a:r>
            <a:r>
              <a:rPr lang="en-US" sz="2600" b="1" dirty="0" smtClean="0"/>
              <a:t>while our </a:t>
            </a:r>
            <a:r>
              <a:rPr lang="en-US" sz="2600" b="1" dirty="0" smtClean="0">
                <a:ln>
                  <a:solidFill>
                    <a:schemeClr val="tx1"/>
                  </a:solidFill>
                </a:ln>
                <a:solidFill>
                  <a:srgbClr val="FF0000"/>
                </a:solidFill>
                <a:effectLst>
                  <a:outerShdw dist="50800" dir="5400000" algn="ctr" rotWithShape="0">
                    <a:schemeClr val="tx1"/>
                  </a:outerShdw>
                </a:effectLst>
              </a:rPr>
              <a:t>horses are still strong</a:t>
            </a:r>
          </a:p>
        </p:txBody>
      </p:sp>
      <p:sp useBgFill="1">
        <p:nvSpPr>
          <p:cNvPr id="21" name="TextBox 2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June 11 - 30, 1806</a:t>
            </a:r>
          </a:p>
        </p:txBody>
      </p:sp>
      <p:sp>
        <p:nvSpPr>
          <p:cNvPr id="22" name="Freeform 21"/>
          <p:cNvSpPr/>
          <p:nvPr/>
        </p:nvSpPr>
        <p:spPr>
          <a:xfrm>
            <a:off x="398196" y="2056285"/>
            <a:ext cx="871742" cy="638779"/>
          </a:xfrm>
          <a:custGeom>
            <a:avLst/>
            <a:gdLst>
              <a:gd name="connsiteX0" fmla="*/ 3248 w 868062"/>
              <a:gd name="connsiteY0" fmla="*/ 178419 h 539719"/>
              <a:gd name="connsiteX1" fmla="*/ 3248 w 868062"/>
              <a:gd name="connsiteY1" fmla="*/ 178419 h 539719"/>
              <a:gd name="connsiteX2" fmla="*/ 7708 w 868062"/>
              <a:gd name="connsiteY2" fmla="*/ 138275 h 539719"/>
              <a:gd name="connsiteX3" fmla="*/ 12169 w 868062"/>
              <a:gd name="connsiteY3" fmla="*/ 26763 h 539719"/>
              <a:gd name="connsiteX4" fmla="*/ 47853 w 868062"/>
              <a:gd name="connsiteY4" fmla="*/ 22302 h 539719"/>
              <a:gd name="connsiteX5" fmla="*/ 70155 w 868062"/>
              <a:gd name="connsiteY5" fmla="*/ 13381 h 539719"/>
              <a:gd name="connsiteX6" fmla="*/ 92458 w 868062"/>
              <a:gd name="connsiteY6" fmla="*/ 8921 h 539719"/>
              <a:gd name="connsiteX7" fmla="*/ 123681 w 868062"/>
              <a:gd name="connsiteY7" fmla="*/ 0 h 539719"/>
              <a:gd name="connsiteX8" fmla="*/ 137063 w 868062"/>
              <a:gd name="connsiteY8" fmla="*/ 4460 h 539719"/>
              <a:gd name="connsiteX9" fmla="*/ 141523 w 868062"/>
              <a:gd name="connsiteY9" fmla="*/ 17842 h 539719"/>
              <a:gd name="connsiteX10" fmla="*/ 168286 w 868062"/>
              <a:gd name="connsiteY10" fmla="*/ 26763 h 539719"/>
              <a:gd name="connsiteX11" fmla="*/ 235193 w 868062"/>
              <a:gd name="connsiteY11" fmla="*/ 22302 h 539719"/>
              <a:gd name="connsiteX12" fmla="*/ 248575 w 868062"/>
              <a:gd name="connsiteY12" fmla="*/ 13381 h 539719"/>
              <a:gd name="connsiteX13" fmla="*/ 270877 w 868062"/>
              <a:gd name="connsiteY13" fmla="*/ 8921 h 539719"/>
              <a:gd name="connsiteX14" fmla="*/ 319943 w 868062"/>
              <a:gd name="connsiteY14" fmla="*/ 17842 h 539719"/>
              <a:gd name="connsiteX15" fmla="*/ 324403 w 868062"/>
              <a:gd name="connsiteY15" fmla="*/ 35684 h 539719"/>
              <a:gd name="connsiteX16" fmla="*/ 346705 w 868062"/>
              <a:gd name="connsiteY16" fmla="*/ 62447 h 539719"/>
              <a:gd name="connsiteX17" fmla="*/ 364547 w 868062"/>
              <a:gd name="connsiteY17" fmla="*/ 66907 h 539719"/>
              <a:gd name="connsiteX18" fmla="*/ 391310 w 868062"/>
              <a:gd name="connsiteY18" fmla="*/ 80289 h 539719"/>
              <a:gd name="connsiteX19" fmla="*/ 404692 w 868062"/>
              <a:gd name="connsiteY19" fmla="*/ 89210 h 539719"/>
              <a:gd name="connsiteX20" fmla="*/ 426994 w 868062"/>
              <a:gd name="connsiteY20" fmla="*/ 93670 h 539719"/>
              <a:gd name="connsiteX21" fmla="*/ 498362 w 868062"/>
              <a:gd name="connsiteY21" fmla="*/ 98131 h 539719"/>
              <a:gd name="connsiteX22" fmla="*/ 538506 w 868062"/>
              <a:gd name="connsiteY22" fmla="*/ 93670 h 539719"/>
              <a:gd name="connsiteX23" fmla="*/ 547427 w 868062"/>
              <a:gd name="connsiteY23" fmla="*/ 71368 h 539719"/>
              <a:gd name="connsiteX24" fmla="*/ 627716 w 868062"/>
              <a:gd name="connsiteY24" fmla="*/ 80289 h 539719"/>
              <a:gd name="connsiteX25" fmla="*/ 636637 w 868062"/>
              <a:gd name="connsiteY25" fmla="*/ 93670 h 539719"/>
              <a:gd name="connsiteX26" fmla="*/ 650019 w 868062"/>
              <a:gd name="connsiteY26" fmla="*/ 98131 h 539719"/>
              <a:gd name="connsiteX27" fmla="*/ 663400 w 868062"/>
              <a:gd name="connsiteY27" fmla="*/ 107052 h 539719"/>
              <a:gd name="connsiteX28" fmla="*/ 672321 w 868062"/>
              <a:gd name="connsiteY28" fmla="*/ 120433 h 539719"/>
              <a:gd name="connsiteX29" fmla="*/ 685703 w 868062"/>
              <a:gd name="connsiteY29" fmla="*/ 124894 h 539719"/>
              <a:gd name="connsiteX30" fmla="*/ 716926 w 868062"/>
              <a:gd name="connsiteY30" fmla="*/ 138275 h 539719"/>
              <a:gd name="connsiteX31" fmla="*/ 721386 w 868062"/>
              <a:gd name="connsiteY31" fmla="*/ 160577 h 539719"/>
              <a:gd name="connsiteX32" fmla="*/ 743689 w 868062"/>
              <a:gd name="connsiteY32" fmla="*/ 165038 h 539719"/>
              <a:gd name="connsiteX33" fmla="*/ 757070 w 868062"/>
              <a:gd name="connsiteY33" fmla="*/ 173959 h 539719"/>
              <a:gd name="connsiteX34" fmla="*/ 770452 w 868062"/>
              <a:gd name="connsiteY34" fmla="*/ 178419 h 539719"/>
              <a:gd name="connsiteX35" fmla="*/ 788294 w 868062"/>
              <a:gd name="connsiteY35" fmla="*/ 218564 h 539719"/>
              <a:gd name="connsiteX36" fmla="*/ 806136 w 868062"/>
              <a:gd name="connsiteY36" fmla="*/ 236406 h 539719"/>
              <a:gd name="connsiteX37" fmla="*/ 819517 w 868062"/>
              <a:gd name="connsiteY37" fmla="*/ 272090 h 539719"/>
              <a:gd name="connsiteX38" fmla="*/ 828438 w 868062"/>
              <a:gd name="connsiteY38" fmla="*/ 289932 h 539719"/>
              <a:gd name="connsiteX39" fmla="*/ 841820 w 868062"/>
              <a:gd name="connsiteY39" fmla="*/ 316695 h 539719"/>
              <a:gd name="connsiteX40" fmla="*/ 850741 w 868062"/>
              <a:gd name="connsiteY40" fmla="*/ 379141 h 539719"/>
              <a:gd name="connsiteX41" fmla="*/ 859662 w 868062"/>
              <a:gd name="connsiteY41" fmla="*/ 392523 h 539719"/>
              <a:gd name="connsiteX42" fmla="*/ 864122 w 868062"/>
              <a:gd name="connsiteY42" fmla="*/ 539719 h 539719"/>
              <a:gd name="connsiteX0" fmla="*/ 3248 w 871742"/>
              <a:gd name="connsiteY0" fmla="*/ 178419 h 638779"/>
              <a:gd name="connsiteX1" fmla="*/ 3248 w 871742"/>
              <a:gd name="connsiteY1" fmla="*/ 178419 h 638779"/>
              <a:gd name="connsiteX2" fmla="*/ 7708 w 871742"/>
              <a:gd name="connsiteY2" fmla="*/ 138275 h 638779"/>
              <a:gd name="connsiteX3" fmla="*/ 12169 w 871742"/>
              <a:gd name="connsiteY3" fmla="*/ 26763 h 638779"/>
              <a:gd name="connsiteX4" fmla="*/ 47853 w 871742"/>
              <a:gd name="connsiteY4" fmla="*/ 22302 h 638779"/>
              <a:gd name="connsiteX5" fmla="*/ 70155 w 871742"/>
              <a:gd name="connsiteY5" fmla="*/ 13381 h 638779"/>
              <a:gd name="connsiteX6" fmla="*/ 92458 w 871742"/>
              <a:gd name="connsiteY6" fmla="*/ 8921 h 638779"/>
              <a:gd name="connsiteX7" fmla="*/ 123681 w 871742"/>
              <a:gd name="connsiteY7" fmla="*/ 0 h 638779"/>
              <a:gd name="connsiteX8" fmla="*/ 137063 w 871742"/>
              <a:gd name="connsiteY8" fmla="*/ 4460 h 638779"/>
              <a:gd name="connsiteX9" fmla="*/ 141523 w 871742"/>
              <a:gd name="connsiteY9" fmla="*/ 17842 h 638779"/>
              <a:gd name="connsiteX10" fmla="*/ 168286 w 871742"/>
              <a:gd name="connsiteY10" fmla="*/ 26763 h 638779"/>
              <a:gd name="connsiteX11" fmla="*/ 235193 w 871742"/>
              <a:gd name="connsiteY11" fmla="*/ 22302 h 638779"/>
              <a:gd name="connsiteX12" fmla="*/ 248575 w 871742"/>
              <a:gd name="connsiteY12" fmla="*/ 13381 h 638779"/>
              <a:gd name="connsiteX13" fmla="*/ 270877 w 871742"/>
              <a:gd name="connsiteY13" fmla="*/ 8921 h 638779"/>
              <a:gd name="connsiteX14" fmla="*/ 319943 w 871742"/>
              <a:gd name="connsiteY14" fmla="*/ 17842 h 638779"/>
              <a:gd name="connsiteX15" fmla="*/ 324403 w 871742"/>
              <a:gd name="connsiteY15" fmla="*/ 35684 h 638779"/>
              <a:gd name="connsiteX16" fmla="*/ 346705 w 871742"/>
              <a:gd name="connsiteY16" fmla="*/ 62447 h 638779"/>
              <a:gd name="connsiteX17" fmla="*/ 364547 w 871742"/>
              <a:gd name="connsiteY17" fmla="*/ 66907 h 638779"/>
              <a:gd name="connsiteX18" fmla="*/ 391310 w 871742"/>
              <a:gd name="connsiteY18" fmla="*/ 80289 h 638779"/>
              <a:gd name="connsiteX19" fmla="*/ 404692 w 871742"/>
              <a:gd name="connsiteY19" fmla="*/ 89210 h 638779"/>
              <a:gd name="connsiteX20" fmla="*/ 426994 w 871742"/>
              <a:gd name="connsiteY20" fmla="*/ 93670 h 638779"/>
              <a:gd name="connsiteX21" fmla="*/ 498362 w 871742"/>
              <a:gd name="connsiteY21" fmla="*/ 98131 h 638779"/>
              <a:gd name="connsiteX22" fmla="*/ 538506 w 871742"/>
              <a:gd name="connsiteY22" fmla="*/ 93670 h 638779"/>
              <a:gd name="connsiteX23" fmla="*/ 547427 w 871742"/>
              <a:gd name="connsiteY23" fmla="*/ 71368 h 638779"/>
              <a:gd name="connsiteX24" fmla="*/ 627716 w 871742"/>
              <a:gd name="connsiteY24" fmla="*/ 80289 h 638779"/>
              <a:gd name="connsiteX25" fmla="*/ 636637 w 871742"/>
              <a:gd name="connsiteY25" fmla="*/ 93670 h 638779"/>
              <a:gd name="connsiteX26" fmla="*/ 650019 w 871742"/>
              <a:gd name="connsiteY26" fmla="*/ 98131 h 638779"/>
              <a:gd name="connsiteX27" fmla="*/ 663400 w 871742"/>
              <a:gd name="connsiteY27" fmla="*/ 107052 h 638779"/>
              <a:gd name="connsiteX28" fmla="*/ 672321 w 871742"/>
              <a:gd name="connsiteY28" fmla="*/ 120433 h 638779"/>
              <a:gd name="connsiteX29" fmla="*/ 685703 w 871742"/>
              <a:gd name="connsiteY29" fmla="*/ 124894 h 638779"/>
              <a:gd name="connsiteX30" fmla="*/ 716926 w 871742"/>
              <a:gd name="connsiteY30" fmla="*/ 138275 h 638779"/>
              <a:gd name="connsiteX31" fmla="*/ 721386 w 871742"/>
              <a:gd name="connsiteY31" fmla="*/ 160577 h 638779"/>
              <a:gd name="connsiteX32" fmla="*/ 743689 w 871742"/>
              <a:gd name="connsiteY32" fmla="*/ 165038 h 638779"/>
              <a:gd name="connsiteX33" fmla="*/ 757070 w 871742"/>
              <a:gd name="connsiteY33" fmla="*/ 173959 h 638779"/>
              <a:gd name="connsiteX34" fmla="*/ 770452 w 871742"/>
              <a:gd name="connsiteY34" fmla="*/ 178419 h 638779"/>
              <a:gd name="connsiteX35" fmla="*/ 788294 w 871742"/>
              <a:gd name="connsiteY35" fmla="*/ 218564 h 638779"/>
              <a:gd name="connsiteX36" fmla="*/ 806136 w 871742"/>
              <a:gd name="connsiteY36" fmla="*/ 236406 h 638779"/>
              <a:gd name="connsiteX37" fmla="*/ 819517 w 871742"/>
              <a:gd name="connsiteY37" fmla="*/ 272090 h 638779"/>
              <a:gd name="connsiteX38" fmla="*/ 828438 w 871742"/>
              <a:gd name="connsiteY38" fmla="*/ 289932 h 638779"/>
              <a:gd name="connsiteX39" fmla="*/ 841820 w 871742"/>
              <a:gd name="connsiteY39" fmla="*/ 316695 h 638779"/>
              <a:gd name="connsiteX40" fmla="*/ 850741 w 871742"/>
              <a:gd name="connsiteY40" fmla="*/ 379141 h 638779"/>
              <a:gd name="connsiteX41" fmla="*/ 859662 w 871742"/>
              <a:gd name="connsiteY41" fmla="*/ 392523 h 638779"/>
              <a:gd name="connsiteX42" fmla="*/ 871742 w 871742"/>
              <a:gd name="connsiteY42" fmla="*/ 638779 h 63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71742" h="638779">
                <a:moveTo>
                  <a:pt x="3248" y="178419"/>
                </a:moveTo>
                <a:lnTo>
                  <a:pt x="3248" y="178419"/>
                </a:lnTo>
                <a:cubicBezTo>
                  <a:pt x="4735" y="165038"/>
                  <a:pt x="6917" y="151715"/>
                  <a:pt x="7708" y="138275"/>
                </a:cubicBezTo>
                <a:cubicBezTo>
                  <a:pt x="9892" y="101139"/>
                  <a:pt x="0" y="61917"/>
                  <a:pt x="12169" y="26763"/>
                </a:cubicBezTo>
                <a:cubicBezTo>
                  <a:pt x="16090" y="15435"/>
                  <a:pt x="35958" y="23789"/>
                  <a:pt x="47853" y="22302"/>
                </a:cubicBezTo>
                <a:cubicBezTo>
                  <a:pt x="55287" y="19328"/>
                  <a:pt x="62486" y="15682"/>
                  <a:pt x="70155" y="13381"/>
                </a:cubicBezTo>
                <a:cubicBezTo>
                  <a:pt x="77417" y="11203"/>
                  <a:pt x="85103" y="10760"/>
                  <a:pt x="92458" y="8921"/>
                </a:cubicBezTo>
                <a:cubicBezTo>
                  <a:pt x="102959" y="6296"/>
                  <a:pt x="113273" y="2974"/>
                  <a:pt x="123681" y="0"/>
                </a:cubicBezTo>
                <a:cubicBezTo>
                  <a:pt x="128142" y="1487"/>
                  <a:pt x="133738" y="1135"/>
                  <a:pt x="137063" y="4460"/>
                </a:cubicBezTo>
                <a:cubicBezTo>
                  <a:pt x="140388" y="7785"/>
                  <a:pt x="137697" y="15109"/>
                  <a:pt x="141523" y="17842"/>
                </a:cubicBezTo>
                <a:cubicBezTo>
                  <a:pt x="149175" y="23308"/>
                  <a:pt x="168286" y="26763"/>
                  <a:pt x="168286" y="26763"/>
                </a:cubicBezTo>
                <a:cubicBezTo>
                  <a:pt x="190588" y="25276"/>
                  <a:pt x="213145" y="25977"/>
                  <a:pt x="235193" y="22302"/>
                </a:cubicBezTo>
                <a:cubicBezTo>
                  <a:pt x="240481" y="21421"/>
                  <a:pt x="243555" y="15263"/>
                  <a:pt x="248575" y="13381"/>
                </a:cubicBezTo>
                <a:cubicBezTo>
                  <a:pt x="255674" y="10719"/>
                  <a:pt x="263443" y="10408"/>
                  <a:pt x="270877" y="8921"/>
                </a:cubicBezTo>
                <a:cubicBezTo>
                  <a:pt x="287232" y="11895"/>
                  <a:pt x="305075" y="10408"/>
                  <a:pt x="319943" y="17842"/>
                </a:cubicBezTo>
                <a:cubicBezTo>
                  <a:pt x="325426" y="20584"/>
                  <a:pt x="321988" y="30049"/>
                  <a:pt x="324403" y="35684"/>
                </a:cubicBezTo>
                <a:cubicBezTo>
                  <a:pt x="327398" y="42673"/>
                  <a:pt x="340624" y="58972"/>
                  <a:pt x="346705" y="62447"/>
                </a:cubicBezTo>
                <a:cubicBezTo>
                  <a:pt x="352028" y="65489"/>
                  <a:pt x="358600" y="65420"/>
                  <a:pt x="364547" y="66907"/>
                </a:cubicBezTo>
                <a:cubicBezTo>
                  <a:pt x="402899" y="92474"/>
                  <a:pt x="354375" y="61821"/>
                  <a:pt x="391310" y="80289"/>
                </a:cubicBezTo>
                <a:cubicBezTo>
                  <a:pt x="396105" y="82687"/>
                  <a:pt x="399672" y="87328"/>
                  <a:pt x="404692" y="89210"/>
                </a:cubicBezTo>
                <a:cubicBezTo>
                  <a:pt x="411791" y="91872"/>
                  <a:pt x="419447" y="92951"/>
                  <a:pt x="426994" y="93670"/>
                </a:cubicBezTo>
                <a:cubicBezTo>
                  <a:pt x="450722" y="95930"/>
                  <a:pt x="474573" y="96644"/>
                  <a:pt x="498362" y="98131"/>
                </a:cubicBezTo>
                <a:cubicBezTo>
                  <a:pt x="511743" y="96644"/>
                  <a:pt x="526686" y="100117"/>
                  <a:pt x="538506" y="93670"/>
                </a:cubicBezTo>
                <a:cubicBezTo>
                  <a:pt x="545535" y="89836"/>
                  <a:pt x="539831" y="73900"/>
                  <a:pt x="547427" y="71368"/>
                </a:cubicBezTo>
                <a:cubicBezTo>
                  <a:pt x="550514" y="70339"/>
                  <a:pt x="620081" y="79335"/>
                  <a:pt x="627716" y="80289"/>
                </a:cubicBezTo>
                <a:cubicBezTo>
                  <a:pt x="630690" y="84749"/>
                  <a:pt x="632451" y="90321"/>
                  <a:pt x="636637" y="93670"/>
                </a:cubicBezTo>
                <a:cubicBezTo>
                  <a:pt x="640309" y="96607"/>
                  <a:pt x="645813" y="96028"/>
                  <a:pt x="650019" y="98131"/>
                </a:cubicBezTo>
                <a:cubicBezTo>
                  <a:pt x="654814" y="100528"/>
                  <a:pt x="658940" y="104078"/>
                  <a:pt x="663400" y="107052"/>
                </a:cubicBezTo>
                <a:cubicBezTo>
                  <a:pt x="666374" y="111512"/>
                  <a:pt x="668135" y="117084"/>
                  <a:pt x="672321" y="120433"/>
                </a:cubicBezTo>
                <a:cubicBezTo>
                  <a:pt x="675993" y="123370"/>
                  <a:pt x="681497" y="122791"/>
                  <a:pt x="685703" y="124894"/>
                </a:cubicBezTo>
                <a:cubicBezTo>
                  <a:pt x="716504" y="140295"/>
                  <a:pt x="679795" y="128993"/>
                  <a:pt x="716926" y="138275"/>
                </a:cubicBezTo>
                <a:cubicBezTo>
                  <a:pt x="718413" y="145709"/>
                  <a:pt x="716025" y="155216"/>
                  <a:pt x="721386" y="160577"/>
                </a:cubicBezTo>
                <a:cubicBezTo>
                  <a:pt x="726747" y="165938"/>
                  <a:pt x="736590" y="162376"/>
                  <a:pt x="743689" y="165038"/>
                </a:cubicBezTo>
                <a:cubicBezTo>
                  <a:pt x="748708" y="166920"/>
                  <a:pt x="752275" y="171562"/>
                  <a:pt x="757070" y="173959"/>
                </a:cubicBezTo>
                <a:cubicBezTo>
                  <a:pt x="761276" y="176062"/>
                  <a:pt x="765991" y="176932"/>
                  <a:pt x="770452" y="178419"/>
                </a:cubicBezTo>
                <a:cubicBezTo>
                  <a:pt x="781068" y="210268"/>
                  <a:pt x="774157" y="197358"/>
                  <a:pt x="788294" y="218564"/>
                </a:cubicBezTo>
                <a:cubicBezTo>
                  <a:pt x="802829" y="262172"/>
                  <a:pt x="779705" y="204689"/>
                  <a:pt x="806136" y="236406"/>
                </a:cubicBezTo>
                <a:cubicBezTo>
                  <a:pt x="811575" y="242933"/>
                  <a:pt x="815596" y="262940"/>
                  <a:pt x="819517" y="272090"/>
                </a:cubicBezTo>
                <a:cubicBezTo>
                  <a:pt x="822136" y="278202"/>
                  <a:pt x="825819" y="283820"/>
                  <a:pt x="828438" y="289932"/>
                </a:cubicBezTo>
                <a:cubicBezTo>
                  <a:pt x="839518" y="315785"/>
                  <a:pt x="824677" y="290979"/>
                  <a:pt x="841820" y="316695"/>
                </a:cubicBezTo>
                <a:cubicBezTo>
                  <a:pt x="842607" y="324569"/>
                  <a:pt x="844413" y="364375"/>
                  <a:pt x="850741" y="379141"/>
                </a:cubicBezTo>
                <a:cubicBezTo>
                  <a:pt x="852853" y="384069"/>
                  <a:pt x="856688" y="388062"/>
                  <a:pt x="859662" y="392523"/>
                </a:cubicBezTo>
                <a:cubicBezTo>
                  <a:pt x="868062" y="468133"/>
                  <a:pt x="871742" y="518263"/>
                  <a:pt x="871742" y="638779"/>
                </a:cubicBez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1259288" y="2415209"/>
            <a:ext cx="2709674" cy="407504"/>
          </a:xfrm>
          <a:custGeom>
            <a:avLst/>
            <a:gdLst>
              <a:gd name="connsiteX0" fmla="*/ 0 w 2716632"/>
              <a:gd name="connsiteY0" fmla="*/ 178904 h 407504"/>
              <a:gd name="connsiteX1" fmla="*/ 0 w 2716632"/>
              <a:gd name="connsiteY1" fmla="*/ 178904 h 407504"/>
              <a:gd name="connsiteX2" fmla="*/ 19879 w 2716632"/>
              <a:gd name="connsiteY2" fmla="*/ 268356 h 407504"/>
              <a:gd name="connsiteX3" fmla="*/ 29818 w 2716632"/>
              <a:gd name="connsiteY3" fmla="*/ 318052 h 407504"/>
              <a:gd name="connsiteX4" fmla="*/ 89453 w 2716632"/>
              <a:gd name="connsiteY4" fmla="*/ 347869 h 407504"/>
              <a:gd name="connsiteX5" fmla="*/ 119270 w 2716632"/>
              <a:gd name="connsiteY5" fmla="*/ 367748 h 407504"/>
              <a:gd name="connsiteX6" fmla="*/ 149087 w 2716632"/>
              <a:gd name="connsiteY6" fmla="*/ 377687 h 407504"/>
              <a:gd name="connsiteX7" fmla="*/ 337931 w 2716632"/>
              <a:gd name="connsiteY7" fmla="*/ 407504 h 407504"/>
              <a:gd name="connsiteX8" fmla="*/ 417444 w 2716632"/>
              <a:gd name="connsiteY8" fmla="*/ 387626 h 407504"/>
              <a:gd name="connsiteX9" fmla="*/ 467140 w 2716632"/>
              <a:gd name="connsiteY9" fmla="*/ 377687 h 407504"/>
              <a:gd name="connsiteX10" fmla="*/ 496957 w 2716632"/>
              <a:gd name="connsiteY10" fmla="*/ 357808 h 407504"/>
              <a:gd name="connsiteX11" fmla="*/ 506896 w 2716632"/>
              <a:gd name="connsiteY11" fmla="*/ 327991 h 407504"/>
              <a:gd name="connsiteX12" fmla="*/ 546653 w 2716632"/>
              <a:gd name="connsiteY12" fmla="*/ 318052 h 407504"/>
              <a:gd name="connsiteX13" fmla="*/ 576470 w 2716632"/>
              <a:gd name="connsiteY13" fmla="*/ 308113 h 407504"/>
              <a:gd name="connsiteX14" fmla="*/ 626166 w 2716632"/>
              <a:gd name="connsiteY14" fmla="*/ 288234 h 407504"/>
              <a:gd name="connsiteX15" fmla="*/ 655983 w 2716632"/>
              <a:gd name="connsiteY15" fmla="*/ 278295 h 407504"/>
              <a:gd name="connsiteX16" fmla="*/ 685800 w 2716632"/>
              <a:gd name="connsiteY16" fmla="*/ 258417 h 407504"/>
              <a:gd name="connsiteX17" fmla="*/ 725557 w 2716632"/>
              <a:gd name="connsiteY17" fmla="*/ 248478 h 407504"/>
              <a:gd name="connsiteX18" fmla="*/ 824948 w 2716632"/>
              <a:gd name="connsiteY18" fmla="*/ 228600 h 407504"/>
              <a:gd name="connsiteX19" fmla="*/ 983974 w 2716632"/>
              <a:gd name="connsiteY19" fmla="*/ 218661 h 407504"/>
              <a:gd name="connsiteX20" fmla="*/ 1172818 w 2716632"/>
              <a:gd name="connsiteY20" fmla="*/ 238539 h 407504"/>
              <a:gd name="connsiteX21" fmla="*/ 1202635 w 2716632"/>
              <a:gd name="connsiteY21" fmla="*/ 248478 h 407504"/>
              <a:gd name="connsiteX22" fmla="*/ 1222513 w 2716632"/>
              <a:gd name="connsiteY22" fmla="*/ 278295 h 407504"/>
              <a:gd name="connsiteX23" fmla="*/ 1252331 w 2716632"/>
              <a:gd name="connsiteY23" fmla="*/ 298174 h 407504"/>
              <a:gd name="connsiteX24" fmla="*/ 1292087 w 2716632"/>
              <a:gd name="connsiteY24" fmla="*/ 347869 h 407504"/>
              <a:gd name="connsiteX25" fmla="*/ 1361661 w 2716632"/>
              <a:gd name="connsiteY25" fmla="*/ 308113 h 407504"/>
              <a:gd name="connsiteX26" fmla="*/ 1381540 w 2716632"/>
              <a:gd name="connsiteY26" fmla="*/ 288234 h 407504"/>
              <a:gd name="connsiteX27" fmla="*/ 1411357 w 2716632"/>
              <a:gd name="connsiteY27" fmla="*/ 278295 h 407504"/>
              <a:gd name="connsiteX28" fmla="*/ 1550505 w 2716632"/>
              <a:gd name="connsiteY28" fmla="*/ 248478 h 407504"/>
              <a:gd name="connsiteX29" fmla="*/ 1600200 w 2716632"/>
              <a:gd name="connsiteY29" fmla="*/ 228600 h 407504"/>
              <a:gd name="connsiteX30" fmla="*/ 1639957 w 2716632"/>
              <a:gd name="connsiteY30" fmla="*/ 218661 h 407504"/>
              <a:gd name="connsiteX31" fmla="*/ 1729409 w 2716632"/>
              <a:gd name="connsiteY31" fmla="*/ 198782 h 407504"/>
              <a:gd name="connsiteX32" fmla="*/ 1759227 w 2716632"/>
              <a:gd name="connsiteY32" fmla="*/ 208721 h 407504"/>
              <a:gd name="connsiteX33" fmla="*/ 1798983 w 2716632"/>
              <a:gd name="connsiteY33" fmla="*/ 218661 h 407504"/>
              <a:gd name="connsiteX34" fmla="*/ 1808922 w 2716632"/>
              <a:gd name="connsiteY34" fmla="*/ 248478 h 407504"/>
              <a:gd name="connsiteX35" fmla="*/ 1888435 w 2716632"/>
              <a:gd name="connsiteY35" fmla="*/ 228600 h 407504"/>
              <a:gd name="connsiteX36" fmla="*/ 1918253 w 2716632"/>
              <a:gd name="connsiteY36" fmla="*/ 218661 h 407504"/>
              <a:gd name="connsiteX37" fmla="*/ 1987827 w 2716632"/>
              <a:gd name="connsiteY37" fmla="*/ 188843 h 407504"/>
              <a:gd name="connsiteX38" fmla="*/ 2017644 w 2716632"/>
              <a:gd name="connsiteY38" fmla="*/ 168965 h 407504"/>
              <a:gd name="connsiteX39" fmla="*/ 2107096 w 2716632"/>
              <a:gd name="connsiteY39" fmla="*/ 159026 h 407504"/>
              <a:gd name="connsiteX40" fmla="*/ 2176670 w 2716632"/>
              <a:gd name="connsiteY40" fmla="*/ 149087 h 407504"/>
              <a:gd name="connsiteX41" fmla="*/ 2196548 w 2716632"/>
              <a:gd name="connsiteY41" fmla="*/ 119269 h 407504"/>
              <a:gd name="connsiteX42" fmla="*/ 2206487 w 2716632"/>
              <a:gd name="connsiteY42" fmla="*/ 89452 h 407504"/>
              <a:gd name="connsiteX43" fmla="*/ 2295940 w 2716632"/>
              <a:gd name="connsiteY43" fmla="*/ 59634 h 407504"/>
              <a:gd name="connsiteX44" fmla="*/ 2613992 w 2716632"/>
              <a:gd name="connsiteY44" fmla="*/ 29817 h 407504"/>
              <a:gd name="connsiteX45" fmla="*/ 2713383 w 2716632"/>
              <a:gd name="connsiteY45" fmla="*/ 0 h 407504"/>
              <a:gd name="connsiteX0" fmla="*/ 0 w 2716632"/>
              <a:gd name="connsiteY0" fmla="*/ 178904 h 407504"/>
              <a:gd name="connsiteX1" fmla="*/ 19879 w 2716632"/>
              <a:gd name="connsiteY1" fmla="*/ 268356 h 407504"/>
              <a:gd name="connsiteX2" fmla="*/ 29818 w 2716632"/>
              <a:gd name="connsiteY2" fmla="*/ 318052 h 407504"/>
              <a:gd name="connsiteX3" fmla="*/ 89453 w 2716632"/>
              <a:gd name="connsiteY3" fmla="*/ 347869 h 407504"/>
              <a:gd name="connsiteX4" fmla="*/ 119270 w 2716632"/>
              <a:gd name="connsiteY4" fmla="*/ 367748 h 407504"/>
              <a:gd name="connsiteX5" fmla="*/ 149087 w 2716632"/>
              <a:gd name="connsiteY5" fmla="*/ 377687 h 407504"/>
              <a:gd name="connsiteX6" fmla="*/ 337931 w 2716632"/>
              <a:gd name="connsiteY6" fmla="*/ 407504 h 407504"/>
              <a:gd name="connsiteX7" fmla="*/ 417444 w 2716632"/>
              <a:gd name="connsiteY7" fmla="*/ 387626 h 407504"/>
              <a:gd name="connsiteX8" fmla="*/ 467140 w 2716632"/>
              <a:gd name="connsiteY8" fmla="*/ 377687 h 407504"/>
              <a:gd name="connsiteX9" fmla="*/ 496957 w 2716632"/>
              <a:gd name="connsiteY9" fmla="*/ 357808 h 407504"/>
              <a:gd name="connsiteX10" fmla="*/ 506896 w 2716632"/>
              <a:gd name="connsiteY10" fmla="*/ 327991 h 407504"/>
              <a:gd name="connsiteX11" fmla="*/ 546653 w 2716632"/>
              <a:gd name="connsiteY11" fmla="*/ 318052 h 407504"/>
              <a:gd name="connsiteX12" fmla="*/ 576470 w 2716632"/>
              <a:gd name="connsiteY12" fmla="*/ 308113 h 407504"/>
              <a:gd name="connsiteX13" fmla="*/ 626166 w 2716632"/>
              <a:gd name="connsiteY13" fmla="*/ 288234 h 407504"/>
              <a:gd name="connsiteX14" fmla="*/ 655983 w 2716632"/>
              <a:gd name="connsiteY14" fmla="*/ 278295 h 407504"/>
              <a:gd name="connsiteX15" fmla="*/ 685800 w 2716632"/>
              <a:gd name="connsiteY15" fmla="*/ 258417 h 407504"/>
              <a:gd name="connsiteX16" fmla="*/ 725557 w 2716632"/>
              <a:gd name="connsiteY16" fmla="*/ 248478 h 407504"/>
              <a:gd name="connsiteX17" fmla="*/ 824948 w 2716632"/>
              <a:gd name="connsiteY17" fmla="*/ 228600 h 407504"/>
              <a:gd name="connsiteX18" fmla="*/ 983974 w 2716632"/>
              <a:gd name="connsiteY18" fmla="*/ 218661 h 407504"/>
              <a:gd name="connsiteX19" fmla="*/ 1172818 w 2716632"/>
              <a:gd name="connsiteY19" fmla="*/ 238539 h 407504"/>
              <a:gd name="connsiteX20" fmla="*/ 1202635 w 2716632"/>
              <a:gd name="connsiteY20" fmla="*/ 248478 h 407504"/>
              <a:gd name="connsiteX21" fmla="*/ 1222513 w 2716632"/>
              <a:gd name="connsiteY21" fmla="*/ 278295 h 407504"/>
              <a:gd name="connsiteX22" fmla="*/ 1252331 w 2716632"/>
              <a:gd name="connsiteY22" fmla="*/ 298174 h 407504"/>
              <a:gd name="connsiteX23" fmla="*/ 1292087 w 2716632"/>
              <a:gd name="connsiteY23" fmla="*/ 347869 h 407504"/>
              <a:gd name="connsiteX24" fmla="*/ 1361661 w 2716632"/>
              <a:gd name="connsiteY24" fmla="*/ 308113 h 407504"/>
              <a:gd name="connsiteX25" fmla="*/ 1381540 w 2716632"/>
              <a:gd name="connsiteY25" fmla="*/ 288234 h 407504"/>
              <a:gd name="connsiteX26" fmla="*/ 1411357 w 2716632"/>
              <a:gd name="connsiteY26" fmla="*/ 278295 h 407504"/>
              <a:gd name="connsiteX27" fmla="*/ 1550505 w 2716632"/>
              <a:gd name="connsiteY27" fmla="*/ 248478 h 407504"/>
              <a:gd name="connsiteX28" fmla="*/ 1600200 w 2716632"/>
              <a:gd name="connsiteY28" fmla="*/ 228600 h 407504"/>
              <a:gd name="connsiteX29" fmla="*/ 1639957 w 2716632"/>
              <a:gd name="connsiteY29" fmla="*/ 218661 h 407504"/>
              <a:gd name="connsiteX30" fmla="*/ 1729409 w 2716632"/>
              <a:gd name="connsiteY30" fmla="*/ 198782 h 407504"/>
              <a:gd name="connsiteX31" fmla="*/ 1759227 w 2716632"/>
              <a:gd name="connsiteY31" fmla="*/ 208721 h 407504"/>
              <a:gd name="connsiteX32" fmla="*/ 1798983 w 2716632"/>
              <a:gd name="connsiteY32" fmla="*/ 218661 h 407504"/>
              <a:gd name="connsiteX33" fmla="*/ 1808922 w 2716632"/>
              <a:gd name="connsiteY33" fmla="*/ 248478 h 407504"/>
              <a:gd name="connsiteX34" fmla="*/ 1888435 w 2716632"/>
              <a:gd name="connsiteY34" fmla="*/ 228600 h 407504"/>
              <a:gd name="connsiteX35" fmla="*/ 1918253 w 2716632"/>
              <a:gd name="connsiteY35" fmla="*/ 218661 h 407504"/>
              <a:gd name="connsiteX36" fmla="*/ 1987827 w 2716632"/>
              <a:gd name="connsiteY36" fmla="*/ 188843 h 407504"/>
              <a:gd name="connsiteX37" fmla="*/ 2017644 w 2716632"/>
              <a:gd name="connsiteY37" fmla="*/ 168965 h 407504"/>
              <a:gd name="connsiteX38" fmla="*/ 2107096 w 2716632"/>
              <a:gd name="connsiteY38" fmla="*/ 159026 h 407504"/>
              <a:gd name="connsiteX39" fmla="*/ 2176670 w 2716632"/>
              <a:gd name="connsiteY39" fmla="*/ 149087 h 407504"/>
              <a:gd name="connsiteX40" fmla="*/ 2196548 w 2716632"/>
              <a:gd name="connsiteY40" fmla="*/ 119269 h 407504"/>
              <a:gd name="connsiteX41" fmla="*/ 2206487 w 2716632"/>
              <a:gd name="connsiteY41" fmla="*/ 89452 h 407504"/>
              <a:gd name="connsiteX42" fmla="*/ 2295940 w 2716632"/>
              <a:gd name="connsiteY42" fmla="*/ 59634 h 407504"/>
              <a:gd name="connsiteX43" fmla="*/ 2613992 w 2716632"/>
              <a:gd name="connsiteY43" fmla="*/ 29817 h 407504"/>
              <a:gd name="connsiteX44" fmla="*/ 2713383 w 2716632"/>
              <a:gd name="connsiteY44" fmla="*/ 0 h 407504"/>
              <a:gd name="connsiteX0" fmla="*/ 0 w 2716632"/>
              <a:gd name="connsiteY0" fmla="*/ 178904 h 407504"/>
              <a:gd name="connsiteX1" fmla="*/ 29818 w 2716632"/>
              <a:gd name="connsiteY1" fmla="*/ 318052 h 407504"/>
              <a:gd name="connsiteX2" fmla="*/ 89453 w 2716632"/>
              <a:gd name="connsiteY2" fmla="*/ 347869 h 407504"/>
              <a:gd name="connsiteX3" fmla="*/ 119270 w 2716632"/>
              <a:gd name="connsiteY3" fmla="*/ 367748 h 407504"/>
              <a:gd name="connsiteX4" fmla="*/ 149087 w 2716632"/>
              <a:gd name="connsiteY4" fmla="*/ 377687 h 407504"/>
              <a:gd name="connsiteX5" fmla="*/ 337931 w 2716632"/>
              <a:gd name="connsiteY5" fmla="*/ 407504 h 407504"/>
              <a:gd name="connsiteX6" fmla="*/ 417444 w 2716632"/>
              <a:gd name="connsiteY6" fmla="*/ 387626 h 407504"/>
              <a:gd name="connsiteX7" fmla="*/ 467140 w 2716632"/>
              <a:gd name="connsiteY7" fmla="*/ 377687 h 407504"/>
              <a:gd name="connsiteX8" fmla="*/ 496957 w 2716632"/>
              <a:gd name="connsiteY8" fmla="*/ 357808 h 407504"/>
              <a:gd name="connsiteX9" fmla="*/ 506896 w 2716632"/>
              <a:gd name="connsiteY9" fmla="*/ 327991 h 407504"/>
              <a:gd name="connsiteX10" fmla="*/ 546653 w 2716632"/>
              <a:gd name="connsiteY10" fmla="*/ 318052 h 407504"/>
              <a:gd name="connsiteX11" fmla="*/ 576470 w 2716632"/>
              <a:gd name="connsiteY11" fmla="*/ 308113 h 407504"/>
              <a:gd name="connsiteX12" fmla="*/ 626166 w 2716632"/>
              <a:gd name="connsiteY12" fmla="*/ 288234 h 407504"/>
              <a:gd name="connsiteX13" fmla="*/ 655983 w 2716632"/>
              <a:gd name="connsiteY13" fmla="*/ 278295 h 407504"/>
              <a:gd name="connsiteX14" fmla="*/ 685800 w 2716632"/>
              <a:gd name="connsiteY14" fmla="*/ 258417 h 407504"/>
              <a:gd name="connsiteX15" fmla="*/ 725557 w 2716632"/>
              <a:gd name="connsiteY15" fmla="*/ 248478 h 407504"/>
              <a:gd name="connsiteX16" fmla="*/ 824948 w 2716632"/>
              <a:gd name="connsiteY16" fmla="*/ 228600 h 407504"/>
              <a:gd name="connsiteX17" fmla="*/ 983974 w 2716632"/>
              <a:gd name="connsiteY17" fmla="*/ 218661 h 407504"/>
              <a:gd name="connsiteX18" fmla="*/ 1172818 w 2716632"/>
              <a:gd name="connsiteY18" fmla="*/ 238539 h 407504"/>
              <a:gd name="connsiteX19" fmla="*/ 1202635 w 2716632"/>
              <a:gd name="connsiteY19" fmla="*/ 248478 h 407504"/>
              <a:gd name="connsiteX20" fmla="*/ 1222513 w 2716632"/>
              <a:gd name="connsiteY20" fmla="*/ 278295 h 407504"/>
              <a:gd name="connsiteX21" fmla="*/ 1252331 w 2716632"/>
              <a:gd name="connsiteY21" fmla="*/ 298174 h 407504"/>
              <a:gd name="connsiteX22" fmla="*/ 1292087 w 2716632"/>
              <a:gd name="connsiteY22" fmla="*/ 347869 h 407504"/>
              <a:gd name="connsiteX23" fmla="*/ 1361661 w 2716632"/>
              <a:gd name="connsiteY23" fmla="*/ 308113 h 407504"/>
              <a:gd name="connsiteX24" fmla="*/ 1381540 w 2716632"/>
              <a:gd name="connsiteY24" fmla="*/ 288234 h 407504"/>
              <a:gd name="connsiteX25" fmla="*/ 1411357 w 2716632"/>
              <a:gd name="connsiteY25" fmla="*/ 278295 h 407504"/>
              <a:gd name="connsiteX26" fmla="*/ 1550505 w 2716632"/>
              <a:gd name="connsiteY26" fmla="*/ 248478 h 407504"/>
              <a:gd name="connsiteX27" fmla="*/ 1600200 w 2716632"/>
              <a:gd name="connsiteY27" fmla="*/ 228600 h 407504"/>
              <a:gd name="connsiteX28" fmla="*/ 1639957 w 2716632"/>
              <a:gd name="connsiteY28" fmla="*/ 218661 h 407504"/>
              <a:gd name="connsiteX29" fmla="*/ 1729409 w 2716632"/>
              <a:gd name="connsiteY29" fmla="*/ 198782 h 407504"/>
              <a:gd name="connsiteX30" fmla="*/ 1759227 w 2716632"/>
              <a:gd name="connsiteY30" fmla="*/ 208721 h 407504"/>
              <a:gd name="connsiteX31" fmla="*/ 1798983 w 2716632"/>
              <a:gd name="connsiteY31" fmla="*/ 218661 h 407504"/>
              <a:gd name="connsiteX32" fmla="*/ 1808922 w 2716632"/>
              <a:gd name="connsiteY32" fmla="*/ 248478 h 407504"/>
              <a:gd name="connsiteX33" fmla="*/ 1888435 w 2716632"/>
              <a:gd name="connsiteY33" fmla="*/ 228600 h 407504"/>
              <a:gd name="connsiteX34" fmla="*/ 1918253 w 2716632"/>
              <a:gd name="connsiteY34" fmla="*/ 218661 h 407504"/>
              <a:gd name="connsiteX35" fmla="*/ 1987827 w 2716632"/>
              <a:gd name="connsiteY35" fmla="*/ 188843 h 407504"/>
              <a:gd name="connsiteX36" fmla="*/ 2017644 w 2716632"/>
              <a:gd name="connsiteY36" fmla="*/ 168965 h 407504"/>
              <a:gd name="connsiteX37" fmla="*/ 2107096 w 2716632"/>
              <a:gd name="connsiteY37" fmla="*/ 159026 h 407504"/>
              <a:gd name="connsiteX38" fmla="*/ 2176670 w 2716632"/>
              <a:gd name="connsiteY38" fmla="*/ 149087 h 407504"/>
              <a:gd name="connsiteX39" fmla="*/ 2196548 w 2716632"/>
              <a:gd name="connsiteY39" fmla="*/ 119269 h 407504"/>
              <a:gd name="connsiteX40" fmla="*/ 2206487 w 2716632"/>
              <a:gd name="connsiteY40" fmla="*/ 89452 h 407504"/>
              <a:gd name="connsiteX41" fmla="*/ 2295940 w 2716632"/>
              <a:gd name="connsiteY41" fmla="*/ 59634 h 407504"/>
              <a:gd name="connsiteX42" fmla="*/ 2613992 w 2716632"/>
              <a:gd name="connsiteY42" fmla="*/ 29817 h 407504"/>
              <a:gd name="connsiteX43" fmla="*/ 2713383 w 2716632"/>
              <a:gd name="connsiteY43" fmla="*/ 0 h 407504"/>
              <a:gd name="connsiteX0" fmla="*/ 0 w 2686814"/>
              <a:gd name="connsiteY0" fmla="*/ 318052 h 407504"/>
              <a:gd name="connsiteX1" fmla="*/ 59635 w 2686814"/>
              <a:gd name="connsiteY1" fmla="*/ 347869 h 407504"/>
              <a:gd name="connsiteX2" fmla="*/ 89452 w 2686814"/>
              <a:gd name="connsiteY2" fmla="*/ 367748 h 407504"/>
              <a:gd name="connsiteX3" fmla="*/ 119269 w 2686814"/>
              <a:gd name="connsiteY3" fmla="*/ 377687 h 407504"/>
              <a:gd name="connsiteX4" fmla="*/ 308113 w 2686814"/>
              <a:gd name="connsiteY4" fmla="*/ 407504 h 407504"/>
              <a:gd name="connsiteX5" fmla="*/ 387626 w 2686814"/>
              <a:gd name="connsiteY5" fmla="*/ 387626 h 407504"/>
              <a:gd name="connsiteX6" fmla="*/ 437322 w 2686814"/>
              <a:gd name="connsiteY6" fmla="*/ 377687 h 407504"/>
              <a:gd name="connsiteX7" fmla="*/ 467139 w 2686814"/>
              <a:gd name="connsiteY7" fmla="*/ 357808 h 407504"/>
              <a:gd name="connsiteX8" fmla="*/ 477078 w 2686814"/>
              <a:gd name="connsiteY8" fmla="*/ 327991 h 407504"/>
              <a:gd name="connsiteX9" fmla="*/ 516835 w 2686814"/>
              <a:gd name="connsiteY9" fmla="*/ 318052 h 407504"/>
              <a:gd name="connsiteX10" fmla="*/ 546652 w 2686814"/>
              <a:gd name="connsiteY10" fmla="*/ 308113 h 407504"/>
              <a:gd name="connsiteX11" fmla="*/ 596348 w 2686814"/>
              <a:gd name="connsiteY11" fmla="*/ 288234 h 407504"/>
              <a:gd name="connsiteX12" fmla="*/ 626165 w 2686814"/>
              <a:gd name="connsiteY12" fmla="*/ 278295 h 407504"/>
              <a:gd name="connsiteX13" fmla="*/ 655982 w 2686814"/>
              <a:gd name="connsiteY13" fmla="*/ 258417 h 407504"/>
              <a:gd name="connsiteX14" fmla="*/ 695739 w 2686814"/>
              <a:gd name="connsiteY14" fmla="*/ 248478 h 407504"/>
              <a:gd name="connsiteX15" fmla="*/ 795130 w 2686814"/>
              <a:gd name="connsiteY15" fmla="*/ 228600 h 407504"/>
              <a:gd name="connsiteX16" fmla="*/ 954156 w 2686814"/>
              <a:gd name="connsiteY16" fmla="*/ 218661 h 407504"/>
              <a:gd name="connsiteX17" fmla="*/ 1143000 w 2686814"/>
              <a:gd name="connsiteY17" fmla="*/ 238539 h 407504"/>
              <a:gd name="connsiteX18" fmla="*/ 1172817 w 2686814"/>
              <a:gd name="connsiteY18" fmla="*/ 248478 h 407504"/>
              <a:gd name="connsiteX19" fmla="*/ 1192695 w 2686814"/>
              <a:gd name="connsiteY19" fmla="*/ 278295 h 407504"/>
              <a:gd name="connsiteX20" fmla="*/ 1222513 w 2686814"/>
              <a:gd name="connsiteY20" fmla="*/ 298174 h 407504"/>
              <a:gd name="connsiteX21" fmla="*/ 1262269 w 2686814"/>
              <a:gd name="connsiteY21" fmla="*/ 347869 h 407504"/>
              <a:gd name="connsiteX22" fmla="*/ 1331843 w 2686814"/>
              <a:gd name="connsiteY22" fmla="*/ 308113 h 407504"/>
              <a:gd name="connsiteX23" fmla="*/ 1351722 w 2686814"/>
              <a:gd name="connsiteY23" fmla="*/ 288234 h 407504"/>
              <a:gd name="connsiteX24" fmla="*/ 1381539 w 2686814"/>
              <a:gd name="connsiteY24" fmla="*/ 278295 h 407504"/>
              <a:gd name="connsiteX25" fmla="*/ 1520687 w 2686814"/>
              <a:gd name="connsiteY25" fmla="*/ 248478 h 407504"/>
              <a:gd name="connsiteX26" fmla="*/ 1570382 w 2686814"/>
              <a:gd name="connsiteY26" fmla="*/ 228600 h 407504"/>
              <a:gd name="connsiteX27" fmla="*/ 1610139 w 2686814"/>
              <a:gd name="connsiteY27" fmla="*/ 218661 h 407504"/>
              <a:gd name="connsiteX28" fmla="*/ 1699591 w 2686814"/>
              <a:gd name="connsiteY28" fmla="*/ 198782 h 407504"/>
              <a:gd name="connsiteX29" fmla="*/ 1729409 w 2686814"/>
              <a:gd name="connsiteY29" fmla="*/ 208721 h 407504"/>
              <a:gd name="connsiteX30" fmla="*/ 1769165 w 2686814"/>
              <a:gd name="connsiteY30" fmla="*/ 218661 h 407504"/>
              <a:gd name="connsiteX31" fmla="*/ 1779104 w 2686814"/>
              <a:gd name="connsiteY31" fmla="*/ 248478 h 407504"/>
              <a:gd name="connsiteX32" fmla="*/ 1858617 w 2686814"/>
              <a:gd name="connsiteY32" fmla="*/ 228600 h 407504"/>
              <a:gd name="connsiteX33" fmla="*/ 1888435 w 2686814"/>
              <a:gd name="connsiteY33" fmla="*/ 218661 h 407504"/>
              <a:gd name="connsiteX34" fmla="*/ 1958009 w 2686814"/>
              <a:gd name="connsiteY34" fmla="*/ 188843 h 407504"/>
              <a:gd name="connsiteX35" fmla="*/ 1987826 w 2686814"/>
              <a:gd name="connsiteY35" fmla="*/ 168965 h 407504"/>
              <a:gd name="connsiteX36" fmla="*/ 2077278 w 2686814"/>
              <a:gd name="connsiteY36" fmla="*/ 159026 h 407504"/>
              <a:gd name="connsiteX37" fmla="*/ 2146852 w 2686814"/>
              <a:gd name="connsiteY37" fmla="*/ 149087 h 407504"/>
              <a:gd name="connsiteX38" fmla="*/ 2166730 w 2686814"/>
              <a:gd name="connsiteY38" fmla="*/ 119269 h 407504"/>
              <a:gd name="connsiteX39" fmla="*/ 2176669 w 2686814"/>
              <a:gd name="connsiteY39" fmla="*/ 89452 h 407504"/>
              <a:gd name="connsiteX40" fmla="*/ 2266122 w 2686814"/>
              <a:gd name="connsiteY40" fmla="*/ 59634 h 407504"/>
              <a:gd name="connsiteX41" fmla="*/ 2584174 w 2686814"/>
              <a:gd name="connsiteY41" fmla="*/ 29817 h 407504"/>
              <a:gd name="connsiteX42" fmla="*/ 2683565 w 2686814"/>
              <a:gd name="connsiteY42" fmla="*/ 0 h 407504"/>
              <a:gd name="connsiteX0" fmla="*/ 0 w 2709674"/>
              <a:gd name="connsiteY0" fmla="*/ 257092 h 407504"/>
              <a:gd name="connsiteX1" fmla="*/ 82495 w 2709674"/>
              <a:gd name="connsiteY1" fmla="*/ 347869 h 407504"/>
              <a:gd name="connsiteX2" fmla="*/ 112312 w 2709674"/>
              <a:gd name="connsiteY2" fmla="*/ 367748 h 407504"/>
              <a:gd name="connsiteX3" fmla="*/ 142129 w 2709674"/>
              <a:gd name="connsiteY3" fmla="*/ 377687 h 407504"/>
              <a:gd name="connsiteX4" fmla="*/ 330973 w 2709674"/>
              <a:gd name="connsiteY4" fmla="*/ 407504 h 407504"/>
              <a:gd name="connsiteX5" fmla="*/ 410486 w 2709674"/>
              <a:gd name="connsiteY5" fmla="*/ 387626 h 407504"/>
              <a:gd name="connsiteX6" fmla="*/ 460182 w 2709674"/>
              <a:gd name="connsiteY6" fmla="*/ 377687 h 407504"/>
              <a:gd name="connsiteX7" fmla="*/ 489999 w 2709674"/>
              <a:gd name="connsiteY7" fmla="*/ 357808 h 407504"/>
              <a:gd name="connsiteX8" fmla="*/ 499938 w 2709674"/>
              <a:gd name="connsiteY8" fmla="*/ 327991 h 407504"/>
              <a:gd name="connsiteX9" fmla="*/ 539695 w 2709674"/>
              <a:gd name="connsiteY9" fmla="*/ 318052 h 407504"/>
              <a:gd name="connsiteX10" fmla="*/ 569512 w 2709674"/>
              <a:gd name="connsiteY10" fmla="*/ 308113 h 407504"/>
              <a:gd name="connsiteX11" fmla="*/ 619208 w 2709674"/>
              <a:gd name="connsiteY11" fmla="*/ 288234 h 407504"/>
              <a:gd name="connsiteX12" fmla="*/ 649025 w 2709674"/>
              <a:gd name="connsiteY12" fmla="*/ 278295 h 407504"/>
              <a:gd name="connsiteX13" fmla="*/ 678842 w 2709674"/>
              <a:gd name="connsiteY13" fmla="*/ 258417 h 407504"/>
              <a:gd name="connsiteX14" fmla="*/ 718599 w 2709674"/>
              <a:gd name="connsiteY14" fmla="*/ 248478 h 407504"/>
              <a:gd name="connsiteX15" fmla="*/ 817990 w 2709674"/>
              <a:gd name="connsiteY15" fmla="*/ 228600 h 407504"/>
              <a:gd name="connsiteX16" fmla="*/ 977016 w 2709674"/>
              <a:gd name="connsiteY16" fmla="*/ 218661 h 407504"/>
              <a:gd name="connsiteX17" fmla="*/ 1165860 w 2709674"/>
              <a:gd name="connsiteY17" fmla="*/ 238539 h 407504"/>
              <a:gd name="connsiteX18" fmla="*/ 1195677 w 2709674"/>
              <a:gd name="connsiteY18" fmla="*/ 248478 h 407504"/>
              <a:gd name="connsiteX19" fmla="*/ 1215555 w 2709674"/>
              <a:gd name="connsiteY19" fmla="*/ 278295 h 407504"/>
              <a:gd name="connsiteX20" fmla="*/ 1245373 w 2709674"/>
              <a:gd name="connsiteY20" fmla="*/ 298174 h 407504"/>
              <a:gd name="connsiteX21" fmla="*/ 1285129 w 2709674"/>
              <a:gd name="connsiteY21" fmla="*/ 347869 h 407504"/>
              <a:gd name="connsiteX22" fmla="*/ 1354703 w 2709674"/>
              <a:gd name="connsiteY22" fmla="*/ 308113 h 407504"/>
              <a:gd name="connsiteX23" fmla="*/ 1374582 w 2709674"/>
              <a:gd name="connsiteY23" fmla="*/ 288234 h 407504"/>
              <a:gd name="connsiteX24" fmla="*/ 1404399 w 2709674"/>
              <a:gd name="connsiteY24" fmla="*/ 278295 h 407504"/>
              <a:gd name="connsiteX25" fmla="*/ 1543547 w 2709674"/>
              <a:gd name="connsiteY25" fmla="*/ 248478 h 407504"/>
              <a:gd name="connsiteX26" fmla="*/ 1593242 w 2709674"/>
              <a:gd name="connsiteY26" fmla="*/ 228600 h 407504"/>
              <a:gd name="connsiteX27" fmla="*/ 1632999 w 2709674"/>
              <a:gd name="connsiteY27" fmla="*/ 218661 h 407504"/>
              <a:gd name="connsiteX28" fmla="*/ 1722451 w 2709674"/>
              <a:gd name="connsiteY28" fmla="*/ 198782 h 407504"/>
              <a:gd name="connsiteX29" fmla="*/ 1752269 w 2709674"/>
              <a:gd name="connsiteY29" fmla="*/ 208721 h 407504"/>
              <a:gd name="connsiteX30" fmla="*/ 1792025 w 2709674"/>
              <a:gd name="connsiteY30" fmla="*/ 218661 h 407504"/>
              <a:gd name="connsiteX31" fmla="*/ 1801964 w 2709674"/>
              <a:gd name="connsiteY31" fmla="*/ 248478 h 407504"/>
              <a:gd name="connsiteX32" fmla="*/ 1881477 w 2709674"/>
              <a:gd name="connsiteY32" fmla="*/ 228600 h 407504"/>
              <a:gd name="connsiteX33" fmla="*/ 1911295 w 2709674"/>
              <a:gd name="connsiteY33" fmla="*/ 218661 h 407504"/>
              <a:gd name="connsiteX34" fmla="*/ 1980869 w 2709674"/>
              <a:gd name="connsiteY34" fmla="*/ 188843 h 407504"/>
              <a:gd name="connsiteX35" fmla="*/ 2010686 w 2709674"/>
              <a:gd name="connsiteY35" fmla="*/ 168965 h 407504"/>
              <a:gd name="connsiteX36" fmla="*/ 2100138 w 2709674"/>
              <a:gd name="connsiteY36" fmla="*/ 159026 h 407504"/>
              <a:gd name="connsiteX37" fmla="*/ 2169712 w 2709674"/>
              <a:gd name="connsiteY37" fmla="*/ 149087 h 407504"/>
              <a:gd name="connsiteX38" fmla="*/ 2189590 w 2709674"/>
              <a:gd name="connsiteY38" fmla="*/ 119269 h 407504"/>
              <a:gd name="connsiteX39" fmla="*/ 2199529 w 2709674"/>
              <a:gd name="connsiteY39" fmla="*/ 89452 h 407504"/>
              <a:gd name="connsiteX40" fmla="*/ 2288982 w 2709674"/>
              <a:gd name="connsiteY40" fmla="*/ 59634 h 407504"/>
              <a:gd name="connsiteX41" fmla="*/ 2607034 w 2709674"/>
              <a:gd name="connsiteY41" fmla="*/ 29817 h 407504"/>
              <a:gd name="connsiteX42" fmla="*/ 2706425 w 2709674"/>
              <a:gd name="connsiteY42"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09674" h="407504">
                <a:moveTo>
                  <a:pt x="0" y="257092"/>
                </a:moveTo>
                <a:cubicBezTo>
                  <a:pt x="9067" y="272959"/>
                  <a:pt x="67190" y="342768"/>
                  <a:pt x="82495" y="347869"/>
                </a:cubicBezTo>
                <a:cubicBezTo>
                  <a:pt x="92434" y="354495"/>
                  <a:pt x="101628" y="362406"/>
                  <a:pt x="112312" y="367748"/>
                </a:cubicBezTo>
                <a:cubicBezTo>
                  <a:pt x="121683" y="372433"/>
                  <a:pt x="131885" y="375492"/>
                  <a:pt x="142129" y="377687"/>
                </a:cubicBezTo>
                <a:cubicBezTo>
                  <a:pt x="228426" y="396179"/>
                  <a:pt x="250266" y="397416"/>
                  <a:pt x="330973" y="407504"/>
                </a:cubicBezTo>
                <a:lnTo>
                  <a:pt x="410486" y="387626"/>
                </a:lnTo>
                <a:cubicBezTo>
                  <a:pt x="426947" y="383827"/>
                  <a:pt x="444364" y="383619"/>
                  <a:pt x="460182" y="377687"/>
                </a:cubicBezTo>
                <a:cubicBezTo>
                  <a:pt x="471367" y="373493"/>
                  <a:pt x="480060" y="364434"/>
                  <a:pt x="489999" y="357808"/>
                </a:cubicBezTo>
                <a:cubicBezTo>
                  <a:pt x="493312" y="347869"/>
                  <a:pt x="491757" y="334536"/>
                  <a:pt x="499938" y="327991"/>
                </a:cubicBezTo>
                <a:cubicBezTo>
                  <a:pt x="510605" y="319458"/>
                  <a:pt x="526560" y="321805"/>
                  <a:pt x="539695" y="318052"/>
                </a:cubicBezTo>
                <a:cubicBezTo>
                  <a:pt x="549769" y="315174"/>
                  <a:pt x="559702" y="311792"/>
                  <a:pt x="569512" y="308113"/>
                </a:cubicBezTo>
                <a:cubicBezTo>
                  <a:pt x="586217" y="301848"/>
                  <a:pt x="602503" y="294499"/>
                  <a:pt x="619208" y="288234"/>
                </a:cubicBezTo>
                <a:cubicBezTo>
                  <a:pt x="629018" y="284555"/>
                  <a:pt x="639654" y="282980"/>
                  <a:pt x="649025" y="278295"/>
                </a:cubicBezTo>
                <a:cubicBezTo>
                  <a:pt x="659709" y="272953"/>
                  <a:pt x="667863" y="263122"/>
                  <a:pt x="678842" y="258417"/>
                </a:cubicBezTo>
                <a:cubicBezTo>
                  <a:pt x="691398" y="253036"/>
                  <a:pt x="705242" y="251340"/>
                  <a:pt x="718599" y="248478"/>
                </a:cubicBezTo>
                <a:cubicBezTo>
                  <a:pt x="751635" y="241399"/>
                  <a:pt x="784426" y="232473"/>
                  <a:pt x="817990" y="228600"/>
                </a:cubicBezTo>
                <a:cubicBezTo>
                  <a:pt x="870752" y="222512"/>
                  <a:pt x="924007" y="221974"/>
                  <a:pt x="977016" y="218661"/>
                </a:cubicBezTo>
                <a:cubicBezTo>
                  <a:pt x="1039964" y="225287"/>
                  <a:pt x="1103145" y="229987"/>
                  <a:pt x="1165860" y="238539"/>
                </a:cubicBezTo>
                <a:cubicBezTo>
                  <a:pt x="1176241" y="239955"/>
                  <a:pt x="1187496" y="241933"/>
                  <a:pt x="1195677" y="248478"/>
                </a:cubicBezTo>
                <a:cubicBezTo>
                  <a:pt x="1205005" y="255940"/>
                  <a:pt x="1207108" y="269848"/>
                  <a:pt x="1215555" y="278295"/>
                </a:cubicBezTo>
                <a:cubicBezTo>
                  <a:pt x="1224002" y="286742"/>
                  <a:pt x="1235434" y="291548"/>
                  <a:pt x="1245373" y="298174"/>
                </a:cubicBezTo>
                <a:cubicBezTo>
                  <a:pt x="1251442" y="322451"/>
                  <a:pt x="1247270" y="353277"/>
                  <a:pt x="1285129" y="347869"/>
                </a:cubicBezTo>
                <a:cubicBezTo>
                  <a:pt x="1297551" y="346094"/>
                  <a:pt x="1343210" y="317308"/>
                  <a:pt x="1354703" y="308113"/>
                </a:cubicBezTo>
                <a:cubicBezTo>
                  <a:pt x="1362021" y="302259"/>
                  <a:pt x="1366546" y="293055"/>
                  <a:pt x="1374582" y="288234"/>
                </a:cubicBezTo>
                <a:cubicBezTo>
                  <a:pt x="1383566" y="282844"/>
                  <a:pt x="1394364" y="281305"/>
                  <a:pt x="1404399" y="278295"/>
                </a:cubicBezTo>
                <a:cubicBezTo>
                  <a:pt x="1488125" y="253177"/>
                  <a:pt x="1458229" y="260666"/>
                  <a:pt x="1543547" y="248478"/>
                </a:cubicBezTo>
                <a:cubicBezTo>
                  <a:pt x="1560112" y="241852"/>
                  <a:pt x="1576316" y="234242"/>
                  <a:pt x="1593242" y="228600"/>
                </a:cubicBezTo>
                <a:cubicBezTo>
                  <a:pt x="1606201" y="224280"/>
                  <a:pt x="1619689" y="221733"/>
                  <a:pt x="1632999" y="218661"/>
                </a:cubicBezTo>
                <a:lnTo>
                  <a:pt x="1722451" y="198782"/>
                </a:lnTo>
                <a:cubicBezTo>
                  <a:pt x="1732390" y="202095"/>
                  <a:pt x="1742195" y="205843"/>
                  <a:pt x="1752269" y="208721"/>
                </a:cubicBezTo>
                <a:cubicBezTo>
                  <a:pt x="1765403" y="212474"/>
                  <a:pt x="1781358" y="210128"/>
                  <a:pt x="1792025" y="218661"/>
                </a:cubicBezTo>
                <a:cubicBezTo>
                  <a:pt x="1800206" y="225206"/>
                  <a:pt x="1798651" y="238539"/>
                  <a:pt x="1801964" y="248478"/>
                </a:cubicBezTo>
                <a:cubicBezTo>
                  <a:pt x="1828468" y="241852"/>
                  <a:pt x="1855120" y="235788"/>
                  <a:pt x="1881477" y="228600"/>
                </a:cubicBezTo>
                <a:cubicBezTo>
                  <a:pt x="1891585" y="225843"/>
                  <a:pt x="1902311" y="224051"/>
                  <a:pt x="1911295" y="218661"/>
                </a:cubicBezTo>
                <a:cubicBezTo>
                  <a:pt x="1974944" y="180471"/>
                  <a:pt x="1864610" y="212094"/>
                  <a:pt x="1980869" y="188843"/>
                </a:cubicBezTo>
                <a:cubicBezTo>
                  <a:pt x="1990808" y="182217"/>
                  <a:pt x="1999097" y="171862"/>
                  <a:pt x="2010686" y="168965"/>
                </a:cubicBezTo>
                <a:cubicBezTo>
                  <a:pt x="2039791" y="161689"/>
                  <a:pt x="2070369" y="162747"/>
                  <a:pt x="2100138" y="159026"/>
                </a:cubicBezTo>
                <a:cubicBezTo>
                  <a:pt x="2123384" y="156120"/>
                  <a:pt x="2146521" y="152400"/>
                  <a:pt x="2169712" y="149087"/>
                </a:cubicBezTo>
                <a:cubicBezTo>
                  <a:pt x="2176338" y="139148"/>
                  <a:pt x="2184248" y="129953"/>
                  <a:pt x="2189590" y="119269"/>
                </a:cubicBezTo>
                <a:cubicBezTo>
                  <a:pt x="2194275" y="109898"/>
                  <a:pt x="2192984" y="97633"/>
                  <a:pt x="2199529" y="89452"/>
                </a:cubicBezTo>
                <a:cubicBezTo>
                  <a:pt x="2221577" y="61893"/>
                  <a:pt x="2258961" y="65638"/>
                  <a:pt x="2288982" y="59634"/>
                </a:cubicBezTo>
                <a:cubicBezTo>
                  <a:pt x="2476153" y="22199"/>
                  <a:pt x="2289828" y="43608"/>
                  <a:pt x="2607034" y="29817"/>
                </a:cubicBezTo>
                <a:cubicBezTo>
                  <a:pt x="2709674" y="9289"/>
                  <a:pt x="2706425" y="43725"/>
                  <a:pt x="2706425" y="0"/>
                </a:cubicBez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3967765" y="1564348"/>
            <a:ext cx="2633870" cy="893300"/>
          </a:xfrm>
          <a:custGeom>
            <a:avLst/>
            <a:gdLst>
              <a:gd name="connsiteX0" fmla="*/ 0 w 2633870"/>
              <a:gd name="connsiteY0" fmla="*/ 893300 h 893300"/>
              <a:gd name="connsiteX1" fmla="*/ 0 w 2633870"/>
              <a:gd name="connsiteY1" fmla="*/ 893300 h 893300"/>
              <a:gd name="connsiteX2" fmla="*/ 79513 w 2633870"/>
              <a:gd name="connsiteY2" fmla="*/ 843604 h 893300"/>
              <a:gd name="connsiteX3" fmla="*/ 188844 w 2633870"/>
              <a:gd name="connsiteY3" fmla="*/ 833665 h 893300"/>
              <a:gd name="connsiteX4" fmla="*/ 238539 w 2633870"/>
              <a:gd name="connsiteY4" fmla="*/ 813787 h 893300"/>
              <a:gd name="connsiteX5" fmla="*/ 268357 w 2633870"/>
              <a:gd name="connsiteY5" fmla="*/ 803848 h 893300"/>
              <a:gd name="connsiteX6" fmla="*/ 278296 w 2633870"/>
              <a:gd name="connsiteY6" fmla="*/ 774030 h 893300"/>
              <a:gd name="connsiteX7" fmla="*/ 318052 w 2633870"/>
              <a:gd name="connsiteY7" fmla="*/ 734274 h 893300"/>
              <a:gd name="connsiteX8" fmla="*/ 308113 w 2633870"/>
              <a:gd name="connsiteY8" fmla="*/ 654761 h 893300"/>
              <a:gd name="connsiteX9" fmla="*/ 288235 w 2633870"/>
              <a:gd name="connsiteY9" fmla="*/ 624943 h 893300"/>
              <a:gd name="connsiteX10" fmla="*/ 278296 w 2633870"/>
              <a:gd name="connsiteY10" fmla="*/ 585187 h 893300"/>
              <a:gd name="connsiteX11" fmla="*/ 298174 w 2633870"/>
              <a:gd name="connsiteY11" fmla="*/ 545430 h 893300"/>
              <a:gd name="connsiteX12" fmla="*/ 308113 w 2633870"/>
              <a:gd name="connsiteY12" fmla="*/ 515613 h 893300"/>
              <a:gd name="connsiteX13" fmla="*/ 367748 w 2633870"/>
              <a:gd name="connsiteY13" fmla="*/ 485795 h 893300"/>
              <a:gd name="connsiteX14" fmla="*/ 427383 w 2633870"/>
              <a:gd name="connsiteY14" fmla="*/ 455978 h 893300"/>
              <a:gd name="connsiteX15" fmla="*/ 437322 w 2633870"/>
              <a:gd name="connsiteY15" fmla="*/ 426161 h 893300"/>
              <a:gd name="connsiteX16" fmla="*/ 467139 w 2633870"/>
              <a:gd name="connsiteY16" fmla="*/ 416222 h 893300"/>
              <a:gd name="connsiteX17" fmla="*/ 496957 w 2633870"/>
              <a:gd name="connsiteY17" fmla="*/ 396343 h 893300"/>
              <a:gd name="connsiteX18" fmla="*/ 526774 w 2633870"/>
              <a:gd name="connsiteY18" fmla="*/ 336709 h 893300"/>
              <a:gd name="connsiteX19" fmla="*/ 536713 w 2633870"/>
              <a:gd name="connsiteY19" fmla="*/ 306891 h 893300"/>
              <a:gd name="connsiteX20" fmla="*/ 556591 w 2633870"/>
              <a:gd name="connsiteY20" fmla="*/ 267135 h 893300"/>
              <a:gd name="connsiteX21" fmla="*/ 586409 w 2633870"/>
              <a:gd name="connsiteY21" fmla="*/ 207500 h 893300"/>
              <a:gd name="connsiteX22" fmla="*/ 616226 w 2633870"/>
              <a:gd name="connsiteY22" fmla="*/ 147865 h 893300"/>
              <a:gd name="connsiteX23" fmla="*/ 665922 w 2633870"/>
              <a:gd name="connsiteY23" fmla="*/ 137926 h 893300"/>
              <a:gd name="connsiteX24" fmla="*/ 695739 w 2633870"/>
              <a:gd name="connsiteY24" fmla="*/ 118048 h 893300"/>
              <a:gd name="connsiteX25" fmla="*/ 755374 w 2633870"/>
              <a:gd name="connsiteY25" fmla="*/ 98169 h 893300"/>
              <a:gd name="connsiteX26" fmla="*/ 805070 w 2633870"/>
              <a:gd name="connsiteY26" fmla="*/ 108109 h 893300"/>
              <a:gd name="connsiteX27" fmla="*/ 844826 w 2633870"/>
              <a:gd name="connsiteY27" fmla="*/ 137926 h 893300"/>
              <a:gd name="connsiteX28" fmla="*/ 874644 w 2633870"/>
              <a:gd name="connsiteY28" fmla="*/ 157804 h 893300"/>
              <a:gd name="connsiteX29" fmla="*/ 904461 w 2633870"/>
              <a:gd name="connsiteY29" fmla="*/ 167743 h 893300"/>
              <a:gd name="connsiteX30" fmla="*/ 983974 w 2633870"/>
              <a:gd name="connsiteY30" fmla="*/ 187622 h 893300"/>
              <a:gd name="connsiteX31" fmla="*/ 1033670 w 2633870"/>
              <a:gd name="connsiteY31" fmla="*/ 177682 h 893300"/>
              <a:gd name="connsiteX32" fmla="*/ 1063487 w 2633870"/>
              <a:gd name="connsiteY32" fmla="*/ 167743 h 893300"/>
              <a:gd name="connsiteX33" fmla="*/ 1073426 w 2633870"/>
              <a:gd name="connsiteY33" fmla="*/ 137926 h 893300"/>
              <a:gd name="connsiteX34" fmla="*/ 1103244 w 2633870"/>
              <a:gd name="connsiteY34" fmla="*/ 118048 h 893300"/>
              <a:gd name="connsiteX35" fmla="*/ 1123122 w 2633870"/>
              <a:gd name="connsiteY35" fmla="*/ 98169 h 893300"/>
              <a:gd name="connsiteX36" fmla="*/ 1262270 w 2633870"/>
              <a:gd name="connsiteY36" fmla="*/ 68352 h 893300"/>
              <a:gd name="connsiteX37" fmla="*/ 1321904 w 2633870"/>
              <a:gd name="connsiteY37" fmla="*/ 38535 h 893300"/>
              <a:gd name="connsiteX38" fmla="*/ 1381539 w 2633870"/>
              <a:gd name="connsiteY38" fmla="*/ 8717 h 893300"/>
              <a:gd name="connsiteX39" fmla="*/ 1490870 w 2633870"/>
              <a:gd name="connsiteY39" fmla="*/ 28595 h 893300"/>
              <a:gd name="connsiteX40" fmla="*/ 1540565 w 2633870"/>
              <a:gd name="connsiteY40" fmla="*/ 88230 h 893300"/>
              <a:gd name="connsiteX41" fmla="*/ 1630017 w 2633870"/>
              <a:gd name="connsiteY41" fmla="*/ 137926 h 893300"/>
              <a:gd name="connsiteX42" fmla="*/ 1649896 w 2633870"/>
              <a:gd name="connsiteY42" fmla="*/ 157804 h 893300"/>
              <a:gd name="connsiteX43" fmla="*/ 1699591 w 2633870"/>
              <a:gd name="connsiteY43" fmla="*/ 277074 h 893300"/>
              <a:gd name="connsiteX44" fmla="*/ 1729409 w 2633870"/>
              <a:gd name="connsiteY44" fmla="*/ 287013 h 893300"/>
              <a:gd name="connsiteX45" fmla="*/ 1798983 w 2633870"/>
              <a:gd name="connsiteY45" fmla="*/ 267135 h 893300"/>
              <a:gd name="connsiteX46" fmla="*/ 1828800 w 2633870"/>
              <a:gd name="connsiteY46" fmla="*/ 257195 h 893300"/>
              <a:gd name="connsiteX47" fmla="*/ 1888435 w 2633870"/>
              <a:gd name="connsiteY47" fmla="*/ 227378 h 893300"/>
              <a:gd name="connsiteX48" fmla="*/ 1997765 w 2633870"/>
              <a:gd name="connsiteY48" fmla="*/ 207500 h 893300"/>
              <a:gd name="connsiteX49" fmla="*/ 2017644 w 2633870"/>
              <a:gd name="connsiteY49" fmla="*/ 177682 h 893300"/>
              <a:gd name="connsiteX50" fmla="*/ 2047461 w 2633870"/>
              <a:gd name="connsiteY50" fmla="*/ 167743 h 893300"/>
              <a:gd name="connsiteX51" fmla="*/ 2077278 w 2633870"/>
              <a:gd name="connsiteY51" fmla="*/ 147865 h 893300"/>
              <a:gd name="connsiteX52" fmla="*/ 2107096 w 2633870"/>
              <a:gd name="connsiteY52" fmla="*/ 157804 h 893300"/>
              <a:gd name="connsiteX53" fmla="*/ 2146852 w 2633870"/>
              <a:gd name="connsiteY53" fmla="*/ 167743 h 893300"/>
              <a:gd name="connsiteX54" fmla="*/ 2186609 w 2633870"/>
              <a:gd name="connsiteY54" fmla="*/ 187622 h 893300"/>
              <a:gd name="connsiteX55" fmla="*/ 2345635 w 2633870"/>
              <a:gd name="connsiteY55" fmla="*/ 227378 h 893300"/>
              <a:gd name="connsiteX56" fmla="*/ 2425148 w 2633870"/>
              <a:gd name="connsiteY56" fmla="*/ 257195 h 893300"/>
              <a:gd name="connsiteX57" fmla="*/ 2454965 w 2633870"/>
              <a:gd name="connsiteY57" fmla="*/ 277074 h 893300"/>
              <a:gd name="connsiteX58" fmla="*/ 2494722 w 2633870"/>
              <a:gd name="connsiteY58" fmla="*/ 296952 h 893300"/>
              <a:gd name="connsiteX59" fmla="*/ 2554357 w 2633870"/>
              <a:gd name="connsiteY59" fmla="*/ 326769 h 893300"/>
              <a:gd name="connsiteX60" fmla="*/ 2584174 w 2633870"/>
              <a:gd name="connsiteY60" fmla="*/ 346648 h 893300"/>
              <a:gd name="connsiteX61" fmla="*/ 2613991 w 2633870"/>
              <a:gd name="connsiteY61" fmla="*/ 356587 h 893300"/>
              <a:gd name="connsiteX62" fmla="*/ 2633870 w 2633870"/>
              <a:gd name="connsiteY62" fmla="*/ 376465 h 89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633870" h="893300">
                <a:moveTo>
                  <a:pt x="0" y="893300"/>
                </a:moveTo>
                <a:lnTo>
                  <a:pt x="0" y="893300"/>
                </a:lnTo>
                <a:cubicBezTo>
                  <a:pt x="26504" y="876735"/>
                  <a:pt x="49709" y="853016"/>
                  <a:pt x="79513" y="843604"/>
                </a:cubicBezTo>
                <a:cubicBezTo>
                  <a:pt x="114408" y="832584"/>
                  <a:pt x="152877" y="840409"/>
                  <a:pt x="188844" y="833665"/>
                </a:cubicBezTo>
                <a:cubicBezTo>
                  <a:pt x="206379" y="830377"/>
                  <a:pt x="221834" y="820051"/>
                  <a:pt x="238539" y="813787"/>
                </a:cubicBezTo>
                <a:cubicBezTo>
                  <a:pt x="248349" y="810108"/>
                  <a:pt x="258418" y="807161"/>
                  <a:pt x="268357" y="803848"/>
                </a:cubicBezTo>
                <a:cubicBezTo>
                  <a:pt x="271670" y="793909"/>
                  <a:pt x="270888" y="781438"/>
                  <a:pt x="278296" y="774030"/>
                </a:cubicBezTo>
                <a:cubicBezTo>
                  <a:pt x="331305" y="721020"/>
                  <a:pt x="291547" y="813788"/>
                  <a:pt x="318052" y="734274"/>
                </a:cubicBezTo>
                <a:cubicBezTo>
                  <a:pt x="314739" y="707770"/>
                  <a:pt x="315141" y="680530"/>
                  <a:pt x="308113" y="654761"/>
                </a:cubicBezTo>
                <a:cubicBezTo>
                  <a:pt x="304970" y="643236"/>
                  <a:pt x="292940" y="635923"/>
                  <a:pt x="288235" y="624943"/>
                </a:cubicBezTo>
                <a:cubicBezTo>
                  <a:pt x="282854" y="612388"/>
                  <a:pt x="281609" y="598439"/>
                  <a:pt x="278296" y="585187"/>
                </a:cubicBezTo>
                <a:cubicBezTo>
                  <a:pt x="284922" y="571935"/>
                  <a:pt x="292338" y="559049"/>
                  <a:pt x="298174" y="545430"/>
                </a:cubicBezTo>
                <a:cubicBezTo>
                  <a:pt x="302301" y="535800"/>
                  <a:pt x="301568" y="523794"/>
                  <a:pt x="308113" y="515613"/>
                </a:cubicBezTo>
                <a:cubicBezTo>
                  <a:pt x="327101" y="491878"/>
                  <a:pt x="343742" y="497798"/>
                  <a:pt x="367748" y="485795"/>
                </a:cubicBezTo>
                <a:cubicBezTo>
                  <a:pt x="444810" y="447263"/>
                  <a:pt x="352441" y="480958"/>
                  <a:pt x="427383" y="455978"/>
                </a:cubicBezTo>
                <a:cubicBezTo>
                  <a:pt x="430696" y="446039"/>
                  <a:pt x="429914" y="433569"/>
                  <a:pt x="437322" y="426161"/>
                </a:cubicBezTo>
                <a:cubicBezTo>
                  <a:pt x="444730" y="418753"/>
                  <a:pt x="457768" y="420907"/>
                  <a:pt x="467139" y="416222"/>
                </a:cubicBezTo>
                <a:cubicBezTo>
                  <a:pt x="477823" y="410880"/>
                  <a:pt x="487018" y="402969"/>
                  <a:pt x="496957" y="396343"/>
                </a:cubicBezTo>
                <a:cubicBezTo>
                  <a:pt x="521940" y="321394"/>
                  <a:pt x="488239" y="413781"/>
                  <a:pt x="526774" y="336709"/>
                </a:cubicBezTo>
                <a:cubicBezTo>
                  <a:pt x="531459" y="327338"/>
                  <a:pt x="532586" y="316521"/>
                  <a:pt x="536713" y="306891"/>
                </a:cubicBezTo>
                <a:cubicBezTo>
                  <a:pt x="542549" y="293273"/>
                  <a:pt x="550755" y="280753"/>
                  <a:pt x="556591" y="267135"/>
                </a:cubicBezTo>
                <a:cubicBezTo>
                  <a:pt x="581280" y="209526"/>
                  <a:pt x="548208" y="264799"/>
                  <a:pt x="586409" y="207500"/>
                </a:cubicBezTo>
                <a:cubicBezTo>
                  <a:pt x="591510" y="192195"/>
                  <a:pt x="600359" y="156932"/>
                  <a:pt x="616226" y="147865"/>
                </a:cubicBezTo>
                <a:cubicBezTo>
                  <a:pt x="630894" y="139484"/>
                  <a:pt x="649357" y="141239"/>
                  <a:pt x="665922" y="137926"/>
                </a:cubicBezTo>
                <a:cubicBezTo>
                  <a:pt x="675861" y="131300"/>
                  <a:pt x="684823" y="122899"/>
                  <a:pt x="695739" y="118048"/>
                </a:cubicBezTo>
                <a:cubicBezTo>
                  <a:pt x="714887" y="109538"/>
                  <a:pt x="755374" y="98169"/>
                  <a:pt x="755374" y="98169"/>
                </a:cubicBezTo>
                <a:cubicBezTo>
                  <a:pt x="771939" y="101482"/>
                  <a:pt x="789633" y="101248"/>
                  <a:pt x="805070" y="108109"/>
                </a:cubicBezTo>
                <a:cubicBezTo>
                  <a:pt x="820207" y="114837"/>
                  <a:pt x="831346" y="128298"/>
                  <a:pt x="844826" y="137926"/>
                </a:cubicBezTo>
                <a:cubicBezTo>
                  <a:pt x="854546" y="144869"/>
                  <a:pt x="863960" y="152462"/>
                  <a:pt x="874644" y="157804"/>
                </a:cubicBezTo>
                <a:cubicBezTo>
                  <a:pt x="884015" y="162489"/>
                  <a:pt x="894354" y="164986"/>
                  <a:pt x="904461" y="167743"/>
                </a:cubicBezTo>
                <a:cubicBezTo>
                  <a:pt x="930818" y="174932"/>
                  <a:pt x="957470" y="180996"/>
                  <a:pt x="983974" y="187622"/>
                </a:cubicBezTo>
                <a:cubicBezTo>
                  <a:pt x="1000539" y="184309"/>
                  <a:pt x="1017281" y="181779"/>
                  <a:pt x="1033670" y="177682"/>
                </a:cubicBezTo>
                <a:cubicBezTo>
                  <a:pt x="1043834" y="175141"/>
                  <a:pt x="1056079" y="175151"/>
                  <a:pt x="1063487" y="167743"/>
                </a:cubicBezTo>
                <a:cubicBezTo>
                  <a:pt x="1070895" y="160335"/>
                  <a:pt x="1066881" y="146107"/>
                  <a:pt x="1073426" y="137926"/>
                </a:cubicBezTo>
                <a:cubicBezTo>
                  <a:pt x="1080888" y="128598"/>
                  <a:pt x="1093916" y="125510"/>
                  <a:pt x="1103244" y="118048"/>
                </a:cubicBezTo>
                <a:cubicBezTo>
                  <a:pt x="1110561" y="112194"/>
                  <a:pt x="1114986" y="102818"/>
                  <a:pt x="1123122" y="98169"/>
                </a:cubicBezTo>
                <a:cubicBezTo>
                  <a:pt x="1171790" y="70358"/>
                  <a:pt x="1203653" y="74865"/>
                  <a:pt x="1262270" y="68352"/>
                </a:cubicBezTo>
                <a:cubicBezTo>
                  <a:pt x="1347726" y="11381"/>
                  <a:pt x="1239601" y="79687"/>
                  <a:pt x="1321904" y="38535"/>
                </a:cubicBezTo>
                <a:cubicBezTo>
                  <a:pt x="1398973" y="0"/>
                  <a:pt x="1306594" y="33699"/>
                  <a:pt x="1381539" y="8717"/>
                </a:cubicBezTo>
                <a:cubicBezTo>
                  <a:pt x="1417983" y="15343"/>
                  <a:pt x="1455987" y="16137"/>
                  <a:pt x="1490870" y="28595"/>
                </a:cubicBezTo>
                <a:cubicBezTo>
                  <a:pt x="1520935" y="39332"/>
                  <a:pt x="1519857" y="70111"/>
                  <a:pt x="1540565" y="88230"/>
                </a:cubicBezTo>
                <a:cubicBezTo>
                  <a:pt x="1582628" y="125036"/>
                  <a:pt x="1589063" y="124275"/>
                  <a:pt x="1630017" y="137926"/>
                </a:cubicBezTo>
                <a:cubicBezTo>
                  <a:pt x="1636643" y="144552"/>
                  <a:pt x="1646018" y="149273"/>
                  <a:pt x="1649896" y="157804"/>
                </a:cubicBezTo>
                <a:cubicBezTo>
                  <a:pt x="1653598" y="165949"/>
                  <a:pt x="1673640" y="256313"/>
                  <a:pt x="1699591" y="277074"/>
                </a:cubicBezTo>
                <a:cubicBezTo>
                  <a:pt x="1707772" y="283619"/>
                  <a:pt x="1719470" y="283700"/>
                  <a:pt x="1729409" y="287013"/>
                </a:cubicBezTo>
                <a:lnTo>
                  <a:pt x="1798983" y="267135"/>
                </a:lnTo>
                <a:cubicBezTo>
                  <a:pt x="1809018" y="264124"/>
                  <a:pt x="1819429" y="261880"/>
                  <a:pt x="1828800" y="257195"/>
                </a:cubicBezTo>
                <a:cubicBezTo>
                  <a:pt x="1870263" y="236463"/>
                  <a:pt x="1844716" y="236746"/>
                  <a:pt x="1888435" y="227378"/>
                </a:cubicBezTo>
                <a:cubicBezTo>
                  <a:pt x="1924654" y="219617"/>
                  <a:pt x="1961322" y="214126"/>
                  <a:pt x="1997765" y="207500"/>
                </a:cubicBezTo>
                <a:cubicBezTo>
                  <a:pt x="2004391" y="197561"/>
                  <a:pt x="2008316" y="185144"/>
                  <a:pt x="2017644" y="177682"/>
                </a:cubicBezTo>
                <a:cubicBezTo>
                  <a:pt x="2025825" y="171137"/>
                  <a:pt x="2038090" y="172428"/>
                  <a:pt x="2047461" y="167743"/>
                </a:cubicBezTo>
                <a:cubicBezTo>
                  <a:pt x="2058145" y="162401"/>
                  <a:pt x="2067339" y="154491"/>
                  <a:pt x="2077278" y="147865"/>
                </a:cubicBezTo>
                <a:cubicBezTo>
                  <a:pt x="2087217" y="151178"/>
                  <a:pt x="2097022" y="154926"/>
                  <a:pt x="2107096" y="157804"/>
                </a:cubicBezTo>
                <a:cubicBezTo>
                  <a:pt x="2120230" y="161557"/>
                  <a:pt x="2134062" y="162947"/>
                  <a:pt x="2146852" y="167743"/>
                </a:cubicBezTo>
                <a:cubicBezTo>
                  <a:pt x="2160725" y="172946"/>
                  <a:pt x="2172780" y="182303"/>
                  <a:pt x="2186609" y="187622"/>
                </a:cubicBezTo>
                <a:cubicBezTo>
                  <a:pt x="2274594" y="221463"/>
                  <a:pt x="2262605" y="215517"/>
                  <a:pt x="2345635" y="227378"/>
                </a:cubicBezTo>
                <a:cubicBezTo>
                  <a:pt x="2415564" y="273997"/>
                  <a:pt x="2326890" y="220347"/>
                  <a:pt x="2425148" y="257195"/>
                </a:cubicBezTo>
                <a:cubicBezTo>
                  <a:pt x="2436333" y="261389"/>
                  <a:pt x="2444594" y="271147"/>
                  <a:pt x="2454965" y="277074"/>
                </a:cubicBezTo>
                <a:cubicBezTo>
                  <a:pt x="2467829" y="284425"/>
                  <a:pt x="2481858" y="289601"/>
                  <a:pt x="2494722" y="296952"/>
                </a:cubicBezTo>
                <a:cubicBezTo>
                  <a:pt x="2548671" y="327780"/>
                  <a:pt x="2499687" y="308546"/>
                  <a:pt x="2554357" y="326769"/>
                </a:cubicBezTo>
                <a:cubicBezTo>
                  <a:pt x="2564296" y="333395"/>
                  <a:pt x="2573490" y="341306"/>
                  <a:pt x="2584174" y="346648"/>
                </a:cubicBezTo>
                <a:cubicBezTo>
                  <a:pt x="2593545" y="351333"/>
                  <a:pt x="2605007" y="351197"/>
                  <a:pt x="2613991" y="356587"/>
                </a:cubicBezTo>
                <a:cubicBezTo>
                  <a:pt x="2622026" y="361408"/>
                  <a:pt x="2633870" y="376465"/>
                  <a:pt x="2633870" y="376465"/>
                </a:cubicBez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6603605" y="1462328"/>
            <a:ext cx="1537046" cy="547929"/>
          </a:xfrm>
          <a:custGeom>
            <a:avLst/>
            <a:gdLst>
              <a:gd name="connsiteX0" fmla="*/ 0 w 1537046"/>
              <a:gd name="connsiteY0" fmla="*/ 466095 h 547929"/>
              <a:gd name="connsiteX1" fmla="*/ 0 w 1537046"/>
              <a:gd name="connsiteY1" fmla="*/ 466095 h 547929"/>
              <a:gd name="connsiteX2" fmla="*/ 28463 w 1537046"/>
              <a:gd name="connsiteY2" fmla="*/ 480327 h 547929"/>
              <a:gd name="connsiteX3" fmla="*/ 46253 w 1537046"/>
              <a:gd name="connsiteY3" fmla="*/ 494559 h 547929"/>
              <a:gd name="connsiteX4" fmla="*/ 60485 w 1537046"/>
              <a:gd name="connsiteY4" fmla="*/ 505233 h 547929"/>
              <a:gd name="connsiteX5" fmla="*/ 71159 w 1537046"/>
              <a:gd name="connsiteY5" fmla="*/ 508791 h 547929"/>
              <a:gd name="connsiteX6" fmla="*/ 92507 w 1537046"/>
              <a:gd name="connsiteY6" fmla="*/ 530139 h 547929"/>
              <a:gd name="connsiteX7" fmla="*/ 103181 w 1537046"/>
              <a:gd name="connsiteY7" fmla="*/ 540813 h 547929"/>
              <a:gd name="connsiteX8" fmla="*/ 113855 w 1537046"/>
              <a:gd name="connsiteY8" fmla="*/ 547929 h 547929"/>
              <a:gd name="connsiteX9" fmla="*/ 138761 w 1537046"/>
              <a:gd name="connsiteY9" fmla="*/ 544371 h 547929"/>
              <a:gd name="connsiteX10" fmla="*/ 149435 w 1537046"/>
              <a:gd name="connsiteY10" fmla="*/ 540813 h 547929"/>
              <a:gd name="connsiteX11" fmla="*/ 163667 w 1537046"/>
              <a:gd name="connsiteY11" fmla="*/ 523023 h 547929"/>
              <a:gd name="connsiteX12" fmla="*/ 220594 w 1537046"/>
              <a:gd name="connsiteY12" fmla="*/ 519465 h 547929"/>
              <a:gd name="connsiteX13" fmla="*/ 231268 w 1537046"/>
              <a:gd name="connsiteY13" fmla="*/ 512349 h 547929"/>
              <a:gd name="connsiteX14" fmla="*/ 245500 w 1537046"/>
              <a:gd name="connsiteY14" fmla="*/ 508791 h 547929"/>
              <a:gd name="connsiteX15" fmla="*/ 266848 w 1537046"/>
              <a:gd name="connsiteY15" fmla="*/ 498117 h 547929"/>
              <a:gd name="connsiteX16" fmla="*/ 473211 w 1537046"/>
              <a:gd name="connsiteY16" fmla="*/ 384262 h 547929"/>
              <a:gd name="connsiteX17" fmla="*/ 583508 w 1537046"/>
              <a:gd name="connsiteY17" fmla="*/ 377146 h 547929"/>
              <a:gd name="connsiteX18" fmla="*/ 700921 w 1537046"/>
              <a:gd name="connsiteY18" fmla="*/ 316660 h 547929"/>
              <a:gd name="connsiteX19" fmla="*/ 843240 w 1537046"/>
              <a:gd name="connsiteY19" fmla="*/ 249059 h 547929"/>
              <a:gd name="connsiteX20" fmla="*/ 889494 w 1537046"/>
              <a:gd name="connsiteY20" fmla="*/ 213479 h 547929"/>
              <a:gd name="connsiteX21" fmla="*/ 925074 w 1537046"/>
              <a:gd name="connsiteY21" fmla="*/ 224153 h 547929"/>
              <a:gd name="connsiteX22" fmla="*/ 978443 w 1537046"/>
              <a:gd name="connsiteY22" fmla="*/ 266849 h 547929"/>
              <a:gd name="connsiteX23" fmla="*/ 1031813 w 1537046"/>
              <a:gd name="connsiteY23" fmla="*/ 241943 h 547929"/>
              <a:gd name="connsiteX24" fmla="*/ 1078067 w 1537046"/>
              <a:gd name="connsiteY24" fmla="*/ 213479 h 547929"/>
              <a:gd name="connsiteX25" fmla="*/ 1110088 w 1537046"/>
              <a:gd name="connsiteY25" fmla="*/ 167225 h 547929"/>
              <a:gd name="connsiteX26" fmla="*/ 1184806 w 1537046"/>
              <a:gd name="connsiteY26" fmla="*/ 124530 h 547929"/>
              <a:gd name="connsiteX27" fmla="*/ 1252407 w 1537046"/>
              <a:gd name="connsiteY27" fmla="*/ 60486 h 547929"/>
              <a:gd name="connsiteX28" fmla="*/ 1295103 w 1537046"/>
              <a:gd name="connsiteY28" fmla="*/ 10674 h 547929"/>
              <a:gd name="connsiteX29" fmla="*/ 1355589 w 1537046"/>
              <a:gd name="connsiteY29" fmla="*/ 0 h 547929"/>
              <a:gd name="connsiteX30" fmla="*/ 1426748 w 1537046"/>
              <a:gd name="connsiteY30" fmla="*/ 32022 h 547929"/>
              <a:gd name="connsiteX31" fmla="*/ 1483676 w 1537046"/>
              <a:gd name="connsiteY31" fmla="*/ 53370 h 547929"/>
              <a:gd name="connsiteX32" fmla="*/ 1537046 w 1537046"/>
              <a:gd name="connsiteY32" fmla="*/ 78276 h 5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37046" h="547929">
                <a:moveTo>
                  <a:pt x="0" y="466095"/>
                </a:moveTo>
                <a:lnTo>
                  <a:pt x="0" y="466095"/>
                </a:lnTo>
                <a:cubicBezTo>
                  <a:pt x="9488" y="470839"/>
                  <a:pt x="19773" y="474244"/>
                  <a:pt x="28463" y="480327"/>
                </a:cubicBezTo>
                <a:cubicBezTo>
                  <a:pt x="57723" y="500809"/>
                  <a:pt x="13926" y="483783"/>
                  <a:pt x="46253" y="494559"/>
                </a:cubicBezTo>
                <a:cubicBezTo>
                  <a:pt x="50997" y="498117"/>
                  <a:pt x="55336" y="502291"/>
                  <a:pt x="60485" y="505233"/>
                </a:cubicBezTo>
                <a:cubicBezTo>
                  <a:pt x="63741" y="507094"/>
                  <a:pt x="68199" y="506488"/>
                  <a:pt x="71159" y="508791"/>
                </a:cubicBezTo>
                <a:cubicBezTo>
                  <a:pt x="79103" y="514969"/>
                  <a:pt x="85391" y="523023"/>
                  <a:pt x="92507" y="530139"/>
                </a:cubicBezTo>
                <a:cubicBezTo>
                  <a:pt x="96065" y="533697"/>
                  <a:pt x="98994" y="538022"/>
                  <a:pt x="103181" y="540813"/>
                </a:cubicBezTo>
                <a:lnTo>
                  <a:pt x="113855" y="547929"/>
                </a:lnTo>
                <a:cubicBezTo>
                  <a:pt x="122157" y="546743"/>
                  <a:pt x="130538" y="546016"/>
                  <a:pt x="138761" y="544371"/>
                </a:cubicBezTo>
                <a:cubicBezTo>
                  <a:pt x="142439" y="543635"/>
                  <a:pt x="146783" y="543465"/>
                  <a:pt x="149435" y="540813"/>
                </a:cubicBezTo>
                <a:cubicBezTo>
                  <a:pt x="158698" y="531550"/>
                  <a:pt x="144910" y="525985"/>
                  <a:pt x="163667" y="523023"/>
                </a:cubicBezTo>
                <a:cubicBezTo>
                  <a:pt x="182447" y="520058"/>
                  <a:pt x="201618" y="520651"/>
                  <a:pt x="220594" y="519465"/>
                </a:cubicBezTo>
                <a:cubicBezTo>
                  <a:pt x="224152" y="517093"/>
                  <a:pt x="227338" y="514033"/>
                  <a:pt x="231268" y="512349"/>
                </a:cubicBezTo>
                <a:cubicBezTo>
                  <a:pt x="235763" y="510423"/>
                  <a:pt x="241254" y="511217"/>
                  <a:pt x="245500" y="508791"/>
                </a:cubicBezTo>
                <a:cubicBezTo>
                  <a:pt x="268582" y="495601"/>
                  <a:pt x="244147" y="498117"/>
                  <a:pt x="266848" y="498117"/>
                </a:cubicBezTo>
                <a:lnTo>
                  <a:pt x="473211" y="384262"/>
                </a:lnTo>
                <a:lnTo>
                  <a:pt x="583508" y="377146"/>
                </a:lnTo>
                <a:lnTo>
                  <a:pt x="700921" y="316660"/>
                </a:lnTo>
                <a:lnTo>
                  <a:pt x="843240" y="249059"/>
                </a:lnTo>
                <a:lnTo>
                  <a:pt x="889494" y="213479"/>
                </a:lnTo>
                <a:lnTo>
                  <a:pt x="925074" y="224153"/>
                </a:lnTo>
                <a:lnTo>
                  <a:pt x="978443" y="266849"/>
                </a:lnTo>
                <a:lnTo>
                  <a:pt x="1031813" y="241943"/>
                </a:lnTo>
                <a:lnTo>
                  <a:pt x="1078067" y="213479"/>
                </a:lnTo>
                <a:lnTo>
                  <a:pt x="1110088" y="167225"/>
                </a:lnTo>
                <a:lnTo>
                  <a:pt x="1184806" y="124530"/>
                </a:lnTo>
                <a:lnTo>
                  <a:pt x="1252407" y="60486"/>
                </a:lnTo>
                <a:lnTo>
                  <a:pt x="1295103" y="10674"/>
                </a:lnTo>
                <a:lnTo>
                  <a:pt x="1355589" y="0"/>
                </a:lnTo>
                <a:lnTo>
                  <a:pt x="1426748" y="32022"/>
                </a:lnTo>
                <a:lnTo>
                  <a:pt x="1483676" y="53370"/>
                </a:lnTo>
                <a:lnTo>
                  <a:pt x="1537046" y="78276"/>
                </a:lnTo>
              </a:path>
            </a:pathLst>
          </a:custGeom>
          <a:ln w="76200">
            <a:solidFill>
              <a:srgbClr val="FF0000"/>
            </a:solidFill>
            <a:prstDash val="solid"/>
            <a:headEnd type="none" w="med" len="med"/>
            <a:tailEnd type="triangle" w="med" len="med"/>
          </a:ln>
          <a:effectLst>
            <a:outerShdw blurRad="50800" dist="38100" dir="8100000" algn="tr"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30"/>
          <p:cNvGrpSpPr/>
          <p:nvPr/>
        </p:nvGrpSpPr>
        <p:grpSpPr>
          <a:xfrm>
            <a:off x="7996873" y="1142777"/>
            <a:ext cx="173255" cy="488524"/>
            <a:chOff x="3892011" y="2017421"/>
            <a:chExt cx="173255" cy="488524"/>
          </a:xfrm>
        </p:grpSpPr>
        <p:sp>
          <p:nvSpPr>
            <p:cNvPr id="32" name="Oval 31"/>
            <p:cNvSpPr/>
            <p:nvPr/>
          </p:nvSpPr>
          <p:spPr>
            <a:xfrm>
              <a:off x="3892011" y="2303814"/>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7" name="Straight Connector 36"/>
            <p:cNvCxnSpPr>
              <a:stCxn id="32" idx="0"/>
            </p:cNvCxnSpPr>
            <p:nvPr/>
          </p:nvCxnSpPr>
          <p:spPr>
            <a:xfrm flipV="1">
              <a:off x="3978639" y="2017421"/>
              <a:ext cx="2896" cy="286393"/>
            </a:xfrm>
            <a:prstGeom prst="line">
              <a:avLst/>
            </a:prstGeom>
            <a:ln>
              <a:noFill/>
            </a:ln>
          </p:spPr>
          <p:style>
            <a:lnRef idx="1">
              <a:schemeClr val="accent1"/>
            </a:lnRef>
            <a:fillRef idx="0">
              <a:schemeClr val="accent1"/>
            </a:fillRef>
            <a:effectRef idx="0">
              <a:schemeClr val="accent1"/>
            </a:effectRef>
            <a:fontRef idx="minor">
              <a:schemeClr val="tx1"/>
            </a:fontRef>
          </p:style>
        </p:cxnSp>
      </p:grpSp>
      <p:sp useBgFill="1">
        <p:nvSpPr>
          <p:cNvPr id="23"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Off the Rivers, INTO the Bitterroots!</a:t>
            </a:r>
            <a:endParaRPr lang="en-US" sz="4000" b="1" dirty="0">
              <a:ln>
                <a:solidFill>
                  <a:schemeClr val="tx1"/>
                </a:solidFill>
              </a:ln>
              <a:solidFill>
                <a:srgbClr val="FF0000"/>
              </a:solidFill>
              <a:effectLst>
                <a:outerShdw dist="50800" dir="5400000" algn="ctr" rotWithShape="0">
                  <a:schemeClr val="tx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10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left)">
                                      <p:cBhvr>
                                        <p:cTn id="12" dur="10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wipe(left)">
                                      <p:cBhvr>
                                        <p:cTn id="17" dur="10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139321"/>
          </a:xfrm>
          <a:prstGeom prst="rect">
            <a:avLst/>
          </a:prstGeom>
        </p:spPr>
        <p:txBody>
          <a:bodyPr wrap="square">
            <a:spAutoFit/>
          </a:bodyPr>
          <a:lstStyle/>
          <a:p>
            <a:r>
              <a:rPr lang="en-US" b="1" dirty="0" smtClean="0"/>
              <a:t>VELOCITY  MEASUREMENTS</a:t>
            </a:r>
          </a:p>
          <a:p>
            <a:endParaRPr lang="en-US" dirty="0" smtClean="0"/>
          </a:p>
          <a:p>
            <a:r>
              <a:rPr lang="en-US" dirty="0" smtClean="0"/>
              <a:t>The velocity of the Missouri River was an immediate concern to Lewis and Clark as they worked upstream against the current created by the annual spring runoff. Many journal entries give qualitative measures of the velocity of the current. These observations of Lewis and Clark predate many hydrologic studies in the United States. Their stage and velocity measurements are probably the first for these rivers. was not until John Wesley Powell recognized and promoted the importance of the western water resources beyond the 100th meridian in the 1870s (</a:t>
            </a:r>
            <a:r>
              <a:rPr lang="en-US" dirty="0" err="1" smtClean="0"/>
              <a:t>Stegner</a:t>
            </a:r>
            <a:r>
              <a:rPr lang="en-US" dirty="0" smtClean="0"/>
              <a:t>, 1954) that any serious effort was made to map and measure the water resources of the Louisiana Purchase. </a:t>
            </a:r>
          </a:p>
          <a:p>
            <a:r>
              <a:rPr lang="en-US" dirty="0" smtClean="0"/>
              <a:t> </a:t>
            </a:r>
            <a:endParaRPr lang="en-US" dirty="0"/>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a:xfrm>
            <a:off x="0" y="1676400"/>
            <a:ext cx="9144000" cy="2677656"/>
          </a:xfrm>
          <a:prstGeom prst="rect">
            <a:avLst/>
          </a:prstGeom>
        </p:spPr>
        <p:txBody>
          <a:bodyPr wrap="square">
            <a:spAutoFit/>
          </a:bodyPr>
          <a:lstStyle/>
          <a:p>
            <a:r>
              <a:rPr lang="en-US" sz="3600" b="1" dirty="0" smtClean="0"/>
              <a:t> 		        LEWIS and Clark measure:</a:t>
            </a:r>
          </a:p>
          <a:p>
            <a:r>
              <a:rPr lang="en-US" sz="3600" b="1" dirty="0" smtClean="0"/>
              <a:t>     </a:t>
            </a:r>
            <a:r>
              <a:rPr lang="en-US" sz="3200" b="1" dirty="0" smtClean="0"/>
              <a:t>- rise and fall of rivers</a:t>
            </a:r>
          </a:p>
          <a:p>
            <a:r>
              <a:rPr lang="en-US" sz="3200" b="1" dirty="0" smtClean="0"/>
              <a:t>     - width of rivers</a:t>
            </a:r>
          </a:p>
          <a:p>
            <a:r>
              <a:rPr lang="en-US" sz="3200" b="1" dirty="0" smtClean="0"/>
              <a:t>     - navigability</a:t>
            </a:r>
          </a:p>
          <a:p>
            <a:r>
              <a:rPr lang="en-US" sz="3200" b="1" dirty="0" smtClean="0"/>
              <a:t>     - size of the bed material</a:t>
            </a:r>
          </a:p>
        </p:txBody>
      </p:sp>
      <p:sp useBgFill="1">
        <p:nvSpPr>
          <p:cNvPr id="5" name="TextBox 4"/>
          <p:cNvSpPr txBox="1"/>
          <p:nvPr/>
        </p:nvSpPr>
        <p:spPr>
          <a:xfrm>
            <a:off x="2438400" y="18288"/>
            <a:ext cx="6705600" cy="707886"/>
          </a:xfrm>
          <a:prstGeom prst="rect">
            <a:avLst/>
          </a:prstGeom>
        </p:spPr>
        <p:txBody>
          <a:bodyPr wrap="square" rtlCol="0">
            <a:spAutoFit/>
          </a:bodyPr>
          <a:lstStyle/>
          <a:p>
            <a:r>
              <a:rPr lang="en-US" sz="4000" b="1" dirty="0" smtClean="0">
                <a:effectLst>
                  <a:outerShdw dist="50800" dir="7200000" algn="ctr" rotWithShape="0">
                    <a:schemeClr val="bg1"/>
                  </a:outerShdw>
                </a:effectLst>
              </a:rPr>
              <a:t>HYDROLOGY</a:t>
            </a:r>
          </a:p>
        </p:txBody>
      </p:sp>
      <p:sp useBgFill="1">
        <p:nvSpPr>
          <p:cNvPr id="7" name="TextBox 6"/>
          <p:cNvSpPr txBox="1"/>
          <p:nvPr/>
        </p:nvSpPr>
        <p:spPr>
          <a:xfrm>
            <a:off x="2362200" y="649224"/>
            <a:ext cx="6858000" cy="1138773"/>
          </a:xfrm>
          <a:prstGeom prst="rect">
            <a:avLst/>
          </a:prstGeom>
        </p:spPr>
        <p:txBody>
          <a:bodyPr wrap="square" rtlCol="0">
            <a:spAutoFit/>
          </a:bodyPr>
          <a:lstStyle/>
          <a:p>
            <a:r>
              <a:rPr lang="en-US" sz="3400" b="1" dirty="0" smtClean="0"/>
              <a:t>study of the movement, distribution </a:t>
            </a:r>
          </a:p>
          <a:p>
            <a:r>
              <a:rPr lang="en-US" sz="3400" b="1" dirty="0" smtClean="0"/>
              <a:t>&amp; quality of water</a:t>
            </a:r>
            <a:endParaRPr lang="en-US" sz="3400" b="1" dirty="0"/>
          </a:p>
        </p:txBody>
      </p:sp>
      <p:sp>
        <p:nvSpPr>
          <p:cNvPr id="9" name="Rectangle 8"/>
          <p:cNvSpPr/>
          <p:nvPr/>
        </p:nvSpPr>
        <p:spPr>
          <a:xfrm>
            <a:off x="5029200" y="2281297"/>
            <a:ext cx="4114800" cy="2062103"/>
          </a:xfrm>
          <a:prstGeom prst="rect">
            <a:avLst/>
          </a:prstGeom>
        </p:spPr>
        <p:txBody>
          <a:bodyPr wrap="square">
            <a:spAutoFit/>
          </a:bodyPr>
          <a:lstStyle/>
          <a:p>
            <a:pPr>
              <a:buFontTx/>
              <a:buChar char="-"/>
            </a:pPr>
            <a:r>
              <a:rPr lang="en-US" sz="3200" b="1" dirty="0" smtClean="0"/>
              <a:t> water temperature</a:t>
            </a:r>
          </a:p>
          <a:p>
            <a:pPr>
              <a:buFontTx/>
              <a:buChar char="-"/>
            </a:pPr>
            <a:r>
              <a:rPr lang="en-US" sz="3200" b="1" dirty="0" smtClean="0"/>
              <a:t> water color</a:t>
            </a:r>
          </a:p>
          <a:p>
            <a:pPr>
              <a:buFontTx/>
              <a:buChar char="-"/>
            </a:pPr>
            <a:r>
              <a:rPr lang="en-US" sz="3200" b="1" dirty="0" smtClean="0"/>
              <a:t> water saltiness</a:t>
            </a:r>
          </a:p>
          <a:p>
            <a:pPr>
              <a:buFontTx/>
              <a:buChar char="-"/>
            </a:pPr>
            <a:r>
              <a:rPr lang="en-US" sz="3200" b="1" dirty="0" smtClean="0"/>
              <a:t> water velocity</a:t>
            </a:r>
            <a:endParaRPr lang="en-US" sz="3200" b="1" dirty="0"/>
          </a:p>
        </p:txBody>
      </p:sp>
      <p:pic>
        <p:nvPicPr>
          <p:cNvPr id="10" name="Picture 2"/>
          <p:cNvPicPr>
            <a:picLocks noChangeAspect="1" noChangeArrowheads="1"/>
          </p:cNvPicPr>
          <p:nvPr/>
        </p:nvPicPr>
        <p:blipFill>
          <a:blip r:embed="rId2"/>
          <a:srcRect l="6003" t="32813" r="11420" b="14062"/>
          <a:stretch>
            <a:fillRect/>
          </a:stretch>
        </p:blipFill>
        <p:spPr bwMode="auto">
          <a:xfrm>
            <a:off x="0" y="4267200"/>
            <a:ext cx="9144000" cy="2590800"/>
          </a:xfrm>
          <a:prstGeom prst="rect">
            <a:avLst/>
          </a:prstGeom>
          <a:noFill/>
          <a:ln w="9525">
            <a:noFill/>
            <a:miter lim="800000"/>
            <a:headEnd/>
            <a:tailEnd/>
          </a:ln>
          <a:effectLst/>
        </p:spPr>
      </p:pic>
      <p:sp useBgFill="1">
        <p:nvSpPr>
          <p:cNvPr id="11" name="Rectangle 10"/>
          <p:cNvSpPr/>
          <p:nvPr/>
        </p:nvSpPr>
        <p:spPr>
          <a:xfrm>
            <a:off x="0" y="1758077"/>
            <a:ext cx="9144000" cy="2585323"/>
          </a:xfrm>
          <a:prstGeom prst="rect">
            <a:avLst/>
          </a:prstGeom>
        </p:spPr>
        <p:txBody>
          <a:bodyPr wrap="square">
            <a:spAutoFit/>
          </a:bodyPr>
          <a:lstStyle/>
          <a:p>
            <a:r>
              <a:rPr lang="en-US" sz="3200" b="1" dirty="0" smtClean="0">
                <a:ln>
                  <a:solidFill>
                    <a:srgbClr val="0000CC"/>
                  </a:solidFill>
                </a:ln>
                <a:solidFill>
                  <a:srgbClr val="0000CC"/>
                </a:solidFill>
                <a:effectLst>
                  <a:outerShdw dist="50800" dir="7200000" algn="ctr" rotWithShape="0">
                    <a:schemeClr val="tx1"/>
                  </a:outerShdw>
                </a:effectLst>
              </a:rPr>
              <a:t>			</a:t>
            </a:r>
            <a:r>
              <a:rPr lang="en-US" sz="3200" dirty="0" smtClean="0">
                <a:ln>
                  <a:solidFill>
                    <a:srgbClr val="0000CC"/>
                  </a:solidFill>
                </a:ln>
                <a:solidFill>
                  <a:srgbClr val="0000CC"/>
                </a:solidFill>
                <a:effectLst>
                  <a:outerShdw dist="50800" dir="7200000" algn="ctr" rotWithShape="0">
                    <a:schemeClr val="tx1"/>
                  </a:outerShdw>
                </a:effectLst>
              </a:rPr>
              <a:t>January 4, 1804   Clark writes:</a:t>
            </a:r>
          </a:p>
          <a:p>
            <a:endParaRPr lang="en-US" sz="1000" b="1" dirty="0" smtClean="0">
              <a:ln>
                <a:solidFill>
                  <a:srgbClr val="0000CC"/>
                </a:solidFill>
              </a:ln>
              <a:solidFill>
                <a:srgbClr val="0000CC"/>
              </a:solidFill>
              <a:effectLst>
                <a:outerShdw dist="50800" dir="7200000" algn="ctr" rotWithShape="0">
                  <a:schemeClr val="tx1"/>
                </a:outerShdw>
              </a:effectLst>
            </a:endParaRPr>
          </a:p>
          <a:p>
            <a:pPr algn="ctr"/>
            <a:r>
              <a:rPr lang="en-US" sz="30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  “ . . . a Cold Clear morning, the river Covered with Ice </a:t>
            </a:r>
          </a:p>
          <a:p>
            <a:pPr algn="ctr"/>
            <a:r>
              <a:rPr lang="en-US" sz="30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 from the Missouri, the </a:t>
            </a:r>
            <a:r>
              <a:rPr lang="en-US" sz="3000" b="1" dirty="0" err="1" smtClean="0">
                <a:ln>
                  <a:solidFill>
                    <a:srgbClr val="0000CC"/>
                  </a:solidFill>
                </a:ln>
                <a:solidFill>
                  <a:srgbClr val="0000CC"/>
                </a:solidFill>
                <a:effectLst>
                  <a:outerShdw dist="50800" dir="7200000" algn="ctr" rotWithShape="0">
                    <a:schemeClr val="tx1"/>
                  </a:outerShdw>
                </a:effectLst>
                <a:latin typeface="Bradley Hand ITC" pitchFamily="66" charset="0"/>
              </a:rPr>
              <a:t>Massissippi</a:t>
            </a:r>
            <a:r>
              <a:rPr lang="en-US" sz="30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 above </a:t>
            </a:r>
            <a:r>
              <a:rPr lang="en-US" sz="3000" b="1" dirty="0" err="1" smtClean="0">
                <a:ln>
                  <a:solidFill>
                    <a:srgbClr val="0000CC"/>
                  </a:solidFill>
                </a:ln>
                <a:solidFill>
                  <a:srgbClr val="0000CC"/>
                </a:solidFill>
                <a:effectLst>
                  <a:outerShdw dist="50800" dir="7200000" algn="ctr" rotWithShape="0">
                    <a:schemeClr val="tx1"/>
                  </a:outerShdw>
                </a:effectLst>
                <a:latin typeface="Bradley Hand ITC" pitchFamily="66" charset="0"/>
              </a:rPr>
              <a:t>frosed</a:t>
            </a:r>
            <a:r>
              <a:rPr lang="en-US" sz="30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 across,</a:t>
            </a:r>
          </a:p>
          <a:p>
            <a:pPr algn="ctr"/>
            <a:r>
              <a:rPr lang="en-US" sz="30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 the Wind from the West, The Thermometer this</a:t>
            </a:r>
          </a:p>
          <a:p>
            <a:pPr algn="ctr"/>
            <a:r>
              <a:rPr lang="en-US" sz="30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 morning at 19</a:t>
            </a:r>
            <a:r>
              <a:rPr lang="en-US" sz="3000" b="1" baseline="30000" dirty="0" smtClean="0">
                <a:ln>
                  <a:solidFill>
                    <a:srgbClr val="0000CC"/>
                  </a:solidFill>
                </a:ln>
                <a:solidFill>
                  <a:srgbClr val="0000CC"/>
                </a:solidFill>
                <a:effectLst>
                  <a:outerShdw dist="50800" dir="7200000" algn="ctr" rotWithShape="0">
                    <a:schemeClr val="tx1"/>
                  </a:outerShdw>
                </a:effectLst>
                <a:latin typeface="Bradley Hand ITC" pitchFamily="66" charset="0"/>
              </a:rPr>
              <a:t>o</a:t>
            </a:r>
            <a:r>
              <a:rPr lang="en-US" sz="30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 below </a:t>
            </a:r>
            <a:r>
              <a:rPr lang="en-US" sz="3000" b="1" dirty="0" err="1" smtClean="0">
                <a:ln>
                  <a:solidFill>
                    <a:srgbClr val="0000CC"/>
                  </a:solidFill>
                </a:ln>
                <a:solidFill>
                  <a:srgbClr val="0000CC"/>
                </a:solidFill>
                <a:effectLst>
                  <a:outerShdw dist="50800" dir="7200000" algn="ctr" rotWithShape="0">
                    <a:schemeClr val="tx1"/>
                  </a:outerShdw>
                </a:effectLst>
                <a:latin typeface="Bradley Hand ITC" pitchFamily="66" charset="0"/>
              </a:rPr>
              <a:t>freesing</a:t>
            </a:r>
            <a:r>
              <a:rPr lang="en-US" sz="30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 . . .</a:t>
            </a:r>
            <a:r>
              <a:rPr lang="en-US" sz="3000" b="1" dirty="0" smtClean="0">
                <a:ln>
                  <a:solidFill>
                    <a:srgbClr val="0000CC"/>
                  </a:solidFill>
                </a:ln>
                <a:solidFill>
                  <a:srgbClr val="0000CC"/>
                </a:solidFill>
                <a:effectLst>
                  <a:outerShdw dist="50800" dir="7200000" algn="ctr" rotWithShape="0">
                    <a:schemeClr val="tx1"/>
                  </a:outerShdw>
                </a:effectLst>
              </a:rPr>
              <a:t>”</a:t>
            </a:r>
            <a:endParaRPr lang="en-US" sz="3000" b="1" dirty="0">
              <a:ln>
                <a:solidFill>
                  <a:srgbClr val="0000CC"/>
                </a:solidFill>
              </a:ln>
              <a:solidFill>
                <a:srgbClr val="0000CC"/>
              </a:solidFill>
              <a:effectLst>
                <a:outerShdw dist="50800" dir="7200000" algn="ctr" rotWithShape="0">
                  <a:schemeClr val="tx1"/>
                </a:outerShdw>
              </a:effectLst>
            </a:endParaRPr>
          </a:p>
        </p:txBody>
      </p:sp>
      <p:pic>
        <p:nvPicPr>
          <p:cNvPr id="6" name="Picture 7"/>
          <p:cNvPicPr preferRelativeResize="0">
            <a:picLocks noChangeAspect="1" noChangeArrowheads="1"/>
          </p:cNvPicPr>
          <p:nvPr/>
        </p:nvPicPr>
        <p:blipFill>
          <a:blip r:embed="rId3"/>
          <a:srcRect l="19134" t="10004" r="50570" b="57540"/>
          <a:stretch>
            <a:fillRect/>
          </a:stretch>
        </p:blipFill>
        <p:spPr bwMode="auto">
          <a:xfrm>
            <a:off x="304800" y="228600"/>
            <a:ext cx="2026920" cy="1920240"/>
          </a:xfrm>
          <a:prstGeom prst="rect">
            <a:avLst/>
          </a:prstGeom>
          <a:noFill/>
          <a:ln w="38100">
            <a:solidFill>
              <a:schemeClr val="tx1"/>
            </a:soli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2"/>
          <a:srcRect l="9590" t="20313" r="11347" b="12500"/>
          <a:stretch>
            <a:fillRect/>
          </a:stretch>
        </p:blipFill>
        <p:spPr bwMode="auto">
          <a:xfrm>
            <a:off x="-1" y="1524000"/>
            <a:ext cx="9090837" cy="5334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1"/>
            <a:ext cx="9144000" cy="2031325"/>
          </a:xfrm>
          <a:prstGeom prst="rect">
            <a:avLst/>
          </a:prstGeom>
        </p:spPr>
        <p:txBody>
          <a:bodyPr wrap="square">
            <a:spAutoFit/>
          </a:bodyPr>
          <a:lstStyle/>
          <a:p>
            <a:r>
              <a:rPr lang="en-US" b="1" dirty="0" smtClean="0"/>
              <a:t>HYDROLIC  GEOMETRY</a:t>
            </a:r>
          </a:p>
          <a:p>
            <a:r>
              <a:rPr lang="en-US" dirty="0" smtClean="0"/>
              <a:t>Lewis and Clark measured and noted the </a:t>
            </a:r>
            <a:r>
              <a:rPr lang="en-US" b="1" dirty="0" smtClean="0"/>
              <a:t>channel widths </a:t>
            </a:r>
            <a:r>
              <a:rPr lang="en-US" dirty="0" smtClean="0"/>
              <a:t>of virtually every stream they encountered- many more streams than those for which they listed the navigability, color, or bed material. Their measurements were of </a:t>
            </a:r>
            <a:r>
              <a:rPr lang="en-US" b="1" dirty="0" err="1" smtClean="0"/>
              <a:t>bankfull</a:t>
            </a:r>
            <a:r>
              <a:rPr lang="en-US" b="1" dirty="0" smtClean="0"/>
              <a:t> width-the channel width from bank to bank</a:t>
            </a:r>
            <a:r>
              <a:rPr lang="en-US" dirty="0" smtClean="0"/>
              <a:t>-and not just measurements of the width of the mouth or of the water. Lewis and Clark seemed to have realized that there was a great variability of discharge and perhaps cogitated on which discharge was important in determining channel geometry .</a:t>
            </a:r>
            <a:endParaRPr lang="en-US" dirty="0"/>
          </a:p>
        </p:txBody>
      </p:sp>
      <p:sp>
        <p:nvSpPr>
          <p:cNvPr id="5" name="Rectangle 4"/>
          <p:cNvSpPr/>
          <p:nvPr/>
        </p:nvSpPr>
        <p:spPr>
          <a:xfrm>
            <a:off x="0" y="3124200"/>
            <a:ext cx="9144000" cy="3139321"/>
          </a:xfrm>
          <a:prstGeom prst="rect">
            <a:avLst/>
          </a:prstGeom>
        </p:spPr>
        <p:txBody>
          <a:bodyPr wrap="square">
            <a:spAutoFit/>
          </a:bodyPr>
          <a:lstStyle/>
          <a:p>
            <a:r>
              <a:rPr lang="en-US" dirty="0" smtClean="0"/>
              <a:t>Clark inferred a</a:t>
            </a:r>
            <a:r>
              <a:rPr lang="en-US" b="1" dirty="0" smtClean="0"/>
              <a:t> relation between the Size or width of the rivers he had been measuring and the drainage area of those rivers </a:t>
            </a:r>
            <a:r>
              <a:rPr lang="en-US" dirty="0" smtClean="0"/>
              <a:t>or the extent of country. His observations suggest a relation between the drainage area and the quantity of water or discharge of the river: ... I continued my walk on Shore after dinner, and arrived at the mouth of a river on the St. Side, which appeared to be large, and I concluded to go up this river a few miles to examine it accordingly I Set out North 1 mile thro wood or timbered bottom, 2 miles through a </a:t>
            </a:r>
            <a:r>
              <a:rPr lang="en-US" dirty="0" err="1" smtClean="0"/>
              <a:t>butifull</a:t>
            </a:r>
            <a:r>
              <a:rPr lang="en-US" dirty="0" smtClean="0"/>
              <a:t> </a:t>
            </a:r>
            <a:r>
              <a:rPr lang="en-US" dirty="0" err="1" smtClean="0"/>
              <a:t>leavel</a:t>
            </a:r>
            <a:r>
              <a:rPr lang="en-US" dirty="0" smtClean="0"/>
              <a:t> plain, and 1 mile over a high plain about 50 feet higher than the bottom &amp; Came to the little river, which I found to be a </a:t>
            </a:r>
            <a:r>
              <a:rPr lang="en-US" dirty="0" err="1" smtClean="0"/>
              <a:t>butifull</a:t>
            </a:r>
            <a:r>
              <a:rPr lang="en-US" dirty="0" smtClean="0"/>
              <a:t> clear Stream of about 100 </a:t>
            </a:r>
            <a:r>
              <a:rPr lang="en-US" dirty="0" err="1" smtClean="0"/>
              <a:t>yds</a:t>
            </a:r>
            <a:r>
              <a:rPr lang="en-US" dirty="0" smtClean="0"/>
              <a:t>. from bank to bank, I waded this river at the narrowest part and made it 112 Steps from bank to bank ... This river we call Porcupine from the great number of those </a:t>
            </a:r>
            <a:r>
              <a:rPr lang="en-US" dirty="0" err="1" smtClean="0"/>
              <a:t>anamals</a:t>
            </a:r>
            <a:r>
              <a:rPr lang="en-US" dirty="0" smtClean="0"/>
              <a:t> found about it's mouth .... This river from its Size &amp; quantity of water must head at no great distance from the </a:t>
            </a:r>
            <a:r>
              <a:rPr lang="en-US" dirty="0" err="1" smtClean="0"/>
              <a:t>Saskashawan</a:t>
            </a:r>
            <a:r>
              <a:rPr lang="en-US" dirty="0" smtClean="0"/>
              <a:t> .. .3 May 1805 </a:t>
            </a:r>
            <a:endParaRPr lang="en-US" dirty="0"/>
          </a:p>
        </p:txBody>
      </p:sp>
      <p:sp>
        <p:nvSpPr>
          <p:cNvPr id="6" name="Rectangle 5"/>
          <p:cNvSpPr/>
          <p:nvPr/>
        </p:nvSpPr>
        <p:spPr>
          <a:xfrm>
            <a:off x="0" y="2057400"/>
            <a:ext cx="9144000" cy="923330"/>
          </a:xfrm>
          <a:prstGeom prst="rect">
            <a:avLst/>
          </a:prstGeom>
        </p:spPr>
        <p:txBody>
          <a:bodyPr wrap="square">
            <a:spAutoFit/>
          </a:bodyPr>
          <a:lstStyle/>
          <a:p>
            <a:r>
              <a:rPr lang="en-US" dirty="0" smtClean="0"/>
              <a:t>from the quantity of water </a:t>
            </a:r>
            <a:r>
              <a:rPr lang="en-US" dirty="0" err="1" smtClean="0"/>
              <a:t>furnised</a:t>
            </a:r>
            <a:r>
              <a:rPr lang="en-US" dirty="0" smtClean="0"/>
              <a:t> by this river it must water a large extent of country; perhaps this river also might furnish a practicable and advantageous communication with the </a:t>
            </a:r>
            <a:r>
              <a:rPr lang="en-US" dirty="0" err="1" smtClean="0"/>
              <a:t>Saskashiwan</a:t>
            </a:r>
            <a:r>
              <a:rPr lang="en-US" dirty="0" smtClean="0"/>
              <a:t> river ... 8 May 1805 </a:t>
            </a:r>
            <a:endParaRPr lang="en-US" dirty="0"/>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l="14056" t="25000" r="19180" b="9375"/>
          <a:stretch>
            <a:fillRect/>
          </a:stretch>
        </p:blipFill>
        <p:spPr bwMode="auto">
          <a:xfrm>
            <a:off x="-1" y="533400"/>
            <a:ext cx="9100457" cy="63246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2"/>
          <a:srcRect l="17570" t="12500" r="19180" b="7813"/>
          <a:stretch>
            <a:fillRect/>
          </a:stretch>
        </p:blipFill>
        <p:spPr bwMode="auto">
          <a:xfrm>
            <a:off x="0" y="381000"/>
            <a:ext cx="9144000" cy="6477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228600"/>
            <a:ext cx="9144000" cy="4524315"/>
          </a:xfrm>
          <a:prstGeom prst="rect">
            <a:avLst/>
          </a:prstGeom>
        </p:spPr>
        <p:txBody>
          <a:bodyPr wrap="square">
            <a:spAutoFit/>
          </a:bodyPr>
          <a:lstStyle/>
          <a:p>
            <a:r>
              <a:rPr lang="en-US" b="1" dirty="0" smtClean="0"/>
              <a:t>CHANNELIZATION</a:t>
            </a:r>
          </a:p>
          <a:p>
            <a:r>
              <a:rPr lang="en-US" dirty="0" smtClean="0"/>
              <a:t>Most of the Missouri's length, greater than that of either the Ohio or Snake-lower Columbia River reaches traversed by the Corps of Discovery, was not confined in narrow canyons or valleys and was truly an alluvial river forming and reforming its own channel and flood plain. Subsequent </a:t>
            </a:r>
            <a:r>
              <a:rPr lang="en-US" b="1" dirty="0" smtClean="0"/>
              <a:t>channelization for purposes of navigation has caused many of the changes </a:t>
            </a:r>
            <a:r>
              <a:rPr lang="en-US" dirty="0" smtClean="0"/>
              <a:t>in the Missouri River.  Using Clark's river distances as the basis for comparison, channelization has probably </a:t>
            </a:r>
            <a:r>
              <a:rPr lang="en-US" b="1" dirty="0" smtClean="0"/>
              <a:t>shortened the Missouri River by about 21 percent </a:t>
            </a:r>
            <a:r>
              <a:rPr lang="en-US" dirty="0" smtClean="0"/>
              <a:t>during the last 200 years. Nearly all of this shortening of the river was in the lower one-third below the </a:t>
            </a:r>
            <a:r>
              <a:rPr lang="en-US" dirty="0" err="1" smtClean="0"/>
              <a:t>Gavins</a:t>
            </a:r>
            <a:r>
              <a:rPr lang="en-US" dirty="0" smtClean="0"/>
              <a:t> Point Dam in South Dakota. Meander bends were artificially cut off, and wing dikes were built to channelize the flow. Pile dikes were built to trap sediment, bank revetment was installed to stabilize the banks, and levees were built to keep floodwaters off the flood plains. These engineering activities, designed to improve commerce and support agriculture, have resulted in narrower channels but wider flood plains as the great number of islands have been connected to the bank by the deposition of sediment between the pile dikes (photos on opposite page). Channelization has eliminated those shallow braided reaches of the Missouri where Lewis and Clark were at a great loss to find the Channel of the river. </a:t>
            </a:r>
            <a:endParaRPr lang="en-US" dirty="0"/>
          </a:p>
        </p:txBody>
      </p:sp>
      <p:sp>
        <p:nvSpPr>
          <p:cNvPr id="3" name="Rectangle 2"/>
          <p:cNvSpPr/>
          <p:nvPr/>
        </p:nvSpPr>
        <p:spPr>
          <a:xfrm>
            <a:off x="0" y="4724400"/>
            <a:ext cx="9144000" cy="2031325"/>
          </a:xfrm>
          <a:prstGeom prst="rect">
            <a:avLst/>
          </a:prstGeom>
        </p:spPr>
        <p:txBody>
          <a:bodyPr wrap="square">
            <a:spAutoFit/>
          </a:bodyPr>
          <a:lstStyle/>
          <a:p>
            <a:r>
              <a:rPr lang="en-US" b="1" dirty="0" smtClean="0"/>
              <a:t>VEGETATION</a:t>
            </a:r>
          </a:p>
          <a:p>
            <a:r>
              <a:rPr lang="en-US" dirty="0" smtClean="0"/>
              <a:t>vegetation into the channel also traps and stores sediment, changing the geomorphic configuration of the river (Friedman and others, 1998). The combined effects of damming, channelization, and vegetation encroachment has changed the character of the Missouri River relative to when Lewis and Clark struggled upstream. It has caused the </a:t>
            </a:r>
            <a:r>
              <a:rPr lang="en-US" b="1" dirty="0" smtClean="0"/>
              <a:t>water-surface area of the Missouri River to decrease by 49 percent,</a:t>
            </a:r>
            <a:r>
              <a:rPr lang="en-US" dirty="0" smtClean="0"/>
              <a:t> </a:t>
            </a:r>
            <a:r>
              <a:rPr lang="en-US" b="1" dirty="0" smtClean="0"/>
              <a:t>the channel area to decrease by 41 percent, and the number of those formidable sandbars and unconnected islands to decrease by 99 percent </a:t>
            </a:r>
            <a:endParaRPr lang="en-US" b="1" dirty="0"/>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2"/>
          <a:srcRect l="22840" t="12500" r="27087" b="9375"/>
          <a:stretch>
            <a:fillRect/>
          </a:stretch>
        </p:blipFill>
        <p:spPr bwMode="auto">
          <a:xfrm>
            <a:off x="1143000" y="1577474"/>
            <a:ext cx="6019800" cy="5280526"/>
          </a:xfrm>
          <a:prstGeom prst="rect">
            <a:avLst/>
          </a:prstGeom>
          <a:noFill/>
          <a:ln w="9525">
            <a:noFill/>
            <a:miter lim="800000"/>
            <a:headEnd/>
            <a:tailEnd/>
          </a:ln>
          <a:effectLst/>
        </p:spPr>
      </p:pic>
      <p:sp>
        <p:nvSpPr>
          <p:cNvPr id="3" name="Rectangle 2"/>
          <p:cNvSpPr/>
          <p:nvPr/>
        </p:nvSpPr>
        <p:spPr>
          <a:xfrm>
            <a:off x="0" y="0"/>
            <a:ext cx="9144000" cy="1477328"/>
          </a:xfrm>
          <a:prstGeom prst="rect">
            <a:avLst/>
          </a:prstGeom>
        </p:spPr>
        <p:txBody>
          <a:bodyPr wrap="square">
            <a:spAutoFit/>
          </a:bodyPr>
          <a:lstStyle/>
          <a:p>
            <a:r>
              <a:rPr lang="en-US" dirty="0" smtClean="0"/>
              <a:t>there has been a growing interest in river restoration in the United States. Because so few natural rivers remain, the observations of </a:t>
            </a:r>
            <a:r>
              <a:rPr lang="en-US" b="1" dirty="0" smtClean="0"/>
              <a:t>Lewis and Clark provide some insight into the character and processes of natural rivers</a:t>
            </a:r>
            <a:r>
              <a:rPr lang="en-US" dirty="0" smtClean="0"/>
              <a:t> that may help guide river restoration efforts. This is especially true for the Missouri River, which for the most part was an alluvial river, unconfined, and forming its own channel and flood plain. </a:t>
            </a:r>
            <a:endParaRPr lang="en-US" dirty="0"/>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2585323"/>
          </a:xfrm>
          <a:prstGeom prst="rect">
            <a:avLst/>
          </a:prstGeom>
        </p:spPr>
        <p:txBody>
          <a:bodyPr wrap="square">
            <a:spAutoFit/>
          </a:bodyPr>
          <a:lstStyle/>
          <a:p>
            <a:r>
              <a:rPr lang="en-US" dirty="0" smtClean="0">
                <a:hlinkClick r:id="rId2"/>
              </a:rPr>
              <a:t>https://www.loc.gov/exhibits/lewisandclark/lewis-landc.html</a:t>
            </a:r>
            <a:endParaRPr lang="en-US" dirty="0" smtClean="0"/>
          </a:p>
          <a:p>
            <a:r>
              <a:rPr lang="en-US" dirty="0" smtClean="0"/>
              <a:t>This was the first published map to display reasonably accurate geographic information of the trans-Mississippi West. Based on a large map kept by William Clark, the engraved copy accompanied Nicholas Biddle's </a:t>
            </a:r>
            <a:r>
              <a:rPr lang="en-US" i="1" dirty="0" smtClean="0"/>
              <a:t>History of the Expedition</a:t>
            </a:r>
            <a:r>
              <a:rPr lang="en-US" dirty="0" smtClean="0"/>
              <a:t> (1814). As the landmark cartographic contribution of the expedition, this “track map” held on to old illusions while proclaiming new geographic discoveries. Clark presented a West far more topographically diverse and complex than Jefferson ever imagined. From experience, Clark had learned that the Rockies were a tangle of mountain ranges and that western rivers were not the navigable highways so central to Jefferson's geography of hope.</a:t>
            </a:r>
            <a:endParaRPr lang="en-US" dirty="0"/>
          </a:p>
        </p:txBody>
      </p:sp>
      <p:pic>
        <p:nvPicPr>
          <p:cNvPr id="110594" name="Picture 2"/>
          <p:cNvPicPr>
            <a:picLocks noChangeAspect="1" noChangeArrowheads="1"/>
          </p:cNvPicPr>
          <p:nvPr/>
        </p:nvPicPr>
        <p:blipFill>
          <a:blip r:embed="rId3"/>
          <a:srcRect l="9663" t="20313" r="11273" b="15625"/>
          <a:stretch>
            <a:fillRect/>
          </a:stretch>
        </p:blipFill>
        <p:spPr bwMode="auto">
          <a:xfrm>
            <a:off x="0" y="2667000"/>
            <a:ext cx="9199756" cy="4191000"/>
          </a:xfrm>
          <a:prstGeom prst="rect">
            <a:avLst/>
          </a:prstGeom>
          <a:noFill/>
          <a:ln w="9525">
            <a:noFill/>
            <a:miter lim="800000"/>
            <a:headEnd/>
            <a:tailEnd/>
          </a:ln>
          <a:effectLst/>
        </p:spPr>
      </p:pic>
      <p:sp useBgFill="1">
        <p:nvSpPr>
          <p:cNvPr id="4" name="Rectangle 3"/>
          <p:cNvSpPr/>
          <p:nvPr/>
        </p:nvSpPr>
        <p:spPr>
          <a:xfrm>
            <a:off x="6400800" y="4272677"/>
            <a:ext cx="4572000" cy="2585323"/>
          </a:xfrm>
          <a:prstGeom prst="rect">
            <a:avLst/>
          </a:prstGeom>
        </p:spPr>
        <p:txBody>
          <a:bodyPr>
            <a:spAutoFit/>
          </a:bodyPr>
          <a:lstStyle/>
          <a:p>
            <a:r>
              <a:rPr lang="en-US" dirty="0" smtClean="0"/>
              <a:t>William Clark. “</a:t>
            </a:r>
            <a:r>
              <a:rPr lang="en-US" u="sng" dirty="0" smtClean="0">
                <a:hlinkClick r:id="rId4"/>
              </a:rPr>
              <a:t>A Map of Lewis and Clarks Track</a:t>
            </a:r>
            <a:r>
              <a:rPr lang="en-US" dirty="0" smtClean="0"/>
              <a:t>” from </a:t>
            </a:r>
            <a:r>
              <a:rPr lang="en-US" i="1" dirty="0" smtClean="0"/>
              <a:t>History of the Expedition under the Command of Captains Lewis and Clark, to the Sources of the Missouri, thence Across the Rocky Mountains and Down the River Columbia to the Pacific Ocean</a:t>
            </a:r>
            <a:r>
              <a:rPr lang="en-US" dirty="0" smtClean="0"/>
              <a:t>, 1814. Samuel Lewis, copyist; Samuel Harrison, engraver. Engraved map. </a:t>
            </a:r>
            <a:r>
              <a:rPr lang="en-US" u="sng" dirty="0" smtClean="0">
                <a:hlinkClick r:id="rId5"/>
              </a:rPr>
              <a:t>Geography and Map Division</a:t>
            </a:r>
            <a:r>
              <a:rPr lang="en-US" dirty="0" smtClean="0"/>
              <a:t>, Library of Congress (67)</a:t>
            </a:r>
            <a:endParaRPr lang="en-US" dirty="0"/>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 name="Group 13"/>
          <p:cNvGrpSpPr/>
          <p:nvPr/>
        </p:nvGrpSpPr>
        <p:grpSpPr>
          <a:xfrm>
            <a:off x="0" y="18288"/>
            <a:ext cx="9220200" cy="6839712"/>
            <a:chOff x="0" y="18288"/>
            <a:chExt cx="9220200" cy="6839712"/>
          </a:xfrm>
        </p:grpSpPr>
        <p:sp useBgFill="1">
          <p:nvSpPr>
            <p:cNvPr id="20" name="Rectangle 19"/>
            <p:cNvSpPr/>
            <p:nvPr/>
          </p:nvSpPr>
          <p:spPr>
            <a:xfrm>
              <a:off x="0" y="1758077"/>
              <a:ext cx="9144000" cy="2585323"/>
            </a:xfrm>
            <a:prstGeom prst="rect">
              <a:avLst/>
            </a:prstGeom>
          </p:spPr>
          <p:txBody>
            <a:bodyPr wrap="square">
              <a:spAutoFit/>
            </a:bodyPr>
            <a:lstStyle/>
            <a:p>
              <a:r>
                <a:rPr lang="en-US" sz="3200" b="1" dirty="0" smtClean="0">
                  <a:ln>
                    <a:solidFill>
                      <a:srgbClr val="0000CC"/>
                    </a:solidFill>
                  </a:ln>
                  <a:solidFill>
                    <a:srgbClr val="0000CC"/>
                  </a:solidFill>
                  <a:effectLst>
                    <a:outerShdw dist="50800" dir="7200000" algn="ctr" rotWithShape="0">
                      <a:schemeClr val="tx1"/>
                    </a:outerShdw>
                  </a:effectLst>
                </a:rPr>
                <a:t>			</a:t>
              </a:r>
              <a:r>
                <a:rPr lang="en-US" sz="3200" dirty="0" smtClean="0">
                  <a:ln>
                    <a:solidFill>
                      <a:srgbClr val="0000CC"/>
                    </a:solidFill>
                  </a:ln>
                  <a:solidFill>
                    <a:srgbClr val="0000CC"/>
                  </a:solidFill>
                  <a:effectLst>
                    <a:outerShdw dist="50800" dir="7200000" algn="ctr" rotWithShape="0">
                      <a:schemeClr val="tx1"/>
                    </a:outerShdw>
                  </a:effectLst>
                </a:rPr>
                <a:t>January 4, 1804   Clark writes:</a:t>
              </a:r>
            </a:p>
            <a:p>
              <a:endParaRPr lang="en-US" sz="1000" b="1" dirty="0" smtClean="0">
                <a:ln>
                  <a:solidFill>
                    <a:srgbClr val="0000CC"/>
                  </a:solidFill>
                </a:ln>
                <a:solidFill>
                  <a:srgbClr val="0000CC"/>
                </a:solidFill>
                <a:effectLst>
                  <a:outerShdw dist="50800" dir="7200000" algn="ctr" rotWithShape="0">
                    <a:schemeClr val="tx1"/>
                  </a:outerShdw>
                </a:effectLst>
              </a:endParaRPr>
            </a:p>
            <a:p>
              <a:pPr algn="ctr"/>
              <a:r>
                <a:rPr lang="en-US" sz="30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  “ . . . a Cold Clear morning, the river Covered with Ice </a:t>
              </a:r>
            </a:p>
            <a:p>
              <a:pPr algn="ctr"/>
              <a:r>
                <a:rPr lang="en-US" sz="30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 from the Missouri, the </a:t>
              </a:r>
              <a:r>
                <a:rPr lang="en-US" sz="3000" b="1" dirty="0" err="1" smtClean="0">
                  <a:ln>
                    <a:solidFill>
                      <a:srgbClr val="0000CC"/>
                    </a:solidFill>
                  </a:ln>
                  <a:solidFill>
                    <a:srgbClr val="0000CC"/>
                  </a:solidFill>
                  <a:effectLst>
                    <a:outerShdw dist="50800" dir="7200000" algn="ctr" rotWithShape="0">
                      <a:schemeClr val="tx1"/>
                    </a:outerShdw>
                  </a:effectLst>
                  <a:latin typeface="Bradley Hand ITC" pitchFamily="66" charset="0"/>
                </a:rPr>
                <a:t>Massissippi</a:t>
              </a:r>
              <a:r>
                <a:rPr lang="en-US" sz="30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 above </a:t>
              </a:r>
              <a:r>
                <a:rPr lang="en-US" sz="3000" b="1" dirty="0" err="1" smtClean="0">
                  <a:ln>
                    <a:solidFill>
                      <a:srgbClr val="0000CC"/>
                    </a:solidFill>
                  </a:ln>
                  <a:solidFill>
                    <a:srgbClr val="0000CC"/>
                  </a:solidFill>
                  <a:effectLst>
                    <a:outerShdw dist="50800" dir="7200000" algn="ctr" rotWithShape="0">
                      <a:schemeClr val="tx1"/>
                    </a:outerShdw>
                  </a:effectLst>
                  <a:latin typeface="Bradley Hand ITC" pitchFamily="66" charset="0"/>
                </a:rPr>
                <a:t>frosed</a:t>
              </a:r>
              <a:r>
                <a:rPr lang="en-US" sz="30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 across,</a:t>
              </a:r>
            </a:p>
            <a:p>
              <a:pPr algn="ctr"/>
              <a:r>
                <a:rPr lang="en-US" sz="30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 the Wind from the West, The Thermometer this</a:t>
              </a:r>
            </a:p>
            <a:p>
              <a:pPr algn="ctr"/>
              <a:r>
                <a:rPr lang="en-US" sz="30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 morning at 19</a:t>
              </a:r>
              <a:r>
                <a:rPr lang="en-US" sz="3000" b="1" baseline="30000" dirty="0" smtClean="0">
                  <a:ln>
                    <a:solidFill>
                      <a:srgbClr val="0000CC"/>
                    </a:solidFill>
                  </a:ln>
                  <a:solidFill>
                    <a:srgbClr val="0000CC"/>
                  </a:solidFill>
                  <a:effectLst>
                    <a:outerShdw dist="50800" dir="7200000" algn="ctr" rotWithShape="0">
                      <a:schemeClr val="tx1"/>
                    </a:outerShdw>
                  </a:effectLst>
                  <a:latin typeface="Bradley Hand ITC" pitchFamily="66" charset="0"/>
                </a:rPr>
                <a:t>o</a:t>
              </a:r>
              <a:r>
                <a:rPr lang="en-US" sz="30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 below </a:t>
              </a:r>
              <a:r>
                <a:rPr lang="en-US" sz="3000" b="1" dirty="0" err="1" smtClean="0">
                  <a:ln>
                    <a:solidFill>
                      <a:srgbClr val="0000CC"/>
                    </a:solidFill>
                  </a:ln>
                  <a:solidFill>
                    <a:srgbClr val="0000CC"/>
                  </a:solidFill>
                  <a:effectLst>
                    <a:outerShdw dist="50800" dir="7200000" algn="ctr" rotWithShape="0">
                      <a:schemeClr val="tx1"/>
                    </a:outerShdw>
                  </a:effectLst>
                  <a:latin typeface="Bradley Hand ITC" pitchFamily="66" charset="0"/>
                </a:rPr>
                <a:t>freesing</a:t>
              </a:r>
              <a:r>
                <a:rPr lang="en-US" sz="3000" b="1" dirty="0" smtClean="0">
                  <a:ln>
                    <a:solidFill>
                      <a:srgbClr val="0000CC"/>
                    </a:solidFill>
                  </a:ln>
                  <a:solidFill>
                    <a:srgbClr val="0000CC"/>
                  </a:solidFill>
                  <a:effectLst>
                    <a:outerShdw dist="50800" dir="7200000" algn="ctr" rotWithShape="0">
                      <a:schemeClr val="tx1"/>
                    </a:outerShdw>
                  </a:effectLst>
                  <a:latin typeface="Bradley Hand ITC" pitchFamily="66" charset="0"/>
                </a:rPr>
                <a:t> . . .</a:t>
              </a:r>
              <a:r>
                <a:rPr lang="en-US" sz="3000" b="1" dirty="0" smtClean="0">
                  <a:ln>
                    <a:solidFill>
                      <a:srgbClr val="0000CC"/>
                    </a:solidFill>
                  </a:ln>
                  <a:solidFill>
                    <a:srgbClr val="0000CC"/>
                  </a:solidFill>
                  <a:effectLst>
                    <a:outerShdw dist="50800" dir="7200000" algn="ctr" rotWithShape="0">
                      <a:schemeClr val="tx1"/>
                    </a:outerShdw>
                  </a:effectLst>
                </a:rPr>
                <a:t>”</a:t>
              </a:r>
              <a:endParaRPr lang="en-US" sz="3000" b="1" dirty="0">
                <a:ln>
                  <a:solidFill>
                    <a:srgbClr val="0000CC"/>
                  </a:solidFill>
                </a:ln>
                <a:solidFill>
                  <a:srgbClr val="0000CC"/>
                </a:solidFill>
                <a:effectLst>
                  <a:outerShdw dist="50800" dir="7200000" algn="ctr" rotWithShape="0">
                    <a:schemeClr val="tx1"/>
                  </a:outerShdw>
                </a:effectLst>
              </a:endParaRPr>
            </a:p>
          </p:txBody>
        </p:sp>
        <p:sp useBgFill="1">
          <p:nvSpPr>
            <p:cNvPr id="21" name="TextBox 20"/>
            <p:cNvSpPr txBox="1"/>
            <p:nvPr/>
          </p:nvSpPr>
          <p:spPr>
            <a:xfrm>
              <a:off x="2438400" y="18288"/>
              <a:ext cx="6705600" cy="707886"/>
            </a:xfrm>
            <a:prstGeom prst="rect">
              <a:avLst/>
            </a:prstGeom>
          </p:spPr>
          <p:txBody>
            <a:bodyPr wrap="square" rtlCol="0">
              <a:spAutoFit/>
            </a:bodyPr>
            <a:lstStyle/>
            <a:p>
              <a:r>
                <a:rPr lang="en-US" sz="4000" b="1" dirty="0" smtClean="0">
                  <a:effectLst>
                    <a:outerShdw dist="50800" dir="7200000" algn="ctr" rotWithShape="0">
                      <a:schemeClr val="bg1"/>
                    </a:outerShdw>
                  </a:effectLst>
                </a:rPr>
                <a:t>HYDROLOGY</a:t>
              </a:r>
            </a:p>
          </p:txBody>
        </p:sp>
        <p:sp useBgFill="1">
          <p:nvSpPr>
            <p:cNvPr id="22" name="TextBox 21"/>
            <p:cNvSpPr txBox="1"/>
            <p:nvPr/>
          </p:nvSpPr>
          <p:spPr>
            <a:xfrm>
              <a:off x="2362200" y="649224"/>
              <a:ext cx="6858000" cy="1138773"/>
            </a:xfrm>
            <a:prstGeom prst="rect">
              <a:avLst/>
            </a:prstGeom>
          </p:spPr>
          <p:txBody>
            <a:bodyPr wrap="square" rtlCol="0">
              <a:spAutoFit/>
            </a:bodyPr>
            <a:lstStyle/>
            <a:p>
              <a:r>
                <a:rPr lang="en-US" sz="3400" b="1" dirty="0" smtClean="0"/>
                <a:t>study of the movement, distribution </a:t>
              </a:r>
            </a:p>
            <a:p>
              <a:r>
                <a:rPr lang="en-US" sz="3400" b="1" dirty="0" smtClean="0"/>
                <a:t>&amp; quality of water</a:t>
              </a:r>
              <a:endParaRPr lang="en-US" sz="3400" b="1" dirty="0"/>
            </a:p>
          </p:txBody>
        </p:sp>
        <p:pic>
          <p:nvPicPr>
            <p:cNvPr id="23" name="Picture 7"/>
            <p:cNvPicPr preferRelativeResize="0">
              <a:picLocks noChangeAspect="1" noChangeArrowheads="1"/>
            </p:cNvPicPr>
            <p:nvPr/>
          </p:nvPicPr>
          <p:blipFill>
            <a:blip r:embed="rId2"/>
            <a:srcRect l="19134" t="10004" r="50570" b="57540"/>
            <a:stretch>
              <a:fillRect/>
            </a:stretch>
          </p:blipFill>
          <p:spPr bwMode="auto">
            <a:xfrm>
              <a:off x="304800" y="228600"/>
              <a:ext cx="2026920" cy="1920240"/>
            </a:xfrm>
            <a:prstGeom prst="rect">
              <a:avLst/>
            </a:prstGeom>
            <a:noFill/>
            <a:ln w="38100">
              <a:solidFill>
                <a:schemeClr val="tx1"/>
              </a:solidFill>
              <a:miter lim="800000"/>
              <a:headEnd/>
              <a:tailEnd/>
            </a:ln>
            <a:effectLst/>
          </p:spPr>
        </p:pic>
        <p:pic>
          <p:nvPicPr>
            <p:cNvPr id="24" name="Picture 2"/>
            <p:cNvPicPr>
              <a:picLocks noChangeAspect="1" noChangeArrowheads="1"/>
            </p:cNvPicPr>
            <p:nvPr/>
          </p:nvPicPr>
          <p:blipFill>
            <a:blip r:embed="rId3"/>
            <a:srcRect l="6003" t="32813" r="11420" b="14062"/>
            <a:stretch>
              <a:fillRect/>
            </a:stretch>
          </p:blipFill>
          <p:spPr bwMode="auto">
            <a:xfrm>
              <a:off x="0" y="4267200"/>
              <a:ext cx="9144000" cy="2590800"/>
            </a:xfrm>
            <a:prstGeom prst="rect">
              <a:avLst/>
            </a:prstGeom>
            <a:noFill/>
            <a:ln w="9525">
              <a:noFill/>
              <a:miter lim="800000"/>
              <a:headEnd/>
              <a:tailEnd/>
            </a:ln>
            <a:effectLst/>
          </p:spPr>
        </p:pic>
      </p:grpSp>
      <p:sp useBgFill="1">
        <p:nvSpPr>
          <p:cNvPr id="25" name="Rectangle 24"/>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a:spLocks noChangeArrowheads="1"/>
          </p:cNvSpPr>
          <p:nvPr/>
        </p:nvSpPr>
        <p:spPr bwMode="auto">
          <a:xfrm>
            <a:off x="0" y="0"/>
            <a:ext cx="9144000" cy="707886"/>
          </a:xfrm>
          <a:prstGeom prst="rect">
            <a:avLst/>
          </a:prstGeom>
          <a:solidFill>
            <a:schemeClr val="accent1">
              <a:lumMod val="20000"/>
              <a:lumOff val="80000"/>
            </a:schemeClr>
          </a:soli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Are Jefferson’s Goals Accomplished?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8" name="TextBox 3"/>
          <p:cNvSpPr txBox="1">
            <a:spLocks noChangeArrowheads="1"/>
          </p:cNvSpPr>
          <p:nvPr/>
        </p:nvSpPr>
        <p:spPr bwMode="auto">
          <a:xfrm>
            <a:off x="0" y="0"/>
            <a:ext cx="9144000" cy="707886"/>
          </a:xfrm>
          <a:prstGeom prst="rect">
            <a:avLst/>
          </a:prstGeom>
          <a:solidFill>
            <a:schemeClr val="accent1">
              <a:lumMod val="20000"/>
              <a:lumOff val="80000"/>
            </a:schemeClr>
          </a:solidFill>
          <a:ln w="9525">
            <a:noFill/>
            <a:miter lim="800000"/>
            <a:headEnd/>
            <a:tailEnd/>
          </a:ln>
        </p:spPr>
        <p:txBody>
          <a:bodyPr wrap="square">
            <a:spAutoFit/>
          </a:bodyPr>
          <a:lstStyle/>
          <a:p>
            <a:pPr algn="ctr">
              <a:defRPr/>
            </a:pPr>
            <a:r>
              <a:rPr lang="en-US" sz="4000" b="1" dirty="0" smtClean="0">
                <a:ln>
                  <a:solidFill>
                    <a:srgbClr val="0070C0"/>
                  </a:solidFill>
                </a:ln>
                <a:solidFill>
                  <a:schemeClr val="accent1">
                    <a:lumMod val="75000"/>
                  </a:schemeClr>
                </a:solidFill>
                <a:effectLst>
                  <a:outerShdw dist="50800" dir="5400000" algn="ctr" rotWithShape="0">
                    <a:schemeClr val="tx1"/>
                  </a:outerShdw>
                </a:effectLst>
                <a:latin typeface="Tempus Sans ITC" pitchFamily="82" charset="0"/>
              </a:rPr>
              <a:t>What happens to our new friends?</a:t>
            </a:r>
            <a:endParaRPr lang="en-US" sz="4000" b="1" dirty="0">
              <a:ln>
                <a:solidFill>
                  <a:srgbClr val="0070C0"/>
                </a:solidFill>
              </a:ln>
              <a:solidFill>
                <a:schemeClr val="accent1">
                  <a:lumMod val="75000"/>
                </a:schemeClr>
              </a:solidFill>
              <a:effectLst>
                <a:outerShdw dist="50800" dir="5400000" algn="ctr" rotWithShape="0">
                  <a:schemeClr val="tx1"/>
                </a:outerShdw>
              </a:effectLst>
              <a:latin typeface="Tempus Sans ITC" pitchFamily="82" charset="0"/>
            </a:endParaRPr>
          </a:p>
        </p:txBody>
      </p:sp>
      <p:pic>
        <p:nvPicPr>
          <p:cNvPr id="17" name="Picture 4" descr="C:\Users\Sandra\AppData\Local\Microsoft\Windows\INetCache\IE\A4WEEWIB\117px-Bueno-verde[1].png"/>
          <p:cNvPicPr>
            <a:picLocks noChangeAspect="1" noChangeArrowheads="1"/>
          </p:cNvPicPr>
          <p:nvPr/>
        </p:nvPicPr>
        <p:blipFill>
          <a:blip r:embed="rId4"/>
          <a:srcRect/>
          <a:stretch>
            <a:fillRect/>
          </a:stretch>
        </p:blipFill>
        <p:spPr bwMode="auto">
          <a:xfrm>
            <a:off x="175157" y="3048000"/>
            <a:ext cx="891643" cy="914506"/>
          </a:xfrm>
          <a:prstGeom prst="rect">
            <a:avLst/>
          </a:prstGeom>
          <a:noFill/>
        </p:spPr>
      </p:pic>
      <p:grpSp>
        <p:nvGrpSpPr>
          <p:cNvPr id="19" name="Group 18"/>
          <p:cNvGrpSpPr/>
          <p:nvPr/>
        </p:nvGrpSpPr>
        <p:grpSpPr>
          <a:xfrm>
            <a:off x="-1" y="685800"/>
            <a:ext cx="9144001" cy="3360241"/>
            <a:chOff x="-1" y="685800"/>
            <a:chExt cx="9144001" cy="3360241"/>
          </a:xfrm>
        </p:grpSpPr>
        <p:sp useBgFill="1">
          <p:nvSpPr>
            <p:cNvPr id="9" name="TextBox 3"/>
            <p:cNvSpPr txBox="1">
              <a:spLocks noChangeArrowheads="1"/>
            </p:cNvSpPr>
            <p:nvPr/>
          </p:nvSpPr>
          <p:spPr bwMode="auto">
            <a:xfrm>
              <a:off x="0" y="685800"/>
              <a:ext cx="9144000" cy="769441"/>
            </a:xfrm>
            <a:prstGeom prst="rect">
              <a:avLst/>
            </a:prstGeom>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find a water route to the Pacific</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11" name="TextBox 3"/>
            <p:cNvSpPr txBox="1">
              <a:spLocks noChangeArrowheads="1"/>
            </p:cNvSpPr>
            <p:nvPr/>
          </p:nvSpPr>
          <p:spPr bwMode="auto">
            <a:xfrm>
              <a:off x="0" y="1516559"/>
              <a:ext cx="9144000" cy="769441"/>
            </a:xfrm>
            <a:prstGeom prst="rect">
              <a:avLst/>
            </a:prstGeom>
            <a:no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meet the native peoples</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12" name="TextBox 11"/>
            <p:cNvSpPr txBox="1">
              <a:spLocks noChangeArrowheads="1"/>
            </p:cNvSpPr>
            <p:nvPr/>
          </p:nvSpPr>
          <p:spPr bwMode="auto">
            <a:xfrm>
              <a:off x="-1" y="2430959"/>
              <a:ext cx="9144001" cy="769441"/>
            </a:xfrm>
            <a:prstGeom prst="rect">
              <a:avLst/>
            </a:prstGeom>
            <a:no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study the natural resources</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13" name="TextBox 3"/>
            <p:cNvSpPr txBox="1">
              <a:spLocks noChangeArrowheads="1"/>
            </p:cNvSpPr>
            <p:nvPr/>
          </p:nvSpPr>
          <p:spPr bwMode="auto">
            <a:xfrm>
              <a:off x="1" y="3276600"/>
              <a:ext cx="9143999" cy="769441"/>
            </a:xfrm>
            <a:prstGeom prst="rect">
              <a:avLst/>
            </a:prstGeom>
            <a:no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make maps of the rivers</a:t>
              </a:r>
              <a:endParaRPr lang="en-US" sz="4400" b="1" dirty="0">
                <a:solidFill>
                  <a:srgbClr val="FF0000"/>
                </a:solidFill>
                <a:effectLst>
                  <a:outerShdw dist="50800" dir="5400000" algn="ctr" rotWithShape="0">
                    <a:schemeClr val="tx1"/>
                  </a:outerShdw>
                </a:effectLst>
                <a:latin typeface="Calibri" pitchFamily="34" charset="0"/>
              </a:endParaRPr>
            </a:p>
          </p:txBody>
        </p:sp>
        <p:pic>
          <p:nvPicPr>
            <p:cNvPr id="1028" name="Picture 4" descr="C:\Users\Sandra\AppData\Local\Microsoft\Windows\INetCache\IE\A4WEEWIB\117px-Bueno-verde[1].png"/>
            <p:cNvPicPr>
              <a:picLocks noChangeAspect="1" noChangeArrowheads="1"/>
            </p:cNvPicPr>
            <p:nvPr/>
          </p:nvPicPr>
          <p:blipFill>
            <a:blip r:embed="rId4"/>
            <a:srcRect/>
            <a:stretch>
              <a:fillRect/>
            </a:stretch>
          </p:blipFill>
          <p:spPr bwMode="auto">
            <a:xfrm>
              <a:off x="228600" y="2209800"/>
              <a:ext cx="891643" cy="914506"/>
            </a:xfrm>
            <a:prstGeom prst="rect">
              <a:avLst/>
            </a:prstGeom>
            <a:noFill/>
          </p:spPr>
        </p:pic>
        <p:pic>
          <p:nvPicPr>
            <p:cNvPr id="16" name="Picture 4" descr="C:\Users\Sandra\AppData\Local\Microsoft\Windows\INetCache\IE\A4WEEWIB\117px-Bueno-verde[1].png"/>
            <p:cNvPicPr>
              <a:picLocks noChangeAspect="1" noChangeArrowheads="1"/>
            </p:cNvPicPr>
            <p:nvPr/>
          </p:nvPicPr>
          <p:blipFill>
            <a:blip r:embed="rId4"/>
            <a:srcRect/>
            <a:stretch>
              <a:fillRect/>
            </a:stretch>
          </p:blipFill>
          <p:spPr bwMode="auto">
            <a:xfrm>
              <a:off x="304800" y="1447800"/>
              <a:ext cx="891643" cy="914506"/>
            </a:xfrm>
            <a:prstGeom prst="rect">
              <a:avLst/>
            </a:prstGeom>
            <a:noFill/>
          </p:spPr>
        </p:pic>
        <p:pic>
          <p:nvPicPr>
            <p:cNvPr id="15" name="Picture 3" descr="C:\Users\Sandra\AppData\Local\Microsoft\Windows\INetCache\IE\8RMFJWGV\896px-Black_x.svg[1].png"/>
            <p:cNvPicPr>
              <a:picLocks noChangeAspect="1" noChangeArrowheads="1"/>
            </p:cNvPicPr>
            <p:nvPr/>
          </p:nvPicPr>
          <p:blipFill>
            <a:blip r:embed="rId5" cstate="print"/>
            <a:srcRect/>
            <a:stretch>
              <a:fillRect/>
            </a:stretch>
          </p:blipFill>
          <p:spPr bwMode="auto">
            <a:xfrm>
              <a:off x="228600" y="685800"/>
              <a:ext cx="733425" cy="838200"/>
            </a:xfrm>
            <a:prstGeom prst="rect">
              <a:avLst/>
            </a:prstGeom>
            <a:noFill/>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1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1000"/>
                                        <p:tgtEl>
                                          <p:spTgt spid="17"/>
                                        </p:tgtEl>
                                      </p:cBhvr>
                                    </p:animEffect>
                                    <p:set>
                                      <p:cBhvr>
                                        <p:cTn id="26" dur="1" fill="hold">
                                          <p:stCondLst>
                                            <p:cond delay="999"/>
                                          </p:stCondLst>
                                        </p:cTn>
                                        <p:tgtEl>
                                          <p:spTgt spid="17"/>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1000"/>
                                        <p:tgtEl>
                                          <p:spTgt spid="19"/>
                                        </p:tgtEl>
                                      </p:cBhvr>
                                    </p:animEffect>
                                    <p:set>
                                      <p:cBhvr>
                                        <p:cTn id="29" dur="1" fill="hold">
                                          <p:stCondLst>
                                            <p:cond delay="999"/>
                                          </p:stCondLst>
                                        </p:cTn>
                                        <p:tgtEl>
                                          <p:spTgt spid="19"/>
                                        </p:tgtEl>
                                        <p:attrNameLst>
                                          <p:attrName>style.visibility</p:attrName>
                                        </p:attrNameLst>
                                      </p:cBhvr>
                                      <p:to>
                                        <p:strVal val="hidden"/>
                                      </p:to>
                                    </p:set>
                                  </p:childTnLst>
                                </p:cTn>
                              </p:par>
                            </p:childTnLst>
                          </p:cTn>
                        </p:par>
                        <p:par>
                          <p:cTn id="30" fill="hold">
                            <p:stCondLst>
                              <p:cond delay="1000"/>
                            </p:stCondLst>
                            <p:childTnLst>
                              <p:par>
                                <p:cTn id="31" presetID="53" presetClass="exit" presetSubtype="0" fill="hold" grpId="0" nodeType="afterEffect">
                                  <p:stCondLst>
                                    <p:cond delay="0"/>
                                  </p:stCondLst>
                                  <p:childTnLst>
                                    <p:anim calcmode="lin" valueType="num">
                                      <p:cBhvr>
                                        <p:cTn id="32" dur="1000"/>
                                        <p:tgtEl>
                                          <p:spTgt spid="10"/>
                                        </p:tgtEl>
                                        <p:attrNameLst>
                                          <p:attrName>ppt_w</p:attrName>
                                        </p:attrNameLst>
                                      </p:cBhvr>
                                      <p:tavLst>
                                        <p:tav tm="0">
                                          <p:val>
                                            <p:strVal val="ppt_w"/>
                                          </p:val>
                                        </p:tav>
                                        <p:tav tm="100000">
                                          <p:val>
                                            <p:fltVal val="0"/>
                                          </p:val>
                                        </p:tav>
                                      </p:tavLst>
                                    </p:anim>
                                    <p:anim calcmode="lin" valueType="num">
                                      <p:cBhvr>
                                        <p:cTn id="33" dur="1000"/>
                                        <p:tgtEl>
                                          <p:spTgt spid="10"/>
                                        </p:tgtEl>
                                        <p:attrNameLst>
                                          <p:attrName>ppt_h</p:attrName>
                                        </p:attrNameLst>
                                      </p:cBhvr>
                                      <p:tavLst>
                                        <p:tav tm="0">
                                          <p:val>
                                            <p:strVal val="ppt_h"/>
                                          </p:val>
                                        </p:tav>
                                        <p:tav tm="100000">
                                          <p:val>
                                            <p:fltVal val="0"/>
                                          </p:val>
                                        </p:tav>
                                      </p:tavLst>
                                    </p:anim>
                                    <p:animEffect transition="out" filter="fade">
                                      <p:cBhvr>
                                        <p:cTn id="34" dur="1000"/>
                                        <p:tgtEl>
                                          <p:spTgt spid="10"/>
                                        </p:tgtEl>
                                      </p:cBhvr>
                                    </p:animEffect>
                                    <p:set>
                                      <p:cBhvr>
                                        <p:cTn id="35" dur="1" fill="hold">
                                          <p:stCondLst>
                                            <p:cond delay="999"/>
                                          </p:stCondLst>
                                        </p:cTn>
                                        <p:tgtEl>
                                          <p:spTgt spid="10"/>
                                        </p:tgtEl>
                                        <p:attrNameLst>
                                          <p:attrName>style.visibility</p:attrName>
                                        </p:attrNameLst>
                                      </p:cBhvr>
                                      <p:to>
                                        <p:strVal val="hidden"/>
                                      </p:to>
                                    </p:set>
                                  </p:childTnLst>
                                </p:cTn>
                              </p:par>
                              <p:par>
                                <p:cTn id="36" presetID="53"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1000" fill="hold"/>
                                        <p:tgtEl>
                                          <p:spTgt spid="18"/>
                                        </p:tgtEl>
                                        <p:attrNameLst>
                                          <p:attrName>ppt_w</p:attrName>
                                        </p:attrNameLst>
                                      </p:cBhvr>
                                      <p:tavLst>
                                        <p:tav tm="0">
                                          <p:val>
                                            <p:fltVal val="0"/>
                                          </p:val>
                                        </p:tav>
                                        <p:tav tm="100000">
                                          <p:val>
                                            <p:strVal val="#ppt_w"/>
                                          </p:val>
                                        </p:tav>
                                      </p:tavLst>
                                    </p:anim>
                                    <p:anim calcmode="lin" valueType="num">
                                      <p:cBhvr>
                                        <p:cTn id="39" dur="1000" fill="hold"/>
                                        <p:tgtEl>
                                          <p:spTgt spid="18"/>
                                        </p:tgtEl>
                                        <p:attrNameLst>
                                          <p:attrName>ppt_h</p:attrName>
                                        </p:attrNameLst>
                                      </p:cBhvr>
                                      <p:tavLst>
                                        <p:tav tm="0">
                                          <p:val>
                                            <p:fltVal val="0"/>
                                          </p:val>
                                        </p:tav>
                                        <p:tav tm="100000">
                                          <p:val>
                                            <p:strVal val="#ppt_h"/>
                                          </p:val>
                                        </p:tav>
                                      </p:tavLst>
                                    </p:anim>
                                    <p:animEffect transition="in" filter="fade">
                                      <p:cBhvr>
                                        <p:cTn id="40" dur="1000"/>
                                        <p:tgtEl>
                                          <p:spTgt spid="18"/>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0" grpId="0" animBg="1"/>
      <p:bldP spid="10" grpId="1" animBg="1"/>
      <p:bldP spid="18" grpId="0" animBg="1"/>
      <p:bldP spid="1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0" y="1158449"/>
            <a:ext cx="9144000" cy="2371332"/>
            <a:chOff x="0" y="1091381"/>
            <a:chExt cx="10009239" cy="2595716"/>
          </a:xfrm>
        </p:grpSpPr>
        <p:pic>
          <p:nvPicPr>
            <p:cNvPr id="26" name="Picture 16" descr="Image map with same links provided elsewhere on this page"/>
            <p:cNvPicPr>
              <a:picLocks noChangeAspect="1" noChangeArrowheads="1"/>
            </p:cNvPicPr>
            <p:nvPr/>
          </p:nvPicPr>
          <p:blipFill>
            <a:blip r:embed="rId3" cstate="screen"/>
            <a:srcRect/>
            <a:stretch>
              <a:fillRect/>
            </a:stretch>
          </p:blipFill>
          <p:spPr bwMode="auto">
            <a:xfrm>
              <a:off x="0" y="1174359"/>
              <a:ext cx="4552950" cy="2400301"/>
            </a:xfrm>
            <a:prstGeom prst="rect">
              <a:avLst/>
            </a:prstGeom>
            <a:noFill/>
          </p:spPr>
        </p:pic>
        <p:pic>
          <p:nvPicPr>
            <p:cNvPr id="27" name="Picture 10" descr="Image map with same links provided elsewhere on this page"/>
            <p:cNvPicPr>
              <a:picLocks noChangeAspect="1" noChangeArrowheads="1"/>
            </p:cNvPicPr>
            <p:nvPr/>
          </p:nvPicPr>
          <p:blipFill>
            <a:blip r:embed="rId4" cstate="screen"/>
            <a:srcRect/>
            <a:stretch>
              <a:fillRect/>
            </a:stretch>
          </p:blipFill>
          <p:spPr bwMode="auto">
            <a:xfrm>
              <a:off x="4551570" y="1214073"/>
              <a:ext cx="4524655" cy="2357021"/>
            </a:xfrm>
            <a:prstGeom prst="rect">
              <a:avLst/>
            </a:prstGeom>
            <a:noFill/>
          </p:spPr>
        </p:pic>
        <p:grpSp>
          <p:nvGrpSpPr>
            <p:cNvPr id="3" name="Group 35"/>
            <p:cNvGrpSpPr/>
            <p:nvPr/>
          </p:nvGrpSpPr>
          <p:grpSpPr>
            <a:xfrm>
              <a:off x="8497315" y="1091381"/>
              <a:ext cx="1511924" cy="2595716"/>
              <a:chOff x="8497315" y="1091381"/>
              <a:chExt cx="1511924" cy="2595716"/>
            </a:xfrm>
          </p:grpSpPr>
          <p:pic>
            <p:nvPicPr>
              <p:cNvPr id="29" name="Picture 3"/>
              <p:cNvPicPr>
                <a:picLocks noChangeAspect="1" noChangeArrowheads="1"/>
              </p:cNvPicPr>
              <p:nvPr/>
            </p:nvPicPr>
            <p:blipFill>
              <a:blip r:embed="rId5" cstate="screen"/>
              <a:srcRect/>
              <a:stretch>
                <a:fillRect/>
              </a:stretch>
            </p:blipFill>
            <p:spPr bwMode="auto">
              <a:xfrm>
                <a:off x="8497315" y="1091381"/>
                <a:ext cx="1511924" cy="2595716"/>
              </a:xfrm>
              <a:prstGeom prst="rect">
                <a:avLst/>
              </a:prstGeom>
              <a:noFill/>
              <a:ln w="9525">
                <a:noFill/>
                <a:miter lim="800000"/>
                <a:headEnd/>
                <a:tailEnd/>
              </a:ln>
            </p:spPr>
          </p:pic>
          <p:grpSp>
            <p:nvGrpSpPr>
              <p:cNvPr id="4" name="Group 34"/>
              <p:cNvGrpSpPr/>
              <p:nvPr/>
            </p:nvGrpSpPr>
            <p:grpSpPr>
              <a:xfrm>
                <a:off x="8614791" y="1472472"/>
                <a:ext cx="319869" cy="219884"/>
                <a:chOff x="8614791" y="1472472"/>
                <a:chExt cx="319869" cy="219884"/>
              </a:xfrm>
            </p:grpSpPr>
            <p:grpSp>
              <p:nvGrpSpPr>
                <p:cNvPr id="5" name="Group 25"/>
                <p:cNvGrpSpPr/>
                <p:nvPr/>
              </p:nvGrpSpPr>
              <p:grpSpPr>
                <a:xfrm>
                  <a:off x="8614791" y="1476911"/>
                  <a:ext cx="319869" cy="215445"/>
                  <a:chOff x="7933337" y="1393468"/>
                  <a:chExt cx="319869" cy="215445"/>
                </a:xfrm>
              </p:grpSpPr>
              <p:sp>
                <p:nvSpPr>
                  <p:cNvPr id="34" name="Oval 33"/>
                  <p:cNvSpPr/>
                  <p:nvPr/>
                </p:nvSpPr>
                <p:spPr>
                  <a:xfrm>
                    <a:off x="8014037" y="1439398"/>
                    <a:ext cx="142549" cy="139072"/>
                  </a:xfrm>
                  <a:prstGeom prst="ellipse">
                    <a:avLst/>
                  </a:prstGeom>
                  <a:solidFill>
                    <a:srgbClr val="B0585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dirty="0"/>
                  </a:p>
                </p:txBody>
              </p:sp>
              <p:sp>
                <p:nvSpPr>
                  <p:cNvPr id="35" name="TextBox 34"/>
                  <p:cNvSpPr txBox="1"/>
                  <p:nvPr/>
                </p:nvSpPr>
                <p:spPr>
                  <a:xfrm>
                    <a:off x="7933337" y="1393468"/>
                    <a:ext cx="319869" cy="215445"/>
                  </a:xfrm>
                  <a:prstGeom prst="rect">
                    <a:avLst/>
                  </a:prstGeom>
                  <a:noFill/>
                </p:spPr>
                <p:txBody>
                  <a:bodyPr wrap="square" rtlCol="0">
                    <a:spAutoFit/>
                  </a:bodyPr>
                  <a:lstStyle/>
                  <a:p>
                    <a:r>
                      <a:rPr lang="en-US" sz="800" b="1" dirty="0" smtClean="0">
                        <a:solidFill>
                          <a:srgbClr val="F68E38"/>
                        </a:solidFill>
                        <a:effectLst>
                          <a:outerShdw blurRad="50800" dist="38100" dir="10800000" algn="r" rotWithShape="0">
                            <a:prstClr val="black"/>
                          </a:outerShdw>
                        </a:effectLst>
                      </a:rPr>
                      <a:t>75</a:t>
                    </a:r>
                    <a:endParaRPr lang="en-US" sz="800" b="1" dirty="0">
                      <a:solidFill>
                        <a:srgbClr val="F68E38"/>
                      </a:solidFill>
                      <a:effectLst>
                        <a:outerShdw blurRad="50800" dist="38100" dir="10800000" algn="r" rotWithShape="0">
                          <a:prstClr val="black"/>
                        </a:outerShdw>
                      </a:effectLst>
                    </a:endParaRPr>
                  </a:p>
                </p:txBody>
              </p:sp>
            </p:grpSp>
            <p:cxnSp>
              <p:nvCxnSpPr>
                <p:cNvPr id="33" name="Straight Connector 32"/>
                <p:cNvCxnSpPr/>
                <p:nvPr/>
              </p:nvCxnSpPr>
              <p:spPr>
                <a:xfrm flipH="1">
                  <a:off x="8824348" y="1472472"/>
                  <a:ext cx="104807" cy="81226"/>
                </a:xfrm>
                <a:prstGeom prst="line">
                  <a:avLst/>
                </a:prstGeom>
                <a:ln>
                  <a:solidFill>
                    <a:srgbClr val="5F5F5F"/>
                  </a:solidFill>
                </a:ln>
              </p:spPr>
              <p:style>
                <a:lnRef idx="1">
                  <a:schemeClr val="accent1"/>
                </a:lnRef>
                <a:fillRef idx="0">
                  <a:schemeClr val="accent1"/>
                </a:fillRef>
                <a:effectRef idx="0">
                  <a:schemeClr val="accent1"/>
                </a:effectRef>
                <a:fontRef idx="minor">
                  <a:schemeClr val="tx1"/>
                </a:fontRef>
              </p:style>
            </p:cxnSp>
          </p:grpSp>
        </p:grpSp>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18" name="TextBox 17"/>
          <p:cNvSpPr txBox="1"/>
          <p:nvPr/>
        </p:nvSpPr>
        <p:spPr>
          <a:xfrm>
            <a:off x="0" y="3429000"/>
            <a:ext cx="9144000" cy="3339376"/>
          </a:xfrm>
          <a:prstGeom prst="rect">
            <a:avLst/>
          </a:prstGeom>
          <a:noFill/>
          <a:effectLst/>
        </p:spPr>
        <p:txBody>
          <a:bodyPr wrap="square" rtlCol="0">
            <a:spAutoFit/>
          </a:bodyPr>
          <a:lstStyle/>
          <a:p>
            <a:pPr marL="168275" indent="-168275">
              <a:spcAft>
                <a:spcPts val="600"/>
              </a:spcAft>
              <a:buFont typeface="Arial" pitchFamily="34" charset="0"/>
              <a:buChar char="•"/>
            </a:pPr>
            <a:r>
              <a:rPr lang="en-US" sz="2800" b="1" dirty="0" smtClean="0"/>
              <a:t>This is </a:t>
            </a:r>
            <a:r>
              <a:rPr lang="en-US" sz="2800" b="1" dirty="0" smtClean="0">
                <a:ln>
                  <a:solidFill>
                    <a:schemeClr val="tx1"/>
                  </a:solidFill>
                </a:ln>
                <a:solidFill>
                  <a:srgbClr val="FF0000"/>
                </a:solidFill>
                <a:effectLst>
                  <a:outerShdw dist="50800" dir="5400000" algn="ctr" rotWithShape="0">
                    <a:schemeClr val="tx1"/>
                  </a:outerShdw>
                </a:effectLst>
              </a:rPr>
              <a:t>first time </a:t>
            </a:r>
            <a:r>
              <a:rPr lang="en-US" sz="2800" b="1" dirty="0" smtClean="0"/>
              <a:t>since beginning that we are</a:t>
            </a:r>
            <a:r>
              <a:rPr lang="en-US" sz="2800" b="1" dirty="0" smtClean="0">
                <a:ln>
                  <a:solidFill>
                    <a:schemeClr val="tx1"/>
                  </a:solidFill>
                </a:ln>
                <a:solidFill>
                  <a:srgbClr val="FF0000"/>
                </a:solidFill>
                <a:effectLst>
                  <a:outerShdw dist="50800" dir="5400000" algn="ctr" rotWithShape="0">
                    <a:schemeClr val="tx1"/>
                  </a:outerShdw>
                </a:effectLst>
              </a:rPr>
              <a:t> compelled to retreat</a:t>
            </a:r>
          </a:p>
          <a:p>
            <a:pPr marL="168275" indent="-168275">
              <a:spcAft>
                <a:spcPts val="600"/>
              </a:spcAft>
              <a:buFont typeface="Arial" pitchFamily="34" charset="0"/>
              <a:buChar char="•"/>
            </a:pPr>
            <a:r>
              <a:rPr lang="en-US" sz="2800" b="1" dirty="0" smtClean="0"/>
              <a:t>Going back, we </a:t>
            </a:r>
            <a:r>
              <a:rPr lang="en-US" sz="2800" b="1" dirty="0" smtClean="0">
                <a:ln>
                  <a:solidFill>
                    <a:schemeClr val="tx1"/>
                  </a:solidFill>
                </a:ln>
                <a:solidFill>
                  <a:srgbClr val="FF0000"/>
                </a:solidFill>
                <a:effectLst>
                  <a:outerShdw dist="50800" dir="5400000" algn="ctr" rotWithShape="0">
                    <a:schemeClr val="tx1"/>
                  </a:outerShdw>
                </a:effectLst>
              </a:rPr>
              <a:t>meet two Indians heading over mountains</a:t>
            </a:r>
            <a:r>
              <a:rPr lang="en-US" sz="2800" b="1" dirty="0" smtClean="0"/>
              <a:t>; they </a:t>
            </a:r>
            <a:r>
              <a:rPr lang="en-US" sz="2800" b="1" dirty="0" smtClean="0">
                <a:ln>
                  <a:solidFill>
                    <a:schemeClr val="tx1"/>
                  </a:solidFill>
                </a:ln>
                <a:solidFill>
                  <a:srgbClr val="FF0000"/>
                </a:solidFill>
                <a:effectLst>
                  <a:outerShdw dist="50800" dir="5400000" algn="ctr" rotWithShape="0">
                    <a:schemeClr val="tx1"/>
                  </a:outerShdw>
                </a:effectLst>
              </a:rPr>
              <a:t>consent to help us </a:t>
            </a:r>
            <a:r>
              <a:rPr lang="en-US" sz="2800" b="1" dirty="0" smtClean="0"/>
              <a:t>and we go forward again</a:t>
            </a:r>
          </a:p>
          <a:p>
            <a:pPr marL="168275" indent="-168275">
              <a:spcAft>
                <a:spcPts val="600"/>
              </a:spcAft>
              <a:buFont typeface="Arial" pitchFamily="34" charset="0"/>
              <a:buChar char="•"/>
            </a:pPr>
            <a:r>
              <a:rPr lang="en-US" sz="2800" b="1" dirty="0" smtClean="0">
                <a:ln>
                  <a:solidFill>
                    <a:schemeClr val="tx1"/>
                  </a:solidFill>
                </a:ln>
                <a:solidFill>
                  <a:srgbClr val="FF0000"/>
                </a:solidFill>
                <a:effectLst>
                  <a:outerShdw dist="50800" dir="5400000" algn="ctr" rotWithShape="0">
                    <a:schemeClr val="tx1"/>
                  </a:outerShdw>
                </a:effectLst>
              </a:rPr>
              <a:t>Arrive at Traveler’s Rest</a:t>
            </a:r>
            <a:endParaRPr lang="en-US" sz="2800" b="1" dirty="0" smtClean="0"/>
          </a:p>
          <a:p>
            <a:pPr marL="168275" indent="-168275">
              <a:spcAft>
                <a:spcPts val="600"/>
              </a:spcAft>
              <a:buFont typeface="Arial" pitchFamily="34" charset="0"/>
              <a:buChar char="•"/>
            </a:pPr>
            <a:r>
              <a:rPr lang="en-US" sz="2800" b="1" dirty="0" smtClean="0"/>
              <a:t>Clark writes, “We leave those tremendous </a:t>
            </a:r>
            <a:r>
              <a:rPr lang="en-US" sz="2800" b="1" dirty="0" err="1" smtClean="0"/>
              <a:t>mtns</a:t>
            </a:r>
            <a:r>
              <a:rPr lang="en-US" sz="2800" b="1" dirty="0" smtClean="0"/>
              <a:t> behind us; where I experienced</a:t>
            </a:r>
            <a:r>
              <a:rPr lang="en-US" sz="2800" b="1" dirty="0" smtClean="0">
                <a:ln>
                  <a:solidFill>
                    <a:schemeClr val="tx1"/>
                  </a:solidFill>
                </a:ln>
                <a:solidFill>
                  <a:srgbClr val="FF0000"/>
                </a:solidFill>
                <a:effectLst>
                  <a:outerShdw dist="50800" dir="5400000" algn="ctr" rotWithShape="0">
                    <a:schemeClr val="tx1"/>
                  </a:outerShdw>
                </a:effectLst>
              </a:rPr>
              <a:t> cold &amp; hunger I shall ever remember”</a:t>
            </a:r>
          </a:p>
        </p:txBody>
      </p:sp>
      <p:sp useBgFill="1">
        <p:nvSpPr>
          <p:cNvPr id="21" name="TextBox 2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June 11 - 30, 1806</a:t>
            </a:r>
          </a:p>
        </p:txBody>
      </p:sp>
      <p:sp>
        <p:nvSpPr>
          <p:cNvPr id="22" name="Freeform 21"/>
          <p:cNvSpPr/>
          <p:nvPr/>
        </p:nvSpPr>
        <p:spPr>
          <a:xfrm>
            <a:off x="398196" y="2056285"/>
            <a:ext cx="871742" cy="638779"/>
          </a:xfrm>
          <a:custGeom>
            <a:avLst/>
            <a:gdLst>
              <a:gd name="connsiteX0" fmla="*/ 3248 w 868062"/>
              <a:gd name="connsiteY0" fmla="*/ 178419 h 539719"/>
              <a:gd name="connsiteX1" fmla="*/ 3248 w 868062"/>
              <a:gd name="connsiteY1" fmla="*/ 178419 h 539719"/>
              <a:gd name="connsiteX2" fmla="*/ 7708 w 868062"/>
              <a:gd name="connsiteY2" fmla="*/ 138275 h 539719"/>
              <a:gd name="connsiteX3" fmla="*/ 12169 w 868062"/>
              <a:gd name="connsiteY3" fmla="*/ 26763 h 539719"/>
              <a:gd name="connsiteX4" fmla="*/ 47853 w 868062"/>
              <a:gd name="connsiteY4" fmla="*/ 22302 h 539719"/>
              <a:gd name="connsiteX5" fmla="*/ 70155 w 868062"/>
              <a:gd name="connsiteY5" fmla="*/ 13381 h 539719"/>
              <a:gd name="connsiteX6" fmla="*/ 92458 w 868062"/>
              <a:gd name="connsiteY6" fmla="*/ 8921 h 539719"/>
              <a:gd name="connsiteX7" fmla="*/ 123681 w 868062"/>
              <a:gd name="connsiteY7" fmla="*/ 0 h 539719"/>
              <a:gd name="connsiteX8" fmla="*/ 137063 w 868062"/>
              <a:gd name="connsiteY8" fmla="*/ 4460 h 539719"/>
              <a:gd name="connsiteX9" fmla="*/ 141523 w 868062"/>
              <a:gd name="connsiteY9" fmla="*/ 17842 h 539719"/>
              <a:gd name="connsiteX10" fmla="*/ 168286 w 868062"/>
              <a:gd name="connsiteY10" fmla="*/ 26763 h 539719"/>
              <a:gd name="connsiteX11" fmla="*/ 235193 w 868062"/>
              <a:gd name="connsiteY11" fmla="*/ 22302 h 539719"/>
              <a:gd name="connsiteX12" fmla="*/ 248575 w 868062"/>
              <a:gd name="connsiteY12" fmla="*/ 13381 h 539719"/>
              <a:gd name="connsiteX13" fmla="*/ 270877 w 868062"/>
              <a:gd name="connsiteY13" fmla="*/ 8921 h 539719"/>
              <a:gd name="connsiteX14" fmla="*/ 319943 w 868062"/>
              <a:gd name="connsiteY14" fmla="*/ 17842 h 539719"/>
              <a:gd name="connsiteX15" fmla="*/ 324403 w 868062"/>
              <a:gd name="connsiteY15" fmla="*/ 35684 h 539719"/>
              <a:gd name="connsiteX16" fmla="*/ 346705 w 868062"/>
              <a:gd name="connsiteY16" fmla="*/ 62447 h 539719"/>
              <a:gd name="connsiteX17" fmla="*/ 364547 w 868062"/>
              <a:gd name="connsiteY17" fmla="*/ 66907 h 539719"/>
              <a:gd name="connsiteX18" fmla="*/ 391310 w 868062"/>
              <a:gd name="connsiteY18" fmla="*/ 80289 h 539719"/>
              <a:gd name="connsiteX19" fmla="*/ 404692 w 868062"/>
              <a:gd name="connsiteY19" fmla="*/ 89210 h 539719"/>
              <a:gd name="connsiteX20" fmla="*/ 426994 w 868062"/>
              <a:gd name="connsiteY20" fmla="*/ 93670 h 539719"/>
              <a:gd name="connsiteX21" fmla="*/ 498362 w 868062"/>
              <a:gd name="connsiteY21" fmla="*/ 98131 h 539719"/>
              <a:gd name="connsiteX22" fmla="*/ 538506 w 868062"/>
              <a:gd name="connsiteY22" fmla="*/ 93670 h 539719"/>
              <a:gd name="connsiteX23" fmla="*/ 547427 w 868062"/>
              <a:gd name="connsiteY23" fmla="*/ 71368 h 539719"/>
              <a:gd name="connsiteX24" fmla="*/ 627716 w 868062"/>
              <a:gd name="connsiteY24" fmla="*/ 80289 h 539719"/>
              <a:gd name="connsiteX25" fmla="*/ 636637 w 868062"/>
              <a:gd name="connsiteY25" fmla="*/ 93670 h 539719"/>
              <a:gd name="connsiteX26" fmla="*/ 650019 w 868062"/>
              <a:gd name="connsiteY26" fmla="*/ 98131 h 539719"/>
              <a:gd name="connsiteX27" fmla="*/ 663400 w 868062"/>
              <a:gd name="connsiteY27" fmla="*/ 107052 h 539719"/>
              <a:gd name="connsiteX28" fmla="*/ 672321 w 868062"/>
              <a:gd name="connsiteY28" fmla="*/ 120433 h 539719"/>
              <a:gd name="connsiteX29" fmla="*/ 685703 w 868062"/>
              <a:gd name="connsiteY29" fmla="*/ 124894 h 539719"/>
              <a:gd name="connsiteX30" fmla="*/ 716926 w 868062"/>
              <a:gd name="connsiteY30" fmla="*/ 138275 h 539719"/>
              <a:gd name="connsiteX31" fmla="*/ 721386 w 868062"/>
              <a:gd name="connsiteY31" fmla="*/ 160577 h 539719"/>
              <a:gd name="connsiteX32" fmla="*/ 743689 w 868062"/>
              <a:gd name="connsiteY32" fmla="*/ 165038 h 539719"/>
              <a:gd name="connsiteX33" fmla="*/ 757070 w 868062"/>
              <a:gd name="connsiteY33" fmla="*/ 173959 h 539719"/>
              <a:gd name="connsiteX34" fmla="*/ 770452 w 868062"/>
              <a:gd name="connsiteY34" fmla="*/ 178419 h 539719"/>
              <a:gd name="connsiteX35" fmla="*/ 788294 w 868062"/>
              <a:gd name="connsiteY35" fmla="*/ 218564 h 539719"/>
              <a:gd name="connsiteX36" fmla="*/ 806136 w 868062"/>
              <a:gd name="connsiteY36" fmla="*/ 236406 h 539719"/>
              <a:gd name="connsiteX37" fmla="*/ 819517 w 868062"/>
              <a:gd name="connsiteY37" fmla="*/ 272090 h 539719"/>
              <a:gd name="connsiteX38" fmla="*/ 828438 w 868062"/>
              <a:gd name="connsiteY38" fmla="*/ 289932 h 539719"/>
              <a:gd name="connsiteX39" fmla="*/ 841820 w 868062"/>
              <a:gd name="connsiteY39" fmla="*/ 316695 h 539719"/>
              <a:gd name="connsiteX40" fmla="*/ 850741 w 868062"/>
              <a:gd name="connsiteY40" fmla="*/ 379141 h 539719"/>
              <a:gd name="connsiteX41" fmla="*/ 859662 w 868062"/>
              <a:gd name="connsiteY41" fmla="*/ 392523 h 539719"/>
              <a:gd name="connsiteX42" fmla="*/ 864122 w 868062"/>
              <a:gd name="connsiteY42" fmla="*/ 539719 h 539719"/>
              <a:gd name="connsiteX0" fmla="*/ 3248 w 871742"/>
              <a:gd name="connsiteY0" fmla="*/ 178419 h 638779"/>
              <a:gd name="connsiteX1" fmla="*/ 3248 w 871742"/>
              <a:gd name="connsiteY1" fmla="*/ 178419 h 638779"/>
              <a:gd name="connsiteX2" fmla="*/ 7708 w 871742"/>
              <a:gd name="connsiteY2" fmla="*/ 138275 h 638779"/>
              <a:gd name="connsiteX3" fmla="*/ 12169 w 871742"/>
              <a:gd name="connsiteY3" fmla="*/ 26763 h 638779"/>
              <a:gd name="connsiteX4" fmla="*/ 47853 w 871742"/>
              <a:gd name="connsiteY4" fmla="*/ 22302 h 638779"/>
              <a:gd name="connsiteX5" fmla="*/ 70155 w 871742"/>
              <a:gd name="connsiteY5" fmla="*/ 13381 h 638779"/>
              <a:gd name="connsiteX6" fmla="*/ 92458 w 871742"/>
              <a:gd name="connsiteY6" fmla="*/ 8921 h 638779"/>
              <a:gd name="connsiteX7" fmla="*/ 123681 w 871742"/>
              <a:gd name="connsiteY7" fmla="*/ 0 h 638779"/>
              <a:gd name="connsiteX8" fmla="*/ 137063 w 871742"/>
              <a:gd name="connsiteY8" fmla="*/ 4460 h 638779"/>
              <a:gd name="connsiteX9" fmla="*/ 141523 w 871742"/>
              <a:gd name="connsiteY9" fmla="*/ 17842 h 638779"/>
              <a:gd name="connsiteX10" fmla="*/ 168286 w 871742"/>
              <a:gd name="connsiteY10" fmla="*/ 26763 h 638779"/>
              <a:gd name="connsiteX11" fmla="*/ 235193 w 871742"/>
              <a:gd name="connsiteY11" fmla="*/ 22302 h 638779"/>
              <a:gd name="connsiteX12" fmla="*/ 248575 w 871742"/>
              <a:gd name="connsiteY12" fmla="*/ 13381 h 638779"/>
              <a:gd name="connsiteX13" fmla="*/ 270877 w 871742"/>
              <a:gd name="connsiteY13" fmla="*/ 8921 h 638779"/>
              <a:gd name="connsiteX14" fmla="*/ 319943 w 871742"/>
              <a:gd name="connsiteY14" fmla="*/ 17842 h 638779"/>
              <a:gd name="connsiteX15" fmla="*/ 324403 w 871742"/>
              <a:gd name="connsiteY15" fmla="*/ 35684 h 638779"/>
              <a:gd name="connsiteX16" fmla="*/ 346705 w 871742"/>
              <a:gd name="connsiteY16" fmla="*/ 62447 h 638779"/>
              <a:gd name="connsiteX17" fmla="*/ 364547 w 871742"/>
              <a:gd name="connsiteY17" fmla="*/ 66907 h 638779"/>
              <a:gd name="connsiteX18" fmla="*/ 391310 w 871742"/>
              <a:gd name="connsiteY18" fmla="*/ 80289 h 638779"/>
              <a:gd name="connsiteX19" fmla="*/ 404692 w 871742"/>
              <a:gd name="connsiteY19" fmla="*/ 89210 h 638779"/>
              <a:gd name="connsiteX20" fmla="*/ 426994 w 871742"/>
              <a:gd name="connsiteY20" fmla="*/ 93670 h 638779"/>
              <a:gd name="connsiteX21" fmla="*/ 498362 w 871742"/>
              <a:gd name="connsiteY21" fmla="*/ 98131 h 638779"/>
              <a:gd name="connsiteX22" fmla="*/ 538506 w 871742"/>
              <a:gd name="connsiteY22" fmla="*/ 93670 h 638779"/>
              <a:gd name="connsiteX23" fmla="*/ 547427 w 871742"/>
              <a:gd name="connsiteY23" fmla="*/ 71368 h 638779"/>
              <a:gd name="connsiteX24" fmla="*/ 627716 w 871742"/>
              <a:gd name="connsiteY24" fmla="*/ 80289 h 638779"/>
              <a:gd name="connsiteX25" fmla="*/ 636637 w 871742"/>
              <a:gd name="connsiteY25" fmla="*/ 93670 h 638779"/>
              <a:gd name="connsiteX26" fmla="*/ 650019 w 871742"/>
              <a:gd name="connsiteY26" fmla="*/ 98131 h 638779"/>
              <a:gd name="connsiteX27" fmla="*/ 663400 w 871742"/>
              <a:gd name="connsiteY27" fmla="*/ 107052 h 638779"/>
              <a:gd name="connsiteX28" fmla="*/ 672321 w 871742"/>
              <a:gd name="connsiteY28" fmla="*/ 120433 h 638779"/>
              <a:gd name="connsiteX29" fmla="*/ 685703 w 871742"/>
              <a:gd name="connsiteY29" fmla="*/ 124894 h 638779"/>
              <a:gd name="connsiteX30" fmla="*/ 716926 w 871742"/>
              <a:gd name="connsiteY30" fmla="*/ 138275 h 638779"/>
              <a:gd name="connsiteX31" fmla="*/ 721386 w 871742"/>
              <a:gd name="connsiteY31" fmla="*/ 160577 h 638779"/>
              <a:gd name="connsiteX32" fmla="*/ 743689 w 871742"/>
              <a:gd name="connsiteY32" fmla="*/ 165038 h 638779"/>
              <a:gd name="connsiteX33" fmla="*/ 757070 w 871742"/>
              <a:gd name="connsiteY33" fmla="*/ 173959 h 638779"/>
              <a:gd name="connsiteX34" fmla="*/ 770452 w 871742"/>
              <a:gd name="connsiteY34" fmla="*/ 178419 h 638779"/>
              <a:gd name="connsiteX35" fmla="*/ 788294 w 871742"/>
              <a:gd name="connsiteY35" fmla="*/ 218564 h 638779"/>
              <a:gd name="connsiteX36" fmla="*/ 806136 w 871742"/>
              <a:gd name="connsiteY36" fmla="*/ 236406 h 638779"/>
              <a:gd name="connsiteX37" fmla="*/ 819517 w 871742"/>
              <a:gd name="connsiteY37" fmla="*/ 272090 h 638779"/>
              <a:gd name="connsiteX38" fmla="*/ 828438 w 871742"/>
              <a:gd name="connsiteY38" fmla="*/ 289932 h 638779"/>
              <a:gd name="connsiteX39" fmla="*/ 841820 w 871742"/>
              <a:gd name="connsiteY39" fmla="*/ 316695 h 638779"/>
              <a:gd name="connsiteX40" fmla="*/ 850741 w 871742"/>
              <a:gd name="connsiteY40" fmla="*/ 379141 h 638779"/>
              <a:gd name="connsiteX41" fmla="*/ 859662 w 871742"/>
              <a:gd name="connsiteY41" fmla="*/ 392523 h 638779"/>
              <a:gd name="connsiteX42" fmla="*/ 871742 w 871742"/>
              <a:gd name="connsiteY42" fmla="*/ 638779 h 63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71742" h="638779">
                <a:moveTo>
                  <a:pt x="3248" y="178419"/>
                </a:moveTo>
                <a:lnTo>
                  <a:pt x="3248" y="178419"/>
                </a:lnTo>
                <a:cubicBezTo>
                  <a:pt x="4735" y="165038"/>
                  <a:pt x="6917" y="151715"/>
                  <a:pt x="7708" y="138275"/>
                </a:cubicBezTo>
                <a:cubicBezTo>
                  <a:pt x="9892" y="101139"/>
                  <a:pt x="0" y="61917"/>
                  <a:pt x="12169" y="26763"/>
                </a:cubicBezTo>
                <a:cubicBezTo>
                  <a:pt x="16090" y="15435"/>
                  <a:pt x="35958" y="23789"/>
                  <a:pt x="47853" y="22302"/>
                </a:cubicBezTo>
                <a:cubicBezTo>
                  <a:pt x="55287" y="19328"/>
                  <a:pt x="62486" y="15682"/>
                  <a:pt x="70155" y="13381"/>
                </a:cubicBezTo>
                <a:cubicBezTo>
                  <a:pt x="77417" y="11203"/>
                  <a:pt x="85103" y="10760"/>
                  <a:pt x="92458" y="8921"/>
                </a:cubicBezTo>
                <a:cubicBezTo>
                  <a:pt x="102959" y="6296"/>
                  <a:pt x="113273" y="2974"/>
                  <a:pt x="123681" y="0"/>
                </a:cubicBezTo>
                <a:cubicBezTo>
                  <a:pt x="128142" y="1487"/>
                  <a:pt x="133738" y="1135"/>
                  <a:pt x="137063" y="4460"/>
                </a:cubicBezTo>
                <a:cubicBezTo>
                  <a:pt x="140388" y="7785"/>
                  <a:pt x="137697" y="15109"/>
                  <a:pt x="141523" y="17842"/>
                </a:cubicBezTo>
                <a:cubicBezTo>
                  <a:pt x="149175" y="23308"/>
                  <a:pt x="168286" y="26763"/>
                  <a:pt x="168286" y="26763"/>
                </a:cubicBezTo>
                <a:cubicBezTo>
                  <a:pt x="190588" y="25276"/>
                  <a:pt x="213145" y="25977"/>
                  <a:pt x="235193" y="22302"/>
                </a:cubicBezTo>
                <a:cubicBezTo>
                  <a:pt x="240481" y="21421"/>
                  <a:pt x="243555" y="15263"/>
                  <a:pt x="248575" y="13381"/>
                </a:cubicBezTo>
                <a:cubicBezTo>
                  <a:pt x="255674" y="10719"/>
                  <a:pt x="263443" y="10408"/>
                  <a:pt x="270877" y="8921"/>
                </a:cubicBezTo>
                <a:cubicBezTo>
                  <a:pt x="287232" y="11895"/>
                  <a:pt x="305075" y="10408"/>
                  <a:pt x="319943" y="17842"/>
                </a:cubicBezTo>
                <a:cubicBezTo>
                  <a:pt x="325426" y="20584"/>
                  <a:pt x="321988" y="30049"/>
                  <a:pt x="324403" y="35684"/>
                </a:cubicBezTo>
                <a:cubicBezTo>
                  <a:pt x="327398" y="42673"/>
                  <a:pt x="340624" y="58972"/>
                  <a:pt x="346705" y="62447"/>
                </a:cubicBezTo>
                <a:cubicBezTo>
                  <a:pt x="352028" y="65489"/>
                  <a:pt x="358600" y="65420"/>
                  <a:pt x="364547" y="66907"/>
                </a:cubicBezTo>
                <a:cubicBezTo>
                  <a:pt x="402899" y="92474"/>
                  <a:pt x="354375" y="61821"/>
                  <a:pt x="391310" y="80289"/>
                </a:cubicBezTo>
                <a:cubicBezTo>
                  <a:pt x="396105" y="82687"/>
                  <a:pt x="399672" y="87328"/>
                  <a:pt x="404692" y="89210"/>
                </a:cubicBezTo>
                <a:cubicBezTo>
                  <a:pt x="411791" y="91872"/>
                  <a:pt x="419447" y="92951"/>
                  <a:pt x="426994" y="93670"/>
                </a:cubicBezTo>
                <a:cubicBezTo>
                  <a:pt x="450722" y="95930"/>
                  <a:pt x="474573" y="96644"/>
                  <a:pt x="498362" y="98131"/>
                </a:cubicBezTo>
                <a:cubicBezTo>
                  <a:pt x="511743" y="96644"/>
                  <a:pt x="526686" y="100117"/>
                  <a:pt x="538506" y="93670"/>
                </a:cubicBezTo>
                <a:cubicBezTo>
                  <a:pt x="545535" y="89836"/>
                  <a:pt x="539831" y="73900"/>
                  <a:pt x="547427" y="71368"/>
                </a:cubicBezTo>
                <a:cubicBezTo>
                  <a:pt x="550514" y="70339"/>
                  <a:pt x="620081" y="79335"/>
                  <a:pt x="627716" y="80289"/>
                </a:cubicBezTo>
                <a:cubicBezTo>
                  <a:pt x="630690" y="84749"/>
                  <a:pt x="632451" y="90321"/>
                  <a:pt x="636637" y="93670"/>
                </a:cubicBezTo>
                <a:cubicBezTo>
                  <a:pt x="640309" y="96607"/>
                  <a:pt x="645813" y="96028"/>
                  <a:pt x="650019" y="98131"/>
                </a:cubicBezTo>
                <a:cubicBezTo>
                  <a:pt x="654814" y="100528"/>
                  <a:pt x="658940" y="104078"/>
                  <a:pt x="663400" y="107052"/>
                </a:cubicBezTo>
                <a:cubicBezTo>
                  <a:pt x="666374" y="111512"/>
                  <a:pt x="668135" y="117084"/>
                  <a:pt x="672321" y="120433"/>
                </a:cubicBezTo>
                <a:cubicBezTo>
                  <a:pt x="675993" y="123370"/>
                  <a:pt x="681497" y="122791"/>
                  <a:pt x="685703" y="124894"/>
                </a:cubicBezTo>
                <a:cubicBezTo>
                  <a:pt x="716504" y="140295"/>
                  <a:pt x="679795" y="128993"/>
                  <a:pt x="716926" y="138275"/>
                </a:cubicBezTo>
                <a:cubicBezTo>
                  <a:pt x="718413" y="145709"/>
                  <a:pt x="716025" y="155216"/>
                  <a:pt x="721386" y="160577"/>
                </a:cubicBezTo>
                <a:cubicBezTo>
                  <a:pt x="726747" y="165938"/>
                  <a:pt x="736590" y="162376"/>
                  <a:pt x="743689" y="165038"/>
                </a:cubicBezTo>
                <a:cubicBezTo>
                  <a:pt x="748708" y="166920"/>
                  <a:pt x="752275" y="171562"/>
                  <a:pt x="757070" y="173959"/>
                </a:cubicBezTo>
                <a:cubicBezTo>
                  <a:pt x="761276" y="176062"/>
                  <a:pt x="765991" y="176932"/>
                  <a:pt x="770452" y="178419"/>
                </a:cubicBezTo>
                <a:cubicBezTo>
                  <a:pt x="781068" y="210268"/>
                  <a:pt x="774157" y="197358"/>
                  <a:pt x="788294" y="218564"/>
                </a:cubicBezTo>
                <a:cubicBezTo>
                  <a:pt x="802829" y="262172"/>
                  <a:pt x="779705" y="204689"/>
                  <a:pt x="806136" y="236406"/>
                </a:cubicBezTo>
                <a:cubicBezTo>
                  <a:pt x="811575" y="242933"/>
                  <a:pt x="815596" y="262940"/>
                  <a:pt x="819517" y="272090"/>
                </a:cubicBezTo>
                <a:cubicBezTo>
                  <a:pt x="822136" y="278202"/>
                  <a:pt x="825819" y="283820"/>
                  <a:pt x="828438" y="289932"/>
                </a:cubicBezTo>
                <a:cubicBezTo>
                  <a:pt x="839518" y="315785"/>
                  <a:pt x="824677" y="290979"/>
                  <a:pt x="841820" y="316695"/>
                </a:cubicBezTo>
                <a:cubicBezTo>
                  <a:pt x="842607" y="324569"/>
                  <a:pt x="844413" y="364375"/>
                  <a:pt x="850741" y="379141"/>
                </a:cubicBezTo>
                <a:cubicBezTo>
                  <a:pt x="852853" y="384069"/>
                  <a:pt x="856688" y="388062"/>
                  <a:pt x="859662" y="392523"/>
                </a:cubicBezTo>
                <a:cubicBezTo>
                  <a:pt x="868062" y="468133"/>
                  <a:pt x="871742" y="518263"/>
                  <a:pt x="871742" y="638779"/>
                </a:cubicBez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1259288" y="2415209"/>
            <a:ext cx="2709674" cy="407504"/>
          </a:xfrm>
          <a:custGeom>
            <a:avLst/>
            <a:gdLst>
              <a:gd name="connsiteX0" fmla="*/ 0 w 2716632"/>
              <a:gd name="connsiteY0" fmla="*/ 178904 h 407504"/>
              <a:gd name="connsiteX1" fmla="*/ 0 w 2716632"/>
              <a:gd name="connsiteY1" fmla="*/ 178904 h 407504"/>
              <a:gd name="connsiteX2" fmla="*/ 19879 w 2716632"/>
              <a:gd name="connsiteY2" fmla="*/ 268356 h 407504"/>
              <a:gd name="connsiteX3" fmla="*/ 29818 w 2716632"/>
              <a:gd name="connsiteY3" fmla="*/ 318052 h 407504"/>
              <a:gd name="connsiteX4" fmla="*/ 89453 w 2716632"/>
              <a:gd name="connsiteY4" fmla="*/ 347869 h 407504"/>
              <a:gd name="connsiteX5" fmla="*/ 119270 w 2716632"/>
              <a:gd name="connsiteY5" fmla="*/ 367748 h 407504"/>
              <a:gd name="connsiteX6" fmla="*/ 149087 w 2716632"/>
              <a:gd name="connsiteY6" fmla="*/ 377687 h 407504"/>
              <a:gd name="connsiteX7" fmla="*/ 337931 w 2716632"/>
              <a:gd name="connsiteY7" fmla="*/ 407504 h 407504"/>
              <a:gd name="connsiteX8" fmla="*/ 417444 w 2716632"/>
              <a:gd name="connsiteY8" fmla="*/ 387626 h 407504"/>
              <a:gd name="connsiteX9" fmla="*/ 467140 w 2716632"/>
              <a:gd name="connsiteY9" fmla="*/ 377687 h 407504"/>
              <a:gd name="connsiteX10" fmla="*/ 496957 w 2716632"/>
              <a:gd name="connsiteY10" fmla="*/ 357808 h 407504"/>
              <a:gd name="connsiteX11" fmla="*/ 506896 w 2716632"/>
              <a:gd name="connsiteY11" fmla="*/ 327991 h 407504"/>
              <a:gd name="connsiteX12" fmla="*/ 546653 w 2716632"/>
              <a:gd name="connsiteY12" fmla="*/ 318052 h 407504"/>
              <a:gd name="connsiteX13" fmla="*/ 576470 w 2716632"/>
              <a:gd name="connsiteY13" fmla="*/ 308113 h 407504"/>
              <a:gd name="connsiteX14" fmla="*/ 626166 w 2716632"/>
              <a:gd name="connsiteY14" fmla="*/ 288234 h 407504"/>
              <a:gd name="connsiteX15" fmla="*/ 655983 w 2716632"/>
              <a:gd name="connsiteY15" fmla="*/ 278295 h 407504"/>
              <a:gd name="connsiteX16" fmla="*/ 685800 w 2716632"/>
              <a:gd name="connsiteY16" fmla="*/ 258417 h 407504"/>
              <a:gd name="connsiteX17" fmla="*/ 725557 w 2716632"/>
              <a:gd name="connsiteY17" fmla="*/ 248478 h 407504"/>
              <a:gd name="connsiteX18" fmla="*/ 824948 w 2716632"/>
              <a:gd name="connsiteY18" fmla="*/ 228600 h 407504"/>
              <a:gd name="connsiteX19" fmla="*/ 983974 w 2716632"/>
              <a:gd name="connsiteY19" fmla="*/ 218661 h 407504"/>
              <a:gd name="connsiteX20" fmla="*/ 1172818 w 2716632"/>
              <a:gd name="connsiteY20" fmla="*/ 238539 h 407504"/>
              <a:gd name="connsiteX21" fmla="*/ 1202635 w 2716632"/>
              <a:gd name="connsiteY21" fmla="*/ 248478 h 407504"/>
              <a:gd name="connsiteX22" fmla="*/ 1222513 w 2716632"/>
              <a:gd name="connsiteY22" fmla="*/ 278295 h 407504"/>
              <a:gd name="connsiteX23" fmla="*/ 1252331 w 2716632"/>
              <a:gd name="connsiteY23" fmla="*/ 298174 h 407504"/>
              <a:gd name="connsiteX24" fmla="*/ 1292087 w 2716632"/>
              <a:gd name="connsiteY24" fmla="*/ 347869 h 407504"/>
              <a:gd name="connsiteX25" fmla="*/ 1361661 w 2716632"/>
              <a:gd name="connsiteY25" fmla="*/ 308113 h 407504"/>
              <a:gd name="connsiteX26" fmla="*/ 1381540 w 2716632"/>
              <a:gd name="connsiteY26" fmla="*/ 288234 h 407504"/>
              <a:gd name="connsiteX27" fmla="*/ 1411357 w 2716632"/>
              <a:gd name="connsiteY27" fmla="*/ 278295 h 407504"/>
              <a:gd name="connsiteX28" fmla="*/ 1550505 w 2716632"/>
              <a:gd name="connsiteY28" fmla="*/ 248478 h 407504"/>
              <a:gd name="connsiteX29" fmla="*/ 1600200 w 2716632"/>
              <a:gd name="connsiteY29" fmla="*/ 228600 h 407504"/>
              <a:gd name="connsiteX30" fmla="*/ 1639957 w 2716632"/>
              <a:gd name="connsiteY30" fmla="*/ 218661 h 407504"/>
              <a:gd name="connsiteX31" fmla="*/ 1729409 w 2716632"/>
              <a:gd name="connsiteY31" fmla="*/ 198782 h 407504"/>
              <a:gd name="connsiteX32" fmla="*/ 1759227 w 2716632"/>
              <a:gd name="connsiteY32" fmla="*/ 208721 h 407504"/>
              <a:gd name="connsiteX33" fmla="*/ 1798983 w 2716632"/>
              <a:gd name="connsiteY33" fmla="*/ 218661 h 407504"/>
              <a:gd name="connsiteX34" fmla="*/ 1808922 w 2716632"/>
              <a:gd name="connsiteY34" fmla="*/ 248478 h 407504"/>
              <a:gd name="connsiteX35" fmla="*/ 1888435 w 2716632"/>
              <a:gd name="connsiteY35" fmla="*/ 228600 h 407504"/>
              <a:gd name="connsiteX36" fmla="*/ 1918253 w 2716632"/>
              <a:gd name="connsiteY36" fmla="*/ 218661 h 407504"/>
              <a:gd name="connsiteX37" fmla="*/ 1987827 w 2716632"/>
              <a:gd name="connsiteY37" fmla="*/ 188843 h 407504"/>
              <a:gd name="connsiteX38" fmla="*/ 2017644 w 2716632"/>
              <a:gd name="connsiteY38" fmla="*/ 168965 h 407504"/>
              <a:gd name="connsiteX39" fmla="*/ 2107096 w 2716632"/>
              <a:gd name="connsiteY39" fmla="*/ 159026 h 407504"/>
              <a:gd name="connsiteX40" fmla="*/ 2176670 w 2716632"/>
              <a:gd name="connsiteY40" fmla="*/ 149087 h 407504"/>
              <a:gd name="connsiteX41" fmla="*/ 2196548 w 2716632"/>
              <a:gd name="connsiteY41" fmla="*/ 119269 h 407504"/>
              <a:gd name="connsiteX42" fmla="*/ 2206487 w 2716632"/>
              <a:gd name="connsiteY42" fmla="*/ 89452 h 407504"/>
              <a:gd name="connsiteX43" fmla="*/ 2295940 w 2716632"/>
              <a:gd name="connsiteY43" fmla="*/ 59634 h 407504"/>
              <a:gd name="connsiteX44" fmla="*/ 2613992 w 2716632"/>
              <a:gd name="connsiteY44" fmla="*/ 29817 h 407504"/>
              <a:gd name="connsiteX45" fmla="*/ 2713383 w 2716632"/>
              <a:gd name="connsiteY45" fmla="*/ 0 h 407504"/>
              <a:gd name="connsiteX0" fmla="*/ 0 w 2716632"/>
              <a:gd name="connsiteY0" fmla="*/ 178904 h 407504"/>
              <a:gd name="connsiteX1" fmla="*/ 19879 w 2716632"/>
              <a:gd name="connsiteY1" fmla="*/ 268356 h 407504"/>
              <a:gd name="connsiteX2" fmla="*/ 29818 w 2716632"/>
              <a:gd name="connsiteY2" fmla="*/ 318052 h 407504"/>
              <a:gd name="connsiteX3" fmla="*/ 89453 w 2716632"/>
              <a:gd name="connsiteY3" fmla="*/ 347869 h 407504"/>
              <a:gd name="connsiteX4" fmla="*/ 119270 w 2716632"/>
              <a:gd name="connsiteY4" fmla="*/ 367748 h 407504"/>
              <a:gd name="connsiteX5" fmla="*/ 149087 w 2716632"/>
              <a:gd name="connsiteY5" fmla="*/ 377687 h 407504"/>
              <a:gd name="connsiteX6" fmla="*/ 337931 w 2716632"/>
              <a:gd name="connsiteY6" fmla="*/ 407504 h 407504"/>
              <a:gd name="connsiteX7" fmla="*/ 417444 w 2716632"/>
              <a:gd name="connsiteY7" fmla="*/ 387626 h 407504"/>
              <a:gd name="connsiteX8" fmla="*/ 467140 w 2716632"/>
              <a:gd name="connsiteY8" fmla="*/ 377687 h 407504"/>
              <a:gd name="connsiteX9" fmla="*/ 496957 w 2716632"/>
              <a:gd name="connsiteY9" fmla="*/ 357808 h 407504"/>
              <a:gd name="connsiteX10" fmla="*/ 506896 w 2716632"/>
              <a:gd name="connsiteY10" fmla="*/ 327991 h 407504"/>
              <a:gd name="connsiteX11" fmla="*/ 546653 w 2716632"/>
              <a:gd name="connsiteY11" fmla="*/ 318052 h 407504"/>
              <a:gd name="connsiteX12" fmla="*/ 576470 w 2716632"/>
              <a:gd name="connsiteY12" fmla="*/ 308113 h 407504"/>
              <a:gd name="connsiteX13" fmla="*/ 626166 w 2716632"/>
              <a:gd name="connsiteY13" fmla="*/ 288234 h 407504"/>
              <a:gd name="connsiteX14" fmla="*/ 655983 w 2716632"/>
              <a:gd name="connsiteY14" fmla="*/ 278295 h 407504"/>
              <a:gd name="connsiteX15" fmla="*/ 685800 w 2716632"/>
              <a:gd name="connsiteY15" fmla="*/ 258417 h 407504"/>
              <a:gd name="connsiteX16" fmla="*/ 725557 w 2716632"/>
              <a:gd name="connsiteY16" fmla="*/ 248478 h 407504"/>
              <a:gd name="connsiteX17" fmla="*/ 824948 w 2716632"/>
              <a:gd name="connsiteY17" fmla="*/ 228600 h 407504"/>
              <a:gd name="connsiteX18" fmla="*/ 983974 w 2716632"/>
              <a:gd name="connsiteY18" fmla="*/ 218661 h 407504"/>
              <a:gd name="connsiteX19" fmla="*/ 1172818 w 2716632"/>
              <a:gd name="connsiteY19" fmla="*/ 238539 h 407504"/>
              <a:gd name="connsiteX20" fmla="*/ 1202635 w 2716632"/>
              <a:gd name="connsiteY20" fmla="*/ 248478 h 407504"/>
              <a:gd name="connsiteX21" fmla="*/ 1222513 w 2716632"/>
              <a:gd name="connsiteY21" fmla="*/ 278295 h 407504"/>
              <a:gd name="connsiteX22" fmla="*/ 1252331 w 2716632"/>
              <a:gd name="connsiteY22" fmla="*/ 298174 h 407504"/>
              <a:gd name="connsiteX23" fmla="*/ 1292087 w 2716632"/>
              <a:gd name="connsiteY23" fmla="*/ 347869 h 407504"/>
              <a:gd name="connsiteX24" fmla="*/ 1361661 w 2716632"/>
              <a:gd name="connsiteY24" fmla="*/ 308113 h 407504"/>
              <a:gd name="connsiteX25" fmla="*/ 1381540 w 2716632"/>
              <a:gd name="connsiteY25" fmla="*/ 288234 h 407504"/>
              <a:gd name="connsiteX26" fmla="*/ 1411357 w 2716632"/>
              <a:gd name="connsiteY26" fmla="*/ 278295 h 407504"/>
              <a:gd name="connsiteX27" fmla="*/ 1550505 w 2716632"/>
              <a:gd name="connsiteY27" fmla="*/ 248478 h 407504"/>
              <a:gd name="connsiteX28" fmla="*/ 1600200 w 2716632"/>
              <a:gd name="connsiteY28" fmla="*/ 228600 h 407504"/>
              <a:gd name="connsiteX29" fmla="*/ 1639957 w 2716632"/>
              <a:gd name="connsiteY29" fmla="*/ 218661 h 407504"/>
              <a:gd name="connsiteX30" fmla="*/ 1729409 w 2716632"/>
              <a:gd name="connsiteY30" fmla="*/ 198782 h 407504"/>
              <a:gd name="connsiteX31" fmla="*/ 1759227 w 2716632"/>
              <a:gd name="connsiteY31" fmla="*/ 208721 h 407504"/>
              <a:gd name="connsiteX32" fmla="*/ 1798983 w 2716632"/>
              <a:gd name="connsiteY32" fmla="*/ 218661 h 407504"/>
              <a:gd name="connsiteX33" fmla="*/ 1808922 w 2716632"/>
              <a:gd name="connsiteY33" fmla="*/ 248478 h 407504"/>
              <a:gd name="connsiteX34" fmla="*/ 1888435 w 2716632"/>
              <a:gd name="connsiteY34" fmla="*/ 228600 h 407504"/>
              <a:gd name="connsiteX35" fmla="*/ 1918253 w 2716632"/>
              <a:gd name="connsiteY35" fmla="*/ 218661 h 407504"/>
              <a:gd name="connsiteX36" fmla="*/ 1987827 w 2716632"/>
              <a:gd name="connsiteY36" fmla="*/ 188843 h 407504"/>
              <a:gd name="connsiteX37" fmla="*/ 2017644 w 2716632"/>
              <a:gd name="connsiteY37" fmla="*/ 168965 h 407504"/>
              <a:gd name="connsiteX38" fmla="*/ 2107096 w 2716632"/>
              <a:gd name="connsiteY38" fmla="*/ 159026 h 407504"/>
              <a:gd name="connsiteX39" fmla="*/ 2176670 w 2716632"/>
              <a:gd name="connsiteY39" fmla="*/ 149087 h 407504"/>
              <a:gd name="connsiteX40" fmla="*/ 2196548 w 2716632"/>
              <a:gd name="connsiteY40" fmla="*/ 119269 h 407504"/>
              <a:gd name="connsiteX41" fmla="*/ 2206487 w 2716632"/>
              <a:gd name="connsiteY41" fmla="*/ 89452 h 407504"/>
              <a:gd name="connsiteX42" fmla="*/ 2295940 w 2716632"/>
              <a:gd name="connsiteY42" fmla="*/ 59634 h 407504"/>
              <a:gd name="connsiteX43" fmla="*/ 2613992 w 2716632"/>
              <a:gd name="connsiteY43" fmla="*/ 29817 h 407504"/>
              <a:gd name="connsiteX44" fmla="*/ 2713383 w 2716632"/>
              <a:gd name="connsiteY44" fmla="*/ 0 h 407504"/>
              <a:gd name="connsiteX0" fmla="*/ 0 w 2716632"/>
              <a:gd name="connsiteY0" fmla="*/ 178904 h 407504"/>
              <a:gd name="connsiteX1" fmla="*/ 29818 w 2716632"/>
              <a:gd name="connsiteY1" fmla="*/ 318052 h 407504"/>
              <a:gd name="connsiteX2" fmla="*/ 89453 w 2716632"/>
              <a:gd name="connsiteY2" fmla="*/ 347869 h 407504"/>
              <a:gd name="connsiteX3" fmla="*/ 119270 w 2716632"/>
              <a:gd name="connsiteY3" fmla="*/ 367748 h 407504"/>
              <a:gd name="connsiteX4" fmla="*/ 149087 w 2716632"/>
              <a:gd name="connsiteY4" fmla="*/ 377687 h 407504"/>
              <a:gd name="connsiteX5" fmla="*/ 337931 w 2716632"/>
              <a:gd name="connsiteY5" fmla="*/ 407504 h 407504"/>
              <a:gd name="connsiteX6" fmla="*/ 417444 w 2716632"/>
              <a:gd name="connsiteY6" fmla="*/ 387626 h 407504"/>
              <a:gd name="connsiteX7" fmla="*/ 467140 w 2716632"/>
              <a:gd name="connsiteY7" fmla="*/ 377687 h 407504"/>
              <a:gd name="connsiteX8" fmla="*/ 496957 w 2716632"/>
              <a:gd name="connsiteY8" fmla="*/ 357808 h 407504"/>
              <a:gd name="connsiteX9" fmla="*/ 506896 w 2716632"/>
              <a:gd name="connsiteY9" fmla="*/ 327991 h 407504"/>
              <a:gd name="connsiteX10" fmla="*/ 546653 w 2716632"/>
              <a:gd name="connsiteY10" fmla="*/ 318052 h 407504"/>
              <a:gd name="connsiteX11" fmla="*/ 576470 w 2716632"/>
              <a:gd name="connsiteY11" fmla="*/ 308113 h 407504"/>
              <a:gd name="connsiteX12" fmla="*/ 626166 w 2716632"/>
              <a:gd name="connsiteY12" fmla="*/ 288234 h 407504"/>
              <a:gd name="connsiteX13" fmla="*/ 655983 w 2716632"/>
              <a:gd name="connsiteY13" fmla="*/ 278295 h 407504"/>
              <a:gd name="connsiteX14" fmla="*/ 685800 w 2716632"/>
              <a:gd name="connsiteY14" fmla="*/ 258417 h 407504"/>
              <a:gd name="connsiteX15" fmla="*/ 725557 w 2716632"/>
              <a:gd name="connsiteY15" fmla="*/ 248478 h 407504"/>
              <a:gd name="connsiteX16" fmla="*/ 824948 w 2716632"/>
              <a:gd name="connsiteY16" fmla="*/ 228600 h 407504"/>
              <a:gd name="connsiteX17" fmla="*/ 983974 w 2716632"/>
              <a:gd name="connsiteY17" fmla="*/ 218661 h 407504"/>
              <a:gd name="connsiteX18" fmla="*/ 1172818 w 2716632"/>
              <a:gd name="connsiteY18" fmla="*/ 238539 h 407504"/>
              <a:gd name="connsiteX19" fmla="*/ 1202635 w 2716632"/>
              <a:gd name="connsiteY19" fmla="*/ 248478 h 407504"/>
              <a:gd name="connsiteX20" fmla="*/ 1222513 w 2716632"/>
              <a:gd name="connsiteY20" fmla="*/ 278295 h 407504"/>
              <a:gd name="connsiteX21" fmla="*/ 1252331 w 2716632"/>
              <a:gd name="connsiteY21" fmla="*/ 298174 h 407504"/>
              <a:gd name="connsiteX22" fmla="*/ 1292087 w 2716632"/>
              <a:gd name="connsiteY22" fmla="*/ 347869 h 407504"/>
              <a:gd name="connsiteX23" fmla="*/ 1361661 w 2716632"/>
              <a:gd name="connsiteY23" fmla="*/ 308113 h 407504"/>
              <a:gd name="connsiteX24" fmla="*/ 1381540 w 2716632"/>
              <a:gd name="connsiteY24" fmla="*/ 288234 h 407504"/>
              <a:gd name="connsiteX25" fmla="*/ 1411357 w 2716632"/>
              <a:gd name="connsiteY25" fmla="*/ 278295 h 407504"/>
              <a:gd name="connsiteX26" fmla="*/ 1550505 w 2716632"/>
              <a:gd name="connsiteY26" fmla="*/ 248478 h 407504"/>
              <a:gd name="connsiteX27" fmla="*/ 1600200 w 2716632"/>
              <a:gd name="connsiteY27" fmla="*/ 228600 h 407504"/>
              <a:gd name="connsiteX28" fmla="*/ 1639957 w 2716632"/>
              <a:gd name="connsiteY28" fmla="*/ 218661 h 407504"/>
              <a:gd name="connsiteX29" fmla="*/ 1729409 w 2716632"/>
              <a:gd name="connsiteY29" fmla="*/ 198782 h 407504"/>
              <a:gd name="connsiteX30" fmla="*/ 1759227 w 2716632"/>
              <a:gd name="connsiteY30" fmla="*/ 208721 h 407504"/>
              <a:gd name="connsiteX31" fmla="*/ 1798983 w 2716632"/>
              <a:gd name="connsiteY31" fmla="*/ 218661 h 407504"/>
              <a:gd name="connsiteX32" fmla="*/ 1808922 w 2716632"/>
              <a:gd name="connsiteY32" fmla="*/ 248478 h 407504"/>
              <a:gd name="connsiteX33" fmla="*/ 1888435 w 2716632"/>
              <a:gd name="connsiteY33" fmla="*/ 228600 h 407504"/>
              <a:gd name="connsiteX34" fmla="*/ 1918253 w 2716632"/>
              <a:gd name="connsiteY34" fmla="*/ 218661 h 407504"/>
              <a:gd name="connsiteX35" fmla="*/ 1987827 w 2716632"/>
              <a:gd name="connsiteY35" fmla="*/ 188843 h 407504"/>
              <a:gd name="connsiteX36" fmla="*/ 2017644 w 2716632"/>
              <a:gd name="connsiteY36" fmla="*/ 168965 h 407504"/>
              <a:gd name="connsiteX37" fmla="*/ 2107096 w 2716632"/>
              <a:gd name="connsiteY37" fmla="*/ 159026 h 407504"/>
              <a:gd name="connsiteX38" fmla="*/ 2176670 w 2716632"/>
              <a:gd name="connsiteY38" fmla="*/ 149087 h 407504"/>
              <a:gd name="connsiteX39" fmla="*/ 2196548 w 2716632"/>
              <a:gd name="connsiteY39" fmla="*/ 119269 h 407504"/>
              <a:gd name="connsiteX40" fmla="*/ 2206487 w 2716632"/>
              <a:gd name="connsiteY40" fmla="*/ 89452 h 407504"/>
              <a:gd name="connsiteX41" fmla="*/ 2295940 w 2716632"/>
              <a:gd name="connsiteY41" fmla="*/ 59634 h 407504"/>
              <a:gd name="connsiteX42" fmla="*/ 2613992 w 2716632"/>
              <a:gd name="connsiteY42" fmla="*/ 29817 h 407504"/>
              <a:gd name="connsiteX43" fmla="*/ 2713383 w 2716632"/>
              <a:gd name="connsiteY43" fmla="*/ 0 h 407504"/>
              <a:gd name="connsiteX0" fmla="*/ 0 w 2686814"/>
              <a:gd name="connsiteY0" fmla="*/ 318052 h 407504"/>
              <a:gd name="connsiteX1" fmla="*/ 59635 w 2686814"/>
              <a:gd name="connsiteY1" fmla="*/ 347869 h 407504"/>
              <a:gd name="connsiteX2" fmla="*/ 89452 w 2686814"/>
              <a:gd name="connsiteY2" fmla="*/ 367748 h 407504"/>
              <a:gd name="connsiteX3" fmla="*/ 119269 w 2686814"/>
              <a:gd name="connsiteY3" fmla="*/ 377687 h 407504"/>
              <a:gd name="connsiteX4" fmla="*/ 308113 w 2686814"/>
              <a:gd name="connsiteY4" fmla="*/ 407504 h 407504"/>
              <a:gd name="connsiteX5" fmla="*/ 387626 w 2686814"/>
              <a:gd name="connsiteY5" fmla="*/ 387626 h 407504"/>
              <a:gd name="connsiteX6" fmla="*/ 437322 w 2686814"/>
              <a:gd name="connsiteY6" fmla="*/ 377687 h 407504"/>
              <a:gd name="connsiteX7" fmla="*/ 467139 w 2686814"/>
              <a:gd name="connsiteY7" fmla="*/ 357808 h 407504"/>
              <a:gd name="connsiteX8" fmla="*/ 477078 w 2686814"/>
              <a:gd name="connsiteY8" fmla="*/ 327991 h 407504"/>
              <a:gd name="connsiteX9" fmla="*/ 516835 w 2686814"/>
              <a:gd name="connsiteY9" fmla="*/ 318052 h 407504"/>
              <a:gd name="connsiteX10" fmla="*/ 546652 w 2686814"/>
              <a:gd name="connsiteY10" fmla="*/ 308113 h 407504"/>
              <a:gd name="connsiteX11" fmla="*/ 596348 w 2686814"/>
              <a:gd name="connsiteY11" fmla="*/ 288234 h 407504"/>
              <a:gd name="connsiteX12" fmla="*/ 626165 w 2686814"/>
              <a:gd name="connsiteY12" fmla="*/ 278295 h 407504"/>
              <a:gd name="connsiteX13" fmla="*/ 655982 w 2686814"/>
              <a:gd name="connsiteY13" fmla="*/ 258417 h 407504"/>
              <a:gd name="connsiteX14" fmla="*/ 695739 w 2686814"/>
              <a:gd name="connsiteY14" fmla="*/ 248478 h 407504"/>
              <a:gd name="connsiteX15" fmla="*/ 795130 w 2686814"/>
              <a:gd name="connsiteY15" fmla="*/ 228600 h 407504"/>
              <a:gd name="connsiteX16" fmla="*/ 954156 w 2686814"/>
              <a:gd name="connsiteY16" fmla="*/ 218661 h 407504"/>
              <a:gd name="connsiteX17" fmla="*/ 1143000 w 2686814"/>
              <a:gd name="connsiteY17" fmla="*/ 238539 h 407504"/>
              <a:gd name="connsiteX18" fmla="*/ 1172817 w 2686814"/>
              <a:gd name="connsiteY18" fmla="*/ 248478 h 407504"/>
              <a:gd name="connsiteX19" fmla="*/ 1192695 w 2686814"/>
              <a:gd name="connsiteY19" fmla="*/ 278295 h 407504"/>
              <a:gd name="connsiteX20" fmla="*/ 1222513 w 2686814"/>
              <a:gd name="connsiteY20" fmla="*/ 298174 h 407504"/>
              <a:gd name="connsiteX21" fmla="*/ 1262269 w 2686814"/>
              <a:gd name="connsiteY21" fmla="*/ 347869 h 407504"/>
              <a:gd name="connsiteX22" fmla="*/ 1331843 w 2686814"/>
              <a:gd name="connsiteY22" fmla="*/ 308113 h 407504"/>
              <a:gd name="connsiteX23" fmla="*/ 1351722 w 2686814"/>
              <a:gd name="connsiteY23" fmla="*/ 288234 h 407504"/>
              <a:gd name="connsiteX24" fmla="*/ 1381539 w 2686814"/>
              <a:gd name="connsiteY24" fmla="*/ 278295 h 407504"/>
              <a:gd name="connsiteX25" fmla="*/ 1520687 w 2686814"/>
              <a:gd name="connsiteY25" fmla="*/ 248478 h 407504"/>
              <a:gd name="connsiteX26" fmla="*/ 1570382 w 2686814"/>
              <a:gd name="connsiteY26" fmla="*/ 228600 h 407504"/>
              <a:gd name="connsiteX27" fmla="*/ 1610139 w 2686814"/>
              <a:gd name="connsiteY27" fmla="*/ 218661 h 407504"/>
              <a:gd name="connsiteX28" fmla="*/ 1699591 w 2686814"/>
              <a:gd name="connsiteY28" fmla="*/ 198782 h 407504"/>
              <a:gd name="connsiteX29" fmla="*/ 1729409 w 2686814"/>
              <a:gd name="connsiteY29" fmla="*/ 208721 h 407504"/>
              <a:gd name="connsiteX30" fmla="*/ 1769165 w 2686814"/>
              <a:gd name="connsiteY30" fmla="*/ 218661 h 407504"/>
              <a:gd name="connsiteX31" fmla="*/ 1779104 w 2686814"/>
              <a:gd name="connsiteY31" fmla="*/ 248478 h 407504"/>
              <a:gd name="connsiteX32" fmla="*/ 1858617 w 2686814"/>
              <a:gd name="connsiteY32" fmla="*/ 228600 h 407504"/>
              <a:gd name="connsiteX33" fmla="*/ 1888435 w 2686814"/>
              <a:gd name="connsiteY33" fmla="*/ 218661 h 407504"/>
              <a:gd name="connsiteX34" fmla="*/ 1958009 w 2686814"/>
              <a:gd name="connsiteY34" fmla="*/ 188843 h 407504"/>
              <a:gd name="connsiteX35" fmla="*/ 1987826 w 2686814"/>
              <a:gd name="connsiteY35" fmla="*/ 168965 h 407504"/>
              <a:gd name="connsiteX36" fmla="*/ 2077278 w 2686814"/>
              <a:gd name="connsiteY36" fmla="*/ 159026 h 407504"/>
              <a:gd name="connsiteX37" fmla="*/ 2146852 w 2686814"/>
              <a:gd name="connsiteY37" fmla="*/ 149087 h 407504"/>
              <a:gd name="connsiteX38" fmla="*/ 2166730 w 2686814"/>
              <a:gd name="connsiteY38" fmla="*/ 119269 h 407504"/>
              <a:gd name="connsiteX39" fmla="*/ 2176669 w 2686814"/>
              <a:gd name="connsiteY39" fmla="*/ 89452 h 407504"/>
              <a:gd name="connsiteX40" fmla="*/ 2266122 w 2686814"/>
              <a:gd name="connsiteY40" fmla="*/ 59634 h 407504"/>
              <a:gd name="connsiteX41" fmla="*/ 2584174 w 2686814"/>
              <a:gd name="connsiteY41" fmla="*/ 29817 h 407504"/>
              <a:gd name="connsiteX42" fmla="*/ 2683565 w 2686814"/>
              <a:gd name="connsiteY42" fmla="*/ 0 h 407504"/>
              <a:gd name="connsiteX0" fmla="*/ 0 w 2709674"/>
              <a:gd name="connsiteY0" fmla="*/ 257092 h 407504"/>
              <a:gd name="connsiteX1" fmla="*/ 82495 w 2709674"/>
              <a:gd name="connsiteY1" fmla="*/ 347869 h 407504"/>
              <a:gd name="connsiteX2" fmla="*/ 112312 w 2709674"/>
              <a:gd name="connsiteY2" fmla="*/ 367748 h 407504"/>
              <a:gd name="connsiteX3" fmla="*/ 142129 w 2709674"/>
              <a:gd name="connsiteY3" fmla="*/ 377687 h 407504"/>
              <a:gd name="connsiteX4" fmla="*/ 330973 w 2709674"/>
              <a:gd name="connsiteY4" fmla="*/ 407504 h 407504"/>
              <a:gd name="connsiteX5" fmla="*/ 410486 w 2709674"/>
              <a:gd name="connsiteY5" fmla="*/ 387626 h 407504"/>
              <a:gd name="connsiteX6" fmla="*/ 460182 w 2709674"/>
              <a:gd name="connsiteY6" fmla="*/ 377687 h 407504"/>
              <a:gd name="connsiteX7" fmla="*/ 489999 w 2709674"/>
              <a:gd name="connsiteY7" fmla="*/ 357808 h 407504"/>
              <a:gd name="connsiteX8" fmla="*/ 499938 w 2709674"/>
              <a:gd name="connsiteY8" fmla="*/ 327991 h 407504"/>
              <a:gd name="connsiteX9" fmla="*/ 539695 w 2709674"/>
              <a:gd name="connsiteY9" fmla="*/ 318052 h 407504"/>
              <a:gd name="connsiteX10" fmla="*/ 569512 w 2709674"/>
              <a:gd name="connsiteY10" fmla="*/ 308113 h 407504"/>
              <a:gd name="connsiteX11" fmla="*/ 619208 w 2709674"/>
              <a:gd name="connsiteY11" fmla="*/ 288234 h 407504"/>
              <a:gd name="connsiteX12" fmla="*/ 649025 w 2709674"/>
              <a:gd name="connsiteY12" fmla="*/ 278295 h 407504"/>
              <a:gd name="connsiteX13" fmla="*/ 678842 w 2709674"/>
              <a:gd name="connsiteY13" fmla="*/ 258417 h 407504"/>
              <a:gd name="connsiteX14" fmla="*/ 718599 w 2709674"/>
              <a:gd name="connsiteY14" fmla="*/ 248478 h 407504"/>
              <a:gd name="connsiteX15" fmla="*/ 817990 w 2709674"/>
              <a:gd name="connsiteY15" fmla="*/ 228600 h 407504"/>
              <a:gd name="connsiteX16" fmla="*/ 977016 w 2709674"/>
              <a:gd name="connsiteY16" fmla="*/ 218661 h 407504"/>
              <a:gd name="connsiteX17" fmla="*/ 1165860 w 2709674"/>
              <a:gd name="connsiteY17" fmla="*/ 238539 h 407504"/>
              <a:gd name="connsiteX18" fmla="*/ 1195677 w 2709674"/>
              <a:gd name="connsiteY18" fmla="*/ 248478 h 407504"/>
              <a:gd name="connsiteX19" fmla="*/ 1215555 w 2709674"/>
              <a:gd name="connsiteY19" fmla="*/ 278295 h 407504"/>
              <a:gd name="connsiteX20" fmla="*/ 1245373 w 2709674"/>
              <a:gd name="connsiteY20" fmla="*/ 298174 h 407504"/>
              <a:gd name="connsiteX21" fmla="*/ 1285129 w 2709674"/>
              <a:gd name="connsiteY21" fmla="*/ 347869 h 407504"/>
              <a:gd name="connsiteX22" fmla="*/ 1354703 w 2709674"/>
              <a:gd name="connsiteY22" fmla="*/ 308113 h 407504"/>
              <a:gd name="connsiteX23" fmla="*/ 1374582 w 2709674"/>
              <a:gd name="connsiteY23" fmla="*/ 288234 h 407504"/>
              <a:gd name="connsiteX24" fmla="*/ 1404399 w 2709674"/>
              <a:gd name="connsiteY24" fmla="*/ 278295 h 407504"/>
              <a:gd name="connsiteX25" fmla="*/ 1543547 w 2709674"/>
              <a:gd name="connsiteY25" fmla="*/ 248478 h 407504"/>
              <a:gd name="connsiteX26" fmla="*/ 1593242 w 2709674"/>
              <a:gd name="connsiteY26" fmla="*/ 228600 h 407504"/>
              <a:gd name="connsiteX27" fmla="*/ 1632999 w 2709674"/>
              <a:gd name="connsiteY27" fmla="*/ 218661 h 407504"/>
              <a:gd name="connsiteX28" fmla="*/ 1722451 w 2709674"/>
              <a:gd name="connsiteY28" fmla="*/ 198782 h 407504"/>
              <a:gd name="connsiteX29" fmla="*/ 1752269 w 2709674"/>
              <a:gd name="connsiteY29" fmla="*/ 208721 h 407504"/>
              <a:gd name="connsiteX30" fmla="*/ 1792025 w 2709674"/>
              <a:gd name="connsiteY30" fmla="*/ 218661 h 407504"/>
              <a:gd name="connsiteX31" fmla="*/ 1801964 w 2709674"/>
              <a:gd name="connsiteY31" fmla="*/ 248478 h 407504"/>
              <a:gd name="connsiteX32" fmla="*/ 1881477 w 2709674"/>
              <a:gd name="connsiteY32" fmla="*/ 228600 h 407504"/>
              <a:gd name="connsiteX33" fmla="*/ 1911295 w 2709674"/>
              <a:gd name="connsiteY33" fmla="*/ 218661 h 407504"/>
              <a:gd name="connsiteX34" fmla="*/ 1980869 w 2709674"/>
              <a:gd name="connsiteY34" fmla="*/ 188843 h 407504"/>
              <a:gd name="connsiteX35" fmla="*/ 2010686 w 2709674"/>
              <a:gd name="connsiteY35" fmla="*/ 168965 h 407504"/>
              <a:gd name="connsiteX36" fmla="*/ 2100138 w 2709674"/>
              <a:gd name="connsiteY36" fmla="*/ 159026 h 407504"/>
              <a:gd name="connsiteX37" fmla="*/ 2169712 w 2709674"/>
              <a:gd name="connsiteY37" fmla="*/ 149087 h 407504"/>
              <a:gd name="connsiteX38" fmla="*/ 2189590 w 2709674"/>
              <a:gd name="connsiteY38" fmla="*/ 119269 h 407504"/>
              <a:gd name="connsiteX39" fmla="*/ 2199529 w 2709674"/>
              <a:gd name="connsiteY39" fmla="*/ 89452 h 407504"/>
              <a:gd name="connsiteX40" fmla="*/ 2288982 w 2709674"/>
              <a:gd name="connsiteY40" fmla="*/ 59634 h 407504"/>
              <a:gd name="connsiteX41" fmla="*/ 2607034 w 2709674"/>
              <a:gd name="connsiteY41" fmla="*/ 29817 h 407504"/>
              <a:gd name="connsiteX42" fmla="*/ 2706425 w 2709674"/>
              <a:gd name="connsiteY42"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09674" h="407504">
                <a:moveTo>
                  <a:pt x="0" y="257092"/>
                </a:moveTo>
                <a:cubicBezTo>
                  <a:pt x="9067" y="272959"/>
                  <a:pt x="67190" y="342768"/>
                  <a:pt x="82495" y="347869"/>
                </a:cubicBezTo>
                <a:cubicBezTo>
                  <a:pt x="92434" y="354495"/>
                  <a:pt x="101628" y="362406"/>
                  <a:pt x="112312" y="367748"/>
                </a:cubicBezTo>
                <a:cubicBezTo>
                  <a:pt x="121683" y="372433"/>
                  <a:pt x="131885" y="375492"/>
                  <a:pt x="142129" y="377687"/>
                </a:cubicBezTo>
                <a:cubicBezTo>
                  <a:pt x="228426" y="396179"/>
                  <a:pt x="250266" y="397416"/>
                  <a:pt x="330973" y="407504"/>
                </a:cubicBezTo>
                <a:lnTo>
                  <a:pt x="410486" y="387626"/>
                </a:lnTo>
                <a:cubicBezTo>
                  <a:pt x="426947" y="383827"/>
                  <a:pt x="444364" y="383619"/>
                  <a:pt x="460182" y="377687"/>
                </a:cubicBezTo>
                <a:cubicBezTo>
                  <a:pt x="471367" y="373493"/>
                  <a:pt x="480060" y="364434"/>
                  <a:pt x="489999" y="357808"/>
                </a:cubicBezTo>
                <a:cubicBezTo>
                  <a:pt x="493312" y="347869"/>
                  <a:pt x="491757" y="334536"/>
                  <a:pt x="499938" y="327991"/>
                </a:cubicBezTo>
                <a:cubicBezTo>
                  <a:pt x="510605" y="319458"/>
                  <a:pt x="526560" y="321805"/>
                  <a:pt x="539695" y="318052"/>
                </a:cubicBezTo>
                <a:cubicBezTo>
                  <a:pt x="549769" y="315174"/>
                  <a:pt x="559702" y="311792"/>
                  <a:pt x="569512" y="308113"/>
                </a:cubicBezTo>
                <a:cubicBezTo>
                  <a:pt x="586217" y="301848"/>
                  <a:pt x="602503" y="294499"/>
                  <a:pt x="619208" y="288234"/>
                </a:cubicBezTo>
                <a:cubicBezTo>
                  <a:pt x="629018" y="284555"/>
                  <a:pt x="639654" y="282980"/>
                  <a:pt x="649025" y="278295"/>
                </a:cubicBezTo>
                <a:cubicBezTo>
                  <a:pt x="659709" y="272953"/>
                  <a:pt x="667863" y="263122"/>
                  <a:pt x="678842" y="258417"/>
                </a:cubicBezTo>
                <a:cubicBezTo>
                  <a:pt x="691398" y="253036"/>
                  <a:pt x="705242" y="251340"/>
                  <a:pt x="718599" y="248478"/>
                </a:cubicBezTo>
                <a:cubicBezTo>
                  <a:pt x="751635" y="241399"/>
                  <a:pt x="784426" y="232473"/>
                  <a:pt x="817990" y="228600"/>
                </a:cubicBezTo>
                <a:cubicBezTo>
                  <a:pt x="870752" y="222512"/>
                  <a:pt x="924007" y="221974"/>
                  <a:pt x="977016" y="218661"/>
                </a:cubicBezTo>
                <a:cubicBezTo>
                  <a:pt x="1039964" y="225287"/>
                  <a:pt x="1103145" y="229987"/>
                  <a:pt x="1165860" y="238539"/>
                </a:cubicBezTo>
                <a:cubicBezTo>
                  <a:pt x="1176241" y="239955"/>
                  <a:pt x="1187496" y="241933"/>
                  <a:pt x="1195677" y="248478"/>
                </a:cubicBezTo>
                <a:cubicBezTo>
                  <a:pt x="1205005" y="255940"/>
                  <a:pt x="1207108" y="269848"/>
                  <a:pt x="1215555" y="278295"/>
                </a:cubicBezTo>
                <a:cubicBezTo>
                  <a:pt x="1224002" y="286742"/>
                  <a:pt x="1235434" y="291548"/>
                  <a:pt x="1245373" y="298174"/>
                </a:cubicBezTo>
                <a:cubicBezTo>
                  <a:pt x="1251442" y="322451"/>
                  <a:pt x="1247270" y="353277"/>
                  <a:pt x="1285129" y="347869"/>
                </a:cubicBezTo>
                <a:cubicBezTo>
                  <a:pt x="1297551" y="346094"/>
                  <a:pt x="1343210" y="317308"/>
                  <a:pt x="1354703" y="308113"/>
                </a:cubicBezTo>
                <a:cubicBezTo>
                  <a:pt x="1362021" y="302259"/>
                  <a:pt x="1366546" y="293055"/>
                  <a:pt x="1374582" y="288234"/>
                </a:cubicBezTo>
                <a:cubicBezTo>
                  <a:pt x="1383566" y="282844"/>
                  <a:pt x="1394364" y="281305"/>
                  <a:pt x="1404399" y="278295"/>
                </a:cubicBezTo>
                <a:cubicBezTo>
                  <a:pt x="1488125" y="253177"/>
                  <a:pt x="1458229" y="260666"/>
                  <a:pt x="1543547" y="248478"/>
                </a:cubicBezTo>
                <a:cubicBezTo>
                  <a:pt x="1560112" y="241852"/>
                  <a:pt x="1576316" y="234242"/>
                  <a:pt x="1593242" y="228600"/>
                </a:cubicBezTo>
                <a:cubicBezTo>
                  <a:pt x="1606201" y="224280"/>
                  <a:pt x="1619689" y="221733"/>
                  <a:pt x="1632999" y="218661"/>
                </a:cubicBezTo>
                <a:lnTo>
                  <a:pt x="1722451" y="198782"/>
                </a:lnTo>
                <a:cubicBezTo>
                  <a:pt x="1732390" y="202095"/>
                  <a:pt x="1742195" y="205843"/>
                  <a:pt x="1752269" y="208721"/>
                </a:cubicBezTo>
                <a:cubicBezTo>
                  <a:pt x="1765403" y="212474"/>
                  <a:pt x="1781358" y="210128"/>
                  <a:pt x="1792025" y="218661"/>
                </a:cubicBezTo>
                <a:cubicBezTo>
                  <a:pt x="1800206" y="225206"/>
                  <a:pt x="1798651" y="238539"/>
                  <a:pt x="1801964" y="248478"/>
                </a:cubicBezTo>
                <a:cubicBezTo>
                  <a:pt x="1828468" y="241852"/>
                  <a:pt x="1855120" y="235788"/>
                  <a:pt x="1881477" y="228600"/>
                </a:cubicBezTo>
                <a:cubicBezTo>
                  <a:pt x="1891585" y="225843"/>
                  <a:pt x="1902311" y="224051"/>
                  <a:pt x="1911295" y="218661"/>
                </a:cubicBezTo>
                <a:cubicBezTo>
                  <a:pt x="1974944" y="180471"/>
                  <a:pt x="1864610" y="212094"/>
                  <a:pt x="1980869" y="188843"/>
                </a:cubicBezTo>
                <a:cubicBezTo>
                  <a:pt x="1990808" y="182217"/>
                  <a:pt x="1999097" y="171862"/>
                  <a:pt x="2010686" y="168965"/>
                </a:cubicBezTo>
                <a:cubicBezTo>
                  <a:pt x="2039791" y="161689"/>
                  <a:pt x="2070369" y="162747"/>
                  <a:pt x="2100138" y="159026"/>
                </a:cubicBezTo>
                <a:cubicBezTo>
                  <a:pt x="2123384" y="156120"/>
                  <a:pt x="2146521" y="152400"/>
                  <a:pt x="2169712" y="149087"/>
                </a:cubicBezTo>
                <a:cubicBezTo>
                  <a:pt x="2176338" y="139148"/>
                  <a:pt x="2184248" y="129953"/>
                  <a:pt x="2189590" y="119269"/>
                </a:cubicBezTo>
                <a:cubicBezTo>
                  <a:pt x="2194275" y="109898"/>
                  <a:pt x="2192984" y="97633"/>
                  <a:pt x="2199529" y="89452"/>
                </a:cubicBezTo>
                <a:cubicBezTo>
                  <a:pt x="2221577" y="61893"/>
                  <a:pt x="2258961" y="65638"/>
                  <a:pt x="2288982" y="59634"/>
                </a:cubicBezTo>
                <a:cubicBezTo>
                  <a:pt x="2476153" y="22199"/>
                  <a:pt x="2289828" y="43608"/>
                  <a:pt x="2607034" y="29817"/>
                </a:cubicBezTo>
                <a:cubicBezTo>
                  <a:pt x="2709674" y="9289"/>
                  <a:pt x="2706425" y="43725"/>
                  <a:pt x="2706425" y="0"/>
                </a:cubicBez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3967765" y="1564348"/>
            <a:ext cx="2633870" cy="893300"/>
          </a:xfrm>
          <a:custGeom>
            <a:avLst/>
            <a:gdLst>
              <a:gd name="connsiteX0" fmla="*/ 0 w 2633870"/>
              <a:gd name="connsiteY0" fmla="*/ 893300 h 893300"/>
              <a:gd name="connsiteX1" fmla="*/ 0 w 2633870"/>
              <a:gd name="connsiteY1" fmla="*/ 893300 h 893300"/>
              <a:gd name="connsiteX2" fmla="*/ 79513 w 2633870"/>
              <a:gd name="connsiteY2" fmla="*/ 843604 h 893300"/>
              <a:gd name="connsiteX3" fmla="*/ 188844 w 2633870"/>
              <a:gd name="connsiteY3" fmla="*/ 833665 h 893300"/>
              <a:gd name="connsiteX4" fmla="*/ 238539 w 2633870"/>
              <a:gd name="connsiteY4" fmla="*/ 813787 h 893300"/>
              <a:gd name="connsiteX5" fmla="*/ 268357 w 2633870"/>
              <a:gd name="connsiteY5" fmla="*/ 803848 h 893300"/>
              <a:gd name="connsiteX6" fmla="*/ 278296 w 2633870"/>
              <a:gd name="connsiteY6" fmla="*/ 774030 h 893300"/>
              <a:gd name="connsiteX7" fmla="*/ 318052 w 2633870"/>
              <a:gd name="connsiteY7" fmla="*/ 734274 h 893300"/>
              <a:gd name="connsiteX8" fmla="*/ 308113 w 2633870"/>
              <a:gd name="connsiteY8" fmla="*/ 654761 h 893300"/>
              <a:gd name="connsiteX9" fmla="*/ 288235 w 2633870"/>
              <a:gd name="connsiteY9" fmla="*/ 624943 h 893300"/>
              <a:gd name="connsiteX10" fmla="*/ 278296 w 2633870"/>
              <a:gd name="connsiteY10" fmla="*/ 585187 h 893300"/>
              <a:gd name="connsiteX11" fmla="*/ 298174 w 2633870"/>
              <a:gd name="connsiteY11" fmla="*/ 545430 h 893300"/>
              <a:gd name="connsiteX12" fmla="*/ 308113 w 2633870"/>
              <a:gd name="connsiteY12" fmla="*/ 515613 h 893300"/>
              <a:gd name="connsiteX13" fmla="*/ 367748 w 2633870"/>
              <a:gd name="connsiteY13" fmla="*/ 485795 h 893300"/>
              <a:gd name="connsiteX14" fmla="*/ 427383 w 2633870"/>
              <a:gd name="connsiteY14" fmla="*/ 455978 h 893300"/>
              <a:gd name="connsiteX15" fmla="*/ 437322 w 2633870"/>
              <a:gd name="connsiteY15" fmla="*/ 426161 h 893300"/>
              <a:gd name="connsiteX16" fmla="*/ 467139 w 2633870"/>
              <a:gd name="connsiteY16" fmla="*/ 416222 h 893300"/>
              <a:gd name="connsiteX17" fmla="*/ 496957 w 2633870"/>
              <a:gd name="connsiteY17" fmla="*/ 396343 h 893300"/>
              <a:gd name="connsiteX18" fmla="*/ 526774 w 2633870"/>
              <a:gd name="connsiteY18" fmla="*/ 336709 h 893300"/>
              <a:gd name="connsiteX19" fmla="*/ 536713 w 2633870"/>
              <a:gd name="connsiteY19" fmla="*/ 306891 h 893300"/>
              <a:gd name="connsiteX20" fmla="*/ 556591 w 2633870"/>
              <a:gd name="connsiteY20" fmla="*/ 267135 h 893300"/>
              <a:gd name="connsiteX21" fmla="*/ 586409 w 2633870"/>
              <a:gd name="connsiteY21" fmla="*/ 207500 h 893300"/>
              <a:gd name="connsiteX22" fmla="*/ 616226 w 2633870"/>
              <a:gd name="connsiteY22" fmla="*/ 147865 h 893300"/>
              <a:gd name="connsiteX23" fmla="*/ 665922 w 2633870"/>
              <a:gd name="connsiteY23" fmla="*/ 137926 h 893300"/>
              <a:gd name="connsiteX24" fmla="*/ 695739 w 2633870"/>
              <a:gd name="connsiteY24" fmla="*/ 118048 h 893300"/>
              <a:gd name="connsiteX25" fmla="*/ 755374 w 2633870"/>
              <a:gd name="connsiteY25" fmla="*/ 98169 h 893300"/>
              <a:gd name="connsiteX26" fmla="*/ 805070 w 2633870"/>
              <a:gd name="connsiteY26" fmla="*/ 108109 h 893300"/>
              <a:gd name="connsiteX27" fmla="*/ 844826 w 2633870"/>
              <a:gd name="connsiteY27" fmla="*/ 137926 h 893300"/>
              <a:gd name="connsiteX28" fmla="*/ 874644 w 2633870"/>
              <a:gd name="connsiteY28" fmla="*/ 157804 h 893300"/>
              <a:gd name="connsiteX29" fmla="*/ 904461 w 2633870"/>
              <a:gd name="connsiteY29" fmla="*/ 167743 h 893300"/>
              <a:gd name="connsiteX30" fmla="*/ 983974 w 2633870"/>
              <a:gd name="connsiteY30" fmla="*/ 187622 h 893300"/>
              <a:gd name="connsiteX31" fmla="*/ 1033670 w 2633870"/>
              <a:gd name="connsiteY31" fmla="*/ 177682 h 893300"/>
              <a:gd name="connsiteX32" fmla="*/ 1063487 w 2633870"/>
              <a:gd name="connsiteY32" fmla="*/ 167743 h 893300"/>
              <a:gd name="connsiteX33" fmla="*/ 1073426 w 2633870"/>
              <a:gd name="connsiteY33" fmla="*/ 137926 h 893300"/>
              <a:gd name="connsiteX34" fmla="*/ 1103244 w 2633870"/>
              <a:gd name="connsiteY34" fmla="*/ 118048 h 893300"/>
              <a:gd name="connsiteX35" fmla="*/ 1123122 w 2633870"/>
              <a:gd name="connsiteY35" fmla="*/ 98169 h 893300"/>
              <a:gd name="connsiteX36" fmla="*/ 1262270 w 2633870"/>
              <a:gd name="connsiteY36" fmla="*/ 68352 h 893300"/>
              <a:gd name="connsiteX37" fmla="*/ 1321904 w 2633870"/>
              <a:gd name="connsiteY37" fmla="*/ 38535 h 893300"/>
              <a:gd name="connsiteX38" fmla="*/ 1381539 w 2633870"/>
              <a:gd name="connsiteY38" fmla="*/ 8717 h 893300"/>
              <a:gd name="connsiteX39" fmla="*/ 1490870 w 2633870"/>
              <a:gd name="connsiteY39" fmla="*/ 28595 h 893300"/>
              <a:gd name="connsiteX40" fmla="*/ 1540565 w 2633870"/>
              <a:gd name="connsiteY40" fmla="*/ 88230 h 893300"/>
              <a:gd name="connsiteX41" fmla="*/ 1630017 w 2633870"/>
              <a:gd name="connsiteY41" fmla="*/ 137926 h 893300"/>
              <a:gd name="connsiteX42" fmla="*/ 1649896 w 2633870"/>
              <a:gd name="connsiteY42" fmla="*/ 157804 h 893300"/>
              <a:gd name="connsiteX43" fmla="*/ 1699591 w 2633870"/>
              <a:gd name="connsiteY43" fmla="*/ 277074 h 893300"/>
              <a:gd name="connsiteX44" fmla="*/ 1729409 w 2633870"/>
              <a:gd name="connsiteY44" fmla="*/ 287013 h 893300"/>
              <a:gd name="connsiteX45" fmla="*/ 1798983 w 2633870"/>
              <a:gd name="connsiteY45" fmla="*/ 267135 h 893300"/>
              <a:gd name="connsiteX46" fmla="*/ 1828800 w 2633870"/>
              <a:gd name="connsiteY46" fmla="*/ 257195 h 893300"/>
              <a:gd name="connsiteX47" fmla="*/ 1888435 w 2633870"/>
              <a:gd name="connsiteY47" fmla="*/ 227378 h 893300"/>
              <a:gd name="connsiteX48" fmla="*/ 1997765 w 2633870"/>
              <a:gd name="connsiteY48" fmla="*/ 207500 h 893300"/>
              <a:gd name="connsiteX49" fmla="*/ 2017644 w 2633870"/>
              <a:gd name="connsiteY49" fmla="*/ 177682 h 893300"/>
              <a:gd name="connsiteX50" fmla="*/ 2047461 w 2633870"/>
              <a:gd name="connsiteY50" fmla="*/ 167743 h 893300"/>
              <a:gd name="connsiteX51" fmla="*/ 2077278 w 2633870"/>
              <a:gd name="connsiteY51" fmla="*/ 147865 h 893300"/>
              <a:gd name="connsiteX52" fmla="*/ 2107096 w 2633870"/>
              <a:gd name="connsiteY52" fmla="*/ 157804 h 893300"/>
              <a:gd name="connsiteX53" fmla="*/ 2146852 w 2633870"/>
              <a:gd name="connsiteY53" fmla="*/ 167743 h 893300"/>
              <a:gd name="connsiteX54" fmla="*/ 2186609 w 2633870"/>
              <a:gd name="connsiteY54" fmla="*/ 187622 h 893300"/>
              <a:gd name="connsiteX55" fmla="*/ 2345635 w 2633870"/>
              <a:gd name="connsiteY55" fmla="*/ 227378 h 893300"/>
              <a:gd name="connsiteX56" fmla="*/ 2425148 w 2633870"/>
              <a:gd name="connsiteY56" fmla="*/ 257195 h 893300"/>
              <a:gd name="connsiteX57" fmla="*/ 2454965 w 2633870"/>
              <a:gd name="connsiteY57" fmla="*/ 277074 h 893300"/>
              <a:gd name="connsiteX58" fmla="*/ 2494722 w 2633870"/>
              <a:gd name="connsiteY58" fmla="*/ 296952 h 893300"/>
              <a:gd name="connsiteX59" fmla="*/ 2554357 w 2633870"/>
              <a:gd name="connsiteY59" fmla="*/ 326769 h 893300"/>
              <a:gd name="connsiteX60" fmla="*/ 2584174 w 2633870"/>
              <a:gd name="connsiteY60" fmla="*/ 346648 h 893300"/>
              <a:gd name="connsiteX61" fmla="*/ 2613991 w 2633870"/>
              <a:gd name="connsiteY61" fmla="*/ 356587 h 893300"/>
              <a:gd name="connsiteX62" fmla="*/ 2633870 w 2633870"/>
              <a:gd name="connsiteY62" fmla="*/ 376465 h 89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633870" h="893300">
                <a:moveTo>
                  <a:pt x="0" y="893300"/>
                </a:moveTo>
                <a:lnTo>
                  <a:pt x="0" y="893300"/>
                </a:lnTo>
                <a:cubicBezTo>
                  <a:pt x="26504" y="876735"/>
                  <a:pt x="49709" y="853016"/>
                  <a:pt x="79513" y="843604"/>
                </a:cubicBezTo>
                <a:cubicBezTo>
                  <a:pt x="114408" y="832584"/>
                  <a:pt x="152877" y="840409"/>
                  <a:pt x="188844" y="833665"/>
                </a:cubicBezTo>
                <a:cubicBezTo>
                  <a:pt x="206379" y="830377"/>
                  <a:pt x="221834" y="820051"/>
                  <a:pt x="238539" y="813787"/>
                </a:cubicBezTo>
                <a:cubicBezTo>
                  <a:pt x="248349" y="810108"/>
                  <a:pt x="258418" y="807161"/>
                  <a:pt x="268357" y="803848"/>
                </a:cubicBezTo>
                <a:cubicBezTo>
                  <a:pt x="271670" y="793909"/>
                  <a:pt x="270888" y="781438"/>
                  <a:pt x="278296" y="774030"/>
                </a:cubicBezTo>
                <a:cubicBezTo>
                  <a:pt x="331305" y="721020"/>
                  <a:pt x="291547" y="813788"/>
                  <a:pt x="318052" y="734274"/>
                </a:cubicBezTo>
                <a:cubicBezTo>
                  <a:pt x="314739" y="707770"/>
                  <a:pt x="315141" y="680530"/>
                  <a:pt x="308113" y="654761"/>
                </a:cubicBezTo>
                <a:cubicBezTo>
                  <a:pt x="304970" y="643236"/>
                  <a:pt x="292940" y="635923"/>
                  <a:pt x="288235" y="624943"/>
                </a:cubicBezTo>
                <a:cubicBezTo>
                  <a:pt x="282854" y="612388"/>
                  <a:pt x="281609" y="598439"/>
                  <a:pt x="278296" y="585187"/>
                </a:cubicBezTo>
                <a:cubicBezTo>
                  <a:pt x="284922" y="571935"/>
                  <a:pt x="292338" y="559049"/>
                  <a:pt x="298174" y="545430"/>
                </a:cubicBezTo>
                <a:cubicBezTo>
                  <a:pt x="302301" y="535800"/>
                  <a:pt x="301568" y="523794"/>
                  <a:pt x="308113" y="515613"/>
                </a:cubicBezTo>
                <a:cubicBezTo>
                  <a:pt x="327101" y="491878"/>
                  <a:pt x="343742" y="497798"/>
                  <a:pt x="367748" y="485795"/>
                </a:cubicBezTo>
                <a:cubicBezTo>
                  <a:pt x="444810" y="447263"/>
                  <a:pt x="352441" y="480958"/>
                  <a:pt x="427383" y="455978"/>
                </a:cubicBezTo>
                <a:cubicBezTo>
                  <a:pt x="430696" y="446039"/>
                  <a:pt x="429914" y="433569"/>
                  <a:pt x="437322" y="426161"/>
                </a:cubicBezTo>
                <a:cubicBezTo>
                  <a:pt x="444730" y="418753"/>
                  <a:pt x="457768" y="420907"/>
                  <a:pt x="467139" y="416222"/>
                </a:cubicBezTo>
                <a:cubicBezTo>
                  <a:pt x="477823" y="410880"/>
                  <a:pt x="487018" y="402969"/>
                  <a:pt x="496957" y="396343"/>
                </a:cubicBezTo>
                <a:cubicBezTo>
                  <a:pt x="521940" y="321394"/>
                  <a:pt x="488239" y="413781"/>
                  <a:pt x="526774" y="336709"/>
                </a:cubicBezTo>
                <a:cubicBezTo>
                  <a:pt x="531459" y="327338"/>
                  <a:pt x="532586" y="316521"/>
                  <a:pt x="536713" y="306891"/>
                </a:cubicBezTo>
                <a:cubicBezTo>
                  <a:pt x="542549" y="293273"/>
                  <a:pt x="550755" y="280753"/>
                  <a:pt x="556591" y="267135"/>
                </a:cubicBezTo>
                <a:cubicBezTo>
                  <a:pt x="581280" y="209526"/>
                  <a:pt x="548208" y="264799"/>
                  <a:pt x="586409" y="207500"/>
                </a:cubicBezTo>
                <a:cubicBezTo>
                  <a:pt x="591510" y="192195"/>
                  <a:pt x="600359" y="156932"/>
                  <a:pt x="616226" y="147865"/>
                </a:cubicBezTo>
                <a:cubicBezTo>
                  <a:pt x="630894" y="139484"/>
                  <a:pt x="649357" y="141239"/>
                  <a:pt x="665922" y="137926"/>
                </a:cubicBezTo>
                <a:cubicBezTo>
                  <a:pt x="675861" y="131300"/>
                  <a:pt x="684823" y="122899"/>
                  <a:pt x="695739" y="118048"/>
                </a:cubicBezTo>
                <a:cubicBezTo>
                  <a:pt x="714887" y="109538"/>
                  <a:pt x="755374" y="98169"/>
                  <a:pt x="755374" y="98169"/>
                </a:cubicBezTo>
                <a:cubicBezTo>
                  <a:pt x="771939" y="101482"/>
                  <a:pt x="789633" y="101248"/>
                  <a:pt x="805070" y="108109"/>
                </a:cubicBezTo>
                <a:cubicBezTo>
                  <a:pt x="820207" y="114837"/>
                  <a:pt x="831346" y="128298"/>
                  <a:pt x="844826" y="137926"/>
                </a:cubicBezTo>
                <a:cubicBezTo>
                  <a:pt x="854546" y="144869"/>
                  <a:pt x="863960" y="152462"/>
                  <a:pt x="874644" y="157804"/>
                </a:cubicBezTo>
                <a:cubicBezTo>
                  <a:pt x="884015" y="162489"/>
                  <a:pt x="894354" y="164986"/>
                  <a:pt x="904461" y="167743"/>
                </a:cubicBezTo>
                <a:cubicBezTo>
                  <a:pt x="930818" y="174932"/>
                  <a:pt x="957470" y="180996"/>
                  <a:pt x="983974" y="187622"/>
                </a:cubicBezTo>
                <a:cubicBezTo>
                  <a:pt x="1000539" y="184309"/>
                  <a:pt x="1017281" y="181779"/>
                  <a:pt x="1033670" y="177682"/>
                </a:cubicBezTo>
                <a:cubicBezTo>
                  <a:pt x="1043834" y="175141"/>
                  <a:pt x="1056079" y="175151"/>
                  <a:pt x="1063487" y="167743"/>
                </a:cubicBezTo>
                <a:cubicBezTo>
                  <a:pt x="1070895" y="160335"/>
                  <a:pt x="1066881" y="146107"/>
                  <a:pt x="1073426" y="137926"/>
                </a:cubicBezTo>
                <a:cubicBezTo>
                  <a:pt x="1080888" y="128598"/>
                  <a:pt x="1093916" y="125510"/>
                  <a:pt x="1103244" y="118048"/>
                </a:cubicBezTo>
                <a:cubicBezTo>
                  <a:pt x="1110561" y="112194"/>
                  <a:pt x="1114986" y="102818"/>
                  <a:pt x="1123122" y="98169"/>
                </a:cubicBezTo>
                <a:cubicBezTo>
                  <a:pt x="1171790" y="70358"/>
                  <a:pt x="1203653" y="74865"/>
                  <a:pt x="1262270" y="68352"/>
                </a:cubicBezTo>
                <a:cubicBezTo>
                  <a:pt x="1347726" y="11381"/>
                  <a:pt x="1239601" y="79687"/>
                  <a:pt x="1321904" y="38535"/>
                </a:cubicBezTo>
                <a:cubicBezTo>
                  <a:pt x="1398973" y="0"/>
                  <a:pt x="1306594" y="33699"/>
                  <a:pt x="1381539" y="8717"/>
                </a:cubicBezTo>
                <a:cubicBezTo>
                  <a:pt x="1417983" y="15343"/>
                  <a:pt x="1455987" y="16137"/>
                  <a:pt x="1490870" y="28595"/>
                </a:cubicBezTo>
                <a:cubicBezTo>
                  <a:pt x="1520935" y="39332"/>
                  <a:pt x="1519857" y="70111"/>
                  <a:pt x="1540565" y="88230"/>
                </a:cubicBezTo>
                <a:cubicBezTo>
                  <a:pt x="1582628" y="125036"/>
                  <a:pt x="1589063" y="124275"/>
                  <a:pt x="1630017" y="137926"/>
                </a:cubicBezTo>
                <a:cubicBezTo>
                  <a:pt x="1636643" y="144552"/>
                  <a:pt x="1646018" y="149273"/>
                  <a:pt x="1649896" y="157804"/>
                </a:cubicBezTo>
                <a:cubicBezTo>
                  <a:pt x="1653598" y="165949"/>
                  <a:pt x="1673640" y="256313"/>
                  <a:pt x="1699591" y="277074"/>
                </a:cubicBezTo>
                <a:cubicBezTo>
                  <a:pt x="1707772" y="283619"/>
                  <a:pt x="1719470" y="283700"/>
                  <a:pt x="1729409" y="287013"/>
                </a:cubicBezTo>
                <a:lnTo>
                  <a:pt x="1798983" y="267135"/>
                </a:lnTo>
                <a:cubicBezTo>
                  <a:pt x="1809018" y="264124"/>
                  <a:pt x="1819429" y="261880"/>
                  <a:pt x="1828800" y="257195"/>
                </a:cubicBezTo>
                <a:cubicBezTo>
                  <a:pt x="1870263" y="236463"/>
                  <a:pt x="1844716" y="236746"/>
                  <a:pt x="1888435" y="227378"/>
                </a:cubicBezTo>
                <a:cubicBezTo>
                  <a:pt x="1924654" y="219617"/>
                  <a:pt x="1961322" y="214126"/>
                  <a:pt x="1997765" y="207500"/>
                </a:cubicBezTo>
                <a:cubicBezTo>
                  <a:pt x="2004391" y="197561"/>
                  <a:pt x="2008316" y="185144"/>
                  <a:pt x="2017644" y="177682"/>
                </a:cubicBezTo>
                <a:cubicBezTo>
                  <a:pt x="2025825" y="171137"/>
                  <a:pt x="2038090" y="172428"/>
                  <a:pt x="2047461" y="167743"/>
                </a:cubicBezTo>
                <a:cubicBezTo>
                  <a:pt x="2058145" y="162401"/>
                  <a:pt x="2067339" y="154491"/>
                  <a:pt x="2077278" y="147865"/>
                </a:cubicBezTo>
                <a:cubicBezTo>
                  <a:pt x="2087217" y="151178"/>
                  <a:pt x="2097022" y="154926"/>
                  <a:pt x="2107096" y="157804"/>
                </a:cubicBezTo>
                <a:cubicBezTo>
                  <a:pt x="2120230" y="161557"/>
                  <a:pt x="2134062" y="162947"/>
                  <a:pt x="2146852" y="167743"/>
                </a:cubicBezTo>
                <a:cubicBezTo>
                  <a:pt x="2160725" y="172946"/>
                  <a:pt x="2172780" y="182303"/>
                  <a:pt x="2186609" y="187622"/>
                </a:cubicBezTo>
                <a:cubicBezTo>
                  <a:pt x="2274594" y="221463"/>
                  <a:pt x="2262605" y="215517"/>
                  <a:pt x="2345635" y="227378"/>
                </a:cubicBezTo>
                <a:cubicBezTo>
                  <a:pt x="2415564" y="273997"/>
                  <a:pt x="2326890" y="220347"/>
                  <a:pt x="2425148" y="257195"/>
                </a:cubicBezTo>
                <a:cubicBezTo>
                  <a:pt x="2436333" y="261389"/>
                  <a:pt x="2444594" y="271147"/>
                  <a:pt x="2454965" y="277074"/>
                </a:cubicBezTo>
                <a:cubicBezTo>
                  <a:pt x="2467829" y="284425"/>
                  <a:pt x="2481858" y="289601"/>
                  <a:pt x="2494722" y="296952"/>
                </a:cubicBezTo>
                <a:cubicBezTo>
                  <a:pt x="2548671" y="327780"/>
                  <a:pt x="2499687" y="308546"/>
                  <a:pt x="2554357" y="326769"/>
                </a:cubicBezTo>
                <a:cubicBezTo>
                  <a:pt x="2564296" y="333395"/>
                  <a:pt x="2573490" y="341306"/>
                  <a:pt x="2584174" y="346648"/>
                </a:cubicBezTo>
                <a:cubicBezTo>
                  <a:pt x="2593545" y="351333"/>
                  <a:pt x="2605007" y="351197"/>
                  <a:pt x="2613991" y="356587"/>
                </a:cubicBezTo>
                <a:cubicBezTo>
                  <a:pt x="2622026" y="361408"/>
                  <a:pt x="2633870" y="376465"/>
                  <a:pt x="2633870" y="376465"/>
                </a:cubicBez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6603605" y="1462328"/>
            <a:ext cx="1537046" cy="547929"/>
          </a:xfrm>
          <a:custGeom>
            <a:avLst/>
            <a:gdLst>
              <a:gd name="connsiteX0" fmla="*/ 0 w 1537046"/>
              <a:gd name="connsiteY0" fmla="*/ 466095 h 547929"/>
              <a:gd name="connsiteX1" fmla="*/ 0 w 1537046"/>
              <a:gd name="connsiteY1" fmla="*/ 466095 h 547929"/>
              <a:gd name="connsiteX2" fmla="*/ 28463 w 1537046"/>
              <a:gd name="connsiteY2" fmla="*/ 480327 h 547929"/>
              <a:gd name="connsiteX3" fmla="*/ 46253 w 1537046"/>
              <a:gd name="connsiteY3" fmla="*/ 494559 h 547929"/>
              <a:gd name="connsiteX4" fmla="*/ 60485 w 1537046"/>
              <a:gd name="connsiteY4" fmla="*/ 505233 h 547929"/>
              <a:gd name="connsiteX5" fmla="*/ 71159 w 1537046"/>
              <a:gd name="connsiteY5" fmla="*/ 508791 h 547929"/>
              <a:gd name="connsiteX6" fmla="*/ 92507 w 1537046"/>
              <a:gd name="connsiteY6" fmla="*/ 530139 h 547929"/>
              <a:gd name="connsiteX7" fmla="*/ 103181 w 1537046"/>
              <a:gd name="connsiteY7" fmla="*/ 540813 h 547929"/>
              <a:gd name="connsiteX8" fmla="*/ 113855 w 1537046"/>
              <a:gd name="connsiteY8" fmla="*/ 547929 h 547929"/>
              <a:gd name="connsiteX9" fmla="*/ 138761 w 1537046"/>
              <a:gd name="connsiteY9" fmla="*/ 544371 h 547929"/>
              <a:gd name="connsiteX10" fmla="*/ 149435 w 1537046"/>
              <a:gd name="connsiteY10" fmla="*/ 540813 h 547929"/>
              <a:gd name="connsiteX11" fmla="*/ 163667 w 1537046"/>
              <a:gd name="connsiteY11" fmla="*/ 523023 h 547929"/>
              <a:gd name="connsiteX12" fmla="*/ 220594 w 1537046"/>
              <a:gd name="connsiteY12" fmla="*/ 519465 h 547929"/>
              <a:gd name="connsiteX13" fmla="*/ 231268 w 1537046"/>
              <a:gd name="connsiteY13" fmla="*/ 512349 h 547929"/>
              <a:gd name="connsiteX14" fmla="*/ 245500 w 1537046"/>
              <a:gd name="connsiteY14" fmla="*/ 508791 h 547929"/>
              <a:gd name="connsiteX15" fmla="*/ 266848 w 1537046"/>
              <a:gd name="connsiteY15" fmla="*/ 498117 h 547929"/>
              <a:gd name="connsiteX16" fmla="*/ 473211 w 1537046"/>
              <a:gd name="connsiteY16" fmla="*/ 384262 h 547929"/>
              <a:gd name="connsiteX17" fmla="*/ 583508 w 1537046"/>
              <a:gd name="connsiteY17" fmla="*/ 377146 h 547929"/>
              <a:gd name="connsiteX18" fmla="*/ 700921 w 1537046"/>
              <a:gd name="connsiteY18" fmla="*/ 316660 h 547929"/>
              <a:gd name="connsiteX19" fmla="*/ 843240 w 1537046"/>
              <a:gd name="connsiteY19" fmla="*/ 249059 h 547929"/>
              <a:gd name="connsiteX20" fmla="*/ 889494 w 1537046"/>
              <a:gd name="connsiteY20" fmla="*/ 213479 h 547929"/>
              <a:gd name="connsiteX21" fmla="*/ 925074 w 1537046"/>
              <a:gd name="connsiteY21" fmla="*/ 224153 h 547929"/>
              <a:gd name="connsiteX22" fmla="*/ 978443 w 1537046"/>
              <a:gd name="connsiteY22" fmla="*/ 266849 h 547929"/>
              <a:gd name="connsiteX23" fmla="*/ 1031813 w 1537046"/>
              <a:gd name="connsiteY23" fmla="*/ 241943 h 547929"/>
              <a:gd name="connsiteX24" fmla="*/ 1078067 w 1537046"/>
              <a:gd name="connsiteY24" fmla="*/ 213479 h 547929"/>
              <a:gd name="connsiteX25" fmla="*/ 1110088 w 1537046"/>
              <a:gd name="connsiteY25" fmla="*/ 167225 h 547929"/>
              <a:gd name="connsiteX26" fmla="*/ 1184806 w 1537046"/>
              <a:gd name="connsiteY26" fmla="*/ 124530 h 547929"/>
              <a:gd name="connsiteX27" fmla="*/ 1252407 w 1537046"/>
              <a:gd name="connsiteY27" fmla="*/ 60486 h 547929"/>
              <a:gd name="connsiteX28" fmla="*/ 1295103 w 1537046"/>
              <a:gd name="connsiteY28" fmla="*/ 10674 h 547929"/>
              <a:gd name="connsiteX29" fmla="*/ 1355589 w 1537046"/>
              <a:gd name="connsiteY29" fmla="*/ 0 h 547929"/>
              <a:gd name="connsiteX30" fmla="*/ 1426748 w 1537046"/>
              <a:gd name="connsiteY30" fmla="*/ 32022 h 547929"/>
              <a:gd name="connsiteX31" fmla="*/ 1483676 w 1537046"/>
              <a:gd name="connsiteY31" fmla="*/ 53370 h 547929"/>
              <a:gd name="connsiteX32" fmla="*/ 1537046 w 1537046"/>
              <a:gd name="connsiteY32" fmla="*/ 78276 h 5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37046" h="547929">
                <a:moveTo>
                  <a:pt x="0" y="466095"/>
                </a:moveTo>
                <a:lnTo>
                  <a:pt x="0" y="466095"/>
                </a:lnTo>
                <a:cubicBezTo>
                  <a:pt x="9488" y="470839"/>
                  <a:pt x="19773" y="474244"/>
                  <a:pt x="28463" y="480327"/>
                </a:cubicBezTo>
                <a:cubicBezTo>
                  <a:pt x="57723" y="500809"/>
                  <a:pt x="13926" y="483783"/>
                  <a:pt x="46253" y="494559"/>
                </a:cubicBezTo>
                <a:cubicBezTo>
                  <a:pt x="50997" y="498117"/>
                  <a:pt x="55336" y="502291"/>
                  <a:pt x="60485" y="505233"/>
                </a:cubicBezTo>
                <a:cubicBezTo>
                  <a:pt x="63741" y="507094"/>
                  <a:pt x="68199" y="506488"/>
                  <a:pt x="71159" y="508791"/>
                </a:cubicBezTo>
                <a:cubicBezTo>
                  <a:pt x="79103" y="514969"/>
                  <a:pt x="85391" y="523023"/>
                  <a:pt x="92507" y="530139"/>
                </a:cubicBezTo>
                <a:cubicBezTo>
                  <a:pt x="96065" y="533697"/>
                  <a:pt x="98994" y="538022"/>
                  <a:pt x="103181" y="540813"/>
                </a:cubicBezTo>
                <a:lnTo>
                  <a:pt x="113855" y="547929"/>
                </a:lnTo>
                <a:cubicBezTo>
                  <a:pt x="122157" y="546743"/>
                  <a:pt x="130538" y="546016"/>
                  <a:pt x="138761" y="544371"/>
                </a:cubicBezTo>
                <a:cubicBezTo>
                  <a:pt x="142439" y="543635"/>
                  <a:pt x="146783" y="543465"/>
                  <a:pt x="149435" y="540813"/>
                </a:cubicBezTo>
                <a:cubicBezTo>
                  <a:pt x="158698" y="531550"/>
                  <a:pt x="144910" y="525985"/>
                  <a:pt x="163667" y="523023"/>
                </a:cubicBezTo>
                <a:cubicBezTo>
                  <a:pt x="182447" y="520058"/>
                  <a:pt x="201618" y="520651"/>
                  <a:pt x="220594" y="519465"/>
                </a:cubicBezTo>
                <a:cubicBezTo>
                  <a:pt x="224152" y="517093"/>
                  <a:pt x="227338" y="514033"/>
                  <a:pt x="231268" y="512349"/>
                </a:cubicBezTo>
                <a:cubicBezTo>
                  <a:pt x="235763" y="510423"/>
                  <a:pt x="241254" y="511217"/>
                  <a:pt x="245500" y="508791"/>
                </a:cubicBezTo>
                <a:cubicBezTo>
                  <a:pt x="268582" y="495601"/>
                  <a:pt x="244147" y="498117"/>
                  <a:pt x="266848" y="498117"/>
                </a:cubicBezTo>
                <a:lnTo>
                  <a:pt x="473211" y="384262"/>
                </a:lnTo>
                <a:lnTo>
                  <a:pt x="583508" y="377146"/>
                </a:lnTo>
                <a:lnTo>
                  <a:pt x="700921" y="316660"/>
                </a:lnTo>
                <a:lnTo>
                  <a:pt x="843240" y="249059"/>
                </a:lnTo>
                <a:lnTo>
                  <a:pt x="889494" y="213479"/>
                </a:lnTo>
                <a:lnTo>
                  <a:pt x="925074" y="224153"/>
                </a:lnTo>
                <a:lnTo>
                  <a:pt x="978443" y="266849"/>
                </a:lnTo>
                <a:lnTo>
                  <a:pt x="1031813" y="241943"/>
                </a:lnTo>
                <a:lnTo>
                  <a:pt x="1078067" y="213479"/>
                </a:lnTo>
                <a:lnTo>
                  <a:pt x="1110088" y="167225"/>
                </a:lnTo>
                <a:lnTo>
                  <a:pt x="1184806" y="124530"/>
                </a:lnTo>
                <a:lnTo>
                  <a:pt x="1252407" y="60486"/>
                </a:lnTo>
                <a:lnTo>
                  <a:pt x="1295103" y="10674"/>
                </a:lnTo>
                <a:lnTo>
                  <a:pt x="1355589" y="0"/>
                </a:lnTo>
                <a:lnTo>
                  <a:pt x="1426748" y="32022"/>
                </a:lnTo>
                <a:lnTo>
                  <a:pt x="1483676" y="53370"/>
                </a:lnTo>
                <a:lnTo>
                  <a:pt x="1537046" y="78276"/>
                </a:lnTo>
              </a:path>
            </a:pathLst>
          </a:custGeom>
          <a:ln w="76200">
            <a:solidFill>
              <a:srgbClr val="FF0000"/>
            </a:solidFill>
            <a:prstDash val="solid"/>
            <a:headEnd type="none" w="med" len="med"/>
            <a:tailEnd type="triangle" w="med" len="med"/>
          </a:ln>
          <a:effectLst>
            <a:outerShdw blurRad="50800" dist="38100" dir="8100000" algn="tr"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29"/>
          <p:cNvGrpSpPr/>
          <p:nvPr/>
        </p:nvGrpSpPr>
        <p:grpSpPr>
          <a:xfrm>
            <a:off x="7996873" y="1142777"/>
            <a:ext cx="173255" cy="488524"/>
            <a:chOff x="3892011" y="2017421"/>
            <a:chExt cx="173255" cy="488524"/>
          </a:xfrm>
        </p:grpSpPr>
        <p:sp>
          <p:nvSpPr>
            <p:cNvPr id="31" name="Oval 30"/>
            <p:cNvSpPr/>
            <p:nvPr/>
          </p:nvSpPr>
          <p:spPr>
            <a:xfrm>
              <a:off x="3892011" y="2303814"/>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Connector 31"/>
            <p:cNvCxnSpPr>
              <a:stCxn id="31" idx="0"/>
            </p:cNvCxnSpPr>
            <p:nvPr/>
          </p:nvCxnSpPr>
          <p:spPr>
            <a:xfrm flipV="1">
              <a:off x="3978639" y="2017421"/>
              <a:ext cx="2896" cy="286393"/>
            </a:xfrm>
            <a:prstGeom prst="line">
              <a:avLst/>
            </a:prstGeom>
            <a:ln>
              <a:noFill/>
            </a:ln>
          </p:spPr>
          <p:style>
            <a:lnRef idx="1">
              <a:schemeClr val="accent1"/>
            </a:lnRef>
            <a:fillRef idx="0">
              <a:schemeClr val="accent1"/>
            </a:fillRef>
            <a:effectRef idx="0">
              <a:schemeClr val="accent1"/>
            </a:effectRef>
            <a:fontRef idx="minor">
              <a:schemeClr val="tx1"/>
            </a:fontRef>
          </p:style>
        </p:cxnSp>
      </p:grpSp>
      <p:pic>
        <p:nvPicPr>
          <p:cNvPr id="233474" name="Picture 2" descr="Image result for travelers' rest lewis and clark"/>
          <p:cNvPicPr>
            <a:picLocks noChangeAspect="1" noChangeArrowheads="1"/>
          </p:cNvPicPr>
          <p:nvPr/>
        </p:nvPicPr>
        <p:blipFill>
          <a:blip r:embed="rId6"/>
          <a:srcRect/>
          <a:stretch>
            <a:fillRect/>
          </a:stretch>
        </p:blipFill>
        <p:spPr bwMode="auto">
          <a:xfrm>
            <a:off x="4495800" y="1295400"/>
            <a:ext cx="3082834" cy="4495800"/>
          </a:xfrm>
          <a:prstGeom prst="rect">
            <a:avLst/>
          </a:prstGeom>
          <a:noFill/>
        </p:spPr>
      </p:pic>
      <p:sp useBgFill="1">
        <p:nvSpPr>
          <p:cNvPr id="30"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Off the Rivers, INTO the Bitterroots!</a:t>
            </a:r>
            <a:endParaRPr lang="en-US" sz="4000" b="1" dirty="0">
              <a:ln>
                <a:solidFill>
                  <a:schemeClr val="tx1"/>
                </a:solidFill>
              </a:ln>
              <a:solidFill>
                <a:srgbClr val="FF0000"/>
              </a:solidFill>
              <a:effectLst>
                <a:outerShdw dist="50800" dir="5400000" algn="ctr" rotWithShape="0">
                  <a:schemeClr val="tx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10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left)">
                                      <p:cBhvr>
                                        <p:cTn id="12" dur="10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wipe(left)">
                                      <p:cBhvr>
                                        <p:cTn id="17" dur="1000"/>
                                        <p:tgtEl>
                                          <p:spTgt spid="18">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33474"/>
                                        </p:tgtEl>
                                        <p:attrNameLst>
                                          <p:attrName>style.visibility</p:attrName>
                                        </p:attrNameLst>
                                      </p:cBhvr>
                                      <p:to>
                                        <p:strVal val="visible"/>
                                      </p:to>
                                    </p:set>
                                    <p:animEffect transition="in" filter="fade">
                                      <p:cBhvr>
                                        <p:cTn id="20" dur="1000"/>
                                        <p:tgtEl>
                                          <p:spTgt spid="23347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xEl>
                                              <p:pRg st="3" end="3"/>
                                            </p:txEl>
                                          </p:spTgt>
                                        </p:tgtEl>
                                        <p:attrNameLst>
                                          <p:attrName>style.visibility</p:attrName>
                                        </p:attrNameLst>
                                      </p:cBhvr>
                                      <p:to>
                                        <p:strVal val="visible"/>
                                      </p:to>
                                    </p:set>
                                    <p:animEffect transition="in" filter="wipe(left)">
                                      <p:cBhvr>
                                        <p:cTn id="25" dur="10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a:spLocks noChangeArrowheads="1"/>
          </p:cNvSpPr>
          <p:nvPr/>
        </p:nvSpPr>
        <p:spPr bwMode="auto">
          <a:xfrm>
            <a:off x="0" y="0"/>
            <a:ext cx="9144000" cy="707886"/>
          </a:xfrm>
          <a:prstGeom prst="rect">
            <a:avLst/>
          </a:prstGeom>
          <a:solidFill>
            <a:schemeClr val="accent1">
              <a:lumMod val="20000"/>
              <a:lumOff val="80000"/>
            </a:schemeClr>
          </a:soli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Are Jefferson’s Goals Accomplished?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8" name="TextBox 3"/>
          <p:cNvSpPr txBox="1">
            <a:spLocks noChangeArrowheads="1"/>
          </p:cNvSpPr>
          <p:nvPr/>
        </p:nvSpPr>
        <p:spPr bwMode="auto">
          <a:xfrm>
            <a:off x="0" y="0"/>
            <a:ext cx="9144000" cy="707886"/>
          </a:xfrm>
          <a:prstGeom prst="rect">
            <a:avLst/>
          </a:prstGeom>
          <a:solidFill>
            <a:schemeClr val="accent1">
              <a:lumMod val="20000"/>
              <a:lumOff val="80000"/>
            </a:schemeClr>
          </a:solidFill>
          <a:ln w="9525">
            <a:noFill/>
            <a:miter lim="800000"/>
            <a:headEnd/>
            <a:tailEnd/>
          </a:ln>
        </p:spPr>
        <p:txBody>
          <a:bodyPr wrap="square">
            <a:spAutoFit/>
          </a:bodyPr>
          <a:lstStyle/>
          <a:p>
            <a:pPr algn="ctr">
              <a:defRPr/>
            </a:pPr>
            <a:r>
              <a:rPr lang="en-US" sz="4000" b="1" dirty="0" smtClean="0">
                <a:ln>
                  <a:solidFill>
                    <a:srgbClr val="0070C0"/>
                  </a:solidFill>
                </a:ln>
                <a:solidFill>
                  <a:schemeClr val="accent1">
                    <a:lumMod val="75000"/>
                  </a:schemeClr>
                </a:solidFill>
                <a:effectLst>
                  <a:outerShdw dist="50800" dir="5400000" algn="ctr" rotWithShape="0">
                    <a:schemeClr val="tx1"/>
                  </a:outerShdw>
                </a:effectLst>
                <a:latin typeface="Tempus Sans ITC" pitchFamily="82" charset="0"/>
              </a:rPr>
              <a:t>What happens to our new friends?</a:t>
            </a:r>
            <a:endParaRPr lang="en-US" sz="4000" b="1" dirty="0">
              <a:ln>
                <a:solidFill>
                  <a:srgbClr val="0070C0"/>
                </a:solidFill>
              </a:ln>
              <a:solidFill>
                <a:schemeClr val="accent1">
                  <a:lumMod val="75000"/>
                </a:schemeClr>
              </a:solidFill>
              <a:effectLst>
                <a:outerShdw dist="50800" dir="5400000" algn="ctr" rotWithShape="0">
                  <a:schemeClr val="tx1"/>
                </a:outerShdw>
              </a:effectLst>
              <a:latin typeface="Tempus Sans ITC" pitchFamily="82" charset="0"/>
            </a:endParaRPr>
          </a:p>
        </p:txBody>
      </p:sp>
      <p:pic>
        <p:nvPicPr>
          <p:cNvPr id="17" name="Picture 4" descr="C:\Users\Sandra\AppData\Local\Microsoft\Windows\INetCache\IE\A4WEEWIB\117px-Bueno-verde[1].png"/>
          <p:cNvPicPr>
            <a:picLocks noChangeAspect="1" noChangeArrowheads="1"/>
          </p:cNvPicPr>
          <p:nvPr/>
        </p:nvPicPr>
        <p:blipFill>
          <a:blip r:embed="rId2"/>
          <a:srcRect/>
          <a:stretch>
            <a:fillRect/>
          </a:stretch>
        </p:blipFill>
        <p:spPr bwMode="auto">
          <a:xfrm>
            <a:off x="175157" y="3048000"/>
            <a:ext cx="891643" cy="914506"/>
          </a:xfrm>
          <a:prstGeom prst="rect">
            <a:avLst/>
          </a:prstGeom>
          <a:noFill/>
        </p:spPr>
      </p:pic>
      <p:grpSp>
        <p:nvGrpSpPr>
          <p:cNvPr id="3" name="Group 18"/>
          <p:cNvGrpSpPr/>
          <p:nvPr/>
        </p:nvGrpSpPr>
        <p:grpSpPr>
          <a:xfrm>
            <a:off x="-1" y="685800"/>
            <a:ext cx="9144001" cy="3360241"/>
            <a:chOff x="-1" y="685800"/>
            <a:chExt cx="9144001" cy="3360241"/>
          </a:xfrm>
        </p:grpSpPr>
        <p:sp useBgFill="1">
          <p:nvSpPr>
            <p:cNvPr id="9" name="TextBox 3"/>
            <p:cNvSpPr txBox="1">
              <a:spLocks noChangeArrowheads="1"/>
            </p:cNvSpPr>
            <p:nvPr/>
          </p:nvSpPr>
          <p:spPr bwMode="auto">
            <a:xfrm>
              <a:off x="0" y="685800"/>
              <a:ext cx="9144000" cy="769441"/>
            </a:xfrm>
            <a:prstGeom prst="rect">
              <a:avLst/>
            </a:prstGeom>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find a water route to the Pacific</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11" name="TextBox 3"/>
            <p:cNvSpPr txBox="1">
              <a:spLocks noChangeArrowheads="1"/>
            </p:cNvSpPr>
            <p:nvPr/>
          </p:nvSpPr>
          <p:spPr bwMode="auto">
            <a:xfrm>
              <a:off x="0" y="1516559"/>
              <a:ext cx="9144000" cy="769441"/>
            </a:xfrm>
            <a:prstGeom prst="rect">
              <a:avLst/>
            </a:prstGeom>
            <a:no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meet the native peoples</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12" name="TextBox 11"/>
            <p:cNvSpPr txBox="1">
              <a:spLocks noChangeArrowheads="1"/>
            </p:cNvSpPr>
            <p:nvPr/>
          </p:nvSpPr>
          <p:spPr bwMode="auto">
            <a:xfrm>
              <a:off x="-1" y="2430959"/>
              <a:ext cx="9144001" cy="769441"/>
            </a:xfrm>
            <a:prstGeom prst="rect">
              <a:avLst/>
            </a:prstGeom>
            <a:no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study the natural resources</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13" name="TextBox 3"/>
            <p:cNvSpPr txBox="1">
              <a:spLocks noChangeArrowheads="1"/>
            </p:cNvSpPr>
            <p:nvPr/>
          </p:nvSpPr>
          <p:spPr bwMode="auto">
            <a:xfrm>
              <a:off x="1" y="3276600"/>
              <a:ext cx="9143999" cy="769441"/>
            </a:xfrm>
            <a:prstGeom prst="rect">
              <a:avLst/>
            </a:prstGeom>
            <a:no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make maps of the rivers</a:t>
              </a:r>
              <a:endParaRPr lang="en-US" sz="4400" b="1" dirty="0">
                <a:solidFill>
                  <a:srgbClr val="FF0000"/>
                </a:solidFill>
                <a:effectLst>
                  <a:outerShdw dist="50800" dir="5400000" algn="ctr" rotWithShape="0">
                    <a:schemeClr val="tx1"/>
                  </a:outerShdw>
                </a:effectLst>
                <a:latin typeface="Calibri" pitchFamily="34" charset="0"/>
              </a:endParaRPr>
            </a:p>
          </p:txBody>
        </p:sp>
        <p:pic>
          <p:nvPicPr>
            <p:cNvPr id="1028" name="Picture 4" descr="C:\Users\Sandra\AppData\Local\Microsoft\Windows\INetCache\IE\A4WEEWIB\117px-Bueno-verde[1].png"/>
            <p:cNvPicPr>
              <a:picLocks noChangeAspect="1" noChangeArrowheads="1"/>
            </p:cNvPicPr>
            <p:nvPr/>
          </p:nvPicPr>
          <p:blipFill>
            <a:blip r:embed="rId2"/>
            <a:srcRect/>
            <a:stretch>
              <a:fillRect/>
            </a:stretch>
          </p:blipFill>
          <p:spPr bwMode="auto">
            <a:xfrm>
              <a:off x="228600" y="2209800"/>
              <a:ext cx="891643" cy="914506"/>
            </a:xfrm>
            <a:prstGeom prst="rect">
              <a:avLst/>
            </a:prstGeom>
            <a:noFill/>
          </p:spPr>
        </p:pic>
        <p:pic>
          <p:nvPicPr>
            <p:cNvPr id="16" name="Picture 4" descr="C:\Users\Sandra\AppData\Local\Microsoft\Windows\INetCache\IE\A4WEEWIB\117px-Bueno-verde[1].png"/>
            <p:cNvPicPr>
              <a:picLocks noChangeAspect="1" noChangeArrowheads="1"/>
            </p:cNvPicPr>
            <p:nvPr/>
          </p:nvPicPr>
          <p:blipFill>
            <a:blip r:embed="rId2"/>
            <a:srcRect/>
            <a:stretch>
              <a:fillRect/>
            </a:stretch>
          </p:blipFill>
          <p:spPr bwMode="auto">
            <a:xfrm>
              <a:off x="304800" y="1447800"/>
              <a:ext cx="891643" cy="914506"/>
            </a:xfrm>
            <a:prstGeom prst="rect">
              <a:avLst/>
            </a:prstGeom>
            <a:noFill/>
          </p:spPr>
        </p:pic>
        <p:pic>
          <p:nvPicPr>
            <p:cNvPr id="15" name="Picture 3" descr="C:\Users\Sandra\AppData\Local\Microsoft\Windows\INetCache\IE\8RMFJWGV\896px-Black_x.svg[1].png"/>
            <p:cNvPicPr>
              <a:picLocks noChangeAspect="1" noChangeArrowheads="1"/>
            </p:cNvPicPr>
            <p:nvPr/>
          </p:nvPicPr>
          <p:blipFill>
            <a:blip r:embed="rId3" cstate="print"/>
            <a:srcRect/>
            <a:stretch>
              <a:fillRect/>
            </a:stretch>
          </p:blipFill>
          <p:spPr bwMode="auto">
            <a:xfrm>
              <a:off x="228600" y="685800"/>
              <a:ext cx="733425" cy="838200"/>
            </a:xfrm>
            <a:prstGeom prst="rect">
              <a:avLst/>
            </a:prstGeom>
            <a:noFill/>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1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1000"/>
                                        <p:tgtEl>
                                          <p:spTgt spid="3"/>
                                        </p:tgtEl>
                                      </p:cBhvr>
                                    </p:animEffect>
                                    <p:set>
                                      <p:cBhvr>
                                        <p:cTn id="26" dur="1" fill="hold">
                                          <p:stCondLst>
                                            <p:cond delay="999"/>
                                          </p:stCondLst>
                                        </p:cTn>
                                        <p:tgtEl>
                                          <p:spTgt spid="3"/>
                                        </p:tgtEl>
                                        <p:attrNameLst>
                                          <p:attrName>style.visibility</p:attrName>
                                        </p:attrNameLst>
                                      </p:cBhvr>
                                      <p:to>
                                        <p:strVal val="hidden"/>
                                      </p:to>
                                    </p:set>
                                  </p:childTnLst>
                                </p:cTn>
                              </p:par>
                            </p:childTnLst>
                          </p:cTn>
                        </p:par>
                        <p:par>
                          <p:cTn id="27" fill="hold">
                            <p:stCondLst>
                              <p:cond delay="1000"/>
                            </p:stCondLst>
                            <p:childTnLst>
                              <p:par>
                                <p:cTn id="28" presetID="53" presetClass="exit" presetSubtype="0" fill="hold" grpId="0" nodeType="afterEffect">
                                  <p:stCondLst>
                                    <p:cond delay="0"/>
                                  </p:stCondLst>
                                  <p:childTnLst>
                                    <p:anim calcmode="lin" valueType="num">
                                      <p:cBhvr>
                                        <p:cTn id="29" dur="1000"/>
                                        <p:tgtEl>
                                          <p:spTgt spid="10"/>
                                        </p:tgtEl>
                                        <p:attrNameLst>
                                          <p:attrName>ppt_w</p:attrName>
                                        </p:attrNameLst>
                                      </p:cBhvr>
                                      <p:tavLst>
                                        <p:tav tm="0">
                                          <p:val>
                                            <p:strVal val="ppt_w"/>
                                          </p:val>
                                        </p:tav>
                                        <p:tav tm="100000">
                                          <p:val>
                                            <p:fltVal val="0"/>
                                          </p:val>
                                        </p:tav>
                                      </p:tavLst>
                                    </p:anim>
                                    <p:anim calcmode="lin" valueType="num">
                                      <p:cBhvr>
                                        <p:cTn id="30" dur="1000"/>
                                        <p:tgtEl>
                                          <p:spTgt spid="10"/>
                                        </p:tgtEl>
                                        <p:attrNameLst>
                                          <p:attrName>ppt_h</p:attrName>
                                        </p:attrNameLst>
                                      </p:cBhvr>
                                      <p:tavLst>
                                        <p:tav tm="0">
                                          <p:val>
                                            <p:strVal val="ppt_h"/>
                                          </p:val>
                                        </p:tav>
                                        <p:tav tm="100000">
                                          <p:val>
                                            <p:fltVal val="0"/>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cTn>
                              </p:par>
                              <p:par>
                                <p:cTn id="33" presetID="53"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1000" fill="hold"/>
                                        <p:tgtEl>
                                          <p:spTgt spid="18"/>
                                        </p:tgtEl>
                                        <p:attrNameLst>
                                          <p:attrName>ppt_w</p:attrName>
                                        </p:attrNameLst>
                                      </p:cBhvr>
                                      <p:tavLst>
                                        <p:tav tm="0">
                                          <p:val>
                                            <p:fltVal val="0"/>
                                          </p:val>
                                        </p:tav>
                                        <p:tav tm="100000">
                                          <p:val>
                                            <p:strVal val="#ppt_w"/>
                                          </p:val>
                                        </p:tav>
                                      </p:tavLst>
                                    </p:anim>
                                    <p:anim calcmode="lin" valueType="num">
                                      <p:cBhvr>
                                        <p:cTn id="36" dur="1000" fill="hold"/>
                                        <p:tgtEl>
                                          <p:spTgt spid="18"/>
                                        </p:tgtEl>
                                        <p:attrNameLst>
                                          <p:attrName>ppt_h</p:attrName>
                                        </p:attrNameLst>
                                      </p:cBhvr>
                                      <p:tavLst>
                                        <p:tav tm="0">
                                          <p:val>
                                            <p:fltVal val="0"/>
                                          </p:val>
                                        </p:tav>
                                        <p:tav tm="100000">
                                          <p:val>
                                            <p:strVal val="#ppt_h"/>
                                          </p:val>
                                        </p:tav>
                                      </p:tavLst>
                                    </p:anim>
                                    <p:animEffect transition="in" filter="fade">
                                      <p:cBhvr>
                                        <p:cTn id="37" dur="1000"/>
                                        <p:tgtEl>
                                          <p:spTgt spid="18"/>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0" grpId="0" animBg="1"/>
      <p:bldP spid="10" grpId="1" animBg="1"/>
      <p:bldP spid="18" grpId="0" animBg="1"/>
      <p:bldP spid="18" grpId="1"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5600" y="0"/>
            <a:ext cx="4267200" cy="9140964"/>
          </a:xfrm>
          <a:prstGeom prst="rect">
            <a:avLst/>
          </a:prstGeom>
        </p:spPr>
        <p:txBody>
          <a:bodyPr wrap="square">
            <a:spAutoFit/>
          </a:bodyPr>
          <a:lstStyle/>
          <a:p>
            <a:r>
              <a:rPr lang="en-US" sz="2800" b="1" u="sng" dirty="0" smtClean="0">
                <a:solidFill>
                  <a:srgbClr val="000000"/>
                </a:solidFill>
              </a:rPr>
              <a:t>EARLY EXPLORERS</a:t>
            </a:r>
          </a:p>
          <a:p>
            <a:r>
              <a:rPr lang="en-US" sz="2800" dirty="0" smtClean="0">
                <a:solidFill>
                  <a:srgbClr val="000000"/>
                </a:solidFill>
              </a:rPr>
              <a:t>Juan </a:t>
            </a:r>
            <a:r>
              <a:rPr lang="en-US" sz="2800" dirty="0" err="1" smtClean="0">
                <a:solidFill>
                  <a:srgbClr val="000000"/>
                </a:solidFill>
              </a:rPr>
              <a:t>Cabillo</a:t>
            </a:r>
            <a:r>
              <a:rPr lang="en-US" sz="2800" dirty="0" smtClean="0">
                <a:solidFill>
                  <a:srgbClr val="000000"/>
                </a:solidFill>
              </a:rPr>
              <a:t> </a:t>
            </a:r>
          </a:p>
          <a:p>
            <a:r>
              <a:rPr lang="en-US" sz="2800" dirty="0" smtClean="0">
                <a:solidFill>
                  <a:srgbClr val="000000"/>
                </a:solidFill>
              </a:rPr>
              <a:t>John Cabot 	</a:t>
            </a:r>
          </a:p>
          <a:p>
            <a:r>
              <a:rPr lang="en-US" sz="2800" dirty="0" smtClean="0">
                <a:solidFill>
                  <a:srgbClr val="000000"/>
                </a:solidFill>
              </a:rPr>
              <a:t>Jacques Cartier  	</a:t>
            </a:r>
          </a:p>
          <a:p>
            <a:r>
              <a:rPr lang="en-US" sz="2800" dirty="0" smtClean="0">
                <a:solidFill>
                  <a:srgbClr val="000000"/>
                </a:solidFill>
              </a:rPr>
              <a:t>Samuel de Champlain	</a:t>
            </a:r>
          </a:p>
          <a:p>
            <a:r>
              <a:rPr lang="en-US" sz="2800" dirty="0" smtClean="0">
                <a:solidFill>
                  <a:srgbClr val="000000"/>
                </a:solidFill>
              </a:rPr>
              <a:t>Christopher Columbus  </a:t>
            </a:r>
          </a:p>
          <a:p>
            <a:r>
              <a:rPr lang="en-US" sz="2800" dirty="0" err="1" smtClean="0">
                <a:solidFill>
                  <a:srgbClr val="000000"/>
                </a:solidFill>
              </a:rPr>
              <a:t>Hernan</a:t>
            </a:r>
            <a:r>
              <a:rPr lang="en-US" sz="2800" dirty="0" smtClean="0">
                <a:solidFill>
                  <a:srgbClr val="000000"/>
                </a:solidFill>
              </a:rPr>
              <a:t> Cortez </a:t>
            </a:r>
          </a:p>
          <a:p>
            <a:r>
              <a:rPr lang="en-US" sz="2800" dirty="0" smtClean="0">
                <a:solidFill>
                  <a:srgbClr val="000000"/>
                </a:solidFill>
              </a:rPr>
              <a:t>John Davis	</a:t>
            </a:r>
          </a:p>
          <a:p>
            <a:r>
              <a:rPr lang="en-US" sz="2800" dirty="0" smtClean="0">
                <a:solidFill>
                  <a:srgbClr val="000000"/>
                </a:solidFill>
              </a:rPr>
              <a:t>Francis Drake </a:t>
            </a:r>
          </a:p>
          <a:p>
            <a:r>
              <a:rPr lang="en-US" sz="2800" dirty="0" smtClean="0">
                <a:solidFill>
                  <a:srgbClr val="000000"/>
                </a:solidFill>
              </a:rPr>
              <a:t>Martin Frobisher  	</a:t>
            </a:r>
          </a:p>
          <a:p>
            <a:r>
              <a:rPr lang="en-US" sz="2800" dirty="0" smtClean="0">
                <a:solidFill>
                  <a:srgbClr val="000000"/>
                </a:solidFill>
              </a:rPr>
              <a:t>Samuel Hearne 	</a:t>
            </a:r>
          </a:p>
          <a:p>
            <a:r>
              <a:rPr lang="en-US" sz="2800" dirty="0" smtClean="0">
                <a:solidFill>
                  <a:srgbClr val="000000"/>
                </a:solidFill>
              </a:rPr>
              <a:t>Anthony </a:t>
            </a:r>
            <a:r>
              <a:rPr lang="en-US" sz="2800" dirty="0" err="1" smtClean="0">
                <a:solidFill>
                  <a:srgbClr val="000000"/>
                </a:solidFill>
              </a:rPr>
              <a:t>Henday</a:t>
            </a:r>
            <a:r>
              <a:rPr lang="en-US" sz="2800" dirty="0" smtClean="0">
                <a:solidFill>
                  <a:srgbClr val="000000"/>
                </a:solidFill>
              </a:rPr>
              <a:t>	</a:t>
            </a:r>
          </a:p>
          <a:p>
            <a:r>
              <a:rPr lang="en-US" sz="2800" dirty="0" smtClean="0">
                <a:solidFill>
                  <a:srgbClr val="000000"/>
                </a:solidFill>
              </a:rPr>
              <a:t>Henry Hudson </a:t>
            </a:r>
          </a:p>
          <a:p>
            <a:r>
              <a:rPr lang="en-US" sz="2800" dirty="0" smtClean="0">
                <a:solidFill>
                  <a:srgbClr val="000000"/>
                </a:solidFill>
              </a:rPr>
              <a:t>Henry Kelsey	</a:t>
            </a:r>
          </a:p>
          <a:p>
            <a:r>
              <a:rPr lang="en-US" sz="2800" dirty="0" smtClean="0">
                <a:solidFill>
                  <a:srgbClr val="000000"/>
                </a:solidFill>
              </a:rPr>
              <a:t>Pierre La </a:t>
            </a:r>
            <a:r>
              <a:rPr lang="en-US" sz="2800" dirty="0" err="1" smtClean="0">
                <a:solidFill>
                  <a:srgbClr val="000000"/>
                </a:solidFill>
              </a:rPr>
              <a:t>Verendrye</a:t>
            </a:r>
            <a:r>
              <a:rPr lang="en-US" sz="2800" dirty="0" smtClean="0">
                <a:solidFill>
                  <a:srgbClr val="000000"/>
                </a:solidFill>
              </a:rPr>
              <a:t> 	</a:t>
            </a:r>
          </a:p>
          <a:p>
            <a:r>
              <a:rPr lang="en-US" sz="2800" dirty="0" smtClean="0">
                <a:solidFill>
                  <a:srgbClr val="000000"/>
                </a:solidFill>
              </a:rPr>
              <a:t>Alexander </a:t>
            </a:r>
            <a:r>
              <a:rPr lang="en-US" sz="2800" dirty="0" err="1" smtClean="0">
                <a:solidFill>
                  <a:srgbClr val="000000"/>
                </a:solidFill>
              </a:rPr>
              <a:t>MacKenzie</a:t>
            </a:r>
            <a:r>
              <a:rPr lang="en-US" sz="2800" dirty="0" smtClean="0">
                <a:solidFill>
                  <a:srgbClr val="000000"/>
                </a:solidFill>
              </a:rPr>
              <a:t> 	</a:t>
            </a:r>
          </a:p>
          <a:p>
            <a:r>
              <a:rPr lang="en-US" sz="2800" dirty="0" smtClean="0">
                <a:solidFill>
                  <a:srgbClr val="000000"/>
                </a:solidFill>
              </a:rPr>
              <a:t>Pierre Mallet	</a:t>
            </a:r>
          </a:p>
          <a:p>
            <a:r>
              <a:rPr lang="en-US" sz="2800" dirty="0" smtClean="0">
                <a:solidFill>
                  <a:srgbClr val="000000"/>
                </a:solidFill>
              </a:rPr>
              <a:t>Paul Mallet	</a:t>
            </a:r>
          </a:p>
          <a:p>
            <a:r>
              <a:rPr lang="en-US" sz="2800" dirty="0" smtClean="0">
                <a:solidFill>
                  <a:srgbClr val="000000"/>
                </a:solidFill>
              </a:rPr>
              <a:t>Peter Pond	</a:t>
            </a:r>
          </a:p>
          <a:p>
            <a:r>
              <a:rPr lang="en-US" sz="2800" dirty="0" smtClean="0">
                <a:solidFill>
                  <a:srgbClr val="000000"/>
                </a:solidFill>
              </a:rPr>
              <a:t>David Thompson 	</a:t>
            </a:r>
          </a:p>
          <a:p>
            <a:r>
              <a:rPr lang="en-US" sz="2800" dirty="0" smtClean="0">
                <a:solidFill>
                  <a:srgbClr val="000000"/>
                </a:solidFill>
              </a:rPr>
              <a:t>Giovanni </a:t>
            </a:r>
            <a:r>
              <a:rPr lang="en-US" sz="2800" dirty="0" err="1" smtClean="0">
                <a:solidFill>
                  <a:srgbClr val="000000"/>
                </a:solidFill>
              </a:rPr>
              <a:t>da</a:t>
            </a:r>
            <a:r>
              <a:rPr lang="en-US" sz="2800" dirty="0" smtClean="0">
                <a:solidFill>
                  <a:srgbClr val="000000"/>
                </a:solidFill>
              </a:rPr>
              <a:t> </a:t>
            </a:r>
            <a:r>
              <a:rPr lang="en-US" sz="2800" dirty="0" err="1" smtClean="0">
                <a:solidFill>
                  <a:srgbClr val="000000"/>
                </a:solidFill>
              </a:rPr>
              <a:t>Verrazzano</a:t>
            </a:r>
            <a:r>
              <a:rPr lang="en-US" sz="2800" dirty="0" smtClean="0">
                <a:solidFill>
                  <a:srgbClr val="000000"/>
                </a:solidFill>
              </a:rPr>
              <a:t>  	</a:t>
            </a:r>
          </a:p>
        </p:txBody>
      </p:sp>
      <p:sp>
        <p:nvSpPr>
          <p:cNvPr id="5" name="Rectangle 4"/>
          <p:cNvSpPr/>
          <p:nvPr/>
        </p:nvSpPr>
        <p:spPr>
          <a:xfrm>
            <a:off x="152400" y="87154"/>
            <a:ext cx="2286000" cy="5170646"/>
          </a:xfrm>
          <a:prstGeom prst="rect">
            <a:avLst/>
          </a:prstGeom>
        </p:spPr>
        <p:txBody>
          <a:bodyPr wrap="square">
            <a:spAutoFit/>
          </a:bodyPr>
          <a:lstStyle/>
          <a:p>
            <a:r>
              <a:rPr lang="en-US" sz="1500" b="1" u="sng" dirty="0" smtClean="0">
                <a:solidFill>
                  <a:srgbClr val="000000"/>
                </a:solidFill>
              </a:rPr>
              <a:t>EARLY EXPLORERS</a:t>
            </a:r>
            <a:r>
              <a:rPr lang="en-US" sz="1500" b="1" dirty="0" smtClean="0">
                <a:solidFill>
                  <a:srgbClr val="000000"/>
                </a:solidFill>
              </a:rPr>
              <a:t>	</a:t>
            </a:r>
          </a:p>
          <a:p>
            <a:r>
              <a:rPr lang="en-US" sz="1500" dirty="0" smtClean="0">
                <a:solidFill>
                  <a:srgbClr val="000000"/>
                </a:solidFill>
              </a:rPr>
              <a:t>Juan </a:t>
            </a:r>
            <a:r>
              <a:rPr lang="en-US" sz="1500" dirty="0" err="1" smtClean="0">
                <a:solidFill>
                  <a:srgbClr val="000000"/>
                </a:solidFill>
              </a:rPr>
              <a:t>Cabillo</a:t>
            </a:r>
            <a:r>
              <a:rPr lang="en-US" sz="1500" dirty="0" smtClean="0">
                <a:solidFill>
                  <a:srgbClr val="000000"/>
                </a:solidFill>
              </a:rPr>
              <a:t> </a:t>
            </a:r>
          </a:p>
          <a:p>
            <a:r>
              <a:rPr lang="en-US" sz="1500" dirty="0" smtClean="0">
                <a:solidFill>
                  <a:srgbClr val="000000"/>
                </a:solidFill>
              </a:rPr>
              <a:t>John Cabot 	</a:t>
            </a:r>
          </a:p>
          <a:p>
            <a:r>
              <a:rPr lang="en-US" sz="1500" dirty="0" smtClean="0">
                <a:solidFill>
                  <a:srgbClr val="000000"/>
                </a:solidFill>
              </a:rPr>
              <a:t>Jacques Cartier  	</a:t>
            </a:r>
          </a:p>
          <a:p>
            <a:r>
              <a:rPr lang="en-US" sz="1500" dirty="0" smtClean="0">
                <a:solidFill>
                  <a:srgbClr val="000000"/>
                </a:solidFill>
              </a:rPr>
              <a:t>Samuel de Champlain	</a:t>
            </a:r>
          </a:p>
          <a:p>
            <a:r>
              <a:rPr lang="en-US" sz="1500" dirty="0" smtClean="0">
                <a:solidFill>
                  <a:srgbClr val="000000"/>
                </a:solidFill>
              </a:rPr>
              <a:t>Christopher Columbus  </a:t>
            </a:r>
          </a:p>
          <a:p>
            <a:r>
              <a:rPr lang="en-US" sz="1500" dirty="0" err="1" smtClean="0">
                <a:solidFill>
                  <a:srgbClr val="000000"/>
                </a:solidFill>
              </a:rPr>
              <a:t>Hernan</a:t>
            </a:r>
            <a:r>
              <a:rPr lang="en-US" sz="1500" dirty="0" smtClean="0">
                <a:solidFill>
                  <a:srgbClr val="000000"/>
                </a:solidFill>
              </a:rPr>
              <a:t> Cortez </a:t>
            </a:r>
          </a:p>
          <a:p>
            <a:r>
              <a:rPr lang="en-US" sz="1500" dirty="0" smtClean="0">
                <a:solidFill>
                  <a:srgbClr val="000000"/>
                </a:solidFill>
              </a:rPr>
              <a:t>John Davis	</a:t>
            </a:r>
          </a:p>
          <a:p>
            <a:r>
              <a:rPr lang="en-US" sz="1500" dirty="0" smtClean="0">
                <a:solidFill>
                  <a:srgbClr val="000000"/>
                </a:solidFill>
              </a:rPr>
              <a:t>Francis Drake </a:t>
            </a:r>
          </a:p>
          <a:p>
            <a:r>
              <a:rPr lang="en-US" sz="1500" dirty="0" smtClean="0">
                <a:solidFill>
                  <a:srgbClr val="000000"/>
                </a:solidFill>
              </a:rPr>
              <a:t>Martin Frobisher  	</a:t>
            </a:r>
          </a:p>
          <a:p>
            <a:r>
              <a:rPr lang="en-US" sz="1500" dirty="0" smtClean="0">
                <a:solidFill>
                  <a:srgbClr val="000000"/>
                </a:solidFill>
              </a:rPr>
              <a:t>Samuel Hearne 	</a:t>
            </a:r>
          </a:p>
          <a:p>
            <a:r>
              <a:rPr lang="en-US" sz="1500" dirty="0" smtClean="0">
                <a:solidFill>
                  <a:srgbClr val="000000"/>
                </a:solidFill>
              </a:rPr>
              <a:t>Anthony </a:t>
            </a:r>
            <a:r>
              <a:rPr lang="en-US" sz="1500" dirty="0" err="1" smtClean="0">
                <a:solidFill>
                  <a:srgbClr val="000000"/>
                </a:solidFill>
              </a:rPr>
              <a:t>Henday</a:t>
            </a:r>
            <a:r>
              <a:rPr lang="en-US" sz="1500" dirty="0" smtClean="0">
                <a:solidFill>
                  <a:srgbClr val="000000"/>
                </a:solidFill>
              </a:rPr>
              <a:t>	</a:t>
            </a:r>
          </a:p>
          <a:p>
            <a:r>
              <a:rPr lang="en-US" sz="1500" dirty="0" smtClean="0">
                <a:solidFill>
                  <a:srgbClr val="000000"/>
                </a:solidFill>
              </a:rPr>
              <a:t>Henry Hudson </a:t>
            </a:r>
          </a:p>
          <a:p>
            <a:r>
              <a:rPr lang="en-US" sz="1500" dirty="0" smtClean="0">
                <a:solidFill>
                  <a:srgbClr val="000000"/>
                </a:solidFill>
              </a:rPr>
              <a:t>Henry Kelsey	</a:t>
            </a:r>
          </a:p>
          <a:p>
            <a:r>
              <a:rPr lang="en-US" sz="1500" dirty="0" smtClean="0">
                <a:solidFill>
                  <a:srgbClr val="000000"/>
                </a:solidFill>
              </a:rPr>
              <a:t>Pierre La </a:t>
            </a:r>
            <a:r>
              <a:rPr lang="en-US" sz="1500" dirty="0" err="1" smtClean="0">
                <a:solidFill>
                  <a:srgbClr val="000000"/>
                </a:solidFill>
              </a:rPr>
              <a:t>Verendrye</a:t>
            </a:r>
            <a:r>
              <a:rPr lang="en-US" sz="1500" dirty="0" smtClean="0">
                <a:solidFill>
                  <a:srgbClr val="000000"/>
                </a:solidFill>
              </a:rPr>
              <a:t> 	</a:t>
            </a:r>
          </a:p>
          <a:p>
            <a:r>
              <a:rPr lang="en-US" sz="1500" dirty="0" smtClean="0">
                <a:solidFill>
                  <a:srgbClr val="000000"/>
                </a:solidFill>
              </a:rPr>
              <a:t>Alexander </a:t>
            </a:r>
            <a:r>
              <a:rPr lang="en-US" sz="1500" dirty="0" err="1" smtClean="0">
                <a:solidFill>
                  <a:srgbClr val="000000"/>
                </a:solidFill>
              </a:rPr>
              <a:t>MacKenzie</a:t>
            </a:r>
            <a:r>
              <a:rPr lang="en-US" sz="1500" dirty="0" smtClean="0">
                <a:solidFill>
                  <a:srgbClr val="000000"/>
                </a:solidFill>
              </a:rPr>
              <a:t> 	</a:t>
            </a:r>
          </a:p>
          <a:p>
            <a:r>
              <a:rPr lang="en-US" sz="1500" dirty="0" smtClean="0">
                <a:solidFill>
                  <a:srgbClr val="000000"/>
                </a:solidFill>
              </a:rPr>
              <a:t>Pierre Mallet	</a:t>
            </a:r>
          </a:p>
          <a:p>
            <a:r>
              <a:rPr lang="en-US" sz="1500" dirty="0" smtClean="0">
                <a:solidFill>
                  <a:srgbClr val="000000"/>
                </a:solidFill>
              </a:rPr>
              <a:t>Paul Mallet	</a:t>
            </a:r>
          </a:p>
          <a:p>
            <a:r>
              <a:rPr lang="en-US" sz="1500" dirty="0" smtClean="0">
                <a:solidFill>
                  <a:srgbClr val="000000"/>
                </a:solidFill>
              </a:rPr>
              <a:t>Peter Pond	</a:t>
            </a:r>
          </a:p>
          <a:p>
            <a:r>
              <a:rPr lang="en-US" sz="1500" dirty="0" smtClean="0">
                <a:solidFill>
                  <a:srgbClr val="000000"/>
                </a:solidFill>
              </a:rPr>
              <a:t>David Thompson 	</a:t>
            </a:r>
          </a:p>
          <a:p>
            <a:r>
              <a:rPr lang="en-US" sz="1500" dirty="0" smtClean="0">
                <a:solidFill>
                  <a:srgbClr val="000000"/>
                </a:solidFill>
              </a:rPr>
              <a:t>Giovanni </a:t>
            </a:r>
            <a:r>
              <a:rPr lang="en-US" sz="1500" dirty="0" err="1" smtClean="0">
                <a:solidFill>
                  <a:srgbClr val="000000"/>
                </a:solidFill>
              </a:rPr>
              <a:t>da</a:t>
            </a:r>
            <a:r>
              <a:rPr lang="en-US" sz="1500" dirty="0" smtClean="0">
                <a:solidFill>
                  <a:srgbClr val="000000"/>
                </a:solidFill>
              </a:rPr>
              <a:t> </a:t>
            </a:r>
            <a:r>
              <a:rPr lang="en-US" sz="1500" dirty="0" err="1" smtClean="0">
                <a:solidFill>
                  <a:srgbClr val="000000"/>
                </a:solidFill>
              </a:rPr>
              <a:t>Verrazzano</a:t>
            </a:r>
            <a:r>
              <a:rPr lang="en-US" sz="1500" dirty="0" smtClean="0">
                <a:solidFill>
                  <a:srgbClr val="000000"/>
                </a:solidFill>
              </a:rPr>
              <a:t>  	</a:t>
            </a:r>
          </a:p>
        </p:txBody>
      </p:sp>
      <p:pic>
        <p:nvPicPr>
          <p:cNvPr id="6" name="Picture 5"/>
          <p:cNvPicPr>
            <a:picLocks noChangeAspect="1" noChangeArrowheads="1"/>
          </p:cNvPicPr>
          <p:nvPr/>
        </p:nvPicPr>
        <p:blipFill>
          <a:blip r:embed="rId2" cstate="print"/>
          <a:srcRect/>
          <a:stretch>
            <a:fillRect/>
          </a:stretch>
        </p:blipFill>
        <p:spPr bwMode="auto">
          <a:xfrm>
            <a:off x="152400" y="3505200"/>
            <a:ext cx="2638425" cy="3024557"/>
          </a:xfrm>
          <a:prstGeom prst="rect">
            <a:avLst/>
          </a:prstGeom>
          <a:noFill/>
          <a:ln w="50800">
            <a:solidFill>
              <a:schemeClr val="tx1"/>
            </a:solidFill>
            <a:miter lim="800000"/>
            <a:headEnd/>
            <a:tailEnd/>
          </a:ln>
          <a:effectLst/>
        </p:spPr>
      </p:pic>
      <p:pic>
        <p:nvPicPr>
          <p:cNvPr id="7" name="Picture 2"/>
          <p:cNvPicPr>
            <a:picLocks noChangeAspect="1" noChangeArrowheads="1"/>
          </p:cNvPicPr>
          <p:nvPr/>
        </p:nvPicPr>
        <p:blipFill>
          <a:blip r:embed="rId3"/>
          <a:srcRect/>
          <a:stretch>
            <a:fillRect/>
          </a:stretch>
        </p:blipFill>
        <p:spPr bwMode="auto">
          <a:xfrm>
            <a:off x="6400800" y="228600"/>
            <a:ext cx="2223254" cy="2895600"/>
          </a:xfrm>
          <a:prstGeom prst="rect">
            <a:avLst/>
          </a:prstGeom>
          <a:noFill/>
          <a:ln w="50800">
            <a:solidFill>
              <a:schemeClr val="tx1"/>
            </a:solidFill>
            <a:miter lim="800000"/>
            <a:headEnd/>
            <a:tailEnd/>
          </a:ln>
          <a:effectLst/>
        </p:spPr>
      </p:pic>
      <p:pic>
        <p:nvPicPr>
          <p:cNvPr id="8" name="Picture 2"/>
          <p:cNvPicPr>
            <a:picLocks noChangeAspect="1" noChangeArrowheads="1"/>
          </p:cNvPicPr>
          <p:nvPr/>
        </p:nvPicPr>
        <p:blipFill>
          <a:blip r:embed="rId4"/>
          <a:srcRect/>
          <a:stretch>
            <a:fillRect/>
          </a:stretch>
        </p:blipFill>
        <p:spPr bwMode="auto">
          <a:xfrm>
            <a:off x="6247501" y="3733800"/>
            <a:ext cx="2669474" cy="2677370"/>
          </a:xfrm>
          <a:prstGeom prst="rect">
            <a:avLst/>
          </a:prstGeom>
          <a:noFill/>
          <a:ln w="50800">
            <a:solidFill>
              <a:schemeClr val="tx1"/>
            </a:solidFill>
            <a:miter lim="800000"/>
            <a:headEnd/>
            <a:tailEnd/>
          </a:ln>
          <a:effectLst/>
        </p:spPr>
      </p:pic>
      <p:sp>
        <p:nvSpPr>
          <p:cNvPr id="9" name="TextBox 3"/>
          <p:cNvSpPr txBox="1">
            <a:spLocks noChangeArrowheads="1"/>
          </p:cNvSpPr>
          <p:nvPr/>
        </p:nvSpPr>
        <p:spPr bwMode="auto">
          <a:xfrm>
            <a:off x="0" y="0"/>
            <a:ext cx="9144000" cy="707886"/>
          </a:xfrm>
          <a:prstGeom prst="rect">
            <a:avLst/>
          </a:prstGeom>
          <a:solidFill>
            <a:schemeClr val="accent1">
              <a:lumMod val="20000"/>
              <a:lumOff val="80000"/>
            </a:schemeClr>
          </a:solidFill>
          <a:ln w="9525">
            <a:noFill/>
            <a:miter lim="800000"/>
            <a:headEnd/>
            <a:tailEnd/>
          </a:ln>
        </p:spPr>
        <p:txBody>
          <a:bodyPr wrap="square">
            <a:spAutoFit/>
          </a:bodyPr>
          <a:lstStyle/>
          <a:p>
            <a:pPr algn="ctr">
              <a:defRPr/>
            </a:pPr>
            <a:r>
              <a:rPr lang="en-US" sz="4000" b="1" dirty="0" smtClean="0">
                <a:ln>
                  <a:solidFill>
                    <a:srgbClr val="0070C0"/>
                  </a:solidFill>
                </a:ln>
                <a:solidFill>
                  <a:schemeClr val="accent1">
                    <a:lumMod val="75000"/>
                  </a:schemeClr>
                </a:solidFill>
                <a:effectLst>
                  <a:outerShdw dist="50800" dir="5400000" algn="ctr" rotWithShape="0">
                    <a:schemeClr val="tx1"/>
                  </a:outerShdw>
                </a:effectLst>
                <a:latin typeface="Tempus Sans ITC" pitchFamily="82" charset="0"/>
              </a:rPr>
              <a:t>What happens to our new friends?</a:t>
            </a:r>
            <a:endParaRPr lang="en-US" sz="4000" b="1" dirty="0">
              <a:ln>
                <a:solidFill>
                  <a:srgbClr val="0070C0"/>
                </a:solidFill>
              </a:ln>
              <a:solidFill>
                <a:schemeClr val="accent1">
                  <a:lumMod val="75000"/>
                </a:schemeClr>
              </a:solidFill>
              <a:effectLst>
                <a:outerShdw dist="50800" dir="54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par>
                                <p:cTn id="8" presetID="28"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5000" fill="hold"/>
                                        <p:tgtEl>
                                          <p:spTgt spid="4"/>
                                        </p:tgtEl>
                                        <p:attrNameLst>
                                          <p:attrName>ppt_x</p:attrName>
                                        </p:attrNameLst>
                                      </p:cBhvr>
                                      <p:tavLst>
                                        <p:tav tm="0">
                                          <p:val>
                                            <p:strVal val="#ppt_x"/>
                                          </p:val>
                                        </p:tav>
                                        <p:tav tm="100000">
                                          <p:val>
                                            <p:strVal val="#ppt_x"/>
                                          </p:val>
                                        </p:tav>
                                      </p:tavLst>
                                    </p:anim>
                                    <p:anim calcmode="lin" valueType="num">
                                      <p:cBhvr>
                                        <p:cTn id="11" dur="15000" fill="hold"/>
                                        <p:tgtEl>
                                          <p:spTgt spid="4"/>
                                        </p:tgtEl>
                                        <p:attrNameLst>
                                          <p:attrName>ppt_y</p:attrName>
                                        </p:attrNameLst>
                                      </p:cBhvr>
                                      <p:tavLst>
                                        <p:tav tm="0">
                                          <p:val>
                                            <p:strVal val="#ppt_y+1"/>
                                          </p:val>
                                        </p:tav>
                                        <p:tav tm="100000">
                                          <p:val>
                                            <p:strVal val="#ppt_y-1"/>
                                          </p:val>
                                        </p:tav>
                                      </p:tavLst>
                                    </p:anim>
                                  </p:childTnLst>
                                </p:cTn>
                              </p:par>
                              <p:par>
                                <p:cTn id="12" presetID="10" presetClass="entr" presetSubtype="0"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par>
                                <p:cTn id="15" presetID="10" presetClass="entr" presetSubtype="0" fill="hold" nodeType="withEffect">
                                  <p:stCondLst>
                                    <p:cond delay="4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par>
                                <p:cTn id="18" presetID="10" presetClass="entr" presetSubtype="0" fill="hold" nodeType="withEffect">
                                  <p:stCondLst>
                                    <p:cond delay="7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par>
                                <p:cTn id="21" presetID="6" presetClass="emph" presetSubtype="0" fill="hold" grpId="1" nodeType="withEffect">
                                  <p:stCondLst>
                                    <p:cond delay="10000"/>
                                  </p:stCondLst>
                                  <p:childTnLst>
                                    <p:animScale>
                                      <p:cBhvr>
                                        <p:cTn id="22" dur="1000" fill="hold"/>
                                        <p:tgtEl>
                                          <p:spTgt spid="4"/>
                                        </p:tgtEl>
                                      </p:cBhvr>
                                      <p:by x="50000" y="50000"/>
                                    </p:animScale>
                                  </p:childTnLst>
                                </p:cTn>
                              </p:par>
                              <p:par>
                                <p:cTn id="23" presetID="35" presetClass="path" presetSubtype="0" accel="50000" decel="50000" fill="hold" grpId="2" nodeType="withEffect">
                                  <p:stCondLst>
                                    <p:cond delay="10000"/>
                                  </p:stCondLst>
                                  <p:childTnLst>
                                    <p:animMotion origin="layout" path="M 0 -4.73988E-6 L -0.41667 -0.31052 " pathEditMode="relative" rAng="0" ptsTypes="AA">
                                      <p:cBhvr>
                                        <p:cTn id="24" dur="1000" fill="hold"/>
                                        <p:tgtEl>
                                          <p:spTgt spid="4"/>
                                        </p:tgtEl>
                                        <p:attrNameLst>
                                          <p:attrName>ppt_x</p:attrName>
                                          <p:attrName>ppt_y</p:attrName>
                                        </p:attrNameLst>
                                      </p:cBhvr>
                                      <p:rCtr x="-208" y="-155"/>
                                    </p:animMotion>
                                  </p:childTnLst>
                                </p:cTn>
                              </p:par>
                              <p:par>
                                <p:cTn id="25" presetID="10" presetClass="exit" presetSubtype="0" fill="hold" nodeType="withEffect">
                                  <p:stCondLst>
                                    <p:cond delay="10000"/>
                                  </p:stCondLst>
                                  <p:childTnLst>
                                    <p:animEffect transition="out" filter="fade">
                                      <p:cBhvr>
                                        <p:cTn id="26" dur="1000"/>
                                        <p:tgtEl>
                                          <p:spTgt spid="8"/>
                                        </p:tgtEl>
                                      </p:cBhvr>
                                    </p:animEffect>
                                    <p:set>
                                      <p:cBhvr>
                                        <p:cTn id="27" dur="1" fill="hold">
                                          <p:stCondLst>
                                            <p:cond delay="999"/>
                                          </p:stCondLst>
                                        </p:cTn>
                                        <p:tgtEl>
                                          <p:spTgt spid="8"/>
                                        </p:tgtEl>
                                        <p:attrNameLst>
                                          <p:attrName>style.visibility</p:attrName>
                                        </p:attrNameLst>
                                      </p:cBhvr>
                                      <p:to>
                                        <p:strVal val="hidden"/>
                                      </p:to>
                                    </p:set>
                                  </p:childTnLst>
                                </p:cTn>
                              </p:par>
                              <p:par>
                                <p:cTn id="28" presetID="10" presetClass="exit" presetSubtype="0" fill="hold" nodeType="withEffect">
                                  <p:stCondLst>
                                    <p:cond delay="10000"/>
                                  </p:stCondLst>
                                  <p:childTnLst>
                                    <p:animEffect transition="out" filter="fade">
                                      <p:cBhvr>
                                        <p:cTn id="29" dur="1000"/>
                                        <p:tgtEl>
                                          <p:spTgt spid="6"/>
                                        </p:tgtEl>
                                      </p:cBhvr>
                                    </p:animEffect>
                                    <p:set>
                                      <p:cBhvr>
                                        <p:cTn id="30" dur="1" fill="hold">
                                          <p:stCondLst>
                                            <p:cond delay="999"/>
                                          </p:stCondLst>
                                        </p:cTn>
                                        <p:tgtEl>
                                          <p:spTgt spid="6"/>
                                        </p:tgtEl>
                                        <p:attrNameLst>
                                          <p:attrName>style.visibility</p:attrName>
                                        </p:attrNameLst>
                                      </p:cBhvr>
                                      <p:to>
                                        <p:strVal val="hidden"/>
                                      </p:to>
                                    </p:set>
                                  </p:childTnLst>
                                </p:cTn>
                              </p:par>
                              <p:par>
                                <p:cTn id="31" presetID="10" presetClass="exit" presetSubtype="0" fill="hold" nodeType="withEffect">
                                  <p:stCondLst>
                                    <p:cond delay="10000"/>
                                  </p:stCondLst>
                                  <p:childTnLst>
                                    <p:animEffect transition="out" filter="fade">
                                      <p:cBhvr>
                                        <p:cTn id="32" dur="1000"/>
                                        <p:tgtEl>
                                          <p:spTgt spid="7"/>
                                        </p:tgtEl>
                                      </p:cBhvr>
                                    </p:animEffect>
                                    <p:set>
                                      <p:cBhvr>
                                        <p:cTn id="33" dur="1" fill="hold">
                                          <p:stCondLst>
                                            <p:cond delay="999"/>
                                          </p:stCondLst>
                                        </p:cTn>
                                        <p:tgtEl>
                                          <p:spTgt spid="7"/>
                                        </p:tgtEl>
                                        <p:attrNameLst>
                                          <p:attrName>style.visibility</p:attrName>
                                        </p:attrNameLst>
                                      </p:cBhvr>
                                      <p:to>
                                        <p:strVal val="hidden"/>
                                      </p:to>
                                    </p:set>
                                  </p:childTnLst>
                                </p:cTn>
                              </p:par>
                              <p:par>
                                <p:cTn id="34" presetID="10" presetClass="entr" presetSubtype="0" fill="hold" grpId="0" nodeType="withEffect">
                                  <p:stCondLst>
                                    <p:cond delay="1100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childTnLst>
                                </p:cTn>
                              </p:par>
                              <p:par>
                                <p:cTn id="37" presetID="10" presetClass="exit" presetSubtype="0" fill="hold" grpId="3" nodeType="withEffect">
                                  <p:stCondLst>
                                    <p:cond delay="11000"/>
                                  </p:stCondLst>
                                  <p:childTnLst>
                                    <p:animEffect transition="out" filter="fade">
                                      <p:cBhvr>
                                        <p:cTn id="38" dur="1000"/>
                                        <p:tgtEl>
                                          <p:spTgt spid="4"/>
                                        </p:tgtEl>
                                      </p:cBhvr>
                                    </p:animEffect>
                                    <p:set>
                                      <p:cBhvr>
                                        <p:cTn id="3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9"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5410200" y="152400"/>
            <a:ext cx="1767841" cy="2231136"/>
            <a:chOff x="5998269" y="3247345"/>
            <a:chExt cx="2498038" cy="3163662"/>
          </a:xfrm>
        </p:grpSpPr>
        <p:pic>
          <p:nvPicPr>
            <p:cNvPr id="24" name="Picture 4" descr="Andrew Ellicott.jpg"/>
            <p:cNvPicPr>
              <a:picLocks noChangeAspect="1" noChangeArrowheads="1"/>
            </p:cNvPicPr>
            <p:nvPr/>
          </p:nvPicPr>
          <p:blipFill>
            <a:blip r:embed="rId2"/>
            <a:srcRect t="-7143"/>
            <a:stretch>
              <a:fillRect/>
            </a:stretch>
          </p:blipFill>
          <p:spPr bwMode="auto">
            <a:xfrm>
              <a:off x="6019805" y="3247345"/>
              <a:ext cx="2476502" cy="3163662"/>
            </a:xfrm>
            <a:prstGeom prst="rect">
              <a:avLst/>
            </a:prstGeom>
            <a:noFill/>
            <a:ln w="50800">
              <a:solidFill>
                <a:schemeClr val="tx1"/>
              </a:solidFill>
            </a:ln>
          </p:spPr>
        </p:pic>
        <p:sp>
          <p:nvSpPr>
            <p:cNvPr id="25" name="Rectangle 24"/>
            <p:cNvSpPr/>
            <p:nvPr/>
          </p:nvSpPr>
          <p:spPr>
            <a:xfrm>
              <a:off x="5998269" y="3247345"/>
              <a:ext cx="2467887" cy="511129"/>
            </a:xfrm>
            <a:prstGeom prst="rect">
              <a:avLst/>
            </a:prstGeom>
            <a:solidFill>
              <a:schemeClr val="bg1"/>
            </a:solidFill>
          </p:spPr>
          <p:txBody>
            <a:bodyPr wrap="square">
              <a:spAutoFit/>
            </a:bodyPr>
            <a:lstStyle/>
            <a:p>
              <a:pPr algn="ctr"/>
              <a:r>
                <a:rPr lang="en-US" b="1" dirty="0" smtClean="0"/>
                <a:t>Andrew Ellicott</a:t>
              </a:r>
            </a:p>
          </p:txBody>
        </p:sp>
      </p:grpSp>
      <p:sp>
        <p:nvSpPr>
          <p:cNvPr id="5" name="Rectangle 4"/>
          <p:cNvSpPr/>
          <p:nvPr/>
        </p:nvSpPr>
        <p:spPr>
          <a:xfrm>
            <a:off x="152400" y="87154"/>
            <a:ext cx="2286000" cy="5170646"/>
          </a:xfrm>
          <a:prstGeom prst="rect">
            <a:avLst/>
          </a:prstGeom>
        </p:spPr>
        <p:txBody>
          <a:bodyPr wrap="square">
            <a:spAutoFit/>
          </a:bodyPr>
          <a:lstStyle/>
          <a:p>
            <a:r>
              <a:rPr lang="en-US" sz="1500" b="1" u="sng" dirty="0" smtClean="0">
                <a:solidFill>
                  <a:srgbClr val="000000"/>
                </a:solidFill>
              </a:rPr>
              <a:t>EARLY EXPLORERS</a:t>
            </a:r>
            <a:r>
              <a:rPr lang="en-US" sz="1500" b="1" dirty="0" smtClean="0">
                <a:solidFill>
                  <a:srgbClr val="000000"/>
                </a:solidFill>
              </a:rPr>
              <a:t>	</a:t>
            </a:r>
          </a:p>
          <a:p>
            <a:r>
              <a:rPr lang="en-US" sz="1500" dirty="0" smtClean="0">
                <a:solidFill>
                  <a:srgbClr val="000000"/>
                </a:solidFill>
              </a:rPr>
              <a:t>Juan </a:t>
            </a:r>
            <a:r>
              <a:rPr lang="en-US" sz="1500" dirty="0" err="1" smtClean="0">
                <a:solidFill>
                  <a:srgbClr val="000000"/>
                </a:solidFill>
              </a:rPr>
              <a:t>Cabillo</a:t>
            </a:r>
            <a:r>
              <a:rPr lang="en-US" sz="1500" dirty="0" smtClean="0">
                <a:solidFill>
                  <a:srgbClr val="000000"/>
                </a:solidFill>
              </a:rPr>
              <a:t> </a:t>
            </a:r>
          </a:p>
          <a:p>
            <a:r>
              <a:rPr lang="en-US" sz="1500" dirty="0" smtClean="0">
                <a:solidFill>
                  <a:srgbClr val="000000"/>
                </a:solidFill>
              </a:rPr>
              <a:t>John Cabot 	</a:t>
            </a:r>
          </a:p>
          <a:p>
            <a:r>
              <a:rPr lang="en-US" sz="1500" dirty="0" smtClean="0">
                <a:solidFill>
                  <a:srgbClr val="000000"/>
                </a:solidFill>
              </a:rPr>
              <a:t>Jacques Cartier  	</a:t>
            </a:r>
          </a:p>
          <a:p>
            <a:r>
              <a:rPr lang="en-US" sz="1500" dirty="0" smtClean="0">
                <a:solidFill>
                  <a:srgbClr val="000000"/>
                </a:solidFill>
              </a:rPr>
              <a:t>Samuel de Champlain	</a:t>
            </a:r>
          </a:p>
          <a:p>
            <a:r>
              <a:rPr lang="en-US" sz="1500" dirty="0" smtClean="0">
                <a:solidFill>
                  <a:srgbClr val="000000"/>
                </a:solidFill>
              </a:rPr>
              <a:t>Christopher Columbus  </a:t>
            </a:r>
          </a:p>
          <a:p>
            <a:r>
              <a:rPr lang="en-US" sz="1500" dirty="0" err="1" smtClean="0">
                <a:solidFill>
                  <a:srgbClr val="000000"/>
                </a:solidFill>
              </a:rPr>
              <a:t>Hernan</a:t>
            </a:r>
            <a:r>
              <a:rPr lang="en-US" sz="1500" dirty="0" smtClean="0">
                <a:solidFill>
                  <a:srgbClr val="000000"/>
                </a:solidFill>
              </a:rPr>
              <a:t> Cortez </a:t>
            </a:r>
          </a:p>
          <a:p>
            <a:r>
              <a:rPr lang="en-US" sz="1500" dirty="0" smtClean="0">
                <a:solidFill>
                  <a:srgbClr val="000000"/>
                </a:solidFill>
              </a:rPr>
              <a:t>John Davis	</a:t>
            </a:r>
          </a:p>
          <a:p>
            <a:r>
              <a:rPr lang="en-US" sz="1500" dirty="0" smtClean="0">
                <a:solidFill>
                  <a:srgbClr val="000000"/>
                </a:solidFill>
              </a:rPr>
              <a:t>Francis Drake </a:t>
            </a:r>
          </a:p>
          <a:p>
            <a:r>
              <a:rPr lang="en-US" sz="1500" dirty="0" smtClean="0">
                <a:solidFill>
                  <a:srgbClr val="000000"/>
                </a:solidFill>
              </a:rPr>
              <a:t>Martin Frobisher  	</a:t>
            </a:r>
          </a:p>
          <a:p>
            <a:r>
              <a:rPr lang="en-US" sz="1500" dirty="0" smtClean="0">
                <a:solidFill>
                  <a:srgbClr val="000000"/>
                </a:solidFill>
              </a:rPr>
              <a:t>Samuel Hearne 	</a:t>
            </a:r>
          </a:p>
          <a:p>
            <a:r>
              <a:rPr lang="en-US" sz="1500" dirty="0" smtClean="0">
                <a:solidFill>
                  <a:srgbClr val="000000"/>
                </a:solidFill>
              </a:rPr>
              <a:t>Anthony </a:t>
            </a:r>
            <a:r>
              <a:rPr lang="en-US" sz="1500" dirty="0" err="1" smtClean="0">
                <a:solidFill>
                  <a:srgbClr val="000000"/>
                </a:solidFill>
              </a:rPr>
              <a:t>Henday</a:t>
            </a:r>
            <a:r>
              <a:rPr lang="en-US" sz="1500" dirty="0" smtClean="0">
                <a:solidFill>
                  <a:srgbClr val="000000"/>
                </a:solidFill>
              </a:rPr>
              <a:t>	</a:t>
            </a:r>
          </a:p>
          <a:p>
            <a:r>
              <a:rPr lang="en-US" sz="1500" dirty="0" smtClean="0">
                <a:solidFill>
                  <a:srgbClr val="000000"/>
                </a:solidFill>
              </a:rPr>
              <a:t>Henry Hudson </a:t>
            </a:r>
          </a:p>
          <a:p>
            <a:r>
              <a:rPr lang="en-US" sz="1500" dirty="0" smtClean="0">
                <a:solidFill>
                  <a:srgbClr val="000000"/>
                </a:solidFill>
              </a:rPr>
              <a:t>Henry Kelsey	</a:t>
            </a:r>
          </a:p>
          <a:p>
            <a:r>
              <a:rPr lang="en-US" sz="1500" dirty="0" smtClean="0">
                <a:solidFill>
                  <a:srgbClr val="000000"/>
                </a:solidFill>
              </a:rPr>
              <a:t>Pierre La </a:t>
            </a:r>
            <a:r>
              <a:rPr lang="en-US" sz="1500" dirty="0" err="1" smtClean="0">
                <a:solidFill>
                  <a:srgbClr val="000000"/>
                </a:solidFill>
              </a:rPr>
              <a:t>Verendrye</a:t>
            </a:r>
            <a:r>
              <a:rPr lang="en-US" sz="1500" dirty="0" smtClean="0">
                <a:solidFill>
                  <a:srgbClr val="000000"/>
                </a:solidFill>
              </a:rPr>
              <a:t> 	</a:t>
            </a:r>
          </a:p>
          <a:p>
            <a:r>
              <a:rPr lang="en-US" sz="1500" dirty="0" smtClean="0">
                <a:solidFill>
                  <a:srgbClr val="000000"/>
                </a:solidFill>
              </a:rPr>
              <a:t>Alexander </a:t>
            </a:r>
            <a:r>
              <a:rPr lang="en-US" sz="1500" dirty="0" err="1" smtClean="0">
                <a:solidFill>
                  <a:srgbClr val="000000"/>
                </a:solidFill>
              </a:rPr>
              <a:t>MacKenzie</a:t>
            </a:r>
            <a:r>
              <a:rPr lang="en-US" sz="1500" dirty="0" smtClean="0">
                <a:solidFill>
                  <a:srgbClr val="000000"/>
                </a:solidFill>
              </a:rPr>
              <a:t> 	</a:t>
            </a:r>
          </a:p>
          <a:p>
            <a:r>
              <a:rPr lang="en-US" sz="1500" dirty="0" smtClean="0">
                <a:solidFill>
                  <a:srgbClr val="000000"/>
                </a:solidFill>
              </a:rPr>
              <a:t>Pierre Mallet	</a:t>
            </a:r>
          </a:p>
          <a:p>
            <a:r>
              <a:rPr lang="en-US" sz="1500" dirty="0" smtClean="0">
                <a:solidFill>
                  <a:srgbClr val="000000"/>
                </a:solidFill>
              </a:rPr>
              <a:t>Paul Mallet	</a:t>
            </a:r>
          </a:p>
          <a:p>
            <a:r>
              <a:rPr lang="en-US" sz="1500" dirty="0" smtClean="0">
                <a:solidFill>
                  <a:srgbClr val="000000"/>
                </a:solidFill>
              </a:rPr>
              <a:t>Peter Pond	</a:t>
            </a:r>
          </a:p>
          <a:p>
            <a:r>
              <a:rPr lang="en-US" sz="1500" dirty="0" smtClean="0">
                <a:solidFill>
                  <a:srgbClr val="000000"/>
                </a:solidFill>
              </a:rPr>
              <a:t>David Thompson 	</a:t>
            </a:r>
          </a:p>
          <a:p>
            <a:r>
              <a:rPr lang="en-US" sz="1500" dirty="0" smtClean="0">
                <a:solidFill>
                  <a:srgbClr val="000000"/>
                </a:solidFill>
              </a:rPr>
              <a:t>Giovanni </a:t>
            </a:r>
            <a:r>
              <a:rPr lang="en-US" sz="1500" dirty="0" err="1" smtClean="0">
                <a:solidFill>
                  <a:srgbClr val="000000"/>
                </a:solidFill>
              </a:rPr>
              <a:t>da</a:t>
            </a:r>
            <a:r>
              <a:rPr lang="en-US" sz="1500" dirty="0" smtClean="0">
                <a:solidFill>
                  <a:srgbClr val="000000"/>
                </a:solidFill>
              </a:rPr>
              <a:t> </a:t>
            </a:r>
            <a:r>
              <a:rPr lang="en-US" sz="1500" dirty="0" err="1" smtClean="0">
                <a:solidFill>
                  <a:srgbClr val="000000"/>
                </a:solidFill>
              </a:rPr>
              <a:t>Verrazzano</a:t>
            </a:r>
            <a:r>
              <a:rPr lang="en-US" sz="1500" dirty="0" smtClean="0">
                <a:solidFill>
                  <a:srgbClr val="000000"/>
                </a:solidFill>
              </a:rPr>
              <a:t>  	</a:t>
            </a:r>
          </a:p>
        </p:txBody>
      </p:sp>
      <p:sp>
        <p:nvSpPr>
          <p:cNvPr id="6" name="Rectangle 5"/>
          <p:cNvSpPr/>
          <p:nvPr/>
        </p:nvSpPr>
        <p:spPr>
          <a:xfrm>
            <a:off x="152400" y="4876800"/>
            <a:ext cx="1828800" cy="1938992"/>
          </a:xfrm>
          <a:prstGeom prst="rect">
            <a:avLst/>
          </a:prstGeom>
        </p:spPr>
        <p:txBody>
          <a:bodyPr wrap="square">
            <a:spAutoFit/>
          </a:bodyPr>
          <a:lstStyle/>
          <a:p>
            <a:r>
              <a:rPr lang="en-US" sz="1500" b="1" u="sng" dirty="0" smtClean="0">
                <a:solidFill>
                  <a:srgbClr val="000000"/>
                </a:solidFill>
              </a:rPr>
              <a:t>POLITICIAN</a:t>
            </a:r>
          </a:p>
          <a:p>
            <a:r>
              <a:rPr lang="en-US" sz="1500" dirty="0" smtClean="0">
                <a:solidFill>
                  <a:srgbClr val="000000"/>
                </a:solidFill>
              </a:rPr>
              <a:t>Thomas Jefferson</a:t>
            </a:r>
          </a:p>
          <a:p>
            <a:r>
              <a:rPr lang="en-US" sz="1500" b="1" u="sng" dirty="0" smtClean="0">
                <a:solidFill>
                  <a:srgbClr val="000000"/>
                </a:solidFill>
              </a:rPr>
              <a:t>TEACHERS</a:t>
            </a:r>
          </a:p>
          <a:p>
            <a:r>
              <a:rPr lang="en-US" sz="1500" dirty="0" smtClean="0">
                <a:solidFill>
                  <a:srgbClr val="000000"/>
                </a:solidFill>
              </a:rPr>
              <a:t>Andrew Ellicott </a:t>
            </a:r>
          </a:p>
          <a:p>
            <a:r>
              <a:rPr lang="en-US" sz="1500" dirty="0" smtClean="0">
                <a:solidFill>
                  <a:srgbClr val="000000"/>
                </a:solidFill>
              </a:rPr>
              <a:t>Benjamin Barton </a:t>
            </a:r>
          </a:p>
          <a:p>
            <a:r>
              <a:rPr lang="en-US" sz="1500" dirty="0" smtClean="0">
                <a:solidFill>
                  <a:srgbClr val="000000"/>
                </a:solidFill>
              </a:rPr>
              <a:t>Robert Patterson </a:t>
            </a:r>
          </a:p>
          <a:p>
            <a:r>
              <a:rPr lang="en-US" sz="1500" dirty="0" smtClean="0">
                <a:solidFill>
                  <a:srgbClr val="000000"/>
                </a:solidFill>
              </a:rPr>
              <a:t>Caspar </a:t>
            </a:r>
            <a:r>
              <a:rPr lang="en-US" sz="1500" dirty="0" err="1" smtClean="0">
                <a:solidFill>
                  <a:srgbClr val="000000"/>
                </a:solidFill>
              </a:rPr>
              <a:t>Wistar</a:t>
            </a:r>
            <a:r>
              <a:rPr lang="en-US" sz="1500" dirty="0" smtClean="0">
                <a:solidFill>
                  <a:srgbClr val="000000"/>
                </a:solidFill>
              </a:rPr>
              <a:t> Benjamin Rush</a:t>
            </a:r>
          </a:p>
        </p:txBody>
      </p:sp>
      <p:sp>
        <p:nvSpPr>
          <p:cNvPr id="7" name="Rectangle 6"/>
          <p:cNvSpPr/>
          <p:nvPr/>
        </p:nvSpPr>
        <p:spPr>
          <a:xfrm>
            <a:off x="2971800" y="0"/>
            <a:ext cx="3429000" cy="4031873"/>
          </a:xfrm>
          <a:prstGeom prst="rect">
            <a:avLst/>
          </a:prstGeom>
        </p:spPr>
        <p:txBody>
          <a:bodyPr wrap="square">
            <a:spAutoFit/>
          </a:bodyPr>
          <a:lstStyle/>
          <a:p>
            <a:r>
              <a:rPr lang="en-US" sz="3200" b="1" u="sng" dirty="0" smtClean="0">
                <a:solidFill>
                  <a:srgbClr val="000000"/>
                </a:solidFill>
              </a:rPr>
              <a:t>POLITICIAN</a:t>
            </a:r>
          </a:p>
          <a:p>
            <a:r>
              <a:rPr lang="en-US" sz="3200" dirty="0" smtClean="0">
                <a:solidFill>
                  <a:srgbClr val="000000"/>
                </a:solidFill>
              </a:rPr>
              <a:t>Thomas Jefferson</a:t>
            </a:r>
          </a:p>
          <a:p>
            <a:r>
              <a:rPr lang="en-US" sz="3200" b="1" u="sng" dirty="0" smtClean="0">
                <a:solidFill>
                  <a:srgbClr val="000000"/>
                </a:solidFill>
              </a:rPr>
              <a:t>TEACHERS</a:t>
            </a:r>
          </a:p>
          <a:p>
            <a:r>
              <a:rPr lang="en-US" sz="3200" dirty="0" smtClean="0">
                <a:solidFill>
                  <a:srgbClr val="000000"/>
                </a:solidFill>
              </a:rPr>
              <a:t>Andrew Ellicott </a:t>
            </a:r>
          </a:p>
          <a:p>
            <a:r>
              <a:rPr lang="en-US" sz="3200" dirty="0" smtClean="0">
                <a:solidFill>
                  <a:srgbClr val="000000"/>
                </a:solidFill>
              </a:rPr>
              <a:t>Benjamin Barton </a:t>
            </a:r>
          </a:p>
          <a:p>
            <a:r>
              <a:rPr lang="en-US" sz="3200" dirty="0" smtClean="0">
                <a:solidFill>
                  <a:srgbClr val="000000"/>
                </a:solidFill>
              </a:rPr>
              <a:t>Robert Patterson </a:t>
            </a:r>
          </a:p>
          <a:p>
            <a:r>
              <a:rPr lang="en-US" sz="3200" dirty="0" smtClean="0">
                <a:solidFill>
                  <a:srgbClr val="000000"/>
                </a:solidFill>
              </a:rPr>
              <a:t>Caspar </a:t>
            </a:r>
            <a:r>
              <a:rPr lang="en-US" sz="3200" dirty="0" err="1" smtClean="0">
                <a:solidFill>
                  <a:srgbClr val="000000"/>
                </a:solidFill>
              </a:rPr>
              <a:t>Wistar</a:t>
            </a:r>
            <a:r>
              <a:rPr lang="en-US" sz="3200" dirty="0" smtClean="0">
                <a:solidFill>
                  <a:srgbClr val="000000"/>
                </a:solidFill>
              </a:rPr>
              <a:t> </a:t>
            </a:r>
          </a:p>
          <a:p>
            <a:r>
              <a:rPr lang="en-US" sz="3200" dirty="0" smtClean="0">
                <a:solidFill>
                  <a:srgbClr val="000000"/>
                </a:solidFill>
              </a:rPr>
              <a:t>Benjamin Rush</a:t>
            </a:r>
          </a:p>
        </p:txBody>
      </p:sp>
      <p:grpSp>
        <p:nvGrpSpPr>
          <p:cNvPr id="8" name="Group 24"/>
          <p:cNvGrpSpPr>
            <a:grpSpLocks noChangeAspect="1"/>
          </p:cNvGrpSpPr>
          <p:nvPr/>
        </p:nvGrpSpPr>
        <p:grpSpPr>
          <a:xfrm>
            <a:off x="1981200" y="134648"/>
            <a:ext cx="1823320" cy="2227552"/>
            <a:chOff x="5711188" y="3733800"/>
            <a:chExt cx="2612528" cy="3191730"/>
          </a:xfrm>
        </p:grpSpPr>
        <p:pic>
          <p:nvPicPr>
            <p:cNvPr id="9" name="Picture 8" descr="http://www.history.org/almanack/people/images/thomasjefferson_sm.jpg"/>
            <p:cNvPicPr>
              <a:picLocks noChangeAspect="1" noChangeArrowheads="1"/>
            </p:cNvPicPr>
            <p:nvPr/>
          </p:nvPicPr>
          <p:blipFill>
            <a:blip r:embed="rId3"/>
            <a:srcRect t="6934" r="3030"/>
            <a:stretch>
              <a:fillRect/>
            </a:stretch>
          </p:blipFill>
          <p:spPr bwMode="auto">
            <a:xfrm>
              <a:off x="5867400" y="3733800"/>
              <a:ext cx="2438400" cy="3124200"/>
            </a:xfrm>
            <a:prstGeom prst="rect">
              <a:avLst/>
            </a:prstGeom>
            <a:noFill/>
            <a:ln w="38100">
              <a:solidFill>
                <a:srgbClr val="FF0000"/>
              </a:solidFill>
            </a:ln>
          </p:spPr>
        </p:pic>
        <p:sp>
          <p:nvSpPr>
            <p:cNvPr id="10" name="TextBox 9"/>
            <p:cNvSpPr txBox="1"/>
            <p:nvPr/>
          </p:nvSpPr>
          <p:spPr>
            <a:xfrm>
              <a:off x="5711188" y="6396336"/>
              <a:ext cx="2612528" cy="529194"/>
            </a:xfrm>
            <a:prstGeom prst="rect">
              <a:avLst/>
            </a:prstGeom>
            <a:noFill/>
          </p:spPr>
          <p:txBody>
            <a:bodyPr wrap="none" rtlCol="0">
              <a:spAutoFit/>
            </a:bodyPr>
            <a:lstStyle/>
            <a:p>
              <a:r>
                <a:rPr lang="en-US" dirty="0" smtClean="0">
                  <a:solidFill>
                    <a:schemeClr val="bg1"/>
                  </a:solidFill>
                </a:rPr>
                <a:t>Thomas Jefferson</a:t>
              </a:r>
              <a:endParaRPr lang="en-US" dirty="0">
                <a:solidFill>
                  <a:schemeClr val="bg1"/>
                </a:solidFill>
              </a:endParaRPr>
            </a:p>
          </p:txBody>
        </p:sp>
      </p:grpSp>
      <p:grpSp>
        <p:nvGrpSpPr>
          <p:cNvPr id="11" name="Group 10"/>
          <p:cNvGrpSpPr/>
          <p:nvPr/>
        </p:nvGrpSpPr>
        <p:grpSpPr>
          <a:xfrm>
            <a:off x="6400800" y="762000"/>
            <a:ext cx="1827613" cy="2228525"/>
            <a:chOff x="88900" y="3276600"/>
            <a:chExt cx="2814525" cy="3550925"/>
          </a:xfrm>
        </p:grpSpPr>
        <p:pic>
          <p:nvPicPr>
            <p:cNvPr id="12" name="Picture 2" descr="BenjaminSmithBarton.jpg"/>
            <p:cNvPicPr>
              <a:picLocks noChangeAspect="1" noChangeArrowheads="1"/>
            </p:cNvPicPr>
            <p:nvPr/>
          </p:nvPicPr>
          <p:blipFill>
            <a:blip r:embed="rId4"/>
            <a:srcRect l="12000" r="28000" b="35969"/>
            <a:stretch>
              <a:fillRect/>
            </a:stretch>
          </p:blipFill>
          <p:spPr bwMode="auto">
            <a:xfrm>
              <a:off x="117348" y="3314700"/>
              <a:ext cx="2725357" cy="3512825"/>
            </a:xfrm>
            <a:prstGeom prst="rect">
              <a:avLst/>
            </a:prstGeom>
            <a:noFill/>
            <a:ln w="50800">
              <a:solidFill>
                <a:schemeClr val="tx1"/>
              </a:solidFill>
            </a:ln>
          </p:spPr>
        </p:pic>
        <p:sp>
          <p:nvSpPr>
            <p:cNvPr id="13" name="Rectangle 12"/>
            <p:cNvSpPr/>
            <p:nvPr/>
          </p:nvSpPr>
          <p:spPr>
            <a:xfrm>
              <a:off x="88900" y="3276600"/>
              <a:ext cx="2814525" cy="534165"/>
            </a:xfrm>
            <a:prstGeom prst="rect">
              <a:avLst/>
            </a:prstGeom>
            <a:ln w="50800">
              <a:solidFill>
                <a:schemeClr val="tx1"/>
              </a:solidFill>
            </a:ln>
          </p:spPr>
          <p:txBody>
            <a:bodyPr wrap="none">
              <a:spAutoFit/>
            </a:bodyPr>
            <a:lstStyle/>
            <a:p>
              <a:r>
                <a:rPr lang="en-US" b="1" dirty="0" smtClean="0">
                  <a:solidFill>
                    <a:schemeClr val="bg1"/>
                  </a:solidFill>
                </a:rPr>
                <a:t>Benjamin Barton</a:t>
              </a:r>
              <a:r>
                <a:rPr lang="en-US" dirty="0" smtClean="0">
                  <a:solidFill>
                    <a:schemeClr val="bg1"/>
                  </a:solidFill>
                </a:rPr>
                <a:t> </a:t>
              </a:r>
              <a:endParaRPr lang="en-US" dirty="0">
                <a:solidFill>
                  <a:schemeClr val="bg1"/>
                </a:solidFill>
              </a:endParaRPr>
            </a:p>
          </p:txBody>
        </p:sp>
      </p:grpSp>
      <p:grpSp>
        <p:nvGrpSpPr>
          <p:cNvPr id="14" name="Group 13"/>
          <p:cNvGrpSpPr/>
          <p:nvPr/>
        </p:nvGrpSpPr>
        <p:grpSpPr>
          <a:xfrm>
            <a:off x="7239000" y="1981200"/>
            <a:ext cx="1752600" cy="2209800"/>
            <a:chOff x="6119188" y="3585722"/>
            <a:chExt cx="2339757" cy="2995593"/>
          </a:xfrm>
        </p:grpSpPr>
        <p:pic>
          <p:nvPicPr>
            <p:cNvPr id="15" name="Picture 3"/>
            <p:cNvPicPr>
              <a:picLocks noChangeAspect="1" noChangeArrowheads="1"/>
            </p:cNvPicPr>
            <p:nvPr/>
          </p:nvPicPr>
          <p:blipFill>
            <a:blip r:embed="rId5"/>
            <a:srcRect l="11002" t="-9759" r="10543" b="5816"/>
            <a:stretch>
              <a:fillRect/>
            </a:stretch>
          </p:blipFill>
          <p:spPr bwMode="auto">
            <a:xfrm>
              <a:off x="6119188" y="3585722"/>
              <a:ext cx="2339008" cy="2995593"/>
            </a:xfrm>
            <a:prstGeom prst="rect">
              <a:avLst/>
            </a:prstGeom>
            <a:noFill/>
            <a:ln w="50800">
              <a:solidFill>
                <a:schemeClr val="tx1"/>
              </a:solidFill>
              <a:miter lim="800000"/>
              <a:headEnd/>
              <a:tailEnd/>
            </a:ln>
            <a:effectLst/>
          </p:spPr>
        </p:pic>
        <p:sp>
          <p:nvSpPr>
            <p:cNvPr id="16" name="Rectangle 15"/>
            <p:cNvSpPr/>
            <p:nvPr/>
          </p:nvSpPr>
          <p:spPr>
            <a:xfrm>
              <a:off x="6119188" y="3585722"/>
              <a:ext cx="2339757" cy="515867"/>
            </a:xfrm>
            <a:prstGeom prst="rect">
              <a:avLst/>
            </a:prstGeom>
            <a:solidFill>
              <a:schemeClr val="bg1"/>
            </a:solidFill>
          </p:spPr>
          <p:txBody>
            <a:bodyPr wrap="square">
              <a:spAutoFit/>
            </a:bodyPr>
            <a:lstStyle/>
            <a:p>
              <a:r>
                <a:rPr lang="en-US" sz="1700" b="1" dirty="0" smtClean="0"/>
                <a:t>Robert Patterson</a:t>
              </a:r>
              <a:endParaRPr lang="en-US" sz="1700" dirty="0"/>
            </a:p>
          </p:txBody>
        </p:sp>
      </p:grpSp>
      <p:grpSp>
        <p:nvGrpSpPr>
          <p:cNvPr id="17" name="Group 16"/>
          <p:cNvGrpSpPr/>
          <p:nvPr/>
        </p:nvGrpSpPr>
        <p:grpSpPr>
          <a:xfrm>
            <a:off x="6781800" y="3200400"/>
            <a:ext cx="1694180" cy="2209798"/>
            <a:chOff x="2216847" y="2559513"/>
            <a:chExt cx="2311995" cy="3125007"/>
          </a:xfrm>
        </p:grpSpPr>
        <p:pic>
          <p:nvPicPr>
            <p:cNvPr id="18" name="Picture 2" descr="Caspar Wistar"/>
            <p:cNvPicPr>
              <a:picLocks noChangeAspect="1" noChangeArrowheads="1"/>
            </p:cNvPicPr>
            <p:nvPr/>
          </p:nvPicPr>
          <p:blipFill>
            <a:blip r:embed="rId6"/>
            <a:srcRect l="5882" t="-7257" r="8824" b="20000"/>
            <a:stretch>
              <a:fillRect/>
            </a:stretch>
          </p:blipFill>
          <p:spPr bwMode="auto">
            <a:xfrm>
              <a:off x="2216847" y="2559513"/>
              <a:ext cx="2311995" cy="3125007"/>
            </a:xfrm>
            <a:prstGeom prst="rect">
              <a:avLst/>
            </a:prstGeom>
            <a:noFill/>
            <a:ln w="50800">
              <a:solidFill>
                <a:schemeClr val="tx1"/>
              </a:solidFill>
            </a:ln>
          </p:spPr>
        </p:pic>
        <p:sp>
          <p:nvSpPr>
            <p:cNvPr id="19" name="Rectangle 18"/>
            <p:cNvSpPr/>
            <p:nvPr/>
          </p:nvSpPr>
          <p:spPr>
            <a:xfrm>
              <a:off x="2216847" y="2559513"/>
              <a:ext cx="2308529" cy="538793"/>
            </a:xfrm>
            <a:prstGeom prst="rect">
              <a:avLst/>
            </a:prstGeom>
            <a:solidFill>
              <a:schemeClr val="tx1">
                <a:lumMod val="85000"/>
                <a:lumOff val="15000"/>
              </a:schemeClr>
            </a:solidFill>
          </p:spPr>
          <p:txBody>
            <a:bodyPr wrap="square">
              <a:spAutoFit/>
            </a:bodyPr>
            <a:lstStyle/>
            <a:p>
              <a:r>
                <a:rPr lang="en-US" b="1" dirty="0" smtClean="0">
                  <a:solidFill>
                    <a:schemeClr val="bg1"/>
                  </a:solidFill>
                </a:rPr>
                <a:t>Caspar </a:t>
              </a:r>
              <a:r>
                <a:rPr lang="en-US" b="1" dirty="0" err="1" smtClean="0">
                  <a:solidFill>
                    <a:schemeClr val="bg1"/>
                  </a:solidFill>
                </a:rPr>
                <a:t>Wistar</a:t>
              </a:r>
              <a:r>
                <a:rPr lang="en-US" b="1" dirty="0" smtClean="0">
                  <a:solidFill>
                    <a:schemeClr val="bg1"/>
                  </a:solidFill>
                </a:rPr>
                <a:t> </a:t>
              </a:r>
              <a:endParaRPr lang="en-US" dirty="0">
                <a:solidFill>
                  <a:schemeClr val="bg1"/>
                </a:solidFill>
              </a:endParaRPr>
            </a:p>
          </p:txBody>
        </p:sp>
      </p:grpSp>
      <p:grpSp>
        <p:nvGrpSpPr>
          <p:cNvPr id="20" name="Group 19"/>
          <p:cNvGrpSpPr/>
          <p:nvPr/>
        </p:nvGrpSpPr>
        <p:grpSpPr>
          <a:xfrm>
            <a:off x="6248400" y="4495800"/>
            <a:ext cx="1676402" cy="2209800"/>
            <a:chOff x="3836504" y="3170642"/>
            <a:chExt cx="2186609" cy="2992029"/>
          </a:xfrm>
        </p:grpSpPr>
        <p:pic>
          <p:nvPicPr>
            <p:cNvPr id="21" name="Picture 4" descr="Benjamin Rush Painting by Peale.jpg"/>
            <p:cNvPicPr>
              <a:picLocks noChangeAspect="1" noChangeArrowheads="1"/>
            </p:cNvPicPr>
            <p:nvPr/>
          </p:nvPicPr>
          <p:blipFill>
            <a:blip r:embed="rId7"/>
            <a:srcRect l="3953" t="-14159" r="9091" b="15044"/>
            <a:stretch>
              <a:fillRect/>
            </a:stretch>
          </p:blipFill>
          <p:spPr bwMode="auto">
            <a:xfrm>
              <a:off x="3836504" y="3273815"/>
              <a:ext cx="2186609" cy="2888856"/>
            </a:xfrm>
            <a:prstGeom prst="rect">
              <a:avLst/>
            </a:prstGeom>
            <a:noFill/>
            <a:ln w="50800">
              <a:solidFill>
                <a:schemeClr val="tx1"/>
              </a:solidFill>
            </a:ln>
          </p:spPr>
        </p:pic>
        <p:sp>
          <p:nvSpPr>
            <p:cNvPr id="22" name="Rectangle 21"/>
            <p:cNvSpPr/>
            <p:nvPr/>
          </p:nvSpPr>
          <p:spPr>
            <a:xfrm>
              <a:off x="3836507" y="3170642"/>
              <a:ext cx="2186606" cy="569517"/>
            </a:xfrm>
            <a:prstGeom prst="rect">
              <a:avLst/>
            </a:prstGeom>
            <a:solidFill>
              <a:schemeClr val="tx1"/>
            </a:solidFill>
          </p:spPr>
          <p:txBody>
            <a:bodyPr wrap="square">
              <a:spAutoFit/>
            </a:bodyPr>
            <a:lstStyle/>
            <a:p>
              <a:r>
                <a:rPr lang="en-US" b="1" dirty="0" smtClean="0">
                  <a:solidFill>
                    <a:schemeClr val="bg1"/>
                  </a:solidFill>
                </a:rPr>
                <a:t>Benjamin Rush </a:t>
              </a:r>
              <a:endParaRPr lang="en-US"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0" fill="hold"/>
                                        <p:tgtEl>
                                          <p:spTgt spid="7"/>
                                        </p:tgtEl>
                                        <p:attrNameLst>
                                          <p:attrName>ppt_x</p:attrName>
                                        </p:attrNameLst>
                                      </p:cBhvr>
                                      <p:tavLst>
                                        <p:tav tm="0">
                                          <p:val>
                                            <p:strVal val="#ppt_x"/>
                                          </p:val>
                                        </p:tav>
                                        <p:tav tm="100000">
                                          <p:val>
                                            <p:strVal val="#ppt_x"/>
                                          </p:val>
                                        </p:tav>
                                      </p:tavLst>
                                    </p:anim>
                                    <p:anim calcmode="lin" valueType="num">
                                      <p:cBhvr>
                                        <p:cTn id="8" dur="20000" fill="hold"/>
                                        <p:tgtEl>
                                          <p:spTgt spid="7"/>
                                        </p:tgtEl>
                                        <p:attrNameLst>
                                          <p:attrName>ppt_y</p:attrName>
                                        </p:attrNameLst>
                                      </p:cBhvr>
                                      <p:tavLst>
                                        <p:tav tm="0">
                                          <p:val>
                                            <p:strVal val="#ppt_y+1"/>
                                          </p:val>
                                        </p:tav>
                                        <p:tav tm="100000">
                                          <p:val>
                                            <p:strVal val="#ppt_y-1"/>
                                          </p:val>
                                        </p:tav>
                                      </p:tavLst>
                                    </p:anim>
                                  </p:childTnLst>
                                </p:cTn>
                              </p:par>
                              <p:par>
                                <p:cTn id="9" presetID="10" presetClass="entr" presetSubtype="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par>
                                <p:cTn id="12" presetID="10" presetClass="entr" presetSubtype="0" fill="hold" nodeType="withEffect">
                                  <p:stCondLst>
                                    <p:cond delay="25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childTnLst>
                                </p:cTn>
                              </p:par>
                              <p:par>
                                <p:cTn id="15" presetID="10" presetClass="entr" presetSubtype="0" fill="hold" nodeType="withEffect">
                                  <p:stCondLst>
                                    <p:cond delay="3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par>
                                <p:cTn id="18" presetID="10" presetClass="entr" presetSubtype="0" fill="hold" nodeType="withEffect">
                                  <p:stCondLst>
                                    <p:cond delay="50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childTnLst>
                                </p:cTn>
                              </p:par>
                              <p:par>
                                <p:cTn id="21" presetID="10" presetClass="entr" presetSubtype="0" fill="hold" nodeType="withEffect">
                                  <p:stCondLst>
                                    <p:cond delay="600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par>
                                <p:cTn id="24" presetID="10" presetClass="entr" presetSubtype="0" fill="hold" nodeType="withEffect">
                                  <p:stCondLst>
                                    <p:cond delay="700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childTnLst>
                                </p:cTn>
                              </p:par>
                              <p:par>
                                <p:cTn id="27" presetID="10" presetClass="exit" presetSubtype="0" fill="hold" nodeType="withEffect">
                                  <p:stCondLst>
                                    <p:cond delay="8000"/>
                                  </p:stCondLst>
                                  <p:childTnLst>
                                    <p:animEffect transition="out" filter="fade">
                                      <p:cBhvr>
                                        <p:cTn id="28" dur="1000"/>
                                        <p:tgtEl>
                                          <p:spTgt spid="23"/>
                                        </p:tgtEl>
                                      </p:cBhvr>
                                    </p:animEffect>
                                    <p:set>
                                      <p:cBhvr>
                                        <p:cTn id="29" dur="1" fill="hold">
                                          <p:stCondLst>
                                            <p:cond delay="999"/>
                                          </p:stCondLst>
                                        </p:cTn>
                                        <p:tgtEl>
                                          <p:spTgt spid="23"/>
                                        </p:tgtEl>
                                        <p:attrNameLst>
                                          <p:attrName>style.visibility</p:attrName>
                                        </p:attrNameLst>
                                      </p:cBhvr>
                                      <p:to>
                                        <p:strVal val="hidden"/>
                                      </p:to>
                                    </p:set>
                                  </p:childTnLst>
                                </p:cTn>
                              </p:par>
                              <p:par>
                                <p:cTn id="30" presetID="10" presetClass="exit" presetSubtype="0" fill="hold" nodeType="withEffect">
                                  <p:stCondLst>
                                    <p:cond delay="8000"/>
                                  </p:stCondLst>
                                  <p:childTnLst>
                                    <p:animEffect transition="out" filter="fade">
                                      <p:cBhvr>
                                        <p:cTn id="31" dur="1000"/>
                                        <p:tgtEl>
                                          <p:spTgt spid="11"/>
                                        </p:tgtEl>
                                      </p:cBhvr>
                                    </p:animEffect>
                                    <p:set>
                                      <p:cBhvr>
                                        <p:cTn id="32" dur="1" fill="hold">
                                          <p:stCondLst>
                                            <p:cond delay="999"/>
                                          </p:stCondLst>
                                        </p:cTn>
                                        <p:tgtEl>
                                          <p:spTgt spid="11"/>
                                        </p:tgtEl>
                                        <p:attrNameLst>
                                          <p:attrName>style.visibility</p:attrName>
                                        </p:attrNameLst>
                                      </p:cBhvr>
                                      <p:to>
                                        <p:strVal val="hidden"/>
                                      </p:to>
                                    </p:set>
                                  </p:childTnLst>
                                </p:cTn>
                              </p:par>
                              <p:par>
                                <p:cTn id="33" presetID="10" presetClass="exit" presetSubtype="0" fill="hold" nodeType="withEffect">
                                  <p:stCondLst>
                                    <p:cond delay="800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par>
                                <p:cTn id="36" presetID="10" presetClass="exit" presetSubtype="0" fill="hold" nodeType="withEffect">
                                  <p:stCondLst>
                                    <p:cond delay="8000"/>
                                  </p:stCondLst>
                                  <p:childTnLst>
                                    <p:animEffect transition="out" filter="fade">
                                      <p:cBhvr>
                                        <p:cTn id="37" dur="1000"/>
                                        <p:tgtEl>
                                          <p:spTgt spid="17"/>
                                        </p:tgtEl>
                                      </p:cBhvr>
                                    </p:animEffect>
                                    <p:set>
                                      <p:cBhvr>
                                        <p:cTn id="38" dur="1" fill="hold">
                                          <p:stCondLst>
                                            <p:cond delay="999"/>
                                          </p:stCondLst>
                                        </p:cTn>
                                        <p:tgtEl>
                                          <p:spTgt spid="17"/>
                                        </p:tgtEl>
                                        <p:attrNameLst>
                                          <p:attrName>style.visibility</p:attrName>
                                        </p:attrNameLst>
                                      </p:cBhvr>
                                      <p:to>
                                        <p:strVal val="hidden"/>
                                      </p:to>
                                    </p:set>
                                  </p:childTnLst>
                                </p:cTn>
                              </p:par>
                              <p:par>
                                <p:cTn id="39" presetID="10" presetClass="exit" presetSubtype="0" fill="hold" nodeType="withEffect">
                                  <p:stCondLst>
                                    <p:cond delay="8000"/>
                                  </p:stCondLst>
                                  <p:childTnLst>
                                    <p:animEffect transition="out" filter="fade">
                                      <p:cBhvr>
                                        <p:cTn id="40" dur="1000"/>
                                        <p:tgtEl>
                                          <p:spTgt spid="20"/>
                                        </p:tgtEl>
                                      </p:cBhvr>
                                    </p:animEffect>
                                    <p:set>
                                      <p:cBhvr>
                                        <p:cTn id="41" dur="1" fill="hold">
                                          <p:stCondLst>
                                            <p:cond delay="999"/>
                                          </p:stCondLst>
                                        </p:cTn>
                                        <p:tgtEl>
                                          <p:spTgt spid="20"/>
                                        </p:tgtEl>
                                        <p:attrNameLst>
                                          <p:attrName>style.visibility</p:attrName>
                                        </p:attrNameLst>
                                      </p:cBhvr>
                                      <p:to>
                                        <p:strVal val="hidden"/>
                                      </p:to>
                                    </p:set>
                                  </p:childTnLst>
                                </p:cTn>
                              </p:par>
                              <p:par>
                                <p:cTn id="42" presetID="10" presetClass="exit" presetSubtype="0" fill="hold" nodeType="withEffect">
                                  <p:stCondLst>
                                    <p:cond delay="8000"/>
                                  </p:stCondLst>
                                  <p:childTnLst>
                                    <p:animEffect transition="out" filter="fade">
                                      <p:cBhvr>
                                        <p:cTn id="43" dur="1000"/>
                                        <p:tgtEl>
                                          <p:spTgt spid="8"/>
                                        </p:tgtEl>
                                      </p:cBhvr>
                                    </p:animEffect>
                                    <p:set>
                                      <p:cBhvr>
                                        <p:cTn id="44" dur="1" fill="hold">
                                          <p:stCondLst>
                                            <p:cond delay="999"/>
                                          </p:stCondLst>
                                        </p:cTn>
                                        <p:tgtEl>
                                          <p:spTgt spid="8"/>
                                        </p:tgtEl>
                                        <p:attrNameLst>
                                          <p:attrName>style.visibility</p:attrName>
                                        </p:attrNameLst>
                                      </p:cBhvr>
                                      <p:to>
                                        <p:strVal val="hidden"/>
                                      </p:to>
                                    </p:set>
                                  </p:childTnLst>
                                </p:cTn>
                              </p:par>
                              <p:par>
                                <p:cTn id="45" presetID="6" presetClass="emph" presetSubtype="0" fill="hold" grpId="2" nodeType="withEffect">
                                  <p:stCondLst>
                                    <p:cond delay="8000"/>
                                  </p:stCondLst>
                                  <p:childTnLst>
                                    <p:animScale>
                                      <p:cBhvr>
                                        <p:cTn id="46" dur="1000" fill="hold"/>
                                        <p:tgtEl>
                                          <p:spTgt spid="7"/>
                                        </p:tgtEl>
                                      </p:cBhvr>
                                      <p:by x="50000" y="50000"/>
                                    </p:animScale>
                                  </p:childTnLst>
                                </p:cTn>
                              </p:par>
                              <p:par>
                                <p:cTn id="47" presetID="35" presetClass="path" presetSubtype="0" accel="50000" decel="50000" fill="hold" grpId="3" nodeType="withEffect">
                                  <p:stCondLst>
                                    <p:cond delay="8000"/>
                                  </p:stCondLst>
                                  <p:childTnLst>
                                    <p:animMotion origin="layout" path="M -1.11022E-16 -1.6185E-6 L -0.39583 0.61642 " pathEditMode="relative" rAng="0" ptsTypes="AA">
                                      <p:cBhvr>
                                        <p:cTn id="48" dur="1000" fill="hold"/>
                                        <p:tgtEl>
                                          <p:spTgt spid="7"/>
                                        </p:tgtEl>
                                        <p:attrNameLst>
                                          <p:attrName>ppt_x</p:attrName>
                                          <p:attrName>ppt_y</p:attrName>
                                        </p:attrNameLst>
                                      </p:cBhvr>
                                      <p:rCtr x="-198" y="308"/>
                                    </p:animMotion>
                                  </p:childTnLst>
                                </p:cTn>
                              </p:par>
                              <p:par>
                                <p:cTn id="49" presetID="10" presetClass="entr" presetSubtype="0" fill="hold" grpId="0" nodeType="withEffect">
                                  <p:stCondLst>
                                    <p:cond delay="850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childTnLst>
                                </p:cTn>
                              </p:par>
                              <p:par>
                                <p:cTn id="52" presetID="10" presetClass="exit" presetSubtype="0" fill="hold" grpId="1" nodeType="withEffect">
                                  <p:stCondLst>
                                    <p:cond delay="8500"/>
                                  </p:stCondLst>
                                  <p:childTnLst>
                                    <p:animEffect transition="out" filter="fade">
                                      <p:cBhvr>
                                        <p:cTn id="53" dur="1000"/>
                                        <p:tgtEl>
                                          <p:spTgt spid="7"/>
                                        </p:tgtEl>
                                      </p:cBhvr>
                                    </p:animEffect>
                                    <p:set>
                                      <p:cBhvr>
                                        <p:cTn id="54"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P spid="7" grpId="2"/>
      <p:bldP spid="7" grpId="3"/>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87154"/>
            <a:ext cx="2286000" cy="5170646"/>
          </a:xfrm>
          <a:prstGeom prst="rect">
            <a:avLst/>
          </a:prstGeom>
        </p:spPr>
        <p:txBody>
          <a:bodyPr wrap="square">
            <a:spAutoFit/>
          </a:bodyPr>
          <a:lstStyle/>
          <a:p>
            <a:r>
              <a:rPr lang="en-US" sz="1500" b="1" u="sng" dirty="0" smtClean="0">
                <a:solidFill>
                  <a:srgbClr val="000000"/>
                </a:solidFill>
              </a:rPr>
              <a:t>EARLY EXPLORERS</a:t>
            </a:r>
            <a:r>
              <a:rPr lang="en-US" sz="1500" b="1" dirty="0" smtClean="0">
                <a:solidFill>
                  <a:srgbClr val="000000"/>
                </a:solidFill>
              </a:rPr>
              <a:t>	</a:t>
            </a:r>
          </a:p>
          <a:p>
            <a:r>
              <a:rPr lang="en-US" sz="1500" dirty="0" smtClean="0">
                <a:solidFill>
                  <a:srgbClr val="000000"/>
                </a:solidFill>
              </a:rPr>
              <a:t>Juan </a:t>
            </a:r>
            <a:r>
              <a:rPr lang="en-US" sz="1500" dirty="0" err="1" smtClean="0">
                <a:solidFill>
                  <a:srgbClr val="000000"/>
                </a:solidFill>
              </a:rPr>
              <a:t>Cabillo</a:t>
            </a:r>
            <a:r>
              <a:rPr lang="en-US" sz="1500" dirty="0" smtClean="0">
                <a:solidFill>
                  <a:srgbClr val="000000"/>
                </a:solidFill>
              </a:rPr>
              <a:t> </a:t>
            </a:r>
          </a:p>
          <a:p>
            <a:r>
              <a:rPr lang="en-US" sz="1500" dirty="0" smtClean="0">
                <a:solidFill>
                  <a:srgbClr val="000000"/>
                </a:solidFill>
              </a:rPr>
              <a:t>John Cabot 	</a:t>
            </a:r>
          </a:p>
          <a:p>
            <a:r>
              <a:rPr lang="en-US" sz="1500" dirty="0" smtClean="0">
                <a:solidFill>
                  <a:srgbClr val="000000"/>
                </a:solidFill>
              </a:rPr>
              <a:t>Jacques Cartier  	</a:t>
            </a:r>
          </a:p>
          <a:p>
            <a:r>
              <a:rPr lang="en-US" sz="1500" dirty="0" smtClean="0">
                <a:solidFill>
                  <a:srgbClr val="000000"/>
                </a:solidFill>
              </a:rPr>
              <a:t>Samuel de Champlain	</a:t>
            </a:r>
          </a:p>
          <a:p>
            <a:r>
              <a:rPr lang="en-US" sz="1500" dirty="0" smtClean="0">
                <a:solidFill>
                  <a:srgbClr val="000000"/>
                </a:solidFill>
              </a:rPr>
              <a:t>Christopher Columbus  </a:t>
            </a:r>
          </a:p>
          <a:p>
            <a:r>
              <a:rPr lang="en-US" sz="1500" dirty="0" err="1" smtClean="0">
                <a:solidFill>
                  <a:srgbClr val="000000"/>
                </a:solidFill>
              </a:rPr>
              <a:t>Hernan</a:t>
            </a:r>
            <a:r>
              <a:rPr lang="en-US" sz="1500" dirty="0" smtClean="0">
                <a:solidFill>
                  <a:srgbClr val="000000"/>
                </a:solidFill>
              </a:rPr>
              <a:t> Cortez </a:t>
            </a:r>
          </a:p>
          <a:p>
            <a:r>
              <a:rPr lang="en-US" sz="1500" dirty="0" smtClean="0">
                <a:solidFill>
                  <a:srgbClr val="000000"/>
                </a:solidFill>
              </a:rPr>
              <a:t>John Davis	</a:t>
            </a:r>
          </a:p>
          <a:p>
            <a:r>
              <a:rPr lang="en-US" sz="1500" dirty="0" smtClean="0">
                <a:solidFill>
                  <a:srgbClr val="000000"/>
                </a:solidFill>
              </a:rPr>
              <a:t>Francis Drake </a:t>
            </a:r>
          </a:p>
          <a:p>
            <a:r>
              <a:rPr lang="en-US" sz="1500" dirty="0" smtClean="0">
                <a:solidFill>
                  <a:srgbClr val="000000"/>
                </a:solidFill>
              </a:rPr>
              <a:t>Martin Frobisher  	</a:t>
            </a:r>
          </a:p>
          <a:p>
            <a:r>
              <a:rPr lang="en-US" sz="1500" dirty="0" smtClean="0">
                <a:solidFill>
                  <a:srgbClr val="000000"/>
                </a:solidFill>
              </a:rPr>
              <a:t>Samuel Hearne 	</a:t>
            </a:r>
          </a:p>
          <a:p>
            <a:r>
              <a:rPr lang="en-US" sz="1500" dirty="0" smtClean="0">
                <a:solidFill>
                  <a:srgbClr val="000000"/>
                </a:solidFill>
              </a:rPr>
              <a:t>Anthony </a:t>
            </a:r>
            <a:r>
              <a:rPr lang="en-US" sz="1500" dirty="0" err="1" smtClean="0">
                <a:solidFill>
                  <a:srgbClr val="000000"/>
                </a:solidFill>
              </a:rPr>
              <a:t>Henday</a:t>
            </a:r>
            <a:r>
              <a:rPr lang="en-US" sz="1500" dirty="0" smtClean="0">
                <a:solidFill>
                  <a:srgbClr val="000000"/>
                </a:solidFill>
              </a:rPr>
              <a:t>	</a:t>
            </a:r>
          </a:p>
          <a:p>
            <a:r>
              <a:rPr lang="en-US" sz="1500" dirty="0" smtClean="0">
                <a:solidFill>
                  <a:srgbClr val="000000"/>
                </a:solidFill>
              </a:rPr>
              <a:t>Henry Hudson </a:t>
            </a:r>
          </a:p>
          <a:p>
            <a:r>
              <a:rPr lang="en-US" sz="1500" dirty="0" smtClean="0">
                <a:solidFill>
                  <a:srgbClr val="000000"/>
                </a:solidFill>
              </a:rPr>
              <a:t>Henry Kelsey	</a:t>
            </a:r>
          </a:p>
          <a:p>
            <a:r>
              <a:rPr lang="en-US" sz="1500" dirty="0" smtClean="0">
                <a:solidFill>
                  <a:srgbClr val="000000"/>
                </a:solidFill>
              </a:rPr>
              <a:t>Pierre La </a:t>
            </a:r>
            <a:r>
              <a:rPr lang="en-US" sz="1500" dirty="0" err="1" smtClean="0">
                <a:solidFill>
                  <a:srgbClr val="000000"/>
                </a:solidFill>
              </a:rPr>
              <a:t>Verendrye</a:t>
            </a:r>
            <a:r>
              <a:rPr lang="en-US" sz="1500" dirty="0" smtClean="0">
                <a:solidFill>
                  <a:srgbClr val="000000"/>
                </a:solidFill>
              </a:rPr>
              <a:t> 	</a:t>
            </a:r>
          </a:p>
          <a:p>
            <a:r>
              <a:rPr lang="en-US" sz="1500" dirty="0" smtClean="0">
                <a:solidFill>
                  <a:srgbClr val="000000"/>
                </a:solidFill>
              </a:rPr>
              <a:t>Alexander </a:t>
            </a:r>
            <a:r>
              <a:rPr lang="en-US" sz="1500" dirty="0" err="1" smtClean="0">
                <a:solidFill>
                  <a:srgbClr val="000000"/>
                </a:solidFill>
              </a:rPr>
              <a:t>MacKenzie</a:t>
            </a:r>
            <a:r>
              <a:rPr lang="en-US" sz="1500" dirty="0" smtClean="0">
                <a:solidFill>
                  <a:srgbClr val="000000"/>
                </a:solidFill>
              </a:rPr>
              <a:t> 	</a:t>
            </a:r>
          </a:p>
          <a:p>
            <a:r>
              <a:rPr lang="en-US" sz="1500" dirty="0" smtClean="0">
                <a:solidFill>
                  <a:srgbClr val="000000"/>
                </a:solidFill>
              </a:rPr>
              <a:t>Pierre Mallet	</a:t>
            </a:r>
          </a:p>
          <a:p>
            <a:r>
              <a:rPr lang="en-US" sz="1500" dirty="0" smtClean="0">
                <a:solidFill>
                  <a:srgbClr val="000000"/>
                </a:solidFill>
              </a:rPr>
              <a:t>Paul Mallet	</a:t>
            </a:r>
          </a:p>
          <a:p>
            <a:r>
              <a:rPr lang="en-US" sz="1500" dirty="0" smtClean="0">
                <a:solidFill>
                  <a:srgbClr val="000000"/>
                </a:solidFill>
              </a:rPr>
              <a:t>Peter Pond	</a:t>
            </a:r>
          </a:p>
          <a:p>
            <a:r>
              <a:rPr lang="en-US" sz="1500" dirty="0" smtClean="0">
                <a:solidFill>
                  <a:srgbClr val="000000"/>
                </a:solidFill>
              </a:rPr>
              <a:t>David Thompson 	</a:t>
            </a:r>
          </a:p>
          <a:p>
            <a:r>
              <a:rPr lang="en-US" sz="1500" dirty="0" smtClean="0">
                <a:solidFill>
                  <a:srgbClr val="000000"/>
                </a:solidFill>
              </a:rPr>
              <a:t>Giovanni </a:t>
            </a:r>
            <a:r>
              <a:rPr lang="en-US" sz="1500" dirty="0" err="1" smtClean="0">
                <a:solidFill>
                  <a:srgbClr val="000000"/>
                </a:solidFill>
              </a:rPr>
              <a:t>da</a:t>
            </a:r>
            <a:r>
              <a:rPr lang="en-US" sz="1500" dirty="0" smtClean="0">
                <a:solidFill>
                  <a:srgbClr val="000000"/>
                </a:solidFill>
              </a:rPr>
              <a:t> </a:t>
            </a:r>
            <a:r>
              <a:rPr lang="en-US" sz="1500" dirty="0" err="1" smtClean="0">
                <a:solidFill>
                  <a:srgbClr val="000000"/>
                </a:solidFill>
              </a:rPr>
              <a:t>Verrazzano</a:t>
            </a:r>
            <a:r>
              <a:rPr lang="en-US" sz="1500" dirty="0" smtClean="0">
                <a:solidFill>
                  <a:srgbClr val="000000"/>
                </a:solidFill>
              </a:rPr>
              <a:t>  	</a:t>
            </a:r>
          </a:p>
        </p:txBody>
      </p:sp>
      <p:sp>
        <p:nvSpPr>
          <p:cNvPr id="6" name="Rectangle 5"/>
          <p:cNvSpPr/>
          <p:nvPr/>
        </p:nvSpPr>
        <p:spPr>
          <a:xfrm>
            <a:off x="152400" y="4876800"/>
            <a:ext cx="1828800" cy="1938992"/>
          </a:xfrm>
          <a:prstGeom prst="rect">
            <a:avLst/>
          </a:prstGeom>
        </p:spPr>
        <p:txBody>
          <a:bodyPr wrap="square">
            <a:spAutoFit/>
          </a:bodyPr>
          <a:lstStyle/>
          <a:p>
            <a:r>
              <a:rPr lang="en-US" sz="1500" b="1" u="sng" dirty="0" smtClean="0">
                <a:solidFill>
                  <a:srgbClr val="000000"/>
                </a:solidFill>
              </a:rPr>
              <a:t>POLITICIAN</a:t>
            </a:r>
          </a:p>
          <a:p>
            <a:r>
              <a:rPr lang="en-US" sz="1500" dirty="0" smtClean="0">
                <a:solidFill>
                  <a:srgbClr val="000000"/>
                </a:solidFill>
              </a:rPr>
              <a:t>Thomas Jefferson</a:t>
            </a:r>
          </a:p>
          <a:p>
            <a:r>
              <a:rPr lang="en-US" sz="1500" b="1" u="sng" dirty="0" smtClean="0">
                <a:solidFill>
                  <a:srgbClr val="000000"/>
                </a:solidFill>
              </a:rPr>
              <a:t>TEACHERS</a:t>
            </a:r>
          </a:p>
          <a:p>
            <a:r>
              <a:rPr lang="en-US" sz="1500" dirty="0" smtClean="0">
                <a:solidFill>
                  <a:srgbClr val="000000"/>
                </a:solidFill>
              </a:rPr>
              <a:t>Andrew Ellicott </a:t>
            </a:r>
          </a:p>
          <a:p>
            <a:r>
              <a:rPr lang="en-US" sz="1500" dirty="0" smtClean="0">
                <a:solidFill>
                  <a:srgbClr val="000000"/>
                </a:solidFill>
              </a:rPr>
              <a:t>Benjamin Barton </a:t>
            </a:r>
          </a:p>
          <a:p>
            <a:r>
              <a:rPr lang="en-US" sz="1500" dirty="0" smtClean="0">
                <a:solidFill>
                  <a:srgbClr val="000000"/>
                </a:solidFill>
              </a:rPr>
              <a:t>Robert Patterson </a:t>
            </a:r>
          </a:p>
          <a:p>
            <a:r>
              <a:rPr lang="en-US" sz="1500" dirty="0" smtClean="0">
                <a:solidFill>
                  <a:srgbClr val="000000"/>
                </a:solidFill>
              </a:rPr>
              <a:t>Caspar </a:t>
            </a:r>
            <a:r>
              <a:rPr lang="en-US" sz="1500" dirty="0" err="1" smtClean="0">
                <a:solidFill>
                  <a:srgbClr val="000000"/>
                </a:solidFill>
              </a:rPr>
              <a:t>Wistar</a:t>
            </a:r>
            <a:r>
              <a:rPr lang="en-US" sz="1500" dirty="0" smtClean="0">
                <a:solidFill>
                  <a:srgbClr val="000000"/>
                </a:solidFill>
              </a:rPr>
              <a:t> </a:t>
            </a:r>
          </a:p>
          <a:p>
            <a:r>
              <a:rPr lang="en-US" sz="1500" dirty="0" smtClean="0">
                <a:solidFill>
                  <a:srgbClr val="000000"/>
                </a:solidFill>
              </a:rPr>
              <a:t>Benjamin Rush</a:t>
            </a:r>
          </a:p>
        </p:txBody>
      </p:sp>
      <p:sp>
        <p:nvSpPr>
          <p:cNvPr id="8" name="Rectangle 7"/>
          <p:cNvSpPr/>
          <p:nvPr/>
        </p:nvSpPr>
        <p:spPr>
          <a:xfrm>
            <a:off x="7086600" y="91440"/>
            <a:ext cx="2133600" cy="3093154"/>
          </a:xfrm>
          <a:prstGeom prst="rect">
            <a:avLst/>
          </a:prstGeom>
        </p:spPr>
        <p:txBody>
          <a:bodyPr wrap="square">
            <a:spAutoFit/>
          </a:bodyPr>
          <a:lstStyle/>
          <a:p>
            <a:r>
              <a:rPr lang="en-US" sz="1500" b="1" u="sng" dirty="0" smtClean="0">
                <a:solidFill>
                  <a:srgbClr val="000000"/>
                </a:solidFill>
              </a:rPr>
              <a:t>FRENCH BOATMEN</a:t>
            </a:r>
          </a:p>
          <a:p>
            <a:r>
              <a:rPr lang="en-US" sz="1500" dirty="0" err="1" smtClean="0">
                <a:solidFill>
                  <a:srgbClr val="000000"/>
                </a:solidFill>
              </a:rPr>
              <a:t>Baptiste</a:t>
            </a:r>
            <a:r>
              <a:rPr lang="en-US" sz="1500" dirty="0" smtClean="0">
                <a:solidFill>
                  <a:srgbClr val="000000"/>
                </a:solidFill>
              </a:rPr>
              <a:t> </a:t>
            </a:r>
            <a:r>
              <a:rPr lang="en-US" sz="1500" dirty="0" err="1" smtClean="0">
                <a:solidFill>
                  <a:srgbClr val="000000"/>
                </a:solidFill>
              </a:rPr>
              <a:t>Deschamps</a:t>
            </a:r>
            <a:r>
              <a:rPr lang="en-US" sz="1500" dirty="0" smtClean="0">
                <a:solidFill>
                  <a:srgbClr val="000000"/>
                </a:solidFill>
              </a:rPr>
              <a:t> </a:t>
            </a:r>
          </a:p>
          <a:p>
            <a:r>
              <a:rPr lang="en-US" sz="1500" dirty="0" smtClean="0">
                <a:solidFill>
                  <a:srgbClr val="000000"/>
                </a:solidFill>
              </a:rPr>
              <a:t>Joseph De </a:t>
            </a:r>
            <a:r>
              <a:rPr lang="en-US" sz="1500" dirty="0" err="1" smtClean="0">
                <a:solidFill>
                  <a:srgbClr val="000000"/>
                </a:solidFill>
              </a:rPr>
              <a:t>Bartee</a:t>
            </a:r>
            <a:r>
              <a:rPr lang="en-US" sz="1500" dirty="0" smtClean="0">
                <a:solidFill>
                  <a:srgbClr val="000000"/>
                </a:solidFill>
              </a:rPr>
              <a:t> </a:t>
            </a:r>
          </a:p>
          <a:p>
            <a:r>
              <a:rPr lang="en-US" sz="1500" dirty="0" smtClean="0">
                <a:solidFill>
                  <a:srgbClr val="000000"/>
                </a:solidFill>
              </a:rPr>
              <a:t>E. </a:t>
            </a:r>
            <a:r>
              <a:rPr lang="en-US" sz="1500" dirty="0" err="1" smtClean="0">
                <a:solidFill>
                  <a:srgbClr val="000000"/>
                </a:solidFill>
              </a:rPr>
              <a:t>Cann</a:t>
            </a:r>
            <a:r>
              <a:rPr lang="en-US" sz="1500" dirty="0" smtClean="0">
                <a:solidFill>
                  <a:srgbClr val="000000"/>
                </a:solidFill>
              </a:rPr>
              <a:t> </a:t>
            </a:r>
          </a:p>
          <a:p>
            <a:r>
              <a:rPr lang="en-US" sz="1500" dirty="0" err="1" smtClean="0">
                <a:solidFill>
                  <a:srgbClr val="000000"/>
                </a:solidFill>
              </a:rPr>
              <a:t>Charol</a:t>
            </a:r>
            <a:r>
              <a:rPr lang="en-US" sz="1500" dirty="0" smtClean="0">
                <a:solidFill>
                  <a:srgbClr val="000000"/>
                </a:solidFill>
              </a:rPr>
              <a:t> </a:t>
            </a:r>
            <a:r>
              <a:rPr lang="en-US" sz="1500" dirty="0" err="1" smtClean="0">
                <a:solidFill>
                  <a:srgbClr val="000000"/>
                </a:solidFill>
              </a:rPr>
              <a:t>Cougee</a:t>
            </a:r>
            <a:r>
              <a:rPr lang="en-US" sz="1500" dirty="0" smtClean="0">
                <a:solidFill>
                  <a:srgbClr val="000000"/>
                </a:solidFill>
              </a:rPr>
              <a:t> </a:t>
            </a:r>
          </a:p>
          <a:p>
            <a:r>
              <a:rPr lang="en-US" sz="1500" dirty="0" smtClean="0">
                <a:solidFill>
                  <a:srgbClr val="000000"/>
                </a:solidFill>
              </a:rPr>
              <a:t>Pierre </a:t>
            </a:r>
            <a:r>
              <a:rPr lang="en-US" sz="1500" dirty="0" err="1" smtClean="0">
                <a:solidFill>
                  <a:srgbClr val="000000"/>
                </a:solidFill>
              </a:rPr>
              <a:t>Cruzatte</a:t>
            </a:r>
            <a:r>
              <a:rPr lang="en-US" sz="1500" dirty="0" smtClean="0">
                <a:solidFill>
                  <a:srgbClr val="000000"/>
                </a:solidFill>
              </a:rPr>
              <a:t> </a:t>
            </a:r>
          </a:p>
          <a:p>
            <a:r>
              <a:rPr lang="en-US" sz="1500" dirty="0" err="1" smtClean="0">
                <a:solidFill>
                  <a:srgbClr val="000000"/>
                </a:solidFill>
              </a:rPr>
              <a:t>Chaol</a:t>
            </a:r>
            <a:r>
              <a:rPr lang="en-US" sz="1500" dirty="0" smtClean="0">
                <a:solidFill>
                  <a:srgbClr val="000000"/>
                </a:solidFill>
              </a:rPr>
              <a:t> Hebert</a:t>
            </a:r>
          </a:p>
          <a:p>
            <a:r>
              <a:rPr lang="en-US" sz="1500" dirty="0" smtClean="0">
                <a:solidFill>
                  <a:srgbClr val="000000"/>
                </a:solidFill>
              </a:rPr>
              <a:t>Batiste </a:t>
            </a:r>
            <a:r>
              <a:rPr lang="en-US" sz="1500" dirty="0" err="1" smtClean="0">
                <a:solidFill>
                  <a:srgbClr val="000000"/>
                </a:solidFill>
              </a:rPr>
              <a:t>Jeunesse</a:t>
            </a:r>
            <a:r>
              <a:rPr lang="en-US" sz="1500" dirty="0" smtClean="0">
                <a:solidFill>
                  <a:srgbClr val="000000"/>
                </a:solidFill>
              </a:rPr>
              <a:t> </a:t>
            </a:r>
          </a:p>
          <a:p>
            <a:r>
              <a:rPr lang="en-US" sz="1500" dirty="0" smtClean="0">
                <a:solidFill>
                  <a:srgbClr val="000000"/>
                </a:solidFill>
              </a:rPr>
              <a:t>La </a:t>
            </a:r>
            <a:r>
              <a:rPr lang="en-US" sz="1500" dirty="0" err="1" smtClean="0">
                <a:solidFill>
                  <a:srgbClr val="000000"/>
                </a:solidFill>
              </a:rPr>
              <a:t>Bartee</a:t>
            </a:r>
            <a:r>
              <a:rPr lang="en-US" sz="1500" dirty="0" smtClean="0">
                <a:solidFill>
                  <a:srgbClr val="000000"/>
                </a:solidFill>
              </a:rPr>
              <a:t> </a:t>
            </a:r>
          </a:p>
          <a:p>
            <a:r>
              <a:rPr lang="en-US" sz="1500" dirty="0" err="1" smtClean="0">
                <a:solidFill>
                  <a:srgbClr val="000000"/>
                </a:solidFill>
              </a:rPr>
              <a:t>Labiche</a:t>
            </a:r>
            <a:r>
              <a:rPr lang="en-US" sz="1500" dirty="0" smtClean="0">
                <a:solidFill>
                  <a:srgbClr val="000000"/>
                </a:solidFill>
              </a:rPr>
              <a:t> </a:t>
            </a:r>
            <a:r>
              <a:rPr lang="en-US" sz="1500" dirty="0" err="1" smtClean="0">
                <a:solidFill>
                  <a:srgbClr val="000000"/>
                </a:solidFill>
              </a:rPr>
              <a:t>Mallat</a:t>
            </a:r>
            <a:r>
              <a:rPr lang="en-US" sz="1500" dirty="0" smtClean="0">
                <a:solidFill>
                  <a:srgbClr val="000000"/>
                </a:solidFill>
              </a:rPr>
              <a:t> </a:t>
            </a:r>
          </a:p>
          <a:p>
            <a:r>
              <a:rPr lang="en-US" sz="1500" dirty="0" smtClean="0">
                <a:solidFill>
                  <a:srgbClr val="000000"/>
                </a:solidFill>
              </a:rPr>
              <a:t>Paul </a:t>
            </a:r>
            <a:r>
              <a:rPr lang="en-US" sz="1500" dirty="0" err="1" smtClean="0">
                <a:solidFill>
                  <a:srgbClr val="000000"/>
                </a:solidFill>
              </a:rPr>
              <a:t>Primeau</a:t>
            </a:r>
            <a:endParaRPr lang="en-US" sz="1500" dirty="0" smtClean="0">
              <a:solidFill>
                <a:srgbClr val="000000"/>
              </a:solidFill>
            </a:endParaRPr>
          </a:p>
          <a:p>
            <a:r>
              <a:rPr lang="en-US" sz="1500" dirty="0" smtClean="0">
                <a:solidFill>
                  <a:srgbClr val="000000"/>
                </a:solidFill>
              </a:rPr>
              <a:t>Francois Rivet</a:t>
            </a:r>
          </a:p>
          <a:p>
            <a:r>
              <a:rPr lang="en-US" sz="1500" dirty="0" smtClean="0">
                <a:solidFill>
                  <a:srgbClr val="000000"/>
                </a:solidFill>
              </a:rPr>
              <a:t>Peter </a:t>
            </a:r>
            <a:r>
              <a:rPr lang="en-US" sz="1500" dirty="0" err="1" smtClean="0">
                <a:solidFill>
                  <a:srgbClr val="000000"/>
                </a:solidFill>
              </a:rPr>
              <a:t>Roi</a:t>
            </a:r>
            <a:r>
              <a:rPr lang="en-US" sz="1500" dirty="0" smtClean="0">
                <a:solidFill>
                  <a:srgbClr val="000000"/>
                </a:solidFill>
              </a:rPr>
              <a:t> </a:t>
            </a:r>
          </a:p>
        </p:txBody>
      </p:sp>
      <p:sp>
        <p:nvSpPr>
          <p:cNvPr id="9" name="Rectangle 8"/>
          <p:cNvSpPr/>
          <p:nvPr/>
        </p:nvSpPr>
        <p:spPr>
          <a:xfrm>
            <a:off x="2362200" y="363915"/>
            <a:ext cx="3733800" cy="6494085"/>
          </a:xfrm>
          <a:prstGeom prst="rect">
            <a:avLst/>
          </a:prstGeom>
        </p:spPr>
        <p:txBody>
          <a:bodyPr wrap="square">
            <a:spAutoFit/>
          </a:bodyPr>
          <a:lstStyle/>
          <a:p>
            <a:r>
              <a:rPr lang="en-US" sz="3200" b="1" u="sng" dirty="0" smtClean="0">
                <a:solidFill>
                  <a:srgbClr val="000000"/>
                </a:solidFill>
              </a:rPr>
              <a:t>FRENCH BOATMEN</a:t>
            </a:r>
          </a:p>
          <a:p>
            <a:r>
              <a:rPr lang="en-US" sz="3200" dirty="0" err="1" smtClean="0">
                <a:solidFill>
                  <a:srgbClr val="000000"/>
                </a:solidFill>
              </a:rPr>
              <a:t>Baptiste</a:t>
            </a:r>
            <a:r>
              <a:rPr lang="en-US" sz="3200" dirty="0" smtClean="0">
                <a:solidFill>
                  <a:srgbClr val="000000"/>
                </a:solidFill>
              </a:rPr>
              <a:t> </a:t>
            </a:r>
            <a:r>
              <a:rPr lang="en-US" sz="3200" dirty="0" err="1" smtClean="0">
                <a:solidFill>
                  <a:srgbClr val="000000"/>
                </a:solidFill>
              </a:rPr>
              <a:t>Deschamps</a:t>
            </a:r>
            <a:r>
              <a:rPr lang="en-US" sz="3200" dirty="0" smtClean="0">
                <a:solidFill>
                  <a:srgbClr val="000000"/>
                </a:solidFill>
              </a:rPr>
              <a:t> </a:t>
            </a:r>
          </a:p>
          <a:p>
            <a:r>
              <a:rPr lang="en-US" sz="3200" dirty="0" smtClean="0">
                <a:solidFill>
                  <a:srgbClr val="000000"/>
                </a:solidFill>
              </a:rPr>
              <a:t>Joseph De </a:t>
            </a:r>
            <a:r>
              <a:rPr lang="en-US" sz="3200" dirty="0" err="1" smtClean="0">
                <a:solidFill>
                  <a:srgbClr val="000000"/>
                </a:solidFill>
              </a:rPr>
              <a:t>Bartee</a:t>
            </a:r>
            <a:r>
              <a:rPr lang="en-US" sz="3200" dirty="0" smtClean="0">
                <a:solidFill>
                  <a:srgbClr val="000000"/>
                </a:solidFill>
              </a:rPr>
              <a:t> </a:t>
            </a:r>
          </a:p>
          <a:p>
            <a:r>
              <a:rPr lang="en-US" sz="3200" dirty="0" smtClean="0">
                <a:solidFill>
                  <a:srgbClr val="000000"/>
                </a:solidFill>
              </a:rPr>
              <a:t>E. </a:t>
            </a:r>
            <a:r>
              <a:rPr lang="en-US" sz="3200" dirty="0" err="1" smtClean="0">
                <a:solidFill>
                  <a:srgbClr val="000000"/>
                </a:solidFill>
              </a:rPr>
              <a:t>Cann</a:t>
            </a:r>
            <a:r>
              <a:rPr lang="en-US" sz="3200" dirty="0" smtClean="0">
                <a:solidFill>
                  <a:srgbClr val="000000"/>
                </a:solidFill>
              </a:rPr>
              <a:t> </a:t>
            </a:r>
          </a:p>
          <a:p>
            <a:r>
              <a:rPr lang="en-US" sz="3200" dirty="0" err="1" smtClean="0">
                <a:solidFill>
                  <a:srgbClr val="000000"/>
                </a:solidFill>
              </a:rPr>
              <a:t>Charol</a:t>
            </a:r>
            <a:r>
              <a:rPr lang="en-US" sz="3200" dirty="0" smtClean="0">
                <a:solidFill>
                  <a:srgbClr val="000000"/>
                </a:solidFill>
              </a:rPr>
              <a:t> </a:t>
            </a:r>
            <a:r>
              <a:rPr lang="en-US" sz="3200" dirty="0" err="1" smtClean="0">
                <a:solidFill>
                  <a:srgbClr val="000000"/>
                </a:solidFill>
              </a:rPr>
              <a:t>Cougee</a:t>
            </a:r>
            <a:r>
              <a:rPr lang="en-US" sz="3200" dirty="0" smtClean="0">
                <a:solidFill>
                  <a:srgbClr val="000000"/>
                </a:solidFill>
              </a:rPr>
              <a:t> </a:t>
            </a:r>
          </a:p>
          <a:p>
            <a:r>
              <a:rPr lang="en-US" sz="3200" dirty="0" smtClean="0">
                <a:solidFill>
                  <a:srgbClr val="000000"/>
                </a:solidFill>
              </a:rPr>
              <a:t>Pierre </a:t>
            </a:r>
            <a:r>
              <a:rPr lang="en-US" sz="3200" dirty="0" err="1" smtClean="0">
                <a:solidFill>
                  <a:srgbClr val="000000"/>
                </a:solidFill>
              </a:rPr>
              <a:t>Cruzatte</a:t>
            </a:r>
            <a:r>
              <a:rPr lang="en-US" sz="3200" dirty="0" smtClean="0">
                <a:solidFill>
                  <a:srgbClr val="000000"/>
                </a:solidFill>
              </a:rPr>
              <a:t> </a:t>
            </a:r>
          </a:p>
          <a:p>
            <a:r>
              <a:rPr lang="en-US" sz="3200" dirty="0" err="1" smtClean="0">
                <a:solidFill>
                  <a:srgbClr val="000000"/>
                </a:solidFill>
              </a:rPr>
              <a:t>Chaol</a:t>
            </a:r>
            <a:r>
              <a:rPr lang="en-US" sz="3200" dirty="0" smtClean="0">
                <a:solidFill>
                  <a:srgbClr val="000000"/>
                </a:solidFill>
              </a:rPr>
              <a:t> Hebert</a:t>
            </a:r>
          </a:p>
          <a:p>
            <a:r>
              <a:rPr lang="en-US" sz="3200" dirty="0" smtClean="0">
                <a:solidFill>
                  <a:srgbClr val="000000"/>
                </a:solidFill>
              </a:rPr>
              <a:t>Batiste </a:t>
            </a:r>
            <a:r>
              <a:rPr lang="en-US" sz="3200" dirty="0" err="1" smtClean="0">
                <a:solidFill>
                  <a:srgbClr val="000000"/>
                </a:solidFill>
              </a:rPr>
              <a:t>Jeunesse</a:t>
            </a:r>
            <a:r>
              <a:rPr lang="en-US" sz="3200" dirty="0" smtClean="0">
                <a:solidFill>
                  <a:srgbClr val="000000"/>
                </a:solidFill>
              </a:rPr>
              <a:t> </a:t>
            </a:r>
          </a:p>
          <a:p>
            <a:r>
              <a:rPr lang="en-US" sz="3200" dirty="0" smtClean="0">
                <a:solidFill>
                  <a:srgbClr val="000000"/>
                </a:solidFill>
              </a:rPr>
              <a:t>La </a:t>
            </a:r>
            <a:r>
              <a:rPr lang="en-US" sz="3200" dirty="0" err="1" smtClean="0">
                <a:solidFill>
                  <a:srgbClr val="000000"/>
                </a:solidFill>
              </a:rPr>
              <a:t>Bartee</a:t>
            </a:r>
            <a:r>
              <a:rPr lang="en-US" sz="3200" dirty="0" smtClean="0">
                <a:solidFill>
                  <a:srgbClr val="000000"/>
                </a:solidFill>
              </a:rPr>
              <a:t> </a:t>
            </a:r>
          </a:p>
          <a:p>
            <a:r>
              <a:rPr lang="en-US" sz="3200" dirty="0" err="1" smtClean="0">
                <a:solidFill>
                  <a:srgbClr val="000000"/>
                </a:solidFill>
              </a:rPr>
              <a:t>Labiche</a:t>
            </a:r>
            <a:r>
              <a:rPr lang="en-US" sz="3200" dirty="0" smtClean="0">
                <a:solidFill>
                  <a:srgbClr val="000000"/>
                </a:solidFill>
              </a:rPr>
              <a:t> </a:t>
            </a:r>
            <a:r>
              <a:rPr lang="en-US" sz="3200" dirty="0" err="1" smtClean="0">
                <a:solidFill>
                  <a:srgbClr val="000000"/>
                </a:solidFill>
              </a:rPr>
              <a:t>Mallat</a:t>
            </a:r>
            <a:r>
              <a:rPr lang="en-US" sz="3200" dirty="0" smtClean="0">
                <a:solidFill>
                  <a:srgbClr val="000000"/>
                </a:solidFill>
              </a:rPr>
              <a:t> </a:t>
            </a:r>
          </a:p>
          <a:p>
            <a:r>
              <a:rPr lang="en-US" sz="3200" dirty="0" smtClean="0">
                <a:solidFill>
                  <a:srgbClr val="000000"/>
                </a:solidFill>
              </a:rPr>
              <a:t>Paul </a:t>
            </a:r>
            <a:r>
              <a:rPr lang="en-US" sz="3200" dirty="0" err="1" smtClean="0">
                <a:solidFill>
                  <a:srgbClr val="000000"/>
                </a:solidFill>
              </a:rPr>
              <a:t>Primeau</a:t>
            </a:r>
            <a:endParaRPr lang="en-US" sz="3200" dirty="0" smtClean="0">
              <a:solidFill>
                <a:srgbClr val="000000"/>
              </a:solidFill>
            </a:endParaRPr>
          </a:p>
          <a:p>
            <a:r>
              <a:rPr lang="en-US" sz="3200" dirty="0" smtClean="0">
                <a:solidFill>
                  <a:srgbClr val="000000"/>
                </a:solidFill>
              </a:rPr>
              <a:t>Francois Rivet</a:t>
            </a:r>
          </a:p>
          <a:p>
            <a:r>
              <a:rPr lang="en-US" sz="3200" dirty="0" smtClean="0">
                <a:solidFill>
                  <a:srgbClr val="000000"/>
                </a:solidFill>
              </a:rPr>
              <a:t>Peter </a:t>
            </a:r>
            <a:r>
              <a:rPr lang="en-US" sz="3200" dirty="0" err="1" smtClean="0">
                <a:solidFill>
                  <a:srgbClr val="000000"/>
                </a:solidFill>
              </a:rPr>
              <a:t>Roi</a:t>
            </a:r>
            <a:r>
              <a:rPr lang="en-US" sz="3200" dirty="0" smtClean="0">
                <a:solidFill>
                  <a:srgbClr val="000000"/>
                </a:solidFill>
              </a:rPr>
              <a:t> </a:t>
            </a:r>
          </a:p>
        </p:txBody>
      </p:sp>
      <p:pic>
        <p:nvPicPr>
          <p:cNvPr id="7" name="Picture 2" descr="http://www.mhaynesart.com/Images/22/59/OriginalImage.jpg"/>
          <p:cNvPicPr>
            <a:picLocks noChangeAspect="1" noChangeArrowheads="1"/>
          </p:cNvPicPr>
          <p:nvPr/>
        </p:nvPicPr>
        <p:blipFill>
          <a:blip r:embed="rId2"/>
          <a:srcRect l="24706" t="5556" r="20392" b="11111"/>
          <a:stretch>
            <a:fillRect/>
          </a:stretch>
        </p:blipFill>
        <p:spPr bwMode="auto">
          <a:xfrm>
            <a:off x="6019800" y="0"/>
            <a:ext cx="31242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0" fill="hold"/>
                                        <p:tgtEl>
                                          <p:spTgt spid="9"/>
                                        </p:tgtEl>
                                        <p:attrNameLst>
                                          <p:attrName>ppt_x</p:attrName>
                                        </p:attrNameLst>
                                      </p:cBhvr>
                                      <p:tavLst>
                                        <p:tav tm="0">
                                          <p:val>
                                            <p:strVal val="#ppt_x"/>
                                          </p:val>
                                        </p:tav>
                                        <p:tav tm="100000">
                                          <p:val>
                                            <p:strVal val="#ppt_x"/>
                                          </p:val>
                                        </p:tav>
                                      </p:tavLst>
                                    </p:anim>
                                    <p:anim calcmode="lin" valueType="num">
                                      <p:cBhvr>
                                        <p:cTn id="8" dur="15000" fill="hold"/>
                                        <p:tgtEl>
                                          <p:spTgt spid="9"/>
                                        </p:tgtEl>
                                        <p:attrNameLst>
                                          <p:attrName>ppt_y</p:attrName>
                                        </p:attrNameLst>
                                      </p:cBhvr>
                                      <p:tavLst>
                                        <p:tav tm="0">
                                          <p:val>
                                            <p:strVal val="#ppt_y+1"/>
                                          </p:val>
                                        </p:tav>
                                        <p:tav tm="100000">
                                          <p:val>
                                            <p:strVal val="#ppt_y-1"/>
                                          </p:val>
                                        </p:tav>
                                      </p:tavLst>
                                    </p:anim>
                                  </p:childTnLst>
                                </p:cTn>
                              </p:par>
                              <p:par>
                                <p:cTn id="9" presetID="10" presetClass="entr" presetSubtype="0" fill="hold"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par>
                                <p:cTn id="12" presetID="10" presetClass="exit" presetSubtype="0" fill="hold" nodeType="withEffect">
                                  <p:stCondLst>
                                    <p:cond delay="7500"/>
                                  </p:stCondLst>
                                  <p:childTnLst>
                                    <p:animEffect transition="out" filter="fade">
                                      <p:cBhvr>
                                        <p:cTn id="13" dur="1000"/>
                                        <p:tgtEl>
                                          <p:spTgt spid="7"/>
                                        </p:tgtEl>
                                      </p:cBhvr>
                                    </p:animEffect>
                                    <p:set>
                                      <p:cBhvr>
                                        <p:cTn id="14" dur="1" fill="hold">
                                          <p:stCondLst>
                                            <p:cond delay="999"/>
                                          </p:stCondLst>
                                        </p:cTn>
                                        <p:tgtEl>
                                          <p:spTgt spid="7"/>
                                        </p:tgtEl>
                                        <p:attrNameLst>
                                          <p:attrName>style.visibility</p:attrName>
                                        </p:attrNameLst>
                                      </p:cBhvr>
                                      <p:to>
                                        <p:strVal val="hidden"/>
                                      </p:to>
                                    </p:set>
                                  </p:childTnLst>
                                </p:cTn>
                              </p:par>
                              <p:par>
                                <p:cTn id="15" presetID="6" presetClass="emph" presetSubtype="0" fill="hold" grpId="2" nodeType="withEffect">
                                  <p:stCondLst>
                                    <p:cond delay="8000"/>
                                  </p:stCondLst>
                                  <p:childTnLst>
                                    <p:animScale>
                                      <p:cBhvr>
                                        <p:cTn id="16" dur="1000" fill="hold"/>
                                        <p:tgtEl>
                                          <p:spTgt spid="9"/>
                                        </p:tgtEl>
                                      </p:cBhvr>
                                      <p:by x="50000" y="50000"/>
                                    </p:animScale>
                                  </p:childTnLst>
                                </p:cTn>
                              </p:par>
                              <p:par>
                                <p:cTn id="17" presetID="63" presetClass="path" presetSubtype="0" accel="50000" decel="50000" fill="hold" grpId="3" nodeType="withEffect">
                                  <p:stCondLst>
                                    <p:cond delay="8000"/>
                                  </p:stCondLst>
                                  <p:childTnLst>
                                    <p:animMotion origin="layout" path="M 0 -3.46821E-7 L 0.42083 -0.33711 " pathEditMode="relative" rAng="0" ptsTypes="AA">
                                      <p:cBhvr>
                                        <p:cTn id="18" dur="1000" fill="hold"/>
                                        <p:tgtEl>
                                          <p:spTgt spid="9"/>
                                        </p:tgtEl>
                                        <p:attrNameLst>
                                          <p:attrName>ppt_x</p:attrName>
                                          <p:attrName>ppt_y</p:attrName>
                                        </p:attrNameLst>
                                      </p:cBhvr>
                                      <p:rCtr x="210" y="-169"/>
                                    </p:animMotion>
                                  </p:childTnLst>
                                </p:cTn>
                              </p:par>
                              <p:par>
                                <p:cTn id="19" presetID="10" presetClass="exit" presetSubtype="0" fill="hold" grpId="0" nodeType="withEffect">
                                  <p:stCondLst>
                                    <p:cond delay="8500"/>
                                  </p:stCondLst>
                                  <p:childTnLst>
                                    <p:animEffect transition="out" filter="fade">
                                      <p:cBhvr>
                                        <p:cTn id="20" dur="1000"/>
                                        <p:tgtEl>
                                          <p:spTgt spid="9"/>
                                        </p:tgtEl>
                                      </p:cBhvr>
                                    </p:animEffect>
                                    <p:set>
                                      <p:cBhvr>
                                        <p:cTn id="21" dur="1" fill="hold">
                                          <p:stCondLst>
                                            <p:cond delay="999"/>
                                          </p:stCondLst>
                                        </p:cTn>
                                        <p:tgtEl>
                                          <p:spTgt spid="9"/>
                                        </p:tgtEl>
                                        <p:attrNameLst>
                                          <p:attrName>style.visibility</p:attrName>
                                        </p:attrNameLst>
                                      </p:cBhvr>
                                      <p:to>
                                        <p:strVal val="hidden"/>
                                      </p:to>
                                    </p:set>
                                  </p:childTnLst>
                                </p:cTn>
                              </p:par>
                              <p:par>
                                <p:cTn id="22" presetID="10" presetClass="entr" presetSubtype="0" fill="hold" grpId="0" nodeType="withEffect">
                                  <p:stCondLst>
                                    <p:cond delay="85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9" grpId="2"/>
      <p:bldP spid="9" grpId="3"/>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87154"/>
            <a:ext cx="2286000" cy="5170646"/>
          </a:xfrm>
          <a:prstGeom prst="rect">
            <a:avLst/>
          </a:prstGeom>
        </p:spPr>
        <p:txBody>
          <a:bodyPr wrap="square">
            <a:spAutoFit/>
          </a:bodyPr>
          <a:lstStyle/>
          <a:p>
            <a:r>
              <a:rPr lang="en-US" sz="1500" b="1" u="sng" dirty="0" smtClean="0">
                <a:solidFill>
                  <a:srgbClr val="000000"/>
                </a:solidFill>
              </a:rPr>
              <a:t>EARLY EXPLORERS</a:t>
            </a:r>
            <a:r>
              <a:rPr lang="en-US" sz="1500" b="1" dirty="0" smtClean="0">
                <a:solidFill>
                  <a:srgbClr val="000000"/>
                </a:solidFill>
              </a:rPr>
              <a:t>	</a:t>
            </a:r>
          </a:p>
          <a:p>
            <a:r>
              <a:rPr lang="en-US" sz="1500" dirty="0" smtClean="0">
                <a:solidFill>
                  <a:srgbClr val="000000"/>
                </a:solidFill>
              </a:rPr>
              <a:t>Juan </a:t>
            </a:r>
            <a:r>
              <a:rPr lang="en-US" sz="1500" dirty="0" err="1" smtClean="0">
                <a:solidFill>
                  <a:srgbClr val="000000"/>
                </a:solidFill>
              </a:rPr>
              <a:t>Cabillo</a:t>
            </a:r>
            <a:r>
              <a:rPr lang="en-US" sz="1500" dirty="0" smtClean="0">
                <a:solidFill>
                  <a:srgbClr val="000000"/>
                </a:solidFill>
              </a:rPr>
              <a:t> </a:t>
            </a:r>
          </a:p>
          <a:p>
            <a:r>
              <a:rPr lang="en-US" sz="1500" dirty="0" smtClean="0">
                <a:solidFill>
                  <a:srgbClr val="000000"/>
                </a:solidFill>
              </a:rPr>
              <a:t>John Cabot 	</a:t>
            </a:r>
          </a:p>
          <a:p>
            <a:r>
              <a:rPr lang="en-US" sz="1500" dirty="0" smtClean="0">
                <a:solidFill>
                  <a:srgbClr val="000000"/>
                </a:solidFill>
              </a:rPr>
              <a:t>Jacques Cartier  	</a:t>
            </a:r>
          </a:p>
          <a:p>
            <a:r>
              <a:rPr lang="en-US" sz="1500" dirty="0" smtClean="0">
                <a:solidFill>
                  <a:srgbClr val="000000"/>
                </a:solidFill>
              </a:rPr>
              <a:t>Samuel de Champlain	</a:t>
            </a:r>
          </a:p>
          <a:p>
            <a:r>
              <a:rPr lang="en-US" sz="1500" dirty="0" smtClean="0">
                <a:solidFill>
                  <a:srgbClr val="000000"/>
                </a:solidFill>
              </a:rPr>
              <a:t>Christopher Columbus  </a:t>
            </a:r>
          </a:p>
          <a:p>
            <a:r>
              <a:rPr lang="en-US" sz="1500" dirty="0" err="1" smtClean="0">
                <a:solidFill>
                  <a:srgbClr val="000000"/>
                </a:solidFill>
              </a:rPr>
              <a:t>Hernan</a:t>
            </a:r>
            <a:r>
              <a:rPr lang="en-US" sz="1500" dirty="0" smtClean="0">
                <a:solidFill>
                  <a:srgbClr val="000000"/>
                </a:solidFill>
              </a:rPr>
              <a:t> Cortez </a:t>
            </a:r>
          </a:p>
          <a:p>
            <a:r>
              <a:rPr lang="en-US" sz="1500" dirty="0" smtClean="0">
                <a:solidFill>
                  <a:srgbClr val="000000"/>
                </a:solidFill>
              </a:rPr>
              <a:t>John Davis	</a:t>
            </a:r>
          </a:p>
          <a:p>
            <a:r>
              <a:rPr lang="en-US" sz="1500" dirty="0" smtClean="0">
                <a:solidFill>
                  <a:srgbClr val="000000"/>
                </a:solidFill>
              </a:rPr>
              <a:t>Francis Drake </a:t>
            </a:r>
          </a:p>
          <a:p>
            <a:r>
              <a:rPr lang="en-US" sz="1500" dirty="0" smtClean="0">
                <a:solidFill>
                  <a:srgbClr val="000000"/>
                </a:solidFill>
              </a:rPr>
              <a:t>Martin Frobisher  	</a:t>
            </a:r>
          </a:p>
          <a:p>
            <a:r>
              <a:rPr lang="en-US" sz="1500" dirty="0" smtClean="0">
                <a:solidFill>
                  <a:srgbClr val="000000"/>
                </a:solidFill>
              </a:rPr>
              <a:t>Samuel Hearne 	</a:t>
            </a:r>
          </a:p>
          <a:p>
            <a:r>
              <a:rPr lang="en-US" sz="1500" dirty="0" smtClean="0">
                <a:solidFill>
                  <a:srgbClr val="000000"/>
                </a:solidFill>
              </a:rPr>
              <a:t>Anthony </a:t>
            </a:r>
            <a:r>
              <a:rPr lang="en-US" sz="1500" dirty="0" err="1" smtClean="0">
                <a:solidFill>
                  <a:srgbClr val="000000"/>
                </a:solidFill>
              </a:rPr>
              <a:t>Henday</a:t>
            </a:r>
            <a:r>
              <a:rPr lang="en-US" sz="1500" dirty="0" smtClean="0">
                <a:solidFill>
                  <a:srgbClr val="000000"/>
                </a:solidFill>
              </a:rPr>
              <a:t>	</a:t>
            </a:r>
          </a:p>
          <a:p>
            <a:r>
              <a:rPr lang="en-US" sz="1500" dirty="0" smtClean="0">
                <a:solidFill>
                  <a:srgbClr val="000000"/>
                </a:solidFill>
              </a:rPr>
              <a:t>Henry Hudson </a:t>
            </a:r>
          </a:p>
          <a:p>
            <a:r>
              <a:rPr lang="en-US" sz="1500" dirty="0" smtClean="0">
                <a:solidFill>
                  <a:srgbClr val="000000"/>
                </a:solidFill>
              </a:rPr>
              <a:t>Henry Kelsey	</a:t>
            </a:r>
          </a:p>
          <a:p>
            <a:r>
              <a:rPr lang="en-US" sz="1500" dirty="0" smtClean="0">
                <a:solidFill>
                  <a:srgbClr val="000000"/>
                </a:solidFill>
              </a:rPr>
              <a:t>Pierre La </a:t>
            </a:r>
            <a:r>
              <a:rPr lang="en-US" sz="1500" dirty="0" err="1" smtClean="0">
                <a:solidFill>
                  <a:srgbClr val="000000"/>
                </a:solidFill>
              </a:rPr>
              <a:t>Verendrye</a:t>
            </a:r>
            <a:r>
              <a:rPr lang="en-US" sz="1500" dirty="0" smtClean="0">
                <a:solidFill>
                  <a:srgbClr val="000000"/>
                </a:solidFill>
              </a:rPr>
              <a:t> 	</a:t>
            </a:r>
          </a:p>
          <a:p>
            <a:r>
              <a:rPr lang="en-US" sz="1500" dirty="0" smtClean="0">
                <a:solidFill>
                  <a:srgbClr val="000000"/>
                </a:solidFill>
              </a:rPr>
              <a:t>Alexander </a:t>
            </a:r>
            <a:r>
              <a:rPr lang="en-US" sz="1500" dirty="0" err="1" smtClean="0">
                <a:solidFill>
                  <a:srgbClr val="000000"/>
                </a:solidFill>
              </a:rPr>
              <a:t>MacKenzie</a:t>
            </a:r>
            <a:r>
              <a:rPr lang="en-US" sz="1500" dirty="0" smtClean="0">
                <a:solidFill>
                  <a:srgbClr val="000000"/>
                </a:solidFill>
              </a:rPr>
              <a:t> 	</a:t>
            </a:r>
          </a:p>
          <a:p>
            <a:r>
              <a:rPr lang="en-US" sz="1500" dirty="0" smtClean="0">
                <a:solidFill>
                  <a:srgbClr val="000000"/>
                </a:solidFill>
              </a:rPr>
              <a:t>Pierre Mallet	</a:t>
            </a:r>
          </a:p>
          <a:p>
            <a:r>
              <a:rPr lang="en-US" sz="1500" dirty="0" smtClean="0">
                <a:solidFill>
                  <a:srgbClr val="000000"/>
                </a:solidFill>
              </a:rPr>
              <a:t>Paul Mallet	</a:t>
            </a:r>
          </a:p>
          <a:p>
            <a:r>
              <a:rPr lang="en-US" sz="1500" dirty="0" smtClean="0">
                <a:solidFill>
                  <a:srgbClr val="000000"/>
                </a:solidFill>
              </a:rPr>
              <a:t>Peter Pond	</a:t>
            </a:r>
          </a:p>
          <a:p>
            <a:r>
              <a:rPr lang="en-US" sz="1500" dirty="0" smtClean="0">
                <a:solidFill>
                  <a:srgbClr val="000000"/>
                </a:solidFill>
              </a:rPr>
              <a:t>David Thompson 	</a:t>
            </a:r>
          </a:p>
          <a:p>
            <a:r>
              <a:rPr lang="en-US" sz="1500" dirty="0" smtClean="0">
                <a:solidFill>
                  <a:srgbClr val="000000"/>
                </a:solidFill>
              </a:rPr>
              <a:t>Giovanni </a:t>
            </a:r>
            <a:r>
              <a:rPr lang="en-US" sz="1500" dirty="0" err="1" smtClean="0">
                <a:solidFill>
                  <a:srgbClr val="000000"/>
                </a:solidFill>
              </a:rPr>
              <a:t>da</a:t>
            </a:r>
            <a:r>
              <a:rPr lang="en-US" sz="1500" dirty="0" smtClean="0">
                <a:solidFill>
                  <a:srgbClr val="000000"/>
                </a:solidFill>
              </a:rPr>
              <a:t> </a:t>
            </a:r>
            <a:r>
              <a:rPr lang="en-US" sz="1500" dirty="0" err="1" smtClean="0">
                <a:solidFill>
                  <a:srgbClr val="000000"/>
                </a:solidFill>
              </a:rPr>
              <a:t>Verrazzano</a:t>
            </a:r>
            <a:r>
              <a:rPr lang="en-US" sz="1500" dirty="0" smtClean="0">
                <a:solidFill>
                  <a:srgbClr val="000000"/>
                </a:solidFill>
              </a:rPr>
              <a:t>  	</a:t>
            </a:r>
          </a:p>
        </p:txBody>
      </p:sp>
      <p:sp>
        <p:nvSpPr>
          <p:cNvPr id="6" name="Rectangle 5"/>
          <p:cNvSpPr/>
          <p:nvPr/>
        </p:nvSpPr>
        <p:spPr>
          <a:xfrm>
            <a:off x="152400" y="4876800"/>
            <a:ext cx="1828800" cy="1938992"/>
          </a:xfrm>
          <a:prstGeom prst="rect">
            <a:avLst/>
          </a:prstGeom>
        </p:spPr>
        <p:txBody>
          <a:bodyPr wrap="square">
            <a:spAutoFit/>
          </a:bodyPr>
          <a:lstStyle/>
          <a:p>
            <a:r>
              <a:rPr lang="en-US" sz="1500" b="1" u="sng" dirty="0" smtClean="0">
                <a:solidFill>
                  <a:srgbClr val="000000"/>
                </a:solidFill>
              </a:rPr>
              <a:t>POLITICIAN</a:t>
            </a:r>
          </a:p>
          <a:p>
            <a:r>
              <a:rPr lang="en-US" sz="1500" dirty="0" smtClean="0">
                <a:solidFill>
                  <a:srgbClr val="000000"/>
                </a:solidFill>
              </a:rPr>
              <a:t>Thomas Jefferson</a:t>
            </a:r>
          </a:p>
          <a:p>
            <a:r>
              <a:rPr lang="en-US" sz="1500" b="1" u="sng" dirty="0" smtClean="0">
                <a:solidFill>
                  <a:srgbClr val="000000"/>
                </a:solidFill>
              </a:rPr>
              <a:t>TEACHERS</a:t>
            </a:r>
          </a:p>
          <a:p>
            <a:r>
              <a:rPr lang="en-US" sz="1500" dirty="0" smtClean="0">
                <a:solidFill>
                  <a:srgbClr val="000000"/>
                </a:solidFill>
              </a:rPr>
              <a:t>Andrew Ellicott </a:t>
            </a:r>
          </a:p>
          <a:p>
            <a:r>
              <a:rPr lang="en-US" sz="1500" dirty="0" smtClean="0">
                <a:solidFill>
                  <a:srgbClr val="000000"/>
                </a:solidFill>
              </a:rPr>
              <a:t>Benjamin Barton </a:t>
            </a:r>
          </a:p>
          <a:p>
            <a:r>
              <a:rPr lang="en-US" sz="1500" dirty="0" smtClean="0">
                <a:solidFill>
                  <a:srgbClr val="000000"/>
                </a:solidFill>
              </a:rPr>
              <a:t>Robert Patterson </a:t>
            </a:r>
          </a:p>
          <a:p>
            <a:r>
              <a:rPr lang="en-US" sz="1500" dirty="0" smtClean="0">
                <a:solidFill>
                  <a:srgbClr val="000000"/>
                </a:solidFill>
              </a:rPr>
              <a:t>Caspar </a:t>
            </a:r>
            <a:r>
              <a:rPr lang="en-US" sz="1500" dirty="0" err="1" smtClean="0">
                <a:solidFill>
                  <a:srgbClr val="000000"/>
                </a:solidFill>
              </a:rPr>
              <a:t>Wistar</a:t>
            </a:r>
            <a:r>
              <a:rPr lang="en-US" sz="1500" dirty="0" smtClean="0">
                <a:solidFill>
                  <a:srgbClr val="000000"/>
                </a:solidFill>
              </a:rPr>
              <a:t> </a:t>
            </a:r>
          </a:p>
          <a:p>
            <a:r>
              <a:rPr lang="en-US" sz="1500" dirty="0" smtClean="0">
                <a:solidFill>
                  <a:srgbClr val="000000"/>
                </a:solidFill>
              </a:rPr>
              <a:t>Benjamin Rush</a:t>
            </a:r>
          </a:p>
        </p:txBody>
      </p:sp>
      <p:sp>
        <p:nvSpPr>
          <p:cNvPr id="8" name="Rectangle 7"/>
          <p:cNvSpPr/>
          <p:nvPr/>
        </p:nvSpPr>
        <p:spPr>
          <a:xfrm>
            <a:off x="7086600" y="91440"/>
            <a:ext cx="2133600" cy="3093154"/>
          </a:xfrm>
          <a:prstGeom prst="rect">
            <a:avLst/>
          </a:prstGeom>
        </p:spPr>
        <p:txBody>
          <a:bodyPr wrap="square">
            <a:spAutoFit/>
          </a:bodyPr>
          <a:lstStyle/>
          <a:p>
            <a:r>
              <a:rPr lang="en-US" sz="1500" b="1" u="sng" dirty="0" smtClean="0">
                <a:solidFill>
                  <a:srgbClr val="000000"/>
                </a:solidFill>
              </a:rPr>
              <a:t>FRENCH BOATMEN</a:t>
            </a:r>
          </a:p>
          <a:p>
            <a:r>
              <a:rPr lang="en-US" sz="1500" dirty="0" err="1" smtClean="0">
                <a:solidFill>
                  <a:srgbClr val="000000"/>
                </a:solidFill>
              </a:rPr>
              <a:t>Baptiste</a:t>
            </a:r>
            <a:r>
              <a:rPr lang="en-US" sz="1500" dirty="0" smtClean="0">
                <a:solidFill>
                  <a:srgbClr val="000000"/>
                </a:solidFill>
              </a:rPr>
              <a:t> </a:t>
            </a:r>
            <a:r>
              <a:rPr lang="en-US" sz="1500" dirty="0" err="1" smtClean="0">
                <a:solidFill>
                  <a:srgbClr val="000000"/>
                </a:solidFill>
              </a:rPr>
              <a:t>Deschamps</a:t>
            </a:r>
            <a:r>
              <a:rPr lang="en-US" sz="1500" dirty="0" smtClean="0">
                <a:solidFill>
                  <a:srgbClr val="000000"/>
                </a:solidFill>
              </a:rPr>
              <a:t> </a:t>
            </a:r>
          </a:p>
          <a:p>
            <a:r>
              <a:rPr lang="en-US" sz="1500" dirty="0" smtClean="0">
                <a:solidFill>
                  <a:srgbClr val="000000"/>
                </a:solidFill>
              </a:rPr>
              <a:t>Joseph De </a:t>
            </a:r>
            <a:r>
              <a:rPr lang="en-US" sz="1500" dirty="0" err="1" smtClean="0">
                <a:solidFill>
                  <a:srgbClr val="000000"/>
                </a:solidFill>
              </a:rPr>
              <a:t>Bartee</a:t>
            </a:r>
            <a:r>
              <a:rPr lang="en-US" sz="1500" dirty="0" smtClean="0">
                <a:solidFill>
                  <a:srgbClr val="000000"/>
                </a:solidFill>
              </a:rPr>
              <a:t> </a:t>
            </a:r>
          </a:p>
          <a:p>
            <a:r>
              <a:rPr lang="en-US" sz="1500" dirty="0" smtClean="0">
                <a:solidFill>
                  <a:srgbClr val="000000"/>
                </a:solidFill>
              </a:rPr>
              <a:t>E. </a:t>
            </a:r>
            <a:r>
              <a:rPr lang="en-US" sz="1500" dirty="0" err="1" smtClean="0">
                <a:solidFill>
                  <a:srgbClr val="000000"/>
                </a:solidFill>
              </a:rPr>
              <a:t>Cann</a:t>
            </a:r>
            <a:r>
              <a:rPr lang="en-US" sz="1500" dirty="0" smtClean="0">
                <a:solidFill>
                  <a:srgbClr val="000000"/>
                </a:solidFill>
              </a:rPr>
              <a:t> </a:t>
            </a:r>
          </a:p>
          <a:p>
            <a:r>
              <a:rPr lang="en-US" sz="1500" dirty="0" err="1" smtClean="0">
                <a:solidFill>
                  <a:srgbClr val="000000"/>
                </a:solidFill>
              </a:rPr>
              <a:t>Charol</a:t>
            </a:r>
            <a:r>
              <a:rPr lang="en-US" sz="1500" dirty="0" smtClean="0">
                <a:solidFill>
                  <a:srgbClr val="000000"/>
                </a:solidFill>
              </a:rPr>
              <a:t> </a:t>
            </a:r>
            <a:r>
              <a:rPr lang="en-US" sz="1500" dirty="0" err="1" smtClean="0">
                <a:solidFill>
                  <a:srgbClr val="000000"/>
                </a:solidFill>
              </a:rPr>
              <a:t>Cougee</a:t>
            </a:r>
            <a:r>
              <a:rPr lang="en-US" sz="1500" dirty="0" smtClean="0">
                <a:solidFill>
                  <a:srgbClr val="000000"/>
                </a:solidFill>
              </a:rPr>
              <a:t> </a:t>
            </a:r>
          </a:p>
          <a:p>
            <a:r>
              <a:rPr lang="en-US" sz="1500" dirty="0" smtClean="0">
                <a:solidFill>
                  <a:srgbClr val="000000"/>
                </a:solidFill>
              </a:rPr>
              <a:t>Pierre </a:t>
            </a:r>
            <a:r>
              <a:rPr lang="en-US" sz="1500" dirty="0" err="1" smtClean="0">
                <a:solidFill>
                  <a:srgbClr val="000000"/>
                </a:solidFill>
              </a:rPr>
              <a:t>Cruzatte</a:t>
            </a:r>
            <a:r>
              <a:rPr lang="en-US" sz="1500" dirty="0" smtClean="0">
                <a:solidFill>
                  <a:srgbClr val="000000"/>
                </a:solidFill>
              </a:rPr>
              <a:t> </a:t>
            </a:r>
          </a:p>
          <a:p>
            <a:r>
              <a:rPr lang="en-US" sz="1500" dirty="0" err="1" smtClean="0">
                <a:solidFill>
                  <a:srgbClr val="000000"/>
                </a:solidFill>
              </a:rPr>
              <a:t>Chaol</a:t>
            </a:r>
            <a:r>
              <a:rPr lang="en-US" sz="1500" dirty="0" smtClean="0">
                <a:solidFill>
                  <a:srgbClr val="000000"/>
                </a:solidFill>
              </a:rPr>
              <a:t> Hebert</a:t>
            </a:r>
          </a:p>
          <a:p>
            <a:r>
              <a:rPr lang="en-US" sz="1500" dirty="0" smtClean="0">
                <a:solidFill>
                  <a:srgbClr val="000000"/>
                </a:solidFill>
              </a:rPr>
              <a:t>Batiste </a:t>
            </a:r>
            <a:r>
              <a:rPr lang="en-US" sz="1500" dirty="0" err="1" smtClean="0">
                <a:solidFill>
                  <a:srgbClr val="000000"/>
                </a:solidFill>
              </a:rPr>
              <a:t>Jeunesse</a:t>
            </a:r>
            <a:r>
              <a:rPr lang="en-US" sz="1500" dirty="0" smtClean="0">
                <a:solidFill>
                  <a:srgbClr val="000000"/>
                </a:solidFill>
              </a:rPr>
              <a:t> </a:t>
            </a:r>
          </a:p>
          <a:p>
            <a:r>
              <a:rPr lang="en-US" sz="1500" dirty="0" smtClean="0">
                <a:solidFill>
                  <a:srgbClr val="000000"/>
                </a:solidFill>
              </a:rPr>
              <a:t>La </a:t>
            </a:r>
            <a:r>
              <a:rPr lang="en-US" sz="1500" dirty="0" err="1" smtClean="0">
                <a:solidFill>
                  <a:srgbClr val="000000"/>
                </a:solidFill>
              </a:rPr>
              <a:t>Bartee</a:t>
            </a:r>
            <a:r>
              <a:rPr lang="en-US" sz="1500" dirty="0" smtClean="0">
                <a:solidFill>
                  <a:srgbClr val="000000"/>
                </a:solidFill>
              </a:rPr>
              <a:t> </a:t>
            </a:r>
          </a:p>
          <a:p>
            <a:r>
              <a:rPr lang="en-US" sz="1500" dirty="0" err="1" smtClean="0">
                <a:solidFill>
                  <a:srgbClr val="000000"/>
                </a:solidFill>
              </a:rPr>
              <a:t>Labiche</a:t>
            </a:r>
            <a:r>
              <a:rPr lang="en-US" sz="1500" dirty="0" smtClean="0">
                <a:solidFill>
                  <a:srgbClr val="000000"/>
                </a:solidFill>
              </a:rPr>
              <a:t> </a:t>
            </a:r>
            <a:r>
              <a:rPr lang="en-US" sz="1500" dirty="0" err="1" smtClean="0">
                <a:solidFill>
                  <a:srgbClr val="000000"/>
                </a:solidFill>
              </a:rPr>
              <a:t>Mallat</a:t>
            </a:r>
            <a:r>
              <a:rPr lang="en-US" sz="1500" dirty="0" smtClean="0">
                <a:solidFill>
                  <a:srgbClr val="000000"/>
                </a:solidFill>
              </a:rPr>
              <a:t> </a:t>
            </a:r>
          </a:p>
          <a:p>
            <a:r>
              <a:rPr lang="en-US" sz="1500" dirty="0" smtClean="0">
                <a:solidFill>
                  <a:srgbClr val="000000"/>
                </a:solidFill>
              </a:rPr>
              <a:t>Paul </a:t>
            </a:r>
            <a:r>
              <a:rPr lang="en-US" sz="1500" dirty="0" err="1" smtClean="0">
                <a:solidFill>
                  <a:srgbClr val="000000"/>
                </a:solidFill>
              </a:rPr>
              <a:t>Primeau</a:t>
            </a:r>
            <a:endParaRPr lang="en-US" sz="1500" dirty="0" smtClean="0">
              <a:solidFill>
                <a:srgbClr val="000000"/>
              </a:solidFill>
            </a:endParaRPr>
          </a:p>
          <a:p>
            <a:r>
              <a:rPr lang="en-US" sz="1500" dirty="0" smtClean="0">
                <a:solidFill>
                  <a:srgbClr val="000000"/>
                </a:solidFill>
              </a:rPr>
              <a:t>Francois Rivet</a:t>
            </a:r>
          </a:p>
          <a:p>
            <a:r>
              <a:rPr lang="en-US" sz="1500" dirty="0" smtClean="0">
                <a:solidFill>
                  <a:srgbClr val="000000"/>
                </a:solidFill>
              </a:rPr>
              <a:t>Peter </a:t>
            </a:r>
            <a:r>
              <a:rPr lang="en-US" sz="1500" dirty="0" err="1" smtClean="0">
                <a:solidFill>
                  <a:srgbClr val="000000"/>
                </a:solidFill>
              </a:rPr>
              <a:t>Roi</a:t>
            </a:r>
            <a:r>
              <a:rPr lang="en-US" sz="1500" dirty="0" smtClean="0">
                <a:solidFill>
                  <a:srgbClr val="000000"/>
                </a:solidFill>
              </a:rPr>
              <a:t> </a:t>
            </a:r>
          </a:p>
        </p:txBody>
      </p:sp>
      <p:sp>
        <p:nvSpPr>
          <p:cNvPr id="7" name="Rectangle 6"/>
          <p:cNvSpPr/>
          <p:nvPr/>
        </p:nvSpPr>
        <p:spPr>
          <a:xfrm>
            <a:off x="7086600" y="3200400"/>
            <a:ext cx="2133600" cy="3554819"/>
          </a:xfrm>
          <a:prstGeom prst="rect">
            <a:avLst/>
          </a:prstGeom>
        </p:spPr>
        <p:txBody>
          <a:bodyPr wrap="square">
            <a:spAutoFit/>
          </a:bodyPr>
          <a:lstStyle/>
          <a:p>
            <a:r>
              <a:rPr lang="en-US" sz="1500" b="1" u="sng" dirty="0" smtClean="0">
                <a:solidFill>
                  <a:srgbClr val="000000"/>
                </a:solidFill>
              </a:rPr>
              <a:t>CIVILIAN MEMBERS</a:t>
            </a:r>
          </a:p>
          <a:p>
            <a:r>
              <a:rPr lang="en-US" sz="1500" dirty="0" smtClean="0">
                <a:solidFill>
                  <a:srgbClr val="000000"/>
                </a:solidFill>
              </a:rPr>
              <a:t>Toussaint </a:t>
            </a:r>
            <a:r>
              <a:rPr lang="en-US" sz="1500" dirty="0" err="1" smtClean="0">
                <a:solidFill>
                  <a:srgbClr val="000000"/>
                </a:solidFill>
              </a:rPr>
              <a:t>Charbaneau</a:t>
            </a:r>
            <a:endParaRPr lang="en-US" sz="1500" dirty="0" smtClean="0">
              <a:solidFill>
                <a:srgbClr val="000000"/>
              </a:solidFill>
            </a:endParaRPr>
          </a:p>
          <a:p>
            <a:r>
              <a:rPr lang="en-US" sz="1500" dirty="0" smtClean="0">
                <a:solidFill>
                  <a:srgbClr val="000000"/>
                </a:solidFill>
              </a:rPr>
              <a:t>George </a:t>
            </a:r>
            <a:r>
              <a:rPr lang="en-US" sz="1500" dirty="0" err="1" smtClean="0">
                <a:solidFill>
                  <a:srgbClr val="000000"/>
                </a:solidFill>
              </a:rPr>
              <a:t>Drouillard</a:t>
            </a:r>
            <a:r>
              <a:rPr lang="en-US" sz="1500" dirty="0" smtClean="0">
                <a:solidFill>
                  <a:srgbClr val="000000"/>
                </a:solidFill>
              </a:rPr>
              <a:t> </a:t>
            </a:r>
          </a:p>
          <a:p>
            <a:r>
              <a:rPr lang="en-US" sz="1500" dirty="0" smtClean="0">
                <a:solidFill>
                  <a:srgbClr val="000000"/>
                </a:solidFill>
              </a:rPr>
              <a:t>York	</a:t>
            </a:r>
          </a:p>
          <a:p>
            <a:r>
              <a:rPr lang="en-US" sz="1500" b="1" u="sng" dirty="0" smtClean="0">
                <a:solidFill>
                  <a:srgbClr val="000000"/>
                </a:solidFill>
              </a:rPr>
              <a:t>NATIVE AMERICANS</a:t>
            </a:r>
          </a:p>
          <a:p>
            <a:r>
              <a:rPr lang="en-US" sz="1500" dirty="0" smtClean="0">
                <a:solidFill>
                  <a:srgbClr val="000000"/>
                </a:solidFill>
              </a:rPr>
              <a:t>Chef </a:t>
            </a:r>
            <a:r>
              <a:rPr lang="en-US" sz="1500" dirty="0" err="1" smtClean="0">
                <a:solidFill>
                  <a:srgbClr val="000000"/>
                </a:solidFill>
              </a:rPr>
              <a:t>Shekeke</a:t>
            </a:r>
            <a:endParaRPr lang="en-US" sz="1500" dirty="0" smtClean="0">
              <a:solidFill>
                <a:srgbClr val="000000"/>
              </a:solidFill>
            </a:endParaRPr>
          </a:p>
          <a:p>
            <a:r>
              <a:rPr lang="en-US" sz="1500" dirty="0" err="1" smtClean="0">
                <a:solidFill>
                  <a:srgbClr val="000000"/>
                </a:solidFill>
              </a:rPr>
              <a:t>Sacagewea</a:t>
            </a:r>
            <a:r>
              <a:rPr lang="en-US" sz="1500" dirty="0" smtClean="0">
                <a:solidFill>
                  <a:srgbClr val="000000"/>
                </a:solidFill>
              </a:rPr>
              <a:t>	</a:t>
            </a:r>
          </a:p>
          <a:p>
            <a:r>
              <a:rPr lang="en-US" sz="1500" dirty="0" smtClean="0">
                <a:solidFill>
                  <a:srgbClr val="000000"/>
                </a:solidFill>
              </a:rPr>
              <a:t>Jean Batiste (Pomp)</a:t>
            </a:r>
          </a:p>
          <a:p>
            <a:r>
              <a:rPr lang="en-US" sz="1500" dirty="0" smtClean="0">
                <a:solidFill>
                  <a:srgbClr val="000000"/>
                </a:solidFill>
              </a:rPr>
              <a:t>Chief </a:t>
            </a:r>
            <a:r>
              <a:rPr lang="en-US" sz="1500" dirty="0" err="1" smtClean="0">
                <a:solidFill>
                  <a:srgbClr val="000000"/>
                </a:solidFill>
              </a:rPr>
              <a:t>Kameaweit</a:t>
            </a:r>
            <a:endParaRPr lang="en-US" sz="1500" dirty="0" smtClean="0">
              <a:solidFill>
                <a:srgbClr val="000000"/>
              </a:solidFill>
            </a:endParaRPr>
          </a:p>
          <a:p>
            <a:r>
              <a:rPr lang="en-US" sz="1500" dirty="0" smtClean="0">
                <a:solidFill>
                  <a:srgbClr val="000000"/>
                </a:solidFill>
              </a:rPr>
              <a:t>Twisted Hair	</a:t>
            </a:r>
          </a:p>
          <a:p>
            <a:r>
              <a:rPr lang="en-US" sz="1500" dirty="0" smtClean="0">
                <a:solidFill>
                  <a:srgbClr val="000000"/>
                </a:solidFill>
              </a:rPr>
              <a:t>Chief Cut Nose	</a:t>
            </a:r>
          </a:p>
          <a:p>
            <a:r>
              <a:rPr lang="en-US" sz="1500" b="1" u="sng" dirty="0" smtClean="0">
                <a:solidFill>
                  <a:srgbClr val="000000"/>
                </a:solidFill>
              </a:rPr>
              <a:t>OTHERS</a:t>
            </a:r>
            <a:r>
              <a:rPr lang="en-US" sz="1500" b="1" dirty="0" smtClean="0">
                <a:solidFill>
                  <a:srgbClr val="000000"/>
                </a:solidFill>
              </a:rPr>
              <a:t>	</a:t>
            </a:r>
          </a:p>
          <a:p>
            <a:r>
              <a:rPr lang="en-US" sz="1500" dirty="0" smtClean="0">
                <a:solidFill>
                  <a:srgbClr val="000000"/>
                </a:solidFill>
              </a:rPr>
              <a:t>Judith Hancock</a:t>
            </a:r>
          </a:p>
          <a:p>
            <a:r>
              <a:rPr lang="en-US" sz="1500" dirty="0" smtClean="0">
                <a:solidFill>
                  <a:srgbClr val="000000"/>
                </a:solidFill>
              </a:rPr>
              <a:t>Mrs. Cane 	</a:t>
            </a:r>
          </a:p>
          <a:p>
            <a:r>
              <a:rPr lang="en-US" sz="1500" dirty="0" smtClean="0">
                <a:solidFill>
                  <a:srgbClr val="000000"/>
                </a:solidFill>
              </a:rPr>
              <a:t>Seaman</a:t>
            </a:r>
          </a:p>
        </p:txBody>
      </p:sp>
      <p:sp>
        <p:nvSpPr>
          <p:cNvPr id="10" name="Rectangle 9"/>
          <p:cNvSpPr/>
          <p:nvPr/>
        </p:nvSpPr>
        <p:spPr>
          <a:xfrm>
            <a:off x="2743200" y="76200"/>
            <a:ext cx="4038600" cy="6786473"/>
          </a:xfrm>
          <a:prstGeom prst="rect">
            <a:avLst/>
          </a:prstGeom>
        </p:spPr>
        <p:txBody>
          <a:bodyPr wrap="square">
            <a:spAutoFit/>
          </a:bodyPr>
          <a:lstStyle/>
          <a:p>
            <a:r>
              <a:rPr lang="en-US" sz="2900" b="1" u="sng" dirty="0" smtClean="0">
                <a:solidFill>
                  <a:srgbClr val="000000"/>
                </a:solidFill>
              </a:rPr>
              <a:t>CIVILIAN MEMBERS</a:t>
            </a:r>
          </a:p>
          <a:p>
            <a:r>
              <a:rPr lang="en-US" sz="2900" dirty="0" smtClean="0">
                <a:solidFill>
                  <a:srgbClr val="000000"/>
                </a:solidFill>
              </a:rPr>
              <a:t>Toussaint </a:t>
            </a:r>
            <a:r>
              <a:rPr lang="en-US" sz="2900" dirty="0" err="1" smtClean="0">
                <a:solidFill>
                  <a:srgbClr val="000000"/>
                </a:solidFill>
              </a:rPr>
              <a:t>Charbaneau</a:t>
            </a:r>
            <a:endParaRPr lang="en-US" sz="2900" dirty="0" smtClean="0">
              <a:solidFill>
                <a:srgbClr val="000000"/>
              </a:solidFill>
            </a:endParaRPr>
          </a:p>
          <a:p>
            <a:r>
              <a:rPr lang="en-US" sz="2900" dirty="0" smtClean="0">
                <a:solidFill>
                  <a:srgbClr val="000000"/>
                </a:solidFill>
              </a:rPr>
              <a:t>George </a:t>
            </a:r>
            <a:r>
              <a:rPr lang="en-US" sz="2900" dirty="0" err="1" smtClean="0">
                <a:solidFill>
                  <a:srgbClr val="000000"/>
                </a:solidFill>
              </a:rPr>
              <a:t>Drouillard</a:t>
            </a:r>
            <a:r>
              <a:rPr lang="en-US" sz="2900" dirty="0" smtClean="0">
                <a:solidFill>
                  <a:srgbClr val="000000"/>
                </a:solidFill>
              </a:rPr>
              <a:t> </a:t>
            </a:r>
          </a:p>
          <a:p>
            <a:r>
              <a:rPr lang="en-US" sz="2900" dirty="0" smtClean="0">
                <a:solidFill>
                  <a:srgbClr val="000000"/>
                </a:solidFill>
              </a:rPr>
              <a:t>York	</a:t>
            </a:r>
          </a:p>
          <a:p>
            <a:r>
              <a:rPr lang="en-US" sz="2900" b="1" u="sng" dirty="0" smtClean="0">
                <a:solidFill>
                  <a:srgbClr val="000000"/>
                </a:solidFill>
              </a:rPr>
              <a:t>NATIVE AMERICANS</a:t>
            </a:r>
          </a:p>
          <a:p>
            <a:r>
              <a:rPr lang="en-US" sz="2900" dirty="0" smtClean="0">
                <a:solidFill>
                  <a:srgbClr val="000000"/>
                </a:solidFill>
              </a:rPr>
              <a:t>Chef </a:t>
            </a:r>
            <a:r>
              <a:rPr lang="en-US" sz="2900" dirty="0" err="1" smtClean="0">
                <a:solidFill>
                  <a:srgbClr val="000000"/>
                </a:solidFill>
              </a:rPr>
              <a:t>Shekeke</a:t>
            </a:r>
            <a:endParaRPr lang="en-US" sz="2900" dirty="0" smtClean="0">
              <a:solidFill>
                <a:srgbClr val="000000"/>
              </a:solidFill>
            </a:endParaRPr>
          </a:p>
          <a:p>
            <a:r>
              <a:rPr lang="en-US" sz="2900" dirty="0" err="1" smtClean="0">
                <a:solidFill>
                  <a:srgbClr val="000000"/>
                </a:solidFill>
              </a:rPr>
              <a:t>Sacagewea</a:t>
            </a:r>
            <a:r>
              <a:rPr lang="en-US" sz="2900" dirty="0" smtClean="0">
                <a:solidFill>
                  <a:srgbClr val="000000"/>
                </a:solidFill>
              </a:rPr>
              <a:t>	</a:t>
            </a:r>
          </a:p>
          <a:p>
            <a:r>
              <a:rPr lang="en-US" sz="2900" dirty="0" smtClean="0">
                <a:solidFill>
                  <a:srgbClr val="000000"/>
                </a:solidFill>
              </a:rPr>
              <a:t>Jean Batiste (Pomp)</a:t>
            </a:r>
          </a:p>
          <a:p>
            <a:r>
              <a:rPr lang="en-US" sz="2900" dirty="0" smtClean="0">
                <a:solidFill>
                  <a:srgbClr val="000000"/>
                </a:solidFill>
              </a:rPr>
              <a:t>Chief </a:t>
            </a:r>
            <a:r>
              <a:rPr lang="en-US" sz="2900" dirty="0" err="1" smtClean="0">
                <a:solidFill>
                  <a:srgbClr val="000000"/>
                </a:solidFill>
              </a:rPr>
              <a:t>Kameaweit</a:t>
            </a:r>
            <a:endParaRPr lang="en-US" sz="2900" dirty="0" smtClean="0">
              <a:solidFill>
                <a:srgbClr val="000000"/>
              </a:solidFill>
            </a:endParaRPr>
          </a:p>
          <a:p>
            <a:r>
              <a:rPr lang="en-US" sz="2900" dirty="0" smtClean="0">
                <a:solidFill>
                  <a:srgbClr val="000000"/>
                </a:solidFill>
              </a:rPr>
              <a:t>Twisted Hair	</a:t>
            </a:r>
          </a:p>
          <a:p>
            <a:r>
              <a:rPr lang="en-US" sz="2900" dirty="0" smtClean="0">
                <a:solidFill>
                  <a:srgbClr val="000000"/>
                </a:solidFill>
              </a:rPr>
              <a:t>Chief Cut Nose	</a:t>
            </a:r>
          </a:p>
          <a:p>
            <a:r>
              <a:rPr lang="en-US" sz="2900" b="1" u="sng" dirty="0" smtClean="0">
                <a:solidFill>
                  <a:srgbClr val="000000"/>
                </a:solidFill>
              </a:rPr>
              <a:t>OTHERS</a:t>
            </a:r>
            <a:r>
              <a:rPr lang="en-US" sz="2900" b="1" dirty="0" smtClean="0">
                <a:solidFill>
                  <a:srgbClr val="000000"/>
                </a:solidFill>
              </a:rPr>
              <a:t>	</a:t>
            </a:r>
          </a:p>
          <a:p>
            <a:r>
              <a:rPr lang="en-US" sz="2900" dirty="0" smtClean="0">
                <a:solidFill>
                  <a:srgbClr val="000000"/>
                </a:solidFill>
              </a:rPr>
              <a:t>Judith Hancock</a:t>
            </a:r>
          </a:p>
          <a:p>
            <a:r>
              <a:rPr lang="en-US" sz="2900" dirty="0" smtClean="0">
                <a:solidFill>
                  <a:srgbClr val="000000"/>
                </a:solidFill>
              </a:rPr>
              <a:t>Mrs. Cane </a:t>
            </a:r>
          </a:p>
          <a:p>
            <a:r>
              <a:rPr lang="en-US" sz="2900" dirty="0" smtClean="0">
                <a:solidFill>
                  <a:srgbClr val="000000"/>
                </a:solidFill>
              </a:rPr>
              <a:t>Seaman	</a:t>
            </a:r>
          </a:p>
        </p:txBody>
      </p:sp>
      <p:pic>
        <p:nvPicPr>
          <p:cNvPr id="9" name="Picture 6" descr="https://franceshunter.files.wordpress.com/2010/04/juliapicture1.jpg?w=219&amp;h=300">
            <a:hlinkClick r:id="rId2"/>
          </p:cNvPr>
          <p:cNvPicPr>
            <a:picLocks noChangeAspect="1" noChangeArrowheads="1"/>
          </p:cNvPicPr>
          <p:nvPr/>
        </p:nvPicPr>
        <p:blipFill>
          <a:blip r:embed="rId3"/>
          <a:srcRect l="11886" t="3983" r="11729" b="32290"/>
          <a:stretch>
            <a:fillRect/>
          </a:stretch>
        </p:blipFill>
        <p:spPr bwMode="auto">
          <a:xfrm>
            <a:off x="533400" y="4191000"/>
            <a:ext cx="2133600" cy="2438400"/>
          </a:xfrm>
          <a:prstGeom prst="rect">
            <a:avLst/>
          </a:prstGeom>
          <a:noFill/>
          <a:ln w="25400">
            <a:solidFill>
              <a:schemeClr val="accent2">
                <a:lumMod val="75000"/>
              </a:schemeClr>
            </a:solidFill>
          </a:ln>
        </p:spPr>
      </p:pic>
      <p:pic>
        <p:nvPicPr>
          <p:cNvPr id="11" name="Picture 8" descr="IMG_0321.JPG"/>
          <p:cNvPicPr>
            <a:picLocks noChangeAspect="1" noChangeArrowheads="1"/>
          </p:cNvPicPr>
          <p:nvPr/>
        </p:nvPicPr>
        <p:blipFill>
          <a:blip r:embed="rId4"/>
          <a:srcRect/>
          <a:stretch>
            <a:fillRect/>
          </a:stretch>
        </p:blipFill>
        <p:spPr bwMode="auto">
          <a:xfrm>
            <a:off x="2895600" y="2209800"/>
            <a:ext cx="2872284" cy="1905000"/>
          </a:xfrm>
          <a:prstGeom prst="rect">
            <a:avLst/>
          </a:prstGeom>
          <a:noFill/>
        </p:spPr>
      </p:pic>
      <p:pic>
        <p:nvPicPr>
          <p:cNvPr id="12" name="Picture 3"/>
          <p:cNvPicPr>
            <a:picLocks noChangeAspect="1" noChangeArrowheads="1"/>
          </p:cNvPicPr>
          <p:nvPr/>
        </p:nvPicPr>
        <p:blipFill>
          <a:blip r:embed="rId5"/>
          <a:srcRect/>
          <a:stretch>
            <a:fillRect/>
          </a:stretch>
        </p:blipFill>
        <p:spPr bwMode="auto">
          <a:xfrm>
            <a:off x="6296908" y="3886200"/>
            <a:ext cx="1932692" cy="2325688"/>
          </a:xfrm>
          <a:prstGeom prst="rect">
            <a:avLst/>
          </a:prstGeom>
          <a:noFill/>
          <a:ln w="50800">
            <a:solidFill>
              <a:schemeClr val="tx1"/>
            </a:solidFill>
            <a:miter lim="800000"/>
            <a:headEnd/>
            <a:tailEnd/>
          </a:ln>
          <a:effectLst/>
        </p:spPr>
      </p:pic>
      <p:pic>
        <p:nvPicPr>
          <p:cNvPr id="13" name="Picture 12" descr="Picture"/>
          <p:cNvPicPr>
            <a:picLocks noChangeAspect="1" noChangeArrowheads="1"/>
          </p:cNvPicPr>
          <p:nvPr/>
        </p:nvPicPr>
        <p:blipFill>
          <a:blip r:embed="rId6"/>
          <a:srcRect l="10112" r="4994" b="32929"/>
          <a:stretch>
            <a:fillRect/>
          </a:stretch>
        </p:blipFill>
        <p:spPr bwMode="auto">
          <a:xfrm>
            <a:off x="6264835" y="457200"/>
            <a:ext cx="2269565" cy="2362200"/>
          </a:xfrm>
          <a:prstGeom prst="rect">
            <a:avLst/>
          </a:prstGeom>
          <a:noFill/>
          <a:ln w="76200">
            <a:solidFill>
              <a:schemeClr val="bg2">
                <a:lumMod val="25000"/>
              </a:schemeClr>
            </a:solidFill>
          </a:ln>
        </p:spPr>
      </p:pic>
      <p:pic>
        <p:nvPicPr>
          <p:cNvPr id="14" name="Picture 2" descr="http://www.mhaynesart.com/Images/22/140/OriginalImage.jpg"/>
          <p:cNvPicPr>
            <a:picLocks noChangeAspect="1" noChangeArrowheads="1"/>
          </p:cNvPicPr>
          <p:nvPr/>
        </p:nvPicPr>
        <p:blipFill>
          <a:blip r:embed="rId7"/>
          <a:srcRect l="6115" t="3333" r="14395" b="3333"/>
          <a:stretch>
            <a:fillRect/>
          </a:stretch>
        </p:blipFill>
        <p:spPr bwMode="auto">
          <a:xfrm>
            <a:off x="152400" y="164123"/>
            <a:ext cx="2239347" cy="3798277"/>
          </a:xfrm>
          <a:prstGeom prst="rect">
            <a:avLst/>
          </a:prstGeom>
          <a:noFill/>
          <a:ln w="508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5000" fill="hold"/>
                                        <p:tgtEl>
                                          <p:spTgt spid="10"/>
                                        </p:tgtEl>
                                        <p:attrNameLst>
                                          <p:attrName>ppt_x</p:attrName>
                                        </p:attrNameLst>
                                      </p:cBhvr>
                                      <p:tavLst>
                                        <p:tav tm="0">
                                          <p:val>
                                            <p:strVal val="#ppt_x"/>
                                          </p:val>
                                        </p:tav>
                                        <p:tav tm="100000">
                                          <p:val>
                                            <p:strVal val="#ppt_x"/>
                                          </p:val>
                                        </p:tav>
                                      </p:tavLst>
                                    </p:anim>
                                    <p:anim calcmode="lin" valueType="num">
                                      <p:cBhvr>
                                        <p:cTn id="8" dur="15000" fill="hold"/>
                                        <p:tgtEl>
                                          <p:spTgt spid="10"/>
                                        </p:tgtEl>
                                        <p:attrNameLst>
                                          <p:attrName>ppt_y</p:attrName>
                                        </p:attrNameLst>
                                      </p:cBhvr>
                                      <p:tavLst>
                                        <p:tav tm="0">
                                          <p:val>
                                            <p:strVal val="#ppt_y+1"/>
                                          </p:val>
                                        </p:tav>
                                        <p:tav tm="100000">
                                          <p:val>
                                            <p:strVal val="#ppt_y-1"/>
                                          </p:val>
                                        </p:tav>
                                      </p:tavLst>
                                    </p:anim>
                                  </p:childTnLst>
                                </p:cTn>
                              </p:par>
                              <p:par>
                                <p:cTn id="9" presetID="10" presetClass="entr" presetSubtype="0" fill="hold" nodeType="withEffect">
                                  <p:stCondLst>
                                    <p:cond delay="5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par>
                                <p:cTn id="12" presetID="10" presetClass="entr" presetSubtype="0" fill="hold" nodeType="withEffect">
                                  <p:stCondLst>
                                    <p:cond delay="150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childTnLst>
                                </p:cTn>
                              </p:par>
                              <p:par>
                                <p:cTn id="15" presetID="10" presetClass="entr" presetSubtype="0" fill="hold" nodeType="withEffect">
                                  <p:stCondLst>
                                    <p:cond delay="3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par>
                                <p:cTn id="18" presetID="10" presetClass="entr" presetSubtype="0" fill="hold" nodeType="withEffect">
                                  <p:stCondLst>
                                    <p:cond delay="4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par>
                                <p:cTn id="21" presetID="10" presetClass="exit" presetSubtype="0" fill="hold" nodeType="withEffect">
                                  <p:stCondLst>
                                    <p:cond delay="8000"/>
                                  </p:stCondLst>
                                  <p:childTnLst>
                                    <p:animEffect transition="out" filter="fade">
                                      <p:cBhvr>
                                        <p:cTn id="22" dur="1000"/>
                                        <p:tgtEl>
                                          <p:spTgt spid="9"/>
                                        </p:tgtEl>
                                      </p:cBhvr>
                                    </p:animEffect>
                                    <p:set>
                                      <p:cBhvr>
                                        <p:cTn id="23" dur="1" fill="hold">
                                          <p:stCondLst>
                                            <p:cond delay="999"/>
                                          </p:stCondLst>
                                        </p:cTn>
                                        <p:tgtEl>
                                          <p:spTgt spid="9"/>
                                        </p:tgtEl>
                                        <p:attrNameLst>
                                          <p:attrName>style.visibility</p:attrName>
                                        </p:attrNameLst>
                                      </p:cBhvr>
                                      <p:to>
                                        <p:strVal val="hidden"/>
                                      </p:to>
                                    </p:set>
                                  </p:childTnLst>
                                </p:cTn>
                              </p:par>
                              <p:par>
                                <p:cTn id="24" presetID="10" presetClass="exit" presetSubtype="0" fill="hold" nodeType="withEffect">
                                  <p:stCondLst>
                                    <p:cond delay="8000"/>
                                  </p:stCondLst>
                                  <p:childTnLst>
                                    <p:animEffect transition="out" filter="fade">
                                      <p:cBhvr>
                                        <p:cTn id="25" dur="1000"/>
                                        <p:tgtEl>
                                          <p:spTgt spid="12"/>
                                        </p:tgtEl>
                                      </p:cBhvr>
                                    </p:animEffect>
                                    <p:set>
                                      <p:cBhvr>
                                        <p:cTn id="26" dur="1" fill="hold">
                                          <p:stCondLst>
                                            <p:cond delay="999"/>
                                          </p:stCondLst>
                                        </p:cTn>
                                        <p:tgtEl>
                                          <p:spTgt spid="12"/>
                                        </p:tgtEl>
                                        <p:attrNameLst>
                                          <p:attrName>style.visibility</p:attrName>
                                        </p:attrNameLst>
                                      </p:cBhvr>
                                      <p:to>
                                        <p:strVal val="hidden"/>
                                      </p:to>
                                    </p:set>
                                  </p:childTnLst>
                                </p:cTn>
                              </p:par>
                              <p:par>
                                <p:cTn id="27" presetID="10" presetClass="exit" presetSubtype="0" fill="hold" nodeType="withEffect">
                                  <p:stCondLst>
                                    <p:cond delay="8000"/>
                                  </p:stCondLst>
                                  <p:childTnLst>
                                    <p:animEffect transition="out" filter="fade">
                                      <p:cBhvr>
                                        <p:cTn id="28" dur="1000"/>
                                        <p:tgtEl>
                                          <p:spTgt spid="14"/>
                                        </p:tgtEl>
                                      </p:cBhvr>
                                    </p:animEffect>
                                    <p:set>
                                      <p:cBhvr>
                                        <p:cTn id="29" dur="1" fill="hold">
                                          <p:stCondLst>
                                            <p:cond delay="999"/>
                                          </p:stCondLst>
                                        </p:cTn>
                                        <p:tgtEl>
                                          <p:spTgt spid="14"/>
                                        </p:tgtEl>
                                        <p:attrNameLst>
                                          <p:attrName>style.visibility</p:attrName>
                                        </p:attrNameLst>
                                      </p:cBhvr>
                                      <p:to>
                                        <p:strVal val="hidden"/>
                                      </p:to>
                                    </p:set>
                                  </p:childTnLst>
                                </p:cTn>
                              </p:par>
                              <p:par>
                                <p:cTn id="30" presetID="10" presetClass="exit" presetSubtype="0" fill="hold" nodeType="withEffect">
                                  <p:stCondLst>
                                    <p:cond delay="8000"/>
                                  </p:stCondLst>
                                  <p:childTnLst>
                                    <p:animEffect transition="out" filter="fade">
                                      <p:cBhvr>
                                        <p:cTn id="31" dur="1000"/>
                                        <p:tgtEl>
                                          <p:spTgt spid="13"/>
                                        </p:tgtEl>
                                      </p:cBhvr>
                                    </p:animEffect>
                                    <p:set>
                                      <p:cBhvr>
                                        <p:cTn id="32" dur="1" fill="hold">
                                          <p:stCondLst>
                                            <p:cond delay="999"/>
                                          </p:stCondLst>
                                        </p:cTn>
                                        <p:tgtEl>
                                          <p:spTgt spid="13"/>
                                        </p:tgtEl>
                                        <p:attrNameLst>
                                          <p:attrName>style.visibility</p:attrName>
                                        </p:attrNameLst>
                                      </p:cBhvr>
                                      <p:to>
                                        <p:strVal val="hidden"/>
                                      </p:to>
                                    </p:set>
                                  </p:childTnLst>
                                </p:cTn>
                              </p:par>
                              <p:par>
                                <p:cTn id="33" presetID="6" presetClass="emph" presetSubtype="0" fill="hold" grpId="2" nodeType="withEffect">
                                  <p:stCondLst>
                                    <p:cond delay="8000"/>
                                  </p:stCondLst>
                                  <p:childTnLst>
                                    <p:animScale>
                                      <p:cBhvr>
                                        <p:cTn id="34" dur="1000" fill="hold"/>
                                        <p:tgtEl>
                                          <p:spTgt spid="10"/>
                                        </p:tgtEl>
                                      </p:cBhvr>
                                      <p:by x="50000" y="50000"/>
                                    </p:animScale>
                                  </p:childTnLst>
                                </p:cTn>
                              </p:par>
                              <p:par>
                                <p:cTn id="35" presetID="63" presetClass="path" presetSubtype="0" accel="50000" decel="50000" fill="hold" grpId="3" nodeType="withEffect">
                                  <p:stCondLst>
                                    <p:cond delay="8000"/>
                                  </p:stCondLst>
                                  <p:childTnLst>
                                    <p:animMotion origin="layout" path="M -3.33333E-6 -2.31214E-6 L 0.37917 0.21619 " pathEditMode="relative" rAng="0" ptsTypes="AA">
                                      <p:cBhvr>
                                        <p:cTn id="36" dur="1000" fill="hold"/>
                                        <p:tgtEl>
                                          <p:spTgt spid="10"/>
                                        </p:tgtEl>
                                        <p:attrNameLst>
                                          <p:attrName>ppt_x</p:attrName>
                                          <p:attrName>ppt_y</p:attrName>
                                        </p:attrNameLst>
                                      </p:cBhvr>
                                      <p:rCtr x="190" y="108"/>
                                    </p:animMotion>
                                  </p:childTnLst>
                                </p:cTn>
                              </p:par>
                              <p:par>
                                <p:cTn id="37" presetID="10" presetClass="exit" presetSubtype="0" fill="hold" grpId="1" nodeType="withEffect">
                                  <p:stCondLst>
                                    <p:cond delay="8500"/>
                                  </p:stCondLst>
                                  <p:childTnLst>
                                    <p:animEffect transition="out" filter="fade">
                                      <p:cBhvr>
                                        <p:cTn id="38" dur="1000"/>
                                        <p:tgtEl>
                                          <p:spTgt spid="10"/>
                                        </p:tgtEl>
                                      </p:cBhvr>
                                    </p:animEffect>
                                    <p:set>
                                      <p:cBhvr>
                                        <p:cTn id="39" dur="1" fill="hold">
                                          <p:stCondLst>
                                            <p:cond delay="999"/>
                                          </p:stCondLst>
                                        </p:cTn>
                                        <p:tgtEl>
                                          <p:spTgt spid="10"/>
                                        </p:tgtEl>
                                        <p:attrNameLst>
                                          <p:attrName>style.visibility</p:attrName>
                                        </p:attrNameLst>
                                      </p:cBhvr>
                                      <p:to>
                                        <p:strVal val="hidden"/>
                                      </p:to>
                                    </p:set>
                                  </p:childTnLst>
                                </p:cTn>
                              </p:par>
                              <p:par>
                                <p:cTn id="40" presetID="10" presetClass="entr" presetSubtype="0" fill="hold" grpId="0" nodeType="withEffect">
                                  <p:stCondLst>
                                    <p:cond delay="850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childTnLst>
                                </p:cTn>
                              </p:par>
                              <p:par>
                                <p:cTn id="43" presetID="10" presetClass="entr" presetSubtype="0" fill="hold" nodeType="withEffect">
                                  <p:stCondLst>
                                    <p:cond delay="850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0" grpId="1"/>
      <p:bldP spid="10" grpId="2"/>
      <p:bldP spid="10" grpId="3"/>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87154"/>
            <a:ext cx="2286000" cy="5170646"/>
          </a:xfrm>
          <a:prstGeom prst="rect">
            <a:avLst/>
          </a:prstGeom>
        </p:spPr>
        <p:txBody>
          <a:bodyPr wrap="square">
            <a:spAutoFit/>
          </a:bodyPr>
          <a:lstStyle/>
          <a:p>
            <a:r>
              <a:rPr lang="en-US" sz="1500" b="1" u="sng" dirty="0" smtClean="0">
                <a:solidFill>
                  <a:srgbClr val="000000"/>
                </a:solidFill>
              </a:rPr>
              <a:t>EARLY EXPLORERS</a:t>
            </a:r>
            <a:r>
              <a:rPr lang="en-US" sz="1500" b="1" dirty="0" smtClean="0">
                <a:solidFill>
                  <a:srgbClr val="000000"/>
                </a:solidFill>
              </a:rPr>
              <a:t>	</a:t>
            </a:r>
          </a:p>
          <a:p>
            <a:r>
              <a:rPr lang="en-US" sz="1500" dirty="0" smtClean="0">
                <a:solidFill>
                  <a:srgbClr val="000000"/>
                </a:solidFill>
              </a:rPr>
              <a:t>Juan </a:t>
            </a:r>
            <a:r>
              <a:rPr lang="en-US" sz="1500" dirty="0" err="1" smtClean="0">
                <a:solidFill>
                  <a:srgbClr val="000000"/>
                </a:solidFill>
              </a:rPr>
              <a:t>Cabillo</a:t>
            </a:r>
            <a:r>
              <a:rPr lang="en-US" sz="1500" dirty="0" smtClean="0">
                <a:solidFill>
                  <a:srgbClr val="000000"/>
                </a:solidFill>
              </a:rPr>
              <a:t> </a:t>
            </a:r>
          </a:p>
          <a:p>
            <a:r>
              <a:rPr lang="en-US" sz="1500" dirty="0" smtClean="0">
                <a:solidFill>
                  <a:srgbClr val="000000"/>
                </a:solidFill>
              </a:rPr>
              <a:t>John Cabot 	</a:t>
            </a:r>
          </a:p>
          <a:p>
            <a:r>
              <a:rPr lang="en-US" sz="1500" dirty="0" smtClean="0">
                <a:solidFill>
                  <a:srgbClr val="000000"/>
                </a:solidFill>
              </a:rPr>
              <a:t>Jacques Cartier  	</a:t>
            </a:r>
          </a:p>
          <a:p>
            <a:r>
              <a:rPr lang="en-US" sz="1500" dirty="0" smtClean="0">
                <a:solidFill>
                  <a:srgbClr val="000000"/>
                </a:solidFill>
              </a:rPr>
              <a:t>Samuel de Champlain	</a:t>
            </a:r>
          </a:p>
          <a:p>
            <a:r>
              <a:rPr lang="en-US" sz="1500" dirty="0" smtClean="0">
                <a:solidFill>
                  <a:srgbClr val="000000"/>
                </a:solidFill>
              </a:rPr>
              <a:t>Christopher Columbus  </a:t>
            </a:r>
          </a:p>
          <a:p>
            <a:r>
              <a:rPr lang="en-US" sz="1500" dirty="0" err="1" smtClean="0">
                <a:solidFill>
                  <a:srgbClr val="000000"/>
                </a:solidFill>
              </a:rPr>
              <a:t>Hernan</a:t>
            </a:r>
            <a:r>
              <a:rPr lang="en-US" sz="1500" dirty="0" smtClean="0">
                <a:solidFill>
                  <a:srgbClr val="000000"/>
                </a:solidFill>
              </a:rPr>
              <a:t> Cortez </a:t>
            </a:r>
          </a:p>
          <a:p>
            <a:r>
              <a:rPr lang="en-US" sz="1500" dirty="0" smtClean="0">
                <a:solidFill>
                  <a:srgbClr val="000000"/>
                </a:solidFill>
              </a:rPr>
              <a:t>John Davis	</a:t>
            </a:r>
          </a:p>
          <a:p>
            <a:r>
              <a:rPr lang="en-US" sz="1500" dirty="0" smtClean="0">
                <a:solidFill>
                  <a:srgbClr val="000000"/>
                </a:solidFill>
              </a:rPr>
              <a:t>Francis Drake </a:t>
            </a:r>
          </a:p>
          <a:p>
            <a:r>
              <a:rPr lang="en-US" sz="1500" dirty="0" smtClean="0">
                <a:solidFill>
                  <a:srgbClr val="000000"/>
                </a:solidFill>
              </a:rPr>
              <a:t>Martin Frobisher  	</a:t>
            </a:r>
          </a:p>
          <a:p>
            <a:r>
              <a:rPr lang="en-US" sz="1500" dirty="0" smtClean="0">
                <a:solidFill>
                  <a:srgbClr val="000000"/>
                </a:solidFill>
              </a:rPr>
              <a:t>Samuel Hearne 	</a:t>
            </a:r>
          </a:p>
          <a:p>
            <a:r>
              <a:rPr lang="en-US" sz="1500" dirty="0" smtClean="0">
                <a:solidFill>
                  <a:srgbClr val="000000"/>
                </a:solidFill>
              </a:rPr>
              <a:t>Anthony </a:t>
            </a:r>
            <a:r>
              <a:rPr lang="en-US" sz="1500" dirty="0" err="1" smtClean="0">
                <a:solidFill>
                  <a:srgbClr val="000000"/>
                </a:solidFill>
              </a:rPr>
              <a:t>Henday</a:t>
            </a:r>
            <a:r>
              <a:rPr lang="en-US" sz="1500" dirty="0" smtClean="0">
                <a:solidFill>
                  <a:srgbClr val="000000"/>
                </a:solidFill>
              </a:rPr>
              <a:t>	</a:t>
            </a:r>
          </a:p>
          <a:p>
            <a:r>
              <a:rPr lang="en-US" sz="1500" dirty="0" smtClean="0">
                <a:solidFill>
                  <a:srgbClr val="000000"/>
                </a:solidFill>
              </a:rPr>
              <a:t>Henry Hudson </a:t>
            </a:r>
          </a:p>
          <a:p>
            <a:r>
              <a:rPr lang="en-US" sz="1500" dirty="0" smtClean="0">
                <a:solidFill>
                  <a:srgbClr val="000000"/>
                </a:solidFill>
              </a:rPr>
              <a:t>Henry Kelsey	</a:t>
            </a:r>
          </a:p>
          <a:p>
            <a:r>
              <a:rPr lang="en-US" sz="1500" dirty="0" smtClean="0">
                <a:solidFill>
                  <a:srgbClr val="000000"/>
                </a:solidFill>
              </a:rPr>
              <a:t>Pierre La </a:t>
            </a:r>
            <a:r>
              <a:rPr lang="en-US" sz="1500" dirty="0" err="1" smtClean="0">
                <a:solidFill>
                  <a:srgbClr val="000000"/>
                </a:solidFill>
              </a:rPr>
              <a:t>Verendrye</a:t>
            </a:r>
            <a:r>
              <a:rPr lang="en-US" sz="1500" dirty="0" smtClean="0">
                <a:solidFill>
                  <a:srgbClr val="000000"/>
                </a:solidFill>
              </a:rPr>
              <a:t> 	</a:t>
            </a:r>
          </a:p>
          <a:p>
            <a:r>
              <a:rPr lang="en-US" sz="1500" dirty="0" smtClean="0">
                <a:solidFill>
                  <a:srgbClr val="000000"/>
                </a:solidFill>
              </a:rPr>
              <a:t>Alexander </a:t>
            </a:r>
            <a:r>
              <a:rPr lang="en-US" sz="1500" dirty="0" err="1" smtClean="0">
                <a:solidFill>
                  <a:srgbClr val="000000"/>
                </a:solidFill>
              </a:rPr>
              <a:t>MacKenzie</a:t>
            </a:r>
            <a:r>
              <a:rPr lang="en-US" sz="1500" dirty="0" smtClean="0">
                <a:solidFill>
                  <a:srgbClr val="000000"/>
                </a:solidFill>
              </a:rPr>
              <a:t> 	</a:t>
            </a:r>
          </a:p>
          <a:p>
            <a:r>
              <a:rPr lang="en-US" sz="1500" dirty="0" smtClean="0">
                <a:solidFill>
                  <a:srgbClr val="000000"/>
                </a:solidFill>
              </a:rPr>
              <a:t>Pierre Mallet	</a:t>
            </a:r>
          </a:p>
          <a:p>
            <a:r>
              <a:rPr lang="en-US" sz="1500" dirty="0" smtClean="0">
                <a:solidFill>
                  <a:srgbClr val="000000"/>
                </a:solidFill>
              </a:rPr>
              <a:t>Paul Mallet	</a:t>
            </a:r>
          </a:p>
          <a:p>
            <a:r>
              <a:rPr lang="en-US" sz="1500" dirty="0" smtClean="0">
                <a:solidFill>
                  <a:srgbClr val="000000"/>
                </a:solidFill>
              </a:rPr>
              <a:t>Peter Pond	</a:t>
            </a:r>
          </a:p>
          <a:p>
            <a:r>
              <a:rPr lang="en-US" sz="1500" dirty="0" smtClean="0">
                <a:solidFill>
                  <a:srgbClr val="000000"/>
                </a:solidFill>
              </a:rPr>
              <a:t>David Thompson 	</a:t>
            </a:r>
          </a:p>
          <a:p>
            <a:r>
              <a:rPr lang="en-US" sz="1500" dirty="0" smtClean="0">
                <a:solidFill>
                  <a:srgbClr val="000000"/>
                </a:solidFill>
              </a:rPr>
              <a:t>Giovanni </a:t>
            </a:r>
            <a:r>
              <a:rPr lang="en-US" sz="1500" dirty="0" err="1" smtClean="0">
                <a:solidFill>
                  <a:srgbClr val="000000"/>
                </a:solidFill>
              </a:rPr>
              <a:t>da</a:t>
            </a:r>
            <a:r>
              <a:rPr lang="en-US" sz="1500" dirty="0" smtClean="0">
                <a:solidFill>
                  <a:srgbClr val="000000"/>
                </a:solidFill>
              </a:rPr>
              <a:t> </a:t>
            </a:r>
            <a:r>
              <a:rPr lang="en-US" sz="1500" dirty="0" err="1" smtClean="0">
                <a:solidFill>
                  <a:srgbClr val="000000"/>
                </a:solidFill>
              </a:rPr>
              <a:t>Verrazzano</a:t>
            </a:r>
            <a:r>
              <a:rPr lang="en-US" sz="1500" dirty="0" smtClean="0">
                <a:solidFill>
                  <a:srgbClr val="000000"/>
                </a:solidFill>
              </a:rPr>
              <a:t>  	</a:t>
            </a:r>
          </a:p>
        </p:txBody>
      </p:sp>
      <p:sp>
        <p:nvSpPr>
          <p:cNvPr id="6" name="Rectangle 5"/>
          <p:cNvSpPr/>
          <p:nvPr/>
        </p:nvSpPr>
        <p:spPr>
          <a:xfrm>
            <a:off x="152400" y="4876800"/>
            <a:ext cx="1828800" cy="1938992"/>
          </a:xfrm>
          <a:prstGeom prst="rect">
            <a:avLst/>
          </a:prstGeom>
        </p:spPr>
        <p:txBody>
          <a:bodyPr wrap="square">
            <a:spAutoFit/>
          </a:bodyPr>
          <a:lstStyle/>
          <a:p>
            <a:r>
              <a:rPr lang="en-US" sz="1500" b="1" u="sng" dirty="0" smtClean="0">
                <a:solidFill>
                  <a:srgbClr val="000000"/>
                </a:solidFill>
              </a:rPr>
              <a:t>POLITICIAN</a:t>
            </a:r>
          </a:p>
          <a:p>
            <a:r>
              <a:rPr lang="en-US" sz="1500" dirty="0" smtClean="0">
                <a:solidFill>
                  <a:srgbClr val="000000"/>
                </a:solidFill>
              </a:rPr>
              <a:t>Thomas Jefferson</a:t>
            </a:r>
          </a:p>
          <a:p>
            <a:r>
              <a:rPr lang="en-US" sz="1500" b="1" u="sng" dirty="0" smtClean="0">
                <a:solidFill>
                  <a:srgbClr val="000000"/>
                </a:solidFill>
              </a:rPr>
              <a:t>TEACHERS</a:t>
            </a:r>
          </a:p>
          <a:p>
            <a:r>
              <a:rPr lang="en-US" sz="1500" dirty="0" smtClean="0">
                <a:solidFill>
                  <a:srgbClr val="000000"/>
                </a:solidFill>
              </a:rPr>
              <a:t>Andrew Ellicott </a:t>
            </a:r>
          </a:p>
          <a:p>
            <a:r>
              <a:rPr lang="en-US" sz="1500" dirty="0" smtClean="0">
                <a:solidFill>
                  <a:srgbClr val="000000"/>
                </a:solidFill>
              </a:rPr>
              <a:t>Benjamin Barton </a:t>
            </a:r>
          </a:p>
          <a:p>
            <a:r>
              <a:rPr lang="en-US" sz="1500" dirty="0" smtClean="0">
                <a:solidFill>
                  <a:srgbClr val="000000"/>
                </a:solidFill>
              </a:rPr>
              <a:t>Robert Patterson </a:t>
            </a:r>
          </a:p>
          <a:p>
            <a:r>
              <a:rPr lang="en-US" sz="1500" dirty="0" smtClean="0">
                <a:solidFill>
                  <a:srgbClr val="000000"/>
                </a:solidFill>
              </a:rPr>
              <a:t>Caspar </a:t>
            </a:r>
            <a:r>
              <a:rPr lang="en-US" sz="1500" dirty="0" err="1" smtClean="0">
                <a:solidFill>
                  <a:srgbClr val="000000"/>
                </a:solidFill>
              </a:rPr>
              <a:t>Wistar</a:t>
            </a:r>
            <a:r>
              <a:rPr lang="en-US" sz="1500" dirty="0" smtClean="0">
                <a:solidFill>
                  <a:srgbClr val="000000"/>
                </a:solidFill>
              </a:rPr>
              <a:t> </a:t>
            </a:r>
          </a:p>
          <a:p>
            <a:r>
              <a:rPr lang="en-US" sz="1500" dirty="0" smtClean="0">
                <a:solidFill>
                  <a:srgbClr val="000000"/>
                </a:solidFill>
              </a:rPr>
              <a:t>Benjamin Rush</a:t>
            </a:r>
          </a:p>
        </p:txBody>
      </p:sp>
      <p:sp>
        <p:nvSpPr>
          <p:cNvPr id="8" name="Rectangle 7"/>
          <p:cNvSpPr/>
          <p:nvPr/>
        </p:nvSpPr>
        <p:spPr>
          <a:xfrm>
            <a:off x="7086600" y="91440"/>
            <a:ext cx="2133600" cy="3093154"/>
          </a:xfrm>
          <a:prstGeom prst="rect">
            <a:avLst/>
          </a:prstGeom>
        </p:spPr>
        <p:txBody>
          <a:bodyPr wrap="square">
            <a:spAutoFit/>
          </a:bodyPr>
          <a:lstStyle/>
          <a:p>
            <a:r>
              <a:rPr lang="en-US" sz="1500" b="1" u="sng" dirty="0" smtClean="0">
                <a:solidFill>
                  <a:srgbClr val="000000"/>
                </a:solidFill>
              </a:rPr>
              <a:t>FRENCH BOATMEN</a:t>
            </a:r>
          </a:p>
          <a:p>
            <a:r>
              <a:rPr lang="en-US" sz="1500" dirty="0" err="1" smtClean="0">
                <a:solidFill>
                  <a:srgbClr val="000000"/>
                </a:solidFill>
              </a:rPr>
              <a:t>Baptiste</a:t>
            </a:r>
            <a:r>
              <a:rPr lang="en-US" sz="1500" dirty="0" smtClean="0">
                <a:solidFill>
                  <a:srgbClr val="000000"/>
                </a:solidFill>
              </a:rPr>
              <a:t> </a:t>
            </a:r>
            <a:r>
              <a:rPr lang="en-US" sz="1500" dirty="0" err="1" smtClean="0">
                <a:solidFill>
                  <a:srgbClr val="000000"/>
                </a:solidFill>
              </a:rPr>
              <a:t>Deschamps</a:t>
            </a:r>
            <a:r>
              <a:rPr lang="en-US" sz="1500" dirty="0" smtClean="0">
                <a:solidFill>
                  <a:srgbClr val="000000"/>
                </a:solidFill>
              </a:rPr>
              <a:t> </a:t>
            </a:r>
          </a:p>
          <a:p>
            <a:r>
              <a:rPr lang="en-US" sz="1500" dirty="0" smtClean="0">
                <a:solidFill>
                  <a:srgbClr val="000000"/>
                </a:solidFill>
              </a:rPr>
              <a:t>Joseph De </a:t>
            </a:r>
            <a:r>
              <a:rPr lang="en-US" sz="1500" dirty="0" err="1" smtClean="0">
                <a:solidFill>
                  <a:srgbClr val="000000"/>
                </a:solidFill>
              </a:rPr>
              <a:t>Bartee</a:t>
            </a:r>
            <a:r>
              <a:rPr lang="en-US" sz="1500" dirty="0" smtClean="0">
                <a:solidFill>
                  <a:srgbClr val="000000"/>
                </a:solidFill>
              </a:rPr>
              <a:t> </a:t>
            </a:r>
          </a:p>
          <a:p>
            <a:r>
              <a:rPr lang="en-US" sz="1500" dirty="0" smtClean="0">
                <a:solidFill>
                  <a:srgbClr val="000000"/>
                </a:solidFill>
              </a:rPr>
              <a:t>E. </a:t>
            </a:r>
            <a:r>
              <a:rPr lang="en-US" sz="1500" dirty="0" err="1" smtClean="0">
                <a:solidFill>
                  <a:srgbClr val="000000"/>
                </a:solidFill>
              </a:rPr>
              <a:t>Cann</a:t>
            </a:r>
            <a:r>
              <a:rPr lang="en-US" sz="1500" dirty="0" smtClean="0">
                <a:solidFill>
                  <a:srgbClr val="000000"/>
                </a:solidFill>
              </a:rPr>
              <a:t> </a:t>
            </a:r>
          </a:p>
          <a:p>
            <a:r>
              <a:rPr lang="en-US" sz="1500" dirty="0" err="1" smtClean="0">
                <a:solidFill>
                  <a:srgbClr val="000000"/>
                </a:solidFill>
              </a:rPr>
              <a:t>Charol</a:t>
            </a:r>
            <a:r>
              <a:rPr lang="en-US" sz="1500" dirty="0" smtClean="0">
                <a:solidFill>
                  <a:srgbClr val="000000"/>
                </a:solidFill>
              </a:rPr>
              <a:t> </a:t>
            </a:r>
            <a:r>
              <a:rPr lang="en-US" sz="1500" dirty="0" err="1" smtClean="0">
                <a:solidFill>
                  <a:srgbClr val="000000"/>
                </a:solidFill>
              </a:rPr>
              <a:t>Cougee</a:t>
            </a:r>
            <a:r>
              <a:rPr lang="en-US" sz="1500" dirty="0" smtClean="0">
                <a:solidFill>
                  <a:srgbClr val="000000"/>
                </a:solidFill>
              </a:rPr>
              <a:t> </a:t>
            </a:r>
          </a:p>
          <a:p>
            <a:r>
              <a:rPr lang="en-US" sz="1500" dirty="0" smtClean="0">
                <a:solidFill>
                  <a:srgbClr val="000000"/>
                </a:solidFill>
              </a:rPr>
              <a:t>Pierre </a:t>
            </a:r>
            <a:r>
              <a:rPr lang="en-US" sz="1500" dirty="0" err="1" smtClean="0">
                <a:solidFill>
                  <a:srgbClr val="000000"/>
                </a:solidFill>
              </a:rPr>
              <a:t>Cruzatte</a:t>
            </a:r>
            <a:r>
              <a:rPr lang="en-US" sz="1500" dirty="0" smtClean="0">
                <a:solidFill>
                  <a:srgbClr val="000000"/>
                </a:solidFill>
              </a:rPr>
              <a:t> </a:t>
            </a:r>
          </a:p>
          <a:p>
            <a:r>
              <a:rPr lang="en-US" sz="1500" dirty="0" err="1" smtClean="0">
                <a:solidFill>
                  <a:srgbClr val="000000"/>
                </a:solidFill>
              </a:rPr>
              <a:t>Chaol</a:t>
            </a:r>
            <a:r>
              <a:rPr lang="en-US" sz="1500" dirty="0" smtClean="0">
                <a:solidFill>
                  <a:srgbClr val="000000"/>
                </a:solidFill>
              </a:rPr>
              <a:t> Hebert</a:t>
            </a:r>
          </a:p>
          <a:p>
            <a:r>
              <a:rPr lang="en-US" sz="1500" dirty="0" smtClean="0">
                <a:solidFill>
                  <a:srgbClr val="000000"/>
                </a:solidFill>
              </a:rPr>
              <a:t>Batiste </a:t>
            </a:r>
            <a:r>
              <a:rPr lang="en-US" sz="1500" dirty="0" err="1" smtClean="0">
                <a:solidFill>
                  <a:srgbClr val="000000"/>
                </a:solidFill>
              </a:rPr>
              <a:t>Jeunesse</a:t>
            </a:r>
            <a:r>
              <a:rPr lang="en-US" sz="1500" dirty="0" smtClean="0">
                <a:solidFill>
                  <a:srgbClr val="000000"/>
                </a:solidFill>
              </a:rPr>
              <a:t> </a:t>
            </a:r>
          </a:p>
          <a:p>
            <a:r>
              <a:rPr lang="en-US" sz="1500" dirty="0" smtClean="0">
                <a:solidFill>
                  <a:srgbClr val="000000"/>
                </a:solidFill>
              </a:rPr>
              <a:t>La </a:t>
            </a:r>
            <a:r>
              <a:rPr lang="en-US" sz="1500" dirty="0" err="1" smtClean="0">
                <a:solidFill>
                  <a:srgbClr val="000000"/>
                </a:solidFill>
              </a:rPr>
              <a:t>Bartee</a:t>
            </a:r>
            <a:r>
              <a:rPr lang="en-US" sz="1500" dirty="0" smtClean="0">
                <a:solidFill>
                  <a:srgbClr val="000000"/>
                </a:solidFill>
              </a:rPr>
              <a:t> </a:t>
            </a:r>
          </a:p>
          <a:p>
            <a:r>
              <a:rPr lang="en-US" sz="1500" dirty="0" err="1" smtClean="0">
                <a:solidFill>
                  <a:srgbClr val="000000"/>
                </a:solidFill>
              </a:rPr>
              <a:t>Labiche</a:t>
            </a:r>
            <a:r>
              <a:rPr lang="en-US" sz="1500" dirty="0" smtClean="0">
                <a:solidFill>
                  <a:srgbClr val="000000"/>
                </a:solidFill>
              </a:rPr>
              <a:t> </a:t>
            </a:r>
            <a:r>
              <a:rPr lang="en-US" sz="1500" dirty="0" err="1" smtClean="0">
                <a:solidFill>
                  <a:srgbClr val="000000"/>
                </a:solidFill>
              </a:rPr>
              <a:t>Mallat</a:t>
            </a:r>
            <a:r>
              <a:rPr lang="en-US" sz="1500" dirty="0" smtClean="0">
                <a:solidFill>
                  <a:srgbClr val="000000"/>
                </a:solidFill>
              </a:rPr>
              <a:t> </a:t>
            </a:r>
          </a:p>
          <a:p>
            <a:r>
              <a:rPr lang="en-US" sz="1500" dirty="0" smtClean="0">
                <a:solidFill>
                  <a:srgbClr val="000000"/>
                </a:solidFill>
              </a:rPr>
              <a:t>Paul </a:t>
            </a:r>
            <a:r>
              <a:rPr lang="en-US" sz="1500" dirty="0" err="1" smtClean="0">
                <a:solidFill>
                  <a:srgbClr val="000000"/>
                </a:solidFill>
              </a:rPr>
              <a:t>Primeau</a:t>
            </a:r>
            <a:endParaRPr lang="en-US" sz="1500" dirty="0" smtClean="0">
              <a:solidFill>
                <a:srgbClr val="000000"/>
              </a:solidFill>
            </a:endParaRPr>
          </a:p>
          <a:p>
            <a:r>
              <a:rPr lang="en-US" sz="1500" dirty="0" smtClean="0">
                <a:solidFill>
                  <a:srgbClr val="000000"/>
                </a:solidFill>
              </a:rPr>
              <a:t>Francois Rivet</a:t>
            </a:r>
          </a:p>
          <a:p>
            <a:r>
              <a:rPr lang="en-US" sz="1500" dirty="0" smtClean="0">
                <a:solidFill>
                  <a:srgbClr val="000000"/>
                </a:solidFill>
              </a:rPr>
              <a:t>Peter </a:t>
            </a:r>
            <a:r>
              <a:rPr lang="en-US" sz="1500" dirty="0" err="1" smtClean="0">
                <a:solidFill>
                  <a:srgbClr val="000000"/>
                </a:solidFill>
              </a:rPr>
              <a:t>Roi</a:t>
            </a:r>
            <a:r>
              <a:rPr lang="en-US" sz="1500" dirty="0" smtClean="0">
                <a:solidFill>
                  <a:srgbClr val="000000"/>
                </a:solidFill>
              </a:rPr>
              <a:t> </a:t>
            </a:r>
          </a:p>
        </p:txBody>
      </p:sp>
      <p:sp>
        <p:nvSpPr>
          <p:cNvPr id="7" name="Rectangle 6"/>
          <p:cNvSpPr/>
          <p:nvPr/>
        </p:nvSpPr>
        <p:spPr>
          <a:xfrm>
            <a:off x="7086600" y="3200400"/>
            <a:ext cx="2133600" cy="3554819"/>
          </a:xfrm>
          <a:prstGeom prst="rect">
            <a:avLst/>
          </a:prstGeom>
        </p:spPr>
        <p:txBody>
          <a:bodyPr wrap="square">
            <a:spAutoFit/>
          </a:bodyPr>
          <a:lstStyle/>
          <a:p>
            <a:r>
              <a:rPr lang="en-US" sz="1500" b="1" u="sng" dirty="0" smtClean="0">
                <a:solidFill>
                  <a:srgbClr val="000000"/>
                </a:solidFill>
              </a:rPr>
              <a:t>CIVILIAN MEMBERS</a:t>
            </a:r>
          </a:p>
          <a:p>
            <a:r>
              <a:rPr lang="en-US" sz="1500" dirty="0" smtClean="0">
                <a:solidFill>
                  <a:srgbClr val="000000"/>
                </a:solidFill>
              </a:rPr>
              <a:t>Toussaint </a:t>
            </a:r>
            <a:r>
              <a:rPr lang="en-US" sz="1500" dirty="0" err="1" smtClean="0">
                <a:solidFill>
                  <a:srgbClr val="000000"/>
                </a:solidFill>
              </a:rPr>
              <a:t>Charbaneau</a:t>
            </a:r>
            <a:endParaRPr lang="en-US" sz="1500" dirty="0" smtClean="0">
              <a:solidFill>
                <a:srgbClr val="000000"/>
              </a:solidFill>
            </a:endParaRPr>
          </a:p>
          <a:p>
            <a:r>
              <a:rPr lang="en-US" sz="1500" dirty="0" smtClean="0">
                <a:solidFill>
                  <a:srgbClr val="000000"/>
                </a:solidFill>
              </a:rPr>
              <a:t>George </a:t>
            </a:r>
            <a:r>
              <a:rPr lang="en-US" sz="1500" dirty="0" err="1" smtClean="0">
                <a:solidFill>
                  <a:srgbClr val="000000"/>
                </a:solidFill>
              </a:rPr>
              <a:t>Drouillard</a:t>
            </a:r>
            <a:r>
              <a:rPr lang="en-US" sz="1500" dirty="0" smtClean="0">
                <a:solidFill>
                  <a:srgbClr val="000000"/>
                </a:solidFill>
              </a:rPr>
              <a:t> </a:t>
            </a:r>
          </a:p>
          <a:p>
            <a:r>
              <a:rPr lang="en-US" sz="1500" dirty="0" smtClean="0">
                <a:solidFill>
                  <a:srgbClr val="000000"/>
                </a:solidFill>
              </a:rPr>
              <a:t>York	</a:t>
            </a:r>
          </a:p>
          <a:p>
            <a:r>
              <a:rPr lang="en-US" sz="1500" b="1" u="sng" dirty="0" smtClean="0">
                <a:solidFill>
                  <a:srgbClr val="000000"/>
                </a:solidFill>
              </a:rPr>
              <a:t>NATIVE AMERICANS</a:t>
            </a:r>
          </a:p>
          <a:p>
            <a:r>
              <a:rPr lang="en-US" sz="1500" dirty="0" smtClean="0">
                <a:solidFill>
                  <a:srgbClr val="000000"/>
                </a:solidFill>
              </a:rPr>
              <a:t>Chef </a:t>
            </a:r>
            <a:r>
              <a:rPr lang="en-US" sz="1500" dirty="0" err="1" smtClean="0">
                <a:solidFill>
                  <a:srgbClr val="000000"/>
                </a:solidFill>
              </a:rPr>
              <a:t>Shekeke</a:t>
            </a:r>
            <a:endParaRPr lang="en-US" sz="1500" dirty="0" smtClean="0">
              <a:solidFill>
                <a:srgbClr val="000000"/>
              </a:solidFill>
            </a:endParaRPr>
          </a:p>
          <a:p>
            <a:r>
              <a:rPr lang="en-US" sz="1500" dirty="0" err="1" smtClean="0">
                <a:solidFill>
                  <a:srgbClr val="000000"/>
                </a:solidFill>
              </a:rPr>
              <a:t>Sacagewea</a:t>
            </a:r>
            <a:r>
              <a:rPr lang="en-US" sz="1500" dirty="0" smtClean="0">
                <a:solidFill>
                  <a:srgbClr val="000000"/>
                </a:solidFill>
              </a:rPr>
              <a:t>	</a:t>
            </a:r>
          </a:p>
          <a:p>
            <a:r>
              <a:rPr lang="en-US" sz="1500" dirty="0" smtClean="0">
                <a:solidFill>
                  <a:srgbClr val="000000"/>
                </a:solidFill>
              </a:rPr>
              <a:t>Jean Batiste (Pomp)</a:t>
            </a:r>
          </a:p>
          <a:p>
            <a:r>
              <a:rPr lang="en-US" sz="1500" dirty="0" smtClean="0">
                <a:solidFill>
                  <a:srgbClr val="000000"/>
                </a:solidFill>
              </a:rPr>
              <a:t>Chief </a:t>
            </a:r>
            <a:r>
              <a:rPr lang="en-US" sz="1500" dirty="0" err="1" smtClean="0">
                <a:solidFill>
                  <a:srgbClr val="000000"/>
                </a:solidFill>
              </a:rPr>
              <a:t>Kameaweit</a:t>
            </a:r>
            <a:endParaRPr lang="en-US" sz="1500" dirty="0" smtClean="0">
              <a:solidFill>
                <a:srgbClr val="000000"/>
              </a:solidFill>
            </a:endParaRPr>
          </a:p>
          <a:p>
            <a:r>
              <a:rPr lang="en-US" sz="1500" dirty="0" smtClean="0">
                <a:solidFill>
                  <a:srgbClr val="000000"/>
                </a:solidFill>
              </a:rPr>
              <a:t>Twisted Hair	</a:t>
            </a:r>
          </a:p>
          <a:p>
            <a:r>
              <a:rPr lang="en-US" sz="1500" dirty="0" smtClean="0">
                <a:solidFill>
                  <a:srgbClr val="000000"/>
                </a:solidFill>
              </a:rPr>
              <a:t>Chief Cut Nose	</a:t>
            </a:r>
          </a:p>
          <a:p>
            <a:r>
              <a:rPr lang="en-US" sz="1500" b="1" u="sng" dirty="0" smtClean="0">
                <a:solidFill>
                  <a:srgbClr val="000000"/>
                </a:solidFill>
              </a:rPr>
              <a:t>OTHERS</a:t>
            </a:r>
            <a:r>
              <a:rPr lang="en-US" sz="1500" b="1" dirty="0" smtClean="0">
                <a:solidFill>
                  <a:srgbClr val="000000"/>
                </a:solidFill>
              </a:rPr>
              <a:t>	</a:t>
            </a:r>
          </a:p>
          <a:p>
            <a:r>
              <a:rPr lang="en-US" sz="1500" dirty="0" smtClean="0">
                <a:solidFill>
                  <a:srgbClr val="000000"/>
                </a:solidFill>
              </a:rPr>
              <a:t>Judith Hancock</a:t>
            </a:r>
          </a:p>
          <a:p>
            <a:r>
              <a:rPr lang="en-US" sz="1500" dirty="0" smtClean="0">
                <a:solidFill>
                  <a:srgbClr val="000000"/>
                </a:solidFill>
              </a:rPr>
              <a:t>Mrs. Cane 	</a:t>
            </a:r>
          </a:p>
          <a:p>
            <a:r>
              <a:rPr lang="en-US" sz="1500" dirty="0" smtClean="0">
                <a:solidFill>
                  <a:srgbClr val="000000"/>
                </a:solidFill>
              </a:rPr>
              <a:t>Seaman</a:t>
            </a:r>
          </a:p>
        </p:txBody>
      </p:sp>
      <p:grpSp>
        <p:nvGrpSpPr>
          <p:cNvPr id="13" name="Group 12"/>
          <p:cNvGrpSpPr/>
          <p:nvPr/>
        </p:nvGrpSpPr>
        <p:grpSpPr>
          <a:xfrm>
            <a:off x="2057400" y="70783"/>
            <a:ext cx="4953000" cy="7171194"/>
            <a:chOff x="2057400" y="0"/>
            <a:chExt cx="4953000" cy="7171194"/>
          </a:xfrm>
        </p:grpSpPr>
        <p:sp>
          <p:nvSpPr>
            <p:cNvPr id="14" name="Rectangle 13"/>
            <p:cNvSpPr/>
            <p:nvPr/>
          </p:nvSpPr>
          <p:spPr>
            <a:xfrm>
              <a:off x="2057400" y="0"/>
              <a:ext cx="4953000" cy="7171194"/>
            </a:xfrm>
            <a:prstGeom prst="rect">
              <a:avLst/>
            </a:prstGeom>
          </p:spPr>
          <p:txBody>
            <a:bodyPr wrap="square">
              <a:spAutoFit/>
            </a:bodyPr>
            <a:lstStyle/>
            <a:p>
              <a:r>
                <a:rPr lang="en-US" sz="2000" b="1" dirty="0" smtClean="0">
                  <a:solidFill>
                    <a:srgbClr val="000000"/>
                  </a:solidFill>
                </a:rPr>
                <a:t>	</a:t>
              </a:r>
              <a:r>
                <a:rPr lang="en-US" sz="2000" b="1" u="sng" dirty="0" smtClean="0">
                  <a:solidFill>
                    <a:srgbClr val="000000"/>
                  </a:solidFill>
                </a:rPr>
                <a:t>CORPS OF DISCOVERY</a:t>
              </a:r>
            </a:p>
            <a:p>
              <a:r>
                <a:rPr lang="en-US" sz="2000" b="1" dirty="0" smtClean="0">
                  <a:solidFill>
                    <a:srgbClr val="000000"/>
                  </a:solidFill>
                </a:rPr>
                <a:t>	       LEADERS	</a:t>
              </a:r>
            </a:p>
            <a:p>
              <a:r>
                <a:rPr lang="en-US" sz="2000" dirty="0" smtClean="0">
                  <a:solidFill>
                    <a:srgbClr val="000000"/>
                  </a:solidFill>
                </a:rPr>
                <a:t>Meriwether Lewis        William Clark</a:t>
              </a:r>
            </a:p>
            <a:p>
              <a:r>
                <a:rPr lang="en-US" sz="2000" b="1" dirty="0" smtClean="0">
                  <a:solidFill>
                    <a:srgbClr val="000000"/>
                  </a:solidFill>
                </a:rPr>
                <a:t>	       SERGEANTS	</a:t>
              </a:r>
            </a:p>
            <a:p>
              <a:r>
                <a:rPr lang="en-US" sz="2000" dirty="0" smtClean="0">
                  <a:solidFill>
                    <a:srgbClr val="000000"/>
                  </a:solidFill>
                </a:rPr>
                <a:t>Charles Floyd 	         Nathaniel Pryor</a:t>
              </a:r>
            </a:p>
            <a:p>
              <a:r>
                <a:rPr lang="en-US" sz="2000" dirty="0" smtClean="0">
                  <a:solidFill>
                    <a:srgbClr val="000000"/>
                  </a:solidFill>
                </a:rPr>
                <a:t>Patrick </a:t>
              </a:r>
              <a:r>
                <a:rPr lang="en-US" sz="2000" dirty="0" err="1" smtClean="0">
                  <a:solidFill>
                    <a:srgbClr val="000000"/>
                  </a:solidFill>
                </a:rPr>
                <a:t>Gass</a:t>
              </a:r>
              <a:r>
                <a:rPr lang="en-US" sz="2000" dirty="0" smtClean="0">
                  <a:solidFill>
                    <a:srgbClr val="000000"/>
                  </a:solidFill>
                </a:rPr>
                <a:t> 	         Richard </a:t>
              </a:r>
              <a:r>
                <a:rPr lang="en-US" sz="2000" dirty="0" err="1" smtClean="0">
                  <a:solidFill>
                    <a:srgbClr val="000000"/>
                  </a:solidFill>
                </a:rPr>
                <a:t>Warfington</a:t>
              </a:r>
              <a:r>
                <a:rPr lang="en-US" sz="2000" dirty="0" smtClean="0">
                  <a:solidFill>
                    <a:srgbClr val="000000"/>
                  </a:solidFill>
                </a:rPr>
                <a:t> </a:t>
              </a:r>
            </a:p>
            <a:p>
              <a:r>
                <a:rPr lang="en-US" sz="2000" dirty="0" smtClean="0">
                  <a:solidFill>
                    <a:srgbClr val="000000"/>
                  </a:solidFill>
                </a:rPr>
                <a:t>John Ordway </a:t>
              </a:r>
            </a:p>
            <a:p>
              <a:r>
                <a:rPr lang="en-US" sz="2000" b="1" dirty="0" smtClean="0">
                  <a:solidFill>
                    <a:srgbClr val="000000"/>
                  </a:solidFill>
                </a:rPr>
                <a:t>	       PRIVATES	</a:t>
              </a:r>
            </a:p>
            <a:p>
              <a:r>
                <a:rPr lang="en-US" sz="2000" dirty="0" smtClean="0">
                  <a:solidFill>
                    <a:srgbClr val="000000"/>
                  </a:solidFill>
                </a:rPr>
                <a:t>John </a:t>
              </a:r>
              <a:r>
                <a:rPr lang="en-US" sz="2000" dirty="0" err="1" smtClean="0">
                  <a:solidFill>
                    <a:srgbClr val="000000"/>
                  </a:solidFill>
                </a:rPr>
                <a:t>Boley</a:t>
              </a:r>
              <a:r>
                <a:rPr lang="en-US" sz="2000" dirty="0" smtClean="0">
                  <a:solidFill>
                    <a:srgbClr val="000000"/>
                  </a:solidFill>
                </a:rPr>
                <a:t> 	</a:t>
              </a:r>
            </a:p>
            <a:p>
              <a:r>
                <a:rPr lang="en-US" sz="2000" dirty="0" smtClean="0">
                  <a:solidFill>
                    <a:srgbClr val="000000"/>
                  </a:solidFill>
                </a:rPr>
                <a:t>William Bratton 1812</a:t>
              </a:r>
            </a:p>
            <a:p>
              <a:r>
                <a:rPr lang="en-US" sz="2000" dirty="0" smtClean="0">
                  <a:solidFill>
                    <a:srgbClr val="000000"/>
                  </a:solidFill>
                </a:rPr>
                <a:t>John Collins 	</a:t>
              </a:r>
            </a:p>
            <a:p>
              <a:r>
                <a:rPr lang="en-US" sz="2000" dirty="0" smtClean="0">
                  <a:solidFill>
                    <a:srgbClr val="000000"/>
                  </a:solidFill>
                </a:rPr>
                <a:t>John </a:t>
              </a:r>
              <a:r>
                <a:rPr lang="en-US" sz="2000" dirty="0" err="1" smtClean="0">
                  <a:solidFill>
                    <a:srgbClr val="000000"/>
                  </a:solidFill>
                </a:rPr>
                <a:t>Colter</a:t>
              </a:r>
              <a:r>
                <a:rPr lang="en-US" sz="2000" dirty="0" smtClean="0">
                  <a:solidFill>
                    <a:srgbClr val="000000"/>
                  </a:solidFill>
                </a:rPr>
                <a:t> 	</a:t>
              </a:r>
            </a:p>
            <a:p>
              <a:r>
                <a:rPr lang="en-US" sz="2000" dirty="0" smtClean="0">
                  <a:solidFill>
                    <a:srgbClr val="000000"/>
                  </a:solidFill>
                </a:rPr>
                <a:t>John Dame	</a:t>
              </a:r>
            </a:p>
            <a:p>
              <a:r>
                <a:rPr lang="en-US" sz="2000" dirty="0" smtClean="0">
                  <a:solidFill>
                    <a:srgbClr val="000000"/>
                  </a:solidFill>
                </a:rPr>
                <a:t>Joseph Field	</a:t>
              </a:r>
            </a:p>
            <a:p>
              <a:r>
                <a:rPr lang="en-US" sz="2000" dirty="0" err="1" smtClean="0">
                  <a:solidFill>
                    <a:srgbClr val="000000"/>
                  </a:solidFill>
                </a:rPr>
                <a:t>Reubin</a:t>
              </a:r>
              <a:r>
                <a:rPr lang="en-US" sz="2000" dirty="0" smtClean="0">
                  <a:solidFill>
                    <a:srgbClr val="000000"/>
                  </a:solidFill>
                </a:rPr>
                <a:t> Field	</a:t>
              </a:r>
            </a:p>
            <a:p>
              <a:r>
                <a:rPr lang="en-US" sz="2000" dirty="0" smtClean="0">
                  <a:solidFill>
                    <a:srgbClr val="000000"/>
                  </a:solidFill>
                </a:rPr>
                <a:t>Robert Frazer	</a:t>
              </a:r>
            </a:p>
            <a:p>
              <a:r>
                <a:rPr lang="en-US" sz="2000" dirty="0" smtClean="0">
                  <a:solidFill>
                    <a:srgbClr val="000000"/>
                  </a:solidFill>
                </a:rPr>
                <a:t>George Gibson </a:t>
              </a:r>
            </a:p>
            <a:p>
              <a:r>
                <a:rPr lang="en-US" sz="2000" dirty="0" smtClean="0">
                  <a:solidFill>
                    <a:srgbClr val="000000"/>
                  </a:solidFill>
                </a:rPr>
                <a:t>Hugh Hall</a:t>
              </a:r>
            </a:p>
            <a:p>
              <a:r>
                <a:rPr lang="en-US" sz="2000" dirty="0" smtClean="0">
                  <a:solidFill>
                    <a:srgbClr val="000000"/>
                  </a:solidFill>
                </a:rPr>
                <a:t>Thomas Howard</a:t>
              </a:r>
            </a:p>
            <a:p>
              <a:r>
                <a:rPr lang="en-US" sz="2000" dirty="0" smtClean="0">
                  <a:solidFill>
                    <a:srgbClr val="000000"/>
                  </a:solidFill>
                </a:rPr>
                <a:t>Francois </a:t>
              </a:r>
              <a:r>
                <a:rPr lang="en-US" sz="2000" dirty="0" err="1" smtClean="0">
                  <a:solidFill>
                    <a:srgbClr val="000000"/>
                  </a:solidFill>
                </a:rPr>
                <a:t>Labiche</a:t>
              </a:r>
              <a:endParaRPr lang="en-US" sz="2000" dirty="0" smtClean="0">
                <a:solidFill>
                  <a:srgbClr val="000000"/>
                </a:solidFill>
              </a:endParaRPr>
            </a:p>
            <a:p>
              <a:r>
                <a:rPr lang="en-US" sz="2000" dirty="0" smtClean="0">
                  <a:solidFill>
                    <a:srgbClr val="000000"/>
                  </a:solidFill>
                </a:rPr>
                <a:t>Jean Le Page 	</a:t>
              </a:r>
            </a:p>
            <a:p>
              <a:r>
                <a:rPr lang="en-US" sz="2000" dirty="0" smtClean="0">
                  <a:solidFill>
                    <a:srgbClr val="000000"/>
                  </a:solidFill>
                </a:rPr>
                <a:t>Hugh McNeal 	</a:t>
              </a:r>
            </a:p>
            <a:p>
              <a:r>
                <a:rPr lang="en-US" sz="2000" dirty="0" smtClean="0">
                  <a:solidFill>
                    <a:srgbClr val="000000"/>
                  </a:solidFill>
                </a:rPr>
                <a:t>	</a:t>
              </a:r>
            </a:p>
          </p:txBody>
        </p:sp>
        <p:sp>
          <p:nvSpPr>
            <p:cNvPr id="15" name="Rectangle 14"/>
            <p:cNvSpPr/>
            <p:nvPr/>
          </p:nvSpPr>
          <p:spPr>
            <a:xfrm>
              <a:off x="4419600" y="2443817"/>
              <a:ext cx="2438400" cy="4401205"/>
            </a:xfrm>
            <a:prstGeom prst="rect">
              <a:avLst/>
            </a:prstGeom>
          </p:spPr>
          <p:txBody>
            <a:bodyPr wrap="square">
              <a:spAutoFit/>
            </a:bodyPr>
            <a:lstStyle/>
            <a:p>
              <a:r>
                <a:rPr lang="en-US" sz="2000" dirty="0" smtClean="0">
                  <a:solidFill>
                    <a:srgbClr val="000000"/>
                  </a:solidFill>
                </a:rPr>
                <a:t>John Newman  	</a:t>
              </a:r>
            </a:p>
            <a:p>
              <a:r>
                <a:rPr lang="en-US" sz="2000" dirty="0" smtClean="0">
                  <a:solidFill>
                    <a:srgbClr val="000000"/>
                  </a:solidFill>
                </a:rPr>
                <a:t>John Potts 	</a:t>
              </a:r>
            </a:p>
            <a:p>
              <a:r>
                <a:rPr lang="en-US" sz="2000" dirty="0" smtClean="0">
                  <a:solidFill>
                    <a:srgbClr val="000000"/>
                  </a:solidFill>
                </a:rPr>
                <a:t>Moses Reed	</a:t>
              </a:r>
            </a:p>
            <a:p>
              <a:r>
                <a:rPr lang="en-US" sz="2000" dirty="0" smtClean="0">
                  <a:solidFill>
                    <a:srgbClr val="000000"/>
                  </a:solidFill>
                </a:rPr>
                <a:t>John Robertson	</a:t>
              </a:r>
            </a:p>
            <a:p>
              <a:r>
                <a:rPr lang="en-US" sz="2000" dirty="0" smtClean="0">
                  <a:solidFill>
                    <a:srgbClr val="000000"/>
                  </a:solidFill>
                </a:rPr>
                <a:t>George Shannon	</a:t>
              </a:r>
            </a:p>
            <a:p>
              <a:r>
                <a:rPr lang="en-US" sz="2000" dirty="0" smtClean="0">
                  <a:solidFill>
                    <a:srgbClr val="000000"/>
                  </a:solidFill>
                </a:rPr>
                <a:t>John Shields	</a:t>
              </a:r>
            </a:p>
            <a:p>
              <a:r>
                <a:rPr lang="en-US" sz="2000" dirty="0" smtClean="0">
                  <a:solidFill>
                    <a:srgbClr val="000000"/>
                  </a:solidFill>
                </a:rPr>
                <a:t>John Thompson	</a:t>
              </a:r>
            </a:p>
            <a:p>
              <a:r>
                <a:rPr lang="en-US" sz="2000" dirty="0" err="1" smtClean="0">
                  <a:solidFill>
                    <a:srgbClr val="000000"/>
                  </a:solidFill>
                </a:rPr>
                <a:t>Ebeneezer</a:t>
              </a:r>
              <a:r>
                <a:rPr lang="en-US" sz="2000" dirty="0" smtClean="0">
                  <a:solidFill>
                    <a:srgbClr val="000000"/>
                  </a:solidFill>
                </a:rPr>
                <a:t> Tuttle 	</a:t>
              </a:r>
            </a:p>
            <a:p>
              <a:r>
                <a:rPr lang="en-US" sz="2000" dirty="0" smtClean="0">
                  <a:solidFill>
                    <a:srgbClr val="000000"/>
                  </a:solidFill>
                </a:rPr>
                <a:t>Peter Weiser	</a:t>
              </a:r>
            </a:p>
            <a:p>
              <a:r>
                <a:rPr lang="en-US" sz="2000" dirty="0" smtClean="0">
                  <a:solidFill>
                    <a:srgbClr val="000000"/>
                  </a:solidFill>
                </a:rPr>
                <a:t>William Werner	</a:t>
              </a:r>
            </a:p>
            <a:p>
              <a:r>
                <a:rPr lang="en-US" sz="2000" dirty="0" err="1" smtClean="0">
                  <a:solidFill>
                    <a:srgbClr val="000000"/>
                  </a:solidFill>
                </a:rPr>
                <a:t>Issac</a:t>
              </a:r>
              <a:r>
                <a:rPr lang="en-US" sz="2000" dirty="0" smtClean="0">
                  <a:solidFill>
                    <a:srgbClr val="000000"/>
                  </a:solidFill>
                </a:rPr>
                <a:t> White	</a:t>
              </a:r>
            </a:p>
            <a:p>
              <a:r>
                <a:rPr lang="en-US" sz="2000" dirty="0" smtClean="0">
                  <a:solidFill>
                    <a:srgbClr val="000000"/>
                  </a:solidFill>
                </a:rPr>
                <a:t>Joseph Whitehouse</a:t>
              </a:r>
            </a:p>
            <a:p>
              <a:r>
                <a:rPr lang="en-US" sz="2000" dirty="0" smtClean="0">
                  <a:solidFill>
                    <a:srgbClr val="000000"/>
                  </a:solidFill>
                </a:rPr>
                <a:t>Alexander </a:t>
              </a:r>
              <a:r>
                <a:rPr lang="en-US" sz="2000" dirty="0" err="1" smtClean="0">
                  <a:solidFill>
                    <a:srgbClr val="000000"/>
                  </a:solidFill>
                </a:rPr>
                <a:t>Willar</a:t>
              </a:r>
              <a:r>
                <a:rPr lang="en-US" sz="2000" dirty="0" smtClean="0">
                  <a:solidFill>
                    <a:srgbClr val="000000"/>
                  </a:solidFill>
                </a:rPr>
                <a:t>	</a:t>
              </a:r>
            </a:p>
            <a:p>
              <a:r>
                <a:rPr lang="en-US" sz="2000" dirty="0" smtClean="0">
                  <a:solidFill>
                    <a:srgbClr val="000000"/>
                  </a:solidFill>
                </a:rPr>
                <a:t>Richard Windsor	</a:t>
              </a:r>
            </a:p>
          </p:txBody>
        </p:sp>
      </p:grpSp>
      <p:pic>
        <p:nvPicPr>
          <p:cNvPr id="12" name="Picture 8" descr="IMG_0321.JPG"/>
          <p:cNvPicPr>
            <a:picLocks noChangeAspect="1" noChangeArrowheads="1"/>
          </p:cNvPicPr>
          <p:nvPr/>
        </p:nvPicPr>
        <p:blipFill>
          <a:blip r:embed="rId2"/>
          <a:srcRect/>
          <a:stretch>
            <a:fillRect/>
          </a:stretch>
        </p:blipFill>
        <p:spPr bwMode="auto">
          <a:xfrm>
            <a:off x="2895600" y="2209800"/>
            <a:ext cx="2872284" cy="1905000"/>
          </a:xfrm>
          <a:prstGeom prst="rect">
            <a:avLst/>
          </a:prstGeom>
          <a:noFill/>
        </p:spPr>
      </p:pic>
      <p:grpSp>
        <p:nvGrpSpPr>
          <p:cNvPr id="16" name="Group 15"/>
          <p:cNvGrpSpPr/>
          <p:nvPr/>
        </p:nvGrpSpPr>
        <p:grpSpPr>
          <a:xfrm>
            <a:off x="1219200" y="0"/>
            <a:ext cx="8305800" cy="17350680"/>
            <a:chOff x="2057400" y="0"/>
            <a:chExt cx="4433734" cy="17350680"/>
          </a:xfrm>
        </p:grpSpPr>
        <p:sp>
          <p:nvSpPr>
            <p:cNvPr id="17" name="Rectangle 16"/>
            <p:cNvSpPr/>
            <p:nvPr/>
          </p:nvSpPr>
          <p:spPr>
            <a:xfrm>
              <a:off x="2057400" y="0"/>
              <a:ext cx="4433734" cy="11418510"/>
            </a:xfrm>
            <a:prstGeom prst="rect">
              <a:avLst/>
            </a:prstGeom>
          </p:spPr>
          <p:txBody>
            <a:bodyPr wrap="square">
              <a:spAutoFit/>
            </a:bodyPr>
            <a:lstStyle/>
            <a:p>
              <a:r>
                <a:rPr lang="en-US" sz="3200" b="1" dirty="0" smtClean="0">
                  <a:solidFill>
                    <a:srgbClr val="000000"/>
                  </a:solidFill>
                </a:rPr>
                <a:t>	  </a:t>
              </a:r>
              <a:r>
                <a:rPr lang="en-US" sz="3200" b="1" u="sng" dirty="0" smtClean="0">
                  <a:solidFill>
                    <a:srgbClr val="000000"/>
                  </a:solidFill>
                </a:rPr>
                <a:t>CORPS OF DISCOVERY</a:t>
              </a:r>
            </a:p>
            <a:p>
              <a:r>
                <a:rPr lang="en-US" sz="3200" b="1" dirty="0" smtClean="0">
                  <a:solidFill>
                    <a:srgbClr val="000000"/>
                  </a:solidFill>
                </a:rPr>
                <a:t>		  LEADERS	</a:t>
              </a:r>
            </a:p>
            <a:p>
              <a:r>
                <a:rPr lang="en-US" sz="3200" dirty="0" smtClean="0">
                  <a:solidFill>
                    <a:srgbClr val="000000"/>
                  </a:solidFill>
                </a:rPr>
                <a:t>Meriwether Lewis        William Clark</a:t>
              </a:r>
            </a:p>
            <a:p>
              <a:r>
                <a:rPr lang="en-US" sz="3200" b="1" dirty="0" smtClean="0">
                  <a:solidFill>
                    <a:srgbClr val="000000"/>
                  </a:solidFill>
                </a:rPr>
                <a:t>	           SERGEANTS	</a:t>
              </a:r>
            </a:p>
            <a:p>
              <a:r>
                <a:rPr lang="en-US" sz="3200" dirty="0" smtClean="0">
                  <a:solidFill>
                    <a:srgbClr val="000000"/>
                  </a:solidFill>
                </a:rPr>
                <a:t>Charles Floyd 	         Nathaniel Pryor</a:t>
              </a:r>
            </a:p>
            <a:p>
              <a:r>
                <a:rPr lang="en-US" sz="3200" dirty="0" smtClean="0">
                  <a:solidFill>
                    <a:srgbClr val="000000"/>
                  </a:solidFill>
                </a:rPr>
                <a:t>Patrick </a:t>
              </a:r>
              <a:r>
                <a:rPr lang="en-US" sz="3200" dirty="0" err="1" smtClean="0">
                  <a:solidFill>
                    <a:srgbClr val="000000"/>
                  </a:solidFill>
                </a:rPr>
                <a:t>Gass</a:t>
              </a:r>
              <a:r>
                <a:rPr lang="en-US" sz="3200" dirty="0" smtClean="0">
                  <a:solidFill>
                    <a:srgbClr val="000000"/>
                  </a:solidFill>
                </a:rPr>
                <a:t> 	         Richard </a:t>
              </a:r>
              <a:r>
                <a:rPr lang="en-US" sz="3200" dirty="0" err="1" smtClean="0">
                  <a:solidFill>
                    <a:srgbClr val="000000"/>
                  </a:solidFill>
                </a:rPr>
                <a:t>Warfington</a:t>
              </a:r>
              <a:r>
                <a:rPr lang="en-US" sz="3200" dirty="0" smtClean="0">
                  <a:solidFill>
                    <a:srgbClr val="000000"/>
                  </a:solidFill>
                </a:rPr>
                <a:t> </a:t>
              </a:r>
            </a:p>
            <a:p>
              <a:r>
                <a:rPr lang="en-US" sz="3200" dirty="0" smtClean="0">
                  <a:solidFill>
                    <a:srgbClr val="000000"/>
                  </a:solidFill>
                </a:rPr>
                <a:t>John Ordway </a:t>
              </a:r>
            </a:p>
            <a:p>
              <a:r>
                <a:rPr lang="en-US" sz="3200" b="1" dirty="0" smtClean="0">
                  <a:solidFill>
                    <a:srgbClr val="000000"/>
                  </a:solidFill>
                </a:rPr>
                <a:t>	       	  PRIVATES	</a:t>
              </a:r>
            </a:p>
            <a:p>
              <a:r>
                <a:rPr lang="en-US" sz="3200" dirty="0" smtClean="0">
                  <a:solidFill>
                    <a:srgbClr val="000000"/>
                  </a:solidFill>
                </a:rPr>
                <a:t>John </a:t>
              </a:r>
              <a:r>
                <a:rPr lang="en-US" sz="3200" dirty="0" err="1" smtClean="0">
                  <a:solidFill>
                    <a:srgbClr val="000000"/>
                  </a:solidFill>
                </a:rPr>
                <a:t>Boley</a:t>
              </a:r>
              <a:r>
                <a:rPr lang="en-US" sz="3200" dirty="0" smtClean="0">
                  <a:solidFill>
                    <a:srgbClr val="000000"/>
                  </a:solidFill>
                </a:rPr>
                <a:t> 	</a:t>
              </a:r>
            </a:p>
            <a:p>
              <a:r>
                <a:rPr lang="en-US" sz="3200" dirty="0" smtClean="0">
                  <a:solidFill>
                    <a:srgbClr val="000000"/>
                  </a:solidFill>
                </a:rPr>
                <a:t>William Bratton</a:t>
              </a:r>
            </a:p>
            <a:p>
              <a:r>
                <a:rPr lang="en-US" sz="3200" dirty="0" smtClean="0">
                  <a:solidFill>
                    <a:srgbClr val="000000"/>
                  </a:solidFill>
                </a:rPr>
                <a:t>John Collins 	</a:t>
              </a:r>
            </a:p>
            <a:p>
              <a:r>
                <a:rPr lang="en-US" sz="3200" dirty="0" smtClean="0">
                  <a:solidFill>
                    <a:srgbClr val="000000"/>
                  </a:solidFill>
                </a:rPr>
                <a:t>John </a:t>
              </a:r>
              <a:r>
                <a:rPr lang="en-US" sz="3200" dirty="0" err="1" smtClean="0">
                  <a:solidFill>
                    <a:srgbClr val="000000"/>
                  </a:solidFill>
                </a:rPr>
                <a:t>Colter</a:t>
              </a:r>
              <a:r>
                <a:rPr lang="en-US" sz="3200" dirty="0" smtClean="0">
                  <a:solidFill>
                    <a:srgbClr val="000000"/>
                  </a:solidFill>
                </a:rPr>
                <a:t> 	</a:t>
              </a:r>
            </a:p>
            <a:p>
              <a:r>
                <a:rPr lang="en-US" sz="3200" dirty="0" smtClean="0">
                  <a:solidFill>
                    <a:srgbClr val="000000"/>
                  </a:solidFill>
                </a:rPr>
                <a:t>John Dame	</a:t>
              </a:r>
            </a:p>
            <a:p>
              <a:r>
                <a:rPr lang="en-US" sz="3200" dirty="0" smtClean="0">
                  <a:solidFill>
                    <a:srgbClr val="000000"/>
                  </a:solidFill>
                </a:rPr>
                <a:t>Joseph Field	</a:t>
              </a:r>
            </a:p>
            <a:p>
              <a:r>
                <a:rPr lang="en-US" sz="3200" dirty="0" err="1" smtClean="0">
                  <a:solidFill>
                    <a:srgbClr val="000000"/>
                  </a:solidFill>
                </a:rPr>
                <a:t>Reubin</a:t>
              </a:r>
              <a:r>
                <a:rPr lang="en-US" sz="3200" dirty="0" smtClean="0">
                  <a:solidFill>
                    <a:srgbClr val="000000"/>
                  </a:solidFill>
                </a:rPr>
                <a:t> Field	</a:t>
              </a:r>
            </a:p>
            <a:p>
              <a:r>
                <a:rPr lang="en-US" sz="3200" dirty="0" smtClean="0">
                  <a:solidFill>
                    <a:srgbClr val="000000"/>
                  </a:solidFill>
                </a:rPr>
                <a:t>Robert Frazer	</a:t>
              </a:r>
            </a:p>
            <a:p>
              <a:r>
                <a:rPr lang="en-US" sz="3200" dirty="0" smtClean="0">
                  <a:solidFill>
                    <a:srgbClr val="000000"/>
                  </a:solidFill>
                </a:rPr>
                <a:t>George Gibson </a:t>
              </a:r>
            </a:p>
            <a:p>
              <a:r>
                <a:rPr lang="en-US" sz="3200" dirty="0" smtClean="0">
                  <a:solidFill>
                    <a:srgbClr val="000000"/>
                  </a:solidFill>
                </a:rPr>
                <a:t>Hugh Hall</a:t>
              </a:r>
            </a:p>
            <a:p>
              <a:r>
                <a:rPr lang="en-US" sz="3200" dirty="0" smtClean="0">
                  <a:solidFill>
                    <a:srgbClr val="000000"/>
                  </a:solidFill>
                </a:rPr>
                <a:t>Thomas Howard</a:t>
              </a:r>
            </a:p>
            <a:p>
              <a:r>
                <a:rPr lang="en-US" sz="3200" dirty="0" smtClean="0">
                  <a:solidFill>
                    <a:srgbClr val="000000"/>
                  </a:solidFill>
                </a:rPr>
                <a:t>Francois </a:t>
              </a:r>
              <a:r>
                <a:rPr lang="en-US" sz="3200" dirty="0" err="1" smtClean="0">
                  <a:solidFill>
                    <a:srgbClr val="000000"/>
                  </a:solidFill>
                </a:rPr>
                <a:t>Labiche</a:t>
              </a:r>
              <a:endParaRPr lang="en-US" sz="3200" dirty="0" smtClean="0">
                <a:solidFill>
                  <a:srgbClr val="000000"/>
                </a:solidFill>
              </a:endParaRPr>
            </a:p>
            <a:p>
              <a:r>
                <a:rPr lang="en-US" sz="3200" dirty="0" smtClean="0">
                  <a:solidFill>
                    <a:srgbClr val="000000"/>
                  </a:solidFill>
                </a:rPr>
                <a:t>Jean Le Page 	</a:t>
              </a:r>
            </a:p>
            <a:p>
              <a:r>
                <a:rPr lang="en-US" sz="3200" dirty="0" smtClean="0">
                  <a:solidFill>
                    <a:srgbClr val="000000"/>
                  </a:solidFill>
                </a:rPr>
                <a:t>Hugh McNeal 	</a:t>
              </a:r>
            </a:p>
            <a:p>
              <a:r>
                <a:rPr lang="en-US" sz="3200" dirty="0" smtClean="0">
                  <a:solidFill>
                    <a:srgbClr val="000000"/>
                  </a:solidFill>
                </a:rPr>
                <a:t>	</a:t>
              </a:r>
            </a:p>
          </p:txBody>
        </p:sp>
        <p:sp>
          <p:nvSpPr>
            <p:cNvPr id="18" name="Rectangle 17"/>
            <p:cNvSpPr/>
            <p:nvPr/>
          </p:nvSpPr>
          <p:spPr>
            <a:xfrm>
              <a:off x="3969194" y="3962400"/>
              <a:ext cx="2438400" cy="13388280"/>
            </a:xfrm>
            <a:prstGeom prst="rect">
              <a:avLst/>
            </a:prstGeom>
          </p:spPr>
          <p:txBody>
            <a:bodyPr wrap="square">
              <a:spAutoFit/>
            </a:bodyPr>
            <a:lstStyle/>
            <a:p>
              <a:r>
                <a:rPr lang="en-US" sz="3200" dirty="0" smtClean="0">
                  <a:solidFill>
                    <a:srgbClr val="000000"/>
                  </a:solidFill>
                </a:rPr>
                <a:t>John Newman  	</a:t>
              </a:r>
            </a:p>
            <a:p>
              <a:r>
                <a:rPr lang="en-US" sz="3200" dirty="0" smtClean="0">
                  <a:solidFill>
                    <a:srgbClr val="000000"/>
                  </a:solidFill>
                </a:rPr>
                <a:t>John Potts 	</a:t>
              </a:r>
            </a:p>
            <a:p>
              <a:r>
                <a:rPr lang="en-US" sz="3200" dirty="0" smtClean="0">
                  <a:solidFill>
                    <a:srgbClr val="000000"/>
                  </a:solidFill>
                </a:rPr>
                <a:t>Moses Reed	</a:t>
              </a:r>
            </a:p>
            <a:p>
              <a:r>
                <a:rPr lang="en-US" sz="3200" dirty="0" smtClean="0">
                  <a:solidFill>
                    <a:srgbClr val="000000"/>
                  </a:solidFill>
                </a:rPr>
                <a:t>John Robertson	</a:t>
              </a:r>
            </a:p>
            <a:p>
              <a:r>
                <a:rPr lang="en-US" sz="3200" dirty="0" smtClean="0">
                  <a:solidFill>
                    <a:srgbClr val="000000"/>
                  </a:solidFill>
                </a:rPr>
                <a:t>George Shannon	</a:t>
              </a:r>
            </a:p>
            <a:p>
              <a:r>
                <a:rPr lang="en-US" sz="3200" dirty="0" smtClean="0">
                  <a:solidFill>
                    <a:srgbClr val="000000"/>
                  </a:solidFill>
                </a:rPr>
                <a:t>John Shields	</a:t>
              </a:r>
            </a:p>
            <a:p>
              <a:r>
                <a:rPr lang="en-US" sz="3200" dirty="0" smtClean="0">
                  <a:solidFill>
                    <a:srgbClr val="000000"/>
                  </a:solidFill>
                </a:rPr>
                <a:t>John Thompson	</a:t>
              </a:r>
            </a:p>
            <a:p>
              <a:r>
                <a:rPr lang="en-US" sz="3200" dirty="0" err="1" smtClean="0">
                  <a:solidFill>
                    <a:srgbClr val="000000"/>
                  </a:solidFill>
                </a:rPr>
                <a:t>Ebeneezer</a:t>
              </a:r>
              <a:r>
                <a:rPr lang="en-US" sz="3200" dirty="0" smtClean="0">
                  <a:solidFill>
                    <a:srgbClr val="000000"/>
                  </a:solidFill>
                </a:rPr>
                <a:t> Tuttle 	</a:t>
              </a:r>
            </a:p>
            <a:p>
              <a:r>
                <a:rPr lang="en-US" sz="3200" dirty="0" smtClean="0">
                  <a:solidFill>
                    <a:srgbClr val="000000"/>
                  </a:solidFill>
                </a:rPr>
                <a:t>Peter Weiser	</a:t>
              </a:r>
            </a:p>
            <a:p>
              <a:r>
                <a:rPr lang="en-US" sz="3200" dirty="0" smtClean="0">
                  <a:solidFill>
                    <a:srgbClr val="000000"/>
                  </a:solidFill>
                </a:rPr>
                <a:t>William Werner	</a:t>
              </a:r>
            </a:p>
            <a:p>
              <a:r>
                <a:rPr lang="en-US" sz="3200" dirty="0" err="1" smtClean="0">
                  <a:solidFill>
                    <a:srgbClr val="000000"/>
                  </a:solidFill>
                </a:rPr>
                <a:t>Issac</a:t>
              </a:r>
              <a:r>
                <a:rPr lang="en-US" sz="3200" dirty="0" smtClean="0">
                  <a:solidFill>
                    <a:srgbClr val="000000"/>
                  </a:solidFill>
                </a:rPr>
                <a:t> White	</a:t>
              </a:r>
            </a:p>
            <a:p>
              <a:r>
                <a:rPr lang="en-US" sz="3200" dirty="0" smtClean="0">
                  <a:solidFill>
                    <a:srgbClr val="000000"/>
                  </a:solidFill>
                </a:rPr>
                <a:t>Joseph Whitehouse</a:t>
              </a:r>
            </a:p>
            <a:p>
              <a:r>
                <a:rPr lang="en-US" sz="3200" dirty="0" smtClean="0">
                  <a:solidFill>
                    <a:srgbClr val="000000"/>
                  </a:solidFill>
                </a:rPr>
                <a:t>Alexander </a:t>
              </a:r>
              <a:r>
                <a:rPr lang="en-US" sz="3200" dirty="0" err="1" smtClean="0">
                  <a:solidFill>
                    <a:srgbClr val="000000"/>
                  </a:solidFill>
                </a:rPr>
                <a:t>Willar</a:t>
              </a:r>
              <a:r>
                <a:rPr lang="en-US" sz="3200" dirty="0" smtClean="0">
                  <a:solidFill>
                    <a:srgbClr val="000000"/>
                  </a:solidFill>
                </a:rPr>
                <a:t>	</a:t>
              </a:r>
            </a:p>
            <a:p>
              <a:r>
                <a:rPr lang="en-US" sz="3200" dirty="0" smtClean="0">
                  <a:solidFill>
                    <a:srgbClr val="000000"/>
                  </a:solidFill>
                </a:rPr>
                <a:t>Richard Windsor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0"/>
                                        <p:tgtEl>
                                          <p:spTgt spid="12"/>
                                        </p:tgtEl>
                                      </p:cBhvr>
                                    </p:animEffect>
                                    <p:set>
                                      <p:cBhvr>
                                        <p:cTn id="7" dur="1" fill="hold">
                                          <p:stCondLst>
                                            <p:cond delay="4999"/>
                                          </p:stCondLst>
                                        </p:cTn>
                                        <p:tgtEl>
                                          <p:spTgt spid="1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0"/>
                                        <p:tgtEl>
                                          <p:spTgt spid="8"/>
                                        </p:tgtEl>
                                      </p:cBhvr>
                                    </p:animEffect>
                                    <p:set>
                                      <p:cBhvr>
                                        <p:cTn id="10" dur="1" fill="hold">
                                          <p:stCondLst>
                                            <p:cond delay="4999"/>
                                          </p:stCondLst>
                                        </p:cTn>
                                        <p:tgtEl>
                                          <p:spTgt spid="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0"/>
                                        <p:tgtEl>
                                          <p:spTgt spid="7"/>
                                        </p:tgtEl>
                                      </p:cBhvr>
                                    </p:animEffect>
                                    <p:set>
                                      <p:cBhvr>
                                        <p:cTn id="13" dur="1" fill="hold">
                                          <p:stCondLst>
                                            <p:cond delay="49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0"/>
                                        <p:tgtEl>
                                          <p:spTgt spid="5"/>
                                        </p:tgtEl>
                                      </p:cBhvr>
                                    </p:animEffect>
                                    <p:set>
                                      <p:cBhvr>
                                        <p:cTn id="16" dur="1" fill="hold">
                                          <p:stCondLst>
                                            <p:cond delay="4999"/>
                                          </p:stCondLst>
                                        </p:cTn>
                                        <p:tgtEl>
                                          <p:spTgt spid="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0"/>
                                        <p:tgtEl>
                                          <p:spTgt spid="6"/>
                                        </p:tgtEl>
                                      </p:cBhvr>
                                    </p:animEffect>
                                    <p:set>
                                      <p:cBhvr>
                                        <p:cTn id="19" dur="1" fill="hold">
                                          <p:stCondLst>
                                            <p:cond delay="4999"/>
                                          </p:stCondLst>
                                        </p:cTn>
                                        <p:tgtEl>
                                          <p:spTgt spid="6"/>
                                        </p:tgtEl>
                                        <p:attrNameLst>
                                          <p:attrName>style.visibility</p:attrName>
                                        </p:attrNameLst>
                                      </p:cBhvr>
                                      <p:to>
                                        <p:strVal val="hidden"/>
                                      </p:to>
                                    </p:set>
                                  </p:childTnLst>
                                </p:cTn>
                              </p:par>
                              <p:par>
                                <p:cTn id="20" presetID="28"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5000" fill="hold"/>
                                        <p:tgtEl>
                                          <p:spTgt spid="16"/>
                                        </p:tgtEl>
                                        <p:attrNameLst>
                                          <p:attrName>ppt_x</p:attrName>
                                        </p:attrNameLst>
                                      </p:cBhvr>
                                      <p:tavLst>
                                        <p:tav tm="0">
                                          <p:val>
                                            <p:strVal val="#ppt_x"/>
                                          </p:val>
                                        </p:tav>
                                        <p:tav tm="100000">
                                          <p:val>
                                            <p:strVal val="#ppt_x"/>
                                          </p:val>
                                        </p:tav>
                                      </p:tavLst>
                                    </p:anim>
                                    <p:anim calcmode="lin" valueType="num">
                                      <p:cBhvr>
                                        <p:cTn id="23" dur="15000" fill="hold"/>
                                        <p:tgtEl>
                                          <p:spTgt spid="16"/>
                                        </p:tgtEl>
                                        <p:attrNameLst>
                                          <p:attrName>ppt_y</p:attrName>
                                        </p:attrNameLst>
                                      </p:cBhvr>
                                      <p:tavLst>
                                        <p:tav tm="0">
                                          <p:val>
                                            <p:strVal val="#ppt_y+1"/>
                                          </p:val>
                                        </p:tav>
                                        <p:tav tm="100000">
                                          <p:val>
                                            <p:strVal val="#ppt_y-1"/>
                                          </p:val>
                                        </p:tav>
                                      </p:tavLst>
                                    </p:anim>
                                  </p:childTnLst>
                                </p:cTn>
                              </p:par>
                              <p:par>
                                <p:cTn id="24" presetID="6" presetClass="emph" presetSubtype="0" fill="hold" nodeType="withEffect">
                                  <p:stCondLst>
                                    <p:cond delay="12500"/>
                                  </p:stCondLst>
                                  <p:childTnLst>
                                    <p:animScale>
                                      <p:cBhvr>
                                        <p:cTn id="25" dur="1000" fill="hold"/>
                                        <p:tgtEl>
                                          <p:spTgt spid="16"/>
                                        </p:tgtEl>
                                      </p:cBhvr>
                                      <p:by x="50000" y="50000"/>
                                    </p:animScale>
                                  </p:childTnLst>
                                </p:cTn>
                              </p:par>
                              <p:par>
                                <p:cTn id="26" presetID="42" presetClass="path" presetSubtype="0" fill="hold" nodeType="withEffect">
                                  <p:stCondLst>
                                    <p:cond delay="12500"/>
                                  </p:stCondLst>
                                  <p:childTnLst>
                                    <p:animMotion origin="layout" path="M 0 -3.81503E-6 L -0.1125 -0.52 " pathEditMode="relative" rAng="0" ptsTypes="AA">
                                      <p:cBhvr>
                                        <p:cTn id="27" dur="1000" fill="hold"/>
                                        <p:tgtEl>
                                          <p:spTgt spid="16"/>
                                        </p:tgtEl>
                                        <p:attrNameLst>
                                          <p:attrName>ppt_x</p:attrName>
                                          <p:attrName>ppt_y</p:attrName>
                                        </p:attrNameLst>
                                      </p:cBhvr>
                                      <p:rCtr x="-56" y="-260"/>
                                    </p:animMotion>
                                  </p:childTnLst>
                                </p:cTn>
                              </p:par>
                              <p:par>
                                <p:cTn id="28" presetID="10" presetClass="exit" presetSubtype="0" fill="hold" nodeType="withEffect">
                                  <p:stCondLst>
                                    <p:cond delay="13000"/>
                                  </p:stCondLst>
                                  <p:childTnLst>
                                    <p:animEffect transition="out" filter="fade">
                                      <p:cBhvr>
                                        <p:cTn id="29" dur="1000"/>
                                        <p:tgtEl>
                                          <p:spTgt spid="16"/>
                                        </p:tgtEl>
                                      </p:cBhvr>
                                    </p:animEffect>
                                    <p:set>
                                      <p:cBhvr>
                                        <p:cTn id="30" dur="1" fill="hold">
                                          <p:stCondLst>
                                            <p:cond delay="999"/>
                                          </p:stCondLst>
                                        </p:cTn>
                                        <p:tgtEl>
                                          <p:spTgt spid="16"/>
                                        </p:tgtEl>
                                        <p:attrNameLst>
                                          <p:attrName>style.visibility</p:attrName>
                                        </p:attrNameLst>
                                      </p:cBhvr>
                                      <p:to>
                                        <p:strVal val="hidden"/>
                                      </p:to>
                                    </p:set>
                                  </p:childTnLst>
                                </p:cTn>
                              </p:par>
                              <p:par>
                                <p:cTn id="31" presetID="10" presetClass="entr" presetSubtype="0" fill="hold" nodeType="withEffect">
                                  <p:stCondLst>
                                    <p:cond delay="130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childTnLst>
                                </p:cTn>
                              </p:par>
                            </p:childTnLst>
                          </p:cTn>
                        </p:par>
                        <p:par>
                          <p:cTn id="34" fill="hold">
                            <p:stCondLst>
                              <p:cond delay="15000"/>
                            </p:stCondLst>
                            <p:childTnLst>
                              <p:par>
                                <p:cTn id="35" presetID="10" presetClass="entr" presetSubtype="0" fill="hold" grpId="1"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8" grpId="0"/>
      <p:bldP spid="8" grpId="1"/>
      <p:bldP spid="7" grpId="0"/>
      <p:bldP spid="7" grpId="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4876800"/>
            <a:ext cx="1828800" cy="1938992"/>
          </a:xfrm>
          <a:prstGeom prst="rect">
            <a:avLst/>
          </a:prstGeom>
        </p:spPr>
        <p:txBody>
          <a:bodyPr wrap="square">
            <a:spAutoFit/>
          </a:bodyPr>
          <a:lstStyle/>
          <a:p>
            <a:r>
              <a:rPr lang="en-US" sz="1500" b="1" u="sng" dirty="0" smtClean="0">
                <a:solidFill>
                  <a:srgbClr val="000000"/>
                </a:solidFill>
              </a:rPr>
              <a:t>POLITICIAN</a:t>
            </a:r>
          </a:p>
          <a:p>
            <a:r>
              <a:rPr lang="en-US" sz="1500" dirty="0" smtClean="0">
                <a:solidFill>
                  <a:srgbClr val="000000"/>
                </a:solidFill>
              </a:rPr>
              <a:t>Thomas Jefferson</a:t>
            </a:r>
          </a:p>
          <a:p>
            <a:r>
              <a:rPr lang="en-US" sz="1500" b="1" u="sng" dirty="0" smtClean="0">
                <a:solidFill>
                  <a:srgbClr val="000000"/>
                </a:solidFill>
              </a:rPr>
              <a:t>TEACHERS</a:t>
            </a:r>
          </a:p>
          <a:p>
            <a:r>
              <a:rPr lang="en-US" sz="1500" dirty="0" smtClean="0">
                <a:solidFill>
                  <a:srgbClr val="000000"/>
                </a:solidFill>
              </a:rPr>
              <a:t>Andrew Ellicott </a:t>
            </a:r>
          </a:p>
          <a:p>
            <a:r>
              <a:rPr lang="en-US" sz="1500" dirty="0" smtClean="0">
                <a:solidFill>
                  <a:srgbClr val="000000"/>
                </a:solidFill>
              </a:rPr>
              <a:t>Benjamin Barton </a:t>
            </a:r>
          </a:p>
          <a:p>
            <a:r>
              <a:rPr lang="en-US" sz="1500" dirty="0" smtClean="0">
                <a:solidFill>
                  <a:srgbClr val="000000"/>
                </a:solidFill>
              </a:rPr>
              <a:t>Robert Patterson</a:t>
            </a:r>
          </a:p>
          <a:p>
            <a:r>
              <a:rPr lang="en-US" sz="1500" dirty="0" smtClean="0">
                <a:solidFill>
                  <a:srgbClr val="000000"/>
                </a:solidFill>
              </a:rPr>
              <a:t>Caspar </a:t>
            </a:r>
            <a:r>
              <a:rPr lang="en-US" sz="1500" dirty="0" err="1" smtClean="0">
                <a:solidFill>
                  <a:srgbClr val="000000"/>
                </a:solidFill>
              </a:rPr>
              <a:t>Wistar</a:t>
            </a:r>
            <a:r>
              <a:rPr lang="en-US" sz="1500" dirty="0" smtClean="0">
                <a:solidFill>
                  <a:srgbClr val="000000"/>
                </a:solidFill>
              </a:rPr>
              <a:t> </a:t>
            </a:r>
          </a:p>
          <a:p>
            <a:r>
              <a:rPr lang="en-US" sz="1500" dirty="0" smtClean="0">
                <a:solidFill>
                  <a:srgbClr val="000000"/>
                </a:solidFill>
              </a:rPr>
              <a:t>Benjamin Rush</a:t>
            </a:r>
          </a:p>
        </p:txBody>
      </p:sp>
      <p:sp>
        <p:nvSpPr>
          <p:cNvPr id="8" name="Rectangle 7"/>
          <p:cNvSpPr/>
          <p:nvPr/>
        </p:nvSpPr>
        <p:spPr>
          <a:xfrm>
            <a:off x="7086600" y="91440"/>
            <a:ext cx="2133600" cy="3093154"/>
          </a:xfrm>
          <a:prstGeom prst="rect">
            <a:avLst/>
          </a:prstGeom>
        </p:spPr>
        <p:txBody>
          <a:bodyPr wrap="square">
            <a:spAutoFit/>
          </a:bodyPr>
          <a:lstStyle/>
          <a:p>
            <a:r>
              <a:rPr lang="en-US" sz="1500" b="1" u="sng" dirty="0" smtClean="0">
                <a:solidFill>
                  <a:srgbClr val="000000"/>
                </a:solidFill>
              </a:rPr>
              <a:t>FRENCH BOATMEN</a:t>
            </a:r>
          </a:p>
          <a:p>
            <a:r>
              <a:rPr lang="en-US" sz="1500" dirty="0" err="1" smtClean="0">
                <a:solidFill>
                  <a:srgbClr val="000000"/>
                </a:solidFill>
              </a:rPr>
              <a:t>Baptiste</a:t>
            </a:r>
            <a:r>
              <a:rPr lang="en-US" sz="1500" dirty="0" smtClean="0">
                <a:solidFill>
                  <a:srgbClr val="000000"/>
                </a:solidFill>
              </a:rPr>
              <a:t> </a:t>
            </a:r>
            <a:r>
              <a:rPr lang="en-US" sz="1500" dirty="0" err="1" smtClean="0">
                <a:solidFill>
                  <a:srgbClr val="000000"/>
                </a:solidFill>
              </a:rPr>
              <a:t>Deschamps</a:t>
            </a:r>
            <a:r>
              <a:rPr lang="en-US" sz="1500" dirty="0" smtClean="0">
                <a:solidFill>
                  <a:srgbClr val="000000"/>
                </a:solidFill>
              </a:rPr>
              <a:t> </a:t>
            </a:r>
          </a:p>
          <a:p>
            <a:r>
              <a:rPr lang="en-US" sz="1500" dirty="0" smtClean="0">
                <a:solidFill>
                  <a:srgbClr val="000000"/>
                </a:solidFill>
              </a:rPr>
              <a:t>Joseph De </a:t>
            </a:r>
            <a:r>
              <a:rPr lang="en-US" sz="1500" dirty="0" err="1" smtClean="0">
                <a:solidFill>
                  <a:srgbClr val="000000"/>
                </a:solidFill>
              </a:rPr>
              <a:t>Bartee</a:t>
            </a:r>
            <a:r>
              <a:rPr lang="en-US" sz="1500" dirty="0" smtClean="0">
                <a:solidFill>
                  <a:srgbClr val="000000"/>
                </a:solidFill>
              </a:rPr>
              <a:t> </a:t>
            </a:r>
          </a:p>
          <a:p>
            <a:r>
              <a:rPr lang="en-US" sz="1500" dirty="0" smtClean="0">
                <a:solidFill>
                  <a:srgbClr val="000000"/>
                </a:solidFill>
              </a:rPr>
              <a:t>E. </a:t>
            </a:r>
            <a:r>
              <a:rPr lang="en-US" sz="1500" dirty="0" err="1" smtClean="0">
                <a:solidFill>
                  <a:srgbClr val="000000"/>
                </a:solidFill>
              </a:rPr>
              <a:t>Cann</a:t>
            </a:r>
            <a:r>
              <a:rPr lang="en-US" sz="1500" dirty="0" smtClean="0">
                <a:solidFill>
                  <a:srgbClr val="000000"/>
                </a:solidFill>
              </a:rPr>
              <a:t> </a:t>
            </a:r>
          </a:p>
          <a:p>
            <a:r>
              <a:rPr lang="en-US" sz="1500" dirty="0" err="1" smtClean="0">
                <a:solidFill>
                  <a:srgbClr val="000000"/>
                </a:solidFill>
              </a:rPr>
              <a:t>Charol</a:t>
            </a:r>
            <a:r>
              <a:rPr lang="en-US" sz="1500" dirty="0" smtClean="0">
                <a:solidFill>
                  <a:srgbClr val="000000"/>
                </a:solidFill>
              </a:rPr>
              <a:t> </a:t>
            </a:r>
            <a:r>
              <a:rPr lang="en-US" sz="1500" dirty="0" err="1" smtClean="0">
                <a:solidFill>
                  <a:srgbClr val="000000"/>
                </a:solidFill>
              </a:rPr>
              <a:t>Cougee</a:t>
            </a:r>
            <a:r>
              <a:rPr lang="en-US" sz="1500" dirty="0" smtClean="0">
                <a:solidFill>
                  <a:srgbClr val="000000"/>
                </a:solidFill>
              </a:rPr>
              <a:t> </a:t>
            </a:r>
          </a:p>
          <a:p>
            <a:r>
              <a:rPr lang="en-US" sz="1500" dirty="0" smtClean="0">
                <a:solidFill>
                  <a:srgbClr val="000000"/>
                </a:solidFill>
              </a:rPr>
              <a:t>Pierre </a:t>
            </a:r>
            <a:r>
              <a:rPr lang="en-US" sz="1500" dirty="0" err="1" smtClean="0">
                <a:solidFill>
                  <a:srgbClr val="000000"/>
                </a:solidFill>
              </a:rPr>
              <a:t>Cruzatte</a:t>
            </a:r>
            <a:r>
              <a:rPr lang="en-US" sz="1500" dirty="0" smtClean="0">
                <a:solidFill>
                  <a:srgbClr val="000000"/>
                </a:solidFill>
              </a:rPr>
              <a:t> </a:t>
            </a:r>
          </a:p>
          <a:p>
            <a:r>
              <a:rPr lang="en-US" sz="1500" dirty="0" err="1" smtClean="0">
                <a:solidFill>
                  <a:srgbClr val="000000"/>
                </a:solidFill>
              </a:rPr>
              <a:t>Chaol</a:t>
            </a:r>
            <a:r>
              <a:rPr lang="en-US" sz="1500" dirty="0" smtClean="0">
                <a:solidFill>
                  <a:srgbClr val="000000"/>
                </a:solidFill>
              </a:rPr>
              <a:t> Hebert</a:t>
            </a:r>
          </a:p>
          <a:p>
            <a:r>
              <a:rPr lang="en-US" sz="1500" dirty="0" smtClean="0">
                <a:solidFill>
                  <a:srgbClr val="000000"/>
                </a:solidFill>
              </a:rPr>
              <a:t>Batiste </a:t>
            </a:r>
            <a:r>
              <a:rPr lang="en-US" sz="1500" dirty="0" err="1" smtClean="0">
                <a:solidFill>
                  <a:srgbClr val="000000"/>
                </a:solidFill>
              </a:rPr>
              <a:t>Jeunesse</a:t>
            </a:r>
            <a:r>
              <a:rPr lang="en-US" sz="1500" dirty="0" smtClean="0">
                <a:solidFill>
                  <a:srgbClr val="000000"/>
                </a:solidFill>
              </a:rPr>
              <a:t> </a:t>
            </a:r>
          </a:p>
          <a:p>
            <a:r>
              <a:rPr lang="en-US" sz="1500" dirty="0" smtClean="0">
                <a:solidFill>
                  <a:srgbClr val="000000"/>
                </a:solidFill>
              </a:rPr>
              <a:t>La </a:t>
            </a:r>
            <a:r>
              <a:rPr lang="en-US" sz="1500" dirty="0" err="1" smtClean="0">
                <a:solidFill>
                  <a:srgbClr val="000000"/>
                </a:solidFill>
              </a:rPr>
              <a:t>Bartee</a:t>
            </a:r>
            <a:r>
              <a:rPr lang="en-US" sz="1500" dirty="0" smtClean="0">
                <a:solidFill>
                  <a:srgbClr val="000000"/>
                </a:solidFill>
              </a:rPr>
              <a:t> </a:t>
            </a:r>
          </a:p>
          <a:p>
            <a:r>
              <a:rPr lang="en-US" sz="1500" dirty="0" err="1" smtClean="0">
                <a:solidFill>
                  <a:srgbClr val="000000"/>
                </a:solidFill>
              </a:rPr>
              <a:t>Labiche</a:t>
            </a:r>
            <a:r>
              <a:rPr lang="en-US" sz="1500" dirty="0" smtClean="0">
                <a:solidFill>
                  <a:srgbClr val="000000"/>
                </a:solidFill>
              </a:rPr>
              <a:t> </a:t>
            </a:r>
            <a:r>
              <a:rPr lang="en-US" sz="1500" dirty="0" err="1" smtClean="0">
                <a:solidFill>
                  <a:srgbClr val="000000"/>
                </a:solidFill>
              </a:rPr>
              <a:t>Mallat</a:t>
            </a:r>
            <a:r>
              <a:rPr lang="en-US" sz="1500" dirty="0" smtClean="0">
                <a:solidFill>
                  <a:srgbClr val="000000"/>
                </a:solidFill>
              </a:rPr>
              <a:t> </a:t>
            </a:r>
          </a:p>
          <a:p>
            <a:r>
              <a:rPr lang="en-US" sz="1500" dirty="0" smtClean="0">
                <a:solidFill>
                  <a:srgbClr val="000000"/>
                </a:solidFill>
              </a:rPr>
              <a:t>Paul </a:t>
            </a:r>
            <a:r>
              <a:rPr lang="en-US" sz="1500" dirty="0" err="1" smtClean="0">
                <a:solidFill>
                  <a:srgbClr val="000000"/>
                </a:solidFill>
              </a:rPr>
              <a:t>Primeau</a:t>
            </a:r>
            <a:endParaRPr lang="en-US" sz="1500" dirty="0" smtClean="0">
              <a:solidFill>
                <a:srgbClr val="000000"/>
              </a:solidFill>
            </a:endParaRPr>
          </a:p>
          <a:p>
            <a:r>
              <a:rPr lang="en-US" sz="1500" dirty="0" smtClean="0">
                <a:solidFill>
                  <a:srgbClr val="000000"/>
                </a:solidFill>
              </a:rPr>
              <a:t>Francois Rivet</a:t>
            </a:r>
          </a:p>
          <a:p>
            <a:r>
              <a:rPr lang="en-US" sz="1500" dirty="0" smtClean="0">
                <a:solidFill>
                  <a:srgbClr val="000000"/>
                </a:solidFill>
              </a:rPr>
              <a:t>Peter </a:t>
            </a:r>
            <a:r>
              <a:rPr lang="en-US" sz="1500" dirty="0" err="1" smtClean="0">
                <a:solidFill>
                  <a:srgbClr val="000000"/>
                </a:solidFill>
              </a:rPr>
              <a:t>Roi</a:t>
            </a:r>
            <a:r>
              <a:rPr lang="en-US" sz="1500" dirty="0" smtClean="0">
                <a:solidFill>
                  <a:srgbClr val="000000"/>
                </a:solidFill>
              </a:rPr>
              <a:t> </a:t>
            </a:r>
          </a:p>
        </p:txBody>
      </p:sp>
      <p:sp>
        <p:nvSpPr>
          <p:cNvPr id="7" name="Rectangle 6"/>
          <p:cNvSpPr/>
          <p:nvPr/>
        </p:nvSpPr>
        <p:spPr>
          <a:xfrm>
            <a:off x="7086600" y="3200400"/>
            <a:ext cx="2133600" cy="3554819"/>
          </a:xfrm>
          <a:prstGeom prst="rect">
            <a:avLst/>
          </a:prstGeom>
        </p:spPr>
        <p:txBody>
          <a:bodyPr wrap="square">
            <a:spAutoFit/>
          </a:bodyPr>
          <a:lstStyle/>
          <a:p>
            <a:r>
              <a:rPr lang="en-US" sz="1500" b="1" u="sng" dirty="0" smtClean="0">
                <a:solidFill>
                  <a:srgbClr val="000000"/>
                </a:solidFill>
              </a:rPr>
              <a:t>CIVILIAN MEMBERS</a:t>
            </a:r>
          </a:p>
          <a:p>
            <a:r>
              <a:rPr lang="en-US" sz="1500" dirty="0" smtClean="0">
                <a:solidFill>
                  <a:srgbClr val="000000"/>
                </a:solidFill>
              </a:rPr>
              <a:t>Toussaint </a:t>
            </a:r>
            <a:r>
              <a:rPr lang="en-US" sz="1500" dirty="0" err="1" smtClean="0">
                <a:solidFill>
                  <a:srgbClr val="000000"/>
                </a:solidFill>
              </a:rPr>
              <a:t>Charbaneau</a:t>
            </a:r>
            <a:endParaRPr lang="en-US" sz="1500" dirty="0" smtClean="0">
              <a:solidFill>
                <a:srgbClr val="000000"/>
              </a:solidFill>
            </a:endParaRPr>
          </a:p>
          <a:p>
            <a:r>
              <a:rPr lang="en-US" sz="1500" dirty="0" smtClean="0">
                <a:solidFill>
                  <a:srgbClr val="000000"/>
                </a:solidFill>
              </a:rPr>
              <a:t>George </a:t>
            </a:r>
            <a:r>
              <a:rPr lang="en-US" sz="1500" dirty="0" err="1" smtClean="0">
                <a:solidFill>
                  <a:srgbClr val="000000"/>
                </a:solidFill>
              </a:rPr>
              <a:t>Drouillard</a:t>
            </a:r>
            <a:r>
              <a:rPr lang="en-US" sz="1500" dirty="0" smtClean="0">
                <a:solidFill>
                  <a:srgbClr val="000000"/>
                </a:solidFill>
              </a:rPr>
              <a:t> </a:t>
            </a:r>
          </a:p>
          <a:p>
            <a:r>
              <a:rPr lang="en-US" sz="1500" dirty="0" smtClean="0">
                <a:solidFill>
                  <a:srgbClr val="000000"/>
                </a:solidFill>
              </a:rPr>
              <a:t>York</a:t>
            </a:r>
          </a:p>
          <a:p>
            <a:r>
              <a:rPr lang="en-US" sz="1500" b="1" u="sng" dirty="0" smtClean="0">
                <a:solidFill>
                  <a:srgbClr val="000000"/>
                </a:solidFill>
              </a:rPr>
              <a:t>NATIVE AMERICANS</a:t>
            </a:r>
          </a:p>
          <a:p>
            <a:r>
              <a:rPr lang="en-US" sz="1500" dirty="0" smtClean="0">
                <a:solidFill>
                  <a:srgbClr val="000000"/>
                </a:solidFill>
              </a:rPr>
              <a:t>Chef </a:t>
            </a:r>
            <a:r>
              <a:rPr lang="en-US" sz="1500" dirty="0" err="1" smtClean="0">
                <a:solidFill>
                  <a:srgbClr val="000000"/>
                </a:solidFill>
              </a:rPr>
              <a:t>Shekeke</a:t>
            </a:r>
            <a:endParaRPr lang="en-US" sz="1500" dirty="0" smtClean="0">
              <a:solidFill>
                <a:srgbClr val="000000"/>
              </a:solidFill>
            </a:endParaRPr>
          </a:p>
          <a:p>
            <a:r>
              <a:rPr lang="en-US" sz="1500" dirty="0" err="1" smtClean="0">
                <a:solidFill>
                  <a:srgbClr val="000000"/>
                </a:solidFill>
              </a:rPr>
              <a:t>Sacagewea</a:t>
            </a:r>
            <a:r>
              <a:rPr lang="en-US" sz="1500" dirty="0" smtClean="0">
                <a:solidFill>
                  <a:srgbClr val="000000"/>
                </a:solidFill>
              </a:rPr>
              <a:t>	</a:t>
            </a:r>
          </a:p>
          <a:p>
            <a:r>
              <a:rPr lang="en-US" sz="1500" dirty="0" smtClean="0">
                <a:solidFill>
                  <a:srgbClr val="000000"/>
                </a:solidFill>
              </a:rPr>
              <a:t>Jean Batiste (Pomp)</a:t>
            </a:r>
          </a:p>
          <a:p>
            <a:r>
              <a:rPr lang="en-US" sz="1500" dirty="0" smtClean="0">
                <a:solidFill>
                  <a:srgbClr val="000000"/>
                </a:solidFill>
              </a:rPr>
              <a:t>Chief </a:t>
            </a:r>
            <a:r>
              <a:rPr lang="en-US" sz="1500" dirty="0" err="1" smtClean="0">
                <a:solidFill>
                  <a:srgbClr val="000000"/>
                </a:solidFill>
              </a:rPr>
              <a:t>Kameaweit</a:t>
            </a:r>
            <a:endParaRPr lang="en-US" sz="1500" dirty="0" smtClean="0">
              <a:solidFill>
                <a:srgbClr val="000000"/>
              </a:solidFill>
            </a:endParaRPr>
          </a:p>
          <a:p>
            <a:r>
              <a:rPr lang="en-US" sz="1500" dirty="0" smtClean="0">
                <a:solidFill>
                  <a:srgbClr val="000000"/>
                </a:solidFill>
              </a:rPr>
              <a:t>Twisted Hair	</a:t>
            </a:r>
          </a:p>
          <a:p>
            <a:r>
              <a:rPr lang="en-US" sz="1500" dirty="0" smtClean="0">
                <a:solidFill>
                  <a:srgbClr val="000000"/>
                </a:solidFill>
              </a:rPr>
              <a:t>Chief Cut Nose	</a:t>
            </a:r>
          </a:p>
          <a:p>
            <a:r>
              <a:rPr lang="en-US" sz="1500" b="1" u="sng" dirty="0" smtClean="0">
                <a:solidFill>
                  <a:srgbClr val="000000"/>
                </a:solidFill>
              </a:rPr>
              <a:t>OTHERS</a:t>
            </a:r>
            <a:r>
              <a:rPr lang="en-US" sz="1500" b="1" dirty="0" smtClean="0">
                <a:solidFill>
                  <a:srgbClr val="000000"/>
                </a:solidFill>
              </a:rPr>
              <a:t>	</a:t>
            </a:r>
          </a:p>
          <a:p>
            <a:r>
              <a:rPr lang="en-US" sz="1500" dirty="0" smtClean="0">
                <a:solidFill>
                  <a:srgbClr val="000000"/>
                </a:solidFill>
              </a:rPr>
              <a:t>Judith Hancock</a:t>
            </a:r>
          </a:p>
          <a:p>
            <a:r>
              <a:rPr lang="en-US" sz="1500" dirty="0" smtClean="0">
                <a:solidFill>
                  <a:srgbClr val="000000"/>
                </a:solidFill>
              </a:rPr>
              <a:t>Mrs. Cane 	</a:t>
            </a:r>
          </a:p>
          <a:p>
            <a:r>
              <a:rPr lang="en-US" sz="1500" dirty="0" smtClean="0">
                <a:solidFill>
                  <a:srgbClr val="000000"/>
                </a:solidFill>
              </a:rPr>
              <a:t>Seaman</a:t>
            </a:r>
          </a:p>
        </p:txBody>
      </p:sp>
      <p:grpSp>
        <p:nvGrpSpPr>
          <p:cNvPr id="2" name="Group 12"/>
          <p:cNvGrpSpPr/>
          <p:nvPr/>
        </p:nvGrpSpPr>
        <p:grpSpPr>
          <a:xfrm>
            <a:off x="2057400" y="70783"/>
            <a:ext cx="4953000" cy="7171194"/>
            <a:chOff x="2057400" y="0"/>
            <a:chExt cx="4953000" cy="7171194"/>
          </a:xfrm>
        </p:grpSpPr>
        <p:sp>
          <p:nvSpPr>
            <p:cNvPr id="14" name="Rectangle 13"/>
            <p:cNvSpPr/>
            <p:nvPr/>
          </p:nvSpPr>
          <p:spPr>
            <a:xfrm>
              <a:off x="2057400" y="0"/>
              <a:ext cx="4953000" cy="7171194"/>
            </a:xfrm>
            <a:prstGeom prst="rect">
              <a:avLst/>
            </a:prstGeom>
          </p:spPr>
          <p:txBody>
            <a:bodyPr wrap="square">
              <a:spAutoFit/>
            </a:bodyPr>
            <a:lstStyle/>
            <a:p>
              <a:r>
                <a:rPr lang="en-US" sz="2000" b="1" dirty="0" smtClean="0">
                  <a:solidFill>
                    <a:srgbClr val="000000"/>
                  </a:solidFill>
                </a:rPr>
                <a:t>	</a:t>
              </a:r>
              <a:r>
                <a:rPr lang="en-US" sz="2000" b="1" u="sng" dirty="0" smtClean="0">
                  <a:solidFill>
                    <a:srgbClr val="000000"/>
                  </a:solidFill>
                </a:rPr>
                <a:t>CORPS OF DISCOVERY</a:t>
              </a:r>
            </a:p>
            <a:p>
              <a:r>
                <a:rPr lang="en-US" sz="2000" b="1" dirty="0" smtClean="0">
                  <a:solidFill>
                    <a:srgbClr val="000000"/>
                  </a:solidFill>
                </a:rPr>
                <a:t>	       LEADERS	</a:t>
              </a:r>
            </a:p>
            <a:p>
              <a:r>
                <a:rPr lang="en-US" sz="2000" dirty="0" smtClean="0">
                  <a:solidFill>
                    <a:srgbClr val="000000"/>
                  </a:solidFill>
                </a:rPr>
                <a:t>Meriwether Lewis        William Clark</a:t>
              </a:r>
            </a:p>
            <a:p>
              <a:r>
                <a:rPr lang="en-US" sz="2000" b="1" dirty="0" smtClean="0">
                  <a:solidFill>
                    <a:srgbClr val="000000"/>
                  </a:solidFill>
                </a:rPr>
                <a:t>	       SERGEANTS</a:t>
              </a:r>
            </a:p>
            <a:p>
              <a:r>
                <a:rPr lang="en-US" sz="2000" dirty="0" smtClean="0">
                  <a:solidFill>
                    <a:srgbClr val="000000"/>
                  </a:solidFill>
                </a:rPr>
                <a:t>Charles Floyd 	         Nathaniel Pryor</a:t>
              </a:r>
            </a:p>
            <a:p>
              <a:r>
                <a:rPr lang="en-US" sz="2000" dirty="0" smtClean="0">
                  <a:solidFill>
                    <a:srgbClr val="000000"/>
                  </a:solidFill>
                </a:rPr>
                <a:t>Patrick </a:t>
              </a:r>
              <a:r>
                <a:rPr lang="en-US" sz="2000" dirty="0" err="1" smtClean="0">
                  <a:solidFill>
                    <a:srgbClr val="000000"/>
                  </a:solidFill>
                </a:rPr>
                <a:t>Gass</a:t>
              </a:r>
              <a:r>
                <a:rPr lang="en-US" sz="2000" dirty="0" smtClean="0">
                  <a:solidFill>
                    <a:srgbClr val="000000"/>
                  </a:solidFill>
                </a:rPr>
                <a:t> 	         Richard </a:t>
              </a:r>
              <a:r>
                <a:rPr lang="en-US" sz="2000" dirty="0" err="1" smtClean="0">
                  <a:solidFill>
                    <a:srgbClr val="000000"/>
                  </a:solidFill>
                </a:rPr>
                <a:t>Warfington</a:t>
              </a:r>
              <a:r>
                <a:rPr lang="en-US" sz="2000" dirty="0" smtClean="0">
                  <a:solidFill>
                    <a:srgbClr val="000000"/>
                  </a:solidFill>
                </a:rPr>
                <a:t> </a:t>
              </a:r>
            </a:p>
            <a:p>
              <a:r>
                <a:rPr lang="en-US" sz="2000" dirty="0" smtClean="0">
                  <a:solidFill>
                    <a:srgbClr val="000000"/>
                  </a:solidFill>
                </a:rPr>
                <a:t>John Ordway </a:t>
              </a:r>
            </a:p>
            <a:p>
              <a:r>
                <a:rPr lang="en-US" sz="2000" b="1" dirty="0" smtClean="0">
                  <a:solidFill>
                    <a:srgbClr val="000000"/>
                  </a:solidFill>
                </a:rPr>
                <a:t>	       PRIVATES	</a:t>
              </a:r>
            </a:p>
            <a:p>
              <a:r>
                <a:rPr lang="en-US" sz="2000" dirty="0" smtClean="0">
                  <a:solidFill>
                    <a:srgbClr val="000000"/>
                  </a:solidFill>
                </a:rPr>
                <a:t>John </a:t>
              </a:r>
              <a:r>
                <a:rPr lang="en-US" sz="2000" dirty="0" err="1" smtClean="0">
                  <a:solidFill>
                    <a:srgbClr val="000000"/>
                  </a:solidFill>
                </a:rPr>
                <a:t>Boley</a:t>
              </a:r>
              <a:r>
                <a:rPr lang="en-US" sz="2000" dirty="0" smtClean="0">
                  <a:solidFill>
                    <a:srgbClr val="000000"/>
                  </a:solidFill>
                </a:rPr>
                <a:t> 	</a:t>
              </a:r>
            </a:p>
            <a:p>
              <a:r>
                <a:rPr lang="en-US" sz="2000" dirty="0" smtClean="0">
                  <a:solidFill>
                    <a:srgbClr val="000000"/>
                  </a:solidFill>
                </a:rPr>
                <a:t>William Bratton 1812</a:t>
              </a:r>
            </a:p>
            <a:p>
              <a:r>
                <a:rPr lang="en-US" sz="2000" dirty="0" smtClean="0">
                  <a:solidFill>
                    <a:srgbClr val="000000"/>
                  </a:solidFill>
                </a:rPr>
                <a:t>John Collins 	</a:t>
              </a:r>
            </a:p>
            <a:p>
              <a:r>
                <a:rPr lang="en-US" sz="2000" dirty="0" smtClean="0">
                  <a:solidFill>
                    <a:srgbClr val="000000"/>
                  </a:solidFill>
                </a:rPr>
                <a:t>John </a:t>
              </a:r>
              <a:r>
                <a:rPr lang="en-US" sz="2000" dirty="0" err="1" smtClean="0">
                  <a:solidFill>
                    <a:srgbClr val="000000"/>
                  </a:solidFill>
                </a:rPr>
                <a:t>Colter</a:t>
              </a:r>
              <a:r>
                <a:rPr lang="en-US" sz="2000" dirty="0" smtClean="0">
                  <a:solidFill>
                    <a:srgbClr val="000000"/>
                  </a:solidFill>
                </a:rPr>
                <a:t> 	</a:t>
              </a:r>
            </a:p>
            <a:p>
              <a:r>
                <a:rPr lang="en-US" sz="2000" dirty="0" smtClean="0">
                  <a:solidFill>
                    <a:srgbClr val="000000"/>
                  </a:solidFill>
                </a:rPr>
                <a:t>John Dame	</a:t>
              </a:r>
            </a:p>
            <a:p>
              <a:r>
                <a:rPr lang="en-US" sz="2000" dirty="0" smtClean="0">
                  <a:solidFill>
                    <a:srgbClr val="000000"/>
                  </a:solidFill>
                </a:rPr>
                <a:t>Joseph Field	</a:t>
              </a:r>
            </a:p>
            <a:p>
              <a:r>
                <a:rPr lang="en-US" sz="2000" dirty="0" err="1" smtClean="0">
                  <a:solidFill>
                    <a:srgbClr val="000000"/>
                  </a:solidFill>
                </a:rPr>
                <a:t>Reubin</a:t>
              </a:r>
              <a:r>
                <a:rPr lang="en-US" sz="2000" dirty="0" smtClean="0">
                  <a:solidFill>
                    <a:srgbClr val="000000"/>
                  </a:solidFill>
                </a:rPr>
                <a:t> Field	</a:t>
              </a:r>
            </a:p>
            <a:p>
              <a:r>
                <a:rPr lang="en-US" sz="2000" dirty="0" smtClean="0">
                  <a:solidFill>
                    <a:srgbClr val="000000"/>
                  </a:solidFill>
                </a:rPr>
                <a:t>Robert Frazer	</a:t>
              </a:r>
            </a:p>
            <a:p>
              <a:r>
                <a:rPr lang="en-US" sz="2000" dirty="0" smtClean="0">
                  <a:solidFill>
                    <a:srgbClr val="000000"/>
                  </a:solidFill>
                </a:rPr>
                <a:t>George Gibson </a:t>
              </a:r>
            </a:p>
            <a:p>
              <a:r>
                <a:rPr lang="en-US" sz="2000" dirty="0" smtClean="0">
                  <a:solidFill>
                    <a:srgbClr val="000000"/>
                  </a:solidFill>
                </a:rPr>
                <a:t>Hugh Hall</a:t>
              </a:r>
            </a:p>
            <a:p>
              <a:r>
                <a:rPr lang="en-US" sz="2000" dirty="0" smtClean="0">
                  <a:solidFill>
                    <a:srgbClr val="000000"/>
                  </a:solidFill>
                </a:rPr>
                <a:t>Thomas Howard</a:t>
              </a:r>
            </a:p>
            <a:p>
              <a:r>
                <a:rPr lang="en-US" sz="2000" dirty="0" smtClean="0">
                  <a:solidFill>
                    <a:srgbClr val="000000"/>
                  </a:solidFill>
                </a:rPr>
                <a:t>Francois </a:t>
              </a:r>
              <a:r>
                <a:rPr lang="en-US" sz="2000" dirty="0" err="1" smtClean="0">
                  <a:solidFill>
                    <a:srgbClr val="000000"/>
                  </a:solidFill>
                </a:rPr>
                <a:t>Labiche</a:t>
              </a:r>
              <a:endParaRPr lang="en-US" sz="2000" dirty="0" smtClean="0">
                <a:solidFill>
                  <a:srgbClr val="000000"/>
                </a:solidFill>
              </a:endParaRPr>
            </a:p>
            <a:p>
              <a:r>
                <a:rPr lang="en-US" sz="2000" dirty="0" smtClean="0">
                  <a:solidFill>
                    <a:srgbClr val="000000"/>
                  </a:solidFill>
                </a:rPr>
                <a:t>Jean Le Page 	</a:t>
              </a:r>
            </a:p>
            <a:p>
              <a:r>
                <a:rPr lang="en-US" sz="2000" dirty="0" smtClean="0">
                  <a:solidFill>
                    <a:srgbClr val="000000"/>
                  </a:solidFill>
                </a:rPr>
                <a:t>Hugh McNeal 	</a:t>
              </a:r>
            </a:p>
            <a:p>
              <a:r>
                <a:rPr lang="en-US" sz="2000" dirty="0" smtClean="0">
                  <a:solidFill>
                    <a:srgbClr val="000000"/>
                  </a:solidFill>
                </a:rPr>
                <a:t>	</a:t>
              </a:r>
            </a:p>
          </p:txBody>
        </p:sp>
        <p:sp>
          <p:nvSpPr>
            <p:cNvPr id="15" name="Rectangle 14"/>
            <p:cNvSpPr/>
            <p:nvPr/>
          </p:nvSpPr>
          <p:spPr>
            <a:xfrm>
              <a:off x="4419600" y="2443817"/>
              <a:ext cx="2438400" cy="4401205"/>
            </a:xfrm>
            <a:prstGeom prst="rect">
              <a:avLst/>
            </a:prstGeom>
          </p:spPr>
          <p:txBody>
            <a:bodyPr wrap="square">
              <a:spAutoFit/>
            </a:bodyPr>
            <a:lstStyle/>
            <a:p>
              <a:r>
                <a:rPr lang="en-US" sz="2000" dirty="0" smtClean="0">
                  <a:solidFill>
                    <a:srgbClr val="000000"/>
                  </a:solidFill>
                </a:rPr>
                <a:t>John Newman  	</a:t>
              </a:r>
            </a:p>
            <a:p>
              <a:r>
                <a:rPr lang="en-US" sz="2000" dirty="0" smtClean="0">
                  <a:solidFill>
                    <a:srgbClr val="000000"/>
                  </a:solidFill>
                </a:rPr>
                <a:t>John Potts 	</a:t>
              </a:r>
            </a:p>
            <a:p>
              <a:r>
                <a:rPr lang="en-US" sz="2000" dirty="0" smtClean="0">
                  <a:solidFill>
                    <a:srgbClr val="000000"/>
                  </a:solidFill>
                </a:rPr>
                <a:t>Moses Reed	</a:t>
              </a:r>
            </a:p>
            <a:p>
              <a:r>
                <a:rPr lang="en-US" sz="2000" dirty="0" smtClean="0">
                  <a:solidFill>
                    <a:srgbClr val="000000"/>
                  </a:solidFill>
                </a:rPr>
                <a:t>John Robertson	</a:t>
              </a:r>
            </a:p>
            <a:p>
              <a:r>
                <a:rPr lang="en-US" sz="2000" dirty="0" smtClean="0">
                  <a:solidFill>
                    <a:srgbClr val="000000"/>
                  </a:solidFill>
                </a:rPr>
                <a:t>George Shannon	</a:t>
              </a:r>
            </a:p>
            <a:p>
              <a:r>
                <a:rPr lang="en-US" sz="2000" dirty="0" smtClean="0">
                  <a:solidFill>
                    <a:srgbClr val="000000"/>
                  </a:solidFill>
                </a:rPr>
                <a:t>John Shields	</a:t>
              </a:r>
            </a:p>
            <a:p>
              <a:r>
                <a:rPr lang="en-US" sz="2000" dirty="0" smtClean="0">
                  <a:solidFill>
                    <a:srgbClr val="000000"/>
                  </a:solidFill>
                </a:rPr>
                <a:t>John Thompson	</a:t>
              </a:r>
            </a:p>
            <a:p>
              <a:r>
                <a:rPr lang="en-US" sz="2000" dirty="0" err="1" smtClean="0">
                  <a:solidFill>
                    <a:srgbClr val="000000"/>
                  </a:solidFill>
                </a:rPr>
                <a:t>Ebeneezer</a:t>
              </a:r>
              <a:r>
                <a:rPr lang="en-US" sz="2000" dirty="0" smtClean="0">
                  <a:solidFill>
                    <a:srgbClr val="000000"/>
                  </a:solidFill>
                </a:rPr>
                <a:t> Tuttle 	</a:t>
              </a:r>
            </a:p>
            <a:p>
              <a:r>
                <a:rPr lang="en-US" sz="2000" dirty="0" smtClean="0">
                  <a:solidFill>
                    <a:srgbClr val="000000"/>
                  </a:solidFill>
                </a:rPr>
                <a:t>Peter Weiser	</a:t>
              </a:r>
            </a:p>
            <a:p>
              <a:r>
                <a:rPr lang="en-US" sz="2000" dirty="0" smtClean="0">
                  <a:solidFill>
                    <a:srgbClr val="000000"/>
                  </a:solidFill>
                </a:rPr>
                <a:t>William Werner	</a:t>
              </a:r>
            </a:p>
            <a:p>
              <a:r>
                <a:rPr lang="en-US" sz="2000" dirty="0" err="1" smtClean="0">
                  <a:solidFill>
                    <a:srgbClr val="000000"/>
                  </a:solidFill>
                </a:rPr>
                <a:t>Issac</a:t>
              </a:r>
              <a:r>
                <a:rPr lang="en-US" sz="2000" dirty="0" smtClean="0">
                  <a:solidFill>
                    <a:srgbClr val="000000"/>
                  </a:solidFill>
                </a:rPr>
                <a:t> White	</a:t>
              </a:r>
            </a:p>
            <a:p>
              <a:r>
                <a:rPr lang="en-US" sz="2000" dirty="0" smtClean="0">
                  <a:solidFill>
                    <a:srgbClr val="000000"/>
                  </a:solidFill>
                </a:rPr>
                <a:t>Joseph Whitehouse</a:t>
              </a:r>
            </a:p>
            <a:p>
              <a:r>
                <a:rPr lang="en-US" sz="2000" dirty="0" smtClean="0">
                  <a:solidFill>
                    <a:srgbClr val="000000"/>
                  </a:solidFill>
                </a:rPr>
                <a:t>Alexander </a:t>
              </a:r>
              <a:r>
                <a:rPr lang="en-US" sz="2000" dirty="0" err="1" smtClean="0">
                  <a:solidFill>
                    <a:srgbClr val="000000"/>
                  </a:solidFill>
                </a:rPr>
                <a:t>Willar</a:t>
              </a:r>
              <a:r>
                <a:rPr lang="en-US" sz="2000" dirty="0" smtClean="0">
                  <a:solidFill>
                    <a:srgbClr val="000000"/>
                  </a:solidFill>
                </a:rPr>
                <a:t>	</a:t>
              </a:r>
            </a:p>
            <a:p>
              <a:r>
                <a:rPr lang="en-US" sz="2000" dirty="0" smtClean="0">
                  <a:solidFill>
                    <a:srgbClr val="000000"/>
                  </a:solidFill>
                </a:rPr>
                <a:t>Richard Windsor	</a:t>
              </a:r>
            </a:p>
          </p:txBody>
        </p:sp>
      </p:grpSp>
      <p:sp>
        <p:nvSpPr>
          <p:cNvPr id="9" name="TextBox 3"/>
          <p:cNvSpPr txBox="1">
            <a:spLocks noChangeArrowheads="1"/>
          </p:cNvSpPr>
          <p:nvPr/>
        </p:nvSpPr>
        <p:spPr bwMode="auto">
          <a:xfrm rot="20825317">
            <a:off x="903058" y="3381018"/>
            <a:ext cx="7153189" cy="707886"/>
          </a:xfrm>
          <a:prstGeom prst="rect">
            <a:avLst/>
          </a:prstGeom>
          <a:solidFill>
            <a:schemeClr val="accent1">
              <a:lumMod val="20000"/>
              <a:lumOff val="80000"/>
              <a:alpha val="50000"/>
            </a:schemeClr>
          </a:solidFill>
          <a:ln w="9525">
            <a:noFill/>
            <a:miter lim="800000"/>
            <a:headEnd/>
            <a:tailEnd/>
          </a:ln>
        </p:spPr>
        <p:txBody>
          <a:bodyPr wrap="square">
            <a:spAutoFit/>
          </a:bodyPr>
          <a:lstStyle/>
          <a:p>
            <a:pPr algn="ctr">
              <a:defRPr/>
            </a:pPr>
            <a:r>
              <a:rPr lang="en-US" sz="4000" b="1" dirty="0" smtClean="0">
                <a:ln>
                  <a:solidFill>
                    <a:srgbClr val="0070C0"/>
                  </a:solidFill>
                </a:ln>
                <a:solidFill>
                  <a:schemeClr val="accent1">
                    <a:lumMod val="75000"/>
                  </a:schemeClr>
                </a:solidFill>
                <a:effectLst>
                  <a:outerShdw dist="50800" dir="5400000" algn="ctr" rotWithShape="0">
                    <a:schemeClr val="tx1"/>
                  </a:outerShdw>
                </a:effectLst>
                <a:latin typeface="Tempus Sans ITC" pitchFamily="82" charset="0"/>
              </a:rPr>
              <a:t>What happens to these friends?</a:t>
            </a:r>
            <a:endParaRPr lang="en-US" sz="4000" b="1" dirty="0">
              <a:ln>
                <a:solidFill>
                  <a:srgbClr val="0070C0"/>
                </a:solidFill>
              </a:ln>
              <a:solidFill>
                <a:schemeClr val="accent1">
                  <a:lumMod val="75000"/>
                </a:schemeClr>
              </a:solidFill>
              <a:effectLst>
                <a:outerShdw dist="50800" dir="5400000" algn="ctr" rotWithShape="0">
                  <a:schemeClr val="tx1"/>
                </a:outerShdw>
              </a:effectLst>
              <a:latin typeface="Tempus Sans ITC" pitchFamily="82" charset="0"/>
            </a:endParaRPr>
          </a:p>
        </p:txBody>
      </p:sp>
      <p:pic>
        <p:nvPicPr>
          <p:cNvPr id="11" name="Picture 2"/>
          <p:cNvPicPr>
            <a:picLocks noChangeAspect="1" noChangeArrowheads="1"/>
          </p:cNvPicPr>
          <p:nvPr/>
        </p:nvPicPr>
        <p:blipFill>
          <a:blip r:embed="rId2"/>
          <a:srcRect l="17964" t="1478" r="25897" b="12069"/>
          <a:stretch>
            <a:fillRect/>
          </a:stretch>
        </p:blipFill>
        <p:spPr bwMode="auto">
          <a:xfrm>
            <a:off x="3962400" y="0"/>
            <a:ext cx="3419230" cy="6858000"/>
          </a:xfrm>
          <a:prstGeom prst="rect">
            <a:avLst/>
          </a:prstGeom>
          <a:noFill/>
          <a:ln w="50800">
            <a:solidFill>
              <a:schemeClr val="tx1"/>
            </a:solidFill>
            <a:miter lim="800000"/>
            <a:headEnd/>
            <a:tailEnd/>
          </a:ln>
          <a:effectLst/>
        </p:spPr>
      </p:pic>
      <p:sp>
        <p:nvSpPr>
          <p:cNvPr id="5" name="Rectangle 4"/>
          <p:cNvSpPr/>
          <p:nvPr/>
        </p:nvSpPr>
        <p:spPr>
          <a:xfrm>
            <a:off x="152400" y="87154"/>
            <a:ext cx="2286000" cy="5170646"/>
          </a:xfrm>
          <a:prstGeom prst="rect">
            <a:avLst/>
          </a:prstGeom>
        </p:spPr>
        <p:txBody>
          <a:bodyPr wrap="square">
            <a:spAutoFit/>
          </a:bodyPr>
          <a:lstStyle/>
          <a:p>
            <a:r>
              <a:rPr lang="en-US" sz="1500" b="1" u="sng" dirty="0" smtClean="0">
                <a:solidFill>
                  <a:srgbClr val="000000"/>
                </a:solidFill>
              </a:rPr>
              <a:t>EARLY EXPLORERS</a:t>
            </a:r>
            <a:r>
              <a:rPr lang="en-US" sz="1500" b="1" dirty="0" smtClean="0">
                <a:solidFill>
                  <a:srgbClr val="000000"/>
                </a:solidFill>
              </a:rPr>
              <a:t>	</a:t>
            </a:r>
          </a:p>
          <a:p>
            <a:r>
              <a:rPr lang="en-US" sz="1500" dirty="0" smtClean="0">
                <a:solidFill>
                  <a:srgbClr val="000000"/>
                </a:solidFill>
              </a:rPr>
              <a:t>Juan </a:t>
            </a:r>
            <a:r>
              <a:rPr lang="en-US" sz="1500" dirty="0" err="1" smtClean="0">
                <a:solidFill>
                  <a:srgbClr val="000000"/>
                </a:solidFill>
              </a:rPr>
              <a:t>Cabillo</a:t>
            </a:r>
            <a:r>
              <a:rPr lang="en-US" sz="1500" dirty="0" smtClean="0">
                <a:solidFill>
                  <a:srgbClr val="000000"/>
                </a:solidFill>
              </a:rPr>
              <a:t> </a:t>
            </a:r>
          </a:p>
          <a:p>
            <a:r>
              <a:rPr lang="en-US" sz="1500" dirty="0" smtClean="0">
                <a:solidFill>
                  <a:srgbClr val="000000"/>
                </a:solidFill>
              </a:rPr>
              <a:t>John Cabot 	</a:t>
            </a:r>
          </a:p>
          <a:p>
            <a:r>
              <a:rPr lang="en-US" sz="1500" dirty="0" smtClean="0">
                <a:solidFill>
                  <a:srgbClr val="000000"/>
                </a:solidFill>
              </a:rPr>
              <a:t>Jacques Cartier  	</a:t>
            </a:r>
          </a:p>
          <a:p>
            <a:r>
              <a:rPr lang="en-US" sz="1500" dirty="0" smtClean="0">
                <a:solidFill>
                  <a:srgbClr val="000000"/>
                </a:solidFill>
              </a:rPr>
              <a:t>Samuel de Champlain	</a:t>
            </a:r>
          </a:p>
          <a:p>
            <a:r>
              <a:rPr lang="en-US" sz="1500" dirty="0" smtClean="0">
                <a:solidFill>
                  <a:srgbClr val="000000"/>
                </a:solidFill>
              </a:rPr>
              <a:t>Christopher Columbus  </a:t>
            </a:r>
          </a:p>
          <a:p>
            <a:r>
              <a:rPr lang="en-US" sz="1500" dirty="0" err="1" smtClean="0">
                <a:solidFill>
                  <a:srgbClr val="000000"/>
                </a:solidFill>
              </a:rPr>
              <a:t>Hernan</a:t>
            </a:r>
            <a:r>
              <a:rPr lang="en-US" sz="1500" dirty="0" smtClean="0">
                <a:solidFill>
                  <a:srgbClr val="000000"/>
                </a:solidFill>
              </a:rPr>
              <a:t> Cortez </a:t>
            </a:r>
          </a:p>
          <a:p>
            <a:r>
              <a:rPr lang="en-US" sz="1500" dirty="0" smtClean="0">
                <a:solidFill>
                  <a:srgbClr val="000000"/>
                </a:solidFill>
              </a:rPr>
              <a:t>John Davis	</a:t>
            </a:r>
          </a:p>
          <a:p>
            <a:r>
              <a:rPr lang="en-US" sz="1500" dirty="0" smtClean="0">
                <a:solidFill>
                  <a:srgbClr val="000000"/>
                </a:solidFill>
              </a:rPr>
              <a:t>Francis Drake </a:t>
            </a:r>
          </a:p>
          <a:p>
            <a:r>
              <a:rPr lang="en-US" sz="1500" dirty="0" smtClean="0">
                <a:solidFill>
                  <a:srgbClr val="000000"/>
                </a:solidFill>
              </a:rPr>
              <a:t>Martin Frobisher  	</a:t>
            </a:r>
          </a:p>
          <a:p>
            <a:r>
              <a:rPr lang="en-US" sz="1500" dirty="0" smtClean="0">
                <a:solidFill>
                  <a:srgbClr val="000000"/>
                </a:solidFill>
              </a:rPr>
              <a:t>Samuel Hearne 	</a:t>
            </a:r>
          </a:p>
          <a:p>
            <a:r>
              <a:rPr lang="en-US" sz="1500" dirty="0" smtClean="0">
                <a:solidFill>
                  <a:srgbClr val="000000"/>
                </a:solidFill>
              </a:rPr>
              <a:t>Anthony </a:t>
            </a:r>
            <a:r>
              <a:rPr lang="en-US" sz="1500" dirty="0" err="1" smtClean="0">
                <a:solidFill>
                  <a:srgbClr val="000000"/>
                </a:solidFill>
              </a:rPr>
              <a:t>Henday</a:t>
            </a:r>
            <a:r>
              <a:rPr lang="en-US" sz="1500" dirty="0" smtClean="0">
                <a:solidFill>
                  <a:srgbClr val="000000"/>
                </a:solidFill>
              </a:rPr>
              <a:t>	</a:t>
            </a:r>
          </a:p>
          <a:p>
            <a:r>
              <a:rPr lang="en-US" sz="1500" dirty="0" smtClean="0">
                <a:solidFill>
                  <a:srgbClr val="000000"/>
                </a:solidFill>
              </a:rPr>
              <a:t>Henry Hudson </a:t>
            </a:r>
          </a:p>
          <a:p>
            <a:r>
              <a:rPr lang="en-US" sz="1500" dirty="0" smtClean="0">
                <a:solidFill>
                  <a:srgbClr val="000000"/>
                </a:solidFill>
              </a:rPr>
              <a:t>Henry Kelsey	</a:t>
            </a:r>
          </a:p>
          <a:p>
            <a:r>
              <a:rPr lang="en-US" sz="1500" dirty="0" smtClean="0">
                <a:solidFill>
                  <a:srgbClr val="000000"/>
                </a:solidFill>
              </a:rPr>
              <a:t>Pierre La </a:t>
            </a:r>
            <a:r>
              <a:rPr lang="en-US" sz="1500" dirty="0" err="1" smtClean="0">
                <a:solidFill>
                  <a:srgbClr val="000000"/>
                </a:solidFill>
              </a:rPr>
              <a:t>Verendrye</a:t>
            </a:r>
            <a:r>
              <a:rPr lang="en-US" sz="1500" dirty="0" smtClean="0">
                <a:solidFill>
                  <a:srgbClr val="000000"/>
                </a:solidFill>
              </a:rPr>
              <a:t> 	</a:t>
            </a:r>
          </a:p>
          <a:p>
            <a:r>
              <a:rPr lang="en-US" sz="1500" dirty="0" smtClean="0">
                <a:solidFill>
                  <a:srgbClr val="000000"/>
                </a:solidFill>
              </a:rPr>
              <a:t>Alexander </a:t>
            </a:r>
            <a:r>
              <a:rPr lang="en-US" sz="1500" dirty="0" err="1" smtClean="0">
                <a:solidFill>
                  <a:srgbClr val="000000"/>
                </a:solidFill>
              </a:rPr>
              <a:t>MacKenzie</a:t>
            </a:r>
            <a:r>
              <a:rPr lang="en-US" sz="1500" dirty="0" smtClean="0">
                <a:solidFill>
                  <a:srgbClr val="000000"/>
                </a:solidFill>
              </a:rPr>
              <a:t> 	</a:t>
            </a:r>
          </a:p>
          <a:p>
            <a:r>
              <a:rPr lang="en-US" sz="1500" dirty="0" smtClean="0">
                <a:solidFill>
                  <a:srgbClr val="000000"/>
                </a:solidFill>
              </a:rPr>
              <a:t>Pierre Mallet	</a:t>
            </a:r>
          </a:p>
          <a:p>
            <a:r>
              <a:rPr lang="en-US" sz="1500" dirty="0" smtClean="0">
                <a:solidFill>
                  <a:srgbClr val="000000"/>
                </a:solidFill>
              </a:rPr>
              <a:t>Paul Mallet	</a:t>
            </a:r>
          </a:p>
          <a:p>
            <a:r>
              <a:rPr lang="en-US" sz="1500" dirty="0" smtClean="0">
                <a:solidFill>
                  <a:srgbClr val="000000"/>
                </a:solidFill>
              </a:rPr>
              <a:t>Peter Pond	</a:t>
            </a:r>
          </a:p>
          <a:p>
            <a:r>
              <a:rPr lang="en-US" sz="1500" dirty="0" smtClean="0">
                <a:solidFill>
                  <a:srgbClr val="000000"/>
                </a:solidFill>
              </a:rPr>
              <a:t>David Thompson 	</a:t>
            </a:r>
          </a:p>
          <a:p>
            <a:r>
              <a:rPr lang="en-US" sz="1500" dirty="0" smtClean="0">
                <a:solidFill>
                  <a:srgbClr val="000000"/>
                </a:solidFill>
              </a:rPr>
              <a:t>Giovanni </a:t>
            </a:r>
            <a:r>
              <a:rPr lang="en-US" sz="1500" dirty="0" err="1" smtClean="0">
                <a:solidFill>
                  <a:srgbClr val="000000"/>
                </a:solidFill>
              </a:rPr>
              <a:t>da</a:t>
            </a:r>
            <a:r>
              <a:rPr lang="en-US" sz="1500" dirty="0" smtClean="0">
                <a:solidFill>
                  <a:srgbClr val="000000"/>
                </a:solidFill>
              </a:rPr>
              <a:t> </a:t>
            </a:r>
            <a:r>
              <a:rPr lang="en-US" sz="1500" dirty="0" err="1" smtClean="0">
                <a:solidFill>
                  <a:srgbClr val="000000"/>
                </a:solidFill>
              </a:rPr>
              <a:t>Verrazzano</a:t>
            </a:r>
            <a:r>
              <a:rPr lang="en-US" sz="1500" dirty="0" smtClean="0">
                <a:solidFill>
                  <a:srgbClr val="0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childTnLst>
                          </p:cTn>
                        </p:par>
                        <p:par>
                          <p:cTn id="15" fill="hold">
                            <p:stCondLst>
                              <p:cond delay="1000"/>
                            </p:stCondLst>
                            <p:childTnLst>
                              <p:par>
                                <p:cTn id="16" presetID="10" presetClass="entr" presetSubtype="0" fill="hold" nodeType="after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childTnLst>
                          </p:cTn>
                        </p:par>
                        <p:par>
                          <p:cTn id="19" fill="hold">
                            <p:stCondLst>
                              <p:cond delay="2500"/>
                            </p:stCondLst>
                            <p:childTnLst>
                              <p:par>
                                <p:cTn id="20" presetID="3" presetClass="emph" presetSubtype="2" fill="hold" grpId="0" nodeType="afterEffect">
                                  <p:stCondLst>
                                    <p:cond delay="0"/>
                                  </p:stCondLst>
                                  <p:childTnLst>
                                    <p:animClr clrSpc="rgb">
                                      <p:cBhvr override="childStyle">
                                        <p:cTn id="21" dur="1000" fill="hold"/>
                                        <p:tgtEl>
                                          <p:spTgt spid="5"/>
                                        </p:tgtEl>
                                        <p:attrNameLst>
                                          <p:attrName>style.color</p:attrName>
                                        </p:attrNameLst>
                                      </p:cBhvr>
                                      <p:to>
                                        <a:schemeClr val="bg1"/>
                                      </p:to>
                                    </p:animClr>
                                  </p:childTnLst>
                                </p:cTn>
                              </p:par>
                              <p:par>
                                <p:cTn id="22" presetID="1" presetClass="emph" presetSubtype="2" fill="hold" nodeType="withEffect">
                                  <p:stCondLst>
                                    <p:cond delay="0"/>
                                  </p:stCondLst>
                                  <p:childTnLst>
                                    <p:animClr clrSpc="rgb">
                                      <p:cBhvr>
                                        <p:cTn id="23" dur="1000" fill="hold"/>
                                        <p:tgtEl>
                                          <p:spTgt spid="5"/>
                                        </p:tgtEl>
                                        <p:attrNameLst>
                                          <p:attrName>fillcolor</p:attrName>
                                        </p:attrNameLst>
                                      </p:cBhvr>
                                      <p:to>
                                        <a:srgbClr val="000000"/>
                                      </p:to>
                                    </p:animClr>
                                    <p:set>
                                      <p:cBhvr>
                                        <p:cTn id="24" dur="1000" fill="hold"/>
                                        <p:tgtEl>
                                          <p:spTgt spid="5"/>
                                        </p:tgtEl>
                                        <p:attrNameLst>
                                          <p:attrName>fill.type</p:attrName>
                                        </p:attrNameLst>
                                      </p:cBhvr>
                                      <p:to>
                                        <p:strVal val="solid"/>
                                      </p:to>
                                    </p:set>
                                    <p:set>
                                      <p:cBhvr>
                                        <p:cTn id="25" dur="1000" fill="hold"/>
                                        <p:tgtEl>
                                          <p:spTgt spid="5"/>
                                        </p:tgtEl>
                                        <p:attrNameLst>
                                          <p:attrName>fill.on</p:attrName>
                                        </p:attrNameLst>
                                      </p:cBhvr>
                                      <p:to>
                                        <p:strVal val="true"/>
                                      </p:to>
                                    </p:set>
                                  </p:childTnLst>
                                </p:cTn>
                              </p:par>
                              <p:par>
                                <p:cTn id="26" presetID="6" presetClass="emph" presetSubtype="0" fill="hold" grpId="2" nodeType="withEffect">
                                  <p:stCondLst>
                                    <p:cond delay="0"/>
                                  </p:stCondLst>
                                  <p:childTnLst>
                                    <p:animScale>
                                      <p:cBhvr>
                                        <p:cTn id="27" dur="1000" fill="hold"/>
                                        <p:tgtEl>
                                          <p:spTgt spid="5"/>
                                        </p:tgtEl>
                                      </p:cBhvr>
                                      <p:by x="130000" y="130000"/>
                                    </p:animScale>
                                  </p:childTnLst>
                                </p:cTn>
                              </p:par>
                              <p:par>
                                <p:cTn id="28" presetID="63" presetClass="path" presetSubtype="0" accel="50000" decel="50000" fill="hold" grpId="3" nodeType="withEffect">
                                  <p:stCondLst>
                                    <p:cond delay="0"/>
                                  </p:stCondLst>
                                  <p:childTnLst>
                                    <p:animMotion origin="layout" path="M 3.33333E-6 -2.94798E-6 L 0.09166 0.11029 " pathEditMode="relative" rAng="0" ptsTypes="AA">
                                      <p:cBhvr>
                                        <p:cTn id="29" dur="1000" fill="hold"/>
                                        <p:tgtEl>
                                          <p:spTgt spid="5"/>
                                        </p:tgtEl>
                                        <p:attrNameLst>
                                          <p:attrName>ppt_x</p:attrName>
                                          <p:attrName>ppt_y</p:attrName>
                                        </p:attrNameLst>
                                      </p:cBhvr>
                                      <p:rCtr x="46" y="55"/>
                                    </p:animMotion>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3000"/>
                                        <p:tgtEl>
                                          <p:spTgt spid="11"/>
                                        </p:tgtEl>
                                      </p:cBhvr>
                                    </p:animEffect>
                                    <p:set>
                                      <p:cBhvr>
                                        <p:cTn id="34" dur="1" fill="hold">
                                          <p:stCondLst>
                                            <p:cond delay="2999"/>
                                          </p:stCondLst>
                                        </p:cTn>
                                        <p:tgtEl>
                                          <p:spTgt spid="11"/>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3000"/>
                                        <p:tgtEl>
                                          <p:spTgt spid="5"/>
                                        </p:tgtEl>
                                      </p:cBhvr>
                                    </p:animEffect>
                                    <p:set>
                                      <p:cBhvr>
                                        <p:cTn id="37" dur="1" fill="hold">
                                          <p:stCondLst>
                                            <p:cond delay="2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5" grpId="0"/>
      <p:bldP spid="5" grpId="1"/>
      <p:bldP spid="5" grpId="2"/>
      <p:bldP spid="5" grpId="3"/>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2"/>
          <p:cNvGrpSpPr/>
          <p:nvPr/>
        </p:nvGrpSpPr>
        <p:grpSpPr>
          <a:xfrm>
            <a:off x="2057400" y="70783"/>
            <a:ext cx="4953000" cy="7171194"/>
            <a:chOff x="2057400" y="0"/>
            <a:chExt cx="4953000" cy="7171194"/>
          </a:xfrm>
        </p:grpSpPr>
        <p:sp>
          <p:nvSpPr>
            <p:cNvPr id="5" name="Rectangle 4"/>
            <p:cNvSpPr/>
            <p:nvPr/>
          </p:nvSpPr>
          <p:spPr>
            <a:xfrm>
              <a:off x="2057400" y="0"/>
              <a:ext cx="4953000" cy="7171194"/>
            </a:xfrm>
            <a:prstGeom prst="rect">
              <a:avLst/>
            </a:prstGeom>
          </p:spPr>
          <p:txBody>
            <a:bodyPr wrap="square">
              <a:spAutoFit/>
            </a:bodyPr>
            <a:lstStyle/>
            <a:p>
              <a:r>
                <a:rPr lang="en-US" sz="2000" b="1" dirty="0" smtClean="0">
                  <a:solidFill>
                    <a:srgbClr val="000000"/>
                  </a:solidFill>
                </a:rPr>
                <a:t>	</a:t>
              </a:r>
              <a:r>
                <a:rPr lang="en-US" sz="2000" b="1" u="sng" dirty="0" smtClean="0">
                  <a:solidFill>
                    <a:srgbClr val="000000"/>
                  </a:solidFill>
                </a:rPr>
                <a:t>CORPS OF DISCOVERY</a:t>
              </a:r>
            </a:p>
            <a:p>
              <a:r>
                <a:rPr lang="en-US" sz="2000" b="1" dirty="0" smtClean="0">
                  <a:solidFill>
                    <a:srgbClr val="000000"/>
                  </a:solidFill>
                </a:rPr>
                <a:t>	       LEADERS	</a:t>
              </a:r>
            </a:p>
            <a:p>
              <a:r>
                <a:rPr lang="en-US" sz="2000" dirty="0" smtClean="0">
                  <a:solidFill>
                    <a:srgbClr val="000000"/>
                  </a:solidFill>
                </a:rPr>
                <a:t>Meriwether Lewis        William Clark</a:t>
              </a:r>
            </a:p>
            <a:p>
              <a:r>
                <a:rPr lang="en-US" sz="2000" b="1" dirty="0" smtClean="0">
                  <a:solidFill>
                    <a:srgbClr val="000000"/>
                  </a:solidFill>
                </a:rPr>
                <a:t>	       SERGEANTS	</a:t>
              </a:r>
            </a:p>
            <a:p>
              <a:r>
                <a:rPr lang="en-US" sz="2000" dirty="0" smtClean="0">
                  <a:solidFill>
                    <a:srgbClr val="000000"/>
                  </a:solidFill>
                </a:rPr>
                <a:t>Charles Floyd 	         Nathaniel Pryor</a:t>
              </a:r>
            </a:p>
            <a:p>
              <a:r>
                <a:rPr lang="en-US" sz="2000" dirty="0" smtClean="0">
                  <a:solidFill>
                    <a:srgbClr val="000000"/>
                  </a:solidFill>
                </a:rPr>
                <a:t>Patrick </a:t>
              </a:r>
              <a:r>
                <a:rPr lang="en-US" sz="2000" dirty="0" err="1" smtClean="0">
                  <a:solidFill>
                    <a:srgbClr val="000000"/>
                  </a:solidFill>
                </a:rPr>
                <a:t>Gass</a:t>
              </a:r>
              <a:r>
                <a:rPr lang="en-US" sz="2000" dirty="0" smtClean="0">
                  <a:solidFill>
                    <a:srgbClr val="000000"/>
                  </a:solidFill>
                </a:rPr>
                <a:t> 	         Richard </a:t>
              </a:r>
              <a:r>
                <a:rPr lang="en-US" sz="2000" dirty="0" err="1" smtClean="0">
                  <a:solidFill>
                    <a:srgbClr val="000000"/>
                  </a:solidFill>
                </a:rPr>
                <a:t>Warfington</a:t>
              </a:r>
              <a:r>
                <a:rPr lang="en-US" sz="2000" dirty="0" smtClean="0">
                  <a:solidFill>
                    <a:srgbClr val="000000"/>
                  </a:solidFill>
                </a:rPr>
                <a:t> </a:t>
              </a:r>
            </a:p>
            <a:p>
              <a:r>
                <a:rPr lang="en-US" sz="2000" dirty="0" smtClean="0">
                  <a:solidFill>
                    <a:srgbClr val="000000"/>
                  </a:solidFill>
                </a:rPr>
                <a:t>John Ordway </a:t>
              </a:r>
            </a:p>
            <a:p>
              <a:r>
                <a:rPr lang="en-US" sz="2000" b="1" dirty="0" smtClean="0">
                  <a:solidFill>
                    <a:srgbClr val="000000"/>
                  </a:solidFill>
                </a:rPr>
                <a:t>	       PRIVATES	</a:t>
              </a:r>
            </a:p>
            <a:p>
              <a:r>
                <a:rPr lang="en-US" sz="2000" dirty="0" smtClean="0">
                  <a:solidFill>
                    <a:srgbClr val="000000"/>
                  </a:solidFill>
                </a:rPr>
                <a:t>John </a:t>
              </a:r>
              <a:r>
                <a:rPr lang="en-US" sz="2000" dirty="0" err="1" smtClean="0">
                  <a:solidFill>
                    <a:srgbClr val="000000"/>
                  </a:solidFill>
                </a:rPr>
                <a:t>Boley</a:t>
              </a:r>
              <a:r>
                <a:rPr lang="en-US" sz="2000" dirty="0" smtClean="0">
                  <a:solidFill>
                    <a:srgbClr val="000000"/>
                  </a:solidFill>
                </a:rPr>
                <a:t> 	</a:t>
              </a:r>
            </a:p>
            <a:p>
              <a:r>
                <a:rPr lang="en-US" sz="2000" dirty="0" smtClean="0">
                  <a:solidFill>
                    <a:srgbClr val="000000"/>
                  </a:solidFill>
                </a:rPr>
                <a:t>William Bratton 1812</a:t>
              </a:r>
            </a:p>
            <a:p>
              <a:r>
                <a:rPr lang="en-US" sz="2000" dirty="0" smtClean="0">
                  <a:solidFill>
                    <a:srgbClr val="000000"/>
                  </a:solidFill>
                </a:rPr>
                <a:t>John Collins 	</a:t>
              </a:r>
            </a:p>
            <a:p>
              <a:r>
                <a:rPr lang="en-US" sz="2000" dirty="0" smtClean="0">
                  <a:solidFill>
                    <a:srgbClr val="000000"/>
                  </a:solidFill>
                </a:rPr>
                <a:t>John </a:t>
              </a:r>
              <a:r>
                <a:rPr lang="en-US" sz="2000" dirty="0" err="1" smtClean="0">
                  <a:solidFill>
                    <a:srgbClr val="000000"/>
                  </a:solidFill>
                </a:rPr>
                <a:t>Colter</a:t>
              </a:r>
              <a:r>
                <a:rPr lang="en-US" sz="2000" dirty="0" smtClean="0">
                  <a:solidFill>
                    <a:srgbClr val="000000"/>
                  </a:solidFill>
                </a:rPr>
                <a:t> 	</a:t>
              </a:r>
            </a:p>
            <a:p>
              <a:r>
                <a:rPr lang="en-US" sz="2000" dirty="0" smtClean="0">
                  <a:solidFill>
                    <a:srgbClr val="000000"/>
                  </a:solidFill>
                </a:rPr>
                <a:t>John Dame	</a:t>
              </a:r>
            </a:p>
            <a:p>
              <a:r>
                <a:rPr lang="en-US" sz="2000" dirty="0" smtClean="0">
                  <a:solidFill>
                    <a:srgbClr val="000000"/>
                  </a:solidFill>
                </a:rPr>
                <a:t>Joseph Field	</a:t>
              </a:r>
            </a:p>
            <a:p>
              <a:r>
                <a:rPr lang="en-US" sz="2000" dirty="0" err="1" smtClean="0">
                  <a:solidFill>
                    <a:srgbClr val="000000"/>
                  </a:solidFill>
                </a:rPr>
                <a:t>Reubin</a:t>
              </a:r>
              <a:r>
                <a:rPr lang="en-US" sz="2000" dirty="0" smtClean="0">
                  <a:solidFill>
                    <a:srgbClr val="000000"/>
                  </a:solidFill>
                </a:rPr>
                <a:t> Field	</a:t>
              </a:r>
            </a:p>
            <a:p>
              <a:r>
                <a:rPr lang="en-US" sz="2000" dirty="0" smtClean="0">
                  <a:solidFill>
                    <a:srgbClr val="000000"/>
                  </a:solidFill>
                </a:rPr>
                <a:t>Robert Frazer	</a:t>
              </a:r>
            </a:p>
            <a:p>
              <a:r>
                <a:rPr lang="en-US" sz="2000" dirty="0" smtClean="0">
                  <a:solidFill>
                    <a:srgbClr val="000000"/>
                  </a:solidFill>
                </a:rPr>
                <a:t>George Gibson </a:t>
              </a:r>
            </a:p>
            <a:p>
              <a:r>
                <a:rPr lang="en-US" sz="2000" dirty="0" smtClean="0">
                  <a:solidFill>
                    <a:srgbClr val="000000"/>
                  </a:solidFill>
                </a:rPr>
                <a:t>Hugh Hall</a:t>
              </a:r>
            </a:p>
            <a:p>
              <a:r>
                <a:rPr lang="en-US" sz="2000" dirty="0" smtClean="0">
                  <a:solidFill>
                    <a:srgbClr val="000000"/>
                  </a:solidFill>
                </a:rPr>
                <a:t>Thomas Howard</a:t>
              </a:r>
            </a:p>
            <a:p>
              <a:r>
                <a:rPr lang="en-US" sz="2000" dirty="0" smtClean="0">
                  <a:solidFill>
                    <a:srgbClr val="000000"/>
                  </a:solidFill>
                </a:rPr>
                <a:t>Francois </a:t>
              </a:r>
              <a:r>
                <a:rPr lang="en-US" sz="2000" dirty="0" err="1" smtClean="0">
                  <a:solidFill>
                    <a:srgbClr val="000000"/>
                  </a:solidFill>
                </a:rPr>
                <a:t>Labiche</a:t>
              </a:r>
              <a:endParaRPr lang="en-US" sz="2000" dirty="0" smtClean="0">
                <a:solidFill>
                  <a:srgbClr val="000000"/>
                </a:solidFill>
              </a:endParaRPr>
            </a:p>
            <a:p>
              <a:r>
                <a:rPr lang="en-US" sz="2000" dirty="0" smtClean="0">
                  <a:solidFill>
                    <a:srgbClr val="000000"/>
                  </a:solidFill>
                </a:rPr>
                <a:t>Jean Le Page 	</a:t>
              </a:r>
            </a:p>
            <a:p>
              <a:r>
                <a:rPr lang="en-US" sz="2000" dirty="0" smtClean="0">
                  <a:solidFill>
                    <a:srgbClr val="000000"/>
                  </a:solidFill>
                </a:rPr>
                <a:t>Hugh McNeal 	</a:t>
              </a:r>
            </a:p>
            <a:p>
              <a:r>
                <a:rPr lang="en-US" sz="2000" dirty="0" smtClean="0">
                  <a:solidFill>
                    <a:srgbClr val="000000"/>
                  </a:solidFill>
                </a:rPr>
                <a:t>	</a:t>
              </a:r>
            </a:p>
          </p:txBody>
        </p:sp>
        <p:sp>
          <p:nvSpPr>
            <p:cNvPr id="6" name="Rectangle 5"/>
            <p:cNvSpPr/>
            <p:nvPr/>
          </p:nvSpPr>
          <p:spPr>
            <a:xfrm>
              <a:off x="4419600" y="2443817"/>
              <a:ext cx="2438400" cy="4401205"/>
            </a:xfrm>
            <a:prstGeom prst="rect">
              <a:avLst/>
            </a:prstGeom>
          </p:spPr>
          <p:txBody>
            <a:bodyPr wrap="square">
              <a:spAutoFit/>
            </a:bodyPr>
            <a:lstStyle/>
            <a:p>
              <a:r>
                <a:rPr lang="en-US" sz="2000" dirty="0" smtClean="0">
                  <a:solidFill>
                    <a:srgbClr val="000000"/>
                  </a:solidFill>
                </a:rPr>
                <a:t>John Newman  	</a:t>
              </a:r>
            </a:p>
            <a:p>
              <a:r>
                <a:rPr lang="en-US" sz="2000" dirty="0" smtClean="0">
                  <a:solidFill>
                    <a:srgbClr val="000000"/>
                  </a:solidFill>
                </a:rPr>
                <a:t>John Potts 	</a:t>
              </a:r>
            </a:p>
            <a:p>
              <a:r>
                <a:rPr lang="en-US" sz="2000" dirty="0" smtClean="0">
                  <a:solidFill>
                    <a:srgbClr val="000000"/>
                  </a:solidFill>
                </a:rPr>
                <a:t>Moses Reed	</a:t>
              </a:r>
            </a:p>
            <a:p>
              <a:r>
                <a:rPr lang="en-US" sz="2000" dirty="0" smtClean="0">
                  <a:solidFill>
                    <a:srgbClr val="000000"/>
                  </a:solidFill>
                </a:rPr>
                <a:t>John Robertson	</a:t>
              </a:r>
            </a:p>
            <a:p>
              <a:r>
                <a:rPr lang="en-US" sz="2000" dirty="0" smtClean="0">
                  <a:solidFill>
                    <a:srgbClr val="000000"/>
                  </a:solidFill>
                </a:rPr>
                <a:t>George Shannon	</a:t>
              </a:r>
            </a:p>
            <a:p>
              <a:r>
                <a:rPr lang="en-US" sz="2000" dirty="0" smtClean="0">
                  <a:solidFill>
                    <a:srgbClr val="000000"/>
                  </a:solidFill>
                </a:rPr>
                <a:t>John Shields	</a:t>
              </a:r>
            </a:p>
            <a:p>
              <a:r>
                <a:rPr lang="en-US" sz="2000" dirty="0" smtClean="0">
                  <a:solidFill>
                    <a:srgbClr val="000000"/>
                  </a:solidFill>
                </a:rPr>
                <a:t>John Thompson	</a:t>
              </a:r>
            </a:p>
            <a:p>
              <a:r>
                <a:rPr lang="en-US" sz="2000" dirty="0" err="1" smtClean="0">
                  <a:solidFill>
                    <a:srgbClr val="000000"/>
                  </a:solidFill>
                </a:rPr>
                <a:t>Ebeneezer</a:t>
              </a:r>
              <a:r>
                <a:rPr lang="en-US" sz="2000" dirty="0" smtClean="0">
                  <a:solidFill>
                    <a:srgbClr val="000000"/>
                  </a:solidFill>
                </a:rPr>
                <a:t> Tuttle 	</a:t>
              </a:r>
            </a:p>
            <a:p>
              <a:r>
                <a:rPr lang="en-US" sz="2000" dirty="0" smtClean="0">
                  <a:solidFill>
                    <a:srgbClr val="000000"/>
                  </a:solidFill>
                </a:rPr>
                <a:t>Peter Weiser	</a:t>
              </a:r>
            </a:p>
            <a:p>
              <a:r>
                <a:rPr lang="en-US" sz="2000" dirty="0" smtClean="0">
                  <a:solidFill>
                    <a:srgbClr val="000000"/>
                  </a:solidFill>
                </a:rPr>
                <a:t>William Werner	</a:t>
              </a:r>
            </a:p>
            <a:p>
              <a:r>
                <a:rPr lang="en-US" sz="2000" dirty="0" err="1" smtClean="0">
                  <a:solidFill>
                    <a:srgbClr val="000000"/>
                  </a:solidFill>
                </a:rPr>
                <a:t>Issac</a:t>
              </a:r>
              <a:r>
                <a:rPr lang="en-US" sz="2000" dirty="0" smtClean="0">
                  <a:solidFill>
                    <a:srgbClr val="000000"/>
                  </a:solidFill>
                </a:rPr>
                <a:t> White	</a:t>
              </a:r>
            </a:p>
            <a:p>
              <a:r>
                <a:rPr lang="en-US" sz="2000" dirty="0" smtClean="0">
                  <a:solidFill>
                    <a:srgbClr val="000000"/>
                  </a:solidFill>
                </a:rPr>
                <a:t>Joseph Whitehouse</a:t>
              </a:r>
            </a:p>
            <a:p>
              <a:r>
                <a:rPr lang="en-US" sz="2000" dirty="0" smtClean="0">
                  <a:solidFill>
                    <a:srgbClr val="000000"/>
                  </a:solidFill>
                </a:rPr>
                <a:t>Alexander </a:t>
              </a:r>
              <a:r>
                <a:rPr lang="en-US" sz="2000" dirty="0" err="1" smtClean="0">
                  <a:solidFill>
                    <a:srgbClr val="000000"/>
                  </a:solidFill>
                </a:rPr>
                <a:t>Willar</a:t>
              </a:r>
              <a:r>
                <a:rPr lang="en-US" sz="2000" dirty="0" smtClean="0">
                  <a:solidFill>
                    <a:srgbClr val="000000"/>
                  </a:solidFill>
                </a:rPr>
                <a:t>	</a:t>
              </a:r>
            </a:p>
            <a:p>
              <a:r>
                <a:rPr lang="en-US" sz="2000" dirty="0" smtClean="0">
                  <a:solidFill>
                    <a:srgbClr val="000000"/>
                  </a:solidFill>
                </a:rPr>
                <a:t>Richard Windsor	</a:t>
              </a:r>
            </a:p>
          </p:txBody>
        </p:sp>
      </p:grpSp>
      <p:sp useBgFill="1">
        <p:nvSpPr>
          <p:cNvPr id="8" name="Rectangle 7"/>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086600" y="3200400"/>
            <a:ext cx="2133600" cy="3554819"/>
          </a:xfrm>
          <a:prstGeom prst="rect">
            <a:avLst/>
          </a:prstGeom>
        </p:spPr>
        <p:txBody>
          <a:bodyPr wrap="square">
            <a:spAutoFit/>
          </a:bodyPr>
          <a:lstStyle/>
          <a:p>
            <a:r>
              <a:rPr lang="en-US" sz="1500" b="1" u="sng" dirty="0" smtClean="0">
                <a:solidFill>
                  <a:srgbClr val="000000"/>
                </a:solidFill>
              </a:rPr>
              <a:t>CIVILIAN MEMBERS</a:t>
            </a:r>
          </a:p>
          <a:p>
            <a:r>
              <a:rPr lang="en-US" sz="1500" dirty="0" smtClean="0">
                <a:solidFill>
                  <a:srgbClr val="000000"/>
                </a:solidFill>
              </a:rPr>
              <a:t>Toussaint </a:t>
            </a:r>
            <a:r>
              <a:rPr lang="en-US" sz="1500" dirty="0" err="1" smtClean="0">
                <a:solidFill>
                  <a:srgbClr val="000000"/>
                </a:solidFill>
              </a:rPr>
              <a:t>Charbaneau</a:t>
            </a:r>
            <a:endParaRPr lang="en-US" sz="1500" dirty="0" smtClean="0">
              <a:solidFill>
                <a:srgbClr val="000000"/>
              </a:solidFill>
            </a:endParaRPr>
          </a:p>
          <a:p>
            <a:r>
              <a:rPr lang="en-US" sz="1500" dirty="0" smtClean="0">
                <a:solidFill>
                  <a:srgbClr val="000000"/>
                </a:solidFill>
              </a:rPr>
              <a:t>George </a:t>
            </a:r>
            <a:r>
              <a:rPr lang="en-US" sz="1500" dirty="0" err="1" smtClean="0">
                <a:solidFill>
                  <a:srgbClr val="000000"/>
                </a:solidFill>
              </a:rPr>
              <a:t>Drouillard</a:t>
            </a:r>
            <a:r>
              <a:rPr lang="en-US" sz="1500" dirty="0" smtClean="0">
                <a:solidFill>
                  <a:srgbClr val="000000"/>
                </a:solidFill>
              </a:rPr>
              <a:t> </a:t>
            </a:r>
          </a:p>
          <a:p>
            <a:r>
              <a:rPr lang="en-US" sz="1500" dirty="0" smtClean="0">
                <a:solidFill>
                  <a:srgbClr val="000000"/>
                </a:solidFill>
              </a:rPr>
              <a:t>York</a:t>
            </a:r>
          </a:p>
          <a:p>
            <a:r>
              <a:rPr lang="en-US" sz="1500" b="1" u="sng" dirty="0" smtClean="0">
                <a:solidFill>
                  <a:srgbClr val="000000"/>
                </a:solidFill>
              </a:rPr>
              <a:t>NATIVE AMERICANS</a:t>
            </a:r>
          </a:p>
          <a:p>
            <a:r>
              <a:rPr lang="en-US" sz="1500" dirty="0" smtClean="0">
                <a:solidFill>
                  <a:srgbClr val="000000"/>
                </a:solidFill>
              </a:rPr>
              <a:t>Chef </a:t>
            </a:r>
            <a:r>
              <a:rPr lang="en-US" sz="1500" dirty="0" err="1" smtClean="0">
                <a:solidFill>
                  <a:srgbClr val="000000"/>
                </a:solidFill>
              </a:rPr>
              <a:t>Shekeke</a:t>
            </a:r>
            <a:endParaRPr lang="en-US" sz="1500" dirty="0" smtClean="0">
              <a:solidFill>
                <a:srgbClr val="000000"/>
              </a:solidFill>
            </a:endParaRPr>
          </a:p>
          <a:p>
            <a:r>
              <a:rPr lang="en-US" sz="1500" dirty="0" err="1" smtClean="0">
                <a:solidFill>
                  <a:srgbClr val="000000"/>
                </a:solidFill>
              </a:rPr>
              <a:t>Sacagewea</a:t>
            </a:r>
            <a:r>
              <a:rPr lang="en-US" sz="1500" dirty="0" smtClean="0">
                <a:solidFill>
                  <a:srgbClr val="000000"/>
                </a:solidFill>
              </a:rPr>
              <a:t>	</a:t>
            </a:r>
          </a:p>
          <a:p>
            <a:r>
              <a:rPr lang="en-US" sz="1500" dirty="0" smtClean="0">
                <a:solidFill>
                  <a:srgbClr val="000000"/>
                </a:solidFill>
              </a:rPr>
              <a:t>Jean Batiste (Pomp)</a:t>
            </a:r>
          </a:p>
          <a:p>
            <a:r>
              <a:rPr lang="en-US" sz="1500" dirty="0" smtClean="0">
                <a:solidFill>
                  <a:srgbClr val="000000"/>
                </a:solidFill>
              </a:rPr>
              <a:t>Chief </a:t>
            </a:r>
            <a:r>
              <a:rPr lang="en-US" sz="1500" dirty="0" err="1" smtClean="0">
                <a:solidFill>
                  <a:srgbClr val="000000"/>
                </a:solidFill>
              </a:rPr>
              <a:t>Kameaweit</a:t>
            </a:r>
            <a:endParaRPr lang="en-US" sz="1500" dirty="0" smtClean="0">
              <a:solidFill>
                <a:srgbClr val="000000"/>
              </a:solidFill>
            </a:endParaRPr>
          </a:p>
          <a:p>
            <a:r>
              <a:rPr lang="en-US" sz="1500" dirty="0" smtClean="0">
                <a:solidFill>
                  <a:srgbClr val="000000"/>
                </a:solidFill>
              </a:rPr>
              <a:t>Twisted Hair	</a:t>
            </a:r>
          </a:p>
          <a:p>
            <a:r>
              <a:rPr lang="en-US" sz="1500" dirty="0" smtClean="0">
                <a:solidFill>
                  <a:srgbClr val="000000"/>
                </a:solidFill>
              </a:rPr>
              <a:t>Chief Cut Nose	</a:t>
            </a:r>
          </a:p>
          <a:p>
            <a:r>
              <a:rPr lang="en-US" sz="1500" b="1" u="sng" dirty="0" smtClean="0">
                <a:solidFill>
                  <a:srgbClr val="000000"/>
                </a:solidFill>
              </a:rPr>
              <a:t>OTHERS</a:t>
            </a:r>
            <a:r>
              <a:rPr lang="en-US" sz="1500" b="1" dirty="0" smtClean="0">
                <a:solidFill>
                  <a:srgbClr val="000000"/>
                </a:solidFill>
              </a:rPr>
              <a:t>	</a:t>
            </a:r>
          </a:p>
          <a:p>
            <a:r>
              <a:rPr lang="en-US" sz="1500" dirty="0" smtClean="0">
                <a:solidFill>
                  <a:srgbClr val="000000"/>
                </a:solidFill>
              </a:rPr>
              <a:t>Judith Hancock</a:t>
            </a:r>
          </a:p>
          <a:p>
            <a:r>
              <a:rPr lang="en-US" sz="1500" dirty="0" smtClean="0">
                <a:solidFill>
                  <a:srgbClr val="000000"/>
                </a:solidFill>
              </a:rPr>
              <a:t>Mrs. Cane 	</a:t>
            </a:r>
          </a:p>
          <a:p>
            <a:r>
              <a:rPr lang="en-US" sz="1500" dirty="0" smtClean="0">
                <a:solidFill>
                  <a:srgbClr val="000000"/>
                </a:solidFill>
              </a:rPr>
              <a:t>Seaman</a:t>
            </a:r>
          </a:p>
        </p:txBody>
      </p:sp>
      <p:grpSp>
        <p:nvGrpSpPr>
          <p:cNvPr id="18" name="Group 17"/>
          <p:cNvGrpSpPr/>
          <p:nvPr/>
        </p:nvGrpSpPr>
        <p:grpSpPr>
          <a:xfrm>
            <a:off x="152399" y="4800600"/>
            <a:ext cx="1524001" cy="2057400"/>
            <a:chOff x="5998267" y="3247345"/>
            <a:chExt cx="2629517" cy="3163662"/>
          </a:xfrm>
        </p:grpSpPr>
        <p:pic>
          <p:nvPicPr>
            <p:cNvPr id="19" name="Picture 4" descr="Andrew Ellicott.jpg"/>
            <p:cNvPicPr>
              <a:picLocks noChangeAspect="1" noChangeArrowheads="1"/>
            </p:cNvPicPr>
            <p:nvPr/>
          </p:nvPicPr>
          <p:blipFill>
            <a:blip r:embed="rId2"/>
            <a:srcRect t="-7143"/>
            <a:stretch>
              <a:fillRect/>
            </a:stretch>
          </p:blipFill>
          <p:spPr bwMode="auto">
            <a:xfrm>
              <a:off x="6019805" y="3247345"/>
              <a:ext cx="2607979" cy="3163662"/>
            </a:xfrm>
            <a:prstGeom prst="rect">
              <a:avLst/>
            </a:prstGeom>
            <a:noFill/>
            <a:ln w="50800">
              <a:solidFill>
                <a:schemeClr val="tx1"/>
              </a:solidFill>
            </a:ln>
          </p:spPr>
        </p:pic>
        <p:sp>
          <p:nvSpPr>
            <p:cNvPr id="20" name="Rectangle 19"/>
            <p:cNvSpPr/>
            <p:nvPr/>
          </p:nvSpPr>
          <p:spPr>
            <a:xfrm>
              <a:off x="5998267" y="3247345"/>
              <a:ext cx="2629515" cy="520594"/>
            </a:xfrm>
            <a:prstGeom prst="rect">
              <a:avLst/>
            </a:prstGeom>
            <a:solidFill>
              <a:schemeClr val="bg1"/>
            </a:solidFill>
          </p:spPr>
          <p:txBody>
            <a:bodyPr wrap="square">
              <a:spAutoFit/>
            </a:bodyPr>
            <a:lstStyle/>
            <a:p>
              <a:pPr algn="ctr"/>
              <a:r>
                <a:rPr lang="en-US" sz="1600" b="1" dirty="0" smtClean="0"/>
                <a:t>Andrew Ellicott</a:t>
              </a:r>
            </a:p>
          </p:txBody>
        </p:sp>
      </p:grpSp>
      <p:sp>
        <p:nvSpPr>
          <p:cNvPr id="2" name="Rectangle 1"/>
          <p:cNvSpPr/>
          <p:nvPr/>
        </p:nvSpPr>
        <p:spPr>
          <a:xfrm>
            <a:off x="152400" y="4876800"/>
            <a:ext cx="1828800" cy="1938992"/>
          </a:xfrm>
          <a:prstGeom prst="rect">
            <a:avLst/>
          </a:prstGeom>
        </p:spPr>
        <p:txBody>
          <a:bodyPr wrap="square">
            <a:spAutoFit/>
          </a:bodyPr>
          <a:lstStyle/>
          <a:p>
            <a:r>
              <a:rPr lang="en-US" sz="1500" b="1" u="sng" dirty="0" smtClean="0">
                <a:solidFill>
                  <a:srgbClr val="000000"/>
                </a:solidFill>
              </a:rPr>
              <a:t>POLITICIAN</a:t>
            </a:r>
          </a:p>
          <a:p>
            <a:r>
              <a:rPr lang="en-US" sz="1500" dirty="0" smtClean="0">
                <a:solidFill>
                  <a:srgbClr val="000000"/>
                </a:solidFill>
              </a:rPr>
              <a:t>Thomas Jefferson</a:t>
            </a:r>
          </a:p>
          <a:p>
            <a:r>
              <a:rPr lang="en-US" sz="1500" b="1" u="sng" dirty="0" smtClean="0">
                <a:solidFill>
                  <a:srgbClr val="000000"/>
                </a:solidFill>
              </a:rPr>
              <a:t>TEACHERS</a:t>
            </a:r>
          </a:p>
          <a:p>
            <a:r>
              <a:rPr lang="en-US" sz="1500" dirty="0" smtClean="0">
                <a:solidFill>
                  <a:srgbClr val="000000"/>
                </a:solidFill>
              </a:rPr>
              <a:t>Andrew Ellicott </a:t>
            </a:r>
          </a:p>
          <a:p>
            <a:r>
              <a:rPr lang="en-US" sz="1500" dirty="0" smtClean="0">
                <a:solidFill>
                  <a:srgbClr val="000000"/>
                </a:solidFill>
              </a:rPr>
              <a:t>Benjamin Barton </a:t>
            </a:r>
          </a:p>
          <a:p>
            <a:r>
              <a:rPr lang="en-US" sz="1500" dirty="0" smtClean="0">
                <a:solidFill>
                  <a:srgbClr val="000000"/>
                </a:solidFill>
              </a:rPr>
              <a:t>Robert Patterson </a:t>
            </a:r>
          </a:p>
          <a:p>
            <a:r>
              <a:rPr lang="en-US" sz="1500" dirty="0" smtClean="0">
                <a:solidFill>
                  <a:srgbClr val="000000"/>
                </a:solidFill>
              </a:rPr>
              <a:t>Caspar </a:t>
            </a:r>
            <a:r>
              <a:rPr lang="en-US" sz="1500" dirty="0" err="1" smtClean="0">
                <a:solidFill>
                  <a:srgbClr val="000000"/>
                </a:solidFill>
              </a:rPr>
              <a:t>Wistar</a:t>
            </a:r>
            <a:r>
              <a:rPr lang="en-US" sz="1500" dirty="0" smtClean="0">
                <a:solidFill>
                  <a:srgbClr val="000000"/>
                </a:solidFill>
              </a:rPr>
              <a:t> </a:t>
            </a:r>
          </a:p>
          <a:p>
            <a:r>
              <a:rPr lang="en-US" sz="1500" dirty="0" smtClean="0">
                <a:solidFill>
                  <a:srgbClr val="000000"/>
                </a:solidFill>
              </a:rPr>
              <a:t>Benjamin Rush</a:t>
            </a:r>
          </a:p>
        </p:txBody>
      </p:sp>
      <p:sp>
        <p:nvSpPr>
          <p:cNvPr id="7" name="Rectangle 6"/>
          <p:cNvSpPr/>
          <p:nvPr/>
        </p:nvSpPr>
        <p:spPr>
          <a:xfrm>
            <a:off x="2689105" y="1676400"/>
            <a:ext cx="6302495" cy="461665"/>
          </a:xfrm>
          <a:prstGeom prst="rect">
            <a:avLst/>
          </a:prstGeom>
        </p:spPr>
        <p:txBody>
          <a:bodyPr wrap="none">
            <a:spAutoFit/>
          </a:bodyPr>
          <a:lstStyle/>
          <a:p>
            <a:r>
              <a:rPr lang="en-US" sz="2400" dirty="0" smtClean="0"/>
              <a:t>   Members of the American Philosophical Society</a:t>
            </a:r>
            <a:endParaRPr lang="en-US" sz="2400" dirty="0"/>
          </a:p>
        </p:txBody>
      </p:sp>
      <p:sp>
        <p:nvSpPr>
          <p:cNvPr id="9" name="Rectangle 8"/>
          <p:cNvSpPr/>
          <p:nvPr/>
        </p:nvSpPr>
        <p:spPr>
          <a:xfrm>
            <a:off x="2689105" y="2133600"/>
            <a:ext cx="5883855" cy="2677656"/>
          </a:xfrm>
          <a:prstGeom prst="rect">
            <a:avLst/>
          </a:prstGeom>
        </p:spPr>
        <p:txBody>
          <a:bodyPr wrap="none">
            <a:spAutoFit/>
          </a:bodyPr>
          <a:lstStyle/>
          <a:p>
            <a:r>
              <a:rPr lang="en-US" sz="2400" dirty="0" smtClean="0"/>
              <a:t>   All make significant contributions to science</a:t>
            </a:r>
          </a:p>
          <a:p>
            <a:r>
              <a:rPr lang="en-US" sz="2400" dirty="0" smtClean="0"/>
              <a:t>    in their specialized fields:</a:t>
            </a:r>
          </a:p>
          <a:p>
            <a:r>
              <a:rPr lang="en-US" sz="2400" dirty="0" smtClean="0"/>
              <a:t>	Surveying &amp; Navigation</a:t>
            </a:r>
          </a:p>
          <a:p>
            <a:r>
              <a:rPr lang="en-US" sz="2400" dirty="0" smtClean="0"/>
              <a:t>	Botany &amp; Natural History</a:t>
            </a:r>
          </a:p>
          <a:p>
            <a:r>
              <a:rPr lang="en-US" sz="2400" dirty="0" smtClean="0"/>
              <a:t>	Mathematics &amp; Physics</a:t>
            </a:r>
          </a:p>
          <a:p>
            <a:r>
              <a:rPr lang="en-US" sz="2400" dirty="0" smtClean="0"/>
              <a:t>	Chemistry &amp; Anatomy</a:t>
            </a:r>
          </a:p>
          <a:p>
            <a:r>
              <a:rPr lang="en-US" sz="2400" dirty="0" smtClean="0"/>
              <a:t>	Medicine</a:t>
            </a:r>
          </a:p>
        </p:txBody>
      </p:sp>
      <p:sp>
        <p:nvSpPr>
          <p:cNvPr id="12" name="Right Brace 11"/>
          <p:cNvSpPr/>
          <p:nvPr/>
        </p:nvSpPr>
        <p:spPr>
          <a:xfrm>
            <a:off x="1828800" y="1524000"/>
            <a:ext cx="990600" cy="1752600"/>
          </a:xfrm>
          <a:prstGeom prst="rightBrace">
            <a:avLst>
              <a:gd name="adj1" fmla="val 8333"/>
              <a:gd name="adj2" fmla="val 21111"/>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1981201" y="1600200"/>
            <a:ext cx="1676400" cy="1600200"/>
          </a:xfrm>
          <a:custGeom>
            <a:avLst/>
            <a:gdLst>
              <a:gd name="connsiteX0" fmla="*/ 30480 w 1722120"/>
              <a:gd name="connsiteY0" fmla="*/ 0 h 916940"/>
              <a:gd name="connsiteX1" fmla="*/ 121920 w 1722120"/>
              <a:gd name="connsiteY1" fmla="*/ 228600 h 916940"/>
              <a:gd name="connsiteX2" fmla="*/ 762000 w 1722120"/>
              <a:gd name="connsiteY2" fmla="*/ 807720 h 916940"/>
              <a:gd name="connsiteX3" fmla="*/ 1722120 w 1722120"/>
              <a:gd name="connsiteY3" fmla="*/ 883920 h 916940"/>
              <a:gd name="connsiteX0" fmla="*/ 30480 w 1722120"/>
              <a:gd name="connsiteY0" fmla="*/ 0 h 916940"/>
              <a:gd name="connsiteX1" fmla="*/ 121920 w 1722120"/>
              <a:gd name="connsiteY1" fmla="*/ 228600 h 916940"/>
              <a:gd name="connsiteX2" fmla="*/ 762000 w 1722120"/>
              <a:gd name="connsiteY2" fmla="*/ 807720 h 916940"/>
              <a:gd name="connsiteX3" fmla="*/ 1722120 w 1722120"/>
              <a:gd name="connsiteY3" fmla="*/ 883920 h 916940"/>
              <a:gd name="connsiteX0" fmla="*/ 41064 w 1732704"/>
              <a:gd name="connsiteY0" fmla="*/ 0 h 916940"/>
              <a:gd name="connsiteX1" fmla="*/ 132504 w 1732704"/>
              <a:gd name="connsiteY1" fmla="*/ 228600 h 916940"/>
              <a:gd name="connsiteX2" fmla="*/ 772584 w 1732704"/>
              <a:gd name="connsiteY2" fmla="*/ 807720 h 916940"/>
              <a:gd name="connsiteX3" fmla="*/ 1732704 w 1732704"/>
              <a:gd name="connsiteY3" fmla="*/ 883920 h 916940"/>
              <a:gd name="connsiteX0" fmla="*/ 41064 w 2087780"/>
              <a:gd name="connsiteY0" fmla="*/ 0 h 916940"/>
              <a:gd name="connsiteX1" fmla="*/ 487580 w 2087780"/>
              <a:gd name="connsiteY1" fmla="*/ 228600 h 916940"/>
              <a:gd name="connsiteX2" fmla="*/ 1127660 w 2087780"/>
              <a:gd name="connsiteY2" fmla="*/ 807720 h 916940"/>
              <a:gd name="connsiteX3" fmla="*/ 2087780 w 2087780"/>
              <a:gd name="connsiteY3" fmla="*/ 883920 h 916940"/>
              <a:gd name="connsiteX0" fmla="*/ 41064 w 2087780"/>
              <a:gd name="connsiteY0" fmla="*/ 16273 h 951589"/>
              <a:gd name="connsiteX1" fmla="*/ 665118 w 2087780"/>
              <a:gd name="connsiteY1" fmla="*/ 134620 h 951589"/>
              <a:gd name="connsiteX2" fmla="*/ 1127660 w 2087780"/>
              <a:gd name="connsiteY2" fmla="*/ 823993 h 951589"/>
              <a:gd name="connsiteX3" fmla="*/ 2087780 w 2087780"/>
              <a:gd name="connsiteY3" fmla="*/ 900193 h 951589"/>
              <a:gd name="connsiteX0" fmla="*/ 0 w 2046716"/>
              <a:gd name="connsiteY0" fmla="*/ 13433 h 948749"/>
              <a:gd name="connsiteX1" fmla="*/ 118007 w 2046716"/>
              <a:gd name="connsiteY1" fmla="*/ 30473 h 948749"/>
              <a:gd name="connsiteX2" fmla="*/ 624054 w 2046716"/>
              <a:gd name="connsiteY2" fmla="*/ 131780 h 948749"/>
              <a:gd name="connsiteX3" fmla="*/ 1086596 w 2046716"/>
              <a:gd name="connsiteY3" fmla="*/ 821153 h 948749"/>
              <a:gd name="connsiteX4" fmla="*/ 2046716 w 2046716"/>
              <a:gd name="connsiteY4" fmla="*/ 897353 h 948749"/>
              <a:gd name="connsiteX0" fmla="*/ 0 w 2046716"/>
              <a:gd name="connsiteY0" fmla="*/ 13433 h 948749"/>
              <a:gd name="connsiteX1" fmla="*/ 118007 w 2046716"/>
              <a:gd name="connsiteY1" fmla="*/ 30473 h 948749"/>
              <a:gd name="connsiteX2" fmla="*/ 624054 w 2046716"/>
              <a:gd name="connsiteY2" fmla="*/ 131780 h 948749"/>
              <a:gd name="connsiteX3" fmla="*/ 1086596 w 2046716"/>
              <a:gd name="connsiteY3" fmla="*/ 821153 h 948749"/>
              <a:gd name="connsiteX4" fmla="*/ 2046716 w 2046716"/>
              <a:gd name="connsiteY4" fmla="*/ 897353 h 948749"/>
              <a:gd name="connsiteX0" fmla="*/ 0 w 1928709"/>
              <a:gd name="connsiteY0" fmla="*/ 30473 h 948749"/>
              <a:gd name="connsiteX1" fmla="*/ 506047 w 1928709"/>
              <a:gd name="connsiteY1" fmla="*/ 131780 h 948749"/>
              <a:gd name="connsiteX2" fmla="*/ 968589 w 1928709"/>
              <a:gd name="connsiteY2" fmla="*/ 821153 h 948749"/>
              <a:gd name="connsiteX3" fmla="*/ 1928709 w 1928709"/>
              <a:gd name="connsiteY3" fmla="*/ 897353 h 948749"/>
            </a:gdLst>
            <a:ahLst/>
            <a:cxnLst>
              <a:cxn ang="0">
                <a:pos x="connsiteX0" y="connsiteY0"/>
              </a:cxn>
              <a:cxn ang="0">
                <a:pos x="connsiteX1" y="connsiteY1"/>
              </a:cxn>
              <a:cxn ang="0">
                <a:pos x="connsiteX2" y="connsiteY2"/>
              </a:cxn>
              <a:cxn ang="0">
                <a:pos x="connsiteX3" y="connsiteY3"/>
              </a:cxn>
            </a:cxnLst>
            <a:rect l="l" t="t" r="r" b="b"/>
            <a:pathLst>
              <a:path w="1928709" h="948749">
                <a:moveTo>
                  <a:pt x="0" y="30473"/>
                </a:moveTo>
                <a:cubicBezTo>
                  <a:pt x="104009" y="50198"/>
                  <a:pt x="344616" y="0"/>
                  <a:pt x="506047" y="131780"/>
                </a:cubicBezTo>
                <a:cubicBezTo>
                  <a:pt x="667479" y="263560"/>
                  <a:pt x="731479" y="693558"/>
                  <a:pt x="968589" y="821153"/>
                </a:cubicBezTo>
                <a:cubicBezTo>
                  <a:pt x="1205699" y="948749"/>
                  <a:pt x="1672169" y="907513"/>
                  <a:pt x="1928709" y="897353"/>
                </a:cubicBezTo>
              </a:path>
            </a:pathLst>
          </a:custGeom>
          <a:ln w="101600">
            <a:solidFill>
              <a:srgbClr val="FF000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1981201" y="1981200"/>
            <a:ext cx="1676400" cy="1600200"/>
          </a:xfrm>
          <a:custGeom>
            <a:avLst/>
            <a:gdLst>
              <a:gd name="connsiteX0" fmla="*/ 30480 w 1722120"/>
              <a:gd name="connsiteY0" fmla="*/ 0 h 916940"/>
              <a:gd name="connsiteX1" fmla="*/ 121920 w 1722120"/>
              <a:gd name="connsiteY1" fmla="*/ 228600 h 916940"/>
              <a:gd name="connsiteX2" fmla="*/ 762000 w 1722120"/>
              <a:gd name="connsiteY2" fmla="*/ 807720 h 916940"/>
              <a:gd name="connsiteX3" fmla="*/ 1722120 w 1722120"/>
              <a:gd name="connsiteY3" fmla="*/ 883920 h 916940"/>
              <a:gd name="connsiteX0" fmla="*/ 30480 w 1722120"/>
              <a:gd name="connsiteY0" fmla="*/ 0 h 916940"/>
              <a:gd name="connsiteX1" fmla="*/ 121920 w 1722120"/>
              <a:gd name="connsiteY1" fmla="*/ 228600 h 916940"/>
              <a:gd name="connsiteX2" fmla="*/ 762000 w 1722120"/>
              <a:gd name="connsiteY2" fmla="*/ 807720 h 916940"/>
              <a:gd name="connsiteX3" fmla="*/ 1722120 w 1722120"/>
              <a:gd name="connsiteY3" fmla="*/ 883920 h 916940"/>
              <a:gd name="connsiteX0" fmla="*/ 41064 w 1732704"/>
              <a:gd name="connsiteY0" fmla="*/ 0 h 916940"/>
              <a:gd name="connsiteX1" fmla="*/ 132504 w 1732704"/>
              <a:gd name="connsiteY1" fmla="*/ 228600 h 916940"/>
              <a:gd name="connsiteX2" fmla="*/ 772584 w 1732704"/>
              <a:gd name="connsiteY2" fmla="*/ 807720 h 916940"/>
              <a:gd name="connsiteX3" fmla="*/ 1732704 w 1732704"/>
              <a:gd name="connsiteY3" fmla="*/ 883920 h 916940"/>
              <a:gd name="connsiteX0" fmla="*/ 41064 w 2087780"/>
              <a:gd name="connsiteY0" fmla="*/ 0 h 916940"/>
              <a:gd name="connsiteX1" fmla="*/ 487580 w 2087780"/>
              <a:gd name="connsiteY1" fmla="*/ 228600 h 916940"/>
              <a:gd name="connsiteX2" fmla="*/ 1127660 w 2087780"/>
              <a:gd name="connsiteY2" fmla="*/ 807720 h 916940"/>
              <a:gd name="connsiteX3" fmla="*/ 2087780 w 2087780"/>
              <a:gd name="connsiteY3" fmla="*/ 883920 h 916940"/>
              <a:gd name="connsiteX0" fmla="*/ 41064 w 2087780"/>
              <a:gd name="connsiteY0" fmla="*/ 16273 h 951589"/>
              <a:gd name="connsiteX1" fmla="*/ 665118 w 2087780"/>
              <a:gd name="connsiteY1" fmla="*/ 134620 h 951589"/>
              <a:gd name="connsiteX2" fmla="*/ 1127660 w 2087780"/>
              <a:gd name="connsiteY2" fmla="*/ 823993 h 951589"/>
              <a:gd name="connsiteX3" fmla="*/ 2087780 w 2087780"/>
              <a:gd name="connsiteY3" fmla="*/ 900193 h 951589"/>
              <a:gd name="connsiteX0" fmla="*/ 0 w 2046716"/>
              <a:gd name="connsiteY0" fmla="*/ 13433 h 948749"/>
              <a:gd name="connsiteX1" fmla="*/ 118007 w 2046716"/>
              <a:gd name="connsiteY1" fmla="*/ 30473 h 948749"/>
              <a:gd name="connsiteX2" fmla="*/ 624054 w 2046716"/>
              <a:gd name="connsiteY2" fmla="*/ 131780 h 948749"/>
              <a:gd name="connsiteX3" fmla="*/ 1086596 w 2046716"/>
              <a:gd name="connsiteY3" fmla="*/ 821153 h 948749"/>
              <a:gd name="connsiteX4" fmla="*/ 2046716 w 2046716"/>
              <a:gd name="connsiteY4" fmla="*/ 897353 h 948749"/>
              <a:gd name="connsiteX0" fmla="*/ 0 w 2046716"/>
              <a:gd name="connsiteY0" fmla="*/ 13433 h 948749"/>
              <a:gd name="connsiteX1" fmla="*/ 118007 w 2046716"/>
              <a:gd name="connsiteY1" fmla="*/ 30473 h 948749"/>
              <a:gd name="connsiteX2" fmla="*/ 624054 w 2046716"/>
              <a:gd name="connsiteY2" fmla="*/ 131780 h 948749"/>
              <a:gd name="connsiteX3" fmla="*/ 1086596 w 2046716"/>
              <a:gd name="connsiteY3" fmla="*/ 821153 h 948749"/>
              <a:gd name="connsiteX4" fmla="*/ 2046716 w 2046716"/>
              <a:gd name="connsiteY4" fmla="*/ 897353 h 948749"/>
              <a:gd name="connsiteX0" fmla="*/ 0 w 1928709"/>
              <a:gd name="connsiteY0" fmla="*/ 30473 h 948749"/>
              <a:gd name="connsiteX1" fmla="*/ 506047 w 1928709"/>
              <a:gd name="connsiteY1" fmla="*/ 131780 h 948749"/>
              <a:gd name="connsiteX2" fmla="*/ 968589 w 1928709"/>
              <a:gd name="connsiteY2" fmla="*/ 821153 h 948749"/>
              <a:gd name="connsiteX3" fmla="*/ 1928709 w 1928709"/>
              <a:gd name="connsiteY3" fmla="*/ 897353 h 948749"/>
            </a:gdLst>
            <a:ahLst/>
            <a:cxnLst>
              <a:cxn ang="0">
                <a:pos x="connsiteX0" y="connsiteY0"/>
              </a:cxn>
              <a:cxn ang="0">
                <a:pos x="connsiteX1" y="connsiteY1"/>
              </a:cxn>
              <a:cxn ang="0">
                <a:pos x="connsiteX2" y="connsiteY2"/>
              </a:cxn>
              <a:cxn ang="0">
                <a:pos x="connsiteX3" y="connsiteY3"/>
              </a:cxn>
            </a:cxnLst>
            <a:rect l="l" t="t" r="r" b="b"/>
            <a:pathLst>
              <a:path w="1928709" h="948749">
                <a:moveTo>
                  <a:pt x="0" y="30473"/>
                </a:moveTo>
                <a:cubicBezTo>
                  <a:pt x="104009" y="50198"/>
                  <a:pt x="344616" y="0"/>
                  <a:pt x="506047" y="131780"/>
                </a:cubicBezTo>
                <a:cubicBezTo>
                  <a:pt x="667479" y="263560"/>
                  <a:pt x="731479" y="693558"/>
                  <a:pt x="968589" y="821153"/>
                </a:cubicBezTo>
                <a:cubicBezTo>
                  <a:pt x="1205699" y="948749"/>
                  <a:pt x="1672169" y="907513"/>
                  <a:pt x="1928709" y="897353"/>
                </a:cubicBezTo>
              </a:path>
            </a:pathLst>
          </a:custGeom>
          <a:ln w="101600">
            <a:solidFill>
              <a:srgbClr val="FF000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1981201" y="2286000"/>
            <a:ext cx="1676400" cy="1600200"/>
          </a:xfrm>
          <a:custGeom>
            <a:avLst/>
            <a:gdLst>
              <a:gd name="connsiteX0" fmla="*/ 30480 w 1722120"/>
              <a:gd name="connsiteY0" fmla="*/ 0 h 916940"/>
              <a:gd name="connsiteX1" fmla="*/ 121920 w 1722120"/>
              <a:gd name="connsiteY1" fmla="*/ 228600 h 916940"/>
              <a:gd name="connsiteX2" fmla="*/ 762000 w 1722120"/>
              <a:gd name="connsiteY2" fmla="*/ 807720 h 916940"/>
              <a:gd name="connsiteX3" fmla="*/ 1722120 w 1722120"/>
              <a:gd name="connsiteY3" fmla="*/ 883920 h 916940"/>
              <a:gd name="connsiteX0" fmla="*/ 30480 w 1722120"/>
              <a:gd name="connsiteY0" fmla="*/ 0 h 916940"/>
              <a:gd name="connsiteX1" fmla="*/ 121920 w 1722120"/>
              <a:gd name="connsiteY1" fmla="*/ 228600 h 916940"/>
              <a:gd name="connsiteX2" fmla="*/ 762000 w 1722120"/>
              <a:gd name="connsiteY2" fmla="*/ 807720 h 916940"/>
              <a:gd name="connsiteX3" fmla="*/ 1722120 w 1722120"/>
              <a:gd name="connsiteY3" fmla="*/ 883920 h 916940"/>
              <a:gd name="connsiteX0" fmla="*/ 41064 w 1732704"/>
              <a:gd name="connsiteY0" fmla="*/ 0 h 916940"/>
              <a:gd name="connsiteX1" fmla="*/ 132504 w 1732704"/>
              <a:gd name="connsiteY1" fmla="*/ 228600 h 916940"/>
              <a:gd name="connsiteX2" fmla="*/ 772584 w 1732704"/>
              <a:gd name="connsiteY2" fmla="*/ 807720 h 916940"/>
              <a:gd name="connsiteX3" fmla="*/ 1732704 w 1732704"/>
              <a:gd name="connsiteY3" fmla="*/ 883920 h 916940"/>
              <a:gd name="connsiteX0" fmla="*/ 41064 w 2087780"/>
              <a:gd name="connsiteY0" fmla="*/ 0 h 916940"/>
              <a:gd name="connsiteX1" fmla="*/ 487580 w 2087780"/>
              <a:gd name="connsiteY1" fmla="*/ 228600 h 916940"/>
              <a:gd name="connsiteX2" fmla="*/ 1127660 w 2087780"/>
              <a:gd name="connsiteY2" fmla="*/ 807720 h 916940"/>
              <a:gd name="connsiteX3" fmla="*/ 2087780 w 2087780"/>
              <a:gd name="connsiteY3" fmla="*/ 883920 h 916940"/>
              <a:gd name="connsiteX0" fmla="*/ 41064 w 2087780"/>
              <a:gd name="connsiteY0" fmla="*/ 16273 h 951589"/>
              <a:gd name="connsiteX1" fmla="*/ 665118 w 2087780"/>
              <a:gd name="connsiteY1" fmla="*/ 134620 h 951589"/>
              <a:gd name="connsiteX2" fmla="*/ 1127660 w 2087780"/>
              <a:gd name="connsiteY2" fmla="*/ 823993 h 951589"/>
              <a:gd name="connsiteX3" fmla="*/ 2087780 w 2087780"/>
              <a:gd name="connsiteY3" fmla="*/ 900193 h 951589"/>
              <a:gd name="connsiteX0" fmla="*/ 0 w 2046716"/>
              <a:gd name="connsiteY0" fmla="*/ 13433 h 948749"/>
              <a:gd name="connsiteX1" fmla="*/ 118007 w 2046716"/>
              <a:gd name="connsiteY1" fmla="*/ 30473 h 948749"/>
              <a:gd name="connsiteX2" fmla="*/ 624054 w 2046716"/>
              <a:gd name="connsiteY2" fmla="*/ 131780 h 948749"/>
              <a:gd name="connsiteX3" fmla="*/ 1086596 w 2046716"/>
              <a:gd name="connsiteY3" fmla="*/ 821153 h 948749"/>
              <a:gd name="connsiteX4" fmla="*/ 2046716 w 2046716"/>
              <a:gd name="connsiteY4" fmla="*/ 897353 h 948749"/>
              <a:gd name="connsiteX0" fmla="*/ 0 w 2046716"/>
              <a:gd name="connsiteY0" fmla="*/ 13433 h 948749"/>
              <a:gd name="connsiteX1" fmla="*/ 118007 w 2046716"/>
              <a:gd name="connsiteY1" fmla="*/ 30473 h 948749"/>
              <a:gd name="connsiteX2" fmla="*/ 624054 w 2046716"/>
              <a:gd name="connsiteY2" fmla="*/ 131780 h 948749"/>
              <a:gd name="connsiteX3" fmla="*/ 1086596 w 2046716"/>
              <a:gd name="connsiteY3" fmla="*/ 821153 h 948749"/>
              <a:gd name="connsiteX4" fmla="*/ 2046716 w 2046716"/>
              <a:gd name="connsiteY4" fmla="*/ 897353 h 948749"/>
              <a:gd name="connsiteX0" fmla="*/ 0 w 1928709"/>
              <a:gd name="connsiteY0" fmla="*/ 30473 h 948749"/>
              <a:gd name="connsiteX1" fmla="*/ 506047 w 1928709"/>
              <a:gd name="connsiteY1" fmla="*/ 131780 h 948749"/>
              <a:gd name="connsiteX2" fmla="*/ 968589 w 1928709"/>
              <a:gd name="connsiteY2" fmla="*/ 821153 h 948749"/>
              <a:gd name="connsiteX3" fmla="*/ 1928709 w 1928709"/>
              <a:gd name="connsiteY3" fmla="*/ 897353 h 948749"/>
            </a:gdLst>
            <a:ahLst/>
            <a:cxnLst>
              <a:cxn ang="0">
                <a:pos x="connsiteX0" y="connsiteY0"/>
              </a:cxn>
              <a:cxn ang="0">
                <a:pos x="connsiteX1" y="connsiteY1"/>
              </a:cxn>
              <a:cxn ang="0">
                <a:pos x="connsiteX2" y="connsiteY2"/>
              </a:cxn>
              <a:cxn ang="0">
                <a:pos x="connsiteX3" y="connsiteY3"/>
              </a:cxn>
            </a:cxnLst>
            <a:rect l="l" t="t" r="r" b="b"/>
            <a:pathLst>
              <a:path w="1928709" h="948749">
                <a:moveTo>
                  <a:pt x="0" y="30473"/>
                </a:moveTo>
                <a:cubicBezTo>
                  <a:pt x="104009" y="50198"/>
                  <a:pt x="344616" y="0"/>
                  <a:pt x="506047" y="131780"/>
                </a:cubicBezTo>
                <a:cubicBezTo>
                  <a:pt x="667479" y="263560"/>
                  <a:pt x="731479" y="693558"/>
                  <a:pt x="968589" y="821153"/>
                </a:cubicBezTo>
                <a:cubicBezTo>
                  <a:pt x="1205699" y="948749"/>
                  <a:pt x="1672169" y="907513"/>
                  <a:pt x="1928709" y="897353"/>
                </a:cubicBezTo>
              </a:path>
            </a:pathLst>
          </a:custGeom>
          <a:ln w="101600">
            <a:solidFill>
              <a:srgbClr val="FF000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1960418" y="2667000"/>
            <a:ext cx="1676400" cy="1600200"/>
          </a:xfrm>
          <a:custGeom>
            <a:avLst/>
            <a:gdLst>
              <a:gd name="connsiteX0" fmla="*/ 30480 w 1722120"/>
              <a:gd name="connsiteY0" fmla="*/ 0 h 916940"/>
              <a:gd name="connsiteX1" fmla="*/ 121920 w 1722120"/>
              <a:gd name="connsiteY1" fmla="*/ 228600 h 916940"/>
              <a:gd name="connsiteX2" fmla="*/ 762000 w 1722120"/>
              <a:gd name="connsiteY2" fmla="*/ 807720 h 916940"/>
              <a:gd name="connsiteX3" fmla="*/ 1722120 w 1722120"/>
              <a:gd name="connsiteY3" fmla="*/ 883920 h 916940"/>
              <a:gd name="connsiteX0" fmla="*/ 30480 w 1722120"/>
              <a:gd name="connsiteY0" fmla="*/ 0 h 916940"/>
              <a:gd name="connsiteX1" fmla="*/ 121920 w 1722120"/>
              <a:gd name="connsiteY1" fmla="*/ 228600 h 916940"/>
              <a:gd name="connsiteX2" fmla="*/ 762000 w 1722120"/>
              <a:gd name="connsiteY2" fmla="*/ 807720 h 916940"/>
              <a:gd name="connsiteX3" fmla="*/ 1722120 w 1722120"/>
              <a:gd name="connsiteY3" fmla="*/ 883920 h 916940"/>
              <a:gd name="connsiteX0" fmla="*/ 41064 w 1732704"/>
              <a:gd name="connsiteY0" fmla="*/ 0 h 916940"/>
              <a:gd name="connsiteX1" fmla="*/ 132504 w 1732704"/>
              <a:gd name="connsiteY1" fmla="*/ 228600 h 916940"/>
              <a:gd name="connsiteX2" fmla="*/ 772584 w 1732704"/>
              <a:gd name="connsiteY2" fmla="*/ 807720 h 916940"/>
              <a:gd name="connsiteX3" fmla="*/ 1732704 w 1732704"/>
              <a:gd name="connsiteY3" fmla="*/ 883920 h 916940"/>
              <a:gd name="connsiteX0" fmla="*/ 41064 w 2087780"/>
              <a:gd name="connsiteY0" fmla="*/ 0 h 916940"/>
              <a:gd name="connsiteX1" fmla="*/ 487580 w 2087780"/>
              <a:gd name="connsiteY1" fmla="*/ 228600 h 916940"/>
              <a:gd name="connsiteX2" fmla="*/ 1127660 w 2087780"/>
              <a:gd name="connsiteY2" fmla="*/ 807720 h 916940"/>
              <a:gd name="connsiteX3" fmla="*/ 2087780 w 2087780"/>
              <a:gd name="connsiteY3" fmla="*/ 883920 h 916940"/>
              <a:gd name="connsiteX0" fmla="*/ 41064 w 2087780"/>
              <a:gd name="connsiteY0" fmla="*/ 16273 h 951589"/>
              <a:gd name="connsiteX1" fmla="*/ 665118 w 2087780"/>
              <a:gd name="connsiteY1" fmla="*/ 134620 h 951589"/>
              <a:gd name="connsiteX2" fmla="*/ 1127660 w 2087780"/>
              <a:gd name="connsiteY2" fmla="*/ 823993 h 951589"/>
              <a:gd name="connsiteX3" fmla="*/ 2087780 w 2087780"/>
              <a:gd name="connsiteY3" fmla="*/ 900193 h 951589"/>
              <a:gd name="connsiteX0" fmla="*/ 0 w 2046716"/>
              <a:gd name="connsiteY0" fmla="*/ 13433 h 948749"/>
              <a:gd name="connsiteX1" fmla="*/ 118007 w 2046716"/>
              <a:gd name="connsiteY1" fmla="*/ 30473 h 948749"/>
              <a:gd name="connsiteX2" fmla="*/ 624054 w 2046716"/>
              <a:gd name="connsiteY2" fmla="*/ 131780 h 948749"/>
              <a:gd name="connsiteX3" fmla="*/ 1086596 w 2046716"/>
              <a:gd name="connsiteY3" fmla="*/ 821153 h 948749"/>
              <a:gd name="connsiteX4" fmla="*/ 2046716 w 2046716"/>
              <a:gd name="connsiteY4" fmla="*/ 897353 h 948749"/>
              <a:gd name="connsiteX0" fmla="*/ 0 w 2046716"/>
              <a:gd name="connsiteY0" fmla="*/ 13433 h 948749"/>
              <a:gd name="connsiteX1" fmla="*/ 118007 w 2046716"/>
              <a:gd name="connsiteY1" fmla="*/ 30473 h 948749"/>
              <a:gd name="connsiteX2" fmla="*/ 624054 w 2046716"/>
              <a:gd name="connsiteY2" fmla="*/ 131780 h 948749"/>
              <a:gd name="connsiteX3" fmla="*/ 1086596 w 2046716"/>
              <a:gd name="connsiteY3" fmla="*/ 821153 h 948749"/>
              <a:gd name="connsiteX4" fmla="*/ 2046716 w 2046716"/>
              <a:gd name="connsiteY4" fmla="*/ 897353 h 948749"/>
              <a:gd name="connsiteX0" fmla="*/ 0 w 1928709"/>
              <a:gd name="connsiteY0" fmla="*/ 30473 h 948749"/>
              <a:gd name="connsiteX1" fmla="*/ 506047 w 1928709"/>
              <a:gd name="connsiteY1" fmla="*/ 131780 h 948749"/>
              <a:gd name="connsiteX2" fmla="*/ 968589 w 1928709"/>
              <a:gd name="connsiteY2" fmla="*/ 821153 h 948749"/>
              <a:gd name="connsiteX3" fmla="*/ 1928709 w 1928709"/>
              <a:gd name="connsiteY3" fmla="*/ 897353 h 948749"/>
            </a:gdLst>
            <a:ahLst/>
            <a:cxnLst>
              <a:cxn ang="0">
                <a:pos x="connsiteX0" y="connsiteY0"/>
              </a:cxn>
              <a:cxn ang="0">
                <a:pos x="connsiteX1" y="connsiteY1"/>
              </a:cxn>
              <a:cxn ang="0">
                <a:pos x="connsiteX2" y="connsiteY2"/>
              </a:cxn>
              <a:cxn ang="0">
                <a:pos x="connsiteX3" y="connsiteY3"/>
              </a:cxn>
            </a:cxnLst>
            <a:rect l="l" t="t" r="r" b="b"/>
            <a:pathLst>
              <a:path w="1928709" h="948749">
                <a:moveTo>
                  <a:pt x="0" y="30473"/>
                </a:moveTo>
                <a:cubicBezTo>
                  <a:pt x="104009" y="50198"/>
                  <a:pt x="344616" y="0"/>
                  <a:pt x="506047" y="131780"/>
                </a:cubicBezTo>
                <a:cubicBezTo>
                  <a:pt x="667479" y="263560"/>
                  <a:pt x="731479" y="693558"/>
                  <a:pt x="968589" y="821153"/>
                </a:cubicBezTo>
                <a:cubicBezTo>
                  <a:pt x="1205699" y="948749"/>
                  <a:pt x="1672169" y="907513"/>
                  <a:pt x="1928709" y="897353"/>
                </a:cubicBezTo>
              </a:path>
            </a:pathLst>
          </a:custGeom>
          <a:ln w="101600">
            <a:solidFill>
              <a:srgbClr val="FF000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1981201" y="2971800"/>
            <a:ext cx="1676400" cy="1600200"/>
          </a:xfrm>
          <a:custGeom>
            <a:avLst/>
            <a:gdLst>
              <a:gd name="connsiteX0" fmla="*/ 30480 w 1722120"/>
              <a:gd name="connsiteY0" fmla="*/ 0 h 916940"/>
              <a:gd name="connsiteX1" fmla="*/ 121920 w 1722120"/>
              <a:gd name="connsiteY1" fmla="*/ 228600 h 916940"/>
              <a:gd name="connsiteX2" fmla="*/ 762000 w 1722120"/>
              <a:gd name="connsiteY2" fmla="*/ 807720 h 916940"/>
              <a:gd name="connsiteX3" fmla="*/ 1722120 w 1722120"/>
              <a:gd name="connsiteY3" fmla="*/ 883920 h 916940"/>
              <a:gd name="connsiteX0" fmla="*/ 30480 w 1722120"/>
              <a:gd name="connsiteY0" fmla="*/ 0 h 916940"/>
              <a:gd name="connsiteX1" fmla="*/ 121920 w 1722120"/>
              <a:gd name="connsiteY1" fmla="*/ 228600 h 916940"/>
              <a:gd name="connsiteX2" fmla="*/ 762000 w 1722120"/>
              <a:gd name="connsiteY2" fmla="*/ 807720 h 916940"/>
              <a:gd name="connsiteX3" fmla="*/ 1722120 w 1722120"/>
              <a:gd name="connsiteY3" fmla="*/ 883920 h 916940"/>
              <a:gd name="connsiteX0" fmla="*/ 41064 w 1732704"/>
              <a:gd name="connsiteY0" fmla="*/ 0 h 916940"/>
              <a:gd name="connsiteX1" fmla="*/ 132504 w 1732704"/>
              <a:gd name="connsiteY1" fmla="*/ 228600 h 916940"/>
              <a:gd name="connsiteX2" fmla="*/ 772584 w 1732704"/>
              <a:gd name="connsiteY2" fmla="*/ 807720 h 916940"/>
              <a:gd name="connsiteX3" fmla="*/ 1732704 w 1732704"/>
              <a:gd name="connsiteY3" fmla="*/ 883920 h 916940"/>
              <a:gd name="connsiteX0" fmla="*/ 41064 w 2087780"/>
              <a:gd name="connsiteY0" fmla="*/ 0 h 916940"/>
              <a:gd name="connsiteX1" fmla="*/ 487580 w 2087780"/>
              <a:gd name="connsiteY1" fmla="*/ 228600 h 916940"/>
              <a:gd name="connsiteX2" fmla="*/ 1127660 w 2087780"/>
              <a:gd name="connsiteY2" fmla="*/ 807720 h 916940"/>
              <a:gd name="connsiteX3" fmla="*/ 2087780 w 2087780"/>
              <a:gd name="connsiteY3" fmla="*/ 883920 h 916940"/>
              <a:gd name="connsiteX0" fmla="*/ 41064 w 2087780"/>
              <a:gd name="connsiteY0" fmla="*/ 16273 h 951589"/>
              <a:gd name="connsiteX1" fmla="*/ 665118 w 2087780"/>
              <a:gd name="connsiteY1" fmla="*/ 134620 h 951589"/>
              <a:gd name="connsiteX2" fmla="*/ 1127660 w 2087780"/>
              <a:gd name="connsiteY2" fmla="*/ 823993 h 951589"/>
              <a:gd name="connsiteX3" fmla="*/ 2087780 w 2087780"/>
              <a:gd name="connsiteY3" fmla="*/ 900193 h 951589"/>
              <a:gd name="connsiteX0" fmla="*/ 0 w 2046716"/>
              <a:gd name="connsiteY0" fmla="*/ 13433 h 948749"/>
              <a:gd name="connsiteX1" fmla="*/ 118007 w 2046716"/>
              <a:gd name="connsiteY1" fmla="*/ 30473 h 948749"/>
              <a:gd name="connsiteX2" fmla="*/ 624054 w 2046716"/>
              <a:gd name="connsiteY2" fmla="*/ 131780 h 948749"/>
              <a:gd name="connsiteX3" fmla="*/ 1086596 w 2046716"/>
              <a:gd name="connsiteY3" fmla="*/ 821153 h 948749"/>
              <a:gd name="connsiteX4" fmla="*/ 2046716 w 2046716"/>
              <a:gd name="connsiteY4" fmla="*/ 897353 h 948749"/>
              <a:gd name="connsiteX0" fmla="*/ 0 w 2046716"/>
              <a:gd name="connsiteY0" fmla="*/ 13433 h 948749"/>
              <a:gd name="connsiteX1" fmla="*/ 118007 w 2046716"/>
              <a:gd name="connsiteY1" fmla="*/ 30473 h 948749"/>
              <a:gd name="connsiteX2" fmla="*/ 624054 w 2046716"/>
              <a:gd name="connsiteY2" fmla="*/ 131780 h 948749"/>
              <a:gd name="connsiteX3" fmla="*/ 1086596 w 2046716"/>
              <a:gd name="connsiteY3" fmla="*/ 821153 h 948749"/>
              <a:gd name="connsiteX4" fmla="*/ 2046716 w 2046716"/>
              <a:gd name="connsiteY4" fmla="*/ 897353 h 948749"/>
              <a:gd name="connsiteX0" fmla="*/ 0 w 1928709"/>
              <a:gd name="connsiteY0" fmla="*/ 30473 h 948749"/>
              <a:gd name="connsiteX1" fmla="*/ 506047 w 1928709"/>
              <a:gd name="connsiteY1" fmla="*/ 131780 h 948749"/>
              <a:gd name="connsiteX2" fmla="*/ 968589 w 1928709"/>
              <a:gd name="connsiteY2" fmla="*/ 821153 h 948749"/>
              <a:gd name="connsiteX3" fmla="*/ 1928709 w 1928709"/>
              <a:gd name="connsiteY3" fmla="*/ 897353 h 948749"/>
            </a:gdLst>
            <a:ahLst/>
            <a:cxnLst>
              <a:cxn ang="0">
                <a:pos x="connsiteX0" y="connsiteY0"/>
              </a:cxn>
              <a:cxn ang="0">
                <a:pos x="connsiteX1" y="connsiteY1"/>
              </a:cxn>
              <a:cxn ang="0">
                <a:pos x="connsiteX2" y="connsiteY2"/>
              </a:cxn>
              <a:cxn ang="0">
                <a:pos x="connsiteX3" y="connsiteY3"/>
              </a:cxn>
            </a:cxnLst>
            <a:rect l="l" t="t" r="r" b="b"/>
            <a:pathLst>
              <a:path w="1928709" h="948749">
                <a:moveTo>
                  <a:pt x="0" y="30473"/>
                </a:moveTo>
                <a:cubicBezTo>
                  <a:pt x="104009" y="50198"/>
                  <a:pt x="344616" y="0"/>
                  <a:pt x="506047" y="131780"/>
                </a:cubicBezTo>
                <a:cubicBezTo>
                  <a:pt x="667479" y="263560"/>
                  <a:pt x="731479" y="693558"/>
                  <a:pt x="968589" y="821153"/>
                </a:cubicBezTo>
                <a:cubicBezTo>
                  <a:pt x="1205699" y="948749"/>
                  <a:pt x="1672169" y="907513"/>
                  <a:pt x="1928709" y="897353"/>
                </a:cubicBezTo>
              </a:path>
            </a:pathLst>
          </a:custGeom>
          <a:ln w="101600">
            <a:solidFill>
              <a:srgbClr val="FF000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1" name="Group 20"/>
          <p:cNvGrpSpPr/>
          <p:nvPr/>
        </p:nvGrpSpPr>
        <p:grpSpPr>
          <a:xfrm>
            <a:off x="1828800" y="4800600"/>
            <a:ext cx="1676399" cy="1981200"/>
            <a:chOff x="88900" y="3276600"/>
            <a:chExt cx="2814525" cy="3550925"/>
          </a:xfrm>
        </p:grpSpPr>
        <p:pic>
          <p:nvPicPr>
            <p:cNvPr id="22" name="Picture 2" descr="BenjaminSmithBarton.jpg"/>
            <p:cNvPicPr>
              <a:picLocks noChangeAspect="1" noChangeArrowheads="1"/>
            </p:cNvPicPr>
            <p:nvPr/>
          </p:nvPicPr>
          <p:blipFill>
            <a:blip r:embed="rId3"/>
            <a:srcRect l="12000" r="28000" b="35969"/>
            <a:stretch>
              <a:fillRect/>
            </a:stretch>
          </p:blipFill>
          <p:spPr bwMode="auto">
            <a:xfrm>
              <a:off x="117348" y="3314700"/>
              <a:ext cx="2725357" cy="3512825"/>
            </a:xfrm>
            <a:prstGeom prst="rect">
              <a:avLst/>
            </a:prstGeom>
            <a:noFill/>
            <a:ln w="50800">
              <a:solidFill>
                <a:schemeClr val="tx1"/>
              </a:solidFill>
            </a:ln>
          </p:spPr>
        </p:pic>
        <p:sp>
          <p:nvSpPr>
            <p:cNvPr id="23" name="Rectangle 22"/>
            <p:cNvSpPr/>
            <p:nvPr/>
          </p:nvSpPr>
          <p:spPr>
            <a:xfrm>
              <a:off x="88900" y="3276600"/>
              <a:ext cx="2814525" cy="534165"/>
            </a:xfrm>
            <a:prstGeom prst="rect">
              <a:avLst/>
            </a:prstGeom>
            <a:ln w="50800">
              <a:solidFill>
                <a:schemeClr val="tx1"/>
              </a:solidFill>
            </a:ln>
          </p:spPr>
          <p:txBody>
            <a:bodyPr wrap="none">
              <a:spAutoFit/>
            </a:bodyPr>
            <a:lstStyle/>
            <a:p>
              <a:r>
                <a:rPr lang="en-US" b="1" dirty="0" smtClean="0">
                  <a:solidFill>
                    <a:schemeClr val="bg1"/>
                  </a:solidFill>
                </a:rPr>
                <a:t>Benjamin Barton</a:t>
              </a:r>
              <a:r>
                <a:rPr lang="en-US" dirty="0" smtClean="0">
                  <a:solidFill>
                    <a:schemeClr val="bg1"/>
                  </a:solidFill>
                </a:rPr>
                <a:t> </a:t>
              </a:r>
              <a:endParaRPr lang="en-US" dirty="0">
                <a:solidFill>
                  <a:schemeClr val="bg1"/>
                </a:solidFill>
              </a:endParaRPr>
            </a:p>
          </p:txBody>
        </p:sp>
      </p:grpSp>
      <p:grpSp>
        <p:nvGrpSpPr>
          <p:cNvPr id="24" name="Group 23"/>
          <p:cNvGrpSpPr/>
          <p:nvPr/>
        </p:nvGrpSpPr>
        <p:grpSpPr>
          <a:xfrm>
            <a:off x="3657600" y="4800598"/>
            <a:ext cx="1600200" cy="2057402"/>
            <a:chOff x="6119188" y="3585722"/>
            <a:chExt cx="2339757" cy="2995593"/>
          </a:xfrm>
        </p:grpSpPr>
        <p:pic>
          <p:nvPicPr>
            <p:cNvPr id="25" name="Picture 3"/>
            <p:cNvPicPr>
              <a:picLocks noChangeAspect="1" noChangeArrowheads="1"/>
            </p:cNvPicPr>
            <p:nvPr/>
          </p:nvPicPr>
          <p:blipFill>
            <a:blip r:embed="rId4"/>
            <a:srcRect l="11002" t="-9759" r="10543" b="5816"/>
            <a:stretch>
              <a:fillRect/>
            </a:stretch>
          </p:blipFill>
          <p:spPr bwMode="auto">
            <a:xfrm>
              <a:off x="6119188" y="3585722"/>
              <a:ext cx="2339008" cy="2995593"/>
            </a:xfrm>
            <a:prstGeom prst="rect">
              <a:avLst/>
            </a:prstGeom>
            <a:noFill/>
            <a:ln w="50800">
              <a:solidFill>
                <a:schemeClr val="tx1"/>
              </a:solidFill>
              <a:miter lim="800000"/>
              <a:headEnd/>
              <a:tailEnd/>
            </a:ln>
            <a:effectLst/>
          </p:spPr>
        </p:pic>
        <p:sp>
          <p:nvSpPr>
            <p:cNvPr id="26" name="Rectangle 25"/>
            <p:cNvSpPr/>
            <p:nvPr/>
          </p:nvSpPr>
          <p:spPr>
            <a:xfrm>
              <a:off x="6119188" y="3585723"/>
              <a:ext cx="2339757" cy="470531"/>
            </a:xfrm>
            <a:prstGeom prst="rect">
              <a:avLst/>
            </a:prstGeom>
            <a:solidFill>
              <a:schemeClr val="bg1"/>
            </a:solidFill>
          </p:spPr>
          <p:txBody>
            <a:bodyPr wrap="square">
              <a:spAutoFit/>
            </a:bodyPr>
            <a:lstStyle/>
            <a:p>
              <a:r>
                <a:rPr lang="en-US" sz="1500" b="1" dirty="0" smtClean="0"/>
                <a:t>Robert Patterson</a:t>
              </a:r>
              <a:endParaRPr lang="en-US" sz="1500" dirty="0"/>
            </a:p>
          </p:txBody>
        </p:sp>
      </p:grpSp>
      <p:grpSp>
        <p:nvGrpSpPr>
          <p:cNvPr id="27" name="Group 26"/>
          <p:cNvGrpSpPr/>
          <p:nvPr/>
        </p:nvGrpSpPr>
        <p:grpSpPr>
          <a:xfrm>
            <a:off x="5486400" y="4800600"/>
            <a:ext cx="1676400" cy="2057400"/>
            <a:chOff x="2216847" y="2559513"/>
            <a:chExt cx="2311995" cy="3125007"/>
          </a:xfrm>
        </p:grpSpPr>
        <p:pic>
          <p:nvPicPr>
            <p:cNvPr id="28" name="Picture 2" descr="Caspar Wistar"/>
            <p:cNvPicPr>
              <a:picLocks noChangeAspect="1" noChangeArrowheads="1"/>
            </p:cNvPicPr>
            <p:nvPr/>
          </p:nvPicPr>
          <p:blipFill>
            <a:blip r:embed="rId5"/>
            <a:srcRect l="5882" t="-7257" r="8824" b="20000"/>
            <a:stretch>
              <a:fillRect/>
            </a:stretch>
          </p:blipFill>
          <p:spPr bwMode="auto">
            <a:xfrm>
              <a:off x="2216847" y="2559513"/>
              <a:ext cx="2311995" cy="3125007"/>
            </a:xfrm>
            <a:prstGeom prst="rect">
              <a:avLst/>
            </a:prstGeom>
            <a:noFill/>
            <a:ln w="50800">
              <a:solidFill>
                <a:schemeClr val="tx1"/>
              </a:solidFill>
            </a:ln>
          </p:spPr>
        </p:pic>
        <p:sp>
          <p:nvSpPr>
            <p:cNvPr id="29" name="Rectangle 28"/>
            <p:cNvSpPr/>
            <p:nvPr/>
          </p:nvSpPr>
          <p:spPr>
            <a:xfrm>
              <a:off x="2216847" y="2559513"/>
              <a:ext cx="2308529" cy="538793"/>
            </a:xfrm>
            <a:prstGeom prst="rect">
              <a:avLst/>
            </a:prstGeom>
            <a:solidFill>
              <a:schemeClr val="tx1">
                <a:lumMod val="85000"/>
                <a:lumOff val="15000"/>
              </a:schemeClr>
            </a:solidFill>
          </p:spPr>
          <p:txBody>
            <a:bodyPr wrap="square">
              <a:spAutoFit/>
            </a:bodyPr>
            <a:lstStyle/>
            <a:p>
              <a:r>
                <a:rPr lang="en-US" sz="1700" b="1" dirty="0" smtClean="0">
                  <a:solidFill>
                    <a:schemeClr val="bg1"/>
                  </a:solidFill>
                </a:rPr>
                <a:t>Caspar </a:t>
              </a:r>
              <a:r>
                <a:rPr lang="en-US" sz="1700" b="1" dirty="0" err="1" smtClean="0">
                  <a:solidFill>
                    <a:schemeClr val="bg1"/>
                  </a:solidFill>
                </a:rPr>
                <a:t>Wistar</a:t>
              </a:r>
              <a:r>
                <a:rPr lang="en-US" sz="1700" b="1" dirty="0" smtClean="0">
                  <a:solidFill>
                    <a:schemeClr val="bg1"/>
                  </a:solidFill>
                </a:rPr>
                <a:t> </a:t>
              </a:r>
              <a:endParaRPr lang="en-US" sz="1700" dirty="0">
                <a:solidFill>
                  <a:schemeClr val="bg1"/>
                </a:solidFill>
              </a:endParaRPr>
            </a:p>
          </p:txBody>
        </p:sp>
      </p:grpSp>
      <p:grpSp>
        <p:nvGrpSpPr>
          <p:cNvPr id="30" name="Group 29"/>
          <p:cNvGrpSpPr/>
          <p:nvPr/>
        </p:nvGrpSpPr>
        <p:grpSpPr>
          <a:xfrm>
            <a:off x="7391398" y="4800598"/>
            <a:ext cx="1524002" cy="2057402"/>
            <a:chOff x="3836504" y="3170642"/>
            <a:chExt cx="2186609" cy="2992029"/>
          </a:xfrm>
        </p:grpSpPr>
        <p:pic>
          <p:nvPicPr>
            <p:cNvPr id="31" name="Picture 4" descr="Benjamin Rush Painting by Peale.jpg"/>
            <p:cNvPicPr>
              <a:picLocks noChangeAspect="1" noChangeArrowheads="1"/>
            </p:cNvPicPr>
            <p:nvPr/>
          </p:nvPicPr>
          <p:blipFill>
            <a:blip r:embed="rId6"/>
            <a:srcRect l="3953" t="-14159" r="9091" b="15044"/>
            <a:stretch>
              <a:fillRect/>
            </a:stretch>
          </p:blipFill>
          <p:spPr bwMode="auto">
            <a:xfrm>
              <a:off x="3836504" y="3273815"/>
              <a:ext cx="2186609" cy="2888856"/>
            </a:xfrm>
            <a:prstGeom prst="rect">
              <a:avLst/>
            </a:prstGeom>
            <a:noFill/>
            <a:ln w="50800">
              <a:solidFill>
                <a:schemeClr val="tx1"/>
              </a:solidFill>
            </a:ln>
          </p:spPr>
        </p:pic>
        <p:sp>
          <p:nvSpPr>
            <p:cNvPr id="32" name="Rectangle 31"/>
            <p:cNvSpPr/>
            <p:nvPr/>
          </p:nvSpPr>
          <p:spPr>
            <a:xfrm>
              <a:off x="3836507" y="3170642"/>
              <a:ext cx="2186606" cy="514731"/>
            </a:xfrm>
            <a:prstGeom prst="rect">
              <a:avLst/>
            </a:prstGeom>
            <a:solidFill>
              <a:schemeClr val="tx1"/>
            </a:solidFill>
          </p:spPr>
          <p:txBody>
            <a:bodyPr wrap="square">
              <a:spAutoFit/>
            </a:bodyPr>
            <a:lstStyle/>
            <a:p>
              <a:r>
                <a:rPr lang="en-US" sz="1700" b="1" dirty="0" smtClean="0">
                  <a:solidFill>
                    <a:schemeClr val="bg1"/>
                  </a:solidFill>
                </a:rPr>
                <a:t>Benjamin Rush </a:t>
              </a:r>
              <a:endParaRPr lang="en-US" sz="1700" dirty="0">
                <a:solidFill>
                  <a:schemeClr val="bg1"/>
                </a:solidFill>
              </a:endParaRPr>
            </a:p>
          </p:txBody>
        </p:sp>
      </p:grpSp>
      <p:sp useBgFill="1">
        <p:nvSpPr>
          <p:cNvPr id="33" name="Rectangle 32"/>
          <p:cNvSpPr/>
          <p:nvPr/>
        </p:nvSpPr>
        <p:spPr>
          <a:xfrm>
            <a:off x="0" y="1219200"/>
            <a:ext cx="2133600" cy="2362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0323" y="838200"/>
            <a:ext cx="2235677" cy="430887"/>
          </a:xfrm>
          <a:prstGeom prst="rect">
            <a:avLst/>
          </a:prstGeom>
        </p:spPr>
        <p:txBody>
          <a:bodyPr wrap="none">
            <a:spAutoFit/>
          </a:bodyPr>
          <a:lstStyle/>
          <a:p>
            <a:r>
              <a:rPr lang="en-US" sz="2200" b="1" dirty="0" smtClean="0"/>
              <a:t>Thomas Jefferson</a:t>
            </a:r>
            <a:endParaRPr lang="en-US" sz="2200" b="1" dirty="0"/>
          </a:p>
        </p:txBody>
      </p:sp>
      <p:sp>
        <p:nvSpPr>
          <p:cNvPr id="35" name="TextBox 3"/>
          <p:cNvSpPr txBox="1">
            <a:spLocks noChangeArrowheads="1"/>
          </p:cNvSpPr>
          <p:nvPr/>
        </p:nvSpPr>
        <p:spPr bwMode="auto">
          <a:xfrm>
            <a:off x="0" y="0"/>
            <a:ext cx="9144000" cy="707886"/>
          </a:xfrm>
          <a:prstGeom prst="rect">
            <a:avLst/>
          </a:prstGeom>
          <a:solidFill>
            <a:schemeClr val="accent1">
              <a:lumMod val="20000"/>
              <a:lumOff val="80000"/>
            </a:schemeClr>
          </a:solidFill>
          <a:ln w="9525">
            <a:noFill/>
            <a:miter lim="800000"/>
            <a:headEnd/>
            <a:tailEnd/>
          </a:ln>
        </p:spPr>
        <p:txBody>
          <a:bodyPr wrap="square">
            <a:spAutoFit/>
          </a:bodyPr>
          <a:lstStyle/>
          <a:p>
            <a:pPr>
              <a:defRPr/>
            </a:pPr>
            <a:r>
              <a:rPr lang="en-US" sz="4000" b="1" dirty="0" smtClean="0">
                <a:ln>
                  <a:solidFill>
                    <a:srgbClr val="0070C0"/>
                  </a:solidFill>
                </a:ln>
                <a:solidFill>
                  <a:schemeClr val="accent1">
                    <a:lumMod val="75000"/>
                  </a:schemeClr>
                </a:solidFill>
              </a:rPr>
              <a:t>	  Thomas Jefferson</a:t>
            </a:r>
            <a:endParaRPr lang="en-US" sz="4000" b="1" dirty="0">
              <a:ln>
                <a:solidFill>
                  <a:srgbClr val="0070C0"/>
                </a:solidFill>
              </a:ln>
              <a:solidFill>
                <a:schemeClr val="accent1">
                  <a:lumMod val="75000"/>
                </a:schemeClr>
              </a:solidFill>
            </a:endParaRPr>
          </a:p>
        </p:txBody>
      </p:sp>
      <p:sp>
        <p:nvSpPr>
          <p:cNvPr id="39" name="Rectangle 38"/>
          <p:cNvSpPr/>
          <p:nvPr/>
        </p:nvSpPr>
        <p:spPr>
          <a:xfrm>
            <a:off x="7086600" y="91440"/>
            <a:ext cx="2133600" cy="3093154"/>
          </a:xfrm>
          <a:prstGeom prst="rect">
            <a:avLst/>
          </a:prstGeom>
        </p:spPr>
        <p:txBody>
          <a:bodyPr wrap="square">
            <a:spAutoFit/>
          </a:bodyPr>
          <a:lstStyle/>
          <a:p>
            <a:r>
              <a:rPr lang="en-US" sz="1500" b="1" u="sng" dirty="0" smtClean="0">
                <a:solidFill>
                  <a:srgbClr val="000000"/>
                </a:solidFill>
              </a:rPr>
              <a:t>FRENCH BOATMEN</a:t>
            </a:r>
          </a:p>
          <a:p>
            <a:r>
              <a:rPr lang="en-US" sz="1500" dirty="0" err="1" smtClean="0">
                <a:solidFill>
                  <a:srgbClr val="000000"/>
                </a:solidFill>
              </a:rPr>
              <a:t>Baptiste</a:t>
            </a:r>
            <a:r>
              <a:rPr lang="en-US" sz="1500" dirty="0" smtClean="0">
                <a:solidFill>
                  <a:srgbClr val="000000"/>
                </a:solidFill>
              </a:rPr>
              <a:t> </a:t>
            </a:r>
            <a:r>
              <a:rPr lang="en-US" sz="1500" dirty="0" err="1" smtClean="0">
                <a:solidFill>
                  <a:srgbClr val="000000"/>
                </a:solidFill>
              </a:rPr>
              <a:t>Deschamps</a:t>
            </a:r>
            <a:r>
              <a:rPr lang="en-US" sz="1500" dirty="0" smtClean="0">
                <a:solidFill>
                  <a:srgbClr val="000000"/>
                </a:solidFill>
              </a:rPr>
              <a:t> </a:t>
            </a:r>
          </a:p>
          <a:p>
            <a:r>
              <a:rPr lang="en-US" sz="1500" dirty="0" smtClean="0">
                <a:solidFill>
                  <a:srgbClr val="000000"/>
                </a:solidFill>
              </a:rPr>
              <a:t>Joseph De </a:t>
            </a:r>
            <a:r>
              <a:rPr lang="en-US" sz="1500" dirty="0" err="1" smtClean="0">
                <a:solidFill>
                  <a:srgbClr val="000000"/>
                </a:solidFill>
              </a:rPr>
              <a:t>Bartee</a:t>
            </a:r>
            <a:r>
              <a:rPr lang="en-US" sz="1500" dirty="0" smtClean="0">
                <a:solidFill>
                  <a:srgbClr val="000000"/>
                </a:solidFill>
              </a:rPr>
              <a:t> </a:t>
            </a:r>
          </a:p>
          <a:p>
            <a:r>
              <a:rPr lang="en-US" sz="1500" dirty="0" smtClean="0">
                <a:solidFill>
                  <a:srgbClr val="000000"/>
                </a:solidFill>
              </a:rPr>
              <a:t>E. </a:t>
            </a:r>
            <a:r>
              <a:rPr lang="en-US" sz="1500" dirty="0" err="1" smtClean="0">
                <a:solidFill>
                  <a:srgbClr val="000000"/>
                </a:solidFill>
              </a:rPr>
              <a:t>Cann</a:t>
            </a:r>
            <a:r>
              <a:rPr lang="en-US" sz="1500" dirty="0" smtClean="0">
                <a:solidFill>
                  <a:srgbClr val="000000"/>
                </a:solidFill>
              </a:rPr>
              <a:t> </a:t>
            </a:r>
          </a:p>
          <a:p>
            <a:r>
              <a:rPr lang="en-US" sz="1500" dirty="0" err="1" smtClean="0">
                <a:solidFill>
                  <a:srgbClr val="000000"/>
                </a:solidFill>
              </a:rPr>
              <a:t>Charol</a:t>
            </a:r>
            <a:r>
              <a:rPr lang="en-US" sz="1500" dirty="0" smtClean="0">
                <a:solidFill>
                  <a:srgbClr val="000000"/>
                </a:solidFill>
              </a:rPr>
              <a:t> </a:t>
            </a:r>
            <a:r>
              <a:rPr lang="en-US" sz="1500" dirty="0" err="1" smtClean="0">
                <a:solidFill>
                  <a:srgbClr val="000000"/>
                </a:solidFill>
              </a:rPr>
              <a:t>Cougee</a:t>
            </a:r>
            <a:r>
              <a:rPr lang="en-US" sz="1500" dirty="0" smtClean="0">
                <a:solidFill>
                  <a:srgbClr val="000000"/>
                </a:solidFill>
              </a:rPr>
              <a:t> </a:t>
            </a:r>
          </a:p>
          <a:p>
            <a:r>
              <a:rPr lang="en-US" sz="1500" dirty="0" smtClean="0">
                <a:solidFill>
                  <a:srgbClr val="000000"/>
                </a:solidFill>
              </a:rPr>
              <a:t>Pierre </a:t>
            </a:r>
            <a:r>
              <a:rPr lang="en-US" sz="1500" dirty="0" err="1" smtClean="0">
                <a:solidFill>
                  <a:srgbClr val="000000"/>
                </a:solidFill>
              </a:rPr>
              <a:t>Cruzatte</a:t>
            </a:r>
            <a:r>
              <a:rPr lang="en-US" sz="1500" dirty="0" smtClean="0">
                <a:solidFill>
                  <a:srgbClr val="000000"/>
                </a:solidFill>
              </a:rPr>
              <a:t> </a:t>
            </a:r>
          </a:p>
          <a:p>
            <a:r>
              <a:rPr lang="en-US" sz="1500" dirty="0" err="1" smtClean="0">
                <a:solidFill>
                  <a:srgbClr val="000000"/>
                </a:solidFill>
              </a:rPr>
              <a:t>Chaol</a:t>
            </a:r>
            <a:r>
              <a:rPr lang="en-US" sz="1500" dirty="0" smtClean="0">
                <a:solidFill>
                  <a:srgbClr val="000000"/>
                </a:solidFill>
              </a:rPr>
              <a:t> Hebert</a:t>
            </a:r>
          </a:p>
          <a:p>
            <a:r>
              <a:rPr lang="en-US" sz="1500" dirty="0" smtClean="0">
                <a:solidFill>
                  <a:srgbClr val="000000"/>
                </a:solidFill>
              </a:rPr>
              <a:t>Batiste </a:t>
            </a:r>
            <a:r>
              <a:rPr lang="en-US" sz="1500" dirty="0" err="1" smtClean="0">
                <a:solidFill>
                  <a:srgbClr val="000000"/>
                </a:solidFill>
              </a:rPr>
              <a:t>Jeunesse</a:t>
            </a:r>
            <a:r>
              <a:rPr lang="en-US" sz="1500" dirty="0" smtClean="0">
                <a:solidFill>
                  <a:srgbClr val="000000"/>
                </a:solidFill>
              </a:rPr>
              <a:t> </a:t>
            </a:r>
          </a:p>
          <a:p>
            <a:r>
              <a:rPr lang="en-US" sz="1500" dirty="0" smtClean="0">
                <a:solidFill>
                  <a:srgbClr val="000000"/>
                </a:solidFill>
              </a:rPr>
              <a:t>La </a:t>
            </a:r>
            <a:r>
              <a:rPr lang="en-US" sz="1500" dirty="0" err="1" smtClean="0">
                <a:solidFill>
                  <a:srgbClr val="000000"/>
                </a:solidFill>
              </a:rPr>
              <a:t>Bartee</a:t>
            </a:r>
            <a:r>
              <a:rPr lang="en-US" sz="1500" dirty="0" smtClean="0">
                <a:solidFill>
                  <a:srgbClr val="000000"/>
                </a:solidFill>
              </a:rPr>
              <a:t> </a:t>
            </a:r>
          </a:p>
          <a:p>
            <a:r>
              <a:rPr lang="en-US" sz="1500" dirty="0" err="1" smtClean="0">
                <a:solidFill>
                  <a:srgbClr val="000000"/>
                </a:solidFill>
              </a:rPr>
              <a:t>Labiche</a:t>
            </a:r>
            <a:r>
              <a:rPr lang="en-US" sz="1500" dirty="0" smtClean="0">
                <a:solidFill>
                  <a:srgbClr val="000000"/>
                </a:solidFill>
              </a:rPr>
              <a:t> </a:t>
            </a:r>
            <a:r>
              <a:rPr lang="en-US" sz="1500" dirty="0" err="1" smtClean="0">
                <a:solidFill>
                  <a:srgbClr val="000000"/>
                </a:solidFill>
              </a:rPr>
              <a:t>Mallat</a:t>
            </a:r>
            <a:r>
              <a:rPr lang="en-US" sz="1500" dirty="0" smtClean="0">
                <a:solidFill>
                  <a:srgbClr val="000000"/>
                </a:solidFill>
              </a:rPr>
              <a:t> </a:t>
            </a:r>
          </a:p>
          <a:p>
            <a:r>
              <a:rPr lang="en-US" sz="1500" dirty="0" smtClean="0">
                <a:solidFill>
                  <a:srgbClr val="000000"/>
                </a:solidFill>
              </a:rPr>
              <a:t>Paul </a:t>
            </a:r>
            <a:r>
              <a:rPr lang="en-US" sz="1500" dirty="0" err="1" smtClean="0">
                <a:solidFill>
                  <a:srgbClr val="000000"/>
                </a:solidFill>
              </a:rPr>
              <a:t>Primeau</a:t>
            </a:r>
            <a:endParaRPr lang="en-US" sz="1500" dirty="0" smtClean="0">
              <a:solidFill>
                <a:srgbClr val="000000"/>
              </a:solidFill>
            </a:endParaRPr>
          </a:p>
          <a:p>
            <a:r>
              <a:rPr lang="en-US" sz="1500" dirty="0" smtClean="0">
                <a:solidFill>
                  <a:srgbClr val="000000"/>
                </a:solidFill>
              </a:rPr>
              <a:t>Francois Rivet</a:t>
            </a:r>
          </a:p>
          <a:p>
            <a:r>
              <a:rPr lang="en-US" sz="1500" dirty="0" smtClean="0">
                <a:solidFill>
                  <a:srgbClr val="000000"/>
                </a:solidFill>
              </a:rPr>
              <a:t>Peter </a:t>
            </a:r>
            <a:r>
              <a:rPr lang="en-US" sz="1500" dirty="0" err="1" smtClean="0">
                <a:solidFill>
                  <a:srgbClr val="000000"/>
                </a:solidFill>
              </a:rPr>
              <a:t>Roi</a:t>
            </a:r>
            <a:r>
              <a:rPr lang="en-US" sz="1500" dirty="0" smtClean="0">
                <a:solidFill>
                  <a:srgbClr val="000000"/>
                </a:solidFill>
              </a:rPr>
              <a:t> </a:t>
            </a:r>
          </a:p>
        </p:txBody>
      </p:sp>
      <p:grpSp>
        <p:nvGrpSpPr>
          <p:cNvPr id="36" name="Group 24"/>
          <p:cNvGrpSpPr>
            <a:grpSpLocks noChangeAspect="1"/>
          </p:cNvGrpSpPr>
          <p:nvPr/>
        </p:nvGrpSpPr>
        <p:grpSpPr>
          <a:xfrm>
            <a:off x="6409459" y="152400"/>
            <a:ext cx="2582141" cy="3292687"/>
            <a:chOff x="5855789" y="3733800"/>
            <a:chExt cx="2450011" cy="3124200"/>
          </a:xfrm>
        </p:grpSpPr>
        <p:pic>
          <p:nvPicPr>
            <p:cNvPr id="37" name="Picture 36" descr="http://www.history.org/almanack/people/images/thomasjefferson_sm.jpg"/>
            <p:cNvPicPr>
              <a:picLocks noChangeAspect="1" noChangeArrowheads="1"/>
            </p:cNvPicPr>
            <p:nvPr/>
          </p:nvPicPr>
          <p:blipFill>
            <a:blip r:embed="rId7"/>
            <a:srcRect t="6934" r="3030"/>
            <a:stretch>
              <a:fillRect/>
            </a:stretch>
          </p:blipFill>
          <p:spPr bwMode="auto">
            <a:xfrm>
              <a:off x="5867400" y="3733800"/>
              <a:ext cx="2438400" cy="3124200"/>
            </a:xfrm>
            <a:prstGeom prst="rect">
              <a:avLst/>
            </a:prstGeom>
            <a:noFill/>
            <a:ln w="38100">
              <a:solidFill>
                <a:srgbClr val="FF0000"/>
              </a:solidFill>
            </a:ln>
          </p:spPr>
        </p:pic>
        <p:sp>
          <p:nvSpPr>
            <p:cNvPr id="38" name="TextBox 37"/>
            <p:cNvSpPr txBox="1"/>
            <p:nvPr/>
          </p:nvSpPr>
          <p:spPr>
            <a:xfrm>
              <a:off x="5855789" y="6396334"/>
              <a:ext cx="2247334" cy="438042"/>
            </a:xfrm>
            <a:prstGeom prst="rect">
              <a:avLst/>
            </a:prstGeom>
            <a:noFill/>
          </p:spPr>
          <p:txBody>
            <a:bodyPr wrap="none" rtlCol="0">
              <a:spAutoFit/>
            </a:bodyPr>
            <a:lstStyle/>
            <a:p>
              <a:r>
                <a:rPr lang="en-US" sz="2400" dirty="0" smtClean="0">
                  <a:solidFill>
                    <a:schemeClr val="bg1"/>
                  </a:solidFill>
                </a:rPr>
                <a:t>Thomas Jefferson</a:t>
              </a:r>
              <a:endParaRPr lang="en-US" sz="24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9"/>
                                        </p:tgtEl>
                                      </p:cBhvr>
                                    </p:animEffect>
                                    <p:set>
                                      <p:cBhvr>
                                        <p:cTn id="7" dur="1" fill="hold">
                                          <p:stCondLst>
                                            <p:cond delay="999"/>
                                          </p:stCondLst>
                                        </p:cTn>
                                        <p:tgtEl>
                                          <p:spTgt spid="3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3"/>
                                        </p:tgtEl>
                                      </p:cBhvr>
                                    </p:animEffect>
                                    <p:set>
                                      <p:cBhvr>
                                        <p:cTn id="13" dur="1" fill="hold">
                                          <p:stCondLst>
                                            <p:cond delay="999"/>
                                          </p:stCondLst>
                                        </p:cTn>
                                        <p:tgtEl>
                                          <p:spTgt spid="3"/>
                                        </p:tgtEl>
                                        <p:attrNameLst>
                                          <p:attrName>style.visibility</p:attrName>
                                        </p:attrNameLst>
                                      </p:cBhvr>
                                      <p:to>
                                        <p:strVal val="hidden"/>
                                      </p:to>
                                    </p:set>
                                  </p:childTnLst>
                                </p:cTn>
                              </p:par>
                            </p:childTnLst>
                          </p:cTn>
                        </p:par>
                        <p:par>
                          <p:cTn id="14" fill="hold">
                            <p:stCondLst>
                              <p:cond delay="1000"/>
                            </p:stCondLst>
                            <p:childTnLst>
                              <p:par>
                                <p:cTn id="15" presetID="6" presetClass="emph" presetSubtype="0" fill="hold" grpId="0" nodeType="afterEffect">
                                  <p:stCondLst>
                                    <p:cond delay="0"/>
                                  </p:stCondLst>
                                  <p:childTnLst>
                                    <p:animScale>
                                      <p:cBhvr>
                                        <p:cTn id="16" dur="1000" fill="hold"/>
                                        <p:tgtEl>
                                          <p:spTgt spid="2"/>
                                        </p:tgtEl>
                                      </p:cBhvr>
                                      <p:by x="150000" y="150000"/>
                                    </p:animScale>
                                  </p:childTnLst>
                                </p:cTn>
                              </p:par>
                              <p:par>
                                <p:cTn id="17" presetID="63" presetClass="path" presetSubtype="0" accel="50000" decel="50000" fill="hold" grpId="1" nodeType="withEffect">
                                  <p:stCondLst>
                                    <p:cond delay="0"/>
                                  </p:stCondLst>
                                  <p:childTnLst>
                                    <p:animMotion origin="layout" path="M 3.33333E-6 -4.81481E-6 L 0.03333 -0.57453 " pathEditMode="relative" rAng="0" ptsTypes="AA">
                                      <p:cBhvr>
                                        <p:cTn id="18" dur="1000" fill="hold"/>
                                        <p:tgtEl>
                                          <p:spTgt spid="2"/>
                                        </p:tgtEl>
                                        <p:attrNameLst>
                                          <p:attrName>ppt_x</p:attrName>
                                          <p:attrName>ppt_y</p:attrName>
                                        </p:attrNameLst>
                                      </p:cBhvr>
                                      <p:rCtr x="17" y="-287"/>
                                    </p:animMotion>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1000"/>
                                        <p:tgtEl>
                                          <p:spTgt spid="12"/>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wipe(left)">
                                      <p:cBhvr>
                                        <p:cTn id="35" dur="1000"/>
                                        <p:tgtEl>
                                          <p:spTgt spid="9">
                                            <p:txEl>
                                              <p:pRg st="0" end="0"/>
                                            </p:txEl>
                                          </p:spTgt>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wipe(left)">
                                      <p:cBhvr>
                                        <p:cTn id="39" dur="1000"/>
                                        <p:tgtEl>
                                          <p:spTgt spid="9">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1000"/>
                                        <p:tgtEl>
                                          <p:spTgt spid="13"/>
                                        </p:tgtEl>
                                      </p:cBhvr>
                                    </p:animEffect>
                                  </p:childTnLst>
                                </p:cTn>
                              </p:par>
                              <p:par>
                                <p:cTn id="45" presetID="10" presetClass="exit" presetSubtype="0" fill="hold" grpId="1" nodeType="withEffect">
                                  <p:stCondLst>
                                    <p:cond delay="0"/>
                                  </p:stCondLst>
                                  <p:childTnLst>
                                    <p:animEffect transition="out" filter="fade">
                                      <p:cBhvr>
                                        <p:cTn id="46" dur="1000"/>
                                        <p:tgtEl>
                                          <p:spTgt spid="12"/>
                                        </p:tgtEl>
                                      </p:cBhvr>
                                    </p:animEffect>
                                    <p:set>
                                      <p:cBhvr>
                                        <p:cTn id="47" dur="1" fill="hold">
                                          <p:stCondLst>
                                            <p:cond delay="999"/>
                                          </p:stCondLst>
                                        </p:cTn>
                                        <p:tgtEl>
                                          <p:spTgt spid="12"/>
                                        </p:tgtEl>
                                        <p:attrNameLst>
                                          <p:attrName>style.visibility</p:attrName>
                                        </p:attrNameLst>
                                      </p:cBhvr>
                                      <p:to>
                                        <p:strVal val="hidden"/>
                                      </p:to>
                                    </p:se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9">
                                            <p:txEl>
                                              <p:pRg st="2" end="2"/>
                                            </p:txEl>
                                          </p:spTgt>
                                        </p:tgtEl>
                                        <p:attrNameLst>
                                          <p:attrName>style.visibility</p:attrName>
                                        </p:attrNameLst>
                                      </p:cBhvr>
                                      <p:to>
                                        <p:strVal val="visible"/>
                                      </p:to>
                                    </p:set>
                                    <p:animEffect transition="in" filter="wipe(left)">
                                      <p:cBhvr>
                                        <p:cTn id="51" dur="1000"/>
                                        <p:tgtEl>
                                          <p:spTgt spid="9">
                                            <p:txEl>
                                              <p:pRg st="2" end="2"/>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1000"/>
                                        <p:tgtEl>
                                          <p:spTgt spid="14"/>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9">
                                            <p:txEl>
                                              <p:pRg st="3" end="3"/>
                                            </p:txEl>
                                          </p:spTgt>
                                        </p:tgtEl>
                                        <p:attrNameLst>
                                          <p:attrName>style.visibility</p:attrName>
                                        </p:attrNameLst>
                                      </p:cBhvr>
                                      <p:to>
                                        <p:strVal val="visible"/>
                                      </p:to>
                                    </p:set>
                                    <p:animEffect transition="in" filter="wipe(left)">
                                      <p:cBhvr>
                                        <p:cTn id="63" dur="1000"/>
                                        <p:tgtEl>
                                          <p:spTgt spid="9">
                                            <p:txEl>
                                              <p:pRg st="3" end="3"/>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10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left)">
                                      <p:cBhvr>
                                        <p:cTn id="71" dur="1000"/>
                                        <p:tgtEl>
                                          <p:spTgt spid="15"/>
                                        </p:tgtEl>
                                      </p:cBhvr>
                                    </p:animEffect>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9">
                                            <p:txEl>
                                              <p:pRg st="4" end="4"/>
                                            </p:txEl>
                                          </p:spTgt>
                                        </p:tgtEl>
                                        <p:attrNameLst>
                                          <p:attrName>style.visibility</p:attrName>
                                        </p:attrNameLst>
                                      </p:cBhvr>
                                      <p:to>
                                        <p:strVal val="visible"/>
                                      </p:to>
                                    </p:set>
                                    <p:animEffect transition="in" filter="wipe(left)">
                                      <p:cBhvr>
                                        <p:cTn id="75" dur="1000"/>
                                        <p:tgtEl>
                                          <p:spTgt spid="9">
                                            <p:txEl>
                                              <p:pRg st="4" end="4"/>
                                            </p:tx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10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wipe(left)">
                                      <p:cBhvr>
                                        <p:cTn id="83" dur="1000"/>
                                        <p:tgtEl>
                                          <p:spTgt spid="16"/>
                                        </p:tgtEl>
                                      </p:cBhvr>
                                    </p:animEffect>
                                  </p:childTnLst>
                                </p:cTn>
                              </p:par>
                            </p:childTnLst>
                          </p:cTn>
                        </p:par>
                        <p:par>
                          <p:cTn id="84" fill="hold">
                            <p:stCondLst>
                              <p:cond delay="1000"/>
                            </p:stCondLst>
                            <p:childTnLst>
                              <p:par>
                                <p:cTn id="85" presetID="22" presetClass="entr" presetSubtype="8" fill="hold" grpId="0" nodeType="afterEffect">
                                  <p:stCondLst>
                                    <p:cond delay="0"/>
                                  </p:stCondLst>
                                  <p:childTnLst>
                                    <p:set>
                                      <p:cBhvr>
                                        <p:cTn id="86" dur="1" fill="hold">
                                          <p:stCondLst>
                                            <p:cond delay="0"/>
                                          </p:stCondLst>
                                        </p:cTn>
                                        <p:tgtEl>
                                          <p:spTgt spid="9">
                                            <p:txEl>
                                              <p:pRg st="5" end="5"/>
                                            </p:txEl>
                                          </p:spTgt>
                                        </p:tgtEl>
                                        <p:attrNameLst>
                                          <p:attrName>style.visibility</p:attrName>
                                        </p:attrNameLst>
                                      </p:cBhvr>
                                      <p:to>
                                        <p:strVal val="visible"/>
                                      </p:to>
                                    </p:set>
                                    <p:animEffect transition="in" filter="wipe(left)">
                                      <p:cBhvr>
                                        <p:cTn id="87" dur="1000"/>
                                        <p:tgtEl>
                                          <p:spTgt spid="9">
                                            <p:txEl>
                                              <p:pRg st="5" end="5"/>
                                            </p:txEl>
                                          </p:spTgt>
                                        </p:tgtEl>
                                      </p:cBhvr>
                                    </p:animEffect>
                                  </p:childTnLst>
                                </p:cTn>
                              </p:par>
                              <p:par>
                                <p:cTn id="88" presetID="10" presetClass="entr" presetSubtype="0" fill="hold" nodeType="with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1000"/>
                                        <p:tgtEl>
                                          <p:spTgt spid="2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wipe(left)">
                                      <p:cBhvr>
                                        <p:cTn id="95" dur="1000"/>
                                        <p:tgtEl>
                                          <p:spTgt spid="17"/>
                                        </p:tgtEl>
                                      </p:cBhvr>
                                    </p:animEffect>
                                  </p:childTnLst>
                                </p:cTn>
                              </p:par>
                            </p:childTnLst>
                          </p:cTn>
                        </p:par>
                        <p:par>
                          <p:cTn id="96" fill="hold">
                            <p:stCondLst>
                              <p:cond delay="1000"/>
                            </p:stCondLst>
                            <p:childTnLst>
                              <p:par>
                                <p:cTn id="97" presetID="22" presetClass="entr" presetSubtype="8" fill="hold" grpId="0" nodeType="afterEffect">
                                  <p:stCondLst>
                                    <p:cond delay="0"/>
                                  </p:stCondLst>
                                  <p:childTnLst>
                                    <p:set>
                                      <p:cBhvr>
                                        <p:cTn id="98" dur="1" fill="hold">
                                          <p:stCondLst>
                                            <p:cond delay="0"/>
                                          </p:stCondLst>
                                        </p:cTn>
                                        <p:tgtEl>
                                          <p:spTgt spid="9">
                                            <p:txEl>
                                              <p:pRg st="6" end="6"/>
                                            </p:txEl>
                                          </p:spTgt>
                                        </p:tgtEl>
                                        <p:attrNameLst>
                                          <p:attrName>style.visibility</p:attrName>
                                        </p:attrNameLst>
                                      </p:cBhvr>
                                      <p:to>
                                        <p:strVal val="visible"/>
                                      </p:to>
                                    </p:set>
                                    <p:animEffect transition="in" filter="wipe(left)">
                                      <p:cBhvr>
                                        <p:cTn id="99" dur="1000"/>
                                        <p:tgtEl>
                                          <p:spTgt spid="9">
                                            <p:txEl>
                                              <p:pRg st="6" end="6"/>
                                            </p:txEl>
                                          </p:spTgt>
                                        </p:tgtEl>
                                      </p:cBhvr>
                                    </p:animEffect>
                                  </p:childTnLst>
                                </p:cTn>
                              </p:par>
                              <p:par>
                                <p:cTn id="100" presetID="10" presetClass="entr" presetSubtype="0" fill="hold" nodeType="with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fade">
                                      <p:cBhvr>
                                        <p:cTn id="102" dur="1000"/>
                                        <p:tgtEl>
                                          <p:spTgt spid="30"/>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1000"/>
                                        <p:tgtEl>
                                          <p:spTgt spid="18"/>
                                        </p:tgtEl>
                                      </p:cBhvr>
                                    </p:animEffect>
                                    <p:set>
                                      <p:cBhvr>
                                        <p:cTn id="107" dur="1" fill="hold">
                                          <p:stCondLst>
                                            <p:cond delay="999"/>
                                          </p:stCondLst>
                                        </p:cTn>
                                        <p:tgtEl>
                                          <p:spTgt spid="18"/>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1000"/>
                                        <p:tgtEl>
                                          <p:spTgt spid="21"/>
                                        </p:tgtEl>
                                      </p:cBhvr>
                                    </p:animEffect>
                                    <p:set>
                                      <p:cBhvr>
                                        <p:cTn id="110" dur="1" fill="hold">
                                          <p:stCondLst>
                                            <p:cond delay="999"/>
                                          </p:stCondLst>
                                        </p:cTn>
                                        <p:tgtEl>
                                          <p:spTgt spid="21"/>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1000"/>
                                        <p:tgtEl>
                                          <p:spTgt spid="24"/>
                                        </p:tgtEl>
                                      </p:cBhvr>
                                    </p:animEffect>
                                    <p:set>
                                      <p:cBhvr>
                                        <p:cTn id="113" dur="1" fill="hold">
                                          <p:stCondLst>
                                            <p:cond delay="999"/>
                                          </p:stCondLst>
                                        </p:cTn>
                                        <p:tgtEl>
                                          <p:spTgt spid="24"/>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1000"/>
                                        <p:tgtEl>
                                          <p:spTgt spid="27"/>
                                        </p:tgtEl>
                                      </p:cBhvr>
                                    </p:animEffect>
                                    <p:set>
                                      <p:cBhvr>
                                        <p:cTn id="116" dur="1" fill="hold">
                                          <p:stCondLst>
                                            <p:cond delay="999"/>
                                          </p:stCondLst>
                                        </p:cTn>
                                        <p:tgtEl>
                                          <p:spTgt spid="27"/>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1000"/>
                                        <p:tgtEl>
                                          <p:spTgt spid="30"/>
                                        </p:tgtEl>
                                      </p:cBhvr>
                                    </p:animEffect>
                                    <p:set>
                                      <p:cBhvr>
                                        <p:cTn id="119" dur="1" fill="hold">
                                          <p:stCondLst>
                                            <p:cond delay="999"/>
                                          </p:stCondLst>
                                        </p:cTn>
                                        <p:tgtEl>
                                          <p:spTgt spid="30"/>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1000"/>
                                        <p:tgtEl>
                                          <p:spTgt spid="9">
                                            <p:txEl>
                                              <p:pRg st="0" end="0"/>
                                            </p:txEl>
                                          </p:spTgt>
                                        </p:tgtEl>
                                      </p:cBhvr>
                                    </p:animEffect>
                                    <p:set>
                                      <p:cBhvr>
                                        <p:cTn id="122" dur="1" fill="hold">
                                          <p:stCondLst>
                                            <p:cond delay="999"/>
                                          </p:stCondLst>
                                        </p:cTn>
                                        <p:tgtEl>
                                          <p:spTgt spid="9">
                                            <p:txEl>
                                              <p:pRg st="0" end="0"/>
                                            </p:txEl>
                                          </p:spTgt>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1000"/>
                                        <p:tgtEl>
                                          <p:spTgt spid="9">
                                            <p:txEl>
                                              <p:pRg st="1" end="1"/>
                                            </p:txEl>
                                          </p:spTgt>
                                        </p:tgtEl>
                                      </p:cBhvr>
                                    </p:animEffect>
                                    <p:set>
                                      <p:cBhvr>
                                        <p:cTn id="125" dur="1" fill="hold">
                                          <p:stCondLst>
                                            <p:cond delay="999"/>
                                          </p:stCondLst>
                                        </p:cTn>
                                        <p:tgtEl>
                                          <p:spTgt spid="9">
                                            <p:txEl>
                                              <p:pRg st="1" end="1"/>
                                            </p:txEl>
                                          </p:spTgt>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1000"/>
                                        <p:tgtEl>
                                          <p:spTgt spid="9">
                                            <p:txEl>
                                              <p:pRg st="2" end="2"/>
                                            </p:txEl>
                                          </p:spTgt>
                                        </p:tgtEl>
                                      </p:cBhvr>
                                    </p:animEffect>
                                    <p:set>
                                      <p:cBhvr>
                                        <p:cTn id="128" dur="1" fill="hold">
                                          <p:stCondLst>
                                            <p:cond delay="999"/>
                                          </p:stCondLst>
                                        </p:cTn>
                                        <p:tgtEl>
                                          <p:spTgt spid="9">
                                            <p:txEl>
                                              <p:pRg st="2" end="2"/>
                                            </p:txEl>
                                          </p:spTgt>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1000"/>
                                        <p:tgtEl>
                                          <p:spTgt spid="9">
                                            <p:txEl>
                                              <p:pRg st="3" end="3"/>
                                            </p:txEl>
                                          </p:spTgt>
                                        </p:tgtEl>
                                      </p:cBhvr>
                                    </p:animEffect>
                                    <p:set>
                                      <p:cBhvr>
                                        <p:cTn id="131" dur="1" fill="hold">
                                          <p:stCondLst>
                                            <p:cond delay="999"/>
                                          </p:stCondLst>
                                        </p:cTn>
                                        <p:tgtEl>
                                          <p:spTgt spid="9">
                                            <p:txEl>
                                              <p:pRg st="3" end="3"/>
                                            </p:txEl>
                                          </p:spTgt>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1000"/>
                                        <p:tgtEl>
                                          <p:spTgt spid="9">
                                            <p:txEl>
                                              <p:pRg st="4" end="4"/>
                                            </p:txEl>
                                          </p:spTgt>
                                        </p:tgtEl>
                                      </p:cBhvr>
                                    </p:animEffect>
                                    <p:set>
                                      <p:cBhvr>
                                        <p:cTn id="134" dur="1" fill="hold">
                                          <p:stCondLst>
                                            <p:cond delay="999"/>
                                          </p:stCondLst>
                                        </p:cTn>
                                        <p:tgtEl>
                                          <p:spTgt spid="9">
                                            <p:txEl>
                                              <p:pRg st="4" end="4"/>
                                            </p:txEl>
                                          </p:spTgt>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1000"/>
                                        <p:tgtEl>
                                          <p:spTgt spid="9">
                                            <p:txEl>
                                              <p:pRg st="5" end="5"/>
                                            </p:txEl>
                                          </p:spTgt>
                                        </p:tgtEl>
                                      </p:cBhvr>
                                    </p:animEffect>
                                    <p:set>
                                      <p:cBhvr>
                                        <p:cTn id="137" dur="1" fill="hold">
                                          <p:stCondLst>
                                            <p:cond delay="999"/>
                                          </p:stCondLst>
                                        </p:cTn>
                                        <p:tgtEl>
                                          <p:spTgt spid="9">
                                            <p:txEl>
                                              <p:pRg st="5" end="5"/>
                                            </p:txEl>
                                          </p:spTgt>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1000"/>
                                        <p:tgtEl>
                                          <p:spTgt spid="9">
                                            <p:txEl>
                                              <p:pRg st="6" end="6"/>
                                            </p:txEl>
                                          </p:spTgt>
                                        </p:tgtEl>
                                      </p:cBhvr>
                                    </p:animEffect>
                                    <p:set>
                                      <p:cBhvr>
                                        <p:cTn id="140" dur="1" fill="hold">
                                          <p:stCondLst>
                                            <p:cond delay="999"/>
                                          </p:stCondLst>
                                        </p:cTn>
                                        <p:tgtEl>
                                          <p:spTgt spid="9">
                                            <p:txEl>
                                              <p:pRg st="6" end="6"/>
                                            </p:txEl>
                                          </p:spTgt>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1000"/>
                                        <p:tgtEl>
                                          <p:spTgt spid="7"/>
                                        </p:tgtEl>
                                      </p:cBhvr>
                                    </p:animEffect>
                                    <p:set>
                                      <p:cBhvr>
                                        <p:cTn id="143" dur="1" fill="hold">
                                          <p:stCondLst>
                                            <p:cond delay="999"/>
                                          </p:stCondLst>
                                        </p:cTn>
                                        <p:tgtEl>
                                          <p:spTgt spid="7"/>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1000"/>
                                        <p:tgtEl>
                                          <p:spTgt spid="13"/>
                                        </p:tgtEl>
                                      </p:cBhvr>
                                    </p:animEffect>
                                    <p:set>
                                      <p:cBhvr>
                                        <p:cTn id="146" dur="1" fill="hold">
                                          <p:stCondLst>
                                            <p:cond delay="999"/>
                                          </p:stCondLst>
                                        </p:cTn>
                                        <p:tgtEl>
                                          <p:spTgt spid="13"/>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1000"/>
                                        <p:tgtEl>
                                          <p:spTgt spid="14"/>
                                        </p:tgtEl>
                                      </p:cBhvr>
                                    </p:animEffect>
                                    <p:set>
                                      <p:cBhvr>
                                        <p:cTn id="149" dur="1" fill="hold">
                                          <p:stCondLst>
                                            <p:cond delay="999"/>
                                          </p:stCondLst>
                                        </p:cTn>
                                        <p:tgtEl>
                                          <p:spTgt spid="14"/>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1000"/>
                                        <p:tgtEl>
                                          <p:spTgt spid="15"/>
                                        </p:tgtEl>
                                      </p:cBhvr>
                                    </p:animEffect>
                                    <p:set>
                                      <p:cBhvr>
                                        <p:cTn id="152" dur="1" fill="hold">
                                          <p:stCondLst>
                                            <p:cond delay="999"/>
                                          </p:stCondLst>
                                        </p:cTn>
                                        <p:tgtEl>
                                          <p:spTgt spid="15"/>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1000"/>
                                        <p:tgtEl>
                                          <p:spTgt spid="16"/>
                                        </p:tgtEl>
                                      </p:cBhvr>
                                    </p:animEffect>
                                    <p:set>
                                      <p:cBhvr>
                                        <p:cTn id="155" dur="1" fill="hold">
                                          <p:stCondLst>
                                            <p:cond delay="999"/>
                                          </p:stCondLst>
                                        </p:cTn>
                                        <p:tgtEl>
                                          <p:spTgt spid="16"/>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1000"/>
                                        <p:tgtEl>
                                          <p:spTgt spid="17"/>
                                        </p:tgtEl>
                                      </p:cBhvr>
                                    </p:animEffect>
                                    <p:set>
                                      <p:cBhvr>
                                        <p:cTn id="158" dur="1" fill="hold">
                                          <p:stCondLst>
                                            <p:cond delay="999"/>
                                          </p:stCondLst>
                                        </p:cTn>
                                        <p:tgtEl>
                                          <p:spTgt spid="17"/>
                                        </p:tgtEl>
                                        <p:attrNameLst>
                                          <p:attrName>style.visibility</p:attrName>
                                        </p:attrNameLst>
                                      </p:cBhvr>
                                      <p:to>
                                        <p:strVal val="hidden"/>
                                      </p:to>
                                    </p:set>
                                  </p:childTnLst>
                                </p:cTn>
                              </p:par>
                              <p:par>
                                <p:cTn id="159" presetID="10" presetClass="entr" presetSubtype="0" fill="hold" grpId="0" nodeType="withEffect">
                                  <p:stCondLst>
                                    <p:cond delay="0"/>
                                  </p:stCondLst>
                                  <p:childTnLst>
                                    <p:set>
                                      <p:cBhvr>
                                        <p:cTn id="160" dur="1" fill="hold">
                                          <p:stCondLst>
                                            <p:cond delay="0"/>
                                          </p:stCondLst>
                                        </p:cTn>
                                        <p:tgtEl>
                                          <p:spTgt spid="33"/>
                                        </p:tgtEl>
                                        <p:attrNameLst>
                                          <p:attrName>style.visibility</p:attrName>
                                        </p:attrNameLst>
                                      </p:cBhvr>
                                      <p:to>
                                        <p:strVal val="visible"/>
                                      </p:to>
                                    </p:set>
                                    <p:animEffect transition="in" filter="fade">
                                      <p:cBhvr>
                                        <p:cTn id="161" dur="1000"/>
                                        <p:tgtEl>
                                          <p:spTgt spid="33"/>
                                        </p:tgtEl>
                                      </p:cBhvr>
                                    </p:animEffect>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grpId="0" nodeType="clickEffect">
                                  <p:stCondLst>
                                    <p:cond delay="0"/>
                                  </p:stCondLst>
                                  <p:childTnLst>
                                    <p:set>
                                      <p:cBhvr>
                                        <p:cTn id="165" dur="1" fill="hold">
                                          <p:stCondLst>
                                            <p:cond delay="0"/>
                                          </p:stCondLst>
                                        </p:cTn>
                                        <p:tgtEl>
                                          <p:spTgt spid="34"/>
                                        </p:tgtEl>
                                        <p:attrNameLst>
                                          <p:attrName>style.visibility</p:attrName>
                                        </p:attrNameLst>
                                      </p:cBhvr>
                                      <p:to>
                                        <p:strVal val="visible"/>
                                      </p:to>
                                    </p:set>
                                  </p:childTnLst>
                                </p:cTn>
                              </p:par>
                              <p:par>
                                <p:cTn id="166" presetID="6" presetClass="emph" presetSubtype="0" fill="hold" grpId="1" nodeType="withEffect">
                                  <p:stCondLst>
                                    <p:cond delay="0"/>
                                  </p:stCondLst>
                                  <p:childTnLst>
                                    <p:animScale>
                                      <p:cBhvr>
                                        <p:cTn id="167" dur="1000" fill="hold"/>
                                        <p:tgtEl>
                                          <p:spTgt spid="34"/>
                                        </p:tgtEl>
                                      </p:cBhvr>
                                      <p:by x="150000" y="150000"/>
                                    </p:animScale>
                                  </p:childTnLst>
                                </p:cTn>
                              </p:par>
                              <p:par>
                                <p:cTn id="168" presetID="63" presetClass="path" presetSubtype="0" accel="50000" decel="50000" fill="hold" grpId="2" nodeType="withEffect">
                                  <p:stCondLst>
                                    <p:cond delay="0"/>
                                  </p:stCondLst>
                                  <p:childTnLst>
                                    <p:animMotion origin="layout" path="M 2.22222E-6 -4.79769E-6 L 0.18889 -0.0978 " pathEditMode="relative" rAng="0" ptsTypes="AA">
                                      <p:cBhvr>
                                        <p:cTn id="169" dur="1000" fill="hold"/>
                                        <p:tgtEl>
                                          <p:spTgt spid="34"/>
                                        </p:tgtEl>
                                        <p:attrNameLst>
                                          <p:attrName>ppt_x</p:attrName>
                                          <p:attrName>ppt_y</p:attrName>
                                        </p:attrNameLst>
                                      </p:cBhvr>
                                      <p:rCtr x="94" y="-49"/>
                                    </p:animMotion>
                                  </p:childTnLst>
                                </p:cTn>
                              </p:par>
                              <p:par>
                                <p:cTn id="170" presetID="10" presetClass="exit" presetSubtype="0" fill="hold" grpId="2" nodeType="withEffect">
                                  <p:stCondLst>
                                    <p:cond delay="0"/>
                                  </p:stCondLst>
                                  <p:childTnLst>
                                    <p:animEffect transition="out" filter="fade">
                                      <p:cBhvr>
                                        <p:cTn id="171" dur="1000"/>
                                        <p:tgtEl>
                                          <p:spTgt spid="2"/>
                                        </p:tgtEl>
                                      </p:cBhvr>
                                    </p:animEffect>
                                    <p:set>
                                      <p:cBhvr>
                                        <p:cTn id="172" dur="1" fill="hold">
                                          <p:stCondLst>
                                            <p:cond delay="999"/>
                                          </p:stCondLst>
                                        </p:cTn>
                                        <p:tgtEl>
                                          <p:spTgt spid="2"/>
                                        </p:tgtEl>
                                        <p:attrNameLst>
                                          <p:attrName>style.visibility</p:attrName>
                                        </p:attrNameLst>
                                      </p:cBhvr>
                                      <p:to>
                                        <p:strVal val="hidden"/>
                                      </p:to>
                                    </p:set>
                                  </p:childTnLst>
                                </p:cTn>
                              </p:par>
                              <p:par>
                                <p:cTn id="173" presetID="10" presetClass="entr" presetSubtype="0" fill="hold" grpId="1" nodeType="withEffect">
                                  <p:stCondLst>
                                    <p:cond delay="500"/>
                                  </p:stCondLst>
                                  <p:childTnLst>
                                    <p:set>
                                      <p:cBhvr>
                                        <p:cTn id="174" dur="1" fill="hold">
                                          <p:stCondLst>
                                            <p:cond delay="0"/>
                                          </p:stCondLst>
                                        </p:cTn>
                                        <p:tgtEl>
                                          <p:spTgt spid="35"/>
                                        </p:tgtEl>
                                        <p:attrNameLst>
                                          <p:attrName>style.visibility</p:attrName>
                                        </p:attrNameLst>
                                      </p:cBhvr>
                                      <p:to>
                                        <p:strVal val="visible"/>
                                      </p:to>
                                    </p:set>
                                    <p:animEffect transition="in" filter="fade">
                                      <p:cBhvr>
                                        <p:cTn id="175" dur="1000"/>
                                        <p:tgtEl>
                                          <p:spTgt spid="35"/>
                                        </p:tgtEl>
                                      </p:cBhvr>
                                    </p:animEffect>
                                  </p:childTnLst>
                                </p:cTn>
                              </p:par>
                              <p:par>
                                <p:cTn id="176" presetID="10" presetClass="exit" presetSubtype="0" fill="hold" grpId="3" nodeType="withEffect">
                                  <p:stCondLst>
                                    <p:cond delay="500"/>
                                  </p:stCondLst>
                                  <p:childTnLst>
                                    <p:animEffect transition="out" filter="fade">
                                      <p:cBhvr>
                                        <p:cTn id="177" dur="1000"/>
                                        <p:tgtEl>
                                          <p:spTgt spid="34"/>
                                        </p:tgtEl>
                                      </p:cBhvr>
                                    </p:animEffect>
                                    <p:set>
                                      <p:cBhvr>
                                        <p:cTn id="178" dur="1" fill="hold">
                                          <p:stCondLst>
                                            <p:cond delay="999"/>
                                          </p:stCondLst>
                                        </p:cTn>
                                        <p:tgtEl>
                                          <p:spTgt spid="34"/>
                                        </p:tgtEl>
                                        <p:attrNameLst>
                                          <p:attrName>style.visibility</p:attrName>
                                        </p:attrNameLst>
                                      </p:cBhvr>
                                      <p:to>
                                        <p:strVal val="hidden"/>
                                      </p:to>
                                    </p:set>
                                  </p:childTnLst>
                                </p:cTn>
                              </p:par>
                              <p:par>
                                <p:cTn id="179" presetID="10" presetClass="entr" presetSubtype="0" fill="hold" nodeType="withEffect">
                                  <p:stCondLst>
                                    <p:cond delay="500"/>
                                  </p:stCondLst>
                                  <p:childTnLst>
                                    <p:set>
                                      <p:cBhvr>
                                        <p:cTn id="180" dur="1" fill="hold">
                                          <p:stCondLst>
                                            <p:cond delay="0"/>
                                          </p:stCondLst>
                                        </p:cTn>
                                        <p:tgtEl>
                                          <p:spTgt spid="36"/>
                                        </p:tgtEl>
                                        <p:attrNameLst>
                                          <p:attrName>style.visibility</p:attrName>
                                        </p:attrNameLst>
                                      </p:cBhvr>
                                      <p:to>
                                        <p:strVal val="visible"/>
                                      </p:to>
                                    </p:set>
                                    <p:animEffect transition="in" filter="fade">
                                      <p:cBhvr>
                                        <p:cTn id="18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2" grpId="0"/>
      <p:bldP spid="2" grpId="1"/>
      <p:bldP spid="2" grpId="2"/>
      <p:bldP spid="7" grpId="0"/>
      <p:bldP spid="7" grpId="1"/>
      <p:bldP spid="9" grpId="0" uiExpand="1" build="allAtOnce"/>
      <p:bldP spid="9" grpId="1" build="allAtOnce"/>
      <p:bldP spid="12" grpId="0" animBg="1"/>
      <p:bldP spid="12" grpId="1" uiExpand="1" animBg="1"/>
      <p:bldP spid="13" grpId="0" uiExpand="1" animBg="1"/>
      <p:bldP spid="13" grpId="1" animBg="1"/>
      <p:bldP spid="14" grpId="0" uiExpand="1" animBg="1"/>
      <p:bldP spid="14" grpId="1" animBg="1"/>
      <p:bldP spid="15" grpId="0" uiExpand="1" animBg="1"/>
      <p:bldP spid="15" grpId="1" animBg="1"/>
      <p:bldP spid="16" grpId="0" uiExpand="1" animBg="1"/>
      <p:bldP spid="16" grpId="1" animBg="1"/>
      <p:bldP spid="17" grpId="0" uiExpand="1" animBg="1"/>
      <p:bldP spid="17" grpId="1" animBg="1"/>
      <p:bldP spid="33" grpId="0" animBg="1"/>
      <p:bldP spid="34" grpId="0"/>
      <p:bldP spid="34" grpId="1"/>
      <p:bldP spid="34" grpId="2"/>
      <p:bldP spid="34" grpId="3"/>
      <p:bldP spid="35" grpId="1" animBg="1"/>
      <p:bldP spid="39" grpId="0"/>
    </p:bld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76200"/>
            <a:ext cx="9144000" cy="2246769"/>
          </a:xfrm>
          <a:prstGeom prst="rect">
            <a:avLst/>
          </a:prstGeom>
        </p:spPr>
        <p:txBody>
          <a:bodyPr wrap="square">
            <a:spAutoFit/>
          </a:bodyPr>
          <a:lstStyle/>
          <a:p>
            <a:r>
              <a:rPr lang="en-US" sz="2000" dirty="0" smtClean="0">
                <a:hlinkClick r:id="rId2"/>
              </a:rPr>
              <a:t>https://en.wikipedia.org/wiki/Andrew_Ellicott</a:t>
            </a:r>
            <a:r>
              <a:rPr lang="en-US" sz="2000" dirty="0" smtClean="0"/>
              <a:t>		</a:t>
            </a:r>
            <a:r>
              <a:rPr lang="en-US" sz="2000" b="1" dirty="0" smtClean="0"/>
              <a:t>Andrew Ellicott</a:t>
            </a:r>
          </a:p>
          <a:p>
            <a:r>
              <a:rPr lang="en-US" sz="2000" dirty="0" smtClean="0"/>
              <a:t>In 1803, Jefferson engaged  Andrew Ellicott (1754–1820) as a mentor and teacher for Meriwether Lewis,  one of the leaders of the Lewis and Clark Expedition that was to start the following year. From </a:t>
            </a:r>
            <a:r>
              <a:rPr lang="en-US" sz="2000" b="1" dirty="0" smtClean="0"/>
              <a:t>April to May 1803</a:t>
            </a:r>
            <a:r>
              <a:rPr lang="en-US" sz="2000" dirty="0" smtClean="0"/>
              <a:t>, Lewis stayed at Ellicott's home (in Lancaster, PA) and </a:t>
            </a:r>
            <a:r>
              <a:rPr lang="en-US" sz="2000" b="1" dirty="0" smtClean="0"/>
              <a:t>studied survey techniques,</a:t>
            </a:r>
            <a:r>
              <a:rPr lang="en-US" sz="2000" dirty="0" smtClean="0"/>
              <a:t> and Ellicott made many recommendations on the expedition's equipment and survey procedures that were later followed. The two men apparently got along well.</a:t>
            </a:r>
            <a:endParaRPr lang="en-US" sz="2000" dirty="0"/>
          </a:p>
        </p:txBody>
      </p:sp>
      <p:sp>
        <p:nvSpPr>
          <p:cNvPr id="10" name="Rectangle 9"/>
          <p:cNvSpPr/>
          <p:nvPr/>
        </p:nvSpPr>
        <p:spPr>
          <a:xfrm>
            <a:off x="0" y="2328208"/>
            <a:ext cx="9144000" cy="1938992"/>
          </a:xfrm>
          <a:prstGeom prst="rect">
            <a:avLst/>
          </a:prstGeom>
        </p:spPr>
        <p:txBody>
          <a:bodyPr wrap="square">
            <a:spAutoFit/>
          </a:bodyPr>
          <a:lstStyle/>
          <a:p>
            <a:r>
              <a:rPr lang="en-US" sz="2000" dirty="0" smtClean="0">
                <a:hlinkClick r:id="rId3"/>
              </a:rPr>
              <a:t>https://en.wikipedia.org/wiki/Benjamin_Smith_Barton</a:t>
            </a:r>
            <a:r>
              <a:rPr lang="en-US" sz="2000" dirty="0" smtClean="0"/>
              <a:t>	</a:t>
            </a:r>
            <a:r>
              <a:rPr lang="en-US" sz="2000" b="1" dirty="0" smtClean="0"/>
              <a:t>Benjamin Smith Barton</a:t>
            </a:r>
            <a:r>
              <a:rPr lang="en-US" sz="2000" dirty="0" smtClean="0"/>
              <a:t> </a:t>
            </a:r>
          </a:p>
          <a:p>
            <a:r>
              <a:rPr lang="en-US" sz="2000" dirty="0" smtClean="0"/>
              <a:t>Benjamin Barton (1766-1815) corresponded with naturalists throughout the United States and Europe, and made significant contributions to the scientific literature of his day. In 1803 Barton published </a:t>
            </a:r>
            <a:r>
              <a:rPr lang="en-US" sz="2000" i="1" dirty="0" smtClean="0"/>
              <a:t>Elements of botany, or Outlines of the natural history of vegetables</a:t>
            </a:r>
            <a:r>
              <a:rPr lang="en-US" sz="2000" dirty="0" smtClean="0"/>
              <a:t>, the first American textbook on botany.. From 1798-1804, Barton published a work on medicinal plants. Lived in Philadelphia.</a:t>
            </a:r>
          </a:p>
        </p:txBody>
      </p:sp>
      <p:sp>
        <p:nvSpPr>
          <p:cNvPr id="14" name="Rectangle 13"/>
          <p:cNvSpPr/>
          <p:nvPr/>
        </p:nvSpPr>
        <p:spPr>
          <a:xfrm>
            <a:off x="0" y="4293275"/>
            <a:ext cx="9144000" cy="2554545"/>
          </a:xfrm>
          <a:prstGeom prst="rect">
            <a:avLst/>
          </a:prstGeom>
        </p:spPr>
        <p:txBody>
          <a:bodyPr wrap="square">
            <a:spAutoFit/>
          </a:bodyPr>
          <a:lstStyle/>
          <a:p>
            <a:r>
              <a:rPr lang="en-US" sz="2000" dirty="0" smtClean="0">
                <a:hlinkClick r:id="rId4"/>
              </a:rPr>
              <a:t>https://en.wikipedia.org/wiki/Robert_Patterson_(educator)</a:t>
            </a:r>
            <a:r>
              <a:rPr lang="en-US" sz="2000" dirty="0" smtClean="0"/>
              <a:t>	</a:t>
            </a:r>
            <a:r>
              <a:rPr lang="en-US" sz="2000" b="1" dirty="0" smtClean="0"/>
              <a:t>Robert Patterson</a:t>
            </a:r>
          </a:p>
          <a:p>
            <a:r>
              <a:rPr lang="en-US" sz="2000" dirty="0" smtClean="0"/>
              <a:t>Robert Patterson ((1743-1824) was professor of mathematics in the University of Pennsylvania  from 1779 to 1814, also serving as vice provost from 1810 to 1813. In 1805, without solicitation, President Jefferson appointed him director of the mint, which position he held until a short time before his death. Always actively interested in the American Philosophical Society, he was its president from 1819 until his death. He published </a:t>
            </a:r>
            <a:r>
              <a:rPr lang="en-US" sz="2000" i="1" dirty="0" smtClean="0"/>
              <a:t>The Newtonian System</a:t>
            </a:r>
            <a:r>
              <a:rPr lang="en-US" sz="2000" dirty="0" smtClean="0"/>
              <a:t> (1808) and edited various works on mathematics and physics. </a:t>
            </a:r>
            <a:endParaRPr lang="en-US" sz="2000" dirty="0"/>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609600"/>
            <a:ext cx="9144000" cy="2862322"/>
          </a:xfrm>
          <a:prstGeom prst="rect">
            <a:avLst/>
          </a:prstGeom>
        </p:spPr>
        <p:txBody>
          <a:bodyPr wrap="square">
            <a:spAutoFit/>
          </a:bodyPr>
          <a:lstStyle/>
          <a:p>
            <a:r>
              <a:rPr lang="en-US" sz="2000" dirty="0" smtClean="0">
                <a:hlinkClick r:id="rId2"/>
              </a:rPr>
              <a:t>https://en.wikipedia.org/wiki/Caspar_Wistar_(physician)</a:t>
            </a:r>
            <a:r>
              <a:rPr lang="en-US" sz="2000" dirty="0" smtClean="0"/>
              <a:t>	</a:t>
            </a:r>
            <a:r>
              <a:rPr lang="en-US" sz="2000" b="1" dirty="0" smtClean="0"/>
              <a:t>Caspar </a:t>
            </a:r>
            <a:r>
              <a:rPr lang="en-US" sz="2000" b="1" dirty="0" err="1" smtClean="0"/>
              <a:t>Wistar</a:t>
            </a:r>
            <a:r>
              <a:rPr lang="en-US" sz="2000" b="1" dirty="0" smtClean="0"/>
              <a:t> </a:t>
            </a:r>
          </a:p>
          <a:p>
            <a:r>
              <a:rPr lang="en-US" sz="2000" b="1" dirty="0" smtClean="0"/>
              <a:t>Caspar </a:t>
            </a:r>
            <a:r>
              <a:rPr lang="en-US" sz="2000" b="1" dirty="0" err="1" smtClean="0"/>
              <a:t>Wistar</a:t>
            </a:r>
            <a:r>
              <a:rPr lang="en-US" sz="2000" dirty="0" smtClean="0"/>
              <a:t> (1761-1818) was professor of chemistry in the institutes of medicine in the College of Philadelphia from 1789 till 1792, when the faculty of that institution united with the medical department of the University of Pennsylvania, of which he was adjunct professor of anatomy, midwifery, and surgery until 1808. In that year, on the death of his associate, Dr. William </a:t>
            </a:r>
            <a:r>
              <a:rPr lang="en-US" sz="2000" dirty="0" err="1" smtClean="0"/>
              <a:t>Shippen</a:t>
            </a:r>
            <a:r>
              <a:rPr lang="en-US" sz="2000" dirty="0" smtClean="0"/>
              <a:t>, Jr., he was given the chair of anatomy, which he retained until his death. He was elected a Fellow of the American Academy of Arts and Sciences in 1803.</a:t>
            </a:r>
          </a:p>
          <a:p>
            <a:endParaRPr lang="en-US" sz="2000" dirty="0"/>
          </a:p>
        </p:txBody>
      </p:sp>
      <p:sp>
        <p:nvSpPr>
          <p:cNvPr id="10" name="Rectangle 9"/>
          <p:cNvSpPr/>
          <p:nvPr/>
        </p:nvSpPr>
        <p:spPr>
          <a:xfrm>
            <a:off x="0" y="3200400"/>
            <a:ext cx="9144000" cy="2862322"/>
          </a:xfrm>
          <a:prstGeom prst="rect">
            <a:avLst/>
          </a:prstGeom>
        </p:spPr>
        <p:txBody>
          <a:bodyPr wrap="square">
            <a:spAutoFit/>
          </a:bodyPr>
          <a:lstStyle/>
          <a:p>
            <a:r>
              <a:rPr lang="en-US" sz="2000" dirty="0" smtClean="0">
                <a:hlinkClick r:id="rId3"/>
              </a:rPr>
              <a:t>https://en.wikipedia.org/wiki/Benjamin_Rush</a:t>
            </a:r>
            <a:r>
              <a:rPr lang="en-US" sz="2000" dirty="0" smtClean="0"/>
              <a:t>		</a:t>
            </a:r>
            <a:r>
              <a:rPr lang="en-US" sz="2000" b="1" dirty="0" smtClean="0"/>
              <a:t>Benjamin Rush </a:t>
            </a:r>
            <a:endParaRPr lang="en-US" sz="2000" dirty="0" smtClean="0"/>
          </a:p>
          <a:p>
            <a:r>
              <a:rPr lang="en-US" sz="2000" dirty="0" smtClean="0"/>
              <a:t>Benjamin Rush (</a:t>
            </a:r>
            <a:r>
              <a:rPr lang="da-DK" sz="2000" dirty="0" smtClean="0"/>
              <a:t>1746-1813) </a:t>
            </a:r>
            <a:r>
              <a:rPr lang="en-US" sz="2000" dirty="0" smtClean="0"/>
              <a:t>was a Founding Father of the United States and  a civic leader in Philadelphia, where he was a physician, politician, social reformer, educator and humanitarian and a professor of chemistry, medical theory, and clinical practice at the University of Pennsylvania. As a leading physician, Rush had a major impact on the emerging medical profession. He was committed to organizing all medical knowledge around explanatory theories, rather than rely on empirical methods.  Rush argued that illness was the result of imbalances in the body's physical system and was caused by malfunctions in the brain. His approach prepared the way for later medical research.</a:t>
            </a:r>
            <a:endParaRPr lang="en-US" sz="2000"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2"/>
          <p:cNvGrpSpPr/>
          <p:nvPr/>
        </p:nvGrpSpPr>
        <p:grpSpPr>
          <a:xfrm>
            <a:off x="0" y="1158449"/>
            <a:ext cx="9144000" cy="2371332"/>
            <a:chOff x="0" y="1091381"/>
            <a:chExt cx="10009239" cy="2595716"/>
          </a:xfrm>
        </p:grpSpPr>
        <p:pic>
          <p:nvPicPr>
            <p:cNvPr id="26" name="Picture 16" descr="Image map with same links provided elsewhere on this page"/>
            <p:cNvPicPr>
              <a:picLocks noChangeAspect="1" noChangeArrowheads="1"/>
            </p:cNvPicPr>
            <p:nvPr/>
          </p:nvPicPr>
          <p:blipFill>
            <a:blip r:embed="rId3" cstate="screen"/>
            <a:srcRect/>
            <a:stretch>
              <a:fillRect/>
            </a:stretch>
          </p:blipFill>
          <p:spPr bwMode="auto">
            <a:xfrm>
              <a:off x="0" y="1174359"/>
              <a:ext cx="4552950" cy="2400301"/>
            </a:xfrm>
            <a:prstGeom prst="rect">
              <a:avLst/>
            </a:prstGeom>
            <a:noFill/>
          </p:spPr>
        </p:pic>
        <p:pic>
          <p:nvPicPr>
            <p:cNvPr id="27" name="Picture 10" descr="Image map with same links provided elsewhere on this page"/>
            <p:cNvPicPr>
              <a:picLocks noChangeAspect="1" noChangeArrowheads="1"/>
            </p:cNvPicPr>
            <p:nvPr/>
          </p:nvPicPr>
          <p:blipFill>
            <a:blip r:embed="rId4" cstate="screen"/>
            <a:srcRect/>
            <a:stretch>
              <a:fillRect/>
            </a:stretch>
          </p:blipFill>
          <p:spPr bwMode="auto">
            <a:xfrm>
              <a:off x="4551570" y="1214073"/>
              <a:ext cx="4524655" cy="2357021"/>
            </a:xfrm>
            <a:prstGeom prst="rect">
              <a:avLst/>
            </a:prstGeom>
            <a:noFill/>
          </p:spPr>
        </p:pic>
        <p:grpSp>
          <p:nvGrpSpPr>
            <p:cNvPr id="3" name="Group 35"/>
            <p:cNvGrpSpPr/>
            <p:nvPr/>
          </p:nvGrpSpPr>
          <p:grpSpPr>
            <a:xfrm>
              <a:off x="8497315" y="1091381"/>
              <a:ext cx="1511924" cy="2595716"/>
              <a:chOff x="8497315" y="1091381"/>
              <a:chExt cx="1511924" cy="2595716"/>
            </a:xfrm>
          </p:grpSpPr>
          <p:pic>
            <p:nvPicPr>
              <p:cNvPr id="29" name="Picture 3"/>
              <p:cNvPicPr>
                <a:picLocks noChangeAspect="1" noChangeArrowheads="1"/>
              </p:cNvPicPr>
              <p:nvPr/>
            </p:nvPicPr>
            <p:blipFill>
              <a:blip r:embed="rId5" cstate="screen"/>
              <a:srcRect/>
              <a:stretch>
                <a:fillRect/>
              </a:stretch>
            </p:blipFill>
            <p:spPr bwMode="auto">
              <a:xfrm>
                <a:off x="8497315" y="1091381"/>
                <a:ext cx="1511924" cy="2595716"/>
              </a:xfrm>
              <a:prstGeom prst="rect">
                <a:avLst/>
              </a:prstGeom>
              <a:noFill/>
              <a:ln w="9525">
                <a:noFill/>
                <a:miter lim="800000"/>
                <a:headEnd/>
                <a:tailEnd/>
              </a:ln>
            </p:spPr>
          </p:pic>
          <p:grpSp>
            <p:nvGrpSpPr>
              <p:cNvPr id="4" name="Group 34"/>
              <p:cNvGrpSpPr/>
              <p:nvPr/>
            </p:nvGrpSpPr>
            <p:grpSpPr>
              <a:xfrm>
                <a:off x="8614791" y="1472472"/>
                <a:ext cx="319869" cy="219884"/>
                <a:chOff x="8614791" y="1472472"/>
                <a:chExt cx="319869" cy="219884"/>
              </a:xfrm>
            </p:grpSpPr>
            <p:grpSp>
              <p:nvGrpSpPr>
                <p:cNvPr id="5" name="Group 25"/>
                <p:cNvGrpSpPr/>
                <p:nvPr/>
              </p:nvGrpSpPr>
              <p:grpSpPr>
                <a:xfrm>
                  <a:off x="8614791" y="1476911"/>
                  <a:ext cx="319869" cy="215445"/>
                  <a:chOff x="7933337" y="1393468"/>
                  <a:chExt cx="319869" cy="215445"/>
                </a:xfrm>
              </p:grpSpPr>
              <p:sp>
                <p:nvSpPr>
                  <p:cNvPr id="34" name="Oval 33"/>
                  <p:cNvSpPr/>
                  <p:nvPr/>
                </p:nvSpPr>
                <p:spPr>
                  <a:xfrm>
                    <a:off x="8014037" y="1439398"/>
                    <a:ext cx="142549" cy="139072"/>
                  </a:xfrm>
                  <a:prstGeom prst="ellipse">
                    <a:avLst/>
                  </a:prstGeom>
                  <a:solidFill>
                    <a:srgbClr val="B0585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dirty="0"/>
                  </a:p>
                </p:txBody>
              </p:sp>
              <p:sp>
                <p:nvSpPr>
                  <p:cNvPr id="35" name="TextBox 34"/>
                  <p:cNvSpPr txBox="1"/>
                  <p:nvPr/>
                </p:nvSpPr>
                <p:spPr>
                  <a:xfrm>
                    <a:off x="7933337" y="1393468"/>
                    <a:ext cx="319869" cy="215445"/>
                  </a:xfrm>
                  <a:prstGeom prst="rect">
                    <a:avLst/>
                  </a:prstGeom>
                  <a:noFill/>
                </p:spPr>
                <p:txBody>
                  <a:bodyPr wrap="square" rtlCol="0">
                    <a:spAutoFit/>
                  </a:bodyPr>
                  <a:lstStyle/>
                  <a:p>
                    <a:r>
                      <a:rPr lang="en-US" sz="800" b="1" dirty="0" smtClean="0">
                        <a:solidFill>
                          <a:srgbClr val="F68E38"/>
                        </a:solidFill>
                        <a:effectLst>
                          <a:outerShdw blurRad="50800" dist="38100" dir="10800000" algn="r" rotWithShape="0">
                            <a:prstClr val="black"/>
                          </a:outerShdw>
                        </a:effectLst>
                      </a:rPr>
                      <a:t>75</a:t>
                    </a:r>
                    <a:endParaRPr lang="en-US" sz="800" b="1" dirty="0">
                      <a:solidFill>
                        <a:srgbClr val="F68E38"/>
                      </a:solidFill>
                      <a:effectLst>
                        <a:outerShdw blurRad="50800" dist="38100" dir="10800000" algn="r" rotWithShape="0">
                          <a:prstClr val="black"/>
                        </a:outerShdw>
                      </a:effectLst>
                    </a:endParaRPr>
                  </a:p>
                </p:txBody>
              </p:sp>
            </p:grpSp>
            <p:cxnSp>
              <p:nvCxnSpPr>
                <p:cNvPr id="33" name="Straight Connector 32"/>
                <p:cNvCxnSpPr/>
                <p:nvPr/>
              </p:nvCxnSpPr>
              <p:spPr>
                <a:xfrm flipH="1">
                  <a:off x="8824348" y="1472472"/>
                  <a:ext cx="104807" cy="81226"/>
                </a:xfrm>
                <a:prstGeom prst="line">
                  <a:avLst/>
                </a:prstGeom>
                <a:ln>
                  <a:solidFill>
                    <a:srgbClr val="5F5F5F"/>
                  </a:solidFill>
                </a:ln>
              </p:spPr>
              <p:style>
                <a:lnRef idx="1">
                  <a:schemeClr val="accent1"/>
                </a:lnRef>
                <a:fillRef idx="0">
                  <a:schemeClr val="accent1"/>
                </a:fillRef>
                <a:effectRef idx="0">
                  <a:schemeClr val="accent1"/>
                </a:effectRef>
                <a:fontRef idx="minor">
                  <a:schemeClr val="tx1"/>
                </a:fontRef>
              </p:style>
            </p:cxnSp>
          </p:grpSp>
        </p:grpSp>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18" name="TextBox 17"/>
          <p:cNvSpPr txBox="1"/>
          <p:nvPr/>
        </p:nvSpPr>
        <p:spPr>
          <a:xfrm>
            <a:off x="0" y="3429000"/>
            <a:ext cx="9144000" cy="3524042"/>
          </a:xfrm>
          <a:prstGeom prst="rect">
            <a:avLst/>
          </a:prstGeom>
          <a:noFill/>
          <a:effectLst/>
        </p:spPr>
        <p:txBody>
          <a:bodyPr wrap="square" rtlCol="0">
            <a:spAutoFit/>
          </a:bodyPr>
          <a:lstStyle/>
          <a:p>
            <a:pPr marL="168275" indent="-168275">
              <a:spcAft>
                <a:spcPts val="600"/>
              </a:spcAft>
            </a:pPr>
            <a:r>
              <a:rPr lang="en-US" sz="2600" b="1" dirty="0" smtClean="0"/>
              <a:t>LEWIS’ 2 TEAMS</a:t>
            </a:r>
          </a:p>
          <a:p>
            <a:pPr marL="288925" indent="-168275">
              <a:spcAft>
                <a:spcPts val="600"/>
              </a:spcAft>
              <a:buFont typeface="Arial" pitchFamily="34" charset="0"/>
              <a:buChar char="•"/>
            </a:pPr>
            <a:r>
              <a:rPr lang="en-US" sz="2600" b="1" dirty="0" smtClean="0"/>
              <a:t>Lewis to go with small party by most direct route to Great Falls</a:t>
            </a:r>
          </a:p>
          <a:p>
            <a:pPr marL="288925" indent="-168275">
              <a:spcAft>
                <a:spcPts val="600"/>
              </a:spcAft>
              <a:buFont typeface="Arial" pitchFamily="34" charset="0"/>
              <a:buChar char="•"/>
            </a:pPr>
            <a:r>
              <a:rPr lang="en-US" sz="2600" b="1" dirty="0" smtClean="0"/>
              <a:t>At Great Falls, leave Thompson, McNeal and Goodrich to prepare carriages and gear for transporting canoes and baggage over portage</a:t>
            </a:r>
          </a:p>
          <a:p>
            <a:pPr marL="288925" indent="-168275">
              <a:spcAft>
                <a:spcPts val="600"/>
              </a:spcAft>
              <a:buFont typeface="Arial" pitchFamily="34" charset="0"/>
              <a:buChar char="•"/>
            </a:pPr>
            <a:r>
              <a:rPr lang="en-US" sz="2600" b="1" dirty="0" smtClean="0"/>
              <a:t>Lewis and 6 volunteers to ascend Maria’s River to determine if any branch of river lies as far north as 50deg Lat and then to return &amp; join party who are descending Missouri</a:t>
            </a:r>
          </a:p>
        </p:txBody>
      </p:sp>
      <p:sp useBgFill="1">
        <p:nvSpPr>
          <p:cNvPr id="21" name="TextBox 2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1 - 31, 1806</a:t>
            </a:r>
          </a:p>
        </p:txBody>
      </p:sp>
      <p:sp useBgFill="1">
        <p:nvSpPr>
          <p:cNvPr id="20"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Separation Plan:!</a:t>
            </a:r>
            <a:endParaRPr lang="en-US" sz="4000" b="1" dirty="0">
              <a:ln>
                <a:solidFill>
                  <a:schemeClr val="tx1"/>
                </a:solidFill>
              </a:ln>
              <a:solidFill>
                <a:srgbClr val="FF0000"/>
              </a:solidFill>
              <a:effectLst>
                <a:outerShdw dist="50800" dir="5400000" algn="ctr" rotWithShape="0">
                  <a:schemeClr val="tx1"/>
                </a:outerShdw>
              </a:effectLst>
            </a:endParaRPr>
          </a:p>
        </p:txBody>
      </p:sp>
      <p:sp>
        <p:nvSpPr>
          <p:cNvPr id="22" name="Freeform 21"/>
          <p:cNvSpPr/>
          <p:nvPr/>
        </p:nvSpPr>
        <p:spPr>
          <a:xfrm>
            <a:off x="398196" y="2056285"/>
            <a:ext cx="871742" cy="638779"/>
          </a:xfrm>
          <a:custGeom>
            <a:avLst/>
            <a:gdLst>
              <a:gd name="connsiteX0" fmla="*/ 3248 w 868062"/>
              <a:gd name="connsiteY0" fmla="*/ 178419 h 539719"/>
              <a:gd name="connsiteX1" fmla="*/ 3248 w 868062"/>
              <a:gd name="connsiteY1" fmla="*/ 178419 h 539719"/>
              <a:gd name="connsiteX2" fmla="*/ 7708 w 868062"/>
              <a:gd name="connsiteY2" fmla="*/ 138275 h 539719"/>
              <a:gd name="connsiteX3" fmla="*/ 12169 w 868062"/>
              <a:gd name="connsiteY3" fmla="*/ 26763 h 539719"/>
              <a:gd name="connsiteX4" fmla="*/ 47853 w 868062"/>
              <a:gd name="connsiteY4" fmla="*/ 22302 h 539719"/>
              <a:gd name="connsiteX5" fmla="*/ 70155 w 868062"/>
              <a:gd name="connsiteY5" fmla="*/ 13381 h 539719"/>
              <a:gd name="connsiteX6" fmla="*/ 92458 w 868062"/>
              <a:gd name="connsiteY6" fmla="*/ 8921 h 539719"/>
              <a:gd name="connsiteX7" fmla="*/ 123681 w 868062"/>
              <a:gd name="connsiteY7" fmla="*/ 0 h 539719"/>
              <a:gd name="connsiteX8" fmla="*/ 137063 w 868062"/>
              <a:gd name="connsiteY8" fmla="*/ 4460 h 539719"/>
              <a:gd name="connsiteX9" fmla="*/ 141523 w 868062"/>
              <a:gd name="connsiteY9" fmla="*/ 17842 h 539719"/>
              <a:gd name="connsiteX10" fmla="*/ 168286 w 868062"/>
              <a:gd name="connsiteY10" fmla="*/ 26763 h 539719"/>
              <a:gd name="connsiteX11" fmla="*/ 235193 w 868062"/>
              <a:gd name="connsiteY11" fmla="*/ 22302 h 539719"/>
              <a:gd name="connsiteX12" fmla="*/ 248575 w 868062"/>
              <a:gd name="connsiteY12" fmla="*/ 13381 h 539719"/>
              <a:gd name="connsiteX13" fmla="*/ 270877 w 868062"/>
              <a:gd name="connsiteY13" fmla="*/ 8921 h 539719"/>
              <a:gd name="connsiteX14" fmla="*/ 319943 w 868062"/>
              <a:gd name="connsiteY14" fmla="*/ 17842 h 539719"/>
              <a:gd name="connsiteX15" fmla="*/ 324403 w 868062"/>
              <a:gd name="connsiteY15" fmla="*/ 35684 h 539719"/>
              <a:gd name="connsiteX16" fmla="*/ 346705 w 868062"/>
              <a:gd name="connsiteY16" fmla="*/ 62447 h 539719"/>
              <a:gd name="connsiteX17" fmla="*/ 364547 w 868062"/>
              <a:gd name="connsiteY17" fmla="*/ 66907 h 539719"/>
              <a:gd name="connsiteX18" fmla="*/ 391310 w 868062"/>
              <a:gd name="connsiteY18" fmla="*/ 80289 h 539719"/>
              <a:gd name="connsiteX19" fmla="*/ 404692 w 868062"/>
              <a:gd name="connsiteY19" fmla="*/ 89210 h 539719"/>
              <a:gd name="connsiteX20" fmla="*/ 426994 w 868062"/>
              <a:gd name="connsiteY20" fmla="*/ 93670 h 539719"/>
              <a:gd name="connsiteX21" fmla="*/ 498362 w 868062"/>
              <a:gd name="connsiteY21" fmla="*/ 98131 h 539719"/>
              <a:gd name="connsiteX22" fmla="*/ 538506 w 868062"/>
              <a:gd name="connsiteY22" fmla="*/ 93670 h 539719"/>
              <a:gd name="connsiteX23" fmla="*/ 547427 w 868062"/>
              <a:gd name="connsiteY23" fmla="*/ 71368 h 539719"/>
              <a:gd name="connsiteX24" fmla="*/ 627716 w 868062"/>
              <a:gd name="connsiteY24" fmla="*/ 80289 h 539719"/>
              <a:gd name="connsiteX25" fmla="*/ 636637 w 868062"/>
              <a:gd name="connsiteY25" fmla="*/ 93670 h 539719"/>
              <a:gd name="connsiteX26" fmla="*/ 650019 w 868062"/>
              <a:gd name="connsiteY26" fmla="*/ 98131 h 539719"/>
              <a:gd name="connsiteX27" fmla="*/ 663400 w 868062"/>
              <a:gd name="connsiteY27" fmla="*/ 107052 h 539719"/>
              <a:gd name="connsiteX28" fmla="*/ 672321 w 868062"/>
              <a:gd name="connsiteY28" fmla="*/ 120433 h 539719"/>
              <a:gd name="connsiteX29" fmla="*/ 685703 w 868062"/>
              <a:gd name="connsiteY29" fmla="*/ 124894 h 539719"/>
              <a:gd name="connsiteX30" fmla="*/ 716926 w 868062"/>
              <a:gd name="connsiteY30" fmla="*/ 138275 h 539719"/>
              <a:gd name="connsiteX31" fmla="*/ 721386 w 868062"/>
              <a:gd name="connsiteY31" fmla="*/ 160577 h 539719"/>
              <a:gd name="connsiteX32" fmla="*/ 743689 w 868062"/>
              <a:gd name="connsiteY32" fmla="*/ 165038 h 539719"/>
              <a:gd name="connsiteX33" fmla="*/ 757070 w 868062"/>
              <a:gd name="connsiteY33" fmla="*/ 173959 h 539719"/>
              <a:gd name="connsiteX34" fmla="*/ 770452 w 868062"/>
              <a:gd name="connsiteY34" fmla="*/ 178419 h 539719"/>
              <a:gd name="connsiteX35" fmla="*/ 788294 w 868062"/>
              <a:gd name="connsiteY35" fmla="*/ 218564 h 539719"/>
              <a:gd name="connsiteX36" fmla="*/ 806136 w 868062"/>
              <a:gd name="connsiteY36" fmla="*/ 236406 h 539719"/>
              <a:gd name="connsiteX37" fmla="*/ 819517 w 868062"/>
              <a:gd name="connsiteY37" fmla="*/ 272090 h 539719"/>
              <a:gd name="connsiteX38" fmla="*/ 828438 w 868062"/>
              <a:gd name="connsiteY38" fmla="*/ 289932 h 539719"/>
              <a:gd name="connsiteX39" fmla="*/ 841820 w 868062"/>
              <a:gd name="connsiteY39" fmla="*/ 316695 h 539719"/>
              <a:gd name="connsiteX40" fmla="*/ 850741 w 868062"/>
              <a:gd name="connsiteY40" fmla="*/ 379141 h 539719"/>
              <a:gd name="connsiteX41" fmla="*/ 859662 w 868062"/>
              <a:gd name="connsiteY41" fmla="*/ 392523 h 539719"/>
              <a:gd name="connsiteX42" fmla="*/ 864122 w 868062"/>
              <a:gd name="connsiteY42" fmla="*/ 539719 h 539719"/>
              <a:gd name="connsiteX0" fmla="*/ 3248 w 871742"/>
              <a:gd name="connsiteY0" fmla="*/ 178419 h 638779"/>
              <a:gd name="connsiteX1" fmla="*/ 3248 w 871742"/>
              <a:gd name="connsiteY1" fmla="*/ 178419 h 638779"/>
              <a:gd name="connsiteX2" fmla="*/ 7708 w 871742"/>
              <a:gd name="connsiteY2" fmla="*/ 138275 h 638779"/>
              <a:gd name="connsiteX3" fmla="*/ 12169 w 871742"/>
              <a:gd name="connsiteY3" fmla="*/ 26763 h 638779"/>
              <a:gd name="connsiteX4" fmla="*/ 47853 w 871742"/>
              <a:gd name="connsiteY4" fmla="*/ 22302 h 638779"/>
              <a:gd name="connsiteX5" fmla="*/ 70155 w 871742"/>
              <a:gd name="connsiteY5" fmla="*/ 13381 h 638779"/>
              <a:gd name="connsiteX6" fmla="*/ 92458 w 871742"/>
              <a:gd name="connsiteY6" fmla="*/ 8921 h 638779"/>
              <a:gd name="connsiteX7" fmla="*/ 123681 w 871742"/>
              <a:gd name="connsiteY7" fmla="*/ 0 h 638779"/>
              <a:gd name="connsiteX8" fmla="*/ 137063 w 871742"/>
              <a:gd name="connsiteY8" fmla="*/ 4460 h 638779"/>
              <a:gd name="connsiteX9" fmla="*/ 141523 w 871742"/>
              <a:gd name="connsiteY9" fmla="*/ 17842 h 638779"/>
              <a:gd name="connsiteX10" fmla="*/ 168286 w 871742"/>
              <a:gd name="connsiteY10" fmla="*/ 26763 h 638779"/>
              <a:gd name="connsiteX11" fmla="*/ 235193 w 871742"/>
              <a:gd name="connsiteY11" fmla="*/ 22302 h 638779"/>
              <a:gd name="connsiteX12" fmla="*/ 248575 w 871742"/>
              <a:gd name="connsiteY12" fmla="*/ 13381 h 638779"/>
              <a:gd name="connsiteX13" fmla="*/ 270877 w 871742"/>
              <a:gd name="connsiteY13" fmla="*/ 8921 h 638779"/>
              <a:gd name="connsiteX14" fmla="*/ 319943 w 871742"/>
              <a:gd name="connsiteY14" fmla="*/ 17842 h 638779"/>
              <a:gd name="connsiteX15" fmla="*/ 324403 w 871742"/>
              <a:gd name="connsiteY15" fmla="*/ 35684 h 638779"/>
              <a:gd name="connsiteX16" fmla="*/ 346705 w 871742"/>
              <a:gd name="connsiteY16" fmla="*/ 62447 h 638779"/>
              <a:gd name="connsiteX17" fmla="*/ 364547 w 871742"/>
              <a:gd name="connsiteY17" fmla="*/ 66907 h 638779"/>
              <a:gd name="connsiteX18" fmla="*/ 391310 w 871742"/>
              <a:gd name="connsiteY18" fmla="*/ 80289 h 638779"/>
              <a:gd name="connsiteX19" fmla="*/ 404692 w 871742"/>
              <a:gd name="connsiteY19" fmla="*/ 89210 h 638779"/>
              <a:gd name="connsiteX20" fmla="*/ 426994 w 871742"/>
              <a:gd name="connsiteY20" fmla="*/ 93670 h 638779"/>
              <a:gd name="connsiteX21" fmla="*/ 498362 w 871742"/>
              <a:gd name="connsiteY21" fmla="*/ 98131 h 638779"/>
              <a:gd name="connsiteX22" fmla="*/ 538506 w 871742"/>
              <a:gd name="connsiteY22" fmla="*/ 93670 h 638779"/>
              <a:gd name="connsiteX23" fmla="*/ 547427 w 871742"/>
              <a:gd name="connsiteY23" fmla="*/ 71368 h 638779"/>
              <a:gd name="connsiteX24" fmla="*/ 627716 w 871742"/>
              <a:gd name="connsiteY24" fmla="*/ 80289 h 638779"/>
              <a:gd name="connsiteX25" fmla="*/ 636637 w 871742"/>
              <a:gd name="connsiteY25" fmla="*/ 93670 h 638779"/>
              <a:gd name="connsiteX26" fmla="*/ 650019 w 871742"/>
              <a:gd name="connsiteY26" fmla="*/ 98131 h 638779"/>
              <a:gd name="connsiteX27" fmla="*/ 663400 w 871742"/>
              <a:gd name="connsiteY27" fmla="*/ 107052 h 638779"/>
              <a:gd name="connsiteX28" fmla="*/ 672321 w 871742"/>
              <a:gd name="connsiteY28" fmla="*/ 120433 h 638779"/>
              <a:gd name="connsiteX29" fmla="*/ 685703 w 871742"/>
              <a:gd name="connsiteY29" fmla="*/ 124894 h 638779"/>
              <a:gd name="connsiteX30" fmla="*/ 716926 w 871742"/>
              <a:gd name="connsiteY30" fmla="*/ 138275 h 638779"/>
              <a:gd name="connsiteX31" fmla="*/ 721386 w 871742"/>
              <a:gd name="connsiteY31" fmla="*/ 160577 h 638779"/>
              <a:gd name="connsiteX32" fmla="*/ 743689 w 871742"/>
              <a:gd name="connsiteY32" fmla="*/ 165038 h 638779"/>
              <a:gd name="connsiteX33" fmla="*/ 757070 w 871742"/>
              <a:gd name="connsiteY33" fmla="*/ 173959 h 638779"/>
              <a:gd name="connsiteX34" fmla="*/ 770452 w 871742"/>
              <a:gd name="connsiteY34" fmla="*/ 178419 h 638779"/>
              <a:gd name="connsiteX35" fmla="*/ 788294 w 871742"/>
              <a:gd name="connsiteY35" fmla="*/ 218564 h 638779"/>
              <a:gd name="connsiteX36" fmla="*/ 806136 w 871742"/>
              <a:gd name="connsiteY36" fmla="*/ 236406 h 638779"/>
              <a:gd name="connsiteX37" fmla="*/ 819517 w 871742"/>
              <a:gd name="connsiteY37" fmla="*/ 272090 h 638779"/>
              <a:gd name="connsiteX38" fmla="*/ 828438 w 871742"/>
              <a:gd name="connsiteY38" fmla="*/ 289932 h 638779"/>
              <a:gd name="connsiteX39" fmla="*/ 841820 w 871742"/>
              <a:gd name="connsiteY39" fmla="*/ 316695 h 638779"/>
              <a:gd name="connsiteX40" fmla="*/ 850741 w 871742"/>
              <a:gd name="connsiteY40" fmla="*/ 379141 h 638779"/>
              <a:gd name="connsiteX41" fmla="*/ 859662 w 871742"/>
              <a:gd name="connsiteY41" fmla="*/ 392523 h 638779"/>
              <a:gd name="connsiteX42" fmla="*/ 871742 w 871742"/>
              <a:gd name="connsiteY42" fmla="*/ 638779 h 63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71742" h="638779">
                <a:moveTo>
                  <a:pt x="3248" y="178419"/>
                </a:moveTo>
                <a:lnTo>
                  <a:pt x="3248" y="178419"/>
                </a:lnTo>
                <a:cubicBezTo>
                  <a:pt x="4735" y="165038"/>
                  <a:pt x="6917" y="151715"/>
                  <a:pt x="7708" y="138275"/>
                </a:cubicBezTo>
                <a:cubicBezTo>
                  <a:pt x="9892" y="101139"/>
                  <a:pt x="0" y="61917"/>
                  <a:pt x="12169" y="26763"/>
                </a:cubicBezTo>
                <a:cubicBezTo>
                  <a:pt x="16090" y="15435"/>
                  <a:pt x="35958" y="23789"/>
                  <a:pt x="47853" y="22302"/>
                </a:cubicBezTo>
                <a:cubicBezTo>
                  <a:pt x="55287" y="19328"/>
                  <a:pt x="62486" y="15682"/>
                  <a:pt x="70155" y="13381"/>
                </a:cubicBezTo>
                <a:cubicBezTo>
                  <a:pt x="77417" y="11203"/>
                  <a:pt x="85103" y="10760"/>
                  <a:pt x="92458" y="8921"/>
                </a:cubicBezTo>
                <a:cubicBezTo>
                  <a:pt x="102959" y="6296"/>
                  <a:pt x="113273" y="2974"/>
                  <a:pt x="123681" y="0"/>
                </a:cubicBezTo>
                <a:cubicBezTo>
                  <a:pt x="128142" y="1487"/>
                  <a:pt x="133738" y="1135"/>
                  <a:pt x="137063" y="4460"/>
                </a:cubicBezTo>
                <a:cubicBezTo>
                  <a:pt x="140388" y="7785"/>
                  <a:pt x="137697" y="15109"/>
                  <a:pt x="141523" y="17842"/>
                </a:cubicBezTo>
                <a:cubicBezTo>
                  <a:pt x="149175" y="23308"/>
                  <a:pt x="168286" y="26763"/>
                  <a:pt x="168286" y="26763"/>
                </a:cubicBezTo>
                <a:cubicBezTo>
                  <a:pt x="190588" y="25276"/>
                  <a:pt x="213145" y="25977"/>
                  <a:pt x="235193" y="22302"/>
                </a:cubicBezTo>
                <a:cubicBezTo>
                  <a:pt x="240481" y="21421"/>
                  <a:pt x="243555" y="15263"/>
                  <a:pt x="248575" y="13381"/>
                </a:cubicBezTo>
                <a:cubicBezTo>
                  <a:pt x="255674" y="10719"/>
                  <a:pt x="263443" y="10408"/>
                  <a:pt x="270877" y="8921"/>
                </a:cubicBezTo>
                <a:cubicBezTo>
                  <a:pt x="287232" y="11895"/>
                  <a:pt x="305075" y="10408"/>
                  <a:pt x="319943" y="17842"/>
                </a:cubicBezTo>
                <a:cubicBezTo>
                  <a:pt x="325426" y="20584"/>
                  <a:pt x="321988" y="30049"/>
                  <a:pt x="324403" y="35684"/>
                </a:cubicBezTo>
                <a:cubicBezTo>
                  <a:pt x="327398" y="42673"/>
                  <a:pt x="340624" y="58972"/>
                  <a:pt x="346705" y="62447"/>
                </a:cubicBezTo>
                <a:cubicBezTo>
                  <a:pt x="352028" y="65489"/>
                  <a:pt x="358600" y="65420"/>
                  <a:pt x="364547" y="66907"/>
                </a:cubicBezTo>
                <a:cubicBezTo>
                  <a:pt x="402899" y="92474"/>
                  <a:pt x="354375" y="61821"/>
                  <a:pt x="391310" y="80289"/>
                </a:cubicBezTo>
                <a:cubicBezTo>
                  <a:pt x="396105" y="82687"/>
                  <a:pt x="399672" y="87328"/>
                  <a:pt x="404692" y="89210"/>
                </a:cubicBezTo>
                <a:cubicBezTo>
                  <a:pt x="411791" y="91872"/>
                  <a:pt x="419447" y="92951"/>
                  <a:pt x="426994" y="93670"/>
                </a:cubicBezTo>
                <a:cubicBezTo>
                  <a:pt x="450722" y="95930"/>
                  <a:pt x="474573" y="96644"/>
                  <a:pt x="498362" y="98131"/>
                </a:cubicBezTo>
                <a:cubicBezTo>
                  <a:pt x="511743" y="96644"/>
                  <a:pt x="526686" y="100117"/>
                  <a:pt x="538506" y="93670"/>
                </a:cubicBezTo>
                <a:cubicBezTo>
                  <a:pt x="545535" y="89836"/>
                  <a:pt x="539831" y="73900"/>
                  <a:pt x="547427" y="71368"/>
                </a:cubicBezTo>
                <a:cubicBezTo>
                  <a:pt x="550514" y="70339"/>
                  <a:pt x="620081" y="79335"/>
                  <a:pt x="627716" y="80289"/>
                </a:cubicBezTo>
                <a:cubicBezTo>
                  <a:pt x="630690" y="84749"/>
                  <a:pt x="632451" y="90321"/>
                  <a:pt x="636637" y="93670"/>
                </a:cubicBezTo>
                <a:cubicBezTo>
                  <a:pt x="640309" y="96607"/>
                  <a:pt x="645813" y="96028"/>
                  <a:pt x="650019" y="98131"/>
                </a:cubicBezTo>
                <a:cubicBezTo>
                  <a:pt x="654814" y="100528"/>
                  <a:pt x="658940" y="104078"/>
                  <a:pt x="663400" y="107052"/>
                </a:cubicBezTo>
                <a:cubicBezTo>
                  <a:pt x="666374" y="111512"/>
                  <a:pt x="668135" y="117084"/>
                  <a:pt x="672321" y="120433"/>
                </a:cubicBezTo>
                <a:cubicBezTo>
                  <a:pt x="675993" y="123370"/>
                  <a:pt x="681497" y="122791"/>
                  <a:pt x="685703" y="124894"/>
                </a:cubicBezTo>
                <a:cubicBezTo>
                  <a:pt x="716504" y="140295"/>
                  <a:pt x="679795" y="128993"/>
                  <a:pt x="716926" y="138275"/>
                </a:cubicBezTo>
                <a:cubicBezTo>
                  <a:pt x="718413" y="145709"/>
                  <a:pt x="716025" y="155216"/>
                  <a:pt x="721386" y="160577"/>
                </a:cubicBezTo>
                <a:cubicBezTo>
                  <a:pt x="726747" y="165938"/>
                  <a:pt x="736590" y="162376"/>
                  <a:pt x="743689" y="165038"/>
                </a:cubicBezTo>
                <a:cubicBezTo>
                  <a:pt x="748708" y="166920"/>
                  <a:pt x="752275" y="171562"/>
                  <a:pt x="757070" y="173959"/>
                </a:cubicBezTo>
                <a:cubicBezTo>
                  <a:pt x="761276" y="176062"/>
                  <a:pt x="765991" y="176932"/>
                  <a:pt x="770452" y="178419"/>
                </a:cubicBezTo>
                <a:cubicBezTo>
                  <a:pt x="781068" y="210268"/>
                  <a:pt x="774157" y="197358"/>
                  <a:pt x="788294" y="218564"/>
                </a:cubicBezTo>
                <a:cubicBezTo>
                  <a:pt x="802829" y="262172"/>
                  <a:pt x="779705" y="204689"/>
                  <a:pt x="806136" y="236406"/>
                </a:cubicBezTo>
                <a:cubicBezTo>
                  <a:pt x="811575" y="242933"/>
                  <a:pt x="815596" y="262940"/>
                  <a:pt x="819517" y="272090"/>
                </a:cubicBezTo>
                <a:cubicBezTo>
                  <a:pt x="822136" y="278202"/>
                  <a:pt x="825819" y="283820"/>
                  <a:pt x="828438" y="289932"/>
                </a:cubicBezTo>
                <a:cubicBezTo>
                  <a:pt x="839518" y="315785"/>
                  <a:pt x="824677" y="290979"/>
                  <a:pt x="841820" y="316695"/>
                </a:cubicBezTo>
                <a:cubicBezTo>
                  <a:pt x="842607" y="324569"/>
                  <a:pt x="844413" y="364375"/>
                  <a:pt x="850741" y="379141"/>
                </a:cubicBezTo>
                <a:cubicBezTo>
                  <a:pt x="852853" y="384069"/>
                  <a:pt x="856688" y="388062"/>
                  <a:pt x="859662" y="392523"/>
                </a:cubicBezTo>
                <a:cubicBezTo>
                  <a:pt x="868062" y="468133"/>
                  <a:pt x="871742" y="518263"/>
                  <a:pt x="871742" y="638779"/>
                </a:cubicBez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1259288" y="2415209"/>
            <a:ext cx="2709674" cy="407504"/>
          </a:xfrm>
          <a:custGeom>
            <a:avLst/>
            <a:gdLst>
              <a:gd name="connsiteX0" fmla="*/ 0 w 2716632"/>
              <a:gd name="connsiteY0" fmla="*/ 178904 h 407504"/>
              <a:gd name="connsiteX1" fmla="*/ 0 w 2716632"/>
              <a:gd name="connsiteY1" fmla="*/ 178904 h 407504"/>
              <a:gd name="connsiteX2" fmla="*/ 19879 w 2716632"/>
              <a:gd name="connsiteY2" fmla="*/ 268356 h 407504"/>
              <a:gd name="connsiteX3" fmla="*/ 29818 w 2716632"/>
              <a:gd name="connsiteY3" fmla="*/ 318052 h 407504"/>
              <a:gd name="connsiteX4" fmla="*/ 89453 w 2716632"/>
              <a:gd name="connsiteY4" fmla="*/ 347869 h 407504"/>
              <a:gd name="connsiteX5" fmla="*/ 119270 w 2716632"/>
              <a:gd name="connsiteY5" fmla="*/ 367748 h 407504"/>
              <a:gd name="connsiteX6" fmla="*/ 149087 w 2716632"/>
              <a:gd name="connsiteY6" fmla="*/ 377687 h 407504"/>
              <a:gd name="connsiteX7" fmla="*/ 337931 w 2716632"/>
              <a:gd name="connsiteY7" fmla="*/ 407504 h 407504"/>
              <a:gd name="connsiteX8" fmla="*/ 417444 w 2716632"/>
              <a:gd name="connsiteY8" fmla="*/ 387626 h 407504"/>
              <a:gd name="connsiteX9" fmla="*/ 467140 w 2716632"/>
              <a:gd name="connsiteY9" fmla="*/ 377687 h 407504"/>
              <a:gd name="connsiteX10" fmla="*/ 496957 w 2716632"/>
              <a:gd name="connsiteY10" fmla="*/ 357808 h 407504"/>
              <a:gd name="connsiteX11" fmla="*/ 506896 w 2716632"/>
              <a:gd name="connsiteY11" fmla="*/ 327991 h 407504"/>
              <a:gd name="connsiteX12" fmla="*/ 546653 w 2716632"/>
              <a:gd name="connsiteY12" fmla="*/ 318052 h 407504"/>
              <a:gd name="connsiteX13" fmla="*/ 576470 w 2716632"/>
              <a:gd name="connsiteY13" fmla="*/ 308113 h 407504"/>
              <a:gd name="connsiteX14" fmla="*/ 626166 w 2716632"/>
              <a:gd name="connsiteY14" fmla="*/ 288234 h 407504"/>
              <a:gd name="connsiteX15" fmla="*/ 655983 w 2716632"/>
              <a:gd name="connsiteY15" fmla="*/ 278295 h 407504"/>
              <a:gd name="connsiteX16" fmla="*/ 685800 w 2716632"/>
              <a:gd name="connsiteY16" fmla="*/ 258417 h 407504"/>
              <a:gd name="connsiteX17" fmla="*/ 725557 w 2716632"/>
              <a:gd name="connsiteY17" fmla="*/ 248478 h 407504"/>
              <a:gd name="connsiteX18" fmla="*/ 824948 w 2716632"/>
              <a:gd name="connsiteY18" fmla="*/ 228600 h 407504"/>
              <a:gd name="connsiteX19" fmla="*/ 983974 w 2716632"/>
              <a:gd name="connsiteY19" fmla="*/ 218661 h 407504"/>
              <a:gd name="connsiteX20" fmla="*/ 1172818 w 2716632"/>
              <a:gd name="connsiteY20" fmla="*/ 238539 h 407504"/>
              <a:gd name="connsiteX21" fmla="*/ 1202635 w 2716632"/>
              <a:gd name="connsiteY21" fmla="*/ 248478 h 407504"/>
              <a:gd name="connsiteX22" fmla="*/ 1222513 w 2716632"/>
              <a:gd name="connsiteY22" fmla="*/ 278295 h 407504"/>
              <a:gd name="connsiteX23" fmla="*/ 1252331 w 2716632"/>
              <a:gd name="connsiteY23" fmla="*/ 298174 h 407504"/>
              <a:gd name="connsiteX24" fmla="*/ 1292087 w 2716632"/>
              <a:gd name="connsiteY24" fmla="*/ 347869 h 407504"/>
              <a:gd name="connsiteX25" fmla="*/ 1361661 w 2716632"/>
              <a:gd name="connsiteY25" fmla="*/ 308113 h 407504"/>
              <a:gd name="connsiteX26" fmla="*/ 1381540 w 2716632"/>
              <a:gd name="connsiteY26" fmla="*/ 288234 h 407504"/>
              <a:gd name="connsiteX27" fmla="*/ 1411357 w 2716632"/>
              <a:gd name="connsiteY27" fmla="*/ 278295 h 407504"/>
              <a:gd name="connsiteX28" fmla="*/ 1550505 w 2716632"/>
              <a:gd name="connsiteY28" fmla="*/ 248478 h 407504"/>
              <a:gd name="connsiteX29" fmla="*/ 1600200 w 2716632"/>
              <a:gd name="connsiteY29" fmla="*/ 228600 h 407504"/>
              <a:gd name="connsiteX30" fmla="*/ 1639957 w 2716632"/>
              <a:gd name="connsiteY30" fmla="*/ 218661 h 407504"/>
              <a:gd name="connsiteX31" fmla="*/ 1729409 w 2716632"/>
              <a:gd name="connsiteY31" fmla="*/ 198782 h 407504"/>
              <a:gd name="connsiteX32" fmla="*/ 1759227 w 2716632"/>
              <a:gd name="connsiteY32" fmla="*/ 208721 h 407504"/>
              <a:gd name="connsiteX33" fmla="*/ 1798983 w 2716632"/>
              <a:gd name="connsiteY33" fmla="*/ 218661 h 407504"/>
              <a:gd name="connsiteX34" fmla="*/ 1808922 w 2716632"/>
              <a:gd name="connsiteY34" fmla="*/ 248478 h 407504"/>
              <a:gd name="connsiteX35" fmla="*/ 1888435 w 2716632"/>
              <a:gd name="connsiteY35" fmla="*/ 228600 h 407504"/>
              <a:gd name="connsiteX36" fmla="*/ 1918253 w 2716632"/>
              <a:gd name="connsiteY36" fmla="*/ 218661 h 407504"/>
              <a:gd name="connsiteX37" fmla="*/ 1987827 w 2716632"/>
              <a:gd name="connsiteY37" fmla="*/ 188843 h 407504"/>
              <a:gd name="connsiteX38" fmla="*/ 2017644 w 2716632"/>
              <a:gd name="connsiteY38" fmla="*/ 168965 h 407504"/>
              <a:gd name="connsiteX39" fmla="*/ 2107096 w 2716632"/>
              <a:gd name="connsiteY39" fmla="*/ 159026 h 407504"/>
              <a:gd name="connsiteX40" fmla="*/ 2176670 w 2716632"/>
              <a:gd name="connsiteY40" fmla="*/ 149087 h 407504"/>
              <a:gd name="connsiteX41" fmla="*/ 2196548 w 2716632"/>
              <a:gd name="connsiteY41" fmla="*/ 119269 h 407504"/>
              <a:gd name="connsiteX42" fmla="*/ 2206487 w 2716632"/>
              <a:gd name="connsiteY42" fmla="*/ 89452 h 407504"/>
              <a:gd name="connsiteX43" fmla="*/ 2295940 w 2716632"/>
              <a:gd name="connsiteY43" fmla="*/ 59634 h 407504"/>
              <a:gd name="connsiteX44" fmla="*/ 2613992 w 2716632"/>
              <a:gd name="connsiteY44" fmla="*/ 29817 h 407504"/>
              <a:gd name="connsiteX45" fmla="*/ 2713383 w 2716632"/>
              <a:gd name="connsiteY45" fmla="*/ 0 h 407504"/>
              <a:gd name="connsiteX0" fmla="*/ 0 w 2716632"/>
              <a:gd name="connsiteY0" fmla="*/ 178904 h 407504"/>
              <a:gd name="connsiteX1" fmla="*/ 19879 w 2716632"/>
              <a:gd name="connsiteY1" fmla="*/ 268356 h 407504"/>
              <a:gd name="connsiteX2" fmla="*/ 29818 w 2716632"/>
              <a:gd name="connsiteY2" fmla="*/ 318052 h 407504"/>
              <a:gd name="connsiteX3" fmla="*/ 89453 w 2716632"/>
              <a:gd name="connsiteY3" fmla="*/ 347869 h 407504"/>
              <a:gd name="connsiteX4" fmla="*/ 119270 w 2716632"/>
              <a:gd name="connsiteY4" fmla="*/ 367748 h 407504"/>
              <a:gd name="connsiteX5" fmla="*/ 149087 w 2716632"/>
              <a:gd name="connsiteY5" fmla="*/ 377687 h 407504"/>
              <a:gd name="connsiteX6" fmla="*/ 337931 w 2716632"/>
              <a:gd name="connsiteY6" fmla="*/ 407504 h 407504"/>
              <a:gd name="connsiteX7" fmla="*/ 417444 w 2716632"/>
              <a:gd name="connsiteY7" fmla="*/ 387626 h 407504"/>
              <a:gd name="connsiteX8" fmla="*/ 467140 w 2716632"/>
              <a:gd name="connsiteY8" fmla="*/ 377687 h 407504"/>
              <a:gd name="connsiteX9" fmla="*/ 496957 w 2716632"/>
              <a:gd name="connsiteY9" fmla="*/ 357808 h 407504"/>
              <a:gd name="connsiteX10" fmla="*/ 506896 w 2716632"/>
              <a:gd name="connsiteY10" fmla="*/ 327991 h 407504"/>
              <a:gd name="connsiteX11" fmla="*/ 546653 w 2716632"/>
              <a:gd name="connsiteY11" fmla="*/ 318052 h 407504"/>
              <a:gd name="connsiteX12" fmla="*/ 576470 w 2716632"/>
              <a:gd name="connsiteY12" fmla="*/ 308113 h 407504"/>
              <a:gd name="connsiteX13" fmla="*/ 626166 w 2716632"/>
              <a:gd name="connsiteY13" fmla="*/ 288234 h 407504"/>
              <a:gd name="connsiteX14" fmla="*/ 655983 w 2716632"/>
              <a:gd name="connsiteY14" fmla="*/ 278295 h 407504"/>
              <a:gd name="connsiteX15" fmla="*/ 685800 w 2716632"/>
              <a:gd name="connsiteY15" fmla="*/ 258417 h 407504"/>
              <a:gd name="connsiteX16" fmla="*/ 725557 w 2716632"/>
              <a:gd name="connsiteY16" fmla="*/ 248478 h 407504"/>
              <a:gd name="connsiteX17" fmla="*/ 824948 w 2716632"/>
              <a:gd name="connsiteY17" fmla="*/ 228600 h 407504"/>
              <a:gd name="connsiteX18" fmla="*/ 983974 w 2716632"/>
              <a:gd name="connsiteY18" fmla="*/ 218661 h 407504"/>
              <a:gd name="connsiteX19" fmla="*/ 1172818 w 2716632"/>
              <a:gd name="connsiteY19" fmla="*/ 238539 h 407504"/>
              <a:gd name="connsiteX20" fmla="*/ 1202635 w 2716632"/>
              <a:gd name="connsiteY20" fmla="*/ 248478 h 407504"/>
              <a:gd name="connsiteX21" fmla="*/ 1222513 w 2716632"/>
              <a:gd name="connsiteY21" fmla="*/ 278295 h 407504"/>
              <a:gd name="connsiteX22" fmla="*/ 1252331 w 2716632"/>
              <a:gd name="connsiteY22" fmla="*/ 298174 h 407504"/>
              <a:gd name="connsiteX23" fmla="*/ 1292087 w 2716632"/>
              <a:gd name="connsiteY23" fmla="*/ 347869 h 407504"/>
              <a:gd name="connsiteX24" fmla="*/ 1361661 w 2716632"/>
              <a:gd name="connsiteY24" fmla="*/ 308113 h 407504"/>
              <a:gd name="connsiteX25" fmla="*/ 1381540 w 2716632"/>
              <a:gd name="connsiteY25" fmla="*/ 288234 h 407504"/>
              <a:gd name="connsiteX26" fmla="*/ 1411357 w 2716632"/>
              <a:gd name="connsiteY26" fmla="*/ 278295 h 407504"/>
              <a:gd name="connsiteX27" fmla="*/ 1550505 w 2716632"/>
              <a:gd name="connsiteY27" fmla="*/ 248478 h 407504"/>
              <a:gd name="connsiteX28" fmla="*/ 1600200 w 2716632"/>
              <a:gd name="connsiteY28" fmla="*/ 228600 h 407504"/>
              <a:gd name="connsiteX29" fmla="*/ 1639957 w 2716632"/>
              <a:gd name="connsiteY29" fmla="*/ 218661 h 407504"/>
              <a:gd name="connsiteX30" fmla="*/ 1729409 w 2716632"/>
              <a:gd name="connsiteY30" fmla="*/ 198782 h 407504"/>
              <a:gd name="connsiteX31" fmla="*/ 1759227 w 2716632"/>
              <a:gd name="connsiteY31" fmla="*/ 208721 h 407504"/>
              <a:gd name="connsiteX32" fmla="*/ 1798983 w 2716632"/>
              <a:gd name="connsiteY32" fmla="*/ 218661 h 407504"/>
              <a:gd name="connsiteX33" fmla="*/ 1808922 w 2716632"/>
              <a:gd name="connsiteY33" fmla="*/ 248478 h 407504"/>
              <a:gd name="connsiteX34" fmla="*/ 1888435 w 2716632"/>
              <a:gd name="connsiteY34" fmla="*/ 228600 h 407504"/>
              <a:gd name="connsiteX35" fmla="*/ 1918253 w 2716632"/>
              <a:gd name="connsiteY35" fmla="*/ 218661 h 407504"/>
              <a:gd name="connsiteX36" fmla="*/ 1987827 w 2716632"/>
              <a:gd name="connsiteY36" fmla="*/ 188843 h 407504"/>
              <a:gd name="connsiteX37" fmla="*/ 2017644 w 2716632"/>
              <a:gd name="connsiteY37" fmla="*/ 168965 h 407504"/>
              <a:gd name="connsiteX38" fmla="*/ 2107096 w 2716632"/>
              <a:gd name="connsiteY38" fmla="*/ 159026 h 407504"/>
              <a:gd name="connsiteX39" fmla="*/ 2176670 w 2716632"/>
              <a:gd name="connsiteY39" fmla="*/ 149087 h 407504"/>
              <a:gd name="connsiteX40" fmla="*/ 2196548 w 2716632"/>
              <a:gd name="connsiteY40" fmla="*/ 119269 h 407504"/>
              <a:gd name="connsiteX41" fmla="*/ 2206487 w 2716632"/>
              <a:gd name="connsiteY41" fmla="*/ 89452 h 407504"/>
              <a:gd name="connsiteX42" fmla="*/ 2295940 w 2716632"/>
              <a:gd name="connsiteY42" fmla="*/ 59634 h 407504"/>
              <a:gd name="connsiteX43" fmla="*/ 2613992 w 2716632"/>
              <a:gd name="connsiteY43" fmla="*/ 29817 h 407504"/>
              <a:gd name="connsiteX44" fmla="*/ 2713383 w 2716632"/>
              <a:gd name="connsiteY44" fmla="*/ 0 h 407504"/>
              <a:gd name="connsiteX0" fmla="*/ 0 w 2716632"/>
              <a:gd name="connsiteY0" fmla="*/ 178904 h 407504"/>
              <a:gd name="connsiteX1" fmla="*/ 29818 w 2716632"/>
              <a:gd name="connsiteY1" fmla="*/ 318052 h 407504"/>
              <a:gd name="connsiteX2" fmla="*/ 89453 w 2716632"/>
              <a:gd name="connsiteY2" fmla="*/ 347869 h 407504"/>
              <a:gd name="connsiteX3" fmla="*/ 119270 w 2716632"/>
              <a:gd name="connsiteY3" fmla="*/ 367748 h 407504"/>
              <a:gd name="connsiteX4" fmla="*/ 149087 w 2716632"/>
              <a:gd name="connsiteY4" fmla="*/ 377687 h 407504"/>
              <a:gd name="connsiteX5" fmla="*/ 337931 w 2716632"/>
              <a:gd name="connsiteY5" fmla="*/ 407504 h 407504"/>
              <a:gd name="connsiteX6" fmla="*/ 417444 w 2716632"/>
              <a:gd name="connsiteY6" fmla="*/ 387626 h 407504"/>
              <a:gd name="connsiteX7" fmla="*/ 467140 w 2716632"/>
              <a:gd name="connsiteY7" fmla="*/ 377687 h 407504"/>
              <a:gd name="connsiteX8" fmla="*/ 496957 w 2716632"/>
              <a:gd name="connsiteY8" fmla="*/ 357808 h 407504"/>
              <a:gd name="connsiteX9" fmla="*/ 506896 w 2716632"/>
              <a:gd name="connsiteY9" fmla="*/ 327991 h 407504"/>
              <a:gd name="connsiteX10" fmla="*/ 546653 w 2716632"/>
              <a:gd name="connsiteY10" fmla="*/ 318052 h 407504"/>
              <a:gd name="connsiteX11" fmla="*/ 576470 w 2716632"/>
              <a:gd name="connsiteY11" fmla="*/ 308113 h 407504"/>
              <a:gd name="connsiteX12" fmla="*/ 626166 w 2716632"/>
              <a:gd name="connsiteY12" fmla="*/ 288234 h 407504"/>
              <a:gd name="connsiteX13" fmla="*/ 655983 w 2716632"/>
              <a:gd name="connsiteY13" fmla="*/ 278295 h 407504"/>
              <a:gd name="connsiteX14" fmla="*/ 685800 w 2716632"/>
              <a:gd name="connsiteY14" fmla="*/ 258417 h 407504"/>
              <a:gd name="connsiteX15" fmla="*/ 725557 w 2716632"/>
              <a:gd name="connsiteY15" fmla="*/ 248478 h 407504"/>
              <a:gd name="connsiteX16" fmla="*/ 824948 w 2716632"/>
              <a:gd name="connsiteY16" fmla="*/ 228600 h 407504"/>
              <a:gd name="connsiteX17" fmla="*/ 983974 w 2716632"/>
              <a:gd name="connsiteY17" fmla="*/ 218661 h 407504"/>
              <a:gd name="connsiteX18" fmla="*/ 1172818 w 2716632"/>
              <a:gd name="connsiteY18" fmla="*/ 238539 h 407504"/>
              <a:gd name="connsiteX19" fmla="*/ 1202635 w 2716632"/>
              <a:gd name="connsiteY19" fmla="*/ 248478 h 407504"/>
              <a:gd name="connsiteX20" fmla="*/ 1222513 w 2716632"/>
              <a:gd name="connsiteY20" fmla="*/ 278295 h 407504"/>
              <a:gd name="connsiteX21" fmla="*/ 1252331 w 2716632"/>
              <a:gd name="connsiteY21" fmla="*/ 298174 h 407504"/>
              <a:gd name="connsiteX22" fmla="*/ 1292087 w 2716632"/>
              <a:gd name="connsiteY22" fmla="*/ 347869 h 407504"/>
              <a:gd name="connsiteX23" fmla="*/ 1361661 w 2716632"/>
              <a:gd name="connsiteY23" fmla="*/ 308113 h 407504"/>
              <a:gd name="connsiteX24" fmla="*/ 1381540 w 2716632"/>
              <a:gd name="connsiteY24" fmla="*/ 288234 h 407504"/>
              <a:gd name="connsiteX25" fmla="*/ 1411357 w 2716632"/>
              <a:gd name="connsiteY25" fmla="*/ 278295 h 407504"/>
              <a:gd name="connsiteX26" fmla="*/ 1550505 w 2716632"/>
              <a:gd name="connsiteY26" fmla="*/ 248478 h 407504"/>
              <a:gd name="connsiteX27" fmla="*/ 1600200 w 2716632"/>
              <a:gd name="connsiteY27" fmla="*/ 228600 h 407504"/>
              <a:gd name="connsiteX28" fmla="*/ 1639957 w 2716632"/>
              <a:gd name="connsiteY28" fmla="*/ 218661 h 407504"/>
              <a:gd name="connsiteX29" fmla="*/ 1729409 w 2716632"/>
              <a:gd name="connsiteY29" fmla="*/ 198782 h 407504"/>
              <a:gd name="connsiteX30" fmla="*/ 1759227 w 2716632"/>
              <a:gd name="connsiteY30" fmla="*/ 208721 h 407504"/>
              <a:gd name="connsiteX31" fmla="*/ 1798983 w 2716632"/>
              <a:gd name="connsiteY31" fmla="*/ 218661 h 407504"/>
              <a:gd name="connsiteX32" fmla="*/ 1808922 w 2716632"/>
              <a:gd name="connsiteY32" fmla="*/ 248478 h 407504"/>
              <a:gd name="connsiteX33" fmla="*/ 1888435 w 2716632"/>
              <a:gd name="connsiteY33" fmla="*/ 228600 h 407504"/>
              <a:gd name="connsiteX34" fmla="*/ 1918253 w 2716632"/>
              <a:gd name="connsiteY34" fmla="*/ 218661 h 407504"/>
              <a:gd name="connsiteX35" fmla="*/ 1987827 w 2716632"/>
              <a:gd name="connsiteY35" fmla="*/ 188843 h 407504"/>
              <a:gd name="connsiteX36" fmla="*/ 2017644 w 2716632"/>
              <a:gd name="connsiteY36" fmla="*/ 168965 h 407504"/>
              <a:gd name="connsiteX37" fmla="*/ 2107096 w 2716632"/>
              <a:gd name="connsiteY37" fmla="*/ 159026 h 407504"/>
              <a:gd name="connsiteX38" fmla="*/ 2176670 w 2716632"/>
              <a:gd name="connsiteY38" fmla="*/ 149087 h 407504"/>
              <a:gd name="connsiteX39" fmla="*/ 2196548 w 2716632"/>
              <a:gd name="connsiteY39" fmla="*/ 119269 h 407504"/>
              <a:gd name="connsiteX40" fmla="*/ 2206487 w 2716632"/>
              <a:gd name="connsiteY40" fmla="*/ 89452 h 407504"/>
              <a:gd name="connsiteX41" fmla="*/ 2295940 w 2716632"/>
              <a:gd name="connsiteY41" fmla="*/ 59634 h 407504"/>
              <a:gd name="connsiteX42" fmla="*/ 2613992 w 2716632"/>
              <a:gd name="connsiteY42" fmla="*/ 29817 h 407504"/>
              <a:gd name="connsiteX43" fmla="*/ 2713383 w 2716632"/>
              <a:gd name="connsiteY43" fmla="*/ 0 h 407504"/>
              <a:gd name="connsiteX0" fmla="*/ 0 w 2686814"/>
              <a:gd name="connsiteY0" fmla="*/ 318052 h 407504"/>
              <a:gd name="connsiteX1" fmla="*/ 59635 w 2686814"/>
              <a:gd name="connsiteY1" fmla="*/ 347869 h 407504"/>
              <a:gd name="connsiteX2" fmla="*/ 89452 w 2686814"/>
              <a:gd name="connsiteY2" fmla="*/ 367748 h 407504"/>
              <a:gd name="connsiteX3" fmla="*/ 119269 w 2686814"/>
              <a:gd name="connsiteY3" fmla="*/ 377687 h 407504"/>
              <a:gd name="connsiteX4" fmla="*/ 308113 w 2686814"/>
              <a:gd name="connsiteY4" fmla="*/ 407504 h 407504"/>
              <a:gd name="connsiteX5" fmla="*/ 387626 w 2686814"/>
              <a:gd name="connsiteY5" fmla="*/ 387626 h 407504"/>
              <a:gd name="connsiteX6" fmla="*/ 437322 w 2686814"/>
              <a:gd name="connsiteY6" fmla="*/ 377687 h 407504"/>
              <a:gd name="connsiteX7" fmla="*/ 467139 w 2686814"/>
              <a:gd name="connsiteY7" fmla="*/ 357808 h 407504"/>
              <a:gd name="connsiteX8" fmla="*/ 477078 w 2686814"/>
              <a:gd name="connsiteY8" fmla="*/ 327991 h 407504"/>
              <a:gd name="connsiteX9" fmla="*/ 516835 w 2686814"/>
              <a:gd name="connsiteY9" fmla="*/ 318052 h 407504"/>
              <a:gd name="connsiteX10" fmla="*/ 546652 w 2686814"/>
              <a:gd name="connsiteY10" fmla="*/ 308113 h 407504"/>
              <a:gd name="connsiteX11" fmla="*/ 596348 w 2686814"/>
              <a:gd name="connsiteY11" fmla="*/ 288234 h 407504"/>
              <a:gd name="connsiteX12" fmla="*/ 626165 w 2686814"/>
              <a:gd name="connsiteY12" fmla="*/ 278295 h 407504"/>
              <a:gd name="connsiteX13" fmla="*/ 655982 w 2686814"/>
              <a:gd name="connsiteY13" fmla="*/ 258417 h 407504"/>
              <a:gd name="connsiteX14" fmla="*/ 695739 w 2686814"/>
              <a:gd name="connsiteY14" fmla="*/ 248478 h 407504"/>
              <a:gd name="connsiteX15" fmla="*/ 795130 w 2686814"/>
              <a:gd name="connsiteY15" fmla="*/ 228600 h 407504"/>
              <a:gd name="connsiteX16" fmla="*/ 954156 w 2686814"/>
              <a:gd name="connsiteY16" fmla="*/ 218661 h 407504"/>
              <a:gd name="connsiteX17" fmla="*/ 1143000 w 2686814"/>
              <a:gd name="connsiteY17" fmla="*/ 238539 h 407504"/>
              <a:gd name="connsiteX18" fmla="*/ 1172817 w 2686814"/>
              <a:gd name="connsiteY18" fmla="*/ 248478 h 407504"/>
              <a:gd name="connsiteX19" fmla="*/ 1192695 w 2686814"/>
              <a:gd name="connsiteY19" fmla="*/ 278295 h 407504"/>
              <a:gd name="connsiteX20" fmla="*/ 1222513 w 2686814"/>
              <a:gd name="connsiteY20" fmla="*/ 298174 h 407504"/>
              <a:gd name="connsiteX21" fmla="*/ 1262269 w 2686814"/>
              <a:gd name="connsiteY21" fmla="*/ 347869 h 407504"/>
              <a:gd name="connsiteX22" fmla="*/ 1331843 w 2686814"/>
              <a:gd name="connsiteY22" fmla="*/ 308113 h 407504"/>
              <a:gd name="connsiteX23" fmla="*/ 1351722 w 2686814"/>
              <a:gd name="connsiteY23" fmla="*/ 288234 h 407504"/>
              <a:gd name="connsiteX24" fmla="*/ 1381539 w 2686814"/>
              <a:gd name="connsiteY24" fmla="*/ 278295 h 407504"/>
              <a:gd name="connsiteX25" fmla="*/ 1520687 w 2686814"/>
              <a:gd name="connsiteY25" fmla="*/ 248478 h 407504"/>
              <a:gd name="connsiteX26" fmla="*/ 1570382 w 2686814"/>
              <a:gd name="connsiteY26" fmla="*/ 228600 h 407504"/>
              <a:gd name="connsiteX27" fmla="*/ 1610139 w 2686814"/>
              <a:gd name="connsiteY27" fmla="*/ 218661 h 407504"/>
              <a:gd name="connsiteX28" fmla="*/ 1699591 w 2686814"/>
              <a:gd name="connsiteY28" fmla="*/ 198782 h 407504"/>
              <a:gd name="connsiteX29" fmla="*/ 1729409 w 2686814"/>
              <a:gd name="connsiteY29" fmla="*/ 208721 h 407504"/>
              <a:gd name="connsiteX30" fmla="*/ 1769165 w 2686814"/>
              <a:gd name="connsiteY30" fmla="*/ 218661 h 407504"/>
              <a:gd name="connsiteX31" fmla="*/ 1779104 w 2686814"/>
              <a:gd name="connsiteY31" fmla="*/ 248478 h 407504"/>
              <a:gd name="connsiteX32" fmla="*/ 1858617 w 2686814"/>
              <a:gd name="connsiteY32" fmla="*/ 228600 h 407504"/>
              <a:gd name="connsiteX33" fmla="*/ 1888435 w 2686814"/>
              <a:gd name="connsiteY33" fmla="*/ 218661 h 407504"/>
              <a:gd name="connsiteX34" fmla="*/ 1958009 w 2686814"/>
              <a:gd name="connsiteY34" fmla="*/ 188843 h 407504"/>
              <a:gd name="connsiteX35" fmla="*/ 1987826 w 2686814"/>
              <a:gd name="connsiteY35" fmla="*/ 168965 h 407504"/>
              <a:gd name="connsiteX36" fmla="*/ 2077278 w 2686814"/>
              <a:gd name="connsiteY36" fmla="*/ 159026 h 407504"/>
              <a:gd name="connsiteX37" fmla="*/ 2146852 w 2686814"/>
              <a:gd name="connsiteY37" fmla="*/ 149087 h 407504"/>
              <a:gd name="connsiteX38" fmla="*/ 2166730 w 2686814"/>
              <a:gd name="connsiteY38" fmla="*/ 119269 h 407504"/>
              <a:gd name="connsiteX39" fmla="*/ 2176669 w 2686814"/>
              <a:gd name="connsiteY39" fmla="*/ 89452 h 407504"/>
              <a:gd name="connsiteX40" fmla="*/ 2266122 w 2686814"/>
              <a:gd name="connsiteY40" fmla="*/ 59634 h 407504"/>
              <a:gd name="connsiteX41" fmla="*/ 2584174 w 2686814"/>
              <a:gd name="connsiteY41" fmla="*/ 29817 h 407504"/>
              <a:gd name="connsiteX42" fmla="*/ 2683565 w 2686814"/>
              <a:gd name="connsiteY42" fmla="*/ 0 h 407504"/>
              <a:gd name="connsiteX0" fmla="*/ 0 w 2709674"/>
              <a:gd name="connsiteY0" fmla="*/ 257092 h 407504"/>
              <a:gd name="connsiteX1" fmla="*/ 82495 w 2709674"/>
              <a:gd name="connsiteY1" fmla="*/ 347869 h 407504"/>
              <a:gd name="connsiteX2" fmla="*/ 112312 w 2709674"/>
              <a:gd name="connsiteY2" fmla="*/ 367748 h 407504"/>
              <a:gd name="connsiteX3" fmla="*/ 142129 w 2709674"/>
              <a:gd name="connsiteY3" fmla="*/ 377687 h 407504"/>
              <a:gd name="connsiteX4" fmla="*/ 330973 w 2709674"/>
              <a:gd name="connsiteY4" fmla="*/ 407504 h 407504"/>
              <a:gd name="connsiteX5" fmla="*/ 410486 w 2709674"/>
              <a:gd name="connsiteY5" fmla="*/ 387626 h 407504"/>
              <a:gd name="connsiteX6" fmla="*/ 460182 w 2709674"/>
              <a:gd name="connsiteY6" fmla="*/ 377687 h 407504"/>
              <a:gd name="connsiteX7" fmla="*/ 489999 w 2709674"/>
              <a:gd name="connsiteY7" fmla="*/ 357808 h 407504"/>
              <a:gd name="connsiteX8" fmla="*/ 499938 w 2709674"/>
              <a:gd name="connsiteY8" fmla="*/ 327991 h 407504"/>
              <a:gd name="connsiteX9" fmla="*/ 539695 w 2709674"/>
              <a:gd name="connsiteY9" fmla="*/ 318052 h 407504"/>
              <a:gd name="connsiteX10" fmla="*/ 569512 w 2709674"/>
              <a:gd name="connsiteY10" fmla="*/ 308113 h 407504"/>
              <a:gd name="connsiteX11" fmla="*/ 619208 w 2709674"/>
              <a:gd name="connsiteY11" fmla="*/ 288234 h 407504"/>
              <a:gd name="connsiteX12" fmla="*/ 649025 w 2709674"/>
              <a:gd name="connsiteY12" fmla="*/ 278295 h 407504"/>
              <a:gd name="connsiteX13" fmla="*/ 678842 w 2709674"/>
              <a:gd name="connsiteY13" fmla="*/ 258417 h 407504"/>
              <a:gd name="connsiteX14" fmla="*/ 718599 w 2709674"/>
              <a:gd name="connsiteY14" fmla="*/ 248478 h 407504"/>
              <a:gd name="connsiteX15" fmla="*/ 817990 w 2709674"/>
              <a:gd name="connsiteY15" fmla="*/ 228600 h 407504"/>
              <a:gd name="connsiteX16" fmla="*/ 977016 w 2709674"/>
              <a:gd name="connsiteY16" fmla="*/ 218661 h 407504"/>
              <a:gd name="connsiteX17" fmla="*/ 1165860 w 2709674"/>
              <a:gd name="connsiteY17" fmla="*/ 238539 h 407504"/>
              <a:gd name="connsiteX18" fmla="*/ 1195677 w 2709674"/>
              <a:gd name="connsiteY18" fmla="*/ 248478 h 407504"/>
              <a:gd name="connsiteX19" fmla="*/ 1215555 w 2709674"/>
              <a:gd name="connsiteY19" fmla="*/ 278295 h 407504"/>
              <a:gd name="connsiteX20" fmla="*/ 1245373 w 2709674"/>
              <a:gd name="connsiteY20" fmla="*/ 298174 h 407504"/>
              <a:gd name="connsiteX21" fmla="*/ 1285129 w 2709674"/>
              <a:gd name="connsiteY21" fmla="*/ 347869 h 407504"/>
              <a:gd name="connsiteX22" fmla="*/ 1354703 w 2709674"/>
              <a:gd name="connsiteY22" fmla="*/ 308113 h 407504"/>
              <a:gd name="connsiteX23" fmla="*/ 1374582 w 2709674"/>
              <a:gd name="connsiteY23" fmla="*/ 288234 h 407504"/>
              <a:gd name="connsiteX24" fmla="*/ 1404399 w 2709674"/>
              <a:gd name="connsiteY24" fmla="*/ 278295 h 407504"/>
              <a:gd name="connsiteX25" fmla="*/ 1543547 w 2709674"/>
              <a:gd name="connsiteY25" fmla="*/ 248478 h 407504"/>
              <a:gd name="connsiteX26" fmla="*/ 1593242 w 2709674"/>
              <a:gd name="connsiteY26" fmla="*/ 228600 h 407504"/>
              <a:gd name="connsiteX27" fmla="*/ 1632999 w 2709674"/>
              <a:gd name="connsiteY27" fmla="*/ 218661 h 407504"/>
              <a:gd name="connsiteX28" fmla="*/ 1722451 w 2709674"/>
              <a:gd name="connsiteY28" fmla="*/ 198782 h 407504"/>
              <a:gd name="connsiteX29" fmla="*/ 1752269 w 2709674"/>
              <a:gd name="connsiteY29" fmla="*/ 208721 h 407504"/>
              <a:gd name="connsiteX30" fmla="*/ 1792025 w 2709674"/>
              <a:gd name="connsiteY30" fmla="*/ 218661 h 407504"/>
              <a:gd name="connsiteX31" fmla="*/ 1801964 w 2709674"/>
              <a:gd name="connsiteY31" fmla="*/ 248478 h 407504"/>
              <a:gd name="connsiteX32" fmla="*/ 1881477 w 2709674"/>
              <a:gd name="connsiteY32" fmla="*/ 228600 h 407504"/>
              <a:gd name="connsiteX33" fmla="*/ 1911295 w 2709674"/>
              <a:gd name="connsiteY33" fmla="*/ 218661 h 407504"/>
              <a:gd name="connsiteX34" fmla="*/ 1980869 w 2709674"/>
              <a:gd name="connsiteY34" fmla="*/ 188843 h 407504"/>
              <a:gd name="connsiteX35" fmla="*/ 2010686 w 2709674"/>
              <a:gd name="connsiteY35" fmla="*/ 168965 h 407504"/>
              <a:gd name="connsiteX36" fmla="*/ 2100138 w 2709674"/>
              <a:gd name="connsiteY36" fmla="*/ 159026 h 407504"/>
              <a:gd name="connsiteX37" fmla="*/ 2169712 w 2709674"/>
              <a:gd name="connsiteY37" fmla="*/ 149087 h 407504"/>
              <a:gd name="connsiteX38" fmla="*/ 2189590 w 2709674"/>
              <a:gd name="connsiteY38" fmla="*/ 119269 h 407504"/>
              <a:gd name="connsiteX39" fmla="*/ 2199529 w 2709674"/>
              <a:gd name="connsiteY39" fmla="*/ 89452 h 407504"/>
              <a:gd name="connsiteX40" fmla="*/ 2288982 w 2709674"/>
              <a:gd name="connsiteY40" fmla="*/ 59634 h 407504"/>
              <a:gd name="connsiteX41" fmla="*/ 2607034 w 2709674"/>
              <a:gd name="connsiteY41" fmla="*/ 29817 h 407504"/>
              <a:gd name="connsiteX42" fmla="*/ 2706425 w 2709674"/>
              <a:gd name="connsiteY42"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09674" h="407504">
                <a:moveTo>
                  <a:pt x="0" y="257092"/>
                </a:moveTo>
                <a:cubicBezTo>
                  <a:pt x="9067" y="272959"/>
                  <a:pt x="67190" y="342768"/>
                  <a:pt x="82495" y="347869"/>
                </a:cubicBezTo>
                <a:cubicBezTo>
                  <a:pt x="92434" y="354495"/>
                  <a:pt x="101628" y="362406"/>
                  <a:pt x="112312" y="367748"/>
                </a:cubicBezTo>
                <a:cubicBezTo>
                  <a:pt x="121683" y="372433"/>
                  <a:pt x="131885" y="375492"/>
                  <a:pt x="142129" y="377687"/>
                </a:cubicBezTo>
                <a:cubicBezTo>
                  <a:pt x="228426" y="396179"/>
                  <a:pt x="250266" y="397416"/>
                  <a:pt x="330973" y="407504"/>
                </a:cubicBezTo>
                <a:lnTo>
                  <a:pt x="410486" y="387626"/>
                </a:lnTo>
                <a:cubicBezTo>
                  <a:pt x="426947" y="383827"/>
                  <a:pt x="444364" y="383619"/>
                  <a:pt x="460182" y="377687"/>
                </a:cubicBezTo>
                <a:cubicBezTo>
                  <a:pt x="471367" y="373493"/>
                  <a:pt x="480060" y="364434"/>
                  <a:pt x="489999" y="357808"/>
                </a:cubicBezTo>
                <a:cubicBezTo>
                  <a:pt x="493312" y="347869"/>
                  <a:pt x="491757" y="334536"/>
                  <a:pt x="499938" y="327991"/>
                </a:cubicBezTo>
                <a:cubicBezTo>
                  <a:pt x="510605" y="319458"/>
                  <a:pt x="526560" y="321805"/>
                  <a:pt x="539695" y="318052"/>
                </a:cubicBezTo>
                <a:cubicBezTo>
                  <a:pt x="549769" y="315174"/>
                  <a:pt x="559702" y="311792"/>
                  <a:pt x="569512" y="308113"/>
                </a:cubicBezTo>
                <a:cubicBezTo>
                  <a:pt x="586217" y="301848"/>
                  <a:pt x="602503" y="294499"/>
                  <a:pt x="619208" y="288234"/>
                </a:cubicBezTo>
                <a:cubicBezTo>
                  <a:pt x="629018" y="284555"/>
                  <a:pt x="639654" y="282980"/>
                  <a:pt x="649025" y="278295"/>
                </a:cubicBezTo>
                <a:cubicBezTo>
                  <a:pt x="659709" y="272953"/>
                  <a:pt x="667863" y="263122"/>
                  <a:pt x="678842" y="258417"/>
                </a:cubicBezTo>
                <a:cubicBezTo>
                  <a:pt x="691398" y="253036"/>
                  <a:pt x="705242" y="251340"/>
                  <a:pt x="718599" y="248478"/>
                </a:cubicBezTo>
                <a:cubicBezTo>
                  <a:pt x="751635" y="241399"/>
                  <a:pt x="784426" y="232473"/>
                  <a:pt x="817990" y="228600"/>
                </a:cubicBezTo>
                <a:cubicBezTo>
                  <a:pt x="870752" y="222512"/>
                  <a:pt x="924007" y="221974"/>
                  <a:pt x="977016" y="218661"/>
                </a:cubicBezTo>
                <a:cubicBezTo>
                  <a:pt x="1039964" y="225287"/>
                  <a:pt x="1103145" y="229987"/>
                  <a:pt x="1165860" y="238539"/>
                </a:cubicBezTo>
                <a:cubicBezTo>
                  <a:pt x="1176241" y="239955"/>
                  <a:pt x="1187496" y="241933"/>
                  <a:pt x="1195677" y="248478"/>
                </a:cubicBezTo>
                <a:cubicBezTo>
                  <a:pt x="1205005" y="255940"/>
                  <a:pt x="1207108" y="269848"/>
                  <a:pt x="1215555" y="278295"/>
                </a:cubicBezTo>
                <a:cubicBezTo>
                  <a:pt x="1224002" y="286742"/>
                  <a:pt x="1235434" y="291548"/>
                  <a:pt x="1245373" y="298174"/>
                </a:cubicBezTo>
                <a:cubicBezTo>
                  <a:pt x="1251442" y="322451"/>
                  <a:pt x="1247270" y="353277"/>
                  <a:pt x="1285129" y="347869"/>
                </a:cubicBezTo>
                <a:cubicBezTo>
                  <a:pt x="1297551" y="346094"/>
                  <a:pt x="1343210" y="317308"/>
                  <a:pt x="1354703" y="308113"/>
                </a:cubicBezTo>
                <a:cubicBezTo>
                  <a:pt x="1362021" y="302259"/>
                  <a:pt x="1366546" y="293055"/>
                  <a:pt x="1374582" y="288234"/>
                </a:cubicBezTo>
                <a:cubicBezTo>
                  <a:pt x="1383566" y="282844"/>
                  <a:pt x="1394364" y="281305"/>
                  <a:pt x="1404399" y="278295"/>
                </a:cubicBezTo>
                <a:cubicBezTo>
                  <a:pt x="1488125" y="253177"/>
                  <a:pt x="1458229" y="260666"/>
                  <a:pt x="1543547" y="248478"/>
                </a:cubicBezTo>
                <a:cubicBezTo>
                  <a:pt x="1560112" y="241852"/>
                  <a:pt x="1576316" y="234242"/>
                  <a:pt x="1593242" y="228600"/>
                </a:cubicBezTo>
                <a:cubicBezTo>
                  <a:pt x="1606201" y="224280"/>
                  <a:pt x="1619689" y="221733"/>
                  <a:pt x="1632999" y="218661"/>
                </a:cubicBezTo>
                <a:lnTo>
                  <a:pt x="1722451" y="198782"/>
                </a:lnTo>
                <a:cubicBezTo>
                  <a:pt x="1732390" y="202095"/>
                  <a:pt x="1742195" y="205843"/>
                  <a:pt x="1752269" y="208721"/>
                </a:cubicBezTo>
                <a:cubicBezTo>
                  <a:pt x="1765403" y="212474"/>
                  <a:pt x="1781358" y="210128"/>
                  <a:pt x="1792025" y="218661"/>
                </a:cubicBezTo>
                <a:cubicBezTo>
                  <a:pt x="1800206" y="225206"/>
                  <a:pt x="1798651" y="238539"/>
                  <a:pt x="1801964" y="248478"/>
                </a:cubicBezTo>
                <a:cubicBezTo>
                  <a:pt x="1828468" y="241852"/>
                  <a:pt x="1855120" y="235788"/>
                  <a:pt x="1881477" y="228600"/>
                </a:cubicBezTo>
                <a:cubicBezTo>
                  <a:pt x="1891585" y="225843"/>
                  <a:pt x="1902311" y="224051"/>
                  <a:pt x="1911295" y="218661"/>
                </a:cubicBezTo>
                <a:cubicBezTo>
                  <a:pt x="1974944" y="180471"/>
                  <a:pt x="1864610" y="212094"/>
                  <a:pt x="1980869" y="188843"/>
                </a:cubicBezTo>
                <a:cubicBezTo>
                  <a:pt x="1990808" y="182217"/>
                  <a:pt x="1999097" y="171862"/>
                  <a:pt x="2010686" y="168965"/>
                </a:cubicBezTo>
                <a:cubicBezTo>
                  <a:pt x="2039791" y="161689"/>
                  <a:pt x="2070369" y="162747"/>
                  <a:pt x="2100138" y="159026"/>
                </a:cubicBezTo>
                <a:cubicBezTo>
                  <a:pt x="2123384" y="156120"/>
                  <a:pt x="2146521" y="152400"/>
                  <a:pt x="2169712" y="149087"/>
                </a:cubicBezTo>
                <a:cubicBezTo>
                  <a:pt x="2176338" y="139148"/>
                  <a:pt x="2184248" y="129953"/>
                  <a:pt x="2189590" y="119269"/>
                </a:cubicBezTo>
                <a:cubicBezTo>
                  <a:pt x="2194275" y="109898"/>
                  <a:pt x="2192984" y="97633"/>
                  <a:pt x="2199529" y="89452"/>
                </a:cubicBezTo>
                <a:cubicBezTo>
                  <a:pt x="2221577" y="61893"/>
                  <a:pt x="2258961" y="65638"/>
                  <a:pt x="2288982" y="59634"/>
                </a:cubicBezTo>
                <a:cubicBezTo>
                  <a:pt x="2476153" y="22199"/>
                  <a:pt x="2289828" y="43608"/>
                  <a:pt x="2607034" y="29817"/>
                </a:cubicBezTo>
                <a:cubicBezTo>
                  <a:pt x="2709674" y="9289"/>
                  <a:pt x="2706425" y="43725"/>
                  <a:pt x="2706425" y="0"/>
                </a:cubicBez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3967765" y="1564348"/>
            <a:ext cx="2633870" cy="893300"/>
          </a:xfrm>
          <a:custGeom>
            <a:avLst/>
            <a:gdLst>
              <a:gd name="connsiteX0" fmla="*/ 0 w 2633870"/>
              <a:gd name="connsiteY0" fmla="*/ 893300 h 893300"/>
              <a:gd name="connsiteX1" fmla="*/ 0 w 2633870"/>
              <a:gd name="connsiteY1" fmla="*/ 893300 h 893300"/>
              <a:gd name="connsiteX2" fmla="*/ 79513 w 2633870"/>
              <a:gd name="connsiteY2" fmla="*/ 843604 h 893300"/>
              <a:gd name="connsiteX3" fmla="*/ 188844 w 2633870"/>
              <a:gd name="connsiteY3" fmla="*/ 833665 h 893300"/>
              <a:gd name="connsiteX4" fmla="*/ 238539 w 2633870"/>
              <a:gd name="connsiteY4" fmla="*/ 813787 h 893300"/>
              <a:gd name="connsiteX5" fmla="*/ 268357 w 2633870"/>
              <a:gd name="connsiteY5" fmla="*/ 803848 h 893300"/>
              <a:gd name="connsiteX6" fmla="*/ 278296 w 2633870"/>
              <a:gd name="connsiteY6" fmla="*/ 774030 h 893300"/>
              <a:gd name="connsiteX7" fmla="*/ 318052 w 2633870"/>
              <a:gd name="connsiteY7" fmla="*/ 734274 h 893300"/>
              <a:gd name="connsiteX8" fmla="*/ 308113 w 2633870"/>
              <a:gd name="connsiteY8" fmla="*/ 654761 h 893300"/>
              <a:gd name="connsiteX9" fmla="*/ 288235 w 2633870"/>
              <a:gd name="connsiteY9" fmla="*/ 624943 h 893300"/>
              <a:gd name="connsiteX10" fmla="*/ 278296 w 2633870"/>
              <a:gd name="connsiteY10" fmla="*/ 585187 h 893300"/>
              <a:gd name="connsiteX11" fmla="*/ 298174 w 2633870"/>
              <a:gd name="connsiteY11" fmla="*/ 545430 h 893300"/>
              <a:gd name="connsiteX12" fmla="*/ 308113 w 2633870"/>
              <a:gd name="connsiteY12" fmla="*/ 515613 h 893300"/>
              <a:gd name="connsiteX13" fmla="*/ 367748 w 2633870"/>
              <a:gd name="connsiteY13" fmla="*/ 485795 h 893300"/>
              <a:gd name="connsiteX14" fmla="*/ 427383 w 2633870"/>
              <a:gd name="connsiteY14" fmla="*/ 455978 h 893300"/>
              <a:gd name="connsiteX15" fmla="*/ 437322 w 2633870"/>
              <a:gd name="connsiteY15" fmla="*/ 426161 h 893300"/>
              <a:gd name="connsiteX16" fmla="*/ 467139 w 2633870"/>
              <a:gd name="connsiteY16" fmla="*/ 416222 h 893300"/>
              <a:gd name="connsiteX17" fmla="*/ 496957 w 2633870"/>
              <a:gd name="connsiteY17" fmla="*/ 396343 h 893300"/>
              <a:gd name="connsiteX18" fmla="*/ 526774 w 2633870"/>
              <a:gd name="connsiteY18" fmla="*/ 336709 h 893300"/>
              <a:gd name="connsiteX19" fmla="*/ 536713 w 2633870"/>
              <a:gd name="connsiteY19" fmla="*/ 306891 h 893300"/>
              <a:gd name="connsiteX20" fmla="*/ 556591 w 2633870"/>
              <a:gd name="connsiteY20" fmla="*/ 267135 h 893300"/>
              <a:gd name="connsiteX21" fmla="*/ 586409 w 2633870"/>
              <a:gd name="connsiteY21" fmla="*/ 207500 h 893300"/>
              <a:gd name="connsiteX22" fmla="*/ 616226 w 2633870"/>
              <a:gd name="connsiteY22" fmla="*/ 147865 h 893300"/>
              <a:gd name="connsiteX23" fmla="*/ 665922 w 2633870"/>
              <a:gd name="connsiteY23" fmla="*/ 137926 h 893300"/>
              <a:gd name="connsiteX24" fmla="*/ 695739 w 2633870"/>
              <a:gd name="connsiteY24" fmla="*/ 118048 h 893300"/>
              <a:gd name="connsiteX25" fmla="*/ 755374 w 2633870"/>
              <a:gd name="connsiteY25" fmla="*/ 98169 h 893300"/>
              <a:gd name="connsiteX26" fmla="*/ 805070 w 2633870"/>
              <a:gd name="connsiteY26" fmla="*/ 108109 h 893300"/>
              <a:gd name="connsiteX27" fmla="*/ 844826 w 2633870"/>
              <a:gd name="connsiteY27" fmla="*/ 137926 h 893300"/>
              <a:gd name="connsiteX28" fmla="*/ 874644 w 2633870"/>
              <a:gd name="connsiteY28" fmla="*/ 157804 h 893300"/>
              <a:gd name="connsiteX29" fmla="*/ 904461 w 2633870"/>
              <a:gd name="connsiteY29" fmla="*/ 167743 h 893300"/>
              <a:gd name="connsiteX30" fmla="*/ 983974 w 2633870"/>
              <a:gd name="connsiteY30" fmla="*/ 187622 h 893300"/>
              <a:gd name="connsiteX31" fmla="*/ 1033670 w 2633870"/>
              <a:gd name="connsiteY31" fmla="*/ 177682 h 893300"/>
              <a:gd name="connsiteX32" fmla="*/ 1063487 w 2633870"/>
              <a:gd name="connsiteY32" fmla="*/ 167743 h 893300"/>
              <a:gd name="connsiteX33" fmla="*/ 1073426 w 2633870"/>
              <a:gd name="connsiteY33" fmla="*/ 137926 h 893300"/>
              <a:gd name="connsiteX34" fmla="*/ 1103244 w 2633870"/>
              <a:gd name="connsiteY34" fmla="*/ 118048 h 893300"/>
              <a:gd name="connsiteX35" fmla="*/ 1123122 w 2633870"/>
              <a:gd name="connsiteY35" fmla="*/ 98169 h 893300"/>
              <a:gd name="connsiteX36" fmla="*/ 1262270 w 2633870"/>
              <a:gd name="connsiteY36" fmla="*/ 68352 h 893300"/>
              <a:gd name="connsiteX37" fmla="*/ 1321904 w 2633870"/>
              <a:gd name="connsiteY37" fmla="*/ 38535 h 893300"/>
              <a:gd name="connsiteX38" fmla="*/ 1381539 w 2633870"/>
              <a:gd name="connsiteY38" fmla="*/ 8717 h 893300"/>
              <a:gd name="connsiteX39" fmla="*/ 1490870 w 2633870"/>
              <a:gd name="connsiteY39" fmla="*/ 28595 h 893300"/>
              <a:gd name="connsiteX40" fmla="*/ 1540565 w 2633870"/>
              <a:gd name="connsiteY40" fmla="*/ 88230 h 893300"/>
              <a:gd name="connsiteX41" fmla="*/ 1630017 w 2633870"/>
              <a:gd name="connsiteY41" fmla="*/ 137926 h 893300"/>
              <a:gd name="connsiteX42" fmla="*/ 1649896 w 2633870"/>
              <a:gd name="connsiteY42" fmla="*/ 157804 h 893300"/>
              <a:gd name="connsiteX43" fmla="*/ 1699591 w 2633870"/>
              <a:gd name="connsiteY43" fmla="*/ 277074 h 893300"/>
              <a:gd name="connsiteX44" fmla="*/ 1729409 w 2633870"/>
              <a:gd name="connsiteY44" fmla="*/ 287013 h 893300"/>
              <a:gd name="connsiteX45" fmla="*/ 1798983 w 2633870"/>
              <a:gd name="connsiteY45" fmla="*/ 267135 h 893300"/>
              <a:gd name="connsiteX46" fmla="*/ 1828800 w 2633870"/>
              <a:gd name="connsiteY46" fmla="*/ 257195 h 893300"/>
              <a:gd name="connsiteX47" fmla="*/ 1888435 w 2633870"/>
              <a:gd name="connsiteY47" fmla="*/ 227378 h 893300"/>
              <a:gd name="connsiteX48" fmla="*/ 1997765 w 2633870"/>
              <a:gd name="connsiteY48" fmla="*/ 207500 h 893300"/>
              <a:gd name="connsiteX49" fmla="*/ 2017644 w 2633870"/>
              <a:gd name="connsiteY49" fmla="*/ 177682 h 893300"/>
              <a:gd name="connsiteX50" fmla="*/ 2047461 w 2633870"/>
              <a:gd name="connsiteY50" fmla="*/ 167743 h 893300"/>
              <a:gd name="connsiteX51" fmla="*/ 2077278 w 2633870"/>
              <a:gd name="connsiteY51" fmla="*/ 147865 h 893300"/>
              <a:gd name="connsiteX52" fmla="*/ 2107096 w 2633870"/>
              <a:gd name="connsiteY52" fmla="*/ 157804 h 893300"/>
              <a:gd name="connsiteX53" fmla="*/ 2146852 w 2633870"/>
              <a:gd name="connsiteY53" fmla="*/ 167743 h 893300"/>
              <a:gd name="connsiteX54" fmla="*/ 2186609 w 2633870"/>
              <a:gd name="connsiteY54" fmla="*/ 187622 h 893300"/>
              <a:gd name="connsiteX55" fmla="*/ 2345635 w 2633870"/>
              <a:gd name="connsiteY55" fmla="*/ 227378 h 893300"/>
              <a:gd name="connsiteX56" fmla="*/ 2425148 w 2633870"/>
              <a:gd name="connsiteY56" fmla="*/ 257195 h 893300"/>
              <a:gd name="connsiteX57" fmla="*/ 2454965 w 2633870"/>
              <a:gd name="connsiteY57" fmla="*/ 277074 h 893300"/>
              <a:gd name="connsiteX58" fmla="*/ 2494722 w 2633870"/>
              <a:gd name="connsiteY58" fmla="*/ 296952 h 893300"/>
              <a:gd name="connsiteX59" fmla="*/ 2554357 w 2633870"/>
              <a:gd name="connsiteY59" fmla="*/ 326769 h 893300"/>
              <a:gd name="connsiteX60" fmla="*/ 2584174 w 2633870"/>
              <a:gd name="connsiteY60" fmla="*/ 346648 h 893300"/>
              <a:gd name="connsiteX61" fmla="*/ 2613991 w 2633870"/>
              <a:gd name="connsiteY61" fmla="*/ 356587 h 893300"/>
              <a:gd name="connsiteX62" fmla="*/ 2633870 w 2633870"/>
              <a:gd name="connsiteY62" fmla="*/ 376465 h 89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633870" h="893300">
                <a:moveTo>
                  <a:pt x="0" y="893300"/>
                </a:moveTo>
                <a:lnTo>
                  <a:pt x="0" y="893300"/>
                </a:lnTo>
                <a:cubicBezTo>
                  <a:pt x="26504" y="876735"/>
                  <a:pt x="49709" y="853016"/>
                  <a:pt x="79513" y="843604"/>
                </a:cubicBezTo>
                <a:cubicBezTo>
                  <a:pt x="114408" y="832584"/>
                  <a:pt x="152877" y="840409"/>
                  <a:pt x="188844" y="833665"/>
                </a:cubicBezTo>
                <a:cubicBezTo>
                  <a:pt x="206379" y="830377"/>
                  <a:pt x="221834" y="820051"/>
                  <a:pt x="238539" y="813787"/>
                </a:cubicBezTo>
                <a:cubicBezTo>
                  <a:pt x="248349" y="810108"/>
                  <a:pt x="258418" y="807161"/>
                  <a:pt x="268357" y="803848"/>
                </a:cubicBezTo>
                <a:cubicBezTo>
                  <a:pt x="271670" y="793909"/>
                  <a:pt x="270888" y="781438"/>
                  <a:pt x="278296" y="774030"/>
                </a:cubicBezTo>
                <a:cubicBezTo>
                  <a:pt x="331305" y="721020"/>
                  <a:pt x="291547" y="813788"/>
                  <a:pt x="318052" y="734274"/>
                </a:cubicBezTo>
                <a:cubicBezTo>
                  <a:pt x="314739" y="707770"/>
                  <a:pt x="315141" y="680530"/>
                  <a:pt x="308113" y="654761"/>
                </a:cubicBezTo>
                <a:cubicBezTo>
                  <a:pt x="304970" y="643236"/>
                  <a:pt x="292940" y="635923"/>
                  <a:pt x="288235" y="624943"/>
                </a:cubicBezTo>
                <a:cubicBezTo>
                  <a:pt x="282854" y="612388"/>
                  <a:pt x="281609" y="598439"/>
                  <a:pt x="278296" y="585187"/>
                </a:cubicBezTo>
                <a:cubicBezTo>
                  <a:pt x="284922" y="571935"/>
                  <a:pt x="292338" y="559049"/>
                  <a:pt x="298174" y="545430"/>
                </a:cubicBezTo>
                <a:cubicBezTo>
                  <a:pt x="302301" y="535800"/>
                  <a:pt x="301568" y="523794"/>
                  <a:pt x="308113" y="515613"/>
                </a:cubicBezTo>
                <a:cubicBezTo>
                  <a:pt x="327101" y="491878"/>
                  <a:pt x="343742" y="497798"/>
                  <a:pt x="367748" y="485795"/>
                </a:cubicBezTo>
                <a:cubicBezTo>
                  <a:pt x="444810" y="447263"/>
                  <a:pt x="352441" y="480958"/>
                  <a:pt x="427383" y="455978"/>
                </a:cubicBezTo>
                <a:cubicBezTo>
                  <a:pt x="430696" y="446039"/>
                  <a:pt x="429914" y="433569"/>
                  <a:pt x="437322" y="426161"/>
                </a:cubicBezTo>
                <a:cubicBezTo>
                  <a:pt x="444730" y="418753"/>
                  <a:pt x="457768" y="420907"/>
                  <a:pt x="467139" y="416222"/>
                </a:cubicBezTo>
                <a:cubicBezTo>
                  <a:pt x="477823" y="410880"/>
                  <a:pt x="487018" y="402969"/>
                  <a:pt x="496957" y="396343"/>
                </a:cubicBezTo>
                <a:cubicBezTo>
                  <a:pt x="521940" y="321394"/>
                  <a:pt x="488239" y="413781"/>
                  <a:pt x="526774" y="336709"/>
                </a:cubicBezTo>
                <a:cubicBezTo>
                  <a:pt x="531459" y="327338"/>
                  <a:pt x="532586" y="316521"/>
                  <a:pt x="536713" y="306891"/>
                </a:cubicBezTo>
                <a:cubicBezTo>
                  <a:pt x="542549" y="293273"/>
                  <a:pt x="550755" y="280753"/>
                  <a:pt x="556591" y="267135"/>
                </a:cubicBezTo>
                <a:cubicBezTo>
                  <a:pt x="581280" y="209526"/>
                  <a:pt x="548208" y="264799"/>
                  <a:pt x="586409" y="207500"/>
                </a:cubicBezTo>
                <a:cubicBezTo>
                  <a:pt x="591510" y="192195"/>
                  <a:pt x="600359" y="156932"/>
                  <a:pt x="616226" y="147865"/>
                </a:cubicBezTo>
                <a:cubicBezTo>
                  <a:pt x="630894" y="139484"/>
                  <a:pt x="649357" y="141239"/>
                  <a:pt x="665922" y="137926"/>
                </a:cubicBezTo>
                <a:cubicBezTo>
                  <a:pt x="675861" y="131300"/>
                  <a:pt x="684823" y="122899"/>
                  <a:pt x="695739" y="118048"/>
                </a:cubicBezTo>
                <a:cubicBezTo>
                  <a:pt x="714887" y="109538"/>
                  <a:pt x="755374" y="98169"/>
                  <a:pt x="755374" y="98169"/>
                </a:cubicBezTo>
                <a:cubicBezTo>
                  <a:pt x="771939" y="101482"/>
                  <a:pt x="789633" y="101248"/>
                  <a:pt x="805070" y="108109"/>
                </a:cubicBezTo>
                <a:cubicBezTo>
                  <a:pt x="820207" y="114837"/>
                  <a:pt x="831346" y="128298"/>
                  <a:pt x="844826" y="137926"/>
                </a:cubicBezTo>
                <a:cubicBezTo>
                  <a:pt x="854546" y="144869"/>
                  <a:pt x="863960" y="152462"/>
                  <a:pt x="874644" y="157804"/>
                </a:cubicBezTo>
                <a:cubicBezTo>
                  <a:pt x="884015" y="162489"/>
                  <a:pt x="894354" y="164986"/>
                  <a:pt x="904461" y="167743"/>
                </a:cubicBezTo>
                <a:cubicBezTo>
                  <a:pt x="930818" y="174932"/>
                  <a:pt x="957470" y="180996"/>
                  <a:pt x="983974" y="187622"/>
                </a:cubicBezTo>
                <a:cubicBezTo>
                  <a:pt x="1000539" y="184309"/>
                  <a:pt x="1017281" y="181779"/>
                  <a:pt x="1033670" y="177682"/>
                </a:cubicBezTo>
                <a:cubicBezTo>
                  <a:pt x="1043834" y="175141"/>
                  <a:pt x="1056079" y="175151"/>
                  <a:pt x="1063487" y="167743"/>
                </a:cubicBezTo>
                <a:cubicBezTo>
                  <a:pt x="1070895" y="160335"/>
                  <a:pt x="1066881" y="146107"/>
                  <a:pt x="1073426" y="137926"/>
                </a:cubicBezTo>
                <a:cubicBezTo>
                  <a:pt x="1080888" y="128598"/>
                  <a:pt x="1093916" y="125510"/>
                  <a:pt x="1103244" y="118048"/>
                </a:cubicBezTo>
                <a:cubicBezTo>
                  <a:pt x="1110561" y="112194"/>
                  <a:pt x="1114986" y="102818"/>
                  <a:pt x="1123122" y="98169"/>
                </a:cubicBezTo>
                <a:cubicBezTo>
                  <a:pt x="1171790" y="70358"/>
                  <a:pt x="1203653" y="74865"/>
                  <a:pt x="1262270" y="68352"/>
                </a:cubicBezTo>
                <a:cubicBezTo>
                  <a:pt x="1347726" y="11381"/>
                  <a:pt x="1239601" y="79687"/>
                  <a:pt x="1321904" y="38535"/>
                </a:cubicBezTo>
                <a:cubicBezTo>
                  <a:pt x="1398973" y="0"/>
                  <a:pt x="1306594" y="33699"/>
                  <a:pt x="1381539" y="8717"/>
                </a:cubicBezTo>
                <a:cubicBezTo>
                  <a:pt x="1417983" y="15343"/>
                  <a:pt x="1455987" y="16137"/>
                  <a:pt x="1490870" y="28595"/>
                </a:cubicBezTo>
                <a:cubicBezTo>
                  <a:pt x="1520935" y="39332"/>
                  <a:pt x="1519857" y="70111"/>
                  <a:pt x="1540565" y="88230"/>
                </a:cubicBezTo>
                <a:cubicBezTo>
                  <a:pt x="1582628" y="125036"/>
                  <a:pt x="1589063" y="124275"/>
                  <a:pt x="1630017" y="137926"/>
                </a:cubicBezTo>
                <a:cubicBezTo>
                  <a:pt x="1636643" y="144552"/>
                  <a:pt x="1646018" y="149273"/>
                  <a:pt x="1649896" y="157804"/>
                </a:cubicBezTo>
                <a:cubicBezTo>
                  <a:pt x="1653598" y="165949"/>
                  <a:pt x="1673640" y="256313"/>
                  <a:pt x="1699591" y="277074"/>
                </a:cubicBezTo>
                <a:cubicBezTo>
                  <a:pt x="1707772" y="283619"/>
                  <a:pt x="1719470" y="283700"/>
                  <a:pt x="1729409" y="287013"/>
                </a:cubicBezTo>
                <a:lnTo>
                  <a:pt x="1798983" y="267135"/>
                </a:lnTo>
                <a:cubicBezTo>
                  <a:pt x="1809018" y="264124"/>
                  <a:pt x="1819429" y="261880"/>
                  <a:pt x="1828800" y="257195"/>
                </a:cubicBezTo>
                <a:cubicBezTo>
                  <a:pt x="1870263" y="236463"/>
                  <a:pt x="1844716" y="236746"/>
                  <a:pt x="1888435" y="227378"/>
                </a:cubicBezTo>
                <a:cubicBezTo>
                  <a:pt x="1924654" y="219617"/>
                  <a:pt x="1961322" y="214126"/>
                  <a:pt x="1997765" y="207500"/>
                </a:cubicBezTo>
                <a:cubicBezTo>
                  <a:pt x="2004391" y="197561"/>
                  <a:pt x="2008316" y="185144"/>
                  <a:pt x="2017644" y="177682"/>
                </a:cubicBezTo>
                <a:cubicBezTo>
                  <a:pt x="2025825" y="171137"/>
                  <a:pt x="2038090" y="172428"/>
                  <a:pt x="2047461" y="167743"/>
                </a:cubicBezTo>
                <a:cubicBezTo>
                  <a:pt x="2058145" y="162401"/>
                  <a:pt x="2067339" y="154491"/>
                  <a:pt x="2077278" y="147865"/>
                </a:cubicBezTo>
                <a:cubicBezTo>
                  <a:pt x="2087217" y="151178"/>
                  <a:pt x="2097022" y="154926"/>
                  <a:pt x="2107096" y="157804"/>
                </a:cubicBezTo>
                <a:cubicBezTo>
                  <a:pt x="2120230" y="161557"/>
                  <a:pt x="2134062" y="162947"/>
                  <a:pt x="2146852" y="167743"/>
                </a:cubicBezTo>
                <a:cubicBezTo>
                  <a:pt x="2160725" y="172946"/>
                  <a:pt x="2172780" y="182303"/>
                  <a:pt x="2186609" y="187622"/>
                </a:cubicBezTo>
                <a:cubicBezTo>
                  <a:pt x="2274594" y="221463"/>
                  <a:pt x="2262605" y="215517"/>
                  <a:pt x="2345635" y="227378"/>
                </a:cubicBezTo>
                <a:cubicBezTo>
                  <a:pt x="2415564" y="273997"/>
                  <a:pt x="2326890" y="220347"/>
                  <a:pt x="2425148" y="257195"/>
                </a:cubicBezTo>
                <a:cubicBezTo>
                  <a:pt x="2436333" y="261389"/>
                  <a:pt x="2444594" y="271147"/>
                  <a:pt x="2454965" y="277074"/>
                </a:cubicBezTo>
                <a:cubicBezTo>
                  <a:pt x="2467829" y="284425"/>
                  <a:pt x="2481858" y="289601"/>
                  <a:pt x="2494722" y="296952"/>
                </a:cubicBezTo>
                <a:cubicBezTo>
                  <a:pt x="2548671" y="327780"/>
                  <a:pt x="2499687" y="308546"/>
                  <a:pt x="2554357" y="326769"/>
                </a:cubicBezTo>
                <a:cubicBezTo>
                  <a:pt x="2564296" y="333395"/>
                  <a:pt x="2573490" y="341306"/>
                  <a:pt x="2584174" y="346648"/>
                </a:cubicBezTo>
                <a:cubicBezTo>
                  <a:pt x="2593545" y="351333"/>
                  <a:pt x="2605007" y="351197"/>
                  <a:pt x="2613991" y="356587"/>
                </a:cubicBezTo>
                <a:cubicBezTo>
                  <a:pt x="2622026" y="361408"/>
                  <a:pt x="2633870" y="376465"/>
                  <a:pt x="2633870" y="376465"/>
                </a:cubicBez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6603605" y="1462328"/>
            <a:ext cx="1537046" cy="547929"/>
          </a:xfrm>
          <a:custGeom>
            <a:avLst/>
            <a:gdLst>
              <a:gd name="connsiteX0" fmla="*/ 0 w 1537046"/>
              <a:gd name="connsiteY0" fmla="*/ 466095 h 547929"/>
              <a:gd name="connsiteX1" fmla="*/ 0 w 1537046"/>
              <a:gd name="connsiteY1" fmla="*/ 466095 h 547929"/>
              <a:gd name="connsiteX2" fmla="*/ 28463 w 1537046"/>
              <a:gd name="connsiteY2" fmla="*/ 480327 h 547929"/>
              <a:gd name="connsiteX3" fmla="*/ 46253 w 1537046"/>
              <a:gd name="connsiteY3" fmla="*/ 494559 h 547929"/>
              <a:gd name="connsiteX4" fmla="*/ 60485 w 1537046"/>
              <a:gd name="connsiteY4" fmla="*/ 505233 h 547929"/>
              <a:gd name="connsiteX5" fmla="*/ 71159 w 1537046"/>
              <a:gd name="connsiteY5" fmla="*/ 508791 h 547929"/>
              <a:gd name="connsiteX6" fmla="*/ 92507 w 1537046"/>
              <a:gd name="connsiteY6" fmla="*/ 530139 h 547929"/>
              <a:gd name="connsiteX7" fmla="*/ 103181 w 1537046"/>
              <a:gd name="connsiteY7" fmla="*/ 540813 h 547929"/>
              <a:gd name="connsiteX8" fmla="*/ 113855 w 1537046"/>
              <a:gd name="connsiteY8" fmla="*/ 547929 h 547929"/>
              <a:gd name="connsiteX9" fmla="*/ 138761 w 1537046"/>
              <a:gd name="connsiteY9" fmla="*/ 544371 h 547929"/>
              <a:gd name="connsiteX10" fmla="*/ 149435 w 1537046"/>
              <a:gd name="connsiteY10" fmla="*/ 540813 h 547929"/>
              <a:gd name="connsiteX11" fmla="*/ 163667 w 1537046"/>
              <a:gd name="connsiteY11" fmla="*/ 523023 h 547929"/>
              <a:gd name="connsiteX12" fmla="*/ 220594 w 1537046"/>
              <a:gd name="connsiteY12" fmla="*/ 519465 h 547929"/>
              <a:gd name="connsiteX13" fmla="*/ 231268 w 1537046"/>
              <a:gd name="connsiteY13" fmla="*/ 512349 h 547929"/>
              <a:gd name="connsiteX14" fmla="*/ 245500 w 1537046"/>
              <a:gd name="connsiteY14" fmla="*/ 508791 h 547929"/>
              <a:gd name="connsiteX15" fmla="*/ 266848 w 1537046"/>
              <a:gd name="connsiteY15" fmla="*/ 498117 h 547929"/>
              <a:gd name="connsiteX16" fmla="*/ 473211 w 1537046"/>
              <a:gd name="connsiteY16" fmla="*/ 384262 h 547929"/>
              <a:gd name="connsiteX17" fmla="*/ 583508 w 1537046"/>
              <a:gd name="connsiteY17" fmla="*/ 377146 h 547929"/>
              <a:gd name="connsiteX18" fmla="*/ 700921 w 1537046"/>
              <a:gd name="connsiteY18" fmla="*/ 316660 h 547929"/>
              <a:gd name="connsiteX19" fmla="*/ 843240 w 1537046"/>
              <a:gd name="connsiteY19" fmla="*/ 249059 h 547929"/>
              <a:gd name="connsiteX20" fmla="*/ 889494 w 1537046"/>
              <a:gd name="connsiteY20" fmla="*/ 213479 h 547929"/>
              <a:gd name="connsiteX21" fmla="*/ 925074 w 1537046"/>
              <a:gd name="connsiteY21" fmla="*/ 224153 h 547929"/>
              <a:gd name="connsiteX22" fmla="*/ 978443 w 1537046"/>
              <a:gd name="connsiteY22" fmla="*/ 266849 h 547929"/>
              <a:gd name="connsiteX23" fmla="*/ 1031813 w 1537046"/>
              <a:gd name="connsiteY23" fmla="*/ 241943 h 547929"/>
              <a:gd name="connsiteX24" fmla="*/ 1078067 w 1537046"/>
              <a:gd name="connsiteY24" fmla="*/ 213479 h 547929"/>
              <a:gd name="connsiteX25" fmla="*/ 1110088 w 1537046"/>
              <a:gd name="connsiteY25" fmla="*/ 167225 h 547929"/>
              <a:gd name="connsiteX26" fmla="*/ 1184806 w 1537046"/>
              <a:gd name="connsiteY26" fmla="*/ 124530 h 547929"/>
              <a:gd name="connsiteX27" fmla="*/ 1252407 w 1537046"/>
              <a:gd name="connsiteY27" fmla="*/ 60486 h 547929"/>
              <a:gd name="connsiteX28" fmla="*/ 1295103 w 1537046"/>
              <a:gd name="connsiteY28" fmla="*/ 10674 h 547929"/>
              <a:gd name="connsiteX29" fmla="*/ 1355589 w 1537046"/>
              <a:gd name="connsiteY29" fmla="*/ 0 h 547929"/>
              <a:gd name="connsiteX30" fmla="*/ 1426748 w 1537046"/>
              <a:gd name="connsiteY30" fmla="*/ 32022 h 547929"/>
              <a:gd name="connsiteX31" fmla="*/ 1483676 w 1537046"/>
              <a:gd name="connsiteY31" fmla="*/ 53370 h 547929"/>
              <a:gd name="connsiteX32" fmla="*/ 1537046 w 1537046"/>
              <a:gd name="connsiteY32" fmla="*/ 78276 h 5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37046" h="547929">
                <a:moveTo>
                  <a:pt x="0" y="466095"/>
                </a:moveTo>
                <a:lnTo>
                  <a:pt x="0" y="466095"/>
                </a:lnTo>
                <a:cubicBezTo>
                  <a:pt x="9488" y="470839"/>
                  <a:pt x="19773" y="474244"/>
                  <a:pt x="28463" y="480327"/>
                </a:cubicBezTo>
                <a:cubicBezTo>
                  <a:pt x="57723" y="500809"/>
                  <a:pt x="13926" y="483783"/>
                  <a:pt x="46253" y="494559"/>
                </a:cubicBezTo>
                <a:cubicBezTo>
                  <a:pt x="50997" y="498117"/>
                  <a:pt x="55336" y="502291"/>
                  <a:pt x="60485" y="505233"/>
                </a:cubicBezTo>
                <a:cubicBezTo>
                  <a:pt x="63741" y="507094"/>
                  <a:pt x="68199" y="506488"/>
                  <a:pt x="71159" y="508791"/>
                </a:cubicBezTo>
                <a:cubicBezTo>
                  <a:pt x="79103" y="514969"/>
                  <a:pt x="85391" y="523023"/>
                  <a:pt x="92507" y="530139"/>
                </a:cubicBezTo>
                <a:cubicBezTo>
                  <a:pt x="96065" y="533697"/>
                  <a:pt x="98994" y="538022"/>
                  <a:pt x="103181" y="540813"/>
                </a:cubicBezTo>
                <a:lnTo>
                  <a:pt x="113855" y="547929"/>
                </a:lnTo>
                <a:cubicBezTo>
                  <a:pt x="122157" y="546743"/>
                  <a:pt x="130538" y="546016"/>
                  <a:pt x="138761" y="544371"/>
                </a:cubicBezTo>
                <a:cubicBezTo>
                  <a:pt x="142439" y="543635"/>
                  <a:pt x="146783" y="543465"/>
                  <a:pt x="149435" y="540813"/>
                </a:cubicBezTo>
                <a:cubicBezTo>
                  <a:pt x="158698" y="531550"/>
                  <a:pt x="144910" y="525985"/>
                  <a:pt x="163667" y="523023"/>
                </a:cubicBezTo>
                <a:cubicBezTo>
                  <a:pt x="182447" y="520058"/>
                  <a:pt x="201618" y="520651"/>
                  <a:pt x="220594" y="519465"/>
                </a:cubicBezTo>
                <a:cubicBezTo>
                  <a:pt x="224152" y="517093"/>
                  <a:pt x="227338" y="514033"/>
                  <a:pt x="231268" y="512349"/>
                </a:cubicBezTo>
                <a:cubicBezTo>
                  <a:pt x="235763" y="510423"/>
                  <a:pt x="241254" y="511217"/>
                  <a:pt x="245500" y="508791"/>
                </a:cubicBezTo>
                <a:cubicBezTo>
                  <a:pt x="268582" y="495601"/>
                  <a:pt x="244147" y="498117"/>
                  <a:pt x="266848" y="498117"/>
                </a:cubicBezTo>
                <a:lnTo>
                  <a:pt x="473211" y="384262"/>
                </a:lnTo>
                <a:lnTo>
                  <a:pt x="583508" y="377146"/>
                </a:lnTo>
                <a:lnTo>
                  <a:pt x="700921" y="316660"/>
                </a:lnTo>
                <a:lnTo>
                  <a:pt x="843240" y="249059"/>
                </a:lnTo>
                <a:lnTo>
                  <a:pt x="889494" y="213479"/>
                </a:lnTo>
                <a:lnTo>
                  <a:pt x="925074" y="224153"/>
                </a:lnTo>
                <a:lnTo>
                  <a:pt x="978443" y="266849"/>
                </a:lnTo>
                <a:lnTo>
                  <a:pt x="1031813" y="241943"/>
                </a:lnTo>
                <a:lnTo>
                  <a:pt x="1078067" y="213479"/>
                </a:lnTo>
                <a:lnTo>
                  <a:pt x="1110088" y="167225"/>
                </a:lnTo>
                <a:lnTo>
                  <a:pt x="1184806" y="124530"/>
                </a:lnTo>
                <a:lnTo>
                  <a:pt x="1252407" y="60486"/>
                </a:lnTo>
                <a:lnTo>
                  <a:pt x="1295103" y="10674"/>
                </a:lnTo>
                <a:lnTo>
                  <a:pt x="1355589" y="0"/>
                </a:lnTo>
                <a:lnTo>
                  <a:pt x="1426748" y="32022"/>
                </a:lnTo>
                <a:lnTo>
                  <a:pt x="1483676" y="53370"/>
                </a:lnTo>
                <a:lnTo>
                  <a:pt x="1537046" y="78276"/>
                </a:ln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29"/>
          <p:cNvGrpSpPr/>
          <p:nvPr/>
        </p:nvGrpSpPr>
        <p:grpSpPr>
          <a:xfrm>
            <a:off x="7996873" y="1142777"/>
            <a:ext cx="173255" cy="488524"/>
            <a:chOff x="3892011" y="2017421"/>
            <a:chExt cx="173255" cy="488524"/>
          </a:xfrm>
        </p:grpSpPr>
        <p:sp>
          <p:nvSpPr>
            <p:cNvPr id="31" name="Oval 30"/>
            <p:cNvSpPr/>
            <p:nvPr/>
          </p:nvSpPr>
          <p:spPr>
            <a:xfrm>
              <a:off x="3892011" y="2303814"/>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Connector 31"/>
            <p:cNvCxnSpPr>
              <a:stCxn id="31" idx="0"/>
            </p:cNvCxnSpPr>
            <p:nvPr/>
          </p:nvCxnSpPr>
          <p:spPr>
            <a:xfrm flipV="1">
              <a:off x="3978639" y="2017421"/>
              <a:ext cx="2896" cy="286393"/>
            </a:xfrm>
            <a:prstGeom prst="line">
              <a:avLst/>
            </a:prstGeom>
            <a:ln>
              <a:no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10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left)">
                                      <p:cBhvr>
                                        <p:cTn id="12" dur="10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wipe(left)">
                                      <p:cBhvr>
                                        <p:cTn id="17" dur="10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wipe(left)">
                                      <p:cBhvr>
                                        <p:cTn id="22" dur="10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0" y="0"/>
            <a:ext cx="9144000" cy="707886"/>
          </a:xfrm>
          <a:prstGeom prst="rect">
            <a:avLst/>
          </a:prstGeom>
          <a:solidFill>
            <a:schemeClr val="accent1">
              <a:lumMod val="20000"/>
              <a:lumOff val="80000"/>
            </a:schemeClr>
          </a:solidFill>
          <a:ln w="9525">
            <a:noFill/>
            <a:miter lim="800000"/>
            <a:headEnd/>
            <a:tailEnd/>
          </a:ln>
        </p:spPr>
        <p:txBody>
          <a:bodyPr wrap="square">
            <a:spAutoFit/>
          </a:bodyPr>
          <a:lstStyle/>
          <a:p>
            <a:pPr>
              <a:defRPr/>
            </a:pPr>
            <a:r>
              <a:rPr lang="en-US" sz="4000" b="1" dirty="0" smtClean="0">
                <a:ln>
                  <a:solidFill>
                    <a:srgbClr val="0070C0"/>
                  </a:solidFill>
                </a:ln>
                <a:solidFill>
                  <a:schemeClr val="accent1">
                    <a:lumMod val="75000"/>
                  </a:schemeClr>
                </a:solidFill>
              </a:rPr>
              <a:t>	  Thomas Jefferson</a:t>
            </a:r>
            <a:endParaRPr lang="en-US" sz="4000" b="1" dirty="0">
              <a:ln>
                <a:solidFill>
                  <a:srgbClr val="0070C0"/>
                </a:solidFill>
              </a:ln>
              <a:solidFill>
                <a:schemeClr val="accent1">
                  <a:lumMod val="75000"/>
                </a:schemeClr>
              </a:solidFill>
            </a:endParaRPr>
          </a:p>
        </p:txBody>
      </p:sp>
      <p:grpSp>
        <p:nvGrpSpPr>
          <p:cNvPr id="3" name="Group 24"/>
          <p:cNvGrpSpPr>
            <a:grpSpLocks noChangeAspect="1"/>
          </p:cNvGrpSpPr>
          <p:nvPr/>
        </p:nvGrpSpPr>
        <p:grpSpPr>
          <a:xfrm>
            <a:off x="6409459" y="152400"/>
            <a:ext cx="2582141" cy="3292687"/>
            <a:chOff x="5855789" y="3733800"/>
            <a:chExt cx="2450011" cy="3124200"/>
          </a:xfrm>
        </p:grpSpPr>
        <p:pic>
          <p:nvPicPr>
            <p:cNvPr id="4" name="Picture 3" descr="http://www.history.org/almanack/people/images/thomasjefferson_sm.jpg"/>
            <p:cNvPicPr>
              <a:picLocks noChangeAspect="1" noChangeArrowheads="1"/>
            </p:cNvPicPr>
            <p:nvPr/>
          </p:nvPicPr>
          <p:blipFill>
            <a:blip r:embed="rId2"/>
            <a:srcRect t="6934" r="3030"/>
            <a:stretch>
              <a:fillRect/>
            </a:stretch>
          </p:blipFill>
          <p:spPr bwMode="auto">
            <a:xfrm>
              <a:off x="5867400" y="3733800"/>
              <a:ext cx="2438400" cy="3124200"/>
            </a:xfrm>
            <a:prstGeom prst="rect">
              <a:avLst/>
            </a:prstGeom>
            <a:noFill/>
            <a:ln w="38100">
              <a:solidFill>
                <a:srgbClr val="FF0000"/>
              </a:solidFill>
            </a:ln>
          </p:spPr>
        </p:pic>
        <p:sp>
          <p:nvSpPr>
            <p:cNvPr id="5" name="TextBox 4"/>
            <p:cNvSpPr txBox="1"/>
            <p:nvPr/>
          </p:nvSpPr>
          <p:spPr>
            <a:xfrm>
              <a:off x="5855789" y="6396334"/>
              <a:ext cx="2247334" cy="438042"/>
            </a:xfrm>
            <a:prstGeom prst="rect">
              <a:avLst/>
            </a:prstGeom>
            <a:noFill/>
          </p:spPr>
          <p:txBody>
            <a:bodyPr wrap="none" rtlCol="0">
              <a:spAutoFit/>
            </a:bodyPr>
            <a:lstStyle/>
            <a:p>
              <a:r>
                <a:rPr lang="en-US" sz="2400" dirty="0" smtClean="0">
                  <a:solidFill>
                    <a:schemeClr val="bg1"/>
                  </a:solidFill>
                </a:rPr>
                <a:t>Thomas Jefferson</a:t>
              </a:r>
              <a:endParaRPr lang="en-US" sz="2400" dirty="0">
                <a:solidFill>
                  <a:schemeClr val="bg1"/>
                </a:solidFill>
              </a:endParaRPr>
            </a:p>
          </p:txBody>
        </p:sp>
      </p:grpSp>
      <p:sp>
        <p:nvSpPr>
          <p:cNvPr id="6" name="Rectangle 5"/>
          <p:cNvSpPr/>
          <p:nvPr/>
        </p:nvSpPr>
        <p:spPr>
          <a:xfrm>
            <a:off x="0" y="838200"/>
            <a:ext cx="5250796" cy="584775"/>
          </a:xfrm>
          <a:prstGeom prst="rect">
            <a:avLst/>
          </a:prstGeom>
        </p:spPr>
        <p:txBody>
          <a:bodyPr wrap="none">
            <a:spAutoFit/>
          </a:bodyPr>
          <a:lstStyle/>
          <a:p>
            <a:r>
              <a:rPr lang="en-US" sz="3200" dirty="0" smtClean="0"/>
              <a:t>   1801-1809: President of USA</a:t>
            </a:r>
            <a:endParaRPr lang="en-US" sz="3200" dirty="0"/>
          </a:p>
        </p:txBody>
      </p:sp>
      <p:sp>
        <p:nvSpPr>
          <p:cNvPr id="7" name="Rectangle 6"/>
          <p:cNvSpPr/>
          <p:nvPr/>
        </p:nvSpPr>
        <p:spPr>
          <a:xfrm>
            <a:off x="457200" y="2362200"/>
            <a:ext cx="5638800" cy="584775"/>
          </a:xfrm>
          <a:prstGeom prst="rect">
            <a:avLst/>
          </a:prstGeom>
        </p:spPr>
        <p:txBody>
          <a:bodyPr wrap="square">
            <a:spAutoFit/>
          </a:bodyPr>
          <a:lstStyle/>
          <a:p>
            <a:r>
              <a:rPr lang="en-US" sz="3200" dirty="0" smtClean="0"/>
              <a:t> - establishes a military academy</a:t>
            </a:r>
            <a:endParaRPr lang="en-US" sz="3200" dirty="0"/>
          </a:p>
        </p:txBody>
      </p:sp>
      <p:sp>
        <p:nvSpPr>
          <p:cNvPr id="9" name="Rectangle 8"/>
          <p:cNvSpPr/>
          <p:nvPr/>
        </p:nvSpPr>
        <p:spPr>
          <a:xfrm>
            <a:off x="533400" y="2895600"/>
            <a:ext cx="4981813" cy="584775"/>
          </a:xfrm>
          <a:prstGeom prst="rect">
            <a:avLst/>
          </a:prstGeom>
        </p:spPr>
        <p:txBody>
          <a:bodyPr wrap="none">
            <a:spAutoFit/>
          </a:bodyPr>
          <a:lstStyle/>
          <a:p>
            <a:r>
              <a:rPr lang="en-US" sz="3200" dirty="0" smtClean="0"/>
              <a:t>- acquires Louisiana Territory</a:t>
            </a:r>
            <a:endParaRPr lang="en-US" sz="3200" dirty="0"/>
          </a:p>
        </p:txBody>
      </p:sp>
      <p:sp>
        <p:nvSpPr>
          <p:cNvPr id="10" name="Rectangle 9"/>
          <p:cNvSpPr/>
          <p:nvPr/>
        </p:nvSpPr>
        <p:spPr>
          <a:xfrm>
            <a:off x="457200" y="3429000"/>
            <a:ext cx="6894644" cy="584775"/>
          </a:xfrm>
          <a:prstGeom prst="rect">
            <a:avLst/>
          </a:prstGeom>
        </p:spPr>
        <p:txBody>
          <a:bodyPr wrap="none">
            <a:spAutoFit/>
          </a:bodyPr>
          <a:lstStyle/>
          <a:p>
            <a:r>
              <a:rPr lang="en-US" sz="3200" dirty="0" smtClean="0"/>
              <a:t> - champions Lewis and Clark expedition</a:t>
            </a:r>
            <a:endParaRPr lang="en-US" sz="3200" dirty="0"/>
          </a:p>
        </p:txBody>
      </p:sp>
      <p:sp>
        <p:nvSpPr>
          <p:cNvPr id="11" name="Rectangle 10"/>
          <p:cNvSpPr/>
          <p:nvPr/>
        </p:nvSpPr>
        <p:spPr>
          <a:xfrm>
            <a:off x="533400" y="3962400"/>
            <a:ext cx="8610600" cy="1077218"/>
          </a:xfrm>
          <a:prstGeom prst="rect">
            <a:avLst/>
          </a:prstGeom>
        </p:spPr>
        <p:txBody>
          <a:bodyPr wrap="square">
            <a:spAutoFit/>
          </a:bodyPr>
          <a:lstStyle/>
          <a:p>
            <a:pPr>
              <a:buFontTx/>
              <a:buChar char="-"/>
            </a:pPr>
            <a:r>
              <a:rPr lang="en-US" sz="3200" dirty="0" smtClean="0"/>
              <a:t> denounces the international slave trade as </a:t>
            </a:r>
          </a:p>
          <a:p>
            <a:r>
              <a:rPr lang="en-US" sz="3200" dirty="0" smtClean="0"/>
              <a:t>   a "violations of human rights" </a:t>
            </a:r>
          </a:p>
        </p:txBody>
      </p:sp>
      <p:sp>
        <p:nvSpPr>
          <p:cNvPr id="12" name="Rectangle 11"/>
          <p:cNvSpPr/>
          <p:nvPr/>
        </p:nvSpPr>
        <p:spPr>
          <a:xfrm>
            <a:off x="457200" y="1828800"/>
            <a:ext cx="5638800" cy="584775"/>
          </a:xfrm>
          <a:prstGeom prst="rect">
            <a:avLst/>
          </a:prstGeom>
        </p:spPr>
        <p:txBody>
          <a:bodyPr wrap="square">
            <a:spAutoFit/>
          </a:bodyPr>
          <a:lstStyle/>
          <a:p>
            <a:r>
              <a:rPr lang="en-US" sz="3200" dirty="0" smtClean="0"/>
              <a:t> - reduces taxes &amp; national debt</a:t>
            </a:r>
            <a:endParaRPr lang="en-US" sz="3200" dirty="0"/>
          </a:p>
        </p:txBody>
      </p:sp>
      <p:sp>
        <p:nvSpPr>
          <p:cNvPr id="13" name="Rectangle 12"/>
          <p:cNvSpPr/>
          <p:nvPr/>
        </p:nvSpPr>
        <p:spPr>
          <a:xfrm>
            <a:off x="533400" y="4942582"/>
            <a:ext cx="8610600" cy="1077218"/>
          </a:xfrm>
          <a:prstGeom prst="rect">
            <a:avLst/>
          </a:prstGeom>
        </p:spPr>
        <p:txBody>
          <a:bodyPr wrap="square">
            <a:spAutoFit/>
          </a:bodyPr>
          <a:lstStyle/>
          <a:p>
            <a:pPr>
              <a:buFontTx/>
              <a:buChar char="-"/>
            </a:pPr>
            <a:r>
              <a:rPr lang="en-US" sz="3200" dirty="0" smtClean="0"/>
              <a:t> Congress responds by approving the </a:t>
            </a:r>
          </a:p>
          <a:p>
            <a:r>
              <a:rPr lang="en-US" sz="3200" dirty="0" smtClean="0"/>
              <a:t>  “Act Prohibiting Importation of Slaves”</a:t>
            </a:r>
            <a:endParaRPr lang="en-US" sz="3200" dirty="0"/>
          </a:p>
        </p:txBody>
      </p:sp>
      <p:sp>
        <p:nvSpPr>
          <p:cNvPr id="14" name="Rectangle 13"/>
          <p:cNvSpPr/>
          <p:nvPr/>
        </p:nvSpPr>
        <p:spPr>
          <a:xfrm>
            <a:off x="2590800" y="6019800"/>
            <a:ext cx="4572000" cy="707886"/>
          </a:xfrm>
          <a:prstGeom prst="rect">
            <a:avLst/>
          </a:prstGeom>
        </p:spPr>
        <p:txBody>
          <a:bodyPr wrap="square">
            <a:spAutoFit/>
          </a:bodyPr>
          <a:lstStyle/>
          <a:p>
            <a:pPr algn="ctr"/>
            <a:r>
              <a:rPr lang="en-US" sz="4000" dirty="0" smtClean="0">
                <a:ln>
                  <a:solidFill>
                    <a:srgbClr val="FF0000"/>
                  </a:solidFill>
                </a:ln>
                <a:solidFill>
                  <a:srgbClr val="FF0000"/>
                </a:solidFill>
                <a:effectLst>
                  <a:outerShdw dist="50800" dir="5400000" algn="ctr" rotWithShape="0">
                    <a:schemeClr val="tx1"/>
                  </a:outerShdw>
                </a:effectLst>
                <a:latin typeface="Tempus Sans ITC" pitchFamily="82" charset="0"/>
              </a:rPr>
              <a:t>  Does he re-marry?</a:t>
            </a:r>
          </a:p>
        </p:txBody>
      </p:sp>
      <p:sp>
        <p:nvSpPr>
          <p:cNvPr id="15" name="Rectangle 14"/>
          <p:cNvSpPr/>
          <p:nvPr/>
        </p:nvSpPr>
        <p:spPr>
          <a:xfrm>
            <a:off x="457200" y="1320225"/>
            <a:ext cx="5638800" cy="584775"/>
          </a:xfrm>
          <a:prstGeom prst="rect">
            <a:avLst/>
          </a:prstGeom>
        </p:spPr>
        <p:txBody>
          <a:bodyPr wrap="square">
            <a:spAutoFit/>
          </a:bodyPr>
          <a:lstStyle/>
          <a:p>
            <a:r>
              <a:rPr lang="en-US" sz="3200" dirty="0" smtClean="0"/>
              <a:t> - limits the size of government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1000" fill="hold"/>
                                        <p:tgtEl>
                                          <p:spTgt spid="14"/>
                                        </p:tgtEl>
                                        <p:attrNameLst>
                                          <p:attrName>ppt_w</p:attrName>
                                        </p:attrNameLst>
                                      </p:cBhvr>
                                      <p:tavLst>
                                        <p:tav tm="0">
                                          <p:val>
                                            <p:fltVal val="0"/>
                                          </p:val>
                                        </p:tav>
                                        <p:tav tm="100000">
                                          <p:val>
                                            <p:strVal val="#ppt_w"/>
                                          </p:val>
                                        </p:tav>
                                      </p:tavLst>
                                    </p:anim>
                                    <p:anim calcmode="lin" valueType="num">
                                      <p:cBhvr>
                                        <p:cTn id="48" dur="1000" fill="hold"/>
                                        <p:tgtEl>
                                          <p:spTgt spid="14"/>
                                        </p:tgtEl>
                                        <p:attrNameLst>
                                          <p:attrName>ppt_h</p:attrName>
                                        </p:attrNameLst>
                                      </p:cBhvr>
                                      <p:tavLst>
                                        <p:tav tm="0">
                                          <p:val>
                                            <p:fltVal val="0"/>
                                          </p:val>
                                        </p:tav>
                                        <p:tav tm="100000">
                                          <p:val>
                                            <p:strVal val="#ppt_h"/>
                                          </p:val>
                                        </p:tav>
                                      </p:tavLst>
                                    </p:anim>
                                    <p:animEffect transition="in" filter="fade">
                                      <p:cBhvr>
                                        <p:cTn id="49" dur="1000"/>
                                        <p:tgtEl>
                                          <p:spTgt spid="14"/>
                                        </p:tgtEl>
                                      </p:cBhvr>
                                    </p:animEffect>
                                  </p:childTnLst>
                                </p:cTn>
                              </p:par>
                            </p:childTnLst>
                          </p:cTn>
                        </p:par>
                        <p:par>
                          <p:cTn id="50" fill="hold">
                            <p:stCondLst>
                              <p:cond delay="1000"/>
                            </p:stCondLst>
                            <p:childTnLst>
                              <p:par>
                                <p:cTn id="51" presetID="10" presetClass="exit" presetSubtype="0" fill="hold" grpId="1" nodeType="afterEffect">
                                  <p:stCondLst>
                                    <p:cond delay="0"/>
                                  </p:stCondLst>
                                  <p:childTnLst>
                                    <p:animEffect transition="out" filter="fade">
                                      <p:cBhvr>
                                        <p:cTn id="52" dur="1000"/>
                                        <p:tgtEl>
                                          <p:spTgt spid="6"/>
                                        </p:tgtEl>
                                      </p:cBhvr>
                                    </p:animEffect>
                                    <p:set>
                                      <p:cBhvr>
                                        <p:cTn id="53" dur="1" fill="hold">
                                          <p:stCondLst>
                                            <p:cond delay="9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15"/>
                                        </p:tgtEl>
                                      </p:cBhvr>
                                    </p:animEffect>
                                    <p:set>
                                      <p:cBhvr>
                                        <p:cTn id="56" dur="1" fill="hold">
                                          <p:stCondLst>
                                            <p:cond delay="999"/>
                                          </p:stCondLst>
                                        </p:cTn>
                                        <p:tgtEl>
                                          <p:spTgt spid="15"/>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12"/>
                                        </p:tgtEl>
                                      </p:cBhvr>
                                    </p:animEffect>
                                    <p:set>
                                      <p:cBhvr>
                                        <p:cTn id="59" dur="1" fill="hold">
                                          <p:stCondLst>
                                            <p:cond delay="999"/>
                                          </p:stCondLst>
                                        </p:cTn>
                                        <p:tgtEl>
                                          <p:spTgt spid="12"/>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1000"/>
                                        <p:tgtEl>
                                          <p:spTgt spid="7"/>
                                        </p:tgtEl>
                                      </p:cBhvr>
                                    </p:animEffect>
                                    <p:set>
                                      <p:cBhvr>
                                        <p:cTn id="62" dur="1" fill="hold">
                                          <p:stCondLst>
                                            <p:cond delay="999"/>
                                          </p:stCondLst>
                                        </p:cTn>
                                        <p:tgtEl>
                                          <p:spTgt spid="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9"/>
                                        </p:tgtEl>
                                      </p:cBhvr>
                                    </p:animEffect>
                                    <p:set>
                                      <p:cBhvr>
                                        <p:cTn id="65" dur="1" fill="hold">
                                          <p:stCondLst>
                                            <p:cond delay="999"/>
                                          </p:stCondLst>
                                        </p:cTn>
                                        <p:tgtEl>
                                          <p:spTgt spid="9"/>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000"/>
                                        <p:tgtEl>
                                          <p:spTgt spid="10"/>
                                        </p:tgtEl>
                                      </p:cBhvr>
                                    </p:animEffect>
                                    <p:set>
                                      <p:cBhvr>
                                        <p:cTn id="68" dur="1" fill="hold">
                                          <p:stCondLst>
                                            <p:cond delay="999"/>
                                          </p:stCondLst>
                                        </p:cTn>
                                        <p:tgtEl>
                                          <p:spTgt spid="10"/>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000"/>
                                        <p:tgtEl>
                                          <p:spTgt spid="11"/>
                                        </p:tgtEl>
                                      </p:cBhvr>
                                    </p:animEffect>
                                    <p:set>
                                      <p:cBhvr>
                                        <p:cTn id="71" dur="1" fill="hold">
                                          <p:stCondLst>
                                            <p:cond delay="999"/>
                                          </p:stCondLst>
                                        </p:cTn>
                                        <p:tgtEl>
                                          <p:spTgt spid="11"/>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13"/>
                                        </p:tgtEl>
                                      </p:cBhvr>
                                    </p:animEffect>
                                    <p:set>
                                      <p:cBhvr>
                                        <p:cTn id="74" dur="1" fill="hold">
                                          <p:stCondLst>
                                            <p:cond delay="999"/>
                                          </p:stCondLst>
                                        </p:cTn>
                                        <p:tgtEl>
                                          <p:spTgt spid="13"/>
                                        </p:tgtEl>
                                        <p:attrNameLst>
                                          <p:attrName>style.visibility</p:attrName>
                                        </p:attrNameLst>
                                      </p:cBhvr>
                                      <p:to>
                                        <p:strVal val="hidden"/>
                                      </p:to>
                                    </p:set>
                                  </p:childTnLst>
                                </p:cTn>
                              </p:par>
                            </p:childTnLst>
                          </p:cTn>
                        </p:par>
                        <p:par>
                          <p:cTn id="75" fill="hold">
                            <p:stCondLst>
                              <p:cond delay="2000"/>
                            </p:stCondLst>
                            <p:childTnLst>
                              <p:par>
                                <p:cTn id="76" presetID="64" presetClass="path" presetSubtype="0" accel="50000" decel="50000" fill="hold" grpId="1" nodeType="afterEffect">
                                  <p:stCondLst>
                                    <p:cond delay="0"/>
                                  </p:stCondLst>
                                  <p:childTnLst>
                                    <p:animMotion origin="layout" path="M 3.33333E-6 -3.69942E-6 L -0.17084 -0.78404 " pathEditMode="relative" rAng="0" ptsTypes="AA">
                                      <p:cBhvr>
                                        <p:cTn id="77" dur="1000" fill="hold"/>
                                        <p:tgtEl>
                                          <p:spTgt spid="14"/>
                                        </p:tgtEl>
                                        <p:attrNameLst>
                                          <p:attrName>ppt_x</p:attrName>
                                          <p:attrName>ppt_y</p:attrName>
                                        </p:attrNameLst>
                                      </p:cBhvr>
                                      <p:rCtr x="-85" y="-3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0" y="0"/>
            <a:ext cx="9144000" cy="707886"/>
          </a:xfrm>
          <a:prstGeom prst="rect">
            <a:avLst/>
          </a:prstGeom>
          <a:solidFill>
            <a:schemeClr val="accent1">
              <a:lumMod val="20000"/>
              <a:lumOff val="80000"/>
            </a:schemeClr>
          </a:solidFill>
          <a:ln w="9525">
            <a:noFill/>
            <a:miter lim="800000"/>
            <a:headEnd/>
            <a:tailEnd/>
          </a:ln>
        </p:spPr>
        <p:txBody>
          <a:bodyPr wrap="square">
            <a:spAutoFit/>
          </a:bodyPr>
          <a:lstStyle/>
          <a:p>
            <a:pPr>
              <a:defRPr/>
            </a:pPr>
            <a:r>
              <a:rPr lang="en-US" sz="4000" b="1" dirty="0" smtClean="0">
                <a:ln>
                  <a:solidFill>
                    <a:srgbClr val="0070C0"/>
                  </a:solidFill>
                </a:ln>
                <a:solidFill>
                  <a:schemeClr val="accent1">
                    <a:lumMod val="75000"/>
                  </a:schemeClr>
                </a:solidFill>
              </a:rPr>
              <a:t>	  Thomas Jefferson</a:t>
            </a:r>
            <a:endParaRPr lang="en-US" sz="4000" b="1" dirty="0">
              <a:ln>
                <a:solidFill>
                  <a:srgbClr val="0070C0"/>
                </a:solidFill>
              </a:ln>
              <a:solidFill>
                <a:schemeClr val="accent1">
                  <a:lumMod val="75000"/>
                </a:schemeClr>
              </a:solidFill>
            </a:endParaRPr>
          </a:p>
        </p:txBody>
      </p:sp>
      <p:grpSp>
        <p:nvGrpSpPr>
          <p:cNvPr id="3" name="Group 24"/>
          <p:cNvGrpSpPr>
            <a:grpSpLocks noChangeAspect="1"/>
          </p:cNvGrpSpPr>
          <p:nvPr/>
        </p:nvGrpSpPr>
        <p:grpSpPr>
          <a:xfrm>
            <a:off x="6409459" y="152400"/>
            <a:ext cx="2582141" cy="3292687"/>
            <a:chOff x="5855789" y="3733800"/>
            <a:chExt cx="2450011" cy="3124200"/>
          </a:xfrm>
        </p:grpSpPr>
        <p:pic>
          <p:nvPicPr>
            <p:cNvPr id="4" name="Picture 3" descr="http://www.history.org/almanack/people/images/thomasjefferson_sm.jpg"/>
            <p:cNvPicPr>
              <a:picLocks noChangeAspect="1" noChangeArrowheads="1"/>
            </p:cNvPicPr>
            <p:nvPr/>
          </p:nvPicPr>
          <p:blipFill>
            <a:blip r:embed="rId2"/>
            <a:srcRect t="6934" r="3030"/>
            <a:stretch>
              <a:fillRect/>
            </a:stretch>
          </p:blipFill>
          <p:spPr bwMode="auto">
            <a:xfrm>
              <a:off x="5867400" y="3733800"/>
              <a:ext cx="2438400" cy="3124200"/>
            </a:xfrm>
            <a:prstGeom prst="rect">
              <a:avLst/>
            </a:prstGeom>
            <a:noFill/>
            <a:ln w="38100">
              <a:solidFill>
                <a:srgbClr val="FF0000"/>
              </a:solidFill>
            </a:ln>
          </p:spPr>
        </p:pic>
        <p:sp>
          <p:nvSpPr>
            <p:cNvPr id="5" name="TextBox 4"/>
            <p:cNvSpPr txBox="1"/>
            <p:nvPr/>
          </p:nvSpPr>
          <p:spPr>
            <a:xfrm>
              <a:off x="5855789" y="6396334"/>
              <a:ext cx="2247335" cy="438042"/>
            </a:xfrm>
            <a:prstGeom prst="rect">
              <a:avLst/>
            </a:prstGeom>
            <a:noFill/>
          </p:spPr>
          <p:txBody>
            <a:bodyPr wrap="none" rtlCol="0">
              <a:spAutoFit/>
            </a:bodyPr>
            <a:lstStyle/>
            <a:p>
              <a:r>
                <a:rPr lang="en-US" sz="2400" dirty="0" smtClean="0">
                  <a:solidFill>
                    <a:schemeClr val="bg1"/>
                  </a:solidFill>
                </a:rPr>
                <a:t>Thomas Jefferson</a:t>
              </a:r>
              <a:endParaRPr lang="en-US" sz="2400" dirty="0">
                <a:solidFill>
                  <a:schemeClr val="bg1"/>
                </a:solidFill>
              </a:endParaRPr>
            </a:p>
          </p:txBody>
        </p:sp>
      </p:grpSp>
      <p:sp>
        <p:nvSpPr>
          <p:cNvPr id="6" name="Rectangle 5"/>
          <p:cNvSpPr/>
          <p:nvPr/>
        </p:nvSpPr>
        <p:spPr>
          <a:xfrm>
            <a:off x="1024128" y="630936"/>
            <a:ext cx="4538472" cy="707886"/>
          </a:xfrm>
          <a:prstGeom prst="rect">
            <a:avLst/>
          </a:prstGeom>
        </p:spPr>
        <p:txBody>
          <a:bodyPr wrap="square">
            <a:spAutoFit/>
          </a:bodyPr>
          <a:lstStyle/>
          <a:p>
            <a:pPr algn="ctr"/>
            <a:r>
              <a:rPr lang="en-US" sz="4000" dirty="0" smtClean="0">
                <a:ln>
                  <a:solidFill>
                    <a:srgbClr val="FF0000"/>
                  </a:solidFill>
                </a:ln>
                <a:solidFill>
                  <a:srgbClr val="FF0000"/>
                </a:solidFill>
                <a:effectLst>
                  <a:outerShdw dist="50800" dir="5400000" algn="ctr" rotWithShape="0">
                    <a:schemeClr val="tx1"/>
                  </a:outerShdw>
                </a:effectLst>
                <a:latin typeface="Tempus Sans ITC" pitchFamily="82" charset="0"/>
              </a:rPr>
              <a:t>  Does he re-marry?</a:t>
            </a:r>
          </a:p>
        </p:txBody>
      </p:sp>
      <p:sp>
        <p:nvSpPr>
          <p:cNvPr id="7" name="Rectangle 6"/>
          <p:cNvSpPr/>
          <p:nvPr/>
        </p:nvSpPr>
        <p:spPr>
          <a:xfrm>
            <a:off x="0" y="1447800"/>
            <a:ext cx="9144000" cy="2246769"/>
          </a:xfrm>
          <a:prstGeom prst="rect">
            <a:avLst/>
          </a:prstGeom>
        </p:spPr>
        <p:txBody>
          <a:bodyPr wrap="square">
            <a:spAutoFit/>
          </a:bodyPr>
          <a:lstStyle/>
          <a:p>
            <a:r>
              <a:rPr lang="en-US" sz="2800" dirty="0" smtClean="0"/>
              <a:t>REMINDER:</a:t>
            </a:r>
          </a:p>
          <a:p>
            <a:r>
              <a:rPr lang="en-US" sz="2800" dirty="0" smtClean="0"/>
              <a:t>age 29:  married Martha </a:t>
            </a:r>
            <a:r>
              <a:rPr lang="en-US" sz="2800" dirty="0" err="1" smtClean="0"/>
              <a:t>Wayles</a:t>
            </a:r>
            <a:r>
              <a:rPr lang="en-US" sz="2800" dirty="0" smtClean="0"/>
              <a:t> Skelton</a:t>
            </a:r>
          </a:p>
          <a:p>
            <a:r>
              <a:rPr lang="en-US" sz="2800" dirty="0" smtClean="0"/>
              <a:t>age 29-39:  the couple had 6 children, 2 survived</a:t>
            </a:r>
          </a:p>
          <a:p>
            <a:r>
              <a:rPr lang="en-US" sz="2800" dirty="0" smtClean="0"/>
              <a:t>age 39:  Martha died at age 33</a:t>
            </a:r>
          </a:p>
          <a:p>
            <a:r>
              <a:rPr lang="en-US" sz="2800" dirty="0" smtClean="0"/>
              <a:t>She extracted a promise from Jefferson that he not remarry</a:t>
            </a:r>
            <a:endParaRPr lang="en-US" sz="2800" dirty="0"/>
          </a:p>
        </p:txBody>
      </p:sp>
      <p:pic>
        <p:nvPicPr>
          <p:cNvPr id="8" name="Picture 2" descr="School Lessons in the South Square Room"/>
          <p:cNvPicPr>
            <a:picLocks noChangeAspect="1" noChangeArrowheads="1"/>
          </p:cNvPicPr>
          <p:nvPr/>
        </p:nvPicPr>
        <p:blipFill>
          <a:blip r:embed="rId3"/>
          <a:srcRect l="2581" t="15315" r="3225" b="9009"/>
          <a:stretch>
            <a:fillRect/>
          </a:stretch>
        </p:blipFill>
        <p:spPr bwMode="auto">
          <a:xfrm>
            <a:off x="1828800" y="3733800"/>
            <a:ext cx="5297714" cy="3048000"/>
          </a:xfrm>
          <a:prstGeom prst="rect">
            <a:avLst/>
          </a:prstGeom>
          <a:noFill/>
          <a:ln w="381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3"/>
                                        </p:tgtEl>
                                      </p:cBhvr>
                                      <p:by x="70000" y="70000"/>
                                    </p:animScale>
                                  </p:childTnLst>
                                </p:cTn>
                              </p:par>
                              <p:par>
                                <p:cTn id="7" presetID="64" presetClass="path" presetSubtype="0" accel="50000" decel="50000" fill="hold" nodeType="withEffect">
                                  <p:stCondLst>
                                    <p:cond delay="0"/>
                                  </p:stCondLst>
                                  <p:childTnLst>
                                    <p:animMotion origin="layout" path="M 0.00834 -0.0222 L 0.04966 -0.0733 " pathEditMode="relative" rAng="0" ptsTypes="AA">
                                      <p:cBhvr>
                                        <p:cTn id="8" dur="1000" fill="hold"/>
                                        <p:tgtEl>
                                          <p:spTgt spid="3"/>
                                        </p:tgtEl>
                                        <p:attrNameLst>
                                          <p:attrName>ppt_x</p:attrName>
                                          <p:attrName>ppt_y</p:attrName>
                                        </p:attrNameLst>
                                      </p:cBhvr>
                                      <p:rCtr x="21" y="-26"/>
                                    </p:animMotion>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1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1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1000"/>
                                        <p:tgtEl>
                                          <p:spTgt spid="7">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10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1000"/>
                                        <p:tgtEl>
                                          <p:spTgt spid="7">
                                            <p:txEl>
                                              <p:pRg st="4" end="4"/>
                                            </p:txEl>
                                          </p:spTgt>
                                        </p:tgtEl>
                                      </p:cBhvr>
                                    </p:animEffect>
                                  </p:childTnLst>
                                </p:cTn>
                              </p:par>
                            </p:childTnLst>
                          </p:cTn>
                        </p:par>
                        <p:par>
                          <p:cTn id="36" fill="hold">
                            <p:stCondLst>
                              <p:cond delay="1000"/>
                            </p:stCondLst>
                            <p:childTnLst>
                              <p:par>
                                <p:cTn id="37" presetID="10" presetClass="exit" presetSubtype="0" fill="hold" nodeType="afterEffect">
                                  <p:stCondLst>
                                    <p:cond delay="0"/>
                                  </p:stCondLst>
                                  <p:childTnLst>
                                    <p:animEffect transition="out" filter="fade">
                                      <p:cBhvr>
                                        <p:cTn id="38" dur="1000"/>
                                        <p:tgtEl>
                                          <p:spTgt spid="8"/>
                                        </p:tgtEl>
                                      </p:cBhvr>
                                    </p:animEffect>
                                    <p:set>
                                      <p:cBhvr>
                                        <p:cTn id="39"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447800"/>
            <a:ext cx="9144000" cy="2246769"/>
          </a:xfrm>
          <a:prstGeom prst="rect">
            <a:avLst/>
          </a:prstGeom>
        </p:spPr>
        <p:txBody>
          <a:bodyPr wrap="square">
            <a:spAutoFit/>
          </a:bodyPr>
          <a:lstStyle/>
          <a:p>
            <a:r>
              <a:rPr lang="en-US" sz="2800" dirty="0" smtClean="0"/>
              <a:t>REMINDER:</a:t>
            </a:r>
          </a:p>
          <a:p>
            <a:r>
              <a:rPr lang="en-US" sz="2800" dirty="0" smtClean="0"/>
              <a:t>age 29:  married Martha </a:t>
            </a:r>
            <a:r>
              <a:rPr lang="en-US" sz="2800" dirty="0" err="1" smtClean="0"/>
              <a:t>Wayles</a:t>
            </a:r>
            <a:r>
              <a:rPr lang="en-US" sz="2800" dirty="0" smtClean="0"/>
              <a:t> Skelton</a:t>
            </a:r>
          </a:p>
          <a:p>
            <a:r>
              <a:rPr lang="en-US" sz="2800" dirty="0" smtClean="0"/>
              <a:t>age 29-39:  the couple had 6 children, 2 survived</a:t>
            </a:r>
          </a:p>
          <a:p>
            <a:r>
              <a:rPr lang="en-US" sz="2800" dirty="0" smtClean="0"/>
              <a:t>age 39:  Martha died at age 33</a:t>
            </a:r>
          </a:p>
          <a:p>
            <a:r>
              <a:rPr lang="en-US" sz="2800" dirty="0" smtClean="0"/>
              <a:t>She extracted a promise from Jefferson that he not remarry</a:t>
            </a:r>
            <a:endParaRPr lang="en-US" sz="2800" dirty="0"/>
          </a:p>
        </p:txBody>
      </p:sp>
      <p:sp useBgFill="1">
        <p:nvSpPr>
          <p:cNvPr id="8" name="Rectangle 7"/>
          <p:cNvSpPr/>
          <p:nvPr/>
        </p:nvSpPr>
        <p:spPr>
          <a:xfrm>
            <a:off x="0" y="1560493"/>
            <a:ext cx="7010400" cy="954107"/>
          </a:xfrm>
          <a:prstGeom prst="rect">
            <a:avLst/>
          </a:prstGeom>
        </p:spPr>
        <p:txBody>
          <a:bodyPr wrap="square">
            <a:spAutoFit/>
          </a:bodyPr>
          <a:lstStyle/>
          <a:p>
            <a:pPr>
              <a:buFontTx/>
              <a:buChar char="-"/>
            </a:pPr>
            <a:r>
              <a:rPr lang="en-US" sz="2800" dirty="0" smtClean="0"/>
              <a:t> After Martha’s death, Jefferson lives in France </a:t>
            </a:r>
          </a:p>
          <a:p>
            <a:r>
              <a:rPr lang="en-US" sz="2800" dirty="0" smtClean="0"/>
              <a:t>   for several years with his small daughters</a:t>
            </a:r>
            <a:endParaRPr lang="en-US" sz="2800" dirty="0"/>
          </a:p>
        </p:txBody>
      </p:sp>
      <p:sp useBgFill="1">
        <p:nvSpPr>
          <p:cNvPr id="9" name="Rectangle 8"/>
          <p:cNvSpPr/>
          <p:nvPr/>
        </p:nvSpPr>
        <p:spPr>
          <a:xfrm>
            <a:off x="0" y="2474893"/>
            <a:ext cx="9144000" cy="523220"/>
          </a:xfrm>
          <a:prstGeom prst="rect">
            <a:avLst/>
          </a:prstGeom>
        </p:spPr>
        <p:txBody>
          <a:bodyPr wrap="square">
            <a:spAutoFit/>
          </a:bodyPr>
          <a:lstStyle/>
          <a:p>
            <a:r>
              <a:rPr lang="en-US" sz="2800" dirty="0" smtClean="0"/>
              <a:t>- Some family slaves move with him, including Sally </a:t>
            </a:r>
            <a:r>
              <a:rPr lang="en-US" sz="2800" dirty="0" err="1" smtClean="0"/>
              <a:t>Hemings</a:t>
            </a:r>
            <a:endParaRPr lang="en-US" sz="2800" dirty="0"/>
          </a:p>
        </p:txBody>
      </p:sp>
      <p:sp useBgFill="1">
        <p:nvSpPr>
          <p:cNvPr id="11" name="Rectangle 10"/>
          <p:cNvSpPr/>
          <p:nvPr/>
        </p:nvSpPr>
        <p:spPr>
          <a:xfrm>
            <a:off x="0" y="3429000"/>
            <a:ext cx="9144000" cy="523220"/>
          </a:xfrm>
          <a:prstGeom prst="rect">
            <a:avLst/>
          </a:prstGeom>
        </p:spPr>
        <p:txBody>
          <a:bodyPr wrap="square">
            <a:spAutoFit/>
          </a:bodyPr>
          <a:lstStyle/>
          <a:p>
            <a:pPr>
              <a:buFontTx/>
              <a:buChar char="-"/>
            </a:pPr>
            <a:r>
              <a:rPr lang="en-US" sz="2800" dirty="0" smtClean="0"/>
              <a:t> Speculation that Sally’s children are fathered by Jefferson</a:t>
            </a:r>
            <a:endParaRPr lang="en-US" sz="2800" dirty="0"/>
          </a:p>
        </p:txBody>
      </p:sp>
      <p:sp useBgFill="1">
        <p:nvSpPr>
          <p:cNvPr id="12" name="Rectangle 11"/>
          <p:cNvSpPr/>
          <p:nvPr/>
        </p:nvSpPr>
        <p:spPr>
          <a:xfrm>
            <a:off x="0" y="2947333"/>
            <a:ext cx="9144000" cy="523220"/>
          </a:xfrm>
          <a:prstGeom prst="rect">
            <a:avLst/>
          </a:prstGeom>
        </p:spPr>
        <p:txBody>
          <a:bodyPr wrap="square">
            <a:spAutoFit/>
          </a:bodyPr>
          <a:lstStyle/>
          <a:p>
            <a:pPr>
              <a:buFontTx/>
              <a:buChar char="-"/>
            </a:pPr>
            <a:r>
              <a:rPr lang="en-US" sz="2800" dirty="0" smtClean="0"/>
              <a:t> Sally is the half-sister of Jefferson’s wife, Martha</a:t>
            </a:r>
          </a:p>
        </p:txBody>
      </p:sp>
      <p:sp>
        <p:nvSpPr>
          <p:cNvPr id="2" name="TextBox 3"/>
          <p:cNvSpPr txBox="1">
            <a:spLocks noChangeArrowheads="1"/>
          </p:cNvSpPr>
          <p:nvPr/>
        </p:nvSpPr>
        <p:spPr bwMode="auto">
          <a:xfrm>
            <a:off x="0" y="0"/>
            <a:ext cx="9144000" cy="707886"/>
          </a:xfrm>
          <a:prstGeom prst="rect">
            <a:avLst/>
          </a:prstGeom>
          <a:solidFill>
            <a:schemeClr val="accent1">
              <a:lumMod val="20000"/>
              <a:lumOff val="80000"/>
            </a:schemeClr>
          </a:solidFill>
          <a:ln w="9525">
            <a:noFill/>
            <a:miter lim="800000"/>
            <a:headEnd/>
            <a:tailEnd/>
          </a:ln>
        </p:spPr>
        <p:txBody>
          <a:bodyPr wrap="square">
            <a:spAutoFit/>
          </a:bodyPr>
          <a:lstStyle/>
          <a:p>
            <a:pPr>
              <a:defRPr/>
            </a:pPr>
            <a:r>
              <a:rPr lang="en-US" sz="4000" b="1" dirty="0" smtClean="0">
                <a:ln>
                  <a:solidFill>
                    <a:srgbClr val="0070C0"/>
                  </a:solidFill>
                </a:ln>
                <a:solidFill>
                  <a:schemeClr val="accent1">
                    <a:lumMod val="75000"/>
                  </a:schemeClr>
                </a:solidFill>
              </a:rPr>
              <a:t>	  Thomas Jefferson</a:t>
            </a:r>
            <a:endParaRPr lang="en-US" sz="4000" b="1" dirty="0">
              <a:ln>
                <a:solidFill>
                  <a:srgbClr val="0070C0"/>
                </a:solidFill>
              </a:ln>
              <a:solidFill>
                <a:schemeClr val="accent1">
                  <a:lumMod val="75000"/>
                </a:schemeClr>
              </a:solidFill>
            </a:endParaRPr>
          </a:p>
        </p:txBody>
      </p:sp>
      <p:grpSp>
        <p:nvGrpSpPr>
          <p:cNvPr id="3" name="Group 24"/>
          <p:cNvGrpSpPr>
            <a:grpSpLocks noChangeAspect="1"/>
          </p:cNvGrpSpPr>
          <p:nvPr/>
        </p:nvGrpSpPr>
        <p:grpSpPr>
          <a:xfrm>
            <a:off x="7223760" y="152400"/>
            <a:ext cx="1782370" cy="2286000"/>
            <a:chOff x="5855789" y="3733800"/>
            <a:chExt cx="2450011" cy="3142295"/>
          </a:xfrm>
        </p:grpSpPr>
        <p:pic>
          <p:nvPicPr>
            <p:cNvPr id="4" name="Picture 3" descr="http://www.history.org/almanack/people/images/thomasjefferson_sm.jpg"/>
            <p:cNvPicPr>
              <a:picLocks noChangeAspect="1" noChangeArrowheads="1"/>
            </p:cNvPicPr>
            <p:nvPr/>
          </p:nvPicPr>
          <p:blipFill>
            <a:blip r:embed="rId2"/>
            <a:srcRect t="6934" r="3030"/>
            <a:stretch>
              <a:fillRect/>
            </a:stretch>
          </p:blipFill>
          <p:spPr bwMode="auto">
            <a:xfrm>
              <a:off x="5867400" y="3733800"/>
              <a:ext cx="2438400" cy="3124200"/>
            </a:xfrm>
            <a:prstGeom prst="rect">
              <a:avLst/>
            </a:prstGeom>
            <a:noFill/>
            <a:ln w="25400">
              <a:solidFill>
                <a:srgbClr val="FF0000"/>
              </a:solidFill>
            </a:ln>
          </p:spPr>
        </p:pic>
        <p:sp>
          <p:nvSpPr>
            <p:cNvPr id="5" name="TextBox 4"/>
            <p:cNvSpPr txBox="1"/>
            <p:nvPr/>
          </p:nvSpPr>
          <p:spPr>
            <a:xfrm>
              <a:off x="5855789" y="6396335"/>
              <a:ext cx="2346563" cy="479760"/>
            </a:xfrm>
            <a:prstGeom prst="rect">
              <a:avLst/>
            </a:prstGeom>
            <a:noFill/>
          </p:spPr>
          <p:txBody>
            <a:bodyPr wrap="none" rtlCol="0">
              <a:spAutoFit/>
            </a:bodyPr>
            <a:lstStyle/>
            <a:p>
              <a:r>
                <a:rPr lang="en-US" sz="1700" dirty="0" smtClean="0">
                  <a:solidFill>
                    <a:schemeClr val="bg1"/>
                  </a:solidFill>
                </a:rPr>
                <a:t>Thomas Jefferson</a:t>
              </a:r>
              <a:endParaRPr lang="en-US" sz="1700" dirty="0">
                <a:solidFill>
                  <a:schemeClr val="bg1"/>
                </a:solidFill>
              </a:endParaRPr>
            </a:p>
          </p:txBody>
        </p:sp>
      </p:grpSp>
      <p:sp>
        <p:nvSpPr>
          <p:cNvPr id="6" name="Rectangle 5"/>
          <p:cNvSpPr/>
          <p:nvPr/>
        </p:nvSpPr>
        <p:spPr>
          <a:xfrm>
            <a:off x="1100328" y="630936"/>
            <a:ext cx="4386072" cy="707886"/>
          </a:xfrm>
          <a:prstGeom prst="rect">
            <a:avLst/>
          </a:prstGeom>
        </p:spPr>
        <p:txBody>
          <a:bodyPr wrap="square">
            <a:spAutoFit/>
          </a:bodyPr>
          <a:lstStyle/>
          <a:p>
            <a:pPr algn="ctr"/>
            <a:r>
              <a:rPr lang="en-US" sz="4000" dirty="0" smtClean="0">
                <a:ln>
                  <a:solidFill>
                    <a:srgbClr val="FF0000"/>
                  </a:solidFill>
                </a:ln>
                <a:solidFill>
                  <a:srgbClr val="FF0000"/>
                </a:solidFill>
                <a:effectLst>
                  <a:outerShdw dist="50800" dir="5400000" algn="ctr" rotWithShape="0">
                    <a:schemeClr val="tx1"/>
                  </a:outerShdw>
                </a:effectLst>
                <a:latin typeface="Tempus Sans ITC" pitchFamily="82" charset="0"/>
              </a:rPr>
              <a:t>  Does he re-marry?</a:t>
            </a:r>
          </a:p>
        </p:txBody>
      </p:sp>
      <p:sp>
        <p:nvSpPr>
          <p:cNvPr id="10" name="Rectangle 9"/>
          <p:cNvSpPr/>
          <p:nvPr/>
        </p:nvSpPr>
        <p:spPr>
          <a:xfrm>
            <a:off x="914400" y="3810000"/>
            <a:ext cx="9144000" cy="523220"/>
          </a:xfrm>
          <a:prstGeom prst="rect">
            <a:avLst/>
          </a:prstGeom>
        </p:spPr>
        <p:txBody>
          <a:bodyPr wrap="square">
            <a:spAutoFit/>
          </a:bodyPr>
          <a:lstStyle/>
          <a:p>
            <a:endParaRPr lang="en-US" sz="2800" dirty="0"/>
          </a:p>
        </p:txBody>
      </p:sp>
      <p:sp useBgFill="1">
        <p:nvSpPr>
          <p:cNvPr id="13" name="Rectangle 12"/>
          <p:cNvSpPr/>
          <p:nvPr/>
        </p:nvSpPr>
        <p:spPr>
          <a:xfrm>
            <a:off x="0" y="3962400"/>
            <a:ext cx="9144000" cy="954107"/>
          </a:xfrm>
          <a:prstGeom prst="rect">
            <a:avLst/>
          </a:prstGeom>
        </p:spPr>
        <p:txBody>
          <a:bodyPr wrap="square">
            <a:spAutoFit/>
          </a:bodyPr>
          <a:lstStyle/>
          <a:p>
            <a:pPr>
              <a:buFontTx/>
              <a:buChar char="-"/>
            </a:pPr>
            <a:r>
              <a:rPr lang="en-US" sz="2800" dirty="0" smtClean="0"/>
              <a:t> DNA evaluation of Y-chromosomal samples identifies a </a:t>
            </a:r>
          </a:p>
          <a:p>
            <a:r>
              <a:rPr lang="en-US" sz="2800" dirty="0" smtClean="0"/>
              <a:t>   link between the </a:t>
            </a:r>
            <a:r>
              <a:rPr lang="en-US" sz="2800" dirty="0" err="1" smtClean="0"/>
              <a:t>Hemings</a:t>
            </a:r>
            <a:r>
              <a:rPr lang="en-US" sz="2800" dirty="0" smtClean="0"/>
              <a:t> descendants and the </a:t>
            </a:r>
            <a:r>
              <a:rPr lang="en-US" sz="2800" dirty="0" err="1" smtClean="0"/>
              <a:t>Jeffersons</a:t>
            </a:r>
            <a:r>
              <a:rPr lang="en-US" sz="2800" dirty="0" smtClean="0"/>
              <a:t>   </a:t>
            </a:r>
            <a:endParaRPr lang="en-US" sz="2800" dirty="0"/>
          </a:p>
        </p:txBody>
      </p:sp>
      <p:sp>
        <p:nvSpPr>
          <p:cNvPr id="14" name="Rectangle 13"/>
          <p:cNvSpPr/>
          <p:nvPr/>
        </p:nvSpPr>
        <p:spPr>
          <a:xfrm>
            <a:off x="0" y="5562600"/>
            <a:ext cx="8915400" cy="707886"/>
          </a:xfrm>
          <a:prstGeom prst="rect">
            <a:avLst/>
          </a:prstGeom>
        </p:spPr>
        <p:txBody>
          <a:bodyPr wrap="square">
            <a:spAutoFit/>
          </a:bodyPr>
          <a:lstStyle/>
          <a:p>
            <a:pPr algn="ctr"/>
            <a:r>
              <a:rPr lang="en-US" sz="4000" dirty="0" smtClean="0">
                <a:ln>
                  <a:solidFill>
                    <a:srgbClr val="FF0000"/>
                  </a:solidFill>
                </a:ln>
                <a:solidFill>
                  <a:srgbClr val="FF0000"/>
                </a:solidFill>
                <a:effectLst>
                  <a:outerShdw dist="50800" dir="5400000" algn="ctr" rotWithShape="0">
                    <a:schemeClr val="tx1"/>
                  </a:outerShdw>
                </a:effectLst>
                <a:latin typeface="Tempus Sans ITC" pitchFamily="82" charset="0"/>
              </a:rPr>
              <a:t>    a possible family tree .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1000" fill="hold"/>
                                        <p:tgtEl>
                                          <p:spTgt spid="14"/>
                                        </p:tgtEl>
                                        <p:attrNameLst>
                                          <p:attrName>ppt_w</p:attrName>
                                        </p:attrNameLst>
                                      </p:cBhvr>
                                      <p:tavLst>
                                        <p:tav tm="0">
                                          <p:val>
                                            <p:fltVal val="0"/>
                                          </p:val>
                                        </p:tav>
                                        <p:tav tm="100000">
                                          <p:val>
                                            <p:strVal val="#ppt_w"/>
                                          </p:val>
                                        </p:tav>
                                      </p:tavLst>
                                    </p:anim>
                                    <p:anim calcmode="lin" valueType="num">
                                      <p:cBhvr>
                                        <p:cTn id="37" dur="1000" fill="hold"/>
                                        <p:tgtEl>
                                          <p:spTgt spid="14"/>
                                        </p:tgtEl>
                                        <p:attrNameLst>
                                          <p:attrName>ppt_h</p:attrName>
                                        </p:attrNameLst>
                                      </p:cBhvr>
                                      <p:tavLst>
                                        <p:tav tm="0">
                                          <p:val>
                                            <p:fltVal val="0"/>
                                          </p:val>
                                        </p:tav>
                                        <p:tav tm="100000">
                                          <p:val>
                                            <p:strVal val="#ppt_h"/>
                                          </p:val>
                                        </p:tav>
                                      </p:tavLst>
                                    </p:anim>
                                    <p:animEffect transition="in" filter="fade">
                                      <p:cBhvr>
                                        <p:cTn id="3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1" grpId="0" animBg="1"/>
      <p:bldP spid="12" grpId="0" animBg="1"/>
      <p:bldP spid="13" grpId="0" animBg="1"/>
      <p:bldP spid="1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p:cNvGrpSpPr/>
          <p:nvPr/>
        </p:nvGrpSpPr>
        <p:grpSpPr>
          <a:xfrm>
            <a:off x="0" y="1560493"/>
            <a:ext cx="9144000" cy="3356014"/>
            <a:chOff x="0" y="1560493"/>
            <a:chExt cx="9144000" cy="3356014"/>
          </a:xfrm>
        </p:grpSpPr>
        <p:sp useBgFill="1">
          <p:nvSpPr>
            <p:cNvPr id="52" name="Rectangle 51"/>
            <p:cNvSpPr/>
            <p:nvPr/>
          </p:nvSpPr>
          <p:spPr>
            <a:xfrm>
              <a:off x="0" y="1560493"/>
              <a:ext cx="7010400" cy="954107"/>
            </a:xfrm>
            <a:prstGeom prst="rect">
              <a:avLst/>
            </a:prstGeom>
          </p:spPr>
          <p:txBody>
            <a:bodyPr wrap="square">
              <a:spAutoFit/>
            </a:bodyPr>
            <a:lstStyle/>
            <a:p>
              <a:pPr>
                <a:buFontTx/>
                <a:buChar char="-"/>
              </a:pPr>
              <a:r>
                <a:rPr lang="en-US" sz="2800" dirty="0" smtClean="0"/>
                <a:t> After Martha’s death, Jefferson lives in France </a:t>
              </a:r>
            </a:p>
            <a:p>
              <a:r>
                <a:rPr lang="en-US" sz="2800" dirty="0" smtClean="0"/>
                <a:t>   for several years with his small daughters</a:t>
              </a:r>
              <a:endParaRPr lang="en-US" sz="2800" dirty="0"/>
            </a:p>
          </p:txBody>
        </p:sp>
        <p:sp useBgFill="1">
          <p:nvSpPr>
            <p:cNvPr id="53" name="Rectangle 52"/>
            <p:cNvSpPr/>
            <p:nvPr/>
          </p:nvSpPr>
          <p:spPr>
            <a:xfrm>
              <a:off x="0" y="2474893"/>
              <a:ext cx="9144000" cy="523220"/>
            </a:xfrm>
            <a:prstGeom prst="rect">
              <a:avLst/>
            </a:prstGeom>
          </p:spPr>
          <p:txBody>
            <a:bodyPr wrap="square">
              <a:spAutoFit/>
            </a:bodyPr>
            <a:lstStyle/>
            <a:p>
              <a:r>
                <a:rPr lang="en-US" sz="2800" dirty="0" smtClean="0"/>
                <a:t>- Some family slaves move with him, including Sally </a:t>
              </a:r>
              <a:r>
                <a:rPr lang="en-US" sz="2800" dirty="0" err="1" smtClean="0"/>
                <a:t>Hemings</a:t>
              </a:r>
              <a:endParaRPr lang="en-US" sz="2800" dirty="0"/>
            </a:p>
          </p:txBody>
        </p:sp>
        <p:sp useBgFill="1">
          <p:nvSpPr>
            <p:cNvPr id="54" name="Rectangle 53"/>
            <p:cNvSpPr/>
            <p:nvPr/>
          </p:nvSpPr>
          <p:spPr>
            <a:xfrm>
              <a:off x="0" y="3429000"/>
              <a:ext cx="9144000" cy="523220"/>
            </a:xfrm>
            <a:prstGeom prst="rect">
              <a:avLst/>
            </a:prstGeom>
          </p:spPr>
          <p:txBody>
            <a:bodyPr wrap="square">
              <a:spAutoFit/>
            </a:bodyPr>
            <a:lstStyle/>
            <a:p>
              <a:pPr>
                <a:buFontTx/>
                <a:buChar char="-"/>
              </a:pPr>
              <a:r>
                <a:rPr lang="en-US" sz="2800" dirty="0" smtClean="0"/>
                <a:t> Speculation that Sally’s children are fathered by Jefferson</a:t>
              </a:r>
              <a:endParaRPr lang="en-US" sz="2800" dirty="0"/>
            </a:p>
          </p:txBody>
        </p:sp>
        <p:sp useBgFill="1">
          <p:nvSpPr>
            <p:cNvPr id="56" name="Rectangle 55"/>
            <p:cNvSpPr/>
            <p:nvPr/>
          </p:nvSpPr>
          <p:spPr>
            <a:xfrm>
              <a:off x="0" y="2947333"/>
              <a:ext cx="9144000" cy="523220"/>
            </a:xfrm>
            <a:prstGeom prst="rect">
              <a:avLst/>
            </a:prstGeom>
          </p:spPr>
          <p:txBody>
            <a:bodyPr wrap="square">
              <a:spAutoFit/>
            </a:bodyPr>
            <a:lstStyle/>
            <a:p>
              <a:pPr>
                <a:buFontTx/>
                <a:buChar char="-"/>
              </a:pPr>
              <a:r>
                <a:rPr lang="en-US" sz="2800" dirty="0" smtClean="0"/>
                <a:t> Sally is the half-sister of Jefferson’s wife, Martha</a:t>
              </a:r>
            </a:p>
          </p:txBody>
        </p:sp>
        <p:sp useBgFill="1">
          <p:nvSpPr>
            <p:cNvPr id="70" name="Rectangle 69"/>
            <p:cNvSpPr/>
            <p:nvPr/>
          </p:nvSpPr>
          <p:spPr>
            <a:xfrm>
              <a:off x="0" y="3962400"/>
              <a:ext cx="9144000" cy="954107"/>
            </a:xfrm>
            <a:prstGeom prst="rect">
              <a:avLst/>
            </a:prstGeom>
          </p:spPr>
          <p:txBody>
            <a:bodyPr wrap="square">
              <a:spAutoFit/>
            </a:bodyPr>
            <a:lstStyle/>
            <a:p>
              <a:pPr>
                <a:buFontTx/>
                <a:buChar char="-"/>
              </a:pPr>
              <a:r>
                <a:rPr lang="en-US" sz="2800" dirty="0" smtClean="0"/>
                <a:t> DNA evaluation of Y-chromosomal samples identifies a </a:t>
              </a:r>
            </a:p>
            <a:p>
              <a:r>
                <a:rPr lang="en-US" sz="2800" dirty="0" smtClean="0"/>
                <a:t>   link between the </a:t>
              </a:r>
              <a:r>
                <a:rPr lang="en-US" sz="2800" dirty="0" err="1" smtClean="0"/>
                <a:t>Hemings</a:t>
              </a:r>
              <a:r>
                <a:rPr lang="en-US" sz="2800" dirty="0" smtClean="0"/>
                <a:t> descendants and the </a:t>
              </a:r>
              <a:r>
                <a:rPr lang="en-US" sz="2800" dirty="0" err="1" smtClean="0"/>
                <a:t>Jeffersons</a:t>
              </a:r>
              <a:r>
                <a:rPr lang="en-US" sz="2800" dirty="0" smtClean="0"/>
                <a:t>   </a:t>
              </a:r>
              <a:endParaRPr lang="en-US" sz="2800" dirty="0"/>
            </a:p>
          </p:txBody>
        </p:sp>
      </p:grpSp>
      <p:pic>
        <p:nvPicPr>
          <p:cNvPr id="15" name="Picture 2" descr="https://s-media-cache-ak0.pinimg.com/originals/6e/4f/68/6e4f68e992bed3e77457a6e71fb7aabf.jpg"/>
          <p:cNvPicPr>
            <a:picLocks noChangeAspect="1" noChangeArrowheads="1"/>
          </p:cNvPicPr>
          <p:nvPr/>
        </p:nvPicPr>
        <p:blipFill>
          <a:blip r:embed="rId2"/>
          <a:srcRect/>
          <a:stretch>
            <a:fillRect/>
          </a:stretch>
        </p:blipFill>
        <p:spPr bwMode="auto">
          <a:xfrm>
            <a:off x="-1" y="1447800"/>
            <a:ext cx="9144001" cy="5410200"/>
          </a:xfrm>
          <a:prstGeom prst="rect">
            <a:avLst/>
          </a:prstGeom>
          <a:noFill/>
        </p:spPr>
      </p:pic>
      <p:sp>
        <p:nvSpPr>
          <p:cNvPr id="48" name="Rectangle 47"/>
          <p:cNvSpPr/>
          <p:nvPr/>
        </p:nvSpPr>
        <p:spPr>
          <a:xfrm>
            <a:off x="0" y="14478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p:cNvSpPr txBox="1">
            <a:spLocks noChangeArrowheads="1"/>
          </p:cNvSpPr>
          <p:nvPr/>
        </p:nvSpPr>
        <p:spPr bwMode="auto">
          <a:xfrm>
            <a:off x="0" y="0"/>
            <a:ext cx="9144000" cy="707886"/>
          </a:xfrm>
          <a:prstGeom prst="rect">
            <a:avLst/>
          </a:prstGeom>
          <a:solidFill>
            <a:schemeClr val="accent1">
              <a:lumMod val="20000"/>
              <a:lumOff val="80000"/>
            </a:schemeClr>
          </a:solidFill>
          <a:ln w="9525">
            <a:noFill/>
            <a:miter lim="800000"/>
            <a:headEnd/>
            <a:tailEnd/>
          </a:ln>
        </p:spPr>
        <p:txBody>
          <a:bodyPr wrap="square">
            <a:spAutoFit/>
          </a:bodyPr>
          <a:lstStyle/>
          <a:p>
            <a:pPr>
              <a:defRPr/>
            </a:pPr>
            <a:r>
              <a:rPr lang="en-US" sz="4000" b="1" dirty="0" smtClean="0">
                <a:ln>
                  <a:solidFill>
                    <a:srgbClr val="0070C0"/>
                  </a:solidFill>
                </a:ln>
                <a:solidFill>
                  <a:schemeClr val="accent1">
                    <a:lumMod val="75000"/>
                  </a:schemeClr>
                </a:solidFill>
              </a:rPr>
              <a:t>	  Thomas Jefferson</a:t>
            </a:r>
            <a:endParaRPr lang="en-US" sz="4000" b="1" dirty="0">
              <a:ln>
                <a:solidFill>
                  <a:srgbClr val="0070C0"/>
                </a:solidFill>
              </a:ln>
              <a:solidFill>
                <a:schemeClr val="accent1">
                  <a:lumMod val="75000"/>
                </a:schemeClr>
              </a:solidFill>
            </a:endParaRPr>
          </a:p>
        </p:txBody>
      </p:sp>
      <p:sp>
        <p:nvSpPr>
          <p:cNvPr id="10" name="Rectangle 9"/>
          <p:cNvSpPr/>
          <p:nvPr/>
        </p:nvSpPr>
        <p:spPr>
          <a:xfrm>
            <a:off x="914400" y="3810000"/>
            <a:ext cx="9144000" cy="523220"/>
          </a:xfrm>
          <a:prstGeom prst="rect">
            <a:avLst/>
          </a:prstGeom>
        </p:spPr>
        <p:txBody>
          <a:bodyPr wrap="square">
            <a:spAutoFit/>
          </a:bodyPr>
          <a:lstStyle/>
          <a:p>
            <a:endParaRPr lang="en-US" sz="2800" dirty="0"/>
          </a:p>
        </p:txBody>
      </p:sp>
      <p:sp>
        <p:nvSpPr>
          <p:cNvPr id="17" name="Freeform 16"/>
          <p:cNvSpPr/>
          <p:nvPr/>
        </p:nvSpPr>
        <p:spPr>
          <a:xfrm>
            <a:off x="2952403" y="2316480"/>
            <a:ext cx="2606040" cy="1806634"/>
          </a:xfrm>
          <a:custGeom>
            <a:avLst/>
            <a:gdLst>
              <a:gd name="connsiteX0" fmla="*/ 315884 w 2416232"/>
              <a:gd name="connsiteY0" fmla="*/ 2554778 h 2723803"/>
              <a:gd name="connsiteX1" fmla="*/ 282633 w 2416232"/>
              <a:gd name="connsiteY1" fmla="*/ 2205644 h 2723803"/>
              <a:gd name="connsiteX2" fmla="*/ 33251 w 2416232"/>
              <a:gd name="connsiteY2" fmla="*/ 1806633 h 2723803"/>
              <a:gd name="connsiteX3" fmla="*/ 83127 w 2416232"/>
              <a:gd name="connsiteY3" fmla="*/ 709353 h 2723803"/>
              <a:gd name="connsiteX4" fmla="*/ 116378 w 2416232"/>
              <a:gd name="connsiteY4" fmla="*/ 193964 h 2723803"/>
              <a:gd name="connsiteX5" fmla="*/ 681644 w 2416232"/>
              <a:gd name="connsiteY5" fmla="*/ 27709 h 2723803"/>
              <a:gd name="connsiteX6" fmla="*/ 2161309 w 2416232"/>
              <a:gd name="connsiteY6" fmla="*/ 177338 h 2723803"/>
              <a:gd name="connsiteX7" fmla="*/ 2211185 w 2416232"/>
              <a:gd name="connsiteY7" fmla="*/ 1091738 h 2723803"/>
              <a:gd name="connsiteX8" fmla="*/ 2244436 w 2416232"/>
              <a:gd name="connsiteY8" fmla="*/ 1906385 h 2723803"/>
              <a:gd name="connsiteX9" fmla="*/ 2028305 w 2416232"/>
              <a:gd name="connsiteY9" fmla="*/ 2222269 h 2723803"/>
              <a:gd name="connsiteX10" fmla="*/ 1895302 w 2416232"/>
              <a:gd name="connsiteY10" fmla="*/ 2571404 h 2723803"/>
              <a:gd name="connsiteX11" fmla="*/ 1396538 w 2416232"/>
              <a:gd name="connsiteY11" fmla="*/ 2654531 h 2723803"/>
              <a:gd name="connsiteX12" fmla="*/ 482138 w 2416232"/>
              <a:gd name="connsiteY12" fmla="*/ 2704407 h 2723803"/>
              <a:gd name="connsiteX13" fmla="*/ 315884 w 2416232"/>
              <a:gd name="connsiteY13" fmla="*/ 2554778 h 2723803"/>
              <a:gd name="connsiteX0" fmla="*/ 315884 w 2416232"/>
              <a:gd name="connsiteY0" fmla="*/ 2554778 h 2707178"/>
              <a:gd name="connsiteX1" fmla="*/ 282633 w 2416232"/>
              <a:gd name="connsiteY1" fmla="*/ 2205644 h 2707178"/>
              <a:gd name="connsiteX2" fmla="*/ 33251 w 2416232"/>
              <a:gd name="connsiteY2" fmla="*/ 1806633 h 2707178"/>
              <a:gd name="connsiteX3" fmla="*/ 83127 w 2416232"/>
              <a:gd name="connsiteY3" fmla="*/ 709353 h 2707178"/>
              <a:gd name="connsiteX4" fmla="*/ 116378 w 2416232"/>
              <a:gd name="connsiteY4" fmla="*/ 193964 h 2707178"/>
              <a:gd name="connsiteX5" fmla="*/ 681644 w 2416232"/>
              <a:gd name="connsiteY5" fmla="*/ 27709 h 2707178"/>
              <a:gd name="connsiteX6" fmla="*/ 2161309 w 2416232"/>
              <a:gd name="connsiteY6" fmla="*/ 177338 h 2707178"/>
              <a:gd name="connsiteX7" fmla="*/ 2211185 w 2416232"/>
              <a:gd name="connsiteY7" fmla="*/ 1091738 h 2707178"/>
              <a:gd name="connsiteX8" fmla="*/ 2244436 w 2416232"/>
              <a:gd name="connsiteY8" fmla="*/ 1906385 h 2707178"/>
              <a:gd name="connsiteX9" fmla="*/ 2028305 w 2416232"/>
              <a:gd name="connsiteY9" fmla="*/ 2222269 h 2707178"/>
              <a:gd name="connsiteX10" fmla="*/ 1895302 w 2416232"/>
              <a:gd name="connsiteY10" fmla="*/ 2571404 h 2707178"/>
              <a:gd name="connsiteX11" fmla="*/ 482138 w 2416232"/>
              <a:gd name="connsiteY11" fmla="*/ 2704407 h 2707178"/>
              <a:gd name="connsiteX12" fmla="*/ 315884 w 2416232"/>
              <a:gd name="connsiteY12" fmla="*/ 2554778 h 2707178"/>
              <a:gd name="connsiteX0" fmla="*/ 315884 w 2416232"/>
              <a:gd name="connsiteY0" fmla="*/ 2554778 h 2759825"/>
              <a:gd name="connsiteX1" fmla="*/ 282633 w 2416232"/>
              <a:gd name="connsiteY1" fmla="*/ 2205644 h 2759825"/>
              <a:gd name="connsiteX2" fmla="*/ 33251 w 2416232"/>
              <a:gd name="connsiteY2" fmla="*/ 1806633 h 2759825"/>
              <a:gd name="connsiteX3" fmla="*/ 83127 w 2416232"/>
              <a:gd name="connsiteY3" fmla="*/ 709353 h 2759825"/>
              <a:gd name="connsiteX4" fmla="*/ 116378 w 2416232"/>
              <a:gd name="connsiteY4" fmla="*/ 193964 h 2759825"/>
              <a:gd name="connsiteX5" fmla="*/ 681644 w 2416232"/>
              <a:gd name="connsiteY5" fmla="*/ 27709 h 2759825"/>
              <a:gd name="connsiteX6" fmla="*/ 2161309 w 2416232"/>
              <a:gd name="connsiteY6" fmla="*/ 177338 h 2759825"/>
              <a:gd name="connsiteX7" fmla="*/ 2211185 w 2416232"/>
              <a:gd name="connsiteY7" fmla="*/ 1091738 h 2759825"/>
              <a:gd name="connsiteX8" fmla="*/ 2244436 w 2416232"/>
              <a:gd name="connsiteY8" fmla="*/ 1906385 h 2759825"/>
              <a:gd name="connsiteX9" fmla="*/ 2028305 w 2416232"/>
              <a:gd name="connsiteY9" fmla="*/ 2222269 h 2759825"/>
              <a:gd name="connsiteX10" fmla="*/ 482138 w 2416232"/>
              <a:gd name="connsiteY10" fmla="*/ 2704407 h 2759825"/>
              <a:gd name="connsiteX11" fmla="*/ 315884 w 2416232"/>
              <a:gd name="connsiteY11" fmla="*/ 2554778 h 2759825"/>
              <a:gd name="connsiteX0" fmla="*/ 315884 w 2416232"/>
              <a:gd name="connsiteY0" fmla="*/ 2554778 h 2557549"/>
              <a:gd name="connsiteX1" fmla="*/ 282633 w 2416232"/>
              <a:gd name="connsiteY1" fmla="*/ 2205644 h 2557549"/>
              <a:gd name="connsiteX2" fmla="*/ 33251 w 2416232"/>
              <a:gd name="connsiteY2" fmla="*/ 1806633 h 2557549"/>
              <a:gd name="connsiteX3" fmla="*/ 83127 w 2416232"/>
              <a:gd name="connsiteY3" fmla="*/ 709353 h 2557549"/>
              <a:gd name="connsiteX4" fmla="*/ 116378 w 2416232"/>
              <a:gd name="connsiteY4" fmla="*/ 193964 h 2557549"/>
              <a:gd name="connsiteX5" fmla="*/ 681644 w 2416232"/>
              <a:gd name="connsiteY5" fmla="*/ 27709 h 2557549"/>
              <a:gd name="connsiteX6" fmla="*/ 2161309 w 2416232"/>
              <a:gd name="connsiteY6" fmla="*/ 177338 h 2557549"/>
              <a:gd name="connsiteX7" fmla="*/ 2211185 w 2416232"/>
              <a:gd name="connsiteY7" fmla="*/ 1091738 h 2557549"/>
              <a:gd name="connsiteX8" fmla="*/ 2244436 w 2416232"/>
              <a:gd name="connsiteY8" fmla="*/ 1906385 h 2557549"/>
              <a:gd name="connsiteX9" fmla="*/ 2028305 w 2416232"/>
              <a:gd name="connsiteY9" fmla="*/ 2222269 h 2557549"/>
              <a:gd name="connsiteX10" fmla="*/ 315884 w 2416232"/>
              <a:gd name="connsiteY10" fmla="*/ 2554778 h 2557549"/>
              <a:gd name="connsiteX0" fmla="*/ 2078181 w 2466108"/>
              <a:gd name="connsiteY0" fmla="*/ 2222269 h 2274917"/>
              <a:gd name="connsiteX1" fmla="*/ 332509 w 2466108"/>
              <a:gd name="connsiteY1" fmla="*/ 2205644 h 2274917"/>
              <a:gd name="connsiteX2" fmla="*/ 83127 w 2466108"/>
              <a:gd name="connsiteY2" fmla="*/ 1806633 h 2274917"/>
              <a:gd name="connsiteX3" fmla="*/ 133003 w 2466108"/>
              <a:gd name="connsiteY3" fmla="*/ 709353 h 2274917"/>
              <a:gd name="connsiteX4" fmla="*/ 166254 w 2466108"/>
              <a:gd name="connsiteY4" fmla="*/ 193964 h 2274917"/>
              <a:gd name="connsiteX5" fmla="*/ 731520 w 2466108"/>
              <a:gd name="connsiteY5" fmla="*/ 27709 h 2274917"/>
              <a:gd name="connsiteX6" fmla="*/ 2211185 w 2466108"/>
              <a:gd name="connsiteY6" fmla="*/ 177338 h 2274917"/>
              <a:gd name="connsiteX7" fmla="*/ 2261061 w 2466108"/>
              <a:gd name="connsiteY7" fmla="*/ 1091738 h 2274917"/>
              <a:gd name="connsiteX8" fmla="*/ 2294312 w 2466108"/>
              <a:gd name="connsiteY8" fmla="*/ 1906385 h 2274917"/>
              <a:gd name="connsiteX9" fmla="*/ 2078181 w 2466108"/>
              <a:gd name="connsiteY9" fmla="*/ 2222269 h 2274917"/>
              <a:gd name="connsiteX0" fmla="*/ 2319250 w 2707177"/>
              <a:gd name="connsiteY0" fmla="*/ 2222269 h 2238894"/>
              <a:gd name="connsiteX1" fmla="*/ 324196 w 2707177"/>
              <a:gd name="connsiteY1" fmla="*/ 1806633 h 2238894"/>
              <a:gd name="connsiteX2" fmla="*/ 374072 w 2707177"/>
              <a:gd name="connsiteY2" fmla="*/ 709353 h 2238894"/>
              <a:gd name="connsiteX3" fmla="*/ 407323 w 2707177"/>
              <a:gd name="connsiteY3" fmla="*/ 193964 h 2238894"/>
              <a:gd name="connsiteX4" fmla="*/ 972589 w 2707177"/>
              <a:gd name="connsiteY4" fmla="*/ 27709 h 2238894"/>
              <a:gd name="connsiteX5" fmla="*/ 2452254 w 2707177"/>
              <a:gd name="connsiteY5" fmla="*/ 177338 h 2238894"/>
              <a:gd name="connsiteX6" fmla="*/ 2502130 w 2707177"/>
              <a:gd name="connsiteY6" fmla="*/ 1091738 h 2238894"/>
              <a:gd name="connsiteX7" fmla="*/ 2535381 w 2707177"/>
              <a:gd name="connsiteY7" fmla="*/ 1906385 h 2238894"/>
              <a:gd name="connsiteX8" fmla="*/ 2319250 w 2707177"/>
              <a:gd name="connsiteY8" fmla="*/ 2222269 h 2238894"/>
              <a:gd name="connsiteX0" fmla="*/ 2263832 w 2651759"/>
              <a:gd name="connsiteY0" fmla="*/ 2222269 h 2421774"/>
              <a:gd name="connsiteX1" fmla="*/ 318654 w 2651759"/>
              <a:gd name="connsiteY1" fmla="*/ 709353 h 2421774"/>
              <a:gd name="connsiteX2" fmla="*/ 351905 w 2651759"/>
              <a:gd name="connsiteY2" fmla="*/ 193964 h 2421774"/>
              <a:gd name="connsiteX3" fmla="*/ 917171 w 2651759"/>
              <a:gd name="connsiteY3" fmla="*/ 27709 h 2421774"/>
              <a:gd name="connsiteX4" fmla="*/ 2396836 w 2651759"/>
              <a:gd name="connsiteY4" fmla="*/ 177338 h 2421774"/>
              <a:gd name="connsiteX5" fmla="*/ 2446712 w 2651759"/>
              <a:gd name="connsiteY5" fmla="*/ 1091738 h 2421774"/>
              <a:gd name="connsiteX6" fmla="*/ 2479963 w 2651759"/>
              <a:gd name="connsiteY6" fmla="*/ 1906385 h 2421774"/>
              <a:gd name="connsiteX7" fmla="*/ 2263832 w 2651759"/>
              <a:gd name="connsiteY7" fmla="*/ 2222269 h 2421774"/>
              <a:gd name="connsiteX0" fmla="*/ 360218 w 2918229"/>
              <a:gd name="connsiteY0" fmla="*/ 1384069 h 1955107"/>
              <a:gd name="connsiteX1" fmla="*/ 396240 w 2918229"/>
              <a:gd name="connsiteY1" fmla="*/ 709353 h 1955107"/>
              <a:gd name="connsiteX2" fmla="*/ 429491 w 2918229"/>
              <a:gd name="connsiteY2" fmla="*/ 193964 h 1955107"/>
              <a:gd name="connsiteX3" fmla="*/ 994757 w 2918229"/>
              <a:gd name="connsiteY3" fmla="*/ 27709 h 1955107"/>
              <a:gd name="connsiteX4" fmla="*/ 2474422 w 2918229"/>
              <a:gd name="connsiteY4" fmla="*/ 177338 h 1955107"/>
              <a:gd name="connsiteX5" fmla="*/ 2524298 w 2918229"/>
              <a:gd name="connsiteY5" fmla="*/ 1091738 h 1955107"/>
              <a:gd name="connsiteX6" fmla="*/ 2557549 w 2918229"/>
              <a:gd name="connsiteY6" fmla="*/ 1906385 h 1955107"/>
              <a:gd name="connsiteX7" fmla="*/ 360218 w 2918229"/>
              <a:gd name="connsiteY7" fmla="*/ 1384069 h 1955107"/>
              <a:gd name="connsiteX0" fmla="*/ 236913 w 2794924"/>
              <a:gd name="connsiteY0" fmla="*/ 1384069 h 1955107"/>
              <a:gd name="connsiteX1" fmla="*/ 272935 w 2794924"/>
              <a:gd name="connsiteY1" fmla="*/ 709353 h 1955107"/>
              <a:gd name="connsiteX2" fmla="*/ 306186 w 2794924"/>
              <a:gd name="connsiteY2" fmla="*/ 193964 h 1955107"/>
              <a:gd name="connsiteX3" fmla="*/ 871452 w 2794924"/>
              <a:gd name="connsiteY3" fmla="*/ 27709 h 1955107"/>
              <a:gd name="connsiteX4" fmla="*/ 2351117 w 2794924"/>
              <a:gd name="connsiteY4" fmla="*/ 177338 h 1955107"/>
              <a:gd name="connsiteX5" fmla="*/ 2400993 w 2794924"/>
              <a:gd name="connsiteY5" fmla="*/ 1091738 h 1955107"/>
              <a:gd name="connsiteX6" fmla="*/ 2434244 w 2794924"/>
              <a:gd name="connsiteY6" fmla="*/ 1906385 h 1955107"/>
              <a:gd name="connsiteX7" fmla="*/ 236913 w 2794924"/>
              <a:gd name="connsiteY7" fmla="*/ 1384069 h 1955107"/>
              <a:gd name="connsiteX0" fmla="*/ 236913 w 2794924"/>
              <a:gd name="connsiteY0" fmla="*/ 1384069 h 1583574"/>
              <a:gd name="connsiteX1" fmla="*/ 272935 w 2794924"/>
              <a:gd name="connsiteY1" fmla="*/ 709353 h 1583574"/>
              <a:gd name="connsiteX2" fmla="*/ 306186 w 2794924"/>
              <a:gd name="connsiteY2" fmla="*/ 193964 h 1583574"/>
              <a:gd name="connsiteX3" fmla="*/ 871452 w 2794924"/>
              <a:gd name="connsiteY3" fmla="*/ 27709 h 1583574"/>
              <a:gd name="connsiteX4" fmla="*/ 2351117 w 2794924"/>
              <a:gd name="connsiteY4" fmla="*/ 177338 h 1583574"/>
              <a:gd name="connsiteX5" fmla="*/ 2400993 w 2794924"/>
              <a:gd name="connsiteY5" fmla="*/ 1091738 h 1583574"/>
              <a:gd name="connsiteX6" fmla="*/ 2434244 w 2794924"/>
              <a:gd name="connsiteY6" fmla="*/ 1296785 h 1583574"/>
              <a:gd name="connsiteX7" fmla="*/ 236913 w 2794924"/>
              <a:gd name="connsiteY7" fmla="*/ 1384069 h 1583574"/>
              <a:gd name="connsiteX0" fmla="*/ 236913 w 2794924"/>
              <a:gd name="connsiteY0" fmla="*/ 1384069 h 1583574"/>
              <a:gd name="connsiteX1" fmla="*/ 272935 w 2794924"/>
              <a:gd name="connsiteY1" fmla="*/ 709353 h 1583574"/>
              <a:gd name="connsiteX2" fmla="*/ 306186 w 2794924"/>
              <a:gd name="connsiteY2" fmla="*/ 193964 h 1583574"/>
              <a:gd name="connsiteX3" fmla="*/ 871452 w 2794924"/>
              <a:gd name="connsiteY3" fmla="*/ 27709 h 1583574"/>
              <a:gd name="connsiteX4" fmla="*/ 2351117 w 2794924"/>
              <a:gd name="connsiteY4" fmla="*/ 177338 h 1583574"/>
              <a:gd name="connsiteX5" fmla="*/ 2400993 w 2794924"/>
              <a:gd name="connsiteY5" fmla="*/ 1091738 h 1583574"/>
              <a:gd name="connsiteX6" fmla="*/ 2434244 w 2794924"/>
              <a:gd name="connsiteY6" fmla="*/ 1296785 h 1583574"/>
              <a:gd name="connsiteX7" fmla="*/ 236913 w 2794924"/>
              <a:gd name="connsiteY7" fmla="*/ 1384069 h 1583574"/>
              <a:gd name="connsiteX0" fmla="*/ 236913 w 2606040"/>
              <a:gd name="connsiteY0" fmla="*/ 1384069 h 1583574"/>
              <a:gd name="connsiteX1" fmla="*/ 272935 w 2606040"/>
              <a:gd name="connsiteY1" fmla="*/ 709353 h 1583574"/>
              <a:gd name="connsiteX2" fmla="*/ 306186 w 2606040"/>
              <a:gd name="connsiteY2" fmla="*/ 193964 h 1583574"/>
              <a:gd name="connsiteX3" fmla="*/ 871452 w 2606040"/>
              <a:gd name="connsiteY3" fmla="*/ 27709 h 1583574"/>
              <a:gd name="connsiteX4" fmla="*/ 2351117 w 2606040"/>
              <a:gd name="connsiteY4" fmla="*/ 177338 h 1583574"/>
              <a:gd name="connsiteX5" fmla="*/ 2400993 w 2606040"/>
              <a:gd name="connsiteY5" fmla="*/ 1091738 h 1583574"/>
              <a:gd name="connsiteX6" fmla="*/ 2205644 w 2606040"/>
              <a:gd name="connsiteY6" fmla="*/ 1525385 h 1583574"/>
              <a:gd name="connsiteX7" fmla="*/ 236913 w 2606040"/>
              <a:gd name="connsiteY7" fmla="*/ 1384069 h 1583574"/>
              <a:gd name="connsiteX0" fmla="*/ 236913 w 2606040"/>
              <a:gd name="connsiteY0" fmla="*/ 1384069 h 1602971"/>
              <a:gd name="connsiteX1" fmla="*/ 272935 w 2606040"/>
              <a:gd name="connsiteY1" fmla="*/ 709353 h 1602971"/>
              <a:gd name="connsiteX2" fmla="*/ 306186 w 2606040"/>
              <a:gd name="connsiteY2" fmla="*/ 193964 h 1602971"/>
              <a:gd name="connsiteX3" fmla="*/ 871452 w 2606040"/>
              <a:gd name="connsiteY3" fmla="*/ 27709 h 1602971"/>
              <a:gd name="connsiteX4" fmla="*/ 2351117 w 2606040"/>
              <a:gd name="connsiteY4" fmla="*/ 177338 h 1602971"/>
              <a:gd name="connsiteX5" fmla="*/ 2400993 w 2606040"/>
              <a:gd name="connsiteY5" fmla="*/ 1091738 h 1602971"/>
              <a:gd name="connsiteX6" fmla="*/ 2205644 w 2606040"/>
              <a:gd name="connsiteY6" fmla="*/ 1525385 h 1602971"/>
              <a:gd name="connsiteX7" fmla="*/ 1303713 w 2606040"/>
              <a:gd name="connsiteY7" fmla="*/ 1557252 h 1602971"/>
              <a:gd name="connsiteX8" fmla="*/ 236913 w 2606040"/>
              <a:gd name="connsiteY8" fmla="*/ 1384069 h 1602971"/>
              <a:gd name="connsiteX0" fmla="*/ 236913 w 2606040"/>
              <a:gd name="connsiteY0" fmla="*/ 1384069 h 1602971"/>
              <a:gd name="connsiteX1" fmla="*/ 272935 w 2606040"/>
              <a:gd name="connsiteY1" fmla="*/ 709353 h 1602971"/>
              <a:gd name="connsiteX2" fmla="*/ 306186 w 2606040"/>
              <a:gd name="connsiteY2" fmla="*/ 193964 h 1602971"/>
              <a:gd name="connsiteX3" fmla="*/ 871452 w 2606040"/>
              <a:gd name="connsiteY3" fmla="*/ 27709 h 1602971"/>
              <a:gd name="connsiteX4" fmla="*/ 2351117 w 2606040"/>
              <a:gd name="connsiteY4" fmla="*/ 177338 h 1602971"/>
              <a:gd name="connsiteX5" fmla="*/ 2400993 w 2606040"/>
              <a:gd name="connsiteY5" fmla="*/ 1091738 h 1602971"/>
              <a:gd name="connsiteX6" fmla="*/ 2205644 w 2606040"/>
              <a:gd name="connsiteY6" fmla="*/ 1525385 h 1602971"/>
              <a:gd name="connsiteX7" fmla="*/ 1303713 w 2606040"/>
              <a:gd name="connsiteY7" fmla="*/ 1557252 h 1602971"/>
              <a:gd name="connsiteX8" fmla="*/ 236913 w 2606040"/>
              <a:gd name="connsiteY8" fmla="*/ 1384069 h 1602971"/>
              <a:gd name="connsiteX0" fmla="*/ 236913 w 2606040"/>
              <a:gd name="connsiteY0" fmla="*/ 1384069 h 1602971"/>
              <a:gd name="connsiteX1" fmla="*/ 272935 w 2606040"/>
              <a:gd name="connsiteY1" fmla="*/ 709353 h 1602971"/>
              <a:gd name="connsiteX2" fmla="*/ 306186 w 2606040"/>
              <a:gd name="connsiteY2" fmla="*/ 193964 h 1602971"/>
              <a:gd name="connsiteX3" fmla="*/ 871452 w 2606040"/>
              <a:gd name="connsiteY3" fmla="*/ 27709 h 1602971"/>
              <a:gd name="connsiteX4" fmla="*/ 2351117 w 2606040"/>
              <a:gd name="connsiteY4" fmla="*/ 177338 h 1602971"/>
              <a:gd name="connsiteX5" fmla="*/ 2400993 w 2606040"/>
              <a:gd name="connsiteY5" fmla="*/ 1091738 h 1602971"/>
              <a:gd name="connsiteX6" fmla="*/ 2205644 w 2606040"/>
              <a:gd name="connsiteY6" fmla="*/ 1525385 h 1602971"/>
              <a:gd name="connsiteX7" fmla="*/ 1303713 w 2606040"/>
              <a:gd name="connsiteY7" fmla="*/ 1557252 h 1602971"/>
              <a:gd name="connsiteX8" fmla="*/ 1301963 w 2606040"/>
              <a:gd name="connsiteY8" fmla="*/ 1400477 h 1602971"/>
              <a:gd name="connsiteX9" fmla="*/ 236913 w 2606040"/>
              <a:gd name="connsiteY9" fmla="*/ 1384069 h 1602971"/>
              <a:gd name="connsiteX0" fmla="*/ 236913 w 2606040"/>
              <a:gd name="connsiteY0" fmla="*/ 1384069 h 1576841"/>
              <a:gd name="connsiteX1" fmla="*/ 272935 w 2606040"/>
              <a:gd name="connsiteY1" fmla="*/ 709353 h 1576841"/>
              <a:gd name="connsiteX2" fmla="*/ 306186 w 2606040"/>
              <a:gd name="connsiteY2" fmla="*/ 193964 h 1576841"/>
              <a:gd name="connsiteX3" fmla="*/ 871452 w 2606040"/>
              <a:gd name="connsiteY3" fmla="*/ 27709 h 1576841"/>
              <a:gd name="connsiteX4" fmla="*/ 2351117 w 2606040"/>
              <a:gd name="connsiteY4" fmla="*/ 177338 h 1576841"/>
              <a:gd name="connsiteX5" fmla="*/ 2400993 w 2606040"/>
              <a:gd name="connsiteY5" fmla="*/ 1091738 h 1576841"/>
              <a:gd name="connsiteX6" fmla="*/ 2205644 w 2606040"/>
              <a:gd name="connsiteY6" fmla="*/ 1525385 h 1576841"/>
              <a:gd name="connsiteX7" fmla="*/ 1301963 w 2606040"/>
              <a:gd name="connsiteY7" fmla="*/ 1400477 h 1576841"/>
              <a:gd name="connsiteX8" fmla="*/ 236913 w 2606040"/>
              <a:gd name="connsiteY8" fmla="*/ 1384069 h 1576841"/>
              <a:gd name="connsiteX0" fmla="*/ 236913 w 2606040"/>
              <a:gd name="connsiteY0" fmla="*/ 1384069 h 1785816"/>
              <a:gd name="connsiteX1" fmla="*/ 272935 w 2606040"/>
              <a:gd name="connsiteY1" fmla="*/ 709353 h 1785816"/>
              <a:gd name="connsiteX2" fmla="*/ 306186 w 2606040"/>
              <a:gd name="connsiteY2" fmla="*/ 193964 h 1785816"/>
              <a:gd name="connsiteX3" fmla="*/ 871452 w 2606040"/>
              <a:gd name="connsiteY3" fmla="*/ 27709 h 1785816"/>
              <a:gd name="connsiteX4" fmla="*/ 2351117 w 2606040"/>
              <a:gd name="connsiteY4" fmla="*/ 177338 h 1785816"/>
              <a:gd name="connsiteX5" fmla="*/ 2400993 w 2606040"/>
              <a:gd name="connsiteY5" fmla="*/ 1091738 h 1785816"/>
              <a:gd name="connsiteX6" fmla="*/ 2205644 w 2606040"/>
              <a:gd name="connsiteY6" fmla="*/ 1525385 h 1785816"/>
              <a:gd name="connsiteX7" fmla="*/ 1301963 w 2606040"/>
              <a:gd name="connsiteY7" fmla="*/ 1400477 h 1785816"/>
              <a:gd name="connsiteX8" fmla="*/ 1294477 w 2606040"/>
              <a:gd name="connsiteY8" fmla="*/ 1783081 h 1785816"/>
              <a:gd name="connsiteX9" fmla="*/ 236913 w 2606040"/>
              <a:gd name="connsiteY9" fmla="*/ 1384069 h 1785816"/>
              <a:gd name="connsiteX0" fmla="*/ 236913 w 2606040"/>
              <a:gd name="connsiteY0" fmla="*/ 1384069 h 1806634"/>
              <a:gd name="connsiteX1" fmla="*/ 272935 w 2606040"/>
              <a:gd name="connsiteY1" fmla="*/ 709353 h 1806634"/>
              <a:gd name="connsiteX2" fmla="*/ 306186 w 2606040"/>
              <a:gd name="connsiteY2" fmla="*/ 193964 h 1806634"/>
              <a:gd name="connsiteX3" fmla="*/ 871452 w 2606040"/>
              <a:gd name="connsiteY3" fmla="*/ 27709 h 1806634"/>
              <a:gd name="connsiteX4" fmla="*/ 2351117 w 2606040"/>
              <a:gd name="connsiteY4" fmla="*/ 177338 h 1806634"/>
              <a:gd name="connsiteX5" fmla="*/ 2400993 w 2606040"/>
              <a:gd name="connsiteY5" fmla="*/ 1091738 h 1806634"/>
              <a:gd name="connsiteX6" fmla="*/ 2205644 w 2606040"/>
              <a:gd name="connsiteY6" fmla="*/ 1525385 h 1806634"/>
              <a:gd name="connsiteX7" fmla="*/ 1294477 w 2606040"/>
              <a:gd name="connsiteY7" fmla="*/ 1783081 h 1806634"/>
              <a:gd name="connsiteX8" fmla="*/ 236913 w 2606040"/>
              <a:gd name="connsiteY8" fmla="*/ 1384069 h 180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6040" h="1806634">
                <a:moveTo>
                  <a:pt x="236913" y="1384069"/>
                </a:moveTo>
                <a:cubicBezTo>
                  <a:pt x="0" y="1087582"/>
                  <a:pt x="261390" y="907704"/>
                  <a:pt x="272935" y="709353"/>
                </a:cubicBezTo>
                <a:cubicBezTo>
                  <a:pt x="284480" y="511002"/>
                  <a:pt x="206433" y="307571"/>
                  <a:pt x="306186" y="193964"/>
                </a:cubicBezTo>
                <a:cubicBezTo>
                  <a:pt x="405939" y="80357"/>
                  <a:pt x="530630" y="30480"/>
                  <a:pt x="871452" y="27709"/>
                </a:cubicBezTo>
                <a:cubicBezTo>
                  <a:pt x="1212274" y="24938"/>
                  <a:pt x="2096194" y="0"/>
                  <a:pt x="2351117" y="177338"/>
                </a:cubicBezTo>
                <a:cubicBezTo>
                  <a:pt x="2606040" y="354676"/>
                  <a:pt x="2425239" y="867064"/>
                  <a:pt x="2400993" y="1091738"/>
                </a:cubicBezTo>
                <a:cubicBezTo>
                  <a:pt x="2376748" y="1316413"/>
                  <a:pt x="2390063" y="1410161"/>
                  <a:pt x="2205644" y="1525385"/>
                </a:cubicBezTo>
                <a:cubicBezTo>
                  <a:pt x="2021225" y="1640609"/>
                  <a:pt x="1622599" y="1806634"/>
                  <a:pt x="1294477" y="1783081"/>
                </a:cubicBezTo>
                <a:cubicBezTo>
                  <a:pt x="1116969" y="1780346"/>
                  <a:pt x="407170" y="1499524"/>
                  <a:pt x="236913" y="138406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57941" y="4195156"/>
            <a:ext cx="3250277" cy="2510444"/>
          </a:xfrm>
          <a:custGeom>
            <a:avLst/>
            <a:gdLst>
              <a:gd name="connsiteX0" fmla="*/ 2984270 w 3250277"/>
              <a:gd name="connsiteY0" fmla="*/ 11084 h 2510444"/>
              <a:gd name="connsiteX1" fmla="*/ 2635135 w 3250277"/>
              <a:gd name="connsiteY1" fmla="*/ 227215 h 2510444"/>
              <a:gd name="connsiteX2" fmla="*/ 2768139 w 3250277"/>
              <a:gd name="connsiteY2" fmla="*/ 526473 h 2510444"/>
              <a:gd name="connsiteX3" fmla="*/ 2718263 w 3250277"/>
              <a:gd name="connsiteY3" fmla="*/ 659477 h 2510444"/>
              <a:gd name="connsiteX4" fmla="*/ 2319252 w 3250277"/>
              <a:gd name="connsiteY4" fmla="*/ 725979 h 2510444"/>
              <a:gd name="connsiteX5" fmla="*/ 1554481 w 3250277"/>
              <a:gd name="connsiteY5" fmla="*/ 725979 h 2510444"/>
              <a:gd name="connsiteX6" fmla="*/ 756459 w 3250277"/>
              <a:gd name="connsiteY6" fmla="*/ 642851 h 2510444"/>
              <a:gd name="connsiteX7" fmla="*/ 374074 w 3250277"/>
              <a:gd name="connsiteY7" fmla="*/ 1058488 h 2510444"/>
              <a:gd name="connsiteX8" fmla="*/ 41564 w 3250277"/>
              <a:gd name="connsiteY8" fmla="*/ 1657004 h 2510444"/>
              <a:gd name="connsiteX9" fmla="*/ 124692 w 3250277"/>
              <a:gd name="connsiteY9" fmla="*/ 2388524 h 2510444"/>
              <a:gd name="connsiteX10" fmla="*/ 773084 w 3250277"/>
              <a:gd name="connsiteY10" fmla="*/ 2388524 h 2510444"/>
              <a:gd name="connsiteX11" fmla="*/ 2169623 w 3250277"/>
              <a:gd name="connsiteY11" fmla="*/ 2471651 h 2510444"/>
              <a:gd name="connsiteX12" fmla="*/ 2518757 w 3250277"/>
              <a:gd name="connsiteY12" fmla="*/ 2371899 h 2510444"/>
              <a:gd name="connsiteX13" fmla="*/ 2518757 w 3250277"/>
              <a:gd name="connsiteY13" fmla="*/ 2122517 h 2510444"/>
              <a:gd name="connsiteX14" fmla="*/ 2402379 w 3250277"/>
              <a:gd name="connsiteY14" fmla="*/ 1623753 h 2510444"/>
              <a:gd name="connsiteX15" fmla="*/ 2485506 w 3250277"/>
              <a:gd name="connsiteY15" fmla="*/ 1257993 h 2510444"/>
              <a:gd name="connsiteX16" fmla="*/ 3050772 w 3250277"/>
              <a:gd name="connsiteY16" fmla="*/ 975360 h 2510444"/>
              <a:gd name="connsiteX17" fmla="*/ 3217026 w 3250277"/>
              <a:gd name="connsiteY17" fmla="*/ 576349 h 2510444"/>
              <a:gd name="connsiteX18" fmla="*/ 3217026 w 3250277"/>
              <a:gd name="connsiteY18" fmla="*/ 310342 h 2510444"/>
              <a:gd name="connsiteX19" fmla="*/ 3217026 w 3250277"/>
              <a:gd name="connsiteY19" fmla="*/ 160713 h 2510444"/>
              <a:gd name="connsiteX20" fmla="*/ 2984270 w 3250277"/>
              <a:gd name="connsiteY20" fmla="*/ 11084 h 2510444"/>
              <a:gd name="connsiteX0" fmla="*/ 2984270 w 3250277"/>
              <a:gd name="connsiteY0" fmla="*/ 11084 h 2510444"/>
              <a:gd name="connsiteX1" fmla="*/ 2635135 w 3250277"/>
              <a:gd name="connsiteY1" fmla="*/ 227215 h 2510444"/>
              <a:gd name="connsiteX2" fmla="*/ 2768139 w 3250277"/>
              <a:gd name="connsiteY2" fmla="*/ 526473 h 2510444"/>
              <a:gd name="connsiteX3" fmla="*/ 2718263 w 3250277"/>
              <a:gd name="connsiteY3" fmla="*/ 659477 h 2510444"/>
              <a:gd name="connsiteX4" fmla="*/ 2319252 w 3250277"/>
              <a:gd name="connsiteY4" fmla="*/ 725979 h 2510444"/>
              <a:gd name="connsiteX5" fmla="*/ 1554481 w 3250277"/>
              <a:gd name="connsiteY5" fmla="*/ 725979 h 2510444"/>
              <a:gd name="connsiteX6" fmla="*/ 756459 w 3250277"/>
              <a:gd name="connsiteY6" fmla="*/ 642851 h 2510444"/>
              <a:gd name="connsiteX7" fmla="*/ 374074 w 3250277"/>
              <a:gd name="connsiteY7" fmla="*/ 1058488 h 2510444"/>
              <a:gd name="connsiteX8" fmla="*/ 41564 w 3250277"/>
              <a:gd name="connsiteY8" fmla="*/ 1657004 h 2510444"/>
              <a:gd name="connsiteX9" fmla="*/ 124692 w 3250277"/>
              <a:gd name="connsiteY9" fmla="*/ 2388524 h 2510444"/>
              <a:gd name="connsiteX10" fmla="*/ 773084 w 3250277"/>
              <a:gd name="connsiteY10" fmla="*/ 2388524 h 2510444"/>
              <a:gd name="connsiteX11" fmla="*/ 2169623 w 3250277"/>
              <a:gd name="connsiteY11" fmla="*/ 2471651 h 2510444"/>
              <a:gd name="connsiteX12" fmla="*/ 2518757 w 3250277"/>
              <a:gd name="connsiteY12" fmla="*/ 2371899 h 2510444"/>
              <a:gd name="connsiteX13" fmla="*/ 2518757 w 3250277"/>
              <a:gd name="connsiteY13" fmla="*/ 2122517 h 2510444"/>
              <a:gd name="connsiteX14" fmla="*/ 2402379 w 3250277"/>
              <a:gd name="connsiteY14" fmla="*/ 1623753 h 2510444"/>
              <a:gd name="connsiteX15" fmla="*/ 2485506 w 3250277"/>
              <a:gd name="connsiteY15" fmla="*/ 1257993 h 2510444"/>
              <a:gd name="connsiteX16" fmla="*/ 3050772 w 3250277"/>
              <a:gd name="connsiteY16" fmla="*/ 975360 h 2510444"/>
              <a:gd name="connsiteX17" fmla="*/ 3217026 w 3250277"/>
              <a:gd name="connsiteY17" fmla="*/ 576349 h 2510444"/>
              <a:gd name="connsiteX18" fmla="*/ 3217026 w 3250277"/>
              <a:gd name="connsiteY18" fmla="*/ 310342 h 2510444"/>
              <a:gd name="connsiteX19" fmla="*/ 3217026 w 3250277"/>
              <a:gd name="connsiteY19" fmla="*/ 160713 h 2510444"/>
              <a:gd name="connsiteX20" fmla="*/ 2984270 w 3250277"/>
              <a:gd name="connsiteY20" fmla="*/ 11084 h 2510444"/>
              <a:gd name="connsiteX0" fmla="*/ 2984270 w 3250277"/>
              <a:gd name="connsiteY0" fmla="*/ 11084 h 2510444"/>
              <a:gd name="connsiteX1" fmla="*/ 2635135 w 3250277"/>
              <a:gd name="connsiteY1" fmla="*/ 227215 h 2510444"/>
              <a:gd name="connsiteX2" fmla="*/ 2768139 w 3250277"/>
              <a:gd name="connsiteY2" fmla="*/ 526473 h 2510444"/>
              <a:gd name="connsiteX3" fmla="*/ 2718263 w 3250277"/>
              <a:gd name="connsiteY3" fmla="*/ 659477 h 2510444"/>
              <a:gd name="connsiteX4" fmla="*/ 2319252 w 3250277"/>
              <a:gd name="connsiteY4" fmla="*/ 725979 h 2510444"/>
              <a:gd name="connsiteX5" fmla="*/ 1554481 w 3250277"/>
              <a:gd name="connsiteY5" fmla="*/ 725979 h 2510444"/>
              <a:gd name="connsiteX6" fmla="*/ 756459 w 3250277"/>
              <a:gd name="connsiteY6" fmla="*/ 642851 h 2510444"/>
              <a:gd name="connsiteX7" fmla="*/ 374074 w 3250277"/>
              <a:gd name="connsiteY7" fmla="*/ 1058488 h 2510444"/>
              <a:gd name="connsiteX8" fmla="*/ 41564 w 3250277"/>
              <a:gd name="connsiteY8" fmla="*/ 1657004 h 2510444"/>
              <a:gd name="connsiteX9" fmla="*/ 124692 w 3250277"/>
              <a:gd name="connsiteY9" fmla="*/ 2388524 h 2510444"/>
              <a:gd name="connsiteX10" fmla="*/ 773084 w 3250277"/>
              <a:gd name="connsiteY10" fmla="*/ 2388524 h 2510444"/>
              <a:gd name="connsiteX11" fmla="*/ 2169623 w 3250277"/>
              <a:gd name="connsiteY11" fmla="*/ 2471651 h 2510444"/>
              <a:gd name="connsiteX12" fmla="*/ 2518757 w 3250277"/>
              <a:gd name="connsiteY12" fmla="*/ 2371899 h 2510444"/>
              <a:gd name="connsiteX13" fmla="*/ 2518757 w 3250277"/>
              <a:gd name="connsiteY13" fmla="*/ 2122517 h 2510444"/>
              <a:gd name="connsiteX14" fmla="*/ 2402379 w 3250277"/>
              <a:gd name="connsiteY14" fmla="*/ 1623753 h 2510444"/>
              <a:gd name="connsiteX15" fmla="*/ 2485506 w 3250277"/>
              <a:gd name="connsiteY15" fmla="*/ 1257993 h 2510444"/>
              <a:gd name="connsiteX16" fmla="*/ 3050772 w 3250277"/>
              <a:gd name="connsiteY16" fmla="*/ 975360 h 2510444"/>
              <a:gd name="connsiteX17" fmla="*/ 3217026 w 3250277"/>
              <a:gd name="connsiteY17" fmla="*/ 576349 h 2510444"/>
              <a:gd name="connsiteX18" fmla="*/ 3217026 w 3250277"/>
              <a:gd name="connsiteY18" fmla="*/ 310342 h 2510444"/>
              <a:gd name="connsiteX19" fmla="*/ 3217026 w 3250277"/>
              <a:gd name="connsiteY19" fmla="*/ 160713 h 2510444"/>
              <a:gd name="connsiteX20" fmla="*/ 2984270 w 3250277"/>
              <a:gd name="connsiteY20" fmla="*/ 11084 h 251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0277" h="2510444">
                <a:moveTo>
                  <a:pt x="2984270" y="11084"/>
                </a:moveTo>
                <a:cubicBezTo>
                  <a:pt x="2887288" y="22168"/>
                  <a:pt x="2718262" y="253539"/>
                  <a:pt x="2635135" y="227215"/>
                </a:cubicBezTo>
                <a:cubicBezTo>
                  <a:pt x="2599113" y="313113"/>
                  <a:pt x="2754284" y="454429"/>
                  <a:pt x="2768139" y="526473"/>
                </a:cubicBezTo>
                <a:cubicBezTo>
                  <a:pt x="2781994" y="598517"/>
                  <a:pt x="2793077" y="626226"/>
                  <a:pt x="2718263" y="659477"/>
                </a:cubicBezTo>
                <a:cubicBezTo>
                  <a:pt x="2643449" y="692728"/>
                  <a:pt x="2513216" y="714895"/>
                  <a:pt x="2319252" y="725979"/>
                </a:cubicBezTo>
                <a:cubicBezTo>
                  <a:pt x="2125288" y="737063"/>
                  <a:pt x="1814946" y="739834"/>
                  <a:pt x="1554481" y="725979"/>
                </a:cubicBezTo>
                <a:cubicBezTo>
                  <a:pt x="1294016" y="712124"/>
                  <a:pt x="953193" y="587433"/>
                  <a:pt x="756459" y="642851"/>
                </a:cubicBezTo>
                <a:cubicBezTo>
                  <a:pt x="559725" y="698269"/>
                  <a:pt x="493223" y="889463"/>
                  <a:pt x="374074" y="1058488"/>
                </a:cubicBezTo>
                <a:cubicBezTo>
                  <a:pt x="254925" y="1227513"/>
                  <a:pt x="83128" y="1435331"/>
                  <a:pt x="41564" y="1657004"/>
                </a:cubicBezTo>
                <a:cubicBezTo>
                  <a:pt x="0" y="1878677"/>
                  <a:pt x="2772" y="2266604"/>
                  <a:pt x="124692" y="2388524"/>
                </a:cubicBezTo>
                <a:cubicBezTo>
                  <a:pt x="246612" y="2510444"/>
                  <a:pt x="432262" y="2374670"/>
                  <a:pt x="773084" y="2388524"/>
                </a:cubicBezTo>
                <a:cubicBezTo>
                  <a:pt x="1113906" y="2402378"/>
                  <a:pt x="1878678" y="2474422"/>
                  <a:pt x="2169623" y="2471651"/>
                </a:cubicBezTo>
                <a:cubicBezTo>
                  <a:pt x="2460568" y="2468880"/>
                  <a:pt x="2460568" y="2430088"/>
                  <a:pt x="2518757" y="2371899"/>
                </a:cubicBezTo>
                <a:cubicBezTo>
                  <a:pt x="2576946" y="2313710"/>
                  <a:pt x="2538153" y="2247208"/>
                  <a:pt x="2518757" y="2122517"/>
                </a:cubicBezTo>
                <a:cubicBezTo>
                  <a:pt x="2499361" y="1997826"/>
                  <a:pt x="2407921" y="1767840"/>
                  <a:pt x="2402379" y="1623753"/>
                </a:cubicBezTo>
                <a:cubicBezTo>
                  <a:pt x="2396837" y="1479666"/>
                  <a:pt x="2377441" y="1366058"/>
                  <a:pt x="2485506" y="1257993"/>
                </a:cubicBezTo>
                <a:cubicBezTo>
                  <a:pt x="2593571" y="1149928"/>
                  <a:pt x="2928852" y="1088967"/>
                  <a:pt x="3050772" y="975360"/>
                </a:cubicBezTo>
                <a:cubicBezTo>
                  <a:pt x="3172692" y="861753"/>
                  <a:pt x="3189317" y="687185"/>
                  <a:pt x="3217026" y="576349"/>
                </a:cubicBezTo>
                <a:cubicBezTo>
                  <a:pt x="3244735" y="465513"/>
                  <a:pt x="3217026" y="310342"/>
                  <a:pt x="3217026" y="310342"/>
                </a:cubicBezTo>
                <a:cubicBezTo>
                  <a:pt x="3217026" y="241069"/>
                  <a:pt x="3250277" y="213360"/>
                  <a:pt x="3217026" y="160713"/>
                </a:cubicBezTo>
                <a:cubicBezTo>
                  <a:pt x="3183775" y="108066"/>
                  <a:pt x="3081252" y="0"/>
                  <a:pt x="2984270" y="110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045527" y="2006138"/>
            <a:ext cx="3870960" cy="1188720"/>
          </a:xfrm>
          <a:custGeom>
            <a:avLst/>
            <a:gdLst>
              <a:gd name="connsiteX0" fmla="*/ 11084 w 3870960"/>
              <a:gd name="connsiteY0" fmla="*/ 221673 h 1188720"/>
              <a:gd name="connsiteX1" fmla="*/ 160713 w 3870960"/>
              <a:gd name="connsiteY1" fmla="*/ 55418 h 1188720"/>
              <a:gd name="connsiteX2" fmla="*/ 975360 w 3870960"/>
              <a:gd name="connsiteY2" fmla="*/ 22167 h 1188720"/>
              <a:gd name="connsiteX3" fmla="*/ 2305397 w 3870960"/>
              <a:gd name="connsiteY3" fmla="*/ 188422 h 1188720"/>
              <a:gd name="connsiteX4" fmla="*/ 2870662 w 3870960"/>
              <a:gd name="connsiteY4" fmla="*/ 471055 h 1188720"/>
              <a:gd name="connsiteX5" fmla="*/ 3120044 w 3870960"/>
              <a:gd name="connsiteY5" fmla="*/ 520931 h 1188720"/>
              <a:gd name="connsiteX6" fmla="*/ 3751811 w 3870960"/>
              <a:gd name="connsiteY6" fmla="*/ 554182 h 1188720"/>
              <a:gd name="connsiteX7" fmla="*/ 3818313 w 3870960"/>
              <a:gd name="connsiteY7" fmla="*/ 936567 h 1188720"/>
              <a:gd name="connsiteX8" fmla="*/ 3435928 w 3870960"/>
              <a:gd name="connsiteY8" fmla="*/ 1185949 h 1188720"/>
              <a:gd name="connsiteX9" fmla="*/ 2970415 w 3870960"/>
              <a:gd name="connsiteY9" fmla="*/ 953193 h 1188720"/>
              <a:gd name="connsiteX10" fmla="*/ 2588029 w 3870960"/>
              <a:gd name="connsiteY10" fmla="*/ 870066 h 1188720"/>
              <a:gd name="connsiteX11" fmla="*/ 1806633 w 3870960"/>
              <a:gd name="connsiteY11" fmla="*/ 919942 h 1188720"/>
              <a:gd name="connsiteX12" fmla="*/ 1457498 w 3870960"/>
              <a:gd name="connsiteY12" fmla="*/ 753687 h 1188720"/>
              <a:gd name="connsiteX13" fmla="*/ 1424248 w 3870960"/>
              <a:gd name="connsiteY13" fmla="*/ 487680 h 1188720"/>
              <a:gd name="connsiteX14" fmla="*/ 1075113 w 3870960"/>
              <a:gd name="connsiteY14" fmla="*/ 304800 h 1188720"/>
              <a:gd name="connsiteX15" fmla="*/ 193964 w 3870960"/>
              <a:gd name="connsiteY15" fmla="*/ 205047 h 1188720"/>
              <a:gd name="connsiteX16" fmla="*/ 11084 w 3870960"/>
              <a:gd name="connsiteY16" fmla="*/ 221673 h 118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0960" h="1188720">
                <a:moveTo>
                  <a:pt x="11084" y="221673"/>
                </a:moveTo>
                <a:cubicBezTo>
                  <a:pt x="5542" y="196735"/>
                  <a:pt x="0" y="88669"/>
                  <a:pt x="160713" y="55418"/>
                </a:cubicBezTo>
                <a:cubicBezTo>
                  <a:pt x="321426" y="22167"/>
                  <a:pt x="617913" y="0"/>
                  <a:pt x="975360" y="22167"/>
                </a:cubicBezTo>
                <a:cubicBezTo>
                  <a:pt x="1332807" y="44334"/>
                  <a:pt x="1989513" y="113607"/>
                  <a:pt x="2305397" y="188422"/>
                </a:cubicBezTo>
                <a:cubicBezTo>
                  <a:pt x="2621281" y="263237"/>
                  <a:pt x="2734888" y="415637"/>
                  <a:pt x="2870662" y="471055"/>
                </a:cubicBezTo>
                <a:cubicBezTo>
                  <a:pt x="3006436" y="526473"/>
                  <a:pt x="2973186" y="507077"/>
                  <a:pt x="3120044" y="520931"/>
                </a:cubicBezTo>
                <a:cubicBezTo>
                  <a:pt x="3266902" y="534785"/>
                  <a:pt x="3635433" y="484909"/>
                  <a:pt x="3751811" y="554182"/>
                </a:cubicBezTo>
                <a:cubicBezTo>
                  <a:pt x="3868189" y="623455"/>
                  <a:pt x="3870960" y="831273"/>
                  <a:pt x="3818313" y="936567"/>
                </a:cubicBezTo>
                <a:cubicBezTo>
                  <a:pt x="3765666" y="1041862"/>
                  <a:pt x="3577244" y="1183178"/>
                  <a:pt x="3435928" y="1185949"/>
                </a:cubicBezTo>
                <a:cubicBezTo>
                  <a:pt x="3294612" y="1188720"/>
                  <a:pt x="3111731" y="1005840"/>
                  <a:pt x="2970415" y="953193"/>
                </a:cubicBezTo>
                <a:cubicBezTo>
                  <a:pt x="2829099" y="900546"/>
                  <a:pt x="2781993" y="875608"/>
                  <a:pt x="2588029" y="870066"/>
                </a:cubicBezTo>
                <a:cubicBezTo>
                  <a:pt x="2394065" y="864524"/>
                  <a:pt x="1995055" y="939339"/>
                  <a:pt x="1806633" y="919942"/>
                </a:cubicBezTo>
                <a:cubicBezTo>
                  <a:pt x="1618211" y="900546"/>
                  <a:pt x="1521229" y="825731"/>
                  <a:pt x="1457498" y="753687"/>
                </a:cubicBezTo>
                <a:cubicBezTo>
                  <a:pt x="1393767" y="681643"/>
                  <a:pt x="1487979" y="562494"/>
                  <a:pt x="1424248" y="487680"/>
                </a:cubicBezTo>
                <a:cubicBezTo>
                  <a:pt x="1360517" y="412866"/>
                  <a:pt x="1280160" y="351906"/>
                  <a:pt x="1075113" y="304800"/>
                </a:cubicBezTo>
                <a:cubicBezTo>
                  <a:pt x="870066" y="257695"/>
                  <a:pt x="368531" y="221672"/>
                  <a:pt x="193964" y="205047"/>
                </a:cubicBezTo>
                <a:cubicBezTo>
                  <a:pt x="19397" y="188422"/>
                  <a:pt x="16626" y="246611"/>
                  <a:pt x="11084" y="22167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5788429" y="2892829"/>
            <a:ext cx="1950720" cy="2202872"/>
          </a:xfrm>
          <a:custGeom>
            <a:avLst/>
            <a:gdLst>
              <a:gd name="connsiteX0" fmla="*/ 529244 w 1950720"/>
              <a:gd name="connsiteY0" fmla="*/ 133004 h 2202872"/>
              <a:gd name="connsiteX1" fmla="*/ 845127 w 1950720"/>
              <a:gd name="connsiteY1" fmla="*/ 0 h 2202872"/>
              <a:gd name="connsiteX2" fmla="*/ 1227513 w 1950720"/>
              <a:gd name="connsiteY2" fmla="*/ 133004 h 2202872"/>
              <a:gd name="connsiteX3" fmla="*/ 1676400 w 1950720"/>
              <a:gd name="connsiteY3" fmla="*/ 515389 h 2202872"/>
              <a:gd name="connsiteX4" fmla="*/ 1925782 w 1950720"/>
              <a:gd name="connsiteY4" fmla="*/ 1296786 h 2202872"/>
              <a:gd name="connsiteX5" fmla="*/ 1526771 w 1950720"/>
              <a:gd name="connsiteY5" fmla="*/ 2061556 h 2202872"/>
              <a:gd name="connsiteX6" fmla="*/ 878378 w 1950720"/>
              <a:gd name="connsiteY6" fmla="*/ 2144684 h 2202872"/>
              <a:gd name="connsiteX7" fmla="*/ 213360 w 1950720"/>
              <a:gd name="connsiteY7" fmla="*/ 2061556 h 2202872"/>
              <a:gd name="connsiteX8" fmla="*/ 113607 w 1950720"/>
              <a:gd name="connsiteY8" fmla="*/ 1762298 h 2202872"/>
              <a:gd name="connsiteX9" fmla="*/ 96982 w 1950720"/>
              <a:gd name="connsiteY9" fmla="*/ 1496291 h 2202872"/>
              <a:gd name="connsiteX10" fmla="*/ 63731 w 1950720"/>
              <a:gd name="connsiteY10" fmla="*/ 781396 h 2202872"/>
              <a:gd name="connsiteX11" fmla="*/ 529244 w 1950720"/>
              <a:gd name="connsiteY11" fmla="*/ 133004 h 220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0720" h="2202872">
                <a:moveTo>
                  <a:pt x="529244" y="133004"/>
                </a:moveTo>
                <a:cubicBezTo>
                  <a:pt x="659477" y="2771"/>
                  <a:pt x="728749" y="0"/>
                  <a:pt x="845127" y="0"/>
                </a:cubicBezTo>
                <a:cubicBezTo>
                  <a:pt x="961505" y="0"/>
                  <a:pt x="1088968" y="47106"/>
                  <a:pt x="1227513" y="133004"/>
                </a:cubicBezTo>
                <a:cubicBezTo>
                  <a:pt x="1366058" y="218902"/>
                  <a:pt x="1560022" y="321425"/>
                  <a:pt x="1676400" y="515389"/>
                </a:cubicBezTo>
                <a:cubicBezTo>
                  <a:pt x="1792778" y="709353"/>
                  <a:pt x="1950720" y="1039091"/>
                  <a:pt x="1925782" y="1296786"/>
                </a:cubicBezTo>
                <a:cubicBezTo>
                  <a:pt x="1900844" y="1554481"/>
                  <a:pt x="1701338" y="1920240"/>
                  <a:pt x="1526771" y="2061556"/>
                </a:cubicBezTo>
                <a:cubicBezTo>
                  <a:pt x="1352204" y="2202872"/>
                  <a:pt x="1097280" y="2144684"/>
                  <a:pt x="878378" y="2144684"/>
                </a:cubicBezTo>
                <a:cubicBezTo>
                  <a:pt x="659476" y="2144684"/>
                  <a:pt x="340822" y="2125287"/>
                  <a:pt x="213360" y="2061556"/>
                </a:cubicBezTo>
                <a:cubicBezTo>
                  <a:pt x="85898" y="1997825"/>
                  <a:pt x="133003" y="1856509"/>
                  <a:pt x="113607" y="1762298"/>
                </a:cubicBezTo>
                <a:cubicBezTo>
                  <a:pt x="94211" y="1668087"/>
                  <a:pt x="105295" y="1659775"/>
                  <a:pt x="96982" y="1496291"/>
                </a:cubicBezTo>
                <a:cubicBezTo>
                  <a:pt x="88669" y="1332807"/>
                  <a:pt x="0" y="1008610"/>
                  <a:pt x="63731" y="781396"/>
                </a:cubicBezTo>
                <a:cubicBezTo>
                  <a:pt x="127462" y="554182"/>
                  <a:pt x="399011" y="263237"/>
                  <a:pt x="529244" y="1330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532611" y="4191461"/>
            <a:ext cx="6508866" cy="2519681"/>
          </a:xfrm>
          <a:custGeom>
            <a:avLst/>
            <a:gdLst>
              <a:gd name="connsiteX0" fmla="*/ 559724 w 6508866"/>
              <a:gd name="connsiteY0" fmla="*/ 1338349 h 2529840"/>
              <a:gd name="connsiteX1" fmla="*/ 1008611 w 6508866"/>
              <a:gd name="connsiteY1" fmla="*/ 1039091 h 2529840"/>
              <a:gd name="connsiteX2" fmla="*/ 2089265 w 6508866"/>
              <a:gd name="connsiteY2" fmla="*/ 939338 h 2529840"/>
              <a:gd name="connsiteX3" fmla="*/ 2588029 w 6508866"/>
              <a:gd name="connsiteY3" fmla="*/ 822960 h 2529840"/>
              <a:gd name="connsiteX4" fmla="*/ 2671156 w 6508866"/>
              <a:gd name="connsiteY4" fmla="*/ 407323 h 2529840"/>
              <a:gd name="connsiteX5" fmla="*/ 2820785 w 6508866"/>
              <a:gd name="connsiteY5" fmla="*/ 191193 h 2529840"/>
              <a:gd name="connsiteX6" fmla="*/ 3086793 w 6508866"/>
              <a:gd name="connsiteY6" fmla="*/ 8313 h 2529840"/>
              <a:gd name="connsiteX7" fmla="*/ 3286298 w 6508866"/>
              <a:gd name="connsiteY7" fmla="*/ 241069 h 2529840"/>
              <a:gd name="connsiteX8" fmla="*/ 3302924 w 6508866"/>
              <a:gd name="connsiteY8" fmla="*/ 573578 h 2529840"/>
              <a:gd name="connsiteX9" fmla="*/ 4001193 w 6508866"/>
              <a:gd name="connsiteY9" fmla="*/ 922713 h 2529840"/>
              <a:gd name="connsiteX10" fmla="*/ 5680364 w 6508866"/>
              <a:gd name="connsiteY10" fmla="*/ 889462 h 2529840"/>
              <a:gd name="connsiteX11" fmla="*/ 6295505 w 6508866"/>
              <a:gd name="connsiteY11" fmla="*/ 1238596 h 2529840"/>
              <a:gd name="connsiteX12" fmla="*/ 6411884 w 6508866"/>
              <a:gd name="connsiteY12" fmla="*/ 1737360 h 2529840"/>
              <a:gd name="connsiteX13" fmla="*/ 6312131 w 6508866"/>
              <a:gd name="connsiteY13" fmla="*/ 2219498 h 2529840"/>
              <a:gd name="connsiteX14" fmla="*/ 5231476 w 6508866"/>
              <a:gd name="connsiteY14" fmla="*/ 2435629 h 2529840"/>
              <a:gd name="connsiteX15" fmla="*/ 4167447 w 6508866"/>
              <a:gd name="connsiteY15" fmla="*/ 2502131 h 2529840"/>
              <a:gd name="connsiteX16" fmla="*/ 2737658 w 6508866"/>
              <a:gd name="connsiteY16" fmla="*/ 2518756 h 2529840"/>
              <a:gd name="connsiteX17" fmla="*/ 1357745 w 6508866"/>
              <a:gd name="connsiteY17" fmla="*/ 2518756 h 2529840"/>
              <a:gd name="connsiteX18" fmla="*/ 493222 w 6508866"/>
              <a:gd name="connsiteY18" fmla="*/ 2452254 h 2529840"/>
              <a:gd name="connsiteX19" fmla="*/ 277091 w 6508866"/>
              <a:gd name="connsiteY19" fmla="*/ 2119745 h 2529840"/>
              <a:gd name="connsiteX20" fmla="*/ 110836 w 6508866"/>
              <a:gd name="connsiteY20" fmla="*/ 1803862 h 2529840"/>
              <a:gd name="connsiteX21" fmla="*/ 77585 w 6508866"/>
              <a:gd name="connsiteY21" fmla="*/ 1537854 h 2529840"/>
              <a:gd name="connsiteX22" fmla="*/ 559724 w 6508866"/>
              <a:gd name="connsiteY22" fmla="*/ 1338349 h 2529840"/>
              <a:gd name="connsiteX0" fmla="*/ 559724 w 6508866"/>
              <a:gd name="connsiteY0" fmla="*/ 1174865 h 2366356"/>
              <a:gd name="connsiteX1" fmla="*/ 1008611 w 6508866"/>
              <a:gd name="connsiteY1" fmla="*/ 875607 h 2366356"/>
              <a:gd name="connsiteX2" fmla="*/ 2089265 w 6508866"/>
              <a:gd name="connsiteY2" fmla="*/ 775854 h 2366356"/>
              <a:gd name="connsiteX3" fmla="*/ 2588029 w 6508866"/>
              <a:gd name="connsiteY3" fmla="*/ 659476 h 2366356"/>
              <a:gd name="connsiteX4" fmla="*/ 2671156 w 6508866"/>
              <a:gd name="connsiteY4" fmla="*/ 243839 h 2366356"/>
              <a:gd name="connsiteX5" fmla="*/ 2820785 w 6508866"/>
              <a:gd name="connsiteY5" fmla="*/ 27709 h 2366356"/>
              <a:gd name="connsiteX6" fmla="*/ 3286298 w 6508866"/>
              <a:gd name="connsiteY6" fmla="*/ 77585 h 2366356"/>
              <a:gd name="connsiteX7" fmla="*/ 3302924 w 6508866"/>
              <a:gd name="connsiteY7" fmla="*/ 410094 h 2366356"/>
              <a:gd name="connsiteX8" fmla="*/ 4001193 w 6508866"/>
              <a:gd name="connsiteY8" fmla="*/ 759229 h 2366356"/>
              <a:gd name="connsiteX9" fmla="*/ 5680364 w 6508866"/>
              <a:gd name="connsiteY9" fmla="*/ 725978 h 2366356"/>
              <a:gd name="connsiteX10" fmla="*/ 6295505 w 6508866"/>
              <a:gd name="connsiteY10" fmla="*/ 1075112 h 2366356"/>
              <a:gd name="connsiteX11" fmla="*/ 6411884 w 6508866"/>
              <a:gd name="connsiteY11" fmla="*/ 1573876 h 2366356"/>
              <a:gd name="connsiteX12" fmla="*/ 6312131 w 6508866"/>
              <a:gd name="connsiteY12" fmla="*/ 2056014 h 2366356"/>
              <a:gd name="connsiteX13" fmla="*/ 5231476 w 6508866"/>
              <a:gd name="connsiteY13" fmla="*/ 2272145 h 2366356"/>
              <a:gd name="connsiteX14" fmla="*/ 4167447 w 6508866"/>
              <a:gd name="connsiteY14" fmla="*/ 2338647 h 2366356"/>
              <a:gd name="connsiteX15" fmla="*/ 2737658 w 6508866"/>
              <a:gd name="connsiteY15" fmla="*/ 2355272 h 2366356"/>
              <a:gd name="connsiteX16" fmla="*/ 1357745 w 6508866"/>
              <a:gd name="connsiteY16" fmla="*/ 2355272 h 2366356"/>
              <a:gd name="connsiteX17" fmla="*/ 493222 w 6508866"/>
              <a:gd name="connsiteY17" fmla="*/ 2288770 h 2366356"/>
              <a:gd name="connsiteX18" fmla="*/ 277091 w 6508866"/>
              <a:gd name="connsiteY18" fmla="*/ 1956261 h 2366356"/>
              <a:gd name="connsiteX19" fmla="*/ 110836 w 6508866"/>
              <a:gd name="connsiteY19" fmla="*/ 1640378 h 2366356"/>
              <a:gd name="connsiteX20" fmla="*/ 77585 w 6508866"/>
              <a:gd name="connsiteY20" fmla="*/ 1374370 h 2366356"/>
              <a:gd name="connsiteX21" fmla="*/ 559724 w 6508866"/>
              <a:gd name="connsiteY21" fmla="*/ 1174865 h 2366356"/>
              <a:gd name="connsiteX0" fmla="*/ 559724 w 6508866"/>
              <a:gd name="connsiteY0" fmla="*/ 1174865 h 2366356"/>
              <a:gd name="connsiteX1" fmla="*/ 1008611 w 6508866"/>
              <a:gd name="connsiteY1" fmla="*/ 875607 h 2366356"/>
              <a:gd name="connsiteX2" fmla="*/ 2089265 w 6508866"/>
              <a:gd name="connsiteY2" fmla="*/ 775854 h 2366356"/>
              <a:gd name="connsiteX3" fmla="*/ 2588029 w 6508866"/>
              <a:gd name="connsiteY3" fmla="*/ 659476 h 2366356"/>
              <a:gd name="connsiteX4" fmla="*/ 2671156 w 6508866"/>
              <a:gd name="connsiteY4" fmla="*/ 243839 h 2366356"/>
              <a:gd name="connsiteX5" fmla="*/ 2820785 w 6508866"/>
              <a:gd name="connsiteY5" fmla="*/ 27709 h 2366356"/>
              <a:gd name="connsiteX6" fmla="*/ 3302924 w 6508866"/>
              <a:gd name="connsiteY6" fmla="*/ 410094 h 2366356"/>
              <a:gd name="connsiteX7" fmla="*/ 4001193 w 6508866"/>
              <a:gd name="connsiteY7" fmla="*/ 759229 h 2366356"/>
              <a:gd name="connsiteX8" fmla="*/ 5680364 w 6508866"/>
              <a:gd name="connsiteY8" fmla="*/ 725978 h 2366356"/>
              <a:gd name="connsiteX9" fmla="*/ 6295505 w 6508866"/>
              <a:gd name="connsiteY9" fmla="*/ 1075112 h 2366356"/>
              <a:gd name="connsiteX10" fmla="*/ 6411884 w 6508866"/>
              <a:gd name="connsiteY10" fmla="*/ 1573876 h 2366356"/>
              <a:gd name="connsiteX11" fmla="*/ 6312131 w 6508866"/>
              <a:gd name="connsiteY11" fmla="*/ 2056014 h 2366356"/>
              <a:gd name="connsiteX12" fmla="*/ 5231476 w 6508866"/>
              <a:gd name="connsiteY12" fmla="*/ 2272145 h 2366356"/>
              <a:gd name="connsiteX13" fmla="*/ 4167447 w 6508866"/>
              <a:gd name="connsiteY13" fmla="*/ 2338647 h 2366356"/>
              <a:gd name="connsiteX14" fmla="*/ 2737658 w 6508866"/>
              <a:gd name="connsiteY14" fmla="*/ 2355272 h 2366356"/>
              <a:gd name="connsiteX15" fmla="*/ 1357745 w 6508866"/>
              <a:gd name="connsiteY15" fmla="*/ 2355272 h 2366356"/>
              <a:gd name="connsiteX16" fmla="*/ 493222 w 6508866"/>
              <a:gd name="connsiteY16" fmla="*/ 2288770 h 2366356"/>
              <a:gd name="connsiteX17" fmla="*/ 277091 w 6508866"/>
              <a:gd name="connsiteY17" fmla="*/ 1956261 h 2366356"/>
              <a:gd name="connsiteX18" fmla="*/ 110836 w 6508866"/>
              <a:gd name="connsiteY18" fmla="*/ 1640378 h 2366356"/>
              <a:gd name="connsiteX19" fmla="*/ 77585 w 6508866"/>
              <a:gd name="connsiteY19" fmla="*/ 1374370 h 2366356"/>
              <a:gd name="connsiteX20" fmla="*/ 559724 w 6508866"/>
              <a:gd name="connsiteY20" fmla="*/ 1174865 h 2366356"/>
              <a:gd name="connsiteX0" fmla="*/ 559724 w 6508866"/>
              <a:gd name="connsiteY0" fmla="*/ 972590 h 2164081"/>
              <a:gd name="connsiteX1" fmla="*/ 1008611 w 6508866"/>
              <a:gd name="connsiteY1" fmla="*/ 673332 h 2164081"/>
              <a:gd name="connsiteX2" fmla="*/ 2089265 w 6508866"/>
              <a:gd name="connsiteY2" fmla="*/ 573579 h 2164081"/>
              <a:gd name="connsiteX3" fmla="*/ 2588029 w 6508866"/>
              <a:gd name="connsiteY3" fmla="*/ 457201 h 2164081"/>
              <a:gd name="connsiteX4" fmla="*/ 2671156 w 6508866"/>
              <a:gd name="connsiteY4" fmla="*/ 41564 h 2164081"/>
              <a:gd name="connsiteX5" fmla="*/ 3302924 w 6508866"/>
              <a:gd name="connsiteY5" fmla="*/ 207819 h 2164081"/>
              <a:gd name="connsiteX6" fmla="*/ 4001193 w 6508866"/>
              <a:gd name="connsiteY6" fmla="*/ 556954 h 2164081"/>
              <a:gd name="connsiteX7" fmla="*/ 5680364 w 6508866"/>
              <a:gd name="connsiteY7" fmla="*/ 523703 h 2164081"/>
              <a:gd name="connsiteX8" fmla="*/ 6295505 w 6508866"/>
              <a:gd name="connsiteY8" fmla="*/ 872837 h 2164081"/>
              <a:gd name="connsiteX9" fmla="*/ 6411884 w 6508866"/>
              <a:gd name="connsiteY9" fmla="*/ 1371601 h 2164081"/>
              <a:gd name="connsiteX10" fmla="*/ 6312131 w 6508866"/>
              <a:gd name="connsiteY10" fmla="*/ 1853739 h 2164081"/>
              <a:gd name="connsiteX11" fmla="*/ 5231476 w 6508866"/>
              <a:gd name="connsiteY11" fmla="*/ 2069870 h 2164081"/>
              <a:gd name="connsiteX12" fmla="*/ 4167447 w 6508866"/>
              <a:gd name="connsiteY12" fmla="*/ 2136372 h 2164081"/>
              <a:gd name="connsiteX13" fmla="*/ 2737658 w 6508866"/>
              <a:gd name="connsiteY13" fmla="*/ 2152997 h 2164081"/>
              <a:gd name="connsiteX14" fmla="*/ 1357745 w 6508866"/>
              <a:gd name="connsiteY14" fmla="*/ 2152997 h 2164081"/>
              <a:gd name="connsiteX15" fmla="*/ 493222 w 6508866"/>
              <a:gd name="connsiteY15" fmla="*/ 2086495 h 2164081"/>
              <a:gd name="connsiteX16" fmla="*/ 277091 w 6508866"/>
              <a:gd name="connsiteY16" fmla="*/ 1753986 h 2164081"/>
              <a:gd name="connsiteX17" fmla="*/ 110836 w 6508866"/>
              <a:gd name="connsiteY17" fmla="*/ 1438103 h 2164081"/>
              <a:gd name="connsiteX18" fmla="*/ 77585 w 6508866"/>
              <a:gd name="connsiteY18" fmla="*/ 1172095 h 2164081"/>
              <a:gd name="connsiteX19" fmla="*/ 559724 w 6508866"/>
              <a:gd name="connsiteY19" fmla="*/ 972590 h 2164081"/>
              <a:gd name="connsiteX0" fmla="*/ 559724 w 6508866"/>
              <a:gd name="connsiteY0" fmla="*/ 972590 h 2164081"/>
              <a:gd name="connsiteX1" fmla="*/ 1008611 w 6508866"/>
              <a:gd name="connsiteY1" fmla="*/ 673332 h 2164081"/>
              <a:gd name="connsiteX2" fmla="*/ 2089265 w 6508866"/>
              <a:gd name="connsiteY2" fmla="*/ 573579 h 2164081"/>
              <a:gd name="connsiteX3" fmla="*/ 2588029 w 6508866"/>
              <a:gd name="connsiteY3" fmla="*/ 457201 h 2164081"/>
              <a:gd name="connsiteX4" fmla="*/ 2671156 w 6508866"/>
              <a:gd name="connsiteY4" fmla="*/ 41564 h 2164081"/>
              <a:gd name="connsiteX5" fmla="*/ 3302924 w 6508866"/>
              <a:gd name="connsiteY5" fmla="*/ 207819 h 2164081"/>
              <a:gd name="connsiteX6" fmla="*/ 4001193 w 6508866"/>
              <a:gd name="connsiteY6" fmla="*/ 556954 h 2164081"/>
              <a:gd name="connsiteX7" fmla="*/ 5680364 w 6508866"/>
              <a:gd name="connsiteY7" fmla="*/ 523703 h 2164081"/>
              <a:gd name="connsiteX8" fmla="*/ 6295505 w 6508866"/>
              <a:gd name="connsiteY8" fmla="*/ 872837 h 2164081"/>
              <a:gd name="connsiteX9" fmla="*/ 6411884 w 6508866"/>
              <a:gd name="connsiteY9" fmla="*/ 1371601 h 2164081"/>
              <a:gd name="connsiteX10" fmla="*/ 6312131 w 6508866"/>
              <a:gd name="connsiteY10" fmla="*/ 1853739 h 2164081"/>
              <a:gd name="connsiteX11" fmla="*/ 5231476 w 6508866"/>
              <a:gd name="connsiteY11" fmla="*/ 2069870 h 2164081"/>
              <a:gd name="connsiteX12" fmla="*/ 4167447 w 6508866"/>
              <a:gd name="connsiteY12" fmla="*/ 2136372 h 2164081"/>
              <a:gd name="connsiteX13" fmla="*/ 2737658 w 6508866"/>
              <a:gd name="connsiteY13" fmla="*/ 2152997 h 2164081"/>
              <a:gd name="connsiteX14" fmla="*/ 1357745 w 6508866"/>
              <a:gd name="connsiteY14" fmla="*/ 2152997 h 2164081"/>
              <a:gd name="connsiteX15" fmla="*/ 493222 w 6508866"/>
              <a:gd name="connsiteY15" fmla="*/ 2086495 h 2164081"/>
              <a:gd name="connsiteX16" fmla="*/ 277091 w 6508866"/>
              <a:gd name="connsiteY16" fmla="*/ 1753986 h 2164081"/>
              <a:gd name="connsiteX17" fmla="*/ 110836 w 6508866"/>
              <a:gd name="connsiteY17" fmla="*/ 1438103 h 2164081"/>
              <a:gd name="connsiteX18" fmla="*/ 77585 w 6508866"/>
              <a:gd name="connsiteY18" fmla="*/ 1172095 h 2164081"/>
              <a:gd name="connsiteX19" fmla="*/ 559724 w 6508866"/>
              <a:gd name="connsiteY19" fmla="*/ 972590 h 2164081"/>
              <a:gd name="connsiteX0" fmla="*/ 559724 w 6508866"/>
              <a:gd name="connsiteY0" fmla="*/ 972590 h 2164081"/>
              <a:gd name="connsiteX1" fmla="*/ 1008611 w 6508866"/>
              <a:gd name="connsiteY1" fmla="*/ 673332 h 2164081"/>
              <a:gd name="connsiteX2" fmla="*/ 2089265 w 6508866"/>
              <a:gd name="connsiteY2" fmla="*/ 573579 h 2164081"/>
              <a:gd name="connsiteX3" fmla="*/ 2588029 w 6508866"/>
              <a:gd name="connsiteY3" fmla="*/ 457201 h 2164081"/>
              <a:gd name="connsiteX4" fmla="*/ 2671156 w 6508866"/>
              <a:gd name="connsiteY4" fmla="*/ 41564 h 2164081"/>
              <a:gd name="connsiteX5" fmla="*/ 3302924 w 6508866"/>
              <a:gd name="connsiteY5" fmla="*/ 207819 h 2164081"/>
              <a:gd name="connsiteX6" fmla="*/ 3107574 w 6508866"/>
              <a:gd name="connsiteY6" fmla="*/ 207819 h 2164081"/>
              <a:gd name="connsiteX7" fmla="*/ 4001193 w 6508866"/>
              <a:gd name="connsiteY7" fmla="*/ 556954 h 2164081"/>
              <a:gd name="connsiteX8" fmla="*/ 5680364 w 6508866"/>
              <a:gd name="connsiteY8" fmla="*/ 523703 h 2164081"/>
              <a:gd name="connsiteX9" fmla="*/ 6295505 w 6508866"/>
              <a:gd name="connsiteY9" fmla="*/ 872837 h 2164081"/>
              <a:gd name="connsiteX10" fmla="*/ 6411884 w 6508866"/>
              <a:gd name="connsiteY10" fmla="*/ 1371601 h 2164081"/>
              <a:gd name="connsiteX11" fmla="*/ 6312131 w 6508866"/>
              <a:gd name="connsiteY11" fmla="*/ 1853739 h 2164081"/>
              <a:gd name="connsiteX12" fmla="*/ 5231476 w 6508866"/>
              <a:gd name="connsiteY12" fmla="*/ 2069870 h 2164081"/>
              <a:gd name="connsiteX13" fmla="*/ 4167447 w 6508866"/>
              <a:gd name="connsiteY13" fmla="*/ 2136372 h 2164081"/>
              <a:gd name="connsiteX14" fmla="*/ 2737658 w 6508866"/>
              <a:gd name="connsiteY14" fmla="*/ 2152997 h 2164081"/>
              <a:gd name="connsiteX15" fmla="*/ 1357745 w 6508866"/>
              <a:gd name="connsiteY15" fmla="*/ 2152997 h 2164081"/>
              <a:gd name="connsiteX16" fmla="*/ 493222 w 6508866"/>
              <a:gd name="connsiteY16" fmla="*/ 2086495 h 2164081"/>
              <a:gd name="connsiteX17" fmla="*/ 277091 w 6508866"/>
              <a:gd name="connsiteY17" fmla="*/ 1753986 h 2164081"/>
              <a:gd name="connsiteX18" fmla="*/ 110836 w 6508866"/>
              <a:gd name="connsiteY18" fmla="*/ 1438103 h 2164081"/>
              <a:gd name="connsiteX19" fmla="*/ 77585 w 6508866"/>
              <a:gd name="connsiteY19" fmla="*/ 1172095 h 2164081"/>
              <a:gd name="connsiteX20" fmla="*/ 559724 w 6508866"/>
              <a:gd name="connsiteY20" fmla="*/ 972590 h 2164081"/>
              <a:gd name="connsiteX0" fmla="*/ 559724 w 6508866"/>
              <a:gd name="connsiteY0" fmla="*/ 1277390 h 2468881"/>
              <a:gd name="connsiteX1" fmla="*/ 1008611 w 6508866"/>
              <a:gd name="connsiteY1" fmla="*/ 978132 h 2468881"/>
              <a:gd name="connsiteX2" fmla="*/ 2089265 w 6508866"/>
              <a:gd name="connsiteY2" fmla="*/ 878379 h 2468881"/>
              <a:gd name="connsiteX3" fmla="*/ 2588029 w 6508866"/>
              <a:gd name="connsiteY3" fmla="*/ 762001 h 2468881"/>
              <a:gd name="connsiteX4" fmla="*/ 2671156 w 6508866"/>
              <a:gd name="connsiteY4" fmla="*/ 41564 h 2468881"/>
              <a:gd name="connsiteX5" fmla="*/ 3302924 w 6508866"/>
              <a:gd name="connsiteY5" fmla="*/ 512619 h 2468881"/>
              <a:gd name="connsiteX6" fmla="*/ 3107574 w 6508866"/>
              <a:gd name="connsiteY6" fmla="*/ 512619 h 2468881"/>
              <a:gd name="connsiteX7" fmla="*/ 4001193 w 6508866"/>
              <a:gd name="connsiteY7" fmla="*/ 861754 h 2468881"/>
              <a:gd name="connsiteX8" fmla="*/ 5680364 w 6508866"/>
              <a:gd name="connsiteY8" fmla="*/ 828503 h 2468881"/>
              <a:gd name="connsiteX9" fmla="*/ 6295505 w 6508866"/>
              <a:gd name="connsiteY9" fmla="*/ 1177637 h 2468881"/>
              <a:gd name="connsiteX10" fmla="*/ 6411884 w 6508866"/>
              <a:gd name="connsiteY10" fmla="*/ 1676401 h 2468881"/>
              <a:gd name="connsiteX11" fmla="*/ 6312131 w 6508866"/>
              <a:gd name="connsiteY11" fmla="*/ 2158539 h 2468881"/>
              <a:gd name="connsiteX12" fmla="*/ 5231476 w 6508866"/>
              <a:gd name="connsiteY12" fmla="*/ 2374670 h 2468881"/>
              <a:gd name="connsiteX13" fmla="*/ 4167447 w 6508866"/>
              <a:gd name="connsiteY13" fmla="*/ 2441172 h 2468881"/>
              <a:gd name="connsiteX14" fmla="*/ 2737658 w 6508866"/>
              <a:gd name="connsiteY14" fmla="*/ 2457797 h 2468881"/>
              <a:gd name="connsiteX15" fmla="*/ 1357745 w 6508866"/>
              <a:gd name="connsiteY15" fmla="*/ 2457797 h 2468881"/>
              <a:gd name="connsiteX16" fmla="*/ 493222 w 6508866"/>
              <a:gd name="connsiteY16" fmla="*/ 2391295 h 2468881"/>
              <a:gd name="connsiteX17" fmla="*/ 277091 w 6508866"/>
              <a:gd name="connsiteY17" fmla="*/ 2058786 h 2468881"/>
              <a:gd name="connsiteX18" fmla="*/ 110836 w 6508866"/>
              <a:gd name="connsiteY18" fmla="*/ 1742903 h 2468881"/>
              <a:gd name="connsiteX19" fmla="*/ 77585 w 6508866"/>
              <a:gd name="connsiteY19" fmla="*/ 1476895 h 2468881"/>
              <a:gd name="connsiteX20" fmla="*/ 559724 w 6508866"/>
              <a:gd name="connsiteY20" fmla="*/ 1277390 h 2468881"/>
              <a:gd name="connsiteX0" fmla="*/ 559724 w 6508866"/>
              <a:gd name="connsiteY0" fmla="*/ 1328190 h 2519681"/>
              <a:gd name="connsiteX1" fmla="*/ 1008611 w 6508866"/>
              <a:gd name="connsiteY1" fmla="*/ 1028932 h 2519681"/>
              <a:gd name="connsiteX2" fmla="*/ 2089265 w 6508866"/>
              <a:gd name="connsiteY2" fmla="*/ 929179 h 2519681"/>
              <a:gd name="connsiteX3" fmla="*/ 2588029 w 6508866"/>
              <a:gd name="connsiteY3" fmla="*/ 812801 h 2519681"/>
              <a:gd name="connsiteX4" fmla="*/ 2671156 w 6508866"/>
              <a:gd name="connsiteY4" fmla="*/ 92364 h 2519681"/>
              <a:gd name="connsiteX5" fmla="*/ 3302924 w 6508866"/>
              <a:gd name="connsiteY5" fmla="*/ 258619 h 2519681"/>
              <a:gd name="connsiteX6" fmla="*/ 3107574 w 6508866"/>
              <a:gd name="connsiteY6" fmla="*/ 563419 h 2519681"/>
              <a:gd name="connsiteX7" fmla="*/ 4001193 w 6508866"/>
              <a:gd name="connsiteY7" fmla="*/ 912554 h 2519681"/>
              <a:gd name="connsiteX8" fmla="*/ 5680364 w 6508866"/>
              <a:gd name="connsiteY8" fmla="*/ 879303 h 2519681"/>
              <a:gd name="connsiteX9" fmla="*/ 6295505 w 6508866"/>
              <a:gd name="connsiteY9" fmla="*/ 1228437 h 2519681"/>
              <a:gd name="connsiteX10" fmla="*/ 6411884 w 6508866"/>
              <a:gd name="connsiteY10" fmla="*/ 1727201 h 2519681"/>
              <a:gd name="connsiteX11" fmla="*/ 6312131 w 6508866"/>
              <a:gd name="connsiteY11" fmla="*/ 2209339 h 2519681"/>
              <a:gd name="connsiteX12" fmla="*/ 5231476 w 6508866"/>
              <a:gd name="connsiteY12" fmla="*/ 2425470 h 2519681"/>
              <a:gd name="connsiteX13" fmla="*/ 4167447 w 6508866"/>
              <a:gd name="connsiteY13" fmla="*/ 2491972 h 2519681"/>
              <a:gd name="connsiteX14" fmla="*/ 2737658 w 6508866"/>
              <a:gd name="connsiteY14" fmla="*/ 2508597 h 2519681"/>
              <a:gd name="connsiteX15" fmla="*/ 1357745 w 6508866"/>
              <a:gd name="connsiteY15" fmla="*/ 2508597 h 2519681"/>
              <a:gd name="connsiteX16" fmla="*/ 493222 w 6508866"/>
              <a:gd name="connsiteY16" fmla="*/ 2442095 h 2519681"/>
              <a:gd name="connsiteX17" fmla="*/ 277091 w 6508866"/>
              <a:gd name="connsiteY17" fmla="*/ 2109586 h 2519681"/>
              <a:gd name="connsiteX18" fmla="*/ 110836 w 6508866"/>
              <a:gd name="connsiteY18" fmla="*/ 1793703 h 2519681"/>
              <a:gd name="connsiteX19" fmla="*/ 77585 w 6508866"/>
              <a:gd name="connsiteY19" fmla="*/ 1527695 h 2519681"/>
              <a:gd name="connsiteX20" fmla="*/ 559724 w 6508866"/>
              <a:gd name="connsiteY20" fmla="*/ 1328190 h 2519681"/>
              <a:gd name="connsiteX0" fmla="*/ 559724 w 6508866"/>
              <a:gd name="connsiteY0" fmla="*/ 1328190 h 2519681"/>
              <a:gd name="connsiteX1" fmla="*/ 1008611 w 6508866"/>
              <a:gd name="connsiteY1" fmla="*/ 1028932 h 2519681"/>
              <a:gd name="connsiteX2" fmla="*/ 2089265 w 6508866"/>
              <a:gd name="connsiteY2" fmla="*/ 929179 h 2519681"/>
              <a:gd name="connsiteX3" fmla="*/ 2588029 w 6508866"/>
              <a:gd name="connsiteY3" fmla="*/ 812801 h 2519681"/>
              <a:gd name="connsiteX4" fmla="*/ 2671156 w 6508866"/>
              <a:gd name="connsiteY4" fmla="*/ 92364 h 2519681"/>
              <a:gd name="connsiteX5" fmla="*/ 3302924 w 6508866"/>
              <a:gd name="connsiteY5" fmla="*/ 258619 h 2519681"/>
              <a:gd name="connsiteX6" fmla="*/ 3107574 w 6508866"/>
              <a:gd name="connsiteY6" fmla="*/ 563419 h 2519681"/>
              <a:gd name="connsiteX7" fmla="*/ 4001193 w 6508866"/>
              <a:gd name="connsiteY7" fmla="*/ 912554 h 2519681"/>
              <a:gd name="connsiteX8" fmla="*/ 5680364 w 6508866"/>
              <a:gd name="connsiteY8" fmla="*/ 879303 h 2519681"/>
              <a:gd name="connsiteX9" fmla="*/ 6295505 w 6508866"/>
              <a:gd name="connsiteY9" fmla="*/ 1228437 h 2519681"/>
              <a:gd name="connsiteX10" fmla="*/ 6411884 w 6508866"/>
              <a:gd name="connsiteY10" fmla="*/ 1727201 h 2519681"/>
              <a:gd name="connsiteX11" fmla="*/ 6312131 w 6508866"/>
              <a:gd name="connsiteY11" fmla="*/ 2209339 h 2519681"/>
              <a:gd name="connsiteX12" fmla="*/ 5231476 w 6508866"/>
              <a:gd name="connsiteY12" fmla="*/ 2425470 h 2519681"/>
              <a:gd name="connsiteX13" fmla="*/ 4167447 w 6508866"/>
              <a:gd name="connsiteY13" fmla="*/ 2491972 h 2519681"/>
              <a:gd name="connsiteX14" fmla="*/ 2737658 w 6508866"/>
              <a:gd name="connsiteY14" fmla="*/ 2508597 h 2519681"/>
              <a:gd name="connsiteX15" fmla="*/ 1357745 w 6508866"/>
              <a:gd name="connsiteY15" fmla="*/ 2508597 h 2519681"/>
              <a:gd name="connsiteX16" fmla="*/ 493222 w 6508866"/>
              <a:gd name="connsiteY16" fmla="*/ 2442095 h 2519681"/>
              <a:gd name="connsiteX17" fmla="*/ 277091 w 6508866"/>
              <a:gd name="connsiteY17" fmla="*/ 2109586 h 2519681"/>
              <a:gd name="connsiteX18" fmla="*/ 110836 w 6508866"/>
              <a:gd name="connsiteY18" fmla="*/ 1793703 h 2519681"/>
              <a:gd name="connsiteX19" fmla="*/ 77585 w 6508866"/>
              <a:gd name="connsiteY19" fmla="*/ 1527695 h 2519681"/>
              <a:gd name="connsiteX20" fmla="*/ 559724 w 6508866"/>
              <a:gd name="connsiteY20" fmla="*/ 1328190 h 2519681"/>
              <a:gd name="connsiteX0" fmla="*/ 559724 w 6508866"/>
              <a:gd name="connsiteY0" fmla="*/ 1328190 h 2519681"/>
              <a:gd name="connsiteX1" fmla="*/ 1008611 w 6508866"/>
              <a:gd name="connsiteY1" fmla="*/ 1028932 h 2519681"/>
              <a:gd name="connsiteX2" fmla="*/ 2089265 w 6508866"/>
              <a:gd name="connsiteY2" fmla="*/ 929179 h 2519681"/>
              <a:gd name="connsiteX3" fmla="*/ 2588029 w 6508866"/>
              <a:gd name="connsiteY3" fmla="*/ 812801 h 2519681"/>
              <a:gd name="connsiteX4" fmla="*/ 2671156 w 6508866"/>
              <a:gd name="connsiteY4" fmla="*/ 92364 h 2519681"/>
              <a:gd name="connsiteX5" fmla="*/ 3302924 w 6508866"/>
              <a:gd name="connsiteY5" fmla="*/ 258619 h 2519681"/>
              <a:gd name="connsiteX6" fmla="*/ 3107574 w 6508866"/>
              <a:gd name="connsiteY6" fmla="*/ 563419 h 2519681"/>
              <a:gd name="connsiteX7" fmla="*/ 3153294 w 6508866"/>
              <a:gd name="connsiteY7" fmla="*/ 596670 h 2519681"/>
              <a:gd name="connsiteX8" fmla="*/ 4001193 w 6508866"/>
              <a:gd name="connsiteY8" fmla="*/ 912554 h 2519681"/>
              <a:gd name="connsiteX9" fmla="*/ 5680364 w 6508866"/>
              <a:gd name="connsiteY9" fmla="*/ 879303 h 2519681"/>
              <a:gd name="connsiteX10" fmla="*/ 6295505 w 6508866"/>
              <a:gd name="connsiteY10" fmla="*/ 1228437 h 2519681"/>
              <a:gd name="connsiteX11" fmla="*/ 6411884 w 6508866"/>
              <a:gd name="connsiteY11" fmla="*/ 1727201 h 2519681"/>
              <a:gd name="connsiteX12" fmla="*/ 6312131 w 6508866"/>
              <a:gd name="connsiteY12" fmla="*/ 2209339 h 2519681"/>
              <a:gd name="connsiteX13" fmla="*/ 5231476 w 6508866"/>
              <a:gd name="connsiteY13" fmla="*/ 2425470 h 2519681"/>
              <a:gd name="connsiteX14" fmla="*/ 4167447 w 6508866"/>
              <a:gd name="connsiteY14" fmla="*/ 2491972 h 2519681"/>
              <a:gd name="connsiteX15" fmla="*/ 2737658 w 6508866"/>
              <a:gd name="connsiteY15" fmla="*/ 2508597 h 2519681"/>
              <a:gd name="connsiteX16" fmla="*/ 1357745 w 6508866"/>
              <a:gd name="connsiteY16" fmla="*/ 2508597 h 2519681"/>
              <a:gd name="connsiteX17" fmla="*/ 493222 w 6508866"/>
              <a:gd name="connsiteY17" fmla="*/ 2442095 h 2519681"/>
              <a:gd name="connsiteX18" fmla="*/ 277091 w 6508866"/>
              <a:gd name="connsiteY18" fmla="*/ 2109586 h 2519681"/>
              <a:gd name="connsiteX19" fmla="*/ 110836 w 6508866"/>
              <a:gd name="connsiteY19" fmla="*/ 1793703 h 2519681"/>
              <a:gd name="connsiteX20" fmla="*/ 77585 w 6508866"/>
              <a:gd name="connsiteY20" fmla="*/ 1527695 h 2519681"/>
              <a:gd name="connsiteX21" fmla="*/ 559724 w 6508866"/>
              <a:gd name="connsiteY21" fmla="*/ 1328190 h 2519681"/>
              <a:gd name="connsiteX0" fmla="*/ 559724 w 6508866"/>
              <a:gd name="connsiteY0" fmla="*/ 1328190 h 2519681"/>
              <a:gd name="connsiteX1" fmla="*/ 1008611 w 6508866"/>
              <a:gd name="connsiteY1" fmla="*/ 1028932 h 2519681"/>
              <a:gd name="connsiteX2" fmla="*/ 2089265 w 6508866"/>
              <a:gd name="connsiteY2" fmla="*/ 929179 h 2519681"/>
              <a:gd name="connsiteX3" fmla="*/ 2588029 w 6508866"/>
              <a:gd name="connsiteY3" fmla="*/ 812801 h 2519681"/>
              <a:gd name="connsiteX4" fmla="*/ 2671156 w 6508866"/>
              <a:gd name="connsiteY4" fmla="*/ 92364 h 2519681"/>
              <a:gd name="connsiteX5" fmla="*/ 3302924 w 6508866"/>
              <a:gd name="connsiteY5" fmla="*/ 258619 h 2519681"/>
              <a:gd name="connsiteX6" fmla="*/ 3107574 w 6508866"/>
              <a:gd name="connsiteY6" fmla="*/ 563419 h 2519681"/>
              <a:gd name="connsiteX7" fmla="*/ 3153294 w 6508866"/>
              <a:gd name="connsiteY7" fmla="*/ 596670 h 2519681"/>
              <a:gd name="connsiteX8" fmla="*/ 4001193 w 6508866"/>
              <a:gd name="connsiteY8" fmla="*/ 912554 h 2519681"/>
              <a:gd name="connsiteX9" fmla="*/ 5680364 w 6508866"/>
              <a:gd name="connsiteY9" fmla="*/ 879303 h 2519681"/>
              <a:gd name="connsiteX10" fmla="*/ 6295505 w 6508866"/>
              <a:gd name="connsiteY10" fmla="*/ 1228437 h 2519681"/>
              <a:gd name="connsiteX11" fmla="*/ 6411884 w 6508866"/>
              <a:gd name="connsiteY11" fmla="*/ 1727201 h 2519681"/>
              <a:gd name="connsiteX12" fmla="*/ 6312131 w 6508866"/>
              <a:gd name="connsiteY12" fmla="*/ 2209339 h 2519681"/>
              <a:gd name="connsiteX13" fmla="*/ 5231476 w 6508866"/>
              <a:gd name="connsiteY13" fmla="*/ 2425470 h 2519681"/>
              <a:gd name="connsiteX14" fmla="*/ 4167447 w 6508866"/>
              <a:gd name="connsiteY14" fmla="*/ 2491972 h 2519681"/>
              <a:gd name="connsiteX15" fmla="*/ 2737658 w 6508866"/>
              <a:gd name="connsiteY15" fmla="*/ 2508597 h 2519681"/>
              <a:gd name="connsiteX16" fmla="*/ 1357745 w 6508866"/>
              <a:gd name="connsiteY16" fmla="*/ 2508597 h 2519681"/>
              <a:gd name="connsiteX17" fmla="*/ 493222 w 6508866"/>
              <a:gd name="connsiteY17" fmla="*/ 2442095 h 2519681"/>
              <a:gd name="connsiteX18" fmla="*/ 277091 w 6508866"/>
              <a:gd name="connsiteY18" fmla="*/ 2109586 h 2519681"/>
              <a:gd name="connsiteX19" fmla="*/ 110836 w 6508866"/>
              <a:gd name="connsiteY19" fmla="*/ 1793703 h 2519681"/>
              <a:gd name="connsiteX20" fmla="*/ 77585 w 6508866"/>
              <a:gd name="connsiteY20" fmla="*/ 1527695 h 2519681"/>
              <a:gd name="connsiteX21" fmla="*/ 559724 w 6508866"/>
              <a:gd name="connsiteY21" fmla="*/ 1328190 h 2519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08866" h="2519681">
                <a:moveTo>
                  <a:pt x="559724" y="1328190"/>
                </a:moveTo>
                <a:cubicBezTo>
                  <a:pt x="714895" y="1245063"/>
                  <a:pt x="753688" y="1095434"/>
                  <a:pt x="1008611" y="1028932"/>
                </a:cubicBezTo>
                <a:cubicBezTo>
                  <a:pt x="1263535" y="962430"/>
                  <a:pt x="1826029" y="965201"/>
                  <a:pt x="2089265" y="929179"/>
                </a:cubicBezTo>
                <a:cubicBezTo>
                  <a:pt x="2352501" y="893157"/>
                  <a:pt x="2491047" y="952270"/>
                  <a:pt x="2588029" y="812801"/>
                </a:cubicBezTo>
                <a:cubicBezTo>
                  <a:pt x="2685011" y="673332"/>
                  <a:pt x="2552007" y="184728"/>
                  <a:pt x="2671156" y="92364"/>
                </a:cubicBezTo>
                <a:cubicBezTo>
                  <a:pt x="2790305" y="0"/>
                  <a:pt x="3230188" y="180110"/>
                  <a:pt x="3302924" y="258619"/>
                </a:cubicBezTo>
                <a:cubicBezTo>
                  <a:pt x="3234344" y="403630"/>
                  <a:pt x="2991196" y="454430"/>
                  <a:pt x="3107574" y="563419"/>
                </a:cubicBezTo>
                <a:cubicBezTo>
                  <a:pt x="3082636" y="619761"/>
                  <a:pt x="3117965" y="485834"/>
                  <a:pt x="3153294" y="596670"/>
                </a:cubicBezTo>
                <a:cubicBezTo>
                  <a:pt x="3302230" y="654859"/>
                  <a:pt x="3580015" y="865449"/>
                  <a:pt x="4001193" y="912554"/>
                </a:cubicBezTo>
                <a:cubicBezTo>
                  <a:pt x="4422371" y="959659"/>
                  <a:pt x="5297979" y="826656"/>
                  <a:pt x="5680364" y="879303"/>
                </a:cubicBezTo>
                <a:cubicBezTo>
                  <a:pt x="6062749" y="931950"/>
                  <a:pt x="6173585" y="1087121"/>
                  <a:pt x="6295505" y="1228437"/>
                </a:cubicBezTo>
                <a:cubicBezTo>
                  <a:pt x="6417425" y="1369753"/>
                  <a:pt x="6409113" y="1563717"/>
                  <a:pt x="6411884" y="1727201"/>
                </a:cubicBezTo>
                <a:cubicBezTo>
                  <a:pt x="6414655" y="1890685"/>
                  <a:pt x="6508866" y="2092961"/>
                  <a:pt x="6312131" y="2209339"/>
                </a:cubicBezTo>
                <a:cubicBezTo>
                  <a:pt x="6115396" y="2325717"/>
                  <a:pt x="5588923" y="2378365"/>
                  <a:pt x="5231476" y="2425470"/>
                </a:cubicBezTo>
                <a:cubicBezTo>
                  <a:pt x="4874029" y="2472575"/>
                  <a:pt x="4583083" y="2478118"/>
                  <a:pt x="4167447" y="2491972"/>
                </a:cubicBezTo>
                <a:cubicBezTo>
                  <a:pt x="3751811" y="2505826"/>
                  <a:pt x="2737658" y="2508597"/>
                  <a:pt x="2737658" y="2508597"/>
                </a:cubicBezTo>
                <a:cubicBezTo>
                  <a:pt x="2269374" y="2511368"/>
                  <a:pt x="1731818" y="2519681"/>
                  <a:pt x="1357745" y="2508597"/>
                </a:cubicBezTo>
                <a:cubicBezTo>
                  <a:pt x="983672" y="2497513"/>
                  <a:pt x="673331" y="2508597"/>
                  <a:pt x="493222" y="2442095"/>
                </a:cubicBezTo>
                <a:cubicBezTo>
                  <a:pt x="313113" y="2375593"/>
                  <a:pt x="340822" y="2217651"/>
                  <a:pt x="277091" y="2109586"/>
                </a:cubicBezTo>
                <a:cubicBezTo>
                  <a:pt x="213360" y="2001521"/>
                  <a:pt x="144087" y="1890685"/>
                  <a:pt x="110836" y="1793703"/>
                </a:cubicBezTo>
                <a:cubicBezTo>
                  <a:pt x="77585" y="1696721"/>
                  <a:pt x="0" y="1608051"/>
                  <a:pt x="77585" y="1527695"/>
                </a:cubicBezTo>
                <a:cubicBezTo>
                  <a:pt x="155170" y="1447339"/>
                  <a:pt x="404553" y="1411317"/>
                  <a:pt x="559724" y="132819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1011381" y="1722812"/>
            <a:ext cx="3157451" cy="1372293"/>
          </a:xfrm>
          <a:custGeom>
            <a:avLst/>
            <a:gdLst>
              <a:gd name="connsiteX0" fmla="*/ 3926378 w 4250574"/>
              <a:gd name="connsiteY0" fmla="*/ 440575 h 1540626"/>
              <a:gd name="connsiteX1" fmla="*/ 4125883 w 4250574"/>
              <a:gd name="connsiteY1" fmla="*/ 241069 h 1540626"/>
              <a:gd name="connsiteX2" fmla="*/ 3178233 w 4250574"/>
              <a:gd name="connsiteY2" fmla="*/ 8313 h 1540626"/>
              <a:gd name="connsiteX3" fmla="*/ 1798320 w 4250574"/>
              <a:gd name="connsiteY3" fmla="*/ 191193 h 1540626"/>
              <a:gd name="connsiteX4" fmla="*/ 534785 w 4250574"/>
              <a:gd name="connsiteY4" fmla="*/ 640080 h 1540626"/>
              <a:gd name="connsiteX5" fmla="*/ 52647 w 4250574"/>
              <a:gd name="connsiteY5" fmla="*/ 1371600 h 1540626"/>
              <a:gd name="connsiteX6" fmla="*/ 218902 w 4250574"/>
              <a:gd name="connsiteY6" fmla="*/ 1537855 h 1540626"/>
              <a:gd name="connsiteX7" fmla="*/ 750916 w 4250574"/>
              <a:gd name="connsiteY7" fmla="*/ 1388225 h 1540626"/>
              <a:gd name="connsiteX8" fmla="*/ 1133302 w 4250574"/>
              <a:gd name="connsiteY8" fmla="*/ 1321724 h 1540626"/>
              <a:gd name="connsiteX9" fmla="*/ 1582189 w 4250574"/>
              <a:gd name="connsiteY9" fmla="*/ 1421476 h 1540626"/>
              <a:gd name="connsiteX10" fmla="*/ 1981200 w 4250574"/>
              <a:gd name="connsiteY10" fmla="*/ 1388225 h 1540626"/>
              <a:gd name="connsiteX11" fmla="*/ 2097578 w 4250574"/>
              <a:gd name="connsiteY11" fmla="*/ 989215 h 1540626"/>
              <a:gd name="connsiteX12" fmla="*/ 2247207 w 4250574"/>
              <a:gd name="connsiteY12" fmla="*/ 872836 h 1540626"/>
              <a:gd name="connsiteX13" fmla="*/ 3144982 w 4250574"/>
              <a:gd name="connsiteY13" fmla="*/ 523702 h 1540626"/>
              <a:gd name="connsiteX14" fmla="*/ 3926378 w 4250574"/>
              <a:gd name="connsiteY14" fmla="*/ 440575 h 1540626"/>
              <a:gd name="connsiteX0" fmla="*/ 3926378 w 3931920"/>
              <a:gd name="connsiteY0" fmla="*/ 473826 h 1573877"/>
              <a:gd name="connsiteX1" fmla="*/ 3178233 w 3931920"/>
              <a:gd name="connsiteY1" fmla="*/ 41564 h 1573877"/>
              <a:gd name="connsiteX2" fmla="*/ 1798320 w 3931920"/>
              <a:gd name="connsiteY2" fmla="*/ 224444 h 1573877"/>
              <a:gd name="connsiteX3" fmla="*/ 534785 w 3931920"/>
              <a:gd name="connsiteY3" fmla="*/ 673331 h 1573877"/>
              <a:gd name="connsiteX4" fmla="*/ 52647 w 3931920"/>
              <a:gd name="connsiteY4" fmla="*/ 1404851 h 1573877"/>
              <a:gd name="connsiteX5" fmla="*/ 218902 w 3931920"/>
              <a:gd name="connsiteY5" fmla="*/ 1571106 h 1573877"/>
              <a:gd name="connsiteX6" fmla="*/ 750916 w 3931920"/>
              <a:gd name="connsiteY6" fmla="*/ 1421476 h 1573877"/>
              <a:gd name="connsiteX7" fmla="*/ 1133302 w 3931920"/>
              <a:gd name="connsiteY7" fmla="*/ 1354975 h 1573877"/>
              <a:gd name="connsiteX8" fmla="*/ 1582189 w 3931920"/>
              <a:gd name="connsiteY8" fmla="*/ 1454727 h 1573877"/>
              <a:gd name="connsiteX9" fmla="*/ 1981200 w 3931920"/>
              <a:gd name="connsiteY9" fmla="*/ 1421476 h 1573877"/>
              <a:gd name="connsiteX10" fmla="*/ 2097578 w 3931920"/>
              <a:gd name="connsiteY10" fmla="*/ 1022466 h 1573877"/>
              <a:gd name="connsiteX11" fmla="*/ 2247207 w 3931920"/>
              <a:gd name="connsiteY11" fmla="*/ 906087 h 1573877"/>
              <a:gd name="connsiteX12" fmla="*/ 3144982 w 3931920"/>
              <a:gd name="connsiteY12" fmla="*/ 556953 h 1573877"/>
              <a:gd name="connsiteX13" fmla="*/ 3926378 w 3931920"/>
              <a:gd name="connsiteY13" fmla="*/ 473826 h 1573877"/>
              <a:gd name="connsiteX0" fmla="*/ 3144982 w 3402677"/>
              <a:gd name="connsiteY0" fmla="*/ 570807 h 1587731"/>
              <a:gd name="connsiteX1" fmla="*/ 3178233 w 3402677"/>
              <a:gd name="connsiteY1" fmla="*/ 55418 h 1587731"/>
              <a:gd name="connsiteX2" fmla="*/ 1798320 w 3402677"/>
              <a:gd name="connsiteY2" fmla="*/ 238298 h 1587731"/>
              <a:gd name="connsiteX3" fmla="*/ 534785 w 3402677"/>
              <a:gd name="connsiteY3" fmla="*/ 687185 h 1587731"/>
              <a:gd name="connsiteX4" fmla="*/ 52647 w 3402677"/>
              <a:gd name="connsiteY4" fmla="*/ 1418705 h 1587731"/>
              <a:gd name="connsiteX5" fmla="*/ 218902 w 3402677"/>
              <a:gd name="connsiteY5" fmla="*/ 1584960 h 1587731"/>
              <a:gd name="connsiteX6" fmla="*/ 750916 w 3402677"/>
              <a:gd name="connsiteY6" fmla="*/ 1435330 h 1587731"/>
              <a:gd name="connsiteX7" fmla="*/ 1133302 w 3402677"/>
              <a:gd name="connsiteY7" fmla="*/ 1368829 h 1587731"/>
              <a:gd name="connsiteX8" fmla="*/ 1582189 w 3402677"/>
              <a:gd name="connsiteY8" fmla="*/ 1468581 h 1587731"/>
              <a:gd name="connsiteX9" fmla="*/ 1981200 w 3402677"/>
              <a:gd name="connsiteY9" fmla="*/ 1435330 h 1587731"/>
              <a:gd name="connsiteX10" fmla="*/ 2097578 w 3402677"/>
              <a:gd name="connsiteY10" fmla="*/ 1036320 h 1587731"/>
              <a:gd name="connsiteX11" fmla="*/ 2247207 w 3402677"/>
              <a:gd name="connsiteY11" fmla="*/ 919941 h 1587731"/>
              <a:gd name="connsiteX12" fmla="*/ 3144982 w 3402677"/>
              <a:gd name="connsiteY12" fmla="*/ 570807 h 1587731"/>
              <a:gd name="connsiteX0" fmla="*/ 3144982 w 3219797"/>
              <a:gd name="connsiteY0" fmla="*/ 351905 h 1368829"/>
              <a:gd name="connsiteX1" fmla="*/ 1798320 w 3219797"/>
              <a:gd name="connsiteY1" fmla="*/ 19396 h 1368829"/>
              <a:gd name="connsiteX2" fmla="*/ 534785 w 3219797"/>
              <a:gd name="connsiteY2" fmla="*/ 468283 h 1368829"/>
              <a:gd name="connsiteX3" fmla="*/ 52647 w 3219797"/>
              <a:gd name="connsiteY3" fmla="*/ 1199803 h 1368829"/>
              <a:gd name="connsiteX4" fmla="*/ 218902 w 3219797"/>
              <a:gd name="connsiteY4" fmla="*/ 1366058 h 1368829"/>
              <a:gd name="connsiteX5" fmla="*/ 750916 w 3219797"/>
              <a:gd name="connsiteY5" fmla="*/ 1216428 h 1368829"/>
              <a:gd name="connsiteX6" fmla="*/ 1133302 w 3219797"/>
              <a:gd name="connsiteY6" fmla="*/ 1149927 h 1368829"/>
              <a:gd name="connsiteX7" fmla="*/ 1582189 w 3219797"/>
              <a:gd name="connsiteY7" fmla="*/ 1249679 h 1368829"/>
              <a:gd name="connsiteX8" fmla="*/ 1981200 w 3219797"/>
              <a:gd name="connsiteY8" fmla="*/ 1216428 h 1368829"/>
              <a:gd name="connsiteX9" fmla="*/ 2097578 w 3219797"/>
              <a:gd name="connsiteY9" fmla="*/ 817418 h 1368829"/>
              <a:gd name="connsiteX10" fmla="*/ 2247207 w 3219797"/>
              <a:gd name="connsiteY10" fmla="*/ 701039 h 1368829"/>
              <a:gd name="connsiteX11" fmla="*/ 3144982 w 3219797"/>
              <a:gd name="connsiteY11" fmla="*/ 351905 h 1368829"/>
              <a:gd name="connsiteX0" fmla="*/ 3144982 w 3208713"/>
              <a:gd name="connsiteY0" fmla="*/ 393469 h 1410393"/>
              <a:gd name="connsiteX1" fmla="*/ 2629594 w 3208713"/>
              <a:gd name="connsiteY1" fmla="*/ 144088 h 1410393"/>
              <a:gd name="connsiteX2" fmla="*/ 1798320 w 3208713"/>
              <a:gd name="connsiteY2" fmla="*/ 60960 h 1410393"/>
              <a:gd name="connsiteX3" fmla="*/ 534785 w 3208713"/>
              <a:gd name="connsiteY3" fmla="*/ 509847 h 1410393"/>
              <a:gd name="connsiteX4" fmla="*/ 52647 w 3208713"/>
              <a:gd name="connsiteY4" fmla="*/ 1241367 h 1410393"/>
              <a:gd name="connsiteX5" fmla="*/ 218902 w 3208713"/>
              <a:gd name="connsiteY5" fmla="*/ 1407622 h 1410393"/>
              <a:gd name="connsiteX6" fmla="*/ 750916 w 3208713"/>
              <a:gd name="connsiteY6" fmla="*/ 1257992 h 1410393"/>
              <a:gd name="connsiteX7" fmla="*/ 1133302 w 3208713"/>
              <a:gd name="connsiteY7" fmla="*/ 1191491 h 1410393"/>
              <a:gd name="connsiteX8" fmla="*/ 1582189 w 3208713"/>
              <a:gd name="connsiteY8" fmla="*/ 1291243 h 1410393"/>
              <a:gd name="connsiteX9" fmla="*/ 1981200 w 3208713"/>
              <a:gd name="connsiteY9" fmla="*/ 1257992 h 1410393"/>
              <a:gd name="connsiteX10" fmla="*/ 2097578 w 3208713"/>
              <a:gd name="connsiteY10" fmla="*/ 858982 h 1410393"/>
              <a:gd name="connsiteX11" fmla="*/ 2247207 w 3208713"/>
              <a:gd name="connsiteY11" fmla="*/ 742603 h 1410393"/>
              <a:gd name="connsiteX12" fmla="*/ 3144982 w 3208713"/>
              <a:gd name="connsiteY12" fmla="*/ 393469 h 1410393"/>
              <a:gd name="connsiteX0" fmla="*/ 3144982 w 3157451"/>
              <a:gd name="connsiteY0" fmla="*/ 393469 h 1410393"/>
              <a:gd name="connsiteX1" fmla="*/ 2172394 w 3157451"/>
              <a:gd name="connsiteY1" fmla="*/ 144088 h 1410393"/>
              <a:gd name="connsiteX2" fmla="*/ 1798320 w 3157451"/>
              <a:gd name="connsiteY2" fmla="*/ 60960 h 1410393"/>
              <a:gd name="connsiteX3" fmla="*/ 534785 w 3157451"/>
              <a:gd name="connsiteY3" fmla="*/ 509847 h 1410393"/>
              <a:gd name="connsiteX4" fmla="*/ 52647 w 3157451"/>
              <a:gd name="connsiteY4" fmla="*/ 1241367 h 1410393"/>
              <a:gd name="connsiteX5" fmla="*/ 218902 w 3157451"/>
              <a:gd name="connsiteY5" fmla="*/ 1407622 h 1410393"/>
              <a:gd name="connsiteX6" fmla="*/ 750916 w 3157451"/>
              <a:gd name="connsiteY6" fmla="*/ 1257992 h 1410393"/>
              <a:gd name="connsiteX7" fmla="*/ 1133302 w 3157451"/>
              <a:gd name="connsiteY7" fmla="*/ 1191491 h 1410393"/>
              <a:gd name="connsiteX8" fmla="*/ 1582189 w 3157451"/>
              <a:gd name="connsiteY8" fmla="*/ 1291243 h 1410393"/>
              <a:gd name="connsiteX9" fmla="*/ 1981200 w 3157451"/>
              <a:gd name="connsiteY9" fmla="*/ 1257992 h 1410393"/>
              <a:gd name="connsiteX10" fmla="*/ 2097578 w 3157451"/>
              <a:gd name="connsiteY10" fmla="*/ 858982 h 1410393"/>
              <a:gd name="connsiteX11" fmla="*/ 2247207 w 3157451"/>
              <a:gd name="connsiteY11" fmla="*/ 742603 h 1410393"/>
              <a:gd name="connsiteX12" fmla="*/ 3144982 w 3157451"/>
              <a:gd name="connsiteY12" fmla="*/ 393469 h 1410393"/>
              <a:gd name="connsiteX0" fmla="*/ 3144982 w 3157451"/>
              <a:gd name="connsiteY0" fmla="*/ 355369 h 1372293"/>
              <a:gd name="connsiteX1" fmla="*/ 2172394 w 3157451"/>
              <a:gd name="connsiteY1" fmla="*/ 334588 h 1372293"/>
              <a:gd name="connsiteX2" fmla="*/ 1798320 w 3157451"/>
              <a:gd name="connsiteY2" fmla="*/ 22860 h 1372293"/>
              <a:gd name="connsiteX3" fmla="*/ 534785 w 3157451"/>
              <a:gd name="connsiteY3" fmla="*/ 471747 h 1372293"/>
              <a:gd name="connsiteX4" fmla="*/ 52647 w 3157451"/>
              <a:gd name="connsiteY4" fmla="*/ 1203267 h 1372293"/>
              <a:gd name="connsiteX5" fmla="*/ 218902 w 3157451"/>
              <a:gd name="connsiteY5" fmla="*/ 1369522 h 1372293"/>
              <a:gd name="connsiteX6" fmla="*/ 750916 w 3157451"/>
              <a:gd name="connsiteY6" fmla="*/ 1219892 h 1372293"/>
              <a:gd name="connsiteX7" fmla="*/ 1133302 w 3157451"/>
              <a:gd name="connsiteY7" fmla="*/ 1153391 h 1372293"/>
              <a:gd name="connsiteX8" fmla="*/ 1582189 w 3157451"/>
              <a:gd name="connsiteY8" fmla="*/ 1253143 h 1372293"/>
              <a:gd name="connsiteX9" fmla="*/ 1981200 w 3157451"/>
              <a:gd name="connsiteY9" fmla="*/ 1219892 h 1372293"/>
              <a:gd name="connsiteX10" fmla="*/ 2097578 w 3157451"/>
              <a:gd name="connsiteY10" fmla="*/ 820882 h 1372293"/>
              <a:gd name="connsiteX11" fmla="*/ 2247207 w 3157451"/>
              <a:gd name="connsiteY11" fmla="*/ 704503 h 1372293"/>
              <a:gd name="connsiteX12" fmla="*/ 3144982 w 3157451"/>
              <a:gd name="connsiteY12" fmla="*/ 355369 h 137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7451" h="1372293">
                <a:moveTo>
                  <a:pt x="3144982" y="355369"/>
                </a:moveTo>
                <a:cubicBezTo>
                  <a:pt x="3132513" y="293717"/>
                  <a:pt x="2396838" y="390006"/>
                  <a:pt x="2172394" y="334588"/>
                </a:cubicBezTo>
                <a:cubicBezTo>
                  <a:pt x="1947950" y="279170"/>
                  <a:pt x="2071255" y="0"/>
                  <a:pt x="1798320" y="22860"/>
                </a:cubicBezTo>
                <a:cubicBezTo>
                  <a:pt x="1525385" y="45720"/>
                  <a:pt x="825730" y="275013"/>
                  <a:pt x="534785" y="471747"/>
                </a:cubicBezTo>
                <a:cubicBezTo>
                  <a:pt x="243840" y="668481"/>
                  <a:pt x="105294" y="1053638"/>
                  <a:pt x="52647" y="1203267"/>
                </a:cubicBezTo>
                <a:cubicBezTo>
                  <a:pt x="0" y="1352896"/>
                  <a:pt x="102524" y="1366751"/>
                  <a:pt x="218902" y="1369522"/>
                </a:cubicBezTo>
                <a:cubicBezTo>
                  <a:pt x="335280" y="1372293"/>
                  <a:pt x="598516" y="1255914"/>
                  <a:pt x="750916" y="1219892"/>
                </a:cubicBezTo>
                <a:cubicBezTo>
                  <a:pt x="903316" y="1183870"/>
                  <a:pt x="994757" y="1147849"/>
                  <a:pt x="1133302" y="1153391"/>
                </a:cubicBezTo>
                <a:cubicBezTo>
                  <a:pt x="1271847" y="1158933"/>
                  <a:pt x="1440873" y="1242059"/>
                  <a:pt x="1582189" y="1253143"/>
                </a:cubicBezTo>
                <a:cubicBezTo>
                  <a:pt x="1723505" y="1264227"/>
                  <a:pt x="1895302" y="1291936"/>
                  <a:pt x="1981200" y="1219892"/>
                </a:cubicBezTo>
                <a:cubicBezTo>
                  <a:pt x="2067098" y="1147849"/>
                  <a:pt x="2053244" y="906780"/>
                  <a:pt x="2097578" y="820882"/>
                </a:cubicBezTo>
                <a:cubicBezTo>
                  <a:pt x="2141912" y="734984"/>
                  <a:pt x="2072640" y="782088"/>
                  <a:pt x="2247207" y="704503"/>
                </a:cubicBezTo>
                <a:cubicBezTo>
                  <a:pt x="2421774" y="626918"/>
                  <a:pt x="3157451" y="417021"/>
                  <a:pt x="3144982" y="35536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958734" y="3861954"/>
            <a:ext cx="2094808" cy="1114599"/>
          </a:xfrm>
          <a:custGeom>
            <a:avLst/>
            <a:gdLst>
              <a:gd name="connsiteX0" fmla="*/ 662247 w 1970116"/>
              <a:gd name="connsiteY0" fmla="*/ 216131 h 2116975"/>
              <a:gd name="connsiteX1" fmla="*/ 861753 w 1970116"/>
              <a:gd name="connsiteY1" fmla="*/ 33251 h 2116975"/>
              <a:gd name="connsiteX2" fmla="*/ 1177636 w 1970116"/>
              <a:gd name="connsiteY2" fmla="*/ 33251 h 2116975"/>
              <a:gd name="connsiteX3" fmla="*/ 1543396 w 1970116"/>
              <a:gd name="connsiteY3" fmla="*/ 232757 h 2116975"/>
              <a:gd name="connsiteX4" fmla="*/ 1859280 w 1970116"/>
              <a:gd name="connsiteY4" fmla="*/ 1047404 h 2116975"/>
              <a:gd name="connsiteX5" fmla="*/ 1942407 w 1970116"/>
              <a:gd name="connsiteY5" fmla="*/ 1280160 h 2116975"/>
              <a:gd name="connsiteX6" fmla="*/ 1942407 w 1970116"/>
              <a:gd name="connsiteY6" fmla="*/ 1446415 h 2116975"/>
              <a:gd name="connsiteX7" fmla="*/ 1776153 w 1970116"/>
              <a:gd name="connsiteY7" fmla="*/ 1546167 h 2116975"/>
              <a:gd name="connsiteX8" fmla="*/ 1693025 w 1970116"/>
              <a:gd name="connsiteY8" fmla="*/ 1695797 h 2116975"/>
              <a:gd name="connsiteX9" fmla="*/ 1726276 w 1970116"/>
              <a:gd name="connsiteY9" fmla="*/ 1895302 h 2116975"/>
              <a:gd name="connsiteX10" fmla="*/ 1693025 w 1970116"/>
              <a:gd name="connsiteY10" fmla="*/ 2044931 h 2116975"/>
              <a:gd name="connsiteX11" fmla="*/ 961505 w 1970116"/>
              <a:gd name="connsiteY11" fmla="*/ 2078182 h 2116975"/>
              <a:gd name="connsiteX12" fmla="*/ 362989 w 1970116"/>
              <a:gd name="connsiteY12" fmla="*/ 2061557 h 2116975"/>
              <a:gd name="connsiteX13" fmla="*/ 47105 w 1970116"/>
              <a:gd name="connsiteY13" fmla="*/ 1745673 h 2116975"/>
              <a:gd name="connsiteX14" fmla="*/ 80356 w 1970116"/>
              <a:gd name="connsiteY14" fmla="*/ 1097280 h 2116975"/>
              <a:gd name="connsiteX15" fmla="*/ 495993 w 1970116"/>
              <a:gd name="connsiteY15" fmla="*/ 548640 h 2116975"/>
              <a:gd name="connsiteX16" fmla="*/ 662247 w 1970116"/>
              <a:gd name="connsiteY16" fmla="*/ 216131 h 2116975"/>
              <a:gd name="connsiteX0" fmla="*/ 662247 w 1970116"/>
              <a:gd name="connsiteY0" fmla="*/ 330200 h 2231044"/>
              <a:gd name="connsiteX1" fmla="*/ 861753 w 1970116"/>
              <a:gd name="connsiteY1" fmla="*/ 147320 h 2231044"/>
              <a:gd name="connsiteX2" fmla="*/ 1177636 w 1970116"/>
              <a:gd name="connsiteY2" fmla="*/ 1214120 h 2231044"/>
              <a:gd name="connsiteX3" fmla="*/ 1543396 w 1970116"/>
              <a:gd name="connsiteY3" fmla="*/ 346826 h 2231044"/>
              <a:gd name="connsiteX4" fmla="*/ 1859280 w 1970116"/>
              <a:gd name="connsiteY4" fmla="*/ 1161473 h 2231044"/>
              <a:gd name="connsiteX5" fmla="*/ 1942407 w 1970116"/>
              <a:gd name="connsiteY5" fmla="*/ 1394229 h 2231044"/>
              <a:gd name="connsiteX6" fmla="*/ 1942407 w 1970116"/>
              <a:gd name="connsiteY6" fmla="*/ 1560484 h 2231044"/>
              <a:gd name="connsiteX7" fmla="*/ 1776153 w 1970116"/>
              <a:gd name="connsiteY7" fmla="*/ 1660236 h 2231044"/>
              <a:gd name="connsiteX8" fmla="*/ 1693025 w 1970116"/>
              <a:gd name="connsiteY8" fmla="*/ 1809866 h 2231044"/>
              <a:gd name="connsiteX9" fmla="*/ 1726276 w 1970116"/>
              <a:gd name="connsiteY9" fmla="*/ 2009371 h 2231044"/>
              <a:gd name="connsiteX10" fmla="*/ 1693025 w 1970116"/>
              <a:gd name="connsiteY10" fmla="*/ 2159000 h 2231044"/>
              <a:gd name="connsiteX11" fmla="*/ 961505 w 1970116"/>
              <a:gd name="connsiteY11" fmla="*/ 2192251 h 2231044"/>
              <a:gd name="connsiteX12" fmla="*/ 362989 w 1970116"/>
              <a:gd name="connsiteY12" fmla="*/ 2175626 h 2231044"/>
              <a:gd name="connsiteX13" fmla="*/ 47105 w 1970116"/>
              <a:gd name="connsiteY13" fmla="*/ 1859742 h 2231044"/>
              <a:gd name="connsiteX14" fmla="*/ 80356 w 1970116"/>
              <a:gd name="connsiteY14" fmla="*/ 1211349 h 2231044"/>
              <a:gd name="connsiteX15" fmla="*/ 495993 w 1970116"/>
              <a:gd name="connsiteY15" fmla="*/ 662709 h 2231044"/>
              <a:gd name="connsiteX16" fmla="*/ 662247 w 1970116"/>
              <a:gd name="connsiteY16" fmla="*/ 330200 h 2231044"/>
              <a:gd name="connsiteX0" fmla="*/ 662247 w 1986742"/>
              <a:gd name="connsiteY0" fmla="*/ 330200 h 2231044"/>
              <a:gd name="connsiteX1" fmla="*/ 861753 w 1986742"/>
              <a:gd name="connsiteY1" fmla="*/ 147320 h 2231044"/>
              <a:gd name="connsiteX2" fmla="*/ 1177636 w 1986742"/>
              <a:gd name="connsiteY2" fmla="*/ 1214120 h 2231044"/>
              <a:gd name="connsiteX3" fmla="*/ 1859280 w 1986742"/>
              <a:gd name="connsiteY3" fmla="*/ 1161473 h 2231044"/>
              <a:gd name="connsiteX4" fmla="*/ 1942407 w 1986742"/>
              <a:gd name="connsiteY4" fmla="*/ 1394229 h 2231044"/>
              <a:gd name="connsiteX5" fmla="*/ 1942407 w 1986742"/>
              <a:gd name="connsiteY5" fmla="*/ 1560484 h 2231044"/>
              <a:gd name="connsiteX6" fmla="*/ 1776153 w 1986742"/>
              <a:gd name="connsiteY6" fmla="*/ 1660236 h 2231044"/>
              <a:gd name="connsiteX7" fmla="*/ 1693025 w 1986742"/>
              <a:gd name="connsiteY7" fmla="*/ 1809866 h 2231044"/>
              <a:gd name="connsiteX8" fmla="*/ 1726276 w 1986742"/>
              <a:gd name="connsiteY8" fmla="*/ 2009371 h 2231044"/>
              <a:gd name="connsiteX9" fmla="*/ 1693025 w 1986742"/>
              <a:gd name="connsiteY9" fmla="*/ 2159000 h 2231044"/>
              <a:gd name="connsiteX10" fmla="*/ 961505 w 1986742"/>
              <a:gd name="connsiteY10" fmla="*/ 2192251 h 2231044"/>
              <a:gd name="connsiteX11" fmla="*/ 362989 w 1986742"/>
              <a:gd name="connsiteY11" fmla="*/ 2175626 h 2231044"/>
              <a:gd name="connsiteX12" fmla="*/ 47105 w 1986742"/>
              <a:gd name="connsiteY12" fmla="*/ 1859742 h 2231044"/>
              <a:gd name="connsiteX13" fmla="*/ 80356 w 1986742"/>
              <a:gd name="connsiteY13" fmla="*/ 1211349 h 2231044"/>
              <a:gd name="connsiteX14" fmla="*/ 495993 w 1986742"/>
              <a:gd name="connsiteY14" fmla="*/ 662709 h 2231044"/>
              <a:gd name="connsiteX15" fmla="*/ 662247 w 1986742"/>
              <a:gd name="connsiteY15" fmla="*/ 330200 h 2231044"/>
              <a:gd name="connsiteX0" fmla="*/ 662247 w 1986742"/>
              <a:gd name="connsiteY0" fmla="*/ 91902 h 1992746"/>
              <a:gd name="connsiteX1" fmla="*/ 1177636 w 1986742"/>
              <a:gd name="connsiteY1" fmla="*/ 975822 h 1992746"/>
              <a:gd name="connsiteX2" fmla="*/ 1859280 w 1986742"/>
              <a:gd name="connsiteY2" fmla="*/ 923175 h 1992746"/>
              <a:gd name="connsiteX3" fmla="*/ 1942407 w 1986742"/>
              <a:gd name="connsiteY3" fmla="*/ 1155931 h 1992746"/>
              <a:gd name="connsiteX4" fmla="*/ 1942407 w 1986742"/>
              <a:gd name="connsiteY4" fmla="*/ 1322186 h 1992746"/>
              <a:gd name="connsiteX5" fmla="*/ 1776153 w 1986742"/>
              <a:gd name="connsiteY5" fmla="*/ 1421938 h 1992746"/>
              <a:gd name="connsiteX6" fmla="*/ 1693025 w 1986742"/>
              <a:gd name="connsiteY6" fmla="*/ 1571568 h 1992746"/>
              <a:gd name="connsiteX7" fmla="*/ 1726276 w 1986742"/>
              <a:gd name="connsiteY7" fmla="*/ 1771073 h 1992746"/>
              <a:gd name="connsiteX8" fmla="*/ 1693025 w 1986742"/>
              <a:gd name="connsiteY8" fmla="*/ 1920702 h 1992746"/>
              <a:gd name="connsiteX9" fmla="*/ 961505 w 1986742"/>
              <a:gd name="connsiteY9" fmla="*/ 1953953 h 1992746"/>
              <a:gd name="connsiteX10" fmla="*/ 362989 w 1986742"/>
              <a:gd name="connsiteY10" fmla="*/ 1937328 h 1992746"/>
              <a:gd name="connsiteX11" fmla="*/ 47105 w 1986742"/>
              <a:gd name="connsiteY11" fmla="*/ 1621444 h 1992746"/>
              <a:gd name="connsiteX12" fmla="*/ 80356 w 1986742"/>
              <a:gd name="connsiteY12" fmla="*/ 973051 h 1992746"/>
              <a:gd name="connsiteX13" fmla="*/ 495993 w 1986742"/>
              <a:gd name="connsiteY13" fmla="*/ 424411 h 1992746"/>
              <a:gd name="connsiteX14" fmla="*/ 662247 w 1986742"/>
              <a:gd name="connsiteY14" fmla="*/ 91902 h 1992746"/>
              <a:gd name="connsiteX0" fmla="*/ 495993 w 1986742"/>
              <a:gd name="connsiteY0" fmla="*/ 462 h 1568797"/>
              <a:gd name="connsiteX1" fmla="*/ 1177636 w 1986742"/>
              <a:gd name="connsiteY1" fmla="*/ 551873 h 1568797"/>
              <a:gd name="connsiteX2" fmla="*/ 1859280 w 1986742"/>
              <a:gd name="connsiteY2" fmla="*/ 499226 h 1568797"/>
              <a:gd name="connsiteX3" fmla="*/ 1942407 w 1986742"/>
              <a:gd name="connsiteY3" fmla="*/ 731982 h 1568797"/>
              <a:gd name="connsiteX4" fmla="*/ 1942407 w 1986742"/>
              <a:gd name="connsiteY4" fmla="*/ 898237 h 1568797"/>
              <a:gd name="connsiteX5" fmla="*/ 1776153 w 1986742"/>
              <a:gd name="connsiteY5" fmla="*/ 997989 h 1568797"/>
              <a:gd name="connsiteX6" fmla="*/ 1693025 w 1986742"/>
              <a:gd name="connsiteY6" fmla="*/ 1147619 h 1568797"/>
              <a:gd name="connsiteX7" fmla="*/ 1726276 w 1986742"/>
              <a:gd name="connsiteY7" fmla="*/ 1347124 h 1568797"/>
              <a:gd name="connsiteX8" fmla="*/ 1693025 w 1986742"/>
              <a:gd name="connsiteY8" fmla="*/ 1496753 h 1568797"/>
              <a:gd name="connsiteX9" fmla="*/ 961505 w 1986742"/>
              <a:gd name="connsiteY9" fmla="*/ 1530004 h 1568797"/>
              <a:gd name="connsiteX10" fmla="*/ 362989 w 1986742"/>
              <a:gd name="connsiteY10" fmla="*/ 1513379 h 1568797"/>
              <a:gd name="connsiteX11" fmla="*/ 47105 w 1986742"/>
              <a:gd name="connsiteY11" fmla="*/ 1197495 h 1568797"/>
              <a:gd name="connsiteX12" fmla="*/ 80356 w 1986742"/>
              <a:gd name="connsiteY12" fmla="*/ 549102 h 1568797"/>
              <a:gd name="connsiteX13" fmla="*/ 495993 w 1986742"/>
              <a:gd name="connsiteY13" fmla="*/ 462 h 1568797"/>
              <a:gd name="connsiteX0" fmla="*/ 188422 w 2094808"/>
              <a:gd name="connsiteY0" fmla="*/ 107604 h 1127299"/>
              <a:gd name="connsiteX1" fmla="*/ 1285702 w 2094808"/>
              <a:gd name="connsiteY1" fmla="*/ 110375 h 1127299"/>
              <a:gd name="connsiteX2" fmla="*/ 1967346 w 2094808"/>
              <a:gd name="connsiteY2" fmla="*/ 57728 h 1127299"/>
              <a:gd name="connsiteX3" fmla="*/ 2050473 w 2094808"/>
              <a:gd name="connsiteY3" fmla="*/ 290484 h 1127299"/>
              <a:gd name="connsiteX4" fmla="*/ 2050473 w 2094808"/>
              <a:gd name="connsiteY4" fmla="*/ 456739 h 1127299"/>
              <a:gd name="connsiteX5" fmla="*/ 1884219 w 2094808"/>
              <a:gd name="connsiteY5" fmla="*/ 556491 h 1127299"/>
              <a:gd name="connsiteX6" fmla="*/ 1801091 w 2094808"/>
              <a:gd name="connsiteY6" fmla="*/ 706121 h 1127299"/>
              <a:gd name="connsiteX7" fmla="*/ 1834342 w 2094808"/>
              <a:gd name="connsiteY7" fmla="*/ 905626 h 1127299"/>
              <a:gd name="connsiteX8" fmla="*/ 1801091 w 2094808"/>
              <a:gd name="connsiteY8" fmla="*/ 1055255 h 1127299"/>
              <a:gd name="connsiteX9" fmla="*/ 1069571 w 2094808"/>
              <a:gd name="connsiteY9" fmla="*/ 1088506 h 1127299"/>
              <a:gd name="connsiteX10" fmla="*/ 471055 w 2094808"/>
              <a:gd name="connsiteY10" fmla="*/ 1071881 h 1127299"/>
              <a:gd name="connsiteX11" fmla="*/ 155171 w 2094808"/>
              <a:gd name="connsiteY11" fmla="*/ 755997 h 1127299"/>
              <a:gd name="connsiteX12" fmla="*/ 188422 w 2094808"/>
              <a:gd name="connsiteY12" fmla="*/ 107604 h 1127299"/>
              <a:gd name="connsiteX0" fmla="*/ 188422 w 2094808"/>
              <a:gd name="connsiteY0" fmla="*/ 69504 h 1089199"/>
              <a:gd name="connsiteX1" fmla="*/ 1285702 w 2094808"/>
              <a:gd name="connsiteY1" fmla="*/ 300875 h 1089199"/>
              <a:gd name="connsiteX2" fmla="*/ 1967346 w 2094808"/>
              <a:gd name="connsiteY2" fmla="*/ 19628 h 1089199"/>
              <a:gd name="connsiteX3" fmla="*/ 2050473 w 2094808"/>
              <a:gd name="connsiteY3" fmla="*/ 252384 h 1089199"/>
              <a:gd name="connsiteX4" fmla="*/ 2050473 w 2094808"/>
              <a:gd name="connsiteY4" fmla="*/ 418639 h 1089199"/>
              <a:gd name="connsiteX5" fmla="*/ 1884219 w 2094808"/>
              <a:gd name="connsiteY5" fmla="*/ 518391 h 1089199"/>
              <a:gd name="connsiteX6" fmla="*/ 1801091 w 2094808"/>
              <a:gd name="connsiteY6" fmla="*/ 668021 h 1089199"/>
              <a:gd name="connsiteX7" fmla="*/ 1834342 w 2094808"/>
              <a:gd name="connsiteY7" fmla="*/ 867526 h 1089199"/>
              <a:gd name="connsiteX8" fmla="*/ 1801091 w 2094808"/>
              <a:gd name="connsiteY8" fmla="*/ 1017155 h 1089199"/>
              <a:gd name="connsiteX9" fmla="*/ 1069571 w 2094808"/>
              <a:gd name="connsiteY9" fmla="*/ 1050406 h 1089199"/>
              <a:gd name="connsiteX10" fmla="*/ 471055 w 2094808"/>
              <a:gd name="connsiteY10" fmla="*/ 1033781 h 1089199"/>
              <a:gd name="connsiteX11" fmla="*/ 155171 w 2094808"/>
              <a:gd name="connsiteY11" fmla="*/ 717897 h 1089199"/>
              <a:gd name="connsiteX12" fmla="*/ 188422 w 2094808"/>
              <a:gd name="connsiteY12" fmla="*/ 69504 h 1089199"/>
              <a:gd name="connsiteX0" fmla="*/ 188422 w 2094808"/>
              <a:gd name="connsiteY0" fmla="*/ 94904 h 1114599"/>
              <a:gd name="connsiteX1" fmla="*/ 1285702 w 2094808"/>
              <a:gd name="connsiteY1" fmla="*/ 173875 h 1114599"/>
              <a:gd name="connsiteX2" fmla="*/ 1967346 w 2094808"/>
              <a:gd name="connsiteY2" fmla="*/ 45028 h 1114599"/>
              <a:gd name="connsiteX3" fmla="*/ 2050473 w 2094808"/>
              <a:gd name="connsiteY3" fmla="*/ 277784 h 1114599"/>
              <a:gd name="connsiteX4" fmla="*/ 2050473 w 2094808"/>
              <a:gd name="connsiteY4" fmla="*/ 444039 h 1114599"/>
              <a:gd name="connsiteX5" fmla="*/ 1884219 w 2094808"/>
              <a:gd name="connsiteY5" fmla="*/ 543791 h 1114599"/>
              <a:gd name="connsiteX6" fmla="*/ 1801091 w 2094808"/>
              <a:gd name="connsiteY6" fmla="*/ 693421 h 1114599"/>
              <a:gd name="connsiteX7" fmla="*/ 1834342 w 2094808"/>
              <a:gd name="connsiteY7" fmla="*/ 892926 h 1114599"/>
              <a:gd name="connsiteX8" fmla="*/ 1801091 w 2094808"/>
              <a:gd name="connsiteY8" fmla="*/ 1042555 h 1114599"/>
              <a:gd name="connsiteX9" fmla="*/ 1069571 w 2094808"/>
              <a:gd name="connsiteY9" fmla="*/ 1075806 h 1114599"/>
              <a:gd name="connsiteX10" fmla="*/ 471055 w 2094808"/>
              <a:gd name="connsiteY10" fmla="*/ 1059181 h 1114599"/>
              <a:gd name="connsiteX11" fmla="*/ 155171 w 2094808"/>
              <a:gd name="connsiteY11" fmla="*/ 743297 h 1114599"/>
              <a:gd name="connsiteX12" fmla="*/ 188422 w 2094808"/>
              <a:gd name="connsiteY12" fmla="*/ 94904 h 11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4808" h="1114599">
                <a:moveTo>
                  <a:pt x="188422" y="94904"/>
                </a:moveTo>
                <a:cubicBezTo>
                  <a:pt x="376844" y="0"/>
                  <a:pt x="989215" y="182188"/>
                  <a:pt x="1285702" y="173875"/>
                </a:cubicBezTo>
                <a:cubicBezTo>
                  <a:pt x="1582189" y="165562"/>
                  <a:pt x="1839884" y="27710"/>
                  <a:pt x="1967346" y="45028"/>
                </a:cubicBezTo>
                <a:cubicBezTo>
                  <a:pt x="2094808" y="62346"/>
                  <a:pt x="2036619" y="211282"/>
                  <a:pt x="2050473" y="277784"/>
                </a:cubicBezTo>
                <a:cubicBezTo>
                  <a:pt x="2064327" y="344286"/>
                  <a:pt x="2078182" y="399705"/>
                  <a:pt x="2050473" y="444039"/>
                </a:cubicBezTo>
                <a:cubicBezTo>
                  <a:pt x="2022764" y="488373"/>
                  <a:pt x="1925783" y="502227"/>
                  <a:pt x="1884219" y="543791"/>
                </a:cubicBezTo>
                <a:cubicBezTo>
                  <a:pt x="1842655" y="585355"/>
                  <a:pt x="1809404" y="635232"/>
                  <a:pt x="1801091" y="693421"/>
                </a:cubicBezTo>
                <a:cubicBezTo>
                  <a:pt x="1792778" y="751610"/>
                  <a:pt x="1834342" y="834737"/>
                  <a:pt x="1834342" y="892926"/>
                </a:cubicBezTo>
                <a:cubicBezTo>
                  <a:pt x="1834342" y="951115"/>
                  <a:pt x="1928553" y="1012075"/>
                  <a:pt x="1801091" y="1042555"/>
                </a:cubicBezTo>
                <a:cubicBezTo>
                  <a:pt x="1673629" y="1073035"/>
                  <a:pt x="1291244" y="1073035"/>
                  <a:pt x="1069571" y="1075806"/>
                </a:cubicBezTo>
                <a:cubicBezTo>
                  <a:pt x="847898" y="1078577"/>
                  <a:pt x="623455" y="1114599"/>
                  <a:pt x="471055" y="1059181"/>
                </a:cubicBezTo>
                <a:cubicBezTo>
                  <a:pt x="318655" y="1003763"/>
                  <a:pt x="202276" y="904010"/>
                  <a:pt x="155171" y="743297"/>
                </a:cubicBezTo>
                <a:cubicBezTo>
                  <a:pt x="108066" y="582584"/>
                  <a:pt x="0" y="189808"/>
                  <a:pt x="188422" y="949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352800" y="1676400"/>
            <a:ext cx="1828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5562600"/>
            <a:ext cx="9144000" cy="707886"/>
          </a:xfrm>
          <a:prstGeom prst="rect">
            <a:avLst/>
          </a:prstGeom>
        </p:spPr>
        <p:txBody>
          <a:bodyPr wrap="square">
            <a:spAutoFit/>
          </a:bodyPr>
          <a:lstStyle/>
          <a:p>
            <a:pPr algn="ctr"/>
            <a:r>
              <a:rPr lang="en-US" sz="4000" dirty="0" smtClean="0">
                <a:ln>
                  <a:solidFill>
                    <a:srgbClr val="FF0000"/>
                  </a:solidFill>
                </a:ln>
                <a:solidFill>
                  <a:srgbClr val="FF0000"/>
                </a:solidFill>
                <a:effectLst>
                  <a:outerShdw dist="50800" dir="5400000" algn="ctr" rotWithShape="0">
                    <a:schemeClr val="tx1"/>
                  </a:outerShdw>
                </a:effectLst>
                <a:latin typeface="Tempus Sans ITC" pitchFamily="82" charset="0"/>
              </a:rPr>
              <a:t>  a possible family tree . . . </a:t>
            </a:r>
          </a:p>
        </p:txBody>
      </p:sp>
      <p:sp>
        <p:nvSpPr>
          <p:cNvPr id="27" name="Freeform 26"/>
          <p:cNvSpPr/>
          <p:nvPr/>
        </p:nvSpPr>
        <p:spPr>
          <a:xfrm>
            <a:off x="3216442" y="3715352"/>
            <a:ext cx="2082265" cy="1321869"/>
          </a:xfrm>
          <a:custGeom>
            <a:avLst/>
            <a:gdLst>
              <a:gd name="connsiteX0" fmla="*/ 181276 w 2082265"/>
              <a:gd name="connsiteY0" fmla="*/ 125128 h 1321869"/>
              <a:gd name="connsiteX1" fmla="*/ 903171 w 2082265"/>
              <a:gd name="connsiteY1" fmla="*/ 9625 h 1321869"/>
              <a:gd name="connsiteX2" fmla="*/ 1220804 w 2082265"/>
              <a:gd name="connsiteY2" fmla="*/ 67376 h 1321869"/>
              <a:gd name="connsiteX3" fmla="*/ 1856072 w 2082265"/>
              <a:gd name="connsiteY3" fmla="*/ 279132 h 1321869"/>
              <a:gd name="connsiteX4" fmla="*/ 2029326 w 2082265"/>
              <a:gd name="connsiteY4" fmla="*/ 375385 h 1321869"/>
              <a:gd name="connsiteX5" fmla="*/ 2048577 w 2082265"/>
              <a:gd name="connsiteY5" fmla="*/ 625642 h 1321869"/>
              <a:gd name="connsiteX6" fmla="*/ 1827196 w 2082265"/>
              <a:gd name="connsiteY6" fmla="*/ 914400 h 1321869"/>
              <a:gd name="connsiteX7" fmla="*/ 1557689 w 2082265"/>
              <a:gd name="connsiteY7" fmla="*/ 1222408 h 1321869"/>
              <a:gd name="connsiteX8" fmla="*/ 595162 w 2082265"/>
              <a:gd name="connsiteY8" fmla="*/ 1289785 h 1321869"/>
              <a:gd name="connsiteX9" fmla="*/ 344905 w 2082265"/>
              <a:gd name="connsiteY9" fmla="*/ 1029903 h 1321869"/>
              <a:gd name="connsiteX10" fmla="*/ 335280 w 2082265"/>
              <a:gd name="connsiteY10" fmla="*/ 818147 h 1321869"/>
              <a:gd name="connsiteX11" fmla="*/ 210152 w 2082265"/>
              <a:gd name="connsiteY11" fmla="*/ 721894 h 1321869"/>
              <a:gd name="connsiteX12" fmla="*/ 56147 w 2082265"/>
              <a:gd name="connsiteY12" fmla="*/ 510139 h 1321869"/>
              <a:gd name="connsiteX13" fmla="*/ 27272 w 2082265"/>
              <a:gd name="connsiteY13" fmla="*/ 269507 h 1321869"/>
              <a:gd name="connsiteX14" fmla="*/ 181276 w 2082265"/>
              <a:gd name="connsiteY14" fmla="*/ 125128 h 132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82265" h="1321869">
                <a:moveTo>
                  <a:pt x="181276" y="125128"/>
                </a:moveTo>
                <a:cubicBezTo>
                  <a:pt x="327259" y="81814"/>
                  <a:pt x="729916" y="19250"/>
                  <a:pt x="903171" y="9625"/>
                </a:cubicBezTo>
                <a:cubicBezTo>
                  <a:pt x="1076426" y="0"/>
                  <a:pt x="1061987" y="22458"/>
                  <a:pt x="1220804" y="67376"/>
                </a:cubicBezTo>
                <a:cubicBezTo>
                  <a:pt x="1379621" y="112294"/>
                  <a:pt x="1721318" y="227797"/>
                  <a:pt x="1856072" y="279132"/>
                </a:cubicBezTo>
                <a:cubicBezTo>
                  <a:pt x="1990826" y="330467"/>
                  <a:pt x="1997242" y="317633"/>
                  <a:pt x="2029326" y="375385"/>
                </a:cubicBezTo>
                <a:cubicBezTo>
                  <a:pt x="2061410" y="433137"/>
                  <a:pt x="2082265" y="535806"/>
                  <a:pt x="2048577" y="625642"/>
                </a:cubicBezTo>
                <a:cubicBezTo>
                  <a:pt x="2014889" y="715478"/>
                  <a:pt x="1909011" y="814939"/>
                  <a:pt x="1827196" y="914400"/>
                </a:cubicBezTo>
                <a:cubicBezTo>
                  <a:pt x="1745381" y="1013861"/>
                  <a:pt x="1763028" y="1159844"/>
                  <a:pt x="1557689" y="1222408"/>
                </a:cubicBezTo>
                <a:cubicBezTo>
                  <a:pt x="1352350" y="1284972"/>
                  <a:pt x="797293" y="1321869"/>
                  <a:pt x="595162" y="1289785"/>
                </a:cubicBezTo>
                <a:cubicBezTo>
                  <a:pt x="393031" y="1257701"/>
                  <a:pt x="388219" y="1108509"/>
                  <a:pt x="344905" y="1029903"/>
                </a:cubicBezTo>
                <a:cubicBezTo>
                  <a:pt x="301591" y="951297"/>
                  <a:pt x="357739" y="869482"/>
                  <a:pt x="335280" y="818147"/>
                </a:cubicBezTo>
                <a:cubicBezTo>
                  <a:pt x="312821" y="766812"/>
                  <a:pt x="256674" y="773229"/>
                  <a:pt x="210152" y="721894"/>
                </a:cubicBezTo>
                <a:cubicBezTo>
                  <a:pt x="163630" y="670559"/>
                  <a:pt x="86627" y="585537"/>
                  <a:pt x="56147" y="510139"/>
                </a:cubicBezTo>
                <a:cubicBezTo>
                  <a:pt x="25667" y="434741"/>
                  <a:pt x="0" y="338488"/>
                  <a:pt x="27272" y="269507"/>
                </a:cubicBezTo>
                <a:cubicBezTo>
                  <a:pt x="54544" y="200526"/>
                  <a:pt x="35293" y="168442"/>
                  <a:pt x="181276" y="12512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05000" y="2895600"/>
            <a:ext cx="3810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772400" y="2438400"/>
            <a:ext cx="1022203" cy="461665"/>
          </a:xfrm>
          <a:prstGeom prst="rect">
            <a:avLst/>
          </a:prstGeom>
          <a:noFill/>
        </p:spPr>
        <p:txBody>
          <a:bodyPr wrap="none" rtlCol="0">
            <a:spAutoFit/>
          </a:bodyPr>
          <a:lstStyle/>
          <a:p>
            <a:r>
              <a:rPr lang="en-US" sz="2400" b="1" dirty="0" smtClean="0">
                <a:solidFill>
                  <a:srgbClr val="FF0000"/>
                </a:solidFill>
                <a:effectLst>
                  <a:outerShdw dist="50800" dir="5400000" algn="ctr" rotWithShape="0">
                    <a:schemeClr val="tx1"/>
                  </a:outerShdw>
                </a:effectLst>
              </a:rPr>
              <a:t>(slave)</a:t>
            </a:r>
            <a:endParaRPr lang="en-US" sz="2400" b="1" dirty="0">
              <a:solidFill>
                <a:srgbClr val="FF0000"/>
              </a:solidFill>
              <a:effectLst>
                <a:outerShdw dist="50800" dir="5400000" algn="ctr" rotWithShape="0">
                  <a:schemeClr val="tx1"/>
                </a:outerShdw>
              </a:effectLst>
            </a:endParaRPr>
          </a:p>
        </p:txBody>
      </p:sp>
      <p:sp>
        <p:nvSpPr>
          <p:cNvPr id="30" name="TextBox 29"/>
          <p:cNvSpPr txBox="1"/>
          <p:nvPr/>
        </p:nvSpPr>
        <p:spPr>
          <a:xfrm>
            <a:off x="7543800" y="3962400"/>
            <a:ext cx="1022203" cy="461665"/>
          </a:xfrm>
          <a:prstGeom prst="rect">
            <a:avLst/>
          </a:prstGeom>
          <a:noFill/>
        </p:spPr>
        <p:txBody>
          <a:bodyPr wrap="none" rtlCol="0">
            <a:spAutoFit/>
          </a:bodyPr>
          <a:lstStyle/>
          <a:p>
            <a:r>
              <a:rPr lang="en-US" sz="2400" b="1" dirty="0" smtClean="0">
                <a:solidFill>
                  <a:srgbClr val="FF0000"/>
                </a:solidFill>
                <a:effectLst>
                  <a:outerShdw dist="50800" dir="5400000" algn="ctr" rotWithShape="0">
                    <a:schemeClr val="tx1"/>
                  </a:outerShdw>
                </a:effectLst>
              </a:rPr>
              <a:t>(slave)</a:t>
            </a:r>
            <a:endParaRPr lang="en-US" sz="2400" b="1" dirty="0">
              <a:solidFill>
                <a:srgbClr val="FF0000"/>
              </a:solidFill>
              <a:effectLst>
                <a:outerShdw dist="50800" dir="5400000" algn="ctr" rotWithShape="0">
                  <a:schemeClr val="tx1"/>
                </a:outerShdw>
              </a:effectLst>
            </a:endParaRPr>
          </a:p>
        </p:txBody>
      </p:sp>
      <p:sp>
        <p:nvSpPr>
          <p:cNvPr id="31" name="Rectangle 30"/>
          <p:cNvSpPr/>
          <p:nvPr/>
        </p:nvSpPr>
        <p:spPr>
          <a:xfrm>
            <a:off x="6553200" y="2895600"/>
            <a:ext cx="381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2770632" y="4419600"/>
            <a:ext cx="548640" cy="1588"/>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319272" y="3962400"/>
            <a:ext cx="1938528" cy="9906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p:cNvGrpSpPr/>
          <p:nvPr/>
        </p:nvGrpSpPr>
        <p:grpSpPr>
          <a:xfrm>
            <a:off x="2015836" y="1981200"/>
            <a:ext cx="4384964" cy="2209800"/>
            <a:chOff x="2015836" y="1981200"/>
            <a:chExt cx="4384964" cy="2209800"/>
          </a:xfrm>
        </p:grpSpPr>
        <p:grpSp>
          <p:nvGrpSpPr>
            <p:cNvPr id="57" name="Group 56"/>
            <p:cNvGrpSpPr/>
            <p:nvPr/>
          </p:nvGrpSpPr>
          <p:grpSpPr>
            <a:xfrm>
              <a:off x="2015836" y="1981200"/>
              <a:ext cx="4384964" cy="2209800"/>
              <a:chOff x="1939636" y="1981200"/>
              <a:chExt cx="4384964" cy="2209800"/>
            </a:xfrm>
          </p:grpSpPr>
          <p:cxnSp>
            <p:nvCxnSpPr>
              <p:cNvPr id="45" name="Curved Connector 44"/>
              <p:cNvCxnSpPr/>
              <p:nvPr/>
            </p:nvCxnSpPr>
            <p:spPr>
              <a:xfrm rot="5400000">
                <a:off x="1922318" y="1998518"/>
                <a:ext cx="2209800" cy="2175164"/>
              </a:xfrm>
              <a:prstGeom prst="curvedConnector3">
                <a:avLst>
                  <a:gd name="adj1" fmla="val 50000"/>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Curved Connector 54"/>
              <p:cNvCxnSpPr/>
              <p:nvPr/>
            </p:nvCxnSpPr>
            <p:spPr>
              <a:xfrm rot="16200000" flipH="1">
                <a:off x="4191000" y="1981200"/>
                <a:ext cx="2133600" cy="2133600"/>
              </a:xfrm>
              <a:prstGeom prst="curvedConnector3">
                <a:avLst>
                  <a:gd name="adj1" fmla="val 50000"/>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58" name="TextBox 57"/>
            <p:cNvSpPr txBox="1"/>
            <p:nvPr/>
          </p:nvSpPr>
          <p:spPr>
            <a:xfrm>
              <a:off x="3579687" y="2967335"/>
              <a:ext cx="1601913" cy="461665"/>
            </a:xfrm>
            <a:prstGeom prst="rect">
              <a:avLst/>
            </a:prstGeom>
            <a:noFill/>
          </p:spPr>
          <p:txBody>
            <a:bodyPr wrap="none" rtlCol="0">
              <a:spAutoFit/>
            </a:bodyPr>
            <a:lstStyle/>
            <a:p>
              <a:r>
                <a:rPr lang="en-US" sz="2400" b="1" dirty="0" smtClean="0">
                  <a:solidFill>
                    <a:srgbClr val="FF0000"/>
                  </a:solidFill>
                  <a:effectLst>
                    <a:outerShdw dist="50800" dir="5400000" algn="ctr" rotWithShape="0">
                      <a:schemeClr val="tx1"/>
                    </a:outerShdw>
                  </a:effectLst>
                </a:rPr>
                <a:t>Half Sisters</a:t>
              </a:r>
              <a:endParaRPr lang="en-US" sz="2400" b="1" dirty="0">
                <a:solidFill>
                  <a:srgbClr val="FF0000"/>
                </a:solidFill>
                <a:effectLst>
                  <a:outerShdw dist="50800" dir="5400000" algn="ctr" rotWithShape="0">
                    <a:schemeClr val="tx1"/>
                  </a:outerShdw>
                </a:effectLst>
              </a:endParaRPr>
            </a:p>
          </p:txBody>
        </p:sp>
      </p:grpSp>
      <p:sp>
        <p:nvSpPr>
          <p:cNvPr id="61" name="Rectangle 60"/>
          <p:cNvSpPr/>
          <p:nvPr/>
        </p:nvSpPr>
        <p:spPr>
          <a:xfrm>
            <a:off x="2667000" y="5410200"/>
            <a:ext cx="6248400" cy="11430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p:cNvGrpSpPr/>
          <p:nvPr/>
        </p:nvGrpSpPr>
        <p:grpSpPr>
          <a:xfrm rot="298214">
            <a:off x="1749386" y="4267333"/>
            <a:ext cx="4573014" cy="1117353"/>
            <a:chOff x="2046740" y="1629930"/>
            <a:chExt cx="4243337" cy="2732288"/>
          </a:xfrm>
        </p:grpSpPr>
        <p:grpSp>
          <p:nvGrpSpPr>
            <p:cNvPr id="63" name="Group 56"/>
            <p:cNvGrpSpPr/>
            <p:nvPr/>
          </p:nvGrpSpPr>
          <p:grpSpPr>
            <a:xfrm>
              <a:off x="2046740" y="1629930"/>
              <a:ext cx="4243337" cy="2236002"/>
              <a:chOff x="1970540" y="1629930"/>
              <a:chExt cx="4243337" cy="2236002"/>
            </a:xfrm>
          </p:grpSpPr>
          <p:cxnSp>
            <p:nvCxnSpPr>
              <p:cNvPr id="65" name="Curved Connector 64"/>
              <p:cNvCxnSpPr/>
              <p:nvPr/>
            </p:nvCxnSpPr>
            <p:spPr>
              <a:xfrm rot="10501786" flipV="1">
                <a:off x="1970540" y="2318138"/>
                <a:ext cx="1478651" cy="1490668"/>
              </a:xfrm>
              <a:prstGeom prst="curvedConnector3">
                <a:avLst>
                  <a:gd name="adj1" fmla="val 101527"/>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Curved Connector 65"/>
              <p:cNvCxnSpPr/>
              <p:nvPr/>
            </p:nvCxnSpPr>
            <p:spPr>
              <a:xfrm rot="21301786">
                <a:off x="5223985" y="1629930"/>
                <a:ext cx="989892" cy="2236002"/>
              </a:xfrm>
              <a:prstGeom prst="curvedConnector3">
                <a:avLst>
                  <a:gd name="adj1" fmla="val 100729"/>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64" name="TextBox 63"/>
            <p:cNvSpPr txBox="1"/>
            <p:nvPr/>
          </p:nvSpPr>
          <p:spPr>
            <a:xfrm rot="21301786">
              <a:off x="3435973" y="3333439"/>
              <a:ext cx="1896612" cy="1028779"/>
            </a:xfrm>
            <a:prstGeom prst="rect">
              <a:avLst/>
            </a:prstGeom>
            <a:noFill/>
          </p:spPr>
          <p:txBody>
            <a:bodyPr wrap="square" rtlCol="0">
              <a:spAutoFit/>
            </a:bodyPr>
            <a:lstStyle/>
            <a:p>
              <a:r>
                <a:rPr lang="en-US" sz="2400" b="1" dirty="0" smtClean="0">
                  <a:solidFill>
                    <a:srgbClr val="FF0000"/>
                  </a:solidFill>
                  <a:effectLst>
                    <a:outerShdw dist="50800" dir="5400000" algn="ctr" rotWithShape="0">
                      <a:schemeClr val="tx1"/>
                    </a:outerShdw>
                  </a:effectLst>
                </a:rPr>
                <a:t>Half Siblings?</a:t>
              </a:r>
              <a:endParaRPr lang="en-US" sz="2400" b="1" dirty="0">
                <a:solidFill>
                  <a:srgbClr val="FF0000"/>
                </a:solidFill>
                <a:effectLst>
                  <a:outerShdw dist="50800" dir="5400000" algn="ctr" rotWithShape="0">
                    <a:schemeClr val="tx1"/>
                  </a:outerShdw>
                </a:effectLst>
              </a:endParaRPr>
            </a:p>
          </p:txBody>
        </p:sp>
      </p:grpSp>
      <p:sp>
        <p:nvSpPr>
          <p:cNvPr id="26" name="TextBox 25"/>
          <p:cNvSpPr txBox="1"/>
          <p:nvPr/>
        </p:nvSpPr>
        <p:spPr>
          <a:xfrm rot="20256610">
            <a:off x="-25889" y="3717747"/>
            <a:ext cx="2152705" cy="461665"/>
          </a:xfrm>
          <a:prstGeom prst="rect">
            <a:avLst/>
          </a:prstGeom>
          <a:noFill/>
        </p:spPr>
        <p:txBody>
          <a:bodyPr wrap="none" rtlCol="0">
            <a:spAutoFit/>
          </a:bodyPr>
          <a:lstStyle/>
          <a:p>
            <a:r>
              <a:rPr lang="en-US" sz="2400" b="1" dirty="0" smtClean="0">
                <a:solidFill>
                  <a:srgbClr val="FF0000"/>
                </a:solidFill>
                <a:effectLst>
                  <a:outerShdw dist="50800" dir="5400000" algn="ctr" rotWithShape="0">
                    <a:schemeClr val="tx1"/>
                  </a:outerShdw>
                </a:effectLst>
              </a:rPr>
              <a:t>Jefferson’s wife</a:t>
            </a:r>
            <a:endParaRPr lang="en-US" sz="2400" b="1" dirty="0">
              <a:solidFill>
                <a:srgbClr val="FF0000"/>
              </a:solidFill>
              <a:effectLst>
                <a:outerShdw dist="50800" dir="5400000" algn="ctr" rotWithShape="0">
                  <a:schemeClr val="tx1"/>
                </a:outerShdw>
              </a:effectLst>
            </a:endParaRPr>
          </a:p>
        </p:txBody>
      </p:sp>
      <p:grpSp>
        <p:nvGrpSpPr>
          <p:cNvPr id="69" name="Group 68"/>
          <p:cNvGrpSpPr/>
          <p:nvPr/>
        </p:nvGrpSpPr>
        <p:grpSpPr>
          <a:xfrm>
            <a:off x="5266944" y="3886200"/>
            <a:ext cx="548640" cy="584775"/>
            <a:chOff x="5266944" y="3886200"/>
            <a:chExt cx="548640" cy="584775"/>
          </a:xfrm>
        </p:grpSpPr>
        <p:cxnSp>
          <p:nvCxnSpPr>
            <p:cNvPr id="33" name="Straight Connector 32"/>
            <p:cNvCxnSpPr/>
            <p:nvPr/>
          </p:nvCxnSpPr>
          <p:spPr>
            <a:xfrm>
              <a:off x="5266944" y="4418012"/>
              <a:ext cx="548640" cy="1588"/>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5334000" y="3886200"/>
              <a:ext cx="375424" cy="584775"/>
            </a:xfrm>
            <a:prstGeom prst="rect">
              <a:avLst/>
            </a:prstGeom>
            <a:noFill/>
          </p:spPr>
          <p:txBody>
            <a:bodyPr wrap="none" rtlCol="0">
              <a:spAutoFit/>
            </a:bodyPr>
            <a:lstStyle/>
            <a:p>
              <a:r>
                <a:rPr lang="en-US" sz="3200" b="1" dirty="0" smtClean="0">
                  <a:solidFill>
                    <a:srgbClr val="FF0000"/>
                  </a:solidFill>
                  <a:effectLst>
                    <a:outerShdw dist="50800" dir="5400000" algn="ctr" rotWithShape="0">
                      <a:schemeClr val="tx1"/>
                    </a:outerShdw>
                  </a:effectLst>
                </a:rPr>
                <a:t>?</a:t>
              </a:r>
              <a:endParaRPr lang="en-US" sz="3200" b="1" dirty="0">
                <a:solidFill>
                  <a:srgbClr val="FF0000"/>
                </a:solidFill>
                <a:effectLst>
                  <a:outerShdw dist="50800" dir="5400000" algn="ctr" rotWithShape="0">
                    <a:schemeClr val="tx1"/>
                  </a:outerShdw>
                </a:effectLst>
              </a:endParaRPr>
            </a:p>
          </p:txBody>
        </p:sp>
      </p:grpSp>
      <p:sp>
        <p:nvSpPr>
          <p:cNvPr id="60" name="Rectangle 59"/>
          <p:cNvSpPr/>
          <p:nvPr/>
        </p:nvSpPr>
        <p:spPr>
          <a:xfrm>
            <a:off x="152400" y="5029200"/>
            <a:ext cx="2438400" cy="15240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24"/>
          <p:cNvGrpSpPr>
            <a:grpSpLocks noChangeAspect="1"/>
          </p:cNvGrpSpPr>
          <p:nvPr/>
        </p:nvGrpSpPr>
        <p:grpSpPr>
          <a:xfrm>
            <a:off x="7223760" y="152400"/>
            <a:ext cx="1782370" cy="2286000"/>
            <a:chOff x="5855789" y="3733800"/>
            <a:chExt cx="2450011" cy="3142295"/>
          </a:xfrm>
        </p:grpSpPr>
        <p:pic>
          <p:nvPicPr>
            <p:cNvPr id="50" name="Picture 49" descr="http://www.history.org/almanack/people/images/thomasjefferson_sm.jpg"/>
            <p:cNvPicPr>
              <a:picLocks noChangeAspect="1" noChangeArrowheads="1"/>
            </p:cNvPicPr>
            <p:nvPr/>
          </p:nvPicPr>
          <p:blipFill>
            <a:blip r:embed="rId3"/>
            <a:srcRect t="6934" r="3030"/>
            <a:stretch>
              <a:fillRect/>
            </a:stretch>
          </p:blipFill>
          <p:spPr bwMode="auto">
            <a:xfrm>
              <a:off x="5867400" y="3733800"/>
              <a:ext cx="2438400" cy="3124200"/>
            </a:xfrm>
            <a:prstGeom prst="rect">
              <a:avLst/>
            </a:prstGeom>
            <a:noFill/>
            <a:ln w="25400">
              <a:solidFill>
                <a:srgbClr val="FF0000"/>
              </a:solidFill>
            </a:ln>
          </p:spPr>
        </p:pic>
        <p:sp>
          <p:nvSpPr>
            <p:cNvPr id="51" name="TextBox 50"/>
            <p:cNvSpPr txBox="1"/>
            <p:nvPr/>
          </p:nvSpPr>
          <p:spPr>
            <a:xfrm>
              <a:off x="5855789" y="6396335"/>
              <a:ext cx="2346563" cy="479760"/>
            </a:xfrm>
            <a:prstGeom prst="rect">
              <a:avLst/>
            </a:prstGeom>
            <a:noFill/>
          </p:spPr>
          <p:txBody>
            <a:bodyPr wrap="none" rtlCol="0">
              <a:spAutoFit/>
            </a:bodyPr>
            <a:lstStyle/>
            <a:p>
              <a:r>
                <a:rPr lang="en-US" sz="1700" dirty="0" smtClean="0">
                  <a:solidFill>
                    <a:schemeClr val="bg1"/>
                  </a:solidFill>
                </a:rPr>
                <a:t>Thomas Jefferson</a:t>
              </a:r>
              <a:endParaRPr lang="en-US" sz="1700" dirty="0">
                <a:solidFill>
                  <a:schemeClr val="bg1"/>
                </a:solidFill>
              </a:endParaRPr>
            </a:p>
          </p:txBody>
        </p:sp>
      </p:grpSp>
      <p:sp useBgFill="1">
        <p:nvSpPr>
          <p:cNvPr id="73" name="Rectangle 72"/>
          <p:cNvSpPr/>
          <p:nvPr/>
        </p:nvSpPr>
        <p:spPr>
          <a:xfrm>
            <a:off x="1100328" y="630936"/>
            <a:ext cx="4386072" cy="707886"/>
          </a:xfrm>
          <a:prstGeom prst="rect">
            <a:avLst/>
          </a:prstGeom>
        </p:spPr>
        <p:txBody>
          <a:bodyPr wrap="square">
            <a:spAutoFit/>
          </a:bodyPr>
          <a:lstStyle/>
          <a:p>
            <a:pPr algn="ctr"/>
            <a:r>
              <a:rPr lang="en-US" sz="4000" dirty="0" smtClean="0">
                <a:ln>
                  <a:solidFill>
                    <a:srgbClr val="FF0000"/>
                  </a:solidFill>
                </a:ln>
                <a:solidFill>
                  <a:srgbClr val="FF0000"/>
                </a:solidFill>
                <a:effectLst>
                  <a:outerShdw dist="50800" dir="5400000" algn="ctr" rotWithShape="0">
                    <a:schemeClr val="tx1"/>
                  </a:outerShdw>
                </a:effectLst>
                <a:latin typeface="Tempus Sans ITC" pitchFamily="82" charset="0"/>
              </a:rPr>
              <a:t>  Does he re-marry?</a:t>
            </a:r>
          </a:p>
        </p:txBody>
      </p:sp>
      <p:sp useBgFill="1">
        <p:nvSpPr>
          <p:cNvPr id="67" name="Rectangle 66"/>
          <p:cNvSpPr/>
          <p:nvPr/>
        </p:nvSpPr>
        <p:spPr>
          <a:xfrm>
            <a:off x="0" y="663714"/>
            <a:ext cx="7162800" cy="707886"/>
          </a:xfrm>
          <a:prstGeom prst="rect">
            <a:avLst/>
          </a:prstGeom>
        </p:spPr>
        <p:txBody>
          <a:bodyPr wrap="square">
            <a:spAutoFit/>
          </a:bodyPr>
          <a:lstStyle/>
          <a:p>
            <a:pPr algn="ctr"/>
            <a:r>
              <a:rPr lang="en-US" sz="4000" dirty="0" smtClean="0">
                <a:ln>
                  <a:solidFill>
                    <a:srgbClr val="FF0000"/>
                  </a:solidFill>
                </a:ln>
                <a:solidFill>
                  <a:srgbClr val="FF0000"/>
                </a:solidFill>
                <a:effectLst>
                  <a:outerShdw dist="50800" dir="5400000" algn="ctr" rotWithShape="0">
                    <a:schemeClr val="tx1"/>
                  </a:outerShdw>
                </a:effectLst>
                <a:latin typeface="Tempus Sans ITC" pitchFamily="82" charset="0"/>
              </a:rPr>
              <a:t>  The descendants Reunion .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73"/>
                                        </p:tgtEl>
                                      </p:cBhvr>
                                    </p:animEffect>
                                    <p:set>
                                      <p:cBhvr>
                                        <p:cTn id="7" dur="1" fill="hold">
                                          <p:stCondLst>
                                            <p:cond delay="999"/>
                                          </p:stCondLst>
                                        </p:cTn>
                                        <p:tgtEl>
                                          <p:spTgt spid="7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71"/>
                                        </p:tgtEl>
                                      </p:cBhvr>
                                    </p:animEffect>
                                    <p:set>
                                      <p:cBhvr>
                                        <p:cTn id="10" dur="1" fill="hold">
                                          <p:stCondLst>
                                            <p:cond delay="999"/>
                                          </p:stCondLst>
                                        </p:cTn>
                                        <p:tgtEl>
                                          <p:spTgt spid="71"/>
                                        </p:tgtEl>
                                        <p:attrNameLst>
                                          <p:attrName>style.visibility</p:attrName>
                                        </p:attrNameLst>
                                      </p:cBhvr>
                                      <p:to>
                                        <p:strVal val="hidden"/>
                                      </p:to>
                                    </p:set>
                                  </p:childTnLst>
                                </p:cTn>
                              </p:par>
                              <p:par>
                                <p:cTn id="11" presetID="64" presetClass="path" presetSubtype="0" accel="50000" decel="50000" fill="hold" grpId="0" nodeType="withEffect">
                                  <p:stCondLst>
                                    <p:cond delay="0"/>
                                  </p:stCondLst>
                                  <p:childTnLst>
                                    <p:animMotion origin="layout" path="M -3.33333E-6 -4.10405E-6 L -0.09583 -0.71745 " pathEditMode="relative" rAng="0" ptsTypes="AA">
                                      <p:cBhvr>
                                        <p:cTn id="12" dur="1000" fill="hold"/>
                                        <p:tgtEl>
                                          <p:spTgt spid="25"/>
                                        </p:tgtEl>
                                        <p:attrNameLst>
                                          <p:attrName>ppt_x</p:attrName>
                                          <p:attrName>ppt_y</p:attrName>
                                        </p:attrNameLst>
                                      </p:cBhvr>
                                      <p:rCtr x="-48" y="-359"/>
                                    </p:animMotion>
                                  </p:childTnLst>
                                </p:cTn>
                              </p:par>
                              <p:par>
                                <p:cTn id="13" presetID="10"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000"/>
                                        <p:tgtEl>
                                          <p:spTgt spid="48"/>
                                        </p:tgtEl>
                                      </p:cBhvr>
                                    </p:animEffect>
                                  </p:childTnLst>
                                </p:cTn>
                              </p:par>
                            </p:childTnLst>
                          </p:cTn>
                        </p:par>
                        <p:par>
                          <p:cTn id="16" fill="hold">
                            <p:stCondLst>
                              <p:cond delay="1000"/>
                            </p:stCondLst>
                            <p:childTnLst>
                              <p:par>
                                <p:cTn id="17" presetID="10" presetClass="entr" presetSubtype="0" fill="hold" grpId="2"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par>
                                <p:cTn id="20" presetID="10" presetClass="entr" presetSubtype="0" fill="hold" grpId="2"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par>
                                <p:cTn id="23" presetID="10" presetClass="entr" presetSubtype="0" fill="hold" grpId="5"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childTnLst>
                                </p:cTn>
                              </p:par>
                              <p:par>
                                <p:cTn id="26" presetID="10" presetClass="entr" presetSubtype="0" fill="hold" grpId="2"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childTnLst>
                                </p:cTn>
                              </p:par>
                              <p:par>
                                <p:cTn id="29" presetID="10" presetClass="entr" presetSubtype="0" fill="hold" grpId="2"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childTnLst>
                                </p:cTn>
                              </p:par>
                              <p:par>
                                <p:cTn id="32" presetID="10" presetClass="entr" presetSubtype="0" fill="hold" grpId="3"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childTnLst>
                                </p:cTn>
                              </p:par>
                              <p:par>
                                <p:cTn id="35" presetID="10" presetClass="entr" presetSubtype="0" fill="hold" grpId="2"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childTnLst>
                                </p:cTn>
                              </p:par>
                              <p:par>
                                <p:cTn id="38" presetID="10" presetClass="entr" presetSubtype="0" fill="hold" grpId="2"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childTnLst>
                                </p:cTn>
                              </p:par>
                              <p:par>
                                <p:cTn id="44" presetID="10" presetClass="entr" presetSubtype="0" fill="hold" grpId="2"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1000"/>
                                        <p:tgtEl>
                                          <p:spTgt spid="31"/>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childTnLst>
                                </p:cTn>
                              </p:par>
                              <p:par>
                                <p:cTn id="50" presetID="10"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xit" presetSubtype="0" fill="hold" grpId="1" nodeType="clickEffect">
                                  <p:stCondLst>
                                    <p:cond delay="0"/>
                                  </p:stCondLst>
                                  <p:childTnLst>
                                    <p:anim calcmode="lin" valueType="num">
                                      <p:cBhvr>
                                        <p:cTn id="56" dur="1000"/>
                                        <p:tgtEl>
                                          <p:spTgt spid="48"/>
                                        </p:tgtEl>
                                        <p:attrNameLst>
                                          <p:attrName>ppt_w</p:attrName>
                                        </p:attrNameLst>
                                      </p:cBhvr>
                                      <p:tavLst>
                                        <p:tav tm="0">
                                          <p:val>
                                            <p:strVal val="ppt_w"/>
                                          </p:val>
                                        </p:tav>
                                        <p:tav tm="100000">
                                          <p:val>
                                            <p:fltVal val="0"/>
                                          </p:val>
                                        </p:tav>
                                      </p:tavLst>
                                    </p:anim>
                                    <p:anim calcmode="lin" valueType="num">
                                      <p:cBhvr>
                                        <p:cTn id="57" dur="1000"/>
                                        <p:tgtEl>
                                          <p:spTgt spid="48"/>
                                        </p:tgtEl>
                                        <p:attrNameLst>
                                          <p:attrName>ppt_h</p:attrName>
                                        </p:attrNameLst>
                                      </p:cBhvr>
                                      <p:tavLst>
                                        <p:tav tm="0">
                                          <p:val>
                                            <p:strVal val="ppt_h"/>
                                          </p:val>
                                        </p:tav>
                                        <p:tav tm="100000">
                                          <p:val>
                                            <p:fltVal val="0"/>
                                          </p:val>
                                        </p:tav>
                                      </p:tavLst>
                                    </p:anim>
                                    <p:animEffect transition="out" filter="fade">
                                      <p:cBhvr>
                                        <p:cTn id="58" dur="1000"/>
                                        <p:tgtEl>
                                          <p:spTgt spid="48"/>
                                        </p:tgtEl>
                                      </p:cBhvr>
                                    </p:animEffect>
                                    <p:set>
                                      <p:cBhvr>
                                        <p:cTn id="59" dur="1" fill="hold">
                                          <p:stCondLst>
                                            <p:cond delay="999"/>
                                          </p:stCondLst>
                                        </p:cTn>
                                        <p:tgtEl>
                                          <p:spTgt spid="48"/>
                                        </p:tgtEl>
                                        <p:attrNameLst>
                                          <p:attrName>style.visibility</p:attrName>
                                        </p:attrNameLst>
                                      </p:cBhvr>
                                      <p:to>
                                        <p:strVal val="hidden"/>
                                      </p:to>
                                    </p:set>
                                  </p:childTnLst>
                                </p:cTn>
                              </p:par>
                            </p:childTnLst>
                          </p:cTn>
                        </p:par>
                        <p:par>
                          <p:cTn id="60" fill="hold">
                            <p:stCondLst>
                              <p:cond delay="1000"/>
                            </p:stCondLst>
                            <p:childTnLst>
                              <p:par>
                                <p:cTn id="61" presetID="10" presetClass="exit" presetSubtype="0" fill="hold" grpId="0" nodeType="afterEffect">
                                  <p:stCondLst>
                                    <p:cond delay="0"/>
                                  </p:stCondLst>
                                  <p:childTnLst>
                                    <p:animEffect transition="out" filter="fade">
                                      <p:cBhvr>
                                        <p:cTn id="62" dur="1000"/>
                                        <p:tgtEl>
                                          <p:spTgt spid="17"/>
                                        </p:tgtEl>
                                      </p:cBhvr>
                                    </p:animEffect>
                                    <p:set>
                                      <p:cBhvr>
                                        <p:cTn id="63" dur="1" fill="hold">
                                          <p:stCondLst>
                                            <p:cond delay="999"/>
                                          </p:stCondLst>
                                        </p:cTn>
                                        <p:tgtEl>
                                          <p:spTgt spid="17"/>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0" nodeType="clickEffect">
                                  <p:stCondLst>
                                    <p:cond delay="0"/>
                                  </p:stCondLst>
                                  <p:childTnLst>
                                    <p:animEffect transition="out" filter="fade">
                                      <p:cBhvr>
                                        <p:cTn id="67" dur="1000"/>
                                        <p:tgtEl>
                                          <p:spTgt spid="27"/>
                                        </p:tgtEl>
                                      </p:cBhvr>
                                    </p:animEffect>
                                    <p:set>
                                      <p:cBhvr>
                                        <p:cTn id="68" dur="1" fill="hold">
                                          <p:stCondLst>
                                            <p:cond delay="999"/>
                                          </p:stCondLst>
                                        </p:cTn>
                                        <p:tgtEl>
                                          <p:spTgt spid="27"/>
                                        </p:tgtEl>
                                        <p:attrNameLst>
                                          <p:attrName>style.visibility</p:attrName>
                                        </p:attrNameLst>
                                      </p:cBhvr>
                                      <p:to>
                                        <p:strVal val="hidden"/>
                                      </p:to>
                                    </p:set>
                                  </p:childTnLst>
                                </p:cTn>
                              </p:par>
                            </p:childTnLst>
                          </p:cTn>
                        </p:par>
                        <p:par>
                          <p:cTn id="69" fill="hold">
                            <p:stCondLst>
                              <p:cond delay="1000"/>
                            </p:stCondLst>
                            <p:childTnLst>
                              <p:par>
                                <p:cTn id="70" presetID="53" presetClass="entr" presetSubtype="0" fill="hold" grpId="0" nodeType="afterEffect">
                                  <p:stCondLst>
                                    <p:cond delay="0"/>
                                  </p:stCondLst>
                                  <p:childTnLst>
                                    <p:set>
                                      <p:cBhvr>
                                        <p:cTn id="71" dur="1" fill="hold">
                                          <p:stCondLst>
                                            <p:cond delay="0"/>
                                          </p:stCondLst>
                                        </p:cTn>
                                        <p:tgtEl>
                                          <p:spTgt spid="38"/>
                                        </p:tgtEl>
                                        <p:attrNameLst>
                                          <p:attrName>style.visibility</p:attrName>
                                        </p:attrNameLst>
                                      </p:cBhvr>
                                      <p:to>
                                        <p:strVal val="visible"/>
                                      </p:to>
                                    </p:set>
                                    <p:anim calcmode="lin" valueType="num">
                                      <p:cBhvr>
                                        <p:cTn id="72" dur="1000" fill="hold"/>
                                        <p:tgtEl>
                                          <p:spTgt spid="38"/>
                                        </p:tgtEl>
                                        <p:attrNameLst>
                                          <p:attrName>ppt_w</p:attrName>
                                        </p:attrNameLst>
                                      </p:cBhvr>
                                      <p:tavLst>
                                        <p:tav tm="0">
                                          <p:val>
                                            <p:fltVal val="0"/>
                                          </p:val>
                                        </p:tav>
                                        <p:tav tm="100000">
                                          <p:val>
                                            <p:strVal val="#ppt_w"/>
                                          </p:val>
                                        </p:tav>
                                      </p:tavLst>
                                    </p:anim>
                                    <p:anim calcmode="lin" valueType="num">
                                      <p:cBhvr>
                                        <p:cTn id="73" dur="1000" fill="hold"/>
                                        <p:tgtEl>
                                          <p:spTgt spid="38"/>
                                        </p:tgtEl>
                                        <p:attrNameLst>
                                          <p:attrName>ppt_h</p:attrName>
                                        </p:attrNameLst>
                                      </p:cBhvr>
                                      <p:tavLst>
                                        <p:tav tm="0">
                                          <p:val>
                                            <p:fltVal val="0"/>
                                          </p:val>
                                        </p:tav>
                                        <p:tav tm="100000">
                                          <p:val>
                                            <p:strVal val="#ppt_h"/>
                                          </p:val>
                                        </p:tav>
                                      </p:tavLst>
                                    </p:anim>
                                    <p:animEffect transition="in" filter="fade">
                                      <p:cBhvr>
                                        <p:cTn id="74" dur="1000"/>
                                        <p:tgtEl>
                                          <p:spTgt spid="3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1"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10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1000"/>
                                        <p:tgtEl>
                                          <p:spTgt spid="24"/>
                                        </p:tgtEl>
                                      </p:cBhvr>
                                    </p:animEffect>
                                    <p:set>
                                      <p:cBhvr>
                                        <p:cTn id="84" dur="1" fill="hold">
                                          <p:stCondLst>
                                            <p:cond delay="999"/>
                                          </p:stCondLst>
                                        </p:cTn>
                                        <p:tgtEl>
                                          <p:spTgt spid="2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1000"/>
                                        <p:tgtEl>
                                          <p:spTgt spid="22"/>
                                        </p:tgtEl>
                                      </p:cBhvr>
                                    </p:animEffect>
                                    <p:set>
                                      <p:cBhvr>
                                        <p:cTn id="89" dur="1" fill="hold">
                                          <p:stCondLst>
                                            <p:cond delay="999"/>
                                          </p:stCondLst>
                                        </p:cTn>
                                        <p:tgtEl>
                                          <p:spTgt spid="22"/>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1000"/>
                                        <p:tgtEl>
                                          <p:spTgt spid="23"/>
                                        </p:tgtEl>
                                      </p:cBhvr>
                                    </p:animEffect>
                                    <p:set>
                                      <p:cBhvr>
                                        <p:cTn id="94" dur="1" fill="hold">
                                          <p:stCondLst>
                                            <p:cond delay="999"/>
                                          </p:stCondLst>
                                        </p:cTn>
                                        <p:tgtEl>
                                          <p:spTgt spid="23"/>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1000"/>
                                        <p:tgtEl>
                                          <p:spTgt spid="28"/>
                                        </p:tgtEl>
                                      </p:cBhvr>
                                    </p:animEffect>
                                    <p:set>
                                      <p:cBhvr>
                                        <p:cTn id="97" dur="1" fill="hold">
                                          <p:stCondLst>
                                            <p:cond delay="999"/>
                                          </p:stCondLst>
                                        </p:cTn>
                                        <p:tgtEl>
                                          <p:spTgt spid="28"/>
                                        </p:tgtEl>
                                        <p:attrNameLst>
                                          <p:attrName>style.visibility</p:attrName>
                                        </p:attrNameLst>
                                      </p:cBhvr>
                                      <p:to>
                                        <p:strVal val="hidden"/>
                                      </p:to>
                                    </p:set>
                                  </p:childTnLst>
                                </p:cTn>
                              </p:par>
                            </p:childTnLst>
                          </p:cTn>
                        </p:par>
                        <p:par>
                          <p:cTn id="98" fill="hold">
                            <p:stCondLst>
                              <p:cond delay="1000"/>
                            </p:stCondLst>
                            <p:childTnLst>
                              <p:par>
                                <p:cTn id="99" presetID="53" presetClass="entr" presetSubtype="0" fill="hold" grpId="0" nodeType="afterEffect">
                                  <p:stCondLst>
                                    <p:cond delay="0"/>
                                  </p:stCondLst>
                                  <p:childTnLst>
                                    <p:set>
                                      <p:cBhvr>
                                        <p:cTn id="100" dur="1" fill="hold">
                                          <p:stCondLst>
                                            <p:cond delay="0"/>
                                          </p:stCondLst>
                                        </p:cTn>
                                        <p:tgtEl>
                                          <p:spTgt spid="26"/>
                                        </p:tgtEl>
                                        <p:attrNameLst>
                                          <p:attrName>style.visibility</p:attrName>
                                        </p:attrNameLst>
                                      </p:cBhvr>
                                      <p:to>
                                        <p:strVal val="visible"/>
                                      </p:to>
                                    </p:set>
                                    <p:anim calcmode="lin" valueType="num">
                                      <p:cBhvr>
                                        <p:cTn id="101" dur="1000" fill="hold"/>
                                        <p:tgtEl>
                                          <p:spTgt spid="26"/>
                                        </p:tgtEl>
                                        <p:attrNameLst>
                                          <p:attrName>ppt_w</p:attrName>
                                        </p:attrNameLst>
                                      </p:cBhvr>
                                      <p:tavLst>
                                        <p:tav tm="0">
                                          <p:val>
                                            <p:fltVal val="0"/>
                                          </p:val>
                                        </p:tav>
                                        <p:tav tm="100000">
                                          <p:val>
                                            <p:strVal val="#ppt_w"/>
                                          </p:val>
                                        </p:tav>
                                      </p:tavLst>
                                    </p:anim>
                                    <p:anim calcmode="lin" valueType="num">
                                      <p:cBhvr>
                                        <p:cTn id="102" dur="1000" fill="hold"/>
                                        <p:tgtEl>
                                          <p:spTgt spid="26"/>
                                        </p:tgtEl>
                                        <p:attrNameLst>
                                          <p:attrName>ppt_h</p:attrName>
                                        </p:attrNameLst>
                                      </p:cBhvr>
                                      <p:tavLst>
                                        <p:tav tm="0">
                                          <p:val>
                                            <p:fltVal val="0"/>
                                          </p:val>
                                        </p:tav>
                                        <p:tav tm="100000">
                                          <p:val>
                                            <p:strVal val="#ppt_h"/>
                                          </p:val>
                                        </p:tav>
                                      </p:tavLst>
                                    </p:anim>
                                    <p:animEffect transition="in" filter="fade">
                                      <p:cBhvr>
                                        <p:cTn id="103" dur="1000"/>
                                        <p:tgtEl>
                                          <p:spTgt spid="26"/>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1" nodeType="click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fade">
                                      <p:cBhvr>
                                        <p:cTn id="108" dur="1000"/>
                                        <p:tgtEl>
                                          <p:spTgt spid="24"/>
                                        </p:tgtEl>
                                      </p:cBhvr>
                                    </p:animEffect>
                                  </p:childTnLst>
                                </p:cTn>
                              </p:par>
                              <p:par>
                                <p:cTn id="109" presetID="10" presetClass="entr" presetSubtype="0" fill="hold" grpId="1" nodeType="with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fade">
                                      <p:cBhvr>
                                        <p:cTn id="111" dur="1000"/>
                                        <p:tgtEl>
                                          <p:spTgt spid="22"/>
                                        </p:tgtEl>
                                      </p:cBhvr>
                                    </p:animEffect>
                                  </p:childTnLst>
                                </p:cTn>
                              </p:par>
                              <p:par>
                                <p:cTn id="112" presetID="10" presetClass="entr" presetSubtype="0" fill="hold" grpId="1" nodeType="with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fade">
                                      <p:cBhvr>
                                        <p:cTn id="114" dur="1000"/>
                                        <p:tgtEl>
                                          <p:spTgt spid="28"/>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2" fill="hold" nodeType="clickEffect">
                                  <p:stCondLst>
                                    <p:cond delay="0"/>
                                  </p:stCondLst>
                                  <p:childTnLst>
                                    <p:set>
                                      <p:cBhvr>
                                        <p:cTn id="118" dur="1" fill="hold">
                                          <p:stCondLst>
                                            <p:cond delay="0"/>
                                          </p:stCondLst>
                                        </p:cTn>
                                        <p:tgtEl>
                                          <p:spTgt spid="37"/>
                                        </p:tgtEl>
                                        <p:attrNameLst>
                                          <p:attrName>style.visibility</p:attrName>
                                        </p:attrNameLst>
                                      </p:cBhvr>
                                      <p:to>
                                        <p:strVal val="visible"/>
                                      </p:to>
                                    </p:set>
                                    <p:animEffect transition="in" filter="wipe(right)">
                                      <p:cBhvr>
                                        <p:cTn id="119" dur="1000"/>
                                        <p:tgtEl>
                                          <p:spTgt spid="37"/>
                                        </p:tgtEl>
                                      </p:cBhvr>
                                    </p:animEffect>
                                  </p:childTnLst>
                                </p:cTn>
                              </p:par>
                            </p:childTnLst>
                          </p:cTn>
                        </p:par>
                        <p:par>
                          <p:cTn id="120" fill="hold">
                            <p:stCondLst>
                              <p:cond delay="1000"/>
                            </p:stCondLst>
                            <p:childTnLst>
                              <p:par>
                                <p:cTn id="121" presetID="10" presetClass="exit" presetSubtype="0" fill="hold" grpId="0" nodeType="afterEffect">
                                  <p:stCondLst>
                                    <p:cond delay="0"/>
                                  </p:stCondLst>
                                  <p:childTnLst>
                                    <p:animEffect transition="out" filter="fade">
                                      <p:cBhvr>
                                        <p:cTn id="122" dur="1000"/>
                                        <p:tgtEl>
                                          <p:spTgt spid="18"/>
                                        </p:tgtEl>
                                      </p:cBhvr>
                                    </p:animEffect>
                                    <p:set>
                                      <p:cBhvr>
                                        <p:cTn id="123" dur="1" fill="hold">
                                          <p:stCondLst>
                                            <p:cond delay="999"/>
                                          </p:stCondLst>
                                        </p:cTn>
                                        <p:tgtEl>
                                          <p:spTgt spid="18"/>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grpId="2" nodeType="clickEffect">
                                  <p:stCondLst>
                                    <p:cond delay="0"/>
                                  </p:stCondLst>
                                  <p:childTnLst>
                                    <p:animEffect transition="out" filter="fade">
                                      <p:cBhvr>
                                        <p:cTn id="127" dur="2000"/>
                                        <p:tgtEl>
                                          <p:spTgt spid="23"/>
                                        </p:tgtEl>
                                      </p:cBhvr>
                                    </p:animEffect>
                                    <p:set>
                                      <p:cBhvr>
                                        <p:cTn id="128" dur="1" fill="hold">
                                          <p:stCondLst>
                                            <p:cond delay="1999"/>
                                          </p:stCondLst>
                                        </p:cTn>
                                        <p:tgtEl>
                                          <p:spTgt spid="23"/>
                                        </p:tgtEl>
                                        <p:attrNameLst>
                                          <p:attrName>style.visibility</p:attrName>
                                        </p:attrNameLst>
                                      </p:cBhvr>
                                      <p:to>
                                        <p:strVal val="hidden"/>
                                      </p:to>
                                    </p:set>
                                  </p:childTnLst>
                                </p:cTn>
                              </p:par>
                              <p:par>
                                <p:cTn id="129" presetID="10" presetClass="entr" presetSubtype="0" fill="hold" grpId="5" nodeType="withEffect">
                                  <p:stCondLst>
                                    <p:cond delay="0"/>
                                  </p:stCondLst>
                                  <p:childTnLst>
                                    <p:set>
                                      <p:cBhvr>
                                        <p:cTn id="130" dur="1" fill="hold">
                                          <p:stCondLst>
                                            <p:cond delay="0"/>
                                          </p:stCondLst>
                                        </p:cTn>
                                        <p:tgtEl>
                                          <p:spTgt spid="18"/>
                                        </p:tgtEl>
                                        <p:attrNameLst>
                                          <p:attrName>style.visibility</p:attrName>
                                        </p:attrNameLst>
                                      </p:cBhvr>
                                      <p:to>
                                        <p:strVal val="visible"/>
                                      </p:to>
                                    </p:set>
                                    <p:animEffect transition="in" filter="fade">
                                      <p:cBhvr>
                                        <p:cTn id="131" dur="1000"/>
                                        <p:tgtEl>
                                          <p:spTgt spid="18"/>
                                        </p:tgtEl>
                                      </p:cBhvr>
                                    </p:animEffect>
                                  </p:childTnLst>
                                </p:cTn>
                              </p:par>
                            </p:childTnLst>
                          </p:cTn>
                        </p:par>
                        <p:par>
                          <p:cTn id="132" fill="hold">
                            <p:stCondLst>
                              <p:cond delay="2000"/>
                            </p:stCondLst>
                            <p:childTnLst>
                              <p:par>
                                <p:cTn id="133" presetID="10" presetClass="exit" presetSubtype="0" fill="hold" grpId="2" nodeType="afterEffect">
                                  <p:stCondLst>
                                    <p:cond delay="0"/>
                                  </p:stCondLst>
                                  <p:childTnLst>
                                    <p:animEffect transition="out" filter="fade">
                                      <p:cBhvr>
                                        <p:cTn id="134" dur="1000"/>
                                        <p:tgtEl>
                                          <p:spTgt spid="24"/>
                                        </p:tgtEl>
                                      </p:cBhvr>
                                    </p:animEffect>
                                    <p:set>
                                      <p:cBhvr>
                                        <p:cTn id="135" dur="1" fill="hold">
                                          <p:stCondLst>
                                            <p:cond delay="999"/>
                                          </p:stCondLst>
                                        </p:cTn>
                                        <p:tgtEl>
                                          <p:spTgt spid="24"/>
                                        </p:tgtEl>
                                        <p:attrNameLst>
                                          <p:attrName>style.visibility</p:attrName>
                                        </p:attrNameLst>
                                      </p:cBhvr>
                                      <p:to>
                                        <p:strVal val="hidden"/>
                                      </p:to>
                                    </p:set>
                                  </p:childTnLst>
                                </p:cTn>
                              </p:par>
                            </p:childTnLst>
                          </p:cTn>
                        </p:par>
                        <p:par>
                          <p:cTn id="136" fill="hold">
                            <p:stCondLst>
                              <p:cond delay="3000"/>
                            </p:stCondLst>
                            <p:childTnLst>
                              <p:par>
                                <p:cTn id="137" presetID="10" presetClass="exit" presetSubtype="0" fill="hold" grpId="0" nodeType="afterEffect">
                                  <p:stCondLst>
                                    <p:cond delay="0"/>
                                  </p:stCondLst>
                                  <p:childTnLst>
                                    <p:animEffect transition="out" filter="fade">
                                      <p:cBhvr>
                                        <p:cTn id="138" dur="1000"/>
                                        <p:tgtEl>
                                          <p:spTgt spid="19"/>
                                        </p:tgtEl>
                                      </p:cBhvr>
                                    </p:animEffect>
                                    <p:set>
                                      <p:cBhvr>
                                        <p:cTn id="139" dur="1" fill="hold">
                                          <p:stCondLst>
                                            <p:cond delay="999"/>
                                          </p:stCondLst>
                                        </p:cTn>
                                        <p:tgtEl>
                                          <p:spTgt spid="19"/>
                                        </p:tgtEl>
                                        <p:attrNameLst>
                                          <p:attrName>style.visibility</p:attrName>
                                        </p:attrNameLst>
                                      </p:cBhvr>
                                      <p:to>
                                        <p:strVal val="hidden"/>
                                      </p:to>
                                    </p:set>
                                  </p:childTnLst>
                                </p:cTn>
                              </p:par>
                              <p:par>
                                <p:cTn id="140" presetID="53" presetClass="entr" presetSubtype="0" fill="hold" grpId="0" nodeType="withEffect">
                                  <p:stCondLst>
                                    <p:cond delay="0"/>
                                  </p:stCondLst>
                                  <p:childTnLst>
                                    <p:set>
                                      <p:cBhvr>
                                        <p:cTn id="141" dur="1" fill="hold">
                                          <p:stCondLst>
                                            <p:cond delay="0"/>
                                          </p:stCondLst>
                                        </p:cTn>
                                        <p:tgtEl>
                                          <p:spTgt spid="29"/>
                                        </p:tgtEl>
                                        <p:attrNameLst>
                                          <p:attrName>style.visibility</p:attrName>
                                        </p:attrNameLst>
                                      </p:cBhvr>
                                      <p:to>
                                        <p:strVal val="visible"/>
                                      </p:to>
                                    </p:set>
                                    <p:anim calcmode="lin" valueType="num">
                                      <p:cBhvr>
                                        <p:cTn id="142" dur="1000" fill="hold"/>
                                        <p:tgtEl>
                                          <p:spTgt spid="29"/>
                                        </p:tgtEl>
                                        <p:attrNameLst>
                                          <p:attrName>ppt_w</p:attrName>
                                        </p:attrNameLst>
                                      </p:cBhvr>
                                      <p:tavLst>
                                        <p:tav tm="0">
                                          <p:val>
                                            <p:fltVal val="0"/>
                                          </p:val>
                                        </p:tav>
                                        <p:tav tm="100000">
                                          <p:val>
                                            <p:strVal val="#ppt_w"/>
                                          </p:val>
                                        </p:tav>
                                      </p:tavLst>
                                    </p:anim>
                                    <p:anim calcmode="lin" valueType="num">
                                      <p:cBhvr>
                                        <p:cTn id="143" dur="1000" fill="hold"/>
                                        <p:tgtEl>
                                          <p:spTgt spid="29"/>
                                        </p:tgtEl>
                                        <p:attrNameLst>
                                          <p:attrName>ppt_h</p:attrName>
                                        </p:attrNameLst>
                                      </p:cBhvr>
                                      <p:tavLst>
                                        <p:tav tm="0">
                                          <p:val>
                                            <p:fltVal val="0"/>
                                          </p:val>
                                        </p:tav>
                                        <p:tav tm="100000">
                                          <p:val>
                                            <p:strVal val="#ppt_h"/>
                                          </p:val>
                                        </p:tav>
                                      </p:tavLst>
                                    </p:anim>
                                    <p:animEffect transition="in" filter="fade">
                                      <p:cBhvr>
                                        <p:cTn id="144" dur="1000"/>
                                        <p:tgtEl>
                                          <p:spTgt spid="29"/>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grpId="0" nodeType="clickEffect">
                                  <p:stCondLst>
                                    <p:cond delay="0"/>
                                  </p:stCondLst>
                                  <p:childTnLst>
                                    <p:animEffect transition="out" filter="fade">
                                      <p:cBhvr>
                                        <p:cTn id="148" dur="1000"/>
                                        <p:tgtEl>
                                          <p:spTgt spid="20"/>
                                        </p:tgtEl>
                                      </p:cBhvr>
                                    </p:animEffect>
                                    <p:set>
                                      <p:cBhvr>
                                        <p:cTn id="149" dur="1" fill="hold">
                                          <p:stCondLst>
                                            <p:cond delay="999"/>
                                          </p:stCondLst>
                                        </p:cTn>
                                        <p:tgtEl>
                                          <p:spTgt spid="20"/>
                                        </p:tgtEl>
                                        <p:attrNameLst>
                                          <p:attrName>style.visibility</p:attrName>
                                        </p:attrNameLst>
                                      </p:cBhvr>
                                      <p:to>
                                        <p:strVal val="hidden"/>
                                      </p:to>
                                    </p:set>
                                  </p:childTnLst>
                                </p:cTn>
                              </p:par>
                              <p:par>
                                <p:cTn id="150" presetID="10" presetClass="exit" presetSubtype="0" fill="hold" grpId="3" nodeType="withEffect">
                                  <p:stCondLst>
                                    <p:cond delay="0"/>
                                  </p:stCondLst>
                                  <p:childTnLst>
                                    <p:animEffect transition="out" filter="fade">
                                      <p:cBhvr>
                                        <p:cTn id="151" dur="1000"/>
                                        <p:tgtEl>
                                          <p:spTgt spid="31"/>
                                        </p:tgtEl>
                                      </p:cBhvr>
                                    </p:animEffect>
                                    <p:set>
                                      <p:cBhvr>
                                        <p:cTn id="152" dur="1" fill="hold">
                                          <p:stCondLst>
                                            <p:cond delay="999"/>
                                          </p:stCondLst>
                                        </p:cTn>
                                        <p:tgtEl>
                                          <p:spTgt spid="31"/>
                                        </p:tgtEl>
                                        <p:attrNameLst>
                                          <p:attrName>style.visibility</p:attrName>
                                        </p:attrNameLst>
                                      </p:cBhvr>
                                      <p:to>
                                        <p:strVal val="hidden"/>
                                      </p:to>
                                    </p:set>
                                  </p:childTnLst>
                                </p:cTn>
                              </p:par>
                              <p:par>
                                <p:cTn id="153" presetID="53" presetClass="entr" presetSubtype="0" fill="hold" grpId="0" nodeType="withEffect">
                                  <p:stCondLst>
                                    <p:cond delay="0"/>
                                  </p:stCondLst>
                                  <p:childTnLst>
                                    <p:set>
                                      <p:cBhvr>
                                        <p:cTn id="154" dur="1" fill="hold">
                                          <p:stCondLst>
                                            <p:cond delay="0"/>
                                          </p:stCondLst>
                                        </p:cTn>
                                        <p:tgtEl>
                                          <p:spTgt spid="30"/>
                                        </p:tgtEl>
                                        <p:attrNameLst>
                                          <p:attrName>style.visibility</p:attrName>
                                        </p:attrNameLst>
                                      </p:cBhvr>
                                      <p:to>
                                        <p:strVal val="visible"/>
                                      </p:to>
                                    </p:set>
                                    <p:anim calcmode="lin" valueType="num">
                                      <p:cBhvr>
                                        <p:cTn id="155" dur="1000" fill="hold"/>
                                        <p:tgtEl>
                                          <p:spTgt spid="30"/>
                                        </p:tgtEl>
                                        <p:attrNameLst>
                                          <p:attrName>ppt_w</p:attrName>
                                        </p:attrNameLst>
                                      </p:cBhvr>
                                      <p:tavLst>
                                        <p:tav tm="0">
                                          <p:val>
                                            <p:fltVal val="0"/>
                                          </p:val>
                                        </p:tav>
                                        <p:tav tm="100000">
                                          <p:val>
                                            <p:strVal val="#ppt_w"/>
                                          </p:val>
                                        </p:tav>
                                      </p:tavLst>
                                    </p:anim>
                                    <p:anim calcmode="lin" valueType="num">
                                      <p:cBhvr>
                                        <p:cTn id="156" dur="1000" fill="hold"/>
                                        <p:tgtEl>
                                          <p:spTgt spid="30"/>
                                        </p:tgtEl>
                                        <p:attrNameLst>
                                          <p:attrName>ppt_h</p:attrName>
                                        </p:attrNameLst>
                                      </p:cBhvr>
                                      <p:tavLst>
                                        <p:tav tm="0">
                                          <p:val>
                                            <p:fltVal val="0"/>
                                          </p:val>
                                        </p:tav>
                                        <p:tav tm="100000">
                                          <p:val>
                                            <p:strVal val="#ppt_h"/>
                                          </p:val>
                                        </p:tav>
                                      </p:tavLst>
                                    </p:anim>
                                    <p:animEffect transition="in" filter="fade">
                                      <p:cBhvr>
                                        <p:cTn id="157" dur="1000"/>
                                        <p:tgtEl>
                                          <p:spTgt spid="30"/>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1" nodeType="clickEffect">
                                  <p:stCondLst>
                                    <p:cond delay="0"/>
                                  </p:stCondLst>
                                  <p:childTnLst>
                                    <p:set>
                                      <p:cBhvr>
                                        <p:cTn id="161" dur="1" fill="hold">
                                          <p:stCondLst>
                                            <p:cond delay="0"/>
                                          </p:stCondLst>
                                        </p:cTn>
                                        <p:tgtEl>
                                          <p:spTgt spid="19"/>
                                        </p:tgtEl>
                                        <p:attrNameLst>
                                          <p:attrName>style.visibility</p:attrName>
                                        </p:attrNameLst>
                                      </p:cBhvr>
                                      <p:to>
                                        <p:strVal val="visible"/>
                                      </p:to>
                                    </p:set>
                                    <p:animEffect transition="in" filter="fade">
                                      <p:cBhvr>
                                        <p:cTn id="162" dur="1000"/>
                                        <p:tgtEl>
                                          <p:spTgt spid="19"/>
                                        </p:tgtEl>
                                      </p:cBhvr>
                                    </p:animEffect>
                                  </p:childTnLst>
                                </p:cTn>
                              </p:par>
                              <p:par>
                                <p:cTn id="163" presetID="10" presetClass="entr" presetSubtype="0" fill="hold" grpId="1" nodeType="withEffect">
                                  <p:stCondLst>
                                    <p:cond delay="0"/>
                                  </p:stCondLst>
                                  <p:childTnLst>
                                    <p:set>
                                      <p:cBhvr>
                                        <p:cTn id="164" dur="1" fill="hold">
                                          <p:stCondLst>
                                            <p:cond delay="0"/>
                                          </p:stCondLst>
                                        </p:cTn>
                                        <p:tgtEl>
                                          <p:spTgt spid="31"/>
                                        </p:tgtEl>
                                        <p:attrNameLst>
                                          <p:attrName>style.visibility</p:attrName>
                                        </p:attrNameLst>
                                      </p:cBhvr>
                                      <p:to>
                                        <p:strVal val="visible"/>
                                      </p:to>
                                    </p:set>
                                    <p:animEffect transition="in" filter="fade">
                                      <p:cBhvr>
                                        <p:cTn id="165" dur="1000"/>
                                        <p:tgtEl>
                                          <p:spTgt spid="31"/>
                                        </p:tgtEl>
                                      </p:cBhvr>
                                    </p:animEffect>
                                  </p:childTnLst>
                                </p:cTn>
                              </p:par>
                              <p:par>
                                <p:cTn id="166" presetID="10" presetClass="exit" presetSubtype="0" fill="hold" grpId="1" nodeType="withEffect">
                                  <p:stCondLst>
                                    <p:cond delay="0"/>
                                  </p:stCondLst>
                                  <p:childTnLst>
                                    <p:animEffect transition="out" filter="fade">
                                      <p:cBhvr>
                                        <p:cTn id="167" dur="1000"/>
                                        <p:tgtEl>
                                          <p:spTgt spid="29"/>
                                        </p:tgtEl>
                                      </p:cBhvr>
                                    </p:animEffect>
                                    <p:set>
                                      <p:cBhvr>
                                        <p:cTn id="168" dur="1" fill="hold">
                                          <p:stCondLst>
                                            <p:cond delay="999"/>
                                          </p:stCondLst>
                                        </p:cTn>
                                        <p:tgtEl>
                                          <p:spTgt spid="29"/>
                                        </p:tgtEl>
                                        <p:attrNameLst>
                                          <p:attrName>style.visibility</p:attrName>
                                        </p:attrNameLst>
                                      </p:cBhvr>
                                      <p:to>
                                        <p:strVal val="hidden"/>
                                      </p:to>
                                    </p:set>
                                  </p:childTnLst>
                                </p:cTn>
                              </p:par>
                            </p:childTnLst>
                          </p:cTn>
                        </p:par>
                        <p:par>
                          <p:cTn id="169" fill="hold">
                            <p:stCondLst>
                              <p:cond delay="1000"/>
                            </p:stCondLst>
                            <p:childTnLst>
                              <p:par>
                                <p:cTn id="170" presetID="22" presetClass="entr" presetSubtype="1" fill="hold" nodeType="afterEffect">
                                  <p:stCondLst>
                                    <p:cond delay="0"/>
                                  </p:stCondLst>
                                  <p:childTnLst>
                                    <p:set>
                                      <p:cBhvr>
                                        <p:cTn id="171" dur="1" fill="hold">
                                          <p:stCondLst>
                                            <p:cond delay="0"/>
                                          </p:stCondLst>
                                        </p:cTn>
                                        <p:tgtEl>
                                          <p:spTgt spid="59"/>
                                        </p:tgtEl>
                                        <p:attrNameLst>
                                          <p:attrName>style.visibility</p:attrName>
                                        </p:attrNameLst>
                                      </p:cBhvr>
                                      <p:to>
                                        <p:strVal val="visible"/>
                                      </p:to>
                                    </p:set>
                                    <p:animEffect transition="in" filter="wipe(up)">
                                      <p:cBhvr>
                                        <p:cTn id="172" dur="1000"/>
                                        <p:tgtEl>
                                          <p:spTgt spid="59"/>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3" nodeType="clickEffect">
                                  <p:stCondLst>
                                    <p:cond delay="0"/>
                                  </p:stCondLst>
                                  <p:childTnLst>
                                    <p:set>
                                      <p:cBhvr>
                                        <p:cTn id="176" dur="1" fill="hold">
                                          <p:stCondLst>
                                            <p:cond delay="0"/>
                                          </p:stCondLst>
                                        </p:cTn>
                                        <p:tgtEl>
                                          <p:spTgt spid="24"/>
                                        </p:tgtEl>
                                        <p:attrNameLst>
                                          <p:attrName>style.visibility</p:attrName>
                                        </p:attrNameLst>
                                      </p:cBhvr>
                                      <p:to>
                                        <p:strVal val="visible"/>
                                      </p:to>
                                    </p:set>
                                    <p:animEffect transition="in" filter="fade">
                                      <p:cBhvr>
                                        <p:cTn id="177" dur="1000"/>
                                        <p:tgtEl>
                                          <p:spTgt spid="24"/>
                                        </p:tgtEl>
                                      </p:cBhvr>
                                    </p:animEffect>
                                  </p:childTnLst>
                                </p:cTn>
                              </p:par>
                              <p:par>
                                <p:cTn id="178" presetID="10" presetClass="exit" presetSubtype="0" fill="hold" nodeType="withEffect">
                                  <p:stCondLst>
                                    <p:cond delay="0"/>
                                  </p:stCondLst>
                                  <p:childTnLst>
                                    <p:animEffect transition="out" filter="fade">
                                      <p:cBhvr>
                                        <p:cTn id="179" dur="1000"/>
                                        <p:tgtEl>
                                          <p:spTgt spid="59"/>
                                        </p:tgtEl>
                                      </p:cBhvr>
                                    </p:animEffect>
                                    <p:set>
                                      <p:cBhvr>
                                        <p:cTn id="180" dur="1" fill="hold">
                                          <p:stCondLst>
                                            <p:cond delay="999"/>
                                          </p:stCondLst>
                                        </p:cTn>
                                        <p:tgtEl>
                                          <p:spTgt spid="59"/>
                                        </p:tgtEl>
                                        <p:attrNameLst>
                                          <p:attrName>style.visibility</p:attrName>
                                        </p:attrNameLst>
                                      </p:cBhvr>
                                      <p:to>
                                        <p:strVal val="hidden"/>
                                      </p:to>
                                    </p:set>
                                  </p:childTnLst>
                                </p:cTn>
                              </p:par>
                            </p:childTnLst>
                          </p:cTn>
                        </p:par>
                      </p:childTnLst>
                    </p:cTn>
                  </p:par>
                  <p:par>
                    <p:cTn id="181" fill="hold">
                      <p:stCondLst>
                        <p:cond delay="indefinite"/>
                      </p:stCondLst>
                      <p:childTnLst>
                        <p:par>
                          <p:cTn id="182" fill="hold">
                            <p:stCondLst>
                              <p:cond delay="0"/>
                            </p:stCondLst>
                            <p:childTnLst>
                              <p:par>
                                <p:cTn id="183" presetID="22" presetClass="entr" presetSubtype="8" fill="hold" nodeType="clickEffect">
                                  <p:stCondLst>
                                    <p:cond delay="0"/>
                                  </p:stCondLst>
                                  <p:childTnLst>
                                    <p:set>
                                      <p:cBhvr>
                                        <p:cTn id="184" dur="1" fill="hold">
                                          <p:stCondLst>
                                            <p:cond delay="0"/>
                                          </p:stCondLst>
                                        </p:cTn>
                                        <p:tgtEl>
                                          <p:spTgt spid="69"/>
                                        </p:tgtEl>
                                        <p:attrNameLst>
                                          <p:attrName>style.visibility</p:attrName>
                                        </p:attrNameLst>
                                      </p:cBhvr>
                                      <p:to>
                                        <p:strVal val="visible"/>
                                      </p:to>
                                    </p:set>
                                    <p:animEffect transition="in" filter="wipe(left)">
                                      <p:cBhvr>
                                        <p:cTn id="185" dur="1000"/>
                                        <p:tgtEl>
                                          <p:spTgt spid="69"/>
                                        </p:tgtEl>
                                      </p:cBhvr>
                                    </p:animEffect>
                                  </p:childTnLst>
                                </p:cTn>
                              </p:par>
                            </p:childTnLst>
                          </p:cTn>
                        </p:par>
                      </p:childTnLst>
                    </p:cTn>
                  </p:par>
                  <p:par>
                    <p:cTn id="186" fill="hold">
                      <p:stCondLst>
                        <p:cond delay="indefinite"/>
                      </p:stCondLst>
                      <p:childTnLst>
                        <p:par>
                          <p:cTn id="187" fill="hold">
                            <p:stCondLst>
                              <p:cond delay="0"/>
                            </p:stCondLst>
                            <p:childTnLst>
                              <p:par>
                                <p:cTn id="188" presetID="10" presetClass="exit" presetSubtype="0" fill="hold" grpId="0" nodeType="clickEffect">
                                  <p:stCondLst>
                                    <p:cond delay="0"/>
                                  </p:stCondLst>
                                  <p:childTnLst>
                                    <p:animEffect transition="out" filter="fade">
                                      <p:cBhvr>
                                        <p:cTn id="189" dur="1000"/>
                                        <p:tgtEl>
                                          <p:spTgt spid="21"/>
                                        </p:tgtEl>
                                      </p:cBhvr>
                                    </p:animEffect>
                                    <p:set>
                                      <p:cBhvr>
                                        <p:cTn id="190" dur="1" fill="hold">
                                          <p:stCondLst>
                                            <p:cond delay="999"/>
                                          </p:stCondLst>
                                        </p:cTn>
                                        <p:tgtEl>
                                          <p:spTgt spid="21"/>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0" presetClass="exit" presetSubtype="0" fill="hold" nodeType="clickEffect">
                                  <p:stCondLst>
                                    <p:cond delay="0"/>
                                  </p:stCondLst>
                                  <p:childTnLst>
                                    <p:animEffect transition="out" filter="fade">
                                      <p:cBhvr>
                                        <p:cTn id="194" dur="1000"/>
                                        <p:tgtEl>
                                          <p:spTgt spid="59"/>
                                        </p:tgtEl>
                                      </p:cBhvr>
                                    </p:animEffect>
                                    <p:set>
                                      <p:cBhvr>
                                        <p:cTn id="195" dur="1" fill="hold">
                                          <p:stCondLst>
                                            <p:cond delay="999"/>
                                          </p:stCondLst>
                                        </p:cTn>
                                        <p:tgtEl>
                                          <p:spTgt spid="59"/>
                                        </p:tgtEl>
                                        <p:attrNameLst>
                                          <p:attrName>style.visibility</p:attrName>
                                        </p:attrNameLst>
                                      </p:cBhvr>
                                      <p:to>
                                        <p:strVal val="hidden"/>
                                      </p:to>
                                    </p:set>
                                  </p:childTnLst>
                                </p:cTn>
                              </p:par>
                              <p:par>
                                <p:cTn id="196" presetID="10" presetClass="exit" presetSubtype="0" fill="hold" grpId="3" nodeType="withEffect">
                                  <p:stCondLst>
                                    <p:cond delay="0"/>
                                  </p:stCondLst>
                                  <p:childTnLst>
                                    <p:animEffect transition="out" filter="fade">
                                      <p:cBhvr>
                                        <p:cTn id="197" dur="1000"/>
                                        <p:tgtEl>
                                          <p:spTgt spid="21"/>
                                        </p:tgtEl>
                                      </p:cBhvr>
                                    </p:animEffect>
                                    <p:set>
                                      <p:cBhvr>
                                        <p:cTn id="198" dur="1" fill="hold">
                                          <p:stCondLst>
                                            <p:cond delay="999"/>
                                          </p:stCondLst>
                                        </p:cTn>
                                        <p:tgtEl>
                                          <p:spTgt spid="21"/>
                                        </p:tgtEl>
                                        <p:attrNameLst>
                                          <p:attrName>style.visibility</p:attrName>
                                        </p:attrNameLst>
                                      </p:cBhvr>
                                      <p:to>
                                        <p:strVal val="hidden"/>
                                      </p:to>
                                    </p:set>
                                  </p:childTnLst>
                                </p:cTn>
                              </p:par>
                            </p:childTnLst>
                          </p:cTn>
                        </p:par>
                        <p:par>
                          <p:cTn id="199" fill="hold">
                            <p:stCondLst>
                              <p:cond delay="1000"/>
                            </p:stCondLst>
                            <p:childTnLst>
                              <p:par>
                                <p:cTn id="200" presetID="53" presetClass="entr" presetSubtype="0" fill="hold" grpId="0" nodeType="afterEffect">
                                  <p:stCondLst>
                                    <p:cond delay="0"/>
                                  </p:stCondLst>
                                  <p:childTnLst>
                                    <p:set>
                                      <p:cBhvr>
                                        <p:cTn id="201" dur="1" fill="hold">
                                          <p:stCondLst>
                                            <p:cond delay="0"/>
                                          </p:stCondLst>
                                        </p:cTn>
                                        <p:tgtEl>
                                          <p:spTgt spid="61"/>
                                        </p:tgtEl>
                                        <p:attrNameLst>
                                          <p:attrName>style.visibility</p:attrName>
                                        </p:attrNameLst>
                                      </p:cBhvr>
                                      <p:to>
                                        <p:strVal val="visible"/>
                                      </p:to>
                                    </p:set>
                                    <p:anim calcmode="lin" valueType="num">
                                      <p:cBhvr>
                                        <p:cTn id="202" dur="1000" fill="hold"/>
                                        <p:tgtEl>
                                          <p:spTgt spid="61"/>
                                        </p:tgtEl>
                                        <p:attrNameLst>
                                          <p:attrName>ppt_w</p:attrName>
                                        </p:attrNameLst>
                                      </p:cBhvr>
                                      <p:tavLst>
                                        <p:tav tm="0">
                                          <p:val>
                                            <p:fltVal val="0"/>
                                          </p:val>
                                        </p:tav>
                                        <p:tav tm="100000">
                                          <p:val>
                                            <p:strVal val="#ppt_w"/>
                                          </p:val>
                                        </p:tav>
                                      </p:tavLst>
                                    </p:anim>
                                    <p:anim calcmode="lin" valueType="num">
                                      <p:cBhvr>
                                        <p:cTn id="203" dur="1000" fill="hold"/>
                                        <p:tgtEl>
                                          <p:spTgt spid="61"/>
                                        </p:tgtEl>
                                        <p:attrNameLst>
                                          <p:attrName>ppt_h</p:attrName>
                                        </p:attrNameLst>
                                      </p:cBhvr>
                                      <p:tavLst>
                                        <p:tav tm="0">
                                          <p:val>
                                            <p:fltVal val="0"/>
                                          </p:val>
                                        </p:tav>
                                        <p:tav tm="100000">
                                          <p:val>
                                            <p:strVal val="#ppt_h"/>
                                          </p:val>
                                        </p:tav>
                                      </p:tavLst>
                                    </p:anim>
                                    <p:animEffect transition="in" filter="fade">
                                      <p:cBhvr>
                                        <p:cTn id="204" dur="1000"/>
                                        <p:tgtEl>
                                          <p:spTgt spid="61"/>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xit" presetSubtype="0" fill="hold" grpId="3" nodeType="clickEffect">
                                  <p:stCondLst>
                                    <p:cond delay="0"/>
                                  </p:stCondLst>
                                  <p:childTnLst>
                                    <p:animEffect transition="out" filter="fade">
                                      <p:cBhvr>
                                        <p:cTn id="208" dur="1000"/>
                                        <p:tgtEl>
                                          <p:spTgt spid="18"/>
                                        </p:tgtEl>
                                      </p:cBhvr>
                                    </p:animEffect>
                                    <p:set>
                                      <p:cBhvr>
                                        <p:cTn id="209" dur="1" fill="hold">
                                          <p:stCondLst>
                                            <p:cond delay="999"/>
                                          </p:stCondLst>
                                        </p:cTn>
                                        <p:tgtEl>
                                          <p:spTgt spid="18"/>
                                        </p:tgtEl>
                                        <p:attrNameLst>
                                          <p:attrName>style.visibility</p:attrName>
                                        </p:attrNameLst>
                                      </p:cBhvr>
                                      <p:to>
                                        <p:strVal val="hidden"/>
                                      </p:to>
                                    </p:set>
                                  </p:childTnLst>
                                </p:cTn>
                              </p:par>
                            </p:childTnLst>
                          </p:cTn>
                        </p:par>
                        <p:par>
                          <p:cTn id="210" fill="hold">
                            <p:stCondLst>
                              <p:cond delay="1000"/>
                            </p:stCondLst>
                            <p:childTnLst>
                              <p:par>
                                <p:cTn id="211" presetID="53" presetClass="entr" presetSubtype="0" fill="hold" grpId="0" nodeType="afterEffect">
                                  <p:stCondLst>
                                    <p:cond delay="0"/>
                                  </p:stCondLst>
                                  <p:childTnLst>
                                    <p:set>
                                      <p:cBhvr>
                                        <p:cTn id="212" dur="1" fill="hold">
                                          <p:stCondLst>
                                            <p:cond delay="0"/>
                                          </p:stCondLst>
                                        </p:cTn>
                                        <p:tgtEl>
                                          <p:spTgt spid="60"/>
                                        </p:tgtEl>
                                        <p:attrNameLst>
                                          <p:attrName>style.visibility</p:attrName>
                                        </p:attrNameLst>
                                      </p:cBhvr>
                                      <p:to>
                                        <p:strVal val="visible"/>
                                      </p:to>
                                    </p:set>
                                    <p:anim calcmode="lin" valueType="num">
                                      <p:cBhvr>
                                        <p:cTn id="213" dur="1000" fill="hold"/>
                                        <p:tgtEl>
                                          <p:spTgt spid="60"/>
                                        </p:tgtEl>
                                        <p:attrNameLst>
                                          <p:attrName>ppt_w</p:attrName>
                                        </p:attrNameLst>
                                      </p:cBhvr>
                                      <p:tavLst>
                                        <p:tav tm="0">
                                          <p:val>
                                            <p:fltVal val="0"/>
                                          </p:val>
                                        </p:tav>
                                        <p:tav tm="100000">
                                          <p:val>
                                            <p:strVal val="#ppt_w"/>
                                          </p:val>
                                        </p:tav>
                                      </p:tavLst>
                                    </p:anim>
                                    <p:anim calcmode="lin" valueType="num">
                                      <p:cBhvr>
                                        <p:cTn id="214" dur="1000" fill="hold"/>
                                        <p:tgtEl>
                                          <p:spTgt spid="60"/>
                                        </p:tgtEl>
                                        <p:attrNameLst>
                                          <p:attrName>ppt_h</p:attrName>
                                        </p:attrNameLst>
                                      </p:cBhvr>
                                      <p:tavLst>
                                        <p:tav tm="0">
                                          <p:val>
                                            <p:fltVal val="0"/>
                                          </p:val>
                                        </p:tav>
                                        <p:tav tm="100000">
                                          <p:val>
                                            <p:strVal val="#ppt_h"/>
                                          </p:val>
                                        </p:tav>
                                      </p:tavLst>
                                    </p:anim>
                                    <p:animEffect transition="in" filter="fade">
                                      <p:cBhvr>
                                        <p:cTn id="215" dur="1000"/>
                                        <p:tgtEl>
                                          <p:spTgt spid="60"/>
                                        </p:tgtEl>
                                      </p:cBhvr>
                                    </p:animEffect>
                                  </p:childTnLst>
                                </p:cTn>
                              </p:par>
                            </p:childTnLst>
                          </p:cTn>
                        </p:par>
                        <p:par>
                          <p:cTn id="216" fill="hold">
                            <p:stCondLst>
                              <p:cond delay="2000"/>
                            </p:stCondLst>
                            <p:childTnLst>
                              <p:par>
                                <p:cTn id="217" presetID="22" presetClass="entr" presetSubtype="1" fill="hold" nodeType="afterEffect">
                                  <p:stCondLst>
                                    <p:cond delay="0"/>
                                  </p:stCondLst>
                                  <p:childTnLst>
                                    <p:set>
                                      <p:cBhvr>
                                        <p:cTn id="218" dur="1" fill="hold">
                                          <p:stCondLst>
                                            <p:cond delay="0"/>
                                          </p:stCondLst>
                                        </p:cTn>
                                        <p:tgtEl>
                                          <p:spTgt spid="62"/>
                                        </p:tgtEl>
                                        <p:attrNameLst>
                                          <p:attrName>style.visibility</p:attrName>
                                        </p:attrNameLst>
                                      </p:cBhvr>
                                      <p:to>
                                        <p:strVal val="visible"/>
                                      </p:to>
                                    </p:set>
                                    <p:animEffect transition="in" filter="wipe(up)">
                                      <p:cBhvr>
                                        <p:cTn id="219" dur="1000"/>
                                        <p:tgtEl>
                                          <p:spTgt spid="62"/>
                                        </p:tgtEl>
                                      </p:cBhvr>
                                    </p:animEffect>
                                  </p:childTnLst>
                                </p:cTn>
                              </p:par>
                            </p:childTnLst>
                          </p:cTn>
                        </p:par>
                      </p:childTnLst>
                    </p:cTn>
                  </p:par>
                  <p:par>
                    <p:cTn id="220" fill="hold">
                      <p:stCondLst>
                        <p:cond delay="indefinite"/>
                      </p:stCondLst>
                      <p:childTnLst>
                        <p:par>
                          <p:cTn id="221" fill="hold">
                            <p:stCondLst>
                              <p:cond delay="0"/>
                            </p:stCondLst>
                            <p:childTnLst>
                              <p:par>
                                <p:cTn id="222" presetID="10" presetClass="exit" presetSubtype="0" fill="hold" nodeType="clickEffect">
                                  <p:stCondLst>
                                    <p:cond delay="0"/>
                                  </p:stCondLst>
                                  <p:childTnLst>
                                    <p:animEffect transition="out" filter="fade">
                                      <p:cBhvr>
                                        <p:cTn id="223" dur="1000"/>
                                        <p:tgtEl>
                                          <p:spTgt spid="62"/>
                                        </p:tgtEl>
                                      </p:cBhvr>
                                    </p:animEffect>
                                    <p:set>
                                      <p:cBhvr>
                                        <p:cTn id="224" dur="1" fill="hold">
                                          <p:stCondLst>
                                            <p:cond delay="999"/>
                                          </p:stCondLst>
                                        </p:cTn>
                                        <p:tgtEl>
                                          <p:spTgt spid="62"/>
                                        </p:tgtEl>
                                        <p:attrNameLst>
                                          <p:attrName>style.visibility</p:attrName>
                                        </p:attrNameLst>
                                      </p:cBhvr>
                                      <p:to>
                                        <p:strVal val="hidden"/>
                                      </p:to>
                                    </p:set>
                                  </p:childTnLst>
                                </p:cTn>
                              </p:par>
                              <p:par>
                                <p:cTn id="225" presetID="10" presetClass="exit" presetSubtype="0" fill="hold" grpId="2" nodeType="withEffect">
                                  <p:stCondLst>
                                    <p:cond delay="0"/>
                                  </p:stCondLst>
                                  <p:childTnLst>
                                    <p:animEffect transition="out" filter="fade">
                                      <p:cBhvr>
                                        <p:cTn id="226" dur="1000"/>
                                        <p:tgtEl>
                                          <p:spTgt spid="20"/>
                                        </p:tgtEl>
                                      </p:cBhvr>
                                    </p:animEffect>
                                    <p:set>
                                      <p:cBhvr>
                                        <p:cTn id="227" dur="1" fill="hold">
                                          <p:stCondLst>
                                            <p:cond delay="999"/>
                                          </p:stCondLst>
                                        </p:cTn>
                                        <p:tgtEl>
                                          <p:spTgt spid="20"/>
                                        </p:tgtEl>
                                        <p:attrNameLst>
                                          <p:attrName>style.visibility</p:attrName>
                                        </p:attrNameLst>
                                      </p:cBhvr>
                                      <p:to>
                                        <p:strVal val="hidden"/>
                                      </p:to>
                                    </p:set>
                                  </p:childTnLst>
                                </p:cTn>
                              </p:par>
                              <p:par>
                                <p:cTn id="228" presetID="10" presetClass="exit" presetSubtype="0" fill="hold" grpId="3" nodeType="withEffect">
                                  <p:stCondLst>
                                    <p:cond delay="0"/>
                                  </p:stCondLst>
                                  <p:childTnLst>
                                    <p:animEffect transition="out" filter="fade">
                                      <p:cBhvr>
                                        <p:cTn id="229" dur="1000"/>
                                        <p:tgtEl>
                                          <p:spTgt spid="19"/>
                                        </p:tgtEl>
                                      </p:cBhvr>
                                    </p:animEffect>
                                    <p:set>
                                      <p:cBhvr>
                                        <p:cTn id="230" dur="1" fill="hold">
                                          <p:stCondLst>
                                            <p:cond delay="999"/>
                                          </p:stCondLst>
                                        </p:cTn>
                                        <p:tgtEl>
                                          <p:spTgt spid="19"/>
                                        </p:tgtEl>
                                        <p:attrNameLst>
                                          <p:attrName>style.visibility</p:attrName>
                                        </p:attrNameLst>
                                      </p:cBhvr>
                                      <p:to>
                                        <p:strVal val="hidden"/>
                                      </p:to>
                                    </p:set>
                                  </p:childTnLst>
                                </p:cTn>
                              </p:par>
                              <p:par>
                                <p:cTn id="231" presetID="10" presetClass="exit" presetSubtype="0" fill="hold" grpId="7" nodeType="withEffect">
                                  <p:stCondLst>
                                    <p:cond delay="0"/>
                                  </p:stCondLst>
                                  <p:childTnLst>
                                    <p:animEffect transition="out" filter="fade">
                                      <p:cBhvr>
                                        <p:cTn id="232" dur="1000"/>
                                        <p:tgtEl>
                                          <p:spTgt spid="24"/>
                                        </p:tgtEl>
                                      </p:cBhvr>
                                    </p:animEffect>
                                    <p:set>
                                      <p:cBhvr>
                                        <p:cTn id="233" dur="1" fill="hold">
                                          <p:stCondLst>
                                            <p:cond delay="999"/>
                                          </p:stCondLst>
                                        </p:cTn>
                                        <p:tgtEl>
                                          <p:spTgt spid="24"/>
                                        </p:tgtEl>
                                        <p:attrNameLst>
                                          <p:attrName>style.visibility</p:attrName>
                                        </p:attrNameLst>
                                      </p:cBhvr>
                                      <p:to>
                                        <p:strVal val="hidden"/>
                                      </p:to>
                                    </p:set>
                                  </p:childTnLst>
                                </p:cTn>
                              </p:par>
                              <p:par>
                                <p:cTn id="234" presetID="10" presetClass="exit" presetSubtype="0" fill="hold" grpId="3" nodeType="withEffect">
                                  <p:stCondLst>
                                    <p:cond delay="0"/>
                                  </p:stCondLst>
                                  <p:childTnLst>
                                    <p:animEffect transition="out" filter="fade">
                                      <p:cBhvr>
                                        <p:cTn id="235" dur="1000"/>
                                        <p:tgtEl>
                                          <p:spTgt spid="22"/>
                                        </p:tgtEl>
                                      </p:cBhvr>
                                    </p:animEffect>
                                    <p:set>
                                      <p:cBhvr>
                                        <p:cTn id="236" dur="1" fill="hold">
                                          <p:stCondLst>
                                            <p:cond delay="999"/>
                                          </p:stCondLst>
                                        </p:cTn>
                                        <p:tgtEl>
                                          <p:spTgt spid="22"/>
                                        </p:tgtEl>
                                        <p:attrNameLst>
                                          <p:attrName>style.visibility</p:attrName>
                                        </p:attrNameLst>
                                      </p:cBhvr>
                                      <p:to>
                                        <p:strVal val="hidden"/>
                                      </p:to>
                                    </p:set>
                                  </p:childTnLst>
                                </p:cTn>
                              </p:par>
                              <p:par>
                                <p:cTn id="237" presetID="10" presetClass="exit" presetSubtype="0" fill="hold" grpId="3" nodeType="withEffect">
                                  <p:stCondLst>
                                    <p:cond delay="0"/>
                                  </p:stCondLst>
                                  <p:childTnLst>
                                    <p:animEffect transition="out" filter="fade">
                                      <p:cBhvr>
                                        <p:cTn id="238" dur="1000"/>
                                        <p:tgtEl>
                                          <p:spTgt spid="17"/>
                                        </p:tgtEl>
                                      </p:cBhvr>
                                    </p:animEffect>
                                    <p:set>
                                      <p:cBhvr>
                                        <p:cTn id="239" dur="1" fill="hold">
                                          <p:stCondLst>
                                            <p:cond delay="999"/>
                                          </p:stCondLst>
                                        </p:cTn>
                                        <p:tgtEl>
                                          <p:spTgt spid="17"/>
                                        </p:tgtEl>
                                        <p:attrNameLst>
                                          <p:attrName>style.visibility</p:attrName>
                                        </p:attrNameLst>
                                      </p:cBhvr>
                                      <p:to>
                                        <p:strVal val="hidden"/>
                                      </p:to>
                                    </p:set>
                                  </p:childTnLst>
                                </p:cTn>
                              </p:par>
                              <p:par>
                                <p:cTn id="240" presetID="10" presetClass="exit" presetSubtype="0" fill="hold" grpId="3" nodeType="withEffect">
                                  <p:stCondLst>
                                    <p:cond delay="0"/>
                                  </p:stCondLst>
                                  <p:childTnLst>
                                    <p:animEffect transition="out" filter="fade">
                                      <p:cBhvr>
                                        <p:cTn id="241" dur="1000"/>
                                        <p:tgtEl>
                                          <p:spTgt spid="28"/>
                                        </p:tgtEl>
                                      </p:cBhvr>
                                    </p:animEffect>
                                    <p:set>
                                      <p:cBhvr>
                                        <p:cTn id="242" dur="1" fill="hold">
                                          <p:stCondLst>
                                            <p:cond delay="999"/>
                                          </p:stCondLst>
                                        </p:cTn>
                                        <p:tgtEl>
                                          <p:spTgt spid="28"/>
                                        </p:tgtEl>
                                        <p:attrNameLst>
                                          <p:attrName>style.visibility</p:attrName>
                                        </p:attrNameLst>
                                      </p:cBhvr>
                                      <p:to>
                                        <p:strVal val="hidden"/>
                                      </p:to>
                                    </p:set>
                                  </p:childTnLst>
                                </p:cTn>
                              </p:par>
                              <p:par>
                                <p:cTn id="243" presetID="10" presetClass="exit" presetSubtype="0" fill="hold" grpId="4" nodeType="withEffect">
                                  <p:stCondLst>
                                    <p:cond delay="0"/>
                                  </p:stCondLst>
                                  <p:childTnLst>
                                    <p:animEffect transition="out" filter="fade">
                                      <p:cBhvr>
                                        <p:cTn id="244" dur="1000"/>
                                        <p:tgtEl>
                                          <p:spTgt spid="31"/>
                                        </p:tgtEl>
                                      </p:cBhvr>
                                    </p:animEffect>
                                    <p:set>
                                      <p:cBhvr>
                                        <p:cTn id="245" dur="1" fill="hold">
                                          <p:stCondLst>
                                            <p:cond delay="999"/>
                                          </p:stCondLst>
                                        </p:cTn>
                                        <p:tgtEl>
                                          <p:spTgt spid="31"/>
                                        </p:tgtEl>
                                        <p:attrNameLst>
                                          <p:attrName>style.visibility</p:attrName>
                                        </p:attrNameLst>
                                      </p:cBhvr>
                                      <p:to>
                                        <p:strVal val="hidden"/>
                                      </p:to>
                                    </p:set>
                                  </p:childTnLst>
                                </p:cTn>
                              </p:par>
                              <p:par>
                                <p:cTn id="246" presetID="10" presetClass="exit" presetSubtype="0" fill="hold" grpId="1" nodeType="withEffect">
                                  <p:stCondLst>
                                    <p:cond delay="0"/>
                                  </p:stCondLst>
                                  <p:childTnLst>
                                    <p:animEffect transition="out" filter="fade">
                                      <p:cBhvr>
                                        <p:cTn id="247" dur="1000"/>
                                        <p:tgtEl>
                                          <p:spTgt spid="38"/>
                                        </p:tgtEl>
                                      </p:cBhvr>
                                    </p:animEffect>
                                    <p:set>
                                      <p:cBhvr>
                                        <p:cTn id="248" dur="1" fill="hold">
                                          <p:stCondLst>
                                            <p:cond delay="999"/>
                                          </p:stCondLst>
                                        </p:cTn>
                                        <p:tgtEl>
                                          <p:spTgt spid="38"/>
                                        </p:tgtEl>
                                        <p:attrNameLst>
                                          <p:attrName>style.visibility</p:attrName>
                                        </p:attrNameLst>
                                      </p:cBhvr>
                                      <p:to>
                                        <p:strVal val="hidden"/>
                                      </p:to>
                                    </p:set>
                                  </p:childTnLst>
                                </p:cTn>
                              </p:par>
                              <p:par>
                                <p:cTn id="249" presetID="10" presetClass="exit" presetSubtype="0" fill="hold" nodeType="withEffect">
                                  <p:stCondLst>
                                    <p:cond delay="0"/>
                                  </p:stCondLst>
                                  <p:childTnLst>
                                    <p:animEffect transition="out" filter="fade">
                                      <p:cBhvr>
                                        <p:cTn id="250" dur="1000"/>
                                        <p:tgtEl>
                                          <p:spTgt spid="37"/>
                                        </p:tgtEl>
                                      </p:cBhvr>
                                    </p:animEffect>
                                    <p:set>
                                      <p:cBhvr>
                                        <p:cTn id="251" dur="1" fill="hold">
                                          <p:stCondLst>
                                            <p:cond delay="999"/>
                                          </p:stCondLst>
                                        </p:cTn>
                                        <p:tgtEl>
                                          <p:spTgt spid="37"/>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1000"/>
                                        <p:tgtEl>
                                          <p:spTgt spid="69"/>
                                        </p:tgtEl>
                                      </p:cBhvr>
                                    </p:animEffect>
                                    <p:set>
                                      <p:cBhvr>
                                        <p:cTn id="254" dur="1" fill="hold">
                                          <p:stCondLst>
                                            <p:cond delay="999"/>
                                          </p:stCondLst>
                                        </p:cTn>
                                        <p:tgtEl>
                                          <p:spTgt spid="69"/>
                                        </p:tgtEl>
                                        <p:attrNameLst>
                                          <p:attrName>style.visibility</p:attrName>
                                        </p:attrNameLst>
                                      </p:cBhvr>
                                      <p:to>
                                        <p:strVal val="hidden"/>
                                      </p:to>
                                    </p:set>
                                  </p:childTnLst>
                                </p:cTn>
                              </p:par>
                              <p:par>
                                <p:cTn id="255" presetID="10" presetClass="entr" presetSubtype="0" fill="hold" grpId="2" nodeType="withEffect">
                                  <p:stCondLst>
                                    <p:cond delay="0"/>
                                  </p:stCondLst>
                                  <p:childTnLst>
                                    <p:set>
                                      <p:cBhvr>
                                        <p:cTn id="256" dur="1" fill="hold">
                                          <p:stCondLst>
                                            <p:cond delay="0"/>
                                          </p:stCondLst>
                                        </p:cTn>
                                        <p:tgtEl>
                                          <p:spTgt spid="29"/>
                                        </p:tgtEl>
                                        <p:attrNameLst>
                                          <p:attrName>style.visibility</p:attrName>
                                        </p:attrNameLst>
                                      </p:cBhvr>
                                      <p:to>
                                        <p:strVal val="visible"/>
                                      </p:to>
                                    </p:set>
                                    <p:animEffect transition="in" filter="fade">
                                      <p:cBhvr>
                                        <p:cTn id="257" dur="1000"/>
                                        <p:tgtEl>
                                          <p:spTgt spid="29"/>
                                        </p:tgtEl>
                                      </p:cBhvr>
                                    </p:animEffect>
                                  </p:childTnLst>
                                </p:cTn>
                              </p:par>
                              <p:par>
                                <p:cTn id="258" presetID="53" presetClass="entr" presetSubtype="0" fill="hold" grpId="0" nodeType="withEffect">
                                  <p:stCondLst>
                                    <p:cond delay="0"/>
                                  </p:stCondLst>
                                  <p:childTnLst>
                                    <p:set>
                                      <p:cBhvr>
                                        <p:cTn id="259" dur="1" fill="hold">
                                          <p:stCondLst>
                                            <p:cond delay="0"/>
                                          </p:stCondLst>
                                        </p:cTn>
                                        <p:tgtEl>
                                          <p:spTgt spid="67"/>
                                        </p:tgtEl>
                                        <p:attrNameLst>
                                          <p:attrName>style.visibility</p:attrName>
                                        </p:attrNameLst>
                                      </p:cBhvr>
                                      <p:to>
                                        <p:strVal val="visible"/>
                                      </p:to>
                                    </p:set>
                                    <p:anim calcmode="lin" valueType="num">
                                      <p:cBhvr>
                                        <p:cTn id="260" dur="1000" fill="hold"/>
                                        <p:tgtEl>
                                          <p:spTgt spid="67"/>
                                        </p:tgtEl>
                                        <p:attrNameLst>
                                          <p:attrName>ppt_w</p:attrName>
                                        </p:attrNameLst>
                                      </p:cBhvr>
                                      <p:tavLst>
                                        <p:tav tm="0">
                                          <p:val>
                                            <p:fltVal val="0"/>
                                          </p:val>
                                        </p:tav>
                                        <p:tav tm="100000">
                                          <p:val>
                                            <p:strVal val="#ppt_w"/>
                                          </p:val>
                                        </p:tav>
                                      </p:tavLst>
                                    </p:anim>
                                    <p:anim calcmode="lin" valueType="num">
                                      <p:cBhvr>
                                        <p:cTn id="261" dur="1000" fill="hold"/>
                                        <p:tgtEl>
                                          <p:spTgt spid="67"/>
                                        </p:tgtEl>
                                        <p:attrNameLst>
                                          <p:attrName>ppt_h</p:attrName>
                                        </p:attrNameLst>
                                      </p:cBhvr>
                                      <p:tavLst>
                                        <p:tav tm="0">
                                          <p:val>
                                            <p:fltVal val="0"/>
                                          </p:val>
                                        </p:tav>
                                        <p:tav tm="100000">
                                          <p:val>
                                            <p:strVal val="#ppt_h"/>
                                          </p:val>
                                        </p:tav>
                                      </p:tavLst>
                                    </p:anim>
                                    <p:animEffect transition="in" filter="fade">
                                      <p:cBhvr>
                                        <p:cTn id="262" dur="1000"/>
                                        <p:tgtEl>
                                          <p:spTgt spid="67"/>
                                        </p:tgtEl>
                                      </p:cBhvr>
                                    </p:animEffect>
                                  </p:childTnLst>
                                </p:cTn>
                              </p:par>
                              <p:par>
                                <p:cTn id="263" presetID="10" presetClass="exit" presetSubtype="0" fill="hold" grpId="4" nodeType="withEffect">
                                  <p:stCondLst>
                                    <p:cond delay="0"/>
                                  </p:stCondLst>
                                  <p:childTnLst>
                                    <p:animEffect transition="out" filter="fade">
                                      <p:cBhvr>
                                        <p:cTn id="264" dur="1000"/>
                                        <p:tgtEl>
                                          <p:spTgt spid="18"/>
                                        </p:tgtEl>
                                      </p:cBhvr>
                                    </p:animEffect>
                                    <p:set>
                                      <p:cBhvr>
                                        <p:cTn id="265"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17" grpId="0" animBg="1"/>
      <p:bldP spid="17" grpId="1" animBg="1"/>
      <p:bldP spid="17" grpId="2" animBg="1"/>
      <p:bldP spid="17" grpId="3" animBg="1"/>
      <p:bldP spid="18" grpId="0" animBg="1"/>
      <p:bldP spid="18" grpId="2" animBg="1"/>
      <p:bldP spid="18" grpId="3" animBg="1"/>
      <p:bldP spid="18" grpId="4" animBg="1"/>
      <p:bldP spid="18" grpId="5" animBg="1"/>
      <p:bldP spid="19" grpId="0" animBg="1"/>
      <p:bldP spid="19" grpId="1" animBg="1"/>
      <p:bldP spid="19" grpId="2" animBg="1"/>
      <p:bldP spid="19" grpId="3" animBg="1"/>
      <p:bldP spid="20" grpId="0" animBg="1"/>
      <p:bldP spid="20" grpId="1" animBg="1"/>
      <p:bldP spid="20" grpId="2" animBg="1"/>
      <p:bldP spid="21" grpId="0" animBg="1"/>
      <p:bldP spid="21" grpId="2" animBg="1"/>
      <p:bldP spid="21" grpId="3" animBg="1"/>
      <p:bldP spid="22" grpId="0" animBg="1"/>
      <p:bldP spid="22" grpId="1" animBg="1"/>
      <p:bldP spid="22" grpId="2" animBg="1"/>
      <p:bldP spid="22" grpId="3" animBg="1"/>
      <p:bldP spid="23" grpId="0" animBg="1"/>
      <p:bldP spid="23" grpId="2" animBg="1"/>
      <p:bldP spid="23" grpId="3" animBg="1"/>
      <p:bldP spid="24" grpId="0" animBg="1"/>
      <p:bldP spid="24" grpId="1" animBg="1"/>
      <p:bldP spid="24" grpId="2" animBg="1"/>
      <p:bldP spid="24" grpId="3" animBg="1"/>
      <p:bldP spid="24" grpId="5" animBg="1"/>
      <p:bldP spid="24" grpId="7" animBg="1"/>
      <p:bldP spid="25" grpId="0"/>
      <p:bldP spid="27" grpId="0" animBg="1"/>
      <p:bldP spid="27" grpId="1" animBg="1"/>
      <p:bldP spid="28" grpId="0" animBg="1"/>
      <p:bldP spid="28" grpId="1" animBg="1"/>
      <p:bldP spid="28" grpId="2" animBg="1"/>
      <p:bldP spid="28" grpId="3" animBg="1"/>
      <p:bldP spid="29" grpId="0"/>
      <p:bldP spid="29" grpId="1"/>
      <p:bldP spid="29" grpId="2"/>
      <p:bldP spid="30" grpId="0"/>
      <p:bldP spid="31" grpId="1" animBg="1"/>
      <p:bldP spid="31" grpId="2" animBg="1"/>
      <p:bldP spid="31" grpId="3" animBg="1"/>
      <p:bldP spid="31" grpId="4" animBg="1"/>
      <p:bldP spid="38" grpId="0" animBg="1"/>
      <p:bldP spid="38" grpId="1" animBg="1"/>
      <p:bldP spid="61" grpId="0" animBg="1"/>
      <p:bldP spid="26" grpId="0"/>
      <p:bldP spid="60" grpId="0" animBg="1"/>
      <p:bldP spid="73" grpId="0" animBg="1"/>
      <p:bldP spid="6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057400" y="70783"/>
            <a:ext cx="7162800" cy="6863417"/>
            <a:chOff x="2057400" y="70783"/>
            <a:chExt cx="7162800" cy="6863417"/>
          </a:xfrm>
        </p:grpSpPr>
        <p:sp>
          <p:nvSpPr>
            <p:cNvPr id="26" name="Rectangle 25"/>
            <p:cNvSpPr/>
            <p:nvPr/>
          </p:nvSpPr>
          <p:spPr>
            <a:xfrm>
              <a:off x="7086600" y="91440"/>
              <a:ext cx="2133600" cy="3093154"/>
            </a:xfrm>
            <a:prstGeom prst="rect">
              <a:avLst/>
            </a:prstGeom>
          </p:spPr>
          <p:txBody>
            <a:bodyPr wrap="square">
              <a:spAutoFit/>
            </a:bodyPr>
            <a:lstStyle/>
            <a:p>
              <a:r>
                <a:rPr lang="en-US" sz="1500" b="1" u="sng" dirty="0" smtClean="0">
                  <a:solidFill>
                    <a:srgbClr val="000000"/>
                  </a:solidFill>
                </a:rPr>
                <a:t>FRENCH BOATMEN</a:t>
              </a:r>
            </a:p>
            <a:p>
              <a:r>
                <a:rPr lang="en-US" sz="1500" dirty="0" err="1" smtClean="0">
                  <a:solidFill>
                    <a:srgbClr val="000000"/>
                  </a:solidFill>
                </a:rPr>
                <a:t>Baptiste</a:t>
              </a:r>
              <a:r>
                <a:rPr lang="en-US" sz="1500" dirty="0" smtClean="0">
                  <a:solidFill>
                    <a:srgbClr val="000000"/>
                  </a:solidFill>
                </a:rPr>
                <a:t> </a:t>
              </a:r>
              <a:r>
                <a:rPr lang="en-US" sz="1500" dirty="0" err="1" smtClean="0">
                  <a:solidFill>
                    <a:srgbClr val="000000"/>
                  </a:solidFill>
                </a:rPr>
                <a:t>Deschamps</a:t>
              </a:r>
              <a:r>
                <a:rPr lang="en-US" sz="1500" dirty="0" smtClean="0">
                  <a:solidFill>
                    <a:srgbClr val="000000"/>
                  </a:solidFill>
                </a:rPr>
                <a:t> </a:t>
              </a:r>
            </a:p>
            <a:p>
              <a:r>
                <a:rPr lang="en-US" sz="1500" dirty="0" smtClean="0">
                  <a:solidFill>
                    <a:srgbClr val="000000"/>
                  </a:solidFill>
                </a:rPr>
                <a:t>Joseph De </a:t>
              </a:r>
              <a:r>
                <a:rPr lang="en-US" sz="1500" dirty="0" err="1" smtClean="0">
                  <a:solidFill>
                    <a:srgbClr val="000000"/>
                  </a:solidFill>
                </a:rPr>
                <a:t>Bartee</a:t>
              </a:r>
              <a:r>
                <a:rPr lang="en-US" sz="1500" dirty="0" smtClean="0">
                  <a:solidFill>
                    <a:srgbClr val="000000"/>
                  </a:solidFill>
                </a:rPr>
                <a:t> </a:t>
              </a:r>
            </a:p>
            <a:p>
              <a:r>
                <a:rPr lang="en-US" sz="1500" dirty="0" smtClean="0">
                  <a:solidFill>
                    <a:srgbClr val="000000"/>
                  </a:solidFill>
                </a:rPr>
                <a:t>E. </a:t>
              </a:r>
              <a:r>
                <a:rPr lang="en-US" sz="1500" dirty="0" err="1" smtClean="0">
                  <a:solidFill>
                    <a:srgbClr val="000000"/>
                  </a:solidFill>
                </a:rPr>
                <a:t>Cann</a:t>
              </a:r>
              <a:r>
                <a:rPr lang="en-US" sz="1500" dirty="0" smtClean="0">
                  <a:solidFill>
                    <a:srgbClr val="000000"/>
                  </a:solidFill>
                </a:rPr>
                <a:t> </a:t>
              </a:r>
            </a:p>
            <a:p>
              <a:r>
                <a:rPr lang="en-US" sz="1500" dirty="0" err="1" smtClean="0">
                  <a:solidFill>
                    <a:srgbClr val="000000"/>
                  </a:solidFill>
                </a:rPr>
                <a:t>Charol</a:t>
              </a:r>
              <a:r>
                <a:rPr lang="en-US" sz="1500" dirty="0" smtClean="0">
                  <a:solidFill>
                    <a:srgbClr val="000000"/>
                  </a:solidFill>
                </a:rPr>
                <a:t> </a:t>
              </a:r>
              <a:r>
                <a:rPr lang="en-US" sz="1500" dirty="0" err="1" smtClean="0">
                  <a:solidFill>
                    <a:srgbClr val="000000"/>
                  </a:solidFill>
                </a:rPr>
                <a:t>Cougee</a:t>
              </a:r>
              <a:r>
                <a:rPr lang="en-US" sz="1500" dirty="0" smtClean="0">
                  <a:solidFill>
                    <a:srgbClr val="000000"/>
                  </a:solidFill>
                </a:rPr>
                <a:t> </a:t>
              </a:r>
            </a:p>
            <a:p>
              <a:r>
                <a:rPr lang="en-US" sz="1500" dirty="0" smtClean="0">
                  <a:solidFill>
                    <a:srgbClr val="000000"/>
                  </a:solidFill>
                </a:rPr>
                <a:t>Pierre </a:t>
              </a:r>
              <a:r>
                <a:rPr lang="en-US" sz="1500" dirty="0" err="1" smtClean="0">
                  <a:solidFill>
                    <a:srgbClr val="000000"/>
                  </a:solidFill>
                </a:rPr>
                <a:t>Cruzatte</a:t>
              </a:r>
              <a:r>
                <a:rPr lang="en-US" sz="1500" dirty="0" smtClean="0">
                  <a:solidFill>
                    <a:srgbClr val="000000"/>
                  </a:solidFill>
                </a:rPr>
                <a:t> </a:t>
              </a:r>
            </a:p>
            <a:p>
              <a:r>
                <a:rPr lang="en-US" sz="1500" dirty="0" err="1" smtClean="0">
                  <a:solidFill>
                    <a:srgbClr val="000000"/>
                  </a:solidFill>
                </a:rPr>
                <a:t>Chaol</a:t>
              </a:r>
              <a:r>
                <a:rPr lang="en-US" sz="1500" dirty="0" smtClean="0">
                  <a:solidFill>
                    <a:srgbClr val="000000"/>
                  </a:solidFill>
                </a:rPr>
                <a:t> Hebert</a:t>
              </a:r>
            </a:p>
            <a:p>
              <a:r>
                <a:rPr lang="en-US" sz="1500" dirty="0" smtClean="0">
                  <a:solidFill>
                    <a:srgbClr val="000000"/>
                  </a:solidFill>
                </a:rPr>
                <a:t>Batiste </a:t>
              </a:r>
              <a:r>
                <a:rPr lang="en-US" sz="1500" dirty="0" err="1" smtClean="0">
                  <a:solidFill>
                    <a:srgbClr val="000000"/>
                  </a:solidFill>
                </a:rPr>
                <a:t>Jeunesse</a:t>
              </a:r>
              <a:r>
                <a:rPr lang="en-US" sz="1500" dirty="0" smtClean="0">
                  <a:solidFill>
                    <a:srgbClr val="000000"/>
                  </a:solidFill>
                </a:rPr>
                <a:t> </a:t>
              </a:r>
            </a:p>
            <a:p>
              <a:r>
                <a:rPr lang="en-US" sz="1500" dirty="0" smtClean="0">
                  <a:solidFill>
                    <a:srgbClr val="000000"/>
                  </a:solidFill>
                </a:rPr>
                <a:t>La </a:t>
              </a:r>
              <a:r>
                <a:rPr lang="en-US" sz="1500" dirty="0" err="1" smtClean="0">
                  <a:solidFill>
                    <a:srgbClr val="000000"/>
                  </a:solidFill>
                </a:rPr>
                <a:t>Bartee</a:t>
              </a:r>
              <a:r>
                <a:rPr lang="en-US" sz="1500" dirty="0" smtClean="0">
                  <a:solidFill>
                    <a:srgbClr val="000000"/>
                  </a:solidFill>
                </a:rPr>
                <a:t> </a:t>
              </a:r>
            </a:p>
            <a:p>
              <a:r>
                <a:rPr lang="en-US" sz="1500" dirty="0" err="1" smtClean="0">
                  <a:solidFill>
                    <a:srgbClr val="000000"/>
                  </a:solidFill>
                </a:rPr>
                <a:t>Labiche</a:t>
              </a:r>
              <a:r>
                <a:rPr lang="en-US" sz="1500" dirty="0" smtClean="0">
                  <a:solidFill>
                    <a:srgbClr val="000000"/>
                  </a:solidFill>
                </a:rPr>
                <a:t> </a:t>
              </a:r>
              <a:r>
                <a:rPr lang="en-US" sz="1500" dirty="0" err="1" smtClean="0">
                  <a:solidFill>
                    <a:srgbClr val="000000"/>
                  </a:solidFill>
                </a:rPr>
                <a:t>Mallat</a:t>
              </a:r>
              <a:r>
                <a:rPr lang="en-US" sz="1500" dirty="0" smtClean="0">
                  <a:solidFill>
                    <a:srgbClr val="000000"/>
                  </a:solidFill>
                </a:rPr>
                <a:t> </a:t>
              </a:r>
            </a:p>
            <a:p>
              <a:r>
                <a:rPr lang="en-US" sz="1500" dirty="0" smtClean="0">
                  <a:solidFill>
                    <a:srgbClr val="000000"/>
                  </a:solidFill>
                </a:rPr>
                <a:t>Paul </a:t>
              </a:r>
              <a:r>
                <a:rPr lang="en-US" sz="1500" dirty="0" err="1" smtClean="0">
                  <a:solidFill>
                    <a:srgbClr val="000000"/>
                  </a:solidFill>
                </a:rPr>
                <a:t>Primeau</a:t>
              </a:r>
              <a:endParaRPr lang="en-US" sz="1500" dirty="0" smtClean="0">
                <a:solidFill>
                  <a:srgbClr val="000000"/>
                </a:solidFill>
              </a:endParaRPr>
            </a:p>
            <a:p>
              <a:r>
                <a:rPr lang="en-US" sz="1500" dirty="0" smtClean="0">
                  <a:solidFill>
                    <a:srgbClr val="000000"/>
                  </a:solidFill>
                </a:rPr>
                <a:t>Francois Rivet</a:t>
              </a:r>
            </a:p>
            <a:p>
              <a:r>
                <a:rPr lang="en-US" sz="1500" dirty="0" smtClean="0">
                  <a:solidFill>
                    <a:srgbClr val="000000"/>
                  </a:solidFill>
                </a:rPr>
                <a:t>Peter </a:t>
              </a:r>
              <a:r>
                <a:rPr lang="en-US" sz="1500" dirty="0" err="1" smtClean="0">
                  <a:solidFill>
                    <a:srgbClr val="000000"/>
                  </a:solidFill>
                </a:rPr>
                <a:t>Roi</a:t>
              </a:r>
              <a:r>
                <a:rPr lang="en-US" sz="1500" dirty="0" smtClean="0">
                  <a:solidFill>
                    <a:srgbClr val="000000"/>
                  </a:solidFill>
                </a:rPr>
                <a:t> </a:t>
              </a:r>
            </a:p>
          </p:txBody>
        </p:sp>
        <p:sp>
          <p:nvSpPr>
            <p:cNvPr id="27" name="Rectangle 26"/>
            <p:cNvSpPr/>
            <p:nvPr/>
          </p:nvSpPr>
          <p:spPr>
            <a:xfrm>
              <a:off x="7086600" y="3200400"/>
              <a:ext cx="2133600" cy="3554819"/>
            </a:xfrm>
            <a:prstGeom prst="rect">
              <a:avLst/>
            </a:prstGeom>
          </p:spPr>
          <p:txBody>
            <a:bodyPr wrap="square">
              <a:spAutoFit/>
            </a:bodyPr>
            <a:lstStyle/>
            <a:p>
              <a:r>
                <a:rPr lang="en-US" sz="1500" b="1" u="sng" dirty="0" smtClean="0">
                  <a:solidFill>
                    <a:srgbClr val="000000"/>
                  </a:solidFill>
                </a:rPr>
                <a:t>CIVILIAN MEMBERS</a:t>
              </a:r>
            </a:p>
            <a:p>
              <a:r>
                <a:rPr lang="en-US" sz="1500" dirty="0" smtClean="0">
                  <a:solidFill>
                    <a:srgbClr val="000000"/>
                  </a:solidFill>
                </a:rPr>
                <a:t>Toussaint </a:t>
              </a:r>
              <a:r>
                <a:rPr lang="en-US" sz="1500" dirty="0" err="1" smtClean="0">
                  <a:solidFill>
                    <a:srgbClr val="000000"/>
                  </a:solidFill>
                </a:rPr>
                <a:t>Charbaneau</a:t>
              </a:r>
              <a:endParaRPr lang="en-US" sz="1500" dirty="0" smtClean="0">
                <a:solidFill>
                  <a:srgbClr val="000000"/>
                </a:solidFill>
              </a:endParaRPr>
            </a:p>
            <a:p>
              <a:r>
                <a:rPr lang="en-US" sz="1500" dirty="0" smtClean="0">
                  <a:solidFill>
                    <a:srgbClr val="000000"/>
                  </a:solidFill>
                </a:rPr>
                <a:t>George </a:t>
              </a:r>
              <a:r>
                <a:rPr lang="en-US" sz="1500" dirty="0" err="1" smtClean="0">
                  <a:solidFill>
                    <a:srgbClr val="000000"/>
                  </a:solidFill>
                </a:rPr>
                <a:t>Drouillard</a:t>
              </a:r>
              <a:r>
                <a:rPr lang="en-US" sz="1500" dirty="0" smtClean="0">
                  <a:solidFill>
                    <a:srgbClr val="000000"/>
                  </a:solidFill>
                </a:rPr>
                <a:t> </a:t>
              </a:r>
            </a:p>
            <a:p>
              <a:r>
                <a:rPr lang="en-US" sz="1500" dirty="0" smtClean="0">
                  <a:solidFill>
                    <a:srgbClr val="000000"/>
                  </a:solidFill>
                </a:rPr>
                <a:t>York</a:t>
              </a:r>
            </a:p>
            <a:p>
              <a:r>
                <a:rPr lang="en-US" sz="1500" b="1" u="sng" dirty="0" smtClean="0">
                  <a:solidFill>
                    <a:srgbClr val="000000"/>
                  </a:solidFill>
                </a:rPr>
                <a:t>NATIVE AMERICANS</a:t>
              </a:r>
            </a:p>
            <a:p>
              <a:r>
                <a:rPr lang="en-US" sz="1500" dirty="0" smtClean="0">
                  <a:solidFill>
                    <a:srgbClr val="000000"/>
                  </a:solidFill>
                </a:rPr>
                <a:t>Chef </a:t>
              </a:r>
              <a:r>
                <a:rPr lang="en-US" sz="1500" dirty="0" err="1" smtClean="0">
                  <a:solidFill>
                    <a:srgbClr val="000000"/>
                  </a:solidFill>
                </a:rPr>
                <a:t>Shekeke</a:t>
              </a:r>
              <a:endParaRPr lang="en-US" sz="1500" dirty="0" smtClean="0">
                <a:solidFill>
                  <a:srgbClr val="000000"/>
                </a:solidFill>
              </a:endParaRPr>
            </a:p>
            <a:p>
              <a:r>
                <a:rPr lang="en-US" sz="1500" dirty="0" err="1" smtClean="0">
                  <a:solidFill>
                    <a:srgbClr val="000000"/>
                  </a:solidFill>
                </a:rPr>
                <a:t>Sacagewea</a:t>
              </a:r>
              <a:r>
                <a:rPr lang="en-US" sz="1500" dirty="0" smtClean="0">
                  <a:solidFill>
                    <a:srgbClr val="000000"/>
                  </a:solidFill>
                </a:rPr>
                <a:t>	</a:t>
              </a:r>
            </a:p>
            <a:p>
              <a:r>
                <a:rPr lang="en-US" sz="1500" dirty="0" smtClean="0">
                  <a:solidFill>
                    <a:srgbClr val="000000"/>
                  </a:solidFill>
                </a:rPr>
                <a:t>Jean Batiste (Pomp)</a:t>
              </a:r>
            </a:p>
            <a:p>
              <a:r>
                <a:rPr lang="en-US" sz="1500" dirty="0" smtClean="0">
                  <a:solidFill>
                    <a:srgbClr val="000000"/>
                  </a:solidFill>
                </a:rPr>
                <a:t>Chief </a:t>
              </a:r>
              <a:r>
                <a:rPr lang="en-US" sz="1500" dirty="0" err="1" smtClean="0">
                  <a:solidFill>
                    <a:srgbClr val="000000"/>
                  </a:solidFill>
                </a:rPr>
                <a:t>Kameaweit</a:t>
              </a:r>
              <a:endParaRPr lang="en-US" sz="1500" dirty="0" smtClean="0">
                <a:solidFill>
                  <a:srgbClr val="000000"/>
                </a:solidFill>
              </a:endParaRPr>
            </a:p>
            <a:p>
              <a:r>
                <a:rPr lang="en-US" sz="1500" dirty="0" smtClean="0">
                  <a:solidFill>
                    <a:srgbClr val="000000"/>
                  </a:solidFill>
                </a:rPr>
                <a:t>Twisted Hair	</a:t>
              </a:r>
            </a:p>
            <a:p>
              <a:r>
                <a:rPr lang="en-US" sz="1500" dirty="0" smtClean="0">
                  <a:solidFill>
                    <a:srgbClr val="000000"/>
                  </a:solidFill>
                </a:rPr>
                <a:t>Chief Cut Nose	</a:t>
              </a:r>
            </a:p>
            <a:p>
              <a:r>
                <a:rPr lang="en-US" sz="1500" b="1" u="sng" dirty="0" smtClean="0">
                  <a:solidFill>
                    <a:srgbClr val="000000"/>
                  </a:solidFill>
                </a:rPr>
                <a:t>OTHERS</a:t>
              </a:r>
              <a:r>
                <a:rPr lang="en-US" sz="1500" b="1" dirty="0" smtClean="0">
                  <a:solidFill>
                    <a:srgbClr val="000000"/>
                  </a:solidFill>
                </a:rPr>
                <a:t>	</a:t>
              </a:r>
            </a:p>
            <a:p>
              <a:r>
                <a:rPr lang="en-US" sz="1500" dirty="0" smtClean="0">
                  <a:solidFill>
                    <a:srgbClr val="000000"/>
                  </a:solidFill>
                </a:rPr>
                <a:t>Judith Hancock</a:t>
              </a:r>
            </a:p>
            <a:p>
              <a:r>
                <a:rPr lang="en-US" sz="1500" dirty="0" smtClean="0">
                  <a:solidFill>
                    <a:srgbClr val="000000"/>
                  </a:solidFill>
                </a:rPr>
                <a:t>Mrs. Cane 	</a:t>
              </a:r>
            </a:p>
            <a:p>
              <a:r>
                <a:rPr lang="en-US" sz="1500" dirty="0" smtClean="0">
                  <a:solidFill>
                    <a:srgbClr val="000000"/>
                  </a:solidFill>
                </a:rPr>
                <a:t>Seaman</a:t>
              </a:r>
            </a:p>
          </p:txBody>
        </p:sp>
        <p:grpSp>
          <p:nvGrpSpPr>
            <p:cNvPr id="28" name="Group 12"/>
            <p:cNvGrpSpPr/>
            <p:nvPr/>
          </p:nvGrpSpPr>
          <p:grpSpPr>
            <a:xfrm>
              <a:off x="2057400" y="70783"/>
              <a:ext cx="4953000" cy="6863417"/>
              <a:chOff x="2057400" y="0"/>
              <a:chExt cx="4953000" cy="6863417"/>
            </a:xfrm>
          </p:grpSpPr>
          <p:sp>
            <p:nvSpPr>
              <p:cNvPr id="30" name="Rectangle 29"/>
              <p:cNvSpPr/>
              <p:nvPr/>
            </p:nvSpPr>
            <p:spPr>
              <a:xfrm>
                <a:off x="4419600" y="2443817"/>
                <a:ext cx="2438400" cy="4401205"/>
              </a:xfrm>
              <a:prstGeom prst="rect">
                <a:avLst/>
              </a:prstGeom>
            </p:spPr>
            <p:txBody>
              <a:bodyPr wrap="square">
                <a:spAutoFit/>
              </a:bodyPr>
              <a:lstStyle/>
              <a:p>
                <a:r>
                  <a:rPr lang="en-US" sz="2000" dirty="0" smtClean="0">
                    <a:solidFill>
                      <a:srgbClr val="000000"/>
                    </a:solidFill>
                  </a:rPr>
                  <a:t>John Newman  	</a:t>
                </a:r>
              </a:p>
              <a:p>
                <a:r>
                  <a:rPr lang="en-US" sz="2000" dirty="0" smtClean="0">
                    <a:solidFill>
                      <a:srgbClr val="000000"/>
                    </a:solidFill>
                  </a:rPr>
                  <a:t>John Potts 	</a:t>
                </a:r>
              </a:p>
              <a:p>
                <a:r>
                  <a:rPr lang="en-US" sz="2000" dirty="0" smtClean="0">
                    <a:solidFill>
                      <a:srgbClr val="000000"/>
                    </a:solidFill>
                  </a:rPr>
                  <a:t>Moses Reed	</a:t>
                </a:r>
              </a:p>
              <a:p>
                <a:r>
                  <a:rPr lang="en-US" sz="2000" dirty="0" smtClean="0">
                    <a:solidFill>
                      <a:srgbClr val="000000"/>
                    </a:solidFill>
                  </a:rPr>
                  <a:t>John Robertson	</a:t>
                </a:r>
              </a:p>
              <a:p>
                <a:r>
                  <a:rPr lang="en-US" sz="2000" dirty="0" smtClean="0">
                    <a:solidFill>
                      <a:srgbClr val="000000"/>
                    </a:solidFill>
                  </a:rPr>
                  <a:t>George Shannon	</a:t>
                </a:r>
              </a:p>
              <a:p>
                <a:r>
                  <a:rPr lang="en-US" sz="2000" dirty="0" smtClean="0">
                    <a:solidFill>
                      <a:srgbClr val="000000"/>
                    </a:solidFill>
                  </a:rPr>
                  <a:t>John Shields	</a:t>
                </a:r>
              </a:p>
              <a:p>
                <a:r>
                  <a:rPr lang="en-US" sz="2000" dirty="0" smtClean="0">
                    <a:solidFill>
                      <a:srgbClr val="000000"/>
                    </a:solidFill>
                  </a:rPr>
                  <a:t>John Thompson	</a:t>
                </a:r>
              </a:p>
              <a:p>
                <a:r>
                  <a:rPr lang="en-US" sz="2000" dirty="0" err="1" smtClean="0">
                    <a:solidFill>
                      <a:srgbClr val="000000"/>
                    </a:solidFill>
                  </a:rPr>
                  <a:t>Ebeneezer</a:t>
                </a:r>
                <a:r>
                  <a:rPr lang="en-US" sz="2000" dirty="0" smtClean="0">
                    <a:solidFill>
                      <a:srgbClr val="000000"/>
                    </a:solidFill>
                  </a:rPr>
                  <a:t> Tuttle 	</a:t>
                </a:r>
              </a:p>
              <a:p>
                <a:r>
                  <a:rPr lang="en-US" sz="2000" dirty="0" smtClean="0">
                    <a:solidFill>
                      <a:srgbClr val="000000"/>
                    </a:solidFill>
                  </a:rPr>
                  <a:t>Peter Weiser	</a:t>
                </a:r>
              </a:p>
              <a:p>
                <a:r>
                  <a:rPr lang="en-US" sz="2000" dirty="0" smtClean="0">
                    <a:solidFill>
                      <a:srgbClr val="000000"/>
                    </a:solidFill>
                  </a:rPr>
                  <a:t>William Werner	</a:t>
                </a:r>
              </a:p>
              <a:p>
                <a:r>
                  <a:rPr lang="en-US" sz="2000" dirty="0" err="1" smtClean="0">
                    <a:solidFill>
                      <a:srgbClr val="000000"/>
                    </a:solidFill>
                  </a:rPr>
                  <a:t>Issac</a:t>
                </a:r>
                <a:r>
                  <a:rPr lang="en-US" sz="2000" dirty="0" smtClean="0">
                    <a:solidFill>
                      <a:srgbClr val="000000"/>
                    </a:solidFill>
                  </a:rPr>
                  <a:t> White	</a:t>
                </a:r>
              </a:p>
              <a:p>
                <a:r>
                  <a:rPr lang="en-US" sz="2000" dirty="0" smtClean="0">
                    <a:solidFill>
                      <a:srgbClr val="000000"/>
                    </a:solidFill>
                  </a:rPr>
                  <a:t>Joseph Whitehouse</a:t>
                </a:r>
              </a:p>
              <a:p>
                <a:r>
                  <a:rPr lang="en-US" sz="2000" dirty="0" smtClean="0">
                    <a:solidFill>
                      <a:srgbClr val="000000"/>
                    </a:solidFill>
                  </a:rPr>
                  <a:t>Alexander </a:t>
                </a:r>
                <a:r>
                  <a:rPr lang="en-US" sz="2000" dirty="0" err="1" smtClean="0">
                    <a:solidFill>
                      <a:srgbClr val="000000"/>
                    </a:solidFill>
                  </a:rPr>
                  <a:t>Willar</a:t>
                </a:r>
                <a:r>
                  <a:rPr lang="en-US" sz="2000" dirty="0" smtClean="0">
                    <a:solidFill>
                      <a:srgbClr val="000000"/>
                    </a:solidFill>
                  </a:rPr>
                  <a:t>	</a:t>
                </a:r>
              </a:p>
              <a:p>
                <a:r>
                  <a:rPr lang="en-US" sz="2000" dirty="0" smtClean="0">
                    <a:solidFill>
                      <a:srgbClr val="000000"/>
                    </a:solidFill>
                  </a:rPr>
                  <a:t>Richard Windsor	</a:t>
                </a:r>
              </a:p>
            </p:txBody>
          </p:sp>
          <p:sp>
            <p:nvSpPr>
              <p:cNvPr id="29" name="Rectangle 4"/>
              <p:cNvSpPr/>
              <p:nvPr/>
            </p:nvSpPr>
            <p:spPr>
              <a:xfrm>
                <a:off x="2057400" y="0"/>
                <a:ext cx="4953000" cy="6863417"/>
              </a:xfrm>
              <a:prstGeom prst="rect">
                <a:avLst/>
              </a:prstGeom>
            </p:spPr>
            <p:txBody>
              <a:bodyPr wrap="square">
                <a:spAutoFit/>
              </a:bodyPr>
              <a:lstStyle/>
              <a:p>
                <a:r>
                  <a:rPr lang="en-US" sz="2000" b="1" dirty="0" smtClean="0">
                    <a:solidFill>
                      <a:srgbClr val="000000"/>
                    </a:solidFill>
                  </a:rPr>
                  <a:t>	</a:t>
                </a:r>
                <a:r>
                  <a:rPr lang="en-US" sz="2000" b="1" u="sng" dirty="0" smtClean="0">
                    <a:solidFill>
                      <a:srgbClr val="000000"/>
                    </a:solidFill>
                  </a:rPr>
                  <a:t>CORPS OF DISCOVERY</a:t>
                </a:r>
              </a:p>
              <a:p>
                <a:r>
                  <a:rPr lang="en-US" sz="2000" b="1" dirty="0" smtClean="0">
                    <a:solidFill>
                      <a:srgbClr val="000000"/>
                    </a:solidFill>
                  </a:rPr>
                  <a:t>	       LEADERS	</a:t>
                </a:r>
              </a:p>
              <a:p>
                <a:r>
                  <a:rPr lang="en-US" sz="2000" dirty="0" smtClean="0">
                    <a:solidFill>
                      <a:srgbClr val="000000"/>
                    </a:solidFill>
                  </a:rPr>
                  <a:t>Meriwether Lewis        William Clark</a:t>
                </a:r>
              </a:p>
              <a:p>
                <a:r>
                  <a:rPr lang="en-US" sz="2000" b="1" dirty="0" smtClean="0">
                    <a:solidFill>
                      <a:srgbClr val="000000"/>
                    </a:solidFill>
                  </a:rPr>
                  <a:t>	       SERGEANTS	</a:t>
                </a:r>
              </a:p>
              <a:p>
                <a:r>
                  <a:rPr lang="en-US" sz="2000" dirty="0" smtClean="0">
                    <a:solidFill>
                      <a:srgbClr val="000000"/>
                    </a:solidFill>
                  </a:rPr>
                  <a:t>Charles Floyd 	         Nathaniel Pryor</a:t>
                </a:r>
              </a:p>
              <a:p>
                <a:r>
                  <a:rPr lang="en-US" sz="2000" dirty="0" smtClean="0">
                    <a:solidFill>
                      <a:srgbClr val="000000"/>
                    </a:solidFill>
                  </a:rPr>
                  <a:t>Patrick </a:t>
                </a:r>
                <a:r>
                  <a:rPr lang="en-US" sz="2000" dirty="0" err="1" smtClean="0">
                    <a:solidFill>
                      <a:srgbClr val="000000"/>
                    </a:solidFill>
                  </a:rPr>
                  <a:t>Gass</a:t>
                </a:r>
                <a:r>
                  <a:rPr lang="en-US" sz="2000" dirty="0" smtClean="0">
                    <a:solidFill>
                      <a:srgbClr val="000000"/>
                    </a:solidFill>
                  </a:rPr>
                  <a:t> 	         Richard </a:t>
                </a:r>
                <a:r>
                  <a:rPr lang="en-US" sz="2000" dirty="0" err="1" smtClean="0">
                    <a:solidFill>
                      <a:srgbClr val="000000"/>
                    </a:solidFill>
                  </a:rPr>
                  <a:t>Warfington</a:t>
                </a:r>
                <a:r>
                  <a:rPr lang="en-US" sz="2000" dirty="0" smtClean="0">
                    <a:solidFill>
                      <a:srgbClr val="000000"/>
                    </a:solidFill>
                  </a:rPr>
                  <a:t> </a:t>
                </a:r>
              </a:p>
              <a:p>
                <a:r>
                  <a:rPr lang="en-US" sz="2000" dirty="0" smtClean="0">
                    <a:solidFill>
                      <a:srgbClr val="000000"/>
                    </a:solidFill>
                  </a:rPr>
                  <a:t>John Ordway </a:t>
                </a:r>
              </a:p>
              <a:p>
                <a:r>
                  <a:rPr lang="en-US" sz="2000" b="1" dirty="0" smtClean="0">
                    <a:solidFill>
                      <a:srgbClr val="000000"/>
                    </a:solidFill>
                  </a:rPr>
                  <a:t>	       PRIVATES	</a:t>
                </a:r>
              </a:p>
              <a:p>
                <a:r>
                  <a:rPr lang="en-US" sz="2000" dirty="0" smtClean="0">
                    <a:solidFill>
                      <a:srgbClr val="000000"/>
                    </a:solidFill>
                  </a:rPr>
                  <a:t>John </a:t>
                </a:r>
                <a:r>
                  <a:rPr lang="en-US" sz="2000" dirty="0" err="1" smtClean="0">
                    <a:solidFill>
                      <a:srgbClr val="000000"/>
                    </a:solidFill>
                  </a:rPr>
                  <a:t>Boley</a:t>
                </a:r>
                <a:r>
                  <a:rPr lang="en-US" sz="2000" dirty="0" smtClean="0">
                    <a:solidFill>
                      <a:srgbClr val="000000"/>
                    </a:solidFill>
                  </a:rPr>
                  <a:t> 	</a:t>
                </a:r>
              </a:p>
              <a:p>
                <a:r>
                  <a:rPr lang="en-US" sz="2000" dirty="0" smtClean="0">
                    <a:solidFill>
                      <a:srgbClr val="000000"/>
                    </a:solidFill>
                  </a:rPr>
                  <a:t>William Bratton 1812</a:t>
                </a:r>
              </a:p>
              <a:p>
                <a:r>
                  <a:rPr lang="en-US" sz="2000" dirty="0" smtClean="0">
                    <a:solidFill>
                      <a:srgbClr val="000000"/>
                    </a:solidFill>
                  </a:rPr>
                  <a:t>John Collins 	</a:t>
                </a:r>
              </a:p>
              <a:p>
                <a:r>
                  <a:rPr lang="en-US" sz="2000" dirty="0" smtClean="0">
                    <a:solidFill>
                      <a:srgbClr val="000000"/>
                    </a:solidFill>
                  </a:rPr>
                  <a:t>John </a:t>
                </a:r>
                <a:r>
                  <a:rPr lang="en-US" sz="2000" dirty="0" err="1" smtClean="0">
                    <a:solidFill>
                      <a:srgbClr val="000000"/>
                    </a:solidFill>
                  </a:rPr>
                  <a:t>Colter</a:t>
                </a:r>
                <a:r>
                  <a:rPr lang="en-US" sz="2000" dirty="0" smtClean="0">
                    <a:solidFill>
                      <a:srgbClr val="000000"/>
                    </a:solidFill>
                  </a:rPr>
                  <a:t> 	</a:t>
                </a:r>
              </a:p>
              <a:p>
                <a:r>
                  <a:rPr lang="en-US" sz="2000" dirty="0" smtClean="0">
                    <a:solidFill>
                      <a:srgbClr val="000000"/>
                    </a:solidFill>
                  </a:rPr>
                  <a:t>John Dame	</a:t>
                </a:r>
              </a:p>
              <a:p>
                <a:r>
                  <a:rPr lang="en-US" sz="2000" dirty="0" smtClean="0">
                    <a:solidFill>
                      <a:srgbClr val="000000"/>
                    </a:solidFill>
                  </a:rPr>
                  <a:t>Joseph Field	</a:t>
                </a:r>
              </a:p>
              <a:p>
                <a:r>
                  <a:rPr lang="en-US" sz="2000" dirty="0" err="1" smtClean="0">
                    <a:solidFill>
                      <a:srgbClr val="000000"/>
                    </a:solidFill>
                  </a:rPr>
                  <a:t>Reubin</a:t>
                </a:r>
                <a:r>
                  <a:rPr lang="en-US" sz="2000" dirty="0" smtClean="0">
                    <a:solidFill>
                      <a:srgbClr val="000000"/>
                    </a:solidFill>
                  </a:rPr>
                  <a:t> Field	</a:t>
                </a:r>
              </a:p>
              <a:p>
                <a:r>
                  <a:rPr lang="en-US" sz="2000" dirty="0" smtClean="0">
                    <a:solidFill>
                      <a:srgbClr val="000000"/>
                    </a:solidFill>
                  </a:rPr>
                  <a:t>Robert Frazer	</a:t>
                </a:r>
              </a:p>
              <a:p>
                <a:r>
                  <a:rPr lang="en-US" sz="2000" dirty="0" smtClean="0">
                    <a:solidFill>
                      <a:srgbClr val="000000"/>
                    </a:solidFill>
                  </a:rPr>
                  <a:t>George Gibson </a:t>
                </a:r>
              </a:p>
              <a:p>
                <a:r>
                  <a:rPr lang="en-US" sz="2000" dirty="0" smtClean="0">
                    <a:solidFill>
                      <a:srgbClr val="000000"/>
                    </a:solidFill>
                  </a:rPr>
                  <a:t>Hugh Hall</a:t>
                </a:r>
              </a:p>
              <a:p>
                <a:r>
                  <a:rPr lang="en-US" sz="2000" dirty="0" smtClean="0">
                    <a:solidFill>
                      <a:srgbClr val="000000"/>
                    </a:solidFill>
                  </a:rPr>
                  <a:t>Thomas Howard</a:t>
                </a:r>
              </a:p>
              <a:p>
                <a:r>
                  <a:rPr lang="en-US" sz="2000" dirty="0" smtClean="0">
                    <a:solidFill>
                      <a:srgbClr val="000000"/>
                    </a:solidFill>
                  </a:rPr>
                  <a:t>Francois </a:t>
                </a:r>
                <a:r>
                  <a:rPr lang="en-US" sz="2000" dirty="0" err="1" smtClean="0">
                    <a:solidFill>
                      <a:srgbClr val="000000"/>
                    </a:solidFill>
                  </a:rPr>
                  <a:t>Labiche</a:t>
                </a:r>
                <a:endParaRPr lang="en-US" sz="2000" dirty="0" smtClean="0">
                  <a:solidFill>
                    <a:srgbClr val="000000"/>
                  </a:solidFill>
                </a:endParaRPr>
              </a:p>
              <a:p>
                <a:r>
                  <a:rPr lang="en-US" sz="2000" dirty="0" smtClean="0">
                    <a:solidFill>
                      <a:srgbClr val="000000"/>
                    </a:solidFill>
                  </a:rPr>
                  <a:t>Jean Le Page 	</a:t>
                </a:r>
              </a:p>
              <a:p>
                <a:r>
                  <a:rPr lang="en-US" sz="2000" dirty="0" smtClean="0">
                    <a:solidFill>
                      <a:srgbClr val="000000"/>
                    </a:solidFill>
                  </a:rPr>
                  <a:t>Hugh McNeal 	</a:t>
                </a:r>
              </a:p>
            </p:txBody>
          </p:sp>
        </p:grpSp>
      </p:grpSp>
      <p:grpSp>
        <p:nvGrpSpPr>
          <p:cNvPr id="24" name="Group 23"/>
          <p:cNvGrpSpPr/>
          <p:nvPr/>
        </p:nvGrpSpPr>
        <p:grpSpPr>
          <a:xfrm>
            <a:off x="-25889" y="1447800"/>
            <a:ext cx="9169889" cy="5410200"/>
            <a:chOff x="-25889" y="1447800"/>
            <a:chExt cx="9169889" cy="5410200"/>
          </a:xfrm>
        </p:grpSpPr>
        <p:pic>
          <p:nvPicPr>
            <p:cNvPr id="13" name="Picture 2" descr="https://s-media-cache-ak0.pinimg.com/originals/6e/4f/68/6e4f68e992bed3e77457a6e71fb7aabf.jpg"/>
            <p:cNvPicPr>
              <a:picLocks noChangeAspect="1" noChangeArrowheads="1"/>
            </p:cNvPicPr>
            <p:nvPr/>
          </p:nvPicPr>
          <p:blipFill>
            <a:blip r:embed="rId2"/>
            <a:srcRect/>
            <a:stretch>
              <a:fillRect/>
            </a:stretch>
          </p:blipFill>
          <p:spPr bwMode="auto">
            <a:xfrm>
              <a:off x="-1" y="1447800"/>
              <a:ext cx="9144001" cy="5410200"/>
            </a:xfrm>
            <a:prstGeom prst="rect">
              <a:avLst/>
            </a:prstGeom>
            <a:noFill/>
          </p:spPr>
        </p:pic>
        <p:sp>
          <p:nvSpPr>
            <p:cNvPr id="3" name="Rectangle 2"/>
            <p:cNvSpPr/>
            <p:nvPr/>
          </p:nvSpPr>
          <p:spPr>
            <a:xfrm>
              <a:off x="152400" y="5029200"/>
              <a:ext cx="2438400" cy="15240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667000" y="5410200"/>
              <a:ext cx="6248400" cy="11430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772400" y="2438400"/>
              <a:ext cx="1022203" cy="461665"/>
            </a:xfrm>
            <a:prstGeom prst="rect">
              <a:avLst/>
            </a:prstGeom>
            <a:noFill/>
          </p:spPr>
          <p:txBody>
            <a:bodyPr wrap="none" rtlCol="0">
              <a:spAutoFit/>
            </a:bodyPr>
            <a:lstStyle/>
            <a:p>
              <a:r>
                <a:rPr lang="en-US" sz="2400" b="1" dirty="0" smtClean="0">
                  <a:solidFill>
                    <a:srgbClr val="FF0000"/>
                  </a:solidFill>
                  <a:effectLst>
                    <a:outerShdw dist="50800" dir="5400000" algn="ctr" rotWithShape="0">
                      <a:schemeClr val="tx1"/>
                    </a:outerShdw>
                  </a:effectLst>
                </a:rPr>
                <a:t>(slave)</a:t>
              </a:r>
              <a:endParaRPr lang="en-US" sz="2400" b="1" dirty="0">
                <a:solidFill>
                  <a:srgbClr val="FF0000"/>
                </a:solidFill>
                <a:effectLst>
                  <a:outerShdw dist="50800" dir="5400000" algn="ctr" rotWithShape="0">
                    <a:schemeClr val="tx1"/>
                  </a:outerShdw>
                </a:effectLst>
              </a:endParaRPr>
            </a:p>
          </p:txBody>
        </p:sp>
        <p:sp>
          <p:nvSpPr>
            <p:cNvPr id="20" name="TextBox 19"/>
            <p:cNvSpPr txBox="1"/>
            <p:nvPr/>
          </p:nvSpPr>
          <p:spPr>
            <a:xfrm>
              <a:off x="7543800" y="3962400"/>
              <a:ext cx="1022203" cy="461665"/>
            </a:xfrm>
            <a:prstGeom prst="rect">
              <a:avLst/>
            </a:prstGeom>
            <a:noFill/>
          </p:spPr>
          <p:txBody>
            <a:bodyPr wrap="none" rtlCol="0">
              <a:spAutoFit/>
            </a:bodyPr>
            <a:lstStyle/>
            <a:p>
              <a:r>
                <a:rPr lang="en-US" sz="2400" b="1" dirty="0" smtClean="0">
                  <a:solidFill>
                    <a:srgbClr val="FF0000"/>
                  </a:solidFill>
                  <a:effectLst>
                    <a:outerShdw dist="50800" dir="5400000" algn="ctr" rotWithShape="0">
                      <a:schemeClr val="tx1"/>
                    </a:outerShdw>
                  </a:effectLst>
                </a:rPr>
                <a:t>(slave)</a:t>
              </a:r>
              <a:endParaRPr lang="en-US" sz="2400" b="1" dirty="0">
                <a:solidFill>
                  <a:srgbClr val="FF0000"/>
                </a:solidFill>
                <a:effectLst>
                  <a:outerShdw dist="50800" dir="5400000" algn="ctr" rotWithShape="0">
                    <a:schemeClr val="tx1"/>
                  </a:outerShdw>
                </a:effectLst>
              </a:endParaRPr>
            </a:p>
          </p:txBody>
        </p:sp>
        <p:sp>
          <p:nvSpPr>
            <p:cNvPr id="21" name="TextBox 20"/>
            <p:cNvSpPr txBox="1"/>
            <p:nvPr/>
          </p:nvSpPr>
          <p:spPr>
            <a:xfrm rot="20256610">
              <a:off x="-25889" y="3717747"/>
              <a:ext cx="2152705" cy="461665"/>
            </a:xfrm>
            <a:prstGeom prst="rect">
              <a:avLst/>
            </a:prstGeom>
            <a:noFill/>
          </p:spPr>
          <p:txBody>
            <a:bodyPr wrap="none" rtlCol="0">
              <a:spAutoFit/>
            </a:bodyPr>
            <a:lstStyle/>
            <a:p>
              <a:r>
                <a:rPr lang="en-US" sz="2400" b="1" dirty="0" smtClean="0">
                  <a:solidFill>
                    <a:srgbClr val="FF0000"/>
                  </a:solidFill>
                  <a:effectLst>
                    <a:outerShdw dist="50800" dir="5400000" algn="ctr" rotWithShape="0">
                      <a:schemeClr val="tx1"/>
                    </a:outerShdw>
                  </a:effectLst>
                </a:rPr>
                <a:t>Jefferson’s wife</a:t>
              </a:r>
              <a:endParaRPr lang="en-US" sz="2400" b="1" dirty="0">
                <a:solidFill>
                  <a:srgbClr val="FF0000"/>
                </a:solidFill>
                <a:effectLst>
                  <a:outerShdw dist="50800" dir="5400000" algn="ctr" rotWithShape="0">
                    <a:schemeClr val="tx1"/>
                  </a:outerShdw>
                </a:effectLst>
              </a:endParaRPr>
            </a:p>
          </p:txBody>
        </p:sp>
      </p:grpSp>
      <p:pic>
        <p:nvPicPr>
          <p:cNvPr id="151554" name="Picture 2" descr="Image result for jefferson-hemings reunion"/>
          <p:cNvPicPr>
            <a:picLocks noChangeAspect="1" noChangeArrowheads="1"/>
          </p:cNvPicPr>
          <p:nvPr/>
        </p:nvPicPr>
        <p:blipFill>
          <a:blip r:embed="rId3"/>
          <a:srcRect l="7500" r="2500" b="28000"/>
          <a:stretch>
            <a:fillRect/>
          </a:stretch>
        </p:blipFill>
        <p:spPr bwMode="auto">
          <a:xfrm>
            <a:off x="0" y="1371600"/>
            <a:ext cx="9144000" cy="5486400"/>
          </a:xfrm>
          <a:prstGeom prst="rect">
            <a:avLst/>
          </a:prstGeom>
          <a:noFill/>
        </p:spPr>
      </p:pic>
      <p:sp useBgFill="1">
        <p:nvSpPr>
          <p:cNvPr id="18" name="Rectangle 17"/>
          <p:cNvSpPr/>
          <p:nvPr/>
        </p:nvSpPr>
        <p:spPr>
          <a:xfrm>
            <a:off x="0" y="663714"/>
            <a:ext cx="7162800" cy="707886"/>
          </a:xfrm>
          <a:prstGeom prst="rect">
            <a:avLst/>
          </a:prstGeom>
        </p:spPr>
        <p:txBody>
          <a:bodyPr wrap="square">
            <a:spAutoFit/>
          </a:bodyPr>
          <a:lstStyle/>
          <a:p>
            <a:pPr algn="ctr"/>
            <a:r>
              <a:rPr lang="en-US" sz="4000" dirty="0" smtClean="0">
                <a:ln>
                  <a:solidFill>
                    <a:srgbClr val="FF0000"/>
                  </a:solidFill>
                </a:ln>
                <a:solidFill>
                  <a:srgbClr val="FF0000"/>
                </a:solidFill>
                <a:effectLst>
                  <a:outerShdw dist="50800" dir="5400000" algn="ctr" rotWithShape="0">
                    <a:schemeClr val="tx1"/>
                  </a:outerShdw>
                </a:effectLst>
                <a:latin typeface="Tempus Sans ITC" pitchFamily="82" charset="0"/>
              </a:rPr>
              <a:t>  The descendants Reunion . . . </a:t>
            </a:r>
          </a:p>
        </p:txBody>
      </p:sp>
      <p:sp>
        <p:nvSpPr>
          <p:cNvPr id="14" name="TextBox 3"/>
          <p:cNvSpPr txBox="1">
            <a:spLocks noChangeArrowheads="1"/>
          </p:cNvSpPr>
          <p:nvPr/>
        </p:nvSpPr>
        <p:spPr bwMode="auto">
          <a:xfrm>
            <a:off x="0" y="0"/>
            <a:ext cx="9144000" cy="707886"/>
          </a:xfrm>
          <a:prstGeom prst="rect">
            <a:avLst/>
          </a:prstGeom>
          <a:solidFill>
            <a:schemeClr val="accent1">
              <a:lumMod val="20000"/>
              <a:lumOff val="80000"/>
            </a:schemeClr>
          </a:solidFill>
          <a:ln w="9525">
            <a:noFill/>
            <a:miter lim="800000"/>
            <a:headEnd/>
            <a:tailEnd/>
          </a:ln>
        </p:spPr>
        <p:txBody>
          <a:bodyPr wrap="square">
            <a:spAutoFit/>
          </a:bodyPr>
          <a:lstStyle/>
          <a:p>
            <a:pPr>
              <a:defRPr/>
            </a:pPr>
            <a:r>
              <a:rPr lang="en-US" sz="4000" b="1" dirty="0" smtClean="0">
                <a:ln>
                  <a:solidFill>
                    <a:srgbClr val="0070C0"/>
                  </a:solidFill>
                </a:ln>
                <a:solidFill>
                  <a:schemeClr val="accent1">
                    <a:lumMod val="75000"/>
                  </a:schemeClr>
                </a:solidFill>
              </a:rPr>
              <a:t>	  Thomas Jefferson</a:t>
            </a:r>
            <a:endParaRPr lang="en-US" sz="4000" b="1" dirty="0">
              <a:ln>
                <a:solidFill>
                  <a:srgbClr val="0070C0"/>
                </a:solidFill>
              </a:ln>
              <a:solidFill>
                <a:schemeClr val="accent1">
                  <a:lumMod val="75000"/>
                </a:schemeClr>
              </a:solidFill>
            </a:endParaRPr>
          </a:p>
        </p:txBody>
      </p:sp>
      <p:sp useBgFill="1">
        <p:nvSpPr>
          <p:cNvPr id="22" name="Rectangle 21"/>
          <p:cNvSpPr/>
          <p:nvPr/>
        </p:nvSpPr>
        <p:spPr>
          <a:xfrm>
            <a:off x="0" y="663714"/>
            <a:ext cx="7086600" cy="707886"/>
          </a:xfrm>
          <a:prstGeom prst="rect">
            <a:avLst/>
          </a:prstGeom>
        </p:spPr>
        <p:txBody>
          <a:bodyPr wrap="square">
            <a:spAutoFit/>
          </a:bodyPr>
          <a:lstStyle/>
          <a:p>
            <a:pPr algn="ctr"/>
            <a:r>
              <a:rPr lang="en-US" sz="4000" dirty="0" smtClean="0">
                <a:ln>
                  <a:solidFill>
                    <a:srgbClr val="FF0000"/>
                  </a:solidFill>
                </a:ln>
                <a:solidFill>
                  <a:srgbClr val="FF0000"/>
                </a:solidFill>
                <a:effectLst>
                  <a:outerShdw dist="50800" dir="5400000" algn="ctr" rotWithShape="0">
                    <a:schemeClr val="tx1"/>
                  </a:outerShdw>
                </a:effectLst>
                <a:latin typeface="Tempus Sans ITC" pitchFamily="82" charset="0"/>
              </a:rPr>
              <a:t>Does he re-marry?</a:t>
            </a:r>
          </a:p>
        </p:txBody>
      </p:sp>
      <p:sp>
        <p:nvSpPr>
          <p:cNvPr id="23" name="Rectangle 22"/>
          <p:cNvSpPr/>
          <p:nvPr/>
        </p:nvSpPr>
        <p:spPr>
          <a:xfrm>
            <a:off x="5486400" y="685800"/>
            <a:ext cx="1447800" cy="707886"/>
          </a:xfrm>
          <a:prstGeom prst="rect">
            <a:avLst/>
          </a:prstGeom>
        </p:spPr>
        <p:txBody>
          <a:bodyPr wrap="square">
            <a:spAutoFit/>
          </a:bodyPr>
          <a:lstStyle/>
          <a:p>
            <a:pPr algn="ctr"/>
            <a:r>
              <a:rPr lang="en-US" sz="4000" dirty="0" smtClean="0">
                <a:ln>
                  <a:solidFill>
                    <a:srgbClr val="FF0000"/>
                  </a:solidFill>
                </a:ln>
                <a:solidFill>
                  <a:srgbClr val="FF0000"/>
                </a:solidFill>
                <a:effectLst>
                  <a:outerShdw dist="50800" dir="5400000" algn="ctr" rotWithShape="0">
                    <a:schemeClr val="tx1"/>
                  </a:outerShdw>
                </a:effectLst>
                <a:latin typeface="Tempus Sans ITC" pitchFamily="82" charset="0"/>
              </a:rPr>
              <a:t> No</a:t>
            </a:r>
          </a:p>
        </p:txBody>
      </p:sp>
      <p:grpSp>
        <p:nvGrpSpPr>
          <p:cNvPr id="15" name="Group 24"/>
          <p:cNvGrpSpPr>
            <a:grpSpLocks noChangeAspect="1"/>
          </p:cNvGrpSpPr>
          <p:nvPr/>
        </p:nvGrpSpPr>
        <p:grpSpPr>
          <a:xfrm>
            <a:off x="7336501" y="0"/>
            <a:ext cx="1807499" cy="2318230"/>
            <a:chOff x="5855789" y="3733800"/>
            <a:chExt cx="2450011" cy="3142295"/>
          </a:xfrm>
        </p:grpSpPr>
        <p:pic>
          <p:nvPicPr>
            <p:cNvPr id="16" name="Picture 15" descr="http://www.history.org/almanack/people/images/thomasjefferson_sm.jpg"/>
            <p:cNvPicPr>
              <a:picLocks noChangeAspect="1" noChangeArrowheads="1"/>
            </p:cNvPicPr>
            <p:nvPr/>
          </p:nvPicPr>
          <p:blipFill>
            <a:blip r:embed="rId4"/>
            <a:srcRect t="6934" r="3030"/>
            <a:stretch>
              <a:fillRect/>
            </a:stretch>
          </p:blipFill>
          <p:spPr bwMode="auto">
            <a:xfrm>
              <a:off x="5867400" y="3733800"/>
              <a:ext cx="2438400" cy="3124200"/>
            </a:xfrm>
            <a:prstGeom prst="rect">
              <a:avLst/>
            </a:prstGeom>
            <a:noFill/>
            <a:ln w="25400">
              <a:solidFill>
                <a:srgbClr val="FF0000"/>
              </a:solidFill>
            </a:ln>
          </p:spPr>
        </p:pic>
        <p:sp>
          <p:nvSpPr>
            <p:cNvPr id="17" name="TextBox 16"/>
            <p:cNvSpPr txBox="1"/>
            <p:nvPr/>
          </p:nvSpPr>
          <p:spPr>
            <a:xfrm>
              <a:off x="5855789" y="6396335"/>
              <a:ext cx="2346563" cy="479760"/>
            </a:xfrm>
            <a:prstGeom prst="rect">
              <a:avLst/>
            </a:prstGeom>
            <a:noFill/>
          </p:spPr>
          <p:txBody>
            <a:bodyPr wrap="none" rtlCol="0">
              <a:spAutoFit/>
            </a:bodyPr>
            <a:lstStyle/>
            <a:p>
              <a:r>
                <a:rPr lang="en-US" sz="1700" dirty="0" smtClean="0">
                  <a:solidFill>
                    <a:schemeClr val="bg1"/>
                  </a:solidFill>
                </a:rPr>
                <a:t>Thomas Jefferson</a:t>
              </a:r>
              <a:endParaRPr lang="en-US" sz="17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1554"/>
                                        </p:tgtEl>
                                        <p:attrNameLst>
                                          <p:attrName>style.visibility</p:attrName>
                                        </p:attrNameLst>
                                      </p:cBhvr>
                                      <p:to>
                                        <p:strVal val="visible"/>
                                      </p:to>
                                    </p:set>
                                    <p:animEffect transition="in" filter="fade">
                                      <p:cBhvr>
                                        <p:cTn id="7" dur="1000"/>
                                        <p:tgtEl>
                                          <p:spTgt spid="151554"/>
                                        </p:tgtEl>
                                      </p:cBhvr>
                                    </p:animEffect>
                                    <p:anim calcmode="lin" valueType="num">
                                      <p:cBhvr>
                                        <p:cTn id="8" dur="1000" fill="hold"/>
                                        <p:tgtEl>
                                          <p:spTgt spid="151554"/>
                                        </p:tgtEl>
                                        <p:attrNameLst>
                                          <p:attrName>ppt_x</p:attrName>
                                        </p:attrNameLst>
                                      </p:cBhvr>
                                      <p:tavLst>
                                        <p:tav tm="0">
                                          <p:val>
                                            <p:strVal val="#ppt_x"/>
                                          </p:val>
                                        </p:tav>
                                        <p:tav tm="100000">
                                          <p:val>
                                            <p:strVal val="#ppt_x"/>
                                          </p:val>
                                        </p:tav>
                                      </p:tavLst>
                                    </p:anim>
                                    <p:anim calcmode="lin" valueType="num">
                                      <p:cBhvr>
                                        <p:cTn id="9" dur="1000" fill="hold"/>
                                        <p:tgtEl>
                                          <p:spTgt spid="151554"/>
                                        </p:tgtEl>
                                        <p:attrNameLst>
                                          <p:attrName>ppt_y</p:attrName>
                                        </p:attrNameLst>
                                      </p:cBhvr>
                                      <p:tavLst>
                                        <p:tav tm="0">
                                          <p:val>
                                            <p:strVal val="#ppt_y+.1"/>
                                          </p:val>
                                        </p:tav>
                                        <p:tav tm="100000">
                                          <p:val>
                                            <p:strVal val="#ppt_y"/>
                                          </p:val>
                                        </p:tav>
                                      </p:tavLst>
                                    </p:anim>
                                  </p:childTnLst>
                                </p:cTn>
                              </p:par>
                              <p:par>
                                <p:cTn id="10" presetID="10" presetClass="exit" presetSubtype="0" fill="hold" nodeType="withEffect">
                                  <p:stCondLst>
                                    <p:cond delay="500"/>
                                  </p:stCondLst>
                                  <p:childTnLst>
                                    <p:animEffect transition="out" filter="fade">
                                      <p:cBhvr>
                                        <p:cTn id="11" dur="1000"/>
                                        <p:tgtEl>
                                          <p:spTgt spid="24"/>
                                        </p:tgtEl>
                                      </p:cBhvr>
                                    </p:animEffect>
                                    <p:set>
                                      <p:cBhvr>
                                        <p:cTn id="12" dur="1" fill="hold">
                                          <p:stCondLst>
                                            <p:cond delay="99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1000" fill="hold"/>
                                        <p:tgtEl>
                                          <p:spTgt spid="22"/>
                                        </p:tgtEl>
                                        <p:attrNameLst>
                                          <p:attrName>ppt_w</p:attrName>
                                        </p:attrNameLst>
                                      </p:cBhvr>
                                      <p:tavLst>
                                        <p:tav tm="0">
                                          <p:val>
                                            <p:fltVal val="0"/>
                                          </p:val>
                                        </p:tav>
                                        <p:tav tm="100000">
                                          <p:val>
                                            <p:strVal val="#ppt_w"/>
                                          </p:val>
                                        </p:tav>
                                      </p:tavLst>
                                    </p:anim>
                                    <p:anim calcmode="lin" valueType="num">
                                      <p:cBhvr>
                                        <p:cTn id="18" dur="1000" fill="hold"/>
                                        <p:tgtEl>
                                          <p:spTgt spid="22"/>
                                        </p:tgtEl>
                                        <p:attrNameLst>
                                          <p:attrName>ppt_h</p:attrName>
                                        </p:attrNameLst>
                                      </p:cBhvr>
                                      <p:tavLst>
                                        <p:tav tm="0">
                                          <p:val>
                                            <p:fltVal val="0"/>
                                          </p:val>
                                        </p:tav>
                                        <p:tav tm="100000">
                                          <p:val>
                                            <p:strVal val="#ppt_h"/>
                                          </p:val>
                                        </p:tav>
                                      </p:tavLst>
                                    </p:anim>
                                    <p:animEffect transition="in" filter="fade">
                                      <p:cBhvr>
                                        <p:cTn id="19" dur="1000"/>
                                        <p:tgtEl>
                                          <p:spTgt spid="22"/>
                                        </p:tgtEl>
                                      </p:cBhvr>
                                    </p:animEffect>
                                  </p:childTnLst>
                                </p:cTn>
                              </p:par>
                              <p:par>
                                <p:cTn id="20" presetID="53" presetClass="exit" presetSubtype="0" fill="hold" grpId="0" nodeType="withEffect">
                                  <p:stCondLst>
                                    <p:cond delay="0"/>
                                  </p:stCondLst>
                                  <p:childTnLst>
                                    <p:anim calcmode="lin" valueType="num">
                                      <p:cBhvr>
                                        <p:cTn id="21" dur="1000"/>
                                        <p:tgtEl>
                                          <p:spTgt spid="18"/>
                                        </p:tgtEl>
                                        <p:attrNameLst>
                                          <p:attrName>ppt_w</p:attrName>
                                        </p:attrNameLst>
                                      </p:cBhvr>
                                      <p:tavLst>
                                        <p:tav tm="0">
                                          <p:val>
                                            <p:strVal val="ppt_w"/>
                                          </p:val>
                                        </p:tav>
                                        <p:tav tm="100000">
                                          <p:val>
                                            <p:fltVal val="0"/>
                                          </p:val>
                                        </p:tav>
                                      </p:tavLst>
                                    </p:anim>
                                    <p:anim calcmode="lin" valueType="num">
                                      <p:cBhvr>
                                        <p:cTn id="22" dur="1000"/>
                                        <p:tgtEl>
                                          <p:spTgt spid="18"/>
                                        </p:tgtEl>
                                        <p:attrNameLst>
                                          <p:attrName>ppt_h</p:attrName>
                                        </p:attrNameLst>
                                      </p:cBhvr>
                                      <p:tavLst>
                                        <p:tav tm="0">
                                          <p:val>
                                            <p:strVal val="ppt_h"/>
                                          </p:val>
                                        </p:tav>
                                        <p:tav tm="100000">
                                          <p:val>
                                            <p:fltVal val="0"/>
                                          </p:val>
                                        </p:tav>
                                      </p:tavLst>
                                    </p:anim>
                                    <p:animEffect transition="out" filter="fade">
                                      <p:cBhvr>
                                        <p:cTn id="23" dur="1000"/>
                                        <p:tgtEl>
                                          <p:spTgt spid="18"/>
                                        </p:tgtEl>
                                      </p:cBhvr>
                                    </p:animEffect>
                                    <p:set>
                                      <p:cBhvr>
                                        <p:cTn id="24" dur="1" fill="hold">
                                          <p:stCondLst>
                                            <p:cond delay="999"/>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10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0" fill="hold" nodeType="clickEffect">
                                  <p:stCondLst>
                                    <p:cond delay="0"/>
                                  </p:stCondLst>
                                  <p:childTnLst>
                                    <p:anim calcmode="lin" valueType="num">
                                      <p:cBhvr>
                                        <p:cTn id="33" dur="2000"/>
                                        <p:tgtEl>
                                          <p:spTgt spid="15"/>
                                        </p:tgtEl>
                                        <p:attrNameLst>
                                          <p:attrName>ppt_w</p:attrName>
                                        </p:attrNameLst>
                                      </p:cBhvr>
                                      <p:tavLst>
                                        <p:tav tm="0">
                                          <p:val>
                                            <p:strVal val="ppt_w"/>
                                          </p:val>
                                        </p:tav>
                                        <p:tav tm="100000">
                                          <p:val>
                                            <p:fltVal val="0"/>
                                          </p:val>
                                        </p:tav>
                                      </p:tavLst>
                                    </p:anim>
                                    <p:anim calcmode="lin" valueType="num">
                                      <p:cBhvr>
                                        <p:cTn id="34" dur="2000"/>
                                        <p:tgtEl>
                                          <p:spTgt spid="15"/>
                                        </p:tgtEl>
                                        <p:attrNameLst>
                                          <p:attrName>ppt_h</p:attrName>
                                        </p:attrNameLst>
                                      </p:cBhvr>
                                      <p:tavLst>
                                        <p:tav tm="0">
                                          <p:val>
                                            <p:strVal val="ppt_h"/>
                                          </p:val>
                                        </p:tav>
                                        <p:tav tm="100000">
                                          <p:val>
                                            <p:fltVal val="0"/>
                                          </p:val>
                                        </p:tav>
                                      </p:tavLst>
                                    </p:anim>
                                    <p:animEffect transition="out" filter="fade">
                                      <p:cBhvr>
                                        <p:cTn id="35" dur="2000"/>
                                        <p:tgtEl>
                                          <p:spTgt spid="15"/>
                                        </p:tgtEl>
                                      </p:cBhvr>
                                    </p:animEffect>
                                    <p:set>
                                      <p:cBhvr>
                                        <p:cTn id="36" dur="1" fill="hold">
                                          <p:stCondLst>
                                            <p:cond delay="1999"/>
                                          </p:stCondLst>
                                        </p:cTn>
                                        <p:tgtEl>
                                          <p:spTgt spid="15"/>
                                        </p:tgtEl>
                                        <p:attrNameLst>
                                          <p:attrName>style.visibility</p:attrName>
                                        </p:attrNameLst>
                                      </p:cBhvr>
                                      <p:to>
                                        <p:strVal val="hidden"/>
                                      </p:to>
                                    </p:set>
                                  </p:childTnLst>
                                </p:cTn>
                              </p:par>
                              <p:par>
                                <p:cTn id="37" presetID="42" presetClass="path" presetSubtype="0" decel="50000" fill="hold" nodeType="withEffect">
                                  <p:stCondLst>
                                    <p:cond delay="0"/>
                                  </p:stCondLst>
                                  <p:childTnLst>
                                    <p:animMotion origin="layout" path="M -1.66667E-6 3.87283E-6 L -0.37604 0.46381 " pathEditMode="relative" rAng="0" ptsTypes="AA">
                                      <p:cBhvr>
                                        <p:cTn id="38" dur="2000" fill="hold"/>
                                        <p:tgtEl>
                                          <p:spTgt spid="15"/>
                                        </p:tgtEl>
                                        <p:attrNameLst>
                                          <p:attrName>ppt_x</p:attrName>
                                          <p:attrName>ppt_y</p:attrName>
                                        </p:attrNameLst>
                                      </p:cBhvr>
                                      <p:rCtr x="-188" y="232"/>
                                    </p:animMotion>
                                  </p:childTnLst>
                                </p:cTn>
                              </p:par>
                              <p:par>
                                <p:cTn id="39" presetID="10" presetClass="exit" presetSubtype="0" fill="hold" grpId="1" nodeType="withEffect">
                                  <p:stCondLst>
                                    <p:cond delay="1000"/>
                                  </p:stCondLst>
                                  <p:childTnLst>
                                    <p:animEffect transition="out" filter="fade">
                                      <p:cBhvr>
                                        <p:cTn id="40" dur="1000"/>
                                        <p:tgtEl>
                                          <p:spTgt spid="23"/>
                                        </p:tgtEl>
                                      </p:cBhvr>
                                    </p:animEffect>
                                    <p:set>
                                      <p:cBhvr>
                                        <p:cTn id="41" dur="1" fill="hold">
                                          <p:stCondLst>
                                            <p:cond delay="999"/>
                                          </p:stCondLst>
                                        </p:cTn>
                                        <p:tgtEl>
                                          <p:spTgt spid="23"/>
                                        </p:tgtEl>
                                        <p:attrNameLst>
                                          <p:attrName>style.visibility</p:attrName>
                                        </p:attrNameLst>
                                      </p:cBhvr>
                                      <p:to>
                                        <p:strVal val="hidden"/>
                                      </p:to>
                                    </p:set>
                                  </p:childTnLst>
                                </p:cTn>
                              </p:par>
                              <p:par>
                                <p:cTn id="42" presetID="10" presetClass="exit" presetSubtype="0" fill="hold" grpId="1" nodeType="withEffect">
                                  <p:stCondLst>
                                    <p:cond delay="1000"/>
                                  </p:stCondLst>
                                  <p:childTnLst>
                                    <p:animEffect transition="out" filter="fade">
                                      <p:cBhvr>
                                        <p:cTn id="43" dur="1000"/>
                                        <p:tgtEl>
                                          <p:spTgt spid="22"/>
                                        </p:tgtEl>
                                      </p:cBhvr>
                                    </p:animEffect>
                                    <p:set>
                                      <p:cBhvr>
                                        <p:cTn id="44" dur="1" fill="hold">
                                          <p:stCondLst>
                                            <p:cond delay="999"/>
                                          </p:stCondLst>
                                        </p:cTn>
                                        <p:tgtEl>
                                          <p:spTgt spid="22"/>
                                        </p:tgtEl>
                                        <p:attrNameLst>
                                          <p:attrName>style.visibility</p:attrName>
                                        </p:attrNameLst>
                                      </p:cBhvr>
                                      <p:to>
                                        <p:strVal val="hidden"/>
                                      </p:to>
                                    </p:set>
                                  </p:childTnLst>
                                </p:cTn>
                              </p:par>
                              <p:par>
                                <p:cTn id="45" presetID="53" presetClass="exit" presetSubtype="0" fill="hold" grpId="0" nodeType="withEffect">
                                  <p:stCondLst>
                                    <p:cond delay="1000"/>
                                  </p:stCondLst>
                                  <p:childTnLst>
                                    <p:anim calcmode="lin" valueType="num">
                                      <p:cBhvr>
                                        <p:cTn id="46" dur="1000"/>
                                        <p:tgtEl>
                                          <p:spTgt spid="14"/>
                                        </p:tgtEl>
                                        <p:attrNameLst>
                                          <p:attrName>ppt_w</p:attrName>
                                        </p:attrNameLst>
                                      </p:cBhvr>
                                      <p:tavLst>
                                        <p:tav tm="0">
                                          <p:val>
                                            <p:strVal val="ppt_w"/>
                                          </p:val>
                                        </p:tav>
                                        <p:tav tm="100000">
                                          <p:val>
                                            <p:fltVal val="0"/>
                                          </p:val>
                                        </p:tav>
                                      </p:tavLst>
                                    </p:anim>
                                    <p:anim calcmode="lin" valueType="num">
                                      <p:cBhvr>
                                        <p:cTn id="47" dur="1000"/>
                                        <p:tgtEl>
                                          <p:spTgt spid="14"/>
                                        </p:tgtEl>
                                        <p:attrNameLst>
                                          <p:attrName>ppt_h</p:attrName>
                                        </p:attrNameLst>
                                      </p:cBhvr>
                                      <p:tavLst>
                                        <p:tav tm="0">
                                          <p:val>
                                            <p:strVal val="ppt_h"/>
                                          </p:val>
                                        </p:tav>
                                        <p:tav tm="100000">
                                          <p:val>
                                            <p:fltVal val="0"/>
                                          </p:val>
                                        </p:tav>
                                      </p:tavLst>
                                    </p:anim>
                                    <p:animEffect transition="out" filter="fade">
                                      <p:cBhvr>
                                        <p:cTn id="48" dur="1000"/>
                                        <p:tgtEl>
                                          <p:spTgt spid="14"/>
                                        </p:tgtEl>
                                      </p:cBhvr>
                                    </p:animEffect>
                                    <p:set>
                                      <p:cBhvr>
                                        <p:cTn id="49" dur="1" fill="hold">
                                          <p:stCondLst>
                                            <p:cond delay="999"/>
                                          </p:stCondLst>
                                        </p:cTn>
                                        <p:tgtEl>
                                          <p:spTgt spid="14"/>
                                        </p:tgtEl>
                                        <p:attrNameLst>
                                          <p:attrName>style.visibility</p:attrName>
                                        </p:attrNameLst>
                                      </p:cBhvr>
                                      <p:to>
                                        <p:strVal val="hidden"/>
                                      </p:to>
                                    </p:set>
                                  </p:childTnLst>
                                </p:cTn>
                              </p:par>
                              <p:par>
                                <p:cTn id="50" presetID="10" presetClass="exit" presetSubtype="0" fill="hold" nodeType="withEffect">
                                  <p:stCondLst>
                                    <p:cond delay="1000"/>
                                  </p:stCondLst>
                                  <p:childTnLst>
                                    <p:animEffect transition="out" filter="fade">
                                      <p:cBhvr>
                                        <p:cTn id="51" dur="1000"/>
                                        <p:tgtEl>
                                          <p:spTgt spid="151554"/>
                                        </p:tgtEl>
                                      </p:cBhvr>
                                    </p:animEffect>
                                    <p:set>
                                      <p:cBhvr>
                                        <p:cTn id="52" dur="1" fill="hold">
                                          <p:stCondLst>
                                            <p:cond delay="999"/>
                                          </p:stCondLst>
                                        </p:cTn>
                                        <p:tgtEl>
                                          <p:spTgt spid="151554"/>
                                        </p:tgtEl>
                                        <p:attrNameLst>
                                          <p:attrName>style.visibility</p:attrName>
                                        </p:attrNameLst>
                                      </p:cBhvr>
                                      <p:to>
                                        <p:strVal val="hidden"/>
                                      </p:to>
                                    </p:se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animBg="1"/>
      <p:bldP spid="22" grpId="0" animBg="1"/>
      <p:bldP spid="22" grpId="1" animBg="1"/>
      <p:bldP spid="23" grpId="0"/>
      <p:bldP spid="23" grpId="1"/>
    </p:bld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1541621"/>
          </a:xfrm>
          <a:prstGeom prst="rect">
            <a:avLst/>
          </a:prstGeom>
        </p:spPr>
        <p:txBody>
          <a:bodyPr wrap="square">
            <a:spAutoFit/>
          </a:bodyPr>
          <a:lstStyle/>
          <a:p>
            <a:r>
              <a:rPr lang="en-US" u="sng" dirty="0" smtClean="0">
                <a:hlinkClick r:id="rId2"/>
              </a:rPr>
              <a:t>https://en.wikipedia.org/wiki/Thomas_Jefferson</a:t>
            </a:r>
            <a:r>
              <a:rPr lang="en-US" dirty="0" smtClean="0"/>
              <a:t> </a:t>
            </a:r>
          </a:p>
          <a:p>
            <a:endParaRPr lang="en-US" dirty="0" smtClean="0"/>
          </a:p>
          <a:p>
            <a:r>
              <a:rPr lang="en-US" dirty="0" smtClean="0"/>
              <a:t>Jefferson was sent by the Congress of the Confederation to join Benjamin Franklin and John Adams as ministers in Europe for negotiation of trade agreements with England, Spain, and France. Some believed that the recently widowed Jefferson was depressed and that the assignment would distract him from his wife's death.</a:t>
            </a:r>
            <a:r>
              <a:rPr lang="en-US" baseline="30000" dirty="0" smtClean="0"/>
              <a:t> </a:t>
            </a:r>
            <a:r>
              <a:rPr lang="en-US" dirty="0" smtClean="0"/>
              <a:t>With his young daughter Patsy and two servants, he departed in July 1784, arriving in Paris the next month.</a:t>
            </a:r>
          </a:p>
          <a:p>
            <a:r>
              <a:rPr lang="en-US" dirty="0" smtClean="0"/>
              <a:t>Jefferson sent for his youngest surviving child, nine-year-old Polly, in June 1787. He brought some of his slaves, including James </a:t>
            </a:r>
            <a:r>
              <a:rPr lang="en-US" dirty="0" err="1" smtClean="0"/>
              <a:t>Hemings</a:t>
            </a:r>
            <a:r>
              <a:rPr lang="en-US" dirty="0" smtClean="0"/>
              <a:t> whom he had trained in French cuisine and his younger sister Sally </a:t>
            </a:r>
            <a:r>
              <a:rPr lang="en-US" dirty="0" err="1" smtClean="0"/>
              <a:t>Hemings</a:t>
            </a:r>
            <a:r>
              <a:rPr lang="en-US" dirty="0" smtClean="0"/>
              <a:t>. She lived in the Jefferson household in Paris for about two years. According to her son Madison </a:t>
            </a:r>
            <a:r>
              <a:rPr lang="en-US" dirty="0" err="1" smtClean="0"/>
              <a:t>Hemings</a:t>
            </a:r>
            <a:r>
              <a:rPr lang="en-US" dirty="0" smtClean="0"/>
              <a:t>, Sally and Jefferson began a sexual relationship in Paris and she became pregnant.</a:t>
            </a:r>
            <a:r>
              <a:rPr lang="en-US" baseline="30000" dirty="0" smtClean="0">
                <a:hlinkClick r:id="rId2"/>
              </a:rPr>
              <a:t>[77]</a:t>
            </a:r>
            <a:r>
              <a:rPr lang="en-US" dirty="0" smtClean="0"/>
              <a:t>She was about 16 at the time. According to this story, she agreed to return to the United States as his concubine after he promised to free her children when they came of age.</a:t>
            </a:r>
            <a:endParaRPr lang="en-US" baseline="30000" dirty="0" smtClean="0"/>
          </a:p>
          <a:p>
            <a:r>
              <a:rPr lang="en-US" dirty="0" smtClean="0"/>
              <a:t>Jefferson was sworn in by Chief Justice John Marshall at the new Capitol in Washington, D.C. on March 4, 1801.  Upon assuming office, he first confronted an $83 million national debt.</a:t>
            </a:r>
            <a:r>
              <a:rPr lang="en-US" baseline="30000" dirty="0" smtClean="0"/>
              <a:t> </a:t>
            </a:r>
            <a:r>
              <a:rPr lang="en-US" dirty="0" smtClean="0"/>
              <a:t> He began dismantling Hamilton's Federalist fiscal system with help from Secretary of Treasury Albert Gallatin.</a:t>
            </a:r>
            <a:r>
              <a:rPr lang="en-US" baseline="30000" dirty="0" smtClean="0"/>
              <a:t> </a:t>
            </a:r>
            <a:r>
              <a:rPr lang="en-US" dirty="0" smtClean="0"/>
              <a:t>Jefferson's administration eliminated the whiskey excise and other taxes after closing "unnecessary offices" and cutting "useless establishments and expenses".</a:t>
            </a:r>
            <a:r>
              <a:rPr lang="en-US" baseline="30000" dirty="0" smtClean="0"/>
              <a:t> </a:t>
            </a:r>
            <a:r>
              <a:rPr lang="en-US" dirty="0" smtClean="0"/>
              <a:t> They attempted to disassemble the national bank and its effect of increasing national debt, but were dissuaded by Gallatin.</a:t>
            </a:r>
            <a:r>
              <a:rPr lang="en-US" baseline="30000" dirty="0" smtClean="0"/>
              <a:t> </a:t>
            </a:r>
            <a:r>
              <a:rPr lang="en-US" dirty="0" smtClean="0"/>
              <a:t> Jefferson shrank the Navy, deeming it unnecessary in peacetime.</a:t>
            </a:r>
            <a:r>
              <a:rPr lang="en-US" baseline="30000" dirty="0" smtClean="0"/>
              <a:t> </a:t>
            </a:r>
            <a:r>
              <a:rPr lang="en-US" dirty="0" smtClean="0"/>
              <a:t> Instead, he incorporated a fleet of inexpensive gunboats used only for defense with the idea that they would not provoke foreign hostilities.</a:t>
            </a:r>
            <a:r>
              <a:rPr lang="en-US" baseline="30000" dirty="0" smtClean="0"/>
              <a:t> </a:t>
            </a:r>
            <a:r>
              <a:rPr lang="en-US" dirty="0" smtClean="0"/>
              <a:t> After two terms, he had lowered the national debt from $83 million to $57 million.</a:t>
            </a:r>
          </a:p>
          <a:p>
            <a:r>
              <a:rPr lang="en-US" dirty="0" smtClean="0"/>
              <a:t>He signed the Military Peace Establishment Act on March 16, 1802, thus founding the United States Military Academy at West Point. </a:t>
            </a:r>
          </a:p>
          <a:p>
            <a:r>
              <a:rPr lang="en-US" dirty="0" smtClean="0"/>
              <a:t>The Louisiana acquisition as a major accomplishment. He arranged for the exploration and mapping of the uncharted territory. In addition to the Corps of Discovery, Jefferson organized three other western expeditions: the William Dunbar and George Hunter expedition on the Ouachita River (1804–1805), the Thomas Freeman and Peter </a:t>
            </a:r>
            <a:r>
              <a:rPr lang="en-US" dirty="0" err="1" smtClean="0"/>
              <a:t>Custis</a:t>
            </a:r>
            <a:r>
              <a:rPr lang="en-US" dirty="0" smtClean="0"/>
              <a:t> expedition (1806) on the Red River, and the Zebulon Pike expedition (1806–1807) into the Rocky Mountains and the Southwest. All three produced valuable information about the American frontier.</a:t>
            </a:r>
          </a:p>
          <a:p>
            <a:r>
              <a:rPr lang="en-US" dirty="0" smtClean="0"/>
              <a:t>He refuted the contemporary notion that Indians were an inferior people and maintained that they were equal in body and mind to people of European descent. In keeping with his Enlightenment thinking, President Jefferson adopted an assimilation policy towards American Indians known as his "civilization program" which included securing peaceful U.S. </a:t>
            </a:r>
            <a:r>
              <a:rPr lang="en-US" b="1" dirty="0" smtClean="0"/>
              <a:t>–</a:t>
            </a:r>
            <a:r>
              <a:rPr lang="en-US" dirty="0" smtClean="0"/>
              <a:t> Indian treaty alliances and encouraging agriculture. Jefferson advocated that Indian tribes should make federal purchases by credit holding their lands as collateral for repayment. Various tribes accepted Jefferson's policies, including the Shawnees led by Black Hoof, the Creek, and the Cherokees. </a:t>
            </a:r>
          </a:p>
          <a:p>
            <a:endParaRPr lang="en-US" dirty="0"/>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186309"/>
          </a:xfrm>
          <a:prstGeom prst="rect">
            <a:avLst/>
          </a:prstGeom>
        </p:spPr>
        <p:txBody>
          <a:bodyPr wrap="square">
            <a:spAutoFit/>
          </a:bodyPr>
          <a:lstStyle/>
          <a:p>
            <a:r>
              <a:rPr lang="en-US" dirty="0" smtClean="0">
                <a:hlinkClick r:id="rId2"/>
              </a:rPr>
              <a:t>https://en.wikipedia.org/wiki/Jefferson%E2%80%93Hemings_controversy</a:t>
            </a:r>
            <a:endParaRPr lang="en-US" dirty="0" smtClean="0"/>
          </a:p>
          <a:p>
            <a:endParaRPr lang="en-US" dirty="0" smtClean="0"/>
          </a:p>
          <a:p>
            <a:r>
              <a:rPr lang="en-US" dirty="0" smtClean="0"/>
              <a:t>Jefferson became a widower at age 39 in 1782; he never remarried and died in 1826. Sally </a:t>
            </a:r>
            <a:r>
              <a:rPr lang="en-US" dirty="0" err="1" smtClean="0"/>
              <a:t>Hemings</a:t>
            </a:r>
            <a:r>
              <a:rPr lang="en-US" dirty="0" smtClean="0"/>
              <a:t> was his much younger slave and a likely half-sister of his wife, and she accompanied Jefferson during his many travels. Most historians now believe that Jefferson had a relationship with Sally </a:t>
            </a:r>
            <a:r>
              <a:rPr lang="en-US" dirty="0" err="1" smtClean="0"/>
              <a:t>Hemings</a:t>
            </a:r>
            <a:r>
              <a:rPr lang="en-US" dirty="0" smtClean="0"/>
              <a:t> that lasted nearly four decades, until his death, and that Jefferson fathered her six children. The Monticello website states:</a:t>
            </a:r>
          </a:p>
          <a:p>
            <a:r>
              <a:rPr lang="en-US" dirty="0" smtClean="0"/>
              <a:t>Through his celebrity as the eloquent spokesman for liberty and equality as well as the ancestor of people living on both sides of the color line, Jefferson has left a unique legacy for descendants of Monticello's enslaved people as well as for all Americans.</a:t>
            </a:r>
          </a:p>
          <a:p>
            <a:r>
              <a:rPr lang="en-US" dirty="0" smtClean="0"/>
              <a:t>Sally </a:t>
            </a:r>
            <a:r>
              <a:rPr lang="en-US" dirty="0" err="1" smtClean="0"/>
              <a:t>Hemings</a:t>
            </a:r>
            <a:r>
              <a:rPr lang="en-US" dirty="0" smtClean="0"/>
              <a:t> had four children who survived. In the antebellum period, hers would have been called a "shadow family“ Sally </a:t>
            </a:r>
            <a:r>
              <a:rPr lang="en-US" dirty="0" err="1" smtClean="0"/>
              <a:t>Hemings</a:t>
            </a:r>
            <a:r>
              <a:rPr lang="en-US" dirty="0" smtClean="0"/>
              <a:t> was also a child from a shadow family: historians believe her father to be John </a:t>
            </a:r>
            <a:r>
              <a:rPr lang="en-US" dirty="0" err="1" smtClean="0"/>
              <a:t>Wayles</a:t>
            </a:r>
            <a:r>
              <a:rPr lang="en-US" dirty="0" smtClean="0"/>
              <a:t>, Jefferson's father-in-law, who as a widower had a 12-year liaison with his mulatto slave Betty </a:t>
            </a:r>
            <a:r>
              <a:rPr lang="en-US" dirty="0" err="1" smtClean="0"/>
              <a:t>Hemings</a:t>
            </a:r>
            <a:r>
              <a:rPr lang="en-US" dirty="0" smtClean="0"/>
              <a:t> and fathered six children with her. These children had three-quarters European, one-quarter African ancestry, and were half-siblings to Jefferson's wife Martha </a:t>
            </a:r>
            <a:r>
              <a:rPr lang="en-US" dirty="0" err="1" smtClean="0"/>
              <a:t>Wayles</a:t>
            </a:r>
            <a:r>
              <a:rPr lang="en-US" dirty="0" smtClean="0"/>
              <a:t> Skelton Jefferson. Sally </a:t>
            </a:r>
            <a:r>
              <a:rPr lang="en-US" dirty="0" err="1" smtClean="0"/>
              <a:t>Hemings</a:t>
            </a:r>
            <a:r>
              <a:rPr lang="en-US" dirty="0" smtClean="0"/>
              <a:t> is the youngest child of this shadow family.</a:t>
            </a:r>
            <a:endParaRPr lang="en-US" baseline="30000" dirty="0" smtClean="0"/>
          </a:p>
          <a:p>
            <a:r>
              <a:rPr lang="en-US" dirty="0" smtClean="0"/>
              <a:t>Of the four </a:t>
            </a:r>
            <a:r>
              <a:rPr lang="en-US" dirty="0" err="1" smtClean="0"/>
              <a:t>Hemings</a:t>
            </a:r>
            <a:r>
              <a:rPr lang="en-US" dirty="0" smtClean="0"/>
              <a:t> children who survived to adulthood—William, Beverley, Harriet, Madison, </a:t>
            </a:r>
          </a:p>
          <a:p>
            <a:r>
              <a:rPr lang="en-US" dirty="0" smtClean="0"/>
              <a:t>and </a:t>
            </a:r>
            <a:r>
              <a:rPr lang="en-US" dirty="0" err="1" smtClean="0"/>
              <a:t>Eston</a:t>
            </a:r>
            <a:r>
              <a:rPr lang="en-US" dirty="0" smtClean="0"/>
              <a:t> </a:t>
            </a:r>
            <a:r>
              <a:rPr lang="en-US" dirty="0" err="1" smtClean="0"/>
              <a:t>Hemings</a:t>
            </a:r>
            <a:r>
              <a:rPr lang="en-US" dirty="0" smtClean="0"/>
              <a:t>—all but Madison </a:t>
            </a:r>
            <a:r>
              <a:rPr lang="en-US" dirty="0" err="1" smtClean="0"/>
              <a:t>Hemings</a:t>
            </a:r>
            <a:r>
              <a:rPr lang="en-US" dirty="0" smtClean="0"/>
              <a:t> eventually identified as white and lived as adults in white communities. Under the Virginia law of </a:t>
            </a:r>
            <a:r>
              <a:rPr lang="en-US" i="1" dirty="0" err="1" smtClean="0"/>
              <a:t>partus</a:t>
            </a:r>
            <a:r>
              <a:rPr lang="en-US" i="1" dirty="0" smtClean="0"/>
              <a:t> sequitur </a:t>
            </a:r>
            <a:r>
              <a:rPr lang="en-US" i="1" dirty="0" err="1" smtClean="0"/>
              <a:t>ventrem</a:t>
            </a:r>
            <a:r>
              <a:rPr lang="en-US" i="1" dirty="0" smtClean="0"/>
              <a:t>,</a:t>
            </a:r>
            <a:r>
              <a:rPr lang="en-US" dirty="0" smtClean="0"/>
              <a:t> because Sally </a:t>
            </a:r>
            <a:r>
              <a:rPr lang="en-US" dirty="0" err="1" smtClean="0"/>
              <a:t>Hemings</a:t>
            </a:r>
            <a:r>
              <a:rPr lang="en-US" dirty="0" smtClean="0"/>
              <a:t> was a slave, her children were also born enslaved. They were seven-eighths European, one-eighth African by ancestry.</a:t>
            </a:r>
          </a:p>
          <a:p>
            <a:endParaRPr lang="en-US" dirty="0"/>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33886200"/>
          </a:xfrm>
          <a:prstGeom prst="rect">
            <a:avLst/>
          </a:prstGeom>
        </p:spPr>
        <p:txBody>
          <a:bodyPr wrap="square">
            <a:spAutoFit/>
          </a:bodyPr>
          <a:lstStyle/>
          <a:p>
            <a:r>
              <a:rPr lang="en-US" dirty="0" smtClean="0">
                <a:hlinkClick r:id="rId2"/>
              </a:rPr>
              <a:t>https://www.monticello.org/site/plantation-and-slavery/thomas-jefferson-and-sally-hemings-brief-account</a:t>
            </a:r>
            <a:endParaRPr lang="en-US" dirty="0" smtClean="0"/>
          </a:p>
          <a:p>
            <a:r>
              <a:rPr lang="en-US" dirty="0" smtClean="0"/>
              <a:t>The claim that Thomas Jefferson fathered children with Sally </a:t>
            </a:r>
            <a:r>
              <a:rPr lang="en-US" dirty="0" err="1" smtClean="0"/>
              <a:t>Hemings</a:t>
            </a:r>
            <a:r>
              <a:rPr lang="en-US" dirty="0" smtClean="0"/>
              <a:t>, a slave at Monticello, entered the public arena during Jefferson's first term as president, and it has remained a subject of discussion and disagreement for two centuries. Based on documentary, scientific, statistical, and oral history evidence, the </a:t>
            </a:r>
            <a:r>
              <a:rPr lang="en-US" u="sng" dirty="0" smtClean="0"/>
              <a:t>Thomas Jefferson Foundation (TJF) Research Committee Report on Thomas Jefferson and Sally </a:t>
            </a:r>
            <a:r>
              <a:rPr lang="en-US" u="sng" dirty="0" err="1" smtClean="0"/>
              <a:t>Hemings</a:t>
            </a:r>
            <a:r>
              <a:rPr lang="en-US" dirty="0" smtClean="0"/>
              <a:t> (January 2000) remains the most comprehensive analysis of this historical topic.  Ten years later, TJF and most historians believe that, years after his wife’s death, Thomas Jefferson was the father of the six children of Sally </a:t>
            </a:r>
            <a:r>
              <a:rPr lang="en-US" dirty="0" err="1" smtClean="0"/>
              <a:t>Hemings</a:t>
            </a:r>
            <a:r>
              <a:rPr lang="en-US" dirty="0" smtClean="0"/>
              <a:t> mentioned in Jefferson's records, including Beverly, Harriet, Madison, and </a:t>
            </a:r>
            <a:r>
              <a:rPr lang="en-US" dirty="0" err="1" smtClean="0"/>
              <a:t>Eston</a:t>
            </a:r>
            <a:r>
              <a:rPr lang="en-US" dirty="0" smtClean="0"/>
              <a:t> </a:t>
            </a:r>
            <a:r>
              <a:rPr lang="en-US" dirty="0" err="1" smtClean="0"/>
              <a:t>Hemings</a:t>
            </a:r>
            <a:r>
              <a:rPr lang="en-US" dirty="0" smtClean="0"/>
              <a:t>. </a:t>
            </a:r>
          </a:p>
          <a:p>
            <a:pPr fontAlgn="base"/>
            <a:r>
              <a:rPr lang="en-US" dirty="0" smtClean="0"/>
              <a:t>In September 1802, political journalist James T. </a:t>
            </a:r>
            <a:r>
              <a:rPr lang="en-US" dirty="0" err="1" smtClean="0"/>
              <a:t>Callender</a:t>
            </a:r>
            <a:r>
              <a:rPr lang="en-US" dirty="0" smtClean="0"/>
              <a:t>, a disaffected former ally of Jefferson, wrote in a Richmond newspaper that Jefferson had for many years "kept, as his concubine, one of his own slaves." "Her name is Sally," </a:t>
            </a:r>
            <a:r>
              <a:rPr lang="en-US" dirty="0" err="1" smtClean="0"/>
              <a:t>Callender</a:t>
            </a:r>
            <a:r>
              <a:rPr lang="en-US" dirty="0" smtClean="0"/>
              <a:t> continued, adding that Jefferson had "several children" by her.</a:t>
            </a:r>
          </a:p>
          <a:p>
            <a:pPr fontAlgn="base"/>
            <a:r>
              <a:rPr lang="en-US" dirty="0" smtClean="0"/>
              <a:t>Although there had been rumors of a sexual relationship between Jefferson and an enslaved woman before 1802, </a:t>
            </a:r>
            <a:r>
              <a:rPr lang="en-US" dirty="0" err="1" smtClean="0"/>
              <a:t>Callender's</a:t>
            </a:r>
            <a:r>
              <a:rPr lang="en-US" dirty="0" smtClean="0"/>
              <a:t> article spread the story widely. It was taken up by Jefferson's Federalist opponents and was published in many newspapers during the remainder of Jefferson's presidency.</a:t>
            </a:r>
          </a:p>
          <a:p>
            <a:pPr fontAlgn="base"/>
            <a:r>
              <a:rPr lang="en-US" dirty="0" smtClean="0"/>
              <a:t>Jefferson's policy was to offer no public response to personal attacks, and he apparently made no explicit public or private comment on this question (although a private letter of 1805 has been interpreted by some individuals as a denial of the story). Sally </a:t>
            </a:r>
            <a:r>
              <a:rPr lang="en-US" dirty="0" err="1" smtClean="0"/>
              <a:t>Hemings</a:t>
            </a:r>
            <a:r>
              <a:rPr lang="en-US" dirty="0" smtClean="0"/>
              <a:t> left no known accounts.</a:t>
            </a:r>
          </a:p>
          <a:p>
            <a:pPr fontAlgn="base"/>
            <a:r>
              <a:rPr lang="en-US" dirty="0" smtClean="0"/>
              <a:t>Jefferson's daughter Martha Jefferson Randolph privately denied the published reports. Two of her children, Ellen Randolph Coolidge and Thomas Jefferson Randolph, maintained many years later that such a liaison was not possible, on both moral and practical grounds. They also stated that Jefferson's nephews Peter and Samuel Carr were the fathers of the light-skinned Monticello slaves some thought to be Jefferson's children because they resembled him.</a:t>
            </a:r>
          </a:p>
          <a:p>
            <a:pPr fontAlgn="base"/>
            <a:r>
              <a:rPr lang="en-US" dirty="0" smtClean="0"/>
              <a:t>The Jefferson-</a:t>
            </a:r>
            <a:r>
              <a:rPr lang="en-US" dirty="0" err="1" smtClean="0"/>
              <a:t>Hemings</a:t>
            </a:r>
            <a:r>
              <a:rPr lang="en-US" dirty="0" smtClean="0"/>
              <a:t> story was sustained through the 19th century by Northern abolitionists, British critics of American democracy, and others. Its vitality among the American population at large was recorded by European travelers of the time. Through the 20th century, some historians accepted the possibility of a Jefferson-</a:t>
            </a:r>
            <a:r>
              <a:rPr lang="en-US" dirty="0" err="1" smtClean="0"/>
              <a:t>Hemings</a:t>
            </a:r>
            <a:r>
              <a:rPr lang="en-US" dirty="0" smtClean="0"/>
              <a:t> connection and a few gave it credence, but most Jefferson scholars found the case for such a relationship unpersuasive.</a:t>
            </a:r>
          </a:p>
          <a:p>
            <a:pPr fontAlgn="base"/>
            <a:r>
              <a:rPr lang="en-US" dirty="0" smtClean="0"/>
              <a:t>Over the years, however, belief in a Thomas Jefferson-Sally </a:t>
            </a:r>
            <a:r>
              <a:rPr lang="en-US" dirty="0" err="1" smtClean="0"/>
              <a:t>Hemings</a:t>
            </a:r>
            <a:r>
              <a:rPr lang="en-US" dirty="0" smtClean="0"/>
              <a:t> relationship was perpetuated in private. Two of her children--Madison and </a:t>
            </a:r>
            <a:r>
              <a:rPr lang="en-US" dirty="0" err="1" smtClean="0"/>
              <a:t>Eston</a:t>
            </a:r>
            <a:r>
              <a:rPr lang="en-US" dirty="0" smtClean="0"/>
              <a:t>--indicated that Jefferson was their father, and this belief has been perpetuated in the oral histories of generations of their descendants as an important family truth.</a:t>
            </a:r>
          </a:p>
          <a:p>
            <a:pPr fontAlgn="base"/>
            <a:r>
              <a:rPr lang="en-US" b="1" dirty="0" smtClean="0"/>
              <a:t>DNA Evidence and Response</a:t>
            </a:r>
            <a:endParaRPr lang="en-US" dirty="0" smtClean="0"/>
          </a:p>
          <a:p>
            <a:pPr fontAlgn="base"/>
            <a:r>
              <a:rPr lang="en-US" dirty="0" smtClean="0"/>
              <a:t>The results of DNA tests conducted by Dr. Eugene Foster and a team of geneticists in 1998 challenged the view that the Jefferson-</a:t>
            </a:r>
            <a:r>
              <a:rPr lang="en-US" dirty="0" err="1" smtClean="0"/>
              <a:t>Hemings</a:t>
            </a:r>
            <a:r>
              <a:rPr lang="en-US" dirty="0" smtClean="0"/>
              <a:t> relationship could be neither refuted nor substantiated. The study--which tested Y-chromosomal DNA samples from male-line descendants of Field Jefferson (Thomas Jefferson's uncle), John Carr (grandfather of Jefferson's Carr nephews), </a:t>
            </a:r>
            <a:r>
              <a:rPr lang="en-US" dirty="0" err="1" smtClean="0"/>
              <a:t>Eston</a:t>
            </a:r>
            <a:r>
              <a:rPr lang="en-US" dirty="0" smtClean="0"/>
              <a:t> </a:t>
            </a:r>
            <a:r>
              <a:rPr lang="en-US" dirty="0" err="1" smtClean="0"/>
              <a:t>Hemings</a:t>
            </a:r>
            <a:r>
              <a:rPr lang="en-US" dirty="0" smtClean="0"/>
              <a:t>, and Thomas Woodson--indicated a genetic link between the Jefferson and </a:t>
            </a:r>
            <a:r>
              <a:rPr lang="en-US" dirty="0" err="1" smtClean="0"/>
              <a:t>Hemings</a:t>
            </a:r>
            <a:r>
              <a:rPr lang="en-US" dirty="0" smtClean="0"/>
              <a:t> descendants. The results of the study established that an individual carrying the male Jefferson Y chromosome fathered </a:t>
            </a:r>
            <a:r>
              <a:rPr lang="en-US" dirty="0" err="1" smtClean="0"/>
              <a:t>Eston</a:t>
            </a:r>
            <a:r>
              <a:rPr lang="en-US" dirty="0" smtClean="0"/>
              <a:t> </a:t>
            </a:r>
            <a:r>
              <a:rPr lang="en-US" dirty="0" err="1" smtClean="0"/>
              <a:t>Hemings</a:t>
            </a:r>
            <a:r>
              <a:rPr lang="en-US" dirty="0" smtClean="0"/>
              <a:t> (born 1808), the last known child born to Sally </a:t>
            </a:r>
            <a:r>
              <a:rPr lang="en-US" dirty="0" err="1" smtClean="0"/>
              <a:t>Hemings</a:t>
            </a:r>
            <a:r>
              <a:rPr lang="en-US" dirty="0" smtClean="0"/>
              <a:t>. There were approximately 25 adult male </a:t>
            </a:r>
            <a:r>
              <a:rPr lang="en-US" dirty="0" err="1" smtClean="0"/>
              <a:t>Jeffersons</a:t>
            </a:r>
            <a:r>
              <a:rPr lang="en-US" dirty="0" smtClean="0"/>
              <a:t> who carried this chromosome living in Virginia at that time, and a few of them are known to have visited Monticello. The study's authors, however, said "the simplest and most probable" conclusion was that Thomas Jefferson had fathered </a:t>
            </a:r>
            <a:r>
              <a:rPr lang="en-US" dirty="0" err="1" smtClean="0"/>
              <a:t>Eston</a:t>
            </a:r>
            <a:r>
              <a:rPr lang="en-US" dirty="0" smtClean="0"/>
              <a:t> </a:t>
            </a:r>
            <a:r>
              <a:rPr lang="en-US" dirty="0" err="1" smtClean="0"/>
              <a:t>Hemings</a:t>
            </a:r>
            <a:r>
              <a:rPr lang="en-US" dirty="0" smtClean="0"/>
              <a:t>.</a:t>
            </a:r>
          </a:p>
          <a:p>
            <a:pPr fontAlgn="base"/>
            <a:r>
              <a:rPr lang="en-US" dirty="0" smtClean="0"/>
              <a:t>The DNA testing found no genetic link between the </a:t>
            </a:r>
            <a:r>
              <a:rPr lang="en-US" dirty="0" err="1" smtClean="0"/>
              <a:t>Hemings</a:t>
            </a:r>
            <a:r>
              <a:rPr lang="en-US" dirty="0" smtClean="0"/>
              <a:t> and Carr descendants, refuting Jefferson’s grandchildren’s assertion that his Carr nephews fathered Sally </a:t>
            </a:r>
            <a:r>
              <a:rPr lang="en-US" dirty="0" err="1" smtClean="0"/>
              <a:t>Hemings’s</a:t>
            </a:r>
            <a:r>
              <a:rPr lang="en-US" dirty="0" smtClean="0"/>
              <a:t> children.</a:t>
            </a:r>
          </a:p>
          <a:p>
            <a:pPr fontAlgn="base"/>
            <a:r>
              <a:rPr lang="en-US" dirty="0" smtClean="0"/>
              <a:t>Additionally, the DNA study found no link between the descendants of Field Jefferson and Thomas Woodson (1790-1879), whose family members have long held that he was the first son of Thomas Jefferson and Sally </a:t>
            </a:r>
            <a:r>
              <a:rPr lang="en-US" dirty="0" err="1" smtClean="0"/>
              <a:t>Hemings</a:t>
            </a:r>
            <a:r>
              <a:rPr lang="en-US" dirty="0" smtClean="0"/>
              <a:t>. Madison </a:t>
            </a:r>
            <a:r>
              <a:rPr lang="en-US" dirty="0" err="1" smtClean="0"/>
              <a:t>Hemings</a:t>
            </a:r>
            <a:r>
              <a:rPr lang="en-US" dirty="0" smtClean="0"/>
              <a:t>, Sally's second-youngest son, said in 1873 that his mother had been pregnant with Jefferson's child (who, he said, lived "but a short time") when she returned from France in 1789. There is no indication in Jefferson's records of a child born to </a:t>
            </a:r>
            <a:r>
              <a:rPr lang="en-US" dirty="0" err="1" smtClean="0"/>
              <a:t>Hemings</a:t>
            </a:r>
            <a:r>
              <a:rPr lang="en-US" dirty="0" smtClean="0"/>
              <a:t> before 1795, and there are no known documents to support that Thomas Woodson was </a:t>
            </a:r>
            <a:r>
              <a:rPr lang="en-US" dirty="0" err="1" smtClean="0"/>
              <a:t>Hemings's</a:t>
            </a:r>
            <a:r>
              <a:rPr lang="en-US" dirty="0" smtClean="0"/>
              <a:t> first child.</a:t>
            </a:r>
          </a:p>
          <a:p>
            <a:pPr fontAlgn="base"/>
            <a:r>
              <a:rPr lang="en-US" dirty="0" smtClean="0"/>
              <a:t>Shortly after the DNA test results were released in November 1998, the Thomas Jefferson Foundation formed a research committee consisting of nine members of the foundation staff, including four with Ph.D.s. In January 2000, the committee </a:t>
            </a:r>
            <a:r>
              <a:rPr lang="en-US" u="sng" dirty="0" smtClean="0"/>
              <a:t>reported</a:t>
            </a:r>
            <a:r>
              <a:rPr lang="en-US" dirty="0" smtClean="0"/>
              <a:t> that the weight of all known evidence--from the DNA study, original documents, written and oral historical accounts, and statistical data--indicated a high probability that Thomas Jefferson was the father of </a:t>
            </a:r>
            <a:r>
              <a:rPr lang="en-US" dirty="0" err="1" smtClean="0"/>
              <a:t>Eston</a:t>
            </a:r>
            <a:r>
              <a:rPr lang="en-US" dirty="0" smtClean="0"/>
              <a:t> </a:t>
            </a:r>
            <a:r>
              <a:rPr lang="en-US" dirty="0" err="1" smtClean="0"/>
              <a:t>Hemings</a:t>
            </a:r>
            <a:r>
              <a:rPr lang="en-US" dirty="0" smtClean="0"/>
              <a:t>, and that he was likely the father of all six of Sally </a:t>
            </a:r>
            <a:r>
              <a:rPr lang="en-US" dirty="0" err="1" smtClean="0"/>
              <a:t>Hemings's</a:t>
            </a:r>
            <a:r>
              <a:rPr lang="en-US" dirty="0" smtClean="0"/>
              <a:t> children listed in Monticello records--Harriet (born 1795; died in infancy); Beverly (born 1798); an unnamed daughter (born 1799; died in infancy); Harriet (born 1801); Madison (born 1805); and </a:t>
            </a:r>
            <a:r>
              <a:rPr lang="en-US" dirty="0" err="1" smtClean="0"/>
              <a:t>Eston</a:t>
            </a:r>
            <a:r>
              <a:rPr lang="en-US" dirty="0" smtClean="0"/>
              <a:t> (born 1808).</a:t>
            </a:r>
          </a:p>
          <a:p>
            <a:pPr fontAlgn="base"/>
            <a:r>
              <a:rPr lang="en-US" dirty="0" smtClean="0"/>
              <a:t>Since then, a committee commissioned by the Thomas Jefferson Heritage Society, after reviewing essentially the same material, reached different conclusions, namely that Sally </a:t>
            </a:r>
            <a:r>
              <a:rPr lang="en-US" dirty="0" err="1" smtClean="0"/>
              <a:t>Hemings</a:t>
            </a:r>
            <a:r>
              <a:rPr lang="en-US" dirty="0" smtClean="0"/>
              <a:t> was only a minor figure in Thomas Jefferson's life and that it is very unlikely he fathered any of her children. This committee also suggested in its report, issued in April 2001 and revised in 2011, that Jefferson's younger brother Randolph (1755-1815) was more likely the father of at least some of Sally </a:t>
            </a:r>
            <a:r>
              <a:rPr lang="en-US" dirty="0" err="1" smtClean="0"/>
              <a:t>Hemings's</a:t>
            </a:r>
            <a:r>
              <a:rPr lang="en-US" dirty="0" smtClean="0"/>
              <a:t> children.</a:t>
            </a:r>
          </a:p>
          <a:p>
            <a:pPr fontAlgn="base"/>
            <a:r>
              <a:rPr lang="en-US" b="1" dirty="0" smtClean="0"/>
              <a:t>From the Historical Record</a:t>
            </a:r>
            <a:endParaRPr lang="en-US" dirty="0" smtClean="0"/>
          </a:p>
          <a:p>
            <a:pPr fontAlgn="base"/>
            <a:r>
              <a:rPr lang="en-US" dirty="0" smtClean="0"/>
              <a:t>The following summarizes what is known about Sally </a:t>
            </a:r>
            <a:r>
              <a:rPr lang="en-US" dirty="0" err="1" smtClean="0"/>
              <a:t>Hemings</a:t>
            </a:r>
            <a:r>
              <a:rPr lang="en-US" dirty="0" smtClean="0"/>
              <a:t> and her family.</a:t>
            </a:r>
          </a:p>
          <a:p>
            <a:pPr fontAlgn="base"/>
            <a:r>
              <a:rPr lang="en-US" dirty="0" smtClean="0"/>
              <a:t>Sally </a:t>
            </a:r>
            <a:r>
              <a:rPr lang="en-US" dirty="0" err="1" smtClean="0"/>
              <a:t>Hemings</a:t>
            </a:r>
            <a:r>
              <a:rPr lang="en-US" dirty="0" smtClean="0"/>
              <a:t> (1773-1835) was a slave at Monticello; she lived in Paris with Jefferson and two of his daughters from 1787 to 1789; and, she had at least six children.</a:t>
            </a:r>
          </a:p>
          <a:p>
            <a:pPr fontAlgn="base"/>
            <a:r>
              <a:rPr lang="en-US" dirty="0" smtClean="0"/>
              <a:t>Sally </a:t>
            </a:r>
            <a:r>
              <a:rPr lang="en-US" dirty="0" err="1" smtClean="0"/>
              <a:t>Hemings's</a:t>
            </a:r>
            <a:r>
              <a:rPr lang="en-US" dirty="0" smtClean="0"/>
              <a:t> duties included being a nursemaid-companion to Thomas Jefferson's daughter Maria (ca. 1784-1787), lady's maid to daughters Martha and Maria (1787-1797), and chambermaid and seamstress (1790s-1827).</a:t>
            </a:r>
          </a:p>
          <a:p>
            <a:pPr fontAlgn="base"/>
            <a:r>
              <a:rPr lang="en-US" dirty="0" smtClean="0"/>
              <a:t>There are no known images of Sally </a:t>
            </a:r>
            <a:r>
              <a:rPr lang="en-US" dirty="0" err="1" smtClean="0"/>
              <a:t>Hemings</a:t>
            </a:r>
            <a:r>
              <a:rPr lang="en-US" dirty="0" smtClean="0"/>
              <a:t> and only four known descriptions of her appearance or demeanor.</a:t>
            </a:r>
          </a:p>
          <a:p>
            <a:pPr fontAlgn="base"/>
            <a:r>
              <a:rPr lang="en-US" dirty="0" smtClean="0"/>
              <a:t>Sally </a:t>
            </a:r>
            <a:r>
              <a:rPr lang="en-US" dirty="0" err="1" smtClean="0"/>
              <a:t>Hemings</a:t>
            </a:r>
            <a:r>
              <a:rPr lang="en-US" dirty="0" smtClean="0"/>
              <a:t> left no known written accounts. It is not known if she was literate.</a:t>
            </a:r>
          </a:p>
          <a:p>
            <a:pPr fontAlgn="base"/>
            <a:r>
              <a:rPr lang="en-US" dirty="0" smtClean="0"/>
              <a:t>In the few scattered references to Sally </a:t>
            </a:r>
            <a:r>
              <a:rPr lang="en-US" dirty="0" err="1" smtClean="0"/>
              <a:t>Hemings</a:t>
            </a:r>
            <a:r>
              <a:rPr lang="en-US" dirty="0" smtClean="0"/>
              <a:t> in Thomas Jefferson's records and correspondence, there is nothing to distinguish her from other members of her family.</a:t>
            </a:r>
          </a:p>
          <a:p>
            <a:pPr fontAlgn="base"/>
            <a:r>
              <a:rPr lang="en-US" dirty="0" smtClean="0"/>
              <a:t>Thomas Jefferson was at Monticello at the likely conception times of Sally </a:t>
            </a:r>
            <a:r>
              <a:rPr lang="en-US" dirty="0" err="1" smtClean="0"/>
              <a:t>Hemings's</a:t>
            </a:r>
            <a:r>
              <a:rPr lang="en-US" dirty="0" smtClean="0"/>
              <a:t> six known children. There are no records suggesting that she was elsewhere at these times, or records of any births at times that would exclude Jefferson paternity.</a:t>
            </a:r>
          </a:p>
          <a:p>
            <a:pPr fontAlgn="base"/>
            <a:r>
              <a:rPr lang="en-US" dirty="0" smtClean="0"/>
              <a:t>There are no indications in contemporary accounts by people familiar with Monticello that Sally </a:t>
            </a:r>
            <a:r>
              <a:rPr lang="en-US" dirty="0" err="1" smtClean="0"/>
              <a:t>Hemings's</a:t>
            </a:r>
            <a:r>
              <a:rPr lang="en-US" dirty="0" smtClean="0"/>
              <a:t> children had different fathers.</a:t>
            </a:r>
          </a:p>
          <a:p>
            <a:pPr fontAlgn="base"/>
            <a:r>
              <a:rPr lang="en-US" dirty="0" smtClean="0"/>
              <a:t>Sally </a:t>
            </a:r>
            <a:r>
              <a:rPr lang="en-US" dirty="0" err="1" smtClean="0"/>
              <a:t>Hemings's</a:t>
            </a:r>
            <a:r>
              <a:rPr lang="en-US" dirty="0" smtClean="0"/>
              <a:t> children were light-skinned, and three of them (daughter Harriet and sons Beverly and </a:t>
            </a:r>
            <a:r>
              <a:rPr lang="en-US" dirty="0" err="1" smtClean="0"/>
              <a:t>Eston</a:t>
            </a:r>
            <a:r>
              <a:rPr lang="en-US" dirty="0" smtClean="0"/>
              <a:t>) lived as members of white society as adults.</a:t>
            </a:r>
          </a:p>
          <a:p>
            <a:pPr fontAlgn="base"/>
            <a:r>
              <a:rPr lang="en-US" dirty="0" smtClean="0"/>
              <a:t>According to contemporary accounts, some of Sally </a:t>
            </a:r>
            <a:r>
              <a:rPr lang="en-US" dirty="0" err="1" smtClean="0"/>
              <a:t>Hemings's</a:t>
            </a:r>
            <a:r>
              <a:rPr lang="en-US" dirty="0" smtClean="0"/>
              <a:t> children strongly resembled Thomas Jefferson.</a:t>
            </a:r>
          </a:p>
          <a:p>
            <a:pPr fontAlgn="base"/>
            <a:r>
              <a:rPr lang="en-US" dirty="0" smtClean="0"/>
              <a:t>Thomas Jefferson freed all of Sally </a:t>
            </a:r>
            <a:r>
              <a:rPr lang="en-US" dirty="0" err="1" smtClean="0"/>
              <a:t>Hemings's</a:t>
            </a:r>
            <a:r>
              <a:rPr lang="en-US" dirty="0" smtClean="0"/>
              <a:t> children: Beverly and Harriet were allowed to leave Monticello in 1822; Madison and </a:t>
            </a:r>
            <a:r>
              <a:rPr lang="en-US" dirty="0" err="1" smtClean="0"/>
              <a:t>Eston</a:t>
            </a:r>
            <a:r>
              <a:rPr lang="en-US" dirty="0" smtClean="0"/>
              <a:t> were released in Jefferson's 1826 will. Jefferson gave freedom to no other nuclear slave family.</a:t>
            </a:r>
          </a:p>
          <a:p>
            <a:pPr fontAlgn="base"/>
            <a:r>
              <a:rPr lang="en-US" dirty="0" smtClean="0"/>
              <a:t>Thomas Jefferson did not free Sally </a:t>
            </a:r>
            <a:r>
              <a:rPr lang="en-US" dirty="0" err="1" smtClean="0"/>
              <a:t>Hemings</a:t>
            </a:r>
            <a:r>
              <a:rPr lang="en-US" dirty="0" smtClean="0"/>
              <a:t>. She was permitted to leave Monticello by his daughter Martha Jefferson Randolph not long after Jefferson's death in 1826, and went to live with her sons Madison and </a:t>
            </a:r>
            <a:r>
              <a:rPr lang="en-US" dirty="0" err="1" smtClean="0"/>
              <a:t>Eston</a:t>
            </a:r>
            <a:r>
              <a:rPr lang="en-US" dirty="0" smtClean="0"/>
              <a:t> in Charlottesville.</a:t>
            </a:r>
          </a:p>
          <a:p>
            <a:pPr fontAlgn="base"/>
            <a:r>
              <a:rPr lang="en-US" dirty="0" smtClean="0"/>
              <a:t>Several people close to Thomas Jefferson or the Monticello community believed that he was the father of Sally </a:t>
            </a:r>
            <a:r>
              <a:rPr lang="en-US" dirty="0" err="1" smtClean="0"/>
              <a:t>Hemings's</a:t>
            </a:r>
            <a:r>
              <a:rPr lang="en-US" dirty="0" smtClean="0"/>
              <a:t> children.</a:t>
            </a:r>
          </a:p>
          <a:p>
            <a:pPr fontAlgn="base"/>
            <a:r>
              <a:rPr lang="en-US" dirty="0" err="1" smtClean="0"/>
              <a:t>Eston</a:t>
            </a:r>
            <a:r>
              <a:rPr lang="en-US" dirty="0" smtClean="0"/>
              <a:t> </a:t>
            </a:r>
            <a:r>
              <a:rPr lang="en-US" dirty="0" err="1" smtClean="0"/>
              <a:t>Hemings</a:t>
            </a:r>
            <a:r>
              <a:rPr lang="en-US" dirty="0" smtClean="0"/>
              <a:t> changed his name to </a:t>
            </a:r>
            <a:r>
              <a:rPr lang="en-US" dirty="0" err="1" smtClean="0"/>
              <a:t>Eston</a:t>
            </a:r>
            <a:r>
              <a:rPr lang="en-US" dirty="0" smtClean="0"/>
              <a:t> </a:t>
            </a:r>
            <a:r>
              <a:rPr lang="en-US" dirty="0" err="1" smtClean="0"/>
              <a:t>Hemings</a:t>
            </a:r>
            <a:r>
              <a:rPr lang="en-US" dirty="0" smtClean="0"/>
              <a:t> Jefferson in 1852.</a:t>
            </a:r>
          </a:p>
          <a:p>
            <a:pPr fontAlgn="base"/>
            <a:r>
              <a:rPr lang="en-US" dirty="0" smtClean="0"/>
              <a:t>Madison </a:t>
            </a:r>
            <a:r>
              <a:rPr lang="en-US" dirty="0" err="1" smtClean="0"/>
              <a:t>Hemings</a:t>
            </a:r>
            <a:r>
              <a:rPr lang="en-US" dirty="0" smtClean="0"/>
              <a:t> stated in 1873 that he and his siblings Beverly, Harriet, and </a:t>
            </a:r>
            <a:r>
              <a:rPr lang="en-US" dirty="0" err="1" smtClean="0"/>
              <a:t>Eston</a:t>
            </a:r>
            <a:r>
              <a:rPr lang="en-US" dirty="0" smtClean="0"/>
              <a:t> were Thomas Jefferson's children.</a:t>
            </a:r>
          </a:p>
          <a:p>
            <a:pPr fontAlgn="base"/>
            <a:r>
              <a:rPr lang="en-US" dirty="0" smtClean="0"/>
              <a:t>The descendants of Madison </a:t>
            </a:r>
            <a:r>
              <a:rPr lang="en-US" dirty="0" err="1" smtClean="0"/>
              <a:t>Hemings</a:t>
            </a:r>
            <a:r>
              <a:rPr lang="en-US" dirty="0" smtClean="0"/>
              <a:t> who have lived as African-Americans have passed a family history of descent from Thomas Jefferson and Sally </a:t>
            </a:r>
            <a:r>
              <a:rPr lang="en-US" dirty="0" err="1" smtClean="0"/>
              <a:t>Hemings</a:t>
            </a:r>
            <a:r>
              <a:rPr lang="en-US" dirty="0" smtClean="0"/>
              <a:t> down through the generations.</a:t>
            </a:r>
          </a:p>
          <a:p>
            <a:pPr fontAlgn="base"/>
            <a:r>
              <a:rPr lang="en-US" dirty="0" err="1" smtClean="0"/>
              <a:t>Eston</a:t>
            </a:r>
            <a:r>
              <a:rPr lang="en-US" dirty="0" smtClean="0"/>
              <a:t> </a:t>
            </a:r>
            <a:r>
              <a:rPr lang="en-US" dirty="0" err="1" smtClean="0"/>
              <a:t>Hemings's</a:t>
            </a:r>
            <a:r>
              <a:rPr lang="en-US" dirty="0" smtClean="0"/>
              <a:t> descendants, who have lived as whites, have passed down a family history of being related to Thomas Jefferson. In the 1940s, family members changed this history to state that an uncle of Jefferson's, rather than Jefferson himself, was their ancestor.</a:t>
            </a:r>
          </a:p>
          <a:p>
            <a:pPr fontAlgn="base"/>
            <a:r>
              <a:rPr lang="en-US" dirty="0" smtClean="0"/>
              <a:t>According to Madison </a:t>
            </a:r>
            <a:r>
              <a:rPr lang="en-US" dirty="0" err="1" smtClean="0"/>
              <a:t>Hemings</a:t>
            </a:r>
            <a:r>
              <a:rPr lang="en-US" dirty="0" smtClean="0"/>
              <a:t>, Sally's mother Elizabeth </a:t>
            </a:r>
            <a:r>
              <a:rPr lang="en-US" dirty="0" err="1" smtClean="0"/>
              <a:t>Hemings</a:t>
            </a:r>
            <a:r>
              <a:rPr lang="en-US" dirty="0" smtClean="0"/>
              <a:t> (1735-1807) was the daughter of an African woman and an English sea captain. By Madison </a:t>
            </a:r>
            <a:r>
              <a:rPr lang="en-US" dirty="0" err="1" smtClean="0"/>
              <a:t>Hemings's</a:t>
            </a:r>
            <a:r>
              <a:rPr lang="en-US" dirty="0" smtClean="0"/>
              <a:t> and other accounts, Sally </a:t>
            </a:r>
            <a:r>
              <a:rPr lang="en-US" dirty="0" err="1" smtClean="0"/>
              <a:t>Hemings</a:t>
            </a:r>
            <a:r>
              <a:rPr lang="en-US" dirty="0" smtClean="0"/>
              <a:t> and some of her siblings were the children of John </a:t>
            </a:r>
            <a:r>
              <a:rPr lang="en-US" dirty="0" err="1" smtClean="0"/>
              <a:t>Wayles</a:t>
            </a:r>
            <a:r>
              <a:rPr lang="en-US" dirty="0" smtClean="0"/>
              <a:t>, Thomas Jefferson's father-in-law, making her the half-sister of Jefferson's wife, Martha </a:t>
            </a:r>
            <a:r>
              <a:rPr lang="en-US" dirty="0" err="1" smtClean="0"/>
              <a:t>Wayles</a:t>
            </a:r>
            <a:r>
              <a:rPr lang="en-US" dirty="0" smtClean="0"/>
              <a:t> Jefferson (1748-1782). Elizabeth </a:t>
            </a:r>
            <a:r>
              <a:rPr lang="en-US" dirty="0" err="1" smtClean="0"/>
              <a:t>Hemings</a:t>
            </a:r>
            <a:r>
              <a:rPr lang="en-US" dirty="0" smtClean="0"/>
              <a:t> and her children lived at John </a:t>
            </a:r>
            <a:r>
              <a:rPr lang="en-US" dirty="0" err="1" smtClean="0"/>
              <a:t>Wayles</a:t>
            </a:r>
            <a:r>
              <a:rPr lang="en-US" dirty="0" smtClean="0"/>
              <a:t>' plantation during his lifetime.</a:t>
            </a:r>
          </a:p>
          <a:p>
            <a:pPr fontAlgn="base"/>
            <a:r>
              <a:rPr lang="en-US" dirty="0" smtClean="0"/>
              <a:t>Questions remain about the nature of the relationship that existed between Thomas Jefferson and Sally </a:t>
            </a:r>
            <a:r>
              <a:rPr lang="en-US" dirty="0" err="1" smtClean="0"/>
              <a:t>Hemings</a:t>
            </a:r>
            <a:r>
              <a:rPr lang="en-US" dirty="0" smtClean="0"/>
              <a:t>; whether she had a child at Monticello shortly after they returned from France in 1789; and whether there is anything to connect Jefferson, </a:t>
            </a:r>
            <a:r>
              <a:rPr lang="en-US" dirty="0" err="1" smtClean="0"/>
              <a:t>Hemings</a:t>
            </a:r>
            <a:r>
              <a:rPr lang="en-US" dirty="0" smtClean="0"/>
              <a:t>, and Thomas  Woodson.</a:t>
            </a:r>
          </a:p>
          <a:p>
            <a:endParaRPr lang="en-US" dirty="0"/>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086600" y="91440"/>
            <a:ext cx="2133600" cy="3093154"/>
          </a:xfrm>
          <a:prstGeom prst="rect">
            <a:avLst/>
          </a:prstGeom>
        </p:spPr>
        <p:txBody>
          <a:bodyPr wrap="square">
            <a:spAutoFit/>
          </a:bodyPr>
          <a:lstStyle/>
          <a:p>
            <a:r>
              <a:rPr lang="en-US" sz="1500" b="1" u="sng" dirty="0" smtClean="0">
                <a:solidFill>
                  <a:srgbClr val="000000"/>
                </a:solidFill>
              </a:rPr>
              <a:t>FRENCH BOATMEN</a:t>
            </a:r>
          </a:p>
          <a:p>
            <a:r>
              <a:rPr lang="en-US" sz="1500" dirty="0" err="1" smtClean="0">
                <a:solidFill>
                  <a:srgbClr val="000000"/>
                </a:solidFill>
              </a:rPr>
              <a:t>Baptiste</a:t>
            </a:r>
            <a:r>
              <a:rPr lang="en-US" sz="1500" dirty="0" smtClean="0">
                <a:solidFill>
                  <a:srgbClr val="000000"/>
                </a:solidFill>
              </a:rPr>
              <a:t> </a:t>
            </a:r>
            <a:r>
              <a:rPr lang="en-US" sz="1500" dirty="0" err="1" smtClean="0">
                <a:solidFill>
                  <a:srgbClr val="000000"/>
                </a:solidFill>
              </a:rPr>
              <a:t>Deschamps</a:t>
            </a:r>
            <a:r>
              <a:rPr lang="en-US" sz="1500" dirty="0" smtClean="0">
                <a:solidFill>
                  <a:srgbClr val="000000"/>
                </a:solidFill>
              </a:rPr>
              <a:t> </a:t>
            </a:r>
          </a:p>
          <a:p>
            <a:r>
              <a:rPr lang="en-US" sz="1500" dirty="0" smtClean="0">
                <a:solidFill>
                  <a:srgbClr val="000000"/>
                </a:solidFill>
              </a:rPr>
              <a:t>Joseph De </a:t>
            </a:r>
            <a:r>
              <a:rPr lang="en-US" sz="1500" dirty="0" err="1" smtClean="0">
                <a:solidFill>
                  <a:srgbClr val="000000"/>
                </a:solidFill>
              </a:rPr>
              <a:t>Bartee</a:t>
            </a:r>
            <a:r>
              <a:rPr lang="en-US" sz="1500" dirty="0" smtClean="0">
                <a:solidFill>
                  <a:srgbClr val="000000"/>
                </a:solidFill>
              </a:rPr>
              <a:t> </a:t>
            </a:r>
          </a:p>
          <a:p>
            <a:r>
              <a:rPr lang="en-US" sz="1500" dirty="0" smtClean="0">
                <a:solidFill>
                  <a:srgbClr val="000000"/>
                </a:solidFill>
              </a:rPr>
              <a:t>E. </a:t>
            </a:r>
            <a:r>
              <a:rPr lang="en-US" sz="1500" dirty="0" err="1" smtClean="0">
                <a:solidFill>
                  <a:srgbClr val="000000"/>
                </a:solidFill>
              </a:rPr>
              <a:t>Cann</a:t>
            </a:r>
            <a:r>
              <a:rPr lang="en-US" sz="1500" dirty="0" smtClean="0">
                <a:solidFill>
                  <a:srgbClr val="000000"/>
                </a:solidFill>
              </a:rPr>
              <a:t> </a:t>
            </a:r>
          </a:p>
          <a:p>
            <a:r>
              <a:rPr lang="en-US" sz="1500" dirty="0" err="1" smtClean="0">
                <a:solidFill>
                  <a:srgbClr val="000000"/>
                </a:solidFill>
              </a:rPr>
              <a:t>Charol</a:t>
            </a:r>
            <a:r>
              <a:rPr lang="en-US" sz="1500" dirty="0" smtClean="0">
                <a:solidFill>
                  <a:srgbClr val="000000"/>
                </a:solidFill>
              </a:rPr>
              <a:t> </a:t>
            </a:r>
            <a:r>
              <a:rPr lang="en-US" sz="1500" dirty="0" err="1" smtClean="0">
                <a:solidFill>
                  <a:srgbClr val="000000"/>
                </a:solidFill>
              </a:rPr>
              <a:t>Cougee</a:t>
            </a:r>
            <a:r>
              <a:rPr lang="en-US" sz="1500" dirty="0" smtClean="0">
                <a:solidFill>
                  <a:srgbClr val="000000"/>
                </a:solidFill>
              </a:rPr>
              <a:t> </a:t>
            </a:r>
          </a:p>
          <a:p>
            <a:r>
              <a:rPr lang="en-US" sz="1500" dirty="0" smtClean="0">
                <a:solidFill>
                  <a:srgbClr val="000000"/>
                </a:solidFill>
              </a:rPr>
              <a:t>Pierre </a:t>
            </a:r>
            <a:r>
              <a:rPr lang="en-US" sz="1500" dirty="0" err="1" smtClean="0">
                <a:solidFill>
                  <a:srgbClr val="000000"/>
                </a:solidFill>
              </a:rPr>
              <a:t>Cruzatte</a:t>
            </a:r>
            <a:r>
              <a:rPr lang="en-US" sz="1500" dirty="0" smtClean="0">
                <a:solidFill>
                  <a:srgbClr val="000000"/>
                </a:solidFill>
              </a:rPr>
              <a:t> </a:t>
            </a:r>
          </a:p>
          <a:p>
            <a:r>
              <a:rPr lang="en-US" sz="1500" dirty="0" err="1" smtClean="0">
                <a:solidFill>
                  <a:srgbClr val="000000"/>
                </a:solidFill>
              </a:rPr>
              <a:t>Chaol</a:t>
            </a:r>
            <a:r>
              <a:rPr lang="en-US" sz="1500" dirty="0" smtClean="0">
                <a:solidFill>
                  <a:srgbClr val="000000"/>
                </a:solidFill>
              </a:rPr>
              <a:t> Hebert</a:t>
            </a:r>
          </a:p>
          <a:p>
            <a:r>
              <a:rPr lang="en-US" sz="1500" dirty="0" smtClean="0">
                <a:solidFill>
                  <a:srgbClr val="000000"/>
                </a:solidFill>
              </a:rPr>
              <a:t>Batiste </a:t>
            </a:r>
            <a:r>
              <a:rPr lang="en-US" sz="1500" dirty="0" err="1" smtClean="0">
                <a:solidFill>
                  <a:srgbClr val="000000"/>
                </a:solidFill>
              </a:rPr>
              <a:t>Jeunesse</a:t>
            </a:r>
            <a:r>
              <a:rPr lang="en-US" sz="1500" dirty="0" smtClean="0">
                <a:solidFill>
                  <a:srgbClr val="000000"/>
                </a:solidFill>
              </a:rPr>
              <a:t> </a:t>
            </a:r>
          </a:p>
          <a:p>
            <a:r>
              <a:rPr lang="en-US" sz="1500" dirty="0" smtClean="0">
                <a:solidFill>
                  <a:srgbClr val="000000"/>
                </a:solidFill>
              </a:rPr>
              <a:t>La </a:t>
            </a:r>
            <a:r>
              <a:rPr lang="en-US" sz="1500" dirty="0" err="1" smtClean="0">
                <a:solidFill>
                  <a:srgbClr val="000000"/>
                </a:solidFill>
              </a:rPr>
              <a:t>Bartee</a:t>
            </a:r>
            <a:r>
              <a:rPr lang="en-US" sz="1500" dirty="0" smtClean="0">
                <a:solidFill>
                  <a:srgbClr val="000000"/>
                </a:solidFill>
              </a:rPr>
              <a:t> </a:t>
            </a:r>
          </a:p>
          <a:p>
            <a:r>
              <a:rPr lang="en-US" sz="1500" dirty="0" err="1" smtClean="0">
                <a:solidFill>
                  <a:srgbClr val="000000"/>
                </a:solidFill>
              </a:rPr>
              <a:t>Labiche</a:t>
            </a:r>
            <a:r>
              <a:rPr lang="en-US" sz="1500" dirty="0" smtClean="0">
                <a:solidFill>
                  <a:srgbClr val="000000"/>
                </a:solidFill>
              </a:rPr>
              <a:t> </a:t>
            </a:r>
            <a:r>
              <a:rPr lang="en-US" sz="1500" dirty="0" err="1" smtClean="0">
                <a:solidFill>
                  <a:srgbClr val="000000"/>
                </a:solidFill>
              </a:rPr>
              <a:t>Mallat</a:t>
            </a:r>
            <a:r>
              <a:rPr lang="en-US" sz="1500" dirty="0" smtClean="0">
                <a:solidFill>
                  <a:srgbClr val="000000"/>
                </a:solidFill>
              </a:rPr>
              <a:t> </a:t>
            </a:r>
          </a:p>
          <a:p>
            <a:r>
              <a:rPr lang="en-US" sz="1500" dirty="0" smtClean="0">
                <a:solidFill>
                  <a:srgbClr val="000000"/>
                </a:solidFill>
              </a:rPr>
              <a:t>Paul </a:t>
            </a:r>
            <a:r>
              <a:rPr lang="en-US" sz="1500" dirty="0" err="1" smtClean="0">
                <a:solidFill>
                  <a:srgbClr val="000000"/>
                </a:solidFill>
              </a:rPr>
              <a:t>Primeau</a:t>
            </a:r>
            <a:endParaRPr lang="en-US" sz="1500" dirty="0" smtClean="0">
              <a:solidFill>
                <a:srgbClr val="000000"/>
              </a:solidFill>
            </a:endParaRPr>
          </a:p>
          <a:p>
            <a:r>
              <a:rPr lang="en-US" sz="1500" dirty="0" smtClean="0">
                <a:solidFill>
                  <a:srgbClr val="000000"/>
                </a:solidFill>
              </a:rPr>
              <a:t>Francois Rivet</a:t>
            </a:r>
          </a:p>
          <a:p>
            <a:r>
              <a:rPr lang="en-US" sz="1500" dirty="0" smtClean="0">
                <a:solidFill>
                  <a:srgbClr val="000000"/>
                </a:solidFill>
              </a:rPr>
              <a:t>Peter </a:t>
            </a:r>
            <a:r>
              <a:rPr lang="en-US" sz="1500" dirty="0" err="1" smtClean="0">
                <a:solidFill>
                  <a:srgbClr val="000000"/>
                </a:solidFill>
              </a:rPr>
              <a:t>Roi</a:t>
            </a:r>
            <a:r>
              <a:rPr lang="en-US" sz="1500" dirty="0" smtClean="0">
                <a:solidFill>
                  <a:srgbClr val="000000"/>
                </a:solidFill>
              </a:rPr>
              <a:t> </a:t>
            </a:r>
          </a:p>
        </p:txBody>
      </p:sp>
      <p:sp>
        <p:nvSpPr>
          <p:cNvPr id="11" name="Rectangle 10"/>
          <p:cNvSpPr/>
          <p:nvPr/>
        </p:nvSpPr>
        <p:spPr>
          <a:xfrm>
            <a:off x="7086600" y="3200400"/>
            <a:ext cx="2133600" cy="3554819"/>
          </a:xfrm>
          <a:prstGeom prst="rect">
            <a:avLst/>
          </a:prstGeom>
        </p:spPr>
        <p:txBody>
          <a:bodyPr wrap="square">
            <a:spAutoFit/>
          </a:bodyPr>
          <a:lstStyle/>
          <a:p>
            <a:r>
              <a:rPr lang="en-US" sz="1500" b="1" u="sng" dirty="0" smtClean="0">
                <a:solidFill>
                  <a:srgbClr val="000000"/>
                </a:solidFill>
              </a:rPr>
              <a:t>CIVILIAN MEMBERS</a:t>
            </a:r>
          </a:p>
          <a:p>
            <a:r>
              <a:rPr lang="en-US" sz="1500" dirty="0" smtClean="0">
                <a:solidFill>
                  <a:srgbClr val="000000"/>
                </a:solidFill>
              </a:rPr>
              <a:t>Toussaint </a:t>
            </a:r>
            <a:r>
              <a:rPr lang="en-US" sz="1500" dirty="0" err="1" smtClean="0">
                <a:solidFill>
                  <a:srgbClr val="000000"/>
                </a:solidFill>
              </a:rPr>
              <a:t>Charbaneau</a:t>
            </a:r>
            <a:endParaRPr lang="en-US" sz="1500" dirty="0" smtClean="0">
              <a:solidFill>
                <a:srgbClr val="000000"/>
              </a:solidFill>
            </a:endParaRPr>
          </a:p>
          <a:p>
            <a:r>
              <a:rPr lang="en-US" sz="1500" dirty="0" smtClean="0">
                <a:solidFill>
                  <a:srgbClr val="000000"/>
                </a:solidFill>
              </a:rPr>
              <a:t>George </a:t>
            </a:r>
            <a:r>
              <a:rPr lang="en-US" sz="1500" dirty="0" err="1" smtClean="0">
                <a:solidFill>
                  <a:srgbClr val="000000"/>
                </a:solidFill>
              </a:rPr>
              <a:t>Drouillard</a:t>
            </a:r>
            <a:r>
              <a:rPr lang="en-US" sz="1500" dirty="0" smtClean="0">
                <a:solidFill>
                  <a:srgbClr val="000000"/>
                </a:solidFill>
              </a:rPr>
              <a:t> </a:t>
            </a:r>
          </a:p>
          <a:p>
            <a:r>
              <a:rPr lang="en-US" sz="1500" dirty="0" smtClean="0">
                <a:solidFill>
                  <a:srgbClr val="000000"/>
                </a:solidFill>
              </a:rPr>
              <a:t>York</a:t>
            </a:r>
          </a:p>
          <a:p>
            <a:r>
              <a:rPr lang="en-US" sz="1500" b="1" u="sng" dirty="0" smtClean="0">
                <a:solidFill>
                  <a:srgbClr val="000000"/>
                </a:solidFill>
              </a:rPr>
              <a:t>NATIVE AMERICANS</a:t>
            </a:r>
          </a:p>
          <a:p>
            <a:r>
              <a:rPr lang="en-US" sz="1500" dirty="0" smtClean="0">
                <a:solidFill>
                  <a:srgbClr val="000000"/>
                </a:solidFill>
              </a:rPr>
              <a:t>Chef </a:t>
            </a:r>
            <a:r>
              <a:rPr lang="en-US" sz="1500" dirty="0" err="1" smtClean="0">
                <a:solidFill>
                  <a:srgbClr val="000000"/>
                </a:solidFill>
              </a:rPr>
              <a:t>Shekeke</a:t>
            </a:r>
            <a:endParaRPr lang="en-US" sz="1500" dirty="0" smtClean="0">
              <a:solidFill>
                <a:srgbClr val="000000"/>
              </a:solidFill>
            </a:endParaRPr>
          </a:p>
          <a:p>
            <a:r>
              <a:rPr lang="en-US" sz="1500" dirty="0" err="1" smtClean="0">
                <a:solidFill>
                  <a:srgbClr val="000000"/>
                </a:solidFill>
              </a:rPr>
              <a:t>Sacagewea</a:t>
            </a:r>
            <a:r>
              <a:rPr lang="en-US" sz="1500" dirty="0" smtClean="0">
                <a:solidFill>
                  <a:srgbClr val="000000"/>
                </a:solidFill>
              </a:rPr>
              <a:t>	</a:t>
            </a:r>
          </a:p>
          <a:p>
            <a:r>
              <a:rPr lang="en-US" sz="1500" dirty="0" smtClean="0">
                <a:solidFill>
                  <a:srgbClr val="000000"/>
                </a:solidFill>
              </a:rPr>
              <a:t>Jean Batiste (Pomp)</a:t>
            </a:r>
          </a:p>
          <a:p>
            <a:r>
              <a:rPr lang="en-US" sz="1500" dirty="0" smtClean="0">
                <a:solidFill>
                  <a:srgbClr val="000000"/>
                </a:solidFill>
              </a:rPr>
              <a:t>Chief </a:t>
            </a:r>
            <a:r>
              <a:rPr lang="en-US" sz="1500" dirty="0" err="1" smtClean="0">
                <a:solidFill>
                  <a:srgbClr val="000000"/>
                </a:solidFill>
              </a:rPr>
              <a:t>Kameaweit</a:t>
            </a:r>
            <a:endParaRPr lang="en-US" sz="1500" dirty="0" smtClean="0">
              <a:solidFill>
                <a:srgbClr val="000000"/>
              </a:solidFill>
            </a:endParaRPr>
          </a:p>
          <a:p>
            <a:r>
              <a:rPr lang="en-US" sz="1500" dirty="0" smtClean="0">
                <a:solidFill>
                  <a:srgbClr val="000000"/>
                </a:solidFill>
              </a:rPr>
              <a:t>Twisted Hair	</a:t>
            </a:r>
          </a:p>
          <a:p>
            <a:r>
              <a:rPr lang="en-US" sz="1500" dirty="0" smtClean="0">
                <a:solidFill>
                  <a:srgbClr val="000000"/>
                </a:solidFill>
              </a:rPr>
              <a:t>Chief Cut Nose	</a:t>
            </a:r>
          </a:p>
          <a:p>
            <a:r>
              <a:rPr lang="en-US" sz="1500" b="1" u="sng" dirty="0" smtClean="0">
                <a:solidFill>
                  <a:srgbClr val="000000"/>
                </a:solidFill>
              </a:rPr>
              <a:t>OTHERS</a:t>
            </a:r>
            <a:r>
              <a:rPr lang="en-US" sz="1500" b="1" dirty="0" smtClean="0">
                <a:solidFill>
                  <a:srgbClr val="000000"/>
                </a:solidFill>
              </a:rPr>
              <a:t>	</a:t>
            </a:r>
          </a:p>
          <a:p>
            <a:r>
              <a:rPr lang="en-US" sz="1500" dirty="0" smtClean="0">
                <a:solidFill>
                  <a:srgbClr val="000000"/>
                </a:solidFill>
              </a:rPr>
              <a:t>Judith Hancock</a:t>
            </a:r>
          </a:p>
          <a:p>
            <a:r>
              <a:rPr lang="en-US" sz="1500" dirty="0" smtClean="0">
                <a:solidFill>
                  <a:srgbClr val="000000"/>
                </a:solidFill>
              </a:rPr>
              <a:t>Mrs. Cane 	</a:t>
            </a:r>
          </a:p>
          <a:p>
            <a:r>
              <a:rPr lang="en-US" sz="1500" dirty="0" smtClean="0">
                <a:solidFill>
                  <a:srgbClr val="000000"/>
                </a:solidFill>
              </a:rPr>
              <a:t>Seaman</a:t>
            </a:r>
          </a:p>
        </p:txBody>
      </p:sp>
      <p:grpSp>
        <p:nvGrpSpPr>
          <p:cNvPr id="12" name="Group 12"/>
          <p:cNvGrpSpPr/>
          <p:nvPr/>
        </p:nvGrpSpPr>
        <p:grpSpPr>
          <a:xfrm>
            <a:off x="2057400" y="70783"/>
            <a:ext cx="4953000" cy="6863417"/>
            <a:chOff x="2057400" y="0"/>
            <a:chExt cx="4953000" cy="6863417"/>
          </a:xfrm>
        </p:grpSpPr>
        <p:sp>
          <p:nvSpPr>
            <p:cNvPr id="13" name="Rectangle 4"/>
            <p:cNvSpPr/>
            <p:nvPr/>
          </p:nvSpPr>
          <p:spPr>
            <a:xfrm>
              <a:off x="2057400" y="0"/>
              <a:ext cx="4953000" cy="6863417"/>
            </a:xfrm>
            <a:prstGeom prst="rect">
              <a:avLst/>
            </a:prstGeom>
          </p:spPr>
          <p:txBody>
            <a:bodyPr wrap="square">
              <a:spAutoFit/>
            </a:bodyPr>
            <a:lstStyle/>
            <a:p>
              <a:r>
                <a:rPr lang="en-US" sz="2000" b="1" dirty="0" smtClean="0">
                  <a:solidFill>
                    <a:srgbClr val="000000"/>
                  </a:solidFill>
                </a:rPr>
                <a:t>	</a:t>
              </a:r>
              <a:r>
                <a:rPr lang="en-US" sz="2000" b="1" u="sng" dirty="0" smtClean="0">
                  <a:solidFill>
                    <a:srgbClr val="000000"/>
                  </a:solidFill>
                </a:rPr>
                <a:t>CORPS OF DISCOVERY</a:t>
              </a:r>
            </a:p>
            <a:p>
              <a:r>
                <a:rPr lang="en-US" sz="2000" b="1" dirty="0" smtClean="0">
                  <a:solidFill>
                    <a:srgbClr val="000000"/>
                  </a:solidFill>
                </a:rPr>
                <a:t>	       LEADERS	</a:t>
              </a:r>
            </a:p>
            <a:p>
              <a:r>
                <a:rPr lang="en-US" sz="2000" dirty="0" smtClean="0">
                  <a:solidFill>
                    <a:srgbClr val="000000"/>
                  </a:solidFill>
                </a:rPr>
                <a:t>Meriwether Lewis        William Clark</a:t>
              </a:r>
            </a:p>
            <a:p>
              <a:r>
                <a:rPr lang="en-US" sz="2000" b="1" dirty="0" smtClean="0">
                  <a:solidFill>
                    <a:srgbClr val="000000"/>
                  </a:solidFill>
                </a:rPr>
                <a:t>	       SERGEANTS	</a:t>
              </a:r>
            </a:p>
            <a:p>
              <a:r>
                <a:rPr lang="en-US" sz="2000" dirty="0" smtClean="0">
                  <a:solidFill>
                    <a:srgbClr val="000000"/>
                  </a:solidFill>
                </a:rPr>
                <a:t>Charles Floyd 	         Nathaniel Pryor</a:t>
              </a:r>
            </a:p>
            <a:p>
              <a:r>
                <a:rPr lang="en-US" sz="2000" dirty="0" smtClean="0">
                  <a:solidFill>
                    <a:srgbClr val="000000"/>
                  </a:solidFill>
                </a:rPr>
                <a:t>Patrick </a:t>
              </a:r>
              <a:r>
                <a:rPr lang="en-US" sz="2000" dirty="0" err="1" smtClean="0">
                  <a:solidFill>
                    <a:srgbClr val="000000"/>
                  </a:solidFill>
                </a:rPr>
                <a:t>Gass</a:t>
              </a:r>
              <a:r>
                <a:rPr lang="en-US" sz="2000" dirty="0" smtClean="0">
                  <a:solidFill>
                    <a:srgbClr val="000000"/>
                  </a:solidFill>
                </a:rPr>
                <a:t> 	         Richard </a:t>
              </a:r>
              <a:r>
                <a:rPr lang="en-US" sz="2000" dirty="0" err="1" smtClean="0">
                  <a:solidFill>
                    <a:srgbClr val="000000"/>
                  </a:solidFill>
                </a:rPr>
                <a:t>Warfington</a:t>
              </a:r>
              <a:r>
                <a:rPr lang="en-US" sz="2000" dirty="0" smtClean="0">
                  <a:solidFill>
                    <a:srgbClr val="000000"/>
                  </a:solidFill>
                </a:rPr>
                <a:t> </a:t>
              </a:r>
            </a:p>
            <a:p>
              <a:r>
                <a:rPr lang="en-US" sz="2000" dirty="0" smtClean="0">
                  <a:solidFill>
                    <a:srgbClr val="000000"/>
                  </a:solidFill>
                </a:rPr>
                <a:t>John Ordway </a:t>
              </a:r>
            </a:p>
            <a:p>
              <a:r>
                <a:rPr lang="en-US" sz="2000" b="1" dirty="0" smtClean="0">
                  <a:solidFill>
                    <a:srgbClr val="000000"/>
                  </a:solidFill>
                </a:rPr>
                <a:t>	       PRIVATES	</a:t>
              </a:r>
            </a:p>
            <a:p>
              <a:r>
                <a:rPr lang="en-US" sz="2000" dirty="0" smtClean="0">
                  <a:solidFill>
                    <a:srgbClr val="000000"/>
                  </a:solidFill>
                </a:rPr>
                <a:t>John </a:t>
              </a:r>
              <a:r>
                <a:rPr lang="en-US" sz="2000" dirty="0" err="1" smtClean="0">
                  <a:solidFill>
                    <a:srgbClr val="000000"/>
                  </a:solidFill>
                </a:rPr>
                <a:t>Boley</a:t>
              </a:r>
              <a:r>
                <a:rPr lang="en-US" sz="2000" dirty="0" smtClean="0">
                  <a:solidFill>
                    <a:srgbClr val="000000"/>
                  </a:solidFill>
                </a:rPr>
                <a:t> 	</a:t>
              </a:r>
            </a:p>
            <a:p>
              <a:r>
                <a:rPr lang="en-US" sz="2000" dirty="0" smtClean="0">
                  <a:solidFill>
                    <a:srgbClr val="000000"/>
                  </a:solidFill>
                </a:rPr>
                <a:t>William Bratton 1812</a:t>
              </a:r>
            </a:p>
            <a:p>
              <a:r>
                <a:rPr lang="en-US" sz="2000" dirty="0" smtClean="0">
                  <a:solidFill>
                    <a:srgbClr val="000000"/>
                  </a:solidFill>
                </a:rPr>
                <a:t>John Collins 	</a:t>
              </a:r>
            </a:p>
            <a:p>
              <a:r>
                <a:rPr lang="en-US" sz="2000" dirty="0" smtClean="0">
                  <a:solidFill>
                    <a:srgbClr val="000000"/>
                  </a:solidFill>
                </a:rPr>
                <a:t>John </a:t>
              </a:r>
              <a:r>
                <a:rPr lang="en-US" sz="2000" dirty="0" err="1" smtClean="0">
                  <a:solidFill>
                    <a:srgbClr val="000000"/>
                  </a:solidFill>
                </a:rPr>
                <a:t>Colter</a:t>
              </a:r>
              <a:r>
                <a:rPr lang="en-US" sz="2000" dirty="0" smtClean="0">
                  <a:solidFill>
                    <a:srgbClr val="000000"/>
                  </a:solidFill>
                </a:rPr>
                <a:t> 	</a:t>
              </a:r>
            </a:p>
            <a:p>
              <a:r>
                <a:rPr lang="en-US" sz="2000" dirty="0" smtClean="0">
                  <a:solidFill>
                    <a:srgbClr val="000000"/>
                  </a:solidFill>
                </a:rPr>
                <a:t>John Dame	</a:t>
              </a:r>
            </a:p>
            <a:p>
              <a:r>
                <a:rPr lang="en-US" sz="2000" dirty="0" smtClean="0">
                  <a:solidFill>
                    <a:srgbClr val="000000"/>
                  </a:solidFill>
                </a:rPr>
                <a:t>Joseph Field	</a:t>
              </a:r>
            </a:p>
            <a:p>
              <a:r>
                <a:rPr lang="en-US" sz="2000" dirty="0" err="1" smtClean="0">
                  <a:solidFill>
                    <a:srgbClr val="000000"/>
                  </a:solidFill>
                </a:rPr>
                <a:t>Reubin</a:t>
              </a:r>
              <a:r>
                <a:rPr lang="en-US" sz="2000" dirty="0" smtClean="0">
                  <a:solidFill>
                    <a:srgbClr val="000000"/>
                  </a:solidFill>
                </a:rPr>
                <a:t> Field	</a:t>
              </a:r>
            </a:p>
            <a:p>
              <a:r>
                <a:rPr lang="en-US" sz="2000" dirty="0" smtClean="0">
                  <a:solidFill>
                    <a:srgbClr val="000000"/>
                  </a:solidFill>
                </a:rPr>
                <a:t>Robert Frazer	</a:t>
              </a:r>
            </a:p>
            <a:p>
              <a:r>
                <a:rPr lang="en-US" sz="2000" dirty="0" smtClean="0">
                  <a:solidFill>
                    <a:srgbClr val="000000"/>
                  </a:solidFill>
                </a:rPr>
                <a:t>George Gibson </a:t>
              </a:r>
            </a:p>
            <a:p>
              <a:r>
                <a:rPr lang="en-US" sz="2000" dirty="0" smtClean="0">
                  <a:solidFill>
                    <a:srgbClr val="000000"/>
                  </a:solidFill>
                </a:rPr>
                <a:t>Hugh Hall</a:t>
              </a:r>
            </a:p>
            <a:p>
              <a:r>
                <a:rPr lang="en-US" sz="2000" dirty="0" smtClean="0">
                  <a:solidFill>
                    <a:srgbClr val="000000"/>
                  </a:solidFill>
                </a:rPr>
                <a:t>Thomas Howard</a:t>
              </a:r>
            </a:p>
            <a:p>
              <a:r>
                <a:rPr lang="en-US" sz="2000" dirty="0" smtClean="0">
                  <a:solidFill>
                    <a:srgbClr val="000000"/>
                  </a:solidFill>
                </a:rPr>
                <a:t>Francois </a:t>
              </a:r>
              <a:r>
                <a:rPr lang="en-US" sz="2000" dirty="0" err="1" smtClean="0">
                  <a:solidFill>
                    <a:srgbClr val="000000"/>
                  </a:solidFill>
                </a:rPr>
                <a:t>Labiche</a:t>
              </a:r>
              <a:endParaRPr lang="en-US" sz="2000" dirty="0" smtClean="0">
                <a:solidFill>
                  <a:srgbClr val="000000"/>
                </a:solidFill>
              </a:endParaRPr>
            </a:p>
            <a:p>
              <a:r>
                <a:rPr lang="en-US" sz="2000" dirty="0" smtClean="0">
                  <a:solidFill>
                    <a:srgbClr val="000000"/>
                  </a:solidFill>
                </a:rPr>
                <a:t>Jean Le Page 	</a:t>
              </a:r>
            </a:p>
            <a:p>
              <a:r>
                <a:rPr lang="en-US" sz="2000" dirty="0" smtClean="0">
                  <a:solidFill>
                    <a:srgbClr val="000000"/>
                  </a:solidFill>
                </a:rPr>
                <a:t>Hugh McNeal 	</a:t>
              </a:r>
            </a:p>
          </p:txBody>
        </p:sp>
        <p:sp>
          <p:nvSpPr>
            <p:cNvPr id="14" name="Rectangle 13"/>
            <p:cNvSpPr/>
            <p:nvPr/>
          </p:nvSpPr>
          <p:spPr>
            <a:xfrm>
              <a:off x="4419600" y="2443817"/>
              <a:ext cx="2438400" cy="4401205"/>
            </a:xfrm>
            <a:prstGeom prst="rect">
              <a:avLst/>
            </a:prstGeom>
          </p:spPr>
          <p:txBody>
            <a:bodyPr wrap="square">
              <a:spAutoFit/>
            </a:bodyPr>
            <a:lstStyle/>
            <a:p>
              <a:r>
                <a:rPr lang="en-US" sz="2000" dirty="0" smtClean="0">
                  <a:solidFill>
                    <a:srgbClr val="000000"/>
                  </a:solidFill>
                </a:rPr>
                <a:t>John Newman  	</a:t>
              </a:r>
            </a:p>
            <a:p>
              <a:r>
                <a:rPr lang="en-US" sz="2000" dirty="0" smtClean="0">
                  <a:solidFill>
                    <a:srgbClr val="000000"/>
                  </a:solidFill>
                </a:rPr>
                <a:t>John Potts 	</a:t>
              </a:r>
            </a:p>
            <a:p>
              <a:r>
                <a:rPr lang="en-US" sz="2000" dirty="0" smtClean="0">
                  <a:solidFill>
                    <a:srgbClr val="000000"/>
                  </a:solidFill>
                </a:rPr>
                <a:t>Moses Reed	</a:t>
              </a:r>
            </a:p>
            <a:p>
              <a:r>
                <a:rPr lang="en-US" sz="2000" dirty="0" smtClean="0">
                  <a:solidFill>
                    <a:srgbClr val="000000"/>
                  </a:solidFill>
                </a:rPr>
                <a:t>John Robertson	</a:t>
              </a:r>
            </a:p>
            <a:p>
              <a:r>
                <a:rPr lang="en-US" sz="2000" dirty="0" smtClean="0">
                  <a:solidFill>
                    <a:srgbClr val="000000"/>
                  </a:solidFill>
                </a:rPr>
                <a:t>George Shannon	</a:t>
              </a:r>
            </a:p>
            <a:p>
              <a:r>
                <a:rPr lang="en-US" sz="2000" dirty="0" smtClean="0">
                  <a:solidFill>
                    <a:srgbClr val="000000"/>
                  </a:solidFill>
                </a:rPr>
                <a:t>John Shields	</a:t>
              </a:r>
            </a:p>
            <a:p>
              <a:r>
                <a:rPr lang="en-US" sz="2000" dirty="0" smtClean="0">
                  <a:solidFill>
                    <a:srgbClr val="000000"/>
                  </a:solidFill>
                </a:rPr>
                <a:t>John Thompson	</a:t>
              </a:r>
            </a:p>
            <a:p>
              <a:r>
                <a:rPr lang="en-US" sz="2000" dirty="0" err="1" smtClean="0">
                  <a:solidFill>
                    <a:srgbClr val="000000"/>
                  </a:solidFill>
                </a:rPr>
                <a:t>Ebeneezer</a:t>
              </a:r>
              <a:r>
                <a:rPr lang="en-US" sz="2000" dirty="0" smtClean="0">
                  <a:solidFill>
                    <a:srgbClr val="000000"/>
                  </a:solidFill>
                </a:rPr>
                <a:t> Tuttle 	</a:t>
              </a:r>
            </a:p>
            <a:p>
              <a:r>
                <a:rPr lang="en-US" sz="2000" dirty="0" smtClean="0">
                  <a:solidFill>
                    <a:srgbClr val="000000"/>
                  </a:solidFill>
                </a:rPr>
                <a:t>Peter Weiser	</a:t>
              </a:r>
            </a:p>
            <a:p>
              <a:r>
                <a:rPr lang="en-US" sz="2000" dirty="0" smtClean="0">
                  <a:solidFill>
                    <a:srgbClr val="000000"/>
                  </a:solidFill>
                </a:rPr>
                <a:t>William Werner	</a:t>
              </a:r>
            </a:p>
            <a:p>
              <a:r>
                <a:rPr lang="en-US" sz="2000" dirty="0" err="1" smtClean="0">
                  <a:solidFill>
                    <a:srgbClr val="000000"/>
                  </a:solidFill>
                </a:rPr>
                <a:t>Issac</a:t>
              </a:r>
              <a:r>
                <a:rPr lang="en-US" sz="2000" dirty="0" smtClean="0">
                  <a:solidFill>
                    <a:srgbClr val="000000"/>
                  </a:solidFill>
                </a:rPr>
                <a:t> White	</a:t>
              </a:r>
            </a:p>
            <a:p>
              <a:r>
                <a:rPr lang="en-US" sz="2000" dirty="0" smtClean="0">
                  <a:solidFill>
                    <a:srgbClr val="000000"/>
                  </a:solidFill>
                </a:rPr>
                <a:t>Joseph Whitehouse</a:t>
              </a:r>
            </a:p>
            <a:p>
              <a:r>
                <a:rPr lang="en-US" sz="2000" dirty="0" smtClean="0">
                  <a:solidFill>
                    <a:srgbClr val="000000"/>
                  </a:solidFill>
                </a:rPr>
                <a:t>Alexander </a:t>
              </a:r>
              <a:r>
                <a:rPr lang="en-US" sz="2000" dirty="0" err="1" smtClean="0">
                  <a:solidFill>
                    <a:srgbClr val="000000"/>
                  </a:solidFill>
                </a:rPr>
                <a:t>Willar</a:t>
              </a:r>
              <a:r>
                <a:rPr lang="en-US" sz="2000" dirty="0" smtClean="0">
                  <a:solidFill>
                    <a:srgbClr val="000000"/>
                  </a:solidFill>
                </a:rPr>
                <a:t>	</a:t>
              </a:r>
            </a:p>
            <a:p>
              <a:r>
                <a:rPr lang="en-US" sz="2000" dirty="0" smtClean="0">
                  <a:solidFill>
                    <a:srgbClr val="000000"/>
                  </a:solidFill>
                </a:rPr>
                <a:t>Richard Windsor	</a:t>
              </a:r>
            </a:p>
          </p:txBody>
        </p:sp>
      </p:grpSp>
      <p:pic>
        <p:nvPicPr>
          <p:cNvPr id="15" name="Picture 2" descr="http://www.mhaynesart.com/Images/22/59/OriginalImage.jpg"/>
          <p:cNvPicPr>
            <a:picLocks noChangeAspect="1" noChangeArrowheads="1"/>
          </p:cNvPicPr>
          <p:nvPr/>
        </p:nvPicPr>
        <p:blipFill>
          <a:blip r:embed="rId2"/>
          <a:srcRect l="24706" t="7032" r="22108" b="11111"/>
          <a:stretch>
            <a:fillRect/>
          </a:stretch>
        </p:blipFill>
        <p:spPr bwMode="auto">
          <a:xfrm>
            <a:off x="990600" y="0"/>
            <a:ext cx="3165231" cy="6858000"/>
          </a:xfrm>
          <a:prstGeom prst="rect">
            <a:avLst/>
          </a:prstGeom>
          <a:noFill/>
          <a:ln w="508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2"/>
                                        </p:tgtEl>
                                      </p:cBhvr>
                                    </p:animEffect>
                                    <p:set>
                                      <p:cBhvr>
                                        <p:cTn id="10" dur="1" fill="hold">
                                          <p:stCondLst>
                                            <p:cond delay="999"/>
                                          </p:stCondLst>
                                        </p:cTn>
                                        <p:tgtEl>
                                          <p:spTgt spid="12"/>
                                        </p:tgtEl>
                                        <p:attrNameLst>
                                          <p:attrName>style.visibility</p:attrName>
                                        </p:attrNameLst>
                                      </p:cBhvr>
                                      <p:to>
                                        <p:strVal val="hidden"/>
                                      </p:to>
                                    </p:set>
                                  </p:childTnLst>
                                </p:cTn>
                              </p:par>
                              <p:par>
                                <p:cTn id="11" presetID="6" presetClass="emph" presetSubtype="0" fill="hold" grpId="1" nodeType="withEffect">
                                  <p:stCondLst>
                                    <p:cond delay="500"/>
                                  </p:stCondLst>
                                  <p:childTnLst>
                                    <p:animScale>
                                      <p:cBhvr>
                                        <p:cTn id="12" dur="1000" fill="hold"/>
                                        <p:tgtEl>
                                          <p:spTgt spid="10"/>
                                        </p:tgtEl>
                                      </p:cBhvr>
                                      <p:by x="150000" y="150000"/>
                                    </p:animScale>
                                  </p:childTnLst>
                                </p:cTn>
                              </p:par>
                              <p:par>
                                <p:cTn id="13" presetID="35" presetClass="path" presetSubtype="0" accel="50000" decel="50000" fill="hold" grpId="2" nodeType="withEffect">
                                  <p:stCondLst>
                                    <p:cond delay="0"/>
                                  </p:stCondLst>
                                  <p:childTnLst>
                                    <p:animMotion origin="layout" path="M 3.33333E-6 -2.71676E-6 L -0.18334 0.12763 " pathEditMode="relative" rAng="0" ptsTypes="AA">
                                      <p:cBhvr>
                                        <p:cTn id="14" dur="1000" fill="hold"/>
                                        <p:tgtEl>
                                          <p:spTgt spid="10"/>
                                        </p:tgtEl>
                                        <p:attrNameLst>
                                          <p:attrName>ppt_x</p:attrName>
                                          <p:attrName>ppt_y</p:attrName>
                                        </p:attrNameLst>
                                      </p:cBhvr>
                                      <p:rCtr x="-92" y="64"/>
                                    </p:animMotion>
                                  </p:childTnLst>
                                </p:cTn>
                              </p:par>
                              <p:par>
                                <p:cTn id="15" presetID="10" presetClass="entr" presetSubtype="0" fill="hold"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mph" presetSubtype="2" fill="hold" nodeType="clickEffect">
                                  <p:stCondLst>
                                    <p:cond delay="0"/>
                                  </p:stCondLst>
                                  <p:childTnLst>
                                    <p:animClr clrSpc="rgb">
                                      <p:cBhvr>
                                        <p:cTn id="21" dur="1000" fill="hold"/>
                                        <p:tgtEl>
                                          <p:spTgt spid="10"/>
                                        </p:tgtEl>
                                        <p:attrNameLst>
                                          <p:attrName>fillcolor</p:attrName>
                                        </p:attrNameLst>
                                      </p:cBhvr>
                                      <p:to>
                                        <a:schemeClr val="tx1"/>
                                      </p:to>
                                    </p:animClr>
                                    <p:set>
                                      <p:cBhvr>
                                        <p:cTn id="22" dur="1000" fill="hold"/>
                                        <p:tgtEl>
                                          <p:spTgt spid="10"/>
                                        </p:tgtEl>
                                        <p:attrNameLst>
                                          <p:attrName>fill.type</p:attrName>
                                        </p:attrNameLst>
                                      </p:cBhvr>
                                      <p:to>
                                        <p:strVal val="solid"/>
                                      </p:to>
                                    </p:set>
                                    <p:set>
                                      <p:cBhvr>
                                        <p:cTn id="23" dur="1000" fill="hold"/>
                                        <p:tgtEl>
                                          <p:spTgt spid="10"/>
                                        </p:tgtEl>
                                        <p:attrNameLst>
                                          <p:attrName>fill.on</p:attrName>
                                        </p:attrNameLst>
                                      </p:cBhvr>
                                      <p:to>
                                        <p:strVal val="true"/>
                                      </p:to>
                                    </p:set>
                                  </p:childTnLst>
                                </p:cTn>
                              </p:par>
                              <p:par>
                                <p:cTn id="24" presetID="3" presetClass="emph" presetSubtype="2" fill="hold" grpId="0" nodeType="withEffect">
                                  <p:stCondLst>
                                    <p:cond delay="500"/>
                                  </p:stCondLst>
                                  <p:childTnLst>
                                    <p:animClr clrSpc="rgb">
                                      <p:cBhvr override="childStyle">
                                        <p:cTn id="25" dur="1000" fill="hold"/>
                                        <p:tgtEl>
                                          <p:spTgt spid="10"/>
                                        </p:tgtEl>
                                        <p:attrNameLst>
                                          <p:attrName>style.color</p:attrName>
                                        </p:attrNameLst>
                                      </p:cBhvr>
                                      <p:to>
                                        <a:schemeClr val="bg1"/>
                                      </p:to>
                                    </p:animClr>
                                  </p:childTnLst>
                                </p:cTn>
                              </p:par>
                            </p:childTnLst>
                          </p:cTn>
                        </p:par>
                      </p:childTnLst>
                    </p:cTn>
                  </p:par>
                  <p:par>
                    <p:cTn id="26" fill="hold">
                      <p:stCondLst>
                        <p:cond delay="indefinite"/>
                      </p:stCondLst>
                      <p:childTnLst>
                        <p:par>
                          <p:cTn id="27" fill="hold">
                            <p:stCondLst>
                              <p:cond delay="0"/>
                            </p:stCondLst>
                            <p:childTnLst>
                              <p:par>
                                <p:cTn id="28" presetID="53" presetClass="exit" presetSubtype="0" fill="hold" nodeType="clickEffect">
                                  <p:stCondLst>
                                    <p:cond delay="0"/>
                                  </p:stCondLst>
                                  <p:childTnLst>
                                    <p:anim calcmode="lin" valueType="num">
                                      <p:cBhvr>
                                        <p:cTn id="29" dur="1000"/>
                                        <p:tgtEl>
                                          <p:spTgt spid="15"/>
                                        </p:tgtEl>
                                        <p:attrNameLst>
                                          <p:attrName>ppt_w</p:attrName>
                                        </p:attrNameLst>
                                      </p:cBhvr>
                                      <p:tavLst>
                                        <p:tav tm="0">
                                          <p:val>
                                            <p:strVal val="ppt_w"/>
                                          </p:val>
                                        </p:tav>
                                        <p:tav tm="100000">
                                          <p:val>
                                            <p:fltVal val="0"/>
                                          </p:val>
                                        </p:tav>
                                      </p:tavLst>
                                    </p:anim>
                                    <p:anim calcmode="lin" valueType="num">
                                      <p:cBhvr>
                                        <p:cTn id="30" dur="1000"/>
                                        <p:tgtEl>
                                          <p:spTgt spid="15"/>
                                        </p:tgtEl>
                                        <p:attrNameLst>
                                          <p:attrName>ppt_h</p:attrName>
                                        </p:attrNameLst>
                                      </p:cBhvr>
                                      <p:tavLst>
                                        <p:tav tm="0">
                                          <p:val>
                                            <p:strVal val="ppt_h"/>
                                          </p:val>
                                        </p:tav>
                                        <p:tav tm="100000">
                                          <p:val>
                                            <p:fltVal val="0"/>
                                          </p:val>
                                        </p:tav>
                                      </p:tavLst>
                                    </p:anim>
                                    <p:animEffect transition="out" filter="fade">
                                      <p:cBhvr>
                                        <p:cTn id="31" dur="1000"/>
                                        <p:tgtEl>
                                          <p:spTgt spid="15"/>
                                        </p:tgtEl>
                                      </p:cBhvr>
                                    </p:animEffect>
                                    <p:set>
                                      <p:cBhvr>
                                        <p:cTn id="32" dur="1" fill="hold">
                                          <p:stCondLst>
                                            <p:cond delay="999"/>
                                          </p:stCondLst>
                                        </p:cTn>
                                        <p:tgtEl>
                                          <p:spTgt spid="15"/>
                                        </p:tgtEl>
                                        <p:attrNameLst>
                                          <p:attrName>style.visibility</p:attrName>
                                        </p:attrNameLst>
                                      </p:cBhvr>
                                      <p:to>
                                        <p:strVal val="hidden"/>
                                      </p:to>
                                    </p:set>
                                  </p:childTnLst>
                                </p:cTn>
                              </p:par>
                              <p:par>
                                <p:cTn id="33" presetID="42" presetClass="path" presetSubtype="0" accel="50000" decel="50000" fill="hold" nodeType="withEffect">
                                  <p:stCondLst>
                                    <p:cond delay="0"/>
                                  </p:stCondLst>
                                  <p:childTnLst>
                                    <p:animMotion origin="layout" path="M -3.61111E-6 -1.96532E-6 L 0.22691 0.11098 " pathEditMode="relative" rAng="0" ptsTypes="AA">
                                      <p:cBhvr>
                                        <p:cTn id="34" dur="1000" fill="hold"/>
                                        <p:tgtEl>
                                          <p:spTgt spid="15"/>
                                        </p:tgtEl>
                                        <p:attrNameLst>
                                          <p:attrName>ppt_x</p:attrName>
                                          <p:attrName>ppt_y</p:attrName>
                                        </p:attrNameLst>
                                      </p:cBhvr>
                                      <p:rCtr x="113" y="55"/>
                                    </p:animMotion>
                                  </p:childTnLst>
                                </p:cTn>
                              </p:par>
                              <p:par>
                                <p:cTn id="35" presetID="53" presetClass="exit" presetSubtype="0" fill="hold" grpId="3" nodeType="withEffect">
                                  <p:stCondLst>
                                    <p:cond delay="0"/>
                                  </p:stCondLst>
                                  <p:childTnLst>
                                    <p:anim calcmode="lin" valueType="num">
                                      <p:cBhvr>
                                        <p:cTn id="36" dur="1000"/>
                                        <p:tgtEl>
                                          <p:spTgt spid="10"/>
                                        </p:tgtEl>
                                        <p:attrNameLst>
                                          <p:attrName>ppt_w</p:attrName>
                                        </p:attrNameLst>
                                      </p:cBhvr>
                                      <p:tavLst>
                                        <p:tav tm="0">
                                          <p:val>
                                            <p:strVal val="ppt_w"/>
                                          </p:val>
                                        </p:tav>
                                        <p:tav tm="100000">
                                          <p:val>
                                            <p:fltVal val="0"/>
                                          </p:val>
                                        </p:tav>
                                      </p:tavLst>
                                    </p:anim>
                                    <p:anim calcmode="lin" valueType="num">
                                      <p:cBhvr>
                                        <p:cTn id="37" dur="1000"/>
                                        <p:tgtEl>
                                          <p:spTgt spid="10"/>
                                        </p:tgtEl>
                                        <p:attrNameLst>
                                          <p:attrName>ppt_h</p:attrName>
                                        </p:attrNameLst>
                                      </p:cBhvr>
                                      <p:tavLst>
                                        <p:tav tm="0">
                                          <p:val>
                                            <p:strVal val="ppt_h"/>
                                          </p:val>
                                        </p:tav>
                                        <p:tav tm="100000">
                                          <p:val>
                                            <p:fltVal val="0"/>
                                          </p:val>
                                        </p:tav>
                                      </p:tavLst>
                                    </p:anim>
                                    <p:animEffect transition="out" filter="fade">
                                      <p:cBhvr>
                                        <p:cTn id="38" dur="1000"/>
                                        <p:tgtEl>
                                          <p:spTgt spid="10"/>
                                        </p:tgtEl>
                                      </p:cBhvr>
                                    </p:animEffect>
                                    <p:set>
                                      <p:cBhvr>
                                        <p:cTn id="39" dur="1" fill="hold">
                                          <p:stCondLst>
                                            <p:cond delay="999"/>
                                          </p:stCondLst>
                                        </p:cTn>
                                        <p:tgtEl>
                                          <p:spTgt spid="10"/>
                                        </p:tgtEl>
                                        <p:attrNameLst>
                                          <p:attrName>style.visibility</p:attrName>
                                        </p:attrNameLst>
                                      </p:cBhvr>
                                      <p:to>
                                        <p:strVal val="hidden"/>
                                      </p:to>
                                    </p:set>
                                  </p:childTnLst>
                                </p:cTn>
                              </p:par>
                              <p:par>
                                <p:cTn id="40" presetID="42" presetClass="path" presetSubtype="0" accel="50000" decel="50000" fill="hold" grpId="4" nodeType="withEffect">
                                  <p:stCondLst>
                                    <p:cond delay="0"/>
                                  </p:stCondLst>
                                  <p:childTnLst>
                                    <p:animMotion origin="layout" path="M -0.18334 0.12763 L -0.39167 0.37179 " pathEditMode="relative" rAng="0" ptsTypes="AA">
                                      <p:cBhvr>
                                        <p:cTn id="41" dur="1000" fill="hold"/>
                                        <p:tgtEl>
                                          <p:spTgt spid="10"/>
                                        </p:tgtEl>
                                        <p:attrNameLst>
                                          <p:attrName>ppt_x</p:attrName>
                                          <p:attrName>ppt_y</p:attrName>
                                        </p:attrNameLst>
                                      </p:cBhvr>
                                      <p:rCtr x="-104" y="122"/>
                                    </p:animMotion>
                                  </p:childTnLst>
                                </p:cTn>
                              </p:par>
                              <p:par>
                                <p:cTn id="42" presetID="10" presetClass="entr" presetSubtype="0" fill="hold" grpId="1" nodeType="withEffect">
                                  <p:stCondLst>
                                    <p:cond delay="50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childTnLst>
                                </p:cTn>
                              </p:par>
                              <p:par>
                                <p:cTn id="45" presetID="10" presetClass="entr" presetSubtype="0" fill="hold" nodeType="withEffect">
                                  <p:stCondLst>
                                    <p:cond delay="50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0" grpId="3"/>
      <p:bldP spid="10" grpId="4"/>
      <p:bldP spid="11" grpId="0"/>
      <p:bldP spid="11" grpId="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86600" y="3200400"/>
            <a:ext cx="2133600" cy="3554819"/>
          </a:xfrm>
          <a:prstGeom prst="rect">
            <a:avLst/>
          </a:prstGeom>
        </p:spPr>
        <p:txBody>
          <a:bodyPr wrap="square">
            <a:spAutoFit/>
          </a:bodyPr>
          <a:lstStyle/>
          <a:p>
            <a:r>
              <a:rPr lang="en-US" sz="1500" b="1" u="sng" dirty="0" smtClean="0">
                <a:solidFill>
                  <a:srgbClr val="000000"/>
                </a:solidFill>
              </a:rPr>
              <a:t>CIVILIAN MEMBERS</a:t>
            </a:r>
          </a:p>
          <a:p>
            <a:r>
              <a:rPr lang="en-US" sz="1500" dirty="0" smtClean="0">
                <a:solidFill>
                  <a:srgbClr val="000000"/>
                </a:solidFill>
              </a:rPr>
              <a:t>Toussaint </a:t>
            </a:r>
            <a:r>
              <a:rPr lang="en-US" sz="1500" dirty="0" err="1" smtClean="0">
                <a:solidFill>
                  <a:srgbClr val="000000"/>
                </a:solidFill>
              </a:rPr>
              <a:t>Charbaneau</a:t>
            </a:r>
            <a:endParaRPr lang="en-US" sz="1500" dirty="0" smtClean="0">
              <a:solidFill>
                <a:srgbClr val="000000"/>
              </a:solidFill>
            </a:endParaRPr>
          </a:p>
          <a:p>
            <a:r>
              <a:rPr lang="en-US" sz="1500" dirty="0" smtClean="0">
                <a:solidFill>
                  <a:srgbClr val="000000"/>
                </a:solidFill>
              </a:rPr>
              <a:t>George </a:t>
            </a:r>
            <a:r>
              <a:rPr lang="en-US" sz="1500" dirty="0" err="1" smtClean="0">
                <a:solidFill>
                  <a:srgbClr val="000000"/>
                </a:solidFill>
              </a:rPr>
              <a:t>Drouillard</a:t>
            </a:r>
            <a:r>
              <a:rPr lang="en-US" sz="1500" dirty="0" smtClean="0">
                <a:solidFill>
                  <a:srgbClr val="000000"/>
                </a:solidFill>
              </a:rPr>
              <a:t> </a:t>
            </a:r>
          </a:p>
          <a:p>
            <a:r>
              <a:rPr lang="en-US" sz="1500" dirty="0" smtClean="0">
                <a:solidFill>
                  <a:srgbClr val="000000"/>
                </a:solidFill>
              </a:rPr>
              <a:t>York</a:t>
            </a:r>
          </a:p>
          <a:p>
            <a:r>
              <a:rPr lang="en-US" sz="1500" b="1" u="sng" dirty="0" smtClean="0">
                <a:solidFill>
                  <a:srgbClr val="000000"/>
                </a:solidFill>
              </a:rPr>
              <a:t>NATIVE AMERICANS</a:t>
            </a:r>
          </a:p>
          <a:p>
            <a:r>
              <a:rPr lang="en-US" sz="1500" dirty="0" smtClean="0">
                <a:solidFill>
                  <a:srgbClr val="000000"/>
                </a:solidFill>
              </a:rPr>
              <a:t>Chef </a:t>
            </a:r>
            <a:r>
              <a:rPr lang="en-US" sz="1500" dirty="0" err="1" smtClean="0">
                <a:solidFill>
                  <a:srgbClr val="000000"/>
                </a:solidFill>
              </a:rPr>
              <a:t>Shekeke</a:t>
            </a:r>
            <a:endParaRPr lang="en-US" sz="1500" dirty="0" smtClean="0">
              <a:solidFill>
                <a:srgbClr val="000000"/>
              </a:solidFill>
            </a:endParaRPr>
          </a:p>
          <a:p>
            <a:r>
              <a:rPr lang="en-US" sz="1500" dirty="0" err="1" smtClean="0">
                <a:solidFill>
                  <a:srgbClr val="000000"/>
                </a:solidFill>
              </a:rPr>
              <a:t>Sacagewea</a:t>
            </a:r>
            <a:r>
              <a:rPr lang="en-US" sz="1500" dirty="0" smtClean="0">
                <a:solidFill>
                  <a:srgbClr val="000000"/>
                </a:solidFill>
              </a:rPr>
              <a:t>	</a:t>
            </a:r>
          </a:p>
          <a:p>
            <a:r>
              <a:rPr lang="en-US" sz="1500" dirty="0" smtClean="0">
                <a:solidFill>
                  <a:srgbClr val="000000"/>
                </a:solidFill>
              </a:rPr>
              <a:t>Jean Batiste (Pomp)</a:t>
            </a:r>
          </a:p>
          <a:p>
            <a:r>
              <a:rPr lang="en-US" sz="1500" dirty="0" smtClean="0">
                <a:solidFill>
                  <a:srgbClr val="000000"/>
                </a:solidFill>
              </a:rPr>
              <a:t>Chief </a:t>
            </a:r>
            <a:r>
              <a:rPr lang="en-US" sz="1500" dirty="0" err="1" smtClean="0">
                <a:solidFill>
                  <a:srgbClr val="000000"/>
                </a:solidFill>
              </a:rPr>
              <a:t>Kameaweit</a:t>
            </a:r>
            <a:endParaRPr lang="en-US" sz="1500" dirty="0" smtClean="0">
              <a:solidFill>
                <a:srgbClr val="000000"/>
              </a:solidFill>
            </a:endParaRPr>
          </a:p>
          <a:p>
            <a:r>
              <a:rPr lang="en-US" sz="1500" dirty="0" smtClean="0">
                <a:solidFill>
                  <a:srgbClr val="000000"/>
                </a:solidFill>
              </a:rPr>
              <a:t>Twisted Hair	</a:t>
            </a:r>
          </a:p>
          <a:p>
            <a:r>
              <a:rPr lang="en-US" sz="1500" dirty="0" smtClean="0">
                <a:solidFill>
                  <a:srgbClr val="000000"/>
                </a:solidFill>
              </a:rPr>
              <a:t>Chief Cut Nose	</a:t>
            </a:r>
          </a:p>
          <a:p>
            <a:r>
              <a:rPr lang="en-US" sz="1500" b="1" u="sng" dirty="0" smtClean="0">
                <a:solidFill>
                  <a:srgbClr val="000000"/>
                </a:solidFill>
              </a:rPr>
              <a:t>OTHERS</a:t>
            </a:r>
            <a:r>
              <a:rPr lang="en-US" sz="1500" b="1" dirty="0" smtClean="0">
                <a:solidFill>
                  <a:srgbClr val="000000"/>
                </a:solidFill>
              </a:rPr>
              <a:t>	</a:t>
            </a:r>
          </a:p>
          <a:p>
            <a:r>
              <a:rPr lang="en-US" sz="1500" dirty="0" smtClean="0">
                <a:solidFill>
                  <a:srgbClr val="000000"/>
                </a:solidFill>
              </a:rPr>
              <a:t>Judith Hancock</a:t>
            </a:r>
          </a:p>
          <a:p>
            <a:r>
              <a:rPr lang="en-US" sz="1500" dirty="0" smtClean="0">
                <a:solidFill>
                  <a:srgbClr val="000000"/>
                </a:solidFill>
              </a:rPr>
              <a:t>Mrs. Cane 	</a:t>
            </a:r>
          </a:p>
          <a:p>
            <a:r>
              <a:rPr lang="en-US" sz="1500" dirty="0" smtClean="0">
                <a:solidFill>
                  <a:srgbClr val="000000"/>
                </a:solidFill>
              </a:rPr>
              <a:t>Seaman</a:t>
            </a:r>
          </a:p>
        </p:txBody>
      </p:sp>
      <p:grpSp>
        <p:nvGrpSpPr>
          <p:cNvPr id="4" name="Group 12"/>
          <p:cNvGrpSpPr/>
          <p:nvPr/>
        </p:nvGrpSpPr>
        <p:grpSpPr>
          <a:xfrm>
            <a:off x="2057400" y="70783"/>
            <a:ext cx="4953000" cy="6863417"/>
            <a:chOff x="2057400" y="0"/>
            <a:chExt cx="4953000" cy="6863417"/>
          </a:xfrm>
        </p:grpSpPr>
        <p:sp>
          <p:nvSpPr>
            <p:cNvPr id="5" name="Rectangle 4"/>
            <p:cNvSpPr/>
            <p:nvPr/>
          </p:nvSpPr>
          <p:spPr>
            <a:xfrm>
              <a:off x="2057400" y="0"/>
              <a:ext cx="4953000" cy="6863417"/>
            </a:xfrm>
            <a:prstGeom prst="rect">
              <a:avLst/>
            </a:prstGeom>
          </p:spPr>
          <p:txBody>
            <a:bodyPr wrap="square">
              <a:spAutoFit/>
            </a:bodyPr>
            <a:lstStyle/>
            <a:p>
              <a:r>
                <a:rPr lang="en-US" sz="2000" b="1" dirty="0" smtClean="0">
                  <a:solidFill>
                    <a:srgbClr val="000000"/>
                  </a:solidFill>
                </a:rPr>
                <a:t>	</a:t>
              </a:r>
              <a:r>
                <a:rPr lang="en-US" sz="2000" b="1" u="sng" dirty="0" smtClean="0">
                  <a:solidFill>
                    <a:srgbClr val="000000"/>
                  </a:solidFill>
                </a:rPr>
                <a:t>CORPS OF DISCOVERY</a:t>
              </a:r>
            </a:p>
            <a:p>
              <a:r>
                <a:rPr lang="en-US" sz="2000" b="1" dirty="0" smtClean="0">
                  <a:solidFill>
                    <a:srgbClr val="000000"/>
                  </a:solidFill>
                </a:rPr>
                <a:t>	       LEADERS	</a:t>
              </a:r>
            </a:p>
            <a:p>
              <a:r>
                <a:rPr lang="en-US" sz="2000" dirty="0" smtClean="0">
                  <a:solidFill>
                    <a:srgbClr val="000000"/>
                  </a:solidFill>
                </a:rPr>
                <a:t>Meriwether Lewis        William Clark</a:t>
              </a:r>
            </a:p>
            <a:p>
              <a:r>
                <a:rPr lang="en-US" sz="2000" b="1" dirty="0" smtClean="0">
                  <a:solidFill>
                    <a:srgbClr val="000000"/>
                  </a:solidFill>
                </a:rPr>
                <a:t>	       SERGEANTS	</a:t>
              </a:r>
            </a:p>
            <a:p>
              <a:r>
                <a:rPr lang="en-US" sz="2000" dirty="0" smtClean="0">
                  <a:solidFill>
                    <a:srgbClr val="000000"/>
                  </a:solidFill>
                </a:rPr>
                <a:t>Charles Floyd 	         Nathaniel Pryor</a:t>
              </a:r>
            </a:p>
            <a:p>
              <a:r>
                <a:rPr lang="en-US" sz="2000" dirty="0" smtClean="0">
                  <a:solidFill>
                    <a:srgbClr val="000000"/>
                  </a:solidFill>
                </a:rPr>
                <a:t>Patrick </a:t>
              </a:r>
              <a:r>
                <a:rPr lang="en-US" sz="2000" dirty="0" err="1" smtClean="0">
                  <a:solidFill>
                    <a:srgbClr val="000000"/>
                  </a:solidFill>
                </a:rPr>
                <a:t>Gass</a:t>
              </a:r>
              <a:r>
                <a:rPr lang="en-US" sz="2000" dirty="0" smtClean="0">
                  <a:solidFill>
                    <a:srgbClr val="000000"/>
                  </a:solidFill>
                </a:rPr>
                <a:t> 	         Richard </a:t>
              </a:r>
              <a:r>
                <a:rPr lang="en-US" sz="2000" dirty="0" err="1" smtClean="0">
                  <a:solidFill>
                    <a:srgbClr val="000000"/>
                  </a:solidFill>
                </a:rPr>
                <a:t>Warfington</a:t>
              </a:r>
              <a:r>
                <a:rPr lang="en-US" sz="2000" dirty="0" smtClean="0">
                  <a:solidFill>
                    <a:srgbClr val="000000"/>
                  </a:solidFill>
                </a:rPr>
                <a:t> </a:t>
              </a:r>
            </a:p>
            <a:p>
              <a:r>
                <a:rPr lang="en-US" sz="2000" dirty="0" smtClean="0">
                  <a:solidFill>
                    <a:srgbClr val="000000"/>
                  </a:solidFill>
                </a:rPr>
                <a:t>John Ordway </a:t>
              </a:r>
            </a:p>
            <a:p>
              <a:r>
                <a:rPr lang="en-US" sz="2000" b="1" dirty="0" smtClean="0">
                  <a:solidFill>
                    <a:srgbClr val="000000"/>
                  </a:solidFill>
                </a:rPr>
                <a:t>	       PRIVATES	</a:t>
              </a:r>
            </a:p>
            <a:p>
              <a:r>
                <a:rPr lang="en-US" sz="2000" dirty="0" smtClean="0">
                  <a:solidFill>
                    <a:srgbClr val="000000"/>
                  </a:solidFill>
                </a:rPr>
                <a:t>John </a:t>
              </a:r>
              <a:r>
                <a:rPr lang="en-US" sz="2000" dirty="0" err="1" smtClean="0">
                  <a:solidFill>
                    <a:srgbClr val="000000"/>
                  </a:solidFill>
                </a:rPr>
                <a:t>Boley</a:t>
              </a:r>
              <a:r>
                <a:rPr lang="en-US" sz="2000" dirty="0" smtClean="0">
                  <a:solidFill>
                    <a:srgbClr val="000000"/>
                  </a:solidFill>
                </a:rPr>
                <a:t> 	</a:t>
              </a:r>
            </a:p>
            <a:p>
              <a:r>
                <a:rPr lang="en-US" sz="2000" dirty="0" smtClean="0">
                  <a:solidFill>
                    <a:srgbClr val="000000"/>
                  </a:solidFill>
                </a:rPr>
                <a:t>William Bratton 1812</a:t>
              </a:r>
            </a:p>
            <a:p>
              <a:r>
                <a:rPr lang="en-US" sz="2000" dirty="0" smtClean="0">
                  <a:solidFill>
                    <a:srgbClr val="000000"/>
                  </a:solidFill>
                </a:rPr>
                <a:t>John Collins 	</a:t>
              </a:r>
            </a:p>
            <a:p>
              <a:r>
                <a:rPr lang="en-US" sz="2000" dirty="0" smtClean="0">
                  <a:solidFill>
                    <a:srgbClr val="000000"/>
                  </a:solidFill>
                </a:rPr>
                <a:t>John </a:t>
              </a:r>
              <a:r>
                <a:rPr lang="en-US" sz="2000" dirty="0" err="1" smtClean="0">
                  <a:solidFill>
                    <a:srgbClr val="000000"/>
                  </a:solidFill>
                </a:rPr>
                <a:t>Colter</a:t>
              </a:r>
              <a:r>
                <a:rPr lang="en-US" sz="2000" dirty="0" smtClean="0">
                  <a:solidFill>
                    <a:srgbClr val="000000"/>
                  </a:solidFill>
                </a:rPr>
                <a:t> 	</a:t>
              </a:r>
            </a:p>
            <a:p>
              <a:r>
                <a:rPr lang="en-US" sz="2000" dirty="0" smtClean="0">
                  <a:solidFill>
                    <a:srgbClr val="000000"/>
                  </a:solidFill>
                </a:rPr>
                <a:t>John Dame	</a:t>
              </a:r>
            </a:p>
            <a:p>
              <a:r>
                <a:rPr lang="en-US" sz="2000" dirty="0" smtClean="0">
                  <a:solidFill>
                    <a:srgbClr val="000000"/>
                  </a:solidFill>
                </a:rPr>
                <a:t>Joseph Field	</a:t>
              </a:r>
            </a:p>
            <a:p>
              <a:r>
                <a:rPr lang="en-US" sz="2000" dirty="0" err="1" smtClean="0">
                  <a:solidFill>
                    <a:srgbClr val="000000"/>
                  </a:solidFill>
                </a:rPr>
                <a:t>Reubin</a:t>
              </a:r>
              <a:r>
                <a:rPr lang="en-US" sz="2000" dirty="0" smtClean="0">
                  <a:solidFill>
                    <a:srgbClr val="000000"/>
                  </a:solidFill>
                </a:rPr>
                <a:t> Field	</a:t>
              </a:r>
            </a:p>
            <a:p>
              <a:r>
                <a:rPr lang="en-US" sz="2000" dirty="0" smtClean="0">
                  <a:solidFill>
                    <a:srgbClr val="000000"/>
                  </a:solidFill>
                </a:rPr>
                <a:t>Robert Frazer	</a:t>
              </a:r>
            </a:p>
            <a:p>
              <a:r>
                <a:rPr lang="en-US" sz="2000" dirty="0" smtClean="0">
                  <a:solidFill>
                    <a:srgbClr val="000000"/>
                  </a:solidFill>
                </a:rPr>
                <a:t>George Gibson </a:t>
              </a:r>
            </a:p>
            <a:p>
              <a:r>
                <a:rPr lang="en-US" sz="2000" dirty="0" smtClean="0">
                  <a:solidFill>
                    <a:srgbClr val="000000"/>
                  </a:solidFill>
                </a:rPr>
                <a:t>Hugh Hall</a:t>
              </a:r>
            </a:p>
            <a:p>
              <a:r>
                <a:rPr lang="en-US" sz="2000" dirty="0" smtClean="0">
                  <a:solidFill>
                    <a:srgbClr val="000000"/>
                  </a:solidFill>
                </a:rPr>
                <a:t>Thomas Howard</a:t>
              </a:r>
            </a:p>
            <a:p>
              <a:r>
                <a:rPr lang="en-US" sz="2000" dirty="0" smtClean="0">
                  <a:solidFill>
                    <a:srgbClr val="000000"/>
                  </a:solidFill>
                </a:rPr>
                <a:t>Francois </a:t>
              </a:r>
              <a:r>
                <a:rPr lang="en-US" sz="2000" dirty="0" err="1" smtClean="0">
                  <a:solidFill>
                    <a:srgbClr val="000000"/>
                  </a:solidFill>
                </a:rPr>
                <a:t>Labiche</a:t>
              </a:r>
              <a:endParaRPr lang="en-US" sz="2000" dirty="0" smtClean="0">
                <a:solidFill>
                  <a:srgbClr val="000000"/>
                </a:solidFill>
              </a:endParaRPr>
            </a:p>
            <a:p>
              <a:r>
                <a:rPr lang="en-US" sz="2000" dirty="0" smtClean="0">
                  <a:solidFill>
                    <a:srgbClr val="000000"/>
                  </a:solidFill>
                </a:rPr>
                <a:t>Jean Le Page 	</a:t>
              </a:r>
            </a:p>
            <a:p>
              <a:r>
                <a:rPr lang="en-US" sz="2000" dirty="0" smtClean="0">
                  <a:solidFill>
                    <a:srgbClr val="000000"/>
                  </a:solidFill>
                </a:rPr>
                <a:t>Hugh McNeal 	</a:t>
              </a:r>
            </a:p>
          </p:txBody>
        </p:sp>
        <p:sp>
          <p:nvSpPr>
            <p:cNvPr id="6" name="Rectangle 5"/>
            <p:cNvSpPr/>
            <p:nvPr/>
          </p:nvSpPr>
          <p:spPr>
            <a:xfrm>
              <a:off x="4419600" y="2443817"/>
              <a:ext cx="2438400" cy="4401205"/>
            </a:xfrm>
            <a:prstGeom prst="rect">
              <a:avLst/>
            </a:prstGeom>
          </p:spPr>
          <p:txBody>
            <a:bodyPr wrap="square">
              <a:spAutoFit/>
            </a:bodyPr>
            <a:lstStyle/>
            <a:p>
              <a:r>
                <a:rPr lang="en-US" sz="2000" dirty="0" smtClean="0">
                  <a:solidFill>
                    <a:srgbClr val="000000"/>
                  </a:solidFill>
                </a:rPr>
                <a:t>John Newman  	</a:t>
              </a:r>
            </a:p>
            <a:p>
              <a:r>
                <a:rPr lang="en-US" sz="2000" dirty="0" smtClean="0">
                  <a:solidFill>
                    <a:srgbClr val="000000"/>
                  </a:solidFill>
                </a:rPr>
                <a:t>John Potts 	</a:t>
              </a:r>
            </a:p>
            <a:p>
              <a:r>
                <a:rPr lang="en-US" sz="2000" dirty="0" smtClean="0">
                  <a:solidFill>
                    <a:srgbClr val="000000"/>
                  </a:solidFill>
                </a:rPr>
                <a:t>Moses Reed	</a:t>
              </a:r>
            </a:p>
            <a:p>
              <a:r>
                <a:rPr lang="en-US" sz="2000" dirty="0" smtClean="0">
                  <a:solidFill>
                    <a:srgbClr val="000000"/>
                  </a:solidFill>
                </a:rPr>
                <a:t>John Robertson	</a:t>
              </a:r>
            </a:p>
            <a:p>
              <a:r>
                <a:rPr lang="en-US" sz="2000" dirty="0" smtClean="0">
                  <a:solidFill>
                    <a:srgbClr val="000000"/>
                  </a:solidFill>
                </a:rPr>
                <a:t>George Shannon	</a:t>
              </a:r>
            </a:p>
            <a:p>
              <a:r>
                <a:rPr lang="en-US" sz="2000" dirty="0" smtClean="0">
                  <a:solidFill>
                    <a:srgbClr val="000000"/>
                  </a:solidFill>
                </a:rPr>
                <a:t>John Shields	</a:t>
              </a:r>
            </a:p>
            <a:p>
              <a:r>
                <a:rPr lang="en-US" sz="2000" dirty="0" smtClean="0">
                  <a:solidFill>
                    <a:srgbClr val="000000"/>
                  </a:solidFill>
                </a:rPr>
                <a:t>John Thompson	</a:t>
              </a:r>
            </a:p>
            <a:p>
              <a:r>
                <a:rPr lang="en-US" sz="2000" dirty="0" err="1" smtClean="0">
                  <a:solidFill>
                    <a:srgbClr val="000000"/>
                  </a:solidFill>
                </a:rPr>
                <a:t>Ebeneezer</a:t>
              </a:r>
              <a:r>
                <a:rPr lang="en-US" sz="2000" dirty="0" smtClean="0">
                  <a:solidFill>
                    <a:srgbClr val="000000"/>
                  </a:solidFill>
                </a:rPr>
                <a:t> Tuttle 	</a:t>
              </a:r>
            </a:p>
            <a:p>
              <a:r>
                <a:rPr lang="en-US" sz="2000" dirty="0" smtClean="0">
                  <a:solidFill>
                    <a:srgbClr val="000000"/>
                  </a:solidFill>
                </a:rPr>
                <a:t>Peter Weiser	</a:t>
              </a:r>
            </a:p>
            <a:p>
              <a:r>
                <a:rPr lang="en-US" sz="2000" dirty="0" smtClean="0">
                  <a:solidFill>
                    <a:srgbClr val="000000"/>
                  </a:solidFill>
                </a:rPr>
                <a:t>William Werner	</a:t>
              </a:r>
            </a:p>
            <a:p>
              <a:r>
                <a:rPr lang="en-US" sz="2000" dirty="0" err="1" smtClean="0">
                  <a:solidFill>
                    <a:srgbClr val="000000"/>
                  </a:solidFill>
                </a:rPr>
                <a:t>Issac</a:t>
              </a:r>
              <a:r>
                <a:rPr lang="en-US" sz="2000" dirty="0" smtClean="0">
                  <a:solidFill>
                    <a:srgbClr val="000000"/>
                  </a:solidFill>
                </a:rPr>
                <a:t> White	</a:t>
              </a:r>
            </a:p>
            <a:p>
              <a:r>
                <a:rPr lang="en-US" sz="2000" dirty="0" smtClean="0">
                  <a:solidFill>
                    <a:srgbClr val="000000"/>
                  </a:solidFill>
                </a:rPr>
                <a:t>Joseph Whitehouse</a:t>
              </a:r>
            </a:p>
            <a:p>
              <a:r>
                <a:rPr lang="en-US" sz="2000" dirty="0" smtClean="0">
                  <a:solidFill>
                    <a:srgbClr val="000000"/>
                  </a:solidFill>
                </a:rPr>
                <a:t>Alexander </a:t>
              </a:r>
              <a:r>
                <a:rPr lang="en-US" sz="2000" dirty="0" err="1" smtClean="0">
                  <a:solidFill>
                    <a:srgbClr val="000000"/>
                  </a:solidFill>
                </a:rPr>
                <a:t>Willar</a:t>
              </a:r>
              <a:r>
                <a:rPr lang="en-US" sz="2000" dirty="0" smtClean="0">
                  <a:solidFill>
                    <a:srgbClr val="000000"/>
                  </a:solidFill>
                </a:rPr>
                <a:t>	</a:t>
              </a:r>
            </a:p>
            <a:p>
              <a:r>
                <a:rPr lang="en-US" sz="2000" dirty="0" smtClean="0">
                  <a:solidFill>
                    <a:srgbClr val="000000"/>
                  </a:solidFill>
                </a:rPr>
                <a:t>Richard Windsor	</a:t>
              </a:r>
            </a:p>
          </p:txBody>
        </p:sp>
      </p:grpSp>
      <p:grpSp>
        <p:nvGrpSpPr>
          <p:cNvPr id="12" name="Group 11"/>
          <p:cNvGrpSpPr/>
          <p:nvPr/>
        </p:nvGrpSpPr>
        <p:grpSpPr>
          <a:xfrm>
            <a:off x="84691" y="-3352800"/>
            <a:ext cx="7535309" cy="10361051"/>
            <a:chOff x="84691" y="-3352800"/>
            <a:chExt cx="7535309" cy="10361051"/>
          </a:xfrm>
        </p:grpSpPr>
        <p:grpSp>
          <p:nvGrpSpPr>
            <p:cNvPr id="9" name="Group 8"/>
            <p:cNvGrpSpPr/>
            <p:nvPr/>
          </p:nvGrpSpPr>
          <p:grpSpPr>
            <a:xfrm>
              <a:off x="84691" y="-3352800"/>
              <a:ext cx="7535309" cy="10361051"/>
              <a:chOff x="84691" y="-3352800"/>
              <a:chExt cx="7535309" cy="10361051"/>
            </a:xfrm>
            <a:solidFill>
              <a:schemeClr val="accent1">
                <a:lumMod val="20000"/>
                <a:lumOff val="80000"/>
              </a:schemeClr>
            </a:solidFill>
          </p:grpSpPr>
          <p:pic>
            <p:nvPicPr>
              <p:cNvPr id="8" name="Picture 2"/>
              <p:cNvPicPr>
                <a:picLocks noChangeAspect="1" noChangeArrowheads="1"/>
              </p:cNvPicPr>
              <p:nvPr/>
            </p:nvPicPr>
            <p:blipFill>
              <a:blip r:embed="rId2"/>
              <a:srcRect/>
              <a:stretch>
                <a:fillRect/>
              </a:stretch>
            </p:blipFill>
            <p:spPr bwMode="auto">
              <a:xfrm>
                <a:off x="84691" y="-3352800"/>
                <a:ext cx="7535309" cy="10361051"/>
              </a:xfrm>
              <a:prstGeom prst="rect">
                <a:avLst/>
              </a:prstGeom>
              <a:grpFill/>
              <a:ln w="9525">
                <a:noFill/>
                <a:miter lim="800000"/>
                <a:headEnd/>
                <a:tailEnd/>
              </a:ln>
              <a:effectLst/>
            </p:spPr>
          </p:pic>
          <p:sp useBgFill="1">
            <p:nvSpPr>
              <p:cNvPr id="7" name="Rectangle 6"/>
              <p:cNvSpPr/>
              <p:nvPr/>
            </p:nvSpPr>
            <p:spPr>
              <a:xfrm>
                <a:off x="2819400" y="914400"/>
                <a:ext cx="838200" cy="381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6327648" y="5833872"/>
              <a:ext cx="413896" cy="615553"/>
            </a:xfrm>
            <a:prstGeom prst="rect">
              <a:avLst/>
            </a:prstGeom>
            <a:noFill/>
          </p:spPr>
          <p:txBody>
            <a:bodyPr wrap="none" rtlCol="0">
              <a:spAutoFit/>
            </a:bodyPr>
            <a:lstStyle/>
            <a:p>
              <a:r>
                <a:rPr lang="en-US" sz="3400" dirty="0" smtClean="0">
                  <a:solidFill>
                    <a:schemeClr val="tx1">
                      <a:lumMod val="85000"/>
                      <a:lumOff val="15000"/>
                    </a:schemeClr>
                  </a:solidFill>
                </a:rPr>
                <a:t>d</a:t>
              </a:r>
              <a:endParaRPr lang="en-US" sz="3400" dirty="0">
                <a:solidFill>
                  <a:schemeClr val="tx1">
                    <a:lumMod val="85000"/>
                    <a:lumOff val="15000"/>
                  </a:schemeClr>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par>
                          <p:cTn id="8" fill="hold">
                            <p:stCondLst>
                              <p:cond delay="1000"/>
                            </p:stCondLst>
                            <p:childTnLst>
                              <p:par>
                                <p:cTn id="9" presetID="6" presetClass="emph" presetSubtype="0" fill="hold" nodeType="afterEffect">
                                  <p:stCondLst>
                                    <p:cond delay="0"/>
                                  </p:stCondLst>
                                  <p:childTnLst>
                                    <p:animScale>
                                      <p:cBhvr>
                                        <p:cTn id="10" dur="1000" fill="hold"/>
                                        <p:tgtEl>
                                          <p:spTgt spid="4"/>
                                        </p:tgtEl>
                                      </p:cBhvr>
                                      <p:by x="150000" y="150000"/>
                                    </p:animScale>
                                  </p:childTnLst>
                                </p:cTn>
                              </p:par>
                              <p:par>
                                <p:cTn id="11" presetID="64" presetClass="path" presetSubtype="0" accel="50000" decel="50000" fill="hold" nodeType="withEffect">
                                  <p:stCondLst>
                                    <p:cond delay="0"/>
                                  </p:stCondLst>
                                  <p:childTnLst>
                                    <p:animMotion origin="layout" path="M -3.33333E-6 2.19653E-6 L -0.0625 -0.2326 " pathEditMode="relative" rAng="0" ptsTypes="AA">
                                      <p:cBhvr>
                                        <p:cTn id="12" dur="1000" fill="hold"/>
                                        <p:tgtEl>
                                          <p:spTgt spid="4"/>
                                        </p:tgtEl>
                                        <p:attrNameLst>
                                          <p:attrName>ppt_x</p:attrName>
                                          <p:attrName>ppt_y</p:attrName>
                                        </p:attrNameLst>
                                      </p:cBhvr>
                                      <p:rCtr x="-31" y="-116"/>
                                    </p:animMotion>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par>
                                <p:cTn id="16" presetID="10" presetClass="exit" presetSubtype="0" fill="hold" nodeType="withEffect">
                                  <p:stCondLst>
                                    <p:cond delay="500"/>
                                  </p:stCondLst>
                                  <p:childTnLst>
                                    <p:animEffect transition="out" filter="fade">
                                      <p:cBhvr>
                                        <p:cTn id="17" dur="1000"/>
                                        <p:tgtEl>
                                          <p:spTgt spid="4"/>
                                        </p:tgtEl>
                                      </p:cBhvr>
                                    </p:animEffect>
                                    <p:set>
                                      <p:cBhvr>
                                        <p:cTn id="1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2"/>
          <p:cNvGrpSpPr/>
          <p:nvPr/>
        </p:nvGrpSpPr>
        <p:grpSpPr>
          <a:xfrm>
            <a:off x="0" y="1158449"/>
            <a:ext cx="9144000" cy="2371332"/>
            <a:chOff x="0" y="1091381"/>
            <a:chExt cx="10009239" cy="2595716"/>
          </a:xfrm>
        </p:grpSpPr>
        <p:pic>
          <p:nvPicPr>
            <p:cNvPr id="26" name="Picture 16" descr="Image map with same links provided elsewhere on this page"/>
            <p:cNvPicPr>
              <a:picLocks noChangeAspect="1" noChangeArrowheads="1"/>
            </p:cNvPicPr>
            <p:nvPr/>
          </p:nvPicPr>
          <p:blipFill>
            <a:blip r:embed="rId3" cstate="screen"/>
            <a:srcRect/>
            <a:stretch>
              <a:fillRect/>
            </a:stretch>
          </p:blipFill>
          <p:spPr bwMode="auto">
            <a:xfrm>
              <a:off x="0" y="1174359"/>
              <a:ext cx="4552950" cy="2400301"/>
            </a:xfrm>
            <a:prstGeom prst="rect">
              <a:avLst/>
            </a:prstGeom>
            <a:noFill/>
          </p:spPr>
        </p:pic>
        <p:pic>
          <p:nvPicPr>
            <p:cNvPr id="27" name="Picture 10" descr="Image map with same links provided elsewhere on this page"/>
            <p:cNvPicPr>
              <a:picLocks noChangeAspect="1" noChangeArrowheads="1"/>
            </p:cNvPicPr>
            <p:nvPr/>
          </p:nvPicPr>
          <p:blipFill>
            <a:blip r:embed="rId4" cstate="screen"/>
            <a:srcRect/>
            <a:stretch>
              <a:fillRect/>
            </a:stretch>
          </p:blipFill>
          <p:spPr bwMode="auto">
            <a:xfrm>
              <a:off x="4551570" y="1214073"/>
              <a:ext cx="4524655" cy="2357021"/>
            </a:xfrm>
            <a:prstGeom prst="rect">
              <a:avLst/>
            </a:prstGeom>
            <a:noFill/>
          </p:spPr>
        </p:pic>
        <p:grpSp>
          <p:nvGrpSpPr>
            <p:cNvPr id="3" name="Group 35"/>
            <p:cNvGrpSpPr/>
            <p:nvPr/>
          </p:nvGrpSpPr>
          <p:grpSpPr>
            <a:xfrm>
              <a:off x="8497315" y="1091381"/>
              <a:ext cx="1511924" cy="2595716"/>
              <a:chOff x="8497315" y="1091381"/>
              <a:chExt cx="1511924" cy="2595716"/>
            </a:xfrm>
          </p:grpSpPr>
          <p:pic>
            <p:nvPicPr>
              <p:cNvPr id="29" name="Picture 3"/>
              <p:cNvPicPr>
                <a:picLocks noChangeAspect="1" noChangeArrowheads="1"/>
              </p:cNvPicPr>
              <p:nvPr/>
            </p:nvPicPr>
            <p:blipFill>
              <a:blip r:embed="rId5" cstate="screen"/>
              <a:srcRect/>
              <a:stretch>
                <a:fillRect/>
              </a:stretch>
            </p:blipFill>
            <p:spPr bwMode="auto">
              <a:xfrm>
                <a:off x="8497315" y="1091381"/>
                <a:ext cx="1511924" cy="2595716"/>
              </a:xfrm>
              <a:prstGeom prst="rect">
                <a:avLst/>
              </a:prstGeom>
              <a:noFill/>
              <a:ln w="9525">
                <a:noFill/>
                <a:miter lim="800000"/>
                <a:headEnd/>
                <a:tailEnd/>
              </a:ln>
            </p:spPr>
          </p:pic>
          <p:grpSp>
            <p:nvGrpSpPr>
              <p:cNvPr id="4" name="Group 34"/>
              <p:cNvGrpSpPr/>
              <p:nvPr/>
            </p:nvGrpSpPr>
            <p:grpSpPr>
              <a:xfrm>
                <a:off x="8614791" y="1472472"/>
                <a:ext cx="319869" cy="219884"/>
                <a:chOff x="8614791" y="1472472"/>
                <a:chExt cx="319869" cy="219884"/>
              </a:xfrm>
            </p:grpSpPr>
            <p:grpSp>
              <p:nvGrpSpPr>
                <p:cNvPr id="5" name="Group 25"/>
                <p:cNvGrpSpPr/>
                <p:nvPr/>
              </p:nvGrpSpPr>
              <p:grpSpPr>
                <a:xfrm>
                  <a:off x="8614791" y="1476911"/>
                  <a:ext cx="319869" cy="215445"/>
                  <a:chOff x="7933337" y="1393468"/>
                  <a:chExt cx="319869" cy="215445"/>
                </a:xfrm>
              </p:grpSpPr>
              <p:sp>
                <p:nvSpPr>
                  <p:cNvPr id="34" name="Oval 33"/>
                  <p:cNvSpPr/>
                  <p:nvPr/>
                </p:nvSpPr>
                <p:spPr>
                  <a:xfrm>
                    <a:off x="8014037" y="1439398"/>
                    <a:ext cx="142549" cy="139072"/>
                  </a:xfrm>
                  <a:prstGeom prst="ellipse">
                    <a:avLst/>
                  </a:prstGeom>
                  <a:solidFill>
                    <a:srgbClr val="B0585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dirty="0"/>
                  </a:p>
                </p:txBody>
              </p:sp>
              <p:sp>
                <p:nvSpPr>
                  <p:cNvPr id="35" name="TextBox 34"/>
                  <p:cNvSpPr txBox="1"/>
                  <p:nvPr/>
                </p:nvSpPr>
                <p:spPr>
                  <a:xfrm>
                    <a:off x="7933337" y="1393468"/>
                    <a:ext cx="319869" cy="215445"/>
                  </a:xfrm>
                  <a:prstGeom prst="rect">
                    <a:avLst/>
                  </a:prstGeom>
                  <a:noFill/>
                </p:spPr>
                <p:txBody>
                  <a:bodyPr wrap="square" rtlCol="0">
                    <a:spAutoFit/>
                  </a:bodyPr>
                  <a:lstStyle/>
                  <a:p>
                    <a:r>
                      <a:rPr lang="en-US" sz="800" b="1" dirty="0" smtClean="0">
                        <a:solidFill>
                          <a:srgbClr val="F68E38"/>
                        </a:solidFill>
                        <a:effectLst>
                          <a:outerShdw blurRad="50800" dist="38100" dir="10800000" algn="r" rotWithShape="0">
                            <a:prstClr val="black"/>
                          </a:outerShdw>
                        </a:effectLst>
                      </a:rPr>
                      <a:t>75</a:t>
                    </a:r>
                    <a:endParaRPr lang="en-US" sz="800" b="1" dirty="0">
                      <a:solidFill>
                        <a:srgbClr val="F68E38"/>
                      </a:solidFill>
                      <a:effectLst>
                        <a:outerShdw blurRad="50800" dist="38100" dir="10800000" algn="r" rotWithShape="0">
                          <a:prstClr val="black"/>
                        </a:outerShdw>
                      </a:effectLst>
                    </a:endParaRPr>
                  </a:p>
                </p:txBody>
              </p:sp>
            </p:grpSp>
            <p:cxnSp>
              <p:nvCxnSpPr>
                <p:cNvPr id="33" name="Straight Connector 32"/>
                <p:cNvCxnSpPr/>
                <p:nvPr/>
              </p:nvCxnSpPr>
              <p:spPr>
                <a:xfrm flipH="1">
                  <a:off x="8824348" y="1472472"/>
                  <a:ext cx="104807" cy="81226"/>
                </a:xfrm>
                <a:prstGeom prst="line">
                  <a:avLst/>
                </a:prstGeom>
                <a:ln>
                  <a:solidFill>
                    <a:srgbClr val="5F5F5F"/>
                  </a:solidFill>
                </a:ln>
              </p:spPr>
              <p:style>
                <a:lnRef idx="1">
                  <a:schemeClr val="accent1"/>
                </a:lnRef>
                <a:fillRef idx="0">
                  <a:schemeClr val="accent1"/>
                </a:fillRef>
                <a:effectRef idx="0">
                  <a:schemeClr val="accent1"/>
                </a:effectRef>
                <a:fontRef idx="minor">
                  <a:schemeClr val="tx1"/>
                </a:fontRef>
              </p:style>
            </p:cxnSp>
          </p:grpSp>
        </p:grpSp>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18" name="TextBox 17"/>
          <p:cNvSpPr txBox="1"/>
          <p:nvPr/>
        </p:nvSpPr>
        <p:spPr>
          <a:xfrm>
            <a:off x="0" y="3429000"/>
            <a:ext cx="9144000" cy="4001095"/>
          </a:xfrm>
          <a:prstGeom prst="rect">
            <a:avLst/>
          </a:prstGeom>
          <a:noFill/>
          <a:effectLst/>
        </p:spPr>
        <p:txBody>
          <a:bodyPr wrap="square" rtlCol="0">
            <a:spAutoFit/>
          </a:bodyPr>
          <a:lstStyle/>
          <a:p>
            <a:pPr marL="168275" indent="-168275">
              <a:spcAft>
                <a:spcPts val="600"/>
              </a:spcAft>
            </a:pPr>
            <a:r>
              <a:rPr lang="en-US" sz="2600" b="1" dirty="0" smtClean="0"/>
              <a:t>CLARK 2 TEAMS</a:t>
            </a:r>
          </a:p>
          <a:p>
            <a:pPr marL="288925" indent="-168275">
              <a:spcAft>
                <a:spcPts val="600"/>
              </a:spcAft>
              <a:buFont typeface="Arial" pitchFamily="34" charset="0"/>
              <a:buChar char="•"/>
            </a:pPr>
            <a:r>
              <a:rPr lang="en-US" sz="2600" b="1" dirty="0" smtClean="0"/>
              <a:t>Clark to proceed to the head of the Jefferson were we left our canoes and supplies</a:t>
            </a:r>
          </a:p>
          <a:p>
            <a:pPr marL="288925" indent="-168275">
              <a:spcAft>
                <a:spcPts val="600"/>
              </a:spcAft>
              <a:buFont typeface="Arial" pitchFamily="34" charset="0"/>
              <a:buChar char="•"/>
            </a:pPr>
            <a:r>
              <a:rPr lang="en-US" sz="2600" b="1" dirty="0" smtClean="0"/>
              <a:t>Leave Ordway with 9 men to finish descending the river with the canoes</a:t>
            </a:r>
          </a:p>
          <a:p>
            <a:pPr marL="288925" indent="-168275">
              <a:spcAft>
                <a:spcPts val="600"/>
              </a:spcAft>
              <a:buFont typeface="Arial" pitchFamily="34" charset="0"/>
              <a:buChar char="•"/>
            </a:pPr>
            <a:r>
              <a:rPr lang="en-US" sz="2600" b="1" dirty="0" smtClean="0"/>
              <a:t>Clark and rest of men to proceed overland and then descend the Yellowstone River to the Missouri and wait for Lewis at the confluence</a:t>
            </a:r>
          </a:p>
          <a:p>
            <a:pPr marL="168275" indent="-168275">
              <a:spcAft>
                <a:spcPts val="600"/>
              </a:spcAft>
              <a:buFont typeface="Arial" pitchFamily="34" charset="0"/>
              <a:buChar char="•"/>
            </a:pPr>
            <a:endParaRPr lang="en-US" sz="2600" b="1" dirty="0" smtClean="0"/>
          </a:p>
        </p:txBody>
      </p:sp>
      <p:sp useBgFill="1">
        <p:nvSpPr>
          <p:cNvPr id="21" name="TextBox 2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1 - 31, 1806</a:t>
            </a:r>
          </a:p>
        </p:txBody>
      </p:sp>
      <p:sp useBgFill="1">
        <p:nvSpPr>
          <p:cNvPr id="20"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Separation Plan:!</a:t>
            </a:r>
            <a:endParaRPr lang="en-US" sz="4000" b="1" dirty="0">
              <a:ln>
                <a:solidFill>
                  <a:schemeClr val="tx1"/>
                </a:solidFill>
              </a:ln>
              <a:solidFill>
                <a:srgbClr val="FF0000"/>
              </a:solidFill>
              <a:effectLst>
                <a:outerShdw dist="50800" dir="5400000" algn="ctr" rotWithShape="0">
                  <a:schemeClr val="tx1"/>
                </a:outerShdw>
              </a:effectLst>
            </a:endParaRPr>
          </a:p>
        </p:txBody>
      </p:sp>
      <p:sp>
        <p:nvSpPr>
          <p:cNvPr id="22" name="Freeform 21"/>
          <p:cNvSpPr/>
          <p:nvPr/>
        </p:nvSpPr>
        <p:spPr>
          <a:xfrm>
            <a:off x="398196" y="2056285"/>
            <a:ext cx="871742" cy="638779"/>
          </a:xfrm>
          <a:custGeom>
            <a:avLst/>
            <a:gdLst>
              <a:gd name="connsiteX0" fmla="*/ 3248 w 868062"/>
              <a:gd name="connsiteY0" fmla="*/ 178419 h 539719"/>
              <a:gd name="connsiteX1" fmla="*/ 3248 w 868062"/>
              <a:gd name="connsiteY1" fmla="*/ 178419 h 539719"/>
              <a:gd name="connsiteX2" fmla="*/ 7708 w 868062"/>
              <a:gd name="connsiteY2" fmla="*/ 138275 h 539719"/>
              <a:gd name="connsiteX3" fmla="*/ 12169 w 868062"/>
              <a:gd name="connsiteY3" fmla="*/ 26763 h 539719"/>
              <a:gd name="connsiteX4" fmla="*/ 47853 w 868062"/>
              <a:gd name="connsiteY4" fmla="*/ 22302 h 539719"/>
              <a:gd name="connsiteX5" fmla="*/ 70155 w 868062"/>
              <a:gd name="connsiteY5" fmla="*/ 13381 h 539719"/>
              <a:gd name="connsiteX6" fmla="*/ 92458 w 868062"/>
              <a:gd name="connsiteY6" fmla="*/ 8921 h 539719"/>
              <a:gd name="connsiteX7" fmla="*/ 123681 w 868062"/>
              <a:gd name="connsiteY7" fmla="*/ 0 h 539719"/>
              <a:gd name="connsiteX8" fmla="*/ 137063 w 868062"/>
              <a:gd name="connsiteY8" fmla="*/ 4460 h 539719"/>
              <a:gd name="connsiteX9" fmla="*/ 141523 w 868062"/>
              <a:gd name="connsiteY9" fmla="*/ 17842 h 539719"/>
              <a:gd name="connsiteX10" fmla="*/ 168286 w 868062"/>
              <a:gd name="connsiteY10" fmla="*/ 26763 h 539719"/>
              <a:gd name="connsiteX11" fmla="*/ 235193 w 868062"/>
              <a:gd name="connsiteY11" fmla="*/ 22302 h 539719"/>
              <a:gd name="connsiteX12" fmla="*/ 248575 w 868062"/>
              <a:gd name="connsiteY12" fmla="*/ 13381 h 539719"/>
              <a:gd name="connsiteX13" fmla="*/ 270877 w 868062"/>
              <a:gd name="connsiteY13" fmla="*/ 8921 h 539719"/>
              <a:gd name="connsiteX14" fmla="*/ 319943 w 868062"/>
              <a:gd name="connsiteY14" fmla="*/ 17842 h 539719"/>
              <a:gd name="connsiteX15" fmla="*/ 324403 w 868062"/>
              <a:gd name="connsiteY15" fmla="*/ 35684 h 539719"/>
              <a:gd name="connsiteX16" fmla="*/ 346705 w 868062"/>
              <a:gd name="connsiteY16" fmla="*/ 62447 h 539719"/>
              <a:gd name="connsiteX17" fmla="*/ 364547 w 868062"/>
              <a:gd name="connsiteY17" fmla="*/ 66907 h 539719"/>
              <a:gd name="connsiteX18" fmla="*/ 391310 w 868062"/>
              <a:gd name="connsiteY18" fmla="*/ 80289 h 539719"/>
              <a:gd name="connsiteX19" fmla="*/ 404692 w 868062"/>
              <a:gd name="connsiteY19" fmla="*/ 89210 h 539719"/>
              <a:gd name="connsiteX20" fmla="*/ 426994 w 868062"/>
              <a:gd name="connsiteY20" fmla="*/ 93670 h 539719"/>
              <a:gd name="connsiteX21" fmla="*/ 498362 w 868062"/>
              <a:gd name="connsiteY21" fmla="*/ 98131 h 539719"/>
              <a:gd name="connsiteX22" fmla="*/ 538506 w 868062"/>
              <a:gd name="connsiteY22" fmla="*/ 93670 h 539719"/>
              <a:gd name="connsiteX23" fmla="*/ 547427 w 868062"/>
              <a:gd name="connsiteY23" fmla="*/ 71368 h 539719"/>
              <a:gd name="connsiteX24" fmla="*/ 627716 w 868062"/>
              <a:gd name="connsiteY24" fmla="*/ 80289 h 539719"/>
              <a:gd name="connsiteX25" fmla="*/ 636637 w 868062"/>
              <a:gd name="connsiteY25" fmla="*/ 93670 h 539719"/>
              <a:gd name="connsiteX26" fmla="*/ 650019 w 868062"/>
              <a:gd name="connsiteY26" fmla="*/ 98131 h 539719"/>
              <a:gd name="connsiteX27" fmla="*/ 663400 w 868062"/>
              <a:gd name="connsiteY27" fmla="*/ 107052 h 539719"/>
              <a:gd name="connsiteX28" fmla="*/ 672321 w 868062"/>
              <a:gd name="connsiteY28" fmla="*/ 120433 h 539719"/>
              <a:gd name="connsiteX29" fmla="*/ 685703 w 868062"/>
              <a:gd name="connsiteY29" fmla="*/ 124894 h 539719"/>
              <a:gd name="connsiteX30" fmla="*/ 716926 w 868062"/>
              <a:gd name="connsiteY30" fmla="*/ 138275 h 539719"/>
              <a:gd name="connsiteX31" fmla="*/ 721386 w 868062"/>
              <a:gd name="connsiteY31" fmla="*/ 160577 h 539719"/>
              <a:gd name="connsiteX32" fmla="*/ 743689 w 868062"/>
              <a:gd name="connsiteY32" fmla="*/ 165038 h 539719"/>
              <a:gd name="connsiteX33" fmla="*/ 757070 w 868062"/>
              <a:gd name="connsiteY33" fmla="*/ 173959 h 539719"/>
              <a:gd name="connsiteX34" fmla="*/ 770452 w 868062"/>
              <a:gd name="connsiteY34" fmla="*/ 178419 h 539719"/>
              <a:gd name="connsiteX35" fmla="*/ 788294 w 868062"/>
              <a:gd name="connsiteY35" fmla="*/ 218564 h 539719"/>
              <a:gd name="connsiteX36" fmla="*/ 806136 w 868062"/>
              <a:gd name="connsiteY36" fmla="*/ 236406 h 539719"/>
              <a:gd name="connsiteX37" fmla="*/ 819517 w 868062"/>
              <a:gd name="connsiteY37" fmla="*/ 272090 h 539719"/>
              <a:gd name="connsiteX38" fmla="*/ 828438 w 868062"/>
              <a:gd name="connsiteY38" fmla="*/ 289932 h 539719"/>
              <a:gd name="connsiteX39" fmla="*/ 841820 w 868062"/>
              <a:gd name="connsiteY39" fmla="*/ 316695 h 539719"/>
              <a:gd name="connsiteX40" fmla="*/ 850741 w 868062"/>
              <a:gd name="connsiteY40" fmla="*/ 379141 h 539719"/>
              <a:gd name="connsiteX41" fmla="*/ 859662 w 868062"/>
              <a:gd name="connsiteY41" fmla="*/ 392523 h 539719"/>
              <a:gd name="connsiteX42" fmla="*/ 864122 w 868062"/>
              <a:gd name="connsiteY42" fmla="*/ 539719 h 539719"/>
              <a:gd name="connsiteX0" fmla="*/ 3248 w 871742"/>
              <a:gd name="connsiteY0" fmla="*/ 178419 h 638779"/>
              <a:gd name="connsiteX1" fmla="*/ 3248 w 871742"/>
              <a:gd name="connsiteY1" fmla="*/ 178419 h 638779"/>
              <a:gd name="connsiteX2" fmla="*/ 7708 w 871742"/>
              <a:gd name="connsiteY2" fmla="*/ 138275 h 638779"/>
              <a:gd name="connsiteX3" fmla="*/ 12169 w 871742"/>
              <a:gd name="connsiteY3" fmla="*/ 26763 h 638779"/>
              <a:gd name="connsiteX4" fmla="*/ 47853 w 871742"/>
              <a:gd name="connsiteY4" fmla="*/ 22302 h 638779"/>
              <a:gd name="connsiteX5" fmla="*/ 70155 w 871742"/>
              <a:gd name="connsiteY5" fmla="*/ 13381 h 638779"/>
              <a:gd name="connsiteX6" fmla="*/ 92458 w 871742"/>
              <a:gd name="connsiteY6" fmla="*/ 8921 h 638779"/>
              <a:gd name="connsiteX7" fmla="*/ 123681 w 871742"/>
              <a:gd name="connsiteY7" fmla="*/ 0 h 638779"/>
              <a:gd name="connsiteX8" fmla="*/ 137063 w 871742"/>
              <a:gd name="connsiteY8" fmla="*/ 4460 h 638779"/>
              <a:gd name="connsiteX9" fmla="*/ 141523 w 871742"/>
              <a:gd name="connsiteY9" fmla="*/ 17842 h 638779"/>
              <a:gd name="connsiteX10" fmla="*/ 168286 w 871742"/>
              <a:gd name="connsiteY10" fmla="*/ 26763 h 638779"/>
              <a:gd name="connsiteX11" fmla="*/ 235193 w 871742"/>
              <a:gd name="connsiteY11" fmla="*/ 22302 h 638779"/>
              <a:gd name="connsiteX12" fmla="*/ 248575 w 871742"/>
              <a:gd name="connsiteY12" fmla="*/ 13381 h 638779"/>
              <a:gd name="connsiteX13" fmla="*/ 270877 w 871742"/>
              <a:gd name="connsiteY13" fmla="*/ 8921 h 638779"/>
              <a:gd name="connsiteX14" fmla="*/ 319943 w 871742"/>
              <a:gd name="connsiteY14" fmla="*/ 17842 h 638779"/>
              <a:gd name="connsiteX15" fmla="*/ 324403 w 871742"/>
              <a:gd name="connsiteY15" fmla="*/ 35684 h 638779"/>
              <a:gd name="connsiteX16" fmla="*/ 346705 w 871742"/>
              <a:gd name="connsiteY16" fmla="*/ 62447 h 638779"/>
              <a:gd name="connsiteX17" fmla="*/ 364547 w 871742"/>
              <a:gd name="connsiteY17" fmla="*/ 66907 h 638779"/>
              <a:gd name="connsiteX18" fmla="*/ 391310 w 871742"/>
              <a:gd name="connsiteY18" fmla="*/ 80289 h 638779"/>
              <a:gd name="connsiteX19" fmla="*/ 404692 w 871742"/>
              <a:gd name="connsiteY19" fmla="*/ 89210 h 638779"/>
              <a:gd name="connsiteX20" fmla="*/ 426994 w 871742"/>
              <a:gd name="connsiteY20" fmla="*/ 93670 h 638779"/>
              <a:gd name="connsiteX21" fmla="*/ 498362 w 871742"/>
              <a:gd name="connsiteY21" fmla="*/ 98131 h 638779"/>
              <a:gd name="connsiteX22" fmla="*/ 538506 w 871742"/>
              <a:gd name="connsiteY22" fmla="*/ 93670 h 638779"/>
              <a:gd name="connsiteX23" fmla="*/ 547427 w 871742"/>
              <a:gd name="connsiteY23" fmla="*/ 71368 h 638779"/>
              <a:gd name="connsiteX24" fmla="*/ 627716 w 871742"/>
              <a:gd name="connsiteY24" fmla="*/ 80289 h 638779"/>
              <a:gd name="connsiteX25" fmla="*/ 636637 w 871742"/>
              <a:gd name="connsiteY25" fmla="*/ 93670 h 638779"/>
              <a:gd name="connsiteX26" fmla="*/ 650019 w 871742"/>
              <a:gd name="connsiteY26" fmla="*/ 98131 h 638779"/>
              <a:gd name="connsiteX27" fmla="*/ 663400 w 871742"/>
              <a:gd name="connsiteY27" fmla="*/ 107052 h 638779"/>
              <a:gd name="connsiteX28" fmla="*/ 672321 w 871742"/>
              <a:gd name="connsiteY28" fmla="*/ 120433 h 638779"/>
              <a:gd name="connsiteX29" fmla="*/ 685703 w 871742"/>
              <a:gd name="connsiteY29" fmla="*/ 124894 h 638779"/>
              <a:gd name="connsiteX30" fmla="*/ 716926 w 871742"/>
              <a:gd name="connsiteY30" fmla="*/ 138275 h 638779"/>
              <a:gd name="connsiteX31" fmla="*/ 721386 w 871742"/>
              <a:gd name="connsiteY31" fmla="*/ 160577 h 638779"/>
              <a:gd name="connsiteX32" fmla="*/ 743689 w 871742"/>
              <a:gd name="connsiteY32" fmla="*/ 165038 h 638779"/>
              <a:gd name="connsiteX33" fmla="*/ 757070 w 871742"/>
              <a:gd name="connsiteY33" fmla="*/ 173959 h 638779"/>
              <a:gd name="connsiteX34" fmla="*/ 770452 w 871742"/>
              <a:gd name="connsiteY34" fmla="*/ 178419 h 638779"/>
              <a:gd name="connsiteX35" fmla="*/ 788294 w 871742"/>
              <a:gd name="connsiteY35" fmla="*/ 218564 h 638779"/>
              <a:gd name="connsiteX36" fmla="*/ 806136 w 871742"/>
              <a:gd name="connsiteY36" fmla="*/ 236406 h 638779"/>
              <a:gd name="connsiteX37" fmla="*/ 819517 w 871742"/>
              <a:gd name="connsiteY37" fmla="*/ 272090 h 638779"/>
              <a:gd name="connsiteX38" fmla="*/ 828438 w 871742"/>
              <a:gd name="connsiteY38" fmla="*/ 289932 h 638779"/>
              <a:gd name="connsiteX39" fmla="*/ 841820 w 871742"/>
              <a:gd name="connsiteY39" fmla="*/ 316695 h 638779"/>
              <a:gd name="connsiteX40" fmla="*/ 850741 w 871742"/>
              <a:gd name="connsiteY40" fmla="*/ 379141 h 638779"/>
              <a:gd name="connsiteX41" fmla="*/ 859662 w 871742"/>
              <a:gd name="connsiteY41" fmla="*/ 392523 h 638779"/>
              <a:gd name="connsiteX42" fmla="*/ 871742 w 871742"/>
              <a:gd name="connsiteY42" fmla="*/ 638779 h 63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71742" h="638779">
                <a:moveTo>
                  <a:pt x="3248" y="178419"/>
                </a:moveTo>
                <a:lnTo>
                  <a:pt x="3248" y="178419"/>
                </a:lnTo>
                <a:cubicBezTo>
                  <a:pt x="4735" y="165038"/>
                  <a:pt x="6917" y="151715"/>
                  <a:pt x="7708" y="138275"/>
                </a:cubicBezTo>
                <a:cubicBezTo>
                  <a:pt x="9892" y="101139"/>
                  <a:pt x="0" y="61917"/>
                  <a:pt x="12169" y="26763"/>
                </a:cubicBezTo>
                <a:cubicBezTo>
                  <a:pt x="16090" y="15435"/>
                  <a:pt x="35958" y="23789"/>
                  <a:pt x="47853" y="22302"/>
                </a:cubicBezTo>
                <a:cubicBezTo>
                  <a:pt x="55287" y="19328"/>
                  <a:pt x="62486" y="15682"/>
                  <a:pt x="70155" y="13381"/>
                </a:cubicBezTo>
                <a:cubicBezTo>
                  <a:pt x="77417" y="11203"/>
                  <a:pt x="85103" y="10760"/>
                  <a:pt x="92458" y="8921"/>
                </a:cubicBezTo>
                <a:cubicBezTo>
                  <a:pt x="102959" y="6296"/>
                  <a:pt x="113273" y="2974"/>
                  <a:pt x="123681" y="0"/>
                </a:cubicBezTo>
                <a:cubicBezTo>
                  <a:pt x="128142" y="1487"/>
                  <a:pt x="133738" y="1135"/>
                  <a:pt x="137063" y="4460"/>
                </a:cubicBezTo>
                <a:cubicBezTo>
                  <a:pt x="140388" y="7785"/>
                  <a:pt x="137697" y="15109"/>
                  <a:pt x="141523" y="17842"/>
                </a:cubicBezTo>
                <a:cubicBezTo>
                  <a:pt x="149175" y="23308"/>
                  <a:pt x="168286" y="26763"/>
                  <a:pt x="168286" y="26763"/>
                </a:cubicBezTo>
                <a:cubicBezTo>
                  <a:pt x="190588" y="25276"/>
                  <a:pt x="213145" y="25977"/>
                  <a:pt x="235193" y="22302"/>
                </a:cubicBezTo>
                <a:cubicBezTo>
                  <a:pt x="240481" y="21421"/>
                  <a:pt x="243555" y="15263"/>
                  <a:pt x="248575" y="13381"/>
                </a:cubicBezTo>
                <a:cubicBezTo>
                  <a:pt x="255674" y="10719"/>
                  <a:pt x="263443" y="10408"/>
                  <a:pt x="270877" y="8921"/>
                </a:cubicBezTo>
                <a:cubicBezTo>
                  <a:pt x="287232" y="11895"/>
                  <a:pt x="305075" y="10408"/>
                  <a:pt x="319943" y="17842"/>
                </a:cubicBezTo>
                <a:cubicBezTo>
                  <a:pt x="325426" y="20584"/>
                  <a:pt x="321988" y="30049"/>
                  <a:pt x="324403" y="35684"/>
                </a:cubicBezTo>
                <a:cubicBezTo>
                  <a:pt x="327398" y="42673"/>
                  <a:pt x="340624" y="58972"/>
                  <a:pt x="346705" y="62447"/>
                </a:cubicBezTo>
                <a:cubicBezTo>
                  <a:pt x="352028" y="65489"/>
                  <a:pt x="358600" y="65420"/>
                  <a:pt x="364547" y="66907"/>
                </a:cubicBezTo>
                <a:cubicBezTo>
                  <a:pt x="402899" y="92474"/>
                  <a:pt x="354375" y="61821"/>
                  <a:pt x="391310" y="80289"/>
                </a:cubicBezTo>
                <a:cubicBezTo>
                  <a:pt x="396105" y="82687"/>
                  <a:pt x="399672" y="87328"/>
                  <a:pt x="404692" y="89210"/>
                </a:cubicBezTo>
                <a:cubicBezTo>
                  <a:pt x="411791" y="91872"/>
                  <a:pt x="419447" y="92951"/>
                  <a:pt x="426994" y="93670"/>
                </a:cubicBezTo>
                <a:cubicBezTo>
                  <a:pt x="450722" y="95930"/>
                  <a:pt x="474573" y="96644"/>
                  <a:pt x="498362" y="98131"/>
                </a:cubicBezTo>
                <a:cubicBezTo>
                  <a:pt x="511743" y="96644"/>
                  <a:pt x="526686" y="100117"/>
                  <a:pt x="538506" y="93670"/>
                </a:cubicBezTo>
                <a:cubicBezTo>
                  <a:pt x="545535" y="89836"/>
                  <a:pt x="539831" y="73900"/>
                  <a:pt x="547427" y="71368"/>
                </a:cubicBezTo>
                <a:cubicBezTo>
                  <a:pt x="550514" y="70339"/>
                  <a:pt x="620081" y="79335"/>
                  <a:pt x="627716" y="80289"/>
                </a:cubicBezTo>
                <a:cubicBezTo>
                  <a:pt x="630690" y="84749"/>
                  <a:pt x="632451" y="90321"/>
                  <a:pt x="636637" y="93670"/>
                </a:cubicBezTo>
                <a:cubicBezTo>
                  <a:pt x="640309" y="96607"/>
                  <a:pt x="645813" y="96028"/>
                  <a:pt x="650019" y="98131"/>
                </a:cubicBezTo>
                <a:cubicBezTo>
                  <a:pt x="654814" y="100528"/>
                  <a:pt x="658940" y="104078"/>
                  <a:pt x="663400" y="107052"/>
                </a:cubicBezTo>
                <a:cubicBezTo>
                  <a:pt x="666374" y="111512"/>
                  <a:pt x="668135" y="117084"/>
                  <a:pt x="672321" y="120433"/>
                </a:cubicBezTo>
                <a:cubicBezTo>
                  <a:pt x="675993" y="123370"/>
                  <a:pt x="681497" y="122791"/>
                  <a:pt x="685703" y="124894"/>
                </a:cubicBezTo>
                <a:cubicBezTo>
                  <a:pt x="716504" y="140295"/>
                  <a:pt x="679795" y="128993"/>
                  <a:pt x="716926" y="138275"/>
                </a:cubicBezTo>
                <a:cubicBezTo>
                  <a:pt x="718413" y="145709"/>
                  <a:pt x="716025" y="155216"/>
                  <a:pt x="721386" y="160577"/>
                </a:cubicBezTo>
                <a:cubicBezTo>
                  <a:pt x="726747" y="165938"/>
                  <a:pt x="736590" y="162376"/>
                  <a:pt x="743689" y="165038"/>
                </a:cubicBezTo>
                <a:cubicBezTo>
                  <a:pt x="748708" y="166920"/>
                  <a:pt x="752275" y="171562"/>
                  <a:pt x="757070" y="173959"/>
                </a:cubicBezTo>
                <a:cubicBezTo>
                  <a:pt x="761276" y="176062"/>
                  <a:pt x="765991" y="176932"/>
                  <a:pt x="770452" y="178419"/>
                </a:cubicBezTo>
                <a:cubicBezTo>
                  <a:pt x="781068" y="210268"/>
                  <a:pt x="774157" y="197358"/>
                  <a:pt x="788294" y="218564"/>
                </a:cubicBezTo>
                <a:cubicBezTo>
                  <a:pt x="802829" y="262172"/>
                  <a:pt x="779705" y="204689"/>
                  <a:pt x="806136" y="236406"/>
                </a:cubicBezTo>
                <a:cubicBezTo>
                  <a:pt x="811575" y="242933"/>
                  <a:pt x="815596" y="262940"/>
                  <a:pt x="819517" y="272090"/>
                </a:cubicBezTo>
                <a:cubicBezTo>
                  <a:pt x="822136" y="278202"/>
                  <a:pt x="825819" y="283820"/>
                  <a:pt x="828438" y="289932"/>
                </a:cubicBezTo>
                <a:cubicBezTo>
                  <a:pt x="839518" y="315785"/>
                  <a:pt x="824677" y="290979"/>
                  <a:pt x="841820" y="316695"/>
                </a:cubicBezTo>
                <a:cubicBezTo>
                  <a:pt x="842607" y="324569"/>
                  <a:pt x="844413" y="364375"/>
                  <a:pt x="850741" y="379141"/>
                </a:cubicBezTo>
                <a:cubicBezTo>
                  <a:pt x="852853" y="384069"/>
                  <a:pt x="856688" y="388062"/>
                  <a:pt x="859662" y="392523"/>
                </a:cubicBezTo>
                <a:cubicBezTo>
                  <a:pt x="868062" y="468133"/>
                  <a:pt x="871742" y="518263"/>
                  <a:pt x="871742" y="638779"/>
                </a:cubicBez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1259288" y="2415209"/>
            <a:ext cx="2709674" cy="407504"/>
          </a:xfrm>
          <a:custGeom>
            <a:avLst/>
            <a:gdLst>
              <a:gd name="connsiteX0" fmla="*/ 0 w 2716632"/>
              <a:gd name="connsiteY0" fmla="*/ 178904 h 407504"/>
              <a:gd name="connsiteX1" fmla="*/ 0 w 2716632"/>
              <a:gd name="connsiteY1" fmla="*/ 178904 h 407504"/>
              <a:gd name="connsiteX2" fmla="*/ 19879 w 2716632"/>
              <a:gd name="connsiteY2" fmla="*/ 268356 h 407504"/>
              <a:gd name="connsiteX3" fmla="*/ 29818 w 2716632"/>
              <a:gd name="connsiteY3" fmla="*/ 318052 h 407504"/>
              <a:gd name="connsiteX4" fmla="*/ 89453 w 2716632"/>
              <a:gd name="connsiteY4" fmla="*/ 347869 h 407504"/>
              <a:gd name="connsiteX5" fmla="*/ 119270 w 2716632"/>
              <a:gd name="connsiteY5" fmla="*/ 367748 h 407504"/>
              <a:gd name="connsiteX6" fmla="*/ 149087 w 2716632"/>
              <a:gd name="connsiteY6" fmla="*/ 377687 h 407504"/>
              <a:gd name="connsiteX7" fmla="*/ 337931 w 2716632"/>
              <a:gd name="connsiteY7" fmla="*/ 407504 h 407504"/>
              <a:gd name="connsiteX8" fmla="*/ 417444 w 2716632"/>
              <a:gd name="connsiteY8" fmla="*/ 387626 h 407504"/>
              <a:gd name="connsiteX9" fmla="*/ 467140 w 2716632"/>
              <a:gd name="connsiteY9" fmla="*/ 377687 h 407504"/>
              <a:gd name="connsiteX10" fmla="*/ 496957 w 2716632"/>
              <a:gd name="connsiteY10" fmla="*/ 357808 h 407504"/>
              <a:gd name="connsiteX11" fmla="*/ 506896 w 2716632"/>
              <a:gd name="connsiteY11" fmla="*/ 327991 h 407504"/>
              <a:gd name="connsiteX12" fmla="*/ 546653 w 2716632"/>
              <a:gd name="connsiteY12" fmla="*/ 318052 h 407504"/>
              <a:gd name="connsiteX13" fmla="*/ 576470 w 2716632"/>
              <a:gd name="connsiteY13" fmla="*/ 308113 h 407504"/>
              <a:gd name="connsiteX14" fmla="*/ 626166 w 2716632"/>
              <a:gd name="connsiteY14" fmla="*/ 288234 h 407504"/>
              <a:gd name="connsiteX15" fmla="*/ 655983 w 2716632"/>
              <a:gd name="connsiteY15" fmla="*/ 278295 h 407504"/>
              <a:gd name="connsiteX16" fmla="*/ 685800 w 2716632"/>
              <a:gd name="connsiteY16" fmla="*/ 258417 h 407504"/>
              <a:gd name="connsiteX17" fmla="*/ 725557 w 2716632"/>
              <a:gd name="connsiteY17" fmla="*/ 248478 h 407504"/>
              <a:gd name="connsiteX18" fmla="*/ 824948 w 2716632"/>
              <a:gd name="connsiteY18" fmla="*/ 228600 h 407504"/>
              <a:gd name="connsiteX19" fmla="*/ 983974 w 2716632"/>
              <a:gd name="connsiteY19" fmla="*/ 218661 h 407504"/>
              <a:gd name="connsiteX20" fmla="*/ 1172818 w 2716632"/>
              <a:gd name="connsiteY20" fmla="*/ 238539 h 407504"/>
              <a:gd name="connsiteX21" fmla="*/ 1202635 w 2716632"/>
              <a:gd name="connsiteY21" fmla="*/ 248478 h 407504"/>
              <a:gd name="connsiteX22" fmla="*/ 1222513 w 2716632"/>
              <a:gd name="connsiteY22" fmla="*/ 278295 h 407504"/>
              <a:gd name="connsiteX23" fmla="*/ 1252331 w 2716632"/>
              <a:gd name="connsiteY23" fmla="*/ 298174 h 407504"/>
              <a:gd name="connsiteX24" fmla="*/ 1292087 w 2716632"/>
              <a:gd name="connsiteY24" fmla="*/ 347869 h 407504"/>
              <a:gd name="connsiteX25" fmla="*/ 1361661 w 2716632"/>
              <a:gd name="connsiteY25" fmla="*/ 308113 h 407504"/>
              <a:gd name="connsiteX26" fmla="*/ 1381540 w 2716632"/>
              <a:gd name="connsiteY26" fmla="*/ 288234 h 407504"/>
              <a:gd name="connsiteX27" fmla="*/ 1411357 w 2716632"/>
              <a:gd name="connsiteY27" fmla="*/ 278295 h 407504"/>
              <a:gd name="connsiteX28" fmla="*/ 1550505 w 2716632"/>
              <a:gd name="connsiteY28" fmla="*/ 248478 h 407504"/>
              <a:gd name="connsiteX29" fmla="*/ 1600200 w 2716632"/>
              <a:gd name="connsiteY29" fmla="*/ 228600 h 407504"/>
              <a:gd name="connsiteX30" fmla="*/ 1639957 w 2716632"/>
              <a:gd name="connsiteY30" fmla="*/ 218661 h 407504"/>
              <a:gd name="connsiteX31" fmla="*/ 1729409 w 2716632"/>
              <a:gd name="connsiteY31" fmla="*/ 198782 h 407504"/>
              <a:gd name="connsiteX32" fmla="*/ 1759227 w 2716632"/>
              <a:gd name="connsiteY32" fmla="*/ 208721 h 407504"/>
              <a:gd name="connsiteX33" fmla="*/ 1798983 w 2716632"/>
              <a:gd name="connsiteY33" fmla="*/ 218661 h 407504"/>
              <a:gd name="connsiteX34" fmla="*/ 1808922 w 2716632"/>
              <a:gd name="connsiteY34" fmla="*/ 248478 h 407504"/>
              <a:gd name="connsiteX35" fmla="*/ 1888435 w 2716632"/>
              <a:gd name="connsiteY35" fmla="*/ 228600 h 407504"/>
              <a:gd name="connsiteX36" fmla="*/ 1918253 w 2716632"/>
              <a:gd name="connsiteY36" fmla="*/ 218661 h 407504"/>
              <a:gd name="connsiteX37" fmla="*/ 1987827 w 2716632"/>
              <a:gd name="connsiteY37" fmla="*/ 188843 h 407504"/>
              <a:gd name="connsiteX38" fmla="*/ 2017644 w 2716632"/>
              <a:gd name="connsiteY38" fmla="*/ 168965 h 407504"/>
              <a:gd name="connsiteX39" fmla="*/ 2107096 w 2716632"/>
              <a:gd name="connsiteY39" fmla="*/ 159026 h 407504"/>
              <a:gd name="connsiteX40" fmla="*/ 2176670 w 2716632"/>
              <a:gd name="connsiteY40" fmla="*/ 149087 h 407504"/>
              <a:gd name="connsiteX41" fmla="*/ 2196548 w 2716632"/>
              <a:gd name="connsiteY41" fmla="*/ 119269 h 407504"/>
              <a:gd name="connsiteX42" fmla="*/ 2206487 w 2716632"/>
              <a:gd name="connsiteY42" fmla="*/ 89452 h 407504"/>
              <a:gd name="connsiteX43" fmla="*/ 2295940 w 2716632"/>
              <a:gd name="connsiteY43" fmla="*/ 59634 h 407504"/>
              <a:gd name="connsiteX44" fmla="*/ 2613992 w 2716632"/>
              <a:gd name="connsiteY44" fmla="*/ 29817 h 407504"/>
              <a:gd name="connsiteX45" fmla="*/ 2713383 w 2716632"/>
              <a:gd name="connsiteY45" fmla="*/ 0 h 407504"/>
              <a:gd name="connsiteX0" fmla="*/ 0 w 2716632"/>
              <a:gd name="connsiteY0" fmla="*/ 178904 h 407504"/>
              <a:gd name="connsiteX1" fmla="*/ 19879 w 2716632"/>
              <a:gd name="connsiteY1" fmla="*/ 268356 h 407504"/>
              <a:gd name="connsiteX2" fmla="*/ 29818 w 2716632"/>
              <a:gd name="connsiteY2" fmla="*/ 318052 h 407504"/>
              <a:gd name="connsiteX3" fmla="*/ 89453 w 2716632"/>
              <a:gd name="connsiteY3" fmla="*/ 347869 h 407504"/>
              <a:gd name="connsiteX4" fmla="*/ 119270 w 2716632"/>
              <a:gd name="connsiteY4" fmla="*/ 367748 h 407504"/>
              <a:gd name="connsiteX5" fmla="*/ 149087 w 2716632"/>
              <a:gd name="connsiteY5" fmla="*/ 377687 h 407504"/>
              <a:gd name="connsiteX6" fmla="*/ 337931 w 2716632"/>
              <a:gd name="connsiteY6" fmla="*/ 407504 h 407504"/>
              <a:gd name="connsiteX7" fmla="*/ 417444 w 2716632"/>
              <a:gd name="connsiteY7" fmla="*/ 387626 h 407504"/>
              <a:gd name="connsiteX8" fmla="*/ 467140 w 2716632"/>
              <a:gd name="connsiteY8" fmla="*/ 377687 h 407504"/>
              <a:gd name="connsiteX9" fmla="*/ 496957 w 2716632"/>
              <a:gd name="connsiteY9" fmla="*/ 357808 h 407504"/>
              <a:gd name="connsiteX10" fmla="*/ 506896 w 2716632"/>
              <a:gd name="connsiteY10" fmla="*/ 327991 h 407504"/>
              <a:gd name="connsiteX11" fmla="*/ 546653 w 2716632"/>
              <a:gd name="connsiteY11" fmla="*/ 318052 h 407504"/>
              <a:gd name="connsiteX12" fmla="*/ 576470 w 2716632"/>
              <a:gd name="connsiteY12" fmla="*/ 308113 h 407504"/>
              <a:gd name="connsiteX13" fmla="*/ 626166 w 2716632"/>
              <a:gd name="connsiteY13" fmla="*/ 288234 h 407504"/>
              <a:gd name="connsiteX14" fmla="*/ 655983 w 2716632"/>
              <a:gd name="connsiteY14" fmla="*/ 278295 h 407504"/>
              <a:gd name="connsiteX15" fmla="*/ 685800 w 2716632"/>
              <a:gd name="connsiteY15" fmla="*/ 258417 h 407504"/>
              <a:gd name="connsiteX16" fmla="*/ 725557 w 2716632"/>
              <a:gd name="connsiteY16" fmla="*/ 248478 h 407504"/>
              <a:gd name="connsiteX17" fmla="*/ 824948 w 2716632"/>
              <a:gd name="connsiteY17" fmla="*/ 228600 h 407504"/>
              <a:gd name="connsiteX18" fmla="*/ 983974 w 2716632"/>
              <a:gd name="connsiteY18" fmla="*/ 218661 h 407504"/>
              <a:gd name="connsiteX19" fmla="*/ 1172818 w 2716632"/>
              <a:gd name="connsiteY19" fmla="*/ 238539 h 407504"/>
              <a:gd name="connsiteX20" fmla="*/ 1202635 w 2716632"/>
              <a:gd name="connsiteY20" fmla="*/ 248478 h 407504"/>
              <a:gd name="connsiteX21" fmla="*/ 1222513 w 2716632"/>
              <a:gd name="connsiteY21" fmla="*/ 278295 h 407504"/>
              <a:gd name="connsiteX22" fmla="*/ 1252331 w 2716632"/>
              <a:gd name="connsiteY22" fmla="*/ 298174 h 407504"/>
              <a:gd name="connsiteX23" fmla="*/ 1292087 w 2716632"/>
              <a:gd name="connsiteY23" fmla="*/ 347869 h 407504"/>
              <a:gd name="connsiteX24" fmla="*/ 1361661 w 2716632"/>
              <a:gd name="connsiteY24" fmla="*/ 308113 h 407504"/>
              <a:gd name="connsiteX25" fmla="*/ 1381540 w 2716632"/>
              <a:gd name="connsiteY25" fmla="*/ 288234 h 407504"/>
              <a:gd name="connsiteX26" fmla="*/ 1411357 w 2716632"/>
              <a:gd name="connsiteY26" fmla="*/ 278295 h 407504"/>
              <a:gd name="connsiteX27" fmla="*/ 1550505 w 2716632"/>
              <a:gd name="connsiteY27" fmla="*/ 248478 h 407504"/>
              <a:gd name="connsiteX28" fmla="*/ 1600200 w 2716632"/>
              <a:gd name="connsiteY28" fmla="*/ 228600 h 407504"/>
              <a:gd name="connsiteX29" fmla="*/ 1639957 w 2716632"/>
              <a:gd name="connsiteY29" fmla="*/ 218661 h 407504"/>
              <a:gd name="connsiteX30" fmla="*/ 1729409 w 2716632"/>
              <a:gd name="connsiteY30" fmla="*/ 198782 h 407504"/>
              <a:gd name="connsiteX31" fmla="*/ 1759227 w 2716632"/>
              <a:gd name="connsiteY31" fmla="*/ 208721 h 407504"/>
              <a:gd name="connsiteX32" fmla="*/ 1798983 w 2716632"/>
              <a:gd name="connsiteY32" fmla="*/ 218661 h 407504"/>
              <a:gd name="connsiteX33" fmla="*/ 1808922 w 2716632"/>
              <a:gd name="connsiteY33" fmla="*/ 248478 h 407504"/>
              <a:gd name="connsiteX34" fmla="*/ 1888435 w 2716632"/>
              <a:gd name="connsiteY34" fmla="*/ 228600 h 407504"/>
              <a:gd name="connsiteX35" fmla="*/ 1918253 w 2716632"/>
              <a:gd name="connsiteY35" fmla="*/ 218661 h 407504"/>
              <a:gd name="connsiteX36" fmla="*/ 1987827 w 2716632"/>
              <a:gd name="connsiteY36" fmla="*/ 188843 h 407504"/>
              <a:gd name="connsiteX37" fmla="*/ 2017644 w 2716632"/>
              <a:gd name="connsiteY37" fmla="*/ 168965 h 407504"/>
              <a:gd name="connsiteX38" fmla="*/ 2107096 w 2716632"/>
              <a:gd name="connsiteY38" fmla="*/ 159026 h 407504"/>
              <a:gd name="connsiteX39" fmla="*/ 2176670 w 2716632"/>
              <a:gd name="connsiteY39" fmla="*/ 149087 h 407504"/>
              <a:gd name="connsiteX40" fmla="*/ 2196548 w 2716632"/>
              <a:gd name="connsiteY40" fmla="*/ 119269 h 407504"/>
              <a:gd name="connsiteX41" fmla="*/ 2206487 w 2716632"/>
              <a:gd name="connsiteY41" fmla="*/ 89452 h 407504"/>
              <a:gd name="connsiteX42" fmla="*/ 2295940 w 2716632"/>
              <a:gd name="connsiteY42" fmla="*/ 59634 h 407504"/>
              <a:gd name="connsiteX43" fmla="*/ 2613992 w 2716632"/>
              <a:gd name="connsiteY43" fmla="*/ 29817 h 407504"/>
              <a:gd name="connsiteX44" fmla="*/ 2713383 w 2716632"/>
              <a:gd name="connsiteY44" fmla="*/ 0 h 407504"/>
              <a:gd name="connsiteX0" fmla="*/ 0 w 2716632"/>
              <a:gd name="connsiteY0" fmla="*/ 178904 h 407504"/>
              <a:gd name="connsiteX1" fmla="*/ 29818 w 2716632"/>
              <a:gd name="connsiteY1" fmla="*/ 318052 h 407504"/>
              <a:gd name="connsiteX2" fmla="*/ 89453 w 2716632"/>
              <a:gd name="connsiteY2" fmla="*/ 347869 h 407504"/>
              <a:gd name="connsiteX3" fmla="*/ 119270 w 2716632"/>
              <a:gd name="connsiteY3" fmla="*/ 367748 h 407504"/>
              <a:gd name="connsiteX4" fmla="*/ 149087 w 2716632"/>
              <a:gd name="connsiteY4" fmla="*/ 377687 h 407504"/>
              <a:gd name="connsiteX5" fmla="*/ 337931 w 2716632"/>
              <a:gd name="connsiteY5" fmla="*/ 407504 h 407504"/>
              <a:gd name="connsiteX6" fmla="*/ 417444 w 2716632"/>
              <a:gd name="connsiteY6" fmla="*/ 387626 h 407504"/>
              <a:gd name="connsiteX7" fmla="*/ 467140 w 2716632"/>
              <a:gd name="connsiteY7" fmla="*/ 377687 h 407504"/>
              <a:gd name="connsiteX8" fmla="*/ 496957 w 2716632"/>
              <a:gd name="connsiteY8" fmla="*/ 357808 h 407504"/>
              <a:gd name="connsiteX9" fmla="*/ 506896 w 2716632"/>
              <a:gd name="connsiteY9" fmla="*/ 327991 h 407504"/>
              <a:gd name="connsiteX10" fmla="*/ 546653 w 2716632"/>
              <a:gd name="connsiteY10" fmla="*/ 318052 h 407504"/>
              <a:gd name="connsiteX11" fmla="*/ 576470 w 2716632"/>
              <a:gd name="connsiteY11" fmla="*/ 308113 h 407504"/>
              <a:gd name="connsiteX12" fmla="*/ 626166 w 2716632"/>
              <a:gd name="connsiteY12" fmla="*/ 288234 h 407504"/>
              <a:gd name="connsiteX13" fmla="*/ 655983 w 2716632"/>
              <a:gd name="connsiteY13" fmla="*/ 278295 h 407504"/>
              <a:gd name="connsiteX14" fmla="*/ 685800 w 2716632"/>
              <a:gd name="connsiteY14" fmla="*/ 258417 h 407504"/>
              <a:gd name="connsiteX15" fmla="*/ 725557 w 2716632"/>
              <a:gd name="connsiteY15" fmla="*/ 248478 h 407504"/>
              <a:gd name="connsiteX16" fmla="*/ 824948 w 2716632"/>
              <a:gd name="connsiteY16" fmla="*/ 228600 h 407504"/>
              <a:gd name="connsiteX17" fmla="*/ 983974 w 2716632"/>
              <a:gd name="connsiteY17" fmla="*/ 218661 h 407504"/>
              <a:gd name="connsiteX18" fmla="*/ 1172818 w 2716632"/>
              <a:gd name="connsiteY18" fmla="*/ 238539 h 407504"/>
              <a:gd name="connsiteX19" fmla="*/ 1202635 w 2716632"/>
              <a:gd name="connsiteY19" fmla="*/ 248478 h 407504"/>
              <a:gd name="connsiteX20" fmla="*/ 1222513 w 2716632"/>
              <a:gd name="connsiteY20" fmla="*/ 278295 h 407504"/>
              <a:gd name="connsiteX21" fmla="*/ 1252331 w 2716632"/>
              <a:gd name="connsiteY21" fmla="*/ 298174 h 407504"/>
              <a:gd name="connsiteX22" fmla="*/ 1292087 w 2716632"/>
              <a:gd name="connsiteY22" fmla="*/ 347869 h 407504"/>
              <a:gd name="connsiteX23" fmla="*/ 1361661 w 2716632"/>
              <a:gd name="connsiteY23" fmla="*/ 308113 h 407504"/>
              <a:gd name="connsiteX24" fmla="*/ 1381540 w 2716632"/>
              <a:gd name="connsiteY24" fmla="*/ 288234 h 407504"/>
              <a:gd name="connsiteX25" fmla="*/ 1411357 w 2716632"/>
              <a:gd name="connsiteY25" fmla="*/ 278295 h 407504"/>
              <a:gd name="connsiteX26" fmla="*/ 1550505 w 2716632"/>
              <a:gd name="connsiteY26" fmla="*/ 248478 h 407504"/>
              <a:gd name="connsiteX27" fmla="*/ 1600200 w 2716632"/>
              <a:gd name="connsiteY27" fmla="*/ 228600 h 407504"/>
              <a:gd name="connsiteX28" fmla="*/ 1639957 w 2716632"/>
              <a:gd name="connsiteY28" fmla="*/ 218661 h 407504"/>
              <a:gd name="connsiteX29" fmla="*/ 1729409 w 2716632"/>
              <a:gd name="connsiteY29" fmla="*/ 198782 h 407504"/>
              <a:gd name="connsiteX30" fmla="*/ 1759227 w 2716632"/>
              <a:gd name="connsiteY30" fmla="*/ 208721 h 407504"/>
              <a:gd name="connsiteX31" fmla="*/ 1798983 w 2716632"/>
              <a:gd name="connsiteY31" fmla="*/ 218661 h 407504"/>
              <a:gd name="connsiteX32" fmla="*/ 1808922 w 2716632"/>
              <a:gd name="connsiteY32" fmla="*/ 248478 h 407504"/>
              <a:gd name="connsiteX33" fmla="*/ 1888435 w 2716632"/>
              <a:gd name="connsiteY33" fmla="*/ 228600 h 407504"/>
              <a:gd name="connsiteX34" fmla="*/ 1918253 w 2716632"/>
              <a:gd name="connsiteY34" fmla="*/ 218661 h 407504"/>
              <a:gd name="connsiteX35" fmla="*/ 1987827 w 2716632"/>
              <a:gd name="connsiteY35" fmla="*/ 188843 h 407504"/>
              <a:gd name="connsiteX36" fmla="*/ 2017644 w 2716632"/>
              <a:gd name="connsiteY36" fmla="*/ 168965 h 407504"/>
              <a:gd name="connsiteX37" fmla="*/ 2107096 w 2716632"/>
              <a:gd name="connsiteY37" fmla="*/ 159026 h 407504"/>
              <a:gd name="connsiteX38" fmla="*/ 2176670 w 2716632"/>
              <a:gd name="connsiteY38" fmla="*/ 149087 h 407504"/>
              <a:gd name="connsiteX39" fmla="*/ 2196548 w 2716632"/>
              <a:gd name="connsiteY39" fmla="*/ 119269 h 407504"/>
              <a:gd name="connsiteX40" fmla="*/ 2206487 w 2716632"/>
              <a:gd name="connsiteY40" fmla="*/ 89452 h 407504"/>
              <a:gd name="connsiteX41" fmla="*/ 2295940 w 2716632"/>
              <a:gd name="connsiteY41" fmla="*/ 59634 h 407504"/>
              <a:gd name="connsiteX42" fmla="*/ 2613992 w 2716632"/>
              <a:gd name="connsiteY42" fmla="*/ 29817 h 407504"/>
              <a:gd name="connsiteX43" fmla="*/ 2713383 w 2716632"/>
              <a:gd name="connsiteY43" fmla="*/ 0 h 407504"/>
              <a:gd name="connsiteX0" fmla="*/ 0 w 2686814"/>
              <a:gd name="connsiteY0" fmla="*/ 318052 h 407504"/>
              <a:gd name="connsiteX1" fmla="*/ 59635 w 2686814"/>
              <a:gd name="connsiteY1" fmla="*/ 347869 h 407504"/>
              <a:gd name="connsiteX2" fmla="*/ 89452 w 2686814"/>
              <a:gd name="connsiteY2" fmla="*/ 367748 h 407504"/>
              <a:gd name="connsiteX3" fmla="*/ 119269 w 2686814"/>
              <a:gd name="connsiteY3" fmla="*/ 377687 h 407504"/>
              <a:gd name="connsiteX4" fmla="*/ 308113 w 2686814"/>
              <a:gd name="connsiteY4" fmla="*/ 407504 h 407504"/>
              <a:gd name="connsiteX5" fmla="*/ 387626 w 2686814"/>
              <a:gd name="connsiteY5" fmla="*/ 387626 h 407504"/>
              <a:gd name="connsiteX6" fmla="*/ 437322 w 2686814"/>
              <a:gd name="connsiteY6" fmla="*/ 377687 h 407504"/>
              <a:gd name="connsiteX7" fmla="*/ 467139 w 2686814"/>
              <a:gd name="connsiteY7" fmla="*/ 357808 h 407504"/>
              <a:gd name="connsiteX8" fmla="*/ 477078 w 2686814"/>
              <a:gd name="connsiteY8" fmla="*/ 327991 h 407504"/>
              <a:gd name="connsiteX9" fmla="*/ 516835 w 2686814"/>
              <a:gd name="connsiteY9" fmla="*/ 318052 h 407504"/>
              <a:gd name="connsiteX10" fmla="*/ 546652 w 2686814"/>
              <a:gd name="connsiteY10" fmla="*/ 308113 h 407504"/>
              <a:gd name="connsiteX11" fmla="*/ 596348 w 2686814"/>
              <a:gd name="connsiteY11" fmla="*/ 288234 h 407504"/>
              <a:gd name="connsiteX12" fmla="*/ 626165 w 2686814"/>
              <a:gd name="connsiteY12" fmla="*/ 278295 h 407504"/>
              <a:gd name="connsiteX13" fmla="*/ 655982 w 2686814"/>
              <a:gd name="connsiteY13" fmla="*/ 258417 h 407504"/>
              <a:gd name="connsiteX14" fmla="*/ 695739 w 2686814"/>
              <a:gd name="connsiteY14" fmla="*/ 248478 h 407504"/>
              <a:gd name="connsiteX15" fmla="*/ 795130 w 2686814"/>
              <a:gd name="connsiteY15" fmla="*/ 228600 h 407504"/>
              <a:gd name="connsiteX16" fmla="*/ 954156 w 2686814"/>
              <a:gd name="connsiteY16" fmla="*/ 218661 h 407504"/>
              <a:gd name="connsiteX17" fmla="*/ 1143000 w 2686814"/>
              <a:gd name="connsiteY17" fmla="*/ 238539 h 407504"/>
              <a:gd name="connsiteX18" fmla="*/ 1172817 w 2686814"/>
              <a:gd name="connsiteY18" fmla="*/ 248478 h 407504"/>
              <a:gd name="connsiteX19" fmla="*/ 1192695 w 2686814"/>
              <a:gd name="connsiteY19" fmla="*/ 278295 h 407504"/>
              <a:gd name="connsiteX20" fmla="*/ 1222513 w 2686814"/>
              <a:gd name="connsiteY20" fmla="*/ 298174 h 407504"/>
              <a:gd name="connsiteX21" fmla="*/ 1262269 w 2686814"/>
              <a:gd name="connsiteY21" fmla="*/ 347869 h 407504"/>
              <a:gd name="connsiteX22" fmla="*/ 1331843 w 2686814"/>
              <a:gd name="connsiteY22" fmla="*/ 308113 h 407504"/>
              <a:gd name="connsiteX23" fmla="*/ 1351722 w 2686814"/>
              <a:gd name="connsiteY23" fmla="*/ 288234 h 407504"/>
              <a:gd name="connsiteX24" fmla="*/ 1381539 w 2686814"/>
              <a:gd name="connsiteY24" fmla="*/ 278295 h 407504"/>
              <a:gd name="connsiteX25" fmla="*/ 1520687 w 2686814"/>
              <a:gd name="connsiteY25" fmla="*/ 248478 h 407504"/>
              <a:gd name="connsiteX26" fmla="*/ 1570382 w 2686814"/>
              <a:gd name="connsiteY26" fmla="*/ 228600 h 407504"/>
              <a:gd name="connsiteX27" fmla="*/ 1610139 w 2686814"/>
              <a:gd name="connsiteY27" fmla="*/ 218661 h 407504"/>
              <a:gd name="connsiteX28" fmla="*/ 1699591 w 2686814"/>
              <a:gd name="connsiteY28" fmla="*/ 198782 h 407504"/>
              <a:gd name="connsiteX29" fmla="*/ 1729409 w 2686814"/>
              <a:gd name="connsiteY29" fmla="*/ 208721 h 407504"/>
              <a:gd name="connsiteX30" fmla="*/ 1769165 w 2686814"/>
              <a:gd name="connsiteY30" fmla="*/ 218661 h 407504"/>
              <a:gd name="connsiteX31" fmla="*/ 1779104 w 2686814"/>
              <a:gd name="connsiteY31" fmla="*/ 248478 h 407504"/>
              <a:gd name="connsiteX32" fmla="*/ 1858617 w 2686814"/>
              <a:gd name="connsiteY32" fmla="*/ 228600 h 407504"/>
              <a:gd name="connsiteX33" fmla="*/ 1888435 w 2686814"/>
              <a:gd name="connsiteY33" fmla="*/ 218661 h 407504"/>
              <a:gd name="connsiteX34" fmla="*/ 1958009 w 2686814"/>
              <a:gd name="connsiteY34" fmla="*/ 188843 h 407504"/>
              <a:gd name="connsiteX35" fmla="*/ 1987826 w 2686814"/>
              <a:gd name="connsiteY35" fmla="*/ 168965 h 407504"/>
              <a:gd name="connsiteX36" fmla="*/ 2077278 w 2686814"/>
              <a:gd name="connsiteY36" fmla="*/ 159026 h 407504"/>
              <a:gd name="connsiteX37" fmla="*/ 2146852 w 2686814"/>
              <a:gd name="connsiteY37" fmla="*/ 149087 h 407504"/>
              <a:gd name="connsiteX38" fmla="*/ 2166730 w 2686814"/>
              <a:gd name="connsiteY38" fmla="*/ 119269 h 407504"/>
              <a:gd name="connsiteX39" fmla="*/ 2176669 w 2686814"/>
              <a:gd name="connsiteY39" fmla="*/ 89452 h 407504"/>
              <a:gd name="connsiteX40" fmla="*/ 2266122 w 2686814"/>
              <a:gd name="connsiteY40" fmla="*/ 59634 h 407504"/>
              <a:gd name="connsiteX41" fmla="*/ 2584174 w 2686814"/>
              <a:gd name="connsiteY41" fmla="*/ 29817 h 407504"/>
              <a:gd name="connsiteX42" fmla="*/ 2683565 w 2686814"/>
              <a:gd name="connsiteY42" fmla="*/ 0 h 407504"/>
              <a:gd name="connsiteX0" fmla="*/ 0 w 2709674"/>
              <a:gd name="connsiteY0" fmla="*/ 257092 h 407504"/>
              <a:gd name="connsiteX1" fmla="*/ 82495 w 2709674"/>
              <a:gd name="connsiteY1" fmla="*/ 347869 h 407504"/>
              <a:gd name="connsiteX2" fmla="*/ 112312 w 2709674"/>
              <a:gd name="connsiteY2" fmla="*/ 367748 h 407504"/>
              <a:gd name="connsiteX3" fmla="*/ 142129 w 2709674"/>
              <a:gd name="connsiteY3" fmla="*/ 377687 h 407504"/>
              <a:gd name="connsiteX4" fmla="*/ 330973 w 2709674"/>
              <a:gd name="connsiteY4" fmla="*/ 407504 h 407504"/>
              <a:gd name="connsiteX5" fmla="*/ 410486 w 2709674"/>
              <a:gd name="connsiteY5" fmla="*/ 387626 h 407504"/>
              <a:gd name="connsiteX6" fmla="*/ 460182 w 2709674"/>
              <a:gd name="connsiteY6" fmla="*/ 377687 h 407504"/>
              <a:gd name="connsiteX7" fmla="*/ 489999 w 2709674"/>
              <a:gd name="connsiteY7" fmla="*/ 357808 h 407504"/>
              <a:gd name="connsiteX8" fmla="*/ 499938 w 2709674"/>
              <a:gd name="connsiteY8" fmla="*/ 327991 h 407504"/>
              <a:gd name="connsiteX9" fmla="*/ 539695 w 2709674"/>
              <a:gd name="connsiteY9" fmla="*/ 318052 h 407504"/>
              <a:gd name="connsiteX10" fmla="*/ 569512 w 2709674"/>
              <a:gd name="connsiteY10" fmla="*/ 308113 h 407504"/>
              <a:gd name="connsiteX11" fmla="*/ 619208 w 2709674"/>
              <a:gd name="connsiteY11" fmla="*/ 288234 h 407504"/>
              <a:gd name="connsiteX12" fmla="*/ 649025 w 2709674"/>
              <a:gd name="connsiteY12" fmla="*/ 278295 h 407504"/>
              <a:gd name="connsiteX13" fmla="*/ 678842 w 2709674"/>
              <a:gd name="connsiteY13" fmla="*/ 258417 h 407504"/>
              <a:gd name="connsiteX14" fmla="*/ 718599 w 2709674"/>
              <a:gd name="connsiteY14" fmla="*/ 248478 h 407504"/>
              <a:gd name="connsiteX15" fmla="*/ 817990 w 2709674"/>
              <a:gd name="connsiteY15" fmla="*/ 228600 h 407504"/>
              <a:gd name="connsiteX16" fmla="*/ 977016 w 2709674"/>
              <a:gd name="connsiteY16" fmla="*/ 218661 h 407504"/>
              <a:gd name="connsiteX17" fmla="*/ 1165860 w 2709674"/>
              <a:gd name="connsiteY17" fmla="*/ 238539 h 407504"/>
              <a:gd name="connsiteX18" fmla="*/ 1195677 w 2709674"/>
              <a:gd name="connsiteY18" fmla="*/ 248478 h 407504"/>
              <a:gd name="connsiteX19" fmla="*/ 1215555 w 2709674"/>
              <a:gd name="connsiteY19" fmla="*/ 278295 h 407504"/>
              <a:gd name="connsiteX20" fmla="*/ 1245373 w 2709674"/>
              <a:gd name="connsiteY20" fmla="*/ 298174 h 407504"/>
              <a:gd name="connsiteX21" fmla="*/ 1285129 w 2709674"/>
              <a:gd name="connsiteY21" fmla="*/ 347869 h 407504"/>
              <a:gd name="connsiteX22" fmla="*/ 1354703 w 2709674"/>
              <a:gd name="connsiteY22" fmla="*/ 308113 h 407504"/>
              <a:gd name="connsiteX23" fmla="*/ 1374582 w 2709674"/>
              <a:gd name="connsiteY23" fmla="*/ 288234 h 407504"/>
              <a:gd name="connsiteX24" fmla="*/ 1404399 w 2709674"/>
              <a:gd name="connsiteY24" fmla="*/ 278295 h 407504"/>
              <a:gd name="connsiteX25" fmla="*/ 1543547 w 2709674"/>
              <a:gd name="connsiteY25" fmla="*/ 248478 h 407504"/>
              <a:gd name="connsiteX26" fmla="*/ 1593242 w 2709674"/>
              <a:gd name="connsiteY26" fmla="*/ 228600 h 407504"/>
              <a:gd name="connsiteX27" fmla="*/ 1632999 w 2709674"/>
              <a:gd name="connsiteY27" fmla="*/ 218661 h 407504"/>
              <a:gd name="connsiteX28" fmla="*/ 1722451 w 2709674"/>
              <a:gd name="connsiteY28" fmla="*/ 198782 h 407504"/>
              <a:gd name="connsiteX29" fmla="*/ 1752269 w 2709674"/>
              <a:gd name="connsiteY29" fmla="*/ 208721 h 407504"/>
              <a:gd name="connsiteX30" fmla="*/ 1792025 w 2709674"/>
              <a:gd name="connsiteY30" fmla="*/ 218661 h 407504"/>
              <a:gd name="connsiteX31" fmla="*/ 1801964 w 2709674"/>
              <a:gd name="connsiteY31" fmla="*/ 248478 h 407504"/>
              <a:gd name="connsiteX32" fmla="*/ 1881477 w 2709674"/>
              <a:gd name="connsiteY32" fmla="*/ 228600 h 407504"/>
              <a:gd name="connsiteX33" fmla="*/ 1911295 w 2709674"/>
              <a:gd name="connsiteY33" fmla="*/ 218661 h 407504"/>
              <a:gd name="connsiteX34" fmla="*/ 1980869 w 2709674"/>
              <a:gd name="connsiteY34" fmla="*/ 188843 h 407504"/>
              <a:gd name="connsiteX35" fmla="*/ 2010686 w 2709674"/>
              <a:gd name="connsiteY35" fmla="*/ 168965 h 407504"/>
              <a:gd name="connsiteX36" fmla="*/ 2100138 w 2709674"/>
              <a:gd name="connsiteY36" fmla="*/ 159026 h 407504"/>
              <a:gd name="connsiteX37" fmla="*/ 2169712 w 2709674"/>
              <a:gd name="connsiteY37" fmla="*/ 149087 h 407504"/>
              <a:gd name="connsiteX38" fmla="*/ 2189590 w 2709674"/>
              <a:gd name="connsiteY38" fmla="*/ 119269 h 407504"/>
              <a:gd name="connsiteX39" fmla="*/ 2199529 w 2709674"/>
              <a:gd name="connsiteY39" fmla="*/ 89452 h 407504"/>
              <a:gd name="connsiteX40" fmla="*/ 2288982 w 2709674"/>
              <a:gd name="connsiteY40" fmla="*/ 59634 h 407504"/>
              <a:gd name="connsiteX41" fmla="*/ 2607034 w 2709674"/>
              <a:gd name="connsiteY41" fmla="*/ 29817 h 407504"/>
              <a:gd name="connsiteX42" fmla="*/ 2706425 w 2709674"/>
              <a:gd name="connsiteY42"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09674" h="407504">
                <a:moveTo>
                  <a:pt x="0" y="257092"/>
                </a:moveTo>
                <a:cubicBezTo>
                  <a:pt x="9067" y="272959"/>
                  <a:pt x="67190" y="342768"/>
                  <a:pt x="82495" y="347869"/>
                </a:cubicBezTo>
                <a:cubicBezTo>
                  <a:pt x="92434" y="354495"/>
                  <a:pt x="101628" y="362406"/>
                  <a:pt x="112312" y="367748"/>
                </a:cubicBezTo>
                <a:cubicBezTo>
                  <a:pt x="121683" y="372433"/>
                  <a:pt x="131885" y="375492"/>
                  <a:pt x="142129" y="377687"/>
                </a:cubicBezTo>
                <a:cubicBezTo>
                  <a:pt x="228426" y="396179"/>
                  <a:pt x="250266" y="397416"/>
                  <a:pt x="330973" y="407504"/>
                </a:cubicBezTo>
                <a:lnTo>
                  <a:pt x="410486" y="387626"/>
                </a:lnTo>
                <a:cubicBezTo>
                  <a:pt x="426947" y="383827"/>
                  <a:pt x="444364" y="383619"/>
                  <a:pt x="460182" y="377687"/>
                </a:cubicBezTo>
                <a:cubicBezTo>
                  <a:pt x="471367" y="373493"/>
                  <a:pt x="480060" y="364434"/>
                  <a:pt x="489999" y="357808"/>
                </a:cubicBezTo>
                <a:cubicBezTo>
                  <a:pt x="493312" y="347869"/>
                  <a:pt x="491757" y="334536"/>
                  <a:pt x="499938" y="327991"/>
                </a:cubicBezTo>
                <a:cubicBezTo>
                  <a:pt x="510605" y="319458"/>
                  <a:pt x="526560" y="321805"/>
                  <a:pt x="539695" y="318052"/>
                </a:cubicBezTo>
                <a:cubicBezTo>
                  <a:pt x="549769" y="315174"/>
                  <a:pt x="559702" y="311792"/>
                  <a:pt x="569512" y="308113"/>
                </a:cubicBezTo>
                <a:cubicBezTo>
                  <a:pt x="586217" y="301848"/>
                  <a:pt x="602503" y="294499"/>
                  <a:pt x="619208" y="288234"/>
                </a:cubicBezTo>
                <a:cubicBezTo>
                  <a:pt x="629018" y="284555"/>
                  <a:pt x="639654" y="282980"/>
                  <a:pt x="649025" y="278295"/>
                </a:cubicBezTo>
                <a:cubicBezTo>
                  <a:pt x="659709" y="272953"/>
                  <a:pt x="667863" y="263122"/>
                  <a:pt x="678842" y="258417"/>
                </a:cubicBezTo>
                <a:cubicBezTo>
                  <a:pt x="691398" y="253036"/>
                  <a:pt x="705242" y="251340"/>
                  <a:pt x="718599" y="248478"/>
                </a:cubicBezTo>
                <a:cubicBezTo>
                  <a:pt x="751635" y="241399"/>
                  <a:pt x="784426" y="232473"/>
                  <a:pt x="817990" y="228600"/>
                </a:cubicBezTo>
                <a:cubicBezTo>
                  <a:pt x="870752" y="222512"/>
                  <a:pt x="924007" y="221974"/>
                  <a:pt x="977016" y="218661"/>
                </a:cubicBezTo>
                <a:cubicBezTo>
                  <a:pt x="1039964" y="225287"/>
                  <a:pt x="1103145" y="229987"/>
                  <a:pt x="1165860" y="238539"/>
                </a:cubicBezTo>
                <a:cubicBezTo>
                  <a:pt x="1176241" y="239955"/>
                  <a:pt x="1187496" y="241933"/>
                  <a:pt x="1195677" y="248478"/>
                </a:cubicBezTo>
                <a:cubicBezTo>
                  <a:pt x="1205005" y="255940"/>
                  <a:pt x="1207108" y="269848"/>
                  <a:pt x="1215555" y="278295"/>
                </a:cubicBezTo>
                <a:cubicBezTo>
                  <a:pt x="1224002" y="286742"/>
                  <a:pt x="1235434" y="291548"/>
                  <a:pt x="1245373" y="298174"/>
                </a:cubicBezTo>
                <a:cubicBezTo>
                  <a:pt x="1251442" y="322451"/>
                  <a:pt x="1247270" y="353277"/>
                  <a:pt x="1285129" y="347869"/>
                </a:cubicBezTo>
                <a:cubicBezTo>
                  <a:pt x="1297551" y="346094"/>
                  <a:pt x="1343210" y="317308"/>
                  <a:pt x="1354703" y="308113"/>
                </a:cubicBezTo>
                <a:cubicBezTo>
                  <a:pt x="1362021" y="302259"/>
                  <a:pt x="1366546" y="293055"/>
                  <a:pt x="1374582" y="288234"/>
                </a:cubicBezTo>
                <a:cubicBezTo>
                  <a:pt x="1383566" y="282844"/>
                  <a:pt x="1394364" y="281305"/>
                  <a:pt x="1404399" y="278295"/>
                </a:cubicBezTo>
                <a:cubicBezTo>
                  <a:pt x="1488125" y="253177"/>
                  <a:pt x="1458229" y="260666"/>
                  <a:pt x="1543547" y="248478"/>
                </a:cubicBezTo>
                <a:cubicBezTo>
                  <a:pt x="1560112" y="241852"/>
                  <a:pt x="1576316" y="234242"/>
                  <a:pt x="1593242" y="228600"/>
                </a:cubicBezTo>
                <a:cubicBezTo>
                  <a:pt x="1606201" y="224280"/>
                  <a:pt x="1619689" y="221733"/>
                  <a:pt x="1632999" y="218661"/>
                </a:cubicBezTo>
                <a:lnTo>
                  <a:pt x="1722451" y="198782"/>
                </a:lnTo>
                <a:cubicBezTo>
                  <a:pt x="1732390" y="202095"/>
                  <a:pt x="1742195" y="205843"/>
                  <a:pt x="1752269" y="208721"/>
                </a:cubicBezTo>
                <a:cubicBezTo>
                  <a:pt x="1765403" y="212474"/>
                  <a:pt x="1781358" y="210128"/>
                  <a:pt x="1792025" y="218661"/>
                </a:cubicBezTo>
                <a:cubicBezTo>
                  <a:pt x="1800206" y="225206"/>
                  <a:pt x="1798651" y="238539"/>
                  <a:pt x="1801964" y="248478"/>
                </a:cubicBezTo>
                <a:cubicBezTo>
                  <a:pt x="1828468" y="241852"/>
                  <a:pt x="1855120" y="235788"/>
                  <a:pt x="1881477" y="228600"/>
                </a:cubicBezTo>
                <a:cubicBezTo>
                  <a:pt x="1891585" y="225843"/>
                  <a:pt x="1902311" y="224051"/>
                  <a:pt x="1911295" y="218661"/>
                </a:cubicBezTo>
                <a:cubicBezTo>
                  <a:pt x="1974944" y="180471"/>
                  <a:pt x="1864610" y="212094"/>
                  <a:pt x="1980869" y="188843"/>
                </a:cubicBezTo>
                <a:cubicBezTo>
                  <a:pt x="1990808" y="182217"/>
                  <a:pt x="1999097" y="171862"/>
                  <a:pt x="2010686" y="168965"/>
                </a:cubicBezTo>
                <a:cubicBezTo>
                  <a:pt x="2039791" y="161689"/>
                  <a:pt x="2070369" y="162747"/>
                  <a:pt x="2100138" y="159026"/>
                </a:cubicBezTo>
                <a:cubicBezTo>
                  <a:pt x="2123384" y="156120"/>
                  <a:pt x="2146521" y="152400"/>
                  <a:pt x="2169712" y="149087"/>
                </a:cubicBezTo>
                <a:cubicBezTo>
                  <a:pt x="2176338" y="139148"/>
                  <a:pt x="2184248" y="129953"/>
                  <a:pt x="2189590" y="119269"/>
                </a:cubicBezTo>
                <a:cubicBezTo>
                  <a:pt x="2194275" y="109898"/>
                  <a:pt x="2192984" y="97633"/>
                  <a:pt x="2199529" y="89452"/>
                </a:cubicBezTo>
                <a:cubicBezTo>
                  <a:pt x="2221577" y="61893"/>
                  <a:pt x="2258961" y="65638"/>
                  <a:pt x="2288982" y="59634"/>
                </a:cubicBezTo>
                <a:cubicBezTo>
                  <a:pt x="2476153" y="22199"/>
                  <a:pt x="2289828" y="43608"/>
                  <a:pt x="2607034" y="29817"/>
                </a:cubicBezTo>
                <a:cubicBezTo>
                  <a:pt x="2709674" y="9289"/>
                  <a:pt x="2706425" y="43725"/>
                  <a:pt x="2706425" y="0"/>
                </a:cubicBez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3967765" y="1564348"/>
            <a:ext cx="2633870" cy="893300"/>
          </a:xfrm>
          <a:custGeom>
            <a:avLst/>
            <a:gdLst>
              <a:gd name="connsiteX0" fmla="*/ 0 w 2633870"/>
              <a:gd name="connsiteY0" fmla="*/ 893300 h 893300"/>
              <a:gd name="connsiteX1" fmla="*/ 0 w 2633870"/>
              <a:gd name="connsiteY1" fmla="*/ 893300 h 893300"/>
              <a:gd name="connsiteX2" fmla="*/ 79513 w 2633870"/>
              <a:gd name="connsiteY2" fmla="*/ 843604 h 893300"/>
              <a:gd name="connsiteX3" fmla="*/ 188844 w 2633870"/>
              <a:gd name="connsiteY3" fmla="*/ 833665 h 893300"/>
              <a:gd name="connsiteX4" fmla="*/ 238539 w 2633870"/>
              <a:gd name="connsiteY4" fmla="*/ 813787 h 893300"/>
              <a:gd name="connsiteX5" fmla="*/ 268357 w 2633870"/>
              <a:gd name="connsiteY5" fmla="*/ 803848 h 893300"/>
              <a:gd name="connsiteX6" fmla="*/ 278296 w 2633870"/>
              <a:gd name="connsiteY6" fmla="*/ 774030 h 893300"/>
              <a:gd name="connsiteX7" fmla="*/ 318052 w 2633870"/>
              <a:gd name="connsiteY7" fmla="*/ 734274 h 893300"/>
              <a:gd name="connsiteX8" fmla="*/ 308113 w 2633870"/>
              <a:gd name="connsiteY8" fmla="*/ 654761 h 893300"/>
              <a:gd name="connsiteX9" fmla="*/ 288235 w 2633870"/>
              <a:gd name="connsiteY9" fmla="*/ 624943 h 893300"/>
              <a:gd name="connsiteX10" fmla="*/ 278296 w 2633870"/>
              <a:gd name="connsiteY10" fmla="*/ 585187 h 893300"/>
              <a:gd name="connsiteX11" fmla="*/ 298174 w 2633870"/>
              <a:gd name="connsiteY11" fmla="*/ 545430 h 893300"/>
              <a:gd name="connsiteX12" fmla="*/ 308113 w 2633870"/>
              <a:gd name="connsiteY12" fmla="*/ 515613 h 893300"/>
              <a:gd name="connsiteX13" fmla="*/ 367748 w 2633870"/>
              <a:gd name="connsiteY13" fmla="*/ 485795 h 893300"/>
              <a:gd name="connsiteX14" fmla="*/ 427383 w 2633870"/>
              <a:gd name="connsiteY14" fmla="*/ 455978 h 893300"/>
              <a:gd name="connsiteX15" fmla="*/ 437322 w 2633870"/>
              <a:gd name="connsiteY15" fmla="*/ 426161 h 893300"/>
              <a:gd name="connsiteX16" fmla="*/ 467139 w 2633870"/>
              <a:gd name="connsiteY16" fmla="*/ 416222 h 893300"/>
              <a:gd name="connsiteX17" fmla="*/ 496957 w 2633870"/>
              <a:gd name="connsiteY17" fmla="*/ 396343 h 893300"/>
              <a:gd name="connsiteX18" fmla="*/ 526774 w 2633870"/>
              <a:gd name="connsiteY18" fmla="*/ 336709 h 893300"/>
              <a:gd name="connsiteX19" fmla="*/ 536713 w 2633870"/>
              <a:gd name="connsiteY19" fmla="*/ 306891 h 893300"/>
              <a:gd name="connsiteX20" fmla="*/ 556591 w 2633870"/>
              <a:gd name="connsiteY20" fmla="*/ 267135 h 893300"/>
              <a:gd name="connsiteX21" fmla="*/ 586409 w 2633870"/>
              <a:gd name="connsiteY21" fmla="*/ 207500 h 893300"/>
              <a:gd name="connsiteX22" fmla="*/ 616226 w 2633870"/>
              <a:gd name="connsiteY22" fmla="*/ 147865 h 893300"/>
              <a:gd name="connsiteX23" fmla="*/ 665922 w 2633870"/>
              <a:gd name="connsiteY23" fmla="*/ 137926 h 893300"/>
              <a:gd name="connsiteX24" fmla="*/ 695739 w 2633870"/>
              <a:gd name="connsiteY24" fmla="*/ 118048 h 893300"/>
              <a:gd name="connsiteX25" fmla="*/ 755374 w 2633870"/>
              <a:gd name="connsiteY25" fmla="*/ 98169 h 893300"/>
              <a:gd name="connsiteX26" fmla="*/ 805070 w 2633870"/>
              <a:gd name="connsiteY26" fmla="*/ 108109 h 893300"/>
              <a:gd name="connsiteX27" fmla="*/ 844826 w 2633870"/>
              <a:gd name="connsiteY27" fmla="*/ 137926 h 893300"/>
              <a:gd name="connsiteX28" fmla="*/ 874644 w 2633870"/>
              <a:gd name="connsiteY28" fmla="*/ 157804 h 893300"/>
              <a:gd name="connsiteX29" fmla="*/ 904461 w 2633870"/>
              <a:gd name="connsiteY29" fmla="*/ 167743 h 893300"/>
              <a:gd name="connsiteX30" fmla="*/ 983974 w 2633870"/>
              <a:gd name="connsiteY30" fmla="*/ 187622 h 893300"/>
              <a:gd name="connsiteX31" fmla="*/ 1033670 w 2633870"/>
              <a:gd name="connsiteY31" fmla="*/ 177682 h 893300"/>
              <a:gd name="connsiteX32" fmla="*/ 1063487 w 2633870"/>
              <a:gd name="connsiteY32" fmla="*/ 167743 h 893300"/>
              <a:gd name="connsiteX33" fmla="*/ 1073426 w 2633870"/>
              <a:gd name="connsiteY33" fmla="*/ 137926 h 893300"/>
              <a:gd name="connsiteX34" fmla="*/ 1103244 w 2633870"/>
              <a:gd name="connsiteY34" fmla="*/ 118048 h 893300"/>
              <a:gd name="connsiteX35" fmla="*/ 1123122 w 2633870"/>
              <a:gd name="connsiteY35" fmla="*/ 98169 h 893300"/>
              <a:gd name="connsiteX36" fmla="*/ 1262270 w 2633870"/>
              <a:gd name="connsiteY36" fmla="*/ 68352 h 893300"/>
              <a:gd name="connsiteX37" fmla="*/ 1321904 w 2633870"/>
              <a:gd name="connsiteY37" fmla="*/ 38535 h 893300"/>
              <a:gd name="connsiteX38" fmla="*/ 1381539 w 2633870"/>
              <a:gd name="connsiteY38" fmla="*/ 8717 h 893300"/>
              <a:gd name="connsiteX39" fmla="*/ 1490870 w 2633870"/>
              <a:gd name="connsiteY39" fmla="*/ 28595 h 893300"/>
              <a:gd name="connsiteX40" fmla="*/ 1540565 w 2633870"/>
              <a:gd name="connsiteY40" fmla="*/ 88230 h 893300"/>
              <a:gd name="connsiteX41" fmla="*/ 1630017 w 2633870"/>
              <a:gd name="connsiteY41" fmla="*/ 137926 h 893300"/>
              <a:gd name="connsiteX42" fmla="*/ 1649896 w 2633870"/>
              <a:gd name="connsiteY42" fmla="*/ 157804 h 893300"/>
              <a:gd name="connsiteX43" fmla="*/ 1699591 w 2633870"/>
              <a:gd name="connsiteY43" fmla="*/ 277074 h 893300"/>
              <a:gd name="connsiteX44" fmla="*/ 1729409 w 2633870"/>
              <a:gd name="connsiteY44" fmla="*/ 287013 h 893300"/>
              <a:gd name="connsiteX45" fmla="*/ 1798983 w 2633870"/>
              <a:gd name="connsiteY45" fmla="*/ 267135 h 893300"/>
              <a:gd name="connsiteX46" fmla="*/ 1828800 w 2633870"/>
              <a:gd name="connsiteY46" fmla="*/ 257195 h 893300"/>
              <a:gd name="connsiteX47" fmla="*/ 1888435 w 2633870"/>
              <a:gd name="connsiteY47" fmla="*/ 227378 h 893300"/>
              <a:gd name="connsiteX48" fmla="*/ 1997765 w 2633870"/>
              <a:gd name="connsiteY48" fmla="*/ 207500 h 893300"/>
              <a:gd name="connsiteX49" fmla="*/ 2017644 w 2633870"/>
              <a:gd name="connsiteY49" fmla="*/ 177682 h 893300"/>
              <a:gd name="connsiteX50" fmla="*/ 2047461 w 2633870"/>
              <a:gd name="connsiteY50" fmla="*/ 167743 h 893300"/>
              <a:gd name="connsiteX51" fmla="*/ 2077278 w 2633870"/>
              <a:gd name="connsiteY51" fmla="*/ 147865 h 893300"/>
              <a:gd name="connsiteX52" fmla="*/ 2107096 w 2633870"/>
              <a:gd name="connsiteY52" fmla="*/ 157804 h 893300"/>
              <a:gd name="connsiteX53" fmla="*/ 2146852 w 2633870"/>
              <a:gd name="connsiteY53" fmla="*/ 167743 h 893300"/>
              <a:gd name="connsiteX54" fmla="*/ 2186609 w 2633870"/>
              <a:gd name="connsiteY54" fmla="*/ 187622 h 893300"/>
              <a:gd name="connsiteX55" fmla="*/ 2345635 w 2633870"/>
              <a:gd name="connsiteY55" fmla="*/ 227378 h 893300"/>
              <a:gd name="connsiteX56" fmla="*/ 2425148 w 2633870"/>
              <a:gd name="connsiteY56" fmla="*/ 257195 h 893300"/>
              <a:gd name="connsiteX57" fmla="*/ 2454965 w 2633870"/>
              <a:gd name="connsiteY57" fmla="*/ 277074 h 893300"/>
              <a:gd name="connsiteX58" fmla="*/ 2494722 w 2633870"/>
              <a:gd name="connsiteY58" fmla="*/ 296952 h 893300"/>
              <a:gd name="connsiteX59" fmla="*/ 2554357 w 2633870"/>
              <a:gd name="connsiteY59" fmla="*/ 326769 h 893300"/>
              <a:gd name="connsiteX60" fmla="*/ 2584174 w 2633870"/>
              <a:gd name="connsiteY60" fmla="*/ 346648 h 893300"/>
              <a:gd name="connsiteX61" fmla="*/ 2613991 w 2633870"/>
              <a:gd name="connsiteY61" fmla="*/ 356587 h 893300"/>
              <a:gd name="connsiteX62" fmla="*/ 2633870 w 2633870"/>
              <a:gd name="connsiteY62" fmla="*/ 376465 h 89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633870" h="893300">
                <a:moveTo>
                  <a:pt x="0" y="893300"/>
                </a:moveTo>
                <a:lnTo>
                  <a:pt x="0" y="893300"/>
                </a:lnTo>
                <a:cubicBezTo>
                  <a:pt x="26504" y="876735"/>
                  <a:pt x="49709" y="853016"/>
                  <a:pt x="79513" y="843604"/>
                </a:cubicBezTo>
                <a:cubicBezTo>
                  <a:pt x="114408" y="832584"/>
                  <a:pt x="152877" y="840409"/>
                  <a:pt x="188844" y="833665"/>
                </a:cubicBezTo>
                <a:cubicBezTo>
                  <a:pt x="206379" y="830377"/>
                  <a:pt x="221834" y="820051"/>
                  <a:pt x="238539" y="813787"/>
                </a:cubicBezTo>
                <a:cubicBezTo>
                  <a:pt x="248349" y="810108"/>
                  <a:pt x="258418" y="807161"/>
                  <a:pt x="268357" y="803848"/>
                </a:cubicBezTo>
                <a:cubicBezTo>
                  <a:pt x="271670" y="793909"/>
                  <a:pt x="270888" y="781438"/>
                  <a:pt x="278296" y="774030"/>
                </a:cubicBezTo>
                <a:cubicBezTo>
                  <a:pt x="331305" y="721020"/>
                  <a:pt x="291547" y="813788"/>
                  <a:pt x="318052" y="734274"/>
                </a:cubicBezTo>
                <a:cubicBezTo>
                  <a:pt x="314739" y="707770"/>
                  <a:pt x="315141" y="680530"/>
                  <a:pt x="308113" y="654761"/>
                </a:cubicBezTo>
                <a:cubicBezTo>
                  <a:pt x="304970" y="643236"/>
                  <a:pt x="292940" y="635923"/>
                  <a:pt x="288235" y="624943"/>
                </a:cubicBezTo>
                <a:cubicBezTo>
                  <a:pt x="282854" y="612388"/>
                  <a:pt x="281609" y="598439"/>
                  <a:pt x="278296" y="585187"/>
                </a:cubicBezTo>
                <a:cubicBezTo>
                  <a:pt x="284922" y="571935"/>
                  <a:pt x="292338" y="559049"/>
                  <a:pt x="298174" y="545430"/>
                </a:cubicBezTo>
                <a:cubicBezTo>
                  <a:pt x="302301" y="535800"/>
                  <a:pt x="301568" y="523794"/>
                  <a:pt x="308113" y="515613"/>
                </a:cubicBezTo>
                <a:cubicBezTo>
                  <a:pt x="327101" y="491878"/>
                  <a:pt x="343742" y="497798"/>
                  <a:pt x="367748" y="485795"/>
                </a:cubicBezTo>
                <a:cubicBezTo>
                  <a:pt x="444810" y="447263"/>
                  <a:pt x="352441" y="480958"/>
                  <a:pt x="427383" y="455978"/>
                </a:cubicBezTo>
                <a:cubicBezTo>
                  <a:pt x="430696" y="446039"/>
                  <a:pt x="429914" y="433569"/>
                  <a:pt x="437322" y="426161"/>
                </a:cubicBezTo>
                <a:cubicBezTo>
                  <a:pt x="444730" y="418753"/>
                  <a:pt x="457768" y="420907"/>
                  <a:pt x="467139" y="416222"/>
                </a:cubicBezTo>
                <a:cubicBezTo>
                  <a:pt x="477823" y="410880"/>
                  <a:pt x="487018" y="402969"/>
                  <a:pt x="496957" y="396343"/>
                </a:cubicBezTo>
                <a:cubicBezTo>
                  <a:pt x="521940" y="321394"/>
                  <a:pt x="488239" y="413781"/>
                  <a:pt x="526774" y="336709"/>
                </a:cubicBezTo>
                <a:cubicBezTo>
                  <a:pt x="531459" y="327338"/>
                  <a:pt x="532586" y="316521"/>
                  <a:pt x="536713" y="306891"/>
                </a:cubicBezTo>
                <a:cubicBezTo>
                  <a:pt x="542549" y="293273"/>
                  <a:pt x="550755" y="280753"/>
                  <a:pt x="556591" y="267135"/>
                </a:cubicBezTo>
                <a:cubicBezTo>
                  <a:pt x="581280" y="209526"/>
                  <a:pt x="548208" y="264799"/>
                  <a:pt x="586409" y="207500"/>
                </a:cubicBezTo>
                <a:cubicBezTo>
                  <a:pt x="591510" y="192195"/>
                  <a:pt x="600359" y="156932"/>
                  <a:pt x="616226" y="147865"/>
                </a:cubicBezTo>
                <a:cubicBezTo>
                  <a:pt x="630894" y="139484"/>
                  <a:pt x="649357" y="141239"/>
                  <a:pt x="665922" y="137926"/>
                </a:cubicBezTo>
                <a:cubicBezTo>
                  <a:pt x="675861" y="131300"/>
                  <a:pt x="684823" y="122899"/>
                  <a:pt x="695739" y="118048"/>
                </a:cubicBezTo>
                <a:cubicBezTo>
                  <a:pt x="714887" y="109538"/>
                  <a:pt x="755374" y="98169"/>
                  <a:pt x="755374" y="98169"/>
                </a:cubicBezTo>
                <a:cubicBezTo>
                  <a:pt x="771939" y="101482"/>
                  <a:pt x="789633" y="101248"/>
                  <a:pt x="805070" y="108109"/>
                </a:cubicBezTo>
                <a:cubicBezTo>
                  <a:pt x="820207" y="114837"/>
                  <a:pt x="831346" y="128298"/>
                  <a:pt x="844826" y="137926"/>
                </a:cubicBezTo>
                <a:cubicBezTo>
                  <a:pt x="854546" y="144869"/>
                  <a:pt x="863960" y="152462"/>
                  <a:pt x="874644" y="157804"/>
                </a:cubicBezTo>
                <a:cubicBezTo>
                  <a:pt x="884015" y="162489"/>
                  <a:pt x="894354" y="164986"/>
                  <a:pt x="904461" y="167743"/>
                </a:cubicBezTo>
                <a:cubicBezTo>
                  <a:pt x="930818" y="174932"/>
                  <a:pt x="957470" y="180996"/>
                  <a:pt x="983974" y="187622"/>
                </a:cubicBezTo>
                <a:cubicBezTo>
                  <a:pt x="1000539" y="184309"/>
                  <a:pt x="1017281" y="181779"/>
                  <a:pt x="1033670" y="177682"/>
                </a:cubicBezTo>
                <a:cubicBezTo>
                  <a:pt x="1043834" y="175141"/>
                  <a:pt x="1056079" y="175151"/>
                  <a:pt x="1063487" y="167743"/>
                </a:cubicBezTo>
                <a:cubicBezTo>
                  <a:pt x="1070895" y="160335"/>
                  <a:pt x="1066881" y="146107"/>
                  <a:pt x="1073426" y="137926"/>
                </a:cubicBezTo>
                <a:cubicBezTo>
                  <a:pt x="1080888" y="128598"/>
                  <a:pt x="1093916" y="125510"/>
                  <a:pt x="1103244" y="118048"/>
                </a:cubicBezTo>
                <a:cubicBezTo>
                  <a:pt x="1110561" y="112194"/>
                  <a:pt x="1114986" y="102818"/>
                  <a:pt x="1123122" y="98169"/>
                </a:cubicBezTo>
                <a:cubicBezTo>
                  <a:pt x="1171790" y="70358"/>
                  <a:pt x="1203653" y="74865"/>
                  <a:pt x="1262270" y="68352"/>
                </a:cubicBezTo>
                <a:cubicBezTo>
                  <a:pt x="1347726" y="11381"/>
                  <a:pt x="1239601" y="79687"/>
                  <a:pt x="1321904" y="38535"/>
                </a:cubicBezTo>
                <a:cubicBezTo>
                  <a:pt x="1398973" y="0"/>
                  <a:pt x="1306594" y="33699"/>
                  <a:pt x="1381539" y="8717"/>
                </a:cubicBezTo>
                <a:cubicBezTo>
                  <a:pt x="1417983" y="15343"/>
                  <a:pt x="1455987" y="16137"/>
                  <a:pt x="1490870" y="28595"/>
                </a:cubicBezTo>
                <a:cubicBezTo>
                  <a:pt x="1520935" y="39332"/>
                  <a:pt x="1519857" y="70111"/>
                  <a:pt x="1540565" y="88230"/>
                </a:cubicBezTo>
                <a:cubicBezTo>
                  <a:pt x="1582628" y="125036"/>
                  <a:pt x="1589063" y="124275"/>
                  <a:pt x="1630017" y="137926"/>
                </a:cubicBezTo>
                <a:cubicBezTo>
                  <a:pt x="1636643" y="144552"/>
                  <a:pt x="1646018" y="149273"/>
                  <a:pt x="1649896" y="157804"/>
                </a:cubicBezTo>
                <a:cubicBezTo>
                  <a:pt x="1653598" y="165949"/>
                  <a:pt x="1673640" y="256313"/>
                  <a:pt x="1699591" y="277074"/>
                </a:cubicBezTo>
                <a:cubicBezTo>
                  <a:pt x="1707772" y="283619"/>
                  <a:pt x="1719470" y="283700"/>
                  <a:pt x="1729409" y="287013"/>
                </a:cubicBezTo>
                <a:lnTo>
                  <a:pt x="1798983" y="267135"/>
                </a:lnTo>
                <a:cubicBezTo>
                  <a:pt x="1809018" y="264124"/>
                  <a:pt x="1819429" y="261880"/>
                  <a:pt x="1828800" y="257195"/>
                </a:cubicBezTo>
                <a:cubicBezTo>
                  <a:pt x="1870263" y="236463"/>
                  <a:pt x="1844716" y="236746"/>
                  <a:pt x="1888435" y="227378"/>
                </a:cubicBezTo>
                <a:cubicBezTo>
                  <a:pt x="1924654" y="219617"/>
                  <a:pt x="1961322" y="214126"/>
                  <a:pt x="1997765" y="207500"/>
                </a:cubicBezTo>
                <a:cubicBezTo>
                  <a:pt x="2004391" y="197561"/>
                  <a:pt x="2008316" y="185144"/>
                  <a:pt x="2017644" y="177682"/>
                </a:cubicBezTo>
                <a:cubicBezTo>
                  <a:pt x="2025825" y="171137"/>
                  <a:pt x="2038090" y="172428"/>
                  <a:pt x="2047461" y="167743"/>
                </a:cubicBezTo>
                <a:cubicBezTo>
                  <a:pt x="2058145" y="162401"/>
                  <a:pt x="2067339" y="154491"/>
                  <a:pt x="2077278" y="147865"/>
                </a:cubicBezTo>
                <a:cubicBezTo>
                  <a:pt x="2087217" y="151178"/>
                  <a:pt x="2097022" y="154926"/>
                  <a:pt x="2107096" y="157804"/>
                </a:cubicBezTo>
                <a:cubicBezTo>
                  <a:pt x="2120230" y="161557"/>
                  <a:pt x="2134062" y="162947"/>
                  <a:pt x="2146852" y="167743"/>
                </a:cubicBezTo>
                <a:cubicBezTo>
                  <a:pt x="2160725" y="172946"/>
                  <a:pt x="2172780" y="182303"/>
                  <a:pt x="2186609" y="187622"/>
                </a:cubicBezTo>
                <a:cubicBezTo>
                  <a:pt x="2274594" y="221463"/>
                  <a:pt x="2262605" y="215517"/>
                  <a:pt x="2345635" y="227378"/>
                </a:cubicBezTo>
                <a:cubicBezTo>
                  <a:pt x="2415564" y="273997"/>
                  <a:pt x="2326890" y="220347"/>
                  <a:pt x="2425148" y="257195"/>
                </a:cubicBezTo>
                <a:cubicBezTo>
                  <a:pt x="2436333" y="261389"/>
                  <a:pt x="2444594" y="271147"/>
                  <a:pt x="2454965" y="277074"/>
                </a:cubicBezTo>
                <a:cubicBezTo>
                  <a:pt x="2467829" y="284425"/>
                  <a:pt x="2481858" y="289601"/>
                  <a:pt x="2494722" y="296952"/>
                </a:cubicBezTo>
                <a:cubicBezTo>
                  <a:pt x="2548671" y="327780"/>
                  <a:pt x="2499687" y="308546"/>
                  <a:pt x="2554357" y="326769"/>
                </a:cubicBezTo>
                <a:cubicBezTo>
                  <a:pt x="2564296" y="333395"/>
                  <a:pt x="2573490" y="341306"/>
                  <a:pt x="2584174" y="346648"/>
                </a:cubicBezTo>
                <a:cubicBezTo>
                  <a:pt x="2593545" y="351333"/>
                  <a:pt x="2605007" y="351197"/>
                  <a:pt x="2613991" y="356587"/>
                </a:cubicBezTo>
                <a:cubicBezTo>
                  <a:pt x="2622026" y="361408"/>
                  <a:pt x="2633870" y="376465"/>
                  <a:pt x="2633870" y="376465"/>
                </a:cubicBez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6603605" y="1462328"/>
            <a:ext cx="1537046" cy="547929"/>
          </a:xfrm>
          <a:custGeom>
            <a:avLst/>
            <a:gdLst>
              <a:gd name="connsiteX0" fmla="*/ 0 w 1537046"/>
              <a:gd name="connsiteY0" fmla="*/ 466095 h 547929"/>
              <a:gd name="connsiteX1" fmla="*/ 0 w 1537046"/>
              <a:gd name="connsiteY1" fmla="*/ 466095 h 547929"/>
              <a:gd name="connsiteX2" fmla="*/ 28463 w 1537046"/>
              <a:gd name="connsiteY2" fmla="*/ 480327 h 547929"/>
              <a:gd name="connsiteX3" fmla="*/ 46253 w 1537046"/>
              <a:gd name="connsiteY3" fmla="*/ 494559 h 547929"/>
              <a:gd name="connsiteX4" fmla="*/ 60485 w 1537046"/>
              <a:gd name="connsiteY4" fmla="*/ 505233 h 547929"/>
              <a:gd name="connsiteX5" fmla="*/ 71159 w 1537046"/>
              <a:gd name="connsiteY5" fmla="*/ 508791 h 547929"/>
              <a:gd name="connsiteX6" fmla="*/ 92507 w 1537046"/>
              <a:gd name="connsiteY6" fmla="*/ 530139 h 547929"/>
              <a:gd name="connsiteX7" fmla="*/ 103181 w 1537046"/>
              <a:gd name="connsiteY7" fmla="*/ 540813 h 547929"/>
              <a:gd name="connsiteX8" fmla="*/ 113855 w 1537046"/>
              <a:gd name="connsiteY8" fmla="*/ 547929 h 547929"/>
              <a:gd name="connsiteX9" fmla="*/ 138761 w 1537046"/>
              <a:gd name="connsiteY9" fmla="*/ 544371 h 547929"/>
              <a:gd name="connsiteX10" fmla="*/ 149435 w 1537046"/>
              <a:gd name="connsiteY10" fmla="*/ 540813 h 547929"/>
              <a:gd name="connsiteX11" fmla="*/ 163667 w 1537046"/>
              <a:gd name="connsiteY11" fmla="*/ 523023 h 547929"/>
              <a:gd name="connsiteX12" fmla="*/ 220594 w 1537046"/>
              <a:gd name="connsiteY12" fmla="*/ 519465 h 547929"/>
              <a:gd name="connsiteX13" fmla="*/ 231268 w 1537046"/>
              <a:gd name="connsiteY13" fmla="*/ 512349 h 547929"/>
              <a:gd name="connsiteX14" fmla="*/ 245500 w 1537046"/>
              <a:gd name="connsiteY14" fmla="*/ 508791 h 547929"/>
              <a:gd name="connsiteX15" fmla="*/ 266848 w 1537046"/>
              <a:gd name="connsiteY15" fmla="*/ 498117 h 547929"/>
              <a:gd name="connsiteX16" fmla="*/ 473211 w 1537046"/>
              <a:gd name="connsiteY16" fmla="*/ 384262 h 547929"/>
              <a:gd name="connsiteX17" fmla="*/ 583508 w 1537046"/>
              <a:gd name="connsiteY17" fmla="*/ 377146 h 547929"/>
              <a:gd name="connsiteX18" fmla="*/ 700921 w 1537046"/>
              <a:gd name="connsiteY18" fmla="*/ 316660 h 547929"/>
              <a:gd name="connsiteX19" fmla="*/ 843240 w 1537046"/>
              <a:gd name="connsiteY19" fmla="*/ 249059 h 547929"/>
              <a:gd name="connsiteX20" fmla="*/ 889494 w 1537046"/>
              <a:gd name="connsiteY20" fmla="*/ 213479 h 547929"/>
              <a:gd name="connsiteX21" fmla="*/ 925074 w 1537046"/>
              <a:gd name="connsiteY21" fmla="*/ 224153 h 547929"/>
              <a:gd name="connsiteX22" fmla="*/ 978443 w 1537046"/>
              <a:gd name="connsiteY22" fmla="*/ 266849 h 547929"/>
              <a:gd name="connsiteX23" fmla="*/ 1031813 w 1537046"/>
              <a:gd name="connsiteY23" fmla="*/ 241943 h 547929"/>
              <a:gd name="connsiteX24" fmla="*/ 1078067 w 1537046"/>
              <a:gd name="connsiteY24" fmla="*/ 213479 h 547929"/>
              <a:gd name="connsiteX25" fmla="*/ 1110088 w 1537046"/>
              <a:gd name="connsiteY25" fmla="*/ 167225 h 547929"/>
              <a:gd name="connsiteX26" fmla="*/ 1184806 w 1537046"/>
              <a:gd name="connsiteY26" fmla="*/ 124530 h 547929"/>
              <a:gd name="connsiteX27" fmla="*/ 1252407 w 1537046"/>
              <a:gd name="connsiteY27" fmla="*/ 60486 h 547929"/>
              <a:gd name="connsiteX28" fmla="*/ 1295103 w 1537046"/>
              <a:gd name="connsiteY28" fmla="*/ 10674 h 547929"/>
              <a:gd name="connsiteX29" fmla="*/ 1355589 w 1537046"/>
              <a:gd name="connsiteY29" fmla="*/ 0 h 547929"/>
              <a:gd name="connsiteX30" fmla="*/ 1426748 w 1537046"/>
              <a:gd name="connsiteY30" fmla="*/ 32022 h 547929"/>
              <a:gd name="connsiteX31" fmla="*/ 1483676 w 1537046"/>
              <a:gd name="connsiteY31" fmla="*/ 53370 h 547929"/>
              <a:gd name="connsiteX32" fmla="*/ 1537046 w 1537046"/>
              <a:gd name="connsiteY32" fmla="*/ 78276 h 5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37046" h="547929">
                <a:moveTo>
                  <a:pt x="0" y="466095"/>
                </a:moveTo>
                <a:lnTo>
                  <a:pt x="0" y="466095"/>
                </a:lnTo>
                <a:cubicBezTo>
                  <a:pt x="9488" y="470839"/>
                  <a:pt x="19773" y="474244"/>
                  <a:pt x="28463" y="480327"/>
                </a:cubicBezTo>
                <a:cubicBezTo>
                  <a:pt x="57723" y="500809"/>
                  <a:pt x="13926" y="483783"/>
                  <a:pt x="46253" y="494559"/>
                </a:cubicBezTo>
                <a:cubicBezTo>
                  <a:pt x="50997" y="498117"/>
                  <a:pt x="55336" y="502291"/>
                  <a:pt x="60485" y="505233"/>
                </a:cubicBezTo>
                <a:cubicBezTo>
                  <a:pt x="63741" y="507094"/>
                  <a:pt x="68199" y="506488"/>
                  <a:pt x="71159" y="508791"/>
                </a:cubicBezTo>
                <a:cubicBezTo>
                  <a:pt x="79103" y="514969"/>
                  <a:pt x="85391" y="523023"/>
                  <a:pt x="92507" y="530139"/>
                </a:cubicBezTo>
                <a:cubicBezTo>
                  <a:pt x="96065" y="533697"/>
                  <a:pt x="98994" y="538022"/>
                  <a:pt x="103181" y="540813"/>
                </a:cubicBezTo>
                <a:lnTo>
                  <a:pt x="113855" y="547929"/>
                </a:lnTo>
                <a:cubicBezTo>
                  <a:pt x="122157" y="546743"/>
                  <a:pt x="130538" y="546016"/>
                  <a:pt x="138761" y="544371"/>
                </a:cubicBezTo>
                <a:cubicBezTo>
                  <a:pt x="142439" y="543635"/>
                  <a:pt x="146783" y="543465"/>
                  <a:pt x="149435" y="540813"/>
                </a:cubicBezTo>
                <a:cubicBezTo>
                  <a:pt x="158698" y="531550"/>
                  <a:pt x="144910" y="525985"/>
                  <a:pt x="163667" y="523023"/>
                </a:cubicBezTo>
                <a:cubicBezTo>
                  <a:pt x="182447" y="520058"/>
                  <a:pt x="201618" y="520651"/>
                  <a:pt x="220594" y="519465"/>
                </a:cubicBezTo>
                <a:cubicBezTo>
                  <a:pt x="224152" y="517093"/>
                  <a:pt x="227338" y="514033"/>
                  <a:pt x="231268" y="512349"/>
                </a:cubicBezTo>
                <a:cubicBezTo>
                  <a:pt x="235763" y="510423"/>
                  <a:pt x="241254" y="511217"/>
                  <a:pt x="245500" y="508791"/>
                </a:cubicBezTo>
                <a:cubicBezTo>
                  <a:pt x="268582" y="495601"/>
                  <a:pt x="244147" y="498117"/>
                  <a:pt x="266848" y="498117"/>
                </a:cubicBezTo>
                <a:lnTo>
                  <a:pt x="473211" y="384262"/>
                </a:lnTo>
                <a:lnTo>
                  <a:pt x="583508" y="377146"/>
                </a:lnTo>
                <a:lnTo>
                  <a:pt x="700921" y="316660"/>
                </a:lnTo>
                <a:lnTo>
                  <a:pt x="843240" y="249059"/>
                </a:lnTo>
                <a:lnTo>
                  <a:pt x="889494" y="213479"/>
                </a:lnTo>
                <a:lnTo>
                  <a:pt x="925074" y="224153"/>
                </a:lnTo>
                <a:lnTo>
                  <a:pt x="978443" y="266849"/>
                </a:lnTo>
                <a:lnTo>
                  <a:pt x="1031813" y="241943"/>
                </a:lnTo>
                <a:lnTo>
                  <a:pt x="1078067" y="213479"/>
                </a:lnTo>
                <a:lnTo>
                  <a:pt x="1110088" y="167225"/>
                </a:lnTo>
                <a:lnTo>
                  <a:pt x="1184806" y="124530"/>
                </a:lnTo>
                <a:lnTo>
                  <a:pt x="1252407" y="60486"/>
                </a:lnTo>
                <a:lnTo>
                  <a:pt x="1295103" y="10674"/>
                </a:lnTo>
                <a:lnTo>
                  <a:pt x="1355589" y="0"/>
                </a:lnTo>
                <a:lnTo>
                  <a:pt x="1426748" y="32022"/>
                </a:lnTo>
                <a:lnTo>
                  <a:pt x="1483676" y="53370"/>
                </a:lnTo>
                <a:lnTo>
                  <a:pt x="1537046" y="78276"/>
                </a:ln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29"/>
          <p:cNvGrpSpPr/>
          <p:nvPr/>
        </p:nvGrpSpPr>
        <p:grpSpPr>
          <a:xfrm>
            <a:off x="7996873" y="1142777"/>
            <a:ext cx="173255" cy="488524"/>
            <a:chOff x="3892011" y="2017421"/>
            <a:chExt cx="173255" cy="488524"/>
          </a:xfrm>
        </p:grpSpPr>
        <p:sp>
          <p:nvSpPr>
            <p:cNvPr id="31" name="Oval 30"/>
            <p:cNvSpPr/>
            <p:nvPr/>
          </p:nvSpPr>
          <p:spPr>
            <a:xfrm>
              <a:off x="3892011" y="2303814"/>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Connector 31"/>
            <p:cNvCxnSpPr>
              <a:stCxn id="31" idx="0"/>
            </p:cNvCxnSpPr>
            <p:nvPr/>
          </p:nvCxnSpPr>
          <p:spPr>
            <a:xfrm flipV="1">
              <a:off x="3978639" y="2017421"/>
              <a:ext cx="2896" cy="286393"/>
            </a:xfrm>
            <a:prstGeom prst="line">
              <a:avLst/>
            </a:prstGeom>
            <a:ln>
              <a:no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1000"/>
                                        <p:tgtEl>
                                          <p:spTgt spid="18">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wipe(left)">
                                      <p:cBhvr>
                                        <p:cTn id="11" dur="1000"/>
                                        <p:tgtEl>
                                          <p:spTgt spid="18">
                                            <p:txEl>
                                              <p:pRg st="1" end="1"/>
                                            </p:txEl>
                                          </p:spTgt>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animEffect transition="in" filter="wipe(left)">
                                      <p:cBhvr>
                                        <p:cTn id="15" dur="1000"/>
                                        <p:tgtEl>
                                          <p:spTgt spid="18">
                                            <p:txEl>
                                              <p:pRg st="2" end="2"/>
                                            </p:txEl>
                                          </p:spTgt>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animEffect transition="in" filter="wipe(left)">
                                      <p:cBhvr>
                                        <p:cTn id="19" dur="10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http://www.mhaynesart.com/Images/22/69/OriginalImage.jpg"/>
          <p:cNvPicPr>
            <a:picLocks noChangeAspect="1" noChangeArrowheads="1"/>
          </p:cNvPicPr>
          <p:nvPr/>
        </p:nvPicPr>
        <p:blipFill>
          <a:blip r:embed="rId2"/>
          <a:srcRect l="9330" t="4444" r="22645" b="6286"/>
          <a:stretch>
            <a:fillRect/>
          </a:stretch>
        </p:blipFill>
        <p:spPr bwMode="auto">
          <a:xfrm flipH="1">
            <a:off x="6629400" y="1066799"/>
            <a:ext cx="2514600" cy="5791201"/>
          </a:xfrm>
          <a:prstGeom prst="rect">
            <a:avLst/>
          </a:prstGeom>
          <a:noFill/>
        </p:spPr>
      </p:pic>
      <p:grpSp>
        <p:nvGrpSpPr>
          <p:cNvPr id="5" name="Group 4"/>
          <p:cNvGrpSpPr/>
          <p:nvPr/>
        </p:nvGrpSpPr>
        <p:grpSpPr>
          <a:xfrm>
            <a:off x="76200" y="-3352800"/>
            <a:ext cx="7535309" cy="10361051"/>
            <a:chOff x="777240" y="-3352800"/>
            <a:chExt cx="7535309" cy="10361051"/>
          </a:xfrm>
        </p:grpSpPr>
        <p:pic>
          <p:nvPicPr>
            <p:cNvPr id="155650" name="Picture 2"/>
            <p:cNvPicPr>
              <a:picLocks noChangeAspect="1" noChangeArrowheads="1"/>
            </p:cNvPicPr>
            <p:nvPr/>
          </p:nvPicPr>
          <p:blipFill>
            <a:blip r:embed="rId3"/>
            <a:srcRect/>
            <a:stretch>
              <a:fillRect/>
            </a:stretch>
          </p:blipFill>
          <p:spPr bwMode="auto">
            <a:xfrm>
              <a:off x="777240" y="-3352800"/>
              <a:ext cx="7535309" cy="10361051"/>
            </a:xfrm>
            <a:prstGeom prst="rect">
              <a:avLst/>
            </a:prstGeom>
            <a:noFill/>
            <a:ln w="9525">
              <a:noFill/>
              <a:miter lim="800000"/>
              <a:headEnd/>
              <a:tailEnd/>
            </a:ln>
            <a:effectLst/>
          </p:spPr>
        </p:pic>
        <p:sp useBgFill="1">
          <p:nvSpPr>
            <p:cNvPr id="4" name="Rectangle 3"/>
            <p:cNvSpPr/>
            <p:nvPr/>
          </p:nvSpPr>
          <p:spPr>
            <a:xfrm>
              <a:off x="3429000" y="914400"/>
              <a:ext cx="8382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228600" y="914400"/>
            <a:ext cx="6705600" cy="5943600"/>
            <a:chOff x="228600" y="914400"/>
            <a:chExt cx="6705600" cy="5943600"/>
          </a:xfrm>
        </p:grpSpPr>
        <p:grpSp>
          <p:nvGrpSpPr>
            <p:cNvPr id="16" name="Group 15"/>
            <p:cNvGrpSpPr/>
            <p:nvPr/>
          </p:nvGrpSpPr>
          <p:grpSpPr>
            <a:xfrm>
              <a:off x="228600" y="914400"/>
              <a:ext cx="6172200" cy="5943600"/>
              <a:chOff x="914400" y="838200"/>
              <a:chExt cx="6172200" cy="5943600"/>
            </a:xfrm>
          </p:grpSpPr>
          <p:sp>
            <p:nvSpPr>
              <p:cNvPr id="6" name="Rectangle 5"/>
              <p:cNvSpPr/>
              <p:nvPr/>
            </p:nvSpPr>
            <p:spPr>
              <a:xfrm>
                <a:off x="914400" y="838200"/>
                <a:ext cx="2590800" cy="381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14400" y="35052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14400" y="48768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14400" y="3048000"/>
                <a:ext cx="2590800" cy="457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14400" y="40386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495800" y="21336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495800" y="3124200"/>
                <a:ext cx="2590800" cy="457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4400" y="62484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p:cNvSpPr/>
            <p:nvPr/>
          </p:nvSpPr>
          <p:spPr>
            <a:xfrm>
              <a:off x="3810000" y="5410200"/>
              <a:ext cx="3124200" cy="457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810000" y="5867400"/>
              <a:ext cx="2819400" cy="457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810000" y="6324600"/>
              <a:ext cx="28194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4" name="TextBox 23"/>
          <p:cNvSpPr txBox="1">
            <a:spLocks noChangeArrowheads="1"/>
          </p:cNvSpPr>
          <p:nvPr/>
        </p:nvSpPr>
        <p:spPr bwMode="auto">
          <a:xfrm>
            <a:off x="2895600" y="381000"/>
            <a:ext cx="6248400" cy="584775"/>
          </a:xfrm>
          <a:prstGeom prst="rect">
            <a:avLst/>
          </a:prstGeom>
          <a:ln w="9525">
            <a:noFill/>
            <a:miter lim="800000"/>
            <a:headEnd/>
            <a:tailEnd/>
          </a:ln>
        </p:spPr>
        <p:txBody>
          <a:bodyPr wrap="square">
            <a:spAutoFit/>
          </a:bodyPr>
          <a:lstStyle/>
          <a:p>
            <a:pPr>
              <a:defRPr/>
            </a:pPr>
            <a:r>
              <a:rPr lang="en-US" sz="3200" b="1" dirty="0" smtClean="0">
                <a:solidFill>
                  <a:srgbClr val="0000CC"/>
                </a:solidFill>
                <a:effectLst>
                  <a:outerShdw dist="38100" dir="7200000" algn="ctr" rotWithShape="0">
                    <a:schemeClr val="tx1"/>
                  </a:outerShdw>
                </a:effectLst>
                <a:latin typeface="Calibri" pitchFamily="34" charset="0"/>
              </a:rPr>
              <a:t>A few fight in the War of 1812 . . . . </a:t>
            </a:r>
            <a:endParaRPr lang="en-US" sz="3200" b="1" dirty="0">
              <a:solidFill>
                <a:srgbClr val="0000CC"/>
              </a:solidFill>
              <a:effectLst>
                <a:outerShdw dist="38100" dir="7200000" algn="ctr" rotWithShape="0">
                  <a:schemeClr val="tx1"/>
                </a:outerShdw>
              </a:effectLst>
              <a:latin typeface="Calibri" pitchFamily="34" charset="0"/>
            </a:endParaRPr>
          </a:p>
        </p:txBody>
      </p:sp>
      <p:sp>
        <p:nvSpPr>
          <p:cNvPr id="25" name="TextBox 24"/>
          <p:cNvSpPr txBox="1"/>
          <p:nvPr/>
        </p:nvSpPr>
        <p:spPr>
          <a:xfrm>
            <a:off x="6324600" y="5833872"/>
            <a:ext cx="413896" cy="615553"/>
          </a:xfrm>
          <a:prstGeom prst="rect">
            <a:avLst/>
          </a:prstGeom>
          <a:noFill/>
        </p:spPr>
        <p:txBody>
          <a:bodyPr wrap="none" rtlCol="0">
            <a:spAutoFit/>
          </a:bodyPr>
          <a:lstStyle/>
          <a:p>
            <a:r>
              <a:rPr lang="en-US" sz="3400" dirty="0" smtClean="0">
                <a:solidFill>
                  <a:schemeClr val="tx1">
                    <a:lumMod val="85000"/>
                    <a:lumOff val="15000"/>
                  </a:schemeClr>
                </a:solidFill>
              </a:rPr>
              <a:t>d</a:t>
            </a:r>
            <a:endParaRPr lang="en-US" sz="3400" dirty="0">
              <a:solidFill>
                <a:schemeClr val="tx1">
                  <a:lumMod val="85000"/>
                  <a:lumOff val="15000"/>
                </a:schemeClr>
              </a:solidFill>
            </a:endParaRPr>
          </a:p>
        </p:txBody>
      </p:sp>
      <p:grpSp>
        <p:nvGrpSpPr>
          <p:cNvPr id="29" name="Group 28"/>
          <p:cNvGrpSpPr/>
          <p:nvPr/>
        </p:nvGrpSpPr>
        <p:grpSpPr>
          <a:xfrm>
            <a:off x="228600" y="838200"/>
            <a:ext cx="6781800" cy="5486400"/>
            <a:chOff x="228600" y="838200"/>
            <a:chExt cx="6781800" cy="5486400"/>
          </a:xfrm>
        </p:grpSpPr>
        <p:sp>
          <p:nvSpPr>
            <p:cNvPr id="26" name="Rectangle 25"/>
            <p:cNvSpPr/>
            <p:nvPr/>
          </p:nvSpPr>
          <p:spPr>
            <a:xfrm>
              <a:off x="228600" y="838200"/>
              <a:ext cx="2667000" cy="457200"/>
            </a:xfrm>
            <a:prstGeom prst="rect">
              <a:avLst/>
            </a:prstGeom>
            <a:noFill/>
            <a:ln w="50800">
              <a:solidFill>
                <a:schemeClr val="tx2">
                  <a:lumMod val="60000"/>
                  <a:lumOff val="40000"/>
                </a:schemeClr>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810000" y="5334000"/>
              <a:ext cx="3200400" cy="533400"/>
            </a:xfrm>
            <a:prstGeom prst="rect">
              <a:avLst/>
            </a:prstGeom>
            <a:noFill/>
            <a:ln w="50800">
              <a:solidFill>
                <a:schemeClr val="tx2">
                  <a:lumMod val="60000"/>
                  <a:lumOff val="40000"/>
                </a:schemeClr>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810000" y="5867400"/>
              <a:ext cx="2895600" cy="457200"/>
            </a:xfrm>
            <a:prstGeom prst="rect">
              <a:avLst/>
            </a:prstGeom>
            <a:noFill/>
            <a:ln w="50800">
              <a:solidFill>
                <a:schemeClr val="tx2">
                  <a:lumMod val="60000"/>
                  <a:lumOff val="40000"/>
                </a:schemeClr>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5" name="TextBox 14"/>
          <p:cNvSpPr txBox="1">
            <a:spLocks noChangeArrowheads="1"/>
          </p:cNvSpPr>
          <p:nvPr/>
        </p:nvSpPr>
        <p:spPr bwMode="auto">
          <a:xfrm>
            <a:off x="0" y="-76200"/>
            <a:ext cx="9144000" cy="584775"/>
          </a:xfrm>
          <a:prstGeom prst="rect">
            <a:avLst/>
          </a:prstGeom>
          <a:ln w="9525">
            <a:noFill/>
            <a:miter lim="800000"/>
            <a:headEnd/>
            <a:tailEnd/>
          </a:ln>
        </p:spPr>
        <p:txBody>
          <a:bodyPr wrap="square">
            <a:spAutoFit/>
          </a:bodyPr>
          <a:lstStyle/>
          <a:p>
            <a:pPr>
              <a:defRPr/>
            </a:pPr>
            <a:r>
              <a:rPr lang="en-US" sz="3200" b="1" dirty="0" smtClean="0">
                <a:solidFill>
                  <a:srgbClr val="FF0000"/>
                </a:solidFill>
                <a:effectLst>
                  <a:outerShdw dist="38100" dir="7200000" algn="ctr" rotWithShape="0">
                    <a:schemeClr val="tx1"/>
                  </a:outerShdw>
                </a:effectLst>
                <a:latin typeface="Calibri" pitchFamily="34" charset="0"/>
              </a:rPr>
              <a:t>	  Some corpsmen continue military service . . . </a:t>
            </a:r>
            <a:endParaRPr lang="en-US" sz="3200" b="1" dirty="0">
              <a:solidFill>
                <a:srgbClr val="FF0000"/>
              </a:solidFill>
              <a:effectLst>
                <a:outerShdw dist="38100" dir="72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par>
                                <p:cTn id="8" presetID="34"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from="(-#ppt_w/2)" to="(#ppt_x)" calcmode="lin" valueType="num">
                                      <p:cBhvr>
                                        <p:cTn id="10" dur="600" fill="hold">
                                          <p:stCondLst>
                                            <p:cond delay="0"/>
                                          </p:stCondLst>
                                        </p:cTn>
                                        <p:tgtEl>
                                          <p:spTgt spid="17"/>
                                        </p:tgtEl>
                                        <p:attrNameLst>
                                          <p:attrName>ppt_x</p:attrName>
                                        </p:attrNameLst>
                                      </p:cBhvr>
                                    </p:anim>
                                    <p:anim from="0" to="-1.0" calcmode="lin" valueType="num">
                                      <p:cBhvr>
                                        <p:cTn id="11" dur="200" decel="50000" autoRev="1" fill="hold">
                                          <p:stCondLst>
                                            <p:cond delay="600"/>
                                          </p:stCondLst>
                                        </p:cTn>
                                        <p:tgtEl>
                                          <p:spTgt spid="17"/>
                                        </p:tgtEl>
                                        <p:attrNameLst>
                                          <p:attrName>xshear</p:attrName>
                                        </p:attrNameLst>
                                      </p:cBhvr>
                                    </p:anim>
                                    <p:animScale>
                                      <p:cBhvr>
                                        <p:cTn id="12" dur="200" decel="100000" autoRev="1" fill="hold">
                                          <p:stCondLst>
                                            <p:cond delay="600"/>
                                          </p:stCondLst>
                                        </p:cTn>
                                        <p:tgtEl>
                                          <p:spTgt spid="17"/>
                                        </p:tgtEl>
                                      </p:cBhvr>
                                      <p:from x="100000" y="100000"/>
                                      <p:to x="80000" y="100000"/>
                                    </p:animScale>
                                    <p:anim by="(#ppt_h/3+#ppt_w*0.1)" calcmode="lin" valueType="num">
                                      <p:cBhvr additive="sum">
                                        <p:cTn id="13" dur="200" decel="100000" autoRev="1" fill="hold">
                                          <p:stCondLst>
                                            <p:cond delay="600"/>
                                          </p:stCondLst>
                                        </p:cTn>
                                        <p:tgtEl>
                                          <p:spTgt spid="17"/>
                                        </p:tgtEl>
                                        <p:attrNameLst>
                                          <p:attrName>ppt_x</p:attrName>
                                        </p:attrNameLst>
                                      </p:cBhvr>
                                    </p:anim>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3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1000"/>
                                        <p:tgtEl>
                                          <p:spTgt spid="24"/>
                                        </p:tgtEl>
                                      </p:cBhvr>
                                    </p:animEffec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up)">
                                      <p:cBhvr>
                                        <p:cTn id="26"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76200" y="-3352800"/>
            <a:ext cx="7535309" cy="10361051"/>
            <a:chOff x="777240" y="-3352800"/>
            <a:chExt cx="7535309" cy="10361051"/>
          </a:xfrm>
        </p:grpSpPr>
        <p:pic>
          <p:nvPicPr>
            <p:cNvPr id="155650" name="Picture 2"/>
            <p:cNvPicPr>
              <a:picLocks noChangeAspect="1" noChangeArrowheads="1"/>
            </p:cNvPicPr>
            <p:nvPr/>
          </p:nvPicPr>
          <p:blipFill>
            <a:blip r:embed="rId2"/>
            <a:srcRect/>
            <a:stretch>
              <a:fillRect/>
            </a:stretch>
          </p:blipFill>
          <p:spPr bwMode="auto">
            <a:xfrm>
              <a:off x="777240" y="-3352800"/>
              <a:ext cx="7535309" cy="10361051"/>
            </a:xfrm>
            <a:prstGeom prst="rect">
              <a:avLst/>
            </a:prstGeom>
            <a:noFill/>
            <a:ln w="9525">
              <a:noFill/>
              <a:miter lim="800000"/>
              <a:headEnd/>
              <a:tailEnd/>
            </a:ln>
            <a:effectLst/>
          </p:spPr>
        </p:pic>
        <p:sp useBgFill="1">
          <p:nvSpPr>
            <p:cNvPr id="4" name="Rectangle 3"/>
            <p:cNvSpPr/>
            <p:nvPr/>
          </p:nvSpPr>
          <p:spPr>
            <a:xfrm>
              <a:off x="3429000" y="914400"/>
              <a:ext cx="8382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5" name="TextBox 14"/>
          <p:cNvSpPr txBox="1">
            <a:spLocks noChangeArrowheads="1"/>
          </p:cNvSpPr>
          <p:nvPr/>
        </p:nvSpPr>
        <p:spPr bwMode="auto">
          <a:xfrm>
            <a:off x="152400" y="-76200"/>
            <a:ext cx="8991600" cy="584775"/>
          </a:xfrm>
          <a:prstGeom prst="rect">
            <a:avLst/>
          </a:prstGeom>
          <a:ln w="9525">
            <a:noFill/>
            <a:miter lim="800000"/>
            <a:headEnd/>
            <a:tailEnd/>
          </a:ln>
        </p:spPr>
        <p:txBody>
          <a:bodyPr wrap="square">
            <a:spAutoFit/>
          </a:bodyPr>
          <a:lstStyle/>
          <a:p>
            <a:pPr>
              <a:defRPr/>
            </a:pPr>
            <a:r>
              <a:rPr lang="en-US" sz="3200" b="1" dirty="0" smtClean="0">
                <a:solidFill>
                  <a:srgbClr val="00B050"/>
                </a:solidFill>
                <a:effectLst>
                  <a:outerShdw dist="38100" dir="7200000" algn="ctr" rotWithShape="0">
                    <a:schemeClr val="tx1"/>
                  </a:outerShdw>
                </a:effectLst>
                <a:latin typeface="Calibri" pitchFamily="34" charset="0"/>
              </a:rPr>
              <a:t>	Some corpsmen became farmers . . . </a:t>
            </a:r>
            <a:endParaRPr lang="en-US" sz="3200" b="1" dirty="0">
              <a:solidFill>
                <a:srgbClr val="00B050"/>
              </a:solidFill>
              <a:effectLst>
                <a:outerShdw dist="38100" dir="7200000" algn="ctr" rotWithShape="0">
                  <a:schemeClr val="tx1"/>
                </a:outerShdw>
              </a:effectLst>
              <a:latin typeface="Calibri" pitchFamily="34" charset="0"/>
            </a:endParaRPr>
          </a:p>
        </p:txBody>
      </p:sp>
      <p:grpSp>
        <p:nvGrpSpPr>
          <p:cNvPr id="3" name="Group 15"/>
          <p:cNvGrpSpPr/>
          <p:nvPr/>
        </p:nvGrpSpPr>
        <p:grpSpPr>
          <a:xfrm>
            <a:off x="228600" y="838200"/>
            <a:ext cx="6248400" cy="6019800"/>
            <a:chOff x="914400" y="762000"/>
            <a:chExt cx="6248400" cy="6019800"/>
          </a:xfrm>
        </p:grpSpPr>
        <p:sp>
          <p:nvSpPr>
            <p:cNvPr id="6" name="Rectangle 5"/>
            <p:cNvSpPr/>
            <p:nvPr/>
          </p:nvSpPr>
          <p:spPr>
            <a:xfrm>
              <a:off x="914400" y="762000"/>
              <a:ext cx="2590800" cy="533400"/>
            </a:xfrm>
            <a:prstGeom prst="rect">
              <a:avLst/>
            </a:prstGeom>
            <a:noFill/>
            <a:ln w="50800">
              <a:solidFill>
                <a:srgbClr val="00B05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14400" y="2971800"/>
              <a:ext cx="2590800" cy="533400"/>
            </a:xfrm>
            <a:prstGeom prst="rect">
              <a:avLst/>
            </a:prstGeom>
            <a:noFill/>
            <a:ln w="50800">
              <a:solidFill>
                <a:srgbClr val="00B05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14400" y="3505200"/>
              <a:ext cx="2590800" cy="533400"/>
            </a:xfrm>
            <a:prstGeom prst="rect">
              <a:avLst/>
            </a:prstGeom>
            <a:noFill/>
            <a:ln w="50800">
              <a:solidFill>
                <a:srgbClr val="00B05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495800" y="2590800"/>
              <a:ext cx="2590800" cy="533400"/>
            </a:xfrm>
            <a:prstGeom prst="rect">
              <a:avLst/>
            </a:prstGeom>
            <a:noFill/>
            <a:ln w="50800">
              <a:solidFill>
                <a:srgbClr val="00B05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572000" y="6248400"/>
              <a:ext cx="2590800" cy="533400"/>
            </a:xfrm>
            <a:prstGeom prst="rect">
              <a:avLst/>
            </a:prstGeom>
            <a:noFill/>
            <a:ln w="50800">
              <a:solidFill>
                <a:srgbClr val="00B05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6324600" y="5830669"/>
            <a:ext cx="420308" cy="630942"/>
          </a:xfrm>
          <a:prstGeom prst="rect">
            <a:avLst/>
          </a:prstGeom>
          <a:noFill/>
        </p:spPr>
        <p:txBody>
          <a:bodyPr wrap="none" rtlCol="0">
            <a:spAutoFit/>
          </a:bodyPr>
          <a:lstStyle/>
          <a:p>
            <a:r>
              <a:rPr lang="en-US" sz="3500" dirty="0" smtClean="0">
                <a:solidFill>
                  <a:schemeClr val="tx1">
                    <a:lumMod val="65000"/>
                    <a:lumOff val="35000"/>
                  </a:schemeClr>
                </a:solidFill>
              </a:rPr>
              <a:t>d</a:t>
            </a:r>
            <a:endParaRPr lang="en-US" sz="3500" dirty="0">
              <a:solidFill>
                <a:schemeClr val="tx1">
                  <a:lumMod val="65000"/>
                  <a:lumOff val="35000"/>
                </a:schemeClr>
              </a:solidFill>
            </a:endParaRPr>
          </a:p>
        </p:txBody>
      </p:sp>
      <p:sp useBgFill="1">
        <p:nvSpPr>
          <p:cNvPr id="16" name="TextBox 15"/>
          <p:cNvSpPr txBox="1">
            <a:spLocks noChangeArrowheads="1"/>
          </p:cNvSpPr>
          <p:nvPr/>
        </p:nvSpPr>
        <p:spPr bwMode="auto">
          <a:xfrm rot="20700000">
            <a:off x="1407911" y="1367274"/>
            <a:ext cx="3810000" cy="769441"/>
          </a:xfrm>
          <a:prstGeom prst="rect">
            <a:avLst/>
          </a:prstGeom>
          <a:ln w="9525">
            <a:noFill/>
            <a:miter lim="800000"/>
            <a:headEnd/>
            <a:tailEnd/>
          </a:ln>
        </p:spPr>
        <p:txBody>
          <a:bodyPr wrap="square">
            <a:spAutoFit/>
          </a:bodyPr>
          <a:lstStyle/>
          <a:p>
            <a:pPr algn="ctr">
              <a:defRPr/>
            </a:pPr>
            <a:r>
              <a:rPr lang="en-US" sz="4400" b="1" dirty="0" smtClean="0">
                <a:solidFill>
                  <a:srgbClr val="00B050"/>
                </a:solidFill>
                <a:effectLst>
                  <a:outerShdw dist="38100" dir="7200000" algn="ctr" rotWithShape="0">
                    <a:schemeClr val="tx1"/>
                  </a:outerShdw>
                </a:effectLst>
                <a:latin typeface="Tempus Sans ITC" pitchFamily="82" charset="0"/>
              </a:rPr>
              <a:t>Why farmers?</a:t>
            </a:r>
            <a:endParaRPr lang="en-US" sz="4400" b="1" dirty="0">
              <a:solidFill>
                <a:srgbClr val="00B050"/>
              </a:solidFill>
              <a:effectLst>
                <a:outerShdw dist="38100" dir="7200000" algn="ctr" rotWithShape="0">
                  <a:schemeClr val="tx1"/>
                </a:outerShdw>
              </a:effectLst>
              <a:latin typeface="Tempus Sans ITC" pitchFamily="82" charset="0"/>
            </a:endParaRPr>
          </a:p>
        </p:txBody>
      </p:sp>
      <p:sp useBgFill="1">
        <p:nvSpPr>
          <p:cNvPr id="18" name="TextBox 17"/>
          <p:cNvSpPr txBox="1">
            <a:spLocks noChangeArrowheads="1"/>
          </p:cNvSpPr>
          <p:nvPr/>
        </p:nvSpPr>
        <p:spPr bwMode="auto">
          <a:xfrm>
            <a:off x="0" y="1143000"/>
            <a:ext cx="6781800" cy="1384995"/>
          </a:xfrm>
          <a:prstGeom prst="rect">
            <a:avLst/>
          </a:prstGeom>
          <a:ln w="9525">
            <a:noFill/>
            <a:miter lim="800000"/>
            <a:headEnd/>
            <a:tailEnd/>
          </a:ln>
        </p:spPr>
        <p:txBody>
          <a:bodyPr wrap="square">
            <a:spAutoFit/>
          </a:bodyPr>
          <a:lstStyle/>
          <a:p>
            <a:pPr>
              <a:defRPr/>
            </a:pPr>
            <a:r>
              <a:rPr lang="en-US" sz="2800" dirty="0" smtClean="0"/>
              <a:t>  US Army Salaries in 1800</a:t>
            </a:r>
          </a:p>
          <a:p>
            <a:pPr>
              <a:defRPr/>
            </a:pPr>
            <a:r>
              <a:rPr lang="en-US" sz="2800" dirty="0" smtClean="0"/>
              <a:t>    Corpsmen . . . $5/month</a:t>
            </a:r>
          </a:p>
          <a:p>
            <a:pPr>
              <a:defRPr/>
            </a:pPr>
            <a:r>
              <a:rPr lang="en-US" sz="2800" dirty="0" smtClean="0"/>
              <a:t>    Sergeants . . . $8/month</a:t>
            </a:r>
          </a:p>
        </p:txBody>
      </p:sp>
      <p:sp useBgFill="1">
        <p:nvSpPr>
          <p:cNvPr id="19" name="TextBox 18"/>
          <p:cNvSpPr txBox="1">
            <a:spLocks noChangeArrowheads="1"/>
          </p:cNvSpPr>
          <p:nvPr/>
        </p:nvSpPr>
        <p:spPr bwMode="auto">
          <a:xfrm>
            <a:off x="0" y="2438400"/>
            <a:ext cx="6858000" cy="2246769"/>
          </a:xfrm>
          <a:prstGeom prst="rect">
            <a:avLst/>
          </a:prstGeom>
          <a:ln w="9525">
            <a:noFill/>
            <a:miter lim="800000"/>
            <a:headEnd/>
            <a:tailEnd/>
          </a:ln>
        </p:spPr>
        <p:txBody>
          <a:bodyPr wrap="square">
            <a:spAutoFit/>
          </a:bodyPr>
          <a:lstStyle/>
          <a:p>
            <a:pPr>
              <a:defRPr/>
            </a:pPr>
            <a:r>
              <a:rPr lang="en-US" sz="2800" b="1" dirty="0" smtClean="0"/>
              <a:t>Congress authorizes double pay!</a:t>
            </a:r>
          </a:p>
          <a:p>
            <a:pPr>
              <a:defRPr/>
            </a:pPr>
            <a:r>
              <a:rPr lang="en-US" sz="2800" dirty="0" smtClean="0"/>
              <a:t>    Corpsmen . . . $10/monthX33 . . . . . .  $330</a:t>
            </a:r>
          </a:p>
          <a:p>
            <a:pPr>
              <a:defRPr/>
            </a:pPr>
            <a:r>
              <a:rPr lang="en-US" sz="2800" dirty="0" smtClean="0"/>
              <a:t>    Sergeants . . . $16/monthX33 . . . . . .   $528</a:t>
            </a:r>
          </a:p>
          <a:p>
            <a:pPr>
              <a:defRPr/>
            </a:pPr>
            <a:r>
              <a:rPr lang="en-US" sz="2800" dirty="0" smtClean="0"/>
              <a:t>    Capt Clark (salary &amp; subsistence) . . . $2113</a:t>
            </a:r>
          </a:p>
          <a:p>
            <a:pPr>
              <a:defRPr/>
            </a:pPr>
            <a:r>
              <a:rPr lang="en-US" sz="2800" dirty="0" smtClean="0"/>
              <a:t>    Capt Lewis (salary &amp; subsistence) . . .$2776</a:t>
            </a:r>
            <a:endParaRPr lang="en-US" sz="2800" dirty="0"/>
          </a:p>
        </p:txBody>
      </p:sp>
      <p:sp useBgFill="1">
        <p:nvSpPr>
          <p:cNvPr id="20" name="TextBox 19"/>
          <p:cNvSpPr txBox="1">
            <a:spLocks noChangeArrowheads="1"/>
          </p:cNvSpPr>
          <p:nvPr/>
        </p:nvSpPr>
        <p:spPr bwMode="auto">
          <a:xfrm>
            <a:off x="0" y="4724400"/>
            <a:ext cx="6858000" cy="954107"/>
          </a:xfrm>
          <a:prstGeom prst="rect">
            <a:avLst/>
          </a:prstGeom>
          <a:ln w="9525">
            <a:noFill/>
            <a:miter lim="800000"/>
            <a:headEnd/>
            <a:tailEnd/>
          </a:ln>
        </p:spPr>
        <p:txBody>
          <a:bodyPr wrap="square">
            <a:spAutoFit/>
          </a:bodyPr>
          <a:lstStyle/>
          <a:p>
            <a:pPr>
              <a:defRPr/>
            </a:pPr>
            <a:r>
              <a:rPr lang="en-US" sz="2800" b="1" dirty="0" smtClean="0"/>
              <a:t>Corpsmen receive 320 acres </a:t>
            </a:r>
            <a:r>
              <a:rPr lang="en-US" sz="2800" dirty="0" smtClean="0"/>
              <a:t>publicly owned land “anywhere west of the Mississippi” </a:t>
            </a:r>
            <a:endParaRPr lang="en-US" sz="2800" dirty="0"/>
          </a:p>
        </p:txBody>
      </p:sp>
      <p:sp useBgFill="1">
        <p:nvSpPr>
          <p:cNvPr id="21" name="TextBox 20"/>
          <p:cNvSpPr txBox="1">
            <a:spLocks noChangeArrowheads="1"/>
          </p:cNvSpPr>
          <p:nvPr/>
        </p:nvSpPr>
        <p:spPr bwMode="auto">
          <a:xfrm>
            <a:off x="0" y="5638800"/>
            <a:ext cx="6858000" cy="523220"/>
          </a:xfrm>
          <a:prstGeom prst="rect">
            <a:avLst/>
          </a:prstGeom>
          <a:ln w="9525">
            <a:noFill/>
            <a:miter lim="800000"/>
            <a:headEnd/>
            <a:tailEnd/>
          </a:ln>
        </p:spPr>
        <p:txBody>
          <a:bodyPr wrap="square">
            <a:spAutoFit/>
          </a:bodyPr>
          <a:lstStyle/>
          <a:p>
            <a:pPr>
              <a:defRPr/>
            </a:pPr>
            <a:r>
              <a:rPr lang="en-US" sz="2800" b="1" dirty="0" smtClean="0"/>
              <a:t>Captains receive 1600 acres </a:t>
            </a:r>
            <a:endParaRPr lang="en-US" sz="2800" b="1" dirty="0"/>
          </a:p>
        </p:txBody>
      </p:sp>
      <p:pic>
        <p:nvPicPr>
          <p:cNvPr id="173058" name="Picture 2" descr="http://www.conservapedia.com/images/6/66/Yeoman.jpg"/>
          <p:cNvPicPr>
            <a:picLocks noChangeAspect="1" noChangeArrowheads="1"/>
          </p:cNvPicPr>
          <p:nvPr/>
        </p:nvPicPr>
        <p:blipFill>
          <a:blip r:embed="rId3"/>
          <a:srcRect l="33684" t="11803" r="29264" b="4262"/>
          <a:stretch>
            <a:fillRect/>
          </a:stretch>
        </p:blipFill>
        <p:spPr bwMode="auto">
          <a:xfrm>
            <a:off x="6781800" y="533400"/>
            <a:ext cx="2362200" cy="6324600"/>
          </a:xfrm>
          <a:prstGeom prst="rect">
            <a:avLst/>
          </a:prstGeom>
          <a:noFill/>
        </p:spPr>
      </p:pic>
      <p:sp>
        <p:nvSpPr>
          <p:cNvPr id="22" name="Oval 21"/>
          <p:cNvSpPr/>
          <p:nvPr/>
        </p:nvSpPr>
        <p:spPr>
          <a:xfrm>
            <a:off x="2590800" y="4572000"/>
            <a:ext cx="1828800" cy="838200"/>
          </a:xfrm>
          <a:prstGeom prst="ellipse">
            <a:avLst/>
          </a:prstGeom>
          <a:noFill/>
          <a:ln w="63500">
            <a:solidFill>
              <a:schemeClr val="tx1"/>
            </a:solidFill>
          </a:ln>
          <a:effectLst>
            <a:outerShdw dist="508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TextBox 22"/>
          <p:cNvSpPr txBox="1">
            <a:spLocks noChangeArrowheads="1"/>
          </p:cNvSpPr>
          <p:nvPr/>
        </p:nvSpPr>
        <p:spPr bwMode="auto">
          <a:xfrm>
            <a:off x="76200" y="6172200"/>
            <a:ext cx="6629400" cy="523220"/>
          </a:xfrm>
          <a:prstGeom prst="rect">
            <a:avLst/>
          </a:prstGeom>
          <a:ln w="9525">
            <a:noFill/>
            <a:miter lim="800000"/>
            <a:headEnd/>
            <a:tailEnd/>
          </a:ln>
        </p:spPr>
        <p:txBody>
          <a:bodyPr wrap="square">
            <a:spAutoFit/>
          </a:bodyPr>
          <a:lstStyle/>
          <a:p>
            <a:pPr>
              <a:defRPr/>
            </a:pPr>
            <a:r>
              <a:rPr lang="en-US" sz="2800" dirty="0" smtClean="0"/>
              <a:t>NOTE: York &amp; Sacagawea are not paid</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3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0" fill="hold" nodeType="clickEffect">
                                  <p:stCondLst>
                                    <p:cond delay="0"/>
                                  </p:stCondLst>
                                  <p:childTnLst>
                                    <p:anim calcmode="lin" valueType="num">
                                      <p:cBhvr>
                                        <p:cTn id="20" dur="1000"/>
                                        <p:tgtEl>
                                          <p:spTgt spid="3"/>
                                        </p:tgtEl>
                                        <p:attrNameLst>
                                          <p:attrName>ppt_w</p:attrName>
                                        </p:attrNameLst>
                                      </p:cBhvr>
                                      <p:tavLst>
                                        <p:tav tm="0">
                                          <p:val>
                                            <p:strVal val="ppt_w"/>
                                          </p:val>
                                        </p:tav>
                                        <p:tav tm="100000">
                                          <p:val>
                                            <p:fltVal val="0"/>
                                          </p:val>
                                        </p:tav>
                                      </p:tavLst>
                                    </p:anim>
                                    <p:anim calcmode="lin" valueType="num">
                                      <p:cBhvr>
                                        <p:cTn id="21" dur="1000"/>
                                        <p:tgtEl>
                                          <p:spTgt spid="3"/>
                                        </p:tgtEl>
                                        <p:attrNameLst>
                                          <p:attrName>ppt_h</p:attrName>
                                        </p:attrNameLst>
                                      </p:cBhvr>
                                      <p:tavLst>
                                        <p:tav tm="0">
                                          <p:val>
                                            <p:strVal val="ppt_h"/>
                                          </p:val>
                                        </p:tav>
                                        <p:tav tm="100000">
                                          <p:val>
                                            <p:fltVal val="0"/>
                                          </p:val>
                                        </p:tav>
                                      </p:tavLst>
                                    </p:anim>
                                    <p:animEffect transition="out" filter="fade">
                                      <p:cBhvr>
                                        <p:cTn id="22" dur="1000"/>
                                        <p:tgtEl>
                                          <p:spTgt spid="3"/>
                                        </p:tgtEl>
                                      </p:cBhvr>
                                    </p:animEffect>
                                    <p:set>
                                      <p:cBhvr>
                                        <p:cTn id="23" dur="1" fill="hold">
                                          <p:stCondLst>
                                            <p:cond delay="999"/>
                                          </p:stCondLst>
                                        </p:cTn>
                                        <p:tgtEl>
                                          <p:spTgt spid="3"/>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1000"/>
                                        <p:tgtEl>
                                          <p:spTgt spid="2"/>
                                        </p:tgtEl>
                                      </p:cBhvr>
                                    </p:animEffect>
                                    <p:set>
                                      <p:cBhvr>
                                        <p:cTn id="26" dur="1" fill="hold">
                                          <p:stCondLst>
                                            <p:cond delay="999"/>
                                          </p:stCondLst>
                                        </p:cTn>
                                        <p:tgtEl>
                                          <p:spTgt spid="2"/>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1000"/>
                                        <p:tgtEl>
                                          <p:spTgt spid="17"/>
                                        </p:tgtEl>
                                      </p:cBhvr>
                                    </p:animEffect>
                                    <p:set>
                                      <p:cBhvr>
                                        <p:cTn id="29" dur="1" fill="hold">
                                          <p:stCondLst>
                                            <p:cond delay="999"/>
                                          </p:stCondLst>
                                        </p:cTn>
                                        <p:tgtEl>
                                          <p:spTgt spid="17"/>
                                        </p:tgtEl>
                                        <p:attrNameLst>
                                          <p:attrName>style.visibility</p:attrName>
                                        </p:attrNameLst>
                                      </p:cBhvr>
                                      <p:to>
                                        <p:strVal val="hidden"/>
                                      </p:to>
                                    </p:set>
                                  </p:childTnLst>
                                </p:cTn>
                              </p:par>
                              <p:par>
                                <p:cTn id="30" presetID="8" presetClass="emph" presetSubtype="0" fill="hold" grpId="1" nodeType="withEffect">
                                  <p:stCondLst>
                                    <p:cond delay="0"/>
                                  </p:stCondLst>
                                  <p:childTnLst>
                                    <p:animRot by="900000">
                                      <p:cBhvr>
                                        <p:cTn id="31" dur="1000" fill="hold"/>
                                        <p:tgtEl>
                                          <p:spTgt spid="16"/>
                                        </p:tgtEl>
                                        <p:attrNameLst>
                                          <p:attrName>r</p:attrName>
                                        </p:attrNameLst>
                                      </p:cBhvr>
                                    </p:animRot>
                                  </p:childTnLst>
                                </p:cTn>
                              </p:par>
                              <p:par>
                                <p:cTn id="32" presetID="64" presetClass="path" presetSubtype="0" accel="50000" decel="50000" fill="hold" grpId="2" nodeType="withEffect">
                                  <p:stCondLst>
                                    <p:cond delay="0"/>
                                  </p:stCondLst>
                                  <p:childTnLst>
                                    <p:animMotion origin="layout" path="M 3.61111E-6 1.09827E-6 L 0.05434 -0.14405 " pathEditMode="relative" rAng="0" ptsTypes="AA">
                                      <p:cBhvr>
                                        <p:cTn id="33" dur="1000" fill="hold"/>
                                        <p:tgtEl>
                                          <p:spTgt spid="16"/>
                                        </p:tgtEl>
                                        <p:attrNameLst>
                                          <p:attrName>ppt_x</p:attrName>
                                          <p:attrName>ppt_y</p:attrName>
                                        </p:attrNameLst>
                                      </p:cBhvr>
                                      <p:rCtr x="27" y="-72"/>
                                    </p:animMotion>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bg/>
                                          </p:spTgt>
                                        </p:tgtEl>
                                        <p:attrNameLst>
                                          <p:attrName>style.visibility</p:attrName>
                                        </p:attrNameLst>
                                      </p:cBhvr>
                                      <p:to>
                                        <p:strVal val="visible"/>
                                      </p:to>
                                    </p:set>
                                    <p:animEffect transition="in" filter="fade">
                                      <p:cBhvr>
                                        <p:cTn id="43" dur="1000"/>
                                        <p:tgtEl>
                                          <p:spTgt spid="19">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9">
                                            <p:txEl>
                                              <p:pRg st="0" end="0"/>
                                            </p:txEl>
                                          </p:spTgt>
                                        </p:tgtEl>
                                        <p:attrNameLst>
                                          <p:attrName>style.visibility</p:attrName>
                                        </p:attrNameLst>
                                      </p:cBhvr>
                                      <p:to>
                                        <p:strVal val="visible"/>
                                      </p:to>
                                    </p:set>
                                    <p:animEffect transition="in" filter="wipe(left)">
                                      <p:cBhvr>
                                        <p:cTn id="46" dur="1000"/>
                                        <p:tgtEl>
                                          <p:spTgt spid="19">
                                            <p:txEl>
                                              <p:pRg st="0" end="0"/>
                                            </p:txEl>
                                          </p:spTgt>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19">
                                            <p:txEl>
                                              <p:pRg st="1" end="1"/>
                                            </p:txEl>
                                          </p:spTgt>
                                        </p:tgtEl>
                                        <p:attrNameLst>
                                          <p:attrName>style.visibility</p:attrName>
                                        </p:attrNameLst>
                                      </p:cBhvr>
                                      <p:to>
                                        <p:strVal val="visible"/>
                                      </p:to>
                                    </p:set>
                                    <p:animEffect transition="in" filter="fade">
                                      <p:cBhvr>
                                        <p:cTn id="50" dur="1000"/>
                                        <p:tgtEl>
                                          <p:spTgt spid="19">
                                            <p:txEl>
                                              <p:pRg st="1" end="1"/>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
                                            <p:txEl>
                                              <p:pRg st="2" end="2"/>
                                            </p:txEl>
                                          </p:spTgt>
                                        </p:tgtEl>
                                        <p:attrNameLst>
                                          <p:attrName>style.visibility</p:attrName>
                                        </p:attrNameLst>
                                      </p:cBhvr>
                                      <p:to>
                                        <p:strVal val="visible"/>
                                      </p:to>
                                    </p:set>
                                    <p:animEffect transition="in" filter="fade">
                                      <p:cBhvr>
                                        <p:cTn id="53" dur="1000"/>
                                        <p:tgtEl>
                                          <p:spTgt spid="19">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9">
                                            <p:txEl>
                                              <p:pRg st="3" end="3"/>
                                            </p:txEl>
                                          </p:spTgt>
                                        </p:tgtEl>
                                        <p:attrNameLst>
                                          <p:attrName>style.visibility</p:attrName>
                                        </p:attrNameLst>
                                      </p:cBhvr>
                                      <p:to>
                                        <p:strVal val="visible"/>
                                      </p:to>
                                    </p:set>
                                    <p:animEffect transition="in" filter="wipe(left)">
                                      <p:cBhvr>
                                        <p:cTn id="58" dur="1000"/>
                                        <p:tgtEl>
                                          <p:spTgt spid="19">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9">
                                            <p:txEl>
                                              <p:pRg st="4" end="4"/>
                                            </p:txEl>
                                          </p:spTgt>
                                        </p:tgtEl>
                                        <p:attrNameLst>
                                          <p:attrName>style.visibility</p:attrName>
                                        </p:attrNameLst>
                                      </p:cBhvr>
                                      <p:to>
                                        <p:strVal val="visible"/>
                                      </p:to>
                                    </p:set>
                                    <p:animEffect transition="in" filter="wipe(left)">
                                      <p:cBhvr>
                                        <p:cTn id="63" dur="1000"/>
                                        <p:tgtEl>
                                          <p:spTgt spid="19">
                                            <p:txEl>
                                              <p:pRg st="4" end="4"/>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000"/>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left)">
                                      <p:cBhvr>
                                        <p:cTn id="73" dur="10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wipe(left)">
                                      <p:cBhvr>
                                        <p:cTn id="78" dur="1000"/>
                                        <p:tgtEl>
                                          <p:spTgt spid="22"/>
                                        </p:tgtEl>
                                      </p:cBhvr>
                                    </p:animEffect>
                                  </p:childTnLst>
                                </p:cTn>
                              </p:par>
                            </p:childTnLst>
                          </p:cTn>
                        </p:par>
                        <p:par>
                          <p:cTn id="79" fill="hold">
                            <p:stCondLst>
                              <p:cond delay="1000"/>
                            </p:stCondLst>
                            <p:childTnLst>
                              <p:par>
                                <p:cTn id="80" presetID="8" presetClass="emph" presetSubtype="0" fill="hold" grpId="1" nodeType="afterEffect">
                                  <p:stCondLst>
                                    <p:cond delay="0"/>
                                  </p:stCondLst>
                                  <p:childTnLst>
                                    <p:animRot by="4800000">
                                      <p:cBhvr>
                                        <p:cTn id="81" dur="1000" fill="hold"/>
                                        <p:tgtEl>
                                          <p:spTgt spid="22"/>
                                        </p:tgtEl>
                                        <p:attrNameLst>
                                          <p:attrName>r</p:attrName>
                                        </p:attrNameLst>
                                      </p:cBhvr>
                                    </p:animRot>
                                  </p:childTnLst>
                                </p:cTn>
                              </p:par>
                              <p:par>
                                <p:cTn id="82" presetID="63" presetClass="path" presetSubtype="0" accel="50000" decel="50000" fill="hold" grpId="2" nodeType="withEffect">
                                  <p:stCondLst>
                                    <p:cond delay="0"/>
                                  </p:stCondLst>
                                  <p:childTnLst>
                                    <p:animMotion origin="layout" path="M -3.33333E-6 3.58382E-6 L 0.50834 0.18312 " pathEditMode="relative" rAng="0" ptsTypes="AA">
                                      <p:cBhvr>
                                        <p:cTn id="83" dur="1000" fill="hold"/>
                                        <p:tgtEl>
                                          <p:spTgt spid="22"/>
                                        </p:tgtEl>
                                        <p:attrNameLst>
                                          <p:attrName>ppt_x</p:attrName>
                                          <p:attrName>ppt_y</p:attrName>
                                        </p:attrNameLst>
                                      </p:cBhvr>
                                      <p:rCtr x="254" y="92"/>
                                    </p:animMotion>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left)">
                                      <p:cBhvr>
                                        <p:cTn id="8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6" grpId="0" animBg="1"/>
      <p:bldP spid="16" grpId="1" animBg="1"/>
      <p:bldP spid="16" grpId="2" animBg="1"/>
      <p:bldP spid="18" grpId="0" animBg="1"/>
      <p:bldP spid="19" grpId="0" uiExpand="1" build="allAtOnce" animBg="1"/>
      <p:bldP spid="20" grpId="0" animBg="1"/>
      <p:bldP spid="21" grpId="0" animBg="1"/>
      <p:bldP spid="22" grpId="0" animBg="1"/>
      <p:bldP spid="22" grpId="1" animBg="1"/>
      <p:bldP spid="22" grpId="2" animBg="1"/>
      <p:bldP spid="23" grpId="0" animBg="1"/>
    </p:bld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612845"/>
            <a:ext cx="9144000" cy="4801314"/>
          </a:xfrm>
          <a:prstGeom prst="rect">
            <a:avLst/>
          </a:prstGeom>
        </p:spPr>
        <p:txBody>
          <a:bodyPr wrap="square">
            <a:spAutoFit/>
          </a:bodyPr>
          <a:lstStyle/>
          <a:p>
            <a:r>
              <a:rPr lang="en-US" dirty="0" smtClean="0">
                <a:hlinkClick r:id="rId2"/>
              </a:rPr>
              <a:t>http://www.lewis-clark.org/article/531</a:t>
            </a:r>
            <a:endParaRPr lang="en-US" dirty="0" smtClean="0"/>
          </a:p>
          <a:p>
            <a:endParaRPr lang="en-US" dirty="0" smtClean="0"/>
          </a:p>
          <a:p>
            <a:r>
              <a:rPr lang="en-US" dirty="0" smtClean="0"/>
              <a:t>What sort of salaries did the men of the Corps of Discovery earn? In 1807 </a:t>
            </a:r>
            <a:r>
              <a:rPr lang="en-US" b="1" dirty="0" smtClean="0"/>
              <a:t>Congress authorized double pay for the 31 officers, enlisted men, and civilian employees </a:t>
            </a:r>
            <a:r>
              <a:rPr lang="en-US" dirty="0" smtClean="0"/>
              <a:t>of the Corps. Base pay for </a:t>
            </a:r>
            <a:r>
              <a:rPr lang="en-US" b="1" dirty="0" smtClean="0"/>
              <a:t>privates in the U.S. Army was $5 per month</a:t>
            </a:r>
            <a:r>
              <a:rPr lang="en-US" dirty="0" smtClean="0"/>
              <a:t>, for corporals $7, and for </a:t>
            </a:r>
            <a:r>
              <a:rPr lang="en-US" b="1" dirty="0" smtClean="0"/>
              <a:t>sergeants $8. </a:t>
            </a:r>
            <a:r>
              <a:rPr lang="en-US" dirty="0" smtClean="0"/>
              <a:t>The majority of the privates were paid a total of </a:t>
            </a:r>
            <a:r>
              <a:rPr lang="en-US" b="1" dirty="0" smtClean="0"/>
              <a:t>$333.33 for 33+ months </a:t>
            </a:r>
            <a:r>
              <a:rPr lang="en-US" dirty="0" smtClean="0"/>
              <a:t>of service; brothers Joseph and </a:t>
            </a:r>
            <a:r>
              <a:rPr lang="en-US" dirty="0" err="1" smtClean="0"/>
              <a:t>Reubin</a:t>
            </a:r>
            <a:r>
              <a:rPr lang="en-US" dirty="0" smtClean="0"/>
              <a:t> Field received $383.32-1/3 for 37 months. Each </a:t>
            </a:r>
            <a:r>
              <a:rPr lang="en-US" b="1" dirty="0" smtClean="0"/>
              <a:t>enlisted man received 320 acres of land anywhere west of the Mississippi where surveyed public land was for sale</a:t>
            </a:r>
            <a:r>
              <a:rPr lang="en-US" dirty="0" smtClean="0"/>
              <a:t>.</a:t>
            </a:r>
          </a:p>
          <a:p>
            <a:r>
              <a:rPr lang="en-US" dirty="0" smtClean="0"/>
              <a:t>Basic pay for captains was $40 per month, plus a subsistence allowance. Meriwether Lewis received a total of $2,776.22, including $893.64 subsistence, for 47 months and two days, beginning April 1, 1803, and ending with his resignation from his commission on March 2, 1807. He was also given 1,600 acres of land.</a:t>
            </a:r>
          </a:p>
          <a:p>
            <a:r>
              <a:rPr lang="en-US" dirty="0" smtClean="0"/>
              <a:t>Clark's pay, at a lieutenant's $30 a month, came to $2,113.74, including $823.74 subsistence, for the 43 months from August 1, 1803, through February 28, 1807. He also received 1,600 acres. The two civilian employees, George </a:t>
            </a:r>
            <a:r>
              <a:rPr lang="en-US" dirty="0" err="1" smtClean="0"/>
              <a:t>Drouillard</a:t>
            </a:r>
            <a:r>
              <a:rPr lang="en-US" dirty="0" smtClean="0"/>
              <a:t> and Toussaint Charbonneau, earned $1,666.66 and $818.32, respectively. York and Sacagawea received nothing.</a:t>
            </a:r>
          </a:p>
          <a:p>
            <a:endParaRPr lang="en-US" dirty="0"/>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http://www.mhaynesart.com/Images/22/72/OriginalImage.jpg"/>
          <p:cNvPicPr>
            <a:picLocks noChangeAspect="1" noChangeArrowheads="1"/>
          </p:cNvPicPr>
          <p:nvPr/>
        </p:nvPicPr>
        <p:blipFill>
          <a:blip r:embed="rId2"/>
          <a:srcRect l="28167" t="10910" r="22841"/>
          <a:stretch>
            <a:fillRect/>
          </a:stretch>
        </p:blipFill>
        <p:spPr bwMode="auto">
          <a:xfrm flipH="1">
            <a:off x="6553200" y="527395"/>
            <a:ext cx="2590800" cy="6330606"/>
          </a:xfrm>
          <a:prstGeom prst="rect">
            <a:avLst/>
          </a:prstGeom>
          <a:noFill/>
          <a:ln w="50800">
            <a:noFill/>
          </a:ln>
        </p:spPr>
      </p:pic>
      <p:grpSp>
        <p:nvGrpSpPr>
          <p:cNvPr id="2" name="Group 4"/>
          <p:cNvGrpSpPr/>
          <p:nvPr/>
        </p:nvGrpSpPr>
        <p:grpSpPr>
          <a:xfrm>
            <a:off x="76200" y="-3352800"/>
            <a:ext cx="7535309" cy="10361051"/>
            <a:chOff x="777240" y="-3352800"/>
            <a:chExt cx="7535309" cy="10361051"/>
          </a:xfrm>
        </p:grpSpPr>
        <p:pic>
          <p:nvPicPr>
            <p:cNvPr id="155650" name="Picture 2"/>
            <p:cNvPicPr>
              <a:picLocks noChangeAspect="1" noChangeArrowheads="1"/>
            </p:cNvPicPr>
            <p:nvPr/>
          </p:nvPicPr>
          <p:blipFill>
            <a:blip r:embed="rId3"/>
            <a:srcRect/>
            <a:stretch>
              <a:fillRect/>
            </a:stretch>
          </p:blipFill>
          <p:spPr bwMode="auto">
            <a:xfrm>
              <a:off x="777240" y="-3352800"/>
              <a:ext cx="7535309" cy="10361051"/>
            </a:xfrm>
            <a:prstGeom prst="rect">
              <a:avLst/>
            </a:prstGeom>
            <a:noFill/>
            <a:ln w="9525">
              <a:noFill/>
              <a:miter lim="800000"/>
              <a:headEnd/>
              <a:tailEnd/>
            </a:ln>
            <a:effectLst/>
          </p:spPr>
        </p:pic>
        <p:sp useBgFill="1">
          <p:nvSpPr>
            <p:cNvPr id="4" name="Rectangle 3"/>
            <p:cNvSpPr/>
            <p:nvPr/>
          </p:nvSpPr>
          <p:spPr>
            <a:xfrm>
              <a:off x="3429000" y="914400"/>
              <a:ext cx="8382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5" name="TextBox 14"/>
          <p:cNvSpPr txBox="1">
            <a:spLocks noChangeArrowheads="1"/>
          </p:cNvSpPr>
          <p:nvPr/>
        </p:nvSpPr>
        <p:spPr bwMode="auto">
          <a:xfrm>
            <a:off x="0" y="-76200"/>
            <a:ext cx="9144000" cy="584775"/>
          </a:xfrm>
          <a:prstGeom prst="rect">
            <a:avLst/>
          </a:prstGeom>
          <a:ln w="9525">
            <a:noFill/>
            <a:miter lim="800000"/>
            <a:headEnd/>
            <a:tailEnd/>
          </a:ln>
        </p:spPr>
        <p:txBody>
          <a:bodyPr wrap="square">
            <a:spAutoFit/>
          </a:bodyPr>
          <a:lstStyle/>
          <a:p>
            <a:pPr algn="ctr">
              <a:defRPr/>
            </a:pPr>
            <a:r>
              <a:rPr lang="en-US" sz="3200" b="1" dirty="0" smtClean="0">
                <a:solidFill>
                  <a:schemeClr val="accent6">
                    <a:lumMod val="50000"/>
                  </a:schemeClr>
                </a:solidFill>
                <a:effectLst>
                  <a:outerShdw dist="38100" dir="7200000" algn="ctr" rotWithShape="0">
                    <a:schemeClr val="tx1"/>
                  </a:outerShdw>
                </a:effectLst>
                <a:latin typeface="Calibri" pitchFamily="34" charset="0"/>
              </a:rPr>
              <a:t>Several corpsmen became fur traders &amp; trappers . . . </a:t>
            </a:r>
            <a:endParaRPr lang="en-US" sz="3200" b="1" dirty="0">
              <a:solidFill>
                <a:schemeClr val="accent6">
                  <a:lumMod val="50000"/>
                </a:schemeClr>
              </a:solidFill>
              <a:effectLst>
                <a:outerShdw dist="38100" dir="7200000" algn="ctr" rotWithShape="0">
                  <a:schemeClr val="tx1"/>
                </a:outerShdw>
              </a:effectLst>
              <a:latin typeface="Calibri" pitchFamily="34" charset="0"/>
            </a:endParaRPr>
          </a:p>
        </p:txBody>
      </p:sp>
      <p:grpSp>
        <p:nvGrpSpPr>
          <p:cNvPr id="3" name="Group 15"/>
          <p:cNvGrpSpPr/>
          <p:nvPr/>
        </p:nvGrpSpPr>
        <p:grpSpPr>
          <a:xfrm>
            <a:off x="228600" y="457200"/>
            <a:ext cx="6172200" cy="5943600"/>
            <a:chOff x="914400" y="0"/>
            <a:chExt cx="6172200" cy="5943600"/>
          </a:xfrm>
        </p:grpSpPr>
        <p:sp>
          <p:nvSpPr>
            <p:cNvPr id="6" name="Rectangle 5"/>
            <p:cNvSpPr/>
            <p:nvPr/>
          </p:nvSpPr>
          <p:spPr>
            <a:xfrm>
              <a:off x="914400" y="838200"/>
              <a:ext cx="2590800" cy="533400"/>
            </a:xfrm>
            <a:prstGeom prst="rect">
              <a:avLst/>
            </a:prstGeom>
            <a:no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14400" y="5410200"/>
              <a:ext cx="2590800" cy="533400"/>
            </a:xfrm>
            <a:prstGeom prst="rect">
              <a:avLst/>
            </a:prstGeom>
            <a:no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343400" y="457200"/>
              <a:ext cx="2590800" cy="457200"/>
            </a:xfrm>
            <a:prstGeom prst="rect">
              <a:avLst/>
            </a:prstGeom>
            <a:no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495800" y="3657600"/>
              <a:ext cx="2590800" cy="457200"/>
            </a:xfrm>
            <a:prstGeom prst="rect">
              <a:avLst/>
            </a:prstGeom>
            <a:no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495800" y="2209800"/>
              <a:ext cx="2590800" cy="533400"/>
            </a:xfrm>
            <a:prstGeom prst="rect">
              <a:avLst/>
            </a:prstGeom>
            <a:no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495800" y="4114800"/>
              <a:ext cx="2590800" cy="457200"/>
            </a:xfrm>
            <a:prstGeom prst="rect">
              <a:avLst/>
            </a:prstGeom>
            <a:no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4400" y="1371600"/>
              <a:ext cx="2590800" cy="533400"/>
            </a:xfrm>
            <a:prstGeom prst="rect">
              <a:avLst/>
            </a:prstGeom>
            <a:no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43400" y="0"/>
              <a:ext cx="2590800" cy="457200"/>
            </a:xfrm>
            <a:prstGeom prst="rect">
              <a:avLst/>
            </a:prstGeom>
            <a:no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228600" y="1752600"/>
            <a:ext cx="2068580" cy="584775"/>
          </a:xfrm>
          <a:prstGeom prst="rect">
            <a:avLst/>
          </a:prstGeom>
          <a:noFill/>
        </p:spPr>
        <p:txBody>
          <a:bodyPr wrap="none" rtlCol="0">
            <a:spAutoFit/>
          </a:bodyPr>
          <a:lstStyle/>
          <a:p>
            <a:r>
              <a:rPr lang="en-US" sz="3200" dirty="0" smtClean="0"/>
              <a:t>John </a:t>
            </a:r>
            <a:r>
              <a:rPr lang="en-US" sz="3200" dirty="0" err="1" smtClean="0"/>
              <a:t>Colter</a:t>
            </a:r>
            <a:endParaRPr lang="en-US" sz="3200" dirty="0"/>
          </a:p>
        </p:txBody>
      </p:sp>
      <p:sp>
        <p:nvSpPr>
          <p:cNvPr id="17" name="TextBox 16"/>
          <p:cNvSpPr txBox="1"/>
          <p:nvPr/>
        </p:nvSpPr>
        <p:spPr>
          <a:xfrm>
            <a:off x="3048000" y="838200"/>
            <a:ext cx="2631233" cy="584775"/>
          </a:xfrm>
          <a:prstGeom prst="rect">
            <a:avLst/>
          </a:prstGeom>
          <a:noFill/>
        </p:spPr>
        <p:txBody>
          <a:bodyPr wrap="none" rtlCol="0">
            <a:spAutoFit/>
          </a:bodyPr>
          <a:lstStyle/>
          <a:p>
            <a:r>
              <a:rPr lang="en-US" sz="3200" dirty="0" smtClean="0"/>
              <a:t>and John Potts</a:t>
            </a:r>
            <a:endParaRPr lang="en-US" sz="3200" dirty="0"/>
          </a:p>
        </p:txBody>
      </p:sp>
      <p:sp useBgFill="1">
        <p:nvSpPr>
          <p:cNvPr id="19" name="TextBox 18"/>
          <p:cNvSpPr txBox="1"/>
          <p:nvPr/>
        </p:nvSpPr>
        <p:spPr>
          <a:xfrm>
            <a:off x="0" y="1371600"/>
            <a:ext cx="6477000" cy="584775"/>
          </a:xfrm>
          <a:prstGeom prst="rect">
            <a:avLst/>
          </a:prstGeom>
        </p:spPr>
        <p:txBody>
          <a:bodyPr wrap="square" rtlCol="0">
            <a:spAutoFit/>
          </a:bodyPr>
          <a:lstStyle/>
          <a:p>
            <a:r>
              <a:rPr lang="en-US" sz="3200" dirty="0" smtClean="0"/>
              <a:t>1808: near Three Forks of Missouri</a:t>
            </a:r>
          </a:p>
        </p:txBody>
      </p:sp>
      <p:sp useBgFill="1">
        <p:nvSpPr>
          <p:cNvPr id="20" name="TextBox 19"/>
          <p:cNvSpPr txBox="1"/>
          <p:nvPr/>
        </p:nvSpPr>
        <p:spPr>
          <a:xfrm>
            <a:off x="0" y="1905000"/>
            <a:ext cx="6400800" cy="584775"/>
          </a:xfrm>
          <a:prstGeom prst="rect">
            <a:avLst/>
          </a:prstGeom>
        </p:spPr>
        <p:txBody>
          <a:bodyPr wrap="square" rtlCol="0">
            <a:spAutoFit/>
          </a:bodyPr>
          <a:lstStyle/>
          <a:p>
            <a:r>
              <a:rPr lang="en-US" sz="3200" dirty="0" smtClean="0"/>
              <a:t>     - ambushed by band of Blackfeet</a:t>
            </a:r>
            <a:endParaRPr lang="en-US" sz="3200" dirty="0"/>
          </a:p>
        </p:txBody>
      </p:sp>
      <p:sp useBgFill="1">
        <p:nvSpPr>
          <p:cNvPr id="21" name="TextBox 20"/>
          <p:cNvSpPr txBox="1"/>
          <p:nvPr/>
        </p:nvSpPr>
        <p:spPr>
          <a:xfrm>
            <a:off x="0" y="2438400"/>
            <a:ext cx="6400800" cy="584775"/>
          </a:xfrm>
          <a:prstGeom prst="rect">
            <a:avLst/>
          </a:prstGeom>
        </p:spPr>
        <p:txBody>
          <a:bodyPr wrap="square" rtlCol="0">
            <a:spAutoFit/>
          </a:bodyPr>
          <a:lstStyle/>
          <a:p>
            <a:r>
              <a:rPr lang="en-US" sz="3200" dirty="0" smtClean="0"/>
              <a:t>     - John Potts is killed</a:t>
            </a:r>
            <a:endParaRPr lang="en-US" sz="3200" dirty="0"/>
          </a:p>
        </p:txBody>
      </p:sp>
      <p:sp useBgFill="1">
        <p:nvSpPr>
          <p:cNvPr id="22" name="TextBox 21"/>
          <p:cNvSpPr txBox="1"/>
          <p:nvPr/>
        </p:nvSpPr>
        <p:spPr>
          <a:xfrm>
            <a:off x="0" y="2996625"/>
            <a:ext cx="6400800" cy="1077218"/>
          </a:xfrm>
          <a:prstGeom prst="rect">
            <a:avLst/>
          </a:prstGeom>
        </p:spPr>
        <p:txBody>
          <a:bodyPr wrap="square" rtlCol="0">
            <a:spAutoFit/>
          </a:bodyPr>
          <a:lstStyle/>
          <a:p>
            <a:r>
              <a:rPr lang="en-US" sz="3200" dirty="0" smtClean="0"/>
              <a:t>     - </a:t>
            </a:r>
            <a:r>
              <a:rPr lang="en-US" sz="3200" dirty="0" err="1" smtClean="0"/>
              <a:t>Colter</a:t>
            </a:r>
            <a:r>
              <a:rPr lang="en-US" sz="3200" dirty="0" smtClean="0"/>
              <a:t> is stripped naked,</a:t>
            </a:r>
          </a:p>
          <a:p>
            <a:r>
              <a:rPr lang="en-US" sz="3200" dirty="0" smtClean="0"/>
              <a:t>        told to run for his life</a:t>
            </a:r>
            <a:endParaRPr lang="en-US" sz="3200" dirty="0"/>
          </a:p>
        </p:txBody>
      </p:sp>
      <p:pic>
        <p:nvPicPr>
          <p:cNvPr id="174081" name="Picture 1"/>
          <p:cNvPicPr>
            <a:picLocks noChangeAspect="1" noChangeArrowheads="1"/>
          </p:cNvPicPr>
          <p:nvPr/>
        </p:nvPicPr>
        <p:blipFill>
          <a:blip r:embed="rId4"/>
          <a:srcRect/>
          <a:stretch>
            <a:fillRect/>
          </a:stretch>
        </p:blipFill>
        <p:spPr bwMode="auto">
          <a:xfrm>
            <a:off x="5363936" y="2590800"/>
            <a:ext cx="3780064" cy="2743200"/>
          </a:xfrm>
          <a:prstGeom prst="rect">
            <a:avLst/>
          </a:prstGeom>
          <a:noFill/>
          <a:ln w="50800">
            <a:solidFill>
              <a:schemeClr val="tx1"/>
            </a:solidFill>
            <a:miter lim="800000"/>
            <a:headEnd/>
            <a:tailEnd/>
          </a:ln>
          <a:effectLst/>
        </p:spPr>
      </p:pic>
      <p:sp useBgFill="1">
        <p:nvSpPr>
          <p:cNvPr id="23" name="TextBox 22"/>
          <p:cNvSpPr txBox="1"/>
          <p:nvPr/>
        </p:nvSpPr>
        <p:spPr>
          <a:xfrm>
            <a:off x="0" y="4028182"/>
            <a:ext cx="5257800" cy="1077218"/>
          </a:xfrm>
          <a:prstGeom prst="rect">
            <a:avLst/>
          </a:prstGeom>
        </p:spPr>
        <p:txBody>
          <a:bodyPr wrap="square" rtlCol="0">
            <a:spAutoFit/>
          </a:bodyPr>
          <a:lstStyle/>
          <a:p>
            <a:r>
              <a:rPr lang="en-US" sz="3200" dirty="0" smtClean="0"/>
              <a:t>     - he runs 5 miles, killing one</a:t>
            </a:r>
          </a:p>
          <a:p>
            <a:r>
              <a:rPr lang="en-US" sz="3200" dirty="0" smtClean="0"/>
              <a:t>        Indian during the escape</a:t>
            </a:r>
          </a:p>
        </p:txBody>
      </p:sp>
      <p:sp useBgFill="1">
        <p:nvSpPr>
          <p:cNvPr id="24" name="TextBox 23"/>
          <p:cNvSpPr txBox="1"/>
          <p:nvPr/>
        </p:nvSpPr>
        <p:spPr>
          <a:xfrm>
            <a:off x="0" y="5094982"/>
            <a:ext cx="5257800" cy="1077218"/>
          </a:xfrm>
          <a:prstGeom prst="rect">
            <a:avLst/>
          </a:prstGeom>
        </p:spPr>
        <p:txBody>
          <a:bodyPr wrap="square" rtlCol="0">
            <a:spAutoFit/>
          </a:bodyPr>
          <a:lstStyle/>
          <a:p>
            <a:r>
              <a:rPr lang="en-US" sz="3200" dirty="0" smtClean="0"/>
              <a:t>     - at the Madison River he </a:t>
            </a:r>
          </a:p>
          <a:p>
            <a:r>
              <a:rPr lang="en-US" sz="3200" dirty="0" smtClean="0"/>
              <a:t>        hides in a beaver lodge</a:t>
            </a:r>
          </a:p>
        </p:txBody>
      </p:sp>
      <p:sp>
        <p:nvSpPr>
          <p:cNvPr id="26" name="TextBox 25"/>
          <p:cNvSpPr txBox="1"/>
          <p:nvPr/>
        </p:nvSpPr>
        <p:spPr>
          <a:xfrm>
            <a:off x="6324600" y="5830669"/>
            <a:ext cx="420308" cy="630942"/>
          </a:xfrm>
          <a:prstGeom prst="rect">
            <a:avLst/>
          </a:prstGeom>
          <a:noFill/>
        </p:spPr>
        <p:txBody>
          <a:bodyPr wrap="none" rtlCol="0">
            <a:spAutoFit/>
          </a:bodyPr>
          <a:lstStyle/>
          <a:p>
            <a:r>
              <a:rPr lang="en-US" sz="3500" dirty="0" smtClean="0">
                <a:solidFill>
                  <a:schemeClr val="tx1">
                    <a:lumMod val="65000"/>
                    <a:lumOff val="35000"/>
                  </a:schemeClr>
                </a:solidFill>
              </a:rPr>
              <a:t>d</a:t>
            </a:r>
            <a:endParaRPr lang="en-US" sz="3500" dirty="0">
              <a:solidFill>
                <a:schemeClr val="tx1">
                  <a:lumMod val="65000"/>
                  <a:lumOff val="35000"/>
                </a:schemeClr>
              </a:solidFill>
            </a:endParaRPr>
          </a:p>
        </p:txBody>
      </p:sp>
      <p:sp useBgFill="1">
        <p:nvSpPr>
          <p:cNvPr id="25" name="TextBox 24"/>
          <p:cNvSpPr txBox="1"/>
          <p:nvPr/>
        </p:nvSpPr>
        <p:spPr>
          <a:xfrm>
            <a:off x="0" y="6120825"/>
            <a:ext cx="9144000" cy="584775"/>
          </a:xfrm>
          <a:prstGeom prst="rect">
            <a:avLst/>
          </a:prstGeom>
        </p:spPr>
        <p:txBody>
          <a:bodyPr wrap="square" rtlCol="0">
            <a:spAutoFit/>
          </a:bodyPr>
          <a:lstStyle/>
          <a:p>
            <a:r>
              <a:rPr lang="en-US" sz="3200" dirty="0" smtClean="0"/>
              <a:t>     - the next day he walks 11 miles to a trappers’ fort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3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2000"/>
                                        <p:tgtEl>
                                          <p:spTgt spid="2"/>
                                        </p:tgtEl>
                                      </p:cBhvr>
                                    </p:animEffect>
                                    <p:set>
                                      <p:cBhvr>
                                        <p:cTn id="19" dur="1" fill="hold">
                                          <p:stCondLst>
                                            <p:cond delay="1999"/>
                                          </p:stCondLst>
                                        </p:cTn>
                                        <p:tgtEl>
                                          <p:spTgt spid="2"/>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26"/>
                                        </p:tgtEl>
                                      </p:cBhvr>
                                    </p:animEffect>
                                    <p:set>
                                      <p:cBhvr>
                                        <p:cTn id="22" dur="1" fill="hold">
                                          <p:stCondLst>
                                            <p:cond delay="999"/>
                                          </p:stCondLst>
                                        </p:cTn>
                                        <p:tgtEl>
                                          <p:spTgt spid="2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3"/>
                                        </p:tgtEl>
                                      </p:cBhvr>
                                    </p:animEffect>
                                    <p:set>
                                      <p:cBhvr>
                                        <p:cTn id="25" dur="1" fill="hold">
                                          <p:stCondLst>
                                            <p:cond delay="999"/>
                                          </p:stCondLst>
                                        </p:cTn>
                                        <p:tgtEl>
                                          <p:spTgt spid="3"/>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64" presetClass="path" presetSubtype="0" accel="50000" decel="50000" fill="hold" grpId="1" nodeType="withEffect">
                                  <p:stCondLst>
                                    <p:cond delay="0"/>
                                  </p:stCondLst>
                                  <p:childTnLst>
                                    <p:animMotion origin="layout" path="M -8.33333E-7 -3.46821E-6 L 0.09531 -0.13133 " pathEditMode="relative" rAng="0" ptsTypes="AA">
                                      <p:cBhvr>
                                        <p:cTn id="29" dur="1000" fill="hold"/>
                                        <p:tgtEl>
                                          <p:spTgt spid="16"/>
                                        </p:tgtEl>
                                        <p:attrNameLst>
                                          <p:attrName>ppt_x</p:attrName>
                                          <p:attrName>ppt_y</p:attrName>
                                        </p:attrNameLst>
                                      </p:cBhvr>
                                      <p:rCtr x="48" y="-66"/>
                                    </p:animMotion>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1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1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10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childTnLst>
                                </p:cTn>
                              </p:par>
                              <p:par>
                                <p:cTn id="53" presetID="53" presetClass="exit" presetSubtype="0" fill="hold" nodeType="withEffect">
                                  <p:stCondLst>
                                    <p:cond delay="0"/>
                                  </p:stCondLst>
                                  <p:childTnLst>
                                    <p:anim calcmode="lin" valueType="num">
                                      <p:cBhvr>
                                        <p:cTn id="54" dur="1000"/>
                                        <p:tgtEl>
                                          <p:spTgt spid="18"/>
                                        </p:tgtEl>
                                        <p:attrNameLst>
                                          <p:attrName>ppt_w</p:attrName>
                                        </p:attrNameLst>
                                      </p:cBhvr>
                                      <p:tavLst>
                                        <p:tav tm="0">
                                          <p:val>
                                            <p:strVal val="ppt_w"/>
                                          </p:val>
                                        </p:tav>
                                        <p:tav tm="100000">
                                          <p:val>
                                            <p:fltVal val="0"/>
                                          </p:val>
                                        </p:tav>
                                      </p:tavLst>
                                    </p:anim>
                                    <p:anim calcmode="lin" valueType="num">
                                      <p:cBhvr>
                                        <p:cTn id="55" dur="1000"/>
                                        <p:tgtEl>
                                          <p:spTgt spid="18"/>
                                        </p:tgtEl>
                                        <p:attrNameLst>
                                          <p:attrName>ppt_h</p:attrName>
                                        </p:attrNameLst>
                                      </p:cBhvr>
                                      <p:tavLst>
                                        <p:tav tm="0">
                                          <p:val>
                                            <p:strVal val="ppt_h"/>
                                          </p:val>
                                        </p:tav>
                                        <p:tav tm="100000">
                                          <p:val>
                                            <p:fltVal val="0"/>
                                          </p:val>
                                        </p:tav>
                                      </p:tavLst>
                                    </p:anim>
                                    <p:animEffect transition="out" filter="fade">
                                      <p:cBhvr>
                                        <p:cTn id="56" dur="1000"/>
                                        <p:tgtEl>
                                          <p:spTgt spid="18"/>
                                        </p:tgtEl>
                                      </p:cBhvr>
                                    </p:animEffect>
                                    <p:set>
                                      <p:cBhvr>
                                        <p:cTn id="57" dur="1" fill="hold">
                                          <p:stCondLst>
                                            <p:cond delay="999"/>
                                          </p:stCondLst>
                                        </p:cTn>
                                        <p:tgtEl>
                                          <p:spTgt spid="18"/>
                                        </p:tgtEl>
                                        <p:attrNameLst>
                                          <p:attrName>style.visibility</p:attrName>
                                        </p:attrNameLst>
                                      </p:cBhvr>
                                      <p:to>
                                        <p:strVal val="hidden"/>
                                      </p:to>
                                    </p:se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174081"/>
                                        </p:tgtEl>
                                        <p:attrNameLst>
                                          <p:attrName>style.visibility</p:attrName>
                                        </p:attrNameLst>
                                      </p:cBhvr>
                                      <p:to>
                                        <p:strVal val="visible"/>
                                      </p:to>
                                    </p:set>
                                    <p:animEffect transition="in" filter="fade">
                                      <p:cBhvr>
                                        <p:cTn id="61" dur="1000"/>
                                        <p:tgtEl>
                                          <p:spTgt spid="17408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10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10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6" grpId="1"/>
      <p:bldP spid="17" grpId="0"/>
      <p:bldP spid="19" grpId="0" animBg="1"/>
      <p:bldP spid="20" grpId="0" animBg="1"/>
      <p:bldP spid="21" grpId="0" animBg="1"/>
      <p:bldP spid="22" grpId="0" animBg="1"/>
      <p:bldP spid="23" grpId="0" animBg="1"/>
      <p:bldP spid="24" grpId="0" animBg="1"/>
      <p:bldP spid="26" grpId="0"/>
      <p:bldP spid="25"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0" y="1371600"/>
            <a:ext cx="9144000" cy="5334000"/>
            <a:chOff x="0" y="1371600"/>
            <a:chExt cx="9144000" cy="5334000"/>
          </a:xfrm>
        </p:grpSpPr>
        <p:sp useBgFill="1">
          <p:nvSpPr>
            <p:cNvPr id="27" name="TextBox 26"/>
            <p:cNvSpPr txBox="1"/>
            <p:nvPr/>
          </p:nvSpPr>
          <p:spPr>
            <a:xfrm>
              <a:off x="0" y="1371600"/>
              <a:ext cx="6477000" cy="584775"/>
            </a:xfrm>
            <a:prstGeom prst="rect">
              <a:avLst/>
            </a:prstGeom>
          </p:spPr>
          <p:txBody>
            <a:bodyPr wrap="square" rtlCol="0">
              <a:spAutoFit/>
            </a:bodyPr>
            <a:lstStyle/>
            <a:p>
              <a:r>
                <a:rPr lang="en-US" sz="3200" dirty="0" smtClean="0"/>
                <a:t>1808: near Three Forks of Missouri</a:t>
              </a:r>
            </a:p>
          </p:txBody>
        </p:sp>
        <p:sp useBgFill="1">
          <p:nvSpPr>
            <p:cNvPr id="32" name="TextBox 31"/>
            <p:cNvSpPr txBox="1"/>
            <p:nvPr/>
          </p:nvSpPr>
          <p:spPr>
            <a:xfrm>
              <a:off x="0" y="1905000"/>
              <a:ext cx="6400800" cy="584775"/>
            </a:xfrm>
            <a:prstGeom prst="rect">
              <a:avLst/>
            </a:prstGeom>
          </p:spPr>
          <p:txBody>
            <a:bodyPr wrap="square" rtlCol="0">
              <a:spAutoFit/>
            </a:bodyPr>
            <a:lstStyle/>
            <a:p>
              <a:r>
                <a:rPr lang="en-US" sz="3200" dirty="0" smtClean="0"/>
                <a:t>     - ambushed by band of Blackfeet</a:t>
              </a:r>
              <a:endParaRPr lang="en-US" sz="3200" dirty="0"/>
            </a:p>
          </p:txBody>
        </p:sp>
        <p:sp useBgFill="1">
          <p:nvSpPr>
            <p:cNvPr id="33" name="TextBox 32"/>
            <p:cNvSpPr txBox="1"/>
            <p:nvPr/>
          </p:nvSpPr>
          <p:spPr>
            <a:xfrm>
              <a:off x="0" y="2438400"/>
              <a:ext cx="6400800" cy="584775"/>
            </a:xfrm>
            <a:prstGeom prst="rect">
              <a:avLst/>
            </a:prstGeom>
          </p:spPr>
          <p:txBody>
            <a:bodyPr wrap="square" rtlCol="0">
              <a:spAutoFit/>
            </a:bodyPr>
            <a:lstStyle/>
            <a:p>
              <a:r>
                <a:rPr lang="en-US" sz="3200" dirty="0" smtClean="0"/>
                <a:t>     - John Potts is killed</a:t>
              </a:r>
              <a:endParaRPr lang="en-US" sz="3200" dirty="0"/>
            </a:p>
          </p:txBody>
        </p:sp>
        <p:sp useBgFill="1">
          <p:nvSpPr>
            <p:cNvPr id="34" name="TextBox 33"/>
            <p:cNvSpPr txBox="1"/>
            <p:nvPr/>
          </p:nvSpPr>
          <p:spPr>
            <a:xfrm>
              <a:off x="0" y="2996625"/>
              <a:ext cx="6400800" cy="1077218"/>
            </a:xfrm>
            <a:prstGeom prst="rect">
              <a:avLst/>
            </a:prstGeom>
          </p:spPr>
          <p:txBody>
            <a:bodyPr wrap="square" rtlCol="0">
              <a:spAutoFit/>
            </a:bodyPr>
            <a:lstStyle/>
            <a:p>
              <a:r>
                <a:rPr lang="en-US" sz="3200" dirty="0" smtClean="0"/>
                <a:t>     - </a:t>
              </a:r>
              <a:r>
                <a:rPr lang="en-US" sz="3200" dirty="0" err="1" smtClean="0"/>
                <a:t>Colter</a:t>
              </a:r>
              <a:r>
                <a:rPr lang="en-US" sz="3200" dirty="0" smtClean="0"/>
                <a:t> is stripped naked,</a:t>
              </a:r>
            </a:p>
            <a:p>
              <a:r>
                <a:rPr lang="en-US" sz="3200" dirty="0" smtClean="0"/>
                <a:t>        told to run for his life</a:t>
              </a:r>
              <a:endParaRPr lang="en-US" sz="3200" dirty="0"/>
            </a:p>
          </p:txBody>
        </p:sp>
        <p:sp useBgFill="1">
          <p:nvSpPr>
            <p:cNvPr id="35" name="TextBox 34"/>
            <p:cNvSpPr txBox="1"/>
            <p:nvPr/>
          </p:nvSpPr>
          <p:spPr>
            <a:xfrm>
              <a:off x="0" y="4028182"/>
              <a:ext cx="5257800" cy="1077218"/>
            </a:xfrm>
            <a:prstGeom prst="rect">
              <a:avLst/>
            </a:prstGeom>
          </p:spPr>
          <p:txBody>
            <a:bodyPr wrap="square" rtlCol="0">
              <a:spAutoFit/>
            </a:bodyPr>
            <a:lstStyle/>
            <a:p>
              <a:r>
                <a:rPr lang="en-US" sz="3200" dirty="0" smtClean="0"/>
                <a:t>     - he runs 5 miles, killing one</a:t>
              </a:r>
            </a:p>
            <a:p>
              <a:r>
                <a:rPr lang="en-US" sz="3200" dirty="0" smtClean="0"/>
                <a:t>        Indian during the escape</a:t>
              </a:r>
            </a:p>
          </p:txBody>
        </p:sp>
        <p:sp useBgFill="1">
          <p:nvSpPr>
            <p:cNvPr id="36" name="TextBox 35"/>
            <p:cNvSpPr txBox="1"/>
            <p:nvPr/>
          </p:nvSpPr>
          <p:spPr>
            <a:xfrm>
              <a:off x="0" y="5094982"/>
              <a:ext cx="5257800" cy="1077218"/>
            </a:xfrm>
            <a:prstGeom prst="rect">
              <a:avLst/>
            </a:prstGeom>
          </p:spPr>
          <p:txBody>
            <a:bodyPr wrap="square" rtlCol="0">
              <a:spAutoFit/>
            </a:bodyPr>
            <a:lstStyle/>
            <a:p>
              <a:r>
                <a:rPr lang="en-US" sz="3200" dirty="0" smtClean="0"/>
                <a:t>     - at the Madison River he </a:t>
              </a:r>
            </a:p>
            <a:p>
              <a:r>
                <a:rPr lang="en-US" sz="3200" dirty="0" smtClean="0"/>
                <a:t>        hides in a beaver lodge</a:t>
              </a:r>
            </a:p>
          </p:txBody>
        </p:sp>
        <p:sp useBgFill="1">
          <p:nvSpPr>
            <p:cNvPr id="37" name="TextBox 36"/>
            <p:cNvSpPr txBox="1"/>
            <p:nvPr/>
          </p:nvSpPr>
          <p:spPr>
            <a:xfrm>
              <a:off x="0" y="6120825"/>
              <a:ext cx="9144000" cy="584775"/>
            </a:xfrm>
            <a:prstGeom prst="rect">
              <a:avLst/>
            </a:prstGeom>
          </p:spPr>
          <p:txBody>
            <a:bodyPr wrap="square" rtlCol="0">
              <a:spAutoFit/>
            </a:bodyPr>
            <a:lstStyle/>
            <a:p>
              <a:r>
                <a:rPr lang="en-US" sz="3200" dirty="0" smtClean="0"/>
                <a:t>     - the next day he walks 11 miles to a trappers’ fort</a:t>
              </a:r>
            </a:p>
          </p:txBody>
        </p:sp>
      </p:grpSp>
      <p:sp useBgFill="1">
        <p:nvSpPr>
          <p:cNvPr id="30" name="Rectangle 29"/>
          <p:cNvSpPr/>
          <p:nvPr/>
        </p:nvSpPr>
        <p:spPr>
          <a:xfrm>
            <a:off x="1" y="5562600"/>
            <a:ext cx="9144000" cy="584775"/>
          </a:xfrm>
          <a:prstGeom prst="rect">
            <a:avLst/>
          </a:prstGeom>
        </p:spPr>
        <p:txBody>
          <a:bodyPr wrap="square">
            <a:spAutoFit/>
          </a:bodyPr>
          <a:lstStyle/>
          <a:p>
            <a:r>
              <a:rPr lang="en-US" sz="3200" dirty="0" smtClean="0"/>
              <a:t>     - two river crossings with waist deep water</a:t>
            </a:r>
            <a:endParaRPr lang="en-US" sz="3200" dirty="0"/>
          </a:p>
        </p:txBody>
      </p:sp>
      <p:sp useBgFill="1">
        <p:nvSpPr>
          <p:cNvPr id="31" name="Rectangle 30"/>
          <p:cNvSpPr/>
          <p:nvPr/>
        </p:nvSpPr>
        <p:spPr>
          <a:xfrm>
            <a:off x="0" y="6172200"/>
            <a:ext cx="9144000" cy="584775"/>
          </a:xfrm>
          <a:prstGeom prst="rect">
            <a:avLst/>
          </a:prstGeom>
        </p:spPr>
        <p:txBody>
          <a:bodyPr wrap="square">
            <a:spAutoFit/>
          </a:bodyPr>
          <a:lstStyle/>
          <a:p>
            <a:r>
              <a:rPr lang="en-US" sz="3200" dirty="0" smtClean="0"/>
              <a:t>     - 1</a:t>
            </a:r>
            <a:r>
              <a:rPr lang="en-US" sz="3200" baseline="30000" dirty="0" smtClean="0"/>
              <a:t>st</a:t>
            </a:r>
            <a:r>
              <a:rPr lang="en-US" sz="3200" dirty="0" smtClean="0"/>
              <a:t> runner to catch ‘John </a:t>
            </a:r>
            <a:r>
              <a:rPr lang="en-US" sz="3200" dirty="0" err="1" smtClean="0"/>
              <a:t>Colter</a:t>
            </a:r>
            <a:r>
              <a:rPr lang="en-US" sz="3200" dirty="0" smtClean="0"/>
              <a:t>’ wins free lunch!</a:t>
            </a:r>
            <a:endParaRPr lang="en-US" sz="3200" dirty="0"/>
          </a:p>
        </p:txBody>
      </p:sp>
      <p:sp useBgFill="1">
        <p:nvSpPr>
          <p:cNvPr id="15" name="TextBox 14"/>
          <p:cNvSpPr txBox="1">
            <a:spLocks noChangeArrowheads="1"/>
          </p:cNvSpPr>
          <p:nvPr/>
        </p:nvSpPr>
        <p:spPr bwMode="auto">
          <a:xfrm>
            <a:off x="0" y="-76200"/>
            <a:ext cx="9144000" cy="584775"/>
          </a:xfrm>
          <a:prstGeom prst="rect">
            <a:avLst/>
          </a:prstGeom>
          <a:ln w="9525">
            <a:noFill/>
            <a:miter lim="800000"/>
            <a:headEnd/>
            <a:tailEnd/>
          </a:ln>
        </p:spPr>
        <p:txBody>
          <a:bodyPr wrap="square">
            <a:spAutoFit/>
          </a:bodyPr>
          <a:lstStyle/>
          <a:p>
            <a:pPr algn="ctr">
              <a:defRPr/>
            </a:pPr>
            <a:r>
              <a:rPr lang="en-US" sz="3200" b="1" dirty="0" smtClean="0">
                <a:solidFill>
                  <a:schemeClr val="accent6">
                    <a:lumMod val="50000"/>
                  </a:schemeClr>
                </a:solidFill>
                <a:effectLst>
                  <a:outerShdw dist="38100" dir="7200000" algn="ctr" rotWithShape="0">
                    <a:schemeClr val="tx1"/>
                  </a:outerShdw>
                </a:effectLst>
                <a:latin typeface="Calibri" pitchFamily="34" charset="0"/>
              </a:rPr>
              <a:t>Several corpsmen became fur traders &amp; trappers . . . </a:t>
            </a:r>
            <a:endParaRPr lang="en-US" sz="3200" b="1" dirty="0">
              <a:solidFill>
                <a:schemeClr val="accent6">
                  <a:lumMod val="50000"/>
                </a:schemeClr>
              </a:solidFill>
              <a:effectLst>
                <a:outerShdw dist="38100" dir="7200000" algn="ctr" rotWithShape="0">
                  <a:schemeClr val="tx1"/>
                </a:outerShdw>
              </a:effectLst>
              <a:latin typeface="Calibri" pitchFamily="34" charset="0"/>
            </a:endParaRPr>
          </a:p>
        </p:txBody>
      </p:sp>
      <p:sp>
        <p:nvSpPr>
          <p:cNvPr id="16" name="TextBox 15"/>
          <p:cNvSpPr txBox="1"/>
          <p:nvPr/>
        </p:nvSpPr>
        <p:spPr>
          <a:xfrm>
            <a:off x="1088136" y="850392"/>
            <a:ext cx="2068580" cy="584775"/>
          </a:xfrm>
          <a:prstGeom prst="rect">
            <a:avLst/>
          </a:prstGeom>
          <a:noFill/>
        </p:spPr>
        <p:txBody>
          <a:bodyPr wrap="none" rtlCol="0">
            <a:spAutoFit/>
          </a:bodyPr>
          <a:lstStyle/>
          <a:p>
            <a:r>
              <a:rPr lang="en-US" sz="3200" dirty="0" smtClean="0"/>
              <a:t>John </a:t>
            </a:r>
            <a:r>
              <a:rPr lang="en-US" sz="3200" dirty="0" err="1" smtClean="0"/>
              <a:t>Colter</a:t>
            </a:r>
            <a:endParaRPr lang="en-US" sz="3200" dirty="0"/>
          </a:p>
        </p:txBody>
      </p:sp>
      <p:sp>
        <p:nvSpPr>
          <p:cNvPr id="17" name="TextBox 16"/>
          <p:cNvSpPr txBox="1"/>
          <p:nvPr/>
        </p:nvSpPr>
        <p:spPr>
          <a:xfrm>
            <a:off x="3048000" y="838200"/>
            <a:ext cx="2631233" cy="584775"/>
          </a:xfrm>
          <a:prstGeom prst="rect">
            <a:avLst/>
          </a:prstGeom>
          <a:noFill/>
        </p:spPr>
        <p:txBody>
          <a:bodyPr wrap="none" rtlCol="0">
            <a:spAutoFit/>
          </a:bodyPr>
          <a:lstStyle/>
          <a:p>
            <a:r>
              <a:rPr lang="en-US" sz="3200" dirty="0" smtClean="0"/>
              <a:t>and John Potts</a:t>
            </a:r>
            <a:endParaRPr lang="en-US" sz="3200" dirty="0"/>
          </a:p>
        </p:txBody>
      </p:sp>
      <p:sp useBgFill="1">
        <p:nvSpPr>
          <p:cNvPr id="26" name="TextBox 25"/>
          <p:cNvSpPr txBox="1"/>
          <p:nvPr/>
        </p:nvSpPr>
        <p:spPr>
          <a:xfrm>
            <a:off x="1066800" y="739914"/>
            <a:ext cx="2700163" cy="707886"/>
          </a:xfrm>
          <a:prstGeom prst="rect">
            <a:avLst/>
          </a:prstGeom>
        </p:spPr>
        <p:txBody>
          <a:bodyPr wrap="none" rtlCol="0">
            <a:spAutoFit/>
          </a:bodyPr>
          <a:lstStyle/>
          <a:p>
            <a:r>
              <a:rPr lang="en-US" sz="4000" dirty="0" err="1" smtClean="0">
                <a:solidFill>
                  <a:srgbClr val="FF0000"/>
                </a:solidFill>
                <a:effectLst>
                  <a:outerShdw dist="50800" dir="7200000" algn="ctr" rotWithShape="0">
                    <a:schemeClr val="tx1"/>
                  </a:outerShdw>
                </a:effectLst>
              </a:rPr>
              <a:t>Colter’s</a:t>
            </a:r>
            <a:r>
              <a:rPr lang="en-US" sz="4000" dirty="0" smtClean="0">
                <a:solidFill>
                  <a:srgbClr val="FF0000"/>
                </a:solidFill>
                <a:effectLst>
                  <a:outerShdw dist="50800" dir="7200000" algn="ctr" rotWithShape="0">
                    <a:schemeClr val="tx1"/>
                  </a:outerShdw>
                </a:effectLst>
              </a:rPr>
              <a:t> Run</a:t>
            </a:r>
            <a:endParaRPr lang="en-US" sz="4000" dirty="0">
              <a:solidFill>
                <a:srgbClr val="FF0000"/>
              </a:solidFill>
              <a:effectLst>
                <a:outerShdw dist="50800" dir="7200000" algn="ctr" rotWithShape="0">
                  <a:schemeClr val="tx1"/>
                </a:outerShdw>
              </a:effectLst>
            </a:endParaRPr>
          </a:p>
        </p:txBody>
      </p:sp>
      <p:pic>
        <p:nvPicPr>
          <p:cNvPr id="177154" name="Picture 2" descr="http://dev.winddrinkers.org/wp-content/uploads/2016/01/JCRLogoGeneric.jpg"/>
          <p:cNvPicPr>
            <a:picLocks noChangeAspect="1" noChangeArrowheads="1"/>
          </p:cNvPicPr>
          <p:nvPr/>
        </p:nvPicPr>
        <p:blipFill>
          <a:blip r:embed="rId2"/>
          <a:srcRect/>
          <a:stretch>
            <a:fillRect/>
          </a:stretch>
        </p:blipFill>
        <p:spPr bwMode="auto">
          <a:xfrm>
            <a:off x="1219200" y="1447800"/>
            <a:ext cx="6477000" cy="3047999"/>
          </a:xfrm>
          <a:prstGeom prst="rect">
            <a:avLst/>
          </a:prstGeom>
          <a:noFill/>
        </p:spPr>
      </p:pic>
      <p:pic>
        <p:nvPicPr>
          <p:cNvPr id="174081" name="Picture 1"/>
          <p:cNvPicPr>
            <a:picLocks noChangeAspect="1" noChangeArrowheads="1"/>
          </p:cNvPicPr>
          <p:nvPr/>
        </p:nvPicPr>
        <p:blipFill>
          <a:blip r:embed="rId3"/>
          <a:srcRect/>
          <a:stretch>
            <a:fillRect/>
          </a:stretch>
        </p:blipFill>
        <p:spPr bwMode="auto">
          <a:xfrm>
            <a:off x="5363936" y="2590800"/>
            <a:ext cx="3780064" cy="2743200"/>
          </a:xfrm>
          <a:prstGeom prst="rect">
            <a:avLst/>
          </a:prstGeom>
          <a:noFill/>
          <a:ln w="50800">
            <a:solidFill>
              <a:schemeClr val="tx1"/>
            </a:solidFill>
            <a:miter lim="800000"/>
            <a:headEnd/>
            <a:tailEnd/>
          </a:ln>
          <a:effectLst/>
        </p:spPr>
      </p:pic>
      <p:pic>
        <p:nvPicPr>
          <p:cNvPr id="177156" name="Picture 4" descr="http://winddrinkers.org/wp-content/uploads/2016/01/JOHN_COLTER_RUN_START_1600x1200.jpg"/>
          <p:cNvPicPr>
            <a:picLocks noChangeAspect="1" noChangeArrowheads="1"/>
          </p:cNvPicPr>
          <p:nvPr/>
        </p:nvPicPr>
        <p:blipFill>
          <a:blip r:embed="rId4"/>
          <a:srcRect t="27972" r="3497" b="9851"/>
          <a:stretch>
            <a:fillRect/>
          </a:stretch>
        </p:blipFill>
        <p:spPr bwMode="auto">
          <a:xfrm>
            <a:off x="1143000" y="1437032"/>
            <a:ext cx="6553200" cy="2982568"/>
          </a:xfrm>
          <a:prstGeom prst="rect">
            <a:avLst/>
          </a:prstGeom>
          <a:noFill/>
        </p:spPr>
      </p:pic>
      <p:sp useBgFill="1">
        <p:nvSpPr>
          <p:cNvPr id="28" name="TextBox 27"/>
          <p:cNvSpPr txBox="1"/>
          <p:nvPr/>
        </p:nvSpPr>
        <p:spPr>
          <a:xfrm>
            <a:off x="0" y="4444425"/>
            <a:ext cx="9144000" cy="584775"/>
          </a:xfrm>
          <a:prstGeom prst="rect">
            <a:avLst/>
          </a:prstGeom>
        </p:spPr>
        <p:txBody>
          <a:bodyPr wrap="square" rtlCol="0">
            <a:spAutoFit/>
          </a:bodyPr>
          <a:lstStyle/>
          <a:p>
            <a:r>
              <a:rPr lang="en-US" sz="3200" dirty="0" smtClean="0"/>
              <a:t>     - yearly re-enactment race at Missouri Headwaters</a:t>
            </a:r>
          </a:p>
        </p:txBody>
      </p:sp>
      <p:sp useBgFill="1">
        <p:nvSpPr>
          <p:cNvPr id="29" name="Rectangle 28"/>
          <p:cNvSpPr/>
          <p:nvPr/>
        </p:nvSpPr>
        <p:spPr>
          <a:xfrm>
            <a:off x="0" y="5029200"/>
            <a:ext cx="9144000" cy="584775"/>
          </a:xfrm>
          <a:prstGeom prst="rect">
            <a:avLst/>
          </a:prstGeom>
        </p:spPr>
        <p:txBody>
          <a:bodyPr wrap="square">
            <a:spAutoFit/>
          </a:bodyPr>
          <a:lstStyle/>
          <a:p>
            <a:r>
              <a:rPr lang="en-US" sz="3200" dirty="0" smtClean="0"/>
              <a:t>     - 7 miles on gravel roads and rugged trails</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53"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1000" fill="hold"/>
                                        <p:tgtEl>
                                          <p:spTgt spid="26"/>
                                        </p:tgtEl>
                                        <p:attrNameLst>
                                          <p:attrName>ppt_w</p:attrName>
                                        </p:attrNameLst>
                                      </p:cBhvr>
                                      <p:tavLst>
                                        <p:tav tm="0">
                                          <p:val>
                                            <p:fltVal val="0"/>
                                          </p:val>
                                        </p:tav>
                                        <p:tav tm="100000">
                                          <p:val>
                                            <p:strVal val="#ppt_w"/>
                                          </p:val>
                                        </p:tav>
                                      </p:tavLst>
                                    </p:anim>
                                    <p:anim calcmode="lin" valueType="num">
                                      <p:cBhvr>
                                        <p:cTn id="11" dur="1000" fill="hold"/>
                                        <p:tgtEl>
                                          <p:spTgt spid="26"/>
                                        </p:tgtEl>
                                        <p:attrNameLst>
                                          <p:attrName>ppt_h</p:attrName>
                                        </p:attrNameLst>
                                      </p:cBhvr>
                                      <p:tavLst>
                                        <p:tav tm="0">
                                          <p:val>
                                            <p:fltVal val="0"/>
                                          </p:val>
                                        </p:tav>
                                        <p:tav tm="100000">
                                          <p:val>
                                            <p:strVal val="#ppt_h"/>
                                          </p:val>
                                        </p:tav>
                                      </p:tavLst>
                                    </p:anim>
                                    <p:animEffect transition="in" filter="fade">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174081"/>
                                        </p:tgtEl>
                                      </p:cBhvr>
                                    </p:animEffect>
                                    <p:set>
                                      <p:cBhvr>
                                        <p:cTn id="17" dur="1" fill="hold">
                                          <p:stCondLst>
                                            <p:cond delay="999"/>
                                          </p:stCondLst>
                                        </p:cTn>
                                        <p:tgtEl>
                                          <p:spTgt spid="174081"/>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1000"/>
                                        <p:tgtEl>
                                          <p:spTgt spid="38"/>
                                        </p:tgtEl>
                                      </p:cBhvr>
                                    </p:animEffect>
                                    <p:set>
                                      <p:cBhvr>
                                        <p:cTn id="20" dur="1" fill="hold">
                                          <p:stCondLst>
                                            <p:cond delay="999"/>
                                          </p:stCondLst>
                                        </p:cTn>
                                        <p:tgtEl>
                                          <p:spTgt spid="38"/>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77154"/>
                                        </p:tgtEl>
                                        <p:attrNameLst>
                                          <p:attrName>style.visibility</p:attrName>
                                        </p:attrNameLst>
                                      </p:cBhvr>
                                      <p:to>
                                        <p:strVal val="visible"/>
                                      </p:to>
                                    </p:set>
                                    <p:animEffect transition="in" filter="fade">
                                      <p:cBhvr>
                                        <p:cTn id="23" dur="1000"/>
                                        <p:tgtEl>
                                          <p:spTgt spid="17715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10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10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10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7156"/>
                                        </p:tgtEl>
                                        <p:attrNameLst>
                                          <p:attrName>style.visibility</p:attrName>
                                        </p:attrNameLst>
                                      </p:cBhvr>
                                      <p:to>
                                        <p:strVal val="visible"/>
                                      </p:to>
                                    </p:set>
                                    <p:animEffect transition="in" filter="fade">
                                      <p:cBhvr>
                                        <p:cTn id="43" dur="1000"/>
                                        <p:tgtEl>
                                          <p:spTgt spid="177156"/>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17" grpId="0"/>
      <p:bldP spid="26" grpId="0" animBg="1"/>
      <p:bldP spid="28" grpId="0" animBg="1"/>
      <p:bldP spid="29" grpId="0" animBg="1"/>
    </p:bldLst>
  </p:timing>
</p:sld>
</file>

<file path=ppt/slides/slide145.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
        <p:cNvGrpSpPr/>
        <p:nvPr/>
      </p:nvGrpSpPr>
      <p:grpSpPr>
        <a:xfrm>
          <a:off x="0" y="0"/>
          <a:ext cx="0" cy="0"/>
          <a:chOff x="0" y="0"/>
          <a:chExt cx="0" cy="0"/>
        </a:xfrm>
      </p:grpSpPr>
      <p:sp>
        <p:nvSpPr>
          <p:cNvPr id="176130" name="Rectangle 2"/>
          <p:cNvSpPr>
            <a:spLocks noChangeArrowheads="1"/>
          </p:cNvSpPr>
          <p:nvPr/>
        </p:nvSpPr>
        <p:spPr bwMode="auto">
          <a:xfrm>
            <a:off x="0" y="0"/>
            <a:ext cx="9144000" cy="7478970"/>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1600" dirty="0" smtClean="0">
                <a:solidFill>
                  <a:srgbClr val="252525"/>
                </a:solidFill>
                <a:latin typeface="Arial" pitchFamily="34" charset="0"/>
                <a:cs typeface="Arial" pitchFamily="34" charset="0"/>
                <a:hlinkClick r:id="rId2"/>
              </a:rPr>
              <a:t>https://en.wikipedia.org/wiki/John_Colter</a:t>
            </a:r>
            <a:endParaRPr lang="en-US" sz="1600" dirty="0" smtClean="0">
              <a:solidFill>
                <a:srgbClr val="252525"/>
              </a:solidFill>
              <a:latin typeface="Arial" pitchFamily="34" charset="0"/>
              <a:cs typeface="Arial" pitchFamily="34" charset="0"/>
            </a:endParaRPr>
          </a:p>
          <a:p>
            <a:pPr lvl="0" fontAlgn="base">
              <a:spcBef>
                <a:spcPct val="0"/>
              </a:spcBef>
              <a:spcAft>
                <a:spcPct val="0"/>
              </a:spcAft>
            </a:pPr>
            <a:endParaRPr lang="en-US" sz="1600" dirty="0" smtClean="0">
              <a:solidFill>
                <a:srgbClr val="252525"/>
              </a:solidFill>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rgbClr val="252525"/>
                </a:solidFill>
                <a:effectLst/>
                <a:latin typeface="Arial" pitchFamily="34" charset="0"/>
                <a:cs typeface="Arial" pitchFamily="34" charset="0"/>
              </a:rPr>
              <a:t>Colter</a:t>
            </a:r>
            <a:r>
              <a:rPr kumimoji="0" lang="en-US" sz="1600" b="0" i="0" u="none" strike="noStrike" cap="none" normalizeH="0" baseline="0" dirty="0" smtClean="0">
                <a:ln>
                  <a:noFill/>
                </a:ln>
                <a:solidFill>
                  <a:srgbClr val="252525"/>
                </a:solidFill>
                <a:effectLst/>
                <a:latin typeface="Arial" pitchFamily="34" charset="0"/>
                <a:cs typeface="Arial" pitchFamily="34" charset="0"/>
              </a:rPr>
              <a:t> teamed up with John Potts, another former member of the Lewis and Clark Expedition, once again in the region near Three Forks, Montana. In 1808, </a:t>
            </a:r>
            <a:r>
              <a:rPr kumimoji="0" lang="en-US" sz="1600" b="0" i="0" u="none" strike="noStrike" cap="none" normalizeH="0" baseline="0" dirty="0" err="1" smtClean="0">
                <a:ln>
                  <a:noFill/>
                </a:ln>
                <a:solidFill>
                  <a:srgbClr val="252525"/>
                </a:solidFill>
                <a:effectLst/>
                <a:latin typeface="Arial" pitchFamily="34" charset="0"/>
                <a:cs typeface="Arial" pitchFamily="34" charset="0"/>
              </a:rPr>
              <a:t>Colter</a:t>
            </a:r>
            <a:r>
              <a:rPr kumimoji="0" lang="en-US" sz="1600" b="0" i="0" u="none" strike="noStrike" cap="none" normalizeH="0" baseline="0" dirty="0" smtClean="0">
                <a:ln>
                  <a:noFill/>
                </a:ln>
                <a:solidFill>
                  <a:srgbClr val="252525"/>
                </a:solidFill>
                <a:effectLst/>
                <a:latin typeface="Arial" pitchFamily="34" charset="0"/>
                <a:cs typeface="Arial" pitchFamily="34" charset="0"/>
              </a:rPr>
              <a:t> and Potts set out from Fort Raymond once more to negotiate trade agreements with local nations. While leading a group of eight hundred Flathead and Crow Indians back to the trading fort, </a:t>
            </a:r>
            <a:r>
              <a:rPr kumimoji="0" lang="en-US" sz="1600" b="0" i="0" u="none" strike="noStrike" cap="none" normalizeH="0" baseline="0" dirty="0" err="1" smtClean="0">
                <a:ln>
                  <a:noFill/>
                </a:ln>
                <a:solidFill>
                  <a:srgbClr val="252525"/>
                </a:solidFill>
                <a:effectLst/>
                <a:latin typeface="Arial" pitchFamily="34" charset="0"/>
                <a:cs typeface="Arial" pitchFamily="34" charset="0"/>
              </a:rPr>
              <a:t>Colter's</a:t>
            </a:r>
            <a:r>
              <a:rPr kumimoji="0" lang="en-US" sz="1600" b="0" i="0" u="none" strike="noStrike" cap="none" normalizeH="0" baseline="0" dirty="0" smtClean="0">
                <a:ln>
                  <a:noFill/>
                </a:ln>
                <a:solidFill>
                  <a:srgbClr val="252525"/>
                </a:solidFill>
                <a:effectLst/>
                <a:latin typeface="Arial" pitchFamily="34" charset="0"/>
                <a:cs typeface="Arial" pitchFamily="34" charset="0"/>
              </a:rPr>
              <a:t> party was attacked by a mass of Blackfeet numbering over fifteen-hundred.</a:t>
            </a:r>
            <a:r>
              <a:rPr lang="en-US" sz="1600" baseline="30000" dirty="0" smtClean="0">
                <a:solidFill>
                  <a:srgbClr val="0B0080"/>
                </a:solidFill>
                <a:latin typeface="Arial" pitchFamily="34" charset="0"/>
                <a:cs typeface="Arial" pitchFamily="34" charset="0"/>
              </a:rPr>
              <a:t> </a:t>
            </a:r>
            <a:r>
              <a:rPr lang="en-US" sz="1600" dirty="0" smtClean="0">
                <a:solidFill>
                  <a:srgbClr val="0B0080"/>
                </a:solidFill>
                <a:latin typeface="Arial" pitchFamily="34" charset="0"/>
                <a:cs typeface="Arial" pitchFamily="34" charset="0"/>
              </a:rPr>
              <a:t> </a:t>
            </a:r>
            <a:r>
              <a:rPr kumimoji="0" lang="en-US" sz="1600" b="0" i="0" u="none" strike="noStrike" cap="none" normalizeH="0" baseline="0" dirty="0" smtClean="0">
                <a:ln>
                  <a:noFill/>
                </a:ln>
                <a:solidFill>
                  <a:srgbClr val="252525"/>
                </a:solidFill>
                <a:effectLst/>
                <a:latin typeface="Arial" pitchFamily="34" charset="0"/>
                <a:cs typeface="Arial" pitchFamily="34" charset="0"/>
              </a:rPr>
              <a:t>The Flatheads and Crows managed to force the Blackfeet into retreat, but </a:t>
            </a:r>
            <a:r>
              <a:rPr kumimoji="0" lang="en-US" sz="1600" b="0" i="0" u="none" strike="noStrike" cap="none" normalizeH="0" baseline="0" dirty="0" err="1" smtClean="0">
                <a:ln>
                  <a:noFill/>
                </a:ln>
                <a:solidFill>
                  <a:srgbClr val="252525"/>
                </a:solidFill>
                <a:effectLst/>
                <a:latin typeface="Arial" pitchFamily="34" charset="0"/>
                <a:cs typeface="Arial" pitchFamily="34" charset="0"/>
              </a:rPr>
              <a:t>Colter</a:t>
            </a:r>
            <a:r>
              <a:rPr kumimoji="0" lang="en-US" sz="1600" b="0" i="0" u="none" strike="noStrike" cap="none" normalizeH="0" baseline="0" dirty="0" smtClean="0">
                <a:ln>
                  <a:noFill/>
                </a:ln>
                <a:solidFill>
                  <a:srgbClr val="252525"/>
                </a:solidFill>
                <a:effectLst/>
                <a:latin typeface="Arial" pitchFamily="34" charset="0"/>
                <a:cs typeface="Arial" pitchFamily="34" charset="0"/>
              </a:rPr>
              <a:t> suffered a leg wound from either a bullet or arrow. This wound was non-serious as </a:t>
            </a:r>
            <a:r>
              <a:rPr kumimoji="0" lang="en-US" sz="1600" b="0" i="0" u="none" strike="noStrike" cap="none" normalizeH="0" baseline="0" dirty="0" err="1" smtClean="0">
                <a:ln>
                  <a:noFill/>
                </a:ln>
                <a:solidFill>
                  <a:srgbClr val="252525"/>
                </a:solidFill>
                <a:effectLst/>
                <a:latin typeface="Arial" pitchFamily="34" charset="0"/>
                <a:cs typeface="Arial" pitchFamily="34" charset="0"/>
              </a:rPr>
              <a:t>Colter</a:t>
            </a:r>
            <a:r>
              <a:rPr kumimoji="0" lang="en-US" sz="1600" b="0" i="0" u="none" strike="noStrike" cap="none" normalizeH="0" baseline="0" dirty="0" smtClean="0">
                <a:ln>
                  <a:noFill/>
                </a:ln>
                <a:solidFill>
                  <a:srgbClr val="252525"/>
                </a:solidFill>
                <a:effectLst/>
                <a:latin typeface="Arial" pitchFamily="34" charset="0"/>
                <a:cs typeface="Arial" pitchFamily="34" charset="0"/>
              </a:rPr>
              <a:t> quickly recuperated and left Fort Raymond with Potts once more the following year. In 1809, another altercation with the Blackfeet resulted in John Potts' death and </a:t>
            </a:r>
            <a:r>
              <a:rPr kumimoji="0" lang="en-US" sz="1600" b="0" i="0" u="none" strike="noStrike" cap="none" normalizeH="0" baseline="0" dirty="0" err="1" smtClean="0">
                <a:ln>
                  <a:noFill/>
                </a:ln>
                <a:solidFill>
                  <a:srgbClr val="252525"/>
                </a:solidFill>
                <a:effectLst/>
                <a:latin typeface="Arial" pitchFamily="34" charset="0"/>
                <a:cs typeface="Arial" pitchFamily="34" charset="0"/>
              </a:rPr>
              <a:t>Colter's</a:t>
            </a:r>
            <a:r>
              <a:rPr kumimoji="0" lang="en-US" sz="1600" b="0" i="0" u="none" strike="noStrike" cap="none" normalizeH="0" baseline="0" dirty="0" smtClean="0">
                <a:ln>
                  <a:noFill/>
                </a:ln>
                <a:solidFill>
                  <a:srgbClr val="252525"/>
                </a:solidFill>
                <a:effectLst/>
                <a:latin typeface="Arial" pitchFamily="34" charset="0"/>
                <a:cs typeface="Arial" pitchFamily="34" charset="0"/>
              </a:rPr>
              <a:t> capture. While going by canoe up the Jefferson River, Potts and </a:t>
            </a:r>
            <a:r>
              <a:rPr kumimoji="0" lang="en-US" sz="1600" b="0" i="0" u="none" strike="noStrike" cap="none" normalizeH="0" baseline="0" dirty="0" err="1" smtClean="0">
                <a:ln>
                  <a:noFill/>
                </a:ln>
                <a:solidFill>
                  <a:srgbClr val="252525"/>
                </a:solidFill>
                <a:effectLst/>
                <a:latin typeface="Arial" pitchFamily="34" charset="0"/>
                <a:cs typeface="Arial" pitchFamily="34" charset="0"/>
              </a:rPr>
              <a:t>Colter</a:t>
            </a:r>
            <a:r>
              <a:rPr kumimoji="0" lang="en-US" sz="1600" b="0" i="0" u="none" strike="noStrike" cap="none" normalizeH="0" baseline="0" dirty="0" smtClean="0">
                <a:ln>
                  <a:noFill/>
                </a:ln>
                <a:solidFill>
                  <a:srgbClr val="252525"/>
                </a:solidFill>
                <a:effectLst/>
                <a:latin typeface="Arial" pitchFamily="34" charset="0"/>
                <a:cs typeface="Arial" pitchFamily="34" charset="0"/>
              </a:rPr>
              <a:t> encountered several hundred Blackfeet who demanded they come ashore. </a:t>
            </a:r>
            <a:r>
              <a:rPr kumimoji="0" lang="en-US" sz="1600" b="0" i="0" u="none" strike="noStrike" cap="none" normalizeH="0" baseline="0" dirty="0" err="1" smtClean="0">
                <a:ln>
                  <a:noFill/>
                </a:ln>
                <a:solidFill>
                  <a:srgbClr val="252525"/>
                </a:solidFill>
                <a:effectLst/>
                <a:latin typeface="Arial" pitchFamily="34" charset="0"/>
                <a:cs typeface="Arial" pitchFamily="34" charset="0"/>
              </a:rPr>
              <a:t>Colter</a:t>
            </a:r>
            <a:r>
              <a:rPr kumimoji="0" lang="en-US" sz="1600" b="0" i="0" u="none" strike="noStrike" cap="none" normalizeH="0" baseline="0" dirty="0" smtClean="0">
                <a:ln>
                  <a:noFill/>
                </a:ln>
                <a:solidFill>
                  <a:srgbClr val="252525"/>
                </a:solidFill>
                <a:effectLst/>
                <a:latin typeface="Arial" pitchFamily="34" charset="0"/>
                <a:cs typeface="Arial" pitchFamily="34" charset="0"/>
              </a:rPr>
              <a:t> went ashore and was disarmed and stripped naked. When Potts then refused to come ashore he was shot and wounded. Potts in his turn shot one of the Indian warriors and died riddled with bullets fired by the Indians on the shore. His body was brought ashore and hacked to pieces. After a council, </a:t>
            </a:r>
            <a:r>
              <a:rPr kumimoji="0" lang="en-US" sz="1600" b="0" i="0" u="none" strike="noStrike" cap="none" normalizeH="0" baseline="0" dirty="0" err="1" smtClean="0">
                <a:ln>
                  <a:noFill/>
                </a:ln>
                <a:solidFill>
                  <a:srgbClr val="252525"/>
                </a:solidFill>
                <a:effectLst/>
                <a:latin typeface="Arial" pitchFamily="34" charset="0"/>
                <a:cs typeface="Arial" pitchFamily="34" charset="0"/>
              </a:rPr>
              <a:t>Colter</a:t>
            </a:r>
            <a:r>
              <a:rPr kumimoji="0" lang="en-US" sz="1600" b="0" i="0" u="none" strike="noStrike" cap="none" normalizeH="0" baseline="0" dirty="0" smtClean="0">
                <a:ln>
                  <a:noFill/>
                </a:ln>
                <a:solidFill>
                  <a:srgbClr val="252525"/>
                </a:solidFill>
                <a:effectLst/>
                <a:latin typeface="Arial" pitchFamily="34" charset="0"/>
                <a:cs typeface="Arial" pitchFamily="34" charset="0"/>
              </a:rPr>
              <a:t> was motioned, told in Crow to leave, and encouraged to run. It soon became apparent that he was running for his life pursued by a large pack of young braves. A fast runner, after several miles the still-naked </a:t>
            </a:r>
            <a:r>
              <a:rPr kumimoji="0" lang="en-US" sz="1600" b="0" i="0" u="none" strike="noStrike" cap="none" normalizeH="0" baseline="0" dirty="0" err="1" smtClean="0">
                <a:ln>
                  <a:noFill/>
                </a:ln>
                <a:solidFill>
                  <a:srgbClr val="252525"/>
                </a:solidFill>
                <a:effectLst/>
                <a:latin typeface="Arial" pitchFamily="34" charset="0"/>
                <a:cs typeface="Arial" pitchFamily="34" charset="0"/>
              </a:rPr>
              <a:t>Colter</a:t>
            </a:r>
            <a:r>
              <a:rPr kumimoji="0" lang="en-US" sz="1600" b="0" i="0" u="none" strike="noStrike" cap="none" normalizeH="0" baseline="0" dirty="0" smtClean="0">
                <a:ln>
                  <a:noFill/>
                </a:ln>
                <a:solidFill>
                  <a:srgbClr val="252525"/>
                </a:solidFill>
                <a:effectLst/>
                <a:latin typeface="Arial" pitchFamily="34" charset="0"/>
                <a:cs typeface="Arial" pitchFamily="34" charset="0"/>
              </a:rPr>
              <a:t> was exhausted and bleeding from his nose but far ahead of most of the group with only one assailant still close to him.</a:t>
            </a:r>
            <a:r>
              <a:rPr kumimoji="0" lang="en-US" sz="1600" b="0" i="0" u="none" strike="noStrike" cap="none" normalizeH="0" baseline="30000" dirty="0" smtClean="0">
                <a:ln>
                  <a:noFill/>
                </a:ln>
                <a:solidFill>
                  <a:srgbClr val="0B0080"/>
                </a:solidFill>
                <a:effectLst/>
                <a:latin typeface="Arial" pitchFamily="34" charset="0"/>
                <a:cs typeface="Arial" pitchFamily="34" charset="0"/>
                <a:hlinkClick r:id="rId2"/>
              </a:rPr>
              <a:t>[11]</a:t>
            </a:r>
            <a:r>
              <a:rPr kumimoji="0" lang="en-US" sz="1600" b="0" i="0" u="none" strike="noStrike" cap="none" normalizeH="0" baseline="0" dirty="0" smtClean="0">
                <a:ln>
                  <a:noFill/>
                </a:ln>
                <a:solidFill>
                  <a:srgbClr val="252525"/>
                </a:solidFill>
                <a:effectLst/>
                <a:latin typeface="Arial" pitchFamily="34" charset="0"/>
                <a:cs typeface="Arial" pitchFamily="34" charset="0"/>
              </a:rPr>
              <a:t> He then managed to overcome the lone man:</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Again he turned his head, and saw the savage not twenty yards from him. Determined if possible to avoid the expected blow, he suddenly stopped, turned round, and spread out his arms. The Indian, surprised by the suddenness of the action, and perhaps at the bloody appearance of </a:t>
            </a:r>
            <a:r>
              <a:rPr kumimoji="0" lang="en-US" sz="1600" b="0" i="0" u="none" strike="noStrike" cap="none" normalizeH="0" baseline="0" dirty="0" err="1" smtClean="0">
                <a:ln>
                  <a:noFill/>
                </a:ln>
                <a:solidFill>
                  <a:schemeClr val="tx1"/>
                </a:solidFill>
                <a:effectLst/>
                <a:latin typeface="Arial" pitchFamily="34" charset="0"/>
                <a:cs typeface="Arial" pitchFamily="34" charset="0"/>
              </a:rPr>
              <a:t>Colter</a:t>
            </a:r>
            <a:r>
              <a:rPr kumimoji="0" lang="en-US" sz="1600" b="0" i="0" u="none" strike="noStrike" cap="none" normalizeH="0" baseline="0" dirty="0" smtClean="0">
                <a:ln>
                  <a:noFill/>
                </a:ln>
                <a:solidFill>
                  <a:schemeClr val="tx1"/>
                </a:solidFill>
                <a:effectLst/>
                <a:latin typeface="Arial" pitchFamily="34" charset="0"/>
                <a:cs typeface="Arial" pitchFamily="34" charset="0"/>
              </a:rPr>
              <a:t>, also attempted to stop; but exhausted with running, he fell whilst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endeavouring</a:t>
            </a:r>
            <a:r>
              <a:rPr kumimoji="0" lang="en-US" sz="1600" b="0" i="0" u="none" strike="noStrike" cap="none" normalizeH="0" baseline="0" dirty="0" smtClean="0">
                <a:ln>
                  <a:noFill/>
                </a:ln>
                <a:solidFill>
                  <a:schemeClr val="tx1"/>
                </a:solidFill>
                <a:effectLst/>
                <a:latin typeface="Arial" pitchFamily="34" charset="0"/>
                <a:cs typeface="Arial" pitchFamily="34" charset="0"/>
              </a:rPr>
              <a:t> to throw his spear, which stuck in the ground, and broke in his hand. </a:t>
            </a:r>
            <a:r>
              <a:rPr kumimoji="0" lang="en-US" sz="1600" b="0" i="0" u="none" strike="noStrike" cap="none" normalizeH="0" baseline="0" dirty="0" err="1" smtClean="0">
                <a:ln>
                  <a:noFill/>
                </a:ln>
                <a:solidFill>
                  <a:schemeClr val="tx1"/>
                </a:solidFill>
                <a:effectLst/>
                <a:latin typeface="Arial" pitchFamily="34" charset="0"/>
                <a:cs typeface="Arial" pitchFamily="34" charset="0"/>
              </a:rPr>
              <a:t>Colter</a:t>
            </a:r>
            <a:r>
              <a:rPr kumimoji="0" lang="en-US" sz="1600" b="0" i="0" u="none" strike="noStrike" cap="none" normalizeH="0" baseline="0" dirty="0" smtClean="0">
                <a:ln>
                  <a:noFill/>
                </a:ln>
                <a:solidFill>
                  <a:schemeClr val="tx1"/>
                </a:solidFill>
                <a:effectLst/>
                <a:latin typeface="Arial" pitchFamily="34" charset="0"/>
                <a:cs typeface="Arial" pitchFamily="34" charset="0"/>
              </a:rPr>
              <a:t> instantly snatched up the pointed part, with which he pinned him to the earth, and then continued his flight.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rgbClr val="252525"/>
                </a:solidFill>
                <a:effectLst/>
                <a:latin typeface="Arial" pitchFamily="34" charset="0"/>
                <a:cs typeface="Arial" pitchFamily="34" charset="0"/>
              </a:rPr>
              <a:t>Colter</a:t>
            </a:r>
            <a:r>
              <a:rPr kumimoji="0" lang="en-US" sz="1600" b="0" i="0" u="none" strike="noStrike" cap="none" normalizeH="0" baseline="0" dirty="0" smtClean="0">
                <a:ln>
                  <a:noFill/>
                </a:ln>
                <a:solidFill>
                  <a:srgbClr val="252525"/>
                </a:solidFill>
                <a:effectLst/>
                <a:latin typeface="Arial" pitchFamily="34" charset="0"/>
                <a:cs typeface="Arial" pitchFamily="34" charset="0"/>
              </a:rPr>
              <a:t> got a blanket from the Indian he had killed. Continuing his run with a pack of Indians following he reached the Madison River, five miles (eight km) from his start, and, hiding inside a </a:t>
            </a:r>
            <a:r>
              <a:rPr kumimoji="0" lang="en-US" sz="1600" b="0" i="0" u="none" strike="noStrike" cap="none" normalizeH="0" baseline="0" dirty="0" smtClean="0">
                <a:ln>
                  <a:noFill/>
                </a:ln>
                <a:solidFill>
                  <a:srgbClr val="0B0080"/>
                </a:solidFill>
                <a:effectLst/>
                <a:latin typeface="Arial" pitchFamily="34" charset="0"/>
                <a:cs typeface="Arial" pitchFamily="34" charset="0"/>
              </a:rPr>
              <a:t>beaver lodge</a:t>
            </a:r>
            <a:r>
              <a:rPr kumimoji="0" lang="en-US" sz="1600" b="0" i="0" u="none" strike="noStrike" cap="none" normalizeH="0" baseline="0" dirty="0" smtClean="0">
                <a:ln>
                  <a:noFill/>
                </a:ln>
                <a:solidFill>
                  <a:srgbClr val="252525"/>
                </a:solidFill>
                <a:effectLst/>
                <a:latin typeface="Arial" pitchFamily="34" charset="0"/>
                <a:cs typeface="Arial" pitchFamily="34" charset="0"/>
              </a:rPr>
              <a:t>, escaped capture. Emerging at night he climbed and walked for eleven days to a trader's fort on the Little Big Horn.</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76200" y="-3352800"/>
            <a:ext cx="7535309" cy="10361051"/>
            <a:chOff x="777240" y="-3352800"/>
            <a:chExt cx="7535309" cy="10361051"/>
          </a:xfrm>
        </p:grpSpPr>
        <p:pic>
          <p:nvPicPr>
            <p:cNvPr id="155650" name="Picture 2"/>
            <p:cNvPicPr>
              <a:picLocks noChangeAspect="1" noChangeArrowheads="1"/>
            </p:cNvPicPr>
            <p:nvPr/>
          </p:nvPicPr>
          <p:blipFill>
            <a:blip r:embed="rId2"/>
            <a:srcRect/>
            <a:stretch>
              <a:fillRect/>
            </a:stretch>
          </p:blipFill>
          <p:spPr bwMode="auto">
            <a:xfrm>
              <a:off x="777240" y="-3352800"/>
              <a:ext cx="7535309" cy="10361051"/>
            </a:xfrm>
            <a:prstGeom prst="rect">
              <a:avLst/>
            </a:prstGeom>
            <a:noFill/>
            <a:ln w="9525">
              <a:noFill/>
              <a:miter lim="800000"/>
              <a:headEnd/>
              <a:tailEnd/>
            </a:ln>
            <a:effectLst/>
          </p:spPr>
        </p:pic>
        <p:sp useBgFill="1">
          <p:nvSpPr>
            <p:cNvPr id="4" name="Rectangle 3"/>
            <p:cNvSpPr/>
            <p:nvPr/>
          </p:nvSpPr>
          <p:spPr>
            <a:xfrm>
              <a:off x="3429000" y="914400"/>
              <a:ext cx="8382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28600" y="1752600"/>
            <a:ext cx="6248400" cy="4191000"/>
            <a:chOff x="228600" y="1752600"/>
            <a:chExt cx="6248400" cy="4191000"/>
          </a:xfrm>
        </p:grpSpPr>
        <p:sp>
          <p:nvSpPr>
            <p:cNvPr id="6" name="Rectangle 5"/>
            <p:cNvSpPr/>
            <p:nvPr/>
          </p:nvSpPr>
          <p:spPr>
            <a:xfrm>
              <a:off x="3733800" y="4495800"/>
              <a:ext cx="2743200" cy="533400"/>
            </a:xfrm>
            <a:prstGeom prst="rect">
              <a:avLst/>
            </a:prstGeom>
            <a:noFill/>
            <a:ln w="50800">
              <a:solidFill>
                <a:schemeClr val="accent2">
                  <a:lumMod val="60000"/>
                  <a:lumOff val="40000"/>
                </a:schemeClr>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733800" y="2667000"/>
              <a:ext cx="2590800" cy="533400"/>
            </a:xfrm>
            <a:prstGeom prst="rect">
              <a:avLst/>
            </a:prstGeom>
            <a:noFill/>
            <a:ln w="50800">
              <a:solidFill>
                <a:schemeClr val="accent2">
                  <a:lumMod val="60000"/>
                  <a:lumOff val="40000"/>
                </a:schemeClr>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8600" y="5410200"/>
              <a:ext cx="2819400" cy="533400"/>
            </a:xfrm>
            <a:prstGeom prst="rect">
              <a:avLst/>
            </a:prstGeom>
            <a:noFill/>
            <a:ln w="50800">
              <a:solidFill>
                <a:schemeClr val="accent2">
                  <a:lumMod val="60000"/>
                  <a:lumOff val="40000"/>
                </a:schemeClr>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28600" y="3581400"/>
              <a:ext cx="2743200" cy="533400"/>
            </a:xfrm>
            <a:prstGeom prst="rect">
              <a:avLst/>
            </a:prstGeom>
            <a:noFill/>
            <a:ln w="50800">
              <a:solidFill>
                <a:schemeClr val="accent2">
                  <a:lumMod val="60000"/>
                  <a:lumOff val="40000"/>
                </a:schemeClr>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8600" y="1752600"/>
              <a:ext cx="2590800" cy="533400"/>
            </a:xfrm>
            <a:prstGeom prst="rect">
              <a:avLst/>
            </a:prstGeom>
            <a:noFill/>
            <a:ln w="50800">
              <a:solidFill>
                <a:schemeClr val="accent2">
                  <a:lumMod val="60000"/>
                  <a:lumOff val="40000"/>
                </a:schemeClr>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5" name="TextBox 14"/>
          <p:cNvSpPr txBox="1">
            <a:spLocks noChangeArrowheads="1"/>
          </p:cNvSpPr>
          <p:nvPr/>
        </p:nvSpPr>
        <p:spPr bwMode="auto">
          <a:xfrm>
            <a:off x="0" y="-76200"/>
            <a:ext cx="9144000" cy="584775"/>
          </a:xfrm>
          <a:prstGeom prst="rect">
            <a:avLst/>
          </a:prstGeom>
          <a:ln w="9525">
            <a:noFill/>
            <a:miter lim="800000"/>
            <a:headEnd/>
            <a:tailEnd/>
          </a:ln>
        </p:spPr>
        <p:txBody>
          <a:bodyPr wrap="square">
            <a:spAutoFit/>
          </a:bodyPr>
          <a:lstStyle/>
          <a:p>
            <a:pPr algn="ctr">
              <a:defRPr/>
            </a:pPr>
            <a:r>
              <a:rPr lang="en-US" sz="3200" b="1" dirty="0" smtClean="0">
                <a:solidFill>
                  <a:schemeClr val="accent2">
                    <a:lumMod val="60000"/>
                    <a:lumOff val="40000"/>
                  </a:schemeClr>
                </a:solidFill>
                <a:effectLst>
                  <a:outerShdw dist="50800" dir="5400000" algn="ctr" rotWithShape="0">
                    <a:schemeClr val="tx1"/>
                  </a:outerShdw>
                </a:effectLst>
                <a:latin typeface="Calibri" pitchFamily="34" charset="0"/>
              </a:rPr>
              <a:t>A few corpsmen have unusual experiences . . . </a:t>
            </a:r>
            <a:endParaRPr lang="en-US" sz="3200" b="1" dirty="0">
              <a:solidFill>
                <a:schemeClr val="accent2">
                  <a:lumMod val="60000"/>
                  <a:lumOff val="40000"/>
                </a:schemeClr>
              </a:solidFill>
              <a:effectLst>
                <a:outerShdw dist="50800" dir="5400000" algn="ctr" rotWithShape="0">
                  <a:schemeClr val="tx1"/>
                </a:outerShdw>
              </a:effectLst>
              <a:latin typeface="Calibri" pitchFamily="34" charset="0"/>
            </a:endParaRPr>
          </a:p>
        </p:txBody>
      </p:sp>
      <p:sp>
        <p:nvSpPr>
          <p:cNvPr id="18" name="TextBox 17"/>
          <p:cNvSpPr txBox="1"/>
          <p:nvPr/>
        </p:nvSpPr>
        <p:spPr>
          <a:xfrm>
            <a:off x="-914400" y="1676400"/>
            <a:ext cx="184731" cy="369332"/>
          </a:xfrm>
          <a:prstGeom prst="rect">
            <a:avLst/>
          </a:prstGeom>
          <a:noFill/>
        </p:spPr>
        <p:txBody>
          <a:bodyPr wrap="none" rtlCol="0">
            <a:spAutoFit/>
          </a:bodyPr>
          <a:lstStyle/>
          <a:p>
            <a:endParaRPr lang="en-US" dirty="0"/>
          </a:p>
        </p:txBody>
      </p:sp>
      <p:sp useBgFill="1">
        <p:nvSpPr>
          <p:cNvPr id="19" name="TextBox 18"/>
          <p:cNvSpPr txBox="1"/>
          <p:nvPr/>
        </p:nvSpPr>
        <p:spPr>
          <a:xfrm rot="21300000">
            <a:off x="2680137" y="1484869"/>
            <a:ext cx="5784212" cy="553998"/>
          </a:xfrm>
          <a:prstGeom prst="rect">
            <a:avLst/>
          </a:prstGeom>
          <a:ln w="50800">
            <a:solidFill>
              <a:schemeClr val="accent2">
                <a:lumMod val="60000"/>
                <a:lumOff val="40000"/>
              </a:schemeClr>
            </a:solidFill>
          </a:ln>
          <a:effectLst>
            <a:outerShdw dist="50800" dir="7200000" algn="ctr" rotWithShape="0">
              <a:schemeClr val="tx1"/>
            </a:outerShdw>
          </a:effectLst>
        </p:spPr>
        <p:txBody>
          <a:bodyPr wrap="none" rtlCol="0">
            <a:spAutoFit/>
          </a:bodyPr>
          <a:lstStyle/>
          <a:p>
            <a:r>
              <a:rPr lang="en-US" sz="3000" dirty="0" smtClean="0"/>
              <a:t>1</a:t>
            </a:r>
            <a:r>
              <a:rPr lang="en-US" sz="3000" baseline="30000" dirty="0" smtClean="0"/>
              <a:t>st</a:t>
            </a:r>
            <a:r>
              <a:rPr lang="en-US" sz="3000" dirty="0" smtClean="0"/>
              <a:t> European to explore Yellowstone</a:t>
            </a:r>
            <a:endParaRPr lang="en-US" sz="3000" dirty="0"/>
          </a:p>
        </p:txBody>
      </p:sp>
      <p:sp useBgFill="1">
        <p:nvSpPr>
          <p:cNvPr id="20" name="TextBox 19"/>
          <p:cNvSpPr txBox="1"/>
          <p:nvPr/>
        </p:nvSpPr>
        <p:spPr>
          <a:xfrm rot="21310045">
            <a:off x="2911184" y="3383135"/>
            <a:ext cx="4361579" cy="553998"/>
          </a:xfrm>
          <a:prstGeom prst="rect">
            <a:avLst/>
          </a:prstGeom>
          <a:ln w="50800">
            <a:solidFill>
              <a:schemeClr val="accent2">
                <a:lumMod val="60000"/>
                <a:lumOff val="40000"/>
              </a:schemeClr>
            </a:solidFill>
          </a:ln>
          <a:effectLst>
            <a:outerShdw dist="50800" dir="7200000" algn="ctr" rotWithShape="0">
              <a:schemeClr val="tx1"/>
            </a:outerShdw>
          </a:effectLst>
        </p:spPr>
        <p:txBody>
          <a:bodyPr wrap="none" rtlCol="0">
            <a:spAutoFit/>
          </a:bodyPr>
          <a:lstStyle/>
          <a:p>
            <a:r>
              <a:rPr lang="en-US" sz="3000" dirty="0" smtClean="0"/>
              <a:t>1</a:t>
            </a:r>
            <a:r>
              <a:rPr lang="en-US" sz="3000" baseline="30000" dirty="0" smtClean="0"/>
              <a:t>st</a:t>
            </a:r>
            <a:r>
              <a:rPr lang="en-US" sz="3000" dirty="0" smtClean="0"/>
              <a:t> journal ready to publish</a:t>
            </a:r>
            <a:endParaRPr lang="en-US" sz="3000" dirty="0"/>
          </a:p>
        </p:txBody>
      </p:sp>
      <p:sp useBgFill="1">
        <p:nvSpPr>
          <p:cNvPr id="21" name="TextBox 20"/>
          <p:cNvSpPr txBox="1"/>
          <p:nvPr/>
        </p:nvSpPr>
        <p:spPr>
          <a:xfrm rot="21310045">
            <a:off x="3017798" y="5199047"/>
            <a:ext cx="5798447" cy="553998"/>
          </a:xfrm>
          <a:prstGeom prst="rect">
            <a:avLst/>
          </a:prstGeom>
          <a:ln w="50800">
            <a:solidFill>
              <a:schemeClr val="accent2">
                <a:lumMod val="60000"/>
                <a:lumOff val="40000"/>
              </a:schemeClr>
            </a:solidFill>
          </a:ln>
          <a:effectLst>
            <a:outerShdw dist="50800" dir="7200000" algn="ctr" rotWithShape="0">
              <a:schemeClr val="tx1"/>
            </a:outerShdw>
          </a:effectLst>
        </p:spPr>
        <p:txBody>
          <a:bodyPr wrap="none" rtlCol="0">
            <a:spAutoFit/>
          </a:bodyPr>
          <a:lstStyle/>
          <a:p>
            <a:r>
              <a:rPr lang="en-US" sz="3000" dirty="0" smtClean="0"/>
              <a:t>goes with Lewis to DC as interpreter</a:t>
            </a:r>
            <a:endParaRPr lang="en-US" sz="3000" dirty="0"/>
          </a:p>
        </p:txBody>
      </p:sp>
      <p:sp useBgFill="1">
        <p:nvSpPr>
          <p:cNvPr id="22" name="TextBox 21"/>
          <p:cNvSpPr txBox="1"/>
          <p:nvPr/>
        </p:nvSpPr>
        <p:spPr>
          <a:xfrm rot="21300000">
            <a:off x="6140049" y="2562011"/>
            <a:ext cx="2860720" cy="553998"/>
          </a:xfrm>
          <a:prstGeom prst="rect">
            <a:avLst/>
          </a:prstGeom>
          <a:ln w="50800">
            <a:solidFill>
              <a:schemeClr val="accent2">
                <a:lumMod val="60000"/>
                <a:lumOff val="40000"/>
              </a:schemeClr>
            </a:solidFill>
          </a:ln>
          <a:effectLst>
            <a:outerShdw dist="50800" dir="7200000" algn="ctr" rotWithShape="0">
              <a:schemeClr val="tx1"/>
            </a:outerShdw>
          </a:effectLst>
        </p:spPr>
        <p:txBody>
          <a:bodyPr wrap="none" rtlCol="0">
            <a:spAutoFit/>
          </a:bodyPr>
          <a:lstStyle/>
          <a:p>
            <a:r>
              <a:rPr lang="en-US" sz="3000" dirty="0" smtClean="0"/>
              <a:t>Senator-Missouri</a:t>
            </a:r>
            <a:endParaRPr lang="en-US" sz="3000" dirty="0"/>
          </a:p>
        </p:txBody>
      </p:sp>
      <p:sp useBgFill="1">
        <p:nvSpPr>
          <p:cNvPr id="23" name="TextBox 22"/>
          <p:cNvSpPr txBox="1"/>
          <p:nvPr/>
        </p:nvSpPr>
        <p:spPr>
          <a:xfrm rot="21300000">
            <a:off x="6419404" y="4349401"/>
            <a:ext cx="2910990" cy="553998"/>
          </a:xfrm>
          <a:prstGeom prst="rect">
            <a:avLst/>
          </a:prstGeom>
          <a:ln w="50800">
            <a:solidFill>
              <a:schemeClr val="accent2">
                <a:lumMod val="60000"/>
                <a:lumOff val="40000"/>
              </a:schemeClr>
            </a:solidFill>
          </a:ln>
          <a:effectLst>
            <a:outerShdw dist="50800" dir="7200000" algn="ctr" rotWithShape="0">
              <a:schemeClr val="tx1"/>
            </a:outerShdw>
          </a:effectLst>
        </p:spPr>
        <p:txBody>
          <a:bodyPr wrap="none" rtlCol="0">
            <a:spAutoFit/>
          </a:bodyPr>
          <a:lstStyle/>
          <a:p>
            <a:r>
              <a:rPr lang="en-US" sz="3000" dirty="0" smtClean="0"/>
              <a:t>Indian Agent-Mo.</a:t>
            </a:r>
            <a:endParaRPr lang="en-US" sz="3000" dirty="0"/>
          </a:p>
        </p:txBody>
      </p:sp>
      <p:sp>
        <p:nvSpPr>
          <p:cNvPr id="24" name="TextBox 23"/>
          <p:cNvSpPr txBox="1"/>
          <p:nvPr/>
        </p:nvSpPr>
        <p:spPr>
          <a:xfrm>
            <a:off x="6324600" y="5830669"/>
            <a:ext cx="420308" cy="630942"/>
          </a:xfrm>
          <a:prstGeom prst="rect">
            <a:avLst/>
          </a:prstGeom>
          <a:noFill/>
        </p:spPr>
        <p:txBody>
          <a:bodyPr wrap="none" rtlCol="0">
            <a:spAutoFit/>
          </a:bodyPr>
          <a:lstStyle/>
          <a:p>
            <a:r>
              <a:rPr lang="en-US" sz="3500" dirty="0" smtClean="0">
                <a:solidFill>
                  <a:schemeClr val="tx1">
                    <a:lumMod val="65000"/>
                    <a:lumOff val="35000"/>
                  </a:schemeClr>
                </a:solidFill>
              </a:rPr>
              <a:t>d</a:t>
            </a:r>
            <a:endParaRPr lang="en-US" sz="3500" dirty="0">
              <a:solidFill>
                <a:schemeClr val="tx1">
                  <a:lumMod val="65000"/>
                  <a:lumOff val="3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30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1"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2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20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20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1" animBg="1"/>
      <p:bldP spid="20" grpId="0" animBg="1"/>
      <p:bldP spid="21" grpId="0" animBg="1"/>
      <p:bldP spid="22" grpId="0" animBg="1"/>
      <p:bldP spid="23"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srcRect l="43719" t="7282" r="21608" b="22816"/>
          <a:stretch>
            <a:fillRect/>
          </a:stretch>
        </p:blipFill>
        <p:spPr bwMode="auto">
          <a:xfrm flipH="1">
            <a:off x="6324600" y="990600"/>
            <a:ext cx="2819400" cy="5867401"/>
          </a:xfrm>
          <a:prstGeom prst="rect">
            <a:avLst/>
          </a:prstGeom>
          <a:noFill/>
          <a:ln w="9525">
            <a:noFill/>
            <a:miter lim="800000"/>
            <a:headEnd/>
            <a:tailEnd/>
          </a:ln>
          <a:effectLst/>
        </p:spPr>
      </p:pic>
      <p:grpSp>
        <p:nvGrpSpPr>
          <p:cNvPr id="2" name="Group 4"/>
          <p:cNvGrpSpPr/>
          <p:nvPr/>
        </p:nvGrpSpPr>
        <p:grpSpPr>
          <a:xfrm>
            <a:off x="76200" y="-3352800"/>
            <a:ext cx="7535309" cy="10361051"/>
            <a:chOff x="777240" y="-3352800"/>
            <a:chExt cx="7535309" cy="10361051"/>
          </a:xfrm>
        </p:grpSpPr>
        <p:pic>
          <p:nvPicPr>
            <p:cNvPr id="155650" name="Picture 2"/>
            <p:cNvPicPr>
              <a:picLocks noChangeAspect="1" noChangeArrowheads="1"/>
            </p:cNvPicPr>
            <p:nvPr/>
          </p:nvPicPr>
          <p:blipFill>
            <a:blip r:embed="rId3"/>
            <a:srcRect/>
            <a:stretch>
              <a:fillRect/>
            </a:stretch>
          </p:blipFill>
          <p:spPr bwMode="auto">
            <a:xfrm>
              <a:off x="777240" y="-3352800"/>
              <a:ext cx="7535309" cy="10361051"/>
            </a:xfrm>
            <a:prstGeom prst="rect">
              <a:avLst/>
            </a:prstGeom>
            <a:noFill/>
            <a:ln w="9525">
              <a:noFill/>
              <a:miter lim="800000"/>
              <a:headEnd/>
              <a:tailEnd/>
            </a:ln>
            <a:effectLst/>
          </p:spPr>
        </p:pic>
        <p:sp useBgFill="1">
          <p:nvSpPr>
            <p:cNvPr id="4" name="Rectangle 3"/>
            <p:cNvSpPr/>
            <p:nvPr/>
          </p:nvSpPr>
          <p:spPr>
            <a:xfrm>
              <a:off x="3429000" y="914400"/>
              <a:ext cx="8382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3733800" y="49530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733800" y="18288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8600" y="58674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733800" y="3657600"/>
            <a:ext cx="27432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8600" y="22098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44958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733800" y="12954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TextBox 14"/>
          <p:cNvSpPr txBox="1">
            <a:spLocks noChangeArrowheads="1"/>
          </p:cNvSpPr>
          <p:nvPr/>
        </p:nvSpPr>
        <p:spPr bwMode="auto">
          <a:xfrm>
            <a:off x="0" y="-76200"/>
            <a:ext cx="9144000" cy="584775"/>
          </a:xfrm>
          <a:prstGeom prst="rect">
            <a:avLst/>
          </a:prstGeom>
          <a:ln w="9525">
            <a:noFill/>
            <a:miter lim="800000"/>
            <a:headEnd/>
            <a:tailEnd/>
          </a:ln>
        </p:spPr>
        <p:txBody>
          <a:bodyPr wrap="square">
            <a:spAutoFit/>
          </a:bodyPr>
          <a:lstStyle/>
          <a:p>
            <a:pPr algn="ctr">
              <a:defRPr/>
            </a:pPr>
            <a:r>
              <a:rPr lang="en-US" sz="3200" b="1" dirty="0" smtClean="0">
                <a:ln>
                  <a:solidFill>
                    <a:schemeClr val="tx1"/>
                  </a:solidFill>
                </a:ln>
                <a:latin typeface="Calibri" pitchFamily="34" charset="0"/>
              </a:rPr>
              <a:t>Several corpsmen fade quietly into history . . . </a:t>
            </a:r>
            <a:endParaRPr lang="en-US" sz="3200" b="1" dirty="0">
              <a:ln>
                <a:solidFill>
                  <a:schemeClr val="tx1"/>
                </a:solidFill>
              </a:ln>
              <a:latin typeface="Calibri" pitchFamily="34" charset="0"/>
            </a:endParaRPr>
          </a:p>
        </p:txBody>
      </p:sp>
      <p:sp>
        <p:nvSpPr>
          <p:cNvPr id="17" name="Rectangle 16"/>
          <p:cNvSpPr/>
          <p:nvPr/>
        </p:nvSpPr>
        <p:spPr>
          <a:xfrm>
            <a:off x="152400" y="3810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p:cBhvr>
                                        <p:cTn id="39" dur="2000" fill="hold"/>
                                        <p:tgtEl>
                                          <p:spTgt spid="14"/>
                                        </p:tgtEl>
                                        <p:attrNameLst>
                                          <p:attrName>fillcolor</p:attrName>
                                        </p:attrNameLst>
                                      </p:cBhvr>
                                      <p:to>
                                        <a:srgbClr val="E1E1FF"/>
                                      </p:to>
                                    </p:animClr>
                                    <p:set>
                                      <p:cBhvr>
                                        <p:cTn id="40" dur="2000" fill="hold"/>
                                        <p:tgtEl>
                                          <p:spTgt spid="14"/>
                                        </p:tgtEl>
                                        <p:attrNameLst>
                                          <p:attrName>fill.type</p:attrName>
                                        </p:attrNameLst>
                                      </p:cBhvr>
                                      <p:to>
                                        <p:strVal val="solid"/>
                                      </p:to>
                                    </p:set>
                                    <p:set>
                                      <p:cBhvr>
                                        <p:cTn id="41" dur="2000" fill="hold"/>
                                        <p:tgtEl>
                                          <p:spTgt spid="14"/>
                                        </p:tgtEl>
                                        <p:attrNameLst>
                                          <p:attrName>fill.on</p:attrName>
                                        </p:attrNameLst>
                                      </p:cBhvr>
                                      <p:to>
                                        <p:strVal val="true"/>
                                      </p:to>
                                    </p:set>
                                  </p:childTnLst>
                                </p:cTn>
                              </p:par>
                              <p:par>
                                <p:cTn id="42" presetID="1" presetClass="emph" presetSubtype="2" fill="hold" nodeType="withEffect">
                                  <p:stCondLst>
                                    <p:cond delay="0"/>
                                  </p:stCondLst>
                                  <p:childTnLst>
                                    <p:animClr clrSpc="rgb">
                                      <p:cBhvr>
                                        <p:cTn id="43" dur="2000" fill="hold"/>
                                        <p:tgtEl>
                                          <p:spTgt spid="7"/>
                                        </p:tgtEl>
                                        <p:attrNameLst>
                                          <p:attrName>fillcolor</p:attrName>
                                        </p:attrNameLst>
                                      </p:cBhvr>
                                      <p:to>
                                        <a:srgbClr val="E1E1FF"/>
                                      </p:to>
                                    </p:animClr>
                                    <p:set>
                                      <p:cBhvr>
                                        <p:cTn id="44" dur="2000" fill="hold"/>
                                        <p:tgtEl>
                                          <p:spTgt spid="7"/>
                                        </p:tgtEl>
                                        <p:attrNameLst>
                                          <p:attrName>fill.type</p:attrName>
                                        </p:attrNameLst>
                                      </p:cBhvr>
                                      <p:to>
                                        <p:strVal val="solid"/>
                                      </p:to>
                                    </p:set>
                                    <p:set>
                                      <p:cBhvr>
                                        <p:cTn id="45" dur="2000" fill="hold"/>
                                        <p:tgtEl>
                                          <p:spTgt spid="7"/>
                                        </p:tgtEl>
                                        <p:attrNameLst>
                                          <p:attrName>fill.on</p:attrName>
                                        </p:attrNameLst>
                                      </p:cBhvr>
                                      <p:to>
                                        <p:strVal val="true"/>
                                      </p:to>
                                    </p:set>
                                  </p:childTnLst>
                                </p:cTn>
                              </p:par>
                              <p:par>
                                <p:cTn id="46" presetID="1" presetClass="emph" presetSubtype="2" fill="hold" nodeType="withEffect">
                                  <p:stCondLst>
                                    <p:cond delay="0"/>
                                  </p:stCondLst>
                                  <p:childTnLst>
                                    <p:animClr clrSpc="rgb">
                                      <p:cBhvr>
                                        <p:cTn id="47" dur="2000" fill="hold"/>
                                        <p:tgtEl>
                                          <p:spTgt spid="12"/>
                                        </p:tgtEl>
                                        <p:attrNameLst>
                                          <p:attrName>fillcolor</p:attrName>
                                        </p:attrNameLst>
                                      </p:cBhvr>
                                      <p:to>
                                        <a:srgbClr val="E1E1FF"/>
                                      </p:to>
                                    </p:animClr>
                                    <p:set>
                                      <p:cBhvr>
                                        <p:cTn id="48" dur="2000" fill="hold"/>
                                        <p:tgtEl>
                                          <p:spTgt spid="12"/>
                                        </p:tgtEl>
                                        <p:attrNameLst>
                                          <p:attrName>fill.type</p:attrName>
                                        </p:attrNameLst>
                                      </p:cBhvr>
                                      <p:to>
                                        <p:strVal val="solid"/>
                                      </p:to>
                                    </p:set>
                                    <p:set>
                                      <p:cBhvr>
                                        <p:cTn id="49" dur="2000" fill="hold"/>
                                        <p:tgtEl>
                                          <p:spTgt spid="12"/>
                                        </p:tgtEl>
                                        <p:attrNameLst>
                                          <p:attrName>fill.on</p:attrName>
                                        </p:attrNameLst>
                                      </p:cBhvr>
                                      <p:to>
                                        <p:strVal val="true"/>
                                      </p:to>
                                    </p:set>
                                  </p:childTnLst>
                                </p:cTn>
                              </p:par>
                              <p:par>
                                <p:cTn id="50" presetID="1" presetClass="emph" presetSubtype="2" fill="hold" nodeType="withEffect">
                                  <p:stCondLst>
                                    <p:cond delay="0"/>
                                  </p:stCondLst>
                                  <p:childTnLst>
                                    <p:animClr clrSpc="rgb">
                                      <p:cBhvr>
                                        <p:cTn id="51" dur="2000" fill="hold"/>
                                        <p:tgtEl>
                                          <p:spTgt spid="9"/>
                                        </p:tgtEl>
                                        <p:attrNameLst>
                                          <p:attrName>fillcolor</p:attrName>
                                        </p:attrNameLst>
                                      </p:cBhvr>
                                      <p:to>
                                        <a:srgbClr val="E1E1FF"/>
                                      </p:to>
                                    </p:animClr>
                                    <p:set>
                                      <p:cBhvr>
                                        <p:cTn id="52" dur="2000" fill="hold"/>
                                        <p:tgtEl>
                                          <p:spTgt spid="9"/>
                                        </p:tgtEl>
                                        <p:attrNameLst>
                                          <p:attrName>fill.type</p:attrName>
                                        </p:attrNameLst>
                                      </p:cBhvr>
                                      <p:to>
                                        <p:strVal val="solid"/>
                                      </p:to>
                                    </p:set>
                                    <p:set>
                                      <p:cBhvr>
                                        <p:cTn id="53" dur="2000" fill="hold"/>
                                        <p:tgtEl>
                                          <p:spTgt spid="9"/>
                                        </p:tgtEl>
                                        <p:attrNameLst>
                                          <p:attrName>fill.on</p:attrName>
                                        </p:attrNameLst>
                                      </p:cBhvr>
                                      <p:to>
                                        <p:strVal val="true"/>
                                      </p:to>
                                    </p:set>
                                  </p:childTnLst>
                                </p:cTn>
                              </p:par>
                              <p:par>
                                <p:cTn id="54" presetID="1" presetClass="emph" presetSubtype="2" fill="hold" nodeType="withEffect">
                                  <p:stCondLst>
                                    <p:cond delay="0"/>
                                  </p:stCondLst>
                                  <p:childTnLst>
                                    <p:animClr clrSpc="rgb">
                                      <p:cBhvr>
                                        <p:cTn id="55" dur="2000" fill="hold"/>
                                        <p:tgtEl>
                                          <p:spTgt spid="13"/>
                                        </p:tgtEl>
                                        <p:attrNameLst>
                                          <p:attrName>fillcolor</p:attrName>
                                        </p:attrNameLst>
                                      </p:cBhvr>
                                      <p:to>
                                        <a:srgbClr val="E1E1FF"/>
                                      </p:to>
                                    </p:animClr>
                                    <p:set>
                                      <p:cBhvr>
                                        <p:cTn id="56" dur="2000" fill="hold"/>
                                        <p:tgtEl>
                                          <p:spTgt spid="13"/>
                                        </p:tgtEl>
                                        <p:attrNameLst>
                                          <p:attrName>fill.type</p:attrName>
                                        </p:attrNameLst>
                                      </p:cBhvr>
                                      <p:to>
                                        <p:strVal val="solid"/>
                                      </p:to>
                                    </p:set>
                                    <p:set>
                                      <p:cBhvr>
                                        <p:cTn id="57" dur="2000" fill="hold"/>
                                        <p:tgtEl>
                                          <p:spTgt spid="13"/>
                                        </p:tgtEl>
                                        <p:attrNameLst>
                                          <p:attrName>fill.on</p:attrName>
                                        </p:attrNameLst>
                                      </p:cBhvr>
                                      <p:to>
                                        <p:strVal val="true"/>
                                      </p:to>
                                    </p:set>
                                  </p:childTnLst>
                                </p:cTn>
                              </p:par>
                              <p:par>
                                <p:cTn id="58" presetID="1" presetClass="emph" presetSubtype="2" fill="hold" nodeType="withEffect">
                                  <p:stCondLst>
                                    <p:cond delay="0"/>
                                  </p:stCondLst>
                                  <p:childTnLst>
                                    <p:animClr clrSpc="rgb">
                                      <p:cBhvr>
                                        <p:cTn id="59" dur="2000" fill="hold"/>
                                        <p:tgtEl>
                                          <p:spTgt spid="8"/>
                                        </p:tgtEl>
                                        <p:attrNameLst>
                                          <p:attrName>fillcolor</p:attrName>
                                        </p:attrNameLst>
                                      </p:cBhvr>
                                      <p:to>
                                        <a:srgbClr val="E1E1FF"/>
                                      </p:to>
                                    </p:animClr>
                                    <p:set>
                                      <p:cBhvr>
                                        <p:cTn id="60" dur="2000" fill="hold"/>
                                        <p:tgtEl>
                                          <p:spTgt spid="8"/>
                                        </p:tgtEl>
                                        <p:attrNameLst>
                                          <p:attrName>fill.type</p:attrName>
                                        </p:attrNameLst>
                                      </p:cBhvr>
                                      <p:to>
                                        <p:strVal val="solid"/>
                                      </p:to>
                                    </p:set>
                                    <p:set>
                                      <p:cBhvr>
                                        <p:cTn id="61" dur="2000" fill="hold"/>
                                        <p:tgtEl>
                                          <p:spTgt spid="8"/>
                                        </p:tgtEl>
                                        <p:attrNameLst>
                                          <p:attrName>fill.on</p:attrName>
                                        </p:attrNameLst>
                                      </p:cBhvr>
                                      <p:to>
                                        <p:strVal val="true"/>
                                      </p:to>
                                    </p:set>
                                  </p:childTnLst>
                                </p:cTn>
                              </p:par>
                              <p:par>
                                <p:cTn id="62" presetID="1" presetClass="emph" presetSubtype="2" fill="hold" nodeType="withEffect">
                                  <p:stCondLst>
                                    <p:cond delay="0"/>
                                  </p:stCondLst>
                                  <p:childTnLst>
                                    <p:animClr clrSpc="rgb">
                                      <p:cBhvr>
                                        <p:cTn id="63" dur="2000" fill="hold"/>
                                        <p:tgtEl>
                                          <p:spTgt spid="6"/>
                                        </p:tgtEl>
                                        <p:attrNameLst>
                                          <p:attrName>fillcolor</p:attrName>
                                        </p:attrNameLst>
                                      </p:cBhvr>
                                      <p:to>
                                        <a:srgbClr val="E1E1FF"/>
                                      </p:to>
                                    </p:animClr>
                                    <p:set>
                                      <p:cBhvr>
                                        <p:cTn id="64" dur="2000" fill="hold"/>
                                        <p:tgtEl>
                                          <p:spTgt spid="6"/>
                                        </p:tgtEl>
                                        <p:attrNameLst>
                                          <p:attrName>fill.type</p:attrName>
                                        </p:attrNameLst>
                                      </p:cBhvr>
                                      <p:to>
                                        <p:strVal val="solid"/>
                                      </p:to>
                                    </p:set>
                                    <p:set>
                                      <p:cBhvr>
                                        <p:cTn id="65" dur="2000" fill="hold"/>
                                        <p:tgtEl>
                                          <p:spTgt spid="6"/>
                                        </p:tgtEl>
                                        <p:attrNameLst>
                                          <p:attrName>fill.on</p:attrName>
                                        </p:attrNameLst>
                                      </p:cBhvr>
                                      <p:to>
                                        <p:strVal val="true"/>
                                      </p:to>
                                    </p:set>
                                  </p:childTnLst>
                                </p:cTn>
                              </p:par>
                              <p:par>
                                <p:cTn id="66" presetID="1" presetClass="emph" presetSubtype="2" fill="hold" nodeType="withEffect">
                                  <p:stCondLst>
                                    <p:cond delay="0"/>
                                  </p:stCondLst>
                                  <p:childTnLst>
                                    <p:animClr clrSpc="rgb">
                                      <p:cBhvr>
                                        <p:cTn id="67" dur="2000" fill="hold"/>
                                        <p:tgtEl>
                                          <p:spTgt spid="17"/>
                                        </p:tgtEl>
                                        <p:attrNameLst>
                                          <p:attrName>fillcolor</p:attrName>
                                        </p:attrNameLst>
                                      </p:cBhvr>
                                      <p:to>
                                        <a:srgbClr val="E1E1FF"/>
                                      </p:to>
                                    </p:animClr>
                                    <p:set>
                                      <p:cBhvr>
                                        <p:cTn id="68" dur="2000" fill="hold"/>
                                        <p:tgtEl>
                                          <p:spTgt spid="17"/>
                                        </p:tgtEl>
                                        <p:attrNameLst>
                                          <p:attrName>fill.type</p:attrName>
                                        </p:attrNameLst>
                                      </p:cBhvr>
                                      <p:to>
                                        <p:strVal val="solid"/>
                                      </p:to>
                                    </p:set>
                                    <p:set>
                                      <p:cBhvr>
                                        <p:cTn id="69" dur="2000" fill="hold"/>
                                        <p:tgtEl>
                                          <p:spTgt spid="17"/>
                                        </p:tgtEl>
                                        <p:attrNameLst>
                                          <p:attrName>fill.on</p:attrName>
                                        </p:attrNameLst>
                                      </p:cBhvr>
                                      <p:to>
                                        <p:strVal val="true"/>
                                      </p:to>
                                    </p:set>
                                  </p:childTnLst>
                                </p:cTn>
                              </p:par>
                              <p:par>
                                <p:cTn id="70" presetID="7" presetClass="emph" presetSubtype="2" fill="hold" nodeType="withEffect">
                                  <p:stCondLst>
                                    <p:cond delay="0"/>
                                  </p:stCondLst>
                                  <p:childTnLst>
                                    <p:animClr clrSpc="rgb">
                                      <p:cBhvr>
                                        <p:cTn id="71" dur="1000" fill="hold"/>
                                        <p:tgtEl>
                                          <p:spTgt spid="14"/>
                                        </p:tgtEl>
                                        <p:attrNameLst>
                                          <p:attrName>stroke.color</p:attrName>
                                        </p:attrNameLst>
                                      </p:cBhvr>
                                      <p:to>
                                        <a:srgbClr val="E1E1FF"/>
                                      </p:to>
                                    </p:animClr>
                                    <p:set>
                                      <p:cBhvr>
                                        <p:cTn id="72" dur="1000" fill="hold"/>
                                        <p:tgtEl>
                                          <p:spTgt spid="14"/>
                                        </p:tgtEl>
                                        <p:attrNameLst>
                                          <p:attrName>stroke.on</p:attrName>
                                        </p:attrNameLst>
                                      </p:cBhvr>
                                      <p:to>
                                        <p:strVal val="true"/>
                                      </p:to>
                                    </p:set>
                                  </p:childTnLst>
                                </p:cTn>
                              </p:par>
                              <p:par>
                                <p:cTn id="73" presetID="7" presetClass="emph" presetSubtype="2" fill="hold" nodeType="withEffect">
                                  <p:stCondLst>
                                    <p:cond delay="0"/>
                                  </p:stCondLst>
                                  <p:childTnLst>
                                    <p:animClr clrSpc="rgb">
                                      <p:cBhvr>
                                        <p:cTn id="74" dur="1000" fill="hold"/>
                                        <p:tgtEl>
                                          <p:spTgt spid="7"/>
                                        </p:tgtEl>
                                        <p:attrNameLst>
                                          <p:attrName>stroke.color</p:attrName>
                                        </p:attrNameLst>
                                      </p:cBhvr>
                                      <p:to>
                                        <a:srgbClr val="E1E1FF"/>
                                      </p:to>
                                    </p:animClr>
                                    <p:set>
                                      <p:cBhvr>
                                        <p:cTn id="75" dur="1000" fill="hold"/>
                                        <p:tgtEl>
                                          <p:spTgt spid="7"/>
                                        </p:tgtEl>
                                        <p:attrNameLst>
                                          <p:attrName>stroke.on</p:attrName>
                                        </p:attrNameLst>
                                      </p:cBhvr>
                                      <p:to>
                                        <p:strVal val="true"/>
                                      </p:to>
                                    </p:set>
                                  </p:childTnLst>
                                </p:cTn>
                              </p:par>
                              <p:par>
                                <p:cTn id="76" presetID="7" presetClass="emph" presetSubtype="2" fill="hold" nodeType="withEffect">
                                  <p:stCondLst>
                                    <p:cond delay="0"/>
                                  </p:stCondLst>
                                  <p:childTnLst>
                                    <p:animClr clrSpc="rgb">
                                      <p:cBhvr>
                                        <p:cTn id="77" dur="1000" fill="hold"/>
                                        <p:tgtEl>
                                          <p:spTgt spid="12"/>
                                        </p:tgtEl>
                                        <p:attrNameLst>
                                          <p:attrName>stroke.color</p:attrName>
                                        </p:attrNameLst>
                                      </p:cBhvr>
                                      <p:to>
                                        <a:srgbClr val="E1E1FF"/>
                                      </p:to>
                                    </p:animClr>
                                    <p:set>
                                      <p:cBhvr>
                                        <p:cTn id="78" dur="1000" fill="hold"/>
                                        <p:tgtEl>
                                          <p:spTgt spid="12"/>
                                        </p:tgtEl>
                                        <p:attrNameLst>
                                          <p:attrName>stroke.on</p:attrName>
                                        </p:attrNameLst>
                                      </p:cBhvr>
                                      <p:to>
                                        <p:strVal val="true"/>
                                      </p:to>
                                    </p:set>
                                  </p:childTnLst>
                                </p:cTn>
                              </p:par>
                              <p:par>
                                <p:cTn id="79" presetID="7" presetClass="emph" presetSubtype="2" fill="hold" nodeType="withEffect">
                                  <p:stCondLst>
                                    <p:cond delay="0"/>
                                  </p:stCondLst>
                                  <p:childTnLst>
                                    <p:animClr clrSpc="rgb">
                                      <p:cBhvr>
                                        <p:cTn id="80" dur="1000" fill="hold"/>
                                        <p:tgtEl>
                                          <p:spTgt spid="13"/>
                                        </p:tgtEl>
                                        <p:attrNameLst>
                                          <p:attrName>stroke.color</p:attrName>
                                        </p:attrNameLst>
                                      </p:cBhvr>
                                      <p:to>
                                        <a:srgbClr val="E1E1FF"/>
                                      </p:to>
                                    </p:animClr>
                                    <p:set>
                                      <p:cBhvr>
                                        <p:cTn id="81" dur="1000" fill="hold"/>
                                        <p:tgtEl>
                                          <p:spTgt spid="13"/>
                                        </p:tgtEl>
                                        <p:attrNameLst>
                                          <p:attrName>stroke.on</p:attrName>
                                        </p:attrNameLst>
                                      </p:cBhvr>
                                      <p:to>
                                        <p:strVal val="true"/>
                                      </p:to>
                                    </p:set>
                                  </p:childTnLst>
                                </p:cTn>
                              </p:par>
                              <p:par>
                                <p:cTn id="82" presetID="7" presetClass="emph" presetSubtype="2" fill="hold" nodeType="withEffect">
                                  <p:stCondLst>
                                    <p:cond delay="0"/>
                                  </p:stCondLst>
                                  <p:childTnLst>
                                    <p:animClr clrSpc="rgb">
                                      <p:cBhvr>
                                        <p:cTn id="83" dur="1000" fill="hold"/>
                                        <p:tgtEl>
                                          <p:spTgt spid="9"/>
                                        </p:tgtEl>
                                        <p:attrNameLst>
                                          <p:attrName>stroke.color</p:attrName>
                                        </p:attrNameLst>
                                      </p:cBhvr>
                                      <p:to>
                                        <a:srgbClr val="E1E1FF"/>
                                      </p:to>
                                    </p:animClr>
                                    <p:set>
                                      <p:cBhvr>
                                        <p:cTn id="84" dur="1000" fill="hold"/>
                                        <p:tgtEl>
                                          <p:spTgt spid="9"/>
                                        </p:tgtEl>
                                        <p:attrNameLst>
                                          <p:attrName>stroke.on</p:attrName>
                                        </p:attrNameLst>
                                      </p:cBhvr>
                                      <p:to>
                                        <p:strVal val="true"/>
                                      </p:to>
                                    </p:set>
                                  </p:childTnLst>
                                </p:cTn>
                              </p:par>
                              <p:par>
                                <p:cTn id="85" presetID="7" presetClass="emph" presetSubtype="2" fill="hold" nodeType="withEffect">
                                  <p:stCondLst>
                                    <p:cond delay="0"/>
                                  </p:stCondLst>
                                  <p:childTnLst>
                                    <p:animClr clrSpc="rgb">
                                      <p:cBhvr>
                                        <p:cTn id="86" dur="1000" fill="hold"/>
                                        <p:tgtEl>
                                          <p:spTgt spid="6"/>
                                        </p:tgtEl>
                                        <p:attrNameLst>
                                          <p:attrName>stroke.color</p:attrName>
                                        </p:attrNameLst>
                                      </p:cBhvr>
                                      <p:to>
                                        <a:srgbClr val="E1E1FF"/>
                                      </p:to>
                                    </p:animClr>
                                    <p:set>
                                      <p:cBhvr>
                                        <p:cTn id="87" dur="1000" fill="hold"/>
                                        <p:tgtEl>
                                          <p:spTgt spid="6"/>
                                        </p:tgtEl>
                                        <p:attrNameLst>
                                          <p:attrName>stroke.on</p:attrName>
                                        </p:attrNameLst>
                                      </p:cBhvr>
                                      <p:to>
                                        <p:strVal val="true"/>
                                      </p:to>
                                    </p:set>
                                  </p:childTnLst>
                                </p:cTn>
                              </p:par>
                              <p:par>
                                <p:cTn id="88" presetID="7" presetClass="emph" presetSubtype="2" fill="hold" nodeType="withEffect">
                                  <p:stCondLst>
                                    <p:cond delay="0"/>
                                  </p:stCondLst>
                                  <p:childTnLst>
                                    <p:animClr clrSpc="rgb">
                                      <p:cBhvr>
                                        <p:cTn id="89" dur="1000" fill="hold"/>
                                        <p:tgtEl>
                                          <p:spTgt spid="8"/>
                                        </p:tgtEl>
                                        <p:attrNameLst>
                                          <p:attrName>stroke.color</p:attrName>
                                        </p:attrNameLst>
                                      </p:cBhvr>
                                      <p:to>
                                        <a:srgbClr val="E1E1FF"/>
                                      </p:to>
                                    </p:animClr>
                                    <p:set>
                                      <p:cBhvr>
                                        <p:cTn id="90" dur="1000" fill="hold"/>
                                        <p:tgtEl>
                                          <p:spTgt spid="8"/>
                                        </p:tgtEl>
                                        <p:attrNameLst>
                                          <p:attrName>stroke.on</p:attrName>
                                        </p:attrNameLst>
                                      </p:cBhvr>
                                      <p:to>
                                        <p:strVal val="true"/>
                                      </p:to>
                                    </p:set>
                                  </p:childTnLst>
                                </p:cTn>
                              </p:par>
                              <p:par>
                                <p:cTn id="91" presetID="7" presetClass="emph" presetSubtype="2" fill="hold" nodeType="withEffect">
                                  <p:stCondLst>
                                    <p:cond delay="0"/>
                                  </p:stCondLst>
                                  <p:childTnLst>
                                    <p:animClr clrSpc="rgb">
                                      <p:cBhvr>
                                        <p:cTn id="92" dur="1000" fill="hold"/>
                                        <p:tgtEl>
                                          <p:spTgt spid="17"/>
                                        </p:tgtEl>
                                        <p:attrNameLst>
                                          <p:attrName>stroke.color</p:attrName>
                                        </p:attrNameLst>
                                      </p:cBhvr>
                                      <p:to>
                                        <a:srgbClr val="E1E1FF"/>
                                      </p:to>
                                    </p:animClr>
                                    <p:set>
                                      <p:cBhvr>
                                        <p:cTn id="93" dur="1000" fill="hold"/>
                                        <p:tgtEl>
                                          <p:spTgt spid="17"/>
                                        </p:tgtEl>
                                        <p:attrNameLst>
                                          <p:attrName>stroke.on</p:attrName>
                                        </p:attrNameLst>
                                      </p:cBhvr>
                                      <p:to>
                                        <p:strVal val="true"/>
                                      </p:to>
                                    </p:set>
                                  </p:childTnLst>
                                </p:cTn>
                              </p:par>
                              <p:par>
                                <p:cTn id="94" presetID="10" presetClass="exit" presetSubtype="0" fill="hold" nodeType="withEffect">
                                  <p:stCondLst>
                                    <p:cond delay="0"/>
                                  </p:stCondLst>
                                  <p:childTnLst>
                                    <p:animEffect transition="out" filter="fade">
                                      <p:cBhvr>
                                        <p:cTn id="95" dur="1000"/>
                                        <p:tgtEl>
                                          <p:spTgt spid="16"/>
                                        </p:tgtEl>
                                      </p:cBhvr>
                                    </p:animEffect>
                                    <p:set>
                                      <p:cBhvr>
                                        <p:cTn id="96"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P spid="13" grpId="0" animBg="1"/>
      <p:bldP spid="14" grpId="0" animBg="1"/>
      <p:bldP spid="15" grpId="0" animBg="1"/>
      <p:bldP spid="17"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76200" y="-3352800"/>
            <a:ext cx="7535309" cy="10361051"/>
            <a:chOff x="777240" y="-3352800"/>
            <a:chExt cx="7535309" cy="10361051"/>
          </a:xfrm>
        </p:grpSpPr>
        <p:pic>
          <p:nvPicPr>
            <p:cNvPr id="3" name="Picture 2"/>
            <p:cNvPicPr>
              <a:picLocks noChangeAspect="1" noChangeArrowheads="1"/>
            </p:cNvPicPr>
            <p:nvPr/>
          </p:nvPicPr>
          <p:blipFill>
            <a:blip r:embed="rId2"/>
            <a:srcRect/>
            <a:stretch>
              <a:fillRect/>
            </a:stretch>
          </p:blipFill>
          <p:spPr bwMode="auto">
            <a:xfrm>
              <a:off x="777240" y="-3352800"/>
              <a:ext cx="7535309" cy="10361051"/>
            </a:xfrm>
            <a:prstGeom prst="rect">
              <a:avLst/>
            </a:prstGeom>
            <a:noFill/>
            <a:ln w="9525">
              <a:noFill/>
              <a:miter lim="800000"/>
              <a:headEnd/>
              <a:tailEnd/>
            </a:ln>
            <a:effectLst/>
          </p:spPr>
        </p:pic>
        <p:sp useBgFill="1">
          <p:nvSpPr>
            <p:cNvPr id="4" name="Rectangle 3"/>
            <p:cNvSpPr/>
            <p:nvPr/>
          </p:nvSpPr>
          <p:spPr>
            <a:xfrm>
              <a:off x="3520440" y="914400"/>
              <a:ext cx="8382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24" name="TextBox 23"/>
          <p:cNvSpPr txBox="1">
            <a:spLocks noChangeArrowheads="1"/>
          </p:cNvSpPr>
          <p:nvPr/>
        </p:nvSpPr>
        <p:spPr bwMode="auto">
          <a:xfrm>
            <a:off x="0" y="-76200"/>
            <a:ext cx="9144000" cy="584775"/>
          </a:xfrm>
          <a:prstGeom prst="rect">
            <a:avLst/>
          </a:prstGeom>
          <a:ln w="9525">
            <a:noFill/>
            <a:miter lim="800000"/>
            <a:headEnd/>
            <a:tailEnd/>
          </a:ln>
        </p:spPr>
        <p:txBody>
          <a:bodyPr wrap="square">
            <a:spAutoFit/>
          </a:bodyPr>
          <a:lstStyle/>
          <a:p>
            <a:pPr algn="ctr">
              <a:defRPr/>
            </a:pPr>
            <a:r>
              <a:rPr lang="en-US" sz="3200" b="1" dirty="0" smtClean="0">
                <a:ln>
                  <a:solidFill>
                    <a:schemeClr val="tx1"/>
                  </a:solidFill>
                </a:ln>
                <a:latin typeface="Calibri" pitchFamily="34" charset="0"/>
              </a:rPr>
              <a:t>The others die over the next 70 years . . . </a:t>
            </a:r>
            <a:endParaRPr lang="en-US" sz="3200" b="1" dirty="0">
              <a:ln>
                <a:solidFill>
                  <a:schemeClr val="tx1"/>
                </a:solidFill>
              </a:ln>
              <a:latin typeface="Calibri" pitchFamily="34" charset="0"/>
            </a:endParaRPr>
          </a:p>
        </p:txBody>
      </p:sp>
      <p:sp useBgFill="1">
        <p:nvSpPr>
          <p:cNvPr id="25" name="Rectangle 24"/>
          <p:cNvSpPr/>
          <p:nvPr/>
        </p:nvSpPr>
        <p:spPr>
          <a:xfrm>
            <a:off x="0" y="381000"/>
            <a:ext cx="21336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p:cNvSpPr/>
          <p:nvPr/>
        </p:nvSpPr>
        <p:spPr>
          <a:xfrm>
            <a:off x="0" y="2209800"/>
            <a:ext cx="21336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p:cNvSpPr/>
          <p:nvPr/>
        </p:nvSpPr>
        <p:spPr>
          <a:xfrm>
            <a:off x="0" y="4495800"/>
            <a:ext cx="21336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p:cNvSpPr/>
          <p:nvPr/>
        </p:nvSpPr>
        <p:spPr>
          <a:xfrm>
            <a:off x="0" y="5867400"/>
            <a:ext cx="24384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p:cNvSpPr/>
          <p:nvPr/>
        </p:nvSpPr>
        <p:spPr>
          <a:xfrm>
            <a:off x="3733800" y="1295400"/>
            <a:ext cx="28956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p:cNvSpPr/>
          <p:nvPr/>
        </p:nvSpPr>
        <p:spPr>
          <a:xfrm>
            <a:off x="3733800" y="3657600"/>
            <a:ext cx="28194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p:cNvSpPr/>
          <p:nvPr/>
        </p:nvSpPr>
        <p:spPr>
          <a:xfrm>
            <a:off x="3810000" y="4953000"/>
            <a:ext cx="21336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TextBox 31"/>
          <p:cNvSpPr txBox="1">
            <a:spLocks noChangeArrowheads="1"/>
          </p:cNvSpPr>
          <p:nvPr/>
        </p:nvSpPr>
        <p:spPr bwMode="auto">
          <a:xfrm>
            <a:off x="7162800" y="685800"/>
            <a:ext cx="1981200" cy="584775"/>
          </a:xfrm>
          <a:prstGeom prst="rect">
            <a:avLst/>
          </a:prstGeom>
          <a:ln w="9525">
            <a:noFill/>
            <a:miter lim="800000"/>
            <a:headEnd/>
            <a:tailEnd/>
          </a:ln>
        </p:spPr>
        <p:txBody>
          <a:bodyPr wrap="square">
            <a:spAutoFit/>
          </a:bodyPr>
          <a:lstStyle/>
          <a:p>
            <a:pPr>
              <a:defRPr/>
            </a:pPr>
            <a:r>
              <a:rPr lang="en-US" sz="3200" dirty="0" smtClean="0">
                <a:ln>
                  <a:solidFill>
                    <a:schemeClr val="tx1"/>
                  </a:solidFill>
                </a:ln>
                <a:latin typeface="Calibri" pitchFamily="34" charset="0"/>
              </a:rPr>
              <a:t>1805-1810</a:t>
            </a:r>
            <a:endParaRPr lang="en-US" sz="3200" dirty="0">
              <a:ln>
                <a:solidFill>
                  <a:schemeClr val="tx1"/>
                </a:solidFill>
              </a:ln>
              <a:latin typeface="Calibri" pitchFamily="34" charset="0"/>
            </a:endParaRPr>
          </a:p>
        </p:txBody>
      </p:sp>
      <p:sp>
        <p:nvSpPr>
          <p:cNvPr id="33" name="Rectangle 32"/>
          <p:cNvSpPr/>
          <p:nvPr/>
        </p:nvSpPr>
        <p:spPr>
          <a:xfrm>
            <a:off x="228600" y="26670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28600" y="41148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733800" y="26670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657600" y="8382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TextBox 37"/>
          <p:cNvSpPr txBox="1">
            <a:spLocks noChangeArrowheads="1"/>
          </p:cNvSpPr>
          <p:nvPr/>
        </p:nvSpPr>
        <p:spPr bwMode="auto">
          <a:xfrm>
            <a:off x="7162800" y="1219200"/>
            <a:ext cx="1981200" cy="584775"/>
          </a:xfrm>
          <a:prstGeom prst="rect">
            <a:avLst/>
          </a:prstGeom>
          <a:ln w="9525">
            <a:noFill/>
            <a:miter lim="800000"/>
            <a:headEnd/>
            <a:tailEnd/>
          </a:ln>
        </p:spPr>
        <p:txBody>
          <a:bodyPr wrap="square">
            <a:spAutoFit/>
          </a:bodyPr>
          <a:lstStyle/>
          <a:p>
            <a:pPr>
              <a:defRPr/>
            </a:pPr>
            <a:r>
              <a:rPr lang="en-US" sz="3200" dirty="0" smtClean="0">
                <a:ln>
                  <a:solidFill>
                    <a:schemeClr val="tx1"/>
                  </a:solidFill>
                </a:ln>
                <a:latin typeface="Calibri" pitchFamily="34" charset="0"/>
              </a:rPr>
              <a:t>1811-1820</a:t>
            </a:r>
            <a:endParaRPr lang="en-US" sz="3200" dirty="0">
              <a:ln>
                <a:solidFill>
                  <a:schemeClr val="tx1"/>
                </a:solidFill>
              </a:ln>
              <a:latin typeface="Calibri" pitchFamily="34" charset="0"/>
            </a:endParaRPr>
          </a:p>
        </p:txBody>
      </p:sp>
      <p:sp>
        <p:nvSpPr>
          <p:cNvPr id="40" name="Rectangle 39"/>
          <p:cNvSpPr/>
          <p:nvPr/>
        </p:nvSpPr>
        <p:spPr>
          <a:xfrm>
            <a:off x="228600" y="17526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810000" y="5410200"/>
            <a:ext cx="30480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28600" y="12954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TextBox 42"/>
          <p:cNvSpPr txBox="1">
            <a:spLocks noChangeArrowheads="1"/>
          </p:cNvSpPr>
          <p:nvPr/>
        </p:nvSpPr>
        <p:spPr bwMode="auto">
          <a:xfrm>
            <a:off x="7162800" y="1777425"/>
            <a:ext cx="1981200" cy="584775"/>
          </a:xfrm>
          <a:prstGeom prst="rect">
            <a:avLst/>
          </a:prstGeom>
          <a:ln w="9525">
            <a:noFill/>
            <a:miter lim="800000"/>
            <a:headEnd/>
            <a:tailEnd/>
          </a:ln>
        </p:spPr>
        <p:txBody>
          <a:bodyPr wrap="square">
            <a:spAutoFit/>
          </a:bodyPr>
          <a:lstStyle/>
          <a:p>
            <a:pPr>
              <a:defRPr/>
            </a:pPr>
            <a:r>
              <a:rPr lang="en-US" sz="3200" dirty="0" smtClean="0">
                <a:ln>
                  <a:solidFill>
                    <a:schemeClr val="tx1"/>
                  </a:solidFill>
                </a:ln>
                <a:latin typeface="Calibri" pitchFamily="34" charset="0"/>
              </a:rPr>
              <a:t>1821-1830</a:t>
            </a:r>
            <a:endParaRPr lang="en-US" sz="3200" dirty="0">
              <a:ln>
                <a:solidFill>
                  <a:schemeClr val="tx1"/>
                </a:solidFill>
              </a:ln>
              <a:latin typeface="Calibri" pitchFamily="34" charset="0"/>
            </a:endParaRPr>
          </a:p>
        </p:txBody>
      </p:sp>
      <p:sp>
        <p:nvSpPr>
          <p:cNvPr id="44" name="Rectangle 43"/>
          <p:cNvSpPr/>
          <p:nvPr/>
        </p:nvSpPr>
        <p:spPr>
          <a:xfrm>
            <a:off x="228600" y="31242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304800" y="49530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04800" y="5486400"/>
            <a:ext cx="2590800" cy="457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04800" y="63246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657600" y="3200400"/>
            <a:ext cx="27432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3733800" y="40386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3733800" y="45720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810000" y="6324600"/>
            <a:ext cx="27432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6324600" y="5830669"/>
            <a:ext cx="420308" cy="630942"/>
          </a:xfrm>
          <a:prstGeom prst="rect">
            <a:avLst/>
          </a:prstGeom>
          <a:noFill/>
        </p:spPr>
        <p:txBody>
          <a:bodyPr wrap="none" rtlCol="0">
            <a:spAutoFit/>
          </a:bodyPr>
          <a:lstStyle/>
          <a:p>
            <a:r>
              <a:rPr lang="en-US" sz="3500" dirty="0" smtClean="0">
                <a:solidFill>
                  <a:schemeClr val="tx1">
                    <a:lumMod val="65000"/>
                    <a:lumOff val="35000"/>
                  </a:schemeClr>
                </a:solidFill>
              </a:rPr>
              <a:t>d</a:t>
            </a:r>
            <a:endParaRPr lang="en-US" sz="3500" dirty="0">
              <a:solidFill>
                <a:schemeClr val="tx1">
                  <a:lumMod val="65000"/>
                  <a:lumOff val="35000"/>
                </a:schemeClr>
              </a:solidFill>
            </a:endParaRPr>
          </a:p>
        </p:txBody>
      </p:sp>
      <p:sp useBgFill="1">
        <p:nvSpPr>
          <p:cNvPr id="53" name="TextBox 52"/>
          <p:cNvSpPr txBox="1">
            <a:spLocks noChangeArrowheads="1"/>
          </p:cNvSpPr>
          <p:nvPr/>
        </p:nvSpPr>
        <p:spPr bwMode="auto">
          <a:xfrm>
            <a:off x="7162800" y="2362200"/>
            <a:ext cx="1981200" cy="584775"/>
          </a:xfrm>
          <a:prstGeom prst="rect">
            <a:avLst/>
          </a:prstGeom>
          <a:ln w="9525">
            <a:noFill/>
            <a:miter lim="800000"/>
            <a:headEnd/>
            <a:tailEnd/>
          </a:ln>
        </p:spPr>
        <p:txBody>
          <a:bodyPr wrap="square">
            <a:spAutoFit/>
          </a:bodyPr>
          <a:lstStyle/>
          <a:p>
            <a:pPr>
              <a:defRPr/>
            </a:pPr>
            <a:r>
              <a:rPr lang="en-US" sz="3200" dirty="0" smtClean="0">
                <a:ln>
                  <a:solidFill>
                    <a:schemeClr val="tx1"/>
                  </a:solidFill>
                </a:ln>
                <a:latin typeface="Calibri" pitchFamily="34" charset="0"/>
              </a:rPr>
              <a:t>1831-1840</a:t>
            </a:r>
            <a:endParaRPr lang="en-US" sz="3200" dirty="0">
              <a:ln>
                <a:solidFill>
                  <a:schemeClr val="tx1"/>
                </a:solidFill>
              </a:ln>
              <a:latin typeface="Calibri" pitchFamily="34" charset="0"/>
            </a:endParaRPr>
          </a:p>
        </p:txBody>
      </p:sp>
      <p:sp>
        <p:nvSpPr>
          <p:cNvPr id="54" name="Rectangle 53"/>
          <p:cNvSpPr/>
          <p:nvPr/>
        </p:nvSpPr>
        <p:spPr>
          <a:xfrm>
            <a:off x="228600" y="36576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5" name="TextBox 54"/>
          <p:cNvSpPr txBox="1">
            <a:spLocks noChangeArrowheads="1"/>
          </p:cNvSpPr>
          <p:nvPr/>
        </p:nvSpPr>
        <p:spPr bwMode="auto">
          <a:xfrm>
            <a:off x="7162800" y="2920425"/>
            <a:ext cx="1981200" cy="584775"/>
          </a:xfrm>
          <a:prstGeom prst="rect">
            <a:avLst/>
          </a:prstGeom>
          <a:ln w="9525">
            <a:noFill/>
            <a:miter lim="800000"/>
            <a:headEnd/>
            <a:tailEnd/>
          </a:ln>
        </p:spPr>
        <p:txBody>
          <a:bodyPr wrap="square">
            <a:spAutoFit/>
          </a:bodyPr>
          <a:lstStyle/>
          <a:p>
            <a:pPr>
              <a:defRPr/>
            </a:pPr>
            <a:r>
              <a:rPr lang="en-US" sz="3200" dirty="0" smtClean="0">
                <a:ln>
                  <a:solidFill>
                    <a:schemeClr val="tx1"/>
                  </a:solidFill>
                </a:ln>
                <a:latin typeface="Calibri" pitchFamily="34" charset="0"/>
              </a:rPr>
              <a:t>1841-1850</a:t>
            </a:r>
            <a:endParaRPr lang="en-US" sz="3200" dirty="0">
              <a:ln>
                <a:solidFill>
                  <a:schemeClr val="tx1"/>
                </a:solidFill>
              </a:ln>
              <a:latin typeface="Calibri" pitchFamily="34" charset="0"/>
            </a:endParaRPr>
          </a:p>
        </p:txBody>
      </p:sp>
      <p:sp>
        <p:nvSpPr>
          <p:cNvPr id="56" name="Rectangle 55"/>
          <p:cNvSpPr/>
          <p:nvPr/>
        </p:nvSpPr>
        <p:spPr>
          <a:xfrm>
            <a:off x="228600" y="8382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3733800" y="2209800"/>
            <a:ext cx="27432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3657600" y="381000"/>
            <a:ext cx="2590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9" name="TextBox 58"/>
          <p:cNvSpPr txBox="1">
            <a:spLocks noChangeArrowheads="1"/>
          </p:cNvSpPr>
          <p:nvPr/>
        </p:nvSpPr>
        <p:spPr bwMode="auto">
          <a:xfrm>
            <a:off x="7162800" y="3987225"/>
            <a:ext cx="1981200" cy="584775"/>
          </a:xfrm>
          <a:prstGeom prst="rect">
            <a:avLst/>
          </a:prstGeom>
          <a:ln w="9525">
            <a:noFill/>
            <a:miter lim="800000"/>
            <a:headEnd/>
            <a:tailEnd/>
          </a:ln>
        </p:spPr>
        <p:txBody>
          <a:bodyPr wrap="square">
            <a:spAutoFit/>
          </a:bodyPr>
          <a:lstStyle/>
          <a:p>
            <a:pPr>
              <a:defRPr/>
            </a:pPr>
            <a:r>
              <a:rPr lang="en-US" sz="3200" dirty="0" smtClean="0">
                <a:ln>
                  <a:solidFill>
                    <a:schemeClr val="tx1"/>
                  </a:solidFill>
                </a:ln>
                <a:latin typeface="Calibri" pitchFamily="34" charset="0"/>
              </a:rPr>
              <a:t>1861-1870</a:t>
            </a:r>
            <a:endParaRPr lang="en-US" sz="3200" dirty="0">
              <a:ln>
                <a:solidFill>
                  <a:schemeClr val="tx1"/>
                </a:solidFill>
              </a:ln>
              <a:latin typeface="Calibri" pitchFamily="34" charset="0"/>
            </a:endParaRPr>
          </a:p>
        </p:txBody>
      </p:sp>
      <p:sp>
        <p:nvSpPr>
          <p:cNvPr id="61" name="Rectangle 60"/>
          <p:cNvSpPr/>
          <p:nvPr/>
        </p:nvSpPr>
        <p:spPr>
          <a:xfrm>
            <a:off x="3810000" y="5867400"/>
            <a:ext cx="29718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3"/>
          <p:cNvSpPr txBox="1">
            <a:spLocks noChangeArrowheads="1"/>
          </p:cNvSpPr>
          <p:nvPr/>
        </p:nvSpPr>
        <p:spPr bwMode="auto">
          <a:xfrm rot="20825317">
            <a:off x="4470" y="3264973"/>
            <a:ext cx="7478584" cy="707886"/>
          </a:xfrm>
          <a:prstGeom prst="rect">
            <a:avLst/>
          </a:prstGeom>
          <a:solidFill>
            <a:schemeClr val="accent1">
              <a:lumMod val="20000"/>
              <a:lumOff val="80000"/>
              <a:alpha val="50000"/>
            </a:schemeClr>
          </a:solidFill>
          <a:ln w="9525">
            <a:noFill/>
            <a:miter lim="800000"/>
            <a:headEnd/>
            <a:tailEnd/>
          </a:ln>
        </p:spPr>
        <p:txBody>
          <a:bodyPr wrap="square">
            <a:spAutoFit/>
          </a:bodyPr>
          <a:lstStyle/>
          <a:p>
            <a:pPr algn="ctr">
              <a:defRPr/>
            </a:pPr>
            <a:r>
              <a:rPr lang="en-US" sz="4000" b="1" dirty="0" smtClean="0">
                <a:ln>
                  <a:solidFill>
                    <a:srgbClr val="0070C0"/>
                  </a:solidFill>
                </a:ln>
                <a:solidFill>
                  <a:schemeClr val="accent1">
                    <a:lumMod val="75000"/>
                  </a:schemeClr>
                </a:solidFill>
                <a:effectLst>
                  <a:outerShdw dist="50800" dir="5400000" algn="ctr" rotWithShape="0">
                    <a:schemeClr val="tx1"/>
                  </a:outerShdw>
                </a:effectLst>
                <a:latin typeface="Tempus Sans ITC" pitchFamily="82" charset="0"/>
              </a:rPr>
              <a:t>What happens to the Sergeants?</a:t>
            </a:r>
            <a:endParaRPr lang="en-US" sz="4000" b="1" dirty="0">
              <a:ln>
                <a:solidFill>
                  <a:srgbClr val="0070C0"/>
                </a:solidFill>
              </a:ln>
              <a:solidFill>
                <a:schemeClr val="accent1">
                  <a:lumMod val="75000"/>
                </a:schemeClr>
              </a:solidFill>
              <a:effectLst>
                <a:outerShdw dist="50800" dir="5400000" algn="ctr" rotWithShape="0">
                  <a:schemeClr val="tx1"/>
                </a:outerShdw>
              </a:effectLst>
              <a:latin typeface="Tempus Sans ITC" pitchFamily="82" charset="0"/>
            </a:endParaRPr>
          </a:p>
        </p:txBody>
      </p:sp>
      <p:sp useBgFill="1">
        <p:nvSpPr>
          <p:cNvPr id="63" name="TextBox 62"/>
          <p:cNvSpPr txBox="1">
            <a:spLocks noChangeArrowheads="1"/>
          </p:cNvSpPr>
          <p:nvPr/>
        </p:nvSpPr>
        <p:spPr bwMode="auto">
          <a:xfrm>
            <a:off x="7239000" y="3429000"/>
            <a:ext cx="1905000" cy="584775"/>
          </a:xfrm>
          <a:prstGeom prst="rect">
            <a:avLst/>
          </a:prstGeom>
          <a:ln w="9525">
            <a:noFill/>
            <a:miter lim="800000"/>
            <a:headEnd/>
            <a:tailEnd/>
          </a:ln>
        </p:spPr>
        <p:txBody>
          <a:bodyPr wrap="square">
            <a:spAutoFit/>
          </a:bodyPr>
          <a:lstStyle/>
          <a:p>
            <a:pPr>
              <a:defRPr/>
            </a:pPr>
            <a:r>
              <a:rPr lang="en-US" sz="3200" dirty="0" smtClean="0">
                <a:ln>
                  <a:solidFill>
                    <a:schemeClr val="tx1"/>
                  </a:solidFill>
                </a:ln>
                <a:latin typeface="Calibri" pitchFamily="34" charset="0"/>
              </a:rPr>
              <a:t>---- -- -----</a:t>
            </a:r>
            <a:endParaRPr lang="en-US" sz="3200" dirty="0">
              <a:ln>
                <a:solidFill>
                  <a:schemeClr val="tx1"/>
                </a:solidFill>
              </a:ln>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10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0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p:cBhvr>
                                        <p:cTn id="28" dur="2000" fill="hold"/>
                                        <p:tgtEl>
                                          <p:spTgt spid="33"/>
                                        </p:tgtEl>
                                        <p:attrNameLst>
                                          <p:attrName>fillcolor</p:attrName>
                                        </p:attrNameLst>
                                      </p:cBhvr>
                                      <p:to>
                                        <a:srgbClr val="E1E1FF"/>
                                      </p:to>
                                    </p:animClr>
                                    <p:set>
                                      <p:cBhvr>
                                        <p:cTn id="29" dur="2000" fill="hold"/>
                                        <p:tgtEl>
                                          <p:spTgt spid="33"/>
                                        </p:tgtEl>
                                        <p:attrNameLst>
                                          <p:attrName>fill.type</p:attrName>
                                        </p:attrNameLst>
                                      </p:cBhvr>
                                      <p:to>
                                        <p:strVal val="solid"/>
                                      </p:to>
                                    </p:set>
                                    <p:set>
                                      <p:cBhvr>
                                        <p:cTn id="30" dur="2000" fill="hold"/>
                                        <p:tgtEl>
                                          <p:spTgt spid="33"/>
                                        </p:tgtEl>
                                        <p:attrNameLst>
                                          <p:attrName>fill.on</p:attrName>
                                        </p:attrNameLst>
                                      </p:cBhvr>
                                      <p:to>
                                        <p:strVal val="true"/>
                                      </p:to>
                                    </p:set>
                                  </p:childTnLst>
                                </p:cTn>
                              </p:par>
                              <p:par>
                                <p:cTn id="31" presetID="7" presetClass="emph" presetSubtype="2" fill="hold" nodeType="withEffect">
                                  <p:stCondLst>
                                    <p:cond delay="0"/>
                                  </p:stCondLst>
                                  <p:childTnLst>
                                    <p:animClr clrSpc="rgb">
                                      <p:cBhvr>
                                        <p:cTn id="32" dur="1000" fill="hold"/>
                                        <p:tgtEl>
                                          <p:spTgt spid="33"/>
                                        </p:tgtEl>
                                        <p:attrNameLst>
                                          <p:attrName>stroke.color</p:attrName>
                                        </p:attrNameLst>
                                      </p:cBhvr>
                                      <p:to>
                                        <a:srgbClr val="E1E1FF"/>
                                      </p:to>
                                    </p:animClr>
                                    <p:set>
                                      <p:cBhvr>
                                        <p:cTn id="33" dur="1000" fill="hold"/>
                                        <p:tgtEl>
                                          <p:spTgt spid="33"/>
                                        </p:tgtEl>
                                        <p:attrNameLst>
                                          <p:attrName>stroke.on</p:attrName>
                                        </p:attrNameLst>
                                      </p:cBhvr>
                                      <p:to>
                                        <p:strVal val="true"/>
                                      </p:to>
                                    </p:set>
                                  </p:childTnLst>
                                </p:cTn>
                              </p:par>
                              <p:par>
                                <p:cTn id="34" presetID="1" presetClass="emph" presetSubtype="2" fill="hold" nodeType="withEffect">
                                  <p:stCondLst>
                                    <p:cond delay="0"/>
                                  </p:stCondLst>
                                  <p:childTnLst>
                                    <p:animClr clrSpc="rgb">
                                      <p:cBhvr>
                                        <p:cTn id="35" dur="2000" fill="hold"/>
                                        <p:tgtEl>
                                          <p:spTgt spid="34"/>
                                        </p:tgtEl>
                                        <p:attrNameLst>
                                          <p:attrName>fillcolor</p:attrName>
                                        </p:attrNameLst>
                                      </p:cBhvr>
                                      <p:to>
                                        <a:srgbClr val="E1E1FF"/>
                                      </p:to>
                                    </p:animClr>
                                    <p:set>
                                      <p:cBhvr>
                                        <p:cTn id="36" dur="2000" fill="hold"/>
                                        <p:tgtEl>
                                          <p:spTgt spid="34"/>
                                        </p:tgtEl>
                                        <p:attrNameLst>
                                          <p:attrName>fill.type</p:attrName>
                                        </p:attrNameLst>
                                      </p:cBhvr>
                                      <p:to>
                                        <p:strVal val="solid"/>
                                      </p:to>
                                    </p:set>
                                    <p:set>
                                      <p:cBhvr>
                                        <p:cTn id="37" dur="2000" fill="hold"/>
                                        <p:tgtEl>
                                          <p:spTgt spid="34"/>
                                        </p:tgtEl>
                                        <p:attrNameLst>
                                          <p:attrName>fill.on</p:attrName>
                                        </p:attrNameLst>
                                      </p:cBhvr>
                                      <p:to>
                                        <p:strVal val="true"/>
                                      </p:to>
                                    </p:set>
                                  </p:childTnLst>
                                </p:cTn>
                              </p:par>
                              <p:par>
                                <p:cTn id="38" presetID="7" presetClass="emph" presetSubtype="2" fill="hold" nodeType="withEffect">
                                  <p:stCondLst>
                                    <p:cond delay="0"/>
                                  </p:stCondLst>
                                  <p:childTnLst>
                                    <p:animClr clrSpc="rgb">
                                      <p:cBhvr>
                                        <p:cTn id="39" dur="1000" fill="hold"/>
                                        <p:tgtEl>
                                          <p:spTgt spid="34"/>
                                        </p:tgtEl>
                                        <p:attrNameLst>
                                          <p:attrName>stroke.color</p:attrName>
                                        </p:attrNameLst>
                                      </p:cBhvr>
                                      <p:to>
                                        <a:srgbClr val="E1E1FF"/>
                                      </p:to>
                                    </p:animClr>
                                    <p:set>
                                      <p:cBhvr>
                                        <p:cTn id="40" dur="1000" fill="hold"/>
                                        <p:tgtEl>
                                          <p:spTgt spid="34"/>
                                        </p:tgtEl>
                                        <p:attrNameLst>
                                          <p:attrName>stroke.on</p:attrName>
                                        </p:attrNameLst>
                                      </p:cBhvr>
                                      <p:to>
                                        <p:strVal val="true"/>
                                      </p:to>
                                    </p:set>
                                  </p:childTnLst>
                                </p:cTn>
                              </p:par>
                              <p:par>
                                <p:cTn id="41" presetID="1" presetClass="emph" presetSubtype="2" fill="hold" nodeType="withEffect">
                                  <p:stCondLst>
                                    <p:cond delay="0"/>
                                  </p:stCondLst>
                                  <p:childTnLst>
                                    <p:animClr clrSpc="rgb">
                                      <p:cBhvr>
                                        <p:cTn id="42" dur="2000" fill="hold"/>
                                        <p:tgtEl>
                                          <p:spTgt spid="35"/>
                                        </p:tgtEl>
                                        <p:attrNameLst>
                                          <p:attrName>fillcolor</p:attrName>
                                        </p:attrNameLst>
                                      </p:cBhvr>
                                      <p:to>
                                        <a:srgbClr val="E1E1FF"/>
                                      </p:to>
                                    </p:animClr>
                                    <p:set>
                                      <p:cBhvr>
                                        <p:cTn id="43" dur="2000" fill="hold"/>
                                        <p:tgtEl>
                                          <p:spTgt spid="35"/>
                                        </p:tgtEl>
                                        <p:attrNameLst>
                                          <p:attrName>fill.type</p:attrName>
                                        </p:attrNameLst>
                                      </p:cBhvr>
                                      <p:to>
                                        <p:strVal val="solid"/>
                                      </p:to>
                                    </p:set>
                                    <p:set>
                                      <p:cBhvr>
                                        <p:cTn id="44" dur="2000" fill="hold"/>
                                        <p:tgtEl>
                                          <p:spTgt spid="35"/>
                                        </p:tgtEl>
                                        <p:attrNameLst>
                                          <p:attrName>fill.on</p:attrName>
                                        </p:attrNameLst>
                                      </p:cBhvr>
                                      <p:to>
                                        <p:strVal val="true"/>
                                      </p:to>
                                    </p:set>
                                  </p:childTnLst>
                                </p:cTn>
                              </p:par>
                              <p:par>
                                <p:cTn id="45" presetID="7" presetClass="emph" presetSubtype="2" fill="hold" nodeType="withEffect">
                                  <p:stCondLst>
                                    <p:cond delay="0"/>
                                  </p:stCondLst>
                                  <p:childTnLst>
                                    <p:animClr clrSpc="rgb">
                                      <p:cBhvr>
                                        <p:cTn id="46" dur="1000" fill="hold"/>
                                        <p:tgtEl>
                                          <p:spTgt spid="35"/>
                                        </p:tgtEl>
                                        <p:attrNameLst>
                                          <p:attrName>stroke.color</p:attrName>
                                        </p:attrNameLst>
                                      </p:cBhvr>
                                      <p:to>
                                        <a:srgbClr val="E1E1FF"/>
                                      </p:to>
                                    </p:animClr>
                                    <p:set>
                                      <p:cBhvr>
                                        <p:cTn id="47" dur="1000" fill="hold"/>
                                        <p:tgtEl>
                                          <p:spTgt spid="35"/>
                                        </p:tgtEl>
                                        <p:attrNameLst>
                                          <p:attrName>stroke.on</p:attrName>
                                        </p:attrNameLst>
                                      </p:cBhvr>
                                      <p:to>
                                        <p:strVal val="true"/>
                                      </p:to>
                                    </p:set>
                                  </p:childTnLst>
                                </p:cTn>
                              </p:par>
                              <p:par>
                                <p:cTn id="48" presetID="1" presetClass="emph" presetSubtype="2" fill="hold" nodeType="withEffect">
                                  <p:stCondLst>
                                    <p:cond delay="0"/>
                                  </p:stCondLst>
                                  <p:childTnLst>
                                    <p:animClr clrSpc="rgb">
                                      <p:cBhvr>
                                        <p:cTn id="49" dur="2000" fill="hold"/>
                                        <p:tgtEl>
                                          <p:spTgt spid="36"/>
                                        </p:tgtEl>
                                        <p:attrNameLst>
                                          <p:attrName>fillcolor</p:attrName>
                                        </p:attrNameLst>
                                      </p:cBhvr>
                                      <p:to>
                                        <a:srgbClr val="E1E1FF"/>
                                      </p:to>
                                    </p:animClr>
                                    <p:set>
                                      <p:cBhvr>
                                        <p:cTn id="50" dur="2000" fill="hold"/>
                                        <p:tgtEl>
                                          <p:spTgt spid="36"/>
                                        </p:tgtEl>
                                        <p:attrNameLst>
                                          <p:attrName>fill.type</p:attrName>
                                        </p:attrNameLst>
                                      </p:cBhvr>
                                      <p:to>
                                        <p:strVal val="solid"/>
                                      </p:to>
                                    </p:set>
                                    <p:set>
                                      <p:cBhvr>
                                        <p:cTn id="51" dur="2000" fill="hold"/>
                                        <p:tgtEl>
                                          <p:spTgt spid="36"/>
                                        </p:tgtEl>
                                        <p:attrNameLst>
                                          <p:attrName>fill.on</p:attrName>
                                        </p:attrNameLst>
                                      </p:cBhvr>
                                      <p:to>
                                        <p:strVal val="true"/>
                                      </p:to>
                                    </p:set>
                                  </p:childTnLst>
                                </p:cTn>
                              </p:par>
                              <p:par>
                                <p:cTn id="52" presetID="7" presetClass="emph" presetSubtype="2" fill="hold" nodeType="withEffect">
                                  <p:stCondLst>
                                    <p:cond delay="0"/>
                                  </p:stCondLst>
                                  <p:childTnLst>
                                    <p:animClr clrSpc="rgb">
                                      <p:cBhvr>
                                        <p:cTn id="53" dur="1000" fill="hold"/>
                                        <p:tgtEl>
                                          <p:spTgt spid="36"/>
                                        </p:tgtEl>
                                        <p:attrNameLst>
                                          <p:attrName>stroke.color</p:attrName>
                                        </p:attrNameLst>
                                      </p:cBhvr>
                                      <p:to>
                                        <a:srgbClr val="E1E1FF"/>
                                      </p:to>
                                    </p:animClr>
                                    <p:set>
                                      <p:cBhvr>
                                        <p:cTn id="54" dur="1000" fill="hold"/>
                                        <p:tgtEl>
                                          <p:spTgt spid="36"/>
                                        </p:tgtEl>
                                        <p:attrNameLst>
                                          <p:attrName>stroke.on</p:attrName>
                                        </p:attrNameLst>
                                      </p:cBhvr>
                                      <p:to>
                                        <p:strVal val="tru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wipe(left)">
                                      <p:cBhvr>
                                        <p:cTn id="59" dur="1000"/>
                                        <p:tgtEl>
                                          <p:spTgt spid="3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1000"/>
                                        <p:tgtEl>
                                          <p:spTgt spid="4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1000"/>
                                        <p:tgtEl>
                                          <p:spTgt spid="41"/>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mph" presetSubtype="2" fill="hold" nodeType="clickEffect">
                                  <p:stCondLst>
                                    <p:cond delay="0"/>
                                  </p:stCondLst>
                                  <p:childTnLst>
                                    <p:animClr clrSpc="rgb">
                                      <p:cBhvr>
                                        <p:cTn id="69" dur="2000" fill="hold"/>
                                        <p:tgtEl>
                                          <p:spTgt spid="40"/>
                                        </p:tgtEl>
                                        <p:attrNameLst>
                                          <p:attrName>fillcolor</p:attrName>
                                        </p:attrNameLst>
                                      </p:cBhvr>
                                      <p:to>
                                        <a:srgbClr val="E1E1FF"/>
                                      </p:to>
                                    </p:animClr>
                                    <p:set>
                                      <p:cBhvr>
                                        <p:cTn id="70" dur="2000" fill="hold"/>
                                        <p:tgtEl>
                                          <p:spTgt spid="40"/>
                                        </p:tgtEl>
                                        <p:attrNameLst>
                                          <p:attrName>fill.type</p:attrName>
                                        </p:attrNameLst>
                                      </p:cBhvr>
                                      <p:to>
                                        <p:strVal val="solid"/>
                                      </p:to>
                                    </p:set>
                                    <p:set>
                                      <p:cBhvr>
                                        <p:cTn id="71" dur="2000" fill="hold"/>
                                        <p:tgtEl>
                                          <p:spTgt spid="40"/>
                                        </p:tgtEl>
                                        <p:attrNameLst>
                                          <p:attrName>fill.on</p:attrName>
                                        </p:attrNameLst>
                                      </p:cBhvr>
                                      <p:to>
                                        <p:strVal val="true"/>
                                      </p:to>
                                    </p:set>
                                  </p:childTnLst>
                                </p:cTn>
                              </p:par>
                              <p:par>
                                <p:cTn id="72" presetID="7" presetClass="emph" presetSubtype="2" fill="hold" nodeType="withEffect">
                                  <p:stCondLst>
                                    <p:cond delay="0"/>
                                  </p:stCondLst>
                                  <p:childTnLst>
                                    <p:animClr clrSpc="rgb">
                                      <p:cBhvr>
                                        <p:cTn id="73" dur="1000" fill="hold"/>
                                        <p:tgtEl>
                                          <p:spTgt spid="40"/>
                                        </p:tgtEl>
                                        <p:attrNameLst>
                                          <p:attrName>stroke.color</p:attrName>
                                        </p:attrNameLst>
                                      </p:cBhvr>
                                      <p:to>
                                        <a:srgbClr val="E1E1FF"/>
                                      </p:to>
                                    </p:animClr>
                                    <p:set>
                                      <p:cBhvr>
                                        <p:cTn id="74" dur="1000" fill="hold"/>
                                        <p:tgtEl>
                                          <p:spTgt spid="40"/>
                                        </p:tgtEl>
                                        <p:attrNameLst>
                                          <p:attrName>stroke.on</p:attrName>
                                        </p:attrNameLst>
                                      </p:cBhvr>
                                      <p:to>
                                        <p:strVal val="true"/>
                                      </p:to>
                                    </p:set>
                                  </p:childTnLst>
                                </p:cTn>
                              </p:par>
                              <p:par>
                                <p:cTn id="75" presetID="1" presetClass="emph" presetSubtype="2" fill="hold" nodeType="withEffect">
                                  <p:stCondLst>
                                    <p:cond delay="0"/>
                                  </p:stCondLst>
                                  <p:childTnLst>
                                    <p:animClr clrSpc="rgb">
                                      <p:cBhvr>
                                        <p:cTn id="76" dur="2000" fill="hold"/>
                                        <p:tgtEl>
                                          <p:spTgt spid="41"/>
                                        </p:tgtEl>
                                        <p:attrNameLst>
                                          <p:attrName>fillcolor</p:attrName>
                                        </p:attrNameLst>
                                      </p:cBhvr>
                                      <p:to>
                                        <a:srgbClr val="E1E1FF"/>
                                      </p:to>
                                    </p:animClr>
                                    <p:set>
                                      <p:cBhvr>
                                        <p:cTn id="77" dur="2000" fill="hold"/>
                                        <p:tgtEl>
                                          <p:spTgt spid="41"/>
                                        </p:tgtEl>
                                        <p:attrNameLst>
                                          <p:attrName>fill.type</p:attrName>
                                        </p:attrNameLst>
                                      </p:cBhvr>
                                      <p:to>
                                        <p:strVal val="solid"/>
                                      </p:to>
                                    </p:set>
                                    <p:set>
                                      <p:cBhvr>
                                        <p:cTn id="78" dur="2000" fill="hold"/>
                                        <p:tgtEl>
                                          <p:spTgt spid="41"/>
                                        </p:tgtEl>
                                        <p:attrNameLst>
                                          <p:attrName>fill.on</p:attrName>
                                        </p:attrNameLst>
                                      </p:cBhvr>
                                      <p:to>
                                        <p:strVal val="true"/>
                                      </p:to>
                                    </p:set>
                                  </p:childTnLst>
                                </p:cTn>
                              </p:par>
                              <p:par>
                                <p:cTn id="79" presetID="7" presetClass="emph" presetSubtype="2" fill="hold" nodeType="withEffect">
                                  <p:stCondLst>
                                    <p:cond delay="0"/>
                                  </p:stCondLst>
                                  <p:childTnLst>
                                    <p:animClr clrSpc="rgb">
                                      <p:cBhvr>
                                        <p:cTn id="80" dur="1000" fill="hold"/>
                                        <p:tgtEl>
                                          <p:spTgt spid="41"/>
                                        </p:tgtEl>
                                        <p:attrNameLst>
                                          <p:attrName>stroke.color</p:attrName>
                                        </p:attrNameLst>
                                      </p:cBhvr>
                                      <p:to>
                                        <a:srgbClr val="E1E1FF"/>
                                      </p:to>
                                    </p:animClr>
                                    <p:set>
                                      <p:cBhvr>
                                        <p:cTn id="81" dur="1000" fill="hold"/>
                                        <p:tgtEl>
                                          <p:spTgt spid="41"/>
                                        </p:tgtEl>
                                        <p:attrNameLst>
                                          <p:attrName>stroke.on</p:attrName>
                                        </p:attrNameLst>
                                      </p:cBhvr>
                                      <p:to>
                                        <p:strVal val="true"/>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wipe(left)">
                                      <p:cBhvr>
                                        <p:cTn id="86" dur="1000"/>
                                        <p:tgtEl>
                                          <p:spTgt spid="4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fade">
                                      <p:cBhvr>
                                        <p:cTn id="89" dur="1000"/>
                                        <p:tgtEl>
                                          <p:spTgt spid="4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fade">
                                      <p:cBhvr>
                                        <p:cTn id="92" dur="1000"/>
                                        <p:tgtEl>
                                          <p:spTgt spid="4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fade">
                                      <p:cBhvr>
                                        <p:cTn id="95" dur="1000"/>
                                        <p:tgtEl>
                                          <p:spTgt spid="4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1000"/>
                                        <p:tgtEl>
                                          <p:spTgt spid="5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fade">
                                      <p:cBhvr>
                                        <p:cTn id="101" dur="1000"/>
                                        <p:tgtEl>
                                          <p:spTgt spid="51"/>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fade">
                                      <p:cBhvr>
                                        <p:cTn id="104" dur="1000"/>
                                        <p:tgtEl>
                                          <p:spTgt spid="49"/>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fade">
                                      <p:cBhvr>
                                        <p:cTn id="107" dur="1000"/>
                                        <p:tgtEl>
                                          <p:spTgt spid="4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fade">
                                      <p:cBhvr>
                                        <p:cTn id="110" dur="1000"/>
                                        <p:tgtEl>
                                          <p:spTgt spid="4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8"/>
                                        </p:tgtEl>
                                        <p:attrNameLst>
                                          <p:attrName>style.visibility</p:attrName>
                                        </p:attrNameLst>
                                      </p:cBhvr>
                                      <p:to>
                                        <p:strVal val="visible"/>
                                      </p:to>
                                    </p:set>
                                    <p:animEffect transition="in" filter="fade">
                                      <p:cBhvr>
                                        <p:cTn id="113" dur="1000"/>
                                        <p:tgtEl>
                                          <p:spTgt spid="48"/>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emph" presetSubtype="2" fill="hold" nodeType="clickEffect">
                                  <p:stCondLst>
                                    <p:cond delay="0"/>
                                  </p:stCondLst>
                                  <p:childTnLst>
                                    <p:animClr clrSpc="rgb">
                                      <p:cBhvr>
                                        <p:cTn id="117" dur="2000" fill="hold"/>
                                        <p:tgtEl>
                                          <p:spTgt spid="42"/>
                                        </p:tgtEl>
                                        <p:attrNameLst>
                                          <p:attrName>fillcolor</p:attrName>
                                        </p:attrNameLst>
                                      </p:cBhvr>
                                      <p:to>
                                        <a:srgbClr val="E1E1FF"/>
                                      </p:to>
                                    </p:animClr>
                                    <p:set>
                                      <p:cBhvr>
                                        <p:cTn id="118" dur="2000" fill="hold"/>
                                        <p:tgtEl>
                                          <p:spTgt spid="42"/>
                                        </p:tgtEl>
                                        <p:attrNameLst>
                                          <p:attrName>fill.type</p:attrName>
                                        </p:attrNameLst>
                                      </p:cBhvr>
                                      <p:to>
                                        <p:strVal val="solid"/>
                                      </p:to>
                                    </p:set>
                                    <p:set>
                                      <p:cBhvr>
                                        <p:cTn id="119" dur="2000" fill="hold"/>
                                        <p:tgtEl>
                                          <p:spTgt spid="42"/>
                                        </p:tgtEl>
                                        <p:attrNameLst>
                                          <p:attrName>fill.on</p:attrName>
                                        </p:attrNameLst>
                                      </p:cBhvr>
                                      <p:to>
                                        <p:strVal val="true"/>
                                      </p:to>
                                    </p:set>
                                  </p:childTnLst>
                                </p:cTn>
                              </p:par>
                              <p:par>
                                <p:cTn id="120" presetID="7" presetClass="emph" presetSubtype="2" fill="hold" nodeType="withEffect">
                                  <p:stCondLst>
                                    <p:cond delay="0"/>
                                  </p:stCondLst>
                                  <p:childTnLst>
                                    <p:animClr clrSpc="rgb">
                                      <p:cBhvr>
                                        <p:cTn id="121" dur="1000" fill="hold"/>
                                        <p:tgtEl>
                                          <p:spTgt spid="42"/>
                                        </p:tgtEl>
                                        <p:attrNameLst>
                                          <p:attrName>stroke.color</p:attrName>
                                        </p:attrNameLst>
                                      </p:cBhvr>
                                      <p:to>
                                        <a:srgbClr val="E1E1FF"/>
                                      </p:to>
                                    </p:animClr>
                                    <p:set>
                                      <p:cBhvr>
                                        <p:cTn id="122" dur="1000" fill="hold"/>
                                        <p:tgtEl>
                                          <p:spTgt spid="42"/>
                                        </p:tgtEl>
                                        <p:attrNameLst>
                                          <p:attrName>stroke.on</p:attrName>
                                        </p:attrNameLst>
                                      </p:cBhvr>
                                      <p:to>
                                        <p:strVal val="true"/>
                                      </p:to>
                                    </p:set>
                                  </p:childTnLst>
                                </p:cTn>
                              </p:par>
                              <p:par>
                                <p:cTn id="123" presetID="1" presetClass="emph" presetSubtype="2" fill="hold" nodeType="withEffect">
                                  <p:stCondLst>
                                    <p:cond delay="0"/>
                                  </p:stCondLst>
                                  <p:childTnLst>
                                    <p:animClr clrSpc="rgb">
                                      <p:cBhvr>
                                        <p:cTn id="124" dur="2000" fill="hold"/>
                                        <p:tgtEl>
                                          <p:spTgt spid="44"/>
                                        </p:tgtEl>
                                        <p:attrNameLst>
                                          <p:attrName>fillcolor</p:attrName>
                                        </p:attrNameLst>
                                      </p:cBhvr>
                                      <p:to>
                                        <a:srgbClr val="E1E1FF"/>
                                      </p:to>
                                    </p:animClr>
                                    <p:set>
                                      <p:cBhvr>
                                        <p:cTn id="125" dur="2000" fill="hold"/>
                                        <p:tgtEl>
                                          <p:spTgt spid="44"/>
                                        </p:tgtEl>
                                        <p:attrNameLst>
                                          <p:attrName>fill.type</p:attrName>
                                        </p:attrNameLst>
                                      </p:cBhvr>
                                      <p:to>
                                        <p:strVal val="solid"/>
                                      </p:to>
                                    </p:set>
                                    <p:set>
                                      <p:cBhvr>
                                        <p:cTn id="126" dur="2000" fill="hold"/>
                                        <p:tgtEl>
                                          <p:spTgt spid="44"/>
                                        </p:tgtEl>
                                        <p:attrNameLst>
                                          <p:attrName>fill.on</p:attrName>
                                        </p:attrNameLst>
                                      </p:cBhvr>
                                      <p:to>
                                        <p:strVal val="true"/>
                                      </p:to>
                                    </p:set>
                                  </p:childTnLst>
                                </p:cTn>
                              </p:par>
                              <p:par>
                                <p:cTn id="127" presetID="7" presetClass="emph" presetSubtype="2" fill="hold" nodeType="withEffect">
                                  <p:stCondLst>
                                    <p:cond delay="0"/>
                                  </p:stCondLst>
                                  <p:childTnLst>
                                    <p:animClr clrSpc="rgb">
                                      <p:cBhvr>
                                        <p:cTn id="128" dur="1000" fill="hold"/>
                                        <p:tgtEl>
                                          <p:spTgt spid="44"/>
                                        </p:tgtEl>
                                        <p:attrNameLst>
                                          <p:attrName>stroke.color</p:attrName>
                                        </p:attrNameLst>
                                      </p:cBhvr>
                                      <p:to>
                                        <a:srgbClr val="E1E1FF"/>
                                      </p:to>
                                    </p:animClr>
                                    <p:set>
                                      <p:cBhvr>
                                        <p:cTn id="129" dur="1000" fill="hold"/>
                                        <p:tgtEl>
                                          <p:spTgt spid="44"/>
                                        </p:tgtEl>
                                        <p:attrNameLst>
                                          <p:attrName>stroke.on</p:attrName>
                                        </p:attrNameLst>
                                      </p:cBhvr>
                                      <p:to>
                                        <p:strVal val="true"/>
                                      </p:to>
                                    </p:set>
                                  </p:childTnLst>
                                </p:cTn>
                              </p:par>
                              <p:par>
                                <p:cTn id="130" presetID="1" presetClass="emph" presetSubtype="2" fill="hold" nodeType="withEffect">
                                  <p:stCondLst>
                                    <p:cond delay="0"/>
                                  </p:stCondLst>
                                  <p:childTnLst>
                                    <p:animClr clrSpc="rgb">
                                      <p:cBhvr>
                                        <p:cTn id="131" dur="2000" fill="hold"/>
                                        <p:tgtEl>
                                          <p:spTgt spid="45"/>
                                        </p:tgtEl>
                                        <p:attrNameLst>
                                          <p:attrName>fillcolor</p:attrName>
                                        </p:attrNameLst>
                                      </p:cBhvr>
                                      <p:to>
                                        <a:srgbClr val="E1E1FF"/>
                                      </p:to>
                                    </p:animClr>
                                    <p:set>
                                      <p:cBhvr>
                                        <p:cTn id="132" dur="2000" fill="hold"/>
                                        <p:tgtEl>
                                          <p:spTgt spid="45"/>
                                        </p:tgtEl>
                                        <p:attrNameLst>
                                          <p:attrName>fill.type</p:attrName>
                                        </p:attrNameLst>
                                      </p:cBhvr>
                                      <p:to>
                                        <p:strVal val="solid"/>
                                      </p:to>
                                    </p:set>
                                    <p:set>
                                      <p:cBhvr>
                                        <p:cTn id="133" dur="2000" fill="hold"/>
                                        <p:tgtEl>
                                          <p:spTgt spid="45"/>
                                        </p:tgtEl>
                                        <p:attrNameLst>
                                          <p:attrName>fill.on</p:attrName>
                                        </p:attrNameLst>
                                      </p:cBhvr>
                                      <p:to>
                                        <p:strVal val="true"/>
                                      </p:to>
                                    </p:set>
                                  </p:childTnLst>
                                </p:cTn>
                              </p:par>
                              <p:par>
                                <p:cTn id="134" presetID="7" presetClass="emph" presetSubtype="2" fill="hold" nodeType="withEffect">
                                  <p:stCondLst>
                                    <p:cond delay="0"/>
                                  </p:stCondLst>
                                  <p:childTnLst>
                                    <p:animClr clrSpc="rgb">
                                      <p:cBhvr>
                                        <p:cTn id="135" dur="1000" fill="hold"/>
                                        <p:tgtEl>
                                          <p:spTgt spid="45"/>
                                        </p:tgtEl>
                                        <p:attrNameLst>
                                          <p:attrName>stroke.color</p:attrName>
                                        </p:attrNameLst>
                                      </p:cBhvr>
                                      <p:to>
                                        <a:srgbClr val="E1E1FF"/>
                                      </p:to>
                                    </p:animClr>
                                    <p:set>
                                      <p:cBhvr>
                                        <p:cTn id="136" dur="1000" fill="hold"/>
                                        <p:tgtEl>
                                          <p:spTgt spid="45"/>
                                        </p:tgtEl>
                                        <p:attrNameLst>
                                          <p:attrName>stroke.on</p:attrName>
                                        </p:attrNameLst>
                                      </p:cBhvr>
                                      <p:to>
                                        <p:strVal val="true"/>
                                      </p:to>
                                    </p:set>
                                  </p:childTnLst>
                                </p:cTn>
                              </p:par>
                              <p:par>
                                <p:cTn id="137" presetID="1" presetClass="emph" presetSubtype="2" fill="hold" nodeType="withEffect">
                                  <p:stCondLst>
                                    <p:cond delay="0"/>
                                  </p:stCondLst>
                                  <p:childTnLst>
                                    <p:animClr clrSpc="rgb">
                                      <p:cBhvr>
                                        <p:cTn id="138" dur="2000" fill="hold"/>
                                        <p:tgtEl>
                                          <p:spTgt spid="46"/>
                                        </p:tgtEl>
                                        <p:attrNameLst>
                                          <p:attrName>fillcolor</p:attrName>
                                        </p:attrNameLst>
                                      </p:cBhvr>
                                      <p:to>
                                        <a:srgbClr val="E1E1FF"/>
                                      </p:to>
                                    </p:animClr>
                                    <p:set>
                                      <p:cBhvr>
                                        <p:cTn id="139" dur="2000" fill="hold"/>
                                        <p:tgtEl>
                                          <p:spTgt spid="46"/>
                                        </p:tgtEl>
                                        <p:attrNameLst>
                                          <p:attrName>fill.type</p:attrName>
                                        </p:attrNameLst>
                                      </p:cBhvr>
                                      <p:to>
                                        <p:strVal val="solid"/>
                                      </p:to>
                                    </p:set>
                                    <p:set>
                                      <p:cBhvr>
                                        <p:cTn id="140" dur="2000" fill="hold"/>
                                        <p:tgtEl>
                                          <p:spTgt spid="46"/>
                                        </p:tgtEl>
                                        <p:attrNameLst>
                                          <p:attrName>fill.on</p:attrName>
                                        </p:attrNameLst>
                                      </p:cBhvr>
                                      <p:to>
                                        <p:strVal val="true"/>
                                      </p:to>
                                    </p:set>
                                  </p:childTnLst>
                                </p:cTn>
                              </p:par>
                              <p:par>
                                <p:cTn id="141" presetID="7" presetClass="emph" presetSubtype="2" fill="hold" nodeType="withEffect">
                                  <p:stCondLst>
                                    <p:cond delay="0"/>
                                  </p:stCondLst>
                                  <p:childTnLst>
                                    <p:animClr clrSpc="rgb">
                                      <p:cBhvr>
                                        <p:cTn id="142" dur="1000" fill="hold"/>
                                        <p:tgtEl>
                                          <p:spTgt spid="46"/>
                                        </p:tgtEl>
                                        <p:attrNameLst>
                                          <p:attrName>stroke.color</p:attrName>
                                        </p:attrNameLst>
                                      </p:cBhvr>
                                      <p:to>
                                        <a:srgbClr val="E1E1FF"/>
                                      </p:to>
                                    </p:animClr>
                                    <p:set>
                                      <p:cBhvr>
                                        <p:cTn id="143" dur="1000" fill="hold"/>
                                        <p:tgtEl>
                                          <p:spTgt spid="46"/>
                                        </p:tgtEl>
                                        <p:attrNameLst>
                                          <p:attrName>stroke.on</p:attrName>
                                        </p:attrNameLst>
                                      </p:cBhvr>
                                      <p:to>
                                        <p:strVal val="true"/>
                                      </p:to>
                                    </p:set>
                                  </p:childTnLst>
                                </p:cTn>
                              </p:par>
                              <p:par>
                                <p:cTn id="144" presetID="1" presetClass="emph" presetSubtype="2" fill="hold" nodeType="withEffect">
                                  <p:stCondLst>
                                    <p:cond delay="0"/>
                                  </p:stCondLst>
                                  <p:childTnLst>
                                    <p:animClr clrSpc="rgb">
                                      <p:cBhvr>
                                        <p:cTn id="145" dur="2000" fill="hold"/>
                                        <p:tgtEl>
                                          <p:spTgt spid="47"/>
                                        </p:tgtEl>
                                        <p:attrNameLst>
                                          <p:attrName>fillcolor</p:attrName>
                                        </p:attrNameLst>
                                      </p:cBhvr>
                                      <p:to>
                                        <a:srgbClr val="E1E1FF"/>
                                      </p:to>
                                    </p:animClr>
                                    <p:set>
                                      <p:cBhvr>
                                        <p:cTn id="146" dur="2000" fill="hold"/>
                                        <p:tgtEl>
                                          <p:spTgt spid="47"/>
                                        </p:tgtEl>
                                        <p:attrNameLst>
                                          <p:attrName>fill.type</p:attrName>
                                        </p:attrNameLst>
                                      </p:cBhvr>
                                      <p:to>
                                        <p:strVal val="solid"/>
                                      </p:to>
                                    </p:set>
                                    <p:set>
                                      <p:cBhvr>
                                        <p:cTn id="147" dur="2000" fill="hold"/>
                                        <p:tgtEl>
                                          <p:spTgt spid="47"/>
                                        </p:tgtEl>
                                        <p:attrNameLst>
                                          <p:attrName>fill.on</p:attrName>
                                        </p:attrNameLst>
                                      </p:cBhvr>
                                      <p:to>
                                        <p:strVal val="true"/>
                                      </p:to>
                                    </p:set>
                                  </p:childTnLst>
                                </p:cTn>
                              </p:par>
                              <p:par>
                                <p:cTn id="148" presetID="7" presetClass="emph" presetSubtype="2" fill="hold" nodeType="withEffect">
                                  <p:stCondLst>
                                    <p:cond delay="0"/>
                                  </p:stCondLst>
                                  <p:childTnLst>
                                    <p:animClr clrSpc="rgb">
                                      <p:cBhvr>
                                        <p:cTn id="149" dur="1000" fill="hold"/>
                                        <p:tgtEl>
                                          <p:spTgt spid="47"/>
                                        </p:tgtEl>
                                        <p:attrNameLst>
                                          <p:attrName>stroke.color</p:attrName>
                                        </p:attrNameLst>
                                      </p:cBhvr>
                                      <p:to>
                                        <a:srgbClr val="E1E1FF"/>
                                      </p:to>
                                    </p:animClr>
                                    <p:set>
                                      <p:cBhvr>
                                        <p:cTn id="150" dur="1000" fill="hold"/>
                                        <p:tgtEl>
                                          <p:spTgt spid="47"/>
                                        </p:tgtEl>
                                        <p:attrNameLst>
                                          <p:attrName>stroke.on</p:attrName>
                                        </p:attrNameLst>
                                      </p:cBhvr>
                                      <p:to>
                                        <p:strVal val="true"/>
                                      </p:to>
                                    </p:set>
                                  </p:childTnLst>
                                </p:cTn>
                              </p:par>
                              <p:par>
                                <p:cTn id="151" presetID="1" presetClass="emph" presetSubtype="2" fill="hold" nodeType="withEffect">
                                  <p:stCondLst>
                                    <p:cond delay="0"/>
                                  </p:stCondLst>
                                  <p:childTnLst>
                                    <p:animClr clrSpc="rgb">
                                      <p:cBhvr>
                                        <p:cTn id="152" dur="2000" fill="hold"/>
                                        <p:tgtEl>
                                          <p:spTgt spid="48"/>
                                        </p:tgtEl>
                                        <p:attrNameLst>
                                          <p:attrName>fillcolor</p:attrName>
                                        </p:attrNameLst>
                                      </p:cBhvr>
                                      <p:to>
                                        <a:srgbClr val="E1E1FF"/>
                                      </p:to>
                                    </p:animClr>
                                    <p:set>
                                      <p:cBhvr>
                                        <p:cTn id="153" dur="2000" fill="hold"/>
                                        <p:tgtEl>
                                          <p:spTgt spid="48"/>
                                        </p:tgtEl>
                                        <p:attrNameLst>
                                          <p:attrName>fill.type</p:attrName>
                                        </p:attrNameLst>
                                      </p:cBhvr>
                                      <p:to>
                                        <p:strVal val="solid"/>
                                      </p:to>
                                    </p:set>
                                    <p:set>
                                      <p:cBhvr>
                                        <p:cTn id="154" dur="2000" fill="hold"/>
                                        <p:tgtEl>
                                          <p:spTgt spid="48"/>
                                        </p:tgtEl>
                                        <p:attrNameLst>
                                          <p:attrName>fill.on</p:attrName>
                                        </p:attrNameLst>
                                      </p:cBhvr>
                                      <p:to>
                                        <p:strVal val="true"/>
                                      </p:to>
                                    </p:set>
                                  </p:childTnLst>
                                </p:cTn>
                              </p:par>
                              <p:par>
                                <p:cTn id="155" presetID="7" presetClass="emph" presetSubtype="2" fill="hold" nodeType="withEffect">
                                  <p:stCondLst>
                                    <p:cond delay="0"/>
                                  </p:stCondLst>
                                  <p:childTnLst>
                                    <p:animClr clrSpc="rgb">
                                      <p:cBhvr>
                                        <p:cTn id="156" dur="1000" fill="hold"/>
                                        <p:tgtEl>
                                          <p:spTgt spid="48"/>
                                        </p:tgtEl>
                                        <p:attrNameLst>
                                          <p:attrName>stroke.color</p:attrName>
                                        </p:attrNameLst>
                                      </p:cBhvr>
                                      <p:to>
                                        <a:srgbClr val="E1E1FF"/>
                                      </p:to>
                                    </p:animClr>
                                    <p:set>
                                      <p:cBhvr>
                                        <p:cTn id="157" dur="1000" fill="hold"/>
                                        <p:tgtEl>
                                          <p:spTgt spid="48"/>
                                        </p:tgtEl>
                                        <p:attrNameLst>
                                          <p:attrName>stroke.on</p:attrName>
                                        </p:attrNameLst>
                                      </p:cBhvr>
                                      <p:to>
                                        <p:strVal val="true"/>
                                      </p:to>
                                    </p:set>
                                  </p:childTnLst>
                                </p:cTn>
                              </p:par>
                              <p:par>
                                <p:cTn id="158" presetID="1" presetClass="emph" presetSubtype="2" fill="hold" nodeType="withEffect">
                                  <p:stCondLst>
                                    <p:cond delay="0"/>
                                  </p:stCondLst>
                                  <p:childTnLst>
                                    <p:animClr clrSpc="rgb">
                                      <p:cBhvr>
                                        <p:cTn id="159" dur="2000" fill="hold"/>
                                        <p:tgtEl>
                                          <p:spTgt spid="49"/>
                                        </p:tgtEl>
                                        <p:attrNameLst>
                                          <p:attrName>fillcolor</p:attrName>
                                        </p:attrNameLst>
                                      </p:cBhvr>
                                      <p:to>
                                        <a:srgbClr val="E1E1FF"/>
                                      </p:to>
                                    </p:animClr>
                                    <p:set>
                                      <p:cBhvr>
                                        <p:cTn id="160" dur="2000" fill="hold"/>
                                        <p:tgtEl>
                                          <p:spTgt spid="49"/>
                                        </p:tgtEl>
                                        <p:attrNameLst>
                                          <p:attrName>fill.type</p:attrName>
                                        </p:attrNameLst>
                                      </p:cBhvr>
                                      <p:to>
                                        <p:strVal val="solid"/>
                                      </p:to>
                                    </p:set>
                                    <p:set>
                                      <p:cBhvr>
                                        <p:cTn id="161" dur="2000" fill="hold"/>
                                        <p:tgtEl>
                                          <p:spTgt spid="49"/>
                                        </p:tgtEl>
                                        <p:attrNameLst>
                                          <p:attrName>fill.on</p:attrName>
                                        </p:attrNameLst>
                                      </p:cBhvr>
                                      <p:to>
                                        <p:strVal val="true"/>
                                      </p:to>
                                    </p:set>
                                  </p:childTnLst>
                                </p:cTn>
                              </p:par>
                              <p:par>
                                <p:cTn id="162" presetID="7" presetClass="emph" presetSubtype="2" fill="hold" nodeType="withEffect">
                                  <p:stCondLst>
                                    <p:cond delay="0"/>
                                  </p:stCondLst>
                                  <p:childTnLst>
                                    <p:animClr clrSpc="rgb">
                                      <p:cBhvr>
                                        <p:cTn id="163" dur="1000" fill="hold"/>
                                        <p:tgtEl>
                                          <p:spTgt spid="49"/>
                                        </p:tgtEl>
                                        <p:attrNameLst>
                                          <p:attrName>stroke.color</p:attrName>
                                        </p:attrNameLst>
                                      </p:cBhvr>
                                      <p:to>
                                        <a:srgbClr val="E1E1FF"/>
                                      </p:to>
                                    </p:animClr>
                                    <p:set>
                                      <p:cBhvr>
                                        <p:cTn id="164" dur="1000" fill="hold"/>
                                        <p:tgtEl>
                                          <p:spTgt spid="49"/>
                                        </p:tgtEl>
                                        <p:attrNameLst>
                                          <p:attrName>stroke.on</p:attrName>
                                        </p:attrNameLst>
                                      </p:cBhvr>
                                      <p:to>
                                        <p:strVal val="true"/>
                                      </p:to>
                                    </p:set>
                                  </p:childTnLst>
                                </p:cTn>
                              </p:par>
                              <p:par>
                                <p:cTn id="165" presetID="1" presetClass="emph" presetSubtype="2" fill="hold" nodeType="withEffect">
                                  <p:stCondLst>
                                    <p:cond delay="0"/>
                                  </p:stCondLst>
                                  <p:childTnLst>
                                    <p:animClr clrSpc="rgb">
                                      <p:cBhvr>
                                        <p:cTn id="166" dur="2000" fill="hold"/>
                                        <p:tgtEl>
                                          <p:spTgt spid="51"/>
                                        </p:tgtEl>
                                        <p:attrNameLst>
                                          <p:attrName>fillcolor</p:attrName>
                                        </p:attrNameLst>
                                      </p:cBhvr>
                                      <p:to>
                                        <a:srgbClr val="E1E1FF"/>
                                      </p:to>
                                    </p:animClr>
                                    <p:set>
                                      <p:cBhvr>
                                        <p:cTn id="167" dur="2000" fill="hold"/>
                                        <p:tgtEl>
                                          <p:spTgt spid="51"/>
                                        </p:tgtEl>
                                        <p:attrNameLst>
                                          <p:attrName>fill.type</p:attrName>
                                        </p:attrNameLst>
                                      </p:cBhvr>
                                      <p:to>
                                        <p:strVal val="solid"/>
                                      </p:to>
                                    </p:set>
                                    <p:set>
                                      <p:cBhvr>
                                        <p:cTn id="168" dur="2000" fill="hold"/>
                                        <p:tgtEl>
                                          <p:spTgt spid="51"/>
                                        </p:tgtEl>
                                        <p:attrNameLst>
                                          <p:attrName>fill.on</p:attrName>
                                        </p:attrNameLst>
                                      </p:cBhvr>
                                      <p:to>
                                        <p:strVal val="true"/>
                                      </p:to>
                                    </p:set>
                                  </p:childTnLst>
                                </p:cTn>
                              </p:par>
                              <p:par>
                                <p:cTn id="169" presetID="7" presetClass="emph" presetSubtype="2" fill="hold" nodeType="withEffect">
                                  <p:stCondLst>
                                    <p:cond delay="0"/>
                                  </p:stCondLst>
                                  <p:childTnLst>
                                    <p:animClr clrSpc="rgb">
                                      <p:cBhvr>
                                        <p:cTn id="170" dur="1000" fill="hold"/>
                                        <p:tgtEl>
                                          <p:spTgt spid="51"/>
                                        </p:tgtEl>
                                        <p:attrNameLst>
                                          <p:attrName>stroke.color</p:attrName>
                                        </p:attrNameLst>
                                      </p:cBhvr>
                                      <p:to>
                                        <a:srgbClr val="E1E1FF"/>
                                      </p:to>
                                    </p:animClr>
                                    <p:set>
                                      <p:cBhvr>
                                        <p:cTn id="171" dur="1000" fill="hold"/>
                                        <p:tgtEl>
                                          <p:spTgt spid="51"/>
                                        </p:tgtEl>
                                        <p:attrNameLst>
                                          <p:attrName>stroke.on</p:attrName>
                                        </p:attrNameLst>
                                      </p:cBhvr>
                                      <p:to>
                                        <p:strVal val="true"/>
                                      </p:to>
                                    </p:set>
                                  </p:childTnLst>
                                </p:cTn>
                              </p:par>
                              <p:par>
                                <p:cTn id="172" presetID="1" presetClass="emph" presetSubtype="2" fill="hold" nodeType="withEffect">
                                  <p:stCondLst>
                                    <p:cond delay="0"/>
                                  </p:stCondLst>
                                  <p:childTnLst>
                                    <p:animClr clrSpc="rgb">
                                      <p:cBhvr>
                                        <p:cTn id="173" dur="2000" fill="hold"/>
                                        <p:tgtEl>
                                          <p:spTgt spid="50"/>
                                        </p:tgtEl>
                                        <p:attrNameLst>
                                          <p:attrName>fillcolor</p:attrName>
                                        </p:attrNameLst>
                                      </p:cBhvr>
                                      <p:to>
                                        <a:srgbClr val="E1E1FF"/>
                                      </p:to>
                                    </p:animClr>
                                    <p:set>
                                      <p:cBhvr>
                                        <p:cTn id="174" dur="2000" fill="hold"/>
                                        <p:tgtEl>
                                          <p:spTgt spid="50"/>
                                        </p:tgtEl>
                                        <p:attrNameLst>
                                          <p:attrName>fill.type</p:attrName>
                                        </p:attrNameLst>
                                      </p:cBhvr>
                                      <p:to>
                                        <p:strVal val="solid"/>
                                      </p:to>
                                    </p:set>
                                    <p:set>
                                      <p:cBhvr>
                                        <p:cTn id="175" dur="2000" fill="hold"/>
                                        <p:tgtEl>
                                          <p:spTgt spid="50"/>
                                        </p:tgtEl>
                                        <p:attrNameLst>
                                          <p:attrName>fill.on</p:attrName>
                                        </p:attrNameLst>
                                      </p:cBhvr>
                                      <p:to>
                                        <p:strVal val="true"/>
                                      </p:to>
                                    </p:set>
                                  </p:childTnLst>
                                </p:cTn>
                              </p:par>
                              <p:par>
                                <p:cTn id="176" presetID="7" presetClass="emph" presetSubtype="2" fill="hold" nodeType="withEffect">
                                  <p:stCondLst>
                                    <p:cond delay="0"/>
                                  </p:stCondLst>
                                  <p:childTnLst>
                                    <p:animClr clrSpc="rgb">
                                      <p:cBhvr>
                                        <p:cTn id="177" dur="1000" fill="hold"/>
                                        <p:tgtEl>
                                          <p:spTgt spid="50"/>
                                        </p:tgtEl>
                                        <p:attrNameLst>
                                          <p:attrName>stroke.color</p:attrName>
                                        </p:attrNameLst>
                                      </p:cBhvr>
                                      <p:to>
                                        <a:srgbClr val="E1E1FF"/>
                                      </p:to>
                                    </p:animClr>
                                    <p:set>
                                      <p:cBhvr>
                                        <p:cTn id="178" dur="1000" fill="hold"/>
                                        <p:tgtEl>
                                          <p:spTgt spid="50"/>
                                        </p:tgtEl>
                                        <p:attrNameLst>
                                          <p:attrName>stroke.on</p:attrName>
                                        </p:attrNameLst>
                                      </p:cBhvr>
                                      <p:to>
                                        <p:strVal val="true"/>
                                      </p:to>
                                    </p:set>
                                  </p:childTnLst>
                                </p:cTn>
                              </p:par>
                            </p:childTnLst>
                          </p:cTn>
                        </p:par>
                      </p:childTnLst>
                    </p:cTn>
                  </p:par>
                  <p:par>
                    <p:cTn id="179" fill="hold">
                      <p:stCondLst>
                        <p:cond delay="indefinite"/>
                      </p:stCondLst>
                      <p:childTnLst>
                        <p:par>
                          <p:cTn id="180" fill="hold">
                            <p:stCondLst>
                              <p:cond delay="0"/>
                            </p:stCondLst>
                            <p:childTnLst>
                              <p:par>
                                <p:cTn id="181" presetID="22" presetClass="entr" presetSubtype="8" fill="hold" grpId="0" nodeType="clickEffect">
                                  <p:stCondLst>
                                    <p:cond delay="0"/>
                                  </p:stCondLst>
                                  <p:childTnLst>
                                    <p:set>
                                      <p:cBhvr>
                                        <p:cTn id="182" dur="1" fill="hold">
                                          <p:stCondLst>
                                            <p:cond delay="0"/>
                                          </p:stCondLst>
                                        </p:cTn>
                                        <p:tgtEl>
                                          <p:spTgt spid="53"/>
                                        </p:tgtEl>
                                        <p:attrNameLst>
                                          <p:attrName>style.visibility</p:attrName>
                                        </p:attrNameLst>
                                      </p:cBhvr>
                                      <p:to>
                                        <p:strVal val="visible"/>
                                      </p:to>
                                    </p:set>
                                    <p:animEffect transition="in" filter="wipe(left)">
                                      <p:cBhvr>
                                        <p:cTn id="183" dur="1000"/>
                                        <p:tgtEl>
                                          <p:spTgt spid="53"/>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57"/>
                                        </p:tgtEl>
                                        <p:attrNameLst>
                                          <p:attrName>style.visibility</p:attrName>
                                        </p:attrNameLst>
                                      </p:cBhvr>
                                      <p:to>
                                        <p:strVal val="visible"/>
                                      </p:to>
                                    </p:set>
                                    <p:animEffect transition="in" filter="fade">
                                      <p:cBhvr>
                                        <p:cTn id="186" dur="1000"/>
                                        <p:tgtEl>
                                          <p:spTgt spid="57"/>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54"/>
                                        </p:tgtEl>
                                        <p:attrNameLst>
                                          <p:attrName>style.visibility</p:attrName>
                                        </p:attrNameLst>
                                      </p:cBhvr>
                                      <p:to>
                                        <p:strVal val="visible"/>
                                      </p:to>
                                    </p:set>
                                    <p:animEffect transition="in" filter="fade">
                                      <p:cBhvr>
                                        <p:cTn id="189" dur="1000"/>
                                        <p:tgtEl>
                                          <p:spTgt spid="54"/>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58"/>
                                        </p:tgtEl>
                                        <p:attrNameLst>
                                          <p:attrName>style.visibility</p:attrName>
                                        </p:attrNameLst>
                                      </p:cBhvr>
                                      <p:to>
                                        <p:strVal val="visible"/>
                                      </p:to>
                                    </p:set>
                                    <p:animEffect transition="in" filter="fade">
                                      <p:cBhvr>
                                        <p:cTn id="192" dur="1000"/>
                                        <p:tgtEl>
                                          <p:spTgt spid="58"/>
                                        </p:tgtEl>
                                      </p:cBhvr>
                                    </p:animEffect>
                                  </p:childTnLst>
                                </p:cTn>
                              </p:par>
                            </p:childTnLst>
                          </p:cTn>
                        </p:par>
                      </p:childTnLst>
                    </p:cTn>
                  </p:par>
                  <p:par>
                    <p:cTn id="193" fill="hold">
                      <p:stCondLst>
                        <p:cond delay="indefinite"/>
                      </p:stCondLst>
                      <p:childTnLst>
                        <p:par>
                          <p:cTn id="194" fill="hold">
                            <p:stCondLst>
                              <p:cond delay="0"/>
                            </p:stCondLst>
                            <p:childTnLst>
                              <p:par>
                                <p:cTn id="195" presetID="1" presetClass="emph" presetSubtype="2" fill="hold" nodeType="clickEffect">
                                  <p:stCondLst>
                                    <p:cond delay="0"/>
                                  </p:stCondLst>
                                  <p:childTnLst>
                                    <p:animClr clrSpc="rgb">
                                      <p:cBhvr>
                                        <p:cTn id="196" dur="2000" fill="hold"/>
                                        <p:tgtEl>
                                          <p:spTgt spid="54"/>
                                        </p:tgtEl>
                                        <p:attrNameLst>
                                          <p:attrName>fillcolor</p:attrName>
                                        </p:attrNameLst>
                                      </p:cBhvr>
                                      <p:to>
                                        <a:srgbClr val="E1E1FF"/>
                                      </p:to>
                                    </p:animClr>
                                    <p:set>
                                      <p:cBhvr>
                                        <p:cTn id="197" dur="2000" fill="hold"/>
                                        <p:tgtEl>
                                          <p:spTgt spid="54"/>
                                        </p:tgtEl>
                                        <p:attrNameLst>
                                          <p:attrName>fill.type</p:attrName>
                                        </p:attrNameLst>
                                      </p:cBhvr>
                                      <p:to>
                                        <p:strVal val="solid"/>
                                      </p:to>
                                    </p:set>
                                    <p:set>
                                      <p:cBhvr>
                                        <p:cTn id="198" dur="2000" fill="hold"/>
                                        <p:tgtEl>
                                          <p:spTgt spid="54"/>
                                        </p:tgtEl>
                                        <p:attrNameLst>
                                          <p:attrName>fill.on</p:attrName>
                                        </p:attrNameLst>
                                      </p:cBhvr>
                                      <p:to>
                                        <p:strVal val="true"/>
                                      </p:to>
                                    </p:set>
                                  </p:childTnLst>
                                </p:cTn>
                              </p:par>
                              <p:par>
                                <p:cTn id="199" presetID="7" presetClass="emph" presetSubtype="2" fill="hold" nodeType="withEffect">
                                  <p:stCondLst>
                                    <p:cond delay="0"/>
                                  </p:stCondLst>
                                  <p:childTnLst>
                                    <p:animClr clrSpc="rgb">
                                      <p:cBhvr>
                                        <p:cTn id="200" dur="1000" fill="hold"/>
                                        <p:tgtEl>
                                          <p:spTgt spid="54"/>
                                        </p:tgtEl>
                                        <p:attrNameLst>
                                          <p:attrName>stroke.color</p:attrName>
                                        </p:attrNameLst>
                                      </p:cBhvr>
                                      <p:to>
                                        <a:srgbClr val="E1E1FF"/>
                                      </p:to>
                                    </p:animClr>
                                    <p:set>
                                      <p:cBhvr>
                                        <p:cTn id="201" dur="1000" fill="hold"/>
                                        <p:tgtEl>
                                          <p:spTgt spid="54"/>
                                        </p:tgtEl>
                                        <p:attrNameLst>
                                          <p:attrName>stroke.on</p:attrName>
                                        </p:attrNameLst>
                                      </p:cBhvr>
                                      <p:to>
                                        <p:strVal val="true"/>
                                      </p:to>
                                    </p:set>
                                  </p:childTnLst>
                                </p:cTn>
                              </p:par>
                              <p:par>
                                <p:cTn id="202" presetID="1" presetClass="emph" presetSubtype="2" fill="hold" nodeType="withEffect">
                                  <p:stCondLst>
                                    <p:cond delay="0"/>
                                  </p:stCondLst>
                                  <p:childTnLst>
                                    <p:animClr clrSpc="rgb">
                                      <p:cBhvr>
                                        <p:cTn id="203" dur="2000" fill="hold"/>
                                        <p:tgtEl>
                                          <p:spTgt spid="57"/>
                                        </p:tgtEl>
                                        <p:attrNameLst>
                                          <p:attrName>fillcolor</p:attrName>
                                        </p:attrNameLst>
                                      </p:cBhvr>
                                      <p:to>
                                        <a:srgbClr val="E1E1FF"/>
                                      </p:to>
                                    </p:animClr>
                                    <p:set>
                                      <p:cBhvr>
                                        <p:cTn id="204" dur="2000" fill="hold"/>
                                        <p:tgtEl>
                                          <p:spTgt spid="57"/>
                                        </p:tgtEl>
                                        <p:attrNameLst>
                                          <p:attrName>fill.type</p:attrName>
                                        </p:attrNameLst>
                                      </p:cBhvr>
                                      <p:to>
                                        <p:strVal val="solid"/>
                                      </p:to>
                                    </p:set>
                                    <p:set>
                                      <p:cBhvr>
                                        <p:cTn id="205" dur="2000" fill="hold"/>
                                        <p:tgtEl>
                                          <p:spTgt spid="57"/>
                                        </p:tgtEl>
                                        <p:attrNameLst>
                                          <p:attrName>fill.on</p:attrName>
                                        </p:attrNameLst>
                                      </p:cBhvr>
                                      <p:to>
                                        <p:strVal val="true"/>
                                      </p:to>
                                    </p:set>
                                  </p:childTnLst>
                                </p:cTn>
                              </p:par>
                              <p:par>
                                <p:cTn id="206" presetID="7" presetClass="emph" presetSubtype="2" fill="hold" nodeType="withEffect">
                                  <p:stCondLst>
                                    <p:cond delay="0"/>
                                  </p:stCondLst>
                                  <p:childTnLst>
                                    <p:animClr clrSpc="rgb">
                                      <p:cBhvr>
                                        <p:cTn id="207" dur="1000" fill="hold"/>
                                        <p:tgtEl>
                                          <p:spTgt spid="57"/>
                                        </p:tgtEl>
                                        <p:attrNameLst>
                                          <p:attrName>stroke.color</p:attrName>
                                        </p:attrNameLst>
                                      </p:cBhvr>
                                      <p:to>
                                        <a:srgbClr val="E1E1FF"/>
                                      </p:to>
                                    </p:animClr>
                                    <p:set>
                                      <p:cBhvr>
                                        <p:cTn id="208" dur="1000" fill="hold"/>
                                        <p:tgtEl>
                                          <p:spTgt spid="57"/>
                                        </p:tgtEl>
                                        <p:attrNameLst>
                                          <p:attrName>stroke.on</p:attrName>
                                        </p:attrNameLst>
                                      </p:cBhvr>
                                      <p:to>
                                        <p:strVal val="true"/>
                                      </p:to>
                                    </p:set>
                                  </p:childTnLst>
                                </p:cTn>
                              </p:par>
                              <p:par>
                                <p:cTn id="209" presetID="1" presetClass="emph" presetSubtype="2" fill="hold" nodeType="withEffect">
                                  <p:stCondLst>
                                    <p:cond delay="0"/>
                                  </p:stCondLst>
                                  <p:childTnLst>
                                    <p:animClr clrSpc="rgb">
                                      <p:cBhvr>
                                        <p:cTn id="210" dur="2000" fill="hold"/>
                                        <p:tgtEl>
                                          <p:spTgt spid="58"/>
                                        </p:tgtEl>
                                        <p:attrNameLst>
                                          <p:attrName>fillcolor</p:attrName>
                                        </p:attrNameLst>
                                      </p:cBhvr>
                                      <p:to>
                                        <a:srgbClr val="E1E1FF"/>
                                      </p:to>
                                    </p:animClr>
                                    <p:set>
                                      <p:cBhvr>
                                        <p:cTn id="211" dur="2000" fill="hold"/>
                                        <p:tgtEl>
                                          <p:spTgt spid="58"/>
                                        </p:tgtEl>
                                        <p:attrNameLst>
                                          <p:attrName>fill.type</p:attrName>
                                        </p:attrNameLst>
                                      </p:cBhvr>
                                      <p:to>
                                        <p:strVal val="solid"/>
                                      </p:to>
                                    </p:set>
                                    <p:set>
                                      <p:cBhvr>
                                        <p:cTn id="212" dur="2000" fill="hold"/>
                                        <p:tgtEl>
                                          <p:spTgt spid="58"/>
                                        </p:tgtEl>
                                        <p:attrNameLst>
                                          <p:attrName>fill.on</p:attrName>
                                        </p:attrNameLst>
                                      </p:cBhvr>
                                      <p:to>
                                        <p:strVal val="true"/>
                                      </p:to>
                                    </p:set>
                                  </p:childTnLst>
                                </p:cTn>
                              </p:par>
                              <p:par>
                                <p:cTn id="213" presetID="7" presetClass="emph" presetSubtype="2" fill="hold" nodeType="withEffect">
                                  <p:stCondLst>
                                    <p:cond delay="0"/>
                                  </p:stCondLst>
                                  <p:childTnLst>
                                    <p:animClr clrSpc="rgb">
                                      <p:cBhvr>
                                        <p:cTn id="214" dur="1000" fill="hold"/>
                                        <p:tgtEl>
                                          <p:spTgt spid="58"/>
                                        </p:tgtEl>
                                        <p:attrNameLst>
                                          <p:attrName>stroke.color</p:attrName>
                                        </p:attrNameLst>
                                      </p:cBhvr>
                                      <p:to>
                                        <a:srgbClr val="E1E1FF"/>
                                      </p:to>
                                    </p:animClr>
                                    <p:set>
                                      <p:cBhvr>
                                        <p:cTn id="215" dur="1000" fill="hold"/>
                                        <p:tgtEl>
                                          <p:spTgt spid="58"/>
                                        </p:tgtEl>
                                        <p:attrNameLst>
                                          <p:attrName>stroke.on</p:attrName>
                                        </p:attrNameLst>
                                      </p:cBhvr>
                                      <p:to>
                                        <p:strVal val="true"/>
                                      </p:to>
                                    </p:set>
                                  </p:childTnLst>
                                </p:cTn>
                              </p:par>
                            </p:childTnLst>
                          </p:cTn>
                        </p:par>
                      </p:childTnLst>
                    </p:cTn>
                  </p:par>
                  <p:par>
                    <p:cTn id="216" fill="hold">
                      <p:stCondLst>
                        <p:cond delay="indefinite"/>
                      </p:stCondLst>
                      <p:childTnLst>
                        <p:par>
                          <p:cTn id="217" fill="hold">
                            <p:stCondLst>
                              <p:cond delay="0"/>
                            </p:stCondLst>
                            <p:childTnLst>
                              <p:par>
                                <p:cTn id="218" presetID="22" presetClass="entr" presetSubtype="8" fill="hold" grpId="0" nodeType="clickEffect">
                                  <p:stCondLst>
                                    <p:cond delay="0"/>
                                  </p:stCondLst>
                                  <p:childTnLst>
                                    <p:set>
                                      <p:cBhvr>
                                        <p:cTn id="219" dur="1" fill="hold">
                                          <p:stCondLst>
                                            <p:cond delay="0"/>
                                          </p:stCondLst>
                                        </p:cTn>
                                        <p:tgtEl>
                                          <p:spTgt spid="55"/>
                                        </p:tgtEl>
                                        <p:attrNameLst>
                                          <p:attrName>style.visibility</p:attrName>
                                        </p:attrNameLst>
                                      </p:cBhvr>
                                      <p:to>
                                        <p:strVal val="visible"/>
                                      </p:to>
                                    </p:set>
                                    <p:animEffect transition="in" filter="wipe(left)">
                                      <p:cBhvr>
                                        <p:cTn id="220" dur="1000"/>
                                        <p:tgtEl>
                                          <p:spTgt spid="55"/>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56"/>
                                        </p:tgtEl>
                                        <p:attrNameLst>
                                          <p:attrName>style.visibility</p:attrName>
                                        </p:attrNameLst>
                                      </p:cBhvr>
                                      <p:to>
                                        <p:strVal val="visible"/>
                                      </p:to>
                                    </p:set>
                                    <p:animEffect transition="in" filter="fade">
                                      <p:cBhvr>
                                        <p:cTn id="223" dur="1000"/>
                                        <p:tgtEl>
                                          <p:spTgt spid="56"/>
                                        </p:tgtEl>
                                      </p:cBhvr>
                                    </p:animEffect>
                                  </p:childTnLst>
                                </p:cTn>
                              </p:par>
                            </p:childTnLst>
                          </p:cTn>
                        </p:par>
                      </p:childTnLst>
                    </p:cTn>
                  </p:par>
                  <p:par>
                    <p:cTn id="224" fill="hold">
                      <p:stCondLst>
                        <p:cond delay="indefinite"/>
                      </p:stCondLst>
                      <p:childTnLst>
                        <p:par>
                          <p:cTn id="225" fill="hold">
                            <p:stCondLst>
                              <p:cond delay="0"/>
                            </p:stCondLst>
                            <p:childTnLst>
                              <p:par>
                                <p:cTn id="226" presetID="1" presetClass="emph" presetSubtype="2" fill="hold" nodeType="clickEffect">
                                  <p:stCondLst>
                                    <p:cond delay="0"/>
                                  </p:stCondLst>
                                  <p:childTnLst>
                                    <p:animClr clrSpc="rgb">
                                      <p:cBhvr>
                                        <p:cTn id="227" dur="2000" fill="hold"/>
                                        <p:tgtEl>
                                          <p:spTgt spid="56"/>
                                        </p:tgtEl>
                                        <p:attrNameLst>
                                          <p:attrName>fillcolor</p:attrName>
                                        </p:attrNameLst>
                                      </p:cBhvr>
                                      <p:to>
                                        <a:srgbClr val="E1E1FF"/>
                                      </p:to>
                                    </p:animClr>
                                    <p:set>
                                      <p:cBhvr>
                                        <p:cTn id="228" dur="2000" fill="hold"/>
                                        <p:tgtEl>
                                          <p:spTgt spid="56"/>
                                        </p:tgtEl>
                                        <p:attrNameLst>
                                          <p:attrName>fill.type</p:attrName>
                                        </p:attrNameLst>
                                      </p:cBhvr>
                                      <p:to>
                                        <p:strVal val="solid"/>
                                      </p:to>
                                    </p:set>
                                    <p:set>
                                      <p:cBhvr>
                                        <p:cTn id="229" dur="2000" fill="hold"/>
                                        <p:tgtEl>
                                          <p:spTgt spid="56"/>
                                        </p:tgtEl>
                                        <p:attrNameLst>
                                          <p:attrName>fill.on</p:attrName>
                                        </p:attrNameLst>
                                      </p:cBhvr>
                                      <p:to>
                                        <p:strVal val="true"/>
                                      </p:to>
                                    </p:set>
                                  </p:childTnLst>
                                </p:cTn>
                              </p:par>
                              <p:par>
                                <p:cTn id="230" presetID="7" presetClass="emph" presetSubtype="2" fill="hold" nodeType="withEffect">
                                  <p:stCondLst>
                                    <p:cond delay="0"/>
                                  </p:stCondLst>
                                  <p:childTnLst>
                                    <p:animClr clrSpc="rgb">
                                      <p:cBhvr>
                                        <p:cTn id="231" dur="1000" fill="hold"/>
                                        <p:tgtEl>
                                          <p:spTgt spid="56"/>
                                        </p:tgtEl>
                                        <p:attrNameLst>
                                          <p:attrName>stroke.color</p:attrName>
                                        </p:attrNameLst>
                                      </p:cBhvr>
                                      <p:to>
                                        <a:srgbClr val="E1E1FF"/>
                                      </p:to>
                                    </p:animClr>
                                    <p:set>
                                      <p:cBhvr>
                                        <p:cTn id="232" dur="1000" fill="hold"/>
                                        <p:tgtEl>
                                          <p:spTgt spid="56"/>
                                        </p:tgtEl>
                                        <p:attrNameLst>
                                          <p:attrName>stroke.on</p:attrName>
                                        </p:attrNameLst>
                                      </p:cBhvr>
                                      <p:to>
                                        <p:strVal val="true"/>
                                      </p:to>
                                    </p:set>
                                  </p:childTnLst>
                                </p:cTn>
                              </p:par>
                            </p:childTnLst>
                          </p:cTn>
                        </p:par>
                      </p:childTnLst>
                    </p:cTn>
                  </p:par>
                  <p:par>
                    <p:cTn id="233" fill="hold">
                      <p:stCondLst>
                        <p:cond delay="indefinite"/>
                      </p:stCondLst>
                      <p:childTnLst>
                        <p:par>
                          <p:cTn id="234" fill="hold">
                            <p:stCondLst>
                              <p:cond delay="0"/>
                            </p:stCondLst>
                            <p:childTnLst>
                              <p:par>
                                <p:cTn id="235" presetID="22" presetClass="entr" presetSubtype="8" fill="hold" grpId="0" nodeType="clickEffect">
                                  <p:stCondLst>
                                    <p:cond delay="0"/>
                                  </p:stCondLst>
                                  <p:childTnLst>
                                    <p:set>
                                      <p:cBhvr>
                                        <p:cTn id="236" dur="1" fill="hold">
                                          <p:stCondLst>
                                            <p:cond delay="0"/>
                                          </p:stCondLst>
                                        </p:cTn>
                                        <p:tgtEl>
                                          <p:spTgt spid="63"/>
                                        </p:tgtEl>
                                        <p:attrNameLst>
                                          <p:attrName>style.visibility</p:attrName>
                                        </p:attrNameLst>
                                      </p:cBhvr>
                                      <p:to>
                                        <p:strVal val="visible"/>
                                      </p:to>
                                    </p:set>
                                    <p:animEffect transition="in" filter="wipe(left)">
                                      <p:cBhvr>
                                        <p:cTn id="237" dur="1000"/>
                                        <p:tgtEl>
                                          <p:spTgt spid="63"/>
                                        </p:tgtEl>
                                      </p:cBhvr>
                                    </p:animEffect>
                                  </p:childTnLst>
                                </p:cTn>
                              </p:par>
                            </p:childTnLst>
                          </p:cTn>
                        </p:par>
                      </p:childTnLst>
                    </p:cTn>
                  </p:par>
                  <p:par>
                    <p:cTn id="238" fill="hold">
                      <p:stCondLst>
                        <p:cond delay="indefinite"/>
                      </p:stCondLst>
                      <p:childTnLst>
                        <p:par>
                          <p:cTn id="239" fill="hold">
                            <p:stCondLst>
                              <p:cond delay="0"/>
                            </p:stCondLst>
                            <p:childTnLst>
                              <p:par>
                                <p:cTn id="240" presetID="22" presetClass="entr" presetSubtype="8" fill="hold" grpId="0" nodeType="clickEffect">
                                  <p:stCondLst>
                                    <p:cond delay="0"/>
                                  </p:stCondLst>
                                  <p:childTnLst>
                                    <p:set>
                                      <p:cBhvr>
                                        <p:cTn id="241" dur="1" fill="hold">
                                          <p:stCondLst>
                                            <p:cond delay="0"/>
                                          </p:stCondLst>
                                        </p:cTn>
                                        <p:tgtEl>
                                          <p:spTgt spid="59"/>
                                        </p:tgtEl>
                                        <p:attrNameLst>
                                          <p:attrName>style.visibility</p:attrName>
                                        </p:attrNameLst>
                                      </p:cBhvr>
                                      <p:to>
                                        <p:strVal val="visible"/>
                                      </p:to>
                                    </p:set>
                                    <p:animEffect transition="in" filter="wipe(left)">
                                      <p:cBhvr>
                                        <p:cTn id="242" dur="1000"/>
                                        <p:tgtEl>
                                          <p:spTgt spid="59"/>
                                        </p:tgtEl>
                                      </p:cBhvr>
                                    </p:animEffect>
                                  </p:childTnLst>
                                </p:cTn>
                              </p:par>
                              <p:par>
                                <p:cTn id="243" presetID="10" presetClass="entr" presetSubtype="0" fill="hold" grpId="0" nodeType="withEffect">
                                  <p:stCondLst>
                                    <p:cond delay="0"/>
                                  </p:stCondLst>
                                  <p:childTnLst>
                                    <p:set>
                                      <p:cBhvr>
                                        <p:cTn id="244" dur="1" fill="hold">
                                          <p:stCondLst>
                                            <p:cond delay="0"/>
                                          </p:stCondLst>
                                        </p:cTn>
                                        <p:tgtEl>
                                          <p:spTgt spid="61"/>
                                        </p:tgtEl>
                                        <p:attrNameLst>
                                          <p:attrName>style.visibility</p:attrName>
                                        </p:attrNameLst>
                                      </p:cBhvr>
                                      <p:to>
                                        <p:strVal val="visible"/>
                                      </p:to>
                                    </p:set>
                                    <p:animEffect transition="in" filter="fade">
                                      <p:cBhvr>
                                        <p:cTn id="245" dur="1000"/>
                                        <p:tgtEl>
                                          <p:spTgt spid="61"/>
                                        </p:tgtEl>
                                      </p:cBhvr>
                                    </p:animEffect>
                                  </p:childTnLst>
                                </p:cTn>
                              </p:par>
                            </p:childTnLst>
                          </p:cTn>
                        </p:par>
                      </p:childTnLst>
                    </p:cTn>
                  </p:par>
                  <p:par>
                    <p:cTn id="246" fill="hold">
                      <p:stCondLst>
                        <p:cond delay="indefinite"/>
                      </p:stCondLst>
                      <p:childTnLst>
                        <p:par>
                          <p:cTn id="247" fill="hold">
                            <p:stCondLst>
                              <p:cond delay="0"/>
                            </p:stCondLst>
                            <p:childTnLst>
                              <p:par>
                                <p:cTn id="248" presetID="1" presetClass="emph" presetSubtype="2" fill="hold" nodeType="clickEffect">
                                  <p:stCondLst>
                                    <p:cond delay="0"/>
                                  </p:stCondLst>
                                  <p:childTnLst>
                                    <p:animClr clrSpc="rgb">
                                      <p:cBhvr>
                                        <p:cTn id="249" dur="2000" fill="hold"/>
                                        <p:tgtEl>
                                          <p:spTgt spid="61"/>
                                        </p:tgtEl>
                                        <p:attrNameLst>
                                          <p:attrName>fillcolor</p:attrName>
                                        </p:attrNameLst>
                                      </p:cBhvr>
                                      <p:to>
                                        <a:srgbClr val="E1E1FF"/>
                                      </p:to>
                                    </p:animClr>
                                    <p:set>
                                      <p:cBhvr>
                                        <p:cTn id="250" dur="2000" fill="hold"/>
                                        <p:tgtEl>
                                          <p:spTgt spid="61"/>
                                        </p:tgtEl>
                                        <p:attrNameLst>
                                          <p:attrName>fill.type</p:attrName>
                                        </p:attrNameLst>
                                      </p:cBhvr>
                                      <p:to>
                                        <p:strVal val="solid"/>
                                      </p:to>
                                    </p:set>
                                    <p:set>
                                      <p:cBhvr>
                                        <p:cTn id="251" dur="2000" fill="hold"/>
                                        <p:tgtEl>
                                          <p:spTgt spid="61"/>
                                        </p:tgtEl>
                                        <p:attrNameLst>
                                          <p:attrName>fill.on</p:attrName>
                                        </p:attrNameLst>
                                      </p:cBhvr>
                                      <p:to>
                                        <p:strVal val="true"/>
                                      </p:to>
                                    </p:set>
                                  </p:childTnLst>
                                </p:cTn>
                              </p:par>
                              <p:par>
                                <p:cTn id="252" presetID="7" presetClass="emph" presetSubtype="2" fill="hold" nodeType="withEffect">
                                  <p:stCondLst>
                                    <p:cond delay="0"/>
                                  </p:stCondLst>
                                  <p:childTnLst>
                                    <p:animClr clrSpc="rgb">
                                      <p:cBhvr>
                                        <p:cTn id="253" dur="1000" fill="hold"/>
                                        <p:tgtEl>
                                          <p:spTgt spid="61"/>
                                        </p:tgtEl>
                                        <p:attrNameLst>
                                          <p:attrName>stroke.color</p:attrName>
                                        </p:attrNameLst>
                                      </p:cBhvr>
                                      <p:to>
                                        <a:srgbClr val="E1E1FF"/>
                                      </p:to>
                                    </p:animClr>
                                    <p:set>
                                      <p:cBhvr>
                                        <p:cTn id="254" dur="1000" fill="hold"/>
                                        <p:tgtEl>
                                          <p:spTgt spid="61"/>
                                        </p:tgtEl>
                                        <p:attrNameLst>
                                          <p:attrName>stroke.on</p:attrName>
                                        </p:attrNameLst>
                                      </p:cBhvr>
                                      <p:to>
                                        <p:strVal val="true"/>
                                      </p:to>
                                    </p:set>
                                  </p:childTnLst>
                                </p:cTn>
                              </p:par>
                              <p:par>
                                <p:cTn id="255" presetID="53" presetClass="entr" presetSubtype="0" fill="hold" grpId="0" nodeType="withEffect">
                                  <p:stCondLst>
                                    <p:cond delay="0"/>
                                  </p:stCondLst>
                                  <p:childTnLst>
                                    <p:set>
                                      <p:cBhvr>
                                        <p:cTn id="256" dur="1" fill="hold">
                                          <p:stCondLst>
                                            <p:cond delay="0"/>
                                          </p:stCondLst>
                                        </p:cTn>
                                        <p:tgtEl>
                                          <p:spTgt spid="62"/>
                                        </p:tgtEl>
                                        <p:attrNameLst>
                                          <p:attrName>style.visibility</p:attrName>
                                        </p:attrNameLst>
                                      </p:cBhvr>
                                      <p:to>
                                        <p:strVal val="visible"/>
                                      </p:to>
                                    </p:set>
                                    <p:anim calcmode="lin" valueType="num">
                                      <p:cBhvr>
                                        <p:cTn id="257" dur="1000" fill="hold"/>
                                        <p:tgtEl>
                                          <p:spTgt spid="62"/>
                                        </p:tgtEl>
                                        <p:attrNameLst>
                                          <p:attrName>ppt_w</p:attrName>
                                        </p:attrNameLst>
                                      </p:cBhvr>
                                      <p:tavLst>
                                        <p:tav tm="0">
                                          <p:val>
                                            <p:fltVal val="0"/>
                                          </p:val>
                                        </p:tav>
                                        <p:tav tm="100000">
                                          <p:val>
                                            <p:strVal val="#ppt_w"/>
                                          </p:val>
                                        </p:tav>
                                      </p:tavLst>
                                    </p:anim>
                                    <p:anim calcmode="lin" valueType="num">
                                      <p:cBhvr>
                                        <p:cTn id="258" dur="1000" fill="hold"/>
                                        <p:tgtEl>
                                          <p:spTgt spid="62"/>
                                        </p:tgtEl>
                                        <p:attrNameLst>
                                          <p:attrName>ppt_h</p:attrName>
                                        </p:attrNameLst>
                                      </p:cBhvr>
                                      <p:tavLst>
                                        <p:tav tm="0">
                                          <p:val>
                                            <p:fltVal val="0"/>
                                          </p:val>
                                        </p:tav>
                                        <p:tav tm="100000">
                                          <p:val>
                                            <p:strVal val="#ppt_h"/>
                                          </p:val>
                                        </p:tav>
                                      </p:tavLst>
                                    </p:anim>
                                    <p:animEffect transition="in" filter="fade">
                                      <p:cBhvr>
                                        <p:cTn id="259"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2" grpId="0" animBg="1"/>
      <p:bldP spid="33" grpId="0" animBg="1"/>
      <p:bldP spid="34" grpId="0" animBg="1"/>
      <p:bldP spid="35" grpId="0" animBg="1"/>
      <p:bldP spid="36" grpId="0" animBg="1"/>
      <p:bldP spid="38"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3" grpId="0" animBg="1"/>
      <p:bldP spid="54" grpId="0" animBg="1"/>
      <p:bldP spid="55" grpId="0" animBg="1"/>
      <p:bldP spid="56" grpId="0" animBg="1"/>
      <p:bldP spid="57" grpId="0" animBg="1"/>
      <p:bldP spid="58" grpId="0" animBg="1"/>
      <p:bldP spid="59" grpId="0" animBg="1"/>
      <p:bldP spid="61" grpId="0" animBg="1"/>
      <p:bldP spid="62" grpId="0" animBg="1"/>
      <p:bldP spid="63"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76200"/>
            <a:ext cx="9144000" cy="4648200"/>
            <a:chOff x="0" y="-76200"/>
            <a:chExt cx="9144000" cy="4648200"/>
          </a:xfrm>
        </p:grpSpPr>
        <p:sp useBgFill="1">
          <p:nvSpPr>
            <p:cNvPr id="5" name="TextBox 4"/>
            <p:cNvSpPr txBox="1">
              <a:spLocks noChangeArrowheads="1"/>
            </p:cNvSpPr>
            <p:nvPr/>
          </p:nvSpPr>
          <p:spPr bwMode="auto">
            <a:xfrm>
              <a:off x="0" y="-76200"/>
              <a:ext cx="9144000" cy="584775"/>
            </a:xfrm>
            <a:prstGeom prst="rect">
              <a:avLst/>
            </a:prstGeom>
            <a:ln w="9525">
              <a:noFill/>
              <a:miter lim="800000"/>
              <a:headEnd/>
              <a:tailEnd/>
            </a:ln>
          </p:spPr>
          <p:txBody>
            <a:bodyPr wrap="square">
              <a:spAutoFit/>
            </a:bodyPr>
            <a:lstStyle/>
            <a:p>
              <a:pPr algn="ctr">
                <a:defRPr/>
              </a:pPr>
              <a:r>
                <a:rPr lang="en-US" sz="3200" b="1" dirty="0" smtClean="0">
                  <a:ln>
                    <a:solidFill>
                      <a:schemeClr val="tx1"/>
                    </a:solidFill>
                  </a:ln>
                  <a:latin typeface="Calibri" pitchFamily="34" charset="0"/>
                </a:rPr>
                <a:t>The others die over the next 70 years . . . </a:t>
              </a:r>
              <a:endParaRPr lang="en-US" sz="3200" b="1" dirty="0">
                <a:ln>
                  <a:solidFill>
                    <a:schemeClr val="tx1"/>
                  </a:solidFill>
                </a:ln>
                <a:latin typeface="Calibri" pitchFamily="34" charset="0"/>
              </a:endParaRPr>
            </a:p>
          </p:txBody>
        </p:sp>
        <p:sp useBgFill="1">
          <p:nvSpPr>
            <p:cNvPr id="6" name="TextBox 5"/>
            <p:cNvSpPr txBox="1">
              <a:spLocks noChangeArrowheads="1"/>
            </p:cNvSpPr>
            <p:nvPr/>
          </p:nvSpPr>
          <p:spPr bwMode="auto">
            <a:xfrm>
              <a:off x="7162800" y="685800"/>
              <a:ext cx="1981200" cy="584775"/>
            </a:xfrm>
            <a:prstGeom prst="rect">
              <a:avLst/>
            </a:prstGeom>
            <a:ln w="9525">
              <a:noFill/>
              <a:miter lim="800000"/>
              <a:headEnd/>
              <a:tailEnd/>
            </a:ln>
          </p:spPr>
          <p:txBody>
            <a:bodyPr wrap="square">
              <a:spAutoFit/>
            </a:bodyPr>
            <a:lstStyle/>
            <a:p>
              <a:pPr>
                <a:defRPr/>
              </a:pPr>
              <a:r>
                <a:rPr lang="en-US" sz="3200" dirty="0" smtClean="0">
                  <a:ln>
                    <a:solidFill>
                      <a:schemeClr val="tx1"/>
                    </a:solidFill>
                  </a:ln>
                  <a:latin typeface="Calibri" pitchFamily="34" charset="0"/>
                </a:rPr>
                <a:t>1806-1810</a:t>
              </a:r>
              <a:endParaRPr lang="en-US" sz="3200" dirty="0">
                <a:ln>
                  <a:solidFill>
                    <a:schemeClr val="tx1"/>
                  </a:solidFill>
                </a:ln>
                <a:latin typeface="Calibri" pitchFamily="34" charset="0"/>
              </a:endParaRPr>
            </a:p>
          </p:txBody>
        </p:sp>
        <p:sp useBgFill="1">
          <p:nvSpPr>
            <p:cNvPr id="7" name="TextBox 6"/>
            <p:cNvSpPr txBox="1">
              <a:spLocks noChangeArrowheads="1"/>
            </p:cNvSpPr>
            <p:nvPr/>
          </p:nvSpPr>
          <p:spPr bwMode="auto">
            <a:xfrm>
              <a:off x="7162800" y="1219200"/>
              <a:ext cx="1981200" cy="584775"/>
            </a:xfrm>
            <a:prstGeom prst="rect">
              <a:avLst/>
            </a:prstGeom>
            <a:ln w="9525">
              <a:noFill/>
              <a:miter lim="800000"/>
              <a:headEnd/>
              <a:tailEnd/>
            </a:ln>
          </p:spPr>
          <p:txBody>
            <a:bodyPr wrap="square">
              <a:spAutoFit/>
            </a:bodyPr>
            <a:lstStyle/>
            <a:p>
              <a:pPr>
                <a:defRPr/>
              </a:pPr>
              <a:r>
                <a:rPr lang="en-US" sz="3200" dirty="0" smtClean="0">
                  <a:ln>
                    <a:solidFill>
                      <a:schemeClr val="tx1"/>
                    </a:solidFill>
                  </a:ln>
                  <a:latin typeface="Calibri" pitchFamily="34" charset="0"/>
                </a:rPr>
                <a:t>1811-1820</a:t>
              </a:r>
              <a:endParaRPr lang="en-US" sz="3200" dirty="0">
                <a:ln>
                  <a:solidFill>
                    <a:schemeClr val="tx1"/>
                  </a:solidFill>
                </a:ln>
                <a:latin typeface="Calibri" pitchFamily="34" charset="0"/>
              </a:endParaRPr>
            </a:p>
          </p:txBody>
        </p:sp>
        <p:sp useBgFill="1">
          <p:nvSpPr>
            <p:cNvPr id="8" name="TextBox 7"/>
            <p:cNvSpPr txBox="1">
              <a:spLocks noChangeArrowheads="1"/>
            </p:cNvSpPr>
            <p:nvPr/>
          </p:nvSpPr>
          <p:spPr bwMode="auto">
            <a:xfrm>
              <a:off x="7162800" y="1777425"/>
              <a:ext cx="1981200" cy="584775"/>
            </a:xfrm>
            <a:prstGeom prst="rect">
              <a:avLst/>
            </a:prstGeom>
            <a:ln w="9525">
              <a:noFill/>
              <a:miter lim="800000"/>
              <a:headEnd/>
              <a:tailEnd/>
            </a:ln>
          </p:spPr>
          <p:txBody>
            <a:bodyPr wrap="square">
              <a:spAutoFit/>
            </a:bodyPr>
            <a:lstStyle/>
            <a:p>
              <a:pPr>
                <a:defRPr/>
              </a:pPr>
              <a:r>
                <a:rPr lang="en-US" sz="3200" dirty="0" smtClean="0">
                  <a:ln>
                    <a:solidFill>
                      <a:schemeClr val="tx1"/>
                    </a:solidFill>
                  </a:ln>
                  <a:latin typeface="Calibri" pitchFamily="34" charset="0"/>
                </a:rPr>
                <a:t>1821-1830</a:t>
              </a:r>
              <a:endParaRPr lang="en-US" sz="3200" dirty="0">
                <a:ln>
                  <a:solidFill>
                    <a:schemeClr val="tx1"/>
                  </a:solidFill>
                </a:ln>
                <a:latin typeface="Calibri" pitchFamily="34" charset="0"/>
              </a:endParaRPr>
            </a:p>
          </p:txBody>
        </p:sp>
        <p:sp useBgFill="1">
          <p:nvSpPr>
            <p:cNvPr id="9" name="TextBox 8"/>
            <p:cNvSpPr txBox="1">
              <a:spLocks noChangeArrowheads="1"/>
            </p:cNvSpPr>
            <p:nvPr/>
          </p:nvSpPr>
          <p:spPr bwMode="auto">
            <a:xfrm>
              <a:off x="7162800" y="2362200"/>
              <a:ext cx="1981200" cy="584775"/>
            </a:xfrm>
            <a:prstGeom prst="rect">
              <a:avLst/>
            </a:prstGeom>
            <a:ln w="9525">
              <a:noFill/>
              <a:miter lim="800000"/>
              <a:headEnd/>
              <a:tailEnd/>
            </a:ln>
          </p:spPr>
          <p:txBody>
            <a:bodyPr wrap="square">
              <a:spAutoFit/>
            </a:bodyPr>
            <a:lstStyle/>
            <a:p>
              <a:pPr>
                <a:defRPr/>
              </a:pPr>
              <a:r>
                <a:rPr lang="en-US" sz="3200" dirty="0" smtClean="0">
                  <a:ln>
                    <a:solidFill>
                      <a:schemeClr val="tx1"/>
                    </a:solidFill>
                  </a:ln>
                  <a:latin typeface="Calibri" pitchFamily="34" charset="0"/>
                </a:rPr>
                <a:t>1831-1840</a:t>
              </a:r>
              <a:endParaRPr lang="en-US" sz="3200" dirty="0">
                <a:ln>
                  <a:solidFill>
                    <a:schemeClr val="tx1"/>
                  </a:solidFill>
                </a:ln>
                <a:latin typeface="Calibri" pitchFamily="34" charset="0"/>
              </a:endParaRPr>
            </a:p>
          </p:txBody>
        </p:sp>
        <p:sp useBgFill="1">
          <p:nvSpPr>
            <p:cNvPr id="10" name="TextBox 9"/>
            <p:cNvSpPr txBox="1">
              <a:spLocks noChangeArrowheads="1"/>
            </p:cNvSpPr>
            <p:nvPr/>
          </p:nvSpPr>
          <p:spPr bwMode="auto">
            <a:xfrm>
              <a:off x="7162800" y="2920425"/>
              <a:ext cx="1981200" cy="584775"/>
            </a:xfrm>
            <a:prstGeom prst="rect">
              <a:avLst/>
            </a:prstGeom>
            <a:ln w="9525">
              <a:noFill/>
              <a:miter lim="800000"/>
              <a:headEnd/>
              <a:tailEnd/>
            </a:ln>
          </p:spPr>
          <p:txBody>
            <a:bodyPr wrap="square">
              <a:spAutoFit/>
            </a:bodyPr>
            <a:lstStyle/>
            <a:p>
              <a:pPr>
                <a:defRPr/>
              </a:pPr>
              <a:r>
                <a:rPr lang="en-US" sz="3200" dirty="0" smtClean="0">
                  <a:ln>
                    <a:solidFill>
                      <a:schemeClr val="tx1"/>
                    </a:solidFill>
                  </a:ln>
                  <a:latin typeface="Calibri" pitchFamily="34" charset="0"/>
                </a:rPr>
                <a:t>1841-1850</a:t>
              </a:r>
              <a:endParaRPr lang="en-US" sz="3200" dirty="0">
                <a:ln>
                  <a:solidFill>
                    <a:schemeClr val="tx1"/>
                  </a:solidFill>
                </a:ln>
                <a:latin typeface="Calibri" pitchFamily="34" charset="0"/>
              </a:endParaRPr>
            </a:p>
          </p:txBody>
        </p:sp>
        <p:sp useBgFill="1">
          <p:nvSpPr>
            <p:cNvPr id="11" name="TextBox 10"/>
            <p:cNvSpPr txBox="1">
              <a:spLocks noChangeArrowheads="1"/>
            </p:cNvSpPr>
            <p:nvPr/>
          </p:nvSpPr>
          <p:spPr bwMode="auto">
            <a:xfrm>
              <a:off x="7162800" y="3987225"/>
              <a:ext cx="1981200" cy="584775"/>
            </a:xfrm>
            <a:prstGeom prst="rect">
              <a:avLst/>
            </a:prstGeom>
            <a:ln w="9525">
              <a:noFill/>
              <a:miter lim="800000"/>
              <a:headEnd/>
              <a:tailEnd/>
            </a:ln>
          </p:spPr>
          <p:txBody>
            <a:bodyPr wrap="square">
              <a:spAutoFit/>
            </a:bodyPr>
            <a:lstStyle/>
            <a:p>
              <a:pPr>
                <a:defRPr/>
              </a:pPr>
              <a:r>
                <a:rPr lang="en-US" sz="3200" dirty="0" smtClean="0">
                  <a:ln>
                    <a:solidFill>
                      <a:schemeClr val="tx1"/>
                    </a:solidFill>
                  </a:ln>
                  <a:latin typeface="Calibri" pitchFamily="34" charset="0"/>
                </a:rPr>
                <a:t>1861-1870</a:t>
              </a:r>
              <a:endParaRPr lang="en-US" sz="3200" dirty="0">
                <a:ln>
                  <a:solidFill>
                    <a:schemeClr val="tx1"/>
                  </a:solidFill>
                </a:ln>
                <a:latin typeface="Calibri" pitchFamily="34" charset="0"/>
              </a:endParaRPr>
            </a:p>
          </p:txBody>
        </p:sp>
        <p:sp useBgFill="1">
          <p:nvSpPr>
            <p:cNvPr id="13" name="TextBox 12"/>
            <p:cNvSpPr txBox="1">
              <a:spLocks noChangeArrowheads="1"/>
            </p:cNvSpPr>
            <p:nvPr/>
          </p:nvSpPr>
          <p:spPr bwMode="auto">
            <a:xfrm>
              <a:off x="7239000" y="3429000"/>
              <a:ext cx="1905000" cy="584775"/>
            </a:xfrm>
            <a:prstGeom prst="rect">
              <a:avLst/>
            </a:prstGeom>
            <a:ln w="9525">
              <a:noFill/>
              <a:miter lim="800000"/>
              <a:headEnd/>
              <a:tailEnd/>
            </a:ln>
          </p:spPr>
          <p:txBody>
            <a:bodyPr wrap="square">
              <a:spAutoFit/>
            </a:bodyPr>
            <a:lstStyle/>
            <a:p>
              <a:pPr>
                <a:defRPr/>
              </a:pPr>
              <a:r>
                <a:rPr lang="en-US" sz="3200" dirty="0" smtClean="0">
                  <a:ln>
                    <a:solidFill>
                      <a:schemeClr val="tx1"/>
                    </a:solidFill>
                  </a:ln>
                  <a:latin typeface="Calibri" pitchFamily="34" charset="0"/>
                </a:rPr>
                <a:t>---- -- -----</a:t>
              </a:r>
              <a:endParaRPr lang="en-US" sz="3200" dirty="0">
                <a:ln>
                  <a:solidFill>
                    <a:schemeClr val="tx1"/>
                  </a:solidFill>
                </a:ln>
                <a:latin typeface="Calibri" pitchFamily="34" charset="0"/>
              </a:endParaRPr>
            </a:p>
          </p:txBody>
        </p:sp>
      </p:grpSp>
      <p:sp>
        <p:nvSpPr>
          <p:cNvPr id="15" name="TextBox 3"/>
          <p:cNvSpPr txBox="1">
            <a:spLocks noChangeArrowheads="1"/>
          </p:cNvSpPr>
          <p:nvPr/>
        </p:nvSpPr>
        <p:spPr bwMode="auto">
          <a:xfrm rot="20825317">
            <a:off x="4470" y="3264973"/>
            <a:ext cx="7478584" cy="707886"/>
          </a:xfrm>
          <a:prstGeom prst="rect">
            <a:avLst/>
          </a:prstGeom>
          <a:solidFill>
            <a:schemeClr val="accent1">
              <a:lumMod val="20000"/>
              <a:lumOff val="80000"/>
              <a:alpha val="50000"/>
            </a:schemeClr>
          </a:solidFill>
          <a:ln w="9525">
            <a:noFill/>
            <a:miter lim="800000"/>
            <a:headEnd/>
            <a:tailEnd/>
          </a:ln>
        </p:spPr>
        <p:txBody>
          <a:bodyPr wrap="square">
            <a:spAutoFit/>
          </a:bodyPr>
          <a:lstStyle/>
          <a:p>
            <a:pPr algn="ctr">
              <a:defRPr/>
            </a:pPr>
            <a:r>
              <a:rPr lang="en-US" sz="4000" b="1" dirty="0" smtClean="0">
                <a:ln>
                  <a:solidFill>
                    <a:srgbClr val="0070C0"/>
                  </a:solidFill>
                </a:ln>
                <a:solidFill>
                  <a:schemeClr val="accent1">
                    <a:lumMod val="75000"/>
                  </a:schemeClr>
                </a:solidFill>
                <a:effectLst>
                  <a:outerShdw dist="50800" dir="5400000" algn="ctr" rotWithShape="0">
                    <a:schemeClr val="tx1"/>
                  </a:outerShdw>
                </a:effectLst>
                <a:latin typeface="Tempus Sans ITC" pitchFamily="82" charset="0"/>
              </a:rPr>
              <a:t>What happens to the Sergeants?</a:t>
            </a:r>
            <a:endParaRPr lang="en-US" sz="4000" b="1" dirty="0">
              <a:ln>
                <a:solidFill>
                  <a:srgbClr val="0070C0"/>
                </a:solidFill>
              </a:ln>
              <a:solidFill>
                <a:schemeClr val="accent1">
                  <a:lumMod val="75000"/>
                </a:schemeClr>
              </a:solidFill>
              <a:effectLst>
                <a:outerShdw dist="50800" dir="5400000" algn="ctr" rotWithShape="0">
                  <a:schemeClr val="tx1"/>
                </a:outerShdw>
              </a:effectLst>
              <a:latin typeface="Tempus Sans ITC" pitchFamily="82" charset="0"/>
            </a:endParaRPr>
          </a:p>
        </p:txBody>
      </p:sp>
      <p:grpSp>
        <p:nvGrpSpPr>
          <p:cNvPr id="17" name="Group 16"/>
          <p:cNvGrpSpPr/>
          <p:nvPr/>
        </p:nvGrpSpPr>
        <p:grpSpPr>
          <a:xfrm>
            <a:off x="76200" y="-3352800"/>
            <a:ext cx="7467600" cy="4648200"/>
            <a:chOff x="76200" y="-3352800"/>
            <a:chExt cx="7467600" cy="4648200"/>
          </a:xfrm>
        </p:grpSpPr>
        <p:grpSp>
          <p:nvGrpSpPr>
            <p:cNvPr id="2" name="Group 4"/>
            <p:cNvGrpSpPr/>
            <p:nvPr/>
          </p:nvGrpSpPr>
          <p:grpSpPr>
            <a:xfrm>
              <a:off x="76200" y="-3352800"/>
              <a:ext cx="7467600" cy="4648200"/>
              <a:chOff x="777240" y="-3352800"/>
              <a:chExt cx="7467600" cy="4648200"/>
            </a:xfrm>
          </p:grpSpPr>
          <p:pic>
            <p:nvPicPr>
              <p:cNvPr id="3" name="Picture 2"/>
              <p:cNvPicPr>
                <a:picLocks noChangeAspect="1" noChangeArrowheads="1"/>
              </p:cNvPicPr>
              <p:nvPr/>
            </p:nvPicPr>
            <p:blipFill>
              <a:blip r:embed="rId2"/>
              <a:srcRect r="898" b="67641"/>
              <a:stretch>
                <a:fillRect/>
              </a:stretch>
            </p:blipFill>
            <p:spPr bwMode="auto">
              <a:xfrm>
                <a:off x="777240" y="-3352800"/>
                <a:ext cx="7467600" cy="3352800"/>
              </a:xfrm>
              <a:prstGeom prst="rect">
                <a:avLst/>
              </a:prstGeom>
              <a:noFill/>
              <a:ln w="9525">
                <a:noFill/>
                <a:miter lim="800000"/>
                <a:headEnd/>
                <a:tailEnd/>
              </a:ln>
              <a:effectLst/>
            </p:spPr>
          </p:pic>
          <p:sp useBgFill="1">
            <p:nvSpPr>
              <p:cNvPr id="4" name="Rectangle 3"/>
              <p:cNvSpPr/>
              <p:nvPr/>
            </p:nvSpPr>
            <p:spPr>
              <a:xfrm>
                <a:off x="3520440" y="914400"/>
                <a:ext cx="8382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16" name="TextBox 15"/>
            <p:cNvSpPr txBox="1"/>
            <p:nvPr/>
          </p:nvSpPr>
          <p:spPr>
            <a:xfrm>
              <a:off x="2133600" y="-1905000"/>
              <a:ext cx="2050626" cy="553998"/>
            </a:xfrm>
            <a:prstGeom prst="rect">
              <a:avLst/>
            </a:prstGeom>
          </p:spPr>
          <p:txBody>
            <a:bodyPr wrap="none" rtlCol="0">
              <a:spAutoFit/>
            </a:bodyPr>
            <a:lstStyle/>
            <a:p>
              <a:r>
                <a:rPr lang="en-US" sz="3000" b="1" dirty="0" smtClean="0"/>
                <a:t>SERGEANTS</a:t>
              </a:r>
              <a:endParaRPr lang="en-US" sz="30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1000"/>
                                        <p:tgtEl>
                                          <p:spTgt spid="15"/>
                                        </p:tgtEl>
                                      </p:cBhvr>
                                    </p:animEffect>
                                    <p:set>
                                      <p:cBhvr>
                                        <p:cTn id="10" dur="1" fill="hold">
                                          <p:stCondLst>
                                            <p:cond delay="999"/>
                                          </p:stCondLst>
                                        </p:cTn>
                                        <p:tgtEl>
                                          <p:spTgt spid="15"/>
                                        </p:tgtEl>
                                        <p:attrNameLst>
                                          <p:attrName>style.visibility</p:attrName>
                                        </p:attrNameLst>
                                      </p:cBhvr>
                                      <p:to>
                                        <p:strVal val="hidden"/>
                                      </p:to>
                                    </p:set>
                                  </p:childTnLst>
                                </p:cTn>
                              </p:par>
                            </p:childTnLst>
                          </p:cTn>
                        </p:par>
                        <p:par>
                          <p:cTn id="11" fill="hold">
                            <p:stCondLst>
                              <p:cond delay="1000"/>
                            </p:stCondLst>
                            <p:childTnLst>
                              <p:par>
                                <p:cTn id="12" presetID="42" presetClass="path" presetSubtype="0" accel="50000" decel="50000" fill="hold" nodeType="afterEffect">
                                  <p:stCondLst>
                                    <p:cond delay="0"/>
                                  </p:stCondLst>
                                  <p:childTnLst>
                                    <p:animMotion origin="layout" path="M 3.33333E-6 -3.4104E-6 L 3.33333E-6 0.51607 " pathEditMode="relative" rAng="0" ptsTypes="AA">
                                      <p:cBhvr>
                                        <p:cTn id="13" dur="3000" fill="hold"/>
                                        <p:tgtEl>
                                          <p:spTgt spid="17"/>
                                        </p:tgtEl>
                                        <p:attrNameLst>
                                          <p:attrName>ppt_x</p:attrName>
                                          <p:attrName>ppt_y</p:attrName>
                                        </p:attrNameLst>
                                      </p:cBhvr>
                                      <p:rCtr x="0" y="2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1"/>
          <p:cNvGrpSpPr/>
          <p:nvPr/>
        </p:nvGrpSpPr>
        <p:grpSpPr>
          <a:xfrm>
            <a:off x="0" y="1461751"/>
            <a:ext cx="9144000" cy="5396249"/>
            <a:chOff x="0" y="1461751"/>
            <a:chExt cx="9144000" cy="5396249"/>
          </a:xfrm>
        </p:grpSpPr>
        <p:pic>
          <p:nvPicPr>
            <p:cNvPr id="33796" name="Picture 4" descr="Image result for lewis and clark return trip map"/>
            <p:cNvPicPr>
              <a:picLocks noChangeAspect="1" noChangeArrowheads="1"/>
            </p:cNvPicPr>
            <p:nvPr/>
          </p:nvPicPr>
          <p:blipFill>
            <a:blip r:embed="rId2" cstate="print"/>
            <a:srcRect/>
            <a:stretch>
              <a:fillRect/>
            </a:stretch>
          </p:blipFill>
          <p:spPr bwMode="auto">
            <a:xfrm>
              <a:off x="0" y="1461751"/>
              <a:ext cx="9144000" cy="5396249"/>
            </a:xfrm>
            <a:prstGeom prst="rect">
              <a:avLst/>
            </a:prstGeom>
            <a:noFill/>
          </p:spPr>
        </p:pic>
        <p:sp>
          <p:nvSpPr>
            <p:cNvPr id="29" name="Rectangle 28"/>
            <p:cNvSpPr/>
            <p:nvPr/>
          </p:nvSpPr>
          <p:spPr>
            <a:xfrm>
              <a:off x="7258878" y="2229678"/>
              <a:ext cx="304800" cy="1524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262191" y="1845365"/>
              <a:ext cx="304800" cy="1524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255565" y="2037522"/>
              <a:ext cx="304800" cy="1524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798" name="Picture 6" descr="Image result for lewis and clark return trip map"/>
          <p:cNvPicPr>
            <a:picLocks noChangeAspect="1" noChangeArrowheads="1"/>
          </p:cNvPicPr>
          <p:nvPr/>
        </p:nvPicPr>
        <p:blipFill>
          <a:blip r:embed="rId3" cstate="print"/>
          <a:srcRect/>
          <a:stretch>
            <a:fillRect/>
          </a:stretch>
        </p:blipFill>
        <p:spPr bwMode="auto">
          <a:xfrm>
            <a:off x="-381000" y="6858000"/>
            <a:ext cx="9734550" cy="5524500"/>
          </a:xfrm>
          <a:prstGeom prst="rect">
            <a:avLst/>
          </a:prstGeom>
          <a:noFill/>
        </p:spPr>
      </p:pic>
      <p:sp useBgFill="1">
        <p:nvSpPr>
          <p:cNvPr id="5" name="TextBox 4"/>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1 - 31, 1806</a:t>
            </a:r>
          </a:p>
        </p:txBody>
      </p:sp>
      <p:sp useBgFill="1">
        <p:nvSpPr>
          <p:cNvPr id="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Separation Plan!</a:t>
            </a:r>
            <a:endParaRPr lang="en-US" sz="4000" b="1" dirty="0">
              <a:ln>
                <a:solidFill>
                  <a:schemeClr val="tx1"/>
                </a:solidFill>
              </a:ln>
              <a:solidFill>
                <a:srgbClr val="FF0000"/>
              </a:solidFill>
              <a:effectLst>
                <a:outerShdw dist="50800" dir="5400000" algn="ctr" rotWithShape="0">
                  <a:schemeClr val="tx1"/>
                </a:outerShdw>
              </a:effectLst>
            </a:endParaRPr>
          </a:p>
        </p:txBody>
      </p:sp>
      <p:sp>
        <p:nvSpPr>
          <p:cNvPr id="13" name="Freeform 12"/>
          <p:cNvSpPr/>
          <p:nvPr/>
        </p:nvSpPr>
        <p:spPr>
          <a:xfrm>
            <a:off x="566530" y="4065104"/>
            <a:ext cx="964096" cy="2007705"/>
          </a:xfrm>
          <a:custGeom>
            <a:avLst/>
            <a:gdLst>
              <a:gd name="connsiteX0" fmla="*/ 168966 w 964096"/>
              <a:gd name="connsiteY0" fmla="*/ 0 h 2007705"/>
              <a:gd name="connsiteX1" fmla="*/ 69574 w 964096"/>
              <a:gd name="connsiteY1" fmla="*/ 109331 h 2007705"/>
              <a:gd name="connsiteX2" fmla="*/ 0 w 964096"/>
              <a:gd name="connsiteY2" fmla="*/ 834887 h 2007705"/>
              <a:gd name="connsiteX3" fmla="*/ 198783 w 964096"/>
              <a:gd name="connsiteY3" fmla="*/ 1013792 h 2007705"/>
              <a:gd name="connsiteX4" fmla="*/ 805070 w 964096"/>
              <a:gd name="connsiteY4" fmla="*/ 1898374 h 2007705"/>
              <a:gd name="connsiteX5" fmla="*/ 964096 w 964096"/>
              <a:gd name="connsiteY5" fmla="*/ 2007705 h 200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4096" h="2007705">
                <a:moveTo>
                  <a:pt x="168966" y="0"/>
                </a:moveTo>
                <a:lnTo>
                  <a:pt x="69574" y="109331"/>
                </a:lnTo>
                <a:lnTo>
                  <a:pt x="0" y="834887"/>
                </a:lnTo>
                <a:lnTo>
                  <a:pt x="198783" y="1013792"/>
                </a:lnTo>
                <a:lnTo>
                  <a:pt x="805070" y="1898374"/>
                </a:lnTo>
                <a:lnTo>
                  <a:pt x="964096" y="2007705"/>
                </a:lnTo>
              </a:path>
            </a:pathLst>
          </a:custGeom>
          <a:ln w="76200">
            <a:solidFill>
              <a:schemeClr val="accent3">
                <a:lumMod val="50000"/>
              </a:schemeClr>
            </a:solidFill>
          </a:ln>
          <a:effectLst>
            <a:outerShdw blurRad="50800" dist="50800" dir="7800000" sx="101000" sy="10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795130" y="3079267"/>
            <a:ext cx="2315818" cy="717481"/>
          </a:xfrm>
          <a:custGeom>
            <a:avLst/>
            <a:gdLst>
              <a:gd name="connsiteX0" fmla="*/ 0 w 2315818"/>
              <a:gd name="connsiteY0" fmla="*/ 717481 h 717481"/>
              <a:gd name="connsiteX1" fmla="*/ 0 w 2315818"/>
              <a:gd name="connsiteY1" fmla="*/ 717481 h 717481"/>
              <a:gd name="connsiteX2" fmla="*/ 69574 w 2315818"/>
              <a:gd name="connsiteY2" fmla="*/ 657846 h 717481"/>
              <a:gd name="connsiteX3" fmla="*/ 99392 w 2315818"/>
              <a:gd name="connsiteY3" fmla="*/ 647907 h 717481"/>
              <a:gd name="connsiteX4" fmla="*/ 168966 w 2315818"/>
              <a:gd name="connsiteY4" fmla="*/ 618090 h 717481"/>
              <a:gd name="connsiteX5" fmla="*/ 198783 w 2315818"/>
              <a:gd name="connsiteY5" fmla="*/ 598211 h 717481"/>
              <a:gd name="connsiteX6" fmla="*/ 308113 w 2315818"/>
              <a:gd name="connsiteY6" fmla="*/ 608150 h 717481"/>
              <a:gd name="connsiteX7" fmla="*/ 337931 w 2315818"/>
              <a:gd name="connsiteY7" fmla="*/ 618090 h 717481"/>
              <a:gd name="connsiteX8" fmla="*/ 715618 w 2315818"/>
              <a:gd name="connsiteY8" fmla="*/ 637968 h 717481"/>
              <a:gd name="connsiteX9" fmla="*/ 775253 w 2315818"/>
              <a:gd name="connsiteY9" fmla="*/ 647907 h 717481"/>
              <a:gd name="connsiteX10" fmla="*/ 874644 w 2315818"/>
              <a:gd name="connsiteY10" fmla="*/ 667785 h 717481"/>
              <a:gd name="connsiteX11" fmla="*/ 1053548 w 2315818"/>
              <a:gd name="connsiteY11" fmla="*/ 657846 h 717481"/>
              <a:gd name="connsiteX12" fmla="*/ 1083366 w 2315818"/>
              <a:gd name="connsiteY12" fmla="*/ 647907 h 717481"/>
              <a:gd name="connsiteX13" fmla="*/ 1113183 w 2315818"/>
              <a:gd name="connsiteY13" fmla="*/ 598211 h 717481"/>
              <a:gd name="connsiteX14" fmla="*/ 1162879 w 2315818"/>
              <a:gd name="connsiteY14" fmla="*/ 588272 h 717481"/>
              <a:gd name="connsiteX15" fmla="*/ 1212574 w 2315818"/>
              <a:gd name="connsiteY15" fmla="*/ 498820 h 717481"/>
              <a:gd name="connsiteX16" fmla="*/ 1242392 w 2315818"/>
              <a:gd name="connsiteY16" fmla="*/ 409368 h 717481"/>
              <a:gd name="connsiteX17" fmla="*/ 1252331 w 2315818"/>
              <a:gd name="connsiteY17" fmla="*/ 300037 h 717481"/>
              <a:gd name="connsiteX18" fmla="*/ 1272209 w 2315818"/>
              <a:gd name="connsiteY18" fmla="*/ 270220 h 717481"/>
              <a:gd name="connsiteX19" fmla="*/ 1282148 w 2315818"/>
              <a:gd name="connsiteY19" fmla="*/ 210585 h 717481"/>
              <a:gd name="connsiteX20" fmla="*/ 1311966 w 2315818"/>
              <a:gd name="connsiteY20" fmla="*/ 91316 h 717481"/>
              <a:gd name="connsiteX21" fmla="*/ 1321905 w 2315818"/>
              <a:gd name="connsiteY21" fmla="*/ 61498 h 717481"/>
              <a:gd name="connsiteX22" fmla="*/ 1381540 w 2315818"/>
              <a:gd name="connsiteY22" fmla="*/ 41620 h 717481"/>
              <a:gd name="connsiteX23" fmla="*/ 1411357 w 2315818"/>
              <a:gd name="connsiteY23" fmla="*/ 21742 h 717481"/>
              <a:gd name="connsiteX24" fmla="*/ 1639957 w 2315818"/>
              <a:gd name="connsiteY24" fmla="*/ 31681 h 717481"/>
              <a:gd name="connsiteX25" fmla="*/ 1918253 w 2315818"/>
              <a:gd name="connsiteY25" fmla="*/ 81376 h 717481"/>
              <a:gd name="connsiteX26" fmla="*/ 2315818 w 2315818"/>
              <a:gd name="connsiteY26" fmla="*/ 101255 h 71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15818" h="717481">
                <a:moveTo>
                  <a:pt x="0" y="717481"/>
                </a:moveTo>
                <a:lnTo>
                  <a:pt x="0" y="717481"/>
                </a:lnTo>
                <a:cubicBezTo>
                  <a:pt x="23191" y="697603"/>
                  <a:pt x="44551" y="675362"/>
                  <a:pt x="69574" y="657846"/>
                </a:cubicBezTo>
                <a:cubicBezTo>
                  <a:pt x="78157" y="651838"/>
                  <a:pt x="89762" y="652034"/>
                  <a:pt x="99392" y="647907"/>
                </a:cubicBezTo>
                <a:cubicBezTo>
                  <a:pt x="185365" y="611062"/>
                  <a:pt x="99037" y="641399"/>
                  <a:pt x="168966" y="618090"/>
                </a:cubicBezTo>
                <a:cubicBezTo>
                  <a:pt x="178905" y="611464"/>
                  <a:pt x="186868" y="599062"/>
                  <a:pt x="198783" y="598211"/>
                </a:cubicBezTo>
                <a:cubicBezTo>
                  <a:pt x="235284" y="595604"/>
                  <a:pt x="271887" y="602975"/>
                  <a:pt x="308113" y="608150"/>
                </a:cubicBezTo>
                <a:cubicBezTo>
                  <a:pt x="318485" y="609632"/>
                  <a:pt x="327482" y="617325"/>
                  <a:pt x="337931" y="618090"/>
                </a:cubicBezTo>
                <a:cubicBezTo>
                  <a:pt x="463665" y="627290"/>
                  <a:pt x="589722" y="631342"/>
                  <a:pt x="715618" y="637968"/>
                </a:cubicBezTo>
                <a:cubicBezTo>
                  <a:pt x="735496" y="641281"/>
                  <a:pt x="755446" y="644193"/>
                  <a:pt x="775253" y="647907"/>
                </a:cubicBezTo>
                <a:cubicBezTo>
                  <a:pt x="808461" y="654133"/>
                  <a:pt x="840879" y="666579"/>
                  <a:pt x="874644" y="667785"/>
                </a:cubicBezTo>
                <a:cubicBezTo>
                  <a:pt x="934333" y="669917"/>
                  <a:pt x="993913" y="661159"/>
                  <a:pt x="1053548" y="657846"/>
                </a:cubicBezTo>
                <a:cubicBezTo>
                  <a:pt x="1063487" y="654533"/>
                  <a:pt x="1075958" y="655315"/>
                  <a:pt x="1083366" y="647907"/>
                </a:cubicBezTo>
                <a:cubicBezTo>
                  <a:pt x="1110920" y="620354"/>
                  <a:pt x="1072792" y="615522"/>
                  <a:pt x="1113183" y="598211"/>
                </a:cubicBezTo>
                <a:cubicBezTo>
                  <a:pt x="1128710" y="591556"/>
                  <a:pt x="1146314" y="591585"/>
                  <a:pt x="1162879" y="588272"/>
                </a:cubicBezTo>
                <a:cubicBezTo>
                  <a:pt x="1214123" y="554109"/>
                  <a:pt x="1186671" y="581708"/>
                  <a:pt x="1212574" y="498820"/>
                </a:cubicBezTo>
                <a:cubicBezTo>
                  <a:pt x="1221949" y="468820"/>
                  <a:pt x="1242392" y="409368"/>
                  <a:pt x="1242392" y="409368"/>
                </a:cubicBezTo>
                <a:cubicBezTo>
                  <a:pt x="1245705" y="372924"/>
                  <a:pt x="1244664" y="335819"/>
                  <a:pt x="1252331" y="300037"/>
                </a:cubicBezTo>
                <a:cubicBezTo>
                  <a:pt x="1254834" y="288357"/>
                  <a:pt x="1268432" y="281552"/>
                  <a:pt x="1272209" y="270220"/>
                </a:cubicBezTo>
                <a:cubicBezTo>
                  <a:pt x="1278582" y="251102"/>
                  <a:pt x="1279485" y="230561"/>
                  <a:pt x="1282148" y="210585"/>
                </a:cubicBezTo>
                <a:cubicBezTo>
                  <a:pt x="1296221" y="105039"/>
                  <a:pt x="1274324" y="147776"/>
                  <a:pt x="1311966" y="91316"/>
                </a:cubicBezTo>
                <a:cubicBezTo>
                  <a:pt x="1315279" y="81377"/>
                  <a:pt x="1313380" y="67588"/>
                  <a:pt x="1321905" y="61498"/>
                </a:cubicBezTo>
                <a:cubicBezTo>
                  <a:pt x="1338956" y="49319"/>
                  <a:pt x="1381540" y="41620"/>
                  <a:pt x="1381540" y="41620"/>
                </a:cubicBezTo>
                <a:cubicBezTo>
                  <a:pt x="1391479" y="34994"/>
                  <a:pt x="1399718" y="24428"/>
                  <a:pt x="1411357" y="21742"/>
                </a:cubicBezTo>
                <a:cubicBezTo>
                  <a:pt x="1505572" y="0"/>
                  <a:pt x="1541362" y="16513"/>
                  <a:pt x="1639957" y="31681"/>
                </a:cubicBezTo>
                <a:cubicBezTo>
                  <a:pt x="1754206" y="69763"/>
                  <a:pt x="1732096" y="66483"/>
                  <a:pt x="1918253" y="81376"/>
                </a:cubicBezTo>
                <a:cubicBezTo>
                  <a:pt x="2216268" y="105218"/>
                  <a:pt x="2083640" y="101255"/>
                  <a:pt x="2315818" y="101255"/>
                </a:cubicBezTo>
              </a:path>
            </a:pathLst>
          </a:custGeom>
          <a:ln w="76200">
            <a:solidFill>
              <a:schemeClr val="accent6">
                <a:lumMod val="50000"/>
              </a:schemeClr>
            </a:solidFill>
          </a:ln>
          <a:effectLst>
            <a:outerShdw dist="50800" dir="60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2385391" y="2057400"/>
            <a:ext cx="1225165" cy="1123122"/>
          </a:xfrm>
          <a:custGeom>
            <a:avLst/>
            <a:gdLst>
              <a:gd name="connsiteX0" fmla="*/ 705679 w 1225165"/>
              <a:gd name="connsiteY0" fmla="*/ 1123122 h 1123122"/>
              <a:gd name="connsiteX1" fmla="*/ 705679 w 1225165"/>
              <a:gd name="connsiteY1" fmla="*/ 1123122 h 1123122"/>
              <a:gd name="connsiteX2" fmla="*/ 745435 w 1225165"/>
              <a:gd name="connsiteY2" fmla="*/ 1013791 h 1123122"/>
              <a:gd name="connsiteX3" fmla="*/ 775252 w 1225165"/>
              <a:gd name="connsiteY3" fmla="*/ 1003852 h 1123122"/>
              <a:gd name="connsiteX4" fmla="*/ 805070 w 1225165"/>
              <a:gd name="connsiteY4" fmla="*/ 944217 h 1123122"/>
              <a:gd name="connsiteX5" fmla="*/ 834887 w 1225165"/>
              <a:gd name="connsiteY5" fmla="*/ 884583 h 1123122"/>
              <a:gd name="connsiteX6" fmla="*/ 874644 w 1225165"/>
              <a:gd name="connsiteY6" fmla="*/ 795130 h 1123122"/>
              <a:gd name="connsiteX7" fmla="*/ 884583 w 1225165"/>
              <a:gd name="connsiteY7" fmla="*/ 755374 h 1123122"/>
              <a:gd name="connsiteX8" fmla="*/ 974035 w 1225165"/>
              <a:gd name="connsiteY8" fmla="*/ 685800 h 1123122"/>
              <a:gd name="connsiteX9" fmla="*/ 1003852 w 1225165"/>
              <a:gd name="connsiteY9" fmla="*/ 665922 h 1123122"/>
              <a:gd name="connsiteX10" fmla="*/ 1033670 w 1225165"/>
              <a:gd name="connsiteY10" fmla="*/ 606287 h 1123122"/>
              <a:gd name="connsiteX11" fmla="*/ 1093305 w 1225165"/>
              <a:gd name="connsiteY11" fmla="*/ 586409 h 1123122"/>
              <a:gd name="connsiteX12" fmla="*/ 1123122 w 1225165"/>
              <a:gd name="connsiteY12" fmla="*/ 526774 h 1123122"/>
              <a:gd name="connsiteX13" fmla="*/ 1192696 w 1225165"/>
              <a:gd name="connsiteY13" fmla="*/ 496957 h 1123122"/>
              <a:gd name="connsiteX14" fmla="*/ 1202635 w 1225165"/>
              <a:gd name="connsiteY14" fmla="*/ 447261 h 1123122"/>
              <a:gd name="connsiteX15" fmla="*/ 1222513 w 1225165"/>
              <a:gd name="connsiteY15" fmla="*/ 407504 h 1123122"/>
              <a:gd name="connsiteX16" fmla="*/ 1212574 w 1225165"/>
              <a:gd name="connsiteY16" fmla="*/ 248478 h 1123122"/>
              <a:gd name="connsiteX17" fmla="*/ 1192696 w 1225165"/>
              <a:gd name="connsiteY17" fmla="*/ 218661 h 1123122"/>
              <a:gd name="connsiteX18" fmla="*/ 1103244 w 1225165"/>
              <a:gd name="connsiteY18" fmla="*/ 149087 h 1123122"/>
              <a:gd name="connsiteX19" fmla="*/ 1013792 w 1225165"/>
              <a:gd name="connsiteY19" fmla="*/ 129209 h 1123122"/>
              <a:gd name="connsiteX20" fmla="*/ 924339 w 1225165"/>
              <a:gd name="connsiteY20" fmla="*/ 139148 h 1123122"/>
              <a:gd name="connsiteX21" fmla="*/ 864705 w 1225165"/>
              <a:gd name="connsiteY21" fmla="*/ 168965 h 1123122"/>
              <a:gd name="connsiteX22" fmla="*/ 824948 w 1225165"/>
              <a:gd name="connsiteY22" fmla="*/ 178904 h 1123122"/>
              <a:gd name="connsiteX23" fmla="*/ 417444 w 1225165"/>
              <a:gd name="connsiteY23" fmla="*/ 149087 h 1123122"/>
              <a:gd name="connsiteX24" fmla="*/ 387626 w 1225165"/>
              <a:gd name="connsiteY24" fmla="*/ 129209 h 1123122"/>
              <a:gd name="connsiteX25" fmla="*/ 288235 w 1225165"/>
              <a:gd name="connsiteY25" fmla="*/ 119270 h 1123122"/>
              <a:gd name="connsiteX26" fmla="*/ 129209 w 1225165"/>
              <a:gd name="connsiteY26" fmla="*/ 89452 h 1123122"/>
              <a:gd name="connsiteX27" fmla="*/ 109331 w 1225165"/>
              <a:gd name="connsiteY27" fmla="*/ 59635 h 1123122"/>
              <a:gd name="connsiteX28" fmla="*/ 69574 w 1225165"/>
              <a:gd name="connsiteY28" fmla="*/ 49696 h 1123122"/>
              <a:gd name="connsiteX29" fmla="*/ 9939 w 1225165"/>
              <a:gd name="connsiteY29" fmla="*/ 29817 h 1123122"/>
              <a:gd name="connsiteX30" fmla="*/ 0 w 1225165"/>
              <a:gd name="connsiteY30" fmla="*/ 0 h 1123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5165" h="1123122">
                <a:moveTo>
                  <a:pt x="705679" y="1123122"/>
                </a:moveTo>
                <a:lnTo>
                  <a:pt x="705679" y="1123122"/>
                </a:lnTo>
                <a:cubicBezTo>
                  <a:pt x="713723" y="1086924"/>
                  <a:pt x="708213" y="1036125"/>
                  <a:pt x="745435" y="1013791"/>
                </a:cubicBezTo>
                <a:cubicBezTo>
                  <a:pt x="754419" y="1008401"/>
                  <a:pt x="765313" y="1007165"/>
                  <a:pt x="775252" y="1003852"/>
                </a:cubicBezTo>
                <a:cubicBezTo>
                  <a:pt x="800239" y="928900"/>
                  <a:pt x="766532" y="1021294"/>
                  <a:pt x="805070" y="944217"/>
                </a:cubicBezTo>
                <a:cubicBezTo>
                  <a:pt x="846216" y="861923"/>
                  <a:pt x="777923" y="970030"/>
                  <a:pt x="834887" y="884583"/>
                </a:cubicBezTo>
                <a:cubicBezTo>
                  <a:pt x="858544" y="813616"/>
                  <a:pt x="843143" y="842383"/>
                  <a:pt x="874644" y="795130"/>
                </a:cubicBezTo>
                <a:cubicBezTo>
                  <a:pt x="877957" y="781878"/>
                  <a:pt x="876750" y="766565"/>
                  <a:pt x="884583" y="755374"/>
                </a:cubicBezTo>
                <a:cubicBezTo>
                  <a:pt x="947889" y="664938"/>
                  <a:pt x="918941" y="713347"/>
                  <a:pt x="974035" y="685800"/>
                </a:cubicBezTo>
                <a:cubicBezTo>
                  <a:pt x="984719" y="680458"/>
                  <a:pt x="993913" y="672548"/>
                  <a:pt x="1003852" y="665922"/>
                </a:cubicBezTo>
                <a:cubicBezTo>
                  <a:pt x="1009268" y="649676"/>
                  <a:pt x="1017446" y="616427"/>
                  <a:pt x="1033670" y="606287"/>
                </a:cubicBezTo>
                <a:cubicBezTo>
                  <a:pt x="1051439" y="595182"/>
                  <a:pt x="1093305" y="586409"/>
                  <a:pt x="1093305" y="586409"/>
                </a:cubicBezTo>
                <a:cubicBezTo>
                  <a:pt x="1100089" y="566057"/>
                  <a:pt x="1105337" y="541595"/>
                  <a:pt x="1123122" y="526774"/>
                </a:cubicBezTo>
                <a:cubicBezTo>
                  <a:pt x="1139497" y="513128"/>
                  <a:pt x="1171982" y="503862"/>
                  <a:pt x="1192696" y="496957"/>
                </a:cubicBezTo>
                <a:cubicBezTo>
                  <a:pt x="1196009" y="480392"/>
                  <a:pt x="1197293" y="463288"/>
                  <a:pt x="1202635" y="447261"/>
                </a:cubicBezTo>
                <a:cubicBezTo>
                  <a:pt x="1207320" y="433205"/>
                  <a:pt x="1221773" y="422302"/>
                  <a:pt x="1222513" y="407504"/>
                </a:cubicBezTo>
                <a:cubicBezTo>
                  <a:pt x="1225165" y="354458"/>
                  <a:pt x="1220857" y="300940"/>
                  <a:pt x="1212574" y="248478"/>
                </a:cubicBezTo>
                <a:cubicBezTo>
                  <a:pt x="1210711" y="236679"/>
                  <a:pt x="1200632" y="227589"/>
                  <a:pt x="1192696" y="218661"/>
                </a:cubicBezTo>
                <a:cubicBezTo>
                  <a:pt x="1149666" y="170252"/>
                  <a:pt x="1150782" y="160971"/>
                  <a:pt x="1103244" y="149087"/>
                </a:cubicBezTo>
                <a:cubicBezTo>
                  <a:pt x="1073611" y="141679"/>
                  <a:pt x="1043609" y="135835"/>
                  <a:pt x="1013792" y="129209"/>
                </a:cubicBezTo>
                <a:cubicBezTo>
                  <a:pt x="983974" y="132522"/>
                  <a:pt x="953932" y="134216"/>
                  <a:pt x="924339" y="139148"/>
                </a:cubicBezTo>
                <a:cubicBezTo>
                  <a:pt x="878651" y="146763"/>
                  <a:pt x="908414" y="150233"/>
                  <a:pt x="864705" y="168965"/>
                </a:cubicBezTo>
                <a:cubicBezTo>
                  <a:pt x="852149" y="174346"/>
                  <a:pt x="838200" y="175591"/>
                  <a:pt x="824948" y="178904"/>
                </a:cubicBezTo>
                <a:cubicBezTo>
                  <a:pt x="689113" y="168965"/>
                  <a:pt x="530769" y="224634"/>
                  <a:pt x="417444" y="149087"/>
                </a:cubicBezTo>
                <a:cubicBezTo>
                  <a:pt x="407505" y="142461"/>
                  <a:pt x="399266" y="131895"/>
                  <a:pt x="387626" y="129209"/>
                </a:cubicBezTo>
                <a:cubicBezTo>
                  <a:pt x="355183" y="121722"/>
                  <a:pt x="321327" y="122947"/>
                  <a:pt x="288235" y="119270"/>
                </a:cubicBezTo>
                <a:cubicBezTo>
                  <a:pt x="192281" y="108608"/>
                  <a:pt x="223724" y="113080"/>
                  <a:pt x="129209" y="89452"/>
                </a:cubicBezTo>
                <a:cubicBezTo>
                  <a:pt x="122583" y="79513"/>
                  <a:pt x="119270" y="66261"/>
                  <a:pt x="109331" y="59635"/>
                </a:cubicBezTo>
                <a:cubicBezTo>
                  <a:pt x="97965" y="52058"/>
                  <a:pt x="82658" y="53621"/>
                  <a:pt x="69574" y="49696"/>
                </a:cubicBezTo>
                <a:cubicBezTo>
                  <a:pt x="49504" y="43675"/>
                  <a:pt x="29817" y="36443"/>
                  <a:pt x="9939" y="29817"/>
                </a:cubicBezTo>
                <a:lnTo>
                  <a:pt x="0" y="0"/>
                </a:lnTo>
              </a:path>
            </a:pathLst>
          </a:custGeom>
          <a:ln w="76200">
            <a:solidFill>
              <a:schemeClr val="accent6">
                <a:lumMod val="75000"/>
              </a:schemeClr>
            </a:solidFill>
            <a:headEnd type="none" w="med" len="med"/>
            <a:tailEnd type="triangle" w="med" len="med"/>
          </a:ln>
          <a:effectLst>
            <a:outerShdw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375452" y="1997765"/>
            <a:ext cx="1113183" cy="824948"/>
          </a:xfrm>
          <a:custGeom>
            <a:avLst/>
            <a:gdLst>
              <a:gd name="connsiteX0" fmla="*/ 9939 w 1113183"/>
              <a:gd name="connsiteY0" fmla="*/ 0 h 824948"/>
              <a:gd name="connsiteX1" fmla="*/ 0 w 1113183"/>
              <a:gd name="connsiteY1" fmla="*/ 198783 h 824948"/>
              <a:gd name="connsiteX2" fmla="*/ 79513 w 1113183"/>
              <a:gd name="connsiteY2" fmla="*/ 337931 h 824948"/>
              <a:gd name="connsiteX3" fmla="*/ 208722 w 1113183"/>
              <a:gd name="connsiteY3" fmla="*/ 397565 h 824948"/>
              <a:gd name="connsiteX4" fmla="*/ 397565 w 1113183"/>
              <a:gd name="connsiteY4" fmla="*/ 407505 h 824948"/>
              <a:gd name="connsiteX5" fmla="*/ 616226 w 1113183"/>
              <a:gd name="connsiteY5" fmla="*/ 477078 h 824948"/>
              <a:gd name="connsiteX6" fmla="*/ 805070 w 1113183"/>
              <a:gd name="connsiteY6" fmla="*/ 516835 h 824948"/>
              <a:gd name="connsiteX7" fmla="*/ 934278 w 1113183"/>
              <a:gd name="connsiteY7" fmla="*/ 596348 h 824948"/>
              <a:gd name="connsiteX8" fmla="*/ 1113183 w 1113183"/>
              <a:gd name="connsiteY8" fmla="*/ 824948 h 824948"/>
              <a:gd name="connsiteX9" fmla="*/ 1113183 w 1113183"/>
              <a:gd name="connsiteY9" fmla="*/ 824948 h 82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3183" h="824948">
                <a:moveTo>
                  <a:pt x="9939" y="0"/>
                </a:moveTo>
                <a:lnTo>
                  <a:pt x="0" y="198783"/>
                </a:lnTo>
                <a:lnTo>
                  <a:pt x="79513" y="337931"/>
                </a:lnTo>
                <a:lnTo>
                  <a:pt x="208722" y="397565"/>
                </a:lnTo>
                <a:lnTo>
                  <a:pt x="397565" y="407505"/>
                </a:lnTo>
                <a:lnTo>
                  <a:pt x="616226" y="477078"/>
                </a:lnTo>
                <a:lnTo>
                  <a:pt x="805070" y="516835"/>
                </a:lnTo>
                <a:lnTo>
                  <a:pt x="934278" y="596348"/>
                </a:lnTo>
                <a:lnTo>
                  <a:pt x="1113183" y="824948"/>
                </a:lnTo>
                <a:lnTo>
                  <a:pt x="1113183" y="824948"/>
                </a:lnTo>
              </a:path>
            </a:pathLst>
          </a:custGeom>
          <a:ln w="76200">
            <a:solidFill>
              <a:schemeClr val="accent6">
                <a:lumMod val="75000"/>
              </a:schemeClr>
            </a:solidFill>
            <a:headEnd type="none" w="med" len="med"/>
            <a:tailEnd type="arrow" w="med" len="med"/>
          </a:ln>
          <a:effectLst>
            <a:outerShdw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8"/>
          <p:cNvGrpSpPr/>
          <p:nvPr/>
        </p:nvGrpSpPr>
        <p:grpSpPr>
          <a:xfrm>
            <a:off x="0" y="2656582"/>
            <a:ext cx="1828800" cy="1382018"/>
            <a:chOff x="0" y="2656582"/>
            <a:chExt cx="1828800" cy="1382018"/>
          </a:xfrm>
        </p:grpSpPr>
        <p:sp>
          <p:nvSpPr>
            <p:cNvPr id="7" name="TextBox 6"/>
            <p:cNvSpPr txBox="1"/>
            <p:nvPr/>
          </p:nvSpPr>
          <p:spPr>
            <a:xfrm>
              <a:off x="0" y="2656582"/>
              <a:ext cx="1828800" cy="1077218"/>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Traveler’s Rest</a:t>
              </a:r>
              <a:endParaRPr lang="en-US" sz="3200" b="1" dirty="0">
                <a:solidFill>
                  <a:srgbClr val="FF0000"/>
                </a:solidFill>
                <a:effectLst>
                  <a:outerShdw blurRad="38100" dist="38100" dir="2700000" algn="tl">
                    <a:srgbClr val="000000"/>
                  </a:outerShdw>
                </a:effectLst>
              </a:endParaRPr>
            </a:p>
          </p:txBody>
        </p:sp>
        <p:sp>
          <p:nvSpPr>
            <p:cNvPr id="8" name="5-Point Star 7"/>
            <p:cNvSpPr/>
            <p:nvPr/>
          </p:nvSpPr>
          <p:spPr>
            <a:xfrm>
              <a:off x="457200" y="3657600"/>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9"/>
          <p:cNvGrpSpPr/>
          <p:nvPr/>
        </p:nvGrpSpPr>
        <p:grpSpPr>
          <a:xfrm>
            <a:off x="1371600" y="5943600"/>
            <a:ext cx="3429000" cy="737175"/>
            <a:chOff x="-533400" y="2885182"/>
            <a:chExt cx="3429000" cy="737175"/>
          </a:xfrm>
        </p:grpSpPr>
        <p:sp>
          <p:nvSpPr>
            <p:cNvPr id="11" name="TextBox 10"/>
            <p:cNvSpPr txBox="1"/>
            <p:nvPr/>
          </p:nvSpPr>
          <p:spPr>
            <a:xfrm>
              <a:off x="-76200" y="3037582"/>
              <a:ext cx="2971800" cy="584775"/>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Camp Fortunate</a:t>
              </a:r>
            </a:p>
          </p:txBody>
        </p:sp>
        <p:sp>
          <p:nvSpPr>
            <p:cNvPr id="12" name="5-Point Star 11"/>
            <p:cNvSpPr/>
            <p:nvPr/>
          </p:nvSpPr>
          <p:spPr>
            <a:xfrm>
              <a:off x="-533400" y="2885182"/>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rot="579720">
            <a:off x="2158831" y="1604389"/>
            <a:ext cx="1905000" cy="461665"/>
          </a:xfrm>
          <a:prstGeom prst="rect">
            <a:avLst/>
          </a:prstGeom>
          <a:solidFill>
            <a:srgbClr val="FFFF00"/>
          </a:solidFill>
        </p:spPr>
        <p:txBody>
          <a:bodyPr wrap="square" rtlCol="0">
            <a:spAutoFit/>
          </a:bodyPr>
          <a:lstStyle/>
          <a:p>
            <a:r>
              <a:rPr lang="en-US" sz="2400" b="1" dirty="0" smtClean="0"/>
              <a:t>Maria’s River</a:t>
            </a:r>
            <a:endParaRPr lang="en-US" sz="2400" b="1" dirty="0"/>
          </a:p>
        </p:txBody>
      </p:sp>
      <p:sp>
        <p:nvSpPr>
          <p:cNvPr id="27" name="TextBox 26"/>
          <p:cNvSpPr txBox="1"/>
          <p:nvPr/>
        </p:nvSpPr>
        <p:spPr>
          <a:xfrm>
            <a:off x="4800600" y="2438400"/>
            <a:ext cx="2057399" cy="461665"/>
          </a:xfrm>
          <a:prstGeom prst="rect">
            <a:avLst/>
          </a:prstGeom>
          <a:solidFill>
            <a:srgbClr val="FFFF00"/>
          </a:solidFill>
        </p:spPr>
        <p:txBody>
          <a:bodyPr wrap="square" rtlCol="0">
            <a:spAutoFit/>
          </a:bodyPr>
          <a:lstStyle/>
          <a:p>
            <a:r>
              <a:rPr lang="en-US" sz="2400" b="1" dirty="0" smtClean="0"/>
              <a:t>Missouri River</a:t>
            </a:r>
            <a:endParaRPr lang="en-US" sz="2400" b="1" dirty="0"/>
          </a:p>
        </p:txBody>
      </p:sp>
      <p:sp>
        <p:nvSpPr>
          <p:cNvPr id="28" name="TextBox 27"/>
          <p:cNvSpPr txBox="1"/>
          <p:nvPr/>
        </p:nvSpPr>
        <p:spPr>
          <a:xfrm rot="20334357">
            <a:off x="4878026" y="4448189"/>
            <a:ext cx="2442977" cy="461665"/>
          </a:xfrm>
          <a:prstGeom prst="rect">
            <a:avLst/>
          </a:prstGeom>
          <a:solidFill>
            <a:srgbClr val="FFFF00"/>
          </a:solidFill>
        </p:spPr>
        <p:txBody>
          <a:bodyPr wrap="square" rtlCol="0">
            <a:spAutoFit/>
          </a:bodyPr>
          <a:lstStyle/>
          <a:p>
            <a:r>
              <a:rPr lang="en-US" sz="2400" b="1" dirty="0" smtClean="0"/>
              <a:t>Yellowstone River</a:t>
            </a:r>
            <a:endParaRPr lang="en-US" sz="2400" b="1" dirty="0"/>
          </a:p>
        </p:txBody>
      </p:sp>
      <p:sp>
        <p:nvSpPr>
          <p:cNvPr id="17" name="TextBox 16"/>
          <p:cNvSpPr txBox="1"/>
          <p:nvPr/>
        </p:nvSpPr>
        <p:spPr>
          <a:xfrm>
            <a:off x="2000072" y="5715000"/>
            <a:ext cx="2800528" cy="492443"/>
          </a:xfrm>
          <a:prstGeom prst="rect">
            <a:avLst/>
          </a:prstGeom>
          <a:solidFill>
            <a:schemeClr val="bg1"/>
          </a:solidFill>
          <a:effectLst/>
        </p:spPr>
        <p:txBody>
          <a:bodyPr wrap="square" rtlCol="0">
            <a:spAutoFit/>
          </a:bodyPr>
          <a:lstStyle/>
          <a:p>
            <a:r>
              <a:rPr lang="en-US" sz="2600" b="1" dirty="0" smtClean="0"/>
              <a:t>drop off boat team</a:t>
            </a:r>
            <a:endParaRPr lang="en-US" sz="2600" b="1" dirty="0"/>
          </a:p>
        </p:txBody>
      </p:sp>
      <p:sp>
        <p:nvSpPr>
          <p:cNvPr id="19" name="TextBox 18"/>
          <p:cNvSpPr txBox="1"/>
          <p:nvPr/>
        </p:nvSpPr>
        <p:spPr>
          <a:xfrm>
            <a:off x="3200400" y="3276600"/>
            <a:ext cx="3276600" cy="492443"/>
          </a:xfrm>
          <a:prstGeom prst="rect">
            <a:avLst/>
          </a:prstGeom>
          <a:solidFill>
            <a:schemeClr val="bg1"/>
          </a:solidFill>
          <a:effectLst/>
        </p:spPr>
        <p:txBody>
          <a:bodyPr wrap="square" rtlCol="0">
            <a:spAutoFit/>
          </a:bodyPr>
          <a:lstStyle/>
          <a:p>
            <a:r>
              <a:rPr lang="en-US" sz="2600" b="1" dirty="0" smtClean="0"/>
              <a:t>drop off portage team</a:t>
            </a:r>
            <a:endParaRPr lang="en-US" sz="2600" b="1" dirty="0"/>
          </a:p>
        </p:txBody>
      </p:sp>
      <p:sp>
        <p:nvSpPr>
          <p:cNvPr id="18" name="Freeform 17"/>
          <p:cNvSpPr/>
          <p:nvPr/>
        </p:nvSpPr>
        <p:spPr>
          <a:xfrm>
            <a:off x="1663148" y="2594113"/>
            <a:ext cx="7404652" cy="3438939"/>
          </a:xfrm>
          <a:custGeom>
            <a:avLst/>
            <a:gdLst>
              <a:gd name="connsiteX0" fmla="*/ 0 w 7404652"/>
              <a:gd name="connsiteY0" fmla="*/ 3438939 h 3438939"/>
              <a:gd name="connsiteX1" fmla="*/ 407504 w 7404652"/>
              <a:gd name="connsiteY1" fmla="*/ 2922104 h 3438939"/>
              <a:gd name="connsiteX2" fmla="*/ 566530 w 7404652"/>
              <a:gd name="connsiteY2" fmla="*/ 2693504 h 3438939"/>
              <a:gd name="connsiteX3" fmla="*/ 685800 w 7404652"/>
              <a:gd name="connsiteY3" fmla="*/ 2584174 h 3438939"/>
              <a:gd name="connsiteX4" fmla="*/ 904461 w 7404652"/>
              <a:gd name="connsiteY4" fmla="*/ 2564296 h 3438939"/>
              <a:gd name="connsiteX5" fmla="*/ 1043608 w 7404652"/>
              <a:gd name="connsiteY5" fmla="*/ 2574235 h 3438939"/>
              <a:gd name="connsiteX6" fmla="*/ 1172817 w 7404652"/>
              <a:gd name="connsiteY6" fmla="*/ 2445026 h 3438939"/>
              <a:gd name="connsiteX7" fmla="*/ 1222513 w 7404652"/>
              <a:gd name="connsiteY7" fmla="*/ 2286000 h 3438939"/>
              <a:gd name="connsiteX8" fmla="*/ 1172817 w 7404652"/>
              <a:gd name="connsiteY8" fmla="*/ 1948070 h 3438939"/>
              <a:gd name="connsiteX9" fmla="*/ 874643 w 7404652"/>
              <a:gd name="connsiteY9" fmla="*/ 1470991 h 3438939"/>
              <a:gd name="connsiteX10" fmla="*/ 824948 w 7404652"/>
              <a:gd name="connsiteY10" fmla="*/ 1341783 h 3438939"/>
              <a:gd name="connsiteX11" fmla="*/ 805069 w 7404652"/>
              <a:gd name="connsiteY11" fmla="*/ 1152939 h 3438939"/>
              <a:gd name="connsiteX12" fmla="*/ 904461 w 7404652"/>
              <a:gd name="connsiteY12" fmla="*/ 1063487 h 3438939"/>
              <a:gd name="connsiteX13" fmla="*/ 1669774 w 7404652"/>
              <a:gd name="connsiteY13" fmla="*/ 477078 h 3438939"/>
              <a:gd name="connsiteX14" fmla="*/ 2077278 w 7404652"/>
              <a:gd name="connsiteY14" fmla="*/ 218661 h 3438939"/>
              <a:gd name="connsiteX15" fmla="*/ 2415208 w 7404652"/>
              <a:gd name="connsiteY15" fmla="*/ 29817 h 3438939"/>
              <a:gd name="connsiteX16" fmla="*/ 2544417 w 7404652"/>
              <a:gd name="connsiteY16" fmla="*/ 278296 h 3438939"/>
              <a:gd name="connsiteX17" fmla="*/ 2703443 w 7404652"/>
              <a:gd name="connsiteY17" fmla="*/ 377687 h 3438939"/>
              <a:gd name="connsiteX18" fmla="*/ 2981739 w 7404652"/>
              <a:gd name="connsiteY18" fmla="*/ 467139 h 3438939"/>
              <a:gd name="connsiteX19" fmla="*/ 3180522 w 7404652"/>
              <a:gd name="connsiteY19" fmla="*/ 377687 h 3438939"/>
              <a:gd name="connsiteX20" fmla="*/ 3419061 w 7404652"/>
              <a:gd name="connsiteY20" fmla="*/ 417444 h 3438939"/>
              <a:gd name="connsiteX21" fmla="*/ 3756991 w 7404652"/>
              <a:gd name="connsiteY21" fmla="*/ 596348 h 3438939"/>
              <a:gd name="connsiteX22" fmla="*/ 3945835 w 7404652"/>
              <a:gd name="connsiteY22" fmla="*/ 636104 h 3438939"/>
              <a:gd name="connsiteX23" fmla="*/ 4035287 w 7404652"/>
              <a:gd name="connsiteY23" fmla="*/ 636104 h 3438939"/>
              <a:gd name="connsiteX24" fmla="*/ 4184374 w 7404652"/>
              <a:gd name="connsiteY24" fmla="*/ 636104 h 3438939"/>
              <a:gd name="connsiteX25" fmla="*/ 4502426 w 7404652"/>
              <a:gd name="connsiteY25" fmla="*/ 606287 h 3438939"/>
              <a:gd name="connsiteX26" fmla="*/ 4770782 w 7404652"/>
              <a:gd name="connsiteY26" fmla="*/ 516835 h 3438939"/>
              <a:gd name="connsiteX27" fmla="*/ 4959626 w 7404652"/>
              <a:gd name="connsiteY27" fmla="*/ 516835 h 3438939"/>
              <a:gd name="connsiteX28" fmla="*/ 5307495 w 7404652"/>
              <a:gd name="connsiteY28" fmla="*/ 367748 h 3438939"/>
              <a:gd name="connsiteX29" fmla="*/ 5516217 w 7404652"/>
              <a:gd name="connsiteY29" fmla="*/ 129209 h 3438939"/>
              <a:gd name="connsiteX30" fmla="*/ 5645426 w 7404652"/>
              <a:gd name="connsiteY30" fmla="*/ 89452 h 3438939"/>
              <a:gd name="connsiteX31" fmla="*/ 5893904 w 7404652"/>
              <a:gd name="connsiteY31" fmla="*/ 89452 h 3438939"/>
              <a:gd name="connsiteX32" fmla="*/ 6122504 w 7404652"/>
              <a:gd name="connsiteY32" fmla="*/ 39757 h 3438939"/>
              <a:gd name="connsiteX33" fmla="*/ 6490252 w 7404652"/>
              <a:gd name="connsiteY33" fmla="*/ 0 h 3438939"/>
              <a:gd name="connsiteX34" fmla="*/ 6808304 w 7404652"/>
              <a:gd name="connsiteY34" fmla="*/ 0 h 3438939"/>
              <a:gd name="connsiteX35" fmla="*/ 7066722 w 7404652"/>
              <a:gd name="connsiteY35" fmla="*/ 0 h 3438939"/>
              <a:gd name="connsiteX36" fmla="*/ 7404652 w 7404652"/>
              <a:gd name="connsiteY36" fmla="*/ 99391 h 343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404652" h="3438939">
                <a:moveTo>
                  <a:pt x="0" y="3438939"/>
                </a:moveTo>
                <a:lnTo>
                  <a:pt x="407504" y="2922104"/>
                </a:lnTo>
                <a:lnTo>
                  <a:pt x="566530" y="2693504"/>
                </a:lnTo>
                <a:lnTo>
                  <a:pt x="685800" y="2584174"/>
                </a:lnTo>
                <a:lnTo>
                  <a:pt x="904461" y="2564296"/>
                </a:lnTo>
                <a:lnTo>
                  <a:pt x="1043608" y="2574235"/>
                </a:lnTo>
                <a:lnTo>
                  <a:pt x="1172817" y="2445026"/>
                </a:lnTo>
                <a:lnTo>
                  <a:pt x="1222513" y="2286000"/>
                </a:lnTo>
                <a:lnTo>
                  <a:pt x="1172817" y="1948070"/>
                </a:lnTo>
                <a:lnTo>
                  <a:pt x="874643" y="1470991"/>
                </a:lnTo>
                <a:lnTo>
                  <a:pt x="824948" y="1341783"/>
                </a:lnTo>
                <a:lnTo>
                  <a:pt x="805069" y="1152939"/>
                </a:lnTo>
                <a:lnTo>
                  <a:pt x="904461" y="1063487"/>
                </a:lnTo>
                <a:lnTo>
                  <a:pt x="1669774" y="477078"/>
                </a:lnTo>
                <a:lnTo>
                  <a:pt x="2077278" y="218661"/>
                </a:lnTo>
                <a:lnTo>
                  <a:pt x="2415208" y="29817"/>
                </a:lnTo>
                <a:lnTo>
                  <a:pt x="2544417" y="278296"/>
                </a:lnTo>
                <a:lnTo>
                  <a:pt x="2703443" y="377687"/>
                </a:lnTo>
                <a:lnTo>
                  <a:pt x="2981739" y="467139"/>
                </a:lnTo>
                <a:lnTo>
                  <a:pt x="3180522" y="377687"/>
                </a:lnTo>
                <a:lnTo>
                  <a:pt x="3419061" y="417444"/>
                </a:lnTo>
                <a:lnTo>
                  <a:pt x="3756991" y="596348"/>
                </a:lnTo>
                <a:lnTo>
                  <a:pt x="3945835" y="636104"/>
                </a:lnTo>
                <a:lnTo>
                  <a:pt x="4035287" y="636104"/>
                </a:lnTo>
                <a:lnTo>
                  <a:pt x="4184374" y="636104"/>
                </a:lnTo>
                <a:lnTo>
                  <a:pt x="4502426" y="606287"/>
                </a:lnTo>
                <a:lnTo>
                  <a:pt x="4770782" y="516835"/>
                </a:lnTo>
                <a:lnTo>
                  <a:pt x="4959626" y="516835"/>
                </a:lnTo>
                <a:lnTo>
                  <a:pt x="5307495" y="367748"/>
                </a:lnTo>
                <a:lnTo>
                  <a:pt x="5516217" y="129209"/>
                </a:lnTo>
                <a:lnTo>
                  <a:pt x="5645426" y="89452"/>
                </a:lnTo>
                <a:lnTo>
                  <a:pt x="5893904" y="89452"/>
                </a:lnTo>
                <a:lnTo>
                  <a:pt x="6122504" y="39757"/>
                </a:lnTo>
                <a:lnTo>
                  <a:pt x="6490252" y="0"/>
                </a:lnTo>
                <a:lnTo>
                  <a:pt x="6808304" y="0"/>
                </a:lnTo>
                <a:lnTo>
                  <a:pt x="7066722" y="0"/>
                </a:lnTo>
                <a:lnTo>
                  <a:pt x="7404652" y="99391"/>
                </a:lnTo>
              </a:path>
            </a:pathLst>
          </a:custGeom>
          <a:ln w="76200">
            <a:solidFill>
              <a:srgbClr val="0000CC"/>
            </a:solidFill>
            <a:headEnd type="none" w="med" len="med"/>
            <a:tailEnd type="arrow" w="med" len="med"/>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1722782" y="3124200"/>
            <a:ext cx="7345018" cy="3011556"/>
          </a:xfrm>
          <a:custGeom>
            <a:avLst/>
            <a:gdLst>
              <a:gd name="connsiteX0" fmla="*/ 0 w 7345018"/>
              <a:gd name="connsiteY0" fmla="*/ 3011556 h 3011556"/>
              <a:gd name="connsiteX1" fmla="*/ 437322 w 7345018"/>
              <a:gd name="connsiteY1" fmla="*/ 2504660 h 3011556"/>
              <a:gd name="connsiteX2" fmla="*/ 606287 w 7345018"/>
              <a:gd name="connsiteY2" fmla="*/ 2186608 h 3011556"/>
              <a:gd name="connsiteX3" fmla="*/ 755374 w 7345018"/>
              <a:gd name="connsiteY3" fmla="*/ 2156791 h 3011556"/>
              <a:gd name="connsiteX4" fmla="*/ 944218 w 7345018"/>
              <a:gd name="connsiteY4" fmla="*/ 2206487 h 3011556"/>
              <a:gd name="connsiteX5" fmla="*/ 1123122 w 7345018"/>
              <a:gd name="connsiteY5" fmla="*/ 2146852 h 3011556"/>
              <a:gd name="connsiteX6" fmla="*/ 1172818 w 7345018"/>
              <a:gd name="connsiteY6" fmla="*/ 1997765 h 3011556"/>
              <a:gd name="connsiteX7" fmla="*/ 1311966 w 7345018"/>
              <a:gd name="connsiteY7" fmla="*/ 2196547 h 3011556"/>
              <a:gd name="connsiteX8" fmla="*/ 1689653 w 7345018"/>
              <a:gd name="connsiteY8" fmla="*/ 2335695 h 3011556"/>
              <a:gd name="connsiteX9" fmla="*/ 2027583 w 7345018"/>
              <a:gd name="connsiteY9" fmla="*/ 2295939 h 3011556"/>
              <a:gd name="connsiteX10" fmla="*/ 2325757 w 7345018"/>
              <a:gd name="connsiteY10" fmla="*/ 2216426 h 3011556"/>
              <a:gd name="connsiteX11" fmla="*/ 2554357 w 7345018"/>
              <a:gd name="connsiteY11" fmla="*/ 2256182 h 3011556"/>
              <a:gd name="connsiteX12" fmla="*/ 2842592 w 7345018"/>
              <a:gd name="connsiteY12" fmla="*/ 2385391 h 3011556"/>
              <a:gd name="connsiteX13" fmla="*/ 3081131 w 7345018"/>
              <a:gd name="connsiteY13" fmla="*/ 2454965 h 3011556"/>
              <a:gd name="connsiteX14" fmla="*/ 3359427 w 7345018"/>
              <a:gd name="connsiteY14" fmla="*/ 2464904 h 3011556"/>
              <a:gd name="connsiteX15" fmla="*/ 3528392 w 7345018"/>
              <a:gd name="connsiteY15" fmla="*/ 2405269 h 3011556"/>
              <a:gd name="connsiteX16" fmla="*/ 3906079 w 7345018"/>
              <a:gd name="connsiteY16" fmla="*/ 2037521 h 3011556"/>
              <a:gd name="connsiteX17" fmla="*/ 4184374 w 7345018"/>
              <a:gd name="connsiteY17" fmla="*/ 2047460 h 3011556"/>
              <a:gd name="connsiteX18" fmla="*/ 4840357 w 7345018"/>
              <a:gd name="connsiteY18" fmla="*/ 1679713 h 3011556"/>
              <a:gd name="connsiteX19" fmla="*/ 5337313 w 7345018"/>
              <a:gd name="connsiteY19" fmla="*/ 1679713 h 3011556"/>
              <a:gd name="connsiteX20" fmla="*/ 5715000 w 7345018"/>
              <a:gd name="connsiteY20" fmla="*/ 1659834 h 3011556"/>
              <a:gd name="connsiteX21" fmla="*/ 6013174 w 7345018"/>
              <a:gd name="connsiteY21" fmla="*/ 1490869 h 3011556"/>
              <a:gd name="connsiteX22" fmla="*/ 6351105 w 7345018"/>
              <a:gd name="connsiteY22" fmla="*/ 1043608 h 3011556"/>
              <a:gd name="connsiteX23" fmla="*/ 6708913 w 7345018"/>
              <a:gd name="connsiteY23" fmla="*/ 954156 h 3011556"/>
              <a:gd name="connsiteX24" fmla="*/ 6887818 w 7345018"/>
              <a:gd name="connsiteY24" fmla="*/ 695739 h 3011556"/>
              <a:gd name="connsiteX25" fmla="*/ 7345018 w 7345018"/>
              <a:gd name="connsiteY25" fmla="*/ 0 h 301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45018" h="3011556">
                <a:moveTo>
                  <a:pt x="0" y="3011556"/>
                </a:moveTo>
                <a:lnTo>
                  <a:pt x="437322" y="2504660"/>
                </a:lnTo>
                <a:lnTo>
                  <a:pt x="606287" y="2186608"/>
                </a:lnTo>
                <a:lnTo>
                  <a:pt x="755374" y="2156791"/>
                </a:lnTo>
                <a:lnTo>
                  <a:pt x="944218" y="2206487"/>
                </a:lnTo>
                <a:lnTo>
                  <a:pt x="1123122" y="2146852"/>
                </a:lnTo>
                <a:lnTo>
                  <a:pt x="1172818" y="1997765"/>
                </a:lnTo>
                <a:lnTo>
                  <a:pt x="1311966" y="2196547"/>
                </a:lnTo>
                <a:lnTo>
                  <a:pt x="1689653" y="2335695"/>
                </a:lnTo>
                <a:lnTo>
                  <a:pt x="2027583" y="2295939"/>
                </a:lnTo>
                <a:lnTo>
                  <a:pt x="2325757" y="2216426"/>
                </a:lnTo>
                <a:lnTo>
                  <a:pt x="2554357" y="2256182"/>
                </a:lnTo>
                <a:lnTo>
                  <a:pt x="2842592" y="2385391"/>
                </a:lnTo>
                <a:lnTo>
                  <a:pt x="3081131" y="2454965"/>
                </a:lnTo>
                <a:lnTo>
                  <a:pt x="3359427" y="2464904"/>
                </a:lnTo>
                <a:lnTo>
                  <a:pt x="3528392" y="2405269"/>
                </a:lnTo>
                <a:lnTo>
                  <a:pt x="3906079" y="2037521"/>
                </a:lnTo>
                <a:lnTo>
                  <a:pt x="4184374" y="2047460"/>
                </a:lnTo>
                <a:lnTo>
                  <a:pt x="4840357" y="1679713"/>
                </a:lnTo>
                <a:lnTo>
                  <a:pt x="5337313" y="1679713"/>
                </a:lnTo>
                <a:lnTo>
                  <a:pt x="5715000" y="1659834"/>
                </a:lnTo>
                <a:lnTo>
                  <a:pt x="6013174" y="1490869"/>
                </a:lnTo>
                <a:lnTo>
                  <a:pt x="6351105" y="1043608"/>
                </a:lnTo>
                <a:lnTo>
                  <a:pt x="6708913" y="954156"/>
                </a:lnTo>
                <a:lnTo>
                  <a:pt x="6887818" y="695739"/>
                </a:lnTo>
                <a:lnTo>
                  <a:pt x="7345018" y="0"/>
                </a:lnTo>
              </a:path>
            </a:pathLst>
          </a:custGeom>
          <a:ln w="76200">
            <a:solidFill>
              <a:schemeClr val="tx2">
                <a:lumMod val="60000"/>
                <a:lumOff val="40000"/>
              </a:schemeClr>
            </a:solidFill>
            <a:headEnd type="none" w="med" len="med"/>
            <a:tailEnd type="arrow" w="med" len="med"/>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5-Point Star 31"/>
          <p:cNvSpPr/>
          <p:nvPr/>
        </p:nvSpPr>
        <p:spPr>
          <a:xfrm>
            <a:off x="2819400" y="2971800"/>
            <a:ext cx="457200" cy="381000"/>
          </a:xfrm>
          <a:prstGeom prst="star5">
            <a:avLst/>
          </a:prstGeom>
          <a:solidFill>
            <a:schemeClr val="accent6">
              <a:lumMod val="50000"/>
            </a:schemeClr>
          </a:solidFill>
          <a:ln>
            <a:solidFill>
              <a:schemeClr val="bg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3352800" y="2667000"/>
            <a:ext cx="457200" cy="381000"/>
          </a:xfrm>
          <a:prstGeom prst="star5">
            <a:avLst/>
          </a:prstGeom>
          <a:solidFill>
            <a:schemeClr val="accent6">
              <a:lumMod val="75000"/>
            </a:schemeClr>
          </a:solidFill>
          <a:ln>
            <a:solidFill>
              <a:schemeClr val="bg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4"/>
          <p:cNvGrpSpPr/>
          <p:nvPr/>
        </p:nvGrpSpPr>
        <p:grpSpPr>
          <a:xfrm>
            <a:off x="7620000" y="2667000"/>
            <a:ext cx="1600200" cy="1077218"/>
            <a:chOff x="7620000" y="2667000"/>
            <a:chExt cx="1600200" cy="1077218"/>
          </a:xfrm>
        </p:grpSpPr>
        <p:sp>
          <p:nvSpPr>
            <p:cNvPr id="23" name="TextBox 22"/>
            <p:cNvSpPr txBox="1"/>
            <p:nvPr/>
          </p:nvSpPr>
          <p:spPr>
            <a:xfrm>
              <a:off x="7620000" y="2667000"/>
              <a:ext cx="1143000" cy="1077218"/>
            </a:xfrm>
            <a:prstGeom prst="rect">
              <a:avLst/>
            </a:prstGeom>
            <a:noFill/>
            <a:effectLst/>
          </p:spPr>
          <p:txBody>
            <a:bodyPr wrap="square" rtlCol="0">
              <a:spAutoFit/>
            </a:bodyPr>
            <a:lstStyle/>
            <a:p>
              <a:r>
                <a:rPr lang="en-US" sz="3200" b="1" dirty="0" smtClean="0"/>
                <a:t>meet</a:t>
              </a:r>
            </a:p>
            <a:p>
              <a:r>
                <a:rPr lang="en-US" sz="3200" b="1" dirty="0" smtClean="0"/>
                <a:t>here</a:t>
              </a:r>
              <a:endParaRPr lang="en-US" sz="3200" b="1" dirty="0"/>
            </a:p>
          </p:txBody>
        </p:sp>
        <p:sp>
          <p:nvSpPr>
            <p:cNvPr id="24" name="5-Point Star 23"/>
            <p:cNvSpPr/>
            <p:nvPr/>
          </p:nvSpPr>
          <p:spPr>
            <a:xfrm>
              <a:off x="8763000" y="2667000"/>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290">
                                          <p:stCondLst>
                                            <p:cond delay="0"/>
                                          </p:stCondLst>
                                        </p:cTn>
                                        <p:tgtEl>
                                          <p:spTgt spid="4"/>
                                        </p:tgtEl>
                                      </p:cBhvr>
                                    </p:animEffect>
                                    <p:anim calcmode="lin" valueType="num">
                                      <p:cBhvr>
                                        <p:cTn id="13"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8" dur="13">
                                          <p:stCondLst>
                                            <p:cond delay="325"/>
                                          </p:stCondLst>
                                        </p:cTn>
                                        <p:tgtEl>
                                          <p:spTgt spid="4"/>
                                        </p:tgtEl>
                                      </p:cBhvr>
                                      <p:to x="100000" y="60000"/>
                                    </p:animScale>
                                    <p:animScale>
                                      <p:cBhvr>
                                        <p:cTn id="19" dur="83" decel="50000">
                                          <p:stCondLst>
                                            <p:cond delay="338"/>
                                          </p:stCondLst>
                                        </p:cTn>
                                        <p:tgtEl>
                                          <p:spTgt spid="4"/>
                                        </p:tgtEl>
                                      </p:cBhvr>
                                      <p:to x="100000" y="100000"/>
                                    </p:animScale>
                                    <p:animScale>
                                      <p:cBhvr>
                                        <p:cTn id="20" dur="13">
                                          <p:stCondLst>
                                            <p:cond delay="656"/>
                                          </p:stCondLst>
                                        </p:cTn>
                                        <p:tgtEl>
                                          <p:spTgt spid="4"/>
                                        </p:tgtEl>
                                      </p:cBhvr>
                                      <p:to x="100000" y="80000"/>
                                    </p:animScale>
                                    <p:animScale>
                                      <p:cBhvr>
                                        <p:cTn id="21" dur="83" decel="50000">
                                          <p:stCondLst>
                                            <p:cond delay="669"/>
                                          </p:stCondLst>
                                        </p:cTn>
                                        <p:tgtEl>
                                          <p:spTgt spid="4"/>
                                        </p:tgtEl>
                                      </p:cBhvr>
                                      <p:to x="100000" y="100000"/>
                                    </p:animScale>
                                    <p:animScale>
                                      <p:cBhvr>
                                        <p:cTn id="22" dur="13">
                                          <p:stCondLst>
                                            <p:cond delay="821"/>
                                          </p:stCondLst>
                                        </p:cTn>
                                        <p:tgtEl>
                                          <p:spTgt spid="4"/>
                                        </p:tgtEl>
                                      </p:cBhvr>
                                      <p:to x="100000" y="90000"/>
                                    </p:animScale>
                                    <p:animScale>
                                      <p:cBhvr>
                                        <p:cTn id="23" dur="83" decel="50000">
                                          <p:stCondLst>
                                            <p:cond delay="834"/>
                                          </p:stCondLst>
                                        </p:cTn>
                                        <p:tgtEl>
                                          <p:spTgt spid="4"/>
                                        </p:tgtEl>
                                      </p:cBhvr>
                                      <p:to x="100000" y="100000"/>
                                    </p:animScale>
                                    <p:animScale>
                                      <p:cBhvr>
                                        <p:cTn id="24" dur="13">
                                          <p:stCondLst>
                                            <p:cond delay="904"/>
                                          </p:stCondLst>
                                        </p:cTn>
                                        <p:tgtEl>
                                          <p:spTgt spid="4"/>
                                        </p:tgtEl>
                                      </p:cBhvr>
                                      <p:to x="100000" y="95000"/>
                                    </p:animScale>
                                    <p:animScale>
                                      <p:cBhvr>
                                        <p:cTn id="25" dur="83" decel="50000">
                                          <p:stCondLst>
                                            <p:cond delay="917"/>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1000"/>
                                        <p:tgtEl>
                                          <p:spTgt spid="2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1000"/>
                                        <p:tgtEl>
                                          <p:spTgt spid="27"/>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10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1000" fill="hold"/>
                                        <p:tgtEl>
                                          <p:spTgt spid="6"/>
                                        </p:tgtEl>
                                        <p:attrNameLst>
                                          <p:attrName>ppt_w</p:attrName>
                                        </p:attrNameLst>
                                      </p:cBhvr>
                                      <p:tavLst>
                                        <p:tav tm="0">
                                          <p:val>
                                            <p:fltVal val="0"/>
                                          </p:val>
                                        </p:tav>
                                        <p:tav tm="100000">
                                          <p:val>
                                            <p:strVal val="#ppt_w"/>
                                          </p:val>
                                        </p:tav>
                                      </p:tavLst>
                                    </p:anim>
                                    <p:anim calcmode="lin" valueType="num">
                                      <p:cBhvr>
                                        <p:cTn id="44" dur="1000" fill="hold"/>
                                        <p:tgtEl>
                                          <p:spTgt spid="6"/>
                                        </p:tgtEl>
                                        <p:attrNameLst>
                                          <p:attrName>ppt_h</p:attrName>
                                        </p:attrNameLst>
                                      </p:cBhvr>
                                      <p:tavLst>
                                        <p:tav tm="0">
                                          <p:val>
                                            <p:fltVal val="0"/>
                                          </p:val>
                                        </p:tav>
                                        <p:tav tm="100000">
                                          <p:val>
                                            <p:strVal val="#ppt_h"/>
                                          </p:val>
                                        </p:tav>
                                      </p:tavLst>
                                    </p:anim>
                                    <p:animEffect transition="in" filter="fade">
                                      <p:cBhvr>
                                        <p:cTn id="45" dur="1000"/>
                                        <p:tgtEl>
                                          <p:spTgt spid="6"/>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10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2000"/>
                                        <p:tgtEl>
                                          <p:spTgt spid="20"/>
                                        </p:tgtEl>
                                      </p:cBhvr>
                                    </p:animEffect>
                                  </p:childTnLst>
                                </p:cTn>
                              </p:par>
                              <p:par>
                                <p:cTn id="55" presetID="49" presetClass="entr" presetSubtype="0" decel="100000" fill="hold" grpId="0" nodeType="withEffect">
                                  <p:stCondLst>
                                    <p:cond delay="1500"/>
                                  </p:stCondLst>
                                  <p:childTnLst>
                                    <p:set>
                                      <p:cBhvr>
                                        <p:cTn id="56" dur="1" fill="hold">
                                          <p:stCondLst>
                                            <p:cond delay="0"/>
                                          </p:stCondLst>
                                        </p:cTn>
                                        <p:tgtEl>
                                          <p:spTgt spid="32"/>
                                        </p:tgtEl>
                                        <p:attrNameLst>
                                          <p:attrName>style.visibility</p:attrName>
                                        </p:attrNameLst>
                                      </p:cBhvr>
                                      <p:to>
                                        <p:strVal val="visible"/>
                                      </p:to>
                                    </p:set>
                                    <p:anim calcmode="lin" valueType="num">
                                      <p:cBhvr>
                                        <p:cTn id="57" dur="1000" fill="hold"/>
                                        <p:tgtEl>
                                          <p:spTgt spid="32"/>
                                        </p:tgtEl>
                                        <p:attrNameLst>
                                          <p:attrName>ppt_w</p:attrName>
                                        </p:attrNameLst>
                                      </p:cBhvr>
                                      <p:tavLst>
                                        <p:tav tm="0">
                                          <p:val>
                                            <p:fltVal val="0"/>
                                          </p:val>
                                        </p:tav>
                                        <p:tav tm="100000">
                                          <p:val>
                                            <p:strVal val="#ppt_w"/>
                                          </p:val>
                                        </p:tav>
                                      </p:tavLst>
                                    </p:anim>
                                    <p:anim calcmode="lin" valueType="num">
                                      <p:cBhvr>
                                        <p:cTn id="58" dur="1000" fill="hold"/>
                                        <p:tgtEl>
                                          <p:spTgt spid="32"/>
                                        </p:tgtEl>
                                        <p:attrNameLst>
                                          <p:attrName>ppt_h</p:attrName>
                                        </p:attrNameLst>
                                      </p:cBhvr>
                                      <p:tavLst>
                                        <p:tav tm="0">
                                          <p:val>
                                            <p:fltVal val="0"/>
                                          </p:val>
                                        </p:tav>
                                        <p:tav tm="100000">
                                          <p:val>
                                            <p:strVal val="#ppt_h"/>
                                          </p:val>
                                        </p:tav>
                                      </p:tavLst>
                                    </p:anim>
                                    <p:anim calcmode="lin" valueType="num">
                                      <p:cBhvr>
                                        <p:cTn id="59" dur="1000" fill="hold"/>
                                        <p:tgtEl>
                                          <p:spTgt spid="32"/>
                                        </p:tgtEl>
                                        <p:attrNameLst>
                                          <p:attrName>style.rotation</p:attrName>
                                        </p:attrNameLst>
                                      </p:cBhvr>
                                      <p:tavLst>
                                        <p:tav tm="0">
                                          <p:val>
                                            <p:fltVal val="360"/>
                                          </p:val>
                                        </p:tav>
                                        <p:tav tm="100000">
                                          <p:val>
                                            <p:fltVal val="0"/>
                                          </p:val>
                                        </p:tav>
                                      </p:tavLst>
                                    </p:anim>
                                    <p:animEffect transition="in" filter="fade">
                                      <p:cBhvr>
                                        <p:cTn id="60" dur="1000"/>
                                        <p:tgtEl>
                                          <p:spTgt spid="32"/>
                                        </p:tgtEl>
                                      </p:cBhvr>
                                    </p:animEffect>
                                  </p:childTnLst>
                                </p:cTn>
                              </p:par>
                              <p:par>
                                <p:cTn id="61" presetID="26" presetClass="entr" presetSubtype="0" fill="hold" grpId="0" nodeType="withEffect">
                                  <p:stCondLst>
                                    <p:cond delay="2000"/>
                                  </p:stCondLst>
                                  <p:childTnLst>
                                    <p:set>
                                      <p:cBhvr>
                                        <p:cTn id="62" dur="1" fill="hold">
                                          <p:stCondLst>
                                            <p:cond delay="0"/>
                                          </p:stCondLst>
                                        </p:cTn>
                                        <p:tgtEl>
                                          <p:spTgt spid="19"/>
                                        </p:tgtEl>
                                        <p:attrNameLst>
                                          <p:attrName>style.visibility</p:attrName>
                                        </p:attrNameLst>
                                      </p:cBhvr>
                                      <p:to>
                                        <p:strVal val="visible"/>
                                      </p:to>
                                    </p:set>
                                    <p:animEffect transition="in" filter="wipe(down)">
                                      <p:cBhvr>
                                        <p:cTn id="63" dur="580">
                                          <p:stCondLst>
                                            <p:cond delay="0"/>
                                          </p:stCondLst>
                                        </p:cTn>
                                        <p:tgtEl>
                                          <p:spTgt spid="19"/>
                                        </p:tgtEl>
                                      </p:cBhvr>
                                    </p:animEffect>
                                    <p:anim calcmode="lin" valueType="num">
                                      <p:cBhvr>
                                        <p:cTn id="6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9" dur="26">
                                          <p:stCondLst>
                                            <p:cond delay="650"/>
                                          </p:stCondLst>
                                        </p:cTn>
                                        <p:tgtEl>
                                          <p:spTgt spid="19"/>
                                        </p:tgtEl>
                                      </p:cBhvr>
                                      <p:to x="100000" y="60000"/>
                                    </p:animScale>
                                    <p:animScale>
                                      <p:cBhvr>
                                        <p:cTn id="70" dur="166" decel="50000">
                                          <p:stCondLst>
                                            <p:cond delay="676"/>
                                          </p:stCondLst>
                                        </p:cTn>
                                        <p:tgtEl>
                                          <p:spTgt spid="19"/>
                                        </p:tgtEl>
                                      </p:cBhvr>
                                      <p:to x="100000" y="100000"/>
                                    </p:animScale>
                                    <p:animScale>
                                      <p:cBhvr>
                                        <p:cTn id="71" dur="26">
                                          <p:stCondLst>
                                            <p:cond delay="1312"/>
                                          </p:stCondLst>
                                        </p:cTn>
                                        <p:tgtEl>
                                          <p:spTgt spid="19"/>
                                        </p:tgtEl>
                                      </p:cBhvr>
                                      <p:to x="100000" y="80000"/>
                                    </p:animScale>
                                    <p:animScale>
                                      <p:cBhvr>
                                        <p:cTn id="72" dur="166" decel="50000">
                                          <p:stCondLst>
                                            <p:cond delay="1338"/>
                                          </p:stCondLst>
                                        </p:cTn>
                                        <p:tgtEl>
                                          <p:spTgt spid="19"/>
                                        </p:tgtEl>
                                      </p:cBhvr>
                                      <p:to x="100000" y="100000"/>
                                    </p:animScale>
                                    <p:animScale>
                                      <p:cBhvr>
                                        <p:cTn id="73" dur="26">
                                          <p:stCondLst>
                                            <p:cond delay="1642"/>
                                          </p:stCondLst>
                                        </p:cTn>
                                        <p:tgtEl>
                                          <p:spTgt spid="19"/>
                                        </p:tgtEl>
                                      </p:cBhvr>
                                      <p:to x="100000" y="90000"/>
                                    </p:animScale>
                                    <p:animScale>
                                      <p:cBhvr>
                                        <p:cTn id="74" dur="166" decel="50000">
                                          <p:stCondLst>
                                            <p:cond delay="1668"/>
                                          </p:stCondLst>
                                        </p:cTn>
                                        <p:tgtEl>
                                          <p:spTgt spid="19"/>
                                        </p:tgtEl>
                                      </p:cBhvr>
                                      <p:to x="100000" y="100000"/>
                                    </p:animScale>
                                    <p:animScale>
                                      <p:cBhvr>
                                        <p:cTn id="75" dur="26">
                                          <p:stCondLst>
                                            <p:cond delay="1808"/>
                                          </p:stCondLst>
                                        </p:cTn>
                                        <p:tgtEl>
                                          <p:spTgt spid="19"/>
                                        </p:tgtEl>
                                      </p:cBhvr>
                                      <p:to x="100000" y="95000"/>
                                    </p:animScale>
                                    <p:animScale>
                                      <p:cBhvr>
                                        <p:cTn id="76" dur="166" decel="50000">
                                          <p:stCondLst>
                                            <p:cond delay="1834"/>
                                          </p:stCondLst>
                                        </p:cTn>
                                        <p:tgtEl>
                                          <p:spTgt spid="19"/>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wipe(down)">
                                      <p:cBhvr>
                                        <p:cTn id="81" dur="2000"/>
                                        <p:tgtEl>
                                          <p:spTgt spid="22"/>
                                        </p:tgtEl>
                                      </p:cBhvr>
                                    </p:animEffect>
                                  </p:childTnLst>
                                </p:cTn>
                              </p:par>
                            </p:childTnLst>
                          </p:cTn>
                        </p:par>
                        <p:par>
                          <p:cTn id="82" fill="hold">
                            <p:stCondLst>
                              <p:cond delay="2000"/>
                            </p:stCondLst>
                            <p:childTnLst>
                              <p:par>
                                <p:cTn id="83" presetID="22" presetClass="entr" presetSubtype="1" fill="hold" grpId="0" nodeType="after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up)">
                                      <p:cBhvr>
                                        <p:cTn id="85" dur="2000"/>
                                        <p:tgtEl>
                                          <p:spTgt spid="16"/>
                                        </p:tgtEl>
                                      </p:cBhvr>
                                    </p:animEffect>
                                  </p:childTnLst>
                                </p:cTn>
                              </p:par>
                              <p:par>
                                <p:cTn id="86" presetID="49" presetClass="entr" presetSubtype="0" decel="100000" fill="hold" grpId="0" nodeType="withEffect">
                                  <p:stCondLst>
                                    <p:cond delay="500"/>
                                  </p:stCondLst>
                                  <p:childTnLst>
                                    <p:set>
                                      <p:cBhvr>
                                        <p:cTn id="87" dur="1" fill="hold">
                                          <p:stCondLst>
                                            <p:cond delay="0"/>
                                          </p:stCondLst>
                                        </p:cTn>
                                        <p:tgtEl>
                                          <p:spTgt spid="33"/>
                                        </p:tgtEl>
                                        <p:attrNameLst>
                                          <p:attrName>style.visibility</p:attrName>
                                        </p:attrNameLst>
                                      </p:cBhvr>
                                      <p:to>
                                        <p:strVal val="visible"/>
                                      </p:to>
                                    </p:set>
                                    <p:anim calcmode="lin" valueType="num">
                                      <p:cBhvr>
                                        <p:cTn id="88" dur="1000" fill="hold"/>
                                        <p:tgtEl>
                                          <p:spTgt spid="33"/>
                                        </p:tgtEl>
                                        <p:attrNameLst>
                                          <p:attrName>ppt_w</p:attrName>
                                        </p:attrNameLst>
                                      </p:cBhvr>
                                      <p:tavLst>
                                        <p:tav tm="0">
                                          <p:val>
                                            <p:fltVal val="0"/>
                                          </p:val>
                                        </p:tav>
                                        <p:tav tm="100000">
                                          <p:val>
                                            <p:strVal val="#ppt_w"/>
                                          </p:val>
                                        </p:tav>
                                      </p:tavLst>
                                    </p:anim>
                                    <p:anim calcmode="lin" valueType="num">
                                      <p:cBhvr>
                                        <p:cTn id="89" dur="1000" fill="hold"/>
                                        <p:tgtEl>
                                          <p:spTgt spid="33"/>
                                        </p:tgtEl>
                                        <p:attrNameLst>
                                          <p:attrName>ppt_h</p:attrName>
                                        </p:attrNameLst>
                                      </p:cBhvr>
                                      <p:tavLst>
                                        <p:tav tm="0">
                                          <p:val>
                                            <p:fltVal val="0"/>
                                          </p:val>
                                        </p:tav>
                                        <p:tav tm="100000">
                                          <p:val>
                                            <p:strVal val="#ppt_h"/>
                                          </p:val>
                                        </p:tav>
                                      </p:tavLst>
                                    </p:anim>
                                    <p:anim calcmode="lin" valueType="num">
                                      <p:cBhvr>
                                        <p:cTn id="90" dur="1000" fill="hold"/>
                                        <p:tgtEl>
                                          <p:spTgt spid="33"/>
                                        </p:tgtEl>
                                        <p:attrNameLst>
                                          <p:attrName>style.rotation</p:attrName>
                                        </p:attrNameLst>
                                      </p:cBhvr>
                                      <p:tavLst>
                                        <p:tav tm="0">
                                          <p:val>
                                            <p:fltVal val="360"/>
                                          </p:val>
                                        </p:tav>
                                        <p:tav tm="100000">
                                          <p:val>
                                            <p:fltVal val="0"/>
                                          </p:val>
                                        </p:tav>
                                      </p:tavLst>
                                    </p:anim>
                                    <p:animEffect transition="in" filter="fade">
                                      <p:cBhvr>
                                        <p:cTn id="91" dur="1000"/>
                                        <p:tgtEl>
                                          <p:spTgt spid="33"/>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grpId="0" nodeType="click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wipe(up)">
                                      <p:cBhvr>
                                        <p:cTn id="96" dur="2000"/>
                                        <p:tgtEl>
                                          <p:spTgt spid="13"/>
                                        </p:tgtEl>
                                      </p:cBhvr>
                                    </p:animEffect>
                                  </p:childTnLst>
                                </p:cTn>
                              </p:par>
                            </p:childTnLst>
                          </p:cTn>
                        </p:par>
                        <p:par>
                          <p:cTn id="97" fill="hold">
                            <p:stCondLst>
                              <p:cond delay="2000"/>
                            </p:stCondLst>
                            <p:childTnLst>
                              <p:par>
                                <p:cTn id="98" presetID="53" presetClass="entr" presetSubtype="0" fill="hold" nodeType="afterEffect">
                                  <p:stCondLst>
                                    <p:cond delay="0"/>
                                  </p:stCondLst>
                                  <p:childTnLst>
                                    <p:set>
                                      <p:cBhvr>
                                        <p:cTn id="99" dur="1" fill="hold">
                                          <p:stCondLst>
                                            <p:cond delay="0"/>
                                          </p:stCondLst>
                                        </p:cTn>
                                        <p:tgtEl>
                                          <p:spTgt spid="9"/>
                                        </p:tgtEl>
                                        <p:attrNameLst>
                                          <p:attrName>style.visibility</p:attrName>
                                        </p:attrNameLst>
                                      </p:cBhvr>
                                      <p:to>
                                        <p:strVal val="visible"/>
                                      </p:to>
                                    </p:set>
                                    <p:anim calcmode="lin" valueType="num">
                                      <p:cBhvr>
                                        <p:cTn id="100" dur="1000" fill="hold"/>
                                        <p:tgtEl>
                                          <p:spTgt spid="9"/>
                                        </p:tgtEl>
                                        <p:attrNameLst>
                                          <p:attrName>ppt_w</p:attrName>
                                        </p:attrNameLst>
                                      </p:cBhvr>
                                      <p:tavLst>
                                        <p:tav tm="0">
                                          <p:val>
                                            <p:fltVal val="0"/>
                                          </p:val>
                                        </p:tav>
                                        <p:tav tm="100000">
                                          <p:val>
                                            <p:strVal val="#ppt_w"/>
                                          </p:val>
                                        </p:tav>
                                      </p:tavLst>
                                    </p:anim>
                                    <p:anim calcmode="lin" valueType="num">
                                      <p:cBhvr>
                                        <p:cTn id="101" dur="1000" fill="hold"/>
                                        <p:tgtEl>
                                          <p:spTgt spid="9"/>
                                        </p:tgtEl>
                                        <p:attrNameLst>
                                          <p:attrName>ppt_h</p:attrName>
                                        </p:attrNameLst>
                                      </p:cBhvr>
                                      <p:tavLst>
                                        <p:tav tm="0">
                                          <p:val>
                                            <p:fltVal val="0"/>
                                          </p:val>
                                        </p:tav>
                                        <p:tav tm="100000">
                                          <p:val>
                                            <p:strVal val="#ppt_h"/>
                                          </p:val>
                                        </p:tav>
                                      </p:tavLst>
                                    </p:anim>
                                    <p:animEffect transition="in" filter="fade">
                                      <p:cBhvr>
                                        <p:cTn id="102" dur="1000"/>
                                        <p:tgtEl>
                                          <p:spTgt spid="9"/>
                                        </p:tgtEl>
                                      </p:cBhvr>
                                    </p:animEffect>
                                  </p:childTnLst>
                                </p:cTn>
                              </p:par>
                            </p:childTnLst>
                          </p:cTn>
                        </p:par>
                        <p:par>
                          <p:cTn id="103" fill="hold">
                            <p:stCondLst>
                              <p:cond delay="3000"/>
                            </p:stCondLst>
                            <p:childTnLst>
                              <p:par>
                                <p:cTn id="104" presetID="26" presetClass="entr" presetSubtype="0" fill="hold" grpId="0" nodeType="after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wipe(down)">
                                      <p:cBhvr>
                                        <p:cTn id="106" dur="580">
                                          <p:stCondLst>
                                            <p:cond delay="0"/>
                                          </p:stCondLst>
                                        </p:cTn>
                                        <p:tgtEl>
                                          <p:spTgt spid="17"/>
                                        </p:tgtEl>
                                      </p:cBhvr>
                                    </p:animEffect>
                                    <p:anim calcmode="lin" valueType="num">
                                      <p:cBhvr>
                                        <p:cTn id="10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0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1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12" dur="26">
                                          <p:stCondLst>
                                            <p:cond delay="650"/>
                                          </p:stCondLst>
                                        </p:cTn>
                                        <p:tgtEl>
                                          <p:spTgt spid="17"/>
                                        </p:tgtEl>
                                      </p:cBhvr>
                                      <p:to x="100000" y="60000"/>
                                    </p:animScale>
                                    <p:animScale>
                                      <p:cBhvr>
                                        <p:cTn id="113" dur="166" decel="50000">
                                          <p:stCondLst>
                                            <p:cond delay="676"/>
                                          </p:stCondLst>
                                        </p:cTn>
                                        <p:tgtEl>
                                          <p:spTgt spid="17"/>
                                        </p:tgtEl>
                                      </p:cBhvr>
                                      <p:to x="100000" y="100000"/>
                                    </p:animScale>
                                    <p:animScale>
                                      <p:cBhvr>
                                        <p:cTn id="114" dur="26">
                                          <p:stCondLst>
                                            <p:cond delay="1312"/>
                                          </p:stCondLst>
                                        </p:cTn>
                                        <p:tgtEl>
                                          <p:spTgt spid="17"/>
                                        </p:tgtEl>
                                      </p:cBhvr>
                                      <p:to x="100000" y="80000"/>
                                    </p:animScale>
                                    <p:animScale>
                                      <p:cBhvr>
                                        <p:cTn id="115" dur="166" decel="50000">
                                          <p:stCondLst>
                                            <p:cond delay="1338"/>
                                          </p:stCondLst>
                                        </p:cTn>
                                        <p:tgtEl>
                                          <p:spTgt spid="17"/>
                                        </p:tgtEl>
                                      </p:cBhvr>
                                      <p:to x="100000" y="100000"/>
                                    </p:animScale>
                                    <p:animScale>
                                      <p:cBhvr>
                                        <p:cTn id="116" dur="26">
                                          <p:stCondLst>
                                            <p:cond delay="1642"/>
                                          </p:stCondLst>
                                        </p:cTn>
                                        <p:tgtEl>
                                          <p:spTgt spid="17"/>
                                        </p:tgtEl>
                                      </p:cBhvr>
                                      <p:to x="100000" y="90000"/>
                                    </p:animScale>
                                    <p:animScale>
                                      <p:cBhvr>
                                        <p:cTn id="117" dur="166" decel="50000">
                                          <p:stCondLst>
                                            <p:cond delay="1668"/>
                                          </p:stCondLst>
                                        </p:cTn>
                                        <p:tgtEl>
                                          <p:spTgt spid="17"/>
                                        </p:tgtEl>
                                      </p:cBhvr>
                                      <p:to x="100000" y="100000"/>
                                    </p:animScale>
                                    <p:animScale>
                                      <p:cBhvr>
                                        <p:cTn id="118" dur="26">
                                          <p:stCondLst>
                                            <p:cond delay="1808"/>
                                          </p:stCondLst>
                                        </p:cTn>
                                        <p:tgtEl>
                                          <p:spTgt spid="17"/>
                                        </p:tgtEl>
                                      </p:cBhvr>
                                      <p:to x="100000" y="95000"/>
                                    </p:animScale>
                                    <p:animScale>
                                      <p:cBhvr>
                                        <p:cTn id="119" dur="166" decel="50000">
                                          <p:stCondLst>
                                            <p:cond delay="1834"/>
                                          </p:stCondLst>
                                        </p:cTn>
                                        <p:tgtEl>
                                          <p:spTgt spid="17"/>
                                        </p:tgtEl>
                                      </p:cBhvr>
                                      <p:to x="100000" y="100000"/>
                                    </p:animScale>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18"/>
                                        </p:tgtEl>
                                        <p:attrNameLst>
                                          <p:attrName>style.visibility</p:attrName>
                                        </p:attrNameLst>
                                      </p:cBhvr>
                                      <p:to>
                                        <p:strVal val="visible"/>
                                      </p:to>
                                    </p:set>
                                    <p:animEffect transition="in" filter="wipe(left)">
                                      <p:cBhvr>
                                        <p:cTn id="124" dur="5000"/>
                                        <p:tgtEl>
                                          <p:spTgt spid="18"/>
                                        </p:tgtEl>
                                      </p:cBhvr>
                                    </p:animEffect>
                                  </p:childTnLst>
                                </p:cTn>
                              </p:par>
                              <p:par>
                                <p:cTn id="125" presetID="30" presetClass="exit" presetSubtype="0" fill="hold" grpId="1" nodeType="withEffect">
                                  <p:stCondLst>
                                    <p:cond delay="1000"/>
                                  </p:stCondLst>
                                  <p:childTnLst>
                                    <p:animEffect transition="out" filter="fade">
                                      <p:cBhvr>
                                        <p:cTn id="126" dur="800" accel="100000">
                                          <p:stCondLst>
                                            <p:cond delay="200"/>
                                          </p:stCondLst>
                                        </p:cTn>
                                        <p:tgtEl>
                                          <p:spTgt spid="32"/>
                                        </p:tgtEl>
                                      </p:cBhvr>
                                    </p:animEffect>
                                    <p:anim calcmode="lin" valueType="num">
                                      <p:cBhvr>
                                        <p:cTn id="127" dur="800" accel="100000">
                                          <p:stCondLst>
                                            <p:cond delay="200"/>
                                          </p:stCondLst>
                                        </p:cTn>
                                        <p:tgtEl>
                                          <p:spTgt spid="32"/>
                                        </p:tgtEl>
                                        <p:attrNameLst>
                                          <p:attrName>style.rotation</p:attrName>
                                        </p:attrNameLst>
                                      </p:cBhvr>
                                      <p:tavLst>
                                        <p:tav tm="0">
                                          <p:val>
                                            <p:fltVal val="0"/>
                                          </p:val>
                                        </p:tav>
                                        <p:tav tm="100000">
                                          <p:val>
                                            <p:fltVal val="-90"/>
                                          </p:val>
                                        </p:tav>
                                      </p:tavLst>
                                    </p:anim>
                                    <p:anim calcmode="lin" valueType="num">
                                      <p:cBhvr>
                                        <p:cTn id="128" dur="200" decel="100000"/>
                                        <p:tgtEl>
                                          <p:spTgt spid="32"/>
                                        </p:tgtEl>
                                        <p:attrNameLst>
                                          <p:attrName>ppt_x</p:attrName>
                                        </p:attrNameLst>
                                      </p:cBhvr>
                                      <p:tavLst>
                                        <p:tav tm="0">
                                          <p:val>
                                            <p:strVal val="ppt_x"/>
                                          </p:val>
                                        </p:tav>
                                        <p:tav tm="100000">
                                          <p:val>
                                            <p:strVal val="ppt_x-0.05"/>
                                          </p:val>
                                        </p:tav>
                                      </p:tavLst>
                                    </p:anim>
                                    <p:anim calcmode="lin" valueType="num">
                                      <p:cBhvr>
                                        <p:cTn id="129" dur="200" decel="100000"/>
                                        <p:tgtEl>
                                          <p:spTgt spid="32"/>
                                        </p:tgtEl>
                                        <p:attrNameLst>
                                          <p:attrName>ppt_y</p:attrName>
                                        </p:attrNameLst>
                                      </p:cBhvr>
                                      <p:tavLst>
                                        <p:tav tm="0">
                                          <p:val>
                                            <p:strVal val="ppt_y"/>
                                          </p:val>
                                        </p:tav>
                                        <p:tav tm="100000">
                                          <p:val>
                                            <p:strVal val="ppt_y+0.1"/>
                                          </p:val>
                                        </p:tav>
                                      </p:tavLst>
                                    </p:anim>
                                    <p:anim calcmode="lin" valueType="num">
                                      <p:cBhvr>
                                        <p:cTn id="130" dur="800" accel="100000">
                                          <p:stCondLst>
                                            <p:cond delay="200"/>
                                          </p:stCondLst>
                                        </p:cTn>
                                        <p:tgtEl>
                                          <p:spTgt spid="32"/>
                                        </p:tgtEl>
                                        <p:attrNameLst>
                                          <p:attrName>ppt_x</p:attrName>
                                        </p:attrNameLst>
                                      </p:cBhvr>
                                      <p:tavLst>
                                        <p:tav tm="0">
                                          <p:val>
                                            <p:strVal val="ppt_x"/>
                                          </p:val>
                                        </p:tav>
                                        <p:tav tm="100000">
                                          <p:val>
                                            <p:strVal val="ppt_x+0.4+0.05"/>
                                          </p:val>
                                        </p:tav>
                                      </p:tavLst>
                                    </p:anim>
                                    <p:anim calcmode="lin" valueType="num">
                                      <p:cBhvr>
                                        <p:cTn id="131" dur="800" accel="100000">
                                          <p:stCondLst>
                                            <p:cond delay="200"/>
                                          </p:stCondLst>
                                        </p:cTn>
                                        <p:tgtEl>
                                          <p:spTgt spid="32"/>
                                        </p:tgtEl>
                                        <p:attrNameLst>
                                          <p:attrName>ppt_y</p:attrName>
                                        </p:attrNameLst>
                                      </p:cBhvr>
                                      <p:tavLst>
                                        <p:tav tm="0">
                                          <p:val>
                                            <p:strVal val="ppt_y"/>
                                          </p:val>
                                        </p:tav>
                                        <p:tav tm="100000">
                                          <p:val>
                                            <p:strVal val="ppt_y-0.4-0.1"/>
                                          </p:val>
                                        </p:tav>
                                      </p:tavLst>
                                    </p:anim>
                                    <p:set>
                                      <p:cBhvr>
                                        <p:cTn id="132" dur="1" fill="hold">
                                          <p:stCondLst>
                                            <p:cond delay="999"/>
                                          </p:stCondLst>
                                        </p:cTn>
                                        <p:tgtEl>
                                          <p:spTgt spid="32"/>
                                        </p:tgtEl>
                                        <p:attrNameLst>
                                          <p:attrName>style.visibility</p:attrName>
                                        </p:attrNameLst>
                                      </p:cBhvr>
                                      <p:to>
                                        <p:strVal val="hidden"/>
                                      </p:to>
                                    </p:set>
                                  </p:childTnLst>
                                </p:cTn>
                              </p:par>
                              <p:par>
                                <p:cTn id="133" presetID="30" presetClass="exit" presetSubtype="0" fill="hold" grpId="1" nodeType="withEffect">
                                  <p:stCondLst>
                                    <p:cond delay="1500"/>
                                  </p:stCondLst>
                                  <p:childTnLst>
                                    <p:animEffect transition="out" filter="fade">
                                      <p:cBhvr>
                                        <p:cTn id="134" dur="800" accel="100000">
                                          <p:stCondLst>
                                            <p:cond delay="200"/>
                                          </p:stCondLst>
                                        </p:cTn>
                                        <p:tgtEl>
                                          <p:spTgt spid="33"/>
                                        </p:tgtEl>
                                      </p:cBhvr>
                                    </p:animEffect>
                                    <p:anim calcmode="lin" valueType="num">
                                      <p:cBhvr>
                                        <p:cTn id="135" dur="800" accel="100000">
                                          <p:stCondLst>
                                            <p:cond delay="200"/>
                                          </p:stCondLst>
                                        </p:cTn>
                                        <p:tgtEl>
                                          <p:spTgt spid="33"/>
                                        </p:tgtEl>
                                        <p:attrNameLst>
                                          <p:attrName>style.rotation</p:attrName>
                                        </p:attrNameLst>
                                      </p:cBhvr>
                                      <p:tavLst>
                                        <p:tav tm="0">
                                          <p:val>
                                            <p:fltVal val="0"/>
                                          </p:val>
                                        </p:tav>
                                        <p:tav tm="100000">
                                          <p:val>
                                            <p:fltVal val="-90"/>
                                          </p:val>
                                        </p:tav>
                                      </p:tavLst>
                                    </p:anim>
                                    <p:anim calcmode="lin" valueType="num">
                                      <p:cBhvr>
                                        <p:cTn id="136" dur="200" decel="100000"/>
                                        <p:tgtEl>
                                          <p:spTgt spid="33"/>
                                        </p:tgtEl>
                                        <p:attrNameLst>
                                          <p:attrName>ppt_x</p:attrName>
                                        </p:attrNameLst>
                                      </p:cBhvr>
                                      <p:tavLst>
                                        <p:tav tm="0">
                                          <p:val>
                                            <p:strVal val="ppt_x"/>
                                          </p:val>
                                        </p:tav>
                                        <p:tav tm="100000">
                                          <p:val>
                                            <p:strVal val="ppt_x-0.05"/>
                                          </p:val>
                                        </p:tav>
                                      </p:tavLst>
                                    </p:anim>
                                    <p:anim calcmode="lin" valueType="num">
                                      <p:cBhvr>
                                        <p:cTn id="137" dur="200" decel="100000"/>
                                        <p:tgtEl>
                                          <p:spTgt spid="33"/>
                                        </p:tgtEl>
                                        <p:attrNameLst>
                                          <p:attrName>ppt_y</p:attrName>
                                        </p:attrNameLst>
                                      </p:cBhvr>
                                      <p:tavLst>
                                        <p:tav tm="0">
                                          <p:val>
                                            <p:strVal val="ppt_y"/>
                                          </p:val>
                                        </p:tav>
                                        <p:tav tm="100000">
                                          <p:val>
                                            <p:strVal val="ppt_y+0.1"/>
                                          </p:val>
                                        </p:tav>
                                      </p:tavLst>
                                    </p:anim>
                                    <p:anim calcmode="lin" valueType="num">
                                      <p:cBhvr>
                                        <p:cTn id="138" dur="800" accel="100000">
                                          <p:stCondLst>
                                            <p:cond delay="200"/>
                                          </p:stCondLst>
                                        </p:cTn>
                                        <p:tgtEl>
                                          <p:spTgt spid="33"/>
                                        </p:tgtEl>
                                        <p:attrNameLst>
                                          <p:attrName>ppt_x</p:attrName>
                                        </p:attrNameLst>
                                      </p:cBhvr>
                                      <p:tavLst>
                                        <p:tav tm="0">
                                          <p:val>
                                            <p:strVal val="ppt_x"/>
                                          </p:val>
                                        </p:tav>
                                        <p:tav tm="100000">
                                          <p:val>
                                            <p:strVal val="ppt_x+0.4+0.05"/>
                                          </p:val>
                                        </p:tav>
                                      </p:tavLst>
                                    </p:anim>
                                    <p:anim calcmode="lin" valueType="num">
                                      <p:cBhvr>
                                        <p:cTn id="139" dur="800" accel="100000">
                                          <p:stCondLst>
                                            <p:cond delay="200"/>
                                          </p:stCondLst>
                                        </p:cTn>
                                        <p:tgtEl>
                                          <p:spTgt spid="33"/>
                                        </p:tgtEl>
                                        <p:attrNameLst>
                                          <p:attrName>ppt_y</p:attrName>
                                        </p:attrNameLst>
                                      </p:cBhvr>
                                      <p:tavLst>
                                        <p:tav tm="0">
                                          <p:val>
                                            <p:strVal val="ppt_y"/>
                                          </p:val>
                                        </p:tav>
                                        <p:tav tm="100000">
                                          <p:val>
                                            <p:strVal val="ppt_y-0.4-0.1"/>
                                          </p:val>
                                        </p:tav>
                                      </p:tavLst>
                                    </p:anim>
                                    <p:set>
                                      <p:cBhvr>
                                        <p:cTn id="140" dur="1" fill="hold">
                                          <p:stCondLst>
                                            <p:cond delay="999"/>
                                          </p:stCondLst>
                                        </p:cTn>
                                        <p:tgtEl>
                                          <p:spTgt spid="33"/>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22" presetClass="entr" presetSubtype="8" fill="hold" grpId="0" nodeType="clickEffect">
                                  <p:stCondLst>
                                    <p:cond delay="0"/>
                                  </p:stCondLst>
                                  <p:childTnLst>
                                    <p:set>
                                      <p:cBhvr>
                                        <p:cTn id="144" dur="1" fill="hold">
                                          <p:stCondLst>
                                            <p:cond delay="0"/>
                                          </p:stCondLst>
                                        </p:cTn>
                                        <p:tgtEl>
                                          <p:spTgt spid="14"/>
                                        </p:tgtEl>
                                        <p:attrNameLst>
                                          <p:attrName>style.visibility</p:attrName>
                                        </p:attrNameLst>
                                      </p:cBhvr>
                                      <p:to>
                                        <p:strVal val="visible"/>
                                      </p:to>
                                    </p:set>
                                    <p:animEffect transition="in" filter="wipe(left)">
                                      <p:cBhvr>
                                        <p:cTn id="145" dur="5000"/>
                                        <p:tgtEl>
                                          <p:spTgt spid="14"/>
                                        </p:tgtEl>
                                      </p:cBhvr>
                                    </p:animEffect>
                                  </p:childTnLst>
                                </p:cTn>
                              </p:par>
                            </p:childTnLst>
                          </p:cTn>
                        </p:par>
                      </p:childTnLst>
                    </p:cTn>
                  </p:par>
                  <p:par>
                    <p:cTn id="146" fill="hold">
                      <p:stCondLst>
                        <p:cond delay="indefinite"/>
                      </p:stCondLst>
                      <p:childTnLst>
                        <p:par>
                          <p:cTn id="147" fill="hold">
                            <p:stCondLst>
                              <p:cond delay="0"/>
                            </p:stCondLst>
                            <p:childTnLst>
                              <p:par>
                                <p:cTn id="148" presetID="26" presetClass="entr" presetSubtype="0" fill="hold" nodeType="clickEffect">
                                  <p:stCondLst>
                                    <p:cond delay="0"/>
                                  </p:stCondLst>
                                  <p:childTnLst>
                                    <p:set>
                                      <p:cBhvr>
                                        <p:cTn id="149" dur="1" fill="hold">
                                          <p:stCondLst>
                                            <p:cond delay="0"/>
                                          </p:stCondLst>
                                        </p:cTn>
                                        <p:tgtEl>
                                          <p:spTgt spid="3"/>
                                        </p:tgtEl>
                                        <p:attrNameLst>
                                          <p:attrName>style.visibility</p:attrName>
                                        </p:attrNameLst>
                                      </p:cBhvr>
                                      <p:to>
                                        <p:strVal val="visible"/>
                                      </p:to>
                                    </p:set>
                                    <p:animEffect transition="in" filter="wipe(down)">
                                      <p:cBhvr>
                                        <p:cTn id="150" dur="580">
                                          <p:stCondLst>
                                            <p:cond delay="0"/>
                                          </p:stCondLst>
                                        </p:cTn>
                                        <p:tgtEl>
                                          <p:spTgt spid="3"/>
                                        </p:tgtEl>
                                      </p:cBhvr>
                                    </p:animEffect>
                                    <p:anim calcmode="lin" valueType="num">
                                      <p:cBhvr>
                                        <p:cTn id="15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5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6" dur="26">
                                          <p:stCondLst>
                                            <p:cond delay="650"/>
                                          </p:stCondLst>
                                        </p:cTn>
                                        <p:tgtEl>
                                          <p:spTgt spid="3"/>
                                        </p:tgtEl>
                                      </p:cBhvr>
                                      <p:to x="100000" y="60000"/>
                                    </p:animScale>
                                    <p:animScale>
                                      <p:cBhvr>
                                        <p:cTn id="157" dur="166" decel="50000">
                                          <p:stCondLst>
                                            <p:cond delay="676"/>
                                          </p:stCondLst>
                                        </p:cTn>
                                        <p:tgtEl>
                                          <p:spTgt spid="3"/>
                                        </p:tgtEl>
                                      </p:cBhvr>
                                      <p:to x="100000" y="100000"/>
                                    </p:animScale>
                                    <p:animScale>
                                      <p:cBhvr>
                                        <p:cTn id="158" dur="26">
                                          <p:stCondLst>
                                            <p:cond delay="1312"/>
                                          </p:stCondLst>
                                        </p:cTn>
                                        <p:tgtEl>
                                          <p:spTgt spid="3"/>
                                        </p:tgtEl>
                                      </p:cBhvr>
                                      <p:to x="100000" y="80000"/>
                                    </p:animScale>
                                    <p:animScale>
                                      <p:cBhvr>
                                        <p:cTn id="159" dur="166" decel="50000">
                                          <p:stCondLst>
                                            <p:cond delay="1338"/>
                                          </p:stCondLst>
                                        </p:cTn>
                                        <p:tgtEl>
                                          <p:spTgt spid="3"/>
                                        </p:tgtEl>
                                      </p:cBhvr>
                                      <p:to x="100000" y="100000"/>
                                    </p:animScale>
                                    <p:animScale>
                                      <p:cBhvr>
                                        <p:cTn id="160" dur="26">
                                          <p:stCondLst>
                                            <p:cond delay="1642"/>
                                          </p:stCondLst>
                                        </p:cTn>
                                        <p:tgtEl>
                                          <p:spTgt spid="3"/>
                                        </p:tgtEl>
                                      </p:cBhvr>
                                      <p:to x="100000" y="90000"/>
                                    </p:animScale>
                                    <p:animScale>
                                      <p:cBhvr>
                                        <p:cTn id="161" dur="166" decel="50000">
                                          <p:stCondLst>
                                            <p:cond delay="1668"/>
                                          </p:stCondLst>
                                        </p:cTn>
                                        <p:tgtEl>
                                          <p:spTgt spid="3"/>
                                        </p:tgtEl>
                                      </p:cBhvr>
                                      <p:to x="100000" y="100000"/>
                                    </p:animScale>
                                    <p:animScale>
                                      <p:cBhvr>
                                        <p:cTn id="162" dur="26">
                                          <p:stCondLst>
                                            <p:cond delay="1808"/>
                                          </p:stCondLst>
                                        </p:cTn>
                                        <p:tgtEl>
                                          <p:spTgt spid="3"/>
                                        </p:tgtEl>
                                      </p:cBhvr>
                                      <p:to x="100000" y="95000"/>
                                    </p:animScale>
                                    <p:animScale>
                                      <p:cBhvr>
                                        <p:cTn id="16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animBg="1"/>
      <p:bldP spid="22" grpId="0" animBg="1"/>
      <p:bldP spid="16" grpId="0" animBg="1"/>
      <p:bldP spid="27" grpId="0" animBg="1"/>
      <p:bldP spid="28" grpId="0" animBg="1"/>
      <p:bldP spid="17" grpId="0" animBg="1"/>
      <p:bldP spid="19" grpId="0" animBg="1"/>
      <p:bldP spid="18" grpId="0" animBg="1"/>
      <p:bldP spid="14" grpId="0" animBg="1"/>
      <p:bldP spid="32" grpId="0" animBg="1"/>
      <p:bldP spid="32" grpId="1" animBg="1"/>
      <p:bldP spid="33" grpId="0" animBg="1"/>
      <p:bldP spid="33" grpId="1" animBg="1"/>
    </p:bld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39703177"/>
          </a:xfrm>
          <a:prstGeom prst="rect">
            <a:avLst/>
          </a:prstGeom>
        </p:spPr>
        <p:txBody>
          <a:bodyPr wrap="square">
            <a:spAutoFit/>
          </a:bodyPr>
          <a:lstStyle/>
          <a:p>
            <a:r>
              <a:rPr lang="en-US" dirty="0" smtClean="0">
                <a:hlinkClick r:id="rId2"/>
              </a:rPr>
              <a:t>http://www.history.army.mil/LC/The%20People/privates.htm</a:t>
            </a:r>
            <a:endParaRPr lang="en-US" dirty="0" smtClean="0"/>
          </a:p>
          <a:p>
            <a:r>
              <a:rPr lang="en-US" dirty="0" smtClean="0"/>
              <a:t>			</a:t>
            </a:r>
            <a:r>
              <a:rPr lang="en-US" b="1" dirty="0" smtClean="0"/>
              <a:t>Members of the Expedition - Privates</a:t>
            </a:r>
          </a:p>
          <a:p>
            <a:r>
              <a:rPr lang="en-US" b="1" dirty="0" smtClean="0"/>
              <a:t>Private John </a:t>
            </a:r>
            <a:r>
              <a:rPr lang="en-US" b="1" dirty="0" err="1" smtClean="0"/>
              <a:t>Boley</a:t>
            </a:r>
            <a:r>
              <a:rPr lang="en-US" dirty="0" smtClean="0"/>
              <a:t> (Dates Unknown)	Pennsylvania		First Infantry</a:t>
            </a:r>
          </a:p>
          <a:p>
            <a:r>
              <a:rPr lang="en-US" dirty="0" smtClean="0"/>
              <a:t>Recruited at Fort Kaskaskia from Captain Russell Bissell's company of the First Infantry Regiment, </a:t>
            </a:r>
            <a:r>
              <a:rPr lang="en-US" dirty="0" err="1" smtClean="0"/>
              <a:t>Boley</a:t>
            </a:r>
            <a:r>
              <a:rPr lang="en-US" dirty="0" smtClean="0"/>
              <a:t> had some disciplinary problems at Camp River Dubois and was designated for the return party. He later accompanied Zebulon Pike's expedition to the upper Mississippi in 1805, and continued with Pike to the southwest and the Rockies in 1806.</a:t>
            </a:r>
          </a:p>
          <a:p>
            <a:r>
              <a:rPr lang="en-US" dirty="0" smtClean="0"/>
              <a:t> </a:t>
            </a:r>
            <a:r>
              <a:rPr lang="en-US" b="1" dirty="0" smtClean="0"/>
              <a:t>Private William Bratton</a:t>
            </a:r>
            <a:r>
              <a:rPr lang="en-US" dirty="0" smtClean="0"/>
              <a:t> (1778-1841)	Virginia / Kentucky</a:t>
            </a:r>
          </a:p>
          <a:p>
            <a:r>
              <a:rPr lang="en-US" dirty="0" smtClean="0"/>
              <a:t>One of the "Nine Young Men from Kentucky," Bratton served the expedition as a hunter, blacksmith, and gunsmith. In the spring of 1806, he was incapacitated for several weeks by a mysterious back ailment, perhaps the longest period of serious illness experienced by any member of the Corps of Discovery. An Indiana sweat bath finally cured Bratton. After the expedition he served in the War of 1812.</a:t>
            </a:r>
          </a:p>
          <a:p>
            <a:r>
              <a:rPr lang="en-US" dirty="0" smtClean="0"/>
              <a:t> </a:t>
            </a:r>
            <a:r>
              <a:rPr lang="en-US" b="1" dirty="0" smtClean="0"/>
              <a:t>Private John Collins</a:t>
            </a:r>
            <a:r>
              <a:rPr lang="en-US" dirty="0" smtClean="0"/>
              <a:t> (?-1823)		Maryland		First Infantry</a:t>
            </a:r>
          </a:p>
          <a:p>
            <a:r>
              <a:rPr lang="en-US" dirty="0" smtClean="0"/>
              <a:t>Collins was recruited at Fort Kaskaskia from Captain Russell Bissell's company of the First Infantry Regiment. He was a good hunter, but was frequently drunk and disobedient. He was court-martialed for stealing whiskey from the official supply while detailed to guard it. He received 100 lashes for his misconduct.</a:t>
            </a:r>
          </a:p>
          <a:p>
            <a:r>
              <a:rPr lang="en-US" dirty="0" smtClean="0"/>
              <a:t> </a:t>
            </a:r>
            <a:r>
              <a:rPr lang="en-US" b="1" dirty="0" smtClean="0"/>
              <a:t>Private John </a:t>
            </a:r>
            <a:r>
              <a:rPr lang="en-US" b="1" dirty="0" err="1" smtClean="0"/>
              <a:t>Colter</a:t>
            </a:r>
            <a:r>
              <a:rPr lang="en-US" dirty="0" smtClean="0"/>
              <a:t> (1775-1813)	Virginia / Kentucky</a:t>
            </a:r>
          </a:p>
          <a:p>
            <a:r>
              <a:rPr lang="en-US" dirty="0" smtClean="0"/>
              <a:t>One of the "Nine Young Men from Kentucky, " </a:t>
            </a:r>
            <a:r>
              <a:rPr lang="en-US" dirty="0" err="1" smtClean="0"/>
              <a:t>Colter</a:t>
            </a:r>
            <a:r>
              <a:rPr lang="en-US" dirty="0" smtClean="0"/>
              <a:t> was an excellent hunter and woodsman. On the return trip, he requested permission to leave the expedition at the Mandan villages so he could join a trapping party heading back up the Missouri River. He apparently became the first white man to see the region of present-day Yellowstone Park.</a:t>
            </a:r>
          </a:p>
          <a:p>
            <a:r>
              <a:rPr lang="en-US" dirty="0" smtClean="0"/>
              <a:t> </a:t>
            </a:r>
            <a:r>
              <a:rPr lang="en-US" b="1" dirty="0" smtClean="0"/>
              <a:t>Private Pierre </a:t>
            </a:r>
            <a:r>
              <a:rPr lang="en-US" b="1" dirty="0" err="1" smtClean="0"/>
              <a:t>Cruzatte</a:t>
            </a:r>
            <a:r>
              <a:rPr lang="en-US" dirty="0" smtClean="0"/>
              <a:t> (Dates Unknown)</a:t>
            </a:r>
          </a:p>
          <a:p>
            <a:r>
              <a:rPr lang="en-US" dirty="0" smtClean="0"/>
              <a:t>Half French and half Omaha Indian, </a:t>
            </a:r>
            <a:r>
              <a:rPr lang="en-US" dirty="0" err="1" smtClean="0"/>
              <a:t>Cruzatte</a:t>
            </a:r>
            <a:r>
              <a:rPr lang="en-US" dirty="0" smtClean="0"/>
              <a:t> was master boatman and fiddle player. Unlike the contract French boatmen, he and Francois </a:t>
            </a:r>
            <a:r>
              <a:rPr lang="en-US" dirty="0" err="1" smtClean="0"/>
              <a:t>Labiche</a:t>
            </a:r>
            <a:r>
              <a:rPr lang="en-US" dirty="0" smtClean="0"/>
              <a:t> were enlisted members of the expedition's permanent party. Blind in one eye and nearsighted in the other, </a:t>
            </a:r>
            <a:r>
              <a:rPr lang="en-US" dirty="0" err="1" smtClean="0"/>
              <a:t>Cruzatte</a:t>
            </a:r>
            <a:r>
              <a:rPr lang="en-US" dirty="0" smtClean="0"/>
              <a:t> accidentally shot Lewis while the two were hunting in August 1806. Lewis later paid tribute to </a:t>
            </a:r>
            <a:r>
              <a:rPr lang="en-US" dirty="0" err="1" smtClean="0"/>
              <a:t>Cruzatte's</a:t>
            </a:r>
            <a:r>
              <a:rPr lang="en-US" dirty="0" smtClean="0"/>
              <a:t> experience as a </a:t>
            </a:r>
            <a:r>
              <a:rPr lang="en-US" dirty="0" err="1" smtClean="0"/>
              <a:t>riverman</a:t>
            </a:r>
            <a:r>
              <a:rPr lang="en-US" dirty="0" smtClean="0"/>
              <a:t> and to his integrity. His fiddle playing often entertained the Corps of Discovery.</a:t>
            </a:r>
          </a:p>
          <a:p>
            <a:r>
              <a:rPr lang="en-US" dirty="0" smtClean="0"/>
              <a:t> </a:t>
            </a:r>
            <a:r>
              <a:rPr lang="en-US" b="1" dirty="0" smtClean="0"/>
              <a:t>Private John Dame</a:t>
            </a:r>
            <a:r>
              <a:rPr lang="en-US" dirty="0" smtClean="0"/>
              <a:t> (1784 - ?)	New Hampshire	Regiment of Artillery</a:t>
            </a:r>
          </a:p>
          <a:p>
            <a:r>
              <a:rPr lang="en-US" dirty="0" smtClean="0"/>
              <a:t>Recruited at Fort Kaskaskia from Captain Amos Stoddard's artillery company, Dame is mentioned only once in the journals. He was a member of the return party</a:t>
            </a:r>
          </a:p>
          <a:p>
            <a:r>
              <a:rPr lang="en-US" dirty="0" smtClean="0"/>
              <a:t> </a:t>
            </a:r>
            <a:r>
              <a:rPr lang="en-US" b="1" dirty="0" smtClean="0"/>
              <a:t>Private Joseph Field</a:t>
            </a:r>
            <a:r>
              <a:rPr lang="en-US" dirty="0" smtClean="0"/>
              <a:t> (1772-1807)</a:t>
            </a:r>
            <a:br>
              <a:rPr lang="en-US" dirty="0" smtClean="0"/>
            </a:br>
            <a:r>
              <a:rPr lang="en-US" b="1" dirty="0" smtClean="0"/>
              <a:t>Private </a:t>
            </a:r>
            <a:r>
              <a:rPr lang="en-US" b="1" dirty="0" err="1" smtClean="0"/>
              <a:t>Reubin</a:t>
            </a:r>
            <a:r>
              <a:rPr lang="en-US" b="1" dirty="0" smtClean="0"/>
              <a:t> Field</a:t>
            </a:r>
            <a:r>
              <a:rPr lang="en-US" dirty="0" smtClean="0"/>
              <a:t> (1771-1823?)	Virginia / Kentucky</a:t>
            </a:r>
          </a:p>
          <a:p>
            <a:r>
              <a:rPr lang="en-US" dirty="0" smtClean="0"/>
              <a:t>The Field brothers were two of the "Nine Young Men from Kentucky, " They were among the best shots and hunters in the Corps of Discovery and, with George </a:t>
            </a:r>
            <a:r>
              <a:rPr lang="en-US" dirty="0" err="1" smtClean="0"/>
              <a:t>Drouillard</a:t>
            </a:r>
            <a:r>
              <a:rPr lang="en-US" dirty="0" smtClean="0"/>
              <a:t>, accompanied the captains on special reconnaissance missions. Both were with Lewis in the fight with the Blackfeet on July 17, 1806.</a:t>
            </a:r>
          </a:p>
          <a:p>
            <a:r>
              <a:rPr lang="en-US" dirty="0" smtClean="0"/>
              <a:t> </a:t>
            </a:r>
            <a:r>
              <a:rPr lang="en-US" b="1" dirty="0" smtClean="0"/>
              <a:t>Private Robert Frazer</a:t>
            </a:r>
            <a:r>
              <a:rPr lang="en-US" dirty="0" smtClean="0"/>
              <a:t> (? - 1837)	Virginia</a:t>
            </a:r>
          </a:p>
          <a:p>
            <a:r>
              <a:rPr lang="en-US" dirty="0" smtClean="0"/>
              <a:t>There is no information on when Frazer joined the expedition or if he had previously been in the Army. He was not a first part of the permanent party, but was transferred from the intended return party on October 8, 1804, to replace Moses Reed after the latter's expulsion. Frazer kept a journal and received special permission from the captains to publish it. But the publication never took place and the journal is apparently lost. Frazer's map of the expedition has survived.</a:t>
            </a:r>
          </a:p>
          <a:p>
            <a:r>
              <a:rPr lang="en-US" dirty="0" smtClean="0"/>
              <a:t> </a:t>
            </a:r>
            <a:r>
              <a:rPr lang="en-US" b="1" dirty="0" smtClean="0"/>
              <a:t>Private George Gibson</a:t>
            </a:r>
            <a:r>
              <a:rPr lang="en-US" dirty="0" smtClean="0"/>
              <a:t> (? - 1809)	Pennsylvania / Kentucky</a:t>
            </a:r>
          </a:p>
          <a:p>
            <a:r>
              <a:rPr lang="en-US" dirty="0" smtClean="0"/>
              <a:t>Another of the "Nine Young Men from Kentucky," Gibson was a good hunter and on occasion played the fiddle for the Corps of Discovery. He served as an interpreter, most likely through sign language.</a:t>
            </a:r>
          </a:p>
          <a:p>
            <a:r>
              <a:rPr lang="en-US" dirty="0" smtClean="0"/>
              <a:t> </a:t>
            </a:r>
            <a:r>
              <a:rPr lang="en-US" b="1" dirty="0" smtClean="0"/>
              <a:t>Private Silas Goodrich</a:t>
            </a:r>
            <a:r>
              <a:rPr lang="en-US" dirty="0" smtClean="0"/>
              <a:t> (Dates Unknown)	Massachusetts</a:t>
            </a:r>
          </a:p>
          <a:p>
            <a:r>
              <a:rPr lang="en-US" dirty="0" smtClean="0"/>
              <a:t>The place Goodrich joined the expedition is not known, nor is there information regarding any prior military service he may have had. But he was one of the finest fishermen of the Corps of Discovery. After the expedition, Goodrich re-enlisted in the Army.</a:t>
            </a:r>
          </a:p>
          <a:p>
            <a:r>
              <a:rPr lang="en-US" dirty="0" smtClean="0"/>
              <a:t> </a:t>
            </a:r>
            <a:r>
              <a:rPr lang="en-US" b="1" dirty="0" smtClean="0"/>
              <a:t>Private Hugh Hall</a:t>
            </a:r>
            <a:r>
              <a:rPr lang="en-US" dirty="0" smtClean="0"/>
              <a:t> (1772- ?)		Massachusetts	Second Infantry</a:t>
            </a:r>
          </a:p>
          <a:p>
            <a:r>
              <a:rPr lang="en-US" dirty="0" smtClean="0"/>
              <a:t>Recruited at South West Point from Captain John Campbell's company of the Second Infantry Regiment, Hall was court-martialed with Collins for tapping into the official whiskey ration and getting drunk.</a:t>
            </a:r>
          </a:p>
          <a:p>
            <a:r>
              <a:rPr lang="en-US" dirty="0" smtClean="0"/>
              <a:t> </a:t>
            </a:r>
            <a:r>
              <a:rPr lang="en-US" b="1" dirty="0" smtClean="0"/>
              <a:t>Private Thomas Howard</a:t>
            </a:r>
            <a:r>
              <a:rPr lang="en-US" dirty="0" smtClean="0"/>
              <a:t> (1779- ?)	Massachusetts	Second Infantry</a:t>
            </a:r>
          </a:p>
          <a:p>
            <a:r>
              <a:rPr lang="en-US" dirty="0" smtClean="0"/>
              <a:t>Recruited at South West Point from Captain John Campbell's company of the Second Infantry Regiment, Howard was the last member of the expedition court-martialed when he climbed over one of the walls of Fort Mandan after the gate had been closed. He was found guilty of "pernicious example" to the Indians, by showing them that the fort wall was easily scaled.</a:t>
            </a:r>
          </a:p>
          <a:p>
            <a:r>
              <a:rPr lang="en-US" b="1" dirty="0" smtClean="0"/>
              <a:t>Private François </a:t>
            </a:r>
            <a:r>
              <a:rPr lang="en-US" b="1" dirty="0" err="1" smtClean="0"/>
              <a:t>Labiche</a:t>
            </a:r>
            <a:r>
              <a:rPr lang="en-US" dirty="0" smtClean="0"/>
              <a:t> (Dates Unknown)</a:t>
            </a:r>
          </a:p>
          <a:p>
            <a:r>
              <a:rPr lang="en-US" dirty="0" smtClean="0"/>
              <a:t>Recruited at Fort Kaskaskia, </a:t>
            </a:r>
            <a:r>
              <a:rPr lang="en-US" dirty="0" err="1" smtClean="0"/>
              <a:t>Labiche</a:t>
            </a:r>
            <a:r>
              <a:rPr lang="en-US" dirty="0" smtClean="0"/>
              <a:t> was an enlisted member of the expedition, not a hired boatman. Like </a:t>
            </a:r>
            <a:r>
              <a:rPr lang="en-US" dirty="0" err="1" smtClean="0"/>
              <a:t>Cruzatte</a:t>
            </a:r>
            <a:r>
              <a:rPr lang="en-US" dirty="0" smtClean="0"/>
              <a:t>, he was an experienced boatman and Indian trader. He also spoke English, French, and several Indian languages. Lewis noted his services as an interpreter, recommending that he receive a bonus. </a:t>
            </a:r>
            <a:r>
              <a:rPr lang="en-US" dirty="0" err="1" smtClean="0"/>
              <a:t>Labiche</a:t>
            </a:r>
            <a:r>
              <a:rPr lang="en-US" dirty="0" smtClean="0"/>
              <a:t> accompanied Lewis to Washington after the expedition to interpret for the Indian chiefs.</a:t>
            </a:r>
          </a:p>
          <a:p>
            <a:r>
              <a:rPr lang="en-US" b="1" dirty="0" smtClean="0"/>
              <a:t>Private John </a:t>
            </a:r>
            <a:r>
              <a:rPr lang="en-US" b="1" dirty="0" err="1" smtClean="0"/>
              <a:t>Baptiste</a:t>
            </a:r>
            <a:r>
              <a:rPr lang="en-US" b="1" dirty="0" smtClean="0"/>
              <a:t> </a:t>
            </a:r>
            <a:r>
              <a:rPr lang="en-US" b="1" dirty="0" err="1" smtClean="0"/>
              <a:t>Lepage</a:t>
            </a:r>
            <a:r>
              <a:rPr lang="en-US" dirty="0" smtClean="0"/>
              <a:t> (Dates Unknown)</a:t>
            </a:r>
          </a:p>
          <a:p>
            <a:r>
              <a:rPr lang="en-US" dirty="0" smtClean="0"/>
              <a:t>Recruited at Fort Mandan, </a:t>
            </a:r>
            <a:r>
              <a:rPr lang="en-US" dirty="0" err="1" smtClean="0"/>
              <a:t>Lepage</a:t>
            </a:r>
            <a:r>
              <a:rPr lang="en-US" dirty="0" smtClean="0"/>
              <a:t> was a French-Canadian fur trader.</a:t>
            </a:r>
          </a:p>
          <a:p>
            <a:r>
              <a:rPr lang="en-US" dirty="0" smtClean="0"/>
              <a:t> </a:t>
            </a:r>
            <a:r>
              <a:rPr lang="en-US" b="1" dirty="0" smtClean="0"/>
              <a:t>Private Hugh McNeal</a:t>
            </a:r>
            <a:r>
              <a:rPr lang="en-US" dirty="0" smtClean="0"/>
              <a:t> (Dates Unknown)	Pennsylvania</a:t>
            </a:r>
          </a:p>
          <a:p>
            <a:r>
              <a:rPr lang="en-US" dirty="0" smtClean="0"/>
              <a:t>McNeal may have been in the Army prior to joining the expedition on April 1, 1804. A man with that name was on the Army rolls as late as 1811.</a:t>
            </a:r>
          </a:p>
          <a:p>
            <a:r>
              <a:rPr lang="en-US" b="1" dirty="0" smtClean="0"/>
              <a:t>Private John Newman</a:t>
            </a:r>
            <a:r>
              <a:rPr lang="en-US" dirty="0" smtClean="0"/>
              <a:t> (1785-1838)	Pennsylvania		First Infantry</a:t>
            </a:r>
          </a:p>
          <a:p>
            <a:r>
              <a:rPr lang="en-US" dirty="0" smtClean="0"/>
              <a:t>Recruited at Fort Massac from Captain Daniel Bissell's company of the First Infantry Regiment, Newman was expelled from the expedition following his court-martial for "having uttered repeated expressions of a highly criminal and mutinous nature." He remained with the expedition doing hard labor until sent back with the return party to St. Louis in April 1805.</a:t>
            </a:r>
          </a:p>
          <a:p>
            <a:r>
              <a:rPr lang="en-US" dirty="0" smtClean="0"/>
              <a:t> </a:t>
            </a:r>
            <a:r>
              <a:rPr lang="en-US" b="1" dirty="0" smtClean="0"/>
              <a:t>Private John Potts</a:t>
            </a:r>
            <a:r>
              <a:rPr lang="en-US" dirty="0" smtClean="0"/>
              <a:t> (1776-1808?)	Germany		Second Infantry</a:t>
            </a:r>
          </a:p>
          <a:p>
            <a:r>
              <a:rPr lang="en-US" dirty="0" smtClean="0"/>
              <a:t>Recruited at South West Point from Captain Robert Purdy's company of the Second Infantry Regiment, Potts was a miller by trade. Following the expedition, he joined Manuel Lisa's fur-trading venture to the upper Missouri and, with his friend John </a:t>
            </a:r>
            <a:r>
              <a:rPr lang="en-US" dirty="0" err="1" smtClean="0"/>
              <a:t>Colter</a:t>
            </a:r>
            <a:r>
              <a:rPr lang="en-US" dirty="0" smtClean="0"/>
              <a:t>, was ambushed by Blackfeet near the Three Forks of the Missouri. Potts was killed and </a:t>
            </a:r>
            <a:r>
              <a:rPr lang="en-US" dirty="0" err="1" smtClean="0"/>
              <a:t>Colter</a:t>
            </a:r>
            <a:r>
              <a:rPr lang="en-US" dirty="0" smtClean="0"/>
              <a:t> narrowly escaped.</a:t>
            </a:r>
          </a:p>
          <a:p>
            <a:r>
              <a:rPr lang="en-US" dirty="0" smtClean="0"/>
              <a:t> </a:t>
            </a:r>
            <a:r>
              <a:rPr lang="en-US" b="1" dirty="0" smtClean="0"/>
              <a:t>Private Moses Reed</a:t>
            </a:r>
            <a:r>
              <a:rPr lang="en-US" dirty="0" smtClean="0"/>
              <a:t> (Dates Unknown)</a:t>
            </a:r>
          </a:p>
          <a:p>
            <a:r>
              <a:rPr lang="en-US" dirty="0" smtClean="0"/>
              <a:t>Little is known about Reed's origin and background. In August 1804, he attempted to desert, was apprehended, tried, convicted, and expelled from the expedition. He remained with the Corps of Discovery doing hard labor until sent back with the return party to St. Louis in April 1805.</a:t>
            </a:r>
          </a:p>
          <a:p>
            <a:r>
              <a:rPr lang="en-US" dirty="0" smtClean="0"/>
              <a:t> </a:t>
            </a:r>
            <a:r>
              <a:rPr lang="en-US" b="1" dirty="0" smtClean="0"/>
              <a:t>Private John Robertson</a:t>
            </a:r>
            <a:r>
              <a:rPr lang="en-US" dirty="0" smtClean="0"/>
              <a:t> (1780 -?)	New Hampshire	Regiment of Artillery</a:t>
            </a:r>
          </a:p>
          <a:p>
            <a:r>
              <a:rPr lang="en-US" dirty="0" smtClean="0"/>
              <a:t>Recruited at Fort Kaskaskia from Captain Amos Stoddard's artillery company, Robertson was initially a corporal when he joined the expedition. Robertson may have had some leadership problems, because on January 4, 1804, Clark admonished him for having "no authority" over his men. Robertson's failure to break up a fight at Camp River Dubois caused Clark to demote him to private. Robertson was most likely the first man to leave the expedition. On June 12, 1804, Joseph Whitehouse recorded in his journal that a private "belonging to Captain Stoddard's company of Artillery" was sent back to St. Louis with a trading party encountered coming down river. Presumably Robertson returned to his artillery company, because there is no further record of him.</a:t>
            </a:r>
          </a:p>
          <a:p>
            <a:r>
              <a:rPr lang="en-US" dirty="0" smtClean="0"/>
              <a:t> </a:t>
            </a:r>
            <a:r>
              <a:rPr lang="en-US" b="1" dirty="0" smtClean="0"/>
              <a:t>Private George Shannon</a:t>
            </a:r>
            <a:r>
              <a:rPr lang="en-US" dirty="0" smtClean="0"/>
              <a:t> (1785-1836)	Pennsylvania / Kentucky</a:t>
            </a:r>
          </a:p>
          <a:p>
            <a:r>
              <a:rPr lang="en-US" dirty="0" smtClean="0"/>
              <a:t>The youngest member of the Lewis and Clark Expedition, Shannon joined Lewis at Maysville, Kentucky, and is listed as one of the "Nine Young Men from Kentucky." In the fall of 1804, he was lost for over two weeks and nearly starved to death. After the expedition, Shannon became a lawyer and later served as a senator from Missouri.</a:t>
            </a:r>
          </a:p>
          <a:p>
            <a:r>
              <a:rPr lang="en-US" dirty="0" smtClean="0"/>
              <a:t> </a:t>
            </a:r>
            <a:r>
              <a:rPr lang="en-US" b="1" dirty="0" smtClean="0"/>
              <a:t>Private John Shields</a:t>
            </a:r>
            <a:r>
              <a:rPr lang="en-US" dirty="0" smtClean="0"/>
              <a:t> (1769-1809)	Virginia / Tennessee</a:t>
            </a:r>
          </a:p>
          <a:p>
            <a:r>
              <a:rPr lang="en-US" dirty="0" smtClean="0"/>
              <a:t>The oldest member of the Corps of Discovery, and one of the few who were married, Shields is one of the "Nine Young Men from Kentucky." During the expedition, he skills as a blacksmith, gunsmith, and carpenter were invaluable. "Nothing was more peculiarly useful to us, in various situations," wrote Lewis, "than the skill of this man as an artist, in repairing our guns, accoutrements, &amp;c." Lewis recommended that Congress give Shields a bonus for his services.</a:t>
            </a:r>
          </a:p>
          <a:p>
            <a:r>
              <a:rPr lang="en-US" dirty="0" smtClean="0"/>
              <a:t> </a:t>
            </a:r>
            <a:r>
              <a:rPr lang="en-US" b="1" dirty="0" smtClean="0"/>
              <a:t>Private John Thompson</a:t>
            </a:r>
            <a:r>
              <a:rPr lang="en-US" dirty="0" smtClean="0"/>
              <a:t> (Dates Unknown)</a:t>
            </a:r>
          </a:p>
          <a:p>
            <a:r>
              <a:rPr lang="en-US" dirty="0" smtClean="0"/>
              <a:t>This is virtually no information on John Thompson, other than Clark praising him as "a valuable member of our party." Thompson may have been a surveyor before joining the expedition.</a:t>
            </a:r>
          </a:p>
          <a:p>
            <a:r>
              <a:rPr lang="en-US" dirty="0" smtClean="0"/>
              <a:t> </a:t>
            </a:r>
            <a:r>
              <a:rPr lang="en-US" b="1" dirty="0" smtClean="0"/>
              <a:t>Private Ebenezer Tuttle</a:t>
            </a:r>
            <a:r>
              <a:rPr lang="en-US" dirty="0" smtClean="0"/>
              <a:t> (1773-?)	Connecticut		Regiment of Artillery</a:t>
            </a:r>
          </a:p>
          <a:p>
            <a:r>
              <a:rPr lang="en-US" dirty="0" smtClean="0"/>
              <a:t>Recruited at Fort Kaskaskia from Captain Amos Stoddard's artillery company, Tuttle was a member of the return party in April 1805. The only mention of him in the journals is in the Detachment Order of May 26, 1804.</a:t>
            </a:r>
          </a:p>
          <a:p>
            <a:r>
              <a:rPr lang="en-US" b="1" dirty="0" smtClean="0"/>
              <a:t>Private Peter Weiser</a:t>
            </a:r>
            <a:r>
              <a:rPr lang="en-US" dirty="0" smtClean="0"/>
              <a:t> (1781 - ?)	Pennsylvania		First Infantry</a:t>
            </a:r>
          </a:p>
          <a:p>
            <a:r>
              <a:rPr lang="en-US" dirty="0" smtClean="0"/>
              <a:t>Recruited at Fort Kaskaskia from Captain Russell Bissell's company of the First Infantry Regiment, Weiser descended from the noted frontier diplomat Conrad Weiser. After the expedition he joined Manuel Lisa's fur-trading venture up the Missouri.</a:t>
            </a:r>
          </a:p>
          <a:p>
            <a:r>
              <a:rPr lang="en-US" b="1" dirty="0" smtClean="0"/>
              <a:t>Private William Werner</a:t>
            </a:r>
            <a:r>
              <a:rPr lang="en-US" dirty="0" smtClean="0"/>
              <a:t> (Dates Unknown)</a:t>
            </a:r>
          </a:p>
          <a:p>
            <a:r>
              <a:rPr lang="en-US" dirty="0" smtClean="0"/>
              <a:t>Little is known about William Werner. He fought with John Potts at Camp River Dubois, and was convicted of being absent without leave at St. Charles, Missouri. Other than these incidents, the journals reveal little more about him.</a:t>
            </a:r>
          </a:p>
          <a:p>
            <a:r>
              <a:rPr lang="en-US" dirty="0" smtClean="0"/>
              <a:t> </a:t>
            </a:r>
            <a:r>
              <a:rPr lang="en-US" b="1" dirty="0" smtClean="0"/>
              <a:t>Private Isaac White</a:t>
            </a:r>
            <a:r>
              <a:rPr lang="en-US" dirty="0" smtClean="0"/>
              <a:t> (1774 - ?)	Massachusetts	Regiment of Artillery</a:t>
            </a:r>
          </a:p>
          <a:p>
            <a:r>
              <a:rPr lang="en-US" dirty="0" smtClean="0"/>
              <a:t>Recruited at Fort Kaskaskia from Captain Amos Stoddard's artillery company, White was a member of the return party to St. Louis in April 1805. The only mention of him in the journals is in the Detachment Order of May 26, 1804.</a:t>
            </a:r>
          </a:p>
          <a:p>
            <a:r>
              <a:rPr lang="en-US" b="1" dirty="0" smtClean="0"/>
              <a:t>Private Joseph Whitehouse</a:t>
            </a:r>
            <a:r>
              <a:rPr lang="en-US" dirty="0" smtClean="0"/>
              <a:t> (1775 - ?)	Virginia / Kentucky	First Infantry</a:t>
            </a:r>
          </a:p>
          <a:p>
            <a:r>
              <a:rPr lang="en-US" dirty="0" smtClean="0"/>
              <a:t>Recruited at Fort Massac from Captain Daniel Bissell's company of the First Infantry Regiment, Whitehouse was initially expelled from the expedition for misconduct, but allowed to return after repenting. He kept a journal and often acted as a tailor for the other men. Whitehouse later served during the War of 1812, but deserted in 1817.</a:t>
            </a:r>
          </a:p>
          <a:p>
            <a:r>
              <a:rPr lang="en-US" dirty="0" smtClean="0"/>
              <a:t> </a:t>
            </a:r>
            <a:r>
              <a:rPr lang="en-US" b="1" dirty="0" smtClean="0"/>
              <a:t>Private Alexander Willard</a:t>
            </a:r>
            <a:r>
              <a:rPr lang="en-US" dirty="0" smtClean="0"/>
              <a:t> (1778 - 1865)	New Hampshire	Regiment of Artillery</a:t>
            </a:r>
          </a:p>
          <a:p>
            <a:r>
              <a:rPr lang="en-US" dirty="0" smtClean="0"/>
              <a:t>Recruited at Fort Kaskaskia from Captain Amos Stoddard's artillery company, Willard was convicted of sleeping while on guard duty, which was punishable by death. He was given 100 lashes instead and detailed to the return party in April 1805. A blacksmith, Willard often assisted Shields in his work during the first year of the expedition. Willard later served during the War of 1812.</a:t>
            </a:r>
          </a:p>
          <a:p>
            <a:r>
              <a:rPr lang="en-US" dirty="0" smtClean="0"/>
              <a:t> </a:t>
            </a:r>
            <a:r>
              <a:rPr lang="en-US" b="1" dirty="0" smtClean="0"/>
              <a:t>Private Richard Windsor</a:t>
            </a:r>
            <a:r>
              <a:rPr lang="en-US" dirty="0" smtClean="0"/>
              <a:t> (Dates Unknown)			First Infantry</a:t>
            </a:r>
          </a:p>
          <a:p>
            <a:r>
              <a:rPr lang="en-US" dirty="0" smtClean="0"/>
              <a:t>Little is known about Richard Windsor, other than the fact that he was recruited at Fort Kaskaskia from Captain Russell Bissell's company of the First Infantry Regiment. Windsor was an experienced woodsman and productive hunter throughout the expedition.</a:t>
            </a:r>
          </a:p>
          <a:p>
            <a:endParaRPr lang="en-US" dirty="0"/>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3999" cy="7888272"/>
        </p:xfrm>
        <a:graphic>
          <a:graphicData uri="http://schemas.openxmlformats.org/drawingml/2006/table">
            <a:tbl>
              <a:tblPr/>
              <a:tblGrid>
                <a:gridCol w="1245972"/>
                <a:gridCol w="1029729"/>
                <a:gridCol w="854675"/>
                <a:gridCol w="2667001"/>
                <a:gridCol w="597243"/>
                <a:gridCol w="2749379"/>
              </a:tblGrid>
              <a:tr h="157871">
                <a:tc>
                  <a:txBody>
                    <a:bodyPr/>
                    <a:lstStyle/>
                    <a:p>
                      <a:pPr algn="l" fontAlgn="b"/>
                      <a:endParaRPr lang="en-US" sz="1200" b="0" i="0" u="none" strike="noStrike">
                        <a:solidFill>
                          <a:srgbClr val="000000"/>
                        </a:solidFill>
                        <a:latin typeface="Calibri"/>
                      </a:endParaRPr>
                    </a:p>
                  </a:txBody>
                  <a:tcPr marL="3114" marR="3114" marT="3114" marB="0" anchor="b">
                    <a:lnL>
                      <a:noFill/>
                    </a:lnL>
                    <a:lnR>
                      <a:noFill/>
                    </a:lnR>
                    <a:lnT>
                      <a:noFill/>
                    </a:lnT>
                    <a:lnB>
                      <a:noFill/>
                    </a:lnB>
                    <a:solidFill>
                      <a:schemeClr val="accent1">
                        <a:lumMod val="20000"/>
                        <a:lumOff val="80000"/>
                      </a:schemeClr>
                    </a:solidFill>
                  </a:tcPr>
                </a:tc>
                <a:tc>
                  <a:txBody>
                    <a:bodyPr/>
                    <a:lstStyle/>
                    <a:p>
                      <a:pPr algn="l" fontAlgn="b"/>
                      <a:r>
                        <a:rPr lang="en-US" sz="1200" b="0" i="0" u="none" strike="noStrike">
                          <a:solidFill>
                            <a:srgbClr val="000000"/>
                          </a:solidFill>
                          <a:latin typeface="Calibri"/>
                        </a:rPr>
                        <a:t>died</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fontAlgn="t"/>
                      <a:r>
                        <a:rPr lang="en-US" sz="1200" b="0" i="0" u="none" strike="noStrike">
                          <a:solidFill>
                            <a:srgbClr val="000000"/>
                          </a:solidFill>
                          <a:latin typeface="Calibri"/>
                        </a:rPr>
                        <a:t>occupation</a:t>
                      </a:r>
                    </a:p>
                  </a:txBody>
                  <a:tcPr marL="3114" marR="3114" marT="3114" marB="0">
                    <a:lnL>
                      <a:noFill/>
                    </a:lnL>
                    <a:lnR>
                      <a:noFill/>
                    </a:lnR>
                    <a:lnT>
                      <a:noFill/>
                    </a:lnT>
                    <a:lnB>
                      <a:noFill/>
                    </a:lnB>
                    <a:solidFill>
                      <a:schemeClr val="accent1">
                        <a:lumMod val="20000"/>
                        <a:lumOff val="80000"/>
                      </a:schemeClr>
                    </a:solidFill>
                  </a:tcPr>
                </a:tc>
                <a:tc>
                  <a:txBody>
                    <a:bodyPr/>
                    <a:lstStyle/>
                    <a:p>
                      <a:pPr algn="ctr"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310543">
                <a:tc>
                  <a:txBody>
                    <a:bodyPr/>
                    <a:lstStyle/>
                    <a:p>
                      <a:pPr algn="l" fontAlgn="b"/>
                      <a:endParaRPr lang="en-US" sz="1200" b="0" i="0" u="none" strike="noStrike">
                        <a:solidFill>
                          <a:srgbClr val="000000"/>
                        </a:solidFill>
                        <a:latin typeface="Calibri"/>
                      </a:endParaRPr>
                    </a:p>
                  </a:txBody>
                  <a:tcPr marL="3114" marR="3114" marT="3114" marB="0" anchor="b">
                    <a:lnL>
                      <a:noFill/>
                    </a:lnL>
                    <a:lnR>
                      <a:noFill/>
                    </a:lnR>
                    <a:lnT>
                      <a:noFill/>
                    </a:lnT>
                    <a:lnB>
                      <a:noFill/>
                    </a:lnB>
                    <a:solidFill>
                      <a:schemeClr val="accent1">
                        <a:lumMod val="20000"/>
                        <a:lumOff val="80000"/>
                      </a:schemeClr>
                    </a:solidFill>
                  </a:tcPr>
                </a:tc>
                <a:tc>
                  <a:txBody>
                    <a:bodyPr/>
                    <a:lstStyle/>
                    <a:p>
                      <a:pPr algn="l" fontAlgn="b"/>
                      <a:endParaRPr lang="en-US" sz="1200" b="0" i="0" u="none" strike="noStrike">
                        <a:solidFill>
                          <a:srgbClr val="000000"/>
                        </a:solidFill>
                        <a:latin typeface="Calibri"/>
                      </a:endParaRPr>
                    </a:p>
                  </a:txBody>
                  <a:tcPr marL="3114" marR="3114" marT="3114" marB="0" anchor="b">
                    <a:lnL>
                      <a:noFill/>
                    </a:lnL>
                    <a:lnR>
                      <a:noFill/>
                    </a:lnR>
                    <a:lnT>
                      <a:noFill/>
                    </a:lnT>
                    <a:lnB>
                      <a:noFill/>
                    </a:lnB>
                    <a:solidFill>
                      <a:schemeClr val="accent1">
                        <a:lumMod val="20000"/>
                        <a:lumOff val="80000"/>
                      </a:schemeClr>
                    </a:solidFill>
                  </a:tcPr>
                </a:tc>
                <a:tc>
                  <a:txBody>
                    <a:bodyPr/>
                    <a:lstStyle/>
                    <a:p>
                      <a:pPr algn="ctr" fontAlgn="t"/>
                      <a:r>
                        <a:rPr lang="en-US" sz="1200" b="0" i="0" u="none" strike="noStrike">
                          <a:solidFill>
                            <a:srgbClr val="000000"/>
                          </a:solidFill>
                          <a:latin typeface="Calibri"/>
                        </a:rPr>
                        <a:t>military-1812?</a:t>
                      </a:r>
                    </a:p>
                  </a:txBody>
                  <a:tcPr marL="3114" marR="3114" marT="3114" marB="0">
                    <a:lnL>
                      <a:noFill/>
                    </a:lnL>
                    <a:lnR>
                      <a:noFill/>
                    </a:lnR>
                    <a:lnT>
                      <a:noFill/>
                    </a:lnT>
                    <a:lnB>
                      <a:noFill/>
                    </a:lnB>
                    <a:solidFill>
                      <a:schemeClr val="accent1">
                        <a:lumMod val="20000"/>
                        <a:lumOff val="80000"/>
                      </a:schemeClr>
                    </a:solidFill>
                  </a:tcPr>
                </a:tc>
                <a:tc>
                  <a:txBody>
                    <a:bodyPr/>
                    <a:lstStyle/>
                    <a:p>
                      <a:pPr algn="ctr" fontAlgn="t"/>
                      <a:r>
                        <a:rPr lang="en-US" sz="1200" b="0" i="0" u="none" strike="noStrike">
                          <a:solidFill>
                            <a:srgbClr val="000000"/>
                          </a:solidFill>
                          <a:latin typeface="Calibri"/>
                        </a:rPr>
                        <a:t>Fur trader</a:t>
                      </a:r>
                    </a:p>
                  </a:txBody>
                  <a:tcPr marL="3114" marR="3114" marT="3114" marB="0">
                    <a:lnL>
                      <a:noFill/>
                    </a:lnL>
                    <a:lnR>
                      <a:noFill/>
                    </a:lnR>
                    <a:lnT>
                      <a:noFill/>
                    </a:lnT>
                    <a:lnB>
                      <a:noFill/>
                    </a:lnB>
                    <a:solidFill>
                      <a:schemeClr val="accent1">
                        <a:lumMod val="20000"/>
                        <a:lumOff val="80000"/>
                      </a:schemeClr>
                    </a:solidFill>
                  </a:tcPr>
                </a:tc>
                <a:tc>
                  <a:txBody>
                    <a:bodyPr/>
                    <a:lstStyle/>
                    <a:p>
                      <a:pPr algn="ctr" fontAlgn="t"/>
                      <a:r>
                        <a:rPr lang="en-US" sz="1200" b="0" i="0" u="none" strike="noStrike">
                          <a:solidFill>
                            <a:srgbClr val="000000"/>
                          </a:solidFill>
                          <a:latin typeface="Calibri"/>
                        </a:rPr>
                        <a:t>farming</a:t>
                      </a:r>
                    </a:p>
                  </a:txBody>
                  <a:tcPr marL="3114" marR="3114" marT="3114" marB="0">
                    <a:lnL>
                      <a:noFill/>
                    </a:lnL>
                    <a:lnR>
                      <a:noFill/>
                    </a:lnR>
                    <a:lnT>
                      <a:noFill/>
                    </a:lnT>
                    <a:lnB>
                      <a:noFill/>
                    </a:lnB>
                    <a:solidFill>
                      <a:schemeClr val="accent1">
                        <a:lumMod val="20000"/>
                        <a:lumOff val="80000"/>
                      </a:schemeClr>
                    </a:solidFill>
                  </a:tcPr>
                </a:tc>
                <a:tc>
                  <a:txBody>
                    <a:bodyPr/>
                    <a:lstStyle/>
                    <a:p>
                      <a:pPr algn="ctr" fontAlgn="t"/>
                      <a:r>
                        <a:rPr lang="en-US" sz="1200" b="0" i="0" u="none" strike="noStrike">
                          <a:solidFill>
                            <a:srgbClr val="000000"/>
                          </a:solidFill>
                          <a:latin typeface="Calibri"/>
                        </a:rPr>
                        <a:t>other</a:t>
                      </a: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rtl="0" fontAlgn="b"/>
                      <a:r>
                        <a:rPr lang="en-US" sz="1200" b="0" i="0" u="none" strike="noStrike">
                          <a:solidFill>
                            <a:srgbClr val="000000"/>
                          </a:solidFill>
                          <a:latin typeface="Calibri"/>
                        </a:rPr>
                        <a:t>Meriwether Lewis        </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1809</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early death</a:t>
                      </a: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rtl="0" fontAlgn="b"/>
                      <a:r>
                        <a:rPr lang="en-US" sz="1200" b="0" i="0" u="none" strike="noStrike">
                          <a:solidFill>
                            <a:srgbClr val="000000"/>
                          </a:solidFill>
                          <a:latin typeface="Calibri"/>
                        </a:rPr>
                        <a:t>William Clark</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1838</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X-1812</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indian agent, Gov MO territory, </a:t>
                      </a: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ctr" rtl="0" fontAlgn="b"/>
                      <a:r>
                        <a:rPr lang="en-US" sz="1200" b="1" i="0" u="none" strike="noStrike">
                          <a:solidFill>
                            <a:srgbClr val="000000"/>
                          </a:solidFill>
                          <a:latin typeface="Calibri"/>
                        </a:rPr>
                        <a:t>OFFICERS</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b"/>
                      <a:endParaRPr lang="en-US" sz="1200" b="1" i="0" u="none" strike="noStrike">
                        <a:solidFill>
                          <a:srgbClr val="000000"/>
                        </a:solidFill>
                        <a:latin typeface="Calibri"/>
                      </a:endParaRP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endParaRPr lang="en-US" sz="1200" b="1"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1"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1"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1"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rtl="0" fontAlgn="b"/>
                      <a:r>
                        <a:rPr lang="en-US" sz="1200" b="0" i="0" u="none" strike="noStrike">
                          <a:solidFill>
                            <a:srgbClr val="000000"/>
                          </a:solidFill>
                          <a:latin typeface="Calibri"/>
                        </a:rPr>
                        <a:t>Charles Floyd </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1804</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rtl="0" fontAlgn="b"/>
                      <a:r>
                        <a:rPr lang="en-US" sz="1200" b="0" i="0" u="none" strike="noStrike">
                          <a:solidFill>
                            <a:srgbClr val="000000"/>
                          </a:solidFill>
                          <a:latin typeface="Calibri"/>
                        </a:rPr>
                        <a:t>Patrick Gass </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1870 (99 yrs)</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X</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 </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X</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rtl="0" fontAlgn="b"/>
                      <a:r>
                        <a:rPr lang="en-US" sz="1200" b="0" i="0" u="none" strike="noStrike">
                          <a:solidFill>
                            <a:srgbClr val="000000"/>
                          </a:solidFill>
                          <a:latin typeface="Calibri"/>
                        </a:rPr>
                        <a:t>John Ordway </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1817</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 </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X</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187183">
                <a:tc>
                  <a:txBody>
                    <a:bodyPr/>
                    <a:lstStyle/>
                    <a:p>
                      <a:pPr algn="l" rtl="0" fontAlgn="ctr"/>
                      <a:r>
                        <a:rPr lang="en-US" sz="1200" b="0" i="0" u="none" strike="noStrike">
                          <a:solidFill>
                            <a:srgbClr val="000000"/>
                          </a:solidFill>
                          <a:latin typeface="Calibri"/>
                        </a:rPr>
                        <a:t>Nathaniel Pryor</a:t>
                      </a:r>
                    </a:p>
                  </a:txBody>
                  <a:tcPr marL="3114" marR="3114" marT="3114" marB="0" anchor="ctr">
                    <a:lnL>
                      <a:noFill/>
                    </a:lnL>
                    <a:lnR>
                      <a:noFill/>
                    </a:lnR>
                    <a:lnT>
                      <a:noFill/>
                    </a:lnT>
                    <a:lnB>
                      <a:noFill/>
                    </a:lnB>
                    <a:solidFill>
                      <a:schemeClr val="accent1">
                        <a:lumMod val="20000"/>
                        <a:lumOff val="80000"/>
                      </a:schemeClr>
                    </a:solidFill>
                  </a:tcPr>
                </a:tc>
                <a:tc>
                  <a:txBody>
                    <a:bodyPr/>
                    <a:lstStyle/>
                    <a:p>
                      <a:pPr algn="l" rtl="0" fontAlgn="ctr"/>
                      <a:r>
                        <a:rPr lang="en-US" sz="1200" b="0" i="0" u="none" strike="noStrike">
                          <a:solidFill>
                            <a:srgbClr val="000000"/>
                          </a:solidFill>
                          <a:latin typeface="Calibri"/>
                        </a:rPr>
                        <a:t>1831</a:t>
                      </a:r>
                    </a:p>
                  </a:txBody>
                  <a:tcPr marL="3114" marR="3114" marT="3114" marB="0" anchor="ctr">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X</a:t>
                      </a:r>
                    </a:p>
                  </a:txBody>
                  <a:tcPr marL="3114" marR="3114" marT="3114" marB="0">
                    <a:lnL>
                      <a:noFill/>
                    </a:lnL>
                    <a:lnR>
                      <a:noFill/>
                    </a:lnR>
                    <a:lnT>
                      <a:noFill/>
                    </a:lnT>
                    <a:lnB>
                      <a:noFill/>
                    </a:lnB>
                    <a:solidFill>
                      <a:schemeClr val="accent1">
                        <a:lumMod val="20000"/>
                        <a:lumOff val="80000"/>
                      </a:schemeClr>
                    </a:solidFill>
                  </a:tcPr>
                </a:tc>
                <a:tc>
                  <a:txBody>
                    <a:bodyPr/>
                    <a:lstStyle/>
                    <a:p>
                      <a:pPr algn="ctr" fontAlgn="t"/>
                      <a:r>
                        <a:rPr lang="en-US" sz="1200" b="0" i="0" u="none" strike="noStrike">
                          <a:solidFill>
                            <a:srgbClr val="000000"/>
                          </a:solidFill>
                          <a:latin typeface="Calibri"/>
                        </a:rPr>
                        <a:t>X</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l" rtl="0" fontAlgn="t"/>
                      <a:r>
                        <a:rPr lang="en-US" sz="1200" b="0" i="0" u="none" strike="noStrike">
                          <a:solidFill>
                            <a:srgbClr val="000000"/>
                          </a:solidFill>
                          <a:latin typeface="Calibri"/>
                        </a:rPr>
                        <a:t>indian agent, Pryor, Ok named</a:t>
                      </a: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rtl="0" fontAlgn="b"/>
                      <a:r>
                        <a:rPr lang="en-US" sz="1200" b="0" i="0" u="none" strike="noStrike">
                          <a:solidFill>
                            <a:srgbClr val="000000"/>
                          </a:solidFill>
                          <a:latin typeface="Calibri"/>
                        </a:rPr>
                        <a:t>Richard Warfington </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unknown</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X</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 </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rtl="0" fontAlgn="b"/>
                      <a:r>
                        <a:rPr lang="en-US" sz="1200" b="1" i="0" u="none" strike="noStrike">
                          <a:solidFill>
                            <a:srgbClr val="000000"/>
                          </a:solidFill>
                          <a:latin typeface="Calibri"/>
                        </a:rPr>
                        <a:t>       PRIVATES</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endParaRPr lang="en-US" sz="1200" b="1" i="0" u="none" strike="noStrike">
                        <a:solidFill>
                          <a:srgbClr val="000000"/>
                        </a:solidFill>
                        <a:latin typeface="Calibri"/>
                      </a:endParaRP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endParaRPr lang="en-US" sz="1200" b="1"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1"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1"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1"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176785">
                <a:tc>
                  <a:txBody>
                    <a:bodyPr/>
                    <a:lstStyle/>
                    <a:p>
                      <a:pPr algn="l" rtl="0" fontAlgn="ctr"/>
                      <a:r>
                        <a:rPr lang="en-US" sz="1200" b="0" i="0" u="none" strike="noStrike">
                          <a:solidFill>
                            <a:srgbClr val="000000"/>
                          </a:solidFill>
                          <a:latin typeface="Calibri"/>
                        </a:rPr>
                        <a:t>John Boley </a:t>
                      </a:r>
                    </a:p>
                  </a:txBody>
                  <a:tcPr marL="3114" marR="3114" marT="3114" marB="0" anchor="ctr">
                    <a:lnL>
                      <a:noFill/>
                    </a:lnL>
                    <a:lnR>
                      <a:noFill/>
                    </a:lnR>
                    <a:lnT>
                      <a:noFill/>
                    </a:lnT>
                    <a:lnB>
                      <a:noFill/>
                    </a:lnB>
                    <a:solidFill>
                      <a:schemeClr val="accent1">
                        <a:lumMod val="20000"/>
                        <a:lumOff val="80000"/>
                      </a:schemeClr>
                    </a:solidFill>
                  </a:tcPr>
                </a:tc>
                <a:tc>
                  <a:txBody>
                    <a:bodyPr/>
                    <a:lstStyle/>
                    <a:p>
                      <a:pPr algn="l" rtl="0" fontAlgn="ctr"/>
                      <a:r>
                        <a:rPr lang="en-US" sz="1200" b="0" i="0" u="none" strike="noStrike">
                          <a:solidFill>
                            <a:srgbClr val="000000"/>
                          </a:solidFill>
                          <a:latin typeface="Calibri"/>
                        </a:rPr>
                        <a:t>unknown</a:t>
                      </a:r>
                    </a:p>
                  </a:txBody>
                  <a:tcPr marL="3114" marR="3114" marT="3114" marB="0" anchor="ctr">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 </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 </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explorer w/Zebulon Pike</a:t>
                      </a: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rtl="0" fontAlgn="b"/>
                      <a:r>
                        <a:rPr lang="en-US" sz="1200" b="0" i="0" u="none" strike="noStrike">
                          <a:solidFill>
                            <a:srgbClr val="000000"/>
                          </a:solidFill>
                          <a:latin typeface="Calibri"/>
                        </a:rPr>
                        <a:t>William Bratton</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1841</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X - 1812</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 </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X</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rtl="0" fontAlgn="b"/>
                      <a:r>
                        <a:rPr lang="en-US" sz="1200" b="0" i="0" u="none" strike="noStrike">
                          <a:solidFill>
                            <a:srgbClr val="000000"/>
                          </a:solidFill>
                          <a:latin typeface="Calibri"/>
                        </a:rPr>
                        <a:t>John Collins </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1823</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X</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161185">
                <a:tc>
                  <a:txBody>
                    <a:bodyPr/>
                    <a:lstStyle/>
                    <a:p>
                      <a:pPr algn="l" rtl="0" fontAlgn="ctr"/>
                      <a:r>
                        <a:rPr lang="en-US" sz="1200" b="0" i="0" u="none" strike="noStrike">
                          <a:solidFill>
                            <a:srgbClr val="000000"/>
                          </a:solidFill>
                          <a:latin typeface="Calibri"/>
                        </a:rPr>
                        <a:t>John Colter </a:t>
                      </a:r>
                    </a:p>
                  </a:txBody>
                  <a:tcPr marL="3114" marR="3114" marT="3114" marB="0" anchor="ctr">
                    <a:lnL>
                      <a:noFill/>
                    </a:lnL>
                    <a:lnR>
                      <a:noFill/>
                    </a:lnR>
                    <a:lnT>
                      <a:noFill/>
                    </a:lnT>
                    <a:lnB>
                      <a:noFill/>
                    </a:lnB>
                    <a:solidFill>
                      <a:schemeClr val="accent1">
                        <a:lumMod val="20000"/>
                        <a:lumOff val="80000"/>
                      </a:schemeClr>
                    </a:solidFill>
                  </a:tcPr>
                </a:tc>
                <a:tc>
                  <a:txBody>
                    <a:bodyPr/>
                    <a:lstStyle/>
                    <a:p>
                      <a:pPr algn="l" rtl="0" fontAlgn="ctr"/>
                      <a:r>
                        <a:rPr lang="en-US" sz="1200" b="0" i="0" u="none" strike="noStrike">
                          <a:solidFill>
                            <a:srgbClr val="000000"/>
                          </a:solidFill>
                          <a:latin typeface="Calibri"/>
                        </a:rPr>
                        <a:t>1813</a:t>
                      </a:r>
                    </a:p>
                  </a:txBody>
                  <a:tcPr marL="3114" marR="3114" marT="3114" marB="0" anchor="ctr">
                    <a:lnL>
                      <a:noFill/>
                    </a:lnL>
                    <a:lnR>
                      <a:noFill/>
                    </a:lnR>
                    <a:lnT>
                      <a:noFill/>
                    </a:lnT>
                    <a:lnB>
                      <a:noFill/>
                    </a:lnB>
                    <a:solidFill>
                      <a:schemeClr val="accent1">
                        <a:lumMod val="20000"/>
                        <a:lumOff val="80000"/>
                      </a:schemeClr>
                    </a:solidFill>
                  </a:tcPr>
                </a:tc>
                <a:tc>
                  <a:txBody>
                    <a:bodyPr/>
                    <a:lstStyle/>
                    <a:p>
                      <a:pPr algn="ctr" rtl="0" fontAlgn="ctr"/>
                      <a:endParaRPr lang="en-US" sz="1200" b="0" i="0" u="none" strike="noStrike">
                        <a:solidFill>
                          <a:srgbClr val="000000"/>
                        </a:solidFill>
                        <a:latin typeface="Calibri"/>
                      </a:endParaRPr>
                    </a:p>
                  </a:txBody>
                  <a:tcPr marL="3114" marR="3114" marT="3114" marB="0" anchor="ctr">
                    <a:lnL>
                      <a:noFill/>
                    </a:lnL>
                    <a:lnR>
                      <a:noFill/>
                    </a:lnR>
                    <a:lnT>
                      <a:noFill/>
                    </a:lnT>
                    <a:lnB>
                      <a:noFill/>
                    </a:lnB>
                    <a:solidFill>
                      <a:schemeClr val="accent1">
                        <a:lumMod val="20000"/>
                        <a:lumOff val="80000"/>
                      </a:schemeClr>
                    </a:solidFill>
                  </a:tcPr>
                </a:tc>
                <a:tc>
                  <a:txBody>
                    <a:bodyPr/>
                    <a:lstStyle/>
                    <a:p>
                      <a:pPr algn="ctr" rtl="0" fontAlgn="ctr"/>
                      <a:r>
                        <a:rPr lang="en-US" sz="1200" b="0" i="0" u="none" strike="noStrike">
                          <a:solidFill>
                            <a:srgbClr val="000000"/>
                          </a:solidFill>
                          <a:latin typeface="Calibri"/>
                        </a:rPr>
                        <a:t>X</a:t>
                      </a:r>
                    </a:p>
                  </a:txBody>
                  <a:tcPr marL="3114" marR="3114" marT="3114" marB="0" anchor="ctr">
                    <a:lnL>
                      <a:noFill/>
                    </a:lnL>
                    <a:lnR>
                      <a:noFill/>
                    </a:lnR>
                    <a:lnT>
                      <a:noFill/>
                    </a:lnT>
                    <a:lnB>
                      <a:noFill/>
                    </a:lnB>
                    <a:solidFill>
                      <a:schemeClr val="accent1">
                        <a:lumMod val="20000"/>
                        <a:lumOff val="80000"/>
                      </a:schemeClr>
                    </a:solidFill>
                  </a:tcPr>
                </a:tc>
                <a:tc>
                  <a:txBody>
                    <a:bodyPr/>
                    <a:lstStyle/>
                    <a:p>
                      <a:pPr algn="ctr" rtl="0" fontAlgn="ctr"/>
                      <a:endParaRPr lang="en-US" sz="1200" b="0" i="0" u="none" strike="noStrike">
                        <a:solidFill>
                          <a:srgbClr val="000000"/>
                        </a:solidFill>
                        <a:latin typeface="Calibri"/>
                      </a:endParaRPr>
                    </a:p>
                  </a:txBody>
                  <a:tcPr marL="3114" marR="3114" marT="3114" marB="0" anchor="ctr">
                    <a:lnL>
                      <a:noFill/>
                    </a:lnL>
                    <a:lnR>
                      <a:noFill/>
                    </a:lnR>
                    <a:lnT>
                      <a:noFill/>
                    </a:lnT>
                    <a:lnB>
                      <a:noFill/>
                    </a:lnB>
                    <a:solidFill>
                      <a:schemeClr val="accent1">
                        <a:lumMod val="20000"/>
                        <a:lumOff val="80000"/>
                      </a:schemeClr>
                    </a:solidFill>
                  </a:tcPr>
                </a:tc>
                <a:tc>
                  <a:txBody>
                    <a:bodyPr/>
                    <a:lstStyle/>
                    <a:p>
                      <a:pPr algn="ctr" rtl="0" fontAlgn="ctr"/>
                      <a:r>
                        <a:rPr lang="en-US" sz="1200" b="0" i="0" u="none" strike="noStrike">
                          <a:solidFill>
                            <a:srgbClr val="000000"/>
                          </a:solidFill>
                          <a:latin typeface="Calibri"/>
                        </a:rPr>
                        <a:t>explorer, Yellowstone, ambushed w/Potts</a:t>
                      </a:r>
                    </a:p>
                  </a:txBody>
                  <a:tcPr marL="3114" marR="3114" marT="3114" marB="0" anchor="ctr">
                    <a:lnL>
                      <a:noFill/>
                    </a:lnL>
                    <a:lnR>
                      <a:noFill/>
                    </a:lnR>
                    <a:lnT>
                      <a:noFill/>
                    </a:lnT>
                    <a:lnB>
                      <a:noFill/>
                    </a:lnB>
                    <a:solidFill>
                      <a:schemeClr val="accent1">
                        <a:lumMod val="20000"/>
                        <a:lumOff val="80000"/>
                      </a:schemeClr>
                    </a:solidFill>
                  </a:tcPr>
                </a:tc>
              </a:tr>
              <a:tr h="157871">
                <a:tc>
                  <a:txBody>
                    <a:bodyPr/>
                    <a:lstStyle/>
                    <a:p>
                      <a:pPr algn="l" rtl="0" fontAlgn="b"/>
                      <a:r>
                        <a:rPr lang="en-US" sz="1200" b="0" i="0" u="none" strike="noStrike">
                          <a:solidFill>
                            <a:srgbClr val="000000"/>
                          </a:solidFill>
                          <a:latin typeface="Calibri"/>
                        </a:rPr>
                        <a:t>Pierre Cruzatte</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unknown</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rtl="0" fontAlgn="b"/>
                      <a:r>
                        <a:rPr lang="en-US" sz="1200" b="0" i="0" u="none" strike="noStrike">
                          <a:solidFill>
                            <a:srgbClr val="000000"/>
                          </a:solidFill>
                          <a:latin typeface="Calibri"/>
                        </a:rPr>
                        <a:t>John Dame</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unknown</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rtl="0" fontAlgn="b"/>
                      <a:r>
                        <a:rPr lang="en-US" sz="1200" b="0" i="0" u="none" strike="noStrike">
                          <a:solidFill>
                            <a:srgbClr val="000000"/>
                          </a:solidFill>
                          <a:latin typeface="Calibri"/>
                        </a:rPr>
                        <a:t>Joseph Field</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1807</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rtl="0" fontAlgn="b"/>
                      <a:r>
                        <a:rPr lang="en-US" sz="1200" b="0" i="0" u="none" strike="noStrike">
                          <a:solidFill>
                            <a:srgbClr val="000000"/>
                          </a:solidFill>
                          <a:latin typeface="Calibri"/>
                        </a:rPr>
                        <a:t>Reubin Field</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1822</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X</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 </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X</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239179">
                <a:tc>
                  <a:txBody>
                    <a:bodyPr/>
                    <a:lstStyle/>
                    <a:p>
                      <a:pPr algn="l" rtl="0" fontAlgn="ctr"/>
                      <a:r>
                        <a:rPr lang="en-US" sz="1200" b="0" i="0" u="none" strike="noStrike">
                          <a:solidFill>
                            <a:srgbClr val="000000"/>
                          </a:solidFill>
                          <a:latin typeface="Calibri"/>
                        </a:rPr>
                        <a:t>Robert Frazer</a:t>
                      </a:r>
                    </a:p>
                  </a:txBody>
                  <a:tcPr marL="3114" marR="3114" marT="3114" marB="0" anchor="ctr">
                    <a:lnL>
                      <a:noFill/>
                    </a:lnL>
                    <a:lnR>
                      <a:noFill/>
                    </a:lnR>
                    <a:lnT>
                      <a:noFill/>
                    </a:lnT>
                    <a:lnB>
                      <a:noFill/>
                    </a:lnB>
                    <a:solidFill>
                      <a:schemeClr val="accent1">
                        <a:lumMod val="20000"/>
                        <a:lumOff val="80000"/>
                      </a:schemeClr>
                    </a:solidFill>
                  </a:tcPr>
                </a:tc>
                <a:tc>
                  <a:txBody>
                    <a:bodyPr/>
                    <a:lstStyle/>
                    <a:p>
                      <a:pPr algn="l" rtl="0" fontAlgn="ctr"/>
                      <a:r>
                        <a:rPr lang="en-US" sz="1200" b="0" i="0" u="none" strike="noStrike">
                          <a:solidFill>
                            <a:srgbClr val="000000"/>
                          </a:solidFill>
                          <a:latin typeface="Calibri"/>
                        </a:rPr>
                        <a:t>1837</a:t>
                      </a:r>
                    </a:p>
                  </a:txBody>
                  <a:tcPr marL="3114" marR="3114" marT="3114" marB="0" anchor="ctr">
                    <a:lnL>
                      <a:noFill/>
                    </a:lnL>
                    <a:lnR>
                      <a:noFill/>
                    </a:lnR>
                    <a:lnT>
                      <a:noFill/>
                    </a:lnT>
                    <a:lnB>
                      <a:noFill/>
                    </a:lnB>
                    <a:solidFill>
                      <a:schemeClr val="accent1">
                        <a:lumMod val="20000"/>
                        <a:lumOff val="80000"/>
                      </a:schemeClr>
                    </a:solidFill>
                  </a:tcPr>
                </a:tc>
                <a:tc>
                  <a:txBody>
                    <a:bodyPr/>
                    <a:lstStyle/>
                    <a:p>
                      <a:pPr algn="ctr" rtl="0" fontAlgn="ctr"/>
                      <a:r>
                        <a:rPr lang="en-US" sz="1200" b="0" i="0" u="none" strike="noStrike">
                          <a:solidFill>
                            <a:srgbClr val="000000"/>
                          </a:solidFill>
                          <a:latin typeface="Calibri"/>
                        </a:rPr>
                        <a:t>X</a:t>
                      </a:r>
                    </a:p>
                  </a:txBody>
                  <a:tcPr marL="3114" marR="3114" marT="3114" marB="0" anchor="ctr">
                    <a:lnL>
                      <a:noFill/>
                    </a:lnL>
                    <a:lnR>
                      <a:noFill/>
                    </a:lnR>
                    <a:lnT>
                      <a:noFill/>
                    </a:lnT>
                    <a:lnB>
                      <a:noFill/>
                    </a:lnB>
                    <a:solidFill>
                      <a:schemeClr val="accent1">
                        <a:lumMod val="20000"/>
                        <a:lumOff val="80000"/>
                      </a:schemeClr>
                    </a:solidFill>
                  </a:tcPr>
                </a:tc>
                <a:tc>
                  <a:txBody>
                    <a:bodyPr/>
                    <a:lstStyle/>
                    <a:p>
                      <a:pPr algn="ctr" rtl="0" fontAlgn="ctr"/>
                      <a:r>
                        <a:rPr lang="en-US" sz="1200" b="0" i="0" u="none" strike="noStrike">
                          <a:solidFill>
                            <a:srgbClr val="000000"/>
                          </a:solidFill>
                          <a:latin typeface="Calibri"/>
                        </a:rPr>
                        <a:t> </a:t>
                      </a:r>
                    </a:p>
                  </a:txBody>
                  <a:tcPr marL="3114" marR="3114" marT="3114" marB="0" anchor="ctr">
                    <a:lnL>
                      <a:noFill/>
                    </a:lnL>
                    <a:lnR>
                      <a:noFill/>
                    </a:lnR>
                    <a:lnT>
                      <a:noFill/>
                    </a:lnT>
                    <a:lnB>
                      <a:noFill/>
                    </a:lnB>
                    <a:solidFill>
                      <a:schemeClr val="accent1">
                        <a:lumMod val="20000"/>
                        <a:lumOff val="80000"/>
                      </a:schemeClr>
                    </a:solidFill>
                  </a:tcPr>
                </a:tc>
                <a:tc>
                  <a:txBody>
                    <a:bodyPr/>
                    <a:lstStyle/>
                    <a:p>
                      <a:pPr algn="ctr" rtl="0" fontAlgn="ctr"/>
                      <a:r>
                        <a:rPr lang="en-US" sz="1200" b="0" i="0" u="none" strike="noStrike">
                          <a:solidFill>
                            <a:srgbClr val="000000"/>
                          </a:solidFill>
                          <a:latin typeface="Calibri"/>
                        </a:rPr>
                        <a:t>X</a:t>
                      </a:r>
                    </a:p>
                  </a:txBody>
                  <a:tcPr marL="3114" marR="3114" marT="3114" marB="0" anchor="ctr">
                    <a:lnL>
                      <a:noFill/>
                    </a:lnL>
                    <a:lnR>
                      <a:noFill/>
                    </a:lnR>
                    <a:lnT>
                      <a:noFill/>
                    </a:lnT>
                    <a:lnB>
                      <a:noFill/>
                    </a:lnB>
                    <a:solidFill>
                      <a:schemeClr val="accent1">
                        <a:lumMod val="20000"/>
                        <a:lumOff val="80000"/>
                      </a:schemeClr>
                    </a:solidFill>
                  </a:tcPr>
                </a:tc>
                <a:tc>
                  <a:txBody>
                    <a:bodyPr/>
                    <a:lstStyle/>
                    <a:p>
                      <a:pPr algn="ctr" rtl="0" fontAlgn="ctr"/>
                      <a:r>
                        <a:rPr lang="en-US" sz="1200" b="0" i="0" u="none" strike="noStrike">
                          <a:solidFill>
                            <a:srgbClr val="000000"/>
                          </a:solidFill>
                          <a:latin typeface="Calibri"/>
                        </a:rPr>
                        <a:t> 1806 - 1st journal ready (lost) map survived</a:t>
                      </a:r>
                    </a:p>
                  </a:txBody>
                  <a:tcPr marL="3114" marR="3114" marT="3114" marB="0" anchor="ctr">
                    <a:lnL>
                      <a:noFill/>
                    </a:lnL>
                    <a:lnR>
                      <a:noFill/>
                    </a:lnR>
                    <a:lnT>
                      <a:noFill/>
                    </a:lnT>
                    <a:lnB>
                      <a:noFill/>
                    </a:lnB>
                    <a:solidFill>
                      <a:schemeClr val="accent1">
                        <a:lumMod val="20000"/>
                        <a:lumOff val="80000"/>
                      </a:schemeClr>
                    </a:solidFill>
                  </a:tcPr>
                </a:tc>
              </a:tr>
              <a:tr h="157871">
                <a:tc>
                  <a:txBody>
                    <a:bodyPr/>
                    <a:lstStyle/>
                    <a:p>
                      <a:pPr algn="l" rtl="0" fontAlgn="b"/>
                      <a:r>
                        <a:rPr lang="en-US" sz="1200" b="0" i="0" u="none" strike="noStrike">
                          <a:solidFill>
                            <a:srgbClr val="000000"/>
                          </a:solidFill>
                          <a:latin typeface="Calibri"/>
                        </a:rPr>
                        <a:t>George Gibson </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1809</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X</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 </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rtl="0" fontAlgn="b"/>
                      <a:r>
                        <a:rPr lang="en-US" sz="1200" b="0" i="0" u="none" strike="noStrike">
                          <a:solidFill>
                            <a:srgbClr val="000000"/>
                          </a:solidFill>
                          <a:latin typeface="Calibri"/>
                        </a:rPr>
                        <a:t>Hugh Hall</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unknown</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unknown</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rtl="0" fontAlgn="b"/>
                      <a:r>
                        <a:rPr lang="en-US" sz="1200" b="0" i="0" u="none" strike="noStrike">
                          <a:solidFill>
                            <a:srgbClr val="000000"/>
                          </a:solidFill>
                          <a:latin typeface="Calibri"/>
                        </a:rPr>
                        <a:t>Thomas Howard</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1825-28</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X</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 </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171585">
                <a:tc>
                  <a:txBody>
                    <a:bodyPr/>
                    <a:lstStyle/>
                    <a:p>
                      <a:pPr algn="l" rtl="0" fontAlgn="ctr"/>
                      <a:r>
                        <a:rPr lang="en-US" sz="1200" b="0" i="0" u="none" strike="noStrike">
                          <a:solidFill>
                            <a:srgbClr val="000000"/>
                          </a:solidFill>
                          <a:latin typeface="Calibri"/>
                        </a:rPr>
                        <a:t>Francois Labiche </a:t>
                      </a:r>
                    </a:p>
                  </a:txBody>
                  <a:tcPr marL="3114" marR="3114" marT="3114" marB="0" anchor="ctr">
                    <a:lnL>
                      <a:noFill/>
                    </a:lnL>
                    <a:lnR>
                      <a:noFill/>
                    </a:lnR>
                    <a:lnT>
                      <a:noFill/>
                    </a:lnT>
                    <a:lnB>
                      <a:noFill/>
                    </a:lnB>
                    <a:solidFill>
                      <a:schemeClr val="accent1">
                        <a:lumMod val="20000"/>
                        <a:lumOff val="80000"/>
                      </a:schemeClr>
                    </a:solidFill>
                  </a:tcPr>
                </a:tc>
                <a:tc>
                  <a:txBody>
                    <a:bodyPr/>
                    <a:lstStyle/>
                    <a:p>
                      <a:pPr algn="l" rtl="0" fontAlgn="ctr"/>
                      <a:r>
                        <a:rPr lang="en-US" sz="1200" b="0" i="0" u="none" strike="noStrike">
                          <a:solidFill>
                            <a:srgbClr val="000000"/>
                          </a:solidFill>
                          <a:latin typeface="Calibri"/>
                        </a:rPr>
                        <a:t>after 1828</a:t>
                      </a:r>
                    </a:p>
                  </a:txBody>
                  <a:tcPr marL="3114" marR="3114" marT="3114" marB="0" anchor="ctr">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went w/Lewis to DC to interp for indians</a:t>
                      </a: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rtl="0" fontAlgn="b"/>
                      <a:r>
                        <a:rPr lang="en-US" sz="1200" b="0" i="0" u="none" strike="noStrike">
                          <a:solidFill>
                            <a:srgbClr val="000000"/>
                          </a:solidFill>
                          <a:latin typeface="Calibri"/>
                        </a:rPr>
                        <a:t>Jean Le Page </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unknown</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X</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rtl="0" fontAlgn="b"/>
                      <a:r>
                        <a:rPr lang="en-US" sz="1200" b="0" i="0" u="none" strike="noStrike">
                          <a:solidFill>
                            <a:srgbClr val="000000"/>
                          </a:solidFill>
                          <a:latin typeface="Calibri"/>
                        </a:rPr>
                        <a:t>Hugh McNeal </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1828</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X</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 </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rtl="0" fontAlgn="b"/>
                      <a:r>
                        <a:rPr lang="en-US" sz="1200" b="1" i="0" u="none" strike="noStrike">
                          <a:solidFill>
                            <a:srgbClr val="FF0000"/>
                          </a:solidFill>
                          <a:latin typeface="Calibri"/>
                        </a:rPr>
                        <a:t>John Newman  </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1838 - killed</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X</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317173">
                <a:tc>
                  <a:txBody>
                    <a:bodyPr/>
                    <a:lstStyle/>
                    <a:p>
                      <a:pPr algn="l" rtl="0" fontAlgn="ctr"/>
                      <a:r>
                        <a:rPr lang="en-US" sz="1200" b="0" i="0" u="none" strike="noStrike">
                          <a:solidFill>
                            <a:srgbClr val="000000"/>
                          </a:solidFill>
                          <a:latin typeface="Calibri"/>
                        </a:rPr>
                        <a:t>John Potts </a:t>
                      </a:r>
                    </a:p>
                  </a:txBody>
                  <a:tcPr marL="3114" marR="3114" marT="3114" marB="0" anchor="ctr">
                    <a:lnL>
                      <a:noFill/>
                    </a:lnL>
                    <a:lnR>
                      <a:noFill/>
                    </a:lnR>
                    <a:lnT>
                      <a:noFill/>
                    </a:lnT>
                    <a:lnB>
                      <a:noFill/>
                    </a:lnB>
                    <a:solidFill>
                      <a:schemeClr val="accent1">
                        <a:lumMod val="20000"/>
                        <a:lumOff val="80000"/>
                      </a:schemeClr>
                    </a:solidFill>
                  </a:tcPr>
                </a:tc>
                <a:tc>
                  <a:txBody>
                    <a:bodyPr/>
                    <a:lstStyle/>
                    <a:p>
                      <a:pPr algn="l" rtl="0" fontAlgn="ctr"/>
                      <a:r>
                        <a:rPr lang="en-US" sz="1200" b="0" i="0" u="none" strike="noStrike">
                          <a:solidFill>
                            <a:srgbClr val="000000"/>
                          </a:solidFill>
                          <a:latin typeface="Calibri"/>
                        </a:rPr>
                        <a:t>1808 - Blackfeet</a:t>
                      </a:r>
                    </a:p>
                  </a:txBody>
                  <a:tcPr marL="3114" marR="3114" marT="3114" marB="0" anchor="ctr">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joined Manuel Lisa's fur trading. W/Colter ambushed by Blackfeet near 3forks, killed</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l" fontAlgn="b"/>
                      <a:endParaRPr lang="en-US" sz="1200" b="0" i="0" u="none" strike="noStrike">
                        <a:solidFill>
                          <a:srgbClr val="252525"/>
                        </a:solidFill>
                        <a:latin typeface="Arial"/>
                      </a:endParaRPr>
                    </a:p>
                  </a:txBody>
                  <a:tcPr marL="3114" marR="3114" marT="3114" marB="0" anchor="b">
                    <a:lnL>
                      <a:noFill/>
                    </a:lnL>
                    <a:lnR>
                      <a:noFill/>
                    </a:lnR>
                    <a:lnT>
                      <a:noFill/>
                    </a:lnT>
                    <a:lnB>
                      <a:noFill/>
                    </a:lnB>
                    <a:solidFill>
                      <a:schemeClr val="accent1">
                        <a:lumMod val="20000"/>
                        <a:lumOff val="80000"/>
                      </a:schemeClr>
                    </a:solidFill>
                  </a:tcPr>
                </a:tc>
              </a:tr>
              <a:tr h="157871">
                <a:tc>
                  <a:txBody>
                    <a:bodyPr/>
                    <a:lstStyle/>
                    <a:p>
                      <a:pPr algn="l" rtl="0" fontAlgn="b"/>
                      <a:r>
                        <a:rPr lang="en-US" sz="1200" b="1" i="0" u="none" strike="noStrike">
                          <a:solidFill>
                            <a:srgbClr val="FF0000"/>
                          </a:solidFill>
                          <a:latin typeface="Calibri"/>
                        </a:rPr>
                        <a:t>Moses Reed</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unknown</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unknown</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202783">
                <a:tc>
                  <a:txBody>
                    <a:bodyPr/>
                    <a:lstStyle/>
                    <a:p>
                      <a:pPr algn="l" rtl="0" fontAlgn="ctr"/>
                      <a:r>
                        <a:rPr lang="en-US" sz="1200" b="0" i="0" u="none" strike="noStrike">
                          <a:solidFill>
                            <a:srgbClr val="000000"/>
                          </a:solidFill>
                          <a:latin typeface="Calibri"/>
                        </a:rPr>
                        <a:t>John Robertson</a:t>
                      </a:r>
                    </a:p>
                  </a:txBody>
                  <a:tcPr marL="3114" marR="3114" marT="3114" marB="0" anchor="ctr">
                    <a:lnL>
                      <a:noFill/>
                    </a:lnL>
                    <a:lnR>
                      <a:noFill/>
                    </a:lnR>
                    <a:lnT>
                      <a:noFill/>
                    </a:lnT>
                    <a:lnB>
                      <a:noFill/>
                    </a:lnB>
                    <a:solidFill>
                      <a:schemeClr val="accent1">
                        <a:lumMod val="20000"/>
                        <a:lumOff val="80000"/>
                      </a:schemeClr>
                    </a:solidFill>
                  </a:tcPr>
                </a:tc>
                <a:tc>
                  <a:txBody>
                    <a:bodyPr/>
                    <a:lstStyle/>
                    <a:p>
                      <a:pPr algn="l" rtl="0" fontAlgn="ctr"/>
                      <a:r>
                        <a:rPr lang="en-US" sz="1200" b="0" i="0" u="none" strike="noStrike">
                          <a:solidFill>
                            <a:srgbClr val="000000"/>
                          </a:solidFill>
                          <a:latin typeface="Calibri"/>
                        </a:rPr>
                        <a:t>unknown</a:t>
                      </a:r>
                    </a:p>
                  </a:txBody>
                  <a:tcPr marL="3114" marR="3114" marT="3114" marB="0" anchor="ctr">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left expedition 6/12/1804</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rtl="0" fontAlgn="ctr"/>
                      <a:r>
                        <a:rPr lang="en-US" sz="1200" b="0" i="0" u="none" strike="noStrike">
                          <a:solidFill>
                            <a:srgbClr val="000000"/>
                          </a:solidFill>
                          <a:latin typeface="Calibri"/>
                        </a:rPr>
                        <a:t>George Shannon</a:t>
                      </a:r>
                    </a:p>
                  </a:txBody>
                  <a:tcPr marL="3114" marR="3114" marT="3114" marB="0" anchor="ctr">
                    <a:lnL>
                      <a:noFill/>
                    </a:lnL>
                    <a:lnR>
                      <a:noFill/>
                    </a:lnR>
                    <a:lnT>
                      <a:noFill/>
                    </a:lnT>
                    <a:lnB>
                      <a:noFill/>
                    </a:lnB>
                    <a:solidFill>
                      <a:schemeClr val="accent1">
                        <a:lumMod val="20000"/>
                        <a:lumOff val="80000"/>
                      </a:schemeClr>
                    </a:solidFill>
                  </a:tcPr>
                </a:tc>
                <a:tc>
                  <a:txBody>
                    <a:bodyPr/>
                    <a:lstStyle/>
                    <a:p>
                      <a:pPr algn="l" rtl="0" fontAlgn="ctr"/>
                      <a:r>
                        <a:rPr lang="en-US" sz="1200" b="0" i="0" u="none" strike="noStrike">
                          <a:solidFill>
                            <a:srgbClr val="000000"/>
                          </a:solidFill>
                          <a:latin typeface="Calibri"/>
                        </a:rPr>
                        <a:t>1836</a:t>
                      </a:r>
                    </a:p>
                  </a:txBody>
                  <a:tcPr marL="3114" marR="3114" marT="3114" marB="0" anchor="ctr">
                    <a:lnL>
                      <a:noFill/>
                    </a:lnL>
                    <a:lnR>
                      <a:noFill/>
                    </a:lnR>
                    <a:lnT>
                      <a:noFill/>
                    </a:lnT>
                    <a:lnB>
                      <a:noFill/>
                    </a:lnB>
                    <a:solidFill>
                      <a:schemeClr val="accent1">
                        <a:lumMod val="20000"/>
                        <a:lumOff val="80000"/>
                      </a:schemeClr>
                    </a:solidFill>
                  </a:tcPr>
                </a:tc>
                <a:tc>
                  <a:txBody>
                    <a:bodyPr/>
                    <a:lstStyle/>
                    <a:p>
                      <a:pPr algn="ctr" rtl="0" fontAlgn="ctr"/>
                      <a:r>
                        <a:rPr lang="en-US" sz="1200" b="0" i="0" u="none" strike="noStrike">
                          <a:solidFill>
                            <a:srgbClr val="000000"/>
                          </a:solidFill>
                          <a:latin typeface="Calibri"/>
                        </a:rPr>
                        <a:t>X</a:t>
                      </a:r>
                    </a:p>
                  </a:txBody>
                  <a:tcPr marL="3114" marR="3114" marT="3114" marB="0" anchor="ctr">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lawyer, senator Mo</a:t>
                      </a: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rtl="0" fontAlgn="b"/>
                      <a:r>
                        <a:rPr lang="en-US" sz="1200" b="0" i="0" u="none" strike="noStrike">
                          <a:solidFill>
                            <a:srgbClr val="000000"/>
                          </a:solidFill>
                          <a:latin typeface="Calibri"/>
                        </a:rPr>
                        <a:t>John Shields</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1809</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X</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X</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rtl="0" fontAlgn="b"/>
                      <a:r>
                        <a:rPr lang="en-US" sz="1200" b="0" i="0" u="none" strike="noStrike">
                          <a:solidFill>
                            <a:srgbClr val="000000"/>
                          </a:solidFill>
                          <a:latin typeface="Calibri"/>
                        </a:rPr>
                        <a:t>John Thompson</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1825-28 killed</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X</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 </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rtl="0" fontAlgn="b"/>
                      <a:r>
                        <a:rPr lang="en-US" sz="1200" b="0" i="0" u="none" strike="noStrike">
                          <a:solidFill>
                            <a:srgbClr val="000000"/>
                          </a:solidFill>
                          <a:latin typeface="Calibri"/>
                        </a:rPr>
                        <a:t>Ebeneezer Tuttle </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unknown</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unknown</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rtl="0" fontAlgn="b"/>
                      <a:r>
                        <a:rPr lang="en-US" sz="1200" b="0" i="0" u="none" strike="noStrike">
                          <a:solidFill>
                            <a:srgbClr val="000000"/>
                          </a:solidFill>
                          <a:latin typeface="Calibri"/>
                        </a:rPr>
                        <a:t>Peter Weiser</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1828-killed</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X</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197583">
                <a:tc>
                  <a:txBody>
                    <a:bodyPr/>
                    <a:lstStyle/>
                    <a:p>
                      <a:pPr algn="l" rtl="0" fontAlgn="ctr"/>
                      <a:r>
                        <a:rPr lang="en-US" sz="1200" b="0" i="0" u="none" strike="noStrike">
                          <a:solidFill>
                            <a:srgbClr val="000000"/>
                          </a:solidFill>
                          <a:latin typeface="Calibri"/>
                        </a:rPr>
                        <a:t>William Werner</a:t>
                      </a:r>
                    </a:p>
                  </a:txBody>
                  <a:tcPr marL="3114" marR="3114" marT="3114" marB="0" anchor="ctr">
                    <a:lnL>
                      <a:noFill/>
                    </a:lnL>
                    <a:lnR>
                      <a:noFill/>
                    </a:lnR>
                    <a:lnT>
                      <a:noFill/>
                    </a:lnT>
                    <a:lnB>
                      <a:noFill/>
                    </a:lnB>
                    <a:solidFill>
                      <a:schemeClr val="accent1">
                        <a:lumMod val="20000"/>
                        <a:lumOff val="80000"/>
                      </a:schemeClr>
                    </a:solidFill>
                  </a:tcPr>
                </a:tc>
                <a:tc>
                  <a:txBody>
                    <a:bodyPr/>
                    <a:lstStyle/>
                    <a:p>
                      <a:pPr algn="l" rtl="0" fontAlgn="ctr"/>
                      <a:r>
                        <a:rPr lang="en-US" sz="1200" b="0" i="0" u="none" strike="noStrike">
                          <a:solidFill>
                            <a:srgbClr val="000000"/>
                          </a:solidFill>
                          <a:latin typeface="Calibri"/>
                        </a:rPr>
                        <a:t>after 1828</a:t>
                      </a:r>
                    </a:p>
                  </a:txBody>
                  <a:tcPr marL="3114" marR="3114" marT="3114" marB="0" anchor="ctr">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manuel Lisa's fur trading</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 indian agent- Mo</a:t>
                      </a: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rtl="0" fontAlgn="b"/>
                      <a:r>
                        <a:rPr lang="en-US" sz="1200" b="0" i="0" u="none" strike="noStrike">
                          <a:solidFill>
                            <a:srgbClr val="000000"/>
                          </a:solidFill>
                          <a:latin typeface="Calibri"/>
                        </a:rPr>
                        <a:t>Issac White</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unknown</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unknown</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rtl="0" fontAlgn="b"/>
                      <a:r>
                        <a:rPr lang="en-US" sz="1200" b="0" i="0" u="none" strike="noStrike">
                          <a:solidFill>
                            <a:srgbClr val="000000"/>
                          </a:solidFill>
                          <a:latin typeface="Calibri"/>
                        </a:rPr>
                        <a:t>Joseph Whitehouse</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after 1817</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X-1812</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 </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rtl="0" fontAlgn="b"/>
                      <a:r>
                        <a:rPr lang="en-US" sz="1200" b="0" i="0" u="none" strike="noStrike">
                          <a:solidFill>
                            <a:srgbClr val="000000"/>
                          </a:solidFill>
                          <a:latin typeface="Calibri"/>
                        </a:rPr>
                        <a:t>Alexander Willard</a:t>
                      </a:r>
                    </a:p>
                  </a:txBody>
                  <a:tcPr marL="3114" marR="3114" marT="3114" marB="0" anchor="b">
                    <a:lnL>
                      <a:noFill/>
                    </a:lnL>
                    <a:lnR>
                      <a:noFill/>
                    </a:lnR>
                    <a:lnT>
                      <a:noFill/>
                    </a:lnT>
                    <a:lnB>
                      <a:noFill/>
                    </a:lnB>
                    <a:solidFill>
                      <a:schemeClr val="accent1">
                        <a:lumMod val="20000"/>
                        <a:lumOff val="80000"/>
                      </a:schemeClr>
                    </a:solidFill>
                  </a:tcPr>
                </a:tc>
                <a:tc>
                  <a:txBody>
                    <a:bodyPr/>
                    <a:lstStyle/>
                    <a:p>
                      <a:pPr algn="l" rtl="0" fontAlgn="b"/>
                      <a:r>
                        <a:rPr lang="en-US" sz="1200" b="0" i="0" u="none" strike="noStrike">
                          <a:solidFill>
                            <a:srgbClr val="000000"/>
                          </a:solidFill>
                          <a:latin typeface="Calibri"/>
                        </a:rPr>
                        <a:t>1865</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X-1812</a:t>
                      </a: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endParaRPr lang="en-US" sz="1200" b="0" i="0" u="none" strike="noStrike">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c>
                  <a:txBody>
                    <a:bodyPr/>
                    <a:lstStyle/>
                    <a:p>
                      <a:pPr algn="ctr" rtl="0" fontAlgn="t"/>
                      <a:r>
                        <a:rPr lang="en-US" sz="1200" b="0" i="0" u="none" strike="noStrike">
                          <a:solidFill>
                            <a:srgbClr val="000000"/>
                          </a:solidFill>
                          <a:latin typeface="Calibri"/>
                        </a:rPr>
                        <a:t>blacksmith</a:t>
                      </a:r>
                    </a:p>
                  </a:txBody>
                  <a:tcPr marL="3114" marR="3114" marT="3114" marB="0">
                    <a:lnL>
                      <a:noFill/>
                    </a:lnL>
                    <a:lnR>
                      <a:noFill/>
                    </a:lnR>
                    <a:lnT>
                      <a:noFill/>
                    </a:lnT>
                    <a:lnB>
                      <a:noFill/>
                    </a:lnB>
                    <a:solidFill>
                      <a:schemeClr val="accent1">
                        <a:lumMod val="20000"/>
                        <a:lumOff val="80000"/>
                      </a:schemeClr>
                    </a:solidFill>
                  </a:tcPr>
                </a:tc>
              </a:tr>
              <a:tr h="157871">
                <a:tc>
                  <a:txBody>
                    <a:bodyPr/>
                    <a:lstStyle/>
                    <a:p>
                      <a:pPr algn="l" fontAlgn="b"/>
                      <a:r>
                        <a:rPr lang="en-US" sz="1200" b="0" i="0" u="none" strike="noStrike">
                          <a:solidFill>
                            <a:srgbClr val="000000"/>
                          </a:solidFill>
                          <a:latin typeface="Calibri"/>
                        </a:rPr>
                        <a:t>Richard Windsor</a:t>
                      </a:r>
                    </a:p>
                  </a:txBody>
                  <a:tcPr marL="3114" marR="3114" marT="3114" marB="0" anchor="b">
                    <a:lnL>
                      <a:noFill/>
                    </a:lnL>
                    <a:lnR>
                      <a:noFill/>
                    </a:lnR>
                    <a:lnT>
                      <a:noFill/>
                    </a:lnT>
                    <a:lnB>
                      <a:noFill/>
                    </a:lnB>
                    <a:solidFill>
                      <a:schemeClr val="accent1">
                        <a:lumMod val="20000"/>
                        <a:lumOff val="80000"/>
                      </a:schemeClr>
                    </a:solidFill>
                  </a:tcPr>
                </a:tc>
                <a:tc>
                  <a:txBody>
                    <a:bodyPr/>
                    <a:lstStyle/>
                    <a:p>
                      <a:pPr algn="l" fontAlgn="b"/>
                      <a:r>
                        <a:rPr lang="en-US" sz="1200" b="0" i="0" u="none" strike="noStrike">
                          <a:solidFill>
                            <a:srgbClr val="000000"/>
                          </a:solidFill>
                          <a:latin typeface="Calibri"/>
                        </a:rPr>
                        <a:t>1825-28</a:t>
                      </a:r>
                    </a:p>
                  </a:txBody>
                  <a:tcPr marL="3114" marR="3114" marT="3114" marB="0" anchor="b">
                    <a:lnL>
                      <a:noFill/>
                    </a:lnL>
                    <a:lnR>
                      <a:noFill/>
                    </a:lnR>
                    <a:lnT>
                      <a:noFill/>
                    </a:lnT>
                    <a:lnB>
                      <a:noFill/>
                    </a:lnB>
                    <a:solidFill>
                      <a:schemeClr val="accent1">
                        <a:lumMod val="20000"/>
                        <a:lumOff val="80000"/>
                      </a:schemeClr>
                    </a:solidFill>
                  </a:tcPr>
                </a:tc>
                <a:tc>
                  <a:txBody>
                    <a:bodyPr/>
                    <a:lstStyle/>
                    <a:p>
                      <a:pPr algn="ctr" fontAlgn="t"/>
                      <a:r>
                        <a:rPr lang="en-US" sz="1200" b="0" i="0" u="none" strike="noStrike">
                          <a:solidFill>
                            <a:srgbClr val="000000"/>
                          </a:solidFill>
                          <a:latin typeface="Calibri"/>
                        </a:rPr>
                        <a:t>X</a:t>
                      </a:r>
                    </a:p>
                  </a:txBody>
                  <a:tcPr marL="3114" marR="3114" marT="3114" marB="0">
                    <a:lnL>
                      <a:noFill/>
                    </a:lnL>
                    <a:lnR>
                      <a:noFill/>
                    </a:lnR>
                    <a:lnT>
                      <a:noFill/>
                    </a:lnT>
                    <a:lnB>
                      <a:noFill/>
                    </a:lnB>
                    <a:solidFill>
                      <a:schemeClr val="accent1">
                        <a:lumMod val="20000"/>
                        <a:lumOff val="80000"/>
                      </a:schemeClr>
                    </a:solidFill>
                  </a:tcPr>
                </a:tc>
                <a:tc>
                  <a:txBody>
                    <a:bodyPr/>
                    <a:lstStyle/>
                    <a:p>
                      <a:pPr algn="ctr" fontAlgn="t"/>
                      <a:r>
                        <a:rPr lang="en-US" sz="1200" b="0" i="0" u="none" strike="noStrike">
                          <a:solidFill>
                            <a:srgbClr val="000000"/>
                          </a:solidFill>
                          <a:latin typeface="Calibri"/>
                        </a:rPr>
                        <a:t> </a:t>
                      </a:r>
                    </a:p>
                  </a:txBody>
                  <a:tcPr marL="3114" marR="3114" marT="3114" marB="0">
                    <a:lnL>
                      <a:noFill/>
                    </a:lnL>
                    <a:lnR>
                      <a:noFill/>
                    </a:lnR>
                    <a:lnT>
                      <a:noFill/>
                    </a:lnT>
                    <a:lnB>
                      <a:noFill/>
                    </a:lnB>
                    <a:solidFill>
                      <a:schemeClr val="accent1">
                        <a:lumMod val="20000"/>
                        <a:lumOff val="80000"/>
                      </a:schemeClr>
                    </a:solidFill>
                  </a:tcPr>
                </a:tc>
                <a:tc>
                  <a:txBody>
                    <a:bodyPr/>
                    <a:lstStyle/>
                    <a:p>
                      <a:pPr algn="ctr" fontAlgn="t"/>
                      <a:r>
                        <a:rPr lang="en-US" sz="1200" b="0" i="0" u="none" strike="noStrike">
                          <a:solidFill>
                            <a:srgbClr val="000000"/>
                          </a:solidFill>
                          <a:latin typeface="Calibri"/>
                        </a:rPr>
                        <a:t>X</a:t>
                      </a:r>
                    </a:p>
                  </a:txBody>
                  <a:tcPr marL="3114" marR="3114" marT="3114" marB="0">
                    <a:lnL>
                      <a:noFill/>
                    </a:lnL>
                    <a:lnR>
                      <a:noFill/>
                    </a:lnR>
                    <a:lnT>
                      <a:noFill/>
                    </a:lnT>
                    <a:lnB>
                      <a:noFill/>
                    </a:lnB>
                    <a:solidFill>
                      <a:schemeClr val="accent1">
                        <a:lumMod val="20000"/>
                        <a:lumOff val="80000"/>
                      </a:schemeClr>
                    </a:solidFill>
                  </a:tcPr>
                </a:tc>
                <a:tc>
                  <a:txBody>
                    <a:bodyPr/>
                    <a:lstStyle/>
                    <a:p>
                      <a:pPr algn="ctr" fontAlgn="t"/>
                      <a:endParaRPr lang="en-US" sz="1200" b="0" i="0" u="none" strike="noStrike" dirty="0">
                        <a:solidFill>
                          <a:srgbClr val="000000"/>
                        </a:solidFill>
                        <a:latin typeface="Calibri"/>
                      </a:endParaRPr>
                    </a:p>
                  </a:txBody>
                  <a:tcPr marL="3114" marR="3114" marT="3114" marB="0">
                    <a:lnL>
                      <a:noFill/>
                    </a:lnL>
                    <a:lnR>
                      <a:noFill/>
                    </a:lnR>
                    <a:lnT>
                      <a:noFill/>
                    </a:lnT>
                    <a:lnB>
                      <a:noFill/>
                    </a:lnB>
                    <a:solidFill>
                      <a:schemeClr val="accent1">
                        <a:lumMod val="20000"/>
                        <a:lumOff val="80000"/>
                      </a:schemeClr>
                    </a:solidFill>
                  </a:tcPr>
                </a:tc>
              </a:tr>
            </a:tbl>
          </a:graphicData>
        </a:graphic>
      </p:graphicFrame>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r="898" b="67641"/>
          <a:stretch>
            <a:fillRect/>
          </a:stretch>
        </p:blipFill>
        <p:spPr bwMode="auto">
          <a:xfrm>
            <a:off x="76200" y="182880"/>
            <a:ext cx="7467600" cy="3352800"/>
          </a:xfrm>
          <a:prstGeom prst="rect">
            <a:avLst/>
          </a:prstGeom>
          <a:noFill/>
          <a:ln w="9525">
            <a:noFill/>
            <a:miter lim="800000"/>
            <a:headEnd/>
            <a:tailEnd/>
          </a:ln>
          <a:effectLst/>
        </p:spPr>
      </p:pic>
      <p:sp useBgFill="1">
        <p:nvSpPr>
          <p:cNvPr id="16" name="TextBox 15"/>
          <p:cNvSpPr txBox="1"/>
          <p:nvPr/>
        </p:nvSpPr>
        <p:spPr>
          <a:xfrm>
            <a:off x="1981200" y="1600200"/>
            <a:ext cx="2050626" cy="553998"/>
          </a:xfrm>
          <a:prstGeom prst="rect">
            <a:avLst/>
          </a:prstGeom>
        </p:spPr>
        <p:txBody>
          <a:bodyPr wrap="none" rtlCol="0">
            <a:spAutoFit/>
          </a:bodyPr>
          <a:lstStyle/>
          <a:p>
            <a:r>
              <a:rPr lang="en-US" sz="3000" b="1" dirty="0" smtClean="0"/>
              <a:t>SERGEANTS</a:t>
            </a:r>
            <a:endParaRPr lang="en-US" sz="3000" b="1" dirty="0"/>
          </a:p>
        </p:txBody>
      </p:sp>
      <p:sp useBgFill="1">
        <p:nvSpPr>
          <p:cNvPr id="10" name="Rectangle 9"/>
          <p:cNvSpPr/>
          <p:nvPr/>
        </p:nvSpPr>
        <p:spPr>
          <a:xfrm>
            <a:off x="0" y="1752600"/>
            <a:ext cx="7086600" cy="1828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noChangeArrowheads="1"/>
          </p:cNvPicPr>
          <p:nvPr/>
        </p:nvPicPr>
        <p:blipFill>
          <a:blip r:embed="rId2"/>
          <a:srcRect l="46517" t="18386" r="2920" b="70583"/>
          <a:stretch>
            <a:fillRect/>
          </a:stretch>
        </p:blipFill>
        <p:spPr bwMode="auto">
          <a:xfrm>
            <a:off x="3581400" y="2133600"/>
            <a:ext cx="3810000" cy="1143000"/>
          </a:xfrm>
          <a:prstGeom prst="rect">
            <a:avLst/>
          </a:prstGeom>
          <a:noFill/>
          <a:ln w="9525">
            <a:noFill/>
            <a:miter lim="800000"/>
            <a:headEnd/>
            <a:tailEnd/>
          </a:ln>
          <a:effectLst/>
        </p:spPr>
      </p:pic>
      <p:pic>
        <p:nvPicPr>
          <p:cNvPr id="8" name="Picture 7"/>
          <p:cNvPicPr>
            <a:picLocks noChangeAspect="1" noChangeArrowheads="1"/>
          </p:cNvPicPr>
          <p:nvPr/>
        </p:nvPicPr>
        <p:blipFill>
          <a:blip r:embed="rId2"/>
          <a:srcRect t="18386" r="65617" b="67641"/>
          <a:stretch>
            <a:fillRect/>
          </a:stretch>
        </p:blipFill>
        <p:spPr bwMode="auto">
          <a:xfrm>
            <a:off x="76200" y="2057400"/>
            <a:ext cx="2590800" cy="1447800"/>
          </a:xfrm>
          <a:prstGeom prst="rect">
            <a:avLst/>
          </a:prstGeom>
          <a:noFill/>
          <a:ln w="9525">
            <a:noFill/>
            <a:miter lim="800000"/>
            <a:headEnd/>
            <a:tailEnd/>
          </a:ln>
          <a:effectLst/>
        </p:spPr>
      </p:pic>
      <p:sp useBgFill="1">
        <p:nvSpPr>
          <p:cNvPr id="11" name="TextBox 10"/>
          <p:cNvSpPr txBox="1">
            <a:spLocks noChangeArrowheads="1"/>
          </p:cNvSpPr>
          <p:nvPr/>
        </p:nvSpPr>
        <p:spPr bwMode="auto">
          <a:xfrm>
            <a:off x="2438400" y="2057400"/>
            <a:ext cx="6553200" cy="553998"/>
          </a:xfrm>
          <a:prstGeom prst="rect">
            <a:avLst/>
          </a:prstGeom>
          <a:ln w="9525">
            <a:noFill/>
            <a:miter lim="800000"/>
            <a:headEnd/>
            <a:tailEnd/>
          </a:ln>
        </p:spPr>
        <p:txBody>
          <a:bodyPr wrap="square">
            <a:spAutoFit/>
          </a:bodyPr>
          <a:lstStyle/>
          <a:p>
            <a:pPr>
              <a:defRPr/>
            </a:pPr>
            <a:r>
              <a:rPr lang="en-US" sz="3000" dirty="0" smtClean="0">
                <a:latin typeface="Calibri" pitchFamily="34" charset="0"/>
              </a:rPr>
              <a:t>- dies 1804 on Expedition</a:t>
            </a:r>
            <a:endParaRPr lang="en-US" sz="3000" dirty="0">
              <a:latin typeface="Calibri" pitchFamily="34" charset="0"/>
            </a:endParaRPr>
          </a:p>
        </p:txBody>
      </p:sp>
      <p:sp useBgFill="1">
        <p:nvSpPr>
          <p:cNvPr id="13" name="TextBox 12"/>
          <p:cNvSpPr txBox="1">
            <a:spLocks noChangeArrowheads="1"/>
          </p:cNvSpPr>
          <p:nvPr/>
        </p:nvSpPr>
        <p:spPr bwMode="auto">
          <a:xfrm>
            <a:off x="2438400" y="2971800"/>
            <a:ext cx="6781800" cy="553998"/>
          </a:xfrm>
          <a:prstGeom prst="rect">
            <a:avLst/>
          </a:prstGeom>
          <a:ln w="9525">
            <a:noFill/>
            <a:miter lim="800000"/>
            <a:headEnd/>
            <a:tailEnd/>
          </a:ln>
        </p:spPr>
        <p:txBody>
          <a:bodyPr wrap="square">
            <a:spAutoFit/>
          </a:bodyPr>
          <a:lstStyle/>
          <a:p>
            <a:pPr>
              <a:defRPr/>
            </a:pPr>
            <a:r>
              <a:rPr lang="en-US" sz="3000" dirty="0" smtClean="0">
                <a:latin typeface="Calibri" pitchFamily="34" charset="0"/>
              </a:rPr>
              <a:t>- farming in New Madrid, Mo; dies 1817</a:t>
            </a:r>
            <a:endParaRPr lang="en-US" sz="3000" dirty="0">
              <a:latin typeface="Calibri" pitchFamily="34" charset="0"/>
            </a:endParaRPr>
          </a:p>
        </p:txBody>
      </p:sp>
      <p:sp useBgFill="1">
        <p:nvSpPr>
          <p:cNvPr id="14" name="TextBox 13"/>
          <p:cNvSpPr txBox="1">
            <a:spLocks noChangeArrowheads="1"/>
          </p:cNvSpPr>
          <p:nvPr/>
        </p:nvSpPr>
        <p:spPr bwMode="auto">
          <a:xfrm>
            <a:off x="2895600" y="3429000"/>
            <a:ext cx="6172200" cy="553998"/>
          </a:xfrm>
          <a:prstGeom prst="rect">
            <a:avLst/>
          </a:prstGeom>
          <a:ln w="9525">
            <a:noFill/>
            <a:miter lim="800000"/>
            <a:headEnd/>
            <a:tailEnd/>
          </a:ln>
        </p:spPr>
        <p:txBody>
          <a:bodyPr wrap="square">
            <a:spAutoFit/>
          </a:bodyPr>
          <a:lstStyle/>
          <a:p>
            <a:pPr>
              <a:defRPr/>
            </a:pPr>
            <a:r>
              <a:rPr lang="en-US" sz="3000" dirty="0" smtClean="0">
                <a:latin typeface="Calibri" pitchFamily="34" charset="0"/>
              </a:rPr>
              <a:t>- military; Indian Agent; Pryor Ok</a:t>
            </a:r>
            <a:endParaRPr lang="en-US" sz="3000" dirty="0">
              <a:latin typeface="Calibri" pitchFamily="34" charset="0"/>
            </a:endParaRPr>
          </a:p>
        </p:txBody>
      </p:sp>
      <p:sp useBgFill="1">
        <p:nvSpPr>
          <p:cNvPr id="15" name="TextBox 14"/>
          <p:cNvSpPr txBox="1">
            <a:spLocks noChangeArrowheads="1"/>
          </p:cNvSpPr>
          <p:nvPr/>
        </p:nvSpPr>
        <p:spPr bwMode="auto">
          <a:xfrm>
            <a:off x="3429000" y="3886200"/>
            <a:ext cx="5715000" cy="553998"/>
          </a:xfrm>
          <a:prstGeom prst="rect">
            <a:avLst/>
          </a:prstGeom>
          <a:ln w="9525">
            <a:noFill/>
            <a:miter lim="800000"/>
            <a:headEnd/>
            <a:tailEnd/>
          </a:ln>
        </p:spPr>
        <p:txBody>
          <a:bodyPr wrap="square">
            <a:spAutoFit/>
          </a:bodyPr>
          <a:lstStyle/>
          <a:p>
            <a:pPr>
              <a:defRPr/>
            </a:pPr>
            <a:r>
              <a:rPr lang="en-US" sz="3000" dirty="0" smtClean="0">
                <a:latin typeface="Calibri" pitchFamily="34" charset="0"/>
              </a:rPr>
              <a:t>- Keelboat to St Louis; military</a:t>
            </a:r>
            <a:endParaRPr lang="en-US" sz="3000" dirty="0">
              <a:latin typeface="Calibri" pitchFamily="34" charset="0"/>
            </a:endParaRPr>
          </a:p>
        </p:txBody>
      </p:sp>
      <p:sp useBgFill="1">
        <p:nvSpPr>
          <p:cNvPr id="12" name="TextBox 11"/>
          <p:cNvSpPr txBox="1">
            <a:spLocks noChangeArrowheads="1"/>
          </p:cNvSpPr>
          <p:nvPr/>
        </p:nvSpPr>
        <p:spPr bwMode="auto">
          <a:xfrm>
            <a:off x="2438400" y="2514600"/>
            <a:ext cx="6781800" cy="553998"/>
          </a:xfrm>
          <a:prstGeom prst="rect">
            <a:avLst/>
          </a:prstGeom>
          <a:ln w="9525">
            <a:noFill/>
            <a:miter lim="800000"/>
            <a:headEnd/>
            <a:tailEnd/>
          </a:ln>
        </p:spPr>
        <p:txBody>
          <a:bodyPr wrap="square">
            <a:spAutoFit/>
          </a:bodyPr>
          <a:lstStyle/>
          <a:p>
            <a:pPr>
              <a:defRPr/>
            </a:pPr>
            <a:r>
              <a:rPr lang="en-US" sz="3000" dirty="0" smtClean="0">
                <a:latin typeface="Calibri" pitchFamily="34" charset="0"/>
              </a:rPr>
              <a:t>- military &amp; farming, dies 1870 @ 99 years</a:t>
            </a:r>
            <a:endParaRPr lang="en-US" sz="3000" dirty="0">
              <a:latin typeface="Calibri" pitchFamily="34" charset="0"/>
            </a:endParaRPr>
          </a:p>
        </p:txBody>
      </p:sp>
      <p:sp useBgFill="1">
        <p:nvSpPr>
          <p:cNvPr id="17" name="TextBox 16"/>
          <p:cNvSpPr txBox="1"/>
          <p:nvPr/>
        </p:nvSpPr>
        <p:spPr>
          <a:xfrm>
            <a:off x="2064174" y="1655802"/>
            <a:ext cx="2050626" cy="553998"/>
          </a:xfrm>
          <a:prstGeom prst="rect">
            <a:avLst/>
          </a:prstGeom>
        </p:spPr>
        <p:txBody>
          <a:bodyPr wrap="none" rtlCol="0">
            <a:spAutoFit/>
          </a:bodyPr>
          <a:lstStyle/>
          <a:p>
            <a:r>
              <a:rPr lang="en-US" sz="3000" b="1" dirty="0" smtClean="0"/>
              <a:t>SERGEANTS</a:t>
            </a:r>
            <a:endParaRPr lang="en-US" sz="3000" b="1" dirty="0"/>
          </a:p>
        </p:txBody>
      </p:sp>
      <p:pic>
        <p:nvPicPr>
          <p:cNvPr id="179202" name="Picture 2" descr="http://www.history.army.mil/LC/The%20Mission/Facts/8fixa.JPG"/>
          <p:cNvPicPr>
            <a:picLocks noChangeAspect="1" noChangeArrowheads="1"/>
          </p:cNvPicPr>
          <p:nvPr/>
        </p:nvPicPr>
        <p:blipFill>
          <a:blip r:embed="rId3" cstate="print"/>
          <a:srcRect/>
          <a:stretch>
            <a:fillRect/>
          </a:stretch>
        </p:blipFill>
        <p:spPr bwMode="auto">
          <a:xfrm>
            <a:off x="2364081" y="4419600"/>
            <a:ext cx="1141119" cy="2438400"/>
          </a:xfrm>
          <a:prstGeom prst="rect">
            <a:avLst/>
          </a:prstGeom>
          <a:noFill/>
        </p:spPr>
      </p:pic>
      <p:pic>
        <p:nvPicPr>
          <p:cNvPr id="20" name="Picture 2" descr="http://www.history.army.mil/LC/The%20Mission/Facts/8fixa.JPG"/>
          <p:cNvPicPr>
            <a:picLocks noChangeAspect="1" noChangeArrowheads="1"/>
          </p:cNvPicPr>
          <p:nvPr/>
        </p:nvPicPr>
        <p:blipFill>
          <a:blip r:embed="rId3" cstate="print"/>
          <a:srcRect/>
          <a:stretch>
            <a:fillRect/>
          </a:stretch>
        </p:blipFill>
        <p:spPr bwMode="auto">
          <a:xfrm>
            <a:off x="3811881" y="4419600"/>
            <a:ext cx="1141119" cy="2438400"/>
          </a:xfrm>
          <a:prstGeom prst="rect">
            <a:avLst/>
          </a:prstGeom>
          <a:noFill/>
        </p:spPr>
      </p:pic>
      <p:pic>
        <p:nvPicPr>
          <p:cNvPr id="21" name="Picture 2" descr="http://www.history.army.mil/LC/The%20Mission/Facts/8fixa.JPG"/>
          <p:cNvPicPr>
            <a:picLocks noChangeAspect="1" noChangeArrowheads="1"/>
          </p:cNvPicPr>
          <p:nvPr/>
        </p:nvPicPr>
        <p:blipFill>
          <a:blip r:embed="rId3" cstate="print"/>
          <a:srcRect/>
          <a:stretch>
            <a:fillRect/>
          </a:stretch>
        </p:blipFill>
        <p:spPr bwMode="auto">
          <a:xfrm>
            <a:off x="5259681" y="4419600"/>
            <a:ext cx="1141119" cy="2438400"/>
          </a:xfrm>
          <a:prstGeom prst="rect">
            <a:avLst/>
          </a:prstGeom>
          <a:noFill/>
        </p:spPr>
      </p:pic>
      <p:pic>
        <p:nvPicPr>
          <p:cNvPr id="22" name="Picture 2" descr="http://www.history.army.mil/LC/The%20Mission/Facts/8fixa.JPG"/>
          <p:cNvPicPr>
            <a:picLocks noChangeAspect="1" noChangeArrowheads="1"/>
          </p:cNvPicPr>
          <p:nvPr/>
        </p:nvPicPr>
        <p:blipFill>
          <a:blip r:embed="rId3" cstate="print"/>
          <a:srcRect/>
          <a:stretch>
            <a:fillRect/>
          </a:stretch>
        </p:blipFill>
        <p:spPr bwMode="auto">
          <a:xfrm>
            <a:off x="6858000" y="4419600"/>
            <a:ext cx="1141119" cy="2438400"/>
          </a:xfrm>
          <a:prstGeom prst="rect">
            <a:avLst/>
          </a:prstGeom>
          <a:noFill/>
        </p:spPr>
      </p:pic>
      <p:pic>
        <p:nvPicPr>
          <p:cNvPr id="23" name="Picture 2" descr="http://www.history.army.mil/LC/The%20Mission/Facts/8fixa.JPG"/>
          <p:cNvPicPr>
            <a:picLocks noChangeAspect="1" noChangeArrowheads="1"/>
          </p:cNvPicPr>
          <p:nvPr/>
        </p:nvPicPr>
        <p:blipFill>
          <a:blip r:embed="rId3" cstate="print"/>
          <a:srcRect/>
          <a:stretch>
            <a:fillRect/>
          </a:stretch>
        </p:blipFill>
        <p:spPr bwMode="auto">
          <a:xfrm>
            <a:off x="914400" y="4419600"/>
            <a:ext cx="1141119" cy="2438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64" presetClass="path" presetSubtype="0" accel="50000" decel="50000" fill="hold" nodeType="withEffect">
                                  <p:stCondLst>
                                    <p:cond delay="0"/>
                                  </p:stCondLst>
                                  <p:childTnLst>
                                    <p:animMotion origin="layout" path="M 1.11022E-16 0.00555 L -0.38333 0.18867 " pathEditMode="relative" rAng="0" ptsTypes="AA">
                                      <p:cBhvr>
                                        <p:cTn id="12" dur="1000" fill="hold"/>
                                        <p:tgtEl>
                                          <p:spTgt spid="6"/>
                                        </p:tgtEl>
                                        <p:attrNameLst>
                                          <p:attrName>ppt_x</p:attrName>
                                          <p:attrName>ppt_y</p:attrName>
                                        </p:attrNameLst>
                                      </p:cBhvr>
                                      <p:rCtr x="-192" y="92"/>
                                    </p:animMotion>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par>
                                <p:cTn id="18" presetID="35" presetClass="path" presetSubtype="0" accel="50000" decel="50000" fill="hold" grpId="1" nodeType="withEffect">
                                  <p:stCondLst>
                                    <p:cond delay="0"/>
                                  </p:stCondLst>
                                  <p:childTnLst>
                                    <p:animMotion origin="layout" path="M 5.55556E-7 -4.79769E-6 L -0.20382 -0.00693 " pathEditMode="relative" rAng="0" ptsTypes="AA">
                                      <p:cBhvr>
                                        <p:cTn id="19" dur="1000" fill="hold"/>
                                        <p:tgtEl>
                                          <p:spTgt spid="17"/>
                                        </p:tgtEl>
                                        <p:attrNameLst>
                                          <p:attrName>ppt_x</p:attrName>
                                          <p:attrName>ppt_y</p:attrName>
                                        </p:attrNameLst>
                                      </p:cBhvr>
                                      <p:rCtr x="-102" y="-3"/>
                                    </p:animMotion>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3"/>
                                        </p:tgtEl>
                                      </p:cBhvr>
                                    </p:animEffect>
                                    <p:set>
                                      <p:cBhvr>
                                        <p:cTn id="24" dur="1" fill="hold">
                                          <p:stCondLst>
                                            <p:cond delay="999"/>
                                          </p:stCondLst>
                                        </p:cTn>
                                        <p:tgtEl>
                                          <p:spTgt spid="3"/>
                                        </p:tgtEl>
                                        <p:attrNameLst>
                                          <p:attrName>style.visibility</p:attrName>
                                        </p:attrNameLst>
                                      </p:cBhvr>
                                      <p:to>
                                        <p:strVal val="hidden"/>
                                      </p:to>
                                    </p:set>
                                  </p:childTnLst>
                                </p:cTn>
                              </p:par>
                            </p:childTnLst>
                          </p:cTn>
                        </p:par>
                        <p:par>
                          <p:cTn id="25" fill="hold">
                            <p:stCondLst>
                              <p:cond delay="1000"/>
                            </p:stCondLst>
                            <p:childTnLst>
                              <p:par>
                                <p:cTn id="26" presetID="34"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 from="(-#ppt_w/2)" to="(#ppt_x)" calcmode="lin" valueType="num">
                                      <p:cBhvr>
                                        <p:cTn id="28" dur="1200" fill="hold">
                                          <p:stCondLst>
                                            <p:cond delay="0"/>
                                          </p:stCondLst>
                                        </p:cTn>
                                        <p:tgtEl>
                                          <p:spTgt spid="22"/>
                                        </p:tgtEl>
                                        <p:attrNameLst>
                                          <p:attrName>ppt_x</p:attrName>
                                        </p:attrNameLst>
                                      </p:cBhvr>
                                    </p:anim>
                                    <p:anim from="0" to="-1.0" calcmode="lin" valueType="num">
                                      <p:cBhvr>
                                        <p:cTn id="29" dur="400" decel="50000" autoRev="1" fill="hold">
                                          <p:stCondLst>
                                            <p:cond delay="1200"/>
                                          </p:stCondLst>
                                        </p:cTn>
                                        <p:tgtEl>
                                          <p:spTgt spid="22"/>
                                        </p:tgtEl>
                                        <p:attrNameLst>
                                          <p:attrName>xshear</p:attrName>
                                        </p:attrNameLst>
                                      </p:cBhvr>
                                    </p:anim>
                                    <p:animScale>
                                      <p:cBhvr>
                                        <p:cTn id="30" dur="400" decel="100000" autoRev="1" fill="hold">
                                          <p:stCondLst>
                                            <p:cond delay="1200"/>
                                          </p:stCondLst>
                                        </p:cTn>
                                        <p:tgtEl>
                                          <p:spTgt spid="22"/>
                                        </p:tgtEl>
                                      </p:cBhvr>
                                      <p:from x="100000" y="100000"/>
                                      <p:to x="80000" y="100000"/>
                                    </p:animScale>
                                    <p:anim by="(#ppt_h/3+#ppt_w*0.1)" calcmode="lin" valueType="num">
                                      <p:cBhvr additive="sum">
                                        <p:cTn id="31" dur="400" decel="100000" autoRev="1" fill="hold">
                                          <p:stCondLst>
                                            <p:cond delay="1200"/>
                                          </p:stCondLst>
                                        </p:cTn>
                                        <p:tgtEl>
                                          <p:spTgt spid="22"/>
                                        </p:tgtEl>
                                        <p:attrNameLst>
                                          <p:attrName>ppt_x</p:attrName>
                                        </p:attrNameLst>
                                      </p:cBhvr>
                                    </p:anim>
                                  </p:childTnLst>
                                </p:cTn>
                              </p:par>
                              <p:par>
                                <p:cTn id="32" presetID="22" presetClass="entr" presetSubtype="8"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1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from="(-#ppt_w/2)" to="(#ppt_x)" calcmode="lin" valueType="num">
                                      <p:cBhvr>
                                        <p:cTn id="39" dur="1200" fill="hold">
                                          <p:stCondLst>
                                            <p:cond delay="0"/>
                                          </p:stCondLst>
                                        </p:cTn>
                                        <p:tgtEl>
                                          <p:spTgt spid="21"/>
                                        </p:tgtEl>
                                        <p:attrNameLst>
                                          <p:attrName>ppt_x</p:attrName>
                                        </p:attrNameLst>
                                      </p:cBhvr>
                                    </p:anim>
                                    <p:anim from="0" to="-1.0" calcmode="lin" valueType="num">
                                      <p:cBhvr>
                                        <p:cTn id="40" dur="400" decel="50000" autoRev="1" fill="hold">
                                          <p:stCondLst>
                                            <p:cond delay="1200"/>
                                          </p:stCondLst>
                                        </p:cTn>
                                        <p:tgtEl>
                                          <p:spTgt spid="21"/>
                                        </p:tgtEl>
                                        <p:attrNameLst>
                                          <p:attrName>xshear</p:attrName>
                                        </p:attrNameLst>
                                      </p:cBhvr>
                                    </p:anim>
                                    <p:animScale>
                                      <p:cBhvr>
                                        <p:cTn id="41" dur="400" decel="100000" autoRev="1" fill="hold">
                                          <p:stCondLst>
                                            <p:cond delay="1200"/>
                                          </p:stCondLst>
                                        </p:cTn>
                                        <p:tgtEl>
                                          <p:spTgt spid="21"/>
                                        </p:tgtEl>
                                      </p:cBhvr>
                                      <p:from x="100000" y="100000"/>
                                      <p:to x="80000" y="100000"/>
                                    </p:animScale>
                                    <p:anim by="(#ppt_h/3+#ppt_w*0.1)" calcmode="lin" valueType="num">
                                      <p:cBhvr additive="sum">
                                        <p:cTn id="42" dur="400" decel="100000" autoRev="1" fill="hold">
                                          <p:stCondLst>
                                            <p:cond delay="1200"/>
                                          </p:stCondLst>
                                        </p:cTn>
                                        <p:tgtEl>
                                          <p:spTgt spid="21"/>
                                        </p:tgtEl>
                                        <p:attrNameLst>
                                          <p:attrName>ppt_x</p:attrName>
                                        </p:attrNameLst>
                                      </p:cBhvr>
                                    </p:anim>
                                  </p:childTnLst>
                                </p:cTn>
                              </p:par>
                              <p:par>
                                <p:cTn id="43" presetID="22" presetClass="entr" presetSubtype="8"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10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34" presetClass="entr" presetSubtype="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 from="(-#ppt_w/2)" to="(#ppt_x)" calcmode="lin" valueType="num">
                                      <p:cBhvr>
                                        <p:cTn id="50" dur="1200" fill="hold">
                                          <p:stCondLst>
                                            <p:cond delay="0"/>
                                          </p:stCondLst>
                                        </p:cTn>
                                        <p:tgtEl>
                                          <p:spTgt spid="20"/>
                                        </p:tgtEl>
                                        <p:attrNameLst>
                                          <p:attrName>ppt_x</p:attrName>
                                        </p:attrNameLst>
                                      </p:cBhvr>
                                    </p:anim>
                                    <p:anim from="0" to="-1.0" calcmode="lin" valueType="num">
                                      <p:cBhvr>
                                        <p:cTn id="51" dur="400" decel="50000" autoRev="1" fill="hold">
                                          <p:stCondLst>
                                            <p:cond delay="1200"/>
                                          </p:stCondLst>
                                        </p:cTn>
                                        <p:tgtEl>
                                          <p:spTgt spid="20"/>
                                        </p:tgtEl>
                                        <p:attrNameLst>
                                          <p:attrName>xshear</p:attrName>
                                        </p:attrNameLst>
                                      </p:cBhvr>
                                    </p:anim>
                                    <p:animScale>
                                      <p:cBhvr>
                                        <p:cTn id="52" dur="400" decel="100000" autoRev="1" fill="hold">
                                          <p:stCondLst>
                                            <p:cond delay="1200"/>
                                          </p:stCondLst>
                                        </p:cTn>
                                        <p:tgtEl>
                                          <p:spTgt spid="20"/>
                                        </p:tgtEl>
                                      </p:cBhvr>
                                      <p:from x="100000" y="100000"/>
                                      <p:to x="80000" y="100000"/>
                                    </p:animScale>
                                    <p:anim by="(#ppt_h/3+#ppt_w*0.1)" calcmode="lin" valueType="num">
                                      <p:cBhvr additive="sum">
                                        <p:cTn id="53" dur="400" decel="100000" autoRev="1" fill="hold">
                                          <p:stCondLst>
                                            <p:cond delay="1200"/>
                                          </p:stCondLst>
                                        </p:cTn>
                                        <p:tgtEl>
                                          <p:spTgt spid="20"/>
                                        </p:tgtEl>
                                        <p:attrNameLst>
                                          <p:attrName>ppt_x</p:attrName>
                                        </p:attrNameLst>
                                      </p:cBhvr>
                                    </p:anim>
                                  </p:childTnLst>
                                </p:cTn>
                              </p:par>
                              <p:par>
                                <p:cTn id="54" presetID="22" presetClass="entr" presetSubtype="8"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10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34" presetClass="entr" presetSubtype="0" fill="hold" nodeType="clickEffect">
                                  <p:stCondLst>
                                    <p:cond delay="0"/>
                                  </p:stCondLst>
                                  <p:childTnLst>
                                    <p:set>
                                      <p:cBhvr>
                                        <p:cTn id="60" dur="1" fill="hold">
                                          <p:stCondLst>
                                            <p:cond delay="0"/>
                                          </p:stCondLst>
                                        </p:cTn>
                                        <p:tgtEl>
                                          <p:spTgt spid="179202"/>
                                        </p:tgtEl>
                                        <p:attrNameLst>
                                          <p:attrName>style.visibility</p:attrName>
                                        </p:attrNameLst>
                                      </p:cBhvr>
                                      <p:to>
                                        <p:strVal val="visible"/>
                                      </p:to>
                                    </p:set>
                                    <p:anim from="(-#ppt_w/2)" to="(#ppt_x)" calcmode="lin" valueType="num">
                                      <p:cBhvr>
                                        <p:cTn id="61" dur="1200" fill="hold">
                                          <p:stCondLst>
                                            <p:cond delay="0"/>
                                          </p:stCondLst>
                                        </p:cTn>
                                        <p:tgtEl>
                                          <p:spTgt spid="179202"/>
                                        </p:tgtEl>
                                        <p:attrNameLst>
                                          <p:attrName>ppt_x</p:attrName>
                                        </p:attrNameLst>
                                      </p:cBhvr>
                                    </p:anim>
                                    <p:anim from="0" to="-1.0" calcmode="lin" valueType="num">
                                      <p:cBhvr>
                                        <p:cTn id="62" dur="400" decel="50000" autoRev="1" fill="hold">
                                          <p:stCondLst>
                                            <p:cond delay="1200"/>
                                          </p:stCondLst>
                                        </p:cTn>
                                        <p:tgtEl>
                                          <p:spTgt spid="179202"/>
                                        </p:tgtEl>
                                        <p:attrNameLst>
                                          <p:attrName>xshear</p:attrName>
                                        </p:attrNameLst>
                                      </p:cBhvr>
                                    </p:anim>
                                    <p:animScale>
                                      <p:cBhvr>
                                        <p:cTn id="63" dur="400" decel="100000" autoRev="1" fill="hold">
                                          <p:stCondLst>
                                            <p:cond delay="1200"/>
                                          </p:stCondLst>
                                        </p:cTn>
                                        <p:tgtEl>
                                          <p:spTgt spid="179202"/>
                                        </p:tgtEl>
                                      </p:cBhvr>
                                      <p:from x="100000" y="100000"/>
                                      <p:to x="80000" y="100000"/>
                                    </p:animScale>
                                    <p:anim by="(#ppt_h/3+#ppt_w*0.1)" calcmode="lin" valueType="num">
                                      <p:cBhvr additive="sum">
                                        <p:cTn id="64" dur="400" decel="100000" autoRev="1" fill="hold">
                                          <p:stCondLst>
                                            <p:cond delay="1200"/>
                                          </p:stCondLst>
                                        </p:cTn>
                                        <p:tgtEl>
                                          <p:spTgt spid="179202"/>
                                        </p:tgtEl>
                                        <p:attrNameLst>
                                          <p:attrName>ppt_x</p:attrName>
                                        </p:attrNameLst>
                                      </p:cBhvr>
                                    </p:anim>
                                  </p:childTnLst>
                                </p:cTn>
                              </p:par>
                              <p:par>
                                <p:cTn id="65" presetID="22" presetClass="entr" presetSubtype="8"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10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34" presetClass="entr" presetSubtype="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 from="(-#ppt_w/2)" to="(#ppt_x)" calcmode="lin" valueType="num">
                                      <p:cBhvr>
                                        <p:cTn id="72" dur="1200" fill="hold">
                                          <p:stCondLst>
                                            <p:cond delay="0"/>
                                          </p:stCondLst>
                                        </p:cTn>
                                        <p:tgtEl>
                                          <p:spTgt spid="23"/>
                                        </p:tgtEl>
                                        <p:attrNameLst>
                                          <p:attrName>ppt_x</p:attrName>
                                        </p:attrNameLst>
                                      </p:cBhvr>
                                    </p:anim>
                                    <p:anim from="0" to="-1.0" calcmode="lin" valueType="num">
                                      <p:cBhvr>
                                        <p:cTn id="73" dur="400" decel="50000" autoRev="1" fill="hold">
                                          <p:stCondLst>
                                            <p:cond delay="1200"/>
                                          </p:stCondLst>
                                        </p:cTn>
                                        <p:tgtEl>
                                          <p:spTgt spid="23"/>
                                        </p:tgtEl>
                                        <p:attrNameLst>
                                          <p:attrName>xshear</p:attrName>
                                        </p:attrNameLst>
                                      </p:cBhvr>
                                    </p:anim>
                                    <p:animScale>
                                      <p:cBhvr>
                                        <p:cTn id="74" dur="400" decel="100000" autoRev="1" fill="hold">
                                          <p:stCondLst>
                                            <p:cond delay="1200"/>
                                          </p:stCondLst>
                                        </p:cTn>
                                        <p:tgtEl>
                                          <p:spTgt spid="23"/>
                                        </p:tgtEl>
                                      </p:cBhvr>
                                      <p:from x="100000" y="100000"/>
                                      <p:to x="80000" y="100000"/>
                                    </p:animScale>
                                    <p:anim by="(#ppt_h/3+#ppt_w*0.1)" calcmode="lin" valueType="num">
                                      <p:cBhvr additive="sum">
                                        <p:cTn id="75" dur="400" decel="100000" autoRev="1" fill="hold">
                                          <p:stCondLst>
                                            <p:cond delay="1200"/>
                                          </p:stCondLst>
                                        </p:cTn>
                                        <p:tgtEl>
                                          <p:spTgt spid="23"/>
                                        </p:tgtEl>
                                        <p:attrNameLst>
                                          <p:attrName>ppt_x</p:attrName>
                                        </p:attrNameLst>
                                      </p:cBhvr>
                                    </p:anim>
                                  </p:childTnLst>
                                </p:cTn>
                              </p:par>
                              <p:par>
                                <p:cTn id="76" presetID="22" presetClass="entr" presetSubtype="8"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wipe(left)">
                                      <p:cBhvr>
                                        <p:cTn id="78" dur="10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fade">
                                      <p:cBhvr>
                                        <p:cTn id="83" dur="1000"/>
                                        <p:tgtEl>
                                          <p:spTgt spid="3"/>
                                        </p:tgtEl>
                                      </p:cBhvr>
                                    </p:animEffect>
                                  </p:childTnLst>
                                </p:cTn>
                              </p:par>
                              <p:par>
                                <p:cTn id="84" presetID="10" presetClass="exit" presetSubtype="0" fill="hold" nodeType="withEffect">
                                  <p:stCondLst>
                                    <p:cond delay="0"/>
                                  </p:stCondLst>
                                  <p:childTnLst>
                                    <p:animEffect transition="out" filter="fade">
                                      <p:cBhvr>
                                        <p:cTn id="85" dur="1000"/>
                                        <p:tgtEl>
                                          <p:spTgt spid="8"/>
                                        </p:tgtEl>
                                      </p:cBhvr>
                                    </p:animEffect>
                                    <p:set>
                                      <p:cBhvr>
                                        <p:cTn id="86" dur="1" fill="hold">
                                          <p:stCondLst>
                                            <p:cond delay="999"/>
                                          </p:stCondLst>
                                        </p:cTn>
                                        <p:tgtEl>
                                          <p:spTgt spid="8"/>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11"/>
                                        </p:tgtEl>
                                      </p:cBhvr>
                                    </p:animEffect>
                                    <p:set>
                                      <p:cBhvr>
                                        <p:cTn id="89" dur="1" fill="hold">
                                          <p:stCondLst>
                                            <p:cond delay="999"/>
                                          </p:stCondLst>
                                        </p:cTn>
                                        <p:tgtEl>
                                          <p:spTgt spid="11"/>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00"/>
                                        <p:tgtEl>
                                          <p:spTgt spid="12"/>
                                        </p:tgtEl>
                                      </p:cBhvr>
                                    </p:animEffect>
                                    <p:set>
                                      <p:cBhvr>
                                        <p:cTn id="92" dur="1" fill="hold">
                                          <p:stCondLst>
                                            <p:cond delay="999"/>
                                          </p:stCondLst>
                                        </p:cTn>
                                        <p:tgtEl>
                                          <p:spTgt spid="12"/>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1000"/>
                                        <p:tgtEl>
                                          <p:spTgt spid="13"/>
                                        </p:tgtEl>
                                      </p:cBhvr>
                                    </p:animEffect>
                                    <p:set>
                                      <p:cBhvr>
                                        <p:cTn id="95" dur="1" fill="hold">
                                          <p:stCondLst>
                                            <p:cond delay="999"/>
                                          </p:stCondLst>
                                        </p:cTn>
                                        <p:tgtEl>
                                          <p:spTgt spid="13"/>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1000"/>
                                        <p:tgtEl>
                                          <p:spTgt spid="14"/>
                                        </p:tgtEl>
                                      </p:cBhvr>
                                    </p:animEffect>
                                    <p:set>
                                      <p:cBhvr>
                                        <p:cTn id="98" dur="1" fill="hold">
                                          <p:stCondLst>
                                            <p:cond delay="999"/>
                                          </p:stCondLst>
                                        </p:cTn>
                                        <p:tgtEl>
                                          <p:spTgt spid="14"/>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1000"/>
                                        <p:tgtEl>
                                          <p:spTgt spid="15"/>
                                        </p:tgtEl>
                                      </p:cBhvr>
                                    </p:animEffect>
                                    <p:set>
                                      <p:cBhvr>
                                        <p:cTn id="101" dur="1" fill="hold">
                                          <p:stCondLst>
                                            <p:cond delay="999"/>
                                          </p:stCondLst>
                                        </p:cTn>
                                        <p:tgtEl>
                                          <p:spTgt spid="15"/>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1000"/>
                                        <p:tgtEl>
                                          <p:spTgt spid="6"/>
                                        </p:tgtEl>
                                      </p:cBhvr>
                                    </p:animEffect>
                                    <p:set>
                                      <p:cBhvr>
                                        <p:cTn id="104" dur="1" fill="hold">
                                          <p:stCondLst>
                                            <p:cond delay="999"/>
                                          </p:stCondLst>
                                        </p:cTn>
                                        <p:tgtEl>
                                          <p:spTgt spid="6"/>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1000"/>
                                        <p:tgtEl>
                                          <p:spTgt spid="17"/>
                                        </p:tgtEl>
                                      </p:cBhvr>
                                    </p:animEffect>
                                    <p:set>
                                      <p:cBhvr>
                                        <p:cTn id="107" dur="1" fill="hold">
                                          <p:stCondLst>
                                            <p:cond delay="999"/>
                                          </p:stCondLst>
                                        </p:cTn>
                                        <p:tgtEl>
                                          <p:spTgt spid="17"/>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1000"/>
                                        <p:tgtEl>
                                          <p:spTgt spid="23"/>
                                        </p:tgtEl>
                                      </p:cBhvr>
                                    </p:animEffect>
                                    <p:set>
                                      <p:cBhvr>
                                        <p:cTn id="110" dur="1" fill="hold">
                                          <p:stCondLst>
                                            <p:cond delay="999"/>
                                          </p:stCondLst>
                                        </p:cTn>
                                        <p:tgtEl>
                                          <p:spTgt spid="23"/>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1000"/>
                                        <p:tgtEl>
                                          <p:spTgt spid="179202"/>
                                        </p:tgtEl>
                                      </p:cBhvr>
                                    </p:animEffect>
                                    <p:set>
                                      <p:cBhvr>
                                        <p:cTn id="113" dur="1" fill="hold">
                                          <p:stCondLst>
                                            <p:cond delay="999"/>
                                          </p:stCondLst>
                                        </p:cTn>
                                        <p:tgtEl>
                                          <p:spTgt spid="179202"/>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1000"/>
                                        <p:tgtEl>
                                          <p:spTgt spid="20"/>
                                        </p:tgtEl>
                                      </p:cBhvr>
                                    </p:animEffect>
                                    <p:set>
                                      <p:cBhvr>
                                        <p:cTn id="116" dur="1" fill="hold">
                                          <p:stCondLst>
                                            <p:cond delay="999"/>
                                          </p:stCondLst>
                                        </p:cTn>
                                        <p:tgtEl>
                                          <p:spTgt spid="20"/>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1000"/>
                                        <p:tgtEl>
                                          <p:spTgt spid="21"/>
                                        </p:tgtEl>
                                      </p:cBhvr>
                                    </p:animEffect>
                                    <p:set>
                                      <p:cBhvr>
                                        <p:cTn id="119" dur="1" fill="hold">
                                          <p:stCondLst>
                                            <p:cond delay="999"/>
                                          </p:stCondLst>
                                        </p:cTn>
                                        <p:tgtEl>
                                          <p:spTgt spid="21"/>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1000"/>
                                        <p:tgtEl>
                                          <p:spTgt spid="22"/>
                                        </p:tgtEl>
                                      </p:cBhvr>
                                    </p:animEffect>
                                    <p:set>
                                      <p:cBhvr>
                                        <p:cTn id="122" dur="1" fill="hold">
                                          <p:stCondLst>
                                            <p:cond delay="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1" grpId="1" animBg="1"/>
      <p:bldP spid="13" grpId="0" animBg="1"/>
      <p:bldP spid="13" grpId="1" animBg="1"/>
      <p:bldP spid="14" grpId="0" animBg="1"/>
      <p:bldP spid="14" grpId="1" animBg="1"/>
      <p:bldP spid="15" grpId="0" animBg="1"/>
      <p:bldP spid="15" grpId="1" animBg="1"/>
      <p:bldP spid="12" grpId="0" animBg="1"/>
      <p:bldP spid="12" grpId="1" animBg="1"/>
      <p:bldP spid="17" grpId="0" animBg="1"/>
      <p:bldP spid="17" grpId="1" animBg="1"/>
      <p:bldP spid="17" grpId="2" animBg="1"/>
    </p:bld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771084"/>
          </a:xfrm>
          <a:prstGeom prst="rect">
            <a:avLst/>
          </a:prstGeom>
        </p:spPr>
        <p:txBody>
          <a:bodyPr wrap="square">
            <a:spAutoFit/>
          </a:bodyPr>
          <a:lstStyle/>
          <a:p>
            <a:r>
              <a:rPr lang="en-US" sz="1400" dirty="0" smtClean="0">
                <a:hlinkClick r:id="rId2"/>
              </a:rPr>
              <a:t>http://www.history.army.mil/LC/The%20People/NCO%27s.htm</a:t>
            </a:r>
            <a:endParaRPr lang="en-US" sz="1400" dirty="0" smtClean="0"/>
          </a:p>
          <a:p>
            <a:r>
              <a:rPr lang="en-US" sz="1400" dirty="0" smtClean="0"/>
              <a:t> 			</a:t>
            </a:r>
            <a:r>
              <a:rPr lang="en-US" sz="1400" b="1" dirty="0" smtClean="0"/>
              <a:t>Members of the Expedition - Non-Commissioned Officers</a:t>
            </a:r>
          </a:p>
          <a:p>
            <a:r>
              <a:rPr lang="en-US" sz="1400" b="1" dirty="0" smtClean="0"/>
              <a:t>Sergeant Charles Floyd</a:t>
            </a:r>
            <a:r>
              <a:rPr lang="en-US" sz="1400" dirty="0" smtClean="0"/>
              <a:t> (1782-1804)		Kentucky</a:t>
            </a:r>
          </a:p>
          <a:p>
            <a:r>
              <a:rPr lang="en-US" sz="1400" dirty="0" smtClean="0"/>
              <a:t>One of the "Nine Young Men from Kentucky," Floyd was made a sergeant before the expedition began. Lewis regarded him as "a young man of much merit." Floyd is remembered principally as the only member of the Corps of Discovery lost on the journey. He died on August 20, 1804, near present-day Sioux City, Iowa, probably from what </a:t>
            </a:r>
            <a:r>
              <a:rPr lang="en-US" sz="1400" dirty="0" err="1" smtClean="0"/>
              <a:t>modGass</a:t>
            </a:r>
            <a:r>
              <a:rPr lang="en-US" sz="1400" dirty="0" smtClean="0"/>
              <a:t> is the last known survivor of the expedition.</a:t>
            </a:r>
          </a:p>
          <a:p>
            <a:r>
              <a:rPr lang="en-US" sz="1400" dirty="0" smtClean="0"/>
              <a:t> </a:t>
            </a:r>
            <a:r>
              <a:rPr lang="en-US" sz="1400" b="1" dirty="0" smtClean="0"/>
              <a:t>Sergeant John Ordway</a:t>
            </a:r>
            <a:r>
              <a:rPr lang="en-US" sz="1400" dirty="0" smtClean="0"/>
              <a:t> (1775-1817)		New Hampshire	First Infantry</a:t>
            </a:r>
          </a:p>
          <a:p>
            <a:r>
              <a:rPr lang="en-US" sz="1400" dirty="0" smtClean="0"/>
              <a:t>The only sergeant in the Army before the expedition, Ordway was recruited at Fort Kaskaskia from Captain Russell Bissell's company of the First Infantry. He was well educated and became the senior sergeant of the expedition. He took care of the daily administration and, in the absence of the two captains, was in charge of the expedition. Ordway was the only member of the Corps of Discovery to keep his journal faithfully throughout the expedition. His accounts of Indian life are invaluable.</a:t>
            </a:r>
          </a:p>
          <a:p>
            <a:r>
              <a:rPr lang="en-US" sz="1400" dirty="0" smtClean="0"/>
              <a:t> </a:t>
            </a:r>
            <a:r>
              <a:rPr lang="en-US" sz="1400" b="1" dirty="0" smtClean="0"/>
              <a:t>Sergeant Nathaniel Pryor</a:t>
            </a:r>
            <a:r>
              <a:rPr lang="en-US" sz="1400" dirty="0" smtClean="0"/>
              <a:t> (1772-1831)	Virginia / Kentucky</a:t>
            </a:r>
          </a:p>
          <a:p>
            <a:r>
              <a:rPr lang="en-US" sz="1400" dirty="0" smtClean="0"/>
              <a:t>Pryor was a widower and cousin of Charles Floyd. Pryor was one of the "</a:t>
            </a:r>
            <a:r>
              <a:rPr lang="en-US" sz="1400" dirty="0" err="1" smtClean="0"/>
              <a:t>Nern</a:t>
            </a:r>
            <a:r>
              <a:rPr lang="en-US" sz="1400" dirty="0" smtClean="0"/>
              <a:t> medical experts believed was a ruptured appendix. Floyd kept a journal until a few days before his death.</a:t>
            </a:r>
          </a:p>
          <a:p>
            <a:r>
              <a:rPr lang="en-US" sz="1400" dirty="0" smtClean="0"/>
              <a:t> </a:t>
            </a:r>
            <a:r>
              <a:rPr lang="en-US" sz="1400" b="1" dirty="0" smtClean="0"/>
              <a:t>Sergeant Patrick </a:t>
            </a:r>
            <a:r>
              <a:rPr lang="en-US" sz="1400" b="1" dirty="0" err="1" smtClean="0"/>
              <a:t>Gass</a:t>
            </a:r>
            <a:r>
              <a:rPr lang="en-US" sz="1400" dirty="0" smtClean="0"/>
              <a:t> (1771-1870)		Pennsylvania	First Infantry</a:t>
            </a:r>
          </a:p>
          <a:p>
            <a:r>
              <a:rPr lang="en-US" sz="1400" dirty="0" smtClean="0"/>
              <a:t>Recruited at Fort Kaskaskia from Captain Russell Bissell's company of the First Infantry, </a:t>
            </a:r>
            <a:r>
              <a:rPr lang="en-US" sz="1400" dirty="0" err="1" smtClean="0"/>
              <a:t>Gass</a:t>
            </a:r>
            <a:r>
              <a:rPr lang="en-US" sz="1400" dirty="0" smtClean="0"/>
              <a:t> had joined the Army in 1799 after serving in a volunteer Ranger unit. His skill as a carpenter was of great value to the expedition. </a:t>
            </a:r>
            <a:r>
              <a:rPr lang="en-US" sz="1400" dirty="0" err="1" smtClean="0"/>
              <a:t>Gass</a:t>
            </a:r>
            <a:r>
              <a:rPr lang="en-US" sz="1400" dirty="0" smtClean="0"/>
              <a:t> was promoted to sergeant In August 1804, following the death of Floyd. In 1807, </a:t>
            </a:r>
            <a:r>
              <a:rPr lang="en-US" sz="1400" dirty="0" err="1" smtClean="0"/>
              <a:t>Gass</a:t>
            </a:r>
            <a:r>
              <a:rPr lang="en-US" sz="1400" dirty="0" smtClean="0"/>
              <a:t> was the first to publish his journal. He stayed in the Army and served in the War of 1812, but was discharged after losing an eye in an accident. </a:t>
            </a:r>
            <a:r>
              <a:rPr lang="en-US" sz="1400" dirty="0" err="1" smtClean="0"/>
              <a:t>ine</a:t>
            </a:r>
            <a:r>
              <a:rPr lang="en-US" sz="1400" dirty="0" smtClean="0"/>
              <a:t> Young Men from Kentucky." Lewis and Clark considered him to be "a man of character and ability," and after the expedition helped him secure an officer's commission in the Army. Pryor rose to the rank of captain and participated in the Battle of New Orleans in 1814. He later served as a government agent for the Osage Indians in 1830-31.</a:t>
            </a:r>
          </a:p>
          <a:p>
            <a:r>
              <a:rPr lang="en-US" sz="1400" dirty="0" smtClean="0"/>
              <a:t> </a:t>
            </a:r>
            <a:r>
              <a:rPr lang="en-US" sz="1400" b="1" dirty="0" smtClean="0"/>
              <a:t>Corporal Richard </a:t>
            </a:r>
            <a:r>
              <a:rPr lang="en-US" sz="1400" b="1" dirty="0" err="1" smtClean="0"/>
              <a:t>Warfington</a:t>
            </a:r>
            <a:r>
              <a:rPr lang="en-US" sz="1400" dirty="0" smtClean="0"/>
              <a:t> (1777 - ?)	North Carolina	Second Infantry</a:t>
            </a:r>
          </a:p>
          <a:p>
            <a:r>
              <a:rPr lang="en-US" sz="1400" dirty="0" smtClean="0"/>
              <a:t>Transferred from Captain John Campbell's company of the Second Infantry Regiment as a corporal, </a:t>
            </a:r>
            <a:r>
              <a:rPr lang="en-US" sz="1400" dirty="0" err="1" smtClean="0"/>
              <a:t>Warfington</a:t>
            </a:r>
            <a:r>
              <a:rPr lang="en-US" sz="1400" dirty="0" smtClean="0"/>
              <a:t> was both reliable and efficient. When his enlistment expired during the expedition, Lewis and Clark asked him not to take his official discharge, but to retain his rank and authority and command the return party to St. Louis in 1805. The captains believed </a:t>
            </a:r>
            <a:r>
              <a:rPr lang="en-US" sz="1400" dirty="0" err="1" smtClean="0"/>
              <a:t>Warfington</a:t>
            </a:r>
            <a:r>
              <a:rPr lang="en-US" sz="1400" dirty="0" smtClean="0"/>
              <a:t> was the only trustworthy member of the return party, and wanted to ensure the safety of their dispatches, journals, and specimens sent to President Jefferson. </a:t>
            </a:r>
            <a:r>
              <a:rPr lang="en-US" sz="1400" dirty="0" err="1" smtClean="0"/>
              <a:t>Warfington</a:t>
            </a:r>
            <a:r>
              <a:rPr lang="en-US" sz="1400" dirty="0" smtClean="0"/>
              <a:t> accepted command of the return party and completed his mission so successfully that he even managed to keep alive a prairie dog and four magpies Lewis had sent to Jefferson. Lewis later recommended </a:t>
            </a:r>
            <a:r>
              <a:rPr lang="en-US" sz="1400" dirty="0" err="1" smtClean="0"/>
              <a:t>Warfington</a:t>
            </a:r>
            <a:r>
              <a:rPr lang="en-US" sz="1400" dirty="0" smtClean="0"/>
              <a:t> receive a bonus beyond his regular pay.</a:t>
            </a:r>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740307"/>
          </a:xfrm>
          <a:prstGeom prst="rect">
            <a:avLst/>
          </a:prstGeom>
        </p:spPr>
        <p:txBody>
          <a:bodyPr wrap="square">
            <a:spAutoFit/>
          </a:bodyPr>
          <a:lstStyle/>
          <a:p>
            <a:r>
              <a:rPr lang="en-US" dirty="0" smtClean="0">
                <a:hlinkClick r:id="rId2"/>
              </a:rPr>
              <a:t>http://www.history.army.mil/LC/The%20People/officers.htm</a:t>
            </a:r>
            <a:endParaRPr lang="en-US" dirty="0" smtClean="0"/>
          </a:p>
          <a:p>
            <a:r>
              <a:rPr lang="en-US" dirty="0" smtClean="0"/>
              <a:t>			</a:t>
            </a:r>
            <a:r>
              <a:rPr lang="en-US" b="1" dirty="0" smtClean="0"/>
              <a:t>Members of the Expedition -	Officers</a:t>
            </a:r>
          </a:p>
          <a:p>
            <a:r>
              <a:rPr lang="en-US" b="1" dirty="0" smtClean="0"/>
              <a:t>Captain Meriwether Lewis</a:t>
            </a:r>
            <a:r>
              <a:rPr lang="en-US" dirty="0" smtClean="0"/>
              <a:t> (1774-1809)	</a:t>
            </a:r>
          </a:p>
          <a:p>
            <a:r>
              <a:rPr lang="en-US" dirty="0" smtClean="0"/>
              <a:t>Virginia</a:t>
            </a:r>
            <a:br>
              <a:rPr lang="en-US" dirty="0" smtClean="0"/>
            </a:br>
            <a:r>
              <a:rPr lang="en-US" dirty="0" smtClean="0"/>
              <a:t>First Infantry</a:t>
            </a:r>
          </a:p>
          <a:p>
            <a:r>
              <a:rPr lang="en-US" dirty="0" smtClean="0"/>
              <a:t>Lewis joined the Army in 1794 and served in the Ohio Valley and the Old Northwest Territory, where he became friends with William Clark. In 1801, Lewis was appointed as President Thomas Jefferson's private secretary, while retaining his military rank. Two years later, Jefferson chose Lewis as commander of the expedition. Following the return of the expedition in 1806, Lewis became governor of the Louisiana Territory, but encountered difficulties that caused him severe emotional problems. On the Natchez Trace in Tennessee, Lewis took his life.</a:t>
            </a:r>
          </a:p>
          <a:p>
            <a:r>
              <a:rPr lang="en-US" dirty="0" smtClean="0"/>
              <a:t> </a:t>
            </a:r>
          </a:p>
          <a:p>
            <a:r>
              <a:rPr lang="en-US" b="1" dirty="0" smtClean="0"/>
              <a:t>Second Lieutenant William Clark</a:t>
            </a:r>
            <a:r>
              <a:rPr lang="en-US" dirty="0" smtClean="0"/>
              <a:t> (1770-1838)</a:t>
            </a:r>
            <a:br>
              <a:rPr lang="en-US" dirty="0" smtClean="0"/>
            </a:br>
            <a:r>
              <a:rPr lang="en-US" dirty="0" smtClean="0"/>
              <a:t>Virginia / Kentucky</a:t>
            </a:r>
          </a:p>
          <a:p>
            <a:r>
              <a:rPr lang="en-US" dirty="0" smtClean="0"/>
              <a:t>The younger brother of General George Rogers Clark, William had served in the Army for four years, participating in the campaigns of General Anthony Wayne in the Northwest Territory before resigning his commission in 1796 to attend to the family business. Because of the Army seniority system, Clark received a second lieutenant's commission instead of a captaincy when he rejoined the military as Lewis's second-in-command. But he and Lewis concealed this from the members of the expedition, who always referred to him as Captain Clark. After the expedition, Clark had a distinguished political career, including the governorship of the Missouri Territory.</a:t>
            </a:r>
          </a:p>
          <a:p>
            <a:r>
              <a:rPr lang="en-US" dirty="0" smtClean="0"/>
              <a:t> </a:t>
            </a:r>
          </a:p>
          <a:p>
            <a:endParaRPr lang="en-US" dirty="0"/>
          </a:p>
        </p:txBody>
      </p:sp>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r="898" b="85586"/>
          <a:stretch>
            <a:fillRect/>
          </a:stretch>
        </p:blipFill>
        <p:spPr bwMode="auto">
          <a:xfrm>
            <a:off x="76200" y="182880"/>
            <a:ext cx="7467600" cy="1493520"/>
          </a:xfrm>
          <a:prstGeom prst="rect">
            <a:avLst/>
          </a:prstGeom>
          <a:noFill/>
          <a:ln w="9525">
            <a:noFill/>
            <a:miter lim="800000"/>
            <a:headEnd/>
            <a:tailEnd/>
          </a:ln>
          <a:effectLst/>
        </p:spPr>
      </p:pic>
      <p:pic>
        <p:nvPicPr>
          <p:cNvPr id="4" name="Picture 9" descr="Image result for william clark explorer full body"/>
          <p:cNvPicPr>
            <a:picLocks noChangeAspect="1" noChangeArrowheads="1"/>
          </p:cNvPicPr>
          <p:nvPr/>
        </p:nvPicPr>
        <p:blipFill>
          <a:blip r:embed="rId3"/>
          <a:srcRect l="8160" t="2667" r="3749" b="1531"/>
          <a:stretch>
            <a:fillRect/>
          </a:stretch>
        </p:blipFill>
        <p:spPr bwMode="auto">
          <a:xfrm>
            <a:off x="685800" y="1785786"/>
            <a:ext cx="7162800" cy="4767414"/>
          </a:xfrm>
          <a:prstGeom prst="rect">
            <a:avLst/>
          </a:prstGeom>
          <a:noFill/>
        </p:spPr>
      </p:pic>
      <p:pic>
        <p:nvPicPr>
          <p:cNvPr id="10" name="Picture 9" descr="Image result for william clark explorer full body"/>
          <p:cNvPicPr>
            <a:picLocks noChangeAspect="1" noChangeArrowheads="1"/>
          </p:cNvPicPr>
          <p:nvPr/>
        </p:nvPicPr>
        <p:blipFill>
          <a:blip r:embed="rId3"/>
          <a:srcRect l="52206" t="3531" r="2811" b="-1531"/>
          <a:stretch>
            <a:fillRect/>
          </a:stretch>
        </p:blipFill>
        <p:spPr bwMode="auto">
          <a:xfrm>
            <a:off x="4343400" y="1752600"/>
            <a:ext cx="3657600" cy="4876800"/>
          </a:xfrm>
          <a:prstGeom prst="rect">
            <a:avLst/>
          </a:prstGeom>
          <a:noFill/>
        </p:spPr>
      </p:pic>
      <p:sp useBgFill="1">
        <p:nvSpPr>
          <p:cNvPr id="11" name="TextBox 10"/>
          <p:cNvSpPr txBox="1"/>
          <p:nvPr/>
        </p:nvSpPr>
        <p:spPr>
          <a:xfrm>
            <a:off x="49298" y="0"/>
            <a:ext cx="5214056" cy="646331"/>
          </a:xfrm>
          <a:prstGeom prst="rect">
            <a:avLst/>
          </a:prstGeom>
        </p:spPr>
        <p:txBody>
          <a:bodyPr wrap="none" rtlCol="0">
            <a:spAutoFit/>
          </a:bodyPr>
          <a:lstStyle/>
          <a:p>
            <a:r>
              <a:rPr lang="en-US" sz="3600" b="1" dirty="0" smtClean="0"/>
              <a:t>Captain Meriwether Lewis</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63" presetClass="path" presetSubtype="0" accel="50000" decel="50000" fill="hold" nodeType="withEffect">
                                  <p:stCondLst>
                                    <p:cond delay="0"/>
                                  </p:stCondLst>
                                  <p:childTnLst>
                                    <p:animMotion origin="layout" path="M 1.11022E-16 -4.62428E-6 L 0.11667 -0.24416 " pathEditMode="relative" rAng="0" ptsTypes="AA">
                                      <p:cBhvr>
                                        <p:cTn id="15" dur="1000" fill="hold"/>
                                        <p:tgtEl>
                                          <p:spTgt spid="10"/>
                                        </p:tgtEl>
                                        <p:attrNameLst>
                                          <p:attrName>ppt_x</p:attrName>
                                          <p:attrName>ppt_y</p:attrName>
                                        </p:attrNameLst>
                                      </p:cBhvr>
                                      <p:rCtr x="58" y="-122"/>
                                    </p:animMotion>
                                  </p:childTnLst>
                                </p:cTn>
                              </p:par>
                              <p:par>
                                <p:cTn id="16" presetID="10" presetClass="exit" presetSubtype="0" fill="hold" nodeType="withEffect">
                                  <p:stCondLst>
                                    <p:cond delay="0"/>
                                  </p:stCondLst>
                                  <p:childTnLst>
                                    <p:animEffect transition="out" filter="fade">
                                      <p:cBhvr>
                                        <p:cTn id="17" dur="1000"/>
                                        <p:tgtEl>
                                          <p:spTgt spid="4"/>
                                        </p:tgtEl>
                                      </p:cBhvr>
                                    </p:animEffect>
                                    <p:set>
                                      <p:cBhvr>
                                        <p:cTn id="18" dur="1" fill="hold">
                                          <p:stCondLst>
                                            <p:cond delay="999"/>
                                          </p:stCondLst>
                                        </p:cTn>
                                        <p:tgtEl>
                                          <p:spTgt spid="4"/>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1000"/>
                                        <p:tgtEl>
                                          <p:spTgt spid="2"/>
                                        </p:tgtEl>
                                      </p:cBhvr>
                                    </p:animEffect>
                                    <p:set>
                                      <p:cBhvr>
                                        <p:cTn id="21" dur="1" fill="hold">
                                          <p:stCondLst>
                                            <p:cond delay="999"/>
                                          </p:stCondLst>
                                        </p:cTn>
                                        <p:tgtEl>
                                          <p:spTgt spid="2"/>
                                        </p:tgtEl>
                                        <p:attrNameLst>
                                          <p:attrName>style.visibility</p:attrName>
                                        </p:attrNameLst>
                                      </p:cBhvr>
                                      <p:to>
                                        <p:strVal val="hidden"/>
                                      </p:to>
                                    </p:set>
                                  </p:childTnLst>
                                </p:cTn>
                              </p:par>
                            </p:childTnLst>
                          </p:cTn>
                        </p:par>
                        <p:par>
                          <p:cTn id="22" fill="hold">
                            <p:stCondLst>
                              <p:cond delay="1000"/>
                            </p:stCondLst>
                            <p:childTnLst>
                              <p:par>
                                <p:cTn id="23" presetID="53"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Effect transition="in" filter="fade">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49298" y="0"/>
            <a:ext cx="5214056" cy="646331"/>
          </a:xfrm>
          <a:prstGeom prst="rect">
            <a:avLst/>
          </a:prstGeom>
        </p:spPr>
        <p:txBody>
          <a:bodyPr wrap="none" rtlCol="0">
            <a:spAutoFit/>
          </a:bodyPr>
          <a:lstStyle/>
          <a:p>
            <a:r>
              <a:rPr lang="en-US" sz="3600" b="1" dirty="0" smtClean="0"/>
              <a:t>Captain Meriwether Lewis</a:t>
            </a:r>
            <a:endParaRPr lang="en-US" sz="3600" b="1" dirty="0"/>
          </a:p>
        </p:txBody>
      </p:sp>
      <p:sp useBgFill="1">
        <p:nvSpPr>
          <p:cNvPr id="4" name="TextBox 3"/>
          <p:cNvSpPr txBox="1">
            <a:spLocks noChangeArrowheads="1"/>
          </p:cNvSpPr>
          <p:nvPr/>
        </p:nvSpPr>
        <p:spPr bwMode="auto">
          <a:xfrm>
            <a:off x="0" y="533400"/>
            <a:ext cx="5334000" cy="1477328"/>
          </a:xfrm>
          <a:prstGeom prst="rect">
            <a:avLst/>
          </a:prstGeom>
          <a:ln w="9525">
            <a:noFill/>
            <a:miter lim="800000"/>
            <a:headEnd/>
            <a:tailEnd/>
          </a:ln>
        </p:spPr>
        <p:txBody>
          <a:bodyPr wrap="square">
            <a:spAutoFit/>
          </a:bodyPr>
          <a:lstStyle/>
          <a:p>
            <a:pPr>
              <a:buFontTx/>
              <a:buChar char="-"/>
              <a:defRPr/>
            </a:pPr>
            <a:r>
              <a:rPr lang="en-US" sz="3000" dirty="0" smtClean="0">
                <a:latin typeface="Calibri" pitchFamily="34" charset="0"/>
              </a:rPr>
              <a:t> From St Louis, Lewis takes the </a:t>
            </a:r>
          </a:p>
          <a:p>
            <a:pPr>
              <a:defRPr/>
            </a:pPr>
            <a:r>
              <a:rPr lang="en-US" sz="3000" dirty="0" smtClean="0">
                <a:latin typeface="Calibri" pitchFamily="34" charset="0"/>
              </a:rPr>
              <a:t>  Mandan-Hidatsa delegation to </a:t>
            </a:r>
          </a:p>
          <a:p>
            <a:pPr>
              <a:defRPr/>
            </a:pPr>
            <a:r>
              <a:rPr lang="en-US" sz="3000" dirty="0" smtClean="0">
                <a:latin typeface="Calibri" pitchFamily="34" charset="0"/>
              </a:rPr>
              <a:t>  meet President Jefferson</a:t>
            </a:r>
            <a:endParaRPr lang="en-US" sz="3000" dirty="0">
              <a:latin typeface="Calibri" pitchFamily="34" charset="0"/>
            </a:endParaRPr>
          </a:p>
        </p:txBody>
      </p:sp>
      <p:sp useBgFill="1">
        <p:nvSpPr>
          <p:cNvPr id="5" name="TextBox 4"/>
          <p:cNvSpPr txBox="1">
            <a:spLocks noChangeArrowheads="1"/>
          </p:cNvSpPr>
          <p:nvPr/>
        </p:nvSpPr>
        <p:spPr bwMode="auto">
          <a:xfrm>
            <a:off x="0" y="1905000"/>
            <a:ext cx="5486400" cy="1015663"/>
          </a:xfrm>
          <a:prstGeom prst="rect">
            <a:avLst/>
          </a:prstGeom>
          <a:ln w="9525">
            <a:noFill/>
            <a:miter lim="800000"/>
            <a:headEnd/>
            <a:tailEnd/>
          </a:ln>
        </p:spPr>
        <p:txBody>
          <a:bodyPr wrap="square">
            <a:spAutoFit/>
          </a:bodyPr>
          <a:lstStyle/>
          <a:p>
            <a:pPr>
              <a:buFontTx/>
              <a:buChar char="-"/>
              <a:defRPr/>
            </a:pPr>
            <a:r>
              <a:rPr lang="en-US" sz="3000" dirty="0" smtClean="0">
                <a:latin typeface="Calibri" pitchFamily="34" charset="0"/>
              </a:rPr>
              <a:t> March 1807 appointed governor</a:t>
            </a:r>
          </a:p>
          <a:p>
            <a:pPr>
              <a:defRPr/>
            </a:pPr>
            <a:r>
              <a:rPr lang="en-US" sz="3000" dirty="0" smtClean="0">
                <a:latin typeface="Calibri" pitchFamily="34" charset="0"/>
              </a:rPr>
              <a:t>   of Territory of Louisiana </a:t>
            </a:r>
            <a:endParaRPr lang="en-US" sz="3000" dirty="0">
              <a:latin typeface="Calibri" pitchFamily="34" charset="0"/>
            </a:endParaRPr>
          </a:p>
        </p:txBody>
      </p:sp>
      <p:sp useBgFill="1">
        <p:nvSpPr>
          <p:cNvPr id="6" name="TextBox 5"/>
          <p:cNvSpPr txBox="1">
            <a:spLocks noChangeArrowheads="1"/>
          </p:cNvSpPr>
          <p:nvPr/>
        </p:nvSpPr>
        <p:spPr bwMode="auto">
          <a:xfrm>
            <a:off x="0" y="3810000"/>
            <a:ext cx="5486400" cy="1477328"/>
          </a:xfrm>
          <a:prstGeom prst="rect">
            <a:avLst/>
          </a:prstGeom>
          <a:ln w="9525">
            <a:noFill/>
            <a:miter lim="800000"/>
            <a:headEnd/>
            <a:tailEnd/>
          </a:ln>
        </p:spPr>
        <p:txBody>
          <a:bodyPr wrap="square">
            <a:spAutoFit/>
          </a:bodyPr>
          <a:lstStyle/>
          <a:p>
            <a:pPr>
              <a:buFontTx/>
              <a:buChar char="-"/>
              <a:defRPr/>
            </a:pPr>
            <a:r>
              <a:rPr lang="en-US" sz="3000" dirty="0" smtClean="0">
                <a:latin typeface="Calibri" pitchFamily="34" charset="0"/>
              </a:rPr>
              <a:t> accumulates large debts from</a:t>
            </a:r>
          </a:p>
          <a:p>
            <a:pPr>
              <a:defRPr/>
            </a:pPr>
            <a:r>
              <a:rPr lang="en-US" sz="3000" dirty="0" smtClean="0">
                <a:latin typeface="Calibri" pitchFamily="34" charset="0"/>
              </a:rPr>
              <a:t>  land speculation &amp; is accused of</a:t>
            </a:r>
          </a:p>
          <a:p>
            <a:pPr>
              <a:defRPr/>
            </a:pPr>
            <a:r>
              <a:rPr lang="en-US" sz="3000" dirty="0" smtClean="0">
                <a:latin typeface="Calibri" pitchFamily="34" charset="0"/>
              </a:rPr>
              <a:t>  mishandling </a:t>
            </a:r>
            <a:r>
              <a:rPr lang="en-US" sz="3000" dirty="0" err="1" smtClean="0">
                <a:latin typeface="Calibri" pitchFamily="34" charset="0"/>
              </a:rPr>
              <a:t>gov’t</a:t>
            </a:r>
            <a:r>
              <a:rPr lang="en-US" sz="3000" dirty="0" smtClean="0">
                <a:latin typeface="Calibri" pitchFamily="34" charset="0"/>
              </a:rPr>
              <a:t> funds</a:t>
            </a:r>
            <a:endParaRPr lang="en-US" sz="3000" dirty="0">
              <a:latin typeface="Calibri" pitchFamily="34" charset="0"/>
            </a:endParaRPr>
          </a:p>
        </p:txBody>
      </p:sp>
      <p:sp useBgFill="1">
        <p:nvSpPr>
          <p:cNvPr id="7" name="TextBox 6"/>
          <p:cNvSpPr txBox="1">
            <a:spLocks noChangeArrowheads="1"/>
          </p:cNvSpPr>
          <p:nvPr/>
        </p:nvSpPr>
        <p:spPr bwMode="auto">
          <a:xfrm>
            <a:off x="0" y="2870537"/>
            <a:ext cx="5486400" cy="1015663"/>
          </a:xfrm>
          <a:prstGeom prst="rect">
            <a:avLst/>
          </a:prstGeom>
          <a:ln w="9525">
            <a:noFill/>
            <a:miter lim="800000"/>
            <a:headEnd/>
            <a:tailEnd/>
          </a:ln>
        </p:spPr>
        <p:txBody>
          <a:bodyPr wrap="square">
            <a:spAutoFit/>
          </a:bodyPr>
          <a:lstStyle/>
          <a:p>
            <a:pPr>
              <a:buFontTx/>
              <a:buChar char="-"/>
              <a:defRPr/>
            </a:pPr>
            <a:r>
              <a:rPr lang="en-US" sz="3000" dirty="0" smtClean="0">
                <a:latin typeface="Calibri" pitchFamily="34" charset="0"/>
              </a:rPr>
              <a:t> Jefferson presses him to finish &amp;</a:t>
            </a:r>
          </a:p>
          <a:p>
            <a:pPr>
              <a:defRPr/>
            </a:pPr>
            <a:r>
              <a:rPr lang="en-US" sz="3000" dirty="0" smtClean="0">
                <a:latin typeface="Calibri" pitchFamily="34" charset="0"/>
              </a:rPr>
              <a:t>  publish the expedition journal</a:t>
            </a:r>
            <a:endParaRPr lang="en-US" sz="3000" dirty="0">
              <a:latin typeface="Calibri" pitchFamily="34" charset="0"/>
            </a:endParaRPr>
          </a:p>
        </p:txBody>
      </p:sp>
      <p:pic>
        <p:nvPicPr>
          <p:cNvPr id="2" name="Picture 1" descr="Image result for william clark explorer full body"/>
          <p:cNvPicPr>
            <a:picLocks noChangeAspect="1" noChangeArrowheads="1"/>
          </p:cNvPicPr>
          <p:nvPr/>
        </p:nvPicPr>
        <p:blipFill>
          <a:blip r:embed="rId2"/>
          <a:srcRect l="52206" t="3531" r="2811" b="-1531"/>
          <a:stretch>
            <a:fillRect/>
          </a:stretch>
        </p:blipFill>
        <p:spPr bwMode="auto">
          <a:xfrm>
            <a:off x="5410200" y="76200"/>
            <a:ext cx="3657600" cy="4876800"/>
          </a:xfrm>
          <a:prstGeom prst="rect">
            <a:avLst/>
          </a:prstGeom>
          <a:noFill/>
        </p:spPr>
      </p:pic>
      <p:sp useBgFill="1">
        <p:nvSpPr>
          <p:cNvPr id="8" name="TextBox 7"/>
          <p:cNvSpPr txBox="1">
            <a:spLocks noChangeArrowheads="1"/>
          </p:cNvSpPr>
          <p:nvPr/>
        </p:nvSpPr>
        <p:spPr bwMode="auto">
          <a:xfrm>
            <a:off x="0" y="5181600"/>
            <a:ext cx="9144000" cy="553998"/>
          </a:xfrm>
          <a:prstGeom prst="rect">
            <a:avLst/>
          </a:prstGeom>
          <a:ln w="9525">
            <a:noFill/>
            <a:miter lim="800000"/>
            <a:headEnd/>
            <a:tailEnd/>
          </a:ln>
        </p:spPr>
        <p:txBody>
          <a:bodyPr wrap="square">
            <a:spAutoFit/>
          </a:bodyPr>
          <a:lstStyle/>
          <a:p>
            <a:pPr>
              <a:buFontTx/>
              <a:buChar char="-"/>
              <a:defRPr/>
            </a:pPr>
            <a:r>
              <a:rPr lang="en-US" sz="3000" dirty="0" smtClean="0">
                <a:latin typeface="Calibri" pitchFamily="34" charset="0"/>
              </a:rPr>
              <a:t> 1809 he leaves St Louis for Washington to clear his name </a:t>
            </a:r>
            <a:endParaRPr lang="en-US" sz="3000" dirty="0">
              <a:latin typeface="Calibri" pitchFamily="34" charset="0"/>
            </a:endParaRPr>
          </a:p>
        </p:txBody>
      </p:sp>
      <p:sp useBgFill="1">
        <p:nvSpPr>
          <p:cNvPr id="9" name="TextBox 8"/>
          <p:cNvSpPr txBox="1">
            <a:spLocks noChangeArrowheads="1"/>
          </p:cNvSpPr>
          <p:nvPr/>
        </p:nvSpPr>
        <p:spPr bwMode="auto">
          <a:xfrm>
            <a:off x="0" y="5715000"/>
            <a:ext cx="9144000" cy="1015663"/>
          </a:xfrm>
          <a:prstGeom prst="rect">
            <a:avLst/>
          </a:prstGeom>
          <a:ln w="9525">
            <a:noFill/>
            <a:miter lim="800000"/>
            <a:headEnd/>
            <a:tailEnd/>
          </a:ln>
        </p:spPr>
        <p:txBody>
          <a:bodyPr wrap="square">
            <a:spAutoFit/>
          </a:bodyPr>
          <a:lstStyle/>
          <a:p>
            <a:pPr>
              <a:buFontTx/>
              <a:buChar char="-"/>
              <a:defRPr/>
            </a:pPr>
            <a:r>
              <a:rPr lang="en-US" sz="3000" dirty="0" smtClean="0">
                <a:latin typeface="Calibri" pitchFamily="34" charset="0"/>
              </a:rPr>
              <a:t> October 11, 1809 he is dead!</a:t>
            </a:r>
          </a:p>
          <a:p>
            <a:pPr>
              <a:defRPr/>
            </a:pPr>
            <a:r>
              <a:rPr lang="en-US" sz="3000" dirty="0" smtClean="0">
                <a:latin typeface="Calibri" pitchFamily="34" charset="0"/>
              </a:rPr>
              <a:t>   In a roadhouse on the Natchez Trace in Tennessee</a:t>
            </a:r>
          </a:p>
        </p:txBody>
      </p:sp>
      <p:sp>
        <p:nvSpPr>
          <p:cNvPr id="10" name="TextBox 3"/>
          <p:cNvSpPr txBox="1">
            <a:spLocks noChangeArrowheads="1"/>
          </p:cNvSpPr>
          <p:nvPr/>
        </p:nvSpPr>
        <p:spPr bwMode="auto">
          <a:xfrm rot="20825317">
            <a:off x="328477" y="2756741"/>
            <a:ext cx="4529202" cy="830997"/>
          </a:xfrm>
          <a:prstGeom prst="rect">
            <a:avLst/>
          </a:prstGeom>
          <a:solidFill>
            <a:schemeClr val="accent1">
              <a:lumMod val="20000"/>
              <a:lumOff val="80000"/>
              <a:alpha val="50000"/>
            </a:schemeClr>
          </a:solidFill>
          <a:ln w="9525">
            <a:noFill/>
            <a:miter lim="800000"/>
            <a:headEnd/>
            <a:tailEnd/>
          </a:ln>
        </p:spPr>
        <p:txBody>
          <a:bodyPr wrap="square">
            <a:spAutoFit/>
          </a:bodyPr>
          <a:lstStyle/>
          <a:p>
            <a:pPr algn="ctr">
              <a:defRPr/>
            </a:pPr>
            <a:r>
              <a:rPr lang="en-US" sz="4800" b="1" dirty="0" smtClean="0">
                <a:ln>
                  <a:solidFill>
                    <a:srgbClr val="FF0000"/>
                  </a:solidFill>
                </a:ln>
                <a:solidFill>
                  <a:srgbClr val="FF0000"/>
                </a:solidFill>
                <a:effectLst>
                  <a:outerShdw dist="50800" dir="5400000" algn="ctr" rotWithShape="0">
                    <a:schemeClr val="tx1"/>
                  </a:outerShdw>
                </a:effectLst>
                <a:latin typeface="Tempus Sans ITC" pitchFamily="82" charset="0"/>
              </a:rPr>
              <a:t>What happened?</a:t>
            </a:r>
            <a:endParaRPr lang="en-US" sz="4800" b="1" dirty="0">
              <a:ln>
                <a:solidFill>
                  <a:srgbClr val="FF0000"/>
                </a:solidFill>
              </a:ln>
              <a:solidFill>
                <a:srgbClr val="FF0000"/>
              </a:solidFill>
              <a:effectLst>
                <a:outerShdw dist="50800" dir="54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Effect transition="in" filter="fade">
                                      <p:cBhvr>
                                        <p:cTn id="39" dur="1000"/>
                                        <p:tgtEl>
                                          <p:spTgt spid="10"/>
                                        </p:tgtEl>
                                      </p:cBhvr>
                                    </p:animEffect>
                                  </p:childTnLst>
                                </p:cTn>
                              </p:par>
                            </p:childTnLst>
                          </p:cTn>
                        </p:par>
                        <p:par>
                          <p:cTn id="40" fill="hold">
                            <p:stCondLst>
                              <p:cond delay="1000"/>
                            </p:stCondLst>
                            <p:childTnLst>
                              <p:par>
                                <p:cTn id="41" presetID="10" presetClass="exit" presetSubtype="0" fill="hold" grpId="1" nodeType="afterEffect">
                                  <p:stCondLst>
                                    <p:cond delay="0"/>
                                  </p:stCondLst>
                                  <p:childTnLst>
                                    <p:animEffect transition="out" filter="fade">
                                      <p:cBhvr>
                                        <p:cTn id="42" dur="1000"/>
                                        <p:tgtEl>
                                          <p:spTgt spid="5"/>
                                        </p:tgtEl>
                                      </p:cBhvr>
                                    </p:animEffect>
                                    <p:set>
                                      <p:cBhvr>
                                        <p:cTn id="43" dur="1" fill="hold">
                                          <p:stCondLst>
                                            <p:cond delay="999"/>
                                          </p:stCondLst>
                                        </p:cTn>
                                        <p:tgtEl>
                                          <p:spTgt spid="5"/>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4"/>
                                        </p:tgtEl>
                                      </p:cBhvr>
                                    </p:animEffect>
                                    <p:set>
                                      <p:cBhvr>
                                        <p:cTn id="46" dur="1" fill="hold">
                                          <p:stCondLst>
                                            <p:cond delay="999"/>
                                          </p:stCondLst>
                                        </p:cTn>
                                        <p:tgtEl>
                                          <p:spTgt spid="4"/>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6"/>
                                        </p:tgtEl>
                                      </p:cBhvr>
                                    </p:animEffect>
                                    <p:set>
                                      <p:cBhvr>
                                        <p:cTn id="49" dur="1" fill="hold">
                                          <p:stCondLst>
                                            <p:cond delay="999"/>
                                          </p:stCondLst>
                                        </p:cTn>
                                        <p:tgtEl>
                                          <p:spTgt spid="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7"/>
                                        </p:tgtEl>
                                      </p:cBhvr>
                                    </p:animEffect>
                                    <p:set>
                                      <p:cBhvr>
                                        <p:cTn id="52" dur="1" fill="hold">
                                          <p:stCondLst>
                                            <p:cond delay="99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8"/>
                                        </p:tgtEl>
                                      </p:cBhvr>
                                    </p:animEffect>
                                    <p:set>
                                      <p:cBhvr>
                                        <p:cTn id="55" dur="1" fill="hold">
                                          <p:stCondLst>
                                            <p:cond delay="999"/>
                                          </p:stCondLst>
                                        </p:cTn>
                                        <p:tgtEl>
                                          <p:spTgt spid="8"/>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9"/>
                                        </p:tgtEl>
                                      </p:cBhvr>
                                    </p:animEffect>
                                    <p:set>
                                      <p:cBhvr>
                                        <p:cTn id="5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49298" y="0"/>
            <a:ext cx="5214056" cy="646331"/>
          </a:xfrm>
          <a:prstGeom prst="rect">
            <a:avLst/>
          </a:prstGeom>
        </p:spPr>
        <p:txBody>
          <a:bodyPr wrap="none" rtlCol="0">
            <a:spAutoFit/>
          </a:bodyPr>
          <a:lstStyle/>
          <a:p>
            <a:r>
              <a:rPr lang="en-US" sz="3600" b="1" dirty="0" smtClean="0"/>
              <a:t>Captain Meriwether Lewis</a:t>
            </a:r>
            <a:endParaRPr lang="en-US" sz="3600" b="1" dirty="0"/>
          </a:p>
        </p:txBody>
      </p:sp>
      <p:pic>
        <p:nvPicPr>
          <p:cNvPr id="2" name="Picture 1" descr="Image result for william clark explorer full body"/>
          <p:cNvPicPr>
            <a:picLocks noChangeAspect="1" noChangeArrowheads="1"/>
          </p:cNvPicPr>
          <p:nvPr/>
        </p:nvPicPr>
        <p:blipFill>
          <a:blip r:embed="rId2"/>
          <a:srcRect l="52206" t="3531" r="2811" b="-1531"/>
          <a:stretch>
            <a:fillRect/>
          </a:stretch>
        </p:blipFill>
        <p:spPr bwMode="auto">
          <a:xfrm>
            <a:off x="5410200" y="76200"/>
            <a:ext cx="3657600" cy="4876800"/>
          </a:xfrm>
          <a:prstGeom prst="rect">
            <a:avLst/>
          </a:prstGeom>
          <a:noFill/>
        </p:spPr>
      </p:pic>
      <p:sp useBgFill="1">
        <p:nvSpPr>
          <p:cNvPr id="5" name="TextBox 4"/>
          <p:cNvSpPr txBox="1">
            <a:spLocks noChangeArrowheads="1"/>
          </p:cNvSpPr>
          <p:nvPr/>
        </p:nvSpPr>
        <p:spPr bwMode="auto">
          <a:xfrm>
            <a:off x="0" y="533400"/>
            <a:ext cx="9144000" cy="1477328"/>
          </a:xfrm>
          <a:prstGeom prst="rect">
            <a:avLst/>
          </a:prstGeom>
          <a:ln w="9525">
            <a:noFill/>
            <a:miter lim="800000"/>
            <a:headEnd/>
            <a:tailEnd/>
          </a:ln>
        </p:spPr>
        <p:txBody>
          <a:bodyPr wrap="square">
            <a:spAutoFit/>
          </a:bodyPr>
          <a:lstStyle/>
          <a:p>
            <a:pPr>
              <a:defRPr/>
            </a:pPr>
            <a:r>
              <a:rPr lang="en-US" sz="3000" dirty="0" smtClean="0">
                <a:latin typeface="Calibri" pitchFamily="34" charset="0"/>
              </a:rPr>
              <a:t> </a:t>
            </a:r>
            <a:r>
              <a:rPr lang="en-US" sz="3000" b="1" dirty="0" smtClean="0">
                <a:latin typeface="Calibri" pitchFamily="34" charset="0"/>
              </a:rPr>
              <a:t>THE SITUATION</a:t>
            </a:r>
            <a:r>
              <a:rPr lang="en-US" sz="3000" dirty="0" smtClean="0">
                <a:latin typeface="Calibri" pitchFamily="34" charset="0"/>
              </a:rPr>
              <a:t>:</a:t>
            </a:r>
          </a:p>
          <a:p>
            <a:pPr>
              <a:defRPr/>
            </a:pPr>
            <a:r>
              <a:rPr lang="en-US" sz="3000" dirty="0" smtClean="0">
                <a:latin typeface="Calibri" pitchFamily="34" charset="0"/>
              </a:rPr>
              <a:t>    - traveling overland along perilous &amp; isolated Natchez</a:t>
            </a:r>
          </a:p>
          <a:p>
            <a:pPr>
              <a:defRPr/>
            </a:pPr>
            <a:r>
              <a:rPr lang="en-US" sz="3000" dirty="0" smtClean="0">
                <a:latin typeface="Calibri" pitchFamily="34" charset="0"/>
              </a:rPr>
              <a:t>      Trace Road;  armed with 2 pistols, rifle, &amp; tomahawk</a:t>
            </a:r>
            <a:endParaRPr lang="en-US" sz="3000" dirty="0">
              <a:latin typeface="Calibri" pitchFamily="34" charset="0"/>
            </a:endParaRPr>
          </a:p>
        </p:txBody>
      </p:sp>
      <p:pic>
        <p:nvPicPr>
          <p:cNvPr id="6" name="Picture 2" descr="Image result for grinder's roadhouse natchez trace"/>
          <p:cNvPicPr>
            <a:picLocks noChangeAspect="1" noChangeArrowheads="1"/>
          </p:cNvPicPr>
          <p:nvPr/>
        </p:nvPicPr>
        <p:blipFill>
          <a:blip r:embed="rId3"/>
          <a:srcRect/>
          <a:stretch>
            <a:fillRect/>
          </a:stretch>
        </p:blipFill>
        <p:spPr bwMode="auto">
          <a:xfrm>
            <a:off x="1524000" y="2590800"/>
            <a:ext cx="6286500" cy="4191000"/>
          </a:xfrm>
          <a:prstGeom prst="rect">
            <a:avLst/>
          </a:prstGeom>
          <a:noFill/>
        </p:spPr>
      </p:pic>
      <p:pic>
        <p:nvPicPr>
          <p:cNvPr id="9" name="Picture 4" descr="Image result for grinder's roadhouse natchez trace"/>
          <p:cNvPicPr>
            <a:picLocks noChangeAspect="1" noChangeArrowheads="1"/>
          </p:cNvPicPr>
          <p:nvPr/>
        </p:nvPicPr>
        <p:blipFill>
          <a:blip r:embed="rId4"/>
          <a:srcRect r="18400" b="6050"/>
          <a:stretch>
            <a:fillRect/>
          </a:stretch>
        </p:blipFill>
        <p:spPr bwMode="auto">
          <a:xfrm>
            <a:off x="1752600" y="2994213"/>
            <a:ext cx="5735780" cy="3711387"/>
          </a:xfrm>
          <a:prstGeom prst="rect">
            <a:avLst/>
          </a:prstGeom>
          <a:noFill/>
          <a:ln w="50800">
            <a:solidFill>
              <a:schemeClr val="tx1"/>
            </a:solidFill>
          </a:ln>
        </p:spPr>
      </p:pic>
      <p:sp useBgFill="1">
        <p:nvSpPr>
          <p:cNvPr id="11" name="TextBox 10"/>
          <p:cNvSpPr txBox="1">
            <a:spLocks noChangeArrowheads="1"/>
          </p:cNvSpPr>
          <p:nvPr/>
        </p:nvSpPr>
        <p:spPr bwMode="auto">
          <a:xfrm>
            <a:off x="0" y="1905000"/>
            <a:ext cx="9144000" cy="553998"/>
          </a:xfrm>
          <a:prstGeom prst="rect">
            <a:avLst/>
          </a:prstGeom>
          <a:ln w="9525">
            <a:noFill/>
            <a:miter lim="800000"/>
            <a:headEnd/>
            <a:tailEnd/>
          </a:ln>
        </p:spPr>
        <p:txBody>
          <a:bodyPr wrap="square">
            <a:spAutoFit/>
          </a:bodyPr>
          <a:lstStyle/>
          <a:p>
            <a:pPr>
              <a:defRPr/>
            </a:pPr>
            <a:r>
              <a:rPr lang="en-US" sz="3000" dirty="0" smtClean="0">
                <a:latin typeface="Calibri" pitchFamily="34" charset="0"/>
              </a:rPr>
              <a:t>    -  may be traveling alone or with servants</a:t>
            </a:r>
            <a:endParaRPr lang="en-US" sz="3000" dirty="0">
              <a:latin typeface="Calibri" pitchFamily="34" charset="0"/>
            </a:endParaRPr>
          </a:p>
        </p:txBody>
      </p:sp>
      <p:sp useBgFill="1">
        <p:nvSpPr>
          <p:cNvPr id="14" name="TextBox 13"/>
          <p:cNvSpPr txBox="1">
            <a:spLocks noChangeArrowheads="1"/>
          </p:cNvSpPr>
          <p:nvPr/>
        </p:nvSpPr>
        <p:spPr bwMode="auto">
          <a:xfrm>
            <a:off x="0" y="4363760"/>
            <a:ext cx="9144000" cy="1046440"/>
          </a:xfrm>
          <a:prstGeom prst="rect">
            <a:avLst/>
          </a:prstGeom>
          <a:ln w="9525">
            <a:noFill/>
            <a:miter lim="800000"/>
            <a:headEnd/>
            <a:tailEnd/>
          </a:ln>
        </p:spPr>
        <p:txBody>
          <a:bodyPr wrap="square">
            <a:spAutoFit/>
          </a:bodyPr>
          <a:lstStyle/>
          <a:p>
            <a:pPr>
              <a:defRPr/>
            </a:pPr>
            <a:r>
              <a:rPr lang="en-US" sz="3000" dirty="0" smtClean="0">
                <a:latin typeface="Calibri" pitchFamily="34" charset="0"/>
              </a:rPr>
              <a:t>    - witnesses claim he asks them to finish the job saying, </a:t>
            </a:r>
          </a:p>
          <a:p>
            <a:pPr>
              <a:defRPr/>
            </a:pPr>
            <a:r>
              <a:rPr lang="en-US" sz="3000" dirty="0" smtClean="0">
                <a:latin typeface="Calibri" pitchFamily="34" charset="0"/>
              </a:rPr>
              <a:t>     </a:t>
            </a:r>
            <a:r>
              <a:rPr lang="en-US" sz="3200" dirty="0" smtClean="0"/>
              <a:t>“I am no coward but I am so strong, so hard to die.”</a:t>
            </a:r>
            <a:endParaRPr lang="en-US" sz="3000" dirty="0" smtClean="0">
              <a:latin typeface="Calibri" pitchFamily="34" charset="0"/>
            </a:endParaRPr>
          </a:p>
        </p:txBody>
      </p:sp>
      <p:sp useBgFill="1">
        <p:nvSpPr>
          <p:cNvPr id="15" name="TextBox 14"/>
          <p:cNvSpPr txBox="1">
            <a:spLocks noChangeArrowheads="1"/>
          </p:cNvSpPr>
          <p:nvPr/>
        </p:nvSpPr>
        <p:spPr bwMode="auto">
          <a:xfrm>
            <a:off x="0" y="5354360"/>
            <a:ext cx="9144000" cy="553998"/>
          </a:xfrm>
          <a:prstGeom prst="rect">
            <a:avLst/>
          </a:prstGeom>
          <a:ln w="9525">
            <a:noFill/>
            <a:miter lim="800000"/>
            <a:headEnd/>
            <a:tailEnd/>
          </a:ln>
        </p:spPr>
        <p:txBody>
          <a:bodyPr wrap="square">
            <a:spAutoFit/>
          </a:bodyPr>
          <a:lstStyle/>
          <a:p>
            <a:pPr>
              <a:defRPr/>
            </a:pPr>
            <a:r>
              <a:rPr lang="en-US" sz="3000" dirty="0" smtClean="0">
                <a:latin typeface="Calibri" pitchFamily="34" charset="0"/>
              </a:rPr>
              <a:t>    - dawn, October 11, 1809 – Meriwether Lewis is dead</a:t>
            </a:r>
          </a:p>
        </p:txBody>
      </p:sp>
      <p:sp>
        <p:nvSpPr>
          <p:cNvPr id="10" name="TextBox 3"/>
          <p:cNvSpPr txBox="1">
            <a:spLocks noChangeArrowheads="1"/>
          </p:cNvSpPr>
          <p:nvPr/>
        </p:nvSpPr>
        <p:spPr bwMode="auto">
          <a:xfrm rot="20700000">
            <a:off x="328477" y="2756741"/>
            <a:ext cx="4529202" cy="830997"/>
          </a:xfrm>
          <a:prstGeom prst="rect">
            <a:avLst/>
          </a:prstGeom>
          <a:solidFill>
            <a:schemeClr val="accent1">
              <a:lumMod val="20000"/>
              <a:lumOff val="80000"/>
              <a:alpha val="50000"/>
            </a:schemeClr>
          </a:solidFill>
          <a:ln w="9525">
            <a:noFill/>
            <a:miter lim="800000"/>
            <a:headEnd/>
            <a:tailEnd/>
          </a:ln>
        </p:spPr>
        <p:txBody>
          <a:bodyPr wrap="square">
            <a:spAutoFit/>
          </a:bodyPr>
          <a:lstStyle/>
          <a:p>
            <a:pPr algn="ctr">
              <a:defRPr/>
            </a:pPr>
            <a:r>
              <a:rPr lang="en-US" sz="4800" b="1" dirty="0" smtClean="0">
                <a:ln>
                  <a:solidFill>
                    <a:srgbClr val="FF0000"/>
                  </a:solidFill>
                </a:ln>
                <a:solidFill>
                  <a:srgbClr val="FF0000"/>
                </a:solidFill>
                <a:effectLst>
                  <a:outerShdw dist="50800" dir="5400000" algn="ctr" rotWithShape="0">
                    <a:schemeClr val="tx1"/>
                  </a:outerShdw>
                </a:effectLst>
                <a:latin typeface="Tempus Sans ITC" pitchFamily="82" charset="0"/>
              </a:rPr>
              <a:t>What happened?</a:t>
            </a:r>
            <a:endParaRPr lang="en-US" sz="4800" b="1" dirty="0">
              <a:ln>
                <a:solidFill>
                  <a:srgbClr val="FF0000"/>
                </a:solidFill>
              </a:ln>
              <a:solidFill>
                <a:srgbClr val="FF0000"/>
              </a:solidFill>
              <a:effectLst>
                <a:outerShdw dist="50800" dir="5400000" algn="ctr" rotWithShape="0">
                  <a:schemeClr val="tx1"/>
                </a:outerShdw>
              </a:effectLst>
              <a:latin typeface="Tempus Sans ITC" pitchFamily="82" charset="0"/>
            </a:endParaRPr>
          </a:p>
        </p:txBody>
      </p:sp>
      <p:sp useBgFill="1">
        <p:nvSpPr>
          <p:cNvPr id="8" name="TextBox 7"/>
          <p:cNvSpPr txBox="1">
            <a:spLocks noChangeArrowheads="1"/>
          </p:cNvSpPr>
          <p:nvPr/>
        </p:nvSpPr>
        <p:spPr bwMode="auto">
          <a:xfrm>
            <a:off x="0" y="2382560"/>
            <a:ext cx="9144000" cy="553998"/>
          </a:xfrm>
          <a:prstGeom prst="rect">
            <a:avLst/>
          </a:prstGeom>
          <a:ln w="9525">
            <a:noFill/>
            <a:miter lim="800000"/>
            <a:headEnd/>
            <a:tailEnd/>
          </a:ln>
        </p:spPr>
        <p:txBody>
          <a:bodyPr wrap="square">
            <a:spAutoFit/>
          </a:bodyPr>
          <a:lstStyle/>
          <a:p>
            <a:pPr>
              <a:defRPr/>
            </a:pPr>
            <a:r>
              <a:rPr lang="en-US" sz="3000" dirty="0" smtClean="0">
                <a:latin typeface="Calibri" pitchFamily="34" charset="0"/>
              </a:rPr>
              <a:t>    - night of October 10: arrives at Grinder’s roadhouse</a:t>
            </a:r>
            <a:endParaRPr lang="en-US" sz="3000" dirty="0">
              <a:latin typeface="Calibri" pitchFamily="34" charset="0"/>
            </a:endParaRPr>
          </a:p>
        </p:txBody>
      </p:sp>
      <p:sp useBgFill="1">
        <p:nvSpPr>
          <p:cNvPr id="13" name="TextBox 12"/>
          <p:cNvSpPr txBox="1">
            <a:spLocks noChangeArrowheads="1"/>
          </p:cNvSpPr>
          <p:nvPr/>
        </p:nvSpPr>
        <p:spPr bwMode="auto">
          <a:xfrm>
            <a:off x="0" y="3403937"/>
            <a:ext cx="9144000" cy="1015663"/>
          </a:xfrm>
          <a:prstGeom prst="rect">
            <a:avLst/>
          </a:prstGeom>
          <a:ln w="9525">
            <a:noFill/>
            <a:miter lim="800000"/>
            <a:headEnd/>
            <a:tailEnd/>
          </a:ln>
        </p:spPr>
        <p:txBody>
          <a:bodyPr wrap="square">
            <a:spAutoFit/>
          </a:bodyPr>
          <a:lstStyle/>
          <a:p>
            <a:pPr>
              <a:defRPr/>
            </a:pPr>
            <a:r>
              <a:rPr lang="en-US" sz="3000" dirty="0" smtClean="0">
                <a:latin typeface="Calibri" pitchFamily="34" charset="0"/>
              </a:rPr>
              <a:t>    - when discovered alive he has a grazing head wound</a:t>
            </a:r>
          </a:p>
          <a:p>
            <a:pPr>
              <a:defRPr/>
            </a:pPr>
            <a:r>
              <a:rPr lang="en-US" sz="3000" dirty="0" smtClean="0">
                <a:latin typeface="Calibri" pitchFamily="34" charset="0"/>
              </a:rPr>
              <a:t>       &amp; a shot to the chest</a:t>
            </a:r>
          </a:p>
        </p:txBody>
      </p:sp>
      <p:sp useBgFill="1">
        <p:nvSpPr>
          <p:cNvPr id="12" name="TextBox 11"/>
          <p:cNvSpPr txBox="1">
            <a:spLocks noChangeArrowheads="1"/>
          </p:cNvSpPr>
          <p:nvPr/>
        </p:nvSpPr>
        <p:spPr bwMode="auto">
          <a:xfrm>
            <a:off x="0" y="2875002"/>
            <a:ext cx="9144000" cy="553998"/>
          </a:xfrm>
          <a:prstGeom prst="rect">
            <a:avLst/>
          </a:prstGeom>
          <a:ln w="9525">
            <a:noFill/>
            <a:miter lim="800000"/>
            <a:headEnd/>
            <a:tailEnd/>
          </a:ln>
        </p:spPr>
        <p:txBody>
          <a:bodyPr wrap="square">
            <a:spAutoFit/>
          </a:bodyPr>
          <a:lstStyle/>
          <a:p>
            <a:pPr>
              <a:defRPr/>
            </a:pPr>
            <a:r>
              <a:rPr lang="en-US" sz="3000" dirty="0" smtClean="0">
                <a:latin typeface="Calibri" pitchFamily="34" charset="0"/>
              </a:rPr>
              <a:t>    - </a:t>
            </a:r>
            <a:r>
              <a:rPr lang="en-US" sz="3000" dirty="0" err="1" smtClean="0">
                <a:latin typeface="Calibri" pitchFamily="34" charset="0"/>
              </a:rPr>
              <a:t>Mrs</a:t>
            </a:r>
            <a:r>
              <a:rPr lang="en-US" sz="3000" dirty="0" smtClean="0">
                <a:latin typeface="Calibri" pitchFamily="34" charset="0"/>
              </a:rPr>
              <a:t> Grinder claims to have heard gun shots in night</a:t>
            </a:r>
            <a:endParaRPr lang="en-US" sz="3000"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3.05556E-6 4.68208E-6 L 0.48316 -0.40648 " pathEditMode="relative" rAng="0" ptsTypes="AA">
                                      <p:cBhvr>
                                        <p:cTn id="6" dur="1000" fill="hold"/>
                                        <p:tgtEl>
                                          <p:spTgt spid="10"/>
                                        </p:tgtEl>
                                        <p:attrNameLst>
                                          <p:attrName>ppt_x</p:attrName>
                                          <p:attrName>ppt_y</p:attrName>
                                        </p:attrNameLst>
                                      </p:cBhvr>
                                      <p:rCtr x="241" y="-203"/>
                                    </p:animMotion>
                                  </p:childTnLst>
                                </p:cTn>
                              </p:par>
                              <p:par>
                                <p:cTn id="7" presetID="6" presetClass="emph" presetSubtype="0" fill="hold" grpId="1" nodeType="withEffect">
                                  <p:stCondLst>
                                    <p:cond delay="0"/>
                                  </p:stCondLst>
                                  <p:childTnLst>
                                    <p:animScale>
                                      <p:cBhvr>
                                        <p:cTn id="8" dur="1000" fill="hold"/>
                                        <p:tgtEl>
                                          <p:spTgt spid="10"/>
                                        </p:tgtEl>
                                      </p:cBhvr>
                                      <p:by x="70000" y="70000"/>
                                    </p:animScale>
                                  </p:childTnLst>
                                </p:cTn>
                              </p:par>
                              <p:par>
                                <p:cTn id="9" presetID="8" presetClass="emph" presetSubtype="0" fill="hold" grpId="2" nodeType="withEffect">
                                  <p:stCondLst>
                                    <p:cond delay="0"/>
                                  </p:stCondLst>
                                  <p:childTnLst>
                                    <p:animRot by="900000">
                                      <p:cBhvr>
                                        <p:cTn id="10" dur="1000" fill="hold"/>
                                        <p:tgtEl>
                                          <p:spTgt spid="10"/>
                                        </p:tgtEl>
                                        <p:attrNameLst>
                                          <p:attrName>r</p:attrName>
                                        </p:attrNameLst>
                                      </p:cBhvr>
                                    </p:animRot>
                                  </p:childTnLst>
                                </p:cTn>
                              </p:par>
                              <p:par>
                                <p:cTn id="11" presetID="10" presetClass="exit" presetSubtype="0" fill="hold" nodeType="withEffect">
                                  <p:stCondLst>
                                    <p:cond delay="0"/>
                                  </p:stCondLst>
                                  <p:childTnLst>
                                    <p:animEffect transition="out" filter="fade">
                                      <p:cBhvr>
                                        <p:cTn id="12" dur="1000"/>
                                        <p:tgtEl>
                                          <p:spTgt spid="2"/>
                                        </p:tgtEl>
                                      </p:cBhvr>
                                    </p:animEffect>
                                    <p:set>
                                      <p:cBhvr>
                                        <p:cTn id="13" dur="1" fill="hold">
                                          <p:stCondLst>
                                            <p:cond delay="9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bg/>
                                          </p:spTgt>
                                        </p:tgtEl>
                                        <p:attrNameLst>
                                          <p:attrName>style.visibility</p:attrName>
                                        </p:attrNameLst>
                                      </p:cBhvr>
                                      <p:to>
                                        <p:strVal val="visible"/>
                                      </p:to>
                                    </p:set>
                                    <p:animEffect transition="in" filter="fade">
                                      <p:cBhvr>
                                        <p:cTn id="18" dur="1000"/>
                                        <p:tgtEl>
                                          <p:spTgt spid="5">
                                            <p:bg/>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left)">
                                      <p:cBhvr>
                                        <p:cTn id="21" dur="10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fade">
                                      <p:cBhvr>
                                        <p:cTn id="26" dur="1000"/>
                                        <p:tgtEl>
                                          <p:spTgt spid="5">
                                            <p:txEl>
                                              <p:pRg st="1" end="1"/>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1000"/>
                                        <p:tgtEl>
                                          <p:spTgt spid="5">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childTnLst>
                                </p:cTn>
                              </p:par>
                              <p:par>
                                <p:cTn id="46" presetID="10" presetClass="exit" presetSubtype="0" fill="hold" nodeType="withEffect">
                                  <p:stCondLst>
                                    <p:cond delay="0"/>
                                  </p:stCondLst>
                                  <p:childTnLst>
                                    <p:animEffect transition="out" filter="fade">
                                      <p:cBhvr>
                                        <p:cTn id="47" dur="1000"/>
                                        <p:tgtEl>
                                          <p:spTgt spid="6"/>
                                        </p:tgtEl>
                                      </p:cBhvr>
                                    </p:animEffect>
                                    <p:set>
                                      <p:cBhvr>
                                        <p:cTn id="48" dur="1" fill="hold">
                                          <p:stCondLst>
                                            <p:cond delay="999"/>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childTnLst>
                                </p:cTn>
                              </p:par>
                              <p:par>
                                <p:cTn id="54" presetID="10" presetClass="exit" presetSubtype="0" fill="hold" nodeType="withEffect">
                                  <p:stCondLst>
                                    <p:cond delay="0"/>
                                  </p:stCondLst>
                                  <p:childTnLst>
                                    <p:animEffect transition="out" filter="fade">
                                      <p:cBhvr>
                                        <p:cTn id="55" dur="1000"/>
                                        <p:tgtEl>
                                          <p:spTgt spid="9"/>
                                        </p:tgtEl>
                                      </p:cBhvr>
                                    </p:animEffect>
                                    <p:set>
                                      <p:cBhvr>
                                        <p:cTn id="56" dur="1" fill="hold">
                                          <p:stCondLst>
                                            <p:cond delay="999"/>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10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P spid="11" grpId="0" animBg="1"/>
      <p:bldP spid="14" grpId="0" animBg="1"/>
      <p:bldP spid="15" grpId="0" animBg="1"/>
      <p:bldP spid="10" grpId="0" animBg="1"/>
      <p:bldP spid="10" grpId="1" animBg="1"/>
      <p:bldP spid="10" grpId="2" animBg="1"/>
      <p:bldP spid="8" grpId="0" animBg="1"/>
      <p:bldP spid="13" grpId="0" animBg="1"/>
      <p:bldP spid="12"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TextBox 12"/>
          <p:cNvSpPr txBox="1">
            <a:spLocks noChangeArrowheads="1"/>
          </p:cNvSpPr>
          <p:nvPr/>
        </p:nvSpPr>
        <p:spPr bwMode="auto">
          <a:xfrm>
            <a:off x="4724400" y="3941802"/>
            <a:ext cx="4267200" cy="553998"/>
          </a:xfrm>
          <a:prstGeom prst="rect">
            <a:avLst/>
          </a:prstGeom>
          <a:ln w="9525">
            <a:noFill/>
            <a:miter lim="800000"/>
            <a:headEnd/>
            <a:tailEnd/>
          </a:ln>
        </p:spPr>
        <p:txBody>
          <a:bodyPr wrap="square">
            <a:spAutoFit/>
          </a:bodyPr>
          <a:lstStyle/>
          <a:p>
            <a:pPr>
              <a:defRPr/>
            </a:pPr>
            <a:r>
              <a:rPr lang="en-US" sz="3000" dirty="0" smtClean="0"/>
              <a:t> - alleged deep depression</a:t>
            </a:r>
            <a:endParaRPr lang="en-US" sz="3000" dirty="0"/>
          </a:p>
        </p:txBody>
      </p:sp>
      <p:sp useBgFill="1">
        <p:nvSpPr>
          <p:cNvPr id="14" name="TextBox 13"/>
          <p:cNvSpPr txBox="1">
            <a:spLocks noChangeArrowheads="1"/>
          </p:cNvSpPr>
          <p:nvPr/>
        </p:nvSpPr>
        <p:spPr bwMode="auto">
          <a:xfrm>
            <a:off x="4724400" y="4454604"/>
            <a:ext cx="4419600" cy="553998"/>
          </a:xfrm>
          <a:prstGeom prst="rect">
            <a:avLst/>
          </a:prstGeom>
          <a:ln w="9525">
            <a:noFill/>
            <a:miter lim="800000"/>
            <a:headEnd/>
            <a:tailEnd/>
          </a:ln>
        </p:spPr>
        <p:txBody>
          <a:bodyPr wrap="square">
            <a:spAutoFit/>
          </a:bodyPr>
          <a:lstStyle/>
          <a:p>
            <a:pPr>
              <a:defRPr/>
            </a:pPr>
            <a:r>
              <a:rPr lang="en-US" sz="3000" dirty="0" smtClean="0"/>
              <a:t> - alleged alcohol/drug use</a:t>
            </a:r>
            <a:endParaRPr lang="en-US" sz="3000" dirty="0"/>
          </a:p>
        </p:txBody>
      </p:sp>
      <p:sp useBgFill="1">
        <p:nvSpPr>
          <p:cNvPr id="16" name="TextBox 15"/>
          <p:cNvSpPr txBox="1">
            <a:spLocks noChangeArrowheads="1"/>
          </p:cNvSpPr>
          <p:nvPr/>
        </p:nvSpPr>
        <p:spPr bwMode="auto">
          <a:xfrm>
            <a:off x="4724400" y="3429000"/>
            <a:ext cx="4267200" cy="553998"/>
          </a:xfrm>
          <a:prstGeom prst="rect">
            <a:avLst/>
          </a:prstGeom>
          <a:ln w="9525">
            <a:noFill/>
            <a:miter lim="800000"/>
            <a:headEnd/>
            <a:tailEnd/>
          </a:ln>
        </p:spPr>
        <p:txBody>
          <a:bodyPr wrap="square">
            <a:spAutoFit/>
          </a:bodyPr>
          <a:lstStyle/>
          <a:p>
            <a:pPr>
              <a:defRPr/>
            </a:pPr>
            <a:r>
              <a:rPr lang="en-US" sz="3000" dirty="0" smtClean="0"/>
              <a:t> - recent new will</a:t>
            </a:r>
            <a:endParaRPr lang="en-US" sz="3000" dirty="0"/>
          </a:p>
        </p:txBody>
      </p:sp>
      <p:sp useBgFill="1">
        <p:nvSpPr>
          <p:cNvPr id="17" name="TextBox 16"/>
          <p:cNvSpPr txBox="1">
            <a:spLocks noChangeArrowheads="1"/>
          </p:cNvSpPr>
          <p:nvPr/>
        </p:nvSpPr>
        <p:spPr bwMode="auto">
          <a:xfrm>
            <a:off x="4724400" y="1828800"/>
            <a:ext cx="4267200" cy="553998"/>
          </a:xfrm>
          <a:prstGeom prst="rect">
            <a:avLst/>
          </a:prstGeom>
          <a:ln w="9525">
            <a:noFill/>
            <a:miter lim="800000"/>
            <a:headEnd/>
            <a:tailEnd/>
          </a:ln>
        </p:spPr>
        <p:txBody>
          <a:bodyPr wrap="square">
            <a:spAutoFit/>
          </a:bodyPr>
          <a:lstStyle/>
          <a:p>
            <a:pPr>
              <a:defRPr/>
            </a:pPr>
            <a:r>
              <a:rPr lang="en-US" sz="3000" dirty="0" smtClean="0"/>
              <a:t> - significant debts</a:t>
            </a:r>
            <a:endParaRPr lang="en-US" sz="3000" dirty="0"/>
          </a:p>
        </p:txBody>
      </p:sp>
      <p:sp useBgFill="1">
        <p:nvSpPr>
          <p:cNvPr id="18" name="TextBox 17"/>
          <p:cNvSpPr txBox="1">
            <a:spLocks noChangeArrowheads="1"/>
          </p:cNvSpPr>
          <p:nvPr/>
        </p:nvSpPr>
        <p:spPr bwMode="auto">
          <a:xfrm>
            <a:off x="4724400" y="2356991"/>
            <a:ext cx="4419600" cy="553998"/>
          </a:xfrm>
          <a:prstGeom prst="rect">
            <a:avLst/>
          </a:prstGeom>
          <a:ln w="9525">
            <a:noFill/>
            <a:miter lim="800000"/>
            <a:headEnd/>
            <a:tailEnd/>
          </a:ln>
        </p:spPr>
        <p:txBody>
          <a:bodyPr wrap="square">
            <a:spAutoFit/>
          </a:bodyPr>
          <a:lstStyle/>
          <a:p>
            <a:pPr>
              <a:defRPr/>
            </a:pPr>
            <a:r>
              <a:rPr lang="en-US" sz="3000" dirty="0" smtClean="0"/>
              <a:t> - failed marriage proposals</a:t>
            </a:r>
            <a:endParaRPr lang="en-US" sz="3000" dirty="0"/>
          </a:p>
        </p:txBody>
      </p:sp>
      <p:sp useBgFill="1">
        <p:nvSpPr>
          <p:cNvPr id="21" name="TextBox 20"/>
          <p:cNvSpPr txBox="1">
            <a:spLocks noChangeArrowheads="1"/>
          </p:cNvSpPr>
          <p:nvPr/>
        </p:nvSpPr>
        <p:spPr bwMode="auto">
          <a:xfrm>
            <a:off x="4724400" y="4988004"/>
            <a:ext cx="4267200" cy="1015663"/>
          </a:xfrm>
          <a:prstGeom prst="rect">
            <a:avLst/>
          </a:prstGeom>
          <a:ln w="9525">
            <a:noFill/>
            <a:miter lim="800000"/>
            <a:headEnd/>
            <a:tailEnd/>
          </a:ln>
        </p:spPr>
        <p:txBody>
          <a:bodyPr wrap="square">
            <a:spAutoFit/>
          </a:bodyPr>
          <a:lstStyle/>
          <a:p>
            <a:pPr>
              <a:defRPr/>
            </a:pPr>
            <a:r>
              <a:rPr lang="en-US" sz="3000" dirty="0" smtClean="0"/>
              <a:t> - alleged venereal</a:t>
            </a:r>
          </a:p>
          <a:p>
            <a:pPr>
              <a:defRPr/>
            </a:pPr>
            <a:r>
              <a:rPr lang="en-US" sz="3000" dirty="0" smtClean="0"/>
              <a:t>    diseases &amp; malaria</a:t>
            </a:r>
            <a:endParaRPr lang="en-US" sz="3000" dirty="0"/>
          </a:p>
        </p:txBody>
      </p:sp>
      <p:sp useBgFill="1">
        <p:nvSpPr>
          <p:cNvPr id="3" name="TextBox 2"/>
          <p:cNvSpPr txBox="1">
            <a:spLocks noChangeArrowheads="1"/>
          </p:cNvSpPr>
          <p:nvPr/>
        </p:nvSpPr>
        <p:spPr bwMode="auto">
          <a:xfrm>
            <a:off x="0" y="583049"/>
            <a:ext cx="9144000" cy="1169551"/>
          </a:xfrm>
          <a:prstGeom prst="rect">
            <a:avLst/>
          </a:prstGeom>
          <a:ln w="9525">
            <a:noFill/>
            <a:miter lim="800000"/>
            <a:headEnd/>
            <a:tailEnd/>
          </a:ln>
        </p:spPr>
        <p:txBody>
          <a:bodyPr wrap="square">
            <a:spAutoFit/>
          </a:bodyPr>
          <a:lstStyle/>
          <a:p>
            <a:pPr>
              <a:defRPr/>
            </a:pPr>
            <a:r>
              <a:rPr lang="en-US" sz="3000" dirty="0" smtClean="0">
                <a:latin typeface="Calibri" pitchFamily="34" charset="0"/>
              </a:rPr>
              <a:t> </a:t>
            </a:r>
            <a:r>
              <a:rPr lang="en-US" sz="3000" b="1" dirty="0" smtClean="0">
                <a:latin typeface="Calibri" pitchFamily="34" charset="0"/>
              </a:rPr>
              <a:t>THE MYSTERY</a:t>
            </a:r>
            <a:r>
              <a:rPr lang="en-US" sz="3000" dirty="0" smtClean="0">
                <a:latin typeface="Calibri" pitchFamily="34" charset="0"/>
              </a:rPr>
              <a:t>:</a:t>
            </a:r>
          </a:p>
          <a:p>
            <a:pPr>
              <a:defRPr/>
            </a:pPr>
            <a:r>
              <a:rPr lang="en-US" sz="4000" dirty="0" smtClean="0">
                <a:latin typeface="Calibri" pitchFamily="34" charset="0"/>
              </a:rPr>
              <a:t>    	</a:t>
            </a:r>
            <a:r>
              <a:rPr lang="en-US" sz="4000" u="sng" dirty="0" smtClean="0">
                <a:latin typeface="Calibri" pitchFamily="34" charset="0"/>
              </a:rPr>
              <a:t>MURDER?</a:t>
            </a:r>
            <a:r>
              <a:rPr lang="en-US" sz="4000" dirty="0" smtClean="0">
                <a:latin typeface="Calibri" pitchFamily="34" charset="0"/>
              </a:rPr>
              <a:t>			 </a:t>
            </a:r>
            <a:r>
              <a:rPr lang="en-US" sz="4000" u="sng" dirty="0" smtClean="0">
                <a:latin typeface="Calibri" pitchFamily="34" charset="0"/>
              </a:rPr>
              <a:t>SUICIDE?</a:t>
            </a:r>
            <a:endParaRPr lang="en-US" sz="4000" u="sng" dirty="0">
              <a:latin typeface="Calibri" pitchFamily="34" charset="0"/>
            </a:endParaRPr>
          </a:p>
        </p:txBody>
      </p:sp>
      <p:sp useBgFill="1">
        <p:nvSpPr>
          <p:cNvPr id="4" name="TextBox 3"/>
          <p:cNvSpPr txBox="1"/>
          <p:nvPr/>
        </p:nvSpPr>
        <p:spPr>
          <a:xfrm>
            <a:off x="49298" y="0"/>
            <a:ext cx="5214056" cy="646331"/>
          </a:xfrm>
          <a:prstGeom prst="rect">
            <a:avLst/>
          </a:prstGeom>
        </p:spPr>
        <p:txBody>
          <a:bodyPr wrap="none" rtlCol="0">
            <a:spAutoFit/>
          </a:bodyPr>
          <a:lstStyle/>
          <a:p>
            <a:r>
              <a:rPr lang="en-US" sz="3600" b="1" dirty="0" smtClean="0"/>
              <a:t>Captain Meriwether Lewis</a:t>
            </a:r>
            <a:endParaRPr lang="en-US" sz="3600" b="1" dirty="0"/>
          </a:p>
        </p:txBody>
      </p:sp>
      <p:sp>
        <p:nvSpPr>
          <p:cNvPr id="5" name="TextBox 3"/>
          <p:cNvSpPr txBox="1">
            <a:spLocks noChangeArrowheads="1"/>
          </p:cNvSpPr>
          <p:nvPr/>
        </p:nvSpPr>
        <p:spPr bwMode="auto">
          <a:xfrm>
            <a:off x="4690998" y="39469"/>
            <a:ext cx="4529202" cy="600164"/>
          </a:xfrm>
          <a:prstGeom prst="rect">
            <a:avLst/>
          </a:prstGeom>
          <a:noFill/>
          <a:ln w="9525">
            <a:noFill/>
            <a:miter lim="800000"/>
            <a:headEnd/>
            <a:tailEnd/>
          </a:ln>
        </p:spPr>
        <p:txBody>
          <a:bodyPr wrap="square">
            <a:spAutoFit/>
          </a:bodyPr>
          <a:lstStyle/>
          <a:p>
            <a:pPr algn="ctr">
              <a:defRPr/>
            </a:pPr>
            <a:r>
              <a:rPr lang="en-US" sz="3300" b="1" dirty="0" smtClean="0">
                <a:ln>
                  <a:solidFill>
                    <a:srgbClr val="FF0000"/>
                  </a:solidFill>
                </a:ln>
                <a:solidFill>
                  <a:srgbClr val="FF0000"/>
                </a:solidFill>
                <a:effectLst>
                  <a:outerShdw dist="50800" dir="5400000" algn="ctr" rotWithShape="0">
                    <a:schemeClr val="tx1"/>
                  </a:outerShdw>
                </a:effectLst>
                <a:latin typeface="Tempus Sans ITC" pitchFamily="82" charset="0"/>
              </a:rPr>
              <a:t>What happened?</a:t>
            </a:r>
            <a:endParaRPr lang="en-US" sz="3300" b="1" dirty="0">
              <a:ln>
                <a:solidFill>
                  <a:srgbClr val="FF0000"/>
                </a:solidFill>
              </a:ln>
              <a:solidFill>
                <a:srgbClr val="FF0000"/>
              </a:solidFill>
              <a:effectLst>
                <a:outerShdw dist="50800" dir="5400000" algn="ctr" rotWithShape="0">
                  <a:schemeClr val="tx1"/>
                </a:outerShdw>
              </a:effectLst>
              <a:latin typeface="Tempus Sans ITC" pitchFamily="82" charset="0"/>
            </a:endParaRPr>
          </a:p>
        </p:txBody>
      </p:sp>
      <p:sp useBgFill="1">
        <p:nvSpPr>
          <p:cNvPr id="8" name="TextBox 7"/>
          <p:cNvSpPr txBox="1">
            <a:spLocks noChangeArrowheads="1"/>
          </p:cNvSpPr>
          <p:nvPr/>
        </p:nvSpPr>
        <p:spPr bwMode="auto">
          <a:xfrm>
            <a:off x="0" y="1828800"/>
            <a:ext cx="4648200" cy="553998"/>
          </a:xfrm>
          <a:prstGeom prst="rect">
            <a:avLst/>
          </a:prstGeom>
          <a:ln w="9525">
            <a:noFill/>
            <a:miter lim="800000"/>
            <a:headEnd/>
            <a:tailEnd/>
          </a:ln>
        </p:spPr>
        <p:txBody>
          <a:bodyPr wrap="square">
            <a:spAutoFit/>
          </a:bodyPr>
          <a:lstStyle/>
          <a:p>
            <a:pPr>
              <a:defRPr/>
            </a:pPr>
            <a:r>
              <a:rPr lang="en-US" sz="3000" dirty="0" smtClean="0"/>
              <a:t>- notoriously dangerous trail</a:t>
            </a:r>
            <a:endParaRPr lang="en-US" sz="3000" dirty="0"/>
          </a:p>
        </p:txBody>
      </p:sp>
      <p:sp useBgFill="1">
        <p:nvSpPr>
          <p:cNvPr id="9" name="TextBox 8"/>
          <p:cNvSpPr txBox="1">
            <a:spLocks noChangeArrowheads="1"/>
          </p:cNvSpPr>
          <p:nvPr/>
        </p:nvSpPr>
        <p:spPr bwMode="auto">
          <a:xfrm>
            <a:off x="0" y="2362200"/>
            <a:ext cx="4648200" cy="553998"/>
          </a:xfrm>
          <a:prstGeom prst="rect">
            <a:avLst/>
          </a:prstGeom>
          <a:ln w="9525">
            <a:noFill/>
            <a:miter lim="800000"/>
            <a:headEnd/>
            <a:tailEnd/>
          </a:ln>
        </p:spPr>
        <p:txBody>
          <a:bodyPr wrap="square">
            <a:spAutoFit/>
          </a:bodyPr>
          <a:lstStyle/>
          <a:p>
            <a:pPr>
              <a:defRPr/>
            </a:pPr>
            <a:r>
              <a:rPr lang="en-US" sz="3000" dirty="0" smtClean="0"/>
              <a:t>- thieving rampant on trail</a:t>
            </a:r>
            <a:endParaRPr lang="en-US" sz="3000" dirty="0"/>
          </a:p>
        </p:txBody>
      </p:sp>
      <p:sp useBgFill="1">
        <p:nvSpPr>
          <p:cNvPr id="10" name="TextBox 9"/>
          <p:cNvSpPr txBox="1">
            <a:spLocks noChangeArrowheads="1"/>
          </p:cNvSpPr>
          <p:nvPr/>
        </p:nvSpPr>
        <p:spPr bwMode="auto">
          <a:xfrm>
            <a:off x="0" y="2895600"/>
            <a:ext cx="4648200" cy="1015663"/>
          </a:xfrm>
          <a:prstGeom prst="rect">
            <a:avLst/>
          </a:prstGeom>
          <a:ln w="9525">
            <a:noFill/>
            <a:miter lim="800000"/>
            <a:headEnd/>
            <a:tailEnd/>
          </a:ln>
        </p:spPr>
        <p:txBody>
          <a:bodyPr wrap="square">
            <a:spAutoFit/>
          </a:bodyPr>
          <a:lstStyle/>
          <a:p>
            <a:pPr>
              <a:buFontTx/>
              <a:buChar char="-"/>
              <a:defRPr/>
            </a:pPr>
            <a:r>
              <a:rPr lang="en-US" sz="3000" dirty="0" smtClean="0"/>
              <a:t> Grinder roadhouse has</a:t>
            </a:r>
          </a:p>
          <a:p>
            <a:pPr>
              <a:defRPr/>
            </a:pPr>
            <a:r>
              <a:rPr lang="en-US" sz="3000" dirty="0" smtClean="0"/>
              <a:t>   questionable reputation</a:t>
            </a:r>
            <a:endParaRPr lang="en-US" sz="3000" dirty="0"/>
          </a:p>
        </p:txBody>
      </p:sp>
      <p:sp useBgFill="1">
        <p:nvSpPr>
          <p:cNvPr id="11" name="TextBox 10"/>
          <p:cNvSpPr txBox="1">
            <a:spLocks noChangeArrowheads="1"/>
          </p:cNvSpPr>
          <p:nvPr/>
        </p:nvSpPr>
        <p:spPr bwMode="auto">
          <a:xfrm>
            <a:off x="0" y="3886200"/>
            <a:ext cx="4648200" cy="1046440"/>
          </a:xfrm>
          <a:prstGeom prst="rect">
            <a:avLst/>
          </a:prstGeom>
          <a:ln w="9525">
            <a:noFill/>
            <a:miter lim="800000"/>
            <a:headEnd/>
            <a:tailEnd/>
          </a:ln>
        </p:spPr>
        <p:txBody>
          <a:bodyPr wrap="square">
            <a:spAutoFit/>
          </a:bodyPr>
          <a:lstStyle/>
          <a:p>
            <a:pPr>
              <a:defRPr/>
            </a:pPr>
            <a:r>
              <a:rPr lang="en-US" sz="3000" dirty="0" smtClean="0"/>
              <a:t>- enemies in </a:t>
            </a:r>
            <a:r>
              <a:rPr lang="en-US" sz="3000" dirty="0" err="1" smtClean="0"/>
              <a:t>gov’t</a:t>
            </a:r>
            <a:r>
              <a:rPr lang="en-US" sz="3000" dirty="0" smtClean="0"/>
              <a:t>, including</a:t>
            </a:r>
          </a:p>
          <a:p>
            <a:pPr>
              <a:defRPr/>
            </a:pPr>
            <a:r>
              <a:rPr lang="en-US" sz="3000" dirty="0" smtClean="0"/>
              <a:t>   his Lt. Governor</a:t>
            </a:r>
            <a:endParaRPr lang="en-US" sz="3000" dirty="0"/>
          </a:p>
        </p:txBody>
      </p:sp>
      <p:sp useBgFill="1">
        <p:nvSpPr>
          <p:cNvPr id="12" name="TextBox 11"/>
          <p:cNvSpPr txBox="1">
            <a:spLocks noChangeArrowheads="1"/>
          </p:cNvSpPr>
          <p:nvPr/>
        </p:nvSpPr>
        <p:spPr bwMode="auto">
          <a:xfrm>
            <a:off x="0" y="4927937"/>
            <a:ext cx="4724400" cy="553998"/>
          </a:xfrm>
          <a:prstGeom prst="rect">
            <a:avLst/>
          </a:prstGeom>
          <a:ln w="9525">
            <a:noFill/>
            <a:miter lim="800000"/>
            <a:headEnd/>
            <a:tailEnd/>
          </a:ln>
        </p:spPr>
        <p:txBody>
          <a:bodyPr wrap="square">
            <a:spAutoFit/>
          </a:bodyPr>
          <a:lstStyle/>
          <a:p>
            <a:pPr>
              <a:defRPr/>
            </a:pPr>
            <a:r>
              <a:rPr lang="en-US" sz="3000" dirty="0" smtClean="0"/>
              <a:t>- large amt cash never found</a:t>
            </a:r>
            <a:endParaRPr lang="en-US" sz="3000" dirty="0"/>
          </a:p>
        </p:txBody>
      </p:sp>
      <p:sp useBgFill="1">
        <p:nvSpPr>
          <p:cNvPr id="15" name="TextBox 14"/>
          <p:cNvSpPr txBox="1">
            <a:spLocks noChangeArrowheads="1"/>
          </p:cNvSpPr>
          <p:nvPr/>
        </p:nvSpPr>
        <p:spPr bwMode="auto">
          <a:xfrm>
            <a:off x="4724400" y="5923002"/>
            <a:ext cx="4267200" cy="553998"/>
          </a:xfrm>
          <a:prstGeom prst="rect">
            <a:avLst/>
          </a:prstGeom>
          <a:ln w="9525">
            <a:noFill/>
            <a:miter lim="800000"/>
            <a:headEnd/>
            <a:tailEnd/>
          </a:ln>
        </p:spPr>
        <p:txBody>
          <a:bodyPr wrap="square">
            <a:spAutoFit/>
          </a:bodyPr>
          <a:lstStyle/>
          <a:p>
            <a:pPr>
              <a:defRPr/>
            </a:pPr>
            <a:r>
              <a:rPr lang="en-US" sz="3000" dirty="0" smtClean="0">
                <a:latin typeface="Calibri" pitchFamily="34" charset="0"/>
              </a:rPr>
              <a:t> - prior suicide attempts</a:t>
            </a:r>
            <a:endParaRPr lang="en-US" sz="3000" dirty="0">
              <a:latin typeface="Calibri" pitchFamily="34" charset="0"/>
            </a:endParaRPr>
          </a:p>
        </p:txBody>
      </p:sp>
      <p:sp useBgFill="1">
        <p:nvSpPr>
          <p:cNvPr id="19" name="TextBox 18"/>
          <p:cNvSpPr txBox="1">
            <a:spLocks noChangeArrowheads="1"/>
          </p:cNvSpPr>
          <p:nvPr/>
        </p:nvSpPr>
        <p:spPr bwMode="auto">
          <a:xfrm>
            <a:off x="4724400" y="2895600"/>
            <a:ext cx="4267200" cy="553998"/>
          </a:xfrm>
          <a:prstGeom prst="rect">
            <a:avLst/>
          </a:prstGeom>
          <a:ln w="9525">
            <a:noFill/>
            <a:miter lim="800000"/>
            <a:headEnd/>
            <a:tailEnd/>
          </a:ln>
        </p:spPr>
        <p:txBody>
          <a:bodyPr wrap="square">
            <a:spAutoFit/>
          </a:bodyPr>
          <a:lstStyle/>
          <a:p>
            <a:pPr>
              <a:defRPr/>
            </a:pPr>
            <a:r>
              <a:rPr lang="en-US" sz="3000" dirty="0" smtClean="0">
                <a:latin typeface="Calibri" pitchFamily="34" charset="0"/>
              </a:rPr>
              <a:t> - unfinished journal</a:t>
            </a:r>
            <a:endParaRPr lang="en-US" sz="3000" dirty="0">
              <a:latin typeface="Calibri" pitchFamily="34" charset="0"/>
            </a:endParaRPr>
          </a:p>
        </p:txBody>
      </p:sp>
      <p:sp useBgFill="1">
        <p:nvSpPr>
          <p:cNvPr id="20" name="TextBox 19"/>
          <p:cNvSpPr txBox="1">
            <a:spLocks noChangeArrowheads="1"/>
          </p:cNvSpPr>
          <p:nvPr/>
        </p:nvSpPr>
        <p:spPr bwMode="auto">
          <a:xfrm>
            <a:off x="0" y="5461337"/>
            <a:ext cx="4724400" cy="1015663"/>
          </a:xfrm>
          <a:prstGeom prst="rect">
            <a:avLst/>
          </a:prstGeom>
          <a:ln w="9525">
            <a:noFill/>
            <a:miter lim="800000"/>
            <a:headEnd/>
            <a:tailEnd/>
          </a:ln>
        </p:spPr>
        <p:txBody>
          <a:bodyPr wrap="square">
            <a:spAutoFit/>
          </a:bodyPr>
          <a:lstStyle/>
          <a:p>
            <a:pPr>
              <a:defRPr/>
            </a:pPr>
            <a:r>
              <a:rPr lang="en-US" sz="3000" dirty="0" smtClean="0"/>
              <a:t>- vast experience with guns;</a:t>
            </a:r>
          </a:p>
          <a:p>
            <a:pPr>
              <a:defRPr/>
            </a:pPr>
            <a:r>
              <a:rPr lang="en-US" sz="3000" dirty="0" smtClean="0"/>
              <a:t>   unlikely to ‘miss’</a:t>
            </a:r>
            <a:endParaRPr lang="en-US" sz="3000" dirty="0"/>
          </a:p>
        </p:txBody>
      </p:sp>
      <p:sp useBgFill="1">
        <p:nvSpPr>
          <p:cNvPr id="23" name="Rectangle 22"/>
          <p:cNvSpPr/>
          <p:nvPr/>
        </p:nvSpPr>
        <p:spPr>
          <a:xfrm>
            <a:off x="984729" y="1013936"/>
            <a:ext cx="2215671" cy="738664"/>
          </a:xfrm>
          <a:prstGeom prst="rect">
            <a:avLst/>
          </a:prstGeom>
        </p:spPr>
        <p:txBody>
          <a:bodyPr wrap="none">
            <a:spAutoFit/>
          </a:bodyPr>
          <a:lstStyle/>
          <a:p>
            <a:pPr>
              <a:defRPr/>
            </a:pPr>
            <a:r>
              <a:rPr lang="en-US" sz="4200" b="1" u="sng" dirty="0" smtClean="0">
                <a:solidFill>
                  <a:srgbClr val="FF0000"/>
                </a:solidFill>
                <a:effectLst>
                  <a:outerShdw dist="50800" dir="5400000" algn="ctr" rotWithShape="0">
                    <a:schemeClr val="tx1"/>
                  </a:outerShdw>
                </a:effectLst>
                <a:latin typeface="Calibri" pitchFamily="34" charset="0"/>
              </a:rPr>
              <a:t>MURDER</a:t>
            </a:r>
            <a:endParaRPr lang="en-US" sz="4200" b="1" u="sng" dirty="0">
              <a:solidFill>
                <a:srgbClr val="FF0000"/>
              </a:solidFill>
              <a:effectLst>
                <a:outerShdw dist="50800" dir="5400000" algn="ctr" rotWithShape="0">
                  <a:schemeClr val="tx1"/>
                </a:outerShdw>
              </a:effectLst>
              <a:latin typeface="Calibri" pitchFamily="34" charset="0"/>
            </a:endParaRPr>
          </a:p>
        </p:txBody>
      </p:sp>
      <p:sp useBgFill="1">
        <p:nvSpPr>
          <p:cNvPr id="25" name="Rectangle 24"/>
          <p:cNvSpPr/>
          <p:nvPr/>
        </p:nvSpPr>
        <p:spPr>
          <a:xfrm>
            <a:off x="5638800" y="1013936"/>
            <a:ext cx="1967205" cy="738664"/>
          </a:xfrm>
          <a:prstGeom prst="rect">
            <a:avLst/>
          </a:prstGeom>
        </p:spPr>
        <p:txBody>
          <a:bodyPr wrap="none">
            <a:spAutoFit/>
          </a:bodyPr>
          <a:lstStyle/>
          <a:p>
            <a:pPr>
              <a:defRPr/>
            </a:pPr>
            <a:r>
              <a:rPr lang="en-US" sz="4200" b="1" u="sng" dirty="0" smtClean="0">
                <a:solidFill>
                  <a:srgbClr val="FF0000"/>
                </a:solidFill>
                <a:effectLst>
                  <a:outerShdw dist="50800" dir="5400000" algn="ctr" rotWithShape="0">
                    <a:schemeClr val="tx1"/>
                  </a:outerShdw>
                </a:effectLst>
                <a:latin typeface="Calibri" pitchFamily="34" charset="0"/>
              </a:rPr>
              <a:t>SUICIDE</a:t>
            </a:r>
            <a:endParaRPr lang="en-US" sz="4200" b="1" u="sng" dirty="0">
              <a:solidFill>
                <a:srgbClr val="FF0000"/>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10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1000"/>
                                        <p:tgtEl>
                                          <p:spTgt spid="15"/>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p:cTn id="87" dur="1000" fill="hold"/>
                                        <p:tgtEl>
                                          <p:spTgt spid="23"/>
                                        </p:tgtEl>
                                        <p:attrNameLst>
                                          <p:attrName>ppt_w</p:attrName>
                                        </p:attrNameLst>
                                      </p:cBhvr>
                                      <p:tavLst>
                                        <p:tav tm="0">
                                          <p:val>
                                            <p:fltVal val="0"/>
                                          </p:val>
                                        </p:tav>
                                        <p:tav tm="100000">
                                          <p:val>
                                            <p:strVal val="#ppt_w"/>
                                          </p:val>
                                        </p:tav>
                                      </p:tavLst>
                                    </p:anim>
                                    <p:anim calcmode="lin" valueType="num">
                                      <p:cBhvr>
                                        <p:cTn id="88" dur="1000" fill="hold"/>
                                        <p:tgtEl>
                                          <p:spTgt spid="23"/>
                                        </p:tgtEl>
                                        <p:attrNameLst>
                                          <p:attrName>ppt_h</p:attrName>
                                        </p:attrNameLst>
                                      </p:cBhvr>
                                      <p:tavLst>
                                        <p:tav tm="0">
                                          <p:val>
                                            <p:fltVal val="0"/>
                                          </p:val>
                                        </p:tav>
                                        <p:tav tm="100000">
                                          <p:val>
                                            <p:strVal val="#ppt_h"/>
                                          </p:val>
                                        </p:tav>
                                      </p:tavLst>
                                    </p:anim>
                                    <p:animEffect transition="in" filter="fade">
                                      <p:cBhvr>
                                        <p:cTn id="89" dur="1000"/>
                                        <p:tgtEl>
                                          <p:spTgt spid="23"/>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xit" presetSubtype="0" fill="hold" grpId="1" nodeType="clickEffect">
                                  <p:stCondLst>
                                    <p:cond delay="0"/>
                                  </p:stCondLst>
                                  <p:childTnLst>
                                    <p:anim calcmode="lin" valueType="num">
                                      <p:cBhvr>
                                        <p:cTn id="93" dur="1000"/>
                                        <p:tgtEl>
                                          <p:spTgt spid="23"/>
                                        </p:tgtEl>
                                        <p:attrNameLst>
                                          <p:attrName>ppt_w</p:attrName>
                                        </p:attrNameLst>
                                      </p:cBhvr>
                                      <p:tavLst>
                                        <p:tav tm="0">
                                          <p:val>
                                            <p:strVal val="ppt_w"/>
                                          </p:val>
                                        </p:tav>
                                        <p:tav tm="100000">
                                          <p:val>
                                            <p:fltVal val="0"/>
                                          </p:val>
                                        </p:tav>
                                      </p:tavLst>
                                    </p:anim>
                                    <p:anim calcmode="lin" valueType="num">
                                      <p:cBhvr>
                                        <p:cTn id="94" dur="1000"/>
                                        <p:tgtEl>
                                          <p:spTgt spid="23"/>
                                        </p:tgtEl>
                                        <p:attrNameLst>
                                          <p:attrName>ppt_h</p:attrName>
                                        </p:attrNameLst>
                                      </p:cBhvr>
                                      <p:tavLst>
                                        <p:tav tm="0">
                                          <p:val>
                                            <p:strVal val="ppt_h"/>
                                          </p:val>
                                        </p:tav>
                                        <p:tav tm="100000">
                                          <p:val>
                                            <p:fltVal val="0"/>
                                          </p:val>
                                        </p:tav>
                                      </p:tavLst>
                                    </p:anim>
                                    <p:animEffect transition="out" filter="fade">
                                      <p:cBhvr>
                                        <p:cTn id="95" dur="1000"/>
                                        <p:tgtEl>
                                          <p:spTgt spid="23"/>
                                        </p:tgtEl>
                                      </p:cBhvr>
                                    </p:animEffect>
                                    <p:set>
                                      <p:cBhvr>
                                        <p:cTn id="96" dur="1" fill="hold">
                                          <p:stCondLst>
                                            <p:cond delay="999"/>
                                          </p:stCondLst>
                                        </p:cTn>
                                        <p:tgtEl>
                                          <p:spTgt spid="23"/>
                                        </p:tgtEl>
                                        <p:attrNameLst>
                                          <p:attrName>style.visibility</p:attrName>
                                        </p:attrNameLst>
                                      </p:cBhvr>
                                      <p:to>
                                        <p:strVal val="hidden"/>
                                      </p:to>
                                    </p:set>
                                  </p:childTnLst>
                                </p:cTn>
                              </p:par>
                            </p:childTnLst>
                          </p:cTn>
                        </p:par>
                        <p:par>
                          <p:cTn id="97" fill="hold">
                            <p:stCondLst>
                              <p:cond delay="1000"/>
                            </p:stCondLst>
                            <p:childTnLst>
                              <p:par>
                                <p:cTn id="98" presetID="53" presetClass="entr" presetSubtype="0" fill="hold" grpId="0" nodeType="afterEffect">
                                  <p:stCondLst>
                                    <p:cond delay="0"/>
                                  </p:stCondLst>
                                  <p:childTnLst>
                                    <p:set>
                                      <p:cBhvr>
                                        <p:cTn id="99" dur="1" fill="hold">
                                          <p:stCondLst>
                                            <p:cond delay="0"/>
                                          </p:stCondLst>
                                        </p:cTn>
                                        <p:tgtEl>
                                          <p:spTgt spid="25"/>
                                        </p:tgtEl>
                                        <p:attrNameLst>
                                          <p:attrName>style.visibility</p:attrName>
                                        </p:attrNameLst>
                                      </p:cBhvr>
                                      <p:to>
                                        <p:strVal val="visible"/>
                                      </p:to>
                                    </p:set>
                                    <p:anim calcmode="lin" valueType="num">
                                      <p:cBhvr>
                                        <p:cTn id="100" dur="1000" fill="hold"/>
                                        <p:tgtEl>
                                          <p:spTgt spid="25"/>
                                        </p:tgtEl>
                                        <p:attrNameLst>
                                          <p:attrName>ppt_w</p:attrName>
                                        </p:attrNameLst>
                                      </p:cBhvr>
                                      <p:tavLst>
                                        <p:tav tm="0">
                                          <p:val>
                                            <p:fltVal val="0"/>
                                          </p:val>
                                        </p:tav>
                                        <p:tav tm="100000">
                                          <p:val>
                                            <p:strVal val="#ppt_w"/>
                                          </p:val>
                                        </p:tav>
                                      </p:tavLst>
                                    </p:anim>
                                    <p:anim calcmode="lin" valueType="num">
                                      <p:cBhvr>
                                        <p:cTn id="101" dur="1000" fill="hold"/>
                                        <p:tgtEl>
                                          <p:spTgt spid="25"/>
                                        </p:tgtEl>
                                        <p:attrNameLst>
                                          <p:attrName>ppt_h</p:attrName>
                                        </p:attrNameLst>
                                      </p:cBhvr>
                                      <p:tavLst>
                                        <p:tav tm="0">
                                          <p:val>
                                            <p:fltVal val="0"/>
                                          </p:val>
                                        </p:tav>
                                        <p:tav tm="100000">
                                          <p:val>
                                            <p:strVal val="#ppt_h"/>
                                          </p:val>
                                        </p:tav>
                                      </p:tavLst>
                                    </p:anim>
                                    <p:animEffect transition="in" filter="fade">
                                      <p:cBhvr>
                                        <p:cTn id="102" dur="1000"/>
                                        <p:tgtEl>
                                          <p:spTgt spid="25"/>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xit" presetSubtype="0" fill="hold" grpId="1" nodeType="clickEffect">
                                  <p:stCondLst>
                                    <p:cond delay="0"/>
                                  </p:stCondLst>
                                  <p:childTnLst>
                                    <p:anim calcmode="lin" valueType="num">
                                      <p:cBhvr>
                                        <p:cTn id="106" dur="1000"/>
                                        <p:tgtEl>
                                          <p:spTgt spid="25"/>
                                        </p:tgtEl>
                                        <p:attrNameLst>
                                          <p:attrName>ppt_w</p:attrName>
                                        </p:attrNameLst>
                                      </p:cBhvr>
                                      <p:tavLst>
                                        <p:tav tm="0">
                                          <p:val>
                                            <p:strVal val="ppt_w"/>
                                          </p:val>
                                        </p:tav>
                                        <p:tav tm="100000">
                                          <p:val>
                                            <p:fltVal val="0"/>
                                          </p:val>
                                        </p:tav>
                                      </p:tavLst>
                                    </p:anim>
                                    <p:anim calcmode="lin" valueType="num">
                                      <p:cBhvr>
                                        <p:cTn id="107" dur="1000"/>
                                        <p:tgtEl>
                                          <p:spTgt spid="25"/>
                                        </p:tgtEl>
                                        <p:attrNameLst>
                                          <p:attrName>ppt_h</p:attrName>
                                        </p:attrNameLst>
                                      </p:cBhvr>
                                      <p:tavLst>
                                        <p:tav tm="0">
                                          <p:val>
                                            <p:strVal val="ppt_h"/>
                                          </p:val>
                                        </p:tav>
                                        <p:tav tm="100000">
                                          <p:val>
                                            <p:fltVal val="0"/>
                                          </p:val>
                                        </p:tav>
                                      </p:tavLst>
                                    </p:anim>
                                    <p:animEffect transition="out" filter="fade">
                                      <p:cBhvr>
                                        <p:cTn id="108" dur="1000"/>
                                        <p:tgtEl>
                                          <p:spTgt spid="25"/>
                                        </p:tgtEl>
                                      </p:cBhvr>
                                    </p:animEffect>
                                    <p:set>
                                      <p:cBhvr>
                                        <p:cTn id="109"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P spid="18" grpId="0" animBg="1"/>
      <p:bldP spid="21" grpId="0" animBg="1"/>
      <p:bldP spid="8" grpId="0" animBg="1"/>
      <p:bldP spid="9" grpId="0" animBg="1"/>
      <p:bldP spid="10" grpId="0" animBg="1"/>
      <p:bldP spid="11" grpId="0" animBg="1"/>
      <p:bldP spid="12" grpId="0" animBg="1"/>
      <p:bldP spid="15" grpId="0" animBg="1"/>
      <p:bldP spid="19" grpId="0" animBg="1"/>
      <p:bldP spid="20" grpId="0" animBg="1"/>
      <p:bldP spid="23" grpId="0" animBg="1"/>
      <p:bldP spid="23" grpId="1" animBg="1"/>
      <p:bldP spid="25" grpId="0" animBg="1"/>
      <p:bldP spid="25" grpId="1"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1828800"/>
            <a:ext cx="9144000" cy="4648200"/>
            <a:chOff x="0" y="1828800"/>
            <a:chExt cx="9144000" cy="4648200"/>
          </a:xfrm>
        </p:grpSpPr>
        <p:sp useBgFill="1">
          <p:nvSpPr>
            <p:cNvPr id="13" name="TextBox 12"/>
            <p:cNvSpPr txBox="1">
              <a:spLocks noChangeArrowheads="1"/>
            </p:cNvSpPr>
            <p:nvPr/>
          </p:nvSpPr>
          <p:spPr bwMode="auto">
            <a:xfrm>
              <a:off x="4724400" y="3941802"/>
              <a:ext cx="4267200" cy="553998"/>
            </a:xfrm>
            <a:prstGeom prst="rect">
              <a:avLst/>
            </a:prstGeom>
            <a:ln w="9525">
              <a:noFill/>
              <a:miter lim="800000"/>
              <a:headEnd/>
              <a:tailEnd/>
            </a:ln>
          </p:spPr>
          <p:txBody>
            <a:bodyPr wrap="square">
              <a:spAutoFit/>
            </a:bodyPr>
            <a:lstStyle/>
            <a:p>
              <a:pPr>
                <a:defRPr/>
              </a:pPr>
              <a:r>
                <a:rPr lang="en-US" sz="3000" dirty="0" smtClean="0"/>
                <a:t> - alleged deep depression</a:t>
              </a:r>
              <a:endParaRPr lang="en-US" sz="3000" dirty="0"/>
            </a:p>
          </p:txBody>
        </p:sp>
        <p:sp useBgFill="1">
          <p:nvSpPr>
            <p:cNvPr id="14" name="TextBox 13"/>
            <p:cNvSpPr txBox="1">
              <a:spLocks noChangeArrowheads="1"/>
            </p:cNvSpPr>
            <p:nvPr/>
          </p:nvSpPr>
          <p:spPr bwMode="auto">
            <a:xfrm>
              <a:off x="4724400" y="4454604"/>
              <a:ext cx="4419600" cy="553998"/>
            </a:xfrm>
            <a:prstGeom prst="rect">
              <a:avLst/>
            </a:prstGeom>
            <a:ln w="9525">
              <a:noFill/>
              <a:miter lim="800000"/>
              <a:headEnd/>
              <a:tailEnd/>
            </a:ln>
          </p:spPr>
          <p:txBody>
            <a:bodyPr wrap="square">
              <a:spAutoFit/>
            </a:bodyPr>
            <a:lstStyle/>
            <a:p>
              <a:pPr>
                <a:defRPr/>
              </a:pPr>
              <a:r>
                <a:rPr lang="en-US" sz="3000" dirty="0" smtClean="0"/>
                <a:t> - alleged alcohol/drug use</a:t>
              </a:r>
              <a:endParaRPr lang="en-US" sz="3000" dirty="0"/>
            </a:p>
          </p:txBody>
        </p:sp>
        <p:sp useBgFill="1">
          <p:nvSpPr>
            <p:cNvPr id="16" name="TextBox 15"/>
            <p:cNvSpPr txBox="1">
              <a:spLocks noChangeArrowheads="1"/>
            </p:cNvSpPr>
            <p:nvPr/>
          </p:nvSpPr>
          <p:spPr bwMode="auto">
            <a:xfrm>
              <a:off x="4724400" y="3429000"/>
              <a:ext cx="4267200" cy="553998"/>
            </a:xfrm>
            <a:prstGeom prst="rect">
              <a:avLst/>
            </a:prstGeom>
            <a:ln w="9525">
              <a:noFill/>
              <a:miter lim="800000"/>
              <a:headEnd/>
              <a:tailEnd/>
            </a:ln>
          </p:spPr>
          <p:txBody>
            <a:bodyPr wrap="square">
              <a:spAutoFit/>
            </a:bodyPr>
            <a:lstStyle/>
            <a:p>
              <a:pPr>
                <a:defRPr/>
              </a:pPr>
              <a:r>
                <a:rPr lang="en-US" sz="3000" dirty="0" smtClean="0"/>
                <a:t> - recent new will</a:t>
              </a:r>
              <a:endParaRPr lang="en-US" sz="3000" dirty="0"/>
            </a:p>
          </p:txBody>
        </p:sp>
        <p:sp useBgFill="1">
          <p:nvSpPr>
            <p:cNvPr id="17" name="TextBox 16"/>
            <p:cNvSpPr txBox="1">
              <a:spLocks noChangeArrowheads="1"/>
            </p:cNvSpPr>
            <p:nvPr/>
          </p:nvSpPr>
          <p:spPr bwMode="auto">
            <a:xfrm>
              <a:off x="4724400" y="1828800"/>
              <a:ext cx="4267200" cy="553998"/>
            </a:xfrm>
            <a:prstGeom prst="rect">
              <a:avLst/>
            </a:prstGeom>
            <a:ln w="9525">
              <a:noFill/>
              <a:miter lim="800000"/>
              <a:headEnd/>
              <a:tailEnd/>
            </a:ln>
          </p:spPr>
          <p:txBody>
            <a:bodyPr wrap="square">
              <a:spAutoFit/>
            </a:bodyPr>
            <a:lstStyle/>
            <a:p>
              <a:pPr>
                <a:defRPr/>
              </a:pPr>
              <a:r>
                <a:rPr lang="en-US" sz="3000" dirty="0" smtClean="0"/>
                <a:t> - significant debts</a:t>
              </a:r>
              <a:endParaRPr lang="en-US" sz="3000" dirty="0"/>
            </a:p>
          </p:txBody>
        </p:sp>
        <p:sp useBgFill="1">
          <p:nvSpPr>
            <p:cNvPr id="18" name="TextBox 17"/>
            <p:cNvSpPr txBox="1">
              <a:spLocks noChangeArrowheads="1"/>
            </p:cNvSpPr>
            <p:nvPr/>
          </p:nvSpPr>
          <p:spPr bwMode="auto">
            <a:xfrm>
              <a:off x="4724400" y="2356991"/>
              <a:ext cx="4419600" cy="553998"/>
            </a:xfrm>
            <a:prstGeom prst="rect">
              <a:avLst/>
            </a:prstGeom>
            <a:ln w="9525">
              <a:noFill/>
              <a:miter lim="800000"/>
              <a:headEnd/>
              <a:tailEnd/>
            </a:ln>
          </p:spPr>
          <p:txBody>
            <a:bodyPr wrap="square">
              <a:spAutoFit/>
            </a:bodyPr>
            <a:lstStyle/>
            <a:p>
              <a:pPr>
                <a:defRPr/>
              </a:pPr>
              <a:r>
                <a:rPr lang="en-US" sz="3000" dirty="0" smtClean="0"/>
                <a:t> - failed marriage proposals</a:t>
              </a:r>
              <a:endParaRPr lang="en-US" sz="3000" dirty="0"/>
            </a:p>
          </p:txBody>
        </p:sp>
        <p:sp useBgFill="1">
          <p:nvSpPr>
            <p:cNvPr id="21" name="TextBox 20"/>
            <p:cNvSpPr txBox="1">
              <a:spLocks noChangeArrowheads="1"/>
            </p:cNvSpPr>
            <p:nvPr/>
          </p:nvSpPr>
          <p:spPr bwMode="auto">
            <a:xfrm>
              <a:off x="4724400" y="4988004"/>
              <a:ext cx="4267200" cy="1015663"/>
            </a:xfrm>
            <a:prstGeom prst="rect">
              <a:avLst/>
            </a:prstGeom>
            <a:ln w="9525">
              <a:noFill/>
              <a:miter lim="800000"/>
              <a:headEnd/>
              <a:tailEnd/>
            </a:ln>
          </p:spPr>
          <p:txBody>
            <a:bodyPr wrap="square">
              <a:spAutoFit/>
            </a:bodyPr>
            <a:lstStyle/>
            <a:p>
              <a:pPr>
                <a:defRPr/>
              </a:pPr>
              <a:r>
                <a:rPr lang="en-US" sz="3000" dirty="0" smtClean="0"/>
                <a:t> - alleged venereal</a:t>
              </a:r>
            </a:p>
            <a:p>
              <a:pPr>
                <a:defRPr/>
              </a:pPr>
              <a:r>
                <a:rPr lang="en-US" sz="3000" dirty="0" smtClean="0"/>
                <a:t>    diseases &amp; malaria</a:t>
              </a:r>
              <a:endParaRPr lang="en-US" sz="3000" dirty="0"/>
            </a:p>
          </p:txBody>
        </p:sp>
        <p:sp useBgFill="1">
          <p:nvSpPr>
            <p:cNvPr id="8" name="TextBox 7"/>
            <p:cNvSpPr txBox="1">
              <a:spLocks noChangeArrowheads="1"/>
            </p:cNvSpPr>
            <p:nvPr/>
          </p:nvSpPr>
          <p:spPr bwMode="auto">
            <a:xfrm>
              <a:off x="0" y="1828800"/>
              <a:ext cx="4648200" cy="553998"/>
            </a:xfrm>
            <a:prstGeom prst="rect">
              <a:avLst/>
            </a:prstGeom>
            <a:ln w="9525">
              <a:noFill/>
              <a:miter lim="800000"/>
              <a:headEnd/>
              <a:tailEnd/>
            </a:ln>
          </p:spPr>
          <p:txBody>
            <a:bodyPr wrap="square">
              <a:spAutoFit/>
            </a:bodyPr>
            <a:lstStyle/>
            <a:p>
              <a:pPr>
                <a:defRPr/>
              </a:pPr>
              <a:r>
                <a:rPr lang="en-US" sz="3000" dirty="0" smtClean="0"/>
                <a:t>- notoriously dangerous trail</a:t>
              </a:r>
              <a:endParaRPr lang="en-US" sz="3000" dirty="0"/>
            </a:p>
          </p:txBody>
        </p:sp>
        <p:sp useBgFill="1">
          <p:nvSpPr>
            <p:cNvPr id="9" name="TextBox 8"/>
            <p:cNvSpPr txBox="1">
              <a:spLocks noChangeArrowheads="1"/>
            </p:cNvSpPr>
            <p:nvPr/>
          </p:nvSpPr>
          <p:spPr bwMode="auto">
            <a:xfrm>
              <a:off x="0" y="2362200"/>
              <a:ext cx="4648200" cy="553998"/>
            </a:xfrm>
            <a:prstGeom prst="rect">
              <a:avLst/>
            </a:prstGeom>
            <a:ln w="9525">
              <a:noFill/>
              <a:miter lim="800000"/>
              <a:headEnd/>
              <a:tailEnd/>
            </a:ln>
          </p:spPr>
          <p:txBody>
            <a:bodyPr wrap="square">
              <a:spAutoFit/>
            </a:bodyPr>
            <a:lstStyle/>
            <a:p>
              <a:pPr>
                <a:defRPr/>
              </a:pPr>
              <a:r>
                <a:rPr lang="en-US" sz="3000" dirty="0" smtClean="0"/>
                <a:t>- thieving rampant on trail</a:t>
              </a:r>
              <a:endParaRPr lang="en-US" sz="3000" dirty="0"/>
            </a:p>
          </p:txBody>
        </p:sp>
        <p:sp useBgFill="1">
          <p:nvSpPr>
            <p:cNvPr id="10" name="TextBox 9"/>
            <p:cNvSpPr txBox="1">
              <a:spLocks noChangeArrowheads="1"/>
            </p:cNvSpPr>
            <p:nvPr/>
          </p:nvSpPr>
          <p:spPr bwMode="auto">
            <a:xfrm>
              <a:off x="0" y="2895600"/>
              <a:ext cx="4648200" cy="1015663"/>
            </a:xfrm>
            <a:prstGeom prst="rect">
              <a:avLst/>
            </a:prstGeom>
            <a:ln w="9525">
              <a:noFill/>
              <a:miter lim="800000"/>
              <a:headEnd/>
              <a:tailEnd/>
            </a:ln>
          </p:spPr>
          <p:txBody>
            <a:bodyPr wrap="square">
              <a:spAutoFit/>
            </a:bodyPr>
            <a:lstStyle/>
            <a:p>
              <a:pPr>
                <a:buFontTx/>
                <a:buChar char="-"/>
                <a:defRPr/>
              </a:pPr>
              <a:r>
                <a:rPr lang="en-US" sz="3000" dirty="0" smtClean="0"/>
                <a:t> Grinder roadhouse has</a:t>
              </a:r>
            </a:p>
            <a:p>
              <a:pPr>
                <a:defRPr/>
              </a:pPr>
              <a:r>
                <a:rPr lang="en-US" sz="3000" dirty="0" smtClean="0"/>
                <a:t>   questionable reputation</a:t>
              </a:r>
              <a:endParaRPr lang="en-US" sz="3000" dirty="0"/>
            </a:p>
          </p:txBody>
        </p:sp>
        <p:sp useBgFill="1">
          <p:nvSpPr>
            <p:cNvPr id="11" name="TextBox 10"/>
            <p:cNvSpPr txBox="1">
              <a:spLocks noChangeArrowheads="1"/>
            </p:cNvSpPr>
            <p:nvPr/>
          </p:nvSpPr>
          <p:spPr bwMode="auto">
            <a:xfrm>
              <a:off x="0" y="3886200"/>
              <a:ext cx="4648200" cy="1046440"/>
            </a:xfrm>
            <a:prstGeom prst="rect">
              <a:avLst/>
            </a:prstGeom>
            <a:ln w="9525">
              <a:noFill/>
              <a:miter lim="800000"/>
              <a:headEnd/>
              <a:tailEnd/>
            </a:ln>
          </p:spPr>
          <p:txBody>
            <a:bodyPr wrap="square">
              <a:spAutoFit/>
            </a:bodyPr>
            <a:lstStyle/>
            <a:p>
              <a:pPr>
                <a:defRPr/>
              </a:pPr>
              <a:r>
                <a:rPr lang="en-US" sz="3000" dirty="0" smtClean="0"/>
                <a:t>- enemies in </a:t>
              </a:r>
              <a:r>
                <a:rPr lang="en-US" sz="3000" dirty="0" err="1" smtClean="0"/>
                <a:t>gov’t</a:t>
              </a:r>
              <a:r>
                <a:rPr lang="en-US" sz="3000" dirty="0" smtClean="0"/>
                <a:t>, including</a:t>
              </a:r>
            </a:p>
            <a:p>
              <a:pPr>
                <a:defRPr/>
              </a:pPr>
              <a:r>
                <a:rPr lang="en-US" sz="3000" dirty="0" smtClean="0"/>
                <a:t>   his Lt. Governor</a:t>
              </a:r>
              <a:endParaRPr lang="en-US" sz="3000" dirty="0"/>
            </a:p>
          </p:txBody>
        </p:sp>
        <p:sp useBgFill="1">
          <p:nvSpPr>
            <p:cNvPr id="12" name="TextBox 11"/>
            <p:cNvSpPr txBox="1">
              <a:spLocks noChangeArrowheads="1"/>
            </p:cNvSpPr>
            <p:nvPr/>
          </p:nvSpPr>
          <p:spPr bwMode="auto">
            <a:xfrm>
              <a:off x="0" y="4927937"/>
              <a:ext cx="4724400" cy="553998"/>
            </a:xfrm>
            <a:prstGeom prst="rect">
              <a:avLst/>
            </a:prstGeom>
            <a:ln w="9525">
              <a:noFill/>
              <a:miter lim="800000"/>
              <a:headEnd/>
              <a:tailEnd/>
            </a:ln>
          </p:spPr>
          <p:txBody>
            <a:bodyPr wrap="square">
              <a:spAutoFit/>
            </a:bodyPr>
            <a:lstStyle/>
            <a:p>
              <a:pPr>
                <a:defRPr/>
              </a:pPr>
              <a:r>
                <a:rPr lang="en-US" sz="3000" dirty="0" smtClean="0"/>
                <a:t>- large amt cash never found</a:t>
              </a:r>
              <a:endParaRPr lang="en-US" sz="3000" dirty="0"/>
            </a:p>
          </p:txBody>
        </p:sp>
        <p:sp useBgFill="1">
          <p:nvSpPr>
            <p:cNvPr id="15" name="TextBox 14"/>
            <p:cNvSpPr txBox="1">
              <a:spLocks noChangeArrowheads="1"/>
            </p:cNvSpPr>
            <p:nvPr/>
          </p:nvSpPr>
          <p:spPr bwMode="auto">
            <a:xfrm>
              <a:off x="4724400" y="5923002"/>
              <a:ext cx="4267200" cy="553998"/>
            </a:xfrm>
            <a:prstGeom prst="rect">
              <a:avLst/>
            </a:prstGeom>
            <a:ln w="9525">
              <a:noFill/>
              <a:miter lim="800000"/>
              <a:headEnd/>
              <a:tailEnd/>
            </a:ln>
          </p:spPr>
          <p:txBody>
            <a:bodyPr wrap="square">
              <a:spAutoFit/>
            </a:bodyPr>
            <a:lstStyle/>
            <a:p>
              <a:pPr>
                <a:defRPr/>
              </a:pPr>
              <a:r>
                <a:rPr lang="en-US" sz="3000" dirty="0" smtClean="0">
                  <a:latin typeface="Calibri" pitchFamily="34" charset="0"/>
                </a:rPr>
                <a:t> - prior suicide attempts</a:t>
              </a:r>
              <a:endParaRPr lang="en-US" sz="3000" dirty="0">
                <a:latin typeface="Calibri" pitchFamily="34" charset="0"/>
              </a:endParaRPr>
            </a:p>
          </p:txBody>
        </p:sp>
        <p:sp useBgFill="1">
          <p:nvSpPr>
            <p:cNvPr id="19" name="TextBox 18"/>
            <p:cNvSpPr txBox="1">
              <a:spLocks noChangeArrowheads="1"/>
            </p:cNvSpPr>
            <p:nvPr/>
          </p:nvSpPr>
          <p:spPr bwMode="auto">
            <a:xfrm>
              <a:off x="4724400" y="2895600"/>
              <a:ext cx="4267200" cy="553998"/>
            </a:xfrm>
            <a:prstGeom prst="rect">
              <a:avLst/>
            </a:prstGeom>
            <a:ln w="9525">
              <a:noFill/>
              <a:miter lim="800000"/>
              <a:headEnd/>
              <a:tailEnd/>
            </a:ln>
          </p:spPr>
          <p:txBody>
            <a:bodyPr wrap="square">
              <a:spAutoFit/>
            </a:bodyPr>
            <a:lstStyle/>
            <a:p>
              <a:pPr>
                <a:defRPr/>
              </a:pPr>
              <a:r>
                <a:rPr lang="en-US" sz="3000" dirty="0" smtClean="0">
                  <a:latin typeface="Calibri" pitchFamily="34" charset="0"/>
                </a:rPr>
                <a:t> - unfinished journal</a:t>
              </a:r>
              <a:endParaRPr lang="en-US" sz="3000" dirty="0">
                <a:latin typeface="Calibri" pitchFamily="34" charset="0"/>
              </a:endParaRPr>
            </a:p>
          </p:txBody>
        </p:sp>
        <p:sp useBgFill="1">
          <p:nvSpPr>
            <p:cNvPr id="20" name="TextBox 19"/>
            <p:cNvSpPr txBox="1">
              <a:spLocks noChangeArrowheads="1"/>
            </p:cNvSpPr>
            <p:nvPr/>
          </p:nvSpPr>
          <p:spPr bwMode="auto">
            <a:xfrm>
              <a:off x="0" y="5461337"/>
              <a:ext cx="4724400" cy="1015663"/>
            </a:xfrm>
            <a:prstGeom prst="rect">
              <a:avLst/>
            </a:prstGeom>
            <a:ln w="9525">
              <a:noFill/>
              <a:miter lim="800000"/>
              <a:headEnd/>
              <a:tailEnd/>
            </a:ln>
          </p:spPr>
          <p:txBody>
            <a:bodyPr wrap="square">
              <a:spAutoFit/>
            </a:bodyPr>
            <a:lstStyle/>
            <a:p>
              <a:pPr>
                <a:defRPr/>
              </a:pPr>
              <a:r>
                <a:rPr lang="en-US" sz="3000" dirty="0" smtClean="0"/>
                <a:t>- vast experience with guns;</a:t>
              </a:r>
            </a:p>
            <a:p>
              <a:pPr>
                <a:defRPr/>
              </a:pPr>
              <a:r>
                <a:rPr lang="en-US" sz="3000" dirty="0" smtClean="0"/>
                <a:t>   unlikely to ‘miss’</a:t>
              </a:r>
              <a:endParaRPr lang="en-US" sz="3000" dirty="0"/>
            </a:p>
          </p:txBody>
        </p:sp>
      </p:grpSp>
      <p:sp useBgFill="1">
        <p:nvSpPr>
          <p:cNvPr id="34" name="TextBox 33"/>
          <p:cNvSpPr txBox="1">
            <a:spLocks noChangeArrowheads="1"/>
          </p:cNvSpPr>
          <p:nvPr/>
        </p:nvSpPr>
        <p:spPr bwMode="auto">
          <a:xfrm>
            <a:off x="0" y="4572000"/>
            <a:ext cx="9144000" cy="2092881"/>
          </a:xfrm>
          <a:prstGeom prst="rect">
            <a:avLst/>
          </a:prstGeom>
          <a:ln w="9525">
            <a:noFill/>
            <a:miter lim="800000"/>
            <a:headEnd/>
            <a:tailEnd/>
          </a:ln>
        </p:spPr>
        <p:txBody>
          <a:bodyPr wrap="square">
            <a:spAutoFit/>
          </a:bodyPr>
          <a:lstStyle/>
          <a:p>
            <a:pPr>
              <a:defRPr/>
            </a:pPr>
            <a:r>
              <a:rPr lang="en-US" sz="1000" b="1" dirty="0" smtClean="0">
                <a:latin typeface="Calibri" pitchFamily="34" charset="0"/>
              </a:rPr>
              <a:t> </a:t>
            </a:r>
          </a:p>
          <a:p>
            <a:pPr>
              <a:defRPr/>
            </a:pPr>
            <a:r>
              <a:rPr lang="en-US" sz="3000" b="1" dirty="0" smtClean="0">
                <a:latin typeface="Calibri" pitchFamily="34" charset="0"/>
              </a:rPr>
              <a:t>Captain Clark’s comment when he hears of the death</a:t>
            </a:r>
            <a:r>
              <a:rPr lang="en-US" sz="3000" dirty="0" smtClean="0">
                <a:latin typeface="Calibri" pitchFamily="34" charset="0"/>
              </a:rPr>
              <a:t>:</a:t>
            </a:r>
          </a:p>
          <a:p>
            <a:pPr>
              <a:defRPr/>
            </a:pPr>
            <a:endParaRPr lang="en-US" sz="1000" dirty="0" smtClean="0">
              <a:latin typeface="Calibri" pitchFamily="34" charset="0"/>
            </a:endParaRPr>
          </a:p>
          <a:p>
            <a:pPr>
              <a:defRPr/>
            </a:pPr>
            <a:r>
              <a:rPr lang="en-US" sz="3000" dirty="0" smtClean="0">
                <a:latin typeface="Calibri" pitchFamily="34" charset="0"/>
              </a:rPr>
              <a:t>	</a:t>
            </a:r>
            <a:r>
              <a:rPr lang="en-US" sz="4000" b="1" dirty="0" smtClean="0">
                <a:ln>
                  <a:solidFill>
                    <a:schemeClr val="tx1"/>
                  </a:solidFill>
                </a:ln>
                <a:latin typeface="Bradley Hand ITC" pitchFamily="66" charset="0"/>
              </a:rPr>
              <a:t>“I  fear, O’ I fear the weight of his 			mind has over come him”</a:t>
            </a:r>
            <a:endParaRPr lang="en-US" sz="4000" b="1" dirty="0">
              <a:ln>
                <a:solidFill>
                  <a:schemeClr val="tx1"/>
                </a:solidFill>
              </a:ln>
              <a:latin typeface="Bradley Hand ITC" pitchFamily="66" charset="0"/>
            </a:endParaRPr>
          </a:p>
        </p:txBody>
      </p:sp>
      <p:sp useBgFill="1">
        <p:nvSpPr>
          <p:cNvPr id="3" name="TextBox 2"/>
          <p:cNvSpPr txBox="1">
            <a:spLocks noChangeArrowheads="1"/>
          </p:cNvSpPr>
          <p:nvPr/>
        </p:nvSpPr>
        <p:spPr bwMode="auto">
          <a:xfrm>
            <a:off x="0" y="583049"/>
            <a:ext cx="9144000" cy="1169551"/>
          </a:xfrm>
          <a:prstGeom prst="rect">
            <a:avLst/>
          </a:prstGeom>
          <a:ln w="9525">
            <a:noFill/>
            <a:miter lim="800000"/>
            <a:headEnd/>
            <a:tailEnd/>
          </a:ln>
        </p:spPr>
        <p:txBody>
          <a:bodyPr wrap="square">
            <a:spAutoFit/>
          </a:bodyPr>
          <a:lstStyle/>
          <a:p>
            <a:pPr>
              <a:defRPr/>
            </a:pPr>
            <a:r>
              <a:rPr lang="en-US" sz="3000" dirty="0" smtClean="0">
                <a:latin typeface="Calibri" pitchFamily="34" charset="0"/>
              </a:rPr>
              <a:t> </a:t>
            </a:r>
            <a:r>
              <a:rPr lang="en-US" sz="3000" b="1" dirty="0" smtClean="0">
                <a:latin typeface="Calibri" pitchFamily="34" charset="0"/>
              </a:rPr>
              <a:t>THE MYSTERY</a:t>
            </a:r>
            <a:r>
              <a:rPr lang="en-US" sz="3000" dirty="0" smtClean="0">
                <a:latin typeface="Calibri" pitchFamily="34" charset="0"/>
              </a:rPr>
              <a:t>:</a:t>
            </a:r>
          </a:p>
          <a:p>
            <a:pPr>
              <a:defRPr/>
            </a:pPr>
            <a:r>
              <a:rPr lang="en-US" sz="4000" dirty="0" smtClean="0">
                <a:latin typeface="Calibri" pitchFamily="34" charset="0"/>
              </a:rPr>
              <a:t>    	</a:t>
            </a:r>
            <a:r>
              <a:rPr lang="en-US" sz="4000" u="sng" dirty="0" smtClean="0">
                <a:latin typeface="Calibri" pitchFamily="34" charset="0"/>
              </a:rPr>
              <a:t>MURDER?</a:t>
            </a:r>
            <a:r>
              <a:rPr lang="en-US" sz="4000" dirty="0" smtClean="0">
                <a:latin typeface="Calibri" pitchFamily="34" charset="0"/>
              </a:rPr>
              <a:t>			 </a:t>
            </a:r>
            <a:r>
              <a:rPr lang="en-US" sz="4000" u="sng" dirty="0" smtClean="0">
                <a:latin typeface="Calibri" pitchFamily="34" charset="0"/>
              </a:rPr>
              <a:t>SUICIDE?</a:t>
            </a:r>
            <a:endParaRPr lang="en-US" sz="4000" u="sng" dirty="0">
              <a:latin typeface="Calibri" pitchFamily="34" charset="0"/>
            </a:endParaRPr>
          </a:p>
        </p:txBody>
      </p:sp>
      <p:sp useBgFill="1">
        <p:nvSpPr>
          <p:cNvPr id="4" name="TextBox 3"/>
          <p:cNvSpPr txBox="1"/>
          <p:nvPr/>
        </p:nvSpPr>
        <p:spPr>
          <a:xfrm>
            <a:off x="49298" y="0"/>
            <a:ext cx="5214056" cy="646331"/>
          </a:xfrm>
          <a:prstGeom prst="rect">
            <a:avLst/>
          </a:prstGeom>
        </p:spPr>
        <p:txBody>
          <a:bodyPr wrap="none" rtlCol="0">
            <a:spAutoFit/>
          </a:bodyPr>
          <a:lstStyle/>
          <a:p>
            <a:r>
              <a:rPr lang="en-US" sz="3600" b="1" dirty="0" smtClean="0"/>
              <a:t>Captain Meriwether Lewis</a:t>
            </a:r>
            <a:endParaRPr lang="en-US" sz="3600" b="1" dirty="0"/>
          </a:p>
        </p:txBody>
      </p:sp>
      <p:sp>
        <p:nvSpPr>
          <p:cNvPr id="5" name="TextBox 3"/>
          <p:cNvSpPr txBox="1">
            <a:spLocks noChangeArrowheads="1"/>
          </p:cNvSpPr>
          <p:nvPr/>
        </p:nvSpPr>
        <p:spPr bwMode="auto">
          <a:xfrm>
            <a:off x="4690998" y="39469"/>
            <a:ext cx="4529202" cy="600164"/>
          </a:xfrm>
          <a:prstGeom prst="rect">
            <a:avLst/>
          </a:prstGeom>
          <a:noFill/>
          <a:ln w="9525">
            <a:noFill/>
            <a:miter lim="800000"/>
            <a:headEnd/>
            <a:tailEnd/>
          </a:ln>
        </p:spPr>
        <p:txBody>
          <a:bodyPr wrap="square">
            <a:spAutoFit/>
          </a:bodyPr>
          <a:lstStyle/>
          <a:p>
            <a:pPr algn="ctr">
              <a:defRPr/>
            </a:pPr>
            <a:r>
              <a:rPr lang="en-US" sz="3300" b="1" dirty="0" smtClean="0">
                <a:ln>
                  <a:solidFill>
                    <a:srgbClr val="FF0000"/>
                  </a:solidFill>
                </a:ln>
                <a:solidFill>
                  <a:srgbClr val="FF0000"/>
                </a:solidFill>
                <a:effectLst>
                  <a:outerShdw dist="50800" dir="5400000" algn="ctr" rotWithShape="0">
                    <a:schemeClr val="tx1"/>
                  </a:outerShdw>
                </a:effectLst>
                <a:latin typeface="Tempus Sans ITC" pitchFamily="82" charset="0"/>
              </a:rPr>
              <a:t>What happened?</a:t>
            </a:r>
            <a:endParaRPr lang="en-US" sz="3300" b="1" dirty="0">
              <a:ln>
                <a:solidFill>
                  <a:srgbClr val="FF0000"/>
                </a:solidFill>
              </a:ln>
              <a:solidFill>
                <a:srgbClr val="FF0000"/>
              </a:solidFill>
              <a:effectLst>
                <a:outerShdw dist="50800" dir="5400000" algn="ctr" rotWithShape="0">
                  <a:schemeClr val="tx1"/>
                </a:outerShdw>
              </a:effectLst>
              <a:latin typeface="Tempus Sans ITC" pitchFamily="82" charset="0"/>
            </a:endParaRPr>
          </a:p>
        </p:txBody>
      </p:sp>
      <p:sp useBgFill="1">
        <p:nvSpPr>
          <p:cNvPr id="24" name="TextBox 23"/>
          <p:cNvSpPr txBox="1">
            <a:spLocks noChangeArrowheads="1"/>
          </p:cNvSpPr>
          <p:nvPr/>
        </p:nvSpPr>
        <p:spPr bwMode="auto">
          <a:xfrm>
            <a:off x="0" y="1905000"/>
            <a:ext cx="9144000" cy="553998"/>
          </a:xfrm>
          <a:prstGeom prst="rect">
            <a:avLst/>
          </a:prstGeom>
          <a:ln w="9525">
            <a:noFill/>
            <a:miter lim="800000"/>
            <a:headEnd/>
            <a:tailEnd/>
          </a:ln>
        </p:spPr>
        <p:txBody>
          <a:bodyPr wrap="square">
            <a:spAutoFit/>
          </a:bodyPr>
          <a:lstStyle/>
          <a:p>
            <a:pPr>
              <a:defRPr/>
            </a:pPr>
            <a:r>
              <a:rPr lang="en-US" sz="3000" b="1" dirty="0" smtClean="0">
                <a:latin typeface="Calibri" pitchFamily="34" charset="0"/>
              </a:rPr>
              <a:t> THE VERDICT</a:t>
            </a:r>
            <a:r>
              <a:rPr lang="en-US" sz="3000" dirty="0" smtClean="0">
                <a:latin typeface="Calibri" pitchFamily="34" charset="0"/>
              </a:rPr>
              <a:t>:</a:t>
            </a:r>
            <a:endParaRPr lang="en-US" sz="4000" u="sng" dirty="0">
              <a:latin typeface="Calibri" pitchFamily="34" charset="0"/>
            </a:endParaRPr>
          </a:p>
        </p:txBody>
      </p:sp>
      <p:sp useBgFill="1">
        <p:nvSpPr>
          <p:cNvPr id="26" name="TextBox 25"/>
          <p:cNvSpPr txBox="1">
            <a:spLocks noChangeArrowheads="1"/>
          </p:cNvSpPr>
          <p:nvPr/>
        </p:nvSpPr>
        <p:spPr bwMode="auto">
          <a:xfrm>
            <a:off x="0" y="2971800"/>
            <a:ext cx="9144000" cy="553998"/>
          </a:xfrm>
          <a:prstGeom prst="rect">
            <a:avLst/>
          </a:prstGeom>
          <a:ln w="9525">
            <a:noFill/>
            <a:miter lim="800000"/>
            <a:headEnd/>
            <a:tailEnd/>
          </a:ln>
        </p:spPr>
        <p:txBody>
          <a:bodyPr wrap="square">
            <a:spAutoFit/>
          </a:bodyPr>
          <a:lstStyle/>
          <a:p>
            <a:pPr>
              <a:defRPr/>
            </a:pPr>
            <a:r>
              <a:rPr lang="en-US" sz="3000" dirty="0" smtClean="0">
                <a:latin typeface="Calibri" pitchFamily="34" charset="0"/>
              </a:rPr>
              <a:t>   - most historians now agree Captain Lewis took his life</a:t>
            </a:r>
            <a:endParaRPr lang="en-US" sz="4000" u="sng" dirty="0">
              <a:latin typeface="Calibri" pitchFamily="34" charset="0"/>
            </a:endParaRPr>
          </a:p>
        </p:txBody>
      </p:sp>
      <p:sp useBgFill="1">
        <p:nvSpPr>
          <p:cNvPr id="27" name="Rectangle 26"/>
          <p:cNvSpPr/>
          <p:nvPr/>
        </p:nvSpPr>
        <p:spPr>
          <a:xfrm>
            <a:off x="984729" y="1013936"/>
            <a:ext cx="2215671" cy="738664"/>
          </a:xfrm>
          <a:prstGeom prst="rect">
            <a:avLst/>
          </a:prstGeom>
        </p:spPr>
        <p:txBody>
          <a:bodyPr wrap="none">
            <a:spAutoFit/>
          </a:bodyPr>
          <a:lstStyle/>
          <a:p>
            <a:pPr>
              <a:defRPr/>
            </a:pPr>
            <a:r>
              <a:rPr lang="en-US" sz="4200" b="1" u="sng" dirty="0" smtClean="0">
                <a:solidFill>
                  <a:srgbClr val="FF0000"/>
                </a:solidFill>
                <a:effectLst>
                  <a:outerShdw dist="50800" dir="5400000" algn="ctr" rotWithShape="0">
                    <a:schemeClr val="tx1"/>
                  </a:outerShdw>
                </a:effectLst>
                <a:latin typeface="Calibri" pitchFamily="34" charset="0"/>
              </a:rPr>
              <a:t>MURDER</a:t>
            </a:r>
            <a:endParaRPr lang="en-US" sz="4200" b="1" u="sng" dirty="0">
              <a:solidFill>
                <a:srgbClr val="FF0000"/>
              </a:solidFill>
              <a:effectLst>
                <a:outerShdw dist="50800" dir="5400000" algn="ctr" rotWithShape="0">
                  <a:schemeClr val="tx1"/>
                </a:outerShdw>
              </a:effectLst>
              <a:latin typeface="Calibri" pitchFamily="34" charset="0"/>
            </a:endParaRPr>
          </a:p>
        </p:txBody>
      </p:sp>
      <p:sp useBgFill="1">
        <p:nvSpPr>
          <p:cNvPr id="28" name="Rectangle 27"/>
          <p:cNvSpPr/>
          <p:nvPr/>
        </p:nvSpPr>
        <p:spPr>
          <a:xfrm>
            <a:off x="5638800" y="1013936"/>
            <a:ext cx="1967205" cy="738664"/>
          </a:xfrm>
          <a:prstGeom prst="rect">
            <a:avLst/>
          </a:prstGeom>
        </p:spPr>
        <p:txBody>
          <a:bodyPr wrap="none">
            <a:spAutoFit/>
          </a:bodyPr>
          <a:lstStyle/>
          <a:p>
            <a:pPr>
              <a:defRPr/>
            </a:pPr>
            <a:r>
              <a:rPr lang="en-US" sz="4200" b="1" u="sng" dirty="0" smtClean="0">
                <a:solidFill>
                  <a:srgbClr val="FF0000"/>
                </a:solidFill>
                <a:effectLst>
                  <a:outerShdw dist="50800" dir="5400000" algn="ctr" rotWithShape="0">
                    <a:schemeClr val="tx1"/>
                  </a:outerShdw>
                </a:effectLst>
                <a:latin typeface="Calibri" pitchFamily="34" charset="0"/>
              </a:rPr>
              <a:t>SUICIDE</a:t>
            </a:r>
            <a:endParaRPr lang="en-US" sz="4200" b="1" u="sng" dirty="0">
              <a:solidFill>
                <a:srgbClr val="FF0000"/>
              </a:solidFill>
              <a:effectLst>
                <a:outerShdw dist="50800" dir="5400000" algn="ctr" rotWithShape="0">
                  <a:schemeClr val="tx1"/>
                </a:outerShdw>
              </a:effectLst>
              <a:latin typeface="Calibri" pitchFamily="34" charset="0"/>
            </a:endParaRPr>
          </a:p>
        </p:txBody>
      </p:sp>
      <p:sp useBgFill="1">
        <p:nvSpPr>
          <p:cNvPr id="29" name="TextBox 28"/>
          <p:cNvSpPr txBox="1">
            <a:spLocks noChangeArrowheads="1"/>
          </p:cNvSpPr>
          <p:nvPr/>
        </p:nvSpPr>
        <p:spPr bwMode="auto">
          <a:xfrm>
            <a:off x="0" y="3505200"/>
            <a:ext cx="9144000" cy="553998"/>
          </a:xfrm>
          <a:prstGeom prst="rect">
            <a:avLst/>
          </a:prstGeom>
          <a:ln w="9525">
            <a:noFill/>
            <a:miter lim="800000"/>
            <a:headEnd/>
            <a:tailEnd/>
          </a:ln>
        </p:spPr>
        <p:txBody>
          <a:bodyPr wrap="square">
            <a:spAutoFit/>
          </a:bodyPr>
          <a:lstStyle/>
          <a:p>
            <a:pPr>
              <a:defRPr/>
            </a:pPr>
            <a:r>
              <a:rPr lang="en-US" sz="3000" dirty="0" smtClean="0">
                <a:latin typeface="Calibri" pitchFamily="34" charset="0"/>
              </a:rPr>
              <a:t>   - some historians still are convinced it was murder</a:t>
            </a:r>
            <a:endParaRPr lang="en-US" sz="4000" u="sng" dirty="0">
              <a:latin typeface="Calibri" pitchFamily="34" charset="0"/>
            </a:endParaRPr>
          </a:p>
        </p:txBody>
      </p:sp>
      <p:sp useBgFill="1">
        <p:nvSpPr>
          <p:cNvPr id="33" name="TextBox 32"/>
          <p:cNvSpPr txBox="1">
            <a:spLocks noChangeArrowheads="1"/>
          </p:cNvSpPr>
          <p:nvPr/>
        </p:nvSpPr>
        <p:spPr bwMode="auto">
          <a:xfrm>
            <a:off x="0" y="4038600"/>
            <a:ext cx="9144000" cy="553998"/>
          </a:xfrm>
          <a:prstGeom prst="rect">
            <a:avLst/>
          </a:prstGeom>
          <a:ln w="9525">
            <a:noFill/>
            <a:miter lim="800000"/>
            <a:headEnd/>
            <a:tailEnd/>
          </a:ln>
        </p:spPr>
        <p:txBody>
          <a:bodyPr wrap="square">
            <a:spAutoFit/>
          </a:bodyPr>
          <a:lstStyle/>
          <a:p>
            <a:pPr>
              <a:defRPr/>
            </a:pPr>
            <a:r>
              <a:rPr lang="en-US" sz="3000" dirty="0" smtClean="0">
                <a:latin typeface="Calibri" pitchFamily="34" charset="0"/>
              </a:rPr>
              <a:t>   - the truth is still unknown</a:t>
            </a:r>
            <a:endParaRPr lang="en-US" sz="4000" u="sng" dirty="0">
              <a:latin typeface="Calibri" pitchFamily="34" charset="0"/>
            </a:endParaRPr>
          </a:p>
        </p:txBody>
      </p:sp>
      <p:sp useBgFill="1">
        <p:nvSpPr>
          <p:cNvPr id="35" name="TextBox 34"/>
          <p:cNvSpPr txBox="1">
            <a:spLocks noChangeArrowheads="1"/>
          </p:cNvSpPr>
          <p:nvPr/>
        </p:nvSpPr>
        <p:spPr bwMode="auto">
          <a:xfrm>
            <a:off x="0" y="2362200"/>
            <a:ext cx="9144000" cy="553998"/>
          </a:xfrm>
          <a:prstGeom prst="rect">
            <a:avLst/>
          </a:prstGeom>
          <a:ln w="9525">
            <a:noFill/>
            <a:miter lim="800000"/>
            <a:headEnd/>
            <a:tailEnd/>
          </a:ln>
        </p:spPr>
        <p:txBody>
          <a:bodyPr wrap="square">
            <a:spAutoFit/>
          </a:bodyPr>
          <a:lstStyle/>
          <a:p>
            <a:pPr>
              <a:defRPr/>
            </a:pPr>
            <a:r>
              <a:rPr lang="en-US" sz="3000" dirty="0" smtClean="0">
                <a:latin typeface="Calibri" pitchFamily="34" charset="0"/>
              </a:rPr>
              <a:t>   - assumed a suicide by friends and officials</a:t>
            </a:r>
            <a:endParaRPr lang="en-US" sz="4000" u="sng"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2"/>
                                        </p:tgtEl>
                                      </p:cBhvr>
                                    </p:animEffect>
                                    <p:set>
                                      <p:cBhvr>
                                        <p:cTn id="7" dur="1" fill="hold">
                                          <p:stCondLst>
                                            <p:cond delay="999"/>
                                          </p:stCondLst>
                                        </p:cTn>
                                        <p:tgtEl>
                                          <p:spTgt spid="22"/>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10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1000" fill="hold"/>
                                        <p:tgtEl>
                                          <p:spTgt spid="28"/>
                                        </p:tgtEl>
                                        <p:attrNameLst>
                                          <p:attrName>ppt_w</p:attrName>
                                        </p:attrNameLst>
                                      </p:cBhvr>
                                      <p:tavLst>
                                        <p:tav tm="0">
                                          <p:val>
                                            <p:fltVal val="0"/>
                                          </p:val>
                                        </p:tav>
                                        <p:tav tm="100000">
                                          <p:val>
                                            <p:strVal val="#ppt_w"/>
                                          </p:val>
                                        </p:tav>
                                      </p:tavLst>
                                    </p:anim>
                                    <p:anim calcmode="lin" valueType="num">
                                      <p:cBhvr>
                                        <p:cTn id="25" dur="1000" fill="hold"/>
                                        <p:tgtEl>
                                          <p:spTgt spid="28"/>
                                        </p:tgtEl>
                                        <p:attrNameLst>
                                          <p:attrName>ppt_h</p:attrName>
                                        </p:attrNameLst>
                                      </p:cBhvr>
                                      <p:tavLst>
                                        <p:tav tm="0">
                                          <p:val>
                                            <p:fltVal val="0"/>
                                          </p:val>
                                        </p:tav>
                                        <p:tav tm="100000">
                                          <p:val>
                                            <p:strVal val="#ppt_h"/>
                                          </p:val>
                                        </p:tav>
                                      </p:tavLst>
                                    </p:anim>
                                    <p:animEffect transition="in" filter="fade">
                                      <p:cBhvr>
                                        <p:cTn id="26" dur="10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1000" fill="hold"/>
                                        <p:tgtEl>
                                          <p:spTgt spid="27"/>
                                        </p:tgtEl>
                                        <p:attrNameLst>
                                          <p:attrName>ppt_w</p:attrName>
                                        </p:attrNameLst>
                                      </p:cBhvr>
                                      <p:tavLst>
                                        <p:tav tm="0">
                                          <p:val>
                                            <p:fltVal val="0"/>
                                          </p:val>
                                        </p:tav>
                                        <p:tav tm="100000">
                                          <p:val>
                                            <p:strVal val="#ppt_w"/>
                                          </p:val>
                                        </p:tav>
                                      </p:tavLst>
                                    </p:anim>
                                    <p:anim calcmode="lin" valueType="num">
                                      <p:cBhvr>
                                        <p:cTn id="35" dur="1000" fill="hold"/>
                                        <p:tgtEl>
                                          <p:spTgt spid="27"/>
                                        </p:tgtEl>
                                        <p:attrNameLst>
                                          <p:attrName>ppt_h</p:attrName>
                                        </p:attrNameLst>
                                      </p:cBhvr>
                                      <p:tavLst>
                                        <p:tav tm="0">
                                          <p:val>
                                            <p:fltVal val="0"/>
                                          </p:val>
                                        </p:tav>
                                        <p:tav tm="100000">
                                          <p:val>
                                            <p:strVal val="#ppt_h"/>
                                          </p:val>
                                        </p:tav>
                                      </p:tavLst>
                                    </p:anim>
                                    <p:animEffect transition="in" filter="fade">
                                      <p:cBhvr>
                                        <p:cTn id="36" dur="1000"/>
                                        <p:tgtEl>
                                          <p:spTgt spid="27"/>
                                        </p:tgtEl>
                                      </p:cBhvr>
                                    </p:animEffect>
                                  </p:childTnLst>
                                </p:cTn>
                              </p:par>
                              <p:par>
                                <p:cTn id="37" presetID="53" presetClass="exit" presetSubtype="0" fill="hold" grpId="1" nodeType="withEffect">
                                  <p:stCondLst>
                                    <p:cond delay="0"/>
                                  </p:stCondLst>
                                  <p:childTnLst>
                                    <p:anim calcmode="lin" valueType="num">
                                      <p:cBhvr>
                                        <p:cTn id="38" dur="1000"/>
                                        <p:tgtEl>
                                          <p:spTgt spid="28"/>
                                        </p:tgtEl>
                                        <p:attrNameLst>
                                          <p:attrName>ppt_w</p:attrName>
                                        </p:attrNameLst>
                                      </p:cBhvr>
                                      <p:tavLst>
                                        <p:tav tm="0">
                                          <p:val>
                                            <p:strVal val="ppt_w"/>
                                          </p:val>
                                        </p:tav>
                                        <p:tav tm="100000">
                                          <p:val>
                                            <p:fltVal val="0"/>
                                          </p:val>
                                        </p:tav>
                                      </p:tavLst>
                                    </p:anim>
                                    <p:anim calcmode="lin" valueType="num">
                                      <p:cBhvr>
                                        <p:cTn id="39" dur="1000"/>
                                        <p:tgtEl>
                                          <p:spTgt spid="28"/>
                                        </p:tgtEl>
                                        <p:attrNameLst>
                                          <p:attrName>ppt_h</p:attrName>
                                        </p:attrNameLst>
                                      </p:cBhvr>
                                      <p:tavLst>
                                        <p:tav tm="0">
                                          <p:val>
                                            <p:strVal val="ppt_h"/>
                                          </p:val>
                                        </p:tav>
                                        <p:tav tm="100000">
                                          <p:val>
                                            <p:fltVal val="0"/>
                                          </p:val>
                                        </p:tav>
                                      </p:tavLst>
                                    </p:anim>
                                    <p:animEffect transition="out" filter="fade">
                                      <p:cBhvr>
                                        <p:cTn id="40" dur="1000"/>
                                        <p:tgtEl>
                                          <p:spTgt spid="28"/>
                                        </p:tgtEl>
                                      </p:cBhvr>
                                    </p:animEffect>
                                    <p:set>
                                      <p:cBhvr>
                                        <p:cTn id="41" dur="1" fill="hold">
                                          <p:stCondLst>
                                            <p:cond delay="999"/>
                                          </p:stCondLst>
                                        </p:cTn>
                                        <p:tgtEl>
                                          <p:spTgt spid="2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1000"/>
                                        <p:tgtEl>
                                          <p:spTgt spid="33"/>
                                        </p:tgtEl>
                                      </p:cBhvr>
                                    </p:animEffect>
                                  </p:childTnLst>
                                </p:cTn>
                              </p:par>
                              <p:par>
                                <p:cTn id="47" presetID="53" presetClass="exit" presetSubtype="0" fill="hold" grpId="1" nodeType="withEffect">
                                  <p:stCondLst>
                                    <p:cond delay="0"/>
                                  </p:stCondLst>
                                  <p:childTnLst>
                                    <p:anim calcmode="lin" valueType="num">
                                      <p:cBhvr>
                                        <p:cTn id="48" dur="1000"/>
                                        <p:tgtEl>
                                          <p:spTgt spid="27"/>
                                        </p:tgtEl>
                                        <p:attrNameLst>
                                          <p:attrName>ppt_w</p:attrName>
                                        </p:attrNameLst>
                                      </p:cBhvr>
                                      <p:tavLst>
                                        <p:tav tm="0">
                                          <p:val>
                                            <p:strVal val="ppt_w"/>
                                          </p:val>
                                        </p:tav>
                                        <p:tav tm="100000">
                                          <p:val>
                                            <p:fltVal val="0"/>
                                          </p:val>
                                        </p:tav>
                                      </p:tavLst>
                                    </p:anim>
                                    <p:anim calcmode="lin" valueType="num">
                                      <p:cBhvr>
                                        <p:cTn id="49" dur="1000"/>
                                        <p:tgtEl>
                                          <p:spTgt spid="27"/>
                                        </p:tgtEl>
                                        <p:attrNameLst>
                                          <p:attrName>ppt_h</p:attrName>
                                        </p:attrNameLst>
                                      </p:cBhvr>
                                      <p:tavLst>
                                        <p:tav tm="0">
                                          <p:val>
                                            <p:strVal val="ppt_h"/>
                                          </p:val>
                                        </p:tav>
                                        <p:tav tm="100000">
                                          <p:val>
                                            <p:fltVal val="0"/>
                                          </p:val>
                                        </p:tav>
                                      </p:tavLst>
                                    </p:anim>
                                    <p:animEffect transition="out" filter="fade">
                                      <p:cBhvr>
                                        <p:cTn id="50" dur="1000"/>
                                        <p:tgtEl>
                                          <p:spTgt spid="27"/>
                                        </p:tgtEl>
                                      </p:cBhvr>
                                    </p:animEffect>
                                    <p:set>
                                      <p:cBhvr>
                                        <p:cTn id="51" dur="1" fill="hold">
                                          <p:stCondLst>
                                            <p:cond delay="999"/>
                                          </p:stCondLst>
                                        </p:cTn>
                                        <p:tgtEl>
                                          <p:spTgt spid="2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4">
                                            <p:bg/>
                                          </p:spTgt>
                                        </p:tgtEl>
                                        <p:attrNameLst>
                                          <p:attrName>style.visibility</p:attrName>
                                        </p:attrNameLst>
                                      </p:cBhvr>
                                      <p:to>
                                        <p:strVal val="visible"/>
                                      </p:to>
                                    </p:set>
                                    <p:animEffect transition="in" filter="fade">
                                      <p:cBhvr>
                                        <p:cTn id="56" dur="1000"/>
                                        <p:tgtEl>
                                          <p:spTgt spid="34">
                                            <p:bg/>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4">
                                            <p:txEl>
                                              <p:pRg st="0" end="0"/>
                                            </p:txEl>
                                          </p:spTgt>
                                        </p:tgtEl>
                                        <p:attrNameLst>
                                          <p:attrName>style.visibility</p:attrName>
                                        </p:attrNameLst>
                                      </p:cBhvr>
                                      <p:to>
                                        <p:strVal val="visible"/>
                                      </p:to>
                                    </p:set>
                                    <p:animEffect transition="in" filter="fade">
                                      <p:cBhvr>
                                        <p:cTn id="59" dur="1000"/>
                                        <p:tgtEl>
                                          <p:spTgt spid="34">
                                            <p:txEl>
                                              <p:pRg st="0" end="0"/>
                                            </p:txEl>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4">
                                            <p:txEl>
                                              <p:pRg st="1" end="1"/>
                                            </p:txEl>
                                          </p:spTgt>
                                        </p:tgtEl>
                                        <p:attrNameLst>
                                          <p:attrName>style.visibility</p:attrName>
                                        </p:attrNameLst>
                                      </p:cBhvr>
                                      <p:to>
                                        <p:strVal val="visible"/>
                                      </p:to>
                                    </p:set>
                                    <p:animEffect transition="in" filter="wipe(left)">
                                      <p:cBhvr>
                                        <p:cTn id="62" dur="1000"/>
                                        <p:tgtEl>
                                          <p:spTgt spid="34">
                                            <p:txEl>
                                              <p:pRg st="1" end="1"/>
                                            </p:txEl>
                                          </p:spTgt>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34">
                                            <p:txEl>
                                              <p:pRg st="3" end="3"/>
                                            </p:txEl>
                                          </p:spTgt>
                                        </p:tgtEl>
                                        <p:attrNameLst>
                                          <p:attrName>style.visibility</p:attrName>
                                        </p:attrNameLst>
                                      </p:cBhvr>
                                      <p:to>
                                        <p:strVal val="visible"/>
                                      </p:to>
                                    </p:set>
                                    <p:animEffect transition="in" filter="fade">
                                      <p:cBhvr>
                                        <p:cTn id="66" dur="10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allAtOnce" animBg="1"/>
      <p:bldP spid="24" grpId="0" animBg="1"/>
      <p:bldP spid="26" grpId="0" animBg="1"/>
      <p:bldP spid="27" grpId="0" animBg="1"/>
      <p:bldP spid="27" grpId="1" animBg="1"/>
      <p:bldP spid="28" grpId="0" animBg="1"/>
      <p:bldP spid="28" grpId="1" animBg="1"/>
      <p:bldP spid="29" grpId="0" animBg="1"/>
      <p:bldP spid="33"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Image result for lewis and clark return trip map"/>
          <p:cNvPicPr>
            <a:picLocks noChangeAspect="1" noChangeArrowheads="1"/>
          </p:cNvPicPr>
          <p:nvPr/>
        </p:nvPicPr>
        <p:blipFill>
          <a:blip r:embed="rId2" cstate="print"/>
          <a:srcRect/>
          <a:stretch>
            <a:fillRect/>
          </a:stretch>
        </p:blipFill>
        <p:spPr bwMode="auto">
          <a:xfrm>
            <a:off x="0" y="1461751"/>
            <a:ext cx="9144000" cy="5396249"/>
          </a:xfrm>
          <a:prstGeom prst="rect">
            <a:avLst/>
          </a:prstGeom>
          <a:noFill/>
          <a:ln>
            <a:solidFill>
              <a:schemeClr val="accent6">
                <a:lumMod val="75000"/>
              </a:schemeClr>
            </a:solidFill>
          </a:ln>
          <a:effectLst>
            <a:outerShdw dist="50800" dir="5400000" algn="ctr" rotWithShape="0">
              <a:schemeClr val="tx1"/>
            </a:outerShdw>
          </a:effectLst>
        </p:spPr>
      </p:pic>
      <p:pic>
        <p:nvPicPr>
          <p:cNvPr id="33798" name="Picture 6" descr="Image result for lewis and clark return trip map"/>
          <p:cNvPicPr>
            <a:picLocks noChangeAspect="1" noChangeArrowheads="1"/>
          </p:cNvPicPr>
          <p:nvPr/>
        </p:nvPicPr>
        <p:blipFill>
          <a:blip r:embed="rId3" cstate="print"/>
          <a:srcRect/>
          <a:stretch>
            <a:fillRect/>
          </a:stretch>
        </p:blipFill>
        <p:spPr bwMode="auto">
          <a:xfrm>
            <a:off x="-381000" y="6858000"/>
            <a:ext cx="9734550" cy="5524500"/>
          </a:xfrm>
          <a:prstGeom prst="rect">
            <a:avLst/>
          </a:prstGeom>
          <a:noFill/>
        </p:spPr>
      </p:pic>
      <p:sp useBgFill="1">
        <p:nvSpPr>
          <p:cNvPr id="5" name="TextBox 4"/>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1 - 31, 1806</a:t>
            </a:r>
          </a:p>
        </p:txBody>
      </p:sp>
      <p:sp useBgFill="1">
        <p:nvSpPr>
          <p:cNvPr id="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Separation Plan!</a:t>
            </a:r>
            <a:endParaRPr lang="en-US" sz="4000" b="1" dirty="0">
              <a:ln>
                <a:solidFill>
                  <a:schemeClr val="tx1"/>
                </a:solidFill>
              </a:ln>
              <a:solidFill>
                <a:srgbClr val="FF0000"/>
              </a:solidFill>
              <a:effectLst>
                <a:outerShdw dist="50800" dir="5400000" algn="ctr" rotWithShape="0">
                  <a:schemeClr val="tx1"/>
                </a:outerShdw>
              </a:effectLst>
            </a:endParaRPr>
          </a:p>
        </p:txBody>
      </p:sp>
      <p:sp>
        <p:nvSpPr>
          <p:cNvPr id="13" name="Freeform 12"/>
          <p:cNvSpPr/>
          <p:nvPr/>
        </p:nvSpPr>
        <p:spPr>
          <a:xfrm>
            <a:off x="566530" y="4065104"/>
            <a:ext cx="964096" cy="2007705"/>
          </a:xfrm>
          <a:custGeom>
            <a:avLst/>
            <a:gdLst>
              <a:gd name="connsiteX0" fmla="*/ 168966 w 964096"/>
              <a:gd name="connsiteY0" fmla="*/ 0 h 2007705"/>
              <a:gd name="connsiteX1" fmla="*/ 69574 w 964096"/>
              <a:gd name="connsiteY1" fmla="*/ 109331 h 2007705"/>
              <a:gd name="connsiteX2" fmla="*/ 0 w 964096"/>
              <a:gd name="connsiteY2" fmla="*/ 834887 h 2007705"/>
              <a:gd name="connsiteX3" fmla="*/ 198783 w 964096"/>
              <a:gd name="connsiteY3" fmla="*/ 1013792 h 2007705"/>
              <a:gd name="connsiteX4" fmla="*/ 805070 w 964096"/>
              <a:gd name="connsiteY4" fmla="*/ 1898374 h 2007705"/>
              <a:gd name="connsiteX5" fmla="*/ 964096 w 964096"/>
              <a:gd name="connsiteY5" fmla="*/ 2007705 h 200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4096" h="2007705">
                <a:moveTo>
                  <a:pt x="168966" y="0"/>
                </a:moveTo>
                <a:lnTo>
                  <a:pt x="69574" y="109331"/>
                </a:lnTo>
                <a:lnTo>
                  <a:pt x="0" y="834887"/>
                </a:lnTo>
                <a:lnTo>
                  <a:pt x="198783" y="1013792"/>
                </a:lnTo>
                <a:lnTo>
                  <a:pt x="805070" y="1898374"/>
                </a:lnTo>
                <a:lnTo>
                  <a:pt x="964096" y="2007705"/>
                </a:lnTo>
              </a:path>
            </a:pathLst>
          </a:custGeom>
          <a:ln w="76200">
            <a:solidFill>
              <a:schemeClr val="accent3">
                <a:lumMod val="50000"/>
              </a:schemeClr>
            </a:solidFill>
          </a:ln>
          <a:effectLst>
            <a:outerShdw dist="50800" dir="7800000" sx="101000" sy="10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2002536" y="5715000"/>
            <a:ext cx="2819400" cy="492443"/>
          </a:xfrm>
          <a:prstGeom prst="rect">
            <a:avLst/>
          </a:prstGeom>
          <a:solidFill>
            <a:schemeClr val="bg1"/>
          </a:solidFill>
          <a:effectLst/>
        </p:spPr>
        <p:txBody>
          <a:bodyPr wrap="square" rtlCol="0">
            <a:spAutoFit/>
          </a:bodyPr>
          <a:lstStyle/>
          <a:p>
            <a:r>
              <a:rPr lang="en-US" sz="2600" b="1" dirty="0" smtClean="0"/>
              <a:t>drop off boat team</a:t>
            </a:r>
            <a:endParaRPr lang="en-US" sz="2600" b="1" dirty="0"/>
          </a:p>
        </p:txBody>
      </p:sp>
      <p:sp>
        <p:nvSpPr>
          <p:cNvPr id="19" name="TextBox 18"/>
          <p:cNvSpPr txBox="1"/>
          <p:nvPr/>
        </p:nvSpPr>
        <p:spPr>
          <a:xfrm>
            <a:off x="3200400" y="3276600"/>
            <a:ext cx="3276600" cy="492443"/>
          </a:xfrm>
          <a:prstGeom prst="rect">
            <a:avLst/>
          </a:prstGeom>
          <a:solidFill>
            <a:schemeClr val="bg1"/>
          </a:solidFill>
          <a:effectLst/>
        </p:spPr>
        <p:txBody>
          <a:bodyPr wrap="square" rtlCol="0">
            <a:spAutoFit/>
          </a:bodyPr>
          <a:lstStyle/>
          <a:p>
            <a:r>
              <a:rPr lang="en-US" sz="2600" b="1" dirty="0" smtClean="0"/>
              <a:t>drop off portage team</a:t>
            </a:r>
            <a:endParaRPr lang="en-US" sz="2600" b="1" dirty="0"/>
          </a:p>
        </p:txBody>
      </p:sp>
      <p:sp>
        <p:nvSpPr>
          <p:cNvPr id="20" name="Freeform 19"/>
          <p:cNvSpPr/>
          <p:nvPr/>
        </p:nvSpPr>
        <p:spPr>
          <a:xfrm>
            <a:off x="795130" y="3079267"/>
            <a:ext cx="2315818" cy="717481"/>
          </a:xfrm>
          <a:custGeom>
            <a:avLst/>
            <a:gdLst>
              <a:gd name="connsiteX0" fmla="*/ 0 w 2315818"/>
              <a:gd name="connsiteY0" fmla="*/ 717481 h 717481"/>
              <a:gd name="connsiteX1" fmla="*/ 0 w 2315818"/>
              <a:gd name="connsiteY1" fmla="*/ 717481 h 717481"/>
              <a:gd name="connsiteX2" fmla="*/ 69574 w 2315818"/>
              <a:gd name="connsiteY2" fmla="*/ 657846 h 717481"/>
              <a:gd name="connsiteX3" fmla="*/ 99392 w 2315818"/>
              <a:gd name="connsiteY3" fmla="*/ 647907 h 717481"/>
              <a:gd name="connsiteX4" fmla="*/ 168966 w 2315818"/>
              <a:gd name="connsiteY4" fmla="*/ 618090 h 717481"/>
              <a:gd name="connsiteX5" fmla="*/ 198783 w 2315818"/>
              <a:gd name="connsiteY5" fmla="*/ 598211 h 717481"/>
              <a:gd name="connsiteX6" fmla="*/ 308113 w 2315818"/>
              <a:gd name="connsiteY6" fmla="*/ 608150 h 717481"/>
              <a:gd name="connsiteX7" fmla="*/ 337931 w 2315818"/>
              <a:gd name="connsiteY7" fmla="*/ 618090 h 717481"/>
              <a:gd name="connsiteX8" fmla="*/ 715618 w 2315818"/>
              <a:gd name="connsiteY8" fmla="*/ 637968 h 717481"/>
              <a:gd name="connsiteX9" fmla="*/ 775253 w 2315818"/>
              <a:gd name="connsiteY9" fmla="*/ 647907 h 717481"/>
              <a:gd name="connsiteX10" fmla="*/ 874644 w 2315818"/>
              <a:gd name="connsiteY10" fmla="*/ 667785 h 717481"/>
              <a:gd name="connsiteX11" fmla="*/ 1053548 w 2315818"/>
              <a:gd name="connsiteY11" fmla="*/ 657846 h 717481"/>
              <a:gd name="connsiteX12" fmla="*/ 1083366 w 2315818"/>
              <a:gd name="connsiteY12" fmla="*/ 647907 h 717481"/>
              <a:gd name="connsiteX13" fmla="*/ 1113183 w 2315818"/>
              <a:gd name="connsiteY13" fmla="*/ 598211 h 717481"/>
              <a:gd name="connsiteX14" fmla="*/ 1162879 w 2315818"/>
              <a:gd name="connsiteY14" fmla="*/ 588272 h 717481"/>
              <a:gd name="connsiteX15" fmla="*/ 1212574 w 2315818"/>
              <a:gd name="connsiteY15" fmla="*/ 498820 h 717481"/>
              <a:gd name="connsiteX16" fmla="*/ 1242392 w 2315818"/>
              <a:gd name="connsiteY16" fmla="*/ 409368 h 717481"/>
              <a:gd name="connsiteX17" fmla="*/ 1252331 w 2315818"/>
              <a:gd name="connsiteY17" fmla="*/ 300037 h 717481"/>
              <a:gd name="connsiteX18" fmla="*/ 1272209 w 2315818"/>
              <a:gd name="connsiteY18" fmla="*/ 270220 h 717481"/>
              <a:gd name="connsiteX19" fmla="*/ 1282148 w 2315818"/>
              <a:gd name="connsiteY19" fmla="*/ 210585 h 717481"/>
              <a:gd name="connsiteX20" fmla="*/ 1311966 w 2315818"/>
              <a:gd name="connsiteY20" fmla="*/ 91316 h 717481"/>
              <a:gd name="connsiteX21" fmla="*/ 1321905 w 2315818"/>
              <a:gd name="connsiteY21" fmla="*/ 61498 h 717481"/>
              <a:gd name="connsiteX22" fmla="*/ 1381540 w 2315818"/>
              <a:gd name="connsiteY22" fmla="*/ 41620 h 717481"/>
              <a:gd name="connsiteX23" fmla="*/ 1411357 w 2315818"/>
              <a:gd name="connsiteY23" fmla="*/ 21742 h 717481"/>
              <a:gd name="connsiteX24" fmla="*/ 1639957 w 2315818"/>
              <a:gd name="connsiteY24" fmla="*/ 31681 h 717481"/>
              <a:gd name="connsiteX25" fmla="*/ 1918253 w 2315818"/>
              <a:gd name="connsiteY25" fmla="*/ 81376 h 717481"/>
              <a:gd name="connsiteX26" fmla="*/ 2315818 w 2315818"/>
              <a:gd name="connsiteY26" fmla="*/ 101255 h 71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15818" h="717481">
                <a:moveTo>
                  <a:pt x="0" y="717481"/>
                </a:moveTo>
                <a:lnTo>
                  <a:pt x="0" y="717481"/>
                </a:lnTo>
                <a:cubicBezTo>
                  <a:pt x="23191" y="697603"/>
                  <a:pt x="44551" y="675362"/>
                  <a:pt x="69574" y="657846"/>
                </a:cubicBezTo>
                <a:cubicBezTo>
                  <a:pt x="78157" y="651838"/>
                  <a:pt x="89762" y="652034"/>
                  <a:pt x="99392" y="647907"/>
                </a:cubicBezTo>
                <a:cubicBezTo>
                  <a:pt x="185365" y="611062"/>
                  <a:pt x="99037" y="641399"/>
                  <a:pt x="168966" y="618090"/>
                </a:cubicBezTo>
                <a:cubicBezTo>
                  <a:pt x="178905" y="611464"/>
                  <a:pt x="186868" y="599062"/>
                  <a:pt x="198783" y="598211"/>
                </a:cubicBezTo>
                <a:cubicBezTo>
                  <a:pt x="235284" y="595604"/>
                  <a:pt x="271887" y="602975"/>
                  <a:pt x="308113" y="608150"/>
                </a:cubicBezTo>
                <a:cubicBezTo>
                  <a:pt x="318485" y="609632"/>
                  <a:pt x="327482" y="617325"/>
                  <a:pt x="337931" y="618090"/>
                </a:cubicBezTo>
                <a:cubicBezTo>
                  <a:pt x="463665" y="627290"/>
                  <a:pt x="589722" y="631342"/>
                  <a:pt x="715618" y="637968"/>
                </a:cubicBezTo>
                <a:cubicBezTo>
                  <a:pt x="735496" y="641281"/>
                  <a:pt x="755446" y="644193"/>
                  <a:pt x="775253" y="647907"/>
                </a:cubicBezTo>
                <a:cubicBezTo>
                  <a:pt x="808461" y="654133"/>
                  <a:pt x="840879" y="666579"/>
                  <a:pt x="874644" y="667785"/>
                </a:cubicBezTo>
                <a:cubicBezTo>
                  <a:pt x="934333" y="669917"/>
                  <a:pt x="993913" y="661159"/>
                  <a:pt x="1053548" y="657846"/>
                </a:cubicBezTo>
                <a:cubicBezTo>
                  <a:pt x="1063487" y="654533"/>
                  <a:pt x="1075958" y="655315"/>
                  <a:pt x="1083366" y="647907"/>
                </a:cubicBezTo>
                <a:cubicBezTo>
                  <a:pt x="1110920" y="620354"/>
                  <a:pt x="1072792" y="615522"/>
                  <a:pt x="1113183" y="598211"/>
                </a:cubicBezTo>
                <a:cubicBezTo>
                  <a:pt x="1128710" y="591556"/>
                  <a:pt x="1146314" y="591585"/>
                  <a:pt x="1162879" y="588272"/>
                </a:cubicBezTo>
                <a:cubicBezTo>
                  <a:pt x="1214123" y="554109"/>
                  <a:pt x="1186671" y="581708"/>
                  <a:pt x="1212574" y="498820"/>
                </a:cubicBezTo>
                <a:cubicBezTo>
                  <a:pt x="1221949" y="468820"/>
                  <a:pt x="1242392" y="409368"/>
                  <a:pt x="1242392" y="409368"/>
                </a:cubicBezTo>
                <a:cubicBezTo>
                  <a:pt x="1245705" y="372924"/>
                  <a:pt x="1244664" y="335819"/>
                  <a:pt x="1252331" y="300037"/>
                </a:cubicBezTo>
                <a:cubicBezTo>
                  <a:pt x="1254834" y="288357"/>
                  <a:pt x="1268432" y="281552"/>
                  <a:pt x="1272209" y="270220"/>
                </a:cubicBezTo>
                <a:cubicBezTo>
                  <a:pt x="1278582" y="251102"/>
                  <a:pt x="1279485" y="230561"/>
                  <a:pt x="1282148" y="210585"/>
                </a:cubicBezTo>
                <a:cubicBezTo>
                  <a:pt x="1296221" y="105039"/>
                  <a:pt x="1274324" y="147776"/>
                  <a:pt x="1311966" y="91316"/>
                </a:cubicBezTo>
                <a:cubicBezTo>
                  <a:pt x="1315279" y="81377"/>
                  <a:pt x="1313380" y="67588"/>
                  <a:pt x="1321905" y="61498"/>
                </a:cubicBezTo>
                <a:cubicBezTo>
                  <a:pt x="1338956" y="49319"/>
                  <a:pt x="1381540" y="41620"/>
                  <a:pt x="1381540" y="41620"/>
                </a:cubicBezTo>
                <a:cubicBezTo>
                  <a:pt x="1391479" y="34994"/>
                  <a:pt x="1399718" y="24428"/>
                  <a:pt x="1411357" y="21742"/>
                </a:cubicBezTo>
                <a:cubicBezTo>
                  <a:pt x="1505572" y="0"/>
                  <a:pt x="1541362" y="16513"/>
                  <a:pt x="1639957" y="31681"/>
                </a:cubicBezTo>
                <a:cubicBezTo>
                  <a:pt x="1754206" y="69763"/>
                  <a:pt x="1732096" y="66483"/>
                  <a:pt x="1918253" y="81376"/>
                </a:cubicBezTo>
                <a:cubicBezTo>
                  <a:pt x="2216268" y="105218"/>
                  <a:pt x="2083640" y="101255"/>
                  <a:pt x="2315818" y="101255"/>
                </a:cubicBezTo>
              </a:path>
            </a:pathLst>
          </a:custGeom>
          <a:ln w="76200">
            <a:solidFill>
              <a:schemeClr val="accent6">
                <a:lumMod val="50000"/>
              </a:schemeClr>
            </a:solidFill>
          </a:ln>
          <a:effectLst>
            <a:outerShdw dist="50800" dir="60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2385391" y="2057400"/>
            <a:ext cx="1225165" cy="1123122"/>
          </a:xfrm>
          <a:custGeom>
            <a:avLst/>
            <a:gdLst>
              <a:gd name="connsiteX0" fmla="*/ 705679 w 1225165"/>
              <a:gd name="connsiteY0" fmla="*/ 1123122 h 1123122"/>
              <a:gd name="connsiteX1" fmla="*/ 705679 w 1225165"/>
              <a:gd name="connsiteY1" fmla="*/ 1123122 h 1123122"/>
              <a:gd name="connsiteX2" fmla="*/ 745435 w 1225165"/>
              <a:gd name="connsiteY2" fmla="*/ 1013791 h 1123122"/>
              <a:gd name="connsiteX3" fmla="*/ 775252 w 1225165"/>
              <a:gd name="connsiteY3" fmla="*/ 1003852 h 1123122"/>
              <a:gd name="connsiteX4" fmla="*/ 805070 w 1225165"/>
              <a:gd name="connsiteY4" fmla="*/ 944217 h 1123122"/>
              <a:gd name="connsiteX5" fmla="*/ 834887 w 1225165"/>
              <a:gd name="connsiteY5" fmla="*/ 884583 h 1123122"/>
              <a:gd name="connsiteX6" fmla="*/ 874644 w 1225165"/>
              <a:gd name="connsiteY6" fmla="*/ 795130 h 1123122"/>
              <a:gd name="connsiteX7" fmla="*/ 884583 w 1225165"/>
              <a:gd name="connsiteY7" fmla="*/ 755374 h 1123122"/>
              <a:gd name="connsiteX8" fmla="*/ 974035 w 1225165"/>
              <a:gd name="connsiteY8" fmla="*/ 685800 h 1123122"/>
              <a:gd name="connsiteX9" fmla="*/ 1003852 w 1225165"/>
              <a:gd name="connsiteY9" fmla="*/ 665922 h 1123122"/>
              <a:gd name="connsiteX10" fmla="*/ 1033670 w 1225165"/>
              <a:gd name="connsiteY10" fmla="*/ 606287 h 1123122"/>
              <a:gd name="connsiteX11" fmla="*/ 1093305 w 1225165"/>
              <a:gd name="connsiteY11" fmla="*/ 586409 h 1123122"/>
              <a:gd name="connsiteX12" fmla="*/ 1123122 w 1225165"/>
              <a:gd name="connsiteY12" fmla="*/ 526774 h 1123122"/>
              <a:gd name="connsiteX13" fmla="*/ 1192696 w 1225165"/>
              <a:gd name="connsiteY13" fmla="*/ 496957 h 1123122"/>
              <a:gd name="connsiteX14" fmla="*/ 1202635 w 1225165"/>
              <a:gd name="connsiteY14" fmla="*/ 447261 h 1123122"/>
              <a:gd name="connsiteX15" fmla="*/ 1222513 w 1225165"/>
              <a:gd name="connsiteY15" fmla="*/ 407504 h 1123122"/>
              <a:gd name="connsiteX16" fmla="*/ 1212574 w 1225165"/>
              <a:gd name="connsiteY16" fmla="*/ 248478 h 1123122"/>
              <a:gd name="connsiteX17" fmla="*/ 1192696 w 1225165"/>
              <a:gd name="connsiteY17" fmla="*/ 218661 h 1123122"/>
              <a:gd name="connsiteX18" fmla="*/ 1103244 w 1225165"/>
              <a:gd name="connsiteY18" fmla="*/ 149087 h 1123122"/>
              <a:gd name="connsiteX19" fmla="*/ 1013792 w 1225165"/>
              <a:gd name="connsiteY19" fmla="*/ 129209 h 1123122"/>
              <a:gd name="connsiteX20" fmla="*/ 924339 w 1225165"/>
              <a:gd name="connsiteY20" fmla="*/ 139148 h 1123122"/>
              <a:gd name="connsiteX21" fmla="*/ 864705 w 1225165"/>
              <a:gd name="connsiteY21" fmla="*/ 168965 h 1123122"/>
              <a:gd name="connsiteX22" fmla="*/ 824948 w 1225165"/>
              <a:gd name="connsiteY22" fmla="*/ 178904 h 1123122"/>
              <a:gd name="connsiteX23" fmla="*/ 417444 w 1225165"/>
              <a:gd name="connsiteY23" fmla="*/ 149087 h 1123122"/>
              <a:gd name="connsiteX24" fmla="*/ 387626 w 1225165"/>
              <a:gd name="connsiteY24" fmla="*/ 129209 h 1123122"/>
              <a:gd name="connsiteX25" fmla="*/ 288235 w 1225165"/>
              <a:gd name="connsiteY25" fmla="*/ 119270 h 1123122"/>
              <a:gd name="connsiteX26" fmla="*/ 129209 w 1225165"/>
              <a:gd name="connsiteY26" fmla="*/ 89452 h 1123122"/>
              <a:gd name="connsiteX27" fmla="*/ 109331 w 1225165"/>
              <a:gd name="connsiteY27" fmla="*/ 59635 h 1123122"/>
              <a:gd name="connsiteX28" fmla="*/ 69574 w 1225165"/>
              <a:gd name="connsiteY28" fmla="*/ 49696 h 1123122"/>
              <a:gd name="connsiteX29" fmla="*/ 9939 w 1225165"/>
              <a:gd name="connsiteY29" fmla="*/ 29817 h 1123122"/>
              <a:gd name="connsiteX30" fmla="*/ 0 w 1225165"/>
              <a:gd name="connsiteY30" fmla="*/ 0 h 1123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5165" h="1123122">
                <a:moveTo>
                  <a:pt x="705679" y="1123122"/>
                </a:moveTo>
                <a:lnTo>
                  <a:pt x="705679" y="1123122"/>
                </a:lnTo>
                <a:cubicBezTo>
                  <a:pt x="713723" y="1086924"/>
                  <a:pt x="708213" y="1036125"/>
                  <a:pt x="745435" y="1013791"/>
                </a:cubicBezTo>
                <a:cubicBezTo>
                  <a:pt x="754419" y="1008401"/>
                  <a:pt x="765313" y="1007165"/>
                  <a:pt x="775252" y="1003852"/>
                </a:cubicBezTo>
                <a:cubicBezTo>
                  <a:pt x="800239" y="928900"/>
                  <a:pt x="766532" y="1021294"/>
                  <a:pt x="805070" y="944217"/>
                </a:cubicBezTo>
                <a:cubicBezTo>
                  <a:pt x="846216" y="861923"/>
                  <a:pt x="777923" y="970030"/>
                  <a:pt x="834887" y="884583"/>
                </a:cubicBezTo>
                <a:cubicBezTo>
                  <a:pt x="858544" y="813616"/>
                  <a:pt x="843143" y="842383"/>
                  <a:pt x="874644" y="795130"/>
                </a:cubicBezTo>
                <a:cubicBezTo>
                  <a:pt x="877957" y="781878"/>
                  <a:pt x="876750" y="766565"/>
                  <a:pt x="884583" y="755374"/>
                </a:cubicBezTo>
                <a:cubicBezTo>
                  <a:pt x="947889" y="664938"/>
                  <a:pt x="918941" y="713347"/>
                  <a:pt x="974035" y="685800"/>
                </a:cubicBezTo>
                <a:cubicBezTo>
                  <a:pt x="984719" y="680458"/>
                  <a:pt x="993913" y="672548"/>
                  <a:pt x="1003852" y="665922"/>
                </a:cubicBezTo>
                <a:cubicBezTo>
                  <a:pt x="1009268" y="649676"/>
                  <a:pt x="1017446" y="616427"/>
                  <a:pt x="1033670" y="606287"/>
                </a:cubicBezTo>
                <a:cubicBezTo>
                  <a:pt x="1051439" y="595182"/>
                  <a:pt x="1093305" y="586409"/>
                  <a:pt x="1093305" y="586409"/>
                </a:cubicBezTo>
                <a:cubicBezTo>
                  <a:pt x="1100089" y="566057"/>
                  <a:pt x="1105337" y="541595"/>
                  <a:pt x="1123122" y="526774"/>
                </a:cubicBezTo>
                <a:cubicBezTo>
                  <a:pt x="1139497" y="513128"/>
                  <a:pt x="1171982" y="503862"/>
                  <a:pt x="1192696" y="496957"/>
                </a:cubicBezTo>
                <a:cubicBezTo>
                  <a:pt x="1196009" y="480392"/>
                  <a:pt x="1197293" y="463288"/>
                  <a:pt x="1202635" y="447261"/>
                </a:cubicBezTo>
                <a:cubicBezTo>
                  <a:pt x="1207320" y="433205"/>
                  <a:pt x="1221773" y="422302"/>
                  <a:pt x="1222513" y="407504"/>
                </a:cubicBezTo>
                <a:cubicBezTo>
                  <a:pt x="1225165" y="354458"/>
                  <a:pt x="1220857" y="300940"/>
                  <a:pt x="1212574" y="248478"/>
                </a:cubicBezTo>
                <a:cubicBezTo>
                  <a:pt x="1210711" y="236679"/>
                  <a:pt x="1200632" y="227589"/>
                  <a:pt x="1192696" y="218661"/>
                </a:cubicBezTo>
                <a:cubicBezTo>
                  <a:pt x="1149666" y="170252"/>
                  <a:pt x="1150782" y="160971"/>
                  <a:pt x="1103244" y="149087"/>
                </a:cubicBezTo>
                <a:cubicBezTo>
                  <a:pt x="1073611" y="141679"/>
                  <a:pt x="1043609" y="135835"/>
                  <a:pt x="1013792" y="129209"/>
                </a:cubicBezTo>
                <a:cubicBezTo>
                  <a:pt x="983974" y="132522"/>
                  <a:pt x="953932" y="134216"/>
                  <a:pt x="924339" y="139148"/>
                </a:cubicBezTo>
                <a:cubicBezTo>
                  <a:pt x="878651" y="146763"/>
                  <a:pt x="908414" y="150233"/>
                  <a:pt x="864705" y="168965"/>
                </a:cubicBezTo>
                <a:cubicBezTo>
                  <a:pt x="852149" y="174346"/>
                  <a:pt x="838200" y="175591"/>
                  <a:pt x="824948" y="178904"/>
                </a:cubicBezTo>
                <a:cubicBezTo>
                  <a:pt x="689113" y="168965"/>
                  <a:pt x="530769" y="224634"/>
                  <a:pt x="417444" y="149087"/>
                </a:cubicBezTo>
                <a:cubicBezTo>
                  <a:pt x="407505" y="142461"/>
                  <a:pt x="399266" y="131895"/>
                  <a:pt x="387626" y="129209"/>
                </a:cubicBezTo>
                <a:cubicBezTo>
                  <a:pt x="355183" y="121722"/>
                  <a:pt x="321327" y="122947"/>
                  <a:pt x="288235" y="119270"/>
                </a:cubicBezTo>
                <a:cubicBezTo>
                  <a:pt x="192281" y="108608"/>
                  <a:pt x="223724" y="113080"/>
                  <a:pt x="129209" y="89452"/>
                </a:cubicBezTo>
                <a:cubicBezTo>
                  <a:pt x="122583" y="79513"/>
                  <a:pt x="119270" y="66261"/>
                  <a:pt x="109331" y="59635"/>
                </a:cubicBezTo>
                <a:cubicBezTo>
                  <a:pt x="97965" y="52058"/>
                  <a:pt x="82658" y="53621"/>
                  <a:pt x="69574" y="49696"/>
                </a:cubicBezTo>
                <a:cubicBezTo>
                  <a:pt x="49504" y="43675"/>
                  <a:pt x="29817" y="36443"/>
                  <a:pt x="9939" y="29817"/>
                </a:cubicBezTo>
                <a:lnTo>
                  <a:pt x="0" y="0"/>
                </a:lnTo>
              </a:path>
            </a:pathLst>
          </a:custGeom>
          <a:ln w="76200">
            <a:solidFill>
              <a:schemeClr val="accent6">
                <a:lumMod val="75000"/>
              </a:schemeClr>
            </a:solidFill>
            <a:headEnd type="none" w="med" len="med"/>
            <a:tailEnd type="triangle" w="med" len="med"/>
          </a:ln>
          <a:effectLst>
            <a:outerShdw dist="381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375452" y="1997765"/>
            <a:ext cx="1113183" cy="824948"/>
          </a:xfrm>
          <a:custGeom>
            <a:avLst/>
            <a:gdLst>
              <a:gd name="connsiteX0" fmla="*/ 9939 w 1113183"/>
              <a:gd name="connsiteY0" fmla="*/ 0 h 824948"/>
              <a:gd name="connsiteX1" fmla="*/ 0 w 1113183"/>
              <a:gd name="connsiteY1" fmla="*/ 198783 h 824948"/>
              <a:gd name="connsiteX2" fmla="*/ 79513 w 1113183"/>
              <a:gd name="connsiteY2" fmla="*/ 337931 h 824948"/>
              <a:gd name="connsiteX3" fmla="*/ 208722 w 1113183"/>
              <a:gd name="connsiteY3" fmla="*/ 397565 h 824948"/>
              <a:gd name="connsiteX4" fmla="*/ 397565 w 1113183"/>
              <a:gd name="connsiteY4" fmla="*/ 407505 h 824948"/>
              <a:gd name="connsiteX5" fmla="*/ 616226 w 1113183"/>
              <a:gd name="connsiteY5" fmla="*/ 477078 h 824948"/>
              <a:gd name="connsiteX6" fmla="*/ 805070 w 1113183"/>
              <a:gd name="connsiteY6" fmla="*/ 516835 h 824948"/>
              <a:gd name="connsiteX7" fmla="*/ 934278 w 1113183"/>
              <a:gd name="connsiteY7" fmla="*/ 596348 h 824948"/>
              <a:gd name="connsiteX8" fmla="*/ 1113183 w 1113183"/>
              <a:gd name="connsiteY8" fmla="*/ 824948 h 824948"/>
              <a:gd name="connsiteX9" fmla="*/ 1113183 w 1113183"/>
              <a:gd name="connsiteY9" fmla="*/ 824948 h 82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3183" h="824948">
                <a:moveTo>
                  <a:pt x="9939" y="0"/>
                </a:moveTo>
                <a:lnTo>
                  <a:pt x="0" y="198783"/>
                </a:lnTo>
                <a:lnTo>
                  <a:pt x="79513" y="337931"/>
                </a:lnTo>
                <a:lnTo>
                  <a:pt x="208722" y="397565"/>
                </a:lnTo>
                <a:lnTo>
                  <a:pt x="397565" y="407505"/>
                </a:lnTo>
                <a:lnTo>
                  <a:pt x="616226" y="477078"/>
                </a:lnTo>
                <a:lnTo>
                  <a:pt x="805070" y="516835"/>
                </a:lnTo>
                <a:lnTo>
                  <a:pt x="934278" y="596348"/>
                </a:lnTo>
                <a:lnTo>
                  <a:pt x="1113183" y="824948"/>
                </a:lnTo>
                <a:lnTo>
                  <a:pt x="1113183" y="824948"/>
                </a:lnTo>
              </a:path>
            </a:pathLst>
          </a:custGeom>
          <a:ln w="76200">
            <a:solidFill>
              <a:schemeClr val="accent6">
                <a:lumMod val="75000"/>
              </a:schemeClr>
            </a:solidFill>
            <a:headEnd type="none" w="med" len="med"/>
            <a:tailEnd type="arrow" w="med" len="med"/>
          </a:ln>
          <a:effectLst>
            <a:outerShdw dist="381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8"/>
          <p:cNvGrpSpPr/>
          <p:nvPr/>
        </p:nvGrpSpPr>
        <p:grpSpPr>
          <a:xfrm>
            <a:off x="0" y="2656582"/>
            <a:ext cx="1828800" cy="1382018"/>
            <a:chOff x="0" y="2656582"/>
            <a:chExt cx="1828800" cy="1382018"/>
          </a:xfrm>
        </p:grpSpPr>
        <p:sp>
          <p:nvSpPr>
            <p:cNvPr id="7" name="TextBox 6"/>
            <p:cNvSpPr txBox="1"/>
            <p:nvPr/>
          </p:nvSpPr>
          <p:spPr>
            <a:xfrm>
              <a:off x="0" y="2656582"/>
              <a:ext cx="1828800" cy="1077218"/>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Traveler’s Rest</a:t>
              </a:r>
              <a:endParaRPr lang="en-US" sz="3200" b="1" dirty="0">
                <a:solidFill>
                  <a:srgbClr val="FF0000"/>
                </a:solidFill>
                <a:effectLst>
                  <a:outerShdw blurRad="38100" dist="38100" dir="2700000" algn="tl">
                    <a:srgbClr val="000000"/>
                  </a:outerShdw>
                </a:effectLst>
              </a:endParaRPr>
            </a:p>
          </p:txBody>
        </p:sp>
        <p:sp>
          <p:nvSpPr>
            <p:cNvPr id="8" name="5-Point Star 7"/>
            <p:cNvSpPr/>
            <p:nvPr/>
          </p:nvSpPr>
          <p:spPr>
            <a:xfrm>
              <a:off x="457200" y="3657600"/>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9"/>
          <p:cNvGrpSpPr/>
          <p:nvPr/>
        </p:nvGrpSpPr>
        <p:grpSpPr>
          <a:xfrm>
            <a:off x="1371600" y="5943600"/>
            <a:ext cx="3429000" cy="737175"/>
            <a:chOff x="-533400" y="2885182"/>
            <a:chExt cx="3429000" cy="737175"/>
          </a:xfrm>
        </p:grpSpPr>
        <p:sp>
          <p:nvSpPr>
            <p:cNvPr id="11" name="TextBox 10"/>
            <p:cNvSpPr txBox="1"/>
            <p:nvPr/>
          </p:nvSpPr>
          <p:spPr>
            <a:xfrm>
              <a:off x="-76200" y="3037582"/>
              <a:ext cx="2971800" cy="584775"/>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Camp Fortunate</a:t>
              </a:r>
            </a:p>
          </p:txBody>
        </p:sp>
        <p:sp>
          <p:nvSpPr>
            <p:cNvPr id="12" name="5-Point Star 11"/>
            <p:cNvSpPr/>
            <p:nvPr/>
          </p:nvSpPr>
          <p:spPr>
            <a:xfrm>
              <a:off x="-533400" y="2885182"/>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a:xfrm>
            <a:off x="7258878" y="2229678"/>
            <a:ext cx="304800" cy="1524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262191" y="1845365"/>
            <a:ext cx="304800" cy="1524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255565" y="2037522"/>
            <a:ext cx="304800" cy="1524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rot="579720">
            <a:off x="2158831" y="1604389"/>
            <a:ext cx="1905000" cy="461665"/>
          </a:xfrm>
          <a:prstGeom prst="rect">
            <a:avLst/>
          </a:prstGeom>
          <a:solidFill>
            <a:srgbClr val="FFFF00"/>
          </a:solidFill>
        </p:spPr>
        <p:txBody>
          <a:bodyPr wrap="square" rtlCol="0">
            <a:spAutoFit/>
          </a:bodyPr>
          <a:lstStyle/>
          <a:p>
            <a:r>
              <a:rPr lang="en-US" sz="2400" b="1" dirty="0" smtClean="0"/>
              <a:t>Maria’s River</a:t>
            </a:r>
            <a:endParaRPr lang="en-US" sz="2400" b="1" dirty="0"/>
          </a:p>
        </p:txBody>
      </p:sp>
      <p:sp>
        <p:nvSpPr>
          <p:cNvPr id="29" name="TextBox 28"/>
          <p:cNvSpPr txBox="1"/>
          <p:nvPr/>
        </p:nvSpPr>
        <p:spPr>
          <a:xfrm>
            <a:off x="4800600" y="2438400"/>
            <a:ext cx="2057399" cy="461665"/>
          </a:xfrm>
          <a:prstGeom prst="rect">
            <a:avLst/>
          </a:prstGeom>
          <a:solidFill>
            <a:srgbClr val="FFFF00"/>
          </a:solidFill>
        </p:spPr>
        <p:txBody>
          <a:bodyPr wrap="square" rtlCol="0">
            <a:spAutoFit/>
          </a:bodyPr>
          <a:lstStyle/>
          <a:p>
            <a:r>
              <a:rPr lang="en-US" sz="2400" b="1" dirty="0" smtClean="0"/>
              <a:t>Missouri River</a:t>
            </a:r>
            <a:endParaRPr lang="en-US" sz="2400" b="1" dirty="0"/>
          </a:p>
        </p:txBody>
      </p:sp>
      <p:sp>
        <p:nvSpPr>
          <p:cNvPr id="30" name="TextBox 29"/>
          <p:cNvSpPr txBox="1"/>
          <p:nvPr/>
        </p:nvSpPr>
        <p:spPr>
          <a:xfrm rot="20334357">
            <a:off x="4878026" y="4448189"/>
            <a:ext cx="2442977" cy="461665"/>
          </a:xfrm>
          <a:prstGeom prst="rect">
            <a:avLst/>
          </a:prstGeom>
          <a:solidFill>
            <a:srgbClr val="FFFF00"/>
          </a:solidFill>
        </p:spPr>
        <p:txBody>
          <a:bodyPr wrap="square" rtlCol="0">
            <a:spAutoFit/>
          </a:bodyPr>
          <a:lstStyle/>
          <a:p>
            <a:r>
              <a:rPr lang="en-US" sz="2400" b="1" dirty="0" smtClean="0"/>
              <a:t>Yellowstone River</a:t>
            </a:r>
            <a:endParaRPr lang="en-US" sz="2400" b="1" dirty="0"/>
          </a:p>
        </p:txBody>
      </p:sp>
      <p:sp>
        <p:nvSpPr>
          <p:cNvPr id="18" name="Freeform 17"/>
          <p:cNvSpPr/>
          <p:nvPr/>
        </p:nvSpPr>
        <p:spPr>
          <a:xfrm>
            <a:off x="1663148" y="2594113"/>
            <a:ext cx="7404652" cy="3438939"/>
          </a:xfrm>
          <a:custGeom>
            <a:avLst/>
            <a:gdLst>
              <a:gd name="connsiteX0" fmla="*/ 0 w 7404652"/>
              <a:gd name="connsiteY0" fmla="*/ 3438939 h 3438939"/>
              <a:gd name="connsiteX1" fmla="*/ 407504 w 7404652"/>
              <a:gd name="connsiteY1" fmla="*/ 2922104 h 3438939"/>
              <a:gd name="connsiteX2" fmla="*/ 566530 w 7404652"/>
              <a:gd name="connsiteY2" fmla="*/ 2693504 h 3438939"/>
              <a:gd name="connsiteX3" fmla="*/ 685800 w 7404652"/>
              <a:gd name="connsiteY3" fmla="*/ 2584174 h 3438939"/>
              <a:gd name="connsiteX4" fmla="*/ 904461 w 7404652"/>
              <a:gd name="connsiteY4" fmla="*/ 2564296 h 3438939"/>
              <a:gd name="connsiteX5" fmla="*/ 1043608 w 7404652"/>
              <a:gd name="connsiteY5" fmla="*/ 2574235 h 3438939"/>
              <a:gd name="connsiteX6" fmla="*/ 1172817 w 7404652"/>
              <a:gd name="connsiteY6" fmla="*/ 2445026 h 3438939"/>
              <a:gd name="connsiteX7" fmla="*/ 1222513 w 7404652"/>
              <a:gd name="connsiteY7" fmla="*/ 2286000 h 3438939"/>
              <a:gd name="connsiteX8" fmla="*/ 1172817 w 7404652"/>
              <a:gd name="connsiteY8" fmla="*/ 1948070 h 3438939"/>
              <a:gd name="connsiteX9" fmla="*/ 874643 w 7404652"/>
              <a:gd name="connsiteY9" fmla="*/ 1470991 h 3438939"/>
              <a:gd name="connsiteX10" fmla="*/ 824948 w 7404652"/>
              <a:gd name="connsiteY10" fmla="*/ 1341783 h 3438939"/>
              <a:gd name="connsiteX11" fmla="*/ 805069 w 7404652"/>
              <a:gd name="connsiteY11" fmla="*/ 1152939 h 3438939"/>
              <a:gd name="connsiteX12" fmla="*/ 904461 w 7404652"/>
              <a:gd name="connsiteY12" fmla="*/ 1063487 h 3438939"/>
              <a:gd name="connsiteX13" fmla="*/ 1669774 w 7404652"/>
              <a:gd name="connsiteY13" fmla="*/ 477078 h 3438939"/>
              <a:gd name="connsiteX14" fmla="*/ 2077278 w 7404652"/>
              <a:gd name="connsiteY14" fmla="*/ 218661 h 3438939"/>
              <a:gd name="connsiteX15" fmla="*/ 2415208 w 7404652"/>
              <a:gd name="connsiteY15" fmla="*/ 29817 h 3438939"/>
              <a:gd name="connsiteX16" fmla="*/ 2544417 w 7404652"/>
              <a:gd name="connsiteY16" fmla="*/ 278296 h 3438939"/>
              <a:gd name="connsiteX17" fmla="*/ 2703443 w 7404652"/>
              <a:gd name="connsiteY17" fmla="*/ 377687 h 3438939"/>
              <a:gd name="connsiteX18" fmla="*/ 2981739 w 7404652"/>
              <a:gd name="connsiteY18" fmla="*/ 467139 h 3438939"/>
              <a:gd name="connsiteX19" fmla="*/ 3180522 w 7404652"/>
              <a:gd name="connsiteY19" fmla="*/ 377687 h 3438939"/>
              <a:gd name="connsiteX20" fmla="*/ 3419061 w 7404652"/>
              <a:gd name="connsiteY20" fmla="*/ 417444 h 3438939"/>
              <a:gd name="connsiteX21" fmla="*/ 3756991 w 7404652"/>
              <a:gd name="connsiteY21" fmla="*/ 596348 h 3438939"/>
              <a:gd name="connsiteX22" fmla="*/ 3945835 w 7404652"/>
              <a:gd name="connsiteY22" fmla="*/ 636104 h 3438939"/>
              <a:gd name="connsiteX23" fmla="*/ 4035287 w 7404652"/>
              <a:gd name="connsiteY23" fmla="*/ 636104 h 3438939"/>
              <a:gd name="connsiteX24" fmla="*/ 4184374 w 7404652"/>
              <a:gd name="connsiteY24" fmla="*/ 636104 h 3438939"/>
              <a:gd name="connsiteX25" fmla="*/ 4502426 w 7404652"/>
              <a:gd name="connsiteY25" fmla="*/ 606287 h 3438939"/>
              <a:gd name="connsiteX26" fmla="*/ 4770782 w 7404652"/>
              <a:gd name="connsiteY26" fmla="*/ 516835 h 3438939"/>
              <a:gd name="connsiteX27" fmla="*/ 4959626 w 7404652"/>
              <a:gd name="connsiteY27" fmla="*/ 516835 h 3438939"/>
              <a:gd name="connsiteX28" fmla="*/ 5307495 w 7404652"/>
              <a:gd name="connsiteY28" fmla="*/ 367748 h 3438939"/>
              <a:gd name="connsiteX29" fmla="*/ 5516217 w 7404652"/>
              <a:gd name="connsiteY29" fmla="*/ 129209 h 3438939"/>
              <a:gd name="connsiteX30" fmla="*/ 5645426 w 7404652"/>
              <a:gd name="connsiteY30" fmla="*/ 89452 h 3438939"/>
              <a:gd name="connsiteX31" fmla="*/ 5893904 w 7404652"/>
              <a:gd name="connsiteY31" fmla="*/ 89452 h 3438939"/>
              <a:gd name="connsiteX32" fmla="*/ 6122504 w 7404652"/>
              <a:gd name="connsiteY32" fmla="*/ 39757 h 3438939"/>
              <a:gd name="connsiteX33" fmla="*/ 6490252 w 7404652"/>
              <a:gd name="connsiteY33" fmla="*/ 0 h 3438939"/>
              <a:gd name="connsiteX34" fmla="*/ 6808304 w 7404652"/>
              <a:gd name="connsiteY34" fmla="*/ 0 h 3438939"/>
              <a:gd name="connsiteX35" fmla="*/ 7066722 w 7404652"/>
              <a:gd name="connsiteY35" fmla="*/ 0 h 3438939"/>
              <a:gd name="connsiteX36" fmla="*/ 7404652 w 7404652"/>
              <a:gd name="connsiteY36" fmla="*/ 99391 h 343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404652" h="3438939">
                <a:moveTo>
                  <a:pt x="0" y="3438939"/>
                </a:moveTo>
                <a:lnTo>
                  <a:pt x="407504" y="2922104"/>
                </a:lnTo>
                <a:lnTo>
                  <a:pt x="566530" y="2693504"/>
                </a:lnTo>
                <a:lnTo>
                  <a:pt x="685800" y="2584174"/>
                </a:lnTo>
                <a:lnTo>
                  <a:pt x="904461" y="2564296"/>
                </a:lnTo>
                <a:lnTo>
                  <a:pt x="1043608" y="2574235"/>
                </a:lnTo>
                <a:lnTo>
                  <a:pt x="1172817" y="2445026"/>
                </a:lnTo>
                <a:lnTo>
                  <a:pt x="1222513" y="2286000"/>
                </a:lnTo>
                <a:lnTo>
                  <a:pt x="1172817" y="1948070"/>
                </a:lnTo>
                <a:lnTo>
                  <a:pt x="874643" y="1470991"/>
                </a:lnTo>
                <a:lnTo>
                  <a:pt x="824948" y="1341783"/>
                </a:lnTo>
                <a:lnTo>
                  <a:pt x="805069" y="1152939"/>
                </a:lnTo>
                <a:lnTo>
                  <a:pt x="904461" y="1063487"/>
                </a:lnTo>
                <a:lnTo>
                  <a:pt x="1669774" y="477078"/>
                </a:lnTo>
                <a:lnTo>
                  <a:pt x="2077278" y="218661"/>
                </a:lnTo>
                <a:lnTo>
                  <a:pt x="2415208" y="29817"/>
                </a:lnTo>
                <a:lnTo>
                  <a:pt x="2544417" y="278296"/>
                </a:lnTo>
                <a:lnTo>
                  <a:pt x="2703443" y="377687"/>
                </a:lnTo>
                <a:lnTo>
                  <a:pt x="2981739" y="467139"/>
                </a:lnTo>
                <a:lnTo>
                  <a:pt x="3180522" y="377687"/>
                </a:lnTo>
                <a:lnTo>
                  <a:pt x="3419061" y="417444"/>
                </a:lnTo>
                <a:lnTo>
                  <a:pt x="3756991" y="596348"/>
                </a:lnTo>
                <a:lnTo>
                  <a:pt x="3945835" y="636104"/>
                </a:lnTo>
                <a:lnTo>
                  <a:pt x="4035287" y="636104"/>
                </a:lnTo>
                <a:lnTo>
                  <a:pt x="4184374" y="636104"/>
                </a:lnTo>
                <a:lnTo>
                  <a:pt x="4502426" y="606287"/>
                </a:lnTo>
                <a:lnTo>
                  <a:pt x="4770782" y="516835"/>
                </a:lnTo>
                <a:lnTo>
                  <a:pt x="4959626" y="516835"/>
                </a:lnTo>
                <a:lnTo>
                  <a:pt x="5307495" y="367748"/>
                </a:lnTo>
                <a:lnTo>
                  <a:pt x="5516217" y="129209"/>
                </a:lnTo>
                <a:lnTo>
                  <a:pt x="5645426" y="89452"/>
                </a:lnTo>
                <a:lnTo>
                  <a:pt x="5893904" y="89452"/>
                </a:lnTo>
                <a:lnTo>
                  <a:pt x="6122504" y="39757"/>
                </a:lnTo>
                <a:lnTo>
                  <a:pt x="6490252" y="0"/>
                </a:lnTo>
                <a:lnTo>
                  <a:pt x="6808304" y="0"/>
                </a:lnTo>
                <a:lnTo>
                  <a:pt x="7066722" y="0"/>
                </a:lnTo>
                <a:lnTo>
                  <a:pt x="7404652" y="99391"/>
                </a:lnTo>
              </a:path>
            </a:pathLst>
          </a:custGeom>
          <a:ln w="76200">
            <a:solidFill>
              <a:srgbClr val="0000CC"/>
            </a:solidFill>
            <a:headEnd type="none" w="med" len="med"/>
            <a:tailEnd type="arrow" w="med" len="med"/>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1722782" y="3124200"/>
            <a:ext cx="7345018" cy="3011556"/>
          </a:xfrm>
          <a:custGeom>
            <a:avLst/>
            <a:gdLst>
              <a:gd name="connsiteX0" fmla="*/ 0 w 7345018"/>
              <a:gd name="connsiteY0" fmla="*/ 3011556 h 3011556"/>
              <a:gd name="connsiteX1" fmla="*/ 437322 w 7345018"/>
              <a:gd name="connsiteY1" fmla="*/ 2504660 h 3011556"/>
              <a:gd name="connsiteX2" fmla="*/ 606287 w 7345018"/>
              <a:gd name="connsiteY2" fmla="*/ 2186608 h 3011556"/>
              <a:gd name="connsiteX3" fmla="*/ 755374 w 7345018"/>
              <a:gd name="connsiteY3" fmla="*/ 2156791 h 3011556"/>
              <a:gd name="connsiteX4" fmla="*/ 944218 w 7345018"/>
              <a:gd name="connsiteY4" fmla="*/ 2206487 h 3011556"/>
              <a:gd name="connsiteX5" fmla="*/ 1123122 w 7345018"/>
              <a:gd name="connsiteY5" fmla="*/ 2146852 h 3011556"/>
              <a:gd name="connsiteX6" fmla="*/ 1172818 w 7345018"/>
              <a:gd name="connsiteY6" fmla="*/ 1997765 h 3011556"/>
              <a:gd name="connsiteX7" fmla="*/ 1311966 w 7345018"/>
              <a:gd name="connsiteY7" fmla="*/ 2196547 h 3011556"/>
              <a:gd name="connsiteX8" fmla="*/ 1689653 w 7345018"/>
              <a:gd name="connsiteY8" fmla="*/ 2335695 h 3011556"/>
              <a:gd name="connsiteX9" fmla="*/ 2027583 w 7345018"/>
              <a:gd name="connsiteY9" fmla="*/ 2295939 h 3011556"/>
              <a:gd name="connsiteX10" fmla="*/ 2325757 w 7345018"/>
              <a:gd name="connsiteY10" fmla="*/ 2216426 h 3011556"/>
              <a:gd name="connsiteX11" fmla="*/ 2554357 w 7345018"/>
              <a:gd name="connsiteY11" fmla="*/ 2256182 h 3011556"/>
              <a:gd name="connsiteX12" fmla="*/ 2842592 w 7345018"/>
              <a:gd name="connsiteY12" fmla="*/ 2385391 h 3011556"/>
              <a:gd name="connsiteX13" fmla="*/ 3081131 w 7345018"/>
              <a:gd name="connsiteY13" fmla="*/ 2454965 h 3011556"/>
              <a:gd name="connsiteX14" fmla="*/ 3359427 w 7345018"/>
              <a:gd name="connsiteY14" fmla="*/ 2464904 h 3011556"/>
              <a:gd name="connsiteX15" fmla="*/ 3528392 w 7345018"/>
              <a:gd name="connsiteY15" fmla="*/ 2405269 h 3011556"/>
              <a:gd name="connsiteX16" fmla="*/ 3906079 w 7345018"/>
              <a:gd name="connsiteY16" fmla="*/ 2037521 h 3011556"/>
              <a:gd name="connsiteX17" fmla="*/ 4184374 w 7345018"/>
              <a:gd name="connsiteY17" fmla="*/ 2047460 h 3011556"/>
              <a:gd name="connsiteX18" fmla="*/ 4840357 w 7345018"/>
              <a:gd name="connsiteY18" fmla="*/ 1679713 h 3011556"/>
              <a:gd name="connsiteX19" fmla="*/ 5337313 w 7345018"/>
              <a:gd name="connsiteY19" fmla="*/ 1679713 h 3011556"/>
              <a:gd name="connsiteX20" fmla="*/ 5715000 w 7345018"/>
              <a:gd name="connsiteY20" fmla="*/ 1659834 h 3011556"/>
              <a:gd name="connsiteX21" fmla="*/ 6013174 w 7345018"/>
              <a:gd name="connsiteY21" fmla="*/ 1490869 h 3011556"/>
              <a:gd name="connsiteX22" fmla="*/ 6351105 w 7345018"/>
              <a:gd name="connsiteY22" fmla="*/ 1043608 h 3011556"/>
              <a:gd name="connsiteX23" fmla="*/ 6708913 w 7345018"/>
              <a:gd name="connsiteY23" fmla="*/ 954156 h 3011556"/>
              <a:gd name="connsiteX24" fmla="*/ 6887818 w 7345018"/>
              <a:gd name="connsiteY24" fmla="*/ 695739 h 3011556"/>
              <a:gd name="connsiteX25" fmla="*/ 7345018 w 7345018"/>
              <a:gd name="connsiteY25" fmla="*/ 0 h 301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45018" h="3011556">
                <a:moveTo>
                  <a:pt x="0" y="3011556"/>
                </a:moveTo>
                <a:lnTo>
                  <a:pt x="437322" y="2504660"/>
                </a:lnTo>
                <a:lnTo>
                  <a:pt x="606287" y="2186608"/>
                </a:lnTo>
                <a:lnTo>
                  <a:pt x="755374" y="2156791"/>
                </a:lnTo>
                <a:lnTo>
                  <a:pt x="944218" y="2206487"/>
                </a:lnTo>
                <a:lnTo>
                  <a:pt x="1123122" y="2146852"/>
                </a:lnTo>
                <a:lnTo>
                  <a:pt x="1172818" y="1997765"/>
                </a:lnTo>
                <a:lnTo>
                  <a:pt x="1311966" y="2196547"/>
                </a:lnTo>
                <a:lnTo>
                  <a:pt x="1689653" y="2335695"/>
                </a:lnTo>
                <a:lnTo>
                  <a:pt x="2027583" y="2295939"/>
                </a:lnTo>
                <a:lnTo>
                  <a:pt x="2325757" y="2216426"/>
                </a:lnTo>
                <a:lnTo>
                  <a:pt x="2554357" y="2256182"/>
                </a:lnTo>
                <a:lnTo>
                  <a:pt x="2842592" y="2385391"/>
                </a:lnTo>
                <a:lnTo>
                  <a:pt x="3081131" y="2454965"/>
                </a:lnTo>
                <a:lnTo>
                  <a:pt x="3359427" y="2464904"/>
                </a:lnTo>
                <a:lnTo>
                  <a:pt x="3528392" y="2405269"/>
                </a:lnTo>
                <a:lnTo>
                  <a:pt x="3906079" y="2037521"/>
                </a:lnTo>
                <a:lnTo>
                  <a:pt x="4184374" y="2047460"/>
                </a:lnTo>
                <a:lnTo>
                  <a:pt x="4840357" y="1679713"/>
                </a:lnTo>
                <a:lnTo>
                  <a:pt x="5337313" y="1679713"/>
                </a:lnTo>
                <a:lnTo>
                  <a:pt x="5715000" y="1659834"/>
                </a:lnTo>
                <a:lnTo>
                  <a:pt x="6013174" y="1490869"/>
                </a:lnTo>
                <a:lnTo>
                  <a:pt x="6351105" y="1043608"/>
                </a:lnTo>
                <a:lnTo>
                  <a:pt x="6708913" y="954156"/>
                </a:lnTo>
                <a:lnTo>
                  <a:pt x="6887818" y="695739"/>
                </a:lnTo>
                <a:lnTo>
                  <a:pt x="7345018" y="0"/>
                </a:lnTo>
              </a:path>
            </a:pathLst>
          </a:custGeom>
          <a:ln w="76200">
            <a:solidFill>
              <a:schemeClr val="tx2">
                <a:lumMod val="60000"/>
                <a:lumOff val="40000"/>
              </a:schemeClr>
            </a:solidFill>
            <a:headEnd type="none" w="med" len="med"/>
            <a:tailEnd type="arrow" w="med" len="med"/>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24"/>
          <p:cNvGrpSpPr/>
          <p:nvPr/>
        </p:nvGrpSpPr>
        <p:grpSpPr>
          <a:xfrm>
            <a:off x="7620000" y="2667000"/>
            <a:ext cx="1600200" cy="1077218"/>
            <a:chOff x="7543800" y="2667000"/>
            <a:chExt cx="1676400" cy="1077218"/>
          </a:xfrm>
        </p:grpSpPr>
        <p:sp>
          <p:nvSpPr>
            <p:cNvPr id="23" name="TextBox 22"/>
            <p:cNvSpPr txBox="1"/>
            <p:nvPr/>
          </p:nvSpPr>
          <p:spPr>
            <a:xfrm>
              <a:off x="7543800" y="2667000"/>
              <a:ext cx="1447800" cy="1077218"/>
            </a:xfrm>
            <a:prstGeom prst="rect">
              <a:avLst/>
            </a:prstGeom>
            <a:noFill/>
            <a:effectLst/>
          </p:spPr>
          <p:txBody>
            <a:bodyPr wrap="square" rtlCol="0">
              <a:spAutoFit/>
            </a:bodyPr>
            <a:lstStyle/>
            <a:p>
              <a:r>
                <a:rPr lang="en-US" sz="3200" b="1" dirty="0" smtClean="0"/>
                <a:t>meet  </a:t>
              </a:r>
            </a:p>
            <a:p>
              <a:r>
                <a:rPr lang="en-US" sz="3200" b="1" dirty="0" smtClean="0"/>
                <a:t>here</a:t>
              </a:r>
              <a:endParaRPr lang="en-US" sz="3200" b="1" dirty="0"/>
            </a:p>
          </p:txBody>
        </p:sp>
        <p:sp>
          <p:nvSpPr>
            <p:cNvPr id="24" name="5-Point Star 23"/>
            <p:cNvSpPr/>
            <p:nvPr/>
          </p:nvSpPr>
          <p:spPr>
            <a:xfrm>
              <a:off x="8763000" y="2667000"/>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5-Point Star 30"/>
          <p:cNvSpPr/>
          <p:nvPr/>
        </p:nvSpPr>
        <p:spPr>
          <a:xfrm>
            <a:off x="2819400" y="2971800"/>
            <a:ext cx="457200" cy="381000"/>
          </a:xfrm>
          <a:prstGeom prst="star5">
            <a:avLst/>
          </a:prstGeom>
          <a:solidFill>
            <a:schemeClr val="accent6">
              <a:lumMod val="50000"/>
            </a:schemeClr>
          </a:solidFill>
          <a:ln>
            <a:solidFill>
              <a:schemeClr val="bg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3352800" y="2667000"/>
            <a:ext cx="457200" cy="381000"/>
          </a:xfrm>
          <a:prstGeom prst="star5">
            <a:avLst/>
          </a:prstGeom>
          <a:solidFill>
            <a:schemeClr val="accent6">
              <a:lumMod val="75000"/>
            </a:schemeClr>
          </a:solidFill>
          <a:ln>
            <a:solidFill>
              <a:schemeClr val="bg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30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3000"/>
                                        <p:tgtEl>
                                          <p:spTgt spid="20"/>
                                        </p:tgtEl>
                                      </p:cBhvr>
                                    </p:animEffect>
                                  </p:childTnLst>
                                </p:cTn>
                              </p:par>
                              <p:par>
                                <p:cTn id="11" presetID="22" presetClass="exit" presetSubtype="1" fill="hold" grpId="1" nodeType="withEffect">
                                  <p:stCondLst>
                                    <p:cond delay="1500"/>
                                  </p:stCondLst>
                                  <p:childTnLst>
                                    <p:animEffect transition="out" filter="wipe(up)">
                                      <p:cBhvr>
                                        <p:cTn id="12" dur="3000"/>
                                        <p:tgtEl>
                                          <p:spTgt spid="13"/>
                                        </p:tgtEl>
                                      </p:cBhvr>
                                    </p:animEffect>
                                    <p:set>
                                      <p:cBhvr>
                                        <p:cTn id="13" dur="1" fill="hold">
                                          <p:stCondLst>
                                            <p:cond delay="2999"/>
                                          </p:stCondLst>
                                        </p:cTn>
                                        <p:tgtEl>
                                          <p:spTgt spid="13"/>
                                        </p:tgtEl>
                                        <p:attrNameLst>
                                          <p:attrName>style.visibility</p:attrName>
                                        </p:attrNameLst>
                                      </p:cBhvr>
                                      <p:to>
                                        <p:strVal val="hidden"/>
                                      </p:to>
                                    </p:set>
                                  </p:childTnLst>
                                </p:cTn>
                              </p:par>
                              <p:par>
                                <p:cTn id="14" presetID="22" presetClass="exit" presetSubtype="8" fill="hold" grpId="1" nodeType="withEffect">
                                  <p:stCondLst>
                                    <p:cond delay="1500"/>
                                  </p:stCondLst>
                                  <p:childTnLst>
                                    <p:animEffect transition="out" filter="wipe(left)">
                                      <p:cBhvr>
                                        <p:cTn id="15" dur="3000"/>
                                        <p:tgtEl>
                                          <p:spTgt spid="20"/>
                                        </p:tgtEl>
                                      </p:cBhvr>
                                    </p:animEffect>
                                    <p:set>
                                      <p:cBhvr>
                                        <p:cTn id="16" dur="1" fill="hold">
                                          <p:stCondLst>
                                            <p:cond delay="2999"/>
                                          </p:stCondLst>
                                        </p:cTn>
                                        <p:tgtEl>
                                          <p:spTgt spid="20"/>
                                        </p:tgtEl>
                                        <p:attrNameLst>
                                          <p:attrName>style.visibility</p:attrName>
                                        </p:attrNameLst>
                                      </p:cBhvr>
                                      <p:to>
                                        <p:strVal val="hidden"/>
                                      </p:to>
                                    </p:set>
                                  </p:childTnLst>
                                </p:cTn>
                              </p:par>
                              <p:par>
                                <p:cTn id="17" presetID="49" presetClass="entr" presetSubtype="0" decel="100000" fill="hold" grpId="0" nodeType="withEffect">
                                  <p:stCondLst>
                                    <p:cond delay="3000"/>
                                  </p:stCondLst>
                                  <p:childTnLst>
                                    <p:set>
                                      <p:cBhvr>
                                        <p:cTn id="18" dur="1" fill="hold">
                                          <p:stCondLst>
                                            <p:cond delay="0"/>
                                          </p:stCondLst>
                                        </p:cTn>
                                        <p:tgtEl>
                                          <p:spTgt spid="31"/>
                                        </p:tgtEl>
                                        <p:attrNameLst>
                                          <p:attrName>style.visibility</p:attrName>
                                        </p:attrNameLst>
                                      </p:cBhvr>
                                      <p:to>
                                        <p:strVal val="visible"/>
                                      </p:to>
                                    </p:set>
                                    <p:anim calcmode="lin" valueType="num">
                                      <p:cBhvr>
                                        <p:cTn id="19" dur="1000" fill="hold"/>
                                        <p:tgtEl>
                                          <p:spTgt spid="31"/>
                                        </p:tgtEl>
                                        <p:attrNameLst>
                                          <p:attrName>ppt_w</p:attrName>
                                        </p:attrNameLst>
                                      </p:cBhvr>
                                      <p:tavLst>
                                        <p:tav tm="0">
                                          <p:val>
                                            <p:fltVal val="0"/>
                                          </p:val>
                                        </p:tav>
                                        <p:tav tm="100000">
                                          <p:val>
                                            <p:strVal val="#ppt_w"/>
                                          </p:val>
                                        </p:tav>
                                      </p:tavLst>
                                    </p:anim>
                                    <p:anim calcmode="lin" valueType="num">
                                      <p:cBhvr>
                                        <p:cTn id="20" dur="1000" fill="hold"/>
                                        <p:tgtEl>
                                          <p:spTgt spid="31"/>
                                        </p:tgtEl>
                                        <p:attrNameLst>
                                          <p:attrName>ppt_h</p:attrName>
                                        </p:attrNameLst>
                                      </p:cBhvr>
                                      <p:tavLst>
                                        <p:tav tm="0">
                                          <p:val>
                                            <p:fltVal val="0"/>
                                          </p:val>
                                        </p:tav>
                                        <p:tav tm="100000">
                                          <p:val>
                                            <p:strVal val="#ppt_h"/>
                                          </p:val>
                                        </p:tav>
                                      </p:tavLst>
                                    </p:anim>
                                    <p:anim calcmode="lin" valueType="num">
                                      <p:cBhvr>
                                        <p:cTn id="21" dur="1000" fill="hold"/>
                                        <p:tgtEl>
                                          <p:spTgt spid="31"/>
                                        </p:tgtEl>
                                        <p:attrNameLst>
                                          <p:attrName>style.rotation</p:attrName>
                                        </p:attrNameLst>
                                      </p:cBhvr>
                                      <p:tavLst>
                                        <p:tav tm="0">
                                          <p:val>
                                            <p:fltVal val="360"/>
                                          </p:val>
                                        </p:tav>
                                        <p:tav tm="100000">
                                          <p:val>
                                            <p:fltVal val="0"/>
                                          </p:val>
                                        </p:tav>
                                      </p:tavLst>
                                    </p:anim>
                                    <p:animEffect transition="in" filter="fade">
                                      <p:cBhvr>
                                        <p:cTn id="22" dur="1000"/>
                                        <p:tgtEl>
                                          <p:spTgt spid="31"/>
                                        </p:tgtEl>
                                      </p:cBhvr>
                                    </p:animEffect>
                                  </p:childTnLst>
                                </p:cTn>
                              </p:par>
                              <p:par>
                                <p:cTn id="23" presetID="22" presetClass="entr" presetSubtype="4" fill="hold" grpId="0" nodeType="withEffect">
                                  <p:stCondLst>
                                    <p:cond delay="300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1000"/>
                                        <p:tgtEl>
                                          <p:spTgt spid="22"/>
                                        </p:tgtEl>
                                      </p:cBhvr>
                                    </p:animEffect>
                                  </p:childTnLst>
                                </p:cTn>
                              </p:par>
                              <p:par>
                                <p:cTn id="26" presetID="22" presetClass="entr" presetSubtype="1" fill="hold" grpId="0" nodeType="withEffect">
                                  <p:stCondLst>
                                    <p:cond delay="4000"/>
                                  </p:stCondLst>
                                  <p:iterate type="lt">
                                    <p:tmPct val="0"/>
                                  </p:iterate>
                                  <p:childTnLst>
                                    <p:set>
                                      <p:cBhvr>
                                        <p:cTn id="27" dur="1" fill="hold">
                                          <p:stCondLst>
                                            <p:cond delay="0"/>
                                          </p:stCondLst>
                                        </p:cTn>
                                        <p:tgtEl>
                                          <p:spTgt spid="16"/>
                                        </p:tgtEl>
                                        <p:attrNameLst>
                                          <p:attrName>style.visibility</p:attrName>
                                        </p:attrNameLst>
                                      </p:cBhvr>
                                      <p:to>
                                        <p:strVal val="visible"/>
                                      </p:to>
                                    </p:set>
                                    <p:animEffect transition="in" filter="wipe(up)">
                                      <p:cBhvr>
                                        <p:cTn id="28" dur="1000"/>
                                        <p:tgtEl>
                                          <p:spTgt spid="16"/>
                                        </p:tgtEl>
                                      </p:cBhvr>
                                    </p:animEffect>
                                  </p:childTnLst>
                                </p:cTn>
                              </p:par>
                              <p:par>
                                <p:cTn id="29" presetID="49" presetClass="entr" presetSubtype="0" decel="100000" fill="hold" grpId="0" nodeType="withEffect">
                                  <p:stCondLst>
                                    <p:cond delay="45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1000" fill="hold"/>
                                        <p:tgtEl>
                                          <p:spTgt spid="32"/>
                                        </p:tgtEl>
                                        <p:attrNameLst>
                                          <p:attrName>ppt_w</p:attrName>
                                        </p:attrNameLst>
                                      </p:cBhvr>
                                      <p:tavLst>
                                        <p:tav tm="0">
                                          <p:val>
                                            <p:fltVal val="0"/>
                                          </p:val>
                                        </p:tav>
                                        <p:tav tm="100000">
                                          <p:val>
                                            <p:strVal val="#ppt_w"/>
                                          </p:val>
                                        </p:tav>
                                      </p:tavLst>
                                    </p:anim>
                                    <p:anim calcmode="lin" valueType="num">
                                      <p:cBhvr>
                                        <p:cTn id="32" dur="1000" fill="hold"/>
                                        <p:tgtEl>
                                          <p:spTgt spid="32"/>
                                        </p:tgtEl>
                                        <p:attrNameLst>
                                          <p:attrName>ppt_h</p:attrName>
                                        </p:attrNameLst>
                                      </p:cBhvr>
                                      <p:tavLst>
                                        <p:tav tm="0">
                                          <p:val>
                                            <p:fltVal val="0"/>
                                          </p:val>
                                        </p:tav>
                                        <p:tav tm="100000">
                                          <p:val>
                                            <p:strVal val="#ppt_h"/>
                                          </p:val>
                                        </p:tav>
                                      </p:tavLst>
                                    </p:anim>
                                    <p:anim calcmode="lin" valueType="num">
                                      <p:cBhvr>
                                        <p:cTn id="33" dur="1000" fill="hold"/>
                                        <p:tgtEl>
                                          <p:spTgt spid="32"/>
                                        </p:tgtEl>
                                        <p:attrNameLst>
                                          <p:attrName>style.rotation</p:attrName>
                                        </p:attrNameLst>
                                      </p:cBhvr>
                                      <p:tavLst>
                                        <p:tav tm="0">
                                          <p:val>
                                            <p:fltVal val="360"/>
                                          </p:val>
                                        </p:tav>
                                        <p:tav tm="100000">
                                          <p:val>
                                            <p:fltVal val="0"/>
                                          </p:val>
                                        </p:tav>
                                      </p:tavLst>
                                    </p:anim>
                                    <p:animEffect transition="in" filter="fade">
                                      <p:cBhvr>
                                        <p:cTn id="34" dur="1000"/>
                                        <p:tgtEl>
                                          <p:spTgt spid="32"/>
                                        </p:tgtEl>
                                      </p:cBhvr>
                                    </p:animEffect>
                                  </p:childTnLst>
                                </p:cTn>
                              </p:par>
                              <p:par>
                                <p:cTn id="35" presetID="10" presetClass="exit" presetSubtype="0" fill="hold" grpId="1" nodeType="withEffect">
                                  <p:stCondLst>
                                    <p:cond delay="5000"/>
                                  </p:stCondLst>
                                  <p:childTnLst>
                                    <p:animEffect transition="out" filter="fade">
                                      <p:cBhvr>
                                        <p:cTn id="36" dur="1000"/>
                                        <p:tgtEl>
                                          <p:spTgt spid="22"/>
                                        </p:tgtEl>
                                      </p:cBhvr>
                                    </p:animEffect>
                                    <p:set>
                                      <p:cBhvr>
                                        <p:cTn id="37" dur="1" fill="hold">
                                          <p:stCondLst>
                                            <p:cond delay="999"/>
                                          </p:stCondLst>
                                        </p:cTn>
                                        <p:tgtEl>
                                          <p:spTgt spid="22"/>
                                        </p:tgtEl>
                                        <p:attrNameLst>
                                          <p:attrName>style.visibility</p:attrName>
                                        </p:attrNameLst>
                                      </p:cBhvr>
                                      <p:to>
                                        <p:strVal val="hidden"/>
                                      </p:to>
                                    </p:set>
                                  </p:childTnLst>
                                </p:cTn>
                              </p:par>
                              <p:par>
                                <p:cTn id="38" presetID="50" presetClass="exit" presetSubtype="0" accel="100000" fill="hold" grpId="1" nodeType="withEffect">
                                  <p:stCondLst>
                                    <p:cond delay="5000"/>
                                  </p:stCondLst>
                                  <p:iterate type="lt">
                                    <p:tmPct val="0"/>
                                  </p:iterate>
                                  <p:childTnLst>
                                    <p:anim calcmode="lin" valueType="num">
                                      <p:cBhvr>
                                        <p:cTn id="39" dur="1000"/>
                                        <p:tgtEl>
                                          <p:spTgt spid="16"/>
                                        </p:tgtEl>
                                        <p:attrNameLst>
                                          <p:attrName>ppt_w</p:attrName>
                                        </p:attrNameLst>
                                      </p:cBhvr>
                                      <p:tavLst>
                                        <p:tav tm="0">
                                          <p:val>
                                            <p:strVal val="ppt_w"/>
                                          </p:val>
                                        </p:tav>
                                        <p:tav tm="100000">
                                          <p:val>
                                            <p:strVal val="ppt_w+.3"/>
                                          </p:val>
                                        </p:tav>
                                      </p:tavLst>
                                    </p:anim>
                                    <p:anim calcmode="lin" valueType="num">
                                      <p:cBhvr>
                                        <p:cTn id="40" dur="1000"/>
                                        <p:tgtEl>
                                          <p:spTgt spid="16"/>
                                        </p:tgtEl>
                                        <p:attrNameLst>
                                          <p:attrName>ppt_h</p:attrName>
                                        </p:attrNameLst>
                                      </p:cBhvr>
                                      <p:tavLst>
                                        <p:tav tm="0">
                                          <p:val>
                                            <p:strVal val="ppt_h"/>
                                          </p:val>
                                        </p:tav>
                                        <p:tav tm="100000">
                                          <p:val>
                                            <p:strVal val="ppt_h"/>
                                          </p:val>
                                        </p:tav>
                                      </p:tavLst>
                                    </p:anim>
                                    <p:animEffect transition="out" filter="fade">
                                      <p:cBhvr>
                                        <p:cTn id="41" dur="1000"/>
                                        <p:tgtEl>
                                          <p:spTgt spid="16"/>
                                        </p:tgtEl>
                                      </p:cBhvr>
                                    </p:animEffect>
                                    <p:set>
                                      <p:cBhvr>
                                        <p:cTn id="42" dur="1" fill="hold">
                                          <p:stCondLst>
                                            <p:cond delay="999"/>
                                          </p:stCondLst>
                                        </p:cTn>
                                        <p:tgtEl>
                                          <p:spTgt spid="16"/>
                                        </p:tgtEl>
                                        <p:attrNameLst>
                                          <p:attrName>style.visibility</p:attrName>
                                        </p:attrNameLst>
                                      </p:cBhvr>
                                      <p:to>
                                        <p:strVal val="hidden"/>
                                      </p:to>
                                    </p:set>
                                  </p:childTnLst>
                                </p:cTn>
                              </p:par>
                              <p:par>
                                <p:cTn id="43" presetID="22" presetClass="entr" presetSubtype="8" fill="hold" grpId="0" nodeType="withEffect">
                                  <p:stCondLst>
                                    <p:cond delay="400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8000"/>
                                        <p:tgtEl>
                                          <p:spTgt spid="18"/>
                                        </p:tgtEl>
                                      </p:cBhvr>
                                    </p:animEffect>
                                  </p:childTnLst>
                                </p:cTn>
                              </p:par>
                              <p:par>
                                <p:cTn id="46" presetID="22" presetClass="entr" presetSubtype="8" fill="hold" grpId="0" nodeType="withEffect">
                                  <p:stCondLst>
                                    <p:cond delay="400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8000"/>
                                        <p:tgtEl>
                                          <p:spTgt spid="14"/>
                                        </p:tgtEl>
                                      </p:cBhvr>
                                    </p:animEffect>
                                  </p:childTnLst>
                                </p:cTn>
                              </p:par>
                              <p:par>
                                <p:cTn id="49" presetID="22" presetClass="exit" presetSubtype="8" fill="hold" grpId="1" nodeType="withEffect">
                                  <p:stCondLst>
                                    <p:cond delay="6000"/>
                                  </p:stCondLst>
                                  <p:childTnLst>
                                    <p:animEffect transition="out" filter="wipe(left)">
                                      <p:cBhvr>
                                        <p:cTn id="50" dur="9000"/>
                                        <p:tgtEl>
                                          <p:spTgt spid="18"/>
                                        </p:tgtEl>
                                      </p:cBhvr>
                                    </p:animEffect>
                                    <p:set>
                                      <p:cBhvr>
                                        <p:cTn id="51" dur="1" fill="hold">
                                          <p:stCondLst>
                                            <p:cond delay="8999"/>
                                          </p:stCondLst>
                                        </p:cTn>
                                        <p:tgtEl>
                                          <p:spTgt spid="18"/>
                                        </p:tgtEl>
                                        <p:attrNameLst>
                                          <p:attrName>style.visibility</p:attrName>
                                        </p:attrNameLst>
                                      </p:cBhvr>
                                      <p:to>
                                        <p:strVal val="hidden"/>
                                      </p:to>
                                    </p:set>
                                  </p:childTnLst>
                                </p:cTn>
                              </p:par>
                              <p:par>
                                <p:cTn id="52" presetID="22" presetClass="exit" presetSubtype="8" fill="hold" grpId="1" nodeType="withEffect">
                                  <p:stCondLst>
                                    <p:cond delay="6000"/>
                                  </p:stCondLst>
                                  <p:childTnLst>
                                    <p:animEffect transition="out" filter="wipe(left)">
                                      <p:cBhvr>
                                        <p:cTn id="53" dur="9000"/>
                                        <p:tgtEl>
                                          <p:spTgt spid="14"/>
                                        </p:tgtEl>
                                      </p:cBhvr>
                                    </p:animEffect>
                                    <p:set>
                                      <p:cBhvr>
                                        <p:cTn id="54" dur="1" fill="hold">
                                          <p:stCondLst>
                                            <p:cond delay="8999"/>
                                          </p:stCondLst>
                                        </p:cTn>
                                        <p:tgtEl>
                                          <p:spTgt spid="14"/>
                                        </p:tgtEl>
                                        <p:attrNameLst>
                                          <p:attrName>style.visibility</p:attrName>
                                        </p:attrNameLst>
                                      </p:cBhvr>
                                      <p:to>
                                        <p:strVal val="hidden"/>
                                      </p:to>
                                    </p:set>
                                  </p:childTnLst>
                                </p:cTn>
                              </p:par>
                              <p:par>
                                <p:cTn id="55" presetID="30" presetClass="exit" presetSubtype="0" fill="hold" grpId="1" nodeType="withEffect">
                                  <p:stCondLst>
                                    <p:cond delay="6000"/>
                                  </p:stCondLst>
                                  <p:childTnLst>
                                    <p:animEffect transition="out" filter="fade">
                                      <p:cBhvr>
                                        <p:cTn id="56" dur="800" accel="100000">
                                          <p:stCondLst>
                                            <p:cond delay="200"/>
                                          </p:stCondLst>
                                        </p:cTn>
                                        <p:tgtEl>
                                          <p:spTgt spid="31"/>
                                        </p:tgtEl>
                                      </p:cBhvr>
                                    </p:animEffect>
                                    <p:anim calcmode="lin" valueType="num">
                                      <p:cBhvr>
                                        <p:cTn id="57" dur="800" accel="100000">
                                          <p:stCondLst>
                                            <p:cond delay="200"/>
                                          </p:stCondLst>
                                        </p:cTn>
                                        <p:tgtEl>
                                          <p:spTgt spid="31"/>
                                        </p:tgtEl>
                                        <p:attrNameLst>
                                          <p:attrName>style.rotation</p:attrName>
                                        </p:attrNameLst>
                                      </p:cBhvr>
                                      <p:tavLst>
                                        <p:tav tm="0">
                                          <p:val>
                                            <p:fltVal val="0"/>
                                          </p:val>
                                        </p:tav>
                                        <p:tav tm="100000">
                                          <p:val>
                                            <p:fltVal val="-90"/>
                                          </p:val>
                                        </p:tav>
                                      </p:tavLst>
                                    </p:anim>
                                    <p:anim calcmode="lin" valueType="num">
                                      <p:cBhvr>
                                        <p:cTn id="58" dur="200" decel="100000"/>
                                        <p:tgtEl>
                                          <p:spTgt spid="31"/>
                                        </p:tgtEl>
                                        <p:attrNameLst>
                                          <p:attrName>ppt_x</p:attrName>
                                        </p:attrNameLst>
                                      </p:cBhvr>
                                      <p:tavLst>
                                        <p:tav tm="0">
                                          <p:val>
                                            <p:strVal val="ppt_x"/>
                                          </p:val>
                                        </p:tav>
                                        <p:tav tm="100000">
                                          <p:val>
                                            <p:strVal val="ppt_x-0.05"/>
                                          </p:val>
                                        </p:tav>
                                      </p:tavLst>
                                    </p:anim>
                                    <p:anim calcmode="lin" valueType="num">
                                      <p:cBhvr>
                                        <p:cTn id="59" dur="200" decel="100000"/>
                                        <p:tgtEl>
                                          <p:spTgt spid="31"/>
                                        </p:tgtEl>
                                        <p:attrNameLst>
                                          <p:attrName>ppt_y</p:attrName>
                                        </p:attrNameLst>
                                      </p:cBhvr>
                                      <p:tavLst>
                                        <p:tav tm="0">
                                          <p:val>
                                            <p:strVal val="ppt_y"/>
                                          </p:val>
                                        </p:tav>
                                        <p:tav tm="100000">
                                          <p:val>
                                            <p:strVal val="ppt_y+0.1"/>
                                          </p:val>
                                        </p:tav>
                                      </p:tavLst>
                                    </p:anim>
                                    <p:anim calcmode="lin" valueType="num">
                                      <p:cBhvr>
                                        <p:cTn id="60" dur="800" accel="100000">
                                          <p:stCondLst>
                                            <p:cond delay="200"/>
                                          </p:stCondLst>
                                        </p:cTn>
                                        <p:tgtEl>
                                          <p:spTgt spid="31"/>
                                        </p:tgtEl>
                                        <p:attrNameLst>
                                          <p:attrName>ppt_x</p:attrName>
                                        </p:attrNameLst>
                                      </p:cBhvr>
                                      <p:tavLst>
                                        <p:tav tm="0">
                                          <p:val>
                                            <p:strVal val="ppt_x"/>
                                          </p:val>
                                        </p:tav>
                                        <p:tav tm="100000">
                                          <p:val>
                                            <p:strVal val="ppt_x+0.4+0.05"/>
                                          </p:val>
                                        </p:tav>
                                      </p:tavLst>
                                    </p:anim>
                                    <p:anim calcmode="lin" valueType="num">
                                      <p:cBhvr>
                                        <p:cTn id="61" dur="800" accel="100000">
                                          <p:stCondLst>
                                            <p:cond delay="200"/>
                                          </p:stCondLst>
                                        </p:cTn>
                                        <p:tgtEl>
                                          <p:spTgt spid="31"/>
                                        </p:tgtEl>
                                        <p:attrNameLst>
                                          <p:attrName>ppt_y</p:attrName>
                                        </p:attrNameLst>
                                      </p:cBhvr>
                                      <p:tavLst>
                                        <p:tav tm="0">
                                          <p:val>
                                            <p:strVal val="ppt_y"/>
                                          </p:val>
                                        </p:tav>
                                        <p:tav tm="100000">
                                          <p:val>
                                            <p:strVal val="ppt_y-0.4-0.1"/>
                                          </p:val>
                                        </p:tav>
                                      </p:tavLst>
                                    </p:anim>
                                    <p:set>
                                      <p:cBhvr>
                                        <p:cTn id="62" dur="1" fill="hold">
                                          <p:stCondLst>
                                            <p:cond delay="999"/>
                                          </p:stCondLst>
                                        </p:cTn>
                                        <p:tgtEl>
                                          <p:spTgt spid="31"/>
                                        </p:tgtEl>
                                        <p:attrNameLst>
                                          <p:attrName>style.visibility</p:attrName>
                                        </p:attrNameLst>
                                      </p:cBhvr>
                                      <p:to>
                                        <p:strVal val="hidden"/>
                                      </p:to>
                                    </p:set>
                                  </p:childTnLst>
                                </p:cTn>
                              </p:par>
                              <p:par>
                                <p:cTn id="63" presetID="30" presetClass="exit" presetSubtype="0" fill="hold" grpId="1" nodeType="withEffect">
                                  <p:stCondLst>
                                    <p:cond delay="6000"/>
                                  </p:stCondLst>
                                  <p:childTnLst>
                                    <p:animEffect transition="out" filter="fade">
                                      <p:cBhvr>
                                        <p:cTn id="64" dur="800" accel="100000">
                                          <p:stCondLst>
                                            <p:cond delay="200"/>
                                          </p:stCondLst>
                                        </p:cTn>
                                        <p:tgtEl>
                                          <p:spTgt spid="32"/>
                                        </p:tgtEl>
                                      </p:cBhvr>
                                    </p:animEffect>
                                    <p:anim calcmode="lin" valueType="num">
                                      <p:cBhvr>
                                        <p:cTn id="65" dur="800" accel="100000">
                                          <p:stCondLst>
                                            <p:cond delay="200"/>
                                          </p:stCondLst>
                                        </p:cTn>
                                        <p:tgtEl>
                                          <p:spTgt spid="32"/>
                                        </p:tgtEl>
                                        <p:attrNameLst>
                                          <p:attrName>style.rotation</p:attrName>
                                        </p:attrNameLst>
                                      </p:cBhvr>
                                      <p:tavLst>
                                        <p:tav tm="0">
                                          <p:val>
                                            <p:fltVal val="0"/>
                                          </p:val>
                                        </p:tav>
                                        <p:tav tm="100000">
                                          <p:val>
                                            <p:fltVal val="-90"/>
                                          </p:val>
                                        </p:tav>
                                      </p:tavLst>
                                    </p:anim>
                                    <p:anim calcmode="lin" valueType="num">
                                      <p:cBhvr>
                                        <p:cTn id="66" dur="200" decel="100000"/>
                                        <p:tgtEl>
                                          <p:spTgt spid="32"/>
                                        </p:tgtEl>
                                        <p:attrNameLst>
                                          <p:attrName>ppt_x</p:attrName>
                                        </p:attrNameLst>
                                      </p:cBhvr>
                                      <p:tavLst>
                                        <p:tav tm="0">
                                          <p:val>
                                            <p:strVal val="ppt_x"/>
                                          </p:val>
                                        </p:tav>
                                        <p:tav tm="100000">
                                          <p:val>
                                            <p:strVal val="ppt_x-0.05"/>
                                          </p:val>
                                        </p:tav>
                                      </p:tavLst>
                                    </p:anim>
                                    <p:anim calcmode="lin" valueType="num">
                                      <p:cBhvr>
                                        <p:cTn id="67" dur="200" decel="100000"/>
                                        <p:tgtEl>
                                          <p:spTgt spid="32"/>
                                        </p:tgtEl>
                                        <p:attrNameLst>
                                          <p:attrName>ppt_y</p:attrName>
                                        </p:attrNameLst>
                                      </p:cBhvr>
                                      <p:tavLst>
                                        <p:tav tm="0">
                                          <p:val>
                                            <p:strVal val="ppt_y"/>
                                          </p:val>
                                        </p:tav>
                                        <p:tav tm="100000">
                                          <p:val>
                                            <p:strVal val="ppt_y+0.1"/>
                                          </p:val>
                                        </p:tav>
                                      </p:tavLst>
                                    </p:anim>
                                    <p:anim calcmode="lin" valueType="num">
                                      <p:cBhvr>
                                        <p:cTn id="68" dur="800" accel="100000">
                                          <p:stCondLst>
                                            <p:cond delay="200"/>
                                          </p:stCondLst>
                                        </p:cTn>
                                        <p:tgtEl>
                                          <p:spTgt spid="32"/>
                                        </p:tgtEl>
                                        <p:attrNameLst>
                                          <p:attrName>ppt_x</p:attrName>
                                        </p:attrNameLst>
                                      </p:cBhvr>
                                      <p:tavLst>
                                        <p:tav tm="0">
                                          <p:val>
                                            <p:strVal val="ppt_x"/>
                                          </p:val>
                                        </p:tav>
                                        <p:tav tm="100000">
                                          <p:val>
                                            <p:strVal val="ppt_x+0.4+0.05"/>
                                          </p:val>
                                        </p:tav>
                                      </p:tavLst>
                                    </p:anim>
                                    <p:anim calcmode="lin" valueType="num">
                                      <p:cBhvr>
                                        <p:cTn id="69" dur="800" accel="100000">
                                          <p:stCondLst>
                                            <p:cond delay="200"/>
                                          </p:stCondLst>
                                        </p:cTn>
                                        <p:tgtEl>
                                          <p:spTgt spid="32"/>
                                        </p:tgtEl>
                                        <p:attrNameLst>
                                          <p:attrName>ppt_y</p:attrName>
                                        </p:attrNameLst>
                                      </p:cBhvr>
                                      <p:tavLst>
                                        <p:tav tm="0">
                                          <p:val>
                                            <p:strVal val="ppt_y"/>
                                          </p:val>
                                        </p:tav>
                                        <p:tav tm="100000">
                                          <p:val>
                                            <p:strVal val="ppt_y-0.4-0.1"/>
                                          </p:val>
                                        </p:tav>
                                      </p:tavLst>
                                    </p:anim>
                                    <p:set>
                                      <p:cBhvr>
                                        <p:cTn id="70" dur="1" fill="hold">
                                          <p:stCondLst>
                                            <p:cond delay="999"/>
                                          </p:stCondLst>
                                        </p:cTn>
                                        <p:tgtEl>
                                          <p:spTgt spid="32"/>
                                        </p:tgtEl>
                                        <p:attrNameLst>
                                          <p:attrName>style.visibility</p:attrName>
                                        </p:attrNameLst>
                                      </p:cBhvr>
                                      <p:to>
                                        <p:strVal val="hidden"/>
                                      </p:to>
                                    </p:set>
                                  </p:childTnLst>
                                </p:cTn>
                              </p:par>
                              <p:par>
                                <p:cTn id="71" presetID="26" presetClass="entr" presetSubtype="0" fill="hold" nodeType="withEffect">
                                  <p:stCondLst>
                                    <p:cond delay="9500"/>
                                  </p:stCondLst>
                                  <p:childTnLst>
                                    <p:set>
                                      <p:cBhvr>
                                        <p:cTn id="72" dur="1" fill="hold">
                                          <p:stCondLst>
                                            <p:cond delay="0"/>
                                          </p:stCondLst>
                                        </p:cTn>
                                        <p:tgtEl>
                                          <p:spTgt spid="2"/>
                                        </p:tgtEl>
                                        <p:attrNameLst>
                                          <p:attrName>style.visibility</p:attrName>
                                        </p:attrNameLst>
                                      </p:cBhvr>
                                      <p:to>
                                        <p:strVal val="visible"/>
                                      </p:to>
                                    </p:set>
                                    <p:animEffect transition="in" filter="wipe(down)">
                                      <p:cBhvr>
                                        <p:cTn id="73" dur="580">
                                          <p:stCondLst>
                                            <p:cond delay="0"/>
                                          </p:stCondLst>
                                        </p:cTn>
                                        <p:tgtEl>
                                          <p:spTgt spid="2"/>
                                        </p:tgtEl>
                                      </p:cBhvr>
                                    </p:animEffect>
                                    <p:anim calcmode="lin" valueType="num">
                                      <p:cBhvr>
                                        <p:cTn id="7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79" dur="26">
                                          <p:stCondLst>
                                            <p:cond delay="650"/>
                                          </p:stCondLst>
                                        </p:cTn>
                                        <p:tgtEl>
                                          <p:spTgt spid="2"/>
                                        </p:tgtEl>
                                      </p:cBhvr>
                                      <p:to x="100000" y="60000"/>
                                    </p:animScale>
                                    <p:animScale>
                                      <p:cBhvr>
                                        <p:cTn id="80" dur="166" decel="50000">
                                          <p:stCondLst>
                                            <p:cond delay="676"/>
                                          </p:stCondLst>
                                        </p:cTn>
                                        <p:tgtEl>
                                          <p:spTgt spid="2"/>
                                        </p:tgtEl>
                                      </p:cBhvr>
                                      <p:to x="100000" y="100000"/>
                                    </p:animScale>
                                    <p:animScale>
                                      <p:cBhvr>
                                        <p:cTn id="81" dur="26">
                                          <p:stCondLst>
                                            <p:cond delay="1312"/>
                                          </p:stCondLst>
                                        </p:cTn>
                                        <p:tgtEl>
                                          <p:spTgt spid="2"/>
                                        </p:tgtEl>
                                      </p:cBhvr>
                                      <p:to x="100000" y="80000"/>
                                    </p:animScale>
                                    <p:animScale>
                                      <p:cBhvr>
                                        <p:cTn id="82" dur="166" decel="50000">
                                          <p:stCondLst>
                                            <p:cond delay="1338"/>
                                          </p:stCondLst>
                                        </p:cTn>
                                        <p:tgtEl>
                                          <p:spTgt spid="2"/>
                                        </p:tgtEl>
                                      </p:cBhvr>
                                      <p:to x="100000" y="100000"/>
                                    </p:animScale>
                                    <p:animScale>
                                      <p:cBhvr>
                                        <p:cTn id="83" dur="26">
                                          <p:stCondLst>
                                            <p:cond delay="1642"/>
                                          </p:stCondLst>
                                        </p:cTn>
                                        <p:tgtEl>
                                          <p:spTgt spid="2"/>
                                        </p:tgtEl>
                                      </p:cBhvr>
                                      <p:to x="100000" y="90000"/>
                                    </p:animScale>
                                    <p:animScale>
                                      <p:cBhvr>
                                        <p:cTn id="84" dur="166" decel="50000">
                                          <p:stCondLst>
                                            <p:cond delay="1668"/>
                                          </p:stCondLst>
                                        </p:cTn>
                                        <p:tgtEl>
                                          <p:spTgt spid="2"/>
                                        </p:tgtEl>
                                      </p:cBhvr>
                                      <p:to x="100000" y="100000"/>
                                    </p:animScale>
                                    <p:animScale>
                                      <p:cBhvr>
                                        <p:cTn id="85" dur="26">
                                          <p:stCondLst>
                                            <p:cond delay="1808"/>
                                          </p:stCondLst>
                                        </p:cTn>
                                        <p:tgtEl>
                                          <p:spTgt spid="2"/>
                                        </p:tgtEl>
                                      </p:cBhvr>
                                      <p:to x="100000" y="95000"/>
                                    </p:animScale>
                                    <p:animScale>
                                      <p:cBhvr>
                                        <p:cTn id="8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0" grpId="0" animBg="1"/>
      <p:bldP spid="20" grpId="1" animBg="1"/>
      <p:bldP spid="22" grpId="0" animBg="1"/>
      <p:bldP spid="22" grpId="1" animBg="1"/>
      <p:bldP spid="16" grpId="0" animBg="1"/>
      <p:bldP spid="16" grpId="1" animBg="1"/>
      <p:bldP spid="18" grpId="0" animBg="1"/>
      <p:bldP spid="18" grpId="1" animBg="1"/>
      <p:bldP spid="14" grpId="0" animBg="1"/>
      <p:bldP spid="14" grpId="1" animBg="1"/>
      <p:bldP spid="31" grpId="0" animBg="1"/>
      <p:bldP spid="31" grpId="1" animBg="1"/>
      <p:bldP spid="32" grpId="0" animBg="1"/>
      <p:bldP spid="32" grpId="1"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905000"/>
            <a:ext cx="9144000" cy="4759881"/>
            <a:chOff x="0" y="1905000"/>
            <a:chExt cx="9144000" cy="4759881"/>
          </a:xfrm>
        </p:grpSpPr>
        <p:sp useBgFill="1">
          <p:nvSpPr>
            <p:cNvPr id="7" name="TextBox 6"/>
            <p:cNvSpPr txBox="1">
              <a:spLocks noChangeArrowheads="1"/>
            </p:cNvSpPr>
            <p:nvPr/>
          </p:nvSpPr>
          <p:spPr bwMode="auto">
            <a:xfrm>
              <a:off x="0" y="1905000"/>
              <a:ext cx="9144000" cy="553998"/>
            </a:xfrm>
            <a:prstGeom prst="rect">
              <a:avLst/>
            </a:prstGeom>
            <a:ln w="9525">
              <a:noFill/>
              <a:miter lim="800000"/>
              <a:headEnd/>
              <a:tailEnd/>
            </a:ln>
          </p:spPr>
          <p:txBody>
            <a:bodyPr wrap="square">
              <a:spAutoFit/>
            </a:bodyPr>
            <a:lstStyle/>
            <a:p>
              <a:pPr>
                <a:defRPr/>
              </a:pPr>
              <a:r>
                <a:rPr lang="en-US" sz="3000" b="1" dirty="0" smtClean="0">
                  <a:latin typeface="Calibri" pitchFamily="34" charset="0"/>
                </a:rPr>
                <a:t> THE VERDICT</a:t>
              </a:r>
              <a:r>
                <a:rPr lang="en-US" sz="3000" dirty="0" smtClean="0">
                  <a:latin typeface="Calibri" pitchFamily="34" charset="0"/>
                </a:rPr>
                <a:t>:</a:t>
              </a:r>
              <a:endParaRPr lang="en-US" sz="4000" u="sng" dirty="0">
                <a:latin typeface="Calibri" pitchFamily="34" charset="0"/>
              </a:endParaRPr>
            </a:p>
          </p:txBody>
        </p:sp>
        <p:sp useBgFill="1">
          <p:nvSpPr>
            <p:cNvPr id="8" name="TextBox 7"/>
            <p:cNvSpPr txBox="1">
              <a:spLocks noChangeArrowheads="1"/>
            </p:cNvSpPr>
            <p:nvPr/>
          </p:nvSpPr>
          <p:spPr bwMode="auto">
            <a:xfrm>
              <a:off x="0" y="2971800"/>
              <a:ext cx="9144000" cy="553998"/>
            </a:xfrm>
            <a:prstGeom prst="rect">
              <a:avLst/>
            </a:prstGeom>
            <a:ln w="9525">
              <a:noFill/>
              <a:miter lim="800000"/>
              <a:headEnd/>
              <a:tailEnd/>
            </a:ln>
          </p:spPr>
          <p:txBody>
            <a:bodyPr wrap="square">
              <a:spAutoFit/>
            </a:bodyPr>
            <a:lstStyle/>
            <a:p>
              <a:pPr>
                <a:defRPr/>
              </a:pPr>
              <a:r>
                <a:rPr lang="en-US" sz="3000" dirty="0" smtClean="0">
                  <a:latin typeface="Calibri" pitchFamily="34" charset="0"/>
                </a:rPr>
                <a:t>   - most historians now agree Captain Lewis took his life</a:t>
              </a:r>
              <a:endParaRPr lang="en-US" sz="4000" u="sng" dirty="0">
                <a:latin typeface="Calibri" pitchFamily="34" charset="0"/>
              </a:endParaRPr>
            </a:p>
          </p:txBody>
        </p:sp>
        <p:sp useBgFill="1">
          <p:nvSpPr>
            <p:cNvPr id="9" name="TextBox 8"/>
            <p:cNvSpPr txBox="1">
              <a:spLocks noChangeArrowheads="1"/>
            </p:cNvSpPr>
            <p:nvPr/>
          </p:nvSpPr>
          <p:spPr bwMode="auto">
            <a:xfrm>
              <a:off x="0" y="3505200"/>
              <a:ext cx="9144000" cy="553998"/>
            </a:xfrm>
            <a:prstGeom prst="rect">
              <a:avLst/>
            </a:prstGeom>
            <a:ln w="9525">
              <a:noFill/>
              <a:miter lim="800000"/>
              <a:headEnd/>
              <a:tailEnd/>
            </a:ln>
          </p:spPr>
          <p:txBody>
            <a:bodyPr wrap="square">
              <a:spAutoFit/>
            </a:bodyPr>
            <a:lstStyle/>
            <a:p>
              <a:pPr>
                <a:defRPr/>
              </a:pPr>
              <a:r>
                <a:rPr lang="en-US" sz="3000" dirty="0" smtClean="0">
                  <a:latin typeface="Calibri" pitchFamily="34" charset="0"/>
                </a:rPr>
                <a:t>   - some historians still are convinced it was murder</a:t>
              </a:r>
              <a:endParaRPr lang="en-US" sz="4000" u="sng" dirty="0">
                <a:latin typeface="Calibri" pitchFamily="34" charset="0"/>
              </a:endParaRPr>
            </a:p>
          </p:txBody>
        </p:sp>
        <p:sp useBgFill="1">
          <p:nvSpPr>
            <p:cNvPr id="10" name="TextBox 9"/>
            <p:cNvSpPr txBox="1">
              <a:spLocks noChangeArrowheads="1"/>
            </p:cNvSpPr>
            <p:nvPr/>
          </p:nvSpPr>
          <p:spPr bwMode="auto">
            <a:xfrm>
              <a:off x="0" y="4038600"/>
              <a:ext cx="9144000" cy="553998"/>
            </a:xfrm>
            <a:prstGeom prst="rect">
              <a:avLst/>
            </a:prstGeom>
            <a:ln w="9525">
              <a:noFill/>
              <a:miter lim="800000"/>
              <a:headEnd/>
              <a:tailEnd/>
            </a:ln>
          </p:spPr>
          <p:txBody>
            <a:bodyPr wrap="square">
              <a:spAutoFit/>
            </a:bodyPr>
            <a:lstStyle/>
            <a:p>
              <a:pPr>
                <a:defRPr/>
              </a:pPr>
              <a:r>
                <a:rPr lang="en-US" sz="3000" dirty="0" smtClean="0">
                  <a:latin typeface="Calibri" pitchFamily="34" charset="0"/>
                </a:rPr>
                <a:t>   - the truth is still unknown</a:t>
              </a:r>
              <a:endParaRPr lang="en-US" sz="4000" u="sng" dirty="0">
                <a:latin typeface="Calibri" pitchFamily="34" charset="0"/>
              </a:endParaRPr>
            </a:p>
          </p:txBody>
        </p:sp>
        <p:sp useBgFill="1">
          <p:nvSpPr>
            <p:cNvPr id="11" name="TextBox 10"/>
            <p:cNvSpPr txBox="1">
              <a:spLocks noChangeArrowheads="1"/>
            </p:cNvSpPr>
            <p:nvPr/>
          </p:nvSpPr>
          <p:spPr bwMode="auto">
            <a:xfrm>
              <a:off x="0" y="4572000"/>
              <a:ext cx="9144000" cy="2092881"/>
            </a:xfrm>
            <a:prstGeom prst="rect">
              <a:avLst/>
            </a:prstGeom>
            <a:ln w="9525">
              <a:noFill/>
              <a:miter lim="800000"/>
              <a:headEnd/>
              <a:tailEnd/>
            </a:ln>
          </p:spPr>
          <p:txBody>
            <a:bodyPr wrap="square">
              <a:spAutoFit/>
            </a:bodyPr>
            <a:lstStyle/>
            <a:p>
              <a:pPr>
                <a:defRPr/>
              </a:pPr>
              <a:r>
                <a:rPr lang="en-US" sz="1000" b="1" dirty="0" smtClean="0">
                  <a:latin typeface="Calibri" pitchFamily="34" charset="0"/>
                </a:rPr>
                <a:t> </a:t>
              </a:r>
            </a:p>
            <a:p>
              <a:pPr>
                <a:defRPr/>
              </a:pPr>
              <a:r>
                <a:rPr lang="en-US" sz="3000" b="1" dirty="0" smtClean="0">
                  <a:latin typeface="Calibri" pitchFamily="34" charset="0"/>
                </a:rPr>
                <a:t>Captain Clark’s comment when he hears of the death</a:t>
              </a:r>
              <a:r>
                <a:rPr lang="en-US" sz="3000" dirty="0" smtClean="0">
                  <a:latin typeface="Calibri" pitchFamily="34" charset="0"/>
                </a:rPr>
                <a:t>:</a:t>
              </a:r>
            </a:p>
            <a:p>
              <a:pPr>
                <a:defRPr/>
              </a:pPr>
              <a:endParaRPr lang="en-US" sz="1000" dirty="0" smtClean="0">
                <a:latin typeface="Calibri" pitchFamily="34" charset="0"/>
              </a:endParaRPr>
            </a:p>
            <a:p>
              <a:pPr>
                <a:defRPr/>
              </a:pPr>
              <a:r>
                <a:rPr lang="en-US" sz="3000" dirty="0" smtClean="0">
                  <a:latin typeface="Calibri" pitchFamily="34" charset="0"/>
                </a:rPr>
                <a:t>	</a:t>
              </a:r>
              <a:r>
                <a:rPr lang="en-US" sz="4000" b="1" dirty="0" smtClean="0">
                  <a:ln>
                    <a:solidFill>
                      <a:schemeClr val="tx1"/>
                    </a:solidFill>
                  </a:ln>
                  <a:latin typeface="Bradley Hand ITC" pitchFamily="66" charset="0"/>
                </a:rPr>
                <a:t>“I  fear, O’ I fear the weight of his 			mind has over come him”</a:t>
              </a:r>
              <a:endParaRPr lang="en-US" sz="4000" b="1" dirty="0">
                <a:ln>
                  <a:solidFill>
                    <a:schemeClr val="tx1"/>
                  </a:solidFill>
                </a:ln>
                <a:latin typeface="Bradley Hand ITC" pitchFamily="66" charset="0"/>
              </a:endParaRPr>
            </a:p>
          </p:txBody>
        </p:sp>
        <p:sp useBgFill="1">
          <p:nvSpPr>
            <p:cNvPr id="12" name="TextBox 11"/>
            <p:cNvSpPr txBox="1">
              <a:spLocks noChangeArrowheads="1"/>
            </p:cNvSpPr>
            <p:nvPr/>
          </p:nvSpPr>
          <p:spPr bwMode="auto">
            <a:xfrm>
              <a:off x="0" y="2362200"/>
              <a:ext cx="9144000" cy="553998"/>
            </a:xfrm>
            <a:prstGeom prst="rect">
              <a:avLst/>
            </a:prstGeom>
            <a:ln w="9525">
              <a:noFill/>
              <a:miter lim="800000"/>
              <a:headEnd/>
              <a:tailEnd/>
            </a:ln>
          </p:spPr>
          <p:txBody>
            <a:bodyPr wrap="square">
              <a:spAutoFit/>
            </a:bodyPr>
            <a:lstStyle/>
            <a:p>
              <a:pPr>
                <a:defRPr/>
              </a:pPr>
              <a:r>
                <a:rPr lang="en-US" sz="3000" dirty="0" smtClean="0">
                  <a:latin typeface="Calibri" pitchFamily="34" charset="0"/>
                </a:rPr>
                <a:t>   - assumed a suicide by friends and officials</a:t>
              </a:r>
              <a:endParaRPr lang="en-US" sz="4000" u="sng" dirty="0">
                <a:latin typeface="Calibri" pitchFamily="34" charset="0"/>
              </a:endParaRPr>
            </a:p>
          </p:txBody>
        </p:sp>
      </p:grpSp>
      <p:sp useBgFill="1">
        <p:nvSpPr>
          <p:cNvPr id="2" name="TextBox 1"/>
          <p:cNvSpPr txBox="1">
            <a:spLocks noChangeArrowheads="1"/>
          </p:cNvSpPr>
          <p:nvPr/>
        </p:nvSpPr>
        <p:spPr bwMode="auto">
          <a:xfrm>
            <a:off x="0" y="2240339"/>
            <a:ext cx="9144000" cy="1015663"/>
          </a:xfrm>
          <a:prstGeom prst="rect">
            <a:avLst/>
          </a:prstGeom>
          <a:ln w="9525">
            <a:noFill/>
            <a:miter lim="800000"/>
            <a:headEnd/>
            <a:tailEnd/>
          </a:ln>
        </p:spPr>
        <p:txBody>
          <a:bodyPr wrap="square">
            <a:spAutoFit/>
          </a:bodyPr>
          <a:lstStyle/>
          <a:p>
            <a:pPr>
              <a:defRPr/>
            </a:pPr>
            <a:r>
              <a:rPr lang="en-US" sz="3000" dirty="0" smtClean="0">
                <a:latin typeface="Calibri" pitchFamily="34" charset="0"/>
              </a:rPr>
              <a:t>   - 1990s: descendents of the Lewis family petition to </a:t>
            </a:r>
          </a:p>
          <a:p>
            <a:pPr>
              <a:defRPr/>
            </a:pPr>
            <a:r>
              <a:rPr lang="en-US" sz="3000" dirty="0" smtClean="0">
                <a:latin typeface="Calibri" pitchFamily="34" charset="0"/>
              </a:rPr>
              <a:t>      have his remains exhumed for DNA tests</a:t>
            </a:r>
          </a:p>
        </p:txBody>
      </p:sp>
      <p:sp useBgFill="1">
        <p:nvSpPr>
          <p:cNvPr id="3" name="TextBox 2"/>
          <p:cNvSpPr txBox="1">
            <a:spLocks noChangeArrowheads="1"/>
          </p:cNvSpPr>
          <p:nvPr/>
        </p:nvSpPr>
        <p:spPr bwMode="auto">
          <a:xfrm>
            <a:off x="0" y="1706939"/>
            <a:ext cx="9144000" cy="553998"/>
          </a:xfrm>
          <a:prstGeom prst="rect">
            <a:avLst/>
          </a:prstGeom>
          <a:ln w="9525">
            <a:noFill/>
            <a:miter lim="800000"/>
            <a:headEnd/>
            <a:tailEnd/>
          </a:ln>
        </p:spPr>
        <p:txBody>
          <a:bodyPr wrap="square">
            <a:spAutoFit/>
          </a:bodyPr>
          <a:lstStyle/>
          <a:p>
            <a:pPr>
              <a:defRPr/>
            </a:pPr>
            <a:r>
              <a:rPr lang="en-US" sz="3000" b="1" dirty="0" smtClean="0">
                <a:latin typeface="Calibri" pitchFamily="34" charset="0"/>
              </a:rPr>
              <a:t> AN UPDATE</a:t>
            </a:r>
            <a:r>
              <a:rPr lang="en-US" sz="3000" dirty="0" smtClean="0">
                <a:latin typeface="Calibri" pitchFamily="34" charset="0"/>
              </a:rPr>
              <a:t>:</a:t>
            </a:r>
            <a:endParaRPr lang="en-US" sz="4000" u="sng" dirty="0">
              <a:latin typeface="Calibri" pitchFamily="34" charset="0"/>
            </a:endParaRPr>
          </a:p>
        </p:txBody>
      </p:sp>
      <p:sp useBgFill="1">
        <p:nvSpPr>
          <p:cNvPr id="4" name="TextBox 3"/>
          <p:cNvSpPr txBox="1">
            <a:spLocks noChangeArrowheads="1"/>
          </p:cNvSpPr>
          <p:nvPr/>
        </p:nvSpPr>
        <p:spPr bwMode="auto">
          <a:xfrm>
            <a:off x="0" y="583049"/>
            <a:ext cx="9144000" cy="1169551"/>
          </a:xfrm>
          <a:prstGeom prst="rect">
            <a:avLst/>
          </a:prstGeom>
          <a:ln w="9525">
            <a:noFill/>
            <a:miter lim="800000"/>
            <a:headEnd/>
            <a:tailEnd/>
          </a:ln>
        </p:spPr>
        <p:txBody>
          <a:bodyPr wrap="square">
            <a:spAutoFit/>
          </a:bodyPr>
          <a:lstStyle/>
          <a:p>
            <a:pPr>
              <a:defRPr/>
            </a:pPr>
            <a:r>
              <a:rPr lang="en-US" sz="3000" dirty="0" smtClean="0">
                <a:latin typeface="Calibri" pitchFamily="34" charset="0"/>
              </a:rPr>
              <a:t> </a:t>
            </a:r>
            <a:r>
              <a:rPr lang="en-US" sz="3000" b="1" dirty="0" smtClean="0">
                <a:latin typeface="Calibri" pitchFamily="34" charset="0"/>
              </a:rPr>
              <a:t>THE MYSTERY</a:t>
            </a:r>
            <a:r>
              <a:rPr lang="en-US" sz="3000" dirty="0" smtClean="0">
                <a:latin typeface="Calibri" pitchFamily="34" charset="0"/>
              </a:rPr>
              <a:t>:</a:t>
            </a:r>
          </a:p>
          <a:p>
            <a:pPr>
              <a:defRPr/>
            </a:pPr>
            <a:r>
              <a:rPr lang="en-US" sz="4000" dirty="0" smtClean="0">
                <a:latin typeface="Calibri" pitchFamily="34" charset="0"/>
              </a:rPr>
              <a:t>    	</a:t>
            </a:r>
            <a:r>
              <a:rPr lang="en-US" sz="4000" u="sng" dirty="0" smtClean="0">
                <a:latin typeface="Calibri" pitchFamily="34" charset="0"/>
              </a:rPr>
              <a:t>MURDER?</a:t>
            </a:r>
            <a:r>
              <a:rPr lang="en-US" sz="4000" dirty="0" smtClean="0">
                <a:latin typeface="Calibri" pitchFamily="34" charset="0"/>
              </a:rPr>
              <a:t>			 </a:t>
            </a:r>
            <a:r>
              <a:rPr lang="en-US" sz="4000" u="sng" dirty="0" smtClean="0">
                <a:latin typeface="Calibri" pitchFamily="34" charset="0"/>
              </a:rPr>
              <a:t>SUICIDE?</a:t>
            </a:r>
            <a:endParaRPr lang="en-US" sz="4000" u="sng" dirty="0">
              <a:latin typeface="Calibri" pitchFamily="34" charset="0"/>
            </a:endParaRPr>
          </a:p>
        </p:txBody>
      </p:sp>
      <p:sp useBgFill="1">
        <p:nvSpPr>
          <p:cNvPr id="5" name="TextBox 4"/>
          <p:cNvSpPr txBox="1"/>
          <p:nvPr/>
        </p:nvSpPr>
        <p:spPr>
          <a:xfrm>
            <a:off x="49298" y="0"/>
            <a:ext cx="5214056" cy="646331"/>
          </a:xfrm>
          <a:prstGeom prst="rect">
            <a:avLst/>
          </a:prstGeom>
        </p:spPr>
        <p:txBody>
          <a:bodyPr wrap="none" rtlCol="0">
            <a:spAutoFit/>
          </a:bodyPr>
          <a:lstStyle/>
          <a:p>
            <a:r>
              <a:rPr lang="en-US" sz="3600" b="1" dirty="0" smtClean="0"/>
              <a:t>Captain Meriwether Lewis</a:t>
            </a:r>
            <a:endParaRPr lang="en-US" sz="3600" b="1" dirty="0"/>
          </a:p>
        </p:txBody>
      </p:sp>
      <p:sp>
        <p:nvSpPr>
          <p:cNvPr id="6" name="TextBox 3"/>
          <p:cNvSpPr txBox="1">
            <a:spLocks noChangeArrowheads="1"/>
          </p:cNvSpPr>
          <p:nvPr/>
        </p:nvSpPr>
        <p:spPr bwMode="auto">
          <a:xfrm>
            <a:off x="4690998" y="39469"/>
            <a:ext cx="4529202" cy="600164"/>
          </a:xfrm>
          <a:prstGeom prst="rect">
            <a:avLst/>
          </a:prstGeom>
          <a:noFill/>
          <a:ln w="9525">
            <a:noFill/>
            <a:miter lim="800000"/>
            <a:headEnd/>
            <a:tailEnd/>
          </a:ln>
        </p:spPr>
        <p:txBody>
          <a:bodyPr wrap="square">
            <a:spAutoFit/>
          </a:bodyPr>
          <a:lstStyle/>
          <a:p>
            <a:pPr algn="ctr">
              <a:defRPr/>
            </a:pPr>
            <a:r>
              <a:rPr lang="en-US" sz="3300" b="1" dirty="0" smtClean="0">
                <a:ln>
                  <a:solidFill>
                    <a:srgbClr val="FF0000"/>
                  </a:solidFill>
                </a:ln>
                <a:solidFill>
                  <a:srgbClr val="FF0000"/>
                </a:solidFill>
                <a:effectLst>
                  <a:outerShdw dist="50800" dir="5400000" algn="ctr" rotWithShape="0">
                    <a:schemeClr val="tx1"/>
                  </a:outerShdw>
                </a:effectLst>
                <a:latin typeface="Tempus Sans ITC" pitchFamily="82" charset="0"/>
              </a:rPr>
              <a:t>What happened?</a:t>
            </a:r>
            <a:endParaRPr lang="en-US" sz="3300" b="1" dirty="0">
              <a:ln>
                <a:solidFill>
                  <a:srgbClr val="FF0000"/>
                </a:solidFill>
              </a:ln>
              <a:solidFill>
                <a:srgbClr val="FF0000"/>
              </a:solidFill>
              <a:effectLst>
                <a:outerShdw dist="50800" dir="5400000" algn="ctr" rotWithShape="0">
                  <a:schemeClr val="tx1"/>
                </a:outerShdw>
              </a:effectLst>
              <a:latin typeface="Tempus Sans ITC" pitchFamily="82" charset="0"/>
            </a:endParaRPr>
          </a:p>
        </p:txBody>
      </p:sp>
      <p:sp useBgFill="1">
        <p:nvSpPr>
          <p:cNvPr id="14" name="Rectangle 13"/>
          <p:cNvSpPr/>
          <p:nvPr/>
        </p:nvSpPr>
        <p:spPr>
          <a:xfrm>
            <a:off x="0" y="3179802"/>
            <a:ext cx="9144000" cy="2092881"/>
          </a:xfrm>
          <a:prstGeom prst="rect">
            <a:avLst/>
          </a:prstGeom>
        </p:spPr>
        <p:txBody>
          <a:bodyPr wrap="square">
            <a:spAutoFit/>
          </a:bodyPr>
          <a:lstStyle/>
          <a:p>
            <a:r>
              <a:rPr lang="en-US" sz="2600" b="1" dirty="0" smtClean="0"/>
              <a:t>		- confirm that the body is Lewis’s </a:t>
            </a:r>
          </a:p>
          <a:p>
            <a:r>
              <a:rPr lang="en-US" sz="2600" b="1" dirty="0" smtClean="0"/>
              <a:t>		- analyze gunpowder residue  - shot at close range </a:t>
            </a:r>
          </a:p>
          <a:p>
            <a:r>
              <a:rPr lang="en-US" sz="2600" b="1" dirty="0" smtClean="0"/>
              <a:t>		- examine fracture patterns in the skull</a:t>
            </a:r>
          </a:p>
          <a:p>
            <a:r>
              <a:rPr lang="en-US" sz="2600" b="1" dirty="0" smtClean="0"/>
              <a:t>		- determine nutritional health; drugs he was using</a:t>
            </a:r>
          </a:p>
          <a:p>
            <a:r>
              <a:rPr lang="en-US" sz="2600" b="1" dirty="0" smtClean="0"/>
              <a:t>		- determine possible venereal diseases </a:t>
            </a:r>
            <a:endParaRPr lang="en-US" sz="2600" b="1" dirty="0"/>
          </a:p>
        </p:txBody>
      </p:sp>
      <p:sp useBgFill="1">
        <p:nvSpPr>
          <p:cNvPr id="15" name="TextBox 14"/>
          <p:cNvSpPr txBox="1">
            <a:spLocks noChangeArrowheads="1"/>
          </p:cNvSpPr>
          <p:nvPr/>
        </p:nvSpPr>
        <p:spPr bwMode="auto">
          <a:xfrm>
            <a:off x="0" y="5237202"/>
            <a:ext cx="9144000" cy="553998"/>
          </a:xfrm>
          <a:prstGeom prst="rect">
            <a:avLst/>
          </a:prstGeom>
          <a:ln w="9525">
            <a:noFill/>
            <a:miter lim="800000"/>
            <a:headEnd/>
            <a:tailEnd/>
          </a:ln>
        </p:spPr>
        <p:txBody>
          <a:bodyPr wrap="square">
            <a:spAutoFit/>
          </a:bodyPr>
          <a:lstStyle/>
          <a:p>
            <a:pPr>
              <a:defRPr/>
            </a:pPr>
            <a:r>
              <a:rPr lang="en-US" sz="3000" dirty="0" smtClean="0">
                <a:latin typeface="Calibri" pitchFamily="34" charset="0"/>
              </a:rPr>
              <a:t>   - 2008: Nat’l Park Service agrees to allow exhumation</a:t>
            </a:r>
          </a:p>
        </p:txBody>
      </p:sp>
      <p:sp useBgFill="1">
        <p:nvSpPr>
          <p:cNvPr id="16" name="TextBox 15"/>
          <p:cNvSpPr txBox="1">
            <a:spLocks noChangeArrowheads="1"/>
          </p:cNvSpPr>
          <p:nvPr/>
        </p:nvSpPr>
        <p:spPr bwMode="auto">
          <a:xfrm>
            <a:off x="0" y="5770602"/>
            <a:ext cx="9144000" cy="553998"/>
          </a:xfrm>
          <a:prstGeom prst="rect">
            <a:avLst/>
          </a:prstGeom>
          <a:ln w="9525">
            <a:noFill/>
            <a:miter lim="800000"/>
            <a:headEnd/>
            <a:tailEnd/>
          </a:ln>
        </p:spPr>
        <p:txBody>
          <a:bodyPr wrap="square">
            <a:spAutoFit/>
          </a:bodyPr>
          <a:lstStyle/>
          <a:p>
            <a:pPr>
              <a:defRPr/>
            </a:pPr>
            <a:r>
              <a:rPr lang="en-US" sz="3000" dirty="0" smtClean="0">
                <a:latin typeface="Calibri" pitchFamily="34" charset="0"/>
              </a:rPr>
              <a:t>   - 2009: New Sec of Interior reverses decision</a:t>
            </a:r>
          </a:p>
        </p:txBody>
      </p:sp>
      <p:sp useBgFill="1">
        <p:nvSpPr>
          <p:cNvPr id="17" name="TextBox 16"/>
          <p:cNvSpPr txBox="1">
            <a:spLocks noChangeArrowheads="1"/>
          </p:cNvSpPr>
          <p:nvPr/>
        </p:nvSpPr>
        <p:spPr bwMode="auto">
          <a:xfrm>
            <a:off x="0" y="6304002"/>
            <a:ext cx="9144000" cy="553998"/>
          </a:xfrm>
          <a:prstGeom prst="rect">
            <a:avLst/>
          </a:prstGeom>
          <a:ln w="9525">
            <a:noFill/>
            <a:miter lim="800000"/>
            <a:headEnd/>
            <a:tailEnd/>
          </a:ln>
        </p:spPr>
        <p:txBody>
          <a:bodyPr wrap="square">
            <a:spAutoFit/>
          </a:bodyPr>
          <a:lstStyle/>
          <a:p>
            <a:pPr algn="ctr">
              <a:defRPr/>
            </a:pPr>
            <a:r>
              <a:rPr lang="en-US" sz="3000" dirty="0" smtClean="0">
                <a:latin typeface="Calibri" pitchFamily="34" charset="0"/>
              </a:rPr>
              <a:t>For now, the Captain Lewis’ remains are undisturbed</a:t>
            </a:r>
          </a:p>
        </p:txBody>
      </p:sp>
      <p:pic>
        <p:nvPicPr>
          <p:cNvPr id="18" name="Picture 6" descr="Image result for grinder's roadhouse natchez trace"/>
          <p:cNvPicPr>
            <a:picLocks noChangeAspect="1" noChangeArrowheads="1"/>
          </p:cNvPicPr>
          <p:nvPr/>
        </p:nvPicPr>
        <p:blipFill>
          <a:blip r:embed="rId2"/>
          <a:srcRect/>
          <a:stretch>
            <a:fillRect/>
          </a:stretch>
        </p:blipFill>
        <p:spPr bwMode="auto">
          <a:xfrm>
            <a:off x="0" y="723900"/>
            <a:ext cx="9176385" cy="5524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bg/>
                                          </p:spTgt>
                                        </p:tgtEl>
                                        <p:attrNameLst>
                                          <p:attrName>style.visibility</p:attrName>
                                        </p:attrNameLst>
                                      </p:cBhvr>
                                      <p:to>
                                        <p:strVal val="visible"/>
                                      </p:to>
                                    </p:set>
                                    <p:animEffect transition="in" filter="fade">
                                      <p:cBhvr>
                                        <p:cTn id="21" dur="1000"/>
                                        <p:tgtEl>
                                          <p:spTgt spid="14">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wipe(left)">
                                      <p:cBhvr>
                                        <p:cTn id="24" dur="1000"/>
                                        <p:tgtEl>
                                          <p:spTgt spid="1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xEl>
                                              <p:pRg st="1" end="1"/>
                                            </p:txEl>
                                          </p:spTgt>
                                        </p:tgtEl>
                                        <p:attrNameLst>
                                          <p:attrName>style.visibility</p:attrName>
                                        </p:attrNameLst>
                                      </p:cBhvr>
                                      <p:to>
                                        <p:strVal val="visible"/>
                                      </p:to>
                                    </p:set>
                                    <p:animEffect transition="in" filter="wipe(left)">
                                      <p:cBhvr>
                                        <p:cTn id="29" dur="1000"/>
                                        <p:tgtEl>
                                          <p:spTgt spid="1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xEl>
                                              <p:pRg st="2" end="2"/>
                                            </p:txEl>
                                          </p:spTgt>
                                        </p:tgtEl>
                                        <p:attrNameLst>
                                          <p:attrName>style.visibility</p:attrName>
                                        </p:attrNameLst>
                                      </p:cBhvr>
                                      <p:to>
                                        <p:strVal val="visible"/>
                                      </p:to>
                                    </p:set>
                                    <p:animEffect transition="in" filter="wipe(left)">
                                      <p:cBhvr>
                                        <p:cTn id="34" dur="1000"/>
                                        <p:tgtEl>
                                          <p:spTgt spid="1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xEl>
                                              <p:pRg st="3" end="3"/>
                                            </p:txEl>
                                          </p:spTgt>
                                        </p:tgtEl>
                                        <p:attrNameLst>
                                          <p:attrName>style.visibility</p:attrName>
                                        </p:attrNameLst>
                                      </p:cBhvr>
                                      <p:to>
                                        <p:strVal val="visible"/>
                                      </p:to>
                                    </p:set>
                                    <p:animEffect transition="in" filter="wipe(left)">
                                      <p:cBhvr>
                                        <p:cTn id="39" dur="1000"/>
                                        <p:tgtEl>
                                          <p:spTgt spid="1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4">
                                            <p:txEl>
                                              <p:pRg st="4" end="4"/>
                                            </p:txEl>
                                          </p:spTgt>
                                        </p:tgtEl>
                                        <p:attrNameLst>
                                          <p:attrName>style.visibility</p:attrName>
                                        </p:attrNameLst>
                                      </p:cBhvr>
                                      <p:to>
                                        <p:strVal val="visible"/>
                                      </p:to>
                                    </p:set>
                                    <p:animEffect transition="in" filter="wipe(left)">
                                      <p:cBhvr>
                                        <p:cTn id="44" dur="1000"/>
                                        <p:tgtEl>
                                          <p:spTgt spid="14">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childTnLst>
                                </p:cTn>
                              </p:par>
                              <p:par>
                                <p:cTn id="60" presetID="10"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uiExpand="1" build="allAtOnce" animBg="1"/>
      <p:bldP spid="15" grpId="0" animBg="1"/>
      <p:bldP spid="16" grpId="0" animBg="1"/>
      <p:bldP spid="17"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3429000"/>
            <a:ext cx="9144000" cy="1754326"/>
          </a:xfrm>
          <a:prstGeom prst="rect">
            <a:avLst/>
          </a:prstGeom>
        </p:spPr>
        <p:txBody>
          <a:bodyPr wrap="square">
            <a:spAutoFit/>
          </a:bodyPr>
          <a:lstStyle/>
          <a:p>
            <a:r>
              <a:rPr lang="en-US" dirty="0" smtClean="0"/>
              <a:t>In the 1990s, descendants of Lewis began petitioning the federal government to exhume him and examine his body yet again. This was complicated by the fact that his grave is now located in a national park. At the very end of the Bush II administration, in 2008, the Park Service agreed to allow the exhumation and examination of Lewis’s remains. After the change of administrations in 2009, however, President </a:t>
            </a:r>
            <a:r>
              <a:rPr lang="en-US" dirty="0" err="1" smtClean="0"/>
              <a:t>Obama’s</a:t>
            </a:r>
            <a:r>
              <a:rPr lang="en-US" dirty="0" smtClean="0"/>
              <a:t> new Secretary of the Interior reversed the decision. Governor Lewis remains where he is, undisturbed since 1848.</a:t>
            </a:r>
            <a:endParaRPr lang="en-US" dirty="0"/>
          </a:p>
        </p:txBody>
      </p:sp>
      <p:sp>
        <p:nvSpPr>
          <p:cNvPr id="5" name="Rectangle 4"/>
          <p:cNvSpPr/>
          <p:nvPr/>
        </p:nvSpPr>
        <p:spPr>
          <a:xfrm>
            <a:off x="0" y="0"/>
            <a:ext cx="9144000" cy="3416320"/>
          </a:xfrm>
          <a:prstGeom prst="rect">
            <a:avLst/>
          </a:prstGeom>
        </p:spPr>
        <p:txBody>
          <a:bodyPr wrap="square">
            <a:spAutoFit/>
          </a:bodyPr>
          <a:lstStyle/>
          <a:p>
            <a:r>
              <a:rPr lang="en-US" dirty="0" smtClean="0">
                <a:hlinkClick r:id="rId2"/>
              </a:rPr>
              <a:t>http://history.nd.gov/exhibits/lewisclark/lewisafter.html</a:t>
            </a:r>
            <a:endParaRPr lang="en-US" dirty="0" smtClean="0"/>
          </a:p>
          <a:p>
            <a:r>
              <a:rPr lang="en-US" dirty="0" smtClean="0"/>
              <a:t>Meriwether Lewis’s life was marred by tragedy after his triumphant return with the Corps of Discovery in 1806. Widely celebrated for his and William Clark’s achievements, Lewis was made Governor of the Louisiana Territory in 1808. His great abilities as leader of the expedition, however, did not translate into a successful political career. Lewis found himself ill-suited to politics and quickly made enemies with his sometimes imperial manner. His Lt. Governor, one William Bates, hated Lewis and was the source of a number of allegations about his improper use of government funds. Feeling the pressure of these political intrigues, along with Jefferson’s persistent demands that the journals be finished, caused Lewis to apparently sink into a deep depression. In 1809, while traveling to Washington, DC to answer some of these allegations, Meriwether Lewis committed suicide. It was a tragic end to a great life filled with accomplishment and valor.</a:t>
            </a:r>
            <a:endParaRPr lang="en-US" dirty="0"/>
          </a:p>
        </p:txBody>
      </p:sp>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6186309"/>
          </a:xfrm>
          <a:prstGeom prst="rect">
            <a:avLst/>
          </a:prstGeom>
        </p:spPr>
        <p:txBody>
          <a:bodyPr wrap="square">
            <a:spAutoFit/>
          </a:bodyPr>
          <a:lstStyle/>
          <a:p>
            <a:r>
              <a:rPr lang="en-US" dirty="0" smtClean="0">
                <a:hlinkClick r:id="rId2"/>
              </a:rPr>
              <a:t>http://www.smithsonianmag.com/history/lewis-and-clark-the-journey-ends-110100664/</a:t>
            </a:r>
            <a:endParaRPr lang="en-US" dirty="0" smtClean="0"/>
          </a:p>
          <a:p>
            <a:endParaRPr lang="en-US" dirty="0" smtClean="0"/>
          </a:p>
          <a:p>
            <a:r>
              <a:rPr lang="en-US" dirty="0" smtClean="0"/>
              <a:t>Both Lewis and Clark were generously rewarded for their services, each receiving large parcels of land and double pay. President Jefferson appointed Lewis governor of the Territory of Upper Louisiana in March 1807; inexplicably, Lewis waited a year before going to St. Louis to take up his new duties. Once there, he got himself into debt by buying land and in preparing the expedition journals for publication. President James Madison, who had succeeded Jefferson, declined to reimburse him for expense money he requested to return the Mandan and Osage delegation to their homeland, and Secretary of War William Eustis intimated that Lewis would profit from the funds. In August 1809, a distressed Lewis wrote to Eustis: "I have never received a penny of public Money.... I have been informed Representations have been made against me,—all I wish is a full and fair Investigation." In late 1809, Lewis left St. Louis for Washington, D.C. to clear his name. Severely depressed, Lewis attempted suicide twice en route. Upon arriving at a roadhouse in Tennessee on October 10, the 35-year-old explorer ended his life by shooting himself with two pistols.</a:t>
            </a:r>
          </a:p>
          <a:p>
            <a:r>
              <a:rPr lang="en-US" dirty="0" smtClean="0"/>
              <a:t>James </a:t>
            </a:r>
            <a:r>
              <a:rPr lang="en-US" dirty="0" err="1" smtClean="0"/>
              <a:t>Neelly</a:t>
            </a:r>
            <a:r>
              <a:rPr lang="en-US" dirty="0" smtClean="0"/>
              <a:t>, Indian agent to the Chickasaw Nation, immediately wrote to Thomas Jefferson: "It is with extreme pain that I have to inform you of the death of His Excellency Meriwether Lewis, Governor of upper Louisiana who died on the morning of the 11th Instant and I am sorry to say by Suicide.... [I] had him as decently Buried as I could in that place—if there is any thing wished by his friends to be done to his grave I will attend to their Instructions."</a:t>
            </a:r>
          </a:p>
          <a:p>
            <a:r>
              <a:rPr lang="en-US" dirty="0" smtClean="0"/>
              <a:t>After Lewis' death, the Madison administration agreed to pay the balance of the disputed bills.</a:t>
            </a:r>
          </a:p>
          <a:p>
            <a:endParaRPr lang="en-US" dirty="0" smtClean="0"/>
          </a:p>
        </p:txBody>
      </p:sp>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18" name="Rectangle 17"/>
          <p:cNvSpPr/>
          <p:nvPr/>
        </p:nvSpPr>
        <p:spPr>
          <a:xfrm>
            <a:off x="0" y="0"/>
            <a:ext cx="9144000" cy="10618291"/>
          </a:xfrm>
          <a:prstGeom prst="rect">
            <a:avLst/>
          </a:prstGeom>
        </p:spPr>
        <p:txBody>
          <a:bodyPr wrap="square">
            <a:spAutoFit/>
          </a:bodyPr>
          <a:lstStyle/>
          <a:p>
            <a:r>
              <a:rPr lang="en-US" b="1" dirty="0" smtClean="0">
                <a:hlinkClick r:id="rId2"/>
              </a:rPr>
              <a:t>http://exhibits.hsl.virginia.edu/lewisclark/corps/</a:t>
            </a:r>
            <a:endParaRPr lang="en-US" b="1" dirty="0" smtClean="0"/>
          </a:p>
          <a:p>
            <a:r>
              <a:rPr lang="en-US" dirty="0" smtClean="0"/>
              <a:t>In direct contrast to the expedition’s success, the last years of Lewis’s life were marked by diminished judgment and disappointments. He failed to find a much-desired wife, had trouble preparing his journals for publication, drank heavily and took opium or morphine-laced medicine, accumulated significant debts, and was continuously embroiled in political quarrels as governor of the Louisiana Territory. In September 1809 Lewis began his journey to the nation’s capital to strengthen political relationships and to work on the publication of his journals. He boarded a riverboat in St. Louis and twice made attempts to end his life. On October 11, in a little cabin near </a:t>
            </a:r>
            <a:r>
              <a:rPr lang="en-US" u="sng" dirty="0" smtClean="0">
                <a:hlinkClick r:id="rId3"/>
              </a:rPr>
              <a:t>Natchez Trace</a:t>
            </a:r>
            <a:r>
              <a:rPr lang="en-US" dirty="0" smtClean="0"/>
              <a:t>, Tennessee, Meriwether Lewis committed suicide. With one loaded pistol he shot himself in the head, only grazing his skull. Taking another pistol, he shot himself in the breast. When found, he begged his companions to finish the job saying, “I am no coward but I am so strong, so hard to die.”</a:t>
            </a:r>
          </a:p>
          <a:p>
            <a:r>
              <a:rPr lang="en-US" dirty="0" smtClean="0"/>
              <a:t>In the early morning light Meriwether Lewis died. Travel companions buried him without fanfare along the trail. When his friend William Clark learned of the news, he wrote, “I fear O’ I fear the weight of his mind has over come him, what will be the consequence?”</a:t>
            </a:r>
            <a:endParaRPr lang="en-US" b="1" dirty="0" smtClean="0"/>
          </a:p>
          <a:p>
            <a:endParaRPr lang="en-US" b="1" dirty="0" smtClean="0">
              <a:hlinkClick r:id="rId4"/>
            </a:endParaRPr>
          </a:p>
          <a:p>
            <a:r>
              <a:rPr lang="en-US" b="1" dirty="0" smtClean="0">
                <a:hlinkClick r:id="rId4"/>
              </a:rPr>
              <a:t>http://www.pbs.org/lewisandclark/inside/mlewi.html</a:t>
            </a:r>
            <a:endParaRPr lang="en-US" b="1" dirty="0" smtClean="0"/>
          </a:p>
          <a:p>
            <a:r>
              <a:rPr lang="en-US" dirty="0" smtClean="0"/>
              <a:t>Lewis returned home to Ivy Creek in Albemarle County, Virginia, where he spent Christmas with his mother. Shortly thereafter, he went to Washington to receive his rewards for successfully completing the expedition: double pay while on service with the Corps (amounting to $1,228), a warrant for 1,600 acres of land, and a naming as Governor of the Territory of Upper Louisiana, which was put into effect in early March 1807. Shortly thereafter, Lewis traveled to Philadelphia to seek out editors and publishers for his and Clark’s journals. At the same time, other efforts to publish the accounts of Sergeant </a:t>
            </a:r>
            <a:r>
              <a:rPr lang="en-US" dirty="0" err="1" smtClean="0"/>
              <a:t>Gass</a:t>
            </a:r>
            <a:r>
              <a:rPr lang="en-US" dirty="0" smtClean="0"/>
              <a:t> and Private Frazer discouraged Lewis, and he never followed through with providing the publishers with the manuscript. The following summer, a couple of attempts at marrying were unsuccessful, and his alcohol consumption became more prevalent. His relationship with Jefferson became problematic, due to his drinking and his delay in returning to St. Louis to take up his duties as governor. It was March 1808 before Lewis made it to St. Louis, one full year after his appointment. By that time, the city was awash with opportunists, land speculators, eager traders, and Native Americans, who were becoming increasingly restless in anticipation of the changes that were to come.</a:t>
            </a:r>
          </a:p>
          <a:p>
            <a:r>
              <a:rPr lang="en-US" dirty="0" smtClean="0"/>
              <a:t>In September 1809, after much difficulty in trying to mediate between the Natives and commercial interests, Lewis fled St. Louis for Washington to plead his case before the new administration. He caught a riverboat to Memphis, during which his feelings of melancholy were enhanced by his continued drinking, and he twice attempted to take his own life. Later, while staying in a roadhouse along the Natchez Trace, Lewis took his own life by shooting himself first in the forehead then in the breast. He was buried next to the tavern, and today the site is marked by a monument that was erected in his honor in 1846.</a:t>
            </a:r>
            <a:endParaRPr lang="en-US" dirty="0"/>
          </a:p>
        </p:txBody>
      </p:sp>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37764184"/>
          </a:xfrm>
          <a:prstGeom prst="rect">
            <a:avLst/>
          </a:prstGeom>
        </p:spPr>
        <p:txBody>
          <a:bodyPr wrap="square">
            <a:spAutoFit/>
          </a:bodyPr>
          <a:lstStyle/>
          <a:p>
            <a:r>
              <a:rPr lang="en-US" dirty="0" smtClean="0">
                <a:hlinkClick r:id="rId2"/>
              </a:rPr>
              <a:t>http://www.smithsonianmag.com/history/meriwether-lewis-mysterious-death-144006713/</a:t>
            </a:r>
            <a:endParaRPr lang="en-US" dirty="0" smtClean="0"/>
          </a:p>
          <a:p>
            <a:endParaRPr lang="en-US" dirty="0" smtClean="0"/>
          </a:p>
          <a:p>
            <a:r>
              <a:rPr lang="en-US" cap="all" dirty="0" smtClean="0"/>
              <a:t>SMITHSONIAN.COM </a:t>
            </a:r>
            <a:br>
              <a:rPr lang="en-US" cap="all" dirty="0" smtClean="0"/>
            </a:br>
            <a:r>
              <a:rPr lang="en-US" dirty="0" smtClean="0"/>
              <a:t>OCTOBER 8, 2009</a:t>
            </a:r>
          </a:p>
          <a:p>
            <a:r>
              <a:rPr lang="en-US" dirty="0" smtClean="0"/>
              <a:t>Captain Meriwether Lewis—William Clark’s expedition partner on the Corps of Discovery’s historic trek to the Pacific, Thomas Jefferson’s confidante, governor of the Upper Louisiana Territory and all-around American hero—was only 35 when he died of gunshot wounds sustained along a perilous Tennessee trail called Natchez Trace. A broken column, symbol of a life cut short, marks his grave.</a:t>
            </a:r>
          </a:p>
          <a:p>
            <a:r>
              <a:rPr lang="en-US" dirty="0" smtClean="0"/>
              <a:t>But exactly what transpired at a remote inn 200 years ago this Saturday? Most historians agree that he committed suicide; others are convinced he was murdered. Now Lewis’s descendants and some scholars are campaigning to exhume his body, which is buried on national parkland not far from Hohenwald, Tenn.</a:t>
            </a:r>
          </a:p>
          <a:p>
            <a:r>
              <a:rPr lang="en-US" dirty="0" smtClean="0"/>
              <a:t>“This controversy has existed since his death,” says Tom </a:t>
            </a:r>
            <a:r>
              <a:rPr lang="en-US" dirty="0" err="1" smtClean="0"/>
              <a:t>McSwain</a:t>
            </a:r>
            <a:r>
              <a:rPr lang="en-US" dirty="0" smtClean="0"/>
              <a:t>, Lewis’s great-great-great-great nephew who helped start a Web site, “Solve the Mystery,” that lays out family members’ point of view. “When there’s so much uncertainty and doubt, we must have more evidence. History is about finding the truth,” he adds. The National Park Service is currently reviewing the exhumation request.</a:t>
            </a:r>
          </a:p>
          <a:p>
            <a:r>
              <a:rPr lang="en-US" dirty="0" smtClean="0"/>
              <a:t>The intrigue surrounding the famous explorer’s untimely death has spawned a cottage industry of books and articles, with experts from a variety of fields, including forensics and mental health, weighing in. Scholars have reconstructed lunar cycles to prove that the innkeeper’s wife couldn’t have seen what she said she saw that moonless night. Black powder pistols have been test-fired, forgeries claimed and mitochondrial DNA extracted from living relatives. Yet even now, precious little is known about the events of October 10, 1809, after Lewis – armed with several pistols, a rifle and a tomahawk – stopped at a log cabin lodging house known as Grinder’s Stand.</a:t>
            </a:r>
          </a:p>
          <a:p>
            <a:r>
              <a:rPr lang="en-US" dirty="0" smtClean="0"/>
              <a:t>Meriwether Lewis’ Mysterious Death</a:t>
            </a:r>
          </a:p>
          <a:p>
            <a:r>
              <a:rPr lang="en-US" dirty="0" smtClean="0"/>
              <a:t>Two hundred years later, debate continues over whether the famous explorer committed suicide or was murdered</a:t>
            </a:r>
          </a:p>
          <a:p>
            <a:r>
              <a:rPr lang="en-US" b="1" cap="all" dirty="0" smtClean="0"/>
              <a:t>SMITHSONIAN.COM 		OCTOBER 8, 2009</a:t>
            </a:r>
          </a:p>
          <a:p>
            <a:r>
              <a:rPr lang="en-US" dirty="0" smtClean="0"/>
              <a:t>Controversy over Meriwether Lewis' death has descendants and scholars campaigning to exhume his body at his grave site in Tennessee. (Connie </a:t>
            </a:r>
            <a:r>
              <a:rPr lang="en-US" dirty="0" err="1" smtClean="0"/>
              <a:t>Ricca</a:t>
            </a:r>
            <a:r>
              <a:rPr lang="en-US" dirty="0" smtClean="0"/>
              <a:t> / Corbis)By Abigail Tucker</a:t>
            </a:r>
          </a:p>
          <a:p>
            <a:pPr fontAlgn="t"/>
            <a:r>
              <a:rPr lang="en-US" dirty="0" smtClean="0"/>
              <a:t>Captain Meriwether Lewis—William Clark’s expedition partner on the Corps of Discovery’s historic trek to the Pacific, Thomas Jefferson’s confidante, governor of the Upper Louisiana Territory and all-around American hero—was only 35 when he died of gunshot wounds sustained along a perilous Tennessee trail called Natchez Trace. A broken column, symbol of a life cut short, marks his grave.</a:t>
            </a:r>
          </a:p>
          <a:p>
            <a:pPr fontAlgn="t"/>
            <a:r>
              <a:rPr lang="en-US" dirty="0" smtClean="0"/>
              <a:t>But exactly what transpired at a remote inn 200 years ago this Saturday? Most historians agree that he committed suicide; others are convinced he was murdered. Now Lewis’s descendants and some scholars are campaigning to exhume his body, which is buried on national parkland not far from Hohenwald, Tenn.</a:t>
            </a:r>
          </a:p>
          <a:p>
            <a:pPr fontAlgn="t"/>
            <a:r>
              <a:rPr lang="en-US" dirty="0" smtClean="0"/>
              <a:t>“This controversy has existed since his death,” says Tom </a:t>
            </a:r>
            <a:r>
              <a:rPr lang="en-US" dirty="0" err="1" smtClean="0"/>
              <a:t>McSwain</a:t>
            </a:r>
            <a:r>
              <a:rPr lang="en-US" dirty="0" smtClean="0"/>
              <a:t>, Lewis’s great-great-great-great nephew who helped start a Web site, “Solve the Mystery,” that lays out family members’ point of view. “When there’s so much uncertainty and doubt, we must have more evidence. History is about finding the truth,” he adds. The National Park Service is currently reviewing the exhumation request.</a:t>
            </a:r>
          </a:p>
          <a:p>
            <a:pPr fontAlgn="t"/>
            <a:r>
              <a:rPr lang="en-US" dirty="0" smtClean="0"/>
              <a:t>The intrigue surrounding the famous explorer’s untimely death has spawned a cottage industry of books and articles, with experts from a variety of fields, including forensics and mental health, weighing in. Scholars have reconstructed lunar cycles to prove that the innkeeper’s wife couldn’t have seen what she said she saw that moonless night. Black powder pistols have been test-fired, forgeries claimed and mitochondrial DNA extracted from living relatives. Yet even now, precious little is known about the events of October 10, 1809, after Lewis – armed with several pistols, a rifle and a tomahawk – stopped at a log cabin lodging house known as Grinder’s Stand.</a:t>
            </a:r>
          </a:p>
          <a:p>
            <a:pPr fontAlgn="t"/>
            <a:r>
              <a:rPr lang="en-US" dirty="0" smtClean="0"/>
              <a:t>He and Clark had finished their expedition three years earlier; Lewis, who was by then a governor of the large swath of land that constituted the Upper Louisiana Territory, was on his way to Washington, D.C. to settle financial matters. By some accounts, Lewis arrived at the inn with servants; by others, he arrived alone. That night, Mrs. Grinder, the innkeeper’s wife, heard several shots. She later said she saw a wounded Lewis crawling around, begging for water, but was too afraid to help him. He died, apparently of bullet wounds to the head and abdomen, shortly before sunrise the next day. One of his traveling companions, who arrived later, buried him nearby.</a:t>
            </a:r>
          </a:p>
          <a:p>
            <a:pPr fontAlgn="t"/>
            <a:r>
              <a:rPr lang="en-US" dirty="0" smtClean="0"/>
              <a:t>His friends assumed it was suicide. Before he left St. Louis, Lewis had given several associates the power to distribute his possessions in the event of his death; while traveling, he composed a will. Lewis had reportedly attempted to take his own life several times a few weeks earlier and was known to suffer from what Jefferson called “sensible depressions of mind.” Clark had also observed his companion’s melancholy states. “I fear the weight of his mind has overcome him,” he wrote after receiving word of Lewis’s fate.</a:t>
            </a:r>
          </a:p>
          <a:p>
            <a:pPr fontAlgn="t"/>
            <a:r>
              <a:rPr lang="en-US" dirty="0" smtClean="0"/>
              <a:t>At the time of his death Lewis’s depressive tendencies were compounded by other problems: he was having financial troubles and likely suffered from alcoholism and other illnesses, possibly syphilis or malaria, the latter of which was known to cause bouts of dementia.</a:t>
            </a:r>
          </a:p>
          <a:p>
            <a:pPr fontAlgn="t"/>
            <a:r>
              <a:rPr lang="en-US" dirty="0" smtClean="0"/>
              <a:t>Surprisingly, he may also have felt like something of a failure. Though the Corps of Discovery had traversed thousands of miles of wilderness with few casualties, Lewis and Clark did not find the Northwest Passage to the Pacific, the mission’s primary goal; the system of trading posts that they’d established began to fall apart before the explorers returned home. And now Lewis, the consummate adventurer, suddenly found himself stuck in a desk job.</a:t>
            </a:r>
          </a:p>
          <a:p>
            <a:pPr fontAlgn="t"/>
            <a:r>
              <a:rPr lang="en-US" dirty="0" smtClean="0"/>
              <a:t>Captain Meriwether Lewis was only 35 when he died of gunshot wounds to the head and abdomen on October 10, 1809. </a:t>
            </a:r>
          </a:p>
          <a:p>
            <a:pPr fontAlgn="t"/>
            <a:r>
              <a:rPr lang="en-US" dirty="0" smtClean="0"/>
              <a:t>“At the end of his life he was a horrible drunk, terribly depressed, who could never even finish his [expedition] journals,” says Paul Douglas Newman, a professor of history who teaches “Lewis and Clark and The Early American Republic” at the University of Pittsburgh. An American icon, Lewis was also a human being, and the expedition “was the pinnacle of Lewis’s life,” Newman says. “He came back and he just could not readjust. On the mission it was ‘how do we stay alive and collect information?’ Then suddenly you’re heroes. There’s a certain amount of stress to reentering the world. It was like coming back from the moon.”</a:t>
            </a:r>
          </a:p>
          <a:p>
            <a:pPr fontAlgn="t"/>
            <a:r>
              <a:rPr lang="en-US" dirty="0" smtClean="0"/>
              <a:t>Interestingly, John </a:t>
            </a:r>
            <a:r>
              <a:rPr lang="en-US" dirty="0" err="1" smtClean="0"/>
              <a:t>Guice</a:t>
            </a:r>
            <a:r>
              <a:rPr lang="en-US" dirty="0" smtClean="0"/>
              <a:t>, one of the most prominent critics of the suicide theory, uses a very different astronaut comparison. Lewis was indeed “like a man coming back from the moon,” </a:t>
            </a:r>
            <a:r>
              <a:rPr lang="en-US" dirty="0" err="1" smtClean="0"/>
              <a:t>Guice</a:t>
            </a:r>
            <a:r>
              <a:rPr lang="en-US" dirty="0" smtClean="0"/>
              <a:t> notes. But rather than feeling alienated, he would have been busy enjoying a level of Buzz </a:t>
            </a:r>
            <a:r>
              <a:rPr lang="en-US" dirty="0" err="1" smtClean="0"/>
              <a:t>Aldrin</a:t>
            </a:r>
            <a:r>
              <a:rPr lang="en-US" dirty="0" smtClean="0"/>
              <a:t>-like celebrity. “He had so much to live for,” says </a:t>
            </a:r>
            <a:r>
              <a:rPr lang="en-US" dirty="0" err="1" smtClean="0"/>
              <a:t>Guice</a:t>
            </a:r>
            <a:r>
              <a:rPr lang="en-US" dirty="0" smtClean="0"/>
              <a:t>, professor emeritus of history at The University of Southern Mississippi and the editor of </a:t>
            </a:r>
            <a:r>
              <a:rPr lang="en-US" i="1" dirty="0" smtClean="0"/>
              <a:t>By His Own Hand? The Mysterious Death of Meriwether Lewis</a:t>
            </a:r>
            <a:r>
              <a:rPr lang="en-US" dirty="0" smtClean="0"/>
              <a:t>. “This was the apex of a hero’s career. He was the governor of a huge territory. There were songs and poems written about him. This wasn’t just anybody who kicked the bucket.” Besides, how could an expert marksman botch his own suicide and be forced to shoot himself twice?</a:t>
            </a:r>
          </a:p>
          <a:p>
            <a:pPr fontAlgn="t"/>
            <a:r>
              <a:rPr lang="en-US" dirty="0" err="1" smtClean="0"/>
              <a:t>Guice</a:t>
            </a:r>
            <a:r>
              <a:rPr lang="en-US" dirty="0" smtClean="0"/>
              <a:t> believes that bandits roaming the notoriously dangerous Natchez Trace killed Lewis. Other murder theories range from the scandalous (the innkeeper discovered Lewis in flagrante with Mrs. Grinder) to the conspiratorial (a corrupt Army general named James Wilkinson hatched an assassination plot.)</a:t>
            </a:r>
          </a:p>
          <a:p>
            <a:pPr fontAlgn="t"/>
            <a:r>
              <a:rPr lang="en-US" dirty="0" smtClean="0"/>
              <a:t>Though Lewis’s mother is said to have believed he was murdered, that idea didn’t have much traction until the 1840s, when a commission of Tennesseans set out to honor Lewis by erecting a marker over his grave. While examining the remains, committee members wrote that “it was more probable that he died at the hands of an assassin.” Unfortunately, they failed to say why.</a:t>
            </a:r>
          </a:p>
          <a:p>
            <a:pPr fontAlgn="t"/>
            <a:r>
              <a:rPr lang="en-US" dirty="0" smtClean="0"/>
              <a:t>But the science of autopsies has come a long way since then, says James </a:t>
            </a:r>
            <a:r>
              <a:rPr lang="en-US" dirty="0" err="1" smtClean="0"/>
              <a:t>Starrs</a:t>
            </a:r>
            <a:r>
              <a:rPr lang="en-US" dirty="0" smtClean="0"/>
              <a:t>, a George Washington University Law School professor and forensics expert who is pressing for an exhumation. For one thing, with mitochondrial DNA samples he’s already taken from several of Lewis’ female descendants, scientists can confirm that the body really is Lewis’s (corpses were not uncommon on the Natchez Trace). If the skeleton is his, and intact, they can analyze gunpowder residue to see if he was shot at close range and examine fracture patterns in the skull. They could also potentially learn about his nutritional health, what drugs he was using and if he was suffering from syphilis. Historians would hold such details dear, </a:t>
            </a:r>
            <a:r>
              <a:rPr lang="en-US" dirty="0" err="1" smtClean="0"/>
              <a:t>Starrs</a:t>
            </a:r>
            <a:r>
              <a:rPr lang="en-US" dirty="0" smtClean="0"/>
              <a:t> says: “Nobody even knows how tall Meriwether Lewis was. We could do the DNA to find out the color of his hair.”</a:t>
            </a:r>
          </a:p>
          <a:p>
            <a:pPr fontAlgn="t"/>
            <a:r>
              <a:rPr lang="en-US" dirty="0" smtClean="0"/>
              <a:t>Some scholars aren’t so sure that an exhumation will clarify matters.</a:t>
            </a:r>
          </a:p>
          <a:p>
            <a:pPr fontAlgn="t"/>
            <a:r>
              <a:rPr lang="en-US" dirty="0" smtClean="0"/>
              <a:t>“Maybe there is an answer beneath the monument to help us understand,” says James Holmberg, curator of Special Collections at the </a:t>
            </a:r>
            <a:r>
              <a:rPr lang="en-US" dirty="0" err="1" smtClean="0"/>
              <a:t>Filson</a:t>
            </a:r>
            <a:r>
              <a:rPr lang="en-US" dirty="0" smtClean="0"/>
              <a:t> Historical Society in Louisville, Ky., who has published work on Lewis’s life and death. “But I don’t know if it would change anybody’s mind one way or the other.”</a:t>
            </a:r>
          </a:p>
          <a:p>
            <a:pPr fontAlgn="t"/>
            <a:r>
              <a:rPr lang="en-US" dirty="0" smtClean="0"/>
              <a:t>The details of the case are so sketchy that “it’s like trying to grab a shadow,” Holmberg says. “You try to reach out but you can never get a hold of it.” Even minor features of the story fluctuate. In some versions, Seaman, Lewis’s loyal Newfoundland who guarded his master against bears on the long journey West, remained by his grave, refusing to eat or drink. In other accounts, the dog was never there at all.</a:t>
            </a:r>
          </a:p>
          <a:p>
            <a:pPr fontAlgn="t"/>
            <a:r>
              <a:rPr lang="en-US" dirty="0" smtClean="0"/>
              <a:t>However Lewis died, his death had a considerable effect on the young country. A year and a half after the shooting, ornithologist Alexander Wilson, a friend of Lewis’s, interviewed Mrs. Grinder, becoming one of the first among many people who have investigated the case. He gave the Grinders money to maintain Lewis’s grave and visited the site himself. There, reflecting on the adventure-loving young man who had mapped “the gloomy and savage wilderness which I was just entering alone,” Wilson broke down and wept.</a:t>
            </a:r>
          </a:p>
          <a:p>
            <a:r>
              <a:rPr lang="en-US" dirty="0" smtClean="0"/>
              <a:t/>
            </a:r>
            <a:br>
              <a:rPr lang="en-US" dirty="0" smtClean="0"/>
            </a:br>
            <a:r>
              <a:rPr lang="en-US" dirty="0" smtClean="0"/>
              <a:t/>
            </a:r>
            <a:br>
              <a:rPr lang="en-US" dirty="0" smtClean="0"/>
            </a:br>
            <a:r>
              <a:rPr lang="en-US" dirty="0" smtClean="0"/>
              <a:t/>
            </a:r>
            <a:br>
              <a:rPr lang="en-US" dirty="0" smtClean="0"/>
            </a:br>
            <a:r>
              <a:rPr lang="en-US" dirty="0" smtClean="0"/>
              <a:t>Read more: http://www.smithsonianmag.com/history/meriwether-lewis-mysterious-death-144006713/#fVG7x2QrGELqZS4g.99</a:t>
            </a:r>
            <a:br>
              <a:rPr lang="en-US" dirty="0" smtClean="0"/>
            </a:br>
            <a:r>
              <a:rPr lang="en-US" dirty="0" smtClean="0"/>
              <a:t>Give the gift of Smithsonian magazine for only $12! http://bit.ly/1cGUiGv</a:t>
            </a:r>
            <a:br>
              <a:rPr lang="en-US" dirty="0" smtClean="0"/>
            </a:br>
            <a:r>
              <a:rPr lang="en-US" dirty="0" smtClean="0"/>
              <a:t>Follow us: @</a:t>
            </a:r>
            <a:r>
              <a:rPr lang="en-US" dirty="0" err="1" smtClean="0"/>
              <a:t>SmithsonianMag</a:t>
            </a:r>
            <a:r>
              <a:rPr lang="en-US" dirty="0" smtClean="0"/>
              <a:t> on Twitter</a:t>
            </a:r>
            <a:endParaRPr lang="en-US" dirty="0"/>
          </a:p>
        </p:txBody>
      </p: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7266265"/>
          </a:xfrm>
          <a:prstGeom prst="rect">
            <a:avLst/>
          </a:prstGeom>
        </p:spPr>
        <p:txBody>
          <a:bodyPr wrap="square">
            <a:spAutoFit/>
          </a:bodyPr>
          <a:lstStyle/>
          <a:p>
            <a:r>
              <a:rPr lang="en-US" dirty="0" smtClean="0">
                <a:hlinkClick r:id="rId2"/>
              </a:rPr>
              <a:t>http://xavianthaze.blogspot.com/2013/03/forensic-science-proves-that-famous.html</a:t>
            </a:r>
            <a:endParaRPr lang="en-US" dirty="0" smtClean="0"/>
          </a:p>
          <a:p>
            <a:r>
              <a:rPr lang="en-US" dirty="0" smtClean="0"/>
              <a:t>Lewis was prepared to succeed Wilkinson as the new governor of Louisiana. But Lewis was idealistic and optimistic and reportedly looked forward to taking out the trash corrupting the Louisiana territory. Strangely, Lewis then fell silent for an extended period, much to the dismay of Jefferson and others who awaited the publication of his journals. </a:t>
            </a:r>
            <a:br>
              <a:rPr lang="en-US" dirty="0" smtClean="0"/>
            </a:br>
            <a:r>
              <a:rPr lang="en-US" dirty="0" smtClean="0"/>
              <a:t>Various theories have emerged regarding the delay, including that Lewis was given time to recuperate by Jefferson; that he was actively searching for a wife; and that he fell victim to alcoholism, disease, or some other debilitation. Scholars generally concede that a clear answer to what happened to Lewis during this time is unlikely to ever emerge. </a:t>
            </a:r>
          </a:p>
          <a:p>
            <a:r>
              <a:rPr lang="en-US" dirty="0" smtClean="0"/>
              <a:t>This mysterious delay also resulted in scores of volumes of the journals going missing. Gary Moulton, professor and editor of one volume of the published journals of Lewis and Clark, suggests that throughout the years growing evidence indicates that much of what Lewis and Clark wrote about the westward journey was lost. Over the years, numerous documents of the expedition have come to light, some in the most unexpected places. . . . These discoveries seem to support the notion of other lost items yet to be found. No hope of discovery ranks so high as the hope of finding Meriwether Lewis’s diaries, which would fill the large gaps in his writing during and about the expedition. What those journal entries contained, and what truths they may have revealed about the fate of their author, remains a mystery. The other strange anomaly that has come to light are the mysterious gaps in Lewis’s journals, which are extensive and have vexed scholars for two centuries. Curiously, Lewis’s diaries are not included among the works compiled to create the tale of Lewis and Clark’s great journey. During a time when the journals were being compiled and prepared for publishing, correspondence between Jefferson, Clark, and one of the first editors of the corps’ collective journals, Nicholas Biddle, mention no concern about Lewis’s missing diaries.</a:t>
            </a:r>
          </a:p>
          <a:p>
            <a:r>
              <a:rPr lang="en-US" dirty="0" smtClean="0"/>
              <a:t>Despite a preponderance of missing documents, stories of the corps began circulating in 1806 via newspapers, word of mouth, and government documents, including Jefferson’s first report to Congress of the journey. In 1808, with the help of schoolteacher David </a:t>
            </a:r>
            <a:r>
              <a:rPr lang="en-US" dirty="0" err="1" smtClean="0"/>
              <a:t>M’Keehan</a:t>
            </a:r>
            <a:r>
              <a:rPr lang="en-US" dirty="0" smtClean="0"/>
              <a:t>, the journals of Patrick </a:t>
            </a:r>
            <a:r>
              <a:rPr lang="en-US" dirty="0" err="1" smtClean="0"/>
              <a:t>Gass</a:t>
            </a:r>
            <a:r>
              <a:rPr lang="en-US" dirty="0" smtClean="0"/>
              <a:t> were published amid public and private protest by Lewis. Biddle was the first to publish an authorized, official account of the journals kept by Lewis and Clark, albeit a paraphrased narrative and not an edited reprinting of the journals. Biddle was chosen by Clark and several advisors to take on the task that Clark conceded he was not literate enough to complete. At the time Biddle was a young Philadelphia lawyer, editor, and publisher and was considered to be qualified to take on the massive project. At first Biddle refused the job offered to him by Clark but was later convinced by one of Lewis’s mentors, botanist Benjamin Smith Barton, to accept the assignment.</a:t>
            </a:r>
            <a:br>
              <a:rPr lang="en-US" dirty="0" smtClean="0"/>
            </a:br>
            <a:r>
              <a:rPr lang="en-US" dirty="0" smtClean="0"/>
              <a:t>With the help of Clark, Biddle began work on the project in 1810, supplementing the collective, remaining journals of the corps with face-to-face interviews with Clark, who provided a wealth of additional material from memory during interviews conducted in Fincastle, Virginia. Biddle then returned to Philadelphia to complete the project. In June 1811 Biddle finished the manuscript but delayed publishing the work because the chosen publishing house, Conrad, had recently gone bankrupt. Biddle shopped the manuscript around but eventually passed the project off to one of his cohorts at the </a:t>
            </a:r>
            <a:r>
              <a:rPr lang="en-US" i="1" dirty="0" smtClean="0"/>
              <a:t>Port Folio </a:t>
            </a:r>
            <a:r>
              <a:rPr lang="en-US" dirty="0" smtClean="0"/>
              <a:t>magazine, Paul Allen. At the time Biddle said he was overwhelmed by duties in the Pennsylvania state legislature, at </a:t>
            </a:r>
            <a:r>
              <a:rPr lang="en-US" i="1" dirty="0" smtClean="0"/>
              <a:t>Port Folio, </a:t>
            </a:r>
            <a:r>
              <a:rPr lang="en-US" dirty="0" smtClean="0"/>
              <a:t>and in his own law practice. </a:t>
            </a:r>
            <a:br>
              <a:rPr lang="en-US" dirty="0" smtClean="0"/>
            </a:br>
            <a:r>
              <a:rPr lang="en-US" dirty="0" smtClean="0"/>
              <a:t>In 1814 the two-volume </a:t>
            </a:r>
            <a:r>
              <a:rPr lang="en-US" i="1" dirty="0" smtClean="0"/>
              <a:t>History Of The Expedition Under The Command Of Captains Lewis And Clark, To The Sources Of The Missouri, Thence Across The Rocky Mountains And Down The River Columbia To The Pacific Ocean. Performed During The Years 1804–5–6. By order of the Government Of The United States </a:t>
            </a:r>
            <a:r>
              <a:rPr lang="en-US" dirty="0" smtClean="0"/>
              <a:t>was published.</a:t>
            </a:r>
          </a:p>
          <a:p>
            <a:r>
              <a:rPr lang="en-US" dirty="0" smtClean="0"/>
              <a:t>Strangely, Biddle’s name did not appear on the book, which bore the byline “prepared for the press by Paul Allen, Esquire.” Scholars generally consider this edition the first published work to provide a reliable account of the travels of the Corps of Discovery and refer to it as the “Biddle/Allen edition.” It is generally accepted that Biddle took some literary liberties with the story, including a number of omissions regarding some of Lewis’s checkered history, such as his six court </a:t>
            </a:r>
            <a:r>
              <a:rPr lang="en-US" dirty="0" err="1" smtClean="0"/>
              <a:t>martials</a:t>
            </a:r>
            <a:r>
              <a:rPr lang="en-US" dirty="0" smtClean="0"/>
              <a:t> while serving in the military, and a generalized effort to craft the narrative into a rousing frontier tale. </a:t>
            </a:r>
            <a:br>
              <a:rPr lang="en-US" dirty="0" smtClean="0"/>
            </a:br>
            <a:r>
              <a:rPr lang="en-US" dirty="0" smtClean="0"/>
              <a:t>In April of 1818 Biddle claimed to have returned all the journals except Ordway’s to agents of the American Philosophical Society. Ordway’s journal was considered to have been rich with narrative about the daily exploits of the Corps, including strange details such as their encounters with legendary Welsh natives. Since then a number of journals and papers have appeared that indicate Biddle and others may have kept, lost, or miscataloged a number of the original journals given to them to edit.</a:t>
            </a:r>
          </a:p>
        </p:txBody>
      </p:sp>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220200" cy="6858000"/>
            <a:chOff x="0" y="0"/>
            <a:chExt cx="9220200" cy="6858000"/>
          </a:xfrm>
        </p:grpSpPr>
        <p:sp useBgFill="1">
          <p:nvSpPr>
            <p:cNvPr id="9" name="TextBox 8"/>
            <p:cNvSpPr txBox="1"/>
            <p:nvPr/>
          </p:nvSpPr>
          <p:spPr>
            <a:xfrm>
              <a:off x="49298" y="0"/>
              <a:ext cx="5214056" cy="646331"/>
            </a:xfrm>
            <a:prstGeom prst="rect">
              <a:avLst/>
            </a:prstGeom>
          </p:spPr>
          <p:txBody>
            <a:bodyPr wrap="none" rtlCol="0">
              <a:spAutoFit/>
            </a:bodyPr>
            <a:lstStyle/>
            <a:p>
              <a:r>
                <a:rPr lang="en-US" sz="3600" b="1" dirty="0" smtClean="0"/>
                <a:t>Captain Meriwether Lewis</a:t>
              </a:r>
              <a:endParaRPr lang="en-US" sz="3600" b="1" dirty="0"/>
            </a:p>
          </p:txBody>
        </p:sp>
        <p:sp>
          <p:nvSpPr>
            <p:cNvPr id="10" name="TextBox 9"/>
            <p:cNvSpPr txBox="1">
              <a:spLocks noChangeArrowheads="1"/>
            </p:cNvSpPr>
            <p:nvPr/>
          </p:nvSpPr>
          <p:spPr bwMode="auto">
            <a:xfrm>
              <a:off x="4690998" y="39469"/>
              <a:ext cx="4529202" cy="600164"/>
            </a:xfrm>
            <a:prstGeom prst="rect">
              <a:avLst/>
            </a:prstGeom>
            <a:noFill/>
            <a:ln w="9525">
              <a:noFill/>
              <a:miter lim="800000"/>
              <a:headEnd/>
              <a:tailEnd/>
            </a:ln>
          </p:spPr>
          <p:txBody>
            <a:bodyPr wrap="square">
              <a:spAutoFit/>
            </a:bodyPr>
            <a:lstStyle/>
            <a:p>
              <a:pPr algn="ctr">
                <a:defRPr/>
              </a:pPr>
              <a:r>
                <a:rPr lang="en-US" sz="3300" b="1" dirty="0" smtClean="0">
                  <a:ln>
                    <a:solidFill>
                      <a:srgbClr val="FF0000"/>
                    </a:solidFill>
                  </a:ln>
                  <a:solidFill>
                    <a:srgbClr val="FF0000"/>
                  </a:solidFill>
                  <a:effectLst>
                    <a:outerShdw dist="50800" dir="5400000" algn="ctr" rotWithShape="0">
                      <a:schemeClr val="tx1"/>
                    </a:outerShdw>
                  </a:effectLst>
                  <a:latin typeface="Tempus Sans ITC" pitchFamily="82" charset="0"/>
                </a:rPr>
                <a:t>What happened?</a:t>
              </a:r>
              <a:endParaRPr lang="en-US" sz="3300" b="1" dirty="0">
                <a:ln>
                  <a:solidFill>
                    <a:srgbClr val="FF0000"/>
                  </a:solidFill>
                </a:ln>
                <a:solidFill>
                  <a:srgbClr val="FF0000"/>
                </a:solidFill>
                <a:effectLst>
                  <a:outerShdw dist="50800" dir="5400000" algn="ctr" rotWithShape="0">
                    <a:schemeClr val="tx1"/>
                  </a:outerShdw>
                </a:effectLst>
                <a:latin typeface="Tempus Sans ITC" pitchFamily="82" charset="0"/>
              </a:endParaRPr>
            </a:p>
          </p:txBody>
        </p:sp>
        <p:sp useBgFill="1">
          <p:nvSpPr>
            <p:cNvPr id="11" name="TextBox 10"/>
            <p:cNvSpPr txBox="1">
              <a:spLocks noChangeArrowheads="1"/>
            </p:cNvSpPr>
            <p:nvPr/>
          </p:nvSpPr>
          <p:spPr bwMode="auto">
            <a:xfrm>
              <a:off x="0" y="6304002"/>
              <a:ext cx="9144000" cy="553998"/>
            </a:xfrm>
            <a:prstGeom prst="rect">
              <a:avLst/>
            </a:prstGeom>
            <a:ln w="9525">
              <a:noFill/>
              <a:miter lim="800000"/>
              <a:headEnd/>
              <a:tailEnd/>
            </a:ln>
          </p:spPr>
          <p:txBody>
            <a:bodyPr wrap="square">
              <a:spAutoFit/>
            </a:bodyPr>
            <a:lstStyle/>
            <a:p>
              <a:pPr algn="ctr">
                <a:defRPr/>
              </a:pPr>
              <a:r>
                <a:rPr lang="en-US" sz="3000" dirty="0" smtClean="0">
                  <a:latin typeface="Calibri" pitchFamily="34" charset="0"/>
                </a:rPr>
                <a:t>For now, the Captain Lewis’ remains are undisturbed</a:t>
              </a:r>
            </a:p>
          </p:txBody>
        </p:sp>
        <p:pic>
          <p:nvPicPr>
            <p:cNvPr id="12" name="Picture 6" descr="Image result for grinder's roadhouse natchez trace"/>
            <p:cNvPicPr>
              <a:picLocks noChangeAspect="1" noChangeArrowheads="1"/>
            </p:cNvPicPr>
            <p:nvPr/>
          </p:nvPicPr>
          <p:blipFill>
            <a:blip r:embed="rId2"/>
            <a:srcRect/>
            <a:stretch>
              <a:fillRect/>
            </a:stretch>
          </p:blipFill>
          <p:spPr bwMode="auto">
            <a:xfrm>
              <a:off x="0" y="723900"/>
              <a:ext cx="9176385" cy="5524500"/>
            </a:xfrm>
            <a:prstGeom prst="rect">
              <a:avLst/>
            </a:prstGeom>
            <a:noFill/>
          </p:spPr>
        </p:pic>
      </p:grpSp>
      <p:pic>
        <p:nvPicPr>
          <p:cNvPr id="2" name="Picture 1"/>
          <p:cNvPicPr>
            <a:picLocks noChangeAspect="1" noChangeArrowheads="1"/>
          </p:cNvPicPr>
          <p:nvPr/>
        </p:nvPicPr>
        <p:blipFill>
          <a:blip r:embed="rId3"/>
          <a:srcRect r="898" b="85586"/>
          <a:stretch>
            <a:fillRect/>
          </a:stretch>
        </p:blipFill>
        <p:spPr bwMode="auto">
          <a:xfrm>
            <a:off x="76200" y="182880"/>
            <a:ext cx="7467600" cy="1493520"/>
          </a:xfrm>
          <a:prstGeom prst="rect">
            <a:avLst/>
          </a:prstGeom>
          <a:noFill/>
          <a:ln w="9525">
            <a:noFill/>
            <a:miter lim="800000"/>
            <a:headEnd/>
            <a:tailEnd/>
          </a:ln>
          <a:effectLst/>
        </p:spPr>
      </p:pic>
      <p:pic>
        <p:nvPicPr>
          <p:cNvPr id="4" name="Picture 9" descr="Image result for william clark explorer full body"/>
          <p:cNvPicPr>
            <a:picLocks noChangeAspect="1" noChangeArrowheads="1"/>
          </p:cNvPicPr>
          <p:nvPr/>
        </p:nvPicPr>
        <p:blipFill>
          <a:blip r:embed="rId4"/>
          <a:srcRect l="8160" t="2667" r="3749" b="1531"/>
          <a:stretch>
            <a:fillRect/>
          </a:stretch>
        </p:blipFill>
        <p:spPr bwMode="auto">
          <a:xfrm>
            <a:off x="685800" y="1676400"/>
            <a:ext cx="7162800" cy="4767414"/>
          </a:xfrm>
          <a:prstGeom prst="rect">
            <a:avLst/>
          </a:prstGeom>
          <a:noFill/>
        </p:spPr>
      </p:pic>
      <p:pic>
        <p:nvPicPr>
          <p:cNvPr id="8" name="Picture 9" descr="Image result for william clark explorer full body"/>
          <p:cNvPicPr>
            <a:picLocks noChangeAspect="1" noChangeArrowheads="1"/>
          </p:cNvPicPr>
          <p:nvPr/>
        </p:nvPicPr>
        <p:blipFill>
          <a:blip r:embed="rId4"/>
          <a:srcRect l="8160" t="469" r="47794"/>
          <a:stretch>
            <a:fillRect/>
          </a:stretch>
        </p:blipFill>
        <p:spPr bwMode="auto">
          <a:xfrm>
            <a:off x="685800" y="1676400"/>
            <a:ext cx="3581400" cy="4953000"/>
          </a:xfrm>
          <a:prstGeom prst="rect">
            <a:avLst/>
          </a:prstGeom>
          <a:noFill/>
        </p:spPr>
      </p:pic>
      <p:sp useBgFill="1">
        <p:nvSpPr>
          <p:cNvPr id="6" name="TextBox 5"/>
          <p:cNvSpPr txBox="1"/>
          <p:nvPr/>
        </p:nvSpPr>
        <p:spPr>
          <a:xfrm>
            <a:off x="269091" y="115669"/>
            <a:ext cx="4302909" cy="646331"/>
          </a:xfrm>
          <a:prstGeom prst="rect">
            <a:avLst/>
          </a:prstGeom>
        </p:spPr>
        <p:txBody>
          <a:bodyPr wrap="none" rtlCol="0">
            <a:spAutoFit/>
          </a:bodyPr>
          <a:lstStyle/>
          <a:p>
            <a:r>
              <a:rPr lang="en-US" sz="3600" b="1" dirty="0" smtClean="0"/>
              <a:t>Captain William Clark</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63" presetClass="path" presetSubtype="0" accel="50000" decel="50000" fill="hold" nodeType="withEffect">
                                  <p:stCondLst>
                                    <p:cond delay="0"/>
                                  </p:stCondLst>
                                  <p:childTnLst>
                                    <p:animMotion origin="layout" path="M -3.33333E-6 4.67731E-6 L 0.52084 -0.22762 " pathEditMode="relative" rAng="0" ptsTypes="AA">
                                      <p:cBhvr>
                                        <p:cTn id="19" dur="1000" fill="hold"/>
                                        <p:tgtEl>
                                          <p:spTgt spid="8"/>
                                        </p:tgtEl>
                                        <p:attrNameLst>
                                          <p:attrName>ppt_x</p:attrName>
                                          <p:attrName>ppt_y</p:attrName>
                                        </p:attrNameLst>
                                      </p:cBhvr>
                                      <p:rCtr x="260" y="-114"/>
                                    </p:animMotion>
                                  </p:childTnLst>
                                </p:cTn>
                              </p:par>
                              <p:par>
                                <p:cTn id="20" presetID="10" presetClass="exit" presetSubtype="0" fill="hold" nodeType="withEffect">
                                  <p:stCondLst>
                                    <p:cond delay="0"/>
                                  </p:stCondLst>
                                  <p:childTnLst>
                                    <p:animEffect transition="out" filter="fade">
                                      <p:cBhvr>
                                        <p:cTn id="21" dur="1000"/>
                                        <p:tgtEl>
                                          <p:spTgt spid="2"/>
                                        </p:tgtEl>
                                      </p:cBhvr>
                                    </p:animEffect>
                                    <p:set>
                                      <p:cBhvr>
                                        <p:cTn id="22" dur="1" fill="hold">
                                          <p:stCondLst>
                                            <p:cond delay="999"/>
                                          </p:stCondLst>
                                        </p:cTn>
                                        <p:tgtEl>
                                          <p:spTgt spid="2"/>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childTnLst>
                          </p:cTn>
                        </p:par>
                        <p:par>
                          <p:cTn id="26" fill="hold">
                            <p:stCondLst>
                              <p:cond delay="1000"/>
                            </p:stCondLst>
                            <p:childTnLst>
                              <p:par>
                                <p:cTn id="27" presetID="53"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Effect transition="in" filter="fade">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p:cNvSpPr/>
          <p:nvPr/>
        </p:nvSpPr>
        <p:spPr>
          <a:xfrm>
            <a:off x="0" y="4191000"/>
            <a:ext cx="5334000" cy="1815882"/>
          </a:xfrm>
          <a:prstGeom prst="rect">
            <a:avLst/>
          </a:prstGeom>
        </p:spPr>
        <p:txBody>
          <a:bodyPr wrap="square">
            <a:spAutoFit/>
          </a:bodyPr>
          <a:lstStyle/>
          <a:p>
            <a:r>
              <a:rPr lang="en-US" sz="2800" dirty="0" smtClean="0"/>
              <a:t>NOTE:  there is suggestion of a son, named ‘Daytime Smoke’, born in 1807 to a Nez Perce woman; there appears to have been no contact</a:t>
            </a:r>
            <a:endParaRPr lang="en-US" sz="2800" dirty="0"/>
          </a:p>
        </p:txBody>
      </p:sp>
      <p:pic>
        <p:nvPicPr>
          <p:cNvPr id="2" name="Picture 9" descr="Image result for william clark explorer full body"/>
          <p:cNvPicPr>
            <a:picLocks noChangeAspect="1" noChangeArrowheads="1"/>
          </p:cNvPicPr>
          <p:nvPr/>
        </p:nvPicPr>
        <p:blipFill>
          <a:blip r:embed="rId2"/>
          <a:srcRect l="8160" t="469" r="47794"/>
          <a:stretch>
            <a:fillRect/>
          </a:stretch>
        </p:blipFill>
        <p:spPr bwMode="auto">
          <a:xfrm>
            <a:off x="5449824" y="109728"/>
            <a:ext cx="3581400" cy="4953000"/>
          </a:xfrm>
          <a:prstGeom prst="rect">
            <a:avLst/>
          </a:prstGeom>
          <a:noFill/>
        </p:spPr>
      </p:pic>
      <p:sp useBgFill="1">
        <p:nvSpPr>
          <p:cNvPr id="3" name="TextBox 2"/>
          <p:cNvSpPr txBox="1"/>
          <p:nvPr/>
        </p:nvSpPr>
        <p:spPr>
          <a:xfrm>
            <a:off x="269091" y="115669"/>
            <a:ext cx="4302909" cy="646331"/>
          </a:xfrm>
          <a:prstGeom prst="rect">
            <a:avLst/>
          </a:prstGeom>
        </p:spPr>
        <p:txBody>
          <a:bodyPr wrap="none" rtlCol="0">
            <a:spAutoFit/>
          </a:bodyPr>
          <a:lstStyle/>
          <a:p>
            <a:r>
              <a:rPr lang="en-US" sz="3600" b="1" dirty="0" smtClean="0"/>
              <a:t>Captain William Clark</a:t>
            </a:r>
            <a:endParaRPr lang="en-US" sz="3600" b="1" dirty="0"/>
          </a:p>
        </p:txBody>
      </p:sp>
      <p:sp>
        <p:nvSpPr>
          <p:cNvPr id="5" name="Rectangle 4"/>
          <p:cNvSpPr/>
          <p:nvPr/>
        </p:nvSpPr>
        <p:spPr>
          <a:xfrm>
            <a:off x="0" y="914400"/>
            <a:ext cx="5410200" cy="1815882"/>
          </a:xfrm>
          <a:prstGeom prst="rect">
            <a:avLst/>
          </a:prstGeom>
        </p:spPr>
        <p:txBody>
          <a:bodyPr wrap="square">
            <a:spAutoFit/>
          </a:bodyPr>
          <a:lstStyle/>
          <a:p>
            <a:r>
              <a:rPr lang="en-US" sz="2800" dirty="0" smtClean="0"/>
              <a:t> 1808: marries 16 year old Julia</a:t>
            </a:r>
          </a:p>
          <a:p>
            <a:r>
              <a:rPr lang="en-US" sz="2800" dirty="0" smtClean="0"/>
              <a:t>    Hancock; they have five children;</a:t>
            </a:r>
          </a:p>
          <a:p>
            <a:r>
              <a:rPr lang="en-US" sz="2800" dirty="0" smtClean="0"/>
              <a:t>    the oldest named  Meriwether </a:t>
            </a:r>
          </a:p>
          <a:p>
            <a:r>
              <a:rPr lang="en-US" sz="2800" dirty="0" smtClean="0"/>
              <a:t>    Lewis Clark</a:t>
            </a:r>
            <a:endParaRPr lang="en-US" sz="2800" dirty="0"/>
          </a:p>
        </p:txBody>
      </p:sp>
      <p:sp>
        <p:nvSpPr>
          <p:cNvPr id="6" name="Rectangle 5"/>
          <p:cNvSpPr/>
          <p:nvPr/>
        </p:nvSpPr>
        <p:spPr>
          <a:xfrm>
            <a:off x="0" y="2679918"/>
            <a:ext cx="5410200" cy="1384995"/>
          </a:xfrm>
          <a:prstGeom prst="rect">
            <a:avLst/>
          </a:prstGeom>
        </p:spPr>
        <p:txBody>
          <a:bodyPr wrap="square">
            <a:spAutoFit/>
          </a:bodyPr>
          <a:lstStyle/>
          <a:p>
            <a:r>
              <a:rPr lang="en-US" sz="2800" dirty="0" smtClean="0"/>
              <a:t>1820: After Julia's death, he marries</a:t>
            </a:r>
          </a:p>
          <a:p>
            <a:r>
              <a:rPr lang="en-US" sz="2800" dirty="0" smtClean="0"/>
              <a:t>    Julia's cousin, Harriet Radford; </a:t>
            </a:r>
          </a:p>
          <a:p>
            <a:r>
              <a:rPr lang="en-US" sz="2800" dirty="0" smtClean="0"/>
              <a:t>    they have three children together</a:t>
            </a:r>
            <a:endParaRPr lang="en-US" sz="2800" dirty="0"/>
          </a:p>
        </p:txBody>
      </p:sp>
      <p:pic>
        <p:nvPicPr>
          <p:cNvPr id="37892" name="Picture 4" descr="https://franceshunter.files.wordpress.com/2010/04/juliapicture1.jpg"/>
          <p:cNvPicPr>
            <a:picLocks noChangeAspect="1" noChangeArrowheads="1"/>
          </p:cNvPicPr>
          <p:nvPr/>
        </p:nvPicPr>
        <p:blipFill>
          <a:blip r:embed="rId3"/>
          <a:srcRect/>
          <a:stretch>
            <a:fillRect/>
          </a:stretch>
        </p:blipFill>
        <p:spPr bwMode="auto">
          <a:xfrm>
            <a:off x="2667000" y="2425874"/>
            <a:ext cx="3124200" cy="4279726"/>
          </a:xfrm>
          <a:prstGeom prst="rect">
            <a:avLst/>
          </a:prstGeom>
          <a:noFill/>
          <a:ln w="50800">
            <a:solidFill>
              <a:schemeClr val="tx1"/>
            </a:solidFill>
          </a:ln>
        </p:spPr>
      </p:pic>
      <p:pic>
        <p:nvPicPr>
          <p:cNvPr id="37894" name="Picture 6" descr="https://franceshunter.files.wordpress.com/2011/03/harrietradford.jpg"/>
          <p:cNvPicPr>
            <a:picLocks noChangeAspect="1" noChangeArrowheads="1"/>
          </p:cNvPicPr>
          <p:nvPr/>
        </p:nvPicPr>
        <p:blipFill>
          <a:blip r:embed="rId4"/>
          <a:srcRect/>
          <a:stretch>
            <a:fillRect/>
          </a:stretch>
        </p:blipFill>
        <p:spPr bwMode="auto">
          <a:xfrm>
            <a:off x="5410200" y="3096009"/>
            <a:ext cx="2819400" cy="3609591"/>
          </a:xfrm>
          <a:prstGeom prst="rect">
            <a:avLst/>
          </a:prstGeom>
          <a:noFill/>
          <a:ln w="50800">
            <a:solidFill>
              <a:schemeClr val="tx1"/>
            </a:solidFill>
          </a:ln>
        </p:spPr>
      </p:pic>
      <p:pic>
        <p:nvPicPr>
          <p:cNvPr id="37890" name="Picture 2" descr="http://1.bp.blogspot.com/_3OKM5RzyU5w/S5KCMkxumhI/AAAAAAAAAHI/8WtbKF5rFAY/s1600/Halahtookit.jpg"/>
          <p:cNvPicPr>
            <a:picLocks noChangeAspect="1" noChangeArrowheads="1"/>
          </p:cNvPicPr>
          <p:nvPr/>
        </p:nvPicPr>
        <p:blipFill>
          <a:blip r:embed="rId5"/>
          <a:srcRect/>
          <a:stretch>
            <a:fillRect/>
          </a:stretch>
        </p:blipFill>
        <p:spPr bwMode="auto">
          <a:xfrm>
            <a:off x="6451601" y="3505200"/>
            <a:ext cx="2539999" cy="3200400"/>
          </a:xfrm>
          <a:prstGeom prst="rect">
            <a:avLst/>
          </a:prstGeom>
          <a:noFill/>
          <a:ln w="508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7892"/>
                                        </p:tgtEl>
                                        <p:attrNameLst>
                                          <p:attrName>style.visibility</p:attrName>
                                        </p:attrNameLst>
                                      </p:cBhvr>
                                      <p:to>
                                        <p:strVal val="visible"/>
                                      </p:to>
                                    </p:set>
                                    <p:animEffect transition="in" filter="fade">
                                      <p:cBhvr>
                                        <p:cTn id="10" dur="1000"/>
                                        <p:tgtEl>
                                          <p:spTgt spid="3789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37892"/>
                                        </p:tgtEl>
                                      </p:cBhvr>
                                    </p:animEffect>
                                    <p:set>
                                      <p:cBhvr>
                                        <p:cTn id="15" dur="1" fill="hold">
                                          <p:stCondLst>
                                            <p:cond delay="999"/>
                                          </p:stCondLst>
                                        </p:cTn>
                                        <p:tgtEl>
                                          <p:spTgt spid="37892"/>
                                        </p:tgtEl>
                                        <p:attrNameLst>
                                          <p:attrName>style.visibility</p:attrName>
                                        </p:attrNameLst>
                                      </p:cBhvr>
                                      <p:to>
                                        <p:strVal val="hidden"/>
                                      </p:to>
                                    </p:se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37894"/>
                                        </p:tgtEl>
                                        <p:attrNameLst>
                                          <p:attrName>style.visibility</p:attrName>
                                        </p:attrNameLst>
                                      </p:cBhvr>
                                      <p:to>
                                        <p:strVal val="visible"/>
                                      </p:to>
                                    </p:set>
                                    <p:animEffect transition="in" filter="fade">
                                      <p:cBhvr>
                                        <p:cTn id="22" dur="1000"/>
                                        <p:tgtEl>
                                          <p:spTgt spid="3789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1000"/>
                                        <p:tgtEl>
                                          <p:spTgt spid="37894"/>
                                        </p:tgtEl>
                                      </p:cBhvr>
                                    </p:animEffect>
                                    <p:set>
                                      <p:cBhvr>
                                        <p:cTn id="27" dur="1" fill="hold">
                                          <p:stCondLst>
                                            <p:cond delay="999"/>
                                          </p:stCondLst>
                                        </p:cTn>
                                        <p:tgtEl>
                                          <p:spTgt spid="37894"/>
                                        </p:tgtEl>
                                        <p:attrNameLst>
                                          <p:attrName>style.visibility</p:attrName>
                                        </p:attrNameLst>
                                      </p:cBhvr>
                                      <p:to>
                                        <p:strVal val="hidden"/>
                                      </p:to>
                                    </p:se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37890"/>
                                        </p:tgtEl>
                                        <p:attrNameLst>
                                          <p:attrName>style.visibility</p:attrName>
                                        </p:attrNameLst>
                                      </p:cBhvr>
                                      <p:to>
                                        <p:strVal val="visible"/>
                                      </p:to>
                                    </p:set>
                                    <p:animEffect transition="in" filter="fade">
                                      <p:cBhvr>
                                        <p:cTn id="34" dur="10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6"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85800"/>
            <a:ext cx="5486400" cy="1815882"/>
          </a:xfrm>
          <a:prstGeom prst="rect">
            <a:avLst/>
          </a:prstGeom>
        </p:spPr>
        <p:txBody>
          <a:bodyPr wrap="square">
            <a:spAutoFit/>
          </a:bodyPr>
          <a:lstStyle/>
          <a:p>
            <a:r>
              <a:rPr lang="en-US" sz="2700" dirty="0" smtClean="0"/>
              <a:t>1807: Jefferson appoints Clark</a:t>
            </a:r>
          </a:p>
          <a:p>
            <a:r>
              <a:rPr lang="en-US" sz="2700" dirty="0" smtClean="0"/>
              <a:t>    as brigadier general of the militia </a:t>
            </a:r>
          </a:p>
          <a:p>
            <a:r>
              <a:rPr lang="en-US" sz="2700" dirty="0" smtClean="0"/>
              <a:t>    in the Louisiana Territory, &amp; US</a:t>
            </a:r>
          </a:p>
          <a:p>
            <a:r>
              <a:rPr lang="en-US" sz="2700" dirty="0" smtClean="0"/>
              <a:t>    Agent for Indian Affairs</a:t>
            </a:r>
            <a:endParaRPr lang="en-US" sz="2700" dirty="0"/>
          </a:p>
        </p:txBody>
      </p:sp>
      <p:pic>
        <p:nvPicPr>
          <p:cNvPr id="2" name="Picture 9" descr="Image result for william clark explorer full body"/>
          <p:cNvPicPr>
            <a:picLocks noChangeAspect="1" noChangeArrowheads="1"/>
          </p:cNvPicPr>
          <p:nvPr/>
        </p:nvPicPr>
        <p:blipFill>
          <a:blip r:embed="rId2"/>
          <a:srcRect l="8160" t="469" r="47794"/>
          <a:stretch>
            <a:fillRect/>
          </a:stretch>
        </p:blipFill>
        <p:spPr bwMode="auto">
          <a:xfrm>
            <a:off x="5449824" y="109728"/>
            <a:ext cx="3581400" cy="4953000"/>
          </a:xfrm>
          <a:prstGeom prst="rect">
            <a:avLst/>
          </a:prstGeom>
          <a:noFill/>
        </p:spPr>
      </p:pic>
      <p:sp useBgFill="1">
        <p:nvSpPr>
          <p:cNvPr id="3" name="TextBox 2"/>
          <p:cNvSpPr txBox="1"/>
          <p:nvPr/>
        </p:nvSpPr>
        <p:spPr>
          <a:xfrm>
            <a:off x="269091" y="115669"/>
            <a:ext cx="4302909" cy="646331"/>
          </a:xfrm>
          <a:prstGeom prst="rect">
            <a:avLst/>
          </a:prstGeom>
        </p:spPr>
        <p:txBody>
          <a:bodyPr wrap="none" rtlCol="0">
            <a:spAutoFit/>
          </a:bodyPr>
          <a:lstStyle/>
          <a:p>
            <a:r>
              <a:rPr lang="en-US" sz="3600" b="1" dirty="0" smtClean="0"/>
              <a:t>Captain William Clark</a:t>
            </a:r>
            <a:endParaRPr lang="en-US" sz="3600" b="1" dirty="0"/>
          </a:p>
        </p:txBody>
      </p:sp>
      <p:sp>
        <p:nvSpPr>
          <p:cNvPr id="10" name="Rectangle 9"/>
          <p:cNvSpPr/>
          <p:nvPr/>
        </p:nvSpPr>
        <p:spPr>
          <a:xfrm>
            <a:off x="0" y="3286780"/>
            <a:ext cx="5486400" cy="523220"/>
          </a:xfrm>
          <a:prstGeom prst="rect">
            <a:avLst/>
          </a:prstGeom>
        </p:spPr>
        <p:txBody>
          <a:bodyPr wrap="square">
            <a:spAutoFit/>
          </a:bodyPr>
          <a:lstStyle/>
          <a:p>
            <a:r>
              <a:rPr lang="en-US" sz="2700" dirty="0" smtClean="0"/>
              <a:t>War of 1812: Clark participates</a:t>
            </a:r>
          </a:p>
        </p:txBody>
      </p:sp>
      <p:sp>
        <p:nvSpPr>
          <p:cNvPr id="11" name="Rectangle 10"/>
          <p:cNvSpPr/>
          <p:nvPr/>
        </p:nvSpPr>
        <p:spPr>
          <a:xfrm>
            <a:off x="0" y="3720405"/>
            <a:ext cx="5486400" cy="1384995"/>
          </a:xfrm>
          <a:prstGeom prst="rect">
            <a:avLst/>
          </a:prstGeom>
        </p:spPr>
        <p:txBody>
          <a:bodyPr wrap="square">
            <a:spAutoFit/>
          </a:bodyPr>
          <a:lstStyle/>
          <a:p>
            <a:r>
              <a:rPr lang="en-US" sz="2700" dirty="0" smtClean="0"/>
              <a:t>1813: When the Missouri Territory </a:t>
            </a:r>
          </a:p>
          <a:p>
            <a:r>
              <a:rPr lang="en-US" sz="2700" dirty="0" smtClean="0"/>
              <a:t>    is formed; Clark is appointed</a:t>
            </a:r>
          </a:p>
          <a:p>
            <a:r>
              <a:rPr lang="en-US" sz="2700" dirty="0" smtClean="0"/>
              <a:t>    governor of the Territory</a:t>
            </a:r>
          </a:p>
        </p:txBody>
      </p:sp>
      <p:pic>
        <p:nvPicPr>
          <p:cNvPr id="2052" name="Picture 4" descr="William Clark, portrait by Charles Willson Peale, 1810; in Independence National Historical Park, Philadelphia."/>
          <p:cNvPicPr>
            <a:picLocks noChangeAspect="1" noChangeArrowheads="1"/>
          </p:cNvPicPr>
          <p:nvPr/>
        </p:nvPicPr>
        <p:blipFill>
          <a:blip r:embed="rId3"/>
          <a:srcRect/>
          <a:stretch>
            <a:fillRect/>
          </a:stretch>
        </p:blipFill>
        <p:spPr bwMode="auto">
          <a:xfrm>
            <a:off x="5379720" y="304800"/>
            <a:ext cx="3611880" cy="4514850"/>
          </a:xfrm>
          <a:prstGeom prst="rect">
            <a:avLst/>
          </a:prstGeom>
          <a:noFill/>
        </p:spPr>
      </p:pic>
      <p:sp>
        <p:nvSpPr>
          <p:cNvPr id="14" name="Rectangle 13"/>
          <p:cNvSpPr/>
          <p:nvPr/>
        </p:nvSpPr>
        <p:spPr>
          <a:xfrm>
            <a:off x="0" y="2398693"/>
            <a:ext cx="5486400" cy="954107"/>
          </a:xfrm>
          <a:prstGeom prst="rect">
            <a:avLst/>
          </a:prstGeom>
        </p:spPr>
        <p:txBody>
          <a:bodyPr wrap="square">
            <a:spAutoFit/>
          </a:bodyPr>
          <a:lstStyle/>
          <a:p>
            <a:r>
              <a:rPr lang="en-US" sz="2700" dirty="0" smtClean="0"/>
              <a:t>1809: Clark arranges publication</a:t>
            </a:r>
          </a:p>
          <a:p>
            <a:r>
              <a:rPr lang="en-US" sz="2700" dirty="0" smtClean="0"/>
              <a:t>    of the Expedition Journals</a:t>
            </a:r>
            <a:endParaRPr lang="en-US" sz="2700" dirty="0"/>
          </a:p>
        </p:txBody>
      </p:sp>
      <p:sp>
        <p:nvSpPr>
          <p:cNvPr id="17" name="Rectangle 16"/>
          <p:cNvSpPr/>
          <p:nvPr/>
        </p:nvSpPr>
        <p:spPr>
          <a:xfrm>
            <a:off x="0" y="4989493"/>
            <a:ext cx="9144000" cy="954107"/>
          </a:xfrm>
          <a:prstGeom prst="rect">
            <a:avLst/>
          </a:prstGeom>
        </p:spPr>
        <p:txBody>
          <a:bodyPr wrap="square">
            <a:spAutoFit/>
          </a:bodyPr>
          <a:lstStyle/>
          <a:p>
            <a:r>
              <a:rPr lang="en-US" sz="2700" dirty="0" smtClean="0"/>
              <a:t>    - prepares map of tribal villages in Territory to protect white </a:t>
            </a:r>
          </a:p>
          <a:p>
            <a:r>
              <a:rPr lang="en-US" sz="2700" dirty="0" smtClean="0"/>
              <a:t>      settlers from possible British-Indian attacks in War 1812 </a:t>
            </a:r>
          </a:p>
        </p:txBody>
      </p:sp>
      <p:pic>
        <p:nvPicPr>
          <p:cNvPr id="18" name="Picture 2"/>
          <p:cNvPicPr>
            <a:picLocks noChangeAspect="1" noChangeArrowheads="1"/>
          </p:cNvPicPr>
          <p:nvPr/>
        </p:nvPicPr>
        <p:blipFill>
          <a:blip r:embed="rId4"/>
          <a:srcRect l="3628"/>
          <a:stretch>
            <a:fillRect/>
          </a:stretch>
        </p:blipFill>
        <p:spPr bwMode="auto">
          <a:xfrm rot="622676">
            <a:off x="5063469" y="871135"/>
            <a:ext cx="4048125" cy="3286125"/>
          </a:xfrm>
          <a:prstGeom prst="rect">
            <a:avLst/>
          </a:prstGeom>
          <a:noFill/>
          <a:ln w="9525">
            <a:noFill/>
            <a:miter lim="800000"/>
            <a:headEnd/>
            <a:tailEnd/>
          </a:ln>
          <a:effectLst/>
        </p:spPr>
      </p:pic>
      <p:pic>
        <p:nvPicPr>
          <p:cNvPr id="15" name="Picture 3"/>
          <p:cNvPicPr>
            <a:picLocks noChangeAspect="1" noChangeArrowheads="1"/>
          </p:cNvPicPr>
          <p:nvPr/>
        </p:nvPicPr>
        <p:blipFill>
          <a:blip r:embed="rId5" cstate="print"/>
          <a:srcRect/>
          <a:stretch>
            <a:fillRect/>
          </a:stretch>
        </p:blipFill>
        <p:spPr bwMode="auto">
          <a:xfrm>
            <a:off x="3505200" y="0"/>
            <a:ext cx="5715000" cy="3765368"/>
          </a:xfrm>
          <a:prstGeom prst="rect">
            <a:avLst/>
          </a:prstGeom>
          <a:noFill/>
          <a:ln w="9525">
            <a:noFill/>
            <a:miter lim="800000"/>
            <a:headEnd/>
            <a:tailEnd/>
          </a:ln>
          <a:effectLst/>
        </p:spPr>
      </p:pic>
      <p:sp>
        <p:nvSpPr>
          <p:cNvPr id="16" name="Oval 15"/>
          <p:cNvSpPr/>
          <p:nvPr/>
        </p:nvSpPr>
        <p:spPr>
          <a:xfrm>
            <a:off x="5638800" y="1219200"/>
            <a:ext cx="1066800" cy="685800"/>
          </a:xfrm>
          <a:prstGeom prst="ellipse">
            <a:avLst/>
          </a:prstGeom>
          <a:noFill/>
          <a:ln w="50800">
            <a:solidFill>
              <a:srgbClr val="FF0000"/>
            </a:solidFill>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1"/>
          <p:cNvPicPr>
            <a:picLocks noChangeAspect="1" noChangeArrowheads="1"/>
          </p:cNvPicPr>
          <p:nvPr/>
        </p:nvPicPr>
        <p:blipFill>
          <a:blip r:embed="rId6"/>
          <a:srcRect l="16152" t="14869" r="17792" b="9979"/>
          <a:stretch>
            <a:fillRect/>
          </a:stretch>
        </p:blipFill>
        <p:spPr bwMode="auto">
          <a:xfrm>
            <a:off x="2438400" y="820867"/>
            <a:ext cx="6579224" cy="4208333"/>
          </a:xfrm>
          <a:prstGeom prst="rect">
            <a:avLst/>
          </a:prstGeom>
          <a:noFill/>
          <a:ln w="25400">
            <a:solidFill>
              <a:schemeClr val="accent6">
                <a:lumMod val="50000"/>
              </a:schemeClr>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1000"/>
                                        <p:tgtEl>
                                          <p:spTgt spid="2052"/>
                                        </p:tgtEl>
                                      </p:cBhvr>
                                    </p:animEffect>
                                  </p:childTnLst>
                                </p:cTn>
                              </p:par>
                              <p:par>
                                <p:cTn id="12" presetID="10" presetClass="exit" presetSubtype="0" fill="hold" nodeType="withEffect">
                                  <p:stCondLst>
                                    <p:cond delay="0"/>
                                  </p:stCondLst>
                                  <p:childTnLst>
                                    <p:animEffect transition="out" filter="fade">
                                      <p:cBhvr>
                                        <p:cTn id="13" dur="1000"/>
                                        <p:tgtEl>
                                          <p:spTgt spid="2"/>
                                        </p:tgtEl>
                                      </p:cBhvr>
                                    </p:animEffect>
                                    <p:set>
                                      <p:cBhvr>
                                        <p:cTn id="14" dur="1" fill="hold">
                                          <p:stCondLst>
                                            <p:cond delay="9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par>
                                <p:cTn id="23" presetID="10" presetClass="exit" presetSubtype="0" fill="hold" nodeType="withEffect">
                                  <p:stCondLst>
                                    <p:cond delay="0"/>
                                  </p:stCondLst>
                                  <p:childTnLst>
                                    <p:animEffect transition="out" filter="fade">
                                      <p:cBhvr>
                                        <p:cTn id="24" dur="1000"/>
                                        <p:tgtEl>
                                          <p:spTgt spid="2052"/>
                                        </p:tgtEl>
                                      </p:cBhvr>
                                    </p:animEffect>
                                    <p:set>
                                      <p:cBhvr>
                                        <p:cTn id="25" dur="1" fill="hold">
                                          <p:stCondLst>
                                            <p:cond delay="999"/>
                                          </p:stCondLst>
                                        </p:cTn>
                                        <p:tgtEl>
                                          <p:spTgt spid="205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childTnLst>
                                </p:cTn>
                              </p:par>
                              <p:par>
                                <p:cTn id="40" presetID="10" presetClass="exit" presetSubtype="0" fill="hold" nodeType="withEffect">
                                  <p:stCondLst>
                                    <p:cond delay="0"/>
                                  </p:stCondLst>
                                  <p:childTnLst>
                                    <p:animEffect transition="out" filter="fade">
                                      <p:cBhvr>
                                        <p:cTn id="41" dur="1000"/>
                                        <p:tgtEl>
                                          <p:spTgt spid="18"/>
                                        </p:tgtEl>
                                      </p:cBhvr>
                                    </p:animEffect>
                                    <p:set>
                                      <p:cBhvr>
                                        <p:cTn id="42" dur="1" fill="hold">
                                          <p:stCondLst>
                                            <p:cond delay="999"/>
                                          </p:stCondLst>
                                        </p:cTn>
                                        <p:tgtEl>
                                          <p:spTgt spid="18"/>
                                        </p:tgtEl>
                                        <p:attrNameLst>
                                          <p:attrName>style.visibility</p:attrName>
                                        </p:attrNameLst>
                                      </p:cBhvr>
                                      <p:to>
                                        <p:strVal val="hidden"/>
                                      </p:to>
                                    </p:set>
                                  </p:childTnLst>
                                </p:cTn>
                              </p:par>
                            </p:childTnLst>
                          </p:cTn>
                        </p:par>
                        <p:par>
                          <p:cTn id="43" fill="hold">
                            <p:stCondLst>
                              <p:cond delay="2000"/>
                            </p:stCondLst>
                            <p:childTnLst>
                              <p:par>
                                <p:cTn id="44" presetID="22" presetClass="entr" presetSubtype="8"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10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childTnLst>
                                </p:cTn>
                              </p:par>
                              <p:par>
                                <p:cTn id="52" presetID="10" presetClass="entr" presetSubtype="0" fill="hold" nodeType="withEffect">
                                  <p:stCondLst>
                                    <p:cond delay="50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childTnLst>
                                </p:cTn>
                              </p:par>
                              <p:par>
                                <p:cTn id="55" presetID="10" presetClass="exit" presetSubtype="0" fill="hold" nodeType="withEffect">
                                  <p:stCondLst>
                                    <p:cond delay="500"/>
                                  </p:stCondLst>
                                  <p:childTnLst>
                                    <p:animEffect transition="out" filter="fade">
                                      <p:cBhvr>
                                        <p:cTn id="56" dur="1000"/>
                                        <p:tgtEl>
                                          <p:spTgt spid="15"/>
                                        </p:tgtEl>
                                      </p:cBhvr>
                                    </p:animEffect>
                                    <p:set>
                                      <p:cBhvr>
                                        <p:cTn id="57" dur="1" fill="hold">
                                          <p:stCondLst>
                                            <p:cond delay="999"/>
                                          </p:stCondLst>
                                        </p:cTn>
                                        <p:tgtEl>
                                          <p:spTgt spid="15"/>
                                        </p:tgtEl>
                                        <p:attrNameLst>
                                          <p:attrName>style.visibility</p:attrName>
                                        </p:attrNameLst>
                                      </p:cBhvr>
                                      <p:to>
                                        <p:strVal val="hidden"/>
                                      </p:to>
                                    </p:set>
                                  </p:childTnLst>
                                </p:cTn>
                              </p:par>
                              <p:par>
                                <p:cTn id="58" presetID="10" presetClass="exit" presetSubtype="0" fill="hold" grpId="1" nodeType="withEffect">
                                  <p:stCondLst>
                                    <p:cond delay="500"/>
                                  </p:stCondLst>
                                  <p:childTnLst>
                                    <p:animEffect transition="out" filter="fade">
                                      <p:cBhvr>
                                        <p:cTn id="59" dur="1000"/>
                                        <p:tgtEl>
                                          <p:spTgt spid="16"/>
                                        </p:tgtEl>
                                      </p:cBhvr>
                                    </p:animEffect>
                                    <p:set>
                                      <p:cBhvr>
                                        <p:cTn id="60" dur="1" fill="hold">
                                          <p:stCondLst>
                                            <p:cond delay="999"/>
                                          </p:stCondLst>
                                        </p:cTn>
                                        <p:tgtEl>
                                          <p:spTgt spid="1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6" presetClass="emph" presetSubtype="0" fill="hold" nodeType="clickEffect">
                                  <p:stCondLst>
                                    <p:cond delay="0"/>
                                  </p:stCondLst>
                                  <p:childTnLst>
                                    <p:animScale>
                                      <p:cBhvr>
                                        <p:cTn id="64" dur="1000" fill="hold"/>
                                        <p:tgtEl>
                                          <p:spTgt spid="21"/>
                                        </p:tgtEl>
                                      </p:cBhvr>
                                      <p:by x="130000" y="130000"/>
                                    </p:animScale>
                                  </p:childTnLst>
                                </p:cTn>
                              </p:par>
                              <p:par>
                                <p:cTn id="65" presetID="35" presetClass="path" presetSubtype="0" fill="hold" nodeType="withEffect">
                                  <p:stCondLst>
                                    <p:cond delay="0"/>
                                  </p:stCondLst>
                                  <p:childTnLst>
                                    <p:animMotion origin="layout" path="M 1.11111E-6 1.11111E-6 L -0.11806 0.14028 " pathEditMode="relative" rAng="0" ptsTypes="AA">
                                      <p:cBhvr>
                                        <p:cTn id="66" dur="1000" fill="hold"/>
                                        <p:tgtEl>
                                          <p:spTgt spid="21"/>
                                        </p:tgtEl>
                                        <p:attrNameLst>
                                          <p:attrName>ppt_x</p:attrName>
                                          <p:attrName>ppt_y</p:attrName>
                                        </p:attrNameLst>
                                      </p:cBhvr>
                                      <p:rCtr x="-59" y="70"/>
                                    </p:animMotion>
                                  </p:childTnLst>
                                </p:cTn>
                              </p:par>
                              <p:par>
                                <p:cTn id="67" presetID="10" presetClass="exit" presetSubtype="0" fill="hold" grpId="1" nodeType="withEffect">
                                  <p:stCondLst>
                                    <p:cond delay="0"/>
                                  </p:stCondLst>
                                  <p:childTnLst>
                                    <p:animEffect transition="out" filter="fade">
                                      <p:cBhvr>
                                        <p:cTn id="68" dur="1000"/>
                                        <p:tgtEl>
                                          <p:spTgt spid="8"/>
                                        </p:tgtEl>
                                      </p:cBhvr>
                                    </p:animEffect>
                                    <p:set>
                                      <p:cBhvr>
                                        <p:cTn id="69" dur="1" fill="hold">
                                          <p:stCondLst>
                                            <p:cond delay="999"/>
                                          </p:stCondLst>
                                        </p:cTn>
                                        <p:tgtEl>
                                          <p:spTgt spid="8"/>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14"/>
                                        </p:tgtEl>
                                      </p:cBhvr>
                                    </p:animEffect>
                                    <p:set>
                                      <p:cBhvr>
                                        <p:cTn id="72" dur="1" fill="hold">
                                          <p:stCondLst>
                                            <p:cond delay="999"/>
                                          </p:stCondLst>
                                        </p:cTn>
                                        <p:tgtEl>
                                          <p:spTgt spid="14"/>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11"/>
                                        </p:tgtEl>
                                      </p:cBhvr>
                                    </p:animEffect>
                                    <p:set>
                                      <p:cBhvr>
                                        <p:cTn id="75" dur="1" fill="hold">
                                          <p:stCondLst>
                                            <p:cond delay="999"/>
                                          </p:stCondLst>
                                        </p:cTn>
                                        <p:tgtEl>
                                          <p:spTgt spid="11"/>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10"/>
                                        </p:tgtEl>
                                      </p:cBhvr>
                                    </p:animEffect>
                                    <p:set>
                                      <p:cBhvr>
                                        <p:cTn id="78" dur="1" fill="hold">
                                          <p:stCondLst>
                                            <p:cond delay="999"/>
                                          </p:stCondLst>
                                        </p:cTn>
                                        <p:tgtEl>
                                          <p:spTgt spid="10"/>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17"/>
                                        </p:tgtEl>
                                      </p:cBhvr>
                                    </p:animEffect>
                                    <p:set>
                                      <p:cBhvr>
                                        <p:cTn id="81"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11" grpId="0"/>
      <p:bldP spid="11" grpId="1"/>
      <p:bldP spid="14" grpId="0"/>
      <p:bldP spid="14" grpId="1"/>
      <p:bldP spid="17" grpId="0"/>
      <p:bldP spid="17" grpId="1"/>
      <p:bldP spid="16" grpId="0" animBg="1"/>
      <p:bldP spid="16" grpId="1"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preferRelativeResize="0">
            <a:picLocks noChangeAspect="1" noChangeArrowheads="1"/>
          </p:cNvPicPr>
          <p:nvPr/>
        </p:nvPicPr>
        <p:blipFill>
          <a:blip r:embed="rId2"/>
          <a:srcRect l="16152" t="14869" r="17792" b="9979"/>
          <a:stretch>
            <a:fillRect/>
          </a:stretch>
        </p:blipFill>
        <p:spPr bwMode="auto">
          <a:xfrm>
            <a:off x="374904" y="1152144"/>
            <a:ext cx="8552991" cy="5470833"/>
          </a:xfrm>
          <a:prstGeom prst="rect">
            <a:avLst/>
          </a:prstGeom>
          <a:noFill/>
          <a:ln w="38100">
            <a:solidFill>
              <a:schemeClr val="accent6">
                <a:lumMod val="50000"/>
              </a:schemeClr>
            </a:solidFill>
            <a:miter lim="800000"/>
            <a:headEnd/>
            <a:tailEnd/>
          </a:ln>
          <a:effectLst/>
        </p:spPr>
      </p:pic>
      <p:sp>
        <p:nvSpPr>
          <p:cNvPr id="12" name="TextBox 11"/>
          <p:cNvSpPr txBox="1"/>
          <p:nvPr/>
        </p:nvSpPr>
        <p:spPr>
          <a:xfrm rot="19821173">
            <a:off x="4763855" y="5662347"/>
            <a:ext cx="1141659" cy="461665"/>
          </a:xfrm>
          <a:prstGeom prst="rect">
            <a:avLst/>
          </a:prstGeom>
          <a:solidFill>
            <a:schemeClr val="tx1"/>
          </a:solidFill>
        </p:spPr>
        <p:txBody>
          <a:bodyPr wrap="none" rtlCol="0">
            <a:spAutoFit/>
          </a:bodyPr>
          <a:lstStyle/>
          <a:p>
            <a:r>
              <a:rPr lang="en-US" sz="2400" dirty="0" smtClean="0">
                <a:solidFill>
                  <a:schemeClr val="bg1"/>
                </a:solidFill>
                <a:effectLst>
                  <a:outerShdw dist="50800" dir="7200000" algn="ctr" rotWithShape="0">
                    <a:schemeClr val="tx1"/>
                  </a:outerShdw>
                </a:effectLst>
              </a:rPr>
              <a:t>St Louis</a:t>
            </a:r>
            <a:endParaRPr lang="en-US" sz="2400" dirty="0">
              <a:solidFill>
                <a:schemeClr val="bg1"/>
              </a:solidFill>
              <a:effectLst>
                <a:outerShdw dist="50800" dir="7200000" algn="ctr" rotWithShape="0">
                  <a:schemeClr val="tx1"/>
                </a:outerShdw>
              </a:effectLst>
            </a:endParaRPr>
          </a:p>
        </p:txBody>
      </p:sp>
      <p:sp useBgFill="1">
        <p:nvSpPr>
          <p:cNvPr id="2" name="TextBox 1"/>
          <p:cNvSpPr txBox="1"/>
          <p:nvPr/>
        </p:nvSpPr>
        <p:spPr>
          <a:xfrm>
            <a:off x="269091" y="115669"/>
            <a:ext cx="4302909" cy="646331"/>
          </a:xfrm>
          <a:prstGeom prst="rect">
            <a:avLst/>
          </a:prstGeom>
        </p:spPr>
        <p:txBody>
          <a:bodyPr wrap="none" rtlCol="0">
            <a:spAutoFit/>
          </a:bodyPr>
          <a:lstStyle/>
          <a:p>
            <a:r>
              <a:rPr lang="en-US" sz="3600" b="1" dirty="0" smtClean="0"/>
              <a:t>Captain William Clark</a:t>
            </a:r>
            <a:endParaRPr lang="en-US" sz="3600" b="1" dirty="0"/>
          </a:p>
        </p:txBody>
      </p:sp>
      <p:pic>
        <p:nvPicPr>
          <p:cNvPr id="4" name="Picture 3"/>
          <p:cNvPicPr>
            <a:picLocks noChangeAspect="1" noChangeArrowheads="1"/>
          </p:cNvPicPr>
          <p:nvPr/>
        </p:nvPicPr>
        <p:blipFill>
          <a:blip r:embed="rId3"/>
          <a:srcRect/>
          <a:stretch>
            <a:fillRect/>
          </a:stretch>
        </p:blipFill>
        <p:spPr bwMode="auto">
          <a:xfrm>
            <a:off x="7086600" y="4495799"/>
            <a:ext cx="1828800" cy="2071951"/>
          </a:xfrm>
          <a:prstGeom prst="rect">
            <a:avLst/>
          </a:prstGeom>
          <a:noFill/>
          <a:ln w="50800">
            <a:solidFill>
              <a:schemeClr val="tx1"/>
            </a:solidFill>
            <a:miter lim="800000"/>
            <a:headEnd/>
            <a:tailEnd/>
          </a:ln>
          <a:effectLst/>
        </p:spPr>
      </p:pic>
      <p:grpSp>
        <p:nvGrpSpPr>
          <p:cNvPr id="10" name="Group 9"/>
          <p:cNvGrpSpPr/>
          <p:nvPr/>
        </p:nvGrpSpPr>
        <p:grpSpPr>
          <a:xfrm>
            <a:off x="569343" y="1708031"/>
            <a:ext cx="4002657" cy="4439728"/>
            <a:chOff x="569343" y="1708031"/>
            <a:chExt cx="4002657" cy="4439728"/>
          </a:xfrm>
        </p:grpSpPr>
        <p:sp>
          <p:nvSpPr>
            <p:cNvPr id="6" name="Freeform 5"/>
            <p:cNvSpPr/>
            <p:nvPr/>
          </p:nvSpPr>
          <p:spPr>
            <a:xfrm>
              <a:off x="569343" y="1708031"/>
              <a:ext cx="4002657" cy="4439728"/>
            </a:xfrm>
            <a:custGeom>
              <a:avLst/>
              <a:gdLst>
                <a:gd name="connsiteX0" fmla="*/ 4002657 w 4002657"/>
                <a:gd name="connsiteY0" fmla="*/ 4244195 h 4439728"/>
                <a:gd name="connsiteX1" fmla="*/ 3847382 w 4002657"/>
                <a:gd name="connsiteY1" fmla="*/ 4382218 h 4439728"/>
                <a:gd name="connsiteX2" fmla="*/ 3743865 w 4002657"/>
                <a:gd name="connsiteY2" fmla="*/ 4433977 h 4439728"/>
                <a:gd name="connsiteX3" fmla="*/ 3554083 w 4002657"/>
                <a:gd name="connsiteY3" fmla="*/ 4416724 h 4439728"/>
                <a:gd name="connsiteX4" fmla="*/ 3398808 w 4002657"/>
                <a:gd name="connsiteY4" fmla="*/ 4416724 h 4439728"/>
                <a:gd name="connsiteX5" fmla="*/ 3278038 w 4002657"/>
                <a:gd name="connsiteY5" fmla="*/ 4347712 h 4439728"/>
                <a:gd name="connsiteX6" fmla="*/ 3157268 w 4002657"/>
                <a:gd name="connsiteY6" fmla="*/ 4399471 h 4439728"/>
                <a:gd name="connsiteX7" fmla="*/ 2984740 w 4002657"/>
                <a:gd name="connsiteY7" fmla="*/ 4192437 h 4439728"/>
                <a:gd name="connsiteX8" fmla="*/ 2708695 w 4002657"/>
                <a:gd name="connsiteY8" fmla="*/ 4192437 h 4439728"/>
                <a:gd name="connsiteX9" fmla="*/ 2553419 w 4002657"/>
                <a:gd name="connsiteY9" fmla="*/ 4088920 h 4439728"/>
                <a:gd name="connsiteX10" fmla="*/ 2242868 w 4002657"/>
                <a:gd name="connsiteY10" fmla="*/ 3950897 h 4439728"/>
                <a:gd name="connsiteX11" fmla="*/ 2242868 w 4002657"/>
                <a:gd name="connsiteY11" fmla="*/ 3709358 h 4439728"/>
                <a:gd name="connsiteX12" fmla="*/ 2087593 w 4002657"/>
                <a:gd name="connsiteY12" fmla="*/ 3657599 h 4439728"/>
                <a:gd name="connsiteX13" fmla="*/ 1984076 w 4002657"/>
                <a:gd name="connsiteY13" fmla="*/ 3571335 h 4439728"/>
                <a:gd name="connsiteX14" fmla="*/ 1828800 w 4002657"/>
                <a:gd name="connsiteY14" fmla="*/ 3433312 h 4439728"/>
                <a:gd name="connsiteX15" fmla="*/ 1725283 w 4002657"/>
                <a:gd name="connsiteY15" fmla="*/ 3140014 h 4439728"/>
                <a:gd name="connsiteX16" fmla="*/ 1587261 w 4002657"/>
                <a:gd name="connsiteY16" fmla="*/ 2777705 h 4439728"/>
                <a:gd name="connsiteX17" fmla="*/ 1483744 w 4002657"/>
                <a:gd name="connsiteY17" fmla="*/ 2467154 h 4439728"/>
                <a:gd name="connsiteX18" fmla="*/ 1207699 w 4002657"/>
                <a:gd name="connsiteY18" fmla="*/ 2173856 h 4439728"/>
                <a:gd name="connsiteX19" fmla="*/ 1138687 w 4002657"/>
                <a:gd name="connsiteY19" fmla="*/ 1984075 h 4439728"/>
                <a:gd name="connsiteX20" fmla="*/ 1069676 w 4002657"/>
                <a:gd name="connsiteY20" fmla="*/ 1777041 h 4439728"/>
                <a:gd name="connsiteX21" fmla="*/ 931653 w 4002657"/>
                <a:gd name="connsiteY21" fmla="*/ 1466490 h 4439728"/>
                <a:gd name="connsiteX22" fmla="*/ 828136 w 4002657"/>
                <a:gd name="connsiteY22" fmla="*/ 1293961 h 4439728"/>
                <a:gd name="connsiteX23" fmla="*/ 741872 w 4002657"/>
                <a:gd name="connsiteY23" fmla="*/ 1190444 h 4439728"/>
                <a:gd name="connsiteX24" fmla="*/ 672861 w 4002657"/>
                <a:gd name="connsiteY24" fmla="*/ 966158 h 4439728"/>
                <a:gd name="connsiteX25" fmla="*/ 552091 w 4002657"/>
                <a:gd name="connsiteY25" fmla="*/ 845388 h 4439728"/>
                <a:gd name="connsiteX26" fmla="*/ 448574 w 4002657"/>
                <a:gd name="connsiteY26" fmla="*/ 690112 h 4439728"/>
                <a:gd name="connsiteX27" fmla="*/ 345057 w 4002657"/>
                <a:gd name="connsiteY27" fmla="*/ 603848 h 4439728"/>
                <a:gd name="connsiteX28" fmla="*/ 241540 w 4002657"/>
                <a:gd name="connsiteY28" fmla="*/ 448573 h 4439728"/>
                <a:gd name="connsiteX29" fmla="*/ 120770 w 4002657"/>
                <a:gd name="connsiteY29" fmla="*/ 241539 h 4439728"/>
                <a:gd name="connsiteX30" fmla="*/ 34506 w 4002657"/>
                <a:gd name="connsiteY30" fmla="*/ 69011 h 4439728"/>
                <a:gd name="connsiteX31" fmla="*/ 0 w 4002657"/>
                <a:gd name="connsiteY31" fmla="*/ 34505 h 443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02657" h="4439728">
                  <a:moveTo>
                    <a:pt x="4002657" y="4244195"/>
                  </a:moveTo>
                  <a:cubicBezTo>
                    <a:pt x="3946585" y="4297391"/>
                    <a:pt x="3890514" y="4350588"/>
                    <a:pt x="3847382" y="4382218"/>
                  </a:cubicBezTo>
                  <a:cubicBezTo>
                    <a:pt x="3804250" y="4413848"/>
                    <a:pt x="3792748" y="4428226"/>
                    <a:pt x="3743865" y="4433977"/>
                  </a:cubicBezTo>
                  <a:cubicBezTo>
                    <a:pt x="3694982" y="4439728"/>
                    <a:pt x="3611593" y="4419600"/>
                    <a:pt x="3554083" y="4416724"/>
                  </a:cubicBezTo>
                  <a:cubicBezTo>
                    <a:pt x="3496573" y="4413848"/>
                    <a:pt x="3444815" y="4428226"/>
                    <a:pt x="3398808" y="4416724"/>
                  </a:cubicBezTo>
                  <a:cubicBezTo>
                    <a:pt x="3352801" y="4405222"/>
                    <a:pt x="3318295" y="4350588"/>
                    <a:pt x="3278038" y="4347712"/>
                  </a:cubicBezTo>
                  <a:cubicBezTo>
                    <a:pt x="3237781" y="4344837"/>
                    <a:pt x="3206151" y="4425350"/>
                    <a:pt x="3157268" y="4399471"/>
                  </a:cubicBezTo>
                  <a:cubicBezTo>
                    <a:pt x="3108385" y="4373592"/>
                    <a:pt x="3059502" y="4226943"/>
                    <a:pt x="2984740" y="4192437"/>
                  </a:cubicBezTo>
                  <a:cubicBezTo>
                    <a:pt x="2909978" y="4157931"/>
                    <a:pt x="2780582" y="4209690"/>
                    <a:pt x="2708695" y="4192437"/>
                  </a:cubicBezTo>
                  <a:cubicBezTo>
                    <a:pt x="2636808" y="4175184"/>
                    <a:pt x="2631057" y="4129177"/>
                    <a:pt x="2553419" y="4088920"/>
                  </a:cubicBezTo>
                  <a:cubicBezTo>
                    <a:pt x="2475781" y="4048663"/>
                    <a:pt x="2294626" y="4014157"/>
                    <a:pt x="2242868" y="3950897"/>
                  </a:cubicBezTo>
                  <a:cubicBezTo>
                    <a:pt x="2191110" y="3887637"/>
                    <a:pt x="2268747" y="3758241"/>
                    <a:pt x="2242868" y="3709358"/>
                  </a:cubicBezTo>
                  <a:cubicBezTo>
                    <a:pt x="2216989" y="3660475"/>
                    <a:pt x="2130725" y="3680603"/>
                    <a:pt x="2087593" y="3657599"/>
                  </a:cubicBezTo>
                  <a:cubicBezTo>
                    <a:pt x="2044461" y="3634595"/>
                    <a:pt x="2027208" y="3608716"/>
                    <a:pt x="1984076" y="3571335"/>
                  </a:cubicBezTo>
                  <a:cubicBezTo>
                    <a:pt x="1940944" y="3533954"/>
                    <a:pt x="1871932" y="3505199"/>
                    <a:pt x="1828800" y="3433312"/>
                  </a:cubicBezTo>
                  <a:cubicBezTo>
                    <a:pt x="1785668" y="3361425"/>
                    <a:pt x="1765540" y="3249282"/>
                    <a:pt x="1725283" y="3140014"/>
                  </a:cubicBezTo>
                  <a:cubicBezTo>
                    <a:pt x="1685027" y="3030746"/>
                    <a:pt x="1627517" y="2889848"/>
                    <a:pt x="1587261" y="2777705"/>
                  </a:cubicBezTo>
                  <a:cubicBezTo>
                    <a:pt x="1547005" y="2665562"/>
                    <a:pt x="1547004" y="2567795"/>
                    <a:pt x="1483744" y="2467154"/>
                  </a:cubicBezTo>
                  <a:cubicBezTo>
                    <a:pt x="1420484" y="2366513"/>
                    <a:pt x="1265208" y="2254369"/>
                    <a:pt x="1207699" y="2173856"/>
                  </a:cubicBezTo>
                  <a:cubicBezTo>
                    <a:pt x="1150190" y="2093343"/>
                    <a:pt x="1161691" y="2050211"/>
                    <a:pt x="1138687" y="1984075"/>
                  </a:cubicBezTo>
                  <a:cubicBezTo>
                    <a:pt x="1115683" y="1917939"/>
                    <a:pt x="1104182" y="1863305"/>
                    <a:pt x="1069676" y="1777041"/>
                  </a:cubicBezTo>
                  <a:cubicBezTo>
                    <a:pt x="1035170" y="1690777"/>
                    <a:pt x="971910" y="1547003"/>
                    <a:pt x="931653" y="1466490"/>
                  </a:cubicBezTo>
                  <a:cubicBezTo>
                    <a:pt x="891396" y="1385977"/>
                    <a:pt x="859766" y="1339969"/>
                    <a:pt x="828136" y="1293961"/>
                  </a:cubicBezTo>
                  <a:cubicBezTo>
                    <a:pt x="796506" y="1247953"/>
                    <a:pt x="767751" y="1245078"/>
                    <a:pt x="741872" y="1190444"/>
                  </a:cubicBezTo>
                  <a:cubicBezTo>
                    <a:pt x="715993" y="1135810"/>
                    <a:pt x="704491" y="1023667"/>
                    <a:pt x="672861" y="966158"/>
                  </a:cubicBezTo>
                  <a:cubicBezTo>
                    <a:pt x="641231" y="908649"/>
                    <a:pt x="589472" y="891396"/>
                    <a:pt x="552091" y="845388"/>
                  </a:cubicBezTo>
                  <a:cubicBezTo>
                    <a:pt x="514710" y="799380"/>
                    <a:pt x="483080" y="730369"/>
                    <a:pt x="448574" y="690112"/>
                  </a:cubicBezTo>
                  <a:cubicBezTo>
                    <a:pt x="414068" y="649855"/>
                    <a:pt x="379563" y="644104"/>
                    <a:pt x="345057" y="603848"/>
                  </a:cubicBezTo>
                  <a:cubicBezTo>
                    <a:pt x="310551" y="563592"/>
                    <a:pt x="278921" y="508958"/>
                    <a:pt x="241540" y="448573"/>
                  </a:cubicBezTo>
                  <a:cubicBezTo>
                    <a:pt x="204159" y="388188"/>
                    <a:pt x="155276" y="304799"/>
                    <a:pt x="120770" y="241539"/>
                  </a:cubicBezTo>
                  <a:cubicBezTo>
                    <a:pt x="86264" y="178279"/>
                    <a:pt x="54634" y="103517"/>
                    <a:pt x="34506" y="69011"/>
                  </a:cubicBezTo>
                  <a:cubicBezTo>
                    <a:pt x="14378" y="34505"/>
                    <a:pt x="97766" y="0"/>
                    <a:pt x="0" y="34505"/>
                  </a:cubicBezTo>
                </a:path>
              </a:pathLst>
            </a:custGeom>
            <a:ln w="76200"/>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762000" y="2667000"/>
              <a:ext cx="1260281" cy="461665"/>
            </a:xfrm>
            <a:prstGeom prst="rect">
              <a:avLst/>
            </a:prstGeom>
            <a:solidFill>
              <a:srgbClr val="4A7EBB"/>
            </a:solidFill>
          </p:spPr>
          <p:txBody>
            <a:bodyPr wrap="none" rtlCol="0">
              <a:spAutoFit/>
            </a:bodyPr>
            <a:lstStyle/>
            <a:p>
              <a:r>
                <a:rPr lang="en-US" sz="2400" dirty="0" smtClean="0">
                  <a:solidFill>
                    <a:schemeClr val="bg1"/>
                  </a:solidFill>
                  <a:effectLst>
                    <a:outerShdw dist="50800" dir="7200000" algn="ctr" rotWithShape="0">
                      <a:schemeClr val="tx1"/>
                    </a:outerShdw>
                  </a:effectLst>
                </a:rPr>
                <a:t>Missouri</a:t>
              </a:r>
              <a:endParaRPr lang="en-US" sz="2400" dirty="0">
                <a:solidFill>
                  <a:schemeClr val="bg1"/>
                </a:solidFill>
                <a:effectLst>
                  <a:outerShdw dist="50800" dir="7200000" algn="ctr" rotWithShape="0">
                    <a:schemeClr val="tx1"/>
                  </a:outerShdw>
                </a:effectLst>
              </a:endParaRPr>
            </a:p>
          </p:txBody>
        </p:sp>
      </p:grpSp>
      <p:grpSp>
        <p:nvGrpSpPr>
          <p:cNvPr id="9" name="Group 8"/>
          <p:cNvGrpSpPr/>
          <p:nvPr/>
        </p:nvGrpSpPr>
        <p:grpSpPr>
          <a:xfrm>
            <a:off x="3494806" y="1293962"/>
            <a:ext cx="1534394" cy="5175849"/>
            <a:chOff x="3494806" y="1293962"/>
            <a:chExt cx="1534394" cy="5175849"/>
          </a:xfrm>
        </p:grpSpPr>
        <p:sp>
          <p:nvSpPr>
            <p:cNvPr id="5" name="Freeform 4"/>
            <p:cNvSpPr/>
            <p:nvPr/>
          </p:nvSpPr>
          <p:spPr>
            <a:xfrm>
              <a:off x="4057291" y="1293962"/>
              <a:ext cx="661358" cy="5175849"/>
            </a:xfrm>
            <a:custGeom>
              <a:avLst/>
              <a:gdLst>
                <a:gd name="connsiteX0" fmla="*/ 549215 w 661358"/>
                <a:gd name="connsiteY0" fmla="*/ 5175849 h 5175849"/>
                <a:gd name="connsiteX1" fmla="*/ 566467 w 661358"/>
                <a:gd name="connsiteY1" fmla="*/ 4865298 h 5175849"/>
                <a:gd name="connsiteX2" fmla="*/ 566467 w 661358"/>
                <a:gd name="connsiteY2" fmla="*/ 4761781 h 5175849"/>
                <a:gd name="connsiteX3" fmla="*/ 480203 w 661358"/>
                <a:gd name="connsiteY3" fmla="*/ 4330461 h 5175849"/>
                <a:gd name="connsiteX4" fmla="*/ 376686 w 661358"/>
                <a:gd name="connsiteY4" fmla="*/ 4106174 h 5175849"/>
                <a:gd name="connsiteX5" fmla="*/ 393939 w 661358"/>
                <a:gd name="connsiteY5" fmla="*/ 3985404 h 5175849"/>
                <a:gd name="connsiteX6" fmla="*/ 411192 w 661358"/>
                <a:gd name="connsiteY6" fmla="*/ 3812876 h 5175849"/>
                <a:gd name="connsiteX7" fmla="*/ 480203 w 661358"/>
                <a:gd name="connsiteY7" fmla="*/ 3536830 h 5175849"/>
                <a:gd name="connsiteX8" fmla="*/ 497456 w 661358"/>
                <a:gd name="connsiteY8" fmla="*/ 3347049 h 5175849"/>
                <a:gd name="connsiteX9" fmla="*/ 411192 w 661358"/>
                <a:gd name="connsiteY9" fmla="*/ 3174521 h 5175849"/>
                <a:gd name="connsiteX10" fmla="*/ 393939 w 661358"/>
                <a:gd name="connsiteY10" fmla="*/ 2967487 h 5175849"/>
                <a:gd name="connsiteX11" fmla="*/ 497456 w 661358"/>
                <a:gd name="connsiteY11" fmla="*/ 2760453 h 5175849"/>
                <a:gd name="connsiteX12" fmla="*/ 497456 w 661358"/>
                <a:gd name="connsiteY12" fmla="*/ 2570672 h 5175849"/>
                <a:gd name="connsiteX13" fmla="*/ 411192 w 661358"/>
                <a:gd name="connsiteY13" fmla="*/ 2156604 h 5175849"/>
                <a:gd name="connsiteX14" fmla="*/ 411192 w 661358"/>
                <a:gd name="connsiteY14" fmla="*/ 1984076 h 5175849"/>
                <a:gd name="connsiteX15" fmla="*/ 428445 w 661358"/>
                <a:gd name="connsiteY15" fmla="*/ 1863306 h 5175849"/>
                <a:gd name="connsiteX16" fmla="*/ 307675 w 661358"/>
                <a:gd name="connsiteY16" fmla="*/ 1587261 h 5175849"/>
                <a:gd name="connsiteX17" fmla="*/ 290422 w 661358"/>
                <a:gd name="connsiteY17" fmla="*/ 1345721 h 5175849"/>
                <a:gd name="connsiteX18" fmla="*/ 324928 w 661358"/>
                <a:gd name="connsiteY18" fmla="*/ 1155940 h 5175849"/>
                <a:gd name="connsiteX19" fmla="*/ 221411 w 661358"/>
                <a:gd name="connsiteY19" fmla="*/ 1121434 h 5175849"/>
                <a:gd name="connsiteX20" fmla="*/ 204158 w 661358"/>
                <a:gd name="connsiteY20" fmla="*/ 983412 h 5175849"/>
                <a:gd name="connsiteX21" fmla="*/ 152400 w 661358"/>
                <a:gd name="connsiteY21" fmla="*/ 897147 h 5175849"/>
                <a:gd name="connsiteX22" fmla="*/ 135147 w 661358"/>
                <a:gd name="connsiteY22" fmla="*/ 759125 h 5175849"/>
                <a:gd name="connsiteX23" fmla="*/ 117894 w 661358"/>
                <a:gd name="connsiteY23" fmla="*/ 655608 h 5175849"/>
                <a:gd name="connsiteX24" fmla="*/ 31630 w 661358"/>
                <a:gd name="connsiteY24" fmla="*/ 586596 h 5175849"/>
                <a:gd name="connsiteX25" fmla="*/ 48883 w 661358"/>
                <a:gd name="connsiteY25" fmla="*/ 431321 h 5175849"/>
                <a:gd name="connsiteX26" fmla="*/ 14377 w 661358"/>
                <a:gd name="connsiteY26" fmla="*/ 310551 h 5175849"/>
                <a:gd name="connsiteX27" fmla="*/ 135147 w 661358"/>
                <a:gd name="connsiteY27" fmla="*/ 172529 h 5175849"/>
                <a:gd name="connsiteX28" fmla="*/ 221411 w 661358"/>
                <a:gd name="connsiteY28" fmla="*/ 0 h 517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1358" h="5175849">
                  <a:moveTo>
                    <a:pt x="549215" y="5175849"/>
                  </a:moveTo>
                  <a:cubicBezTo>
                    <a:pt x="556403" y="5055079"/>
                    <a:pt x="563592" y="4934309"/>
                    <a:pt x="566467" y="4865298"/>
                  </a:cubicBezTo>
                  <a:cubicBezTo>
                    <a:pt x="569342" y="4796287"/>
                    <a:pt x="580844" y="4850920"/>
                    <a:pt x="566467" y="4761781"/>
                  </a:cubicBezTo>
                  <a:cubicBezTo>
                    <a:pt x="552090" y="4672642"/>
                    <a:pt x="511833" y="4439729"/>
                    <a:pt x="480203" y="4330461"/>
                  </a:cubicBezTo>
                  <a:cubicBezTo>
                    <a:pt x="448573" y="4221193"/>
                    <a:pt x="391063" y="4163683"/>
                    <a:pt x="376686" y="4106174"/>
                  </a:cubicBezTo>
                  <a:cubicBezTo>
                    <a:pt x="362309" y="4048665"/>
                    <a:pt x="388188" y="4034287"/>
                    <a:pt x="393939" y="3985404"/>
                  </a:cubicBezTo>
                  <a:cubicBezTo>
                    <a:pt x="399690" y="3936521"/>
                    <a:pt x="396815" y="3887638"/>
                    <a:pt x="411192" y="3812876"/>
                  </a:cubicBezTo>
                  <a:cubicBezTo>
                    <a:pt x="425569" y="3738114"/>
                    <a:pt x="465826" y="3614468"/>
                    <a:pt x="480203" y="3536830"/>
                  </a:cubicBezTo>
                  <a:cubicBezTo>
                    <a:pt x="494580" y="3459192"/>
                    <a:pt x="508958" y="3407434"/>
                    <a:pt x="497456" y="3347049"/>
                  </a:cubicBezTo>
                  <a:cubicBezTo>
                    <a:pt x="485954" y="3286664"/>
                    <a:pt x="428445" y="3237781"/>
                    <a:pt x="411192" y="3174521"/>
                  </a:cubicBezTo>
                  <a:cubicBezTo>
                    <a:pt x="393939" y="3111261"/>
                    <a:pt x="379562" y="3036498"/>
                    <a:pt x="393939" y="2967487"/>
                  </a:cubicBezTo>
                  <a:cubicBezTo>
                    <a:pt x="408316" y="2898476"/>
                    <a:pt x="480203" y="2826589"/>
                    <a:pt x="497456" y="2760453"/>
                  </a:cubicBezTo>
                  <a:cubicBezTo>
                    <a:pt x="514709" y="2694317"/>
                    <a:pt x="511833" y="2671313"/>
                    <a:pt x="497456" y="2570672"/>
                  </a:cubicBezTo>
                  <a:cubicBezTo>
                    <a:pt x="483079" y="2470031"/>
                    <a:pt x="425569" y="2254370"/>
                    <a:pt x="411192" y="2156604"/>
                  </a:cubicBezTo>
                  <a:cubicBezTo>
                    <a:pt x="396815" y="2058838"/>
                    <a:pt x="408317" y="2032959"/>
                    <a:pt x="411192" y="1984076"/>
                  </a:cubicBezTo>
                  <a:cubicBezTo>
                    <a:pt x="414067" y="1935193"/>
                    <a:pt x="445698" y="1929442"/>
                    <a:pt x="428445" y="1863306"/>
                  </a:cubicBezTo>
                  <a:cubicBezTo>
                    <a:pt x="411192" y="1797170"/>
                    <a:pt x="330679" y="1673525"/>
                    <a:pt x="307675" y="1587261"/>
                  </a:cubicBezTo>
                  <a:cubicBezTo>
                    <a:pt x="284671" y="1500997"/>
                    <a:pt x="287547" y="1417608"/>
                    <a:pt x="290422" y="1345721"/>
                  </a:cubicBezTo>
                  <a:cubicBezTo>
                    <a:pt x="293297" y="1273834"/>
                    <a:pt x="336430" y="1193321"/>
                    <a:pt x="324928" y="1155940"/>
                  </a:cubicBezTo>
                  <a:cubicBezTo>
                    <a:pt x="313426" y="1118559"/>
                    <a:pt x="241539" y="1150189"/>
                    <a:pt x="221411" y="1121434"/>
                  </a:cubicBezTo>
                  <a:cubicBezTo>
                    <a:pt x="201283" y="1092679"/>
                    <a:pt x="215660" y="1020793"/>
                    <a:pt x="204158" y="983412"/>
                  </a:cubicBezTo>
                  <a:cubicBezTo>
                    <a:pt x="192656" y="946031"/>
                    <a:pt x="163902" y="934528"/>
                    <a:pt x="152400" y="897147"/>
                  </a:cubicBezTo>
                  <a:cubicBezTo>
                    <a:pt x="140898" y="859766"/>
                    <a:pt x="140898" y="799382"/>
                    <a:pt x="135147" y="759125"/>
                  </a:cubicBezTo>
                  <a:cubicBezTo>
                    <a:pt x="129396" y="718868"/>
                    <a:pt x="135147" y="684363"/>
                    <a:pt x="117894" y="655608"/>
                  </a:cubicBezTo>
                  <a:cubicBezTo>
                    <a:pt x="100641" y="626853"/>
                    <a:pt x="43132" y="623977"/>
                    <a:pt x="31630" y="586596"/>
                  </a:cubicBezTo>
                  <a:cubicBezTo>
                    <a:pt x="20128" y="549215"/>
                    <a:pt x="51758" y="477328"/>
                    <a:pt x="48883" y="431321"/>
                  </a:cubicBezTo>
                  <a:cubicBezTo>
                    <a:pt x="46008" y="385314"/>
                    <a:pt x="0" y="353683"/>
                    <a:pt x="14377" y="310551"/>
                  </a:cubicBezTo>
                  <a:cubicBezTo>
                    <a:pt x="28754" y="267419"/>
                    <a:pt x="100641" y="224288"/>
                    <a:pt x="135147" y="172529"/>
                  </a:cubicBezTo>
                  <a:cubicBezTo>
                    <a:pt x="169653" y="120771"/>
                    <a:pt x="661358" y="20128"/>
                    <a:pt x="221411" y="0"/>
                  </a:cubicBezTo>
                </a:path>
              </a:pathLst>
            </a:custGeom>
            <a:ln w="88900">
              <a:solidFill>
                <a:srgbClr val="4A7EBB"/>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3494806" y="2743200"/>
              <a:ext cx="1534394" cy="461665"/>
            </a:xfrm>
            <a:prstGeom prst="rect">
              <a:avLst/>
            </a:prstGeom>
            <a:solidFill>
              <a:srgbClr val="4A7EBB"/>
            </a:solidFill>
          </p:spPr>
          <p:txBody>
            <a:bodyPr wrap="none" rtlCol="0">
              <a:spAutoFit/>
            </a:bodyPr>
            <a:lstStyle/>
            <a:p>
              <a:r>
                <a:rPr lang="en-US" sz="2400" dirty="0" smtClean="0">
                  <a:solidFill>
                    <a:schemeClr val="bg1"/>
                  </a:solidFill>
                  <a:effectLst>
                    <a:outerShdw dist="50800" dir="7200000" algn="ctr" rotWithShape="0">
                      <a:schemeClr val="tx1"/>
                    </a:outerShdw>
                  </a:effectLst>
                </a:rPr>
                <a:t>Mississippi</a:t>
              </a:r>
              <a:endParaRPr lang="en-US" sz="2400" dirty="0">
                <a:solidFill>
                  <a:schemeClr val="bg1"/>
                </a:solidFill>
                <a:effectLst>
                  <a:outerShdw dist="50800" dir="7200000" algn="ctr" rotWithShape="0">
                    <a:schemeClr val="tx1"/>
                  </a:outerShdw>
                </a:effectLst>
              </a:endParaRPr>
            </a:p>
          </p:txBody>
        </p:sp>
      </p:grpSp>
      <p:sp>
        <p:nvSpPr>
          <p:cNvPr id="13" name="5-Point Star 12"/>
          <p:cNvSpPr/>
          <p:nvPr/>
        </p:nvSpPr>
        <p:spPr>
          <a:xfrm>
            <a:off x="4191000" y="6019800"/>
            <a:ext cx="457200" cy="4572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848600" y="4114800"/>
            <a:ext cx="990600" cy="19812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334000" y="3881735"/>
            <a:ext cx="1852815" cy="461665"/>
          </a:xfrm>
          <a:prstGeom prst="rect">
            <a:avLst/>
          </a:prstGeom>
          <a:solidFill>
            <a:srgbClr val="FBDE75"/>
          </a:solidFill>
        </p:spPr>
        <p:txBody>
          <a:bodyPr wrap="none" rtlCol="0">
            <a:spAutoFit/>
          </a:bodyPr>
          <a:lstStyle/>
          <a:p>
            <a:r>
              <a:rPr lang="en-US" sz="2400" b="1" dirty="0" smtClean="0"/>
              <a:t>from St Louis</a:t>
            </a:r>
            <a:endParaRPr lang="en-US" sz="2400" b="1" dirty="0"/>
          </a:p>
        </p:txBody>
      </p:sp>
      <p:pic>
        <p:nvPicPr>
          <p:cNvPr id="17" name="Picture 2"/>
          <p:cNvPicPr>
            <a:picLocks noChangeAspect="1" noChangeArrowheads="1"/>
          </p:cNvPicPr>
          <p:nvPr/>
        </p:nvPicPr>
        <p:blipFill>
          <a:blip r:embed="rId4"/>
          <a:srcRect/>
          <a:stretch>
            <a:fillRect/>
          </a:stretch>
        </p:blipFill>
        <p:spPr bwMode="auto">
          <a:xfrm>
            <a:off x="411480" y="2002536"/>
            <a:ext cx="4579938" cy="3225800"/>
          </a:xfrm>
          <a:prstGeom prst="rect">
            <a:avLst/>
          </a:prstGeom>
          <a:noFill/>
          <a:ln w="508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0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360"/>
                                          </p:val>
                                        </p:tav>
                                        <p:tav tm="100000">
                                          <p:val>
                                            <p:fltVal val="0"/>
                                          </p:val>
                                        </p:tav>
                                      </p:tavLst>
                                    </p:anim>
                                    <p:animEffect transition="in" filter="fade">
                                      <p:cBhvr>
                                        <p:cTn id="18" dur="10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1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1000" fill="hold"/>
                                        <p:tgtEl>
                                          <p:spTgt spid="4"/>
                                        </p:tgtEl>
                                      </p:cBhvr>
                                      <p:by x="200000" y="200000"/>
                                    </p:animScale>
                                  </p:childTnLst>
                                </p:cTn>
                              </p:par>
                              <p:par>
                                <p:cTn id="31" presetID="64" presetClass="path" presetSubtype="0" fill="hold" nodeType="withEffect">
                                  <p:stCondLst>
                                    <p:cond delay="0"/>
                                  </p:stCondLst>
                                  <p:childTnLst>
                                    <p:animMotion origin="layout" path="M 1.11022E-16 -1.48148E-6 L -0.09167 -0.19537 " pathEditMode="relative" rAng="0" ptsTypes="AA">
                                      <p:cBhvr>
                                        <p:cTn id="32" dur="1000" fill="hold"/>
                                        <p:tgtEl>
                                          <p:spTgt spid="4"/>
                                        </p:tgtEl>
                                        <p:attrNameLst>
                                          <p:attrName>ppt_x</p:attrName>
                                          <p:attrName>ppt_y</p:attrName>
                                        </p:attrNameLst>
                                      </p:cBhvr>
                                      <p:rCtr x="-46" y="-98"/>
                                    </p:animMotion>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1000"/>
                                        <p:tgtEl>
                                          <p:spTgt spid="16"/>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10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16"/>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5"/>
                                        </p:tgtEl>
                                        <p:attrNameLst>
                                          <p:attrName>style.visibility</p:attrName>
                                        </p:attrNameLst>
                                      </p:cBhvr>
                                      <p:to>
                                        <p:strVal val="hidden"/>
                                      </p:to>
                                    </p:set>
                                  </p:childTnLst>
                                </p:cTn>
                              </p:par>
                              <p:par>
                                <p:cTn id="48" presetID="53" presetClass="exit" presetSubtype="0" fill="hold" nodeType="withEffect">
                                  <p:stCondLst>
                                    <p:cond delay="0"/>
                                  </p:stCondLst>
                                  <p:childTnLst>
                                    <p:anim calcmode="lin" valueType="num">
                                      <p:cBhvr>
                                        <p:cTn id="49" dur="1000"/>
                                        <p:tgtEl>
                                          <p:spTgt spid="4"/>
                                        </p:tgtEl>
                                        <p:attrNameLst>
                                          <p:attrName>ppt_w</p:attrName>
                                        </p:attrNameLst>
                                      </p:cBhvr>
                                      <p:tavLst>
                                        <p:tav tm="0">
                                          <p:val>
                                            <p:strVal val="ppt_w"/>
                                          </p:val>
                                        </p:tav>
                                        <p:tav tm="100000">
                                          <p:val>
                                            <p:fltVal val="0"/>
                                          </p:val>
                                        </p:tav>
                                      </p:tavLst>
                                    </p:anim>
                                    <p:anim calcmode="lin" valueType="num">
                                      <p:cBhvr>
                                        <p:cTn id="50" dur="1000"/>
                                        <p:tgtEl>
                                          <p:spTgt spid="4"/>
                                        </p:tgtEl>
                                        <p:attrNameLst>
                                          <p:attrName>ppt_h</p:attrName>
                                        </p:attrNameLst>
                                      </p:cBhvr>
                                      <p:tavLst>
                                        <p:tav tm="0">
                                          <p:val>
                                            <p:strVal val="ppt_h"/>
                                          </p:val>
                                        </p:tav>
                                        <p:tav tm="100000">
                                          <p:val>
                                            <p:fltVal val="0"/>
                                          </p:val>
                                        </p:tav>
                                      </p:tavLst>
                                    </p:anim>
                                    <p:animEffect transition="out" filter="fade">
                                      <p:cBhvr>
                                        <p:cTn id="51" dur="1000"/>
                                        <p:tgtEl>
                                          <p:spTgt spid="4"/>
                                        </p:tgtEl>
                                      </p:cBhvr>
                                    </p:animEffect>
                                    <p:set>
                                      <p:cBhvr>
                                        <p:cTn id="52" dur="1" fill="hold">
                                          <p:stCondLst>
                                            <p:cond delay="999"/>
                                          </p:stCondLst>
                                        </p:cTn>
                                        <p:tgtEl>
                                          <p:spTgt spid="4"/>
                                        </p:tgtEl>
                                        <p:attrNameLst>
                                          <p:attrName>style.visibility</p:attrName>
                                        </p:attrNameLst>
                                      </p:cBhvr>
                                      <p:to>
                                        <p:strVal val="hidden"/>
                                      </p:to>
                                    </p:set>
                                  </p:childTnLst>
                                </p:cTn>
                              </p:par>
                              <p:par>
                                <p:cTn id="53" presetID="42" presetClass="path" presetSubtype="0" accel="50000" decel="50000" fill="hold" nodeType="withEffect">
                                  <p:stCondLst>
                                    <p:cond delay="0"/>
                                  </p:stCondLst>
                                  <p:childTnLst>
                                    <p:animMotion origin="layout" path="M -0.09167 -0.19537 L 0.01667 0.03796 " pathEditMode="relative" rAng="0" ptsTypes="AA">
                                      <p:cBhvr>
                                        <p:cTn id="54" dur="1000" fill="hold"/>
                                        <p:tgtEl>
                                          <p:spTgt spid="4"/>
                                        </p:tgtEl>
                                        <p:attrNameLst>
                                          <p:attrName>ppt_x</p:attrName>
                                          <p:attrName>ppt_y</p:attrName>
                                        </p:attrNameLst>
                                      </p:cBhvr>
                                      <p:rCtr x="54" y="117"/>
                                    </p:animMotion>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1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mph" presetSubtype="0" fill="hold" nodeType="clickEffect">
                                  <p:stCondLst>
                                    <p:cond delay="0"/>
                                  </p:stCondLst>
                                  <p:childTnLst>
                                    <p:animScale>
                                      <p:cBhvr>
                                        <p:cTn id="63" dur="1000" fill="hold"/>
                                        <p:tgtEl>
                                          <p:spTgt spid="17"/>
                                        </p:tgtEl>
                                      </p:cBhvr>
                                      <p:by x="180000" y="180000"/>
                                    </p:animScale>
                                  </p:childTnLst>
                                </p:cTn>
                              </p:par>
                              <p:par>
                                <p:cTn id="64" presetID="63" presetClass="path" presetSubtype="0" fill="hold" nodeType="withEffect">
                                  <p:stCondLst>
                                    <p:cond delay="0"/>
                                  </p:stCondLst>
                                  <p:childTnLst>
                                    <p:animMotion origin="layout" path="M -2.5E-6 -3.33333E-6 L 0.20469 0.01736 " pathEditMode="relative" rAng="0" ptsTypes="AA">
                                      <p:cBhvr>
                                        <p:cTn id="65" dur="1000" fill="hold"/>
                                        <p:tgtEl>
                                          <p:spTgt spid="17"/>
                                        </p:tgtEl>
                                        <p:attrNameLst>
                                          <p:attrName>ppt_x</p:attrName>
                                          <p:attrName>ppt_y</p:attrName>
                                        </p:attrNameLst>
                                      </p:cBhvr>
                                      <p:rCtr x="102" y="9"/>
                                    </p:animMotion>
                                  </p:childTnLst>
                                </p:cTn>
                              </p:par>
                              <p:par>
                                <p:cTn id="66" presetID="10" presetClass="exit" presetSubtype="0" fill="hold" nodeType="withEffect">
                                  <p:stCondLst>
                                    <p:cond delay="500"/>
                                  </p:stCondLst>
                                  <p:childTnLst>
                                    <p:animEffect transition="out" filter="fade">
                                      <p:cBhvr>
                                        <p:cTn id="67" dur="1000"/>
                                        <p:tgtEl>
                                          <p:spTgt spid="3"/>
                                        </p:tgtEl>
                                      </p:cBhvr>
                                    </p:animEffect>
                                    <p:set>
                                      <p:cBhvr>
                                        <p:cTn id="68"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5" grpId="1" animBg="1"/>
      <p:bldP spid="16" grpId="0" animBg="1"/>
      <p:bldP spid="1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0"/>
            <a:ext cx="9144000" cy="4293704"/>
            <a:chOff x="776749" y="357809"/>
            <a:chExt cx="9144000" cy="4293704"/>
          </a:xfrm>
        </p:grpSpPr>
        <p:pic>
          <p:nvPicPr>
            <p:cNvPr id="24" name="Picture 2" descr="Image map with same links provided elsewhere on this page"/>
            <p:cNvPicPr>
              <a:picLocks noChangeAspect="1" noChangeArrowheads="1"/>
            </p:cNvPicPr>
            <p:nvPr/>
          </p:nvPicPr>
          <p:blipFill>
            <a:blip r:embed="rId3" cstate="print"/>
            <a:srcRect t="6020" r="-2008"/>
            <a:stretch>
              <a:fillRect/>
            </a:stretch>
          </p:blipFill>
          <p:spPr bwMode="auto">
            <a:xfrm>
              <a:off x="5256965" y="357810"/>
              <a:ext cx="4663784" cy="2763078"/>
            </a:xfrm>
            <a:prstGeom prst="rect">
              <a:avLst/>
            </a:prstGeom>
            <a:noFill/>
          </p:spPr>
        </p:pic>
        <p:pic>
          <p:nvPicPr>
            <p:cNvPr id="25" name="Picture 4" descr="Image map with same links provided elsewhere on this page"/>
            <p:cNvPicPr>
              <a:picLocks noChangeAspect="1" noChangeArrowheads="1"/>
            </p:cNvPicPr>
            <p:nvPr/>
          </p:nvPicPr>
          <p:blipFill>
            <a:blip r:embed="rId4" cstate="print"/>
            <a:srcRect t="2560" b="498"/>
            <a:stretch>
              <a:fillRect/>
            </a:stretch>
          </p:blipFill>
          <p:spPr bwMode="auto">
            <a:xfrm>
              <a:off x="776749" y="357809"/>
              <a:ext cx="4572000" cy="4293704"/>
            </a:xfrm>
            <a:prstGeom prst="rect">
              <a:avLst/>
            </a:prstGeom>
            <a:noFill/>
          </p:spPr>
        </p:pic>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18" name="TextBox 17"/>
          <p:cNvSpPr txBox="1"/>
          <p:nvPr/>
        </p:nvSpPr>
        <p:spPr>
          <a:xfrm>
            <a:off x="0" y="4267200"/>
            <a:ext cx="9144000" cy="2631490"/>
          </a:xfrm>
          <a:prstGeom prst="rect">
            <a:avLst/>
          </a:prstGeom>
          <a:noFill/>
          <a:effectLst/>
        </p:spPr>
        <p:txBody>
          <a:bodyPr wrap="square" rtlCol="0">
            <a:spAutoFit/>
          </a:bodyPr>
          <a:lstStyle/>
          <a:p>
            <a:pPr marL="168275" indent="-168275">
              <a:spcAft>
                <a:spcPts val="600"/>
              </a:spcAft>
              <a:buFont typeface="Arial" pitchFamily="34" charset="0"/>
              <a:buChar char="•"/>
            </a:pPr>
            <a:r>
              <a:rPr lang="en-US" sz="3200" b="1" dirty="0" smtClean="0"/>
              <a:t>July 4 – </a:t>
            </a:r>
            <a:r>
              <a:rPr lang="en-US" sz="3200" b="1" dirty="0" smtClean="0">
                <a:ln>
                  <a:solidFill>
                    <a:schemeClr val="tx1"/>
                  </a:solidFill>
                </a:ln>
                <a:solidFill>
                  <a:srgbClr val="FF0000"/>
                </a:solidFill>
                <a:effectLst>
                  <a:outerShdw dist="50800" dir="5400000" algn="ctr" rotWithShape="0">
                    <a:schemeClr val="tx1"/>
                  </a:outerShdw>
                </a:effectLst>
              </a:rPr>
              <a:t>Nez Perce guides leave </a:t>
            </a:r>
            <a:r>
              <a:rPr lang="en-US" sz="3200" b="1" dirty="0" smtClean="0"/>
              <a:t>Corps; return home </a:t>
            </a:r>
          </a:p>
          <a:p>
            <a:pPr marL="168275" indent="-168275">
              <a:spcAft>
                <a:spcPts val="600"/>
              </a:spcAft>
              <a:buFont typeface="Arial" pitchFamily="34" charset="0"/>
              <a:buChar char="•"/>
            </a:pPr>
            <a:r>
              <a:rPr lang="en-US" sz="3200" b="1" dirty="0" err="1" smtClean="0"/>
              <a:t>Gass</a:t>
            </a:r>
            <a:r>
              <a:rPr lang="en-US" sz="3200" b="1" dirty="0" smtClean="0"/>
              <a:t> writes, “it is but justice to say that </a:t>
            </a:r>
            <a:r>
              <a:rPr lang="en-US" sz="3200" b="1" dirty="0" smtClean="0">
                <a:ln>
                  <a:solidFill>
                    <a:schemeClr val="tx1"/>
                  </a:solidFill>
                </a:ln>
                <a:solidFill>
                  <a:srgbClr val="FF0000"/>
                </a:solidFill>
                <a:effectLst>
                  <a:outerShdw dist="50800" dir="5400000" algn="ctr" rotWithShape="0">
                    <a:schemeClr val="tx1"/>
                  </a:outerShdw>
                </a:effectLst>
              </a:rPr>
              <a:t>the whole Nez Perce Nation are the most friendly, honest, and ingenuous people </a:t>
            </a:r>
            <a:r>
              <a:rPr lang="en-US" sz="3200" b="1" dirty="0" smtClean="0"/>
              <a:t>that we have seen in the course of our voyage and travels”</a:t>
            </a:r>
            <a:endParaRPr lang="en-US" sz="3200" b="1" dirty="0" smtClean="0">
              <a:ln>
                <a:solidFill>
                  <a:schemeClr val="tx1"/>
                </a:solidFill>
              </a:ln>
              <a:solidFill>
                <a:srgbClr val="FF0000"/>
              </a:solidFill>
              <a:effectLst>
                <a:outerShdw dist="50800" dir="5400000" algn="ctr" rotWithShape="0">
                  <a:schemeClr val="tx1"/>
                </a:outerShdw>
              </a:effectLst>
            </a:endParaRPr>
          </a:p>
        </p:txBody>
      </p:sp>
      <p:sp>
        <p:nvSpPr>
          <p:cNvPr id="21" name="TextBox 20"/>
          <p:cNvSpPr txBox="1">
            <a:spLocks noChangeArrowheads="1"/>
          </p:cNvSpPr>
          <p:nvPr/>
        </p:nvSpPr>
        <p:spPr bwMode="auto">
          <a:xfrm>
            <a:off x="4949686" y="3381765"/>
            <a:ext cx="3548270"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Aug 12</a:t>
            </a:r>
          </a:p>
        </p:txBody>
      </p:sp>
      <p:sp>
        <p:nvSpPr>
          <p:cNvPr id="20" name="TextBox 3"/>
          <p:cNvSpPr txBox="1">
            <a:spLocks noChangeArrowheads="1"/>
          </p:cNvSpPr>
          <p:nvPr/>
        </p:nvSpPr>
        <p:spPr bwMode="auto">
          <a:xfrm>
            <a:off x="4581940" y="2753138"/>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Reconnoiter Mission</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3" name="Group 9"/>
          <p:cNvGrpSpPr/>
          <p:nvPr/>
        </p:nvGrpSpPr>
        <p:grpSpPr>
          <a:xfrm>
            <a:off x="633784" y="3422503"/>
            <a:ext cx="3429000" cy="737175"/>
            <a:chOff x="-533400" y="2885182"/>
            <a:chExt cx="3429000" cy="737175"/>
          </a:xfrm>
        </p:grpSpPr>
        <p:sp>
          <p:nvSpPr>
            <p:cNvPr id="37" name="TextBox 36"/>
            <p:cNvSpPr txBox="1"/>
            <p:nvPr/>
          </p:nvSpPr>
          <p:spPr>
            <a:xfrm>
              <a:off x="-76200" y="3037582"/>
              <a:ext cx="2971800" cy="584775"/>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Camp Fortunate</a:t>
              </a:r>
            </a:p>
          </p:txBody>
        </p:sp>
        <p:sp>
          <p:nvSpPr>
            <p:cNvPr id="38" name="5-Point Star 37"/>
            <p:cNvSpPr/>
            <p:nvPr/>
          </p:nvSpPr>
          <p:spPr>
            <a:xfrm>
              <a:off x="-533400" y="2885182"/>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8"/>
          <p:cNvGrpSpPr/>
          <p:nvPr/>
        </p:nvGrpSpPr>
        <p:grpSpPr>
          <a:xfrm>
            <a:off x="0" y="526050"/>
            <a:ext cx="1828800" cy="1554541"/>
            <a:chOff x="0" y="2732537"/>
            <a:chExt cx="1828800" cy="1554541"/>
          </a:xfrm>
        </p:grpSpPr>
        <p:sp>
          <p:nvSpPr>
            <p:cNvPr id="30" name="TextBox 29"/>
            <p:cNvSpPr txBox="1"/>
            <p:nvPr/>
          </p:nvSpPr>
          <p:spPr>
            <a:xfrm>
              <a:off x="0" y="2732537"/>
              <a:ext cx="1828800" cy="1077218"/>
            </a:xfrm>
            <a:prstGeom prst="rect">
              <a:avLst/>
            </a:prstGeom>
            <a:noFill/>
            <a:effectLst>
              <a:outerShdw blurRad="50800" dist="38100" dir="8100000" algn="tr" rotWithShape="0">
                <a:prstClr val="black"/>
              </a:outerShdw>
            </a:effectLst>
          </p:spPr>
          <p:txBody>
            <a:bodyPr wrap="square" rtlCol="0">
              <a:spAutoFit/>
            </a:bodyPr>
            <a:lstStyle/>
            <a:p>
              <a:r>
                <a:rPr lang="en-US" sz="3200" b="1" dirty="0" smtClean="0">
                  <a:solidFill>
                    <a:srgbClr val="FF0000"/>
                  </a:solidFill>
                  <a:effectLst>
                    <a:outerShdw blurRad="38100" dist="38100" dir="2700000" algn="tl">
                      <a:srgbClr val="000000"/>
                    </a:outerShdw>
                  </a:effectLst>
                </a:rPr>
                <a:t>Traveler’s Rest</a:t>
              </a:r>
              <a:endParaRPr lang="en-US" sz="3200" b="1" dirty="0">
                <a:solidFill>
                  <a:srgbClr val="FF0000"/>
                </a:solidFill>
                <a:effectLst>
                  <a:outerShdw blurRad="38100" dist="38100" dir="2700000" algn="tl">
                    <a:srgbClr val="000000"/>
                  </a:outerShdw>
                </a:effectLst>
              </a:endParaRPr>
            </a:p>
          </p:txBody>
        </p:sp>
        <p:sp>
          <p:nvSpPr>
            <p:cNvPr id="31" name="5-Point Star 30"/>
            <p:cNvSpPr/>
            <p:nvPr/>
          </p:nvSpPr>
          <p:spPr>
            <a:xfrm>
              <a:off x="129208" y="3906078"/>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p:cNvSpPr txBox="1"/>
          <p:nvPr/>
        </p:nvSpPr>
        <p:spPr>
          <a:xfrm>
            <a:off x="2377492" y="0"/>
            <a:ext cx="1905000" cy="461665"/>
          </a:xfrm>
          <a:prstGeom prst="rect">
            <a:avLst/>
          </a:prstGeom>
          <a:solidFill>
            <a:srgbClr val="FFFF00"/>
          </a:solidFill>
        </p:spPr>
        <p:txBody>
          <a:bodyPr wrap="square" rtlCol="0">
            <a:spAutoFit/>
          </a:bodyPr>
          <a:lstStyle/>
          <a:p>
            <a:r>
              <a:rPr lang="en-US" sz="2400" b="1" dirty="0" smtClean="0"/>
              <a:t>Maria’s River</a:t>
            </a:r>
            <a:endParaRPr lang="en-US" sz="2400" b="1" dirty="0"/>
          </a:p>
        </p:txBody>
      </p:sp>
      <p:sp>
        <p:nvSpPr>
          <p:cNvPr id="56" name="TextBox 55"/>
          <p:cNvSpPr txBox="1"/>
          <p:nvPr/>
        </p:nvSpPr>
        <p:spPr>
          <a:xfrm>
            <a:off x="3409121" y="1295400"/>
            <a:ext cx="2057399" cy="461665"/>
          </a:xfrm>
          <a:prstGeom prst="rect">
            <a:avLst/>
          </a:prstGeom>
          <a:solidFill>
            <a:srgbClr val="FFFF00"/>
          </a:solidFill>
        </p:spPr>
        <p:txBody>
          <a:bodyPr wrap="square" rtlCol="0">
            <a:spAutoFit/>
          </a:bodyPr>
          <a:lstStyle/>
          <a:p>
            <a:r>
              <a:rPr lang="en-US" sz="2400" b="1" dirty="0" smtClean="0"/>
              <a:t>Missouri River</a:t>
            </a:r>
            <a:endParaRPr lang="en-US" sz="2400" b="1" dirty="0"/>
          </a:p>
        </p:txBody>
      </p:sp>
      <p:sp>
        <p:nvSpPr>
          <p:cNvPr id="57" name="TextBox 56"/>
          <p:cNvSpPr txBox="1"/>
          <p:nvPr/>
        </p:nvSpPr>
        <p:spPr>
          <a:xfrm>
            <a:off x="1965863" y="3096465"/>
            <a:ext cx="2442977" cy="461665"/>
          </a:xfrm>
          <a:prstGeom prst="rect">
            <a:avLst/>
          </a:prstGeom>
          <a:solidFill>
            <a:srgbClr val="FFFF00"/>
          </a:solidFill>
        </p:spPr>
        <p:txBody>
          <a:bodyPr wrap="square" rtlCol="0">
            <a:spAutoFit/>
          </a:bodyPr>
          <a:lstStyle/>
          <a:p>
            <a:r>
              <a:rPr lang="en-US" sz="2400" b="1" dirty="0" smtClean="0"/>
              <a:t>Yellowstone River</a:t>
            </a:r>
            <a:endParaRPr lang="en-US" sz="24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70" decel="100000"/>
                                        <p:tgtEl>
                                          <p:spTgt spid="20"/>
                                        </p:tgtEl>
                                      </p:cBhvr>
                                    </p:animEffect>
                                    <p:animScale>
                                      <p:cBhvr>
                                        <p:cTn id="8" dur="770" decel="100000"/>
                                        <p:tgtEl>
                                          <p:spTgt spid="20"/>
                                        </p:tgtEl>
                                      </p:cBhvr>
                                      <p:from x="10000" y="10000"/>
                                      <p:to x="200000" y="450000"/>
                                    </p:animScale>
                                    <p:animScale>
                                      <p:cBhvr>
                                        <p:cTn id="9" dur="1230" accel="100000" fill="hold">
                                          <p:stCondLst>
                                            <p:cond delay="770"/>
                                          </p:stCondLst>
                                        </p:cTn>
                                        <p:tgtEl>
                                          <p:spTgt spid="20"/>
                                        </p:tgtEl>
                                      </p:cBhvr>
                                      <p:from x="200000" y="450000"/>
                                      <p:to x="100000" y="100000"/>
                                    </p:animScale>
                                    <p:set>
                                      <p:cBhvr>
                                        <p:cTn id="10" dur="770" fill="hold"/>
                                        <p:tgtEl>
                                          <p:spTgt spid="20"/>
                                        </p:tgtEl>
                                        <p:attrNameLst>
                                          <p:attrName>ppt_x</p:attrName>
                                        </p:attrNameLst>
                                      </p:cBhvr>
                                      <p:to>
                                        <p:strVal val="(0.5)"/>
                                      </p:to>
                                    </p:set>
                                    <p:anim from="(0.5)" to="(#ppt_x)" calcmode="lin" valueType="num">
                                      <p:cBhvr>
                                        <p:cTn id="11" dur="1230" accel="100000" fill="hold">
                                          <p:stCondLst>
                                            <p:cond delay="770"/>
                                          </p:stCondLst>
                                        </p:cTn>
                                        <p:tgtEl>
                                          <p:spTgt spid="20"/>
                                        </p:tgtEl>
                                        <p:attrNameLst>
                                          <p:attrName>ppt_x</p:attrName>
                                        </p:attrNameLst>
                                      </p:cBhvr>
                                    </p:anim>
                                    <p:set>
                                      <p:cBhvr>
                                        <p:cTn id="12" dur="770" fill="hold"/>
                                        <p:tgtEl>
                                          <p:spTgt spid="20"/>
                                        </p:tgtEl>
                                        <p:attrNameLst>
                                          <p:attrName>ppt_y</p:attrName>
                                        </p:attrNameLst>
                                      </p:cBhvr>
                                      <p:to>
                                        <p:strVal val="(#ppt_y+0.4)"/>
                                      </p:to>
                                    </p:set>
                                    <p:anim from="(#ppt_y+0.4)" to="(#ppt_y)" calcmode="lin" valueType="num">
                                      <p:cBhvr>
                                        <p:cTn id="13" dur="1230" accel="100000" fill="hold">
                                          <p:stCondLst>
                                            <p:cond delay="770"/>
                                          </p:stCondLst>
                                        </p:cTn>
                                        <p:tgtEl>
                                          <p:spTgt spid="20"/>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770" decel="100000"/>
                                        <p:tgtEl>
                                          <p:spTgt spid="21"/>
                                        </p:tgtEl>
                                      </p:cBhvr>
                                    </p:animEffect>
                                    <p:animScale>
                                      <p:cBhvr>
                                        <p:cTn id="17" dur="770" decel="100000"/>
                                        <p:tgtEl>
                                          <p:spTgt spid="21"/>
                                        </p:tgtEl>
                                      </p:cBhvr>
                                      <p:from x="10000" y="10000"/>
                                      <p:to x="200000" y="450000"/>
                                    </p:animScale>
                                    <p:animScale>
                                      <p:cBhvr>
                                        <p:cTn id="18" dur="1230" accel="100000" fill="hold">
                                          <p:stCondLst>
                                            <p:cond delay="770"/>
                                          </p:stCondLst>
                                        </p:cTn>
                                        <p:tgtEl>
                                          <p:spTgt spid="21"/>
                                        </p:tgtEl>
                                      </p:cBhvr>
                                      <p:from x="200000" y="450000"/>
                                      <p:to x="100000" y="100000"/>
                                    </p:animScale>
                                    <p:set>
                                      <p:cBhvr>
                                        <p:cTn id="19" dur="770" fill="hold"/>
                                        <p:tgtEl>
                                          <p:spTgt spid="21"/>
                                        </p:tgtEl>
                                        <p:attrNameLst>
                                          <p:attrName>ppt_x</p:attrName>
                                        </p:attrNameLst>
                                      </p:cBhvr>
                                      <p:to>
                                        <p:strVal val="(0.5)"/>
                                      </p:to>
                                    </p:set>
                                    <p:anim from="(0.5)" to="(#ppt_x)" calcmode="lin" valueType="num">
                                      <p:cBhvr>
                                        <p:cTn id="20" dur="1230" accel="100000" fill="hold">
                                          <p:stCondLst>
                                            <p:cond delay="770"/>
                                          </p:stCondLst>
                                        </p:cTn>
                                        <p:tgtEl>
                                          <p:spTgt spid="21"/>
                                        </p:tgtEl>
                                        <p:attrNameLst>
                                          <p:attrName>ppt_x</p:attrName>
                                        </p:attrNameLst>
                                      </p:cBhvr>
                                    </p:anim>
                                    <p:set>
                                      <p:cBhvr>
                                        <p:cTn id="21" dur="770" fill="hold"/>
                                        <p:tgtEl>
                                          <p:spTgt spid="21"/>
                                        </p:tgtEl>
                                        <p:attrNameLst>
                                          <p:attrName>ppt_y</p:attrName>
                                        </p:attrNameLst>
                                      </p:cBhvr>
                                      <p:to>
                                        <p:strVal val="(#ppt_y+0.4)"/>
                                      </p:to>
                                    </p:set>
                                    <p:anim from="(#ppt_y+0.4)" to="(#ppt_y)" calcmode="lin" valueType="num">
                                      <p:cBhvr>
                                        <p:cTn id="22" dur="1230" accel="100000" fill="hold">
                                          <p:stCondLst>
                                            <p:cond delay="770"/>
                                          </p:stCondLst>
                                        </p:cTn>
                                        <p:tgtEl>
                                          <p:spTgt spid="21"/>
                                        </p:tgtEl>
                                        <p:attrNameLst>
                                          <p:attrName>ppt_y</p:attrName>
                                        </p:attrNameLst>
                                      </p:cBhvr>
                                    </p:anim>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2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2000"/>
                                        <p:tgtEl>
                                          <p:spTgt spid="4"/>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2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left)">
                                      <p:cBhvr>
                                        <p:cTn id="40" dur="10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wipe(left)">
                                      <p:cBhvr>
                                        <p:cTn id="45" dur="1000"/>
                                        <p:tgtEl>
                                          <p:spTgt spid="5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wipe(left)">
                                      <p:cBhvr>
                                        <p:cTn id="50" dur="1000"/>
                                        <p:tgtEl>
                                          <p:spTgt spid="5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8">
                                            <p:txEl>
                                              <p:pRg st="0" end="0"/>
                                            </p:txEl>
                                          </p:spTgt>
                                        </p:tgtEl>
                                        <p:attrNameLst>
                                          <p:attrName>style.visibility</p:attrName>
                                        </p:attrNameLst>
                                      </p:cBhvr>
                                      <p:to>
                                        <p:strVal val="visible"/>
                                      </p:to>
                                    </p:set>
                                    <p:animEffect transition="in" filter="wipe(left)">
                                      <p:cBhvr>
                                        <p:cTn id="55" dur="1000"/>
                                        <p:tgtEl>
                                          <p:spTgt spid="18">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8">
                                            <p:txEl>
                                              <p:pRg st="1" end="1"/>
                                            </p:txEl>
                                          </p:spTgt>
                                        </p:tgtEl>
                                        <p:attrNameLst>
                                          <p:attrName>style.visibility</p:attrName>
                                        </p:attrNameLst>
                                      </p:cBhvr>
                                      <p:to>
                                        <p:strVal val="visible"/>
                                      </p:to>
                                    </p:set>
                                    <p:animEffect transition="in" filter="wipe(left)">
                                      <p:cBhvr>
                                        <p:cTn id="60" dur="10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P spid="55" grpId="0" animBg="1"/>
      <p:bldP spid="56" grpId="0" animBg="1"/>
      <p:bldP spid="5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p:nvPr/>
        </p:nvSpPr>
        <p:spPr>
          <a:xfrm>
            <a:off x="269091" y="115669"/>
            <a:ext cx="4302909" cy="646331"/>
          </a:xfrm>
          <a:prstGeom prst="rect">
            <a:avLst/>
          </a:prstGeom>
        </p:spPr>
        <p:txBody>
          <a:bodyPr wrap="none" rtlCol="0">
            <a:spAutoFit/>
          </a:bodyPr>
          <a:lstStyle/>
          <a:p>
            <a:r>
              <a:rPr lang="en-US" sz="3600" b="1" dirty="0" smtClean="0"/>
              <a:t>Captain William Clark</a:t>
            </a:r>
            <a:endParaRPr lang="en-US" sz="3600" b="1" dirty="0"/>
          </a:p>
        </p:txBody>
      </p:sp>
      <p:pic>
        <p:nvPicPr>
          <p:cNvPr id="10" name="Picture 2"/>
          <p:cNvPicPr preferRelativeResize="0">
            <a:picLocks noChangeAspect="1" noChangeArrowheads="1"/>
          </p:cNvPicPr>
          <p:nvPr/>
        </p:nvPicPr>
        <p:blipFill>
          <a:blip r:embed="rId2"/>
          <a:srcRect/>
          <a:stretch>
            <a:fillRect/>
          </a:stretch>
        </p:blipFill>
        <p:spPr bwMode="auto">
          <a:xfrm>
            <a:off x="442912" y="822960"/>
            <a:ext cx="8243888" cy="5806440"/>
          </a:xfrm>
          <a:prstGeom prst="rect">
            <a:avLst/>
          </a:prstGeom>
          <a:noFill/>
          <a:ln w="88900">
            <a:solidFill>
              <a:schemeClr val="tx1"/>
            </a:solidFill>
            <a:miter lim="800000"/>
            <a:headEnd/>
            <a:tailEnd/>
          </a:ln>
          <a:effectLst/>
        </p:spPr>
      </p:pic>
      <p:sp>
        <p:nvSpPr>
          <p:cNvPr id="11" name="Oval 10"/>
          <p:cNvSpPr/>
          <p:nvPr/>
        </p:nvSpPr>
        <p:spPr>
          <a:xfrm>
            <a:off x="2895600" y="3657600"/>
            <a:ext cx="228600" cy="2286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343400" y="2971800"/>
            <a:ext cx="228600" cy="2286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953000" y="4114800"/>
            <a:ext cx="228600" cy="2286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57400" y="2133600"/>
            <a:ext cx="228600" cy="2286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124200" y="4800600"/>
            <a:ext cx="228600" cy="2286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953000" y="914400"/>
            <a:ext cx="228600" cy="2286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200400" y="1143000"/>
            <a:ext cx="228600" cy="2286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477000" y="5715000"/>
            <a:ext cx="228600" cy="2286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295400" y="914400"/>
            <a:ext cx="228600" cy="2286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410200" y="5562600"/>
            <a:ext cx="228600" cy="2286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057400" y="5029200"/>
            <a:ext cx="228600" cy="2286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743200" y="5791200"/>
            <a:ext cx="228600" cy="2286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429000" y="5943600"/>
            <a:ext cx="228600" cy="2286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819400" y="3276600"/>
            <a:ext cx="1290866" cy="830997"/>
          </a:xfrm>
          <a:prstGeom prst="rect">
            <a:avLst/>
          </a:prstGeom>
          <a:noFill/>
        </p:spPr>
        <p:txBody>
          <a:bodyPr wrap="none" rtlCol="0">
            <a:spAutoFit/>
          </a:bodyPr>
          <a:lstStyle/>
          <a:p>
            <a:r>
              <a:rPr lang="en-US" sz="2400" b="1" dirty="0" smtClean="0"/>
              <a:t>Yankton </a:t>
            </a:r>
          </a:p>
          <a:p>
            <a:r>
              <a:rPr lang="en-US" sz="2400" b="1" dirty="0" smtClean="0"/>
              <a:t>    Sioux</a:t>
            </a:r>
            <a:endParaRPr lang="en-US" sz="2400" b="1" dirty="0"/>
          </a:p>
        </p:txBody>
      </p:sp>
      <p:sp>
        <p:nvSpPr>
          <p:cNvPr id="25" name="TextBox 24"/>
          <p:cNvSpPr txBox="1"/>
          <p:nvPr/>
        </p:nvSpPr>
        <p:spPr>
          <a:xfrm rot="20193576">
            <a:off x="2341630" y="1831815"/>
            <a:ext cx="877163" cy="461665"/>
          </a:xfrm>
          <a:prstGeom prst="rect">
            <a:avLst/>
          </a:prstGeom>
          <a:noFill/>
        </p:spPr>
        <p:txBody>
          <a:bodyPr wrap="none" rtlCol="0">
            <a:spAutoFit/>
          </a:bodyPr>
          <a:lstStyle/>
          <a:p>
            <a:r>
              <a:rPr lang="en-US" sz="2400" b="1" dirty="0" smtClean="0"/>
              <a:t>Sioux</a:t>
            </a:r>
            <a:endParaRPr lang="en-US" sz="2400" b="1" dirty="0"/>
          </a:p>
        </p:txBody>
      </p:sp>
      <p:sp>
        <p:nvSpPr>
          <p:cNvPr id="26" name="TextBox 25"/>
          <p:cNvSpPr txBox="1"/>
          <p:nvPr/>
        </p:nvSpPr>
        <p:spPr>
          <a:xfrm rot="20193576">
            <a:off x="5008630" y="993616"/>
            <a:ext cx="877163" cy="461665"/>
          </a:xfrm>
          <a:prstGeom prst="rect">
            <a:avLst/>
          </a:prstGeom>
          <a:noFill/>
        </p:spPr>
        <p:txBody>
          <a:bodyPr wrap="none" rtlCol="0">
            <a:spAutoFit/>
          </a:bodyPr>
          <a:lstStyle/>
          <a:p>
            <a:r>
              <a:rPr lang="en-US" sz="2400" b="1" dirty="0" smtClean="0"/>
              <a:t>Sioux</a:t>
            </a:r>
            <a:endParaRPr lang="en-US" sz="2400" b="1" dirty="0"/>
          </a:p>
        </p:txBody>
      </p:sp>
      <p:sp>
        <p:nvSpPr>
          <p:cNvPr id="27" name="TextBox 26"/>
          <p:cNvSpPr txBox="1"/>
          <p:nvPr/>
        </p:nvSpPr>
        <p:spPr>
          <a:xfrm rot="20193576">
            <a:off x="3332230" y="830719"/>
            <a:ext cx="877163" cy="461665"/>
          </a:xfrm>
          <a:prstGeom prst="rect">
            <a:avLst/>
          </a:prstGeom>
          <a:noFill/>
        </p:spPr>
        <p:txBody>
          <a:bodyPr wrap="none" rtlCol="0">
            <a:spAutoFit/>
          </a:bodyPr>
          <a:lstStyle/>
          <a:p>
            <a:r>
              <a:rPr lang="en-US" sz="2400" b="1" dirty="0" smtClean="0"/>
              <a:t>Sioux</a:t>
            </a:r>
            <a:endParaRPr lang="en-US" sz="2400" b="1" dirty="0"/>
          </a:p>
        </p:txBody>
      </p:sp>
      <p:sp>
        <p:nvSpPr>
          <p:cNvPr id="28" name="TextBox 27"/>
          <p:cNvSpPr txBox="1"/>
          <p:nvPr/>
        </p:nvSpPr>
        <p:spPr>
          <a:xfrm rot="21184817">
            <a:off x="4648200" y="2819400"/>
            <a:ext cx="877163" cy="461665"/>
          </a:xfrm>
          <a:prstGeom prst="rect">
            <a:avLst/>
          </a:prstGeom>
          <a:noFill/>
        </p:spPr>
        <p:txBody>
          <a:bodyPr wrap="none" rtlCol="0">
            <a:spAutoFit/>
          </a:bodyPr>
          <a:lstStyle/>
          <a:p>
            <a:r>
              <a:rPr lang="en-US" sz="2400" b="1" dirty="0" smtClean="0"/>
              <a:t>Sioux</a:t>
            </a:r>
            <a:endParaRPr lang="en-US" sz="2400" b="1" dirty="0"/>
          </a:p>
        </p:txBody>
      </p:sp>
      <p:sp>
        <p:nvSpPr>
          <p:cNvPr id="29" name="TextBox 28"/>
          <p:cNvSpPr txBox="1"/>
          <p:nvPr/>
        </p:nvSpPr>
        <p:spPr>
          <a:xfrm rot="20597045">
            <a:off x="3433509" y="4379124"/>
            <a:ext cx="1430200" cy="830997"/>
          </a:xfrm>
          <a:prstGeom prst="rect">
            <a:avLst/>
          </a:prstGeom>
          <a:noFill/>
        </p:spPr>
        <p:txBody>
          <a:bodyPr wrap="none" rtlCol="0">
            <a:spAutoFit/>
          </a:bodyPr>
          <a:lstStyle/>
          <a:p>
            <a:r>
              <a:rPr lang="en-US" sz="2400" b="1" dirty="0" smtClean="0"/>
              <a:t>Markham</a:t>
            </a:r>
          </a:p>
          <a:p>
            <a:r>
              <a:rPr lang="en-US" sz="2400" b="1" dirty="0" smtClean="0"/>
              <a:t>Nation</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800" decel="100000"/>
                                        <p:tgtEl>
                                          <p:spTgt spid="18"/>
                                        </p:tgtEl>
                                      </p:cBhvr>
                                    </p:animEffect>
                                    <p:anim calcmode="lin" valueType="num">
                                      <p:cBhvr>
                                        <p:cTn id="8" dur="800" decel="100000" fill="hold"/>
                                        <p:tgtEl>
                                          <p:spTgt spid="18"/>
                                        </p:tgtEl>
                                        <p:attrNameLst>
                                          <p:attrName>style.rotation</p:attrName>
                                        </p:attrNameLst>
                                      </p:cBhvr>
                                      <p:tavLst>
                                        <p:tav tm="0">
                                          <p:val>
                                            <p:fltVal val="-90"/>
                                          </p:val>
                                        </p:tav>
                                        <p:tav tm="100000">
                                          <p:val>
                                            <p:fltVal val="0"/>
                                          </p:val>
                                        </p:tav>
                                      </p:tavLst>
                                    </p:anim>
                                    <p:anim calcmode="lin" valueType="num">
                                      <p:cBhvr>
                                        <p:cTn id="9" dur="800" decel="100000" fill="hold"/>
                                        <p:tgtEl>
                                          <p:spTgt spid="18"/>
                                        </p:tgtEl>
                                        <p:attrNameLst>
                                          <p:attrName>ppt_x</p:attrName>
                                        </p:attrNameLst>
                                      </p:cBhvr>
                                      <p:tavLst>
                                        <p:tav tm="0">
                                          <p:val>
                                            <p:strVal val="#ppt_x+0.4"/>
                                          </p:val>
                                        </p:tav>
                                        <p:tav tm="100000">
                                          <p:val>
                                            <p:strVal val="#ppt_x-0.05"/>
                                          </p:val>
                                        </p:tav>
                                      </p:tavLst>
                                    </p:anim>
                                    <p:anim calcmode="lin" valueType="num">
                                      <p:cBhvr>
                                        <p:cTn id="10" dur="800" decel="100000" fill="hold"/>
                                        <p:tgtEl>
                                          <p:spTgt spid="1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800" decel="100000"/>
                                        <p:tgtEl>
                                          <p:spTgt spid="20"/>
                                        </p:tgtEl>
                                      </p:cBhvr>
                                    </p:animEffect>
                                    <p:anim calcmode="lin" valueType="num">
                                      <p:cBhvr>
                                        <p:cTn id="16" dur="800" decel="100000" fill="hold"/>
                                        <p:tgtEl>
                                          <p:spTgt spid="20"/>
                                        </p:tgtEl>
                                        <p:attrNameLst>
                                          <p:attrName>style.rotation</p:attrName>
                                        </p:attrNameLst>
                                      </p:cBhvr>
                                      <p:tavLst>
                                        <p:tav tm="0">
                                          <p:val>
                                            <p:fltVal val="-90"/>
                                          </p:val>
                                        </p:tav>
                                        <p:tav tm="100000">
                                          <p:val>
                                            <p:fltVal val="0"/>
                                          </p:val>
                                        </p:tav>
                                      </p:tavLst>
                                    </p:anim>
                                    <p:anim calcmode="lin" valueType="num">
                                      <p:cBhvr>
                                        <p:cTn id="17" dur="800" decel="100000" fill="hold"/>
                                        <p:tgtEl>
                                          <p:spTgt spid="20"/>
                                        </p:tgtEl>
                                        <p:attrNameLst>
                                          <p:attrName>ppt_x</p:attrName>
                                        </p:attrNameLst>
                                      </p:cBhvr>
                                      <p:tavLst>
                                        <p:tav tm="0">
                                          <p:val>
                                            <p:strVal val="#ppt_x+0.4"/>
                                          </p:val>
                                        </p:tav>
                                        <p:tav tm="100000">
                                          <p:val>
                                            <p:strVal val="#ppt_x-0.05"/>
                                          </p:val>
                                        </p:tav>
                                      </p:tavLst>
                                    </p:anim>
                                    <p:anim calcmode="lin" valueType="num">
                                      <p:cBhvr>
                                        <p:cTn id="18" dur="800" decel="100000" fill="hold"/>
                                        <p:tgtEl>
                                          <p:spTgt spid="2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800" decel="100000"/>
                                        <p:tgtEl>
                                          <p:spTgt spid="23"/>
                                        </p:tgtEl>
                                      </p:cBhvr>
                                    </p:animEffect>
                                    <p:anim calcmode="lin" valueType="num">
                                      <p:cBhvr>
                                        <p:cTn id="24" dur="800" decel="100000" fill="hold"/>
                                        <p:tgtEl>
                                          <p:spTgt spid="23"/>
                                        </p:tgtEl>
                                        <p:attrNameLst>
                                          <p:attrName>style.rotation</p:attrName>
                                        </p:attrNameLst>
                                      </p:cBhvr>
                                      <p:tavLst>
                                        <p:tav tm="0">
                                          <p:val>
                                            <p:fltVal val="-90"/>
                                          </p:val>
                                        </p:tav>
                                        <p:tav tm="100000">
                                          <p:val>
                                            <p:fltVal val="0"/>
                                          </p:val>
                                        </p:tav>
                                      </p:tavLst>
                                    </p:anim>
                                    <p:anim calcmode="lin" valueType="num">
                                      <p:cBhvr>
                                        <p:cTn id="25" dur="800" decel="100000" fill="hold"/>
                                        <p:tgtEl>
                                          <p:spTgt spid="23"/>
                                        </p:tgtEl>
                                        <p:attrNameLst>
                                          <p:attrName>ppt_x</p:attrName>
                                        </p:attrNameLst>
                                      </p:cBhvr>
                                      <p:tavLst>
                                        <p:tav tm="0">
                                          <p:val>
                                            <p:strVal val="#ppt_x+0.4"/>
                                          </p:val>
                                        </p:tav>
                                        <p:tav tm="100000">
                                          <p:val>
                                            <p:strVal val="#ppt_x-0.05"/>
                                          </p:val>
                                        </p:tav>
                                      </p:tavLst>
                                    </p:anim>
                                    <p:anim calcmode="lin" valueType="num">
                                      <p:cBhvr>
                                        <p:cTn id="26" dur="800" decel="100000" fill="hold"/>
                                        <p:tgtEl>
                                          <p:spTgt spid="23"/>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800" decel="100000"/>
                                        <p:tgtEl>
                                          <p:spTgt spid="22"/>
                                        </p:tgtEl>
                                      </p:cBhvr>
                                    </p:animEffect>
                                    <p:anim calcmode="lin" valueType="num">
                                      <p:cBhvr>
                                        <p:cTn id="32" dur="800" decel="100000" fill="hold"/>
                                        <p:tgtEl>
                                          <p:spTgt spid="22"/>
                                        </p:tgtEl>
                                        <p:attrNameLst>
                                          <p:attrName>style.rotation</p:attrName>
                                        </p:attrNameLst>
                                      </p:cBhvr>
                                      <p:tavLst>
                                        <p:tav tm="0">
                                          <p:val>
                                            <p:fltVal val="-90"/>
                                          </p:val>
                                        </p:tav>
                                        <p:tav tm="100000">
                                          <p:val>
                                            <p:fltVal val="0"/>
                                          </p:val>
                                        </p:tav>
                                      </p:tavLst>
                                    </p:anim>
                                    <p:anim calcmode="lin" valueType="num">
                                      <p:cBhvr>
                                        <p:cTn id="33" dur="800" decel="100000" fill="hold"/>
                                        <p:tgtEl>
                                          <p:spTgt spid="22"/>
                                        </p:tgtEl>
                                        <p:attrNameLst>
                                          <p:attrName>ppt_x</p:attrName>
                                        </p:attrNameLst>
                                      </p:cBhvr>
                                      <p:tavLst>
                                        <p:tav tm="0">
                                          <p:val>
                                            <p:strVal val="#ppt_x+0.4"/>
                                          </p:val>
                                        </p:tav>
                                        <p:tav tm="100000">
                                          <p:val>
                                            <p:strVal val="#ppt_x-0.05"/>
                                          </p:val>
                                        </p:tav>
                                      </p:tavLst>
                                    </p:anim>
                                    <p:anim calcmode="lin" valueType="num">
                                      <p:cBhvr>
                                        <p:cTn id="34" dur="800" decel="100000" fill="hold"/>
                                        <p:tgtEl>
                                          <p:spTgt spid="22"/>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800" decel="100000"/>
                                        <p:tgtEl>
                                          <p:spTgt spid="21"/>
                                        </p:tgtEl>
                                      </p:cBhvr>
                                    </p:animEffect>
                                    <p:anim calcmode="lin" valueType="num">
                                      <p:cBhvr>
                                        <p:cTn id="40" dur="800" decel="100000" fill="hold"/>
                                        <p:tgtEl>
                                          <p:spTgt spid="21"/>
                                        </p:tgtEl>
                                        <p:attrNameLst>
                                          <p:attrName>style.rotation</p:attrName>
                                        </p:attrNameLst>
                                      </p:cBhvr>
                                      <p:tavLst>
                                        <p:tav tm="0">
                                          <p:val>
                                            <p:fltVal val="-90"/>
                                          </p:val>
                                        </p:tav>
                                        <p:tav tm="100000">
                                          <p:val>
                                            <p:fltVal val="0"/>
                                          </p:val>
                                        </p:tav>
                                      </p:tavLst>
                                    </p:anim>
                                    <p:anim calcmode="lin" valueType="num">
                                      <p:cBhvr>
                                        <p:cTn id="41" dur="800" decel="100000" fill="hold"/>
                                        <p:tgtEl>
                                          <p:spTgt spid="21"/>
                                        </p:tgtEl>
                                        <p:attrNameLst>
                                          <p:attrName>ppt_x</p:attrName>
                                        </p:attrNameLst>
                                      </p:cBhvr>
                                      <p:tavLst>
                                        <p:tav tm="0">
                                          <p:val>
                                            <p:strVal val="#ppt_x+0.4"/>
                                          </p:val>
                                        </p:tav>
                                        <p:tav tm="100000">
                                          <p:val>
                                            <p:strVal val="#ppt_x-0.05"/>
                                          </p:val>
                                        </p:tav>
                                      </p:tavLst>
                                    </p:anim>
                                    <p:anim calcmode="lin" valueType="num">
                                      <p:cBhvr>
                                        <p:cTn id="42" dur="800" decel="100000" fill="hold"/>
                                        <p:tgtEl>
                                          <p:spTgt spid="21"/>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par>
                                <p:cTn id="45" presetID="3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800" decel="100000"/>
                                        <p:tgtEl>
                                          <p:spTgt spid="15"/>
                                        </p:tgtEl>
                                      </p:cBhvr>
                                    </p:animEffect>
                                    <p:anim calcmode="lin" valueType="num">
                                      <p:cBhvr>
                                        <p:cTn id="48" dur="800" decel="100000" fill="hold"/>
                                        <p:tgtEl>
                                          <p:spTgt spid="15"/>
                                        </p:tgtEl>
                                        <p:attrNameLst>
                                          <p:attrName>style.rotation</p:attrName>
                                        </p:attrNameLst>
                                      </p:cBhvr>
                                      <p:tavLst>
                                        <p:tav tm="0">
                                          <p:val>
                                            <p:fltVal val="-90"/>
                                          </p:val>
                                        </p:tav>
                                        <p:tav tm="100000">
                                          <p:val>
                                            <p:fltVal val="0"/>
                                          </p:val>
                                        </p:tav>
                                      </p:tavLst>
                                    </p:anim>
                                    <p:anim calcmode="lin" valueType="num">
                                      <p:cBhvr>
                                        <p:cTn id="49" dur="800" decel="100000" fill="hold"/>
                                        <p:tgtEl>
                                          <p:spTgt spid="15"/>
                                        </p:tgtEl>
                                        <p:attrNameLst>
                                          <p:attrName>ppt_x</p:attrName>
                                        </p:attrNameLst>
                                      </p:cBhvr>
                                      <p:tavLst>
                                        <p:tav tm="0">
                                          <p:val>
                                            <p:strVal val="#ppt_x+0.4"/>
                                          </p:val>
                                        </p:tav>
                                        <p:tav tm="100000">
                                          <p:val>
                                            <p:strVal val="#ppt_x-0.05"/>
                                          </p:val>
                                        </p:tav>
                                      </p:tavLst>
                                    </p:anim>
                                    <p:anim calcmode="lin" valueType="num">
                                      <p:cBhvr>
                                        <p:cTn id="50" dur="800" decel="100000" fill="hold"/>
                                        <p:tgtEl>
                                          <p:spTgt spid="15"/>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53" presetID="30"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800" decel="100000"/>
                                        <p:tgtEl>
                                          <p:spTgt spid="13"/>
                                        </p:tgtEl>
                                      </p:cBhvr>
                                    </p:animEffect>
                                    <p:anim calcmode="lin" valueType="num">
                                      <p:cBhvr>
                                        <p:cTn id="56" dur="800" decel="100000" fill="hold"/>
                                        <p:tgtEl>
                                          <p:spTgt spid="13"/>
                                        </p:tgtEl>
                                        <p:attrNameLst>
                                          <p:attrName>style.rotation</p:attrName>
                                        </p:attrNameLst>
                                      </p:cBhvr>
                                      <p:tavLst>
                                        <p:tav tm="0">
                                          <p:val>
                                            <p:fltVal val="-90"/>
                                          </p:val>
                                        </p:tav>
                                        <p:tav tm="100000">
                                          <p:val>
                                            <p:fltVal val="0"/>
                                          </p:val>
                                        </p:tav>
                                      </p:tavLst>
                                    </p:anim>
                                    <p:anim calcmode="lin" valueType="num">
                                      <p:cBhvr>
                                        <p:cTn id="57" dur="800" decel="100000" fill="hold"/>
                                        <p:tgtEl>
                                          <p:spTgt spid="13"/>
                                        </p:tgtEl>
                                        <p:attrNameLst>
                                          <p:attrName>ppt_x</p:attrName>
                                        </p:attrNameLst>
                                      </p:cBhvr>
                                      <p:tavLst>
                                        <p:tav tm="0">
                                          <p:val>
                                            <p:strVal val="#ppt_x+0.4"/>
                                          </p:val>
                                        </p:tav>
                                        <p:tav tm="100000">
                                          <p:val>
                                            <p:strVal val="#ppt_x-0.05"/>
                                          </p:val>
                                        </p:tav>
                                      </p:tavLst>
                                    </p:anim>
                                    <p:anim calcmode="lin" valueType="num">
                                      <p:cBhvr>
                                        <p:cTn id="58" dur="800" decel="100000" fill="hold"/>
                                        <p:tgtEl>
                                          <p:spTgt spid="13"/>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61" presetID="30"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800" decel="100000"/>
                                        <p:tgtEl>
                                          <p:spTgt spid="11"/>
                                        </p:tgtEl>
                                      </p:cBhvr>
                                    </p:animEffect>
                                    <p:anim calcmode="lin" valueType="num">
                                      <p:cBhvr>
                                        <p:cTn id="64" dur="800" decel="100000" fill="hold"/>
                                        <p:tgtEl>
                                          <p:spTgt spid="11"/>
                                        </p:tgtEl>
                                        <p:attrNameLst>
                                          <p:attrName>style.rotation</p:attrName>
                                        </p:attrNameLst>
                                      </p:cBhvr>
                                      <p:tavLst>
                                        <p:tav tm="0">
                                          <p:val>
                                            <p:fltVal val="-90"/>
                                          </p:val>
                                        </p:tav>
                                        <p:tav tm="100000">
                                          <p:val>
                                            <p:fltVal val="0"/>
                                          </p:val>
                                        </p:tav>
                                      </p:tavLst>
                                    </p:anim>
                                    <p:anim calcmode="lin" valueType="num">
                                      <p:cBhvr>
                                        <p:cTn id="65" dur="800" decel="100000" fill="hold"/>
                                        <p:tgtEl>
                                          <p:spTgt spid="11"/>
                                        </p:tgtEl>
                                        <p:attrNameLst>
                                          <p:attrName>ppt_x</p:attrName>
                                        </p:attrNameLst>
                                      </p:cBhvr>
                                      <p:tavLst>
                                        <p:tav tm="0">
                                          <p:val>
                                            <p:strVal val="#ppt_x+0.4"/>
                                          </p:val>
                                        </p:tav>
                                        <p:tav tm="100000">
                                          <p:val>
                                            <p:strVal val="#ppt_x-0.05"/>
                                          </p:val>
                                        </p:tav>
                                      </p:tavLst>
                                    </p:anim>
                                    <p:anim calcmode="lin" valueType="num">
                                      <p:cBhvr>
                                        <p:cTn id="66" dur="800" decel="100000" fill="hold"/>
                                        <p:tgtEl>
                                          <p:spTgt spid="11"/>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69" presetID="30" presetClass="entr" presetSubtype="0"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800" decel="100000"/>
                                        <p:tgtEl>
                                          <p:spTgt spid="12"/>
                                        </p:tgtEl>
                                      </p:cBhvr>
                                    </p:animEffect>
                                    <p:anim calcmode="lin" valueType="num">
                                      <p:cBhvr>
                                        <p:cTn id="72" dur="800" decel="100000" fill="hold"/>
                                        <p:tgtEl>
                                          <p:spTgt spid="12"/>
                                        </p:tgtEl>
                                        <p:attrNameLst>
                                          <p:attrName>style.rotation</p:attrName>
                                        </p:attrNameLst>
                                      </p:cBhvr>
                                      <p:tavLst>
                                        <p:tav tm="0">
                                          <p:val>
                                            <p:fltVal val="-90"/>
                                          </p:val>
                                        </p:tav>
                                        <p:tav tm="100000">
                                          <p:val>
                                            <p:fltVal val="0"/>
                                          </p:val>
                                        </p:tav>
                                      </p:tavLst>
                                    </p:anim>
                                    <p:anim calcmode="lin" valueType="num">
                                      <p:cBhvr>
                                        <p:cTn id="73" dur="800" decel="100000" fill="hold"/>
                                        <p:tgtEl>
                                          <p:spTgt spid="12"/>
                                        </p:tgtEl>
                                        <p:attrNameLst>
                                          <p:attrName>ppt_x</p:attrName>
                                        </p:attrNameLst>
                                      </p:cBhvr>
                                      <p:tavLst>
                                        <p:tav tm="0">
                                          <p:val>
                                            <p:strVal val="#ppt_x+0.4"/>
                                          </p:val>
                                        </p:tav>
                                        <p:tav tm="100000">
                                          <p:val>
                                            <p:strVal val="#ppt_x-0.05"/>
                                          </p:val>
                                        </p:tav>
                                      </p:tavLst>
                                    </p:anim>
                                    <p:anim calcmode="lin" valueType="num">
                                      <p:cBhvr>
                                        <p:cTn id="74" dur="800" decel="100000" fill="hold"/>
                                        <p:tgtEl>
                                          <p:spTgt spid="12"/>
                                        </p:tgtEl>
                                        <p:attrNameLst>
                                          <p:attrName>ppt_y</p:attrName>
                                        </p:attrNameLst>
                                      </p:cBhvr>
                                      <p:tavLst>
                                        <p:tav tm="0">
                                          <p:val>
                                            <p:strVal val="#ppt_y-0.4"/>
                                          </p:val>
                                        </p:tav>
                                        <p:tav tm="100000">
                                          <p:val>
                                            <p:strVal val="#ppt_y+0.1"/>
                                          </p:val>
                                        </p:tav>
                                      </p:tavLst>
                                    </p:anim>
                                    <p:anim calcmode="lin" valueType="num">
                                      <p:cBhvr>
                                        <p:cTn id="75"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76"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par>
                                <p:cTn id="77" presetID="30" presetClass="entr" presetSubtype="0"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800" decel="100000"/>
                                        <p:tgtEl>
                                          <p:spTgt spid="14"/>
                                        </p:tgtEl>
                                      </p:cBhvr>
                                    </p:animEffect>
                                    <p:anim calcmode="lin" valueType="num">
                                      <p:cBhvr>
                                        <p:cTn id="80" dur="800" decel="100000" fill="hold"/>
                                        <p:tgtEl>
                                          <p:spTgt spid="14"/>
                                        </p:tgtEl>
                                        <p:attrNameLst>
                                          <p:attrName>style.rotation</p:attrName>
                                        </p:attrNameLst>
                                      </p:cBhvr>
                                      <p:tavLst>
                                        <p:tav tm="0">
                                          <p:val>
                                            <p:fltVal val="-90"/>
                                          </p:val>
                                        </p:tav>
                                        <p:tav tm="100000">
                                          <p:val>
                                            <p:fltVal val="0"/>
                                          </p:val>
                                        </p:tav>
                                      </p:tavLst>
                                    </p:anim>
                                    <p:anim calcmode="lin" valueType="num">
                                      <p:cBhvr>
                                        <p:cTn id="81" dur="800" decel="100000" fill="hold"/>
                                        <p:tgtEl>
                                          <p:spTgt spid="14"/>
                                        </p:tgtEl>
                                        <p:attrNameLst>
                                          <p:attrName>ppt_x</p:attrName>
                                        </p:attrNameLst>
                                      </p:cBhvr>
                                      <p:tavLst>
                                        <p:tav tm="0">
                                          <p:val>
                                            <p:strVal val="#ppt_x+0.4"/>
                                          </p:val>
                                        </p:tav>
                                        <p:tav tm="100000">
                                          <p:val>
                                            <p:strVal val="#ppt_x-0.05"/>
                                          </p:val>
                                        </p:tav>
                                      </p:tavLst>
                                    </p:anim>
                                    <p:anim calcmode="lin" valueType="num">
                                      <p:cBhvr>
                                        <p:cTn id="82" dur="800" decel="100000" fill="hold"/>
                                        <p:tgtEl>
                                          <p:spTgt spid="14"/>
                                        </p:tgtEl>
                                        <p:attrNameLst>
                                          <p:attrName>ppt_y</p:attrName>
                                        </p:attrNameLst>
                                      </p:cBhvr>
                                      <p:tavLst>
                                        <p:tav tm="0">
                                          <p:val>
                                            <p:strVal val="#ppt_y-0.4"/>
                                          </p:val>
                                        </p:tav>
                                        <p:tav tm="100000">
                                          <p:val>
                                            <p:strVal val="#ppt_y+0.1"/>
                                          </p:val>
                                        </p:tav>
                                      </p:tavLst>
                                    </p:anim>
                                    <p:anim calcmode="lin" valueType="num">
                                      <p:cBhvr>
                                        <p:cTn id="83"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84"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85" presetID="30"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800" decel="100000"/>
                                        <p:tgtEl>
                                          <p:spTgt spid="16"/>
                                        </p:tgtEl>
                                      </p:cBhvr>
                                    </p:animEffect>
                                    <p:anim calcmode="lin" valueType="num">
                                      <p:cBhvr>
                                        <p:cTn id="88" dur="800" decel="100000" fill="hold"/>
                                        <p:tgtEl>
                                          <p:spTgt spid="16"/>
                                        </p:tgtEl>
                                        <p:attrNameLst>
                                          <p:attrName>style.rotation</p:attrName>
                                        </p:attrNameLst>
                                      </p:cBhvr>
                                      <p:tavLst>
                                        <p:tav tm="0">
                                          <p:val>
                                            <p:fltVal val="-90"/>
                                          </p:val>
                                        </p:tav>
                                        <p:tav tm="100000">
                                          <p:val>
                                            <p:fltVal val="0"/>
                                          </p:val>
                                        </p:tav>
                                      </p:tavLst>
                                    </p:anim>
                                    <p:anim calcmode="lin" valueType="num">
                                      <p:cBhvr>
                                        <p:cTn id="89" dur="800" decel="100000" fill="hold"/>
                                        <p:tgtEl>
                                          <p:spTgt spid="16"/>
                                        </p:tgtEl>
                                        <p:attrNameLst>
                                          <p:attrName>ppt_x</p:attrName>
                                        </p:attrNameLst>
                                      </p:cBhvr>
                                      <p:tavLst>
                                        <p:tav tm="0">
                                          <p:val>
                                            <p:strVal val="#ppt_x+0.4"/>
                                          </p:val>
                                        </p:tav>
                                        <p:tav tm="100000">
                                          <p:val>
                                            <p:strVal val="#ppt_x-0.05"/>
                                          </p:val>
                                        </p:tav>
                                      </p:tavLst>
                                    </p:anim>
                                    <p:anim calcmode="lin" valueType="num">
                                      <p:cBhvr>
                                        <p:cTn id="90" dur="800" decel="100000" fill="hold"/>
                                        <p:tgtEl>
                                          <p:spTgt spid="16"/>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93" presetID="30" presetClass="entr" presetSubtype="0"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800" decel="100000"/>
                                        <p:tgtEl>
                                          <p:spTgt spid="17"/>
                                        </p:tgtEl>
                                      </p:cBhvr>
                                    </p:animEffect>
                                    <p:anim calcmode="lin" valueType="num">
                                      <p:cBhvr>
                                        <p:cTn id="96" dur="800" decel="100000" fill="hold"/>
                                        <p:tgtEl>
                                          <p:spTgt spid="17"/>
                                        </p:tgtEl>
                                        <p:attrNameLst>
                                          <p:attrName>style.rotation</p:attrName>
                                        </p:attrNameLst>
                                      </p:cBhvr>
                                      <p:tavLst>
                                        <p:tav tm="0">
                                          <p:val>
                                            <p:fltVal val="-90"/>
                                          </p:val>
                                        </p:tav>
                                        <p:tav tm="100000">
                                          <p:val>
                                            <p:fltVal val="0"/>
                                          </p:val>
                                        </p:tav>
                                      </p:tavLst>
                                    </p:anim>
                                    <p:anim calcmode="lin" valueType="num">
                                      <p:cBhvr>
                                        <p:cTn id="97" dur="800" decel="100000" fill="hold"/>
                                        <p:tgtEl>
                                          <p:spTgt spid="17"/>
                                        </p:tgtEl>
                                        <p:attrNameLst>
                                          <p:attrName>ppt_x</p:attrName>
                                        </p:attrNameLst>
                                      </p:cBhvr>
                                      <p:tavLst>
                                        <p:tav tm="0">
                                          <p:val>
                                            <p:strVal val="#ppt_x+0.4"/>
                                          </p:val>
                                        </p:tav>
                                        <p:tav tm="100000">
                                          <p:val>
                                            <p:strVal val="#ppt_x-0.05"/>
                                          </p:val>
                                        </p:tav>
                                      </p:tavLst>
                                    </p:anim>
                                    <p:anim calcmode="lin" valueType="num">
                                      <p:cBhvr>
                                        <p:cTn id="98" dur="800" decel="100000" fill="hold"/>
                                        <p:tgtEl>
                                          <p:spTgt spid="17"/>
                                        </p:tgtEl>
                                        <p:attrNameLst>
                                          <p:attrName>ppt_y</p:attrName>
                                        </p:attrNameLst>
                                      </p:cBhvr>
                                      <p:tavLst>
                                        <p:tav tm="0">
                                          <p:val>
                                            <p:strVal val="#ppt_y-0.4"/>
                                          </p:val>
                                        </p:tav>
                                        <p:tav tm="100000">
                                          <p:val>
                                            <p:strVal val="#ppt_y+0.1"/>
                                          </p:val>
                                        </p:tav>
                                      </p:tavLst>
                                    </p:anim>
                                    <p:anim calcmode="lin" valueType="num">
                                      <p:cBhvr>
                                        <p:cTn id="9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10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par>
                                <p:cTn id="101" presetID="30" presetClass="entr" presetSubtype="0" fill="hold" grpId="0" nodeType="with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fade">
                                      <p:cBhvr>
                                        <p:cTn id="103" dur="800" decel="100000"/>
                                        <p:tgtEl>
                                          <p:spTgt spid="19"/>
                                        </p:tgtEl>
                                      </p:cBhvr>
                                    </p:animEffect>
                                    <p:anim calcmode="lin" valueType="num">
                                      <p:cBhvr>
                                        <p:cTn id="104" dur="800" decel="100000" fill="hold"/>
                                        <p:tgtEl>
                                          <p:spTgt spid="19"/>
                                        </p:tgtEl>
                                        <p:attrNameLst>
                                          <p:attrName>style.rotation</p:attrName>
                                        </p:attrNameLst>
                                      </p:cBhvr>
                                      <p:tavLst>
                                        <p:tav tm="0">
                                          <p:val>
                                            <p:fltVal val="-90"/>
                                          </p:val>
                                        </p:tav>
                                        <p:tav tm="100000">
                                          <p:val>
                                            <p:fltVal val="0"/>
                                          </p:val>
                                        </p:tav>
                                      </p:tavLst>
                                    </p:anim>
                                    <p:anim calcmode="lin" valueType="num">
                                      <p:cBhvr>
                                        <p:cTn id="105" dur="800" decel="100000" fill="hold"/>
                                        <p:tgtEl>
                                          <p:spTgt spid="19"/>
                                        </p:tgtEl>
                                        <p:attrNameLst>
                                          <p:attrName>ppt_x</p:attrName>
                                        </p:attrNameLst>
                                      </p:cBhvr>
                                      <p:tavLst>
                                        <p:tav tm="0">
                                          <p:val>
                                            <p:strVal val="#ppt_x+0.4"/>
                                          </p:val>
                                        </p:tav>
                                        <p:tav tm="100000">
                                          <p:val>
                                            <p:strVal val="#ppt_x-0.05"/>
                                          </p:val>
                                        </p:tav>
                                      </p:tavLst>
                                    </p:anim>
                                    <p:anim calcmode="lin" valueType="num">
                                      <p:cBhvr>
                                        <p:cTn id="106" dur="800" decel="100000" fill="hold"/>
                                        <p:tgtEl>
                                          <p:spTgt spid="19"/>
                                        </p:tgtEl>
                                        <p:attrNameLst>
                                          <p:attrName>ppt_y</p:attrName>
                                        </p:attrNameLst>
                                      </p:cBhvr>
                                      <p:tavLst>
                                        <p:tav tm="0">
                                          <p:val>
                                            <p:strVal val="#ppt_y-0.4"/>
                                          </p:val>
                                        </p:tav>
                                        <p:tav tm="100000">
                                          <p:val>
                                            <p:strVal val="#ppt_y+0.1"/>
                                          </p:val>
                                        </p:tav>
                                      </p:tavLst>
                                    </p:anim>
                                    <p:anim calcmode="lin" valueType="num">
                                      <p:cBhvr>
                                        <p:cTn id="107"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108"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26"/>
                                        </p:tgtEl>
                                        <p:attrNameLst>
                                          <p:attrName>style.visibility</p:attrName>
                                        </p:attrNameLst>
                                      </p:cBhvr>
                                      <p:to>
                                        <p:strVal val="visible"/>
                                      </p:to>
                                    </p:set>
                                    <p:animEffect transition="in" filter="fade">
                                      <p:cBhvr>
                                        <p:cTn id="113" dur="1000"/>
                                        <p:tgtEl>
                                          <p:spTgt spid="26"/>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25"/>
                                        </p:tgtEl>
                                        <p:attrNameLst>
                                          <p:attrName>style.visibility</p:attrName>
                                        </p:attrNameLst>
                                      </p:cBhvr>
                                      <p:to>
                                        <p:strVal val="visible"/>
                                      </p:to>
                                    </p:set>
                                    <p:animEffect transition="in" filter="fade">
                                      <p:cBhvr>
                                        <p:cTn id="116" dur="1000"/>
                                        <p:tgtEl>
                                          <p:spTgt spid="25"/>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27"/>
                                        </p:tgtEl>
                                        <p:attrNameLst>
                                          <p:attrName>style.visibility</p:attrName>
                                        </p:attrNameLst>
                                      </p:cBhvr>
                                      <p:to>
                                        <p:strVal val="visible"/>
                                      </p:to>
                                    </p:set>
                                    <p:animEffect transition="in" filter="fade">
                                      <p:cBhvr>
                                        <p:cTn id="119" dur="1000"/>
                                        <p:tgtEl>
                                          <p:spTgt spid="27"/>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1000"/>
                                        <p:tgtEl>
                                          <p:spTgt spid="28"/>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24"/>
                                        </p:tgtEl>
                                        <p:attrNameLst>
                                          <p:attrName>style.visibility</p:attrName>
                                        </p:attrNameLst>
                                      </p:cBhvr>
                                      <p:to>
                                        <p:strVal val="visible"/>
                                      </p:to>
                                    </p:set>
                                    <p:animEffect transition="in" filter="fade">
                                      <p:cBhvr>
                                        <p:cTn id="125" dur="1000"/>
                                        <p:tgtEl>
                                          <p:spTgt spid="24"/>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29"/>
                                        </p:tgtEl>
                                        <p:attrNameLst>
                                          <p:attrName>style.visibility</p:attrName>
                                        </p:attrNameLst>
                                      </p:cBhvr>
                                      <p:to>
                                        <p:strVal val="visible"/>
                                      </p:to>
                                    </p:set>
                                    <p:animEffect transition="in" filter="fade">
                                      <p:cBhvr>
                                        <p:cTn id="128"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p:bldP spid="25" grpId="0"/>
      <p:bldP spid="26" grpId="0"/>
      <p:bldP spid="27" grpId="0"/>
      <p:bldP spid="28" grpId="0"/>
      <p:bldP spid="29" grpId="0"/>
    </p:bld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4841200"/>
          </a:xfrm>
          <a:prstGeom prst="rect">
            <a:avLst/>
          </a:prstGeom>
        </p:spPr>
        <p:txBody>
          <a:bodyPr wrap="square">
            <a:spAutoFit/>
          </a:bodyPr>
          <a:lstStyle/>
          <a:p>
            <a:r>
              <a:rPr lang="en-US" sz="1600" dirty="0" smtClean="0">
                <a:hlinkClick r:id="rId2"/>
              </a:rPr>
              <a:t>https://en.wikipedia.org/wiki/William_Clark</a:t>
            </a:r>
            <a:endParaRPr lang="en-US" sz="1600" dirty="0" smtClean="0"/>
          </a:p>
          <a:p>
            <a:r>
              <a:rPr lang="en-US" sz="1600" dirty="0" smtClean="0"/>
              <a:t>After returning from his cross-country expedition, Clark married Julia Hancock on January 5, 1808, at Fincastle, Virginia. They had five children:</a:t>
            </a:r>
            <a:r>
              <a:rPr lang="en-US" sz="1600" baseline="30000" dirty="0" smtClean="0">
                <a:hlinkClick r:id="rId2"/>
              </a:rPr>
              <a:t>[15]</a:t>
            </a:r>
            <a:r>
              <a:rPr lang="en-US" sz="1600" dirty="0" smtClean="0"/>
              <a:t> Meriwether Lewis Clark, Sr. (1809–1881), named after his friend and expedition partner; William Preston Clark (1811–1840); Mary Margaret Clark (1814–1821); George Rogers Hancock Clark (1816–1858), named after Clark's older brother; and John Julius Clark (1818–1831), named after his oldest brother Jonathan and Clark's wife.</a:t>
            </a:r>
          </a:p>
          <a:p>
            <a:r>
              <a:rPr lang="en-US" sz="1600" dirty="0" smtClean="0"/>
              <a:t>After Julia's death in 1820, William Clark married Julia's first cousin, Harriet </a:t>
            </a:r>
            <a:r>
              <a:rPr lang="en-US" sz="1600" dirty="0" err="1" smtClean="0"/>
              <a:t>Kennerly</a:t>
            </a:r>
            <a:r>
              <a:rPr lang="en-US" sz="1600" dirty="0" smtClean="0"/>
              <a:t> Radford. They had three children together: Jefferson Kearny Clark (1824–1900), named after the president; Edmund Clark (1826–1827), named after another of his older brothers; and Harriet Clark, named after her mother (dates unknown; died as child). His second wife Harriet died in 1831.</a:t>
            </a:r>
          </a:p>
          <a:p>
            <a:r>
              <a:rPr lang="en-US" sz="1600" dirty="0" smtClean="0"/>
              <a:t>His son by a sister of Chief Red Grizzly Bear, </a:t>
            </a:r>
            <a:r>
              <a:rPr lang="en-US" sz="1600" dirty="0" err="1" smtClean="0"/>
              <a:t>Tzi-Kal-Tza</a:t>
            </a:r>
            <a:r>
              <a:rPr lang="en-US" sz="1600" dirty="0" smtClean="0"/>
              <a:t>/</a:t>
            </a:r>
            <a:r>
              <a:rPr lang="en-US" sz="1600" dirty="0" err="1" smtClean="0"/>
              <a:t>Halahtookit</a:t>
            </a:r>
            <a:r>
              <a:rPr lang="en-US" sz="1600" dirty="0" smtClean="0"/>
              <a:t> Clark, was alive in 1866 and features in a photo taken that year. "Oral history says that this man called himself 'Clark', that he was captured at the end of the Nez Perce Indian war of 1877, and that he died of malaria fifteen hundred miles away from home. There are many gaps in the story of Clark's Nez Perce son, many questions for which historians will never find answers. What is undisputed, however, is that sixty years after befriending the men of the Lewis and Clark expedition, the Nez Perce had ceded nine-tenths of their tribal lands to the United States government, and by October 1877, the last of the free Nez Perce were confined to the reservation at </a:t>
            </a:r>
            <a:r>
              <a:rPr lang="en-US" sz="1600" dirty="0" err="1" smtClean="0"/>
              <a:t>Lapwai</a:t>
            </a:r>
            <a:r>
              <a:rPr lang="en-US" sz="1600" dirty="0" smtClean="0"/>
              <a:t> or held in a prison camp in Indian Territory.”</a:t>
            </a:r>
          </a:p>
          <a:p>
            <a:r>
              <a:rPr lang="en-US" sz="1600" dirty="0" smtClean="0"/>
              <a:t>In 1807, President Jefferson appointed Clark as the brigadier general of the militia in the Louisiana Territory, and the US agent for Indian affairs. At the time, trade was a major goal and the US established the factory system. The government and its appointees licensed traders to set up trading posts in Native American territory. Native American relations were handled in what became the War Department. Clark set up his headquarters in St. Louis, Missouri.</a:t>
            </a:r>
          </a:p>
          <a:p>
            <a:r>
              <a:rPr lang="en-US" sz="1600" dirty="0" smtClean="0"/>
              <a:t>There he became a member of the Freemasons, a secret fraternal group. The records of his initiation do not exist, but on September 18, 1809, Saint Louis Lodge No. 111 issued a traveling certificate for Clark.</a:t>
            </a:r>
          </a:p>
          <a:p>
            <a:r>
              <a:rPr lang="en-US" sz="1600" dirty="0" smtClean="0"/>
              <a:t>As a reward for their contributions during their expedition to the Pacific Lewis and Clark were given government positions. Jefferson appointed Meriwether Lewis territorial governor of Upper Louisiana, commander-in-chief of the militia, and superintendent of Indian Affairs.</a:t>
            </a:r>
            <a:r>
              <a:rPr lang="en-US" sz="1600" baseline="30000" dirty="0" smtClean="0"/>
              <a:t> </a:t>
            </a:r>
            <a:r>
              <a:rPr lang="en-US" sz="1600" dirty="0" smtClean="0"/>
              <a:t>Although he was in charge of Indian affairs, Clark was under the supervision of the Governor of the Louisiana Territory. The governor had final say of all decisions made in the territory. Although Clark had primary duties in dealing with the Native Americans, "the territorial governor held the title of ex officio superintendent of Indian affairs.</a:t>
            </a:r>
          </a:p>
          <a:p>
            <a:r>
              <a:rPr lang="en-US" sz="1600" dirty="0" smtClean="0"/>
              <a:t>Clark's experiences during his cross-continent expedition gave him the tools to be the ideal candidate for a diplomat to the Native Americans. That was Jefferson's motives behind giving Clark these duties, although it would not be until Madison's presidency that Clark's title became official. President James Madison appointed Clark as Missouri territorial governor and thus ex officio superintendent of Indian affairs in that region, during the summers of 1808 and 1813. In the earlier period, Clark performed the same duties that he would have if he held the title.</a:t>
            </a:r>
            <a:r>
              <a:rPr lang="en-US" sz="1600" baseline="30000" dirty="0" smtClean="0"/>
              <a:t> </a:t>
            </a:r>
            <a:r>
              <a:rPr lang="en-US" sz="1600" dirty="0" smtClean="0"/>
              <a:t>During the years while Clark held position under Governor Lewis, he was continuously involved in decision making with him. Clark was consulted on affairs on a regular basis. In Louisiana and Missouri, Clark served the United States government for the longest term in history as diplomat to the Native American peoples.</a:t>
            </a:r>
          </a:p>
          <a:p>
            <a:r>
              <a:rPr lang="en-US" sz="1600" dirty="0" smtClean="0"/>
              <a:t>Indian diplomacy occupied much of Clark's time; the dutiful soldier and bureaucrat never wavered in his commitment to an expansionist national agenda that expected Indians to surrender their lands, abandon their traditional ways, and acquiesce to the dictates of the U.S. government. But he was aware of the consequences and he demonstrated genuine concern for the plight of destitute native people increasingly threatened with extinction. Clark's expeditions and frontier settlement gave him unique views and feelings toward Native Americans. He felt as though he held a firm hand when he had to, but at the same time he had passion towards them as people still deserving of rights. At times he was said to be too compassionate. Clark took his position as one of extreme importance to not only the government of the United States, but to the Native American people as well.</a:t>
            </a:r>
          </a:p>
          <a:p>
            <a:r>
              <a:rPr lang="en-US" sz="1600" dirty="0" smtClean="0"/>
              <a:t>Clark recognized Indians' nationalism, their history, language, culture and territory and negotiated treaties between the various nations and his. He tried to protect Indians and preserve their culture by removing them from the evil influences of white society, providing life-saving inoculations, having their portraits painted, and assembling a museum of Indian artifacts. At the same time, he removed Indians from their ancestral lands; encouraged federal "civilization" and "education" programs to change native lifestyles, religious beliefs, and cultural practices; and usually promoted the interests of American citizens over Indian needs and desires.</a:t>
            </a:r>
          </a:p>
          <a:p>
            <a:r>
              <a:rPr lang="en-US" sz="1600" dirty="0" smtClean="0"/>
              <a:t>During the War of 1812, Clark led several campaigns, among them in 1814, one along the Mississippi River, up to the Prairie du </a:t>
            </a:r>
            <a:r>
              <a:rPr lang="en-US" sz="1600" dirty="0" err="1" smtClean="0"/>
              <a:t>Chien</a:t>
            </a:r>
            <a:r>
              <a:rPr lang="en-US" sz="1600" dirty="0" smtClean="0"/>
              <a:t>-area. He established the short-lived Fort Shelby, the first post in what is now Wisconsin. Soon, the post was captured by the British. When the Missouri Territory was formed in 1813, Clark was appointed as the governor by President Madison. He was reappointed to the position by Madison in 1816, and in 1820 by President Monroe.</a:t>
            </a:r>
          </a:p>
          <a:p>
            <a:r>
              <a:rPr lang="en-US" sz="1600" dirty="0" smtClean="0"/>
              <a:t>William Clark appeared before Supreme Court Judge John B.C. Lucas in St. Louis on July 6, 1813, to take the oath of office as governor of the Missouri Territory. Clark's road to a gubernatorial appointment was long and complex. Upon Lewis' appointment by Jefferson, Clark backed him and at times filled the role of governor without holding official position, due to Lewis' complications in life, whether it was debt, loneliness, or drinking. Upon the death of Lewis in 1809, Clark declined to take office for varying reasons.</a:t>
            </a:r>
          </a:p>
          <a:p>
            <a:r>
              <a:rPr lang="en-US" sz="1600" dirty="0" smtClean="0"/>
              <a:t>By the time he was appointed governor, Clark appreciated his own capabilities and embraced them rather than turning them away. when he took office, America was involved in the War of 1812 with the British. Clark feared the influence the British would have on the Native Americans. British tactics would include the use of Indians as allies in the fighting against the United States. In return for British victory, Indians would either be able to continue to occupy their current land or receive lands back that were taken from them previously by the United States Government. Clark held office for the next seven years until he was voted out of office in 1820, in the first election after Missouri became a state. He was defeated by Alexander McNair.</a:t>
            </a:r>
          </a:p>
          <a:p>
            <a:r>
              <a:rPr lang="en-US" sz="1600" dirty="0" smtClean="0"/>
              <a:t>In 1822, Clark was appointed Superintendent of Indian Affairs by President James Monroe, a new position created by Congress after the factory system was abolished. Clark served in that position until his death; his title changed with the creation of the Office of Indian Affairs in 1824 and finally the Bureau of Indian Affairs in 1829, both within the War Department. From 1824 to 1825, he was additionally appointed surveyor general of Illinois, Missouri and the Territory of Arkansas. It was around this time that Clark received as a gift from a </a:t>
            </a:r>
            <a:r>
              <a:rPr lang="en-US" sz="1600" dirty="0" err="1" smtClean="0"/>
              <a:t>Potowatomi</a:t>
            </a:r>
            <a:r>
              <a:rPr lang="en-US" sz="1600" dirty="0" smtClean="0"/>
              <a:t> chief in Missouri a rare smoking pipe or calumet that is now in the British Museum's collection.</a:t>
            </a:r>
          </a:p>
          <a:p>
            <a:r>
              <a:rPr lang="en-US" sz="1600" dirty="0" smtClean="0"/>
              <a:t>As the Superintendent of Indian Affairs, Clark was the most important man on Native American matters west of the Mississippi. As superintendent at St. Louis, Clark took on some additional duties: he issued licenses and granted passports to traders and travelers; provided payments for injuries and injustices to both whites and Indians; invoked military force to arrest lawbreakers; prevented or terminated hostilities between tribes; removed unauthorized persons from Indian country or confiscated their property; established, marked, and surveyed boundaries; distributed annuities and made sure that treaty provisions were delivered; and conducted treaty councils. Of the four superintendents of Indian affairs, the others were the governors of Michigan, Florida and Arkansas territories; Clark had by far the largest </a:t>
            </a:r>
            <a:r>
              <a:rPr lang="en-US" sz="1600" dirty="0" err="1" smtClean="0"/>
              <a:t>superintendency</a:t>
            </a:r>
            <a:r>
              <a:rPr lang="en-US" sz="1600" dirty="0" smtClean="0"/>
              <a:t>.</a:t>
            </a:r>
          </a:p>
          <a:p>
            <a:r>
              <a:rPr lang="en-US" sz="1600" dirty="0" smtClean="0"/>
              <a:t>Though Clark tried to maintain peaceful relations with indigenous nations and negotiated peace treaties, he was involved in President Andrew Jackson's Indian removal policy. This included "his duty to oversee removal". He managed retaliation against Black Hawk and those allied with him in the Black Hawk War, when hostilities arose between them and the Americans. Clark issued "an extermination order", which he gave to Lewis Cass, a man who played a central role in Jackson's removal policy.</a:t>
            </a:r>
          </a:p>
          <a:p>
            <a:r>
              <a:rPr lang="en-US" sz="1600" dirty="0" smtClean="0"/>
              <a:t>Clark believed in the Jeffersonian ideology in which assimilation would be the best course of action for Native Americans. However, in the end, relocation of the Indians from their native lands became the government's primary goal. Clark's government position on Native American affairs kept him at the forefront of countless relocations. He expressed sympathy for those uprooted tribes and promoted their interests as he understood them, nevertheless, he agreed with and implemented the policy of Indian removal, negotiating 37, or one-tenth, of all ratified treaties between American Indians and the United States. Over the course of his career, millions of acres passed from Indian to U.S. ownership through Clark's hand.</a:t>
            </a:r>
          </a:p>
        </p:txBody>
      </p:sp>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36102191"/>
          </a:xfrm>
          <a:prstGeom prst="rect">
            <a:avLst/>
          </a:prstGeom>
        </p:spPr>
        <p:txBody>
          <a:bodyPr wrap="square">
            <a:spAutoFit/>
          </a:bodyPr>
          <a:lstStyle/>
          <a:p>
            <a:r>
              <a:rPr lang="en-US" dirty="0" smtClean="0">
                <a:hlinkClick r:id="rId2"/>
              </a:rPr>
              <a:t>http://loreewestron.blogspot.com/2010/03/gathering-historical-research-on.html</a:t>
            </a:r>
            <a:endParaRPr lang="en-US" dirty="0" smtClean="0"/>
          </a:p>
          <a:p>
            <a:r>
              <a:rPr lang="en-US" dirty="0" smtClean="0"/>
              <a:t>During the past year, I have been attempting to gather all available information about William Clark’s supposed Nez Perce son, variously known as </a:t>
            </a:r>
            <a:r>
              <a:rPr lang="en-US" dirty="0" err="1" smtClean="0"/>
              <a:t>Tzi-Kal-Tza</a:t>
            </a:r>
            <a:r>
              <a:rPr lang="en-US" dirty="0" smtClean="0"/>
              <a:t>, </a:t>
            </a:r>
            <a:r>
              <a:rPr lang="en-US" dirty="0" err="1" smtClean="0"/>
              <a:t>Halahtookit</a:t>
            </a:r>
            <a:r>
              <a:rPr lang="en-US" dirty="0" smtClean="0"/>
              <a:t>, Al-pa-to-</a:t>
            </a:r>
            <a:r>
              <a:rPr lang="en-US" dirty="0" err="1" smtClean="0"/>
              <a:t>kate</a:t>
            </a:r>
            <a:r>
              <a:rPr lang="en-US" dirty="0" smtClean="0"/>
              <a:t>, Daytime Smoke(r), and Son of Daytime Smoker. The name I find the most poignant, however, the name that links into my research on personal identity, is the one he is said to have called himself – Clark (Moulton, </a:t>
            </a:r>
            <a:r>
              <a:rPr lang="en-US" dirty="0" err="1" smtClean="0"/>
              <a:t>vol</a:t>
            </a:r>
            <a:r>
              <a:rPr lang="en-US" dirty="0" smtClean="0"/>
              <a:t> 7, p 241).</a:t>
            </a:r>
          </a:p>
          <a:p>
            <a:r>
              <a:rPr lang="en-US" dirty="0" smtClean="0"/>
              <a:t>The idea for my project started to emerge about ten years ago, when I visited the Nez Perce Historical Museum in my hometown of Lewiston, Idaho. Among the exhibits were collections of artifacts from early white settlers, the Nez Perce tribe, and the Lewis and Clark expedition which passed through the region twice: in September 1805, on their way to the west coast; and in May 1806, on their return journey to St. Louis. As I grew up in Lewiston, I thought I knew the history of the area fairly well, but tucked into a display of beaded gauntlets and stone tools was a piece of information I hadn’t come across before.</a:t>
            </a:r>
            <a:br>
              <a:rPr lang="en-US" dirty="0" smtClean="0"/>
            </a:br>
            <a:r>
              <a:rPr lang="en-US" dirty="0" smtClean="0"/>
              <a:t>Pinned to the wall, was a brief narrative claiming that in 1806, William Clark had married a Nez Perce woman, ‘Indian style’. The woman was said to have accompanied him across the mountains into Montana before returning home to Kamiah. Nez Perce oral history claims that she bore a son who had “reddish hair and eyes like the sky”. I was intrigued. </a:t>
            </a:r>
            <a:br>
              <a:rPr lang="en-US" dirty="0" smtClean="0"/>
            </a:br>
            <a:r>
              <a:rPr lang="en-US" dirty="0" smtClean="0"/>
              <a:t>When dealing with history, there are things we ‘know’ because of corroborating evidence: one eye-witness account is supported by another, multiple documents contain similar information, and so forth. The more pieces of data there are to support a claim, the stronger that claim becomes. We ‘know’ about the Lewis and Clark Expedition because six men, including the two captains, kept written accounts of their journey. With regards to my research, these are the things I know (this information is generally accepted, so I have not provided source information):</a:t>
            </a:r>
          </a:p>
          <a:p>
            <a:r>
              <a:rPr lang="en-US" dirty="0" smtClean="0"/>
              <a:t>In September, 1805, Lewis and Clark’s Corps of Discovery crossed the Bitterroot Mountains on their way to the Pacific. The trail they followed through the mountains was treacherous in places, taking them along deep ravines into which their horses sometimes fell. Unable to find game along the way, they were half-starved by the time they emerged onto the </a:t>
            </a:r>
            <a:r>
              <a:rPr lang="en-US" dirty="0" err="1" smtClean="0"/>
              <a:t>Weippe</a:t>
            </a:r>
            <a:r>
              <a:rPr lang="en-US" dirty="0" smtClean="0"/>
              <a:t> Prairie. There, in what is now north-central Idaho, near the Clearwater River, they came to a Nez Perce village.</a:t>
            </a:r>
          </a:p>
          <a:p>
            <a:r>
              <a:rPr lang="en-US" dirty="0" smtClean="0"/>
              <a:t>The men of the Lewis and Clark expedition were the first white people the Nez Perce had ever seen, but they took in these bedraggled strangers, fed them, befriended them, and equipped them for their onward journey. Of the forty-eight tribes that the expedition met during the Voyage of Discovery, the Nez Perce were written about the most warmly. The diaries are filled with praise for their beauty, their horsemanship, their honesty, and their friendship.</a:t>
            </a:r>
          </a:p>
          <a:p>
            <a:r>
              <a:rPr lang="en-US" dirty="0" smtClean="0"/>
              <a:t>In 1855 and 1863, treaties throughout the north-west, relegated native tribes onto reservations in order to open up land for white homesteaders and to encourage the Indians to take up farming, a vocation which was supposed to have a ‘civilizing’ effect. Some Nez Perce bands agreed to move onto the reservation at </a:t>
            </a:r>
            <a:r>
              <a:rPr lang="en-US" dirty="0" err="1" smtClean="0"/>
              <a:t>Lapwai</a:t>
            </a:r>
            <a:r>
              <a:rPr lang="en-US" dirty="0" smtClean="0"/>
              <a:t>, but five others refused.</a:t>
            </a:r>
          </a:p>
          <a:p>
            <a:r>
              <a:rPr lang="en-US" dirty="0" smtClean="0"/>
              <a:t>In 1877 these non-treaty Nez Perce bands were finally threatened with force. If they did not go to the reservation of their own accord, the military would be sent in, with the likely result that they would lose their horses and cattle. Finally they consented. Just before they got to the reservation at </a:t>
            </a:r>
            <a:r>
              <a:rPr lang="en-US" dirty="0" err="1" smtClean="0"/>
              <a:t>Lapwai</a:t>
            </a:r>
            <a:r>
              <a:rPr lang="en-US" dirty="0" smtClean="0"/>
              <a:t>, however, three young warriors took revenge for the murder of a Nez Perce man, and killed a number of settlers along the Salmon River. Coming only a year after Custer was defeated at the Battle of Little Bighorn, Nez Perce leaders knew that punishment would be swift and thorough, so they decided to flee to Canada where Sitting Bull had taken refuge.</a:t>
            </a:r>
          </a:p>
          <a:p>
            <a:r>
              <a:rPr lang="en-US" dirty="0" smtClean="0"/>
              <a:t>A number of battles took place between the Nez Perce and government troops -- Big Hole being the worst. Here, beside the Big Hole River, the Indians were attacked in the pre-dawn hours of 9th August, 1877. Between 60 and 90 Nez Perce were killed on this day, but the survivors managed to escape, turning south to Yellowstone, before heading north again, towards Canada.</a:t>
            </a:r>
          </a:p>
          <a:p>
            <a:r>
              <a:rPr lang="en-US" dirty="0" smtClean="0"/>
              <a:t>Note how all of these events involved white participants, each of whom would have passed on their experiences, many of which would have been written down or documented. But what of events at which white people were not present? Because the Nez Perce did not have a written language until relatively recent times, their history – their knowledge – was passed on verbally. Traditionally, oral history has been held in lesser regard. The continued use of phrases such as ‘Nez Perce oral history’ rather than simply ‘Nez Perce history’ shows us that we harbor doubts about its accuracy. This is further complicated by the way oral history, even when it is recounting the same event or the same person, changes over time, much as does information passed during a game of Chinese Whispers.</a:t>
            </a:r>
          </a:p>
          <a:p>
            <a:r>
              <a:rPr lang="en-US" dirty="0" smtClean="0"/>
              <a:t>There is little documented evidence to prove that a child was born as a result of a union between William Clark and a Nez Perce woman on the </a:t>
            </a:r>
            <a:r>
              <a:rPr lang="en-US" dirty="0" err="1" smtClean="0"/>
              <a:t>Weippe</a:t>
            </a:r>
            <a:r>
              <a:rPr lang="en-US" dirty="0" smtClean="0"/>
              <a:t> Prairie – Clark’s diaries hold only tantalizing clues to the nature of the ‘friendly relations’ he developed with Native women – but historians including Landon Jones, JP Ronda and Stephen Ambrose indicate that such a union is likely to have occurred. And there are certainly numerous accounts, within the oral tradition, of such a child being born. There are, however, discrepancies regarding the whereabouts of this child. In addition, some of the physical descriptions of this child seem unlikely. Below is a list of information I have gleaned from various sources citing oral history:</a:t>
            </a:r>
          </a:p>
          <a:p>
            <a:r>
              <a:rPr lang="en-US" dirty="0" smtClean="0"/>
              <a:t>‘Nez Perce legend asserts that the sister of Red Grizzly Bear bore a son by William Clark. This man, who had light hair, was proud of his ancestry and would proclaim “Me Clark!” He was photographed at least once, in his old age. He was with the famous Nez Perce flight in 1877, and with this group was deported to Indian Territory, where he died. His descendents were known by the name Clark’ (Moulton, </a:t>
            </a:r>
            <a:r>
              <a:rPr lang="en-US" dirty="0" err="1" smtClean="0"/>
              <a:t>vol</a:t>
            </a:r>
            <a:r>
              <a:rPr lang="en-US" dirty="0" smtClean="0"/>
              <a:t> 7, p 241).</a:t>
            </a:r>
          </a:p>
          <a:p>
            <a:r>
              <a:rPr lang="en-US" dirty="0" smtClean="0"/>
              <a:t>White tourists went to see Old Clark after the non-treaty Nez Perce were incarcerated in Indian Territory (Pearson, 2008, p 122).</a:t>
            </a:r>
          </a:p>
          <a:p>
            <a:r>
              <a:rPr lang="en-US" dirty="0" smtClean="0"/>
              <a:t>‘Captain Clark was liked by the Nez Perce. On the return trip in the spring of 1806, one woman married him Indian style, followed the expedition to Deer Lodge, Montana, and returned to Kamiah. When her son was born he had “reddish hair and eyes like the sky.” The Nez Perce regarded this union as a political alliance. Clark’s son fought in the war of 1877 and later died, a prisoner of war in Oklahoma.’ (Alan Pinkham, LCSC lecture, 3-2002).</a:t>
            </a:r>
          </a:p>
          <a:p>
            <a:r>
              <a:rPr lang="en-US" dirty="0" smtClean="0"/>
              <a:t>‘[T]he old time method of making allies, creating allies with another people, with another tribe, was through intermarriage, and children. And some of the women slept with Lewis and Clark, and York, and maybe some of the other Corps of Discovery. But we know two children that was left with the Nez Perce people that were created in 1806. We had a son of Clark, and we also had a son from York’ (</a:t>
            </a:r>
            <a:r>
              <a:rPr lang="en-US" dirty="0" err="1" smtClean="0"/>
              <a:t>Halfmoon</a:t>
            </a:r>
            <a:r>
              <a:rPr lang="en-US" dirty="0" smtClean="0"/>
              <a:t>, 2001, Clark’s Nez Perce Son,</a:t>
            </a:r>
          </a:p>
          <a:p>
            <a:r>
              <a:rPr lang="en-US" dirty="0" smtClean="0"/>
              <a:t> </a:t>
            </a:r>
            <a:r>
              <a:rPr lang="en-US" dirty="0" smtClean="0">
                <a:hlinkClick r:id="rId3"/>
              </a:rPr>
              <a:t>www.lewis-clark.org/content/content-channel.asp?ChannelID=140)</a:t>
            </a:r>
            <a:endParaRPr lang="en-US" dirty="0" smtClean="0"/>
          </a:p>
          <a:p>
            <a:r>
              <a:rPr lang="en-US" dirty="0" smtClean="0"/>
              <a:t>When I visited the Big Hole battle site in 2006, and asked about Clark’s son, the park ranger gave me a photocopied newspaper article with a photograph of an elderly Indian man, holding a rifle which was said to have been taken ‘probably by C.A. Zimmerman, 1866-67’. The text reads: </a:t>
            </a:r>
          </a:p>
          <a:p>
            <a:r>
              <a:rPr lang="en-US" dirty="0" smtClean="0"/>
              <a:t>‘</a:t>
            </a:r>
            <a:r>
              <a:rPr lang="en-US" dirty="0" err="1" smtClean="0"/>
              <a:t>Tzi-Kal-Tza</a:t>
            </a:r>
            <a:r>
              <a:rPr lang="en-US" dirty="0" smtClean="0"/>
              <a:t> – son of Captain William Clark of the Lewis and Clark Expedition of the years 1804-5-6. The date of this </a:t>
            </a:r>
            <a:r>
              <a:rPr lang="en-US" b="1" dirty="0" smtClean="0"/>
              <a:t>man’s birth was either about June, 1806, or March, 1807</a:t>
            </a:r>
            <a:r>
              <a:rPr lang="en-US" dirty="0" smtClean="0"/>
              <a:t>. Probably he was born about the latter date, for the reason that the Lewis and Clark Expedition camped for a few days only with the </a:t>
            </a:r>
            <a:r>
              <a:rPr lang="en-US" dirty="0" err="1" smtClean="0"/>
              <a:t>Chopunnish</a:t>
            </a:r>
            <a:r>
              <a:rPr lang="en-US" dirty="0" smtClean="0"/>
              <a:t> or Nez Perce tribe of Indians in the latter part of September, 1805, while on its return in 1806 it made camp with those Indians from May 14 to June 10, enjoying a comfortable period of rest and refreshment. He was engaged in the Nez Perce Indian War in Idaho and Montana, and was made prisoner with Chief Joseph at the Battle of Bear Paw Mountains, and was sent with Joseph and other prisoners to Indian territory, where he died in 1878 or 1879, aged about 79.’ (original source unknown)</a:t>
            </a:r>
          </a:p>
          <a:p>
            <a:r>
              <a:rPr lang="en-US" dirty="0" smtClean="0"/>
              <a:t>Ronda mentions a photograph taken by William H. Jackson, sometime before 1877. Jackson is said to have ‘encountered a Nez Perce band and was introduced to a blue-eyed, sandy-haired man claiming to be William Clark’s son. Sufficiently impressed, Jackson photographed the man.’ Ronda continues: ‘The assertion that Clark left a son behind along the Clearwater persisted, and when Chief Joseph’s band surrendered to General Nelson Miles in 1877, one of the Nez Perce prisoners was pointed out as Clark’s son (p 233). I have not yet been able to locate this photograph.</a:t>
            </a:r>
          </a:p>
          <a:p>
            <a:r>
              <a:rPr lang="en-US" dirty="0" smtClean="0"/>
              <a:t>On July 17, 1905, the New York Times published an article claiming that Clark’s Nez Perce son was killed during a battle with American soldiers in the Bear Paw Mountains in 1877. The article claims that Clark’s ‘bride’ accompanied him to the Pacific coast in 1805, and returned ‘to her own country, where her son was born. A granddaughter called Mary Clark, was said to be living in Montana. The full article is available at:</a:t>
            </a:r>
          </a:p>
          <a:p>
            <a:r>
              <a:rPr lang="en-US" dirty="0" smtClean="0"/>
              <a:t> </a:t>
            </a:r>
            <a:r>
              <a:rPr lang="en-US" dirty="0" smtClean="0">
                <a:hlinkClick r:id="rId4"/>
              </a:rPr>
              <a:t>http://query.nytimes.com/gst/abstract.html?res=9A03E1D9173DE733A25754C1A9619C946497D6CF</a:t>
            </a:r>
            <a:endParaRPr lang="en-US" dirty="0" smtClean="0"/>
          </a:p>
          <a:p>
            <a:r>
              <a:rPr lang="en-US" dirty="0" smtClean="0"/>
              <a:t>For her novel Do Them No Harm, </a:t>
            </a:r>
            <a:r>
              <a:rPr lang="en-US" dirty="0" err="1" smtClean="0"/>
              <a:t>Zoa</a:t>
            </a:r>
            <a:r>
              <a:rPr lang="en-US" dirty="0" smtClean="0"/>
              <a:t> Swayne carried out intensive research over the course of fifty years, gathering information from many people who were direct descendants of Nez Perce who met with Lewis and Clark. The sources she cites claim that the Nez Perce woman who bore Clark’s son followed him across the Bitterroots on his return east, and remained with a band of Salish Indians.</a:t>
            </a:r>
          </a:p>
          <a:p>
            <a:r>
              <a:rPr lang="en-US" dirty="0" smtClean="0"/>
              <a:t>In his biography, William Clark and the Shaping of the West, Landon Jones writes: ‘Oral histories of the Nez </a:t>
            </a:r>
            <a:r>
              <a:rPr lang="en-US" dirty="0" err="1" smtClean="0"/>
              <a:t>Perces</a:t>
            </a:r>
            <a:r>
              <a:rPr lang="en-US" dirty="0" smtClean="0"/>
              <a:t> assert that a yellow-haired son called </a:t>
            </a:r>
            <a:r>
              <a:rPr lang="en-US" dirty="0" err="1" smtClean="0"/>
              <a:t>Tzi-kal-tza</a:t>
            </a:r>
            <a:r>
              <a:rPr lang="en-US" dirty="0" smtClean="0"/>
              <a:t> was born to Clark and a Nez Perce woman named Daytime Smoke (</a:t>
            </a:r>
            <a:r>
              <a:rPr lang="en-US" dirty="0" err="1" smtClean="0"/>
              <a:t>Halahtookit</a:t>
            </a:r>
            <a:r>
              <a:rPr lang="en-US" dirty="0" smtClean="0"/>
              <a:t>)’ citing Jay H. Buckley’s PhD dissertation William Clark: Superintendent of Indian Affairs at St Louis, 1813-1838 as his source (p 138). This is the only instance in which the name </a:t>
            </a:r>
            <a:r>
              <a:rPr lang="en-US" dirty="0" err="1" smtClean="0"/>
              <a:t>Halahtookit</a:t>
            </a:r>
            <a:r>
              <a:rPr lang="en-US" dirty="0" smtClean="0"/>
              <a:t>, and its English translation Daytime Smoke, are used in reference to the woman rather than the child she bore. I believe, however, that this is a case of poor syntax and poor editing, on the part of Jones, rather than an error of Buckley’s. See below.</a:t>
            </a:r>
          </a:p>
          <a:p>
            <a:r>
              <a:rPr lang="en-US" dirty="0" smtClean="0"/>
              <a:t>Buckley states that ‘oral tradition says that [Red Grizzly Bear’s] daughter and Clark formalized the American-Nez Perce alliance through intimate relations, and that their union resulted in a son named Daytime Smoker (Hal-</a:t>
            </a:r>
            <a:r>
              <a:rPr lang="en-US" dirty="0" err="1" smtClean="0"/>
              <a:t>lah</a:t>
            </a:r>
            <a:r>
              <a:rPr lang="en-US" dirty="0" smtClean="0"/>
              <a:t>-too-kit)’ (2008, p 14).</a:t>
            </a:r>
          </a:p>
        </p:txBody>
      </p:sp>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5324535"/>
          </a:xfrm>
          <a:prstGeom prst="rect">
            <a:avLst/>
          </a:prstGeom>
        </p:spPr>
        <p:txBody>
          <a:bodyPr wrap="square">
            <a:spAutoFit/>
          </a:bodyPr>
          <a:lstStyle/>
          <a:p>
            <a:r>
              <a:rPr lang="en-US" sz="2000" dirty="0" smtClean="0">
                <a:hlinkClick r:id="rId2"/>
              </a:rPr>
              <a:t>http://www.smithsonianmag.com/history/lewis-and-clark-the-journey-ends-110100664/</a:t>
            </a:r>
            <a:endParaRPr lang="en-US" sz="2000" dirty="0" smtClean="0"/>
          </a:p>
          <a:p>
            <a:endParaRPr lang="en-US" sz="2000" dirty="0" smtClean="0"/>
          </a:p>
          <a:p>
            <a:r>
              <a:rPr lang="en-US" sz="2000" dirty="0" smtClean="0"/>
              <a:t>Although Clark did not get the captain's commission that Lewis had recommended, Clark was granted two appointments: brigadier general of militia, and superintendent of Indian affairs for the Territory of Upper Louisiana. In 1813 he was appointed governor of the Missouri Territory, a position he held until 1820. After Lewis' death, the expedition journals were sent to Clark, who turned them over to editor Nicholas Biddle. The two-volume journals were presented to the public in 1814, ten years after the corps began its epic journey; their publication caused little stir.</a:t>
            </a:r>
          </a:p>
          <a:p>
            <a:r>
              <a:rPr lang="en-US" sz="2000" dirty="0" smtClean="0"/>
              <a:t>Clark biographer Landon Y. Jones notes: "For 30 years after the expedition, William Clark ranked as the leading federal official in the West, the point man for six Presidents, from Jefferson to Van Buren, who trusted him with protecting American interests on territory bitterly contested by both Britain and Spain." Clark embodied the contradictions of his time; while he urged the government to treat Indians fairly, the treaties he brokered forced the relocation of tens of thousands. Clark died at age 68, in 1838, in the St. Louis home of his firstborn son, Meriwether Lewis Clark.</a:t>
            </a:r>
          </a:p>
        </p:txBody>
      </p:sp>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416320"/>
          </a:xfrm>
          <a:prstGeom prst="rect">
            <a:avLst/>
          </a:prstGeom>
        </p:spPr>
        <p:txBody>
          <a:bodyPr wrap="square">
            <a:spAutoFit/>
          </a:bodyPr>
          <a:lstStyle/>
          <a:p>
            <a:r>
              <a:rPr lang="en-US" dirty="0" smtClean="0">
                <a:hlinkClick r:id="rId2"/>
              </a:rPr>
              <a:t>https://www.loc.gov/exhibits/lewisandclark/lewis-landc.html</a:t>
            </a:r>
            <a:endParaRPr lang="en-US" dirty="0" smtClean="0"/>
          </a:p>
          <a:p>
            <a:r>
              <a:rPr lang="en-US" dirty="0" smtClean="0"/>
              <a:t>After Lewis's death in September 1809, Clark engaged Nicholas Biddle to edit the expedition papers. Using the captains' original journals and those of Sergeants </a:t>
            </a:r>
            <a:r>
              <a:rPr lang="en-US" dirty="0" err="1" smtClean="0"/>
              <a:t>Gass</a:t>
            </a:r>
            <a:r>
              <a:rPr lang="en-US" dirty="0" smtClean="0"/>
              <a:t> and Ordway, Biddle completed a narrative by July 1811. After delays with the publisher, a two-volume edition of the Corps of Discovery's travels across the continent was finally available to the public in 1814. More than twenty editions appeared during the nineteenth century, including German, Dutch, and several British editions.</a:t>
            </a:r>
          </a:p>
          <a:p>
            <a:r>
              <a:rPr lang="en-US" dirty="0" smtClean="0"/>
              <a:t>[Nicholas Biddle and Paul Allen, eds.] </a:t>
            </a:r>
            <a:r>
              <a:rPr lang="en-US" i="1" dirty="0" smtClean="0"/>
              <a:t>History of the Expedition under the command of Captains Lewis and Clark, to the Sources of the Missouri, then across the Rocky Mountains and down the River Columbia to the Pacific Ocean. Performed during the years 1804-5-6. By order of the Government of the United States.</a:t>
            </a:r>
            <a:r>
              <a:rPr lang="en-US" dirty="0" smtClean="0">
                <a:hlinkClick r:id="rId3"/>
              </a:rPr>
              <a:t> </a:t>
            </a:r>
            <a:r>
              <a:rPr lang="en-US" dirty="0" smtClean="0"/>
              <a:t>  Philadelphia: Bradford and </a:t>
            </a:r>
            <a:r>
              <a:rPr lang="en-US" dirty="0" err="1" smtClean="0"/>
              <a:t>Inskeep</a:t>
            </a:r>
            <a:r>
              <a:rPr lang="en-US" dirty="0" smtClean="0"/>
              <a:t>; New York: </a:t>
            </a:r>
            <a:r>
              <a:rPr lang="en-US" dirty="0" err="1" smtClean="0"/>
              <a:t>Abm</a:t>
            </a:r>
            <a:r>
              <a:rPr lang="en-US" dirty="0" smtClean="0"/>
              <a:t>. H. </a:t>
            </a:r>
            <a:r>
              <a:rPr lang="en-US" dirty="0" err="1" smtClean="0"/>
              <a:t>Inskeep</a:t>
            </a:r>
            <a:r>
              <a:rPr lang="en-US" dirty="0" smtClean="0"/>
              <a:t>. J. Maxwell, Printer, 1814.</a:t>
            </a:r>
            <a:endParaRPr lang="en-US" dirty="0"/>
          </a:p>
        </p:txBody>
      </p:sp>
      <p:pic>
        <p:nvPicPr>
          <p:cNvPr id="2050" name="Picture 2"/>
          <p:cNvPicPr>
            <a:picLocks noChangeAspect="1" noChangeArrowheads="1"/>
          </p:cNvPicPr>
          <p:nvPr/>
        </p:nvPicPr>
        <p:blipFill>
          <a:blip r:embed="rId4"/>
          <a:srcRect l="3628"/>
          <a:stretch>
            <a:fillRect/>
          </a:stretch>
        </p:blipFill>
        <p:spPr bwMode="auto">
          <a:xfrm rot="622676">
            <a:off x="3158470" y="3538136"/>
            <a:ext cx="4048125" cy="328612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3477875"/>
          </a:xfrm>
          <a:prstGeom prst="rect">
            <a:avLst/>
          </a:prstGeom>
        </p:spPr>
        <p:txBody>
          <a:bodyPr wrap="square">
            <a:spAutoFit/>
          </a:bodyPr>
          <a:lstStyle/>
          <a:p>
            <a:r>
              <a:rPr lang="en-US" sz="2000" dirty="0" smtClean="0">
                <a:hlinkClick r:id="rId2"/>
              </a:rPr>
              <a:t>https://www.loc.gov/exhibits/lewisandclark/lewis-landc.html</a:t>
            </a:r>
            <a:endParaRPr lang="en-US" sz="2000" dirty="0" smtClean="0"/>
          </a:p>
          <a:p>
            <a:pPr fontAlgn="base"/>
            <a:r>
              <a:rPr lang="en-US" sz="2000" b="1" dirty="0" smtClean="0"/>
              <a:t>Clark's Map of Midwestern Indian Settlements</a:t>
            </a:r>
          </a:p>
          <a:p>
            <a:pPr fontAlgn="base"/>
            <a:r>
              <a:rPr lang="en-US" sz="2000" dirty="0" smtClean="0"/>
              <a:t>Following his appointment as governor of the Missouri Territory in 1813, William Clark sketched this map of various Indian tribes and villages throughout the Missouri and Illinois territories, showing the locations of numerous forts and settlements. He prepared it in response to British incursions on the frontier during the War of 1812, when it was feared that the Indians, many of them allied with the British, would attack white settlements. The map also reflects Clark's continuing post-expedition interest in Indian activities having been appointed superintendent of Indian affairs at St. Louis in 1807.</a:t>
            </a:r>
          </a:p>
          <a:p>
            <a:endParaRPr lang="en-US" sz="2000" dirty="0"/>
          </a:p>
        </p:txBody>
      </p:sp>
      <p:pic>
        <p:nvPicPr>
          <p:cNvPr id="7" name="Picture 1"/>
          <p:cNvPicPr>
            <a:picLocks noChangeAspect="1" noChangeArrowheads="1"/>
          </p:cNvPicPr>
          <p:nvPr/>
        </p:nvPicPr>
        <p:blipFill>
          <a:blip r:embed="rId3"/>
          <a:srcRect l="16152" t="14869" r="17792" b="9979"/>
          <a:stretch>
            <a:fillRect/>
          </a:stretch>
        </p:blipFill>
        <p:spPr bwMode="auto">
          <a:xfrm>
            <a:off x="1447800" y="3153719"/>
            <a:ext cx="5791200" cy="3704281"/>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685800"/>
            <a:ext cx="5486400" cy="1815882"/>
          </a:xfrm>
          <a:prstGeom prst="rect">
            <a:avLst/>
          </a:prstGeom>
        </p:spPr>
        <p:txBody>
          <a:bodyPr wrap="square">
            <a:spAutoFit/>
          </a:bodyPr>
          <a:lstStyle/>
          <a:p>
            <a:r>
              <a:rPr lang="en-US" sz="2700" dirty="0" smtClean="0"/>
              <a:t>1807: Jefferson appoints Clark</a:t>
            </a:r>
          </a:p>
          <a:p>
            <a:r>
              <a:rPr lang="en-US" sz="2700" dirty="0" smtClean="0"/>
              <a:t>    as brigadier general of the militia </a:t>
            </a:r>
          </a:p>
          <a:p>
            <a:r>
              <a:rPr lang="en-US" sz="2700" dirty="0" smtClean="0"/>
              <a:t>    in the Louisiana Territory, &amp; US</a:t>
            </a:r>
          </a:p>
          <a:p>
            <a:r>
              <a:rPr lang="en-US" sz="2700" dirty="0" smtClean="0"/>
              <a:t>    Agent for Indian Affairs</a:t>
            </a:r>
            <a:endParaRPr lang="en-US" sz="2700" dirty="0"/>
          </a:p>
        </p:txBody>
      </p:sp>
      <p:sp useBgFill="1">
        <p:nvSpPr>
          <p:cNvPr id="2" name="TextBox 1"/>
          <p:cNvSpPr txBox="1"/>
          <p:nvPr/>
        </p:nvSpPr>
        <p:spPr>
          <a:xfrm>
            <a:off x="269091" y="115669"/>
            <a:ext cx="4302909" cy="646331"/>
          </a:xfrm>
          <a:prstGeom prst="rect">
            <a:avLst/>
          </a:prstGeom>
        </p:spPr>
        <p:txBody>
          <a:bodyPr wrap="none" rtlCol="0">
            <a:spAutoFit/>
          </a:bodyPr>
          <a:lstStyle/>
          <a:p>
            <a:r>
              <a:rPr lang="en-US" sz="3600" b="1" dirty="0" smtClean="0"/>
              <a:t>Captain William Clark</a:t>
            </a:r>
            <a:endParaRPr lang="en-US" sz="3600" b="1" dirty="0"/>
          </a:p>
        </p:txBody>
      </p:sp>
      <p:sp>
        <p:nvSpPr>
          <p:cNvPr id="31" name="Rectangle 30"/>
          <p:cNvSpPr/>
          <p:nvPr/>
        </p:nvSpPr>
        <p:spPr>
          <a:xfrm>
            <a:off x="0" y="3286780"/>
            <a:ext cx="5486400" cy="523220"/>
          </a:xfrm>
          <a:prstGeom prst="rect">
            <a:avLst/>
          </a:prstGeom>
        </p:spPr>
        <p:txBody>
          <a:bodyPr wrap="square">
            <a:spAutoFit/>
          </a:bodyPr>
          <a:lstStyle/>
          <a:p>
            <a:r>
              <a:rPr lang="en-US" sz="2700" dirty="0" smtClean="0"/>
              <a:t>War of 1812: Clark participates</a:t>
            </a:r>
          </a:p>
        </p:txBody>
      </p:sp>
      <p:sp>
        <p:nvSpPr>
          <p:cNvPr id="32" name="Rectangle 31"/>
          <p:cNvSpPr/>
          <p:nvPr/>
        </p:nvSpPr>
        <p:spPr>
          <a:xfrm>
            <a:off x="0" y="3720405"/>
            <a:ext cx="5486400" cy="1384995"/>
          </a:xfrm>
          <a:prstGeom prst="rect">
            <a:avLst/>
          </a:prstGeom>
        </p:spPr>
        <p:txBody>
          <a:bodyPr wrap="square">
            <a:spAutoFit/>
          </a:bodyPr>
          <a:lstStyle/>
          <a:p>
            <a:r>
              <a:rPr lang="en-US" sz="2700" dirty="0" smtClean="0"/>
              <a:t>1813: When the Missouri Territory </a:t>
            </a:r>
          </a:p>
          <a:p>
            <a:r>
              <a:rPr lang="en-US" sz="2700" dirty="0" smtClean="0"/>
              <a:t>    is formed; Clark is appointed</a:t>
            </a:r>
          </a:p>
          <a:p>
            <a:r>
              <a:rPr lang="en-US" sz="2700" dirty="0" smtClean="0"/>
              <a:t>    governor of the Territory</a:t>
            </a:r>
          </a:p>
        </p:txBody>
      </p:sp>
      <p:sp>
        <p:nvSpPr>
          <p:cNvPr id="33" name="Rectangle 32"/>
          <p:cNvSpPr/>
          <p:nvPr/>
        </p:nvSpPr>
        <p:spPr>
          <a:xfrm>
            <a:off x="0" y="2398693"/>
            <a:ext cx="5486400" cy="954107"/>
          </a:xfrm>
          <a:prstGeom prst="rect">
            <a:avLst/>
          </a:prstGeom>
        </p:spPr>
        <p:txBody>
          <a:bodyPr wrap="square">
            <a:spAutoFit/>
          </a:bodyPr>
          <a:lstStyle/>
          <a:p>
            <a:r>
              <a:rPr lang="en-US" sz="2700" dirty="0" smtClean="0"/>
              <a:t>1809: Clark arranges publication</a:t>
            </a:r>
          </a:p>
          <a:p>
            <a:r>
              <a:rPr lang="en-US" sz="2700" dirty="0" smtClean="0"/>
              <a:t>    of the Expedition Journals</a:t>
            </a:r>
            <a:endParaRPr lang="en-US" sz="2700" dirty="0"/>
          </a:p>
        </p:txBody>
      </p:sp>
      <p:sp>
        <p:nvSpPr>
          <p:cNvPr id="34" name="Rectangle 33"/>
          <p:cNvSpPr/>
          <p:nvPr/>
        </p:nvSpPr>
        <p:spPr>
          <a:xfrm>
            <a:off x="0" y="4989493"/>
            <a:ext cx="9144000" cy="954107"/>
          </a:xfrm>
          <a:prstGeom prst="rect">
            <a:avLst/>
          </a:prstGeom>
        </p:spPr>
        <p:txBody>
          <a:bodyPr wrap="square">
            <a:spAutoFit/>
          </a:bodyPr>
          <a:lstStyle/>
          <a:p>
            <a:r>
              <a:rPr lang="en-US" sz="2700" dirty="0" smtClean="0"/>
              <a:t>    - prepares map of tribal villages in Territory to protect white </a:t>
            </a:r>
          </a:p>
          <a:p>
            <a:r>
              <a:rPr lang="en-US" sz="2700" dirty="0" smtClean="0"/>
              <a:t>      settlers from possible British-Indian attacks in War 1812 </a:t>
            </a:r>
          </a:p>
        </p:txBody>
      </p:sp>
      <p:pic>
        <p:nvPicPr>
          <p:cNvPr id="4098" name="Picture 2"/>
          <p:cNvPicPr>
            <a:picLocks noChangeAspect="1" noChangeArrowheads="1"/>
          </p:cNvPicPr>
          <p:nvPr/>
        </p:nvPicPr>
        <p:blipFill>
          <a:blip r:embed="rId2"/>
          <a:srcRect/>
          <a:stretch>
            <a:fillRect/>
          </a:stretch>
        </p:blipFill>
        <p:spPr bwMode="auto">
          <a:xfrm>
            <a:off x="365760" y="603504"/>
            <a:ext cx="8431213" cy="6138863"/>
          </a:xfrm>
          <a:prstGeom prst="rect">
            <a:avLst/>
          </a:prstGeom>
          <a:noFill/>
          <a:ln w="9525">
            <a:noFill/>
            <a:miter lim="800000"/>
            <a:headEnd/>
            <a:tailEnd/>
          </a:ln>
          <a:effectLst/>
        </p:spPr>
      </p:pic>
      <p:grpSp>
        <p:nvGrpSpPr>
          <p:cNvPr id="9" name="Group 8"/>
          <p:cNvGrpSpPr/>
          <p:nvPr/>
        </p:nvGrpSpPr>
        <p:grpSpPr>
          <a:xfrm>
            <a:off x="5181600" y="120777"/>
            <a:ext cx="3886200" cy="4908423"/>
            <a:chOff x="5334000" y="120777"/>
            <a:chExt cx="3733800" cy="4984623"/>
          </a:xfrm>
        </p:grpSpPr>
        <p:pic>
          <p:nvPicPr>
            <p:cNvPr id="10" name="Picture 2" descr="http://www.greatriverroad.com/lewclark/lcimages/clarksgrave.jpg"/>
            <p:cNvPicPr>
              <a:picLocks noChangeAspect="1" noChangeArrowheads="1"/>
            </p:cNvPicPr>
            <p:nvPr/>
          </p:nvPicPr>
          <p:blipFill>
            <a:blip r:embed="rId3"/>
            <a:srcRect/>
            <a:stretch>
              <a:fillRect/>
            </a:stretch>
          </p:blipFill>
          <p:spPr bwMode="auto">
            <a:xfrm>
              <a:off x="5334000" y="120777"/>
              <a:ext cx="3733800" cy="4984623"/>
            </a:xfrm>
            <a:prstGeom prst="rect">
              <a:avLst/>
            </a:prstGeom>
            <a:noFill/>
          </p:spPr>
        </p:pic>
        <p:sp>
          <p:nvSpPr>
            <p:cNvPr id="11" name="TextBox 10"/>
            <p:cNvSpPr txBox="1"/>
            <p:nvPr/>
          </p:nvSpPr>
          <p:spPr>
            <a:xfrm>
              <a:off x="5638800" y="152400"/>
              <a:ext cx="3124445" cy="461665"/>
            </a:xfrm>
            <a:prstGeom prst="rect">
              <a:avLst/>
            </a:prstGeom>
            <a:noFill/>
          </p:spPr>
          <p:txBody>
            <a:bodyPr wrap="none" rtlCol="0">
              <a:spAutoFit/>
            </a:bodyPr>
            <a:lstStyle/>
            <a:p>
              <a:r>
                <a:rPr lang="en-US" sz="2400" dirty="0" smtClean="0">
                  <a:solidFill>
                    <a:schemeClr val="bg1"/>
                  </a:solidFill>
                </a:rPr>
                <a:t>Bellefontaine Cemetery</a:t>
              </a:r>
              <a:endParaRPr lang="en-US" sz="2400" dirty="0">
                <a:solidFill>
                  <a:schemeClr val="bg1"/>
                </a:solidFill>
              </a:endParaRPr>
            </a:p>
          </p:txBody>
        </p:sp>
      </p:grpSp>
      <p:sp>
        <p:nvSpPr>
          <p:cNvPr id="12" name="Rectangle 11"/>
          <p:cNvSpPr/>
          <p:nvPr/>
        </p:nvSpPr>
        <p:spPr>
          <a:xfrm>
            <a:off x="0" y="5867400"/>
            <a:ext cx="9144000" cy="954107"/>
          </a:xfrm>
          <a:prstGeom prst="rect">
            <a:avLst/>
          </a:prstGeom>
        </p:spPr>
        <p:txBody>
          <a:bodyPr wrap="square">
            <a:spAutoFit/>
          </a:bodyPr>
          <a:lstStyle/>
          <a:p>
            <a:r>
              <a:rPr lang="en-US" sz="2700" dirty="0" smtClean="0"/>
              <a:t>1822: appointed Superintendent of Indian Affairs, serves in that</a:t>
            </a:r>
          </a:p>
          <a:p>
            <a:r>
              <a:rPr lang="en-US" sz="2700" dirty="0" smtClean="0"/>
              <a:t>     position until his death in 1838</a:t>
            </a:r>
            <a:endParaRPr lang="en-US" sz="27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4098"/>
                                        </p:tgtEl>
                                      </p:cBhvr>
                                      <p:by x="50000" y="50000"/>
                                    </p:animScale>
                                  </p:childTnLst>
                                </p:cTn>
                              </p:par>
                              <p:par>
                                <p:cTn id="7" presetID="63" presetClass="path" presetSubtype="0" fill="hold" nodeType="withEffect">
                                  <p:stCondLst>
                                    <p:cond delay="0"/>
                                  </p:stCondLst>
                                  <p:childTnLst>
                                    <p:animMotion origin="layout" path="M 1.94444E-6 3.33333E-6 L 0.2658 -0.03542 " pathEditMode="relative" rAng="0" ptsTypes="AA">
                                      <p:cBhvr>
                                        <p:cTn id="8" dur="1000" fill="hold"/>
                                        <p:tgtEl>
                                          <p:spTgt spid="4098"/>
                                        </p:tgtEl>
                                        <p:attrNameLst>
                                          <p:attrName>ppt_x</p:attrName>
                                          <p:attrName>ppt_y</p:attrName>
                                        </p:attrNameLst>
                                      </p:cBhvr>
                                      <p:rCtr x="133" y="-18"/>
                                    </p:animMotion>
                                  </p:childTnLst>
                                </p:cTn>
                              </p:par>
                              <p:par>
                                <p:cTn id="9" presetID="10"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childTnLst>
                                </p:cTn>
                              </p:par>
                              <p:par>
                                <p:cTn id="33" presetID="10" presetClass="exit" presetSubtype="0" fill="hold" nodeType="withEffect">
                                  <p:stCondLst>
                                    <p:cond delay="0"/>
                                  </p:stCondLst>
                                  <p:childTnLst>
                                    <p:animEffect transition="out" filter="fade">
                                      <p:cBhvr>
                                        <p:cTn id="34" dur="1000"/>
                                        <p:tgtEl>
                                          <p:spTgt spid="4098"/>
                                        </p:tgtEl>
                                      </p:cBhvr>
                                    </p:animEffect>
                                    <p:set>
                                      <p:cBhvr>
                                        <p:cTn id="35" dur="1" fill="hold">
                                          <p:stCondLst>
                                            <p:cond delay="9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12"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0" y="115669"/>
            <a:ext cx="9144000" cy="6705838"/>
            <a:chOff x="0" y="115669"/>
            <a:chExt cx="9144000" cy="6705838"/>
          </a:xfrm>
        </p:grpSpPr>
        <p:sp useBgFill="1">
          <p:nvSpPr>
            <p:cNvPr id="29" name="TextBox 28"/>
            <p:cNvSpPr txBox="1"/>
            <p:nvPr/>
          </p:nvSpPr>
          <p:spPr>
            <a:xfrm>
              <a:off x="269091" y="115669"/>
              <a:ext cx="4302909" cy="646331"/>
            </a:xfrm>
            <a:prstGeom prst="rect">
              <a:avLst/>
            </a:prstGeom>
          </p:spPr>
          <p:txBody>
            <a:bodyPr wrap="none" rtlCol="0">
              <a:spAutoFit/>
            </a:bodyPr>
            <a:lstStyle/>
            <a:p>
              <a:r>
                <a:rPr lang="en-US" sz="3600" b="1" dirty="0" smtClean="0"/>
                <a:t>Captain William Clark</a:t>
              </a:r>
              <a:endParaRPr lang="en-US" sz="3600" b="1" dirty="0"/>
            </a:p>
          </p:txBody>
        </p:sp>
        <p:sp>
          <p:nvSpPr>
            <p:cNvPr id="30" name="Rectangle 29"/>
            <p:cNvSpPr/>
            <p:nvPr/>
          </p:nvSpPr>
          <p:spPr>
            <a:xfrm>
              <a:off x="0" y="685800"/>
              <a:ext cx="5486400" cy="1815882"/>
            </a:xfrm>
            <a:prstGeom prst="rect">
              <a:avLst/>
            </a:prstGeom>
          </p:spPr>
          <p:txBody>
            <a:bodyPr wrap="square">
              <a:spAutoFit/>
            </a:bodyPr>
            <a:lstStyle/>
            <a:p>
              <a:r>
                <a:rPr lang="en-US" sz="2700" dirty="0" smtClean="0"/>
                <a:t>1807: Jefferson appoints Clark</a:t>
              </a:r>
            </a:p>
            <a:p>
              <a:r>
                <a:rPr lang="en-US" sz="2700" dirty="0" smtClean="0"/>
                <a:t>    as brigadier general of the militia </a:t>
              </a:r>
            </a:p>
            <a:p>
              <a:r>
                <a:rPr lang="en-US" sz="2700" dirty="0" smtClean="0"/>
                <a:t>    in the Louisiana Territory, &amp; US</a:t>
              </a:r>
            </a:p>
            <a:p>
              <a:r>
                <a:rPr lang="en-US" sz="2700" dirty="0" smtClean="0"/>
                <a:t>    Agent for Indian Affairs</a:t>
              </a:r>
              <a:endParaRPr lang="en-US" sz="2700" dirty="0"/>
            </a:p>
          </p:txBody>
        </p:sp>
        <p:sp>
          <p:nvSpPr>
            <p:cNvPr id="31" name="Rectangle 30"/>
            <p:cNvSpPr/>
            <p:nvPr/>
          </p:nvSpPr>
          <p:spPr>
            <a:xfrm>
              <a:off x="0" y="3286780"/>
              <a:ext cx="5486400" cy="523220"/>
            </a:xfrm>
            <a:prstGeom prst="rect">
              <a:avLst/>
            </a:prstGeom>
          </p:spPr>
          <p:txBody>
            <a:bodyPr wrap="square">
              <a:spAutoFit/>
            </a:bodyPr>
            <a:lstStyle/>
            <a:p>
              <a:r>
                <a:rPr lang="en-US" sz="2700" dirty="0" smtClean="0"/>
                <a:t>War of 1812: Clark participates</a:t>
              </a:r>
            </a:p>
          </p:txBody>
        </p:sp>
        <p:sp>
          <p:nvSpPr>
            <p:cNvPr id="32" name="Rectangle 31"/>
            <p:cNvSpPr/>
            <p:nvPr/>
          </p:nvSpPr>
          <p:spPr>
            <a:xfrm>
              <a:off x="0" y="3720405"/>
              <a:ext cx="5486400" cy="1384995"/>
            </a:xfrm>
            <a:prstGeom prst="rect">
              <a:avLst/>
            </a:prstGeom>
          </p:spPr>
          <p:txBody>
            <a:bodyPr wrap="square">
              <a:spAutoFit/>
            </a:bodyPr>
            <a:lstStyle/>
            <a:p>
              <a:r>
                <a:rPr lang="en-US" sz="2700" dirty="0" smtClean="0"/>
                <a:t>1813: When the Missouri Territory </a:t>
              </a:r>
            </a:p>
            <a:p>
              <a:r>
                <a:rPr lang="en-US" sz="2700" dirty="0" smtClean="0"/>
                <a:t>    is formed; Clark is appointed</a:t>
              </a:r>
            </a:p>
            <a:p>
              <a:r>
                <a:rPr lang="en-US" sz="2700" dirty="0" smtClean="0"/>
                <a:t>    governor of the Territory</a:t>
              </a:r>
            </a:p>
          </p:txBody>
        </p:sp>
        <p:sp>
          <p:nvSpPr>
            <p:cNvPr id="33" name="Rectangle 32"/>
            <p:cNvSpPr/>
            <p:nvPr/>
          </p:nvSpPr>
          <p:spPr>
            <a:xfrm>
              <a:off x="0" y="2398693"/>
              <a:ext cx="5486400" cy="954107"/>
            </a:xfrm>
            <a:prstGeom prst="rect">
              <a:avLst/>
            </a:prstGeom>
          </p:spPr>
          <p:txBody>
            <a:bodyPr wrap="square">
              <a:spAutoFit/>
            </a:bodyPr>
            <a:lstStyle/>
            <a:p>
              <a:r>
                <a:rPr lang="en-US" sz="2700" dirty="0" smtClean="0"/>
                <a:t>1809: Clark arranges publication</a:t>
              </a:r>
            </a:p>
            <a:p>
              <a:r>
                <a:rPr lang="en-US" sz="2700" dirty="0" smtClean="0"/>
                <a:t>    of the Expedition Journals</a:t>
              </a:r>
              <a:endParaRPr lang="en-US" sz="2700" dirty="0"/>
            </a:p>
          </p:txBody>
        </p:sp>
        <p:sp>
          <p:nvSpPr>
            <p:cNvPr id="34" name="Rectangle 33"/>
            <p:cNvSpPr/>
            <p:nvPr/>
          </p:nvSpPr>
          <p:spPr>
            <a:xfrm>
              <a:off x="0" y="4989493"/>
              <a:ext cx="9144000" cy="954107"/>
            </a:xfrm>
            <a:prstGeom prst="rect">
              <a:avLst/>
            </a:prstGeom>
          </p:spPr>
          <p:txBody>
            <a:bodyPr wrap="square">
              <a:spAutoFit/>
            </a:bodyPr>
            <a:lstStyle/>
            <a:p>
              <a:r>
                <a:rPr lang="en-US" sz="2700" dirty="0" smtClean="0"/>
                <a:t>    - prepares map of tribal villages in Territory to protect white </a:t>
              </a:r>
            </a:p>
            <a:p>
              <a:r>
                <a:rPr lang="en-US" sz="2700" dirty="0" smtClean="0"/>
                <a:t>      settlers from possible British-Indian attacks in War 1812 </a:t>
              </a:r>
            </a:p>
          </p:txBody>
        </p:sp>
        <p:grpSp>
          <p:nvGrpSpPr>
            <p:cNvPr id="35" name="Group 34"/>
            <p:cNvGrpSpPr/>
            <p:nvPr/>
          </p:nvGrpSpPr>
          <p:grpSpPr>
            <a:xfrm>
              <a:off x="5181600" y="120777"/>
              <a:ext cx="3886200" cy="4908423"/>
              <a:chOff x="5334000" y="120777"/>
              <a:chExt cx="3733800" cy="4984623"/>
            </a:xfrm>
          </p:grpSpPr>
          <p:pic>
            <p:nvPicPr>
              <p:cNvPr id="37" name="Picture 2" descr="http://www.greatriverroad.com/lewclark/lcimages/clarksgrave.jpg"/>
              <p:cNvPicPr>
                <a:picLocks noChangeAspect="1" noChangeArrowheads="1"/>
              </p:cNvPicPr>
              <p:nvPr/>
            </p:nvPicPr>
            <p:blipFill>
              <a:blip r:embed="rId2"/>
              <a:srcRect/>
              <a:stretch>
                <a:fillRect/>
              </a:stretch>
            </p:blipFill>
            <p:spPr bwMode="auto">
              <a:xfrm>
                <a:off x="5334000" y="120777"/>
                <a:ext cx="3733800" cy="4984623"/>
              </a:xfrm>
              <a:prstGeom prst="rect">
                <a:avLst/>
              </a:prstGeom>
              <a:noFill/>
            </p:spPr>
          </p:pic>
          <p:sp>
            <p:nvSpPr>
              <p:cNvPr id="38" name="TextBox 37"/>
              <p:cNvSpPr txBox="1"/>
              <p:nvPr/>
            </p:nvSpPr>
            <p:spPr>
              <a:xfrm>
                <a:off x="5638800" y="152400"/>
                <a:ext cx="3124445" cy="461665"/>
              </a:xfrm>
              <a:prstGeom prst="rect">
                <a:avLst/>
              </a:prstGeom>
              <a:noFill/>
            </p:spPr>
            <p:txBody>
              <a:bodyPr wrap="none" rtlCol="0">
                <a:spAutoFit/>
              </a:bodyPr>
              <a:lstStyle/>
              <a:p>
                <a:r>
                  <a:rPr lang="en-US" sz="2400" dirty="0" smtClean="0">
                    <a:solidFill>
                      <a:schemeClr val="bg1"/>
                    </a:solidFill>
                  </a:rPr>
                  <a:t>Bellefontaine Cemetery</a:t>
                </a:r>
                <a:endParaRPr lang="en-US" sz="2400" dirty="0">
                  <a:solidFill>
                    <a:schemeClr val="bg1"/>
                  </a:solidFill>
                </a:endParaRPr>
              </a:p>
            </p:txBody>
          </p:sp>
        </p:grpSp>
        <p:sp>
          <p:nvSpPr>
            <p:cNvPr id="36" name="Rectangle 35"/>
            <p:cNvSpPr/>
            <p:nvPr/>
          </p:nvSpPr>
          <p:spPr>
            <a:xfrm>
              <a:off x="0" y="5867400"/>
              <a:ext cx="9144000" cy="954107"/>
            </a:xfrm>
            <a:prstGeom prst="rect">
              <a:avLst/>
            </a:prstGeom>
          </p:spPr>
          <p:txBody>
            <a:bodyPr wrap="square">
              <a:spAutoFit/>
            </a:bodyPr>
            <a:lstStyle/>
            <a:p>
              <a:r>
                <a:rPr lang="en-US" sz="2700" dirty="0" smtClean="0"/>
                <a:t>1822: appointed Superintendent of Indian Affairs, serves in that</a:t>
              </a:r>
            </a:p>
            <a:p>
              <a:r>
                <a:rPr lang="en-US" sz="2700" dirty="0" smtClean="0"/>
                <a:t>      position until his death in 1838</a:t>
              </a:r>
              <a:endParaRPr lang="en-US" sz="2700" dirty="0"/>
            </a:p>
          </p:txBody>
        </p:sp>
      </p:grpSp>
      <p:sp useBgFill="1">
        <p:nvSpPr>
          <p:cNvPr id="26" name="TextBox 25"/>
          <p:cNvSpPr txBox="1"/>
          <p:nvPr/>
        </p:nvSpPr>
        <p:spPr>
          <a:xfrm rot="20507841">
            <a:off x="-80232" y="3040241"/>
            <a:ext cx="9393918" cy="707886"/>
          </a:xfrm>
          <a:prstGeom prst="rect">
            <a:avLst/>
          </a:prstGeom>
        </p:spPr>
        <p:txBody>
          <a:bodyPr wrap="none" rtlCol="0">
            <a:spAutoFit/>
          </a:bodyPr>
          <a:lstStyle/>
          <a:p>
            <a:r>
              <a:rPr lang="en-US" sz="4000" b="1" dirty="0" smtClean="0">
                <a:latin typeface="Tempus Sans ITC" pitchFamily="82" charset="0"/>
              </a:rPr>
              <a:t>We’ll meet William Clark again next year!</a:t>
            </a:r>
            <a:endParaRPr lang="en-US" sz="4000" b="1" dirty="0">
              <a:latin typeface="Tempus Sans ITC" pitchFamily="82" charset="0"/>
            </a:endParaRPr>
          </a:p>
        </p:txBody>
      </p:sp>
      <p:grpSp>
        <p:nvGrpSpPr>
          <p:cNvPr id="16" name="Group 15"/>
          <p:cNvGrpSpPr/>
          <p:nvPr/>
        </p:nvGrpSpPr>
        <p:grpSpPr>
          <a:xfrm>
            <a:off x="0" y="0"/>
            <a:ext cx="9220200" cy="7241977"/>
            <a:chOff x="0" y="0"/>
            <a:chExt cx="9220200" cy="7241977"/>
          </a:xfrm>
        </p:grpSpPr>
        <p:sp useBgFill="1">
          <p:nvSpPr>
            <p:cNvPr id="13" name="Rectangle 12"/>
            <p:cNvSpPr/>
            <p:nvPr/>
          </p:nvSpPr>
          <p:spPr>
            <a:xfrm>
              <a:off x="0" y="0"/>
              <a:ext cx="9220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2"/>
            <p:cNvGrpSpPr/>
            <p:nvPr/>
          </p:nvGrpSpPr>
          <p:grpSpPr>
            <a:xfrm>
              <a:off x="2057400" y="70783"/>
              <a:ext cx="4953000" cy="7171194"/>
              <a:chOff x="2057400" y="0"/>
              <a:chExt cx="4953000" cy="7171194"/>
            </a:xfrm>
          </p:grpSpPr>
          <p:sp>
            <p:nvSpPr>
              <p:cNvPr id="14" name="Rectangle 13"/>
              <p:cNvSpPr/>
              <p:nvPr/>
            </p:nvSpPr>
            <p:spPr>
              <a:xfrm>
                <a:off x="2057400" y="0"/>
                <a:ext cx="4953000" cy="7171194"/>
              </a:xfrm>
              <a:prstGeom prst="rect">
                <a:avLst/>
              </a:prstGeom>
            </p:spPr>
            <p:txBody>
              <a:bodyPr wrap="square">
                <a:spAutoFit/>
              </a:bodyPr>
              <a:lstStyle/>
              <a:p>
                <a:r>
                  <a:rPr lang="en-US" sz="2000" b="1" dirty="0" smtClean="0">
                    <a:solidFill>
                      <a:srgbClr val="000000"/>
                    </a:solidFill>
                  </a:rPr>
                  <a:t>	</a:t>
                </a:r>
                <a:r>
                  <a:rPr lang="en-US" sz="2000" b="1" u="sng" dirty="0" smtClean="0">
                    <a:solidFill>
                      <a:srgbClr val="000000"/>
                    </a:solidFill>
                  </a:rPr>
                  <a:t>CORPS OF DISCOVERY</a:t>
                </a:r>
              </a:p>
              <a:p>
                <a:r>
                  <a:rPr lang="en-US" sz="2000" b="1" dirty="0" smtClean="0">
                    <a:solidFill>
                      <a:srgbClr val="000000"/>
                    </a:solidFill>
                  </a:rPr>
                  <a:t>	       LEADERS	</a:t>
                </a:r>
              </a:p>
              <a:p>
                <a:r>
                  <a:rPr lang="en-US" sz="2000" dirty="0" smtClean="0">
                    <a:solidFill>
                      <a:srgbClr val="000000"/>
                    </a:solidFill>
                  </a:rPr>
                  <a:t>Meriwether Lewis        William Clark</a:t>
                </a:r>
              </a:p>
              <a:p>
                <a:r>
                  <a:rPr lang="en-US" sz="2000" b="1" dirty="0" smtClean="0">
                    <a:solidFill>
                      <a:srgbClr val="000000"/>
                    </a:solidFill>
                  </a:rPr>
                  <a:t>	       SERGEANTS</a:t>
                </a:r>
              </a:p>
              <a:p>
                <a:r>
                  <a:rPr lang="en-US" sz="2000" dirty="0" smtClean="0">
                    <a:solidFill>
                      <a:srgbClr val="000000"/>
                    </a:solidFill>
                  </a:rPr>
                  <a:t>Charles Floyd 	         Nathaniel Pryor</a:t>
                </a:r>
              </a:p>
              <a:p>
                <a:r>
                  <a:rPr lang="en-US" sz="2000" dirty="0" smtClean="0">
                    <a:solidFill>
                      <a:srgbClr val="000000"/>
                    </a:solidFill>
                  </a:rPr>
                  <a:t>Patrick </a:t>
                </a:r>
                <a:r>
                  <a:rPr lang="en-US" sz="2000" dirty="0" err="1" smtClean="0">
                    <a:solidFill>
                      <a:srgbClr val="000000"/>
                    </a:solidFill>
                  </a:rPr>
                  <a:t>Gass</a:t>
                </a:r>
                <a:r>
                  <a:rPr lang="en-US" sz="2000" dirty="0" smtClean="0">
                    <a:solidFill>
                      <a:srgbClr val="000000"/>
                    </a:solidFill>
                  </a:rPr>
                  <a:t> 	         Richard </a:t>
                </a:r>
                <a:r>
                  <a:rPr lang="en-US" sz="2000" dirty="0" err="1" smtClean="0">
                    <a:solidFill>
                      <a:srgbClr val="000000"/>
                    </a:solidFill>
                  </a:rPr>
                  <a:t>Warfington</a:t>
                </a:r>
                <a:r>
                  <a:rPr lang="en-US" sz="2000" dirty="0" smtClean="0">
                    <a:solidFill>
                      <a:srgbClr val="000000"/>
                    </a:solidFill>
                  </a:rPr>
                  <a:t> </a:t>
                </a:r>
              </a:p>
              <a:p>
                <a:r>
                  <a:rPr lang="en-US" sz="2000" dirty="0" smtClean="0">
                    <a:solidFill>
                      <a:srgbClr val="000000"/>
                    </a:solidFill>
                  </a:rPr>
                  <a:t>John Ordway </a:t>
                </a:r>
              </a:p>
              <a:p>
                <a:r>
                  <a:rPr lang="en-US" sz="2000" b="1" dirty="0" smtClean="0">
                    <a:solidFill>
                      <a:srgbClr val="000000"/>
                    </a:solidFill>
                  </a:rPr>
                  <a:t>	       PRIVATES	</a:t>
                </a:r>
              </a:p>
              <a:p>
                <a:r>
                  <a:rPr lang="en-US" sz="2000" dirty="0" smtClean="0">
                    <a:solidFill>
                      <a:srgbClr val="000000"/>
                    </a:solidFill>
                  </a:rPr>
                  <a:t>John </a:t>
                </a:r>
                <a:r>
                  <a:rPr lang="en-US" sz="2000" dirty="0" err="1" smtClean="0">
                    <a:solidFill>
                      <a:srgbClr val="000000"/>
                    </a:solidFill>
                  </a:rPr>
                  <a:t>Boley</a:t>
                </a:r>
                <a:r>
                  <a:rPr lang="en-US" sz="2000" dirty="0" smtClean="0">
                    <a:solidFill>
                      <a:srgbClr val="000000"/>
                    </a:solidFill>
                  </a:rPr>
                  <a:t> 	</a:t>
                </a:r>
              </a:p>
              <a:p>
                <a:r>
                  <a:rPr lang="en-US" sz="2000" dirty="0" smtClean="0">
                    <a:solidFill>
                      <a:srgbClr val="000000"/>
                    </a:solidFill>
                  </a:rPr>
                  <a:t>William Bratton 1812</a:t>
                </a:r>
              </a:p>
              <a:p>
                <a:r>
                  <a:rPr lang="en-US" sz="2000" dirty="0" smtClean="0">
                    <a:solidFill>
                      <a:srgbClr val="000000"/>
                    </a:solidFill>
                  </a:rPr>
                  <a:t>John Collins 	</a:t>
                </a:r>
              </a:p>
              <a:p>
                <a:r>
                  <a:rPr lang="en-US" sz="2000" dirty="0" smtClean="0">
                    <a:solidFill>
                      <a:srgbClr val="000000"/>
                    </a:solidFill>
                  </a:rPr>
                  <a:t>John </a:t>
                </a:r>
                <a:r>
                  <a:rPr lang="en-US" sz="2000" dirty="0" err="1" smtClean="0">
                    <a:solidFill>
                      <a:srgbClr val="000000"/>
                    </a:solidFill>
                  </a:rPr>
                  <a:t>Colter</a:t>
                </a:r>
                <a:r>
                  <a:rPr lang="en-US" sz="2000" dirty="0" smtClean="0">
                    <a:solidFill>
                      <a:srgbClr val="000000"/>
                    </a:solidFill>
                  </a:rPr>
                  <a:t> 	</a:t>
                </a:r>
              </a:p>
              <a:p>
                <a:r>
                  <a:rPr lang="en-US" sz="2000" dirty="0" smtClean="0">
                    <a:solidFill>
                      <a:srgbClr val="000000"/>
                    </a:solidFill>
                  </a:rPr>
                  <a:t>John Dame	</a:t>
                </a:r>
              </a:p>
              <a:p>
                <a:r>
                  <a:rPr lang="en-US" sz="2000" dirty="0" smtClean="0">
                    <a:solidFill>
                      <a:srgbClr val="000000"/>
                    </a:solidFill>
                  </a:rPr>
                  <a:t>Joseph Field	</a:t>
                </a:r>
              </a:p>
              <a:p>
                <a:r>
                  <a:rPr lang="en-US" sz="2000" dirty="0" err="1" smtClean="0">
                    <a:solidFill>
                      <a:srgbClr val="000000"/>
                    </a:solidFill>
                  </a:rPr>
                  <a:t>Reubin</a:t>
                </a:r>
                <a:r>
                  <a:rPr lang="en-US" sz="2000" dirty="0" smtClean="0">
                    <a:solidFill>
                      <a:srgbClr val="000000"/>
                    </a:solidFill>
                  </a:rPr>
                  <a:t> Field	</a:t>
                </a:r>
              </a:p>
              <a:p>
                <a:r>
                  <a:rPr lang="en-US" sz="2000" dirty="0" smtClean="0">
                    <a:solidFill>
                      <a:srgbClr val="000000"/>
                    </a:solidFill>
                  </a:rPr>
                  <a:t>Robert Frazer	</a:t>
                </a:r>
              </a:p>
              <a:p>
                <a:r>
                  <a:rPr lang="en-US" sz="2000" dirty="0" smtClean="0">
                    <a:solidFill>
                      <a:srgbClr val="000000"/>
                    </a:solidFill>
                  </a:rPr>
                  <a:t>George Gibson </a:t>
                </a:r>
              </a:p>
              <a:p>
                <a:r>
                  <a:rPr lang="en-US" sz="2000" dirty="0" smtClean="0">
                    <a:solidFill>
                      <a:srgbClr val="000000"/>
                    </a:solidFill>
                  </a:rPr>
                  <a:t>Hugh Hall</a:t>
                </a:r>
              </a:p>
              <a:p>
                <a:r>
                  <a:rPr lang="en-US" sz="2000" dirty="0" smtClean="0">
                    <a:solidFill>
                      <a:srgbClr val="000000"/>
                    </a:solidFill>
                  </a:rPr>
                  <a:t>Thomas Howard</a:t>
                </a:r>
              </a:p>
              <a:p>
                <a:r>
                  <a:rPr lang="en-US" sz="2000" dirty="0" smtClean="0">
                    <a:solidFill>
                      <a:srgbClr val="000000"/>
                    </a:solidFill>
                  </a:rPr>
                  <a:t>Francois </a:t>
                </a:r>
                <a:r>
                  <a:rPr lang="en-US" sz="2000" dirty="0" err="1" smtClean="0">
                    <a:solidFill>
                      <a:srgbClr val="000000"/>
                    </a:solidFill>
                  </a:rPr>
                  <a:t>Labiche</a:t>
                </a:r>
                <a:endParaRPr lang="en-US" sz="2000" dirty="0" smtClean="0">
                  <a:solidFill>
                    <a:srgbClr val="000000"/>
                  </a:solidFill>
                </a:endParaRPr>
              </a:p>
              <a:p>
                <a:r>
                  <a:rPr lang="en-US" sz="2000" dirty="0" smtClean="0">
                    <a:solidFill>
                      <a:srgbClr val="000000"/>
                    </a:solidFill>
                  </a:rPr>
                  <a:t>Jean Le Page 	</a:t>
                </a:r>
              </a:p>
              <a:p>
                <a:r>
                  <a:rPr lang="en-US" sz="2000" dirty="0" smtClean="0">
                    <a:solidFill>
                      <a:srgbClr val="000000"/>
                    </a:solidFill>
                  </a:rPr>
                  <a:t>Hugh McNeal 	</a:t>
                </a:r>
              </a:p>
              <a:p>
                <a:r>
                  <a:rPr lang="en-US" sz="2000" dirty="0" smtClean="0">
                    <a:solidFill>
                      <a:srgbClr val="000000"/>
                    </a:solidFill>
                  </a:rPr>
                  <a:t>	</a:t>
                </a:r>
              </a:p>
            </p:txBody>
          </p:sp>
          <p:sp>
            <p:nvSpPr>
              <p:cNvPr id="15" name="Rectangle 14"/>
              <p:cNvSpPr/>
              <p:nvPr/>
            </p:nvSpPr>
            <p:spPr>
              <a:xfrm>
                <a:off x="4419600" y="2443817"/>
                <a:ext cx="2438400" cy="4401205"/>
              </a:xfrm>
              <a:prstGeom prst="rect">
                <a:avLst/>
              </a:prstGeom>
            </p:spPr>
            <p:txBody>
              <a:bodyPr wrap="square">
                <a:spAutoFit/>
              </a:bodyPr>
              <a:lstStyle/>
              <a:p>
                <a:r>
                  <a:rPr lang="en-US" sz="2000" dirty="0" smtClean="0">
                    <a:solidFill>
                      <a:srgbClr val="000000"/>
                    </a:solidFill>
                  </a:rPr>
                  <a:t>John Newman  	</a:t>
                </a:r>
              </a:p>
              <a:p>
                <a:r>
                  <a:rPr lang="en-US" sz="2000" dirty="0" smtClean="0">
                    <a:solidFill>
                      <a:srgbClr val="000000"/>
                    </a:solidFill>
                  </a:rPr>
                  <a:t>John Potts 	</a:t>
                </a:r>
              </a:p>
              <a:p>
                <a:r>
                  <a:rPr lang="en-US" sz="2000" dirty="0" smtClean="0">
                    <a:solidFill>
                      <a:srgbClr val="000000"/>
                    </a:solidFill>
                  </a:rPr>
                  <a:t>Moses Reed	</a:t>
                </a:r>
              </a:p>
              <a:p>
                <a:r>
                  <a:rPr lang="en-US" sz="2000" dirty="0" smtClean="0">
                    <a:solidFill>
                      <a:srgbClr val="000000"/>
                    </a:solidFill>
                  </a:rPr>
                  <a:t>John Robertson	</a:t>
                </a:r>
              </a:p>
              <a:p>
                <a:r>
                  <a:rPr lang="en-US" sz="2000" dirty="0" smtClean="0">
                    <a:solidFill>
                      <a:srgbClr val="000000"/>
                    </a:solidFill>
                  </a:rPr>
                  <a:t>George Shannon	</a:t>
                </a:r>
              </a:p>
              <a:p>
                <a:r>
                  <a:rPr lang="en-US" sz="2000" dirty="0" smtClean="0">
                    <a:solidFill>
                      <a:srgbClr val="000000"/>
                    </a:solidFill>
                  </a:rPr>
                  <a:t>John Shields	</a:t>
                </a:r>
              </a:p>
              <a:p>
                <a:r>
                  <a:rPr lang="en-US" sz="2000" dirty="0" smtClean="0">
                    <a:solidFill>
                      <a:srgbClr val="000000"/>
                    </a:solidFill>
                  </a:rPr>
                  <a:t>John Thompson	</a:t>
                </a:r>
              </a:p>
              <a:p>
                <a:r>
                  <a:rPr lang="en-US" sz="2000" dirty="0" err="1" smtClean="0">
                    <a:solidFill>
                      <a:srgbClr val="000000"/>
                    </a:solidFill>
                  </a:rPr>
                  <a:t>Ebeneezer</a:t>
                </a:r>
                <a:r>
                  <a:rPr lang="en-US" sz="2000" dirty="0" smtClean="0">
                    <a:solidFill>
                      <a:srgbClr val="000000"/>
                    </a:solidFill>
                  </a:rPr>
                  <a:t> Tuttle 	</a:t>
                </a:r>
              </a:p>
              <a:p>
                <a:r>
                  <a:rPr lang="en-US" sz="2000" dirty="0" smtClean="0">
                    <a:solidFill>
                      <a:srgbClr val="000000"/>
                    </a:solidFill>
                  </a:rPr>
                  <a:t>Peter Weiser	</a:t>
                </a:r>
              </a:p>
              <a:p>
                <a:r>
                  <a:rPr lang="en-US" sz="2000" dirty="0" smtClean="0">
                    <a:solidFill>
                      <a:srgbClr val="000000"/>
                    </a:solidFill>
                  </a:rPr>
                  <a:t>William Werner	</a:t>
                </a:r>
              </a:p>
              <a:p>
                <a:r>
                  <a:rPr lang="en-US" sz="2000" dirty="0" err="1" smtClean="0">
                    <a:solidFill>
                      <a:srgbClr val="000000"/>
                    </a:solidFill>
                  </a:rPr>
                  <a:t>Issac</a:t>
                </a:r>
                <a:r>
                  <a:rPr lang="en-US" sz="2000" dirty="0" smtClean="0">
                    <a:solidFill>
                      <a:srgbClr val="000000"/>
                    </a:solidFill>
                  </a:rPr>
                  <a:t> White	</a:t>
                </a:r>
              </a:p>
              <a:p>
                <a:r>
                  <a:rPr lang="en-US" sz="2000" dirty="0" smtClean="0">
                    <a:solidFill>
                      <a:srgbClr val="000000"/>
                    </a:solidFill>
                  </a:rPr>
                  <a:t>Joseph Whitehouse</a:t>
                </a:r>
              </a:p>
              <a:p>
                <a:r>
                  <a:rPr lang="en-US" sz="2000" dirty="0" smtClean="0">
                    <a:solidFill>
                      <a:srgbClr val="000000"/>
                    </a:solidFill>
                  </a:rPr>
                  <a:t>Alexander </a:t>
                </a:r>
                <a:r>
                  <a:rPr lang="en-US" sz="2000" dirty="0" err="1" smtClean="0">
                    <a:solidFill>
                      <a:srgbClr val="000000"/>
                    </a:solidFill>
                  </a:rPr>
                  <a:t>Willar</a:t>
                </a:r>
                <a:r>
                  <a:rPr lang="en-US" sz="2000" dirty="0" smtClean="0">
                    <a:solidFill>
                      <a:srgbClr val="000000"/>
                    </a:solidFill>
                  </a:rPr>
                  <a:t>	</a:t>
                </a:r>
              </a:p>
              <a:p>
                <a:r>
                  <a:rPr lang="en-US" sz="2000" dirty="0" smtClean="0">
                    <a:solidFill>
                      <a:srgbClr val="000000"/>
                    </a:solidFill>
                  </a:rPr>
                  <a:t>Richard Windsor	</a:t>
                </a:r>
              </a:p>
            </p:txBody>
          </p:sp>
        </p:grpSp>
      </p:grpSp>
      <p:sp>
        <p:nvSpPr>
          <p:cNvPr id="27" name="TextBox 3"/>
          <p:cNvSpPr txBox="1">
            <a:spLocks noChangeArrowheads="1"/>
          </p:cNvSpPr>
          <p:nvPr/>
        </p:nvSpPr>
        <p:spPr bwMode="auto">
          <a:xfrm>
            <a:off x="1600200" y="3467306"/>
            <a:ext cx="5029199" cy="830997"/>
          </a:xfrm>
          <a:prstGeom prst="rect">
            <a:avLst/>
          </a:prstGeom>
          <a:noFill/>
          <a:ln w="9525">
            <a:noFill/>
            <a:miter lim="800000"/>
            <a:headEnd/>
            <a:tailEnd/>
          </a:ln>
        </p:spPr>
        <p:txBody>
          <a:bodyPr wrap="square">
            <a:spAutoFit/>
          </a:bodyPr>
          <a:lstStyle/>
          <a:p>
            <a:pPr algn="ctr">
              <a:defRPr/>
            </a:pPr>
            <a:r>
              <a:rPr lang="en-US" sz="4800" b="1" dirty="0" smtClean="0">
                <a:ln>
                  <a:solidFill>
                    <a:srgbClr val="FF0000"/>
                  </a:solidFill>
                </a:ln>
                <a:solidFill>
                  <a:srgbClr val="FF0000"/>
                </a:solidFill>
                <a:effectLst>
                  <a:outerShdw dist="50800" dir="5400000" algn="ctr" rotWithShape="0">
                    <a:schemeClr val="tx1"/>
                  </a:outerShdw>
                </a:effectLst>
                <a:latin typeface="Tempus Sans ITC" pitchFamily="82" charset="0"/>
              </a:rPr>
              <a:t>What does it cost?</a:t>
            </a:r>
            <a:endParaRPr lang="en-US" sz="4800" b="1" dirty="0">
              <a:ln>
                <a:solidFill>
                  <a:srgbClr val="FF0000"/>
                </a:solidFill>
              </a:ln>
              <a:solidFill>
                <a:srgbClr val="FF0000"/>
              </a:solidFill>
              <a:effectLst>
                <a:outerShdw dist="50800" dir="54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Effect transition="in" filter="fade">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1000"/>
                                        <p:tgtEl>
                                          <p:spTgt spid="28"/>
                                        </p:tgtEl>
                                      </p:cBhvr>
                                    </p:animEffect>
                                    <p:set>
                                      <p:cBhvr>
                                        <p:cTn id="14" dur="1" fill="hold">
                                          <p:stCondLst>
                                            <p:cond delay="999"/>
                                          </p:stCondLst>
                                        </p:cTn>
                                        <p:tgtEl>
                                          <p:spTgt spid="28"/>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1000"/>
                                        <p:tgtEl>
                                          <p:spTgt spid="26"/>
                                        </p:tgtEl>
                                      </p:cBhvr>
                                    </p:animEffect>
                                    <p:set>
                                      <p:cBhvr>
                                        <p:cTn id="17" dur="1" fill="hold">
                                          <p:stCondLst>
                                            <p:cond delay="999"/>
                                          </p:stCondLst>
                                        </p:cTn>
                                        <p:tgtEl>
                                          <p:spTgt spid="26"/>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5"/>
          <p:cNvGrpSpPr/>
          <p:nvPr/>
        </p:nvGrpSpPr>
        <p:grpSpPr>
          <a:xfrm>
            <a:off x="0" y="0"/>
            <a:ext cx="9220200" cy="7241977"/>
            <a:chOff x="0" y="0"/>
            <a:chExt cx="9220200" cy="7241977"/>
          </a:xfrm>
        </p:grpSpPr>
        <p:sp useBgFill="1">
          <p:nvSpPr>
            <p:cNvPr id="13" name="Rectangle 12"/>
            <p:cNvSpPr/>
            <p:nvPr/>
          </p:nvSpPr>
          <p:spPr>
            <a:xfrm>
              <a:off x="0" y="0"/>
              <a:ext cx="9220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12"/>
            <p:cNvGrpSpPr/>
            <p:nvPr/>
          </p:nvGrpSpPr>
          <p:grpSpPr>
            <a:xfrm>
              <a:off x="2057400" y="70783"/>
              <a:ext cx="4953000" cy="7171194"/>
              <a:chOff x="2057400" y="0"/>
              <a:chExt cx="4953000" cy="7171194"/>
            </a:xfrm>
          </p:grpSpPr>
          <p:sp>
            <p:nvSpPr>
              <p:cNvPr id="14" name="Rectangle 13"/>
              <p:cNvSpPr/>
              <p:nvPr/>
            </p:nvSpPr>
            <p:spPr>
              <a:xfrm>
                <a:off x="2057400" y="0"/>
                <a:ext cx="4953000" cy="7171194"/>
              </a:xfrm>
              <a:prstGeom prst="rect">
                <a:avLst/>
              </a:prstGeom>
            </p:spPr>
            <p:txBody>
              <a:bodyPr wrap="square">
                <a:spAutoFit/>
              </a:bodyPr>
              <a:lstStyle/>
              <a:p>
                <a:r>
                  <a:rPr lang="en-US" sz="2000" b="1" dirty="0" smtClean="0">
                    <a:solidFill>
                      <a:srgbClr val="000000"/>
                    </a:solidFill>
                  </a:rPr>
                  <a:t>	</a:t>
                </a:r>
                <a:r>
                  <a:rPr lang="en-US" sz="2000" b="1" u="sng" dirty="0" smtClean="0">
                    <a:solidFill>
                      <a:srgbClr val="000000"/>
                    </a:solidFill>
                  </a:rPr>
                  <a:t>CORPS OF DISCOVERY</a:t>
                </a:r>
              </a:p>
              <a:p>
                <a:r>
                  <a:rPr lang="en-US" sz="2000" b="1" dirty="0" smtClean="0">
                    <a:solidFill>
                      <a:srgbClr val="000000"/>
                    </a:solidFill>
                  </a:rPr>
                  <a:t>	       LEADERS	</a:t>
                </a:r>
              </a:p>
              <a:p>
                <a:r>
                  <a:rPr lang="en-US" sz="2000" dirty="0" smtClean="0">
                    <a:solidFill>
                      <a:srgbClr val="000000"/>
                    </a:solidFill>
                  </a:rPr>
                  <a:t>Meriwether Lewis        William Clark</a:t>
                </a:r>
              </a:p>
              <a:p>
                <a:r>
                  <a:rPr lang="en-US" sz="2000" b="1" dirty="0" smtClean="0">
                    <a:solidFill>
                      <a:srgbClr val="000000"/>
                    </a:solidFill>
                  </a:rPr>
                  <a:t>	       SERGEANTS</a:t>
                </a:r>
              </a:p>
              <a:p>
                <a:r>
                  <a:rPr lang="en-US" sz="2000" dirty="0" smtClean="0">
                    <a:solidFill>
                      <a:srgbClr val="000000"/>
                    </a:solidFill>
                  </a:rPr>
                  <a:t>Charles Floyd 	         Nathaniel Pryor</a:t>
                </a:r>
              </a:p>
              <a:p>
                <a:r>
                  <a:rPr lang="en-US" sz="2000" dirty="0" smtClean="0">
                    <a:solidFill>
                      <a:srgbClr val="000000"/>
                    </a:solidFill>
                  </a:rPr>
                  <a:t>Patrick </a:t>
                </a:r>
                <a:r>
                  <a:rPr lang="en-US" sz="2000" dirty="0" err="1" smtClean="0">
                    <a:solidFill>
                      <a:srgbClr val="000000"/>
                    </a:solidFill>
                  </a:rPr>
                  <a:t>Gass</a:t>
                </a:r>
                <a:r>
                  <a:rPr lang="en-US" sz="2000" dirty="0" smtClean="0">
                    <a:solidFill>
                      <a:srgbClr val="000000"/>
                    </a:solidFill>
                  </a:rPr>
                  <a:t> 	         Richard </a:t>
                </a:r>
                <a:r>
                  <a:rPr lang="en-US" sz="2000" dirty="0" err="1" smtClean="0">
                    <a:solidFill>
                      <a:srgbClr val="000000"/>
                    </a:solidFill>
                  </a:rPr>
                  <a:t>Warfington</a:t>
                </a:r>
                <a:r>
                  <a:rPr lang="en-US" sz="2000" dirty="0" smtClean="0">
                    <a:solidFill>
                      <a:srgbClr val="000000"/>
                    </a:solidFill>
                  </a:rPr>
                  <a:t> </a:t>
                </a:r>
              </a:p>
              <a:p>
                <a:r>
                  <a:rPr lang="en-US" sz="2000" dirty="0" smtClean="0">
                    <a:solidFill>
                      <a:srgbClr val="000000"/>
                    </a:solidFill>
                  </a:rPr>
                  <a:t>John Ordway </a:t>
                </a:r>
              </a:p>
              <a:p>
                <a:r>
                  <a:rPr lang="en-US" sz="2000" b="1" dirty="0" smtClean="0">
                    <a:solidFill>
                      <a:srgbClr val="000000"/>
                    </a:solidFill>
                  </a:rPr>
                  <a:t>	       PRIVATES	</a:t>
                </a:r>
              </a:p>
              <a:p>
                <a:r>
                  <a:rPr lang="en-US" sz="2000" dirty="0" smtClean="0">
                    <a:solidFill>
                      <a:srgbClr val="000000"/>
                    </a:solidFill>
                  </a:rPr>
                  <a:t>John </a:t>
                </a:r>
                <a:r>
                  <a:rPr lang="en-US" sz="2000" dirty="0" err="1" smtClean="0">
                    <a:solidFill>
                      <a:srgbClr val="000000"/>
                    </a:solidFill>
                  </a:rPr>
                  <a:t>Boley</a:t>
                </a:r>
                <a:r>
                  <a:rPr lang="en-US" sz="2000" dirty="0" smtClean="0">
                    <a:solidFill>
                      <a:srgbClr val="000000"/>
                    </a:solidFill>
                  </a:rPr>
                  <a:t> 	</a:t>
                </a:r>
              </a:p>
              <a:p>
                <a:r>
                  <a:rPr lang="en-US" sz="2000" dirty="0" smtClean="0">
                    <a:solidFill>
                      <a:srgbClr val="000000"/>
                    </a:solidFill>
                  </a:rPr>
                  <a:t>William Bratton 1812</a:t>
                </a:r>
              </a:p>
              <a:p>
                <a:r>
                  <a:rPr lang="en-US" sz="2000" dirty="0" smtClean="0">
                    <a:solidFill>
                      <a:srgbClr val="000000"/>
                    </a:solidFill>
                  </a:rPr>
                  <a:t>John Collins 	</a:t>
                </a:r>
              </a:p>
              <a:p>
                <a:r>
                  <a:rPr lang="en-US" sz="2000" dirty="0" smtClean="0">
                    <a:solidFill>
                      <a:srgbClr val="000000"/>
                    </a:solidFill>
                  </a:rPr>
                  <a:t>John </a:t>
                </a:r>
                <a:r>
                  <a:rPr lang="en-US" sz="2000" dirty="0" err="1" smtClean="0">
                    <a:solidFill>
                      <a:srgbClr val="000000"/>
                    </a:solidFill>
                  </a:rPr>
                  <a:t>Colter</a:t>
                </a:r>
                <a:r>
                  <a:rPr lang="en-US" sz="2000" dirty="0" smtClean="0">
                    <a:solidFill>
                      <a:srgbClr val="000000"/>
                    </a:solidFill>
                  </a:rPr>
                  <a:t> 	</a:t>
                </a:r>
              </a:p>
              <a:p>
                <a:r>
                  <a:rPr lang="en-US" sz="2000" dirty="0" smtClean="0">
                    <a:solidFill>
                      <a:srgbClr val="000000"/>
                    </a:solidFill>
                  </a:rPr>
                  <a:t>John Dame	</a:t>
                </a:r>
              </a:p>
              <a:p>
                <a:r>
                  <a:rPr lang="en-US" sz="2000" dirty="0" smtClean="0">
                    <a:solidFill>
                      <a:srgbClr val="000000"/>
                    </a:solidFill>
                  </a:rPr>
                  <a:t>Joseph Field	</a:t>
                </a:r>
              </a:p>
              <a:p>
                <a:r>
                  <a:rPr lang="en-US" sz="2000" dirty="0" err="1" smtClean="0">
                    <a:solidFill>
                      <a:srgbClr val="000000"/>
                    </a:solidFill>
                  </a:rPr>
                  <a:t>Reubin</a:t>
                </a:r>
                <a:r>
                  <a:rPr lang="en-US" sz="2000" dirty="0" smtClean="0">
                    <a:solidFill>
                      <a:srgbClr val="000000"/>
                    </a:solidFill>
                  </a:rPr>
                  <a:t> Field	</a:t>
                </a:r>
              </a:p>
              <a:p>
                <a:r>
                  <a:rPr lang="en-US" sz="2000" dirty="0" smtClean="0">
                    <a:solidFill>
                      <a:srgbClr val="000000"/>
                    </a:solidFill>
                  </a:rPr>
                  <a:t>Robert Frazer	</a:t>
                </a:r>
              </a:p>
              <a:p>
                <a:r>
                  <a:rPr lang="en-US" sz="2000" dirty="0" smtClean="0">
                    <a:solidFill>
                      <a:srgbClr val="000000"/>
                    </a:solidFill>
                  </a:rPr>
                  <a:t>George Gibson </a:t>
                </a:r>
              </a:p>
              <a:p>
                <a:r>
                  <a:rPr lang="en-US" sz="2000" dirty="0" smtClean="0">
                    <a:solidFill>
                      <a:srgbClr val="000000"/>
                    </a:solidFill>
                  </a:rPr>
                  <a:t>Hugh Hall</a:t>
                </a:r>
              </a:p>
              <a:p>
                <a:r>
                  <a:rPr lang="en-US" sz="2000" dirty="0" smtClean="0">
                    <a:solidFill>
                      <a:srgbClr val="000000"/>
                    </a:solidFill>
                  </a:rPr>
                  <a:t>Thomas Howard</a:t>
                </a:r>
              </a:p>
              <a:p>
                <a:r>
                  <a:rPr lang="en-US" sz="2000" dirty="0" smtClean="0">
                    <a:solidFill>
                      <a:srgbClr val="000000"/>
                    </a:solidFill>
                  </a:rPr>
                  <a:t>Francois </a:t>
                </a:r>
                <a:r>
                  <a:rPr lang="en-US" sz="2000" dirty="0" err="1" smtClean="0">
                    <a:solidFill>
                      <a:srgbClr val="000000"/>
                    </a:solidFill>
                  </a:rPr>
                  <a:t>Labiche</a:t>
                </a:r>
                <a:endParaRPr lang="en-US" sz="2000" dirty="0" smtClean="0">
                  <a:solidFill>
                    <a:srgbClr val="000000"/>
                  </a:solidFill>
                </a:endParaRPr>
              </a:p>
              <a:p>
                <a:r>
                  <a:rPr lang="en-US" sz="2000" dirty="0" smtClean="0">
                    <a:solidFill>
                      <a:srgbClr val="000000"/>
                    </a:solidFill>
                  </a:rPr>
                  <a:t>Jean Le Page 	</a:t>
                </a:r>
              </a:p>
              <a:p>
                <a:r>
                  <a:rPr lang="en-US" sz="2000" dirty="0" smtClean="0">
                    <a:solidFill>
                      <a:srgbClr val="000000"/>
                    </a:solidFill>
                  </a:rPr>
                  <a:t>Hugh McNeal 	</a:t>
                </a:r>
              </a:p>
              <a:p>
                <a:r>
                  <a:rPr lang="en-US" sz="2000" dirty="0" smtClean="0">
                    <a:solidFill>
                      <a:srgbClr val="000000"/>
                    </a:solidFill>
                  </a:rPr>
                  <a:t>	</a:t>
                </a:r>
              </a:p>
            </p:txBody>
          </p:sp>
          <p:sp>
            <p:nvSpPr>
              <p:cNvPr id="15" name="Rectangle 14"/>
              <p:cNvSpPr/>
              <p:nvPr/>
            </p:nvSpPr>
            <p:spPr>
              <a:xfrm>
                <a:off x="4419600" y="2443817"/>
                <a:ext cx="2438400" cy="4401205"/>
              </a:xfrm>
              <a:prstGeom prst="rect">
                <a:avLst/>
              </a:prstGeom>
            </p:spPr>
            <p:txBody>
              <a:bodyPr wrap="square">
                <a:spAutoFit/>
              </a:bodyPr>
              <a:lstStyle/>
              <a:p>
                <a:r>
                  <a:rPr lang="en-US" sz="2000" dirty="0" smtClean="0">
                    <a:solidFill>
                      <a:srgbClr val="000000"/>
                    </a:solidFill>
                  </a:rPr>
                  <a:t>John Newman  	</a:t>
                </a:r>
              </a:p>
              <a:p>
                <a:r>
                  <a:rPr lang="en-US" sz="2000" dirty="0" smtClean="0">
                    <a:solidFill>
                      <a:srgbClr val="000000"/>
                    </a:solidFill>
                  </a:rPr>
                  <a:t>John Potts 	</a:t>
                </a:r>
              </a:p>
              <a:p>
                <a:r>
                  <a:rPr lang="en-US" sz="2000" dirty="0" smtClean="0">
                    <a:solidFill>
                      <a:srgbClr val="000000"/>
                    </a:solidFill>
                  </a:rPr>
                  <a:t>Moses Reed	</a:t>
                </a:r>
              </a:p>
              <a:p>
                <a:r>
                  <a:rPr lang="en-US" sz="2000" dirty="0" smtClean="0">
                    <a:solidFill>
                      <a:srgbClr val="000000"/>
                    </a:solidFill>
                  </a:rPr>
                  <a:t>John Robertson	</a:t>
                </a:r>
              </a:p>
              <a:p>
                <a:r>
                  <a:rPr lang="en-US" sz="2000" dirty="0" smtClean="0">
                    <a:solidFill>
                      <a:srgbClr val="000000"/>
                    </a:solidFill>
                  </a:rPr>
                  <a:t>George Shannon	</a:t>
                </a:r>
              </a:p>
              <a:p>
                <a:r>
                  <a:rPr lang="en-US" sz="2000" dirty="0" smtClean="0">
                    <a:solidFill>
                      <a:srgbClr val="000000"/>
                    </a:solidFill>
                  </a:rPr>
                  <a:t>John Shields	</a:t>
                </a:r>
              </a:p>
              <a:p>
                <a:r>
                  <a:rPr lang="en-US" sz="2000" dirty="0" smtClean="0">
                    <a:solidFill>
                      <a:srgbClr val="000000"/>
                    </a:solidFill>
                  </a:rPr>
                  <a:t>John Thompson	</a:t>
                </a:r>
              </a:p>
              <a:p>
                <a:r>
                  <a:rPr lang="en-US" sz="2000" dirty="0" err="1" smtClean="0">
                    <a:solidFill>
                      <a:srgbClr val="000000"/>
                    </a:solidFill>
                  </a:rPr>
                  <a:t>Ebeneezer</a:t>
                </a:r>
                <a:r>
                  <a:rPr lang="en-US" sz="2000" dirty="0" smtClean="0">
                    <a:solidFill>
                      <a:srgbClr val="000000"/>
                    </a:solidFill>
                  </a:rPr>
                  <a:t> Tuttle 	</a:t>
                </a:r>
              </a:p>
              <a:p>
                <a:r>
                  <a:rPr lang="en-US" sz="2000" dirty="0" smtClean="0">
                    <a:solidFill>
                      <a:srgbClr val="000000"/>
                    </a:solidFill>
                  </a:rPr>
                  <a:t>Peter Weiser	</a:t>
                </a:r>
              </a:p>
              <a:p>
                <a:r>
                  <a:rPr lang="en-US" sz="2000" dirty="0" smtClean="0">
                    <a:solidFill>
                      <a:srgbClr val="000000"/>
                    </a:solidFill>
                  </a:rPr>
                  <a:t>William Werner	</a:t>
                </a:r>
              </a:p>
              <a:p>
                <a:r>
                  <a:rPr lang="en-US" sz="2000" dirty="0" err="1" smtClean="0">
                    <a:solidFill>
                      <a:srgbClr val="000000"/>
                    </a:solidFill>
                  </a:rPr>
                  <a:t>Issac</a:t>
                </a:r>
                <a:r>
                  <a:rPr lang="en-US" sz="2000" dirty="0" smtClean="0">
                    <a:solidFill>
                      <a:srgbClr val="000000"/>
                    </a:solidFill>
                  </a:rPr>
                  <a:t> White	</a:t>
                </a:r>
              </a:p>
              <a:p>
                <a:r>
                  <a:rPr lang="en-US" sz="2000" dirty="0" smtClean="0">
                    <a:solidFill>
                      <a:srgbClr val="000000"/>
                    </a:solidFill>
                  </a:rPr>
                  <a:t>Joseph Whitehouse</a:t>
                </a:r>
              </a:p>
              <a:p>
                <a:r>
                  <a:rPr lang="en-US" sz="2000" dirty="0" smtClean="0">
                    <a:solidFill>
                      <a:srgbClr val="000000"/>
                    </a:solidFill>
                  </a:rPr>
                  <a:t>Alexander </a:t>
                </a:r>
                <a:r>
                  <a:rPr lang="en-US" sz="2000" dirty="0" err="1" smtClean="0">
                    <a:solidFill>
                      <a:srgbClr val="000000"/>
                    </a:solidFill>
                  </a:rPr>
                  <a:t>Willar</a:t>
                </a:r>
                <a:r>
                  <a:rPr lang="en-US" sz="2000" dirty="0" smtClean="0">
                    <a:solidFill>
                      <a:srgbClr val="000000"/>
                    </a:solidFill>
                  </a:rPr>
                  <a:t>	</a:t>
                </a:r>
              </a:p>
              <a:p>
                <a:r>
                  <a:rPr lang="en-US" sz="2000" dirty="0" smtClean="0">
                    <a:solidFill>
                      <a:srgbClr val="000000"/>
                    </a:solidFill>
                  </a:rPr>
                  <a:t>Richard Windsor	</a:t>
                </a:r>
              </a:p>
            </p:txBody>
          </p:sp>
        </p:grpSp>
      </p:grpSp>
      <p:grpSp>
        <p:nvGrpSpPr>
          <p:cNvPr id="37" name="Group 36"/>
          <p:cNvGrpSpPr/>
          <p:nvPr/>
        </p:nvGrpSpPr>
        <p:grpSpPr>
          <a:xfrm>
            <a:off x="152400" y="87154"/>
            <a:ext cx="9067800" cy="6728638"/>
            <a:chOff x="152400" y="87154"/>
            <a:chExt cx="9067800" cy="6728638"/>
          </a:xfrm>
        </p:grpSpPr>
        <p:sp>
          <p:nvSpPr>
            <p:cNvPr id="38" name="Rectangle 37"/>
            <p:cNvSpPr/>
            <p:nvPr/>
          </p:nvSpPr>
          <p:spPr>
            <a:xfrm>
              <a:off x="152400" y="4876800"/>
              <a:ext cx="1828800" cy="1938992"/>
            </a:xfrm>
            <a:prstGeom prst="rect">
              <a:avLst/>
            </a:prstGeom>
          </p:spPr>
          <p:txBody>
            <a:bodyPr wrap="square">
              <a:spAutoFit/>
            </a:bodyPr>
            <a:lstStyle/>
            <a:p>
              <a:r>
                <a:rPr lang="en-US" sz="1500" b="1" u="sng" dirty="0" smtClean="0">
                  <a:solidFill>
                    <a:srgbClr val="000000"/>
                  </a:solidFill>
                </a:rPr>
                <a:t>POLITICIAN</a:t>
              </a:r>
            </a:p>
            <a:p>
              <a:r>
                <a:rPr lang="en-US" sz="1500" dirty="0" smtClean="0">
                  <a:solidFill>
                    <a:srgbClr val="000000"/>
                  </a:solidFill>
                </a:rPr>
                <a:t>Thomas Jefferson</a:t>
              </a:r>
            </a:p>
            <a:p>
              <a:r>
                <a:rPr lang="en-US" sz="1500" b="1" u="sng" dirty="0" smtClean="0">
                  <a:solidFill>
                    <a:srgbClr val="000000"/>
                  </a:solidFill>
                </a:rPr>
                <a:t>TEACHERS</a:t>
              </a:r>
            </a:p>
            <a:p>
              <a:r>
                <a:rPr lang="en-US" sz="1500" dirty="0" smtClean="0">
                  <a:solidFill>
                    <a:srgbClr val="000000"/>
                  </a:solidFill>
                </a:rPr>
                <a:t>Andrew Ellicott </a:t>
              </a:r>
            </a:p>
            <a:p>
              <a:r>
                <a:rPr lang="en-US" sz="1500" dirty="0" smtClean="0">
                  <a:solidFill>
                    <a:srgbClr val="000000"/>
                  </a:solidFill>
                </a:rPr>
                <a:t>Benjamin Barton </a:t>
              </a:r>
            </a:p>
            <a:p>
              <a:r>
                <a:rPr lang="en-US" sz="1500" dirty="0" smtClean="0">
                  <a:solidFill>
                    <a:srgbClr val="000000"/>
                  </a:solidFill>
                </a:rPr>
                <a:t>Robert Patterson</a:t>
              </a:r>
            </a:p>
            <a:p>
              <a:r>
                <a:rPr lang="en-US" sz="1500" dirty="0" smtClean="0">
                  <a:solidFill>
                    <a:srgbClr val="000000"/>
                  </a:solidFill>
                </a:rPr>
                <a:t>Caspar </a:t>
              </a:r>
              <a:r>
                <a:rPr lang="en-US" sz="1500" dirty="0" err="1" smtClean="0">
                  <a:solidFill>
                    <a:srgbClr val="000000"/>
                  </a:solidFill>
                </a:rPr>
                <a:t>Wistar</a:t>
              </a:r>
              <a:r>
                <a:rPr lang="en-US" sz="1500" dirty="0" smtClean="0">
                  <a:solidFill>
                    <a:srgbClr val="000000"/>
                  </a:solidFill>
                </a:rPr>
                <a:t> </a:t>
              </a:r>
            </a:p>
            <a:p>
              <a:r>
                <a:rPr lang="en-US" sz="1500" dirty="0" smtClean="0">
                  <a:solidFill>
                    <a:srgbClr val="000000"/>
                  </a:solidFill>
                </a:rPr>
                <a:t>Benjamin Rush</a:t>
              </a:r>
            </a:p>
          </p:txBody>
        </p:sp>
        <p:sp>
          <p:nvSpPr>
            <p:cNvPr id="39" name="Rectangle 38"/>
            <p:cNvSpPr/>
            <p:nvPr/>
          </p:nvSpPr>
          <p:spPr>
            <a:xfrm>
              <a:off x="7086600" y="91440"/>
              <a:ext cx="2133600" cy="3093154"/>
            </a:xfrm>
            <a:prstGeom prst="rect">
              <a:avLst/>
            </a:prstGeom>
          </p:spPr>
          <p:txBody>
            <a:bodyPr wrap="square">
              <a:spAutoFit/>
            </a:bodyPr>
            <a:lstStyle/>
            <a:p>
              <a:r>
                <a:rPr lang="en-US" sz="1500" b="1" u="sng" dirty="0" smtClean="0">
                  <a:solidFill>
                    <a:srgbClr val="000000"/>
                  </a:solidFill>
                </a:rPr>
                <a:t>FRENCH BOATMEN</a:t>
              </a:r>
            </a:p>
            <a:p>
              <a:r>
                <a:rPr lang="en-US" sz="1500" dirty="0" err="1" smtClean="0">
                  <a:solidFill>
                    <a:srgbClr val="000000"/>
                  </a:solidFill>
                </a:rPr>
                <a:t>Baptiste</a:t>
              </a:r>
              <a:r>
                <a:rPr lang="en-US" sz="1500" dirty="0" smtClean="0">
                  <a:solidFill>
                    <a:srgbClr val="000000"/>
                  </a:solidFill>
                </a:rPr>
                <a:t> </a:t>
              </a:r>
              <a:r>
                <a:rPr lang="en-US" sz="1500" dirty="0" err="1" smtClean="0">
                  <a:solidFill>
                    <a:srgbClr val="000000"/>
                  </a:solidFill>
                </a:rPr>
                <a:t>Deschamps</a:t>
              </a:r>
              <a:r>
                <a:rPr lang="en-US" sz="1500" dirty="0" smtClean="0">
                  <a:solidFill>
                    <a:srgbClr val="000000"/>
                  </a:solidFill>
                </a:rPr>
                <a:t> </a:t>
              </a:r>
            </a:p>
            <a:p>
              <a:r>
                <a:rPr lang="en-US" sz="1500" dirty="0" smtClean="0">
                  <a:solidFill>
                    <a:srgbClr val="000000"/>
                  </a:solidFill>
                </a:rPr>
                <a:t>Joseph De </a:t>
              </a:r>
              <a:r>
                <a:rPr lang="en-US" sz="1500" dirty="0" err="1" smtClean="0">
                  <a:solidFill>
                    <a:srgbClr val="000000"/>
                  </a:solidFill>
                </a:rPr>
                <a:t>Bartee</a:t>
              </a:r>
              <a:r>
                <a:rPr lang="en-US" sz="1500" dirty="0" smtClean="0">
                  <a:solidFill>
                    <a:srgbClr val="000000"/>
                  </a:solidFill>
                </a:rPr>
                <a:t> </a:t>
              </a:r>
            </a:p>
            <a:p>
              <a:r>
                <a:rPr lang="en-US" sz="1500" dirty="0" smtClean="0">
                  <a:solidFill>
                    <a:srgbClr val="000000"/>
                  </a:solidFill>
                </a:rPr>
                <a:t>E. </a:t>
              </a:r>
              <a:r>
                <a:rPr lang="en-US" sz="1500" dirty="0" err="1" smtClean="0">
                  <a:solidFill>
                    <a:srgbClr val="000000"/>
                  </a:solidFill>
                </a:rPr>
                <a:t>Cann</a:t>
              </a:r>
              <a:r>
                <a:rPr lang="en-US" sz="1500" dirty="0" smtClean="0">
                  <a:solidFill>
                    <a:srgbClr val="000000"/>
                  </a:solidFill>
                </a:rPr>
                <a:t> </a:t>
              </a:r>
            </a:p>
            <a:p>
              <a:r>
                <a:rPr lang="en-US" sz="1500" dirty="0" err="1" smtClean="0">
                  <a:solidFill>
                    <a:srgbClr val="000000"/>
                  </a:solidFill>
                </a:rPr>
                <a:t>Charol</a:t>
              </a:r>
              <a:r>
                <a:rPr lang="en-US" sz="1500" dirty="0" smtClean="0">
                  <a:solidFill>
                    <a:srgbClr val="000000"/>
                  </a:solidFill>
                </a:rPr>
                <a:t> </a:t>
              </a:r>
              <a:r>
                <a:rPr lang="en-US" sz="1500" dirty="0" err="1" smtClean="0">
                  <a:solidFill>
                    <a:srgbClr val="000000"/>
                  </a:solidFill>
                </a:rPr>
                <a:t>Cougee</a:t>
              </a:r>
              <a:r>
                <a:rPr lang="en-US" sz="1500" dirty="0" smtClean="0">
                  <a:solidFill>
                    <a:srgbClr val="000000"/>
                  </a:solidFill>
                </a:rPr>
                <a:t> </a:t>
              </a:r>
            </a:p>
            <a:p>
              <a:r>
                <a:rPr lang="en-US" sz="1500" dirty="0" smtClean="0">
                  <a:solidFill>
                    <a:srgbClr val="000000"/>
                  </a:solidFill>
                </a:rPr>
                <a:t>Pierre </a:t>
              </a:r>
              <a:r>
                <a:rPr lang="en-US" sz="1500" dirty="0" err="1" smtClean="0">
                  <a:solidFill>
                    <a:srgbClr val="000000"/>
                  </a:solidFill>
                </a:rPr>
                <a:t>Cruzatte</a:t>
              </a:r>
              <a:r>
                <a:rPr lang="en-US" sz="1500" dirty="0" smtClean="0">
                  <a:solidFill>
                    <a:srgbClr val="000000"/>
                  </a:solidFill>
                </a:rPr>
                <a:t> </a:t>
              </a:r>
            </a:p>
            <a:p>
              <a:r>
                <a:rPr lang="en-US" sz="1500" dirty="0" err="1" smtClean="0">
                  <a:solidFill>
                    <a:srgbClr val="000000"/>
                  </a:solidFill>
                </a:rPr>
                <a:t>Chaol</a:t>
              </a:r>
              <a:r>
                <a:rPr lang="en-US" sz="1500" dirty="0" smtClean="0">
                  <a:solidFill>
                    <a:srgbClr val="000000"/>
                  </a:solidFill>
                </a:rPr>
                <a:t> Hebert</a:t>
              </a:r>
            </a:p>
            <a:p>
              <a:r>
                <a:rPr lang="en-US" sz="1500" dirty="0" smtClean="0">
                  <a:solidFill>
                    <a:srgbClr val="000000"/>
                  </a:solidFill>
                </a:rPr>
                <a:t>Batiste </a:t>
              </a:r>
              <a:r>
                <a:rPr lang="en-US" sz="1500" dirty="0" err="1" smtClean="0">
                  <a:solidFill>
                    <a:srgbClr val="000000"/>
                  </a:solidFill>
                </a:rPr>
                <a:t>Jeunesse</a:t>
              </a:r>
              <a:r>
                <a:rPr lang="en-US" sz="1500" dirty="0" smtClean="0">
                  <a:solidFill>
                    <a:srgbClr val="000000"/>
                  </a:solidFill>
                </a:rPr>
                <a:t> </a:t>
              </a:r>
            </a:p>
            <a:p>
              <a:r>
                <a:rPr lang="en-US" sz="1500" dirty="0" smtClean="0">
                  <a:solidFill>
                    <a:srgbClr val="000000"/>
                  </a:solidFill>
                </a:rPr>
                <a:t>La </a:t>
              </a:r>
              <a:r>
                <a:rPr lang="en-US" sz="1500" dirty="0" err="1" smtClean="0">
                  <a:solidFill>
                    <a:srgbClr val="000000"/>
                  </a:solidFill>
                </a:rPr>
                <a:t>Bartee</a:t>
              </a:r>
              <a:r>
                <a:rPr lang="en-US" sz="1500" dirty="0" smtClean="0">
                  <a:solidFill>
                    <a:srgbClr val="000000"/>
                  </a:solidFill>
                </a:rPr>
                <a:t> </a:t>
              </a:r>
            </a:p>
            <a:p>
              <a:r>
                <a:rPr lang="en-US" sz="1500" dirty="0" err="1" smtClean="0">
                  <a:solidFill>
                    <a:srgbClr val="000000"/>
                  </a:solidFill>
                </a:rPr>
                <a:t>Labiche</a:t>
              </a:r>
              <a:r>
                <a:rPr lang="en-US" sz="1500" dirty="0" smtClean="0">
                  <a:solidFill>
                    <a:srgbClr val="000000"/>
                  </a:solidFill>
                </a:rPr>
                <a:t> </a:t>
              </a:r>
              <a:r>
                <a:rPr lang="en-US" sz="1500" dirty="0" err="1" smtClean="0">
                  <a:solidFill>
                    <a:srgbClr val="000000"/>
                  </a:solidFill>
                </a:rPr>
                <a:t>Mallat</a:t>
              </a:r>
              <a:r>
                <a:rPr lang="en-US" sz="1500" dirty="0" smtClean="0">
                  <a:solidFill>
                    <a:srgbClr val="000000"/>
                  </a:solidFill>
                </a:rPr>
                <a:t> </a:t>
              </a:r>
            </a:p>
            <a:p>
              <a:r>
                <a:rPr lang="en-US" sz="1500" dirty="0" smtClean="0">
                  <a:solidFill>
                    <a:srgbClr val="000000"/>
                  </a:solidFill>
                </a:rPr>
                <a:t>Paul </a:t>
              </a:r>
              <a:r>
                <a:rPr lang="en-US" sz="1500" dirty="0" err="1" smtClean="0">
                  <a:solidFill>
                    <a:srgbClr val="000000"/>
                  </a:solidFill>
                </a:rPr>
                <a:t>Primeau</a:t>
              </a:r>
              <a:endParaRPr lang="en-US" sz="1500" dirty="0" smtClean="0">
                <a:solidFill>
                  <a:srgbClr val="000000"/>
                </a:solidFill>
              </a:endParaRPr>
            </a:p>
            <a:p>
              <a:r>
                <a:rPr lang="en-US" sz="1500" dirty="0" smtClean="0">
                  <a:solidFill>
                    <a:srgbClr val="000000"/>
                  </a:solidFill>
                </a:rPr>
                <a:t>Francois Rivet</a:t>
              </a:r>
            </a:p>
            <a:p>
              <a:r>
                <a:rPr lang="en-US" sz="1500" dirty="0" smtClean="0">
                  <a:solidFill>
                    <a:srgbClr val="000000"/>
                  </a:solidFill>
                </a:rPr>
                <a:t>Peter </a:t>
              </a:r>
              <a:r>
                <a:rPr lang="en-US" sz="1500" dirty="0" err="1" smtClean="0">
                  <a:solidFill>
                    <a:srgbClr val="000000"/>
                  </a:solidFill>
                </a:rPr>
                <a:t>Roi</a:t>
              </a:r>
              <a:r>
                <a:rPr lang="en-US" sz="1500" dirty="0" smtClean="0">
                  <a:solidFill>
                    <a:srgbClr val="000000"/>
                  </a:solidFill>
                </a:rPr>
                <a:t> </a:t>
              </a:r>
            </a:p>
          </p:txBody>
        </p:sp>
        <p:sp>
          <p:nvSpPr>
            <p:cNvPr id="40" name="Rectangle 39"/>
            <p:cNvSpPr/>
            <p:nvPr/>
          </p:nvSpPr>
          <p:spPr>
            <a:xfrm>
              <a:off x="152400" y="87154"/>
              <a:ext cx="2286000" cy="5170646"/>
            </a:xfrm>
            <a:prstGeom prst="rect">
              <a:avLst/>
            </a:prstGeom>
          </p:spPr>
          <p:txBody>
            <a:bodyPr wrap="square">
              <a:spAutoFit/>
            </a:bodyPr>
            <a:lstStyle/>
            <a:p>
              <a:r>
                <a:rPr lang="en-US" sz="1500" b="1" u="sng" dirty="0" smtClean="0">
                  <a:solidFill>
                    <a:srgbClr val="000000"/>
                  </a:solidFill>
                </a:rPr>
                <a:t>EARLY EXPLORERS</a:t>
              </a:r>
              <a:r>
                <a:rPr lang="en-US" sz="1500" b="1" dirty="0" smtClean="0">
                  <a:solidFill>
                    <a:srgbClr val="000000"/>
                  </a:solidFill>
                </a:rPr>
                <a:t>	</a:t>
              </a:r>
            </a:p>
            <a:p>
              <a:r>
                <a:rPr lang="en-US" sz="1500" dirty="0" smtClean="0">
                  <a:solidFill>
                    <a:srgbClr val="000000"/>
                  </a:solidFill>
                </a:rPr>
                <a:t>Juan </a:t>
              </a:r>
              <a:r>
                <a:rPr lang="en-US" sz="1500" dirty="0" err="1" smtClean="0">
                  <a:solidFill>
                    <a:srgbClr val="000000"/>
                  </a:solidFill>
                </a:rPr>
                <a:t>Cabillo</a:t>
              </a:r>
              <a:r>
                <a:rPr lang="en-US" sz="1500" dirty="0" smtClean="0">
                  <a:solidFill>
                    <a:srgbClr val="000000"/>
                  </a:solidFill>
                </a:rPr>
                <a:t> </a:t>
              </a:r>
            </a:p>
            <a:p>
              <a:r>
                <a:rPr lang="en-US" sz="1500" dirty="0" smtClean="0">
                  <a:solidFill>
                    <a:srgbClr val="000000"/>
                  </a:solidFill>
                </a:rPr>
                <a:t>John Cabot 	</a:t>
              </a:r>
            </a:p>
            <a:p>
              <a:r>
                <a:rPr lang="en-US" sz="1500" dirty="0" smtClean="0">
                  <a:solidFill>
                    <a:srgbClr val="000000"/>
                  </a:solidFill>
                </a:rPr>
                <a:t>Jacques Cartier  	</a:t>
              </a:r>
            </a:p>
            <a:p>
              <a:r>
                <a:rPr lang="en-US" sz="1500" dirty="0" smtClean="0">
                  <a:solidFill>
                    <a:srgbClr val="000000"/>
                  </a:solidFill>
                </a:rPr>
                <a:t>Samuel de Champlain	</a:t>
              </a:r>
            </a:p>
            <a:p>
              <a:r>
                <a:rPr lang="en-US" sz="1500" dirty="0" smtClean="0">
                  <a:solidFill>
                    <a:srgbClr val="000000"/>
                  </a:solidFill>
                </a:rPr>
                <a:t>Christopher Columbus  </a:t>
              </a:r>
            </a:p>
            <a:p>
              <a:r>
                <a:rPr lang="en-US" sz="1500" dirty="0" err="1" smtClean="0">
                  <a:solidFill>
                    <a:srgbClr val="000000"/>
                  </a:solidFill>
                </a:rPr>
                <a:t>Hernan</a:t>
              </a:r>
              <a:r>
                <a:rPr lang="en-US" sz="1500" dirty="0" smtClean="0">
                  <a:solidFill>
                    <a:srgbClr val="000000"/>
                  </a:solidFill>
                </a:rPr>
                <a:t> Cortez </a:t>
              </a:r>
            </a:p>
            <a:p>
              <a:r>
                <a:rPr lang="en-US" sz="1500" dirty="0" smtClean="0">
                  <a:solidFill>
                    <a:srgbClr val="000000"/>
                  </a:solidFill>
                </a:rPr>
                <a:t>John Davis	</a:t>
              </a:r>
            </a:p>
            <a:p>
              <a:r>
                <a:rPr lang="en-US" sz="1500" dirty="0" smtClean="0">
                  <a:solidFill>
                    <a:srgbClr val="000000"/>
                  </a:solidFill>
                </a:rPr>
                <a:t>Francis Drake </a:t>
              </a:r>
            </a:p>
            <a:p>
              <a:r>
                <a:rPr lang="en-US" sz="1500" dirty="0" smtClean="0">
                  <a:solidFill>
                    <a:srgbClr val="000000"/>
                  </a:solidFill>
                </a:rPr>
                <a:t>Martin Frobisher  	</a:t>
              </a:r>
            </a:p>
            <a:p>
              <a:r>
                <a:rPr lang="en-US" sz="1500" dirty="0" smtClean="0">
                  <a:solidFill>
                    <a:srgbClr val="000000"/>
                  </a:solidFill>
                </a:rPr>
                <a:t>Samuel Hearne 	</a:t>
              </a:r>
            </a:p>
            <a:p>
              <a:r>
                <a:rPr lang="en-US" sz="1500" dirty="0" smtClean="0">
                  <a:solidFill>
                    <a:srgbClr val="000000"/>
                  </a:solidFill>
                </a:rPr>
                <a:t>Anthony </a:t>
              </a:r>
              <a:r>
                <a:rPr lang="en-US" sz="1500" dirty="0" err="1" smtClean="0">
                  <a:solidFill>
                    <a:srgbClr val="000000"/>
                  </a:solidFill>
                </a:rPr>
                <a:t>Henday</a:t>
              </a:r>
              <a:r>
                <a:rPr lang="en-US" sz="1500" dirty="0" smtClean="0">
                  <a:solidFill>
                    <a:srgbClr val="000000"/>
                  </a:solidFill>
                </a:rPr>
                <a:t>	</a:t>
              </a:r>
            </a:p>
            <a:p>
              <a:r>
                <a:rPr lang="en-US" sz="1500" dirty="0" smtClean="0">
                  <a:solidFill>
                    <a:srgbClr val="000000"/>
                  </a:solidFill>
                </a:rPr>
                <a:t>Henry Hudson </a:t>
              </a:r>
            </a:p>
            <a:p>
              <a:r>
                <a:rPr lang="en-US" sz="1500" dirty="0" smtClean="0">
                  <a:solidFill>
                    <a:srgbClr val="000000"/>
                  </a:solidFill>
                </a:rPr>
                <a:t>Henry Kelsey	</a:t>
              </a:r>
            </a:p>
            <a:p>
              <a:r>
                <a:rPr lang="en-US" sz="1500" dirty="0" smtClean="0">
                  <a:solidFill>
                    <a:srgbClr val="000000"/>
                  </a:solidFill>
                </a:rPr>
                <a:t>Pierre La </a:t>
              </a:r>
              <a:r>
                <a:rPr lang="en-US" sz="1500" dirty="0" err="1" smtClean="0">
                  <a:solidFill>
                    <a:srgbClr val="000000"/>
                  </a:solidFill>
                </a:rPr>
                <a:t>Verendrye</a:t>
              </a:r>
              <a:r>
                <a:rPr lang="en-US" sz="1500" dirty="0" smtClean="0">
                  <a:solidFill>
                    <a:srgbClr val="000000"/>
                  </a:solidFill>
                </a:rPr>
                <a:t> 	</a:t>
              </a:r>
            </a:p>
            <a:p>
              <a:r>
                <a:rPr lang="en-US" sz="1500" dirty="0" smtClean="0">
                  <a:solidFill>
                    <a:srgbClr val="000000"/>
                  </a:solidFill>
                </a:rPr>
                <a:t>Alexander </a:t>
              </a:r>
              <a:r>
                <a:rPr lang="en-US" sz="1500" dirty="0" err="1" smtClean="0">
                  <a:solidFill>
                    <a:srgbClr val="000000"/>
                  </a:solidFill>
                </a:rPr>
                <a:t>MacKenzie</a:t>
              </a:r>
              <a:r>
                <a:rPr lang="en-US" sz="1500" dirty="0" smtClean="0">
                  <a:solidFill>
                    <a:srgbClr val="000000"/>
                  </a:solidFill>
                </a:rPr>
                <a:t> 	</a:t>
              </a:r>
            </a:p>
            <a:p>
              <a:r>
                <a:rPr lang="en-US" sz="1500" dirty="0" smtClean="0">
                  <a:solidFill>
                    <a:srgbClr val="000000"/>
                  </a:solidFill>
                </a:rPr>
                <a:t>Pierre Mallet	</a:t>
              </a:r>
            </a:p>
            <a:p>
              <a:r>
                <a:rPr lang="en-US" sz="1500" dirty="0" smtClean="0">
                  <a:solidFill>
                    <a:srgbClr val="000000"/>
                  </a:solidFill>
                </a:rPr>
                <a:t>Paul Mallet	</a:t>
              </a:r>
            </a:p>
            <a:p>
              <a:r>
                <a:rPr lang="en-US" sz="1500" dirty="0" smtClean="0">
                  <a:solidFill>
                    <a:srgbClr val="000000"/>
                  </a:solidFill>
                </a:rPr>
                <a:t>Peter Pond	</a:t>
              </a:r>
            </a:p>
            <a:p>
              <a:r>
                <a:rPr lang="en-US" sz="1500" dirty="0" smtClean="0">
                  <a:solidFill>
                    <a:srgbClr val="000000"/>
                  </a:solidFill>
                </a:rPr>
                <a:t>David Thompson 	</a:t>
              </a:r>
            </a:p>
            <a:p>
              <a:r>
                <a:rPr lang="en-US" sz="1500" dirty="0" smtClean="0">
                  <a:solidFill>
                    <a:srgbClr val="000000"/>
                  </a:solidFill>
                </a:rPr>
                <a:t>Giovanni </a:t>
              </a:r>
              <a:r>
                <a:rPr lang="en-US" sz="1500" dirty="0" err="1" smtClean="0">
                  <a:solidFill>
                    <a:srgbClr val="000000"/>
                  </a:solidFill>
                </a:rPr>
                <a:t>da</a:t>
              </a:r>
              <a:r>
                <a:rPr lang="en-US" sz="1500" dirty="0" smtClean="0">
                  <a:solidFill>
                    <a:srgbClr val="000000"/>
                  </a:solidFill>
                </a:rPr>
                <a:t> </a:t>
              </a:r>
              <a:r>
                <a:rPr lang="en-US" sz="1500" dirty="0" err="1" smtClean="0">
                  <a:solidFill>
                    <a:srgbClr val="000000"/>
                  </a:solidFill>
                </a:rPr>
                <a:t>Verrazzano</a:t>
              </a:r>
              <a:r>
                <a:rPr lang="en-US" sz="1500" dirty="0" smtClean="0">
                  <a:solidFill>
                    <a:srgbClr val="000000"/>
                  </a:solidFill>
                </a:rPr>
                <a:t>  	</a:t>
              </a:r>
            </a:p>
          </p:txBody>
        </p:sp>
        <p:sp>
          <p:nvSpPr>
            <p:cNvPr id="41" name="Rectangle 6"/>
            <p:cNvSpPr/>
            <p:nvPr/>
          </p:nvSpPr>
          <p:spPr>
            <a:xfrm>
              <a:off x="7086600" y="3200400"/>
              <a:ext cx="2133600" cy="3554819"/>
            </a:xfrm>
            <a:prstGeom prst="rect">
              <a:avLst/>
            </a:prstGeom>
          </p:spPr>
          <p:txBody>
            <a:bodyPr wrap="square">
              <a:spAutoFit/>
            </a:bodyPr>
            <a:lstStyle/>
            <a:p>
              <a:r>
                <a:rPr lang="en-US" sz="1500" b="1" u="sng" dirty="0" smtClean="0">
                  <a:solidFill>
                    <a:srgbClr val="000000"/>
                  </a:solidFill>
                </a:rPr>
                <a:t>CIVILIAN MEMBERS</a:t>
              </a:r>
            </a:p>
            <a:p>
              <a:r>
                <a:rPr lang="en-US" sz="1500" dirty="0" smtClean="0">
                  <a:solidFill>
                    <a:srgbClr val="000000"/>
                  </a:solidFill>
                </a:rPr>
                <a:t>Toussaint </a:t>
              </a:r>
              <a:r>
                <a:rPr lang="en-US" sz="1500" dirty="0" err="1" smtClean="0">
                  <a:solidFill>
                    <a:srgbClr val="000000"/>
                  </a:solidFill>
                </a:rPr>
                <a:t>Charbaneau</a:t>
              </a:r>
              <a:endParaRPr lang="en-US" sz="1500" dirty="0" smtClean="0">
                <a:solidFill>
                  <a:srgbClr val="000000"/>
                </a:solidFill>
              </a:endParaRPr>
            </a:p>
            <a:p>
              <a:r>
                <a:rPr lang="en-US" sz="1500" dirty="0" smtClean="0">
                  <a:solidFill>
                    <a:srgbClr val="000000"/>
                  </a:solidFill>
                </a:rPr>
                <a:t>George </a:t>
              </a:r>
              <a:r>
                <a:rPr lang="en-US" sz="1500" dirty="0" err="1" smtClean="0">
                  <a:solidFill>
                    <a:srgbClr val="000000"/>
                  </a:solidFill>
                </a:rPr>
                <a:t>Drouillard</a:t>
              </a:r>
              <a:r>
                <a:rPr lang="en-US" sz="1500" dirty="0" smtClean="0">
                  <a:solidFill>
                    <a:srgbClr val="000000"/>
                  </a:solidFill>
                </a:rPr>
                <a:t> </a:t>
              </a:r>
            </a:p>
            <a:p>
              <a:r>
                <a:rPr lang="en-US" sz="1500" dirty="0" smtClean="0">
                  <a:solidFill>
                    <a:srgbClr val="000000"/>
                  </a:solidFill>
                </a:rPr>
                <a:t>York</a:t>
              </a:r>
            </a:p>
            <a:p>
              <a:r>
                <a:rPr lang="en-US" sz="1500" b="1" u="sng" dirty="0" smtClean="0">
                  <a:solidFill>
                    <a:srgbClr val="000000"/>
                  </a:solidFill>
                </a:rPr>
                <a:t>NATIVE AMERICANS</a:t>
              </a:r>
            </a:p>
            <a:p>
              <a:r>
                <a:rPr lang="en-US" sz="1500" dirty="0" smtClean="0">
                  <a:solidFill>
                    <a:srgbClr val="000000"/>
                  </a:solidFill>
                </a:rPr>
                <a:t>Chef </a:t>
              </a:r>
              <a:r>
                <a:rPr lang="en-US" sz="1500" dirty="0" err="1" smtClean="0">
                  <a:solidFill>
                    <a:srgbClr val="000000"/>
                  </a:solidFill>
                </a:rPr>
                <a:t>Shekeke</a:t>
              </a:r>
              <a:endParaRPr lang="en-US" sz="1500" dirty="0" smtClean="0">
                <a:solidFill>
                  <a:srgbClr val="000000"/>
                </a:solidFill>
              </a:endParaRPr>
            </a:p>
            <a:p>
              <a:r>
                <a:rPr lang="en-US" sz="1500" dirty="0" err="1" smtClean="0">
                  <a:solidFill>
                    <a:srgbClr val="000000"/>
                  </a:solidFill>
                </a:rPr>
                <a:t>Sacagewea</a:t>
              </a:r>
              <a:r>
                <a:rPr lang="en-US" sz="1500" dirty="0" smtClean="0">
                  <a:solidFill>
                    <a:srgbClr val="000000"/>
                  </a:solidFill>
                </a:rPr>
                <a:t>	</a:t>
              </a:r>
            </a:p>
            <a:p>
              <a:r>
                <a:rPr lang="en-US" sz="1500" dirty="0" smtClean="0">
                  <a:solidFill>
                    <a:srgbClr val="000000"/>
                  </a:solidFill>
                </a:rPr>
                <a:t>Jean Batiste (Pomp)</a:t>
              </a:r>
            </a:p>
            <a:p>
              <a:r>
                <a:rPr lang="en-US" sz="1500" dirty="0" smtClean="0">
                  <a:solidFill>
                    <a:srgbClr val="000000"/>
                  </a:solidFill>
                </a:rPr>
                <a:t>Chief </a:t>
              </a:r>
              <a:r>
                <a:rPr lang="en-US" sz="1500" dirty="0" err="1" smtClean="0">
                  <a:solidFill>
                    <a:srgbClr val="000000"/>
                  </a:solidFill>
                </a:rPr>
                <a:t>Kameaweit</a:t>
              </a:r>
              <a:endParaRPr lang="en-US" sz="1500" dirty="0" smtClean="0">
                <a:solidFill>
                  <a:srgbClr val="000000"/>
                </a:solidFill>
              </a:endParaRPr>
            </a:p>
            <a:p>
              <a:r>
                <a:rPr lang="en-US" sz="1500" dirty="0" smtClean="0">
                  <a:solidFill>
                    <a:srgbClr val="000000"/>
                  </a:solidFill>
                </a:rPr>
                <a:t>Twisted Hair	</a:t>
              </a:r>
            </a:p>
            <a:p>
              <a:r>
                <a:rPr lang="en-US" sz="1500" dirty="0" smtClean="0">
                  <a:solidFill>
                    <a:srgbClr val="000000"/>
                  </a:solidFill>
                </a:rPr>
                <a:t>Chief Cut Nose	</a:t>
              </a:r>
            </a:p>
            <a:p>
              <a:r>
                <a:rPr lang="en-US" sz="1500" b="1" u="sng" dirty="0" smtClean="0">
                  <a:solidFill>
                    <a:srgbClr val="000000"/>
                  </a:solidFill>
                </a:rPr>
                <a:t>OTHERS</a:t>
              </a:r>
              <a:r>
                <a:rPr lang="en-US" sz="1500" b="1" dirty="0" smtClean="0">
                  <a:solidFill>
                    <a:srgbClr val="000000"/>
                  </a:solidFill>
                </a:rPr>
                <a:t>	</a:t>
              </a:r>
            </a:p>
            <a:p>
              <a:r>
                <a:rPr lang="en-US" sz="1500" dirty="0" smtClean="0">
                  <a:solidFill>
                    <a:srgbClr val="000000"/>
                  </a:solidFill>
                </a:rPr>
                <a:t>Judith Hancock</a:t>
              </a:r>
            </a:p>
            <a:p>
              <a:r>
                <a:rPr lang="en-US" sz="1500" dirty="0" smtClean="0">
                  <a:solidFill>
                    <a:srgbClr val="000000"/>
                  </a:solidFill>
                </a:rPr>
                <a:t>Mrs. Cane 	</a:t>
              </a:r>
            </a:p>
            <a:p>
              <a:r>
                <a:rPr lang="en-US" sz="1500" dirty="0" smtClean="0">
                  <a:solidFill>
                    <a:srgbClr val="000000"/>
                  </a:solidFill>
                </a:rPr>
                <a:t>Seaman</a:t>
              </a:r>
            </a:p>
          </p:txBody>
        </p:sp>
      </p:grpSp>
      <p:pic>
        <p:nvPicPr>
          <p:cNvPr id="28" name="Picture 27" descr="http://www.rebeccaspen.com/wp-content/uploads/2012/08/New-Picture-6-362x290.png"/>
          <p:cNvPicPr>
            <a:picLocks noChangeAspect="1" noChangeArrowheads="1"/>
          </p:cNvPicPr>
          <p:nvPr/>
        </p:nvPicPr>
        <p:blipFill>
          <a:blip r:embed="rId2"/>
          <a:srcRect t="10171" b="4464"/>
          <a:stretch>
            <a:fillRect/>
          </a:stretch>
        </p:blipFill>
        <p:spPr bwMode="auto">
          <a:xfrm>
            <a:off x="0" y="685800"/>
            <a:ext cx="9144000" cy="6172200"/>
          </a:xfrm>
          <a:prstGeom prst="rect">
            <a:avLst/>
          </a:prstGeom>
          <a:noFill/>
        </p:spPr>
      </p:pic>
      <p:pic>
        <p:nvPicPr>
          <p:cNvPr id="100355" name="Picture 3"/>
          <p:cNvPicPr>
            <a:picLocks noChangeAspect="1" noChangeArrowheads="1"/>
          </p:cNvPicPr>
          <p:nvPr/>
        </p:nvPicPr>
        <p:blipFill>
          <a:blip r:embed="rId3"/>
          <a:srcRect/>
          <a:stretch>
            <a:fillRect/>
          </a:stretch>
        </p:blipFill>
        <p:spPr bwMode="auto">
          <a:xfrm rot="600000">
            <a:off x="3569674" y="2539190"/>
            <a:ext cx="5273675" cy="3590925"/>
          </a:xfrm>
          <a:prstGeom prst="rect">
            <a:avLst/>
          </a:prstGeom>
          <a:noFill/>
          <a:ln w="9525">
            <a:noFill/>
            <a:miter lim="800000"/>
            <a:headEnd/>
            <a:tailEnd/>
          </a:ln>
          <a:effectLst/>
        </p:spPr>
      </p:pic>
      <p:sp>
        <p:nvSpPr>
          <p:cNvPr id="23" name="Oval 22"/>
          <p:cNvSpPr/>
          <p:nvPr/>
        </p:nvSpPr>
        <p:spPr>
          <a:xfrm>
            <a:off x="4876800" y="5410200"/>
            <a:ext cx="3352800" cy="609600"/>
          </a:xfrm>
          <a:prstGeom prst="ellipse">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6553200" y="5638800"/>
            <a:ext cx="1219200" cy="1588"/>
          </a:xfrm>
          <a:prstGeom prst="line">
            <a:avLst/>
          </a:prstGeom>
          <a:ln w="381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1524000" y="762000"/>
            <a:ext cx="7312031" cy="5562600"/>
            <a:chOff x="1828800" y="1027423"/>
            <a:chExt cx="7312031" cy="5242070"/>
          </a:xfrm>
        </p:grpSpPr>
        <p:sp>
          <p:nvSpPr>
            <p:cNvPr id="33" name="Curved Up Arrow 32"/>
            <p:cNvSpPr/>
            <p:nvPr/>
          </p:nvSpPr>
          <p:spPr>
            <a:xfrm rot="15856243">
              <a:off x="6018736" y="3147398"/>
              <a:ext cx="5134436" cy="1109754"/>
            </a:xfrm>
            <a:prstGeom prst="curved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TextBox 33"/>
            <p:cNvSpPr txBox="1"/>
            <p:nvPr/>
          </p:nvSpPr>
          <p:spPr>
            <a:xfrm>
              <a:off x="1828800" y="1027423"/>
              <a:ext cx="6006709" cy="769441"/>
            </a:xfrm>
            <a:prstGeom prst="rect">
              <a:avLst/>
            </a:prstGeom>
            <a:noFill/>
          </p:spPr>
          <p:txBody>
            <a:bodyPr wrap="none" rtlCol="0">
              <a:spAutoFit/>
            </a:bodyPr>
            <a:lstStyle/>
            <a:p>
              <a:r>
                <a:rPr lang="en-US" sz="4400" dirty="0" smtClean="0">
                  <a:solidFill>
                    <a:srgbClr val="FF0000"/>
                  </a:solidFill>
                  <a:effectLst>
                    <a:outerShdw dist="63500" dir="7800000" algn="ctr" rotWithShape="0">
                      <a:schemeClr val="tx1"/>
                    </a:outerShdw>
                  </a:effectLst>
                </a:rPr>
                <a:t>today, about  $1.5 million</a:t>
              </a:r>
              <a:endParaRPr lang="en-US" sz="4400" dirty="0">
                <a:solidFill>
                  <a:srgbClr val="FF0000"/>
                </a:solidFill>
                <a:effectLst>
                  <a:outerShdw dist="63500" dir="7800000" algn="ctr" rotWithShape="0">
                    <a:schemeClr val="tx1"/>
                  </a:outerShdw>
                </a:effectLst>
              </a:endParaRPr>
            </a:p>
          </p:txBody>
        </p:sp>
      </p:grpSp>
      <p:sp>
        <p:nvSpPr>
          <p:cNvPr id="36" name="TextBox 35"/>
          <p:cNvSpPr txBox="1"/>
          <p:nvPr/>
        </p:nvSpPr>
        <p:spPr>
          <a:xfrm>
            <a:off x="5257800" y="5859959"/>
            <a:ext cx="2751074" cy="769441"/>
          </a:xfrm>
          <a:prstGeom prst="rect">
            <a:avLst/>
          </a:prstGeom>
          <a:noFill/>
        </p:spPr>
        <p:txBody>
          <a:bodyPr wrap="none" rtlCol="0">
            <a:spAutoFit/>
          </a:bodyPr>
          <a:lstStyle/>
          <a:p>
            <a:r>
              <a:rPr lang="en-US" sz="4400" dirty="0" smtClean="0">
                <a:solidFill>
                  <a:srgbClr val="FF0000"/>
                </a:solidFill>
                <a:effectLst>
                  <a:outerShdw dist="63500" dir="7200000" algn="ctr" rotWithShape="0">
                    <a:schemeClr val="tx1"/>
                  </a:outerShdw>
                </a:effectLst>
              </a:rPr>
              <a:t>$39,000.00</a:t>
            </a:r>
            <a:endParaRPr lang="en-US" sz="4400" dirty="0">
              <a:solidFill>
                <a:srgbClr val="FF0000"/>
              </a:solidFill>
              <a:effectLst>
                <a:outerShdw dist="63500" dir="7200000" algn="ctr" rotWithShape="0">
                  <a:schemeClr val="tx1"/>
                </a:outerShdw>
              </a:effectLst>
            </a:endParaRPr>
          </a:p>
        </p:txBody>
      </p:sp>
      <p:sp>
        <p:nvSpPr>
          <p:cNvPr id="27" name="TextBox 3"/>
          <p:cNvSpPr txBox="1">
            <a:spLocks noChangeArrowheads="1"/>
          </p:cNvSpPr>
          <p:nvPr/>
        </p:nvSpPr>
        <p:spPr bwMode="auto">
          <a:xfrm>
            <a:off x="1600200" y="3467306"/>
            <a:ext cx="4952999" cy="830997"/>
          </a:xfrm>
          <a:prstGeom prst="rect">
            <a:avLst/>
          </a:prstGeom>
          <a:noFill/>
          <a:ln w="9525">
            <a:noFill/>
            <a:miter lim="800000"/>
            <a:headEnd/>
            <a:tailEnd/>
          </a:ln>
        </p:spPr>
        <p:txBody>
          <a:bodyPr wrap="square">
            <a:spAutoFit/>
          </a:bodyPr>
          <a:lstStyle/>
          <a:p>
            <a:pPr algn="ctr">
              <a:defRPr/>
            </a:pPr>
            <a:r>
              <a:rPr lang="en-US" sz="4800" b="1" dirty="0" smtClean="0">
                <a:ln>
                  <a:solidFill>
                    <a:srgbClr val="FF0000"/>
                  </a:solidFill>
                </a:ln>
                <a:solidFill>
                  <a:srgbClr val="FF0000"/>
                </a:solidFill>
                <a:effectLst>
                  <a:outerShdw dist="50800" dir="5400000" algn="ctr" rotWithShape="0">
                    <a:schemeClr val="tx1"/>
                  </a:outerShdw>
                </a:effectLst>
                <a:latin typeface="Tempus Sans ITC" pitchFamily="82" charset="0"/>
              </a:rPr>
              <a:t>What does it cost?</a:t>
            </a:r>
            <a:endParaRPr lang="en-US" sz="4800" b="1" dirty="0">
              <a:ln>
                <a:solidFill>
                  <a:srgbClr val="FF0000"/>
                </a:solidFill>
              </a:ln>
              <a:solidFill>
                <a:srgbClr val="FF0000"/>
              </a:solidFill>
              <a:effectLst>
                <a:outerShdw dist="50800" dir="54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1" nodeType="withEffect">
                                  <p:stCondLst>
                                    <p:cond delay="0"/>
                                  </p:stCondLst>
                                  <p:childTnLst>
                                    <p:animMotion origin="layout" path="M 1.11111E-6 8.67052E-7 L 0.29861 -0.51006 " pathEditMode="relative" rAng="0" ptsTypes="AA">
                                      <p:cBhvr>
                                        <p:cTn id="6" dur="1000" fill="hold"/>
                                        <p:tgtEl>
                                          <p:spTgt spid="27"/>
                                        </p:tgtEl>
                                        <p:attrNameLst>
                                          <p:attrName>ppt_x</p:attrName>
                                          <p:attrName>ppt_y</p:attrName>
                                        </p:attrNameLst>
                                      </p:cBhvr>
                                      <p:rCtr x="149" y="-255"/>
                                    </p:animMotion>
                                  </p:childTnLst>
                                </p:cTn>
                              </p:par>
                              <p:par>
                                <p:cTn id="7" presetID="10" presetClass="exit" presetSubtype="0" fill="hold" nodeType="withEffect">
                                  <p:stCondLst>
                                    <p:cond delay="0"/>
                                  </p:stCondLst>
                                  <p:childTnLst>
                                    <p:animEffect transition="out" filter="fade">
                                      <p:cBhvr>
                                        <p:cTn id="8" dur="1000"/>
                                        <p:tgtEl>
                                          <p:spTgt spid="4"/>
                                        </p:tgtEl>
                                      </p:cBhvr>
                                    </p:animEffect>
                                    <p:set>
                                      <p:cBhvr>
                                        <p:cTn id="9" dur="1" fill="hold">
                                          <p:stCondLst>
                                            <p:cond delay="999"/>
                                          </p:stCondLst>
                                        </p:cTn>
                                        <p:tgtEl>
                                          <p:spTgt spid="4"/>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1000" fill="hold"/>
                                        <p:tgtEl>
                                          <p:spTgt spid="28"/>
                                        </p:tgtEl>
                                      </p:cBhvr>
                                      <p:by x="50000" y="50000"/>
                                    </p:animScale>
                                  </p:childTnLst>
                                </p:cTn>
                              </p:par>
                              <p:par>
                                <p:cTn id="17" presetID="64" presetClass="path" presetSubtype="0" accel="50000" decel="50000" fill="hold" nodeType="withEffect">
                                  <p:stCondLst>
                                    <p:cond delay="0"/>
                                  </p:stCondLst>
                                  <p:childTnLst>
                                    <p:animMotion origin="layout" path="M 0 -4.16185E-6 L -0.29167 -0.36069 " pathEditMode="relative" rAng="0" ptsTypes="AA">
                                      <p:cBhvr>
                                        <p:cTn id="18" dur="1000" fill="hold"/>
                                        <p:tgtEl>
                                          <p:spTgt spid="28"/>
                                        </p:tgtEl>
                                        <p:attrNameLst>
                                          <p:attrName>ppt_x</p:attrName>
                                          <p:attrName>ppt_y</p:attrName>
                                        </p:attrNameLst>
                                      </p:cBhvr>
                                      <p:rCtr x="-146" y="-180"/>
                                    </p:animMotion>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00355"/>
                                        </p:tgtEl>
                                        <p:attrNameLst>
                                          <p:attrName>style.visibility</p:attrName>
                                        </p:attrNameLst>
                                      </p:cBhvr>
                                      <p:to>
                                        <p:strVal val="visible"/>
                                      </p:to>
                                    </p:set>
                                    <p:animEffect transition="in" filter="fade">
                                      <p:cBhvr>
                                        <p:cTn id="22" dur="1000"/>
                                        <p:tgtEl>
                                          <p:spTgt spid="10035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nodeType="clickEffect">
                                  <p:stCondLst>
                                    <p:cond delay="0"/>
                                  </p:stCondLst>
                                  <p:childTnLst>
                                    <p:animScale>
                                      <p:cBhvr>
                                        <p:cTn id="26" dur="1000" fill="hold"/>
                                        <p:tgtEl>
                                          <p:spTgt spid="100355"/>
                                        </p:tgtEl>
                                      </p:cBhvr>
                                      <p:by x="150000" y="150000"/>
                                    </p:animScale>
                                  </p:childTnLst>
                                </p:cTn>
                              </p:par>
                              <p:par>
                                <p:cTn id="27" presetID="8" presetClass="emph" presetSubtype="0" fill="hold" nodeType="withEffect">
                                  <p:stCondLst>
                                    <p:cond delay="0"/>
                                  </p:stCondLst>
                                  <p:childTnLst>
                                    <p:animRot by="-600000">
                                      <p:cBhvr>
                                        <p:cTn id="28" dur="1000" fill="hold"/>
                                        <p:tgtEl>
                                          <p:spTgt spid="100355"/>
                                        </p:tgtEl>
                                        <p:attrNameLst>
                                          <p:attrName>r</p:attrName>
                                        </p:attrNameLst>
                                      </p:cBhvr>
                                    </p:animRot>
                                  </p:childTnLst>
                                </p:cTn>
                              </p:par>
                              <p:par>
                                <p:cTn id="29" presetID="35" presetClass="path" presetSubtype="0" accel="50000" decel="50000" fill="hold" nodeType="withEffect">
                                  <p:stCondLst>
                                    <p:cond delay="0"/>
                                  </p:stCondLst>
                                  <p:childTnLst>
                                    <p:animMotion origin="layout" path="M 5.55556E-7 -0.01156 L -0.18333 -0.02081 " pathEditMode="relative" rAng="0" ptsTypes="AA">
                                      <p:cBhvr>
                                        <p:cTn id="30" dur="1000" fill="hold"/>
                                        <p:tgtEl>
                                          <p:spTgt spid="100355"/>
                                        </p:tgtEl>
                                        <p:attrNameLst>
                                          <p:attrName>ppt_x</p:attrName>
                                          <p:attrName>ppt_y</p:attrName>
                                        </p:attrNameLst>
                                      </p:cBhvr>
                                      <p:rCtr x="-92" y="-5"/>
                                    </p:animMotion>
                                  </p:childTnLst>
                                </p:cTn>
                              </p:par>
                              <p:par>
                                <p:cTn id="31" presetID="10" presetClass="exit" presetSubtype="0" fill="hold" nodeType="withEffect">
                                  <p:stCondLst>
                                    <p:cond delay="0"/>
                                  </p:stCondLst>
                                  <p:childTnLst>
                                    <p:animEffect transition="out" filter="fade">
                                      <p:cBhvr>
                                        <p:cTn id="32" dur="1000"/>
                                        <p:tgtEl>
                                          <p:spTgt spid="28"/>
                                        </p:tgtEl>
                                      </p:cBhvr>
                                    </p:animEffect>
                                    <p:set>
                                      <p:cBhvr>
                                        <p:cTn id="33" dur="1" fill="hold">
                                          <p:stCondLst>
                                            <p:cond delay="999"/>
                                          </p:stCondLst>
                                        </p:cTn>
                                        <p:tgtEl>
                                          <p:spTgt spid="2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10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1000"/>
                                        <p:tgtEl>
                                          <p:spTgt spid="23"/>
                                        </p:tgtEl>
                                      </p:cBhvr>
                                    </p:animEffect>
                                    <p:set>
                                      <p:cBhvr>
                                        <p:cTn id="43" dur="1" fill="hold">
                                          <p:stCondLst>
                                            <p:cond delay="999"/>
                                          </p:stCondLst>
                                        </p:cTn>
                                        <p:tgtEl>
                                          <p:spTgt spid="23"/>
                                        </p:tgtEl>
                                        <p:attrNameLst>
                                          <p:attrName>style.visibility</p:attrName>
                                        </p:attrNameLst>
                                      </p:cBhvr>
                                      <p:to>
                                        <p:strVal val="hidden"/>
                                      </p:to>
                                    </p:set>
                                  </p:childTnLst>
                                </p:cTn>
                              </p:par>
                            </p:childTnLst>
                          </p:cTn>
                        </p:par>
                        <p:par>
                          <p:cTn id="44" fill="hold">
                            <p:stCondLst>
                              <p:cond delay="1000"/>
                            </p:stCondLst>
                            <p:childTnLst>
                              <p:par>
                                <p:cTn id="45" presetID="22" presetClass="entr" presetSubtype="8"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1000"/>
                                        <p:tgtEl>
                                          <p:spTgt spid="30"/>
                                        </p:tgtEl>
                                      </p:cBhvr>
                                    </p:animEffect>
                                  </p:childTnLst>
                                </p:cTn>
                              </p:par>
                            </p:childTnLst>
                          </p:cTn>
                        </p:par>
                        <p:par>
                          <p:cTn id="48" fill="hold">
                            <p:stCondLst>
                              <p:cond delay="2000"/>
                            </p:stCondLst>
                            <p:childTnLst>
                              <p:par>
                                <p:cTn id="49" presetID="53" presetClass="entr" presetSubtype="0"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p:cTn id="51" dur="500" fill="hold"/>
                                        <p:tgtEl>
                                          <p:spTgt spid="36"/>
                                        </p:tgtEl>
                                        <p:attrNameLst>
                                          <p:attrName>ppt_w</p:attrName>
                                        </p:attrNameLst>
                                      </p:cBhvr>
                                      <p:tavLst>
                                        <p:tav tm="0">
                                          <p:val>
                                            <p:fltVal val="0"/>
                                          </p:val>
                                        </p:tav>
                                        <p:tav tm="100000">
                                          <p:val>
                                            <p:strVal val="#ppt_w"/>
                                          </p:val>
                                        </p:tav>
                                      </p:tavLst>
                                    </p:anim>
                                    <p:anim calcmode="lin" valueType="num">
                                      <p:cBhvr>
                                        <p:cTn id="52" dur="500" fill="hold"/>
                                        <p:tgtEl>
                                          <p:spTgt spid="36"/>
                                        </p:tgtEl>
                                        <p:attrNameLst>
                                          <p:attrName>ppt_h</p:attrName>
                                        </p:attrNameLst>
                                      </p:cBhvr>
                                      <p:tavLst>
                                        <p:tav tm="0">
                                          <p:val>
                                            <p:fltVal val="0"/>
                                          </p:val>
                                        </p:tav>
                                        <p:tav tm="100000">
                                          <p:val>
                                            <p:strVal val="#ppt_h"/>
                                          </p:val>
                                        </p:tav>
                                      </p:tavLst>
                                    </p:anim>
                                    <p:animEffect transition="in" filter="fade">
                                      <p:cBhvr>
                                        <p:cTn id="53" dur="500"/>
                                        <p:tgtEl>
                                          <p:spTgt spid="3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down)">
                                      <p:cBhvr>
                                        <p:cTn id="58" dur="1000"/>
                                        <p:tgtEl>
                                          <p:spTgt spid="3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1000"/>
                                        <p:tgtEl>
                                          <p:spTgt spid="35"/>
                                        </p:tgtEl>
                                      </p:cBhvr>
                                    </p:animEffect>
                                    <p:set>
                                      <p:cBhvr>
                                        <p:cTn id="63" dur="1" fill="hold">
                                          <p:stCondLst>
                                            <p:cond delay="999"/>
                                          </p:stCondLst>
                                        </p:cTn>
                                        <p:tgtEl>
                                          <p:spTgt spid="35"/>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0"/>
                                        <p:tgtEl>
                                          <p:spTgt spid="100355"/>
                                        </p:tgtEl>
                                      </p:cBhvr>
                                    </p:animEffect>
                                    <p:set>
                                      <p:cBhvr>
                                        <p:cTn id="66" dur="1" fill="hold">
                                          <p:stCondLst>
                                            <p:cond delay="999"/>
                                          </p:stCondLst>
                                        </p:cTn>
                                        <p:tgtEl>
                                          <p:spTgt spid="100355"/>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36"/>
                                        </p:tgtEl>
                                      </p:cBhvr>
                                    </p:animEffect>
                                    <p:set>
                                      <p:cBhvr>
                                        <p:cTn id="69" dur="1" fill="hold">
                                          <p:stCondLst>
                                            <p:cond delay="999"/>
                                          </p:stCondLst>
                                        </p:cTn>
                                        <p:tgtEl>
                                          <p:spTgt spid="3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00"/>
                                        <p:tgtEl>
                                          <p:spTgt spid="30"/>
                                        </p:tgtEl>
                                      </p:cBhvr>
                                    </p:animEffect>
                                    <p:set>
                                      <p:cBhvr>
                                        <p:cTn id="72" dur="1" fill="hold">
                                          <p:stCondLst>
                                            <p:cond delay="999"/>
                                          </p:stCondLst>
                                        </p:cTn>
                                        <p:tgtEl>
                                          <p:spTgt spid="30"/>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1000"/>
                                        <p:tgtEl>
                                          <p:spTgt spid="27"/>
                                        </p:tgtEl>
                                      </p:cBhvr>
                                    </p:animEffect>
                                    <p:set>
                                      <p:cBhvr>
                                        <p:cTn id="75" dur="1" fill="hold">
                                          <p:stCondLst>
                                            <p:cond delay="999"/>
                                          </p:stCondLst>
                                        </p:cTn>
                                        <p:tgtEl>
                                          <p:spTgt spid="27"/>
                                        </p:tgtEl>
                                        <p:attrNameLst>
                                          <p:attrName>style.visibility</p:attrName>
                                        </p:attrNameLst>
                                      </p:cBhvr>
                                      <p:to>
                                        <p:strVal val="hidden"/>
                                      </p:to>
                                    </p:set>
                                  </p:childTnLst>
                                </p:cTn>
                              </p:par>
                              <p:par>
                                <p:cTn id="76" presetID="10" presetClass="entr" presetSubtype="0" fill="hold" nodeType="withEffect">
                                  <p:stCondLst>
                                    <p:cond delay="500"/>
                                  </p:stCondLst>
                                  <p:childTnLst>
                                    <p:set>
                                      <p:cBhvr>
                                        <p:cTn id="77" dur="1" fill="hold">
                                          <p:stCondLst>
                                            <p:cond delay="0"/>
                                          </p:stCondLst>
                                        </p:cTn>
                                        <p:tgtEl>
                                          <p:spTgt spid="4"/>
                                        </p:tgtEl>
                                        <p:attrNameLst>
                                          <p:attrName>style.visibility</p:attrName>
                                        </p:attrNameLst>
                                      </p:cBhvr>
                                      <p:to>
                                        <p:strVal val="visible"/>
                                      </p:to>
                                    </p:set>
                                    <p:animEffect transition="in" filter="fade">
                                      <p:cBhvr>
                                        <p:cTn id="78" dur="1000"/>
                                        <p:tgtEl>
                                          <p:spTgt spid="4"/>
                                        </p:tgtEl>
                                      </p:cBhvr>
                                    </p:animEffect>
                                  </p:childTnLst>
                                </p:cTn>
                              </p:par>
                              <p:par>
                                <p:cTn id="79" presetID="10" presetClass="entr" presetSubtype="0" fill="hold" nodeType="withEffect">
                                  <p:stCondLst>
                                    <p:cond delay="50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36" grpId="0"/>
      <p:bldP spid="36" grpId="1"/>
      <p:bldP spid="27" grpId="1"/>
      <p:bldP spid="27" grpId="2"/>
    </p:bld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7294305"/>
          </a:xfrm>
          <a:prstGeom prst="rect">
            <a:avLst/>
          </a:prstGeom>
        </p:spPr>
        <p:txBody>
          <a:bodyPr wrap="square">
            <a:spAutoFit/>
          </a:bodyPr>
          <a:lstStyle/>
          <a:p>
            <a:r>
              <a:rPr lang="en-US" dirty="0" smtClean="0">
                <a:hlinkClick r:id="rId2"/>
              </a:rPr>
              <a:t>http://www.history.army.mil/LC/The%20Mission/Facts/cost.htm</a:t>
            </a:r>
            <a:endParaRPr lang="en-US" dirty="0" smtClean="0"/>
          </a:p>
          <a:p>
            <a:endParaRPr lang="en-US" dirty="0" smtClean="0"/>
          </a:p>
          <a:p>
            <a:r>
              <a:rPr lang="en-US" dirty="0" smtClean="0"/>
              <a:t>Cost of the Expedition</a:t>
            </a:r>
          </a:p>
          <a:p>
            <a:r>
              <a:rPr lang="en-US" dirty="0" smtClean="0"/>
              <a:t/>
            </a:r>
            <a:br>
              <a:rPr lang="en-US" dirty="0" smtClean="0"/>
            </a:br>
            <a:r>
              <a:rPr lang="en-US" dirty="0" smtClean="0"/>
              <a:t>The Corps of Discovery covered 7,689 miles in two years, four months, and ten days.</a:t>
            </a:r>
          </a:p>
          <a:p>
            <a:r>
              <a:rPr lang="en-US" dirty="0" smtClean="0"/>
              <a:t>Lewis received $2,500 from Congress to obtain supplies, materials, and services needed for the expedition. His list of items and their associated cost were:</a:t>
            </a:r>
            <a:br>
              <a:rPr lang="en-US" dirty="0" smtClean="0"/>
            </a:br>
            <a:endParaRPr lang="en-US" dirty="0" smtClean="0"/>
          </a:p>
          <a:p>
            <a:r>
              <a:rPr lang="en-US" dirty="0" smtClean="0"/>
              <a:t>Mathematical Instruments		   $217.00</a:t>
            </a:r>
          </a:p>
          <a:p>
            <a:r>
              <a:rPr lang="en-US" dirty="0" smtClean="0"/>
              <a:t>Arms and Accouterments 		       81.00</a:t>
            </a:r>
          </a:p>
          <a:p>
            <a:r>
              <a:rPr lang="en-US" dirty="0" smtClean="0"/>
              <a:t>Camp Equipment			     255.00</a:t>
            </a:r>
          </a:p>
          <a:p>
            <a:r>
              <a:rPr lang="en-US" dirty="0" smtClean="0"/>
              <a:t>Medicine and Packing		       55.00</a:t>
            </a:r>
          </a:p>
          <a:p>
            <a:r>
              <a:rPr lang="en-US" dirty="0" smtClean="0"/>
              <a:t>Means of Transportation		     430.00</a:t>
            </a:r>
          </a:p>
          <a:p>
            <a:r>
              <a:rPr lang="en-US" dirty="0" smtClean="0"/>
              <a:t>Indian Gifts			     696.00</a:t>
            </a:r>
          </a:p>
          <a:p>
            <a:r>
              <a:rPr lang="en-US" dirty="0" smtClean="0"/>
              <a:t>Provisions Extraordinary		     224.00</a:t>
            </a:r>
          </a:p>
          <a:p>
            <a:r>
              <a:rPr lang="en-US" dirty="0" smtClean="0"/>
              <a:t>Materials for Portable Packs	      	       55.00</a:t>
            </a:r>
          </a:p>
          <a:p>
            <a:r>
              <a:rPr lang="en-US" dirty="0" smtClean="0"/>
              <a:t>Pay (hunters-guides-interpreters)	     300.00</a:t>
            </a:r>
          </a:p>
          <a:p>
            <a:r>
              <a:rPr lang="en-US" dirty="0" smtClean="0"/>
              <a:t>Silver Coin to use along lower Missouri      100.00	</a:t>
            </a:r>
          </a:p>
          <a:p>
            <a:r>
              <a:rPr lang="en-US" dirty="0" smtClean="0"/>
              <a:t>Contingencies			       87.00</a:t>
            </a:r>
          </a:p>
          <a:p>
            <a:r>
              <a:rPr lang="en-US" i="1" dirty="0" smtClean="0"/>
              <a:t>		     	   </a:t>
            </a:r>
            <a:r>
              <a:rPr lang="en-US" b="1" i="1" dirty="0" smtClean="0"/>
              <a:t>TOTAL  </a:t>
            </a:r>
            <a:r>
              <a:rPr lang="en-US" b="1" dirty="0" smtClean="0"/>
              <a:t>$2,500.00</a:t>
            </a:r>
          </a:p>
          <a:p>
            <a:endParaRPr lang="en-US" dirty="0" smtClean="0"/>
          </a:p>
          <a:p>
            <a:r>
              <a:rPr lang="en-US" dirty="0" smtClean="0"/>
              <a:t>In addition, Jefferson gave Lewis a letter of credit to obtain goods and services for the expedition. Lewis spent about $39,000 (a large sum in the early 1800s).</a:t>
            </a:r>
            <a:br>
              <a:rPr lang="en-US" dirty="0" smtClean="0"/>
            </a:br>
            <a:endParaRPr lang="en-US" dirty="0" smtClean="0"/>
          </a:p>
          <a:p>
            <a:r>
              <a:rPr lang="en-US" dirty="0" smtClean="0"/>
              <a:t/>
            </a:r>
            <a:br>
              <a:rPr lang="en-US" dirty="0" smtClean="0"/>
            </a:br>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4293705"/>
            <a:ext cx="9144000" cy="2646878"/>
          </a:xfrm>
          <a:prstGeom prst="rect">
            <a:avLst/>
          </a:prstGeom>
          <a:noFill/>
          <a:effectLst/>
        </p:spPr>
        <p:txBody>
          <a:bodyPr wrap="square" rtlCol="0">
            <a:spAutoFit/>
          </a:bodyPr>
          <a:lstStyle/>
          <a:p>
            <a:pPr marL="168275" indent="-168275">
              <a:spcAft>
                <a:spcPts val="600"/>
              </a:spcAft>
              <a:buFont typeface="Arial" pitchFamily="34" charset="0"/>
              <a:buChar char="•"/>
            </a:pPr>
            <a:r>
              <a:rPr lang="en-US" sz="2600" b="1" dirty="0" smtClean="0">
                <a:ln>
                  <a:solidFill>
                    <a:schemeClr val="tx1"/>
                  </a:solidFill>
                </a:ln>
                <a:solidFill>
                  <a:srgbClr val="FF0000"/>
                </a:solidFill>
                <a:effectLst>
                  <a:outerShdw dist="50800" dir="5400000" algn="ctr" rotWithShape="0">
                    <a:schemeClr val="tx1"/>
                  </a:outerShdw>
                </a:effectLst>
              </a:rPr>
              <a:t>Mosquitoes excessively troublesome</a:t>
            </a:r>
            <a:r>
              <a:rPr lang="en-US" sz="2600" b="1" dirty="0" smtClean="0"/>
              <a:t>; </a:t>
            </a:r>
            <a:r>
              <a:rPr lang="en-US" sz="2600" b="1" dirty="0" smtClean="0">
                <a:ln>
                  <a:solidFill>
                    <a:schemeClr val="tx1"/>
                  </a:solidFill>
                </a:ln>
                <a:solidFill>
                  <a:srgbClr val="FF0000"/>
                </a:solidFill>
                <a:effectLst>
                  <a:outerShdw dist="50800" dir="5400000" algn="ctr" rotWithShape="0">
                    <a:schemeClr val="tx1"/>
                  </a:outerShdw>
                </a:effectLst>
              </a:rPr>
              <a:t>dog howls with torture</a:t>
            </a:r>
          </a:p>
          <a:p>
            <a:pPr marL="168275" indent="-168275">
              <a:spcAft>
                <a:spcPts val="600"/>
              </a:spcAft>
              <a:buFont typeface="Arial" pitchFamily="34" charset="0"/>
              <a:buChar char="•"/>
            </a:pPr>
            <a:r>
              <a:rPr lang="en-US" sz="2600" b="1" dirty="0" smtClean="0"/>
              <a:t>Jul 18- Lewis </a:t>
            </a:r>
            <a:r>
              <a:rPr lang="en-US" sz="2600" b="1" dirty="0" smtClean="0">
                <a:ln>
                  <a:solidFill>
                    <a:schemeClr val="tx1"/>
                  </a:solidFill>
                </a:ln>
                <a:solidFill>
                  <a:srgbClr val="FF0000"/>
                </a:solidFill>
                <a:effectLst>
                  <a:outerShdw dist="50800" dir="5400000" algn="ctr" rotWithShape="0">
                    <a:schemeClr val="tx1"/>
                  </a:outerShdw>
                </a:effectLst>
              </a:rPr>
              <a:t>arrives mouth </a:t>
            </a:r>
            <a:r>
              <a:rPr lang="en-US" sz="2600" b="1" dirty="0" smtClean="0"/>
              <a:t>of Maria’s River; </a:t>
            </a:r>
            <a:r>
              <a:rPr lang="en-US" sz="2600" b="1" dirty="0" smtClean="0">
                <a:ln>
                  <a:solidFill>
                    <a:schemeClr val="tx1"/>
                  </a:solidFill>
                </a:ln>
                <a:solidFill>
                  <a:srgbClr val="FF0000"/>
                </a:solidFill>
                <a:effectLst>
                  <a:outerShdw dist="50800" dir="5400000" algn="ctr" rotWithShape="0">
                    <a:schemeClr val="tx1"/>
                  </a:outerShdw>
                </a:effectLst>
              </a:rPr>
              <a:t>“Blackfoot Indians are vicious &amp; lawless; I am determine to avoid them at all cost”</a:t>
            </a:r>
          </a:p>
          <a:p>
            <a:pPr marL="168275" indent="-168275">
              <a:spcAft>
                <a:spcPts val="600"/>
              </a:spcAft>
              <a:buFont typeface="Arial" pitchFamily="34" charset="0"/>
              <a:buChar char="•"/>
            </a:pPr>
            <a:r>
              <a:rPr lang="en-US" sz="2600" b="1" dirty="0" smtClean="0"/>
              <a:t>Jul 22- “it is </a:t>
            </a:r>
            <a:r>
              <a:rPr lang="en-US" sz="2600" b="1" dirty="0" smtClean="0">
                <a:ln>
                  <a:solidFill>
                    <a:schemeClr val="tx1"/>
                  </a:solidFill>
                </a:ln>
                <a:solidFill>
                  <a:srgbClr val="FF0000"/>
                </a:solidFill>
                <a:effectLst>
                  <a:outerShdw dist="50800" dir="5400000" algn="ctr" rotWithShape="0">
                    <a:schemeClr val="tx1"/>
                  </a:outerShdw>
                </a:effectLst>
              </a:rPr>
              <a:t>unnecessary to proceed further </a:t>
            </a:r>
            <a:r>
              <a:rPr lang="en-US" sz="2600" b="1" dirty="0" smtClean="0"/>
              <a:t>as I have lost hope that the Maria’s River will ever extend to N Latitude 50</a:t>
            </a:r>
            <a:r>
              <a:rPr lang="en-US" sz="2600" b="1" baseline="30000" dirty="0" smtClean="0"/>
              <a:t>o</a:t>
            </a:r>
            <a:r>
              <a:rPr lang="en-US" sz="2600" b="1" dirty="0" smtClean="0"/>
              <a:t>; I call this place, </a:t>
            </a:r>
            <a:r>
              <a:rPr lang="en-US" sz="2600" b="1" dirty="0" smtClean="0">
                <a:ln>
                  <a:solidFill>
                    <a:schemeClr val="tx1"/>
                  </a:solidFill>
                </a:ln>
                <a:solidFill>
                  <a:srgbClr val="FF0000"/>
                </a:solidFill>
                <a:effectLst>
                  <a:outerShdw dist="50800" dir="5400000" algn="ctr" rotWithShape="0">
                    <a:schemeClr val="tx1"/>
                  </a:outerShdw>
                </a:effectLst>
              </a:rPr>
              <a:t>Camp Disappointment”</a:t>
            </a:r>
          </a:p>
        </p:txBody>
      </p:sp>
      <p:grpSp>
        <p:nvGrpSpPr>
          <p:cNvPr id="2" name="Group 21"/>
          <p:cNvGrpSpPr/>
          <p:nvPr/>
        </p:nvGrpSpPr>
        <p:grpSpPr>
          <a:xfrm>
            <a:off x="0" y="0"/>
            <a:ext cx="9144000" cy="4293704"/>
            <a:chOff x="776749" y="357809"/>
            <a:chExt cx="9144000" cy="4293704"/>
          </a:xfrm>
        </p:grpSpPr>
        <p:pic>
          <p:nvPicPr>
            <p:cNvPr id="24" name="Picture 2" descr="Image map with same links provided elsewhere on this page"/>
            <p:cNvPicPr>
              <a:picLocks noChangeAspect="1" noChangeArrowheads="1"/>
            </p:cNvPicPr>
            <p:nvPr/>
          </p:nvPicPr>
          <p:blipFill>
            <a:blip r:embed="rId3" cstate="print"/>
            <a:srcRect t="6020" r="-2008"/>
            <a:stretch>
              <a:fillRect/>
            </a:stretch>
          </p:blipFill>
          <p:spPr bwMode="auto">
            <a:xfrm>
              <a:off x="5256965" y="357810"/>
              <a:ext cx="4663784" cy="2763078"/>
            </a:xfrm>
            <a:prstGeom prst="rect">
              <a:avLst/>
            </a:prstGeom>
            <a:noFill/>
          </p:spPr>
        </p:pic>
        <p:pic>
          <p:nvPicPr>
            <p:cNvPr id="25" name="Picture 4" descr="Image map with same links provided elsewhere on this page"/>
            <p:cNvPicPr>
              <a:picLocks noChangeAspect="1" noChangeArrowheads="1"/>
            </p:cNvPicPr>
            <p:nvPr/>
          </p:nvPicPr>
          <p:blipFill>
            <a:blip r:embed="rId4" cstate="print"/>
            <a:srcRect t="2560" b="498"/>
            <a:stretch>
              <a:fillRect/>
            </a:stretch>
          </p:blipFill>
          <p:spPr bwMode="auto">
            <a:xfrm>
              <a:off x="776749" y="357809"/>
              <a:ext cx="4572000" cy="4293704"/>
            </a:xfrm>
            <a:prstGeom prst="rect">
              <a:avLst/>
            </a:prstGeom>
            <a:noFill/>
          </p:spPr>
        </p:pic>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21" name="TextBox 20"/>
          <p:cNvSpPr txBox="1">
            <a:spLocks noChangeArrowheads="1"/>
          </p:cNvSpPr>
          <p:nvPr/>
        </p:nvSpPr>
        <p:spPr bwMode="auto">
          <a:xfrm>
            <a:off x="4949686" y="3391704"/>
            <a:ext cx="3548270"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Aug 12</a:t>
            </a:r>
          </a:p>
        </p:txBody>
      </p:sp>
      <p:sp>
        <p:nvSpPr>
          <p:cNvPr id="20" name="TextBox 3"/>
          <p:cNvSpPr txBox="1">
            <a:spLocks noChangeArrowheads="1"/>
          </p:cNvSpPr>
          <p:nvPr/>
        </p:nvSpPr>
        <p:spPr bwMode="auto">
          <a:xfrm>
            <a:off x="4581940" y="2763077"/>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Reconnoiter Mission</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3" name="Group 9"/>
          <p:cNvGrpSpPr/>
          <p:nvPr/>
        </p:nvGrpSpPr>
        <p:grpSpPr>
          <a:xfrm>
            <a:off x="633784" y="3422503"/>
            <a:ext cx="3429000" cy="737175"/>
            <a:chOff x="-533400" y="2885182"/>
            <a:chExt cx="3429000" cy="737175"/>
          </a:xfrm>
        </p:grpSpPr>
        <p:sp>
          <p:nvSpPr>
            <p:cNvPr id="37" name="TextBox 36"/>
            <p:cNvSpPr txBox="1"/>
            <p:nvPr/>
          </p:nvSpPr>
          <p:spPr>
            <a:xfrm>
              <a:off x="-76200" y="3037582"/>
              <a:ext cx="2971800" cy="584775"/>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Camp Fortunate</a:t>
              </a:r>
            </a:p>
          </p:txBody>
        </p:sp>
        <p:sp>
          <p:nvSpPr>
            <p:cNvPr id="38" name="5-Point Star 37"/>
            <p:cNvSpPr/>
            <p:nvPr/>
          </p:nvSpPr>
          <p:spPr>
            <a:xfrm>
              <a:off x="-533400" y="2885182"/>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40"/>
          <p:cNvSpPr/>
          <p:nvPr/>
        </p:nvSpPr>
        <p:spPr>
          <a:xfrm>
            <a:off x="1611630" y="339010"/>
            <a:ext cx="1112520" cy="506810"/>
          </a:xfrm>
          <a:custGeom>
            <a:avLst/>
            <a:gdLst>
              <a:gd name="connsiteX0" fmla="*/ 1112520 w 1112520"/>
              <a:gd name="connsiteY0" fmla="*/ 506810 h 506810"/>
              <a:gd name="connsiteX1" fmla="*/ 1112520 w 1112520"/>
              <a:gd name="connsiteY1" fmla="*/ 506810 h 506810"/>
              <a:gd name="connsiteX2" fmla="*/ 1082040 w 1112520"/>
              <a:gd name="connsiteY2" fmla="*/ 483950 h 506810"/>
              <a:gd name="connsiteX3" fmla="*/ 1062990 w 1112520"/>
              <a:gd name="connsiteY3" fmla="*/ 468710 h 506810"/>
              <a:gd name="connsiteX4" fmla="*/ 1055370 w 1112520"/>
              <a:gd name="connsiteY4" fmla="*/ 457280 h 506810"/>
              <a:gd name="connsiteX5" fmla="*/ 1032510 w 1112520"/>
              <a:gd name="connsiteY5" fmla="*/ 445850 h 506810"/>
              <a:gd name="connsiteX6" fmla="*/ 1036320 w 1112520"/>
              <a:gd name="connsiteY6" fmla="*/ 335360 h 506810"/>
              <a:gd name="connsiteX7" fmla="*/ 1040130 w 1112520"/>
              <a:gd name="connsiteY7" fmla="*/ 323930 h 506810"/>
              <a:gd name="connsiteX8" fmla="*/ 1047750 w 1112520"/>
              <a:gd name="connsiteY8" fmla="*/ 312500 h 506810"/>
              <a:gd name="connsiteX9" fmla="*/ 1051560 w 1112520"/>
              <a:gd name="connsiteY9" fmla="*/ 297260 h 506810"/>
              <a:gd name="connsiteX10" fmla="*/ 1059180 w 1112520"/>
              <a:gd name="connsiteY10" fmla="*/ 285830 h 506810"/>
              <a:gd name="connsiteX11" fmla="*/ 1062990 w 1112520"/>
              <a:gd name="connsiteY11" fmla="*/ 266780 h 506810"/>
              <a:gd name="connsiteX12" fmla="*/ 1055370 w 1112520"/>
              <a:gd name="connsiteY12" fmla="*/ 240110 h 506810"/>
              <a:gd name="connsiteX13" fmla="*/ 1051560 w 1112520"/>
              <a:gd name="connsiteY13" fmla="*/ 228680 h 506810"/>
              <a:gd name="connsiteX14" fmla="*/ 1040130 w 1112520"/>
              <a:gd name="connsiteY14" fmla="*/ 224870 h 506810"/>
              <a:gd name="connsiteX15" fmla="*/ 1021080 w 1112520"/>
              <a:gd name="connsiteY15" fmla="*/ 205820 h 506810"/>
              <a:gd name="connsiteX16" fmla="*/ 990600 w 1112520"/>
              <a:gd name="connsiteY16" fmla="*/ 213440 h 506810"/>
              <a:gd name="connsiteX17" fmla="*/ 933450 w 1112520"/>
              <a:gd name="connsiteY17" fmla="*/ 224870 h 506810"/>
              <a:gd name="connsiteX18" fmla="*/ 922020 w 1112520"/>
              <a:gd name="connsiteY18" fmla="*/ 217250 h 506810"/>
              <a:gd name="connsiteX19" fmla="*/ 910590 w 1112520"/>
              <a:gd name="connsiteY19" fmla="*/ 194390 h 506810"/>
              <a:gd name="connsiteX20" fmla="*/ 895350 w 1112520"/>
              <a:gd name="connsiteY20" fmla="*/ 190580 h 506810"/>
              <a:gd name="connsiteX21" fmla="*/ 826770 w 1112520"/>
              <a:gd name="connsiteY21" fmla="*/ 198200 h 506810"/>
              <a:gd name="connsiteX22" fmla="*/ 815340 w 1112520"/>
              <a:gd name="connsiteY22" fmla="*/ 202010 h 506810"/>
              <a:gd name="connsiteX23" fmla="*/ 781050 w 1112520"/>
              <a:gd name="connsiteY23" fmla="*/ 190580 h 506810"/>
              <a:gd name="connsiteX24" fmla="*/ 762000 w 1112520"/>
              <a:gd name="connsiteY24" fmla="*/ 175340 h 506810"/>
              <a:gd name="connsiteX25" fmla="*/ 750570 w 1112520"/>
              <a:gd name="connsiteY25" fmla="*/ 152480 h 506810"/>
              <a:gd name="connsiteX26" fmla="*/ 727710 w 1112520"/>
              <a:gd name="connsiteY26" fmla="*/ 141050 h 506810"/>
              <a:gd name="connsiteX27" fmla="*/ 716280 w 1112520"/>
              <a:gd name="connsiteY27" fmla="*/ 133430 h 506810"/>
              <a:gd name="connsiteX28" fmla="*/ 681990 w 1112520"/>
              <a:gd name="connsiteY28" fmla="*/ 144860 h 506810"/>
              <a:gd name="connsiteX29" fmla="*/ 666750 w 1112520"/>
              <a:gd name="connsiteY29" fmla="*/ 118190 h 506810"/>
              <a:gd name="connsiteX30" fmla="*/ 575310 w 1112520"/>
              <a:gd name="connsiteY30" fmla="*/ 125810 h 506810"/>
              <a:gd name="connsiteX31" fmla="*/ 434340 w 1112520"/>
              <a:gd name="connsiteY31" fmla="*/ 118190 h 506810"/>
              <a:gd name="connsiteX32" fmla="*/ 415290 w 1112520"/>
              <a:gd name="connsiteY32" fmla="*/ 102950 h 506810"/>
              <a:gd name="connsiteX33" fmla="*/ 369570 w 1112520"/>
              <a:gd name="connsiteY33" fmla="*/ 95330 h 506810"/>
              <a:gd name="connsiteX34" fmla="*/ 316230 w 1112520"/>
              <a:gd name="connsiteY34" fmla="*/ 87710 h 506810"/>
              <a:gd name="connsiteX35" fmla="*/ 304800 w 1112520"/>
              <a:gd name="connsiteY35" fmla="*/ 83900 h 506810"/>
              <a:gd name="connsiteX36" fmla="*/ 281940 w 1112520"/>
              <a:gd name="connsiteY36" fmla="*/ 80090 h 506810"/>
              <a:gd name="connsiteX37" fmla="*/ 243840 w 1112520"/>
              <a:gd name="connsiteY37" fmla="*/ 61040 h 506810"/>
              <a:gd name="connsiteX38" fmla="*/ 209550 w 1112520"/>
              <a:gd name="connsiteY38" fmla="*/ 49610 h 506810"/>
              <a:gd name="connsiteX39" fmla="*/ 152400 w 1112520"/>
              <a:gd name="connsiteY39" fmla="*/ 41990 h 506810"/>
              <a:gd name="connsiteX40" fmla="*/ 148590 w 1112520"/>
              <a:gd name="connsiteY40" fmla="*/ 22940 h 506810"/>
              <a:gd name="connsiteX41" fmla="*/ 87630 w 1112520"/>
              <a:gd name="connsiteY41" fmla="*/ 19130 h 506810"/>
              <a:gd name="connsiteX42" fmla="*/ 60960 w 1112520"/>
              <a:gd name="connsiteY42" fmla="*/ 7700 h 506810"/>
              <a:gd name="connsiteX43" fmla="*/ 49530 w 1112520"/>
              <a:gd name="connsiteY43" fmla="*/ 80 h 506810"/>
              <a:gd name="connsiteX44" fmla="*/ 0 w 1112520"/>
              <a:gd name="connsiteY44" fmla="*/ 3890 h 50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2520" h="506810">
                <a:moveTo>
                  <a:pt x="1112520" y="506810"/>
                </a:moveTo>
                <a:lnTo>
                  <a:pt x="1112520" y="506810"/>
                </a:lnTo>
                <a:cubicBezTo>
                  <a:pt x="1102360" y="499190"/>
                  <a:pt x="1091480" y="492446"/>
                  <a:pt x="1082040" y="483950"/>
                </a:cubicBezTo>
                <a:cubicBezTo>
                  <a:pt x="1061765" y="465703"/>
                  <a:pt x="1087909" y="477016"/>
                  <a:pt x="1062990" y="468710"/>
                </a:cubicBezTo>
                <a:cubicBezTo>
                  <a:pt x="1060450" y="464900"/>
                  <a:pt x="1058608" y="460518"/>
                  <a:pt x="1055370" y="457280"/>
                </a:cubicBezTo>
                <a:cubicBezTo>
                  <a:pt x="1047984" y="449894"/>
                  <a:pt x="1041806" y="448949"/>
                  <a:pt x="1032510" y="445850"/>
                </a:cubicBezTo>
                <a:cubicBezTo>
                  <a:pt x="1033780" y="409020"/>
                  <a:pt x="1034021" y="372140"/>
                  <a:pt x="1036320" y="335360"/>
                </a:cubicBezTo>
                <a:cubicBezTo>
                  <a:pt x="1036571" y="331352"/>
                  <a:pt x="1038334" y="327522"/>
                  <a:pt x="1040130" y="323930"/>
                </a:cubicBezTo>
                <a:cubicBezTo>
                  <a:pt x="1042178" y="319834"/>
                  <a:pt x="1045210" y="316310"/>
                  <a:pt x="1047750" y="312500"/>
                </a:cubicBezTo>
                <a:cubicBezTo>
                  <a:pt x="1049020" y="307420"/>
                  <a:pt x="1049497" y="302073"/>
                  <a:pt x="1051560" y="297260"/>
                </a:cubicBezTo>
                <a:cubicBezTo>
                  <a:pt x="1053364" y="293051"/>
                  <a:pt x="1057572" y="290117"/>
                  <a:pt x="1059180" y="285830"/>
                </a:cubicBezTo>
                <a:cubicBezTo>
                  <a:pt x="1061454" y="279767"/>
                  <a:pt x="1061720" y="273130"/>
                  <a:pt x="1062990" y="266780"/>
                </a:cubicBezTo>
                <a:cubicBezTo>
                  <a:pt x="1060450" y="257890"/>
                  <a:pt x="1058027" y="248966"/>
                  <a:pt x="1055370" y="240110"/>
                </a:cubicBezTo>
                <a:cubicBezTo>
                  <a:pt x="1054216" y="236263"/>
                  <a:pt x="1054400" y="231520"/>
                  <a:pt x="1051560" y="228680"/>
                </a:cubicBezTo>
                <a:cubicBezTo>
                  <a:pt x="1048720" y="225840"/>
                  <a:pt x="1043940" y="226140"/>
                  <a:pt x="1040130" y="224870"/>
                </a:cubicBezTo>
                <a:cubicBezTo>
                  <a:pt x="1035974" y="218635"/>
                  <a:pt x="1030316" y="206975"/>
                  <a:pt x="1021080" y="205820"/>
                </a:cubicBezTo>
                <a:cubicBezTo>
                  <a:pt x="1010170" y="204456"/>
                  <a:pt x="1000683" y="211279"/>
                  <a:pt x="990600" y="213440"/>
                </a:cubicBezTo>
                <a:cubicBezTo>
                  <a:pt x="900755" y="232693"/>
                  <a:pt x="978243" y="213672"/>
                  <a:pt x="933450" y="224870"/>
                </a:cubicBezTo>
                <a:cubicBezTo>
                  <a:pt x="929640" y="222330"/>
                  <a:pt x="924881" y="220826"/>
                  <a:pt x="922020" y="217250"/>
                </a:cubicBezTo>
                <a:cubicBezTo>
                  <a:pt x="913327" y="206383"/>
                  <a:pt x="924355" y="203567"/>
                  <a:pt x="910590" y="194390"/>
                </a:cubicBezTo>
                <a:cubicBezTo>
                  <a:pt x="906233" y="191485"/>
                  <a:pt x="900430" y="191850"/>
                  <a:pt x="895350" y="190580"/>
                </a:cubicBezTo>
                <a:cubicBezTo>
                  <a:pt x="872490" y="193120"/>
                  <a:pt x="849540" y="194947"/>
                  <a:pt x="826770" y="198200"/>
                </a:cubicBezTo>
                <a:cubicBezTo>
                  <a:pt x="822794" y="198768"/>
                  <a:pt x="819301" y="202670"/>
                  <a:pt x="815340" y="202010"/>
                </a:cubicBezTo>
                <a:cubicBezTo>
                  <a:pt x="803456" y="200029"/>
                  <a:pt x="781050" y="190580"/>
                  <a:pt x="781050" y="190580"/>
                </a:cubicBezTo>
                <a:cubicBezTo>
                  <a:pt x="759212" y="157823"/>
                  <a:pt x="788290" y="196372"/>
                  <a:pt x="762000" y="175340"/>
                </a:cubicBezTo>
                <a:cubicBezTo>
                  <a:pt x="744157" y="161065"/>
                  <a:pt x="762841" y="167818"/>
                  <a:pt x="750570" y="152480"/>
                </a:cubicBezTo>
                <a:cubicBezTo>
                  <a:pt x="743291" y="143381"/>
                  <a:pt x="736913" y="145651"/>
                  <a:pt x="727710" y="141050"/>
                </a:cubicBezTo>
                <a:cubicBezTo>
                  <a:pt x="723614" y="139002"/>
                  <a:pt x="720090" y="135970"/>
                  <a:pt x="716280" y="133430"/>
                </a:cubicBezTo>
                <a:cubicBezTo>
                  <a:pt x="690078" y="150898"/>
                  <a:pt x="702108" y="151566"/>
                  <a:pt x="681990" y="144860"/>
                </a:cubicBezTo>
                <a:cubicBezTo>
                  <a:pt x="679738" y="138104"/>
                  <a:pt x="674951" y="119728"/>
                  <a:pt x="666750" y="118190"/>
                </a:cubicBezTo>
                <a:cubicBezTo>
                  <a:pt x="663559" y="117592"/>
                  <a:pt x="582607" y="125147"/>
                  <a:pt x="575310" y="125810"/>
                </a:cubicBezTo>
                <a:cubicBezTo>
                  <a:pt x="528320" y="123270"/>
                  <a:pt x="481267" y="121710"/>
                  <a:pt x="434340" y="118190"/>
                </a:cubicBezTo>
                <a:cubicBezTo>
                  <a:pt x="398023" y="115466"/>
                  <a:pt x="448560" y="114832"/>
                  <a:pt x="415290" y="102950"/>
                </a:cubicBezTo>
                <a:cubicBezTo>
                  <a:pt x="400740" y="97754"/>
                  <a:pt x="384810" y="97870"/>
                  <a:pt x="369570" y="95330"/>
                </a:cubicBezTo>
                <a:cubicBezTo>
                  <a:pt x="346570" y="72330"/>
                  <a:pt x="367804" y="87710"/>
                  <a:pt x="316230" y="87710"/>
                </a:cubicBezTo>
                <a:cubicBezTo>
                  <a:pt x="312214" y="87710"/>
                  <a:pt x="308720" y="84771"/>
                  <a:pt x="304800" y="83900"/>
                </a:cubicBezTo>
                <a:cubicBezTo>
                  <a:pt x="297259" y="82224"/>
                  <a:pt x="289560" y="81360"/>
                  <a:pt x="281940" y="80090"/>
                </a:cubicBezTo>
                <a:cubicBezTo>
                  <a:pt x="267952" y="59108"/>
                  <a:pt x="280040" y="71687"/>
                  <a:pt x="243840" y="61040"/>
                </a:cubicBezTo>
                <a:cubicBezTo>
                  <a:pt x="232281" y="57640"/>
                  <a:pt x="209550" y="49610"/>
                  <a:pt x="209550" y="49610"/>
                </a:cubicBezTo>
                <a:cubicBezTo>
                  <a:pt x="181296" y="51783"/>
                  <a:pt x="162059" y="67747"/>
                  <a:pt x="152400" y="41990"/>
                </a:cubicBezTo>
                <a:cubicBezTo>
                  <a:pt x="150126" y="35927"/>
                  <a:pt x="154697" y="25095"/>
                  <a:pt x="148590" y="22940"/>
                </a:cubicBezTo>
                <a:cubicBezTo>
                  <a:pt x="129391" y="16164"/>
                  <a:pt x="107950" y="20400"/>
                  <a:pt x="87630" y="19130"/>
                </a:cubicBezTo>
                <a:cubicBezTo>
                  <a:pt x="58934" y="0"/>
                  <a:pt x="95404" y="22462"/>
                  <a:pt x="60960" y="7700"/>
                </a:cubicBezTo>
                <a:cubicBezTo>
                  <a:pt x="56751" y="5896"/>
                  <a:pt x="53340" y="2620"/>
                  <a:pt x="49530" y="80"/>
                </a:cubicBezTo>
                <a:cubicBezTo>
                  <a:pt x="12749" y="4678"/>
                  <a:pt x="29289" y="3890"/>
                  <a:pt x="0" y="389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469654" y="1095857"/>
            <a:ext cx="1746966" cy="747175"/>
          </a:xfrm>
          <a:custGeom>
            <a:avLst/>
            <a:gdLst>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43785 w 1739851"/>
              <a:gd name="connsiteY88" fmla="*/ 106739 h 747175"/>
              <a:gd name="connsiteX89" fmla="*/ 1679365 w 1739851"/>
              <a:gd name="connsiteY89" fmla="*/ 113855 h 747175"/>
              <a:gd name="connsiteX90" fmla="*/ 1690039 w 1739851"/>
              <a:gd name="connsiteY90" fmla="*/ 120971 h 747175"/>
              <a:gd name="connsiteX91" fmla="*/ 1700713 w 1739851"/>
              <a:gd name="connsiteY91" fmla="*/ 131645 h 747175"/>
              <a:gd name="connsiteX92" fmla="*/ 1714945 w 1739851"/>
              <a:gd name="connsiteY92" fmla="*/ 138761 h 747175"/>
              <a:gd name="connsiteX93" fmla="*/ 1725619 w 1739851"/>
              <a:gd name="connsiteY93" fmla="*/ 149435 h 747175"/>
              <a:gd name="connsiteX94" fmla="*/ 1739851 w 1739851"/>
              <a:gd name="connsiteY94"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690039 w 1739851"/>
              <a:gd name="connsiteY89" fmla="*/ 120971 h 747175"/>
              <a:gd name="connsiteX90" fmla="*/ 1700713 w 1739851"/>
              <a:gd name="connsiteY90" fmla="*/ 131645 h 747175"/>
              <a:gd name="connsiteX91" fmla="*/ 1714945 w 1739851"/>
              <a:gd name="connsiteY91" fmla="*/ 138761 h 747175"/>
              <a:gd name="connsiteX92" fmla="*/ 1725619 w 1739851"/>
              <a:gd name="connsiteY92" fmla="*/ 149435 h 747175"/>
              <a:gd name="connsiteX93" fmla="*/ 1739851 w 1739851"/>
              <a:gd name="connsiteY93"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25619 w 1739851"/>
              <a:gd name="connsiteY91" fmla="*/ 149435 h 747175"/>
              <a:gd name="connsiteX92" fmla="*/ 1739851 w 1739851"/>
              <a:gd name="connsiteY92"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39851 w 1739851"/>
              <a:gd name="connsiteY91"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39851 w 1739851"/>
              <a:gd name="connsiteY90"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39851 w 1739851"/>
              <a:gd name="connsiteY89"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739851 w 1739851"/>
              <a:gd name="connsiteY88" fmla="*/ 152993 h 747175"/>
              <a:gd name="connsiteX0" fmla="*/ 0 w 1746966"/>
              <a:gd name="connsiteY0" fmla="*/ 747175 h 747175"/>
              <a:gd name="connsiteX1" fmla="*/ 0 w 1746966"/>
              <a:gd name="connsiteY1" fmla="*/ 747175 h 747175"/>
              <a:gd name="connsiteX2" fmla="*/ 42696 w 1746966"/>
              <a:gd name="connsiteY2" fmla="*/ 725827 h 747175"/>
              <a:gd name="connsiteX3" fmla="*/ 60486 w 1746966"/>
              <a:gd name="connsiteY3" fmla="*/ 722269 h 747175"/>
              <a:gd name="connsiteX4" fmla="*/ 71159 w 1746966"/>
              <a:gd name="connsiteY4" fmla="*/ 715153 h 747175"/>
              <a:gd name="connsiteX5" fmla="*/ 103181 w 1746966"/>
              <a:gd name="connsiteY5" fmla="*/ 704479 h 747175"/>
              <a:gd name="connsiteX6" fmla="*/ 113855 w 1746966"/>
              <a:gd name="connsiteY6" fmla="*/ 700921 h 747175"/>
              <a:gd name="connsiteX7" fmla="*/ 124529 w 1746966"/>
              <a:gd name="connsiteY7" fmla="*/ 693805 h 747175"/>
              <a:gd name="connsiteX8" fmla="*/ 131645 w 1746966"/>
              <a:gd name="connsiteY8" fmla="*/ 683131 h 747175"/>
              <a:gd name="connsiteX9" fmla="*/ 156551 w 1746966"/>
              <a:gd name="connsiteY9" fmla="*/ 676015 h 747175"/>
              <a:gd name="connsiteX10" fmla="*/ 170783 w 1746966"/>
              <a:gd name="connsiteY10" fmla="*/ 668899 h 747175"/>
              <a:gd name="connsiteX11" fmla="*/ 185015 w 1746966"/>
              <a:gd name="connsiteY11" fmla="*/ 665341 h 747175"/>
              <a:gd name="connsiteX12" fmla="*/ 316660 w 1746966"/>
              <a:gd name="connsiteY12" fmla="*/ 654668 h 747175"/>
              <a:gd name="connsiteX13" fmla="*/ 362914 w 1746966"/>
              <a:gd name="connsiteY13" fmla="*/ 636878 h 747175"/>
              <a:gd name="connsiteX14" fmla="*/ 409167 w 1746966"/>
              <a:gd name="connsiteY14" fmla="*/ 636878 h 747175"/>
              <a:gd name="connsiteX15" fmla="*/ 419841 w 1746966"/>
              <a:gd name="connsiteY15" fmla="*/ 633320 h 747175"/>
              <a:gd name="connsiteX16" fmla="*/ 441189 w 1746966"/>
              <a:gd name="connsiteY16" fmla="*/ 619088 h 747175"/>
              <a:gd name="connsiteX17" fmla="*/ 444747 w 1746966"/>
              <a:gd name="connsiteY17" fmla="*/ 608414 h 747175"/>
              <a:gd name="connsiteX18" fmla="*/ 462537 w 1746966"/>
              <a:gd name="connsiteY18" fmla="*/ 601298 h 747175"/>
              <a:gd name="connsiteX19" fmla="*/ 473211 w 1746966"/>
              <a:gd name="connsiteY19" fmla="*/ 597740 h 747175"/>
              <a:gd name="connsiteX20" fmla="*/ 498117 w 1746966"/>
              <a:gd name="connsiteY20" fmla="*/ 587066 h 747175"/>
              <a:gd name="connsiteX21" fmla="*/ 508791 w 1746966"/>
              <a:gd name="connsiteY21" fmla="*/ 565718 h 747175"/>
              <a:gd name="connsiteX22" fmla="*/ 512349 w 1746966"/>
              <a:gd name="connsiteY22" fmla="*/ 555044 h 747175"/>
              <a:gd name="connsiteX23" fmla="*/ 519465 w 1746966"/>
              <a:gd name="connsiteY23" fmla="*/ 540812 h 747175"/>
              <a:gd name="connsiteX24" fmla="*/ 530138 w 1746966"/>
              <a:gd name="connsiteY24" fmla="*/ 519464 h 747175"/>
              <a:gd name="connsiteX25" fmla="*/ 533696 w 1746966"/>
              <a:gd name="connsiteY25" fmla="*/ 451863 h 747175"/>
              <a:gd name="connsiteX26" fmla="*/ 540812 w 1746966"/>
              <a:gd name="connsiteY26" fmla="*/ 430515 h 747175"/>
              <a:gd name="connsiteX27" fmla="*/ 551486 w 1746966"/>
              <a:gd name="connsiteY27" fmla="*/ 394935 h 747175"/>
              <a:gd name="connsiteX28" fmla="*/ 558602 w 1746966"/>
              <a:gd name="connsiteY28" fmla="*/ 348682 h 747175"/>
              <a:gd name="connsiteX29" fmla="*/ 565718 w 1746966"/>
              <a:gd name="connsiteY29" fmla="*/ 338008 h 747175"/>
              <a:gd name="connsiteX30" fmla="*/ 576392 w 1746966"/>
              <a:gd name="connsiteY30" fmla="*/ 316660 h 747175"/>
              <a:gd name="connsiteX31" fmla="*/ 587066 w 1746966"/>
              <a:gd name="connsiteY31" fmla="*/ 313102 h 747175"/>
              <a:gd name="connsiteX32" fmla="*/ 597740 w 1746966"/>
              <a:gd name="connsiteY32" fmla="*/ 305986 h 747175"/>
              <a:gd name="connsiteX33" fmla="*/ 608414 w 1746966"/>
              <a:gd name="connsiteY33" fmla="*/ 302428 h 747175"/>
              <a:gd name="connsiteX34" fmla="*/ 622646 w 1746966"/>
              <a:gd name="connsiteY34" fmla="*/ 295312 h 747175"/>
              <a:gd name="connsiteX35" fmla="*/ 633320 w 1746966"/>
              <a:gd name="connsiteY35" fmla="*/ 273964 h 747175"/>
              <a:gd name="connsiteX36" fmla="*/ 636878 w 1746966"/>
              <a:gd name="connsiteY36" fmla="*/ 263290 h 747175"/>
              <a:gd name="connsiteX37" fmla="*/ 647552 w 1746966"/>
              <a:gd name="connsiteY37" fmla="*/ 259732 h 747175"/>
              <a:gd name="connsiteX38" fmla="*/ 654668 w 1746966"/>
              <a:gd name="connsiteY38" fmla="*/ 249058 h 747175"/>
              <a:gd name="connsiteX39" fmla="*/ 665342 w 1746966"/>
              <a:gd name="connsiteY39" fmla="*/ 245500 h 747175"/>
              <a:gd name="connsiteX40" fmla="*/ 690247 w 1746966"/>
              <a:gd name="connsiteY40" fmla="*/ 238384 h 747175"/>
              <a:gd name="connsiteX41" fmla="*/ 761407 w 1746966"/>
              <a:gd name="connsiteY41" fmla="*/ 245500 h 747175"/>
              <a:gd name="connsiteX42" fmla="*/ 782755 w 1746966"/>
              <a:gd name="connsiteY42" fmla="*/ 238384 h 747175"/>
              <a:gd name="connsiteX43" fmla="*/ 796987 w 1746966"/>
              <a:gd name="connsiteY43" fmla="*/ 234826 h 747175"/>
              <a:gd name="connsiteX44" fmla="*/ 807661 w 1746966"/>
              <a:gd name="connsiteY44" fmla="*/ 224152 h 747175"/>
              <a:gd name="connsiteX45" fmla="*/ 818335 w 1746966"/>
              <a:gd name="connsiteY45" fmla="*/ 217036 h 747175"/>
              <a:gd name="connsiteX46" fmla="*/ 836124 w 1746966"/>
              <a:gd name="connsiteY46" fmla="*/ 202804 h 747175"/>
              <a:gd name="connsiteX47" fmla="*/ 850356 w 1746966"/>
              <a:gd name="connsiteY47" fmla="*/ 181457 h 747175"/>
              <a:gd name="connsiteX48" fmla="*/ 853914 w 1746966"/>
              <a:gd name="connsiteY48" fmla="*/ 170783 h 747175"/>
              <a:gd name="connsiteX49" fmla="*/ 864588 w 1746966"/>
              <a:gd name="connsiteY49" fmla="*/ 160109 h 747175"/>
              <a:gd name="connsiteX50" fmla="*/ 882378 w 1746966"/>
              <a:gd name="connsiteY50" fmla="*/ 145877 h 747175"/>
              <a:gd name="connsiteX51" fmla="*/ 885936 w 1746966"/>
              <a:gd name="connsiteY51" fmla="*/ 135203 h 747175"/>
              <a:gd name="connsiteX52" fmla="*/ 893052 w 1746966"/>
              <a:gd name="connsiteY52" fmla="*/ 124529 h 747175"/>
              <a:gd name="connsiteX53" fmla="*/ 903726 w 1746966"/>
              <a:gd name="connsiteY53" fmla="*/ 88949 h 747175"/>
              <a:gd name="connsiteX54" fmla="*/ 914400 w 1746966"/>
              <a:gd name="connsiteY54" fmla="*/ 46254 h 747175"/>
              <a:gd name="connsiteX55" fmla="*/ 921516 w 1746966"/>
              <a:gd name="connsiteY55" fmla="*/ 10674 h 747175"/>
              <a:gd name="connsiteX56" fmla="*/ 928632 w 1746966"/>
              <a:gd name="connsiteY56" fmla="*/ 0 h 747175"/>
              <a:gd name="connsiteX57" fmla="*/ 953538 w 1746966"/>
              <a:gd name="connsiteY57" fmla="*/ 3558 h 747175"/>
              <a:gd name="connsiteX58" fmla="*/ 964212 w 1746966"/>
              <a:gd name="connsiteY58" fmla="*/ 7116 h 747175"/>
              <a:gd name="connsiteX59" fmla="*/ 978443 w 1746966"/>
              <a:gd name="connsiteY59" fmla="*/ 28464 h 747175"/>
              <a:gd name="connsiteX60" fmla="*/ 989117 w 1746966"/>
              <a:gd name="connsiteY60" fmla="*/ 39138 h 747175"/>
              <a:gd name="connsiteX61" fmla="*/ 999791 w 1746966"/>
              <a:gd name="connsiteY61" fmla="*/ 42696 h 747175"/>
              <a:gd name="connsiteX62" fmla="*/ 1028255 w 1746966"/>
              <a:gd name="connsiteY62" fmla="*/ 53369 h 747175"/>
              <a:gd name="connsiteX63" fmla="*/ 1042487 w 1746966"/>
              <a:gd name="connsiteY63" fmla="*/ 60485 h 747175"/>
              <a:gd name="connsiteX64" fmla="*/ 1046045 w 1746966"/>
              <a:gd name="connsiteY64" fmla="*/ 71159 h 747175"/>
              <a:gd name="connsiteX65" fmla="*/ 1056719 w 1746966"/>
              <a:gd name="connsiteY65" fmla="*/ 74717 h 747175"/>
              <a:gd name="connsiteX66" fmla="*/ 1067393 w 1746966"/>
              <a:gd name="connsiteY66" fmla="*/ 81833 h 747175"/>
              <a:gd name="connsiteX67" fmla="*/ 1085183 w 1746966"/>
              <a:gd name="connsiteY67" fmla="*/ 99623 h 747175"/>
              <a:gd name="connsiteX68" fmla="*/ 1088741 w 1746966"/>
              <a:gd name="connsiteY68" fmla="*/ 110297 h 747175"/>
              <a:gd name="connsiteX69" fmla="*/ 1167016 w 1746966"/>
              <a:gd name="connsiteY69" fmla="*/ 117413 h 747175"/>
              <a:gd name="connsiteX70" fmla="*/ 1188364 w 1746966"/>
              <a:gd name="connsiteY70" fmla="*/ 120971 h 747175"/>
              <a:gd name="connsiteX71" fmla="*/ 1206154 w 1746966"/>
              <a:gd name="connsiteY71" fmla="*/ 128087 h 747175"/>
              <a:gd name="connsiteX72" fmla="*/ 1220386 w 1746966"/>
              <a:gd name="connsiteY72" fmla="*/ 131645 h 747175"/>
              <a:gd name="connsiteX73" fmla="*/ 1231060 w 1746966"/>
              <a:gd name="connsiteY73" fmla="*/ 142319 h 747175"/>
              <a:gd name="connsiteX74" fmla="*/ 1344915 w 1746966"/>
              <a:gd name="connsiteY74" fmla="*/ 135203 h 747175"/>
              <a:gd name="connsiteX75" fmla="*/ 1376937 w 1746966"/>
              <a:gd name="connsiteY75" fmla="*/ 131645 h 747175"/>
              <a:gd name="connsiteX76" fmla="*/ 1387611 w 1746966"/>
              <a:gd name="connsiteY76" fmla="*/ 124529 h 747175"/>
              <a:gd name="connsiteX77" fmla="*/ 1426749 w 1746966"/>
              <a:gd name="connsiteY77" fmla="*/ 120971 h 747175"/>
              <a:gd name="connsiteX78" fmla="*/ 1465886 w 1746966"/>
              <a:gd name="connsiteY78" fmla="*/ 113855 h 747175"/>
              <a:gd name="connsiteX79" fmla="*/ 1480118 w 1746966"/>
              <a:gd name="connsiteY79" fmla="*/ 110297 h 747175"/>
              <a:gd name="connsiteX80" fmla="*/ 1501466 w 1746966"/>
              <a:gd name="connsiteY80" fmla="*/ 99623 h 747175"/>
              <a:gd name="connsiteX81" fmla="*/ 1505024 w 1746966"/>
              <a:gd name="connsiteY81" fmla="*/ 88949 h 747175"/>
              <a:gd name="connsiteX82" fmla="*/ 1515698 w 1746966"/>
              <a:gd name="connsiteY82" fmla="*/ 85391 h 747175"/>
              <a:gd name="connsiteX83" fmla="*/ 1526372 w 1746966"/>
              <a:gd name="connsiteY83" fmla="*/ 78275 h 747175"/>
              <a:gd name="connsiteX84" fmla="*/ 1572626 w 1746966"/>
              <a:gd name="connsiteY84" fmla="*/ 85391 h 747175"/>
              <a:gd name="connsiteX85" fmla="*/ 1604647 w 1746966"/>
              <a:gd name="connsiteY85" fmla="*/ 92507 h 747175"/>
              <a:gd name="connsiteX86" fmla="*/ 1622437 w 1746966"/>
              <a:gd name="connsiteY86" fmla="*/ 96065 h 747175"/>
              <a:gd name="connsiteX87" fmla="*/ 1633111 w 1746966"/>
              <a:gd name="connsiteY87" fmla="*/ 103181 h 747175"/>
              <a:gd name="connsiteX88" fmla="*/ 1746966 w 1746966"/>
              <a:gd name="connsiteY88" fmla="*/ 106739 h 74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746966" h="747175">
                <a:moveTo>
                  <a:pt x="0" y="747175"/>
                </a:moveTo>
                <a:lnTo>
                  <a:pt x="0" y="747175"/>
                </a:lnTo>
                <a:cubicBezTo>
                  <a:pt x="14232" y="740059"/>
                  <a:pt x="27983" y="731885"/>
                  <a:pt x="42696" y="725827"/>
                </a:cubicBezTo>
                <a:cubicBezTo>
                  <a:pt x="48288" y="723524"/>
                  <a:pt x="54824" y="724392"/>
                  <a:pt x="60486" y="722269"/>
                </a:cubicBezTo>
                <a:cubicBezTo>
                  <a:pt x="64490" y="720768"/>
                  <a:pt x="67212" y="716798"/>
                  <a:pt x="71159" y="715153"/>
                </a:cubicBezTo>
                <a:cubicBezTo>
                  <a:pt x="81545" y="710825"/>
                  <a:pt x="92507" y="708037"/>
                  <a:pt x="103181" y="704479"/>
                </a:cubicBezTo>
                <a:cubicBezTo>
                  <a:pt x="106739" y="703293"/>
                  <a:pt x="110734" y="703001"/>
                  <a:pt x="113855" y="700921"/>
                </a:cubicBezTo>
                <a:lnTo>
                  <a:pt x="124529" y="693805"/>
                </a:lnTo>
                <a:cubicBezTo>
                  <a:pt x="126901" y="690247"/>
                  <a:pt x="128306" y="685802"/>
                  <a:pt x="131645" y="683131"/>
                </a:cubicBezTo>
                <a:cubicBezTo>
                  <a:pt x="134175" y="681107"/>
                  <a:pt x="155348" y="676466"/>
                  <a:pt x="156551" y="676015"/>
                </a:cubicBezTo>
                <a:cubicBezTo>
                  <a:pt x="161517" y="674153"/>
                  <a:pt x="165817" y="670761"/>
                  <a:pt x="170783" y="668899"/>
                </a:cubicBezTo>
                <a:cubicBezTo>
                  <a:pt x="175362" y="667182"/>
                  <a:pt x="180209" y="666242"/>
                  <a:pt x="185015" y="665341"/>
                </a:cubicBezTo>
                <a:cubicBezTo>
                  <a:pt x="246817" y="653753"/>
                  <a:pt x="234196" y="657966"/>
                  <a:pt x="316660" y="654668"/>
                </a:cubicBezTo>
                <a:cubicBezTo>
                  <a:pt x="353714" y="642317"/>
                  <a:pt x="338618" y="649026"/>
                  <a:pt x="362914" y="636878"/>
                </a:cubicBezTo>
                <a:cubicBezTo>
                  <a:pt x="388237" y="641099"/>
                  <a:pt x="382114" y="642289"/>
                  <a:pt x="409167" y="636878"/>
                </a:cubicBezTo>
                <a:cubicBezTo>
                  <a:pt x="412845" y="636142"/>
                  <a:pt x="416563" y="635141"/>
                  <a:pt x="419841" y="633320"/>
                </a:cubicBezTo>
                <a:cubicBezTo>
                  <a:pt x="427317" y="629167"/>
                  <a:pt x="441189" y="619088"/>
                  <a:pt x="441189" y="619088"/>
                </a:cubicBezTo>
                <a:cubicBezTo>
                  <a:pt x="442375" y="615530"/>
                  <a:pt x="441866" y="610815"/>
                  <a:pt x="444747" y="608414"/>
                </a:cubicBezTo>
                <a:cubicBezTo>
                  <a:pt x="449653" y="604325"/>
                  <a:pt x="456557" y="603541"/>
                  <a:pt x="462537" y="601298"/>
                </a:cubicBezTo>
                <a:cubicBezTo>
                  <a:pt x="466049" y="599981"/>
                  <a:pt x="469764" y="599217"/>
                  <a:pt x="473211" y="597740"/>
                </a:cubicBezTo>
                <a:cubicBezTo>
                  <a:pt x="503987" y="584550"/>
                  <a:pt x="473085" y="595410"/>
                  <a:pt x="498117" y="587066"/>
                </a:cubicBezTo>
                <a:cubicBezTo>
                  <a:pt x="507060" y="560237"/>
                  <a:pt x="494996" y="593307"/>
                  <a:pt x="508791" y="565718"/>
                </a:cubicBezTo>
                <a:cubicBezTo>
                  <a:pt x="510468" y="562363"/>
                  <a:pt x="510872" y="558491"/>
                  <a:pt x="512349" y="555044"/>
                </a:cubicBezTo>
                <a:cubicBezTo>
                  <a:pt x="514438" y="550169"/>
                  <a:pt x="517376" y="545687"/>
                  <a:pt x="519465" y="540812"/>
                </a:cubicBezTo>
                <a:cubicBezTo>
                  <a:pt x="528304" y="520186"/>
                  <a:pt x="516461" y="539980"/>
                  <a:pt x="530138" y="519464"/>
                </a:cubicBezTo>
                <a:cubicBezTo>
                  <a:pt x="531324" y="496930"/>
                  <a:pt x="531007" y="474267"/>
                  <a:pt x="533696" y="451863"/>
                </a:cubicBezTo>
                <a:cubicBezTo>
                  <a:pt x="534590" y="444416"/>
                  <a:pt x="539125" y="437824"/>
                  <a:pt x="540812" y="430515"/>
                </a:cubicBezTo>
                <a:cubicBezTo>
                  <a:pt x="548893" y="395499"/>
                  <a:pt x="537720" y="415583"/>
                  <a:pt x="551486" y="394935"/>
                </a:cubicBezTo>
                <a:cubicBezTo>
                  <a:pt x="552507" y="384729"/>
                  <a:pt x="552190" y="361505"/>
                  <a:pt x="558602" y="348682"/>
                </a:cubicBezTo>
                <a:cubicBezTo>
                  <a:pt x="560514" y="344857"/>
                  <a:pt x="563806" y="341833"/>
                  <a:pt x="565718" y="338008"/>
                </a:cubicBezTo>
                <a:cubicBezTo>
                  <a:pt x="570015" y="329414"/>
                  <a:pt x="567895" y="323458"/>
                  <a:pt x="576392" y="316660"/>
                </a:cubicBezTo>
                <a:cubicBezTo>
                  <a:pt x="579321" y="314317"/>
                  <a:pt x="583711" y="314779"/>
                  <a:pt x="587066" y="313102"/>
                </a:cubicBezTo>
                <a:cubicBezTo>
                  <a:pt x="590891" y="311190"/>
                  <a:pt x="593915" y="307898"/>
                  <a:pt x="597740" y="305986"/>
                </a:cubicBezTo>
                <a:cubicBezTo>
                  <a:pt x="601095" y="304309"/>
                  <a:pt x="604967" y="303905"/>
                  <a:pt x="608414" y="302428"/>
                </a:cubicBezTo>
                <a:cubicBezTo>
                  <a:pt x="613289" y="300339"/>
                  <a:pt x="617902" y="297684"/>
                  <a:pt x="622646" y="295312"/>
                </a:cubicBezTo>
                <a:cubicBezTo>
                  <a:pt x="631589" y="268483"/>
                  <a:pt x="619525" y="301553"/>
                  <a:pt x="633320" y="273964"/>
                </a:cubicBezTo>
                <a:cubicBezTo>
                  <a:pt x="634997" y="270609"/>
                  <a:pt x="634226" y="265942"/>
                  <a:pt x="636878" y="263290"/>
                </a:cubicBezTo>
                <a:cubicBezTo>
                  <a:pt x="639530" y="260638"/>
                  <a:pt x="643994" y="260918"/>
                  <a:pt x="647552" y="259732"/>
                </a:cubicBezTo>
                <a:cubicBezTo>
                  <a:pt x="649924" y="256174"/>
                  <a:pt x="651329" y="251729"/>
                  <a:pt x="654668" y="249058"/>
                </a:cubicBezTo>
                <a:cubicBezTo>
                  <a:pt x="657597" y="246715"/>
                  <a:pt x="661750" y="246578"/>
                  <a:pt x="665342" y="245500"/>
                </a:cubicBezTo>
                <a:cubicBezTo>
                  <a:pt x="673612" y="243019"/>
                  <a:pt x="681945" y="240756"/>
                  <a:pt x="690247" y="238384"/>
                </a:cubicBezTo>
                <a:cubicBezTo>
                  <a:pt x="716843" y="247249"/>
                  <a:pt x="714615" y="247534"/>
                  <a:pt x="761407" y="245500"/>
                </a:cubicBezTo>
                <a:cubicBezTo>
                  <a:pt x="768901" y="245174"/>
                  <a:pt x="775570" y="240539"/>
                  <a:pt x="782755" y="238384"/>
                </a:cubicBezTo>
                <a:cubicBezTo>
                  <a:pt x="787439" y="236979"/>
                  <a:pt x="792243" y="236012"/>
                  <a:pt x="796987" y="234826"/>
                </a:cubicBezTo>
                <a:cubicBezTo>
                  <a:pt x="800545" y="231268"/>
                  <a:pt x="803795" y="227373"/>
                  <a:pt x="807661" y="224152"/>
                </a:cubicBezTo>
                <a:cubicBezTo>
                  <a:pt x="810946" y="221414"/>
                  <a:pt x="815311" y="220060"/>
                  <a:pt x="818335" y="217036"/>
                </a:cubicBezTo>
                <a:cubicBezTo>
                  <a:pt x="834429" y="200942"/>
                  <a:pt x="815345" y="209731"/>
                  <a:pt x="836124" y="202804"/>
                </a:cubicBezTo>
                <a:cubicBezTo>
                  <a:pt x="844584" y="177425"/>
                  <a:pt x="832587" y="208110"/>
                  <a:pt x="850356" y="181457"/>
                </a:cubicBezTo>
                <a:cubicBezTo>
                  <a:pt x="852436" y="178336"/>
                  <a:pt x="851834" y="173904"/>
                  <a:pt x="853914" y="170783"/>
                </a:cubicBezTo>
                <a:cubicBezTo>
                  <a:pt x="856705" y="166596"/>
                  <a:pt x="861367" y="163975"/>
                  <a:pt x="864588" y="160109"/>
                </a:cubicBezTo>
                <a:cubicBezTo>
                  <a:pt x="876968" y="145253"/>
                  <a:pt x="864855" y="151718"/>
                  <a:pt x="882378" y="145877"/>
                </a:cubicBezTo>
                <a:cubicBezTo>
                  <a:pt x="883564" y="142319"/>
                  <a:pt x="884259" y="138558"/>
                  <a:pt x="885936" y="135203"/>
                </a:cubicBezTo>
                <a:cubicBezTo>
                  <a:pt x="887848" y="131378"/>
                  <a:pt x="891823" y="128625"/>
                  <a:pt x="893052" y="124529"/>
                </a:cubicBezTo>
                <a:cubicBezTo>
                  <a:pt x="905540" y="82902"/>
                  <a:pt x="887713" y="112969"/>
                  <a:pt x="903726" y="88949"/>
                </a:cubicBezTo>
                <a:cubicBezTo>
                  <a:pt x="915748" y="16818"/>
                  <a:pt x="897485" y="119552"/>
                  <a:pt x="914400" y="46254"/>
                </a:cubicBezTo>
                <a:cubicBezTo>
                  <a:pt x="917210" y="34078"/>
                  <a:pt x="915878" y="21950"/>
                  <a:pt x="921516" y="10674"/>
                </a:cubicBezTo>
                <a:cubicBezTo>
                  <a:pt x="923428" y="6849"/>
                  <a:pt x="926260" y="3558"/>
                  <a:pt x="928632" y="0"/>
                </a:cubicBezTo>
                <a:cubicBezTo>
                  <a:pt x="936934" y="1186"/>
                  <a:pt x="945315" y="1913"/>
                  <a:pt x="953538" y="3558"/>
                </a:cubicBezTo>
                <a:cubicBezTo>
                  <a:pt x="957216" y="4294"/>
                  <a:pt x="961560" y="4464"/>
                  <a:pt x="964212" y="7116"/>
                </a:cubicBezTo>
                <a:cubicBezTo>
                  <a:pt x="970259" y="13163"/>
                  <a:pt x="972396" y="22417"/>
                  <a:pt x="978443" y="28464"/>
                </a:cubicBezTo>
                <a:cubicBezTo>
                  <a:pt x="982001" y="32022"/>
                  <a:pt x="984930" y="36347"/>
                  <a:pt x="989117" y="39138"/>
                </a:cubicBezTo>
                <a:cubicBezTo>
                  <a:pt x="992238" y="41218"/>
                  <a:pt x="996436" y="41019"/>
                  <a:pt x="999791" y="42696"/>
                </a:cubicBezTo>
                <a:cubicBezTo>
                  <a:pt x="1024221" y="54910"/>
                  <a:pt x="993933" y="46505"/>
                  <a:pt x="1028255" y="53369"/>
                </a:cubicBezTo>
                <a:cubicBezTo>
                  <a:pt x="1032999" y="55741"/>
                  <a:pt x="1038737" y="56735"/>
                  <a:pt x="1042487" y="60485"/>
                </a:cubicBezTo>
                <a:cubicBezTo>
                  <a:pt x="1045139" y="63137"/>
                  <a:pt x="1043393" y="68507"/>
                  <a:pt x="1046045" y="71159"/>
                </a:cubicBezTo>
                <a:cubicBezTo>
                  <a:pt x="1048697" y="73811"/>
                  <a:pt x="1053364" y="73040"/>
                  <a:pt x="1056719" y="74717"/>
                </a:cubicBezTo>
                <a:cubicBezTo>
                  <a:pt x="1060544" y="76629"/>
                  <a:pt x="1063835" y="79461"/>
                  <a:pt x="1067393" y="81833"/>
                </a:cubicBezTo>
                <a:cubicBezTo>
                  <a:pt x="1090994" y="129035"/>
                  <a:pt x="1059007" y="73447"/>
                  <a:pt x="1085183" y="99623"/>
                </a:cubicBezTo>
                <a:cubicBezTo>
                  <a:pt x="1087835" y="102275"/>
                  <a:pt x="1085076" y="109500"/>
                  <a:pt x="1088741" y="110297"/>
                </a:cubicBezTo>
                <a:cubicBezTo>
                  <a:pt x="1114342" y="115863"/>
                  <a:pt x="1140966" y="114622"/>
                  <a:pt x="1167016" y="117413"/>
                </a:cubicBezTo>
                <a:cubicBezTo>
                  <a:pt x="1174189" y="118182"/>
                  <a:pt x="1181248" y="119785"/>
                  <a:pt x="1188364" y="120971"/>
                </a:cubicBezTo>
                <a:cubicBezTo>
                  <a:pt x="1194294" y="123343"/>
                  <a:pt x="1200095" y="126067"/>
                  <a:pt x="1206154" y="128087"/>
                </a:cubicBezTo>
                <a:cubicBezTo>
                  <a:pt x="1210793" y="129633"/>
                  <a:pt x="1216140" y="129219"/>
                  <a:pt x="1220386" y="131645"/>
                </a:cubicBezTo>
                <a:cubicBezTo>
                  <a:pt x="1224755" y="134141"/>
                  <a:pt x="1227502" y="138761"/>
                  <a:pt x="1231060" y="142319"/>
                </a:cubicBezTo>
                <a:lnTo>
                  <a:pt x="1344915" y="135203"/>
                </a:lnTo>
                <a:cubicBezTo>
                  <a:pt x="1355626" y="134419"/>
                  <a:pt x="1366518" y="134250"/>
                  <a:pt x="1376937" y="131645"/>
                </a:cubicBezTo>
                <a:cubicBezTo>
                  <a:pt x="1381086" y="130608"/>
                  <a:pt x="1383430" y="125425"/>
                  <a:pt x="1387611" y="124529"/>
                </a:cubicBezTo>
                <a:cubicBezTo>
                  <a:pt x="1400420" y="121784"/>
                  <a:pt x="1413703" y="122157"/>
                  <a:pt x="1426749" y="120971"/>
                </a:cubicBezTo>
                <a:lnTo>
                  <a:pt x="1465886" y="113855"/>
                </a:lnTo>
                <a:cubicBezTo>
                  <a:pt x="1470681" y="112896"/>
                  <a:pt x="1475623" y="112223"/>
                  <a:pt x="1480118" y="110297"/>
                </a:cubicBezTo>
                <a:cubicBezTo>
                  <a:pt x="1528399" y="89605"/>
                  <a:pt x="1456489" y="114615"/>
                  <a:pt x="1501466" y="99623"/>
                </a:cubicBezTo>
                <a:cubicBezTo>
                  <a:pt x="1502652" y="96065"/>
                  <a:pt x="1502372" y="91601"/>
                  <a:pt x="1505024" y="88949"/>
                </a:cubicBezTo>
                <a:cubicBezTo>
                  <a:pt x="1507676" y="86297"/>
                  <a:pt x="1512343" y="87068"/>
                  <a:pt x="1515698" y="85391"/>
                </a:cubicBezTo>
                <a:cubicBezTo>
                  <a:pt x="1519523" y="83479"/>
                  <a:pt x="1522814" y="80647"/>
                  <a:pt x="1526372" y="78275"/>
                </a:cubicBezTo>
                <a:cubicBezTo>
                  <a:pt x="1538333" y="79984"/>
                  <a:pt x="1560285" y="82923"/>
                  <a:pt x="1572626" y="85391"/>
                </a:cubicBezTo>
                <a:cubicBezTo>
                  <a:pt x="1583348" y="87535"/>
                  <a:pt x="1593956" y="90216"/>
                  <a:pt x="1604647" y="92507"/>
                </a:cubicBezTo>
                <a:cubicBezTo>
                  <a:pt x="1610560" y="93774"/>
                  <a:pt x="1616507" y="94879"/>
                  <a:pt x="1622437" y="96065"/>
                </a:cubicBezTo>
                <a:cubicBezTo>
                  <a:pt x="1625995" y="98437"/>
                  <a:pt x="1629286" y="101269"/>
                  <a:pt x="1633111" y="103181"/>
                </a:cubicBezTo>
                <a:cubicBezTo>
                  <a:pt x="1652680" y="112669"/>
                  <a:pt x="1724728" y="96361"/>
                  <a:pt x="1746966" y="106739"/>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8"/>
          <p:cNvGrpSpPr/>
          <p:nvPr/>
        </p:nvGrpSpPr>
        <p:grpSpPr>
          <a:xfrm>
            <a:off x="0" y="526050"/>
            <a:ext cx="1828800" cy="1554541"/>
            <a:chOff x="0" y="2732537"/>
            <a:chExt cx="1828800" cy="1554541"/>
          </a:xfrm>
        </p:grpSpPr>
        <p:sp>
          <p:nvSpPr>
            <p:cNvPr id="30" name="TextBox 29"/>
            <p:cNvSpPr txBox="1"/>
            <p:nvPr/>
          </p:nvSpPr>
          <p:spPr>
            <a:xfrm>
              <a:off x="0" y="2732537"/>
              <a:ext cx="1828800" cy="1077218"/>
            </a:xfrm>
            <a:prstGeom prst="rect">
              <a:avLst/>
            </a:prstGeom>
            <a:noFill/>
            <a:effectLst>
              <a:outerShdw blurRad="50800" dist="38100" dir="8100000" algn="tr" rotWithShape="0">
                <a:prstClr val="black"/>
              </a:outerShdw>
            </a:effectLst>
          </p:spPr>
          <p:txBody>
            <a:bodyPr wrap="square" rtlCol="0">
              <a:spAutoFit/>
            </a:bodyPr>
            <a:lstStyle/>
            <a:p>
              <a:r>
                <a:rPr lang="en-US" sz="3200" b="1" dirty="0" smtClean="0">
                  <a:solidFill>
                    <a:srgbClr val="FF0000"/>
                  </a:solidFill>
                  <a:effectLst>
                    <a:outerShdw blurRad="38100" dist="38100" dir="2700000" algn="tl">
                      <a:srgbClr val="000000"/>
                    </a:outerShdw>
                  </a:effectLst>
                </a:rPr>
                <a:t>Traveler’s Rest</a:t>
              </a:r>
              <a:endParaRPr lang="en-US" sz="3200" b="1" dirty="0">
                <a:solidFill>
                  <a:srgbClr val="FF0000"/>
                </a:solidFill>
                <a:effectLst>
                  <a:outerShdw blurRad="38100" dist="38100" dir="2700000" algn="tl">
                    <a:srgbClr val="000000"/>
                  </a:outerShdw>
                </a:effectLst>
              </a:endParaRPr>
            </a:p>
          </p:txBody>
        </p:sp>
        <p:sp>
          <p:nvSpPr>
            <p:cNvPr id="31" name="5-Point Star 30"/>
            <p:cNvSpPr/>
            <p:nvPr/>
          </p:nvSpPr>
          <p:spPr>
            <a:xfrm>
              <a:off x="129208" y="3906078"/>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2166609" y="793230"/>
            <a:ext cx="544370" cy="380703"/>
          </a:xfrm>
          <a:custGeom>
            <a:avLst/>
            <a:gdLst>
              <a:gd name="connsiteX0" fmla="*/ 0 w 506732"/>
              <a:gd name="connsiteY0" fmla="*/ 355797 h 355797"/>
              <a:gd name="connsiteX1" fmla="*/ 0 w 506732"/>
              <a:gd name="connsiteY1" fmla="*/ 355797 h 355797"/>
              <a:gd name="connsiteX2" fmla="*/ 24906 w 506732"/>
              <a:gd name="connsiteY2" fmla="*/ 334449 h 355797"/>
              <a:gd name="connsiteX3" fmla="*/ 42695 w 506732"/>
              <a:gd name="connsiteY3" fmla="*/ 316660 h 355797"/>
              <a:gd name="connsiteX4" fmla="*/ 71159 w 506732"/>
              <a:gd name="connsiteY4" fmla="*/ 305986 h 355797"/>
              <a:gd name="connsiteX5" fmla="*/ 81833 w 506732"/>
              <a:gd name="connsiteY5" fmla="*/ 298870 h 355797"/>
              <a:gd name="connsiteX6" fmla="*/ 96065 w 506732"/>
              <a:gd name="connsiteY6" fmla="*/ 295312 h 355797"/>
              <a:gd name="connsiteX7" fmla="*/ 106739 w 506732"/>
              <a:gd name="connsiteY7" fmla="*/ 288196 h 355797"/>
              <a:gd name="connsiteX8" fmla="*/ 152993 w 506732"/>
              <a:gd name="connsiteY8" fmla="*/ 273964 h 355797"/>
              <a:gd name="connsiteX9" fmla="*/ 156551 w 506732"/>
              <a:gd name="connsiteY9" fmla="*/ 263290 h 355797"/>
              <a:gd name="connsiteX10" fmla="*/ 174341 w 506732"/>
              <a:gd name="connsiteY10" fmla="*/ 241942 h 355797"/>
              <a:gd name="connsiteX11" fmla="*/ 177899 w 506732"/>
              <a:gd name="connsiteY11" fmla="*/ 231268 h 355797"/>
              <a:gd name="connsiteX12" fmla="*/ 185015 w 506732"/>
              <a:gd name="connsiteY12" fmla="*/ 206362 h 355797"/>
              <a:gd name="connsiteX13" fmla="*/ 188572 w 506732"/>
              <a:gd name="connsiteY13" fmla="*/ 174340 h 355797"/>
              <a:gd name="connsiteX14" fmla="*/ 206362 w 506732"/>
              <a:gd name="connsiteY14" fmla="*/ 160109 h 355797"/>
              <a:gd name="connsiteX15" fmla="*/ 220594 w 506732"/>
              <a:gd name="connsiteY15" fmla="*/ 152993 h 355797"/>
              <a:gd name="connsiteX16" fmla="*/ 224152 w 506732"/>
              <a:gd name="connsiteY16" fmla="*/ 142319 h 355797"/>
              <a:gd name="connsiteX17" fmla="*/ 234826 w 506732"/>
              <a:gd name="connsiteY17" fmla="*/ 138761 h 355797"/>
              <a:gd name="connsiteX18" fmla="*/ 245500 w 506732"/>
              <a:gd name="connsiteY18" fmla="*/ 131645 h 355797"/>
              <a:gd name="connsiteX19" fmla="*/ 266848 w 506732"/>
              <a:gd name="connsiteY19" fmla="*/ 124529 h 355797"/>
              <a:gd name="connsiteX20" fmla="*/ 277522 w 506732"/>
              <a:gd name="connsiteY20" fmla="*/ 117413 h 355797"/>
              <a:gd name="connsiteX21" fmla="*/ 323776 w 506732"/>
              <a:gd name="connsiteY21" fmla="*/ 103181 h 355797"/>
              <a:gd name="connsiteX22" fmla="*/ 345123 w 506732"/>
              <a:gd name="connsiteY22" fmla="*/ 92507 h 355797"/>
              <a:gd name="connsiteX23" fmla="*/ 355797 w 506732"/>
              <a:gd name="connsiteY23" fmla="*/ 85391 h 355797"/>
              <a:gd name="connsiteX24" fmla="*/ 366471 w 506732"/>
              <a:gd name="connsiteY24" fmla="*/ 81833 h 355797"/>
              <a:gd name="connsiteX25" fmla="*/ 377145 w 506732"/>
              <a:gd name="connsiteY25" fmla="*/ 74717 h 355797"/>
              <a:gd name="connsiteX26" fmla="*/ 402051 w 506732"/>
              <a:gd name="connsiteY26" fmla="*/ 67601 h 355797"/>
              <a:gd name="connsiteX27" fmla="*/ 412725 w 506732"/>
              <a:gd name="connsiteY27" fmla="*/ 60485 h 355797"/>
              <a:gd name="connsiteX28" fmla="*/ 426957 w 506732"/>
              <a:gd name="connsiteY28" fmla="*/ 56927 h 355797"/>
              <a:gd name="connsiteX29" fmla="*/ 444747 w 506732"/>
              <a:gd name="connsiteY29" fmla="*/ 49811 h 355797"/>
              <a:gd name="connsiteX30" fmla="*/ 455421 w 506732"/>
              <a:gd name="connsiteY30" fmla="*/ 46253 h 355797"/>
              <a:gd name="connsiteX31" fmla="*/ 480327 w 506732"/>
              <a:gd name="connsiteY31" fmla="*/ 35579 h 355797"/>
              <a:gd name="connsiteX32" fmla="*/ 491001 w 506732"/>
              <a:gd name="connsiteY32" fmla="*/ 28463 h 355797"/>
              <a:gd name="connsiteX33" fmla="*/ 501674 w 506732"/>
              <a:gd name="connsiteY33" fmla="*/ 24905 h 355797"/>
              <a:gd name="connsiteX34" fmla="*/ 505232 w 506732"/>
              <a:gd name="connsiteY34" fmla="*/ 0 h 35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732" h="355797">
                <a:moveTo>
                  <a:pt x="0" y="355797"/>
                </a:moveTo>
                <a:lnTo>
                  <a:pt x="0" y="355797"/>
                </a:lnTo>
                <a:cubicBezTo>
                  <a:pt x="8302" y="348681"/>
                  <a:pt x="17591" y="342576"/>
                  <a:pt x="24906" y="334449"/>
                </a:cubicBezTo>
                <a:cubicBezTo>
                  <a:pt x="43747" y="313514"/>
                  <a:pt x="19886" y="324262"/>
                  <a:pt x="42695" y="316660"/>
                </a:cubicBezTo>
                <a:cubicBezTo>
                  <a:pt x="67727" y="299972"/>
                  <a:pt x="35986" y="319176"/>
                  <a:pt x="71159" y="305986"/>
                </a:cubicBezTo>
                <a:cubicBezTo>
                  <a:pt x="75163" y="304485"/>
                  <a:pt x="77903" y="300554"/>
                  <a:pt x="81833" y="298870"/>
                </a:cubicBezTo>
                <a:cubicBezTo>
                  <a:pt x="86328" y="296944"/>
                  <a:pt x="91321" y="296498"/>
                  <a:pt x="96065" y="295312"/>
                </a:cubicBezTo>
                <a:cubicBezTo>
                  <a:pt x="99623" y="292940"/>
                  <a:pt x="102792" y="289841"/>
                  <a:pt x="106739" y="288196"/>
                </a:cubicBezTo>
                <a:cubicBezTo>
                  <a:pt x="125070" y="280558"/>
                  <a:pt x="135812" y="278259"/>
                  <a:pt x="152993" y="273964"/>
                </a:cubicBezTo>
                <a:cubicBezTo>
                  <a:pt x="154179" y="270406"/>
                  <a:pt x="154471" y="266411"/>
                  <a:pt x="156551" y="263290"/>
                </a:cubicBezTo>
                <a:cubicBezTo>
                  <a:pt x="172289" y="239683"/>
                  <a:pt x="162700" y="265224"/>
                  <a:pt x="174341" y="241942"/>
                </a:cubicBezTo>
                <a:cubicBezTo>
                  <a:pt x="176018" y="238587"/>
                  <a:pt x="176821" y="234860"/>
                  <a:pt x="177899" y="231268"/>
                </a:cubicBezTo>
                <a:cubicBezTo>
                  <a:pt x="180380" y="222998"/>
                  <a:pt x="182643" y="214664"/>
                  <a:pt x="185015" y="206362"/>
                </a:cubicBezTo>
                <a:cubicBezTo>
                  <a:pt x="186201" y="195688"/>
                  <a:pt x="185967" y="184759"/>
                  <a:pt x="188572" y="174340"/>
                </a:cubicBezTo>
                <a:cubicBezTo>
                  <a:pt x="191778" y="161514"/>
                  <a:pt x="196886" y="164170"/>
                  <a:pt x="206362" y="160109"/>
                </a:cubicBezTo>
                <a:cubicBezTo>
                  <a:pt x="211237" y="158020"/>
                  <a:pt x="215850" y="155365"/>
                  <a:pt x="220594" y="152993"/>
                </a:cubicBezTo>
                <a:cubicBezTo>
                  <a:pt x="221780" y="149435"/>
                  <a:pt x="221500" y="144971"/>
                  <a:pt x="224152" y="142319"/>
                </a:cubicBezTo>
                <a:cubicBezTo>
                  <a:pt x="226804" y="139667"/>
                  <a:pt x="231471" y="140438"/>
                  <a:pt x="234826" y="138761"/>
                </a:cubicBezTo>
                <a:cubicBezTo>
                  <a:pt x="238651" y="136849"/>
                  <a:pt x="241592" y="133382"/>
                  <a:pt x="245500" y="131645"/>
                </a:cubicBezTo>
                <a:cubicBezTo>
                  <a:pt x="252354" y="128599"/>
                  <a:pt x="260607" y="128690"/>
                  <a:pt x="266848" y="124529"/>
                </a:cubicBezTo>
                <a:cubicBezTo>
                  <a:pt x="270406" y="122157"/>
                  <a:pt x="273592" y="119097"/>
                  <a:pt x="277522" y="117413"/>
                </a:cubicBezTo>
                <a:cubicBezTo>
                  <a:pt x="299223" y="108112"/>
                  <a:pt x="295044" y="122336"/>
                  <a:pt x="323776" y="103181"/>
                </a:cubicBezTo>
                <a:cubicBezTo>
                  <a:pt x="354368" y="82787"/>
                  <a:pt x="315662" y="107238"/>
                  <a:pt x="345123" y="92507"/>
                </a:cubicBezTo>
                <a:cubicBezTo>
                  <a:pt x="348948" y="90595"/>
                  <a:pt x="351972" y="87303"/>
                  <a:pt x="355797" y="85391"/>
                </a:cubicBezTo>
                <a:cubicBezTo>
                  <a:pt x="359152" y="83714"/>
                  <a:pt x="363116" y="83510"/>
                  <a:pt x="366471" y="81833"/>
                </a:cubicBezTo>
                <a:cubicBezTo>
                  <a:pt x="370296" y="79921"/>
                  <a:pt x="373320" y="76629"/>
                  <a:pt x="377145" y="74717"/>
                </a:cubicBezTo>
                <a:cubicBezTo>
                  <a:pt x="382249" y="72165"/>
                  <a:pt x="397491" y="68741"/>
                  <a:pt x="402051" y="67601"/>
                </a:cubicBezTo>
                <a:cubicBezTo>
                  <a:pt x="405609" y="65229"/>
                  <a:pt x="408795" y="62169"/>
                  <a:pt x="412725" y="60485"/>
                </a:cubicBezTo>
                <a:cubicBezTo>
                  <a:pt x="417220" y="58559"/>
                  <a:pt x="422318" y="58473"/>
                  <a:pt x="426957" y="56927"/>
                </a:cubicBezTo>
                <a:cubicBezTo>
                  <a:pt x="433016" y="54907"/>
                  <a:pt x="438767" y="52054"/>
                  <a:pt x="444747" y="49811"/>
                </a:cubicBezTo>
                <a:cubicBezTo>
                  <a:pt x="448259" y="48494"/>
                  <a:pt x="452066" y="47930"/>
                  <a:pt x="455421" y="46253"/>
                </a:cubicBezTo>
                <a:cubicBezTo>
                  <a:pt x="479992" y="33967"/>
                  <a:pt x="450707" y="42984"/>
                  <a:pt x="480327" y="35579"/>
                </a:cubicBezTo>
                <a:cubicBezTo>
                  <a:pt x="483885" y="33207"/>
                  <a:pt x="487176" y="30375"/>
                  <a:pt x="491001" y="28463"/>
                </a:cubicBezTo>
                <a:cubicBezTo>
                  <a:pt x="494355" y="26786"/>
                  <a:pt x="499022" y="27557"/>
                  <a:pt x="501674" y="24905"/>
                </a:cubicBezTo>
                <a:cubicBezTo>
                  <a:pt x="506732" y="19847"/>
                  <a:pt x="505232" y="5187"/>
                  <a:pt x="505232" y="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377492" y="0"/>
            <a:ext cx="1905000" cy="461665"/>
          </a:xfrm>
          <a:prstGeom prst="rect">
            <a:avLst/>
          </a:prstGeom>
          <a:solidFill>
            <a:srgbClr val="FFFF00"/>
          </a:solidFill>
        </p:spPr>
        <p:txBody>
          <a:bodyPr wrap="square" rtlCol="0">
            <a:spAutoFit/>
          </a:bodyPr>
          <a:lstStyle/>
          <a:p>
            <a:r>
              <a:rPr lang="en-US" sz="2400" b="1" dirty="0" smtClean="0"/>
              <a:t>Maria’s River</a:t>
            </a:r>
            <a:endParaRPr lang="en-US" sz="2400" b="1" dirty="0"/>
          </a:p>
        </p:txBody>
      </p:sp>
      <p:sp>
        <p:nvSpPr>
          <p:cNvPr id="56" name="TextBox 55"/>
          <p:cNvSpPr txBox="1"/>
          <p:nvPr/>
        </p:nvSpPr>
        <p:spPr>
          <a:xfrm>
            <a:off x="3409121" y="1295400"/>
            <a:ext cx="2057399" cy="461665"/>
          </a:xfrm>
          <a:prstGeom prst="rect">
            <a:avLst/>
          </a:prstGeom>
          <a:solidFill>
            <a:srgbClr val="FFFF00"/>
          </a:solidFill>
        </p:spPr>
        <p:txBody>
          <a:bodyPr wrap="square" rtlCol="0">
            <a:spAutoFit/>
          </a:bodyPr>
          <a:lstStyle/>
          <a:p>
            <a:r>
              <a:rPr lang="en-US" sz="2400" b="1" dirty="0" smtClean="0"/>
              <a:t>Missouri River</a:t>
            </a:r>
            <a:endParaRPr lang="en-US" sz="2400" b="1" dirty="0"/>
          </a:p>
        </p:txBody>
      </p:sp>
      <p:sp>
        <p:nvSpPr>
          <p:cNvPr id="57" name="TextBox 56"/>
          <p:cNvSpPr txBox="1"/>
          <p:nvPr/>
        </p:nvSpPr>
        <p:spPr>
          <a:xfrm>
            <a:off x="1965863" y="3096465"/>
            <a:ext cx="2442977" cy="461665"/>
          </a:xfrm>
          <a:prstGeom prst="rect">
            <a:avLst/>
          </a:prstGeom>
          <a:solidFill>
            <a:srgbClr val="FFFF00"/>
          </a:solidFill>
        </p:spPr>
        <p:txBody>
          <a:bodyPr wrap="square" rtlCol="0">
            <a:spAutoFit/>
          </a:bodyPr>
          <a:lstStyle/>
          <a:p>
            <a:r>
              <a:rPr lang="en-US" sz="2400" b="1" dirty="0" smtClean="0"/>
              <a:t>Yellowstone River</a:t>
            </a:r>
            <a:endParaRPr lang="en-US" sz="2400" b="1" dirty="0"/>
          </a:p>
        </p:txBody>
      </p:sp>
      <p:grpSp>
        <p:nvGrpSpPr>
          <p:cNvPr id="5" name="Group 43"/>
          <p:cNvGrpSpPr/>
          <p:nvPr/>
        </p:nvGrpSpPr>
        <p:grpSpPr>
          <a:xfrm>
            <a:off x="1295400" y="0"/>
            <a:ext cx="7099990" cy="4728595"/>
            <a:chOff x="1290362" y="-347869"/>
            <a:chExt cx="7099990" cy="4728595"/>
          </a:xfrm>
        </p:grpSpPr>
        <p:grpSp>
          <p:nvGrpSpPr>
            <p:cNvPr id="6" name="Group 33"/>
            <p:cNvGrpSpPr/>
            <p:nvPr/>
          </p:nvGrpSpPr>
          <p:grpSpPr>
            <a:xfrm>
              <a:off x="1290362" y="-347869"/>
              <a:ext cx="7099990" cy="4728595"/>
              <a:chOff x="1290362" y="-347869"/>
              <a:chExt cx="7099990" cy="4728595"/>
            </a:xfrm>
          </p:grpSpPr>
          <p:pic>
            <p:nvPicPr>
              <p:cNvPr id="192514" name="Picture 2" descr="Image result for pic mouth of marias river"/>
              <p:cNvPicPr>
                <a:picLocks noChangeAspect="1" noChangeArrowheads="1"/>
              </p:cNvPicPr>
              <p:nvPr/>
            </p:nvPicPr>
            <p:blipFill>
              <a:blip r:embed="rId5" cstate="print"/>
              <a:srcRect/>
              <a:stretch>
                <a:fillRect/>
              </a:stretch>
            </p:blipFill>
            <p:spPr bwMode="auto">
              <a:xfrm>
                <a:off x="1290362" y="-347869"/>
                <a:ext cx="7099990" cy="4728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2" name="TextBox 31"/>
              <p:cNvSpPr txBox="1"/>
              <p:nvPr/>
            </p:nvSpPr>
            <p:spPr>
              <a:xfrm rot="358069">
                <a:off x="1550504" y="2286001"/>
                <a:ext cx="1997765" cy="492443"/>
              </a:xfrm>
              <a:prstGeom prst="rect">
                <a:avLst/>
              </a:prstGeom>
              <a:noFill/>
            </p:spPr>
            <p:txBody>
              <a:bodyPr wrap="square" rtlCol="0">
                <a:spAutoFit/>
              </a:bodyPr>
              <a:lstStyle/>
              <a:p>
                <a:r>
                  <a:rPr lang="en-US" sz="2600" b="1" dirty="0" smtClean="0">
                    <a:solidFill>
                      <a:srgbClr val="FFFF00"/>
                    </a:solidFill>
                  </a:rPr>
                  <a:t>Maria’s River</a:t>
                </a:r>
                <a:endParaRPr lang="en-US" sz="2600" b="1" dirty="0">
                  <a:solidFill>
                    <a:srgbClr val="FFFF00"/>
                  </a:solidFill>
                </a:endParaRPr>
              </a:p>
            </p:txBody>
          </p:sp>
          <p:sp>
            <p:nvSpPr>
              <p:cNvPr id="33" name="TextBox 32"/>
              <p:cNvSpPr txBox="1"/>
              <p:nvPr/>
            </p:nvSpPr>
            <p:spPr>
              <a:xfrm rot="358069">
                <a:off x="5949374" y="1233400"/>
                <a:ext cx="2234486" cy="492443"/>
              </a:xfrm>
              <a:prstGeom prst="rect">
                <a:avLst/>
              </a:prstGeom>
              <a:noFill/>
            </p:spPr>
            <p:txBody>
              <a:bodyPr wrap="square" rtlCol="0">
                <a:spAutoFit/>
              </a:bodyPr>
              <a:lstStyle/>
              <a:p>
                <a:r>
                  <a:rPr lang="en-US" sz="2600" b="1" dirty="0" smtClean="0">
                    <a:solidFill>
                      <a:srgbClr val="FFFF00"/>
                    </a:solidFill>
                  </a:rPr>
                  <a:t>Missouri River</a:t>
                </a:r>
                <a:endParaRPr lang="en-US" sz="2600" b="1" dirty="0">
                  <a:solidFill>
                    <a:srgbClr val="FFFF00"/>
                  </a:solidFill>
                </a:endParaRPr>
              </a:p>
            </p:txBody>
          </p:sp>
        </p:grpSp>
        <p:cxnSp>
          <p:nvCxnSpPr>
            <p:cNvPr id="39" name="Straight Arrow Connector 38"/>
            <p:cNvCxnSpPr>
              <a:stCxn id="33" idx="1"/>
            </p:cNvCxnSpPr>
            <p:nvPr/>
          </p:nvCxnSpPr>
          <p:spPr>
            <a:xfrm flipH="1" flipV="1">
              <a:off x="5387008" y="1262269"/>
              <a:ext cx="568421" cy="101193"/>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3493839" y="2629045"/>
              <a:ext cx="561326" cy="2470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49" name="TextBox 48"/>
          <p:cNvSpPr txBox="1"/>
          <p:nvPr/>
        </p:nvSpPr>
        <p:spPr>
          <a:xfrm>
            <a:off x="1361661" y="-9939"/>
            <a:ext cx="457200" cy="707886"/>
          </a:xfrm>
          <a:prstGeom prst="rect">
            <a:avLst/>
          </a:prstGeom>
          <a:noFill/>
        </p:spPr>
        <p:txBody>
          <a:bodyPr wrap="square" rtlCol="0">
            <a:spAutoFit/>
          </a:bodyPr>
          <a:lstStyle/>
          <a:p>
            <a:r>
              <a:rPr lang="en-US" sz="4000" b="1" dirty="0" smtClean="0"/>
              <a:t>X</a:t>
            </a:r>
            <a:endParaRPr lang="en-US" sz="4000" b="1" dirty="0"/>
          </a:p>
        </p:txBody>
      </p:sp>
      <p:sp>
        <p:nvSpPr>
          <p:cNvPr id="29" name="Freeform 28"/>
          <p:cNvSpPr/>
          <p:nvPr/>
        </p:nvSpPr>
        <p:spPr>
          <a:xfrm>
            <a:off x="316111" y="2026310"/>
            <a:ext cx="510507" cy="1532382"/>
          </a:xfrm>
          <a:custGeom>
            <a:avLst/>
            <a:gdLst>
              <a:gd name="connsiteX0" fmla="*/ 93540 w 510507"/>
              <a:gd name="connsiteY0" fmla="*/ 0 h 1532382"/>
              <a:gd name="connsiteX1" fmla="*/ 93540 w 510507"/>
              <a:gd name="connsiteY1" fmla="*/ 0 h 1532382"/>
              <a:gd name="connsiteX2" fmla="*/ 78910 w 510507"/>
              <a:gd name="connsiteY2" fmla="*/ 226772 h 1532382"/>
              <a:gd name="connsiteX3" fmla="*/ 71595 w 510507"/>
              <a:gd name="connsiteY3" fmla="*/ 248717 h 1532382"/>
              <a:gd name="connsiteX4" fmla="*/ 56964 w 510507"/>
              <a:gd name="connsiteY4" fmla="*/ 270663 h 1532382"/>
              <a:gd name="connsiteX5" fmla="*/ 49649 w 510507"/>
              <a:gd name="connsiteY5" fmla="*/ 292608 h 1532382"/>
              <a:gd name="connsiteX6" fmla="*/ 35019 w 510507"/>
              <a:gd name="connsiteY6" fmla="*/ 314554 h 1532382"/>
              <a:gd name="connsiteX7" fmla="*/ 27703 w 510507"/>
              <a:gd name="connsiteY7" fmla="*/ 343815 h 1532382"/>
              <a:gd name="connsiteX8" fmla="*/ 20388 w 510507"/>
              <a:gd name="connsiteY8" fmla="*/ 365760 h 1532382"/>
              <a:gd name="connsiteX9" fmla="*/ 27703 w 510507"/>
              <a:gd name="connsiteY9" fmla="*/ 555956 h 1532382"/>
              <a:gd name="connsiteX10" fmla="*/ 42334 w 510507"/>
              <a:gd name="connsiteY10" fmla="*/ 651053 h 1532382"/>
              <a:gd name="connsiteX11" fmla="*/ 71595 w 510507"/>
              <a:gd name="connsiteY11" fmla="*/ 811988 h 1532382"/>
              <a:gd name="connsiteX12" fmla="*/ 86225 w 510507"/>
              <a:gd name="connsiteY12" fmla="*/ 833933 h 1532382"/>
              <a:gd name="connsiteX13" fmla="*/ 93540 w 510507"/>
              <a:gd name="connsiteY13" fmla="*/ 855879 h 1532382"/>
              <a:gd name="connsiteX14" fmla="*/ 108171 w 510507"/>
              <a:gd name="connsiteY14" fmla="*/ 870509 h 1532382"/>
              <a:gd name="connsiteX15" fmla="*/ 115486 w 510507"/>
              <a:gd name="connsiteY15" fmla="*/ 892455 h 1532382"/>
              <a:gd name="connsiteX16" fmla="*/ 159377 w 510507"/>
              <a:gd name="connsiteY16" fmla="*/ 907085 h 1532382"/>
              <a:gd name="connsiteX17" fmla="*/ 188638 w 510507"/>
              <a:gd name="connsiteY17" fmla="*/ 943661 h 1532382"/>
              <a:gd name="connsiteX18" fmla="*/ 203268 w 510507"/>
              <a:gd name="connsiteY18" fmla="*/ 1185063 h 1532382"/>
              <a:gd name="connsiteX19" fmla="*/ 210583 w 510507"/>
              <a:gd name="connsiteY19" fmla="*/ 1221639 h 1532382"/>
              <a:gd name="connsiteX20" fmla="*/ 225214 w 510507"/>
              <a:gd name="connsiteY20" fmla="*/ 1250900 h 1532382"/>
              <a:gd name="connsiteX21" fmla="*/ 247159 w 510507"/>
              <a:gd name="connsiteY21" fmla="*/ 1287476 h 1532382"/>
              <a:gd name="connsiteX22" fmla="*/ 254475 w 510507"/>
              <a:gd name="connsiteY22" fmla="*/ 1309421 h 1532382"/>
              <a:gd name="connsiteX23" fmla="*/ 276420 w 510507"/>
              <a:gd name="connsiteY23" fmla="*/ 1316736 h 1532382"/>
              <a:gd name="connsiteX24" fmla="*/ 283735 w 510507"/>
              <a:gd name="connsiteY24" fmla="*/ 1345997 h 1532382"/>
              <a:gd name="connsiteX25" fmla="*/ 320311 w 510507"/>
              <a:gd name="connsiteY25" fmla="*/ 1382573 h 1532382"/>
              <a:gd name="connsiteX26" fmla="*/ 327627 w 510507"/>
              <a:gd name="connsiteY26" fmla="*/ 1404519 h 1532382"/>
              <a:gd name="connsiteX27" fmla="*/ 342257 w 510507"/>
              <a:gd name="connsiteY27" fmla="*/ 1426464 h 1532382"/>
              <a:gd name="connsiteX28" fmla="*/ 349572 w 510507"/>
              <a:gd name="connsiteY28" fmla="*/ 1455725 h 1532382"/>
              <a:gd name="connsiteX29" fmla="*/ 393463 w 510507"/>
              <a:gd name="connsiteY29" fmla="*/ 1499616 h 1532382"/>
              <a:gd name="connsiteX30" fmla="*/ 430039 w 510507"/>
              <a:gd name="connsiteY30" fmla="*/ 1506932 h 1532382"/>
              <a:gd name="connsiteX31" fmla="*/ 510507 w 510507"/>
              <a:gd name="connsiteY31" fmla="*/ 1521562 h 153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0507" h="1532382">
                <a:moveTo>
                  <a:pt x="93540" y="0"/>
                </a:moveTo>
                <a:lnTo>
                  <a:pt x="93540" y="0"/>
                </a:lnTo>
                <a:cubicBezTo>
                  <a:pt x="88663" y="75591"/>
                  <a:pt x="85568" y="151317"/>
                  <a:pt x="78910" y="226772"/>
                </a:cubicBezTo>
                <a:cubicBezTo>
                  <a:pt x="78232" y="234453"/>
                  <a:pt x="75043" y="241820"/>
                  <a:pt x="71595" y="248717"/>
                </a:cubicBezTo>
                <a:cubicBezTo>
                  <a:pt x="67663" y="256581"/>
                  <a:pt x="61841" y="263348"/>
                  <a:pt x="56964" y="270663"/>
                </a:cubicBezTo>
                <a:cubicBezTo>
                  <a:pt x="54526" y="277978"/>
                  <a:pt x="53097" y="285711"/>
                  <a:pt x="49649" y="292608"/>
                </a:cubicBezTo>
                <a:cubicBezTo>
                  <a:pt x="45717" y="300472"/>
                  <a:pt x="38482" y="306473"/>
                  <a:pt x="35019" y="314554"/>
                </a:cubicBezTo>
                <a:cubicBezTo>
                  <a:pt x="31059" y="323795"/>
                  <a:pt x="30465" y="334148"/>
                  <a:pt x="27703" y="343815"/>
                </a:cubicBezTo>
                <a:cubicBezTo>
                  <a:pt x="25585" y="351229"/>
                  <a:pt x="22826" y="358445"/>
                  <a:pt x="20388" y="365760"/>
                </a:cubicBezTo>
                <a:cubicBezTo>
                  <a:pt x="22826" y="429159"/>
                  <a:pt x="22837" y="492697"/>
                  <a:pt x="27703" y="555956"/>
                </a:cubicBezTo>
                <a:cubicBezTo>
                  <a:pt x="30163" y="587934"/>
                  <a:pt x="39515" y="619105"/>
                  <a:pt x="42334" y="651053"/>
                </a:cubicBezTo>
                <a:cubicBezTo>
                  <a:pt x="56767" y="814625"/>
                  <a:pt x="0" y="788121"/>
                  <a:pt x="71595" y="811988"/>
                </a:cubicBezTo>
                <a:cubicBezTo>
                  <a:pt x="76472" y="819303"/>
                  <a:pt x="82293" y="826070"/>
                  <a:pt x="86225" y="833933"/>
                </a:cubicBezTo>
                <a:cubicBezTo>
                  <a:pt x="89673" y="840830"/>
                  <a:pt x="89573" y="849267"/>
                  <a:pt x="93540" y="855879"/>
                </a:cubicBezTo>
                <a:cubicBezTo>
                  <a:pt x="97088" y="861793"/>
                  <a:pt x="103294" y="865632"/>
                  <a:pt x="108171" y="870509"/>
                </a:cubicBezTo>
                <a:cubicBezTo>
                  <a:pt x="110609" y="877824"/>
                  <a:pt x="109211" y="887973"/>
                  <a:pt x="115486" y="892455"/>
                </a:cubicBezTo>
                <a:cubicBezTo>
                  <a:pt x="128035" y="901419"/>
                  <a:pt x="159377" y="907085"/>
                  <a:pt x="159377" y="907085"/>
                </a:cubicBezTo>
                <a:cubicBezTo>
                  <a:pt x="178597" y="919899"/>
                  <a:pt x="186560" y="918720"/>
                  <a:pt x="188638" y="943661"/>
                </a:cubicBezTo>
                <a:cubicBezTo>
                  <a:pt x="195333" y="1023998"/>
                  <a:pt x="196924" y="1104698"/>
                  <a:pt x="203268" y="1185063"/>
                </a:cubicBezTo>
                <a:cubicBezTo>
                  <a:pt x="204247" y="1197458"/>
                  <a:pt x="206651" y="1209844"/>
                  <a:pt x="210583" y="1221639"/>
                </a:cubicBezTo>
                <a:cubicBezTo>
                  <a:pt x="214032" y="1231984"/>
                  <a:pt x="220918" y="1240877"/>
                  <a:pt x="225214" y="1250900"/>
                </a:cubicBezTo>
                <a:cubicBezTo>
                  <a:pt x="239459" y="1284137"/>
                  <a:pt x="222829" y="1263145"/>
                  <a:pt x="247159" y="1287476"/>
                </a:cubicBezTo>
                <a:cubicBezTo>
                  <a:pt x="249598" y="1294791"/>
                  <a:pt x="249023" y="1303969"/>
                  <a:pt x="254475" y="1309421"/>
                </a:cubicBezTo>
                <a:cubicBezTo>
                  <a:pt x="259927" y="1314873"/>
                  <a:pt x="271603" y="1310715"/>
                  <a:pt x="276420" y="1316736"/>
                </a:cubicBezTo>
                <a:cubicBezTo>
                  <a:pt x="282700" y="1324587"/>
                  <a:pt x="278158" y="1337632"/>
                  <a:pt x="283735" y="1345997"/>
                </a:cubicBezTo>
                <a:cubicBezTo>
                  <a:pt x="293299" y="1360343"/>
                  <a:pt x="320311" y="1382573"/>
                  <a:pt x="320311" y="1382573"/>
                </a:cubicBezTo>
                <a:cubicBezTo>
                  <a:pt x="322750" y="1389888"/>
                  <a:pt x="324178" y="1397622"/>
                  <a:pt x="327627" y="1404519"/>
                </a:cubicBezTo>
                <a:cubicBezTo>
                  <a:pt x="331559" y="1412382"/>
                  <a:pt x="338794" y="1418383"/>
                  <a:pt x="342257" y="1426464"/>
                </a:cubicBezTo>
                <a:cubicBezTo>
                  <a:pt x="346217" y="1435705"/>
                  <a:pt x="345612" y="1446484"/>
                  <a:pt x="349572" y="1455725"/>
                </a:cubicBezTo>
                <a:cubicBezTo>
                  <a:pt x="357293" y="1473741"/>
                  <a:pt x="376129" y="1491912"/>
                  <a:pt x="393463" y="1499616"/>
                </a:cubicBezTo>
                <a:cubicBezTo>
                  <a:pt x="404825" y="1504666"/>
                  <a:pt x="417847" y="1504493"/>
                  <a:pt x="430039" y="1506932"/>
                </a:cubicBezTo>
                <a:cubicBezTo>
                  <a:pt x="468216" y="1532382"/>
                  <a:pt x="443193" y="1521562"/>
                  <a:pt x="510507" y="1521562"/>
                </a:cubicBez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4" name="Picture 3" descr="C:\Users\Sandra\AppData\Local\Microsoft\Windows\INetCache\IE\RXELTGZ5\mosquito[1].gif"/>
          <p:cNvPicPr>
            <a:picLocks noChangeAspect="1" noChangeArrowheads="1"/>
          </p:cNvPicPr>
          <p:nvPr/>
        </p:nvPicPr>
        <p:blipFill>
          <a:blip r:embed="rId6"/>
          <a:srcRect/>
          <a:stretch>
            <a:fillRect/>
          </a:stretch>
        </p:blipFill>
        <p:spPr bwMode="auto">
          <a:xfrm>
            <a:off x="9806940" y="5410200"/>
            <a:ext cx="2232660" cy="1495461"/>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2000"/>
                                        <p:tgtEl>
                                          <p:spTgt spid="4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up)">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0" presetClass="path" presetSubtype="0" accel="50000" decel="50000" fill="hold" nodeType="withEffect">
                                  <p:stCondLst>
                                    <p:cond delay="0"/>
                                  </p:stCondLst>
                                  <p:childTnLst>
                                    <p:animMotion origin="layout" path="M 0.00017 -4.39306E-6 C 0.00104 -0.00254 0.00313 -0.00531 0.00226 -0.00763 C 0.00139 -0.00994 -0.00173 -0.00855 -0.00347 -0.00994 C -0.02309 -0.02427 -0.00573 -0.01826 -0.02812 -0.02265 C -0.06215 -0.04115 -0.15191 -0.0282 -0.17326 -0.02774 C -0.17986 -0.00994 -0.18229 0.00116 -0.18646 0.02012 C -0.18437 0.03422 -0.18003 0.04532 -0.18455 0.06035 C -0.18628 0.06636 -0.19705 0.06683 -0.19965 0.06775 C -0.21267 0.07214 -0.22396 0.07561 -0.23733 0.07792 C -0.25 0.077 -0.26285 0.07885 -0.27517 0.07538 C -0.27812 0.07446 -0.27951 0.06914 -0.28073 0.06544 C -0.28524 0.05203 -0.28385 0.03792 -0.29028 0.02521 C -0.29253 0.01272 -0.29583 0.00532 -0.30156 -0.00508 C -0.30451 -0.01664 -0.31423 -0.02404 -0.32048 -0.0326 C -0.32239 -0.03514 -0.32604 -0.04023 -0.32604 -0.04023 C -0.32864 -0.05063 -0.33246 -0.05433 -0.33733 -0.06289 C -0.34444 -0.07491 -0.34722 -0.08601 -0.35434 -0.09803 C -0.35989 -0.11953 -0.35017 -0.08323 -0.36389 -0.12323 C -0.36875 -0.13687 -0.36892 -0.15075 -0.37517 -0.16323 C -0.37951 -0.18635 -0.37621 -0.17757 -0.38281 -0.19098 C -0.38663 -0.21109 -0.39444 -0.23121 -0.40538 -0.24624 C -0.40729 -0.24878 -0.40885 -0.25156 -0.41111 -0.25387 C -0.4151 -0.25826 -0.4243 -0.26635 -0.4243 -0.26635 C -0.42986 -0.27791 -0.42535 -0.27213 -0.43559 -0.2763 C -0.43958 -0.27768 -0.44687 -0.28138 -0.44687 -0.28138 C -0.46076 -0.2793 -0.47691 -0.28485 -0.48837 -0.27398 C -0.50312 -0.26011 -0.49028 -0.26867 -0.49965 -0.25641 C -0.5059 -0.24855 -0.51128 -0.24323 -0.51667 -0.23375 C -0.51892 -0.22196 -0.52274 -0.21294 -0.52413 -0.20092 C -0.52361 -0.18497 -0.52361 -0.16924 -0.52257 -0.15329 C -0.5217 -0.13826 -0.51562 -0.12485 -0.51285 -0.11052 C -0.51354 -0.08786 -0.51302 -0.0652 -0.51476 -0.04277 C -0.51562 -0.03167 -0.52812 -0.02242 -0.53385 -0.01757 C -0.5375 -0.01433 -0.54496 -0.00763 -0.54496 -0.00763 C -0.54566 -0.00416 -0.54548 -0.00046 -0.54687 0.00255 C -0.54809 0.00509 -0.55208 0.00463 -0.55243 0.00763 C -0.55503 0.03654 -0.55521 0.04925 -0.53733 0.05526 C -0.52587 0.06706 -0.51007 0.06798 -0.49601 0.07029 C -0.48524 0.06937 -0.4743 0.07053 -0.46389 0.06775 C -0.45833 0.06636 -0.45434 0.05989 -0.44878 0.05781 C -0.44444 0.05619 -0.4401 0.05434 -0.43559 0.05272 C -0.43298 0.05018 -0.43073 0.04717 -0.42812 0.04532 C -0.42587 0.0437 -0.42274 0.04463 -0.42048 0.04278 C -0.40173 0.02706 -0.42292 0.03607 -0.40538 0.03006 C -0.40035 0.01018 -0.39983 -0.0326 -0.39983 -0.0326 C -0.40052 -0.05017 -0.39965 -0.0682 -0.40156 -0.08554 C -0.40208 -0.08971 -0.40555 -0.09202 -0.40729 -0.09549 C -0.4158 -0.11144 -0.42708 -0.11098 -0.44132 -0.11306 C -0.45538 -0.1193 -0.46423 -0.11907 -0.4809 -0.12069 C -0.49965 -0.11976 -0.51858 -0.12046 -0.53733 -0.11815 C -0.54375 -0.11745 -0.55486 -0.09849 -0.56007 -0.09294 C -0.6033 -0.04693 -0.55052 -0.10497 -0.58264 -0.07283 C -0.59548 -0.06011 -0.60816 -0.04554 -0.62413 -0.04023 C -0.63507 -0.02242 -0.63524 -0.02589 -0.6526 -0.02265 C -0.81614 -0.02612 -0.73055 -0.01919 -0.80156 -0.03514 C -0.80538 -0.03861 -0.80903 -0.04184 -0.81285 -0.04531 C -0.81753 -0.04947 -0.82048 -0.06543 -0.82048 -0.06543 C -0.82621 -0.1045 -0.82673 -0.09826 -0.82239 -0.15329 C -0.82205 -0.16092 -0.80399 -0.18196 -0.80156 -0.18589 C -0.80035 -0.18774 -0.7967 -0.20138 -0.7941 -0.20346 C -0.77882 -0.2171 -0.76371 -0.21849 -0.74687 -0.22612 C -0.72639 -0.22312 -0.72118 -0.22474 -0.71094 -0.19861 C -0.71024 -0.19445 -0.71024 -0.18982 -0.70903 -0.18589 C -0.70764 -0.1815 -0.70434 -0.17803 -0.70347 -0.17341 C -0.70173 -0.16439 -0.70226 -0.15491 -0.70156 -0.14566 C -0.70226 -0.12809 -0.70173 -0.11028 -0.70347 -0.09294 C -0.70451 -0.083 -0.71319 -0.07745 -0.71858 -0.07028 C -0.73316 -0.05063 -0.75555 -0.04855 -0.77517 -0.04531 C -0.77795 -0.04554 -0.81423 -0.0467 -0.82604 -0.05017 C -0.82986 -0.05132 -0.83351 -0.05364 -0.83733 -0.05526 C -0.8401 -0.05641 -0.84236 -0.05942 -0.84496 -0.06034 C -0.86493 -0.06705 -0.88698 -0.06936 -0.90729 -0.07283 C -0.92048 -0.0719 -0.93368 -0.07167 -0.94687 -0.07028 C -0.95364 -0.06959 -0.96128 -0.06265 -0.96753 -0.06034 C -0.98333 -0.05456 -1.00069 -0.05502 -1.01667 -0.05271 C -1.02726 -0.04855 -1.03819 -0.04485 -1.04878 -0.04023 C -1.05486 -0.03468 -1.06059 -0.03329 -1.06753 -0.03005 C -1.07396 -0.01895 -1.07066 -0.0208 -1.07899 -0.01757 C -1.08142 -0.01664 -1.08646 -0.01502 -1.08646 -0.01502 " pathEditMode="relative" ptsTypes="ffffffffffffffffffffffffffffffffffffffffffffffffffffffffffffffffffffffffffffffA">
                                      <p:cBhvr>
                                        <p:cTn id="16" dur="3000" fill="hold"/>
                                        <p:tgtEl>
                                          <p:spTgt spid="34"/>
                                        </p:tgtEl>
                                        <p:attrNameLst>
                                          <p:attrName>ppt_x</p:attrName>
                                          <p:attrName>ppt_y</p:attrName>
                                        </p:attrNameLst>
                                      </p:cBhvr>
                                    </p:animMotion>
                                  </p:childTnLst>
                                </p:cTn>
                              </p:par>
                              <p:par>
                                <p:cTn id="17" presetID="10" presetClass="entr" presetSubtype="0" fill="hold" nodeType="withEffect">
                                  <p:stCondLst>
                                    <p:cond delay="100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fade">
                                      <p:cBhvr>
                                        <p:cTn id="19" dur="1000"/>
                                        <p:tgtEl>
                                          <p:spTgt spid="1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left)">
                                      <p:cBhvr>
                                        <p:cTn id="24" dur="2000"/>
                                        <p:tgtEl>
                                          <p:spTgt spid="46"/>
                                        </p:tgtEl>
                                      </p:cBhvr>
                                    </p:animEffect>
                                  </p:childTnLst>
                                </p:cTn>
                              </p:par>
                              <p:par>
                                <p:cTn id="25" presetID="10" presetClass="exit" presetSubtype="0" fill="hold" nodeType="withEffect">
                                  <p:stCondLst>
                                    <p:cond delay="0"/>
                                  </p:stCondLst>
                                  <p:childTnLst>
                                    <p:animEffect transition="out" filter="fade">
                                      <p:cBhvr>
                                        <p:cTn id="26" dur="1000"/>
                                        <p:tgtEl>
                                          <p:spTgt spid="34"/>
                                        </p:tgtEl>
                                      </p:cBhvr>
                                    </p:animEffect>
                                    <p:set>
                                      <p:cBhvr>
                                        <p:cTn id="27" dur="1" fill="hold">
                                          <p:stCondLst>
                                            <p:cond delay="999"/>
                                          </p:stCondLst>
                                        </p:cTn>
                                        <p:tgtEl>
                                          <p:spTgt spid="34"/>
                                        </p:tgtEl>
                                        <p:attrNameLst>
                                          <p:attrName>style.visibility</p:attrName>
                                        </p:attrNameLst>
                                      </p:cBhvr>
                                      <p:to>
                                        <p:strVal val="hidden"/>
                                      </p:to>
                                    </p:se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8">
                                            <p:txEl>
                                              <p:pRg st="1" end="1"/>
                                            </p:txEl>
                                          </p:spTgt>
                                        </p:tgtEl>
                                        <p:attrNameLst>
                                          <p:attrName>style.visibility</p:attrName>
                                        </p:attrNameLst>
                                      </p:cBhvr>
                                      <p:to>
                                        <p:strVal val="visible"/>
                                      </p:to>
                                    </p:set>
                                    <p:animEffect transition="in" filter="wipe(left)">
                                      <p:cBhvr>
                                        <p:cTn id="31" dur="1000"/>
                                        <p:tgtEl>
                                          <p:spTgt spid="18">
                                            <p:txEl>
                                              <p:pRg st="1" end="1"/>
                                            </p:txEl>
                                          </p:spTgt>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00"/>
                                        <p:tgtEl>
                                          <p:spTgt spid="5"/>
                                        </p:tgtEl>
                                      </p:cBhvr>
                                    </p:animEffect>
                                    <p:set>
                                      <p:cBhvr>
                                        <p:cTn id="40" dur="1" fill="hold">
                                          <p:stCondLst>
                                            <p:cond delay="999"/>
                                          </p:stCondLst>
                                        </p:cTn>
                                        <p:tgtEl>
                                          <p:spTgt spid="5"/>
                                        </p:tgtEl>
                                        <p:attrNameLst>
                                          <p:attrName>style.visibility</p:attrName>
                                        </p:attrNameLst>
                                      </p:cBhvr>
                                      <p:to>
                                        <p:strVal val="hidden"/>
                                      </p:to>
                                    </p:set>
                                  </p:childTnLst>
                                </p:cTn>
                              </p:par>
                            </p:childTnLst>
                          </p:cTn>
                        </p:par>
                        <p:par>
                          <p:cTn id="41" fill="hold">
                            <p:stCondLst>
                              <p:cond delay="1000"/>
                            </p:stCondLst>
                            <p:childTnLst>
                              <p:par>
                                <p:cTn id="42" presetID="22" presetClass="entr" presetSubtype="2" fill="hold" grpId="0" nodeType="after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right)">
                                      <p:cBhvr>
                                        <p:cTn id="44" dur="2000"/>
                                        <p:tgtEl>
                                          <p:spTgt spid="41"/>
                                        </p:tgtEl>
                                      </p:cBhvr>
                                    </p:animEffect>
                                  </p:childTnLst>
                                </p:cTn>
                              </p:par>
                            </p:childTnLst>
                          </p:cTn>
                        </p:par>
                        <p:par>
                          <p:cTn id="45" fill="hold">
                            <p:stCondLst>
                              <p:cond delay="3000"/>
                            </p:stCondLst>
                            <p:childTnLst>
                              <p:par>
                                <p:cTn id="46" presetID="51" presetClass="entr" presetSubtype="0" fill="hold" grpId="0"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770" decel="100000"/>
                                        <p:tgtEl>
                                          <p:spTgt spid="49"/>
                                        </p:tgtEl>
                                      </p:cBhvr>
                                    </p:animEffect>
                                    <p:animScale>
                                      <p:cBhvr>
                                        <p:cTn id="49" dur="770" decel="100000"/>
                                        <p:tgtEl>
                                          <p:spTgt spid="49"/>
                                        </p:tgtEl>
                                      </p:cBhvr>
                                      <p:from x="10000" y="10000"/>
                                      <p:to x="200000" y="450000"/>
                                    </p:animScale>
                                    <p:animScale>
                                      <p:cBhvr>
                                        <p:cTn id="50" dur="1230" accel="100000" fill="hold">
                                          <p:stCondLst>
                                            <p:cond delay="770"/>
                                          </p:stCondLst>
                                        </p:cTn>
                                        <p:tgtEl>
                                          <p:spTgt spid="49"/>
                                        </p:tgtEl>
                                      </p:cBhvr>
                                      <p:from x="200000" y="450000"/>
                                      <p:to x="100000" y="100000"/>
                                    </p:animScale>
                                    <p:set>
                                      <p:cBhvr>
                                        <p:cTn id="51" dur="770" fill="hold"/>
                                        <p:tgtEl>
                                          <p:spTgt spid="49"/>
                                        </p:tgtEl>
                                        <p:attrNameLst>
                                          <p:attrName>ppt_x</p:attrName>
                                        </p:attrNameLst>
                                      </p:cBhvr>
                                      <p:to>
                                        <p:strVal val="(0.5)"/>
                                      </p:to>
                                    </p:set>
                                    <p:anim from="(0.5)" to="(#ppt_x)" calcmode="lin" valueType="num">
                                      <p:cBhvr>
                                        <p:cTn id="52" dur="1230" accel="100000" fill="hold">
                                          <p:stCondLst>
                                            <p:cond delay="770"/>
                                          </p:stCondLst>
                                        </p:cTn>
                                        <p:tgtEl>
                                          <p:spTgt spid="49"/>
                                        </p:tgtEl>
                                        <p:attrNameLst>
                                          <p:attrName>ppt_x</p:attrName>
                                        </p:attrNameLst>
                                      </p:cBhvr>
                                    </p:anim>
                                    <p:set>
                                      <p:cBhvr>
                                        <p:cTn id="53" dur="770" fill="hold"/>
                                        <p:tgtEl>
                                          <p:spTgt spid="49"/>
                                        </p:tgtEl>
                                        <p:attrNameLst>
                                          <p:attrName>ppt_y</p:attrName>
                                        </p:attrNameLst>
                                      </p:cBhvr>
                                      <p:to>
                                        <p:strVal val="(#ppt_y+0.4)"/>
                                      </p:to>
                                    </p:set>
                                    <p:anim from="(#ppt_y+0.4)" to="(#ppt_y)" calcmode="lin" valueType="num">
                                      <p:cBhvr>
                                        <p:cTn id="54" dur="1230" accel="100000" fill="hold">
                                          <p:stCondLst>
                                            <p:cond delay="770"/>
                                          </p:stCondLst>
                                        </p:cTn>
                                        <p:tgtEl>
                                          <p:spTgt spid="49"/>
                                        </p:tgtEl>
                                        <p:attrNameLst>
                                          <p:attrName>ppt_y</p:attrName>
                                        </p:attrNameLst>
                                      </p:cBhvr>
                                    </p:anim>
                                  </p:childTnLst>
                                </p:cTn>
                              </p:par>
                            </p:childTnLst>
                          </p:cTn>
                        </p:par>
                        <p:par>
                          <p:cTn id="55" fill="hold">
                            <p:stCondLst>
                              <p:cond delay="5000"/>
                            </p:stCondLst>
                            <p:childTnLst>
                              <p:par>
                                <p:cTn id="56" presetID="22" presetClass="entr" presetSubtype="8" fill="hold" nodeType="afterEffect">
                                  <p:stCondLst>
                                    <p:cond delay="0"/>
                                  </p:stCondLst>
                                  <p:childTnLst>
                                    <p:set>
                                      <p:cBhvr>
                                        <p:cTn id="57" dur="1" fill="hold">
                                          <p:stCondLst>
                                            <p:cond delay="0"/>
                                          </p:stCondLst>
                                        </p:cTn>
                                        <p:tgtEl>
                                          <p:spTgt spid="18">
                                            <p:txEl>
                                              <p:pRg st="2" end="2"/>
                                            </p:txEl>
                                          </p:spTgt>
                                        </p:tgtEl>
                                        <p:attrNameLst>
                                          <p:attrName>style.visibility</p:attrName>
                                        </p:attrNameLst>
                                      </p:cBhvr>
                                      <p:to>
                                        <p:strVal val="visible"/>
                                      </p:to>
                                    </p:set>
                                    <p:animEffect transition="in" filter="wipe(left)">
                                      <p:cBhvr>
                                        <p:cTn id="58" dur="10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49" grpId="0"/>
      <p:bldP spid="29"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220200" cy="7241977"/>
            <a:chOff x="0" y="0"/>
            <a:chExt cx="9220200" cy="7241977"/>
          </a:xfrm>
        </p:grpSpPr>
        <p:sp useBgFill="1">
          <p:nvSpPr>
            <p:cNvPr id="3" name="Rectangle 2"/>
            <p:cNvSpPr/>
            <p:nvPr/>
          </p:nvSpPr>
          <p:spPr>
            <a:xfrm>
              <a:off x="0" y="0"/>
              <a:ext cx="9220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4876800"/>
              <a:ext cx="1828800" cy="1938992"/>
            </a:xfrm>
            <a:prstGeom prst="rect">
              <a:avLst/>
            </a:prstGeom>
          </p:spPr>
          <p:txBody>
            <a:bodyPr wrap="square">
              <a:spAutoFit/>
            </a:bodyPr>
            <a:lstStyle/>
            <a:p>
              <a:r>
                <a:rPr lang="en-US" sz="1500" b="1" u="sng" dirty="0" smtClean="0">
                  <a:solidFill>
                    <a:srgbClr val="000000"/>
                  </a:solidFill>
                </a:rPr>
                <a:t>POLITICIAN</a:t>
              </a:r>
            </a:p>
            <a:p>
              <a:r>
                <a:rPr lang="en-US" sz="1500" dirty="0" smtClean="0">
                  <a:solidFill>
                    <a:srgbClr val="000000"/>
                  </a:solidFill>
                </a:rPr>
                <a:t>Thomas Jefferson</a:t>
              </a:r>
            </a:p>
            <a:p>
              <a:r>
                <a:rPr lang="en-US" sz="1500" b="1" u="sng" dirty="0" smtClean="0">
                  <a:solidFill>
                    <a:srgbClr val="000000"/>
                  </a:solidFill>
                </a:rPr>
                <a:t>TEACHERS</a:t>
              </a:r>
            </a:p>
            <a:p>
              <a:r>
                <a:rPr lang="en-US" sz="1500" dirty="0" smtClean="0">
                  <a:solidFill>
                    <a:srgbClr val="000000"/>
                  </a:solidFill>
                </a:rPr>
                <a:t>Andrew Ellicott </a:t>
              </a:r>
            </a:p>
            <a:p>
              <a:r>
                <a:rPr lang="en-US" sz="1500" dirty="0" smtClean="0">
                  <a:solidFill>
                    <a:srgbClr val="000000"/>
                  </a:solidFill>
                </a:rPr>
                <a:t>Benjamin Barton </a:t>
              </a:r>
            </a:p>
            <a:p>
              <a:r>
                <a:rPr lang="en-US" sz="1500" dirty="0" smtClean="0">
                  <a:solidFill>
                    <a:srgbClr val="000000"/>
                  </a:solidFill>
                </a:rPr>
                <a:t>Robert Patterson</a:t>
              </a:r>
            </a:p>
            <a:p>
              <a:r>
                <a:rPr lang="en-US" sz="1500" dirty="0" smtClean="0">
                  <a:solidFill>
                    <a:srgbClr val="000000"/>
                  </a:solidFill>
                </a:rPr>
                <a:t>Caspar </a:t>
              </a:r>
              <a:r>
                <a:rPr lang="en-US" sz="1500" dirty="0" err="1" smtClean="0">
                  <a:solidFill>
                    <a:srgbClr val="000000"/>
                  </a:solidFill>
                </a:rPr>
                <a:t>Wistar</a:t>
              </a:r>
              <a:r>
                <a:rPr lang="en-US" sz="1500" dirty="0" smtClean="0">
                  <a:solidFill>
                    <a:srgbClr val="000000"/>
                  </a:solidFill>
                </a:rPr>
                <a:t> </a:t>
              </a:r>
            </a:p>
            <a:p>
              <a:r>
                <a:rPr lang="en-US" sz="1500" dirty="0" smtClean="0">
                  <a:solidFill>
                    <a:srgbClr val="000000"/>
                  </a:solidFill>
                </a:rPr>
                <a:t>Benjamin Rush</a:t>
              </a:r>
            </a:p>
          </p:txBody>
        </p:sp>
        <p:sp>
          <p:nvSpPr>
            <p:cNvPr id="5" name="Rectangle 4"/>
            <p:cNvSpPr/>
            <p:nvPr/>
          </p:nvSpPr>
          <p:spPr>
            <a:xfrm>
              <a:off x="7086600" y="91440"/>
              <a:ext cx="2133600" cy="3093154"/>
            </a:xfrm>
            <a:prstGeom prst="rect">
              <a:avLst/>
            </a:prstGeom>
          </p:spPr>
          <p:txBody>
            <a:bodyPr wrap="square">
              <a:spAutoFit/>
            </a:bodyPr>
            <a:lstStyle/>
            <a:p>
              <a:r>
                <a:rPr lang="en-US" sz="1500" b="1" u="sng" dirty="0" smtClean="0">
                  <a:solidFill>
                    <a:srgbClr val="000000"/>
                  </a:solidFill>
                </a:rPr>
                <a:t>FRENCH BOATMEN</a:t>
              </a:r>
            </a:p>
            <a:p>
              <a:r>
                <a:rPr lang="en-US" sz="1500" dirty="0" err="1" smtClean="0">
                  <a:solidFill>
                    <a:srgbClr val="000000"/>
                  </a:solidFill>
                </a:rPr>
                <a:t>Baptiste</a:t>
              </a:r>
              <a:r>
                <a:rPr lang="en-US" sz="1500" dirty="0" smtClean="0">
                  <a:solidFill>
                    <a:srgbClr val="000000"/>
                  </a:solidFill>
                </a:rPr>
                <a:t> </a:t>
              </a:r>
              <a:r>
                <a:rPr lang="en-US" sz="1500" dirty="0" err="1" smtClean="0">
                  <a:solidFill>
                    <a:srgbClr val="000000"/>
                  </a:solidFill>
                </a:rPr>
                <a:t>Deschamps</a:t>
              </a:r>
              <a:r>
                <a:rPr lang="en-US" sz="1500" dirty="0" smtClean="0">
                  <a:solidFill>
                    <a:srgbClr val="000000"/>
                  </a:solidFill>
                </a:rPr>
                <a:t> </a:t>
              </a:r>
            </a:p>
            <a:p>
              <a:r>
                <a:rPr lang="en-US" sz="1500" dirty="0" smtClean="0">
                  <a:solidFill>
                    <a:srgbClr val="000000"/>
                  </a:solidFill>
                </a:rPr>
                <a:t>Joseph De </a:t>
              </a:r>
              <a:r>
                <a:rPr lang="en-US" sz="1500" dirty="0" err="1" smtClean="0">
                  <a:solidFill>
                    <a:srgbClr val="000000"/>
                  </a:solidFill>
                </a:rPr>
                <a:t>Bartee</a:t>
              </a:r>
              <a:r>
                <a:rPr lang="en-US" sz="1500" dirty="0" smtClean="0">
                  <a:solidFill>
                    <a:srgbClr val="000000"/>
                  </a:solidFill>
                </a:rPr>
                <a:t> </a:t>
              </a:r>
            </a:p>
            <a:p>
              <a:r>
                <a:rPr lang="en-US" sz="1500" dirty="0" smtClean="0">
                  <a:solidFill>
                    <a:srgbClr val="000000"/>
                  </a:solidFill>
                </a:rPr>
                <a:t>E. </a:t>
              </a:r>
              <a:r>
                <a:rPr lang="en-US" sz="1500" dirty="0" err="1" smtClean="0">
                  <a:solidFill>
                    <a:srgbClr val="000000"/>
                  </a:solidFill>
                </a:rPr>
                <a:t>Cann</a:t>
              </a:r>
              <a:r>
                <a:rPr lang="en-US" sz="1500" dirty="0" smtClean="0">
                  <a:solidFill>
                    <a:srgbClr val="000000"/>
                  </a:solidFill>
                </a:rPr>
                <a:t> </a:t>
              </a:r>
            </a:p>
            <a:p>
              <a:r>
                <a:rPr lang="en-US" sz="1500" dirty="0" err="1" smtClean="0">
                  <a:solidFill>
                    <a:srgbClr val="000000"/>
                  </a:solidFill>
                </a:rPr>
                <a:t>Charol</a:t>
              </a:r>
              <a:r>
                <a:rPr lang="en-US" sz="1500" dirty="0" smtClean="0">
                  <a:solidFill>
                    <a:srgbClr val="000000"/>
                  </a:solidFill>
                </a:rPr>
                <a:t> </a:t>
              </a:r>
              <a:r>
                <a:rPr lang="en-US" sz="1500" dirty="0" err="1" smtClean="0">
                  <a:solidFill>
                    <a:srgbClr val="000000"/>
                  </a:solidFill>
                </a:rPr>
                <a:t>Cougee</a:t>
              </a:r>
              <a:r>
                <a:rPr lang="en-US" sz="1500" dirty="0" smtClean="0">
                  <a:solidFill>
                    <a:srgbClr val="000000"/>
                  </a:solidFill>
                </a:rPr>
                <a:t> </a:t>
              </a:r>
            </a:p>
            <a:p>
              <a:r>
                <a:rPr lang="en-US" sz="1500" dirty="0" smtClean="0">
                  <a:solidFill>
                    <a:srgbClr val="000000"/>
                  </a:solidFill>
                </a:rPr>
                <a:t>Pierre </a:t>
              </a:r>
              <a:r>
                <a:rPr lang="en-US" sz="1500" dirty="0" err="1" smtClean="0">
                  <a:solidFill>
                    <a:srgbClr val="000000"/>
                  </a:solidFill>
                </a:rPr>
                <a:t>Cruzatte</a:t>
              </a:r>
              <a:r>
                <a:rPr lang="en-US" sz="1500" dirty="0" smtClean="0">
                  <a:solidFill>
                    <a:srgbClr val="000000"/>
                  </a:solidFill>
                </a:rPr>
                <a:t> </a:t>
              </a:r>
            </a:p>
            <a:p>
              <a:r>
                <a:rPr lang="en-US" sz="1500" dirty="0" err="1" smtClean="0">
                  <a:solidFill>
                    <a:srgbClr val="000000"/>
                  </a:solidFill>
                </a:rPr>
                <a:t>Chaol</a:t>
              </a:r>
              <a:r>
                <a:rPr lang="en-US" sz="1500" dirty="0" smtClean="0">
                  <a:solidFill>
                    <a:srgbClr val="000000"/>
                  </a:solidFill>
                </a:rPr>
                <a:t> Hebert</a:t>
              </a:r>
            </a:p>
            <a:p>
              <a:r>
                <a:rPr lang="en-US" sz="1500" dirty="0" smtClean="0">
                  <a:solidFill>
                    <a:srgbClr val="000000"/>
                  </a:solidFill>
                </a:rPr>
                <a:t>Batiste </a:t>
              </a:r>
              <a:r>
                <a:rPr lang="en-US" sz="1500" dirty="0" err="1" smtClean="0">
                  <a:solidFill>
                    <a:srgbClr val="000000"/>
                  </a:solidFill>
                </a:rPr>
                <a:t>Jeunesse</a:t>
              </a:r>
              <a:r>
                <a:rPr lang="en-US" sz="1500" dirty="0" smtClean="0">
                  <a:solidFill>
                    <a:srgbClr val="000000"/>
                  </a:solidFill>
                </a:rPr>
                <a:t> </a:t>
              </a:r>
            </a:p>
            <a:p>
              <a:r>
                <a:rPr lang="en-US" sz="1500" dirty="0" smtClean="0">
                  <a:solidFill>
                    <a:srgbClr val="000000"/>
                  </a:solidFill>
                </a:rPr>
                <a:t>La </a:t>
              </a:r>
              <a:r>
                <a:rPr lang="en-US" sz="1500" dirty="0" err="1" smtClean="0">
                  <a:solidFill>
                    <a:srgbClr val="000000"/>
                  </a:solidFill>
                </a:rPr>
                <a:t>Bartee</a:t>
              </a:r>
              <a:r>
                <a:rPr lang="en-US" sz="1500" dirty="0" smtClean="0">
                  <a:solidFill>
                    <a:srgbClr val="000000"/>
                  </a:solidFill>
                </a:rPr>
                <a:t> </a:t>
              </a:r>
            </a:p>
            <a:p>
              <a:r>
                <a:rPr lang="en-US" sz="1500" dirty="0" err="1" smtClean="0">
                  <a:solidFill>
                    <a:srgbClr val="000000"/>
                  </a:solidFill>
                </a:rPr>
                <a:t>Labiche</a:t>
              </a:r>
              <a:r>
                <a:rPr lang="en-US" sz="1500" dirty="0" smtClean="0">
                  <a:solidFill>
                    <a:srgbClr val="000000"/>
                  </a:solidFill>
                </a:rPr>
                <a:t> </a:t>
              </a:r>
              <a:r>
                <a:rPr lang="en-US" sz="1500" dirty="0" err="1" smtClean="0">
                  <a:solidFill>
                    <a:srgbClr val="000000"/>
                  </a:solidFill>
                </a:rPr>
                <a:t>Mallat</a:t>
              </a:r>
              <a:r>
                <a:rPr lang="en-US" sz="1500" dirty="0" smtClean="0">
                  <a:solidFill>
                    <a:srgbClr val="000000"/>
                  </a:solidFill>
                </a:rPr>
                <a:t> </a:t>
              </a:r>
            </a:p>
            <a:p>
              <a:r>
                <a:rPr lang="en-US" sz="1500" dirty="0" smtClean="0">
                  <a:solidFill>
                    <a:srgbClr val="000000"/>
                  </a:solidFill>
                </a:rPr>
                <a:t>Paul </a:t>
              </a:r>
              <a:r>
                <a:rPr lang="en-US" sz="1500" dirty="0" err="1" smtClean="0">
                  <a:solidFill>
                    <a:srgbClr val="000000"/>
                  </a:solidFill>
                </a:rPr>
                <a:t>Primeau</a:t>
              </a:r>
              <a:endParaRPr lang="en-US" sz="1500" dirty="0" smtClean="0">
                <a:solidFill>
                  <a:srgbClr val="000000"/>
                </a:solidFill>
              </a:endParaRPr>
            </a:p>
            <a:p>
              <a:r>
                <a:rPr lang="en-US" sz="1500" dirty="0" smtClean="0">
                  <a:solidFill>
                    <a:srgbClr val="000000"/>
                  </a:solidFill>
                </a:rPr>
                <a:t>Francois Rivet</a:t>
              </a:r>
            </a:p>
            <a:p>
              <a:r>
                <a:rPr lang="en-US" sz="1500" dirty="0" smtClean="0">
                  <a:solidFill>
                    <a:srgbClr val="000000"/>
                  </a:solidFill>
                </a:rPr>
                <a:t>Peter </a:t>
              </a:r>
              <a:r>
                <a:rPr lang="en-US" sz="1500" dirty="0" err="1" smtClean="0">
                  <a:solidFill>
                    <a:srgbClr val="000000"/>
                  </a:solidFill>
                </a:rPr>
                <a:t>Roi</a:t>
              </a:r>
              <a:r>
                <a:rPr lang="en-US" sz="1500" dirty="0" smtClean="0">
                  <a:solidFill>
                    <a:srgbClr val="000000"/>
                  </a:solidFill>
                </a:rPr>
                <a:t> </a:t>
              </a:r>
            </a:p>
          </p:txBody>
        </p:sp>
        <p:grpSp>
          <p:nvGrpSpPr>
            <p:cNvPr id="6" name="Group 12"/>
            <p:cNvGrpSpPr/>
            <p:nvPr/>
          </p:nvGrpSpPr>
          <p:grpSpPr>
            <a:xfrm>
              <a:off x="2057400" y="70783"/>
              <a:ext cx="4953000" cy="7171194"/>
              <a:chOff x="2057400" y="0"/>
              <a:chExt cx="4953000" cy="7171194"/>
            </a:xfrm>
          </p:grpSpPr>
          <p:sp>
            <p:nvSpPr>
              <p:cNvPr id="8" name="Rectangle 7"/>
              <p:cNvSpPr/>
              <p:nvPr/>
            </p:nvSpPr>
            <p:spPr>
              <a:xfrm>
                <a:off x="2057400" y="0"/>
                <a:ext cx="4953000" cy="7171194"/>
              </a:xfrm>
              <a:prstGeom prst="rect">
                <a:avLst/>
              </a:prstGeom>
            </p:spPr>
            <p:txBody>
              <a:bodyPr wrap="square">
                <a:spAutoFit/>
              </a:bodyPr>
              <a:lstStyle/>
              <a:p>
                <a:r>
                  <a:rPr lang="en-US" sz="2000" b="1" dirty="0" smtClean="0">
                    <a:solidFill>
                      <a:srgbClr val="000000"/>
                    </a:solidFill>
                  </a:rPr>
                  <a:t>	</a:t>
                </a:r>
                <a:r>
                  <a:rPr lang="en-US" sz="2000" b="1" u="sng" dirty="0" smtClean="0">
                    <a:solidFill>
                      <a:srgbClr val="000000"/>
                    </a:solidFill>
                  </a:rPr>
                  <a:t>CORPS OF DISCOVERY</a:t>
                </a:r>
              </a:p>
              <a:p>
                <a:r>
                  <a:rPr lang="en-US" sz="2000" b="1" dirty="0" smtClean="0">
                    <a:solidFill>
                      <a:srgbClr val="000000"/>
                    </a:solidFill>
                  </a:rPr>
                  <a:t>	       LEADERS	</a:t>
                </a:r>
              </a:p>
              <a:p>
                <a:r>
                  <a:rPr lang="en-US" sz="2000" dirty="0" smtClean="0">
                    <a:solidFill>
                      <a:srgbClr val="000000"/>
                    </a:solidFill>
                  </a:rPr>
                  <a:t>Meriwether Lewis        William Clark</a:t>
                </a:r>
              </a:p>
              <a:p>
                <a:r>
                  <a:rPr lang="en-US" sz="2000" b="1" dirty="0" smtClean="0">
                    <a:solidFill>
                      <a:srgbClr val="000000"/>
                    </a:solidFill>
                  </a:rPr>
                  <a:t>	       SERGEANTS</a:t>
                </a:r>
              </a:p>
              <a:p>
                <a:r>
                  <a:rPr lang="en-US" sz="2000" dirty="0" smtClean="0">
                    <a:solidFill>
                      <a:srgbClr val="000000"/>
                    </a:solidFill>
                  </a:rPr>
                  <a:t>Charles Floyd 	         Nathaniel Pryor</a:t>
                </a:r>
              </a:p>
              <a:p>
                <a:r>
                  <a:rPr lang="en-US" sz="2000" dirty="0" smtClean="0">
                    <a:solidFill>
                      <a:srgbClr val="000000"/>
                    </a:solidFill>
                  </a:rPr>
                  <a:t>Patrick </a:t>
                </a:r>
                <a:r>
                  <a:rPr lang="en-US" sz="2000" dirty="0" err="1" smtClean="0">
                    <a:solidFill>
                      <a:srgbClr val="000000"/>
                    </a:solidFill>
                  </a:rPr>
                  <a:t>Gass</a:t>
                </a:r>
                <a:r>
                  <a:rPr lang="en-US" sz="2000" dirty="0" smtClean="0">
                    <a:solidFill>
                      <a:srgbClr val="000000"/>
                    </a:solidFill>
                  </a:rPr>
                  <a:t> 	         Richard </a:t>
                </a:r>
                <a:r>
                  <a:rPr lang="en-US" sz="2000" dirty="0" err="1" smtClean="0">
                    <a:solidFill>
                      <a:srgbClr val="000000"/>
                    </a:solidFill>
                  </a:rPr>
                  <a:t>Warfington</a:t>
                </a:r>
                <a:r>
                  <a:rPr lang="en-US" sz="2000" dirty="0" smtClean="0">
                    <a:solidFill>
                      <a:srgbClr val="000000"/>
                    </a:solidFill>
                  </a:rPr>
                  <a:t> </a:t>
                </a:r>
              </a:p>
              <a:p>
                <a:r>
                  <a:rPr lang="en-US" sz="2000" dirty="0" smtClean="0">
                    <a:solidFill>
                      <a:srgbClr val="000000"/>
                    </a:solidFill>
                  </a:rPr>
                  <a:t>John Ordway </a:t>
                </a:r>
              </a:p>
              <a:p>
                <a:r>
                  <a:rPr lang="en-US" sz="2000" b="1" dirty="0" smtClean="0">
                    <a:solidFill>
                      <a:srgbClr val="000000"/>
                    </a:solidFill>
                  </a:rPr>
                  <a:t>	       PRIVATES	</a:t>
                </a:r>
              </a:p>
              <a:p>
                <a:r>
                  <a:rPr lang="en-US" sz="2000" dirty="0" smtClean="0">
                    <a:solidFill>
                      <a:srgbClr val="000000"/>
                    </a:solidFill>
                  </a:rPr>
                  <a:t>John </a:t>
                </a:r>
                <a:r>
                  <a:rPr lang="en-US" sz="2000" dirty="0" err="1" smtClean="0">
                    <a:solidFill>
                      <a:srgbClr val="000000"/>
                    </a:solidFill>
                  </a:rPr>
                  <a:t>Boley</a:t>
                </a:r>
                <a:r>
                  <a:rPr lang="en-US" sz="2000" dirty="0" smtClean="0">
                    <a:solidFill>
                      <a:srgbClr val="000000"/>
                    </a:solidFill>
                  </a:rPr>
                  <a:t> 	</a:t>
                </a:r>
              </a:p>
              <a:p>
                <a:r>
                  <a:rPr lang="en-US" sz="2000" dirty="0" smtClean="0">
                    <a:solidFill>
                      <a:srgbClr val="000000"/>
                    </a:solidFill>
                  </a:rPr>
                  <a:t>William Bratton 1812</a:t>
                </a:r>
              </a:p>
              <a:p>
                <a:r>
                  <a:rPr lang="en-US" sz="2000" dirty="0" smtClean="0">
                    <a:solidFill>
                      <a:srgbClr val="000000"/>
                    </a:solidFill>
                  </a:rPr>
                  <a:t>John Collins 	</a:t>
                </a:r>
              </a:p>
              <a:p>
                <a:r>
                  <a:rPr lang="en-US" sz="2000" dirty="0" smtClean="0">
                    <a:solidFill>
                      <a:srgbClr val="000000"/>
                    </a:solidFill>
                  </a:rPr>
                  <a:t>John </a:t>
                </a:r>
                <a:r>
                  <a:rPr lang="en-US" sz="2000" dirty="0" err="1" smtClean="0">
                    <a:solidFill>
                      <a:srgbClr val="000000"/>
                    </a:solidFill>
                  </a:rPr>
                  <a:t>Colter</a:t>
                </a:r>
                <a:r>
                  <a:rPr lang="en-US" sz="2000" dirty="0" smtClean="0">
                    <a:solidFill>
                      <a:srgbClr val="000000"/>
                    </a:solidFill>
                  </a:rPr>
                  <a:t> 	</a:t>
                </a:r>
              </a:p>
              <a:p>
                <a:r>
                  <a:rPr lang="en-US" sz="2000" dirty="0" smtClean="0">
                    <a:solidFill>
                      <a:srgbClr val="000000"/>
                    </a:solidFill>
                  </a:rPr>
                  <a:t>John Dame	</a:t>
                </a:r>
              </a:p>
              <a:p>
                <a:r>
                  <a:rPr lang="en-US" sz="2000" dirty="0" smtClean="0">
                    <a:solidFill>
                      <a:srgbClr val="000000"/>
                    </a:solidFill>
                  </a:rPr>
                  <a:t>Joseph Field	</a:t>
                </a:r>
              </a:p>
              <a:p>
                <a:r>
                  <a:rPr lang="en-US" sz="2000" dirty="0" err="1" smtClean="0">
                    <a:solidFill>
                      <a:srgbClr val="000000"/>
                    </a:solidFill>
                  </a:rPr>
                  <a:t>Reubin</a:t>
                </a:r>
                <a:r>
                  <a:rPr lang="en-US" sz="2000" dirty="0" smtClean="0">
                    <a:solidFill>
                      <a:srgbClr val="000000"/>
                    </a:solidFill>
                  </a:rPr>
                  <a:t> Field	</a:t>
                </a:r>
              </a:p>
              <a:p>
                <a:r>
                  <a:rPr lang="en-US" sz="2000" dirty="0" smtClean="0">
                    <a:solidFill>
                      <a:srgbClr val="000000"/>
                    </a:solidFill>
                  </a:rPr>
                  <a:t>Robert Frazer	</a:t>
                </a:r>
              </a:p>
              <a:p>
                <a:r>
                  <a:rPr lang="en-US" sz="2000" dirty="0" smtClean="0">
                    <a:solidFill>
                      <a:srgbClr val="000000"/>
                    </a:solidFill>
                  </a:rPr>
                  <a:t>George Gibson </a:t>
                </a:r>
              </a:p>
              <a:p>
                <a:r>
                  <a:rPr lang="en-US" sz="2000" dirty="0" smtClean="0">
                    <a:solidFill>
                      <a:srgbClr val="000000"/>
                    </a:solidFill>
                  </a:rPr>
                  <a:t>Hugh Hall</a:t>
                </a:r>
              </a:p>
              <a:p>
                <a:r>
                  <a:rPr lang="en-US" sz="2000" dirty="0" smtClean="0">
                    <a:solidFill>
                      <a:srgbClr val="000000"/>
                    </a:solidFill>
                  </a:rPr>
                  <a:t>Thomas Howard</a:t>
                </a:r>
              </a:p>
              <a:p>
                <a:r>
                  <a:rPr lang="en-US" sz="2000" dirty="0" smtClean="0">
                    <a:solidFill>
                      <a:srgbClr val="000000"/>
                    </a:solidFill>
                  </a:rPr>
                  <a:t>Francois </a:t>
                </a:r>
                <a:r>
                  <a:rPr lang="en-US" sz="2000" dirty="0" err="1" smtClean="0">
                    <a:solidFill>
                      <a:srgbClr val="000000"/>
                    </a:solidFill>
                  </a:rPr>
                  <a:t>Labiche</a:t>
                </a:r>
                <a:endParaRPr lang="en-US" sz="2000" dirty="0" smtClean="0">
                  <a:solidFill>
                    <a:srgbClr val="000000"/>
                  </a:solidFill>
                </a:endParaRPr>
              </a:p>
              <a:p>
                <a:r>
                  <a:rPr lang="en-US" sz="2000" dirty="0" smtClean="0">
                    <a:solidFill>
                      <a:srgbClr val="000000"/>
                    </a:solidFill>
                  </a:rPr>
                  <a:t>Jean Le Page 	</a:t>
                </a:r>
              </a:p>
              <a:p>
                <a:r>
                  <a:rPr lang="en-US" sz="2000" dirty="0" smtClean="0">
                    <a:solidFill>
                      <a:srgbClr val="000000"/>
                    </a:solidFill>
                  </a:rPr>
                  <a:t>Hugh McNeal 	</a:t>
                </a:r>
              </a:p>
              <a:p>
                <a:r>
                  <a:rPr lang="en-US" sz="2000" dirty="0" smtClean="0">
                    <a:solidFill>
                      <a:srgbClr val="000000"/>
                    </a:solidFill>
                  </a:rPr>
                  <a:t>	</a:t>
                </a:r>
              </a:p>
            </p:txBody>
          </p:sp>
          <p:sp>
            <p:nvSpPr>
              <p:cNvPr id="9" name="Rectangle 8"/>
              <p:cNvSpPr/>
              <p:nvPr/>
            </p:nvSpPr>
            <p:spPr>
              <a:xfrm>
                <a:off x="4419600" y="2443817"/>
                <a:ext cx="2438400" cy="4401205"/>
              </a:xfrm>
              <a:prstGeom prst="rect">
                <a:avLst/>
              </a:prstGeom>
            </p:spPr>
            <p:txBody>
              <a:bodyPr wrap="square">
                <a:spAutoFit/>
              </a:bodyPr>
              <a:lstStyle/>
              <a:p>
                <a:r>
                  <a:rPr lang="en-US" sz="2000" dirty="0" smtClean="0">
                    <a:solidFill>
                      <a:srgbClr val="000000"/>
                    </a:solidFill>
                  </a:rPr>
                  <a:t>John Newman  	</a:t>
                </a:r>
              </a:p>
              <a:p>
                <a:r>
                  <a:rPr lang="en-US" sz="2000" dirty="0" smtClean="0">
                    <a:solidFill>
                      <a:srgbClr val="000000"/>
                    </a:solidFill>
                  </a:rPr>
                  <a:t>John Potts 	</a:t>
                </a:r>
              </a:p>
              <a:p>
                <a:r>
                  <a:rPr lang="en-US" sz="2000" dirty="0" smtClean="0">
                    <a:solidFill>
                      <a:srgbClr val="000000"/>
                    </a:solidFill>
                  </a:rPr>
                  <a:t>Moses Reed	</a:t>
                </a:r>
              </a:p>
              <a:p>
                <a:r>
                  <a:rPr lang="en-US" sz="2000" dirty="0" smtClean="0">
                    <a:solidFill>
                      <a:srgbClr val="000000"/>
                    </a:solidFill>
                  </a:rPr>
                  <a:t>John Robertson	</a:t>
                </a:r>
              </a:p>
              <a:p>
                <a:r>
                  <a:rPr lang="en-US" sz="2000" dirty="0" smtClean="0">
                    <a:solidFill>
                      <a:srgbClr val="000000"/>
                    </a:solidFill>
                  </a:rPr>
                  <a:t>George Shannon	</a:t>
                </a:r>
              </a:p>
              <a:p>
                <a:r>
                  <a:rPr lang="en-US" sz="2000" dirty="0" smtClean="0">
                    <a:solidFill>
                      <a:srgbClr val="000000"/>
                    </a:solidFill>
                  </a:rPr>
                  <a:t>John Shields	</a:t>
                </a:r>
              </a:p>
              <a:p>
                <a:r>
                  <a:rPr lang="en-US" sz="2000" dirty="0" smtClean="0">
                    <a:solidFill>
                      <a:srgbClr val="000000"/>
                    </a:solidFill>
                  </a:rPr>
                  <a:t>John Thompson	</a:t>
                </a:r>
              </a:p>
              <a:p>
                <a:r>
                  <a:rPr lang="en-US" sz="2000" dirty="0" err="1" smtClean="0">
                    <a:solidFill>
                      <a:srgbClr val="000000"/>
                    </a:solidFill>
                  </a:rPr>
                  <a:t>Ebeneezer</a:t>
                </a:r>
                <a:r>
                  <a:rPr lang="en-US" sz="2000" dirty="0" smtClean="0">
                    <a:solidFill>
                      <a:srgbClr val="000000"/>
                    </a:solidFill>
                  </a:rPr>
                  <a:t> Tuttle 	</a:t>
                </a:r>
              </a:p>
              <a:p>
                <a:r>
                  <a:rPr lang="en-US" sz="2000" dirty="0" smtClean="0">
                    <a:solidFill>
                      <a:srgbClr val="000000"/>
                    </a:solidFill>
                  </a:rPr>
                  <a:t>Peter Weiser	</a:t>
                </a:r>
              </a:p>
              <a:p>
                <a:r>
                  <a:rPr lang="en-US" sz="2000" dirty="0" smtClean="0">
                    <a:solidFill>
                      <a:srgbClr val="000000"/>
                    </a:solidFill>
                  </a:rPr>
                  <a:t>William Werner	</a:t>
                </a:r>
              </a:p>
              <a:p>
                <a:r>
                  <a:rPr lang="en-US" sz="2000" dirty="0" err="1" smtClean="0">
                    <a:solidFill>
                      <a:srgbClr val="000000"/>
                    </a:solidFill>
                  </a:rPr>
                  <a:t>Issac</a:t>
                </a:r>
                <a:r>
                  <a:rPr lang="en-US" sz="2000" dirty="0" smtClean="0">
                    <a:solidFill>
                      <a:srgbClr val="000000"/>
                    </a:solidFill>
                  </a:rPr>
                  <a:t> White	</a:t>
                </a:r>
              </a:p>
              <a:p>
                <a:r>
                  <a:rPr lang="en-US" sz="2000" dirty="0" smtClean="0">
                    <a:solidFill>
                      <a:srgbClr val="000000"/>
                    </a:solidFill>
                  </a:rPr>
                  <a:t>Joseph Whitehouse</a:t>
                </a:r>
              </a:p>
              <a:p>
                <a:r>
                  <a:rPr lang="en-US" sz="2000" dirty="0" smtClean="0">
                    <a:solidFill>
                      <a:srgbClr val="000000"/>
                    </a:solidFill>
                  </a:rPr>
                  <a:t>Alexander </a:t>
                </a:r>
                <a:r>
                  <a:rPr lang="en-US" sz="2000" dirty="0" err="1" smtClean="0">
                    <a:solidFill>
                      <a:srgbClr val="000000"/>
                    </a:solidFill>
                  </a:rPr>
                  <a:t>Willar</a:t>
                </a:r>
                <a:r>
                  <a:rPr lang="en-US" sz="2000" dirty="0" smtClean="0">
                    <a:solidFill>
                      <a:srgbClr val="000000"/>
                    </a:solidFill>
                  </a:rPr>
                  <a:t>	</a:t>
                </a:r>
              </a:p>
              <a:p>
                <a:r>
                  <a:rPr lang="en-US" sz="2000" dirty="0" smtClean="0">
                    <a:solidFill>
                      <a:srgbClr val="000000"/>
                    </a:solidFill>
                  </a:rPr>
                  <a:t>Richard Windsor	</a:t>
                </a:r>
              </a:p>
            </p:txBody>
          </p:sp>
        </p:grpSp>
        <p:sp>
          <p:nvSpPr>
            <p:cNvPr id="7" name="Rectangle 6"/>
            <p:cNvSpPr/>
            <p:nvPr/>
          </p:nvSpPr>
          <p:spPr>
            <a:xfrm>
              <a:off x="152400" y="87154"/>
              <a:ext cx="2286000" cy="5170646"/>
            </a:xfrm>
            <a:prstGeom prst="rect">
              <a:avLst/>
            </a:prstGeom>
          </p:spPr>
          <p:txBody>
            <a:bodyPr wrap="square">
              <a:spAutoFit/>
            </a:bodyPr>
            <a:lstStyle/>
            <a:p>
              <a:r>
                <a:rPr lang="en-US" sz="1500" b="1" u="sng" dirty="0" smtClean="0">
                  <a:solidFill>
                    <a:srgbClr val="000000"/>
                  </a:solidFill>
                </a:rPr>
                <a:t>EARLY EXPLORERS</a:t>
              </a:r>
              <a:r>
                <a:rPr lang="en-US" sz="1500" b="1" dirty="0" smtClean="0">
                  <a:solidFill>
                    <a:srgbClr val="000000"/>
                  </a:solidFill>
                </a:rPr>
                <a:t>	</a:t>
              </a:r>
            </a:p>
            <a:p>
              <a:r>
                <a:rPr lang="en-US" sz="1500" dirty="0" smtClean="0">
                  <a:solidFill>
                    <a:srgbClr val="000000"/>
                  </a:solidFill>
                </a:rPr>
                <a:t>Juan </a:t>
              </a:r>
              <a:r>
                <a:rPr lang="en-US" sz="1500" dirty="0" err="1" smtClean="0">
                  <a:solidFill>
                    <a:srgbClr val="000000"/>
                  </a:solidFill>
                </a:rPr>
                <a:t>Cabillo</a:t>
              </a:r>
              <a:r>
                <a:rPr lang="en-US" sz="1500" dirty="0" smtClean="0">
                  <a:solidFill>
                    <a:srgbClr val="000000"/>
                  </a:solidFill>
                </a:rPr>
                <a:t> </a:t>
              </a:r>
            </a:p>
            <a:p>
              <a:r>
                <a:rPr lang="en-US" sz="1500" dirty="0" smtClean="0">
                  <a:solidFill>
                    <a:srgbClr val="000000"/>
                  </a:solidFill>
                </a:rPr>
                <a:t>John Cabot 	</a:t>
              </a:r>
            </a:p>
            <a:p>
              <a:r>
                <a:rPr lang="en-US" sz="1500" dirty="0" smtClean="0">
                  <a:solidFill>
                    <a:srgbClr val="000000"/>
                  </a:solidFill>
                </a:rPr>
                <a:t>Jacques Cartier  	</a:t>
              </a:r>
            </a:p>
            <a:p>
              <a:r>
                <a:rPr lang="en-US" sz="1500" dirty="0" smtClean="0">
                  <a:solidFill>
                    <a:srgbClr val="000000"/>
                  </a:solidFill>
                </a:rPr>
                <a:t>Samuel de Champlain	</a:t>
              </a:r>
            </a:p>
            <a:p>
              <a:r>
                <a:rPr lang="en-US" sz="1500" dirty="0" smtClean="0">
                  <a:solidFill>
                    <a:srgbClr val="000000"/>
                  </a:solidFill>
                </a:rPr>
                <a:t>Christopher Columbus  </a:t>
              </a:r>
            </a:p>
            <a:p>
              <a:r>
                <a:rPr lang="en-US" sz="1500" dirty="0" err="1" smtClean="0">
                  <a:solidFill>
                    <a:srgbClr val="000000"/>
                  </a:solidFill>
                </a:rPr>
                <a:t>Hernan</a:t>
              </a:r>
              <a:r>
                <a:rPr lang="en-US" sz="1500" dirty="0" smtClean="0">
                  <a:solidFill>
                    <a:srgbClr val="000000"/>
                  </a:solidFill>
                </a:rPr>
                <a:t> Cortez </a:t>
              </a:r>
            </a:p>
            <a:p>
              <a:r>
                <a:rPr lang="en-US" sz="1500" dirty="0" smtClean="0">
                  <a:solidFill>
                    <a:srgbClr val="000000"/>
                  </a:solidFill>
                </a:rPr>
                <a:t>John Davis	</a:t>
              </a:r>
            </a:p>
            <a:p>
              <a:r>
                <a:rPr lang="en-US" sz="1500" dirty="0" smtClean="0">
                  <a:solidFill>
                    <a:srgbClr val="000000"/>
                  </a:solidFill>
                </a:rPr>
                <a:t>Francis Drake </a:t>
              </a:r>
            </a:p>
            <a:p>
              <a:r>
                <a:rPr lang="en-US" sz="1500" dirty="0" smtClean="0">
                  <a:solidFill>
                    <a:srgbClr val="000000"/>
                  </a:solidFill>
                </a:rPr>
                <a:t>Martin Frobisher  	</a:t>
              </a:r>
            </a:p>
            <a:p>
              <a:r>
                <a:rPr lang="en-US" sz="1500" dirty="0" smtClean="0">
                  <a:solidFill>
                    <a:srgbClr val="000000"/>
                  </a:solidFill>
                </a:rPr>
                <a:t>Samuel Hearne 	</a:t>
              </a:r>
            </a:p>
            <a:p>
              <a:r>
                <a:rPr lang="en-US" sz="1500" dirty="0" smtClean="0">
                  <a:solidFill>
                    <a:srgbClr val="000000"/>
                  </a:solidFill>
                </a:rPr>
                <a:t>Anthony </a:t>
              </a:r>
              <a:r>
                <a:rPr lang="en-US" sz="1500" dirty="0" err="1" smtClean="0">
                  <a:solidFill>
                    <a:srgbClr val="000000"/>
                  </a:solidFill>
                </a:rPr>
                <a:t>Henday</a:t>
              </a:r>
              <a:r>
                <a:rPr lang="en-US" sz="1500" dirty="0" smtClean="0">
                  <a:solidFill>
                    <a:srgbClr val="000000"/>
                  </a:solidFill>
                </a:rPr>
                <a:t>	</a:t>
              </a:r>
            </a:p>
            <a:p>
              <a:r>
                <a:rPr lang="en-US" sz="1500" dirty="0" smtClean="0">
                  <a:solidFill>
                    <a:srgbClr val="000000"/>
                  </a:solidFill>
                </a:rPr>
                <a:t>Henry Hudson </a:t>
              </a:r>
            </a:p>
            <a:p>
              <a:r>
                <a:rPr lang="en-US" sz="1500" dirty="0" smtClean="0">
                  <a:solidFill>
                    <a:srgbClr val="000000"/>
                  </a:solidFill>
                </a:rPr>
                <a:t>Henry Kelsey	</a:t>
              </a:r>
            </a:p>
            <a:p>
              <a:r>
                <a:rPr lang="en-US" sz="1500" dirty="0" smtClean="0">
                  <a:solidFill>
                    <a:srgbClr val="000000"/>
                  </a:solidFill>
                </a:rPr>
                <a:t>Pierre La </a:t>
              </a:r>
              <a:r>
                <a:rPr lang="en-US" sz="1500" dirty="0" err="1" smtClean="0">
                  <a:solidFill>
                    <a:srgbClr val="000000"/>
                  </a:solidFill>
                </a:rPr>
                <a:t>Verendrye</a:t>
              </a:r>
              <a:r>
                <a:rPr lang="en-US" sz="1500" dirty="0" smtClean="0">
                  <a:solidFill>
                    <a:srgbClr val="000000"/>
                  </a:solidFill>
                </a:rPr>
                <a:t> 	</a:t>
              </a:r>
            </a:p>
            <a:p>
              <a:r>
                <a:rPr lang="en-US" sz="1500" dirty="0" smtClean="0">
                  <a:solidFill>
                    <a:srgbClr val="000000"/>
                  </a:solidFill>
                </a:rPr>
                <a:t>Alexander </a:t>
              </a:r>
              <a:r>
                <a:rPr lang="en-US" sz="1500" dirty="0" err="1" smtClean="0">
                  <a:solidFill>
                    <a:srgbClr val="000000"/>
                  </a:solidFill>
                </a:rPr>
                <a:t>MacKenzie</a:t>
              </a:r>
              <a:r>
                <a:rPr lang="en-US" sz="1500" dirty="0" smtClean="0">
                  <a:solidFill>
                    <a:srgbClr val="000000"/>
                  </a:solidFill>
                </a:rPr>
                <a:t> 	</a:t>
              </a:r>
            </a:p>
            <a:p>
              <a:r>
                <a:rPr lang="en-US" sz="1500" dirty="0" smtClean="0">
                  <a:solidFill>
                    <a:srgbClr val="000000"/>
                  </a:solidFill>
                </a:rPr>
                <a:t>Pierre Mallet	</a:t>
              </a:r>
            </a:p>
            <a:p>
              <a:r>
                <a:rPr lang="en-US" sz="1500" dirty="0" smtClean="0">
                  <a:solidFill>
                    <a:srgbClr val="000000"/>
                  </a:solidFill>
                </a:rPr>
                <a:t>Paul Mallet	</a:t>
              </a:r>
            </a:p>
            <a:p>
              <a:r>
                <a:rPr lang="en-US" sz="1500" dirty="0" smtClean="0">
                  <a:solidFill>
                    <a:srgbClr val="000000"/>
                  </a:solidFill>
                </a:rPr>
                <a:t>Peter Pond	</a:t>
              </a:r>
            </a:p>
            <a:p>
              <a:r>
                <a:rPr lang="en-US" sz="1500" dirty="0" smtClean="0">
                  <a:solidFill>
                    <a:srgbClr val="000000"/>
                  </a:solidFill>
                </a:rPr>
                <a:t>David Thompson 	</a:t>
              </a:r>
            </a:p>
            <a:p>
              <a:r>
                <a:rPr lang="en-US" sz="1500" dirty="0" smtClean="0">
                  <a:solidFill>
                    <a:srgbClr val="000000"/>
                  </a:solidFill>
                </a:rPr>
                <a:t>Giovanni </a:t>
              </a:r>
              <a:r>
                <a:rPr lang="en-US" sz="1500" dirty="0" err="1" smtClean="0">
                  <a:solidFill>
                    <a:srgbClr val="000000"/>
                  </a:solidFill>
                </a:rPr>
                <a:t>da</a:t>
              </a:r>
              <a:r>
                <a:rPr lang="en-US" sz="1500" dirty="0" smtClean="0">
                  <a:solidFill>
                    <a:srgbClr val="000000"/>
                  </a:solidFill>
                </a:rPr>
                <a:t> </a:t>
              </a:r>
              <a:r>
                <a:rPr lang="en-US" sz="1500" dirty="0" err="1" smtClean="0">
                  <a:solidFill>
                    <a:srgbClr val="000000"/>
                  </a:solidFill>
                </a:rPr>
                <a:t>Verrazzano</a:t>
              </a:r>
              <a:r>
                <a:rPr lang="en-US" sz="1500" dirty="0" smtClean="0">
                  <a:solidFill>
                    <a:srgbClr val="000000"/>
                  </a:solidFill>
                </a:rPr>
                <a:t>  	</a:t>
              </a:r>
            </a:p>
          </p:txBody>
        </p:sp>
      </p:grpSp>
      <p:sp>
        <p:nvSpPr>
          <p:cNvPr id="10" name="Rectangle 6"/>
          <p:cNvSpPr/>
          <p:nvPr/>
        </p:nvSpPr>
        <p:spPr>
          <a:xfrm>
            <a:off x="7086600" y="3200400"/>
            <a:ext cx="2133600" cy="3554819"/>
          </a:xfrm>
          <a:prstGeom prst="rect">
            <a:avLst/>
          </a:prstGeom>
        </p:spPr>
        <p:txBody>
          <a:bodyPr wrap="square">
            <a:spAutoFit/>
          </a:bodyPr>
          <a:lstStyle/>
          <a:p>
            <a:r>
              <a:rPr lang="en-US" sz="1500" b="1" u="sng" dirty="0" smtClean="0">
                <a:solidFill>
                  <a:srgbClr val="000000"/>
                </a:solidFill>
              </a:rPr>
              <a:t>CIVILIAN MEMBERS</a:t>
            </a:r>
          </a:p>
          <a:p>
            <a:r>
              <a:rPr lang="en-US" sz="1500" dirty="0" smtClean="0">
                <a:solidFill>
                  <a:srgbClr val="000000"/>
                </a:solidFill>
              </a:rPr>
              <a:t>Toussaint Charbonneau</a:t>
            </a:r>
          </a:p>
          <a:p>
            <a:r>
              <a:rPr lang="en-US" sz="1500" dirty="0" smtClean="0">
                <a:solidFill>
                  <a:srgbClr val="000000"/>
                </a:solidFill>
              </a:rPr>
              <a:t>George </a:t>
            </a:r>
            <a:r>
              <a:rPr lang="en-US" sz="1500" dirty="0" err="1" smtClean="0">
                <a:solidFill>
                  <a:srgbClr val="000000"/>
                </a:solidFill>
              </a:rPr>
              <a:t>Drouillard</a:t>
            </a:r>
            <a:r>
              <a:rPr lang="en-US" sz="1500" dirty="0" smtClean="0">
                <a:solidFill>
                  <a:srgbClr val="000000"/>
                </a:solidFill>
              </a:rPr>
              <a:t> </a:t>
            </a:r>
          </a:p>
          <a:p>
            <a:r>
              <a:rPr lang="en-US" sz="1500" dirty="0" smtClean="0">
                <a:solidFill>
                  <a:srgbClr val="000000"/>
                </a:solidFill>
              </a:rPr>
              <a:t>York</a:t>
            </a:r>
          </a:p>
          <a:p>
            <a:r>
              <a:rPr lang="en-US" sz="1500" b="1" u="sng" dirty="0" smtClean="0">
                <a:solidFill>
                  <a:srgbClr val="000000"/>
                </a:solidFill>
              </a:rPr>
              <a:t>NATIVE AMERICANS</a:t>
            </a:r>
          </a:p>
          <a:p>
            <a:r>
              <a:rPr lang="en-US" sz="1500" dirty="0" smtClean="0">
                <a:solidFill>
                  <a:srgbClr val="000000"/>
                </a:solidFill>
              </a:rPr>
              <a:t>Chef </a:t>
            </a:r>
            <a:r>
              <a:rPr lang="en-US" sz="1500" dirty="0" err="1" smtClean="0">
                <a:solidFill>
                  <a:srgbClr val="000000"/>
                </a:solidFill>
              </a:rPr>
              <a:t>Shekeke</a:t>
            </a:r>
            <a:endParaRPr lang="en-US" sz="1500" dirty="0" smtClean="0">
              <a:solidFill>
                <a:srgbClr val="000000"/>
              </a:solidFill>
            </a:endParaRPr>
          </a:p>
          <a:p>
            <a:r>
              <a:rPr lang="en-US" sz="1500" dirty="0" err="1" smtClean="0">
                <a:solidFill>
                  <a:srgbClr val="000000"/>
                </a:solidFill>
              </a:rPr>
              <a:t>Sacagewea</a:t>
            </a:r>
            <a:r>
              <a:rPr lang="en-US" sz="1500" dirty="0" smtClean="0">
                <a:solidFill>
                  <a:srgbClr val="000000"/>
                </a:solidFill>
              </a:rPr>
              <a:t>	</a:t>
            </a:r>
          </a:p>
          <a:p>
            <a:r>
              <a:rPr lang="en-US" sz="1500" dirty="0" smtClean="0">
                <a:solidFill>
                  <a:srgbClr val="000000"/>
                </a:solidFill>
              </a:rPr>
              <a:t>Jean Batiste (Pomp)</a:t>
            </a:r>
          </a:p>
          <a:p>
            <a:r>
              <a:rPr lang="en-US" sz="1500" dirty="0" smtClean="0">
                <a:solidFill>
                  <a:srgbClr val="000000"/>
                </a:solidFill>
              </a:rPr>
              <a:t>Chief </a:t>
            </a:r>
            <a:r>
              <a:rPr lang="en-US" sz="1500" dirty="0" err="1" smtClean="0">
                <a:solidFill>
                  <a:srgbClr val="000000"/>
                </a:solidFill>
              </a:rPr>
              <a:t>Kameaweit</a:t>
            </a:r>
            <a:endParaRPr lang="en-US" sz="1500" dirty="0" smtClean="0">
              <a:solidFill>
                <a:srgbClr val="000000"/>
              </a:solidFill>
            </a:endParaRPr>
          </a:p>
          <a:p>
            <a:r>
              <a:rPr lang="en-US" sz="1500" dirty="0" smtClean="0">
                <a:solidFill>
                  <a:srgbClr val="000000"/>
                </a:solidFill>
              </a:rPr>
              <a:t>Twisted Hair	</a:t>
            </a:r>
          </a:p>
          <a:p>
            <a:r>
              <a:rPr lang="en-US" sz="1500" dirty="0" smtClean="0">
                <a:solidFill>
                  <a:srgbClr val="000000"/>
                </a:solidFill>
              </a:rPr>
              <a:t>Chief Cut Nose	</a:t>
            </a:r>
          </a:p>
          <a:p>
            <a:r>
              <a:rPr lang="en-US" sz="1500" b="1" u="sng" dirty="0" smtClean="0">
                <a:solidFill>
                  <a:srgbClr val="000000"/>
                </a:solidFill>
              </a:rPr>
              <a:t>OTHERS</a:t>
            </a:r>
            <a:r>
              <a:rPr lang="en-US" sz="1500" b="1" dirty="0" smtClean="0">
                <a:solidFill>
                  <a:srgbClr val="000000"/>
                </a:solidFill>
              </a:rPr>
              <a:t>	</a:t>
            </a:r>
          </a:p>
          <a:p>
            <a:r>
              <a:rPr lang="en-US" sz="1500" dirty="0" smtClean="0">
                <a:solidFill>
                  <a:srgbClr val="000000"/>
                </a:solidFill>
              </a:rPr>
              <a:t>Judith Hancock</a:t>
            </a:r>
          </a:p>
          <a:p>
            <a:r>
              <a:rPr lang="en-US" sz="1500" dirty="0" smtClean="0">
                <a:solidFill>
                  <a:srgbClr val="000000"/>
                </a:solidFill>
              </a:rPr>
              <a:t>Mrs. Cane 	</a:t>
            </a:r>
          </a:p>
          <a:p>
            <a:r>
              <a:rPr lang="en-US" sz="1500" dirty="0" smtClean="0">
                <a:solidFill>
                  <a:srgbClr val="000000"/>
                </a:solidFill>
              </a:rPr>
              <a:t>Seaman</a:t>
            </a:r>
          </a:p>
        </p:txBody>
      </p:sp>
      <p:sp useBgFill="1">
        <p:nvSpPr>
          <p:cNvPr id="12" name="Rectangle 11"/>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6"/>
          <p:cNvSpPr/>
          <p:nvPr/>
        </p:nvSpPr>
        <p:spPr>
          <a:xfrm>
            <a:off x="0" y="149959"/>
            <a:ext cx="3581400" cy="6555641"/>
          </a:xfrm>
          <a:prstGeom prst="rect">
            <a:avLst/>
          </a:prstGeom>
        </p:spPr>
        <p:txBody>
          <a:bodyPr wrap="square">
            <a:spAutoFit/>
          </a:bodyPr>
          <a:lstStyle/>
          <a:p>
            <a:r>
              <a:rPr lang="en-US" sz="2800" b="1" u="sng" dirty="0" smtClean="0">
                <a:solidFill>
                  <a:srgbClr val="000000"/>
                </a:solidFill>
              </a:rPr>
              <a:t>CIVILIAN MEMBERS</a:t>
            </a:r>
          </a:p>
          <a:p>
            <a:r>
              <a:rPr lang="en-US" sz="2800" dirty="0" smtClean="0">
                <a:solidFill>
                  <a:srgbClr val="000000"/>
                </a:solidFill>
              </a:rPr>
              <a:t>Toussaint Charbonneau</a:t>
            </a:r>
          </a:p>
          <a:p>
            <a:r>
              <a:rPr lang="en-US" sz="2800" dirty="0" smtClean="0">
                <a:solidFill>
                  <a:srgbClr val="000000"/>
                </a:solidFill>
              </a:rPr>
              <a:t>George </a:t>
            </a:r>
            <a:r>
              <a:rPr lang="en-US" sz="2800" dirty="0" err="1" smtClean="0">
                <a:solidFill>
                  <a:srgbClr val="000000"/>
                </a:solidFill>
              </a:rPr>
              <a:t>Drouillard</a:t>
            </a:r>
            <a:r>
              <a:rPr lang="en-US" sz="2800" dirty="0" smtClean="0">
                <a:solidFill>
                  <a:srgbClr val="000000"/>
                </a:solidFill>
              </a:rPr>
              <a:t> </a:t>
            </a:r>
          </a:p>
          <a:p>
            <a:r>
              <a:rPr lang="en-US" sz="2800" dirty="0" smtClean="0">
                <a:solidFill>
                  <a:srgbClr val="000000"/>
                </a:solidFill>
              </a:rPr>
              <a:t>York</a:t>
            </a:r>
          </a:p>
          <a:p>
            <a:r>
              <a:rPr lang="en-US" sz="2800" b="1" u="sng" dirty="0" smtClean="0">
                <a:solidFill>
                  <a:srgbClr val="000000"/>
                </a:solidFill>
              </a:rPr>
              <a:t>NATIVE AMERICANS</a:t>
            </a:r>
          </a:p>
          <a:p>
            <a:r>
              <a:rPr lang="en-US" sz="2800" dirty="0" smtClean="0">
                <a:solidFill>
                  <a:srgbClr val="000000"/>
                </a:solidFill>
              </a:rPr>
              <a:t>Chef </a:t>
            </a:r>
            <a:r>
              <a:rPr lang="en-US" sz="2800" dirty="0" err="1" smtClean="0">
                <a:solidFill>
                  <a:srgbClr val="000000"/>
                </a:solidFill>
              </a:rPr>
              <a:t>Shekeke</a:t>
            </a:r>
            <a:endParaRPr lang="en-US" sz="2800" dirty="0" smtClean="0">
              <a:solidFill>
                <a:srgbClr val="000000"/>
              </a:solidFill>
            </a:endParaRPr>
          </a:p>
          <a:p>
            <a:r>
              <a:rPr lang="en-US" sz="2800" dirty="0" err="1" smtClean="0">
                <a:solidFill>
                  <a:srgbClr val="000000"/>
                </a:solidFill>
              </a:rPr>
              <a:t>Sacagewea</a:t>
            </a:r>
            <a:r>
              <a:rPr lang="en-US" sz="2800" dirty="0" smtClean="0">
                <a:solidFill>
                  <a:srgbClr val="000000"/>
                </a:solidFill>
              </a:rPr>
              <a:t>	</a:t>
            </a:r>
          </a:p>
          <a:p>
            <a:r>
              <a:rPr lang="en-US" sz="2800" dirty="0" smtClean="0">
                <a:solidFill>
                  <a:srgbClr val="000000"/>
                </a:solidFill>
              </a:rPr>
              <a:t>Jean Batiste (Pomp)</a:t>
            </a:r>
          </a:p>
          <a:p>
            <a:r>
              <a:rPr lang="en-US" sz="2800" dirty="0" smtClean="0">
                <a:solidFill>
                  <a:srgbClr val="000000"/>
                </a:solidFill>
              </a:rPr>
              <a:t>Chief </a:t>
            </a:r>
            <a:r>
              <a:rPr lang="en-US" sz="2800" dirty="0" err="1" smtClean="0">
                <a:solidFill>
                  <a:srgbClr val="000000"/>
                </a:solidFill>
              </a:rPr>
              <a:t>Kameaweit</a:t>
            </a:r>
            <a:endParaRPr lang="en-US" sz="2800" dirty="0" smtClean="0">
              <a:solidFill>
                <a:srgbClr val="000000"/>
              </a:solidFill>
            </a:endParaRPr>
          </a:p>
          <a:p>
            <a:r>
              <a:rPr lang="en-US" sz="2800" dirty="0" smtClean="0">
                <a:solidFill>
                  <a:srgbClr val="000000"/>
                </a:solidFill>
              </a:rPr>
              <a:t>Twisted Hair	</a:t>
            </a:r>
          </a:p>
          <a:p>
            <a:r>
              <a:rPr lang="en-US" sz="2800" dirty="0" smtClean="0">
                <a:solidFill>
                  <a:srgbClr val="000000"/>
                </a:solidFill>
              </a:rPr>
              <a:t>Chief Cut Nose	</a:t>
            </a:r>
          </a:p>
          <a:p>
            <a:r>
              <a:rPr lang="en-US" sz="2800" b="1" u="sng" dirty="0" smtClean="0">
                <a:solidFill>
                  <a:srgbClr val="000000"/>
                </a:solidFill>
              </a:rPr>
              <a:t>OTHERS</a:t>
            </a:r>
            <a:r>
              <a:rPr lang="en-US" sz="2800" b="1" dirty="0" smtClean="0">
                <a:solidFill>
                  <a:srgbClr val="000000"/>
                </a:solidFill>
              </a:rPr>
              <a:t>	</a:t>
            </a:r>
          </a:p>
          <a:p>
            <a:r>
              <a:rPr lang="en-US" sz="2800" dirty="0" smtClean="0">
                <a:solidFill>
                  <a:srgbClr val="000000"/>
                </a:solidFill>
              </a:rPr>
              <a:t>Judith Hancock</a:t>
            </a:r>
          </a:p>
          <a:p>
            <a:r>
              <a:rPr lang="en-US" sz="2800" dirty="0" smtClean="0">
                <a:solidFill>
                  <a:srgbClr val="000000"/>
                </a:solidFill>
              </a:rPr>
              <a:t>Mrs. Cane 	</a:t>
            </a:r>
          </a:p>
          <a:p>
            <a:r>
              <a:rPr lang="en-US" sz="2800" dirty="0" smtClean="0">
                <a:solidFill>
                  <a:srgbClr val="000000"/>
                </a:solidFill>
              </a:rPr>
              <a:t>Seaman</a:t>
            </a:r>
          </a:p>
        </p:txBody>
      </p:sp>
      <p:sp useBgFill="1">
        <p:nvSpPr>
          <p:cNvPr id="13" name="Rectangle 12"/>
          <p:cNvSpPr/>
          <p:nvPr/>
        </p:nvSpPr>
        <p:spPr>
          <a:xfrm>
            <a:off x="0" y="3581400"/>
            <a:ext cx="2819400" cy="1295400"/>
          </a:xfrm>
          <a:prstGeom prst="rect">
            <a:avLst/>
          </a:prstGeom>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p:cNvSpPr/>
          <p:nvPr/>
        </p:nvSpPr>
        <p:spPr>
          <a:xfrm>
            <a:off x="0" y="5334000"/>
            <a:ext cx="2819400" cy="838200"/>
          </a:xfrm>
          <a:prstGeom prst="rect">
            <a:avLst/>
          </a:prstGeom>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743200" y="990600"/>
            <a:ext cx="6172200" cy="523220"/>
          </a:xfrm>
          <a:prstGeom prst="rect">
            <a:avLst/>
          </a:prstGeom>
        </p:spPr>
        <p:txBody>
          <a:bodyPr wrap="square">
            <a:spAutoFit/>
          </a:bodyPr>
          <a:lstStyle/>
          <a:p>
            <a:r>
              <a:rPr lang="en-US" sz="2800" dirty="0" smtClean="0"/>
              <a:t>- fur trader; killed by Blackfeet, 1810</a:t>
            </a:r>
            <a:endParaRPr lang="en-US" sz="2800" dirty="0"/>
          </a:p>
        </p:txBody>
      </p:sp>
      <p:sp>
        <p:nvSpPr>
          <p:cNvPr id="16" name="Rectangle 15"/>
          <p:cNvSpPr/>
          <p:nvPr/>
        </p:nvSpPr>
        <p:spPr>
          <a:xfrm>
            <a:off x="762000" y="1447800"/>
            <a:ext cx="8229600" cy="523220"/>
          </a:xfrm>
          <a:prstGeom prst="rect">
            <a:avLst/>
          </a:prstGeom>
        </p:spPr>
        <p:txBody>
          <a:bodyPr wrap="square">
            <a:spAutoFit/>
          </a:bodyPr>
          <a:lstStyle/>
          <a:p>
            <a:r>
              <a:rPr lang="en-US" sz="2800" dirty="0" smtClean="0"/>
              <a:t>- gains freedom 1811; operates wagon business in </a:t>
            </a:r>
            <a:r>
              <a:rPr lang="en-US" sz="2800" dirty="0" err="1" smtClean="0"/>
              <a:t>Ky</a:t>
            </a:r>
            <a:endParaRPr lang="en-US" sz="2800" dirty="0"/>
          </a:p>
        </p:txBody>
      </p:sp>
      <p:pic>
        <p:nvPicPr>
          <p:cNvPr id="1026" name="Picture 2" descr="Image result for george drouillard lewis and clark"/>
          <p:cNvPicPr>
            <a:picLocks noChangeAspect="1" noChangeArrowheads="1"/>
          </p:cNvPicPr>
          <p:nvPr/>
        </p:nvPicPr>
        <p:blipFill>
          <a:blip r:embed="rId2"/>
          <a:srcRect l="21169" t="1724" r="7384" b="10345"/>
          <a:stretch>
            <a:fillRect/>
          </a:stretch>
        </p:blipFill>
        <p:spPr bwMode="auto">
          <a:xfrm flipH="1">
            <a:off x="4114800" y="2819400"/>
            <a:ext cx="1925205" cy="3636498"/>
          </a:xfrm>
          <a:prstGeom prst="rect">
            <a:avLst/>
          </a:prstGeom>
          <a:noFill/>
        </p:spPr>
      </p:pic>
      <p:pic>
        <p:nvPicPr>
          <p:cNvPr id="17" name="Picture 2" descr="http://www.mhaynesart.com/Images/22/140/OriginalImage.jpg"/>
          <p:cNvPicPr>
            <a:picLocks noChangeAspect="1" noChangeArrowheads="1"/>
          </p:cNvPicPr>
          <p:nvPr/>
        </p:nvPicPr>
        <p:blipFill>
          <a:blip r:embed="rId3"/>
          <a:srcRect l="6115" t="3333" r="14395" b="3333"/>
          <a:stretch>
            <a:fillRect/>
          </a:stretch>
        </p:blipFill>
        <p:spPr bwMode="auto">
          <a:xfrm>
            <a:off x="5999201" y="3180994"/>
            <a:ext cx="2077999" cy="3524606"/>
          </a:xfrm>
          <a:prstGeom prst="rect">
            <a:avLst/>
          </a:prstGeom>
          <a:noFill/>
        </p:spPr>
      </p:pic>
      <p:sp>
        <p:nvSpPr>
          <p:cNvPr id="19" name="Rectangle 18"/>
          <p:cNvSpPr/>
          <p:nvPr/>
        </p:nvSpPr>
        <p:spPr>
          <a:xfrm>
            <a:off x="2057400" y="2286000"/>
            <a:ext cx="7086600" cy="523220"/>
          </a:xfrm>
          <a:prstGeom prst="rect">
            <a:avLst/>
          </a:prstGeom>
        </p:spPr>
        <p:txBody>
          <a:bodyPr wrap="square">
            <a:spAutoFit/>
          </a:bodyPr>
          <a:lstStyle/>
          <a:p>
            <a:r>
              <a:rPr lang="en-US" sz="2800" dirty="0" smtClean="0"/>
              <a:t>- visits Jefferson; takes 2 years to return home</a:t>
            </a:r>
            <a:endParaRPr lang="en-US" sz="2800" dirty="0"/>
          </a:p>
        </p:txBody>
      </p:sp>
      <p:pic>
        <p:nvPicPr>
          <p:cNvPr id="20" name="Picture 3"/>
          <p:cNvPicPr>
            <a:picLocks noChangeAspect="1" noChangeArrowheads="1"/>
          </p:cNvPicPr>
          <p:nvPr/>
        </p:nvPicPr>
        <p:blipFill>
          <a:blip r:embed="rId4"/>
          <a:srcRect/>
          <a:stretch>
            <a:fillRect/>
          </a:stretch>
        </p:blipFill>
        <p:spPr bwMode="auto">
          <a:xfrm>
            <a:off x="152400" y="2869922"/>
            <a:ext cx="3124200" cy="3759478"/>
          </a:xfrm>
          <a:prstGeom prst="rect">
            <a:avLst/>
          </a:prstGeom>
          <a:noFill/>
          <a:ln w="50800">
            <a:solidFill>
              <a:schemeClr val="tx1"/>
            </a:solidFill>
            <a:miter lim="800000"/>
            <a:headEnd/>
            <a:tailEnd/>
          </a:ln>
          <a:effectLst/>
        </p:spPr>
      </p:pic>
      <p:sp useBgFill="1">
        <p:nvSpPr>
          <p:cNvPr id="21" name="Rectangle 20"/>
          <p:cNvSpPr/>
          <p:nvPr/>
        </p:nvSpPr>
        <p:spPr>
          <a:xfrm>
            <a:off x="0" y="1066800"/>
            <a:ext cx="86106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p:cNvSpPr/>
          <p:nvPr/>
        </p:nvSpPr>
        <p:spPr>
          <a:xfrm>
            <a:off x="0" y="236220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010400" y="3200400"/>
            <a:ext cx="1981200" cy="35052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23"/>
                                        </p:tgtEl>
                                      </p:cBhvr>
                                    </p:animEffect>
                                    <p:set>
                                      <p:cBhvr>
                                        <p:cTn id="12" dur="1" fill="hold">
                                          <p:stCondLst>
                                            <p:cond delay="999"/>
                                          </p:stCondLst>
                                        </p:cTn>
                                        <p:tgtEl>
                                          <p:spTgt spid="23"/>
                                        </p:tgtEl>
                                        <p:attrNameLst>
                                          <p:attrName>style.visibility</p:attrName>
                                        </p:attrNameLst>
                                      </p:cBhvr>
                                      <p:to>
                                        <p:strVal val="hidden"/>
                                      </p:to>
                                    </p:set>
                                  </p:childTnLst>
                                </p:cTn>
                              </p:par>
                              <p:par>
                                <p:cTn id="13" presetID="35" presetClass="path" presetSubtype="0" accel="50000" decel="50000" fill="hold" grpId="2" nodeType="withEffect">
                                  <p:stCondLst>
                                    <p:cond delay="0"/>
                                  </p:stCondLst>
                                  <p:childTnLst>
                                    <p:animMotion origin="layout" path="M 1.11022E-16 2.71676E-6 L -0.65833 -0.25526 " pathEditMode="relative" rAng="0" ptsTypes="AA">
                                      <p:cBhvr>
                                        <p:cTn id="14" dur="1000" fill="hold"/>
                                        <p:tgtEl>
                                          <p:spTgt spid="23"/>
                                        </p:tgtEl>
                                        <p:attrNameLst>
                                          <p:attrName>ppt_x</p:attrName>
                                          <p:attrName>ppt_y</p:attrName>
                                        </p:attrNameLst>
                                      </p:cBhvr>
                                      <p:rCtr x="-329" y="-128"/>
                                    </p:animMotion>
                                  </p:childTnLst>
                                </p:cTn>
                              </p:par>
                              <p:par>
                                <p:cTn id="15" presetID="10" presetClass="exit" presetSubtype="0" fill="hold" nodeType="withEffect">
                                  <p:stCondLst>
                                    <p:cond delay="0"/>
                                  </p:stCondLst>
                                  <p:childTnLst>
                                    <p:animEffect transition="out" filter="fade">
                                      <p:cBhvr>
                                        <p:cTn id="16" dur="1000"/>
                                        <p:tgtEl>
                                          <p:spTgt spid="2"/>
                                        </p:tgtEl>
                                      </p:cBhvr>
                                    </p:animEffect>
                                    <p:set>
                                      <p:cBhvr>
                                        <p:cTn id="17" dur="1" fill="hold">
                                          <p:stCondLst>
                                            <p:cond delay="999"/>
                                          </p:stCondLst>
                                        </p:cTn>
                                        <p:tgtEl>
                                          <p:spTgt spid="2"/>
                                        </p:tgtEl>
                                        <p:attrNameLst>
                                          <p:attrName>style.visibility</p:attrName>
                                        </p:attrNameLst>
                                      </p:cBhvr>
                                      <p:to>
                                        <p:strVal val="hidden"/>
                                      </p:to>
                                    </p:set>
                                  </p:childTnLst>
                                </p:cTn>
                              </p:par>
                              <p:par>
                                <p:cTn id="18" presetID="6" presetClass="emph" presetSubtype="0" fill="hold" grpId="0" nodeType="withEffect">
                                  <p:stCondLst>
                                    <p:cond delay="0"/>
                                  </p:stCondLst>
                                  <p:childTnLst>
                                    <p:animScale>
                                      <p:cBhvr>
                                        <p:cTn id="19" dur="1000" fill="hold"/>
                                        <p:tgtEl>
                                          <p:spTgt spid="10"/>
                                        </p:tgtEl>
                                      </p:cBhvr>
                                      <p:by x="170000" y="170000"/>
                                    </p:animScale>
                                  </p:childTnLst>
                                </p:cTn>
                              </p:par>
                              <p:par>
                                <p:cTn id="20" presetID="35" presetClass="path" presetSubtype="0" fill="hold" grpId="1" nodeType="withEffect">
                                  <p:stCondLst>
                                    <p:cond delay="0"/>
                                  </p:stCondLst>
                                  <p:childTnLst>
                                    <p:animMotion origin="layout" path="M 3.33333E-6 -4.44444E-6 L -0.675 -0.24791 " pathEditMode="relative" rAng="0" ptsTypes="AA">
                                      <p:cBhvr>
                                        <p:cTn id="21" dur="1000" fill="hold"/>
                                        <p:tgtEl>
                                          <p:spTgt spid="10"/>
                                        </p:tgtEl>
                                        <p:attrNameLst>
                                          <p:attrName>ppt_x</p:attrName>
                                          <p:attrName>ppt_y</p:attrName>
                                        </p:attrNameLst>
                                      </p:cBhvr>
                                      <p:rCtr x="-338" y="-124"/>
                                    </p:animMotion>
                                  </p:childTnLst>
                                </p:cTn>
                              </p:par>
                              <p:par>
                                <p:cTn id="22" presetID="10" presetClass="entr" presetSubtype="0" fill="hold" grpId="0"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childTnLst>
                                </p:cTn>
                              </p:par>
                              <p:par>
                                <p:cTn id="25" presetID="10" presetClass="exit" presetSubtype="0" fill="hold" grpId="2" nodeType="withEffect">
                                  <p:stCondLst>
                                    <p:cond delay="500"/>
                                  </p:stCondLst>
                                  <p:childTnLst>
                                    <p:animEffect transition="out" filter="fade">
                                      <p:cBhvr>
                                        <p:cTn id="26" dur="1000"/>
                                        <p:tgtEl>
                                          <p:spTgt spid="10"/>
                                        </p:tgtEl>
                                      </p:cBhvr>
                                    </p:animEffect>
                                    <p:set>
                                      <p:cBhvr>
                                        <p:cTn id="27" dur="1" fill="hold">
                                          <p:stCondLst>
                                            <p:cond delay="999"/>
                                          </p:stCondLst>
                                        </p:cTn>
                                        <p:tgtEl>
                                          <p:spTgt spid="10"/>
                                        </p:tgtEl>
                                        <p:attrNameLst>
                                          <p:attrName>style.visibility</p:attrName>
                                        </p:attrNameLst>
                                      </p:cBhvr>
                                      <p:to>
                                        <p:strVal val="hidden"/>
                                      </p:to>
                                    </p:se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0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1000"/>
                                        <p:tgtEl>
                                          <p:spTgt spid="15"/>
                                        </p:tgtEl>
                                      </p:cBhvr>
                                    </p:animEffect>
                                  </p:childTnLst>
                                </p:cTn>
                              </p:par>
                              <p:par>
                                <p:cTn id="45" presetID="10" presetClass="entr" presetSubtype="0" fill="hold" nodeType="with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fade">
                                      <p:cBhvr>
                                        <p:cTn id="47" dur="1000"/>
                                        <p:tgtEl>
                                          <p:spTgt spid="10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1000"/>
                                        <p:tgtEl>
                                          <p:spTgt spid="16"/>
                                        </p:tgtEl>
                                      </p:cBhvr>
                                    </p:animEffect>
                                  </p:childTnLst>
                                </p:cTn>
                              </p:par>
                              <p:par>
                                <p:cTn id="53" presetID="10"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1000"/>
                                        <p:tgtEl>
                                          <p:spTgt spid="19"/>
                                        </p:tgtEl>
                                      </p:cBhvr>
                                    </p:animEffect>
                                  </p:childTnLst>
                                </p:cTn>
                              </p:par>
                              <p:par>
                                <p:cTn id="61" presetID="10" presetClass="entr" presetSubtype="0"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1000"/>
                                        <p:tgtEl>
                                          <p:spTgt spid="20"/>
                                        </p:tgtEl>
                                      </p:cBhvr>
                                    </p:animEffect>
                                    <p:set>
                                      <p:cBhvr>
                                        <p:cTn id="68" dur="1" fill="hold">
                                          <p:stCondLst>
                                            <p:cond delay="999"/>
                                          </p:stCondLst>
                                        </p:cTn>
                                        <p:tgtEl>
                                          <p:spTgt spid="20"/>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1000"/>
                                        <p:tgtEl>
                                          <p:spTgt spid="1026"/>
                                        </p:tgtEl>
                                      </p:cBhvr>
                                    </p:animEffect>
                                    <p:set>
                                      <p:cBhvr>
                                        <p:cTn id="71" dur="1" fill="hold">
                                          <p:stCondLst>
                                            <p:cond delay="999"/>
                                          </p:stCondLst>
                                        </p:cTn>
                                        <p:tgtEl>
                                          <p:spTgt spid="102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1000"/>
                                        <p:tgtEl>
                                          <p:spTgt spid="17"/>
                                        </p:tgtEl>
                                      </p:cBhvr>
                                    </p:animEffect>
                                    <p:set>
                                      <p:cBhvr>
                                        <p:cTn id="74" dur="1" fill="hold">
                                          <p:stCondLst>
                                            <p:cond delay="999"/>
                                          </p:stCondLst>
                                        </p:cTn>
                                        <p:tgtEl>
                                          <p:spTgt spid="17"/>
                                        </p:tgtEl>
                                        <p:attrNameLst>
                                          <p:attrName>style.visibility</p:attrName>
                                        </p:attrNameLst>
                                      </p:cBhvr>
                                      <p:to>
                                        <p:strVal val="hidden"/>
                                      </p:to>
                                    </p:set>
                                  </p:childTnLst>
                                </p:cTn>
                              </p:par>
                              <p:par>
                                <p:cTn id="75" presetID="10"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0"/>
                                        <p:tgtEl>
                                          <p:spTgt spid="2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2" grpId="0" animBg="1"/>
      <p:bldP spid="11" grpId="0" animBg="1"/>
      <p:bldP spid="13" grpId="0" animBg="1"/>
      <p:bldP spid="14" grpId="0" animBg="1"/>
      <p:bldP spid="15" grpId="0"/>
      <p:bldP spid="16" grpId="0"/>
      <p:bldP spid="19" grpId="0"/>
      <p:bldP spid="21" grpId="0" animBg="1"/>
      <p:bldP spid="22" grpId="0" animBg="1"/>
      <p:bldP spid="23" grpId="0" animBg="1"/>
      <p:bldP spid="23" grpId="1" animBg="1"/>
      <p:bldP spid="23" grpId="2" animBg="1"/>
    </p:bldLst>
  </p:timing>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740307"/>
          </a:xfrm>
          <a:prstGeom prst="rect">
            <a:avLst/>
          </a:prstGeom>
        </p:spPr>
        <p:txBody>
          <a:bodyPr wrap="square">
            <a:spAutoFit/>
          </a:bodyPr>
          <a:lstStyle/>
          <a:p>
            <a:r>
              <a:rPr lang="en-US" dirty="0" smtClean="0">
                <a:hlinkClick r:id="rId2"/>
              </a:rPr>
              <a:t>http://www.history.army.mil/LC/The%20People/civilians.htm</a:t>
            </a:r>
            <a:endParaRPr lang="en-US" dirty="0" smtClean="0"/>
          </a:p>
          <a:p>
            <a:r>
              <a:rPr lang="en-US" dirty="0" smtClean="0"/>
              <a:t>			</a:t>
            </a:r>
            <a:r>
              <a:rPr lang="en-US" b="1" dirty="0" smtClean="0"/>
              <a:t>Members of the Expedition  - Civilians</a:t>
            </a:r>
            <a:r>
              <a:rPr lang="en-US" dirty="0" smtClean="0"/>
              <a:t/>
            </a:r>
            <a:br>
              <a:rPr lang="en-US" dirty="0" smtClean="0"/>
            </a:br>
            <a:r>
              <a:rPr lang="en-US" dirty="0" smtClean="0"/>
              <a:t>T</a:t>
            </a:r>
            <a:r>
              <a:rPr lang="en-US" b="1" dirty="0" smtClean="0"/>
              <a:t>he Charbonneau Family</a:t>
            </a:r>
            <a:endParaRPr lang="en-US" dirty="0" smtClean="0"/>
          </a:p>
          <a:p>
            <a:r>
              <a:rPr lang="en-US" dirty="0" smtClean="0"/>
              <a:t>After Lewis and Clark, the most famous member of the expedition is Sacagawea. She was born around 1788, probably near Lemhi, Idaho, the daughter of a Shoshone chief. As a child she was kidnapped by the Hidatsa and sold into slavery to the Mandan. While with the Mandan, Sacagawea was sold or given to Toussaint Charbonneau, who made her his wife. On February 11, 1805, she gave birth to a son - John </a:t>
            </a:r>
            <a:r>
              <a:rPr lang="en-US" dirty="0" err="1" smtClean="0"/>
              <a:t>Baptiste</a:t>
            </a:r>
            <a:r>
              <a:rPr lang="en-US" dirty="0" smtClean="0"/>
              <a:t>. Lewis described Toussaint as a man "of no particular merit," while both captains acknowledged the indispensable service Sacagawea provided the Corps of Discovery. As Clark wrote, "a woman with a party of men is a token of peace."</a:t>
            </a:r>
          </a:p>
          <a:p>
            <a:r>
              <a:rPr lang="en-US" b="1" dirty="0" smtClean="0"/>
              <a:t>Interpreter George </a:t>
            </a:r>
            <a:r>
              <a:rPr lang="en-US" b="1" dirty="0" err="1" smtClean="0"/>
              <a:t>Drouillard</a:t>
            </a:r>
            <a:r>
              <a:rPr lang="en-US" dirty="0" smtClean="0"/>
              <a:t> (? - 1810)	Canada</a:t>
            </a:r>
          </a:p>
          <a:p>
            <a:r>
              <a:rPr lang="en-US" dirty="0" smtClean="0"/>
              <a:t>The son of a French-Canadian and a Shawnee mother, George </a:t>
            </a:r>
            <a:r>
              <a:rPr lang="en-US" dirty="0" err="1" smtClean="0"/>
              <a:t>Drouillard</a:t>
            </a:r>
            <a:r>
              <a:rPr lang="en-US" dirty="0" smtClean="0"/>
              <a:t> met Lewis at Fort Massac. Captain Daniel Bissell was probably employing </a:t>
            </a:r>
            <a:r>
              <a:rPr lang="en-US" dirty="0" err="1" smtClean="0"/>
              <a:t>Drouillard</a:t>
            </a:r>
            <a:r>
              <a:rPr lang="en-US" dirty="0" smtClean="0"/>
              <a:t> when Lewis recruited him for the expedition. </a:t>
            </a:r>
            <a:r>
              <a:rPr lang="en-US" dirty="0" err="1" smtClean="0"/>
              <a:t>Drouillard</a:t>
            </a:r>
            <a:r>
              <a:rPr lang="en-US" dirty="0" smtClean="0"/>
              <a:t> was known for his general skill as a scout, hunter, woodsman, and interpreter. Indeed, he was one of the best hunters of the expedition and often accompanied the captains on special reconnaissance missions. After the expedition, </a:t>
            </a:r>
            <a:r>
              <a:rPr lang="en-US" dirty="0" err="1" smtClean="0"/>
              <a:t>Drouillard</a:t>
            </a:r>
            <a:r>
              <a:rPr lang="en-US" dirty="0" smtClean="0"/>
              <a:t> became a partner in Manuel Lisa's fur-trading ventures on the upper Missouri and Yellowstone Rivers.</a:t>
            </a:r>
          </a:p>
          <a:p>
            <a:r>
              <a:rPr lang="en-US" b="1" dirty="0" smtClean="0"/>
              <a:t>York</a:t>
            </a:r>
            <a:r>
              <a:rPr lang="en-US" dirty="0" smtClean="0"/>
              <a:t> (1770 - ?)			Virginia</a:t>
            </a:r>
          </a:p>
          <a:p>
            <a:r>
              <a:rPr lang="en-US" dirty="0" smtClean="0"/>
              <a:t>York was Clark's companion from childhood, in the fashion of the slaveholding South. Clark legally inherited York in 1799. The journals indicated that he was large, strong, and perhaps overweight. He carried a rifle during the expedition and performed his full share of duties like the other members of the Corps of Discovery. York received his freedom in 1811, and then operated a wagon freight business in Tennessee and Kentucky.</a:t>
            </a:r>
          </a:p>
        </p:txBody>
      </p:sp>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2280285"/>
          </a:xfrm>
          <a:prstGeom prst="rect">
            <a:avLst/>
          </a:prstGeom>
        </p:spPr>
        <p:txBody>
          <a:bodyPr wrap="square">
            <a:spAutoFit/>
          </a:bodyPr>
          <a:lstStyle/>
          <a:p>
            <a:pPr fontAlgn="base"/>
            <a:r>
              <a:rPr lang="en-US" dirty="0" smtClean="0"/>
              <a:t>In North Dakota, Mandan peace chief </a:t>
            </a:r>
            <a:r>
              <a:rPr lang="en-US" dirty="0" err="1" smtClean="0"/>
              <a:t>Sheheke</a:t>
            </a:r>
            <a:r>
              <a:rPr lang="en-US" dirty="0" smtClean="0"/>
              <a:t> in 1805 described to William Clark the country between the Mandan villages on the Knife River and the Rocky Mountains. He described to Clark the Yellowstone River and the tributaries which ran into it. Working with </a:t>
            </a:r>
            <a:r>
              <a:rPr lang="en-US" dirty="0" err="1" smtClean="0"/>
              <a:t>Sheheke</a:t>
            </a:r>
            <a:r>
              <a:rPr lang="en-US" dirty="0" smtClean="0"/>
              <a:t>, Clark sketched a map of the country which helped guide the Corps of Discovery on their journey. Since </a:t>
            </a:r>
            <a:r>
              <a:rPr lang="en-US" dirty="0" err="1" smtClean="0"/>
              <a:t>Sheheke</a:t>
            </a:r>
            <a:r>
              <a:rPr lang="en-US" dirty="0" smtClean="0"/>
              <a:t> was viewed by Lewis and Clark as a “friend” of the Americans, he was invited to journey to Washington, D.C..  </a:t>
            </a:r>
          </a:p>
          <a:p>
            <a:pPr fontAlgn="base"/>
            <a:r>
              <a:rPr lang="en-US" dirty="0" smtClean="0"/>
              <a:t>Two years later, Mandan peace chief </a:t>
            </a:r>
            <a:r>
              <a:rPr lang="en-US" dirty="0" err="1" smtClean="0"/>
              <a:t>Sheheke</a:t>
            </a:r>
            <a:r>
              <a:rPr lang="en-US" dirty="0" smtClean="0"/>
              <a:t> and his wife Yellow Corn journeyed from North Dakota to visit Washington, D.C., Philadelphia, Baltimore, and New York. The couple spent about ten weeks in the East. Outside of Washington, D.C., </a:t>
            </a:r>
            <a:r>
              <a:rPr lang="en-US" dirty="0" err="1" smtClean="0"/>
              <a:t>Sheheke’s</a:t>
            </a:r>
            <a:r>
              <a:rPr lang="en-US" dirty="0" smtClean="0"/>
              <a:t> visits attracted little media attention. There was little fanfare when he visited the other cities.</a:t>
            </a:r>
          </a:p>
          <a:p>
            <a:pPr fontAlgn="base"/>
            <a:r>
              <a:rPr lang="en-US" dirty="0" smtClean="0"/>
              <a:t>In Washington, D.C. , </a:t>
            </a:r>
            <a:r>
              <a:rPr lang="en-US" dirty="0" err="1" smtClean="0"/>
              <a:t>Sheheke</a:t>
            </a:r>
            <a:r>
              <a:rPr lang="en-US" dirty="0" smtClean="0"/>
              <a:t> attended a dinner in honor of </a:t>
            </a:r>
            <a:r>
              <a:rPr lang="en-US" dirty="0" err="1" smtClean="0"/>
              <a:t>Meriweather</a:t>
            </a:r>
            <a:r>
              <a:rPr lang="en-US" dirty="0" smtClean="0"/>
              <a:t> Lewis. </a:t>
            </a:r>
          </a:p>
          <a:p>
            <a:pPr fontAlgn="base"/>
            <a:r>
              <a:rPr lang="en-US" dirty="0" smtClean="0"/>
              <a:t>Following his tour of the east, </a:t>
            </a:r>
            <a:r>
              <a:rPr lang="en-US" dirty="0" err="1" smtClean="0"/>
              <a:t>Sheheke</a:t>
            </a:r>
            <a:r>
              <a:rPr lang="en-US" dirty="0" smtClean="0"/>
              <a:t> travelled to St. Louis where William Clark was the Indian agent for the newly acquired Louisiana Purchase territories. Here the United States government authorized an expedition to return </a:t>
            </a:r>
            <a:r>
              <a:rPr lang="en-US" dirty="0" err="1" smtClean="0"/>
              <a:t>Sheheke</a:t>
            </a:r>
            <a:r>
              <a:rPr lang="en-US" dirty="0" smtClean="0"/>
              <a:t> and his family to their home in North Dakota. The expedition of more than 100 people included traders August Chouteau and Pierre Dorian.</a:t>
            </a:r>
          </a:p>
          <a:p>
            <a:pPr fontAlgn="base"/>
            <a:r>
              <a:rPr lang="en-US" dirty="0" smtClean="0"/>
              <a:t>In South Dakota, the expedition was stopped by the </a:t>
            </a:r>
            <a:r>
              <a:rPr lang="en-US" dirty="0" err="1" smtClean="0"/>
              <a:t>Arikara</a:t>
            </a:r>
            <a:r>
              <a:rPr lang="en-US" dirty="0" smtClean="0"/>
              <a:t> who are angry with the United States over the death of chief Is-a-Whippoorwill in Washington, D.C. The expedition was told that it can go no farther and that the goods in the boat were to be theirs. A fight broke out. While the Americans were better armed, they were outnumbered and the </a:t>
            </a:r>
            <a:r>
              <a:rPr lang="en-US" dirty="0" err="1" smtClean="0"/>
              <a:t>Arikara</a:t>
            </a:r>
            <a:r>
              <a:rPr lang="en-US" dirty="0" smtClean="0"/>
              <a:t> warriors were well concealed. After 15 minutes, the military commander ordered a retreat to the boats and had them cast off. Thus </a:t>
            </a:r>
            <a:r>
              <a:rPr lang="en-US" dirty="0" err="1" smtClean="0"/>
              <a:t>Sheheke</a:t>
            </a:r>
            <a:r>
              <a:rPr lang="en-US" dirty="0" smtClean="0"/>
              <a:t> and his family were returned to St. Louis, not to their Mandan village.</a:t>
            </a:r>
          </a:p>
          <a:p>
            <a:pPr fontAlgn="base"/>
            <a:r>
              <a:rPr lang="en-US" dirty="0" smtClean="0"/>
              <a:t>Chief Is-a-Whippoorwill, like </a:t>
            </a:r>
            <a:r>
              <a:rPr lang="en-US" dirty="0" err="1" smtClean="0"/>
              <a:t>Sheheke</a:t>
            </a:r>
            <a:r>
              <a:rPr lang="en-US" dirty="0" smtClean="0"/>
              <a:t>, had been invited to visit Washington, D.C. and had journeyed from his South Dakota village to St. Louis by keelboat. He initially became ill in St. Louis and had asked to return home. His return, however, was blocked by a hostile encounter between his military escort and the Kansas tribe. Subsequently, he travelled to Washington, D.C. where he met with President Thomas Jefferson. Shortly after this meeting, Is-a-Whippoorwill died. The government designated trader Joseph </a:t>
            </a:r>
            <a:r>
              <a:rPr lang="en-US" dirty="0" err="1" smtClean="0"/>
              <a:t>Gravelines</a:t>
            </a:r>
            <a:r>
              <a:rPr lang="en-US" dirty="0" smtClean="0"/>
              <a:t> to go to the </a:t>
            </a:r>
            <a:r>
              <a:rPr lang="en-US" dirty="0" err="1" smtClean="0"/>
              <a:t>Arikara</a:t>
            </a:r>
            <a:r>
              <a:rPr lang="en-US" dirty="0" smtClean="0"/>
              <a:t> villages and break the news to them. The trader was to distribute gifts worth two or three hundred dollars to the deceased chief’s wives and children. The </a:t>
            </a:r>
            <a:r>
              <a:rPr lang="en-US" dirty="0" err="1" smtClean="0"/>
              <a:t>Arikara</a:t>
            </a:r>
            <a:r>
              <a:rPr lang="en-US" dirty="0" smtClean="0"/>
              <a:t> were not happy with the news and the trader was roughed up before being allowed to leave.</a:t>
            </a:r>
          </a:p>
          <a:p>
            <a:pPr fontAlgn="base"/>
            <a:r>
              <a:rPr lang="en-US" dirty="0" smtClean="0"/>
              <a:t>In 1809, the Missouri Fur Company signed an agreement with the federal government to return </a:t>
            </a:r>
            <a:r>
              <a:rPr lang="en-US" dirty="0" err="1" smtClean="0"/>
              <a:t>Sheheke</a:t>
            </a:r>
            <a:r>
              <a:rPr lang="en-US" dirty="0" smtClean="0"/>
              <a:t> to his village in North Dakota. Under the agreement, the fur company was given an exclusive, though temporary, license to carry on commerce above the Platte River and to act as an official militia of the Louisiana Territory. The company was to provide the chief and his family with accommodations and provisions. Above all else, the chief and his family were to be protected from any harm. After a journey of three years and more than 6,000 miles, </a:t>
            </a:r>
            <a:r>
              <a:rPr lang="en-US" dirty="0" err="1" smtClean="0"/>
              <a:t>Sheheke</a:t>
            </a:r>
            <a:r>
              <a:rPr lang="en-US" dirty="0" smtClean="0"/>
              <a:t> finally returned to his home. The Mandan villagers came en-mass to greet the barges and their returning chief.</a:t>
            </a:r>
          </a:p>
          <a:p>
            <a:pPr fontAlgn="base"/>
            <a:r>
              <a:rPr lang="en-US" dirty="0" err="1" smtClean="0"/>
              <a:t>Sheheke</a:t>
            </a:r>
            <a:r>
              <a:rPr lang="en-US" dirty="0" smtClean="0"/>
              <a:t> was killed in 1812 in a battle between the Mandan and Hidatsa. The Hidatsa, under the leadership of Le </a:t>
            </a:r>
            <a:r>
              <a:rPr lang="en-US" dirty="0" err="1" smtClean="0"/>
              <a:t>Borgne</a:t>
            </a:r>
            <a:r>
              <a:rPr lang="en-US" dirty="0" smtClean="0"/>
              <a:t>, considered themselves to be allies of the English, while the Mandan, particularly </a:t>
            </a:r>
            <a:r>
              <a:rPr lang="en-US" dirty="0" err="1" smtClean="0"/>
              <a:t>Sheheke</a:t>
            </a:r>
            <a:r>
              <a:rPr lang="en-US" dirty="0" smtClean="0"/>
              <a:t>, were closely allied with the Americans. Some historians feel that this battle should be considered a part of the larger War of 1812.</a:t>
            </a:r>
          </a:p>
          <a:p>
            <a:pPr fontAlgn="base"/>
            <a:endParaRPr lang="en-US" dirty="0"/>
          </a:p>
        </p:txBody>
      </p:sp>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4801314"/>
          </a:xfrm>
          <a:prstGeom prst="rect">
            <a:avLst/>
          </a:prstGeom>
        </p:spPr>
        <p:txBody>
          <a:bodyPr wrap="square">
            <a:spAutoFit/>
          </a:bodyPr>
          <a:lstStyle/>
          <a:p>
            <a:r>
              <a:rPr lang="en-US" dirty="0" smtClean="0">
                <a:hlinkClick r:id="rId2"/>
              </a:rPr>
              <a:t>http://www.lewis-clark.org/article/2535</a:t>
            </a:r>
            <a:endParaRPr lang="en-US" dirty="0" smtClean="0"/>
          </a:p>
          <a:p>
            <a:r>
              <a:rPr lang="en-US" dirty="0" smtClean="0"/>
              <a:t>The third group of Indian representatives to visit  President Jefferson consisted of the Mandan chief, </a:t>
            </a:r>
            <a:r>
              <a:rPr lang="en-US" dirty="0" err="1" smtClean="0"/>
              <a:t>Sheheke</a:t>
            </a:r>
            <a:r>
              <a:rPr lang="en-US" dirty="0" smtClean="0"/>
              <a:t>, and his family, who accompanied Lewis and Clark from their Knife River village to St. Louis, on to Virginia and thence to Washington City. At the same time, Pierre Chouteau led six Osage chiefs direct from St. Louis to Washington, and later conducted all the Indians back to St. Louis. In the summer of 1807, belligerent </a:t>
            </a:r>
            <a:r>
              <a:rPr lang="en-US" dirty="0" err="1" smtClean="0"/>
              <a:t>Arikara</a:t>
            </a:r>
            <a:r>
              <a:rPr lang="en-US" dirty="0" smtClean="0"/>
              <a:t> warriors on the middle Missouri blocked the first attempt, to return </a:t>
            </a:r>
            <a:r>
              <a:rPr lang="en-US" dirty="0" err="1" smtClean="0"/>
              <a:t>Sheheke</a:t>
            </a:r>
            <a:r>
              <a:rPr lang="en-US" dirty="0" smtClean="0"/>
              <a:t> to his home. The second effort, in 1809, required a major military force to fulfill the obligation.</a:t>
            </a:r>
          </a:p>
          <a:p>
            <a:r>
              <a:rPr lang="en-US" dirty="0" smtClean="0"/>
              <a:t>Since early colonial times Indian visitors and tribal emissaries had been welcomed formally in the Eastern seats of government and culture. By 1800 the purposes and protocols for such events were essentially formalized, while the objectives—beyond satisfying public curiosity about the "savages"—the official intention to impress them with the white man's numbers, wealth, military power, and organized urbanity had begun to backfire among the native nations. To the extent that Indian visitors were impressed by what they saw, they were reviled in equal measure by their own people when they returned home. Finally, Jefferson's determination to keep government spending to a minimum compelled him, following the fiasco of the third delegation's visit, to suspend the practice for the duration of his administration.</a:t>
            </a:r>
            <a:endParaRPr lang="en-US" dirty="0"/>
          </a:p>
        </p:txBody>
      </p:sp>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0" y="0"/>
            <a:ext cx="9144000" cy="6858000"/>
            <a:chOff x="0" y="0"/>
            <a:chExt cx="9144000" cy="6858000"/>
          </a:xfrm>
        </p:grpSpPr>
        <p:sp useBgFill="1">
          <p:nvSpPr>
            <p:cNvPr id="12" name="Rectangle 11"/>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6"/>
            <p:cNvSpPr/>
            <p:nvPr/>
          </p:nvSpPr>
          <p:spPr>
            <a:xfrm>
              <a:off x="0" y="149959"/>
              <a:ext cx="3581400" cy="6555641"/>
            </a:xfrm>
            <a:prstGeom prst="rect">
              <a:avLst/>
            </a:prstGeom>
          </p:spPr>
          <p:txBody>
            <a:bodyPr wrap="square">
              <a:spAutoFit/>
            </a:bodyPr>
            <a:lstStyle/>
            <a:p>
              <a:r>
                <a:rPr lang="en-US" sz="2800" b="1" u="sng" dirty="0" smtClean="0">
                  <a:solidFill>
                    <a:srgbClr val="000000"/>
                  </a:solidFill>
                </a:rPr>
                <a:t>CIVILIAN MEMBERS</a:t>
              </a:r>
            </a:p>
            <a:p>
              <a:r>
                <a:rPr lang="en-US" sz="2800" dirty="0" smtClean="0">
                  <a:solidFill>
                    <a:srgbClr val="000000"/>
                  </a:solidFill>
                </a:rPr>
                <a:t>Toussaint Charbonneau</a:t>
              </a:r>
            </a:p>
            <a:p>
              <a:r>
                <a:rPr lang="en-US" sz="2800" dirty="0" smtClean="0">
                  <a:solidFill>
                    <a:srgbClr val="000000"/>
                  </a:solidFill>
                </a:rPr>
                <a:t>George </a:t>
              </a:r>
              <a:r>
                <a:rPr lang="en-US" sz="2800" dirty="0" err="1" smtClean="0">
                  <a:solidFill>
                    <a:srgbClr val="000000"/>
                  </a:solidFill>
                </a:rPr>
                <a:t>Drouillard</a:t>
              </a:r>
              <a:r>
                <a:rPr lang="en-US" sz="2800" dirty="0" smtClean="0">
                  <a:solidFill>
                    <a:srgbClr val="000000"/>
                  </a:solidFill>
                </a:rPr>
                <a:t> </a:t>
              </a:r>
            </a:p>
            <a:p>
              <a:r>
                <a:rPr lang="en-US" sz="2800" dirty="0" smtClean="0">
                  <a:solidFill>
                    <a:srgbClr val="000000"/>
                  </a:solidFill>
                </a:rPr>
                <a:t>York</a:t>
              </a:r>
            </a:p>
            <a:p>
              <a:r>
                <a:rPr lang="en-US" sz="2800" b="1" u="sng" dirty="0" smtClean="0">
                  <a:solidFill>
                    <a:srgbClr val="000000"/>
                  </a:solidFill>
                </a:rPr>
                <a:t>NATIVE AMERICANS</a:t>
              </a:r>
            </a:p>
            <a:p>
              <a:r>
                <a:rPr lang="en-US" sz="2800" dirty="0" smtClean="0">
                  <a:solidFill>
                    <a:srgbClr val="000000"/>
                  </a:solidFill>
                </a:rPr>
                <a:t>Chef </a:t>
              </a:r>
              <a:r>
                <a:rPr lang="en-US" sz="2800" dirty="0" err="1" smtClean="0">
                  <a:solidFill>
                    <a:srgbClr val="000000"/>
                  </a:solidFill>
                </a:rPr>
                <a:t>Shekeke</a:t>
              </a:r>
              <a:endParaRPr lang="en-US" sz="2800" dirty="0" smtClean="0">
                <a:solidFill>
                  <a:srgbClr val="000000"/>
                </a:solidFill>
              </a:endParaRPr>
            </a:p>
            <a:p>
              <a:r>
                <a:rPr lang="en-US" sz="2800" dirty="0" err="1" smtClean="0">
                  <a:solidFill>
                    <a:srgbClr val="000000"/>
                  </a:solidFill>
                </a:rPr>
                <a:t>Sacagewea</a:t>
              </a:r>
              <a:r>
                <a:rPr lang="en-US" sz="2800" dirty="0" smtClean="0">
                  <a:solidFill>
                    <a:srgbClr val="000000"/>
                  </a:solidFill>
                </a:rPr>
                <a:t>	</a:t>
              </a:r>
            </a:p>
            <a:p>
              <a:r>
                <a:rPr lang="en-US" sz="2800" dirty="0" smtClean="0">
                  <a:solidFill>
                    <a:srgbClr val="000000"/>
                  </a:solidFill>
                </a:rPr>
                <a:t>Jean Batiste (Pomp)</a:t>
              </a:r>
            </a:p>
            <a:p>
              <a:r>
                <a:rPr lang="en-US" sz="2800" dirty="0" smtClean="0">
                  <a:solidFill>
                    <a:srgbClr val="000000"/>
                  </a:solidFill>
                </a:rPr>
                <a:t>Chief </a:t>
              </a:r>
              <a:r>
                <a:rPr lang="en-US" sz="2800" dirty="0" err="1" smtClean="0">
                  <a:solidFill>
                    <a:srgbClr val="000000"/>
                  </a:solidFill>
                </a:rPr>
                <a:t>Kameaweit</a:t>
              </a:r>
              <a:endParaRPr lang="en-US" sz="2800" dirty="0" smtClean="0">
                <a:solidFill>
                  <a:srgbClr val="000000"/>
                </a:solidFill>
              </a:endParaRPr>
            </a:p>
            <a:p>
              <a:r>
                <a:rPr lang="en-US" sz="2800" dirty="0" smtClean="0">
                  <a:solidFill>
                    <a:srgbClr val="000000"/>
                  </a:solidFill>
                </a:rPr>
                <a:t>Twisted Hair	</a:t>
              </a:r>
            </a:p>
            <a:p>
              <a:r>
                <a:rPr lang="en-US" sz="2800" dirty="0" smtClean="0">
                  <a:solidFill>
                    <a:srgbClr val="000000"/>
                  </a:solidFill>
                </a:rPr>
                <a:t>Chief Cut Nose</a:t>
              </a:r>
            </a:p>
            <a:p>
              <a:r>
                <a:rPr lang="en-US" sz="2800" b="1" u="sng" dirty="0" smtClean="0">
                  <a:solidFill>
                    <a:srgbClr val="000000"/>
                  </a:solidFill>
                </a:rPr>
                <a:t>OTHERS</a:t>
              </a:r>
              <a:r>
                <a:rPr lang="en-US" sz="2800" b="1" dirty="0" smtClean="0">
                  <a:solidFill>
                    <a:srgbClr val="000000"/>
                  </a:solidFill>
                </a:rPr>
                <a:t>	</a:t>
              </a:r>
            </a:p>
            <a:p>
              <a:r>
                <a:rPr lang="en-US" sz="2800" dirty="0" smtClean="0">
                  <a:solidFill>
                    <a:srgbClr val="000000"/>
                  </a:solidFill>
                </a:rPr>
                <a:t>Judith Hancock</a:t>
              </a:r>
            </a:p>
            <a:p>
              <a:r>
                <a:rPr lang="en-US" sz="2800" dirty="0" smtClean="0">
                  <a:solidFill>
                    <a:srgbClr val="000000"/>
                  </a:solidFill>
                </a:rPr>
                <a:t>Mrs. Cane 	</a:t>
              </a:r>
            </a:p>
            <a:p>
              <a:r>
                <a:rPr lang="en-US" sz="2800" dirty="0" smtClean="0">
                  <a:solidFill>
                    <a:srgbClr val="000000"/>
                  </a:solidFill>
                </a:rPr>
                <a:t>Seaman</a:t>
              </a:r>
            </a:p>
          </p:txBody>
        </p:sp>
        <p:sp useBgFill="1">
          <p:nvSpPr>
            <p:cNvPr id="13" name="Rectangle 12"/>
            <p:cNvSpPr/>
            <p:nvPr/>
          </p:nvSpPr>
          <p:spPr>
            <a:xfrm>
              <a:off x="0" y="3581400"/>
              <a:ext cx="2819400" cy="1295400"/>
            </a:xfrm>
            <a:prstGeom prst="rect">
              <a:avLst/>
            </a:prstGeom>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p:cNvSpPr/>
            <p:nvPr/>
          </p:nvSpPr>
          <p:spPr>
            <a:xfrm>
              <a:off x="0" y="5334000"/>
              <a:ext cx="2819400" cy="838200"/>
            </a:xfrm>
            <a:prstGeom prst="rect">
              <a:avLst/>
            </a:prstGeom>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057400" y="2286000"/>
              <a:ext cx="7086600" cy="523220"/>
            </a:xfrm>
            <a:prstGeom prst="rect">
              <a:avLst/>
            </a:prstGeom>
          </p:spPr>
          <p:txBody>
            <a:bodyPr wrap="square">
              <a:spAutoFit/>
            </a:bodyPr>
            <a:lstStyle/>
            <a:p>
              <a:r>
                <a:rPr lang="en-US" sz="2800" dirty="0" smtClean="0"/>
                <a:t>- visits Jefferson; takes 2 years to return home</a:t>
              </a:r>
              <a:endParaRPr lang="en-US" sz="2800" dirty="0"/>
            </a:p>
          </p:txBody>
        </p:sp>
        <p:sp useBgFill="1">
          <p:nvSpPr>
            <p:cNvPr id="22" name="Rectangle 21"/>
            <p:cNvSpPr/>
            <p:nvPr/>
          </p:nvSpPr>
          <p:spPr>
            <a:xfrm>
              <a:off x="0" y="236220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p:cNvSpPr/>
            <p:nvPr/>
          </p:nvSpPr>
          <p:spPr>
            <a:xfrm>
              <a:off x="0" y="1066800"/>
              <a:ext cx="86106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35" name="Rectangle 34"/>
          <p:cNvSpPr/>
          <p:nvPr/>
        </p:nvSpPr>
        <p:spPr>
          <a:xfrm>
            <a:off x="0" y="228600"/>
            <a:ext cx="38100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p:cNvGrpSpPr/>
          <p:nvPr/>
        </p:nvGrpSpPr>
        <p:grpSpPr>
          <a:xfrm>
            <a:off x="0" y="1905000"/>
            <a:ext cx="3124200" cy="4953000"/>
            <a:chOff x="0" y="1905000"/>
            <a:chExt cx="3124200" cy="4953000"/>
          </a:xfrm>
        </p:grpSpPr>
        <p:sp useBgFill="1">
          <p:nvSpPr>
            <p:cNvPr id="56" name="Rectangle 55"/>
            <p:cNvSpPr/>
            <p:nvPr/>
          </p:nvSpPr>
          <p:spPr>
            <a:xfrm>
              <a:off x="0" y="4724400"/>
              <a:ext cx="1905000"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7" name="Rectangle 56"/>
            <p:cNvSpPr/>
            <p:nvPr/>
          </p:nvSpPr>
          <p:spPr>
            <a:xfrm>
              <a:off x="0" y="1905000"/>
              <a:ext cx="3124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0" y="533400"/>
            <a:ext cx="9067800" cy="3124200"/>
            <a:chOff x="0" y="533400"/>
            <a:chExt cx="9067800" cy="3124200"/>
          </a:xfrm>
        </p:grpSpPr>
        <p:sp>
          <p:nvSpPr>
            <p:cNvPr id="34" name="Rectangle 33"/>
            <p:cNvSpPr/>
            <p:nvPr/>
          </p:nvSpPr>
          <p:spPr>
            <a:xfrm>
              <a:off x="4724400" y="533400"/>
              <a:ext cx="4343400" cy="584775"/>
            </a:xfrm>
            <a:prstGeom prst="rect">
              <a:avLst/>
            </a:prstGeom>
            <a:ln w="50800">
              <a:solidFill>
                <a:schemeClr val="tx1"/>
              </a:solidFill>
            </a:ln>
          </p:spPr>
          <p:txBody>
            <a:bodyPr wrap="square">
              <a:spAutoFit/>
            </a:bodyPr>
            <a:lstStyle/>
            <a:p>
              <a:pPr algn="ctr"/>
              <a:r>
                <a:rPr lang="en-US" sz="3200" dirty="0" smtClean="0"/>
                <a:t>The Charbonneau Family</a:t>
              </a:r>
              <a:endParaRPr lang="en-US" sz="3200" dirty="0"/>
            </a:p>
          </p:txBody>
        </p:sp>
        <p:grpSp>
          <p:nvGrpSpPr>
            <p:cNvPr id="47" name="Group 46"/>
            <p:cNvGrpSpPr/>
            <p:nvPr/>
          </p:nvGrpSpPr>
          <p:grpSpPr>
            <a:xfrm>
              <a:off x="0" y="609600"/>
              <a:ext cx="4724400" cy="3048000"/>
              <a:chOff x="0" y="609600"/>
              <a:chExt cx="4724400" cy="3048000"/>
            </a:xfrm>
          </p:grpSpPr>
          <p:cxnSp>
            <p:nvCxnSpPr>
              <p:cNvPr id="25" name="Straight Arrow Connector 24"/>
              <p:cNvCxnSpPr/>
              <p:nvPr/>
            </p:nvCxnSpPr>
            <p:spPr>
              <a:xfrm rot="5400000" flipH="1" flipV="1">
                <a:off x="2743200" y="1219200"/>
                <a:ext cx="2362200" cy="1600200"/>
              </a:xfrm>
              <a:prstGeom prst="straightConnector1">
                <a:avLst/>
              </a:prstGeom>
              <a:ln w="762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34" idx="1"/>
              </p:cNvCxnSpPr>
              <p:nvPr/>
            </p:nvCxnSpPr>
            <p:spPr>
              <a:xfrm flipV="1">
                <a:off x="1905000" y="825788"/>
                <a:ext cx="2819400" cy="1917414"/>
              </a:xfrm>
              <a:prstGeom prst="straightConnector1">
                <a:avLst/>
              </a:prstGeom>
              <a:ln w="762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581400" y="838200"/>
                <a:ext cx="1143000" cy="1588"/>
              </a:xfrm>
              <a:prstGeom prst="straightConnector1">
                <a:avLst/>
              </a:prstGeom>
              <a:ln w="762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0" y="609600"/>
                <a:ext cx="3581400" cy="4572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0" y="2743200"/>
                <a:ext cx="1905000" cy="4572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0" y="3200400"/>
                <a:ext cx="3124200" cy="4572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useBgFill="1">
        <p:nvSpPr>
          <p:cNvPr id="64" name="Rectangle 63"/>
          <p:cNvSpPr/>
          <p:nvPr/>
        </p:nvSpPr>
        <p:spPr>
          <a:xfrm>
            <a:off x="-18288" y="304800"/>
            <a:ext cx="4724400" cy="3733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1" name="Rectangle 60"/>
          <p:cNvSpPr/>
          <p:nvPr/>
        </p:nvSpPr>
        <p:spPr>
          <a:xfrm>
            <a:off x="0" y="1600200"/>
            <a:ext cx="5791200" cy="523220"/>
          </a:xfrm>
          <a:prstGeom prst="rect">
            <a:avLst/>
          </a:prstGeom>
        </p:spPr>
        <p:txBody>
          <a:bodyPr wrap="square">
            <a:spAutoFit/>
          </a:bodyPr>
          <a:lstStyle/>
          <a:p>
            <a:r>
              <a:rPr lang="en-US" sz="2800" dirty="0" smtClean="0"/>
              <a:t>1807: Clark invites them to St Louis</a:t>
            </a:r>
            <a:endParaRPr lang="en-US" sz="2800" dirty="0"/>
          </a:p>
        </p:txBody>
      </p:sp>
      <p:sp useBgFill="1">
        <p:nvSpPr>
          <p:cNvPr id="63" name="Rectangle 62"/>
          <p:cNvSpPr/>
          <p:nvPr/>
        </p:nvSpPr>
        <p:spPr>
          <a:xfrm>
            <a:off x="0" y="2057400"/>
            <a:ext cx="5791200" cy="523220"/>
          </a:xfrm>
          <a:prstGeom prst="rect">
            <a:avLst/>
          </a:prstGeom>
        </p:spPr>
        <p:txBody>
          <a:bodyPr wrap="square">
            <a:spAutoFit/>
          </a:bodyPr>
          <a:lstStyle/>
          <a:p>
            <a:r>
              <a:rPr lang="en-US" sz="2800" dirty="0" smtClean="0"/>
              <a:t>1809: Toussaint &amp; Sacagawea go back</a:t>
            </a:r>
          </a:p>
        </p:txBody>
      </p:sp>
      <p:sp useBgFill="1">
        <p:nvSpPr>
          <p:cNvPr id="62" name="Rectangle 61"/>
          <p:cNvSpPr/>
          <p:nvPr/>
        </p:nvSpPr>
        <p:spPr>
          <a:xfrm>
            <a:off x="0" y="1143000"/>
            <a:ext cx="5791200" cy="523220"/>
          </a:xfrm>
          <a:prstGeom prst="rect">
            <a:avLst/>
          </a:prstGeom>
        </p:spPr>
        <p:txBody>
          <a:bodyPr wrap="square">
            <a:spAutoFit/>
          </a:bodyPr>
          <a:lstStyle/>
          <a:p>
            <a:r>
              <a:rPr lang="en-US" sz="2800" dirty="0" smtClean="0"/>
              <a:t>1806: w/L&amp;C, return to Hidatsa village</a:t>
            </a:r>
            <a:endParaRPr lang="en-US" sz="2800" dirty="0"/>
          </a:p>
        </p:txBody>
      </p:sp>
      <p:sp useBgFill="1">
        <p:nvSpPr>
          <p:cNvPr id="65" name="Rectangle 64"/>
          <p:cNvSpPr/>
          <p:nvPr/>
        </p:nvSpPr>
        <p:spPr>
          <a:xfrm>
            <a:off x="0" y="2514600"/>
            <a:ext cx="5791200" cy="1384995"/>
          </a:xfrm>
          <a:prstGeom prst="rect">
            <a:avLst/>
          </a:prstGeom>
        </p:spPr>
        <p:txBody>
          <a:bodyPr wrap="square">
            <a:spAutoFit/>
          </a:bodyPr>
          <a:lstStyle/>
          <a:p>
            <a:r>
              <a:rPr lang="en-US" sz="2800" dirty="0" smtClean="0"/>
              <a:t>1809-1823: Pomp lives with Clark;</a:t>
            </a:r>
          </a:p>
          <a:p>
            <a:r>
              <a:rPr lang="en-US" sz="2800" dirty="0" smtClean="0"/>
              <a:t>    educated at a private school;</a:t>
            </a:r>
          </a:p>
          <a:p>
            <a:r>
              <a:rPr lang="en-US" sz="2800" dirty="0" smtClean="0"/>
              <a:t>    moves to Europe at age 18</a:t>
            </a:r>
          </a:p>
        </p:txBody>
      </p:sp>
      <p:sp useBgFill="1">
        <p:nvSpPr>
          <p:cNvPr id="66" name="Rectangle 65"/>
          <p:cNvSpPr/>
          <p:nvPr/>
        </p:nvSpPr>
        <p:spPr>
          <a:xfrm>
            <a:off x="0" y="3799820"/>
            <a:ext cx="5791200" cy="954107"/>
          </a:xfrm>
          <a:prstGeom prst="rect">
            <a:avLst/>
          </a:prstGeom>
        </p:spPr>
        <p:txBody>
          <a:bodyPr wrap="square">
            <a:spAutoFit/>
          </a:bodyPr>
          <a:lstStyle/>
          <a:p>
            <a:r>
              <a:rPr lang="en-US" sz="2800" dirty="0" smtClean="0"/>
              <a:t>1829:  returns to USA; becomes an</a:t>
            </a:r>
          </a:p>
          <a:p>
            <a:r>
              <a:rPr lang="en-US" sz="2800" dirty="0" smtClean="0"/>
              <a:t>    explorer, trader, scout, guide </a:t>
            </a:r>
          </a:p>
        </p:txBody>
      </p:sp>
      <p:cxnSp>
        <p:nvCxnSpPr>
          <p:cNvPr id="68" name="Straight Connector 67"/>
          <p:cNvCxnSpPr/>
          <p:nvPr/>
        </p:nvCxnSpPr>
        <p:spPr>
          <a:xfrm>
            <a:off x="0" y="4800600"/>
            <a:ext cx="5334000" cy="1588"/>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useBgFill="1">
        <p:nvSpPr>
          <p:cNvPr id="71" name="Rectangle 70"/>
          <p:cNvSpPr/>
          <p:nvPr/>
        </p:nvSpPr>
        <p:spPr>
          <a:xfrm>
            <a:off x="0" y="4876800"/>
            <a:ext cx="6096000" cy="523220"/>
          </a:xfrm>
          <a:prstGeom prst="rect">
            <a:avLst/>
          </a:prstGeom>
        </p:spPr>
        <p:txBody>
          <a:bodyPr wrap="square">
            <a:spAutoFit/>
          </a:bodyPr>
          <a:lstStyle/>
          <a:p>
            <a:r>
              <a:rPr lang="en-US" sz="2700" dirty="0" smtClean="0"/>
              <a:t>1812: Sacagawea has daughter, </a:t>
            </a:r>
            <a:r>
              <a:rPr lang="en-US" sz="2700" dirty="0" err="1" smtClean="0"/>
              <a:t>Lizette</a:t>
            </a:r>
            <a:endParaRPr lang="en-US" sz="2700" dirty="0"/>
          </a:p>
        </p:txBody>
      </p:sp>
      <p:pic>
        <p:nvPicPr>
          <p:cNvPr id="163842" name="Picture 2"/>
          <p:cNvPicPr>
            <a:picLocks noChangeAspect="1" noChangeArrowheads="1"/>
          </p:cNvPicPr>
          <p:nvPr/>
        </p:nvPicPr>
        <p:blipFill>
          <a:blip r:embed="rId2"/>
          <a:srcRect/>
          <a:stretch>
            <a:fillRect/>
          </a:stretch>
        </p:blipFill>
        <p:spPr bwMode="auto">
          <a:xfrm>
            <a:off x="5840059" y="1143000"/>
            <a:ext cx="3303941" cy="5715000"/>
          </a:xfrm>
          <a:prstGeom prst="rect">
            <a:avLst/>
          </a:prstGeom>
          <a:noFill/>
          <a:ln w="9525">
            <a:noFill/>
            <a:miter lim="800000"/>
            <a:headEnd/>
            <a:tailEnd/>
          </a:ln>
          <a:effectLst/>
        </p:spPr>
      </p:pic>
      <p:sp useBgFill="1">
        <p:nvSpPr>
          <p:cNvPr id="72" name="Rectangle 71"/>
          <p:cNvSpPr/>
          <p:nvPr/>
        </p:nvSpPr>
        <p:spPr>
          <a:xfrm>
            <a:off x="0" y="5334000"/>
            <a:ext cx="5791200" cy="1384995"/>
          </a:xfrm>
          <a:prstGeom prst="rect">
            <a:avLst/>
          </a:prstGeom>
        </p:spPr>
        <p:txBody>
          <a:bodyPr wrap="square">
            <a:spAutoFit/>
          </a:bodyPr>
          <a:lstStyle/>
          <a:p>
            <a:r>
              <a:rPr lang="en-US" sz="2800" dirty="0" smtClean="0"/>
              <a:t>1812: Sacagawea dies at Fort Manuel,</a:t>
            </a:r>
          </a:p>
          <a:p>
            <a:r>
              <a:rPr lang="en-US" sz="2800" dirty="0" smtClean="0"/>
              <a:t>   (</a:t>
            </a:r>
            <a:r>
              <a:rPr lang="en-US" sz="2800" dirty="0" err="1" smtClean="0"/>
              <a:t>Bismark</a:t>
            </a:r>
            <a:r>
              <a:rPr lang="en-US" sz="2800" dirty="0" smtClean="0"/>
              <a:t>, ND); there is no record of </a:t>
            </a:r>
          </a:p>
          <a:p>
            <a:r>
              <a:rPr lang="en-US" sz="2800" dirty="0" smtClean="0"/>
              <a:t>   Toussaint or </a:t>
            </a:r>
            <a:r>
              <a:rPr lang="en-US" sz="2800" dirty="0" err="1" smtClean="0"/>
              <a:t>Lizette</a:t>
            </a:r>
            <a:r>
              <a:rPr lang="en-US" sz="2800" dirty="0" smtClean="0"/>
              <a:t> after 1813</a:t>
            </a:r>
            <a:endParaRPr lang="en-US" sz="2800" dirty="0"/>
          </a:p>
        </p:txBody>
      </p:sp>
      <p:sp>
        <p:nvSpPr>
          <p:cNvPr id="75" name="TextBox 74"/>
          <p:cNvSpPr txBox="1"/>
          <p:nvPr/>
        </p:nvSpPr>
        <p:spPr>
          <a:xfrm>
            <a:off x="0" y="0"/>
            <a:ext cx="9144000" cy="707886"/>
          </a:xfrm>
          <a:prstGeom prst="rect">
            <a:avLst/>
          </a:prstGeom>
          <a:noFill/>
        </p:spPr>
        <p:txBody>
          <a:bodyPr wrap="square" rtlCol="0">
            <a:spAutoFit/>
          </a:bodyPr>
          <a:lstStyle/>
          <a:p>
            <a:pPr algn="ctr"/>
            <a:r>
              <a:rPr lang="en-US" sz="4000" dirty="0" smtClean="0">
                <a:effectLst>
                  <a:outerShdw dist="50800" dir="5400000" algn="ctr" rotWithShape="0">
                    <a:srgbClr val="0070C0"/>
                  </a:outerShdw>
                </a:effectLst>
              </a:rPr>
              <a:t>Our favorite Expedition participant!</a:t>
            </a:r>
            <a:endParaRPr lang="en-US" sz="4000" dirty="0">
              <a:effectLst>
                <a:outerShdw dist="50800" dir="5400000" algn="ctr" rotWithShape="0">
                  <a:srgbClr val="0070C0"/>
                </a:outerShdw>
              </a:effectLst>
            </a:endParaRPr>
          </a:p>
        </p:txBody>
      </p:sp>
      <p:pic>
        <p:nvPicPr>
          <p:cNvPr id="33" name="Picture 32" descr="Image result for indians met by Lewis and clark"/>
          <p:cNvPicPr>
            <a:picLocks noChangeAspect="1" noChangeArrowheads="1"/>
          </p:cNvPicPr>
          <p:nvPr/>
        </p:nvPicPr>
        <p:blipFill>
          <a:blip r:embed="rId3"/>
          <a:srcRect/>
          <a:stretch>
            <a:fillRect/>
          </a:stretch>
        </p:blipFill>
        <p:spPr bwMode="auto">
          <a:xfrm>
            <a:off x="5638800" y="1143000"/>
            <a:ext cx="3429000" cy="4429125"/>
          </a:xfrm>
          <a:prstGeom prst="rect">
            <a:avLst/>
          </a:prstGeom>
          <a:noFill/>
          <a:ln w="50800">
            <a:solidFill>
              <a:schemeClr val="accent1"/>
            </a:solidFill>
          </a:ln>
        </p:spPr>
      </p:pic>
      <p:pic>
        <p:nvPicPr>
          <p:cNvPr id="26626" name="Picture 2" descr="https://www.lds.org/bc/content/ldsorg/church/news/2016/02/10/california-pioneer-history-exemplified-in-art-competition_1.jpg"/>
          <p:cNvPicPr>
            <a:picLocks noChangeAspect="1" noChangeArrowheads="1"/>
          </p:cNvPicPr>
          <p:nvPr/>
        </p:nvPicPr>
        <p:blipFill>
          <a:blip r:embed="rId4"/>
          <a:srcRect/>
          <a:stretch>
            <a:fillRect/>
          </a:stretch>
        </p:blipFill>
        <p:spPr bwMode="auto">
          <a:xfrm>
            <a:off x="5651644" y="1219200"/>
            <a:ext cx="3416156" cy="4343400"/>
          </a:xfrm>
          <a:prstGeom prst="rect">
            <a:avLst/>
          </a:prstGeom>
          <a:noFill/>
          <a:ln w="50800">
            <a:solidFill>
              <a:schemeClr val="tx1"/>
            </a:solidFill>
          </a:ln>
        </p:spPr>
      </p:pic>
      <p:sp useBgFill="1">
        <p:nvSpPr>
          <p:cNvPr id="36" name="TextBox 35"/>
          <p:cNvSpPr txBox="1"/>
          <p:nvPr/>
        </p:nvSpPr>
        <p:spPr>
          <a:xfrm>
            <a:off x="69080" y="5678269"/>
            <a:ext cx="9074920" cy="646331"/>
          </a:xfrm>
          <a:prstGeom prst="rect">
            <a:avLst/>
          </a:prstGeom>
        </p:spPr>
        <p:txBody>
          <a:bodyPr wrap="none" rtlCol="0">
            <a:spAutoFit/>
          </a:bodyPr>
          <a:lstStyle/>
          <a:p>
            <a:r>
              <a:rPr lang="en-US" sz="3600" b="1" dirty="0" smtClean="0">
                <a:latin typeface="Tempus Sans ITC" pitchFamily="82" charset="0"/>
              </a:rPr>
              <a:t>We’ll meet ‘Pomp’ again on the Oregon Trail!</a:t>
            </a:r>
            <a:endParaRPr lang="en-US" sz="3600" b="1" dirty="0">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000"/>
                                        <p:tgtEl>
                                          <p:spTgt spid="48"/>
                                        </p:tgtEl>
                                      </p:cBhvr>
                                    </p:animEffect>
                                  </p:childTnLst>
                                </p:cTn>
                              </p:par>
                              <p:par>
                                <p:cTn id="8" presetID="22" presetClass="entr" presetSubtype="8"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left)">
                                      <p:cBhvr>
                                        <p:cTn id="10" dur="1000"/>
                                        <p:tgtEl>
                                          <p:spTgt spid="5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left)">
                                      <p:cBhvr>
                                        <p:cTn id="13" dur="1000"/>
                                        <p:tgtEl>
                                          <p:spTgt spid="35"/>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63842"/>
                                        </p:tgtEl>
                                        <p:attrNameLst>
                                          <p:attrName>style.visibility</p:attrName>
                                        </p:attrNameLst>
                                      </p:cBhvr>
                                      <p:to>
                                        <p:strVal val="visible"/>
                                      </p:to>
                                    </p:set>
                                    <p:animEffect transition="in" filter="fade">
                                      <p:cBhvr>
                                        <p:cTn id="17" dur="1000"/>
                                        <p:tgtEl>
                                          <p:spTgt spid="1638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1000"/>
                                        <p:tgtEl>
                                          <p:spTgt spid="64"/>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fade">
                                      <p:cBhvr>
                                        <p:cTn id="26" dur="1000"/>
                                        <p:tgtEl>
                                          <p:spTgt spid="6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1000"/>
                                        <p:tgtEl>
                                          <p:spTgt spid="6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fade">
                                      <p:cBhvr>
                                        <p:cTn id="36" dur="1000"/>
                                        <p:tgtEl>
                                          <p:spTgt spid="6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1000"/>
                                        <p:tgtEl>
                                          <p:spTgt spid="6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fade">
                                      <p:cBhvr>
                                        <p:cTn id="46" dur="1000"/>
                                        <p:tgtEl>
                                          <p:spTgt spid="66"/>
                                        </p:tgtEl>
                                      </p:cBhvr>
                                    </p:animEffect>
                                  </p:childTnLst>
                                </p:cTn>
                              </p:par>
                              <p:par>
                                <p:cTn id="47" presetID="10" presetClass="entr" presetSubtype="0" fill="hold" nodeType="withEffect">
                                  <p:stCondLst>
                                    <p:cond delay="0"/>
                                  </p:stCondLst>
                                  <p:childTnLst>
                                    <p:set>
                                      <p:cBhvr>
                                        <p:cTn id="48" dur="1" fill="hold">
                                          <p:stCondLst>
                                            <p:cond delay="0"/>
                                          </p:stCondLst>
                                        </p:cTn>
                                        <p:tgtEl>
                                          <p:spTgt spid="26626"/>
                                        </p:tgtEl>
                                        <p:attrNameLst>
                                          <p:attrName>style.visibility</p:attrName>
                                        </p:attrNameLst>
                                      </p:cBhvr>
                                      <p:to>
                                        <p:strVal val="visible"/>
                                      </p:to>
                                    </p:set>
                                    <p:animEffect transition="in" filter="fade">
                                      <p:cBhvr>
                                        <p:cTn id="49" dur="1000"/>
                                        <p:tgtEl>
                                          <p:spTgt spid="26626"/>
                                        </p:tgtEl>
                                      </p:cBhvr>
                                    </p:animEffect>
                                  </p:childTnLst>
                                </p:cTn>
                              </p:par>
                              <p:par>
                                <p:cTn id="50" presetID="10" presetClass="exit" presetSubtype="0" fill="hold" nodeType="withEffect">
                                  <p:stCondLst>
                                    <p:cond delay="0"/>
                                  </p:stCondLst>
                                  <p:childTnLst>
                                    <p:animEffect transition="out" filter="fade">
                                      <p:cBhvr>
                                        <p:cTn id="51" dur="1000"/>
                                        <p:tgtEl>
                                          <p:spTgt spid="163842"/>
                                        </p:tgtEl>
                                      </p:cBhvr>
                                    </p:animEffect>
                                    <p:set>
                                      <p:cBhvr>
                                        <p:cTn id="52" dur="1" fill="hold">
                                          <p:stCondLst>
                                            <p:cond delay="999"/>
                                          </p:stCondLst>
                                        </p:cTn>
                                        <p:tgtEl>
                                          <p:spTgt spid="16384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p:cTn id="57" dur="1000" fill="hold"/>
                                        <p:tgtEl>
                                          <p:spTgt spid="36"/>
                                        </p:tgtEl>
                                        <p:attrNameLst>
                                          <p:attrName>ppt_w</p:attrName>
                                        </p:attrNameLst>
                                      </p:cBhvr>
                                      <p:tavLst>
                                        <p:tav tm="0">
                                          <p:val>
                                            <p:fltVal val="0"/>
                                          </p:val>
                                        </p:tav>
                                        <p:tav tm="100000">
                                          <p:val>
                                            <p:strVal val="#ppt_w"/>
                                          </p:val>
                                        </p:tav>
                                      </p:tavLst>
                                    </p:anim>
                                    <p:anim calcmode="lin" valueType="num">
                                      <p:cBhvr>
                                        <p:cTn id="58" dur="1000" fill="hold"/>
                                        <p:tgtEl>
                                          <p:spTgt spid="36"/>
                                        </p:tgtEl>
                                        <p:attrNameLst>
                                          <p:attrName>ppt_h</p:attrName>
                                        </p:attrNameLst>
                                      </p:cBhvr>
                                      <p:tavLst>
                                        <p:tav tm="0">
                                          <p:val>
                                            <p:fltVal val="0"/>
                                          </p:val>
                                        </p:tav>
                                        <p:tav tm="100000">
                                          <p:val>
                                            <p:strVal val="#ppt_h"/>
                                          </p:val>
                                        </p:tav>
                                      </p:tavLst>
                                    </p:anim>
                                    <p:animEffect transition="in" filter="fade">
                                      <p:cBhvr>
                                        <p:cTn id="59" dur="1000"/>
                                        <p:tgtEl>
                                          <p:spTgt spid="3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1000"/>
                                        <p:tgtEl>
                                          <p:spTgt spid="36"/>
                                        </p:tgtEl>
                                      </p:cBhvr>
                                    </p:animEffect>
                                    <p:set>
                                      <p:cBhvr>
                                        <p:cTn id="64" dur="1" fill="hold">
                                          <p:stCondLst>
                                            <p:cond delay="999"/>
                                          </p:stCondLst>
                                        </p:cTn>
                                        <p:tgtEl>
                                          <p:spTgt spid="36"/>
                                        </p:tgtEl>
                                        <p:attrNameLst>
                                          <p:attrName>style.visibility</p:attrName>
                                        </p:attrNameLst>
                                      </p:cBhvr>
                                      <p:to>
                                        <p:strVal val="hidden"/>
                                      </p:to>
                                    </p:set>
                                  </p:childTnLst>
                                </p:cTn>
                              </p:par>
                            </p:childTnLst>
                          </p:cTn>
                        </p:par>
                        <p:par>
                          <p:cTn id="65" fill="hold">
                            <p:stCondLst>
                              <p:cond delay="1000"/>
                            </p:stCondLst>
                            <p:childTnLst>
                              <p:par>
                                <p:cTn id="66" presetID="10" presetClass="entr" presetSubtype="0" fill="hold" nodeType="afterEffect">
                                  <p:stCondLst>
                                    <p:cond delay="0"/>
                                  </p:stCondLst>
                                  <p:childTnLst>
                                    <p:set>
                                      <p:cBhvr>
                                        <p:cTn id="67" dur="1" fill="hold">
                                          <p:stCondLst>
                                            <p:cond delay="0"/>
                                          </p:stCondLst>
                                        </p:cTn>
                                        <p:tgtEl>
                                          <p:spTgt spid="68"/>
                                        </p:tgtEl>
                                        <p:attrNameLst>
                                          <p:attrName>style.visibility</p:attrName>
                                        </p:attrNameLst>
                                      </p:cBhvr>
                                      <p:to>
                                        <p:strVal val="visible"/>
                                      </p:to>
                                    </p:set>
                                    <p:animEffect transition="in" filter="fade">
                                      <p:cBhvr>
                                        <p:cTn id="68" dur="1000"/>
                                        <p:tgtEl>
                                          <p:spTgt spid="68"/>
                                        </p:tgtEl>
                                      </p:cBhvr>
                                    </p:animEffect>
                                  </p:childTnLst>
                                </p:cTn>
                              </p:par>
                            </p:childTnLst>
                          </p:cTn>
                        </p:par>
                        <p:par>
                          <p:cTn id="69" fill="hold">
                            <p:stCondLst>
                              <p:cond delay="2000"/>
                            </p:stCondLst>
                            <p:childTnLst>
                              <p:par>
                                <p:cTn id="70" presetID="10" presetClass="entr" presetSubtype="0" fill="hold" grpId="0" nodeType="afterEffect">
                                  <p:stCondLst>
                                    <p:cond delay="0"/>
                                  </p:stCondLst>
                                  <p:childTnLst>
                                    <p:set>
                                      <p:cBhvr>
                                        <p:cTn id="71" dur="1" fill="hold">
                                          <p:stCondLst>
                                            <p:cond delay="0"/>
                                          </p:stCondLst>
                                        </p:cTn>
                                        <p:tgtEl>
                                          <p:spTgt spid="71"/>
                                        </p:tgtEl>
                                        <p:attrNameLst>
                                          <p:attrName>style.visibility</p:attrName>
                                        </p:attrNameLst>
                                      </p:cBhvr>
                                      <p:to>
                                        <p:strVal val="visible"/>
                                      </p:to>
                                    </p:set>
                                    <p:animEffect transition="in" filter="fade">
                                      <p:cBhvr>
                                        <p:cTn id="72" dur="1000"/>
                                        <p:tgtEl>
                                          <p:spTgt spid="71"/>
                                        </p:tgtEl>
                                      </p:cBhvr>
                                    </p:animEffect>
                                  </p:childTnLst>
                                </p:cTn>
                              </p:par>
                              <p:par>
                                <p:cTn id="73" presetID="10" presetClass="entr" presetSubtype="0"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1000"/>
                                        <p:tgtEl>
                                          <p:spTgt spid="33"/>
                                        </p:tgtEl>
                                      </p:cBhvr>
                                    </p:animEffect>
                                  </p:childTnLst>
                                </p:cTn>
                              </p:par>
                              <p:par>
                                <p:cTn id="76" presetID="10" presetClass="exit" presetSubtype="0" fill="hold" nodeType="withEffect">
                                  <p:stCondLst>
                                    <p:cond delay="0"/>
                                  </p:stCondLst>
                                  <p:childTnLst>
                                    <p:animEffect transition="out" filter="fade">
                                      <p:cBhvr>
                                        <p:cTn id="77" dur="1000"/>
                                        <p:tgtEl>
                                          <p:spTgt spid="26626"/>
                                        </p:tgtEl>
                                      </p:cBhvr>
                                    </p:animEffect>
                                    <p:set>
                                      <p:cBhvr>
                                        <p:cTn id="78" dur="1" fill="hold">
                                          <p:stCondLst>
                                            <p:cond delay="999"/>
                                          </p:stCondLst>
                                        </p:cTn>
                                        <p:tgtEl>
                                          <p:spTgt spid="2662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2"/>
                                        </p:tgtEl>
                                        <p:attrNameLst>
                                          <p:attrName>style.visibility</p:attrName>
                                        </p:attrNameLst>
                                      </p:cBhvr>
                                      <p:to>
                                        <p:strVal val="visible"/>
                                      </p:to>
                                    </p:set>
                                    <p:animEffect transition="in" filter="fade">
                                      <p:cBhvr>
                                        <p:cTn id="83" dur="1000"/>
                                        <p:tgtEl>
                                          <p:spTgt spid="72"/>
                                        </p:tgtEl>
                                      </p:cBhvr>
                                    </p:animEffect>
                                  </p:childTnLst>
                                </p:cTn>
                              </p:par>
                              <p:par>
                                <p:cTn id="84" presetID="10" presetClass="exit" presetSubtype="0" fill="hold" nodeType="withEffect">
                                  <p:stCondLst>
                                    <p:cond delay="0"/>
                                  </p:stCondLst>
                                  <p:childTnLst>
                                    <p:animEffect transition="out" filter="fade">
                                      <p:cBhvr>
                                        <p:cTn id="85" dur="1000"/>
                                        <p:tgtEl>
                                          <p:spTgt spid="33"/>
                                        </p:tgtEl>
                                      </p:cBhvr>
                                    </p:animEffect>
                                    <p:set>
                                      <p:cBhvr>
                                        <p:cTn id="86" dur="1" fill="hold">
                                          <p:stCondLst>
                                            <p:cond delay="999"/>
                                          </p:stCondLst>
                                        </p:cTn>
                                        <p:tgtEl>
                                          <p:spTgt spid="33"/>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163842"/>
                                        </p:tgtEl>
                                        <p:attrNameLst>
                                          <p:attrName>style.visibility</p:attrName>
                                        </p:attrNameLst>
                                      </p:cBhvr>
                                      <p:to>
                                        <p:strVal val="visible"/>
                                      </p:to>
                                    </p:set>
                                    <p:animEffect transition="in" filter="fade">
                                      <p:cBhvr>
                                        <p:cTn id="89" dur="1000"/>
                                        <p:tgtEl>
                                          <p:spTgt spid="163842"/>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1000"/>
                                        <p:tgtEl>
                                          <p:spTgt spid="72"/>
                                        </p:tgtEl>
                                      </p:cBhvr>
                                    </p:animEffect>
                                    <p:set>
                                      <p:cBhvr>
                                        <p:cTn id="94" dur="1" fill="hold">
                                          <p:stCondLst>
                                            <p:cond delay="999"/>
                                          </p:stCondLst>
                                        </p:cTn>
                                        <p:tgtEl>
                                          <p:spTgt spid="72"/>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71"/>
                                        </p:tgtEl>
                                      </p:cBhvr>
                                    </p:animEffect>
                                    <p:set>
                                      <p:cBhvr>
                                        <p:cTn id="97" dur="1" fill="hold">
                                          <p:stCondLst>
                                            <p:cond delay="999"/>
                                          </p:stCondLst>
                                        </p:cTn>
                                        <p:tgtEl>
                                          <p:spTgt spid="71"/>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1000"/>
                                        <p:tgtEl>
                                          <p:spTgt spid="68"/>
                                        </p:tgtEl>
                                      </p:cBhvr>
                                    </p:animEffect>
                                    <p:set>
                                      <p:cBhvr>
                                        <p:cTn id="100" dur="1" fill="hold">
                                          <p:stCondLst>
                                            <p:cond delay="999"/>
                                          </p:stCondLst>
                                        </p:cTn>
                                        <p:tgtEl>
                                          <p:spTgt spid="68"/>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1000"/>
                                        <p:tgtEl>
                                          <p:spTgt spid="66"/>
                                        </p:tgtEl>
                                      </p:cBhvr>
                                    </p:animEffect>
                                    <p:set>
                                      <p:cBhvr>
                                        <p:cTn id="103" dur="1" fill="hold">
                                          <p:stCondLst>
                                            <p:cond delay="999"/>
                                          </p:stCondLst>
                                        </p:cTn>
                                        <p:tgtEl>
                                          <p:spTgt spid="66"/>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000"/>
                                        <p:tgtEl>
                                          <p:spTgt spid="65"/>
                                        </p:tgtEl>
                                      </p:cBhvr>
                                    </p:animEffect>
                                    <p:set>
                                      <p:cBhvr>
                                        <p:cTn id="106" dur="1" fill="hold">
                                          <p:stCondLst>
                                            <p:cond delay="999"/>
                                          </p:stCondLst>
                                        </p:cTn>
                                        <p:tgtEl>
                                          <p:spTgt spid="65"/>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1000"/>
                                        <p:tgtEl>
                                          <p:spTgt spid="63"/>
                                        </p:tgtEl>
                                      </p:cBhvr>
                                    </p:animEffect>
                                    <p:set>
                                      <p:cBhvr>
                                        <p:cTn id="109" dur="1" fill="hold">
                                          <p:stCondLst>
                                            <p:cond delay="999"/>
                                          </p:stCondLst>
                                        </p:cTn>
                                        <p:tgtEl>
                                          <p:spTgt spid="63"/>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1000"/>
                                        <p:tgtEl>
                                          <p:spTgt spid="61"/>
                                        </p:tgtEl>
                                      </p:cBhvr>
                                    </p:animEffect>
                                    <p:set>
                                      <p:cBhvr>
                                        <p:cTn id="112" dur="1" fill="hold">
                                          <p:stCondLst>
                                            <p:cond delay="999"/>
                                          </p:stCondLst>
                                        </p:cTn>
                                        <p:tgtEl>
                                          <p:spTgt spid="61"/>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1000"/>
                                        <p:tgtEl>
                                          <p:spTgt spid="62"/>
                                        </p:tgtEl>
                                      </p:cBhvr>
                                    </p:animEffect>
                                    <p:set>
                                      <p:cBhvr>
                                        <p:cTn id="115" dur="1" fill="hold">
                                          <p:stCondLst>
                                            <p:cond delay="999"/>
                                          </p:stCondLst>
                                        </p:cTn>
                                        <p:tgtEl>
                                          <p:spTgt spid="62"/>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1000"/>
                                        <p:tgtEl>
                                          <p:spTgt spid="48"/>
                                        </p:tgtEl>
                                      </p:cBhvr>
                                    </p:animEffect>
                                    <p:set>
                                      <p:cBhvr>
                                        <p:cTn id="118" dur="1" fill="hold">
                                          <p:stCondLst>
                                            <p:cond delay="999"/>
                                          </p:stCondLst>
                                        </p:cTn>
                                        <p:tgtEl>
                                          <p:spTgt spid="48"/>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1000"/>
                                        <p:tgtEl>
                                          <p:spTgt spid="163842"/>
                                        </p:tgtEl>
                                      </p:cBhvr>
                                    </p:animEffect>
                                    <p:set>
                                      <p:cBhvr>
                                        <p:cTn id="121" dur="1" fill="hold">
                                          <p:stCondLst>
                                            <p:cond delay="999"/>
                                          </p:stCondLst>
                                        </p:cTn>
                                        <p:tgtEl>
                                          <p:spTgt spid="163842"/>
                                        </p:tgtEl>
                                        <p:attrNameLst>
                                          <p:attrName>style.visibility</p:attrName>
                                        </p:attrNameLst>
                                      </p:cBhvr>
                                      <p:to>
                                        <p:strVal val="hidden"/>
                                      </p:to>
                                    </p:set>
                                  </p:childTnLst>
                                </p:cTn>
                              </p:par>
                            </p:childTnLst>
                          </p:cTn>
                        </p:par>
                        <p:par>
                          <p:cTn id="122" fill="hold">
                            <p:stCondLst>
                              <p:cond delay="1000"/>
                            </p:stCondLst>
                            <p:childTnLst>
                              <p:par>
                                <p:cTn id="123" presetID="53" presetClass="entr" presetSubtype="0" fill="hold" grpId="0" nodeType="afterEffect">
                                  <p:stCondLst>
                                    <p:cond delay="0"/>
                                  </p:stCondLst>
                                  <p:childTnLst>
                                    <p:set>
                                      <p:cBhvr>
                                        <p:cTn id="124" dur="1" fill="hold">
                                          <p:stCondLst>
                                            <p:cond delay="0"/>
                                          </p:stCondLst>
                                        </p:cTn>
                                        <p:tgtEl>
                                          <p:spTgt spid="75"/>
                                        </p:tgtEl>
                                        <p:attrNameLst>
                                          <p:attrName>style.visibility</p:attrName>
                                        </p:attrNameLst>
                                      </p:cBhvr>
                                      <p:to>
                                        <p:strVal val="visible"/>
                                      </p:to>
                                    </p:set>
                                    <p:anim calcmode="lin" valueType="num">
                                      <p:cBhvr>
                                        <p:cTn id="125" dur="1000" fill="hold"/>
                                        <p:tgtEl>
                                          <p:spTgt spid="75"/>
                                        </p:tgtEl>
                                        <p:attrNameLst>
                                          <p:attrName>ppt_w</p:attrName>
                                        </p:attrNameLst>
                                      </p:cBhvr>
                                      <p:tavLst>
                                        <p:tav tm="0">
                                          <p:val>
                                            <p:fltVal val="0"/>
                                          </p:val>
                                        </p:tav>
                                        <p:tav tm="100000">
                                          <p:val>
                                            <p:strVal val="#ppt_w"/>
                                          </p:val>
                                        </p:tav>
                                      </p:tavLst>
                                    </p:anim>
                                    <p:anim calcmode="lin" valueType="num">
                                      <p:cBhvr>
                                        <p:cTn id="126" dur="1000" fill="hold"/>
                                        <p:tgtEl>
                                          <p:spTgt spid="75"/>
                                        </p:tgtEl>
                                        <p:attrNameLst>
                                          <p:attrName>ppt_h</p:attrName>
                                        </p:attrNameLst>
                                      </p:cBhvr>
                                      <p:tavLst>
                                        <p:tav tm="0">
                                          <p:val>
                                            <p:fltVal val="0"/>
                                          </p:val>
                                        </p:tav>
                                        <p:tav tm="100000">
                                          <p:val>
                                            <p:strVal val="#ppt_h"/>
                                          </p:val>
                                        </p:tav>
                                      </p:tavLst>
                                    </p:anim>
                                    <p:animEffect transition="in" filter="fade">
                                      <p:cBhvr>
                                        <p:cTn id="127"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64" grpId="0" animBg="1"/>
      <p:bldP spid="61" grpId="0" animBg="1"/>
      <p:bldP spid="61" grpId="1" animBg="1"/>
      <p:bldP spid="63" grpId="0" animBg="1"/>
      <p:bldP spid="63" grpId="1" animBg="1"/>
      <p:bldP spid="62" grpId="0" animBg="1"/>
      <p:bldP spid="62" grpId="1" animBg="1"/>
      <p:bldP spid="65" grpId="0" animBg="1"/>
      <p:bldP spid="65" grpId="1" animBg="1"/>
      <p:bldP spid="66" grpId="0" animBg="1"/>
      <p:bldP spid="66" grpId="1" animBg="1"/>
      <p:bldP spid="71" grpId="0" animBg="1"/>
      <p:bldP spid="71" grpId="1" animBg="1"/>
      <p:bldP spid="72" grpId="0" animBg="1"/>
      <p:bldP spid="72" grpId="1" animBg="1"/>
      <p:bldP spid="75" grpId="0"/>
      <p:bldP spid="36" grpId="0" animBg="1"/>
      <p:bldP spid="36" grpId="1" animBg="1"/>
    </p:bldLst>
  </p:timing>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5022235"/>
          </a:xfrm>
          <a:prstGeom prst="rect">
            <a:avLst/>
          </a:prstGeom>
        </p:spPr>
        <p:txBody>
          <a:bodyPr wrap="square">
            <a:spAutoFit/>
          </a:bodyPr>
          <a:lstStyle/>
          <a:p>
            <a:r>
              <a:rPr lang="en-US" dirty="0" smtClean="0">
                <a:hlinkClick r:id="rId2"/>
              </a:rPr>
              <a:t>https://en.wikipedia.org/wiki/Jean_Baptiste_Charbonneau</a:t>
            </a:r>
            <a:endParaRPr lang="en-US" dirty="0" smtClean="0"/>
          </a:p>
          <a:p>
            <a:r>
              <a:rPr lang="en-US" b="1" dirty="0" smtClean="0"/>
              <a:t>Jean </a:t>
            </a:r>
            <a:r>
              <a:rPr lang="en-US" b="1" dirty="0" err="1" smtClean="0"/>
              <a:t>Baptiste</a:t>
            </a:r>
            <a:r>
              <a:rPr lang="en-US" b="1" dirty="0" smtClean="0"/>
              <a:t> Charbonneau</a:t>
            </a:r>
            <a:r>
              <a:rPr lang="en-US" dirty="0" smtClean="0"/>
              <a:t> (February 11, 1805 – May 16, 1866) was an American explorer, guide, fur trapper trader, military scout during the Mexican-American War, </a:t>
            </a:r>
            <a:r>
              <a:rPr lang="en-US" i="1" dirty="0" err="1" smtClean="0"/>
              <a:t>alcalde</a:t>
            </a:r>
            <a:r>
              <a:rPr lang="en-US" dirty="0" smtClean="0"/>
              <a:t> (mayor) of Mission San Luis Rey de </a:t>
            </a:r>
            <a:r>
              <a:rPr lang="en-US" dirty="0" err="1" smtClean="0"/>
              <a:t>Francia</a:t>
            </a:r>
            <a:r>
              <a:rPr lang="en-US" dirty="0" smtClean="0"/>
              <a:t> and a gold prospector and hotel operator in Northern California. He spoke French and English, and learned German and Spanish during his six years in Europe from 1823 to 1829. He also spoke Shoshone and other western American Indian languages, which he picked up during his years of trapping and guiding.</a:t>
            </a:r>
          </a:p>
          <a:p>
            <a:r>
              <a:rPr lang="en-US" dirty="0" smtClean="0"/>
              <a:t>Jean </a:t>
            </a:r>
            <a:r>
              <a:rPr lang="en-US" dirty="0" err="1" smtClean="0"/>
              <a:t>Baptiste</a:t>
            </a:r>
            <a:r>
              <a:rPr lang="en-US" dirty="0" smtClean="0"/>
              <a:t> was the son of Sacagawea, a Shoshone, and her Métis French Canadian husband Toussaint Charbonneau, who worked as a trapper and interpreter for the Lewis and Clark Expedition; he was born at Fort Mandan in North Dakota. He was taken by his parents as an infant across the country. The Expedition co-leader William Clark nicknamed the boy </a:t>
            </a:r>
            <a:r>
              <a:rPr lang="en-US" b="1" dirty="0" smtClean="0"/>
              <a:t>Pomp.</a:t>
            </a:r>
            <a:r>
              <a:rPr lang="en-US" dirty="0" smtClean="0"/>
              <a:t> He lived with Clark in St. Louis, Missouri as a boy, where he attended St. Louis Academy. Clark paid for his education. Sacagawea and Toussaint Charbonneau also had a second child, a daughter named </a:t>
            </a:r>
            <a:r>
              <a:rPr lang="en-US" dirty="0" err="1" smtClean="0"/>
              <a:t>Lizette</a:t>
            </a:r>
            <a:r>
              <a:rPr lang="en-US" dirty="0" smtClean="0"/>
              <a:t> Charbonneau who, as there is no later record of her among William Clark's papers, is believed to have died in childhood.</a:t>
            </a:r>
          </a:p>
          <a:p>
            <a:r>
              <a:rPr lang="en-US" dirty="0" smtClean="0"/>
              <a:t>In April 1807, about a year after the end of the expedition, the Charbonneau family moved to St. Louis, at Clark's invitation. Toussaint Charbonneau and Sacagawea departed for the Mandan villages in April 1809, and left the boy to live with Clark. In November 1809, the parents returned to St. Louis to try farming, but left again in April 1811. Jean </a:t>
            </a:r>
            <a:r>
              <a:rPr lang="en-US" dirty="0" err="1" smtClean="0"/>
              <a:t>Baptiste</a:t>
            </a:r>
            <a:r>
              <a:rPr lang="en-US" dirty="0" smtClean="0"/>
              <a:t> continued to reside with Clark. Clark's two-story home, built in 1818, contained an illuminated museum 100 feet (30 m) long by 30 feet (9.1 m) wide. Its walls were decorated with national flags and life-size portraits of George Washington and the Marquis de Lafayette, Indian artifacts and mounted animal heads. </a:t>
            </a:r>
          </a:p>
          <a:p>
            <a:r>
              <a:rPr lang="en-US" dirty="0" smtClean="0"/>
              <a:t>Clark paid for Charbonneau's education at St. Louis Academy, a Jesuit Catholic school, although the expense was considerable for the time. The school's single classroom was then located in the storehouse of Clark's friend, the trader Joseph </a:t>
            </a:r>
            <a:r>
              <a:rPr lang="en-US" dirty="0" err="1" smtClean="0"/>
              <a:t>Robidoux</a:t>
            </a:r>
            <a:endParaRPr lang="en-US" dirty="0" smtClean="0"/>
          </a:p>
          <a:p>
            <a:r>
              <a:rPr lang="en-US" dirty="0" smtClean="0"/>
              <a:t>On June 21, 1823, at age eighteen, Charbonneau met Duke Friedrich Paul Wilhelm of Württemberg, the nephew of King Friedrich I Wilhelm Karl of Württemberg. Charbonneau was working at a Kaw Indian trading post on the Kansas River near present-day Kansas City, Kansas. Wilhelm was traveling in America on a natural history expedition to the northern plains with Jean </a:t>
            </a:r>
            <a:r>
              <a:rPr lang="en-US" dirty="0" err="1" smtClean="0"/>
              <a:t>Baptiste's</a:t>
            </a:r>
            <a:r>
              <a:rPr lang="en-US" dirty="0" smtClean="0"/>
              <a:t> father as his guide. On October 9, 1823, he invited the younger Charbonneau to return to Europe with him, which was agreed upon.</a:t>
            </a:r>
          </a:p>
          <a:p>
            <a:r>
              <a:rPr lang="en-US" dirty="0" smtClean="0"/>
              <a:t>The two set sail on the </a:t>
            </a:r>
            <a:r>
              <a:rPr lang="en-US" i="1" dirty="0" smtClean="0"/>
              <a:t>Smyrna</a:t>
            </a:r>
            <a:r>
              <a:rPr lang="en-US" dirty="0" smtClean="0"/>
              <a:t> from St. Louis in December 1823. Jean </a:t>
            </a:r>
            <a:r>
              <a:rPr lang="en-US" dirty="0" err="1" smtClean="0"/>
              <a:t>Baptiste</a:t>
            </a:r>
            <a:r>
              <a:rPr lang="en-US" dirty="0" smtClean="0"/>
              <a:t> lived at the duke's palace in Württemberg for nearly six years, where he learned German and Spanish, and improved his English and French. The latter was still the dominant language of St. Louis, which had first enabled his conversations with the Duke.</a:t>
            </a:r>
            <a:r>
              <a:rPr lang="en-US" baseline="30000" dirty="0" smtClean="0"/>
              <a:t> </a:t>
            </a:r>
            <a:r>
              <a:rPr lang="en-US" dirty="0" smtClean="0"/>
              <a:t> According to a 1932 translation of Wilhelm's journal by the historian Louis C. </a:t>
            </a:r>
            <a:r>
              <a:rPr lang="en-US" dirty="0" err="1" smtClean="0"/>
              <a:t>Butscher</a:t>
            </a:r>
            <a:r>
              <a:rPr lang="en-US" dirty="0" smtClean="0"/>
              <a:t>, Wilhelm wrote that Charbonneau was "…a companion on all my travels over Europe and northern Africa until 1829.“</a:t>
            </a:r>
            <a:r>
              <a:rPr lang="en-US" baseline="30000" dirty="0" smtClean="0"/>
              <a:t> </a:t>
            </a:r>
            <a:r>
              <a:rPr lang="en-US" dirty="0" smtClean="0"/>
              <a:t>In 2001, Albert Furtwangler, PhD, questioned the accuracy of </a:t>
            </a:r>
            <a:r>
              <a:rPr lang="en-US" dirty="0" err="1" smtClean="0"/>
              <a:t>Butscher's</a:t>
            </a:r>
            <a:r>
              <a:rPr lang="en-US" dirty="0" smtClean="0"/>
              <a:t> German translation, noting two more recent translations of the duke's journals, and suggests that Charbonneau's role in Wilhelm's court may have been less intimate than </a:t>
            </a:r>
            <a:r>
              <a:rPr lang="en-US" dirty="0" err="1" smtClean="0"/>
              <a:t>Butscher's</a:t>
            </a:r>
            <a:r>
              <a:rPr lang="en-US" dirty="0" smtClean="0"/>
              <a:t> perhaps romanticized account implied.</a:t>
            </a:r>
            <a:r>
              <a:rPr lang="en-US" baseline="30000" dirty="0" smtClean="0"/>
              <a:t> </a:t>
            </a:r>
            <a:r>
              <a:rPr lang="en-US" dirty="0" smtClean="0"/>
              <a:t> Charbonneau may have been hired as a servant, rather than invited as a companion. As support, he notes the apparent lack of further contact between the two men after Charbonneau's return to America. However, lack of contact in itself does not mean Charbonneau was a hired hand. Such an act may have been an insult to Clark, which the duke likely would have avoided.</a:t>
            </a:r>
            <a:r>
              <a:rPr lang="en-US" baseline="30000" dirty="0" smtClean="0"/>
              <a:t> </a:t>
            </a:r>
            <a:r>
              <a:rPr lang="en-US" dirty="0" smtClean="0"/>
              <a:t>As with many aspects of his life, little is known for certain about Charbonneau's time in Europe.</a:t>
            </a:r>
          </a:p>
          <a:p>
            <a:r>
              <a:rPr lang="en-US" dirty="0" smtClean="0"/>
              <a:t>In November 1829, Charbonneau returned to St. Louis, where he was hired by Joseph </a:t>
            </a:r>
            <a:r>
              <a:rPr lang="en-US" dirty="0" err="1" smtClean="0"/>
              <a:t>Robidoux</a:t>
            </a:r>
            <a:r>
              <a:rPr lang="en-US" dirty="0" smtClean="0"/>
              <a:t> as a fur trapper for the American Fur Company, to work in Idaho and Utah.</a:t>
            </a:r>
            <a:r>
              <a:rPr lang="en-US" baseline="30000" dirty="0" smtClean="0"/>
              <a:t> </a:t>
            </a:r>
            <a:r>
              <a:rPr lang="en-US" dirty="0" smtClean="0"/>
              <a:t>He attended the 1832 Pierre's Hole rendezvous while working for the Rocky Mountain Fur Company. There he fought in the bloodiest non-military conflict that preceded the Plains Indian wars, which began in 1854.</a:t>
            </a:r>
          </a:p>
          <a:p>
            <a:r>
              <a:rPr lang="en-US" dirty="0" smtClean="0"/>
              <a:t>From 1833–1840 Charbonneau worked in the fur trade in the Rocky Mountain Trapping System</a:t>
            </a:r>
            <a:r>
              <a:rPr lang="en-US" baseline="30000" dirty="0" smtClean="0"/>
              <a:t> </a:t>
            </a:r>
            <a:r>
              <a:rPr lang="en-US" dirty="0" smtClean="0"/>
              <a:t>with other mountain men, such as Jim Bridger, James </a:t>
            </a:r>
            <a:r>
              <a:rPr lang="en-US" dirty="0" err="1" smtClean="0"/>
              <a:t>Beckwourth</a:t>
            </a:r>
            <a:r>
              <a:rPr lang="en-US" dirty="0" smtClean="0"/>
              <a:t> and Joe Meek.</a:t>
            </a:r>
            <a:r>
              <a:rPr lang="en-US" baseline="30000" dirty="0" smtClean="0"/>
              <a:t> </a:t>
            </a:r>
            <a:r>
              <a:rPr lang="en-US" dirty="0" smtClean="0"/>
              <a:t>From 1840–42 he worked from Fort Saint </a:t>
            </a:r>
            <a:r>
              <a:rPr lang="en-US" dirty="0" err="1" smtClean="0"/>
              <a:t>Vrain</a:t>
            </a:r>
            <a:r>
              <a:rPr lang="en-US" dirty="0" smtClean="0"/>
              <a:t>, floating bison hides and tongues 2,000 miles (3,200 km) down the South Platte River to St. Louis. On one of the voyages, he camped with Captain John C. </a:t>
            </a:r>
            <a:r>
              <a:rPr lang="en-US" dirty="0" err="1" smtClean="0"/>
              <a:t>Frémont</a:t>
            </a:r>
            <a:r>
              <a:rPr lang="en-US" dirty="0" smtClean="0"/>
              <a:t> on his cartographic expedition. In 1843, he guided Sir William Drummond Stewart, a Scottish baronet, on his second long trip to the American West, which was a lavish hunting expedition.</a:t>
            </a:r>
          </a:p>
          <a:p>
            <a:r>
              <a:rPr lang="en-US" dirty="0" smtClean="0"/>
              <a:t>Seeking employment again, in 1844 Charbonneau went to Bent's Fort in Colorado, where he was chief hunter, and worked also as a trader with southern Plains Indians. William Boggs, a traveler who met him, wrote that Charbonneau "…wore his hair long, [and] was…very high strung…" He reported, "…it was said </a:t>
            </a:r>
            <a:r>
              <a:rPr lang="en-US" dirty="0" err="1" smtClean="0"/>
              <a:t>Charbenau</a:t>
            </a:r>
            <a:r>
              <a:rPr lang="en-US" dirty="0" smtClean="0"/>
              <a:t> (sic) was the best man on foot on the plains or in the Rocky Mountains.“</a:t>
            </a:r>
          </a:p>
          <a:p>
            <a:r>
              <a:rPr lang="en-US" dirty="0" smtClean="0"/>
              <a:t>This route and travel method likely took him on a stagecoach over Donner Summit and east along the well-traveled Humboldt River Trail to Winnemucca, Nevada, then north to army Camp </a:t>
            </a:r>
            <a:r>
              <a:rPr lang="en-US" dirty="0" err="1" smtClean="0"/>
              <a:t>McDermitt</a:t>
            </a:r>
            <a:r>
              <a:rPr lang="en-US" dirty="0" smtClean="0"/>
              <a:t> at the Idaho border.</a:t>
            </a:r>
            <a:r>
              <a:rPr lang="en-US" baseline="30000" dirty="0" smtClean="0"/>
              <a:t> </a:t>
            </a:r>
            <a:r>
              <a:rPr lang="en-US" dirty="0" smtClean="0"/>
              <a:t>Passing the camp in rugged terrain, the men reached an Owyhee River crossing at present-day Rome, Oregon, where an apparent accident occurred and Charbonneau went into the river. </a:t>
            </a:r>
          </a:p>
          <a:p>
            <a:r>
              <a:rPr lang="en-US" dirty="0" smtClean="0"/>
              <a:t>The accident's cause is unknown, but there are several possibilities. He may have been on a stagecoach operated by the Boise-Silver City-Winnemucca stage company that began its route in 1866 out of Camp </a:t>
            </a:r>
            <a:r>
              <a:rPr lang="en-US" dirty="0" err="1" smtClean="0"/>
              <a:t>McDermitt</a:t>
            </a:r>
            <a:r>
              <a:rPr lang="en-US" dirty="0" smtClean="0"/>
              <a:t> and in crossing the river, the coach sank.</a:t>
            </a:r>
            <a:r>
              <a:rPr lang="en-US" baseline="30000" dirty="0" smtClean="0"/>
              <a:t> </a:t>
            </a:r>
            <a:r>
              <a:rPr lang="en-US" dirty="0" smtClean="0"/>
              <a:t> Or he may have been on horseback and fallen off the river bank or slipped out of the saddle while crossing. The Owyhee River in snowmelt may have turned into whitewater. Other possibilities are he was injured on the land journey, inhaled alkali dust, or fell ill from drinking contaminated water.</a:t>
            </a:r>
          </a:p>
          <a:p>
            <a:r>
              <a:rPr lang="en-US" dirty="0" smtClean="0"/>
              <a:t>The ill Charbonneau was taken to </a:t>
            </a:r>
            <a:r>
              <a:rPr lang="en-US" dirty="0" err="1" smtClean="0"/>
              <a:t>Inskip</a:t>
            </a:r>
            <a:r>
              <a:rPr lang="en-US" dirty="0" smtClean="0"/>
              <a:t> Station in Danner, Oregon, built in 1865, about 33 miles (53 km) from the river and west of Jordan Valley. It is now a ghost town. The former stage coach, mail stop and general store served travelers to Oregon and the California gold fields. It had its own well, and Charbonneau may have deteriorated from drinking the water. After his death there, his body was taken one-quarter mile north and interred at 42.9518°N 117.339°W, which is about 100 miles (160 km) southwest of Ontario.</a:t>
            </a:r>
          </a:p>
          <a:p>
            <a:r>
              <a:rPr lang="en-US" dirty="0" smtClean="0"/>
              <a:t>Charbonneau died on May 16, 1866. A death notice was sent by an unknown writer, likely one of two fellow travelers on the journey east, to the </a:t>
            </a:r>
            <a:r>
              <a:rPr lang="en-US" i="1" dirty="0" smtClean="0"/>
              <a:t>Owyhee Avalanche</a:t>
            </a:r>
            <a:r>
              <a:rPr lang="en-US" dirty="0" smtClean="0"/>
              <a:t> newspaper and it said he died of pneumonia. This is the first documented evidence of his death.</a:t>
            </a:r>
            <a:r>
              <a:rPr lang="en-US" baseline="30000" dirty="0" smtClean="0"/>
              <a:t> </a:t>
            </a:r>
            <a:r>
              <a:rPr lang="en-US" dirty="0" smtClean="0"/>
              <a:t> The </a:t>
            </a:r>
            <a:r>
              <a:rPr lang="en-US" i="1" dirty="0" smtClean="0"/>
              <a:t>Placer Herald</a:t>
            </a:r>
            <a:r>
              <a:rPr lang="en-US" dirty="0" smtClean="0"/>
              <a:t> obituary writer opined that he succumbed to the infamous "Mountain Fever", to which many illnesses in the West were attributed.</a:t>
            </a:r>
          </a:p>
          <a:p>
            <a:endParaRPr lang="en-US" dirty="0" smtClean="0"/>
          </a:p>
          <a:p>
            <a:r>
              <a:rPr lang="en-US" dirty="0" smtClean="0"/>
              <a:t>. </a:t>
            </a:r>
          </a:p>
          <a:p>
            <a:endParaRPr lang="en-US" dirty="0" smtClean="0"/>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8928259"/>
          </a:xfrm>
          <a:prstGeom prst="rect">
            <a:avLst/>
          </a:prstGeom>
        </p:spPr>
        <p:txBody>
          <a:bodyPr wrap="square">
            <a:spAutoFit/>
          </a:bodyPr>
          <a:lstStyle/>
          <a:p>
            <a:r>
              <a:rPr lang="en-US" dirty="0" smtClean="0">
                <a:hlinkClick r:id="rId2"/>
              </a:rPr>
              <a:t>http://www.smithsonianmag.com/history/lewis-and-clark-the-journey-ends-110100664/</a:t>
            </a:r>
            <a:endParaRPr lang="en-US" dirty="0" smtClean="0"/>
          </a:p>
          <a:p>
            <a:endParaRPr lang="en-US" dirty="0" smtClean="0"/>
          </a:p>
          <a:p>
            <a:r>
              <a:rPr lang="en-US" b="1" dirty="0" smtClean="0"/>
              <a:t>Sacagawea</a:t>
            </a:r>
            <a:r>
              <a:rPr lang="en-US" dirty="0" smtClean="0"/>
              <a:t/>
            </a:r>
            <a:br>
              <a:rPr lang="en-US" dirty="0" smtClean="0"/>
            </a:br>
            <a:r>
              <a:rPr lang="en-US" dirty="0" smtClean="0"/>
              <a:t>Seven years after her reunion with the Shoshone, Sacagawea and her husband turned up at Fort Manuel, a trading post near present-day </a:t>
            </a:r>
            <a:r>
              <a:rPr lang="en-US" dirty="0" err="1" smtClean="0"/>
              <a:t>Bismark</a:t>
            </a:r>
            <a:r>
              <a:rPr lang="en-US" dirty="0" smtClean="0"/>
              <a:t>, North Dakota, where Toussaint had found work as an interpreter with the Missouri Fur Company. Journalist Henry Brackenridge wrote that Sacagawea was ill "and longed to revisit her native country." She never got the chance. On December 20, 1812, John </a:t>
            </a:r>
            <a:r>
              <a:rPr lang="en-US" dirty="0" err="1" smtClean="0"/>
              <a:t>Luttig</a:t>
            </a:r>
            <a:r>
              <a:rPr lang="en-US" dirty="0" smtClean="0"/>
              <a:t>, the fort's chief clerk, wrote in his logbook that Sacagawea "died of a putrid fever she was a good and the best Women in the fort." She would have been about 25. She left behind two biological children: 7-year-old Jean </a:t>
            </a:r>
            <a:r>
              <a:rPr lang="en-US" dirty="0" err="1" smtClean="0"/>
              <a:t>Baptiste</a:t>
            </a:r>
            <a:r>
              <a:rPr lang="en-US" dirty="0" smtClean="0"/>
              <a:t> and 4-month-old </a:t>
            </a:r>
            <a:r>
              <a:rPr lang="en-US" dirty="0" err="1" smtClean="0"/>
              <a:t>Lisette</a:t>
            </a:r>
            <a:r>
              <a:rPr lang="en-US" dirty="0" smtClean="0"/>
              <a:t>.</a:t>
            </a:r>
          </a:p>
          <a:p>
            <a:r>
              <a:rPr lang="en-US" dirty="0" smtClean="0"/>
              <a:t>The following year </a:t>
            </a:r>
            <a:r>
              <a:rPr lang="en-US" dirty="0" err="1" smtClean="0"/>
              <a:t>Luttig</a:t>
            </a:r>
            <a:r>
              <a:rPr lang="en-US" dirty="0" smtClean="0"/>
              <a:t>, possibly representing William Clark (for whom he had worked), petitioned the Orphans' Court in St. Louis for guardianship of Jean </a:t>
            </a:r>
            <a:r>
              <a:rPr lang="en-US" dirty="0" err="1" smtClean="0"/>
              <a:t>Baptiste</a:t>
            </a:r>
            <a:r>
              <a:rPr lang="en-US" dirty="0" smtClean="0"/>
              <a:t> and </a:t>
            </a:r>
            <a:r>
              <a:rPr lang="en-US" dirty="0" err="1" smtClean="0"/>
              <a:t>Lisette</a:t>
            </a:r>
            <a:r>
              <a:rPr lang="en-US" dirty="0" smtClean="0"/>
              <a:t>. (By then, Toussaint was presumed dead, having not been seen for six months.) </a:t>
            </a:r>
            <a:r>
              <a:rPr lang="en-US" dirty="0" err="1" smtClean="0"/>
              <a:t>Luttig's</a:t>
            </a:r>
            <a:r>
              <a:rPr lang="en-US" dirty="0" smtClean="0"/>
              <a:t> name was eventually crossed out on the petition and replaced with that of Clark, who, at the very least, paid for </a:t>
            </a:r>
            <a:r>
              <a:rPr lang="en-US" dirty="0" err="1" smtClean="0"/>
              <a:t>Baptiste's</a:t>
            </a:r>
            <a:r>
              <a:rPr lang="en-US" dirty="0" smtClean="0"/>
              <a:t> education. (</a:t>
            </a:r>
            <a:r>
              <a:rPr lang="en-US" dirty="0" err="1" smtClean="0"/>
              <a:t>Baptiste</a:t>
            </a:r>
            <a:r>
              <a:rPr lang="en-US" dirty="0" smtClean="0"/>
              <a:t> later traveled to Europe, where he remained for six years. Upon returning to the United States, he worked as a trapper with Jim Bridger and Kit Carson.) </a:t>
            </a:r>
            <a:r>
              <a:rPr lang="en-US" dirty="0" err="1" smtClean="0"/>
              <a:t>Lisette's</a:t>
            </a:r>
            <a:r>
              <a:rPr lang="en-US" dirty="0" smtClean="0"/>
              <a:t> fate, and that of Sacagawea's nephew, is unknown.</a:t>
            </a:r>
          </a:p>
          <a:p>
            <a:r>
              <a:rPr lang="en-US" b="1" dirty="0" smtClean="0"/>
              <a:t>Jean </a:t>
            </a:r>
            <a:r>
              <a:rPr lang="en-US" b="1" dirty="0" err="1" smtClean="0"/>
              <a:t>Baptiste</a:t>
            </a:r>
            <a:r>
              <a:rPr lang="en-US" dirty="0" smtClean="0"/>
              <a:t/>
            </a:r>
            <a:br>
              <a:rPr lang="en-US" dirty="0" smtClean="0"/>
            </a:br>
            <a:r>
              <a:rPr lang="en-US" dirty="0" smtClean="0"/>
              <a:t>Over the course of the expedition, William Clark grew very fond of Sacagawea's baby, became his guardian and later financed his education at a St. Louis boarding school.</a:t>
            </a:r>
          </a:p>
          <a:p>
            <a:r>
              <a:rPr lang="en-US" dirty="0" smtClean="0"/>
              <a:t>The known facts of </a:t>
            </a:r>
            <a:r>
              <a:rPr lang="en-US" dirty="0" err="1" smtClean="0"/>
              <a:t>Baptiste's</a:t>
            </a:r>
            <a:r>
              <a:rPr lang="en-US" dirty="0" smtClean="0"/>
              <a:t> life are few. In 1823, Duke Paul Wilhelm Friedrich Herzog of Wurttemberg, Germany, visited a trading post in present-day Kansas City, where he met the then 18-year-old man, who was working as a guide and interpreter. The two traveled to Europe, where </a:t>
            </a:r>
            <a:r>
              <a:rPr lang="en-US" dirty="0" err="1" smtClean="0"/>
              <a:t>Baptiste</a:t>
            </a:r>
            <a:r>
              <a:rPr lang="en-US" dirty="0" smtClean="0"/>
              <a:t> remained for six years. He fathered a child with a German woman, but the baby, a boy, died after three months, and </a:t>
            </a:r>
            <a:r>
              <a:rPr lang="en-US" dirty="0" err="1" smtClean="0"/>
              <a:t>Baptiste</a:t>
            </a:r>
            <a:r>
              <a:rPr lang="en-US" dirty="0" smtClean="0"/>
              <a:t> returned to the United States. He headed West, eventually working as a trapper with Jim Bridger and Kit Carson.</a:t>
            </a:r>
          </a:p>
          <a:p>
            <a:r>
              <a:rPr lang="en-US" dirty="0" err="1" smtClean="0"/>
              <a:t>Baptiste</a:t>
            </a:r>
            <a:r>
              <a:rPr lang="en-US" dirty="0" smtClean="0"/>
              <a:t> settled in California, serving as </a:t>
            </a:r>
            <a:r>
              <a:rPr lang="en-US" dirty="0" err="1" smtClean="0"/>
              <a:t>alcalde</a:t>
            </a:r>
            <a:r>
              <a:rPr lang="en-US" dirty="0" smtClean="0"/>
              <a:t>, or magistrate, at the San Luis Rey Mission. In 1866, he joined gold prospectors headed for the Montana Territory. On the way, he developed pneumonia and died shortly thereafter, at age 61, in Oregon near the Idaho border, having outlived all of the members of the expedition except Sgt. Patrick </a:t>
            </a:r>
            <a:r>
              <a:rPr lang="en-US" dirty="0" err="1" smtClean="0"/>
              <a:t>Gass</a:t>
            </a:r>
            <a:r>
              <a:rPr lang="en-US" dirty="0" smtClean="0"/>
              <a:t>.</a:t>
            </a:r>
          </a:p>
          <a:p>
            <a:r>
              <a:rPr lang="en-US" b="1" dirty="0" smtClean="0"/>
              <a:t>York</a:t>
            </a:r>
            <a:r>
              <a:rPr lang="en-US" dirty="0" smtClean="0"/>
              <a:t/>
            </a:r>
            <a:br>
              <a:rPr lang="en-US" dirty="0" smtClean="0"/>
            </a:br>
            <a:r>
              <a:rPr lang="en-US" dirty="0" smtClean="0"/>
              <a:t>After the expedition ended, Clark traveled in 1807 to St. Louis to take up duties as chief Indian agent for the Territory of Upper Louisiana, bringing York with him. A rift developed between the two men: York had wanted to remain in Kentucky, near his wife, whom he hadn't seen in almost five years. He also petitioned Clark for his freedom—perhaps thinking of the double pay and 320 acres the other men received for their services on the expedition. These requests struck Clark as presumptuous coming from a slave. Clark eventually allowed York to return to Kentucky in 1808 for a short visit. But Clark wrote to his brother Jonathan: "If any attempt is made by </a:t>
            </a:r>
            <a:r>
              <a:rPr lang="en-US" dirty="0" err="1" smtClean="0"/>
              <a:t>york</a:t>
            </a:r>
            <a:r>
              <a:rPr lang="en-US" dirty="0" smtClean="0"/>
              <a:t> to run off, or refuse to </a:t>
            </a:r>
            <a:r>
              <a:rPr lang="en-US" dirty="0" err="1" smtClean="0"/>
              <a:t>provorm</a:t>
            </a:r>
            <a:r>
              <a:rPr lang="en-US" dirty="0" smtClean="0"/>
              <a:t> his duty as a Slave, I wish him Sent to New Orleans and Sold, or hired out to Some Severe master </a:t>
            </a:r>
            <a:r>
              <a:rPr lang="en-US" dirty="0" err="1" smtClean="0"/>
              <a:t>untill</a:t>
            </a:r>
            <a:r>
              <a:rPr lang="en-US" dirty="0" smtClean="0"/>
              <a:t> he thinks better of Such Conduct."</a:t>
            </a:r>
          </a:p>
          <a:p>
            <a:r>
              <a:rPr lang="en-US" dirty="0" smtClean="0"/>
              <a:t>In a letter (now in the Jonathan Clark Papers—Temple </a:t>
            </a:r>
            <a:r>
              <a:rPr lang="en-US" dirty="0" err="1" smtClean="0"/>
              <a:t>Bodley</a:t>
            </a:r>
            <a:r>
              <a:rPr lang="en-US" dirty="0" smtClean="0"/>
              <a:t> Collection at the </a:t>
            </a:r>
            <a:r>
              <a:rPr lang="en-US" dirty="0" err="1" smtClean="0"/>
              <a:t>Filson</a:t>
            </a:r>
            <a:r>
              <a:rPr lang="en-US" dirty="0" smtClean="0"/>
              <a:t> Historical Society in Louisville) to his brother dated a few months later, Clark wrote: "I did wish to do well by him—but as he has got Such a notion about freedom and his </a:t>
            </a:r>
            <a:r>
              <a:rPr lang="en-US" dirty="0" err="1" smtClean="0"/>
              <a:t>emence</a:t>
            </a:r>
            <a:r>
              <a:rPr lang="en-US" dirty="0" smtClean="0"/>
              <a:t> Services, that I do not expect he will be of much Service to me again; I do not think with him, that his Services has been So great (or my Situation would </a:t>
            </a:r>
            <a:r>
              <a:rPr lang="en-US" dirty="0" err="1" smtClean="0"/>
              <a:t>promit</a:t>
            </a:r>
            <a:r>
              <a:rPr lang="en-US" dirty="0" smtClean="0"/>
              <a:t> me to liberate him)."</a:t>
            </a:r>
          </a:p>
          <a:p>
            <a:r>
              <a:rPr lang="en-US" dirty="0" smtClean="0"/>
              <a:t>York returned to St. Louis in early 1809, but Clark still viewed him unfavorably. "He is here but of </a:t>
            </a:r>
            <a:r>
              <a:rPr lang="en-US" dirty="0" err="1" smtClean="0"/>
              <a:t>verry</a:t>
            </a:r>
            <a:r>
              <a:rPr lang="en-US" dirty="0" smtClean="0"/>
              <a:t> little Service to me," Clark wrote to Jonathan. "[York is] insolent and Sulky, I gave him a Severe trouncing the other Day and he has much mended </a:t>
            </a:r>
            <a:r>
              <a:rPr lang="en-US" dirty="0" err="1" smtClean="0"/>
              <a:t>Sence</a:t>
            </a:r>
            <a:r>
              <a:rPr lang="en-US" dirty="0" smtClean="0"/>
              <a:t>."</a:t>
            </a:r>
          </a:p>
          <a:p>
            <a:r>
              <a:rPr lang="en-US" dirty="0" smtClean="0"/>
              <a:t>The last mention of York in William Clark's letters appears in August 1809; Clark was so displeased with him that he determined to hire him out or sell him. John O'Fallon, Clark's nephew, wrote in 1811: "The term for which [York] was hired to Mr. Young yesterday expired but I believe </a:t>
            </a:r>
            <a:r>
              <a:rPr lang="en-US" dirty="0" err="1" smtClean="0"/>
              <a:t>agreable</a:t>
            </a:r>
            <a:r>
              <a:rPr lang="en-US" dirty="0" smtClean="0"/>
              <a:t> to request Mr. Fitzhugh has again hired him to a Mr. Mitchell living about seven miles from this place.... I apprehend that he has been indifferently clothed if at all by Young...." O'Fallon further notes that York's wife had moved with her master and the rest of his household to Mississippi; it is unlikely that York and his wife saw each other again. Ten years after the expedition's end, York was still enslaved, working as a </a:t>
            </a:r>
            <a:r>
              <a:rPr lang="en-US" dirty="0" err="1" smtClean="0"/>
              <a:t>wagoner</a:t>
            </a:r>
            <a:r>
              <a:rPr lang="en-US" dirty="0" smtClean="0"/>
              <a:t> for the Clark family.</a:t>
            </a:r>
          </a:p>
          <a:p>
            <a:r>
              <a:rPr lang="en-US" dirty="0" smtClean="0"/>
              <a:t>In 1832, writer Washington Irving interviewed Clark and asked of York's fate. Clark replied that he had finally freed York and said, astonishingly, that his former slave wasn't happy with his freedom and tried to return to Clark—dying of cholera along the way.</a:t>
            </a:r>
          </a:p>
          <a:p>
            <a:r>
              <a:rPr lang="en-US" dirty="0" smtClean="0"/>
              <a:t>But did he? In 1832, fur trader </a:t>
            </a:r>
            <a:r>
              <a:rPr lang="en-US" dirty="0" err="1" smtClean="0"/>
              <a:t>Zenas</a:t>
            </a:r>
            <a:r>
              <a:rPr lang="en-US" dirty="0" smtClean="0"/>
              <a:t> Leonard, visiting a Crow village in north-central Wyoming, "found a Negro man, who informed us that he first came to this country with Lewis and Clark—with whom he also returned to the state of Missouri, and in a few years returned again with a Mr. </a:t>
            </a:r>
            <a:r>
              <a:rPr lang="en-US" dirty="0" err="1" smtClean="0"/>
              <a:t>Mackinney</a:t>
            </a:r>
            <a:r>
              <a:rPr lang="en-US" dirty="0" smtClean="0"/>
              <a:t>, a trader on the Missouri river, and has remained here ever since—which is about ten or twelve years."</a:t>
            </a:r>
          </a:p>
          <a:p>
            <a:r>
              <a:rPr lang="en-US" dirty="0" smtClean="0"/>
              <a:t>On January 17, 2001, President Clinton promoted York posthumously to the rank of honorary sergeant, Regular Army.</a:t>
            </a:r>
          </a:p>
        </p:txBody>
      </p:sp>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a:effectLst/>
        </p:spPr>
      </p:pic>
      <p:sp>
        <p:nvSpPr>
          <p:cNvPr id="2" name="TextBox 1"/>
          <p:cNvSpPr txBox="1"/>
          <p:nvPr/>
        </p:nvSpPr>
        <p:spPr>
          <a:xfrm>
            <a:off x="0" y="0"/>
            <a:ext cx="9144000" cy="707886"/>
          </a:xfrm>
          <a:prstGeom prst="rect">
            <a:avLst/>
          </a:prstGeom>
          <a:noFill/>
        </p:spPr>
        <p:txBody>
          <a:bodyPr wrap="square" rtlCol="0">
            <a:spAutoFit/>
          </a:bodyPr>
          <a:lstStyle/>
          <a:p>
            <a:pPr algn="ctr"/>
            <a:r>
              <a:rPr lang="en-US" sz="4000" dirty="0" smtClean="0">
                <a:effectLst>
                  <a:outerShdw dist="50800" dir="5400000" algn="ctr" rotWithShape="0">
                    <a:srgbClr val="0070C0"/>
                  </a:outerShdw>
                </a:effectLst>
              </a:rPr>
              <a:t>Our favorite Expedition participant!</a:t>
            </a:r>
            <a:endParaRPr lang="en-US" sz="4000" dirty="0">
              <a:effectLst>
                <a:outerShdw dist="50800" dir="5400000" algn="ctr" rotWithShape="0">
                  <a:srgbClr val="0070C0"/>
                </a:outerShdw>
              </a:effectLst>
            </a:endParaRPr>
          </a:p>
        </p:txBody>
      </p:sp>
      <p:pic>
        <p:nvPicPr>
          <p:cNvPr id="3" name="Picture 8" descr="IMG_0321.JPG"/>
          <p:cNvPicPr>
            <a:picLocks noChangeAspect="1" noChangeArrowheads="1"/>
          </p:cNvPicPr>
          <p:nvPr/>
        </p:nvPicPr>
        <p:blipFill>
          <a:blip r:embed="rId3"/>
          <a:srcRect/>
          <a:stretch>
            <a:fillRect/>
          </a:stretch>
        </p:blipFill>
        <p:spPr bwMode="auto">
          <a:xfrm>
            <a:off x="0" y="793377"/>
            <a:ext cx="9144000" cy="6064624"/>
          </a:xfrm>
          <a:prstGeom prst="rect">
            <a:avLst/>
          </a:prstGeom>
          <a:noFill/>
        </p:spPr>
      </p:pic>
      <p:sp>
        <p:nvSpPr>
          <p:cNvPr id="4" name="TextBox 3"/>
          <p:cNvSpPr txBox="1"/>
          <p:nvPr/>
        </p:nvSpPr>
        <p:spPr>
          <a:xfrm>
            <a:off x="0" y="4267200"/>
            <a:ext cx="9144000" cy="1723549"/>
          </a:xfrm>
          <a:prstGeom prst="rect">
            <a:avLst/>
          </a:prstGeom>
          <a:solidFill>
            <a:schemeClr val="bg1">
              <a:lumMod val="75000"/>
              <a:alpha val="75000"/>
            </a:schemeClr>
          </a:solidFill>
          <a:effectLst/>
        </p:spPr>
        <p:txBody>
          <a:bodyPr wrap="square" rtlCol="0">
            <a:spAutoFit/>
          </a:bodyPr>
          <a:lstStyle/>
          <a:p>
            <a:r>
              <a:rPr lang="en-US" sz="3200" b="1" dirty="0" smtClean="0">
                <a:effectLst>
                  <a:outerShdw dist="38100" dir="7200000" algn="ctr" rotWithShape="0">
                    <a:schemeClr val="bg1"/>
                  </a:outerShdw>
                </a:effectLst>
              </a:rPr>
              <a:t>   Lewis’ last Journal entry about Seaman . . . </a:t>
            </a:r>
          </a:p>
          <a:p>
            <a:pPr algn="ctr"/>
            <a:endParaRPr lang="en-US" sz="1000" b="1" dirty="0" smtClean="0">
              <a:effectLst>
                <a:outerShdw dist="38100" dir="7200000" algn="ctr" rotWithShape="0">
                  <a:schemeClr val="bg1"/>
                </a:outerShdw>
              </a:effectLst>
            </a:endParaRPr>
          </a:p>
          <a:p>
            <a:pPr algn="ctr"/>
            <a:r>
              <a:rPr lang="en-US" sz="3200" b="1" dirty="0" smtClean="0">
                <a:ln>
                  <a:solidFill>
                    <a:schemeClr val="tx1"/>
                  </a:solidFill>
                </a:ln>
                <a:effectLst>
                  <a:outerShdw dist="38100" dir="7200000" algn="ctr" rotWithShape="0">
                    <a:schemeClr val="bg1"/>
                  </a:outerShdw>
                </a:effectLst>
                <a:latin typeface="Bradley Hand ITC" pitchFamily="66" charset="0"/>
              </a:rPr>
              <a:t>“July 16, 1806 – My dog even howls with the </a:t>
            </a:r>
          </a:p>
          <a:p>
            <a:pPr algn="ctr"/>
            <a:r>
              <a:rPr lang="en-US" sz="3200" b="1" dirty="0" smtClean="0">
                <a:ln>
                  <a:solidFill>
                    <a:schemeClr val="tx1"/>
                  </a:solidFill>
                </a:ln>
                <a:effectLst>
                  <a:outerShdw dist="38100" dir="7200000" algn="ctr" rotWithShape="0">
                    <a:schemeClr val="bg1"/>
                  </a:outerShdw>
                </a:effectLst>
                <a:latin typeface="Bradley Hand ITC" pitchFamily="66" charset="0"/>
              </a:rPr>
              <a:t>torture he experiences from them (mosquitoes).”</a:t>
            </a:r>
            <a:endParaRPr lang="en-US" sz="3200" b="1" dirty="0">
              <a:ln>
                <a:solidFill>
                  <a:schemeClr val="tx1"/>
                </a:solidFill>
              </a:ln>
              <a:effectLst>
                <a:outerShdw dist="38100" dir="7200000" algn="ctr" rotWithShape="0">
                  <a:schemeClr val="bg1"/>
                </a:outerShdw>
              </a:effectLst>
              <a:latin typeface="Bradley Hand ITC" pitchFamily="66" charset="0"/>
            </a:endParaRPr>
          </a:p>
        </p:txBody>
      </p:sp>
      <p:sp>
        <p:nvSpPr>
          <p:cNvPr id="5" name="TextBox 4"/>
          <p:cNvSpPr txBox="1"/>
          <p:nvPr/>
        </p:nvSpPr>
        <p:spPr>
          <a:xfrm>
            <a:off x="0" y="685800"/>
            <a:ext cx="9144000" cy="707886"/>
          </a:xfrm>
          <a:prstGeom prst="rect">
            <a:avLst/>
          </a:prstGeom>
          <a:noFill/>
        </p:spPr>
        <p:txBody>
          <a:bodyPr wrap="square" rtlCol="0">
            <a:spAutoFit/>
          </a:bodyPr>
          <a:lstStyle/>
          <a:p>
            <a:r>
              <a:rPr lang="en-US" sz="4000" b="1" dirty="0" smtClean="0">
                <a:effectLst>
                  <a:outerShdw dist="50800" dir="5400000" algn="ctr" rotWithShape="0">
                    <a:srgbClr val="0070C0"/>
                  </a:outerShdw>
                </a:effectLst>
                <a:latin typeface="Tempus Sans ITC" pitchFamily="82" charset="0"/>
              </a:rPr>
              <a:t> Does he make it to the end?</a:t>
            </a:r>
            <a:endParaRPr lang="en-US" sz="4000" b="1" dirty="0">
              <a:effectLst>
                <a:outerShdw dist="50800" dir="5400000" algn="ctr" rotWithShape="0">
                  <a:srgbClr val="0070C0"/>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0" fill="hold" nodeType="clickEffect">
                                  <p:stCondLst>
                                    <p:cond delay="0"/>
                                  </p:stCondLst>
                                  <p:iterate type="lt">
                                    <p:tmPct val="0"/>
                                  </p:iterate>
                                  <p:childTnLst>
                                    <p:anim calcmode="lin" valueType="num">
                                      <p:cBhvr>
                                        <p:cTn id="23" dur="1000"/>
                                        <p:tgtEl>
                                          <p:spTgt spid="3"/>
                                        </p:tgtEl>
                                        <p:attrNameLst>
                                          <p:attrName>ppt_w</p:attrName>
                                        </p:attrNameLst>
                                      </p:cBhvr>
                                      <p:tavLst>
                                        <p:tav tm="0">
                                          <p:val>
                                            <p:strVal val="ppt_w"/>
                                          </p:val>
                                        </p:tav>
                                        <p:tav tm="100000">
                                          <p:val>
                                            <p:fltVal val="0"/>
                                          </p:val>
                                        </p:tav>
                                      </p:tavLst>
                                    </p:anim>
                                    <p:anim calcmode="lin" valueType="num">
                                      <p:cBhvr>
                                        <p:cTn id="24" dur="1000"/>
                                        <p:tgtEl>
                                          <p:spTgt spid="3"/>
                                        </p:tgtEl>
                                        <p:attrNameLst>
                                          <p:attrName>ppt_h</p:attrName>
                                        </p:attrNameLst>
                                      </p:cBhvr>
                                      <p:tavLst>
                                        <p:tav tm="0">
                                          <p:val>
                                            <p:strVal val="ppt_h"/>
                                          </p:val>
                                        </p:tav>
                                        <p:tav tm="100000">
                                          <p:val>
                                            <p:fltVal val="0"/>
                                          </p:val>
                                        </p:tav>
                                      </p:tavLst>
                                    </p:anim>
                                    <p:animEffect transition="out" filter="fade">
                                      <p:cBhvr>
                                        <p:cTn id="25" dur="1000"/>
                                        <p:tgtEl>
                                          <p:spTgt spid="3"/>
                                        </p:tgtEl>
                                      </p:cBhvr>
                                    </p:animEffect>
                                    <p:set>
                                      <p:cBhvr>
                                        <p:cTn id="26" dur="1" fill="hold">
                                          <p:stCondLst>
                                            <p:cond delay="999"/>
                                          </p:stCondLst>
                                        </p:cTn>
                                        <p:tgtEl>
                                          <p:spTgt spid="3"/>
                                        </p:tgtEl>
                                        <p:attrNameLst>
                                          <p:attrName>style.visibility</p:attrName>
                                        </p:attrNameLst>
                                      </p:cBhvr>
                                      <p:to>
                                        <p:strVal val="hidden"/>
                                      </p:to>
                                    </p:set>
                                  </p:childTnLst>
                                </p:cTn>
                              </p:par>
                              <p:par>
                                <p:cTn id="27" presetID="22" presetClass="entr" presetSubtype="8"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1000"/>
                                        <p:tgtEl>
                                          <p:spTgt spid="5"/>
                                        </p:tgtEl>
                                      </p:cBhvr>
                                    </p:animEffect>
                                  </p:childTnLst>
                                </p:cTn>
                              </p:par>
                              <p:par>
                                <p:cTn id="30" presetID="10" presetClass="exit" presetSubtype="0" fill="hold" grpId="1" nodeType="withEffect">
                                  <p:stCondLst>
                                    <p:cond delay="0"/>
                                  </p:stCondLst>
                                  <p:childTnLst>
                                    <p:animEffect transition="out" filter="fade">
                                      <p:cBhvr>
                                        <p:cTn id="31" dur="1000"/>
                                        <p:tgtEl>
                                          <p:spTgt spid="4"/>
                                        </p:tgtEl>
                                      </p:cBhvr>
                                    </p:animEffect>
                                    <p:set>
                                      <p:cBhvr>
                                        <p:cTn id="32" dur="1" fill="hold">
                                          <p:stCondLst>
                                            <p:cond delay="999"/>
                                          </p:stCondLst>
                                        </p:cTn>
                                        <p:tgtEl>
                                          <p:spTgt spid="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a:effectLst/>
        </p:spPr>
      </p:pic>
      <p:sp>
        <p:nvSpPr>
          <p:cNvPr id="2" name="TextBox 1"/>
          <p:cNvSpPr txBox="1"/>
          <p:nvPr/>
        </p:nvSpPr>
        <p:spPr>
          <a:xfrm>
            <a:off x="0" y="0"/>
            <a:ext cx="9144000" cy="707886"/>
          </a:xfrm>
          <a:prstGeom prst="rect">
            <a:avLst/>
          </a:prstGeom>
          <a:noFill/>
        </p:spPr>
        <p:txBody>
          <a:bodyPr wrap="square" rtlCol="0">
            <a:spAutoFit/>
          </a:bodyPr>
          <a:lstStyle/>
          <a:p>
            <a:pPr algn="ctr"/>
            <a:r>
              <a:rPr lang="en-US" sz="4000" dirty="0" smtClean="0">
                <a:effectLst>
                  <a:outerShdw dist="50800" dir="5400000" algn="ctr" rotWithShape="0">
                    <a:srgbClr val="0070C0"/>
                  </a:outerShdw>
                </a:effectLst>
              </a:rPr>
              <a:t>Our favorite Expedition participant!</a:t>
            </a:r>
            <a:endParaRPr lang="en-US" sz="4000" dirty="0">
              <a:effectLst>
                <a:outerShdw dist="50800" dir="5400000" algn="ctr" rotWithShape="0">
                  <a:srgbClr val="0070C0"/>
                </a:outerShdw>
              </a:effectLst>
            </a:endParaRPr>
          </a:p>
        </p:txBody>
      </p:sp>
      <p:sp>
        <p:nvSpPr>
          <p:cNvPr id="5" name="TextBox 4"/>
          <p:cNvSpPr txBox="1"/>
          <p:nvPr/>
        </p:nvSpPr>
        <p:spPr>
          <a:xfrm>
            <a:off x="0" y="685800"/>
            <a:ext cx="9144000" cy="707886"/>
          </a:xfrm>
          <a:prstGeom prst="rect">
            <a:avLst/>
          </a:prstGeom>
          <a:noFill/>
        </p:spPr>
        <p:txBody>
          <a:bodyPr wrap="square" rtlCol="0">
            <a:spAutoFit/>
          </a:bodyPr>
          <a:lstStyle/>
          <a:p>
            <a:r>
              <a:rPr lang="en-US" sz="4000" b="1" dirty="0" smtClean="0">
                <a:effectLst>
                  <a:outerShdw dist="50800" dir="5400000" algn="ctr" rotWithShape="0">
                    <a:srgbClr val="0070C0"/>
                  </a:outerShdw>
                </a:effectLst>
                <a:latin typeface="Tempus Sans ITC" pitchFamily="82" charset="0"/>
              </a:rPr>
              <a:t> Does he make it to the end?</a:t>
            </a:r>
            <a:endParaRPr lang="en-US" sz="4000" b="1" dirty="0">
              <a:effectLst>
                <a:outerShdw dist="50800" dir="5400000" algn="ctr" rotWithShape="0">
                  <a:srgbClr val="0070C0"/>
                </a:outerShdw>
              </a:effectLst>
              <a:latin typeface="Tempus Sans ITC" pitchFamily="82" charset="0"/>
            </a:endParaRPr>
          </a:p>
        </p:txBody>
      </p:sp>
      <p:sp>
        <p:nvSpPr>
          <p:cNvPr id="7" name="Rectangle 6"/>
          <p:cNvSpPr/>
          <p:nvPr/>
        </p:nvSpPr>
        <p:spPr>
          <a:xfrm>
            <a:off x="0" y="2743200"/>
            <a:ext cx="9144000" cy="492443"/>
          </a:xfrm>
          <a:prstGeom prst="rect">
            <a:avLst/>
          </a:prstGeom>
          <a:solidFill>
            <a:srgbClr val="EBC9C7">
              <a:alpha val="50000"/>
            </a:srgbClr>
          </a:solidFill>
        </p:spPr>
        <p:txBody>
          <a:bodyPr wrap="square">
            <a:spAutoFit/>
          </a:bodyPr>
          <a:lstStyle/>
          <a:p>
            <a:r>
              <a:rPr lang="en-US" sz="2600" b="1" dirty="0" smtClean="0"/>
              <a:t>1814: Timothy Alden publishes </a:t>
            </a:r>
            <a:r>
              <a:rPr lang="en-US" sz="2600" b="1" i="1" dirty="0" smtClean="0"/>
              <a:t>A Collection of American Epitaphs</a:t>
            </a:r>
            <a:endParaRPr lang="en-US" sz="2600" b="1" dirty="0"/>
          </a:p>
        </p:txBody>
      </p:sp>
      <p:sp>
        <p:nvSpPr>
          <p:cNvPr id="8" name="Rectangle 7"/>
          <p:cNvSpPr/>
          <p:nvPr/>
        </p:nvSpPr>
        <p:spPr>
          <a:xfrm>
            <a:off x="0" y="3236976"/>
            <a:ext cx="9144000" cy="492443"/>
          </a:xfrm>
          <a:prstGeom prst="rect">
            <a:avLst/>
          </a:prstGeom>
          <a:solidFill>
            <a:srgbClr val="EBC9C7">
              <a:alpha val="50000"/>
            </a:srgbClr>
          </a:solidFill>
        </p:spPr>
        <p:txBody>
          <a:bodyPr wrap="square">
            <a:spAutoFit/>
          </a:bodyPr>
          <a:lstStyle/>
          <a:p>
            <a:r>
              <a:rPr lang="en-US" sz="2600" b="1" dirty="0" smtClean="0"/>
              <a:t>            including inscription on a dog collar found in this museum</a:t>
            </a:r>
            <a:endParaRPr lang="en-US" sz="2600" b="1" dirty="0"/>
          </a:p>
        </p:txBody>
      </p:sp>
      <p:sp>
        <p:nvSpPr>
          <p:cNvPr id="10" name="Rectangle 9"/>
          <p:cNvSpPr/>
          <p:nvPr/>
        </p:nvSpPr>
        <p:spPr>
          <a:xfrm>
            <a:off x="0" y="1856232"/>
            <a:ext cx="9144000" cy="892552"/>
          </a:xfrm>
          <a:prstGeom prst="rect">
            <a:avLst/>
          </a:prstGeom>
          <a:solidFill>
            <a:srgbClr val="EBC9C7">
              <a:alpha val="80000"/>
            </a:srgbClr>
          </a:solidFill>
        </p:spPr>
        <p:txBody>
          <a:bodyPr wrap="square">
            <a:spAutoFit/>
          </a:bodyPr>
          <a:lstStyle/>
          <a:p>
            <a:r>
              <a:rPr lang="en-US" sz="2600" b="1" dirty="0" smtClean="0"/>
              <a:t>1812:  Captain Clark donates a "truly valuable Present” to </a:t>
            </a:r>
          </a:p>
          <a:p>
            <a:r>
              <a:rPr lang="en-US" sz="2600" b="1" dirty="0" smtClean="0"/>
              <a:t>             the Alexandria Masonic Lodge Museum</a:t>
            </a:r>
            <a:endParaRPr lang="en-US" sz="2600" b="1" dirty="0"/>
          </a:p>
        </p:txBody>
      </p:sp>
      <p:sp>
        <p:nvSpPr>
          <p:cNvPr id="11" name="Rectangle 10"/>
          <p:cNvSpPr/>
          <p:nvPr/>
        </p:nvSpPr>
        <p:spPr>
          <a:xfrm>
            <a:off x="0" y="1371600"/>
            <a:ext cx="9144000" cy="492443"/>
          </a:xfrm>
          <a:prstGeom prst="rect">
            <a:avLst/>
          </a:prstGeom>
          <a:solidFill>
            <a:srgbClr val="EBC9C7">
              <a:alpha val="80000"/>
            </a:srgbClr>
          </a:solidFill>
        </p:spPr>
        <p:txBody>
          <a:bodyPr wrap="square">
            <a:spAutoFit/>
          </a:bodyPr>
          <a:lstStyle/>
          <a:p>
            <a:r>
              <a:rPr lang="en-US" sz="2600" b="1" dirty="0" smtClean="0"/>
              <a:t>1809:  after Lewis’ death, Clark receives his Expedition </a:t>
            </a:r>
            <a:r>
              <a:rPr lang="en-US" sz="2600" b="1" dirty="0" err="1" smtClean="0"/>
              <a:t>mat’ls</a:t>
            </a:r>
            <a:endParaRPr lang="en-US" sz="2600" b="1" dirty="0"/>
          </a:p>
        </p:txBody>
      </p:sp>
      <p:pic>
        <p:nvPicPr>
          <p:cNvPr id="12" name="Picture 2" descr="https://highkicktravel.files.wordpress.com/2012/10/lewisandclark.jpg"/>
          <p:cNvPicPr>
            <a:picLocks noChangeAspect="1" noChangeArrowheads="1"/>
          </p:cNvPicPr>
          <p:nvPr/>
        </p:nvPicPr>
        <p:blipFill>
          <a:blip r:embed="rId3"/>
          <a:srcRect t="4421" r="49495"/>
          <a:stretch>
            <a:fillRect/>
          </a:stretch>
        </p:blipFill>
        <p:spPr bwMode="auto">
          <a:xfrm>
            <a:off x="2438400" y="685800"/>
            <a:ext cx="4114800" cy="6590260"/>
          </a:xfrm>
          <a:prstGeom prst="rect">
            <a:avLst/>
          </a:prstGeom>
          <a:noFill/>
        </p:spPr>
      </p:pic>
      <p:sp>
        <p:nvSpPr>
          <p:cNvPr id="9" name="Rectangle 8"/>
          <p:cNvSpPr/>
          <p:nvPr/>
        </p:nvSpPr>
        <p:spPr>
          <a:xfrm>
            <a:off x="0" y="1847088"/>
            <a:ext cx="9144000" cy="5201424"/>
          </a:xfrm>
          <a:prstGeom prst="rect">
            <a:avLst/>
          </a:prstGeom>
          <a:solidFill>
            <a:srgbClr val="EBC9C7">
              <a:alpha val="66000"/>
            </a:srgbClr>
          </a:solidFill>
        </p:spPr>
        <p:txBody>
          <a:bodyPr wrap="square">
            <a:spAutoFit/>
          </a:bodyPr>
          <a:lstStyle/>
          <a:p>
            <a:pPr algn="ctr"/>
            <a:endParaRPr lang="en-US" sz="1200" b="1" dirty="0" smtClean="0">
              <a:ln>
                <a:solidFill>
                  <a:schemeClr val="tx1"/>
                </a:solidFill>
              </a:ln>
              <a:solidFill>
                <a:srgbClr val="FF0000"/>
              </a:solidFill>
              <a:effectLst>
                <a:outerShdw dist="50800" dir="5400000" algn="ctr" rotWithShape="0">
                  <a:schemeClr val="tx1"/>
                </a:outerShdw>
              </a:effectLst>
              <a:latin typeface="Tempus Sans ITC" pitchFamily="82" charset="0"/>
            </a:endParaRPr>
          </a:p>
          <a:p>
            <a:pPr algn="ctr"/>
            <a:r>
              <a:rPr lang="en-US" sz="3200" b="1" dirty="0" smtClean="0">
                <a:ln>
                  <a:solidFill>
                    <a:schemeClr val="tx1"/>
                  </a:solidFill>
                </a:ln>
                <a:solidFill>
                  <a:srgbClr val="FF0000"/>
                </a:solidFill>
                <a:effectLst>
                  <a:outerShdw dist="50800" dir="5400000" algn="ctr" rotWithShape="0">
                    <a:schemeClr val="tx1"/>
                  </a:outerShdw>
                </a:effectLst>
                <a:latin typeface="Tempus Sans ITC" pitchFamily="82" charset="0"/>
              </a:rPr>
              <a:t>"The greatest </a:t>
            </a:r>
            <a:r>
              <a:rPr lang="en-US" sz="3200" b="1" dirty="0" err="1" smtClean="0">
                <a:ln>
                  <a:solidFill>
                    <a:schemeClr val="tx1"/>
                  </a:solidFill>
                </a:ln>
                <a:solidFill>
                  <a:srgbClr val="FF0000"/>
                </a:solidFill>
                <a:effectLst>
                  <a:outerShdw dist="50800" dir="5400000" algn="ctr" rotWithShape="0">
                    <a:schemeClr val="tx1"/>
                  </a:outerShdw>
                </a:effectLst>
                <a:latin typeface="Tempus Sans ITC" pitchFamily="82" charset="0"/>
              </a:rPr>
              <a:t>traveller</a:t>
            </a:r>
            <a:r>
              <a:rPr lang="en-US" sz="3200" b="1" dirty="0" smtClean="0">
                <a:ln>
                  <a:solidFill>
                    <a:schemeClr val="tx1"/>
                  </a:solidFill>
                </a:ln>
                <a:solidFill>
                  <a:srgbClr val="FF0000"/>
                </a:solidFill>
                <a:effectLst>
                  <a:outerShdw dist="50800" dir="5400000" algn="ctr" rotWithShape="0">
                    <a:schemeClr val="tx1"/>
                  </a:outerShdw>
                </a:effectLst>
                <a:latin typeface="Tempus Sans ITC" pitchFamily="82" charset="0"/>
              </a:rPr>
              <a:t> of my species. </a:t>
            </a:r>
          </a:p>
          <a:p>
            <a:pPr algn="ctr"/>
            <a:r>
              <a:rPr lang="en-US" sz="3200" b="1" dirty="0" smtClean="0">
                <a:ln>
                  <a:solidFill>
                    <a:schemeClr val="tx1"/>
                  </a:solidFill>
                </a:ln>
                <a:solidFill>
                  <a:srgbClr val="FF0000"/>
                </a:solidFill>
                <a:effectLst>
                  <a:outerShdw dist="50800" dir="5400000" algn="ctr" rotWithShape="0">
                    <a:schemeClr val="tx1"/>
                  </a:outerShdw>
                </a:effectLst>
                <a:latin typeface="Tempus Sans ITC" pitchFamily="82" charset="0"/>
              </a:rPr>
              <a:t>My name is SEAMAN, </a:t>
            </a:r>
          </a:p>
          <a:p>
            <a:pPr algn="ctr"/>
            <a:r>
              <a:rPr lang="en-US" sz="3200" b="1" dirty="0" smtClean="0">
                <a:ln>
                  <a:solidFill>
                    <a:schemeClr val="tx1"/>
                  </a:solidFill>
                </a:ln>
                <a:solidFill>
                  <a:srgbClr val="FF0000"/>
                </a:solidFill>
                <a:effectLst>
                  <a:outerShdw dist="50800" dir="5400000" algn="ctr" rotWithShape="0">
                    <a:schemeClr val="tx1"/>
                  </a:outerShdw>
                </a:effectLst>
                <a:latin typeface="Tempus Sans ITC" pitchFamily="82" charset="0"/>
              </a:rPr>
              <a:t>the dog of captain Meriwether Lewis, </a:t>
            </a:r>
          </a:p>
          <a:p>
            <a:pPr algn="ctr"/>
            <a:r>
              <a:rPr lang="en-US" sz="3200" b="1" dirty="0" smtClean="0">
                <a:ln>
                  <a:solidFill>
                    <a:schemeClr val="tx1"/>
                  </a:solidFill>
                </a:ln>
                <a:solidFill>
                  <a:srgbClr val="FF0000"/>
                </a:solidFill>
                <a:effectLst>
                  <a:outerShdw dist="50800" dir="5400000" algn="ctr" rotWithShape="0">
                    <a:schemeClr val="tx1"/>
                  </a:outerShdw>
                </a:effectLst>
                <a:latin typeface="Tempus Sans ITC" pitchFamily="82" charset="0"/>
              </a:rPr>
              <a:t>whom I accompanied to the </a:t>
            </a:r>
            <a:r>
              <a:rPr lang="en-US" sz="3200" b="1" dirty="0" err="1" smtClean="0">
                <a:ln>
                  <a:solidFill>
                    <a:schemeClr val="tx1"/>
                  </a:solidFill>
                </a:ln>
                <a:solidFill>
                  <a:srgbClr val="FF0000"/>
                </a:solidFill>
                <a:effectLst>
                  <a:outerShdw dist="50800" dir="5400000" algn="ctr" rotWithShape="0">
                    <a:schemeClr val="tx1"/>
                  </a:outerShdw>
                </a:effectLst>
                <a:latin typeface="Tempus Sans ITC" pitchFamily="82" charset="0"/>
              </a:rPr>
              <a:t>Pacifick</a:t>
            </a:r>
            <a:r>
              <a:rPr lang="en-US" sz="3200" b="1" dirty="0" smtClean="0">
                <a:ln>
                  <a:solidFill>
                    <a:schemeClr val="tx1"/>
                  </a:solidFill>
                </a:ln>
                <a:solidFill>
                  <a:srgbClr val="FF0000"/>
                </a:solidFill>
                <a:effectLst>
                  <a:outerShdw dist="50800" dir="5400000" algn="ctr" rotWithShape="0">
                    <a:schemeClr val="tx1"/>
                  </a:outerShdw>
                </a:effectLst>
                <a:latin typeface="Tempus Sans ITC" pitchFamily="82" charset="0"/>
              </a:rPr>
              <a:t> ocean </a:t>
            </a:r>
          </a:p>
          <a:p>
            <a:pPr algn="ctr"/>
            <a:r>
              <a:rPr lang="en-US" sz="3200" b="1" dirty="0" smtClean="0">
                <a:ln>
                  <a:solidFill>
                    <a:schemeClr val="tx1"/>
                  </a:solidFill>
                </a:ln>
                <a:solidFill>
                  <a:srgbClr val="FF0000"/>
                </a:solidFill>
                <a:effectLst>
                  <a:outerShdw dist="50800" dir="5400000" algn="ctr" rotWithShape="0">
                    <a:schemeClr val="tx1"/>
                  </a:outerShdw>
                </a:effectLst>
                <a:latin typeface="Tempus Sans ITC" pitchFamily="82" charset="0"/>
              </a:rPr>
              <a:t>through the interior of </a:t>
            </a:r>
          </a:p>
          <a:p>
            <a:pPr algn="ctr"/>
            <a:r>
              <a:rPr lang="en-US" sz="3200" b="1" dirty="0" smtClean="0">
                <a:ln>
                  <a:solidFill>
                    <a:schemeClr val="tx1"/>
                  </a:solidFill>
                </a:ln>
                <a:solidFill>
                  <a:srgbClr val="FF0000"/>
                </a:solidFill>
                <a:effectLst>
                  <a:outerShdw dist="50800" dir="5400000" algn="ctr" rotWithShape="0">
                    <a:schemeClr val="tx1"/>
                  </a:outerShdw>
                </a:effectLst>
                <a:latin typeface="Tempus Sans ITC" pitchFamily="82" charset="0"/>
              </a:rPr>
              <a:t>the continent of North America.“</a:t>
            </a:r>
          </a:p>
          <a:p>
            <a:pPr algn="ctr"/>
            <a:endParaRPr lang="en-US" sz="3200" b="1" dirty="0" smtClean="0">
              <a:ln>
                <a:solidFill>
                  <a:schemeClr val="tx1"/>
                </a:solidFill>
              </a:ln>
              <a:solidFill>
                <a:srgbClr val="FF0000"/>
              </a:solidFill>
              <a:effectLst>
                <a:outerShdw dist="50800" dir="5400000" algn="ctr" rotWithShape="0">
                  <a:schemeClr val="tx1"/>
                </a:outerShdw>
              </a:effectLst>
              <a:latin typeface="Tempus Sans ITC" pitchFamily="82" charset="0"/>
            </a:endParaRPr>
          </a:p>
          <a:p>
            <a:pPr algn="ctr"/>
            <a:endParaRPr lang="en-US" sz="3200" b="1" dirty="0" smtClean="0">
              <a:ln>
                <a:solidFill>
                  <a:schemeClr val="tx1"/>
                </a:solidFill>
              </a:ln>
              <a:solidFill>
                <a:srgbClr val="FF0000"/>
              </a:solidFill>
              <a:effectLst>
                <a:outerShdw dist="50800" dir="5400000" algn="ctr" rotWithShape="0">
                  <a:schemeClr val="tx1"/>
                </a:outerShdw>
              </a:effectLst>
              <a:latin typeface="Tempus Sans ITC" pitchFamily="82" charset="0"/>
            </a:endParaRPr>
          </a:p>
          <a:p>
            <a:pPr algn="ctr"/>
            <a:endParaRPr lang="en-US" sz="3200" b="1" dirty="0" smtClean="0">
              <a:ln>
                <a:solidFill>
                  <a:schemeClr val="tx1"/>
                </a:solidFill>
              </a:ln>
              <a:solidFill>
                <a:srgbClr val="FF0000"/>
              </a:solidFill>
              <a:effectLst>
                <a:outerShdw dist="50800" dir="5400000" algn="ctr" rotWithShape="0">
                  <a:schemeClr val="tx1"/>
                </a:outerShdw>
              </a:effectLst>
              <a:latin typeface="Tempus Sans ITC" pitchFamily="82" charset="0"/>
            </a:endParaRPr>
          </a:p>
          <a:p>
            <a:pPr algn="ctr"/>
            <a:endParaRPr lang="en-US" sz="3200" b="1" dirty="0">
              <a:ln>
                <a:solidFill>
                  <a:schemeClr val="tx1"/>
                </a:solidFill>
              </a:ln>
              <a:solidFill>
                <a:srgbClr val="FF0000"/>
              </a:solidFill>
              <a:effectLst>
                <a:outerShdw dist="50800" dir="5400000" algn="ctr" rotWithShape="0">
                  <a:schemeClr val="tx1"/>
                </a:outerShdw>
              </a:effectLst>
              <a:latin typeface="Tempus Sans ITC" pitchFamily="82" charset="0"/>
            </a:endParaRPr>
          </a:p>
        </p:txBody>
      </p:sp>
      <p:pic>
        <p:nvPicPr>
          <p:cNvPr id="14" name="Picture 9" descr="Image result for william clark explorer full body"/>
          <p:cNvPicPr>
            <a:picLocks noChangeAspect="1" noChangeArrowheads="1"/>
          </p:cNvPicPr>
          <p:nvPr/>
        </p:nvPicPr>
        <p:blipFill>
          <a:blip r:embed="rId4"/>
          <a:srcRect l="12557" t="2667" r="6336" b="1531"/>
          <a:stretch>
            <a:fillRect/>
          </a:stretch>
        </p:blipFill>
        <p:spPr bwMode="auto">
          <a:xfrm>
            <a:off x="0" y="0"/>
            <a:ext cx="9144000" cy="6858000"/>
          </a:xfrm>
          <a:prstGeom prst="rect">
            <a:avLst/>
          </a:prstGeom>
          <a:noFill/>
        </p:spPr>
      </p:pic>
      <p:sp>
        <p:nvSpPr>
          <p:cNvPr id="13" name="TextBox 12"/>
          <p:cNvSpPr txBox="1"/>
          <p:nvPr/>
        </p:nvSpPr>
        <p:spPr>
          <a:xfrm>
            <a:off x="0" y="0"/>
            <a:ext cx="9144000" cy="569387"/>
          </a:xfrm>
          <a:prstGeom prst="rect">
            <a:avLst/>
          </a:prstGeom>
          <a:noFill/>
        </p:spPr>
        <p:txBody>
          <a:bodyPr wrap="square" rtlCol="0">
            <a:spAutoFit/>
          </a:bodyPr>
          <a:lstStyle/>
          <a:p>
            <a:pPr algn="ctr"/>
            <a:r>
              <a:rPr lang="en-US" sz="3100" b="1" dirty="0" smtClean="0">
                <a:ln>
                  <a:solidFill>
                    <a:schemeClr val="tx1"/>
                  </a:solidFill>
                </a:ln>
                <a:solidFill>
                  <a:schemeClr val="bg1"/>
                </a:solidFill>
                <a:effectLst>
                  <a:outerShdw dist="50800" dir="4800000" algn="ctr" rotWithShape="0">
                    <a:schemeClr val="tx1"/>
                  </a:outerShdw>
                </a:effectLst>
                <a:latin typeface="Tempus Sans ITC" pitchFamily="82" charset="0"/>
              </a:rPr>
              <a:t>“the Journey Is Now Ended, the Story Just Begun”</a:t>
            </a:r>
            <a:endParaRPr lang="en-US" sz="3100" b="1" dirty="0">
              <a:ln>
                <a:solidFill>
                  <a:schemeClr val="tx1"/>
                </a:solidFill>
              </a:ln>
              <a:solidFill>
                <a:schemeClr val="bg1"/>
              </a:solidFill>
              <a:effectLst>
                <a:outerShdw dist="50800" dir="48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10"/>
                                        </p:tgtEl>
                                      </p:cBhvr>
                                    </p:animEffect>
                                    <p:set>
                                      <p:cBhvr>
                                        <p:cTn id="27" dur="1" fill="hold">
                                          <p:stCondLst>
                                            <p:cond delay="999"/>
                                          </p:stCondLst>
                                        </p:cTn>
                                        <p:tgtEl>
                                          <p:spTgt spid="1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11"/>
                                        </p:tgtEl>
                                      </p:cBhvr>
                                    </p:animEffect>
                                    <p:set>
                                      <p:cBhvr>
                                        <p:cTn id="30" dur="1" fill="hold">
                                          <p:stCondLst>
                                            <p:cond delay="999"/>
                                          </p:stCondLst>
                                        </p:cTn>
                                        <p:tgtEl>
                                          <p:spTgt spid="11"/>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7"/>
                                        </p:tgtEl>
                                      </p:cBhvr>
                                    </p:animEffect>
                                    <p:set>
                                      <p:cBhvr>
                                        <p:cTn id="33" dur="1" fill="hold">
                                          <p:stCondLst>
                                            <p:cond delay="999"/>
                                          </p:stCondLst>
                                        </p:cTn>
                                        <p:tgtEl>
                                          <p:spTgt spid="7"/>
                                        </p:tgtEl>
                                        <p:attrNameLst>
                                          <p:attrName>style.visibility</p:attrName>
                                        </p:attrNameLst>
                                      </p:cBhvr>
                                      <p:to>
                                        <p:strVal val="hidden"/>
                                      </p:to>
                                    </p:set>
                                  </p:childTnLst>
                                </p:cTn>
                              </p:par>
                            </p:childTnLst>
                          </p:cTn>
                        </p:par>
                        <p:par>
                          <p:cTn id="34" fill="hold">
                            <p:stCondLst>
                              <p:cond delay="1000"/>
                            </p:stCondLst>
                            <p:childTnLst>
                              <p:par>
                                <p:cTn id="35" presetID="64" presetClass="path" presetSubtype="0" accel="50000" decel="50000" fill="hold" grpId="2" nodeType="afterEffect">
                                  <p:stCondLst>
                                    <p:cond delay="0"/>
                                  </p:stCondLst>
                                  <p:childTnLst>
                                    <p:animMotion origin="layout" path="M 0 -3.23699E-6 L 0 -0.27422 " pathEditMode="relative" rAng="0" ptsTypes="AA">
                                      <p:cBhvr>
                                        <p:cTn id="36" dur="1000" fill="hold"/>
                                        <p:tgtEl>
                                          <p:spTgt spid="8"/>
                                        </p:tgtEl>
                                        <p:attrNameLst>
                                          <p:attrName>ppt_x</p:attrName>
                                          <p:attrName>ppt_y</p:attrName>
                                        </p:attrNameLst>
                                      </p:cBhvr>
                                      <p:rCtr x="0" y="-137"/>
                                    </p:animMotion>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1000"/>
                                        <p:tgtEl>
                                          <p:spTgt spid="9"/>
                                        </p:tgtEl>
                                      </p:cBhvr>
                                    </p:animEffect>
                                    <p:set>
                                      <p:cBhvr>
                                        <p:cTn id="45" dur="1" fill="hold">
                                          <p:stCondLst>
                                            <p:cond delay="999"/>
                                          </p:stCondLst>
                                        </p:cTn>
                                        <p:tgtEl>
                                          <p:spTgt spid="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8"/>
                                        </p:tgtEl>
                                      </p:cBhvr>
                                    </p:animEffect>
                                    <p:set>
                                      <p:cBhvr>
                                        <p:cTn id="48" dur="1" fill="hold">
                                          <p:stCondLst>
                                            <p:cond delay="999"/>
                                          </p:stCondLst>
                                        </p:cTn>
                                        <p:tgtEl>
                                          <p:spTgt spid="8"/>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00"/>
                                        <p:tgtEl>
                                          <p:spTgt spid="5"/>
                                        </p:tgtEl>
                                      </p:cBhvr>
                                    </p:animEffect>
                                    <p:set>
                                      <p:cBhvr>
                                        <p:cTn id="51" dur="1" fill="hold">
                                          <p:stCondLst>
                                            <p:cond delay="999"/>
                                          </p:stCondLst>
                                        </p:cTn>
                                        <p:tgtEl>
                                          <p:spTgt spid="5"/>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00"/>
                                        <p:tgtEl>
                                          <p:spTgt spid="2"/>
                                        </p:tgtEl>
                                      </p:cBhvr>
                                    </p:animEffect>
                                    <p:set>
                                      <p:cBhvr>
                                        <p:cTn id="54" dur="1" fill="hold">
                                          <p:stCondLst>
                                            <p:cond delay="999"/>
                                          </p:stCondLst>
                                        </p:cTn>
                                        <p:tgtEl>
                                          <p:spTgt spid="2"/>
                                        </p:tgtEl>
                                        <p:attrNameLst>
                                          <p:attrName>style.visibility</p:attrName>
                                        </p:attrNameLst>
                                      </p:cBhvr>
                                      <p:to>
                                        <p:strVal val="hidden"/>
                                      </p:to>
                                    </p:set>
                                  </p:childTnLst>
                                </p:cTn>
                              </p:par>
                            </p:childTnLst>
                          </p:cTn>
                        </p:par>
                        <p:par>
                          <p:cTn id="55" fill="hold">
                            <p:stCondLst>
                              <p:cond delay="1000"/>
                            </p:stCondLst>
                            <p:childTnLst>
                              <p:par>
                                <p:cTn id="56" presetID="53" presetClass="entr" presetSubtype="0"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1000" fill="hold"/>
                                        <p:tgtEl>
                                          <p:spTgt spid="13"/>
                                        </p:tgtEl>
                                        <p:attrNameLst>
                                          <p:attrName>ppt_w</p:attrName>
                                        </p:attrNameLst>
                                      </p:cBhvr>
                                      <p:tavLst>
                                        <p:tav tm="0">
                                          <p:val>
                                            <p:fltVal val="0"/>
                                          </p:val>
                                        </p:tav>
                                        <p:tav tm="100000">
                                          <p:val>
                                            <p:strVal val="#ppt_w"/>
                                          </p:val>
                                        </p:tav>
                                      </p:tavLst>
                                    </p:anim>
                                    <p:anim calcmode="lin" valueType="num">
                                      <p:cBhvr>
                                        <p:cTn id="59" dur="1000" fill="hold"/>
                                        <p:tgtEl>
                                          <p:spTgt spid="13"/>
                                        </p:tgtEl>
                                        <p:attrNameLst>
                                          <p:attrName>ppt_h</p:attrName>
                                        </p:attrNameLst>
                                      </p:cBhvr>
                                      <p:tavLst>
                                        <p:tav tm="0">
                                          <p:val>
                                            <p:fltVal val="0"/>
                                          </p:val>
                                        </p:tav>
                                        <p:tav tm="100000">
                                          <p:val>
                                            <p:strVal val="#ppt_h"/>
                                          </p:val>
                                        </p:tav>
                                      </p:tavLst>
                                    </p:anim>
                                    <p:animEffect transition="in" filter="fade">
                                      <p:cBhvr>
                                        <p:cTn id="60" dur="10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00"/>
                                        <p:tgtEl>
                                          <p:spTgt spid="6"/>
                                        </p:tgtEl>
                                      </p:cBhvr>
                                    </p:animEffect>
                                    <p:set>
                                      <p:cBhvr>
                                        <p:cTn id="65" dur="1" fill="hold">
                                          <p:stCondLst>
                                            <p:cond delay="999"/>
                                          </p:stCondLst>
                                        </p:cTn>
                                        <p:tgtEl>
                                          <p:spTgt spid="6"/>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mph" presetSubtype="0" fill="hold" nodeType="clickEffect">
                                  <p:stCondLst>
                                    <p:cond delay="0"/>
                                  </p:stCondLst>
                                  <p:childTnLst>
                                    <p:animScale>
                                      <p:cBhvr>
                                        <p:cTn id="72" dur="1000" fill="hold"/>
                                        <p:tgtEl>
                                          <p:spTgt spid="12"/>
                                        </p:tgtEl>
                                      </p:cBhvr>
                                      <p:by x="255000" y="255000"/>
                                    </p:animScale>
                                  </p:childTnLst>
                                </p:cTn>
                              </p:par>
                              <p:par>
                                <p:cTn id="73" presetID="64" presetClass="path" presetSubtype="0" fill="hold" nodeType="withEffect">
                                  <p:stCondLst>
                                    <p:cond delay="0"/>
                                  </p:stCondLst>
                                  <p:childTnLst>
                                    <p:animMotion origin="layout" path="M 3.33333E-6 -4.07407E-6 L -0.05834 0.68635 " pathEditMode="relative" rAng="0" ptsTypes="AA">
                                      <p:cBhvr>
                                        <p:cTn id="74" dur="1000" fill="hold"/>
                                        <p:tgtEl>
                                          <p:spTgt spid="12"/>
                                        </p:tgtEl>
                                        <p:attrNameLst>
                                          <p:attrName>ppt_x</p:attrName>
                                          <p:attrName>ppt_y</p:attrName>
                                        </p:attrNameLst>
                                      </p:cBhvr>
                                      <p:rCtr x="-29" y="343"/>
                                    </p:animMotion>
                                  </p:childTnLst>
                                </p:cTn>
                              </p:par>
                              <p:par>
                                <p:cTn id="75" presetID="10" presetClass="entr" presetSubtype="0" fill="hold" nodeType="withEffect">
                                  <p:stCondLst>
                                    <p:cond delay="50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1000"/>
                                        <p:tgtEl>
                                          <p:spTgt spid="14"/>
                                        </p:tgtEl>
                                      </p:cBhvr>
                                    </p:animEffect>
                                  </p:childTnLst>
                                </p:cTn>
                              </p:par>
                              <p:par>
                                <p:cTn id="78" presetID="10" presetClass="exit" presetSubtype="0" fill="hold" nodeType="withEffect">
                                  <p:stCondLst>
                                    <p:cond delay="500"/>
                                  </p:stCondLst>
                                  <p:childTnLst>
                                    <p:animEffect transition="out" filter="fade">
                                      <p:cBhvr>
                                        <p:cTn id="79" dur="1000"/>
                                        <p:tgtEl>
                                          <p:spTgt spid="12"/>
                                        </p:tgtEl>
                                      </p:cBhvr>
                                    </p:animEffect>
                                    <p:set>
                                      <p:cBhvr>
                                        <p:cTn id="80"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animBg="1"/>
      <p:bldP spid="7" grpId="1" animBg="1"/>
      <p:bldP spid="8" grpId="0" animBg="1"/>
      <p:bldP spid="8" grpId="1" animBg="1"/>
      <p:bldP spid="8" grpId="2" animBg="1"/>
      <p:bldP spid="10" grpId="0" animBg="1"/>
      <p:bldP spid="10" grpId="1" animBg="1"/>
      <p:bldP spid="11" grpId="0" animBg="1"/>
      <p:bldP spid="11" grpId="1" animBg="1"/>
      <p:bldP spid="9" grpId="0" animBg="1"/>
      <p:bldP spid="9" grpId="1" animBg="1"/>
      <p:bldP spid="13" grpId="0"/>
    </p:bld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5" name="Rectangle 4"/>
          <p:cNvSpPr/>
          <p:nvPr/>
        </p:nvSpPr>
        <p:spPr>
          <a:xfrm>
            <a:off x="0" y="0"/>
            <a:ext cx="9144000" cy="20774918"/>
          </a:xfrm>
          <a:prstGeom prst="rect">
            <a:avLst/>
          </a:prstGeom>
        </p:spPr>
        <p:txBody>
          <a:bodyPr wrap="square">
            <a:spAutoFit/>
          </a:bodyPr>
          <a:lstStyle/>
          <a:p>
            <a:r>
              <a:rPr lang="en-US" sz="1600" dirty="0" smtClean="0">
                <a:hlinkClick r:id="rId2"/>
              </a:rPr>
              <a:t>http://www.lewis-clark.org/article/2295</a:t>
            </a:r>
            <a:endParaRPr lang="en-US" sz="1600" dirty="0" smtClean="0"/>
          </a:p>
          <a:p>
            <a:r>
              <a:rPr lang="en-US" sz="1600" dirty="0" smtClean="0"/>
              <a:t>What happened to this famous Newfoundland dog? Did he complete the expedition? Did he live happily in St. Louis upon the Corps' return, taking dips in the Mississippi and curling up in front of a cozy fireplace? Or did he perish somewhere along the Missouri River? Was he perhaps left behind in Lewis's flight following his party's skirmish with a band of Blackfoot braves on July 27, 1806?</a:t>
            </a:r>
          </a:p>
          <a:p>
            <a:r>
              <a:rPr lang="en-US" sz="1600" dirty="0" smtClean="0"/>
              <a:t>Various theories have been postulated over the years. Seaman is an enduring subject of fascination for expedition enthusiasts and dog lovers alike. He first appears in the expedition's journals on September 11, 1803, when Lewis notes the breed and qualities of "my dog," including his talent for catching and retrieving swimming squirrels, and vanishes from the record almost three years later, with no hint of what happened to him.2 Although Seaman is mentioned infrequently in the journals, I think it likely that some note would have been made of him perishing during the expedition. The lack of any such entry suggests that he survived it.</a:t>
            </a:r>
          </a:p>
          <a:p>
            <a:r>
              <a:rPr lang="en-US" sz="1600" dirty="0" smtClean="0"/>
              <a:t>Assuming he returned, did he accompany Lewis and Clark back to Louisville? Did he faithfully trot beside Lewis when his master visited Charlottesville and Washington? Given Seaman's presence with Lewis on the expedition, it is plausible that he accompanied his master on his travels east in late 1806 and his return to St. Louis in 1808. If so, Seaman would have followed Lewis from coast to coast over the course of some five years; an explorer in his own right, he was one of the most widely traveled dogs in history.</a:t>
            </a:r>
          </a:p>
          <a:p>
            <a:r>
              <a:rPr lang="en-US" sz="1600" dirty="0" smtClean="0"/>
              <a:t>If Seaman did survive the expedition and accompany Lewis on his subsequent travels, was he with Lewis on his fateful trip east in 1809? This question has intrigued people for years. If he was with Lewis, what happened to him after his master's death at Grinder's Stand on October 11? I recall reading a fictional account that had Seaman refusing to leave his dead master and pining away on his grave. This, of course, was an imagined end, created for its dramatic effect, with no sources cited to give it a basis in fact. Even so, could this really have been Seaman's fate? Could the devoted canine have refused to leave Lewis, remaining with him even in death?</a:t>
            </a:r>
          </a:p>
          <a:p>
            <a:r>
              <a:rPr lang="en-US" sz="1600" u="sng" dirty="0" smtClean="0"/>
              <a:t>The evidence</a:t>
            </a:r>
          </a:p>
          <a:p>
            <a:r>
              <a:rPr lang="en-US" sz="1600" dirty="0" smtClean="0"/>
              <a:t>There's evidence to suggest so. In 1814, the same year that the long-delayed official history of the Lewis and Clark Expedition was published, a Congregational clergyman and educator named Timothy Alden published A Collection of American Epitaphs and Inscriptions with Occasional Notes.3 Alden had been collecting epitaphs and inscriptions for years. For each listing he provided the source of the epitaph or inscription, stating the city and whether it was from a monument, a headstone, or something else. He collected so many that their publication spanned five volumes.</a:t>
            </a:r>
          </a:p>
          <a:p>
            <a:r>
              <a:rPr lang="en-US" sz="1600" dirty="0" smtClean="0"/>
              <a:t>Alden was a respected man of letters. He was a member of the Massachusetts Historical Society, the New York Historical Society, and the American Antiquarian Society, three of the country's oldest and most prestigious historical organizations. From 1808 to 1810 he worked on a catalog of the New York Historical Society's library. He published various histories and magazines and in 1817 founded Allegheny College.4 His background suggests that he would have been scrupulous about accurately recording the information he found. "This must be distinctly understood," as Charles Dickens tells us, "or nothing . . . can come of the story I am going to relate."</a:t>
            </a:r>
          </a:p>
          <a:p>
            <a:r>
              <a:rPr lang="en-US" sz="1600" dirty="0" smtClean="0"/>
              <a:t>Entry 916 in his American Epitaphs and Inscriptions lists an interesting inscription on a dog collar in an Alexandria, Virginia, museum. It reads,</a:t>
            </a:r>
          </a:p>
          <a:p>
            <a:r>
              <a:rPr lang="en-US" sz="1600" dirty="0" smtClean="0"/>
              <a:t>	"The greatest </a:t>
            </a:r>
            <a:r>
              <a:rPr lang="en-US" sz="1600" dirty="0" err="1" smtClean="0"/>
              <a:t>traveller</a:t>
            </a:r>
            <a:r>
              <a:rPr lang="en-US" sz="1600" dirty="0" smtClean="0"/>
              <a:t> of my species. My name is SEAMAN, the dog of captain Meriwether Lewis, 	whom I accompanied to the </a:t>
            </a:r>
            <a:r>
              <a:rPr lang="en-US" sz="1600" dirty="0" err="1" smtClean="0"/>
              <a:t>Pacifick</a:t>
            </a:r>
            <a:r>
              <a:rPr lang="en-US" sz="1600" dirty="0" smtClean="0"/>
              <a:t> ocean through the interior of the continent of North 	America."</a:t>
            </a:r>
          </a:p>
          <a:p>
            <a:r>
              <a:rPr lang="en-US" sz="1600" dirty="0" smtClean="0"/>
              <a:t>Seaman's collar in an Alexandria museum in 1814 – proof that he survived the expedition! But the entry gets better. Alden includes a note about the collar and its owner. It reads:</a:t>
            </a:r>
          </a:p>
          <a:p>
            <a:r>
              <a:rPr lang="en-US" sz="1600" dirty="0" smtClean="0"/>
              <a:t>	The foregoing was copied from the collar, in the Alexandria Museum, which the late </a:t>
            </a:r>
            <a:r>
              <a:rPr lang="en-US" sz="1600" dirty="0" err="1" smtClean="0"/>
              <a:t>gov</a:t>
            </a:r>
            <a:r>
              <a:rPr lang="en-US" sz="1600" dirty="0" smtClean="0"/>
              <a:t>. Lewis's 	dog wore after his return from the western coast of America. The fidelity and attachment of this	 animal were remarkable. After the melancholy exit of </a:t>
            </a:r>
            <a:r>
              <a:rPr lang="en-US" sz="1600" dirty="0" err="1" smtClean="0"/>
              <a:t>gov</a:t>
            </a:r>
            <a:r>
              <a:rPr lang="en-US" sz="1600" dirty="0" smtClean="0"/>
              <a:t>. Lewis, his dog would not depart for a 	moment from his lifeless remains; and when they were deposited in the earth no gentle means 	could draw him from the spot of interment. He refused to take every kind of food, which was 	offered him, and actually pined away and died with grief upon his master's grave!</a:t>
            </a:r>
          </a:p>
          <a:p>
            <a:r>
              <a:rPr lang="en-US" sz="1600" dirty="0" smtClean="0"/>
              <a:t>Here is the whole story of Seaman's fate. He was indeed Lewis's faithful companion to the end; refusing to leave his dead master even though it meant dying himself: the archetypal example of man's best friend.</a:t>
            </a:r>
          </a:p>
          <a:p>
            <a:r>
              <a:rPr lang="en-US" sz="1600" dirty="0" smtClean="0"/>
              <a:t>There is no reason to doubt Alden's entry concerning Seaman. This information would have been collected no more than five years after Lewis's death. There were people contemporary with Alden, including William Clark and Nicholas Biddle, the first editor of the Lewis and Clark journals, whom he could have contacted about the accuracy of both the collar and Seaman's fate. It's unlikely that the collar was a hoax, for it was probably given to the museum two years before the publication, in 1814, of the Biddle edition of the journals, when the expedition was fading from public consciousness. Apparently there was enough faith in the account that newspapers were repeating it some twenty years after the publication of American Epitaphs and Inscriptions!8</a:t>
            </a:r>
          </a:p>
          <a:p>
            <a:r>
              <a:rPr lang="en-US" sz="1600" u="sng" dirty="0" smtClean="0"/>
              <a:t>Clark the possible donor</a:t>
            </a:r>
          </a:p>
          <a:p>
            <a:r>
              <a:rPr lang="en-US" sz="1600" dirty="0" smtClean="0"/>
              <a:t>The story's truthfulness is further bolstered by evidence that the collar's donor may have been none other than William Clark. The museum that displayed Seaman's collar almost certainly was part of a Masonic lodge – specifically, Alexandria-Washington Lodge #22 (known simply as Alexandria Lodge until 1805, when the name was changed to honor its late member George Washington). We know that by 1812 the lodge had established a museum, for on August 21 of that year lodge official Thomas Sanford wrote Clark to thank him for the "truly valuable Present made by you to our infant Museum. . . . We esteem them Sir as Curiosities deserving to be ranked amongst the first in our Infant Establishment,"9</a:t>
            </a:r>
          </a:p>
          <a:p>
            <a:r>
              <a:rPr lang="en-US" sz="1600" dirty="0" smtClean="0"/>
              <a:t>The items Clark donated are not described, but one of those "Curiosities" could well have been Seaman's collar. Given his close association with Lewis and his role in examining some of Lewis's effects after his death, it's certainly possible that Clark would have had the collar in his possession. Lewis and Clark were both masons, so it's also reasonable to assume that Clark would have given this keepsake to a Masonic museum.</a:t>
            </a:r>
          </a:p>
          <a:p>
            <a:r>
              <a:rPr lang="en-US" sz="1600" dirty="0" smtClean="0"/>
              <a:t>It would be wonderful to report that the collar, or at least a listing of it in the museum's inventory, still exists. Unfortunately, neither the artifact nor any official record of it can be found. Jack Riddell, a member of Alexandria, Washington Lodge #22 and curator of the replica lodge room of the old Alexandria Lodge #22, checked the lodge's records, including its minute books and museum catalog, but found no mention of either a dog collar or any gifts by William Clark. But Riddell acknowledges that the museum's records, like those of many institutions, are incomplete. A fire in 1871 destroyed many of the museum's artifacts – including, presumably, Seaman's collar – although its catalog and the lodge's minute books were saved.10</a:t>
            </a:r>
          </a:p>
          <a:p>
            <a:r>
              <a:rPr lang="en-US" sz="1600" dirty="0" smtClean="0"/>
              <a:t>Was it Seaman's fate to die keeping vigil at his master Lewis's grave? Perhaps we will never definitely know; but the inscription and note about him recorded in Alden's book, together with Sanford's letter and the information provided by Jack Riddell as supporting facts, provide a creditable explanation of the fate of the Corps of Discovery's faithful canine.</a:t>
            </a:r>
            <a:endParaRPr lang="en-US" sz="160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0"/>
            <a:ext cx="9144000" cy="4293704"/>
            <a:chOff x="776749" y="357809"/>
            <a:chExt cx="9144000" cy="4293704"/>
          </a:xfrm>
        </p:grpSpPr>
        <p:pic>
          <p:nvPicPr>
            <p:cNvPr id="24" name="Picture 2" descr="Image map with same links provided elsewhere on this page"/>
            <p:cNvPicPr>
              <a:picLocks noChangeAspect="1" noChangeArrowheads="1"/>
            </p:cNvPicPr>
            <p:nvPr/>
          </p:nvPicPr>
          <p:blipFill>
            <a:blip r:embed="rId3" cstate="print"/>
            <a:srcRect t="6020" r="-2008"/>
            <a:stretch>
              <a:fillRect/>
            </a:stretch>
          </p:blipFill>
          <p:spPr bwMode="auto">
            <a:xfrm>
              <a:off x="5256965" y="357810"/>
              <a:ext cx="4663784" cy="2763078"/>
            </a:xfrm>
            <a:prstGeom prst="rect">
              <a:avLst/>
            </a:prstGeom>
            <a:noFill/>
          </p:spPr>
        </p:pic>
        <p:pic>
          <p:nvPicPr>
            <p:cNvPr id="25" name="Picture 4" descr="Image map with same links provided elsewhere on this page"/>
            <p:cNvPicPr>
              <a:picLocks noChangeAspect="1" noChangeArrowheads="1"/>
            </p:cNvPicPr>
            <p:nvPr/>
          </p:nvPicPr>
          <p:blipFill>
            <a:blip r:embed="rId4" cstate="print"/>
            <a:srcRect t="2560" b="498"/>
            <a:stretch>
              <a:fillRect/>
            </a:stretch>
          </p:blipFill>
          <p:spPr bwMode="auto">
            <a:xfrm>
              <a:off x="776749" y="357809"/>
              <a:ext cx="4572000" cy="4293704"/>
            </a:xfrm>
            <a:prstGeom prst="rect">
              <a:avLst/>
            </a:prstGeom>
            <a:noFill/>
          </p:spPr>
        </p:pic>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21" name="TextBox 20"/>
          <p:cNvSpPr txBox="1">
            <a:spLocks noChangeArrowheads="1"/>
          </p:cNvSpPr>
          <p:nvPr/>
        </p:nvSpPr>
        <p:spPr bwMode="auto">
          <a:xfrm>
            <a:off x="4949686" y="3391704"/>
            <a:ext cx="3548270"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Aug 12</a:t>
            </a:r>
          </a:p>
        </p:txBody>
      </p:sp>
      <p:sp>
        <p:nvSpPr>
          <p:cNvPr id="20" name="TextBox 3"/>
          <p:cNvSpPr txBox="1">
            <a:spLocks noChangeArrowheads="1"/>
          </p:cNvSpPr>
          <p:nvPr/>
        </p:nvSpPr>
        <p:spPr bwMode="auto">
          <a:xfrm>
            <a:off x="4581940" y="2763077"/>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Reconnoiter Mission</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3" name="Group 9"/>
          <p:cNvGrpSpPr/>
          <p:nvPr/>
        </p:nvGrpSpPr>
        <p:grpSpPr>
          <a:xfrm>
            <a:off x="633784" y="3422503"/>
            <a:ext cx="3429000" cy="737175"/>
            <a:chOff x="-533400" y="2885182"/>
            <a:chExt cx="3429000" cy="737175"/>
          </a:xfrm>
        </p:grpSpPr>
        <p:sp>
          <p:nvSpPr>
            <p:cNvPr id="37" name="TextBox 36"/>
            <p:cNvSpPr txBox="1"/>
            <p:nvPr/>
          </p:nvSpPr>
          <p:spPr>
            <a:xfrm>
              <a:off x="-76200" y="3037582"/>
              <a:ext cx="2971800" cy="584775"/>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Camp Fortunate</a:t>
              </a:r>
            </a:p>
          </p:txBody>
        </p:sp>
        <p:sp>
          <p:nvSpPr>
            <p:cNvPr id="38" name="5-Point Star 37"/>
            <p:cNvSpPr/>
            <p:nvPr/>
          </p:nvSpPr>
          <p:spPr>
            <a:xfrm>
              <a:off x="-533400" y="2885182"/>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40"/>
          <p:cNvSpPr/>
          <p:nvPr/>
        </p:nvSpPr>
        <p:spPr>
          <a:xfrm>
            <a:off x="1611630" y="339010"/>
            <a:ext cx="1112520" cy="506810"/>
          </a:xfrm>
          <a:custGeom>
            <a:avLst/>
            <a:gdLst>
              <a:gd name="connsiteX0" fmla="*/ 1112520 w 1112520"/>
              <a:gd name="connsiteY0" fmla="*/ 506810 h 506810"/>
              <a:gd name="connsiteX1" fmla="*/ 1112520 w 1112520"/>
              <a:gd name="connsiteY1" fmla="*/ 506810 h 506810"/>
              <a:gd name="connsiteX2" fmla="*/ 1082040 w 1112520"/>
              <a:gd name="connsiteY2" fmla="*/ 483950 h 506810"/>
              <a:gd name="connsiteX3" fmla="*/ 1062990 w 1112520"/>
              <a:gd name="connsiteY3" fmla="*/ 468710 h 506810"/>
              <a:gd name="connsiteX4" fmla="*/ 1055370 w 1112520"/>
              <a:gd name="connsiteY4" fmla="*/ 457280 h 506810"/>
              <a:gd name="connsiteX5" fmla="*/ 1032510 w 1112520"/>
              <a:gd name="connsiteY5" fmla="*/ 445850 h 506810"/>
              <a:gd name="connsiteX6" fmla="*/ 1036320 w 1112520"/>
              <a:gd name="connsiteY6" fmla="*/ 335360 h 506810"/>
              <a:gd name="connsiteX7" fmla="*/ 1040130 w 1112520"/>
              <a:gd name="connsiteY7" fmla="*/ 323930 h 506810"/>
              <a:gd name="connsiteX8" fmla="*/ 1047750 w 1112520"/>
              <a:gd name="connsiteY8" fmla="*/ 312500 h 506810"/>
              <a:gd name="connsiteX9" fmla="*/ 1051560 w 1112520"/>
              <a:gd name="connsiteY9" fmla="*/ 297260 h 506810"/>
              <a:gd name="connsiteX10" fmla="*/ 1059180 w 1112520"/>
              <a:gd name="connsiteY10" fmla="*/ 285830 h 506810"/>
              <a:gd name="connsiteX11" fmla="*/ 1062990 w 1112520"/>
              <a:gd name="connsiteY11" fmla="*/ 266780 h 506810"/>
              <a:gd name="connsiteX12" fmla="*/ 1055370 w 1112520"/>
              <a:gd name="connsiteY12" fmla="*/ 240110 h 506810"/>
              <a:gd name="connsiteX13" fmla="*/ 1051560 w 1112520"/>
              <a:gd name="connsiteY13" fmla="*/ 228680 h 506810"/>
              <a:gd name="connsiteX14" fmla="*/ 1040130 w 1112520"/>
              <a:gd name="connsiteY14" fmla="*/ 224870 h 506810"/>
              <a:gd name="connsiteX15" fmla="*/ 1021080 w 1112520"/>
              <a:gd name="connsiteY15" fmla="*/ 205820 h 506810"/>
              <a:gd name="connsiteX16" fmla="*/ 990600 w 1112520"/>
              <a:gd name="connsiteY16" fmla="*/ 213440 h 506810"/>
              <a:gd name="connsiteX17" fmla="*/ 933450 w 1112520"/>
              <a:gd name="connsiteY17" fmla="*/ 224870 h 506810"/>
              <a:gd name="connsiteX18" fmla="*/ 922020 w 1112520"/>
              <a:gd name="connsiteY18" fmla="*/ 217250 h 506810"/>
              <a:gd name="connsiteX19" fmla="*/ 910590 w 1112520"/>
              <a:gd name="connsiteY19" fmla="*/ 194390 h 506810"/>
              <a:gd name="connsiteX20" fmla="*/ 895350 w 1112520"/>
              <a:gd name="connsiteY20" fmla="*/ 190580 h 506810"/>
              <a:gd name="connsiteX21" fmla="*/ 826770 w 1112520"/>
              <a:gd name="connsiteY21" fmla="*/ 198200 h 506810"/>
              <a:gd name="connsiteX22" fmla="*/ 815340 w 1112520"/>
              <a:gd name="connsiteY22" fmla="*/ 202010 h 506810"/>
              <a:gd name="connsiteX23" fmla="*/ 781050 w 1112520"/>
              <a:gd name="connsiteY23" fmla="*/ 190580 h 506810"/>
              <a:gd name="connsiteX24" fmla="*/ 762000 w 1112520"/>
              <a:gd name="connsiteY24" fmla="*/ 175340 h 506810"/>
              <a:gd name="connsiteX25" fmla="*/ 750570 w 1112520"/>
              <a:gd name="connsiteY25" fmla="*/ 152480 h 506810"/>
              <a:gd name="connsiteX26" fmla="*/ 727710 w 1112520"/>
              <a:gd name="connsiteY26" fmla="*/ 141050 h 506810"/>
              <a:gd name="connsiteX27" fmla="*/ 716280 w 1112520"/>
              <a:gd name="connsiteY27" fmla="*/ 133430 h 506810"/>
              <a:gd name="connsiteX28" fmla="*/ 681990 w 1112520"/>
              <a:gd name="connsiteY28" fmla="*/ 144860 h 506810"/>
              <a:gd name="connsiteX29" fmla="*/ 666750 w 1112520"/>
              <a:gd name="connsiteY29" fmla="*/ 118190 h 506810"/>
              <a:gd name="connsiteX30" fmla="*/ 575310 w 1112520"/>
              <a:gd name="connsiteY30" fmla="*/ 125810 h 506810"/>
              <a:gd name="connsiteX31" fmla="*/ 434340 w 1112520"/>
              <a:gd name="connsiteY31" fmla="*/ 118190 h 506810"/>
              <a:gd name="connsiteX32" fmla="*/ 415290 w 1112520"/>
              <a:gd name="connsiteY32" fmla="*/ 102950 h 506810"/>
              <a:gd name="connsiteX33" fmla="*/ 369570 w 1112520"/>
              <a:gd name="connsiteY33" fmla="*/ 95330 h 506810"/>
              <a:gd name="connsiteX34" fmla="*/ 316230 w 1112520"/>
              <a:gd name="connsiteY34" fmla="*/ 87710 h 506810"/>
              <a:gd name="connsiteX35" fmla="*/ 304800 w 1112520"/>
              <a:gd name="connsiteY35" fmla="*/ 83900 h 506810"/>
              <a:gd name="connsiteX36" fmla="*/ 281940 w 1112520"/>
              <a:gd name="connsiteY36" fmla="*/ 80090 h 506810"/>
              <a:gd name="connsiteX37" fmla="*/ 243840 w 1112520"/>
              <a:gd name="connsiteY37" fmla="*/ 61040 h 506810"/>
              <a:gd name="connsiteX38" fmla="*/ 209550 w 1112520"/>
              <a:gd name="connsiteY38" fmla="*/ 49610 h 506810"/>
              <a:gd name="connsiteX39" fmla="*/ 152400 w 1112520"/>
              <a:gd name="connsiteY39" fmla="*/ 41990 h 506810"/>
              <a:gd name="connsiteX40" fmla="*/ 148590 w 1112520"/>
              <a:gd name="connsiteY40" fmla="*/ 22940 h 506810"/>
              <a:gd name="connsiteX41" fmla="*/ 87630 w 1112520"/>
              <a:gd name="connsiteY41" fmla="*/ 19130 h 506810"/>
              <a:gd name="connsiteX42" fmla="*/ 60960 w 1112520"/>
              <a:gd name="connsiteY42" fmla="*/ 7700 h 506810"/>
              <a:gd name="connsiteX43" fmla="*/ 49530 w 1112520"/>
              <a:gd name="connsiteY43" fmla="*/ 80 h 506810"/>
              <a:gd name="connsiteX44" fmla="*/ 0 w 1112520"/>
              <a:gd name="connsiteY44" fmla="*/ 3890 h 50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2520" h="506810">
                <a:moveTo>
                  <a:pt x="1112520" y="506810"/>
                </a:moveTo>
                <a:lnTo>
                  <a:pt x="1112520" y="506810"/>
                </a:lnTo>
                <a:cubicBezTo>
                  <a:pt x="1102360" y="499190"/>
                  <a:pt x="1091480" y="492446"/>
                  <a:pt x="1082040" y="483950"/>
                </a:cubicBezTo>
                <a:cubicBezTo>
                  <a:pt x="1061765" y="465703"/>
                  <a:pt x="1087909" y="477016"/>
                  <a:pt x="1062990" y="468710"/>
                </a:cubicBezTo>
                <a:cubicBezTo>
                  <a:pt x="1060450" y="464900"/>
                  <a:pt x="1058608" y="460518"/>
                  <a:pt x="1055370" y="457280"/>
                </a:cubicBezTo>
                <a:cubicBezTo>
                  <a:pt x="1047984" y="449894"/>
                  <a:pt x="1041806" y="448949"/>
                  <a:pt x="1032510" y="445850"/>
                </a:cubicBezTo>
                <a:cubicBezTo>
                  <a:pt x="1033780" y="409020"/>
                  <a:pt x="1034021" y="372140"/>
                  <a:pt x="1036320" y="335360"/>
                </a:cubicBezTo>
                <a:cubicBezTo>
                  <a:pt x="1036571" y="331352"/>
                  <a:pt x="1038334" y="327522"/>
                  <a:pt x="1040130" y="323930"/>
                </a:cubicBezTo>
                <a:cubicBezTo>
                  <a:pt x="1042178" y="319834"/>
                  <a:pt x="1045210" y="316310"/>
                  <a:pt x="1047750" y="312500"/>
                </a:cubicBezTo>
                <a:cubicBezTo>
                  <a:pt x="1049020" y="307420"/>
                  <a:pt x="1049497" y="302073"/>
                  <a:pt x="1051560" y="297260"/>
                </a:cubicBezTo>
                <a:cubicBezTo>
                  <a:pt x="1053364" y="293051"/>
                  <a:pt x="1057572" y="290117"/>
                  <a:pt x="1059180" y="285830"/>
                </a:cubicBezTo>
                <a:cubicBezTo>
                  <a:pt x="1061454" y="279767"/>
                  <a:pt x="1061720" y="273130"/>
                  <a:pt x="1062990" y="266780"/>
                </a:cubicBezTo>
                <a:cubicBezTo>
                  <a:pt x="1060450" y="257890"/>
                  <a:pt x="1058027" y="248966"/>
                  <a:pt x="1055370" y="240110"/>
                </a:cubicBezTo>
                <a:cubicBezTo>
                  <a:pt x="1054216" y="236263"/>
                  <a:pt x="1054400" y="231520"/>
                  <a:pt x="1051560" y="228680"/>
                </a:cubicBezTo>
                <a:cubicBezTo>
                  <a:pt x="1048720" y="225840"/>
                  <a:pt x="1043940" y="226140"/>
                  <a:pt x="1040130" y="224870"/>
                </a:cubicBezTo>
                <a:cubicBezTo>
                  <a:pt x="1035974" y="218635"/>
                  <a:pt x="1030316" y="206975"/>
                  <a:pt x="1021080" y="205820"/>
                </a:cubicBezTo>
                <a:cubicBezTo>
                  <a:pt x="1010170" y="204456"/>
                  <a:pt x="1000683" y="211279"/>
                  <a:pt x="990600" y="213440"/>
                </a:cubicBezTo>
                <a:cubicBezTo>
                  <a:pt x="900755" y="232693"/>
                  <a:pt x="978243" y="213672"/>
                  <a:pt x="933450" y="224870"/>
                </a:cubicBezTo>
                <a:cubicBezTo>
                  <a:pt x="929640" y="222330"/>
                  <a:pt x="924881" y="220826"/>
                  <a:pt x="922020" y="217250"/>
                </a:cubicBezTo>
                <a:cubicBezTo>
                  <a:pt x="913327" y="206383"/>
                  <a:pt x="924355" y="203567"/>
                  <a:pt x="910590" y="194390"/>
                </a:cubicBezTo>
                <a:cubicBezTo>
                  <a:pt x="906233" y="191485"/>
                  <a:pt x="900430" y="191850"/>
                  <a:pt x="895350" y="190580"/>
                </a:cubicBezTo>
                <a:cubicBezTo>
                  <a:pt x="872490" y="193120"/>
                  <a:pt x="849540" y="194947"/>
                  <a:pt x="826770" y="198200"/>
                </a:cubicBezTo>
                <a:cubicBezTo>
                  <a:pt x="822794" y="198768"/>
                  <a:pt x="819301" y="202670"/>
                  <a:pt x="815340" y="202010"/>
                </a:cubicBezTo>
                <a:cubicBezTo>
                  <a:pt x="803456" y="200029"/>
                  <a:pt x="781050" y="190580"/>
                  <a:pt x="781050" y="190580"/>
                </a:cubicBezTo>
                <a:cubicBezTo>
                  <a:pt x="759212" y="157823"/>
                  <a:pt x="788290" y="196372"/>
                  <a:pt x="762000" y="175340"/>
                </a:cubicBezTo>
                <a:cubicBezTo>
                  <a:pt x="744157" y="161065"/>
                  <a:pt x="762841" y="167818"/>
                  <a:pt x="750570" y="152480"/>
                </a:cubicBezTo>
                <a:cubicBezTo>
                  <a:pt x="743291" y="143381"/>
                  <a:pt x="736913" y="145651"/>
                  <a:pt x="727710" y="141050"/>
                </a:cubicBezTo>
                <a:cubicBezTo>
                  <a:pt x="723614" y="139002"/>
                  <a:pt x="720090" y="135970"/>
                  <a:pt x="716280" y="133430"/>
                </a:cubicBezTo>
                <a:cubicBezTo>
                  <a:pt x="690078" y="150898"/>
                  <a:pt x="702108" y="151566"/>
                  <a:pt x="681990" y="144860"/>
                </a:cubicBezTo>
                <a:cubicBezTo>
                  <a:pt x="679738" y="138104"/>
                  <a:pt x="674951" y="119728"/>
                  <a:pt x="666750" y="118190"/>
                </a:cubicBezTo>
                <a:cubicBezTo>
                  <a:pt x="663559" y="117592"/>
                  <a:pt x="582607" y="125147"/>
                  <a:pt x="575310" y="125810"/>
                </a:cubicBezTo>
                <a:cubicBezTo>
                  <a:pt x="528320" y="123270"/>
                  <a:pt x="481267" y="121710"/>
                  <a:pt x="434340" y="118190"/>
                </a:cubicBezTo>
                <a:cubicBezTo>
                  <a:pt x="398023" y="115466"/>
                  <a:pt x="448560" y="114832"/>
                  <a:pt x="415290" y="102950"/>
                </a:cubicBezTo>
                <a:cubicBezTo>
                  <a:pt x="400740" y="97754"/>
                  <a:pt x="384810" y="97870"/>
                  <a:pt x="369570" y="95330"/>
                </a:cubicBezTo>
                <a:cubicBezTo>
                  <a:pt x="346570" y="72330"/>
                  <a:pt x="367804" y="87710"/>
                  <a:pt x="316230" y="87710"/>
                </a:cubicBezTo>
                <a:cubicBezTo>
                  <a:pt x="312214" y="87710"/>
                  <a:pt x="308720" y="84771"/>
                  <a:pt x="304800" y="83900"/>
                </a:cubicBezTo>
                <a:cubicBezTo>
                  <a:pt x="297259" y="82224"/>
                  <a:pt x="289560" y="81360"/>
                  <a:pt x="281940" y="80090"/>
                </a:cubicBezTo>
                <a:cubicBezTo>
                  <a:pt x="267952" y="59108"/>
                  <a:pt x="280040" y="71687"/>
                  <a:pt x="243840" y="61040"/>
                </a:cubicBezTo>
                <a:cubicBezTo>
                  <a:pt x="232281" y="57640"/>
                  <a:pt x="209550" y="49610"/>
                  <a:pt x="209550" y="49610"/>
                </a:cubicBezTo>
                <a:cubicBezTo>
                  <a:pt x="181296" y="51783"/>
                  <a:pt x="162059" y="67747"/>
                  <a:pt x="152400" y="41990"/>
                </a:cubicBezTo>
                <a:cubicBezTo>
                  <a:pt x="150126" y="35927"/>
                  <a:pt x="154697" y="25095"/>
                  <a:pt x="148590" y="22940"/>
                </a:cubicBezTo>
                <a:cubicBezTo>
                  <a:pt x="129391" y="16164"/>
                  <a:pt x="107950" y="20400"/>
                  <a:pt x="87630" y="19130"/>
                </a:cubicBezTo>
                <a:cubicBezTo>
                  <a:pt x="58934" y="0"/>
                  <a:pt x="95404" y="22462"/>
                  <a:pt x="60960" y="7700"/>
                </a:cubicBezTo>
                <a:cubicBezTo>
                  <a:pt x="56751" y="5896"/>
                  <a:pt x="53340" y="2620"/>
                  <a:pt x="49530" y="80"/>
                </a:cubicBezTo>
                <a:cubicBezTo>
                  <a:pt x="12749" y="4678"/>
                  <a:pt x="29289" y="3890"/>
                  <a:pt x="0" y="389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469654" y="1095857"/>
            <a:ext cx="1746966" cy="747175"/>
          </a:xfrm>
          <a:custGeom>
            <a:avLst/>
            <a:gdLst>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43785 w 1739851"/>
              <a:gd name="connsiteY88" fmla="*/ 106739 h 747175"/>
              <a:gd name="connsiteX89" fmla="*/ 1679365 w 1739851"/>
              <a:gd name="connsiteY89" fmla="*/ 113855 h 747175"/>
              <a:gd name="connsiteX90" fmla="*/ 1690039 w 1739851"/>
              <a:gd name="connsiteY90" fmla="*/ 120971 h 747175"/>
              <a:gd name="connsiteX91" fmla="*/ 1700713 w 1739851"/>
              <a:gd name="connsiteY91" fmla="*/ 131645 h 747175"/>
              <a:gd name="connsiteX92" fmla="*/ 1714945 w 1739851"/>
              <a:gd name="connsiteY92" fmla="*/ 138761 h 747175"/>
              <a:gd name="connsiteX93" fmla="*/ 1725619 w 1739851"/>
              <a:gd name="connsiteY93" fmla="*/ 149435 h 747175"/>
              <a:gd name="connsiteX94" fmla="*/ 1739851 w 1739851"/>
              <a:gd name="connsiteY94"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690039 w 1739851"/>
              <a:gd name="connsiteY89" fmla="*/ 120971 h 747175"/>
              <a:gd name="connsiteX90" fmla="*/ 1700713 w 1739851"/>
              <a:gd name="connsiteY90" fmla="*/ 131645 h 747175"/>
              <a:gd name="connsiteX91" fmla="*/ 1714945 w 1739851"/>
              <a:gd name="connsiteY91" fmla="*/ 138761 h 747175"/>
              <a:gd name="connsiteX92" fmla="*/ 1725619 w 1739851"/>
              <a:gd name="connsiteY92" fmla="*/ 149435 h 747175"/>
              <a:gd name="connsiteX93" fmla="*/ 1739851 w 1739851"/>
              <a:gd name="connsiteY93"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25619 w 1739851"/>
              <a:gd name="connsiteY91" fmla="*/ 149435 h 747175"/>
              <a:gd name="connsiteX92" fmla="*/ 1739851 w 1739851"/>
              <a:gd name="connsiteY92"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39851 w 1739851"/>
              <a:gd name="connsiteY91"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39851 w 1739851"/>
              <a:gd name="connsiteY90"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39851 w 1739851"/>
              <a:gd name="connsiteY89"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739851 w 1739851"/>
              <a:gd name="connsiteY88" fmla="*/ 152993 h 747175"/>
              <a:gd name="connsiteX0" fmla="*/ 0 w 1746966"/>
              <a:gd name="connsiteY0" fmla="*/ 747175 h 747175"/>
              <a:gd name="connsiteX1" fmla="*/ 0 w 1746966"/>
              <a:gd name="connsiteY1" fmla="*/ 747175 h 747175"/>
              <a:gd name="connsiteX2" fmla="*/ 42696 w 1746966"/>
              <a:gd name="connsiteY2" fmla="*/ 725827 h 747175"/>
              <a:gd name="connsiteX3" fmla="*/ 60486 w 1746966"/>
              <a:gd name="connsiteY3" fmla="*/ 722269 h 747175"/>
              <a:gd name="connsiteX4" fmla="*/ 71159 w 1746966"/>
              <a:gd name="connsiteY4" fmla="*/ 715153 h 747175"/>
              <a:gd name="connsiteX5" fmla="*/ 103181 w 1746966"/>
              <a:gd name="connsiteY5" fmla="*/ 704479 h 747175"/>
              <a:gd name="connsiteX6" fmla="*/ 113855 w 1746966"/>
              <a:gd name="connsiteY6" fmla="*/ 700921 h 747175"/>
              <a:gd name="connsiteX7" fmla="*/ 124529 w 1746966"/>
              <a:gd name="connsiteY7" fmla="*/ 693805 h 747175"/>
              <a:gd name="connsiteX8" fmla="*/ 131645 w 1746966"/>
              <a:gd name="connsiteY8" fmla="*/ 683131 h 747175"/>
              <a:gd name="connsiteX9" fmla="*/ 156551 w 1746966"/>
              <a:gd name="connsiteY9" fmla="*/ 676015 h 747175"/>
              <a:gd name="connsiteX10" fmla="*/ 170783 w 1746966"/>
              <a:gd name="connsiteY10" fmla="*/ 668899 h 747175"/>
              <a:gd name="connsiteX11" fmla="*/ 185015 w 1746966"/>
              <a:gd name="connsiteY11" fmla="*/ 665341 h 747175"/>
              <a:gd name="connsiteX12" fmla="*/ 316660 w 1746966"/>
              <a:gd name="connsiteY12" fmla="*/ 654668 h 747175"/>
              <a:gd name="connsiteX13" fmla="*/ 362914 w 1746966"/>
              <a:gd name="connsiteY13" fmla="*/ 636878 h 747175"/>
              <a:gd name="connsiteX14" fmla="*/ 409167 w 1746966"/>
              <a:gd name="connsiteY14" fmla="*/ 636878 h 747175"/>
              <a:gd name="connsiteX15" fmla="*/ 419841 w 1746966"/>
              <a:gd name="connsiteY15" fmla="*/ 633320 h 747175"/>
              <a:gd name="connsiteX16" fmla="*/ 441189 w 1746966"/>
              <a:gd name="connsiteY16" fmla="*/ 619088 h 747175"/>
              <a:gd name="connsiteX17" fmla="*/ 444747 w 1746966"/>
              <a:gd name="connsiteY17" fmla="*/ 608414 h 747175"/>
              <a:gd name="connsiteX18" fmla="*/ 462537 w 1746966"/>
              <a:gd name="connsiteY18" fmla="*/ 601298 h 747175"/>
              <a:gd name="connsiteX19" fmla="*/ 473211 w 1746966"/>
              <a:gd name="connsiteY19" fmla="*/ 597740 h 747175"/>
              <a:gd name="connsiteX20" fmla="*/ 498117 w 1746966"/>
              <a:gd name="connsiteY20" fmla="*/ 587066 h 747175"/>
              <a:gd name="connsiteX21" fmla="*/ 508791 w 1746966"/>
              <a:gd name="connsiteY21" fmla="*/ 565718 h 747175"/>
              <a:gd name="connsiteX22" fmla="*/ 512349 w 1746966"/>
              <a:gd name="connsiteY22" fmla="*/ 555044 h 747175"/>
              <a:gd name="connsiteX23" fmla="*/ 519465 w 1746966"/>
              <a:gd name="connsiteY23" fmla="*/ 540812 h 747175"/>
              <a:gd name="connsiteX24" fmla="*/ 530138 w 1746966"/>
              <a:gd name="connsiteY24" fmla="*/ 519464 h 747175"/>
              <a:gd name="connsiteX25" fmla="*/ 533696 w 1746966"/>
              <a:gd name="connsiteY25" fmla="*/ 451863 h 747175"/>
              <a:gd name="connsiteX26" fmla="*/ 540812 w 1746966"/>
              <a:gd name="connsiteY26" fmla="*/ 430515 h 747175"/>
              <a:gd name="connsiteX27" fmla="*/ 551486 w 1746966"/>
              <a:gd name="connsiteY27" fmla="*/ 394935 h 747175"/>
              <a:gd name="connsiteX28" fmla="*/ 558602 w 1746966"/>
              <a:gd name="connsiteY28" fmla="*/ 348682 h 747175"/>
              <a:gd name="connsiteX29" fmla="*/ 565718 w 1746966"/>
              <a:gd name="connsiteY29" fmla="*/ 338008 h 747175"/>
              <a:gd name="connsiteX30" fmla="*/ 576392 w 1746966"/>
              <a:gd name="connsiteY30" fmla="*/ 316660 h 747175"/>
              <a:gd name="connsiteX31" fmla="*/ 587066 w 1746966"/>
              <a:gd name="connsiteY31" fmla="*/ 313102 h 747175"/>
              <a:gd name="connsiteX32" fmla="*/ 597740 w 1746966"/>
              <a:gd name="connsiteY32" fmla="*/ 305986 h 747175"/>
              <a:gd name="connsiteX33" fmla="*/ 608414 w 1746966"/>
              <a:gd name="connsiteY33" fmla="*/ 302428 h 747175"/>
              <a:gd name="connsiteX34" fmla="*/ 622646 w 1746966"/>
              <a:gd name="connsiteY34" fmla="*/ 295312 h 747175"/>
              <a:gd name="connsiteX35" fmla="*/ 633320 w 1746966"/>
              <a:gd name="connsiteY35" fmla="*/ 273964 h 747175"/>
              <a:gd name="connsiteX36" fmla="*/ 636878 w 1746966"/>
              <a:gd name="connsiteY36" fmla="*/ 263290 h 747175"/>
              <a:gd name="connsiteX37" fmla="*/ 647552 w 1746966"/>
              <a:gd name="connsiteY37" fmla="*/ 259732 h 747175"/>
              <a:gd name="connsiteX38" fmla="*/ 654668 w 1746966"/>
              <a:gd name="connsiteY38" fmla="*/ 249058 h 747175"/>
              <a:gd name="connsiteX39" fmla="*/ 665342 w 1746966"/>
              <a:gd name="connsiteY39" fmla="*/ 245500 h 747175"/>
              <a:gd name="connsiteX40" fmla="*/ 690247 w 1746966"/>
              <a:gd name="connsiteY40" fmla="*/ 238384 h 747175"/>
              <a:gd name="connsiteX41" fmla="*/ 761407 w 1746966"/>
              <a:gd name="connsiteY41" fmla="*/ 245500 h 747175"/>
              <a:gd name="connsiteX42" fmla="*/ 782755 w 1746966"/>
              <a:gd name="connsiteY42" fmla="*/ 238384 h 747175"/>
              <a:gd name="connsiteX43" fmla="*/ 796987 w 1746966"/>
              <a:gd name="connsiteY43" fmla="*/ 234826 h 747175"/>
              <a:gd name="connsiteX44" fmla="*/ 807661 w 1746966"/>
              <a:gd name="connsiteY44" fmla="*/ 224152 h 747175"/>
              <a:gd name="connsiteX45" fmla="*/ 818335 w 1746966"/>
              <a:gd name="connsiteY45" fmla="*/ 217036 h 747175"/>
              <a:gd name="connsiteX46" fmla="*/ 836124 w 1746966"/>
              <a:gd name="connsiteY46" fmla="*/ 202804 h 747175"/>
              <a:gd name="connsiteX47" fmla="*/ 850356 w 1746966"/>
              <a:gd name="connsiteY47" fmla="*/ 181457 h 747175"/>
              <a:gd name="connsiteX48" fmla="*/ 853914 w 1746966"/>
              <a:gd name="connsiteY48" fmla="*/ 170783 h 747175"/>
              <a:gd name="connsiteX49" fmla="*/ 864588 w 1746966"/>
              <a:gd name="connsiteY49" fmla="*/ 160109 h 747175"/>
              <a:gd name="connsiteX50" fmla="*/ 882378 w 1746966"/>
              <a:gd name="connsiteY50" fmla="*/ 145877 h 747175"/>
              <a:gd name="connsiteX51" fmla="*/ 885936 w 1746966"/>
              <a:gd name="connsiteY51" fmla="*/ 135203 h 747175"/>
              <a:gd name="connsiteX52" fmla="*/ 893052 w 1746966"/>
              <a:gd name="connsiteY52" fmla="*/ 124529 h 747175"/>
              <a:gd name="connsiteX53" fmla="*/ 903726 w 1746966"/>
              <a:gd name="connsiteY53" fmla="*/ 88949 h 747175"/>
              <a:gd name="connsiteX54" fmla="*/ 914400 w 1746966"/>
              <a:gd name="connsiteY54" fmla="*/ 46254 h 747175"/>
              <a:gd name="connsiteX55" fmla="*/ 921516 w 1746966"/>
              <a:gd name="connsiteY55" fmla="*/ 10674 h 747175"/>
              <a:gd name="connsiteX56" fmla="*/ 928632 w 1746966"/>
              <a:gd name="connsiteY56" fmla="*/ 0 h 747175"/>
              <a:gd name="connsiteX57" fmla="*/ 953538 w 1746966"/>
              <a:gd name="connsiteY57" fmla="*/ 3558 h 747175"/>
              <a:gd name="connsiteX58" fmla="*/ 964212 w 1746966"/>
              <a:gd name="connsiteY58" fmla="*/ 7116 h 747175"/>
              <a:gd name="connsiteX59" fmla="*/ 978443 w 1746966"/>
              <a:gd name="connsiteY59" fmla="*/ 28464 h 747175"/>
              <a:gd name="connsiteX60" fmla="*/ 989117 w 1746966"/>
              <a:gd name="connsiteY60" fmla="*/ 39138 h 747175"/>
              <a:gd name="connsiteX61" fmla="*/ 999791 w 1746966"/>
              <a:gd name="connsiteY61" fmla="*/ 42696 h 747175"/>
              <a:gd name="connsiteX62" fmla="*/ 1028255 w 1746966"/>
              <a:gd name="connsiteY62" fmla="*/ 53369 h 747175"/>
              <a:gd name="connsiteX63" fmla="*/ 1042487 w 1746966"/>
              <a:gd name="connsiteY63" fmla="*/ 60485 h 747175"/>
              <a:gd name="connsiteX64" fmla="*/ 1046045 w 1746966"/>
              <a:gd name="connsiteY64" fmla="*/ 71159 h 747175"/>
              <a:gd name="connsiteX65" fmla="*/ 1056719 w 1746966"/>
              <a:gd name="connsiteY65" fmla="*/ 74717 h 747175"/>
              <a:gd name="connsiteX66" fmla="*/ 1067393 w 1746966"/>
              <a:gd name="connsiteY66" fmla="*/ 81833 h 747175"/>
              <a:gd name="connsiteX67" fmla="*/ 1085183 w 1746966"/>
              <a:gd name="connsiteY67" fmla="*/ 99623 h 747175"/>
              <a:gd name="connsiteX68" fmla="*/ 1088741 w 1746966"/>
              <a:gd name="connsiteY68" fmla="*/ 110297 h 747175"/>
              <a:gd name="connsiteX69" fmla="*/ 1167016 w 1746966"/>
              <a:gd name="connsiteY69" fmla="*/ 117413 h 747175"/>
              <a:gd name="connsiteX70" fmla="*/ 1188364 w 1746966"/>
              <a:gd name="connsiteY70" fmla="*/ 120971 h 747175"/>
              <a:gd name="connsiteX71" fmla="*/ 1206154 w 1746966"/>
              <a:gd name="connsiteY71" fmla="*/ 128087 h 747175"/>
              <a:gd name="connsiteX72" fmla="*/ 1220386 w 1746966"/>
              <a:gd name="connsiteY72" fmla="*/ 131645 h 747175"/>
              <a:gd name="connsiteX73" fmla="*/ 1231060 w 1746966"/>
              <a:gd name="connsiteY73" fmla="*/ 142319 h 747175"/>
              <a:gd name="connsiteX74" fmla="*/ 1344915 w 1746966"/>
              <a:gd name="connsiteY74" fmla="*/ 135203 h 747175"/>
              <a:gd name="connsiteX75" fmla="*/ 1376937 w 1746966"/>
              <a:gd name="connsiteY75" fmla="*/ 131645 h 747175"/>
              <a:gd name="connsiteX76" fmla="*/ 1387611 w 1746966"/>
              <a:gd name="connsiteY76" fmla="*/ 124529 h 747175"/>
              <a:gd name="connsiteX77" fmla="*/ 1426749 w 1746966"/>
              <a:gd name="connsiteY77" fmla="*/ 120971 h 747175"/>
              <a:gd name="connsiteX78" fmla="*/ 1465886 w 1746966"/>
              <a:gd name="connsiteY78" fmla="*/ 113855 h 747175"/>
              <a:gd name="connsiteX79" fmla="*/ 1480118 w 1746966"/>
              <a:gd name="connsiteY79" fmla="*/ 110297 h 747175"/>
              <a:gd name="connsiteX80" fmla="*/ 1501466 w 1746966"/>
              <a:gd name="connsiteY80" fmla="*/ 99623 h 747175"/>
              <a:gd name="connsiteX81" fmla="*/ 1505024 w 1746966"/>
              <a:gd name="connsiteY81" fmla="*/ 88949 h 747175"/>
              <a:gd name="connsiteX82" fmla="*/ 1515698 w 1746966"/>
              <a:gd name="connsiteY82" fmla="*/ 85391 h 747175"/>
              <a:gd name="connsiteX83" fmla="*/ 1526372 w 1746966"/>
              <a:gd name="connsiteY83" fmla="*/ 78275 h 747175"/>
              <a:gd name="connsiteX84" fmla="*/ 1572626 w 1746966"/>
              <a:gd name="connsiteY84" fmla="*/ 85391 h 747175"/>
              <a:gd name="connsiteX85" fmla="*/ 1604647 w 1746966"/>
              <a:gd name="connsiteY85" fmla="*/ 92507 h 747175"/>
              <a:gd name="connsiteX86" fmla="*/ 1622437 w 1746966"/>
              <a:gd name="connsiteY86" fmla="*/ 96065 h 747175"/>
              <a:gd name="connsiteX87" fmla="*/ 1633111 w 1746966"/>
              <a:gd name="connsiteY87" fmla="*/ 103181 h 747175"/>
              <a:gd name="connsiteX88" fmla="*/ 1746966 w 1746966"/>
              <a:gd name="connsiteY88" fmla="*/ 106739 h 74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746966" h="747175">
                <a:moveTo>
                  <a:pt x="0" y="747175"/>
                </a:moveTo>
                <a:lnTo>
                  <a:pt x="0" y="747175"/>
                </a:lnTo>
                <a:cubicBezTo>
                  <a:pt x="14232" y="740059"/>
                  <a:pt x="27983" y="731885"/>
                  <a:pt x="42696" y="725827"/>
                </a:cubicBezTo>
                <a:cubicBezTo>
                  <a:pt x="48288" y="723524"/>
                  <a:pt x="54824" y="724392"/>
                  <a:pt x="60486" y="722269"/>
                </a:cubicBezTo>
                <a:cubicBezTo>
                  <a:pt x="64490" y="720768"/>
                  <a:pt x="67212" y="716798"/>
                  <a:pt x="71159" y="715153"/>
                </a:cubicBezTo>
                <a:cubicBezTo>
                  <a:pt x="81545" y="710825"/>
                  <a:pt x="92507" y="708037"/>
                  <a:pt x="103181" y="704479"/>
                </a:cubicBezTo>
                <a:cubicBezTo>
                  <a:pt x="106739" y="703293"/>
                  <a:pt x="110734" y="703001"/>
                  <a:pt x="113855" y="700921"/>
                </a:cubicBezTo>
                <a:lnTo>
                  <a:pt x="124529" y="693805"/>
                </a:lnTo>
                <a:cubicBezTo>
                  <a:pt x="126901" y="690247"/>
                  <a:pt x="128306" y="685802"/>
                  <a:pt x="131645" y="683131"/>
                </a:cubicBezTo>
                <a:cubicBezTo>
                  <a:pt x="134175" y="681107"/>
                  <a:pt x="155348" y="676466"/>
                  <a:pt x="156551" y="676015"/>
                </a:cubicBezTo>
                <a:cubicBezTo>
                  <a:pt x="161517" y="674153"/>
                  <a:pt x="165817" y="670761"/>
                  <a:pt x="170783" y="668899"/>
                </a:cubicBezTo>
                <a:cubicBezTo>
                  <a:pt x="175362" y="667182"/>
                  <a:pt x="180209" y="666242"/>
                  <a:pt x="185015" y="665341"/>
                </a:cubicBezTo>
                <a:cubicBezTo>
                  <a:pt x="246817" y="653753"/>
                  <a:pt x="234196" y="657966"/>
                  <a:pt x="316660" y="654668"/>
                </a:cubicBezTo>
                <a:cubicBezTo>
                  <a:pt x="353714" y="642317"/>
                  <a:pt x="338618" y="649026"/>
                  <a:pt x="362914" y="636878"/>
                </a:cubicBezTo>
                <a:cubicBezTo>
                  <a:pt x="388237" y="641099"/>
                  <a:pt x="382114" y="642289"/>
                  <a:pt x="409167" y="636878"/>
                </a:cubicBezTo>
                <a:cubicBezTo>
                  <a:pt x="412845" y="636142"/>
                  <a:pt x="416563" y="635141"/>
                  <a:pt x="419841" y="633320"/>
                </a:cubicBezTo>
                <a:cubicBezTo>
                  <a:pt x="427317" y="629167"/>
                  <a:pt x="441189" y="619088"/>
                  <a:pt x="441189" y="619088"/>
                </a:cubicBezTo>
                <a:cubicBezTo>
                  <a:pt x="442375" y="615530"/>
                  <a:pt x="441866" y="610815"/>
                  <a:pt x="444747" y="608414"/>
                </a:cubicBezTo>
                <a:cubicBezTo>
                  <a:pt x="449653" y="604325"/>
                  <a:pt x="456557" y="603541"/>
                  <a:pt x="462537" y="601298"/>
                </a:cubicBezTo>
                <a:cubicBezTo>
                  <a:pt x="466049" y="599981"/>
                  <a:pt x="469764" y="599217"/>
                  <a:pt x="473211" y="597740"/>
                </a:cubicBezTo>
                <a:cubicBezTo>
                  <a:pt x="503987" y="584550"/>
                  <a:pt x="473085" y="595410"/>
                  <a:pt x="498117" y="587066"/>
                </a:cubicBezTo>
                <a:cubicBezTo>
                  <a:pt x="507060" y="560237"/>
                  <a:pt x="494996" y="593307"/>
                  <a:pt x="508791" y="565718"/>
                </a:cubicBezTo>
                <a:cubicBezTo>
                  <a:pt x="510468" y="562363"/>
                  <a:pt x="510872" y="558491"/>
                  <a:pt x="512349" y="555044"/>
                </a:cubicBezTo>
                <a:cubicBezTo>
                  <a:pt x="514438" y="550169"/>
                  <a:pt x="517376" y="545687"/>
                  <a:pt x="519465" y="540812"/>
                </a:cubicBezTo>
                <a:cubicBezTo>
                  <a:pt x="528304" y="520186"/>
                  <a:pt x="516461" y="539980"/>
                  <a:pt x="530138" y="519464"/>
                </a:cubicBezTo>
                <a:cubicBezTo>
                  <a:pt x="531324" y="496930"/>
                  <a:pt x="531007" y="474267"/>
                  <a:pt x="533696" y="451863"/>
                </a:cubicBezTo>
                <a:cubicBezTo>
                  <a:pt x="534590" y="444416"/>
                  <a:pt x="539125" y="437824"/>
                  <a:pt x="540812" y="430515"/>
                </a:cubicBezTo>
                <a:cubicBezTo>
                  <a:pt x="548893" y="395499"/>
                  <a:pt x="537720" y="415583"/>
                  <a:pt x="551486" y="394935"/>
                </a:cubicBezTo>
                <a:cubicBezTo>
                  <a:pt x="552507" y="384729"/>
                  <a:pt x="552190" y="361505"/>
                  <a:pt x="558602" y="348682"/>
                </a:cubicBezTo>
                <a:cubicBezTo>
                  <a:pt x="560514" y="344857"/>
                  <a:pt x="563806" y="341833"/>
                  <a:pt x="565718" y="338008"/>
                </a:cubicBezTo>
                <a:cubicBezTo>
                  <a:pt x="570015" y="329414"/>
                  <a:pt x="567895" y="323458"/>
                  <a:pt x="576392" y="316660"/>
                </a:cubicBezTo>
                <a:cubicBezTo>
                  <a:pt x="579321" y="314317"/>
                  <a:pt x="583711" y="314779"/>
                  <a:pt x="587066" y="313102"/>
                </a:cubicBezTo>
                <a:cubicBezTo>
                  <a:pt x="590891" y="311190"/>
                  <a:pt x="593915" y="307898"/>
                  <a:pt x="597740" y="305986"/>
                </a:cubicBezTo>
                <a:cubicBezTo>
                  <a:pt x="601095" y="304309"/>
                  <a:pt x="604967" y="303905"/>
                  <a:pt x="608414" y="302428"/>
                </a:cubicBezTo>
                <a:cubicBezTo>
                  <a:pt x="613289" y="300339"/>
                  <a:pt x="617902" y="297684"/>
                  <a:pt x="622646" y="295312"/>
                </a:cubicBezTo>
                <a:cubicBezTo>
                  <a:pt x="631589" y="268483"/>
                  <a:pt x="619525" y="301553"/>
                  <a:pt x="633320" y="273964"/>
                </a:cubicBezTo>
                <a:cubicBezTo>
                  <a:pt x="634997" y="270609"/>
                  <a:pt x="634226" y="265942"/>
                  <a:pt x="636878" y="263290"/>
                </a:cubicBezTo>
                <a:cubicBezTo>
                  <a:pt x="639530" y="260638"/>
                  <a:pt x="643994" y="260918"/>
                  <a:pt x="647552" y="259732"/>
                </a:cubicBezTo>
                <a:cubicBezTo>
                  <a:pt x="649924" y="256174"/>
                  <a:pt x="651329" y="251729"/>
                  <a:pt x="654668" y="249058"/>
                </a:cubicBezTo>
                <a:cubicBezTo>
                  <a:pt x="657597" y="246715"/>
                  <a:pt x="661750" y="246578"/>
                  <a:pt x="665342" y="245500"/>
                </a:cubicBezTo>
                <a:cubicBezTo>
                  <a:pt x="673612" y="243019"/>
                  <a:pt x="681945" y="240756"/>
                  <a:pt x="690247" y="238384"/>
                </a:cubicBezTo>
                <a:cubicBezTo>
                  <a:pt x="716843" y="247249"/>
                  <a:pt x="714615" y="247534"/>
                  <a:pt x="761407" y="245500"/>
                </a:cubicBezTo>
                <a:cubicBezTo>
                  <a:pt x="768901" y="245174"/>
                  <a:pt x="775570" y="240539"/>
                  <a:pt x="782755" y="238384"/>
                </a:cubicBezTo>
                <a:cubicBezTo>
                  <a:pt x="787439" y="236979"/>
                  <a:pt x="792243" y="236012"/>
                  <a:pt x="796987" y="234826"/>
                </a:cubicBezTo>
                <a:cubicBezTo>
                  <a:pt x="800545" y="231268"/>
                  <a:pt x="803795" y="227373"/>
                  <a:pt x="807661" y="224152"/>
                </a:cubicBezTo>
                <a:cubicBezTo>
                  <a:pt x="810946" y="221414"/>
                  <a:pt x="815311" y="220060"/>
                  <a:pt x="818335" y="217036"/>
                </a:cubicBezTo>
                <a:cubicBezTo>
                  <a:pt x="834429" y="200942"/>
                  <a:pt x="815345" y="209731"/>
                  <a:pt x="836124" y="202804"/>
                </a:cubicBezTo>
                <a:cubicBezTo>
                  <a:pt x="844584" y="177425"/>
                  <a:pt x="832587" y="208110"/>
                  <a:pt x="850356" y="181457"/>
                </a:cubicBezTo>
                <a:cubicBezTo>
                  <a:pt x="852436" y="178336"/>
                  <a:pt x="851834" y="173904"/>
                  <a:pt x="853914" y="170783"/>
                </a:cubicBezTo>
                <a:cubicBezTo>
                  <a:pt x="856705" y="166596"/>
                  <a:pt x="861367" y="163975"/>
                  <a:pt x="864588" y="160109"/>
                </a:cubicBezTo>
                <a:cubicBezTo>
                  <a:pt x="876968" y="145253"/>
                  <a:pt x="864855" y="151718"/>
                  <a:pt x="882378" y="145877"/>
                </a:cubicBezTo>
                <a:cubicBezTo>
                  <a:pt x="883564" y="142319"/>
                  <a:pt x="884259" y="138558"/>
                  <a:pt x="885936" y="135203"/>
                </a:cubicBezTo>
                <a:cubicBezTo>
                  <a:pt x="887848" y="131378"/>
                  <a:pt x="891823" y="128625"/>
                  <a:pt x="893052" y="124529"/>
                </a:cubicBezTo>
                <a:cubicBezTo>
                  <a:pt x="905540" y="82902"/>
                  <a:pt x="887713" y="112969"/>
                  <a:pt x="903726" y="88949"/>
                </a:cubicBezTo>
                <a:cubicBezTo>
                  <a:pt x="915748" y="16818"/>
                  <a:pt x="897485" y="119552"/>
                  <a:pt x="914400" y="46254"/>
                </a:cubicBezTo>
                <a:cubicBezTo>
                  <a:pt x="917210" y="34078"/>
                  <a:pt x="915878" y="21950"/>
                  <a:pt x="921516" y="10674"/>
                </a:cubicBezTo>
                <a:cubicBezTo>
                  <a:pt x="923428" y="6849"/>
                  <a:pt x="926260" y="3558"/>
                  <a:pt x="928632" y="0"/>
                </a:cubicBezTo>
                <a:cubicBezTo>
                  <a:pt x="936934" y="1186"/>
                  <a:pt x="945315" y="1913"/>
                  <a:pt x="953538" y="3558"/>
                </a:cubicBezTo>
                <a:cubicBezTo>
                  <a:pt x="957216" y="4294"/>
                  <a:pt x="961560" y="4464"/>
                  <a:pt x="964212" y="7116"/>
                </a:cubicBezTo>
                <a:cubicBezTo>
                  <a:pt x="970259" y="13163"/>
                  <a:pt x="972396" y="22417"/>
                  <a:pt x="978443" y="28464"/>
                </a:cubicBezTo>
                <a:cubicBezTo>
                  <a:pt x="982001" y="32022"/>
                  <a:pt x="984930" y="36347"/>
                  <a:pt x="989117" y="39138"/>
                </a:cubicBezTo>
                <a:cubicBezTo>
                  <a:pt x="992238" y="41218"/>
                  <a:pt x="996436" y="41019"/>
                  <a:pt x="999791" y="42696"/>
                </a:cubicBezTo>
                <a:cubicBezTo>
                  <a:pt x="1024221" y="54910"/>
                  <a:pt x="993933" y="46505"/>
                  <a:pt x="1028255" y="53369"/>
                </a:cubicBezTo>
                <a:cubicBezTo>
                  <a:pt x="1032999" y="55741"/>
                  <a:pt x="1038737" y="56735"/>
                  <a:pt x="1042487" y="60485"/>
                </a:cubicBezTo>
                <a:cubicBezTo>
                  <a:pt x="1045139" y="63137"/>
                  <a:pt x="1043393" y="68507"/>
                  <a:pt x="1046045" y="71159"/>
                </a:cubicBezTo>
                <a:cubicBezTo>
                  <a:pt x="1048697" y="73811"/>
                  <a:pt x="1053364" y="73040"/>
                  <a:pt x="1056719" y="74717"/>
                </a:cubicBezTo>
                <a:cubicBezTo>
                  <a:pt x="1060544" y="76629"/>
                  <a:pt x="1063835" y="79461"/>
                  <a:pt x="1067393" y="81833"/>
                </a:cubicBezTo>
                <a:cubicBezTo>
                  <a:pt x="1090994" y="129035"/>
                  <a:pt x="1059007" y="73447"/>
                  <a:pt x="1085183" y="99623"/>
                </a:cubicBezTo>
                <a:cubicBezTo>
                  <a:pt x="1087835" y="102275"/>
                  <a:pt x="1085076" y="109500"/>
                  <a:pt x="1088741" y="110297"/>
                </a:cubicBezTo>
                <a:cubicBezTo>
                  <a:pt x="1114342" y="115863"/>
                  <a:pt x="1140966" y="114622"/>
                  <a:pt x="1167016" y="117413"/>
                </a:cubicBezTo>
                <a:cubicBezTo>
                  <a:pt x="1174189" y="118182"/>
                  <a:pt x="1181248" y="119785"/>
                  <a:pt x="1188364" y="120971"/>
                </a:cubicBezTo>
                <a:cubicBezTo>
                  <a:pt x="1194294" y="123343"/>
                  <a:pt x="1200095" y="126067"/>
                  <a:pt x="1206154" y="128087"/>
                </a:cubicBezTo>
                <a:cubicBezTo>
                  <a:pt x="1210793" y="129633"/>
                  <a:pt x="1216140" y="129219"/>
                  <a:pt x="1220386" y="131645"/>
                </a:cubicBezTo>
                <a:cubicBezTo>
                  <a:pt x="1224755" y="134141"/>
                  <a:pt x="1227502" y="138761"/>
                  <a:pt x="1231060" y="142319"/>
                </a:cubicBezTo>
                <a:lnTo>
                  <a:pt x="1344915" y="135203"/>
                </a:lnTo>
                <a:cubicBezTo>
                  <a:pt x="1355626" y="134419"/>
                  <a:pt x="1366518" y="134250"/>
                  <a:pt x="1376937" y="131645"/>
                </a:cubicBezTo>
                <a:cubicBezTo>
                  <a:pt x="1381086" y="130608"/>
                  <a:pt x="1383430" y="125425"/>
                  <a:pt x="1387611" y="124529"/>
                </a:cubicBezTo>
                <a:cubicBezTo>
                  <a:pt x="1400420" y="121784"/>
                  <a:pt x="1413703" y="122157"/>
                  <a:pt x="1426749" y="120971"/>
                </a:cubicBezTo>
                <a:lnTo>
                  <a:pt x="1465886" y="113855"/>
                </a:lnTo>
                <a:cubicBezTo>
                  <a:pt x="1470681" y="112896"/>
                  <a:pt x="1475623" y="112223"/>
                  <a:pt x="1480118" y="110297"/>
                </a:cubicBezTo>
                <a:cubicBezTo>
                  <a:pt x="1528399" y="89605"/>
                  <a:pt x="1456489" y="114615"/>
                  <a:pt x="1501466" y="99623"/>
                </a:cubicBezTo>
                <a:cubicBezTo>
                  <a:pt x="1502652" y="96065"/>
                  <a:pt x="1502372" y="91601"/>
                  <a:pt x="1505024" y="88949"/>
                </a:cubicBezTo>
                <a:cubicBezTo>
                  <a:pt x="1507676" y="86297"/>
                  <a:pt x="1512343" y="87068"/>
                  <a:pt x="1515698" y="85391"/>
                </a:cubicBezTo>
                <a:cubicBezTo>
                  <a:pt x="1519523" y="83479"/>
                  <a:pt x="1522814" y="80647"/>
                  <a:pt x="1526372" y="78275"/>
                </a:cubicBezTo>
                <a:cubicBezTo>
                  <a:pt x="1538333" y="79984"/>
                  <a:pt x="1560285" y="82923"/>
                  <a:pt x="1572626" y="85391"/>
                </a:cubicBezTo>
                <a:cubicBezTo>
                  <a:pt x="1583348" y="87535"/>
                  <a:pt x="1593956" y="90216"/>
                  <a:pt x="1604647" y="92507"/>
                </a:cubicBezTo>
                <a:cubicBezTo>
                  <a:pt x="1610560" y="93774"/>
                  <a:pt x="1616507" y="94879"/>
                  <a:pt x="1622437" y="96065"/>
                </a:cubicBezTo>
                <a:cubicBezTo>
                  <a:pt x="1625995" y="98437"/>
                  <a:pt x="1629286" y="101269"/>
                  <a:pt x="1633111" y="103181"/>
                </a:cubicBezTo>
                <a:cubicBezTo>
                  <a:pt x="1652680" y="112669"/>
                  <a:pt x="1724728" y="96361"/>
                  <a:pt x="1746966" y="106739"/>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8"/>
          <p:cNvGrpSpPr/>
          <p:nvPr/>
        </p:nvGrpSpPr>
        <p:grpSpPr>
          <a:xfrm>
            <a:off x="0" y="526050"/>
            <a:ext cx="1828800" cy="1554541"/>
            <a:chOff x="0" y="2732537"/>
            <a:chExt cx="1828800" cy="1554541"/>
          </a:xfrm>
        </p:grpSpPr>
        <p:sp>
          <p:nvSpPr>
            <p:cNvPr id="30" name="TextBox 29"/>
            <p:cNvSpPr txBox="1"/>
            <p:nvPr/>
          </p:nvSpPr>
          <p:spPr>
            <a:xfrm>
              <a:off x="0" y="2732537"/>
              <a:ext cx="1828800" cy="1077218"/>
            </a:xfrm>
            <a:prstGeom prst="rect">
              <a:avLst/>
            </a:prstGeom>
            <a:noFill/>
            <a:effectLst>
              <a:outerShdw blurRad="50800" dist="38100" dir="8100000" algn="tr" rotWithShape="0">
                <a:prstClr val="black"/>
              </a:outerShdw>
            </a:effectLst>
          </p:spPr>
          <p:txBody>
            <a:bodyPr wrap="square" rtlCol="0">
              <a:spAutoFit/>
            </a:bodyPr>
            <a:lstStyle/>
            <a:p>
              <a:r>
                <a:rPr lang="en-US" sz="3200" b="1" dirty="0" smtClean="0">
                  <a:solidFill>
                    <a:srgbClr val="FF0000"/>
                  </a:solidFill>
                  <a:effectLst>
                    <a:outerShdw blurRad="38100" dist="38100" dir="2700000" algn="tl">
                      <a:srgbClr val="000000"/>
                    </a:outerShdw>
                  </a:effectLst>
                </a:rPr>
                <a:t>Traveler’s Rest</a:t>
              </a:r>
              <a:endParaRPr lang="en-US" sz="3200" b="1" dirty="0">
                <a:solidFill>
                  <a:srgbClr val="FF0000"/>
                </a:solidFill>
                <a:effectLst>
                  <a:outerShdw blurRad="38100" dist="38100" dir="2700000" algn="tl">
                    <a:srgbClr val="000000"/>
                  </a:outerShdw>
                </a:effectLst>
              </a:endParaRPr>
            </a:p>
          </p:txBody>
        </p:sp>
        <p:sp>
          <p:nvSpPr>
            <p:cNvPr id="31" name="5-Point Star 30"/>
            <p:cNvSpPr/>
            <p:nvPr/>
          </p:nvSpPr>
          <p:spPr>
            <a:xfrm>
              <a:off x="129208" y="3906078"/>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2166609" y="793230"/>
            <a:ext cx="544370" cy="380703"/>
          </a:xfrm>
          <a:custGeom>
            <a:avLst/>
            <a:gdLst>
              <a:gd name="connsiteX0" fmla="*/ 0 w 506732"/>
              <a:gd name="connsiteY0" fmla="*/ 355797 h 355797"/>
              <a:gd name="connsiteX1" fmla="*/ 0 w 506732"/>
              <a:gd name="connsiteY1" fmla="*/ 355797 h 355797"/>
              <a:gd name="connsiteX2" fmla="*/ 24906 w 506732"/>
              <a:gd name="connsiteY2" fmla="*/ 334449 h 355797"/>
              <a:gd name="connsiteX3" fmla="*/ 42695 w 506732"/>
              <a:gd name="connsiteY3" fmla="*/ 316660 h 355797"/>
              <a:gd name="connsiteX4" fmla="*/ 71159 w 506732"/>
              <a:gd name="connsiteY4" fmla="*/ 305986 h 355797"/>
              <a:gd name="connsiteX5" fmla="*/ 81833 w 506732"/>
              <a:gd name="connsiteY5" fmla="*/ 298870 h 355797"/>
              <a:gd name="connsiteX6" fmla="*/ 96065 w 506732"/>
              <a:gd name="connsiteY6" fmla="*/ 295312 h 355797"/>
              <a:gd name="connsiteX7" fmla="*/ 106739 w 506732"/>
              <a:gd name="connsiteY7" fmla="*/ 288196 h 355797"/>
              <a:gd name="connsiteX8" fmla="*/ 152993 w 506732"/>
              <a:gd name="connsiteY8" fmla="*/ 273964 h 355797"/>
              <a:gd name="connsiteX9" fmla="*/ 156551 w 506732"/>
              <a:gd name="connsiteY9" fmla="*/ 263290 h 355797"/>
              <a:gd name="connsiteX10" fmla="*/ 174341 w 506732"/>
              <a:gd name="connsiteY10" fmla="*/ 241942 h 355797"/>
              <a:gd name="connsiteX11" fmla="*/ 177899 w 506732"/>
              <a:gd name="connsiteY11" fmla="*/ 231268 h 355797"/>
              <a:gd name="connsiteX12" fmla="*/ 185015 w 506732"/>
              <a:gd name="connsiteY12" fmla="*/ 206362 h 355797"/>
              <a:gd name="connsiteX13" fmla="*/ 188572 w 506732"/>
              <a:gd name="connsiteY13" fmla="*/ 174340 h 355797"/>
              <a:gd name="connsiteX14" fmla="*/ 206362 w 506732"/>
              <a:gd name="connsiteY14" fmla="*/ 160109 h 355797"/>
              <a:gd name="connsiteX15" fmla="*/ 220594 w 506732"/>
              <a:gd name="connsiteY15" fmla="*/ 152993 h 355797"/>
              <a:gd name="connsiteX16" fmla="*/ 224152 w 506732"/>
              <a:gd name="connsiteY16" fmla="*/ 142319 h 355797"/>
              <a:gd name="connsiteX17" fmla="*/ 234826 w 506732"/>
              <a:gd name="connsiteY17" fmla="*/ 138761 h 355797"/>
              <a:gd name="connsiteX18" fmla="*/ 245500 w 506732"/>
              <a:gd name="connsiteY18" fmla="*/ 131645 h 355797"/>
              <a:gd name="connsiteX19" fmla="*/ 266848 w 506732"/>
              <a:gd name="connsiteY19" fmla="*/ 124529 h 355797"/>
              <a:gd name="connsiteX20" fmla="*/ 277522 w 506732"/>
              <a:gd name="connsiteY20" fmla="*/ 117413 h 355797"/>
              <a:gd name="connsiteX21" fmla="*/ 323776 w 506732"/>
              <a:gd name="connsiteY21" fmla="*/ 103181 h 355797"/>
              <a:gd name="connsiteX22" fmla="*/ 345123 w 506732"/>
              <a:gd name="connsiteY22" fmla="*/ 92507 h 355797"/>
              <a:gd name="connsiteX23" fmla="*/ 355797 w 506732"/>
              <a:gd name="connsiteY23" fmla="*/ 85391 h 355797"/>
              <a:gd name="connsiteX24" fmla="*/ 366471 w 506732"/>
              <a:gd name="connsiteY24" fmla="*/ 81833 h 355797"/>
              <a:gd name="connsiteX25" fmla="*/ 377145 w 506732"/>
              <a:gd name="connsiteY25" fmla="*/ 74717 h 355797"/>
              <a:gd name="connsiteX26" fmla="*/ 402051 w 506732"/>
              <a:gd name="connsiteY26" fmla="*/ 67601 h 355797"/>
              <a:gd name="connsiteX27" fmla="*/ 412725 w 506732"/>
              <a:gd name="connsiteY27" fmla="*/ 60485 h 355797"/>
              <a:gd name="connsiteX28" fmla="*/ 426957 w 506732"/>
              <a:gd name="connsiteY28" fmla="*/ 56927 h 355797"/>
              <a:gd name="connsiteX29" fmla="*/ 444747 w 506732"/>
              <a:gd name="connsiteY29" fmla="*/ 49811 h 355797"/>
              <a:gd name="connsiteX30" fmla="*/ 455421 w 506732"/>
              <a:gd name="connsiteY30" fmla="*/ 46253 h 355797"/>
              <a:gd name="connsiteX31" fmla="*/ 480327 w 506732"/>
              <a:gd name="connsiteY31" fmla="*/ 35579 h 355797"/>
              <a:gd name="connsiteX32" fmla="*/ 491001 w 506732"/>
              <a:gd name="connsiteY32" fmla="*/ 28463 h 355797"/>
              <a:gd name="connsiteX33" fmla="*/ 501674 w 506732"/>
              <a:gd name="connsiteY33" fmla="*/ 24905 h 355797"/>
              <a:gd name="connsiteX34" fmla="*/ 505232 w 506732"/>
              <a:gd name="connsiteY34" fmla="*/ 0 h 35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732" h="355797">
                <a:moveTo>
                  <a:pt x="0" y="355797"/>
                </a:moveTo>
                <a:lnTo>
                  <a:pt x="0" y="355797"/>
                </a:lnTo>
                <a:cubicBezTo>
                  <a:pt x="8302" y="348681"/>
                  <a:pt x="17591" y="342576"/>
                  <a:pt x="24906" y="334449"/>
                </a:cubicBezTo>
                <a:cubicBezTo>
                  <a:pt x="43747" y="313514"/>
                  <a:pt x="19886" y="324262"/>
                  <a:pt x="42695" y="316660"/>
                </a:cubicBezTo>
                <a:cubicBezTo>
                  <a:pt x="67727" y="299972"/>
                  <a:pt x="35986" y="319176"/>
                  <a:pt x="71159" y="305986"/>
                </a:cubicBezTo>
                <a:cubicBezTo>
                  <a:pt x="75163" y="304485"/>
                  <a:pt x="77903" y="300554"/>
                  <a:pt x="81833" y="298870"/>
                </a:cubicBezTo>
                <a:cubicBezTo>
                  <a:pt x="86328" y="296944"/>
                  <a:pt x="91321" y="296498"/>
                  <a:pt x="96065" y="295312"/>
                </a:cubicBezTo>
                <a:cubicBezTo>
                  <a:pt x="99623" y="292940"/>
                  <a:pt x="102792" y="289841"/>
                  <a:pt x="106739" y="288196"/>
                </a:cubicBezTo>
                <a:cubicBezTo>
                  <a:pt x="125070" y="280558"/>
                  <a:pt x="135812" y="278259"/>
                  <a:pt x="152993" y="273964"/>
                </a:cubicBezTo>
                <a:cubicBezTo>
                  <a:pt x="154179" y="270406"/>
                  <a:pt x="154471" y="266411"/>
                  <a:pt x="156551" y="263290"/>
                </a:cubicBezTo>
                <a:cubicBezTo>
                  <a:pt x="172289" y="239683"/>
                  <a:pt x="162700" y="265224"/>
                  <a:pt x="174341" y="241942"/>
                </a:cubicBezTo>
                <a:cubicBezTo>
                  <a:pt x="176018" y="238587"/>
                  <a:pt x="176821" y="234860"/>
                  <a:pt x="177899" y="231268"/>
                </a:cubicBezTo>
                <a:cubicBezTo>
                  <a:pt x="180380" y="222998"/>
                  <a:pt x="182643" y="214664"/>
                  <a:pt x="185015" y="206362"/>
                </a:cubicBezTo>
                <a:cubicBezTo>
                  <a:pt x="186201" y="195688"/>
                  <a:pt x="185967" y="184759"/>
                  <a:pt x="188572" y="174340"/>
                </a:cubicBezTo>
                <a:cubicBezTo>
                  <a:pt x="191778" y="161514"/>
                  <a:pt x="196886" y="164170"/>
                  <a:pt x="206362" y="160109"/>
                </a:cubicBezTo>
                <a:cubicBezTo>
                  <a:pt x="211237" y="158020"/>
                  <a:pt x="215850" y="155365"/>
                  <a:pt x="220594" y="152993"/>
                </a:cubicBezTo>
                <a:cubicBezTo>
                  <a:pt x="221780" y="149435"/>
                  <a:pt x="221500" y="144971"/>
                  <a:pt x="224152" y="142319"/>
                </a:cubicBezTo>
                <a:cubicBezTo>
                  <a:pt x="226804" y="139667"/>
                  <a:pt x="231471" y="140438"/>
                  <a:pt x="234826" y="138761"/>
                </a:cubicBezTo>
                <a:cubicBezTo>
                  <a:pt x="238651" y="136849"/>
                  <a:pt x="241592" y="133382"/>
                  <a:pt x="245500" y="131645"/>
                </a:cubicBezTo>
                <a:cubicBezTo>
                  <a:pt x="252354" y="128599"/>
                  <a:pt x="260607" y="128690"/>
                  <a:pt x="266848" y="124529"/>
                </a:cubicBezTo>
                <a:cubicBezTo>
                  <a:pt x="270406" y="122157"/>
                  <a:pt x="273592" y="119097"/>
                  <a:pt x="277522" y="117413"/>
                </a:cubicBezTo>
                <a:cubicBezTo>
                  <a:pt x="299223" y="108112"/>
                  <a:pt x="295044" y="122336"/>
                  <a:pt x="323776" y="103181"/>
                </a:cubicBezTo>
                <a:cubicBezTo>
                  <a:pt x="354368" y="82787"/>
                  <a:pt x="315662" y="107238"/>
                  <a:pt x="345123" y="92507"/>
                </a:cubicBezTo>
                <a:cubicBezTo>
                  <a:pt x="348948" y="90595"/>
                  <a:pt x="351972" y="87303"/>
                  <a:pt x="355797" y="85391"/>
                </a:cubicBezTo>
                <a:cubicBezTo>
                  <a:pt x="359152" y="83714"/>
                  <a:pt x="363116" y="83510"/>
                  <a:pt x="366471" y="81833"/>
                </a:cubicBezTo>
                <a:cubicBezTo>
                  <a:pt x="370296" y="79921"/>
                  <a:pt x="373320" y="76629"/>
                  <a:pt x="377145" y="74717"/>
                </a:cubicBezTo>
                <a:cubicBezTo>
                  <a:pt x="382249" y="72165"/>
                  <a:pt x="397491" y="68741"/>
                  <a:pt x="402051" y="67601"/>
                </a:cubicBezTo>
                <a:cubicBezTo>
                  <a:pt x="405609" y="65229"/>
                  <a:pt x="408795" y="62169"/>
                  <a:pt x="412725" y="60485"/>
                </a:cubicBezTo>
                <a:cubicBezTo>
                  <a:pt x="417220" y="58559"/>
                  <a:pt x="422318" y="58473"/>
                  <a:pt x="426957" y="56927"/>
                </a:cubicBezTo>
                <a:cubicBezTo>
                  <a:pt x="433016" y="54907"/>
                  <a:pt x="438767" y="52054"/>
                  <a:pt x="444747" y="49811"/>
                </a:cubicBezTo>
                <a:cubicBezTo>
                  <a:pt x="448259" y="48494"/>
                  <a:pt x="452066" y="47930"/>
                  <a:pt x="455421" y="46253"/>
                </a:cubicBezTo>
                <a:cubicBezTo>
                  <a:pt x="479992" y="33967"/>
                  <a:pt x="450707" y="42984"/>
                  <a:pt x="480327" y="35579"/>
                </a:cubicBezTo>
                <a:cubicBezTo>
                  <a:pt x="483885" y="33207"/>
                  <a:pt x="487176" y="30375"/>
                  <a:pt x="491001" y="28463"/>
                </a:cubicBezTo>
                <a:cubicBezTo>
                  <a:pt x="494355" y="26786"/>
                  <a:pt x="499022" y="27557"/>
                  <a:pt x="501674" y="24905"/>
                </a:cubicBezTo>
                <a:cubicBezTo>
                  <a:pt x="506732" y="19847"/>
                  <a:pt x="505232" y="5187"/>
                  <a:pt x="505232" y="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377492" y="0"/>
            <a:ext cx="1905000" cy="461665"/>
          </a:xfrm>
          <a:prstGeom prst="rect">
            <a:avLst/>
          </a:prstGeom>
          <a:solidFill>
            <a:srgbClr val="FFFF00"/>
          </a:solidFill>
        </p:spPr>
        <p:txBody>
          <a:bodyPr wrap="square" rtlCol="0">
            <a:spAutoFit/>
          </a:bodyPr>
          <a:lstStyle/>
          <a:p>
            <a:r>
              <a:rPr lang="en-US" sz="2400" b="1" dirty="0" smtClean="0"/>
              <a:t>Maria’s River</a:t>
            </a:r>
            <a:endParaRPr lang="en-US" sz="2400" b="1" dirty="0"/>
          </a:p>
        </p:txBody>
      </p:sp>
      <p:sp>
        <p:nvSpPr>
          <p:cNvPr id="56" name="TextBox 55"/>
          <p:cNvSpPr txBox="1"/>
          <p:nvPr/>
        </p:nvSpPr>
        <p:spPr>
          <a:xfrm>
            <a:off x="3409121" y="1295400"/>
            <a:ext cx="2057399" cy="461665"/>
          </a:xfrm>
          <a:prstGeom prst="rect">
            <a:avLst/>
          </a:prstGeom>
          <a:solidFill>
            <a:srgbClr val="FFFF00"/>
          </a:solidFill>
        </p:spPr>
        <p:txBody>
          <a:bodyPr wrap="square" rtlCol="0">
            <a:spAutoFit/>
          </a:bodyPr>
          <a:lstStyle/>
          <a:p>
            <a:r>
              <a:rPr lang="en-US" sz="2400" b="1" dirty="0" smtClean="0"/>
              <a:t>Missouri River</a:t>
            </a:r>
            <a:endParaRPr lang="en-US" sz="2400" b="1" dirty="0"/>
          </a:p>
        </p:txBody>
      </p:sp>
      <p:sp>
        <p:nvSpPr>
          <p:cNvPr id="57" name="TextBox 56"/>
          <p:cNvSpPr txBox="1"/>
          <p:nvPr/>
        </p:nvSpPr>
        <p:spPr>
          <a:xfrm>
            <a:off x="1965863" y="3096465"/>
            <a:ext cx="2442977" cy="461665"/>
          </a:xfrm>
          <a:prstGeom prst="rect">
            <a:avLst/>
          </a:prstGeom>
          <a:solidFill>
            <a:srgbClr val="FFFF00"/>
          </a:solidFill>
        </p:spPr>
        <p:txBody>
          <a:bodyPr wrap="square" rtlCol="0">
            <a:spAutoFit/>
          </a:bodyPr>
          <a:lstStyle/>
          <a:p>
            <a:r>
              <a:rPr lang="en-US" sz="2400" b="1" dirty="0" smtClean="0"/>
              <a:t>Yellowstone River</a:t>
            </a:r>
            <a:endParaRPr lang="en-US" sz="2400" b="1" dirty="0"/>
          </a:p>
        </p:txBody>
      </p:sp>
      <p:sp>
        <p:nvSpPr>
          <p:cNvPr id="32" name="TextBox 31"/>
          <p:cNvSpPr txBox="1"/>
          <p:nvPr/>
        </p:nvSpPr>
        <p:spPr>
          <a:xfrm>
            <a:off x="0" y="4343398"/>
            <a:ext cx="9144000" cy="1892826"/>
          </a:xfrm>
          <a:prstGeom prst="rect">
            <a:avLst/>
          </a:prstGeom>
          <a:noFill/>
          <a:effectLst/>
        </p:spPr>
        <p:txBody>
          <a:bodyPr wrap="square" rtlCol="0">
            <a:spAutoFit/>
          </a:bodyPr>
          <a:lstStyle/>
          <a:p>
            <a:pPr marL="168275" indent="-168275">
              <a:spcAft>
                <a:spcPts val="600"/>
              </a:spcAft>
              <a:buFont typeface="Arial" pitchFamily="34" charset="0"/>
              <a:buChar char="•"/>
            </a:pPr>
            <a:r>
              <a:rPr lang="en-US" sz="2800" b="1" dirty="0" smtClean="0"/>
              <a:t>Jul 26- heading back toward the Missouri, through his spyglass, Lewis sees </a:t>
            </a:r>
            <a:r>
              <a:rPr lang="en-US" sz="2800" b="1" dirty="0" smtClean="0">
                <a:ln>
                  <a:solidFill>
                    <a:schemeClr val="tx1"/>
                  </a:solidFill>
                </a:ln>
                <a:solidFill>
                  <a:srgbClr val="FF0000"/>
                </a:solidFill>
                <a:effectLst>
                  <a:outerShdw dist="50800" dir="5400000" algn="ctr" rotWithShape="0">
                    <a:schemeClr val="tx1"/>
                  </a:outerShdw>
                </a:effectLst>
              </a:rPr>
              <a:t>30 horses about 1 mi away</a:t>
            </a:r>
          </a:p>
          <a:p>
            <a:pPr marL="168275" indent="-168275">
              <a:spcAft>
                <a:spcPts val="600"/>
              </a:spcAft>
              <a:buFont typeface="Arial" pitchFamily="34" charset="0"/>
              <a:buChar char="•"/>
            </a:pPr>
            <a:r>
              <a:rPr lang="en-US" sz="2800" b="1" dirty="0" smtClean="0">
                <a:ln>
                  <a:solidFill>
                    <a:schemeClr val="tx1"/>
                  </a:solidFill>
                </a:ln>
                <a:solidFill>
                  <a:srgbClr val="FF0000"/>
                </a:solidFill>
                <a:effectLst>
                  <a:outerShdw dist="50800" dir="5400000" algn="ctr" rotWithShape="0">
                    <a:schemeClr val="tx1"/>
                  </a:outerShdw>
                </a:effectLst>
              </a:rPr>
              <a:t>several Indians are looking down at the river</a:t>
            </a:r>
            <a:r>
              <a:rPr lang="en-US" sz="2800" b="1" dirty="0" smtClean="0"/>
              <a:t>, </a:t>
            </a:r>
            <a:r>
              <a:rPr lang="en-US" sz="2800" b="1" dirty="0" smtClean="0">
                <a:ln>
                  <a:solidFill>
                    <a:schemeClr val="tx1"/>
                  </a:solidFill>
                </a:ln>
                <a:solidFill>
                  <a:srgbClr val="FF0000"/>
                </a:solidFill>
                <a:effectLst>
                  <a:outerShdw dist="50800" dir="5400000" algn="ctr" rotWithShape="0">
                    <a:schemeClr val="tx1"/>
                  </a:outerShdw>
                </a:effectLst>
              </a:rPr>
              <a:t>presumably at George </a:t>
            </a:r>
            <a:r>
              <a:rPr lang="en-US" sz="2800" b="1" dirty="0" err="1" smtClean="0">
                <a:ln>
                  <a:solidFill>
                    <a:schemeClr val="tx1"/>
                  </a:solidFill>
                </a:ln>
                <a:solidFill>
                  <a:srgbClr val="FF0000"/>
                </a:solidFill>
                <a:effectLst>
                  <a:outerShdw dist="50800" dir="5400000" algn="ctr" rotWithShape="0">
                    <a:schemeClr val="tx1"/>
                  </a:outerShdw>
                </a:effectLst>
              </a:rPr>
              <a:t>Drouillard</a:t>
            </a:r>
            <a:r>
              <a:rPr lang="en-US" sz="2800" b="1" dirty="0" smtClean="0">
                <a:ln>
                  <a:solidFill>
                    <a:schemeClr val="tx1"/>
                  </a:solidFill>
                </a:ln>
                <a:solidFill>
                  <a:srgbClr val="FF0000"/>
                </a:solidFill>
                <a:effectLst>
                  <a:outerShdw dist="50800" dir="5400000" algn="ctr" rotWithShape="0">
                    <a:schemeClr val="tx1"/>
                  </a:outerShdw>
                </a:effectLst>
              </a:rPr>
              <a:t> </a:t>
            </a:r>
            <a:r>
              <a:rPr lang="en-US" sz="2800" b="1" dirty="0" smtClean="0"/>
              <a:t>and the supplies; </a:t>
            </a:r>
            <a:r>
              <a:rPr lang="en-US" sz="2800" b="1" dirty="0" smtClean="0">
                <a:ln>
                  <a:solidFill>
                    <a:schemeClr val="tx1"/>
                  </a:solidFill>
                </a:ln>
                <a:solidFill>
                  <a:srgbClr val="FF0000"/>
                </a:solidFill>
                <a:effectLst>
                  <a:outerShdw dist="50800" dir="5400000" algn="ctr" rotWithShape="0">
                    <a:schemeClr val="tx1"/>
                  </a:outerShdw>
                </a:effectLst>
              </a:rPr>
              <a:t>an unpleasant sight</a:t>
            </a:r>
          </a:p>
        </p:txBody>
      </p:sp>
      <p:sp>
        <p:nvSpPr>
          <p:cNvPr id="33" name="Freeform 32"/>
          <p:cNvSpPr/>
          <p:nvPr/>
        </p:nvSpPr>
        <p:spPr>
          <a:xfrm>
            <a:off x="316111" y="2026310"/>
            <a:ext cx="510507" cy="1532382"/>
          </a:xfrm>
          <a:custGeom>
            <a:avLst/>
            <a:gdLst>
              <a:gd name="connsiteX0" fmla="*/ 93540 w 510507"/>
              <a:gd name="connsiteY0" fmla="*/ 0 h 1532382"/>
              <a:gd name="connsiteX1" fmla="*/ 93540 w 510507"/>
              <a:gd name="connsiteY1" fmla="*/ 0 h 1532382"/>
              <a:gd name="connsiteX2" fmla="*/ 78910 w 510507"/>
              <a:gd name="connsiteY2" fmla="*/ 226772 h 1532382"/>
              <a:gd name="connsiteX3" fmla="*/ 71595 w 510507"/>
              <a:gd name="connsiteY3" fmla="*/ 248717 h 1532382"/>
              <a:gd name="connsiteX4" fmla="*/ 56964 w 510507"/>
              <a:gd name="connsiteY4" fmla="*/ 270663 h 1532382"/>
              <a:gd name="connsiteX5" fmla="*/ 49649 w 510507"/>
              <a:gd name="connsiteY5" fmla="*/ 292608 h 1532382"/>
              <a:gd name="connsiteX6" fmla="*/ 35019 w 510507"/>
              <a:gd name="connsiteY6" fmla="*/ 314554 h 1532382"/>
              <a:gd name="connsiteX7" fmla="*/ 27703 w 510507"/>
              <a:gd name="connsiteY7" fmla="*/ 343815 h 1532382"/>
              <a:gd name="connsiteX8" fmla="*/ 20388 w 510507"/>
              <a:gd name="connsiteY8" fmla="*/ 365760 h 1532382"/>
              <a:gd name="connsiteX9" fmla="*/ 27703 w 510507"/>
              <a:gd name="connsiteY9" fmla="*/ 555956 h 1532382"/>
              <a:gd name="connsiteX10" fmla="*/ 42334 w 510507"/>
              <a:gd name="connsiteY10" fmla="*/ 651053 h 1532382"/>
              <a:gd name="connsiteX11" fmla="*/ 71595 w 510507"/>
              <a:gd name="connsiteY11" fmla="*/ 811988 h 1532382"/>
              <a:gd name="connsiteX12" fmla="*/ 86225 w 510507"/>
              <a:gd name="connsiteY12" fmla="*/ 833933 h 1532382"/>
              <a:gd name="connsiteX13" fmla="*/ 93540 w 510507"/>
              <a:gd name="connsiteY13" fmla="*/ 855879 h 1532382"/>
              <a:gd name="connsiteX14" fmla="*/ 108171 w 510507"/>
              <a:gd name="connsiteY14" fmla="*/ 870509 h 1532382"/>
              <a:gd name="connsiteX15" fmla="*/ 115486 w 510507"/>
              <a:gd name="connsiteY15" fmla="*/ 892455 h 1532382"/>
              <a:gd name="connsiteX16" fmla="*/ 159377 w 510507"/>
              <a:gd name="connsiteY16" fmla="*/ 907085 h 1532382"/>
              <a:gd name="connsiteX17" fmla="*/ 188638 w 510507"/>
              <a:gd name="connsiteY17" fmla="*/ 943661 h 1532382"/>
              <a:gd name="connsiteX18" fmla="*/ 203268 w 510507"/>
              <a:gd name="connsiteY18" fmla="*/ 1185063 h 1532382"/>
              <a:gd name="connsiteX19" fmla="*/ 210583 w 510507"/>
              <a:gd name="connsiteY19" fmla="*/ 1221639 h 1532382"/>
              <a:gd name="connsiteX20" fmla="*/ 225214 w 510507"/>
              <a:gd name="connsiteY20" fmla="*/ 1250900 h 1532382"/>
              <a:gd name="connsiteX21" fmla="*/ 247159 w 510507"/>
              <a:gd name="connsiteY21" fmla="*/ 1287476 h 1532382"/>
              <a:gd name="connsiteX22" fmla="*/ 254475 w 510507"/>
              <a:gd name="connsiteY22" fmla="*/ 1309421 h 1532382"/>
              <a:gd name="connsiteX23" fmla="*/ 276420 w 510507"/>
              <a:gd name="connsiteY23" fmla="*/ 1316736 h 1532382"/>
              <a:gd name="connsiteX24" fmla="*/ 283735 w 510507"/>
              <a:gd name="connsiteY24" fmla="*/ 1345997 h 1532382"/>
              <a:gd name="connsiteX25" fmla="*/ 320311 w 510507"/>
              <a:gd name="connsiteY25" fmla="*/ 1382573 h 1532382"/>
              <a:gd name="connsiteX26" fmla="*/ 327627 w 510507"/>
              <a:gd name="connsiteY26" fmla="*/ 1404519 h 1532382"/>
              <a:gd name="connsiteX27" fmla="*/ 342257 w 510507"/>
              <a:gd name="connsiteY27" fmla="*/ 1426464 h 1532382"/>
              <a:gd name="connsiteX28" fmla="*/ 349572 w 510507"/>
              <a:gd name="connsiteY28" fmla="*/ 1455725 h 1532382"/>
              <a:gd name="connsiteX29" fmla="*/ 393463 w 510507"/>
              <a:gd name="connsiteY29" fmla="*/ 1499616 h 1532382"/>
              <a:gd name="connsiteX30" fmla="*/ 430039 w 510507"/>
              <a:gd name="connsiteY30" fmla="*/ 1506932 h 1532382"/>
              <a:gd name="connsiteX31" fmla="*/ 510507 w 510507"/>
              <a:gd name="connsiteY31" fmla="*/ 1521562 h 153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0507" h="1532382">
                <a:moveTo>
                  <a:pt x="93540" y="0"/>
                </a:moveTo>
                <a:lnTo>
                  <a:pt x="93540" y="0"/>
                </a:lnTo>
                <a:cubicBezTo>
                  <a:pt x="88663" y="75591"/>
                  <a:pt x="85568" y="151317"/>
                  <a:pt x="78910" y="226772"/>
                </a:cubicBezTo>
                <a:cubicBezTo>
                  <a:pt x="78232" y="234453"/>
                  <a:pt x="75043" y="241820"/>
                  <a:pt x="71595" y="248717"/>
                </a:cubicBezTo>
                <a:cubicBezTo>
                  <a:pt x="67663" y="256581"/>
                  <a:pt x="61841" y="263348"/>
                  <a:pt x="56964" y="270663"/>
                </a:cubicBezTo>
                <a:cubicBezTo>
                  <a:pt x="54526" y="277978"/>
                  <a:pt x="53097" y="285711"/>
                  <a:pt x="49649" y="292608"/>
                </a:cubicBezTo>
                <a:cubicBezTo>
                  <a:pt x="45717" y="300472"/>
                  <a:pt x="38482" y="306473"/>
                  <a:pt x="35019" y="314554"/>
                </a:cubicBezTo>
                <a:cubicBezTo>
                  <a:pt x="31059" y="323795"/>
                  <a:pt x="30465" y="334148"/>
                  <a:pt x="27703" y="343815"/>
                </a:cubicBezTo>
                <a:cubicBezTo>
                  <a:pt x="25585" y="351229"/>
                  <a:pt x="22826" y="358445"/>
                  <a:pt x="20388" y="365760"/>
                </a:cubicBezTo>
                <a:cubicBezTo>
                  <a:pt x="22826" y="429159"/>
                  <a:pt x="22837" y="492697"/>
                  <a:pt x="27703" y="555956"/>
                </a:cubicBezTo>
                <a:cubicBezTo>
                  <a:pt x="30163" y="587934"/>
                  <a:pt x="39515" y="619105"/>
                  <a:pt x="42334" y="651053"/>
                </a:cubicBezTo>
                <a:cubicBezTo>
                  <a:pt x="56767" y="814625"/>
                  <a:pt x="0" y="788121"/>
                  <a:pt x="71595" y="811988"/>
                </a:cubicBezTo>
                <a:cubicBezTo>
                  <a:pt x="76472" y="819303"/>
                  <a:pt x="82293" y="826070"/>
                  <a:pt x="86225" y="833933"/>
                </a:cubicBezTo>
                <a:cubicBezTo>
                  <a:pt x="89673" y="840830"/>
                  <a:pt x="89573" y="849267"/>
                  <a:pt x="93540" y="855879"/>
                </a:cubicBezTo>
                <a:cubicBezTo>
                  <a:pt x="97088" y="861793"/>
                  <a:pt x="103294" y="865632"/>
                  <a:pt x="108171" y="870509"/>
                </a:cubicBezTo>
                <a:cubicBezTo>
                  <a:pt x="110609" y="877824"/>
                  <a:pt x="109211" y="887973"/>
                  <a:pt x="115486" y="892455"/>
                </a:cubicBezTo>
                <a:cubicBezTo>
                  <a:pt x="128035" y="901419"/>
                  <a:pt x="159377" y="907085"/>
                  <a:pt x="159377" y="907085"/>
                </a:cubicBezTo>
                <a:cubicBezTo>
                  <a:pt x="178597" y="919899"/>
                  <a:pt x="186560" y="918720"/>
                  <a:pt x="188638" y="943661"/>
                </a:cubicBezTo>
                <a:cubicBezTo>
                  <a:pt x="195333" y="1023998"/>
                  <a:pt x="196924" y="1104698"/>
                  <a:pt x="203268" y="1185063"/>
                </a:cubicBezTo>
                <a:cubicBezTo>
                  <a:pt x="204247" y="1197458"/>
                  <a:pt x="206651" y="1209844"/>
                  <a:pt x="210583" y="1221639"/>
                </a:cubicBezTo>
                <a:cubicBezTo>
                  <a:pt x="214032" y="1231984"/>
                  <a:pt x="220918" y="1240877"/>
                  <a:pt x="225214" y="1250900"/>
                </a:cubicBezTo>
                <a:cubicBezTo>
                  <a:pt x="239459" y="1284137"/>
                  <a:pt x="222829" y="1263145"/>
                  <a:pt x="247159" y="1287476"/>
                </a:cubicBezTo>
                <a:cubicBezTo>
                  <a:pt x="249598" y="1294791"/>
                  <a:pt x="249023" y="1303969"/>
                  <a:pt x="254475" y="1309421"/>
                </a:cubicBezTo>
                <a:cubicBezTo>
                  <a:pt x="259927" y="1314873"/>
                  <a:pt x="271603" y="1310715"/>
                  <a:pt x="276420" y="1316736"/>
                </a:cubicBezTo>
                <a:cubicBezTo>
                  <a:pt x="282700" y="1324587"/>
                  <a:pt x="278158" y="1337632"/>
                  <a:pt x="283735" y="1345997"/>
                </a:cubicBezTo>
                <a:cubicBezTo>
                  <a:pt x="293299" y="1360343"/>
                  <a:pt x="320311" y="1382573"/>
                  <a:pt x="320311" y="1382573"/>
                </a:cubicBezTo>
                <a:cubicBezTo>
                  <a:pt x="322750" y="1389888"/>
                  <a:pt x="324178" y="1397622"/>
                  <a:pt x="327627" y="1404519"/>
                </a:cubicBezTo>
                <a:cubicBezTo>
                  <a:pt x="331559" y="1412382"/>
                  <a:pt x="338794" y="1418383"/>
                  <a:pt x="342257" y="1426464"/>
                </a:cubicBezTo>
                <a:cubicBezTo>
                  <a:pt x="346217" y="1435705"/>
                  <a:pt x="345612" y="1446484"/>
                  <a:pt x="349572" y="1455725"/>
                </a:cubicBezTo>
                <a:cubicBezTo>
                  <a:pt x="357293" y="1473741"/>
                  <a:pt x="376129" y="1491912"/>
                  <a:pt x="393463" y="1499616"/>
                </a:cubicBezTo>
                <a:cubicBezTo>
                  <a:pt x="404825" y="1504666"/>
                  <a:pt x="417847" y="1504493"/>
                  <a:pt x="430039" y="1506932"/>
                </a:cubicBezTo>
                <a:cubicBezTo>
                  <a:pt x="468216" y="1532382"/>
                  <a:pt x="443193" y="1521562"/>
                  <a:pt x="510507" y="1521562"/>
                </a:cubicBez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1596319" y="351130"/>
            <a:ext cx="980039" cy="416966"/>
          </a:xfrm>
          <a:custGeom>
            <a:avLst/>
            <a:gdLst>
              <a:gd name="connsiteX0" fmla="*/ 13025 w 980039"/>
              <a:gd name="connsiteY0" fmla="*/ 0 h 416966"/>
              <a:gd name="connsiteX1" fmla="*/ 13025 w 980039"/>
              <a:gd name="connsiteY1" fmla="*/ 0 h 416966"/>
              <a:gd name="connsiteX2" fmla="*/ 20340 w 980039"/>
              <a:gd name="connsiteY2" fmla="*/ 146304 h 416966"/>
              <a:gd name="connsiteX3" fmla="*/ 27655 w 980039"/>
              <a:gd name="connsiteY3" fmla="*/ 168249 h 416966"/>
              <a:gd name="connsiteX4" fmla="*/ 86177 w 980039"/>
              <a:gd name="connsiteY4" fmla="*/ 197510 h 416966"/>
              <a:gd name="connsiteX5" fmla="*/ 115438 w 980039"/>
              <a:gd name="connsiteY5" fmla="*/ 212140 h 416966"/>
              <a:gd name="connsiteX6" fmla="*/ 137383 w 980039"/>
              <a:gd name="connsiteY6" fmla="*/ 219456 h 416966"/>
              <a:gd name="connsiteX7" fmla="*/ 188590 w 980039"/>
              <a:gd name="connsiteY7" fmla="*/ 234086 h 416966"/>
              <a:gd name="connsiteX8" fmla="*/ 254427 w 980039"/>
              <a:gd name="connsiteY8" fmla="*/ 241401 h 416966"/>
              <a:gd name="connsiteX9" fmla="*/ 320263 w 980039"/>
              <a:gd name="connsiteY9" fmla="*/ 263347 h 416966"/>
              <a:gd name="connsiteX10" fmla="*/ 342209 w 980039"/>
              <a:gd name="connsiteY10" fmla="*/ 277977 h 416966"/>
              <a:gd name="connsiteX11" fmla="*/ 459252 w 980039"/>
              <a:gd name="connsiteY11" fmla="*/ 270662 h 416966"/>
              <a:gd name="connsiteX12" fmla="*/ 481198 w 980039"/>
              <a:gd name="connsiteY12" fmla="*/ 263347 h 416966"/>
              <a:gd name="connsiteX13" fmla="*/ 568980 w 980039"/>
              <a:gd name="connsiteY13" fmla="*/ 277977 h 416966"/>
              <a:gd name="connsiteX14" fmla="*/ 620187 w 980039"/>
              <a:gd name="connsiteY14" fmla="*/ 285292 h 416966"/>
              <a:gd name="connsiteX15" fmla="*/ 642132 w 980039"/>
              <a:gd name="connsiteY15" fmla="*/ 299923 h 416966"/>
              <a:gd name="connsiteX16" fmla="*/ 759175 w 980039"/>
              <a:gd name="connsiteY16" fmla="*/ 329184 h 416966"/>
              <a:gd name="connsiteX17" fmla="*/ 781121 w 980039"/>
              <a:gd name="connsiteY17" fmla="*/ 336499 h 416966"/>
              <a:gd name="connsiteX18" fmla="*/ 803067 w 980039"/>
              <a:gd name="connsiteY18" fmla="*/ 351129 h 416966"/>
              <a:gd name="connsiteX19" fmla="*/ 861588 w 980039"/>
              <a:gd name="connsiteY19" fmla="*/ 358444 h 416966"/>
              <a:gd name="connsiteX20" fmla="*/ 920110 w 980039"/>
              <a:gd name="connsiteY20" fmla="*/ 380390 h 416966"/>
              <a:gd name="connsiteX21" fmla="*/ 942055 w 980039"/>
              <a:gd name="connsiteY21" fmla="*/ 395020 h 416966"/>
              <a:gd name="connsiteX22" fmla="*/ 978631 w 980039"/>
              <a:gd name="connsiteY22" fmla="*/ 416966 h 4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0039" h="416966">
                <a:moveTo>
                  <a:pt x="13025" y="0"/>
                </a:moveTo>
                <a:lnTo>
                  <a:pt x="13025" y="0"/>
                </a:lnTo>
                <a:cubicBezTo>
                  <a:pt x="4127" y="88986"/>
                  <a:pt x="0" y="58163"/>
                  <a:pt x="20340" y="146304"/>
                </a:cubicBezTo>
                <a:cubicBezTo>
                  <a:pt x="22074" y="153817"/>
                  <a:pt x="23688" y="161637"/>
                  <a:pt x="27655" y="168249"/>
                </a:cubicBezTo>
                <a:cubicBezTo>
                  <a:pt x="41822" y="191859"/>
                  <a:pt x="61164" y="185004"/>
                  <a:pt x="86177" y="197510"/>
                </a:cubicBezTo>
                <a:cubicBezTo>
                  <a:pt x="95931" y="202387"/>
                  <a:pt x="105415" y="207844"/>
                  <a:pt x="115438" y="212140"/>
                </a:cubicBezTo>
                <a:cubicBezTo>
                  <a:pt x="122525" y="215177"/>
                  <a:pt x="129997" y="217240"/>
                  <a:pt x="137383" y="219456"/>
                </a:cubicBezTo>
                <a:cubicBezTo>
                  <a:pt x="154386" y="224557"/>
                  <a:pt x="171142" y="230815"/>
                  <a:pt x="188590" y="234086"/>
                </a:cubicBezTo>
                <a:cubicBezTo>
                  <a:pt x="210293" y="238155"/>
                  <a:pt x="232481" y="238963"/>
                  <a:pt x="254427" y="241401"/>
                </a:cubicBezTo>
                <a:cubicBezTo>
                  <a:pt x="286459" y="273435"/>
                  <a:pt x="249203" y="242030"/>
                  <a:pt x="320263" y="263347"/>
                </a:cubicBezTo>
                <a:cubicBezTo>
                  <a:pt x="328684" y="265873"/>
                  <a:pt x="334894" y="273100"/>
                  <a:pt x="342209" y="277977"/>
                </a:cubicBezTo>
                <a:cubicBezTo>
                  <a:pt x="381223" y="275539"/>
                  <a:pt x="420376" y="274754"/>
                  <a:pt x="459252" y="270662"/>
                </a:cubicBezTo>
                <a:cubicBezTo>
                  <a:pt x="466921" y="269855"/>
                  <a:pt x="473504" y="262834"/>
                  <a:pt x="481198" y="263347"/>
                </a:cubicBezTo>
                <a:cubicBezTo>
                  <a:pt x="510797" y="265320"/>
                  <a:pt x="539679" y="273351"/>
                  <a:pt x="568980" y="277977"/>
                </a:cubicBezTo>
                <a:cubicBezTo>
                  <a:pt x="586011" y="280666"/>
                  <a:pt x="603118" y="282854"/>
                  <a:pt x="620187" y="285292"/>
                </a:cubicBezTo>
                <a:cubicBezTo>
                  <a:pt x="627502" y="290169"/>
                  <a:pt x="634098" y="296352"/>
                  <a:pt x="642132" y="299923"/>
                </a:cubicBezTo>
                <a:cubicBezTo>
                  <a:pt x="682401" y="317821"/>
                  <a:pt x="714781" y="318939"/>
                  <a:pt x="759175" y="329184"/>
                </a:cubicBezTo>
                <a:cubicBezTo>
                  <a:pt x="766689" y="330918"/>
                  <a:pt x="774224" y="333051"/>
                  <a:pt x="781121" y="336499"/>
                </a:cubicBezTo>
                <a:cubicBezTo>
                  <a:pt x="788985" y="340431"/>
                  <a:pt x="794585" y="348816"/>
                  <a:pt x="803067" y="351129"/>
                </a:cubicBezTo>
                <a:cubicBezTo>
                  <a:pt x="822033" y="356301"/>
                  <a:pt x="842081" y="356006"/>
                  <a:pt x="861588" y="358444"/>
                </a:cubicBezTo>
                <a:cubicBezTo>
                  <a:pt x="913054" y="392755"/>
                  <a:pt x="847797" y="353273"/>
                  <a:pt x="920110" y="380390"/>
                </a:cubicBezTo>
                <a:cubicBezTo>
                  <a:pt x="928342" y="383477"/>
                  <a:pt x="934192" y="391088"/>
                  <a:pt x="942055" y="395020"/>
                </a:cubicBezTo>
                <a:cubicBezTo>
                  <a:pt x="980039" y="414012"/>
                  <a:pt x="950056" y="388391"/>
                  <a:pt x="978631" y="416966"/>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3000"/>
                                        <p:tgtEl>
                                          <p:spTgt spid="26"/>
                                        </p:tgtEl>
                                      </p:cBhvr>
                                    </p:animEffect>
                                  </p:childTnLst>
                                </p:cTn>
                              </p:par>
                              <p:par>
                                <p:cTn id="8" presetID="22" presetClass="entr" presetSubtype="8" fill="hold" nodeType="withEffect">
                                  <p:stCondLst>
                                    <p:cond delay="1500"/>
                                  </p:stCondLst>
                                  <p:childTnLst>
                                    <p:set>
                                      <p:cBhvr>
                                        <p:cTn id="9" dur="1" fill="hold">
                                          <p:stCondLst>
                                            <p:cond delay="0"/>
                                          </p:stCondLst>
                                        </p:cTn>
                                        <p:tgtEl>
                                          <p:spTgt spid="32">
                                            <p:txEl>
                                              <p:pRg st="0" end="0"/>
                                            </p:txEl>
                                          </p:spTgt>
                                        </p:tgtEl>
                                        <p:attrNameLst>
                                          <p:attrName>style.visibility</p:attrName>
                                        </p:attrNameLst>
                                      </p:cBhvr>
                                      <p:to>
                                        <p:strVal val="visible"/>
                                      </p:to>
                                    </p:set>
                                    <p:animEffect transition="in" filter="wipe(left)">
                                      <p:cBhvr>
                                        <p:cTn id="10" dur="1000"/>
                                        <p:tgtEl>
                                          <p:spTgt spid="3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2">
                                            <p:txEl>
                                              <p:pRg st="1" end="1"/>
                                            </p:txEl>
                                          </p:spTgt>
                                        </p:tgtEl>
                                        <p:attrNameLst>
                                          <p:attrName>style.visibility</p:attrName>
                                        </p:attrNameLst>
                                      </p:cBhvr>
                                      <p:to>
                                        <p:strVal val="visible"/>
                                      </p:to>
                                    </p:set>
                                    <p:animEffect transition="in" filter="wipe(left)">
                                      <p:cBhvr>
                                        <p:cTn id="15" dur="10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8679299"/>
          </a:xfrm>
          <a:prstGeom prst="rect">
            <a:avLst/>
          </a:prstGeom>
        </p:spPr>
        <p:txBody>
          <a:bodyPr wrap="square">
            <a:spAutoFit/>
          </a:bodyPr>
          <a:lstStyle/>
          <a:p>
            <a:r>
              <a:rPr lang="en-US" dirty="0" smtClean="0">
                <a:hlinkClick r:id="rId2"/>
              </a:rPr>
              <a:t>http://history.nd.gov/exhibits/lewisclark/results.html</a:t>
            </a:r>
            <a:endParaRPr lang="en-US" dirty="0" smtClean="0"/>
          </a:p>
          <a:p>
            <a:r>
              <a:rPr lang="en-US" dirty="0" smtClean="0"/>
              <a:t>It is difficult to overstate the long-term ramifications of the Expedition. The most noticeable immediate effect was the rise in the northern plains fur trade between 1806 and 1812. During that period individuals like Manuel Lisa and John </a:t>
            </a:r>
            <a:r>
              <a:rPr lang="en-US" dirty="0" err="1" smtClean="0"/>
              <a:t>Colter</a:t>
            </a:r>
            <a:r>
              <a:rPr lang="en-US" dirty="0" smtClean="0"/>
              <a:t>–the latter a member of the Corps of Discovery–established short-lived trade from northern South Dakota to Montana. After the </a:t>
            </a:r>
            <a:r>
              <a:rPr lang="en-US" u="sng" dirty="0" smtClean="0"/>
              <a:t>War of 1812</a:t>
            </a:r>
            <a:r>
              <a:rPr lang="en-US" dirty="0" smtClean="0"/>
              <a:t>, the trade was renewed with the advent of the Mountain Man period (1820- 1845), during which time additional posts were erected in the region. </a:t>
            </a:r>
            <a:r>
              <a:rPr lang="en-US" u="sng" dirty="0" smtClean="0"/>
              <a:t>Ft. Union</a:t>
            </a:r>
            <a:r>
              <a:rPr lang="en-US" dirty="0" smtClean="0"/>
              <a:t> was perhaps the flagship of these interests, particularly for its owners, the American Fur Company of St. Louis.</a:t>
            </a:r>
            <a:br>
              <a:rPr lang="en-US" dirty="0" smtClean="0"/>
            </a:br>
            <a:r>
              <a:rPr lang="en-US" dirty="0" smtClean="0"/>
              <a:t>	Artists quickly followed in the wake of the Expedition, with individuals such as Charles St. </a:t>
            </a:r>
            <a:r>
              <a:rPr lang="en-US" dirty="0" err="1" smtClean="0"/>
              <a:t>Memin</a:t>
            </a:r>
            <a:r>
              <a:rPr lang="en-US" dirty="0" smtClean="0"/>
              <a:t>, Paul Kane, George Catlin, and Karl </a:t>
            </a:r>
            <a:r>
              <a:rPr lang="en-US" dirty="0" err="1" smtClean="0"/>
              <a:t>Bodmer</a:t>
            </a:r>
            <a:r>
              <a:rPr lang="en-US" dirty="0" smtClean="0"/>
              <a:t> presenting to the world startling images of life on the Northern Plains. These helped to further popularize the west in the popular imagination and would help fuel immigration in the decades to come.</a:t>
            </a:r>
            <a:br>
              <a:rPr lang="en-US" dirty="0" smtClean="0"/>
            </a:br>
            <a:r>
              <a:rPr lang="en-US" dirty="0" smtClean="0"/>
              <a:t>	For Native Peoples, the aftermath of the Lewis and Clark was anything but a positive experience. Perhaps the most devastating was the outbreak of </a:t>
            </a:r>
            <a:r>
              <a:rPr lang="en-US" u="sng" dirty="0" smtClean="0"/>
              <a:t>smallpox</a:t>
            </a:r>
            <a:r>
              <a:rPr lang="en-US" dirty="0" smtClean="0"/>
              <a:t> among the Mandan in 1837, an epidemic which all but destroyed the once-powerful group. This catastrophe was a major impetus in further uniting the surviving Mandan and Hidatsa, whom the </a:t>
            </a:r>
            <a:r>
              <a:rPr lang="en-US" dirty="0" err="1" smtClean="0"/>
              <a:t>Arikara</a:t>
            </a:r>
            <a:r>
              <a:rPr lang="en-US" dirty="0" smtClean="0"/>
              <a:t> joined at </a:t>
            </a:r>
            <a:r>
              <a:rPr lang="en-US" u="sng" dirty="0" smtClean="0"/>
              <a:t>Like-A-Fish-Hook village</a:t>
            </a:r>
            <a:r>
              <a:rPr lang="en-US" dirty="0" smtClean="0"/>
              <a:t>. There the </a:t>
            </a:r>
            <a:r>
              <a:rPr lang="en-US" u="sng" dirty="0" smtClean="0"/>
              <a:t>Three Affiliated Tribes</a:t>
            </a:r>
            <a:r>
              <a:rPr lang="en-US" dirty="0" smtClean="0"/>
              <a:t> engaged in trade, farming, and hunting.  Worst of all, during the last quarter of the 19th century, the reservation system was instituted, taking away from the original inhabitants the vast majority of their land. On reservations like Ft. Berthold, residents were forced to convert to Christianity, take up farming in place of hunting, and educate their children in white boarding schools. This terrible pattern was repeated across the trans-Mississippi west and took a devastating toll on all tribes involved.</a:t>
            </a:r>
            <a:br>
              <a:rPr lang="en-US" dirty="0" smtClean="0"/>
            </a:br>
            <a:r>
              <a:rPr lang="en-US" dirty="0" smtClean="0"/>
              <a:t>	The military also made its presence known by the mid-to late-19th century, eventually building a series of forts across North Dakota in an effort to protect settlers and railroad workers. Ft. </a:t>
            </a:r>
            <a:r>
              <a:rPr lang="en-US" dirty="0" err="1" smtClean="0"/>
              <a:t>McKeen</a:t>
            </a:r>
            <a:r>
              <a:rPr lang="en-US" dirty="0" smtClean="0"/>
              <a:t>, Ft. Abraham Lincoln, Ft. Rice, Ft. Yates, Ft. </a:t>
            </a:r>
            <a:r>
              <a:rPr lang="en-US" dirty="0" err="1" smtClean="0"/>
              <a:t>Totten</a:t>
            </a:r>
            <a:r>
              <a:rPr lang="en-US" dirty="0" smtClean="0"/>
              <a:t>, Ft. Abercrombie, Ft. Buford, Ft. Berthold, and Ft. Pembina were among the most notable of these military posts. Some of these forts were the site of later historic events, such as Chief Joseph and Sitting Bull’s giving up their struggle against white incursion on their lands and forced culture change.</a:t>
            </a:r>
            <a:br>
              <a:rPr lang="en-US" dirty="0" smtClean="0"/>
            </a:br>
            <a:r>
              <a:rPr lang="en-US" dirty="0" smtClean="0"/>
              <a:t>	Economic, political, military, and social forces brought to bear as a result of the expedition forever changed the northern plains that the Native Peoples had known, and would also forever change those who came to the prairie.</a:t>
            </a:r>
            <a:endParaRPr lang="en-US" dirty="0"/>
          </a:p>
        </p:txBody>
      </p:sp>
    </p:spTree>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pic>
          <p:nvPicPr>
            <p:cNvPr id="19" name="Picture 9" descr="Image result for william clark explorer full body"/>
            <p:cNvPicPr>
              <a:picLocks noChangeAspect="1" noChangeArrowheads="1"/>
            </p:cNvPicPr>
            <p:nvPr/>
          </p:nvPicPr>
          <p:blipFill>
            <a:blip r:embed="rId2"/>
            <a:srcRect l="12557" t="2667" r="6336" b="1531"/>
            <a:stretch>
              <a:fillRect/>
            </a:stretch>
          </p:blipFill>
          <p:spPr bwMode="auto">
            <a:xfrm>
              <a:off x="0" y="0"/>
              <a:ext cx="9144000" cy="6858000"/>
            </a:xfrm>
            <a:prstGeom prst="rect">
              <a:avLst/>
            </a:prstGeom>
            <a:noFill/>
          </p:spPr>
        </p:pic>
        <p:sp>
          <p:nvSpPr>
            <p:cNvPr id="20" name="TextBox 19"/>
            <p:cNvSpPr txBox="1"/>
            <p:nvPr/>
          </p:nvSpPr>
          <p:spPr>
            <a:xfrm>
              <a:off x="0" y="0"/>
              <a:ext cx="9144000" cy="569387"/>
            </a:xfrm>
            <a:prstGeom prst="rect">
              <a:avLst/>
            </a:prstGeom>
            <a:noFill/>
          </p:spPr>
          <p:txBody>
            <a:bodyPr wrap="square" rtlCol="0">
              <a:spAutoFit/>
            </a:bodyPr>
            <a:lstStyle/>
            <a:p>
              <a:pPr algn="ctr"/>
              <a:r>
                <a:rPr lang="en-US" sz="3100" b="1" dirty="0" smtClean="0">
                  <a:ln>
                    <a:solidFill>
                      <a:schemeClr val="tx1"/>
                    </a:solidFill>
                  </a:ln>
                  <a:solidFill>
                    <a:schemeClr val="bg1"/>
                  </a:solidFill>
                  <a:effectLst>
                    <a:outerShdw dist="50800" dir="4800000" algn="ctr" rotWithShape="0">
                      <a:schemeClr val="tx1"/>
                    </a:outerShdw>
                  </a:effectLst>
                  <a:latin typeface="Tempus Sans ITC" pitchFamily="82" charset="0"/>
                </a:rPr>
                <a:t>“the Journey Is Now Ended, the Story Just Begun”</a:t>
              </a:r>
              <a:endParaRPr lang="en-US" sz="3100" b="1" dirty="0">
                <a:ln>
                  <a:solidFill>
                    <a:schemeClr val="tx1"/>
                  </a:solidFill>
                </a:ln>
                <a:solidFill>
                  <a:schemeClr val="bg1"/>
                </a:solidFill>
                <a:effectLst>
                  <a:outerShdw dist="50800" dir="4800000" algn="ctr" rotWithShape="0">
                    <a:schemeClr val="tx1"/>
                  </a:outerShdw>
                </a:effectLst>
                <a:latin typeface="Tempus Sans ITC" pitchFamily="82" charset="0"/>
              </a:endParaRPr>
            </a:p>
          </p:txBody>
        </p:sp>
      </p:grpSp>
      <p:pic>
        <p:nvPicPr>
          <p:cNvPr id="14338" name="Picture 2" descr="Image result for trail of tears"/>
          <p:cNvPicPr>
            <a:picLocks noChangeAspect="1" noChangeArrowheads="1"/>
          </p:cNvPicPr>
          <p:nvPr/>
        </p:nvPicPr>
        <p:blipFill>
          <a:blip r:embed="rId3"/>
          <a:srcRect/>
          <a:stretch>
            <a:fillRect/>
          </a:stretch>
        </p:blipFill>
        <p:spPr bwMode="auto">
          <a:xfrm>
            <a:off x="-1" y="951874"/>
            <a:ext cx="9144001" cy="5906127"/>
          </a:xfrm>
          <a:prstGeom prst="rect">
            <a:avLst/>
          </a:prstGeom>
          <a:noFill/>
        </p:spPr>
      </p:pic>
      <p:pic>
        <p:nvPicPr>
          <p:cNvPr id="14344" name="Picture 8" descr="Image result for santa fe trail"/>
          <p:cNvPicPr>
            <a:picLocks noChangeAspect="1" noChangeArrowheads="1"/>
          </p:cNvPicPr>
          <p:nvPr/>
        </p:nvPicPr>
        <p:blipFill>
          <a:blip r:embed="rId4"/>
          <a:srcRect l="7734" t="14967" r="7333" b="15588"/>
          <a:stretch>
            <a:fillRect/>
          </a:stretch>
        </p:blipFill>
        <p:spPr bwMode="auto">
          <a:xfrm>
            <a:off x="0" y="609600"/>
            <a:ext cx="9144000" cy="6248400"/>
          </a:xfrm>
          <a:prstGeom prst="rect">
            <a:avLst/>
          </a:prstGeom>
          <a:noFill/>
        </p:spPr>
      </p:pic>
      <p:sp>
        <p:nvSpPr>
          <p:cNvPr id="13" name="TextBox 12"/>
          <p:cNvSpPr txBox="1"/>
          <p:nvPr/>
        </p:nvSpPr>
        <p:spPr>
          <a:xfrm>
            <a:off x="0" y="990600"/>
            <a:ext cx="9144000" cy="923330"/>
          </a:xfrm>
          <a:prstGeom prst="rect">
            <a:avLst/>
          </a:prstGeom>
          <a:noFill/>
        </p:spPr>
        <p:txBody>
          <a:bodyPr wrap="square" rtlCol="0">
            <a:spAutoFit/>
          </a:bodyPr>
          <a:lstStyle/>
          <a:p>
            <a:pPr algn="ctr"/>
            <a:r>
              <a:rPr lang="en-US" sz="5400" b="1" dirty="0" smtClean="0">
                <a:solidFill>
                  <a:srgbClr val="FFC000"/>
                </a:solidFill>
                <a:effectLst>
                  <a:outerShdw dist="50800" dir="5400000" sx="102000" sy="102000" algn="ctr" rotWithShape="0">
                    <a:schemeClr val="tx1"/>
                  </a:outerShdw>
                </a:effectLst>
              </a:rPr>
              <a:t>NEXT YEAR</a:t>
            </a:r>
            <a:endParaRPr lang="en-US" sz="5400" dirty="0" smtClean="0"/>
          </a:p>
        </p:txBody>
      </p:sp>
      <p:sp>
        <p:nvSpPr>
          <p:cNvPr id="12" name="Rectangle 3"/>
          <p:cNvSpPr>
            <a:spLocks noChangeArrowheads="1"/>
          </p:cNvSpPr>
          <p:nvPr/>
        </p:nvSpPr>
        <p:spPr bwMode="auto">
          <a:xfrm>
            <a:off x="0" y="2217003"/>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 . .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sp>
        <p:nvSpPr>
          <p:cNvPr id="14" name="Rectangle 3"/>
          <p:cNvSpPr>
            <a:spLocks noChangeArrowheads="1"/>
          </p:cNvSpPr>
          <p:nvPr/>
        </p:nvSpPr>
        <p:spPr bwMode="auto">
          <a:xfrm>
            <a:off x="0" y="3102114"/>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0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Trail of Tears</a:t>
            </a:r>
            <a:endParaRPr kumimoji="0" lang="en-US" sz="40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sp>
        <p:nvSpPr>
          <p:cNvPr id="15" name="Rectangle 3"/>
          <p:cNvSpPr>
            <a:spLocks noChangeArrowheads="1"/>
          </p:cNvSpPr>
          <p:nvPr/>
        </p:nvSpPr>
        <p:spPr bwMode="auto">
          <a:xfrm>
            <a:off x="0" y="3864114"/>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0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Santa Fe Trail</a:t>
            </a:r>
            <a:endParaRPr kumimoji="0" lang="en-US" sz="40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sp useBgFill="1">
        <p:nvSpPr>
          <p:cNvPr id="5" name="TextBox 4"/>
          <p:cNvSpPr txBox="1"/>
          <p:nvPr/>
        </p:nvSpPr>
        <p:spPr>
          <a:xfrm>
            <a:off x="0" y="0"/>
            <a:ext cx="9143999"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latin typeface="Tempus Sans ITC" pitchFamily="82" charset="0"/>
              </a:rPr>
              <a:t>What’s Ahead??</a:t>
            </a:r>
            <a:endParaRPr lang="en-US" sz="5400" b="1" dirty="0">
              <a:effectLst>
                <a:outerShdw dist="50800" dir="5400000" algn="ctr" rotWithShape="0">
                  <a:srgbClr val="FF0000"/>
                </a:outerShdw>
              </a:effectLst>
              <a:latin typeface="Tempus Sans ITC" pitchFamily="8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1000"/>
                                        <p:tgtEl>
                                          <p:spTgt spid="13">
                                            <p:txEl>
                                              <p:pRg st="0" end="0"/>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4344"/>
                                        </p:tgtEl>
                                        <p:attrNameLst>
                                          <p:attrName>style.visibility</p:attrName>
                                        </p:attrNameLst>
                                      </p:cBhvr>
                                      <p:to>
                                        <p:strVal val="visible"/>
                                      </p:to>
                                    </p:set>
                                    <p:animEffect transition="in" filter="fade">
                                      <p:cBhvr>
                                        <p:cTn id="28" dur="2000"/>
                                        <p:tgtEl>
                                          <p:spTgt spid="14344"/>
                                        </p:tgtEl>
                                      </p:cBhvr>
                                    </p:animEffect>
                                  </p:childTnLst>
                                </p:cTn>
                              </p:par>
                              <p:par>
                                <p:cTn id="29" presetID="10" presetClass="exit" presetSubtype="0" fill="hold" nodeType="withEffect">
                                  <p:stCondLst>
                                    <p:cond delay="0"/>
                                  </p:stCondLst>
                                  <p:childTnLst>
                                    <p:animEffect transition="out" filter="fade">
                                      <p:cBhvr>
                                        <p:cTn id="30" dur="2000"/>
                                        <p:tgtEl>
                                          <p:spTgt spid="14338"/>
                                        </p:tgtEl>
                                      </p:cBhvr>
                                    </p:animEffect>
                                    <p:set>
                                      <p:cBhvr>
                                        <p:cTn id="31" dur="1" fill="hold">
                                          <p:stCondLst>
                                            <p:cond delay="1999"/>
                                          </p:stCondLst>
                                        </p:cTn>
                                        <p:tgtEl>
                                          <p:spTgt spid="143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1009" name="Rectangle 1"/>
          <p:cNvSpPr>
            <a:spLocks noChangeArrowheads="1"/>
          </p:cNvSpPr>
          <p:nvPr/>
        </p:nvSpPr>
        <p:spPr bwMode="auto">
          <a:xfrm>
            <a:off x="0" y="609600"/>
            <a:ext cx="9144000" cy="20097810"/>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effectLst/>
                <a:latin typeface="Calibri" pitchFamily="34" charset="0"/>
                <a:ea typeface="Calibri" pitchFamily="34" charset="0"/>
                <a:cs typeface="Times New Roman" pitchFamily="18" charset="0"/>
              </a:rPr>
              <a:t>			REFERENCES</a:t>
            </a:r>
            <a:endParaRPr kumimoji="0" lang="en-US" sz="1000" b="1"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												</a:t>
            </a:r>
            <a:r>
              <a:rPr kumimoji="0" lang="en-US" sz="1000" b="0" i="0" u="sng" strike="noStrike" cap="none" normalizeH="0" baseline="0" dirty="0" smtClean="0">
                <a:ln>
                  <a:noFill/>
                </a:ln>
                <a:effectLst/>
                <a:latin typeface="Calibri" pitchFamily="34" charset="0"/>
                <a:ea typeface="Calibri" pitchFamily="34" charset="0"/>
                <a:cs typeface="Times New Roman" pitchFamily="18" charset="0"/>
              </a:rPr>
              <a:t>MUSEUMS</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Lewis &amp;Clark Boat House Center, 1050 S. Riverside Drive, St. Charles, MO</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Camp River Dubois State Historical Site, One Lewis &amp; Clark Trail, Hartford, IL</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Missouri History Museum, Forest Park, St. Louis , MO</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Arrow Rock State Historic Site, Arrow Rock, MO</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Fort Osage National Historic Landmark, 107 Osage Street, Sibley, MO</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National Frontier Trails Center, 318 West Pacific, Independence, MO</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Frontier Army Museum, Metropolitan Ave @ 4th St, Fort Leavenworth KS</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Independence Park, 990 Skyway Highway, </a:t>
            </a:r>
            <a:r>
              <a:rPr kumimoji="0" lang="en-US" sz="1000" b="0" i="0" u="none" strike="noStrike" cap="none" normalizeH="0" baseline="0" dirty="0" err="1" smtClean="0">
                <a:ln>
                  <a:noFill/>
                </a:ln>
                <a:effectLst/>
                <a:latin typeface="Calibri" pitchFamily="34" charset="0"/>
                <a:ea typeface="Calibri" pitchFamily="34" charset="0"/>
                <a:cs typeface="Times New Roman" pitchFamily="18" charset="0"/>
              </a:rPr>
              <a:t>Atchinson</a:t>
            </a: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 KS</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Pony Express Museum, 914 Penn Street, St. Joseph, MO</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Missouri River Basin Lewis &amp;Clark Interpretative Museum, 100 Valmont Dr, Nebraska City, NE</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Western Historic Trails Center, 3434 Richard Downing Ave, Council Bluffs, IA</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Lewis &amp;Clark Nat'l Historic Trail Headquarters, 601 Riverfront Drive, Omaha, NE</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Fort Atkinson State Historic Park, 201 S 7th St, Fort Calhoun, NE</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Lewis &amp; Clark State Park, Onawa, IA</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Sergeant Floyd Monument, I-29 exit 143, Sioux City, IA</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Lewis &amp;Clark Interpretative Center, Larson Park Rd, Sioux City, IA</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Lewis &amp; Clark Visitor Center, Lewis and Clark Lake, Yankton, SD</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Spirit Mound, </a:t>
            </a:r>
            <a:r>
              <a:rPr kumimoji="0" lang="en-US" sz="1000" b="0" i="0" u="none" strike="noStrike" cap="none" normalizeH="0" baseline="0" dirty="0" err="1" smtClean="0">
                <a:ln>
                  <a:noFill/>
                </a:ln>
                <a:effectLst/>
                <a:latin typeface="Calibri" pitchFamily="34" charset="0"/>
                <a:ea typeface="Calibri" pitchFamily="34" charset="0"/>
                <a:cs typeface="Times New Roman" pitchFamily="18" charset="0"/>
              </a:rPr>
              <a:t>Hy</a:t>
            </a: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 19, 6 miles north Vermillion, SD</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Lewis &amp;Clark Keel Boat Center, I-90 exit 263/265    Chamberlain, SD</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err="1" smtClean="0">
                <a:ln>
                  <a:noFill/>
                </a:ln>
                <a:effectLst/>
                <a:latin typeface="Calibri" pitchFamily="34" charset="0"/>
                <a:ea typeface="Calibri" pitchFamily="34" charset="0"/>
                <a:cs typeface="Times New Roman" pitchFamily="18" charset="0"/>
              </a:rPr>
              <a:t>Akta</a:t>
            </a: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 Lakota Museum, 1301 N Main St, Chamberlain, SD</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Fort Abe Lincoln State Park &amp; On-A-Slant Indian Village, 480 Fort Lincoln Rd, Mandan, ND</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Lewis &amp;Clark Interpretive Center &amp; Fort Mandan, 2576 8th St SW, Washburn, ND</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Knife River Indian Villages Nat’l Historic Site &amp; Big Hidatsa Village Site, County Rd 37, Stanton, ND</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Three Affiliated Tribes Museum, 404 Frontage Road, New Town, ND</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Missouri-Yellowstone Confluence Interpretive Center, 15349 39</a:t>
            </a:r>
            <a:r>
              <a:rPr kumimoji="0" lang="en-US" sz="1000" b="0" i="0" u="none" strike="noStrike" cap="none" normalizeH="0" baseline="30000" dirty="0" smtClean="0">
                <a:ln>
                  <a:noFill/>
                </a:ln>
                <a:effectLst/>
                <a:latin typeface="Calibri" pitchFamily="34" charset="0"/>
                <a:ea typeface="Calibri" pitchFamily="34" charset="0"/>
                <a:cs typeface="Times New Roman" pitchFamily="18" charset="0"/>
              </a:rPr>
              <a:t>th</a:t>
            </a: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 NW, Williston, ND</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Fort Buford State Historic Site, 15349 39th NW, Williston, ND</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Fort Union Trading Post Nat’l Historic Site, 15550 Hwy. 1804, Williston, ND</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Missouri Breaks Interpretive Center, 701 7th Street, Fort Benton, Montana</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Lewis &amp; Clark National Historic Trail Interpretive Center, Giant Springs Heritage SP, Great Falls, MT</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Missouri Headwaters State Park &amp; Nat'l Historic Landmark, Hwy 286 @ Hwy205, Three Forks, MT</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Beaverhead Rock State Park, Hwy 41 south 14 miles from Twin Bridges, MT</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Clark's Lookout State Park, 25 Clark's Lookout Rd, Dillon, MT</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Travelers' Rest Nat’l Historic Landmark, US 93 one mile south of Lolo, Montana</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Lolo Pass Visitor Center, Clearwater National Forest, US-12, ID</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Nez Perce Nat’l Historic Park, 39063 US Hwy 95, Spalding, ID</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Whitman Mission Nat’l Historic Site, 328 Whitman Mission Rd, Walla Walla, WA</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Sacajawea State Park Interpretative Center, 2503 Sacajawea Park Rd, Pasco, WA</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Columbia Gorge Discovery Center, 5000 Discovery Dr, The </a:t>
            </a:r>
            <a:r>
              <a:rPr kumimoji="0" lang="en-US" sz="1000" b="0" i="0" u="none" strike="noStrike" cap="none" normalizeH="0" baseline="0" dirty="0" err="1" smtClean="0">
                <a:ln>
                  <a:noFill/>
                </a:ln>
                <a:effectLst/>
                <a:latin typeface="Calibri" pitchFamily="34" charset="0"/>
                <a:ea typeface="Calibri" pitchFamily="34" charset="0"/>
                <a:cs typeface="Times New Roman" pitchFamily="18" charset="0"/>
              </a:rPr>
              <a:t>Dalles</a:t>
            </a: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 OR</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Columbia Gorge Interpretive Center, 990 SW Rock Creek Dr, Stevenson, WA</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Lewis &amp; Clark State Recreation Site, 1 Jordan Rd, Troutdale, OR</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Fort Clatsop Nat'l Memorial, 92343 Fort Clatsop Road, Astoria, OR</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Clark's Dismal </a:t>
            </a:r>
            <a:r>
              <a:rPr kumimoji="0" lang="en-US" sz="1000" b="0" i="0" u="none" strike="noStrike" cap="none" normalizeH="0" baseline="0" dirty="0" err="1" smtClean="0">
                <a:ln>
                  <a:noFill/>
                </a:ln>
                <a:effectLst/>
                <a:latin typeface="Calibri" pitchFamily="34" charset="0"/>
                <a:ea typeface="Calibri" pitchFamily="34" charset="0"/>
                <a:cs typeface="Times New Roman" pitchFamily="18" charset="0"/>
              </a:rPr>
              <a:t>Nitch</a:t>
            </a: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 Route 401 east of Astoria-</a:t>
            </a:r>
            <a:r>
              <a:rPr kumimoji="0" lang="en-US" sz="1000" b="0" i="0" u="none" strike="noStrike" cap="none" normalizeH="0" baseline="0" dirty="0" err="1" smtClean="0">
                <a:ln>
                  <a:noFill/>
                </a:ln>
                <a:effectLst/>
                <a:latin typeface="Calibri" pitchFamily="34" charset="0"/>
                <a:ea typeface="Calibri" pitchFamily="34" charset="0"/>
                <a:cs typeface="Times New Roman" pitchFamily="18" charset="0"/>
              </a:rPr>
              <a:t>Megler</a:t>
            </a: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 Bridge, WA</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Cape Disappointment State Park, 244 Robert Gray Dr, </a:t>
            </a:r>
            <a:r>
              <a:rPr kumimoji="0" lang="en-US" sz="1000" b="0" i="0" u="none" strike="noStrike" cap="none" normalizeH="0" baseline="0" dirty="0" err="1" smtClean="0">
                <a:ln>
                  <a:noFill/>
                </a:ln>
                <a:effectLst/>
                <a:latin typeface="Calibri" pitchFamily="34" charset="0"/>
                <a:ea typeface="Calibri" pitchFamily="34" charset="0"/>
                <a:cs typeface="Times New Roman" pitchFamily="18" charset="0"/>
              </a:rPr>
              <a:t>Ilwaco</a:t>
            </a: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 WA</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Columbia Pacific Heritage Museum, 115 SE Lake Street, </a:t>
            </a:r>
            <a:r>
              <a:rPr kumimoji="0" lang="en-US" sz="1000" b="0" i="0" u="none" strike="noStrike" cap="none" normalizeH="0" baseline="0" dirty="0" err="1" smtClean="0">
                <a:ln>
                  <a:noFill/>
                </a:ln>
                <a:effectLst/>
                <a:latin typeface="Calibri" pitchFamily="34" charset="0"/>
                <a:ea typeface="Calibri" pitchFamily="34" charset="0"/>
                <a:cs typeface="Times New Roman" pitchFamily="18" charset="0"/>
              </a:rPr>
              <a:t>Ilwaco</a:t>
            </a: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 WA.</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Salt Works &amp; End of Trail Monument, Ave U  Seaside, OR</a:t>
            </a: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Fort Stevens State Park, 100 Peter </a:t>
            </a:r>
            <a:r>
              <a:rPr kumimoji="0" lang="en-US" sz="1000" b="0" i="0" u="none" strike="noStrike" cap="none" normalizeH="0" baseline="0" dirty="0" err="1" smtClean="0">
                <a:ln>
                  <a:noFill/>
                </a:ln>
                <a:effectLst/>
                <a:latin typeface="Calibri" pitchFamily="34" charset="0"/>
                <a:ea typeface="Calibri" pitchFamily="34" charset="0"/>
                <a:cs typeface="Times New Roman" pitchFamily="18" charset="0"/>
              </a:rPr>
              <a:t>Iredale</a:t>
            </a: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 Rd, Hammond, OR</a:t>
            </a:r>
          </a:p>
          <a:p>
            <a:pPr marL="0" marR="0" lvl="0" indent="0" algn="l" defTabSz="914400" rtl="0" eaLnBrk="0" fontAlgn="base" latinLnBrk="0" hangingPunct="0">
              <a:lnSpc>
                <a:spcPct val="100000"/>
              </a:lnSpc>
              <a:spcBef>
                <a:spcPct val="0"/>
              </a:spcBef>
              <a:spcAft>
                <a:spcPct val="0"/>
              </a:spcAft>
              <a:buClrTx/>
              <a:buSzTx/>
              <a:buFontTx/>
              <a:buNone/>
              <a:tabLst/>
            </a:pPr>
            <a:r>
              <a:rPr lang="en-US" sz="1000" dirty="0" smtClean="0">
                <a:latin typeface="Calibri" pitchFamily="34" charset="0"/>
                <a:cs typeface="Times New Roman" pitchFamily="18" charset="0"/>
              </a:rPr>
              <a:t>	</a:t>
            </a:r>
          </a:p>
          <a:p>
            <a:pPr lvl="0" eaLnBrk="0" fontAlgn="base" hangingPunct="0">
              <a:spcBef>
                <a:spcPct val="0"/>
              </a:spcBef>
              <a:spcAft>
                <a:spcPct val="0"/>
              </a:spcAft>
            </a:pPr>
            <a:r>
              <a:rPr lang="en-US" sz="1000" dirty="0" smtClean="0">
                <a:latin typeface="Calibri" pitchFamily="34" charset="0"/>
                <a:ea typeface="Calibri" pitchFamily="34" charset="0"/>
                <a:cs typeface="Times New Roman" pitchFamily="18" charset="0"/>
              </a:rPr>
              <a:t>			</a:t>
            </a:r>
            <a:r>
              <a:rPr lang="en-US" sz="1000" u="sng" dirty="0" smtClean="0">
                <a:latin typeface="Calibri" pitchFamily="34" charset="0"/>
                <a:ea typeface="Calibri" pitchFamily="34" charset="0"/>
                <a:cs typeface="Times New Roman" pitchFamily="18" charset="0"/>
              </a:rPr>
              <a:t>PERSONAL CONTACTS</a:t>
            </a:r>
            <a:endParaRPr lang="en-US" sz="1000" dirty="0" smtClean="0">
              <a:latin typeface="Arial" pitchFamily="34" charset="0"/>
              <a:cs typeface="Arial" pitchFamily="34" charset="0"/>
            </a:endParaRPr>
          </a:p>
          <a:p>
            <a:pPr lvl="0" eaLnBrk="0" fontAlgn="base" hangingPunct="0">
              <a:spcBef>
                <a:spcPct val="0"/>
              </a:spcBef>
              <a:spcAft>
                <a:spcPct val="0"/>
              </a:spcAft>
            </a:pPr>
            <a:r>
              <a:rPr lang="en-US" sz="1000" dirty="0" smtClean="0">
                <a:latin typeface="Calibri" pitchFamily="34" charset="0"/>
                <a:ea typeface="Calibri" pitchFamily="34" charset="0"/>
                <a:cs typeface="Times New Roman" pitchFamily="18" charset="0"/>
              </a:rPr>
              <a:t>James Harlan, Arrow Rock SHS, </a:t>
            </a:r>
            <a:r>
              <a:rPr lang="en-US" sz="1000" dirty="0" smtClean="0">
                <a:latin typeface="Calibri" pitchFamily="34" charset="0"/>
                <a:ea typeface="Calibri" pitchFamily="34" charset="0"/>
                <a:cs typeface="Times New Roman" pitchFamily="18" charset="0"/>
                <a:hlinkClick r:id="rId2"/>
              </a:rPr>
              <a:t>HarlanJ@Missouri.edu</a:t>
            </a:r>
            <a:endParaRPr lang="en-US" sz="1000" dirty="0" smtClean="0">
              <a:latin typeface="Calibri" pitchFamily="34" charset="0"/>
              <a:ea typeface="Calibri" pitchFamily="34" charset="0"/>
              <a:cs typeface="Times New Roman" pitchFamily="18" charset="0"/>
            </a:endParaRPr>
          </a:p>
          <a:p>
            <a:pPr lvl="0" eaLnBrk="0" fontAlgn="base" hangingPunct="0">
              <a:spcBef>
                <a:spcPct val="0"/>
              </a:spcBef>
              <a:spcAft>
                <a:spcPct val="0"/>
              </a:spcAft>
            </a:pPr>
            <a:r>
              <a:rPr lang="en-US" sz="1000" dirty="0" smtClean="0">
                <a:latin typeface="Calibri" pitchFamily="34" charset="0"/>
                <a:ea typeface="Calibri" pitchFamily="34" charset="0"/>
                <a:cs typeface="Times New Roman" pitchFamily="18" charset="0"/>
              </a:rPr>
              <a:t>James Denny, Arrow Rock SHS, </a:t>
            </a:r>
            <a:r>
              <a:rPr lang="en-US" sz="1000" dirty="0" smtClean="0">
                <a:latin typeface="Calibri" pitchFamily="34" charset="0"/>
                <a:ea typeface="Calibri" pitchFamily="34" charset="0"/>
                <a:cs typeface="Times New Roman" pitchFamily="18" charset="0"/>
                <a:hlinkClick r:id="rId3"/>
              </a:rPr>
              <a:t>denny2386@gmail.com</a:t>
            </a:r>
            <a:endParaRPr lang="en-US" sz="1000" dirty="0" smtClean="0">
              <a:latin typeface="Calibri" pitchFamily="34" charset="0"/>
              <a:ea typeface="Calibri" pitchFamily="34" charset="0"/>
              <a:cs typeface="Times New Roman" pitchFamily="18" charset="0"/>
            </a:endParaRPr>
          </a:p>
          <a:p>
            <a:pPr lvl="0" eaLnBrk="0" fontAlgn="base" hangingPunct="0">
              <a:spcBef>
                <a:spcPct val="0"/>
              </a:spcBef>
              <a:spcAft>
                <a:spcPct val="0"/>
              </a:spcAft>
            </a:pPr>
            <a:r>
              <a:rPr lang="en-US" sz="1000" dirty="0" smtClean="0">
                <a:latin typeface="Calibri" pitchFamily="34" charset="0"/>
                <a:ea typeface="Calibri" pitchFamily="34" charset="0"/>
                <a:cs typeface="Times New Roman" pitchFamily="18" charset="0"/>
              </a:rPr>
              <a:t>Susan </a:t>
            </a:r>
            <a:r>
              <a:rPr lang="en-US" sz="1000" dirty="0" err="1" smtClean="0">
                <a:latin typeface="Calibri" pitchFamily="34" charset="0"/>
                <a:ea typeface="Calibri" pitchFamily="34" charset="0"/>
                <a:cs typeface="Times New Roman" pitchFamily="18" charset="0"/>
              </a:rPr>
              <a:t>Juza</a:t>
            </a:r>
            <a:r>
              <a:rPr lang="en-US" sz="1000" dirty="0" smtClean="0">
                <a:latin typeface="Calibri" pitchFamily="34" charset="0"/>
                <a:ea typeface="Calibri" pitchFamily="34" charset="0"/>
                <a:cs typeface="Times New Roman" pitchFamily="18" charset="0"/>
              </a:rPr>
              <a:t>, Historian,  Fort Atkinson </a:t>
            </a:r>
            <a:r>
              <a:rPr lang="en-US" sz="1000" dirty="0" smtClean="0">
                <a:latin typeface="Calibri" pitchFamily="34" charset="0"/>
                <a:ea typeface="Calibri" pitchFamily="34" charset="0"/>
                <a:cs typeface="Times New Roman" pitchFamily="18" charset="0"/>
                <a:hlinkClick r:id="rId4"/>
              </a:rPr>
              <a:t>sjuzaA@yahoo.com</a:t>
            </a:r>
            <a:endParaRPr lang="en-US" sz="1000" dirty="0" smtClean="0">
              <a:latin typeface="Calibri" pitchFamily="34" charset="0"/>
              <a:ea typeface="Calibri" pitchFamily="34" charset="0"/>
              <a:cs typeface="Times New Roman" pitchFamily="18" charset="0"/>
            </a:endParaRPr>
          </a:p>
          <a:p>
            <a:pPr lvl="0" eaLnBrk="0" fontAlgn="base" hangingPunct="0">
              <a:spcBef>
                <a:spcPct val="0"/>
              </a:spcBef>
              <a:spcAft>
                <a:spcPct val="0"/>
              </a:spcAft>
            </a:pPr>
            <a:r>
              <a:rPr lang="en-US" sz="1000" dirty="0" smtClean="0">
                <a:latin typeface="Calibri" pitchFamily="34" charset="0"/>
                <a:ea typeface="Calibri" pitchFamily="34" charset="0"/>
                <a:cs typeface="Times New Roman" pitchFamily="18" charset="0"/>
              </a:rPr>
              <a:t>Ranger Ryan, (intern), L&amp;C National Park Visitor Center</a:t>
            </a:r>
          </a:p>
          <a:p>
            <a:pPr lvl="0" eaLnBrk="0" fontAlgn="base" hangingPunct="0">
              <a:spcBef>
                <a:spcPct val="0"/>
              </a:spcBef>
              <a:spcAft>
                <a:spcPct val="0"/>
              </a:spcAft>
            </a:pPr>
            <a:r>
              <a:rPr lang="en-US" sz="1000" dirty="0" smtClean="0">
                <a:latin typeface="Calibri" pitchFamily="34" charset="0"/>
                <a:ea typeface="Calibri" pitchFamily="34" charset="0"/>
                <a:cs typeface="Times New Roman" pitchFamily="18" charset="0"/>
              </a:rPr>
              <a:t>Rob Hanna, Park Ranger, Fort Mandan, </a:t>
            </a:r>
            <a:r>
              <a:rPr lang="en-US" sz="1000" dirty="0" smtClean="0">
                <a:latin typeface="Calibri" pitchFamily="34" charset="0"/>
                <a:ea typeface="Calibri" pitchFamily="34" charset="0"/>
                <a:cs typeface="Times New Roman" pitchFamily="18" charset="0"/>
                <a:hlinkClick r:id="rId5"/>
              </a:rPr>
              <a:t>rhanna@nd.gov</a:t>
            </a:r>
            <a:endParaRPr lang="en-US" sz="1000" dirty="0" smtClean="0">
              <a:latin typeface="Calibri" pitchFamily="34" charset="0"/>
              <a:ea typeface="Calibri" pitchFamily="34" charset="0"/>
              <a:cs typeface="Times New Roman" pitchFamily="18" charset="0"/>
            </a:endParaRPr>
          </a:p>
          <a:p>
            <a:pPr lvl="0" eaLnBrk="0" fontAlgn="base" hangingPunct="0">
              <a:spcBef>
                <a:spcPct val="0"/>
              </a:spcBef>
              <a:spcAft>
                <a:spcPct val="0"/>
              </a:spcAft>
            </a:pPr>
            <a:endParaRPr lang="en-US" sz="1000" dirty="0" smtClean="0">
              <a:latin typeface="Calibri" pitchFamily="34" charset="0"/>
              <a:cs typeface="Times New Roman" pitchFamily="18" charset="0"/>
            </a:endParaRPr>
          </a:p>
          <a:p>
            <a:pPr lvl="0" eaLnBrk="0" fontAlgn="base" hangingPunct="0">
              <a:spcBef>
                <a:spcPct val="0"/>
              </a:spcBef>
              <a:spcAft>
                <a:spcPct val="0"/>
              </a:spcAft>
            </a:pPr>
            <a:r>
              <a:rPr lang="en-US" sz="1000" dirty="0" smtClean="0">
                <a:latin typeface="Calibri" pitchFamily="34" charset="0"/>
                <a:cs typeface="Times New Roman" pitchFamily="18" charset="0"/>
              </a:rPr>
              <a:t>			</a:t>
            </a:r>
            <a:r>
              <a:rPr lang="en-US" sz="1000" u="sng" dirty="0" smtClean="0">
                <a:latin typeface="Calibri" pitchFamily="34" charset="0"/>
                <a:cs typeface="Times New Roman" pitchFamily="18" charset="0"/>
              </a:rPr>
              <a:t>WEBSITES</a:t>
            </a:r>
          </a:p>
          <a:p>
            <a:r>
              <a:rPr lang="fr-FR" sz="1000" u="sng" dirty="0" smtClean="0">
                <a:hlinkClick r:id="rId6"/>
              </a:rPr>
              <a:t>http://www.731louisianapurchase.blogspot.com/2008/05/timeline-of-events-louisiana-purchase.html </a:t>
            </a:r>
            <a:r>
              <a:rPr lang="fr-FR" sz="1000" dirty="0" smtClean="0"/>
              <a:t> </a:t>
            </a:r>
            <a:r>
              <a:rPr lang="fr-FR" sz="1000" u="sng" dirty="0" smtClean="0">
                <a:hlinkClick r:id="rId7"/>
              </a:rPr>
              <a:t>http://www.ameriquefrancaise.org/en/article-722/Fort_William,_Crossroad_of_a_Fur_Trading_Empire_.html </a:t>
            </a:r>
            <a:r>
              <a:rPr lang="fr-FR" sz="1000" dirty="0" smtClean="0"/>
              <a:t> </a:t>
            </a:r>
            <a:r>
              <a:rPr lang="fr-FR" sz="1000" u="sng" dirty="0" smtClean="0">
                <a:hlinkClick r:id="rId8"/>
              </a:rPr>
              <a:t>http://www.campdubois.com/html/history.html </a:t>
            </a:r>
            <a:r>
              <a:rPr lang="fr-FR" sz="1000" dirty="0" smtClean="0"/>
              <a:t> </a:t>
            </a:r>
            <a:r>
              <a:rPr lang="fr-FR" sz="1000" u="sng" dirty="0" smtClean="0">
                <a:hlinkClick r:id="rId9"/>
              </a:rPr>
              <a:t>http://www.exhibits.hsl.virginia.edu/lewisclark/planning/ </a:t>
            </a:r>
            <a:r>
              <a:rPr lang="fr-FR" sz="1000" dirty="0" smtClean="0"/>
              <a:t> </a:t>
            </a:r>
            <a:r>
              <a:rPr lang="fr-FR" sz="1000" u="sng" dirty="0" smtClean="0">
                <a:hlinkClick r:id="rId10"/>
              </a:rPr>
              <a:t>http://www.fallsoftheohio.org/lewis_and_clark.html </a:t>
            </a:r>
            <a:r>
              <a:rPr lang="fr-FR" sz="1000" dirty="0" smtClean="0"/>
              <a:t> </a:t>
            </a:r>
            <a:r>
              <a:rPr lang="fr-FR" sz="1000" u="sng" dirty="0" smtClean="0">
                <a:hlinkClick r:id="rId11"/>
              </a:rPr>
              <a:t>http://www.garylucy.com/LCwoodriver.html </a:t>
            </a:r>
            <a:r>
              <a:rPr lang="fr-FR" sz="1000" dirty="0" smtClean="0"/>
              <a:t> </a:t>
            </a:r>
            <a:r>
              <a:rPr lang="fr-FR" sz="1000" u="sng" dirty="0" smtClean="0">
                <a:hlinkClick r:id="rId12"/>
              </a:rPr>
              <a:t>http://www.hbcheritage.ca/hbcheritage/history/acquisitions/furtrade/nwc </a:t>
            </a:r>
            <a:r>
              <a:rPr lang="fr-FR" sz="1000" dirty="0" smtClean="0"/>
              <a:t> </a:t>
            </a:r>
            <a:r>
              <a:rPr lang="fr-FR" sz="1000" u="sng" dirty="0" smtClean="0">
                <a:hlinkClick r:id="rId13"/>
              </a:rPr>
              <a:t>http://www.history.org/foundation/journal/winter08/passage.cfm </a:t>
            </a:r>
            <a:r>
              <a:rPr lang="fr-FR" sz="1000" dirty="0" smtClean="0"/>
              <a:t> </a:t>
            </a:r>
          </a:p>
          <a:p>
            <a:r>
              <a:rPr lang="en-US" sz="1000" dirty="0" smtClean="0">
                <a:hlinkClick r:id="rId14"/>
              </a:rPr>
              <a:t>http://www.history.army.mil/LC/The%20People/contract_boatmen.htm</a:t>
            </a:r>
            <a:endParaRPr lang="en-US" sz="1000" dirty="0" smtClean="0"/>
          </a:p>
          <a:p>
            <a:r>
              <a:rPr lang="fr-FR" sz="1000" u="sng" dirty="0" smtClean="0">
                <a:hlinkClick r:id="rId15"/>
              </a:rPr>
              <a:t>http://www.historyculturebybicycle.blogspot.com/2014/09/sergeant-floyd-river-museum-red-pirogue.html </a:t>
            </a:r>
            <a:r>
              <a:rPr lang="fr-FR" sz="1000" dirty="0" smtClean="0"/>
              <a:t> </a:t>
            </a:r>
            <a:r>
              <a:rPr lang="fr-FR" sz="1000" u="sng" dirty="0" smtClean="0">
                <a:hlinkClick r:id="rId16"/>
              </a:rPr>
              <a:t>http://www.hyperphysics.phy-astr.gsu.edu/hbase/Geophys/platemt.html </a:t>
            </a:r>
            <a:r>
              <a:rPr lang="fr-FR" sz="1000" dirty="0" smtClean="0"/>
              <a:t> </a:t>
            </a:r>
            <a:r>
              <a:rPr lang="fr-FR" sz="1000" u="sng" dirty="0" smtClean="0">
                <a:hlinkClick r:id="rId17"/>
              </a:rPr>
              <a:t>http://www.learningenglish.voanews.com/a/tales-from-the-lewis-and-clark-expedition/2997473.html </a:t>
            </a:r>
            <a:r>
              <a:rPr lang="fr-FR" sz="1000" dirty="0" smtClean="0"/>
              <a:t> </a:t>
            </a:r>
            <a:r>
              <a:rPr lang="fr-FR" sz="1000" u="sng" dirty="0" smtClean="0">
                <a:hlinkClick r:id="rId18"/>
              </a:rPr>
              <a:t>http://www.lewisandclarkinkentucky.org/places/falls_timeline.shtml </a:t>
            </a:r>
            <a:r>
              <a:rPr lang="fr-FR" sz="1000" dirty="0" smtClean="0"/>
              <a:t> </a:t>
            </a:r>
            <a:r>
              <a:rPr lang="fr-FR" sz="1000" u="sng" dirty="0" smtClean="0">
                <a:hlinkClick r:id="rId19"/>
              </a:rPr>
              <a:t>http://www.lewisandclarktrail.com/index.html </a:t>
            </a:r>
            <a:r>
              <a:rPr lang="fr-FR" sz="1000" dirty="0" smtClean="0"/>
              <a:t> </a:t>
            </a:r>
            <a:r>
              <a:rPr lang="fr-FR" sz="1000" u="sng" dirty="0" smtClean="0">
                <a:hlinkClick r:id="rId20"/>
              </a:rPr>
              <a:t>http://www.lewisandclarktrail.com/section3/montanacities/greatfalls/ironboat.htm </a:t>
            </a:r>
            <a:r>
              <a:rPr lang="fr-FR" sz="1000" dirty="0" smtClean="0"/>
              <a:t> </a:t>
            </a:r>
            <a:r>
              <a:rPr lang="fr-FR" sz="1000" u="sng" dirty="0" smtClean="0">
                <a:hlinkClick r:id="rId21"/>
              </a:rPr>
              <a:t>http://www.lewisandclarktrail.com/trailadventures/e149.htm </a:t>
            </a:r>
            <a:r>
              <a:rPr lang="fr-FR" sz="1000" dirty="0" smtClean="0"/>
              <a:t> </a:t>
            </a:r>
            <a:r>
              <a:rPr lang="fr-FR" sz="1000" u="sng" dirty="0" smtClean="0">
                <a:hlinkClick r:id="rId22"/>
              </a:rPr>
              <a:t>http://www.lewis-clark.org/article/1887 </a:t>
            </a:r>
            <a:r>
              <a:rPr lang="fr-FR" sz="1000" dirty="0" smtClean="0"/>
              <a:t> </a:t>
            </a:r>
            <a:r>
              <a:rPr lang="fr-FR" sz="1000" u="sng" dirty="0" smtClean="0">
                <a:hlinkClick r:id="rId23"/>
              </a:rPr>
              <a:t>http://www.lewis-clark.org/article/2295 </a:t>
            </a:r>
            <a:r>
              <a:rPr lang="fr-FR" sz="1000" dirty="0" smtClean="0"/>
              <a:t> </a:t>
            </a:r>
            <a:r>
              <a:rPr lang="fr-FR" sz="1000" u="sng" dirty="0" smtClean="0">
                <a:hlinkClick r:id="rId24"/>
              </a:rPr>
              <a:t>http://www.lewis-clark.org/article/2851 </a:t>
            </a:r>
            <a:r>
              <a:rPr lang="fr-FR" sz="1000" dirty="0" smtClean="0"/>
              <a:t> </a:t>
            </a:r>
            <a:r>
              <a:rPr lang="fr-FR" sz="1000" u="sng" dirty="0" smtClean="0">
                <a:hlinkClick r:id="rId25"/>
              </a:rPr>
              <a:t>http://www.lewis-clark.org/article/3072# </a:t>
            </a:r>
            <a:r>
              <a:rPr lang="fr-FR" sz="1000" dirty="0" smtClean="0"/>
              <a:t> </a:t>
            </a:r>
            <a:r>
              <a:rPr lang="fr-FR" sz="1000" u="sng" dirty="0" smtClean="0">
                <a:hlinkClick r:id="rId26"/>
              </a:rPr>
              <a:t>http://www.lewis-clark.org/article/3098# </a:t>
            </a:r>
            <a:r>
              <a:rPr lang="fr-FR" sz="1000" dirty="0" smtClean="0"/>
              <a:t> </a:t>
            </a:r>
          </a:p>
          <a:p>
            <a:r>
              <a:rPr lang="en-US" sz="1000" dirty="0" smtClean="0">
                <a:hlinkClick r:id="rId27"/>
              </a:rPr>
              <a:t>http://www.lewis-clark.org/article/2640</a:t>
            </a:r>
            <a:endParaRPr lang="en-US" sz="1000" dirty="0" smtClean="0"/>
          </a:p>
          <a:p>
            <a:r>
              <a:rPr lang="fr-FR" sz="1000" u="sng" dirty="0" smtClean="0">
                <a:hlinkClick r:id="rId28"/>
              </a:rPr>
              <a:t>http://www.livescience.com/37706-what-is-plate-tectonics.html </a:t>
            </a:r>
            <a:r>
              <a:rPr lang="fr-FR" sz="1000" dirty="0" smtClean="0"/>
              <a:t> </a:t>
            </a:r>
            <a:r>
              <a:rPr lang="fr-FR" sz="1000" u="sng" dirty="0" smtClean="0">
                <a:hlinkClick r:id="rId29"/>
              </a:rPr>
              <a:t>http://www.mhaynesart.com/Galleries.php?Gallery=LewisClark </a:t>
            </a:r>
            <a:r>
              <a:rPr lang="fr-FR" sz="1000" dirty="0" smtClean="0"/>
              <a:t> </a:t>
            </a:r>
            <a:r>
              <a:rPr lang="fr-FR" sz="1000" u="sng" dirty="0" smtClean="0">
                <a:hlinkClick r:id="rId30"/>
              </a:rPr>
              <a:t>http://www.nytimes.com/1983/11/29/science/a-great-lost-river-gets-its-due.html </a:t>
            </a:r>
            <a:r>
              <a:rPr lang="fr-FR" sz="1000" dirty="0" smtClean="0"/>
              <a:t> </a:t>
            </a:r>
            <a:r>
              <a:rPr lang="fr-FR" sz="1000" u="sng" dirty="0" smtClean="0">
                <a:hlinkClick r:id="rId31"/>
              </a:rPr>
              <a:t>http://www.oldfortsteuben.com/admin/data/files/2015%20Brochure%20for%20legacy%20trail2.pdf </a:t>
            </a:r>
            <a:r>
              <a:rPr lang="fr-FR" sz="1000" dirty="0" smtClean="0"/>
              <a:t> </a:t>
            </a:r>
            <a:r>
              <a:rPr lang="fr-FR" sz="1000" u="sng" dirty="0" smtClean="0">
                <a:hlinkClick r:id="rId32"/>
              </a:rPr>
              <a:t>http://www.pbs.org/lewisandclark/inside/seaman.html </a:t>
            </a:r>
            <a:r>
              <a:rPr lang="fr-FR" sz="1000" dirty="0" smtClean="0"/>
              <a:t> </a:t>
            </a:r>
            <a:r>
              <a:rPr lang="fr-FR" sz="1000" u="sng" dirty="0" smtClean="0">
                <a:hlinkClick r:id="rId33"/>
              </a:rPr>
              <a:t>http://www.thecanadianencyclopedia.ca/en/article/sir-alexander-mackenzie-explorer/ </a:t>
            </a:r>
            <a:r>
              <a:rPr lang="fr-FR" sz="1000" dirty="0" smtClean="0"/>
              <a:t> </a:t>
            </a:r>
            <a:r>
              <a:rPr lang="fr-FR" sz="1000" u="sng" dirty="0" smtClean="0">
                <a:hlinkClick r:id="rId34"/>
              </a:rPr>
              <a:t>https://en.wikipedia.org/wiki/Alexander_Mackenzie_(explorer) </a:t>
            </a:r>
            <a:r>
              <a:rPr lang="fr-FR" sz="1000" dirty="0" smtClean="0"/>
              <a:t> </a:t>
            </a:r>
            <a:r>
              <a:rPr lang="fr-FR" sz="1000" u="sng" dirty="0" smtClean="0">
                <a:hlinkClick r:id="rId35"/>
              </a:rPr>
              <a:t>https://en.wikipedia.org/wiki/Andrew_Ellicott</a:t>
            </a:r>
            <a:r>
              <a:rPr lang="fr-FR" sz="1000" dirty="0" smtClean="0"/>
              <a:t> </a:t>
            </a:r>
            <a:r>
              <a:rPr lang="fr-FR" sz="1000" u="sng" dirty="0" smtClean="0">
                <a:hlinkClick r:id="rId36"/>
              </a:rPr>
              <a:t>https://en.wikipedia.org/wiki/Anthony_Henday </a:t>
            </a:r>
            <a:r>
              <a:rPr lang="fr-FR" sz="1000" dirty="0" smtClean="0"/>
              <a:t> </a:t>
            </a:r>
            <a:r>
              <a:rPr lang="fr-FR" sz="1000" u="sng" dirty="0" smtClean="0">
                <a:hlinkClick r:id="rId37"/>
              </a:rPr>
              <a:t>https://en.wikipedia.org/wiki/Benjamin_Rush</a:t>
            </a:r>
            <a:r>
              <a:rPr lang="fr-FR" sz="1000" dirty="0" smtClean="0"/>
              <a:t> </a:t>
            </a:r>
            <a:r>
              <a:rPr lang="fr-FR" sz="1000" u="sng" dirty="0" smtClean="0">
                <a:hlinkClick r:id="rId38"/>
              </a:rPr>
              <a:t>https://en.wikipedia.org/wiki/Benjamin_Smith_Barton</a:t>
            </a:r>
            <a:r>
              <a:rPr lang="fr-FR" sz="1000" dirty="0" smtClean="0"/>
              <a:t> </a:t>
            </a:r>
            <a:r>
              <a:rPr lang="fr-FR" sz="1000" u="sng" dirty="0" smtClean="0">
                <a:hlinkClick r:id="rId39"/>
              </a:rPr>
              <a:t>https://en.wikipedia.org/wiki/Caspar_Wistar_(physician</a:t>
            </a:r>
            <a:r>
              <a:rPr lang="fr-FR" sz="1000" dirty="0" smtClean="0"/>
              <a:t> </a:t>
            </a:r>
            <a:r>
              <a:rPr lang="fr-FR" sz="1000" u="sng" dirty="0" smtClean="0">
                <a:hlinkClick r:id="rId40"/>
              </a:rPr>
              <a:t>https://en.wikipedia.org/wiki/Continental_collision </a:t>
            </a:r>
            <a:r>
              <a:rPr lang="fr-FR" sz="1000" dirty="0" smtClean="0"/>
              <a:t> </a:t>
            </a:r>
            <a:r>
              <a:rPr lang="fr-FR" sz="1000" u="sng" dirty="0" smtClean="0">
                <a:hlinkClick r:id="rId41"/>
              </a:rPr>
              <a:t>https://en.wikipedia.org/wiki/Continental_divide </a:t>
            </a:r>
            <a:r>
              <a:rPr lang="fr-FR" sz="1000" dirty="0" smtClean="0"/>
              <a:t> </a:t>
            </a:r>
            <a:r>
              <a:rPr lang="fr-FR" sz="1000" u="sng" dirty="0" smtClean="0">
                <a:hlinkClick r:id="rId42"/>
              </a:rPr>
              <a:t>https://en.wikipedia.org/wiki/Corps_of_Discovery </a:t>
            </a:r>
            <a:r>
              <a:rPr lang="fr-FR" sz="1000" dirty="0" smtClean="0"/>
              <a:t> </a:t>
            </a:r>
            <a:r>
              <a:rPr lang="fr-FR" sz="1000" u="sng" dirty="0" smtClean="0">
                <a:hlinkClick r:id="rId43"/>
              </a:rPr>
              <a:t>https://en.wikipedia.org/wiki/Eastern_Continental_Divide </a:t>
            </a:r>
            <a:r>
              <a:rPr lang="fr-FR" sz="1000" dirty="0" smtClean="0"/>
              <a:t> </a:t>
            </a:r>
            <a:r>
              <a:rPr lang="fr-FR" sz="1000" u="sng" dirty="0" smtClean="0">
                <a:hlinkClick r:id="rId44"/>
              </a:rPr>
              <a:t>https://en.wikipedia.org/wiki/Exploration_of_North_America </a:t>
            </a:r>
            <a:r>
              <a:rPr lang="fr-FR" sz="1000" dirty="0" smtClean="0"/>
              <a:t> </a:t>
            </a:r>
            <a:r>
              <a:rPr lang="fr-FR" sz="1000" u="sng" dirty="0" smtClean="0">
                <a:hlinkClick r:id="rId45"/>
              </a:rPr>
              <a:t>https://en.wikipedia.org/wiki/Falls_of_the_Ohio_National_Wildlife_Conservation_Area </a:t>
            </a:r>
            <a:r>
              <a:rPr lang="fr-FR" sz="1000" dirty="0" smtClean="0"/>
              <a:t> </a:t>
            </a:r>
            <a:r>
              <a:rPr lang="fr-FR" sz="1000" u="sng" dirty="0" smtClean="0">
                <a:hlinkClick r:id="rId46"/>
              </a:rPr>
              <a:t>https://en.wikipedia.org/wiki/Harpers_Ferry,_West_Virginia </a:t>
            </a:r>
            <a:r>
              <a:rPr lang="fr-FR" sz="1000" dirty="0" smtClean="0"/>
              <a:t> </a:t>
            </a:r>
            <a:r>
              <a:rPr lang="fr-FR" sz="1000" u="sng" dirty="0" smtClean="0">
                <a:hlinkClick r:id="rId47"/>
              </a:rPr>
              <a:t>https://en.wikipedia.org/wiki/Henry_Kelsey </a:t>
            </a:r>
            <a:r>
              <a:rPr lang="fr-FR" sz="1000" dirty="0" smtClean="0"/>
              <a:t> </a:t>
            </a:r>
            <a:r>
              <a:rPr lang="fr-FR" sz="1000" u="sng" dirty="0" smtClean="0">
                <a:hlinkClick r:id="rId48"/>
              </a:rPr>
              <a:t>https://en.wikipedia.org/wiki/History_of_Pittsburgh </a:t>
            </a:r>
            <a:r>
              <a:rPr lang="fr-FR" sz="1000" dirty="0" smtClean="0"/>
              <a:t> </a:t>
            </a:r>
            <a:r>
              <a:rPr lang="fr-FR" sz="1000" u="sng" dirty="0" smtClean="0">
                <a:hlinkClick r:id="rId49"/>
              </a:rPr>
              <a:t>https://en.wikipedia.org/wiki/Hudson%27s_Bay_Company </a:t>
            </a:r>
            <a:r>
              <a:rPr lang="fr-FR" sz="1000" dirty="0" smtClean="0"/>
              <a:t> </a:t>
            </a:r>
            <a:r>
              <a:rPr lang="fr-FR" sz="1000" u="sng" dirty="0" smtClean="0">
                <a:hlinkClick r:id="rId50"/>
              </a:rPr>
              <a:t>https://en.wikipedia.org/wiki/Lake_Tight </a:t>
            </a:r>
            <a:r>
              <a:rPr lang="fr-FR" sz="1000" dirty="0" smtClean="0"/>
              <a:t> </a:t>
            </a:r>
            <a:r>
              <a:rPr lang="fr-FR" sz="1000" u="sng" dirty="0" smtClean="0">
                <a:hlinkClick r:id="rId51"/>
              </a:rPr>
              <a:t>https://en.wikipedia.org/wiki/Lewis_and_Clark_Expedition </a:t>
            </a:r>
            <a:r>
              <a:rPr lang="fr-FR" sz="1000" dirty="0" smtClean="0"/>
              <a:t> </a:t>
            </a:r>
            <a:r>
              <a:rPr lang="fr-FR" sz="1000" u="sng" dirty="0" smtClean="0">
                <a:hlinkClick r:id="rId52"/>
              </a:rPr>
              <a:t>https://en.wikipedia.org/wiki/Mountain_formation </a:t>
            </a:r>
            <a:r>
              <a:rPr lang="fr-FR" sz="1000" dirty="0" smtClean="0"/>
              <a:t> </a:t>
            </a:r>
            <a:r>
              <a:rPr lang="fr-FR" sz="1000" u="sng" dirty="0" smtClean="0">
                <a:hlinkClick r:id="rId53"/>
              </a:rPr>
              <a:t>https://en.wikipedia.org/wiki/North_West_Company </a:t>
            </a:r>
            <a:r>
              <a:rPr lang="fr-FR" sz="1000" dirty="0" smtClean="0"/>
              <a:t> </a:t>
            </a:r>
            <a:r>
              <a:rPr lang="fr-FR" sz="1000" u="sng" dirty="0" smtClean="0">
                <a:hlinkClick r:id="rId54"/>
              </a:rPr>
              <a:t>https://en.wikipedia.org/wiki/Ohio_River </a:t>
            </a:r>
            <a:r>
              <a:rPr lang="fr-FR" sz="1000" dirty="0" smtClean="0"/>
              <a:t> </a:t>
            </a:r>
            <a:r>
              <a:rPr lang="fr-FR" sz="1000" u="sng" dirty="0" smtClean="0">
                <a:hlinkClick r:id="rId55"/>
              </a:rPr>
              <a:t>https://en.wikipedia.org/wiki/Peter_Pond </a:t>
            </a:r>
            <a:r>
              <a:rPr lang="fr-FR" sz="1000" dirty="0" smtClean="0"/>
              <a:t> </a:t>
            </a:r>
            <a:r>
              <a:rPr lang="fr-FR" sz="1000" u="sng" dirty="0" smtClean="0">
                <a:hlinkClick r:id="rId56"/>
              </a:rPr>
              <a:t>https://en.wikipedia.org/wiki/Pierre_Gaultier_de_Varennes,_sieur_de_La_V%C3%A9rendryePierre Gaultier de Varennes, sieur de La </a:t>
            </a:r>
            <a:r>
              <a:rPr lang="fr-FR" sz="1000" u="sng" dirty="0" err="1" smtClean="0">
                <a:hlinkClick r:id="rId56"/>
              </a:rPr>
              <a:t>Vérendrye</a:t>
            </a:r>
            <a:r>
              <a:rPr lang="fr-FR" sz="1000" u="sng" dirty="0" smtClean="0">
                <a:hlinkClick r:id="rId56"/>
              </a:rPr>
              <a:t> </a:t>
            </a:r>
            <a:r>
              <a:rPr lang="fr-FR" sz="1000" dirty="0" smtClean="0"/>
              <a:t> </a:t>
            </a:r>
            <a:r>
              <a:rPr lang="fr-FR" sz="1000" u="sng" dirty="0" smtClean="0">
                <a:hlinkClick r:id="rId57"/>
              </a:rPr>
              <a:t>https://en.wikipedia.org/wiki/Prince_of_Wales_Fort </a:t>
            </a:r>
            <a:r>
              <a:rPr lang="fr-FR" sz="1000" dirty="0" smtClean="0"/>
              <a:t> </a:t>
            </a:r>
            <a:r>
              <a:rPr lang="fr-FR" sz="1000" u="sng" dirty="0" smtClean="0">
                <a:hlinkClick r:id="rId58"/>
              </a:rPr>
              <a:t>https://en.wikipedia.org/wiki/Robert_Patterson_(educator)</a:t>
            </a:r>
            <a:r>
              <a:rPr lang="fr-FR" sz="1000" dirty="0" smtClean="0"/>
              <a:t> </a:t>
            </a:r>
            <a:r>
              <a:rPr lang="fr-FR" sz="1000" u="sng" dirty="0" smtClean="0">
                <a:hlinkClick r:id="rId59"/>
              </a:rPr>
              <a:t>https://en.wikipedia.org/wiki/Samuel_Hearne </a:t>
            </a:r>
            <a:r>
              <a:rPr lang="fr-FR" sz="1000" dirty="0" smtClean="0"/>
              <a:t> </a:t>
            </a:r>
            <a:r>
              <a:rPr lang="fr-FR" sz="1000" u="sng" dirty="0" smtClean="0">
                <a:hlinkClick r:id="rId60"/>
              </a:rPr>
              <a:t>https://en.wikipedia.org/wiki/Seaman_(dog) </a:t>
            </a:r>
            <a:r>
              <a:rPr lang="fr-FR" sz="1000" dirty="0" smtClean="0"/>
              <a:t> </a:t>
            </a:r>
            <a:r>
              <a:rPr lang="fr-FR" sz="1000" u="sng" dirty="0" smtClean="0">
                <a:hlinkClick r:id="rId61"/>
              </a:rPr>
              <a:t>https://en.wikipedia.org/wiki/Teays_River </a:t>
            </a:r>
            <a:r>
              <a:rPr lang="fr-FR" sz="1000" dirty="0" smtClean="0"/>
              <a:t> </a:t>
            </a:r>
            <a:r>
              <a:rPr lang="fr-FR" sz="1000" u="sng" dirty="0" smtClean="0">
                <a:hlinkClick r:id="rId62"/>
              </a:rPr>
              <a:t>https://en.wikipedia.org/wiki/York_Factory </a:t>
            </a:r>
            <a:r>
              <a:rPr lang="fr-FR" sz="1000" dirty="0" smtClean="0"/>
              <a:t> </a:t>
            </a:r>
            <a:r>
              <a:rPr lang="fr-FR" sz="1000" u="sng" dirty="0" smtClean="0">
                <a:hlinkClick r:id="rId63"/>
              </a:rPr>
              <a:t>https://www.fortclatsopbookstore.com/shop/art-prints-notecards/notecard-red-and-white-pirogues-traversing-the-missouri-river </a:t>
            </a:r>
            <a:r>
              <a:rPr lang="fr-FR" sz="1000" dirty="0" smtClean="0"/>
              <a:t> </a:t>
            </a:r>
            <a:r>
              <a:rPr lang="fr-FR" sz="1000" u="sng" dirty="0" smtClean="0">
                <a:hlinkClick r:id="rId64"/>
              </a:rPr>
              <a:t>https://www.franceshunter.wordpress.com/2011/03/09/the-two-wives-of-william-clark/ </a:t>
            </a:r>
            <a:r>
              <a:rPr lang="fr-FR" sz="1000" dirty="0" smtClean="0"/>
              <a:t> </a:t>
            </a:r>
            <a:r>
              <a:rPr lang="fr-FR" sz="1000" u="sng" dirty="0" smtClean="0">
                <a:hlinkClick r:id="rId65"/>
              </a:rPr>
              <a:t>https://www.i0.wp.com/academic.emporia.edu/aberjame/student/salley3/teays.jpg </a:t>
            </a:r>
            <a:r>
              <a:rPr lang="fr-FR" sz="1000" dirty="0" smtClean="0"/>
              <a:t> </a:t>
            </a:r>
            <a:r>
              <a:rPr lang="fr-FR" sz="1000" u="sng" dirty="0" smtClean="0">
                <a:hlinkClick r:id="rId66"/>
              </a:rPr>
              <a:t>https://www.markgelbart.wordpress.com/2015/05/15/glaciers-shaped-the-ohio-river </a:t>
            </a:r>
            <a:r>
              <a:rPr lang="fr-FR" sz="1000" dirty="0" smtClean="0"/>
              <a:t> </a:t>
            </a:r>
            <a:r>
              <a:rPr lang="fr-FR" sz="1000" u="sng" dirty="0" smtClean="0">
                <a:hlinkClick r:id="rId67"/>
              </a:rPr>
              <a:t>https://www.monticello.org/site/jefferson/preparing-expedition </a:t>
            </a:r>
            <a:r>
              <a:rPr lang="fr-FR" sz="1000" dirty="0" smtClean="0"/>
              <a:t> </a:t>
            </a:r>
            <a:r>
              <a:rPr lang="fr-FR" sz="1000" u="sng" dirty="0" smtClean="0">
                <a:hlinkClick r:id="rId68"/>
              </a:rPr>
              <a:t>https://www.nps.gov/hafe/learn/historyculture/route-from-harpers-ferry-va-to-pittsburgh-pa.htm </a:t>
            </a:r>
            <a:r>
              <a:rPr lang="fr-FR" sz="1000" dirty="0" smtClean="0"/>
              <a:t> </a:t>
            </a:r>
            <a:r>
              <a:rPr lang="fr-FR" sz="1000" u="sng" dirty="0" smtClean="0">
                <a:hlinkClick r:id="rId69"/>
              </a:rPr>
              <a:t>https://www.nps.gov/media/photo/gallery.htm?id=2A7D3A84-1DD8-B71C-0704CA9F144A0AB9 </a:t>
            </a:r>
            <a:r>
              <a:rPr lang="fr-FR" sz="1000" dirty="0" smtClean="0"/>
              <a:t> </a:t>
            </a:r>
          </a:p>
          <a:p>
            <a:r>
              <a:rPr lang="fr-FR" sz="1000" u="sng" dirty="0" smtClean="0">
                <a:solidFill>
                  <a:srgbClr val="003399"/>
                </a:solidFill>
              </a:rPr>
              <a:t>https://www.nps.gov/nr/travel/lewisandclark/old.htm </a:t>
            </a:r>
            <a:r>
              <a:rPr lang="fr-FR" sz="1000" dirty="0" smtClean="0">
                <a:solidFill>
                  <a:srgbClr val="003399"/>
                </a:solidFill>
              </a:rPr>
              <a:t> </a:t>
            </a:r>
          </a:p>
          <a:p>
            <a:r>
              <a:rPr lang="fr-FR" sz="1000" u="sng" dirty="0" smtClean="0">
                <a:solidFill>
                  <a:srgbClr val="003399"/>
                </a:solidFill>
                <a:hlinkClick r:id="rId70"/>
              </a:rPr>
              <a:t>https://www.nps.gov/nr/travel/lewisandclark/preparing.htm </a:t>
            </a:r>
            <a:r>
              <a:rPr lang="fr-FR" sz="1000" dirty="0" smtClean="0">
                <a:solidFill>
                  <a:srgbClr val="003399"/>
                </a:solidFill>
              </a:rPr>
              <a:t> </a:t>
            </a:r>
          </a:p>
          <a:p>
            <a:r>
              <a:rPr lang="fr-FR" sz="1000" u="sng" dirty="0" smtClean="0">
                <a:solidFill>
                  <a:srgbClr val="003399"/>
                </a:solidFill>
              </a:rPr>
              <a:t>https:/www./familysearch.org/wiki/en/Braddock%27s_Road/ </a:t>
            </a:r>
          </a:p>
          <a:p>
            <a:r>
              <a:rPr lang="en-US" sz="1000" dirty="0" smtClean="0">
                <a:hlinkClick r:id="rId71"/>
              </a:rPr>
              <a:t>https://www.dolack.com/products/lewis-and-clark-and-the-corps-of-discovery-note-card</a:t>
            </a:r>
            <a:endParaRPr lang="en-US" sz="1000" dirty="0" smtClean="0"/>
          </a:p>
          <a:p>
            <a:r>
              <a:rPr lang="en-US" sz="1000" dirty="0" smtClean="0">
                <a:hlinkClick r:id="rId72"/>
              </a:rPr>
              <a:t>https://www.timetoast.com/timelines/lewis-and-clark-anchor-hh</a:t>
            </a:r>
            <a:endParaRPr lang="en-US" sz="1000" dirty="0" smtClean="0"/>
          </a:p>
          <a:p>
            <a:r>
              <a:rPr lang="en-US" sz="1000" dirty="0" smtClean="0">
                <a:hlinkClick r:id="rId73"/>
              </a:rPr>
              <a:t>http://www.frankhagel.com/lewis-and-clark-1/</a:t>
            </a:r>
            <a:endParaRPr lang="en-US" sz="1000" dirty="0" smtClean="0"/>
          </a:p>
          <a:p>
            <a:r>
              <a:rPr lang="en-US" sz="1000" dirty="0" smtClean="0">
                <a:hlinkClick r:id="rId74"/>
              </a:rPr>
              <a:t>http://hoocher.com/Charles_Marion_Russell/Charles_Marion_Russell.htm</a:t>
            </a:r>
            <a:endParaRPr lang="en-US" sz="1000" dirty="0" smtClean="0"/>
          </a:p>
          <a:p>
            <a:endParaRPr lang="fr-FR" sz="1000" u="sng" dirty="0" smtClean="0">
              <a:solidFill>
                <a:srgbClr val="003399"/>
              </a:solidFill>
            </a:endParaRPr>
          </a:p>
          <a:p>
            <a:endParaRPr lang="en-US" sz="1000" dirty="0" smtClean="0">
              <a:solidFill>
                <a:srgbClr val="003399"/>
              </a:solidFill>
              <a:latin typeface="Arial" pitchFamily="34" charset="0"/>
              <a:cs typeface="Arial" pitchFamily="34" charset="0"/>
            </a:endParaRPr>
          </a:p>
          <a:p>
            <a:pPr lvl="0" eaLnBrk="0" fontAlgn="base" hangingPunct="0">
              <a:spcBef>
                <a:spcPct val="0"/>
              </a:spcBef>
              <a:spcAft>
                <a:spcPct val="0"/>
              </a:spcAft>
            </a:pPr>
            <a:r>
              <a:rPr lang="en-US" sz="1000" dirty="0" smtClean="0">
                <a:latin typeface="Calibri" pitchFamily="34" charset="0"/>
                <a:ea typeface="Calibri" pitchFamily="34" charset="0"/>
                <a:cs typeface="Times New Roman" pitchFamily="18" charset="0"/>
              </a:rPr>
              <a:t>			</a:t>
            </a:r>
            <a:r>
              <a:rPr lang="en-US" sz="1000" u="sng" dirty="0" smtClean="0">
                <a:latin typeface="Calibri" pitchFamily="34" charset="0"/>
                <a:ea typeface="Calibri" pitchFamily="34" charset="0"/>
                <a:cs typeface="Times New Roman" pitchFamily="18" charset="0"/>
              </a:rPr>
              <a:t>BOOKS</a:t>
            </a:r>
            <a:endParaRPr lang="en-US" sz="1000" dirty="0" smtClean="0">
              <a:latin typeface="Arial" pitchFamily="34" charset="0"/>
              <a:cs typeface="Arial" pitchFamily="34" charset="0"/>
            </a:endParaRPr>
          </a:p>
          <a:p>
            <a:pPr eaLnBrk="0" fontAlgn="base" hangingPunct="0">
              <a:spcBef>
                <a:spcPct val="0"/>
              </a:spcBef>
              <a:spcAft>
                <a:spcPct val="0"/>
              </a:spcAft>
            </a:pPr>
            <a:r>
              <a:rPr lang="en-US" sz="1000" i="1" dirty="0" smtClean="0"/>
              <a:t>Along the Trail with Lewis &amp; Clark, </a:t>
            </a:r>
            <a:r>
              <a:rPr lang="en-US" sz="1000" dirty="0" smtClean="0"/>
              <a:t>Fifer &amp; </a:t>
            </a:r>
            <a:r>
              <a:rPr lang="en-US" sz="1000" dirty="0" err="1" smtClean="0"/>
              <a:t>Soderberg</a:t>
            </a:r>
            <a:endParaRPr lang="en-US" sz="1000" dirty="0" smtClean="0"/>
          </a:p>
          <a:p>
            <a:pPr lvl="0" eaLnBrk="0" fontAlgn="base" hangingPunct="0">
              <a:spcBef>
                <a:spcPct val="0"/>
              </a:spcBef>
              <a:spcAft>
                <a:spcPct val="0"/>
              </a:spcAft>
            </a:pPr>
            <a:r>
              <a:rPr lang="en-US" sz="1000" i="1" dirty="0" smtClean="0">
                <a:latin typeface="Calibri" pitchFamily="34" charset="0"/>
                <a:ea typeface="Calibri" pitchFamily="34" charset="0"/>
                <a:cs typeface="Times New Roman" pitchFamily="18" charset="0"/>
              </a:rPr>
              <a:t>Atlas of Native Americans, </a:t>
            </a:r>
            <a:r>
              <a:rPr lang="en-US" sz="1000" dirty="0" smtClean="0">
                <a:latin typeface="Calibri" pitchFamily="34" charset="0"/>
                <a:ea typeface="Calibri" pitchFamily="34" charset="0"/>
                <a:cs typeface="Times New Roman" pitchFamily="18" charset="0"/>
              </a:rPr>
              <a:t>Dr Ian </a:t>
            </a:r>
            <a:r>
              <a:rPr lang="en-US" sz="1000" dirty="0" err="1" smtClean="0">
                <a:latin typeface="Calibri" pitchFamily="34" charset="0"/>
                <a:ea typeface="Calibri" pitchFamily="34" charset="0"/>
                <a:cs typeface="Times New Roman" pitchFamily="18" charset="0"/>
              </a:rPr>
              <a:t>Barnes,Chartwell</a:t>
            </a:r>
            <a:r>
              <a:rPr lang="en-US" sz="1000" dirty="0" smtClean="0">
                <a:latin typeface="Calibri" pitchFamily="34" charset="0"/>
                <a:ea typeface="Calibri" pitchFamily="34" charset="0"/>
                <a:cs typeface="Times New Roman" pitchFamily="18" charset="0"/>
              </a:rPr>
              <a:t> Books, 2015</a:t>
            </a:r>
          </a:p>
          <a:p>
            <a:pPr eaLnBrk="0" fontAlgn="base" hangingPunct="0">
              <a:spcBef>
                <a:spcPct val="0"/>
              </a:spcBef>
              <a:spcAft>
                <a:spcPct val="0"/>
              </a:spcAft>
            </a:pPr>
            <a:r>
              <a:rPr lang="en-US" sz="1000" i="1" dirty="0" smtClean="0">
                <a:latin typeface="Calibri" pitchFamily="34" charset="0"/>
                <a:ea typeface="Calibri" pitchFamily="34" charset="0"/>
                <a:cs typeface="Times New Roman" pitchFamily="18" charset="0"/>
              </a:rPr>
              <a:t>The Geologic Story of the Great Plains</a:t>
            </a:r>
            <a:r>
              <a:rPr lang="en-US" sz="1000" dirty="0" smtClean="0">
                <a:latin typeface="Calibri" pitchFamily="34" charset="0"/>
                <a:ea typeface="Calibri" pitchFamily="34" charset="0"/>
                <a:cs typeface="Times New Roman" pitchFamily="18" charset="0"/>
              </a:rPr>
              <a:t>, Donald Trimble, The Printers, Inc;  2013</a:t>
            </a:r>
          </a:p>
          <a:p>
            <a:pPr eaLnBrk="0" fontAlgn="base" hangingPunct="0">
              <a:spcBef>
                <a:spcPct val="0"/>
              </a:spcBef>
              <a:spcAft>
                <a:spcPct val="0"/>
              </a:spcAft>
            </a:pPr>
            <a:r>
              <a:rPr lang="en-US" sz="1000" i="1" dirty="0" smtClean="0"/>
              <a:t>George </a:t>
            </a:r>
            <a:r>
              <a:rPr lang="en-US" sz="1000" i="1" dirty="0" err="1" smtClean="0"/>
              <a:t>Drouillard</a:t>
            </a:r>
            <a:r>
              <a:rPr lang="en-US" sz="1000" dirty="0" smtClean="0"/>
              <a:t>, </a:t>
            </a:r>
            <a:r>
              <a:rPr lang="en-US" sz="1000" dirty="0" err="1" smtClean="0"/>
              <a:t>Skarsten</a:t>
            </a:r>
            <a:endParaRPr lang="en-US" sz="1000" dirty="0" smtClean="0"/>
          </a:p>
          <a:p>
            <a:pPr eaLnBrk="0" fontAlgn="base" hangingPunct="0">
              <a:spcBef>
                <a:spcPct val="0"/>
              </a:spcBef>
              <a:spcAft>
                <a:spcPct val="0"/>
              </a:spcAft>
            </a:pPr>
            <a:r>
              <a:rPr lang="en-US" sz="1000" i="1" dirty="0" smtClean="0"/>
              <a:t>Lewis &amp; Clark An Illustrated History, </a:t>
            </a:r>
            <a:r>
              <a:rPr lang="en-US" sz="1000" dirty="0" smtClean="0"/>
              <a:t>Duncan &amp; Burns</a:t>
            </a:r>
          </a:p>
          <a:p>
            <a:pPr lvl="0" eaLnBrk="0" fontAlgn="base" hangingPunct="0">
              <a:spcBef>
                <a:spcPct val="0"/>
              </a:spcBef>
              <a:spcAft>
                <a:spcPct val="0"/>
              </a:spcAft>
            </a:pPr>
            <a:r>
              <a:rPr lang="en-US" sz="1000" i="1" dirty="0" smtClean="0">
                <a:latin typeface="Calibri" pitchFamily="34" charset="0"/>
                <a:ea typeface="Calibri" pitchFamily="34" charset="0"/>
                <a:cs typeface="Times New Roman" pitchFamily="18" charset="0"/>
              </a:rPr>
              <a:t>The Lewis and Clark Journals</a:t>
            </a:r>
            <a:r>
              <a:rPr lang="en-US" sz="1000" dirty="0" smtClean="0">
                <a:latin typeface="Calibri" pitchFamily="34" charset="0"/>
                <a:ea typeface="Calibri" pitchFamily="34" charset="0"/>
                <a:cs typeface="Times New Roman" pitchFamily="18" charset="0"/>
              </a:rPr>
              <a:t>, Editor Gary Moulton, University of Nebraska Press, 2003</a:t>
            </a:r>
            <a:endParaRPr lang="en-US" sz="1000" dirty="0" smtClean="0">
              <a:latin typeface="Arial" pitchFamily="34" charset="0"/>
              <a:cs typeface="Arial" pitchFamily="34" charset="0"/>
            </a:endParaRPr>
          </a:p>
          <a:p>
            <a:pPr lvl="0" eaLnBrk="0" fontAlgn="base" hangingPunct="0">
              <a:spcBef>
                <a:spcPct val="0"/>
              </a:spcBef>
              <a:spcAft>
                <a:spcPct val="0"/>
              </a:spcAft>
            </a:pPr>
            <a:r>
              <a:rPr lang="en-US" sz="1000" i="1" dirty="0" smtClean="0">
                <a:latin typeface="Calibri" pitchFamily="34" charset="0"/>
                <a:cs typeface="Times New Roman" pitchFamily="18" charset="0"/>
              </a:rPr>
              <a:t>Mayflower, </a:t>
            </a:r>
            <a:r>
              <a:rPr lang="en-US" sz="1000" dirty="0" smtClean="0">
                <a:latin typeface="Calibri" pitchFamily="34" charset="0"/>
                <a:cs typeface="Times New Roman" pitchFamily="18" charset="0"/>
              </a:rPr>
              <a:t>Nathaniel </a:t>
            </a:r>
            <a:r>
              <a:rPr lang="en-US" sz="1000" dirty="0" err="1" smtClean="0">
                <a:latin typeface="Calibri" pitchFamily="34" charset="0"/>
                <a:cs typeface="Times New Roman" pitchFamily="18" charset="0"/>
              </a:rPr>
              <a:t>Philbrick</a:t>
            </a:r>
            <a:r>
              <a:rPr lang="en-US" sz="1000" dirty="0" smtClean="0">
                <a:latin typeface="Calibri" pitchFamily="34" charset="0"/>
                <a:cs typeface="Times New Roman" pitchFamily="18" charset="0"/>
              </a:rPr>
              <a:t>, Penguin Group, 2006</a:t>
            </a:r>
            <a:endParaRPr lang="en-US" sz="1000" dirty="0" smtClean="0">
              <a:latin typeface="Arial" pitchFamily="34" charset="0"/>
              <a:cs typeface="Arial" pitchFamily="34" charset="0"/>
            </a:endParaRPr>
          </a:p>
          <a:p>
            <a:pPr lvl="0" eaLnBrk="0" fontAlgn="base" hangingPunct="0">
              <a:spcBef>
                <a:spcPct val="0"/>
              </a:spcBef>
              <a:spcAft>
                <a:spcPct val="0"/>
              </a:spcAft>
            </a:pPr>
            <a:r>
              <a:rPr lang="en-US" sz="1000" i="1" dirty="0" smtClean="0">
                <a:latin typeface="Calibri" pitchFamily="34" charset="0"/>
                <a:ea typeface="Calibri" pitchFamily="34" charset="0"/>
                <a:cs typeface="Times New Roman" pitchFamily="18" charset="0"/>
              </a:rPr>
              <a:t>Northwest Exposure: A Geologic Story of the Northwest</a:t>
            </a:r>
            <a:r>
              <a:rPr lang="en-US" sz="1000" dirty="0" smtClean="0">
                <a:latin typeface="Calibri" pitchFamily="34" charset="0"/>
                <a:ea typeface="Calibri" pitchFamily="34" charset="0"/>
                <a:cs typeface="Times New Roman" pitchFamily="18" charset="0"/>
              </a:rPr>
              <a:t>, David Alt &amp; Donald Hyndman, Mountain Press, 1995 </a:t>
            </a:r>
          </a:p>
          <a:p>
            <a:r>
              <a:rPr lang="en-US" sz="1000" i="1" dirty="0" smtClean="0"/>
              <a:t>Sacajawea, </a:t>
            </a:r>
            <a:r>
              <a:rPr lang="en-US" sz="1000" dirty="0" smtClean="0"/>
              <a:t>Howard</a:t>
            </a:r>
          </a:p>
          <a:p>
            <a:r>
              <a:rPr lang="en-US" sz="1000" i="1" dirty="0" smtClean="0"/>
              <a:t>Seaman's Journal,  </a:t>
            </a:r>
            <a:r>
              <a:rPr lang="en-US" sz="1000" dirty="0" smtClean="0"/>
              <a:t>Eubank</a:t>
            </a:r>
          </a:p>
          <a:p>
            <a:r>
              <a:rPr lang="sv-SE" sz="1000" i="1" dirty="0" smtClean="0"/>
              <a:t>Sheheke: Mandan &amp; Indian Diplomat</a:t>
            </a:r>
            <a:r>
              <a:rPr lang="sv-SE" sz="1000" dirty="0" smtClean="0"/>
              <a:t>, Potter</a:t>
            </a:r>
          </a:p>
          <a:p>
            <a:r>
              <a:rPr lang="en-US" sz="1000" i="1" dirty="0" smtClean="0"/>
              <a:t>Traveling the Lewis &amp; Clark Trail </a:t>
            </a:r>
            <a:r>
              <a:rPr lang="en-US" sz="1000" dirty="0" smtClean="0"/>
              <a:t>, </a:t>
            </a:r>
            <a:r>
              <a:rPr lang="en-US" sz="1000" dirty="0" err="1" smtClean="0"/>
              <a:t>Fanselow</a:t>
            </a:r>
            <a:endParaRPr lang="en-US" sz="1000" dirty="0" smtClean="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effectLst/>
                <a:latin typeface="Calibri" pitchFamily="34" charset="0"/>
                <a:ea typeface="Calibri" pitchFamily="34" charset="0"/>
                <a:cs typeface="Times New Roman" pitchFamily="18" charset="0"/>
              </a:rPr>
              <a:t>			</a:t>
            </a:r>
            <a:r>
              <a:rPr lang="en-US" sz="1000" u="sng" dirty="0" smtClean="0">
                <a:latin typeface="Calibri" pitchFamily="34" charset="0"/>
                <a:ea typeface="Calibri" pitchFamily="34" charset="0"/>
                <a:cs typeface="Times New Roman" pitchFamily="18" charset="0"/>
              </a:rPr>
              <a:t>DVDs</a:t>
            </a:r>
            <a:endParaRPr kumimoji="0" lang="en-US" sz="1000" b="0" i="0" u="none" strike="noStrike" cap="none" normalizeH="0" baseline="0" dirty="0" smtClean="0">
              <a:ln>
                <a:noFill/>
              </a:ln>
              <a:effectLst/>
              <a:latin typeface="Arial" pitchFamily="34" charset="0"/>
              <a:cs typeface="Arial" pitchFamily="34" charset="0"/>
            </a:endParaRPr>
          </a:p>
          <a:p>
            <a:r>
              <a:rPr lang="en-US" sz="1000" dirty="0" smtClean="0"/>
              <a:t>	 </a:t>
            </a:r>
            <a:r>
              <a:rPr lang="en-US" sz="1000" i="1" dirty="0" smtClean="0"/>
              <a:t>Across the Great Divide</a:t>
            </a:r>
          </a:p>
          <a:p>
            <a:r>
              <a:rPr lang="en-US" sz="1000" i="1" dirty="0" smtClean="0"/>
              <a:t>	 Beavers:  Biggest Dam Movie You Ever Saw</a:t>
            </a:r>
          </a:p>
          <a:p>
            <a:r>
              <a:rPr lang="en-US" sz="1000" i="1" dirty="0" smtClean="0"/>
              <a:t>	 Clatsop Winter Story</a:t>
            </a:r>
          </a:p>
          <a:p>
            <a:r>
              <a:rPr lang="en-US" sz="1000" i="1" dirty="0" smtClean="0"/>
              <a:t>	 Fossil Lake </a:t>
            </a:r>
          </a:p>
          <a:p>
            <a:r>
              <a:rPr lang="en-US" sz="1000" i="1" dirty="0" smtClean="0"/>
              <a:t> 	Great Ice Age Floods </a:t>
            </a:r>
          </a:p>
          <a:p>
            <a:r>
              <a:rPr lang="en-US" sz="1000" i="1" dirty="0" smtClean="0"/>
              <a:t>	Hagerman Fossil Beds</a:t>
            </a:r>
          </a:p>
          <a:p>
            <a:r>
              <a:rPr lang="en-US" sz="1000" i="1" dirty="0" smtClean="0"/>
              <a:t>	Ice Age Fossils</a:t>
            </a:r>
          </a:p>
          <a:p>
            <a:r>
              <a:rPr lang="en-US" sz="1000" i="1" dirty="0" smtClean="0"/>
              <a:t>	Lewis &amp; Clark: Confluence of Time &amp; Courage </a:t>
            </a:r>
          </a:p>
          <a:p>
            <a:r>
              <a:rPr lang="en-US" sz="1000" i="1" dirty="0" smtClean="0"/>
              <a:t>	Lewis &amp; Clark: Great Journey West </a:t>
            </a:r>
          </a:p>
          <a:p>
            <a:r>
              <a:rPr lang="en-US" sz="1000" i="1" dirty="0" smtClean="0"/>
              <a:t>	Lewis &amp; Clark: Pathways</a:t>
            </a:r>
          </a:p>
          <a:p>
            <a:r>
              <a:rPr lang="en-US" sz="1000" i="1" dirty="0" smtClean="0"/>
              <a:t> 	</a:t>
            </a:r>
            <a:r>
              <a:rPr lang="en-US" sz="1000" i="1" dirty="0" err="1" smtClean="0"/>
              <a:t>Maxidiwiac</a:t>
            </a:r>
            <a:endParaRPr lang="en-US" sz="1000" i="1" dirty="0" smtClean="0"/>
          </a:p>
          <a:p>
            <a:r>
              <a:rPr lang="en-US" sz="1000" i="1" dirty="0" smtClean="0"/>
              <a:t>	 Nez Perce: Portrait of a People</a:t>
            </a:r>
          </a:p>
          <a:p>
            <a:r>
              <a:rPr lang="en-US" sz="1000" i="1" dirty="0" smtClean="0"/>
              <a:t>	 Of One Heart </a:t>
            </a:r>
          </a:p>
          <a:p>
            <a:r>
              <a:rPr lang="en-US" sz="1000" i="1" dirty="0" smtClean="0"/>
              <a:t>	 People of the Upper Missouri: the </a:t>
            </a:r>
            <a:r>
              <a:rPr lang="en-US" sz="1000" i="1" dirty="0" err="1" smtClean="0"/>
              <a:t>Mandans</a:t>
            </a:r>
            <a:endParaRPr lang="en-US" sz="1000" i="1" dirty="0" smtClean="0"/>
          </a:p>
          <a:p>
            <a:r>
              <a:rPr lang="en-US" sz="1000" i="1" dirty="0" smtClean="0"/>
              <a:t>	 Sculpted by Floods</a:t>
            </a:r>
          </a:p>
          <a:p>
            <a:r>
              <a:rPr lang="en-US" sz="1000" i="1" dirty="0" smtClean="0"/>
              <a:t> 	White Cliffs, Wild River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effectLst/>
              <a:latin typeface="Arial" pitchFamily="34" charset="0"/>
              <a:cs typeface="Arial" pitchFamily="34" charset="0"/>
            </a:endParaRPr>
          </a:p>
        </p:txBody>
      </p:sp>
      <p:sp useBgFill="1">
        <p:nvSpPr>
          <p:cNvPr id="12" name="TextBox 11"/>
          <p:cNvSpPr txBox="1"/>
          <p:nvPr/>
        </p:nvSpPr>
        <p:spPr>
          <a:xfrm>
            <a:off x="0" y="0"/>
            <a:ext cx="9144000" cy="646331"/>
          </a:xfrm>
          <a:prstGeom prst="rect">
            <a:avLst/>
          </a:prstGeom>
          <a:ln w="50800">
            <a:solidFill>
              <a:schemeClr val="tx1"/>
            </a:solidFill>
          </a:ln>
        </p:spPr>
        <p:txBody>
          <a:bodyPr wrap="square" rtlCol="0">
            <a:spAutoFit/>
          </a:bodyPr>
          <a:lstStyle/>
          <a:p>
            <a:pPr algn="ctr"/>
            <a:r>
              <a:rPr lang="en-US" sz="3600" b="1" dirty="0" smtClean="0"/>
              <a:t> our website:   www.VagabondGeology.com</a:t>
            </a:r>
            <a:endParaRPr lang="en-US" sz="36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fill="hold" grpId="0" nodeType="withEffect">
                                  <p:stCondLst>
                                    <p:cond delay="0"/>
                                  </p:stCondLst>
                                  <p:childTnLst>
                                    <p:animMotion origin="layout" path="M 3.33333E-6 4.44444E-6 L 3.33333E-6 -2.09862 " pathEditMode="relative" rAng="0" ptsTypes="AA">
                                      <p:cBhvr>
                                        <p:cTn id="6" dur="15000" fill="hold"/>
                                        <p:tgtEl>
                                          <p:spTgt spid="171009"/>
                                        </p:tgtEl>
                                        <p:attrNameLst>
                                          <p:attrName>ppt_x</p:attrName>
                                          <p:attrName>ppt_y</p:attrName>
                                        </p:attrNameLst>
                                      </p:cBhvr>
                                      <p:rCtr x="0" y="-10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0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TextBox 3"/>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solidFill>
                  <a:schemeClr val="accent1">
                    <a:lumMod val="75000"/>
                  </a:schemeClr>
                </a:solidFill>
                <a:effectLst>
                  <a:outerShdw dist="50800" dir="5400000" algn="ctr" rotWithShape="0">
                    <a:schemeClr val="tx1"/>
                  </a:outerShdw>
                </a:effectLst>
                <a:latin typeface="Calibri" pitchFamily="34" charset="0"/>
              </a:rPr>
              <a:t>Session 5: The Legend Begins</a:t>
            </a:r>
          </a:p>
        </p:txBody>
      </p:sp>
      <p:grpSp>
        <p:nvGrpSpPr>
          <p:cNvPr id="2" name="Group 9"/>
          <p:cNvGrpSpPr/>
          <p:nvPr/>
        </p:nvGrpSpPr>
        <p:grpSpPr>
          <a:xfrm>
            <a:off x="0" y="1131887"/>
            <a:ext cx="9189719" cy="5954713"/>
            <a:chOff x="0" y="1131887"/>
            <a:chExt cx="9189719" cy="5954713"/>
          </a:xfrm>
        </p:grpSpPr>
        <p:sp>
          <p:nvSpPr>
            <p:cNvPr id="9" name="Rectangle 8"/>
            <p:cNvSpPr/>
            <p:nvPr/>
          </p:nvSpPr>
          <p:spPr>
            <a:xfrm>
              <a:off x="8915400" y="1143000"/>
              <a:ext cx="274319"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2" cstate="print"/>
            <a:srcRect l="832"/>
            <a:stretch>
              <a:fillRect/>
            </a:stretch>
          </p:blipFill>
          <p:spPr bwMode="auto">
            <a:xfrm>
              <a:off x="0" y="1131887"/>
              <a:ext cx="9082088" cy="5878513"/>
            </a:xfrm>
            <a:prstGeom prst="rect">
              <a:avLst/>
            </a:prstGeom>
            <a:noFill/>
            <a:ln w="9525">
              <a:noFill/>
              <a:miter lim="800000"/>
              <a:headEnd/>
              <a:tailEnd/>
            </a:ln>
            <a:effectLst/>
          </p:spPr>
        </p:pic>
      </p:grpSp>
      <p:sp>
        <p:nvSpPr>
          <p:cNvPr id="7" name="Freeform 6"/>
          <p:cNvSpPr/>
          <p:nvPr/>
        </p:nvSpPr>
        <p:spPr>
          <a:xfrm>
            <a:off x="5938157" y="3276600"/>
            <a:ext cx="2139043" cy="1191986"/>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947057 w 2139043"/>
              <a:gd name="connsiteY7" fmla="*/ 718457 h 1191986"/>
              <a:gd name="connsiteX8" fmla="*/ 702129 w 2139043"/>
              <a:gd name="connsiteY8" fmla="*/ 653143 h 1191986"/>
              <a:gd name="connsiteX9" fmla="*/ 620486 w 2139043"/>
              <a:gd name="connsiteY9" fmla="*/ 816429 h 1191986"/>
              <a:gd name="connsiteX10" fmla="*/ 440872 w 2139043"/>
              <a:gd name="connsiteY10" fmla="*/ 898072 h 1191986"/>
              <a:gd name="connsiteX11" fmla="*/ 277586 w 2139043"/>
              <a:gd name="connsiteY11" fmla="*/ 914400 h 1191986"/>
              <a:gd name="connsiteX12" fmla="*/ 179614 w 2139043"/>
              <a:gd name="connsiteY12" fmla="*/ 996043 h 1191986"/>
              <a:gd name="connsiteX13" fmla="*/ 0 w 2139043"/>
              <a:gd name="connsiteY13" fmla="*/ 1191986 h 11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9043" h="1191986">
                <a:moveTo>
                  <a:pt x="2139043" y="0"/>
                </a:moveTo>
                <a:cubicBezTo>
                  <a:pt x="2000250" y="285750"/>
                  <a:pt x="1861457" y="571500"/>
                  <a:pt x="1828800" y="653143"/>
                </a:cubicBezTo>
                <a:cubicBezTo>
                  <a:pt x="1796143" y="734786"/>
                  <a:pt x="1951264" y="533400"/>
                  <a:pt x="1943100" y="489857"/>
                </a:cubicBezTo>
                <a:cubicBezTo>
                  <a:pt x="1934936" y="446314"/>
                  <a:pt x="1883228" y="440872"/>
                  <a:pt x="1779814" y="391886"/>
                </a:cubicBezTo>
                <a:cubicBezTo>
                  <a:pt x="1676400" y="342900"/>
                  <a:pt x="1398814" y="214993"/>
                  <a:pt x="1322614" y="195943"/>
                </a:cubicBezTo>
                <a:cubicBezTo>
                  <a:pt x="1246414" y="176893"/>
                  <a:pt x="1322614" y="277586"/>
                  <a:pt x="1322614" y="277586"/>
                </a:cubicBezTo>
                <a:cubicBezTo>
                  <a:pt x="1322614" y="321129"/>
                  <a:pt x="1385207" y="383722"/>
                  <a:pt x="1322614" y="457200"/>
                </a:cubicBezTo>
                <a:cubicBezTo>
                  <a:pt x="1260021" y="530678"/>
                  <a:pt x="1050471" y="685800"/>
                  <a:pt x="947057" y="718457"/>
                </a:cubicBezTo>
                <a:cubicBezTo>
                  <a:pt x="843643" y="751114"/>
                  <a:pt x="756557" y="636814"/>
                  <a:pt x="702129" y="653143"/>
                </a:cubicBezTo>
                <a:cubicBezTo>
                  <a:pt x="647701" y="669472"/>
                  <a:pt x="664029" y="775608"/>
                  <a:pt x="620486" y="816429"/>
                </a:cubicBezTo>
                <a:cubicBezTo>
                  <a:pt x="576943" y="857251"/>
                  <a:pt x="498022" y="881744"/>
                  <a:pt x="440872" y="898072"/>
                </a:cubicBezTo>
                <a:cubicBezTo>
                  <a:pt x="383722" y="914401"/>
                  <a:pt x="321129" y="898072"/>
                  <a:pt x="277586" y="914400"/>
                </a:cubicBezTo>
                <a:cubicBezTo>
                  <a:pt x="234043" y="930728"/>
                  <a:pt x="225878" y="949779"/>
                  <a:pt x="179614" y="996043"/>
                </a:cubicBezTo>
                <a:cubicBezTo>
                  <a:pt x="133350" y="1042307"/>
                  <a:pt x="66675" y="1117146"/>
                  <a:pt x="0" y="1191986"/>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Freeform 12"/>
          <p:cNvSpPr/>
          <p:nvPr/>
        </p:nvSpPr>
        <p:spPr>
          <a:xfrm>
            <a:off x="3897973" y="2298033"/>
            <a:ext cx="1964015" cy="2165788"/>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1975757 w 1975757"/>
              <a:gd name="connsiteY0" fmla="*/ 2231571 h 2231571"/>
              <a:gd name="connsiteX1" fmla="*/ 1797231 w 1975757"/>
              <a:gd name="connsiteY1" fmla="*/ 1805577 h 2231571"/>
              <a:gd name="connsiteX2" fmla="*/ 1502228 w 1975757"/>
              <a:gd name="connsiteY2" fmla="*/ 1975757 h 2231571"/>
              <a:gd name="connsiteX3" fmla="*/ 1306285 w 1975757"/>
              <a:gd name="connsiteY3" fmla="*/ 1763486 h 2231571"/>
              <a:gd name="connsiteX4" fmla="*/ 1191985 w 1975757"/>
              <a:gd name="connsiteY4" fmla="*/ 1796143 h 2231571"/>
              <a:gd name="connsiteX5" fmla="*/ 1094014 w 1975757"/>
              <a:gd name="connsiteY5" fmla="*/ 1845128 h 2231571"/>
              <a:gd name="connsiteX6" fmla="*/ 881742 w 1975757"/>
              <a:gd name="connsiteY6" fmla="*/ 1649186 h 2231571"/>
              <a:gd name="connsiteX7" fmla="*/ 865414 w 1975757"/>
              <a:gd name="connsiteY7" fmla="*/ 1404257 h 2231571"/>
              <a:gd name="connsiteX8" fmla="*/ 783771 w 1975757"/>
              <a:gd name="connsiteY8" fmla="*/ 1094014 h 2231571"/>
              <a:gd name="connsiteX9" fmla="*/ 669471 w 1975757"/>
              <a:gd name="connsiteY9" fmla="*/ 996043 h 2231571"/>
              <a:gd name="connsiteX10" fmla="*/ 489857 w 1975757"/>
              <a:gd name="connsiteY10" fmla="*/ 996043 h 2231571"/>
              <a:gd name="connsiteX11" fmla="*/ 342900 w 1975757"/>
              <a:gd name="connsiteY11" fmla="*/ 963386 h 2231571"/>
              <a:gd name="connsiteX12" fmla="*/ 195942 w 1975757"/>
              <a:gd name="connsiteY12" fmla="*/ 669471 h 2231571"/>
              <a:gd name="connsiteX13" fmla="*/ 114300 w 1975757"/>
              <a:gd name="connsiteY13" fmla="*/ 653143 h 2231571"/>
              <a:gd name="connsiteX14" fmla="*/ 97971 w 1975757"/>
              <a:gd name="connsiteY14" fmla="*/ 522514 h 2231571"/>
              <a:gd name="connsiteX15" fmla="*/ 97971 w 1975757"/>
              <a:gd name="connsiteY15" fmla="*/ 212271 h 2231571"/>
              <a:gd name="connsiteX16" fmla="*/ 0 w 1975757"/>
              <a:gd name="connsiteY16" fmla="*/ 0 h 2231571"/>
              <a:gd name="connsiteX0" fmla="*/ 1880508 w 1880508"/>
              <a:gd name="connsiteY0" fmla="*/ 2019300 h 2019300"/>
              <a:gd name="connsiteX1" fmla="*/ 1701982 w 1880508"/>
              <a:gd name="connsiteY1" fmla="*/ 1593306 h 2019300"/>
              <a:gd name="connsiteX2" fmla="*/ 1406979 w 1880508"/>
              <a:gd name="connsiteY2" fmla="*/ 1763486 h 2019300"/>
              <a:gd name="connsiteX3" fmla="*/ 1211036 w 1880508"/>
              <a:gd name="connsiteY3" fmla="*/ 1551215 h 2019300"/>
              <a:gd name="connsiteX4" fmla="*/ 1096736 w 1880508"/>
              <a:gd name="connsiteY4" fmla="*/ 1583872 h 2019300"/>
              <a:gd name="connsiteX5" fmla="*/ 998765 w 1880508"/>
              <a:gd name="connsiteY5" fmla="*/ 1632857 h 2019300"/>
              <a:gd name="connsiteX6" fmla="*/ 786493 w 1880508"/>
              <a:gd name="connsiteY6" fmla="*/ 1436915 h 2019300"/>
              <a:gd name="connsiteX7" fmla="*/ 770165 w 1880508"/>
              <a:gd name="connsiteY7" fmla="*/ 1191986 h 2019300"/>
              <a:gd name="connsiteX8" fmla="*/ 688522 w 1880508"/>
              <a:gd name="connsiteY8" fmla="*/ 881743 h 2019300"/>
              <a:gd name="connsiteX9" fmla="*/ 574222 w 1880508"/>
              <a:gd name="connsiteY9" fmla="*/ 783772 h 2019300"/>
              <a:gd name="connsiteX10" fmla="*/ 394608 w 1880508"/>
              <a:gd name="connsiteY10" fmla="*/ 783772 h 2019300"/>
              <a:gd name="connsiteX11" fmla="*/ 247651 w 1880508"/>
              <a:gd name="connsiteY11" fmla="*/ 751115 h 2019300"/>
              <a:gd name="connsiteX12" fmla="*/ 100693 w 1880508"/>
              <a:gd name="connsiteY12" fmla="*/ 457200 h 2019300"/>
              <a:gd name="connsiteX13" fmla="*/ 19051 w 1880508"/>
              <a:gd name="connsiteY13" fmla="*/ 440872 h 2019300"/>
              <a:gd name="connsiteX14" fmla="*/ 2722 w 1880508"/>
              <a:gd name="connsiteY14" fmla="*/ 310243 h 2019300"/>
              <a:gd name="connsiteX15" fmla="*/ 2722 w 1880508"/>
              <a:gd name="connsiteY15"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153527 h 2153527"/>
              <a:gd name="connsiteX1" fmla="*/ 1720896 w 1899422"/>
              <a:gd name="connsiteY1" fmla="*/ 1727533 h 2153527"/>
              <a:gd name="connsiteX2" fmla="*/ 1425893 w 1899422"/>
              <a:gd name="connsiteY2" fmla="*/ 1897713 h 2153527"/>
              <a:gd name="connsiteX3" fmla="*/ 1229950 w 1899422"/>
              <a:gd name="connsiteY3" fmla="*/ 1685442 h 2153527"/>
              <a:gd name="connsiteX4" fmla="*/ 1115650 w 1899422"/>
              <a:gd name="connsiteY4" fmla="*/ 1718099 h 2153527"/>
              <a:gd name="connsiteX5" fmla="*/ 1017679 w 1899422"/>
              <a:gd name="connsiteY5" fmla="*/ 1767084 h 2153527"/>
              <a:gd name="connsiteX6" fmla="*/ 805407 w 1899422"/>
              <a:gd name="connsiteY6" fmla="*/ 1571142 h 2153527"/>
              <a:gd name="connsiteX7" fmla="*/ 789079 w 1899422"/>
              <a:gd name="connsiteY7" fmla="*/ 1326213 h 2153527"/>
              <a:gd name="connsiteX8" fmla="*/ 707436 w 1899422"/>
              <a:gd name="connsiteY8" fmla="*/ 1015970 h 2153527"/>
              <a:gd name="connsiteX9" fmla="*/ 593136 w 1899422"/>
              <a:gd name="connsiteY9" fmla="*/ 917999 h 2153527"/>
              <a:gd name="connsiteX10" fmla="*/ 413522 w 1899422"/>
              <a:gd name="connsiteY10" fmla="*/ 917999 h 2153527"/>
              <a:gd name="connsiteX11" fmla="*/ 266565 w 1899422"/>
              <a:gd name="connsiteY11" fmla="*/ 885342 h 2153527"/>
              <a:gd name="connsiteX12" fmla="*/ 119607 w 1899422"/>
              <a:gd name="connsiteY12" fmla="*/ 591427 h 2153527"/>
              <a:gd name="connsiteX13" fmla="*/ 37965 w 1899422"/>
              <a:gd name="connsiteY13" fmla="*/ 575099 h 2153527"/>
              <a:gd name="connsiteX14" fmla="*/ 21636 w 1899422"/>
              <a:gd name="connsiteY14" fmla="*/ 444470 h 2153527"/>
              <a:gd name="connsiteX15" fmla="*/ 167782 w 1899422"/>
              <a:gd name="connsiteY15" fmla="*/ 438649 h 2153527"/>
              <a:gd name="connsiteX16" fmla="*/ 21636 w 1899422"/>
              <a:gd name="connsiteY16" fmla="*/ 134227 h 2153527"/>
              <a:gd name="connsiteX0" fmla="*/ 1899422 w 1899422"/>
              <a:gd name="connsiteY0" fmla="*/ 1731799 h 1731799"/>
              <a:gd name="connsiteX1" fmla="*/ 1720896 w 1899422"/>
              <a:gd name="connsiteY1" fmla="*/ 1305805 h 1731799"/>
              <a:gd name="connsiteX2" fmla="*/ 1425893 w 1899422"/>
              <a:gd name="connsiteY2" fmla="*/ 1475985 h 1731799"/>
              <a:gd name="connsiteX3" fmla="*/ 1229950 w 1899422"/>
              <a:gd name="connsiteY3" fmla="*/ 1263714 h 1731799"/>
              <a:gd name="connsiteX4" fmla="*/ 1115650 w 1899422"/>
              <a:gd name="connsiteY4" fmla="*/ 1296371 h 1731799"/>
              <a:gd name="connsiteX5" fmla="*/ 1017679 w 1899422"/>
              <a:gd name="connsiteY5" fmla="*/ 1345356 h 1731799"/>
              <a:gd name="connsiteX6" fmla="*/ 805407 w 1899422"/>
              <a:gd name="connsiteY6" fmla="*/ 1149414 h 1731799"/>
              <a:gd name="connsiteX7" fmla="*/ 789079 w 1899422"/>
              <a:gd name="connsiteY7" fmla="*/ 904485 h 1731799"/>
              <a:gd name="connsiteX8" fmla="*/ 707436 w 1899422"/>
              <a:gd name="connsiteY8" fmla="*/ 594242 h 1731799"/>
              <a:gd name="connsiteX9" fmla="*/ 593136 w 1899422"/>
              <a:gd name="connsiteY9" fmla="*/ 496271 h 1731799"/>
              <a:gd name="connsiteX10" fmla="*/ 413522 w 1899422"/>
              <a:gd name="connsiteY10" fmla="*/ 496271 h 1731799"/>
              <a:gd name="connsiteX11" fmla="*/ 266565 w 1899422"/>
              <a:gd name="connsiteY11" fmla="*/ 463614 h 1731799"/>
              <a:gd name="connsiteX12" fmla="*/ 119607 w 1899422"/>
              <a:gd name="connsiteY12" fmla="*/ 169699 h 1731799"/>
              <a:gd name="connsiteX13" fmla="*/ 37965 w 1899422"/>
              <a:gd name="connsiteY13" fmla="*/ 153371 h 1731799"/>
              <a:gd name="connsiteX14" fmla="*/ 21636 w 1899422"/>
              <a:gd name="connsiteY14" fmla="*/ 22742 h 1731799"/>
              <a:gd name="connsiteX15" fmla="*/ 167782 w 1899422"/>
              <a:gd name="connsiteY15" fmla="*/ 16921 h 1731799"/>
              <a:gd name="connsiteX0" fmla="*/ 1887335 w 1887335"/>
              <a:gd name="connsiteY0" fmla="*/ 2080954 h 2080954"/>
              <a:gd name="connsiteX1" fmla="*/ 1708809 w 1887335"/>
              <a:gd name="connsiteY1" fmla="*/ 1654960 h 2080954"/>
              <a:gd name="connsiteX2" fmla="*/ 1413806 w 1887335"/>
              <a:gd name="connsiteY2" fmla="*/ 1825140 h 2080954"/>
              <a:gd name="connsiteX3" fmla="*/ 1217863 w 1887335"/>
              <a:gd name="connsiteY3" fmla="*/ 1612869 h 2080954"/>
              <a:gd name="connsiteX4" fmla="*/ 1103563 w 1887335"/>
              <a:gd name="connsiteY4" fmla="*/ 1645526 h 2080954"/>
              <a:gd name="connsiteX5" fmla="*/ 1005592 w 1887335"/>
              <a:gd name="connsiteY5" fmla="*/ 1694511 h 2080954"/>
              <a:gd name="connsiteX6" fmla="*/ 793320 w 1887335"/>
              <a:gd name="connsiteY6" fmla="*/ 1498569 h 2080954"/>
              <a:gd name="connsiteX7" fmla="*/ 776992 w 1887335"/>
              <a:gd name="connsiteY7" fmla="*/ 1253640 h 2080954"/>
              <a:gd name="connsiteX8" fmla="*/ 695349 w 1887335"/>
              <a:gd name="connsiteY8" fmla="*/ 943397 h 2080954"/>
              <a:gd name="connsiteX9" fmla="*/ 581049 w 1887335"/>
              <a:gd name="connsiteY9" fmla="*/ 845426 h 2080954"/>
              <a:gd name="connsiteX10" fmla="*/ 401435 w 1887335"/>
              <a:gd name="connsiteY10" fmla="*/ 845426 h 2080954"/>
              <a:gd name="connsiteX11" fmla="*/ 254478 w 1887335"/>
              <a:gd name="connsiteY11" fmla="*/ 812769 h 2080954"/>
              <a:gd name="connsiteX12" fmla="*/ 107520 w 1887335"/>
              <a:gd name="connsiteY12" fmla="*/ 518854 h 2080954"/>
              <a:gd name="connsiteX13" fmla="*/ 25878 w 1887335"/>
              <a:gd name="connsiteY13" fmla="*/ 502526 h 2080954"/>
              <a:gd name="connsiteX14" fmla="*/ 9549 w 1887335"/>
              <a:gd name="connsiteY14" fmla="*/ 371897 h 2080954"/>
              <a:gd name="connsiteX15" fmla="*/ 83170 w 1887335"/>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563018 w 1869304"/>
              <a:gd name="connsiteY9" fmla="*/ 845426 h 2080954"/>
              <a:gd name="connsiteX10" fmla="*/ 383404 w 1869304"/>
              <a:gd name="connsiteY10" fmla="*/ 845426 h 2080954"/>
              <a:gd name="connsiteX11" fmla="*/ 236447 w 1869304"/>
              <a:gd name="connsiteY11" fmla="*/ 812769 h 2080954"/>
              <a:gd name="connsiteX12" fmla="*/ 89489 w 1869304"/>
              <a:gd name="connsiteY12" fmla="*/ 518854 h 2080954"/>
              <a:gd name="connsiteX13" fmla="*/ 7847 w 1869304"/>
              <a:gd name="connsiteY13" fmla="*/ 502526 h 2080954"/>
              <a:gd name="connsiteX14" fmla="*/ 136569 w 1869304"/>
              <a:gd name="connsiteY14" fmla="*/ 371897 h 2080954"/>
              <a:gd name="connsiteX15" fmla="*/ 65139 w 1869304"/>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9304" h="2080954">
                <a:moveTo>
                  <a:pt x="1869304" y="2080954"/>
                </a:moveTo>
                <a:cubicBezTo>
                  <a:pt x="1814150" y="2048055"/>
                  <a:pt x="1769699" y="1697596"/>
                  <a:pt x="1690778" y="1654960"/>
                </a:cubicBezTo>
                <a:cubicBezTo>
                  <a:pt x="1611857" y="1612324"/>
                  <a:pt x="1477599" y="1832155"/>
                  <a:pt x="1395775" y="1825140"/>
                </a:cubicBezTo>
                <a:cubicBezTo>
                  <a:pt x="1313951" y="1818125"/>
                  <a:pt x="1251539" y="1642805"/>
                  <a:pt x="1199832" y="1612869"/>
                </a:cubicBezTo>
                <a:cubicBezTo>
                  <a:pt x="1148125" y="1582933"/>
                  <a:pt x="1120910" y="1631919"/>
                  <a:pt x="1085532" y="1645526"/>
                </a:cubicBezTo>
                <a:cubicBezTo>
                  <a:pt x="1050154" y="1659133"/>
                  <a:pt x="1039268" y="1719004"/>
                  <a:pt x="987561" y="1694511"/>
                </a:cubicBezTo>
                <a:cubicBezTo>
                  <a:pt x="935854" y="1670018"/>
                  <a:pt x="813389" y="1572047"/>
                  <a:pt x="775289" y="1498569"/>
                </a:cubicBezTo>
                <a:cubicBezTo>
                  <a:pt x="737189" y="1425091"/>
                  <a:pt x="775290" y="1346169"/>
                  <a:pt x="758961" y="1253640"/>
                </a:cubicBezTo>
                <a:cubicBezTo>
                  <a:pt x="742633" y="1161111"/>
                  <a:pt x="739911" y="1011433"/>
                  <a:pt x="677318" y="943397"/>
                </a:cubicBezTo>
                <a:cubicBezTo>
                  <a:pt x="614725" y="875361"/>
                  <a:pt x="456883" y="867197"/>
                  <a:pt x="383404" y="845426"/>
                </a:cubicBezTo>
                <a:cubicBezTo>
                  <a:pt x="309926" y="823655"/>
                  <a:pt x="285433" y="867198"/>
                  <a:pt x="236447" y="812769"/>
                </a:cubicBezTo>
                <a:cubicBezTo>
                  <a:pt x="187461" y="758340"/>
                  <a:pt x="127589" y="570561"/>
                  <a:pt x="89489" y="518854"/>
                </a:cubicBezTo>
                <a:cubicBezTo>
                  <a:pt x="51389" y="467147"/>
                  <a:pt x="0" y="527019"/>
                  <a:pt x="7847" y="502526"/>
                </a:cubicBezTo>
                <a:cubicBezTo>
                  <a:pt x="15694" y="478033"/>
                  <a:pt x="127020" y="455651"/>
                  <a:pt x="136569" y="371897"/>
                </a:cubicBezTo>
                <a:cubicBezTo>
                  <a:pt x="146118" y="288143"/>
                  <a:pt x="65139" y="51707"/>
                  <a:pt x="65139" y="0"/>
                </a:cubicBezTo>
              </a:path>
            </a:pathLst>
          </a:custGeom>
          <a:ln w="101600">
            <a:solidFill>
              <a:srgbClr val="FF0000"/>
            </a:solidFill>
            <a:prstDash val="sysDot"/>
          </a:ln>
          <a:effectLst>
            <a:outerShdw dist="50800" dir="14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5-Point Star 10"/>
          <p:cNvSpPr/>
          <p:nvPr/>
        </p:nvSpPr>
        <p:spPr>
          <a:xfrm>
            <a:off x="5562600" y="4038600"/>
            <a:ext cx="533400" cy="533400"/>
          </a:xfrm>
          <a:prstGeom prst="star5">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3" name="Freeform 22"/>
          <p:cNvSpPr/>
          <p:nvPr/>
        </p:nvSpPr>
        <p:spPr>
          <a:xfrm>
            <a:off x="381000" y="1905000"/>
            <a:ext cx="1091046" cy="299605"/>
          </a:xfrm>
          <a:custGeom>
            <a:avLst/>
            <a:gdLst>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01337"/>
              <a:gd name="connsiteX1" fmla="*/ 1091046 w 1402773"/>
              <a:gd name="connsiteY1" fmla="*/ 270164 h 301337"/>
              <a:gd name="connsiteX2" fmla="*/ 997528 w 1402773"/>
              <a:gd name="connsiteY2" fmla="*/ 197428 h 301337"/>
              <a:gd name="connsiteX3" fmla="*/ 696191 w 1402773"/>
              <a:gd name="connsiteY3" fmla="*/ 207818 h 301337"/>
              <a:gd name="connsiteX4" fmla="*/ 602673 w 1402773"/>
              <a:gd name="connsiteY4" fmla="*/ 290946 h 301337"/>
              <a:gd name="connsiteX5" fmla="*/ 332509 w 1402773"/>
              <a:gd name="connsiteY5" fmla="*/ 259773 h 301337"/>
              <a:gd name="connsiteX6" fmla="*/ 197428 w 1402773"/>
              <a:gd name="connsiteY6" fmla="*/ 249382 h 301337"/>
              <a:gd name="connsiteX7" fmla="*/ 124691 w 1402773"/>
              <a:gd name="connsiteY7" fmla="*/ 228600 h 301337"/>
              <a:gd name="connsiteX8" fmla="*/ 155864 w 1402773"/>
              <a:gd name="connsiteY8" fmla="*/ 93518 h 301337"/>
              <a:gd name="connsiteX9" fmla="*/ 0 w 1402773"/>
              <a:gd name="connsiteY9" fmla="*/ 0 h 301337"/>
              <a:gd name="connsiteX0" fmla="*/ 1091046 w 1091046"/>
              <a:gd name="connsiteY0" fmla="*/ 270164 h 299605"/>
              <a:gd name="connsiteX1" fmla="*/ 997528 w 1091046"/>
              <a:gd name="connsiteY1" fmla="*/ 197428 h 299605"/>
              <a:gd name="connsiteX2" fmla="*/ 696191 w 1091046"/>
              <a:gd name="connsiteY2" fmla="*/ 207818 h 299605"/>
              <a:gd name="connsiteX3" fmla="*/ 602673 w 1091046"/>
              <a:gd name="connsiteY3" fmla="*/ 290946 h 299605"/>
              <a:gd name="connsiteX4" fmla="*/ 332509 w 1091046"/>
              <a:gd name="connsiteY4" fmla="*/ 259773 h 299605"/>
              <a:gd name="connsiteX5" fmla="*/ 197428 w 1091046"/>
              <a:gd name="connsiteY5" fmla="*/ 249382 h 299605"/>
              <a:gd name="connsiteX6" fmla="*/ 124691 w 1091046"/>
              <a:gd name="connsiteY6" fmla="*/ 228600 h 299605"/>
              <a:gd name="connsiteX7" fmla="*/ 155864 w 1091046"/>
              <a:gd name="connsiteY7" fmla="*/ 93518 h 299605"/>
              <a:gd name="connsiteX8" fmla="*/ 0 w 1091046"/>
              <a:gd name="connsiteY8" fmla="*/ 0 h 29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1046" h="299605">
                <a:moveTo>
                  <a:pt x="1091046" y="270164"/>
                </a:moveTo>
                <a:cubicBezTo>
                  <a:pt x="1023505" y="252846"/>
                  <a:pt x="1063337" y="207819"/>
                  <a:pt x="997528" y="197428"/>
                </a:cubicBezTo>
                <a:cubicBezTo>
                  <a:pt x="931719" y="187037"/>
                  <a:pt x="762000" y="192232"/>
                  <a:pt x="696191" y="207818"/>
                </a:cubicBezTo>
                <a:cubicBezTo>
                  <a:pt x="630382" y="223404"/>
                  <a:pt x="663287" y="282287"/>
                  <a:pt x="602673" y="290946"/>
                </a:cubicBezTo>
                <a:cubicBezTo>
                  <a:pt x="542059" y="299605"/>
                  <a:pt x="400050" y="266700"/>
                  <a:pt x="332509" y="259773"/>
                </a:cubicBezTo>
                <a:cubicBezTo>
                  <a:pt x="264968" y="252846"/>
                  <a:pt x="232064" y="254578"/>
                  <a:pt x="197428" y="249382"/>
                </a:cubicBezTo>
                <a:cubicBezTo>
                  <a:pt x="162792" y="244187"/>
                  <a:pt x="131618" y="254577"/>
                  <a:pt x="124691" y="228600"/>
                </a:cubicBezTo>
                <a:cubicBezTo>
                  <a:pt x="117764" y="202623"/>
                  <a:pt x="176646" y="131618"/>
                  <a:pt x="155864" y="93518"/>
                </a:cubicBezTo>
                <a:cubicBezTo>
                  <a:pt x="135082" y="55418"/>
                  <a:pt x="15586" y="17318"/>
                  <a:pt x="0" y="0"/>
                </a:cubicBezTo>
              </a:path>
            </a:pathLst>
          </a:custGeom>
          <a:ln w="101600">
            <a:solidFill>
              <a:srgbClr val="FF0000"/>
            </a:solidFill>
            <a:prstDash val="sysDot"/>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Freeform 21"/>
          <p:cNvSpPr/>
          <p:nvPr/>
        </p:nvSpPr>
        <p:spPr>
          <a:xfrm>
            <a:off x="1466194" y="1907628"/>
            <a:ext cx="2467863" cy="698938"/>
          </a:xfrm>
          <a:custGeom>
            <a:avLst/>
            <a:gdLst>
              <a:gd name="connsiteX0" fmla="*/ 2207173 w 2207173"/>
              <a:gd name="connsiteY0" fmla="*/ 78827 h 698938"/>
              <a:gd name="connsiteX1" fmla="*/ 2065283 w 2207173"/>
              <a:gd name="connsiteY1" fmla="*/ 63062 h 698938"/>
              <a:gd name="connsiteX2" fmla="*/ 1844566 w 2207173"/>
              <a:gd name="connsiteY2" fmla="*/ 78827 h 698938"/>
              <a:gd name="connsiteX3" fmla="*/ 1545021 w 2207173"/>
              <a:gd name="connsiteY3" fmla="*/ 126124 h 698938"/>
              <a:gd name="connsiteX4" fmla="*/ 1324304 w 2207173"/>
              <a:gd name="connsiteY4" fmla="*/ 173420 h 698938"/>
              <a:gd name="connsiteX5" fmla="*/ 1198179 w 2207173"/>
              <a:gd name="connsiteY5" fmla="*/ 31531 h 698938"/>
              <a:gd name="connsiteX6" fmla="*/ 1072055 w 2207173"/>
              <a:gd name="connsiteY6" fmla="*/ 31531 h 698938"/>
              <a:gd name="connsiteX7" fmla="*/ 804041 w 2207173"/>
              <a:gd name="connsiteY7" fmla="*/ 220717 h 698938"/>
              <a:gd name="connsiteX8" fmla="*/ 804041 w 2207173"/>
              <a:gd name="connsiteY8" fmla="*/ 488731 h 698938"/>
              <a:gd name="connsiteX9" fmla="*/ 536028 w 2207173"/>
              <a:gd name="connsiteY9" fmla="*/ 677917 h 698938"/>
              <a:gd name="connsiteX10" fmla="*/ 441435 w 2207173"/>
              <a:gd name="connsiteY10" fmla="*/ 614855 h 698938"/>
              <a:gd name="connsiteX11" fmla="*/ 409904 w 2207173"/>
              <a:gd name="connsiteY11" fmla="*/ 457200 h 698938"/>
              <a:gd name="connsiteX12" fmla="*/ 409904 w 2207173"/>
              <a:gd name="connsiteY12" fmla="*/ 252248 h 698938"/>
              <a:gd name="connsiteX13" fmla="*/ 409904 w 2207173"/>
              <a:gd name="connsiteY13" fmla="*/ 173420 h 698938"/>
              <a:gd name="connsiteX14" fmla="*/ 236483 w 2207173"/>
              <a:gd name="connsiteY14" fmla="*/ 252248 h 698938"/>
              <a:gd name="connsiteX15" fmla="*/ 0 w 2207173"/>
              <a:gd name="connsiteY15" fmla="*/ 204951 h 698938"/>
              <a:gd name="connsiteX0" fmla="*/ 2207173 w 2242487"/>
              <a:gd name="connsiteY0" fmla="*/ 78827 h 698938"/>
              <a:gd name="connsiteX1" fmla="*/ 2218839 w 2242487"/>
              <a:gd name="connsiteY1" fmla="*/ 94908 h 698938"/>
              <a:gd name="connsiteX2" fmla="*/ 2065283 w 2242487"/>
              <a:gd name="connsiteY2" fmla="*/ 63062 h 698938"/>
              <a:gd name="connsiteX3" fmla="*/ 1844566 w 2242487"/>
              <a:gd name="connsiteY3" fmla="*/ 78827 h 698938"/>
              <a:gd name="connsiteX4" fmla="*/ 1545021 w 2242487"/>
              <a:gd name="connsiteY4" fmla="*/ 126124 h 698938"/>
              <a:gd name="connsiteX5" fmla="*/ 1324304 w 2242487"/>
              <a:gd name="connsiteY5" fmla="*/ 173420 h 698938"/>
              <a:gd name="connsiteX6" fmla="*/ 1198179 w 2242487"/>
              <a:gd name="connsiteY6" fmla="*/ 31531 h 698938"/>
              <a:gd name="connsiteX7" fmla="*/ 1072055 w 2242487"/>
              <a:gd name="connsiteY7" fmla="*/ 31531 h 698938"/>
              <a:gd name="connsiteX8" fmla="*/ 804041 w 2242487"/>
              <a:gd name="connsiteY8" fmla="*/ 220717 h 698938"/>
              <a:gd name="connsiteX9" fmla="*/ 804041 w 2242487"/>
              <a:gd name="connsiteY9" fmla="*/ 488731 h 698938"/>
              <a:gd name="connsiteX10" fmla="*/ 536028 w 2242487"/>
              <a:gd name="connsiteY10" fmla="*/ 677917 h 698938"/>
              <a:gd name="connsiteX11" fmla="*/ 441435 w 2242487"/>
              <a:gd name="connsiteY11" fmla="*/ 614855 h 698938"/>
              <a:gd name="connsiteX12" fmla="*/ 409904 w 2242487"/>
              <a:gd name="connsiteY12" fmla="*/ 457200 h 698938"/>
              <a:gd name="connsiteX13" fmla="*/ 409904 w 2242487"/>
              <a:gd name="connsiteY13" fmla="*/ 252248 h 698938"/>
              <a:gd name="connsiteX14" fmla="*/ 409904 w 2242487"/>
              <a:gd name="connsiteY14" fmla="*/ 173420 h 698938"/>
              <a:gd name="connsiteX15" fmla="*/ 236483 w 2242487"/>
              <a:gd name="connsiteY15" fmla="*/ 252248 h 698938"/>
              <a:gd name="connsiteX16" fmla="*/ 0 w 2242487"/>
              <a:gd name="connsiteY16" fmla="*/ 204951 h 698938"/>
              <a:gd name="connsiteX0" fmla="*/ 2207173 w 2397935"/>
              <a:gd name="connsiteY0" fmla="*/ 78827 h 698938"/>
              <a:gd name="connsiteX1" fmla="*/ 2218839 w 2397935"/>
              <a:gd name="connsiteY1" fmla="*/ 94908 h 698938"/>
              <a:gd name="connsiteX2" fmla="*/ 2065283 w 2397935"/>
              <a:gd name="connsiteY2" fmla="*/ 63062 h 698938"/>
              <a:gd name="connsiteX3" fmla="*/ 1844566 w 2397935"/>
              <a:gd name="connsiteY3" fmla="*/ 78827 h 698938"/>
              <a:gd name="connsiteX4" fmla="*/ 1545021 w 2397935"/>
              <a:gd name="connsiteY4" fmla="*/ 126124 h 698938"/>
              <a:gd name="connsiteX5" fmla="*/ 1324304 w 2397935"/>
              <a:gd name="connsiteY5" fmla="*/ 173420 h 698938"/>
              <a:gd name="connsiteX6" fmla="*/ 1198179 w 2397935"/>
              <a:gd name="connsiteY6" fmla="*/ 31531 h 698938"/>
              <a:gd name="connsiteX7" fmla="*/ 1072055 w 2397935"/>
              <a:gd name="connsiteY7" fmla="*/ 31531 h 698938"/>
              <a:gd name="connsiteX8" fmla="*/ 804041 w 2397935"/>
              <a:gd name="connsiteY8" fmla="*/ 220717 h 698938"/>
              <a:gd name="connsiteX9" fmla="*/ 804041 w 2397935"/>
              <a:gd name="connsiteY9" fmla="*/ 488731 h 698938"/>
              <a:gd name="connsiteX10" fmla="*/ 536028 w 2397935"/>
              <a:gd name="connsiteY10" fmla="*/ 677917 h 698938"/>
              <a:gd name="connsiteX11" fmla="*/ 441435 w 2397935"/>
              <a:gd name="connsiteY11" fmla="*/ 614855 h 698938"/>
              <a:gd name="connsiteX12" fmla="*/ 409904 w 2397935"/>
              <a:gd name="connsiteY12" fmla="*/ 457200 h 698938"/>
              <a:gd name="connsiteX13" fmla="*/ 409904 w 2397935"/>
              <a:gd name="connsiteY13" fmla="*/ 252248 h 698938"/>
              <a:gd name="connsiteX14" fmla="*/ 409904 w 2397935"/>
              <a:gd name="connsiteY14" fmla="*/ 173420 h 698938"/>
              <a:gd name="connsiteX15" fmla="*/ 236483 w 2397935"/>
              <a:gd name="connsiteY15" fmla="*/ 252248 h 698938"/>
              <a:gd name="connsiteX16" fmla="*/ 0 w 2397935"/>
              <a:gd name="connsiteY16" fmla="*/ 204951 h 698938"/>
              <a:gd name="connsiteX0" fmla="*/ 2207173 w 2548946"/>
              <a:gd name="connsiteY0" fmla="*/ 78827 h 698938"/>
              <a:gd name="connsiteX1" fmla="*/ 2369850 w 2548946"/>
              <a:gd name="connsiteY1" fmla="*/ 247308 h 698938"/>
              <a:gd name="connsiteX2" fmla="*/ 2065283 w 2548946"/>
              <a:gd name="connsiteY2" fmla="*/ 63062 h 698938"/>
              <a:gd name="connsiteX3" fmla="*/ 1844566 w 2548946"/>
              <a:gd name="connsiteY3" fmla="*/ 78827 h 698938"/>
              <a:gd name="connsiteX4" fmla="*/ 1545021 w 2548946"/>
              <a:gd name="connsiteY4" fmla="*/ 126124 h 698938"/>
              <a:gd name="connsiteX5" fmla="*/ 1324304 w 2548946"/>
              <a:gd name="connsiteY5" fmla="*/ 173420 h 698938"/>
              <a:gd name="connsiteX6" fmla="*/ 1198179 w 2548946"/>
              <a:gd name="connsiteY6" fmla="*/ 31531 h 698938"/>
              <a:gd name="connsiteX7" fmla="*/ 1072055 w 2548946"/>
              <a:gd name="connsiteY7" fmla="*/ 31531 h 698938"/>
              <a:gd name="connsiteX8" fmla="*/ 804041 w 2548946"/>
              <a:gd name="connsiteY8" fmla="*/ 220717 h 698938"/>
              <a:gd name="connsiteX9" fmla="*/ 804041 w 2548946"/>
              <a:gd name="connsiteY9" fmla="*/ 488731 h 698938"/>
              <a:gd name="connsiteX10" fmla="*/ 536028 w 2548946"/>
              <a:gd name="connsiteY10" fmla="*/ 677917 h 698938"/>
              <a:gd name="connsiteX11" fmla="*/ 441435 w 2548946"/>
              <a:gd name="connsiteY11" fmla="*/ 614855 h 698938"/>
              <a:gd name="connsiteX12" fmla="*/ 409904 w 2548946"/>
              <a:gd name="connsiteY12" fmla="*/ 457200 h 698938"/>
              <a:gd name="connsiteX13" fmla="*/ 409904 w 2548946"/>
              <a:gd name="connsiteY13" fmla="*/ 252248 h 698938"/>
              <a:gd name="connsiteX14" fmla="*/ 409904 w 2548946"/>
              <a:gd name="connsiteY14" fmla="*/ 173420 h 698938"/>
              <a:gd name="connsiteX15" fmla="*/ 236483 w 2548946"/>
              <a:gd name="connsiteY15" fmla="*/ 252248 h 698938"/>
              <a:gd name="connsiteX16" fmla="*/ 0 w 2548946"/>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369851"/>
              <a:gd name="connsiteY0" fmla="*/ 78827 h 698938"/>
              <a:gd name="connsiteX1" fmla="*/ 2369851 w 2369851"/>
              <a:gd name="connsiteY1" fmla="*/ 24730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369851 w 2369851"/>
              <a:gd name="connsiteY0" fmla="*/ 247308 h 698938"/>
              <a:gd name="connsiteX1" fmla="*/ 2065283 w 2369851"/>
              <a:gd name="connsiteY1" fmla="*/ 63062 h 698938"/>
              <a:gd name="connsiteX2" fmla="*/ 1844566 w 2369851"/>
              <a:gd name="connsiteY2" fmla="*/ 78827 h 698938"/>
              <a:gd name="connsiteX3" fmla="*/ 1545021 w 2369851"/>
              <a:gd name="connsiteY3" fmla="*/ 126124 h 698938"/>
              <a:gd name="connsiteX4" fmla="*/ 1324304 w 2369851"/>
              <a:gd name="connsiteY4" fmla="*/ 173420 h 698938"/>
              <a:gd name="connsiteX5" fmla="*/ 1198179 w 2369851"/>
              <a:gd name="connsiteY5" fmla="*/ 31531 h 698938"/>
              <a:gd name="connsiteX6" fmla="*/ 1072055 w 2369851"/>
              <a:gd name="connsiteY6" fmla="*/ 31531 h 698938"/>
              <a:gd name="connsiteX7" fmla="*/ 804041 w 2369851"/>
              <a:gd name="connsiteY7" fmla="*/ 220717 h 698938"/>
              <a:gd name="connsiteX8" fmla="*/ 804041 w 2369851"/>
              <a:gd name="connsiteY8" fmla="*/ 488731 h 698938"/>
              <a:gd name="connsiteX9" fmla="*/ 536028 w 2369851"/>
              <a:gd name="connsiteY9" fmla="*/ 677917 h 698938"/>
              <a:gd name="connsiteX10" fmla="*/ 441435 w 2369851"/>
              <a:gd name="connsiteY10" fmla="*/ 614855 h 698938"/>
              <a:gd name="connsiteX11" fmla="*/ 409904 w 2369851"/>
              <a:gd name="connsiteY11" fmla="*/ 457200 h 698938"/>
              <a:gd name="connsiteX12" fmla="*/ 409904 w 2369851"/>
              <a:gd name="connsiteY12" fmla="*/ 252248 h 698938"/>
              <a:gd name="connsiteX13" fmla="*/ 409904 w 2369851"/>
              <a:gd name="connsiteY13" fmla="*/ 173420 h 698938"/>
              <a:gd name="connsiteX14" fmla="*/ 236483 w 2369851"/>
              <a:gd name="connsiteY14" fmla="*/ 252248 h 698938"/>
              <a:gd name="connsiteX15" fmla="*/ 0 w 2369851"/>
              <a:gd name="connsiteY15" fmla="*/ 204951 h 698938"/>
              <a:gd name="connsiteX0" fmla="*/ 2369851 w 2416614"/>
              <a:gd name="connsiteY0" fmla="*/ 247308 h 698938"/>
              <a:gd name="connsiteX1" fmla="*/ 2365853 w 2416614"/>
              <a:gd name="connsiteY1" fmla="*/ 319178 h 698938"/>
              <a:gd name="connsiteX2" fmla="*/ 2065283 w 2416614"/>
              <a:gd name="connsiteY2" fmla="*/ 63062 h 698938"/>
              <a:gd name="connsiteX3" fmla="*/ 1844566 w 2416614"/>
              <a:gd name="connsiteY3" fmla="*/ 78827 h 698938"/>
              <a:gd name="connsiteX4" fmla="*/ 1545021 w 2416614"/>
              <a:gd name="connsiteY4" fmla="*/ 126124 h 698938"/>
              <a:gd name="connsiteX5" fmla="*/ 1324304 w 2416614"/>
              <a:gd name="connsiteY5" fmla="*/ 173420 h 698938"/>
              <a:gd name="connsiteX6" fmla="*/ 1198179 w 2416614"/>
              <a:gd name="connsiteY6" fmla="*/ 31531 h 698938"/>
              <a:gd name="connsiteX7" fmla="*/ 1072055 w 2416614"/>
              <a:gd name="connsiteY7" fmla="*/ 31531 h 698938"/>
              <a:gd name="connsiteX8" fmla="*/ 804041 w 2416614"/>
              <a:gd name="connsiteY8" fmla="*/ 220717 h 698938"/>
              <a:gd name="connsiteX9" fmla="*/ 804041 w 2416614"/>
              <a:gd name="connsiteY9" fmla="*/ 488731 h 698938"/>
              <a:gd name="connsiteX10" fmla="*/ 536028 w 2416614"/>
              <a:gd name="connsiteY10" fmla="*/ 677917 h 698938"/>
              <a:gd name="connsiteX11" fmla="*/ 441435 w 2416614"/>
              <a:gd name="connsiteY11" fmla="*/ 614855 h 698938"/>
              <a:gd name="connsiteX12" fmla="*/ 409904 w 2416614"/>
              <a:gd name="connsiteY12" fmla="*/ 457200 h 698938"/>
              <a:gd name="connsiteX13" fmla="*/ 409904 w 2416614"/>
              <a:gd name="connsiteY13" fmla="*/ 252248 h 698938"/>
              <a:gd name="connsiteX14" fmla="*/ 409904 w 2416614"/>
              <a:gd name="connsiteY14" fmla="*/ 173420 h 698938"/>
              <a:gd name="connsiteX15" fmla="*/ 236483 w 2416614"/>
              <a:gd name="connsiteY15" fmla="*/ 252248 h 698938"/>
              <a:gd name="connsiteX16" fmla="*/ 0 w 2416614"/>
              <a:gd name="connsiteY16" fmla="*/ 204951 h 698938"/>
              <a:gd name="connsiteX0" fmla="*/ 2369851 w 2486842"/>
              <a:gd name="connsiteY0" fmla="*/ 247308 h 698938"/>
              <a:gd name="connsiteX1" fmla="*/ 2365853 w 2486842"/>
              <a:gd name="connsiteY1" fmla="*/ 319178 h 698938"/>
              <a:gd name="connsiteX2" fmla="*/ 2065283 w 2486842"/>
              <a:gd name="connsiteY2" fmla="*/ 63062 h 698938"/>
              <a:gd name="connsiteX3" fmla="*/ 1844566 w 2486842"/>
              <a:gd name="connsiteY3" fmla="*/ 78827 h 698938"/>
              <a:gd name="connsiteX4" fmla="*/ 1545021 w 2486842"/>
              <a:gd name="connsiteY4" fmla="*/ 126124 h 698938"/>
              <a:gd name="connsiteX5" fmla="*/ 1324304 w 2486842"/>
              <a:gd name="connsiteY5" fmla="*/ 173420 h 698938"/>
              <a:gd name="connsiteX6" fmla="*/ 1198179 w 2486842"/>
              <a:gd name="connsiteY6" fmla="*/ 31531 h 698938"/>
              <a:gd name="connsiteX7" fmla="*/ 1072055 w 2486842"/>
              <a:gd name="connsiteY7" fmla="*/ 31531 h 698938"/>
              <a:gd name="connsiteX8" fmla="*/ 804041 w 2486842"/>
              <a:gd name="connsiteY8" fmla="*/ 220717 h 698938"/>
              <a:gd name="connsiteX9" fmla="*/ 804041 w 2486842"/>
              <a:gd name="connsiteY9" fmla="*/ 488731 h 698938"/>
              <a:gd name="connsiteX10" fmla="*/ 536028 w 2486842"/>
              <a:gd name="connsiteY10" fmla="*/ 677917 h 698938"/>
              <a:gd name="connsiteX11" fmla="*/ 441435 w 2486842"/>
              <a:gd name="connsiteY11" fmla="*/ 614855 h 698938"/>
              <a:gd name="connsiteX12" fmla="*/ 409904 w 2486842"/>
              <a:gd name="connsiteY12" fmla="*/ 457200 h 698938"/>
              <a:gd name="connsiteX13" fmla="*/ 409904 w 2486842"/>
              <a:gd name="connsiteY13" fmla="*/ 252248 h 698938"/>
              <a:gd name="connsiteX14" fmla="*/ 409904 w 2486842"/>
              <a:gd name="connsiteY14" fmla="*/ 173420 h 698938"/>
              <a:gd name="connsiteX15" fmla="*/ 236483 w 2486842"/>
              <a:gd name="connsiteY15" fmla="*/ 252248 h 698938"/>
              <a:gd name="connsiteX16" fmla="*/ 0 w 2486842"/>
              <a:gd name="connsiteY16" fmla="*/ 204951 h 698938"/>
              <a:gd name="connsiteX0" fmla="*/ 2369851 w 2369851"/>
              <a:gd name="connsiteY0" fmla="*/ 247308 h 698938"/>
              <a:gd name="connsiteX1" fmla="*/ 2214843 w 2369851"/>
              <a:gd name="connsiteY1" fmla="*/ 39537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445356 w 2445356"/>
              <a:gd name="connsiteY0" fmla="*/ 399708 h 698938"/>
              <a:gd name="connsiteX1" fmla="*/ 2214843 w 2445356"/>
              <a:gd name="connsiteY1" fmla="*/ 395378 h 698938"/>
              <a:gd name="connsiteX2" fmla="*/ 2065283 w 2445356"/>
              <a:gd name="connsiteY2" fmla="*/ 63062 h 698938"/>
              <a:gd name="connsiteX3" fmla="*/ 1844566 w 2445356"/>
              <a:gd name="connsiteY3" fmla="*/ 78827 h 698938"/>
              <a:gd name="connsiteX4" fmla="*/ 1545021 w 2445356"/>
              <a:gd name="connsiteY4" fmla="*/ 126124 h 698938"/>
              <a:gd name="connsiteX5" fmla="*/ 1324304 w 2445356"/>
              <a:gd name="connsiteY5" fmla="*/ 173420 h 698938"/>
              <a:gd name="connsiteX6" fmla="*/ 1198179 w 2445356"/>
              <a:gd name="connsiteY6" fmla="*/ 31531 h 698938"/>
              <a:gd name="connsiteX7" fmla="*/ 1072055 w 2445356"/>
              <a:gd name="connsiteY7" fmla="*/ 31531 h 698938"/>
              <a:gd name="connsiteX8" fmla="*/ 804041 w 2445356"/>
              <a:gd name="connsiteY8" fmla="*/ 220717 h 698938"/>
              <a:gd name="connsiteX9" fmla="*/ 804041 w 2445356"/>
              <a:gd name="connsiteY9" fmla="*/ 488731 h 698938"/>
              <a:gd name="connsiteX10" fmla="*/ 536028 w 2445356"/>
              <a:gd name="connsiteY10" fmla="*/ 677917 h 698938"/>
              <a:gd name="connsiteX11" fmla="*/ 441435 w 2445356"/>
              <a:gd name="connsiteY11" fmla="*/ 614855 h 698938"/>
              <a:gd name="connsiteX12" fmla="*/ 409904 w 2445356"/>
              <a:gd name="connsiteY12" fmla="*/ 457200 h 698938"/>
              <a:gd name="connsiteX13" fmla="*/ 409904 w 2445356"/>
              <a:gd name="connsiteY13" fmla="*/ 252248 h 698938"/>
              <a:gd name="connsiteX14" fmla="*/ 409904 w 2445356"/>
              <a:gd name="connsiteY14" fmla="*/ 173420 h 698938"/>
              <a:gd name="connsiteX15" fmla="*/ 236483 w 2445356"/>
              <a:gd name="connsiteY15" fmla="*/ 252248 h 698938"/>
              <a:gd name="connsiteX16" fmla="*/ 0 w 2445356"/>
              <a:gd name="connsiteY16" fmla="*/ 204951 h 698938"/>
              <a:gd name="connsiteX0" fmla="*/ 2445356 w 2445356"/>
              <a:gd name="connsiteY0" fmla="*/ 399708 h 698938"/>
              <a:gd name="connsiteX1" fmla="*/ 2065283 w 2445356"/>
              <a:gd name="connsiteY1" fmla="*/ 63062 h 698938"/>
              <a:gd name="connsiteX2" fmla="*/ 1844566 w 2445356"/>
              <a:gd name="connsiteY2" fmla="*/ 78827 h 698938"/>
              <a:gd name="connsiteX3" fmla="*/ 1545021 w 2445356"/>
              <a:gd name="connsiteY3" fmla="*/ 126124 h 698938"/>
              <a:gd name="connsiteX4" fmla="*/ 1324304 w 2445356"/>
              <a:gd name="connsiteY4" fmla="*/ 173420 h 698938"/>
              <a:gd name="connsiteX5" fmla="*/ 1198179 w 2445356"/>
              <a:gd name="connsiteY5" fmla="*/ 31531 h 698938"/>
              <a:gd name="connsiteX6" fmla="*/ 1072055 w 2445356"/>
              <a:gd name="connsiteY6" fmla="*/ 31531 h 698938"/>
              <a:gd name="connsiteX7" fmla="*/ 804041 w 2445356"/>
              <a:gd name="connsiteY7" fmla="*/ 220717 h 698938"/>
              <a:gd name="connsiteX8" fmla="*/ 804041 w 2445356"/>
              <a:gd name="connsiteY8" fmla="*/ 488731 h 698938"/>
              <a:gd name="connsiteX9" fmla="*/ 536028 w 2445356"/>
              <a:gd name="connsiteY9" fmla="*/ 677917 h 698938"/>
              <a:gd name="connsiteX10" fmla="*/ 441435 w 2445356"/>
              <a:gd name="connsiteY10" fmla="*/ 614855 h 698938"/>
              <a:gd name="connsiteX11" fmla="*/ 409904 w 2445356"/>
              <a:gd name="connsiteY11" fmla="*/ 457200 h 698938"/>
              <a:gd name="connsiteX12" fmla="*/ 409904 w 2445356"/>
              <a:gd name="connsiteY12" fmla="*/ 252248 h 698938"/>
              <a:gd name="connsiteX13" fmla="*/ 409904 w 2445356"/>
              <a:gd name="connsiteY13" fmla="*/ 173420 h 698938"/>
              <a:gd name="connsiteX14" fmla="*/ 236483 w 2445356"/>
              <a:gd name="connsiteY14" fmla="*/ 252248 h 698938"/>
              <a:gd name="connsiteX15" fmla="*/ 0 w 2445356"/>
              <a:gd name="connsiteY15" fmla="*/ 204951 h 69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5356" h="698938">
                <a:moveTo>
                  <a:pt x="2445356" y="399708"/>
                </a:moveTo>
                <a:cubicBezTo>
                  <a:pt x="2366174" y="329574"/>
                  <a:pt x="2165415" y="116542"/>
                  <a:pt x="2065283" y="63062"/>
                </a:cubicBezTo>
                <a:cubicBezTo>
                  <a:pt x="1965151" y="9582"/>
                  <a:pt x="1931276" y="68317"/>
                  <a:pt x="1844566" y="78827"/>
                </a:cubicBezTo>
                <a:cubicBezTo>
                  <a:pt x="1757856" y="89337"/>
                  <a:pt x="1631731" y="110359"/>
                  <a:pt x="1545021" y="126124"/>
                </a:cubicBezTo>
                <a:cubicBezTo>
                  <a:pt x="1458311" y="141889"/>
                  <a:pt x="1382111" y="189185"/>
                  <a:pt x="1324304" y="173420"/>
                </a:cubicBezTo>
                <a:cubicBezTo>
                  <a:pt x="1266497" y="157655"/>
                  <a:pt x="1240220" y="55179"/>
                  <a:pt x="1198179" y="31531"/>
                </a:cubicBezTo>
                <a:cubicBezTo>
                  <a:pt x="1156138" y="7883"/>
                  <a:pt x="1137745" y="0"/>
                  <a:pt x="1072055" y="31531"/>
                </a:cubicBezTo>
                <a:cubicBezTo>
                  <a:pt x="1006365" y="63062"/>
                  <a:pt x="848710" y="144517"/>
                  <a:pt x="804041" y="220717"/>
                </a:cubicBezTo>
                <a:cubicBezTo>
                  <a:pt x="759372" y="296917"/>
                  <a:pt x="848710" y="412531"/>
                  <a:pt x="804041" y="488731"/>
                </a:cubicBezTo>
                <a:cubicBezTo>
                  <a:pt x="759372" y="564931"/>
                  <a:pt x="596462" y="656896"/>
                  <a:pt x="536028" y="677917"/>
                </a:cubicBezTo>
                <a:cubicBezTo>
                  <a:pt x="475594" y="698938"/>
                  <a:pt x="462456" y="651641"/>
                  <a:pt x="441435" y="614855"/>
                </a:cubicBezTo>
                <a:cubicBezTo>
                  <a:pt x="420414" y="578069"/>
                  <a:pt x="415159" y="517635"/>
                  <a:pt x="409904" y="457200"/>
                </a:cubicBezTo>
                <a:cubicBezTo>
                  <a:pt x="404649" y="396766"/>
                  <a:pt x="409904" y="252248"/>
                  <a:pt x="409904" y="252248"/>
                </a:cubicBezTo>
                <a:cubicBezTo>
                  <a:pt x="409904" y="204951"/>
                  <a:pt x="438807" y="173420"/>
                  <a:pt x="409904" y="173420"/>
                </a:cubicBezTo>
                <a:cubicBezTo>
                  <a:pt x="381001" y="173420"/>
                  <a:pt x="304800" y="246993"/>
                  <a:pt x="236483" y="252248"/>
                </a:cubicBezTo>
                <a:cubicBezTo>
                  <a:pt x="168166" y="257503"/>
                  <a:pt x="0" y="204951"/>
                  <a:pt x="0" y="204951"/>
                </a:cubicBezTo>
              </a:path>
            </a:pathLst>
          </a:custGeom>
          <a:ln w="1016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5-Point Star 23"/>
          <p:cNvSpPr/>
          <p:nvPr/>
        </p:nvSpPr>
        <p:spPr>
          <a:xfrm>
            <a:off x="228600" y="1600200"/>
            <a:ext cx="533400" cy="5334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p:cNvSpPr/>
          <p:nvPr/>
        </p:nvSpPr>
        <p:spPr>
          <a:xfrm>
            <a:off x="1676401" y="1905001"/>
            <a:ext cx="2283736" cy="441377"/>
          </a:xfrm>
          <a:custGeom>
            <a:avLst/>
            <a:gdLst>
              <a:gd name="connsiteX0" fmla="*/ 0 w 1981200"/>
              <a:gd name="connsiteY0" fmla="*/ 241069 h 241069"/>
              <a:gd name="connsiteX1" fmla="*/ 565265 w 1981200"/>
              <a:gd name="connsiteY1" fmla="*/ 157942 h 241069"/>
              <a:gd name="connsiteX2" fmla="*/ 798022 w 1981200"/>
              <a:gd name="connsiteY2" fmla="*/ 58189 h 241069"/>
              <a:gd name="connsiteX3" fmla="*/ 964276 w 1981200"/>
              <a:gd name="connsiteY3" fmla="*/ 8313 h 241069"/>
              <a:gd name="connsiteX4" fmla="*/ 1163782 w 1981200"/>
              <a:gd name="connsiteY4" fmla="*/ 108066 h 241069"/>
              <a:gd name="connsiteX5" fmla="*/ 1396538 w 1981200"/>
              <a:gd name="connsiteY5" fmla="*/ 174567 h 241069"/>
              <a:gd name="connsiteX6" fmla="*/ 1745672 w 1981200"/>
              <a:gd name="connsiteY6" fmla="*/ 74815 h 241069"/>
              <a:gd name="connsiteX7" fmla="*/ 1945178 w 1981200"/>
              <a:gd name="connsiteY7" fmla="*/ 91440 h 241069"/>
              <a:gd name="connsiteX8" fmla="*/ 1961803 w 1981200"/>
              <a:gd name="connsiteY8" fmla="*/ 108066 h 241069"/>
              <a:gd name="connsiteX0" fmla="*/ 0 w 2200101"/>
              <a:gd name="connsiteY0" fmla="*/ 241069 h 336666"/>
              <a:gd name="connsiteX1" fmla="*/ 565265 w 2200101"/>
              <a:gd name="connsiteY1" fmla="*/ 157942 h 336666"/>
              <a:gd name="connsiteX2" fmla="*/ 798022 w 2200101"/>
              <a:gd name="connsiteY2" fmla="*/ 58189 h 336666"/>
              <a:gd name="connsiteX3" fmla="*/ 964276 w 2200101"/>
              <a:gd name="connsiteY3" fmla="*/ 8313 h 336666"/>
              <a:gd name="connsiteX4" fmla="*/ 1163782 w 2200101"/>
              <a:gd name="connsiteY4" fmla="*/ 108066 h 336666"/>
              <a:gd name="connsiteX5" fmla="*/ 1396538 w 2200101"/>
              <a:gd name="connsiteY5" fmla="*/ 174567 h 336666"/>
              <a:gd name="connsiteX6" fmla="*/ 1745672 w 2200101"/>
              <a:gd name="connsiteY6" fmla="*/ 74815 h 336666"/>
              <a:gd name="connsiteX7" fmla="*/ 1945178 w 2200101"/>
              <a:gd name="connsiteY7" fmla="*/ 91440 h 336666"/>
              <a:gd name="connsiteX8" fmla="*/ 2190403 w 2200101"/>
              <a:gd name="connsiteY8" fmla="*/ 336666 h 336666"/>
              <a:gd name="connsiteX0" fmla="*/ 0 w 2324100"/>
              <a:gd name="connsiteY0" fmla="*/ 241069 h 439882"/>
              <a:gd name="connsiteX1" fmla="*/ 565265 w 2324100"/>
              <a:gd name="connsiteY1" fmla="*/ 157942 h 439882"/>
              <a:gd name="connsiteX2" fmla="*/ 798022 w 2324100"/>
              <a:gd name="connsiteY2" fmla="*/ 58189 h 439882"/>
              <a:gd name="connsiteX3" fmla="*/ 964276 w 2324100"/>
              <a:gd name="connsiteY3" fmla="*/ 8313 h 439882"/>
              <a:gd name="connsiteX4" fmla="*/ 1163782 w 2324100"/>
              <a:gd name="connsiteY4" fmla="*/ 108066 h 439882"/>
              <a:gd name="connsiteX5" fmla="*/ 1396538 w 2324100"/>
              <a:gd name="connsiteY5" fmla="*/ 174567 h 439882"/>
              <a:gd name="connsiteX6" fmla="*/ 1745672 w 2324100"/>
              <a:gd name="connsiteY6" fmla="*/ 74815 h 439882"/>
              <a:gd name="connsiteX7" fmla="*/ 2249978 w 2324100"/>
              <a:gd name="connsiteY7" fmla="*/ 396240 h 439882"/>
              <a:gd name="connsiteX8" fmla="*/ 2190403 w 2324100"/>
              <a:gd name="connsiteY8" fmla="*/ 336666 h 439882"/>
              <a:gd name="connsiteX0" fmla="*/ 0 w 2283736"/>
              <a:gd name="connsiteY0" fmla="*/ 241069 h 441377"/>
              <a:gd name="connsiteX1" fmla="*/ 565265 w 2283736"/>
              <a:gd name="connsiteY1" fmla="*/ 157942 h 441377"/>
              <a:gd name="connsiteX2" fmla="*/ 798022 w 2283736"/>
              <a:gd name="connsiteY2" fmla="*/ 58189 h 441377"/>
              <a:gd name="connsiteX3" fmla="*/ 964276 w 2283736"/>
              <a:gd name="connsiteY3" fmla="*/ 8313 h 441377"/>
              <a:gd name="connsiteX4" fmla="*/ 1163782 w 2283736"/>
              <a:gd name="connsiteY4" fmla="*/ 108066 h 441377"/>
              <a:gd name="connsiteX5" fmla="*/ 1396538 w 2283736"/>
              <a:gd name="connsiteY5" fmla="*/ 174567 h 441377"/>
              <a:gd name="connsiteX6" fmla="*/ 1745672 w 2283736"/>
              <a:gd name="connsiteY6" fmla="*/ 74815 h 441377"/>
              <a:gd name="connsiteX7" fmla="*/ 1987857 w 2283736"/>
              <a:gd name="connsiteY7" fmla="*/ 65842 h 441377"/>
              <a:gd name="connsiteX8" fmla="*/ 2249978 w 2283736"/>
              <a:gd name="connsiteY8" fmla="*/ 396240 h 441377"/>
              <a:gd name="connsiteX9" fmla="*/ 2190403 w 2283736"/>
              <a:gd name="connsiteY9" fmla="*/ 336666 h 44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3736" h="441377">
                <a:moveTo>
                  <a:pt x="0" y="241069"/>
                </a:moveTo>
                <a:cubicBezTo>
                  <a:pt x="216130" y="214745"/>
                  <a:pt x="432261" y="188422"/>
                  <a:pt x="565265" y="157942"/>
                </a:cubicBezTo>
                <a:cubicBezTo>
                  <a:pt x="698269" y="127462"/>
                  <a:pt x="731520" y="83127"/>
                  <a:pt x="798022" y="58189"/>
                </a:cubicBezTo>
                <a:cubicBezTo>
                  <a:pt x="864524" y="33251"/>
                  <a:pt x="903316" y="0"/>
                  <a:pt x="964276" y="8313"/>
                </a:cubicBezTo>
                <a:cubicBezTo>
                  <a:pt x="1025236" y="16626"/>
                  <a:pt x="1091738" y="80357"/>
                  <a:pt x="1163782" y="108066"/>
                </a:cubicBezTo>
                <a:cubicBezTo>
                  <a:pt x="1235826" y="135775"/>
                  <a:pt x="1299556" y="180109"/>
                  <a:pt x="1396538" y="174567"/>
                </a:cubicBezTo>
                <a:cubicBezTo>
                  <a:pt x="1493520" y="169025"/>
                  <a:pt x="1647119" y="92936"/>
                  <a:pt x="1745672" y="74815"/>
                </a:cubicBezTo>
                <a:cubicBezTo>
                  <a:pt x="1844225" y="56694"/>
                  <a:pt x="1903806" y="12271"/>
                  <a:pt x="1987857" y="65842"/>
                </a:cubicBezTo>
                <a:cubicBezTo>
                  <a:pt x="2071908" y="119413"/>
                  <a:pt x="2216220" y="351103"/>
                  <a:pt x="2249978" y="396240"/>
                </a:cubicBezTo>
                <a:cubicBezTo>
                  <a:pt x="2283736" y="441377"/>
                  <a:pt x="2200101" y="331124"/>
                  <a:pt x="2190403" y="336666"/>
                </a:cubicBezTo>
              </a:path>
            </a:pathLst>
          </a:custGeom>
          <a:ln w="101600">
            <a:solidFill>
              <a:srgbClr val="0000CC"/>
            </a:solidFill>
            <a:prstDash val="sysDot"/>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Freeform 25"/>
          <p:cNvSpPr/>
          <p:nvPr/>
        </p:nvSpPr>
        <p:spPr>
          <a:xfrm>
            <a:off x="2119745" y="2036618"/>
            <a:ext cx="1413164" cy="446809"/>
          </a:xfrm>
          <a:custGeom>
            <a:avLst/>
            <a:gdLst>
              <a:gd name="connsiteX0" fmla="*/ 0 w 1413164"/>
              <a:gd name="connsiteY0" fmla="*/ 83127 h 446809"/>
              <a:gd name="connsiteX1" fmla="*/ 124691 w 1413164"/>
              <a:gd name="connsiteY1" fmla="*/ 124691 h 446809"/>
              <a:gd name="connsiteX2" fmla="*/ 145473 w 1413164"/>
              <a:gd name="connsiteY2" fmla="*/ 322118 h 446809"/>
              <a:gd name="connsiteX3" fmla="*/ 218210 w 1413164"/>
              <a:gd name="connsiteY3" fmla="*/ 405246 h 446809"/>
              <a:gd name="connsiteX4" fmla="*/ 415637 w 1413164"/>
              <a:gd name="connsiteY4" fmla="*/ 405246 h 446809"/>
              <a:gd name="connsiteX5" fmla="*/ 592282 w 1413164"/>
              <a:gd name="connsiteY5" fmla="*/ 436418 h 446809"/>
              <a:gd name="connsiteX6" fmla="*/ 706582 w 1413164"/>
              <a:gd name="connsiteY6" fmla="*/ 342900 h 446809"/>
              <a:gd name="connsiteX7" fmla="*/ 945573 w 1413164"/>
              <a:gd name="connsiteY7" fmla="*/ 342900 h 446809"/>
              <a:gd name="connsiteX8" fmla="*/ 1101437 w 1413164"/>
              <a:gd name="connsiteY8" fmla="*/ 280555 h 446809"/>
              <a:gd name="connsiteX9" fmla="*/ 1236519 w 1413164"/>
              <a:gd name="connsiteY9" fmla="*/ 166255 h 446809"/>
              <a:gd name="connsiteX10" fmla="*/ 1413164 w 1413164"/>
              <a:gd name="connsiteY10" fmla="*/ 0 h 44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164" h="446809">
                <a:moveTo>
                  <a:pt x="0" y="83127"/>
                </a:moveTo>
                <a:cubicBezTo>
                  <a:pt x="50222" y="83993"/>
                  <a:pt x="100445" y="84859"/>
                  <a:pt x="124691" y="124691"/>
                </a:cubicBezTo>
                <a:cubicBezTo>
                  <a:pt x="148937" y="164523"/>
                  <a:pt x="129887" y="275359"/>
                  <a:pt x="145473" y="322118"/>
                </a:cubicBezTo>
                <a:cubicBezTo>
                  <a:pt x="161060" y="368877"/>
                  <a:pt x="173183" y="391391"/>
                  <a:pt x="218210" y="405246"/>
                </a:cubicBezTo>
                <a:cubicBezTo>
                  <a:pt x="263237" y="419101"/>
                  <a:pt x="353292" y="400051"/>
                  <a:pt x="415637" y="405246"/>
                </a:cubicBezTo>
                <a:cubicBezTo>
                  <a:pt x="477982" y="410441"/>
                  <a:pt x="543791" y="446809"/>
                  <a:pt x="592282" y="436418"/>
                </a:cubicBezTo>
                <a:cubicBezTo>
                  <a:pt x="640773" y="426027"/>
                  <a:pt x="647700" y="358486"/>
                  <a:pt x="706582" y="342900"/>
                </a:cubicBezTo>
                <a:cubicBezTo>
                  <a:pt x="765464" y="327314"/>
                  <a:pt x="879764" y="353291"/>
                  <a:pt x="945573" y="342900"/>
                </a:cubicBezTo>
                <a:cubicBezTo>
                  <a:pt x="1011382" y="332509"/>
                  <a:pt x="1052946" y="309996"/>
                  <a:pt x="1101437" y="280555"/>
                </a:cubicBezTo>
                <a:cubicBezTo>
                  <a:pt x="1149928" y="251114"/>
                  <a:pt x="1184564" y="213014"/>
                  <a:pt x="1236519" y="166255"/>
                </a:cubicBezTo>
                <a:cubicBezTo>
                  <a:pt x="1288474" y="119496"/>
                  <a:pt x="1350819" y="59748"/>
                  <a:pt x="1413164" y="0"/>
                </a:cubicBezTo>
              </a:path>
            </a:pathLst>
          </a:custGeom>
          <a:ln w="101600">
            <a:solidFill>
              <a:srgbClr val="0000CC"/>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TextBox 3"/>
          <p:cNvSpPr txBox="1">
            <a:spLocks noChangeArrowheads="1"/>
          </p:cNvSpPr>
          <p:nvPr/>
        </p:nvSpPr>
        <p:spPr bwMode="auto">
          <a:xfrm>
            <a:off x="0" y="4876800"/>
            <a:ext cx="9144000" cy="830997"/>
          </a:xfrm>
          <a:prstGeom prst="rect">
            <a:avLst/>
          </a:prstGeom>
          <a:solidFill>
            <a:schemeClr val="bg1">
              <a:alpha val="50000"/>
            </a:schemeClr>
          </a:solidFill>
          <a:ln w="9525">
            <a:noFill/>
            <a:miter lim="800000"/>
            <a:headEnd/>
            <a:tailEnd/>
          </a:ln>
        </p:spPr>
        <p:txBody>
          <a:bodyPr wrap="square">
            <a:spAutoFit/>
          </a:bodyPr>
          <a:lstStyle/>
          <a:p>
            <a:pPr>
              <a:defRPr/>
            </a:pPr>
            <a:r>
              <a:rPr lang="en-US" sz="4000" b="1" dirty="0" smtClean="0">
                <a:solidFill>
                  <a:srgbClr val="0000CC"/>
                </a:solidFill>
                <a:effectLst>
                  <a:outerShdw dist="38100" dir="7200000" algn="ctr" rotWithShape="0">
                    <a:schemeClr val="tx1"/>
                  </a:outerShdw>
                </a:effectLst>
              </a:rPr>
              <a:t>	    </a:t>
            </a:r>
            <a:r>
              <a:rPr lang="en-US" sz="4800" b="1" dirty="0" smtClean="0">
                <a:solidFill>
                  <a:srgbClr val="0000CC"/>
                </a:solidFill>
                <a:effectLst>
                  <a:outerShdw dist="38100" dir="7200000" algn="ctr" rotWithShape="0">
                    <a:schemeClr val="tx1"/>
                  </a:outerShdw>
                </a:effectLst>
              </a:rPr>
              <a:t>- The Journey is Ending</a:t>
            </a:r>
          </a:p>
        </p:txBody>
      </p:sp>
      <p:sp>
        <p:nvSpPr>
          <p:cNvPr id="28" name="TextBox 3"/>
          <p:cNvSpPr txBox="1">
            <a:spLocks noChangeArrowheads="1"/>
          </p:cNvSpPr>
          <p:nvPr/>
        </p:nvSpPr>
        <p:spPr bwMode="auto">
          <a:xfrm>
            <a:off x="0" y="5715000"/>
            <a:ext cx="9144000" cy="830997"/>
          </a:xfrm>
          <a:prstGeom prst="rect">
            <a:avLst/>
          </a:prstGeom>
          <a:solidFill>
            <a:schemeClr val="bg1">
              <a:alpha val="50000"/>
            </a:schemeClr>
          </a:solidFill>
          <a:ln w="9525">
            <a:noFill/>
            <a:miter lim="800000"/>
            <a:headEnd/>
            <a:tailEnd/>
          </a:ln>
        </p:spPr>
        <p:txBody>
          <a:bodyPr wrap="square">
            <a:spAutoFit/>
          </a:bodyPr>
          <a:lstStyle/>
          <a:p>
            <a:pPr>
              <a:defRPr/>
            </a:pPr>
            <a:r>
              <a:rPr lang="en-US" sz="4800" b="1" dirty="0" smtClean="0">
                <a:solidFill>
                  <a:srgbClr val="0000CC"/>
                </a:solidFill>
                <a:effectLst>
                  <a:outerShdw dist="38100" dir="7200000" algn="ctr" rotWithShape="0">
                    <a:schemeClr val="tx1"/>
                  </a:outerShdw>
                </a:effectLst>
              </a:rPr>
              <a:t>	   - Tales Have Just Begun</a:t>
            </a:r>
          </a:p>
        </p:txBody>
      </p:sp>
      <p:sp>
        <p:nvSpPr>
          <p:cNvPr id="31" name="Oval 30"/>
          <p:cNvSpPr/>
          <p:nvPr/>
        </p:nvSpPr>
        <p:spPr>
          <a:xfrm>
            <a:off x="1219200" y="4724400"/>
            <a:ext cx="6553200" cy="1066800"/>
          </a:xfrm>
          <a:prstGeom prst="ellipse">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9" name="Rectangle 28"/>
          <p:cNvSpPr/>
          <p:nvPr/>
        </p:nvSpPr>
        <p:spPr>
          <a:xfrm>
            <a:off x="0" y="2448580"/>
            <a:ext cx="1978747" cy="523220"/>
          </a:xfrm>
          <a:prstGeom prst="rect">
            <a:avLst/>
          </a:prstGeom>
        </p:spPr>
        <p:txBody>
          <a:bodyPr wrap="none">
            <a:spAutoFit/>
          </a:bodyPr>
          <a:lstStyle/>
          <a:p>
            <a:pPr algn="ctr"/>
            <a:r>
              <a:rPr lang="en-US" sz="2800" b="1" dirty="0" smtClean="0">
                <a:solidFill>
                  <a:srgbClr val="0000CC"/>
                </a:solidFill>
                <a:effectLst>
                  <a:outerShdw dist="50800" dir="5400000" algn="ctr" rotWithShape="0">
                    <a:schemeClr val="tx1"/>
                  </a:outerShdw>
                </a:effectLst>
              </a:rPr>
              <a:t>Fort Clatsop</a:t>
            </a:r>
          </a:p>
        </p:txBody>
      </p:sp>
      <p:sp useBgFill="1">
        <p:nvSpPr>
          <p:cNvPr id="30" name="Rectangle 29"/>
          <p:cNvSpPr/>
          <p:nvPr/>
        </p:nvSpPr>
        <p:spPr>
          <a:xfrm rot="1453899">
            <a:off x="4922013" y="3238299"/>
            <a:ext cx="1410964" cy="523220"/>
          </a:xfrm>
          <a:prstGeom prst="rect">
            <a:avLst/>
          </a:prstGeom>
        </p:spPr>
        <p:txBody>
          <a:bodyPr wrap="none">
            <a:spAutoFit/>
          </a:bodyPr>
          <a:lstStyle/>
          <a:p>
            <a:pPr algn="ctr"/>
            <a:r>
              <a:rPr lang="en-US" sz="2800" b="1" dirty="0" smtClean="0">
                <a:solidFill>
                  <a:srgbClr val="0000CC"/>
                </a:solidFill>
                <a:effectLst>
                  <a:outerShdw dist="50800" dir="5400000" algn="ctr" rotWithShape="0">
                    <a:schemeClr val="tx1"/>
                  </a:outerShdw>
                </a:effectLst>
              </a:rPr>
              <a:t> St Louis</a:t>
            </a:r>
            <a:endParaRPr lang="en-US" sz="2800" dirty="0">
              <a:solidFill>
                <a:srgbClr val="0000CC"/>
              </a:solidFill>
            </a:endParaRPr>
          </a:p>
        </p:txBody>
      </p:sp>
      <p:sp>
        <p:nvSpPr>
          <p:cNvPr id="20" name="Rectangle 19"/>
          <p:cNvSpPr/>
          <p:nvPr/>
        </p:nvSpPr>
        <p:spPr>
          <a:xfrm>
            <a:off x="70625" y="1143000"/>
            <a:ext cx="1852815" cy="523220"/>
          </a:xfrm>
          <a:prstGeom prst="rect">
            <a:avLst/>
          </a:prstGeom>
          <a:solidFill>
            <a:schemeClr val="bg1">
              <a:lumMod val="85000"/>
            </a:schemeClr>
          </a:solidFill>
        </p:spPr>
        <p:txBody>
          <a:bodyPr wrap="none">
            <a:spAutoFit/>
          </a:bodyPr>
          <a:lstStyle/>
          <a:p>
            <a:r>
              <a:rPr lang="en-US" sz="2800" b="1" dirty="0" smtClean="0">
                <a:solidFill>
                  <a:srgbClr val="FF0000"/>
                </a:solidFill>
                <a:effectLst>
                  <a:outerShdw dist="50800" dir="5400000" algn="ctr" rotWithShape="0">
                    <a:schemeClr val="tx1"/>
                  </a:outerShdw>
                </a:effectLst>
              </a:rPr>
              <a:t> The Pacific</a:t>
            </a:r>
            <a:endParaRPr lang="en-US" sz="2800" dirty="0">
              <a:solidFill>
                <a:srgbClr val="FF0000"/>
              </a:solidFill>
            </a:endParaRPr>
          </a:p>
        </p:txBody>
      </p:sp>
      <p:sp>
        <p:nvSpPr>
          <p:cNvPr id="32" name="5-Point Star 31"/>
          <p:cNvSpPr/>
          <p:nvPr/>
        </p:nvSpPr>
        <p:spPr>
          <a:xfrm>
            <a:off x="7848600" y="2971800"/>
            <a:ext cx="533400" cy="5334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7169574" y="2438400"/>
            <a:ext cx="2050626" cy="523220"/>
          </a:xfrm>
          <a:prstGeom prst="rect">
            <a:avLst/>
          </a:prstGeom>
          <a:solidFill>
            <a:schemeClr val="bg1">
              <a:lumMod val="85000"/>
            </a:schemeClr>
          </a:solidFill>
        </p:spPr>
        <p:txBody>
          <a:bodyPr wrap="none">
            <a:spAutoFit/>
          </a:bodyPr>
          <a:lstStyle/>
          <a:p>
            <a:r>
              <a:rPr lang="en-US" sz="2800" b="1" dirty="0" smtClean="0">
                <a:solidFill>
                  <a:srgbClr val="FF0000"/>
                </a:solidFill>
                <a:effectLst>
                  <a:outerShdw dist="50800" dir="5400000" algn="ctr" rotWithShape="0">
                    <a:schemeClr val="tx1"/>
                  </a:outerShdw>
                </a:effectLst>
              </a:rPr>
              <a:t> The Atlantic</a:t>
            </a:r>
            <a:endParaRPr lang="en-US" sz="2800" dirty="0">
              <a:solidFill>
                <a:srgbClr val="FF0000"/>
              </a:solidFill>
            </a:endParaRPr>
          </a:p>
        </p:txBody>
      </p:sp>
      <p:sp useBgFill="1">
        <p:nvSpPr>
          <p:cNvPr id="3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Heading up the Columbia!</a:t>
            </a:r>
            <a:endParaRPr lang="en-US" sz="4000" b="1" dirty="0">
              <a:ln>
                <a:solidFill>
                  <a:schemeClr val="tx1"/>
                </a:solidFill>
              </a:ln>
              <a:solidFill>
                <a:srgbClr val="FF0000"/>
              </a:solidFill>
              <a:effectLst>
                <a:outerShdw dist="50800" dir="5400000" algn="ctr" rotWithShape="0">
                  <a:schemeClr val="tx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Effect transition="in" filter="fade">
                                      <p:cBhvr>
                                        <p:cTn id="9" dur="1000"/>
                                        <p:tgtEl>
                                          <p:spTgt spid="34"/>
                                        </p:tgtEl>
                                      </p:cBhvr>
                                    </p:animEffect>
                                  </p:childTnLst>
                                </p:cTn>
                              </p:par>
                              <p:par>
                                <p:cTn id="10" presetID="49" presetClass="entr" presetSubtype="0" decel="100000" fill="hold" grpId="1"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1000" fill="hold"/>
                                        <p:tgtEl>
                                          <p:spTgt spid="32"/>
                                        </p:tgtEl>
                                        <p:attrNameLst>
                                          <p:attrName>ppt_w</p:attrName>
                                        </p:attrNameLst>
                                      </p:cBhvr>
                                      <p:tavLst>
                                        <p:tav tm="0">
                                          <p:val>
                                            <p:fltVal val="0"/>
                                          </p:val>
                                        </p:tav>
                                        <p:tav tm="100000">
                                          <p:val>
                                            <p:strVal val="#ppt_w"/>
                                          </p:val>
                                        </p:tav>
                                      </p:tavLst>
                                    </p:anim>
                                    <p:anim calcmode="lin" valueType="num">
                                      <p:cBhvr>
                                        <p:cTn id="13" dur="1000" fill="hold"/>
                                        <p:tgtEl>
                                          <p:spTgt spid="32"/>
                                        </p:tgtEl>
                                        <p:attrNameLst>
                                          <p:attrName>ppt_h</p:attrName>
                                        </p:attrNameLst>
                                      </p:cBhvr>
                                      <p:tavLst>
                                        <p:tav tm="0">
                                          <p:val>
                                            <p:fltVal val="0"/>
                                          </p:val>
                                        </p:tav>
                                        <p:tav tm="100000">
                                          <p:val>
                                            <p:strVal val="#ppt_h"/>
                                          </p:val>
                                        </p:tav>
                                      </p:tavLst>
                                    </p:anim>
                                    <p:anim calcmode="lin" valueType="num">
                                      <p:cBhvr>
                                        <p:cTn id="14" dur="1000" fill="hold"/>
                                        <p:tgtEl>
                                          <p:spTgt spid="32"/>
                                        </p:tgtEl>
                                        <p:attrNameLst>
                                          <p:attrName>style.rotation</p:attrName>
                                        </p:attrNameLst>
                                      </p:cBhvr>
                                      <p:tavLst>
                                        <p:tav tm="0">
                                          <p:val>
                                            <p:fltVal val="360"/>
                                          </p:val>
                                        </p:tav>
                                        <p:tav tm="100000">
                                          <p:val>
                                            <p:fltVal val="0"/>
                                          </p:val>
                                        </p:tav>
                                      </p:tavLst>
                                    </p:anim>
                                    <p:animEffect transition="in" filter="fade">
                                      <p:cBhvr>
                                        <p:cTn id="15" dur="1000"/>
                                        <p:tgtEl>
                                          <p:spTgt spid="32"/>
                                        </p:tgtEl>
                                      </p:cBhvr>
                                    </p:animEffect>
                                  </p:childTnLst>
                                </p:cTn>
                              </p:par>
                            </p:childTnLst>
                          </p:cTn>
                        </p:par>
                        <p:par>
                          <p:cTn id="16" fill="hold">
                            <p:stCondLst>
                              <p:cond delay="1000"/>
                            </p:stCondLst>
                            <p:childTnLst>
                              <p:par>
                                <p:cTn id="17" presetID="22" presetClass="entr" presetSubtype="2" fill="hold" grpId="2"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500"/>
                                        <p:tgtEl>
                                          <p:spTgt spid="7"/>
                                        </p:tgtEl>
                                      </p:cBhvr>
                                    </p:animEffect>
                                  </p:childTnLst>
                                </p:cTn>
                              </p:par>
                            </p:childTnLst>
                          </p:cTn>
                        </p:par>
                        <p:par>
                          <p:cTn id="20" fill="hold">
                            <p:stCondLst>
                              <p:cond delay="1500"/>
                            </p:stCondLst>
                            <p:childTnLst>
                              <p:par>
                                <p:cTn id="21" presetID="22" presetClass="entr" presetSubtype="2" fill="hold" grpId="3"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right)">
                                      <p:cBhvr>
                                        <p:cTn id="23" dur="500"/>
                                        <p:tgtEl>
                                          <p:spTgt spid="13"/>
                                        </p:tgtEl>
                                      </p:cBhvr>
                                    </p:animEffect>
                                  </p:childTnLst>
                                </p:cTn>
                              </p:par>
                            </p:childTnLst>
                          </p:cTn>
                        </p:par>
                        <p:par>
                          <p:cTn id="24" fill="hold">
                            <p:stCondLst>
                              <p:cond delay="2000"/>
                            </p:stCondLst>
                            <p:childTnLst>
                              <p:par>
                                <p:cTn id="25" presetID="22" presetClass="entr" presetSubtype="2" fill="hold" grpId="2"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right)">
                                      <p:cBhvr>
                                        <p:cTn id="27" dur="500"/>
                                        <p:tgtEl>
                                          <p:spTgt spid="22"/>
                                        </p:tgtEl>
                                      </p:cBhvr>
                                    </p:animEffect>
                                  </p:childTnLst>
                                </p:cTn>
                              </p:par>
                            </p:childTnLst>
                          </p:cTn>
                        </p:par>
                        <p:par>
                          <p:cTn id="28" fill="hold">
                            <p:stCondLst>
                              <p:cond delay="2500"/>
                            </p:stCondLst>
                            <p:childTnLst>
                              <p:par>
                                <p:cTn id="29" presetID="22" presetClass="entr" presetSubtype="2" fill="hold" grpId="3"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right)">
                                      <p:cBhvr>
                                        <p:cTn id="31" dur="500"/>
                                        <p:tgtEl>
                                          <p:spTgt spid="23"/>
                                        </p:tgtEl>
                                      </p:cBhvr>
                                    </p:animEffect>
                                  </p:childTnLst>
                                </p:cTn>
                              </p:par>
                            </p:childTnLst>
                          </p:cTn>
                        </p:par>
                        <p:par>
                          <p:cTn id="32" fill="hold">
                            <p:stCondLst>
                              <p:cond delay="3000"/>
                            </p:stCondLst>
                            <p:childTnLst>
                              <p:par>
                                <p:cTn id="33" presetID="49" presetClass="entr" presetSubtype="0" decel="100000" fill="hold" grpId="2"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fltVal val="0"/>
                                          </p:val>
                                        </p:tav>
                                        <p:tav tm="100000">
                                          <p:val>
                                            <p:strVal val="#ppt_w"/>
                                          </p:val>
                                        </p:tav>
                                      </p:tavLst>
                                    </p:anim>
                                    <p:anim calcmode="lin" valueType="num">
                                      <p:cBhvr>
                                        <p:cTn id="36" dur="1000" fill="hold"/>
                                        <p:tgtEl>
                                          <p:spTgt spid="24"/>
                                        </p:tgtEl>
                                        <p:attrNameLst>
                                          <p:attrName>ppt_h</p:attrName>
                                        </p:attrNameLst>
                                      </p:cBhvr>
                                      <p:tavLst>
                                        <p:tav tm="0">
                                          <p:val>
                                            <p:fltVal val="0"/>
                                          </p:val>
                                        </p:tav>
                                        <p:tav tm="100000">
                                          <p:val>
                                            <p:strVal val="#ppt_h"/>
                                          </p:val>
                                        </p:tav>
                                      </p:tavLst>
                                    </p:anim>
                                    <p:anim calcmode="lin" valueType="num">
                                      <p:cBhvr>
                                        <p:cTn id="37" dur="1000" fill="hold"/>
                                        <p:tgtEl>
                                          <p:spTgt spid="24"/>
                                        </p:tgtEl>
                                        <p:attrNameLst>
                                          <p:attrName>style.rotation</p:attrName>
                                        </p:attrNameLst>
                                      </p:cBhvr>
                                      <p:tavLst>
                                        <p:tav tm="0">
                                          <p:val>
                                            <p:fltVal val="360"/>
                                          </p:val>
                                        </p:tav>
                                        <p:tav tm="100000">
                                          <p:val>
                                            <p:fltVal val="0"/>
                                          </p:val>
                                        </p:tav>
                                      </p:tavLst>
                                    </p:anim>
                                    <p:animEffect transition="in" filter="fade">
                                      <p:cBhvr>
                                        <p:cTn id="38" dur="1000"/>
                                        <p:tgtEl>
                                          <p:spTgt spid="2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1000"/>
                                        <p:tgtEl>
                                          <p:spTgt spid="27"/>
                                        </p:tgtEl>
                                      </p:cBhvr>
                                    </p:animEffect>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10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1000"/>
                                        <p:tgtEl>
                                          <p:spTgt spid="31"/>
                                        </p:tgtEl>
                                      </p:cBhvr>
                                    </p:animEffect>
                                  </p:childTnLst>
                                </p:cTn>
                              </p:par>
                            </p:childTnLst>
                          </p:cTn>
                        </p:par>
                        <p:par>
                          <p:cTn id="56" fill="hold">
                            <p:stCondLst>
                              <p:cond delay="1000"/>
                            </p:stCondLst>
                            <p:childTnLst>
                              <p:par>
                                <p:cTn id="57" presetID="10" presetClass="exit" presetSubtype="0" fill="hold" grpId="1" nodeType="afterEffect">
                                  <p:stCondLst>
                                    <p:cond delay="0"/>
                                  </p:stCondLst>
                                  <p:childTnLst>
                                    <p:animEffect transition="out" filter="fade">
                                      <p:cBhvr>
                                        <p:cTn id="58" dur="1000"/>
                                        <p:tgtEl>
                                          <p:spTgt spid="28"/>
                                        </p:tgtEl>
                                      </p:cBhvr>
                                    </p:animEffect>
                                    <p:set>
                                      <p:cBhvr>
                                        <p:cTn id="59" dur="1" fill="hold">
                                          <p:stCondLst>
                                            <p:cond delay="999"/>
                                          </p:stCondLst>
                                        </p:cTn>
                                        <p:tgtEl>
                                          <p:spTgt spid="2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1000"/>
                                        <p:tgtEl>
                                          <p:spTgt spid="20"/>
                                        </p:tgtEl>
                                      </p:cBhvr>
                                    </p:animEffect>
                                    <p:set>
                                      <p:cBhvr>
                                        <p:cTn id="64" dur="1" fill="hold">
                                          <p:stCondLst>
                                            <p:cond delay="999"/>
                                          </p:stCondLst>
                                        </p:cTn>
                                        <p:tgtEl>
                                          <p:spTgt spid="20"/>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31"/>
                                        </p:tgtEl>
                                      </p:cBhvr>
                                    </p:animEffect>
                                    <p:set>
                                      <p:cBhvr>
                                        <p:cTn id="67" dur="1" fill="hold">
                                          <p:stCondLst>
                                            <p:cond delay="999"/>
                                          </p:stCondLst>
                                        </p:cTn>
                                        <p:tgtEl>
                                          <p:spTgt spid="31"/>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34"/>
                                        </p:tgtEl>
                                      </p:cBhvr>
                                    </p:animEffect>
                                    <p:set>
                                      <p:cBhvr>
                                        <p:cTn id="70" dur="1" fill="hold">
                                          <p:stCondLst>
                                            <p:cond delay="999"/>
                                          </p:stCondLst>
                                        </p:cTn>
                                        <p:tgtEl>
                                          <p:spTgt spid="34"/>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1000"/>
                                        <p:tgtEl>
                                          <p:spTgt spid="32"/>
                                        </p:tgtEl>
                                      </p:cBhvr>
                                    </p:animEffect>
                                    <p:set>
                                      <p:cBhvr>
                                        <p:cTn id="73" dur="1" fill="hold">
                                          <p:stCondLst>
                                            <p:cond delay="999"/>
                                          </p:stCondLst>
                                        </p:cTn>
                                        <p:tgtEl>
                                          <p:spTgt spid="32"/>
                                        </p:tgtEl>
                                        <p:attrNameLst>
                                          <p:attrName>style.visibility</p:attrName>
                                        </p:attrNameLst>
                                      </p:cBhvr>
                                      <p:to>
                                        <p:strVal val="hidden"/>
                                      </p:to>
                                    </p:set>
                                  </p:childTnLst>
                                </p:cTn>
                              </p:par>
                              <p:par>
                                <p:cTn id="74" presetID="1" presetClass="emph" presetSubtype="2" fill="hold" nodeType="withEffect">
                                  <p:stCondLst>
                                    <p:cond delay="0"/>
                                  </p:stCondLst>
                                  <p:childTnLst>
                                    <p:animClr clrSpc="rgb">
                                      <p:cBhvr>
                                        <p:cTn id="75" dur="1000" fill="hold"/>
                                        <p:tgtEl>
                                          <p:spTgt spid="24"/>
                                        </p:tgtEl>
                                        <p:attrNameLst>
                                          <p:attrName>fillcolor</p:attrName>
                                        </p:attrNameLst>
                                      </p:cBhvr>
                                      <p:to>
                                        <a:schemeClr val="hlink"/>
                                      </p:to>
                                    </p:animClr>
                                    <p:set>
                                      <p:cBhvr>
                                        <p:cTn id="76" dur="1000" fill="hold"/>
                                        <p:tgtEl>
                                          <p:spTgt spid="24"/>
                                        </p:tgtEl>
                                        <p:attrNameLst>
                                          <p:attrName>fill.type</p:attrName>
                                        </p:attrNameLst>
                                      </p:cBhvr>
                                      <p:to>
                                        <p:strVal val="solid"/>
                                      </p:to>
                                    </p:set>
                                    <p:set>
                                      <p:cBhvr>
                                        <p:cTn id="77" dur="1000" fill="hold"/>
                                        <p:tgtEl>
                                          <p:spTgt spid="24"/>
                                        </p:tgtEl>
                                        <p:attrNameLst>
                                          <p:attrName>fill.on</p:attrName>
                                        </p:attrNameLst>
                                      </p:cBhvr>
                                      <p:to>
                                        <p:strVal val="true"/>
                                      </p:to>
                                    </p:set>
                                  </p:childTnLst>
                                </p:cTn>
                              </p:par>
                              <p:par>
                                <p:cTn id="78" presetID="8" presetClass="emph" presetSubtype="0" fill="hold" grpId="3" nodeType="withEffect">
                                  <p:stCondLst>
                                    <p:cond delay="0"/>
                                  </p:stCondLst>
                                  <p:childTnLst>
                                    <p:animRot by="21600000">
                                      <p:cBhvr>
                                        <p:cTn id="79" dur="1000" fill="hold"/>
                                        <p:tgtEl>
                                          <p:spTgt spid="24"/>
                                        </p:tgtEl>
                                        <p:attrNameLst>
                                          <p:attrName>r</p:attrName>
                                        </p:attrNameLst>
                                      </p:cBhvr>
                                    </p:animRot>
                                  </p:childTnLst>
                                </p:cTn>
                              </p:par>
                              <p:par>
                                <p:cTn id="80" presetID="53" presetClass="entr" presetSubtype="0" fill="hold" grpId="1" nodeType="withEffect">
                                  <p:stCondLst>
                                    <p:cond delay="0"/>
                                  </p:stCondLst>
                                  <p:childTnLst>
                                    <p:set>
                                      <p:cBhvr>
                                        <p:cTn id="81" dur="1" fill="hold">
                                          <p:stCondLst>
                                            <p:cond delay="0"/>
                                          </p:stCondLst>
                                        </p:cTn>
                                        <p:tgtEl>
                                          <p:spTgt spid="29"/>
                                        </p:tgtEl>
                                        <p:attrNameLst>
                                          <p:attrName>style.visibility</p:attrName>
                                        </p:attrNameLst>
                                      </p:cBhvr>
                                      <p:to>
                                        <p:strVal val="visible"/>
                                      </p:to>
                                    </p:set>
                                    <p:anim calcmode="lin" valueType="num">
                                      <p:cBhvr>
                                        <p:cTn id="82" dur="1000" fill="hold"/>
                                        <p:tgtEl>
                                          <p:spTgt spid="29"/>
                                        </p:tgtEl>
                                        <p:attrNameLst>
                                          <p:attrName>ppt_w</p:attrName>
                                        </p:attrNameLst>
                                      </p:cBhvr>
                                      <p:tavLst>
                                        <p:tav tm="0">
                                          <p:val>
                                            <p:fltVal val="0"/>
                                          </p:val>
                                        </p:tav>
                                        <p:tav tm="100000">
                                          <p:val>
                                            <p:strVal val="#ppt_w"/>
                                          </p:val>
                                        </p:tav>
                                      </p:tavLst>
                                    </p:anim>
                                    <p:anim calcmode="lin" valueType="num">
                                      <p:cBhvr>
                                        <p:cTn id="83" dur="1000" fill="hold"/>
                                        <p:tgtEl>
                                          <p:spTgt spid="29"/>
                                        </p:tgtEl>
                                        <p:attrNameLst>
                                          <p:attrName>ppt_h</p:attrName>
                                        </p:attrNameLst>
                                      </p:cBhvr>
                                      <p:tavLst>
                                        <p:tav tm="0">
                                          <p:val>
                                            <p:fltVal val="0"/>
                                          </p:val>
                                        </p:tav>
                                        <p:tav tm="100000">
                                          <p:val>
                                            <p:strVal val="#ppt_h"/>
                                          </p:val>
                                        </p:tav>
                                      </p:tavLst>
                                    </p:anim>
                                    <p:animEffect transition="in" filter="fade">
                                      <p:cBhvr>
                                        <p:cTn id="84" dur="1000"/>
                                        <p:tgtEl>
                                          <p:spTgt spid="29"/>
                                        </p:tgtEl>
                                      </p:cBhvr>
                                    </p:animEffect>
                                  </p:childTnLst>
                                </p:cTn>
                              </p:par>
                            </p:childTnLst>
                          </p:cTn>
                        </p:par>
                        <p:par>
                          <p:cTn id="85" fill="hold">
                            <p:stCondLst>
                              <p:cond delay="1000"/>
                            </p:stCondLst>
                            <p:childTnLst>
                              <p:par>
                                <p:cTn id="86" presetID="7" presetClass="emph" presetSubtype="2" fill="hold" nodeType="afterEffect">
                                  <p:stCondLst>
                                    <p:cond delay="0"/>
                                  </p:stCondLst>
                                  <p:childTnLst>
                                    <p:animClr clrSpc="rgb">
                                      <p:cBhvr>
                                        <p:cTn id="87" dur="2000" fill="hold"/>
                                        <p:tgtEl>
                                          <p:spTgt spid="23"/>
                                        </p:tgtEl>
                                        <p:attrNameLst>
                                          <p:attrName>stroke.color</p:attrName>
                                        </p:attrNameLst>
                                      </p:cBhvr>
                                      <p:to>
                                        <a:srgbClr val="0000CC"/>
                                      </p:to>
                                    </p:animClr>
                                    <p:set>
                                      <p:cBhvr>
                                        <p:cTn id="88" dur="2000" fill="hold"/>
                                        <p:tgtEl>
                                          <p:spTgt spid="23"/>
                                        </p:tgtEl>
                                        <p:attrNameLst>
                                          <p:attrName>stroke.on</p:attrName>
                                        </p:attrNameLst>
                                      </p:cBhvr>
                                      <p:to>
                                        <p:strVal val="true"/>
                                      </p:to>
                                    </p:set>
                                  </p:childTnLst>
                                </p:cTn>
                              </p:par>
                              <p:par>
                                <p:cTn id="89" presetID="22" presetClass="entr" presetSubtype="8" fill="hold" grpId="1" nodeType="with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left)">
                                      <p:cBhvr>
                                        <p:cTn id="91" dur="2000"/>
                                        <p:tgtEl>
                                          <p:spTgt spid="23"/>
                                        </p:tgtEl>
                                      </p:cBhvr>
                                    </p:animEffect>
                                  </p:childTnLst>
                                </p:cTn>
                              </p:par>
                            </p:childTnLst>
                          </p:cTn>
                        </p:par>
                        <p:par>
                          <p:cTn id="92" fill="hold">
                            <p:stCondLst>
                              <p:cond delay="3000"/>
                            </p:stCondLst>
                            <p:childTnLst>
                              <p:par>
                                <p:cTn id="93" presetID="22" presetClass="entr" presetSubtype="8" fill="hold" grpId="0" nodeType="after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wipe(left)">
                                      <p:cBhvr>
                                        <p:cTn id="95" dur="2000"/>
                                        <p:tgtEl>
                                          <p:spTgt spid="25"/>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wipe(left)">
                                      <p:cBhvr>
                                        <p:cTn id="98" dur="2000"/>
                                        <p:tgtEl>
                                          <p:spTgt spid="26"/>
                                        </p:tgtEl>
                                      </p:cBhvr>
                                    </p:animEffect>
                                  </p:childTnLst>
                                </p:cTn>
                              </p:par>
                              <p:par>
                                <p:cTn id="99" presetID="10" presetClass="exit" presetSubtype="0" fill="hold" grpId="1" nodeType="withEffect">
                                  <p:stCondLst>
                                    <p:cond delay="0"/>
                                  </p:stCondLst>
                                  <p:childTnLst>
                                    <p:animEffect transition="out" filter="fade">
                                      <p:cBhvr>
                                        <p:cTn id="100" dur="2000"/>
                                        <p:tgtEl>
                                          <p:spTgt spid="7"/>
                                        </p:tgtEl>
                                      </p:cBhvr>
                                    </p:animEffect>
                                    <p:set>
                                      <p:cBhvr>
                                        <p:cTn id="101" dur="1" fill="hold">
                                          <p:stCondLst>
                                            <p:cond delay="1999"/>
                                          </p:stCondLst>
                                        </p:cTn>
                                        <p:tgtEl>
                                          <p:spTgt spid="7"/>
                                        </p:tgtEl>
                                        <p:attrNameLst>
                                          <p:attrName>style.visibility</p:attrName>
                                        </p:attrNameLst>
                                      </p:cBhvr>
                                      <p:to>
                                        <p:strVal val="hidden"/>
                                      </p:to>
                                    </p:set>
                                  </p:childTnLst>
                                </p:cTn>
                              </p:par>
                              <p:par>
                                <p:cTn id="102" presetID="22" presetClass="exit" presetSubtype="8" fill="hold" grpId="1" nodeType="withEffect">
                                  <p:stCondLst>
                                    <p:cond delay="0"/>
                                  </p:stCondLst>
                                  <p:childTnLst>
                                    <p:animEffect transition="out" filter="wipe(left)">
                                      <p:cBhvr>
                                        <p:cTn id="103" dur="2000"/>
                                        <p:tgtEl>
                                          <p:spTgt spid="22"/>
                                        </p:tgtEl>
                                      </p:cBhvr>
                                    </p:animEffect>
                                    <p:set>
                                      <p:cBhvr>
                                        <p:cTn id="104" dur="1" fill="hold">
                                          <p:stCondLst>
                                            <p:cond delay="1999"/>
                                          </p:stCondLst>
                                        </p:cTn>
                                        <p:tgtEl>
                                          <p:spTgt spid="22"/>
                                        </p:tgtEl>
                                        <p:attrNameLst>
                                          <p:attrName>style.visibility</p:attrName>
                                        </p:attrNameLst>
                                      </p:cBhvr>
                                      <p:to>
                                        <p:strVal val="hidden"/>
                                      </p:to>
                                    </p:set>
                                  </p:childTnLst>
                                </p:cTn>
                              </p:par>
                            </p:childTnLst>
                          </p:cTn>
                        </p:par>
                        <p:par>
                          <p:cTn id="105" fill="hold">
                            <p:stCondLst>
                              <p:cond delay="5000"/>
                            </p:stCondLst>
                            <p:childTnLst>
                              <p:par>
                                <p:cTn id="106" presetID="7" presetClass="emph" presetSubtype="2" fill="hold" nodeType="afterEffect">
                                  <p:stCondLst>
                                    <p:cond delay="0"/>
                                  </p:stCondLst>
                                  <p:childTnLst>
                                    <p:animClr clrSpc="rgb">
                                      <p:cBhvr>
                                        <p:cTn id="107" dur="2000" fill="hold"/>
                                        <p:tgtEl>
                                          <p:spTgt spid="13"/>
                                        </p:tgtEl>
                                        <p:attrNameLst>
                                          <p:attrName>stroke.color</p:attrName>
                                        </p:attrNameLst>
                                      </p:cBhvr>
                                      <p:to>
                                        <a:srgbClr val="0000CC"/>
                                      </p:to>
                                    </p:animClr>
                                    <p:set>
                                      <p:cBhvr>
                                        <p:cTn id="108" dur="2000" fill="hold"/>
                                        <p:tgtEl>
                                          <p:spTgt spid="13"/>
                                        </p:tgtEl>
                                        <p:attrNameLst>
                                          <p:attrName>stroke.on</p:attrName>
                                        </p:attrNameLst>
                                      </p:cBhvr>
                                      <p:to>
                                        <p:strVal val="true"/>
                                      </p:to>
                                    </p:set>
                                  </p:childTnLst>
                                </p:cTn>
                              </p:par>
                              <p:par>
                                <p:cTn id="109" presetID="22" presetClass="entr" presetSubtype="8" fill="hold" grpId="1" nodeType="withEffect">
                                  <p:stCondLst>
                                    <p:cond delay="0"/>
                                  </p:stCondLst>
                                  <p:childTnLst>
                                    <p:set>
                                      <p:cBhvr>
                                        <p:cTn id="110" dur="1" fill="hold">
                                          <p:stCondLst>
                                            <p:cond delay="0"/>
                                          </p:stCondLst>
                                        </p:cTn>
                                        <p:tgtEl>
                                          <p:spTgt spid="13"/>
                                        </p:tgtEl>
                                        <p:attrNameLst>
                                          <p:attrName>style.visibility</p:attrName>
                                        </p:attrNameLst>
                                      </p:cBhvr>
                                      <p:to>
                                        <p:strVal val="visible"/>
                                      </p:to>
                                    </p:set>
                                    <p:animEffect transition="in" filter="wipe(left)">
                                      <p:cBhvr>
                                        <p:cTn id="111" dur="2000"/>
                                        <p:tgtEl>
                                          <p:spTgt spid="13"/>
                                        </p:tgtEl>
                                      </p:cBhvr>
                                    </p:animEffect>
                                  </p:childTnLst>
                                </p:cTn>
                              </p:par>
                            </p:childTnLst>
                          </p:cTn>
                        </p:par>
                        <p:par>
                          <p:cTn id="112" fill="hold">
                            <p:stCondLst>
                              <p:cond delay="7000"/>
                            </p:stCondLst>
                            <p:childTnLst>
                              <p:par>
                                <p:cTn id="113" presetID="49" presetClass="entr" presetSubtype="0" decel="100000" fill="hold" grpId="0" nodeType="afterEffect">
                                  <p:stCondLst>
                                    <p:cond delay="0"/>
                                  </p:stCondLst>
                                  <p:childTnLst>
                                    <p:set>
                                      <p:cBhvr>
                                        <p:cTn id="114" dur="1" fill="hold">
                                          <p:stCondLst>
                                            <p:cond delay="0"/>
                                          </p:stCondLst>
                                        </p:cTn>
                                        <p:tgtEl>
                                          <p:spTgt spid="11"/>
                                        </p:tgtEl>
                                        <p:attrNameLst>
                                          <p:attrName>style.visibility</p:attrName>
                                        </p:attrNameLst>
                                      </p:cBhvr>
                                      <p:to>
                                        <p:strVal val="visible"/>
                                      </p:to>
                                    </p:set>
                                    <p:anim calcmode="lin" valueType="num">
                                      <p:cBhvr>
                                        <p:cTn id="115" dur="1000" fill="hold"/>
                                        <p:tgtEl>
                                          <p:spTgt spid="11"/>
                                        </p:tgtEl>
                                        <p:attrNameLst>
                                          <p:attrName>ppt_w</p:attrName>
                                        </p:attrNameLst>
                                      </p:cBhvr>
                                      <p:tavLst>
                                        <p:tav tm="0">
                                          <p:val>
                                            <p:fltVal val="0"/>
                                          </p:val>
                                        </p:tav>
                                        <p:tav tm="100000">
                                          <p:val>
                                            <p:strVal val="#ppt_w"/>
                                          </p:val>
                                        </p:tav>
                                      </p:tavLst>
                                    </p:anim>
                                    <p:anim calcmode="lin" valueType="num">
                                      <p:cBhvr>
                                        <p:cTn id="116" dur="1000" fill="hold"/>
                                        <p:tgtEl>
                                          <p:spTgt spid="11"/>
                                        </p:tgtEl>
                                        <p:attrNameLst>
                                          <p:attrName>ppt_h</p:attrName>
                                        </p:attrNameLst>
                                      </p:cBhvr>
                                      <p:tavLst>
                                        <p:tav tm="0">
                                          <p:val>
                                            <p:fltVal val="0"/>
                                          </p:val>
                                        </p:tav>
                                        <p:tav tm="100000">
                                          <p:val>
                                            <p:strVal val="#ppt_h"/>
                                          </p:val>
                                        </p:tav>
                                      </p:tavLst>
                                    </p:anim>
                                    <p:anim calcmode="lin" valueType="num">
                                      <p:cBhvr>
                                        <p:cTn id="117" dur="1000" fill="hold"/>
                                        <p:tgtEl>
                                          <p:spTgt spid="11"/>
                                        </p:tgtEl>
                                        <p:attrNameLst>
                                          <p:attrName>style.rotation</p:attrName>
                                        </p:attrNameLst>
                                      </p:cBhvr>
                                      <p:tavLst>
                                        <p:tav tm="0">
                                          <p:val>
                                            <p:fltVal val="360"/>
                                          </p:val>
                                        </p:tav>
                                        <p:tav tm="100000">
                                          <p:val>
                                            <p:fltVal val="0"/>
                                          </p:val>
                                        </p:tav>
                                      </p:tavLst>
                                    </p:anim>
                                    <p:animEffect transition="in" filter="fade">
                                      <p:cBhvr>
                                        <p:cTn id="118" dur="1000"/>
                                        <p:tgtEl>
                                          <p:spTgt spid="11"/>
                                        </p:tgtEl>
                                      </p:cBhvr>
                                    </p:animEffect>
                                  </p:childTnLst>
                                </p:cTn>
                              </p:par>
                              <p:par>
                                <p:cTn id="119" presetID="1" presetClass="entr" presetSubtype="0" fill="hold" grpId="0" nodeType="withEffect">
                                  <p:stCondLst>
                                    <p:cond delay="0"/>
                                  </p:stCondLst>
                                  <p:childTnLst>
                                    <p:set>
                                      <p:cBhvr>
                                        <p:cTn id="120" dur="1" fill="hold">
                                          <p:stCondLst>
                                            <p:cond delay="0"/>
                                          </p:stCondLst>
                                        </p:cTn>
                                        <p:tgtEl>
                                          <p:spTgt spid="30"/>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grpId="2" nodeType="clickEffect">
                                  <p:stCondLst>
                                    <p:cond delay="0"/>
                                  </p:stCondLst>
                                  <p:childTnLst>
                                    <p:animEffect transition="out" filter="fade">
                                      <p:cBhvr>
                                        <p:cTn id="124" dur="1000"/>
                                        <p:tgtEl>
                                          <p:spTgt spid="23"/>
                                        </p:tgtEl>
                                      </p:cBhvr>
                                    </p:animEffect>
                                    <p:set>
                                      <p:cBhvr>
                                        <p:cTn id="125" dur="1" fill="hold">
                                          <p:stCondLst>
                                            <p:cond delay="999"/>
                                          </p:stCondLst>
                                        </p:cTn>
                                        <p:tgtEl>
                                          <p:spTgt spid="23"/>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1000"/>
                                        <p:tgtEl>
                                          <p:spTgt spid="30"/>
                                        </p:tgtEl>
                                      </p:cBhvr>
                                    </p:animEffect>
                                    <p:set>
                                      <p:cBhvr>
                                        <p:cTn id="128" dur="1" fill="hold">
                                          <p:stCondLst>
                                            <p:cond delay="999"/>
                                          </p:stCondLst>
                                        </p:cTn>
                                        <p:tgtEl>
                                          <p:spTgt spid="30"/>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1000"/>
                                        <p:tgtEl>
                                          <p:spTgt spid="26"/>
                                        </p:tgtEl>
                                      </p:cBhvr>
                                    </p:animEffect>
                                    <p:set>
                                      <p:cBhvr>
                                        <p:cTn id="131" dur="1" fill="hold">
                                          <p:stCondLst>
                                            <p:cond delay="999"/>
                                          </p:stCondLst>
                                        </p:cTn>
                                        <p:tgtEl>
                                          <p:spTgt spid="26"/>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1000"/>
                                        <p:tgtEl>
                                          <p:spTgt spid="25"/>
                                        </p:tgtEl>
                                      </p:cBhvr>
                                    </p:animEffect>
                                    <p:set>
                                      <p:cBhvr>
                                        <p:cTn id="134" dur="1" fill="hold">
                                          <p:stCondLst>
                                            <p:cond delay="999"/>
                                          </p:stCondLst>
                                        </p:cTn>
                                        <p:tgtEl>
                                          <p:spTgt spid="25"/>
                                        </p:tgtEl>
                                        <p:attrNameLst>
                                          <p:attrName>style.visibility</p:attrName>
                                        </p:attrNameLst>
                                      </p:cBhvr>
                                      <p:to>
                                        <p:strVal val="hidden"/>
                                      </p:to>
                                    </p:set>
                                  </p:childTnLst>
                                </p:cTn>
                              </p:par>
                              <p:par>
                                <p:cTn id="135" presetID="10" presetClass="exit" presetSubtype="0" fill="hold" grpId="2" nodeType="withEffect">
                                  <p:stCondLst>
                                    <p:cond delay="0"/>
                                  </p:stCondLst>
                                  <p:childTnLst>
                                    <p:animEffect transition="out" filter="fade">
                                      <p:cBhvr>
                                        <p:cTn id="136" dur="1000"/>
                                        <p:tgtEl>
                                          <p:spTgt spid="13"/>
                                        </p:tgtEl>
                                      </p:cBhvr>
                                    </p:animEffect>
                                    <p:set>
                                      <p:cBhvr>
                                        <p:cTn id="137" dur="1" fill="hold">
                                          <p:stCondLst>
                                            <p:cond delay="999"/>
                                          </p:stCondLst>
                                        </p:cTn>
                                        <p:tgtEl>
                                          <p:spTgt spid="13"/>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1000"/>
                                        <p:tgtEl>
                                          <p:spTgt spid="11"/>
                                        </p:tgtEl>
                                      </p:cBhvr>
                                    </p:animEffect>
                                    <p:set>
                                      <p:cBhvr>
                                        <p:cTn id="140" dur="1" fill="hold">
                                          <p:stCondLst>
                                            <p:cond delay="999"/>
                                          </p:stCondLst>
                                        </p:cTn>
                                        <p:tgtEl>
                                          <p:spTgt spid="11"/>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1000"/>
                                        <p:tgtEl>
                                          <p:spTgt spid="27"/>
                                        </p:tgtEl>
                                      </p:cBhvr>
                                    </p:animEffect>
                                    <p:set>
                                      <p:cBhvr>
                                        <p:cTn id="143" dur="1" fill="hold">
                                          <p:stCondLst>
                                            <p:cond delay="999"/>
                                          </p:stCondLst>
                                        </p:cTn>
                                        <p:tgtEl>
                                          <p:spTgt spid="27"/>
                                        </p:tgtEl>
                                        <p:attrNameLst>
                                          <p:attrName>style.visibility</p:attrName>
                                        </p:attrNameLst>
                                      </p:cBhvr>
                                      <p:to>
                                        <p:strVal val="hidden"/>
                                      </p:to>
                                    </p:set>
                                  </p:childTnLst>
                                </p:cTn>
                              </p:par>
                              <p:par>
                                <p:cTn id="144" presetID="10" presetClass="exit" presetSubtype="0" fill="hold" grpId="0" nodeType="withEffect">
                                  <p:stCondLst>
                                    <p:cond delay="0"/>
                                  </p:stCondLst>
                                  <p:childTnLst>
                                    <p:animEffect transition="out" filter="fade">
                                      <p:cBhvr>
                                        <p:cTn id="145" dur="1000"/>
                                        <p:tgtEl>
                                          <p:spTgt spid="21"/>
                                        </p:tgtEl>
                                      </p:cBhvr>
                                    </p:animEffect>
                                    <p:set>
                                      <p:cBhvr>
                                        <p:cTn id="146" dur="1" fill="hold">
                                          <p:stCondLst>
                                            <p:cond delay="999"/>
                                          </p:stCondLst>
                                        </p:cTn>
                                        <p:tgtEl>
                                          <p:spTgt spid="21"/>
                                        </p:tgtEl>
                                        <p:attrNameLst>
                                          <p:attrName>style.visibility</p:attrName>
                                        </p:attrNameLst>
                                      </p:cBhvr>
                                      <p:to>
                                        <p:strVal val="hidden"/>
                                      </p:to>
                                    </p:set>
                                  </p:childTnLst>
                                </p:cTn>
                              </p:par>
                              <p:par>
                                <p:cTn id="147" presetID="10" presetClass="exit" presetSubtype="0" fill="hold" grpId="0" nodeType="withEffect">
                                  <p:stCondLst>
                                    <p:cond delay="0"/>
                                  </p:stCondLst>
                                  <p:childTnLst>
                                    <p:animEffect transition="out" filter="fade">
                                      <p:cBhvr>
                                        <p:cTn id="148" dur="1000"/>
                                        <p:tgtEl>
                                          <p:spTgt spid="29"/>
                                        </p:tgtEl>
                                      </p:cBhvr>
                                    </p:animEffect>
                                    <p:set>
                                      <p:cBhvr>
                                        <p:cTn id="149" dur="1" fill="hold">
                                          <p:stCondLst>
                                            <p:cond delay="999"/>
                                          </p:stCondLst>
                                        </p:cTn>
                                        <p:tgtEl>
                                          <p:spTgt spid="29"/>
                                        </p:tgtEl>
                                        <p:attrNameLst>
                                          <p:attrName>style.visibility</p:attrName>
                                        </p:attrNameLst>
                                      </p:cBhvr>
                                      <p:to>
                                        <p:strVal val="hidden"/>
                                      </p:to>
                                    </p:set>
                                  </p:childTnLst>
                                </p:cTn>
                              </p:par>
                              <p:par>
                                <p:cTn id="150" presetID="10" presetClass="exit" presetSubtype="0" fill="hold" grpId="4" nodeType="withEffect">
                                  <p:stCondLst>
                                    <p:cond delay="0"/>
                                  </p:stCondLst>
                                  <p:childTnLst>
                                    <p:animEffect transition="out" filter="fade">
                                      <p:cBhvr>
                                        <p:cTn id="151" dur="1000"/>
                                        <p:tgtEl>
                                          <p:spTgt spid="24"/>
                                        </p:tgtEl>
                                      </p:cBhvr>
                                    </p:animEffect>
                                    <p:set>
                                      <p:cBhvr>
                                        <p:cTn id="152" dur="1" fill="hold">
                                          <p:stCondLst>
                                            <p:cond delay="999"/>
                                          </p:stCondLst>
                                        </p:cTn>
                                        <p:tgtEl>
                                          <p:spTgt spid="24"/>
                                        </p:tgtEl>
                                        <p:attrNameLst>
                                          <p:attrName>style.visibility</p:attrName>
                                        </p:attrNameLst>
                                      </p:cBhvr>
                                      <p:to>
                                        <p:strVal val="hidden"/>
                                      </p:to>
                                    </p:set>
                                  </p:childTnLst>
                                </p:cTn>
                              </p:par>
                            </p:childTnLst>
                          </p:cTn>
                        </p:par>
                        <p:par>
                          <p:cTn id="153" fill="hold">
                            <p:stCondLst>
                              <p:cond delay="1000"/>
                            </p:stCondLst>
                            <p:childTnLst>
                              <p:par>
                                <p:cTn id="154" presetID="53" presetClass="entr" presetSubtype="0" fill="hold" grpId="0" nodeType="afterEffect">
                                  <p:stCondLst>
                                    <p:cond delay="0"/>
                                  </p:stCondLst>
                                  <p:childTnLst>
                                    <p:set>
                                      <p:cBhvr>
                                        <p:cTn id="155" dur="1" fill="hold">
                                          <p:stCondLst>
                                            <p:cond delay="0"/>
                                          </p:stCondLst>
                                        </p:cTn>
                                        <p:tgtEl>
                                          <p:spTgt spid="36"/>
                                        </p:tgtEl>
                                        <p:attrNameLst>
                                          <p:attrName>style.visibility</p:attrName>
                                        </p:attrNameLst>
                                      </p:cBhvr>
                                      <p:to>
                                        <p:strVal val="visible"/>
                                      </p:to>
                                    </p:set>
                                    <p:anim calcmode="lin" valueType="num">
                                      <p:cBhvr>
                                        <p:cTn id="156" dur="1000" fill="hold"/>
                                        <p:tgtEl>
                                          <p:spTgt spid="36"/>
                                        </p:tgtEl>
                                        <p:attrNameLst>
                                          <p:attrName>ppt_w</p:attrName>
                                        </p:attrNameLst>
                                      </p:cBhvr>
                                      <p:tavLst>
                                        <p:tav tm="0">
                                          <p:val>
                                            <p:fltVal val="0"/>
                                          </p:val>
                                        </p:tav>
                                        <p:tav tm="100000">
                                          <p:val>
                                            <p:strVal val="#ppt_w"/>
                                          </p:val>
                                        </p:tav>
                                      </p:tavLst>
                                    </p:anim>
                                    <p:anim calcmode="lin" valueType="num">
                                      <p:cBhvr>
                                        <p:cTn id="157" dur="1000" fill="hold"/>
                                        <p:tgtEl>
                                          <p:spTgt spid="36"/>
                                        </p:tgtEl>
                                        <p:attrNameLst>
                                          <p:attrName>ppt_h</p:attrName>
                                        </p:attrNameLst>
                                      </p:cBhvr>
                                      <p:tavLst>
                                        <p:tav tm="0">
                                          <p:val>
                                            <p:fltVal val="0"/>
                                          </p:val>
                                        </p:tav>
                                        <p:tav tm="100000">
                                          <p:val>
                                            <p:strVal val="#ppt_h"/>
                                          </p:val>
                                        </p:tav>
                                      </p:tavLst>
                                    </p:anim>
                                    <p:animEffect transition="in" filter="fade">
                                      <p:cBhvr>
                                        <p:cTn id="158"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1" animBg="1"/>
      <p:bldP spid="7" grpId="2" animBg="1"/>
      <p:bldP spid="13" grpId="1" animBg="1"/>
      <p:bldP spid="13" grpId="2" animBg="1"/>
      <p:bldP spid="13" grpId="3" animBg="1"/>
      <p:bldP spid="11" grpId="0" animBg="1"/>
      <p:bldP spid="11" grpId="1" animBg="1"/>
      <p:bldP spid="23" grpId="1" animBg="1"/>
      <p:bldP spid="23" grpId="2" animBg="1"/>
      <p:bldP spid="23" grpId="3" animBg="1"/>
      <p:bldP spid="22" grpId="1" animBg="1"/>
      <p:bldP spid="22" grpId="2" animBg="1"/>
      <p:bldP spid="24" grpId="2" animBg="1"/>
      <p:bldP spid="24" grpId="3" animBg="1"/>
      <p:bldP spid="24" grpId="4" animBg="1"/>
      <p:bldP spid="25" grpId="0" animBg="1"/>
      <p:bldP spid="25" grpId="1" animBg="1"/>
      <p:bldP spid="26" grpId="0" animBg="1"/>
      <p:bldP spid="26" grpId="1" animBg="1"/>
      <p:bldP spid="27" grpId="0" animBg="1"/>
      <p:bldP spid="27" grpId="1" animBg="1"/>
      <p:bldP spid="28" grpId="1" animBg="1"/>
      <p:bldP spid="31" grpId="0" animBg="1"/>
      <p:bldP spid="31" grpId="1" animBg="1"/>
      <p:bldP spid="29" grpId="0" animBg="1"/>
      <p:bldP spid="29" grpId="1" animBg="1"/>
      <p:bldP spid="30" grpId="0" animBg="1"/>
      <p:bldP spid="30" grpId="1" animBg="1"/>
      <p:bldP spid="20" grpId="0" animBg="1"/>
      <p:bldP spid="20" grpId="1" animBg="1"/>
      <p:bldP spid="32" grpId="1" animBg="1"/>
      <p:bldP spid="32" grpId="2" animBg="1"/>
      <p:bldP spid="34" grpId="0" animBg="1"/>
      <p:bldP spid="34" grpId="1" animBg="1"/>
      <p:bldP spid="3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0"/>
            <a:ext cx="9144000" cy="4293704"/>
            <a:chOff x="776749" y="357809"/>
            <a:chExt cx="9144000" cy="4293704"/>
          </a:xfrm>
        </p:grpSpPr>
        <p:pic>
          <p:nvPicPr>
            <p:cNvPr id="24" name="Picture 2" descr="Image map with same links provided elsewhere on this page"/>
            <p:cNvPicPr>
              <a:picLocks noChangeAspect="1" noChangeArrowheads="1"/>
            </p:cNvPicPr>
            <p:nvPr/>
          </p:nvPicPr>
          <p:blipFill>
            <a:blip r:embed="rId3" cstate="print"/>
            <a:srcRect t="6020" r="-2008"/>
            <a:stretch>
              <a:fillRect/>
            </a:stretch>
          </p:blipFill>
          <p:spPr bwMode="auto">
            <a:xfrm>
              <a:off x="5256965" y="357810"/>
              <a:ext cx="4663784" cy="2763078"/>
            </a:xfrm>
            <a:prstGeom prst="rect">
              <a:avLst/>
            </a:prstGeom>
            <a:noFill/>
          </p:spPr>
        </p:pic>
        <p:pic>
          <p:nvPicPr>
            <p:cNvPr id="25" name="Picture 4" descr="Image map with same links provided elsewhere on this page"/>
            <p:cNvPicPr>
              <a:picLocks noChangeAspect="1" noChangeArrowheads="1"/>
            </p:cNvPicPr>
            <p:nvPr/>
          </p:nvPicPr>
          <p:blipFill>
            <a:blip r:embed="rId4" cstate="print"/>
            <a:srcRect t="2560" b="498"/>
            <a:stretch>
              <a:fillRect/>
            </a:stretch>
          </p:blipFill>
          <p:spPr bwMode="auto">
            <a:xfrm>
              <a:off x="776749" y="357809"/>
              <a:ext cx="4572000" cy="4293704"/>
            </a:xfrm>
            <a:prstGeom prst="rect">
              <a:avLst/>
            </a:prstGeom>
            <a:noFill/>
          </p:spPr>
        </p:pic>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21" name="TextBox 20"/>
          <p:cNvSpPr txBox="1">
            <a:spLocks noChangeArrowheads="1"/>
          </p:cNvSpPr>
          <p:nvPr/>
        </p:nvSpPr>
        <p:spPr bwMode="auto">
          <a:xfrm>
            <a:off x="4949686" y="3381862"/>
            <a:ext cx="3548270"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Aug 12</a:t>
            </a:r>
          </a:p>
        </p:txBody>
      </p:sp>
      <p:sp>
        <p:nvSpPr>
          <p:cNvPr id="20" name="TextBox 3"/>
          <p:cNvSpPr txBox="1">
            <a:spLocks noChangeArrowheads="1"/>
          </p:cNvSpPr>
          <p:nvPr/>
        </p:nvSpPr>
        <p:spPr bwMode="auto">
          <a:xfrm>
            <a:off x="4581940" y="2753235"/>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Reconnoiter Mission</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3" name="Group 9"/>
          <p:cNvGrpSpPr/>
          <p:nvPr/>
        </p:nvGrpSpPr>
        <p:grpSpPr>
          <a:xfrm>
            <a:off x="633784" y="3422503"/>
            <a:ext cx="3429000" cy="737175"/>
            <a:chOff x="-533400" y="2885182"/>
            <a:chExt cx="3429000" cy="737175"/>
          </a:xfrm>
        </p:grpSpPr>
        <p:sp>
          <p:nvSpPr>
            <p:cNvPr id="37" name="TextBox 36"/>
            <p:cNvSpPr txBox="1"/>
            <p:nvPr/>
          </p:nvSpPr>
          <p:spPr>
            <a:xfrm>
              <a:off x="-76200" y="3037582"/>
              <a:ext cx="2971800" cy="584775"/>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Camp Fortunate</a:t>
              </a:r>
            </a:p>
          </p:txBody>
        </p:sp>
        <p:sp>
          <p:nvSpPr>
            <p:cNvPr id="38" name="5-Point Star 37"/>
            <p:cNvSpPr/>
            <p:nvPr/>
          </p:nvSpPr>
          <p:spPr>
            <a:xfrm>
              <a:off x="-533400" y="2885182"/>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40"/>
          <p:cNvSpPr/>
          <p:nvPr/>
        </p:nvSpPr>
        <p:spPr>
          <a:xfrm>
            <a:off x="1611630" y="339010"/>
            <a:ext cx="1112520" cy="506810"/>
          </a:xfrm>
          <a:custGeom>
            <a:avLst/>
            <a:gdLst>
              <a:gd name="connsiteX0" fmla="*/ 1112520 w 1112520"/>
              <a:gd name="connsiteY0" fmla="*/ 506810 h 506810"/>
              <a:gd name="connsiteX1" fmla="*/ 1112520 w 1112520"/>
              <a:gd name="connsiteY1" fmla="*/ 506810 h 506810"/>
              <a:gd name="connsiteX2" fmla="*/ 1082040 w 1112520"/>
              <a:gd name="connsiteY2" fmla="*/ 483950 h 506810"/>
              <a:gd name="connsiteX3" fmla="*/ 1062990 w 1112520"/>
              <a:gd name="connsiteY3" fmla="*/ 468710 h 506810"/>
              <a:gd name="connsiteX4" fmla="*/ 1055370 w 1112520"/>
              <a:gd name="connsiteY4" fmla="*/ 457280 h 506810"/>
              <a:gd name="connsiteX5" fmla="*/ 1032510 w 1112520"/>
              <a:gd name="connsiteY5" fmla="*/ 445850 h 506810"/>
              <a:gd name="connsiteX6" fmla="*/ 1036320 w 1112520"/>
              <a:gd name="connsiteY6" fmla="*/ 335360 h 506810"/>
              <a:gd name="connsiteX7" fmla="*/ 1040130 w 1112520"/>
              <a:gd name="connsiteY7" fmla="*/ 323930 h 506810"/>
              <a:gd name="connsiteX8" fmla="*/ 1047750 w 1112520"/>
              <a:gd name="connsiteY8" fmla="*/ 312500 h 506810"/>
              <a:gd name="connsiteX9" fmla="*/ 1051560 w 1112520"/>
              <a:gd name="connsiteY9" fmla="*/ 297260 h 506810"/>
              <a:gd name="connsiteX10" fmla="*/ 1059180 w 1112520"/>
              <a:gd name="connsiteY10" fmla="*/ 285830 h 506810"/>
              <a:gd name="connsiteX11" fmla="*/ 1062990 w 1112520"/>
              <a:gd name="connsiteY11" fmla="*/ 266780 h 506810"/>
              <a:gd name="connsiteX12" fmla="*/ 1055370 w 1112520"/>
              <a:gd name="connsiteY12" fmla="*/ 240110 h 506810"/>
              <a:gd name="connsiteX13" fmla="*/ 1051560 w 1112520"/>
              <a:gd name="connsiteY13" fmla="*/ 228680 h 506810"/>
              <a:gd name="connsiteX14" fmla="*/ 1040130 w 1112520"/>
              <a:gd name="connsiteY14" fmla="*/ 224870 h 506810"/>
              <a:gd name="connsiteX15" fmla="*/ 1021080 w 1112520"/>
              <a:gd name="connsiteY15" fmla="*/ 205820 h 506810"/>
              <a:gd name="connsiteX16" fmla="*/ 990600 w 1112520"/>
              <a:gd name="connsiteY16" fmla="*/ 213440 h 506810"/>
              <a:gd name="connsiteX17" fmla="*/ 933450 w 1112520"/>
              <a:gd name="connsiteY17" fmla="*/ 224870 h 506810"/>
              <a:gd name="connsiteX18" fmla="*/ 922020 w 1112520"/>
              <a:gd name="connsiteY18" fmla="*/ 217250 h 506810"/>
              <a:gd name="connsiteX19" fmla="*/ 910590 w 1112520"/>
              <a:gd name="connsiteY19" fmla="*/ 194390 h 506810"/>
              <a:gd name="connsiteX20" fmla="*/ 895350 w 1112520"/>
              <a:gd name="connsiteY20" fmla="*/ 190580 h 506810"/>
              <a:gd name="connsiteX21" fmla="*/ 826770 w 1112520"/>
              <a:gd name="connsiteY21" fmla="*/ 198200 h 506810"/>
              <a:gd name="connsiteX22" fmla="*/ 815340 w 1112520"/>
              <a:gd name="connsiteY22" fmla="*/ 202010 h 506810"/>
              <a:gd name="connsiteX23" fmla="*/ 781050 w 1112520"/>
              <a:gd name="connsiteY23" fmla="*/ 190580 h 506810"/>
              <a:gd name="connsiteX24" fmla="*/ 762000 w 1112520"/>
              <a:gd name="connsiteY24" fmla="*/ 175340 h 506810"/>
              <a:gd name="connsiteX25" fmla="*/ 750570 w 1112520"/>
              <a:gd name="connsiteY25" fmla="*/ 152480 h 506810"/>
              <a:gd name="connsiteX26" fmla="*/ 727710 w 1112520"/>
              <a:gd name="connsiteY26" fmla="*/ 141050 h 506810"/>
              <a:gd name="connsiteX27" fmla="*/ 716280 w 1112520"/>
              <a:gd name="connsiteY27" fmla="*/ 133430 h 506810"/>
              <a:gd name="connsiteX28" fmla="*/ 681990 w 1112520"/>
              <a:gd name="connsiteY28" fmla="*/ 144860 h 506810"/>
              <a:gd name="connsiteX29" fmla="*/ 666750 w 1112520"/>
              <a:gd name="connsiteY29" fmla="*/ 118190 h 506810"/>
              <a:gd name="connsiteX30" fmla="*/ 575310 w 1112520"/>
              <a:gd name="connsiteY30" fmla="*/ 125810 h 506810"/>
              <a:gd name="connsiteX31" fmla="*/ 434340 w 1112520"/>
              <a:gd name="connsiteY31" fmla="*/ 118190 h 506810"/>
              <a:gd name="connsiteX32" fmla="*/ 415290 w 1112520"/>
              <a:gd name="connsiteY32" fmla="*/ 102950 h 506810"/>
              <a:gd name="connsiteX33" fmla="*/ 369570 w 1112520"/>
              <a:gd name="connsiteY33" fmla="*/ 95330 h 506810"/>
              <a:gd name="connsiteX34" fmla="*/ 316230 w 1112520"/>
              <a:gd name="connsiteY34" fmla="*/ 87710 h 506810"/>
              <a:gd name="connsiteX35" fmla="*/ 304800 w 1112520"/>
              <a:gd name="connsiteY35" fmla="*/ 83900 h 506810"/>
              <a:gd name="connsiteX36" fmla="*/ 281940 w 1112520"/>
              <a:gd name="connsiteY36" fmla="*/ 80090 h 506810"/>
              <a:gd name="connsiteX37" fmla="*/ 243840 w 1112520"/>
              <a:gd name="connsiteY37" fmla="*/ 61040 h 506810"/>
              <a:gd name="connsiteX38" fmla="*/ 209550 w 1112520"/>
              <a:gd name="connsiteY38" fmla="*/ 49610 h 506810"/>
              <a:gd name="connsiteX39" fmla="*/ 152400 w 1112520"/>
              <a:gd name="connsiteY39" fmla="*/ 41990 h 506810"/>
              <a:gd name="connsiteX40" fmla="*/ 148590 w 1112520"/>
              <a:gd name="connsiteY40" fmla="*/ 22940 h 506810"/>
              <a:gd name="connsiteX41" fmla="*/ 87630 w 1112520"/>
              <a:gd name="connsiteY41" fmla="*/ 19130 h 506810"/>
              <a:gd name="connsiteX42" fmla="*/ 60960 w 1112520"/>
              <a:gd name="connsiteY42" fmla="*/ 7700 h 506810"/>
              <a:gd name="connsiteX43" fmla="*/ 49530 w 1112520"/>
              <a:gd name="connsiteY43" fmla="*/ 80 h 506810"/>
              <a:gd name="connsiteX44" fmla="*/ 0 w 1112520"/>
              <a:gd name="connsiteY44" fmla="*/ 3890 h 50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2520" h="506810">
                <a:moveTo>
                  <a:pt x="1112520" y="506810"/>
                </a:moveTo>
                <a:lnTo>
                  <a:pt x="1112520" y="506810"/>
                </a:lnTo>
                <a:cubicBezTo>
                  <a:pt x="1102360" y="499190"/>
                  <a:pt x="1091480" y="492446"/>
                  <a:pt x="1082040" y="483950"/>
                </a:cubicBezTo>
                <a:cubicBezTo>
                  <a:pt x="1061765" y="465703"/>
                  <a:pt x="1087909" y="477016"/>
                  <a:pt x="1062990" y="468710"/>
                </a:cubicBezTo>
                <a:cubicBezTo>
                  <a:pt x="1060450" y="464900"/>
                  <a:pt x="1058608" y="460518"/>
                  <a:pt x="1055370" y="457280"/>
                </a:cubicBezTo>
                <a:cubicBezTo>
                  <a:pt x="1047984" y="449894"/>
                  <a:pt x="1041806" y="448949"/>
                  <a:pt x="1032510" y="445850"/>
                </a:cubicBezTo>
                <a:cubicBezTo>
                  <a:pt x="1033780" y="409020"/>
                  <a:pt x="1034021" y="372140"/>
                  <a:pt x="1036320" y="335360"/>
                </a:cubicBezTo>
                <a:cubicBezTo>
                  <a:pt x="1036571" y="331352"/>
                  <a:pt x="1038334" y="327522"/>
                  <a:pt x="1040130" y="323930"/>
                </a:cubicBezTo>
                <a:cubicBezTo>
                  <a:pt x="1042178" y="319834"/>
                  <a:pt x="1045210" y="316310"/>
                  <a:pt x="1047750" y="312500"/>
                </a:cubicBezTo>
                <a:cubicBezTo>
                  <a:pt x="1049020" y="307420"/>
                  <a:pt x="1049497" y="302073"/>
                  <a:pt x="1051560" y="297260"/>
                </a:cubicBezTo>
                <a:cubicBezTo>
                  <a:pt x="1053364" y="293051"/>
                  <a:pt x="1057572" y="290117"/>
                  <a:pt x="1059180" y="285830"/>
                </a:cubicBezTo>
                <a:cubicBezTo>
                  <a:pt x="1061454" y="279767"/>
                  <a:pt x="1061720" y="273130"/>
                  <a:pt x="1062990" y="266780"/>
                </a:cubicBezTo>
                <a:cubicBezTo>
                  <a:pt x="1060450" y="257890"/>
                  <a:pt x="1058027" y="248966"/>
                  <a:pt x="1055370" y="240110"/>
                </a:cubicBezTo>
                <a:cubicBezTo>
                  <a:pt x="1054216" y="236263"/>
                  <a:pt x="1054400" y="231520"/>
                  <a:pt x="1051560" y="228680"/>
                </a:cubicBezTo>
                <a:cubicBezTo>
                  <a:pt x="1048720" y="225840"/>
                  <a:pt x="1043940" y="226140"/>
                  <a:pt x="1040130" y="224870"/>
                </a:cubicBezTo>
                <a:cubicBezTo>
                  <a:pt x="1035974" y="218635"/>
                  <a:pt x="1030316" y="206975"/>
                  <a:pt x="1021080" y="205820"/>
                </a:cubicBezTo>
                <a:cubicBezTo>
                  <a:pt x="1010170" y="204456"/>
                  <a:pt x="1000683" y="211279"/>
                  <a:pt x="990600" y="213440"/>
                </a:cubicBezTo>
                <a:cubicBezTo>
                  <a:pt x="900755" y="232693"/>
                  <a:pt x="978243" y="213672"/>
                  <a:pt x="933450" y="224870"/>
                </a:cubicBezTo>
                <a:cubicBezTo>
                  <a:pt x="929640" y="222330"/>
                  <a:pt x="924881" y="220826"/>
                  <a:pt x="922020" y="217250"/>
                </a:cubicBezTo>
                <a:cubicBezTo>
                  <a:pt x="913327" y="206383"/>
                  <a:pt x="924355" y="203567"/>
                  <a:pt x="910590" y="194390"/>
                </a:cubicBezTo>
                <a:cubicBezTo>
                  <a:pt x="906233" y="191485"/>
                  <a:pt x="900430" y="191850"/>
                  <a:pt x="895350" y="190580"/>
                </a:cubicBezTo>
                <a:cubicBezTo>
                  <a:pt x="872490" y="193120"/>
                  <a:pt x="849540" y="194947"/>
                  <a:pt x="826770" y="198200"/>
                </a:cubicBezTo>
                <a:cubicBezTo>
                  <a:pt x="822794" y="198768"/>
                  <a:pt x="819301" y="202670"/>
                  <a:pt x="815340" y="202010"/>
                </a:cubicBezTo>
                <a:cubicBezTo>
                  <a:pt x="803456" y="200029"/>
                  <a:pt x="781050" y="190580"/>
                  <a:pt x="781050" y="190580"/>
                </a:cubicBezTo>
                <a:cubicBezTo>
                  <a:pt x="759212" y="157823"/>
                  <a:pt x="788290" y="196372"/>
                  <a:pt x="762000" y="175340"/>
                </a:cubicBezTo>
                <a:cubicBezTo>
                  <a:pt x="744157" y="161065"/>
                  <a:pt x="762841" y="167818"/>
                  <a:pt x="750570" y="152480"/>
                </a:cubicBezTo>
                <a:cubicBezTo>
                  <a:pt x="743291" y="143381"/>
                  <a:pt x="736913" y="145651"/>
                  <a:pt x="727710" y="141050"/>
                </a:cubicBezTo>
                <a:cubicBezTo>
                  <a:pt x="723614" y="139002"/>
                  <a:pt x="720090" y="135970"/>
                  <a:pt x="716280" y="133430"/>
                </a:cubicBezTo>
                <a:cubicBezTo>
                  <a:pt x="690078" y="150898"/>
                  <a:pt x="702108" y="151566"/>
                  <a:pt x="681990" y="144860"/>
                </a:cubicBezTo>
                <a:cubicBezTo>
                  <a:pt x="679738" y="138104"/>
                  <a:pt x="674951" y="119728"/>
                  <a:pt x="666750" y="118190"/>
                </a:cubicBezTo>
                <a:cubicBezTo>
                  <a:pt x="663559" y="117592"/>
                  <a:pt x="582607" y="125147"/>
                  <a:pt x="575310" y="125810"/>
                </a:cubicBezTo>
                <a:cubicBezTo>
                  <a:pt x="528320" y="123270"/>
                  <a:pt x="481267" y="121710"/>
                  <a:pt x="434340" y="118190"/>
                </a:cubicBezTo>
                <a:cubicBezTo>
                  <a:pt x="398023" y="115466"/>
                  <a:pt x="448560" y="114832"/>
                  <a:pt x="415290" y="102950"/>
                </a:cubicBezTo>
                <a:cubicBezTo>
                  <a:pt x="400740" y="97754"/>
                  <a:pt x="384810" y="97870"/>
                  <a:pt x="369570" y="95330"/>
                </a:cubicBezTo>
                <a:cubicBezTo>
                  <a:pt x="346570" y="72330"/>
                  <a:pt x="367804" y="87710"/>
                  <a:pt x="316230" y="87710"/>
                </a:cubicBezTo>
                <a:cubicBezTo>
                  <a:pt x="312214" y="87710"/>
                  <a:pt x="308720" y="84771"/>
                  <a:pt x="304800" y="83900"/>
                </a:cubicBezTo>
                <a:cubicBezTo>
                  <a:pt x="297259" y="82224"/>
                  <a:pt x="289560" y="81360"/>
                  <a:pt x="281940" y="80090"/>
                </a:cubicBezTo>
                <a:cubicBezTo>
                  <a:pt x="267952" y="59108"/>
                  <a:pt x="280040" y="71687"/>
                  <a:pt x="243840" y="61040"/>
                </a:cubicBezTo>
                <a:cubicBezTo>
                  <a:pt x="232281" y="57640"/>
                  <a:pt x="209550" y="49610"/>
                  <a:pt x="209550" y="49610"/>
                </a:cubicBezTo>
                <a:cubicBezTo>
                  <a:pt x="181296" y="51783"/>
                  <a:pt x="162059" y="67747"/>
                  <a:pt x="152400" y="41990"/>
                </a:cubicBezTo>
                <a:cubicBezTo>
                  <a:pt x="150126" y="35927"/>
                  <a:pt x="154697" y="25095"/>
                  <a:pt x="148590" y="22940"/>
                </a:cubicBezTo>
                <a:cubicBezTo>
                  <a:pt x="129391" y="16164"/>
                  <a:pt x="107950" y="20400"/>
                  <a:pt x="87630" y="19130"/>
                </a:cubicBezTo>
                <a:cubicBezTo>
                  <a:pt x="58934" y="0"/>
                  <a:pt x="95404" y="22462"/>
                  <a:pt x="60960" y="7700"/>
                </a:cubicBezTo>
                <a:cubicBezTo>
                  <a:pt x="56751" y="5896"/>
                  <a:pt x="53340" y="2620"/>
                  <a:pt x="49530" y="80"/>
                </a:cubicBezTo>
                <a:cubicBezTo>
                  <a:pt x="12749" y="4678"/>
                  <a:pt x="29289" y="3890"/>
                  <a:pt x="0" y="389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469654" y="1095857"/>
            <a:ext cx="1746966" cy="747175"/>
          </a:xfrm>
          <a:custGeom>
            <a:avLst/>
            <a:gdLst>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43785 w 1739851"/>
              <a:gd name="connsiteY88" fmla="*/ 106739 h 747175"/>
              <a:gd name="connsiteX89" fmla="*/ 1679365 w 1739851"/>
              <a:gd name="connsiteY89" fmla="*/ 113855 h 747175"/>
              <a:gd name="connsiteX90" fmla="*/ 1690039 w 1739851"/>
              <a:gd name="connsiteY90" fmla="*/ 120971 h 747175"/>
              <a:gd name="connsiteX91" fmla="*/ 1700713 w 1739851"/>
              <a:gd name="connsiteY91" fmla="*/ 131645 h 747175"/>
              <a:gd name="connsiteX92" fmla="*/ 1714945 w 1739851"/>
              <a:gd name="connsiteY92" fmla="*/ 138761 h 747175"/>
              <a:gd name="connsiteX93" fmla="*/ 1725619 w 1739851"/>
              <a:gd name="connsiteY93" fmla="*/ 149435 h 747175"/>
              <a:gd name="connsiteX94" fmla="*/ 1739851 w 1739851"/>
              <a:gd name="connsiteY94"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690039 w 1739851"/>
              <a:gd name="connsiteY89" fmla="*/ 120971 h 747175"/>
              <a:gd name="connsiteX90" fmla="*/ 1700713 w 1739851"/>
              <a:gd name="connsiteY90" fmla="*/ 131645 h 747175"/>
              <a:gd name="connsiteX91" fmla="*/ 1714945 w 1739851"/>
              <a:gd name="connsiteY91" fmla="*/ 138761 h 747175"/>
              <a:gd name="connsiteX92" fmla="*/ 1725619 w 1739851"/>
              <a:gd name="connsiteY92" fmla="*/ 149435 h 747175"/>
              <a:gd name="connsiteX93" fmla="*/ 1739851 w 1739851"/>
              <a:gd name="connsiteY93"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25619 w 1739851"/>
              <a:gd name="connsiteY91" fmla="*/ 149435 h 747175"/>
              <a:gd name="connsiteX92" fmla="*/ 1739851 w 1739851"/>
              <a:gd name="connsiteY92"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39851 w 1739851"/>
              <a:gd name="connsiteY91"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39851 w 1739851"/>
              <a:gd name="connsiteY90"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39851 w 1739851"/>
              <a:gd name="connsiteY89"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739851 w 1739851"/>
              <a:gd name="connsiteY88" fmla="*/ 152993 h 747175"/>
              <a:gd name="connsiteX0" fmla="*/ 0 w 1746966"/>
              <a:gd name="connsiteY0" fmla="*/ 747175 h 747175"/>
              <a:gd name="connsiteX1" fmla="*/ 0 w 1746966"/>
              <a:gd name="connsiteY1" fmla="*/ 747175 h 747175"/>
              <a:gd name="connsiteX2" fmla="*/ 42696 w 1746966"/>
              <a:gd name="connsiteY2" fmla="*/ 725827 h 747175"/>
              <a:gd name="connsiteX3" fmla="*/ 60486 w 1746966"/>
              <a:gd name="connsiteY3" fmla="*/ 722269 h 747175"/>
              <a:gd name="connsiteX4" fmla="*/ 71159 w 1746966"/>
              <a:gd name="connsiteY4" fmla="*/ 715153 h 747175"/>
              <a:gd name="connsiteX5" fmla="*/ 103181 w 1746966"/>
              <a:gd name="connsiteY5" fmla="*/ 704479 h 747175"/>
              <a:gd name="connsiteX6" fmla="*/ 113855 w 1746966"/>
              <a:gd name="connsiteY6" fmla="*/ 700921 h 747175"/>
              <a:gd name="connsiteX7" fmla="*/ 124529 w 1746966"/>
              <a:gd name="connsiteY7" fmla="*/ 693805 h 747175"/>
              <a:gd name="connsiteX8" fmla="*/ 131645 w 1746966"/>
              <a:gd name="connsiteY8" fmla="*/ 683131 h 747175"/>
              <a:gd name="connsiteX9" fmla="*/ 156551 w 1746966"/>
              <a:gd name="connsiteY9" fmla="*/ 676015 h 747175"/>
              <a:gd name="connsiteX10" fmla="*/ 170783 w 1746966"/>
              <a:gd name="connsiteY10" fmla="*/ 668899 h 747175"/>
              <a:gd name="connsiteX11" fmla="*/ 185015 w 1746966"/>
              <a:gd name="connsiteY11" fmla="*/ 665341 h 747175"/>
              <a:gd name="connsiteX12" fmla="*/ 316660 w 1746966"/>
              <a:gd name="connsiteY12" fmla="*/ 654668 h 747175"/>
              <a:gd name="connsiteX13" fmla="*/ 362914 w 1746966"/>
              <a:gd name="connsiteY13" fmla="*/ 636878 h 747175"/>
              <a:gd name="connsiteX14" fmla="*/ 409167 w 1746966"/>
              <a:gd name="connsiteY14" fmla="*/ 636878 h 747175"/>
              <a:gd name="connsiteX15" fmla="*/ 419841 w 1746966"/>
              <a:gd name="connsiteY15" fmla="*/ 633320 h 747175"/>
              <a:gd name="connsiteX16" fmla="*/ 441189 w 1746966"/>
              <a:gd name="connsiteY16" fmla="*/ 619088 h 747175"/>
              <a:gd name="connsiteX17" fmla="*/ 444747 w 1746966"/>
              <a:gd name="connsiteY17" fmla="*/ 608414 h 747175"/>
              <a:gd name="connsiteX18" fmla="*/ 462537 w 1746966"/>
              <a:gd name="connsiteY18" fmla="*/ 601298 h 747175"/>
              <a:gd name="connsiteX19" fmla="*/ 473211 w 1746966"/>
              <a:gd name="connsiteY19" fmla="*/ 597740 h 747175"/>
              <a:gd name="connsiteX20" fmla="*/ 498117 w 1746966"/>
              <a:gd name="connsiteY20" fmla="*/ 587066 h 747175"/>
              <a:gd name="connsiteX21" fmla="*/ 508791 w 1746966"/>
              <a:gd name="connsiteY21" fmla="*/ 565718 h 747175"/>
              <a:gd name="connsiteX22" fmla="*/ 512349 w 1746966"/>
              <a:gd name="connsiteY22" fmla="*/ 555044 h 747175"/>
              <a:gd name="connsiteX23" fmla="*/ 519465 w 1746966"/>
              <a:gd name="connsiteY23" fmla="*/ 540812 h 747175"/>
              <a:gd name="connsiteX24" fmla="*/ 530138 w 1746966"/>
              <a:gd name="connsiteY24" fmla="*/ 519464 h 747175"/>
              <a:gd name="connsiteX25" fmla="*/ 533696 w 1746966"/>
              <a:gd name="connsiteY25" fmla="*/ 451863 h 747175"/>
              <a:gd name="connsiteX26" fmla="*/ 540812 w 1746966"/>
              <a:gd name="connsiteY26" fmla="*/ 430515 h 747175"/>
              <a:gd name="connsiteX27" fmla="*/ 551486 w 1746966"/>
              <a:gd name="connsiteY27" fmla="*/ 394935 h 747175"/>
              <a:gd name="connsiteX28" fmla="*/ 558602 w 1746966"/>
              <a:gd name="connsiteY28" fmla="*/ 348682 h 747175"/>
              <a:gd name="connsiteX29" fmla="*/ 565718 w 1746966"/>
              <a:gd name="connsiteY29" fmla="*/ 338008 h 747175"/>
              <a:gd name="connsiteX30" fmla="*/ 576392 w 1746966"/>
              <a:gd name="connsiteY30" fmla="*/ 316660 h 747175"/>
              <a:gd name="connsiteX31" fmla="*/ 587066 w 1746966"/>
              <a:gd name="connsiteY31" fmla="*/ 313102 h 747175"/>
              <a:gd name="connsiteX32" fmla="*/ 597740 w 1746966"/>
              <a:gd name="connsiteY32" fmla="*/ 305986 h 747175"/>
              <a:gd name="connsiteX33" fmla="*/ 608414 w 1746966"/>
              <a:gd name="connsiteY33" fmla="*/ 302428 h 747175"/>
              <a:gd name="connsiteX34" fmla="*/ 622646 w 1746966"/>
              <a:gd name="connsiteY34" fmla="*/ 295312 h 747175"/>
              <a:gd name="connsiteX35" fmla="*/ 633320 w 1746966"/>
              <a:gd name="connsiteY35" fmla="*/ 273964 h 747175"/>
              <a:gd name="connsiteX36" fmla="*/ 636878 w 1746966"/>
              <a:gd name="connsiteY36" fmla="*/ 263290 h 747175"/>
              <a:gd name="connsiteX37" fmla="*/ 647552 w 1746966"/>
              <a:gd name="connsiteY37" fmla="*/ 259732 h 747175"/>
              <a:gd name="connsiteX38" fmla="*/ 654668 w 1746966"/>
              <a:gd name="connsiteY38" fmla="*/ 249058 h 747175"/>
              <a:gd name="connsiteX39" fmla="*/ 665342 w 1746966"/>
              <a:gd name="connsiteY39" fmla="*/ 245500 h 747175"/>
              <a:gd name="connsiteX40" fmla="*/ 690247 w 1746966"/>
              <a:gd name="connsiteY40" fmla="*/ 238384 h 747175"/>
              <a:gd name="connsiteX41" fmla="*/ 761407 w 1746966"/>
              <a:gd name="connsiteY41" fmla="*/ 245500 h 747175"/>
              <a:gd name="connsiteX42" fmla="*/ 782755 w 1746966"/>
              <a:gd name="connsiteY42" fmla="*/ 238384 h 747175"/>
              <a:gd name="connsiteX43" fmla="*/ 796987 w 1746966"/>
              <a:gd name="connsiteY43" fmla="*/ 234826 h 747175"/>
              <a:gd name="connsiteX44" fmla="*/ 807661 w 1746966"/>
              <a:gd name="connsiteY44" fmla="*/ 224152 h 747175"/>
              <a:gd name="connsiteX45" fmla="*/ 818335 w 1746966"/>
              <a:gd name="connsiteY45" fmla="*/ 217036 h 747175"/>
              <a:gd name="connsiteX46" fmla="*/ 836124 w 1746966"/>
              <a:gd name="connsiteY46" fmla="*/ 202804 h 747175"/>
              <a:gd name="connsiteX47" fmla="*/ 850356 w 1746966"/>
              <a:gd name="connsiteY47" fmla="*/ 181457 h 747175"/>
              <a:gd name="connsiteX48" fmla="*/ 853914 w 1746966"/>
              <a:gd name="connsiteY48" fmla="*/ 170783 h 747175"/>
              <a:gd name="connsiteX49" fmla="*/ 864588 w 1746966"/>
              <a:gd name="connsiteY49" fmla="*/ 160109 h 747175"/>
              <a:gd name="connsiteX50" fmla="*/ 882378 w 1746966"/>
              <a:gd name="connsiteY50" fmla="*/ 145877 h 747175"/>
              <a:gd name="connsiteX51" fmla="*/ 885936 w 1746966"/>
              <a:gd name="connsiteY51" fmla="*/ 135203 h 747175"/>
              <a:gd name="connsiteX52" fmla="*/ 893052 w 1746966"/>
              <a:gd name="connsiteY52" fmla="*/ 124529 h 747175"/>
              <a:gd name="connsiteX53" fmla="*/ 903726 w 1746966"/>
              <a:gd name="connsiteY53" fmla="*/ 88949 h 747175"/>
              <a:gd name="connsiteX54" fmla="*/ 914400 w 1746966"/>
              <a:gd name="connsiteY54" fmla="*/ 46254 h 747175"/>
              <a:gd name="connsiteX55" fmla="*/ 921516 w 1746966"/>
              <a:gd name="connsiteY55" fmla="*/ 10674 h 747175"/>
              <a:gd name="connsiteX56" fmla="*/ 928632 w 1746966"/>
              <a:gd name="connsiteY56" fmla="*/ 0 h 747175"/>
              <a:gd name="connsiteX57" fmla="*/ 953538 w 1746966"/>
              <a:gd name="connsiteY57" fmla="*/ 3558 h 747175"/>
              <a:gd name="connsiteX58" fmla="*/ 964212 w 1746966"/>
              <a:gd name="connsiteY58" fmla="*/ 7116 h 747175"/>
              <a:gd name="connsiteX59" fmla="*/ 978443 w 1746966"/>
              <a:gd name="connsiteY59" fmla="*/ 28464 h 747175"/>
              <a:gd name="connsiteX60" fmla="*/ 989117 w 1746966"/>
              <a:gd name="connsiteY60" fmla="*/ 39138 h 747175"/>
              <a:gd name="connsiteX61" fmla="*/ 999791 w 1746966"/>
              <a:gd name="connsiteY61" fmla="*/ 42696 h 747175"/>
              <a:gd name="connsiteX62" fmla="*/ 1028255 w 1746966"/>
              <a:gd name="connsiteY62" fmla="*/ 53369 h 747175"/>
              <a:gd name="connsiteX63" fmla="*/ 1042487 w 1746966"/>
              <a:gd name="connsiteY63" fmla="*/ 60485 h 747175"/>
              <a:gd name="connsiteX64" fmla="*/ 1046045 w 1746966"/>
              <a:gd name="connsiteY64" fmla="*/ 71159 h 747175"/>
              <a:gd name="connsiteX65" fmla="*/ 1056719 w 1746966"/>
              <a:gd name="connsiteY65" fmla="*/ 74717 h 747175"/>
              <a:gd name="connsiteX66" fmla="*/ 1067393 w 1746966"/>
              <a:gd name="connsiteY66" fmla="*/ 81833 h 747175"/>
              <a:gd name="connsiteX67" fmla="*/ 1085183 w 1746966"/>
              <a:gd name="connsiteY67" fmla="*/ 99623 h 747175"/>
              <a:gd name="connsiteX68" fmla="*/ 1088741 w 1746966"/>
              <a:gd name="connsiteY68" fmla="*/ 110297 h 747175"/>
              <a:gd name="connsiteX69" fmla="*/ 1167016 w 1746966"/>
              <a:gd name="connsiteY69" fmla="*/ 117413 h 747175"/>
              <a:gd name="connsiteX70" fmla="*/ 1188364 w 1746966"/>
              <a:gd name="connsiteY70" fmla="*/ 120971 h 747175"/>
              <a:gd name="connsiteX71" fmla="*/ 1206154 w 1746966"/>
              <a:gd name="connsiteY71" fmla="*/ 128087 h 747175"/>
              <a:gd name="connsiteX72" fmla="*/ 1220386 w 1746966"/>
              <a:gd name="connsiteY72" fmla="*/ 131645 h 747175"/>
              <a:gd name="connsiteX73" fmla="*/ 1231060 w 1746966"/>
              <a:gd name="connsiteY73" fmla="*/ 142319 h 747175"/>
              <a:gd name="connsiteX74" fmla="*/ 1344915 w 1746966"/>
              <a:gd name="connsiteY74" fmla="*/ 135203 h 747175"/>
              <a:gd name="connsiteX75" fmla="*/ 1376937 w 1746966"/>
              <a:gd name="connsiteY75" fmla="*/ 131645 h 747175"/>
              <a:gd name="connsiteX76" fmla="*/ 1387611 w 1746966"/>
              <a:gd name="connsiteY76" fmla="*/ 124529 h 747175"/>
              <a:gd name="connsiteX77" fmla="*/ 1426749 w 1746966"/>
              <a:gd name="connsiteY77" fmla="*/ 120971 h 747175"/>
              <a:gd name="connsiteX78" fmla="*/ 1465886 w 1746966"/>
              <a:gd name="connsiteY78" fmla="*/ 113855 h 747175"/>
              <a:gd name="connsiteX79" fmla="*/ 1480118 w 1746966"/>
              <a:gd name="connsiteY79" fmla="*/ 110297 h 747175"/>
              <a:gd name="connsiteX80" fmla="*/ 1501466 w 1746966"/>
              <a:gd name="connsiteY80" fmla="*/ 99623 h 747175"/>
              <a:gd name="connsiteX81" fmla="*/ 1505024 w 1746966"/>
              <a:gd name="connsiteY81" fmla="*/ 88949 h 747175"/>
              <a:gd name="connsiteX82" fmla="*/ 1515698 w 1746966"/>
              <a:gd name="connsiteY82" fmla="*/ 85391 h 747175"/>
              <a:gd name="connsiteX83" fmla="*/ 1526372 w 1746966"/>
              <a:gd name="connsiteY83" fmla="*/ 78275 h 747175"/>
              <a:gd name="connsiteX84" fmla="*/ 1572626 w 1746966"/>
              <a:gd name="connsiteY84" fmla="*/ 85391 h 747175"/>
              <a:gd name="connsiteX85" fmla="*/ 1604647 w 1746966"/>
              <a:gd name="connsiteY85" fmla="*/ 92507 h 747175"/>
              <a:gd name="connsiteX86" fmla="*/ 1622437 w 1746966"/>
              <a:gd name="connsiteY86" fmla="*/ 96065 h 747175"/>
              <a:gd name="connsiteX87" fmla="*/ 1633111 w 1746966"/>
              <a:gd name="connsiteY87" fmla="*/ 103181 h 747175"/>
              <a:gd name="connsiteX88" fmla="*/ 1746966 w 1746966"/>
              <a:gd name="connsiteY88" fmla="*/ 106739 h 74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746966" h="747175">
                <a:moveTo>
                  <a:pt x="0" y="747175"/>
                </a:moveTo>
                <a:lnTo>
                  <a:pt x="0" y="747175"/>
                </a:lnTo>
                <a:cubicBezTo>
                  <a:pt x="14232" y="740059"/>
                  <a:pt x="27983" y="731885"/>
                  <a:pt x="42696" y="725827"/>
                </a:cubicBezTo>
                <a:cubicBezTo>
                  <a:pt x="48288" y="723524"/>
                  <a:pt x="54824" y="724392"/>
                  <a:pt x="60486" y="722269"/>
                </a:cubicBezTo>
                <a:cubicBezTo>
                  <a:pt x="64490" y="720768"/>
                  <a:pt x="67212" y="716798"/>
                  <a:pt x="71159" y="715153"/>
                </a:cubicBezTo>
                <a:cubicBezTo>
                  <a:pt x="81545" y="710825"/>
                  <a:pt x="92507" y="708037"/>
                  <a:pt x="103181" y="704479"/>
                </a:cubicBezTo>
                <a:cubicBezTo>
                  <a:pt x="106739" y="703293"/>
                  <a:pt x="110734" y="703001"/>
                  <a:pt x="113855" y="700921"/>
                </a:cubicBezTo>
                <a:lnTo>
                  <a:pt x="124529" y="693805"/>
                </a:lnTo>
                <a:cubicBezTo>
                  <a:pt x="126901" y="690247"/>
                  <a:pt x="128306" y="685802"/>
                  <a:pt x="131645" y="683131"/>
                </a:cubicBezTo>
                <a:cubicBezTo>
                  <a:pt x="134175" y="681107"/>
                  <a:pt x="155348" y="676466"/>
                  <a:pt x="156551" y="676015"/>
                </a:cubicBezTo>
                <a:cubicBezTo>
                  <a:pt x="161517" y="674153"/>
                  <a:pt x="165817" y="670761"/>
                  <a:pt x="170783" y="668899"/>
                </a:cubicBezTo>
                <a:cubicBezTo>
                  <a:pt x="175362" y="667182"/>
                  <a:pt x="180209" y="666242"/>
                  <a:pt x="185015" y="665341"/>
                </a:cubicBezTo>
                <a:cubicBezTo>
                  <a:pt x="246817" y="653753"/>
                  <a:pt x="234196" y="657966"/>
                  <a:pt x="316660" y="654668"/>
                </a:cubicBezTo>
                <a:cubicBezTo>
                  <a:pt x="353714" y="642317"/>
                  <a:pt x="338618" y="649026"/>
                  <a:pt x="362914" y="636878"/>
                </a:cubicBezTo>
                <a:cubicBezTo>
                  <a:pt x="388237" y="641099"/>
                  <a:pt x="382114" y="642289"/>
                  <a:pt x="409167" y="636878"/>
                </a:cubicBezTo>
                <a:cubicBezTo>
                  <a:pt x="412845" y="636142"/>
                  <a:pt x="416563" y="635141"/>
                  <a:pt x="419841" y="633320"/>
                </a:cubicBezTo>
                <a:cubicBezTo>
                  <a:pt x="427317" y="629167"/>
                  <a:pt x="441189" y="619088"/>
                  <a:pt x="441189" y="619088"/>
                </a:cubicBezTo>
                <a:cubicBezTo>
                  <a:pt x="442375" y="615530"/>
                  <a:pt x="441866" y="610815"/>
                  <a:pt x="444747" y="608414"/>
                </a:cubicBezTo>
                <a:cubicBezTo>
                  <a:pt x="449653" y="604325"/>
                  <a:pt x="456557" y="603541"/>
                  <a:pt x="462537" y="601298"/>
                </a:cubicBezTo>
                <a:cubicBezTo>
                  <a:pt x="466049" y="599981"/>
                  <a:pt x="469764" y="599217"/>
                  <a:pt x="473211" y="597740"/>
                </a:cubicBezTo>
                <a:cubicBezTo>
                  <a:pt x="503987" y="584550"/>
                  <a:pt x="473085" y="595410"/>
                  <a:pt x="498117" y="587066"/>
                </a:cubicBezTo>
                <a:cubicBezTo>
                  <a:pt x="507060" y="560237"/>
                  <a:pt x="494996" y="593307"/>
                  <a:pt x="508791" y="565718"/>
                </a:cubicBezTo>
                <a:cubicBezTo>
                  <a:pt x="510468" y="562363"/>
                  <a:pt x="510872" y="558491"/>
                  <a:pt x="512349" y="555044"/>
                </a:cubicBezTo>
                <a:cubicBezTo>
                  <a:pt x="514438" y="550169"/>
                  <a:pt x="517376" y="545687"/>
                  <a:pt x="519465" y="540812"/>
                </a:cubicBezTo>
                <a:cubicBezTo>
                  <a:pt x="528304" y="520186"/>
                  <a:pt x="516461" y="539980"/>
                  <a:pt x="530138" y="519464"/>
                </a:cubicBezTo>
                <a:cubicBezTo>
                  <a:pt x="531324" y="496930"/>
                  <a:pt x="531007" y="474267"/>
                  <a:pt x="533696" y="451863"/>
                </a:cubicBezTo>
                <a:cubicBezTo>
                  <a:pt x="534590" y="444416"/>
                  <a:pt x="539125" y="437824"/>
                  <a:pt x="540812" y="430515"/>
                </a:cubicBezTo>
                <a:cubicBezTo>
                  <a:pt x="548893" y="395499"/>
                  <a:pt x="537720" y="415583"/>
                  <a:pt x="551486" y="394935"/>
                </a:cubicBezTo>
                <a:cubicBezTo>
                  <a:pt x="552507" y="384729"/>
                  <a:pt x="552190" y="361505"/>
                  <a:pt x="558602" y="348682"/>
                </a:cubicBezTo>
                <a:cubicBezTo>
                  <a:pt x="560514" y="344857"/>
                  <a:pt x="563806" y="341833"/>
                  <a:pt x="565718" y="338008"/>
                </a:cubicBezTo>
                <a:cubicBezTo>
                  <a:pt x="570015" y="329414"/>
                  <a:pt x="567895" y="323458"/>
                  <a:pt x="576392" y="316660"/>
                </a:cubicBezTo>
                <a:cubicBezTo>
                  <a:pt x="579321" y="314317"/>
                  <a:pt x="583711" y="314779"/>
                  <a:pt x="587066" y="313102"/>
                </a:cubicBezTo>
                <a:cubicBezTo>
                  <a:pt x="590891" y="311190"/>
                  <a:pt x="593915" y="307898"/>
                  <a:pt x="597740" y="305986"/>
                </a:cubicBezTo>
                <a:cubicBezTo>
                  <a:pt x="601095" y="304309"/>
                  <a:pt x="604967" y="303905"/>
                  <a:pt x="608414" y="302428"/>
                </a:cubicBezTo>
                <a:cubicBezTo>
                  <a:pt x="613289" y="300339"/>
                  <a:pt x="617902" y="297684"/>
                  <a:pt x="622646" y="295312"/>
                </a:cubicBezTo>
                <a:cubicBezTo>
                  <a:pt x="631589" y="268483"/>
                  <a:pt x="619525" y="301553"/>
                  <a:pt x="633320" y="273964"/>
                </a:cubicBezTo>
                <a:cubicBezTo>
                  <a:pt x="634997" y="270609"/>
                  <a:pt x="634226" y="265942"/>
                  <a:pt x="636878" y="263290"/>
                </a:cubicBezTo>
                <a:cubicBezTo>
                  <a:pt x="639530" y="260638"/>
                  <a:pt x="643994" y="260918"/>
                  <a:pt x="647552" y="259732"/>
                </a:cubicBezTo>
                <a:cubicBezTo>
                  <a:pt x="649924" y="256174"/>
                  <a:pt x="651329" y="251729"/>
                  <a:pt x="654668" y="249058"/>
                </a:cubicBezTo>
                <a:cubicBezTo>
                  <a:pt x="657597" y="246715"/>
                  <a:pt x="661750" y="246578"/>
                  <a:pt x="665342" y="245500"/>
                </a:cubicBezTo>
                <a:cubicBezTo>
                  <a:pt x="673612" y="243019"/>
                  <a:pt x="681945" y="240756"/>
                  <a:pt x="690247" y="238384"/>
                </a:cubicBezTo>
                <a:cubicBezTo>
                  <a:pt x="716843" y="247249"/>
                  <a:pt x="714615" y="247534"/>
                  <a:pt x="761407" y="245500"/>
                </a:cubicBezTo>
                <a:cubicBezTo>
                  <a:pt x="768901" y="245174"/>
                  <a:pt x="775570" y="240539"/>
                  <a:pt x="782755" y="238384"/>
                </a:cubicBezTo>
                <a:cubicBezTo>
                  <a:pt x="787439" y="236979"/>
                  <a:pt x="792243" y="236012"/>
                  <a:pt x="796987" y="234826"/>
                </a:cubicBezTo>
                <a:cubicBezTo>
                  <a:pt x="800545" y="231268"/>
                  <a:pt x="803795" y="227373"/>
                  <a:pt x="807661" y="224152"/>
                </a:cubicBezTo>
                <a:cubicBezTo>
                  <a:pt x="810946" y="221414"/>
                  <a:pt x="815311" y="220060"/>
                  <a:pt x="818335" y="217036"/>
                </a:cubicBezTo>
                <a:cubicBezTo>
                  <a:pt x="834429" y="200942"/>
                  <a:pt x="815345" y="209731"/>
                  <a:pt x="836124" y="202804"/>
                </a:cubicBezTo>
                <a:cubicBezTo>
                  <a:pt x="844584" y="177425"/>
                  <a:pt x="832587" y="208110"/>
                  <a:pt x="850356" y="181457"/>
                </a:cubicBezTo>
                <a:cubicBezTo>
                  <a:pt x="852436" y="178336"/>
                  <a:pt x="851834" y="173904"/>
                  <a:pt x="853914" y="170783"/>
                </a:cubicBezTo>
                <a:cubicBezTo>
                  <a:pt x="856705" y="166596"/>
                  <a:pt x="861367" y="163975"/>
                  <a:pt x="864588" y="160109"/>
                </a:cubicBezTo>
                <a:cubicBezTo>
                  <a:pt x="876968" y="145253"/>
                  <a:pt x="864855" y="151718"/>
                  <a:pt x="882378" y="145877"/>
                </a:cubicBezTo>
                <a:cubicBezTo>
                  <a:pt x="883564" y="142319"/>
                  <a:pt x="884259" y="138558"/>
                  <a:pt x="885936" y="135203"/>
                </a:cubicBezTo>
                <a:cubicBezTo>
                  <a:pt x="887848" y="131378"/>
                  <a:pt x="891823" y="128625"/>
                  <a:pt x="893052" y="124529"/>
                </a:cubicBezTo>
                <a:cubicBezTo>
                  <a:pt x="905540" y="82902"/>
                  <a:pt x="887713" y="112969"/>
                  <a:pt x="903726" y="88949"/>
                </a:cubicBezTo>
                <a:cubicBezTo>
                  <a:pt x="915748" y="16818"/>
                  <a:pt x="897485" y="119552"/>
                  <a:pt x="914400" y="46254"/>
                </a:cubicBezTo>
                <a:cubicBezTo>
                  <a:pt x="917210" y="34078"/>
                  <a:pt x="915878" y="21950"/>
                  <a:pt x="921516" y="10674"/>
                </a:cubicBezTo>
                <a:cubicBezTo>
                  <a:pt x="923428" y="6849"/>
                  <a:pt x="926260" y="3558"/>
                  <a:pt x="928632" y="0"/>
                </a:cubicBezTo>
                <a:cubicBezTo>
                  <a:pt x="936934" y="1186"/>
                  <a:pt x="945315" y="1913"/>
                  <a:pt x="953538" y="3558"/>
                </a:cubicBezTo>
                <a:cubicBezTo>
                  <a:pt x="957216" y="4294"/>
                  <a:pt x="961560" y="4464"/>
                  <a:pt x="964212" y="7116"/>
                </a:cubicBezTo>
                <a:cubicBezTo>
                  <a:pt x="970259" y="13163"/>
                  <a:pt x="972396" y="22417"/>
                  <a:pt x="978443" y="28464"/>
                </a:cubicBezTo>
                <a:cubicBezTo>
                  <a:pt x="982001" y="32022"/>
                  <a:pt x="984930" y="36347"/>
                  <a:pt x="989117" y="39138"/>
                </a:cubicBezTo>
                <a:cubicBezTo>
                  <a:pt x="992238" y="41218"/>
                  <a:pt x="996436" y="41019"/>
                  <a:pt x="999791" y="42696"/>
                </a:cubicBezTo>
                <a:cubicBezTo>
                  <a:pt x="1024221" y="54910"/>
                  <a:pt x="993933" y="46505"/>
                  <a:pt x="1028255" y="53369"/>
                </a:cubicBezTo>
                <a:cubicBezTo>
                  <a:pt x="1032999" y="55741"/>
                  <a:pt x="1038737" y="56735"/>
                  <a:pt x="1042487" y="60485"/>
                </a:cubicBezTo>
                <a:cubicBezTo>
                  <a:pt x="1045139" y="63137"/>
                  <a:pt x="1043393" y="68507"/>
                  <a:pt x="1046045" y="71159"/>
                </a:cubicBezTo>
                <a:cubicBezTo>
                  <a:pt x="1048697" y="73811"/>
                  <a:pt x="1053364" y="73040"/>
                  <a:pt x="1056719" y="74717"/>
                </a:cubicBezTo>
                <a:cubicBezTo>
                  <a:pt x="1060544" y="76629"/>
                  <a:pt x="1063835" y="79461"/>
                  <a:pt x="1067393" y="81833"/>
                </a:cubicBezTo>
                <a:cubicBezTo>
                  <a:pt x="1090994" y="129035"/>
                  <a:pt x="1059007" y="73447"/>
                  <a:pt x="1085183" y="99623"/>
                </a:cubicBezTo>
                <a:cubicBezTo>
                  <a:pt x="1087835" y="102275"/>
                  <a:pt x="1085076" y="109500"/>
                  <a:pt x="1088741" y="110297"/>
                </a:cubicBezTo>
                <a:cubicBezTo>
                  <a:pt x="1114342" y="115863"/>
                  <a:pt x="1140966" y="114622"/>
                  <a:pt x="1167016" y="117413"/>
                </a:cubicBezTo>
                <a:cubicBezTo>
                  <a:pt x="1174189" y="118182"/>
                  <a:pt x="1181248" y="119785"/>
                  <a:pt x="1188364" y="120971"/>
                </a:cubicBezTo>
                <a:cubicBezTo>
                  <a:pt x="1194294" y="123343"/>
                  <a:pt x="1200095" y="126067"/>
                  <a:pt x="1206154" y="128087"/>
                </a:cubicBezTo>
                <a:cubicBezTo>
                  <a:pt x="1210793" y="129633"/>
                  <a:pt x="1216140" y="129219"/>
                  <a:pt x="1220386" y="131645"/>
                </a:cubicBezTo>
                <a:cubicBezTo>
                  <a:pt x="1224755" y="134141"/>
                  <a:pt x="1227502" y="138761"/>
                  <a:pt x="1231060" y="142319"/>
                </a:cubicBezTo>
                <a:lnTo>
                  <a:pt x="1344915" y="135203"/>
                </a:lnTo>
                <a:cubicBezTo>
                  <a:pt x="1355626" y="134419"/>
                  <a:pt x="1366518" y="134250"/>
                  <a:pt x="1376937" y="131645"/>
                </a:cubicBezTo>
                <a:cubicBezTo>
                  <a:pt x="1381086" y="130608"/>
                  <a:pt x="1383430" y="125425"/>
                  <a:pt x="1387611" y="124529"/>
                </a:cubicBezTo>
                <a:cubicBezTo>
                  <a:pt x="1400420" y="121784"/>
                  <a:pt x="1413703" y="122157"/>
                  <a:pt x="1426749" y="120971"/>
                </a:cubicBezTo>
                <a:lnTo>
                  <a:pt x="1465886" y="113855"/>
                </a:lnTo>
                <a:cubicBezTo>
                  <a:pt x="1470681" y="112896"/>
                  <a:pt x="1475623" y="112223"/>
                  <a:pt x="1480118" y="110297"/>
                </a:cubicBezTo>
                <a:cubicBezTo>
                  <a:pt x="1528399" y="89605"/>
                  <a:pt x="1456489" y="114615"/>
                  <a:pt x="1501466" y="99623"/>
                </a:cubicBezTo>
                <a:cubicBezTo>
                  <a:pt x="1502652" y="96065"/>
                  <a:pt x="1502372" y="91601"/>
                  <a:pt x="1505024" y="88949"/>
                </a:cubicBezTo>
                <a:cubicBezTo>
                  <a:pt x="1507676" y="86297"/>
                  <a:pt x="1512343" y="87068"/>
                  <a:pt x="1515698" y="85391"/>
                </a:cubicBezTo>
                <a:cubicBezTo>
                  <a:pt x="1519523" y="83479"/>
                  <a:pt x="1522814" y="80647"/>
                  <a:pt x="1526372" y="78275"/>
                </a:cubicBezTo>
                <a:cubicBezTo>
                  <a:pt x="1538333" y="79984"/>
                  <a:pt x="1560285" y="82923"/>
                  <a:pt x="1572626" y="85391"/>
                </a:cubicBezTo>
                <a:cubicBezTo>
                  <a:pt x="1583348" y="87535"/>
                  <a:pt x="1593956" y="90216"/>
                  <a:pt x="1604647" y="92507"/>
                </a:cubicBezTo>
                <a:cubicBezTo>
                  <a:pt x="1610560" y="93774"/>
                  <a:pt x="1616507" y="94879"/>
                  <a:pt x="1622437" y="96065"/>
                </a:cubicBezTo>
                <a:cubicBezTo>
                  <a:pt x="1625995" y="98437"/>
                  <a:pt x="1629286" y="101269"/>
                  <a:pt x="1633111" y="103181"/>
                </a:cubicBezTo>
                <a:cubicBezTo>
                  <a:pt x="1652680" y="112669"/>
                  <a:pt x="1724728" y="96361"/>
                  <a:pt x="1746966" y="106739"/>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8"/>
          <p:cNvGrpSpPr/>
          <p:nvPr/>
        </p:nvGrpSpPr>
        <p:grpSpPr>
          <a:xfrm>
            <a:off x="0" y="526050"/>
            <a:ext cx="1828800" cy="1554541"/>
            <a:chOff x="0" y="2732537"/>
            <a:chExt cx="1828800" cy="1554541"/>
          </a:xfrm>
        </p:grpSpPr>
        <p:sp>
          <p:nvSpPr>
            <p:cNvPr id="30" name="TextBox 29"/>
            <p:cNvSpPr txBox="1"/>
            <p:nvPr/>
          </p:nvSpPr>
          <p:spPr>
            <a:xfrm>
              <a:off x="0" y="2732537"/>
              <a:ext cx="1828800" cy="1077218"/>
            </a:xfrm>
            <a:prstGeom prst="rect">
              <a:avLst/>
            </a:prstGeom>
            <a:noFill/>
            <a:effectLst>
              <a:outerShdw blurRad="50800" dist="38100" dir="8100000" algn="tr" rotWithShape="0">
                <a:prstClr val="black"/>
              </a:outerShdw>
            </a:effectLst>
          </p:spPr>
          <p:txBody>
            <a:bodyPr wrap="square" rtlCol="0">
              <a:spAutoFit/>
            </a:bodyPr>
            <a:lstStyle/>
            <a:p>
              <a:r>
                <a:rPr lang="en-US" sz="3200" b="1" dirty="0" smtClean="0">
                  <a:solidFill>
                    <a:srgbClr val="FF0000"/>
                  </a:solidFill>
                  <a:effectLst>
                    <a:outerShdw blurRad="38100" dist="38100" dir="2700000" algn="tl">
                      <a:srgbClr val="000000"/>
                    </a:outerShdw>
                  </a:effectLst>
                </a:rPr>
                <a:t>Traveler’s Rest</a:t>
              </a:r>
              <a:endParaRPr lang="en-US" sz="3200" b="1" dirty="0">
                <a:solidFill>
                  <a:srgbClr val="FF0000"/>
                </a:solidFill>
                <a:effectLst>
                  <a:outerShdw blurRad="38100" dist="38100" dir="2700000" algn="tl">
                    <a:srgbClr val="000000"/>
                  </a:outerShdw>
                </a:effectLst>
              </a:endParaRPr>
            </a:p>
          </p:txBody>
        </p:sp>
        <p:sp>
          <p:nvSpPr>
            <p:cNvPr id="31" name="5-Point Star 30"/>
            <p:cNvSpPr/>
            <p:nvPr/>
          </p:nvSpPr>
          <p:spPr>
            <a:xfrm>
              <a:off x="129208" y="3906078"/>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2166609" y="793230"/>
            <a:ext cx="544370" cy="380703"/>
          </a:xfrm>
          <a:custGeom>
            <a:avLst/>
            <a:gdLst>
              <a:gd name="connsiteX0" fmla="*/ 0 w 506732"/>
              <a:gd name="connsiteY0" fmla="*/ 355797 h 355797"/>
              <a:gd name="connsiteX1" fmla="*/ 0 w 506732"/>
              <a:gd name="connsiteY1" fmla="*/ 355797 h 355797"/>
              <a:gd name="connsiteX2" fmla="*/ 24906 w 506732"/>
              <a:gd name="connsiteY2" fmla="*/ 334449 h 355797"/>
              <a:gd name="connsiteX3" fmla="*/ 42695 w 506732"/>
              <a:gd name="connsiteY3" fmla="*/ 316660 h 355797"/>
              <a:gd name="connsiteX4" fmla="*/ 71159 w 506732"/>
              <a:gd name="connsiteY4" fmla="*/ 305986 h 355797"/>
              <a:gd name="connsiteX5" fmla="*/ 81833 w 506732"/>
              <a:gd name="connsiteY5" fmla="*/ 298870 h 355797"/>
              <a:gd name="connsiteX6" fmla="*/ 96065 w 506732"/>
              <a:gd name="connsiteY6" fmla="*/ 295312 h 355797"/>
              <a:gd name="connsiteX7" fmla="*/ 106739 w 506732"/>
              <a:gd name="connsiteY7" fmla="*/ 288196 h 355797"/>
              <a:gd name="connsiteX8" fmla="*/ 152993 w 506732"/>
              <a:gd name="connsiteY8" fmla="*/ 273964 h 355797"/>
              <a:gd name="connsiteX9" fmla="*/ 156551 w 506732"/>
              <a:gd name="connsiteY9" fmla="*/ 263290 h 355797"/>
              <a:gd name="connsiteX10" fmla="*/ 174341 w 506732"/>
              <a:gd name="connsiteY10" fmla="*/ 241942 h 355797"/>
              <a:gd name="connsiteX11" fmla="*/ 177899 w 506732"/>
              <a:gd name="connsiteY11" fmla="*/ 231268 h 355797"/>
              <a:gd name="connsiteX12" fmla="*/ 185015 w 506732"/>
              <a:gd name="connsiteY12" fmla="*/ 206362 h 355797"/>
              <a:gd name="connsiteX13" fmla="*/ 188572 w 506732"/>
              <a:gd name="connsiteY13" fmla="*/ 174340 h 355797"/>
              <a:gd name="connsiteX14" fmla="*/ 206362 w 506732"/>
              <a:gd name="connsiteY14" fmla="*/ 160109 h 355797"/>
              <a:gd name="connsiteX15" fmla="*/ 220594 w 506732"/>
              <a:gd name="connsiteY15" fmla="*/ 152993 h 355797"/>
              <a:gd name="connsiteX16" fmla="*/ 224152 w 506732"/>
              <a:gd name="connsiteY16" fmla="*/ 142319 h 355797"/>
              <a:gd name="connsiteX17" fmla="*/ 234826 w 506732"/>
              <a:gd name="connsiteY17" fmla="*/ 138761 h 355797"/>
              <a:gd name="connsiteX18" fmla="*/ 245500 w 506732"/>
              <a:gd name="connsiteY18" fmla="*/ 131645 h 355797"/>
              <a:gd name="connsiteX19" fmla="*/ 266848 w 506732"/>
              <a:gd name="connsiteY19" fmla="*/ 124529 h 355797"/>
              <a:gd name="connsiteX20" fmla="*/ 277522 w 506732"/>
              <a:gd name="connsiteY20" fmla="*/ 117413 h 355797"/>
              <a:gd name="connsiteX21" fmla="*/ 323776 w 506732"/>
              <a:gd name="connsiteY21" fmla="*/ 103181 h 355797"/>
              <a:gd name="connsiteX22" fmla="*/ 345123 w 506732"/>
              <a:gd name="connsiteY22" fmla="*/ 92507 h 355797"/>
              <a:gd name="connsiteX23" fmla="*/ 355797 w 506732"/>
              <a:gd name="connsiteY23" fmla="*/ 85391 h 355797"/>
              <a:gd name="connsiteX24" fmla="*/ 366471 w 506732"/>
              <a:gd name="connsiteY24" fmla="*/ 81833 h 355797"/>
              <a:gd name="connsiteX25" fmla="*/ 377145 w 506732"/>
              <a:gd name="connsiteY25" fmla="*/ 74717 h 355797"/>
              <a:gd name="connsiteX26" fmla="*/ 402051 w 506732"/>
              <a:gd name="connsiteY26" fmla="*/ 67601 h 355797"/>
              <a:gd name="connsiteX27" fmla="*/ 412725 w 506732"/>
              <a:gd name="connsiteY27" fmla="*/ 60485 h 355797"/>
              <a:gd name="connsiteX28" fmla="*/ 426957 w 506732"/>
              <a:gd name="connsiteY28" fmla="*/ 56927 h 355797"/>
              <a:gd name="connsiteX29" fmla="*/ 444747 w 506732"/>
              <a:gd name="connsiteY29" fmla="*/ 49811 h 355797"/>
              <a:gd name="connsiteX30" fmla="*/ 455421 w 506732"/>
              <a:gd name="connsiteY30" fmla="*/ 46253 h 355797"/>
              <a:gd name="connsiteX31" fmla="*/ 480327 w 506732"/>
              <a:gd name="connsiteY31" fmla="*/ 35579 h 355797"/>
              <a:gd name="connsiteX32" fmla="*/ 491001 w 506732"/>
              <a:gd name="connsiteY32" fmla="*/ 28463 h 355797"/>
              <a:gd name="connsiteX33" fmla="*/ 501674 w 506732"/>
              <a:gd name="connsiteY33" fmla="*/ 24905 h 355797"/>
              <a:gd name="connsiteX34" fmla="*/ 505232 w 506732"/>
              <a:gd name="connsiteY34" fmla="*/ 0 h 35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732" h="355797">
                <a:moveTo>
                  <a:pt x="0" y="355797"/>
                </a:moveTo>
                <a:lnTo>
                  <a:pt x="0" y="355797"/>
                </a:lnTo>
                <a:cubicBezTo>
                  <a:pt x="8302" y="348681"/>
                  <a:pt x="17591" y="342576"/>
                  <a:pt x="24906" y="334449"/>
                </a:cubicBezTo>
                <a:cubicBezTo>
                  <a:pt x="43747" y="313514"/>
                  <a:pt x="19886" y="324262"/>
                  <a:pt x="42695" y="316660"/>
                </a:cubicBezTo>
                <a:cubicBezTo>
                  <a:pt x="67727" y="299972"/>
                  <a:pt x="35986" y="319176"/>
                  <a:pt x="71159" y="305986"/>
                </a:cubicBezTo>
                <a:cubicBezTo>
                  <a:pt x="75163" y="304485"/>
                  <a:pt x="77903" y="300554"/>
                  <a:pt x="81833" y="298870"/>
                </a:cubicBezTo>
                <a:cubicBezTo>
                  <a:pt x="86328" y="296944"/>
                  <a:pt x="91321" y="296498"/>
                  <a:pt x="96065" y="295312"/>
                </a:cubicBezTo>
                <a:cubicBezTo>
                  <a:pt x="99623" y="292940"/>
                  <a:pt x="102792" y="289841"/>
                  <a:pt x="106739" y="288196"/>
                </a:cubicBezTo>
                <a:cubicBezTo>
                  <a:pt x="125070" y="280558"/>
                  <a:pt x="135812" y="278259"/>
                  <a:pt x="152993" y="273964"/>
                </a:cubicBezTo>
                <a:cubicBezTo>
                  <a:pt x="154179" y="270406"/>
                  <a:pt x="154471" y="266411"/>
                  <a:pt x="156551" y="263290"/>
                </a:cubicBezTo>
                <a:cubicBezTo>
                  <a:pt x="172289" y="239683"/>
                  <a:pt x="162700" y="265224"/>
                  <a:pt x="174341" y="241942"/>
                </a:cubicBezTo>
                <a:cubicBezTo>
                  <a:pt x="176018" y="238587"/>
                  <a:pt x="176821" y="234860"/>
                  <a:pt x="177899" y="231268"/>
                </a:cubicBezTo>
                <a:cubicBezTo>
                  <a:pt x="180380" y="222998"/>
                  <a:pt x="182643" y="214664"/>
                  <a:pt x="185015" y="206362"/>
                </a:cubicBezTo>
                <a:cubicBezTo>
                  <a:pt x="186201" y="195688"/>
                  <a:pt x="185967" y="184759"/>
                  <a:pt x="188572" y="174340"/>
                </a:cubicBezTo>
                <a:cubicBezTo>
                  <a:pt x="191778" y="161514"/>
                  <a:pt x="196886" y="164170"/>
                  <a:pt x="206362" y="160109"/>
                </a:cubicBezTo>
                <a:cubicBezTo>
                  <a:pt x="211237" y="158020"/>
                  <a:pt x="215850" y="155365"/>
                  <a:pt x="220594" y="152993"/>
                </a:cubicBezTo>
                <a:cubicBezTo>
                  <a:pt x="221780" y="149435"/>
                  <a:pt x="221500" y="144971"/>
                  <a:pt x="224152" y="142319"/>
                </a:cubicBezTo>
                <a:cubicBezTo>
                  <a:pt x="226804" y="139667"/>
                  <a:pt x="231471" y="140438"/>
                  <a:pt x="234826" y="138761"/>
                </a:cubicBezTo>
                <a:cubicBezTo>
                  <a:pt x="238651" y="136849"/>
                  <a:pt x="241592" y="133382"/>
                  <a:pt x="245500" y="131645"/>
                </a:cubicBezTo>
                <a:cubicBezTo>
                  <a:pt x="252354" y="128599"/>
                  <a:pt x="260607" y="128690"/>
                  <a:pt x="266848" y="124529"/>
                </a:cubicBezTo>
                <a:cubicBezTo>
                  <a:pt x="270406" y="122157"/>
                  <a:pt x="273592" y="119097"/>
                  <a:pt x="277522" y="117413"/>
                </a:cubicBezTo>
                <a:cubicBezTo>
                  <a:pt x="299223" y="108112"/>
                  <a:pt x="295044" y="122336"/>
                  <a:pt x="323776" y="103181"/>
                </a:cubicBezTo>
                <a:cubicBezTo>
                  <a:pt x="354368" y="82787"/>
                  <a:pt x="315662" y="107238"/>
                  <a:pt x="345123" y="92507"/>
                </a:cubicBezTo>
                <a:cubicBezTo>
                  <a:pt x="348948" y="90595"/>
                  <a:pt x="351972" y="87303"/>
                  <a:pt x="355797" y="85391"/>
                </a:cubicBezTo>
                <a:cubicBezTo>
                  <a:pt x="359152" y="83714"/>
                  <a:pt x="363116" y="83510"/>
                  <a:pt x="366471" y="81833"/>
                </a:cubicBezTo>
                <a:cubicBezTo>
                  <a:pt x="370296" y="79921"/>
                  <a:pt x="373320" y="76629"/>
                  <a:pt x="377145" y="74717"/>
                </a:cubicBezTo>
                <a:cubicBezTo>
                  <a:pt x="382249" y="72165"/>
                  <a:pt x="397491" y="68741"/>
                  <a:pt x="402051" y="67601"/>
                </a:cubicBezTo>
                <a:cubicBezTo>
                  <a:pt x="405609" y="65229"/>
                  <a:pt x="408795" y="62169"/>
                  <a:pt x="412725" y="60485"/>
                </a:cubicBezTo>
                <a:cubicBezTo>
                  <a:pt x="417220" y="58559"/>
                  <a:pt x="422318" y="58473"/>
                  <a:pt x="426957" y="56927"/>
                </a:cubicBezTo>
                <a:cubicBezTo>
                  <a:pt x="433016" y="54907"/>
                  <a:pt x="438767" y="52054"/>
                  <a:pt x="444747" y="49811"/>
                </a:cubicBezTo>
                <a:cubicBezTo>
                  <a:pt x="448259" y="48494"/>
                  <a:pt x="452066" y="47930"/>
                  <a:pt x="455421" y="46253"/>
                </a:cubicBezTo>
                <a:cubicBezTo>
                  <a:pt x="479992" y="33967"/>
                  <a:pt x="450707" y="42984"/>
                  <a:pt x="480327" y="35579"/>
                </a:cubicBezTo>
                <a:cubicBezTo>
                  <a:pt x="483885" y="33207"/>
                  <a:pt x="487176" y="30375"/>
                  <a:pt x="491001" y="28463"/>
                </a:cubicBezTo>
                <a:cubicBezTo>
                  <a:pt x="494355" y="26786"/>
                  <a:pt x="499022" y="27557"/>
                  <a:pt x="501674" y="24905"/>
                </a:cubicBezTo>
                <a:cubicBezTo>
                  <a:pt x="506732" y="19847"/>
                  <a:pt x="505232" y="5187"/>
                  <a:pt x="505232" y="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377492" y="0"/>
            <a:ext cx="1905000" cy="461665"/>
          </a:xfrm>
          <a:prstGeom prst="rect">
            <a:avLst/>
          </a:prstGeom>
          <a:solidFill>
            <a:srgbClr val="FFFF00"/>
          </a:solidFill>
        </p:spPr>
        <p:txBody>
          <a:bodyPr wrap="square" rtlCol="0">
            <a:spAutoFit/>
          </a:bodyPr>
          <a:lstStyle/>
          <a:p>
            <a:r>
              <a:rPr lang="en-US" sz="2400" b="1" dirty="0" smtClean="0"/>
              <a:t>Maria’s River</a:t>
            </a:r>
            <a:endParaRPr lang="en-US" sz="2400" b="1" dirty="0"/>
          </a:p>
        </p:txBody>
      </p:sp>
      <p:sp>
        <p:nvSpPr>
          <p:cNvPr id="56" name="TextBox 55"/>
          <p:cNvSpPr txBox="1"/>
          <p:nvPr/>
        </p:nvSpPr>
        <p:spPr>
          <a:xfrm>
            <a:off x="3409121" y="1295400"/>
            <a:ext cx="2057399" cy="461665"/>
          </a:xfrm>
          <a:prstGeom prst="rect">
            <a:avLst/>
          </a:prstGeom>
          <a:solidFill>
            <a:srgbClr val="FFFF00"/>
          </a:solidFill>
        </p:spPr>
        <p:txBody>
          <a:bodyPr wrap="square" rtlCol="0">
            <a:spAutoFit/>
          </a:bodyPr>
          <a:lstStyle/>
          <a:p>
            <a:r>
              <a:rPr lang="en-US" sz="2400" b="1" dirty="0" smtClean="0"/>
              <a:t>Missouri River</a:t>
            </a:r>
            <a:endParaRPr lang="en-US" sz="2400" b="1" dirty="0"/>
          </a:p>
        </p:txBody>
      </p:sp>
      <p:sp>
        <p:nvSpPr>
          <p:cNvPr id="57" name="TextBox 56"/>
          <p:cNvSpPr txBox="1"/>
          <p:nvPr/>
        </p:nvSpPr>
        <p:spPr>
          <a:xfrm>
            <a:off x="1965863" y="3096465"/>
            <a:ext cx="2442977" cy="461665"/>
          </a:xfrm>
          <a:prstGeom prst="rect">
            <a:avLst/>
          </a:prstGeom>
          <a:solidFill>
            <a:srgbClr val="FFFF00"/>
          </a:solidFill>
        </p:spPr>
        <p:txBody>
          <a:bodyPr wrap="square" rtlCol="0">
            <a:spAutoFit/>
          </a:bodyPr>
          <a:lstStyle/>
          <a:p>
            <a:r>
              <a:rPr lang="en-US" sz="2400" b="1" dirty="0" smtClean="0"/>
              <a:t>Yellowstone River</a:t>
            </a:r>
            <a:endParaRPr lang="en-US" sz="2400" b="1" dirty="0"/>
          </a:p>
        </p:txBody>
      </p:sp>
      <p:sp>
        <p:nvSpPr>
          <p:cNvPr id="33" name="TextBox 32"/>
          <p:cNvSpPr txBox="1"/>
          <p:nvPr/>
        </p:nvSpPr>
        <p:spPr>
          <a:xfrm>
            <a:off x="0" y="4343398"/>
            <a:ext cx="9144000" cy="2477601"/>
          </a:xfrm>
          <a:prstGeom prst="rect">
            <a:avLst/>
          </a:prstGeom>
          <a:noFill/>
          <a:effectLst/>
        </p:spPr>
        <p:txBody>
          <a:bodyPr wrap="square" rtlCol="0">
            <a:spAutoFit/>
          </a:bodyPr>
          <a:lstStyle/>
          <a:p>
            <a:pPr marL="168275" indent="-168275">
              <a:spcAft>
                <a:spcPts val="600"/>
              </a:spcAft>
              <a:buFont typeface="Arial" pitchFamily="34" charset="0"/>
              <a:buChar char="•"/>
            </a:pPr>
            <a:r>
              <a:rPr lang="en-US" sz="3000" b="1" dirty="0" smtClean="0"/>
              <a:t>In the event </a:t>
            </a:r>
            <a:r>
              <a:rPr lang="en-US" sz="3000" b="1" dirty="0" smtClean="0">
                <a:ln>
                  <a:solidFill>
                    <a:schemeClr val="tx1"/>
                  </a:solidFill>
                </a:ln>
                <a:solidFill>
                  <a:srgbClr val="FF0000"/>
                </a:solidFill>
                <a:effectLst>
                  <a:outerShdw dist="50800" dir="5400000" algn="ctr" rotWithShape="0">
                    <a:schemeClr val="tx1"/>
                  </a:outerShdw>
                </a:effectLst>
              </a:rPr>
              <a:t>we attempt our escape</a:t>
            </a:r>
            <a:r>
              <a:rPr lang="en-US" sz="3000" b="1" dirty="0" smtClean="0"/>
              <a:t>, </a:t>
            </a:r>
            <a:r>
              <a:rPr lang="en-US" sz="3000" b="1" dirty="0" err="1" smtClean="0"/>
              <a:t>Drouillard</a:t>
            </a:r>
            <a:r>
              <a:rPr lang="en-US" sz="3000" b="1" dirty="0" smtClean="0"/>
              <a:t>, not aware of the Indians, </a:t>
            </a:r>
            <a:r>
              <a:rPr lang="en-US" sz="3000" b="1" dirty="0" smtClean="0">
                <a:ln>
                  <a:solidFill>
                    <a:schemeClr val="tx1"/>
                  </a:solidFill>
                </a:ln>
                <a:solidFill>
                  <a:srgbClr val="FF0000"/>
                </a:solidFill>
                <a:effectLst>
                  <a:outerShdw dist="50800" dir="5400000" algn="ctr" rotWithShape="0">
                    <a:schemeClr val="tx1"/>
                  </a:outerShdw>
                </a:effectLst>
              </a:rPr>
              <a:t>will likely fall sacrifice</a:t>
            </a:r>
            <a:r>
              <a:rPr lang="en-US" sz="3000" b="1" dirty="0" smtClean="0"/>
              <a:t>; Lewis decides to </a:t>
            </a:r>
            <a:r>
              <a:rPr lang="en-US" sz="3000" b="1" dirty="0" smtClean="0">
                <a:ln>
                  <a:solidFill>
                    <a:schemeClr val="tx1"/>
                  </a:solidFill>
                </a:ln>
                <a:solidFill>
                  <a:srgbClr val="FF0000"/>
                </a:solidFill>
                <a:effectLst>
                  <a:outerShdw dist="50800" dir="5400000" algn="ctr" rotWithShape="0">
                    <a:schemeClr val="tx1"/>
                  </a:outerShdw>
                </a:effectLst>
              </a:rPr>
              <a:t>approach them in a friendly manner</a:t>
            </a:r>
          </a:p>
          <a:p>
            <a:pPr marL="168275" indent="-168275">
              <a:spcAft>
                <a:spcPts val="600"/>
              </a:spcAft>
              <a:buFont typeface="Arial" pitchFamily="34" charset="0"/>
              <a:buChar char="•"/>
            </a:pPr>
            <a:r>
              <a:rPr lang="en-US" sz="3000" b="1" dirty="0" smtClean="0"/>
              <a:t>We </a:t>
            </a:r>
            <a:r>
              <a:rPr lang="en-US" sz="3000" b="1" dirty="0" smtClean="0">
                <a:ln>
                  <a:solidFill>
                    <a:schemeClr val="tx1"/>
                  </a:solidFill>
                </a:ln>
                <a:solidFill>
                  <a:srgbClr val="FF0000"/>
                </a:solidFill>
                <a:effectLst>
                  <a:outerShdw dist="50800" dir="5400000" algn="ctr" rotWithShape="0">
                    <a:schemeClr val="tx1"/>
                  </a:outerShdw>
                </a:effectLst>
              </a:rPr>
              <a:t>meet them &amp; smoke together</a:t>
            </a:r>
            <a:r>
              <a:rPr lang="en-US" sz="3000" b="1" dirty="0" smtClean="0"/>
              <a:t>; these are the </a:t>
            </a:r>
            <a:r>
              <a:rPr lang="en-US" sz="3000" b="1" dirty="0" smtClean="0">
                <a:ln>
                  <a:solidFill>
                    <a:schemeClr val="tx1"/>
                  </a:solidFill>
                </a:ln>
                <a:solidFill>
                  <a:srgbClr val="C00000"/>
                </a:solidFill>
                <a:effectLst>
                  <a:outerShdw dist="50800" dir="5400000" algn="ctr" rotWithShape="0">
                    <a:schemeClr val="tx1"/>
                  </a:outerShdw>
                </a:effectLst>
              </a:rPr>
              <a:t>Blackfeet tribe</a:t>
            </a:r>
          </a:p>
        </p:txBody>
      </p:sp>
      <p:sp>
        <p:nvSpPr>
          <p:cNvPr id="34" name="Freeform 33"/>
          <p:cNvSpPr/>
          <p:nvPr/>
        </p:nvSpPr>
        <p:spPr>
          <a:xfrm>
            <a:off x="316111" y="2026310"/>
            <a:ext cx="510507" cy="1532382"/>
          </a:xfrm>
          <a:custGeom>
            <a:avLst/>
            <a:gdLst>
              <a:gd name="connsiteX0" fmla="*/ 93540 w 510507"/>
              <a:gd name="connsiteY0" fmla="*/ 0 h 1532382"/>
              <a:gd name="connsiteX1" fmla="*/ 93540 w 510507"/>
              <a:gd name="connsiteY1" fmla="*/ 0 h 1532382"/>
              <a:gd name="connsiteX2" fmla="*/ 78910 w 510507"/>
              <a:gd name="connsiteY2" fmla="*/ 226772 h 1532382"/>
              <a:gd name="connsiteX3" fmla="*/ 71595 w 510507"/>
              <a:gd name="connsiteY3" fmla="*/ 248717 h 1532382"/>
              <a:gd name="connsiteX4" fmla="*/ 56964 w 510507"/>
              <a:gd name="connsiteY4" fmla="*/ 270663 h 1532382"/>
              <a:gd name="connsiteX5" fmla="*/ 49649 w 510507"/>
              <a:gd name="connsiteY5" fmla="*/ 292608 h 1532382"/>
              <a:gd name="connsiteX6" fmla="*/ 35019 w 510507"/>
              <a:gd name="connsiteY6" fmla="*/ 314554 h 1532382"/>
              <a:gd name="connsiteX7" fmla="*/ 27703 w 510507"/>
              <a:gd name="connsiteY7" fmla="*/ 343815 h 1532382"/>
              <a:gd name="connsiteX8" fmla="*/ 20388 w 510507"/>
              <a:gd name="connsiteY8" fmla="*/ 365760 h 1532382"/>
              <a:gd name="connsiteX9" fmla="*/ 27703 w 510507"/>
              <a:gd name="connsiteY9" fmla="*/ 555956 h 1532382"/>
              <a:gd name="connsiteX10" fmla="*/ 42334 w 510507"/>
              <a:gd name="connsiteY10" fmla="*/ 651053 h 1532382"/>
              <a:gd name="connsiteX11" fmla="*/ 71595 w 510507"/>
              <a:gd name="connsiteY11" fmla="*/ 811988 h 1532382"/>
              <a:gd name="connsiteX12" fmla="*/ 86225 w 510507"/>
              <a:gd name="connsiteY12" fmla="*/ 833933 h 1532382"/>
              <a:gd name="connsiteX13" fmla="*/ 93540 w 510507"/>
              <a:gd name="connsiteY13" fmla="*/ 855879 h 1532382"/>
              <a:gd name="connsiteX14" fmla="*/ 108171 w 510507"/>
              <a:gd name="connsiteY14" fmla="*/ 870509 h 1532382"/>
              <a:gd name="connsiteX15" fmla="*/ 115486 w 510507"/>
              <a:gd name="connsiteY15" fmla="*/ 892455 h 1532382"/>
              <a:gd name="connsiteX16" fmla="*/ 159377 w 510507"/>
              <a:gd name="connsiteY16" fmla="*/ 907085 h 1532382"/>
              <a:gd name="connsiteX17" fmla="*/ 188638 w 510507"/>
              <a:gd name="connsiteY17" fmla="*/ 943661 h 1532382"/>
              <a:gd name="connsiteX18" fmla="*/ 203268 w 510507"/>
              <a:gd name="connsiteY18" fmla="*/ 1185063 h 1532382"/>
              <a:gd name="connsiteX19" fmla="*/ 210583 w 510507"/>
              <a:gd name="connsiteY19" fmla="*/ 1221639 h 1532382"/>
              <a:gd name="connsiteX20" fmla="*/ 225214 w 510507"/>
              <a:gd name="connsiteY20" fmla="*/ 1250900 h 1532382"/>
              <a:gd name="connsiteX21" fmla="*/ 247159 w 510507"/>
              <a:gd name="connsiteY21" fmla="*/ 1287476 h 1532382"/>
              <a:gd name="connsiteX22" fmla="*/ 254475 w 510507"/>
              <a:gd name="connsiteY22" fmla="*/ 1309421 h 1532382"/>
              <a:gd name="connsiteX23" fmla="*/ 276420 w 510507"/>
              <a:gd name="connsiteY23" fmla="*/ 1316736 h 1532382"/>
              <a:gd name="connsiteX24" fmla="*/ 283735 w 510507"/>
              <a:gd name="connsiteY24" fmla="*/ 1345997 h 1532382"/>
              <a:gd name="connsiteX25" fmla="*/ 320311 w 510507"/>
              <a:gd name="connsiteY25" fmla="*/ 1382573 h 1532382"/>
              <a:gd name="connsiteX26" fmla="*/ 327627 w 510507"/>
              <a:gd name="connsiteY26" fmla="*/ 1404519 h 1532382"/>
              <a:gd name="connsiteX27" fmla="*/ 342257 w 510507"/>
              <a:gd name="connsiteY27" fmla="*/ 1426464 h 1532382"/>
              <a:gd name="connsiteX28" fmla="*/ 349572 w 510507"/>
              <a:gd name="connsiteY28" fmla="*/ 1455725 h 1532382"/>
              <a:gd name="connsiteX29" fmla="*/ 393463 w 510507"/>
              <a:gd name="connsiteY29" fmla="*/ 1499616 h 1532382"/>
              <a:gd name="connsiteX30" fmla="*/ 430039 w 510507"/>
              <a:gd name="connsiteY30" fmla="*/ 1506932 h 1532382"/>
              <a:gd name="connsiteX31" fmla="*/ 510507 w 510507"/>
              <a:gd name="connsiteY31" fmla="*/ 1521562 h 153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0507" h="1532382">
                <a:moveTo>
                  <a:pt x="93540" y="0"/>
                </a:moveTo>
                <a:lnTo>
                  <a:pt x="93540" y="0"/>
                </a:lnTo>
                <a:cubicBezTo>
                  <a:pt x="88663" y="75591"/>
                  <a:pt x="85568" y="151317"/>
                  <a:pt x="78910" y="226772"/>
                </a:cubicBezTo>
                <a:cubicBezTo>
                  <a:pt x="78232" y="234453"/>
                  <a:pt x="75043" y="241820"/>
                  <a:pt x="71595" y="248717"/>
                </a:cubicBezTo>
                <a:cubicBezTo>
                  <a:pt x="67663" y="256581"/>
                  <a:pt x="61841" y="263348"/>
                  <a:pt x="56964" y="270663"/>
                </a:cubicBezTo>
                <a:cubicBezTo>
                  <a:pt x="54526" y="277978"/>
                  <a:pt x="53097" y="285711"/>
                  <a:pt x="49649" y="292608"/>
                </a:cubicBezTo>
                <a:cubicBezTo>
                  <a:pt x="45717" y="300472"/>
                  <a:pt x="38482" y="306473"/>
                  <a:pt x="35019" y="314554"/>
                </a:cubicBezTo>
                <a:cubicBezTo>
                  <a:pt x="31059" y="323795"/>
                  <a:pt x="30465" y="334148"/>
                  <a:pt x="27703" y="343815"/>
                </a:cubicBezTo>
                <a:cubicBezTo>
                  <a:pt x="25585" y="351229"/>
                  <a:pt x="22826" y="358445"/>
                  <a:pt x="20388" y="365760"/>
                </a:cubicBezTo>
                <a:cubicBezTo>
                  <a:pt x="22826" y="429159"/>
                  <a:pt x="22837" y="492697"/>
                  <a:pt x="27703" y="555956"/>
                </a:cubicBezTo>
                <a:cubicBezTo>
                  <a:pt x="30163" y="587934"/>
                  <a:pt x="39515" y="619105"/>
                  <a:pt x="42334" y="651053"/>
                </a:cubicBezTo>
                <a:cubicBezTo>
                  <a:pt x="56767" y="814625"/>
                  <a:pt x="0" y="788121"/>
                  <a:pt x="71595" y="811988"/>
                </a:cubicBezTo>
                <a:cubicBezTo>
                  <a:pt x="76472" y="819303"/>
                  <a:pt x="82293" y="826070"/>
                  <a:pt x="86225" y="833933"/>
                </a:cubicBezTo>
                <a:cubicBezTo>
                  <a:pt x="89673" y="840830"/>
                  <a:pt x="89573" y="849267"/>
                  <a:pt x="93540" y="855879"/>
                </a:cubicBezTo>
                <a:cubicBezTo>
                  <a:pt x="97088" y="861793"/>
                  <a:pt x="103294" y="865632"/>
                  <a:pt x="108171" y="870509"/>
                </a:cubicBezTo>
                <a:cubicBezTo>
                  <a:pt x="110609" y="877824"/>
                  <a:pt x="109211" y="887973"/>
                  <a:pt x="115486" y="892455"/>
                </a:cubicBezTo>
                <a:cubicBezTo>
                  <a:pt x="128035" y="901419"/>
                  <a:pt x="159377" y="907085"/>
                  <a:pt x="159377" y="907085"/>
                </a:cubicBezTo>
                <a:cubicBezTo>
                  <a:pt x="178597" y="919899"/>
                  <a:pt x="186560" y="918720"/>
                  <a:pt x="188638" y="943661"/>
                </a:cubicBezTo>
                <a:cubicBezTo>
                  <a:pt x="195333" y="1023998"/>
                  <a:pt x="196924" y="1104698"/>
                  <a:pt x="203268" y="1185063"/>
                </a:cubicBezTo>
                <a:cubicBezTo>
                  <a:pt x="204247" y="1197458"/>
                  <a:pt x="206651" y="1209844"/>
                  <a:pt x="210583" y="1221639"/>
                </a:cubicBezTo>
                <a:cubicBezTo>
                  <a:pt x="214032" y="1231984"/>
                  <a:pt x="220918" y="1240877"/>
                  <a:pt x="225214" y="1250900"/>
                </a:cubicBezTo>
                <a:cubicBezTo>
                  <a:pt x="239459" y="1284137"/>
                  <a:pt x="222829" y="1263145"/>
                  <a:pt x="247159" y="1287476"/>
                </a:cubicBezTo>
                <a:cubicBezTo>
                  <a:pt x="249598" y="1294791"/>
                  <a:pt x="249023" y="1303969"/>
                  <a:pt x="254475" y="1309421"/>
                </a:cubicBezTo>
                <a:cubicBezTo>
                  <a:pt x="259927" y="1314873"/>
                  <a:pt x="271603" y="1310715"/>
                  <a:pt x="276420" y="1316736"/>
                </a:cubicBezTo>
                <a:cubicBezTo>
                  <a:pt x="282700" y="1324587"/>
                  <a:pt x="278158" y="1337632"/>
                  <a:pt x="283735" y="1345997"/>
                </a:cubicBezTo>
                <a:cubicBezTo>
                  <a:pt x="293299" y="1360343"/>
                  <a:pt x="320311" y="1382573"/>
                  <a:pt x="320311" y="1382573"/>
                </a:cubicBezTo>
                <a:cubicBezTo>
                  <a:pt x="322750" y="1389888"/>
                  <a:pt x="324178" y="1397622"/>
                  <a:pt x="327627" y="1404519"/>
                </a:cubicBezTo>
                <a:cubicBezTo>
                  <a:pt x="331559" y="1412382"/>
                  <a:pt x="338794" y="1418383"/>
                  <a:pt x="342257" y="1426464"/>
                </a:cubicBezTo>
                <a:cubicBezTo>
                  <a:pt x="346217" y="1435705"/>
                  <a:pt x="345612" y="1446484"/>
                  <a:pt x="349572" y="1455725"/>
                </a:cubicBezTo>
                <a:cubicBezTo>
                  <a:pt x="357293" y="1473741"/>
                  <a:pt x="376129" y="1491912"/>
                  <a:pt x="393463" y="1499616"/>
                </a:cubicBezTo>
                <a:cubicBezTo>
                  <a:pt x="404825" y="1504666"/>
                  <a:pt x="417847" y="1504493"/>
                  <a:pt x="430039" y="1506932"/>
                </a:cubicBezTo>
                <a:cubicBezTo>
                  <a:pt x="468216" y="1532382"/>
                  <a:pt x="443193" y="1521562"/>
                  <a:pt x="510507" y="1521562"/>
                </a:cubicBez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1596319" y="351130"/>
            <a:ext cx="980039" cy="416966"/>
          </a:xfrm>
          <a:custGeom>
            <a:avLst/>
            <a:gdLst>
              <a:gd name="connsiteX0" fmla="*/ 13025 w 980039"/>
              <a:gd name="connsiteY0" fmla="*/ 0 h 416966"/>
              <a:gd name="connsiteX1" fmla="*/ 13025 w 980039"/>
              <a:gd name="connsiteY1" fmla="*/ 0 h 416966"/>
              <a:gd name="connsiteX2" fmla="*/ 20340 w 980039"/>
              <a:gd name="connsiteY2" fmla="*/ 146304 h 416966"/>
              <a:gd name="connsiteX3" fmla="*/ 27655 w 980039"/>
              <a:gd name="connsiteY3" fmla="*/ 168249 h 416966"/>
              <a:gd name="connsiteX4" fmla="*/ 86177 w 980039"/>
              <a:gd name="connsiteY4" fmla="*/ 197510 h 416966"/>
              <a:gd name="connsiteX5" fmla="*/ 115438 w 980039"/>
              <a:gd name="connsiteY5" fmla="*/ 212140 h 416966"/>
              <a:gd name="connsiteX6" fmla="*/ 137383 w 980039"/>
              <a:gd name="connsiteY6" fmla="*/ 219456 h 416966"/>
              <a:gd name="connsiteX7" fmla="*/ 188590 w 980039"/>
              <a:gd name="connsiteY7" fmla="*/ 234086 h 416966"/>
              <a:gd name="connsiteX8" fmla="*/ 254427 w 980039"/>
              <a:gd name="connsiteY8" fmla="*/ 241401 h 416966"/>
              <a:gd name="connsiteX9" fmla="*/ 320263 w 980039"/>
              <a:gd name="connsiteY9" fmla="*/ 263347 h 416966"/>
              <a:gd name="connsiteX10" fmla="*/ 342209 w 980039"/>
              <a:gd name="connsiteY10" fmla="*/ 277977 h 416966"/>
              <a:gd name="connsiteX11" fmla="*/ 459252 w 980039"/>
              <a:gd name="connsiteY11" fmla="*/ 270662 h 416966"/>
              <a:gd name="connsiteX12" fmla="*/ 481198 w 980039"/>
              <a:gd name="connsiteY12" fmla="*/ 263347 h 416966"/>
              <a:gd name="connsiteX13" fmla="*/ 568980 w 980039"/>
              <a:gd name="connsiteY13" fmla="*/ 277977 h 416966"/>
              <a:gd name="connsiteX14" fmla="*/ 620187 w 980039"/>
              <a:gd name="connsiteY14" fmla="*/ 285292 h 416966"/>
              <a:gd name="connsiteX15" fmla="*/ 642132 w 980039"/>
              <a:gd name="connsiteY15" fmla="*/ 299923 h 416966"/>
              <a:gd name="connsiteX16" fmla="*/ 759175 w 980039"/>
              <a:gd name="connsiteY16" fmla="*/ 329184 h 416966"/>
              <a:gd name="connsiteX17" fmla="*/ 781121 w 980039"/>
              <a:gd name="connsiteY17" fmla="*/ 336499 h 416966"/>
              <a:gd name="connsiteX18" fmla="*/ 803067 w 980039"/>
              <a:gd name="connsiteY18" fmla="*/ 351129 h 416966"/>
              <a:gd name="connsiteX19" fmla="*/ 861588 w 980039"/>
              <a:gd name="connsiteY19" fmla="*/ 358444 h 416966"/>
              <a:gd name="connsiteX20" fmla="*/ 920110 w 980039"/>
              <a:gd name="connsiteY20" fmla="*/ 380390 h 416966"/>
              <a:gd name="connsiteX21" fmla="*/ 942055 w 980039"/>
              <a:gd name="connsiteY21" fmla="*/ 395020 h 416966"/>
              <a:gd name="connsiteX22" fmla="*/ 978631 w 980039"/>
              <a:gd name="connsiteY22" fmla="*/ 416966 h 4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0039" h="416966">
                <a:moveTo>
                  <a:pt x="13025" y="0"/>
                </a:moveTo>
                <a:lnTo>
                  <a:pt x="13025" y="0"/>
                </a:lnTo>
                <a:cubicBezTo>
                  <a:pt x="4127" y="88986"/>
                  <a:pt x="0" y="58163"/>
                  <a:pt x="20340" y="146304"/>
                </a:cubicBezTo>
                <a:cubicBezTo>
                  <a:pt x="22074" y="153817"/>
                  <a:pt x="23688" y="161637"/>
                  <a:pt x="27655" y="168249"/>
                </a:cubicBezTo>
                <a:cubicBezTo>
                  <a:pt x="41822" y="191859"/>
                  <a:pt x="61164" y="185004"/>
                  <a:pt x="86177" y="197510"/>
                </a:cubicBezTo>
                <a:cubicBezTo>
                  <a:pt x="95931" y="202387"/>
                  <a:pt x="105415" y="207844"/>
                  <a:pt x="115438" y="212140"/>
                </a:cubicBezTo>
                <a:cubicBezTo>
                  <a:pt x="122525" y="215177"/>
                  <a:pt x="129997" y="217240"/>
                  <a:pt x="137383" y="219456"/>
                </a:cubicBezTo>
                <a:cubicBezTo>
                  <a:pt x="154386" y="224557"/>
                  <a:pt x="171142" y="230815"/>
                  <a:pt x="188590" y="234086"/>
                </a:cubicBezTo>
                <a:cubicBezTo>
                  <a:pt x="210293" y="238155"/>
                  <a:pt x="232481" y="238963"/>
                  <a:pt x="254427" y="241401"/>
                </a:cubicBezTo>
                <a:cubicBezTo>
                  <a:pt x="286459" y="273435"/>
                  <a:pt x="249203" y="242030"/>
                  <a:pt x="320263" y="263347"/>
                </a:cubicBezTo>
                <a:cubicBezTo>
                  <a:pt x="328684" y="265873"/>
                  <a:pt x="334894" y="273100"/>
                  <a:pt x="342209" y="277977"/>
                </a:cubicBezTo>
                <a:cubicBezTo>
                  <a:pt x="381223" y="275539"/>
                  <a:pt x="420376" y="274754"/>
                  <a:pt x="459252" y="270662"/>
                </a:cubicBezTo>
                <a:cubicBezTo>
                  <a:pt x="466921" y="269855"/>
                  <a:pt x="473504" y="262834"/>
                  <a:pt x="481198" y="263347"/>
                </a:cubicBezTo>
                <a:cubicBezTo>
                  <a:pt x="510797" y="265320"/>
                  <a:pt x="539679" y="273351"/>
                  <a:pt x="568980" y="277977"/>
                </a:cubicBezTo>
                <a:cubicBezTo>
                  <a:pt x="586011" y="280666"/>
                  <a:pt x="603118" y="282854"/>
                  <a:pt x="620187" y="285292"/>
                </a:cubicBezTo>
                <a:cubicBezTo>
                  <a:pt x="627502" y="290169"/>
                  <a:pt x="634098" y="296352"/>
                  <a:pt x="642132" y="299923"/>
                </a:cubicBezTo>
                <a:cubicBezTo>
                  <a:pt x="682401" y="317821"/>
                  <a:pt x="714781" y="318939"/>
                  <a:pt x="759175" y="329184"/>
                </a:cubicBezTo>
                <a:cubicBezTo>
                  <a:pt x="766689" y="330918"/>
                  <a:pt x="774224" y="333051"/>
                  <a:pt x="781121" y="336499"/>
                </a:cubicBezTo>
                <a:cubicBezTo>
                  <a:pt x="788985" y="340431"/>
                  <a:pt x="794585" y="348816"/>
                  <a:pt x="803067" y="351129"/>
                </a:cubicBezTo>
                <a:cubicBezTo>
                  <a:pt x="822033" y="356301"/>
                  <a:pt x="842081" y="356006"/>
                  <a:pt x="861588" y="358444"/>
                </a:cubicBezTo>
                <a:cubicBezTo>
                  <a:pt x="913054" y="392755"/>
                  <a:pt x="847797" y="353273"/>
                  <a:pt x="920110" y="380390"/>
                </a:cubicBezTo>
                <a:cubicBezTo>
                  <a:pt x="928342" y="383477"/>
                  <a:pt x="934192" y="391088"/>
                  <a:pt x="942055" y="395020"/>
                </a:cubicBezTo>
                <a:cubicBezTo>
                  <a:pt x="980039" y="414012"/>
                  <a:pt x="950056" y="388391"/>
                  <a:pt x="978631" y="416966"/>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38"/>
          <p:cNvGrpSpPr/>
          <p:nvPr/>
        </p:nvGrpSpPr>
        <p:grpSpPr>
          <a:xfrm>
            <a:off x="311427" y="112880"/>
            <a:ext cx="8984973" cy="4146987"/>
            <a:chOff x="159027" y="112880"/>
            <a:chExt cx="8984973" cy="4146987"/>
          </a:xfrm>
        </p:grpSpPr>
        <p:pic>
          <p:nvPicPr>
            <p:cNvPr id="188418" name="Picture 2" descr="campsite"/>
            <p:cNvPicPr>
              <a:picLocks noChangeAspect="1" noChangeArrowheads="1"/>
            </p:cNvPicPr>
            <p:nvPr/>
          </p:nvPicPr>
          <p:blipFill>
            <a:blip r:embed="rId5" cstate="print"/>
            <a:srcRect/>
            <a:stretch>
              <a:fillRect/>
            </a:stretch>
          </p:blipFill>
          <p:spPr bwMode="auto">
            <a:xfrm>
              <a:off x="159027" y="112880"/>
              <a:ext cx="5477150" cy="41469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8419" name="Picture 3"/>
            <p:cNvPicPr>
              <a:picLocks noChangeAspect="1" noChangeArrowheads="1"/>
            </p:cNvPicPr>
            <p:nvPr/>
          </p:nvPicPr>
          <p:blipFill>
            <a:blip r:embed="rId6" cstate="print"/>
            <a:srcRect/>
            <a:stretch>
              <a:fillRect/>
            </a:stretch>
          </p:blipFill>
          <p:spPr bwMode="auto">
            <a:xfrm>
              <a:off x="5715000" y="755374"/>
              <a:ext cx="3429000" cy="23953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5" name="Oval 34"/>
            <p:cNvSpPr/>
            <p:nvPr/>
          </p:nvSpPr>
          <p:spPr>
            <a:xfrm>
              <a:off x="1858616" y="1997765"/>
              <a:ext cx="268357" cy="288234"/>
            </a:xfrm>
            <a:prstGeom prst="ellipse">
              <a:avLst/>
            </a:prstGeom>
            <a:noFill/>
            <a:ln>
              <a:solidFill>
                <a:srgbClr val="FF0000"/>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48"/>
          <p:cNvGrpSpPr/>
          <p:nvPr/>
        </p:nvGrpSpPr>
        <p:grpSpPr>
          <a:xfrm>
            <a:off x="-158153" y="1580322"/>
            <a:ext cx="2613240" cy="549559"/>
            <a:chOff x="-158153" y="1580322"/>
            <a:chExt cx="2613240" cy="549559"/>
          </a:xfrm>
        </p:grpSpPr>
        <p:cxnSp>
          <p:nvCxnSpPr>
            <p:cNvPr id="43" name="Straight Arrow Connector 42"/>
            <p:cNvCxnSpPr/>
            <p:nvPr/>
          </p:nvCxnSpPr>
          <p:spPr>
            <a:xfrm flipH="1">
              <a:off x="506896" y="1580322"/>
              <a:ext cx="477078" cy="26835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rot="19520429">
              <a:off x="-158153" y="1637438"/>
              <a:ext cx="2613240" cy="492443"/>
            </a:xfrm>
            <a:prstGeom prst="rect">
              <a:avLst/>
            </a:prstGeom>
            <a:noFill/>
          </p:spPr>
          <p:txBody>
            <a:bodyPr wrap="square" rtlCol="0">
              <a:spAutoFit/>
            </a:bodyPr>
            <a:lstStyle/>
            <a:p>
              <a:r>
                <a:rPr lang="en-US" sz="2600" b="1" dirty="0" smtClean="0">
                  <a:solidFill>
                    <a:srgbClr val="FFFF00"/>
                  </a:solidFill>
                </a:rPr>
                <a:t>2-Medicine River</a:t>
              </a:r>
              <a:endParaRPr lang="en-US" sz="2600" b="1" dirty="0">
                <a:solidFill>
                  <a:srgbClr val="FFFF00"/>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left)">
                                      <p:cBhvr>
                                        <p:cTn id="7" dur="10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Effect transition="in" filter="wipe(left)">
                                      <p:cBhvr>
                                        <p:cTn id="12" dur="1000"/>
                                        <p:tgtEl>
                                          <p:spTgt spid="33">
                                            <p:txEl>
                                              <p:pRg st="1" end="1"/>
                                            </p:txEl>
                                          </p:spTgt>
                                        </p:tgtEl>
                                      </p:cBhvr>
                                    </p:animEffect>
                                  </p:childTnLst>
                                </p:cTn>
                              </p:par>
                            </p:childTnLst>
                          </p:cTn>
                        </p:par>
                        <p:par>
                          <p:cTn id="13" fill="hold">
                            <p:stCondLst>
                              <p:cond delay="1000"/>
                            </p:stCondLst>
                            <p:childTnLst>
                              <p:par>
                                <p:cTn id="14" presetID="53"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Effect transition="in" filter="fade">
                                      <p:cBhvr>
                                        <p:cTn id="18" dur="1000"/>
                                        <p:tgtEl>
                                          <p:spTgt spid="5"/>
                                        </p:tgtEl>
                                      </p:cBhvr>
                                    </p:animEffect>
                                  </p:childTnLst>
                                </p:cTn>
                              </p:par>
                            </p:childTnLst>
                          </p:cTn>
                        </p:par>
                        <p:par>
                          <p:cTn id="19" fill="hold">
                            <p:stCondLst>
                              <p:cond delay="2000"/>
                            </p:stCondLst>
                            <p:childTnLst>
                              <p:par>
                                <p:cTn id="20" presetID="26"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80">
                                          <p:stCondLst>
                                            <p:cond delay="0"/>
                                          </p:stCondLst>
                                        </p:cTn>
                                        <p:tgtEl>
                                          <p:spTgt spid="6"/>
                                        </p:tgtEl>
                                      </p:cBhvr>
                                    </p:animEffect>
                                    <p:anim calcmode="lin" valueType="num">
                                      <p:cBhvr>
                                        <p:cTn id="2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8" dur="26">
                                          <p:stCondLst>
                                            <p:cond delay="650"/>
                                          </p:stCondLst>
                                        </p:cTn>
                                        <p:tgtEl>
                                          <p:spTgt spid="6"/>
                                        </p:tgtEl>
                                      </p:cBhvr>
                                      <p:to x="100000" y="60000"/>
                                    </p:animScale>
                                    <p:animScale>
                                      <p:cBhvr>
                                        <p:cTn id="29" dur="166" decel="50000">
                                          <p:stCondLst>
                                            <p:cond delay="676"/>
                                          </p:stCondLst>
                                        </p:cTn>
                                        <p:tgtEl>
                                          <p:spTgt spid="6"/>
                                        </p:tgtEl>
                                      </p:cBhvr>
                                      <p:to x="100000" y="100000"/>
                                    </p:animScale>
                                    <p:animScale>
                                      <p:cBhvr>
                                        <p:cTn id="30" dur="26">
                                          <p:stCondLst>
                                            <p:cond delay="1312"/>
                                          </p:stCondLst>
                                        </p:cTn>
                                        <p:tgtEl>
                                          <p:spTgt spid="6"/>
                                        </p:tgtEl>
                                      </p:cBhvr>
                                      <p:to x="100000" y="80000"/>
                                    </p:animScale>
                                    <p:animScale>
                                      <p:cBhvr>
                                        <p:cTn id="31" dur="166" decel="50000">
                                          <p:stCondLst>
                                            <p:cond delay="1338"/>
                                          </p:stCondLst>
                                        </p:cTn>
                                        <p:tgtEl>
                                          <p:spTgt spid="6"/>
                                        </p:tgtEl>
                                      </p:cBhvr>
                                      <p:to x="100000" y="100000"/>
                                    </p:animScale>
                                    <p:animScale>
                                      <p:cBhvr>
                                        <p:cTn id="32" dur="26">
                                          <p:stCondLst>
                                            <p:cond delay="1642"/>
                                          </p:stCondLst>
                                        </p:cTn>
                                        <p:tgtEl>
                                          <p:spTgt spid="6"/>
                                        </p:tgtEl>
                                      </p:cBhvr>
                                      <p:to x="100000" y="90000"/>
                                    </p:animScale>
                                    <p:animScale>
                                      <p:cBhvr>
                                        <p:cTn id="33" dur="166" decel="50000">
                                          <p:stCondLst>
                                            <p:cond delay="1668"/>
                                          </p:stCondLst>
                                        </p:cTn>
                                        <p:tgtEl>
                                          <p:spTgt spid="6"/>
                                        </p:tgtEl>
                                      </p:cBhvr>
                                      <p:to x="100000" y="100000"/>
                                    </p:animScale>
                                    <p:animScale>
                                      <p:cBhvr>
                                        <p:cTn id="34" dur="26">
                                          <p:stCondLst>
                                            <p:cond delay="1808"/>
                                          </p:stCondLst>
                                        </p:cTn>
                                        <p:tgtEl>
                                          <p:spTgt spid="6"/>
                                        </p:tgtEl>
                                      </p:cBhvr>
                                      <p:to x="100000" y="95000"/>
                                    </p:animScale>
                                    <p:animScale>
                                      <p:cBhvr>
                                        <p:cTn id="3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0"/>
            <a:ext cx="9144000" cy="4293704"/>
            <a:chOff x="776749" y="357809"/>
            <a:chExt cx="9144000" cy="4293704"/>
          </a:xfrm>
        </p:grpSpPr>
        <p:pic>
          <p:nvPicPr>
            <p:cNvPr id="24" name="Picture 2" descr="Image map with same links provided elsewhere on this page"/>
            <p:cNvPicPr>
              <a:picLocks noChangeAspect="1" noChangeArrowheads="1"/>
            </p:cNvPicPr>
            <p:nvPr/>
          </p:nvPicPr>
          <p:blipFill>
            <a:blip r:embed="rId3" cstate="print"/>
            <a:srcRect t="6020" r="-2008"/>
            <a:stretch>
              <a:fillRect/>
            </a:stretch>
          </p:blipFill>
          <p:spPr bwMode="auto">
            <a:xfrm>
              <a:off x="5256965" y="357810"/>
              <a:ext cx="4663784" cy="2763078"/>
            </a:xfrm>
            <a:prstGeom prst="rect">
              <a:avLst/>
            </a:prstGeom>
            <a:noFill/>
          </p:spPr>
        </p:pic>
        <p:pic>
          <p:nvPicPr>
            <p:cNvPr id="25" name="Picture 4" descr="Image map with same links provided elsewhere on this page"/>
            <p:cNvPicPr>
              <a:picLocks noChangeAspect="1" noChangeArrowheads="1"/>
            </p:cNvPicPr>
            <p:nvPr/>
          </p:nvPicPr>
          <p:blipFill>
            <a:blip r:embed="rId4" cstate="print"/>
            <a:srcRect t="2560" b="498"/>
            <a:stretch>
              <a:fillRect/>
            </a:stretch>
          </p:blipFill>
          <p:spPr bwMode="auto">
            <a:xfrm>
              <a:off x="776749" y="357809"/>
              <a:ext cx="4572000" cy="4293704"/>
            </a:xfrm>
            <a:prstGeom prst="rect">
              <a:avLst/>
            </a:prstGeom>
            <a:noFill/>
          </p:spPr>
        </p:pic>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21" name="TextBox 20"/>
          <p:cNvSpPr txBox="1">
            <a:spLocks noChangeArrowheads="1"/>
          </p:cNvSpPr>
          <p:nvPr/>
        </p:nvSpPr>
        <p:spPr bwMode="auto">
          <a:xfrm>
            <a:off x="4949686" y="3391704"/>
            <a:ext cx="3548270"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Aug 12</a:t>
            </a:r>
          </a:p>
        </p:txBody>
      </p:sp>
      <p:sp>
        <p:nvSpPr>
          <p:cNvPr id="20" name="TextBox 3"/>
          <p:cNvSpPr txBox="1">
            <a:spLocks noChangeArrowheads="1"/>
          </p:cNvSpPr>
          <p:nvPr/>
        </p:nvSpPr>
        <p:spPr bwMode="auto">
          <a:xfrm>
            <a:off x="4581940" y="2763077"/>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Reconnoiter Mission</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3" name="Group 9"/>
          <p:cNvGrpSpPr/>
          <p:nvPr/>
        </p:nvGrpSpPr>
        <p:grpSpPr>
          <a:xfrm>
            <a:off x="633784" y="3422503"/>
            <a:ext cx="3429000" cy="737175"/>
            <a:chOff x="-533400" y="2885182"/>
            <a:chExt cx="3429000" cy="737175"/>
          </a:xfrm>
        </p:grpSpPr>
        <p:sp>
          <p:nvSpPr>
            <p:cNvPr id="37" name="TextBox 36"/>
            <p:cNvSpPr txBox="1"/>
            <p:nvPr/>
          </p:nvSpPr>
          <p:spPr>
            <a:xfrm>
              <a:off x="-76200" y="3037582"/>
              <a:ext cx="2971800" cy="584775"/>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Camp Fortunate</a:t>
              </a:r>
            </a:p>
          </p:txBody>
        </p:sp>
        <p:sp>
          <p:nvSpPr>
            <p:cNvPr id="38" name="5-Point Star 37"/>
            <p:cNvSpPr/>
            <p:nvPr/>
          </p:nvSpPr>
          <p:spPr>
            <a:xfrm>
              <a:off x="-533400" y="2885182"/>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40"/>
          <p:cNvSpPr/>
          <p:nvPr/>
        </p:nvSpPr>
        <p:spPr>
          <a:xfrm>
            <a:off x="1611630" y="339010"/>
            <a:ext cx="1112520" cy="506810"/>
          </a:xfrm>
          <a:custGeom>
            <a:avLst/>
            <a:gdLst>
              <a:gd name="connsiteX0" fmla="*/ 1112520 w 1112520"/>
              <a:gd name="connsiteY0" fmla="*/ 506810 h 506810"/>
              <a:gd name="connsiteX1" fmla="*/ 1112520 w 1112520"/>
              <a:gd name="connsiteY1" fmla="*/ 506810 h 506810"/>
              <a:gd name="connsiteX2" fmla="*/ 1082040 w 1112520"/>
              <a:gd name="connsiteY2" fmla="*/ 483950 h 506810"/>
              <a:gd name="connsiteX3" fmla="*/ 1062990 w 1112520"/>
              <a:gd name="connsiteY3" fmla="*/ 468710 h 506810"/>
              <a:gd name="connsiteX4" fmla="*/ 1055370 w 1112520"/>
              <a:gd name="connsiteY4" fmla="*/ 457280 h 506810"/>
              <a:gd name="connsiteX5" fmla="*/ 1032510 w 1112520"/>
              <a:gd name="connsiteY5" fmla="*/ 445850 h 506810"/>
              <a:gd name="connsiteX6" fmla="*/ 1036320 w 1112520"/>
              <a:gd name="connsiteY6" fmla="*/ 335360 h 506810"/>
              <a:gd name="connsiteX7" fmla="*/ 1040130 w 1112520"/>
              <a:gd name="connsiteY7" fmla="*/ 323930 h 506810"/>
              <a:gd name="connsiteX8" fmla="*/ 1047750 w 1112520"/>
              <a:gd name="connsiteY8" fmla="*/ 312500 h 506810"/>
              <a:gd name="connsiteX9" fmla="*/ 1051560 w 1112520"/>
              <a:gd name="connsiteY9" fmla="*/ 297260 h 506810"/>
              <a:gd name="connsiteX10" fmla="*/ 1059180 w 1112520"/>
              <a:gd name="connsiteY10" fmla="*/ 285830 h 506810"/>
              <a:gd name="connsiteX11" fmla="*/ 1062990 w 1112520"/>
              <a:gd name="connsiteY11" fmla="*/ 266780 h 506810"/>
              <a:gd name="connsiteX12" fmla="*/ 1055370 w 1112520"/>
              <a:gd name="connsiteY12" fmla="*/ 240110 h 506810"/>
              <a:gd name="connsiteX13" fmla="*/ 1051560 w 1112520"/>
              <a:gd name="connsiteY13" fmla="*/ 228680 h 506810"/>
              <a:gd name="connsiteX14" fmla="*/ 1040130 w 1112520"/>
              <a:gd name="connsiteY14" fmla="*/ 224870 h 506810"/>
              <a:gd name="connsiteX15" fmla="*/ 1021080 w 1112520"/>
              <a:gd name="connsiteY15" fmla="*/ 205820 h 506810"/>
              <a:gd name="connsiteX16" fmla="*/ 990600 w 1112520"/>
              <a:gd name="connsiteY16" fmla="*/ 213440 h 506810"/>
              <a:gd name="connsiteX17" fmla="*/ 933450 w 1112520"/>
              <a:gd name="connsiteY17" fmla="*/ 224870 h 506810"/>
              <a:gd name="connsiteX18" fmla="*/ 922020 w 1112520"/>
              <a:gd name="connsiteY18" fmla="*/ 217250 h 506810"/>
              <a:gd name="connsiteX19" fmla="*/ 910590 w 1112520"/>
              <a:gd name="connsiteY19" fmla="*/ 194390 h 506810"/>
              <a:gd name="connsiteX20" fmla="*/ 895350 w 1112520"/>
              <a:gd name="connsiteY20" fmla="*/ 190580 h 506810"/>
              <a:gd name="connsiteX21" fmla="*/ 826770 w 1112520"/>
              <a:gd name="connsiteY21" fmla="*/ 198200 h 506810"/>
              <a:gd name="connsiteX22" fmla="*/ 815340 w 1112520"/>
              <a:gd name="connsiteY22" fmla="*/ 202010 h 506810"/>
              <a:gd name="connsiteX23" fmla="*/ 781050 w 1112520"/>
              <a:gd name="connsiteY23" fmla="*/ 190580 h 506810"/>
              <a:gd name="connsiteX24" fmla="*/ 762000 w 1112520"/>
              <a:gd name="connsiteY24" fmla="*/ 175340 h 506810"/>
              <a:gd name="connsiteX25" fmla="*/ 750570 w 1112520"/>
              <a:gd name="connsiteY25" fmla="*/ 152480 h 506810"/>
              <a:gd name="connsiteX26" fmla="*/ 727710 w 1112520"/>
              <a:gd name="connsiteY26" fmla="*/ 141050 h 506810"/>
              <a:gd name="connsiteX27" fmla="*/ 716280 w 1112520"/>
              <a:gd name="connsiteY27" fmla="*/ 133430 h 506810"/>
              <a:gd name="connsiteX28" fmla="*/ 681990 w 1112520"/>
              <a:gd name="connsiteY28" fmla="*/ 144860 h 506810"/>
              <a:gd name="connsiteX29" fmla="*/ 666750 w 1112520"/>
              <a:gd name="connsiteY29" fmla="*/ 118190 h 506810"/>
              <a:gd name="connsiteX30" fmla="*/ 575310 w 1112520"/>
              <a:gd name="connsiteY30" fmla="*/ 125810 h 506810"/>
              <a:gd name="connsiteX31" fmla="*/ 434340 w 1112520"/>
              <a:gd name="connsiteY31" fmla="*/ 118190 h 506810"/>
              <a:gd name="connsiteX32" fmla="*/ 415290 w 1112520"/>
              <a:gd name="connsiteY32" fmla="*/ 102950 h 506810"/>
              <a:gd name="connsiteX33" fmla="*/ 369570 w 1112520"/>
              <a:gd name="connsiteY33" fmla="*/ 95330 h 506810"/>
              <a:gd name="connsiteX34" fmla="*/ 316230 w 1112520"/>
              <a:gd name="connsiteY34" fmla="*/ 87710 h 506810"/>
              <a:gd name="connsiteX35" fmla="*/ 304800 w 1112520"/>
              <a:gd name="connsiteY35" fmla="*/ 83900 h 506810"/>
              <a:gd name="connsiteX36" fmla="*/ 281940 w 1112520"/>
              <a:gd name="connsiteY36" fmla="*/ 80090 h 506810"/>
              <a:gd name="connsiteX37" fmla="*/ 243840 w 1112520"/>
              <a:gd name="connsiteY37" fmla="*/ 61040 h 506810"/>
              <a:gd name="connsiteX38" fmla="*/ 209550 w 1112520"/>
              <a:gd name="connsiteY38" fmla="*/ 49610 h 506810"/>
              <a:gd name="connsiteX39" fmla="*/ 152400 w 1112520"/>
              <a:gd name="connsiteY39" fmla="*/ 41990 h 506810"/>
              <a:gd name="connsiteX40" fmla="*/ 148590 w 1112520"/>
              <a:gd name="connsiteY40" fmla="*/ 22940 h 506810"/>
              <a:gd name="connsiteX41" fmla="*/ 87630 w 1112520"/>
              <a:gd name="connsiteY41" fmla="*/ 19130 h 506810"/>
              <a:gd name="connsiteX42" fmla="*/ 60960 w 1112520"/>
              <a:gd name="connsiteY42" fmla="*/ 7700 h 506810"/>
              <a:gd name="connsiteX43" fmla="*/ 49530 w 1112520"/>
              <a:gd name="connsiteY43" fmla="*/ 80 h 506810"/>
              <a:gd name="connsiteX44" fmla="*/ 0 w 1112520"/>
              <a:gd name="connsiteY44" fmla="*/ 3890 h 50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2520" h="506810">
                <a:moveTo>
                  <a:pt x="1112520" y="506810"/>
                </a:moveTo>
                <a:lnTo>
                  <a:pt x="1112520" y="506810"/>
                </a:lnTo>
                <a:cubicBezTo>
                  <a:pt x="1102360" y="499190"/>
                  <a:pt x="1091480" y="492446"/>
                  <a:pt x="1082040" y="483950"/>
                </a:cubicBezTo>
                <a:cubicBezTo>
                  <a:pt x="1061765" y="465703"/>
                  <a:pt x="1087909" y="477016"/>
                  <a:pt x="1062990" y="468710"/>
                </a:cubicBezTo>
                <a:cubicBezTo>
                  <a:pt x="1060450" y="464900"/>
                  <a:pt x="1058608" y="460518"/>
                  <a:pt x="1055370" y="457280"/>
                </a:cubicBezTo>
                <a:cubicBezTo>
                  <a:pt x="1047984" y="449894"/>
                  <a:pt x="1041806" y="448949"/>
                  <a:pt x="1032510" y="445850"/>
                </a:cubicBezTo>
                <a:cubicBezTo>
                  <a:pt x="1033780" y="409020"/>
                  <a:pt x="1034021" y="372140"/>
                  <a:pt x="1036320" y="335360"/>
                </a:cubicBezTo>
                <a:cubicBezTo>
                  <a:pt x="1036571" y="331352"/>
                  <a:pt x="1038334" y="327522"/>
                  <a:pt x="1040130" y="323930"/>
                </a:cubicBezTo>
                <a:cubicBezTo>
                  <a:pt x="1042178" y="319834"/>
                  <a:pt x="1045210" y="316310"/>
                  <a:pt x="1047750" y="312500"/>
                </a:cubicBezTo>
                <a:cubicBezTo>
                  <a:pt x="1049020" y="307420"/>
                  <a:pt x="1049497" y="302073"/>
                  <a:pt x="1051560" y="297260"/>
                </a:cubicBezTo>
                <a:cubicBezTo>
                  <a:pt x="1053364" y="293051"/>
                  <a:pt x="1057572" y="290117"/>
                  <a:pt x="1059180" y="285830"/>
                </a:cubicBezTo>
                <a:cubicBezTo>
                  <a:pt x="1061454" y="279767"/>
                  <a:pt x="1061720" y="273130"/>
                  <a:pt x="1062990" y="266780"/>
                </a:cubicBezTo>
                <a:cubicBezTo>
                  <a:pt x="1060450" y="257890"/>
                  <a:pt x="1058027" y="248966"/>
                  <a:pt x="1055370" y="240110"/>
                </a:cubicBezTo>
                <a:cubicBezTo>
                  <a:pt x="1054216" y="236263"/>
                  <a:pt x="1054400" y="231520"/>
                  <a:pt x="1051560" y="228680"/>
                </a:cubicBezTo>
                <a:cubicBezTo>
                  <a:pt x="1048720" y="225840"/>
                  <a:pt x="1043940" y="226140"/>
                  <a:pt x="1040130" y="224870"/>
                </a:cubicBezTo>
                <a:cubicBezTo>
                  <a:pt x="1035974" y="218635"/>
                  <a:pt x="1030316" y="206975"/>
                  <a:pt x="1021080" y="205820"/>
                </a:cubicBezTo>
                <a:cubicBezTo>
                  <a:pt x="1010170" y="204456"/>
                  <a:pt x="1000683" y="211279"/>
                  <a:pt x="990600" y="213440"/>
                </a:cubicBezTo>
                <a:cubicBezTo>
                  <a:pt x="900755" y="232693"/>
                  <a:pt x="978243" y="213672"/>
                  <a:pt x="933450" y="224870"/>
                </a:cubicBezTo>
                <a:cubicBezTo>
                  <a:pt x="929640" y="222330"/>
                  <a:pt x="924881" y="220826"/>
                  <a:pt x="922020" y="217250"/>
                </a:cubicBezTo>
                <a:cubicBezTo>
                  <a:pt x="913327" y="206383"/>
                  <a:pt x="924355" y="203567"/>
                  <a:pt x="910590" y="194390"/>
                </a:cubicBezTo>
                <a:cubicBezTo>
                  <a:pt x="906233" y="191485"/>
                  <a:pt x="900430" y="191850"/>
                  <a:pt x="895350" y="190580"/>
                </a:cubicBezTo>
                <a:cubicBezTo>
                  <a:pt x="872490" y="193120"/>
                  <a:pt x="849540" y="194947"/>
                  <a:pt x="826770" y="198200"/>
                </a:cubicBezTo>
                <a:cubicBezTo>
                  <a:pt x="822794" y="198768"/>
                  <a:pt x="819301" y="202670"/>
                  <a:pt x="815340" y="202010"/>
                </a:cubicBezTo>
                <a:cubicBezTo>
                  <a:pt x="803456" y="200029"/>
                  <a:pt x="781050" y="190580"/>
                  <a:pt x="781050" y="190580"/>
                </a:cubicBezTo>
                <a:cubicBezTo>
                  <a:pt x="759212" y="157823"/>
                  <a:pt x="788290" y="196372"/>
                  <a:pt x="762000" y="175340"/>
                </a:cubicBezTo>
                <a:cubicBezTo>
                  <a:pt x="744157" y="161065"/>
                  <a:pt x="762841" y="167818"/>
                  <a:pt x="750570" y="152480"/>
                </a:cubicBezTo>
                <a:cubicBezTo>
                  <a:pt x="743291" y="143381"/>
                  <a:pt x="736913" y="145651"/>
                  <a:pt x="727710" y="141050"/>
                </a:cubicBezTo>
                <a:cubicBezTo>
                  <a:pt x="723614" y="139002"/>
                  <a:pt x="720090" y="135970"/>
                  <a:pt x="716280" y="133430"/>
                </a:cubicBezTo>
                <a:cubicBezTo>
                  <a:pt x="690078" y="150898"/>
                  <a:pt x="702108" y="151566"/>
                  <a:pt x="681990" y="144860"/>
                </a:cubicBezTo>
                <a:cubicBezTo>
                  <a:pt x="679738" y="138104"/>
                  <a:pt x="674951" y="119728"/>
                  <a:pt x="666750" y="118190"/>
                </a:cubicBezTo>
                <a:cubicBezTo>
                  <a:pt x="663559" y="117592"/>
                  <a:pt x="582607" y="125147"/>
                  <a:pt x="575310" y="125810"/>
                </a:cubicBezTo>
                <a:cubicBezTo>
                  <a:pt x="528320" y="123270"/>
                  <a:pt x="481267" y="121710"/>
                  <a:pt x="434340" y="118190"/>
                </a:cubicBezTo>
                <a:cubicBezTo>
                  <a:pt x="398023" y="115466"/>
                  <a:pt x="448560" y="114832"/>
                  <a:pt x="415290" y="102950"/>
                </a:cubicBezTo>
                <a:cubicBezTo>
                  <a:pt x="400740" y="97754"/>
                  <a:pt x="384810" y="97870"/>
                  <a:pt x="369570" y="95330"/>
                </a:cubicBezTo>
                <a:cubicBezTo>
                  <a:pt x="346570" y="72330"/>
                  <a:pt x="367804" y="87710"/>
                  <a:pt x="316230" y="87710"/>
                </a:cubicBezTo>
                <a:cubicBezTo>
                  <a:pt x="312214" y="87710"/>
                  <a:pt x="308720" y="84771"/>
                  <a:pt x="304800" y="83900"/>
                </a:cubicBezTo>
                <a:cubicBezTo>
                  <a:pt x="297259" y="82224"/>
                  <a:pt x="289560" y="81360"/>
                  <a:pt x="281940" y="80090"/>
                </a:cubicBezTo>
                <a:cubicBezTo>
                  <a:pt x="267952" y="59108"/>
                  <a:pt x="280040" y="71687"/>
                  <a:pt x="243840" y="61040"/>
                </a:cubicBezTo>
                <a:cubicBezTo>
                  <a:pt x="232281" y="57640"/>
                  <a:pt x="209550" y="49610"/>
                  <a:pt x="209550" y="49610"/>
                </a:cubicBezTo>
                <a:cubicBezTo>
                  <a:pt x="181296" y="51783"/>
                  <a:pt x="162059" y="67747"/>
                  <a:pt x="152400" y="41990"/>
                </a:cubicBezTo>
                <a:cubicBezTo>
                  <a:pt x="150126" y="35927"/>
                  <a:pt x="154697" y="25095"/>
                  <a:pt x="148590" y="22940"/>
                </a:cubicBezTo>
                <a:cubicBezTo>
                  <a:pt x="129391" y="16164"/>
                  <a:pt x="107950" y="20400"/>
                  <a:pt x="87630" y="19130"/>
                </a:cubicBezTo>
                <a:cubicBezTo>
                  <a:pt x="58934" y="0"/>
                  <a:pt x="95404" y="22462"/>
                  <a:pt x="60960" y="7700"/>
                </a:cubicBezTo>
                <a:cubicBezTo>
                  <a:pt x="56751" y="5896"/>
                  <a:pt x="53340" y="2620"/>
                  <a:pt x="49530" y="80"/>
                </a:cubicBezTo>
                <a:cubicBezTo>
                  <a:pt x="12749" y="4678"/>
                  <a:pt x="29289" y="3890"/>
                  <a:pt x="0" y="389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469654" y="1095857"/>
            <a:ext cx="1746966" cy="747175"/>
          </a:xfrm>
          <a:custGeom>
            <a:avLst/>
            <a:gdLst>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43785 w 1739851"/>
              <a:gd name="connsiteY88" fmla="*/ 106739 h 747175"/>
              <a:gd name="connsiteX89" fmla="*/ 1679365 w 1739851"/>
              <a:gd name="connsiteY89" fmla="*/ 113855 h 747175"/>
              <a:gd name="connsiteX90" fmla="*/ 1690039 w 1739851"/>
              <a:gd name="connsiteY90" fmla="*/ 120971 h 747175"/>
              <a:gd name="connsiteX91" fmla="*/ 1700713 w 1739851"/>
              <a:gd name="connsiteY91" fmla="*/ 131645 h 747175"/>
              <a:gd name="connsiteX92" fmla="*/ 1714945 w 1739851"/>
              <a:gd name="connsiteY92" fmla="*/ 138761 h 747175"/>
              <a:gd name="connsiteX93" fmla="*/ 1725619 w 1739851"/>
              <a:gd name="connsiteY93" fmla="*/ 149435 h 747175"/>
              <a:gd name="connsiteX94" fmla="*/ 1739851 w 1739851"/>
              <a:gd name="connsiteY94"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690039 w 1739851"/>
              <a:gd name="connsiteY89" fmla="*/ 120971 h 747175"/>
              <a:gd name="connsiteX90" fmla="*/ 1700713 w 1739851"/>
              <a:gd name="connsiteY90" fmla="*/ 131645 h 747175"/>
              <a:gd name="connsiteX91" fmla="*/ 1714945 w 1739851"/>
              <a:gd name="connsiteY91" fmla="*/ 138761 h 747175"/>
              <a:gd name="connsiteX92" fmla="*/ 1725619 w 1739851"/>
              <a:gd name="connsiteY92" fmla="*/ 149435 h 747175"/>
              <a:gd name="connsiteX93" fmla="*/ 1739851 w 1739851"/>
              <a:gd name="connsiteY93"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25619 w 1739851"/>
              <a:gd name="connsiteY91" fmla="*/ 149435 h 747175"/>
              <a:gd name="connsiteX92" fmla="*/ 1739851 w 1739851"/>
              <a:gd name="connsiteY92"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39851 w 1739851"/>
              <a:gd name="connsiteY91"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39851 w 1739851"/>
              <a:gd name="connsiteY90"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39851 w 1739851"/>
              <a:gd name="connsiteY89"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739851 w 1739851"/>
              <a:gd name="connsiteY88" fmla="*/ 152993 h 747175"/>
              <a:gd name="connsiteX0" fmla="*/ 0 w 1746966"/>
              <a:gd name="connsiteY0" fmla="*/ 747175 h 747175"/>
              <a:gd name="connsiteX1" fmla="*/ 0 w 1746966"/>
              <a:gd name="connsiteY1" fmla="*/ 747175 h 747175"/>
              <a:gd name="connsiteX2" fmla="*/ 42696 w 1746966"/>
              <a:gd name="connsiteY2" fmla="*/ 725827 h 747175"/>
              <a:gd name="connsiteX3" fmla="*/ 60486 w 1746966"/>
              <a:gd name="connsiteY3" fmla="*/ 722269 h 747175"/>
              <a:gd name="connsiteX4" fmla="*/ 71159 w 1746966"/>
              <a:gd name="connsiteY4" fmla="*/ 715153 h 747175"/>
              <a:gd name="connsiteX5" fmla="*/ 103181 w 1746966"/>
              <a:gd name="connsiteY5" fmla="*/ 704479 h 747175"/>
              <a:gd name="connsiteX6" fmla="*/ 113855 w 1746966"/>
              <a:gd name="connsiteY6" fmla="*/ 700921 h 747175"/>
              <a:gd name="connsiteX7" fmla="*/ 124529 w 1746966"/>
              <a:gd name="connsiteY7" fmla="*/ 693805 h 747175"/>
              <a:gd name="connsiteX8" fmla="*/ 131645 w 1746966"/>
              <a:gd name="connsiteY8" fmla="*/ 683131 h 747175"/>
              <a:gd name="connsiteX9" fmla="*/ 156551 w 1746966"/>
              <a:gd name="connsiteY9" fmla="*/ 676015 h 747175"/>
              <a:gd name="connsiteX10" fmla="*/ 170783 w 1746966"/>
              <a:gd name="connsiteY10" fmla="*/ 668899 h 747175"/>
              <a:gd name="connsiteX11" fmla="*/ 185015 w 1746966"/>
              <a:gd name="connsiteY11" fmla="*/ 665341 h 747175"/>
              <a:gd name="connsiteX12" fmla="*/ 316660 w 1746966"/>
              <a:gd name="connsiteY12" fmla="*/ 654668 h 747175"/>
              <a:gd name="connsiteX13" fmla="*/ 362914 w 1746966"/>
              <a:gd name="connsiteY13" fmla="*/ 636878 h 747175"/>
              <a:gd name="connsiteX14" fmla="*/ 409167 w 1746966"/>
              <a:gd name="connsiteY14" fmla="*/ 636878 h 747175"/>
              <a:gd name="connsiteX15" fmla="*/ 419841 w 1746966"/>
              <a:gd name="connsiteY15" fmla="*/ 633320 h 747175"/>
              <a:gd name="connsiteX16" fmla="*/ 441189 w 1746966"/>
              <a:gd name="connsiteY16" fmla="*/ 619088 h 747175"/>
              <a:gd name="connsiteX17" fmla="*/ 444747 w 1746966"/>
              <a:gd name="connsiteY17" fmla="*/ 608414 h 747175"/>
              <a:gd name="connsiteX18" fmla="*/ 462537 w 1746966"/>
              <a:gd name="connsiteY18" fmla="*/ 601298 h 747175"/>
              <a:gd name="connsiteX19" fmla="*/ 473211 w 1746966"/>
              <a:gd name="connsiteY19" fmla="*/ 597740 h 747175"/>
              <a:gd name="connsiteX20" fmla="*/ 498117 w 1746966"/>
              <a:gd name="connsiteY20" fmla="*/ 587066 h 747175"/>
              <a:gd name="connsiteX21" fmla="*/ 508791 w 1746966"/>
              <a:gd name="connsiteY21" fmla="*/ 565718 h 747175"/>
              <a:gd name="connsiteX22" fmla="*/ 512349 w 1746966"/>
              <a:gd name="connsiteY22" fmla="*/ 555044 h 747175"/>
              <a:gd name="connsiteX23" fmla="*/ 519465 w 1746966"/>
              <a:gd name="connsiteY23" fmla="*/ 540812 h 747175"/>
              <a:gd name="connsiteX24" fmla="*/ 530138 w 1746966"/>
              <a:gd name="connsiteY24" fmla="*/ 519464 h 747175"/>
              <a:gd name="connsiteX25" fmla="*/ 533696 w 1746966"/>
              <a:gd name="connsiteY25" fmla="*/ 451863 h 747175"/>
              <a:gd name="connsiteX26" fmla="*/ 540812 w 1746966"/>
              <a:gd name="connsiteY26" fmla="*/ 430515 h 747175"/>
              <a:gd name="connsiteX27" fmla="*/ 551486 w 1746966"/>
              <a:gd name="connsiteY27" fmla="*/ 394935 h 747175"/>
              <a:gd name="connsiteX28" fmla="*/ 558602 w 1746966"/>
              <a:gd name="connsiteY28" fmla="*/ 348682 h 747175"/>
              <a:gd name="connsiteX29" fmla="*/ 565718 w 1746966"/>
              <a:gd name="connsiteY29" fmla="*/ 338008 h 747175"/>
              <a:gd name="connsiteX30" fmla="*/ 576392 w 1746966"/>
              <a:gd name="connsiteY30" fmla="*/ 316660 h 747175"/>
              <a:gd name="connsiteX31" fmla="*/ 587066 w 1746966"/>
              <a:gd name="connsiteY31" fmla="*/ 313102 h 747175"/>
              <a:gd name="connsiteX32" fmla="*/ 597740 w 1746966"/>
              <a:gd name="connsiteY32" fmla="*/ 305986 h 747175"/>
              <a:gd name="connsiteX33" fmla="*/ 608414 w 1746966"/>
              <a:gd name="connsiteY33" fmla="*/ 302428 h 747175"/>
              <a:gd name="connsiteX34" fmla="*/ 622646 w 1746966"/>
              <a:gd name="connsiteY34" fmla="*/ 295312 h 747175"/>
              <a:gd name="connsiteX35" fmla="*/ 633320 w 1746966"/>
              <a:gd name="connsiteY35" fmla="*/ 273964 h 747175"/>
              <a:gd name="connsiteX36" fmla="*/ 636878 w 1746966"/>
              <a:gd name="connsiteY36" fmla="*/ 263290 h 747175"/>
              <a:gd name="connsiteX37" fmla="*/ 647552 w 1746966"/>
              <a:gd name="connsiteY37" fmla="*/ 259732 h 747175"/>
              <a:gd name="connsiteX38" fmla="*/ 654668 w 1746966"/>
              <a:gd name="connsiteY38" fmla="*/ 249058 h 747175"/>
              <a:gd name="connsiteX39" fmla="*/ 665342 w 1746966"/>
              <a:gd name="connsiteY39" fmla="*/ 245500 h 747175"/>
              <a:gd name="connsiteX40" fmla="*/ 690247 w 1746966"/>
              <a:gd name="connsiteY40" fmla="*/ 238384 h 747175"/>
              <a:gd name="connsiteX41" fmla="*/ 761407 w 1746966"/>
              <a:gd name="connsiteY41" fmla="*/ 245500 h 747175"/>
              <a:gd name="connsiteX42" fmla="*/ 782755 w 1746966"/>
              <a:gd name="connsiteY42" fmla="*/ 238384 h 747175"/>
              <a:gd name="connsiteX43" fmla="*/ 796987 w 1746966"/>
              <a:gd name="connsiteY43" fmla="*/ 234826 h 747175"/>
              <a:gd name="connsiteX44" fmla="*/ 807661 w 1746966"/>
              <a:gd name="connsiteY44" fmla="*/ 224152 h 747175"/>
              <a:gd name="connsiteX45" fmla="*/ 818335 w 1746966"/>
              <a:gd name="connsiteY45" fmla="*/ 217036 h 747175"/>
              <a:gd name="connsiteX46" fmla="*/ 836124 w 1746966"/>
              <a:gd name="connsiteY46" fmla="*/ 202804 h 747175"/>
              <a:gd name="connsiteX47" fmla="*/ 850356 w 1746966"/>
              <a:gd name="connsiteY47" fmla="*/ 181457 h 747175"/>
              <a:gd name="connsiteX48" fmla="*/ 853914 w 1746966"/>
              <a:gd name="connsiteY48" fmla="*/ 170783 h 747175"/>
              <a:gd name="connsiteX49" fmla="*/ 864588 w 1746966"/>
              <a:gd name="connsiteY49" fmla="*/ 160109 h 747175"/>
              <a:gd name="connsiteX50" fmla="*/ 882378 w 1746966"/>
              <a:gd name="connsiteY50" fmla="*/ 145877 h 747175"/>
              <a:gd name="connsiteX51" fmla="*/ 885936 w 1746966"/>
              <a:gd name="connsiteY51" fmla="*/ 135203 h 747175"/>
              <a:gd name="connsiteX52" fmla="*/ 893052 w 1746966"/>
              <a:gd name="connsiteY52" fmla="*/ 124529 h 747175"/>
              <a:gd name="connsiteX53" fmla="*/ 903726 w 1746966"/>
              <a:gd name="connsiteY53" fmla="*/ 88949 h 747175"/>
              <a:gd name="connsiteX54" fmla="*/ 914400 w 1746966"/>
              <a:gd name="connsiteY54" fmla="*/ 46254 h 747175"/>
              <a:gd name="connsiteX55" fmla="*/ 921516 w 1746966"/>
              <a:gd name="connsiteY55" fmla="*/ 10674 h 747175"/>
              <a:gd name="connsiteX56" fmla="*/ 928632 w 1746966"/>
              <a:gd name="connsiteY56" fmla="*/ 0 h 747175"/>
              <a:gd name="connsiteX57" fmla="*/ 953538 w 1746966"/>
              <a:gd name="connsiteY57" fmla="*/ 3558 h 747175"/>
              <a:gd name="connsiteX58" fmla="*/ 964212 w 1746966"/>
              <a:gd name="connsiteY58" fmla="*/ 7116 h 747175"/>
              <a:gd name="connsiteX59" fmla="*/ 978443 w 1746966"/>
              <a:gd name="connsiteY59" fmla="*/ 28464 h 747175"/>
              <a:gd name="connsiteX60" fmla="*/ 989117 w 1746966"/>
              <a:gd name="connsiteY60" fmla="*/ 39138 h 747175"/>
              <a:gd name="connsiteX61" fmla="*/ 999791 w 1746966"/>
              <a:gd name="connsiteY61" fmla="*/ 42696 h 747175"/>
              <a:gd name="connsiteX62" fmla="*/ 1028255 w 1746966"/>
              <a:gd name="connsiteY62" fmla="*/ 53369 h 747175"/>
              <a:gd name="connsiteX63" fmla="*/ 1042487 w 1746966"/>
              <a:gd name="connsiteY63" fmla="*/ 60485 h 747175"/>
              <a:gd name="connsiteX64" fmla="*/ 1046045 w 1746966"/>
              <a:gd name="connsiteY64" fmla="*/ 71159 h 747175"/>
              <a:gd name="connsiteX65" fmla="*/ 1056719 w 1746966"/>
              <a:gd name="connsiteY65" fmla="*/ 74717 h 747175"/>
              <a:gd name="connsiteX66" fmla="*/ 1067393 w 1746966"/>
              <a:gd name="connsiteY66" fmla="*/ 81833 h 747175"/>
              <a:gd name="connsiteX67" fmla="*/ 1085183 w 1746966"/>
              <a:gd name="connsiteY67" fmla="*/ 99623 h 747175"/>
              <a:gd name="connsiteX68" fmla="*/ 1088741 w 1746966"/>
              <a:gd name="connsiteY68" fmla="*/ 110297 h 747175"/>
              <a:gd name="connsiteX69" fmla="*/ 1167016 w 1746966"/>
              <a:gd name="connsiteY69" fmla="*/ 117413 h 747175"/>
              <a:gd name="connsiteX70" fmla="*/ 1188364 w 1746966"/>
              <a:gd name="connsiteY70" fmla="*/ 120971 h 747175"/>
              <a:gd name="connsiteX71" fmla="*/ 1206154 w 1746966"/>
              <a:gd name="connsiteY71" fmla="*/ 128087 h 747175"/>
              <a:gd name="connsiteX72" fmla="*/ 1220386 w 1746966"/>
              <a:gd name="connsiteY72" fmla="*/ 131645 h 747175"/>
              <a:gd name="connsiteX73" fmla="*/ 1231060 w 1746966"/>
              <a:gd name="connsiteY73" fmla="*/ 142319 h 747175"/>
              <a:gd name="connsiteX74" fmla="*/ 1344915 w 1746966"/>
              <a:gd name="connsiteY74" fmla="*/ 135203 h 747175"/>
              <a:gd name="connsiteX75" fmla="*/ 1376937 w 1746966"/>
              <a:gd name="connsiteY75" fmla="*/ 131645 h 747175"/>
              <a:gd name="connsiteX76" fmla="*/ 1387611 w 1746966"/>
              <a:gd name="connsiteY76" fmla="*/ 124529 h 747175"/>
              <a:gd name="connsiteX77" fmla="*/ 1426749 w 1746966"/>
              <a:gd name="connsiteY77" fmla="*/ 120971 h 747175"/>
              <a:gd name="connsiteX78" fmla="*/ 1465886 w 1746966"/>
              <a:gd name="connsiteY78" fmla="*/ 113855 h 747175"/>
              <a:gd name="connsiteX79" fmla="*/ 1480118 w 1746966"/>
              <a:gd name="connsiteY79" fmla="*/ 110297 h 747175"/>
              <a:gd name="connsiteX80" fmla="*/ 1501466 w 1746966"/>
              <a:gd name="connsiteY80" fmla="*/ 99623 h 747175"/>
              <a:gd name="connsiteX81" fmla="*/ 1505024 w 1746966"/>
              <a:gd name="connsiteY81" fmla="*/ 88949 h 747175"/>
              <a:gd name="connsiteX82" fmla="*/ 1515698 w 1746966"/>
              <a:gd name="connsiteY82" fmla="*/ 85391 h 747175"/>
              <a:gd name="connsiteX83" fmla="*/ 1526372 w 1746966"/>
              <a:gd name="connsiteY83" fmla="*/ 78275 h 747175"/>
              <a:gd name="connsiteX84" fmla="*/ 1572626 w 1746966"/>
              <a:gd name="connsiteY84" fmla="*/ 85391 h 747175"/>
              <a:gd name="connsiteX85" fmla="*/ 1604647 w 1746966"/>
              <a:gd name="connsiteY85" fmla="*/ 92507 h 747175"/>
              <a:gd name="connsiteX86" fmla="*/ 1622437 w 1746966"/>
              <a:gd name="connsiteY86" fmla="*/ 96065 h 747175"/>
              <a:gd name="connsiteX87" fmla="*/ 1633111 w 1746966"/>
              <a:gd name="connsiteY87" fmla="*/ 103181 h 747175"/>
              <a:gd name="connsiteX88" fmla="*/ 1746966 w 1746966"/>
              <a:gd name="connsiteY88" fmla="*/ 106739 h 74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746966" h="747175">
                <a:moveTo>
                  <a:pt x="0" y="747175"/>
                </a:moveTo>
                <a:lnTo>
                  <a:pt x="0" y="747175"/>
                </a:lnTo>
                <a:cubicBezTo>
                  <a:pt x="14232" y="740059"/>
                  <a:pt x="27983" y="731885"/>
                  <a:pt x="42696" y="725827"/>
                </a:cubicBezTo>
                <a:cubicBezTo>
                  <a:pt x="48288" y="723524"/>
                  <a:pt x="54824" y="724392"/>
                  <a:pt x="60486" y="722269"/>
                </a:cubicBezTo>
                <a:cubicBezTo>
                  <a:pt x="64490" y="720768"/>
                  <a:pt x="67212" y="716798"/>
                  <a:pt x="71159" y="715153"/>
                </a:cubicBezTo>
                <a:cubicBezTo>
                  <a:pt x="81545" y="710825"/>
                  <a:pt x="92507" y="708037"/>
                  <a:pt x="103181" y="704479"/>
                </a:cubicBezTo>
                <a:cubicBezTo>
                  <a:pt x="106739" y="703293"/>
                  <a:pt x="110734" y="703001"/>
                  <a:pt x="113855" y="700921"/>
                </a:cubicBezTo>
                <a:lnTo>
                  <a:pt x="124529" y="693805"/>
                </a:lnTo>
                <a:cubicBezTo>
                  <a:pt x="126901" y="690247"/>
                  <a:pt x="128306" y="685802"/>
                  <a:pt x="131645" y="683131"/>
                </a:cubicBezTo>
                <a:cubicBezTo>
                  <a:pt x="134175" y="681107"/>
                  <a:pt x="155348" y="676466"/>
                  <a:pt x="156551" y="676015"/>
                </a:cubicBezTo>
                <a:cubicBezTo>
                  <a:pt x="161517" y="674153"/>
                  <a:pt x="165817" y="670761"/>
                  <a:pt x="170783" y="668899"/>
                </a:cubicBezTo>
                <a:cubicBezTo>
                  <a:pt x="175362" y="667182"/>
                  <a:pt x="180209" y="666242"/>
                  <a:pt x="185015" y="665341"/>
                </a:cubicBezTo>
                <a:cubicBezTo>
                  <a:pt x="246817" y="653753"/>
                  <a:pt x="234196" y="657966"/>
                  <a:pt x="316660" y="654668"/>
                </a:cubicBezTo>
                <a:cubicBezTo>
                  <a:pt x="353714" y="642317"/>
                  <a:pt x="338618" y="649026"/>
                  <a:pt x="362914" y="636878"/>
                </a:cubicBezTo>
                <a:cubicBezTo>
                  <a:pt x="388237" y="641099"/>
                  <a:pt x="382114" y="642289"/>
                  <a:pt x="409167" y="636878"/>
                </a:cubicBezTo>
                <a:cubicBezTo>
                  <a:pt x="412845" y="636142"/>
                  <a:pt x="416563" y="635141"/>
                  <a:pt x="419841" y="633320"/>
                </a:cubicBezTo>
                <a:cubicBezTo>
                  <a:pt x="427317" y="629167"/>
                  <a:pt x="441189" y="619088"/>
                  <a:pt x="441189" y="619088"/>
                </a:cubicBezTo>
                <a:cubicBezTo>
                  <a:pt x="442375" y="615530"/>
                  <a:pt x="441866" y="610815"/>
                  <a:pt x="444747" y="608414"/>
                </a:cubicBezTo>
                <a:cubicBezTo>
                  <a:pt x="449653" y="604325"/>
                  <a:pt x="456557" y="603541"/>
                  <a:pt x="462537" y="601298"/>
                </a:cubicBezTo>
                <a:cubicBezTo>
                  <a:pt x="466049" y="599981"/>
                  <a:pt x="469764" y="599217"/>
                  <a:pt x="473211" y="597740"/>
                </a:cubicBezTo>
                <a:cubicBezTo>
                  <a:pt x="503987" y="584550"/>
                  <a:pt x="473085" y="595410"/>
                  <a:pt x="498117" y="587066"/>
                </a:cubicBezTo>
                <a:cubicBezTo>
                  <a:pt x="507060" y="560237"/>
                  <a:pt x="494996" y="593307"/>
                  <a:pt x="508791" y="565718"/>
                </a:cubicBezTo>
                <a:cubicBezTo>
                  <a:pt x="510468" y="562363"/>
                  <a:pt x="510872" y="558491"/>
                  <a:pt x="512349" y="555044"/>
                </a:cubicBezTo>
                <a:cubicBezTo>
                  <a:pt x="514438" y="550169"/>
                  <a:pt x="517376" y="545687"/>
                  <a:pt x="519465" y="540812"/>
                </a:cubicBezTo>
                <a:cubicBezTo>
                  <a:pt x="528304" y="520186"/>
                  <a:pt x="516461" y="539980"/>
                  <a:pt x="530138" y="519464"/>
                </a:cubicBezTo>
                <a:cubicBezTo>
                  <a:pt x="531324" y="496930"/>
                  <a:pt x="531007" y="474267"/>
                  <a:pt x="533696" y="451863"/>
                </a:cubicBezTo>
                <a:cubicBezTo>
                  <a:pt x="534590" y="444416"/>
                  <a:pt x="539125" y="437824"/>
                  <a:pt x="540812" y="430515"/>
                </a:cubicBezTo>
                <a:cubicBezTo>
                  <a:pt x="548893" y="395499"/>
                  <a:pt x="537720" y="415583"/>
                  <a:pt x="551486" y="394935"/>
                </a:cubicBezTo>
                <a:cubicBezTo>
                  <a:pt x="552507" y="384729"/>
                  <a:pt x="552190" y="361505"/>
                  <a:pt x="558602" y="348682"/>
                </a:cubicBezTo>
                <a:cubicBezTo>
                  <a:pt x="560514" y="344857"/>
                  <a:pt x="563806" y="341833"/>
                  <a:pt x="565718" y="338008"/>
                </a:cubicBezTo>
                <a:cubicBezTo>
                  <a:pt x="570015" y="329414"/>
                  <a:pt x="567895" y="323458"/>
                  <a:pt x="576392" y="316660"/>
                </a:cubicBezTo>
                <a:cubicBezTo>
                  <a:pt x="579321" y="314317"/>
                  <a:pt x="583711" y="314779"/>
                  <a:pt x="587066" y="313102"/>
                </a:cubicBezTo>
                <a:cubicBezTo>
                  <a:pt x="590891" y="311190"/>
                  <a:pt x="593915" y="307898"/>
                  <a:pt x="597740" y="305986"/>
                </a:cubicBezTo>
                <a:cubicBezTo>
                  <a:pt x="601095" y="304309"/>
                  <a:pt x="604967" y="303905"/>
                  <a:pt x="608414" y="302428"/>
                </a:cubicBezTo>
                <a:cubicBezTo>
                  <a:pt x="613289" y="300339"/>
                  <a:pt x="617902" y="297684"/>
                  <a:pt x="622646" y="295312"/>
                </a:cubicBezTo>
                <a:cubicBezTo>
                  <a:pt x="631589" y="268483"/>
                  <a:pt x="619525" y="301553"/>
                  <a:pt x="633320" y="273964"/>
                </a:cubicBezTo>
                <a:cubicBezTo>
                  <a:pt x="634997" y="270609"/>
                  <a:pt x="634226" y="265942"/>
                  <a:pt x="636878" y="263290"/>
                </a:cubicBezTo>
                <a:cubicBezTo>
                  <a:pt x="639530" y="260638"/>
                  <a:pt x="643994" y="260918"/>
                  <a:pt x="647552" y="259732"/>
                </a:cubicBezTo>
                <a:cubicBezTo>
                  <a:pt x="649924" y="256174"/>
                  <a:pt x="651329" y="251729"/>
                  <a:pt x="654668" y="249058"/>
                </a:cubicBezTo>
                <a:cubicBezTo>
                  <a:pt x="657597" y="246715"/>
                  <a:pt x="661750" y="246578"/>
                  <a:pt x="665342" y="245500"/>
                </a:cubicBezTo>
                <a:cubicBezTo>
                  <a:pt x="673612" y="243019"/>
                  <a:pt x="681945" y="240756"/>
                  <a:pt x="690247" y="238384"/>
                </a:cubicBezTo>
                <a:cubicBezTo>
                  <a:pt x="716843" y="247249"/>
                  <a:pt x="714615" y="247534"/>
                  <a:pt x="761407" y="245500"/>
                </a:cubicBezTo>
                <a:cubicBezTo>
                  <a:pt x="768901" y="245174"/>
                  <a:pt x="775570" y="240539"/>
                  <a:pt x="782755" y="238384"/>
                </a:cubicBezTo>
                <a:cubicBezTo>
                  <a:pt x="787439" y="236979"/>
                  <a:pt x="792243" y="236012"/>
                  <a:pt x="796987" y="234826"/>
                </a:cubicBezTo>
                <a:cubicBezTo>
                  <a:pt x="800545" y="231268"/>
                  <a:pt x="803795" y="227373"/>
                  <a:pt x="807661" y="224152"/>
                </a:cubicBezTo>
                <a:cubicBezTo>
                  <a:pt x="810946" y="221414"/>
                  <a:pt x="815311" y="220060"/>
                  <a:pt x="818335" y="217036"/>
                </a:cubicBezTo>
                <a:cubicBezTo>
                  <a:pt x="834429" y="200942"/>
                  <a:pt x="815345" y="209731"/>
                  <a:pt x="836124" y="202804"/>
                </a:cubicBezTo>
                <a:cubicBezTo>
                  <a:pt x="844584" y="177425"/>
                  <a:pt x="832587" y="208110"/>
                  <a:pt x="850356" y="181457"/>
                </a:cubicBezTo>
                <a:cubicBezTo>
                  <a:pt x="852436" y="178336"/>
                  <a:pt x="851834" y="173904"/>
                  <a:pt x="853914" y="170783"/>
                </a:cubicBezTo>
                <a:cubicBezTo>
                  <a:pt x="856705" y="166596"/>
                  <a:pt x="861367" y="163975"/>
                  <a:pt x="864588" y="160109"/>
                </a:cubicBezTo>
                <a:cubicBezTo>
                  <a:pt x="876968" y="145253"/>
                  <a:pt x="864855" y="151718"/>
                  <a:pt x="882378" y="145877"/>
                </a:cubicBezTo>
                <a:cubicBezTo>
                  <a:pt x="883564" y="142319"/>
                  <a:pt x="884259" y="138558"/>
                  <a:pt x="885936" y="135203"/>
                </a:cubicBezTo>
                <a:cubicBezTo>
                  <a:pt x="887848" y="131378"/>
                  <a:pt x="891823" y="128625"/>
                  <a:pt x="893052" y="124529"/>
                </a:cubicBezTo>
                <a:cubicBezTo>
                  <a:pt x="905540" y="82902"/>
                  <a:pt x="887713" y="112969"/>
                  <a:pt x="903726" y="88949"/>
                </a:cubicBezTo>
                <a:cubicBezTo>
                  <a:pt x="915748" y="16818"/>
                  <a:pt x="897485" y="119552"/>
                  <a:pt x="914400" y="46254"/>
                </a:cubicBezTo>
                <a:cubicBezTo>
                  <a:pt x="917210" y="34078"/>
                  <a:pt x="915878" y="21950"/>
                  <a:pt x="921516" y="10674"/>
                </a:cubicBezTo>
                <a:cubicBezTo>
                  <a:pt x="923428" y="6849"/>
                  <a:pt x="926260" y="3558"/>
                  <a:pt x="928632" y="0"/>
                </a:cubicBezTo>
                <a:cubicBezTo>
                  <a:pt x="936934" y="1186"/>
                  <a:pt x="945315" y="1913"/>
                  <a:pt x="953538" y="3558"/>
                </a:cubicBezTo>
                <a:cubicBezTo>
                  <a:pt x="957216" y="4294"/>
                  <a:pt x="961560" y="4464"/>
                  <a:pt x="964212" y="7116"/>
                </a:cubicBezTo>
                <a:cubicBezTo>
                  <a:pt x="970259" y="13163"/>
                  <a:pt x="972396" y="22417"/>
                  <a:pt x="978443" y="28464"/>
                </a:cubicBezTo>
                <a:cubicBezTo>
                  <a:pt x="982001" y="32022"/>
                  <a:pt x="984930" y="36347"/>
                  <a:pt x="989117" y="39138"/>
                </a:cubicBezTo>
                <a:cubicBezTo>
                  <a:pt x="992238" y="41218"/>
                  <a:pt x="996436" y="41019"/>
                  <a:pt x="999791" y="42696"/>
                </a:cubicBezTo>
                <a:cubicBezTo>
                  <a:pt x="1024221" y="54910"/>
                  <a:pt x="993933" y="46505"/>
                  <a:pt x="1028255" y="53369"/>
                </a:cubicBezTo>
                <a:cubicBezTo>
                  <a:pt x="1032999" y="55741"/>
                  <a:pt x="1038737" y="56735"/>
                  <a:pt x="1042487" y="60485"/>
                </a:cubicBezTo>
                <a:cubicBezTo>
                  <a:pt x="1045139" y="63137"/>
                  <a:pt x="1043393" y="68507"/>
                  <a:pt x="1046045" y="71159"/>
                </a:cubicBezTo>
                <a:cubicBezTo>
                  <a:pt x="1048697" y="73811"/>
                  <a:pt x="1053364" y="73040"/>
                  <a:pt x="1056719" y="74717"/>
                </a:cubicBezTo>
                <a:cubicBezTo>
                  <a:pt x="1060544" y="76629"/>
                  <a:pt x="1063835" y="79461"/>
                  <a:pt x="1067393" y="81833"/>
                </a:cubicBezTo>
                <a:cubicBezTo>
                  <a:pt x="1090994" y="129035"/>
                  <a:pt x="1059007" y="73447"/>
                  <a:pt x="1085183" y="99623"/>
                </a:cubicBezTo>
                <a:cubicBezTo>
                  <a:pt x="1087835" y="102275"/>
                  <a:pt x="1085076" y="109500"/>
                  <a:pt x="1088741" y="110297"/>
                </a:cubicBezTo>
                <a:cubicBezTo>
                  <a:pt x="1114342" y="115863"/>
                  <a:pt x="1140966" y="114622"/>
                  <a:pt x="1167016" y="117413"/>
                </a:cubicBezTo>
                <a:cubicBezTo>
                  <a:pt x="1174189" y="118182"/>
                  <a:pt x="1181248" y="119785"/>
                  <a:pt x="1188364" y="120971"/>
                </a:cubicBezTo>
                <a:cubicBezTo>
                  <a:pt x="1194294" y="123343"/>
                  <a:pt x="1200095" y="126067"/>
                  <a:pt x="1206154" y="128087"/>
                </a:cubicBezTo>
                <a:cubicBezTo>
                  <a:pt x="1210793" y="129633"/>
                  <a:pt x="1216140" y="129219"/>
                  <a:pt x="1220386" y="131645"/>
                </a:cubicBezTo>
                <a:cubicBezTo>
                  <a:pt x="1224755" y="134141"/>
                  <a:pt x="1227502" y="138761"/>
                  <a:pt x="1231060" y="142319"/>
                </a:cubicBezTo>
                <a:lnTo>
                  <a:pt x="1344915" y="135203"/>
                </a:lnTo>
                <a:cubicBezTo>
                  <a:pt x="1355626" y="134419"/>
                  <a:pt x="1366518" y="134250"/>
                  <a:pt x="1376937" y="131645"/>
                </a:cubicBezTo>
                <a:cubicBezTo>
                  <a:pt x="1381086" y="130608"/>
                  <a:pt x="1383430" y="125425"/>
                  <a:pt x="1387611" y="124529"/>
                </a:cubicBezTo>
                <a:cubicBezTo>
                  <a:pt x="1400420" y="121784"/>
                  <a:pt x="1413703" y="122157"/>
                  <a:pt x="1426749" y="120971"/>
                </a:cubicBezTo>
                <a:lnTo>
                  <a:pt x="1465886" y="113855"/>
                </a:lnTo>
                <a:cubicBezTo>
                  <a:pt x="1470681" y="112896"/>
                  <a:pt x="1475623" y="112223"/>
                  <a:pt x="1480118" y="110297"/>
                </a:cubicBezTo>
                <a:cubicBezTo>
                  <a:pt x="1528399" y="89605"/>
                  <a:pt x="1456489" y="114615"/>
                  <a:pt x="1501466" y="99623"/>
                </a:cubicBezTo>
                <a:cubicBezTo>
                  <a:pt x="1502652" y="96065"/>
                  <a:pt x="1502372" y="91601"/>
                  <a:pt x="1505024" y="88949"/>
                </a:cubicBezTo>
                <a:cubicBezTo>
                  <a:pt x="1507676" y="86297"/>
                  <a:pt x="1512343" y="87068"/>
                  <a:pt x="1515698" y="85391"/>
                </a:cubicBezTo>
                <a:cubicBezTo>
                  <a:pt x="1519523" y="83479"/>
                  <a:pt x="1522814" y="80647"/>
                  <a:pt x="1526372" y="78275"/>
                </a:cubicBezTo>
                <a:cubicBezTo>
                  <a:pt x="1538333" y="79984"/>
                  <a:pt x="1560285" y="82923"/>
                  <a:pt x="1572626" y="85391"/>
                </a:cubicBezTo>
                <a:cubicBezTo>
                  <a:pt x="1583348" y="87535"/>
                  <a:pt x="1593956" y="90216"/>
                  <a:pt x="1604647" y="92507"/>
                </a:cubicBezTo>
                <a:cubicBezTo>
                  <a:pt x="1610560" y="93774"/>
                  <a:pt x="1616507" y="94879"/>
                  <a:pt x="1622437" y="96065"/>
                </a:cubicBezTo>
                <a:cubicBezTo>
                  <a:pt x="1625995" y="98437"/>
                  <a:pt x="1629286" y="101269"/>
                  <a:pt x="1633111" y="103181"/>
                </a:cubicBezTo>
                <a:cubicBezTo>
                  <a:pt x="1652680" y="112669"/>
                  <a:pt x="1724728" y="96361"/>
                  <a:pt x="1746966" y="106739"/>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8"/>
          <p:cNvGrpSpPr/>
          <p:nvPr/>
        </p:nvGrpSpPr>
        <p:grpSpPr>
          <a:xfrm>
            <a:off x="0" y="526050"/>
            <a:ext cx="1828800" cy="1554541"/>
            <a:chOff x="0" y="2732537"/>
            <a:chExt cx="1828800" cy="1554541"/>
          </a:xfrm>
        </p:grpSpPr>
        <p:sp>
          <p:nvSpPr>
            <p:cNvPr id="30" name="TextBox 29"/>
            <p:cNvSpPr txBox="1"/>
            <p:nvPr/>
          </p:nvSpPr>
          <p:spPr>
            <a:xfrm>
              <a:off x="0" y="2732537"/>
              <a:ext cx="1828800" cy="1077218"/>
            </a:xfrm>
            <a:prstGeom prst="rect">
              <a:avLst/>
            </a:prstGeom>
            <a:noFill/>
            <a:effectLst>
              <a:outerShdw blurRad="50800" dist="38100" dir="8100000" algn="tr" rotWithShape="0">
                <a:prstClr val="black"/>
              </a:outerShdw>
            </a:effectLst>
          </p:spPr>
          <p:txBody>
            <a:bodyPr wrap="square" rtlCol="0">
              <a:spAutoFit/>
            </a:bodyPr>
            <a:lstStyle/>
            <a:p>
              <a:r>
                <a:rPr lang="en-US" sz="3200" b="1" dirty="0" smtClean="0">
                  <a:solidFill>
                    <a:srgbClr val="FF0000"/>
                  </a:solidFill>
                  <a:effectLst>
                    <a:outerShdw blurRad="38100" dist="38100" dir="2700000" algn="tl">
                      <a:srgbClr val="000000"/>
                    </a:outerShdw>
                  </a:effectLst>
                </a:rPr>
                <a:t>Traveler’s Rest</a:t>
              </a:r>
              <a:endParaRPr lang="en-US" sz="3200" b="1" dirty="0">
                <a:solidFill>
                  <a:srgbClr val="FF0000"/>
                </a:solidFill>
                <a:effectLst>
                  <a:outerShdw blurRad="38100" dist="38100" dir="2700000" algn="tl">
                    <a:srgbClr val="000000"/>
                  </a:outerShdw>
                </a:effectLst>
              </a:endParaRPr>
            </a:p>
          </p:txBody>
        </p:sp>
        <p:sp>
          <p:nvSpPr>
            <p:cNvPr id="31" name="5-Point Star 30"/>
            <p:cNvSpPr/>
            <p:nvPr/>
          </p:nvSpPr>
          <p:spPr>
            <a:xfrm>
              <a:off x="129208" y="3906078"/>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2166609" y="793230"/>
            <a:ext cx="544370" cy="380703"/>
          </a:xfrm>
          <a:custGeom>
            <a:avLst/>
            <a:gdLst>
              <a:gd name="connsiteX0" fmla="*/ 0 w 506732"/>
              <a:gd name="connsiteY0" fmla="*/ 355797 h 355797"/>
              <a:gd name="connsiteX1" fmla="*/ 0 w 506732"/>
              <a:gd name="connsiteY1" fmla="*/ 355797 h 355797"/>
              <a:gd name="connsiteX2" fmla="*/ 24906 w 506732"/>
              <a:gd name="connsiteY2" fmla="*/ 334449 h 355797"/>
              <a:gd name="connsiteX3" fmla="*/ 42695 w 506732"/>
              <a:gd name="connsiteY3" fmla="*/ 316660 h 355797"/>
              <a:gd name="connsiteX4" fmla="*/ 71159 w 506732"/>
              <a:gd name="connsiteY4" fmla="*/ 305986 h 355797"/>
              <a:gd name="connsiteX5" fmla="*/ 81833 w 506732"/>
              <a:gd name="connsiteY5" fmla="*/ 298870 h 355797"/>
              <a:gd name="connsiteX6" fmla="*/ 96065 w 506732"/>
              <a:gd name="connsiteY6" fmla="*/ 295312 h 355797"/>
              <a:gd name="connsiteX7" fmla="*/ 106739 w 506732"/>
              <a:gd name="connsiteY7" fmla="*/ 288196 h 355797"/>
              <a:gd name="connsiteX8" fmla="*/ 152993 w 506732"/>
              <a:gd name="connsiteY8" fmla="*/ 273964 h 355797"/>
              <a:gd name="connsiteX9" fmla="*/ 156551 w 506732"/>
              <a:gd name="connsiteY9" fmla="*/ 263290 h 355797"/>
              <a:gd name="connsiteX10" fmla="*/ 174341 w 506732"/>
              <a:gd name="connsiteY10" fmla="*/ 241942 h 355797"/>
              <a:gd name="connsiteX11" fmla="*/ 177899 w 506732"/>
              <a:gd name="connsiteY11" fmla="*/ 231268 h 355797"/>
              <a:gd name="connsiteX12" fmla="*/ 185015 w 506732"/>
              <a:gd name="connsiteY12" fmla="*/ 206362 h 355797"/>
              <a:gd name="connsiteX13" fmla="*/ 188572 w 506732"/>
              <a:gd name="connsiteY13" fmla="*/ 174340 h 355797"/>
              <a:gd name="connsiteX14" fmla="*/ 206362 w 506732"/>
              <a:gd name="connsiteY14" fmla="*/ 160109 h 355797"/>
              <a:gd name="connsiteX15" fmla="*/ 220594 w 506732"/>
              <a:gd name="connsiteY15" fmla="*/ 152993 h 355797"/>
              <a:gd name="connsiteX16" fmla="*/ 224152 w 506732"/>
              <a:gd name="connsiteY16" fmla="*/ 142319 h 355797"/>
              <a:gd name="connsiteX17" fmla="*/ 234826 w 506732"/>
              <a:gd name="connsiteY17" fmla="*/ 138761 h 355797"/>
              <a:gd name="connsiteX18" fmla="*/ 245500 w 506732"/>
              <a:gd name="connsiteY18" fmla="*/ 131645 h 355797"/>
              <a:gd name="connsiteX19" fmla="*/ 266848 w 506732"/>
              <a:gd name="connsiteY19" fmla="*/ 124529 h 355797"/>
              <a:gd name="connsiteX20" fmla="*/ 277522 w 506732"/>
              <a:gd name="connsiteY20" fmla="*/ 117413 h 355797"/>
              <a:gd name="connsiteX21" fmla="*/ 323776 w 506732"/>
              <a:gd name="connsiteY21" fmla="*/ 103181 h 355797"/>
              <a:gd name="connsiteX22" fmla="*/ 345123 w 506732"/>
              <a:gd name="connsiteY22" fmla="*/ 92507 h 355797"/>
              <a:gd name="connsiteX23" fmla="*/ 355797 w 506732"/>
              <a:gd name="connsiteY23" fmla="*/ 85391 h 355797"/>
              <a:gd name="connsiteX24" fmla="*/ 366471 w 506732"/>
              <a:gd name="connsiteY24" fmla="*/ 81833 h 355797"/>
              <a:gd name="connsiteX25" fmla="*/ 377145 w 506732"/>
              <a:gd name="connsiteY25" fmla="*/ 74717 h 355797"/>
              <a:gd name="connsiteX26" fmla="*/ 402051 w 506732"/>
              <a:gd name="connsiteY26" fmla="*/ 67601 h 355797"/>
              <a:gd name="connsiteX27" fmla="*/ 412725 w 506732"/>
              <a:gd name="connsiteY27" fmla="*/ 60485 h 355797"/>
              <a:gd name="connsiteX28" fmla="*/ 426957 w 506732"/>
              <a:gd name="connsiteY28" fmla="*/ 56927 h 355797"/>
              <a:gd name="connsiteX29" fmla="*/ 444747 w 506732"/>
              <a:gd name="connsiteY29" fmla="*/ 49811 h 355797"/>
              <a:gd name="connsiteX30" fmla="*/ 455421 w 506732"/>
              <a:gd name="connsiteY30" fmla="*/ 46253 h 355797"/>
              <a:gd name="connsiteX31" fmla="*/ 480327 w 506732"/>
              <a:gd name="connsiteY31" fmla="*/ 35579 h 355797"/>
              <a:gd name="connsiteX32" fmla="*/ 491001 w 506732"/>
              <a:gd name="connsiteY32" fmla="*/ 28463 h 355797"/>
              <a:gd name="connsiteX33" fmla="*/ 501674 w 506732"/>
              <a:gd name="connsiteY33" fmla="*/ 24905 h 355797"/>
              <a:gd name="connsiteX34" fmla="*/ 505232 w 506732"/>
              <a:gd name="connsiteY34" fmla="*/ 0 h 35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732" h="355797">
                <a:moveTo>
                  <a:pt x="0" y="355797"/>
                </a:moveTo>
                <a:lnTo>
                  <a:pt x="0" y="355797"/>
                </a:lnTo>
                <a:cubicBezTo>
                  <a:pt x="8302" y="348681"/>
                  <a:pt x="17591" y="342576"/>
                  <a:pt x="24906" y="334449"/>
                </a:cubicBezTo>
                <a:cubicBezTo>
                  <a:pt x="43747" y="313514"/>
                  <a:pt x="19886" y="324262"/>
                  <a:pt x="42695" y="316660"/>
                </a:cubicBezTo>
                <a:cubicBezTo>
                  <a:pt x="67727" y="299972"/>
                  <a:pt x="35986" y="319176"/>
                  <a:pt x="71159" y="305986"/>
                </a:cubicBezTo>
                <a:cubicBezTo>
                  <a:pt x="75163" y="304485"/>
                  <a:pt x="77903" y="300554"/>
                  <a:pt x="81833" y="298870"/>
                </a:cubicBezTo>
                <a:cubicBezTo>
                  <a:pt x="86328" y="296944"/>
                  <a:pt x="91321" y="296498"/>
                  <a:pt x="96065" y="295312"/>
                </a:cubicBezTo>
                <a:cubicBezTo>
                  <a:pt x="99623" y="292940"/>
                  <a:pt x="102792" y="289841"/>
                  <a:pt x="106739" y="288196"/>
                </a:cubicBezTo>
                <a:cubicBezTo>
                  <a:pt x="125070" y="280558"/>
                  <a:pt x="135812" y="278259"/>
                  <a:pt x="152993" y="273964"/>
                </a:cubicBezTo>
                <a:cubicBezTo>
                  <a:pt x="154179" y="270406"/>
                  <a:pt x="154471" y="266411"/>
                  <a:pt x="156551" y="263290"/>
                </a:cubicBezTo>
                <a:cubicBezTo>
                  <a:pt x="172289" y="239683"/>
                  <a:pt x="162700" y="265224"/>
                  <a:pt x="174341" y="241942"/>
                </a:cubicBezTo>
                <a:cubicBezTo>
                  <a:pt x="176018" y="238587"/>
                  <a:pt x="176821" y="234860"/>
                  <a:pt x="177899" y="231268"/>
                </a:cubicBezTo>
                <a:cubicBezTo>
                  <a:pt x="180380" y="222998"/>
                  <a:pt x="182643" y="214664"/>
                  <a:pt x="185015" y="206362"/>
                </a:cubicBezTo>
                <a:cubicBezTo>
                  <a:pt x="186201" y="195688"/>
                  <a:pt x="185967" y="184759"/>
                  <a:pt x="188572" y="174340"/>
                </a:cubicBezTo>
                <a:cubicBezTo>
                  <a:pt x="191778" y="161514"/>
                  <a:pt x="196886" y="164170"/>
                  <a:pt x="206362" y="160109"/>
                </a:cubicBezTo>
                <a:cubicBezTo>
                  <a:pt x="211237" y="158020"/>
                  <a:pt x="215850" y="155365"/>
                  <a:pt x="220594" y="152993"/>
                </a:cubicBezTo>
                <a:cubicBezTo>
                  <a:pt x="221780" y="149435"/>
                  <a:pt x="221500" y="144971"/>
                  <a:pt x="224152" y="142319"/>
                </a:cubicBezTo>
                <a:cubicBezTo>
                  <a:pt x="226804" y="139667"/>
                  <a:pt x="231471" y="140438"/>
                  <a:pt x="234826" y="138761"/>
                </a:cubicBezTo>
                <a:cubicBezTo>
                  <a:pt x="238651" y="136849"/>
                  <a:pt x="241592" y="133382"/>
                  <a:pt x="245500" y="131645"/>
                </a:cubicBezTo>
                <a:cubicBezTo>
                  <a:pt x="252354" y="128599"/>
                  <a:pt x="260607" y="128690"/>
                  <a:pt x="266848" y="124529"/>
                </a:cubicBezTo>
                <a:cubicBezTo>
                  <a:pt x="270406" y="122157"/>
                  <a:pt x="273592" y="119097"/>
                  <a:pt x="277522" y="117413"/>
                </a:cubicBezTo>
                <a:cubicBezTo>
                  <a:pt x="299223" y="108112"/>
                  <a:pt x="295044" y="122336"/>
                  <a:pt x="323776" y="103181"/>
                </a:cubicBezTo>
                <a:cubicBezTo>
                  <a:pt x="354368" y="82787"/>
                  <a:pt x="315662" y="107238"/>
                  <a:pt x="345123" y="92507"/>
                </a:cubicBezTo>
                <a:cubicBezTo>
                  <a:pt x="348948" y="90595"/>
                  <a:pt x="351972" y="87303"/>
                  <a:pt x="355797" y="85391"/>
                </a:cubicBezTo>
                <a:cubicBezTo>
                  <a:pt x="359152" y="83714"/>
                  <a:pt x="363116" y="83510"/>
                  <a:pt x="366471" y="81833"/>
                </a:cubicBezTo>
                <a:cubicBezTo>
                  <a:pt x="370296" y="79921"/>
                  <a:pt x="373320" y="76629"/>
                  <a:pt x="377145" y="74717"/>
                </a:cubicBezTo>
                <a:cubicBezTo>
                  <a:pt x="382249" y="72165"/>
                  <a:pt x="397491" y="68741"/>
                  <a:pt x="402051" y="67601"/>
                </a:cubicBezTo>
                <a:cubicBezTo>
                  <a:pt x="405609" y="65229"/>
                  <a:pt x="408795" y="62169"/>
                  <a:pt x="412725" y="60485"/>
                </a:cubicBezTo>
                <a:cubicBezTo>
                  <a:pt x="417220" y="58559"/>
                  <a:pt x="422318" y="58473"/>
                  <a:pt x="426957" y="56927"/>
                </a:cubicBezTo>
                <a:cubicBezTo>
                  <a:pt x="433016" y="54907"/>
                  <a:pt x="438767" y="52054"/>
                  <a:pt x="444747" y="49811"/>
                </a:cubicBezTo>
                <a:cubicBezTo>
                  <a:pt x="448259" y="48494"/>
                  <a:pt x="452066" y="47930"/>
                  <a:pt x="455421" y="46253"/>
                </a:cubicBezTo>
                <a:cubicBezTo>
                  <a:pt x="479992" y="33967"/>
                  <a:pt x="450707" y="42984"/>
                  <a:pt x="480327" y="35579"/>
                </a:cubicBezTo>
                <a:cubicBezTo>
                  <a:pt x="483885" y="33207"/>
                  <a:pt x="487176" y="30375"/>
                  <a:pt x="491001" y="28463"/>
                </a:cubicBezTo>
                <a:cubicBezTo>
                  <a:pt x="494355" y="26786"/>
                  <a:pt x="499022" y="27557"/>
                  <a:pt x="501674" y="24905"/>
                </a:cubicBezTo>
                <a:cubicBezTo>
                  <a:pt x="506732" y="19847"/>
                  <a:pt x="505232" y="5187"/>
                  <a:pt x="505232" y="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16111" y="2026310"/>
            <a:ext cx="510507" cy="1532382"/>
          </a:xfrm>
          <a:custGeom>
            <a:avLst/>
            <a:gdLst>
              <a:gd name="connsiteX0" fmla="*/ 93540 w 510507"/>
              <a:gd name="connsiteY0" fmla="*/ 0 h 1532382"/>
              <a:gd name="connsiteX1" fmla="*/ 93540 w 510507"/>
              <a:gd name="connsiteY1" fmla="*/ 0 h 1532382"/>
              <a:gd name="connsiteX2" fmla="*/ 78910 w 510507"/>
              <a:gd name="connsiteY2" fmla="*/ 226772 h 1532382"/>
              <a:gd name="connsiteX3" fmla="*/ 71595 w 510507"/>
              <a:gd name="connsiteY3" fmla="*/ 248717 h 1532382"/>
              <a:gd name="connsiteX4" fmla="*/ 56964 w 510507"/>
              <a:gd name="connsiteY4" fmla="*/ 270663 h 1532382"/>
              <a:gd name="connsiteX5" fmla="*/ 49649 w 510507"/>
              <a:gd name="connsiteY5" fmla="*/ 292608 h 1532382"/>
              <a:gd name="connsiteX6" fmla="*/ 35019 w 510507"/>
              <a:gd name="connsiteY6" fmla="*/ 314554 h 1532382"/>
              <a:gd name="connsiteX7" fmla="*/ 27703 w 510507"/>
              <a:gd name="connsiteY7" fmla="*/ 343815 h 1532382"/>
              <a:gd name="connsiteX8" fmla="*/ 20388 w 510507"/>
              <a:gd name="connsiteY8" fmla="*/ 365760 h 1532382"/>
              <a:gd name="connsiteX9" fmla="*/ 27703 w 510507"/>
              <a:gd name="connsiteY9" fmla="*/ 555956 h 1532382"/>
              <a:gd name="connsiteX10" fmla="*/ 42334 w 510507"/>
              <a:gd name="connsiteY10" fmla="*/ 651053 h 1532382"/>
              <a:gd name="connsiteX11" fmla="*/ 71595 w 510507"/>
              <a:gd name="connsiteY11" fmla="*/ 811988 h 1532382"/>
              <a:gd name="connsiteX12" fmla="*/ 86225 w 510507"/>
              <a:gd name="connsiteY12" fmla="*/ 833933 h 1532382"/>
              <a:gd name="connsiteX13" fmla="*/ 93540 w 510507"/>
              <a:gd name="connsiteY13" fmla="*/ 855879 h 1532382"/>
              <a:gd name="connsiteX14" fmla="*/ 108171 w 510507"/>
              <a:gd name="connsiteY14" fmla="*/ 870509 h 1532382"/>
              <a:gd name="connsiteX15" fmla="*/ 115486 w 510507"/>
              <a:gd name="connsiteY15" fmla="*/ 892455 h 1532382"/>
              <a:gd name="connsiteX16" fmla="*/ 159377 w 510507"/>
              <a:gd name="connsiteY16" fmla="*/ 907085 h 1532382"/>
              <a:gd name="connsiteX17" fmla="*/ 188638 w 510507"/>
              <a:gd name="connsiteY17" fmla="*/ 943661 h 1532382"/>
              <a:gd name="connsiteX18" fmla="*/ 203268 w 510507"/>
              <a:gd name="connsiteY18" fmla="*/ 1185063 h 1532382"/>
              <a:gd name="connsiteX19" fmla="*/ 210583 w 510507"/>
              <a:gd name="connsiteY19" fmla="*/ 1221639 h 1532382"/>
              <a:gd name="connsiteX20" fmla="*/ 225214 w 510507"/>
              <a:gd name="connsiteY20" fmla="*/ 1250900 h 1532382"/>
              <a:gd name="connsiteX21" fmla="*/ 247159 w 510507"/>
              <a:gd name="connsiteY21" fmla="*/ 1287476 h 1532382"/>
              <a:gd name="connsiteX22" fmla="*/ 254475 w 510507"/>
              <a:gd name="connsiteY22" fmla="*/ 1309421 h 1532382"/>
              <a:gd name="connsiteX23" fmla="*/ 276420 w 510507"/>
              <a:gd name="connsiteY23" fmla="*/ 1316736 h 1532382"/>
              <a:gd name="connsiteX24" fmla="*/ 283735 w 510507"/>
              <a:gd name="connsiteY24" fmla="*/ 1345997 h 1532382"/>
              <a:gd name="connsiteX25" fmla="*/ 320311 w 510507"/>
              <a:gd name="connsiteY25" fmla="*/ 1382573 h 1532382"/>
              <a:gd name="connsiteX26" fmla="*/ 327627 w 510507"/>
              <a:gd name="connsiteY26" fmla="*/ 1404519 h 1532382"/>
              <a:gd name="connsiteX27" fmla="*/ 342257 w 510507"/>
              <a:gd name="connsiteY27" fmla="*/ 1426464 h 1532382"/>
              <a:gd name="connsiteX28" fmla="*/ 349572 w 510507"/>
              <a:gd name="connsiteY28" fmla="*/ 1455725 h 1532382"/>
              <a:gd name="connsiteX29" fmla="*/ 393463 w 510507"/>
              <a:gd name="connsiteY29" fmla="*/ 1499616 h 1532382"/>
              <a:gd name="connsiteX30" fmla="*/ 430039 w 510507"/>
              <a:gd name="connsiteY30" fmla="*/ 1506932 h 1532382"/>
              <a:gd name="connsiteX31" fmla="*/ 510507 w 510507"/>
              <a:gd name="connsiteY31" fmla="*/ 1521562 h 153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0507" h="1532382">
                <a:moveTo>
                  <a:pt x="93540" y="0"/>
                </a:moveTo>
                <a:lnTo>
                  <a:pt x="93540" y="0"/>
                </a:lnTo>
                <a:cubicBezTo>
                  <a:pt x="88663" y="75591"/>
                  <a:pt x="85568" y="151317"/>
                  <a:pt x="78910" y="226772"/>
                </a:cubicBezTo>
                <a:cubicBezTo>
                  <a:pt x="78232" y="234453"/>
                  <a:pt x="75043" y="241820"/>
                  <a:pt x="71595" y="248717"/>
                </a:cubicBezTo>
                <a:cubicBezTo>
                  <a:pt x="67663" y="256581"/>
                  <a:pt x="61841" y="263348"/>
                  <a:pt x="56964" y="270663"/>
                </a:cubicBezTo>
                <a:cubicBezTo>
                  <a:pt x="54526" y="277978"/>
                  <a:pt x="53097" y="285711"/>
                  <a:pt x="49649" y="292608"/>
                </a:cubicBezTo>
                <a:cubicBezTo>
                  <a:pt x="45717" y="300472"/>
                  <a:pt x="38482" y="306473"/>
                  <a:pt x="35019" y="314554"/>
                </a:cubicBezTo>
                <a:cubicBezTo>
                  <a:pt x="31059" y="323795"/>
                  <a:pt x="30465" y="334148"/>
                  <a:pt x="27703" y="343815"/>
                </a:cubicBezTo>
                <a:cubicBezTo>
                  <a:pt x="25585" y="351229"/>
                  <a:pt x="22826" y="358445"/>
                  <a:pt x="20388" y="365760"/>
                </a:cubicBezTo>
                <a:cubicBezTo>
                  <a:pt x="22826" y="429159"/>
                  <a:pt x="22837" y="492697"/>
                  <a:pt x="27703" y="555956"/>
                </a:cubicBezTo>
                <a:cubicBezTo>
                  <a:pt x="30163" y="587934"/>
                  <a:pt x="39515" y="619105"/>
                  <a:pt x="42334" y="651053"/>
                </a:cubicBezTo>
                <a:cubicBezTo>
                  <a:pt x="56767" y="814625"/>
                  <a:pt x="0" y="788121"/>
                  <a:pt x="71595" y="811988"/>
                </a:cubicBezTo>
                <a:cubicBezTo>
                  <a:pt x="76472" y="819303"/>
                  <a:pt x="82293" y="826070"/>
                  <a:pt x="86225" y="833933"/>
                </a:cubicBezTo>
                <a:cubicBezTo>
                  <a:pt x="89673" y="840830"/>
                  <a:pt x="89573" y="849267"/>
                  <a:pt x="93540" y="855879"/>
                </a:cubicBezTo>
                <a:cubicBezTo>
                  <a:pt x="97088" y="861793"/>
                  <a:pt x="103294" y="865632"/>
                  <a:pt x="108171" y="870509"/>
                </a:cubicBezTo>
                <a:cubicBezTo>
                  <a:pt x="110609" y="877824"/>
                  <a:pt x="109211" y="887973"/>
                  <a:pt x="115486" y="892455"/>
                </a:cubicBezTo>
                <a:cubicBezTo>
                  <a:pt x="128035" y="901419"/>
                  <a:pt x="159377" y="907085"/>
                  <a:pt x="159377" y="907085"/>
                </a:cubicBezTo>
                <a:cubicBezTo>
                  <a:pt x="178597" y="919899"/>
                  <a:pt x="186560" y="918720"/>
                  <a:pt x="188638" y="943661"/>
                </a:cubicBezTo>
                <a:cubicBezTo>
                  <a:pt x="195333" y="1023998"/>
                  <a:pt x="196924" y="1104698"/>
                  <a:pt x="203268" y="1185063"/>
                </a:cubicBezTo>
                <a:cubicBezTo>
                  <a:pt x="204247" y="1197458"/>
                  <a:pt x="206651" y="1209844"/>
                  <a:pt x="210583" y="1221639"/>
                </a:cubicBezTo>
                <a:cubicBezTo>
                  <a:pt x="214032" y="1231984"/>
                  <a:pt x="220918" y="1240877"/>
                  <a:pt x="225214" y="1250900"/>
                </a:cubicBezTo>
                <a:cubicBezTo>
                  <a:pt x="239459" y="1284137"/>
                  <a:pt x="222829" y="1263145"/>
                  <a:pt x="247159" y="1287476"/>
                </a:cubicBezTo>
                <a:cubicBezTo>
                  <a:pt x="249598" y="1294791"/>
                  <a:pt x="249023" y="1303969"/>
                  <a:pt x="254475" y="1309421"/>
                </a:cubicBezTo>
                <a:cubicBezTo>
                  <a:pt x="259927" y="1314873"/>
                  <a:pt x="271603" y="1310715"/>
                  <a:pt x="276420" y="1316736"/>
                </a:cubicBezTo>
                <a:cubicBezTo>
                  <a:pt x="282700" y="1324587"/>
                  <a:pt x="278158" y="1337632"/>
                  <a:pt x="283735" y="1345997"/>
                </a:cubicBezTo>
                <a:cubicBezTo>
                  <a:pt x="293299" y="1360343"/>
                  <a:pt x="320311" y="1382573"/>
                  <a:pt x="320311" y="1382573"/>
                </a:cubicBezTo>
                <a:cubicBezTo>
                  <a:pt x="322750" y="1389888"/>
                  <a:pt x="324178" y="1397622"/>
                  <a:pt x="327627" y="1404519"/>
                </a:cubicBezTo>
                <a:cubicBezTo>
                  <a:pt x="331559" y="1412382"/>
                  <a:pt x="338794" y="1418383"/>
                  <a:pt x="342257" y="1426464"/>
                </a:cubicBezTo>
                <a:cubicBezTo>
                  <a:pt x="346217" y="1435705"/>
                  <a:pt x="345612" y="1446484"/>
                  <a:pt x="349572" y="1455725"/>
                </a:cubicBezTo>
                <a:cubicBezTo>
                  <a:pt x="357293" y="1473741"/>
                  <a:pt x="376129" y="1491912"/>
                  <a:pt x="393463" y="1499616"/>
                </a:cubicBezTo>
                <a:cubicBezTo>
                  <a:pt x="404825" y="1504666"/>
                  <a:pt x="417847" y="1504493"/>
                  <a:pt x="430039" y="1506932"/>
                </a:cubicBezTo>
                <a:cubicBezTo>
                  <a:pt x="468216" y="1532382"/>
                  <a:pt x="443193" y="1521562"/>
                  <a:pt x="510507" y="1521562"/>
                </a:cubicBez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377492" y="0"/>
            <a:ext cx="1905000" cy="461665"/>
          </a:xfrm>
          <a:prstGeom prst="rect">
            <a:avLst/>
          </a:prstGeom>
          <a:solidFill>
            <a:srgbClr val="FFFF00"/>
          </a:solidFill>
        </p:spPr>
        <p:txBody>
          <a:bodyPr wrap="square" rtlCol="0">
            <a:spAutoFit/>
          </a:bodyPr>
          <a:lstStyle/>
          <a:p>
            <a:r>
              <a:rPr lang="en-US" sz="2400" b="1" dirty="0" smtClean="0"/>
              <a:t>Maria’s River</a:t>
            </a:r>
            <a:endParaRPr lang="en-US" sz="2400" b="1" dirty="0"/>
          </a:p>
        </p:txBody>
      </p:sp>
      <p:sp>
        <p:nvSpPr>
          <p:cNvPr id="56" name="TextBox 55"/>
          <p:cNvSpPr txBox="1"/>
          <p:nvPr/>
        </p:nvSpPr>
        <p:spPr>
          <a:xfrm>
            <a:off x="3409121" y="1295400"/>
            <a:ext cx="2057399" cy="461665"/>
          </a:xfrm>
          <a:prstGeom prst="rect">
            <a:avLst/>
          </a:prstGeom>
          <a:solidFill>
            <a:srgbClr val="FFFF00"/>
          </a:solidFill>
        </p:spPr>
        <p:txBody>
          <a:bodyPr wrap="square" rtlCol="0">
            <a:spAutoFit/>
          </a:bodyPr>
          <a:lstStyle/>
          <a:p>
            <a:r>
              <a:rPr lang="en-US" sz="2400" b="1" dirty="0" smtClean="0"/>
              <a:t>Missouri River</a:t>
            </a:r>
            <a:endParaRPr lang="en-US" sz="2400" b="1" dirty="0"/>
          </a:p>
        </p:txBody>
      </p:sp>
      <p:sp>
        <p:nvSpPr>
          <p:cNvPr id="57" name="TextBox 56"/>
          <p:cNvSpPr txBox="1"/>
          <p:nvPr/>
        </p:nvSpPr>
        <p:spPr>
          <a:xfrm>
            <a:off x="1965863" y="3096465"/>
            <a:ext cx="2442977" cy="461665"/>
          </a:xfrm>
          <a:prstGeom prst="rect">
            <a:avLst/>
          </a:prstGeom>
          <a:solidFill>
            <a:srgbClr val="FFFF00"/>
          </a:solidFill>
        </p:spPr>
        <p:txBody>
          <a:bodyPr wrap="square" rtlCol="0">
            <a:spAutoFit/>
          </a:bodyPr>
          <a:lstStyle/>
          <a:p>
            <a:r>
              <a:rPr lang="en-US" sz="2400" b="1" dirty="0" smtClean="0"/>
              <a:t>Yellowstone River</a:t>
            </a:r>
            <a:endParaRPr lang="en-US" sz="2400" b="1" dirty="0"/>
          </a:p>
        </p:txBody>
      </p:sp>
      <p:sp>
        <p:nvSpPr>
          <p:cNvPr id="32" name="TextBox 31"/>
          <p:cNvSpPr txBox="1"/>
          <p:nvPr/>
        </p:nvSpPr>
        <p:spPr>
          <a:xfrm>
            <a:off x="0" y="4343400"/>
            <a:ext cx="9144000" cy="2554545"/>
          </a:xfrm>
          <a:prstGeom prst="rect">
            <a:avLst/>
          </a:prstGeom>
          <a:noFill/>
          <a:effectLst/>
        </p:spPr>
        <p:txBody>
          <a:bodyPr wrap="square" rtlCol="0">
            <a:spAutoFit/>
          </a:bodyPr>
          <a:lstStyle/>
          <a:p>
            <a:pPr marL="168275" indent="-168275">
              <a:spcAft>
                <a:spcPts val="600"/>
              </a:spcAft>
              <a:buFont typeface="Arial" pitchFamily="34" charset="0"/>
              <a:buChar char="•"/>
            </a:pPr>
            <a:r>
              <a:rPr lang="en-US" sz="3000" b="1" dirty="0" smtClean="0"/>
              <a:t>July 27- next morning, </a:t>
            </a:r>
            <a:r>
              <a:rPr lang="en-US" sz="3000" b="1" dirty="0" smtClean="0">
                <a:ln>
                  <a:solidFill>
                    <a:schemeClr val="tx1"/>
                  </a:solidFill>
                </a:ln>
                <a:solidFill>
                  <a:srgbClr val="FF0000"/>
                </a:solidFill>
                <a:effectLst>
                  <a:outerShdw dist="50800" dir="5400000" algn="ctr" rotWithShape="0">
                    <a:schemeClr val="tx1"/>
                  </a:outerShdw>
                </a:effectLst>
              </a:rPr>
              <a:t>8 Indians crowd around </a:t>
            </a:r>
            <a:r>
              <a:rPr lang="en-US" sz="3000" b="1" dirty="0" smtClean="0"/>
              <a:t>our campfire; </a:t>
            </a:r>
            <a:r>
              <a:rPr lang="en-US" sz="3000" b="1" dirty="0" smtClean="0">
                <a:ln>
                  <a:solidFill>
                    <a:schemeClr val="tx1"/>
                  </a:solidFill>
                </a:ln>
                <a:solidFill>
                  <a:srgbClr val="FF0000"/>
                </a:solidFill>
                <a:effectLst>
                  <a:outerShdw dist="50800" dir="5400000" algn="ctr" rotWithShape="0">
                    <a:schemeClr val="tx1"/>
                  </a:outerShdw>
                </a:effectLst>
              </a:rPr>
              <a:t>Jo Fields has laid his gun down behind him</a:t>
            </a:r>
          </a:p>
          <a:p>
            <a:pPr marL="168275" indent="-168275">
              <a:spcAft>
                <a:spcPts val="600"/>
              </a:spcAft>
              <a:buFont typeface="Arial" pitchFamily="34" charset="0"/>
              <a:buChar char="•"/>
            </a:pPr>
            <a:r>
              <a:rPr lang="en-US" sz="3000" b="1" dirty="0" smtClean="0"/>
              <a:t>One Indian </a:t>
            </a:r>
            <a:r>
              <a:rPr lang="en-US" sz="3000" b="1" dirty="0" smtClean="0">
                <a:ln>
                  <a:solidFill>
                    <a:schemeClr val="tx1"/>
                  </a:solidFill>
                </a:ln>
                <a:solidFill>
                  <a:srgbClr val="FF0000"/>
                </a:solidFill>
                <a:effectLst>
                  <a:outerShdw dist="50800" dir="5400000" algn="ctr" rotWithShape="0">
                    <a:schemeClr val="tx1"/>
                  </a:outerShdw>
                </a:effectLst>
              </a:rPr>
              <a:t>slips behind Fields and steals his &amp; Rueben’s guns</a:t>
            </a:r>
          </a:p>
          <a:p>
            <a:pPr marL="168275" indent="-168275">
              <a:spcAft>
                <a:spcPts val="600"/>
              </a:spcAft>
              <a:buFont typeface="Arial" pitchFamily="34" charset="0"/>
              <a:buChar char="•"/>
            </a:pPr>
            <a:r>
              <a:rPr lang="en-US" sz="3000" b="1" dirty="0" smtClean="0"/>
              <a:t> </a:t>
            </a:r>
            <a:r>
              <a:rPr lang="en-US" sz="3000" b="1" dirty="0" smtClean="0">
                <a:ln>
                  <a:solidFill>
                    <a:schemeClr val="tx1"/>
                  </a:solidFill>
                </a:ln>
                <a:solidFill>
                  <a:srgbClr val="FF0000"/>
                </a:solidFill>
                <a:effectLst>
                  <a:outerShdw dist="50800" dir="5400000" algn="ctr" rotWithShape="0">
                    <a:schemeClr val="tx1"/>
                  </a:outerShdw>
                </a:effectLst>
              </a:rPr>
              <a:t>two others advance and seize 2 more guns</a:t>
            </a:r>
          </a:p>
        </p:txBody>
      </p:sp>
      <p:sp>
        <p:nvSpPr>
          <p:cNvPr id="26" name="Freeform 25"/>
          <p:cNvSpPr/>
          <p:nvPr/>
        </p:nvSpPr>
        <p:spPr>
          <a:xfrm>
            <a:off x="1596319" y="351130"/>
            <a:ext cx="980039" cy="416966"/>
          </a:xfrm>
          <a:custGeom>
            <a:avLst/>
            <a:gdLst>
              <a:gd name="connsiteX0" fmla="*/ 13025 w 980039"/>
              <a:gd name="connsiteY0" fmla="*/ 0 h 416966"/>
              <a:gd name="connsiteX1" fmla="*/ 13025 w 980039"/>
              <a:gd name="connsiteY1" fmla="*/ 0 h 416966"/>
              <a:gd name="connsiteX2" fmla="*/ 20340 w 980039"/>
              <a:gd name="connsiteY2" fmla="*/ 146304 h 416966"/>
              <a:gd name="connsiteX3" fmla="*/ 27655 w 980039"/>
              <a:gd name="connsiteY3" fmla="*/ 168249 h 416966"/>
              <a:gd name="connsiteX4" fmla="*/ 86177 w 980039"/>
              <a:gd name="connsiteY4" fmla="*/ 197510 h 416966"/>
              <a:gd name="connsiteX5" fmla="*/ 115438 w 980039"/>
              <a:gd name="connsiteY5" fmla="*/ 212140 h 416966"/>
              <a:gd name="connsiteX6" fmla="*/ 137383 w 980039"/>
              <a:gd name="connsiteY6" fmla="*/ 219456 h 416966"/>
              <a:gd name="connsiteX7" fmla="*/ 188590 w 980039"/>
              <a:gd name="connsiteY7" fmla="*/ 234086 h 416966"/>
              <a:gd name="connsiteX8" fmla="*/ 254427 w 980039"/>
              <a:gd name="connsiteY8" fmla="*/ 241401 h 416966"/>
              <a:gd name="connsiteX9" fmla="*/ 320263 w 980039"/>
              <a:gd name="connsiteY9" fmla="*/ 263347 h 416966"/>
              <a:gd name="connsiteX10" fmla="*/ 342209 w 980039"/>
              <a:gd name="connsiteY10" fmla="*/ 277977 h 416966"/>
              <a:gd name="connsiteX11" fmla="*/ 459252 w 980039"/>
              <a:gd name="connsiteY11" fmla="*/ 270662 h 416966"/>
              <a:gd name="connsiteX12" fmla="*/ 481198 w 980039"/>
              <a:gd name="connsiteY12" fmla="*/ 263347 h 416966"/>
              <a:gd name="connsiteX13" fmla="*/ 568980 w 980039"/>
              <a:gd name="connsiteY13" fmla="*/ 277977 h 416966"/>
              <a:gd name="connsiteX14" fmla="*/ 620187 w 980039"/>
              <a:gd name="connsiteY14" fmla="*/ 285292 h 416966"/>
              <a:gd name="connsiteX15" fmla="*/ 642132 w 980039"/>
              <a:gd name="connsiteY15" fmla="*/ 299923 h 416966"/>
              <a:gd name="connsiteX16" fmla="*/ 759175 w 980039"/>
              <a:gd name="connsiteY16" fmla="*/ 329184 h 416966"/>
              <a:gd name="connsiteX17" fmla="*/ 781121 w 980039"/>
              <a:gd name="connsiteY17" fmla="*/ 336499 h 416966"/>
              <a:gd name="connsiteX18" fmla="*/ 803067 w 980039"/>
              <a:gd name="connsiteY18" fmla="*/ 351129 h 416966"/>
              <a:gd name="connsiteX19" fmla="*/ 861588 w 980039"/>
              <a:gd name="connsiteY19" fmla="*/ 358444 h 416966"/>
              <a:gd name="connsiteX20" fmla="*/ 920110 w 980039"/>
              <a:gd name="connsiteY20" fmla="*/ 380390 h 416966"/>
              <a:gd name="connsiteX21" fmla="*/ 942055 w 980039"/>
              <a:gd name="connsiteY21" fmla="*/ 395020 h 416966"/>
              <a:gd name="connsiteX22" fmla="*/ 978631 w 980039"/>
              <a:gd name="connsiteY22" fmla="*/ 416966 h 4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0039" h="416966">
                <a:moveTo>
                  <a:pt x="13025" y="0"/>
                </a:moveTo>
                <a:lnTo>
                  <a:pt x="13025" y="0"/>
                </a:lnTo>
                <a:cubicBezTo>
                  <a:pt x="4127" y="88986"/>
                  <a:pt x="0" y="58163"/>
                  <a:pt x="20340" y="146304"/>
                </a:cubicBezTo>
                <a:cubicBezTo>
                  <a:pt x="22074" y="153817"/>
                  <a:pt x="23688" y="161637"/>
                  <a:pt x="27655" y="168249"/>
                </a:cubicBezTo>
                <a:cubicBezTo>
                  <a:pt x="41822" y="191859"/>
                  <a:pt x="61164" y="185004"/>
                  <a:pt x="86177" y="197510"/>
                </a:cubicBezTo>
                <a:cubicBezTo>
                  <a:pt x="95931" y="202387"/>
                  <a:pt x="105415" y="207844"/>
                  <a:pt x="115438" y="212140"/>
                </a:cubicBezTo>
                <a:cubicBezTo>
                  <a:pt x="122525" y="215177"/>
                  <a:pt x="129997" y="217240"/>
                  <a:pt x="137383" y="219456"/>
                </a:cubicBezTo>
                <a:cubicBezTo>
                  <a:pt x="154386" y="224557"/>
                  <a:pt x="171142" y="230815"/>
                  <a:pt x="188590" y="234086"/>
                </a:cubicBezTo>
                <a:cubicBezTo>
                  <a:pt x="210293" y="238155"/>
                  <a:pt x="232481" y="238963"/>
                  <a:pt x="254427" y="241401"/>
                </a:cubicBezTo>
                <a:cubicBezTo>
                  <a:pt x="286459" y="273435"/>
                  <a:pt x="249203" y="242030"/>
                  <a:pt x="320263" y="263347"/>
                </a:cubicBezTo>
                <a:cubicBezTo>
                  <a:pt x="328684" y="265873"/>
                  <a:pt x="334894" y="273100"/>
                  <a:pt x="342209" y="277977"/>
                </a:cubicBezTo>
                <a:cubicBezTo>
                  <a:pt x="381223" y="275539"/>
                  <a:pt x="420376" y="274754"/>
                  <a:pt x="459252" y="270662"/>
                </a:cubicBezTo>
                <a:cubicBezTo>
                  <a:pt x="466921" y="269855"/>
                  <a:pt x="473504" y="262834"/>
                  <a:pt x="481198" y="263347"/>
                </a:cubicBezTo>
                <a:cubicBezTo>
                  <a:pt x="510797" y="265320"/>
                  <a:pt x="539679" y="273351"/>
                  <a:pt x="568980" y="277977"/>
                </a:cubicBezTo>
                <a:cubicBezTo>
                  <a:pt x="586011" y="280666"/>
                  <a:pt x="603118" y="282854"/>
                  <a:pt x="620187" y="285292"/>
                </a:cubicBezTo>
                <a:cubicBezTo>
                  <a:pt x="627502" y="290169"/>
                  <a:pt x="634098" y="296352"/>
                  <a:pt x="642132" y="299923"/>
                </a:cubicBezTo>
                <a:cubicBezTo>
                  <a:pt x="682401" y="317821"/>
                  <a:pt x="714781" y="318939"/>
                  <a:pt x="759175" y="329184"/>
                </a:cubicBezTo>
                <a:cubicBezTo>
                  <a:pt x="766689" y="330918"/>
                  <a:pt x="774224" y="333051"/>
                  <a:pt x="781121" y="336499"/>
                </a:cubicBezTo>
                <a:cubicBezTo>
                  <a:pt x="788985" y="340431"/>
                  <a:pt x="794585" y="348816"/>
                  <a:pt x="803067" y="351129"/>
                </a:cubicBezTo>
                <a:cubicBezTo>
                  <a:pt x="822033" y="356301"/>
                  <a:pt x="842081" y="356006"/>
                  <a:pt x="861588" y="358444"/>
                </a:cubicBezTo>
                <a:cubicBezTo>
                  <a:pt x="913054" y="392755"/>
                  <a:pt x="847797" y="353273"/>
                  <a:pt x="920110" y="380390"/>
                </a:cubicBezTo>
                <a:cubicBezTo>
                  <a:pt x="928342" y="383477"/>
                  <a:pt x="934192" y="391088"/>
                  <a:pt x="942055" y="395020"/>
                </a:cubicBezTo>
                <a:cubicBezTo>
                  <a:pt x="980039" y="414012"/>
                  <a:pt x="950056" y="388391"/>
                  <a:pt x="978631" y="416966"/>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wipe(left)">
                                      <p:cBhvr>
                                        <p:cTn id="7" dur="10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wipe(left)">
                                      <p:cBhvr>
                                        <p:cTn id="12" dur="1000"/>
                                        <p:tgtEl>
                                          <p:spTgt spid="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Effect transition="in" filter="wipe(left)">
                                      <p:cBhvr>
                                        <p:cTn id="17" dur="10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0"/>
            <a:ext cx="9144000" cy="4293704"/>
            <a:chOff x="776749" y="357809"/>
            <a:chExt cx="9144000" cy="4293704"/>
          </a:xfrm>
        </p:grpSpPr>
        <p:pic>
          <p:nvPicPr>
            <p:cNvPr id="24" name="Picture 2" descr="Image map with same links provided elsewhere on this page"/>
            <p:cNvPicPr>
              <a:picLocks noChangeAspect="1" noChangeArrowheads="1"/>
            </p:cNvPicPr>
            <p:nvPr/>
          </p:nvPicPr>
          <p:blipFill>
            <a:blip r:embed="rId3" cstate="print"/>
            <a:srcRect t="6020" r="-2008"/>
            <a:stretch>
              <a:fillRect/>
            </a:stretch>
          </p:blipFill>
          <p:spPr bwMode="auto">
            <a:xfrm>
              <a:off x="5256965" y="357810"/>
              <a:ext cx="4663784" cy="2763078"/>
            </a:xfrm>
            <a:prstGeom prst="rect">
              <a:avLst/>
            </a:prstGeom>
            <a:noFill/>
          </p:spPr>
        </p:pic>
        <p:pic>
          <p:nvPicPr>
            <p:cNvPr id="25" name="Picture 4" descr="Image map with same links provided elsewhere on this page"/>
            <p:cNvPicPr>
              <a:picLocks noChangeAspect="1" noChangeArrowheads="1"/>
            </p:cNvPicPr>
            <p:nvPr/>
          </p:nvPicPr>
          <p:blipFill>
            <a:blip r:embed="rId4" cstate="print"/>
            <a:srcRect t="2560" b="498"/>
            <a:stretch>
              <a:fillRect/>
            </a:stretch>
          </p:blipFill>
          <p:spPr bwMode="auto">
            <a:xfrm>
              <a:off x="776749" y="357809"/>
              <a:ext cx="4572000" cy="4293704"/>
            </a:xfrm>
            <a:prstGeom prst="rect">
              <a:avLst/>
            </a:prstGeom>
            <a:noFill/>
          </p:spPr>
        </p:pic>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21" name="TextBox 20"/>
          <p:cNvSpPr txBox="1">
            <a:spLocks noChangeArrowheads="1"/>
          </p:cNvSpPr>
          <p:nvPr/>
        </p:nvSpPr>
        <p:spPr bwMode="auto">
          <a:xfrm>
            <a:off x="4949686" y="3401643"/>
            <a:ext cx="3548270"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Aug 12</a:t>
            </a:r>
          </a:p>
        </p:txBody>
      </p:sp>
      <p:sp>
        <p:nvSpPr>
          <p:cNvPr id="20" name="TextBox 3"/>
          <p:cNvSpPr txBox="1">
            <a:spLocks noChangeArrowheads="1"/>
          </p:cNvSpPr>
          <p:nvPr/>
        </p:nvSpPr>
        <p:spPr bwMode="auto">
          <a:xfrm>
            <a:off x="4581940" y="2773016"/>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Reconnoiter Mission</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3" name="Group 9"/>
          <p:cNvGrpSpPr/>
          <p:nvPr/>
        </p:nvGrpSpPr>
        <p:grpSpPr>
          <a:xfrm>
            <a:off x="633784" y="3422503"/>
            <a:ext cx="3429000" cy="737175"/>
            <a:chOff x="-533400" y="2885182"/>
            <a:chExt cx="3429000" cy="737175"/>
          </a:xfrm>
        </p:grpSpPr>
        <p:sp>
          <p:nvSpPr>
            <p:cNvPr id="37" name="TextBox 36"/>
            <p:cNvSpPr txBox="1"/>
            <p:nvPr/>
          </p:nvSpPr>
          <p:spPr>
            <a:xfrm>
              <a:off x="-76200" y="3037582"/>
              <a:ext cx="2971800" cy="584775"/>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Camp Fortunate</a:t>
              </a:r>
            </a:p>
          </p:txBody>
        </p:sp>
        <p:sp>
          <p:nvSpPr>
            <p:cNvPr id="38" name="5-Point Star 37"/>
            <p:cNvSpPr/>
            <p:nvPr/>
          </p:nvSpPr>
          <p:spPr>
            <a:xfrm>
              <a:off x="-533400" y="2885182"/>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40"/>
          <p:cNvSpPr/>
          <p:nvPr/>
        </p:nvSpPr>
        <p:spPr>
          <a:xfrm>
            <a:off x="1611630" y="339010"/>
            <a:ext cx="1112520" cy="506810"/>
          </a:xfrm>
          <a:custGeom>
            <a:avLst/>
            <a:gdLst>
              <a:gd name="connsiteX0" fmla="*/ 1112520 w 1112520"/>
              <a:gd name="connsiteY0" fmla="*/ 506810 h 506810"/>
              <a:gd name="connsiteX1" fmla="*/ 1112520 w 1112520"/>
              <a:gd name="connsiteY1" fmla="*/ 506810 h 506810"/>
              <a:gd name="connsiteX2" fmla="*/ 1082040 w 1112520"/>
              <a:gd name="connsiteY2" fmla="*/ 483950 h 506810"/>
              <a:gd name="connsiteX3" fmla="*/ 1062990 w 1112520"/>
              <a:gd name="connsiteY3" fmla="*/ 468710 h 506810"/>
              <a:gd name="connsiteX4" fmla="*/ 1055370 w 1112520"/>
              <a:gd name="connsiteY4" fmla="*/ 457280 h 506810"/>
              <a:gd name="connsiteX5" fmla="*/ 1032510 w 1112520"/>
              <a:gd name="connsiteY5" fmla="*/ 445850 h 506810"/>
              <a:gd name="connsiteX6" fmla="*/ 1036320 w 1112520"/>
              <a:gd name="connsiteY6" fmla="*/ 335360 h 506810"/>
              <a:gd name="connsiteX7" fmla="*/ 1040130 w 1112520"/>
              <a:gd name="connsiteY7" fmla="*/ 323930 h 506810"/>
              <a:gd name="connsiteX8" fmla="*/ 1047750 w 1112520"/>
              <a:gd name="connsiteY8" fmla="*/ 312500 h 506810"/>
              <a:gd name="connsiteX9" fmla="*/ 1051560 w 1112520"/>
              <a:gd name="connsiteY9" fmla="*/ 297260 h 506810"/>
              <a:gd name="connsiteX10" fmla="*/ 1059180 w 1112520"/>
              <a:gd name="connsiteY10" fmla="*/ 285830 h 506810"/>
              <a:gd name="connsiteX11" fmla="*/ 1062990 w 1112520"/>
              <a:gd name="connsiteY11" fmla="*/ 266780 h 506810"/>
              <a:gd name="connsiteX12" fmla="*/ 1055370 w 1112520"/>
              <a:gd name="connsiteY12" fmla="*/ 240110 h 506810"/>
              <a:gd name="connsiteX13" fmla="*/ 1051560 w 1112520"/>
              <a:gd name="connsiteY13" fmla="*/ 228680 h 506810"/>
              <a:gd name="connsiteX14" fmla="*/ 1040130 w 1112520"/>
              <a:gd name="connsiteY14" fmla="*/ 224870 h 506810"/>
              <a:gd name="connsiteX15" fmla="*/ 1021080 w 1112520"/>
              <a:gd name="connsiteY15" fmla="*/ 205820 h 506810"/>
              <a:gd name="connsiteX16" fmla="*/ 990600 w 1112520"/>
              <a:gd name="connsiteY16" fmla="*/ 213440 h 506810"/>
              <a:gd name="connsiteX17" fmla="*/ 933450 w 1112520"/>
              <a:gd name="connsiteY17" fmla="*/ 224870 h 506810"/>
              <a:gd name="connsiteX18" fmla="*/ 922020 w 1112520"/>
              <a:gd name="connsiteY18" fmla="*/ 217250 h 506810"/>
              <a:gd name="connsiteX19" fmla="*/ 910590 w 1112520"/>
              <a:gd name="connsiteY19" fmla="*/ 194390 h 506810"/>
              <a:gd name="connsiteX20" fmla="*/ 895350 w 1112520"/>
              <a:gd name="connsiteY20" fmla="*/ 190580 h 506810"/>
              <a:gd name="connsiteX21" fmla="*/ 826770 w 1112520"/>
              <a:gd name="connsiteY21" fmla="*/ 198200 h 506810"/>
              <a:gd name="connsiteX22" fmla="*/ 815340 w 1112520"/>
              <a:gd name="connsiteY22" fmla="*/ 202010 h 506810"/>
              <a:gd name="connsiteX23" fmla="*/ 781050 w 1112520"/>
              <a:gd name="connsiteY23" fmla="*/ 190580 h 506810"/>
              <a:gd name="connsiteX24" fmla="*/ 762000 w 1112520"/>
              <a:gd name="connsiteY24" fmla="*/ 175340 h 506810"/>
              <a:gd name="connsiteX25" fmla="*/ 750570 w 1112520"/>
              <a:gd name="connsiteY25" fmla="*/ 152480 h 506810"/>
              <a:gd name="connsiteX26" fmla="*/ 727710 w 1112520"/>
              <a:gd name="connsiteY26" fmla="*/ 141050 h 506810"/>
              <a:gd name="connsiteX27" fmla="*/ 716280 w 1112520"/>
              <a:gd name="connsiteY27" fmla="*/ 133430 h 506810"/>
              <a:gd name="connsiteX28" fmla="*/ 681990 w 1112520"/>
              <a:gd name="connsiteY28" fmla="*/ 144860 h 506810"/>
              <a:gd name="connsiteX29" fmla="*/ 666750 w 1112520"/>
              <a:gd name="connsiteY29" fmla="*/ 118190 h 506810"/>
              <a:gd name="connsiteX30" fmla="*/ 575310 w 1112520"/>
              <a:gd name="connsiteY30" fmla="*/ 125810 h 506810"/>
              <a:gd name="connsiteX31" fmla="*/ 434340 w 1112520"/>
              <a:gd name="connsiteY31" fmla="*/ 118190 h 506810"/>
              <a:gd name="connsiteX32" fmla="*/ 415290 w 1112520"/>
              <a:gd name="connsiteY32" fmla="*/ 102950 h 506810"/>
              <a:gd name="connsiteX33" fmla="*/ 369570 w 1112520"/>
              <a:gd name="connsiteY33" fmla="*/ 95330 h 506810"/>
              <a:gd name="connsiteX34" fmla="*/ 316230 w 1112520"/>
              <a:gd name="connsiteY34" fmla="*/ 87710 h 506810"/>
              <a:gd name="connsiteX35" fmla="*/ 304800 w 1112520"/>
              <a:gd name="connsiteY35" fmla="*/ 83900 h 506810"/>
              <a:gd name="connsiteX36" fmla="*/ 281940 w 1112520"/>
              <a:gd name="connsiteY36" fmla="*/ 80090 h 506810"/>
              <a:gd name="connsiteX37" fmla="*/ 243840 w 1112520"/>
              <a:gd name="connsiteY37" fmla="*/ 61040 h 506810"/>
              <a:gd name="connsiteX38" fmla="*/ 209550 w 1112520"/>
              <a:gd name="connsiteY38" fmla="*/ 49610 h 506810"/>
              <a:gd name="connsiteX39" fmla="*/ 152400 w 1112520"/>
              <a:gd name="connsiteY39" fmla="*/ 41990 h 506810"/>
              <a:gd name="connsiteX40" fmla="*/ 148590 w 1112520"/>
              <a:gd name="connsiteY40" fmla="*/ 22940 h 506810"/>
              <a:gd name="connsiteX41" fmla="*/ 87630 w 1112520"/>
              <a:gd name="connsiteY41" fmla="*/ 19130 h 506810"/>
              <a:gd name="connsiteX42" fmla="*/ 60960 w 1112520"/>
              <a:gd name="connsiteY42" fmla="*/ 7700 h 506810"/>
              <a:gd name="connsiteX43" fmla="*/ 49530 w 1112520"/>
              <a:gd name="connsiteY43" fmla="*/ 80 h 506810"/>
              <a:gd name="connsiteX44" fmla="*/ 0 w 1112520"/>
              <a:gd name="connsiteY44" fmla="*/ 3890 h 50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2520" h="506810">
                <a:moveTo>
                  <a:pt x="1112520" y="506810"/>
                </a:moveTo>
                <a:lnTo>
                  <a:pt x="1112520" y="506810"/>
                </a:lnTo>
                <a:cubicBezTo>
                  <a:pt x="1102360" y="499190"/>
                  <a:pt x="1091480" y="492446"/>
                  <a:pt x="1082040" y="483950"/>
                </a:cubicBezTo>
                <a:cubicBezTo>
                  <a:pt x="1061765" y="465703"/>
                  <a:pt x="1087909" y="477016"/>
                  <a:pt x="1062990" y="468710"/>
                </a:cubicBezTo>
                <a:cubicBezTo>
                  <a:pt x="1060450" y="464900"/>
                  <a:pt x="1058608" y="460518"/>
                  <a:pt x="1055370" y="457280"/>
                </a:cubicBezTo>
                <a:cubicBezTo>
                  <a:pt x="1047984" y="449894"/>
                  <a:pt x="1041806" y="448949"/>
                  <a:pt x="1032510" y="445850"/>
                </a:cubicBezTo>
                <a:cubicBezTo>
                  <a:pt x="1033780" y="409020"/>
                  <a:pt x="1034021" y="372140"/>
                  <a:pt x="1036320" y="335360"/>
                </a:cubicBezTo>
                <a:cubicBezTo>
                  <a:pt x="1036571" y="331352"/>
                  <a:pt x="1038334" y="327522"/>
                  <a:pt x="1040130" y="323930"/>
                </a:cubicBezTo>
                <a:cubicBezTo>
                  <a:pt x="1042178" y="319834"/>
                  <a:pt x="1045210" y="316310"/>
                  <a:pt x="1047750" y="312500"/>
                </a:cubicBezTo>
                <a:cubicBezTo>
                  <a:pt x="1049020" y="307420"/>
                  <a:pt x="1049497" y="302073"/>
                  <a:pt x="1051560" y="297260"/>
                </a:cubicBezTo>
                <a:cubicBezTo>
                  <a:pt x="1053364" y="293051"/>
                  <a:pt x="1057572" y="290117"/>
                  <a:pt x="1059180" y="285830"/>
                </a:cubicBezTo>
                <a:cubicBezTo>
                  <a:pt x="1061454" y="279767"/>
                  <a:pt x="1061720" y="273130"/>
                  <a:pt x="1062990" y="266780"/>
                </a:cubicBezTo>
                <a:cubicBezTo>
                  <a:pt x="1060450" y="257890"/>
                  <a:pt x="1058027" y="248966"/>
                  <a:pt x="1055370" y="240110"/>
                </a:cubicBezTo>
                <a:cubicBezTo>
                  <a:pt x="1054216" y="236263"/>
                  <a:pt x="1054400" y="231520"/>
                  <a:pt x="1051560" y="228680"/>
                </a:cubicBezTo>
                <a:cubicBezTo>
                  <a:pt x="1048720" y="225840"/>
                  <a:pt x="1043940" y="226140"/>
                  <a:pt x="1040130" y="224870"/>
                </a:cubicBezTo>
                <a:cubicBezTo>
                  <a:pt x="1035974" y="218635"/>
                  <a:pt x="1030316" y="206975"/>
                  <a:pt x="1021080" y="205820"/>
                </a:cubicBezTo>
                <a:cubicBezTo>
                  <a:pt x="1010170" y="204456"/>
                  <a:pt x="1000683" y="211279"/>
                  <a:pt x="990600" y="213440"/>
                </a:cubicBezTo>
                <a:cubicBezTo>
                  <a:pt x="900755" y="232693"/>
                  <a:pt x="978243" y="213672"/>
                  <a:pt x="933450" y="224870"/>
                </a:cubicBezTo>
                <a:cubicBezTo>
                  <a:pt x="929640" y="222330"/>
                  <a:pt x="924881" y="220826"/>
                  <a:pt x="922020" y="217250"/>
                </a:cubicBezTo>
                <a:cubicBezTo>
                  <a:pt x="913327" y="206383"/>
                  <a:pt x="924355" y="203567"/>
                  <a:pt x="910590" y="194390"/>
                </a:cubicBezTo>
                <a:cubicBezTo>
                  <a:pt x="906233" y="191485"/>
                  <a:pt x="900430" y="191850"/>
                  <a:pt x="895350" y="190580"/>
                </a:cubicBezTo>
                <a:cubicBezTo>
                  <a:pt x="872490" y="193120"/>
                  <a:pt x="849540" y="194947"/>
                  <a:pt x="826770" y="198200"/>
                </a:cubicBezTo>
                <a:cubicBezTo>
                  <a:pt x="822794" y="198768"/>
                  <a:pt x="819301" y="202670"/>
                  <a:pt x="815340" y="202010"/>
                </a:cubicBezTo>
                <a:cubicBezTo>
                  <a:pt x="803456" y="200029"/>
                  <a:pt x="781050" y="190580"/>
                  <a:pt x="781050" y="190580"/>
                </a:cubicBezTo>
                <a:cubicBezTo>
                  <a:pt x="759212" y="157823"/>
                  <a:pt x="788290" y="196372"/>
                  <a:pt x="762000" y="175340"/>
                </a:cubicBezTo>
                <a:cubicBezTo>
                  <a:pt x="744157" y="161065"/>
                  <a:pt x="762841" y="167818"/>
                  <a:pt x="750570" y="152480"/>
                </a:cubicBezTo>
                <a:cubicBezTo>
                  <a:pt x="743291" y="143381"/>
                  <a:pt x="736913" y="145651"/>
                  <a:pt x="727710" y="141050"/>
                </a:cubicBezTo>
                <a:cubicBezTo>
                  <a:pt x="723614" y="139002"/>
                  <a:pt x="720090" y="135970"/>
                  <a:pt x="716280" y="133430"/>
                </a:cubicBezTo>
                <a:cubicBezTo>
                  <a:pt x="690078" y="150898"/>
                  <a:pt x="702108" y="151566"/>
                  <a:pt x="681990" y="144860"/>
                </a:cubicBezTo>
                <a:cubicBezTo>
                  <a:pt x="679738" y="138104"/>
                  <a:pt x="674951" y="119728"/>
                  <a:pt x="666750" y="118190"/>
                </a:cubicBezTo>
                <a:cubicBezTo>
                  <a:pt x="663559" y="117592"/>
                  <a:pt x="582607" y="125147"/>
                  <a:pt x="575310" y="125810"/>
                </a:cubicBezTo>
                <a:cubicBezTo>
                  <a:pt x="528320" y="123270"/>
                  <a:pt x="481267" y="121710"/>
                  <a:pt x="434340" y="118190"/>
                </a:cubicBezTo>
                <a:cubicBezTo>
                  <a:pt x="398023" y="115466"/>
                  <a:pt x="448560" y="114832"/>
                  <a:pt x="415290" y="102950"/>
                </a:cubicBezTo>
                <a:cubicBezTo>
                  <a:pt x="400740" y="97754"/>
                  <a:pt x="384810" y="97870"/>
                  <a:pt x="369570" y="95330"/>
                </a:cubicBezTo>
                <a:cubicBezTo>
                  <a:pt x="346570" y="72330"/>
                  <a:pt x="367804" y="87710"/>
                  <a:pt x="316230" y="87710"/>
                </a:cubicBezTo>
                <a:cubicBezTo>
                  <a:pt x="312214" y="87710"/>
                  <a:pt x="308720" y="84771"/>
                  <a:pt x="304800" y="83900"/>
                </a:cubicBezTo>
                <a:cubicBezTo>
                  <a:pt x="297259" y="82224"/>
                  <a:pt x="289560" y="81360"/>
                  <a:pt x="281940" y="80090"/>
                </a:cubicBezTo>
                <a:cubicBezTo>
                  <a:pt x="267952" y="59108"/>
                  <a:pt x="280040" y="71687"/>
                  <a:pt x="243840" y="61040"/>
                </a:cubicBezTo>
                <a:cubicBezTo>
                  <a:pt x="232281" y="57640"/>
                  <a:pt x="209550" y="49610"/>
                  <a:pt x="209550" y="49610"/>
                </a:cubicBezTo>
                <a:cubicBezTo>
                  <a:pt x="181296" y="51783"/>
                  <a:pt x="162059" y="67747"/>
                  <a:pt x="152400" y="41990"/>
                </a:cubicBezTo>
                <a:cubicBezTo>
                  <a:pt x="150126" y="35927"/>
                  <a:pt x="154697" y="25095"/>
                  <a:pt x="148590" y="22940"/>
                </a:cubicBezTo>
                <a:cubicBezTo>
                  <a:pt x="129391" y="16164"/>
                  <a:pt x="107950" y="20400"/>
                  <a:pt x="87630" y="19130"/>
                </a:cubicBezTo>
                <a:cubicBezTo>
                  <a:pt x="58934" y="0"/>
                  <a:pt x="95404" y="22462"/>
                  <a:pt x="60960" y="7700"/>
                </a:cubicBezTo>
                <a:cubicBezTo>
                  <a:pt x="56751" y="5896"/>
                  <a:pt x="53340" y="2620"/>
                  <a:pt x="49530" y="80"/>
                </a:cubicBezTo>
                <a:cubicBezTo>
                  <a:pt x="12749" y="4678"/>
                  <a:pt x="29289" y="3890"/>
                  <a:pt x="0" y="389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469654" y="1095857"/>
            <a:ext cx="1746966" cy="747175"/>
          </a:xfrm>
          <a:custGeom>
            <a:avLst/>
            <a:gdLst>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43785 w 1739851"/>
              <a:gd name="connsiteY88" fmla="*/ 106739 h 747175"/>
              <a:gd name="connsiteX89" fmla="*/ 1679365 w 1739851"/>
              <a:gd name="connsiteY89" fmla="*/ 113855 h 747175"/>
              <a:gd name="connsiteX90" fmla="*/ 1690039 w 1739851"/>
              <a:gd name="connsiteY90" fmla="*/ 120971 h 747175"/>
              <a:gd name="connsiteX91" fmla="*/ 1700713 w 1739851"/>
              <a:gd name="connsiteY91" fmla="*/ 131645 h 747175"/>
              <a:gd name="connsiteX92" fmla="*/ 1714945 w 1739851"/>
              <a:gd name="connsiteY92" fmla="*/ 138761 h 747175"/>
              <a:gd name="connsiteX93" fmla="*/ 1725619 w 1739851"/>
              <a:gd name="connsiteY93" fmla="*/ 149435 h 747175"/>
              <a:gd name="connsiteX94" fmla="*/ 1739851 w 1739851"/>
              <a:gd name="connsiteY94"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690039 w 1739851"/>
              <a:gd name="connsiteY89" fmla="*/ 120971 h 747175"/>
              <a:gd name="connsiteX90" fmla="*/ 1700713 w 1739851"/>
              <a:gd name="connsiteY90" fmla="*/ 131645 h 747175"/>
              <a:gd name="connsiteX91" fmla="*/ 1714945 w 1739851"/>
              <a:gd name="connsiteY91" fmla="*/ 138761 h 747175"/>
              <a:gd name="connsiteX92" fmla="*/ 1725619 w 1739851"/>
              <a:gd name="connsiteY92" fmla="*/ 149435 h 747175"/>
              <a:gd name="connsiteX93" fmla="*/ 1739851 w 1739851"/>
              <a:gd name="connsiteY93"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25619 w 1739851"/>
              <a:gd name="connsiteY91" fmla="*/ 149435 h 747175"/>
              <a:gd name="connsiteX92" fmla="*/ 1739851 w 1739851"/>
              <a:gd name="connsiteY92"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39851 w 1739851"/>
              <a:gd name="connsiteY91"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39851 w 1739851"/>
              <a:gd name="connsiteY90"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39851 w 1739851"/>
              <a:gd name="connsiteY89"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739851 w 1739851"/>
              <a:gd name="connsiteY88" fmla="*/ 152993 h 747175"/>
              <a:gd name="connsiteX0" fmla="*/ 0 w 1746966"/>
              <a:gd name="connsiteY0" fmla="*/ 747175 h 747175"/>
              <a:gd name="connsiteX1" fmla="*/ 0 w 1746966"/>
              <a:gd name="connsiteY1" fmla="*/ 747175 h 747175"/>
              <a:gd name="connsiteX2" fmla="*/ 42696 w 1746966"/>
              <a:gd name="connsiteY2" fmla="*/ 725827 h 747175"/>
              <a:gd name="connsiteX3" fmla="*/ 60486 w 1746966"/>
              <a:gd name="connsiteY3" fmla="*/ 722269 h 747175"/>
              <a:gd name="connsiteX4" fmla="*/ 71159 w 1746966"/>
              <a:gd name="connsiteY4" fmla="*/ 715153 h 747175"/>
              <a:gd name="connsiteX5" fmla="*/ 103181 w 1746966"/>
              <a:gd name="connsiteY5" fmla="*/ 704479 h 747175"/>
              <a:gd name="connsiteX6" fmla="*/ 113855 w 1746966"/>
              <a:gd name="connsiteY6" fmla="*/ 700921 h 747175"/>
              <a:gd name="connsiteX7" fmla="*/ 124529 w 1746966"/>
              <a:gd name="connsiteY7" fmla="*/ 693805 h 747175"/>
              <a:gd name="connsiteX8" fmla="*/ 131645 w 1746966"/>
              <a:gd name="connsiteY8" fmla="*/ 683131 h 747175"/>
              <a:gd name="connsiteX9" fmla="*/ 156551 w 1746966"/>
              <a:gd name="connsiteY9" fmla="*/ 676015 h 747175"/>
              <a:gd name="connsiteX10" fmla="*/ 170783 w 1746966"/>
              <a:gd name="connsiteY10" fmla="*/ 668899 h 747175"/>
              <a:gd name="connsiteX11" fmla="*/ 185015 w 1746966"/>
              <a:gd name="connsiteY11" fmla="*/ 665341 h 747175"/>
              <a:gd name="connsiteX12" fmla="*/ 316660 w 1746966"/>
              <a:gd name="connsiteY12" fmla="*/ 654668 h 747175"/>
              <a:gd name="connsiteX13" fmla="*/ 362914 w 1746966"/>
              <a:gd name="connsiteY13" fmla="*/ 636878 h 747175"/>
              <a:gd name="connsiteX14" fmla="*/ 409167 w 1746966"/>
              <a:gd name="connsiteY14" fmla="*/ 636878 h 747175"/>
              <a:gd name="connsiteX15" fmla="*/ 419841 w 1746966"/>
              <a:gd name="connsiteY15" fmla="*/ 633320 h 747175"/>
              <a:gd name="connsiteX16" fmla="*/ 441189 w 1746966"/>
              <a:gd name="connsiteY16" fmla="*/ 619088 h 747175"/>
              <a:gd name="connsiteX17" fmla="*/ 444747 w 1746966"/>
              <a:gd name="connsiteY17" fmla="*/ 608414 h 747175"/>
              <a:gd name="connsiteX18" fmla="*/ 462537 w 1746966"/>
              <a:gd name="connsiteY18" fmla="*/ 601298 h 747175"/>
              <a:gd name="connsiteX19" fmla="*/ 473211 w 1746966"/>
              <a:gd name="connsiteY19" fmla="*/ 597740 h 747175"/>
              <a:gd name="connsiteX20" fmla="*/ 498117 w 1746966"/>
              <a:gd name="connsiteY20" fmla="*/ 587066 h 747175"/>
              <a:gd name="connsiteX21" fmla="*/ 508791 w 1746966"/>
              <a:gd name="connsiteY21" fmla="*/ 565718 h 747175"/>
              <a:gd name="connsiteX22" fmla="*/ 512349 w 1746966"/>
              <a:gd name="connsiteY22" fmla="*/ 555044 h 747175"/>
              <a:gd name="connsiteX23" fmla="*/ 519465 w 1746966"/>
              <a:gd name="connsiteY23" fmla="*/ 540812 h 747175"/>
              <a:gd name="connsiteX24" fmla="*/ 530138 w 1746966"/>
              <a:gd name="connsiteY24" fmla="*/ 519464 h 747175"/>
              <a:gd name="connsiteX25" fmla="*/ 533696 w 1746966"/>
              <a:gd name="connsiteY25" fmla="*/ 451863 h 747175"/>
              <a:gd name="connsiteX26" fmla="*/ 540812 w 1746966"/>
              <a:gd name="connsiteY26" fmla="*/ 430515 h 747175"/>
              <a:gd name="connsiteX27" fmla="*/ 551486 w 1746966"/>
              <a:gd name="connsiteY27" fmla="*/ 394935 h 747175"/>
              <a:gd name="connsiteX28" fmla="*/ 558602 w 1746966"/>
              <a:gd name="connsiteY28" fmla="*/ 348682 h 747175"/>
              <a:gd name="connsiteX29" fmla="*/ 565718 w 1746966"/>
              <a:gd name="connsiteY29" fmla="*/ 338008 h 747175"/>
              <a:gd name="connsiteX30" fmla="*/ 576392 w 1746966"/>
              <a:gd name="connsiteY30" fmla="*/ 316660 h 747175"/>
              <a:gd name="connsiteX31" fmla="*/ 587066 w 1746966"/>
              <a:gd name="connsiteY31" fmla="*/ 313102 h 747175"/>
              <a:gd name="connsiteX32" fmla="*/ 597740 w 1746966"/>
              <a:gd name="connsiteY32" fmla="*/ 305986 h 747175"/>
              <a:gd name="connsiteX33" fmla="*/ 608414 w 1746966"/>
              <a:gd name="connsiteY33" fmla="*/ 302428 h 747175"/>
              <a:gd name="connsiteX34" fmla="*/ 622646 w 1746966"/>
              <a:gd name="connsiteY34" fmla="*/ 295312 h 747175"/>
              <a:gd name="connsiteX35" fmla="*/ 633320 w 1746966"/>
              <a:gd name="connsiteY35" fmla="*/ 273964 h 747175"/>
              <a:gd name="connsiteX36" fmla="*/ 636878 w 1746966"/>
              <a:gd name="connsiteY36" fmla="*/ 263290 h 747175"/>
              <a:gd name="connsiteX37" fmla="*/ 647552 w 1746966"/>
              <a:gd name="connsiteY37" fmla="*/ 259732 h 747175"/>
              <a:gd name="connsiteX38" fmla="*/ 654668 w 1746966"/>
              <a:gd name="connsiteY38" fmla="*/ 249058 h 747175"/>
              <a:gd name="connsiteX39" fmla="*/ 665342 w 1746966"/>
              <a:gd name="connsiteY39" fmla="*/ 245500 h 747175"/>
              <a:gd name="connsiteX40" fmla="*/ 690247 w 1746966"/>
              <a:gd name="connsiteY40" fmla="*/ 238384 h 747175"/>
              <a:gd name="connsiteX41" fmla="*/ 761407 w 1746966"/>
              <a:gd name="connsiteY41" fmla="*/ 245500 h 747175"/>
              <a:gd name="connsiteX42" fmla="*/ 782755 w 1746966"/>
              <a:gd name="connsiteY42" fmla="*/ 238384 h 747175"/>
              <a:gd name="connsiteX43" fmla="*/ 796987 w 1746966"/>
              <a:gd name="connsiteY43" fmla="*/ 234826 h 747175"/>
              <a:gd name="connsiteX44" fmla="*/ 807661 w 1746966"/>
              <a:gd name="connsiteY44" fmla="*/ 224152 h 747175"/>
              <a:gd name="connsiteX45" fmla="*/ 818335 w 1746966"/>
              <a:gd name="connsiteY45" fmla="*/ 217036 h 747175"/>
              <a:gd name="connsiteX46" fmla="*/ 836124 w 1746966"/>
              <a:gd name="connsiteY46" fmla="*/ 202804 h 747175"/>
              <a:gd name="connsiteX47" fmla="*/ 850356 w 1746966"/>
              <a:gd name="connsiteY47" fmla="*/ 181457 h 747175"/>
              <a:gd name="connsiteX48" fmla="*/ 853914 w 1746966"/>
              <a:gd name="connsiteY48" fmla="*/ 170783 h 747175"/>
              <a:gd name="connsiteX49" fmla="*/ 864588 w 1746966"/>
              <a:gd name="connsiteY49" fmla="*/ 160109 h 747175"/>
              <a:gd name="connsiteX50" fmla="*/ 882378 w 1746966"/>
              <a:gd name="connsiteY50" fmla="*/ 145877 h 747175"/>
              <a:gd name="connsiteX51" fmla="*/ 885936 w 1746966"/>
              <a:gd name="connsiteY51" fmla="*/ 135203 h 747175"/>
              <a:gd name="connsiteX52" fmla="*/ 893052 w 1746966"/>
              <a:gd name="connsiteY52" fmla="*/ 124529 h 747175"/>
              <a:gd name="connsiteX53" fmla="*/ 903726 w 1746966"/>
              <a:gd name="connsiteY53" fmla="*/ 88949 h 747175"/>
              <a:gd name="connsiteX54" fmla="*/ 914400 w 1746966"/>
              <a:gd name="connsiteY54" fmla="*/ 46254 h 747175"/>
              <a:gd name="connsiteX55" fmla="*/ 921516 w 1746966"/>
              <a:gd name="connsiteY55" fmla="*/ 10674 h 747175"/>
              <a:gd name="connsiteX56" fmla="*/ 928632 w 1746966"/>
              <a:gd name="connsiteY56" fmla="*/ 0 h 747175"/>
              <a:gd name="connsiteX57" fmla="*/ 953538 w 1746966"/>
              <a:gd name="connsiteY57" fmla="*/ 3558 h 747175"/>
              <a:gd name="connsiteX58" fmla="*/ 964212 w 1746966"/>
              <a:gd name="connsiteY58" fmla="*/ 7116 h 747175"/>
              <a:gd name="connsiteX59" fmla="*/ 978443 w 1746966"/>
              <a:gd name="connsiteY59" fmla="*/ 28464 h 747175"/>
              <a:gd name="connsiteX60" fmla="*/ 989117 w 1746966"/>
              <a:gd name="connsiteY60" fmla="*/ 39138 h 747175"/>
              <a:gd name="connsiteX61" fmla="*/ 999791 w 1746966"/>
              <a:gd name="connsiteY61" fmla="*/ 42696 h 747175"/>
              <a:gd name="connsiteX62" fmla="*/ 1028255 w 1746966"/>
              <a:gd name="connsiteY62" fmla="*/ 53369 h 747175"/>
              <a:gd name="connsiteX63" fmla="*/ 1042487 w 1746966"/>
              <a:gd name="connsiteY63" fmla="*/ 60485 h 747175"/>
              <a:gd name="connsiteX64" fmla="*/ 1046045 w 1746966"/>
              <a:gd name="connsiteY64" fmla="*/ 71159 h 747175"/>
              <a:gd name="connsiteX65" fmla="*/ 1056719 w 1746966"/>
              <a:gd name="connsiteY65" fmla="*/ 74717 h 747175"/>
              <a:gd name="connsiteX66" fmla="*/ 1067393 w 1746966"/>
              <a:gd name="connsiteY66" fmla="*/ 81833 h 747175"/>
              <a:gd name="connsiteX67" fmla="*/ 1085183 w 1746966"/>
              <a:gd name="connsiteY67" fmla="*/ 99623 h 747175"/>
              <a:gd name="connsiteX68" fmla="*/ 1088741 w 1746966"/>
              <a:gd name="connsiteY68" fmla="*/ 110297 h 747175"/>
              <a:gd name="connsiteX69" fmla="*/ 1167016 w 1746966"/>
              <a:gd name="connsiteY69" fmla="*/ 117413 h 747175"/>
              <a:gd name="connsiteX70" fmla="*/ 1188364 w 1746966"/>
              <a:gd name="connsiteY70" fmla="*/ 120971 h 747175"/>
              <a:gd name="connsiteX71" fmla="*/ 1206154 w 1746966"/>
              <a:gd name="connsiteY71" fmla="*/ 128087 h 747175"/>
              <a:gd name="connsiteX72" fmla="*/ 1220386 w 1746966"/>
              <a:gd name="connsiteY72" fmla="*/ 131645 h 747175"/>
              <a:gd name="connsiteX73" fmla="*/ 1231060 w 1746966"/>
              <a:gd name="connsiteY73" fmla="*/ 142319 h 747175"/>
              <a:gd name="connsiteX74" fmla="*/ 1344915 w 1746966"/>
              <a:gd name="connsiteY74" fmla="*/ 135203 h 747175"/>
              <a:gd name="connsiteX75" fmla="*/ 1376937 w 1746966"/>
              <a:gd name="connsiteY75" fmla="*/ 131645 h 747175"/>
              <a:gd name="connsiteX76" fmla="*/ 1387611 w 1746966"/>
              <a:gd name="connsiteY76" fmla="*/ 124529 h 747175"/>
              <a:gd name="connsiteX77" fmla="*/ 1426749 w 1746966"/>
              <a:gd name="connsiteY77" fmla="*/ 120971 h 747175"/>
              <a:gd name="connsiteX78" fmla="*/ 1465886 w 1746966"/>
              <a:gd name="connsiteY78" fmla="*/ 113855 h 747175"/>
              <a:gd name="connsiteX79" fmla="*/ 1480118 w 1746966"/>
              <a:gd name="connsiteY79" fmla="*/ 110297 h 747175"/>
              <a:gd name="connsiteX80" fmla="*/ 1501466 w 1746966"/>
              <a:gd name="connsiteY80" fmla="*/ 99623 h 747175"/>
              <a:gd name="connsiteX81" fmla="*/ 1505024 w 1746966"/>
              <a:gd name="connsiteY81" fmla="*/ 88949 h 747175"/>
              <a:gd name="connsiteX82" fmla="*/ 1515698 w 1746966"/>
              <a:gd name="connsiteY82" fmla="*/ 85391 h 747175"/>
              <a:gd name="connsiteX83" fmla="*/ 1526372 w 1746966"/>
              <a:gd name="connsiteY83" fmla="*/ 78275 h 747175"/>
              <a:gd name="connsiteX84" fmla="*/ 1572626 w 1746966"/>
              <a:gd name="connsiteY84" fmla="*/ 85391 h 747175"/>
              <a:gd name="connsiteX85" fmla="*/ 1604647 w 1746966"/>
              <a:gd name="connsiteY85" fmla="*/ 92507 h 747175"/>
              <a:gd name="connsiteX86" fmla="*/ 1622437 w 1746966"/>
              <a:gd name="connsiteY86" fmla="*/ 96065 h 747175"/>
              <a:gd name="connsiteX87" fmla="*/ 1633111 w 1746966"/>
              <a:gd name="connsiteY87" fmla="*/ 103181 h 747175"/>
              <a:gd name="connsiteX88" fmla="*/ 1746966 w 1746966"/>
              <a:gd name="connsiteY88" fmla="*/ 106739 h 74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746966" h="747175">
                <a:moveTo>
                  <a:pt x="0" y="747175"/>
                </a:moveTo>
                <a:lnTo>
                  <a:pt x="0" y="747175"/>
                </a:lnTo>
                <a:cubicBezTo>
                  <a:pt x="14232" y="740059"/>
                  <a:pt x="27983" y="731885"/>
                  <a:pt x="42696" y="725827"/>
                </a:cubicBezTo>
                <a:cubicBezTo>
                  <a:pt x="48288" y="723524"/>
                  <a:pt x="54824" y="724392"/>
                  <a:pt x="60486" y="722269"/>
                </a:cubicBezTo>
                <a:cubicBezTo>
                  <a:pt x="64490" y="720768"/>
                  <a:pt x="67212" y="716798"/>
                  <a:pt x="71159" y="715153"/>
                </a:cubicBezTo>
                <a:cubicBezTo>
                  <a:pt x="81545" y="710825"/>
                  <a:pt x="92507" y="708037"/>
                  <a:pt x="103181" y="704479"/>
                </a:cubicBezTo>
                <a:cubicBezTo>
                  <a:pt x="106739" y="703293"/>
                  <a:pt x="110734" y="703001"/>
                  <a:pt x="113855" y="700921"/>
                </a:cubicBezTo>
                <a:lnTo>
                  <a:pt x="124529" y="693805"/>
                </a:lnTo>
                <a:cubicBezTo>
                  <a:pt x="126901" y="690247"/>
                  <a:pt x="128306" y="685802"/>
                  <a:pt x="131645" y="683131"/>
                </a:cubicBezTo>
                <a:cubicBezTo>
                  <a:pt x="134175" y="681107"/>
                  <a:pt x="155348" y="676466"/>
                  <a:pt x="156551" y="676015"/>
                </a:cubicBezTo>
                <a:cubicBezTo>
                  <a:pt x="161517" y="674153"/>
                  <a:pt x="165817" y="670761"/>
                  <a:pt x="170783" y="668899"/>
                </a:cubicBezTo>
                <a:cubicBezTo>
                  <a:pt x="175362" y="667182"/>
                  <a:pt x="180209" y="666242"/>
                  <a:pt x="185015" y="665341"/>
                </a:cubicBezTo>
                <a:cubicBezTo>
                  <a:pt x="246817" y="653753"/>
                  <a:pt x="234196" y="657966"/>
                  <a:pt x="316660" y="654668"/>
                </a:cubicBezTo>
                <a:cubicBezTo>
                  <a:pt x="353714" y="642317"/>
                  <a:pt x="338618" y="649026"/>
                  <a:pt x="362914" y="636878"/>
                </a:cubicBezTo>
                <a:cubicBezTo>
                  <a:pt x="388237" y="641099"/>
                  <a:pt x="382114" y="642289"/>
                  <a:pt x="409167" y="636878"/>
                </a:cubicBezTo>
                <a:cubicBezTo>
                  <a:pt x="412845" y="636142"/>
                  <a:pt x="416563" y="635141"/>
                  <a:pt x="419841" y="633320"/>
                </a:cubicBezTo>
                <a:cubicBezTo>
                  <a:pt x="427317" y="629167"/>
                  <a:pt x="441189" y="619088"/>
                  <a:pt x="441189" y="619088"/>
                </a:cubicBezTo>
                <a:cubicBezTo>
                  <a:pt x="442375" y="615530"/>
                  <a:pt x="441866" y="610815"/>
                  <a:pt x="444747" y="608414"/>
                </a:cubicBezTo>
                <a:cubicBezTo>
                  <a:pt x="449653" y="604325"/>
                  <a:pt x="456557" y="603541"/>
                  <a:pt x="462537" y="601298"/>
                </a:cubicBezTo>
                <a:cubicBezTo>
                  <a:pt x="466049" y="599981"/>
                  <a:pt x="469764" y="599217"/>
                  <a:pt x="473211" y="597740"/>
                </a:cubicBezTo>
                <a:cubicBezTo>
                  <a:pt x="503987" y="584550"/>
                  <a:pt x="473085" y="595410"/>
                  <a:pt x="498117" y="587066"/>
                </a:cubicBezTo>
                <a:cubicBezTo>
                  <a:pt x="507060" y="560237"/>
                  <a:pt x="494996" y="593307"/>
                  <a:pt x="508791" y="565718"/>
                </a:cubicBezTo>
                <a:cubicBezTo>
                  <a:pt x="510468" y="562363"/>
                  <a:pt x="510872" y="558491"/>
                  <a:pt x="512349" y="555044"/>
                </a:cubicBezTo>
                <a:cubicBezTo>
                  <a:pt x="514438" y="550169"/>
                  <a:pt x="517376" y="545687"/>
                  <a:pt x="519465" y="540812"/>
                </a:cubicBezTo>
                <a:cubicBezTo>
                  <a:pt x="528304" y="520186"/>
                  <a:pt x="516461" y="539980"/>
                  <a:pt x="530138" y="519464"/>
                </a:cubicBezTo>
                <a:cubicBezTo>
                  <a:pt x="531324" y="496930"/>
                  <a:pt x="531007" y="474267"/>
                  <a:pt x="533696" y="451863"/>
                </a:cubicBezTo>
                <a:cubicBezTo>
                  <a:pt x="534590" y="444416"/>
                  <a:pt x="539125" y="437824"/>
                  <a:pt x="540812" y="430515"/>
                </a:cubicBezTo>
                <a:cubicBezTo>
                  <a:pt x="548893" y="395499"/>
                  <a:pt x="537720" y="415583"/>
                  <a:pt x="551486" y="394935"/>
                </a:cubicBezTo>
                <a:cubicBezTo>
                  <a:pt x="552507" y="384729"/>
                  <a:pt x="552190" y="361505"/>
                  <a:pt x="558602" y="348682"/>
                </a:cubicBezTo>
                <a:cubicBezTo>
                  <a:pt x="560514" y="344857"/>
                  <a:pt x="563806" y="341833"/>
                  <a:pt x="565718" y="338008"/>
                </a:cubicBezTo>
                <a:cubicBezTo>
                  <a:pt x="570015" y="329414"/>
                  <a:pt x="567895" y="323458"/>
                  <a:pt x="576392" y="316660"/>
                </a:cubicBezTo>
                <a:cubicBezTo>
                  <a:pt x="579321" y="314317"/>
                  <a:pt x="583711" y="314779"/>
                  <a:pt x="587066" y="313102"/>
                </a:cubicBezTo>
                <a:cubicBezTo>
                  <a:pt x="590891" y="311190"/>
                  <a:pt x="593915" y="307898"/>
                  <a:pt x="597740" y="305986"/>
                </a:cubicBezTo>
                <a:cubicBezTo>
                  <a:pt x="601095" y="304309"/>
                  <a:pt x="604967" y="303905"/>
                  <a:pt x="608414" y="302428"/>
                </a:cubicBezTo>
                <a:cubicBezTo>
                  <a:pt x="613289" y="300339"/>
                  <a:pt x="617902" y="297684"/>
                  <a:pt x="622646" y="295312"/>
                </a:cubicBezTo>
                <a:cubicBezTo>
                  <a:pt x="631589" y="268483"/>
                  <a:pt x="619525" y="301553"/>
                  <a:pt x="633320" y="273964"/>
                </a:cubicBezTo>
                <a:cubicBezTo>
                  <a:pt x="634997" y="270609"/>
                  <a:pt x="634226" y="265942"/>
                  <a:pt x="636878" y="263290"/>
                </a:cubicBezTo>
                <a:cubicBezTo>
                  <a:pt x="639530" y="260638"/>
                  <a:pt x="643994" y="260918"/>
                  <a:pt x="647552" y="259732"/>
                </a:cubicBezTo>
                <a:cubicBezTo>
                  <a:pt x="649924" y="256174"/>
                  <a:pt x="651329" y="251729"/>
                  <a:pt x="654668" y="249058"/>
                </a:cubicBezTo>
                <a:cubicBezTo>
                  <a:pt x="657597" y="246715"/>
                  <a:pt x="661750" y="246578"/>
                  <a:pt x="665342" y="245500"/>
                </a:cubicBezTo>
                <a:cubicBezTo>
                  <a:pt x="673612" y="243019"/>
                  <a:pt x="681945" y="240756"/>
                  <a:pt x="690247" y="238384"/>
                </a:cubicBezTo>
                <a:cubicBezTo>
                  <a:pt x="716843" y="247249"/>
                  <a:pt x="714615" y="247534"/>
                  <a:pt x="761407" y="245500"/>
                </a:cubicBezTo>
                <a:cubicBezTo>
                  <a:pt x="768901" y="245174"/>
                  <a:pt x="775570" y="240539"/>
                  <a:pt x="782755" y="238384"/>
                </a:cubicBezTo>
                <a:cubicBezTo>
                  <a:pt x="787439" y="236979"/>
                  <a:pt x="792243" y="236012"/>
                  <a:pt x="796987" y="234826"/>
                </a:cubicBezTo>
                <a:cubicBezTo>
                  <a:pt x="800545" y="231268"/>
                  <a:pt x="803795" y="227373"/>
                  <a:pt x="807661" y="224152"/>
                </a:cubicBezTo>
                <a:cubicBezTo>
                  <a:pt x="810946" y="221414"/>
                  <a:pt x="815311" y="220060"/>
                  <a:pt x="818335" y="217036"/>
                </a:cubicBezTo>
                <a:cubicBezTo>
                  <a:pt x="834429" y="200942"/>
                  <a:pt x="815345" y="209731"/>
                  <a:pt x="836124" y="202804"/>
                </a:cubicBezTo>
                <a:cubicBezTo>
                  <a:pt x="844584" y="177425"/>
                  <a:pt x="832587" y="208110"/>
                  <a:pt x="850356" y="181457"/>
                </a:cubicBezTo>
                <a:cubicBezTo>
                  <a:pt x="852436" y="178336"/>
                  <a:pt x="851834" y="173904"/>
                  <a:pt x="853914" y="170783"/>
                </a:cubicBezTo>
                <a:cubicBezTo>
                  <a:pt x="856705" y="166596"/>
                  <a:pt x="861367" y="163975"/>
                  <a:pt x="864588" y="160109"/>
                </a:cubicBezTo>
                <a:cubicBezTo>
                  <a:pt x="876968" y="145253"/>
                  <a:pt x="864855" y="151718"/>
                  <a:pt x="882378" y="145877"/>
                </a:cubicBezTo>
                <a:cubicBezTo>
                  <a:pt x="883564" y="142319"/>
                  <a:pt x="884259" y="138558"/>
                  <a:pt x="885936" y="135203"/>
                </a:cubicBezTo>
                <a:cubicBezTo>
                  <a:pt x="887848" y="131378"/>
                  <a:pt x="891823" y="128625"/>
                  <a:pt x="893052" y="124529"/>
                </a:cubicBezTo>
                <a:cubicBezTo>
                  <a:pt x="905540" y="82902"/>
                  <a:pt x="887713" y="112969"/>
                  <a:pt x="903726" y="88949"/>
                </a:cubicBezTo>
                <a:cubicBezTo>
                  <a:pt x="915748" y="16818"/>
                  <a:pt x="897485" y="119552"/>
                  <a:pt x="914400" y="46254"/>
                </a:cubicBezTo>
                <a:cubicBezTo>
                  <a:pt x="917210" y="34078"/>
                  <a:pt x="915878" y="21950"/>
                  <a:pt x="921516" y="10674"/>
                </a:cubicBezTo>
                <a:cubicBezTo>
                  <a:pt x="923428" y="6849"/>
                  <a:pt x="926260" y="3558"/>
                  <a:pt x="928632" y="0"/>
                </a:cubicBezTo>
                <a:cubicBezTo>
                  <a:pt x="936934" y="1186"/>
                  <a:pt x="945315" y="1913"/>
                  <a:pt x="953538" y="3558"/>
                </a:cubicBezTo>
                <a:cubicBezTo>
                  <a:pt x="957216" y="4294"/>
                  <a:pt x="961560" y="4464"/>
                  <a:pt x="964212" y="7116"/>
                </a:cubicBezTo>
                <a:cubicBezTo>
                  <a:pt x="970259" y="13163"/>
                  <a:pt x="972396" y="22417"/>
                  <a:pt x="978443" y="28464"/>
                </a:cubicBezTo>
                <a:cubicBezTo>
                  <a:pt x="982001" y="32022"/>
                  <a:pt x="984930" y="36347"/>
                  <a:pt x="989117" y="39138"/>
                </a:cubicBezTo>
                <a:cubicBezTo>
                  <a:pt x="992238" y="41218"/>
                  <a:pt x="996436" y="41019"/>
                  <a:pt x="999791" y="42696"/>
                </a:cubicBezTo>
                <a:cubicBezTo>
                  <a:pt x="1024221" y="54910"/>
                  <a:pt x="993933" y="46505"/>
                  <a:pt x="1028255" y="53369"/>
                </a:cubicBezTo>
                <a:cubicBezTo>
                  <a:pt x="1032999" y="55741"/>
                  <a:pt x="1038737" y="56735"/>
                  <a:pt x="1042487" y="60485"/>
                </a:cubicBezTo>
                <a:cubicBezTo>
                  <a:pt x="1045139" y="63137"/>
                  <a:pt x="1043393" y="68507"/>
                  <a:pt x="1046045" y="71159"/>
                </a:cubicBezTo>
                <a:cubicBezTo>
                  <a:pt x="1048697" y="73811"/>
                  <a:pt x="1053364" y="73040"/>
                  <a:pt x="1056719" y="74717"/>
                </a:cubicBezTo>
                <a:cubicBezTo>
                  <a:pt x="1060544" y="76629"/>
                  <a:pt x="1063835" y="79461"/>
                  <a:pt x="1067393" y="81833"/>
                </a:cubicBezTo>
                <a:cubicBezTo>
                  <a:pt x="1090994" y="129035"/>
                  <a:pt x="1059007" y="73447"/>
                  <a:pt x="1085183" y="99623"/>
                </a:cubicBezTo>
                <a:cubicBezTo>
                  <a:pt x="1087835" y="102275"/>
                  <a:pt x="1085076" y="109500"/>
                  <a:pt x="1088741" y="110297"/>
                </a:cubicBezTo>
                <a:cubicBezTo>
                  <a:pt x="1114342" y="115863"/>
                  <a:pt x="1140966" y="114622"/>
                  <a:pt x="1167016" y="117413"/>
                </a:cubicBezTo>
                <a:cubicBezTo>
                  <a:pt x="1174189" y="118182"/>
                  <a:pt x="1181248" y="119785"/>
                  <a:pt x="1188364" y="120971"/>
                </a:cubicBezTo>
                <a:cubicBezTo>
                  <a:pt x="1194294" y="123343"/>
                  <a:pt x="1200095" y="126067"/>
                  <a:pt x="1206154" y="128087"/>
                </a:cubicBezTo>
                <a:cubicBezTo>
                  <a:pt x="1210793" y="129633"/>
                  <a:pt x="1216140" y="129219"/>
                  <a:pt x="1220386" y="131645"/>
                </a:cubicBezTo>
                <a:cubicBezTo>
                  <a:pt x="1224755" y="134141"/>
                  <a:pt x="1227502" y="138761"/>
                  <a:pt x="1231060" y="142319"/>
                </a:cubicBezTo>
                <a:lnTo>
                  <a:pt x="1344915" y="135203"/>
                </a:lnTo>
                <a:cubicBezTo>
                  <a:pt x="1355626" y="134419"/>
                  <a:pt x="1366518" y="134250"/>
                  <a:pt x="1376937" y="131645"/>
                </a:cubicBezTo>
                <a:cubicBezTo>
                  <a:pt x="1381086" y="130608"/>
                  <a:pt x="1383430" y="125425"/>
                  <a:pt x="1387611" y="124529"/>
                </a:cubicBezTo>
                <a:cubicBezTo>
                  <a:pt x="1400420" y="121784"/>
                  <a:pt x="1413703" y="122157"/>
                  <a:pt x="1426749" y="120971"/>
                </a:cubicBezTo>
                <a:lnTo>
                  <a:pt x="1465886" y="113855"/>
                </a:lnTo>
                <a:cubicBezTo>
                  <a:pt x="1470681" y="112896"/>
                  <a:pt x="1475623" y="112223"/>
                  <a:pt x="1480118" y="110297"/>
                </a:cubicBezTo>
                <a:cubicBezTo>
                  <a:pt x="1528399" y="89605"/>
                  <a:pt x="1456489" y="114615"/>
                  <a:pt x="1501466" y="99623"/>
                </a:cubicBezTo>
                <a:cubicBezTo>
                  <a:pt x="1502652" y="96065"/>
                  <a:pt x="1502372" y="91601"/>
                  <a:pt x="1505024" y="88949"/>
                </a:cubicBezTo>
                <a:cubicBezTo>
                  <a:pt x="1507676" y="86297"/>
                  <a:pt x="1512343" y="87068"/>
                  <a:pt x="1515698" y="85391"/>
                </a:cubicBezTo>
                <a:cubicBezTo>
                  <a:pt x="1519523" y="83479"/>
                  <a:pt x="1522814" y="80647"/>
                  <a:pt x="1526372" y="78275"/>
                </a:cubicBezTo>
                <a:cubicBezTo>
                  <a:pt x="1538333" y="79984"/>
                  <a:pt x="1560285" y="82923"/>
                  <a:pt x="1572626" y="85391"/>
                </a:cubicBezTo>
                <a:cubicBezTo>
                  <a:pt x="1583348" y="87535"/>
                  <a:pt x="1593956" y="90216"/>
                  <a:pt x="1604647" y="92507"/>
                </a:cubicBezTo>
                <a:cubicBezTo>
                  <a:pt x="1610560" y="93774"/>
                  <a:pt x="1616507" y="94879"/>
                  <a:pt x="1622437" y="96065"/>
                </a:cubicBezTo>
                <a:cubicBezTo>
                  <a:pt x="1625995" y="98437"/>
                  <a:pt x="1629286" y="101269"/>
                  <a:pt x="1633111" y="103181"/>
                </a:cubicBezTo>
                <a:cubicBezTo>
                  <a:pt x="1652680" y="112669"/>
                  <a:pt x="1724728" y="96361"/>
                  <a:pt x="1746966" y="106739"/>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8"/>
          <p:cNvGrpSpPr/>
          <p:nvPr/>
        </p:nvGrpSpPr>
        <p:grpSpPr>
          <a:xfrm>
            <a:off x="0" y="526050"/>
            <a:ext cx="1828800" cy="1554541"/>
            <a:chOff x="0" y="2732537"/>
            <a:chExt cx="1828800" cy="1554541"/>
          </a:xfrm>
        </p:grpSpPr>
        <p:sp>
          <p:nvSpPr>
            <p:cNvPr id="30" name="TextBox 29"/>
            <p:cNvSpPr txBox="1"/>
            <p:nvPr/>
          </p:nvSpPr>
          <p:spPr>
            <a:xfrm>
              <a:off x="0" y="2732537"/>
              <a:ext cx="1828800" cy="1077218"/>
            </a:xfrm>
            <a:prstGeom prst="rect">
              <a:avLst/>
            </a:prstGeom>
            <a:noFill/>
            <a:effectLst>
              <a:outerShdw blurRad="50800" dist="38100" dir="8100000" algn="tr" rotWithShape="0">
                <a:prstClr val="black"/>
              </a:outerShdw>
            </a:effectLst>
          </p:spPr>
          <p:txBody>
            <a:bodyPr wrap="square" rtlCol="0">
              <a:spAutoFit/>
            </a:bodyPr>
            <a:lstStyle/>
            <a:p>
              <a:r>
                <a:rPr lang="en-US" sz="3200" b="1" dirty="0" smtClean="0">
                  <a:solidFill>
                    <a:srgbClr val="FF0000"/>
                  </a:solidFill>
                  <a:effectLst>
                    <a:outerShdw blurRad="38100" dist="38100" dir="2700000" algn="tl">
                      <a:srgbClr val="000000"/>
                    </a:outerShdw>
                  </a:effectLst>
                </a:rPr>
                <a:t>Traveler’s Rest</a:t>
              </a:r>
              <a:endParaRPr lang="en-US" sz="3200" b="1" dirty="0">
                <a:solidFill>
                  <a:srgbClr val="FF0000"/>
                </a:solidFill>
                <a:effectLst>
                  <a:outerShdw blurRad="38100" dist="38100" dir="2700000" algn="tl">
                    <a:srgbClr val="000000"/>
                  </a:outerShdw>
                </a:effectLst>
              </a:endParaRPr>
            </a:p>
          </p:txBody>
        </p:sp>
        <p:sp>
          <p:nvSpPr>
            <p:cNvPr id="31" name="5-Point Star 30"/>
            <p:cNvSpPr/>
            <p:nvPr/>
          </p:nvSpPr>
          <p:spPr>
            <a:xfrm>
              <a:off x="129208" y="3906078"/>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2166609" y="793230"/>
            <a:ext cx="544370" cy="380703"/>
          </a:xfrm>
          <a:custGeom>
            <a:avLst/>
            <a:gdLst>
              <a:gd name="connsiteX0" fmla="*/ 0 w 506732"/>
              <a:gd name="connsiteY0" fmla="*/ 355797 h 355797"/>
              <a:gd name="connsiteX1" fmla="*/ 0 w 506732"/>
              <a:gd name="connsiteY1" fmla="*/ 355797 h 355797"/>
              <a:gd name="connsiteX2" fmla="*/ 24906 w 506732"/>
              <a:gd name="connsiteY2" fmla="*/ 334449 h 355797"/>
              <a:gd name="connsiteX3" fmla="*/ 42695 w 506732"/>
              <a:gd name="connsiteY3" fmla="*/ 316660 h 355797"/>
              <a:gd name="connsiteX4" fmla="*/ 71159 w 506732"/>
              <a:gd name="connsiteY4" fmla="*/ 305986 h 355797"/>
              <a:gd name="connsiteX5" fmla="*/ 81833 w 506732"/>
              <a:gd name="connsiteY5" fmla="*/ 298870 h 355797"/>
              <a:gd name="connsiteX6" fmla="*/ 96065 w 506732"/>
              <a:gd name="connsiteY6" fmla="*/ 295312 h 355797"/>
              <a:gd name="connsiteX7" fmla="*/ 106739 w 506732"/>
              <a:gd name="connsiteY7" fmla="*/ 288196 h 355797"/>
              <a:gd name="connsiteX8" fmla="*/ 152993 w 506732"/>
              <a:gd name="connsiteY8" fmla="*/ 273964 h 355797"/>
              <a:gd name="connsiteX9" fmla="*/ 156551 w 506732"/>
              <a:gd name="connsiteY9" fmla="*/ 263290 h 355797"/>
              <a:gd name="connsiteX10" fmla="*/ 174341 w 506732"/>
              <a:gd name="connsiteY10" fmla="*/ 241942 h 355797"/>
              <a:gd name="connsiteX11" fmla="*/ 177899 w 506732"/>
              <a:gd name="connsiteY11" fmla="*/ 231268 h 355797"/>
              <a:gd name="connsiteX12" fmla="*/ 185015 w 506732"/>
              <a:gd name="connsiteY12" fmla="*/ 206362 h 355797"/>
              <a:gd name="connsiteX13" fmla="*/ 188572 w 506732"/>
              <a:gd name="connsiteY13" fmla="*/ 174340 h 355797"/>
              <a:gd name="connsiteX14" fmla="*/ 206362 w 506732"/>
              <a:gd name="connsiteY14" fmla="*/ 160109 h 355797"/>
              <a:gd name="connsiteX15" fmla="*/ 220594 w 506732"/>
              <a:gd name="connsiteY15" fmla="*/ 152993 h 355797"/>
              <a:gd name="connsiteX16" fmla="*/ 224152 w 506732"/>
              <a:gd name="connsiteY16" fmla="*/ 142319 h 355797"/>
              <a:gd name="connsiteX17" fmla="*/ 234826 w 506732"/>
              <a:gd name="connsiteY17" fmla="*/ 138761 h 355797"/>
              <a:gd name="connsiteX18" fmla="*/ 245500 w 506732"/>
              <a:gd name="connsiteY18" fmla="*/ 131645 h 355797"/>
              <a:gd name="connsiteX19" fmla="*/ 266848 w 506732"/>
              <a:gd name="connsiteY19" fmla="*/ 124529 h 355797"/>
              <a:gd name="connsiteX20" fmla="*/ 277522 w 506732"/>
              <a:gd name="connsiteY20" fmla="*/ 117413 h 355797"/>
              <a:gd name="connsiteX21" fmla="*/ 323776 w 506732"/>
              <a:gd name="connsiteY21" fmla="*/ 103181 h 355797"/>
              <a:gd name="connsiteX22" fmla="*/ 345123 w 506732"/>
              <a:gd name="connsiteY22" fmla="*/ 92507 h 355797"/>
              <a:gd name="connsiteX23" fmla="*/ 355797 w 506732"/>
              <a:gd name="connsiteY23" fmla="*/ 85391 h 355797"/>
              <a:gd name="connsiteX24" fmla="*/ 366471 w 506732"/>
              <a:gd name="connsiteY24" fmla="*/ 81833 h 355797"/>
              <a:gd name="connsiteX25" fmla="*/ 377145 w 506732"/>
              <a:gd name="connsiteY25" fmla="*/ 74717 h 355797"/>
              <a:gd name="connsiteX26" fmla="*/ 402051 w 506732"/>
              <a:gd name="connsiteY26" fmla="*/ 67601 h 355797"/>
              <a:gd name="connsiteX27" fmla="*/ 412725 w 506732"/>
              <a:gd name="connsiteY27" fmla="*/ 60485 h 355797"/>
              <a:gd name="connsiteX28" fmla="*/ 426957 w 506732"/>
              <a:gd name="connsiteY28" fmla="*/ 56927 h 355797"/>
              <a:gd name="connsiteX29" fmla="*/ 444747 w 506732"/>
              <a:gd name="connsiteY29" fmla="*/ 49811 h 355797"/>
              <a:gd name="connsiteX30" fmla="*/ 455421 w 506732"/>
              <a:gd name="connsiteY30" fmla="*/ 46253 h 355797"/>
              <a:gd name="connsiteX31" fmla="*/ 480327 w 506732"/>
              <a:gd name="connsiteY31" fmla="*/ 35579 h 355797"/>
              <a:gd name="connsiteX32" fmla="*/ 491001 w 506732"/>
              <a:gd name="connsiteY32" fmla="*/ 28463 h 355797"/>
              <a:gd name="connsiteX33" fmla="*/ 501674 w 506732"/>
              <a:gd name="connsiteY33" fmla="*/ 24905 h 355797"/>
              <a:gd name="connsiteX34" fmla="*/ 505232 w 506732"/>
              <a:gd name="connsiteY34" fmla="*/ 0 h 35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732" h="355797">
                <a:moveTo>
                  <a:pt x="0" y="355797"/>
                </a:moveTo>
                <a:lnTo>
                  <a:pt x="0" y="355797"/>
                </a:lnTo>
                <a:cubicBezTo>
                  <a:pt x="8302" y="348681"/>
                  <a:pt x="17591" y="342576"/>
                  <a:pt x="24906" y="334449"/>
                </a:cubicBezTo>
                <a:cubicBezTo>
                  <a:pt x="43747" y="313514"/>
                  <a:pt x="19886" y="324262"/>
                  <a:pt x="42695" y="316660"/>
                </a:cubicBezTo>
                <a:cubicBezTo>
                  <a:pt x="67727" y="299972"/>
                  <a:pt x="35986" y="319176"/>
                  <a:pt x="71159" y="305986"/>
                </a:cubicBezTo>
                <a:cubicBezTo>
                  <a:pt x="75163" y="304485"/>
                  <a:pt x="77903" y="300554"/>
                  <a:pt x="81833" y="298870"/>
                </a:cubicBezTo>
                <a:cubicBezTo>
                  <a:pt x="86328" y="296944"/>
                  <a:pt x="91321" y="296498"/>
                  <a:pt x="96065" y="295312"/>
                </a:cubicBezTo>
                <a:cubicBezTo>
                  <a:pt x="99623" y="292940"/>
                  <a:pt x="102792" y="289841"/>
                  <a:pt x="106739" y="288196"/>
                </a:cubicBezTo>
                <a:cubicBezTo>
                  <a:pt x="125070" y="280558"/>
                  <a:pt x="135812" y="278259"/>
                  <a:pt x="152993" y="273964"/>
                </a:cubicBezTo>
                <a:cubicBezTo>
                  <a:pt x="154179" y="270406"/>
                  <a:pt x="154471" y="266411"/>
                  <a:pt x="156551" y="263290"/>
                </a:cubicBezTo>
                <a:cubicBezTo>
                  <a:pt x="172289" y="239683"/>
                  <a:pt x="162700" y="265224"/>
                  <a:pt x="174341" y="241942"/>
                </a:cubicBezTo>
                <a:cubicBezTo>
                  <a:pt x="176018" y="238587"/>
                  <a:pt x="176821" y="234860"/>
                  <a:pt x="177899" y="231268"/>
                </a:cubicBezTo>
                <a:cubicBezTo>
                  <a:pt x="180380" y="222998"/>
                  <a:pt x="182643" y="214664"/>
                  <a:pt x="185015" y="206362"/>
                </a:cubicBezTo>
                <a:cubicBezTo>
                  <a:pt x="186201" y="195688"/>
                  <a:pt x="185967" y="184759"/>
                  <a:pt x="188572" y="174340"/>
                </a:cubicBezTo>
                <a:cubicBezTo>
                  <a:pt x="191778" y="161514"/>
                  <a:pt x="196886" y="164170"/>
                  <a:pt x="206362" y="160109"/>
                </a:cubicBezTo>
                <a:cubicBezTo>
                  <a:pt x="211237" y="158020"/>
                  <a:pt x="215850" y="155365"/>
                  <a:pt x="220594" y="152993"/>
                </a:cubicBezTo>
                <a:cubicBezTo>
                  <a:pt x="221780" y="149435"/>
                  <a:pt x="221500" y="144971"/>
                  <a:pt x="224152" y="142319"/>
                </a:cubicBezTo>
                <a:cubicBezTo>
                  <a:pt x="226804" y="139667"/>
                  <a:pt x="231471" y="140438"/>
                  <a:pt x="234826" y="138761"/>
                </a:cubicBezTo>
                <a:cubicBezTo>
                  <a:pt x="238651" y="136849"/>
                  <a:pt x="241592" y="133382"/>
                  <a:pt x="245500" y="131645"/>
                </a:cubicBezTo>
                <a:cubicBezTo>
                  <a:pt x="252354" y="128599"/>
                  <a:pt x="260607" y="128690"/>
                  <a:pt x="266848" y="124529"/>
                </a:cubicBezTo>
                <a:cubicBezTo>
                  <a:pt x="270406" y="122157"/>
                  <a:pt x="273592" y="119097"/>
                  <a:pt x="277522" y="117413"/>
                </a:cubicBezTo>
                <a:cubicBezTo>
                  <a:pt x="299223" y="108112"/>
                  <a:pt x="295044" y="122336"/>
                  <a:pt x="323776" y="103181"/>
                </a:cubicBezTo>
                <a:cubicBezTo>
                  <a:pt x="354368" y="82787"/>
                  <a:pt x="315662" y="107238"/>
                  <a:pt x="345123" y="92507"/>
                </a:cubicBezTo>
                <a:cubicBezTo>
                  <a:pt x="348948" y="90595"/>
                  <a:pt x="351972" y="87303"/>
                  <a:pt x="355797" y="85391"/>
                </a:cubicBezTo>
                <a:cubicBezTo>
                  <a:pt x="359152" y="83714"/>
                  <a:pt x="363116" y="83510"/>
                  <a:pt x="366471" y="81833"/>
                </a:cubicBezTo>
                <a:cubicBezTo>
                  <a:pt x="370296" y="79921"/>
                  <a:pt x="373320" y="76629"/>
                  <a:pt x="377145" y="74717"/>
                </a:cubicBezTo>
                <a:cubicBezTo>
                  <a:pt x="382249" y="72165"/>
                  <a:pt x="397491" y="68741"/>
                  <a:pt x="402051" y="67601"/>
                </a:cubicBezTo>
                <a:cubicBezTo>
                  <a:pt x="405609" y="65229"/>
                  <a:pt x="408795" y="62169"/>
                  <a:pt x="412725" y="60485"/>
                </a:cubicBezTo>
                <a:cubicBezTo>
                  <a:pt x="417220" y="58559"/>
                  <a:pt x="422318" y="58473"/>
                  <a:pt x="426957" y="56927"/>
                </a:cubicBezTo>
                <a:cubicBezTo>
                  <a:pt x="433016" y="54907"/>
                  <a:pt x="438767" y="52054"/>
                  <a:pt x="444747" y="49811"/>
                </a:cubicBezTo>
                <a:cubicBezTo>
                  <a:pt x="448259" y="48494"/>
                  <a:pt x="452066" y="47930"/>
                  <a:pt x="455421" y="46253"/>
                </a:cubicBezTo>
                <a:cubicBezTo>
                  <a:pt x="479992" y="33967"/>
                  <a:pt x="450707" y="42984"/>
                  <a:pt x="480327" y="35579"/>
                </a:cubicBezTo>
                <a:cubicBezTo>
                  <a:pt x="483885" y="33207"/>
                  <a:pt x="487176" y="30375"/>
                  <a:pt x="491001" y="28463"/>
                </a:cubicBezTo>
                <a:cubicBezTo>
                  <a:pt x="494355" y="26786"/>
                  <a:pt x="499022" y="27557"/>
                  <a:pt x="501674" y="24905"/>
                </a:cubicBezTo>
                <a:cubicBezTo>
                  <a:pt x="506732" y="19847"/>
                  <a:pt x="505232" y="5187"/>
                  <a:pt x="505232" y="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16111" y="2026310"/>
            <a:ext cx="510507" cy="1532382"/>
          </a:xfrm>
          <a:custGeom>
            <a:avLst/>
            <a:gdLst>
              <a:gd name="connsiteX0" fmla="*/ 93540 w 510507"/>
              <a:gd name="connsiteY0" fmla="*/ 0 h 1532382"/>
              <a:gd name="connsiteX1" fmla="*/ 93540 w 510507"/>
              <a:gd name="connsiteY1" fmla="*/ 0 h 1532382"/>
              <a:gd name="connsiteX2" fmla="*/ 78910 w 510507"/>
              <a:gd name="connsiteY2" fmla="*/ 226772 h 1532382"/>
              <a:gd name="connsiteX3" fmla="*/ 71595 w 510507"/>
              <a:gd name="connsiteY3" fmla="*/ 248717 h 1532382"/>
              <a:gd name="connsiteX4" fmla="*/ 56964 w 510507"/>
              <a:gd name="connsiteY4" fmla="*/ 270663 h 1532382"/>
              <a:gd name="connsiteX5" fmla="*/ 49649 w 510507"/>
              <a:gd name="connsiteY5" fmla="*/ 292608 h 1532382"/>
              <a:gd name="connsiteX6" fmla="*/ 35019 w 510507"/>
              <a:gd name="connsiteY6" fmla="*/ 314554 h 1532382"/>
              <a:gd name="connsiteX7" fmla="*/ 27703 w 510507"/>
              <a:gd name="connsiteY7" fmla="*/ 343815 h 1532382"/>
              <a:gd name="connsiteX8" fmla="*/ 20388 w 510507"/>
              <a:gd name="connsiteY8" fmla="*/ 365760 h 1532382"/>
              <a:gd name="connsiteX9" fmla="*/ 27703 w 510507"/>
              <a:gd name="connsiteY9" fmla="*/ 555956 h 1532382"/>
              <a:gd name="connsiteX10" fmla="*/ 42334 w 510507"/>
              <a:gd name="connsiteY10" fmla="*/ 651053 h 1532382"/>
              <a:gd name="connsiteX11" fmla="*/ 71595 w 510507"/>
              <a:gd name="connsiteY11" fmla="*/ 811988 h 1532382"/>
              <a:gd name="connsiteX12" fmla="*/ 86225 w 510507"/>
              <a:gd name="connsiteY12" fmla="*/ 833933 h 1532382"/>
              <a:gd name="connsiteX13" fmla="*/ 93540 w 510507"/>
              <a:gd name="connsiteY13" fmla="*/ 855879 h 1532382"/>
              <a:gd name="connsiteX14" fmla="*/ 108171 w 510507"/>
              <a:gd name="connsiteY14" fmla="*/ 870509 h 1532382"/>
              <a:gd name="connsiteX15" fmla="*/ 115486 w 510507"/>
              <a:gd name="connsiteY15" fmla="*/ 892455 h 1532382"/>
              <a:gd name="connsiteX16" fmla="*/ 159377 w 510507"/>
              <a:gd name="connsiteY16" fmla="*/ 907085 h 1532382"/>
              <a:gd name="connsiteX17" fmla="*/ 188638 w 510507"/>
              <a:gd name="connsiteY17" fmla="*/ 943661 h 1532382"/>
              <a:gd name="connsiteX18" fmla="*/ 203268 w 510507"/>
              <a:gd name="connsiteY18" fmla="*/ 1185063 h 1532382"/>
              <a:gd name="connsiteX19" fmla="*/ 210583 w 510507"/>
              <a:gd name="connsiteY19" fmla="*/ 1221639 h 1532382"/>
              <a:gd name="connsiteX20" fmla="*/ 225214 w 510507"/>
              <a:gd name="connsiteY20" fmla="*/ 1250900 h 1532382"/>
              <a:gd name="connsiteX21" fmla="*/ 247159 w 510507"/>
              <a:gd name="connsiteY21" fmla="*/ 1287476 h 1532382"/>
              <a:gd name="connsiteX22" fmla="*/ 254475 w 510507"/>
              <a:gd name="connsiteY22" fmla="*/ 1309421 h 1532382"/>
              <a:gd name="connsiteX23" fmla="*/ 276420 w 510507"/>
              <a:gd name="connsiteY23" fmla="*/ 1316736 h 1532382"/>
              <a:gd name="connsiteX24" fmla="*/ 283735 w 510507"/>
              <a:gd name="connsiteY24" fmla="*/ 1345997 h 1532382"/>
              <a:gd name="connsiteX25" fmla="*/ 320311 w 510507"/>
              <a:gd name="connsiteY25" fmla="*/ 1382573 h 1532382"/>
              <a:gd name="connsiteX26" fmla="*/ 327627 w 510507"/>
              <a:gd name="connsiteY26" fmla="*/ 1404519 h 1532382"/>
              <a:gd name="connsiteX27" fmla="*/ 342257 w 510507"/>
              <a:gd name="connsiteY27" fmla="*/ 1426464 h 1532382"/>
              <a:gd name="connsiteX28" fmla="*/ 349572 w 510507"/>
              <a:gd name="connsiteY28" fmla="*/ 1455725 h 1532382"/>
              <a:gd name="connsiteX29" fmla="*/ 393463 w 510507"/>
              <a:gd name="connsiteY29" fmla="*/ 1499616 h 1532382"/>
              <a:gd name="connsiteX30" fmla="*/ 430039 w 510507"/>
              <a:gd name="connsiteY30" fmla="*/ 1506932 h 1532382"/>
              <a:gd name="connsiteX31" fmla="*/ 510507 w 510507"/>
              <a:gd name="connsiteY31" fmla="*/ 1521562 h 153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0507" h="1532382">
                <a:moveTo>
                  <a:pt x="93540" y="0"/>
                </a:moveTo>
                <a:lnTo>
                  <a:pt x="93540" y="0"/>
                </a:lnTo>
                <a:cubicBezTo>
                  <a:pt x="88663" y="75591"/>
                  <a:pt x="85568" y="151317"/>
                  <a:pt x="78910" y="226772"/>
                </a:cubicBezTo>
                <a:cubicBezTo>
                  <a:pt x="78232" y="234453"/>
                  <a:pt x="75043" y="241820"/>
                  <a:pt x="71595" y="248717"/>
                </a:cubicBezTo>
                <a:cubicBezTo>
                  <a:pt x="67663" y="256581"/>
                  <a:pt x="61841" y="263348"/>
                  <a:pt x="56964" y="270663"/>
                </a:cubicBezTo>
                <a:cubicBezTo>
                  <a:pt x="54526" y="277978"/>
                  <a:pt x="53097" y="285711"/>
                  <a:pt x="49649" y="292608"/>
                </a:cubicBezTo>
                <a:cubicBezTo>
                  <a:pt x="45717" y="300472"/>
                  <a:pt x="38482" y="306473"/>
                  <a:pt x="35019" y="314554"/>
                </a:cubicBezTo>
                <a:cubicBezTo>
                  <a:pt x="31059" y="323795"/>
                  <a:pt x="30465" y="334148"/>
                  <a:pt x="27703" y="343815"/>
                </a:cubicBezTo>
                <a:cubicBezTo>
                  <a:pt x="25585" y="351229"/>
                  <a:pt x="22826" y="358445"/>
                  <a:pt x="20388" y="365760"/>
                </a:cubicBezTo>
                <a:cubicBezTo>
                  <a:pt x="22826" y="429159"/>
                  <a:pt x="22837" y="492697"/>
                  <a:pt x="27703" y="555956"/>
                </a:cubicBezTo>
                <a:cubicBezTo>
                  <a:pt x="30163" y="587934"/>
                  <a:pt x="39515" y="619105"/>
                  <a:pt x="42334" y="651053"/>
                </a:cubicBezTo>
                <a:cubicBezTo>
                  <a:pt x="56767" y="814625"/>
                  <a:pt x="0" y="788121"/>
                  <a:pt x="71595" y="811988"/>
                </a:cubicBezTo>
                <a:cubicBezTo>
                  <a:pt x="76472" y="819303"/>
                  <a:pt x="82293" y="826070"/>
                  <a:pt x="86225" y="833933"/>
                </a:cubicBezTo>
                <a:cubicBezTo>
                  <a:pt x="89673" y="840830"/>
                  <a:pt x="89573" y="849267"/>
                  <a:pt x="93540" y="855879"/>
                </a:cubicBezTo>
                <a:cubicBezTo>
                  <a:pt x="97088" y="861793"/>
                  <a:pt x="103294" y="865632"/>
                  <a:pt x="108171" y="870509"/>
                </a:cubicBezTo>
                <a:cubicBezTo>
                  <a:pt x="110609" y="877824"/>
                  <a:pt x="109211" y="887973"/>
                  <a:pt x="115486" y="892455"/>
                </a:cubicBezTo>
                <a:cubicBezTo>
                  <a:pt x="128035" y="901419"/>
                  <a:pt x="159377" y="907085"/>
                  <a:pt x="159377" y="907085"/>
                </a:cubicBezTo>
                <a:cubicBezTo>
                  <a:pt x="178597" y="919899"/>
                  <a:pt x="186560" y="918720"/>
                  <a:pt x="188638" y="943661"/>
                </a:cubicBezTo>
                <a:cubicBezTo>
                  <a:pt x="195333" y="1023998"/>
                  <a:pt x="196924" y="1104698"/>
                  <a:pt x="203268" y="1185063"/>
                </a:cubicBezTo>
                <a:cubicBezTo>
                  <a:pt x="204247" y="1197458"/>
                  <a:pt x="206651" y="1209844"/>
                  <a:pt x="210583" y="1221639"/>
                </a:cubicBezTo>
                <a:cubicBezTo>
                  <a:pt x="214032" y="1231984"/>
                  <a:pt x="220918" y="1240877"/>
                  <a:pt x="225214" y="1250900"/>
                </a:cubicBezTo>
                <a:cubicBezTo>
                  <a:pt x="239459" y="1284137"/>
                  <a:pt x="222829" y="1263145"/>
                  <a:pt x="247159" y="1287476"/>
                </a:cubicBezTo>
                <a:cubicBezTo>
                  <a:pt x="249598" y="1294791"/>
                  <a:pt x="249023" y="1303969"/>
                  <a:pt x="254475" y="1309421"/>
                </a:cubicBezTo>
                <a:cubicBezTo>
                  <a:pt x="259927" y="1314873"/>
                  <a:pt x="271603" y="1310715"/>
                  <a:pt x="276420" y="1316736"/>
                </a:cubicBezTo>
                <a:cubicBezTo>
                  <a:pt x="282700" y="1324587"/>
                  <a:pt x="278158" y="1337632"/>
                  <a:pt x="283735" y="1345997"/>
                </a:cubicBezTo>
                <a:cubicBezTo>
                  <a:pt x="293299" y="1360343"/>
                  <a:pt x="320311" y="1382573"/>
                  <a:pt x="320311" y="1382573"/>
                </a:cubicBezTo>
                <a:cubicBezTo>
                  <a:pt x="322750" y="1389888"/>
                  <a:pt x="324178" y="1397622"/>
                  <a:pt x="327627" y="1404519"/>
                </a:cubicBezTo>
                <a:cubicBezTo>
                  <a:pt x="331559" y="1412382"/>
                  <a:pt x="338794" y="1418383"/>
                  <a:pt x="342257" y="1426464"/>
                </a:cubicBezTo>
                <a:cubicBezTo>
                  <a:pt x="346217" y="1435705"/>
                  <a:pt x="345612" y="1446484"/>
                  <a:pt x="349572" y="1455725"/>
                </a:cubicBezTo>
                <a:cubicBezTo>
                  <a:pt x="357293" y="1473741"/>
                  <a:pt x="376129" y="1491912"/>
                  <a:pt x="393463" y="1499616"/>
                </a:cubicBezTo>
                <a:cubicBezTo>
                  <a:pt x="404825" y="1504666"/>
                  <a:pt x="417847" y="1504493"/>
                  <a:pt x="430039" y="1506932"/>
                </a:cubicBezTo>
                <a:cubicBezTo>
                  <a:pt x="468216" y="1532382"/>
                  <a:pt x="443193" y="1521562"/>
                  <a:pt x="510507" y="1521562"/>
                </a:cubicBez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377492" y="0"/>
            <a:ext cx="1905000" cy="461665"/>
          </a:xfrm>
          <a:prstGeom prst="rect">
            <a:avLst/>
          </a:prstGeom>
          <a:solidFill>
            <a:srgbClr val="FFFF00"/>
          </a:solidFill>
        </p:spPr>
        <p:txBody>
          <a:bodyPr wrap="square" rtlCol="0">
            <a:spAutoFit/>
          </a:bodyPr>
          <a:lstStyle/>
          <a:p>
            <a:r>
              <a:rPr lang="en-US" sz="2400" b="1" dirty="0" smtClean="0"/>
              <a:t>Maria’s River</a:t>
            </a:r>
            <a:endParaRPr lang="en-US" sz="2400" b="1" dirty="0"/>
          </a:p>
        </p:txBody>
      </p:sp>
      <p:sp>
        <p:nvSpPr>
          <p:cNvPr id="56" name="TextBox 55"/>
          <p:cNvSpPr txBox="1"/>
          <p:nvPr/>
        </p:nvSpPr>
        <p:spPr>
          <a:xfrm>
            <a:off x="3409121" y="1295400"/>
            <a:ext cx="2057399" cy="461665"/>
          </a:xfrm>
          <a:prstGeom prst="rect">
            <a:avLst/>
          </a:prstGeom>
          <a:solidFill>
            <a:srgbClr val="FFFF00"/>
          </a:solidFill>
        </p:spPr>
        <p:txBody>
          <a:bodyPr wrap="square" rtlCol="0">
            <a:spAutoFit/>
          </a:bodyPr>
          <a:lstStyle/>
          <a:p>
            <a:r>
              <a:rPr lang="en-US" sz="2400" b="1" dirty="0" smtClean="0"/>
              <a:t>Missouri River</a:t>
            </a:r>
            <a:endParaRPr lang="en-US" sz="2400" b="1" dirty="0"/>
          </a:p>
        </p:txBody>
      </p:sp>
      <p:sp>
        <p:nvSpPr>
          <p:cNvPr id="57" name="TextBox 56"/>
          <p:cNvSpPr txBox="1"/>
          <p:nvPr/>
        </p:nvSpPr>
        <p:spPr>
          <a:xfrm>
            <a:off x="1965863" y="3096465"/>
            <a:ext cx="2442977" cy="461665"/>
          </a:xfrm>
          <a:prstGeom prst="rect">
            <a:avLst/>
          </a:prstGeom>
          <a:solidFill>
            <a:srgbClr val="FFFF00"/>
          </a:solidFill>
        </p:spPr>
        <p:txBody>
          <a:bodyPr wrap="square" rtlCol="0">
            <a:spAutoFit/>
          </a:bodyPr>
          <a:lstStyle/>
          <a:p>
            <a:r>
              <a:rPr lang="en-US" sz="2400" b="1" dirty="0" smtClean="0"/>
              <a:t>Yellowstone River</a:t>
            </a:r>
            <a:endParaRPr lang="en-US" sz="2400" b="1" dirty="0"/>
          </a:p>
        </p:txBody>
      </p:sp>
      <p:sp>
        <p:nvSpPr>
          <p:cNvPr id="32" name="TextBox 31"/>
          <p:cNvSpPr txBox="1"/>
          <p:nvPr/>
        </p:nvSpPr>
        <p:spPr>
          <a:xfrm>
            <a:off x="0" y="4340329"/>
            <a:ext cx="9144000" cy="2723823"/>
          </a:xfrm>
          <a:prstGeom prst="rect">
            <a:avLst/>
          </a:prstGeom>
          <a:noFill/>
          <a:effectLst/>
        </p:spPr>
        <p:txBody>
          <a:bodyPr wrap="square" rtlCol="0">
            <a:spAutoFit/>
          </a:bodyPr>
          <a:lstStyle/>
          <a:p>
            <a:pPr marL="168275" indent="-168275">
              <a:spcAft>
                <a:spcPts val="600"/>
              </a:spcAft>
              <a:buFont typeface="Arial" pitchFamily="34" charset="0"/>
              <a:buChar char="•"/>
            </a:pPr>
            <a:r>
              <a:rPr lang="en-US" sz="2700" b="1" dirty="0" smtClean="0"/>
              <a:t>Jo and Reuben take off after the Indians; </a:t>
            </a:r>
            <a:r>
              <a:rPr lang="en-US" sz="2700" b="1" dirty="0" smtClean="0">
                <a:ln>
                  <a:solidFill>
                    <a:schemeClr val="tx1"/>
                  </a:solidFill>
                </a:ln>
                <a:solidFill>
                  <a:srgbClr val="FF0000"/>
                </a:solidFill>
                <a:effectLst>
                  <a:outerShdw dist="50800" dir="5400000" algn="ctr" rotWithShape="0">
                    <a:schemeClr val="tx1"/>
                  </a:outerShdw>
                </a:effectLst>
              </a:rPr>
              <a:t>Reuben seizes his gun and stabs the Indian in the heart, killing him instantly</a:t>
            </a:r>
            <a:r>
              <a:rPr lang="en-US" sz="2700" b="1" dirty="0" smtClean="0"/>
              <a:t>; recovering their guns they run </a:t>
            </a:r>
            <a:r>
              <a:rPr lang="en-US" sz="2700" b="1" dirty="0" smtClean="0">
                <a:ln>
                  <a:solidFill>
                    <a:schemeClr val="tx1"/>
                  </a:solidFill>
                </a:ln>
                <a:solidFill>
                  <a:srgbClr val="FF0000"/>
                </a:solidFill>
                <a:effectLst>
                  <a:outerShdw dist="50800" dir="5400000" algn="ctr" rotWithShape="0">
                    <a:schemeClr val="tx1"/>
                  </a:outerShdw>
                </a:effectLst>
              </a:rPr>
              <a:t>back to assist Lewis </a:t>
            </a:r>
          </a:p>
          <a:p>
            <a:pPr marL="168275" indent="-168275">
              <a:spcAft>
                <a:spcPts val="600"/>
              </a:spcAft>
              <a:buFont typeface="Arial" pitchFamily="34" charset="0"/>
              <a:buChar char="•"/>
            </a:pPr>
            <a:r>
              <a:rPr lang="en-US" sz="2700" b="1" dirty="0" err="1" smtClean="0"/>
              <a:t>Drouillard</a:t>
            </a:r>
            <a:r>
              <a:rPr lang="en-US" sz="2700" b="1" dirty="0" smtClean="0"/>
              <a:t> sees an Indian take his gun and seizes it; the noise alerts Lewis, he </a:t>
            </a:r>
            <a:r>
              <a:rPr lang="en-US" sz="2700" b="1" dirty="0" smtClean="0">
                <a:ln>
                  <a:solidFill>
                    <a:schemeClr val="tx1"/>
                  </a:solidFill>
                </a:ln>
                <a:solidFill>
                  <a:srgbClr val="FF0000"/>
                </a:solidFill>
                <a:effectLst>
                  <a:outerShdw dist="50800" dir="5400000" algn="ctr" rotWithShape="0">
                    <a:schemeClr val="tx1"/>
                  </a:outerShdw>
                </a:effectLst>
              </a:rPr>
              <a:t>reaches for his gun and finds it missing</a:t>
            </a:r>
            <a:endParaRPr lang="en-US" sz="2700" b="1" dirty="0" smtClean="0"/>
          </a:p>
          <a:p>
            <a:pPr marL="168275" indent="-168275">
              <a:spcAft>
                <a:spcPts val="600"/>
              </a:spcAft>
              <a:buFont typeface="Arial" pitchFamily="34" charset="0"/>
              <a:buChar char="•"/>
            </a:pPr>
            <a:endParaRPr lang="en-US" sz="2600" b="1" dirty="0" smtClean="0"/>
          </a:p>
        </p:txBody>
      </p:sp>
      <p:sp>
        <p:nvSpPr>
          <p:cNvPr id="26" name="Freeform 25"/>
          <p:cNvSpPr/>
          <p:nvPr/>
        </p:nvSpPr>
        <p:spPr>
          <a:xfrm>
            <a:off x="1596319" y="351130"/>
            <a:ext cx="980039" cy="416966"/>
          </a:xfrm>
          <a:custGeom>
            <a:avLst/>
            <a:gdLst>
              <a:gd name="connsiteX0" fmla="*/ 13025 w 980039"/>
              <a:gd name="connsiteY0" fmla="*/ 0 h 416966"/>
              <a:gd name="connsiteX1" fmla="*/ 13025 w 980039"/>
              <a:gd name="connsiteY1" fmla="*/ 0 h 416966"/>
              <a:gd name="connsiteX2" fmla="*/ 20340 w 980039"/>
              <a:gd name="connsiteY2" fmla="*/ 146304 h 416966"/>
              <a:gd name="connsiteX3" fmla="*/ 27655 w 980039"/>
              <a:gd name="connsiteY3" fmla="*/ 168249 h 416966"/>
              <a:gd name="connsiteX4" fmla="*/ 86177 w 980039"/>
              <a:gd name="connsiteY4" fmla="*/ 197510 h 416966"/>
              <a:gd name="connsiteX5" fmla="*/ 115438 w 980039"/>
              <a:gd name="connsiteY5" fmla="*/ 212140 h 416966"/>
              <a:gd name="connsiteX6" fmla="*/ 137383 w 980039"/>
              <a:gd name="connsiteY6" fmla="*/ 219456 h 416966"/>
              <a:gd name="connsiteX7" fmla="*/ 188590 w 980039"/>
              <a:gd name="connsiteY7" fmla="*/ 234086 h 416966"/>
              <a:gd name="connsiteX8" fmla="*/ 254427 w 980039"/>
              <a:gd name="connsiteY8" fmla="*/ 241401 h 416966"/>
              <a:gd name="connsiteX9" fmla="*/ 320263 w 980039"/>
              <a:gd name="connsiteY9" fmla="*/ 263347 h 416966"/>
              <a:gd name="connsiteX10" fmla="*/ 342209 w 980039"/>
              <a:gd name="connsiteY10" fmla="*/ 277977 h 416966"/>
              <a:gd name="connsiteX11" fmla="*/ 459252 w 980039"/>
              <a:gd name="connsiteY11" fmla="*/ 270662 h 416966"/>
              <a:gd name="connsiteX12" fmla="*/ 481198 w 980039"/>
              <a:gd name="connsiteY12" fmla="*/ 263347 h 416966"/>
              <a:gd name="connsiteX13" fmla="*/ 568980 w 980039"/>
              <a:gd name="connsiteY13" fmla="*/ 277977 h 416966"/>
              <a:gd name="connsiteX14" fmla="*/ 620187 w 980039"/>
              <a:gd name="connsiteY14" fmla="*/ 285292 h 416966"/>
              <a:gd name="connsiteX15" fmla="*/ 642132 w 980039"/>
              <a:gd name="connsiteY15" fmla="*/ 299923 h 416966"/>
              <a:gd name="connsiteX16" fmla="*/ 759175 w 980039"/>
              <a:gd name="connsiteY16" fmla="*/ 329184 h 416966"/>
              <a:gd name="connsiteX17" fmla="*/ 781121 w 980039"/>
              <a:gd name="connsiteY17" fmla="*/ 336499 h 416966"/>
              <a:gd name="connsiteX18" fmla="*/ 803067 w 980039"/>
              <a:gd name="connsiteY18" fmla="*/ 351129 h 416966"/>
              <a:gd name="connsiteX19" fmla="*/ 861588 w 980039"/>
              <a:gd name="connsiteY19" fmla="*/ 358444 h 416966"/>
              <a:gd name="connsiteX20" fmla="*/ 920110 w 980039"/>
              <a:gd name="connsiteY20" fmla="*/ 380390 h 416966"/>
              <a:gd name="connsiteX21" fmla="*/ 942055 w 980039"/>
              <a:gd name="connsiteY21" fmla="*/ 395020 h 416966"/>
              <a:gd name="connsiteX22" fmla="*/ 978631 w 980039"/>
              <a:gd name="connsiteY22" fmla="*/ 416966 h 4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0039" h="416966">
                <a:moveTo>
                  <a:pt x="13025" y="0"/>
                </a:moveTo>
                <a:lnTo>
                  <a:pt x="13025" y="0"/>
                </a:lnTo>
                <a:cubicBezTo>
                  <a:pt x="4127" y="88986"/>
                  <a:pt x="0" y="58163"/>
                  <a:pt x="20340" y="146304"/>
                </a:cubicBezTo>
                <a:cubicBezTo>
                  <a:pt x="22074" y="153817"/>
                  <a:pt x="23688" y="161637"/>
                  <a:pt x="27655" y="168249"/>
                </a:cubicBezTo>
                <a:cubicBezTo>
                  <a:pt x="41822" y="191859"/>
                  <a:pt x="61164" y="185004"/>
                  <a:pt x="86177" y="197510"/>
                </a:cubicBezTo>
                <a:cubicBezTo>
                  <a:pt x="95931" y="202387"/>
                  <a:pt x="105415" y="207844"/>
                  <a:pt x="115438" y="212140"/>
                </a:cubicBezTo>
                <a:cubicBezTo>
                  <a:pt x="122525" y="215177"/>
                  <a:pt x="129997" y="217240"/>
                  <a:pt x="137383" y="219456"/>
                </a:cubicBezTo>
                <a:cubicBezTo>
                  <a:pt x="154386" y="224557"/>
                  <a:pt x="171142" y="230815"/>
                  <a:pt x="188590" y="234086"/>
                </a:cubicBezTo>
                <a:cubicBezTo>
                  <a:pt x="210293" y="238155"/>
                  <a:pt x="232481" y="238963"/>
                  <a:pt x="254427" y="241401"/>
                </a:cubicBezTo>
                <a:cubicBezTo>
                  <a:pt x="286459" y="273435"/>
                  <a:pt x="249203" y="242030"/>
                  <a:pt x="320263" y="263347"/>
                </a:cubicBezTo>
                <a:cubicBezTo>
                  <a:pt x="328684" y="265873"/>
                  <a:pt x="334894" y="273100"/>
                  <a:pt x="342209" y="277977"/>
                </a:cubicBezTo>
                <a:cubicBezTo>
                  <a:pt x="381223" y="275539"/>
                  <a:pt x="420376" y="274754"/>
                  <a:pt x="459252" y="270662"/>
                </a:cubicBezTo>
                <a:cubicBezTo>
                  <a:pt x="466921" y="269855"/>
                  <a:pt x="473504" y="262834"/>
                  <a:pt x="481198" y="263347"/>
                </a:cubicBezTo>
                <a:cubicBezTo>
                  <a:pt x="510797" y="265320"/>
                  <a:pt x="539679" y="273351"/>
                  <a:pt x="568980" y="277977"/>
                </a:cubicBezTo>
                <a:cubicBezTo>
                  <a:pt x="586011" y="280666"/>
                  <a:pt x="603118" y="282854"/>
                  <a:pt x="620187" y="285292"/>
                </a:cubicBezTo>
                <a:cubicBezTo>
                  <a:pt x="627502" y="290169"/>
                  <a:pt x="634098" y="296352"/>
                  <a:pt x="642132" y="299923"/>
                </a:cubicBezTo>
                <a:cubicBezTo>
                  <a:pt x="682401" y="317821"/>
                  <a:pt x="714781" y="318939"/>
                  <a:pt x="759175" y="329184"/>
                </a:cubicBezTo>
                <a:cubicBezTo>
                  <a:pt x="766689" y="330918"/>
                  <a:pt x="774224" y="333051"/>
                  <a:pt x="781121" y="336499"/>
                </a:cubicBezTo>
                <a:cubicBezTo>
                  <a:pt x="788985" y="340431"/>
                  <a:pt x="794585" y="348816"/>
                  <a:pt x="803067" y="351129"/>
                </a:cubicBezTo>
                <a:cubicBezTo>
                  <a:pt x="822033" y="356301"/>
                  <a:pt x="842081" y="356006"/>
                  <a:pt x="861588" y="358444"/>
                </a:cubicBezTo>
                <a:cubicBezTo>
                  <a:pt x="913054" y="392755"/>
                  <a:pt x="847797" y="353273"/>
                  <a:pt x="920110" y="380390"/>
                </a:cubicBezTo>
                <a:cubicBezTo>
                  <a:pt x="928342" y="383477"/>
                  <a:pt x="934192" y="391088"/>
                  <a:pt x="942055" y="395020"/>
                </a:cubicBezTo>
                <a:cubicBezTo>
                  <a:pt x="980039" y="414012"/>
                  <a:pt x="950056" y="388391"/>
                  <a:pt x="978631" y="416966"/>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wipe(left)">
                                      <p:cBhvr>
                                        <p:cTn id="7" dur="10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wipe(left)">
                                      <p:cBhvr>
                                        <p:cTn id="12" dur="10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0"/>
            <a:ext cx="9144000" cy="4293704"/>
            <a:chOff x="776749" y="357809"/>
            <a:chExt cx="9144000" cy="4293704"/>
          </a:xfrm>
        </p:grpSpPr>
        <p:pic>
          <p:nvPicPr>
            <p:cNvPr id="24" name="Picture 2" descr="Image map with same links provided elsewhere on this page"/>
            <p:cNvPicPr>
              <a:picLocks noChangeAspect="1" noChangeArrowheads="1"/>
            </p:cNvPicPr>
            <p:nvPr/>
          </p:nvPicPr>
          <p:blipFill>
            <a:blip r:embed="rId3" cstate="print"/>
            <a:srcRect t="6020" r="-2008"/>
            <a:stretch>
              <a:fillRect/>
            </a:stretch>
          </p:blipFill>
          <p:spPr bwMode="auto">
            <a:xfrm>
              <a:off x="5256965" y="357810"/>
              <a:ext cx="4663784" cy="2763078"/>
            </a:xfrm>
            <a:prstGeom prst="rect">
              <a:avLst/>
            </a:prstGeom>
            <a:noFill/>
          </p:spPr>
        </p:pic>
        <p:pic>
          <p:nvPicPr>
            <p:cNvPr id="25" name="Picture 4" descr="Image map with same links provided elsewhere on this page"/>
            <p:cNvPicPr>
              <a:picLocks noChangeAspect="1" noChangeArrowheads="1"/>
            </p:cNvPicPr>
            <p:nvPr/>
          </p:nvPicPr>
          <p:blipFill>
            <a:blip r:embed="rId4" cstate="print"/>
            <a:srcRect t="2560" b="498"/>
            <a:stretch>
              <a:fillRect/>
            </a:stretch>
          </p:blipFill>
          <p:spPr bwMode="auto">
            <a:xfrm>
              <a:off x="776749" y="357809"/>
              <a:ext cx="4572000" cy="4293704"/>
            </a:xfrm>
            <a:prstGeom prst="rect">
              <a:avLst/>
            </a:prstGeom>
            <a:noFill/>
          </p:spPr>
        </p:pic>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21" name="TextBox 20"/>
          <p:cNvSpPr txBox="1">
            <a:spLocks noChangeArrowheads="1"/>
          </p:cNvSpPr>
          <p:nvPr/>
        </p:nvSpPr>
        <p:spPr bwMode="auto">
          <a:xfrm>
            <a:off x="4949686" y="3401643"/>
            <a:ext cx="3548270"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Aug 12</a:t>
            </a:r>
          </a:p>
        </p:txBody>
      </p:sp>
      <p:sp>
        <p:nvSpPr>
          <p:cNvPr id="20" name="TextBox 3"/>
          <p:cNvSpPr txBox="1">
            <a:spLocks noChangeArrowheads="1"/>
          </p:cNvSpPr>
          <p:nvPr/>
        </p:nvSpPr>
        <p:spPr bwMode="auto">
          <a:xfrm>
            <a:off x="4581940" y="2773016"/>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Reconnoiter Mission</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3" name="Group 9"/>
          <p:cNvGrpSpPr/>
          <p:nvPr/>
        </p:nvGrpSpPr>
        <p:grpSpPr>
          <a:xfrm>
            <a:off x="633784" y="3422503"/>
            <a:ext cx="3429000" cy="737175"/>
            <a:chOff x="-533400" y="2885182"/>
            <a:chExt cx="3429000" cy="737175"/>
          </a:xfrm>
        </p:grpSpPr>
        <p:sp>
          <p:nvSpPr>
            <p:cNvPr id="37" name="TextBox 36"/>
            <p:cNvSpPr txBox="1"/>
            <p:nvPr/>
          </p:nvSpPr>
          <p:spPr>
            <a:xfrm>
              <a:off x="-76200" y="3037582"/>
              <a:ext cx="2971800" cy="584775"/>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Camp Fortunate</a:t>
              </a:r>
            </a:p>
          </p:txBody>
        </p:sp>
        <p:sp>
          <p:nvSpPr>
            <p:cNvPr id="38" name="5-Point Star 37"/>
            <p:cNvSpPr/>
            <p:nvPr/>
          </p:nvSpPr>
          <p:spPr>
            <a:xfrm>
              <a:off x="-533400" y="2885182"/>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40"/>
          <p:cNvSpPr/>
          <p:nvPr/>
        </p:nvSpPr>
        <p:spPr>
          <a:xfrm>
            <a:off x="1611630" y="339010"/>
            <a:ext cx="1112520" cy="506810"/>
          </a:xfrm>
          <a:custGeom>
            <a:avLst/>
            <a:gdLst>
              <a:gd name="connsiteX0" fmla="*/ 1112520 w 1112520"/>
              <a:gd name="connsiteY0" fmla="*/ 506810 h 506810"/>
              <a:gd name="connsiteX1" fmla="*/ 1112520 w 1112520"/>
              <a:gd name="connsiteY1" fmla="*/ 506810 h 506810"/>
              <a:gd name="connsiteX2" fmla="*/ 1082040 w 1112520"/>
              <a:gd name="connsiteY2" fmla="*/ 483950 h 506810"/>
              <a:gd name="connsiteX3" fmla="*/ 1062990 w 1112520"/>
              <a:gd name="connsiteY3" fmla="*/ 468710 h 506810"/>
              <a:gd name="connsiteX4" fmla="*/ 1055370 w 1112520"/>
              <a:gd name="connsiteY4" fmla="*/ 457280 h 506810"/>
              <a:gd name="connsiteX5" fmla="*/ 1032510 w 1112520"/>
              <a:gd name="connsiteY5" fmla="*/ 445850 h 506810"/>
              <a:gd name="connsiteX6" fmla="*/ 1036320 w 1112520"/>
              <a:gd name="connsiteY6" fmla="*/ 335360 h 506810"/>
              <a:gd name="connsiteX7" fmla="*/ 1040130 w 1112520"/>
              <a:gd name="connsiteY7" fmla="*/ 323930 h 506810"/>
              <a:gd name="connsiteX8" fmla="*/ 1047750 w 1112520"/>
              <a:gd name="connsiteY8" fmla="*/ 312500 h 506810"/>
              <a:gd name="connsiteX9" fmla="*/ 1051560 w 1112520"/>
              <a:gd name="connsiteY9" fmla="*/ 297260 h 506810"/>
              <a:gd name="connsiteX10" fmla="*/ 1059180 w 1112520"/>
              <a:gd name="connsiteY10" fmla="*/ 285830 h 506810"/>
              <a:gd name="connsiteX11" fmla="*/ 1062990 w 1112520"/>
              <a:gd name="connsiteY11" fmla="*/ 266780 h 506810"/>
              <a:gd name="connsiteX12" fmla="*/ 1055370 w 1112520"/>
              <a:gd name="connsiteY12" fmla="*/ 240110 h 506810"/>
              <a:gd name="connsiteX13" fmla="*/ 1051560 w 1112520"/>
              <a:gd name="connsiteY13" fmla="*/ 228680 h 506810"/>
              <a:gd name="connsiteX14" fmla="*/ 1040130 w 1112520"/>
              <a:gd name="connsiteY14" fmla="*/ 224870 h 506810"/>
              <a:gd name="connsiteX15" fmla="*/ 1021080 w 1112520"/>
              <a:gd name="connsiteY15" fmla="*/ 205820 h 506810"/>
              <a:gd name="connsiteX16" fmla="*/ 990600 w 1112520"/>
              <a:gd name="connsiteY16" fmla="*/ 213440 h 506810"/>
              <a:gd name="connsiteX17" fmla="*/ 933450 w 1112520"/>
              <a:gd name="connsiteY17" fmla="*/ 224870 h 506810"/>
              <a:gd name="connsiteX18" fmla="*/ 922020 w 1112520"/>
              <a:gd name="connsiteY18" fmla="*/ 217250 h 506810"/>
              <a:gd name="connsiteX19" fmla="*/ 910590 w 1112520"/>
              <a:gd name="connsiteY19" fmla="*/ 194390 h 506810"/>
              <a:gd name="connsiteX20" fmla="*/ 895350 w 1112520"/>
              <a:gd name="connsiteY20" fmla="*/ 190580 h 506810"/>
              <a:gd name="connsiteX21" fmla="*/ 826770 w 1112520"/>
              <a:gd name="connsiteY21" fmla="*/ 198200 h 506810"/>
              <a:gd name="connsiteX22" fmla="*/ 815340 w 1112520"/>
              <a:gd name="connsiteY22" fmla="*/ 202010 h 506810"/>
              <a:gd name="connsiteX23" fmla="*/ 781050 w 1112520"/>
              <a:gd name="connsiteY23" fmla="*/ 190580 h 506810"/>
              <a:gd name="connsiteX24" fmla="*/ 762000 w 1112520"/>
              <a:gd name="connsiteY24" fmla="*/ 175340 h 506810"/>
              <a:gd name="connsiteX25" fmla="*/ 750570 w 1112520"/>
              <a:gd name="connsiteY25" fmla="*/ 152480 h 506810"/>
              <a:gd name="connsiteX26" fmla="*/ 727710 w 1112520"/>
              <a:gd name="connsiteY26" fmla="*/ 141050 h 506810"/>
              <a:gd name="connsiteX27" fmla="*/ 716280 w 1112520"/>
              <a:gd name="connsiteY27" fmla="*/ 133430 h 506810"/>
              <a:gd name="connsiteX28" fmla="*/ 681990 w 1112520"/>
              <a:gd name="connsiteY28" fmla="*/ 144860 h 506810"/>
              <a:gd name="connsiteX29" fmla="*/ 666750 w 1112520"/>
              <a:gd name="connsiteY29" fmla="*/ 118190 h 506810"/>
              <a:gd name="connsiteX30" fmla="*/ 575310 w 1112520"/>
              <a:gd name="connsiteY30" fmla="*/ 125810 h 506810"/>
              <a:gd name="connsiteX31" fmla="*/ 434340 w 1112520"/>
              <a:gd name="connsiteY31" fmla="*/ 118190 h 506810"/>
              <a:gd name="connsiteX32" fmla="*/ 415290 w 1112520"/>
              <a:gd name="connsiteY32" fmla="*/ 102950 h 506810"/>
              <a:gd name="connsiteX33" fmla="*/ 369570 w 1112520"/>
              <a:gd name="connsiteY33" fmla="*/ 95330 h 506810"/>
              <a:gd name="connsiteX34" fmla="*/ 316230 w 1112520"/>
              <a:gd name="connsiteY34" fmla="*/ 87710 h 506810"/>
              <a:gd name="connsiteX35" fmla="*/ 304800 w 1112520"/>
              <a:gd name="connsiteY35" fmla="*/ 83900 h 506810"/>
              <a:gd name="connsiteX36" fmla="*/ 281940 w 1112520"/>
              <a:gd name="connsiteY36" fmla="*/ 80090 h 506810"/>
              <a:gd name="connsiteX37" fmla="*/ 243840 w 1112520"/>
              <a:gd name="connsiteY37" fmla="*/ 61040 h 506810"/>
              <a:gd name="connsiteX38" fmla="*/ 209550 w 1112520"/>
              <a:gd name="connsiteY38" fmla="*/ 49610 h 506810"/>
              <a:gd name="connsiteX39" fmla="*/ 152400 w 1112520"/>
              <a:gd name="connsiteY39" fmla="*/ 41990 h 506810"/>
              <a:gd name="connsiteX40" fmla="*/ 148590 w 1112520"/>
              <a:gd name="connsiteY40" fmla="*/ 22940 h 506810"/>
              <a:gd name="connsiteX41" fmla="*/ 87630 w 1112520"/>
              <a:gd name="connsiteY41" fmla="*/ 19130 h 506810"/>
              <a:gd name="connsiteX42" fmla="*/ 60960 w 1112520"/>
              <a:gd name="connsiteY42" fmla="*/ 7700 h 506810"/>
              <a:gd name="connsiteX43" fmla="*/ 49530 w 1112520"/>
              <a:gd name="connsiteY43" fmla="*/ 80 h 506810"/>
              <a:gd name="connsiteX44" fmla="*/ 0 w 1112520"/>
              <a:gd name="connsiteY44" fmla="*/ 3890 h 50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2520" h="506810">
                <a:moveTo>
                  <a:pt x="1112520" y="506810"/>
                </a:moveTo>
                <a:lnTo>
                  <a:pt x="1112520" y="506810"/>
                </a:lnTo>
                <a:cubicBezTo>
                  <a:pt x="1102360" y="499190"/>
                  <a:pt x="1091480" y="492446"/>
                  <a:pt x="1082040" y="483950"/>
                </a:cubicBezTo>
                <a:cubicBezTo>
                  <a:pt x="1061765" y="465703"/>
                  <a:pt x="1087909" y="477016"/>
                  <a:pt x="1062990" y="468710"/>
                </a:cubicBezTo>
                <a:cubicBezTo>
                  <a:pt x="1060450" y="464900"/>
                  <a:pt x="1058608" y="460518"/>
                  <a:pt x="1055370" y="457280"/>
                </a:cubicBezTo>
                <a:cubicBezTo>
                  <a:pt x="1047984" y="449894"/>
                  <a:pt x="1041806" y="448949"/>
                  <a:pt x="1032510" y="445850"/>
                </a:cubicBezTo>
                <a:cubicBezTo>
                  <a:pt x="1033780" y="409020"/>
                  <a:pt x="1034021" y="372140"/>
                  <a:pt x="1036320" y="335360"/>
                </a:cubicBezTo>
                <a:cubicBezTo>
                  <a:pt x="1036571" y="331352"/>
                  <a:pt x="1038334" y="327522"/>
                  <a:pt x="1040130" y="323930"/>
                </a:cubicBezTo>
                <a:cubicBezTo>
                  <a:pt x="1042178" y="319834"/>
                  <a:pt x="1045210" y="316310"/>
                  <a:pt x="1047750" y="312500"/>
                </a:cubicBezTo>
                <a:cubicBezTo>
                  <a:pt x="1049020" y="307420"/>
                  <a:pt x="1049497" y="302073"/>
                  <a:pt x="1051560" y="297260"/>
                </a:cubicBezTo>
                <a:cubicBezTo>
                  <a:pt x="1053364" y="293051"/>
                  <a:pt x="1057572" y="290117"/>
                  <a:pt x="1059180" y="285830"/>
                </a:cubicBezTo>
                <a:cubicBezTo>
                  <a:pt x="1061454" y="279767"/>
                  <a:pt x="1061720" y="273130"/>
                  <a:pt x="1062990" y="266780"/>
                </a:cubicBezTo>
                <a:cubicBezTo>
                  <a:pt x="1060450" y="257890"/>
                  <a:pt x="1058027" y="248966"/>
                  <a:pt x="1055370" y="240110"/>
                </a:cubicBezTo>
                <a:cubicBezTo>
                  <a:pt x="1054216" y="236263"/>
                  <a:pt x="1054400" y="231520"/>
                  <a:pt x="1051560" y="228680"/>
                </a:cubicBezTo>
                <a:cubicBezTo>
                  <a:pt x="1048720" y="225840"/>
                  <a:pt x="1043940" y="226140"/>
                  <a:pt x="1040130" y="224870"/>
                </a:cubicBezTo>
                <a:cubicBezTo>
                  <a:pt x="1035974" y="218635"/>
                  <a:pt x="1030316" y="206975"/>
                  <a:pt x="1021080" y="205820"/>
                </a:cubicBezTo>
                <a:cubicBezTo>
                  <a:pt x="1010170" y="204456"/>
                  <a:pt x="1000683" y="211279"/>
                  <a:pt x="990600" y="213440"/>
                </a:cubicBezTo>
                <a:cubicBezTo>
                  <a:pt x="900755" y="232693"/>
                  <a:pt x="978243" y="213672"/>
                  <a:pt x="933450" y="224870"/>
                </a:cubicBezTo>
                <a:cubicBezTo>
                  <a:pt x="929640" y="222330"/>
                  <a:pt x="924881" y="220826"/>
                  <a:pt x="922020" y="217250"/>
                </a:cubicBezTo>
                <a:cubicBezTo>
                  <a:pt x="913327" y="206383"/>
                  <a:pt x="924355" y="203567"/>
                  <a:pt x="910590" y="194390"/>
                </a:cubicBezTo>
                <a:cubicBezTo>
                  <a:pt x="906233" y="191485"/>
                  <a:pt x="900430" y="191850"/>
                  <a:pt x="895350" y="190580"/>
                </a:cubicBezTo>
                <a:cubicBezTo>
                  <a:pt x="872490" y="193120"/>
                  <a:pt x="849540" y="194947"/>
                  <a:pt x="826770" y="198200"/>
                </a:cubicBezTo>
                <a:cubicBezTo>
                  <a:pt x="822794" y="198768"/>
                  <a:pt x="819301" y="202670"/>
                  <a:pt x="815340" y="202010"/>
                </a:cubicBezTo>
                <a:cubicBezTo>
                  <a:pt x="803456" y="200029"/>
                  <a:pt x="781050" y="190580"/>
                  <a:pt x="781050" y="190580"/>
                </a:cubicBezTo>
                <a:cubicBezTo>
                  <a:pt x="759212" y="157823"/>
                  <a:pt x="788290" y="196372"/>
                  <a:pt x="762000" y="175340"/>
                </a:cubicBezTo>
                <a:cubicBezTo>
                  <a:pt x="744157" y="161065"/>
                  <a:pt x="762841" y="167818"/>
                  <a:pt x="750570" y="152480"/>
                </a:cubicBezTo>
                <a:cubicBezTo>
                  <a:pt x="743291" y="143381"/>
                  <a:pt x="736913" y="145651"/>
                  <a:pt x="727710" y="141050"/>
                </a:cubicBezTo>
                <a:cubicBezTo>
                  <a:pt x="723614" y="139002"/>
                  <a:pt x="720090" y="135970"/>
                  <a:pt x="716280" y="133430"/>
                </a:cubicBezTo>
                <a:cubicBezTo>
                  <a:pt x="690078" y="150898"/>
                  <a:pt x="702108" y="151566"/>
                  <a:pt x="681990" y="144860"/>
                </a:cubicBezTo>
                <a:cubicBezTo>
                  <a:pt x="679738" y="138104"/>
                  <a:pt x="674951" y="119728"/>
                  <a:pt x="666750" y="118190"/>
                </a:cubicBezTo>
                <a:cubicBezTo>
                  <a:pt x="663559" y="117592"/>
                  <a:pt x="582607" y="125147"/>
                  <a:pt x="575310" y="125810"/>
                </a:cubicBezTo>
                <a:cubicBezTo>
                  <a:pt x="528320" y="123270"/>
                  <a:pt x="481267" y="121710"/>
                  <a:pt x="434340" y="118190"/>
                </a:cubicBezTo>
                <a:cubicBezTo>
                  <a:pt x="398023" y="115466"/>
                  <a:pt x="448560" y="114832"/>
                  <a:pt x="415290" y="102950"/>
                </a:cubicBezTo>
                <a:cubicBezTo>
                  <a:pt x="400740" y="97754"/>
                  <a:pt x="384810" y="97870"/>
                  <a:pt x="369570" y="95330"/>
                </a:cubicBezTo>
                <a:cubicBezTo>
                  <a:pt x="346570" y="72330"/>
                  <a:pt x="367804" y="87710"/>
                  <a:pt x="316230" y="87710"/>
                </a:cubicBezTo>
                <a:cubicBezTo>
                  <a:pt x="312214" y="87710"/>
                  <a:pt x="308720" y="84771"/>
                  <a:pt x="304800" y="83900"/>
                </a:cubicBezTo>
                <a:cubicBezTo>
                  <a:pt x="297259" y="82224"/>
                  <a:pt x="289560" y="81360"/>
                  <a:pt x="281940" y="80090"/>
                </a:cubicBezTo>
                <a:cubicBezTo>
                  <a:pt x="267952" y="59108"/>
                  <a:pt x="280040" y="71687"/>
                  <a:pt x="243840" y="61040"/>
                </a:cubicBezTo>
                <a:cubicBezTo>
                  <a:pt x="232281" y="57640"/>
                  <a:pt x="209550" y="49610"/>
                  <a:pt x="209550" y="49610"/>
                </a:cubicBezTo>
                <a:cubicBezTo>
                  <a:pt x="181296" y="51783"/>
                  <a:pt x="162059" y="67747"/>
                  <a:pt x="152400" y="41990"/>
                </a:cubicBezTo>
                <a:cubicBezTo>
                  <a:pt x="150126" y="35927"/>
                  <a:pt x="154697" y="25095"/>
                  <a:pt x="148590" y="22940"/>
                </a:cubicBezTo>
                <a:cubicBezTo>
                  <a:pt x="129391" y="16164"/>
                  <a:pt x="107950" y="20400"/>
                  <a:pt x="87630" y="19130"/>
                </a:cubicBezTo>
                <a:cubicBezTo>
                  <a:pt x="58934" y="0"/>
                  <a:pt x="95404" y="22462"/>
                  <a:pt x="60960" y="7700"/>
                </a:cubicBezTo>
                <a:cubicBezTo>
                  <a:pt x="56751" y="5896"/>
                  <a:pt x="53340" y="2620"/>
                  <a:pt x="49530" y="80"/>
                </a:cubicBezTo>
                <a:cubicBezTo>
                  <a:pt x="12749" y="4678"/>
                  <a:pt x="29289" y="3890"/>
                  <a:pt x="0" y="389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469654" y="1095857"/>
            <a:ext cx="1746966" cy="747175"/>
          </a:xfrm>
          <a:custGeom>
            <a:avLst/>
            <a:gdLst>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43785 w 1739851"/>
              <a:gd name="connsiteY88" fmla="*/ 106739 h 747175"/>
              <a:gd name="connsiteX89" fmla="*/ 1679365 w 1739851"/>
              <a:gd name="connsiteY89" fmla="*/ 113855 h 747175"/>
              <a:gd name="connsiteX90" fmla="*/ 1690039 w 1739851"/>
              <a:gd name="connsiteY90" fmla="*/ 120971 h 747175"/>
              <a:gd name="connsiteX91" fmla="*/ 1700713 w 1739851"/>
              <a:gd name="connsiteY91" fmla="*/ 131645 h 747175"/>
              <a:gd name="connsiteX92" fmla="*/ 1714945 w 1739851"/>
              <a:gd name="connsiteY92" fmla="*/ 138761 h 747175"/>
              <a:gd name="connsiteX93" fmla="*/ 1725619 w 1739851"/>
              <a:gd name="connsiteY93" fmla="*/ 149435 h 747175"/>
              <a:gd name="connsiteX94" fmla="*/ 1739851 w 1739851"/>
              <a:gd name="connsiteY94"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690039 w 1739851"/>
              <a:gd name="connsiteY89" fmla="*/ 120971 h 747175"/>
              <a:gd name="connsiteX90" fmla="*/ 1700713 w 1739851"/>
              <a:gd name="connsiteY90" fmla="*/ 131645 h 747175"/>
              <a:gd name="connsiteX91" fmla="*/ 1714945 w 1739851"/>
              <a:gd name="connsiteY91" fmla="*/ 138761 h 747175"/>
              <a:gd name="connsiteX92" fmla="*/ 1725619 w 1739851"/>
              <a:gd name="connsiteY92" fmla="*/ 149435 h 747175"/>
              <a:gd name="connsiteX93" fmla="*/ 1739851 w 1739851"/>
              <a:gd name="connsiteY93"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25619 w 1739851"/>
              <a:gd name="connsiteY91" fmla="*/ 149435 h 747175"/>
              <a:gd name="connsiteX92" fmla="*/ 1739851 w 1739851"/>
              <a:gd name="connsiteY92"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39851 w 1739851"/>
              <a:gd name="connsiteY91"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39851 w 1739851"/>
              <a:gd name="connsiteY90"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39851 w 1739851"/>
              <a:gd name="connsiteY89"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739851 w 1739851"/>
              <a:gd name="connsiteY88" fmla="*/ 152993 h 747175"/>
              <a:gd name="connsiteX0" fmla="*/ 0 w 1746966"/>
              <a:gd name="connsiteY0" fmla="*/ 747175 h 747175"/>
              <a:gd name="connsiteX1" fmla="*/ 0 w 1746966"/>
              <a:gd name="connsiteY1" fmla="*/ 747175 h 747175"/>
              <a:gd name="connsiteX2" fmla="*/ 42696 w 1746966"/>
              <a:gd name="connsiteY2" fmla="*/ 725827 h 747175"/>
              <a:gd name="connsiteX3" fmla="*/ 60486 w 1746966"/>
              <a:gd name="connsiteY3" fmla="*/ 722269 h 747175"/>
              <a:gd name="connsiteX4" fmla="*/ 71159 w 1746966"/>
              <a:gd name="connsiteY4" fmla="*/ 715153 h 747175"/>
              <a:gd name="connsiteX5" fmla="*/ 103181 w 1746966"/>
              <a:gd name="connsiteY5" fmla="*/ 704479 h 747175"/>
              <a:gd name="connsiteX6" fmla="*/ 113855 w 1746966"/>
              <a:gd name="connsiteY6" fmla="*/ 700921 h 747175"/>
              <a:gd name="connsiteX7" fmla="*/ 124529 w 1746966"/>
              <a:gd name="connsiteY7" fmla="*/ 693805 h 747175"/>
              <a:gd name="connsiteX8" fmla="*/ 131645 w 1746966"/>
              <a:gd name="connsiteY8" fmla="*/ 683131 h 747175"/>
              <a:gd name="connsiteX9" fmla="*/ 156551 w 1746966"/>
              <a:gd name="connsiteY9" fmla="*/ 676015 h 747175"/>
              <a:gd name="connsiteX10" fmla="*/ 170783 w 1746966"/>
              <a:gd name="connsiteY10" fmla="*/ 668899 h 747175"/>
              <a:gd name="connsiteX11" fmla="*/ 185015 w 1746966"/>
              <a:gd name="connsiteY11" fmla="*/ 665341 h 747175"/>
              <a:gd name="connsiteX12" fmla="*/ 316660 w 1746966"/>
              <a:gd name="connsiteY12" fmla="*/ 654668 h 747175"/>
              <a:gd name="connsiteX13" fmla="*/ 362914 w 1746966"/>
              <a:gd name="connsiteY13" fmla="*/ 636878 h 747175"/>
              <a:gd name="connsiteX14" fmla="*/ 409167 w 1746966"/>
              <a:gd name="connsiteY14" fmla="*/ 636878 h 747175"/>
              <a:gd name="connsiteX15" fmla="*/ 419841 w 1746966"/>
              <a:gd name="connsiteY15" fmla="*/ 633320 h 747175"/>
              <a:gd name="connsiteX16" fmla="*/ 441189 w 1746966"/>
              <a:gd name="connsiteY16" fmla="*/ 619088 h 747175"/>
              <a:gd name="connsiteX17" fmla="*/ 444747 w 1746966"/>
              <a:gd name="connsiteY17" fmla="*/ 608414 h 747175"/>
              <a:gd name="connsiteX18" fmla="*/ 462537 w 1746966"/>
              <a:gd name="connsiteY18" fmla="*/ 601298 h 747175"/>
              <a:gd name="connsiteX19" fmla="*/ 473211 w 1746966"/>
              <a:gd name="connsiteY19" fmla="*/ 597740 h 747175"/>
              <a:gd name="connsiteX20" fmla="*/ 498117 w 1746966"/>
              <a:gd name="connsiteY20" fmla="*/ 587066 h 747175"/>
              <a:gd name="connsiteX21" fmla="*/ 508791 w 1746966"/>
              <a:gd name="connsiteY21" fmla="*/ 565718 h 747175"/>
              <a:gd name="connsiteX22" fmla="*/ 512349 w 1746966"/>
              <a:gd name="connsiteY22" fmla="*/ 555044 h 747175"/>
              <a:gd name="connsiteX23" fmla="*/ 519465 w 1746966"/>
              <a:gd name="connsiteY23" fmla="*/ 540812 h 747175"/>
              <a:gd name="connsiteX24" fmla="*/ 530138 w 1746966"/>
              <a:gd name="connsiteY24" fmla="*/ 519464 h 747175"/>
              <a:gd name="connsiteX25" fmla="*/ 533696 w 1746966"/>
              <a:gd name="connsiteY25" fmla="*/ 451863 h 747175"/>
              <a:gd name="connsiteX26" fmla="*/ 540812 w 1746966"/>
              <a:gd name="connsiteY26" fmla="*/ 430515 h 747175"/>
              <a:gd name="connsiteX27" fmla="*/ 551486 w 1746966"/>
              <a:gd name="connsiteY27" fmla="*/ 394935 h 747175"/>
              <a:gd name="connsiteX28" fmla="*/ 558602 w 1746966"/>
              <a:gd name="connsiteY28" fmla="*/ 348682 h 747175"/>
              <a:gd name="connsiteX29" fmla="*/ 565718 w 1746966"/>
              <a:gd name="connsiteY29" fmla="*/ 338008 h 747175"/>
              <a:gd name="connsiteX30" fmla="*/ 576392 w 1746966"/>
              <a:gd name="connsiteY30" fmla="*/ 316660 h 747175"/>
              <a:gd name="connsiteX31" fmla="*/ 587066 w 1746966"/>
              <a:gd name="connsiteY31" fmla="*/ 313102 h 747175"/>
              <a:gd name="connsiteX32" fmla="*/ 597740 w 1746966"/>
              <a:gd name="connsiteY32" fmla="*/ 305986 h 747175"/>
              <a:gd name="connsiteX33" fmla="*/ 608414 w 1746966"/>
              <a:gd name="connsiteY33" fmla="*/ 302428 h 747175"/>
              <a:gd name="connsiteX34" fmla="*/ 622646 w 1746966"/>
              <a:gd name="connsiteY34" fmla="*/ 295312 h 747175"/>
              <a:gd name="connsiteX35" fmla="*/ 633320 w 1746966"/>
              <a:gd name="connsiteY35" fmla="*/ 273964 h 747175"/>
              <a:gd name="connsiteX36" fmla="*/ 636878 w 1746966"/>
              <a:gd name="connsiteY36" fmla="*/ 263290 h 747175"/>
              <a:gd name="connsiteX37" fmla="*/ 647552 w 1746966"/>
              <a:gd name="connsiteY37" fmla="*/ 259732 h 747175"/>
              <a:gd name="connsiteX38" fmla="*/ 654668 w 1746966"/>
              <a:gd name="connsiteY38" fmla="*/ 249058 h 747175"/>
              <a:gd name="connsiteX39" fmla="*/ 665342 w 1746966"/>
              <a:gd name="connsiteY39" fmla="*/ 245500 h 747175"/>
              <a:gd name="connsiteX40" fmla="*/ 690247 w 1746966"/>
              <a:gd name="connsiteY40" fmla="*/ 238384 h 747175"/>
              <a:gd name="connsiteX41" fmla="*/ 761407 w 1746966"/>
              <a:gd name="connsiteY41" fmla="*/ 245500 h 747175"/>
              <a:gd name="connsiteX42" fmla="*/ 782755 w 1746966"/>
              <a:gd name="connsiteY42" fmla="*/ 238384 h 747175"/>
              <a:gd name="connsiteX43" fmla="*/ 796987 w 1746966"/>
              <a:gd name="connsiteY43" fmla="*/ 234826 h 747175"/>
              <a:gd name="connsiteX44" fmla="*/ 807661 w 1746966"/>
              <a:gd name="connsiteY44" fmla="*/ 224152 h 747175"/>
              <a:gd name="connsiteX45" fmla="*/ 818335 w 1746966"/>
              <a:gd name="connsiteY45" fmla="*/ 217036 h 747175"/>
              <a:gd name="connsiteX46" fmla="*/ 836124 w 1746966"/>
              <a:gd name="connsiteY46" fmla="*/ 202804 h 747175"/>
              <a:gd name="connsiteX47" fmla="*/ 850356 w 1746966"/>
              <a:gd name="connsiteY47" fmla="*/ 181457 h 747175"/>
              <a:gd name="connsiteX48" fmla="*/ 853914 w 1746966"/>
              <a:gd name="connsiteY48" fmla="*/ 170783 h 747175"/>
              <a:gd name="connsiteX49" fmla="*/ 864588 w 1746966"/>
              <a:gd name="connsiteY49" fmla="*/ 160109 h 747175"/>
              <a:gd name="connsiteX50" fmla="*/ 882378 w 1746966"/>
              <a:gd name="connsiteY50" fmla="*/ 145877 h 747175"/>
              <a:gd name="connsiteX51" fmla="*/ 885936 w 1746966"/>
              <a:gd name="connsiteY51" fmla="*/ 135203 h 747175"/>
              <a:gd name="connsiteX52" fmla="*/ 893052 w 1746966"/>
              <a:gd name="connsiteY52" fmla="*/ 124529 h 747175"/>
              <a:gd name="connsiteX53" fmla="*/ 903726 w 1746966"/>
              <a:gd name="connsiteY53" fmla="*/ 88949 h 747175"/>
              <a:gd name="connsiteX54" fmla="*/ 914400 w 1746966"/>
              <a:gd name="connsiteY54" fmla="*/ 46254 h 747175"/>
              <a:gd name="connsiteX55" fmla="*/ 921516 w 1746966"/>
              <a:gd name="connsiteY55" fmla="*/ 10674 h 747175"/>
              <a:gd name="connsiteX56" fmla="*/ 928632 w 1746966"/>
              <a:gd name="connsiteY56" fmla="*/ 0 h 747175"/>
              <a:gd name="connsiteX57" fmla="*/ 953538 w 1746966"/>
              <a:gd name="connsiteY57" fmla="*/ 3558 h 747175"/>
              <a:gd name="connsiteX58" fmla="*/ 964212 w 1746966"/>
              <a:gd name="connsiteY58" fmla="*/ 7116 h 747175"/>
              <a:gd name="connsiteX59" fmla="*/ 978443 w 1746966"/>
              <a:gd name="connsiteY59" fmla="*/ 28464 h 747175"/>
              <a:gd name="connsiteX60" fmla="*/ 989117 w 1746966"/>
              <a:gd name="connsiteY60" fmla="*/ 39138 h 747175"/>
              <a:gd name="connsiteX61" fmla="*/ 999791 w 1746966"/>
              <a:gd name="connsiteY61" fmla="*/ 42696 h 747175"/>
              <a:gd name="connsiteX62" fmla="*/ 1028255 w 1746966"/>
              <a:gd name="connsiteY62" fmla="*/ 53369 h 747175"/>
              <a:gd name="connsiteX63" fmla="*/ 1042487 w 1746966"/>
              <a:gd name="connsiteY63" fmla="*/ 60485 h 747175"/>
              <a:gd name="connsiteX64" fmla="*/ 1046045 w 1746966"/>
              <a:gd name="connsiteY64" fmla="*/ 71159 h 747175"/>
              <a:gd name="connsiteX65" fmla="*/ 1056719 w 1746966"/>
              <a:gd name="connsiteY65" fmla="*/ 74717 h 747175"/>
              <a:gd name="connsiteX66" fmla="*/ 1067393 w 1746966"/>
              <a:gd name="connsiteY66" fmla="*/ 81833 h 747175"/>
              <a:gd name="connsiteX67" fmla="*/ 1085183 w 1746966"/>
              <a:gd name="connsiteY67" fmla="*/ 99623 h 747175"/>
              <a:gd name="connsiteX68" fmla="*/ 1088741 w 1746966"/>
              <a:gd name="connsiteY68" fmla="*/ 110297 h 747175"/>
              <a:gd name="connsiteX69" fmla="*/ 1167016 w 1746966"/>
              <a:gd name="connsiteY69" fmla="*/ 117413 h 747175"/>
              <a:gd name="connsiteX70" fmla="*/ 1188364 w 1746966"/>
              <a:gd name="connsiteY70" fmla="*/ 120971 h 747175"/>
              <a:gd name="connsiteX71" fmla="*/ 1206154 w 1746966"/>
              <a:gd name="connsiteY71" fmla="*/ 128087 h 747175"/>
              <a:gd name="connsiteX72" fmla="*/ 1220386 w 1746966"/>
              <a:gd name="connsiteY72" fmla="*/ 131645 h 747175"/>
              <a:gd name="connsiteX73" fmla="*/ 1231060 w 1746966"/>
              <a:gd name="connsiteY73" fmla="*/ 142319 h 747175"/>
              <a:gd name="connsiteX74" fmla="*/ 1344915 w 1746966"/>
              <a:gd name="connsiteY74" fmla="*/ 135203 h 747175"/>
              <a:gd name="connsiteX75" fmla="*/ 1376937 w 1746966"/>
              <a:gd name="connsiteY75" fmla="*/ 131645 h 747175"/>
              <a:gd name="connsiteX76" fmla="*/ 1387611 w 1746966"/>
              <a:gd name="connsiteY76" fmla="*/ 124529 h 747175"/>
              <a:gd name="connsiteX77" fmla="*/ 1426749 w 1746966"/>
              <a:gd name="connsiteY77" fmla="*/ 120971 h 747175"/>
              <a:gd name="connsiteX78" fmla="*/ 1465886 w 1746966"/>
              <a:gd name="connsiteY78" fmla="*/ 113855 h 747175"/>
              <a:gd name="connsiteX79" fmla="*/ 1480118 w 1746966"/>
              <a:gd name="connsiteY79" fmla="*/ 110297 h 747175"/>
              <a:gd name="connsiteX80" fmla="*/ 1501466 w 1746966"/>
              <a:gd name="connsiteY80" fmla="*/ 99623 h 747175"/>
              <a:gd name="connsiteX81" fmla="*/ 1505024 w 1746966"/>
              <a:gd name="connsiteY81" fmla="*/ 88949 h 747175"/>
              <a:gd name="connsiteX82" fmla="*/ 1515698 w 1746966"/>
              <a:gd name="connsiteY82" fmla="*/ 85391 h 747175"/>
              <a:gd name="connsiteX83" fmla="*/ 1526372 w 1746966"/>
              <a:gd name="connsiteY83" fmla="*/ 78275 h 747175"/>
              <a:gd name="connsiteX84" fmla="*/ 1572626 w 1746966"/>
              <a:gd name="connsiteY84" fmla="*/ 85391 h 747175"/>
              <a:gd name="connsiteX85" fmla="*/ 1604647 w 1746966"/>
              <a:gd name="connsiteY85" fmla="*/ 92507 h 747175"/>
              <a:gd name="connsiteX86" fmla="*/ 1622437 w 1746966"/>
              <a:gd name="connsiteY86" fmla="*/ 96065 h 747175"/>
              <a:gd name="connsiteX87" fmla="*/ 1633111 w 1746966"/>
              <a:gd name="connsiteY87" fmla="*/ 103181 h 747175"/>
              <a:gd name="connsiteX88" fmla="*/ 1746966 w 1746966"/>
              <a:gd name="connsiteY88" fmla="*/ 106739 h 74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746966" h="747175">
                <a:moveTo>
                  <a:pt x="0" y="747175"/>
                </a:moveTo>
                <a:lnTo>
                  <a:pt x="0" y="747175"/>
                </a:lnTo>
                <a:cubicBezTo>
                  <a:pt x="14232" y="740059"/>
                  <a:pt x="27983" y="731885"/>
                  <a:pt x="42696" y="725827"/>
                </a:cubicBezTo>
                <a:cubicBezTo>
                  <a:pt x="48288" y="723524"/>
                  <a:pt x="54824" y="724392"/>
                  <a:pt x="60486" y="722269"/>
                </a:cubicBezTo>
                <a:cubicBezTo>
                  <a:pt x="64490" y="720768"/>
                  <a:pt x="67212" y="716798"/>
                  <a:pt x="71159" y="715153"/>
                </a:cubicBezTo>
                <a:cubicBezTo>
                  <a:pt x="81545" y="710825"/>
                  <a:pt x="92507" y="708037"/>
                  <a:pt x="103181" y="704479"/>
                </a:cubicBezTo>
                <a:cubicBezTo>
                  <a:pt x="106739" y="703293"/>
                  <a:pt x="110734" y="703001"/>
                  <a:pt x="113855" y="700921"/>
                </a:cubicBezTo>
                <a:lnTo>
                  <a:pt x="124529" y="693805"/>
                </a:lnTo>
                <a:cubicBezTo>
                  <a:pt x="126901" y="690247"/>
                  <a:pt x="128306" y="685802"/>
                  <a:pt x="131645" y="683131"/>
                </a:cubicBezTo>
                <a:cubicBezTo>
                  <a:pt x="134175" y="681107"/>
                  <a:pt x="155348" y="676466"/>
                  <a:pt x="156551" y="676015"/>
                </a:cubicBezTo>
                <a:cubicBezTo>
                  <a:pt x="161517" y="674153"/>
                  <a:pt x="165817" y="670761"/>
                  <a:pt x="170783" y="668899"/>
                </a:cubicBezTo>
                <a:cubicBezTo>
                  <a:pt x="175362" y="667182"/>
                  <a:pt x="180209" y="666242"/>
                  <a:pt x="185015" y="665341"/>
                </a:cubicBezTo>
                <a:cubicBezTo>
                  <a:pt x="246817" y="653753"/>
                  <a:pt x="234196" y="657966"/>
                  <a:pt x="316660" y="654668"/>
                </a:cubicBezTo>
                <a:cubicBezTo>
                  <a:pt x="353714" y="642317"/>
                  <a:pt x="338618" y="649026"/>
                  <a:pt x="362914" y="636878"/>
                </a:cubicBezTo>
                <a:cubicBezTo>
                  <a:pt x="388237" y="641099"/>
                  <a:pt x="382114" y="642289"/>
                  <a:pt x="409167" y="636878"/>
                </a:cubicBezTo>
                <a:cubicBezTo>
                  <a:pt x="412845" y="636142"/>
                  <a:pt x="416563" y="635141"/>
                  <a:pt x="419841" y="633320"/>
                </a:cubicBezTo>
                <a:cubicBezTo>
                  <a:pt x="427317" y="629167"/>
                  <a:pt x="441189" y="619088"/>
                  <a:pt x="441189" y="619088"/>
                </a:cubicBezTo>
                <a:cubicBezTo>
                  <a:pt x="442375" y="615530"/>
                  <a:pt x="441866" y="610815"/>
                  <a:pt x="444747" y="608414"/>
                </a:cubicBezTo>
                <a:cubicBezTo>
                  <a:pt x="449653" y="604325"/>
                  <a:pt x="456557" y="603541"/>
                  <a:pt x="462537" y="601298"/>
                </a:cubicBezTo>
                <a:cubicBezTo>
                  <a:pt x="466049" y="599981"/>
                  <a:pt x="469764" y="599217"/>
                  <a:pt x="473211" y="597740"/>
                </a:cubicBezTo>
                <a:cubicBezTo>
                  <a:pt x="503987" y="584550"/>
                  <a:pt x="473085" y="595410"/>
                  <a:pt x="498117" y="587066"/>
                </a:cubicBezTo>
                <a:cubicBezTo>
                  <a:pt x="507060" y="560237"/>
                  <a:pt x="494996" y="593307"/>
                  <a:pt x="508791" y="565718"/>
                </a:cubicBezTo>
                <a:cubicBezTo>
                  <a:pt x="510468" y="562363"/>
                  <a:pt x="510872" y="558491"/>
                  <a:pt x="512349" y="555044"/>
                </a:cubicBezTo>
                <a:cubicBezTo>
                  <a:pt x="514438" y="550169"/>
                  <a:pt x="517376" y="545687"/>
                  <a:pt x="519465" y="540812"/>
                </a:cubicBezTo>
                <a:cubicBezTo>
                  <a:pt x="528304" y="520186"/>
                  <a:pt x="516461" y="539980"/>
                  <a:pt x="530138" y="519464"/>
                </a:cubicBezTo>
                <a:cubicBezTo>
                  <a:pt x="531324" y="496930"/>
                  <a:pt x="531007" y="474267"/>
                  <a:pt x="533696" y="451863"/>
                </a:cubicBezTo>
                <a:cubicBezTo>
                  <a:pt x="534590" y="444416"/>
                  <a:pt x="539125" y="437824"/>
                  <a:pt x="540812" y="430515"/>
                </a:cubicBezTo>
                <a:cubicBezTo>
                  <a:pt x="548893" y="395499"/>
                  <a:pt x="537720" y="415583"/>
                  <a:pt x="551486" y="394935"/>
                </a:cubicBezTo>
                <a:cubicBezTo>
                  <a:pt x="552507" y="384729"/>
                  <a:pt x="552190" y="361505"/>
                  <a:pt x="558602" y="348682"/>
                </a:cubicBezTo>
                <a:cubicBezTo>
                  <a:pt x="560514" y="344857"/>
                  <a:pt x="563806" y="341833"/>
                  <a:pt x="565718" y="338008"/>
                </a:cubicBezTo>
                <a:cubicBezTo>
                  <a:pt x="570015" y="329414"/>
                  <a:pt x="567895" y="323458"/>
                  <a:pt x="576392" y="316660"/>
                </a:cubicBezTo>
                <a:cubicBezTo>
                  <a:pt x="579321" y="314317"/>
                  <a:pt x="583711" y="314779"/>
                  <a:pt x="587066" y="313102"/>
                </a:cubicBezTo>
                <a:cubicBezTo>
                  <a:pt x="590891" y="311190"/>
                  <a:pt x="593915" y="307898"/>
                  <a:pt x="597740" y="305986"/>
                </a:cubicBezTo>
                <a:cubicBezTo>
                  <a:pt x="601095" y="304309"/>
                  <a:pt x="604967" y="303905"/>
                  <a:pt x="608414" y="302428"/>
                </a:cubicBezTo>
                <a:cubicBezTo>
                  <a:pt x="613289" y="300339"/>
                  <a:pt x="617902" y="297684"/>
                  <a:pt x="622646" y="295312"/>
                </a:cubicBezTo>
                <a:cubicBezTo>
                  <a:pt x="631589" y="268483"/>
                  <a:pt x="619525" y="301553"/>
                  <a:pt x="633320" y="273964"/>
                </a:cubicBezTo>
                <a:cubicBezTo>
                  <a:pt x="634997" y="270609"/>
                  <a:pt x="634226" y="265942"/>
                  <a:pt x="636878" y="263290"/>
                </a:cubicBezTo>
                <a:cubicBezTo>
                  <a:pt x="639530" y="260638"/>
                  <a:pt x="643994" y="260918"/>
                  <a:pt x="647552" y="259732"/>
                </a:cubicBezTo>
                <a:cubicBezTo>
                  <a:pt x="649924" y="256174"/>
                  <a:pt x="651329" y="251729"/>
                  <a:pt x="654668" y="249058"/>
                </a:cubicBezTo>
                <a:cubicBezTo>
                  <a:pt x="657597" y="246715"/>
                  <a:pt x="661750" y="246578"/>
                  <a:pt x="665342" y="245500"/>
                </a:cubicBezTo>
                <a:cubicBezTo>
                  <a:pt x="673612" y="243019"/>
                  <a:pt x="681945" y="240756"/>
                  <a:pt x="690247" y="238384"/>
                </a:cubicBezTo>
                <a:cubicBezTo>
                  <a:pt x="716843" y="247249"/>
                  <a:pt x="714615" y="247534"/>
                  <a:pt x="761407" y="245500"/>
                </a:cubicBezTo>
                <a:cubicBezTo>
                  <a:pt x="768901" y="245174"/>
                  <a:pt x="775570" y="240539"/>
                  <a:pt x="782755" y="238384"/>
                </a:cubicBezTo>
                <a:cubicBezTo>
                  <a:pt x="787439" y="236979"/>
                  <a:pt x="792243" y="236012"/>
                  <a:pt x="796987" y="234826"/>
                </a:cubicBezTo>
                <a:cubicBezTo>
                  <a:pt x="800545" y="231268"/>
                  <a:pt x="803795" y="227373"/>
                  <a:pt x="807661" y="224152"/>
                </a:cubicBezTo>
                <a:cubicBezTo>
                  <a:pt x="810946" y="221414"/>
                  <a:pt x="815311" y="220060"/>
                  <a:pt x="818335" y="217036"/>
                </a:cubicBezTo>
                <a:cubicBezTo>
                  <a:pt x="834429" y="200942"/>
                  <a:pt x="815345" y="209731"/>
                  <a:pt x="836124" y="202804"/>
                </a:cubicBezTo>
                <a:cubicBezTo>
                  <a:pt x="844584" y="177425"/>
                  <a:pt x="832587" y="208110"/>
                  <a:pt x="850356" y="181457"/>
                </a:cubicBezTo>
                <a:cubicBezTo>
                  <a:pt x="852436" y="178336"/>
                  <a:pt x="851834" y="173904"/>
                  <a:pt x="853914" y="170783"/>
                </a:cubicBezTo>
                <a:cubicBezTo>
                  <a:pt x="856705" y="166596"/>
                  <a:pt x="861367" y="163975"/>
                  <a:pt x="864588" y="160109"/>
                </a:cubicBezTo>
                <a:cubicBezTo>
                  <a:pt x="876968" y="145253"/>
                  <a:pt x="864855" y="151718"/>
                  <a:pt x="882378" y="145877"/>
                </a:cubicBezTo>
                <a:cubicBezTo>
                  <a:pt x="883564" y="142319"/>
                  <a:pt x="884259" y="138558"/>
                  <a:pt x="885936" y="135203"/>
                </a:cubicBezTo>
                <a:cubicBezTo>
                  <a:pt x="887848" y="131378"/>
                  <a:pt x="891823" y="128625"/>
                  <a:pt x="893052" y="124529"/>
                </a:cubicBezTo>
                <a:cubicBezTo>
                  <a:pt x="905540" y="82902"/>
                  <a:pt x="887713" y="112969"/>
                  <a:pt x="903726" y="88949"/>
                </a:cubicBezTo>
                <a:cubicBezTo>
                  <a:pt x="915748" y="16818"/>
                  <a:pt x="897485" y="119552"/>
                  <a:pt x="914400" y="46254"/>
                </a:cubicBezTo>
                <a:cubicBezTo>
                  <a:pt x="917210" y="34078"/>
                  <a:pt x="915878" y="21950"/>
                  <a:pt x="921516" y="10674"/>
                </a:cubicBezTo>
                <a:cubicBezTo>
                  <a:pt x="923428" y="6849"/>
                  <a:pt x="926260" y="3558"/>
                  <a:pt x="928632" y="0"/>
                </a:cubicBezTo>
                <a:cubicBezTo>
                  <a:pt x="936934" y="1186"/>
                  <a:pt x="945315" y="1913"/>
                  <a:pt x="953538" y="3558"/>
                </a:cubicBezTo>
                <a:cubicBezTo>
                  <a:pt x="957216" y="4294"/>
                  <a:pt x="961560" y="4464"/>
                  <a:pt x="964212" y="7116"/>
                </a:cubicBezTo>
                <a:cubicBezTo>
                  <a:pt x="970259" y="13163"/>
                  <a:pt x="972396" y="22417"/>
                  <a:pt x="978443" y="28464"/>
                </a:cubicBezTo>
                <a:cubicBezTo>
                  <a:pt x="982001" y="32022"/>
                  <a:pt x="984930" y="36347"/>
                  <a:pt x="989117" y="39138"/>
                </a:cubicBezTo>
                <a:cubicBezTo>
                  <a:pt x="992238" y="41218"/>
                  <a:pt x="996436" y="41019"/>
                  <a:pt x="999791" y="42696"/>
                </a:cubicBezTo>
                <a:cubicBezTo>
                  <a:pt x="1024221" y="54910"/>
                  <a:pt x="993933" y="46505"/>
                  <a:pt x="1028255" y="53369"/>
                </a:cubicBezTo>
                <a:cubicBezTo>
                  <a:pt x="1032999" y="55741"/>
                  <a:pt x="1038737" y="56735"/>
                  <a:pt x="1042487" y="60485"/>
                </a:cubicBezTo>
                <a:cubicBezTo>
                  <a:pt x="1045139" y="63137"/>
                  <a:pt x="1043393" y="68507"/>
                  <a:pt x="1046045" y="71159"/>
                </a:cubicBezTo>
                <a:cubicBezTo>
                  <a:pt x="1048697" y="73811"/>
                  <a:pt x="1053364" y="73040"/>
                  <a:pt x="1056719" y="74717"/>
                </a:cubicBezTo>
                <a:cubicBezTo>
                  <a:pt x="1060544" y="76629"/>
                  <a:pt x="1063835" y="79461"/>
                  <a:pt x="1067393" y="81833"/>
                </a:cubicBezTo>
                <a:cubicBezTo>
                  <a:pt x="1090994" y="129035"/>
                  <a:pt x="1059007" y="73447"/>
                  <a:pt x="1085183" y="99623"/>
                </a:cubicBezTo>
                <a:cubicBezTo>
                  <a:pt x="1087835" y="102275"/>
                  <a:pt x="1085076" y="109500"/>
                  <a:pt x="1088741" y="110297"/>
                </a:cubicBezTo>
                <a:cubicBezTo>
                  <a:pt x="1114342" y="115863"/>
                  <a:pt x="1140966" y="114622"/>
                  <a:pt x="1167016" y="117413"/>
                </a:cubicBezTo>
                <a:cubicBezTo>
                  <a:pt x="1174189" y="118182"/>
                  <a:pt x="1181248" y="119785"/>
                  <a:pt x="1188364" y="120971"/>
                </a:cubicBezTo>
                <a:cubicBezTo>
                  <a:pt x="1194294" y="123343"/>
                  <a:pt x="1200095" y="126067"/>
                  <a:pt x="1206154" y="128087"/>
                </a:cubicBezTo>
                <a:cubicBezTo>
                  <a:pt x="1210793" y="129633"/>
                  <a:pt x="1216140" y="129219"/>
                  <a:pt x="1220386" y="131645"/>
                </a:cubicBezTo>
                <a:cubicBezTo>
                  <a:pt x="1224755" y="134141"/>
                  <a:pt x="1227502" y="138761"/>
                  <a:pt x="1231060" y="142319"/>
                </a:cubicBezTo>
                <a:lnTo>
                  <a:pt x="1344915" y="135203"/>
                </a:lnTo>
                <a:cubicBezTo>
                  <a:pt x="1355626" y="134419"/>
                  <a:pt x="1366518" y="134250"/>
                  <a:pt x="1376937" y="131645"/>
                </a:cubicBezTo>
                <a:cubicBezTo>
                  <a:pt x="1381086" y="130608"/>
                  <a:pt x="1383430" y="125425"/>
                  <a:pt x="1387611" y="124529"/>
                </a:cubicBezTo>
                <a:cubicBezTo>
                  <a:pt x="1400420" y="121784"/>
                  <a:pt x="1413703" y="122157"/>
                  <a:pt x="1426749" y="120971"/>
                </a:cubicBezTo>
                <a:lnTo>
                  <a:pt x="1465886" y="113855"/>
                </a:lnTo>
                <a:cubicBezTo>
                  <a:pt x="1470681" y="112896"/>
                  <a:pt x="1475623" y="112223"/>
                  <a:pt x="1480118" y="110297"/>
                </a:cubicBezTo>
                <a:cubicBezTo>
                  <a:pt x="1528399" y="89605"/>
                  <a:pt x="1456489" y="114615"/>
                  <a:pt x="1501466" y="99623"/>
                </a:cubicBezTo>
                <a:cubicBezTo>
                  <a:pt x="1502652" y="96065"/>
                  <a:pt x="1502372" y="91601"/>
                  <a:pt x="1505024" y="88949"/>
                </a:cubicBezTo>
                <a:cubicBezTo>
                  <a:pt x="1507676" y="86297"/>
                  <a:pt x="1512343" y="87068"/>
                  <a:pt x="1515698" y="85391"/>
                </a:cubicBezTo>
                <a:cubicBezTo>
                  <a:pt x="1519523" y="83479"/>
                  <a:pt x="1522814" y="80647"/>
                  <a:pt x="1526372" y="78275"/>
                </a:cubicBezTo>
                <a:cubicBezTo>
                  <a:pt x="1538333" y="79984"/>
                  <a:pt x="1560285" y="82923"/>
                  <a:pt x="1572626" y="85391"/>
                </a:cubicBezTo>
                <a:cubicBezTo>
                  <a:pt x="1583348" y="87535"/>
                  <a:pt x="1593956" y="90216"/>
                  <a:pt x="1604647" y="92507"/>
                </a:cubicBezTo>
                <a:cubicBezTo>
                  <a:pt x="1610560" y="93774"/>
                  <a:pt x="1616507" y="94879"/>
                  <a:pt x="1622437" y="96065"/>
                </a:cubicBezTo>
                <a:cubicBezTo>
                  <a:pt x="1625995" y="98437"/>
                  <a:pt x="1629286" y="101269"/>
                  <a:pt x="1633111" y="103181"/>
                </a:cubicBezTo>
                <a:cubicBezTo>
                  <a:pt x="1652680" y="112669"/>
                  <a:pt x="1724728" y="96361"/>
                  <a:pt x="1746966" y="106739"/>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8"/>
          <p:cNvGrpSpPr/>
          <p:nvPr/>
        </p:nvGrpSpPr>
        <p:grpSpPr>
          <a:xfrm>
            <a:off x="0" y="526050"/>
            <a:ext cx="1828800" cy="1554541"/>
            <a:chOff x="0" y="2732537"/>
            <a:chExt cx="1828800" cy="1554541"/>
          </a:xfrm>
        </p:grpSpPr>
        <p:sp>
          <p:nvSpPr>
            <p:cNvPr id="30" name="TextBox 29"/>
            <p:cNvSpPr txBox="1"/>
            <p:nvPr/>
          </p:nvSpPr>
          <p:spPr>
            <a:xfrm>
              <a:off x="0" y="2732537"/>
              <a:ext cx="1828800" cy="1077218"/>
            </a:xfrm>
            <a:prstGeom prst="rect">
              <a:avLst/>
            </a:prstGeom>
            <a:noFill/>
            <a:effectLst>
              <a:outerShdw blurRad="50800" dist="38100" dir="8100000" algn="tr" rotWithShape="0">
                <a:prstClr val="black"/>
              </a:outerShdw>
            </a:effectLst>
          </p:spPr>
          <p:txBody>
            <a:bodyPr wrap="square" rtlCol="0">
              <a:spAutoFit/>
            </a:bodyPr>
            <a:lstStyle/>
            <a:p>
              <a:r>
                <a:rPr lang="en-US" sz="3200" b="1" dirty="0" smtClean="0">
                  <a:solidFill>
                    <a:srgbClr val="FF0000"/>
                  </a:solidFill>
                  <a:effectLst>
                    <a:outerShdw blurRad="38100" dist="38100" dir="2700000" algn="tl">
                      <a:srgbClr val="000000"/>
                    </a:outerShdw>
                  </a:effectLst>
                </a:rPr>
                <a:t>Traveler’s Rest</a:t>
              </a:r>
              <a:endParaRPr lang="en-US" sz="3200" b="1" dirty="0">
                <a:solidFill>
                  <a:srgbClr val="FF0000"/>
                </a:solidFill>
                <a:effectLst>
                  <a:outerShdw blurRad="38100" dist="38100" dir="2700000" algn="tl">
                    <a:srgbClr val="000000"/>
                  </a:outerShdw>
                </a:effectLst>
              </a:endParaRPr>
            </a:p>
          </p:txBody>
        </p:sp>
        <p:sp>
          <p:nvSpPr>
            <p:cNvPr id="31" name="5-Point Star 30"/>
            <p:cNvSpPr/>
            <p:nvPr/>
          </p:nvSpPr>
          <p:spPr>
            <a:xfrm>
              <a:off x="129208" y="3906078"/>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2166609" y="793230"/>
            <a:ext cx="544370" cy="380703"/>
          </a:xfrm>
          <a:custGeom>
            <a:avLst/>
            <a:gdLst>
              <a:gd name="connsiteX0" fmla="*/ 0 w 506732"/>
              <a:gd name="connsiteY0" fmla="*/ 355797 h 355797"/>
              <a:gd name="connsiteX1" fmla="*/ 0 w 506732"/>
              <a:gd name="connsiteY1" fmla="*/ 355797 h 355797"/>
              <a:gd name="connsiteX2" fmla="*/ 24906 w 506732"/>
              <a:gd name="connsiteY2" fmla="*/ 334449 h 355797"/>
              <a:gd name="connsiteX3" fmla="*/ 42695 w 506732"/>
              <a:gd name="connsiteY3" fmla="*/ 316660 h 355797"/>
              <a:gd name="connsiteX4" fmla="*/ 71159 w 506732"/>
              <a:gd name="connsiteY4" fmla="*/ 305986 h 355797"/>
              <a:gd name="connsiteX5" fmla="*/ 81833 w 506732"/>
              <a:gd name="connsiteY5" fmla="*/ 298870 h 355797"/>
              <a:gd name="connsiteX6" fmla="*/ 96065 w 506732"/>
              <a:gd name="connsiteY6" fmla="*/ 295312 h 355797"/>
              <a:gd name="connsiteX7" fmla="*/ 106739 w 506732"/>
              <a:gd name="connsiteY7" fmla="*/ 288196 h 355797"/>
              <a:gd name="connsiteX8" fmla="*/ 152993 w 506732"/>
              <a:gd name="connsiteY8" fmla="*/ 273964 h 355797"/>
              <a:gd name="connsiteX9" fmla="*/ 156551 w 506732"/>
              <a:gd name="connsiteY9" fmla="*/ 263290 h 355797"/>
              <a:gd name="connsiteX10" fmla="*/ 174341 w 506732"/>
              <a:gd name="connsiteY10" fmla="*/ 241942 h 355797"/>
              <a:gd name="connsiteX11" fmla="*/ 177899 w 506732"/>
              <a:gd name="connsiteY11" fmla="*/ 231268 h 355797"/>
              <a:gd name="connsiteX12" fmla="*/ 185015 w 506732"/>
              <a:gd name="connsiteY12" fmla="*/ 206362 h 355797"/>
              <a:gd name="connsiteX13" fmla="*/ 188572 w 506732"/>
              <a:gd name="connsiteY13" fmla="*/ 174340 h 355797"/>
              <a:gd name="connsiteX14" fmla="*/ 206362 w 506732"/>
              <a:gd name="connsiteY14" fmla="*/ 160109 h 355797"/>
              <a:gd name="connsiteX15" fmla="*/ 220594 w 506732"/>
              <a:gd name="connsiteY15" fmla="*/ 152993 h 355797"/>
              <a:gd name="connsiteX16" fmla="*/ 224152 w 506732"/>
              <a:gd name="connsiteY16" fmla="*/ 142319 h 355797"/>
              <a:gd name="connsiteX17" fmla="*/ 234826 w 506732"/>
              <a:gd name="connsiteY17" fmla="*/ 138761 h 355797"/>
              <a:gd name="connsiteX18" fmla="*/ 245500 w 506732"/>
              <a:gd name="connsiteY18" fmla="*/ 131645 h 355797"/>
              <a:gd name="connsiteX19" fmla="*/ 266848 w 506732"/>
              <a:gd name="connsiteY19" fmla="*/ 124529 h 355797"/>
              <a:gd name="connsiteX20" fmla="*/ 277522 w 506732"/>
              <a:gd name="connsiteY20" fmla="*/ 117413 h 355797"/>
              <a:gd name="connsiteX21" fmla="*/ 323776 w 506732"/>
              <a:gd name="connsiteY21" fmla="*/ 103181 h 355797"/>
              <a:gd name="connsiteX22" fmla="*/ 345123 w 506732"/>
              <a:gd name="connsiteY22" fmla="*/ 92507 h 355797"/>
              <a:gd name="connsiteX23" fmla="*/ 355797 w 506732"/>
              <a:gd name="connsiteY23" fmla="*/ 85391 h 355797"/>
              <a:gd name="connsiteX24" fmla="*/ 366471 w 506732"/>
              <a:gd name="connsiteY24" fmla="*/ 81833 h 355797"/>
              <a:gd name="connsiteX25" fmla="*/ 377145 w 506732"/>
              <a:gd name="connsiteY25" fmla="*/ 74717 h 355797"/>
              <a:gd name="connsiteX26" fmla="*/ 402051 w 506732"/>
              <a:gd name="connsiteY26" fmla="*/ 67601 h 355797"/>
              <a:gd name="connsiteX27" fmla="*/ 412725 w 506732"/>
              <a:gd name="connsiteY27" fmla="*/ 60485 h 355797"/>
              <a:gd name="connsiteX28" fmla="*/ 426957 w 506732"/>
              <a:gd name="connsiteY28" fmla="*/ 56927 h 355797"/>
              <a:gd name="connsiteX29" fmla="*/ 444747 w 506732"/>
              <a:gd name="connsiteY29" fmla="*/ 49811 h 355797"/>
              <a:gd name="connsiteX30" fmla="*/ 455421 w 506732"/>
              <a:gd name="connsiteY30" fmla="*/ 46253 h 355797"/>
              <a:gd name="connsiteX31" fmla="*/ 480327 w 506732"/>
              <a:gd name="connsiteY31" fmla="*/ 35579 h 355797"/>
              <a:gd name="connsiteX32" fmla="*/ 491001 w 506732"/>
              <a:gd name="connsiteY32" fmla="*/ 28463 h 355797"/>
              <a:gd name="connsiteX33" fmla="*/ 501674 w 506732"/>
              <a:gd name="connsiteY33" fmla="*/ 24905 h 355797"/>
              <a:gd name="connsiteX34" fmla="*/ 505232 w 506732"/>
              <a:gd name="connsiteY34" fmla="*/ 0 h 35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732" h="355797">
                <a:moveTo>
                  <a:pt x="0" y="355797"/>
                </a:moveTo>
                <a:lnTo>
                  <a:pt x="0" y="355797"/>
                </a:lnTo>
                <a:cubicBezTo>
                  <a:pt x="8302" y="348681"/>
                  <a:pt x="17591" y="342576"/>
                  <a:pt x="24906" y="334449"/>
                </a:cubicBezTo>
                <a:cubicBezTo>
                  <a:pt x="43747" y="313514"/>
                  <a:pt x="19886" y="324262"/>
                  <a:pt x="42695" y="316660"/>
                </a:cubicBezTo>
                <a:cubicBezTo>
                  <a:pt x="67727" y="299972"/>
                  <a:pt x="35986" y="319176"/>
                  <a:pt x="71159" y="305986"/>
                </a:cubicBezTo>
                <a:cubicBezTo>
                  <a:pt x="75163" y="304485"/>
                  <a:pt x="77903" y="300554"/>
                  <a:pt x="81833" y="298870"/>
                </a:cubicBezTo>
                <a:cubicBezTo>
                  <a:pt x="86328" y="296944"/>
                  <a:pt x="91321" y="296498"/>
                  <a:pt x="96065" y="295312"/>
                </a:cubicBezTo>
                <a:cubicBezTo>
                  <a:pt x="99623" y="292940"/>
                  <a:pt x="102792" y="289841"/>
                  <a:pt x="106739" y="288196"/>
                </a:cubicBezTo>
                <a:cubicBezTo>
                  <a:pt x="125070" y="280558"/>
                  <a:pt x="135812" y="278259"/>
                  <a:pt x="152993" y="273964"/>
                </a:cubicBezTo>
                <a:cubicBezTo>
                  <a:pt x="154179" y="270406"/>
                  <a:pt x="154471" y="266411"/>
                  <a:pt x="156551" y="263290"/>
                </a:cubicBezTo>
                <a:cubicBezTo>
                  <a:pt x="172289" y="239683"/>
                  <a:pt x="162700" y="265224"/>
                  <a:pt x="174341" y="241942"/>
                </a:cubicBezTo>
                <a:cubicBezTo>
                  <a:pt x="176018" y="238587"/>
                  <a:pt x="176821" y="234860"/>
                  <a:pt x="177899" y="231268"/>
                </a:cubicBezTo>
                <a:cubicBezTo>
                  <a:pt x="180380" y="222998"/>
                  <a:pt x="182643" y="214664"/>
                  <a:pt x="185015" y="206362"/>
                </a:cubicBezTo>
                <a:cubicBezTo>
                  <a:pt x="186201" y="195688"/>
                  <a:pt x="185967" y="184759"/>
                  <a:pt x="188572" y="174340"/>
                </a:cubicBezTo>
                <a:cubicBezTo>
                  <a:pt x="191778" y="161514"/>
                  <a:pt x="196886" y="164170"/>
                  <a:pt x="206362" y="160109"/>
                </a:cubicBezTo>
                <a:cubicBezTo>
                  <a:pt x="211237" y="158020"/>
                  <a:pt x="215850" y="155365"/>
                  <a:pt x="220594" y="152993"/>
                </a:cubicBezTo>
                <a:cubicBezTo>
                  <a:pt x="221780" y="149435"/>
                  <a:pt x="221500" y="144971"/>
                  <a:pt x="224152" y="142319"/>
                </a:cubicBezTo>
                <a:cubicBezTo>
                  <a:pt x="226804" y="139667"/>
                  <a:pt x="231471" y="140438"/>
                  <a:pt x="234826" y="138761"/>
                </a:cubicBezTo>
                <a:cubicBezTo>
                  <a:pt x="238651" y="136849"/>
                  <a:pt x="241592" y="133382"/>
                  <a:pt x="245500" y="131645"/>
                </a:cubicBezTo>
                <a:cubicBezTo>
                  <a:pt x="252354" y="128599"/>
                  <a:pt x="260607" y="128690"/>
                  <a:pt x="266848" y="124529"/>
                </a:cubicBezTo>
                <a:cubicBezTo>
                  <a:pt x="270406" y="122157"/>
                  <a:pt x="273592" y="119097"/>
                  <a:pt x="277522" y="117413"/>
                </a:cubicBezTo>
                <a:cubicBezTo>
                  <a:pt x="299223" y="108112"/>
                  <a:pt x="295044" y="122336"/>
                  <a:pt x="323776" y="103181"/>
                </a:cubicBezTo>
                <a:cubicBezTo>
                  <a:pt x="354368" y="82787"/>
                  <a:pt x="315662" y="107238"/>
                  <a:pt x="345123" y="92507"/>
                </a:cubicBezTo>
                <a:cubicBezTo>
                  <a:pt x="348948" y="90595"/>
                  <a:pt x="351972" y="87303"/>
                  <a:pt x="355797" y="85391"/>
                </a:cubicBezTo>
                <a:cubicBezTo>
                  <a:pt x="359152" y="83714"/>
                  <a:pt x="363116" y="83510"/>
                  <a:pt x="366471" y="81833"/>
                </a:cubicBezTo>
                <a:cubicBezTo>
                  <a:pt x="370296" y="79921"/>
                  <a:pt x="373320" y="76629"/>
                  <a:pt x="377145" y="74717"/>
                </a:cubicBezTo>
                <a:cubicBezTo>
                  <a:pt x="382249" y="72165"/>
                  <a:pt x="397491" y="68741"/>
                  <a:pt x="402051" y="67601"/>
                </a:cubicBezTo>
                <a:cubicBezTo>
                  <a:pt x="405609" y="65229"/>
                  <a:pt x="408795" y="62169"/>
                  <a:pt x="412725" y="60485"/>
                </a:cubicBezTo>
                <a:cubicBezTo>
                  <a:pt x="417220" y="58559"/>
                  <a:pt x="422318" y="58473"/>
                  <a:pt x="426957" y="56927"/>
                </a:cubicBezTo>
                <a:cubicBezTo>
                  <a:pt x="433016" y="54907"/>
                  <a:pt x="438767" y="52054"/>
                  <a:pt x="444747" y="49811"/>
                </a:cubicBezTo>
                <a:cubicBezTo>
                  <a:pt x="448259" y="48494"/>
                  <a:pt x="452066" y="47930"/>
                  <a:pt x="455421" y="46253"/>
                </a:cubicBezTo>
                <a:cubicBezTo>
                  <a:pt x="479992" y="33967"/>
                  <a:pt x="450707" y="42984"/>
                  <a:pt x="480327" y="35579"/>
                </a:cubicBezTo>
                <a:cubicBezTo>
                  <a:pt x="483885" y="33207"/>
                  <a:pt x="487176" y="30375"/>
                  <a:pt x="491001" y="28463"/>
                </a:cubicBezTo>
                <a:cubicBezTo>
                  <a:pt x="494355" y="26786"/>
                  <a:pt x="499022" y="27557"/>
                  <a:pt x="501674" y="24905"/>
                </a:cubicBezTo>
                <a:cubicBezTo>
                  <a:pt x="506732" y="19847"/>
                  <a:pt x="505232" y="5187"/>
                  <a:pt x="505232" y="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16111" y="2026310"/>
            <a:ext cx="510507" cy="1532382"/>
          </a:xfrm>
          <a:custGeom>
            <a:avLst/>
            <a:gdLst>
              <a:gd name="connsiteX0" fmla="*/ 93540 w 510507"/>
              <a:gd name="connsiteY0" fmla="*/ 0 h 1532382"/>
              <a:gd name="connsiteX1" fmla="*/ 93540 w 510507"/>
              <a:gd name="connsiteY1" fmla="*/ 0 h 1532382"/>
              <a:gd name="connsiteX2" fmla="*/ 78910 w 510507"/>
              <a:gd name="connsiteY2" fmla="*/ 226772 h 1532382"/>
              <a:gd name="connsiteX3" fmla="*/ 71595 w 510507"/>
              <a:gd name="connsiteY3" fmla="*/ 248717 h 1532382"/>
              <a:gd name="connsiteX4" fmla="*/ 56964 w 510507"/>
              <a:gd name="connsiteY4" fmla="*/ 270663 h 1532382"/>
              <a:gd name="connsiteX5" fmla="*/ 49649 w 510507"/>
              <a:gd name="connsiteY5" fmla="*/ 292608 h 1532382"/>
              <a:gd name="connsiteX6" fmla="*/ 35019 w 510507"/>
              <a:gd name="connsiteY6" fmla="*/ 314554 h 1532382"/>
              <a:gd name="connsiteX7" fmla="*/ 27703 w 510507"/>
              <a:gd name="connsiteY7" fmla="*/ 343815 h 1532382"/>
              <a:gd name="connsiteX8" fmla="*/ 20388 w 510507"/>
              <a:gd name="connsiteY8" fmla="*/ 365760 h 1532382"/>
              <a:gd name="connsiteX9" fmla="*/ 27703 w 510507"/>
              <a:gd name="connsiteY9" fmla="*/ 555956 h 1532382"/>
              <a:gd name="connsiteX10" fmla="*/ 42334 w 510507"/>
              <a:gd name="connsiteY10" fmla="*/ 651053 h 1532382"/>
              <a:gd name="connsiteX11" fmla="*/ 71595 w 510507"/>
              <a:gd name="connsiteY11" fmla="*/ 811988 h 1532382"/>
              <a:gd name="connsiteX12" fmla="*/ 86225 w 510507"/>
              <a:gd name="connsiteY12" fmla="*/ 833933 h 1532382"/>
              <a:gd name="connsiteX13" fmla="*/ 93540 w 510507"/>
              <a:gd name="connsiteY13" fmla="*/ 855879 h 1532382"/>
              <a:gd name="connsiteX14" fmla="*/ 108171 w 510507"/>
              <a:gd name="connsiteY14" fmla="*/ 870509 h 1532382"/>
              <a:gd name="connsiteX15" fmla="*/ 115486 w 510507"/>
              <a:gd name="connsiteY15" fmla="*/ 892455 h 1532382"/>
              <a:gd name="connsiteX16" fmla="*/ 159377 w 510507"/>
              <a:gd name="connsiteY16" fmla="*/ 907085 h 1532382"/>
              <a:gd name="connsiteX17" fmla="*/ 188638 w 510507"/>
              <a:gd name="connsiteY17" fmla="*/ 943661 h 1532382"/>
              <a:gd name="connsiteX18" fmla="*/ 203268 w 510507"/>
              <a:gd name="connsiteY18" fmla="*/ 1185063 h 1532382"/>
              <a:gd name="connsiteX19" fmla="*/ 210583 w 510507"/>
              <a:gd name="connsiteY19" fmla="*/ 1221639 h 1532382"/>
              <a:gd name="connsiteX20" fmla="*/ 225214 w 510507"/>
              <a:gd name="connsiteY20" fmla="*/ 1250900 h 1532382"/>
              <a:gd name="connsiteX21" fmla="*/ 247159 w 510507"/>
              <a:gd name="connsiteY21" fmla="*/ 1287476 h 1532382"/>
              <a:gd name="connsiteX22" fmla="*/ 254475 w 510507"/>
              <a:gd name="connsiteY22" fmla="*/ 1309421 h 1532382"/>
              <a:gd name="connsiteX23" fmla="*/ 276420 w 510507"/>
              <a:gd name="connsiteY23" fmla="*/ 1316736 h 1532382"/>
              <a:gd name="connsiteX24" fmla="*/ 283735 w 510507"/>
              <a:gd name="connsiteY24" fmla="*/ 1345997 h 1532382"/>
              <a:gd name="connsiteX25" fmla="*/ 320311 w 510507"/>
              <a:gd name="connsiteY25" fmla="*/ 1382573 h 1532382"/>
              <a:gd name="connsiteX26" fmla="*/ 327627 w 510507"/>
              <a:gd name="connsiteY26" fmla="*/ 1404519 h 1532382"/>
              <a:gd name="connsiteX27" fmla="*/ 342257 w 510507"/>
              <a:gd name="connsiteY27" fmla="*/ 1426464 h 1532382"/>
              <a:gd name="connsiteX28" fmla="*/ 349572 w 510507"/>
              <a:gd name="connsiteY28" fmla="*/ 1455725 h 1532382"/>
              <a:gd name="connsiteX29" fmla="*/ 393463 w 510507"/>
              <a:gd name="connsiteY29" fmla="*/ 1499616 h 1532382"/>
              <a:gd name="connsiteX30" fmla="*/ 430039 w 510507"/>
              <a:gd name="connsiteY30" fmla="*/ 1506932 h 1532382"/>
              <a:gd name="connsiteX31" fmla="*/ 510507 w 510507"/>
              <a:gd name="connsiteY31" fmla="*/ 1521562 h 153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0507" h="1532382">
                <a:moveTo>
                  <a:pt x="93540" y="0"/>
                </a:moveTo>
                <a:lnTo>
                  <a:pt x="93540" y="0"/>
                </a:lnTo>
                <a:cubicBezTo>
                  <a:pt x="88663" y="75591"/>
                  <a:pt x="85568" y="151317"/>
                  <a:pt x="78910" y="226772"/>
                </a:cubicBezTo>
                <a:cubicBezTo>
                  <a:pt x="78232" y="234453"/>
                  <a:pt x="75043" y="241820"/>
                  <a:pt x="71595" y="248717"/>
                </a:cubicBezTo>
                <a:cubicBezTo>
                  <a:pt x="67663" y="256581"/>
                  <a:pt x="61841" y="263348"/>
                  <a:pt x="56964" y="270663"/>
                </a:cubicBezTo>
                <a:cubicBezTo>
                  <a:pt x="54526" y="277978"/>
                  <a:pt x="53097" y="285711"/>
                  <a:pt x="49649" y="292608"/>
                </a:cubicBezTo>
                <a:cubicBezTo>
                  <a:pt x="45717" y="300472"/>
                  <a:pt x="38482" y="306473"/>
                  <a:pt x="35019" y="314554"/>
                </a:cubicBezTo>
                <a:cubicBezTo>
                  <a:pt x="31059" y="323795"/>
                  <a:pt x="30465" y="334148"/>
                  <a:pt x="27703" y="343815"/>
                </a:cubicBezTo>
                <a:cubicBezTo>
                  <a:pt x="25585" y="351229"/>
                  <a:pt x="22826" y="358445"/>
                  <a:pt x="20388" y="365760"/>
                </a:cubicBezTo>
                <a:cubicBezTo>
                  <a:pt x="22826" y="429159"/>
                  <a:pt x="22837" y="492697"/>
                  <a:pt x="27703" y="555956"/>
                </a:cubicBezTo>
                <a:cubicBezTo>
                  <a:pt x="30163" y="587934"/>
                  <a:pt x="39515" y="619105"/>
                  <a:pt x="42334" y="651053"/>
                </a:cubicBezTo>
                <a:cubicBezTo>
                  <a:pt x="56767" y="814625"/>
                  <a:pt x="0" y="788121"/>
                  <a:pt x="71595" y="811988"/>
                </a:cubicBezTo>
                <a:cubicBezTo>
                  <a:pt x="76472" y="819303"/>
                  <a:pt x="82293" y="826070"/>
                  <a:pt x="86225" y="833933"/>
                </a:cubicBezTo>
                <a:cubicBezTo>
                  <a:pt x="89673" y="840830"/>
                  <a:pt x="89573" y="849267"/>
                  <a:pt x="93540" y="855879"/>
                </a:cubicBezTo>
                <a:cubicBezTo>
                  <a:pt x="97088" y="861793"/>
                  <a:pt x="103294" y="865632"/>
                  <a:pt x="108171" y="870509"/>
                </a:cubicBezTo>
                <a:cubicBezTo>
                  <a:pt x="110609" y="877824"/>
                  <a:pt x="109211" y="887973"/>
                  <a:pt x="115486" y="892455"/>
                </a:cubicBezTo>
                <a:cubicBezTo>
                  <a:pt x="128035" y="901419"/>
                  <a:pt x="159377" y="907085"/>
                  <a:pt x="159377" y="907085"/>
                </a:cubicBezTo>
                <a:cubicBezTo>
                  <a:pt x="178597" y="919899"/>
                  <a:pt x="186560" y="918720"/>
                  <a:pt x="188638" y="943661"/>
                </a:cubicBezTo>
                <a:cubicBezTo>
                  <a:pt x="195333" y="1023998"/>
                  <a:pt x="196924" y="1104698"/>
                  <a:pt x="203268" y="1185063"/>
                </a:cubicBezTo>
                <a:cubicBezTo>
                  <a:pt x="204247" y="1197458"/>
                  <a:pt x="206651" y="1209844"/>
                  <a:pt x="210583" y="1221639"/>
                </a:cubicBezTo>
                <a:cubicBezTo>
                  <a:pt x="214032" y="1231984"/>
                  <a:pt x="220918" y="1240877"/>
                  <a:pt x="225214" y="1250900"/>
                </a:cubicBezTo>
                <a:cubicBezTo>
                  <a:pt x="239459" y="1284137"/>
                  <a:pt x="222829" y="1263145"/>
                  <a:pt x="247159" y="1287476"/>
                </a:cubicBezTo>
                <a:cubicBezTo>
                  <a:pt x="249598" y="1294791"/>
                  <a:pt x="249023" y="1303969"/>
                  <a:pt x="254475" y="1309421"/>
                </a:cubicBezTo>
                <a:cubicBezTo>
                  <a:pt x="259927" y="1314873"/>
                  <a:pt x="271603" y="1310715"/>
                  <a:pt x="276420" y="1316736"/>
                </a:cubicBezTo>
                <a:cubicBezTo>
                  <a:pt x="282700" y="1324587"/>
                  <a:pt x="278158" y="1337632"/>
                  <a:pt x="283735" y="1345997"/>
                </a:cubicBezTo>
                <a:cubicBezTo>
                  <a:pt x="293299" y="1360343"/>
                  <a:pt x="320311" y="1382573"/>
                  <a:pt x="320311" y="1382573"/>
                </a:cubicBezTo>
                <a:cubicBezTo>
                  <a:pt x="322750" y="1389888"/>
                  <a:pt x="324178" y="1397622"/>
                  <a:pt x="327627" y="1404519"/>
                </a:cubicBezTo>
                <a:cubicBezTo>
                  <a:pt x="331559" y="1412382"/>
                  <a:pt x="338794" y="1418383"/>
                  <a:pt x="342257" y="1426464"/>
                </a:cubicBezTo>
                <a:cubicBezTo>
                  <a:pt x="346217" y="1435705"/>
                  <a:pt x="345612" y="1446484"/>
                  <a:pt x="349572" y="1455725"/>
                </a:cubicBezTo>
                <a:cubicBezTo>
                  <a:pt x="357293" y="1473741"/>
                  <a:pt x="376129" y="1491912"/>
                  <a:pt x="393463" y="1499616"/>
                </a:cubicBezTo>
                <a:cubicBezTo>
                  <a:pt x="404825" y="1504666"/>
                  <a:pt x="417847" y="1504493"/>
                  <a:pt x="430039" y="1506932"/>
                </a:cubicBezTo>
                <a:cubicBezTo>
                  <a:pt x="468216" y="1532382"/>
                  <a:pt x="443193" y="1521562"/>
                  <a:pt x="510507" y="1521562"/>
                </a:cubicBez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377492" y="0"/>
            <a:ext cx="1905000" cy="461665"/>
          </a:xfrm>
          <a:prstGeom prst="rect">
            <a:avLst/>
          </a:prstGeom>
          <a:solidFill>
            <a:srgbClr val="FFFF00"/>
          </a:solidFill>
        </p:spPr>
        <p:txBody>
          <a:bodyPr wrap="square" rtlCol="0">
            <a:spAutoFit/>
          </a:bodyPr>
          <a:lstStyle/>
          <a:p>
            <a:r>
              <a:rPr lang="en-US" sz="2400" b="1" dirty="0" smtClean="0"/>
              <a:t>Maria’s River</a:t>
            </a:r>
            <a:endParaRPr lang="en-US" sz="2400" b="1" dirty="0"/>
          </a:p>
        </p:txBody>
      </p:sp>
      <p:sp>
        <p:nvSpPr>
          <p:cNvPr id="56" name="TextBox 55"/>
          <p:cNvSpPr txBox="1"/>
          <p:nvPr/>
        </p:nvSpPr>
        <p:spPr>
          <a:xfrm>
            <a:off x="3409121" y="1295400"/>
            <a:ext cx="2057399" cy="461665"/>
          </a:xfrm>
          <a:prstGeom prst="rect">
            <a:avLst/>
          </a:prstGeom>
          <a:solidFill>
            <a:srgbClr val="FFFF00"/>
          </a:solidFill>
        </p:spPr>
        <p:txBody>
          <a:bodyPr wrap="square" rtlCol="0">
            <a:spAutoFit/>
          </a:bodyPr>
          <a:lstStyle/>
          <a:p>
            <a:r>
              <a:rPr lang="en-US" sz="2400" b="1" dirty="0" smtClean="0"/>
              <a:t>Missouri River</a:t>
            </a:r>
            <a:endParaRPr lang="en-US" sz="2400" b="1" dirty="0"/>
          </a:p>
        </p:txBody>
      </p:sp>
      <p:sp>
        <p:nvSpPr>
          <p:cNvPr id="57" name="TextBox 56"/>
          <p:cNvSpPr txBox="1"/>
          <p:nvPr/>
        </p:nvSpPr>
        <p:spPr>
          <a:xfrm>
            <a:off x="1965863" y="3096465"/>
            <a:ext cx="2442977" cy="461665"/>
          </a:xfrm>
          <a:prstGeom prst="rect">
            <a:avLst/>
          </a:prstGeom>
          <a:solidFill>
            <a:srgbClr val="FFFF00"/>
          </a:solidFill>
        </p:spPr>
        <p:txBody>
          <a:bodyPr wrap="square" rtlCol="0">
            <a:spAutoFit/>
          </a:bodyPr>
          <a:lstStyle/>
          <a:p>
            <a:r>
              <a:rPr lang="en-US" sz="2400" b="1" dirty="0" smtClean="0"/>
              <a:t>Yellowstone River</a:t>
            </a:r>
            <a:endParaRPr lang="en-US" sz="2400" b="1" dirty="0"/>
          </a:p>
        </p:txBody>
      </p:sp>
      <p:sp>
        <p:nvSpPr>
          <p:cNvPr id="33" name="TextBox 32"/>
          <p:cNvSpPr txBox="1"/>
          <p:nvPr/>
        </p:nvSpPr>
        <p:spPr>
          <a:xfrm>
            <a:off x="0" y="4343399"/>
            <a:ext cx="9144000" cy="2323713"/>
          </a:xfrm>
          <a:prstGeom prst="rect">
            <a:avLst/>
          </a:prstGeom>
          <a:noFill/>
          <a:effectLst/>
        </p:spPr>
        <p:txBody>
          <a:bodyPr wrap="square" rtlCol="0">
            <a:spAutoFit/>
          </a:bodyPr>
          <a:lstStyle/>
          <a:p>
            <a:pPr marL="168275" indent="-168275">
              <a:spcAft>
                <a:spcPts val="600"/>
              </a:spcAft>
              <a:buFont typeface="Arial" pitchFamily="34" charset="0"/>
              <a:buChar char="•"/>
            </a:pPr>
            <a:r>
              <a:rPr lang="en-US" sz="2800" b="1" dirty="0" smtClean="0"/>
              <a:t>Lewis </a:t>
            </a:r>
            <a:r>
              <a:rPr lang="en-US" sz="2800" b="1" dirty="0" smtClean="0">
                <a:ln>
                  <a:solidFill>
                    <a:schemeClr val="tx1"/>
                  </a:solidFill>
                </a:ln>
                <a:solidFill>
                  <a:srgbClr val="FF0000"/>
                </a:solidFill>
                <a:effectLst>
                  <a:outerShdw dist="50800" dir="5400000" algn="ctr" rotWithShape="0">
                    <a:schemeClr val="tx1"/>
                  </a:outerShdw>
                </a:effectLst>
              </a:rPr>
              <a:t>grabs his pistol; runs after the Indian who took his gun; </a:t>
            </a:r>
            <a:r>
              <a:rPr lang="en-US" sz="2800" b="1" dirty="0" smtClean="0"/>
              <a:t>bids him to lay down his gun; he does.</a:t>
            </a:r>
          </a:p>
          <a:p>
            <a:pPr marL="168275" indent="-168275">
              <a:spcAft>
                <a:spcPts val="600"/>
              </a:spcAft>
              <a:buFont typeface="Arial" pitchFamily="34" charset="0"/>
              <a:buChar char="•"/>
            </a:pPr>
            <a:r>
              <a:rPr lang="en-US" sz="2800" b="1" dirty="0" smtClean="0"/>
              <a:t>When Indians see we are </a:t>
            </a:r>
            <a:r>
              <a:rPr lang="en-US" sz="2800" b="1" dirty="0" smtClean="0">
                <a:ln>
                  <a:solidFill>
                    <a:schemeClr val="tx1"/>
                  </a:solidFill>
                </a:ln>
                <a:solidFill>
                  <a:srgbClr val="FF0000"/>
                </a:solidFill>
                <a:effectLst>
                  <a:outerShdw dist="50800" dir="5400000" algn="ctr" rotWithShape="0">
                    <a:schemeClr val="tx1"/>
                  </a:outerShdw>
                </a:effectLst>
              </a:rPr>
              <a:t>in possession of our guns</a:t>
            </a:r>
            <a:r>
              <a:rPr lang="en-US" sz="2800" b="1" dirty="0" smtClean="0"/>
              <a:t>, </a:t>
            </a:r>
            <a:r>
              <a:rPr lang="en-US" sz="2800" b="1" dirty="0" smtClean="0">
                <a:ln>
                  <a:solidFill>
                    <a:schemeClr val="tx1"/>
                  </a:solidFill>
                </a:ln>
                <a:solidFill>
                  <a:srgbClr val="FF0000"/>
                </a:solidFill>
                <a:effectLst>
                  <a:outerShdw dist="50800" dir="5400000" algn="ctr" rotWithShape="0">
                    <a:schemeClr val="tx1"/>
                  </a:outerShdw>
                </a:effectLst>
              </a:rPr>
              <a:t>they try to drive off our horses</a:t>
            </a:r>
            <a:r>
              <a:rPr lang="en-US" sz="2800" b="1" dirty="0" smtClean="0"/>
              <a:t>; Lewis tells our Corpsmen to </a:t>
            </a:r>
            <a:r>
              <a:rPr lang="en-US" sz="2800" b="1" dirty="0" smtClean="0">
                <a:ln>
                  <a:solidFill>
                    <a:schemeClr val="tx1"/>
                  </a:solidFill>
                </a:ln>
                <a:solidFill>
                  <a:srgbClr val="FF0000"/>
                </a:solidFill>
                <a:effectLst>
                  <a:outerShdw dist="50800" dir="5400000" algn="ctr" rotWithShape="0">
                    <a:schemeClr val="tx1"/>
                  </a:outerShdw>
                </a:effectLst>
              </a:rPr>
              <a:t>kill anyone trying to drive off the horses</a:t>
            </a:r>
          </a:p>
        </p:txBody>
      </p:sp>
      <p:sp>
        <p:nvSpPr>
          <p:cNvPr id="26" name="Freeform 25"/>
          <p:cNvSpPr/>
          <p:nvPr/>
        </p:nvSpPr>
        <p:spPr>
          <a:xfrm>
            <a:off x="1596319" y="351130"/>
            <a:ext cx="980039" cy="416966"/>
          </a:xfrm>
          <a:custGeom>
            <a:avLst/>
            <a:gdLst>
              <a:gd name="connsiteX0" fmla="*/ 13025 w 980039"/>
              <a:gd name="connsiteY0" fmla="*/ 0 h 416966"/>
              <a:gd name="connsiteX1" fmla="*/ 13025 w 980039"/>
              <a:gd name="connsiteY1" fmla="*/ 0 h 416966"/>
              <a:gd name="connsiteX2" fmla="*/ 20340 w 980039"/>
              <a:gd name="connsiteY2" fmla="*/ 146304 h 416966"/>
              <a:gd name="connsiteX3" fmla="*/ 27655 w 980039"/>
              <a:gd name="connsiteY3" fmla="*/ 168249 h 416966"/>
              <a:gd name="connsiteX4" fmla="*/ 86177 w 980039"/>
              <a:gd name="connsiteY4" fmla="*/ 197510 h 416966"/>
              <a:gd name="connsiteX5" fmla="*/ 115438 w 980039"/>
              <a:gd name="connsiteY5" fmla="*/ 212140 h 416966"/>
              <a:gd name="connsiteX6" fmla="*/ 137383 w 980039"/>
              <a:gd name="connsiteY6" fmla="*/ 219456 h 416966"/>
              <a:gd name="connsiteX7" fmla="*/ 188590 w 980039"/>
              <a:gd name="connsiteY7" fmla="*/ 234086 h 416966"/>
              <a:gd name="connsiteX8" fmla="*/ 254427 w 980039"/>
              <a:gd name="connsiteY8" fmla="*/ 241401 h 416966"/>
              <a:gd name="connsiteX9" fmla="*/ 320263 w 980039"/>
              <a:gd name="connsiteY9" fmla="*/ 263347 h 416966"/>
              <a:gd name="connsiteX10" fmla="*/ 342209 w 980039"/>
              <a:gd name="connsiteY10" fmla="*/ 277977 h 416966"/>
              <a:gd name="connsiteX11" fmla="*/ 459252 w 980039"/>
              <a:gd name="connsiteY11" fmla="*/ 270662 h 416966"/>
              <a:gd name="connsiteX12" fmla="*/ 481198 w 980039"/>
              <a:gd name="connsiteY12" fmla="*/ 263347 h 416966"/>
              <a:gd name="connsiteX13" fmla="*/ 568980 w 980039"/>
              <a:gd name="connsiteY13" fmla="*/ 277977 h 416966"/>
              <a:gd name="connsiteX14" fmla="*/ 620187 w 980039"/>
              <a:gd name="connsiteY14" fmla="*/ 285292 h 416966"/>
              <a:gd name="connsiteX15" fmla="*/ 642132 w 980039"/>
              <a:gd name="connsiteY15" fmla="*/ 299923 h 416966"/>
              <a:gd name="connsiteX16" fmla="*/ 759175 w 980039"/>
              <a:gd name="connsiteY16" fmla="*/ 329184 h 416966"/>
              <a:gd name="connsiteX17" fmla="*/ 781121 w 980039"/>
              <a:gd name="connsiteY17" fmla="*/ 336499 h 416966"/>
              <a:gd name="connsiteX18" fmla="*/ 803067 w 980039"/>
              <a:gd name="connsiteY18" fmla="*/ 351129 h 416966"/>
              <a:gd name="connsiteX19" fmla="*/ 861588 w 980039"/>
              <a:gd name="connsiteY19" fmla="*/ 358444 h 416966"/>
              <a:gd name="connsiteX20" fmla="*/ 920110 w 980039"/>
              <a:gd name="connsiteY20" fmla="*/ 380390 h 416966"/>
              <a:gd name="connsiteX21" fmla="*/ 942055 w 980039"/>
              <a:gd name="connsiteY21" fmla="*/ 395020 h 416966"/>
              <a:gd name="connsiteX22" fmla="*/ 978631 w 980039"/>
              <a:gd name="connsiteY22" fmla="*/ 416966 h 4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0039" h="416966">
                <a:moveTo>
                  <a:pt x="13025" y="0"/>
                </a:moveTo>
                <a:lnTo>
                  <a:pt x="13025" y="0"/>
                </a:lnTo>
                <a:cubicBezTo>
                  <a:pt x="4127" y="88986"/>
                  <a:pt x="0" y="58163"/>
                  <a:pt x="20340" y="146304"/>
                </a:cubicBezTo>
                <a:cubicBezTo>
                  <a:pt x="22074" y="153817"/>
                  <a:pt x="23688" y="161637"/>
                  <a:pt x="27655" y="168249"/>
                </a:cubicBezTo>
                <a:cubicBezTo>
                  <a:pt x="41822" y="191859"/>
                  <a:pt x="61164" y="185004"/>
                  <a:pt x="86177" y="197510"/>
                </a:cubicBezTo>
                <a:cubicBezTo>
                  <a:pt x="95931" y="202387"/>
                  <a:pt x="105415" y="207844"/>
                  <a:pt x="115438" y="212140"/>
                </a:cubicBezTo>
                <a:cubicBezTo>
                  <a:pt x="122525" y="215177"/>
                  <a:pt x="129997" y="217240"/>
                  <a:pt x="137383" y="219456"/>
                </a:cubicBezTo>
                <a:cubicBezTo>
                  <a:pt x="154386" y="224557"/>
                  <a:pt x="171142" y="230815"/>
                  <a:pt x="188590" y="234086"/>
                </a:cubicBezTo>
                <a:cubicBezTo>
                  <a:pt x="210293" y="238155"/>
                  <a:pt x="232481" y="238963"/>
                  <a:pt x="254427" y="241401"/>
                </a:cubicBezTo>
                <a:cubicBezTo>
                  <a:pt x="286459" y="273435"/>
                  <a:pt x="249203" y="242030"/>
                  <a:pt x="320263" y="263347"/>
                </a:cubicBezTo>
                <a:cubicBezTo>
                  <a:pt x="328684" y="265873"/>
                  <a:pt x="334894" y="273100"/>
                  <a:pt x="342209" y="277977"/>
                </a:cubicBezTo>
                <a:cubicBezTo>
                  <a:pt x="381223" y="275539"/>
                  <a:pt x="420376" y="274754"/>
                  <a:pt x="459252" y="270662"/>
                </a:cubicBezTo>
                <a:cubicBezTo>
                  <a:pt x="466921" y="269855"/>
                  <a:pt x="473504" y="262834"/>
                  <a:pt x="481198" y="263347"/>
                </a:cubicBezTo>
                <a:cubicBezTo>
                  <a:pt x="510797" y="265320"/>
                  <a:pt x="539679" y="273351"/>
                  <a:pt x="568980" y="277977"/>
                </a:cubicBezTo>
                <a:cubicBezTo>
                  <a:pt x="586011" y="280666"/>
                  <a:pt x="603118" y="282854"/>
                  <a:pt x="620187" y="285292"/>
                </a:cubicBezTo>
                <a:cubicBezTo>
                  <a:pt x="627502" y="290169"/>
                  <a:pt x="634098" y="296352"/>
                  <a:pt x="642132" y="299923"/>
                </a:cubicBezTo>
                <a:cubicBezTo>
                  <a:pt x="682401" y="317821"/>
                  <a:pt x="714781" y="318939"/>
                  <a:pt x="759175" y="329184"/>
                </a:cubicBezTo>
                <a:cubicBezTo>
                  <a:pt x="766689" y="330918"/>
                  <a:pt x="774224" y="333051"/>
                  <a:pt x="781121" y="336499"/>
                </a:cubicBezTo>
                <a:cubicBezTo>
                  <a:pt x="788985" y="340431"/>
                  <a:pt x="794585" y="348816"/>
                  <a:pt x="803067" y="351129"/>
                </a:cubicBezTo>
                <a:cubicBezTo>
                  <a:pt x="822033" y="356301"/>
                  <a:pt x="842081" y="356006"/>
                  <a:pt x="861588" y="358444"/>
                </a:cubicBezTo>
                <a:cubicBezTo>
                  <a:pt x="913054" y="392755"/>
                  <a:pt x="847797" y="353273"/>
                  <a:pt x="920110" y="380390"/>
                </a:cubicBezTo>
                <a:cubicBezTo>
                  <a:pt x="928342" y="383477"/>
                  <a:pt x="934192" y="391088"/>
                  <a:pt x="942055" y="395020"/>
                </a:cubicBezTo>
                <a:cubicBezTo>
                  <a:pt x="980039" y="414012"/>
                  <a:pt x="950056" y="388391"/>
                  <a:pt x="978631" y="416966"/>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left)">
                                      <p:cBhvr>
                                        <p:cTn id="7" dur="10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Effect transition="in" filter="wipe(left)">
                                      <p:cBhvr>
                                        <p:cTn id="12" dur="1000"/>
                                        <p:tgtEl>
                                          <p:spTgt spid="3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0"/>
            <a:ext cx="9144000" cy="4293704"/>
            <a:chOff x="776749" y="357809"/>
            <a:chExt cx="9144000" cy="4293704"/>
          </a:xfrm>
        </p:grpSpPr>
        <p:pic>
          <p:nvPicPr>
            <p:cNvPr id="24" name="Picture 2" descr="Image map with same links provided elsewhere on this page"/>
            <p:cNvPicPr>
              <a:picLocks noChangeAspect="1" noChangeArrowheads="1"/>
            </p:cNvPicPr>
            <p:nvPr/>
          </p:nvPicPr>
          <p:blipFill>
            <a:blip r:embed="rId3" cstate="print"/>
            <a:srcRect t="6020" r="-2008"/>
            <a:stretch>
              <a:fillRect/>
            </a:stretch>
          </p:blipFill>
          <p:spPr bwMode="auto">
            <a:xfrm>
              <a:off x="5256965" y="357810"/>
              <a:ext cx="4663784" cy="2763078"/>
            </a:xfrm>
            <a:prstGeom prst="rect">
              <a:avLst/>
            </a:prstGeom>
            <a:noFill/>
          </p:spPr>
        </p:pic>
        <p:pic>
          <p:nvPicPr>
            <p:cNvPr id="25" name="Picture 4" descr="Image map with same links provided elsewhere on this page"/>
            <p:cNvPicPr>
              <a:picLocks noChangeAspect="1" noChangeArrowheads="1"/>
            </p:cNvPicPr>
            <p:nvPr/>
          </p:nvPicPr>
          <p:blipFill>
            <a:blip r:embed="rId4" cstate="print"/>
            <a:srcRect t="2560" b="498"/>
            <a:stretch>
              <a:fillRect/>
            </a:stretch>
          </p:blipFill>
          <p:spPr bwMode="auto">
            <a:xfrm>
              <a:off x="776749" y="357809"/>
              <a:ext cx="4572000" cy="4293704"/>
            </a:xfrm>
            <a:prstGeom prst="rect">
              <a:avLst/>
            </a:prstGeom>
            <a:noFill/>
          </p:spPr>
        </p:pic>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21" name="TextBox 20"/>
          <p:cNvSpPr txBox="1">
            <a:spLocks noChangeArrowheads="1"/>
          </p:cNvSpPr>
          <p:nvPr/>
        </p:nvSpPr>
        <p:spPr bwMode="auto">
          <a:xfrm>
            <a:off x="4949686" y="3391705"/>
            <a:ext cx="3548270"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Aug 12</a:t>
            </a:r>
          </a:p>
        </p:txBody>
      </p:sp>
      <p:sp>
        <p:nvSpPr>
          <p:cNvPr id="20" name="TextBox 3"/>
          <p:cNvSpPr txBox="1">
            <a:spLocks noChangeArrowheads="1"/>
          </p:cNvSpPr>
          <p:nvPr/>
        </p:nvSpPr>
        <p:spPr bwMode="auto">
          <a:xfrm>
            <a:off x="4581940" y="2763078"/>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Reconnoiter Mission</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3" name="Group 9"/>
          <p:cNvGrpSpPr/>
          <p:nvPr/>
        </p:nvGrpSpPr>
        <p:grpSpPr>
          <a:xfrm>
            <a:off x="633784" y="3422503"/>
            <a:ext cx="3429000" cy="737175"/>
            <a:chOff x="-533400" y="2885182"/>
            <a:chExt cx="3429000" cy="737175"/>
          </a:xfrm>
        </p:grpSpPr>
        <p:sp>
          <p:nvSpPr>
            <p:cNvPr id="37" name="TextBox 36"/>
            <p:cNvSpPr txBox="1"/>
            <p:nvPr/>
          </p:nvSpPr>
          <p:spPr>
            <a:xfrm>
              <a:off x="-76200" y="3037582"/>
              <a:ext cx="2971800" cy="584775"/>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Camp Fortunate</a:t>
              </a:r>
            </a:p>
          </p:txBody>
        </p:sp>
        <p:sp>
          <p:nvSpPr>
            <p:cNvPr id="38" name="5-Point Star 37"/>
            <p:cNvSpPr/>
            <p:nvPr/>
          </p:nvSpPr>
          <p:spPr>
            <a:xfrm>
              <a:off x="-533400" y="2885182"/>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40"/>
          <p:cNvSpPr/>
          <p:nvPr/>
        </p:nvSpPr>
        <p:spPr>
          <a:xfrm>
            <a:off x="1611630" y="339010"/>
            <a:ext cx="1112520" cy="506810"/>
          </a:xfrm>
          <a:custGeom>
            <a:avLst/>
            <a:gdLst>
              <a:gd name="connsiteX0" fmla="*/ 1112520 w 1112520"/>
              <a:gd name="connsiteY0" fmla="*/ 506810 h 506810"/>
              <a:gd name="connsiteX1" fmla="*/ 1112520 w 1112520"/>
              <a:gd name="connsiteY1" fmla="*/ 506810 h 506810"/>
              <a:gd name="connsiteX2" fmla="*/ 1082040 w 1112520"/>
              <a:gd name="connsiteY2" fmla="*/ 483950 h 506810"/>
              <a:gd name="connsiteX3" fmla="*/ 1062990 w 1112520"/>
              <a:gd name="connsiteY3" fmla="*/ 468710 h 506810"/>
              <a:gd name="connsiteX4" fmla="*/ 1055370 w 1112520"/>
              <a:gd name="connsiteY4" fmla="*/ 457280 h 506810"/>
              <a:gd name="connsiteX5" fmla="*/ 1032510 w 1112520"/>
              <a:gd name="connsiteY5" fmla="*/ 445850 h 506810"/>
              <a:gd name="connsiteX6" fmla="*/ 1036320 w 1112520"/>
              <a:gd name="connsiteY6" fmla="*/ 335360 h 506810"/>
              <a:gd name="connsiteX7" fmla="*/ 1040130 w 1112520"/>
              <a:gd name="connsiteY7" fmla="*/ 323930 h 506810"/>
              <a:gd name="connsiteX8" fmla="*/ 1047750 w 1112520"/>
              <a:gd name="connsiteY8" fmla="*/ 312500 h 506810"/>
              <a:gd name="connsiteX9" fmla="*/ 1051560 w 1112520"/>
              <a:gd name="connsiteY9" fmla="*/ 297260 h 506810"/>
              <a:gd name="connsiteX10" fmla="*/ 1059180 w 1112520"/>
              <a:gd name="connsiteY10" fmla="*/ 285830 h 506810"/>
              <a:gd name="connsiteX11" fmla="*/ 1062990 w 1112520"/>
              <a:gd name="connsiteY11" fmla="*/ 266780 h 506810"/>
              <a:gd name="connsiteX12" fmla="*/ 1055370 w 1112520"/>
              <a:gd name="connsiteY12" fmla="*/ 240110 h 506810"/>
              <a:gd name="connsiteX13" fmla="*/ 1051560 w 1112520"/>
              <a:gd name="connsiteY13" fmla="*/ 228680 h 506810"/>
              <a:gd name="connsiteX14" fmla="*/ 1040130 w 1112520"/>
              <a:gd name="connsiteY14" fmla="*/ 224870 h 506810"/>
              <a:gd name="connsiteX15" fmla="*/ 1021080 w 1112520"/>
              <a:gd name="connsiteY15" fmla="*/ 205820 h 506810"/>
              <a:gd name="connsiteX16" fmla="*/ 990600 w 1112520"/>
              <a:gd name="connsiteY16" fmla="*/ 213440 h 506810"/>
              <a:gd name="connsiteX17" fmla="*/ 933450 w 1112520"/>
              <a:gd name="connsiteY17" fmla="*/ 224870 h 506810"/>
              <a:gd name="connsiteX18" fmla="*/ 922020 w 1112520"/>
              <a:gd name="connsiteY18" fmla="*/ 217250 h 506810"/>
              <a:gd name="connsiteX19" fmla="*/ 910590 w 1112520"/>
              <a:gd name="connsiteY19" fmla="*/ 194390 h 506810"/>
              <a:gd name="connsiteX20" fmla="*/ 895350 w 1112520"/>
              <a:gd name="connsiteY20" fmla="*/ 190580 h 506810"/>
              <a:gd name="connsiteX21" fmla="*/ 826770 w 1112520"/>
              <a:gd name="connsiteY21" fmla="*/ 198200 h 506810"/>
              <a:gd name="connsiteX22" fmla="*/ 815340 w 1112520"/>
              <a:gd name="connsiteY22" fmla="*/ 202010 h 506810"/>
              <a:gd name="connsiteX23" fmla="*/ 781050 w 1112520"/>
              <a:gd name="connsiteY23" fmla="*/ 190580 h 506810"/>
              <a:gd name="connsiteX24" fmla="*/ 762000 w 1112520"/>
              <a:gd name="connsiteY24" fmla="*/ 175340 h 506810"/>
              <a:gd name="connsiteX25" fmla="*/ 750570 w 1112520"/>
              <a:gd name="connsiteY25" fmla="*/ 152480 h 506810"/>
              <a:gd name="connsiteX26" fmla="*/ 727710 w 1112520"/>
              <a:gd name="connsiteY26" fmla="*/ 141050 h 506810"/>
              <a:gd name="connsiteX27" fmla="*/ 716280 w 1112520"/>
              <a:gd name="connsiteY27" fmla="*/ 133430 h 506810"/>
              <a:gd name="connsiteX28" fmla="*/ 681990 w 1112520"/>
              <a:gd name="connsiteY28" fmla="*/ 144860 h 506810"/>
              <a:gd name="connsiteX29" fmla="*/ 666750 w 1112520"/>
              <a:gd name="connsiteY29" fmla="*/ 118190 h 506810"/>
              <a:gd name="connsiteX30" fmla="*/ 575310 w 1112520"/>
              <a:gd name="connsiteY30" fmla="*/ 125810 h 506810"/>
              <a:gd name="connsiteX31" fmla="*/ 434340 w 1112520"/>
              <a:gd name="connsiteY31" fmla="*/ 118190 h 506810"/>
              <a:gd name="connsiteX32" fmla="*/ 415290 w 1112520"/>
              <a:gd name="connsiteY32" fmla="*/ 102950 h 506810"/>
              <a:gd name="connsiteX33" fmla="*/ 369570 w 1112520"/>
              <a:gd name="connsiteY33" fmla="*/ 95330 h 506810"/>
              <a:gd name="connsiteX34" fmla="*/ 316230 w 1112520"/>
              <a:gd name="connsiteY34" fmla="*/ 87710 h 506810"/>
              <a:gd name="connsiteX35" fmla="*/ 304800 w 1112520"/>
              <a:gd name="connsiteY35" fmla="*/ 83900 h 506810"/>
              <a:gd name="connsiteX36" fmla="*/ 281940 w 1112520"/>
              <a:gd name="connsiteY36" fmla="*/ 80090 h 506810"/>
              <a:gd name="connsiteX37" fmla="*/ 243840 w 1112520"/>
              <a:gd name="connsiteY37" fmla="*/ 61040 h 506810"/>
              <a:gd name="connsiteX38" fmla="*/ 209550 w 1112520"/>
              <a:gd name="connsiteY38" fmla="*/ 49610 h 506810"/>
              <a:gd name="connsiteX39" fmla="*/ 152400 w 1112520"/>
              <a:gd name="connsiteY39" fmla="*/ 41990 h 506810"/>
              <a:gd name="connsiteX40" fmla="*/ 148590 w 1112520"/>
              <a:gd name="connsiteY40" fmla="*/ 22940 h 506810"/>
              <a:gd name="connsiteX41" fmla="*/ 87630 w 1112520"/>
              <a:gd name="connsiteY41" fmla="*/ 19130 h 506810"/>
              <a:gd name="connsiteX42" fmla="*/ 60960 w 1112520"/>
              <a:gd name="connsiteY42" fmla="*/ 7700 h 506810"/>
              <a:gd name="connsiteX43" fmla="*/ 49530 w 1112520"/>
              <a:gd name="connsiteY43" fmla="*/ 80 h 506810"/>
              <a:gd name="connsiteX44" fmla="*/ 0 w 1112520"/>
              <a:gd name="connsiteY44" fmla="*/ 3890 h 50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2520" h="506810">
                <a:moveTo>
                  <a:pt x="1112520" y="506810"/>
                </a:moveTo>
                <a:lnTo>
                  <a:pt x="1112520" y="506810"/>
                </a:lnTo>
                <a:cubicBezTo>
                  <a:pt x="1102360" y="499190"/>
                  <a:pt x="1091480" y="492446"/>
                  <a:pt x="1082040" y="483950"/>
                </a:cubicBezTo>
                <a:cubicBezTo>
                  <a:pt x="1061765" y="465703"/>
                  <a:pt x="1087909" y="477016"/>
                  <a:pt x="1062990" y="468710"/>
                </a:cubicBezTo>
                <a:cubicBezTo>
                  <a:pt x="1060450" y="464900"/>
                  <a:pt x="1058608" y="460518"/>
                  <a:pt x="1055370" y="457280"/>
                </a:cubicBezTo>
                <a:cubicBezTo>
                  <a:pt x="1047984" y="449894"/>
                  <a:pt x="1041806" y="448949"/>
                  <a:pt x="1032510" y="445850"/>
                </a:cubicBezTo>
                <a:cubicBezTo>
                  <a:pt x="1033780" y="409020"/>
                  <a:pt x="1034021" y="372140"/>
                  <a:pt x="1036320" y="335360"/>
                </a:cubicBezTo>
                <a:cubicBezTo>
                  <a:pt x="1036571" y="331352"/>
                  <a:pt x="1038334" y="327522"/>
                  <a:pt x="1040130" y="323930"/>
                </a:cubicBezTo>
                <a:cubicBezTo>
                  <a:pt x="1042178" y="319834"/>
                  <a:pt x="1045210" y="316310"/>
                  <a:pt x="1047750" y="312500"/>
                </a:cubicBezTo>
                <a:cubicBezTo>
                  <a:pt x="1049020" y="307420"/>
                  <a:pt x="1049497" y="302073"/>
                  <a:pt x="1051560" y="297260"/>
                </a:cubicBezTo>
                <a:cubicBezTo>
                  <a:pt x="1053364" y="293051"/>
                  <a:pt x="1057572" y="290117"/>
                  <a:pt x="1059180" y="285830"/>
                </a:cubicBezTo>
                <a:cubicBezTo>
                  <a:pt x="1061454" y="279767"/>
                  <a:pt x="1061720" y="273130"/>
                  <a:pt x="1062990" y="266780"/>
                </a:cubicBezTo>
                <a:cubicBezTo>
                  <a:pt x="1060450" y="257890"/>
                  <a:pt x="1058027" y="248966"/>
                  <a:pt x="1055370" y="240110"/>
                </a:cubicBezTo>
                <a:cubicBezTo>
                  <a:pt x="1054216" y="236263"/>
                  <a:pt x="1054400" y="231520"/>
                  <a:pt x="1051560" y="228680"/>
                </a:cubicBezTo>
                <a:cubicBezTo>
                  <a:pt x="1048720" y="225840"/>
                  <a:pt x="1043940" y="226140"/>
                  <a:pt x="1040130" y="224870"/>
                </a:cubicBezTo>
                <a:cubicBezTo>
                  <a:pt x="1035974" y="218635"/>
                  <a:pt x="1030316" y="206975"/>
                  <a:pt x="1021080" y="205820"/>
                </a:cubicBezTo>
                <a:cubicBezTo>
                  <a:pt x="1010170" y="204456"/>
                  <a:pt x="1000683" y="211279"/>
                  <a:pt x="990600" y="213440"/>
                </a:cubicBezTo>
                <a:cubicBezTo>
                  <a:pt x="900755" y="232693"/>
                  <a:pt x="978243" y="213672"/>
                  <a:pt x="933450" y="224870"/>
                </a:cubicBezTo>
                <a:cubicBezTo>
                  <a:pt x="929640" y="222330"/>
                  <a:pt x="924881" y="220826"/>
                  <a:pt x="922020" y="217250"/>
                </a:cubicBezTo>
                <a:cubicBezTo>
                  <a:pt x="913327" y="206383"/>
                  <a:pt x="924355" y="203567"/>
                  <a:pt x="910590" y="194390"/>
                </a:cubicBezTo>
                <a:cubicBezTo>
                  <a:pt x="906233" y="191485"/>
                  <a:pt x="900430" y="191850"/>
                  <a:pt x="895350" y="190580"/>
                </a:cubicBezTo>
                <a:cubicBezTo>
                  <a:pt x="872490" y="193120"/>
                  <a:pt x="849540" y="194947"/>
                  <a:pt x="826770" y="198200"/>
                </a:cubicBezTo>
                <a:cubicBezTo>
                  <a:pt x="822794" y="198768"/>
                  <a:pt x="819301" y="202670"/>
                  <a:pt x="815340" y="202010"/>
                </a:cubicBezTo>
                <a:cubicBezTo>
                  <a:pt x="803456" y="200029"/>
                  <a:pt x="781050" y="190580"/>
                  <a:pt x="781050" y="190580"/>
                </a:cubicBezTo>
                <a:cubicBezTo>
                  <a:pt x="759212" y="157823"/>
                  <a:pt x="788290" y="196372"/>
                  <a:pt x="762000" y="175340"/>
                </a:cubicBezTo>
                <a:cubicBezTo>
                  <a:pt x="744157" y="161065"/>
                  <a:pt x="762841" y="167818"/>
                  <a:pt x="750570" y="152480"/>
                </a:cubicBezTo>
                <a:cubicBezTo>
                  <a:pt x="743291" y="143381"/>
                  <a:pt x="736913" y="145651"/>
                  <a:pt x="727710" y="141050"/>
                </a:cubicBezTo>
                <a:cubicBezTo>
                  <a:pt x="723614" y="139002"/>
                  <a:pt x="720090" y="135970"/>
                  <a:pt x="716280" y="133430"/>
                </a:cubicBezTo>
                <a:cubicBezTo>
                  <a:pt x="690078" y="150898"/>
                  <a:pt x="702108" y="151566"/>
                  <a:pt x="681990" y="144860"/>
                </a:cubicBezTo>
                <a:cubicBezTo>
                  <a:pt x="679738" y="138104"/>
                  <a:pt x="674951" y="119728"/>
                  <a:pt x="666750" y="118190"/>
                </a:cubicBezTo>
                <a:cubicBezTo>
                  <a:pt x="663559" y="117592"/>
                  <a:pt x="582607" y="125147"/>
                  <a:pt x="575310" y="125810"/>
                </a:cubicBezTo>
                <a:cubicBezTo>
                  <a:pt x="528320" y="123270"/>
                  <a:pt x="481267" y="121710"/>
                  <a:pt x="434340" y="118190"/>
                </a:cubicBezTo>
                <a:cubicBezTo>
                  <a:pt x="398023" y="115466"/>
                  <a:pt x="448560" y="114832"/>
                  <a:pt x="415290" y="102950"/>
                </a:cubicBezTo>
                <a:cubicBezTo>
                  <a:pt x="400740" y="97754"/>
                  <a:pt x="384810" y="97870"/>
                  <a:pt x="369570" y="95330"/>
                </a:cubicBezTo>
                <a:cubicBezTo>
                  <a:pt x="346570" y="72330"/>
                  <a:pt x="367804" y="87710"/>
                  <a:pt x="316230" y="87710"/>
                </a:cubicBezTo>
                <a:cubicBezTo>
                  <a:pt x="312214" y="87710"/>
                  <a:pt x="308720" y="84771"/>
                  <a:pt x="304800" y="83900"/>
                </a:cubicBezTo>
                <a:cubicBezTo>
                  <a:pt x="297259" y="82224"/>
                  <a:pt x="289560" y="81360"/>
                  <a:pt x="281940" y="80090"/>
                </a:cubicBezTo>
                <a:cubicBezTo>
                  <a:pt x="267952" y="59108"/>
                  <a:pt x="280040" y="71687"/>
                  <a:pt x="243840" y="61040"/>
                </a:cubicBezTo>
                <a:cubicBezTo>
                  <a:pt x="232281" y="57640"/>
                  <a:pt x="209550" y="49610"/>
                  <a:pt x="209550" y="49610"/>
                </a:cubicBezTo>
                <a:cubicBezTo>
                  <a:pt x="181296" y="51783"/>
                  <a:pt x="162059" y="67747"/>
                  <a:pt x="152400" y="41990"/>
                </a:cubicBezTo>
                <a:cubicBezTo>
                  <a:pt x="150126" y="35927"/>
                  <a:pt x="154697" y="25095"/>
                  <a:pt x="148590" y="22940"/>
                </a:cubicBezTo>
                <a:cubicBezTo>
                  <a:pt x="129391" y="16164"/>
                  <a:pt x="107950" y="20400"/>
                  <a:pt x="87630" y="19130"/>
                </a:cubicBezTo>
                <a:cubicBezTo>
                  <a:pt x="58934" y="0"/>
                  <a:pt x="95404" y="22462"/>
                  <a:pt x="60960" y="7700"/>
                </a:cubicBezTo>
                <a:cubicBezTo>
                  <a:pt x="56751" y="5896"/>
                  <a:pt x="53340" y="2620"/>
                  <a:pt x="49530" y="80"/>
                </a:cubicBezTo>
                <a:cubicBezTo>
                  <a:pt x="12749" y="4678"/>
                  <a:pt x="29289" y="3890"/>
                  <a:pt x="0" y="389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469654" y="1095857"/>
            <a:ext cx="1746966" cy="747175"/>
          </a:xfrm>
          <a:custGeom>
            <a:avLst/>
            <a:gdLst>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43785 w 1739851"/>
              <a:gd name="connsiteY88" fmla="*/ 106739 h 747175"/>
              <a:gd name="connsiteX89" fmla="*/ 1679365 w 1739851"/>
              <a:gd name="connsiteY89" fmla="*/ 113855 h 747175"/>
              <a:gd name="connsiteX90" fmla="*/ 1690039 w 1739851"/>
              <a:gd name="connsiteY90" fmla="*/ 120971 h 747175"/>
              <a:gd name="connsiteX91" fmla="*/ 1700713 w 1739851"/>
              <a:gd name="connsiteY91" fmla="*/ 131645 h 747175"/>
              <a:gd name="connsiteX92" fmla="*/ 1714945 w 1739851"/>
              <a:gd name="connsiteY92" fmla="*/ 138761 h 747175"/>
              <a:gd name="connsiteX93" fmla="*/ 1725619 w 1739851"/>
              <a:gd name="connsiteY93" fmla="*/ 149435 h 747175"/>
              <a:gd name="connsiteX94" fmla="*/ 1739851 w 1739851"/>
              <a:gd name="connsiteY94"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690039 w 1739851"/>
              <a:gd name="connsiteY89" fmla="*/ 120971 h 747175"/>
              <a:gd name="connsiteX90" fmla="*/ 1700713 w 1739851"/>
              <a:gd name="connsiteY90" fmla="*/ 131645 h 747175"/>
              <a:gd name="connsiteX91" fmla="*/ 1714945 w 1739851"/>
              <a:gd name="connsiteY91" fmla="*/ 138761 h 747175"/>
              <a:gd name="connsiteX92" fmla="*/ 1725619 w 1739851"/>
              <a:gd name="connsiteY92" fmla="*/ 149435 h 747175"/>
              <a:gd name="connsiteX93" fmla="*/ 1739851 w 1739851"/>
              <a:gd name="connsiteY93"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25619 w 1739851"/>
              <a:gd name="connsiteY91" fmla="*/ 149435 h 747175"/>
              <a:gd name="connsiteX92" fmla="*/ 1739851 w 1739851"/>
              <a:gd name="connsiteY92"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39851 w 1739851"/>
              <a:gd name="connsiteY91"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39851 w 1739851"/>
              <a:gd name="connsiteY90"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39851 w 1739851"/>
              <a:gd name="connsiteY89"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739851 w 1739851"/>
              <a:gd name="connsiteY88" fmla="*/ 152993 h 747175"/>
              <a:gd name="connsiteX0" fmla="*/ 0 w 1746966"/>
              <a:gd name="connsiteY0" fmla="*/ 747175 h 747175"/>
              <a:gd name="connsiteX1" fmla="*/ 0 w 1746966"/>
              <a:gd name="connsiteY1" fmla="*/ 747175 h 747175"/>
              <a:gd name="connsiteX2" fmla="*/ 42696 w 1746966"/>
              <a:gd name="connsiteY2" fmla="*/ 725827 h 747175"/>
              <a:gd name="connsiteX3" fmla="*/ 60486 w 1746966"/>
              <a:gd name="connsiteY3" fmla="*/ 722269 h 747175"/>
              <a:gd name="connsiteX4" fmla="*/ 71159 w 1746966"/>
              <a:gd name="connsiteY4" fmla="*/ 715153 h 747175"/>
              <a:gd name="connsiteX5" fmla="*/ 103181 w 1746966"/>
              <a:gd name="connsiteY5" fmla="*/ 704479 h 747175"/>
              <a:gd name="connsiteX6" fmla="*/ 113855 w 1746966"/>
              <a:gd name="connsiteY6" fmla="*/ 700921 h 747175"/>
              <a:gd name="connsiteX7" fmla="*/ 124529 w 1746966"/>
              <a:gd name="connsiteY7" fmla="*/ 693805 h 747175"/>
              <a:gd name="connsiteX8" fmla="*/ 131645 w 1746966"/>
              <a:gd name="connsiteY8" fmla="*/ 683131 h 747175"/>
              <a:gd name="connsiteX9" fmla="*/ 156551 w 1746966"/>
              <a:gd name="connsiteY9" fmla="*/ 676015 h 747175"/>
              <a:gd name="connsiteX10" fmla="*/ 170783 w 1746966"/>
              <a:gd name="connsiteY10" fmla="*/ 668899 h 747175"/>
              <a:gd name="connsiteX11" fmla="*/ 185015 w 1746966"/>
              <a:gd name="connsiteY11" fmla="*/ 665341 h 747175"/>
              <a:gd name="connsiteX12" fmla="*/ 316660 w 1746966"/>
              <a:gd name="connsiteY12" fmla="*/ 654668 h 747175"/>
              <a:gd name="connsiteX13" fmla="*/ 362914 w 1746966"/>
              <a:gd name="connsiteY13" fmla="*/ 636878 h 747175"/>
              <a:gd name="connsiteX14" fmla="*/ 409167 w 1746966"/>
              <a:gd name="connsiteY14" fmla="*/ 636878 h 747175"/>
              <a:gd name="connsiteX15" fmla="*/ 419841 w 1746966"/>
              <a:gd name="connsiteY15" fmla="*/ 633320 h 747175"/>
              <a:gd name="connsiteX16" fmla="*/ 441189 w 1746966"/>
              <a:gd name="connsiteY16" fmla="*/ 619088 h 747175"/>
              <a:gd name="connsiteX17" fmla="*/ 444747 w 1746966"/>
              <a:gd name="connsiteY17" fmla="*/ 608414 h 747175"/>
              <a:gd name="connsiteX18" fmla="*/ 462537 w 1746966"/>
              <a:gd name="connsiteY18" fmla="*/ 601298 h 747175"/>
              <a:gd name="connsiteX19" fmla="*/ 473211 w 1746966"/>
              <a:gd name="connsiteY19" fmla="*/ 597740 h 747175"/>
              <a:gd name="connsiteX20" fmla="*/ 498117 w 1746966"/>
              <a:gd name="connsiteY20" fmla="*/ 587066 h 747175"/>
              <a:gd name="connsiteX21" fmla="*/ 508791 w 1746966"/>
              <a:gd name="connsiteY21" fmla="*/ 565718 h 747175"/>
              <a:gd name="connsiteX22" fmla="*/ 512349 w 1746966"/>
              <a:gd name="connsiteY22" fmla="*/ 555044 h 747175"/>
              <a:gd name="connsiteX23" fmla="*/ 519465 w 1746966"/>
              <a:gd name="connsiteY23" fmla="*/ 540812 h 747175"/>
              <a:gd name="connsiteX24" fmla="*/ 530138 w 1746966"/>
              <a:gd name="connsiteY24" fmla="*/ 519464 h 747175"/>
              <a:gd name="connsiteX25" fmla="*/ 533696 w 1746966"/>
              <a:gd name="connsiteY25" fmla="*/ 451863 h 747175"/>
              <a:gd name="connsiteX26" fmla="*/ 540812 w 1746966"/>
              <a:gd name="connsiteY26" fmla="*/ 430515 h 747175"/>
              <a:gd name="connsiteX27" fmla="*/ 551486 w 1746966"/>
              <a:gd name="connsiteY27" fmla="*/ 394935 h 747175"/>
              <a:gd name="connsiteX28" fmla="*/ 558602 w 1746966"/>
              <a:gd name="connsiteY28" fmla="*/ 348682 h 747175"/>
              <a:gd name="connsiteX29" fmla="*/ 565718 w 1746966"/>
              <a:gd name="connsiteY29" fmla="*/ 338008 h 747175"/>
              <a:gd name="connsiteX30" fmla="*/ 576392 w 1746966"/>
              <a:gd name="connsiteY30" fmla="*/ 316660 h 747175"/>
              <a:gd name="connsiteX31" fmla="*/ 587066 w 1746966"/>
              <a:gd name="connsiteY31" fmla="*/ 313102 h 747175"/>
              <a:gd name="connsiteX32" fmla="*/ 597740 w 1746966"/>
              <a:gd name="connsiteY32" fmla="*/ 305986 h 747175"/>
              <a:gd name="connsiteX33" fmla="*/ 608414 w 1746966"/>
              <a:gd name="connsiteY33" fmla="*/ 302428 h 747175"/>
              <a:gd name="connsiteX34" fmla="*/ 622646 w 1746966"/>
              <a:gd name="connsiteY34" fmla="*/ 295312 h 747175"/>
              <a:gd name="connsiteX35" fmla="*/ 633320 w 1746966"/>
              <a:gd name="connsiteY35" fmla="*/ 273964 h 747175"/>
              <a:gd name="connsiteX36" fmla="*/ 636878 w 1746966"/>
              <a:gd name="connsiteY36" fmla="*/ 263290 h 747175"/>
              <a:gd name="connsiteX37" fmla="*/ 647552 w 1746966"/>
              <a:gd name="connsiteY37" fmla="*/ 259732 h 747175"/>
              <a:gd name="connsiteX38" fmla="*/ 654668 w 1746966"/>
              <a:gd name="connsiteY38" fmla="*/ 249058 h 747175"/>
              <a:gd name="connsiteX39" fmla="*/ 665342 w 1746966"/>
              <a:gd name="connsiteY39" fmla="*/ 245500 h 747175"/>
              <a:gd name="connsiteX40" fmla="*/ 690247 w 1746966"/>
              <a:gd name="connsiteY40" fmla="*/ 238384 h 747175"/>
              <a:gd name="connsiteX41" fmla="*/ 761407 w 1746966"/>
              <a:gd name="connsiteY41" fmla="*/ 245500 h 747175"/>
              <a:gd name="connsiteX42" fmla="*/ 782755 w 1746966"/>
              <a:gd name="connsiteY42" fmla="*/ 238384 h 747175"/>
              <a:gd name="connsiteX43" fmla="*/ 796987 w 1746966"/>
              <a:gd name="connsiteY43" fmla="*/ 234826 h 747175"/>
              <a:gd name="connsiteX44" fmla="*/ 807661 w 1746966"/>
              <a:gd name="connsiteY44" fmla="*/ 224152 h 747175"/>
              <a:gd name="connsiteX45" fmla="*/ 818335 w 1746966"/>
              <a:gd name="connsiteY45" fmla="*/ 217036 h 747175"/>
              <a:gd name="connsiteX46" fmla="*/ 836124 w 1746966"/>
              <a:gd name="connsiteY46" fmla="*/ 202804 h 747175"/>
              <a:gd name="connsiteX47" fmla="*/ 850356 w 1746966"/>
              <a:gd name="connsiteY47" fmla="*/ 181457 h 747175"/>
              <a:gd name="connsiteX48" fmla="*/ 853914 w 1746966"/>
              <a:gd name="connsiteY48" fmla="*/ 170783 h 747175"/>
              <a:gd name="connsiteX49" fmla="*/ 864588 w 1746966"/>
              <a:gd name="connsiteY49" fmla="*/ 160109 h 747175"/>
              <a:gd name="connsiteX50" fmla="*/ 882378 w 1746966"/>
              <a:gd name="connsiteY50" fmla="*/ 145877 h 747175"/>
              <a:gd name="connsiteX51" fmla="*/ 885936 w 1746966"/>
              <a:gd name="connsiteY51" fmla="*/ 135203 h 747175"/>
              <a:gd name="connsiteX52" fmla="*/ 893052 w 1746966"/>
              <a:gd name="connsiteY52" fmla="*/ 124529 h 747175"/>
              <a:gd name="connsiteX53" fmla="*/ 903726 w 1746966"/>
              <a:gd name="connsiteY53" fmla="*/ 88949 h 747175"/>
              <a:gd name="connsiteX54" fmla="*/ 914400 w 1746966"/>
              <a:gd name="connsiteY54" fmla="*/ 46254 h 747175"/>
              <a:gd name="connsiteX55" fmla="*/ 921516 w 1746966"/>
              <a:gd name="connsiteY55" fmla="*/ 10674 h 747175"/>
              <a:gd name="connsiteX56" fmla="*/ 928632 w 1746966"/>
              <a:gd name="connsiteY56" fmla="*/ 0 h 747175"/>
              <a:gd name="connsiteX57" fmla="*/ 953538 w 1746966"/>
              <a:gd name="connsiteY57" fmla="*/ 3558 h 747175"/>
              <a:gd name="connsiteX58" fmla="*/ 964212 w 1746966"/>
              <a:gd name="connsiteY58" fmla="*/ 7116 h 747175"/>
              <a:gd name="connsiteX59" fmla="*/ 978443 w 1746966"/>
              <a:gd name="connsiteY59" fmla="*/ 28464 h 747175"/>
              <a:gd name="connsiteX60" fmla="*/ 989117 w 1746966"/>
              <a:gd name="connsiteY60" fmla="*/ 39138 h 747175"/>
              <a:gd name="connsiteX61" fmla="*/ 999791 w 1746966"/>
              <a:gd name="connsiteY61" fmla="*/ 42696 h 747175"/>
              <a:gd name="connsiteX62" fmla="*/ 1028255 w 1746966"/>
              <a:gd name="connsiteY62" fmla="*/ 53369 h 747175"/>
              <a:gd name="connsiteX63" fmla="*/ 1042487 w 1746966"/>
              <a:gd name="connsiteY63" fmla="*/ 60485 h 747175"/>
              <a:gd name="connsiteX64" fmla="*/ 1046045 w 1746966"/>
              <a:gd name="connsiteY64" fmla="*/ 71159 h 747175"/>
              <a:gd name="connsiteX65" fmla="*/ 1056719 w 1746966"/>
              <a:gd name="connsiteY65" fmla="*/ 74717 h 747175"/>
              <a:gd name="connsiteX66" fmla="*/ 1067393 w 1746966"/>
              <a:gd name="connsiteY66" fmla="*/ 81833 h 747175"/>
              <a:gd name="connsiteX67" fmla="*/ 1085183 w 1746966"/>
              <a:gd name="connsiteY67" fmla="*/ 99623 h 747175"/>
              <a:gd name="connsiteX68" fmla="*/ 1088741 w 1746966"/>
              <a:gd name="connsiteY68" fmla="*/ 110297 h 747175"/>
              <a:gd name="connsiteX69" fmla="*/ 1167016 w 1746966"/>
              <a:gd name="connsiteY69" fmla="*/ 117413 h 747175"/>
              <a:gd name="connsiteX70" fmla="*/ 1188364 w 1746966"/>
              <a:gd name="connsiteY70" fmla="*/ 120971 h 747175"/>
              <a:gd name="connsiteX71" fmla="*/ 1206154 w 1746966"/>
              <a:gd name="connsiteY71" fmla="*/ 128087 h 747175"/>
              <a:gd name="connsiteX72" fmla="*/ 1220386 w 1746966"/>
              <a:gd name="connsiteY72" fmla="*/ 131645 h 747175"/>
              <a:gd name="connsiteX73" fmla="*/ 1231060 w 1746966"/>
              <a:gd name="connsiteY73" fmla="*/ 142319 h 747175"/>
              <a:gd name="connsiteX74" fmla="*/ 1344915 w 1746966"/>
              <a:gd name="connsiteY74" fmla="*/ 135203 h 747175"/>
              <a:gd name="connsiteX75" fmla="*/ 1376937 w 1746966"/>
              <a:gd name="connsiteY75" fmla="*/ 131645 h 747175"/>
              <a:gd name="connsiteX76" fmla="*/ 1387611 w 1746966"/>
              <a:gd name="connsiteY76" fmla="*/ 124529 h 747175"/>
              <a:gd name="connsiteX77" fmla="*/ 1426749 w 1746966"/>
              <a:gd name="connsiteY77" fmla="*/ 120971 h 747175"/>
              <a:gd name="connsiteX78" fmla="*/ 1465886 w 1746966"/>
              <a:gd name="connsiteY78" fmla="*/ 113855 h 747175"/>
              <a:gd name="connsiteX79" fmla="*/ 1480118 w 1746966"/>
              <a:gd name="connsiteY79" fmla="*/ 110297 h 747175"/>
              <a:gd name="connsiteX80" fmla="*/ 1501466 w 1746966"/>
              <a:gd name="connsiteY80" fmla="*/ 99623 h 747175"/>
              <a:gd name="connsiteX81" fmla="*/ 1505024 w 1746966"/>
              <a:gd name="connsiteY81" fmla="*/ 88949 h 747175"/>
              <a:gd name="connsiteX82" fmla="*/ 1515698 w 1746966"/>
              <a:gd name="connsiteY82" fmla="*/ 85391 h 747175"/>
              <a:gd name="connsiteX83" fmla="*/ 1526372 w 1746966"/>
              <a:gd name="connsiteY83" fmla="*/ 78275 h 747175"/>
              <a:gd name="connsiteX84" fmla="*/ 1572626 w 1746966"/>
              <a:gd name="connsiteY84" fmla="*/ 85391 h 747175"/>
              <a:gd name="connsiteX85" fmla="*/ 1604647 w 1746966"/>
              <a:gd name="connsiteY85" fmla="*/ 92507 h 747175"/>
              <a:gd name="connsiteX86" fmla="*/ 1622437 w 1746966"/>
              <a:gd name="connsiteY86" fmla="*/ 96065 h 747175"/>
              <a:gd name="connsiteX87" fmla="*/ 1633111 w 1746966"/>
              <a:gd name="connsiteY87" fmla="*/ 103181 h 747175"/>
              <a:gd name="connsiteX88" fmla="*/ 1746966 w 1746966"/>
              <a:gd name="connsiteY88" fmla="*/ 106739 h 74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746966" h="747175">
                <a:moveTo>
                  <a:pt x="0" y="747175"/>
                </a:moveTo>
                <a:lnTo>
                  <a:pt x="0" y="747175"/>
                </a:lnTo>
                <a:cubicBezTo>
                  <a:pt x="14232" y="740059"/>
                  <a:pt x="27983" y="731885"/>
                  <a:pt x="42696" y="725827"/>
                </a:cubicBezTo>
                <a:cubicBezTo>
                  <a:pt x="48288" y="723524"/>
                  <a:pt x="54824" y="724392"/>
                  <a:pt x="60486" y="722269"/>
                </a:cubicBezTo>
                <a:cubicBezTo>
                  <a:pt x="64490" y="720768"/>
                  <a:pt x="67212" y="716798"/>
                  <a:pt x="71159" y="715153"/>
                </a:cubicBezTo>
                <a:cubicBezTo>
                  <a:pt x="81545" y="710825"/>
                  <a:pt x="92507" y="708037"/>
                  <a:pt x="103181" y="704479"/>
                </a:cubicBezTo>
                <a:cubicBezTo>
                  <a:pt x="106739" y="703293"/>
                  <a:pt x="110734" y="703001"/>
                  <a:pt x="113855" y="700921"/>
                </a:cubicBezTo>
                <a:lnTo>
                  <a:pt x="124529" y="693805"/>
                </a:lnTo>
                <a:cubicBezTo>
                  <a:pt x="126901" y="690247"/>
                  <a:pt x="128306" y="685802"/>
                  <a:pt x="131645" y="683131"/>
                </a:cubicBezTo>
                <a:cubicBezTo>
                  <a:pt x="134175" y="681107"/>
                  <a:pt x="155348" y="676466"/>
                  <a:pt x="156551" y="676015"/>
                </a:cubicBezTo>
                <a:cubicBezTo>
                  <a:pt x="161517" y="674153"/>
                  <a:pt x="165817" y="670761"/>
                  <a:pt x="170783" y="668899"/>
                </a:cubicBezTo>
                <a:cubicBezTo>
                  <a:pt x="175362" y="667182"/>
                  <a:pt x="180209" y="666242"/>
                  <a:pt x="185015" y="665341"/>
                </a:cubicBezTo>
                <a:cubicBezTo>
                  <a:pt x="246817" y="653753"/>
                  <a:pt x="234196" y="657966"/>
                  <a:pt x="316660" y="654668"/>
                </a:cubicBezTo>
                <a:cubicBezTo>
                  <a:pt x="353714" y="642317"/>
                  <a:pt x="338618" y="649026"/>
                  <a:pt x="362914" y="636878"/>
                </a:cubicBezTo>
                <a:cubicBezTo>
                  <a:pt x="388237" y="641099"/>
                  <a:pt x="382114" y="642289"/>
                  <a:pt x="409167" y="636878"/>
                </a:cubicBezTo>
                <a:cubicBezTo>
                  <a:pt x="412845" y="636142"/>
                  <a:pt x="416563" y="635141"/>
                  <a:pt x="419841" y="633320"/>
                </a:cubicBezTo>
                <a:cubicBezTo>
                  <a:pt x="427317" y="629167"/>
                  <a:pt x="441189" y="619088"/>
                  <a:pt x="441189" y="619088"/>
                </a:cubicBezTo>
                <a:cubicBezTo>
                  <a:pt x="442375" y="615530"/>
                  <a:pt x="441866" y="610815"/>
                  <a:pt x="444747" y="608414"/>
                </a:cubicBezTo>
                <a:cubicBezTo>
                  <a:pt x="449653" y="604325"/>
                  <a:pt x="456557" y="603541"/>
                  <a:pt x="462537" y="601298"/>
                </a:cubicBezTo>
                <a:cubicBezTo>
                  <a:pt x="466049" y="599981"/>
                  <a:pt x="469764" y="599217"/>
                  <a:pt x="473211" y="597740"/>
                </a:cubicBezTo>
                <a:cubicBezTo>
                  <a:pt x="503987" y="584550"/>
                  <a:pt x="473085" y="595410"/>
                  <a:pt x="498117" y="587066"/>
                </a:cubicBezTo>
                <a:cubicBezTo>
                  <a:pt x="507060" y="560237"/>
                  <a:pt x="494996" y="593307"/>
                  <a:pt x="508791" y="565718"/>
                </a:cubicBezTo>
                <a:cubicBezTo>
                  <a:pt x="510468" y="562363"/>
                  <a:pt x="510872" y="558491"/>
                  <a:pt x="512349" y="555044"/>
                </a:cubicBezTo>
                <a:cubicBezTo>
                  <a:pt x="514438" y="550169"/>
                  <a:pt x="517376" y="545687"/>
                  <a:pt x="519465" y="540812"/>
                </a:cubicBezTo>
                <a:cubicBezTo>
                  <a:pt x="528304" y="520186"/>
                  <a:pt x="516461" y="539980"/>
                  <a:pt x="530138" y="519464"/>
                </a:cubicBezTo>
                <a:cubicBezTo>
                  <a:pt x="531324" y="496930"/>
                  <a:pt x="531007" y="474267"/>
                  <a:pt x="533696" y="451863"/>
                </a:cubicBezTo>
                <a:cubicBezTo>
                  <a:pt x="534590" y="444416"/>
                  <a:pt x="539125" y="437824"/>
                  <a:pt x="540812" y="430515"/>
                </a:cubicBezTo>
                <a:cubicBezTo>
                  <a:pt x="548893" y="395499"/>
                  <a:pt x="537720" y="415583"/>
                  <a:pt x="551486" y="394935"/>
                </a:cubicBezTo>
                <a:cubicBezTo>
                  <a:pt x="552507" y="384729"/>
                  <a:pt x="552190" y="361505"/>
                  <a:pt x="558602" y="348682"/>
                </a:cubicBezTo>
                <a:cubicBezTo>
                  <a:pt x="560514" y="344857"/>
                  <a:pt x="563806" y="341833"/>
                  <a:pt x="565718" y="338008"/>
                </a:cubicBezTo>
                <a:cubicBezTo>
                  <a:pt x="570015" y="329414"/>
                  <a:pt x="567895" y="323458"/>
                  <a:pt x="576392" y="316660"/>
                </a:cubicBezTo>
                <a:cubicBezTo>
                  <a:pt x="579321" y="314317"/>
                  <a:pt x="583711" y="314779"/>
                  <a:pt x="587066" y="313102"/>
                </a:cubicBezTo>
                <a:cubicBezTo>
                  <a:pt x="590891" y="311190"/>
                  <a:pt x="593915" y="307898"/>
                  <a:pt x="597740" y="305986"/>
                </a:cubicBezTo>
                <a:cubicBezTo>
                  <a:pt x="601095" y="304309"/>
                  <a:pt x="604967" y="303905"/>
                  <a:pt x="608414" y="302428"/>
                </a:cubicBezTo>
                <a:cubicBezTo>
                  <a:pt x="613289" y="300339"/>
                  <a:pt x="617902" y="297684"/>
                  <a:pt x="622646" y="295312"/>
                </a:cubicBezTo>
                <a:cubicBezTo>
                  <a:pt x="631589" y="268483"/>
                  <a:pt x="619525" y="301553"/>
                  <a:pt x="633320" y="273964"/>
                </a:cubicBezTo>
                <a:cubicBezTo>
                  <a:pt x="634997" y="270609"/>
                  <a:pt x="634226" y="265942"/>
                  <a:pt x="636878" y="263290"/>
                </a:cubicBezTo>
                <a:cubicBezTo>
                  <a:pt x="639530" y="260638"/>
                  <a:pt x="643994" y="260918"/>
                  <a:pt x="647552" y="259732"/>
                </a:cubicBezTo>
                <a:cubicBezTo>
                  <a:pt x="649924" y="256174"/>
                  <a:pt x="651329" y="251729"/>
                  <a:pt x="654668" y="249058"/>
                </a:cubicBezTo>
                <a:cubicBezTo>
                  <a:pt x="657597" y="246715"/>
                  <a:pt x="661750" y="246578"/>
                  <a:pt x="665342" y="245500"/>
                </a:cubicBezTo>
                <a:cubicBezTo>
                  <a:pt x="673612" y="243019"/>
                  <a:pt x="681945" y="240756"/>
                  <a:pt x="690247" y="238384"/>
                </a:cubicBezTo>
                <a:cubicBezTo>
                  <a:pt x="716843" y="247249"/>
                  <a:pt x="714615" y="247534"/>
                  <a:pt x="761407" y="245500"/>
                </a:cubicBezTo>
                <a:cubicBezTo>
                  <a:pt x="768901" y="245174"/>
                  <a:pt x="775570" y="240539"/>
                  <a:pt x="782755" y="238384"/>
                </a:cubicBezTo>
                <a:cubicBezTo>
                  <a:pt x="787439" y="236979"/>
                  <a:pt x="792243" y="236012"/>
                  <a:pt x="796987" y="234826"/>
                </a:cubicBezTo>
                <a:cubicBezTo>
                  <a:pt x="800545" y="231268"/>
                  <a:pt x="803795" y="227373"/>
                  <a:pt x="807661" y="224152"/>
                </a:cubicBezTo>
                <a:cubicBezTo>
                  <a:pt x="810946" y="221414"/>
                  <a:pt x="815311" y="220060"/>
                  <a:pt x="818335" y="217036"/>
                </a:cubicBezTo>
                <a:cubicBezTo>
                  <a:pt x="834429" y="200942"/>
                  <a:pt x="815345" y="209731"/>
                  <a:pt x="836124" y="202804"/>
                </a:cubicBezTo>
                <a:cubicBezTo>
                  <a:pt x="844584" y="177425"/>
                  <a:pt x="832587" y="208110"/>
                  <a:pt x="850356" y="181457"/>
                </a:cubicBezTo>
                <a:cubicBezTo>
                  <a:pt x="852436" y="178336"/>
                  <a:pt x="851834" y="173904"/>
                  <a:pt x="853914" y="170783"/>
                </a:cubicBezTo>
                <a:cubicBezTo>
                  <a:pt x="856705" y="166596"/>
                  <a:pt x="861367" y="163975"/>
                  <a:pt x="864588" y="160109"/>
                </a:cubicBezTo>
                <a:cubicBezTo>
                  <a:pt x="876968" y="145253"/>
                  <a:pt x="864855" y="151718"/>
                  <a:pt x="882378" y="145877"/>
                </a:cubicBezTo>
                <a:cubicBezTo>
                  <a:pt x="883564" y="142319"/>
                  <a:pt x="884259" y="138558"/>
                  <a:pt x="885936" y="135203"/>
                </a:cubicBezTo>
                <a:cubicBezTo>
                  <a:pt x="887848" y="131378"/>
                  <a:pt x="891823" y="128625"/>
                  <a:pt x="893052" y="124529"/>
                </a:cubicBezTo>
                <a:cubicBezTo>
                  <a:pt x="905540" y="82902"/>
                  <a:pt x="887713" y="112969"/>
                  <a:pt x="903726" y="88949"/>
                </a:cubicBezTo>
                <a:cubicBezTo>
                  <a:pt x="915748" y="16818"/>
                  <a:pt x="897485" y="119552"/>
                  <a:pt x="914400" y="46254"/>
                </a:cubicBezTo>
                <a:cubicBezTo>
                  <a:pt x="917210" y="34078"/>
                  <a:pt x="915878" y="21950"/>
                  <a:pt x="921516" y="10674"/>
                </a:cubicBezTo>
                <a:cubicBezTo>
                  <a:pt x="923428" y="6849"/>
                  <a:pt x="926260" y="3558"/>
                  <a:pt x="928632" y="0"/>
                </a:cubicBezTo>
                <a:cubicBezTo>
                  <a:pt x="936934" y="1186"/>
                  <a:pt x="945315" y="1913"/>
                  <a:pt x="953538" y="3558"/>
                </a:cubicBezTo>
                <a:cubicBezTo>
                  <a:pt x="957216" y="4294"/>
                  <a:pt x="961560" y="4464"/>
                  <a:pt x="964212" y="7116"/>
                </a:cubicBezTo>
                <a:cubicBezTo>
                  <a:pt x="970259" y="13163"/>
                  <a:pt x="972396" y="22417"/>
                  <a:pt x="978443" y="28464"/>
                </a:cubicBezTo>
                <a:cubicBezTo>
                  <a:pt x="982001" y="32022"/>
                  <a:pt x="984930" y="36347"/>
                  <a:pt x="989117" y="39138"/>
                </a:cubicBezTo>
                <a:cubicBezTo>
                  <a:pt x="992238" y="41218"/>
                  <a:pt x="996436" y="41019"/>
                  <a:pt x="999791" y="42696"/>
                </a:cubicBezTo>
                <a:cubicBezTo>
                  <a:pt x="1024221" y="54910"/>
                  <a:pt x="993933" y="46505"/>
                  <a:pt x="1028255" y="53369"/>
                </a:cubicBezTo>
                <a:cubicBezTo>
                  <a:pt x="1032999" y="55741"/>
                  <a:pt x="1038737" y="56735"/>
                  <a:pt x="1042487" y="60485"/>
                </a:cubicBezTo>
                <a:cubicBezTo>
                  <a:pt x="1045139" y="63137"/>
                  <a:pt x="1043393" y="68507"/>
                  <a:pt x="1046045" y="71159"/>
                </a:cubicBezTo>
                <a:cubicBezTo>
                  <a:pt x="1048697" y="73811"/>
                  <a:pt x="1053364" y="73040"/>
                  <a:pt x="1056719" y="74717"/>
                </a:cubicBezTo>
                <a:cubicBezTo>
                  <a:pt x="1060544" y="76629"/>
                  <a:pt x="1063835" y="79461"/>
                  <a:pt x="1067393" y="81833"/>
                </a:cubicBezTo>
                <a:cubicBezTo>
                  <a:pt x="1090994" y="129035"/>
                  <a:pt x="1059007" y="73447"/>
                  <a:pt x="1085183" y="99623"/>
                </a:cubicBezTo>
                <a:cubicBezTo>
                  <a:pt x="1087835" y="102275"/>
                  <a:pt x="1085076" y="109500"/>
                  <a:pt x="1088741" y="110297"/>
                </a:cubicBezTo>
                <a:cubicBezTo>
                  <a:pt x="1114342" y="115863"/>
                  <a:pt x="1140966" y="114622"/>
                  <a:pt x="1167016" y="117413"/>
                </a:cubicBezTo>
                <a:cubicBezTo>
                  <a:pt x="1174189" y="118182"/>
                  <a:pt x="1181248" y="119785"/>
                  <a:pt x="1188364" y="120971"/>
                </a:cubicBezTo>
                <a:cubicBezTo>
                  <a:pt x="1194294" y="123343"/>
                  <a:pt x="1200095" y="126067"/>
                  <a:pt x="1206154" y="128087"/>
                </a:cubicBezTo>
                <a:cubicBezTo>
                  <a:pt x="1210793" y="129633"/>
                  <a:pt x="1216140" y="129219"/>
                  <a:pt x="1220386" y="131645"/>
                </a:cubicBezTo>
                <a:cubicBezTo>
                  <a:pt x="1224755" y="134141"/>
                  <a:pt x="1227502" y="138761"/>
                  <a:pt x="1231060" y="142319"/>
                </a:cubicBezTo>
                <a:lnTo>
                  <a:pt x="1344915" y="135203"/>
                </a:lnTo>
                <a:cubicBezTo>
                  <a:pt x="1355626" y="134419"/>
                  <a:pt x="1366518" y="134250"/>
                  <a:pt x="1376937" y="131645"/>
                </a:cubicBezTo>
                <a:cubicBezTo>
                  <a:pt x="1381086" y="130608"/>
                  <a:pt x="1383430" y="125425"/>
                  <a:pt x="1387611" y="124529"/>
                </a:cubicBezTo>
                <a:cubicBezTo>
                  <a:pt x="1400420" y="121784"/>
                  <a:pt x="1413703" y="122157"/>
                  <a:pt x="1426749" y="120971"/>
                </a:cubicBezTo>
                <a:lnTo>
                  <a:pt x="1465886" y="113855"/>
                </a:lnTo>
                <a:cubicBezTo>
                  <a:pt x="1470681" y="112896"/>
                  <a:pt x="1475623" y="112223"/>
                  <a:pt x="1480118" y="110297"/>
                </a:cubicBezTo>
                <a:cubicBezTo>
                  <a:pt x="1528399" y="89605"/>
                  <a:pt x="1456489" y="114615"/>
                  <a:pt x="1501466" y="99623"/>
                </a:cubicBezTo>
                <a:cubicBezTo>
                  <a:pt x="1502652" y="96065"/>
                  <a:pt x="1502372" y="91601"/>
                  <a:pt x="1505024" y="88949"/>
                </a:cubicBezTo>
                <a:cubicBezTo>
                  <a:pt x="1507676" y="86297"/>
                  <a:pt x="1512343" y="87068"/>
                  <a:pt x="1515698" y="85391"/>
                </a:cubicBezTo>
                <a:cubicBezTo>
                  <a:pt x="1519523" y="83479"/>
                  <a:pt x="1522814" y="80647"/>
                  <a:pt x="1526372" y="78275"/>
                </a:cubicBezTo>
                <a:cubicBezTo>
                  <a:pt x="1538333" y="79984"/>
                  <a:pt x="1560285" y="82923"/>
                  <a:pt x="1572626" y="85391"/>
                </a:cubicBezTo>
                <a:cubicBezTo>
                  <a:pt x="1583348" y="87535"/>
                  <a:pt x="1593956" y="90216"/>
                  <a:pt x="1604647" y="92507"/>
                </a:cubicBezTo>
                <a:cubicBezTo>
                  <a:pt x="1610560" y="93774"/>
                  <a:pt x="1616507" y="94879"/>
                  <a:pt x="1622437" y="96065"/>
                </a:cubicBezTo>
                <a:cubicBezTo>
                  <a:pt x="1625995" y="98437"/>
                  <a:pt x="1629286" y="101269"/>
                  <a:pt x="1633111" y="103181"/>
                </a:cubicBezTo>
                <a:cubicBezTo>
                  <a:pt x="1652680" y="112669"/>
                  <a:pt x="1724728" y="96361"/>
                  <a:pt x="1746966" y="106739"/>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8"/>
          <p:cNvGrpSpPr/>
          <p:nvPr/>
        </p:nvGrpSpPr>
        <p:grpSpPr>
          <a:xfrm>
            <a:off x="0" y="526050"/>
            <a:ext cx="1828800" cy="1554541"/>
            <a:chOff x="0" y="2732537"/>
            <a:chExt cx="1828800" cy="1554541"/>
          </a:xfrm>
        </p:grpSpPr>
        <p:sp>
          <p:nvSpPr>
            <p:cNvPr id="30" name="TextBox 29"/>
            <p:cNvSpPr txBox="1"/>
            <p:nvPr/>
          </p:nvSpPr>
          <p:spPr>
            <a:xfrm>
              <a:off x="0" y="2732537"/>
              <a:ext cx="1828800" cy="1077218"/>
            </a:xfrm>
            <a:prstGeom prst="rect">
              <a:avLst/>
            </a:prstGeom>
            <a:noFill/>
            <a:effectLst>
              <a:outerShdw blurRad="50800" dist="38100" dir="8100000" algn="tr" rotWithShape="0">
                <a:prstClr val="black"/>
              </a:outerShdw>
            </a:effectLst>
          </p:spPr>
          <p:txBody>
            <a:bodyPr wrap="square" rtlCol="0">
              <a:spAutoFit/>
            </a:bodyPr>
            <a:lstStyle/>
            <a:p>
              <a:r>
                <a:rPr lang="en-US" sz="3200" b="1" dirty="0" smtClean="0">
                  <a:solidFill>
                    <a:srgbClr val="FF0000"/>
                  </a:solidFill>
                  <a:effectLst>
                    <a:outerShdw blurRad="38100" dist="38100" dir="2700000" algn="tl">
                      <a:srgbClr val="000000"/>
                    </a:outerShdw>
                  </a:effectLst>
                </a:rPr>
                <a:t>Traveler’s Rest</a:t>
              </a:r>
              <a:endParaRPr lang="en-US" sz="3200" b="1" dirty="0">
                <a:solidFill>
                  <a:srgbClr val="FF0000"/>
                </a:solidFill>
                <a:effectLst>
                  <a:outerShdw blurRad="38100" dist="38100" dir="2700000" algn="tl">
                    <a:srgbClr val="000000"/>
                  </a:outerShdw>
                </a:effectLst>
              </a:endParaRPr>
            </a:p>
          </p:txBody>
        </p:sp>
        <p:sp>
          <p:nvSpPr>
            <p:cNvPr id="31" name="5-Point Star 30"/>
            <p:cNvSpPr/>
            <p:nvPr/>
          </p:nvSpPr>
          <p:spPr>
            <a:xfrm>
              <a:off x="129208" y="3906078"/>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2166609" y="793230"/>
            <a:ext cx="544370" cy="380703"/>
          </a:xfrm>
          <a:custGeom>
            <a:avLst/>
            <a:gdLst>
              <a:gd name="connsiteX0" fmla="*/ 0 w 506732"/>
              <a:gd name="connsiteY0" fmla="*/ 355797 h 355797"/>
              <a:gd name="connsiteX1" fmla="*/ 0 w 506732"/>
              <a:gd name="connsiteY1" fmla="*/ 355797 h 355797"/>
              <a:gd name="connsiteX2" fmla="*/ 24906 w 506732"/>
              <a:gd name="connsiteY2" fmla="*/ 334449 h 355797"/>
              <a:gd name="connsiteX3" fmla="*/ 42695 w 506732"/>
              <a:gd name="connsiteY3" fmla="*/ 316660 h 355797"/>
              <a:gd name="connsiteX4" fmla="*/ 71159 w 506732"/>
              <a:gd name="connsiteY4" fmla="*/ 305986 h 355797"/>
              <a:gd name="connsiteX5" fmla="*/ 81833 w 506732"/>
              <a:gd name="connsiteY5" fmla="*/ 298870 h 355797"/>
              <a:gd name="connsiteX6" fmla="*/ 96065 w 506732"/>
              <a:gd name="connsiteY6" fmla="*/ 295312 h 355797"/>
              <a:gd name="connsiteX7" fmla="*/ 106739 w 506732"/>
              <a:gd name="connsiteY7" fmla="*/ 288196 h 355797"/>
              <a:gd name="connsiteX8" fmla="*/ 152993 w 506732"/>
              <a:gd name="connsiteY8" fmla="*/ 273964 h 355797"/>
              <a:gd name="connsiteX9" fmla="*/ 156551 w 506732"/>
              <a:gd name="connsiteY9" fmla="*/ 263290 h 355797"/>
              <a:gd name="connsiteX10" fmla="*/ 174341 w 506732"/>
              <a:gd name="connsiteY10" fmla="*/ 241942 h 355797"/>
              <a:gd name="connsiteX11" fmla="*/ 177899 w 506732"/>
              <a:gd name="connsiteY11" fmla="*/ 231268 h 355797"/>
              <a:gd name="connsiteX12" fmla="*/ 185015 w 506732"/>
              <a:gd name="connsiteY12" fmla="*/ 206362 h 355797"/>
              <a:gd name="connsiteX13" fmla="*/ 188572 w 506732"/>
              <a:gd name="connsiteY13" fmla="*/ 174340 h 355797"/>
              <a:gd name="connsiteX14" fmla="*/ 206362 w 506732"/>
              <a:gd name="connsiteY14" fmla="*/ 160109 h 355797"/>
              <a:gd name="connsiteX15" fmla="*/ 220594 w 506732"/>
              <a:gd name="connsiteY15" fmla="*/ 152993 h 355797"/>
              <a:gd name="connsiteX16" fmla="*/ 224152 w 506732"/>
              <a:gd name="connsiteY16" fmla="*/ 142319 h 355797"/>
              <a:gd name="connsiteX17" fmla="*/ 234826 w 506732"/>
              <a:gd name="connsiteY17" fmla="*/ 138761 h 355797"/>
              <a:gd name="connsiteX18" fmla="*/ 245500 w 506732"/>
              <a:gd name="connsiteY18" fmla="*/ 131645 h 355797"/>
              <a:gd name="connsiteX19" fmla="*/ 266848 w 506732"/>
              <a:gd name="connsiteY19" fmla="*/ 124529 h 355797"/>
              <a:gd name="connsiteX20" fmla="*/ 277522 w 506732"/>
              <a:gd name="connsiteY20" fmla="*/ 117413 h 355797"/>
              <a:gd name="connsiteX21" fmla="*/ 323776 w 506732"/>
              <a:gd name="connsiteY21" fmla="*/ 103181 h 355797"/>
              <a:gd name="connsiteX22" fmla="*/ 345123 w 506732"/>
              <a:gd name="connsiteY22" fmla="*/ 92507 h 355797"/>
              <a:gd name="connsiteX23" fmla="*/ 355797 w 506732"/>
              <a:gd name="connsiteY23" fmla="*/ 85391 h 355797"/>
              <a:gd name="connsiteX24" fmla="*/ 366471 w 506732"/>
              <a:gd name="connsiteY24" fmla="*/ 81833 h 355797"/>
              <a:gd name="connsiteX25" fmla="*/ 377145 w 506732"/>
              <a:gd name="connsiteY25" fmla="*/ 74717 h 355797"/>
              <a:gd name="connsiteX26" fmla="*/ 402051 w 506732"/>
              <a:gd name="connsiteY26" fmla="*/ 67601 h 355797"/>
              <a:gd name="connsiteX27" fmla="*/ 412725 w 506732"/>
              <a:gd name="connsiteY27" fmla="*/ 60485 h 355797"/>
              <a:gd name="connsiteX28" fmla="*/ 426957 w 506732"/>
              <a:gd name="connsiteY28" fmla="*/ 56927 h 355797"/>
              <a:gd name="connsiteX29" fmla="*/ 444747 w 506732"/>
              <a:gd name="connsiteY29" fmla="*/ 49811 h 355797"/>
              <a:gd name="connsiteX30" fmla="*/ 455421 w 506732"/>
              <a:gd name="connsiteY30" fmla="*/ 46253 h 355797"/>
              <a:gd name="connsiteX31" fmla="*/ 480327 w 506732"/>
              <a:gd name="connsiteY31" fmla="*/ 35579 h 355797"/>
              <a:gd name="connsiteX32" fmla="*/ 491001 w 506732"/>
              <a:gd name="connsiteY32" fmla="*/ 28463 h 355797"/>
              <a:gd name="connsiteX33" fmla="*/ 501674 w 506732"/>
              <a:gd name="connsiteY33" fmla="*/ 24905 h 355797"/>
              <a:gd name="connsiteX34" fmla="*/ 505232 w 506732"/>
              <a:gd name="connsiteY34" fmla="*/ 0 h 35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732" h="355797">
                <a:moveTo>
                  <a:pt x="0" y="355797"/>
                </a:moveTo>
                <a:lnTo>
                  <a:pt x="0" y="355797"/>
                </a:lnTo>
                <a:cubicBezTo>
                  <a:pt x="8302" y="348681"/>
                  <a:pt x="17591" y="342576"/>
                  <a:pt x="24906" y="334449"/>
                </a:cubicBezTo>
                <a:cubicBezTo>
                  <a:pt x="43747" y="313514"/>
                  <a:pt x="19886" y="324262"/>
                  <a:pt x="42695" y="316660"/>
                </a:cubicBezTo>
                <a:cubicBezTo>
                  <a:pt x="67727" y="299972"/>
                  <a:pt x="35986" y="319176"/>
                  <a:pt x="71159" y="305986"/>
                </a:cubicBezTo>
                <a:cubicBezTo>
                  <a:pt x="75163" y="304485"/>
                  <a:pt x="77903" y="300554"/>
                  <a:pt x="81833" y="298870"/>
                </a:cubicBezTo>
                <a:cubicBezTo>
                  <a:pt x="86328" y="296944"/>
                  <a:pt x="91321" y="296498"/>
                  <a:pt x="96065" y="295312"/>
                </a:cubicBezTo>
                <a:cubicBezTo>
                  <a:pt x="99623" y="292940"/>
                  <a:pt x="102792" y="289841"/>
                  <a:pt x="106739" y="288196"/>
                </a:cubicBezTo>
                <a:cubicBezTo>
                  <a:pt x="125070" y="280558"/>
                  <a:pt x="135812" y="278259"/>
                  <a:pt x="152993" y="273964"/>
                </a:cubicBezTo>
                <a:cubicBezTo>
                  <a:pt x="154179" y="270406"/>
                  <a:pt x="154471" y="266411"/>
                  <a:pt x="156551" y="263290"/>
                </a:cubicBezTo>
                <a:cubicBezTo>
                  <a:pt x="172289" y="239683"/>
                  <a:pt x="162700" y="265224"/>
                  <a:pt x="174341" y="241942"/>
                </a:cubicBezTo>
                <a:cubicBezTo>
                  <a:pt x="176018" y="238587"/>
                  <a:pt x="176821" y="234860"/>
                  <a:pt x="177899" y="231268"/>
                </a:cubicBezTo>
                <a:cubicBezTo>
                  <a:pt x="180380" y="222998"/>
                  <a:pt x="182643" y="214664"/>
                  <a:pt x="185015" y="206362"/>
                </a:cubicBezTo>
                <a:cubicBezTo>
                  <a:pt x="186201" y="195688"/>
                  <a:pt x="185967" y="184759"/>
                  <a:pt x="188572" y="174340"/>
                </a:cubicBezTo>
                <a:cubicBezTo>
                  <a:pt x="191778" y="161514"/>
                  <a:pt x="196886" y="164170"/>
                  <a:pt x="206362" y="160109"/>
                </a:cubicBezTo>
                <a:cubicBezTo>
                  <a:pt x="211237" y="158020"/>
                  <a:pt x="215850" y="155365"/>
                  <a:pt x="220594" y="152993"/>
                </a:cubicBezTo>
                <a:cubicBezTo>
                  <a:pt x="221780" y="149435"/>
                  <a:pt x="221500" y="144971"/>
                  <a:pt x="224152" y="142319"/>
                </a:cubicBezTo>
                <a:cubicBezTo>
                  <a:pt x="226804" y="139667"/>
                  <a:pt x="231471" y="140438"/>
                  <a:pt x="234826" y="138761"/>
                </a:cubicBezTo>
                <a:cubicBezTo>
                  <a:pt x="238651" y="136849"/>
                  <a:pt x="241592" y="133382"/>
                  <a:pt x="245500" y="131645"/>
                </a:cubicBezTo>
                <a:cubicBezTo>
                  <a:pt x="252354" y="128599"/>
                  <a:pt x="260607" y="128690"/>
                  <a:pt x="266848" y="124529"/>
                </a:cubicBezTo>
                <a:cubicBezTo>
                  <a:pt x="270406" y="122157"/>
                  <a:pt x="273592" y="119097"/>
                  <a:pt x="277522" y="117413"/>
                </a:cubicBezTo>
                <a:cubicBezTo>
                  <a:pt x="299223" y="108112"/>
                  <a:pt x="295044" y="122336"/>
                  <a:pt x="323776" y="103181"/>
                </a:cubicBezTo>
                <a:cubicBezTo>
                  <a:pt x="354368" y="82787"/>
                  <a:pt x="315662" y="107238"/>
                  <a:pt x="345123" y="92507"/>
                </a:cubicBezTo>
                <a:cubicBezTo>
                  <a:pt x="348948" y="90595"/>
                  <a:pt x="351972" y="87303"/>
                  <a:pt x="355797" y="85391"/>
                </a:cubicBezTo>
                <a:cubicBezTo>
                  <a:pt x="359152" y="83714"/>
                  <a:pt x="363116" y="83510"/>
                  <a:pt x="366471" y="81833"/>
                </a:cubicBezTo>
                <a:cubicBezTo>
                  <a:pt x="370296" y="79921"/>
                  <a:pt x="373320" y="76629"/>
                  <a:pt x="377145" y="74717"/>
                </a:cubicBezTo>
                <a:cubicBezTo>
                  <a:pt x="382249" y="72165"/>
                  <a:pt x="397491" y="68741"/>
                  <a:pt x="402051" y="67601"/>
                </a:cubicBezTo>
                <a:cubicBezTo>
                  <a:pt x="405609" y="65229"/>
                  <a:pt x="408795" y="62169"/>
                  <a:pt x="412725" y="60485"/>
                </a:cubicBezTo>
                <a:cubicBezTo>
                  <a:pt x="417220" y="58559"/>
                  <a:pt x="422318" y="58473"/>
                  <a:pt x="426957" y="56927"/>
                </a:cubicBezTo>
                <a:cubicBezTo>
                  <a:pt x="433016" y="54907"/>
                  <a:pt x="438767" y="52054"/>
                  <a:pt x="444747" y="49811"/>
                </a:cubicBezTo>
                <a:cubicBezTo>
                  <a:pt x="448259" y="48494"/>
                  <a:pt x="452066" y="47930"/>
                  <a:pt x="455421" y="46253"/>
                </a:cubicBezTo>
                <a:cubicBezTo>
                  <a:pt x="479992" y="33967"/>
                  <a:pt x="450707" y="42984"/>
                  <a:pt x="480327" y="35579"/>
                </a:cubicBezTo>
                <a:cubicBezTo>
                  <a:pt x="483885" y="33207"/>
                  <a:pt x="487176" y="30375"/>
                  <a:pt x="491001" y="28463"/>
                </a:cubicBezTo>
                <a:cubicBezTo>
                  <a:pt x="494355" y="26786"/>
                  <a:pt x="499022" y="27557"/>
                  <a:pt x="501674" y="24905"/>
                </a:cubicBezTo>
                <a:cubicBezTo>
                  <a:pt x="506732" y="19847"/>
                  <a:pt x="505232" y="5187"/>
                  <a:pt x="505232" y="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16111" y="2026310"/>
            <a:ext cx="510507" cy="1532382"/>
          </a:xfrm>
          <a:custGeom>
            <a:avLst/>
            <a:gdLst>
              <a:gd name="connsiteX0" fmla="*/ 93540 w 510507"/>
              <a:gd name="connsiteY0" fmla="*/ 0 h 1532382"/>
              <a:gd name="connsiteX1" fmla="*/ 93540 w 510507"/>
              <a:gd name="connsiteY1" fmla="*/ 0 h 1532382"/>
              <a:gd name="connsiteX2" fmla="*/ 78910 w 510507"/>
              <a:gd name="connsiteY2" fmla="*/ 226772 h 1532382"/>
              <a:gd name="connsiteX3" fmla="*/ 71595 w 510507"/>
              <a:gd name="connsiteY3" fmla="*/ 248717 h 1532382"/>
              <a:gd name="connsiteX4" fmla="*/ 56964 w 510507"/>
              <a:gd name="connsiteY4" fmla="*/ 270663 h 1532382"/>
              <a:gd name="connsiteX5" fmla="*/ 49649 w 510507"/>
              <a:gd name="connsiteY5" fmla="*/ 292608 h 1532382"/>
              <a:gd name="connsiteX6" fmla="*/ 35019 w 510507"/>
              <a:gd name="connsiteY6" fmla="*/ 314554 h 1532382"/>
              <a:gd name="connsiteX7" fmla="*/ 27703 w 510507"/>
              <a:gd name="connsiteY7" fmla="*/ 343815 h 1532382"/>
              <a:gd name="connsiteX8" fmla="*/ 20388 w 510507"/>
              <a:gd name="connsiteY8" fmla="*/ 365760 h 1532382"/>
              <a:gd name="connsiteX9" fmla="*/ 27703 w 510507"/>
              <a:gd name="connsiteY9" fmla="*/ 555956 h 1532382"/>
              <a:gd name="connsiteX10" fmla="*/ 42334 w 510507"/>
              <a:gd name="connsiteY10" fmla="*/ 651053 h 1532382"/>
              <a:gd name="connsiteX11" fmla="*/ 71595 w 510507"/>
              <a:gd name="connsiteY11" fmla="*/ 811988 h 1532382"/>
              <a:gd name="connsiteX12" fmla="*/ 86225 w 510507"/>
              <a:gd name="connsiteY12" fmla="*/ 833933 h 1532382"/>
              <a:gd name="connsiteX13" fmla="*/ 93540 w 510507"/>
              <a:gd name="connsiteY13" fmla="*/ 855879 h 1532382"/>
              <a:gd name="connsiteX14" fmla="*/ 108171 w 510507"/>
              <a:gd name="connsiteY14" fmla="*/ 870509 h 1532382"/>
              <a:gd name="connsiteX15" fmla="*/ 115486 w 510507"/>
              <a:gd name="connsiteY15" fmla="*/ 892455 h 1532382"/>
              <a:gd name="connsiteX16" fmla="*/ 159377 w 510507"/>
              <a:gd name="connsiteY16" fmla="*/ 907085 h 1532382"/>
              <a:gd name="connsiteX17" fmla="*/ 188638 w 510507"/>
              <a:gd name="connsiteY17" fmla="*/ 943661 h 1532382"/>
              <a:gd name="connsiteX18" fmla="*/ 203268 w 510507"/>
              <a:gd name="connsiteY18" fmla="*/ 1185063 h 1532382"/>
              <a:gd name="connsiteX19" fmla="*/ 210583 w 510507"/>
              <a:gd name="connsiteY19" fmla="*/ 1221639 h 1532382"/>
              <a:gd name="connsiteX20" fmla="*/ 225214 w 510507"/>
              <a:gd name="connsiteY20" fmla="*/ 1250900 h 1532382"/>
              <a:gd name="connsiteX21" fmla="*/ 247159 w 510507"/>
              <a:gd name="connsiteY21" fmla="*/ 1287476 h 1532382"/>
              <a:gd name="connsiteX22" fmla="*/ 254475 w 510507"/>
              <a:gd name="connsiteY22" fmla="*/ 1309421 h 1532382"/>
              <a:gd name="connsiteX23" fmla="*/ 276420 w 510507"/>
              <a:gd name="connsiteY23" fmla="*/ 1316736 h 1532382"/>
              <a:gd name="connsiteX24" fmla="*/ 283735 w 510507"/>
              <a:gd name="connsiteY24" fmla="*/ 1345997 h 1532382"/>
              <a:gd name="connsiteX25" fmla="*/ 320311 w 510507"/>
              <a:gd name="connsiteY25" fmla="*/ 1382573 h 1532382"/>
              <a:gd name="connsiteX26" fmla="*/ 327627 w 510507"/>
              <a:gd name="connsiteY26" fmla="*/ 1404519 h 1532382"/>
              <a:gd name="connsiteX27" fmla="*/ 342257 w 510507"/>
              <a:gd name="connsiteY27" fmla="*/ 1426464 h 1532382"/>
              <a:gd name="connsiteX28" fmla="*/ 349572 w 510507"/>
              <a:gd name="connsiteY28" fmla="*/ 1455725 h 1532382"/>
              <a:gd name="connsiteX29" fmla="*/ 393463 w 510507"/>
              <a:gd name="connsiteY29" fmla="*/ 1499616 h 1532382"/>
              <a:gd name="connsiteX30" fmla="*/ 430039 w 510507"/>
              <a:gd name="connsiteY30" fmla="*/ 1506932 h 1532382"/>
              <a:gd name="connsiteX31" fmla="*/ 510507 w 510507"/>
              <a:gd name="connsiteY31" fmla="*/ 1521562 h 153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0507" h="1532382">
                <a:moveTo>
                  <a:pt x="93540" y="0"/>
                </a:moveTo>
                <a:lnTo>
                  <a:pt x="93540" y="0"/>
                </a:lnTo>
                <a:cubicBezTo>
                  <a:pt x="88663" y="75591"/>
                  <a:pt x="85568" y="151317"/>
                  <a:pt x="78910" y="226772"/>
                </a:cubicBezTo>
                <a:cubicBezTo>
                  <a:pt x="78232" y="234453"/>
                  <a:pt x="75043" y="241820"/>
                  <a:pt x="71595" y="248717"/>
                </a:cubicBezTo>
                <a:cubicBezTo>
                  <a:pt x="67663" y="256581"/>
                  <a:pt x="61841" y="263348"/>
                  <a:pt x="56964" y="270663"/>
                </a:cubicBezTo>
                <a:cubicBezTo>
                  <a:pt x="54526" y="277978"/>
                  <a:pt x="53097" y="285711"/>
                  <a:pt x="49649" y="292608"/>
                </a:cubicBezTo>
                <a:cubicBezTo>
                  <a:pt x="45717" y="300472"/>
                  <a:pt x="38482" y="306473"/>
                  <a:pt x="35019" y="314554"/>
                </a:cubicBezTo>
                <a:cubicBezTo>
                  <a:pt x="31059" y="323795"/>
                  <a:pt x="30465" y="334148"/>
                  <a:pt x="27703" y="343815"/>
                </a:cubicBezTo>
                <a:cubicBezTo>
                  <a:pt x="25585" y="351229"/>
                  <a:pt x="22826" y="358445"/>
                  <a:pt x="20388" y="365760"/>
                </a:cubicBezTo>
                <a:cubicBezTo>
                  <a:pt x="22826" y="429159"/>
                  <a:pt x="22837" y="492697"/>
                  <a:pt x="27703" y="555956"/>
                </a:cubicBezTo>
                <a:cubicBezTo>
                  <a:pt x="30163" y="587934"/>
                  <a:pt x="39515" y="619105"/>
                  <a:pt x="42334" y="651053"/>
                </a:cubicBezTo>
                <a:cubicBezTo>
                  <a:pt x="56767" y="814625"/>
                  <a:pt x="0" y="788121"/>
                  <a:pt x="71595" y="811988"/>
                </a:cubicBezTo>
                <a:cubicBezTo>
                  <a:pt x="76472" y="819303"/>
                  <a:pt x="82293" y="826070"/>
                  <a:pt x="86225" y="833933"/>
                </a:cubicBezTo>
                <a:cubicBezTo>
                  <a:pt x="89673" y="840830"/>
                  <a:pt x="89573" y="849267"/>
                  <a:pt x="93540" y="855879"/>
                </a:cubicBezTo>
                <a:cubicBezTo>
                  <a:pt x="97088" y="861793"/>
                  <a:pt x="103294" y="865632"/>
                  <a:pt x="108171" y="870509"/>
                </a:cubicBezTo>
                <a:cubicBezTo>
                  <a:pt x="110609" y="877824"/>
                  <a:pt x="109211" y="887973"/>
                  <a:pt x="115486" y="892455"/>
                </a:cubicBezTo>
                <a:cubicBezTo>
                  <a:pt x="128035" y="901419"/>
                  <a:pt x="159377" y="907085"/>
                  <a:pt x="159377" y="907085"/>
                </a:cubicBezTo>
                <a:cubicBezTo>
                  <a:pt x="178597" y="919899"/>
                  <a:pt x="186560" y="918720"/>
                  <a:pt x="188638" y="943661"/>
                </a:cubicBezTo>
                <a:cubicBezTo>
                  <a:pt x="195333" y="1023998"/>
                  <a:pt x="196924" y="1104698"/>
                  <a:pt x="203268" y="1185063"/>
                </a:cubicBezTo>
                <a:cubicBezTo>
                  <a:pt x="204247" y="1197458"/>
                  <a:pt x="206651" y="1209844"/>
                  <a:pt x="210583" y="1221639"/>
                </a:cubicBezTo>
                <a:cubicBezTo>
                  <a:pt x="214032" y="1231984"/>
                  <a:pt x="220918" y="1240877"/>
                  <a:pt x="225214" y="1250900"/>
                </a:cubicBezTo>
                <a:cubicBezTo>
                  <a:pt x="239459" y="1284137"/>
                  <a:pt x="222829" y="1263145"/>
                  <a:pt x="247159" y="1287476"/>
                </a:cubicBezTo>
                <a:cubicBezTo>
                  <a:pt x="249598" y="1294791"/>
                  <a:pt x="249023" y="1303969"/>
                  <a:pt x="254475" y="1309421"/>
                </a:cubicBezTo>
                <a:cubicBezTo>
                  <a:pt x="259927" y="1314873"/>
                  <a:pt x="271603" y="1310715"/>
                  <a:pt x="276420" y="1316736"/>
                </a:cubicBezTo>
                <a:cubicBezTo>
                  <a:pt x="282700" y="1324587"/>
                  <a:pt x="278158" y="1337632"/>
                  <a:pt x="283735" y="1345997"/>
                </a:cubicBezTo>
                <a:cubicBezTo>
                  <a:pt x="293299" y="1360343"/>
                  <a:pt x="320311" y="1382573"/>
                  <a:pt x="320311" y="1382573"/>
                </a:cubicBezTo>
                <a:cubicBezTo>
                  <a:pt x="322750" y="1389888"/>
                  <a:pt x="324178" y="1397622"/>
                  <a:pt x="327627" y="1404519"/>
                </a:cubicBezTo>
                <a:cubicBezTo>
                  <a:pt x="331559" y="1412382"/>
                  <a:pt x="338794" y="1418383"/>
                  <a:pt x="342257" y="1426464"/>
                </a:cubicBezTo>
                <a:cubicBezTo>
                  <a:pt x="346217" y="1435705"/>
                  <a:pt x="345612" y="1446484"/>
                  <a:pt x="349572" y="1455725"/>
                </a:cubicBezTo>
                <a:cubicBezTo>
                  <a:pt x="357293" y="1473741"/>
                  <a:pt x="376129" y="1491912"/>
                  <a:pt x="393463" y="1499616"/>
                </a:cubicBezTo>
                <a:cubicBezTo>
                  <a:pt x="404825" y="1504666"/>
                  <a:pt x="417847" y="1504493"/>
                  <a:pt x="430039" y="1506932"/>
                </a:cubicBezTo>
                <a:cubicBezTo>
                  <a:pt x="468216" y="1532382"/>
                  <a:pt x="443193" y="1521562"/>
                  <a:pt x="510507" y="1521562"/>
                </a:cubicBez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377492" y="0"/>
            <a:ext cx="1905000" cy="461665"/>
          </a:xfrm>
          <a:prstGeom prst="rect">
            <a:avLst/>
          </a:prstGeom>
          <a:solidFill>
            <a:srgbClr val="FFFF00"/>
          </a:solidFill>
        </p:spPr>
        <p:txBody>
          <a:bodyPr wrap="square" rtlCol="0">
            <a:spAutoFit/>
          </a:bodyPr>
          <a:lstStyle/>
          <a:p>
            <a:r>
              <a:rPr lang="en-US" sz="2400" b="1" dirty="0" smtClean="0"/>
              <a:t>Maria’s River</a:t>
            </a:r>
            <a:endParaRPr lang="en-US" sz="2400" b="1" dirty="0"/>
          </a:p>
        </p:txBody>
      </p:sp>
      <p:sp>
        <p:nvSpPr>
          <p:cNvPr id="56" name="TextBox 55"/>
          <p:cNvSpPr txBox="1"/>
          <p:nvPr/>
        </p:nvSpPr>
        <p:spPr>
          <a:xfrm>
            <a:off x="3409121" y="1295400"/>
            <a:ext cx="2057399" cy="461665"/>
          </a:xfrm>
          <a:prstGeom prst="rect">
            <a:avLst/>
          </a:prstGeom>
          <a:solidFill>
            <a:srgbClr val="FFFF00"/>
          </a:solidFill>
        </p:spPr>
        <p:txBody>
          <a:bodyPr wrap="square" rtlCol="0">
            <a:spAutoFit/>
          </a:bodyPr>
          <a:lstStyle/>
          <a:p>
            <a:r>
              <a:rPr lang="en-US" sz="2400" b="1" dirty="0" smtClean="0"/>
              <a:t>Missouri River</a:t>
            </a:r>
            <a:endParaRPr lang="en-US" sz="2400" b="1" dirty="0"/>
          </a:p>
        </p:txBody>
      </p:sp>
      <p:sp>
        <p:nvSpPr>
          <p:cNvPr id="57" name="TextBox 56"/>
          <p:cNvSpPr txBox="1"/>
          <p:nvPr/>
        </p:nvSpPr>
        <p:spPr>
          <a:xfrm>
            <a:off x="1965863" y="3096465"/>
            <a:ext cx="2442977" cy="461665"/>
          </a:xfrm>
          <a:prstGeom prst="rect">
            <a:avLst/>
          </a:prstGeom>
          <a:solidFill>
            <a:srgbClr val="FFFF00"/>
          </a:solidFill>
        </p:spPr>
        <p:txBody>
          <a:bodyPr wrap="square" rtlCol="0">
            <a:spAutoFit/>
          </a:bodyPr>
          <a:lstStyle/>
          <a:p>
            <a:r>
              <a:rPr lang="en-US" sz="2400" b="1" dirty="0" smtClean="0"/>
              <a:t>Yellowstone River</a:t>
            </a:r>
            <a:endParaRPr lang="en-US" sz="2400" b="1" dirty="0"/>
          </a:p>
        </p:txBody>
      </p:sp>
      <p:sp>
        <p:nvSpPr>
          <p:cNvPr id="33" name="TextBox 32"/>
          <p:cNvSpPr txBox="1"/>
          <p:nvPr/>
        </p:nvSpPr>
        <p:spPr>
          <a:xfrm>
            <a:off x="0" y="4340331"/>
            <a:ext cx="9144000" cy="2323713"/>
          </a:xfrm>
          <a:prstGeom prst="rect">
            <a:avLst/>
          </a:prstGeom>
          <a:noFill/>
          <a:effectLst/>
        </p:spPr>
        <p:txBody>
          <a:bodyPr wrap="square" rtlCol="0">
            <a:spAutoFit/>
          </a:bodyPr>
          <a:lstStyle/>
          <a:p>
            <a:pPr marL="168275" indent="-168275">
              <a:spcAft>
                <a:spcPts val="600"/>
              </a:spcAft>
              <a:buFont typeface="Arial" pitchFamily="34" charset="0"/>
              <a:buChar char="•"/>
            </a:pPr>
            <a:r>
              <a:rPr lang="en-US" sz="2800" b="1" dirty="0" smtClean="0"/>
              <a:t>Being nearly out of breath, </a:t>
            </a:r>
            <a:r>
              <a:rPr lang="en-US" sz="2800" b="1" dirty="0" smtClean="0">
                <a:ln>
                  <a:solidFill>
                    <a:schemeClr val="tx1"/>
                  </a:solidFill>
                </a:ln>
                <a:solidFill>
                  <a:srgbClr val="FF0000"/>
                </a:solidFill>
                <a:effectLst>
                  <a:outerShdw dist="50800" dir="5400000" algn="ctr" rotWithShape="0">
                    <a:schemeClr val="tx1"/>
                  </a:outerShdw>
                </a:effectLst>
              </a:rPr>
              <a:t>Lewis raises his gun and calls out for the Indian to give him his horse</a:t>
            </a:r>
            <a:r>
              <a:rPr lang="en-US" sz="2800" b="1" dirty="0" smtClean="0"/>
              <a:t>, he does not, but </a:t>
            </a:r>
            <a:r>
              <a:rPr lang="en-US" sz="2800" b="1" dirty="0" smtClean="0">
                <a:ln>
                  <a:solidFill>
                    <a:schemeClr val="tx1"/>
                  </a:solidFill>
                </a:ln>
                <a:solidFill>
                  <a:srgbClr val="FF0000"/>
                </a:solidFill>
                <a:effectLst>
                  <a:outerShdw dist="50800" dir="5400000" algn="ctr" rotWithShape="0">
                    <a:schemeClr val="tx1"/>
                  </a:outerShdw>
                </a:effectLst>
              </a:rPr>
              <a:t>turns to shoot at Lewis; Lewis shoots him in the belly!</a:t>
            </a:r>
          </a:p>
          <a:p>
            <a:pPr marL="168275" indent="-168275">
              <a:spcAft>
                <a:spcPts val="600"/>
              </a:spcAft>
              <a:buFont typeface="Arial" pitchFamily="34" charset="0"/>
              <a:buChar char="•"/>
            </a:pPr>
            <a:r>
              <a:rPr lang="en-US" sz="2800" b="1" dirty="0" smtClean="0"/>
              <a:t>He falls to his knees and </a:t>
            </a:r>
            <a:r>
              <a:rPr lang="en-US" sz="2800" b="1" dirty="0" smtClean="0">
                <a:ln>
                  <a:solidFill>
                    <a:schemeClr val="tx1"/>
                  </a:solidFill>
                </a:ln>
                <a:solidFill>
                  <a:srgbClr val="FF0000"/>
                </a:solidFill>
                <a:effectLst>
                  <a:outerShdw dist="50800" dir="5400000" algn="ctr" rotWithShape="0">
                    <a:schemeClr val="tx1"/>
                  </a:outerShdw>
                </a:effectLst>
              </a:rPr>
              <a:t>returns fire</a:t>
            </a:r>
            <a:r>
              <a:rPr lang="en-US" sz="2800" b="1" dirty="0" smtClean="0"/>
              <a:t>; Lewis </a:t>
            </a:r>
            <a:r>
              <a:rPr lang="en-US" sz="2800" b="1" dirty="0" smtClean="0">
                <a:ln>
                  <a:solidFill>
                    <a:schemeClr val="tx1"/>
                  </a:solidFill>
                </a:ln>
                <a:solidFill>
                  <a:srgbClr val="FF0000"/>
                </a:solidFill>
                <a:effectLst>
                  <a:outerShdw dist="50800" dir="5400000" algn="ctr" rotWithShape="0">
                    <a:schemeClr val="tx1"/>
                  </a:outerShdw>
                </a:effectLst>
              </a:rPr>
              <a:t>feels the wind of the bullet very distinctly as it passes his head</a:t>
            </a:r>
          </a:p>
        </p:txBody>
      </p:sp>
      <p:sp>
        <p:nvSpPr>
          <p:cNvPr id="26" name="Freeform 25"/>
          <p:cNvSpPr/>
          <p:nvPr/>
        </p:nvSpPr>
        <p:spPr>
          <a:xfrm>
            <a:off x="1596319" y="351130"/>
            <a:ext cx="980039" cy="416966"/>
          </a:xfrm>
          <a:custGeom>
            <a:avLst/>
            <a:gdLst>
              <a:gd name="connsiteX0" fmla="*/ 13025 w 980039"/>
              <a:gd name="connsiteY0" fmla="*/ 0 h 416966"/>
              <a:gd name="connsiteX1" fmla="*/ 13025 w 980039"/>
              <a:gd name="connsiteY1" fmla="*/ 0 h 416966"/>
              <a:gd name="connsiteX2" fmla="*/ 20340 w 980039"/>
              <a:gd name="connsiteY2" fmla="*/ 146304 h 416966"/>
              <a:gd name="connsiteX3" fmla="*/ 27655 w 980039"/>
              <a:gd name="connsiteY3" fmla="*/ 168249 h 416966"/>
              <a:gd name="connsiteX4" fmla="*/ 86177 w 980039"/>
              <a:gd name="connsiteY4" fmla="*/ 197510 h 416966"/>
              <a:gd name="connsiteX5" fmla="*/ 115438 w 980039"/>
              <a:gd name="connsiteY5" fmla="*/ 212140 h 416966"/>
              <a:gd name="connsiteX6" fmla="*/ 137383 w 980039"/>
              <a:gd name="connsiteY6" fmla="*/ 219456 h 416966"/>
              <a:gd name="connsiteX7" fmla="*/ 188590 w 980039"/>
              <a:gd name="connsiteY7" fmla="*/ 234086 h 416966"/>
              <a:gd name="connsiteX8" fmla="*/ 254427 w 980039"/>
              <a:gd name="connsiteY8" fmla="*/ 241401 h 416966"/>
              <a:gd name="connsiteX9" fmla="*/ 320263 w 980039"/>
              <a:gd name="connsiteY9" fmla="*/ 263347 h 416966"/>
              <a:gd name="connsiteX10" fmla="*/ 342209 w 980039"/>
              <a:gd name="connsiteY10" fmla="*/ 277977 h 416966"/>
              <a:gd name="connsiteX11" fmla="*/ 459252 w 980039"/>
              <a:gd name="connsiteY11" fmla="*/ 270662 h 416966"/>
              <a:gd name="connsiteX12" fmla="*/ 481198 w 980039"/>
              <a:gd name="connsiteY12" fmla="*/ 263347 h 416966"/>
              <a:gd name="connsiteX13" fmla="*/ 568980 w 980039"/>
              <a:gd name="connsiteY13" fmla="*/ 277977 h 416966"/>
              <a:gd name="connsiteX14" fmla="*/ 620187 w 980039"/>
              <a:gd name="connsiteY14" fmla="*/ 285292 h 416966"/>
              <a:gd name="connsiteX15" fmla="*/ 642132 w 980039"/>
              <a:gd name="connsiteY15" fmla="*/ 299923 h 416966"/>
              <a:gd name="connsiteX16" fmla="*/ 759175 w 980039"/>
              <a:gd name="connsiteY16" fmla="*/ 329184 h 416966"/>
              <a:gd name="connsiteX17" fmla="*/ 781121 w 980039"/>
              <a:gd name="connsiteY17" fmla="*/ 336499 h 416966"/>
              <a:gd name="connsiteX18" fmla="*/ 803067 w 980039"/>
              <a:gd name="connsiteY18" fmla="*/ 351129 h 416966"/>
              <a:gd name="connsiteX19" fmla="*/ 861588 w 980039"/>
              <a:gd name="connsiteY19" fmla="*/ 358444 h 416966"/>
              <a:gd name="connsiteX20" fmla="*/ 920110 w 980039"/>
              <a:gd name="connsiteY20" fmla="*/ 380390 h 416966"/>
              <a:gd name="connsiteX21" fmla="*/ 942055 w 980039"/>
              <a:gd name="connsiteY21" fmla="*/ 395020 h 416966"/>
              <a:gd name="connsiteX22" fmla="*/ 978631 w 980039"/>
              <a:gd name="connsiteY22" fmla="*/ 416966 h 4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0039" h="416966">
                <a:moveTo>
                  <a:pt x="13025" y="0"/>
                </a:moveTo>
                <a:lnTo>
                  <a:pt x="13025" y="0"/>
                </a:lnTo>
                <a:cubicBezTo>
                  <a:pt x="4127" y="88986"/>
                  <a:pt x="0" y="58163"/>
                  <a:pt x="20340" y="146304"/>
                </a:cubicBezTo>
                <a:cubicBezTo>
                  <a:pt x="22074" y="153817"/>
                  <a:pt x="23688" y="161637"/>
                  <a:pt x="27655" y="168249"/>
                </a:cubicBezTo>
                <a:cubicBezTo>
                  <a:pt x="41822" y="191859"/>
                  <a:pt x="61164" y="185004"/>
                  <a:pt x="86177" y="197510"/>
                </a:cubicBezTo>
                <a:cubicBezTo>
                  <a:pt x="95931" y="202387"/>
                  <a:pt x="105415" y="207844"/>
                  <a:pt x="115438" y="212140"/>
                </a:cubicBezTo>
                <a:cubicBezTo>
                  <a:pt x="122525" y="215177"/>
                  <a:pt x="129997" y="217240"/>
                  <a:pt x="137383" y="219456"/>
                </a:cubicBezTo>
                <a:cubicBezTo>
                  <a:pt x="154386" y="224557"/>
                  <a:pt x="171142" y="230815"/>
                  <a:pt x="188590" y="234086"/>
                </a:cubicBezTo>
                <a:cubicBezTo>
                  <a:pt x="210293" y="238155"/>
                  <a:pt x="232481" y="238963"/>
                  <a:pt x="254427" y="241401"/>
                </a:cubicBezTo>
                <a:cubicBezTo>
                  <a:pt x="286459" y="273435"/>
                  <a:pt x="249203" y="242030"/>
                  <a:pt x="320263" y="263347"/>
                </a:cubicBezTo>
                <a:cubicBezTo>
                  <a:pt x="328684" y="265873"/>
                  <a:pt x="334894" y="273100"/>
                  <a:pt x="342209" y="277977"/>
                </a:cubicBezTo>
                <a:cubicBezTo>
                  <a:pt x="381223" y="275539"/>
                  <a:pt x="420376" y="274754"/>
                  <a:pt x="459252" y="270662"/>
                </a:cubicBezTo>
                <a:cubicBezTo>
                  <a:pt x="466921" y="269855"/>
                  <a:pt x="473504" y="262834"/>
                  <a:pt x="481198" y="263347"/>
                </a:cubicBezTo>
                <a:cubicBezTo>
                  <a:pt x="510797" y="265320"/>
                  <a:pt x="539679" y="273351"/>
                  <a:pt x="568980" y="277977"/>
                </a:cubicBezTo>
                <a:cubicBezTo>
                  <a:pt x="586011" y="280666"/>
                  <a:pt x="603118" y="282854"/>
                  <a:pt x="620187" y="285292"/>
                </a:cubicBezTo>
                <a:cubicBezTo>
                  <a:pt x="627502" y="290169"/>
                  <a:pt x="634098" y="296352"/>
                  <a:pt x="642132" y="299923"/>
                </a:cubicBezTo>
                <a:cubicBezTo>
                  <a:pt x="682401" y="317821"/>
                  <a:pt x="714781" y="318939"/>
                  <a:pt x="759175" y="329184"/>
                </a:cubicBezTo>
                <a:cubicBezTo>
                  <a:pt x="766689" y="330918"/>
                  <a:pt x="774224" y="333051"/>
                  <a:pt x="781121" y="336499"/>
                </a:cubicBezTo>
                <a:cubicBezTo>
                  <a:pt x="788985" y="340431"/>
                  <a:pt x="794585" y="348816"/>
                  <a:pt x="803067" y="351129"/>
                </a:cubicBezTo>
                <a:cubicBezTo>
                  <a:pt x="822033" y="356301"/>
                  <a:pt x="842081" y="356006"/>
                  <a:pt x="861588" y="358444"/>
                </a:cubicBezTo>
                <a:cubicBezTo>
                  <a:pt x="913054" y="392755"/>
                  <a:pt x="847797" y="353273"/>
                  <a:pt x="920110" y="380390"/>
                </a:cubicBezTo>
                <a:cubicBezTo>
                  <a:pt x="928342" y="383477"/>
                  <a:pt x="934192" y="391088"/>
                  <a:pt x="942055" y="395020"/>
                </a:cubicBezTo>
                <a:cubicBezTo>
                  <a:pt x="980039" y="414012"/>
                  <a:pt x="950056" y="388391"/>
                  <a:pt x="978631" y="416966"/>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3" name="TextBox 3"/>
          <p:cNvSpPr txBox="1">
            <a:spLocks noChangeArrowheads="1"/>
          </p:cNvSpPr>
          <p:nvPr/>
        </p:nvSpPr>
        <p:spPr bwMode="auto">
          <a:xfrm rot="20933179">
            <a:off x="1041973" y="972373"/>
            <a:ext cx="6324600" cy="1938992"/>
          </a:xfrm>
          <a:prstGeom prst="rect">
            <a:avLst/>
          </a:prstGeom>
          <a:ln w="38100">
            <a:solidFill>
              <a:schemeClr val="tx1"/>
            </a:solidFill>
            <a:miter lim="800000"/>
            <a:headEnd/>
            <a:tailEnd/>
          </a:ln>
        </p:spPr>
        <p:txBody>
          <a:bodyPr wrap="square">
            <a:spAutoFit/>
          </a:bodyPr>
          <a:lstStyle/>
          <a:p>
            <a:pPr algn="ctr">
              <a:defRPr/>
            </a:pPr>
            <a:r>
              <a:rPr lang="en-US" sz="4000" b="1" dirty="0" smtClean="0"/>
              <a:t>2 Blackfeet Indians die in ONLY ARMED ENCOUNTER </a:t>
            </a:r>
          </a:p>
          <a:p>
            <a:pPr algn="ctr">
              <a:defRPr/>
            </a:pPr>
            <a:r>
              <a:rPr lang="en-US" sz="4000" b="1" dirty="0" smtClean="0"/>
              <a:t>in which the Corps engages</a:t>
            </a:r>
            <a:endParaRPr lang="en-US" sz="40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left)">
                                      <p:cBhvr>
                                        <p:cTn id="7" dur="10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Effect transition="in" filter="wipe(left)">
                                      <p:cBhvr>
                                        <p:cTn id="12" dur="1000"/>
                                        <p:tgtEl>
                                          <p:spTgt spid="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0"/>
            <a:ext cx="9144000" cy="4293704"/>
            <a:chOff x="776749" y="357809"/>
            <a:chExt cx="9144000" cy="4293704"/>
          </a:xfrm>
        </p:grpSpPr>
        <p:pic>
          <p:nvPicPr>
            <p:cNvPr id="24" name="Picture 2" descr="Image map with same links provided elsewhere on this page"/>
            <p:cNvPicPr>
              <a:picLocks noChangeAspect="1" noChangeArrowheads="1"/>
            </p:cNvPicPr>
            <p:nvPr/>
          </p:nvPicPr>
          <p:blipFill>
            <a:blip r:embed="rId3" cstate="print"/>
            <a:srcRect t="6020" r="-2008"/>
            <a:stretch>
              <a:fillRect/>
            </a:stretch>
          </p:blipFill>
          <p:spPr bwMode="auto">
            <a:xfrm>
              <a:off x="5256965" y="357810"/>
              <a:ext cx="4663784" cy="2763078"/>
            </a:xfrm>
            <a:prstGeom prst="rect">
              <a:avLst/>
            </a:prstGeom>
            <a:noFill/>
          </p:spPr>
        </p:pic>
        <p:pic>
          <p:nvPicPr>
            <p:cNvPr id="25" name="Picture 4" descr="Image map with same links provided elsewhere on this page"/>
            <p:cNvPicPr>
              <a:picLocks noChangeAspect="1" noChangeArrowheads="1"/>
            </p:cNvPicPr>
            <p:nvPr/>
          </p:nvPicPr>
          <p:blipFill>
            <a:blip r:embed="rId4" cstate="print"/>
            <a:srcRect t="2560" b="498"/>
            <a:stretch>
              <a:fillRect/>
            </a:stretch>
          </p:blipFill>
          <p:spPr bwMode="auto">
            <a:xfrm>
              <a:off x="776749" y="357809"/>
              <a:ext cx="4572000" cy="4293704"/>
            </a:xfrm>
            <a:prstGeom prst="rect">
              <a:avLst/>
            </a:prstGeom>
            <a:noFill/>
          </p:spPr>
        </p:pic>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21" name="TextBox 20"/>
          <p:cNvSpPr txBox="1">
            <a:spLocks noChangeArrowheads="1"/>
          </p:cNvSpPr>
          <p:nvPr/>
        </p:nvSpPr>
        <p:spPr bwMode="auto">
          <a:xfrm>
            <a:off x="4949686" y="3391704"/>
            <a:ext cx="3548270"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Aug 12</a:t>
            </a:r>
          </a:p>
        </p:txBody>
      </p:sp>
      <p:sp>
        <p:nvSpPr>
          <p:cNvPr id="20" name="TextBox 3"/>
          <p:cNvSpPr txBox="1">
            <a:spLocks noChangeArrowheads="1"/>
          </p:cNvSpPr>
          <p:nvPr/>
        </p:nvSpPr>
        <p:spPr bwMode="auto">
          <a:xfrm>
            <a:off x="4581940" y="2763077"/>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Reconnoiter Mission</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3" name="Group 9"/>
          <p:cNvGrpSpPr/>
          <p:nvPr/>
        </p:nvGrpSpPr>
        <p:grpSpPr>
          <a:xfrm>
            <a:off x="633784" y="3422503"/>
            <a:ext cx="3429000" cy="737175"/>
            <a:chOff x="-533400" y="2885182"/>
            <a:chExt cx="3429000" cy="737175"/>
          </a:xfrm>
        </p:grpSpPr>
        <p:sp>
          <p:nvSpPr>
            <p:cNvPr id="37" name="TextBox 36"/>
            <p:cNvSpPr txBox="1"/>
            <p:nvPr/>
          </p:nvSpPr>
          <p:spPr>
            <a:xfrm>
              <a:off x="-76200" y="3037582"/>
              <a:ext cx="2971800" cy="584775"/>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Camp Fortunate</a:t>
              </a:r>
            </a:p>
          </p:txBody>
        </p:sp>
        <p:sp>
          <p:nvSpPr>
            <p:cNvPr id="38" name="5-Point Star 37"/>
            <p:cNvSpPr/>
            <p:nvPr/>
          </p:nvSpPr>
          <p:spPr>
            <a:xfrm>
              <a:off x="-533400" y="2885182"/>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40"/>
          <p:cNvSpPr/>
          <p:nvPr/>
        </p:nvSpPr>
        <p:spPr>
          <a:xfrm>
            <a:off x="1611630" y="339010"/>
            <a:ext cx="1112520" cy="506810"/>
          </a:xfrm>
          <a:custGeom>
            <a:avLst/>
            <a:gdLst>
              <a:gd name="connsiteX0" fmla="*/ 1112520 w 1112520"/>
              <a:gd name="connsiteY0" fmla="*/ 506810 h 506810"/>
              <a:gd name="connsiteX1" fmla="*/ 1112520 w 1112520"/>
              <a:gd name="connsiteY1" fmla="*/ 506810 h 506810"/>
              <a:gd name="connsiteX2" fmla="*/ 1082040 w 1112520"/>
              <a:gd name="connsiteY2" fmla="*/ 483950 h 506810"/>
              <a:gd name="connsiteX3" fmla="*/ 1062990 w 1112520"/>
              <a:gd name="connsiteY3" fmla="*/ 468710 h 506810"/>
              <a:gd name="connsiteX4" fmla="*/ 1055370 w 1112520"/>
              <a:gd name="connsiteY4" fmla="*/ 457280 h 506810"/>
              <a:gd name="connsiteX5" fmla="*/ 1032510 w 1112520"/>
              <a:gd name="connsiteY5" fmla="*/ 445850 h 506810"/>
              <a:gd name="connsiteX6" fmla="*/ 1036320 w 1112520"/>
              <a:gd name="connsiteY6" fmla="*/ 335360 h 506810"/>
              <a:gd name="connsiteX7" fmla="*/ 1040130 w 1112520"/>
              <a:gd name="connsiteY7" fmla="*/ 323930 h 506810"/>
              <a:gd name="connsiteX8" fmla="*/ 1047750 w 1112520"/>
              <a:gd name="connsiteY8" fmla="*/ 312500 h 506810"/>
              <a:gd name="connsiteX9" fmla="*/ 1051560 w 1112520"/>
              <a:gd name="connsiteY9" fmla="*/ 297260 h 506810"/>
              <a:gd name="connsiteX10" fmla="*/ 1059180 w 1112520"/>
              <a:gd name="connsiteY10" fmla="*/ 285830 h 506810"/>
              <a:gd name="connsiteX11" fmla="*/ 1062990 w 1112520"/>
              <a:gd name="connsiteY11" fmla="*/ 266780 h 506810"/>
              <a:gd name="connsiteX12" fmla="*/ 1055370 w 1112520"/>
              <a:gd name="connsiteY12" fmla="*/ 240110 h 506810"/>
              <a:gd name="connsiteX13" fmla="*/ 1051560 w 1112520"/>
              <a:gd name="connsiteY13" fmla="*/ 228680 h 506810"/>
              <a:gd name="connsiteX14" fmla="*/ 1040130 w 1112520"/>
              <a:gd name="connsiteY14" fmla="*/ 224870 h 506810"/>
              <a:gd name="connsiteX15" fmla="*/ 1021080 w 1112520"/>
              <a:gd name="connsiteY15" fmla="*/ 205820 h 506810"/>
              <a:gd name="connsiteX16" fmla="*/ 990600 w 1112520"/>
              <a:gd name="connsiteY16" fmla="*/ 213440 h 506810"/>
              <a:gd name="connsiteX17" fmla="*/ 933450 w 1112520"/>
              <a:gd name="connsiteY17" fmla="*/ 224870 h 506810"/>
              <a:gd name="connsiteX18" fmla="*/ 922020 w 1112520"/>
              <a:gd name="connsiteY18" fmla="*/ 217250 h 506810"/>
              <a:gd name="connsiteX19" fmla="*/ 910590 w 1112520"/>
              <a:gd name="connsiteY19" fmla="*/ 194390 h 506810"/>
              <a:gd name="connsiteX20" fmla="*/ 895350 w 1112520"/>
              <a:gd name="connsiteY20" fmla="*/ 190580 h 506810"/>
              <a:gd name="connsiteX21" fmla="*/ 826770 w 1112520"/>
              <a:gd name="connsiteY21" fmla="*/ 198200 h 506810"/>
              <a:gd name="connsiteX22" fmla="*/ 815340 w 1112520"/>
              <a:gd name="connsiteY22" fmla="*/ 202010 h 506810"/>
              <a:gd name="connsiteX23" fmla="*/ 781050 w 1112520"/>
              <a:gd name="connsiteY23" fmla="*/ 190580 h 506810"/>
              <a:gd name="connsiteX24" fmla="*/ 762000 w 1112520"/>
              <a:gd name="connsiteY24" fmla="*/ 175340 h 506810"/>
              <a:gd name="connsiteX25" fmla="*/ 750570 w 1112520"/>
              <a:gd name="connsiteY25" fmla="*/ 152480 h 506810"/>
              <a:gd name="connsiteX26" fmla="*/ 727710 w 1112520"/>
              <a:gd name="connsiteY26" fmla="*/ 141050 h 506810"/>
              <a:gd name="connsiteX27" fmla="*/ 716280 w 1112520"/>
              <a:gd name="connsiteY27" fmla="*/ 133430 h 506810"/>
              <a:gd name="connsiteX28" fmla="*/ 681990 w 1112520"/>
              <a:gd name="connsiteY28" fmla="*/ 144860 h 506810"/>
              <a:gd name="connsiteX29" fmla="*/ 666750 w 1112520"/>
              <a:gd name="connsiteY29" fmla="*/ 118190 h 506810"/>
              <a:gd name="connsiteX30" fmla="*/ 575310 w 1112520"/>
              <a:gd name="connsiteY30" fmla="*/ 125810 h 506810"/>
              <a:gd name="connsiteX31" fmla="*/ 434340 w 1112520"/>
              <a:gd name="connsiteY31" fmla="*/ 118190 h 506810"/>
              <a:gd name="connsiteX32" fmla="*/ 415290 w 1112520"/>
              <a:gd name="connsiteY32" fmla="*/ 102950 h 506810"/>
              <a:gd name="connsiteX33" fmla="*/ 369570 w 1112520"/>
              <a:gd name="connsiteY33" fmla="*/ 95330 h 506810"/>
              <a:gd name="connsiteX34" fmla="*/ 316230 w 1112520"/>
              <a:gd name="connsiteY34" fmla="*/ 87710 h 506810"/>
              <a:gd name="connsiteX35" fmla="*/ 304800 w 1112520"/>
              <a:gd name="connsiteY35" fmla="*/ 83900 h 506810"/>
              <a:gd name="connsiteX36" fmla="*/ 281940 w 1112520"/>
              <a:gd name="connsiteY36" fmla="*/ 80090 h 506810"/>
              <a:gd name="connsiteX37" fmla="*/ 243840 w 1112520"/>
              <a:gd name="connsiteY37" fmla="*/ 61040 h 506810"/>
              <a:gd name="connsiteX38" fmla="*/ 209550 w 1112520"/>
              <a:gd name="connsiteY38" fmla="*/ 49610 h 506810"/>
              <a:gd name="connsiteX39" fmla="*/ 152400 w 1112520"/>
              <a:gd name="connsiteY39" fmla="*/ 41990 h 506810"/>
              <a:gd name="connsiteX40" fmla="*/ 148590 w 1112520"/>
              <a:gd name="connsiteY40" fmla="*/ 22940 h 506810"/>
              <a:gd name="connsiteX41" fmla="*/ 87630 w 1112520"/>
              <a:gd name="connsiteY41" fmla="*/ 19130 h 506810"/>
              <a:gd name="connsiteX42" fmla="*/ 60960 w 1112520"/>
              <a:gd name="connsiteY42" fmla="*/ 7700 h 506810"/>
              <a:gd name="connsiteX43" fmla="*/ 49530 w 1112520"/>
              <a:gd name="connsiteY43" fmla="*/ 80 h 506810"/>
              <a:gd name="connsiteX44" fmla="*/ 0 w 1112520"/>
              <a:gd name="connsiteY44" fmla="*/ 3890 h 50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2520" h="506810">
                <a:moveTo>
                  <a:pt x="1112520" y="506810"/>
                </a:moveTo>
                <a:lnTo>
                  <a:pt x="1112520" y="506810"/>
                </a:lnTo>
                <a:cubicBezTo>
                  <a:pt x="1102360" y="499190"/>
                  <a:pt x="1091480" y="492446"/>
                  <a:pt x="1082040" y="483950"/>
                </a:cubicBezTo>
                <a:cubicBezTo>
                  <a:pt x="1061765" y="465703"/>
                  <a:pt x="1087909" y="477016"/>
                  <a:pt x="1062990" y="468710"/>
                </a:cubicBezTo>
                <a:cubicBezTo>
                  <a:pt x="1060450" y="464900"/>
                  <a:pt x="1058608" y="460518"/>
                  <a:pt x="1055370" y="457280"/>
                </a:cubicBezTo>
                <a:cubicBezTo>
                  <a:pt x="1047984" y="449894"/>
                  <a:pt x="1041806" y="448949"/>
                  <a:pt x="1032510" y="445850"/>
                </a:cubicBezTo>
                <a:cubicBezTo>
                  <a:pt x="1033780" y="409020"/>
                  <a:pt x="1034021" y="372140"/>
                  <a:pt x="1036320" y="335360"/>
                </a:cubicBezTo>
                <a:cubicBezTo>
                  <a:pt x="1036571" y="331352"/>
                  <a:pt x="1038334" y="327522"/>
                  <a:pt x="1040130" y="323930"/>
                </a:cubicBezTo>
                <a:cubicBezTo>
                  <a:pt x="1042178" y="319834"/>
                  <a:pt x="1045210" y="316310"/>
                  <a:pt x="1047750" y="312500"/>
                </a:cubicBezTo>
                <a:cubicBezTo>
                  <a:pt x="1049020" y="307420"/>
                  <a:pt x="1049497" y="302073"/>
                  <a:pt x="1051560" y="297260"/>
                </a:cubicBezTo>
                <a:cubicBezTo>
                  <a:pt x="1053364" y="293051"/>
                  <a:pt x="1057572" y="290117"/>
                  <a:pt x="1059180" y="285830"/>
                </a:cubicBezTo>
                <a:cubicBezTo>
                  <a:pt x="1061454" y="279767"/>
                  <a:pt x="1061720" y="273130"/>
                  <a:pt x="1062990" y="266780"/>
                </a:cubicBezTo>
                <a:cubicBezTo>
                  <a:pt x="1060450" y="257890"/>
                  <a:pt x="1058027" y="248966"/>
                  <a:pt x="1055370" y="240110"/>
                </a:cubicBezTo>
                <a:cubicBezTo>
                  <a:pt x="1054216" y="236263"/>
                  <a:pt x="1054400" y="231520"/>
                  <a:pt x="1051560" y="228680"/>
                </a:cubicBezTo>
                <a:cubicBezTo>
                  <a:pt x="1048720" y="225840"/>
                  <a:pt x="1043940" y="226140"/>
                  <a:pt x="1040130" y="224870"/>
                </a:cubicBezTo>
                <a:cubicBezTo>
                  <a:pt x="1035974" y="218635"/>
                  <a:pt x="1030316" y="206975"/>
                  <a:pt x="1021080" y="205820"/>
                </a:cubicBezTo>
                <a:cubicBezTo>
                  <a:pt x="1010170" y="204456"/>
                  <a:pt x="1000683" y="211279"/>
                  <a:pt x="990600" y="213440"/>
                </a:cubicBezTo>
                <a:cubicBezTo>
                  <a:pt x="900755" y="232693"/>
                  <a:pt x="978243" y="213672"/>
                  <a:pt x="933450" y="224870"/>
                </a:cubicBezTo>
                <a:cubicBezTo>
                  <a:pt x="929640" y="222330"/>
                  <a:pt x="924881" y="220826"/>
                  <a:pt x="922020" y="217250"/>
                </a:cubicBezTo>
                <a:cubicBezTo>
                  <a:pt x="913327" y="206383"/>
                  <a:pt x="924355" y="203567"/>
                  <a:pt x="910590" y="194390"/>
                </a:cubicBezTo>
                <a:cubicBezTo>
                  <a:pt x="906233" y="191485"/>
                  <a:pt x="900430" y="191850"/>
                  <a:pt x="895350" y="190580"/>
                </a:cubicBezTo>
                <a:cubicBezTo>
                  <a:pt x="872490" y="193120"/>
                  <a:pt x="849540" y="194947"/>
                  <a:pt x="826770" y="198200"/>
                </a:cubicBezTo>
                <a:cubicBezTo>
                  <a:pt x="822794" y="198768"/>
                  <a:pt x="819301" y="202670"/>
                  <a:pt x="815340" y="202010"/>
                </a:cubicBezTo>
                <a:cubicBezTo>
                  <a:pt x="803456" y="200029"/>
                  <a:pt x="781050" y="190580"/>
                  <a:pt x="781050" y="190580"/>
                </a:cubicBezTo>
                <a:cubicBezTo>
                  <a:pt x="759212" y="157823"/>
                  <a:pt x="788290" y="196372"/>
                  <a:pt x="762000" y="175340"/>
                </a:cubicBezTo>
                <a:cubicBezTo>
                  <a:pt x="744157" y="161065"/>
                  <a:pt x="762841" y="167818"/>
                  <a:pt x="750570" y="152480"/>
                </a:cubicBezTo>
                <a:cubicBezTo>
                  <a:pt x="743291" y="143381"/>
                  <a:pt x="736913" y="145651"/>
                  <a:pt x="727710" y="141050"/>
                </a:cubicBezTo>
                <a:cubicBezTo>
                  <a:pt x="723614" y="139002"/>
                  <a:pt x="720090" y="135970"/>
                  <a:pt x="716280" y="133430"/>
                </a:cubicBezTo>
                <a:cubicBezTo>
                  <a:pt x="690078" y="150898"/>
                  <a:pt x="702108" y="151566"/>
                  <a:pt x="681990" y="144860"/>
                </a:cubicBezTo>
                <a:cubicBezTo>
                  <a:pt x="679738" y="138104"/>
                  <a:pt x="674951" y="119728"/>
                  <a:pt x="666750" y="118190"/>
                </a:cubicBezTo>
                <a:cubicBezTo>
                  <a:pt x="663559" y="117592"/>
                  <a:pt x="582607" y="125147"/>
                  <a:pt x="575310" y="125810"/>
                </a:cubicBezTo>
                <a:cubicBezTo>
                  <a:pt x="528320" y="123270"/>
                  <a:pt x="481267" y="121710"/>
                  <a:pt x="434340" y="118190"/>
                </a:cubicBezTo>
                <a:cubicBezTo>
                  <a:pt x="398023" y="115466"/>
                  <a:pt x="448560" y="114832"/>
                  <a:pt x="415290" y="102950"/>
                </a:cubicBezTo>
                <a:cubicBezTo>
                  <a:pt x="400740" y="97754"/>
                  <a:pt x="384810" y="97870"/>
                  <a:pt x="369570" y="95330"/>
                </a:cubicBezTo>
                <a:cubicBezTo>
                  <a:pt x="346570" y="72330"/>
                  <a:pt x="367804" y="87710"/>
                  <a:pt x="316230" y="87710"/>
                </a:cubicBezTo>
                <a:cubicBezTo>
                  <a:pt x="312214" y="87710"/>
                  <a:pt x="308720" y="84771"/>
                  <a:pt x="304800" y="83900"/>
                </a:cubicBezTo>
                <a:cubicBezTo>
                  <a:pt x="297259" y="82224"/>
                  <a:pt x="289560" y="81360"/>
                  <a:pt x="281940" y="80090"/>
                </a:cubicBezTo>
                <a:cubicBezTo>
                  <a:pt x="267952" y="59108"/>
                  <a:pt x="280040" y="71687"/>
                  <a:pt x="243840" y="61040"/>
                </a:cubicBezTo>
                <a:cubicBezTo>
                  <a:pt x="232281" y="57640"/>
                  <a:pt x="209550" y="49610"/>
                  <a:pt x="209550" y="49610"/>
                </a:cubicBezTo>
                <a:cubicBezTo>
                  <a:pt x="181296" y="51783"/>
                  <a:pt x="162059" y="67747"/>
                  <a:pt x="152400" y="41990"/>
                </a:cubicBezTo>
                <a:cubicBezTo>
                  <a:pt x="150126" y="35927"/>
                  <a:pt x="154697" y="25095"/>
                  <a:pt x="148590" y="22940"/>
                </a:cubicBezTo>
                <a:cubicBezTo>
                  <a:pt x="129391" y="16164"/>
                  <a:pt x="107950" y="20400"/>
                  <a:pt x="87630" y="19130"/>
                </a:cubicBezTo>
                <a:cubicBezTo>
                  <a:pt x="58934" y="0"/>
                  <a:pt x="95404" y="22462"/>
                  <a:pt x="60960" y="7700"/>
                </a:cubicBezTo>
                <a:cubicBezTo>
                  <a:pt x="56751" y="5896"/>
                  <a:pt x="53340" y="2620"/>
                  <a:pt x="49530" y="80"/>
                </a:cubicBezTo>
                <a:cubicBezTo>
                  <a:pt x="12749" y="4678"/>
                  <a:pt x="29289" y="3890"/>
                  <a:pt x="0" y="389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469654" y="1095857"/>
            <a:ext cx="1746966" cy="747175"/>
          </a:xfrm>
          <a:custGeom>
            <a:avLst/>
            <a:gdLst>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43785 w 1739851"/>
              <a:gd name="connsiteY88" fmla="*/ 106739 h 747175"/>
              <a:gd name="connsiteX89" fmla="*/ 1679365 w 1739851"/>
              <a:gd name="connsiteY89" fmla="*/ 113855 h 747175"/>
              <a:gd name="connsiteX90" fmla="*/ 1690039 w 1739851"/>
              <a:gd name="connsiteY90" fmla="*/ 120971 h 747175"/>
              <a:gd name="connsiteX91" fmla="*/ 1700713 w 1739851"/>
              <a:gd name="connsiteY91" fmla="*/ 131645 h 747175"/>
              <a:gd name="connsiteX92" fmla="*/ 1714945 w 1739851"/>
              <a:gd name="connsiteY92" fmla="*/ 138761 h 747175"/>
              <a:gd name="connsiteX93" fmla="*/ 1725619 w 1739851"/>
              <a:gd name="connsiteY93" fmla="*/ 149435 h 747175"/>
              <a:gd name="connsiteX94" fmla="*/ 1739851 w 1739851"/>
              <a:gd name="connsiteY94"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690039 w 1739851"/>
              <a:gd name="connsiteY89" fmla="*/ 120971 h 747175"/>
              <a:gd name="connsiteX90" fmla="*/ 1700713 w 1739851"/>
              <a:gd name="connsiteY90" fmla="*/ 131645 h 747175"/>
              <a:gd name="connsiteX91" fmla="*/ 1714945 w 1739851"/>
              <a:gd name="connsiteY91" fmla="*/ 138761 h 747175"/>
              <a:gd name="connsiteX92" fmla="*/ 1725619 w 1739851"/>
              <a:gd name="connsiteY92" fmla="*/ 149435 h 747175"/>
              <a:gd name="connsiteX93" fmla="*/ 1739851 w 1739851"/>
              <a:gd name="connsiteY93"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25619 w 1739851"/>
              <a:gd name="connsiteY91" fmla="*/ 149435 h 747175"/>
              <a:gd name="connsiteX92" fmla="*/ 1739851 w 1739851"/>
              <a:gd name="connsiteY92"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39851 w 1739851"/>
              <a:gd name="connsiteY91"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39851 w 1739851"/>
              <a:gd name="connsiteY90"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39851 w 1739851"/>
              <a:gd name="connsiteY89"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739851 w 1739851"/>
              <a:gd name="connsiteY88" fmla="*/ 152993 h 747175"/>
              <a:gd name="connsiteX0" fmla="*/ 0 w 1746966"/>
              <a:gd name="connsiteY0" fmla="*/ 747175 h 747175"/>
              <a:gd name="connsiteX1" fmla="*/ 0 w 1746966"/>
              <a:gd name="connsiteY1" fmla="*/ 747175 h 747175"/>
              <a:gd name="connsiteX2" fmla="*/ 42696 w 1746966"/>
              <a:gd name="connsiteY2" fmla="*/ 725827 h 747175"/>
              <a:gd name="connsiteX3" fmla="*/ 60486 w 1746966"/>
              <a:gd name="connsiteY3" fmla="*/ 722269 h 747175"/>
              <a:gd name="connsiteX4" fmla="*/ 71159 w 1746966"/>
              <a:gd name="connsiteY4" fmla="*/ 715153 h 747175"/>
              <a:gd name="connsiteX5" fmla="*/ 103181 w 1746966"/>
              <a:gd name="connsiteY5" fmla="*/ 704479 h 747175"/>
              <a:gd name="connsiteX6" fmla="*/ 113855 w 1746966"/>
              <a:gd name="connsiteY6" fmla="*/ 700921 h 747175"/>
              <a:gd name="connsiteX7" fmla="*/ 124529 w 1746966"/>
              <a:gd name="connsiteY7" fmla="*/ 693805 h 747175"/>
              <a:gd name="connsiteX8" fmla="*/ 131645 w 1746966"/>
              <a:gd name="connsiteY8" fmla="*/ 683131 h 747175"/>
              <a:gd name="connsiteX9" fmla="*/ 156551 w 1746966"/>
              <a:gd name="connsiteY9" fmla="*/ 676015 h 747175"/>
              <a:gd name="connsiteX10" fmla="*/ 170783 w 1746966"/>
              <a:gd name="connsiteY10" fmla="*/ 668899 h 747175"/>
              <a:gd name="connsiteX11" fmla="*/ 185015 w 1746966"/>
              <a:gd name="connsiteY11" fmla="*/ 665341 h 747175"/>
              <a:gd name="connsiteX12" fmla="*/ 316660 w 1746966"/>
              <a:gd name="connsiteY12" fmla="*/ 654668 h 747175"/>
              <a:gd name="connsiteX13" fmla="*/ 362914 w 1746966"/>
              <a:gd name="connsiteY13" fmla="*/ 636878 h 747175"/>
              <a:gd name="connsiteX14" fmla="*/ 409167 w 1746966"/>
              <a:gd name="connsiteY14" fmla="*/ 636878 h 747175"/>
              <a:gd name="connsiteX15" fmla="*/ 419841 w 1746966"/>
              <a:gd name="connsiteY15" fmla="*/ 633320 h 747175"/>
              <a:gd name="connsiteX16" fmla="*/ 441189 w 1746966"/>
              <a:gd name="connsiteY16" fmla="*/ 619088 h 747175"/>
              <a:gd name="connsiteX17" fmla="*/ 444747 w 1746966"/>
              <a:gd name="connsiteY17" fmla="*/ 608414 h 747175"/>
              <a:gd name="connsiteX18" fmla="*/ 462537 w 1746966"/>
              <a:gd name="connsiteY18" fmla="*/ 601298 h 747175"/>
              <a:gd name="connsiteX19" fmla="*/ 473211 w 1746966"/>
              <a:gd name="connsiteY19" fmla="*/ 597740 h 747175"/>
              <a:gd name="connsiteX20" fmla="*/ 498117 w 1746966"/>
              <a:gd name="connsiteY20" fmla="*/ 587066 h 747175"/>
              <a:gd name="connsiteX21" fmla="*/ 508791 w 1746966"/>
              <a:gd name="connsiteY21" fmla="*/ 565718 h 747175"/>
              <a:gd name="connsiteX22" fmla="*/ 512349 w 1746966"/>
              <a:gd name="connsiteY22" fmla="*/ 555044 h 747175"/>
              <a:gd name="connsiteX23" fmla="*/ 519465 w 1746966"/>
              <a:gd name="connsiteY23" fmla="*/ 540812 h 747175"/>
              <a:gd name="connsiteX24" fmla="*/ 530138 w 1746966"/>
              <a:gd name="connsiteY24" fmla="*/ 519464 h 747175"/>
              <a:gd name="connsiteX25" fmla="*/ 533696 w 1746966"/>
              <a:gd name="connsiteY25" fmla="*/ 451863 h 747175"/>
              <a:gd name="connsiteX26" fmla="*/ 540812 w 1746966"/>
              <a:gd name="connsiteY26" fmla="*/ 430515 h 747175"/>
              <a:gd name="connsiteX27" fmla="*/ 551486 w 1746966"/>
              <a:gd name="connsiteY27" fmla="*/ 394935 h 747175"/>
              <a:gd name="connsiteX28" fmla="*/ 558602 w 1746966"/>
              <a:gd name="connsiteY28" fmla="*/ 348682 h 747175"/>
              <a:gd name="connsiteX29" fmla="*/ 565718 w 1746966"/>
              <a:gd name="connsiteY29" fmla="*/ 338008 h 747175"/>
              <a:gd name="connsiteX30" fmla="*/ 576392 w 1746966"/>
              <a:gd name="connsiteY30" fmla="*/ 316660 h 747175"/>
              <a:gd name="connsiteX31" fmla="*/ 587066 w 1746966"/>
              <a:gd name="connsiteY31" fmla="*/ 313102 h 747175"/>
              <a:gd name="connsiteX32" fmla="*/ 597740 w 1746966"/>
              <a:gd name="connsiteY32" fmla="*/ 305986 h 747175"/>
              <a:gd name="connsiteX33" fmla="*/ 608414 w 1746966"/>
              <a:gd name="connsiteY33" fmla="*/ 302428 h 747175"/>
              <a:gd name="connsiteX34" fmla="*/ 622646 w 1746966"/>
              <a:gd name="connsiteY34" fmla="*/ 295312 h 747175"/>
              <a:gd name="connsiteX35" fmla="*/ 633320 w 1746966"/>
              <a:gd name="connsiteY35" fmla="*/ 273964 h 747175"/>
              <a:gd name="connsiteX36" fmla="*/ 636878 w 1746966"/>
              <a:gd name="connsiteY36" fmla="*/ 263290 h 747175"/>
              <a:gd name="connsiteX37" fmla="*/ 647552 w 1746966"/>
              <a:gd name="connsiteY37" fmla="*/ 259732 h 747175"/>
              <a:gd name="connsiteX38" fmla="*/ 654668 w 1746966"/>
              <a:gd name="connsiteY38" fmla="*/ 249058 h 747175"/>
              <a:gd name="connsiteX39" fmla="*/ 665342 w 1746966"/>
              <a:gd name="connsiteY39" fmla="*/ 245500 h 747175"/>
              <a:gd name="connsiteX40" fmla="*/ 690247 w 1746966"/>
              <a:gd name="connsiteY40" fmla="*/ 238384 h 747175"/>
              <a:gd name="connsiteX41" fmla="*/ 761407 w 1746966"/>
              <a:gd name="connsiteY41" fmla="*/ 245500 h 747175"/>
              <a:gd name="connsiteX42" fmla="*/ 782755 w 1746966"/>
              <a:gd name="connsiteY42" fmla="*/ 238384 h 747175"/>
              <a:gd name="connsiteX43" fmla="*/ 796987 w 1746966"/>
              <a:gd name="connsiteY43" fmla="*/ 234826 h 747175"/>
              <a:gd name="connsiteX44" fmla="*/ 807661 w 1746966"/>
              <a:gd name="connsiteY44" fmla="*/ 224152 h 747175"/>
              <a:gd name="connsiteX45" fmla="*/ 818335 w 1746966"/>
              <a:gd name="connsiteY45" fmla="*/ 217036 h 747175"/>
              <a:gd name="connsiteX46" fmla="*/ 836124 w 1746966"/>
              <a:gd name="connsiteY46" fmla="*/ 202804 h 747175"/>
              <a:gd name="connsiteX47" fmla="*/ 850356 w 1746966"/>
              <a:gd name="connsiteY47" fmla="*/ 181457 h 747175"/>
              <a:gd name="connsiteX48" fmla="*/ 853914 w 1746966"/>
              <a:gd name="connsiteY48" fmla="*/ 170783 h 747175"/>
              <a:gd name="connsiteX49" fmla="*/ 864588 w 1746966"/>
              <a:gd name="connsiteY49" fmla="*/ 160109 h 747175"/>
              <a:gd name="connsiteX50" fmla="*/ 882378 w 1746966"/>
              <a:gd name="connsiteY50" fmla="*/ 145877 h 747175"/>
              <a:gd name="connsiteX51" fmla="*/ 885936 w 1746966"/>
              <a:gd name="connsiteY51" fmla="*/ 135203 h 747175"/>
              <a:gd name="connsiteX52" fmla="*/ 893052 w 1746966"/>
              <a:gd name="connsiteY52" fmla="*/ 124529 h 747175"/>
              <a:gd name="connsiteX53" fmla="*/ 903726 w 1746966"/>
              <a:gd name="connsiteY53" fmla="*/ 88949 h 747175"/>
              <a:gd name="connsiteX54" fmla="*/ 914400 w 1746966"/>
              <a:gd name="connsiteY54" fmla="*/ 46254 h 747175"/>
              <a:gd name="connsiteX55" fmla="*/ 921516 w 1746966"/>
              <a:gd name="connsiteY55" fmla="*/ 10674 h 747175"/>
              <a:gd name="connsiteX56" fmla="*/ 928632 w 1746966"/>
              <a:gd name="connsiteY56" fmla="*/ 0 h 747175"/>
              <a:gd name="connsiteX57" fmla="*/ 953538 w 1746966"/>
              <a:gd name="connsiteY57" fmla="*/ 3558 h 747175"/>
              <a:gd name="connsiteX58" fmla="*/ 964212 w 1746966"/>
              <a:gd name="connsiteY58" fmla="*/ 7116 h 747175"/>
              <a:gd name="connsiteX59" fmla="*/ 978443 w 1746966"/>
              <a:gd name="connsiteY59" fmla="*/ 28464 h 747175"/>
              <a:gd name="connsiteX60" fmla="*/ 989117 w 1746966"/>
              <a:gd name="connsiteY60" fmla="*/ 39138 h 747175"/>
              <a:gd name="connsiteX61" fmla="*/ 999791 w 1746966"/>
              <a:gd name="connsiteY61" fmla="*/ 42696 h 747175"/>
              <a:gd name="connsiteX62" fmla="*/ 1028255 w 1746966"/>
              <a:gd name="connsiteY62" fmla="*/ 53369 h 747175"/>
              <a:gd name="connsiteX63" fmla="*/ 1042487 w 1746966"/>
              <a:gd name="connsiteY63" fmla="*/ 60485 h 747175"/>
              <a:gd name="connsiteX64" fmla="*/ 1046045 w 1746966"/>
              <a:gd name="connsiteY64" fmla="*/ 71159 h 747175"/>
              <a:gd name="connsiteX65" fmla="*/ 1056719 w 1746966"/>
              <a:gd name="connsiteY65" fmla="*/ 74717 h 747175"/>
              <a:gd name="connsiteX66" fmla="*/ 1067393 w 1746966"/>
              <a:gd name="connsiteY66" fmla="*/ 81833 h 747175"/>
              <a:gd name="connsiteX67" fmla="*/ 1085183 w 1746966"/>
              <a:gd name="connsiteY67" fmla="*/ 99623 h 747175"/>
              <a:gd name="connsiteX68" fmla="*/ 1088741 w 1746966"/>
              <a:gd name="connsiteY68" fmla="*/ 110297 h 747175"/>
              <a:gd name="connsiteX69" fmla="*/ 1167016 w 1746966"/>
              <a:gd name="connsiteY69" fmla="*/ 117413 h 747175"/>
              <a:gd name="connsiteX70" fmla="*/ 1188364 w 1746966"/>
              <a:gd name="connsiteY70" fmla="*/ 120971 h 747175"/>
              <a:gd name="connsiteX71" fmla="*/ 1206154 w 1746966"/>
              <a:gd name="connsiteY71" fmla="*/ 128087 h 747175"/>
              <a:gd name="connsiteX72" fmla="*/ 1220386 w 1746966"/>
              <a:gd name="connsiteY72" fmla="*/ 131645 h 747175"/>
              <a:gd name="connsiteX73" fmla="*/ 1231060 w 1746966"/>
              <a:gd name="connsiteY73" fmla="*/ 142319 h 747175"/>
              <a:gd name="connsiteX74" fmla="*/ 1344915 w 1746966"/>
              <a:gd name="connsiteY74" fmla="*/ 135203 h 747175"/>
              <a:gd name="connsiteX75" fmla="*/ 1376937 w 1746966"/>
              <a:gd name="connsiteY75" fmla="*/ 131645 h 747175"/>
              <a:gd name="connsiteX76" fmla="*/ 1387611 w 1746966"/>
              <a:gd name="connsiteY76" fmla="*/ 124529 h 747175"/>
              <a:gd name="connsiteX77" fmla="*/ 1426749 w 1746966"/>
              <a:gd name="connsiteY77" fmla="*/ 120971 h 747175"/>
              <a:gd name="connsiteX78" fmla="*/ 1465886 w 1746966"/>
              <a:gd name="connsiteY78" fmla="*/ 113855 h 747175"/>
              <a:gd name="connsiteX79" fmla="*/ 1480118 w 1746966"/>
              <a:gd name="connsiteY79" fmla="*/ 110297 h 747175"/>
              <a:gd name="connsiteX80" fmla="*/ 1501466 w 1746966"/>
              <a:gd name="connsiteY80" fmla="*/ 99623 h 747175"/>
              <a:gd name="connsiteX81" fmla="*/ 1505024 w 1746966"/>
              <a:gd name="connsiteY81" fmla="*/ 88949 h 747175"/>
              <a:gd name="connsiteX82" fmla="*/ 1515698 w 1746966"/>
              <a:gd name="connsiteY82" fmla="*/ 85391 h 747175"/>
              <a:gd name="connsiteX83" fmla="*/ 1526372 w 1746966"/>
              <a:gd name="connsiteY83" fmla="*/ 78275 h 747175"/>
              <a:gd name="connsiteX84" fmla="*/ 1572626 w 1746966"/>
              <a:gd name="connsiteY84" fmla="*/ 85391 h 747175"/>
              <a:gd name="connsiteX85" fmla="*/ 1604647 w 1746966"/>
              <a:gd name="connsiteY85" fmla="*/ 92507 h 747175"/>
              <a:gd name="connsiteX86" fmla="*/ 1622437 w 1746966"/>
              <a:gd name="connsiteY86" fmla="*/ 96065 h 747175"/>
              <a:gd name="connsiteX87" fmla="*/ 1633111 w 1746966"/>
              <a:gd name="connsiteY87" fmla="*/ 103181 h 747175"/>
              <a:gd name="connsiteX88" fmla="*/ 1746966 w 1746966"/>
              <a:gd name="connsiteY88" fmla="*/ 106739 h 74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746966" h="747175">
                <a:moveTo>
                  <a:pt x="0" y="747175"/>
                </a:moveTo>
                <a:lnTo>
                  <a:pt x="0" y="747175"/>
                </a:lnTo>
                <a:cubicBezTo>
                  <a:pt x="14232" y="740059"/>
                  <a:pt x="27983" y="731885"/>
                  <a:pt x="42696" y="725827"/>
                </a:cubicBezTo>
                <a:cubicBezTo>
                  <a:pt x="48288" y="723524"/>
                  <a:pt x="54824" y="724392"/>
                  <a:pt x="60486" y="722269"/>
                </a:cubicBezTo>
                <a:cubicBezTo>
                  <a:pt x="64490" y="720768"/>
                  <a:pt x="67212" y="716798"/>
                  <a:pt x="71159" y="715153"/>
                </a:cubicBezTo>
                <a:cubicBezTo>
                  <a:pt x="81545" y="710825"/>
                  <a:pt x="92507" y="708037"/>
                  <a:pt x="103181" y="704479"/>
                </a:cubicBezTo>
                <a:cubicBezTo>
                  <a:pt x="106739" y="703293"/>
                  <a:pt x="110734" y="703001"/>
                  <a:pt x="113855" y="700921"/>
                </a:cubicBezTo>
                <a:lnTo>
                  <a:pt x="124529" y="693805"/>
                </a:lnTo>
                <a:cubicBezTo>
                  <a:pt x="126901" y="690247"/>
                  <a:pt x="128306" y="685802"/>
                  <a:pt x="131645" y="683131"/>
                </a:cubicBezTo>
                <a:cubicBezTo>
                  <a:pt x="134175" y="681107"/>
                  <a:pt x="155348" y="676466"/>
                  <a:pt x="156551" y="676015"/>
                </a:cubicBezTo>
                <a:cubicBezTo>
                  <a:pt x="161517" y="674153"/>
                  <a:pt x="165817" y="670761"/>
                  <a:pt x="170783" y="668899"/>
                </a:cubicBezTo>
                <a:cubicBezTo>
                  <a:pt x="175362" y="667182"/>
                  <a:pt x="180209" y="666242"/>
                  <a:pt x="185015" y="665341"/>
                </a:cubicBezTo>
                <a:cubicBezTo>
                  <a:pt x="246817" y="653753"/>
                  <a:pt x="234196" y="657966"/>
                  <a:pt x="316660" y="654668"/>
                </a:cubicBezTo>
                <a:cubicBezTo>
                  <a:pt x="353714" y="642317"/>
                  <a:pt x="338618" y="649026"/>
                  <a:pt x="362914" y="636878"/>
                </a:cubicBezTo>
                <a:cubicBezTo>
                  <a:pt x="388237" y="641099"/>
                  <a:pt x="382114" y="642289"/>
                  <a:pt x="409167" y="636878"/>
                </a:cubicBezTo>
                <a:cubicBezTo>
                  <a:pt x="412845" y="636142"/>
                  <a:pt x="416563" y="635141"/>
                  <a:pt x="419841" y="633320"/>
                </a:cubicBezTo>
                <a:cubicBezTo>
                  <a:pt x="427317" y="629167"/>
                  <a:pt x="441189" y="619088"/>
                  <a:pt x="441189" y="619088"/>
                </a:cubicBezTo>
                <a:cubicBezTo>
                  <a:pt x="442375" y="615530"/>
                  <a:pt x="441866" y="610815"/>
                  <a:pt x="444747" y="608414"/>
                </a:cubicBezTo>
                <a:cubicBezTo>
                  <a:pt x="449653" y="604325"/>
                  <a:pt x="456557" y="603541"/>
                  <a:pt x="462537" y="601298"/>
                </a:cubicBezTo>
                <a:cubicBezTo>
                  <a:pt x="466049" y="599981"/>
                  <a:pt x="469764" y="599217"/>
                  <a:pt x="473211" y="597740"/>
                </a:cubicBezTo>
                <a:cubicBezTo>
                  <a:pt x="503987" y="584550"/>
                  <a:pt x="473085" y="595410"/>
                  <a:pt x="498117" y="587066"/>
                </a:cubicBezTo>
                <a:cubicBezTo>
                  <a:pt x="507060" y="560237"/>
                  <a:pt x="494996" y="593307"/>
                  <a:pt x="508791" y="565718"/>
                </a:cubicBezTo>
                <a:cubicBezTo>
                  <a:pt x="510468" y="562363"/>
                  <a:pt x="510872" y="558491"/>
                  <a:pt x="512349" y="555044"/>
                </a:cubicBezTo>
                <a:cubicBezTo>
                  <a:pt x="514438" y="550169"/>
                  <a:pt x="517376" y="545687"/>
                  <a:pt x="519465" y="540812"/>
                </a:cubicBezTo>
                <a:cubicBezTo>
                  <a:pt x="528304" y="520186"/>
                  <a:pt x="516461" y="539980"/>
                  <a:pt x="530138" y="519464"/>
                </a:cubicBezTo>
                <a:cubicBezTo>
                  <a:pt x="531324" y="496930"/>
                  <a:pt x="531007" y="474267"/>
                  <a:pt x="533696" y="451863"/>
                </a:cubicBezTo>
                <a:cubicBezTo>
                  <a:pt x="534590" y="444416"/>
                  <a:pt x="539125" y="437824"/>
                  <a:pt x="540812" y="430515"/>
                </a:cubicBezTo>
                <a:cubicBezTo>
                  <a:pt x="548893" y="395499"/>
                  <a:pt x="537720" y="415583"/>
                  <a:pt x="551486" y="394935"/>
                </a:cubicBezTo>
                <a:cubicBezTo>
                  <a:pt x="552507" y="384729"/>
                  <a:pt x="552190" y="361505"/>
                  <a:pt x="558602" y="348682"/>
                </a:cubicBezTo>
                <a:cubicBezTo>
                  <a:pt x="560514" y="344857"/>
                  <a:pt x="563806" y="341833"/>
                  <a:pt x="565718" y="338008"/>
                </a:cubicBezTo>
                <a:cubicBezTo>
                  <a:pt x="570015" y="329414"/>
                  <a:pt x="567895" y="323458"/>
                  <a:pt x="576392" y="316660"/>
                </a:cubicBezTo>
                <a:cubicBezTo>
                  <a:pt x="579321" y="314317"/>
                  <a:pt x="583711" y="314779"/>
                  <a:pt x="587066" y="313102"/>
                </a:cubicBezTo>
                <a:cubicBezTo>
                  <a:pt x="590891" y="311190"/>
                  <a:pt x="593915" y="307898"/>
                  <a:pt x="597740" y="305986"/>
                </a:cubicBezTo>
                <a:cubicBezTo>
                  <a:pt x="601095" y="304309"/>
                  <a:pt x="604967" y="303905"/>
                  <a:pt x="608414" y="302428"/>
                </a:cubicBezTo>
                <a:cubicBezTo>
                  <a:pt x="613289" y="300339"/>
                  <a:pt x="617902" y="297684"/>
                  <a:pt x="622646" y="295312"/>
                </a:cubicBezTo>
                <a:cubicBezTo>
                  <a:pt x="631589" y="268483"/>
                  <a:pt x="619525" y="301553"/>
                  <a:pt x="633320" y="273964"/>
                </a:cubicBezTo>
                <a:cubicBezTo>
                  <a:pt x="634997" y="270609"/>
                  <a:pt x="634226" y="265942"/>
                  <a:pt x="636878" y="263290"/>
                </a:cubicBezTo>
                <a:cubicBezTo>
                  <a:pt x="639530" y="260638"/>
                  <a:pt x="643994" y="260918"/>
                  <a:pt x="647552" y="259732"/>
                </a:cubicBezTo>
                <a:cubicBezTo>
                  <a:pt x="649924" y="256174"/>
                  <a:pt x="651329" y="251729"/>
                  <a:pt x="654668" y="249058"/>
                </a:cubicBezTo>
                <a:cubicBezTo>
                  <a:pt x="657597" y="246715"/>
                  <a:pt x="661750" y="246578"/>
                  <a:pt x="665342" y="245500"/>
                </a:cubicBezTo>
                <a:cubicBezTo>
                  <a:pt x="673612" y="243019"/>
                  <a:pt x="681945" y="240756"/>
                  <a:pt x="690247" y="238384"/>
                </a:cubicBezTo>
                <a:cubicBezTo>
                  <a:pt x="716843" y="247249"/>
                  <a:pt x="714615" y="247534"/>
                  <a:pt x="761407" y="245500"/>
                </a:cubicBezTo>
                <a:cubicBezTo>
                  <a:pt x="768901" y="245174"/>
                  <a:pt x="775570" y="240539"/>
                  <a:pt x="782755" y="238384"/>
                </a:cubicBezTo>
                <a:cubicBezTo>
                  <a:pt x="787439" y="236979"/>
                  <a:pt x="792243" y="236012"/>
                  <a:pt x="796987" y="234826"/>
                </a:cubicBezTo>
                <a:cubicBezTo>
                  <a:pt x="800545" y="231268"/>
                  <a:pt x="803795" y="227373"/>
                  <a:pt x="807661" y="224152"/>
                </a:cubicBezTo>
                <a:cubicBezTo>
                  <a:pt x="810946" y="221414"/>
                  <a:pt x="815311" y="220060"/>
                  <a:pt x="818335" y="217036"/>
                </a:cubicBezTo>
                <a:cubicBezTo>
                  <a:pt x="834429" y="200942"/>
                  <a:pt x="815345" y="209731"/>
                  <a:pt x="836124" y="202804"/>
                </a:cubicBezTo>
                <a:cubicBezTo>
                  <a:pt x="844584" y="177425"/>
                  <a:pt x="832587" y="208110"/>
                  <a:pt x="850356" y="181457"/>
                </a:cubicBezTo>
                <a:cubicBezTo>
                  <a:pt x="852436" y="178336"/>
                  <a:pt x="851834" y="173904"/>
                  <a:pt x="853914" y="170783"/>
                </a:cubicBezTo>
                <a:cubicBezTo>
                  <a:pt x="856705" y="166596"/>
                  <a:pt x="861367" y="163975"/>
                  <a:pt x="864588" y="160109"/>
                </a:cubicBezTo>
                <a:cubicBezTo>
                  <a:pt x="876968" y="145253"/>
                  <a:pt x="864855" y="151718"/>
                  <a:pt x="882378" y="145877"/>
                </a:cubicBezTo>
                <a:cubicBezTo>
                  <a:pt x="883564" y="142319"/>
                  <a:pt x="884259" y="138558"/>
                  <a:pt x="885936" y="135203"/>
                </a:cubicBezTo>
                <a:cubicBezTo>
                  <a:pt x="887848" y="131378"/>
                  <a:pt x="891823" y="128625"/>
                  <a:pt x="893052" y="124529"/>
                </a:cubicBezTo>
                <a:cubicBezTo>
                  <a:pt x="905540" y="82902"/>
                  <a:pt x="887713" y="112969"/>
                  <a:pt x="903726" y="88949"/>
                </a:cubicBezTo>
                <a:cubicBezTo>
                  <a:pt x="915748" y="16818"/>
                  <a:pt x="897485" y="119552"/>
                  <a:pt x="914400" y="46254"/>
                </a:cubicBezTo>
                <a:cubicBezTo>
                  <a:pt x="917210" y="34078"/>
                  <a:pt x="915878" y="21950"/>
                  <a:pt x="921516" y="10674"/>
                </a:cubicBezTo>
                <a:cubicBezTo>
                  <a:pt x="923428" y="6849"/>
                  <a:pt x="926260" y="3558"/>
                  <a:pt x="928632" y="0"/>
                </a:cubicBezTo>
                <a:cubicBezTo>
                  <a:pt x="936934" y="1186"/>
                  <a:pt x="945315" y="1913"/>
                  <a:pt x="953538" y="3558"/>
                </a:cubicBezTo>
                <a:cubicBezTo>
                  <a:pt x="957216" y="4294"/>
                  <a:pt x="961560" y="4464"/>
                  <a:pt x="964212" y="7116"/>
                </a:cubicBezTo>
                <a:cubicBezTo>
                  <a:pt x="970259" y="13163"/>
                  <a:pt x="972396" y="22417"/>
                  <a:pt x="978443" y="28464"/>
                </a:cubicBezTo>
                <a:cubicBezTo>
                  <a:pt x="982001" y="32022"/>
                  <a:pt x="984930" y="36347"/>
                  <a:pt x="989117" y="39138"/>
                </a:cubicBezTo>
                <a:cubicBezTo>
                  <a:pt x="992238" y="41218"/>
                  <a:pt x="996436" y="41019"/>
                  <a:pt x="999791" y="42696"/>
                </a:cubicBezTo>
                <a:cubicBezTo>
                  <a:pt x="1024221" y="54910"/>
                  <a:pt x="993933" y="46505"/>
                  <a:pt x="1028255" y="53369"/>
                </a:cubicBezTo>
                <a:cubicBezTo>
                  <a:pt x="1032999" y="55741"/>
                  <a:pt x="1038737" y="56735"/>
                  <a:pt x="1042487" y="60485"/>
                </a:cubicBezTo>
                <a:cubicBezTo>
                  <a:pt x="1045139" y="63137"/>
                  <a:pt x="1043393" y="68507"/>
                  <a:pt x="1046045" y="71159"/>
                </a:cubicBezTo>
                <a:cubicBezTo>
                  <a:pt x="1048697" y="73811"/>
                  <a:pt x="1053364" y="73040"/>
                  <a:pt x="1056719" y="74717"/>
                </a:cubicBezTo>
                <a:cubicBezTo>
                  <a:pt x="1060544" y="76629"/>
                  <a:pt x="1063835" y="79461"/>
                  <a:pt x="1067393" y="81833"/>
                </a:cubicBezTo>
                <a:cubicBezTo>
                  <a:pt x="1090994" y="129035"/>
                  <a:pt x="1059007" y="73447"/>
                  <a:pt x="1085183" y="99623"/>
                </a:cubicBezTo>
                <a:cubicBezTo>
                  <a:pt x="1087835" y="102275"/>
                  <a:pt x="1085076" y="109500"/>
                  <a:pt x="1088741" y="110297"/>
                </a:cubicBezTo>
                <a:cubicBezTo>
                  <a:pt x="1114342" y="115863"/>
                  <a:pt x="1140966" y="114622"/>
                  <a:pt x="1167016" y="117413"/>
                </a:cubicBezTo>
                <a:cubicBezTo>
                  <a:pt x="1174189" y="118182"/>
                  <a:pt x="1181248" y="119785"/>
                  <a:pt x="1188364" y="120971"/>
                </a:cubicBezTo>
                <a:cubicBezTo>
                  <a:pt x="1194294" y="123343"/>
                  <a:pt x="1200095" y="126067"/>
                  <a:pt x="1206154" y="128087"/>
                </a:cubicBezTo>
                <a:cubicBezTo>
                  <a:pt x="1210793" y="129633"/>
                  <a:pt x="1216140" y="129219"/>
                  <a:pt x="1220386" y="131645"/>
                </a:cubicBezTo>
                <a:cubicBezTo>
                  <a:pt x="1224755" y="134141"/>
                  <a:pt x="1227502" y="138761"/>
                  <a:pt x="1231060" y="142319"/>
                </a:cubicBezTo>
                <a:lnTo>
                  <a:pt x="1344915" y="135203"/>
                </a:lnTo>
                <a:cubicBezTo>
                  <a:pt x="1355626" y="134419"/>
                  <a:pt x="1366518" y="134250"/>
                  <a:pt x="1376937" y="131645"/>
                </a:cubicBezTo>
                <a:cubicBezTo>
                  <a:pt x="1381086" y="130608"/>
                  <a:pt x="1383430" y="125425"/>
                  <a:pt x="1387611" y="124529"/>
                </a:cubicBezTo>
                <a:cubicBezTo>
                  <a:pt x="1400420" y="121784"/>
                  <a:pt x="1413703" y="122157"/>
                  <a:pt x="1426749" y="120971"/>
                </a:cubicBezTo>
                <a:lnTo>
                  <a:pt x="1465886" y="113855"/>
                </a:lnTo>
                <a:cubicBezTo>
                  <a:pt x="1470681" y="112896"/>
                  <a:pt x="1475623" y="112223"/>
                  <a:pt x="1480118" y="110297"/>
                </a:cubicBezTo>
                <a:cubicBezTo>
                  <a:pt x="1528399" y="89605"/>
                  <a:pt x="1456489" y="114615"/>
                  <a:pt x="1501466" y="99623"/>
                </a:cubicBezTo>
                <a:cubicBezTo>
                  <a:pt x="1502652" y="96065"/>
                  <a:pt x="1502372" y="91601"/>
                  <a:pt x="1505024" y="88949"/>
                </a:cubicBezTo>
                <a:cubicBezTo>
                  <a:pt x="1507676" y="86297"/>
                  <a:pt x="1512343" y="87068"/>
                  <a:pt x="1515698" y="85391"/>
                </a:cubicBezTo>
                <a:cubicBezTo>
                  <a:pt x="1519523" y="83479"/>
                  <a:pt x="1522814" y="80647"/>
                  <a:pt x="1526372" y="78275"/>
                </a:cubicBezTo>
                <a:cubicBezTo>
                  <a:pt x="1538333" y="79984"/>
                  <a:pt x="1560285" y="82923"/>
                  <a:pt x="1572626" y="85391"/>
                </a:cubicBezTo>
                <a:cubicBezTo>
                  <a:pt x="1583348" y="87535"/>
                  <a:pt x="1593956" y="90216"/>
                  <a:pt x="1604647" y="92507"/>
                </a:cubicBezTo>
                <a:cubicBezTo>
                  <a:pt x="1610560" y="93774"/>
                  <a:pt x="1616507" y="94879"/>
                  <a:pt x="1622437" y="96065"/>
                </a:cubicBezTo>
                <a:cubicBezTo>
                  <a:pt x="1625995" y="98437"/>
                  <a:pt x="1629286" y="101269"/>
                  <a:pt x="1633111" y="103181"/>
                </a:cubicBezTo>
                <a:cubicBezTo>
                  <a:pt x="1652680" y="112669"/>
                  <a:pt x="1724728" y="96361"/>
                  <a:pt x="1746966" y="106739"/>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8"/>
          <p:cNvGrpSpPr/>
          <p:nvPr/>
        </p:nvGrpSpPr>
        <p:grpSpPr>
          <a:xfrm>
            <a:off x="0" y="526050"/>
            <a:ext cx="1828800" cy="1554541"/>
            <a:chOff x="0" y="2732537"/>
            <a:chExt cx="1828800" cy="1554541"/>
          </a:xfrm>
        </p:grpSpPr>
        <p:sp>
          <p:nvSpPr>
            <p:cNvPr id="30" name="TextBox 29"/>
            <p:cNvSpPr txBox="1"/>
            <p:nvPr/>
          </p:nvSpPr>
          <p:spPr>
            <a:xfrm>
              <a:off x="0" y="2732537"/>
              <a:ext cx="1828800" cy="1077218"/>
            </a:xfrm>
            <a:prstGeom prst="rect">
              <a:avLst/>
            </a:prstGeom>
            <a:noFill/>
            <a:effectLst>
              <a:outerShdw blurRad="50800" dist="38100" dir="8100000" algn="tr" rotWithShape="0">
                <a:prstClr val="black"/>
              </a:outerShdw>
            </a:effectLst>
          </p:spPr>
          <p:txBody>
            <a:bodyPr wrap="square" rtlCol="0">
              <a:spAutoFit/>
            </a:bodyPr>
            <a:lstStyle/>
            <a:p>
              <a:r>
                <a:rPr lang="en-US" sz="3200" b="1" dirty="0" smtClean="0">
                  <a:solidFill>
                    <a:srgbClr val="FF0000"/>
                  </a:solidFill>
                  <a:effectLst>
                    <a:outerShdw blurRad="38100" dist="38100" dir="2700000" algn="tl">
                      <a:srgbClr val="000000"/>
                    </a:outerShdw>
                  </a:effectLst>
                </a:rPr>
                <a:t>Traveler’s Rest</a:t>
              </a:r>
              <a:endParaRPr lang="en-US" sz="3200" b="1" dirty="0">
                <a:solidFill>
                  <a:srgbClr val="FF0000"/>
                </a:solidFill>
                <a:effectLst>
                  <a:outerShdw blurRad="38100" dist="38100" dir="2700000" algn="tl">
                    <a:srgbClr val="000000"/>
                  </a:outerShdw>
                </a:effectLst>
              </a:endParaRPr>
            </a:p>
          </p:txBody>
        </p:sp>
        <p:sp>
          <p:nvSpPr>
            <p:cNvPr id="31" name="5-Point Star 30"/>
            <p:cNvSpPr/>
            <p:nvPr/>
          </p:nvSpPr>
          <p:spPr>
            <a:xfrm>
              <a:off x="129208" y="3906078"/>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2166609" y="793230"/>
            <a:ext cx="544370" cy="380703"/>
          </a:xfrm>
          <a:custGeom>
            <a:avLst/>
            <a:gdLst>
              <a:gd name="connsiteX0" fmla="*/ 0 w 506732"/>
              <a:gd name="connsiteY0" fmla="*/ 355797 h 355797"/>
              <a:gd name="connsiteX1" fmla="*/ 0 w 506732"/>
              <a:gd name="connsiteY1" fmla="*/ 355797 h 355797"/>
              <a:gd name="connsiteX2" fmla="*/ 24906 w 506732"/>
              <a:gd name="connsiteY2" fmla="*/ 334449 h 355797"/>
              <a:gd name="connsiteX3" fmla="*/ 42695 w 506732"/>
              <a:gd name="connsiteY3" fmla="*/ 316660 h 355797"/>
              <a:gd name="connsiteX4" fmla="*/ 71159 w 506732"/>
              <a:gd name="connsiteY4" fmla="*/ 305986 h 355797"/>
              <a:gd name="connsiteX5" fmla="*/ 81833 w 506732"/>
              <a:gd name="connsiteY5" fmla="*/ 298870 h 355797"/>
              <a:gd name="connsiteX6" fmla="*/ 96065 w 506732"/>
              <a:gd name="connsiteY6" fmla="*/ 295312 h 355797"/>
              <a:gd name="connsiteX7" fmla="*/ 106739 w 506732"/>
              <a:gd name="connsiteY7" fmla="*/ 288196 h 355797"/>
              <a:gd name="connsiteX8" fmla="*/ 152993 w 506732"/>
              <a:gd name="connsiteY8" fmla="*/ 273964 h 355797"/>
              <a:gd name="connsiteX9" fmla="*/ 156551 w 506732"/>
              <a:gd name="connsiteY9" fmla="*/ 263290 h 355797"/>
              <a:gd name="connsiteX10" fmla="*/ 174341 w 506732"/>
              <a:gd name="connsiteY10" fmla="*/ 241942 h 355797"/>
              <a:gd name="connsiteX11" fmla="*/ 177899 w 506732"/>
              <a:gd name="connsiteY11" fmla="*/ 231268 h 355797"/>
              <a:gd name="connsiteX12" fmla="*/ 185015 w 506732"/>
              <a:gd name="connsiteY12" fmla="*/ 206362 h 355797"/>
              <a:gd name="connsiteX13" fmla="*/ 188572 w 506732"/>
              <a:gd name="connsiteY13" fmla="*/ 174340 h 355797"/>
              <a:gd name="connsiteX14" fmla="*/ 206362 w 506732"/>
              <a:gd name="connsiteY14" fmla="*/ 160109 h 355797"/>
              <a:gd name="connsiteX15" fmla="*/ 220594 w 506732"/>
              <a:gd name="connsiteY15" fmla="*/ 152993 h 355797"/>
              <a:gd name="connsiteX16" fmla="*/ 224152 w 506732"/>
              <a:gd name="connsiteY16" fmla="*/ 142319 h 355797"/>
              <a:gd name="connsiteX17" fmla="*/ 234826 w 506732"/>
              <a:gd name="connsiteY17" fmla="*/ 138761 h 355797"/>
              <a:gd name="connsiteX18" fmla="*/ 245500 w 506732"/>
              <a:gd name="connsiteY18" fmla="*/ 131645 h 355797"/>
              <a:gd name="connsiteX19" fmla="*/ 266848 w 506732"/>
              <a:gd name="connsiteY19" fmla="*/ 124529 h 355797"/>
              <a:gd name="connsiteX20" fmla="*/ 277522 w 506732"/>
              <a:gd name="connsiteY20" fmla="*/ 117413 h 355797"/>
              <a:gd name="connsiteX21" fmla="*/ 323776 w 506732"/>
              <a:gd name="connsiteY21" fmla="*/ 103181 h 355797"/>
              <a:gd name="connsiteX22" fmla="*/ 345123 w 506732"/>
              <a:gd name="connsiteY22" fmla="*/ 92507 h 355797"/>
              <a:gd name="connsiteX23" fmla="*/ 355797 w 506732"/>
              <a:gd name="connsiteY23" fmla="*/ 85391 h 355797"/>
              <a:gd name="connsiteX24" fmla="*/ 366471 w 506732"/>
              <a:gd name="connsiteY24" fmla="*/ 81833 h 355797"/>
              <a:gd name="connsiteX25" fmla="*/ 377145 w 506732"/>
              <a:gd name="connsiteY25" fmla="*/ 74717 h 355797"/>
              <a:gd name="connsiteX26" fmla="*/ 402051 w 506732"/>
              <a:gd name="connsiteY26" fmla="*/ 67601 h 355797"/>
              <a:gd name="connsiteX27" fmla="*/ 412725 w 506732"/>
              <a:gd name="connsiteY27" fmla="*/ 60485 h 355797"/>
              <a:gd name="connsiteX28" fmla="*/ 426957 w 506732"/>
              <a:gd name="connsiteY28" fmla="*/ 56927 h 355797"/>
              <a:gd name="connsiteX29" fmla="*/ 444747 w 506732"/>
              <a:gd name="connsiteY29" fmla="*/ 49811 h 355797"/>
              <a:gd name="connsiteX30" fmla="*/ 455421 w 506732"/>
              <a:gd name="connsiteY30" fmla="*/ 46253 h 355797"/>
              <a:gd name="connsiteX31" fmla="*/ 480327 w 506732"/>
              <a:gd name="connsiteY31" fmla="*/ 35579 h 355797"/>
              <a:gd name="connsiteX32" fmla="*/ 491001 w 506732"/>
              <a:gd name="connsiteY32" fmla="*/ 28463 h 355797"/>
              <a:gd name="connsiteX33" fmla="*/ 501674 w 506732"/>
              <a:gd name="connsiteY33" fmla="*/ 24905 h 355797"/>
              <a:gd name="connsiteX34" fmla="*/ 505232 w 506732"/>
              <a:gd name="connsiteY34" fmla="*/ 0 h 35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732" h="355797">
                <a:moveTo>
                  <a:pt x="0" y="355797"/>
                </a:moveTo>
                <a:lnTo>
                  <a:pt x="0" y="355797"/>
                </a:lnTo>
                <a:cubicBezTo>
                  <a:pt x="8302" y="348681"/>
                  <a:pt x="17591" y="342576"/>
                  <a:pt x="24906" y="334449"/>
                </a:cubicBezTo>
                <a:cubicBezTo>
                  <a:pt x="43747" y="313514"/>
                  <a:pt x="19886" y="324262"/>
                  <a:pt x="42695" y="316660"/>
                </a:cubicBezTo>
                <a:cubicBezTo>
                  <a:pt x="67727" y="299972"/>
                  <a:pt x="35986" y="319176"/>
                  <a:pt x="71159" y="305986"/>
                </a:cubicBezTo>
                <a:cubicBezTo>
                  <a:pt x="75163" y="304485"/>
                  <a:pt x="77903" y="300554"/>
                  <a:pt x="81833" y="298870"/>
                </a:cubicBezTo>
                <a:cubicBezTo>
                  <a:pt x="86328" y="296944"/>
                  <a:pt x="91321" y="296498"/>
                  <a:pt x="96065" y="295312"/>
                </a:cubicBezTo>
                <a:cubicBezTo>
                  <a:pt x="99623" y="292940"/>
                  <a:pt x="102792" y="289841"/>
                  <a:pt x="106739" y="288196"/>
                </a:cubicBezTo>
                <a:cubicBezTo>
                  <a:pt x="125070" y="280558"/>
                  <a:pt x="135812" y="278259"/>
                  <a:pt x="152993" y="273964"/>
                </a:cubicBezTo>
                <a:cubicBezTo>
                  <a:pt x="154179" y="270406"/>
                  <a:pt x="154471" y="266411"/>
                  <a:pt x="156551" y="263290"/>
                </a:cubicBezTo>
                <a:cubicBezTo>
                  <a:pt x="172289" y="239683"/>
                  <a:pt x="162700" y="265224"/>
                  <a:pt x="174341" y="241942"/>
                </a:cubicBezTo>
                <a:cubicBezTo>
                  <a:pt x="176018" y="238587"/>
                  <a:pt x="176821" y="234860"/>
                  <a:pt x="177899" y="231268"/>
                </a:cubicBezTo>
                <a:cubicBezTo>
                  <a:pt x="180380" y="222998"/>
                  <a:pt x="182643" y="214664"/>
                  <a:pt x="185015" y="206362"/>
                </a:cubicBezTo>
                <a:cubicBezTo>
                  <a:pt x="186201" y="195688"/>
                  <a:pt x="185967" y="184759"/>
                  <a:pt x="188572" y="174340"/>
                </a:cubicBezTo>
                <a:cubicBezTo>
                  <a:pt x="191778" y="161514"/>
                  <a:pt x="196886" y="164170"/>
                  <a:pt x="206362" y="160109"/>
                </a:cubicBezTo>
                <a:cubicBezTo>
                  <a:pt x="211237" y="158020"/>
                  <a:pt x="215850" y="155365"/>
                  <a:pt x="220594" y="152993"/>
                </a:cubicBezTo>
                <a:cubicBezTo>
                  <a:pt x="221780" y="149435"/>
                  <a:pt x="221500" y="144971"/>
                  <a:pt x="224152" y="142319"/>
                </a:cubicBezTo>
                <a:cubicBezTo>
                  <a:pt x="226804" y="139667"/>
                  <a:pt x="231471" y="140438"/>
                  <a:pt x="234826" y="138761"/>
                </a:cubicBezTo>
                <a:cubicBezTo>
                  <a:pt x="238651" y="136849"/>
                  <a:pt x="241592" y="133382"/>
                  <a:pt x="245500" y="131645"/>
                </a:cubicBezTo>
                <a:cubicBezTo>
                  <a:pt x="252354" y="128599"/>
                  <a:pt x="260607" y="128690"/>
                  <a:pt x="266848" y="124529"/>
                </a:cubicBezTo>
                <a:cubicBezTo>
                  <a:pt x="270406" y="122157"/>
                  <a:pt x="273592" y="119097"/>
                  <a:pt x="277522" y="117413"/>
                </a:cubicBezTo>
                <a:cubicBezTo>
                  <a:pt x="299223" y="108112"/>
                  <a:pt x="295044" y="122336"/>
                  <a:pt x="323776" y="103181"/>
                </a:cubicBezTo>
                <a:cubicBezTo>
                  <a:pt x="354368" y="82787"/>
                  <a:pt x="315662" y="107238"/>
                  <a:pt x="345123" y="92507"/>
                </a:cubicBezTo>
                <a:cubicBezTo>
                  <a:pt x="348948" y="90595"/>
                  <a:pt x="351972" y="87303"/>
                  <a:pt x="355797" y="85391"/>
                </a:cubicBezTo>
                <a:cubicBezTo>
                  <a:pt x="359152" y="83714"/>
                  <a:pt x="363116" y="83510"/>
                  <a:pt x="366471" y="81833"/>
                </a:cubicBezTo>
                <a:cubicBezTo>
                  <a:pt x="370296" y="79921"/>
                  <a:pt x="373320" y="76629"/>
                  <a:pt x="377145" y="74717"/>
                </a:cubicBezTo>
                <a:cubicBezTo>
                  <a:pt x="382249" y="72165"/>
                  <a:pt x="397491" y="68741"/>
                  <a:pt x="402051" y="67601"/>
                </a:cubicBezTo>
                <a:cubicBezTo>
                  <a:pt x="405609" y="65229"/>
                  <a:pt x="408795" y="62169"/>
                  <a:pt x="412725" y="60485"/>
                </a:cubicBezTo>
                <a:cubicBezTo>
                  <a:pt x="417220" y="58559"/>
                  <a:pt x="422318" y="58473"/>
                  <a:pt x="426957" y="56927"/>
                </a:cubicBezTo>
                <a:cubicBezTo>
                  <a:pt x="433016" y="54907"/>
                  <a:pt x="438767" y="52054"/>
                  <a:pt x="444747" y="49811"/>
                </a:cubicBezTo>
                <a:cubicBezTo>
                  <a:pt x="448259" y="48494"/>
                  <a:pt x="452066" y="47930"/>
                  <a:pt x="455421" y="46253"/>
                </a:cubicBezTo>
                <a:cubicBezTo>
                  <a:pt x="479992" y="33967"/>
                  <a:pt x="450707" y="42984"/>
                  <a:pt x="480327" y="35579"/>
                </a:cubicBezTo>
                <a:cubicBezTo>
                  <a:pt x="483885" y="33207"/>
                  <a:pt x="487176" y="30375"/>
                  <a:pt x="491001" y="28463"/>
                </a:cubicBezTo>
                <a:cubicBezTo>
                  <a:pt x="494355" y="26786"/>
                  <a:pt x="499022" y="27557"/>
                  <a:pt x="501674" y="24905"/>
                </a:cubicBezTo>
                <a:cubicBezTo>
                  <a:pt x="506732" y="19847"/>
                  <a:pt x="505232" y="5187"/>
                  <a:pt x="505232" y="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16111" y="2026310"/>
            <a:ext cx="510507" cy="1532382"/>
          </a:xfrm>
          <a:custGeom>
            <a:avLst/>
            <a:gdLst>
              <a:gd name="connsiteX0" fmla="*/ 93540 w 510507"/>
              <a:gd name="connsiteY0" fmla="*/ 0 h 1532382"/>
              <a:gd name="connsiteX1" fmla="*/ 93540 w 510507"/>
              <a:gd name="connsiteY1" fmla="*/ 0 h 1532382"/>
              <a:gd name="connsiteX2" fmla="*/ 78910 w 510507"/>
              <a:gd name="connsiteY2" fmla="*/ 226772 h 1532382"/>
              <a:gd name="connsiteX3" fmla="*/ 71595 w 510507"/>
              <a:gd name="connsiteY3" fmla="*/ 248717 h 1532382"/>
              <a:gd name="connsiteX4" fmla="*/ 56964 w 510507"/>
              <a:gd name="connsiteY4" fmla="*/ 270663 h 1532382"/>
              <a:gd name="connsiteX5" fmla="*/ 49649 w 510507"/>
              <a:gd name="connsiteY5" fmla="*/ 292608 h 1532382"/>
              <a:gd name="connsiteX6" fmla="*/ 35019 w 510507"/>
              <a:gd name="connsiteY6" fmla="*/ 314554 h 1532382"/>
              <a:gd name="connsiteX7" fmla="*/ 27703 w 510507"/>
              <a:gd name="connsiteY7" fmla="*/ 343815 h 1532382"/>
              <a:gd name="connsiteX8" fmla="*/ 20388 w 510507"/>
              <a:gd name="connsiteY8" fmla="*/ 365760 h 1532382"/>
              <a:gd name="connsiteX9" fmla="*/ 27703 w 510507"/>
              <a:gd name="connsiteY9" fmla="*/ 555956 h 1532382"/>
              <a:gd name="connsiteX10" fmla="*/ 42334 w 510507"/>
              <a:gd name="connsiteY10" fmla="*/ 651053 h 1532382"/>
              <a:gd name="connsiteX11" fmla="*/ 71595 w 510507"/>
              <a:gd name="connsiteY11" fmla="*/ 811988 h 1532382"/>
              <a:gd name="connsiteX12" fmla="*/ 86225 w 510507"/>
              <a:gd name="connsiteY12" fmla="*/ 833933 h 1532382"/>
              <a:gd name="connsiteX13" fmla="*/ 93540 w 510507"/>
              <a:gd name="connsiteY13" fmla="*/ 855879 h 1532382"/>
              <a:gd name="connsiteX14" fmla="*/ 108171 w 510507"/>
              <a:gd name="connsiteY14" fmla="*/ 870509 h 1532382"/>
              <a:gd name="connsiteX15" fmla="*/ 115486 w 510507"/>
              <a:gd name="connsiteY15" fmla="*/ 892455 h 1532382"/>
              <a:gd name="connsiteX16" fmla="*/ 159377 w 510507"/>
              <a:gd name="connsiteY16" fmla="*/ 907085 h 1532382"/>
              <a:gd name="connsiteX17" fmla="*/ 188638 w 510507"/>
              <a:gd name="connsiteY17" fmla="*/ 943661 h 1532382"/>
              <a:gd name="connsiteX18" fmla="*/ 203268 w 510507"/>
              <a:gd name="connsiteY18" fmla="*/ 1185063 h 1532382"/>
              <a:gd name="connsiteX19" fmla="*/ 210583 w 510507"/>
              <a:gd name="connsiteY19" fmla="*/ 1221639 h 1532382"/>
              <a:gd name="connsiteX20" fmla="*/ 225214 w 510507"/>
              <a:gd name="connsiteY20" fmla="*/ 1250900 h 1532382"/>
              <a:gd name="connsiteX21" fmla="*/ 247159 w 510507"/>
              <a:gd name="connsiteY21" fmla="*/ 1287476 h 1532382"/>
              <a:gd name="connsiteX22" fmla="*/ 254475 w 510507"/>
              <a:gd name="connsiteY22" fmla="*/ 1309421 h 1532382"/>
              <a:gd name="connsiteX23" fmla="*/ 276420 w 510507"/>
              <a:gd name="connsiteY23" fmla="*/ 1316736 h 1532382"/>
              <a:gd name="connsiteX24" fmla="*/ 283735 w 510507"/>
              <a:gd name="connsiteY24" fmla="*/ 1345997 h 1532382"/>
              <a:gd name="connsiteX25" fmla="*/ 320311 w 510507"/>
              <a:gd name="connsiteY25" fmla="*/ 1382573 h 1532382"/>
              <a:gd name="connsiteX26" fmla="*/ 327627 w 510507"/>
              <a:gd name="connsiteY26" fmla="*/ 1404519 h 1532382"/>
              <a:gd name="connsiteX27" fmla="*/ 342257 w 510507"/>
              <a:gd name="connsiteY27" fmla="*/ 1426464 h 1532382"/>
              <a:gd name="connsiteX28" fmla="*/ 349572 w 510507"/>
              <a:gd name="connsiteY28" fmla="*/ 1455725 h 1532382"/>
              <a:gd name="connsiteX29" fmla="*/ 393463 w 510507"/>
              <a:gd name="connsiteY29" fmla="*/ 1499616 h 1532382"/>
              <a:gd name="connsiteX30" fmla="*/ 430039 w 510507"/>
              <a:gd name="connsiteY30" fmla="*/ 1506932 h 1532382"/>
              <a:gd name="connsiteX31" fmla="*/ 510507 w 510507"/>
              <a:gd name="connsiteY31" fmla="*/ 1521562 h 153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0507" h="1532382">
                <a:moveTo>
                  <a:pt x="93540" y="0"/>
                </a:moveTo>
                <a:lnTo>
                  <a:pt x="93540" y="0"/>
                </a:lnTo>
                <a:cubicBezTo>
                  <a:pt x="88663" y="75591"/>
                  <a:pt x="85568" y="151317"/>
                  <a:pt x="78910" y="226772"/>
                </a:cubicBezTo>
                <a:cubicBezTo>
                  <a:pt x="78232" y="234453"/>
                  <a:pt x="75043" y="241820"/>
                  <a:pt x="71595" y="248717"/>
                </a:cubicBezTo>
                <a:cubicBezTo>
                  <a:pt x="67663" y="256581"/>
                  <a:pt x="61841" y="263348"/>
                  <a:pt x="56964" y="270663"/>
                </a:cubicBezTo>
                <a:cubicBezTo>
                  <a:pt x="54526" y="277978"/>
                  <a:pt x="53097" y="285711"/>
                  <a:pt x="49649" y="292608"/>
                </a:cubicBezTo>
                <a:cubicBezTo>
                  <a:pt x="45717" y="300472"/>
                  <a:pt x="38482" y="306473"/>
                  <a:pt x="35019" y="314554"/>
                </a:cubicBezTo>
                <a:cubicBezTo>
                  <a:pt x="31059" y="323795"/>
                  <a:pt x="30465" y="334148"/>
                  <a:pt x="27703" y="343815"/>
                </a:cubicBezTo>
                <a:cubicBezTo>
                  <a:pt x="25585" y="351229"/>
                  <a:pt x="22826" y="358445"/>
                  <a:pt x="20388" y="365760"/>
                </a:cubicBezTo>
                <a:cubicBezTo>
                  <a:pt x="22826" y="429159"/>
                  <a:pt x="22837" y="492697"/>
                  <a:pt x="27703" y="555956"/>
                </a:cubicBezTo>
                <a:cubicBezTo>
                  <a:pt x="30163" y="587934"/>
                  <a:pt x="39515" y="619105"/>
                  <a:pt x="42334" y="651053"/>
                </a:cubicBezTo>
                <a:cubicBezTo>
                  <a:pt x="56767" y="814625"/>
                  <a:pt x="0" y="788121"/>
                  <a:pt x="71595" y="811988"/>
                </a:cubicBezTo>
                <a:cubicBezTo>
                  <a:pt x="76472" y="819303"/>
                  <a:pt x="82293" y="826070"/>
                  <a:pt x="86225" y="833933"/>
                </a:cubicBezTo>
                <a:cubicBezTo>
                  <a:pt x="89673" y="840830"/>
                  <a:pt x="89573" y="849267"/>
                  <a:pt x="93540" y="855879"/>
                </a:cubicBezTo>
                <a:cubicBezTo>
                  <a:pt x="97088" y="861793"/>
                  <a:pt x="103294" y="865632"/>
                  <a:pt x="108171" y="870509"/>
                </a:cubicBezTo>
                <a:cubicBezTo>
                  <a:pt x="110609" y="877824"/>
                  <a:pt x="109211" y="887973"/>
                  <a:pt x="115486" y="892455"/>
                </a:cubicBezTo>
                <a:cubicBezTo>
                  <a:pt x="128035" y="901419"/>
                  <a:pt x="159377" y="907085"/>
                  <a:pt x="159377" y="907085"/>
                </a:cubicBezTo>
                <a:cubicBezTo>
                  <a:pt x="178597" y="919899"/>
                  <a:pt x="186560" y="918720"/>
                  <a:pt x="188638" y="943661"/>
                </a:cubicBezTo>
                <a:cubicBezTo>
                  <a:pt x="195333" y="1023998"/>
                  <a:pt x="196924" y="1104698"/>
                  <a:pt x="203268" y="1185063"/>
                </a:cubicBezTo>
                <a:cubicBezTo>
                  <a:pt x="204247" y="1197458"/>
                  <a:pt x="206651" y="1209844"/>
                  <a:pt x="210583" y="1221639"/>
                </a:cubicBezTo>
                <a:cubicBezTo>
                  <a:pt x="214032" y="1231984"/>
                  <a:pt x="220918" y="1240877"/>
                  <a:pt x="225214" y="1250900"/>
                </a:cubicBezTo>
                <a:cubicBezTo>
                  <a:pt x="239459" y="1284137"/>
                  <a:pt x="222829" y="1263145"/>
                  <a:pt x="247159" y="1287476"/>
                </a:cubicBezTo>
                <a:cubicBezTo>
                  <a:pt x="249598" y="1294791"/>
                  <a:pt x="249023" y="1303969"/>
                  <a:pt x="254475" y="1309421"/>
                </a:cubicBezTo>
                <a:cubicBezTo>
                  <a:pt x="259927" y="1314873"/>
                  <a:pt x="271603" y="1310715"/>
                  <a:pt x="276420" y="1316736"/>
                </a:cubicBezTo>
                <a:cubicBezTo>
                  <a:pt x="282700" y="1324587"/>
                  <a:pt x="278158" y="1337632"/>
                  <a:pt x="283735" y="1345997"/>
                </a:cubicBezTo>
                <a:cubicBezTo>
                  <a:pt x="293299" y="1360343"/>
                  <a:pt x="320311" y="1382573"/>
                  <a:pt x="320311" y="1382573"/>
                </a:cubicBezTo>
                <a:cubicBezTo>
                  <a:pt x="322750" y="1389888"/>
                  <a:pt x="324178" y="1397622"/>
                  <a:pt x="327627" y="1404519"/>
                </a:cubicBezTo>
                <a:cubicBezTo>
                  <a:pt x="331559" y="1412382"/>
                  <a:pt x="338794" y="1418383"/>
                  <a:pt x="342257" y="1426464"/>
                </a:cubicBezTo>
                <a:cubicBezTo>
                  <a:pt x="346217" y="1435705"/>
                  <a:pt x="345612" y="1446484"/>
                  <a:pt x="349572" y="1455725"/>
                </a:cubicBezTo>
                <a:cubicBezTo>
                  <a:pt x="357293" y="1473741"/>
                  <a:pt x="376129" y="1491912"/>
                  <a:pt x="393463" y="1499616"/>
                </a:cubicBezTo>
                <a:cubicBezTo>
                  <a:pt x="404825" y="1504666"/>
                  <a:pt x="417847" y="1504493"/>
                  <a:pt x="430039" y="1506932"/>
                </a:cubicBezTo>
                <a:cubicBezTo>
                  <a:pt x="468216" y="1532382"/>
                  <a:pt x="443193" y="1521562"/>
                  <a:pt x="510507" y="1521562"/>
                </a:cubicBez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1596319" y="351130"/>
            <a:ext cx="980039" cy="416966"/>
          </a:xfrm>
          <a:custGeom>
            <a:avLst/>
            <a:gdLst>
              <a:gd name="connsiteX0" fmla="*/ 13025 w 980039"/>
              <a:gd name="connsiteY0" fmla="*/ 0 h 416966"/>
              <a:gd name="connsiteX1" fmla="*/ 13025 w 980039"/>
              <a:gd name="connsiteY1" fmla="*/ 0 h 416966"/>
              <a:gd name="connsiteX2" fmla="*/ 20340 w 980039"/>
              <a:gd name="connsiteY2" fmla="*/ 146304 h 416966"/>
              <a:gd name="connsiteX3" fmla="*/ 27655 w 980039"/>
              <a:gd name="connsiteY3" fmla="*/ 168249 h 416966"/>
              <a:gd name="connsiteX4" fmla="*/ 86177 w 980039"/>
              <a:gd name="connsiteY4" fmla="*/ 197510 h 416966"/>
              <a:gd name="connsiteX5" fmla="*/ 115438 w 980039"/>
              <a:gd name="connsiteY5" fmla="*/ 212140 h 416966"/>
              <a:gd name="connsiteX6" fmla="*/ 137383 w 980039"/>
              <a:gd name="connsiteY6" fmla="*/ 219456 h 416966"/>
              <a:gd name="connsiteX7" fmla="*/ 188590 w 980039"/>
              <a:gd name="connsiteY7" fmla="*/ 234086 h 416966"/>
              <a:gd name="connsiteX8" fmla="*/ 254427 w 980039"/>
              <a:gd name="connsiteY8" fmla="*/ 241401 h 416966"/>
              <a:gd name="connsiteX9" fmla="*/ 320263 w 980039"/>
              <a:gd name="connsiteY9" fmla="*/ 263347 h 416966"/>
              <a:gd name="connsiteX10" fmla="*/ 342209 w 980039"/>
              <a:gd name="connsiteY10" fmla="*/ 277977 h 416966"/>
              <a:gd name="connsiteX11" fmla="*/ 459252 w 980039"/>
              <a:gd name="connsiteY11" fmla="*/ 270662 h 416966"/>
              <a:gd name="connsiteX12" fmla="*/ 481198 w 980039"/>
              <a:gd name="connsiteY12" fmla="*/ 263347 h 416966"/>
              <a:gd name="connsiteX13" fmla="*/ 568980 w 980039"/>
              <a:gd name="connsiteY13" fmla="*/ 277977 h 416966"/>
              <a:gd name="connsiteX14" fmla="*/ 620187 w 980039"/>
              <a:gd name="connsiteY14" fmla="*/ 285292 h 416966"/>
              <a:gd name="connsiteX15" fmla="*/ 642132 w 980039"/>
              <a:gd name="connsiteY15" fmla="*/ 299923 h 416966"/>
              <a:gd name="connsiteX16" fmla="*/ 759175 w 980039"/>
              <a:gd name="connsiteY16" fmla="*/ 329184 h 416966"/>
              <a:gd name="connsiteX17" fmla="*/ 781121 w 980039"/>
              <a:gd name="connsiteY17" fmla="*/ 336499 h 416966"/>
              <a:gd name="connsiteX18" fmla="*/ 803067 w 980039"/>
              <a:gd name="connsiteY18" fmla="*/ 351129 h 416966"/>
              <a:gd name="connsiteX19" fmla="*/ 861588 w 980039"/>
              <a:gd name="connsiteY19" fmla="*/ 358444 h 416966"/>
              <a:gd name="connsiteX20" fmla="*/ 920110 w 980039"/>
              <a:gd name="connsiteY20" fmla="*/ 380390 h 416966"/>
              <a:gd name="connsiteX21" fmla="*/ 942055 w 980039"/>
              <a:gd name="connsiteY21" fmla="*/ 395020 h 416966"/>
              <a:gd name="connsiteX22" fmla="*/ 978631 w 980039"/>
              <a:gd name="connsiteY22" fmla="*/ 416966 h 4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0039" h="416966">
                <a:moveTo>
                  <a:pt x="13025" y="0"/>
                </a:moveTo>
                <a:lnTo>
                  <a:pt x="13025" y="0"/>
                </a:lnTo>
                <a:cubicBezTo>
                  <a:pt x="4127" y="88986"/>
                  <a:pt x="0" y="58163"/>
                  <a:pt x="20340" y="146304"/>
                </a:cubicBezTo>
                <a:cubicBezTo>
                  <a:pt x="22074" y="153817"/>
                  <a:pt x="23688" y="161637"/>
                  <a:pt x="27655" y="168249"/>
                </a:cubicBezTo>
                <a:cubicBezTo>
                  <a:pt x="41822" y="191859"/>
                  <a:pt x="61164" y="185004"/>
                  <a:pt x="86177" y="197510"/>
                </a:cubicBezTo>
                <a:cubicBezTo>
                  <a:pt x="95931" y="202387"/>
                  <a:pt x="105415" y="207844"/>
                  <a:pt x="115438" y="212140"/>
                </a:cubicBezTo>
                <a:cubicBezTo>
                  <a:pt x="122525" y="215177"/>
                  <a:pt x="129997" y="217240"/>
                  <a:pt x="137383" y="219456"/>
                </a:cubicBezTo>
                <a:cubicBezTo>
                  <a:pt x="154386" y="224557"/>
                  <a:pt x="171142" y="230815"/>
                  <a:pt x="188590" y="234086"/>
                </a:cubicBezTo>
                <a:cubicBezTo>
                  <a:pt x="210293" y="238155"/>
                  <a:pt x="232481" y="238963"/>
                  <a:pt x="254427" y="241401"/>
                </a:cubicBezTo>
                <a:cubicBezTo>
                  <a:pt x="286459" y="273435"/>
                  <a:pt x="249203" y="242030"/>
                  <a:pt x="320263" y="263347"/>
                </a:cubicBezTo>
                <a:cubicBezTo>
                  <a:pt x="328684" y="265873"/>
                  <a:pt x="334894" y="273100"/>
                  <a:pt x="342209" y="277977"/>
                </a:cubicBezTo>
                <a:cubicBezTo>
                  <a:pt x="381223" y="275539"/>
                  <a:pt x="420376" y="274754"/>
                  <a:pt x="459252" y="270662"/>
                </a:cubicBezTo>
                <a:cubicBezTo>
                  <a:pt x="466921" y="269855"/>
                  <a:pt x="473504" y="262834"/>
                  <a:pt x="481198" y="263347"/>
                </a:cubicBezTo>
                <a:cubicBezTo>
                  <a:pt x="510797" y="265320"/>
                  <a:pt x="539679" y="273351"/>
                  <a:pt x="568980" y="277977"/>
                </a:cubicBezTo>
                <a:cubicBezTo>
                  <a:pt x="586011" y="280666"/>
                  <a:pt x="603118" y="282854"/>
                  <a:pt x="620187" y="285292"/>
                </a:cubicBezTo>
                <a:cubicBezTo>
                  <a:pt x="627502" y="290169"/>
                  <a:pt x="634098" y="296352"/>
                  <a:pt x="642132" y="299923"/>
                </a:cubicBezTo>
                <a:cubicBezTo>
                  <a:pt x="682401" y="317821"/>
                  <a:pt x="714781" y="318939"/>
                  <a:pt x="759175" y="329184"/>
                </a:cubicBezTo>
                <a:cubicBezTo>
                  <a:pt x="766689" y="330918"/>
                  <a:pt x="774224" y="333051"/>
                  <a:pt x="781121" y="336499"/>
                </a:cubicBezTo>
                <a:cubicBezTo>
                  <a:pt x="788985" y="340431"/>
                  <a:pt x="794585" y="348816"/>
                  <a:pt x="803067" y="351129"/>
                </a:cubicBezTo>
                <a:cubicBezTo>
                  <a:pt x="822033" y="356301"/>
                  <a:pt x="842081" y="356006"/>
                  <a:pt x="861588" y="358444"/>
                </a:cubicBezTo>
                <a:cubicBezTo>
                  <a:pt x="913054" y="392755"/>
                  <a:pt x="847797" y="353273"/>
                  <a:pt x="920110" y="380390"/>
                </a:cubicBezTo>
                <a:cubicBezTo>
                  <a:pt x="928342" y="383477"/>
                  <a:pt x="934192" y="391088"/>
                  <a:pt x="942055" y="395020"/>
                </a:cubicBezTo>
                <a:cubicBezTo>
                  <a:pt x="980039" y="414012"/>
                  <a:pt x="950056" y="388391"/>
                  <a:pt x="978631" y="416966"/>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377492" y="0"/>
            <a:ext cx="1905000" cy="461665"/>
          </a:xfrm>
          <a:prstGeom prst="rect">
            <a:avLst/>
          </a:prstGeom>
          <a:solidFill>
            <a:srgbClr val="FFFF00"/>
          </a:solidFill>
        </p:spPr>
        <p:txBody>
          <a:bodyPr wrap="square" rtlCol="0">
            <a:spAutoFit/>
          </a:bodyPr>
          <a:lstStyle/>
          <a:p>
            <a:r>
              <a:rPr lang="en-US" sz="2400" b="1" dirty="0" smtClean="0"/>
              <a:t>Maria’s River</a:t>
            </a:r>
            <a:endParaRPr lang="en-US" sz="2400" b="1" dirty="0"/>
          </a:p>
        </p:txBody>
      </p:sp>
      <p:sp>
        <p:nvSpPr>
          <p:cNvPr id="56" name="TextBox 55"/>
          <p:cNvSpPr txBox="1"/>
          <p:nvPr/>
        </p:nvSpPr>
        <p:spPr>
          <a:xfrm>
            <a:off x="3409121" y="1295400"/>
            <a:ext cx="2057399" cy="461665"/>
          </a:xfrm>
          <a:prstGeom prst="rect">
            <a:avLst/>
          </a:prstGeom>
          <a:solidFill>
            <a:srgbClr val="FFFF00"/>
          </a:solidFill>
        </p:spPr>
        <p:txBody>
          <a:bodyPr wrap="square" rtlCol="0">
            <a:spAutoFit/>
          </a:bodyPr>
          <a:lstStyle/>
          <a:p>
            <a:r>
              <a:rPr lang="en-US" sz="2400" b="1" dirty="0" smtClean="0"/>
              <a:t>Missouri River</a:t>
            </a:r>
            <a:endParaRPr lang="en-US" sz="2400" b="1" dirty="0"/>
          </a:p>
        </p:txBody>
      </p:sp>
      <p:sp>
        <p:nvSpPr>
          <p:cNvPr id="57" name="TextBox 56"/>
          <p:cNvSpPr txBox="1"/>
          <p:nvPr/>
        </p:nvSpPr>
        <p:spPr>
          <a:xfrm>
            <a:off x="1965863" y="3096465"/>
            <a:ext cx="2442977" cy="461665"/>
          </a:xfrm>
          <a:prstGeom prst="rect">
            <a:avLst/>
          </a:prstGeom>
          <a:solidFill>
            <a:srgbClr val="FFFF00"/>
          </a:solidFill>
        </p:spPr>
        <p:txBody>
          <a:bodyPr wrap="square" rtlCol="0">
            <a:spAutoFit/>
          </a:bodyPr>
          <a:lstStyle/>
          <a:p>
            <a:r>
              <a:rPr lang="en-US" sz="2400" b="1" dirty="0" smtClean="0"/>
              <a:t>Yellowstone River</a:t>
            </a:r>
            <a:endParaRPr lang="en-US" sz="2400" b="1" dirty="0"/>
          </a:p>
        </p:txBody>
      </p:sp>
      <p:sp>
        <p:nvSpPr>
          <p:cNvPr id="33" name="TextBox 32"/>
          <p:cNvSpPr txBox="1"/>
          <p:nvPr/>
        </p:nvSpPr>
        <p:spPr>
          <a:xfrm>
            <a:off x="0" y="4343400"/>
            <a:ext cx="9144000" cy="2323713"/>
          </a:xfrm>
          <a:prstGeom prst="rect">
            <a:avLst/>
          </a:prstGeom>
          <a:noFill/>
          <a:effectLst/>
        </p:spPr>
        <p:txBody>
          <a:bodyPr wrap="square" rtlCol="0">
            <a:spAutoFit/>
          </a:bodyPr>
          <a:lstStyle/>
          <a:p>
            <a:pPr marL="168275" indent="-168275">
              <a:spcAft>
                <a:spcPts val="600"/>
              </a:spcAft>
              <a:buFont typeface="Arial" pitchFamily="34" charset="0"/>
              <a:buChar char="•"/>
            </a:pPr>
            <a:r>
              <a:rPr lang="en-US" sz="2800" b="1" dirty="0" smtClean="0"/>
              <a:t>We </a:t>
            </a:r>
            <a:r>
              <a:rPr lang="en-US" sz="2800" b="1" dirty="0" smtClean="0">
                <a:ln>
                  <a:solidFill>
                    <a:schemeClr val="tx1"/>
                  </a:solidFill>
                </a:ln>
                <a:solidFill>
                  <a:srgbClr val="FF0000"/>
                </a:solidFill>
                <a:effectLst>
                  <a:outerShdw dist="50800" dir="5400000" algn="ctr" rotWithShape="0">
                    <a:schemeClr val="tx1"/>
                  </a:outerShdw>
                </a:effectLst>
              </a:rPr>
              <a:t>gather back at camp</a:t>
            </a:r>
            <a:r>
              <a:rPr lang="en-US" sz="2800" b="1" dirty="0" smtClean="0"/>
              <a:t>, </a:t>
            </a:r>
            <a:r>
              <a:rPr lang="en-US" sz="2800" b="1" dirty="0" smtClean="0">
                <a:ln>
                  <a:solidFill>
                    <a:schemeClr val="tx1"/>
                  </a:solidFill>
                </a:ln>
                <a:solidFill>
                  <a:srgbClr val="FF0000"/>
                </a:solidFill>
                <a:effectLst>
                  <a:outerShdw dist="50800" dir="5400000" algn="ctr" rotWithShape="0">
                    <a:schemeClr val="tx1"/>
                  </a:outerShdw>
                </a:effectLst>
              </a:rPr>
              <a:t>pack our horses; </a:t>
            </a:r>
            <a:r>
              <a:rPr lang="en-US" sz="2800" b="1" dirty="0" smtClean="0"/>
              <a:t>take those left by the Indians &amp; </a:t>
            </a:r>
            <a:r>
              <a:rPr lang="en-US" sz="2800" b="1" dirty="0" smtClean="0">
                <a:ln>
                  <a:solidFill>
                    <a:schemeClr val="tx1"/>
                  </a:solidFill>
                </a:ln>
                <a:solidFill>
                  <a:srgbClr val="FF0000"/>
                </a:solidFill>
                <a:effectLst>
                  <a:outerShdw dist="50800" dir="5400000" algn="ctr" rotWithShape="0">
                    <a:schemeClr val="tx1"/>
                  </a:outerShdw>
                </a:effectLst>
              </a:rPr>
              <a:t>hasten toward the mouth of the Maria’s River</a:t>
            </a:r>
            <a:r>
              <a:rPr lang="en-US" sz="2800" b="1" dirty="0" smtClean="0"/>
              <a:t> </a:t>
            </a:r>
            <a:r>
              <a:rPr lang="en-US" sz="2800" b="1" dirty="0" smtClean="0">
                <a:ln>
                  <a:solidFill>
                    <a:schemeClr val="tx1"/>
                  </a:solidFill>
                </a:ln>
                <a:solidFill>
                  <a:srgbClr val="FF0000"/>
                </a:solidFill>
                <a:effectLst>
                  <a:outerShdw dist="50800" dir="5400000" algn="ctr" rotWithShape="0">
                    <a:schemeClr val="tx1"/>
                  </a:outerShdw>
                </a:effectLst>
              </a:rPr>
              <a:t>hoping to meeting the canoes</a:t>
            </a:r>
            <a:endParaRPr lang="en-US" sz="2800" b="1" dirty="0" smtClean="0"/>
          </a:p>
          <a:p>
            <a:pPr marL="168275" indent="-168275">
              <a:spcAft>
                <a:spcPts val="600"/>
              </a:spcAft>
              <a:buFont typeface="Arial" pitchFamily="34" charset="0"/>
              <a:buChar char="•"/>
            </a:pPr>
            <a:r>
              <a:rPr lang="en-US" sz="2800" b="1" dirty="0" smtClean="0"/>
              <a:t> Lewis believes </a:t>
            </a:r>
            <a:r>
              <a:rPr lang="en-US" sz="2800" b="1" dirty="0" smtClean="0">
                <a:ln>
                  <a:solidFill>
                    <a:schemeClr val="tx1"/>
                  </a:solidFill>
                </a:ln>
                <a:solidFill>
                  <a:srgbClr val="FF0000"/>
                </a:solidFill>
                <a:effectLst>
                  <a:outerShdw dist="50800" dir="5400000" algn="ctr" rotWithShape="0">
                    <a:schemeClr val="tx1"/>
                  </a:outerShdw>
                </a:effectLst>
              </a:rPr>
              <a:t>the Indians will pursue us; Lewis tells the men, “if caught on the plains, fight to the death”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left)">
                                      <p:cBhvr>
                                        <p:cTn id="7" dur="10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Effect transition="in" filter="wipe(left)">
                                      <p:cBhvr>
                                        <p:cTn id="12" dur="1000"/>
                                        <p:tgtEl>
                                          <p:spTgt spid="3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0"/>
            <a:ext cx="9144000" cy="4293704"/>
            <a:chOff x="776749" y="357809"/>
            <a:chExt cx="9144000" cy="4293704"/>
          </a:xfrm>
        </p:grpSpPr>
        <p:pic>
          <p:nvPicPr>
            <p:cNvPr id="24" name="Picture 2" descr="Image map with same links provided elsewhere on this page"/>
            <p:cNvPicPr>
              <a:picLocks noChangeAspect="1" noChangeArrowheads="1"/>
            </p:cNvPicPr>
            <p:nvPr/>
          </p:nvPicPr>
          <p:blipFill>
            <a:blip r:embed="rId3" cstate="print"/>
            <a:srcRect t="6020" r="-2008"/>
            <a:stretch>
              <a:fillRect/>
            </a:stretch>
          </p:blipFill>
          <p:spPr bwMode="auto">
            <a:xfrm>
              <a:off x="5256965" y="357810"/>
              <a:ext cx="4663784" cy="2763078"/>
            </a:xfrm>
            <a:prstGeom prst="rect">
              <a:avLst/>
            </a:prstGeom>
            <a:noFill/>
          </p:spPr>
        </p:pic>
        <p:pic>
          <p:nvPicPr>
            <p:cNvPr id="25" name="Picture 4" descr="Image map with same links provided elsewhere on this page"/>
            <p:cNvPicPr>
              <a:picLocks noChangeAspect="1" noChangeArrowheads="1"/>
            </p:cNvPicPr>
            <p:nvPr/>
          </p:nvPicPr>
          <p:blipFill>
            <a:blip r:embed="rId4" cstate="print"/>
            <a:srcRect t="2560" b="498"/>
            <a:stretch>
              <a:fillRect/>
            </a:stretch>
          </p:blipFill>
          <p:spPr bwMode="auto">
            <a:xfrm>
              <a:off x="776749" y="357809"/>
              <a:ext cx="4572000" cy="4293704"/>
            </a:xfrm>
            <a:prstGeom prst="rect">
              <a:avLst/>
            </a:prstGeom>
            <a:noFill/>
          </p:spPr>
        </p:pic>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21" name="TextBox 20"/>
          <p:cNvSpPr txBox="1">
            <a:spLocks noChangeArrowheads="1"/>
          </p:cNvSpPr>
          <p:nvPr/>
        </p:nvSpPr>
        <p:spPr bwMode="auto">
          <a:xfrm>
            <a:off x="4949686" y="3391704"/>
            <a:ext cx="3548270"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Aug 12</a:t>
            </a:r>
          </a:p>
        </p:txBody>
      </p:sp>
      <p:sp>
        <p:nvSpPr>
          <p:cNvPr id="20" name="TextBox 3"/>
          <p:cNvSpPr txBox="1">
            <a:spLocks noChangeArrowheads="1"/>
          </p:cNvSpPr>
          <p:nvPr/>
        </p:nvSpPr>
        <p:spPr bwMode="auto">
          <a:xfrm>
            <a:off x="4581940" y="2763077"/>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Reconnoiter Mission</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3" name="Group 9"/>
          <p:cNvGrpSpPr/>
          <p:nvPr/>
        </p:nvGrpSpPr>
        <p:grpSpPr>
          <a:xfrm>
            <a:off x="633784" y="3422503"/>
            <a:ext cx="3429000" cy="737175"/>
            <a:chOff x="-533400" y="2885182"/>
            <a:chExt cx="3429000" cy="737175"/>
          </a:xfrm>
        </p:grpSpPr>
        <p:sp>
          <p:nvSpPr>
            <p:cNvPr id="37" name="TextBox 36"/>
            <p:cNvSpPr txBox="1"/>
            <p:nvPr/>
          </p:nvSpPr>
          <p:spPr>
            <a:xfrm>
              <a:off x="-76200" y="3037582"/>
              <a:ext cx="2971800" cy="584775"/>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Camp Fortunate</a:t>
              </a:r>
            </a:p>
          </p:txBody>
        </p:sp>
        <p:sp>
          <p:nvSpPr>
            <p:cNvPr id="38" name="5-Point Star 37"/>
            <p:cNvSpPr/>
            <p:nvPr/>
          </p:nvSpPr>
          <p:spPr>
            <a:xfrm>
              <a:off x="-533400" y="2885182"/>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40"/>
          <p:cNvSpPr/>
          <p:nvPr/>
        </p:nvSpPr>
        <p:spPr>
          <a:xfrm>
            <a:off x="1611630" y="339010"/>
            <a:ext cx="1112520" cy="506810"/>
          </a:xfrm>
          <a:custGeom>
            <a:avLst/>
            <a:gdLst>
              <a:gd name="connsiteX0" fmla="*/ 1112520 w 1112520"/>
              <a:gd name="connsiteY0" fmla="*/ 506810 h 506810"/>
              <a:gd name="connsiteX1" fmla="*/ 1112520 w 1112520"/>
              <a:gd name="connsiteY1" fmla="*/ 506810 h 506810"/>
              <a:gd name="connsiteX2" fmla="*/ 1082040 w 1112520"/>
              <a:gd name="connsiteY2" fmla="*/ 483950 h 506810"/>
              <a:gd name="connsiteX3" fmla="*/ 1062990 w 1112520"/>
              <a:gd name="connsiteY3" fmla="*/ 468710 h 506810"/>
              <a:gd name="connsiteX4" fmla="*/ 1055370 w 1112520"/>
              <a:gd name="connsiteY4" fmla="*/ 457280 h 506810"/>
              <a:gd name="connsiteX5" fmla="*/ 1032510 w 1112520"/>
              <a:gd name="connsiteY5" fmla="*/ 445850 h 506810"/>
              <a:gd name="connsiteX6" fmla="*/ 1036320 w 1112520"/>
              <a:gd name="connsiteY6" fmla="*/ 335360 h 506810"/>
              <a:gd name="connsiteX7" fmla="*/ 1040130 w 1112520"/>
              <a:gd name="connsiteY7" fmla="*/ 323930 h 506810"/>
              <a:gd name="connsiteX8" fmla="*/ 1047750 w 1112520"/>
              <a:gd name="connsiteY8" fmla="*/ 312500 h 506810"/>
              <a:gd name="connsiteX9" fmla="*/ 1051560 w 1112520"/>
              <a:gd name="connsiteY9" fmla="*/ 297260 h 506810"/>
              <a:gd name="connsiteX10" fmla="*/ 1059180 w 1112520"/>
              <a:gd name="connsiteY10" fmla="*/ 285830 h 506810"/>
              <a:gd name="connsiteX11" fmla="*/ 1062990 w 1112520"/>
              <a:gd name="connsiteY11" fmla="*/ 266780 h 506810"/>
              <a:gd name="connsiteX12" fmla="*/ 1055370 w 1112520"/>
              <a:gd name="connsiteY12" fmla="*/ 240110 h 506810"/>
              <a:gd name="connsiteX13" fmla="*/ 1051560 w 1112520"/>
              <a:gd name="connsiteY13" fmla="*/ 228680 h 506810"/>
              <a:gd name="connsiteX14" fmla="*/ 1040130 w 1112520"/>
              <a:gd name="connsiteY14" fmla="*/ 224870 h 506810"/>
              <a:gd name="connsiteX15" fmla="*/ 1021080 w 1112520"/>
              <a:gd name="connsiteY15" fmla="*/ 205820 h 506810"/>
              <a:gd name="connsiteX16" fmla="*/ 990600 w 1112520"/>
              <a:gd name="connsiteY16" fmla="*/ 213440 h 506810"/>
              <a:gd name="connsiteX17" fmla="*/ 933450 w 1112520"/>
              <a:gd name="connsiteY17" fmla="*/ 224870 h 506810"/>
              <a:gd name="connsiteX18" fmla="*/ 922020 w 1112520"/>
              <a:gd name="connsiteY18" fmla="*/ 217250 h 506810"/>
              <a:gd name="connsiteX19" fmla="*/ 910590 w 1112520"/>
              <a:gd name="connsiteY19" fmla="*/ 194390 h 506810"/>
              <a:gd name="connsiteX20" fmla="*/ 895350 w 1112520"/>
              <a:gd name="connsiteY20" fmla="*/ 190580 h 506810"/>
              <a:gd name="connsiteX21" fmla="*/ 826770 w 1112520"/>
              <a:gd name="connsiteY21" fmla="*/ 198200 h 506810"/>
              <a:gd name="connsiteX22" fmla="*/ 815340 w 1112520"/>
              <a:gd name="connsiteY22" fmla="*/ 202010 h 506810"/>
              <a:gd name="connsiteX23" fmla="*/ 781050 w 1112520"/>
              <a:gd name="connsiteY23" fmla="*/ 190580 h 506810"/>
              <a:gd name="connsiteX24" fmla="*/ 762000 w 1112520"/>
              <a:gd name="connsiteY24" fmla="*/ 175340 h 506810"/>
              <a:gd name="connsiteX25" fmla="*/ 750570 w 1112520"/>
              <a:gd name="connsiteY25" fmla="*/ 152480 h 506810"/>
              <a:gd name="connsiteX26" fmla="*/ 727710 w 1112520"/>
              <a:gd name="connsiteY26" fmla="*/ 141050 h 506810"/>
              <a:gd name="connsiteX27" fmla="*/ 716280 w 1112520"/>
              <a:gd name="connsiteY27" fmla="*/ 133430 h 506810"/>
              <a:gd name="connsiteX28" fmla="*/ 681990 w 1112520"/>
              <a:gd name="connsiteY28" fmla="*/ 144860 h 506810"/>
              <a:gd name="connsiteX29" fmla="*/ 666750 w 1112520"/>
              <a:gd name="connsiteY29" fmla="*/ 118190 h 506810"/>
              <a:gd name="connsiteX30" fmla="*/ 575310 w 1112520"/>
              <a:gd name="connsiteY30" fmla="*/ 125810 h 506810"/>
              <a:gd name="connsiteX31" fmla="*/ 434340 w 1112520"/>
              <a:gd name="connsiteY31" fmla="*/ 118190 h 506810"/>
              <a:gd name="connsiteX32" fmla="*/ 415290 w 1112520"/>
              <a:gd name="connsiteY32" fmla="*/ 102950 h 506810"/>
              <a:gd name="connsiteX33" fmla="*/ 369570 w 1112520"/>
              <a:gd name="connsiteY33" fmla="*/ 95330 h 506810"/>
              <a:gd name="connsiteX34" fmla="*/ 316230 w 1112520"/>
              <a:gd name="connsiteY34" fmla="*/ 87710 h 506810"/>
              <a:gd name="connsiteX35" fmla="*/ 304800 w 1112520"/>
              <a:gd name="connsiteY35" fmla="*/ 83900 h 506810"/>
              <a:gd name="connsiteX36" fmla="*/ 281940 w 1112520"/>
              <a:gd name="connsiteY36" fmla="*/ 80090 h 506810"/>
              <a:gd name="connsiteX37" fmla="*/ 243840 w 1112520"/>
              <a:gd name="connsiteY37" fmla="*/ 61040 h 506810"/>
              <a:gd name="connsiteX38" fmla="*/ 209550 w 1112520"/>
              <a:gd name="connsiteY38" fmla="*/ 49610 h 506810"/>
              <a:gd name="connsiteX39" fmla="*/ 152400 w 1112520"/>
              <a:gd name="connsiteY39" fmla="*/ 41990 h 506810"/>
              <a:gd name="connsiteX40" fmla="*/ 148590 w 1112520"/>
              <a:gd name="connsiteY40" fmla="*/ 22940 h 506810"/>
              <a:gd name="connsiteX41" fmla="*/ 87630 w 1112520"/>
              <a:gd name="connsiteY41" fmla="*/ 19130 h 506810"/>
              <a:gd name="connsiteX42" fmla="*/ 60960 w 1112520"/>
              <a:gd name="connsiteY42" fmla="*/ 7700 h 506810"/>
              <a:gd name="connsiteX43" fmla="*/ 49530 w 1112520"/>
              <a:gd name="connsiteY43" fmla="*/ 80 h 506810"/>
              <a:gd name="connsiteX44" fmla="*/ 0 w 1112520"/>
              <a:gd name="connsiteY44" fmla="*/ 3890 h 50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2520" h="506810">
                <a:moveTo>
                  <a:pt x="1112520" y="506810"/>
                </a:moveTo>
                <a:lnTo>
                  <a:pt x="1112520" y="506810"/>
                </a:lnTo>
                <a:cubicBezTo>
                  <a:pt x="1102360" y="499190"/>
                  <a:pt x="1091480" y="492446"/>
                  <a:pt x="1082040" y="483950"/>
                </a:cubicBezTo>
                <a:cubicBezTo>
                  <a:pt x="1061765" y="465703"/>
                  <a:pt x="1087909" y="477016"/>
                  <a:pt x="1062990" y="468710"/>
                </a:cubicBezTo>
                <a:cubicBezTo>
                  <a:pt x="1060450" y="464900"/>
                  <a:pt x="1058608" y="460518"/>
                  <a:pt x="1055370" y="457280"/>
                </a:cubicBezTo>
                <a:cubicBezTo>
                  <a:pt x="1047984" y="449894"/>
                  <a:pt x="1041806" y="448949"/>
                  <a:pt x="1032510" y="445850"/>
                </a:cubicBezTo>
                <a:cubicBezTo>
                  <a:pt x="1033780" y="409020"/>
                  <a:pt x="1034021" y="372140"/>
                  <a:pt x="1036320" y="335360"/>
                </a:cubicBezTo>
                <a:cubicBezTo>
                  <a:pt x="1036571" y="331352"/>
                  <a:pt x="1038334" y="327522"/>
                  <a:pt x="1040130" y="323930"/>
                </a:cubicBezTo>
                <a:cubicBezTo>
                  <a:pt x="1042178" y="319834"/>
                  <a:pt x="1045210" y="316310"/>
                  <a:pt x="1047750" y="312500"/>
                </a:cubicBezTo>
                <a:cubicBezTo>
                  <a:pt x="1049020" y="307420"/>
                  <a:pt x="1049497" y="302073"/>
                  <a:pt x="1051560" y="297260"/>
                </a:cubicBezTo>
                <a:cubicBezTo>
                  <a:pt x="1053364" y="293051"/>
                  <a:pt x="1057572" y="290117"/>
                  <a:pt x="1059180" y="285830"/>
                </a:cubicBezTo>
                <a:cubicBezTo>
                  <a:pt x="1061454" y="279767"/>
                  <a:pt x="1061720" y="273130"/>
                  <a:pt x="1062990" y="266780"/>
                </a:cubicBezTo>
                <a:cubicBezTo>
                  <a:pt x="1060450" y="257890"/>
                  <a:pt x="1058027" y="248966"/>
                  <a:pt x="1055370" y="240110"/>
                </a:cubicBezTo>
                <a:cubicBezTo>
                  <a:pt x="1054216" y="236263"/>
                  <a:pt x="1054400" y="231520"/>
                  <a:pt x="1051560" y="228680"/>
                </a:cubicBezTo>
                <a:cubicBezTo>
                  <a:pt x="1048720" y="225840"/>
                  <a:pt x="1043940" y="226140"/>
                  <a:pt x="1040130" y="224870"/>
                </a:cubicBezTo>
                <a:cubicBezTo>
                  <a:pt x="1035974" y="218635"/>
                  <a:pt x="1030316" y="206975"/>
                  <a:pt x="1021080" y="205820"/>
                </a:cubicBezTo>
                <a:cubicBezTo>
                  <a:pt x="1010170" y="204456"/>
                  <a:pt x="1000683" y="211279"/>
                  <a:pt x="990600" y="213440"/>
                </a:cubicBezTo>
                <a:cubicBezTo>
                  <a:pt x="900755" y="232693"/>
                  <a:pt x="978243" y="213672"/>
                  <a:pt x="933450" y="224870"/>
                </a:cubicBezTo>
                <a:cubicBezTo>
                  <a:pt x="929640" y="222330"/>
                  <a:pt x="924881" y="220826"/>
                  <a:pt x="922020" y="217250"/>
                </a:cubicBezTo>
                <a:cubicBezTo>
                  <a:pt x="913327" y="206383"/>
                  <a:pt x="924355" y="203567"/>
                  <a:pt x="910590" y="194390"/>
                </a:cubicBezTo>
                <a:cubicBezTo>
                  <a:pt x="906233" y="191485"/>
                  <a:pt x="900430" y="191850"/>
                  <a:pt x="895350" y="190580"/>
                </a:cubicBezTo>
                <a:cubicBezTo>
                  <a:pt x="872490" y="193120"/>
                  <a:pt x="849540" y="194947"/>
                  <a:pt x="826770" y="198200"/>
                </a:cubicBezTo>
                <a:cubicBezTo>
                  <a:pt x="822794" y="198768"/>
                  <a:pt x="819301" y="202670"/>
                  <a:pt x="815340" y="202010"/>
                </a:cubicBezTo>
                <a:cubicBezTo>
                  <a:pt x="803456" y="200029"/>
                  <a:pt x="781050" y="190580"/>
                  <a:pt x="781050" y="190580"/>
                </a:cubicBezTo>
                <a:cubicBezTo>
                  <a:pt x="759212" y="157823"/>
                  <a:pt x="788290" y="196372"/>
                  <a:pt x="762000" y="175340"/>
                </a:cubicBezTo>
                <a:cubicBezTo>
                  <a:pt x="744157" y="161065"/>
                  <a:pt x="762841" y="167818"/>
                  <a:pt x="750570" y="152480"/>
                </a:cubicBezTo>
                <a:cubicBezTo>
                  <a:pt x="743291" y="143381"/>
                  <a:pt x="736913" y="145651"/>
                  <a:pt x="727710" y="141050"/>
                </a:cubicBezTo>
                <a:cubicBezTo>
                  <a:pt x="723614" y="139002"/>
                  <a:pt x="720090" y="135970"/>
                  <a:pt x="716280" y="133430"/>
                </a:cubicBezTo>
                <a:cubicBezTo>
                  <a:pt x="690078" y="150898"/>
                  <a:pt x="702108" y="151566"/>
                  <a:pt x="681990" y="144860"/>
                </a:cubicBezTo>
                <a:cubicBezTo>
                  <a:pt x="679738" y="138104"/>
                  <a:pt x="674951" y="119728"/>
                  <a:pt x="666750" y="118190"/>
                </a:cubicBezTo>
                <a:cubicBezTo>
                  <a:pt x="663559" y="117592"/>
                  <a:pt x="582607" y="125147"/>
                  <a:pt x="575310" y="125810"/>
                </a:cubicBezTo>
                <a:cubicBezTo>
                  <a:pt x="528320" y="123270"/>
                  <a:pt x="481267" y="121710"/>
                  <a:pt x="434340" y="118190"/>
                </a:cubicBezTo>
                <a:cubicBezTo>
                  <a:pt x="398023" y="115466"/>
                  <a:pt x="448560" y="114832"/>
                  <a:pt x="415290" y="102950"/>
                </a:cubicBezTo>
                <a:cubicBezTo>
                  <a:pt x="400740" y="97754"/>
                  <a:pt x="384810" y="97870"/>
                  <a:pt x="369570" y="95330"/>
                </a:cubicBezTo>
                <a:cubicBezTo>
                  <a:pt x="346570" y="72330"/>
                  <a:pt x="367804" y="87710"/>
                  <a:pt x="316230" y="87710"/>
                </a:cubicBezTo>
                <a:cubicBezTo>
                  <a:pt x="312214" y="87710"/>
                  <a:pt x="308720" y="84771"/>
                  <a:pt x="304800" y="83900"/>
                </a:cubicBezTo>
                <a:cubicBezTo>
                  <a:pt x="297259" y="82224"/>
                  <a:pt x="289560" y="81360"/>
                  <a:pt x="281940" y="80090"/>
                </a:cubicBezTo>
                <a:cubicBezTo>
                  <a:pt x="267952" y="59108"/>
                  <a:pt x="280040" y="71687"/>
                  <a:pt x="243840" y="61040"/>
                </a:cubicBezTo>
                <a:cubicBezTo>
                  <a:pt x="232281" y="57640"/>
                  <a:pt x="209550" y="49610"/>
                  <a:pt x="209550" y="49610"/>
                </a:cubicBezTo>
                <a:cubicBezTo>
                  <a:pt x="181296" y="51783"/>
                  <a:pt x="162059" y="67747"/>
                  <a:pt x="152400" y="41990"/>
                </a:cubicBezTo>
                <a:cubicBezTo>
                  <a:pt x="150126" y="35927"/>
                  <a:pt x="154697" y="25095"/>
                  <a:pt x="148590" y="22940"/>
                </a:cubicBezTo>
                <a:cubicBezTo>
                  <a:pt x="129391" y="16164"/>
                  <a:pt x="107950" y="20400"/>
                  <a:pt x="87630" y="19130"/>
                </a:cubicBezTo>
                <a:cubicBezTo>
                  <a:pt x="58934" y="0"/>
                  <a:pt x="95404" y="22462"/>
                  <a:pt x="60960" y="7700"/>
                </a:cubicBezTo>
                <a:cubicBezTo>
                  <a:pt x="56751" y="5896"/>
                  <a:pt x="53340" y="2620"/>
                  <a:pt x="49530" y="80"/>
                </a:cubicBezTo>
                <a:cubicBezTo>
                  <a:pt x="12749" y="4678"/>
                  <a:pt x="29289" y="3890"/>
                  <a:pt x="0" y="389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469654" y="1095857"/>
            <a:ext cx="1746966" cy="747175"/>
          </a:xfrm>
          <a:custGeom>
            <a:avLst/>
            <a:gdLst>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43785 w 1739851"/>
              <a:gd name="connsiteY88" fmla="*/ 106739 h 747175"/>
              <a:gd name="connsiteX89" fmla="*/ 1679365 w 1739851"/>
              <a:gd name="connsiteY89" fmla="*/ 113855 h 747175"/>
              <a:gd name="connsiteX90" fmla="*/ 1690039 w 1739851"/>
              <a:gd name="connsiteY90" fmla="*/ 120971 h 747175"/>
              <a:gd name="connsiteX91" fmla="*/ 1700713 w 1739851"/>
              <a:gd name="connsiteY91" fmla="*/ 131645 h 747175"/>
              <a:gd name="connsiteX92" fmla="*/ 1714945 w 1739851"/>
              <a:gd name="connsiteY92" fmla="*/ 138761 h 747175"/>
              <a:gd name="connsiteX93" fmla="*/ 1725619 w 1739851"/>
              <a:gd name="connsiteY93" fmla="*/ 149435 h 747175"/>
              <a:gd name="connsiteX94" fmla="*/ 1739851 w 1739851"/>
              <a:gd name="connsiteY94"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690039 w 1739851"/>
              <a:gd name="connsiteY89" fmla="*/ 120971 h 747175"/>
              <a:gd name="connsiteX90" fmla="*/ 1700713 w 1739851"/>
              <a:gd name="connsiteY90" fmla="*/ 131645 h 747175"/>
              <a:gd name="connsiteX91" fmla="*/ 1714945 w 1739851"/>
              <a:gd name="connsiteY91" fmla="*/ 138761 h 747175"/>
              <a:gd name="connsiteX92" fmla="*/ 1725619 w 1739851"/>
              <a:gd name="connsiteY92" fmla="*/ 149435 h 747175"/>
              <a:gd name="connsiteX93" fmla="*/ 1739851 w 1739851"/>
              <a:gd name="connsiteY93"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25619 w 1739851"/>
              <a:gd name="connsiteY91" fmla="*/ 149435 h 747175"/>
              <a:gd name="connsiteX92" fmla="*/ 1739851 w 1739851"/>
              <a:gd name="connsiteY92"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39851 w 1739851"/>
              <a:gd name="connsiteY91"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39851 w 1739851"/>
              <a:gd name="connsiteY90"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39851 w 1739851"/>
              <a:gd name="connsiteY89"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739851 w 1739851"/>
              <a:gd name="connsiteY88" fmla="*/ 152993 h 747175"/>
              <a:gd name="connsiteX0" fmla="*/ 0 w 1746966"/>
              <a:gd name="connsiteY0" fmla="*/ 747175 h 747175"/>
              <a:gd name="connsiteX1" fmla="*/ 0 w 1746966"/>
              <a:gd name="connsiteY1" fmla="*/ 747175 h 747175"/>
              <a:gd name="connsiteX2" fmla="*/ 42696 w 1746966"/>
              <a:gd name="connsiteY2" fmla="*/ 725827 h 747175"/>
              <a:gd name="connsiteX3" fmla="*/ 60486 w 1746966"/>
              <a:gd name="connsiteY3" fmla="*/ 722269 h 747175"/>
              <a:gd name="connsiteX4" fmla="*/ 71159 w 1746966"/>
              <a:gd name="connsiteY4" fmla="*/ 715153 h 747175"/>
              <a:gd name="connsiteX5" fmla="*/ 103181 w 1746966"/>
              <a:gd name="connsiteY5" fmla="*/ 704479 h 747175"/>
              <a:gd name="connsiteX6" fmla="*/ 113855 w 1746966"/>
              <a:gd name="connsiteY6" fmla="*/ 700921 h 747175"/>
              <a:gd name="connsiteX7" fmla="*/ 124529 w 1746966"/>
              <a:gd name="connsiteY7" fmla="*/ 693805 h 747175"/>
              <a:gd name="connsiteX8" fmla="*/ 131645 w 1746966"/>
              <a:gd name="connsiteY8" fmla="*/ 683131 h 747175"/>
              <a:gd name="connsiteX9" fmla="*/ 156551 w 1746966"/>
              <a:gd name="connsiteY9" fmla="*/ 676015 h 747175"/>
              <a:gd name="connsiteX10" fmla="*/ 170783 w 1746966"/>
              <a:gd name="connsiteY10" fmla="*/ 668899 h 747175"/>
              <a:gd name="connsiteX11" fmla="*/ 185015 w 1746966"/>
              <a:gd name="connsiteY11" fmla="*/ 665341 h 747175"/>
              <a:gd name="connsiteX12" fmla="*/ 316660 w 1746966"/>
              <a:gd name="connsiteY12" fmla="*/ 654668 h 747175"/>
              <a:gd name="connsiteX13" fmla="*/ 362914 w 1746966"/>
              <a:gd name="connsiteY13" fmla="*/ 636878 h 747175"/>
              <a:gd name="connsiteX14" fmla="*/ 409167 w 1746966"/>
              <a:gd name="connsiteY14" fmla="*/ 636878 h 747175"/>
              <a:gd name="connsiteX15" fmla="*/ 419841 w 1746966"/>
              <a:gd name="connsiteY15" fmla="*/ 633320 h 747175"/>
              <a:gd name="connsiteX16" fmla="*/ 441189 w 1746966"/>
              <a:gd name="connsiteY16" fmla="*/ 619088 h 747175"/>
              <a:gd name="connsiteX17" fmla="*/ 444747 w 1746966"/>
              <a:gd name="connsiteY17" fmla="*/ 608414 h 747175"/>
              <a:gd name="connsiteX18" fmla="*/ 462537 w 1746966"/>
              <a:gd name="connsiteY18" fmla="*/ 601298 h 747175"/>
              <a:gd name="connsiteX19" fmla="*/ 473211 w 1746966"/>
              <a:gd name="connsiteY19" fmla="*/ 597740 h 747175"/>
              <a:gd name="connsiteX20" fmla="*/ 498117 w 1746966"/>
              <a:gd name="connsiteY20" fmla="*/ 587066 h 747175"/>
              <a:gd name="connsiteX21" fmla="*/ 508791 w 1746966"/>
              <a:gd name="connsiteY21" fmla="*/ 565718 h 747175"/>
              <a:gd name="connsiteX22" fmla="*/ 512349 w 1746966"/>
              <a:gd name="connsiteY22" fmla="*/ 555044 h 747175"/>
              <a:gd name="connsiteX23" fmla="*/ 519465 w 1746966"/>
              <a:gd name="connsiteY23" fmla="*/ 540812 h 747175"/>
              <a:gd name="connsiteX24" fmla="*/ 530138 w 1746966"/>
              <a:gd name="connsiteY24" fmla="*/ 519464 h 747175"/>
              <a:gd name="connsiteX25" fmla="*/ 533696 w 1746966"/>
              <a:gd name="connsiteY25" fmla="*/ 451863 h 747175"/>
              <a:gd name="connsiteX26" fmla="*/ 540812 w 1746966"/>
              <a:gd name="connsiteY26" fmla="*/ 430515 h 747175"/>
              <a:gd name="connsiteX27" fmla="*/ 551486 w 1746966"/>
              <a:gd name="connsiteY27" fmla="*/ 394935 h 747175"/>
              <a:gd name="connsiteX28" fmla="*/ 558602 w 1746966"/>
              <a:gd name="connsiteY28" fmla="*/ 348682 h 747175"/>
              <a:gd name="connsiteX29" fmla="*/ 565718 w 1746966"/>
              <a:gd name="connsiteY29" fmla="*/ 338008 h 747175"/>
              <a:gd name="connsiteX30" fmla="*/ 576392 w 1746966"/>
              <a:gd name="connsiteY30" fmla="*/ 316660 h 747175"/>
              <a:gd name="connsiteX31" fmla="*/ 587066 w 1746966"/>
              <a:gd name="connsiteY31" fmla="*/ 313102 h 747175"/>
              <a:gd name="connsiteX32" fmla="*/ 597740 w 1746966"/>
              <a:gd name="connsiteY32" fmla="*/ 305986 h 747175"/>
              <a:gd name="connsiteX33" fmla="*/ 608414 w 1746966"/>
              <a:gd name="connsiteY33" fmla="*/ 302428 h 747175"/>
              <a:gd name="connsiteX34" fmla="*/ 622646 w 1746966"/>
              <a:gd name="connsiteY34" fmla="*/ 295312 h 747175"/>
              <a:gd name="connsiteX35" fmla="*/ 633320 w 1746966"/>
              <a:gd name="connsiteY35" fmla="*/ 273964 h 747175"/>
              <a:gd name="connsiteX36" fmla="*/ 636878 w 1746966"/>
              <a:gd name="connsiteY36" fmla="*/ 263290 h 747175"/>
              <a:gd name="connsiteX37" fmla="*/ 647552 w 1746966"/>
              <a:gd name="connsiteY37" fmla="*/ 259732 h 747175"/>
              <a:gd name="connsiteX38" fmla="*/ 654668 w 1746966"/>
              <a:gd name="connsiteY38" fmla="*/ 249058 h 747175"/>
              <a:gd name="connsiteX39" fmla="*/ 665342 w 1746966"/>
              <a:gd name="connsiteY39" fmla="*/ 245500 h 747175"/>
              <a:gd name="connsiteX40" fmla="*/ 690247 w 1746966"/>
              <a:gd name="connsiteY40" fmla="*/ 238384 h 747175"/>
              <a:gd name="connsiteX41" fmla="*/ 761407 w 1746966"/>
              <a:gd name="connsiteY41" fmla="*/ 245500 h 747175"/>
              <a:gd name="connsiteX42" fmla="*/ 782755 w 1746966"/>
              <a:gd name="connsiteY42" fmla="*/ 238384 h 747175"/>
              <a:gd name="connsiteX43" fmla="*/ 796987 w 1746966"/>
              <a:gd name="connsiteY43" fmla="*/ 234826 h 747175"/>
              <a:gd name="connsiteX44" fmla="*/ 807661 w 1746966"/>
              <a:gd name="connsiteY44" fmla="*/ 224152 h 747175"/>
              <a:gd name="connsiteX45" fmla="*/ 818335 w 1746966"/>
              <a:gd name="connsiteY45" fmla="*/ 217036 h 747175"/>
              <a:gd name="connsiteX46" fmla="*/ 836124 w 1746966"/>
              <a:gd name="connsiteY46" fmla="*/ 202804 h 747175"/>
              <a:gd name="connsiteX47" fmla="*/ 850356 w 1746966"/>
              <a:gd name="connsiteY47" fmla="*/ 181457 h 747175"/>
              <a:gd name="connsiteX48" fmla="*/ 853914 w 1746966"/>
              <a:gd name="connsiteY48" fmla="*/ 170783 h 747175"/>
              <a:gd name="connsiteX49" fmla="*/ 864588 w 1746966"/>
              <a:gd name="connsiteY49" fmla="*/ 160109 h 747175"/>
              <a:gd name="connsiteX50" fmla="*/ 882378 w 1746966"/>
              <a:gd name="connsiteY50" fmla="*/ 145877 h 747175"/>
              <a:gd name="connsiteX51" fmla="*/ 885936 w 1746966"/>
              <a:gd name="connsiteY51" fmla="*/ 135203 h 747175"/>
              <a:gd name="connsiteX52" fmla="*/ 893052 w 1746966"/>
              <a:gd name="connsiteY52" fmla="*/ 124529 h 747175"/>
              <a:gd name="connsiteX53" fmla="*/ 903726 w 1746966"/>
              <a:gd name="connsiteY53" fmla="*/ 88949 h 747175"/>
              <a:gd name="connsiteX54" fmla="*/ 914400 w 1746966"/>
              <a:gd name="connsiteY54" fmla="*/ 46254 h 747175"/>
              <a:gd name="connsiteX55" fmla="*/ 921516 w 1746966"/>
              <a:gd name="connsiteY55" fmla="*/ 10674 h 747175"/>
              <a:gd name="connsiteX56" fmla="*/ 928632 w 1746966"/>
              <a:gd name="connsiteY56" fmla="*/ 0 h 747175"/>
              <a:gd name="connsiteX57" fmla="*/ 953538 w 1746966"/>
              <a:gd name="connsiteY57" fmla="*/ 3558 h 747175"/>
              <a:gd name="connsiteX58" fmla="*/ 964212 w 1746966"/>
              <a:gd name="connsiteY58" fmla="*/ 7116 h 747175"/>
              <a:gd name="connsiteX59" fmla="*/ 978443 w 1746966"/>
              <a:gd name="connsiteY59" fmla="*/ 28464 h 747175"/>
              <a:gd name="connsiteX60" fmla="*/ 989117 w 1746966"/>
              <a:gd name="connsiteY60" fmla="*/ 39138 h 747175"/>
              <a:gd name="connsiteX61" fmla="*/ 999791 w 1746966"/>
              <a:gd name="connsiteY61" fmla="*/ 42696 h 747175"/>
              <a:gd name="connsiteX62" fmla="*/ 1028255 w 1746966"/>
              <a:gd name="connsiteY62" fmla="*/ 53369 h 747175"/>
              <a:gd name="connsiteX63" fmla="*/ 1042487 w 1746966"/>
              <a:gd name="connsiteY63" fmla="*/ 60485 h 747175"/>
              <a:gd name="connsiteX64" fmla="*/ 1046045 w 1746966"/>
              <a:gd name="connsiteY64" fmla="*/ 71159 h 747175"/>
              <a:gd name="connsiteX65" fmla="*/ 1056719 w 1746966"/>
              <a:gd name="connsiteY65" fmla="*/ 74717 h 747175"/>
              <a:gd name="connsiteX66" fmla="*/ 1067393 w 1746966"/>
              <a:gd name="connsiteY66" fmla="*/ 81833 h 747175"/>
              <a:gd name="connsiteX67" fmla="*/ 1085183 w 1746966"/>
              <a:gd name="connsiteY67" fmla="*/ 99623 h 747175"/>
              <a:gd name="connsiteX68" fmla="*/ 1088741 w 1746966"/>
              <a:gd name="connsiteY68" fmla="*/ 110297 h 747175"/>
              <a:gd name="connsiteX69" fmla="*/ 1167016 w 1746966"/>
              <a:gd name="connsiteY69" fmla="*/ 117413 h 747175"/>
              <a:gd name="connsiteX70" fmla="*/ 1188364 w 1746966"/>
              <a:gd name="connsiteY70" fmla="*/ 120971 h 747175"/>
              <a:gd name="connsiteX71" fmla="*/ 1206154 w 1746966"/>
              <a:gd name="connsiteY71" fmla="*/ 128087 h 747175"/>
              <a:gd name="connsiteX72" fmla="*/ 1220386 w 1746966"/>
              <a:gd name="connsiteY72" fmla="*/ 131645 h 747175"/>
              <a:gd name="connsiteX73" fmla="*/ 1231060 w 1746966"/>
              <a:gd name="connsiteY73" fmla="*/ 142319 h 747175"/>
              <a:gd name="connsiteX74" fmla="*/ 1344915 w 1746966"/>
              <a:gd name="connsiteY74" fmla="*/ 135203 h 747175"/>
              <a:gd name="connsiteX75" fmla="*/ 1376937 w 1746966"/>
              <a:gd name="connsiteY75" fmla="*/ 131645 h 747175"/>
              <a:gd name="connsiteX76" fmla="*/ 1387611 w 1746966"/>
              <a:gd name="connsiteY76" fmla="*/ 124529 h 747175"/>
              <a:gd name="connsiteX77" fmla="*/ 1426749 w 1746966"/>
              <a:gd name="connsiteY77" fmla="*/ 120971 h 747175"/>
              <a:gd name="connsiteX78" fmla="*/ 1465886 w 1746966"/>
              <a:gd name="connsiteY78" fmla="*/ 113855 h 747175"/>
              <a:gd name="connsiteX79" fmla="*/ 1480118 w 1746966"/>
              <a:gd name="connsiteY79" fmla="*/ 110297 h 747175"/>
              <a:gd name="connsiteX80" fmla="*/ 1501466 w 1746966"/>
              <a:gd name="connsiteY80" fmla="*/ 99623 h 747175"/>
              <a:gd name="connsiteX81" fmla="*/ 1505024 w 1746966"/>
              <a:gd name="connsiteY81" fmla="*/ 88949 h 747175"/>
              <a:gd name="connsiteX82" fmla="*/ 1515698 w 1746966"/>
              <a:gd name="connsiteY82" fmla="*/ 85391 h 747175"/>
              <a:gd name="connsiteX83" fmla="*/ 1526372 w 1746966"/>
              <a:gd name="connsiteY83" fmla="*/ 78275 h 747175"/>
              <a:gd name="connsiteX84" fmla="*/ 1572626 w 1746966"/>
              <a:gd name="connsiteY84" fmla="*/ 85391 h 747175"/>
              <a:gd name="connsiteX85" fmla="*/ 1604647 w 1746966"/>
              <a:gd name="connsiteY85" fmla="*/ 92507 h 747175"/>
              <a:gd name="connsiteX86" fmla="*/ 1622437 w 1746966"/>
              <a:gd name="connsiteY86" fmla="*/ 96065 h 747175"/>
              <a:gd name="connsiteX87" fmla="*/ 1633111 w 1746966"/>
              <a:gd name="connsiteY87" fmla="*/ 103181 h 747175"/>
              <a:gd name="connsiteX88" fmla="*/ 1746966 w 1746966"/>
              <a:gd name="connsiteY88" fmla="*/ 106739 h 74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746966" h="747175">
                <a:moveTo>
                  <a:pt x="0" y="747175"/>
                </a:moveTo>
                <a:lnTo>
                  <a:pt x="0" y="747175"/>
                </a:lnTo>
                <a:cubicBezTo>
                  <a:pt x="14232" y="740059"/>
                  <a:pt x="27983" y="731885"/>
                  <a:pt x="42696" y="725827"/>
                </a:cubicBezTo>
                <a:cubicBezTo>
                  <a:pt x="48288" y="723524"/>
                  <a:pt x="54824" y="724392"/>
                  <a:pt x="60486" y="722269"/>
                </a:cubicBezTo>
                <a:cubicBezTo>
                  <a:pt x="64490" y="720768"/>
                  <a:pt x="67212" y="716798"/>
                  <a:pt x="71159" y="715153"/>
                </a:cubicBezTo>
                <a:cubicBezTo>
                  <a:pt x="81545" y="710825"/>
                  <a:pt x="92507" y="708037"/>
                  <a:pt x="103181" y="704479"/>
                </a:cubicBezTo>
                <a:cubicBezTo>
                  <a:pt x="106739" y="703293"/>
                  <a:pt x="110734" y="703001"/>
                  <a:pt x="113855" y="700921"/>
                </a:cubicBezTo>
                <a:lnTo>
                  <a:pt x="124529" y="693805"/>
                </a:lnTo>
                <a:cubicBezTo>
                  <a:pt x="126901" y="690247"/>
                  <a:pt x="128306" y="685802"/>
                  <a:pt x="131645" y="683131"/>
                </a:cubicBezTo>
                <a:cubicBezTo>
                  <a:pt x="134175" y="681107"/>
                  <a:pt x="155348" y="676466"/>
                  <a:pt x="156551" y="676015"/>
                </a:cubicBezTo>
                <a:cubicBezTo>
                  <a:pt x="161517" y="674153"/>
                  <a:pt x="165817" y="670761"/>
                  <a:pt x="170783" y="668899"/>
                </a:cubicBezTo>
                <a:cubicBezTo>
                  <a:pt x="175362" y="667182"/>
                  <a:pt x="180209" y="666242"/>
                  <a:pt x="185015" y="665341"/>
                </a:cubicBezTo>
                <a:cubicBezTo>
                  <a:pt x="246817" y="653753"/>
                  <a:pt x="234196" y="657966"/>
                  <a:pt x="316660" y="654668"/>
                </a:cubicBezTo>
                <a:cubicBezTo>
                  <a:pt x="353714" y="642317"/>
                  <a:pt x="338618" y="649026"/>
                  <a:pt x="362914" y="636878"/>
                </a:cubicBezTo>
                <a:cubicBezTo>
                  <a:pt x="388237" y="641099"/>
                  <a:pt x="382114" y="642289"/>
                  <a:pt x="409167" y="636878"/>
                </a:cubicBezTo>
                <a:cubicBezTo>
                  <a:pt x="412845" y="636142"/>
                  <a:pt x="416563" y="635141"/>
                  <a:pt x="419841" y="633320"/>
                </a:cubicBezTo>
                <a:cubicBezTo>
                  <a:pt x="427317" y="629167"/>
                  <a:pt x="441189" y="619088"/>
                  <a:pt x="441189" y="619088"/>
                </a:cubicBezTo>
                <a:cubicBezTo>
                  <a:pt x="442375" y="615530"/>
                  <a:pt x="441866" y="610815"/>
                  <a:pt x="444747" y="608414"/>
                </a:cubicBezTo>
                <a:cubicBezTo>
                  <a:pt x="449653" y="604325"/>
                  <a:pt x="456557" y="603541"/>
                  <a:pt x="462537" y="601298"/>
                </a:cubicBezTo>
                <a:cubicBezTo>
                  <a:pt x="466049" y="599981"/>
                  <a:pt x="469764" y="599217"/>
                  <a:pt x="473211" y="597740"/>
                </a:cubicBezTo>
                <a:cubicBezTo>
                  <a:pt x="503987" y="584550"/>
                  <a:pt x="473085" y="595410"/>
                  <a:pt x="498117" y="587066"/>
                </a:cubicBezTo>
                <a:cubicBezTo>
                  <a:pt x="507060" y="560237"/>
                  <a:pt x="494996" y="593307"/>
                  <a:pt x="508791" y="565718"/>
                </a:cubicBezTo>
                <a:cubicBezTo>
                  <a:pt x="510468" y="562363"/>
                  <a:pt x="510872" y="558491"/>
                  <a:pt x="512349" y="555044"/>
                </a:cubicBezTo>
                <a:cubicBezTo>
                  <a:pt x="514438" y="550169"/>
                  <a:pt x="517376" y="545687"/>
                  <a:pt x="519465" y="540812"/>
                </a:cubicBezTo>
                <a:cubicBezTo>
                  <a:pt x="528304" y="520186"/>
                  <a:pt x="516461" y="539980"/>
                  <a:pt x="530138" y="519464"/>
                </a:cubicBezTo>
                <a:cubicBezTo>
                  <a:pt x="531324" y="496930"/>
                  <a:pt x="531007" y="474267"/>
                  <a:pt x="533696" y="451863"/>
                </a:cubicBezTo>
                <a:cubicBezTo>
                  <a:pt x="534590" y="444416"/>
                  <a:pt x="539125" y="437824"/>
                  <a:pt x="540812" y="430515"/>
                </a:cubicBezTo>
                <a:cubicBezTo>
                  <a:pt x="548893" y="395499"/>
                  <a:pt x="537720" y="415583"/>
                  <a:pt x="551486" y="394935"/>
                </a:cubicBezTo>
                <a:cubicBezTo>
                  <a:pt x="552507" y="384729"/>
                  <a:pt x="552190" y="361505"/>
                  <a:pt x="558602" y="348682"/>
                </a:cubicBezTo>
                <a:cubicBezTo>
                  <a:pt x="560514" y="344857"/>
                  <a:pt x="563806" y="341833"/>
                  <a:pt x="565718" y="338008"/>
                </a:cubicBezTo>
                <a:cubicBezTo>
                  <a:pt x="570015" y="329414"/>
                  <a:pt x="567895" y="323458"/>
                  <a:pt x="576392" y="316660"/>
                </a:cubicBezTo>
                <a:cubicBezTo>
                  <a:pt x="579321" y="314317"/>
                  <a:pt x="583711" y="314779"/>
                  <a:pt x="587066" y="313102"/>
                </a:cubicBezTo>
                <a:cubicBezTo>
                  <a:pt x="590891" y="311190"/>
                  <a:pt x="593915" y="307898"/>
                  <a:pt x="597740" y="305986"/>
                </a:cubicBezTo>
                <a:cubicBezTo>
                  <a:pt x="601095" y="304309"/>
                  <a:pt x="604967" y="303905"/>
                  <a:pt x="608414" y="302428"/>
                </a:cubicBezTo>
                <a:cubicBezTo>
                  <a:pt x="613289" y="300339"/>
                  <a:pt x="617902" y="297684"/>
                  <a:pt x="622646" y="295312"/>
                </a:cubicBezTo>
                <a:cubicBezTo>
                  <a:pt x="631589" y="268483"/>
                  <a:pt x="619525" y="301553"/>
                  <a:pt x="633320" y="273964"/>
                </a:cubicBezTo>
                <a:cubicBezTo>
                  <a:pt x="634997" y="270609"/>
                  <a:pt x="634226" y="265942"/>
                  <a:pt x="636878" y="263290"/>
                </a:cubicBezTo>
                <a:cubicBezTo>
                  <a:pt x="639530" y="260638"/>
                  <a:pt x="643994" y="260918"/>
                  <a:pt x="647552" y="259732"/>
                </a:cubicBezTo>
                <a:cubicBezTo>
                  <a:pt x="649924" y="256174"/>
                  <a:pt x="651329" y="251729"/>
                  <a:pt x="654668" y="249058"/>
                </a:cubicBezTo>
                <a:cubicBezTo>
                  <a:pt x="657597" y="246715"/>
                  <a:pt x="661750" y="246578"/>
                  <a:pt x="665342" y="245500"/>
                </a:cubicBezTo>
                <a:cubicBezTo>
                  <a:pt x="673612" y="243019"/>
                  <a:pt x="681945" y="240756"/>
                  <a:pt x="690247" y="238384"/>
                </a:cubicBezTo>
                <a:cubicBezTo>
                  <a:pt x="716843" y="247249"/>
                  <a:pt x="714615" y="247534"/>
                  <a:pt x="761407" y="245500"/>
                </a:cubicBezTo>
                <a:cubicBezTo>
                  <a:pt x="768901" y="245174"/>
                  <a:pt x="775570" y="240539"/>
                  <a:pt x="782755" y="238384"/>
                </a:cubicBezTo>
                <a:cubicBezTo>
                  <a:pt x="787439" y="236979"/>
                  <a:pt x="792243" y="236012"/>
                  <a:pt x="796987" y="234826"/>
                </a:cubicBezTo>
                <a:cubicBezTo>
                  <a:pt x="800545" y="231268"/>
                  <a:pt x="803795" y="227373"/>
                  <a:pt x="807661" y="224152"/>
                </a:cubicBezTo>
                <a:cubicBezTo>
                  <a:pt x="810946" y="221414"/>
                  <a:pt x="815311" y="220060"/>
                  <a:pt x="818335" y="217036"/>
                </a:cubicBezTo>
                <a:cubicBezTo>
                  <a:pt x="834429" y="200942"/>
                  <a:pt x="815345" y="209731"/>
                  <a:pt x="836124" y="202804"/>
                </a:cubicBezTo>
                <a:cubicBezTo>
                  <a:pt x="844584" y="177425"/>
                  <a:pt x="832587" y="208110"/>
                  <a:pt x="850356" y="181457"/>
                </a:cubicBezTo>
                <a:cubicBezTo>
                  <a:pt x="852436" y="178336"/>
                  <a:pt x="851834" y="173904"/>
                  <a:pt x="853914" y="170783"/>
                </a:cubicBezTo>
                <a:cubicBezTo>
                  <a:pt x="856705" y="166596"/>
                  <a:pt x="861367" y="163975"/>
                  <a:pt x="864588" y="160109"/>
                </a:cubicBezTo>
                <a:cubicBezTo>
                  <a:pt x="876968" y="145253"/>
                  <a:pt x="864855" y="151718"/>
                  <a:pt x="882378" y="145877"/>
                </a:cubicBezTo>
                <a:cubicBezTo>
                  <a:pt x="883564" y="142319"/>
                  <a:pt x="884259" y="138558"/>
                  <a:pt x="885936" y="135203"/>
                </a:cubicBezTo>
                <a:cubicBezTo>
                  <a:pt x="887848" y="131378"/>
                  <a:pt x="891823" y="128625"/>
                  <a:pt x="893052" y="124529"/>
                </a:cubicBezTo>
                <a:cubicBezTo>
                  <a:pt x="905540" y="82902"/>
                  <a:pt x="887713" y="112969"/>
                  <a:pt x="903726" y="88949"/>
                </a:cubicBezTo>
                <a:cubicBezTo>
                  <a:pt x="915748" y="16818"/>
                  <a:pt x="897485" y="119552"/>
                  <a:pt x="914400" y="46254"/>
                </a:cubicBezTo>
                <a:cubicBezTo>
                  <a:pt x="917210" y="34078"/>
                  <a:pt x="915878" y="21950"/>
                  <a:pt x="921516" y="10674"/>
                </a:cubicBezTo>
                <a:cubicBezTo>
                  <a:pt x="923428" y="6849"/>
                  <a:pt x="926260" y="3558"/>
                  <a:pt x="928632" y="0"/>
                </a:cubicBezTo>
                <a:cubicBezTo>
                  <a:pt x="936934" y="1186"/>
                  <a:pt x="945315" y="1913"/>
                  <a:pt x="953538" y="3558"/>
                </a:cubicBezTo>
                <a:cubicBezTo>
                  <a:pt x="957216" y="4294"/>
                  <a:pt x="961560" y="4464"/>
                  <a:pt x="964212" y="7116"/>
                </a:cubicBezTo>
                <a:cubicBezTo>
                  <a:pt x="970259" y="13163"/>
                  <a:pt x="972396" y="22417"/>
                  <a:pt x="978443" y="28464"/>
                </a:cubicBezTo>
                <a:cubicBezTo>
                  <a:pt x="982001" y="32022"/>
                  <a:pt x="984930" y="36347"/>
                  <a:pt x="989117" y="39138"/>
                </a:cubicBezTo>
                <a:cubicBezTo>
                  <a:pt x="992238" y="41218"/>
                  <a:pt x="996436" y="41019"/>
                  <a:pt x="999791" y="42696"/>
                </a:cubicBezTo>
                <a:cubicBezTo>
                  <a:pt x="1024221" y="54910"/>
                  <a:pt x="993933" y="46505"/>
                  <a:pt x="1028255" y="53369"/>
                </a:cubicBezTo>
                <a:cubicBezTo>
                  <a:pt x="1032999" y="55741"/>
                  <a:pt x="1038737" y="56735"/>
                  <a:pt x="1042487" y="60485"/>
                </a:cubicBezTo>
                <a:cubicBezTo>
                  <a:pt x="1045139" y="63137"/>
                  <a:pt x="1043393" y="68507"/>
                  <a:pt x="1046045" y="71159"/>
                </a:cubicBezTo>
                <a:cubicBezTo>
                  <a:pt x="1048697" y="73811"/>
                  <a:pt x="1053364" y="73040"/>
                  <a:pt x="1056719" y="74717"/>
                </a:cubicBezTo>
                <a:cubicBezTo>
                  <a:pt x="1060544" y="76629"/>
                  <a:pt x="1063835" y="79461"/>
                  <a:pt x="1067393" y="81833"/>
                </a:cubicBezTo>
                <a:cubicBezTo>
                  <a:pt x="1090994" y="129035"/>
                  <a:pt x="1059007" y="73447"/>
                  <a:pt x="1085183" y="99623"/>
                </a:cubicBezTo>
                <a:cubicBezTo>
                  <a:pt x="1087835" y="102275"/>
                  <a:pt x="1085076" y="109500"/>
                  <a:pt x="1088741" y="110297"/>
                </a:cubicBezTo>
                <a:cubicBezTo>
                  <a:pt x="1114342" y="115863"/>
                  <a:pt x="1140966" y="114622"/>
                  <a:pt x="1167016" y="117413"/>
                </a:cubicBezTo>
                <a:cubicBezTo>
                  <a:pt x="1174189" y="118182"/>
                  <a:pt x="1181248" y="119785"/>
                  <a:pt x="1188364" y="120971"/>
                </a:cubicBezTo>
                <a:cubicBezTo>
                  <a:pt x="1194294" y="123343"/>
                  <a:pt x="1200095" y="126067"/>
                  <a:pt x="1206154" y="128087"/>
                </a:cubicBezTo>
                <a:cubicBezTo>
                  <a:pt x="1210793" y="129633"/>
                  <a:pt x="1216140" y="129219"/>
                  <a:pt x="1220386" y="131645"/>
                </a:cubicBezTo>
                <a:cubicBezTo>
                  <a:pt x="1224755" y="134141"/>
                  <a:pt x="1227502" y="138761"/>
                  <a:pt x="1231060" y="142319"/>
                </a:cubicBezTo>
                <a:lnTo>
                  <a:pt x="1344915" y="135203"/>
                </a:lnTo>
                <a:cubicBezTo>
                  <a:pt x="1355626" y="134419"/>
                  <a:pt x="1366518" y="134250"/>
                  <a:pt x="1376937" y="131645"/>
                </a:cubicBezTo>
                <a:cubicBezTo>
                  <a:pt x="1381086" y="130608"/>
                  <a:pt x="1383430" y="125425"/>
                  <a:pt x="1387611" y="124529"/>
                </a:cubicBezTo>
                <a:cubicBezTo>
                  <a:pt x="1400420" y="121784"/>
                  <a:pt x="1413703" y="122157"/>
                  <a:pt x="1426749" y="120971"/>
                </a:cubicBezTo>
                <a:lnTo>
                  <a:pt x="1465886" y="113855"/>
                </a:lnTo>
                <a:cubicBezTo>
                  <a:pt x="1470681" y="112896"/>
                  <a:pt x="1475623" y="112223"/>
                  <a:pt x="1480118" y="110297"/>
                </a:cubicBezTo>
                <a:cubicBezTo>
                  <a:pt x="1528399" y="89605"/>
                  <a:pt x="1456489" y="114615"/>
                  <a:pt x="1501466" y="99623"/>
                </a:cubicBezTo>
                <a:cubicBezTo>
                  <a:pt x="1502652" y="96065"/>
                  <a:pt x="1502372" y="91601"/>
                  <a:pt x="1505024" y="88949"/>
                </a:cubicBezTo>
                <a:cubicBezTo>
                  <a:pt x="1507676" y="86297"/>
                  <a:pt x="1512343" y="87068"/>
                  <a:pt x="1515698" y="85391"/>
                </a:cubicBezTo>
                <a:cubicBezTo>
                  <a:pt x="1519523" y="83479"/>
                  <a:pt x="1522814" y="80647"/>
                  <a:pt x="1526372" y="78275"/>
                </a:cubicBezTo>
                <a:cubicBezTo>
                  <a:pt x="1538333" y="79984"/>
                  <a:pt x="1560285" y="82923"/>
                  <a:pt x="1572626" y="85391"/>
                </a:cubicBezTo>
                <a:cubicBezTo>
                  <a:pt x="1583348" y="87535"/>
                  <a:pt x="1593956" y="90216"/>
                  <a:pt x="1604647" y="92507"/>
                </a:cubicBezTo>
                <a:cubicBezTo>
                  <a:pt x="1610560" y="93774"/>
                  <a:pt x="1616507" y="94879"/>
                  <a:pt x="1622437" y="96065"/>
                </a:cubicBezTo>
                <a:cubicBezTo>
                  <a:pt x="1625995" y="98437"/>
                  <a:pt x="1629286" y="101269"/>
                  <a:pt x="1633111" y="103181"/>
                </a:cubicBezTo>
                <a:cubicBezTo>
                  <a:pt x="1652680" y="112669"/>
                  <a:pt x="1724728" y="96361"/>
                  <a:pt x="1746966" y="106739"/>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8"/>
          <p:cNvGrpSpPr/>
          <p:nvPr/>
        </p:nvGrpSpPr>
        <p:grpSpPr>
          <a:xfrm>
            <a:off x="0" y="526050"/>
            <a:ext cx="1828800" cy="1554541"/>
            <a:chOff x="0" y="2732537"/>
            <a:chExt cx="1828800" cy="1554541"/>
          </a:xfrm>
        </p:grpSpPr>
        <p:sp>
          <p:nvSpPr>
            <p:cNvPr id="30" name="TextBox 29"/>
            <p:cNvSpPr txBox="1"/>
            <p:nvPr/>
          </p:nvSpPr>
          <p:spPr>
            <a:xfrm>
              <a:off x="0" y="2732537"/>
              <a:ext cx="1828800" cy="1077218"/>
            </a:xfrm>
            <a:prstGeom prst="rect">
              <a:avLst/>
            </a:prstGeom>
            <a:noFill/>
            <a:effectLst>
              <a:outerShdw blurRad="50800" dist="38100" dir="8100000" algn="tr" rotWithShape="0">
                <a:prstClr val="black"/>
              </a:outerShdw>
            </a:effectLst>
          </p:spPr>
          <p:txBody>
            <a:bodyPr wrap="square" rtlCol="0">
              <a:spAutoFit/>
            </a:bodyPr>
            <a:lstStyle/>
            <a:p>
              <a:r>
                <a:rPr lang="en-US" sz="3200" b="1" dirty="0" smtClean="0">
                  <a:solidFill>
                    <a:srgbClr val="FF0000"/>
                  </a:solidFill>
                  <a:effectLst>
                    <a:outerShdw blurRad="38100" dist="38100" dir="2700000" algn="tl">
                      <a:srgbClr val="000000"/>
                    </a:outerShdw>
                  </a:effectLst>
                </a:rPr>
                <a:t>Traveler’s Rest</a:t>
              </a:r>
              <a:endParaRPr lang="en-US" sz="3200" b="1" dirty="0">
                <a:solidFill>
                  <a:srgbClr val="FF0000"/>
                </a:solidFill>
                <a:effectLst>
                  <a:outerShdw blurRad="38100" dist="38100" dir="2700000" algn="tl">
                    <a:srgbClr val="000000"/>
                  </a:outerShdw>
                </a:effectLst>
              </a:endParaRPr>
            </a:p>
          </p:txBody>
        </p:sp>
        <p:sp>
          <p:nvSpPr>
            <p:cNvPr id="31" name="5-Point Star 30"/>
            <p:cNvSpPr/>
            <p:nvPr/>
          </p:nvSpPr>
          <p:spPr>
            <a:xfrm>
              <a:off x="129208" y="3906078"/>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2166609" y="793230"/>
            <a:ext cx="544370" cy="380703"/>
          </a:xfrm>
          <a:custGeom>
            <a:avLst/>
            <a:gdLst>
              <a:gd name="connsiteX0" fmla="*/ 0 w 506732"/>
              <a:gd name="connsiteY0" fmla="*/ 355797 h 355797"/>
              <a:gd name="connsiteX1" fmla="*/ 0 w 506732"/>
              <a:gd name="connsiteY1" fmla="*/ 355797 h 355797"/>
              <a:gd name="connsiteX2" fmla="*/ 24906 w 506732"/>
              <a:gd name="connsiteY2" fmla="*/ 334449 h 355797"/>
              <a:gd name="connsiteX3" fmla="*/ 42695 w 506732"/>
              <a:gd name="connsiteY3" fmla="*/ 316660 h 355797"/>
              <a:gd name="connsiteX4" fmla="*/ 71159 w 506732"/>
              <a:gd name="connsiteY4" fmla="*/ 305986 h 355797"/>
              <a:gd name="connsiteX5" fmla="*/ 81833 w 506732"/>
              <a:gd name="connsiteY5" fmla="*/ 298870 h 355797"/>
              <a:gd name="connsiteX6" fmla="*/ 96065 w 506732"/>
              <a:gd name="connsiteY6" fmla="*/ 295312 h 355797"/>
              <a:gd name="connsiteX7" fmla="*/ 106739 w 506732"/>
              <a:gd name="connsiteY7" fmla="*/ 288196 h 355797"/>
              <a:gd name="connsiteX8" fmla="*/ 152993 w 506732"/>
              <a:gd name="connsiteY8" fmla="*/ 273964 h 355797"/>
              <a:gd name="connsiteX9" fmla="*/ 156551 w 506732"/>
              <a:gd name="connsiteY9" fmla="*/ 263290 h 355797"/>
              <a:gd name="connsiteX10" fmla="*/ 174341 w 506732"/>
              <a:gd name="connsiteY10" fmla="*/ 241942 h 355797"/>
              <a:gd name="connsiteX11" fmla="*/ 177899 w 506732"/>
              <a:gd name="connsiteY11" fmla="*/ 231268 h 355797"/>
              <a:gd name="connsiteX12" fmla="*/ 185015 w 506732"/>
              <a:gd name="connsiteY12" fmla="*/ 206362 h 355797"/>
              <a:gd name="connsiteX13" fmla="*/ 188572 w 506732"/>
              <a:gd name="connsiteY13" fmla="*/ 174340 h 355797"/>
              <a:gd name="connsiteX14" fmla="*/ 206362 w 506732"/>
              <a:gd name="connsiteY14" fmla="*/ 160109 h 355797"/>
              <a:gd name="connsiteX15" fmla="*/ 220594 w 506732"/>
              <a:gd name="connsiteY15" fmla="*/ 152993 h 355797"/>
              <a:gd name="connsiteX16" fmla="*/ 224152 w 506732"/>
              <a:gd name="connsiteY16" fmla="*/ 142319 h 355797"/>
              <a:gd name="connsiteX17" fmla="*/ 234826 w 506732"/>
              <a:gd name="connsiteY17" fmla="*/ 138761 h 355797"/>
              <a:gd name="connsiteX18" fmla="*/ 245500 w 506732"/>
              <a:gd name="connsiteY18" fmla="*/ 131645 h 355797"/>
              <a:gd name="connsiteX19" fmla="*/ 266848 w 506732"/>
              <a:gd name="connsiteY19" fmla="*/ 124529 h 355797"/>
              <a:gd name="connsiteX20" fmla="*/ 277522 w 506732"/>
              <a:gd name="connsiteY20" fmla="*/ 117413 h 355797"/>
              <a:gd name="connsiteX21" fmla="*/ 323776 w 506732"/>
              <a:gd name="connsiteY21" fmla="*/ 103181 h 355797"/>
              <a:gd name="connsiteX22" fmla="*/ 345123 w 506732"/>
              <a:gd name="connsiteY22" fmla="*/ 92507 h 355797"/>
              <a:gd name="connsiteX23" fmla="*/ 355797 w 506732"/>
              <a:gd name="connsiteY23" fmla="*/ 85391 h 355797"/>
              <a:gd name="connsiteX24" fmla="*/ 366471 w 506732"/>
              <a:gd name="connsiteY24" fmla="*/ 81833 h 355797"/>
              <a:gd name="connsiteX25" fmla="*/ 377145 w 506732"/>
              <a:gd name="connsiteY25" fmla="*/ 74717 h 355797"/>
              <a:gd name="connsiteX26" fmla="*/ 402051 w 506732"/>
              <a:gd name="connsiteY26" fmla="*/ 67601 h 355797"/>
              <a:gd name="connsiteX27" fmla="*/ 412725 w 506732"/>
              <a:gd name="connsiteY27" fmla="*/ 60485 h 355797"/>
              <a:gd name="connsiteX28" fmla="*/ 426957 w 506732"/>
              <a:gd name="connsiteY28" fmla="*/ 56927 h 355797"/>
              <a:gd name="connsiteX29" fmla="*/ 444747 w 506732"/>
              <a:gd name="connsiteY29" fmla="*/ 49811 h 355797"/>
              <a:gd name="connsiteX30" fmla="*/ 455421 w 506732"/>
              <a:gd name="connsiteY30" fmla="*/ 46253 h 355797"/>
              <a:gd name="connsiteX31" fmla="*/ 480327 w 506732"/>
              <a:gd name="connsiteY31" fmla="*/ 35579 h 355797"/>
              <a:gd name="connsiteX32" fmla="*/ 491001 w 506732"/>
              <a:gd name="connsiteY32" fmla="*/ 28463 h 355797"/>
              <a:gd name="connsiteX33" fmla="*/ 501674 w 506732"/>
              <a:gd name="connsiteY33" fmla="*/ 24905 h 355797"/>
              <a:gd name="connsiteX34" fmla="*/ 505232 w 506732"/>
              <a:gd name="connsiteY34" fmla="*/ 0 h 35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732" h="355797">
                <a:moveTo>
                  <a:pt x="0" y="355797"/>
                </a:moveTo>
                <a:lnTo>
                  <a:pt x="0" y="355797"/>
                </a:lnTo>
                <a:cubicBezTo>
                  <a:pt x="8302" y="348681"/>
                  <a:pt x="17591" y="342576"/>
                  <a:pt x="24906" y="334449"/>
                </a:cubicBezTo>
                <a:cubicBezTo>
                  <a:pt x="43747" y="313514"/>
                  <a:pt x="19886" y="324262"/>
                  <a:pt x="42695" y="316660"/>
                </a:cubicBezTo>
                <a:cubicBezTo>
                  <a:pt x="67727" y="299972"/>
                  <a:pt x="35986" y="319176"/>
                  <a:pt x="71159" y="305986"/>
                </a:cubicBezTo>
                <a:cubicBezTo>
                  <a:pt x="75163" y="304485"/>
                  <a:pt x="77903" y="300554"/>
                  <a:pt x="81833" y="298870"/>
                </a:cubicBezTo>
                <a:cubicBezTo>
                  <a:pt x="86328" y="296944"/>
                  <a:pt x="91321" y="296498"/>
                  <a:pt x="96065" y="295312"/>
                </a:cubicBezTo>
                <a:cubicBezTo>
                  <a:pt x="99623" y="292940"/>
                  <a:pt x="102792" y="289841"/>
                  <a:pt x="106739" y="288196"/>
                </a:cubicBezTo>
                <a:cubicBezTo>
                  <a:pt x="125070" y="280558"/>
                  <a:pt x="135812" y="278259"/>
                  <a:pt x="152993" y="273964"/>
                </a:cubicBezTo>
                <a:cubicBezTo>
                  <a:pt x="154179" y="270406"/>
                  <a:pt x="154471" y="266411"/>
                  <a:pt x="156551" y="263290"/>
                </a:cubicBezTo>
                <a:cubicBezTo>
                  <a:pt x="172289" y="239683"/>
                  <a:pt x="162700" y="265224"/>
                  <a:pt x="174341" y="241942"/>
                </a:cubicBezTo>
                <a:cubicBezTo>
                  <a:pt x="176018" y="238587"/>
                  <a:pt x="176821" y="234860"/>
                  <a:pt x="177899" y="231268"/>
                </a:cubicBezTo>
                <a:cubicBezTo>
                  <a:pt x="180380" y="222998"/>
                  <a:pt x="182643" y="214664"/>
                  <a:pt x="185015" y="206362"/>
                </a:cubicBezTo>
                <a:cubicBezTo>
                  <a:pt x="186201" y="195688"/>
                  <a:pt x="185967" y="184759"/>
                  <a:pt x="188572" y="174340"/>
                </a:cubicBezTo>
                <a:cubicBezTo>
                  <a:pt x="191778" y="161514"/>
                  <a:pt x="196886" y="164170"/>
                  <a:pt x="206362" y="160109"/>
                </a:cubicBezTo>
                <a:cubicBezTo>
                  <a:pt x="211237" y="158020"/>
                  <a:pt x="215850" y="155365"/>
                  <a:pt x="220594" y="152993"/>
                </a:cubicBezTo>
                <a:cubicBezTo>
                  <a:pt x="221780" y="149435"/>
                  <a:pt x="221500" y="144971"/>
                  <a:pt x="224152" y="142319"/>
                </a:cubicBezTo>
                <a:cubicBezTo>
                  <a:pt x="226804" y="139667"/>
                  <a:pt x="231471" y="140438"/>
                  <a:pt x="234826" y="138761"/>
                </a:cubicBezTo>
                <a:cubicBezTo>
                  <a:pt x="238651" y="136849"/>
                  <a:pt x="241592" y="133382"/>
                  <a:pt x="245500" y="131645"/>
                </a:cubicBezTo>
                <a:cubicBezTo>
                  <a:pt x="252354" y="128599"/>
                  <a:pt x="260607" y="128690"/>
                  <a:pt x="266848" y="124529"/>
                </a:cubicBezTo>
                <a:cubicBezTo>
                  <a:pt x="270406" y="122157"/>
                  <a:pt x="273592" y="119097"/>
                  <a:pt x="277522" y="117413"/>
                </a:cubicBezTo>
                <a:cubicBezTo>
                  <a:pt x="299223" y="108112"/>
                  <a:pt x="295044" y="122336"/>
                  <a:pt x="323776" y="103181"/>
                </a:cubicBezTo>
                <a:cubicBezTo>
                  <a:pt x="354368" y="82787"/>
                  <a:pt x="315662" y="107238"/>
                  <a:pt x="345123" y="92507"/>
                </a:cubicBezTo>
                <a:cubicBezTo>
                  <a:pt x="348948" y="90595"/>
                  <a:pt x="351972" y="87303"/>
                  <a:pt x="355797" y="85391"/>
                </a:cubicBezTo>
                <a:cubicBezTo>
                  <a:pt x="359152" y="83714"/>
                  <a:pt x="363116" y="83510"/>
                  <a:pt x="366471" y="81833"/>
                </a:cubicBezTo>
                <a:cubicBezTo>
                  <a:pt x="370296" y="79921"/>
                  <a:pt x="373320" y="76629"/>
                  <a:pt x="377145" y="74717"/>
                </a:cubicBezTo>
                <a:cubicBezTo>
                  <a:pt x="382249" y="72165"/>
                  <a:pt x="397491" y="68741"/>
                  <a:pt x="402051" y="67601"/>
                </a:cubicBezTo>
                <a:cubicBezTo>
                  <a:pt x="405609" y="65229"/>
                  <a:pt x="408795" y="62169"/>
                  <a:pt x="412725" y="60485"/>
                </a:cubicBezTo>
                <a:cubicBezTo>
                  <a:pt x="417220" y="58559"/>
                  <a:pt x="422318" y="58473"/>
                  <a:pt x="426957" y="56927"/>
                </a:cubicBezTo>
                <a:cubicBezTo>
                  <a:pt x="433016" y="54907"/>
                  <a:pt x="438767" y="52054"/>
                  <a:pt x="444747" y="49811"/>
                </a:cubicBezTo>
                <a:cubicBezTo>
                  <a:pt x="448259" y="48494"/>
                  <a:pt x="452066" y="47930"/>
                  <a:pt x="455421" y="46253"/>
                </a:cubicBezTo>
                <a:cubicBezTo>
                  <a:pt x="479992" y="33967"/>
                  <a:pt x="450707" y="42984"/>
                  <a:pt x="480327" y="35579"/>
                </a:cubicBezTo>
                <a:cubicBezTo>
                  <a:pt x="483885" y="33207"/>
                  <a:pt x="487176" y="30375"/>
                  <a:pt x="491001" y="28463"/>
                </a:cubicBezTo>
                <a:cubicBezTo>
                  <a:pt x="494355" y="26786"/>
                  <a:pt x="499022" y="27557"/>
                  <a:pt x="501674" y="24905"/>
                </a:cubicBezTo>
                <a:cubicBezTo>
                  <a:pt x="506732" y="19847"/>
                  <a:pt x="505232" y="5187"/>
                  <a:pt x="505232" y="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16111" y="2026310"/>
            <a:ext cx="510507" cy="1532382"/>
          </a:xfrm>
          <a:custGeom>
            <a:avLst/>
            <a:gdLst>
              <a:gd name="connsiteX0" fmla="*/ 93540 w 510507"/>
              <a:gd name="connsiteY0" fmla="*/ 0 h 1532382"/>
              <a:gd name="connsiteX1" fmla="*/ 93540 w 510507"/>
              <a:gd name="connsiteY1" fmla="*/ 0 h 1532382"/>
              <a:gd name="connsiteX2" fmla="*/ 78910 w 510507"/>
              <a:gd name="connsiteY2" fmla="*/ 226772 h 1532382"/>
              <a:gd name="connsiteX3" fmla="*/ 71595 w 510507"/>
              <a:gd name="connsiteY3" fmla="*/ 248717 h 1532382"/>
              <a:gd name="connsiteX4" fmla="*/ 56964 w 510507"/>
              <a:gd name="connsiteY4" fmla="*/ 270663 h 1532382"/>
              <a:gd name="connsiteX5" fmla="*/ 49649 w 510507"/>
              <a:gd name="connsiteY5" fmla="*/ 292608 h 1532382"/>
              <a:gd name="connsiteX6" fmla="*/ 35019 w 510507"/>
              <a:gd name="connsiteY6" fmla="*/ 314554 h 1532382"/>
              <a:gd name="connsiteX7" fmla="*/ 27703 w 510507"/>
              <a:gd name="connsiteY7" fmla="*/ 343815 h 1532382"/>
              <a:gd name="connsiteX8" fmla="*/ 20388 w 510507"/>
              <a:gd name="connsiteY8" fmla="*/ 365760 h 1532382"/>
              <a:gd name="connsiteX9" fmla="*/ 27703 w 510507"/>
              <a:gd name="connsiteY9" fmla="*/ 555956 h 1532382"/>
              <a:gd name="connsiteX10" fmla="*/ 42334 w 510507"/>
              <a:gd name="connsiteY10" fmla="*/ 651053 h 1532382"/>
              <a:gd name="connsiteX11" fmla="*/ 71595 w 510507"/>
              <a:gd name="connsiteY11" fmla="*/ 811988 h 1532382"/>
              <a:gd name="connsiteX12" fmla="*/ 86225 w 510507"/>
              <a:gd name="connsiteY12" fmla="*/ 833933 h 1532382"/>
              <a:gd name="connsiteX13" fmla="*/ 93540 w 510507"/>
              <a:gd name="connsiteY13" fmla="*/ 855879 h 1532382"/>
              <a:gd name="connsiteX14" fmla="*/ 108171 w 510507"/>
              <a:gd name="connsiteY14" fmla="*/ 870509 h 1532382"/>
              <a:gd name="connsiteX15" fmla="*/ 115486 w 510507"/>
              <a:gd name="connsiteY15" fmla="*/ 892455 h 1532382"/>
              <a:gd name="connsiteX16" fmla="*/ 159377 w 510507"/>
              <a:gd name="connsiteY16" fmla="*/ 907085 h 1532382"/>
              <a:gd name="connsiteX17" fmla="*/ 188638 w 510507"/>
              <a:gd name="connsiteY17" fmla="*/ 943661 h 1532382"/>
              <a:gd name="connsiteX18" fmla="*/ 203268 w 510507"/>
              <a:gd name="connsiteY18" fmla="*/ 1185063 h 1532382"/>
              <a:gd name="connsiteX19" fmla="*/ 210583 w 510507"/>
              <a:gd name="connsiteY19" fmla="*/ 1221639 h 1532382"/>
              <a:gd name="connsiteX20" fmla="*/ 225214 w 510507"/>
              <a:gd name="connsiteY20" fmla="*/ 1250900 h 1532382"/>
              <a:gd name="connsiteX21" fmla="*/ 247159 w 510507"/>
              <a:gd name="connsiteY21" fmla="*/ 1287476 h 1532382"/>
              <a:gd name="connsiteX22" fmla="*/ 254475 w 510507"/>
              <a:gd name="connsiteY22" fmla="*/ 1309421 h 1532382"/>
              <a:gd name="connsiteX23" fmla="*/ 276420 w 510507"/>
              <a:gd name="connsiteY23" fmla="*/ 1316736 h 1532382"/>
              <a:gd name="connsiteX24" fmla="*/ 283735 w 510507"/>
              <a:gd name="connsiteY24" fmla="*/ 1345997 h 1532382"/>
              <a:gd name="connsiteX25" fmla="*/ 320311 w 510507"/>
              <a:gd name="connsiteY25" fmla="*/ 1382573 h 1532382"/>
              <a:gd name="connsiteX26" fmla="*/ 327627 w 510507"/>
              <a:gd name="connsiteY26" fmla="*/ 1404519 h 1532382"/>
              <a:gd name="connsiteX27" fmla="*/ 342257 w 510507"/>
              <a:gd name="connsiteY27" fmla="*/ 1426464 h 1532382"/>
              <a:gd name="connsiteX28" fmla="*/ 349572 w 510507"/>
              <a:gd name="connsiteY28" fmla="*/ 1455725 h 1532382"/>
              <a:gd name="connsiteX29" fmla="*/ 393463 w 510507"/>
              <a:gd name="connsiteY29" fmla="*/ 1499616 h 1532382"/>
              <a:gd name="connsiteX30" fmla="*/ 430039 w 510507"/>
              <a:gd name="connsiteY30" fmla="*/ 1506932 h 1532382"/>
              <a:gd name="connsiteX31" fmla="*/ 510507 w 510507"/>
              <a:gd name="connsiteY31" fmla="*/ 1521562 h 153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0507" h="1532382">
                <a:moveTo>
                  <a:pt x="93540" y="0"/>
                </a:moveTo>
                <a:lnTo>
                  <a:pt x="93540" y="0"/>
                </a:lnTo>
                <a:cubicBezTo>
                  <a:pt x="88663" y="75591"/>
                  <a:pt x="85568" y="151317"/>
                  <a:pt x="78910" y="226772"/>
                </a:cubicBezTo>
                <a:cubicBezTo>
                  <a:pt x="78232" y="234453"/>
                  <a:pt x="75043" y="241820"/>
                  <a:pt x="71595" y="248717"/>
                </a:cubicBezTo>
                <a:cubicBezTo>
                  <a:pt x="67663" y="256581"/>
                  <a:pt x="61841" y="263348"/>
                  <a:pt x="56964" y="270663"/>
                </a:cubicBezTo>
                <a:cubicBezTo>
                  <a:pt x="54526" y="277978"/>
                  <a:pt x="53097" y="285711"/>
                  <a:pt x="49649" y="292608"/>
                </a:cubicBezTo>
                <a:cubicBezTo>
                  <a:pt x="45717" y="300472"/>
                  <a:pt x="38482" y="306473"/>
                  <a:pt x="35019" y="314554"/>
                </a:cubicBezTo>
                <a:cubicBezTo>
                  <a:pt x="31059" y="323795"/>
                  <a:pt x="30465" y="334148"/>
                  <a:pt x="27703" y="343815"/>
                </a:cubicBezTo>
                <a:cubicBezTo>
                  <a:pt x="25585" y="351229"/>
                  <a:pt x="22826" y="358445"/>
                  <a:pt x="20388" y="365760"/>
                </a:cubicBezTo>
                <a:cubicBezTo>
                  <a:pt x="22826" y="429159"/>
                  <a:pt x="22837" y="492697"/>
                  <a:pt x="27703" y="555956"/>
                </a:cubicBezTo>
                <a:cubicBezTo>
                  <a:pt x="30163" y="587934"/>
                  <a:pt x="39515" y="619105"/>
                  <a:pt x="42334" y="651053"/>
                </a:cubicBezTo>
                <a:cubicBezTo>
                  <a:pt x="56767" y="814625"/>
                  <a:pt x="0" y="788121"/>
                  <a:pt x="71595" y="811988"/>
                </a:cubicBezTo>
                <a:cubicBezTo>
                  <a:pt x="76472" y="819303"/>
                  <a:pt x="82293" y="826070"/>
                  <a:pt x="86225" y="833933"/>
                </a:cubicBezTo>
                <a:cubicBezTo>
                  <a:pt x="89673" y="840830"/>
                  <a:pt x="89573" y="849267"/>
                  <a:pt x="93540" y="855879"/>
                </a:cubicBezTo>
                <a:cubicBezTo>
                  <a:pt x="97088" y="861793"/>
                  <a:pt x="103294" y="865632"/>
                  <a:pt x="108171" y="870509"/>
                </a:cubicBezTo>
                <a:cubicBezTo>
                  <a:pt x="110609" y="877824"/>
                  <a:pt x="109211" y="887973"/>
                  <a:pt x="115486" y="892455"/>
                </a:cubicBezTo>
                <a:cubicBezTo>
                  <a:pt x="128035" y="901419"/>
                  <a:pt x="159377" y="907085"/>
                  <a:pt x="159377" y="907085"/>
                </a:cubicBezTo>
                <a:cubicBezTo>
                  <a:pt x="178597" y="919899"/>
                  <a:pt x="186560" y="918720"/>
                  <a:pt x="188638" y="943661"/>
                </a:cubicBezTo>
                <a:cubicBezTo>
                  <a:pt x="195333" y="1023998"/>
                  <a:pt x="196924" y="1104698"/>
                  <a:pt x="203268" y="1185063"/>
                </a:cubicBezTo>
                <a:cubicBezTo>
                  <a:pt x="204247" y="1197458"/>
                  <a:pt x="206651" y="1209844"/>
                  <a:pt x="210583" y="1221639"/>
                </a:cubicBezTo>
                <a:cubicBezTo>
                  <a:pt x="214032" y="1231984"/>
                  <a:pt x="220918" y="1240877"/>
                  <a:pt x="225214" y="1250900"/>
                </a:cubicBezTo>
                <a:cubicBezTo>
                  <a:pt x="239459" y="1284137"/>
                  <a:pt x="222829" y="1263145"/>
                  <a:pt x="247159" y="1287476"/>
                </a:cubicBezTo>
                <a:cubicBezTo>
                  <a:pt x="249598" y="1294791"/>
                  <a:pt x="249023" y="1303969"/>
                  <a:pt x="254475" y="1309421"/>
                </a:cubicBezTo>
                <a:cubicBezTo>
                  <a:pt x="259927" y="1314873"/>
                  <a:pt x="271603" y="1310715"/>
                  <a:pt x="276420" y="1316736"/>
                </a:cubicBezTo>
                <a:cubicBezTo>
                  <a:pt x="282700" y="1324587"/>
                  <a:pt x="278158" y="1337632"/>
                  <a:pt x="283735" y="1345997"/>
                </a:cubicBezTo>
                <a:cubicBezTo>
                  <a:pt x="293299" y="1360343"/>
                  <a:pt x="320311" y="1382573"/>
                  <a:pt x="320311" y="1382573"/>
                </a:cubicBezTo>
                <a:cubicBezTo>
                  <a:pt x="322750" y="1389888"/>
                  <a:pt x="324178" y="1397622"/>
                  <a:pt x="327627" y="1404519"/>
                </a:cubicBezTo>
                <a:cubicBezTo>
                  <a:pt x="331559" y="1412382"/>
                  <a:pt x="338794" y="1418383"/>
                  <a:pt x="342257" y="1426464"/>
                </a:cubicBezTo>
                <a:cubicBezTo>
                  <a:pt x="346217" y="1435705"/>
                  <a:pt x="345612" y="1446484"/>
                  <a:pt x="349572" y="1455725"/>
                </a:cubicBezTo>
                <a:cubicBezTo>
                  <a:pt x="357293" y="1473741"/>
                  <a:pt x="376129" y="1491912"/>
                  <a:pt x="393463" y="1499616"/>
                </a:cubicBezTo>
                <a:cubicBezTo>
                  <a:pt x="404825" y="1504666"/>
                  <a:pt x="417847" y="1504493"/>
                  <a:pt x="430039" y="1506932"/>
                </a:cubicBezTo>
                <a:cubicBezTo>
                  <a:pt x="468216" y="1532382"/>
                  <a:pt x="443193" y="1521562"/>
                  <a:pt x="510507" y="1521562"/>
                </a:cubicBez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1596319" y="351130"/>
            <a:ext cx="980039" cy="416966"/>
          </a:xfrm>
          <a:custGeom>
            <a:avLst/>
            <a:gdLst>
              <a:gd name="connsiteX0" fmla="*/ 13025 w 980039"/>
              <a:gd name="connsiteY0" fmla="*/ 0 h 416966"/>
              <a:gd name="connsiteX1" fmla="*/ 13025 w 980039"/>
              <a:gd name="connsiteY1" fmla="*/ 0 h 416966"/>
              <a:gd name="connsiteX2" fmla="*/ 20340 w 980039"/>
              <a:gd name="connsiteY2" fmla="*/ 146304 h 416966"/>
              <a:gd name="connsiteX3" fmla="*/ 27655 w 980039"/>
              <a:gd name="connsiteY3" fmla="*/ 168249 h 416966"/>
              <a:gd name="connsiteX4" fmla="*/ 86177 w 980039"/>
              <a:gd name="connsiteY4" fmla="*/ 197510 h 416966"/>
              <a:gd name="connsiteX5" fmla="*/ 115438 w 980039"/>
              <a:gd name="connsiteY5" fmla="*/ 212140 h 416966"/>
              <a:gd name="connsiteX6" fmla="*/ 137383 w 980039"/>
              <a:gd name="connsiteY6" fmla="*/ 219456 h 416966"/>
              <a:gd name="connsiteX7" fmla="*/ 188590 w 980039"/>
              <a:gd name="connsiteY7" fmla="*/ 234086 h 416966"/>
              <a:gd name="connsiteX8" fmla="*/ 254427 w 980039"/>
              <a:gd name="connsiteY8" fmla="*/ 241401 h 416966"/>
              <a:gd name="connsiteX9" fmla="*/ 320263 w 980039"/>
              <a:gd name="connsiteY9" fmla="*/ 263347 h 416966"/>
              <a:gd name="connsiteX10" fmla="*/ 342209 w 980039"/>
              <a:gd name="connsiteY10" fmla="*/ 277977 h 416966"/>
              <a:gd name="connsiteX11" fmla="*/ 459252 w 980039"/>
              <a:gd name="connsiteY11" fmla="*/ 270662 h 416966"/>
              <a:gd name="connsiteX12" fmla="*/ 481198 w 980039"/>
              <a:gd name="connsiteY12" fmla="*/ 263347 h 416966"/>
              <a:gd name="connsiteX13" fmla="*/ 568980 w 980039"/>
              <a:gd name="connsiteY13" fmla="*/ 277977 h 416966"/>
              <a:gd name="connsiteX14" fmla="*/ 620187 w 980039"/>
              <a:gd name="connsiteY14" fmla="*/ 285292 h 416966"/>
              <a:gd name="connsiteX15" fmla="*/ 642132 w 980039"/>
              <a:gd name="connsiteY15" fmla="*/ 299923 h 416966"/>
              <a:gd name="connsiteX16" fmla="*/ 759175 w 980039"/>
              <a:gd name="connsiteY16" fmla="*/ 329184 h 416966"/>
              <a:gd name="connsiteX17" fmla="*/ 781121 w 980039"/>
              <a:gd name="connsiteY17" fmla="*/ 336499 h 416966"/>
              <a:gd name="connsiteX18" fmla="*/ 803067 w 980039"/>
              <a:gd name="connsiteY18" fmla="*/ 351129 h 416966"/>
              <a:gd name="connsiteX19" fmla="*/ 861588 w 980039"/>
              <a:gd name="connsiteY19" fmla="*/ 358444 h 416966"/>
              <a:gd name="connsiteX20" fmla="*/ 920110 w 980039"/>
              <a:gd name="connsiteY20" fmla="*/ 380390 h 416966"/>
              <a:gd name="connsiteX21" fmla="*/ 942055 w 980039"/>
              <a:gd name="connsiteY21" fmla="*/ 395020 h 416966"/>
              <a:gd name="connsiteX22" fmla="*/ 978631 w 980039"/>
              <a:gd name="connsiteY22" fmla="*/ 416966 h 4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0039" h="416966">
                <a:moveTo>
                  <a:pt x="13025" y="0"/>
                </a:moveTo>
                <a:lnTo>
                  <a:pt x="13025" y="0"/>
                </a:lnTo>
                <a:cubicBezTo>
                  <a:pt x="4127" y="88986"/>
                  <a:pt x="0" y="58163"/>
                  <a:pt x="20340" y="146304"/>
                </a:cubicBezTo>
                <a:cubicBezTo>
                  <a:pt x="22074" y="153817"/>
                  <a:pt x="23688" y="161637"/>
                  <a:pt x="27655" y="168249"/>
                </a:cubicBezTo>
                <a:cubicBezTo>
                  <a:pt x="41822" y="191859"/>
                  <a:pt x="61164" y="185004"/>
                  <a:pt x="86177" y="197510"/>
                </a:cubicBezTo>
                <a:cubicBezTo>
                  <a:pt x="95931" y="202387"/>
                  <a:pt x="105415" y="207844"/>
                  <a:pt x="115438" y="212140"/>
                </a:cubicBezTo>
                <a:cubicBezTo>
                  <a:pt x="122525" y="215177"/>
                  <a:pt x="129997" y="217240"/>
                  <a:pt x="137383" y="219456"/>
                </a:cubicBezTo>
                <a:cubicBezTo>
                  <a:pt x="154386" y="224557"/>
                  <a:pt x="171142" y="230815"/>
                  <a:pt x="188590" y="234086"/>
                </a:cubicBezTo>
                <a:cubicBezTo>
                  <a:pt x="210293" y="238155"/>
                  <a:pt x="232481" y="238963"/>
                  <a:pt x="254427" y="241401"/>
                </a:cubicBezTo>
                <a:cubicBezTo>
                  <a:pt x="286459" y="273435"/>
                  <a:pt x="249203" y="242030"/>
                  <a:pt x="320263" y="263347"/>
                </a:cubicBezTo>
                <a:cubicBezTo>
                  <a:pt x="328684" y="265873"/>
                  <a:pt x="334894" y="273100"/>
                  <a:pt x="342209" y="277977"/>
                </a:cubicBezTo>
                <a:cubicBezTo>
                  <a:pt x="381223" y="275539"/>
                  <a:pt x="420376" y="274754"/>
                  <a:pt x="459252" y="270662"/>
                </a:cubicBezTo>
                <a:cubicBezTo>
                  <a:pt x="466921" y="269855"/>
                  <a:pt x="473504" y="262834"/>
                  <a:pt x="481198" y="263347"/>
                </a:cubicBezTo>
                <a:cubicBezTo>
                  <a:pt x="510797" y="265320"/>
                  <a:pt x="539679" y="273351"/>
                  <a:pt x="568980" y="277977"/>
                </a:cubicBezTo>
                <a:cubicBezTo>
                  <a:pt x="586011" y="280666"/>
                  <a:pt x="603118" y="282854"/>
                  <a:pt x="620187" y="285292"/>
                </a:cubicBezTo>
                <a:cubicBezTo>
                  <a:pt x="627502" y="290169"/>
                  <a:pt x="634098" y="296352"/>
                  <a:pt x="642132" y="299923"/>
                </a:cubicBezTo>
                <a:cubicBezTo>
                  <a:pt x="682401" y="317821"/>
                  <a:pt x="714781" y="318939"/>
                  <a:pt x="759175" y="329184"/>
                </a:cubicBezTo>
                <a:cubicBezTo>
                  <a:pt x="766689" y="330918"/>
                  <a:pt x="774224" y="333051"/>
                  <a:pt x="781121" y="336499"/>
                </a:cubicBezTo>
                <a:cubicBezTo>
                  <a:pt x="788985" y="340431"/>
                  <a:pt x="794585" y="348816"/>
                  <a:pt x="803067" y="351129"/>
                </a:cubicBezTo>
                <a:cubicBezTo>
                  <a:pt x="822033" y="356301"/>
                  <a:pt x="842081" y="356006"/>
                  <a:pt x="861588" y="358444"/>
                </a:cubicBezTo>
                <a:cubicBezTo>
                  <a:pt x="913054" y="392755"/>
                  <a:pt x="847797" y="353273"/>
                  <a:pt x="920110" y="380390"/>
                </a:cubicBezTo>
                <a:cubicBezTo>
                  <a:pt x="928342" y="383477"/>
                  <a:pt x="934192" y="391088"/>
                  <a:pt x="942055" y="395020"/>
                </a:cubicBezTo>
                <a:cubicBezTo>
                  <a:pt x="980039" y="414012"/>
                  <a:pt x="950056" y="388391"/>
                  <a:pt x="978631" y="416966"/>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377492" y="0"/>
            <a:ext cx="1905000" cy="461665"/>
          </a:xfrm>
          <a:prstGeom prst="rect">
            <a:avLst/>
          </a:prstGeom>
          <a:solidFill>
            <a:srgbClr val="FFFF00"/>
          </a:solidFill>
        </p:spPr>
        <p:txBody>
          <a:bodyPr wrap="square" rtlCol="0">
            <a:spAutoFit/>
          </a:bodyPr>
          <a:lstStyle/>
          <a:p>
            <a:r>
              <a:rPr lang="en-US" sz="2400" b="1" dirty="0" smtClean="0"/>
              <a:t>Maria’s River</a:t>
            </a:r>
            <a:endParaRPr lang="en-US" sz="2400" b="1" dirty="0"/>
          </a:p>
        </p:txBody>
      </p:sp>
      <p:sp>
        <p:nvSpPr>
          <p:cNvPr id="56" name="TextBox 55"/>
          <p:cNvSpPr txBox="1"/>
          <p:nvPr/>
        </p:nvSpPr>
        <p:spPr>
          <a:xfrm>
            <a:off x="3409121" y="1295400"/>
            <a:ext cx="2057399" cy="461665"/>
          </a:xfrm>
          <a:prstGeom prst="rect">
            <a:avLst/>
          </a:prstGeom>
          <a:solidFill>
            <a:srgbClr val="FFFF00"/>
          </a:solidFill>
        </p:spPr>
        <p:txBody>
          <a:bodyPr wrap="square" rtlCol="0">
            <a:spAutoFit/>
          </a:bodyPr>
          <a:lstStyle/>
          <a:p>
            <a:r>
              <a:rPr lang="en-US" sz="2400" b="1" dirty="0" smtClean="0"/>
              <a:t>Missouri River</a:t>
            </a:r>
            <a:endParaRPr lang="en-US" sz="2400" b="1" dirty="0"/>
          </a:p>
        </p:txBody>
      </p:sp>
      <p:sp>
        <p:nvSpPr>
          <p:cNvPr id="57" name="TextBox 56"/>
          <p:cNvSpPr txBox="1"/>
          <p:nvPr/>
        </p:nvSpPr>
        <p:spPr>
          <a:xfrm>
            <a:off x="1965863" y="3096465"/>
            <a:ext cx="2442977" cy="461665"/>
          </a:xfrm>
          <a:prstGeom prst="rect">
            <a:avLst/>
          </a:prstGeom>
          <a:solidFill>
            <a:srgbClr val="FFFF00"/>
          </a:solidFill>
        </p:spPr>
        <p:txBody>
          <a:bodyPr wrap="square" rtlCol="0">
            <a:spAutoFit/>
          </a:bodyPr>
          <a:lstStyle/>
          <a:p>
            <a:r>
              <a:rPr lang="en-US" sz="2400" b="1" dirty="0" smtClean="0"/>
              <a:t>Yellowstone River</a:t>
            </a:r>
            <a:endParaRPr lang="en-US" sz="2400" b="1" dirty="0"/>
          </a:p>
        </p:txBody>
      </p:sp>
      <p:sp>
        <p:nvSpPr>
          <p:cNvPr id="33" name="TextBox 32"/>
          <p:cNvSpPr txBox="1"/>
          <p:nvPr/>
        </p:nvSpPr>
        <p:spPr>
          <a:xfrm>
            <a:off x="0" y="4305687"/>
            <a:ext cx="9144000" cy="1969770"/>
          </a:xfrm>
          <a:prstGeom prst="rect">
            <a:avLst/>
          </a:prstGeom>
          <a:noFill/>
          <a:effectLst/>
        </p:spPr>
        <p:txBody>
          <a:bodyPr wrap="square" rtlCol="0">
            <a:spAutoFit/>
          </a:bodyPr>
          <a:lstStyle/>
          <a:p>
            <a:pPr marL="168275" indent="-168275">
              <a:spcAft>
                <a:spcPts val="600"/>
              </a:spcAft>
              <a:buFont typeface="Arial" pitchFamily="34" charset="0"/>
              <a:buChar char="•"/>
            </a:pPr>
            <a:r>
              <a:rPr lang="en-US" sz="2800" b="1" dirty="0" smtClean="0"/>
              <a:t>We push our horses hard, </a:t>
            </a:r>
            <a:r>
              <a:rPr lang="en-US" sz="2800" b="1" dirty="0" smtClean="0">
                <a:ln>
                  <a:solidFill>
                    <a:schemeClr val="tx1"/>
                  </a:solidFill>
                </a:ln>
                <a:solidFill>
                  <a:srgbClr val="FF0000"/>
                </a:solidFill>
                <a:effectLst>
                  <a:outerShdw dist="50800" dir="5400000" algn="ctr" rotWithShape="0">
                    <a:schemeClr val="tx1"/>
                  </a:outerShdw>
                </a:effectLst>
              </a:rPr>
              <a:t>traveling until 2 am about 100 mi</a:t>
            </a:r>
            <a:endParaRPr lang="en-US" sz="2800" b="1" dirty="0" smtClean="0"/>
          </a:p>
          <a:p>
            <a:pPr marL="168275" indent="-168275">
              <a:spcAft>
                <a:spcPts val="600"/>
              </a:spcAft>
              <a:buFont typeface="Arial" pitchFamily="34" charset="0"/>
              <a:buChar char="•"/>
            </a:pPr>
            <a:r>
              <a:rPr lang="en-US" sz="2800" b="1" dirty="0" smtClean="0"/>
              <a:t>July 28 -</a:t>
            </a:r>
            <a:r>
              <a:rPr lang="en-US" sz="2800" b="1" dirty="0" smtClean="0">
                <a:ln>
                  <a:solidFill>
                    <a:schemeClr val="tx1"/>
                  </a:solidFill>
                </a:ln>
                <a:solidFill>
                  <a:srgbClr val="FF0000"/>
                </a:solidFill>
                <a:effectLst>
                  <a:outerShdw dist="50800" dir="5400000" algn="ctr" rotWithShape="0">
                    <a:schemeClr val="tx1"/>
                  </a:outerShdw>
                </a:effectLst>
              </a:rPr>
              <a:t> </a:t>
            </a:r>
            <a:r>
              <a:rPr lang="en-US" sz="2800" b="1" dirty="0" smtClean="0"/>
              <a:t>arriving at the Missouri River, we </a:t>
            </a:r>
            <a:r>
              <a:rPr lang="en-US" sz="2800" b="1" dirty="0" smtClean="0">
                <a:ln>
                  <a:solidFill>
                    <a:schemeClr val="tx1"/>
                  </a:solidFill>
                </a:ln>
                <a:solidFill>
                  <a:srgbClr val="FF0000"/>
                </a:solidFill>
                <a:effectLst>
                  <a:outerShdw dist="50800" dir="5400000" algn="ctr" rotWithShape="0">
                    <a:schemeClr val="tx1"/>
                  </a:outerShdw>
                </a:effectLst>
              </a:rPr>
              <a:t>have the great satisfaction of seeing our canoes coming down river</a:t>
            </a:r>
            <a:endParaRPr lang="en-US" sz="2800" b="1" dirty="0" smtClean="0"/>
          </a:p>
          <a:p>
            <a:pPr marL="168275" indent="-168275">
              <a:spcAft>
                <a:spcPts val="600"/>
              </a:spcAft>
              <a:buFont typeface="Arial" pitchFamily="34" charset="0"/>
              <a:buChar char="•"/>
            </a:pPr>
            <a:r>
              <a:rPr lang="en-US" sz="2800" b="1" dirty="0" smtClean="0"/>
              <a:t>We </a:t>
            </a:r>
            <a:r>
              <a:rPr lang="en-US" sz="2800" b="1" dirty="0" smtClean="0">
                <a:ln>
                  <a:solidFill>
                    <a:schemeClr val="tx1"/>
                  </a:solidFill>
                </a:ln>
                <a:solidFill>
                  <a:srgbClr val="FF0000"/>
                </a:solidFill>
                <a:effectLst>
                  <a:outerShdw dist="50800" dir="5400000" algn="ctr" rotWithShape="0">
                    <a:schemeClr val="tx1"/>
                  </a:outerShdw>
                </a:effectLst>
              </a:rPr>
              <a:t>unload the horses </a:t>
            </a:r>
            <a:r>
              <a:rPr lang="en-US" sz="2800" b="1" dirty="0" smtClean="0"/>
              <a:t>and give them final discharge</a:t>
            </a:r>
            <a:endParaRPr lang="en-US" sz="2800" b="1" dirty="0" smtClean="0">
              <a:ln>
                <a:solidFill>
                  <a:schemeClr val="tx1"/>
                </a:solidFill>
              </a:ln>
              <a:solidFill>
                <a:srgbClr val="FF0000"/>
              </a:solidFill>
              <a:effectLst>
                <a:outerShdw dist="50800" dir="5400000" algn="ctr" rotWithShape="0">
                  <a:schemeClr val="tx1"/>
                </a:outerShdw>
              </a:effectLst>
            </a:endParaRPr>
          </a:p>
        </p:txBody>
      </p:sp>
      <p:grpSp>
        <p:nvGrpSpPr>
          <p:cNvPr id="27" name="Group 26"/>
          <p:cNvGrpSpPr/>
          <p:nvPr/>
        </p:nvGrpSpPr>
        <p:grpSpPr>
          <a:xfrm>
            <a:off x="925074" y="1248850"/>
            <a:ext cx="1309516" cy="2316773"/>
            <a:chOff x="925074" y="1248850"/>
            <a:chExt cx="1309516" cy="2316773"/>
          </a:xfrm>
        </p:grpSpPr>
        <p:sp>
          <p:nvSpPr>
            <p:cNvPr id="28" name="Freeform 27"/>
            <p:cNvSpPr/>
            <p:nvPr/>
          </p:nvSpPr>
          <p:spPr>
            <a:xfrm>
              <a:off x="925074" y="3013606"/>
              <a:ext cx="618651" cy="552017"/>
            </a:xfrm>
            <a:custGeom>
              <a:avLst/>
              <a:gdLst>
                <a:gd name="connsiteX0" fmla="*/ 0 w 618651"/>
                <a:gd name="connsiteY0" fmla="*/ 523023 h 552017"/>
                <a:gd name="connsiteX1" fmla="*/ 0 w 618651"/>
                <a:gd name="connsiteY1" fmla="*/ 523023 h 552017"/>
                <a:gd name="connsiteX2" fmla="*/ 28464 w 618651"/>
                <a:gd name="connsiteY2" fmla="*/ 508791 h 552017"/>
                <a:gd name="connsiteX3" fmla="*/ 106739 w 618651"/>
                <a:gd name="connsiteY3" fmla="*/ 498117 h 552017"/>
                <a:gd name="connsiteX4" fmla="*/ 117413 w 618651"/>
                <a:gd name="connsiteY4" fmla="*/ 491001 h 552017"/>
                <a:gd name="connsiteX5" fmla="*/ 160109 w 618651"/>
                <a:gd name="connsiteY5" fmla="*/ 498117 h 552017"/>
                <a:gd name="connsiteX6" fmla="*/ 174341 w 618651"/>
                <a:gd name="connsiteY6" fmla="*/ 508791 h 552017"/>
                <a:gd name="connsiteX7" fmla="*/ 185015 w 618651"/>
                <a:gd name="connsiteY7" fmla="*/ 512349 h 552017"/>
                <a:gd name="connsiteX8" fmla="*/ 188573 w 618651"/>
                <a:gd name="connsiteY8" fmla="*/ 523023 h 552017"/>
                <a:gd name="connsiteX9" fmla="*/ 209921 w 618651"/>
                <a:gd name="connsiteY9" fmla="*/ 533697 h 552017"/>
                <a:gd name="connsiteX10" fmla="*/ 234826 w 618651"/>
                <a:gd name="connsiteY10" fmla="*/ 551487 h 552017"/>
                <a:gd name="connsiteX11" fmla="*/ 245500 w 618651"/>
                <a:gd name="connsiteY11" fmla="*/ 547929 h 552017"/>
                <a:gd name="connsiteX12" fmla="*/ 252616 w 618651"/>
                <a:gd name="connsiteY12" fmla="*/ 537255 h 552017"/>
                <a:gd name="connsiteX13" fmla="*/ 263290 w 618651"/>
                <a:gd name="connsiteY13" fmla="*/ 533697 h 552017"/>
                <a:gd name="connsiteX14" fmla="*/ 266848 w 618651"/>
                <a:gd name="connsiteY14" fmla="*/ 523023 h 552017"/>
                <a:gd name="connsiteX15" fmla="*/ 288196 w 618651"/>
                <a:gd name="connsiteY15" fmla="*/ 512349 h 552017"/>
                <a:gd name="connsiteX16" fmla="*/ 295312 w 618651"/>
                <a:gd name="connsiteY16" fmla="*/ 501675 h 552017"/>
                <a:gd name="connsiteX17" fmla="*/ 309544 w 618651"/>
                <a:gd name="connsiteY17" fmla="*/ 487443 h 552017"/>
                <a:gd name="connsiteX18" fmla="*/ 313102 w 618651"/>
                <a:gd name="connsiteY18" fmla="*/ 455421 h 552017"/>
                <a:gd name="connsiteX19" fmla="*/ 330892 w 618651"/>
                <a:gd name="connsiteY19" fmla="*/ 441189 h 552017"/>
                <a:gd name="connsiteX20" fmla="*/ 341566 w 618651"/>
                <a:gd name="connsiteY20" fmla="*/ 434073 h 552017"/>
                <a:gd name="connsiteX21" fmla="*/ 366472 w 618651"/>
                <a:gd name="connsiteY21" fmla="*/ 402052 h 552017"/>
                <a:gd name="connsiteX22" fmla="*/ 373587 w 618651"/>
                <a:gd name="connsiteY22" fmla="*/ 391378 h 552017"/>
                <a:gd name="connsiteX23" fmla="*/ 384261 w 618651"/>
                <a:gd name="connsiteY23" fmla="*/ 387820 h 552017"/>
                <a:gd name="connsiteX24" fmla="*/ 387819 w 618651"/>
                <a:gd name="connsiteY24" fmla="*/ 377146 h 552017"/>
                <a:gd name="connsiteX25" fmla="*/ 409167 w 618651"/>
                <a:gd name="connsiteY25" fmla="*/ 366472 h 552017"/>
                <a:gd name="connsiteX26" fmla="*/ 419841 w 618651"/>
                <a:gd name="connsiteY26" fmla="*/ 359356 h 552017"/>
                <a:gd name="connsiteX27" fmla="*/ 423399 w 618651"/>
                <a:gd name="connsiteY27" fmla="*/ 345124 h 552017"/>
                <a:gd name="connsiteX28" fmla="*/ 444747 w 618651"/>
                <a:gd name="connsiteY28" fmla="*/ 330892 h 552017"/>
                <a:gd name="connsiteX29" fmla="*/ 448305 w 618651"/>
                <a:gd name="connsiteY29" fmla="*/ 320218 h 552017"/>
                <a:gd name="connsiteX30" fmla="*/ 458979 w 618651"/>
                <a:gd name="connsiteY30" fmla="*/ 309544 h 552017"/>
                <a:gd name="connsiteX31" fmla="*/ 466095 w 618651"/>
                <a:gd name="connsiteY31" fmla="*/ 298870 h 552017"/>
                <a:gd name="connsiteX32" fmla="*/ 476769 w 618651"/>
                <a:gd name="connsiteY32" fmla="*/ 273964 h 552017"/>
                <a:gd name="connsiteX33" fmla="*/ 480327 w 618651"/>
                <a:gd name="connsiteY33" fmla="*/ 263290 h 552017"/>
                <a:gd name="connsiteX34" fmla="*/ 487443 w 618651"/>
                <a:gd name="connsiteY34" fmla="*/ 245501 h 552017"/>
                <a:gd name="connsiteX35" fmla="*/ 498117 w 618651"/>
                <a:gd name="connsiteY35" fmla="*/ 220595 h 552017"/>
                <a:gd name="connsiteX36" fmla="*/ 501675 w 618651"/>
                <a:gd name="connsiteY36" fmla="*/ 209921 h 552017"/>
                <a:gd name="connsiteX37" fmla="*/ 512349 w 618651"/>
                <a:gd name="connsiteY37" fmla="*/ 206363 h 552017"/>
                <a:gd name="connsiteX38" fmla="*/ 515907 w 618651"/>
                <a:gd name="connsiteY38" fmla="*/ 195689 h 552017"/>
                <a:gd name="connsiteX39" fmla="*/ 523022 w 618651"/>
                <a:gd name="connsiteY39" fmla="*/ 185015 h 552017"/>
                <a:gd name="connsiteX40" fmla="*/ 526580 w 618651"/>
                <a:gd name="connsiteY40" fmla="*/ 170783 h 552017"/>
                <a:gd name="connsiteX41" fmla="*/ 537254 w 618651"/>
                <a:gd name="connsiteY41" fmla="*/ 160109 h 552017"/>
                <a:gd name="connsiteX42" fmla="*/ 555044 w 618651"/>
                <a:gd name="connsiteY42" fmla="*/ 142319 h 552017"/>
                <a:gd name="connsiteX43" fmla="*/ 569276 w 618651"/>
                <a:gd name="connsiteY43" fmla="*/ 120971 h 552017"/>
                <a:gd name="connsiteX44" fmla="*/ 590624 w 618651"/>
                <a:gd name="connsiteY44" fmla="*/ 103182 h 552017"/>
                <a:gd name="connsiteX45" fmla="*/ 601298 w 618651"/>
                <a:gd name="connsiteY45" fmla="*/ 71160 h 552017"/>
                <a:gd name="connsiteX46" fmla="*/ 604856 w 618651"/>
                <a:gd name="connsiteY46" fmla="*/ 60486 h 552017"/>
                <a:gd name="connsiteX47" fmla="*/ 615530 w 618651"/>
                <a:gd name="connsiteY47" fmla="*/ 39138 h 552017"/>
                <a:gd name="connsiteX48" fmla="*/ 608414 w 618651"/>
                <a:gd name="connsiteY48" fmla="*/ 0 h 55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18651" h="552017">
                  <a:moveTo>
                    <a:pt x="0" y="523023"/>
                  </a:moveTo>
                  <a:lnTo>
                    <a:pt x="0" y="523023"/>
                  </a:lnTo>
                  <a:cubicBezTo>
                    <a:pt x="9488" y="518279"/>
                    <a:pt x="18134" y="511201"/>
                    <a:pt x="28464" y="508791"/>
                  </a:cubicBezTo>
                  <a:cubicBezTo>
                    <a:pt x="54108" y="502807"/>
                    <a:pt x="106739" y="498117"/>
                    <a:pt x="106739" y="498117"/>
                  </a:cubicBezTo>
                  <a:cubicBezTo>
                    <a:pt x="110297" y="495745"/>
                    <a:pt x="113152" y="491356"/>
                    <a:pt x="117413" y="491001"/>
                  </a:cubicBezTo>
                  <a:cubicBezTo>
                    <a:pt x="136479" y="489412"/>
                    <a:pt x="145072" y="493105"/>
                    <a:pt x="160109" y="498117"/>
                  </a:cubicBezTo>
                  <a:cubicBezTo>
                    <a:pt x="164853" y="501675"/>
                    <a:pt x="169192" y="505849"/>
                    <a:pt x="174341" y="508791"/>
                  </a:cubicBezTo>
                  <a:cubicBezTo>
                    <a:pt x="177597" y="510652"/>
                    <a:pt x="182363" y="509697"/>
                    <a:pt x="185015" y="512349"/>
                  </a:cubicBezTo>
                  <a:cubicBezTo>
                    <a:pt x="187667" y="515001"/>
                    <a:pt x="186230" y="520094"/>
                    <a:pt x="188573" y="523023"/>
                  </a:cubicBezTo>
                  <a:cubicBezTo>
                    <a:pt x="193589" y="529293"/>
                    <a:pt x="202889" y="531353"/>
                    <a:pt x="209921" y="533697"/>
                  </a:cubicBezTo>
                  <a:cubicBezTo>
                    <a:pt x="216941" y="540717"/>
                    <a:pt x="223898" y="549926"/>
                    <a:pt x="234826" y="551487"/>
                  </a:cubicBezTo>
                  <a:cubicBezTo>
                    <a:pt x="238539" y="552017"/>
                    <a:pt x="241942" y="549115"/>
                    <a:pt x="245500" y="547929"/>
                  </a:cubicBezTo>
                  <a:cubicBezTo>
                    <a:pt x="247872" y="544371"/>
                    <a:pt x="249277" y="539926"/>
                    <a:pt x="252616" y="537255"/>
                  </a:cubicBezTo>
                  <a:cubicBezTo>
                    <a:pt x="255545" y="534912"/>
                    <a:pt x="260638" y="536349"/>
                    <a:pt x="263290" y="533697"/>
                  </a:cubicBezTo>
                  <a:cubicBezTo>
                    <a:pt x="265942" y="531045"/>
                    <a:pt x="264505" y="525952"/>
                    <a:pt x="266848" y="523023"/>
                  </a:cubicBezTo>
                  <a:cubicBezTo>
                    <a:pt x="271864" y="516753"/>
                    <a:pt x="281164" y="514693"/>
                    <a:pt x="288196" y="512349"/>
                  </a:cubicBezTo>
                  <a:cubicBezTo>
                    <a:pt x="290568" y="508791"/>
                    <a:pt x="291973" y="504346"/>
                    <a:pt x="295312" y="501675"/>
                  </a:cubicBezTo>
                  <a:cubicBezTo>
                    <a:pt x="312563" y="487874"/>
                    <a:pt x="301781" y="510732"/>
                    <a:pt x="309544" y="487443"/>
                  </a:cubicBezTo>
                  <a:cubicBezTo>
                    <a:pt x="310730" y="476769"/>
                    <a:pt x="310497" y="465840"/>
                    <a:pt x="313102" y="455421"/>
                  </a:cubicBezTo>
                  <a:cubicBezTo>
                    <a:pt x="316529" y="441712"/>
                    <a:pt x="321221" y="446024"/>
                    <a:pt x="330892" y="441189"/>
                  </a:cubicBezTo>
                  <a:cubicBezTo>
                    <a:pt x="334717" y="439277"/>
                    <a:pt x="338008" y="436445"/>
                    <a:pt x="341566" y="434073"/>
                  </a:cubicBezTo>
                  <a:cubicBezTo>
                    <a:pt x="351290" y="404902"/>
                    <a:pt x="334467" y="450067"/>
                    <a:pt x="366472" y="402052"/>
                  </a:cubicBezTo>
                  <a:cubicBezTo>
                    <a:pt x="368844" y="398494"/>
                    <a:pt x="370248" y="394049"/>
                    <a:pt x="373587" y="391378"/>
                  </a:cubicBezTo>
                  <a:cubicBezTo>
                    <a:pt x="376516" y="389035"/>
                    <a:pt x="380703" y="389006"/>
                    <a:pt x="384261" y="387820"/>
                  </a:cubicBezTo>
                  <a:cubicBezTo>
                    <a:pt x="385447" y="384262"/>
                    <a:pt x="385476" y="380075"/>
                    <a:pt x="387819" y="377146"/>
                  </a:cubicBezTo>
                  <a:cubicBezTo>
                    <a:pt x="394617" y="368649"/>
                    <a:pt x="400573" y="370769"/>
                    <a:pt x="409167" y="366472"/>
                  </a:cubicBezTo>
                  <a:cubicBezTo>
                    <a:pt x="412992" y="364560"/>
                    <a:pt x="416283" y="361728"/>
                    <a:pt x="419841" y="359356"/>
                  </a:cubicBezTo>
                  <a:cubicBezTo>
                    <a:pt x="421027" y="354612"/>
                    <a:pt x="420973" y="349370"/>
                    <a:pt x="423399" y="345124"/>
                  </a:cubicBezTo>
                  <a:cubicBezTo>
                    <a:pt x="429670" y="334150"/>
                    <a:pt x="434558" y="334288"/>
                    <a:pt x="444747" y="330892"/>
                  </a:cubicBezTo>
                  <a:cubicBezTo>
                    <a:pt x="445933" y="327334"/>
                    <a:pt x="446225" y="323339"/>
                    <a:pt x="448305" y="320218"/>
                  </a:cubicBezTo>
                  <a:cubicBezTo>
                    <a:pt x="451096" y="316031"/>
                    <a:pt x="455758" y="313410"/>
                    <a:pt x="458979" y="309544"/>
                  </a:cubicBezTo>
                  <a:cubicBezTo>
                    <a:pt x="461717" y="306259"/>
                    <a:pt x="463723" y="302428"/>
                    <a:pt x="466095" y="298870"/>
                  </a:cubicBezTo>
                  <a:cubicBezTo>
                    <a:pt x="473500" y="269250"/>
                    <a:pt x="464483" y="298535"/>
                    <a:pt x="476769" y="273964"/>
                  </a:cubicBezTo>
                  <a:cubicBezTo>
                    <a:pt x="478446" y="270609"/>
                    <a:pt x="479010" y="266802"/>
                    <a:pt x="480327" y="263290"/>
                  </a:cubicBezTo>
                  <a:cubicBezTo>
                    <a:pt x="482570" y="257310"/>
                    <a:pt x="485423" y="251560"/>
                    <a:pt x="487443" y="245501"/>
                  </a:cubicBezTo>
                  <a:cubicBezTo>
                    <a:pt x="502254" y="201069"/>
                    <a:pt x="479355" y="258120"/>
                    <a:pt x="498117" y="220595"/>
                  </a:cubicBezTo>
                  <a:cubicBezTo>
                    <a:pt x="499794" y="217240"/>
                    <a:pt x="499023" y="212573"/>
                    <a:pt x="501675" y="209921"/>
                  </a:cubicBezTo>
                  <a:cubicBezTo>
                    <a:pt x="504327" y="207269"/>
                    <a:pt x="508791" y="207549"/>
                    <a:pt x="512349" y="206363"/>
                  </a:cubicBezTo>
                  <a:cubicBezTo>
                    <a:pt x="513535" y="202805"/>
                    <a:pt x="514230" y="199044"/>
                    <a:pt x="515907" y="195689"/>
                  </a:cubicBezTo>
                  <a:cubicBezTo>
                    <a:pt x="517819" y="191864"/>
                    <a:pt x="521338" y="188945"/>
                    <a:pt x="523022" y="185015"/>
                  </a:cubicBezTo>
                  <a:cubicBezTo>
                    <a:pt x="524948" y="180520"/>
                    <a:pt x="524154" y="175029"/>
                    <a:pt x="526580" y="170783"/>
                  </a:cubicBezTo>
                  <a:cubicBezTo>
                    <a:pt x="529076" y="166414"/>
                    <a:pt x="534033" y="163975"/>
                    <a:pt x="537254" y="160109"/>
                  </a:cubicBezTo>
                  <a:cubicBezTo>
                    <a:pt x="552079" y="142319"/>
                    <a:pt x="535475" y="155365"/>
                    <a:pt x="555044" y="142319"/>
                  </a:cubicBezTo>
                  <a:cubicBezTo>
                    <a:pt x="559788" y="135203"/>
                    <a:pt x="562160" y="125715"/>
                    <a:pt x="569276" y="120971"/>
                  </a:cubicBezTo>
                  <a:cubicBezTo>
                    <a:pt x="584136" y="111064"/>
                    <a:pt x="576926" y="116879"/>
                    <a:pt x="590624" y="103182"/>
                  </a:cubicBezTo>
                  <a:cubicBezTo>
                    <a:pt x="596622" y="73193"/>
                    <a:pt x="590250" y="96939"/>
                    <a:pt x="601298" y="71160"/>
                  </a:cubicBezTo>
                  <a:cubicBezTo>
                    <a:pt x="602775" y="67713"/>
                    <a:pt x="603179" y="63841"/>
                    <a:pt x="604856" y="60486"/>
                  </a:cubicBezTo>
                  <a:cubicBezTo>
                    <a:pt x="618651" y="32897"/>
                    <a:pt x="606587" y="65967"/>
                    <a:pt x="615530" y="39138"/>
                  </a:cubicBezTo>
                  <a:lnTo>
                    <a:pt x="608414" y="0"/>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1526372" y="2686272"/>
              <a:ext cx="555044" cy="352240"/>
            </a:xfrm>
            <a:custGeom>
              <a:avLst/>
              <a:gdLst>
                <a:gd name="connsiteX0" fmla="*/ 0 w 555044"/>
                <a:gd name="connsiteY0" fmla="*/ 352240 h 352240"/>
                <a:gd name="connsiteX1" fmla="*/ 0 w 555044"/>
                <a:gd name="connsiteY1" fmla="*/ 352240 h 352240"/>
                <a:gd name="connsiteX2" fmla="*/ 10674 w 555044"/>
                <a:gd name="connsiteY2" fmla="*/ 298870 h 352240"/>
                <a:gd name="connsiteX3" fmla="*/ 17790 w 555044"/>
                <a:gd name="connsiteY3" fmla="*/ 284639 h 352240"/>
                <a:gd name="connsiteX4" fmla="*/ 28464 w 555044"/>
                <a:gd name="connsiteY4" fmla="*/ 281081 h 352240"/>
                <a:gd name="connsiteX5" fmla="*/ 49812 w 555044"/>
                <a:gd name="connsiteY5" fmla="*/ 259733 h 352240"/>
                <a:gd name="connsiteX6" fmla="*/ 60486 w 555044"/>
                <a:gd name="connsiteY6" fmla="*/ 252617 h 352240"/>
                <a:gd name="connsiteX7" fmla="*/ 85391 w 555044"/>
                <a:gd name="connsiteY7" fmla="*/ 231269 h 352240"/>
                <a:gd name="connsiteX8" fmla="*/ 88949 w 555044"/>
                <a:gd name="connsiteY8" fmla="*/ 220595 h 352240"/>
                <a:gd name="connsiteX9" fmla="*/ 96065 w 555044"/>
                <a:gd name="connsiteY9" fmla="*/ 209921 h 352240"/>
                <a:gd name="connsiteX10" fmla="*/ 99623 w 555044"/>
                <a:gd name="connsiteY10" fmla="*/ 195689 h 352240"/>
                <a:gd name="connsiteX11" fmla="*/ 106739 w 555044"/>
                <a:gd name="connsiteY11" fmla="*/ 185015 h 352240"/>
                <a:gd name="connsiteX12" fmla="*/ 117413 w 555044"/>
                <a:gd name="connsiteY12" fmla="*/ 163667 h 352240"/>
                <a:gd name="connsiteX13" fmla="*/ 128087 w 555044"/>
                <a:gd name="connsiteY13" fmla="*/ 160109 h 352240"/>
                <a:gd name="connsiteX14" fmla="*/ 138761 w 555044"/>
                <a:gd name="connsiteY14" fmla="*/ 138761 h 352240"/>
                <a:gd name="connsiteX15" fmla="*/ 142319 w 555044"/>
                <a:gd name="connsiteY15" fmla="*/ 128088 h 352240"/>
                <a:gd name="connsiteX16" fmla="*/ 152993 w 555044"/>
                <a:gd name="connsiteY16" fmla="*/ 124530 h 352240"/>
                <a:gd name="connsiteX17" fmla="*/ 156551 w 555044"/>
                <a:gd name="connsiteY17" fmla="*/ 113856 h 352240"/>
                <a:gd name="connsiteX18" fmla="*/ 177899 w 555044"/>
                <a:gd name="connsiteY18" fmla="*/ 103182 h 352240"/>
                <a:gd name="connsiteX19" fmla="*/ 188573 w 555044"/>
                <a:gd name="connsiteY19" fmla="*/ 96066 h 352240"/>
                <a:gd name="connsiteX20" fmla="*/ 199247 w 555044"/>
                <a:gd name="connsiteY20" fmla="*/ 92508 h 352240"/>
                <a:gd name="connsiteX21" fmla="*/ 209921 w 555044"/>
                <a:gd name="connsiteY21" fmla="*/ 85392 h 352240"/>
                <a:gd name="connsiteX22" fmla="*/ 224153 w 555044"/>
                <a:gd name="connsiteY22" fmla="*/ 81834 h 352240"/>
                <a:gd name="connsiteX23" fmla="*/ 281080 w 555044"/>
                <a:gd name="connsiteY23" fmla="*/ 67602 h 352240"/>
                <a:gd name="connsiteX24" fmla="*/ 298870 w 555044"/>
                <a:gd name="connsiteY24" fmla="*/ 74718 h 352240"/>
                <a:gd name="connsiteX25" fmla="*/ 309544 w 555044"/>
                <a:gd name="connsiteY25" fmla="*/ 78276 h 352240"/>
                <a:gd name="connsiteX26" fmla="*/ 320218 w 555044"/>
                <a:gd name="connsiteY26" fmla="*/ 85392 h 352240"/>
                <a:gd name="connsiteX27" fmla="*/ 334450 w 555044"/>
                <a:gd name="connsiteY27" fmla="*/ 88950 h 352240"/>
                <a:gd name="connsiteX28" fmla="*/ 352240 w 555044"/>
                <a:gd name="connsiteY28" fmla="*/ 96066 h 352240"/>
                <a:gd name="connsiteX29" fmla="*/ 402051 w 555044"/>
                <a:gd name="connsiteY29" fmla="*/ 103182 h 352240"/>
                <a:gd name="connsiteX30" fmla="*/ 437631 w 555044"/>
                <a:gd name="connsiteY30" fmla="*/ 99624 h 352240"/>
                <a:gd name="connsiteX31" fmla="*/ 444747 w 555044"/>
                <a:gd name="connsiteY31" fmla="*/ 88950 h 352240"/>
                <a:gd name="connsiteX32" fmla="*/ 455421 w 555044"/>
                <a:gd name="connsiteY32" fmla="*/ 81834 h 352240"/>
                <a:gd name="connsiteX33" fmla="*/ 458979 w 555044"/>
                <a:gd name="connsiteY33" fmla="*/ 71160 h 352240"/>
                <a:gd name="connsiteX34" fmla="*/ 469653 w 555044"/>
                <a:gd name="connsiteY34" fmla="*/ 67602 h 352240"/>
                <a:gd name="connsiteX35" fmla="*/ 480327 w 555044"/>
                <a:gd name="connsiteY35" fmla="*/ 60486 h 352240"/>
                <a:gd name="connsiteX36" fmla="*/ 487443 w 555044"/>
                <a:gd name="connsiteY36" fmla="*/ 49812 h 352240"/>
                <a:gd name="connsiteX37" fmla="*/ 491001 w 555044"/>
                <a:gd name="connsiteY37" fmla="*/ 39138 h 352240"/>
                <a:gd name="connsiteX38" fmla="*/ 523023 w 555044"/>
                <a:gd name="connsiteY38" fmla="*/ 21348 h 352240"/>
                <a:gd name="connsiteX39" fmla="*/ 533696 w 555044"/>
                <a:gd name="connsiteY39" fmla="*/ 14232 h 352240"/>
                <a:gd name="connsiteX40" fmla="*/ 555044 w 555044"/>
                <a:gd name="connsiteY40" fmla="*/ 3558 h 352240"/>
                <a:gd name="connsiteX41" fmla="*/ 555044 w 555044"/>
                <a:gd name="connsiteY41" fmla="*/ 0 h 35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55044" h="352240">
                  <a:moveTo>
                    <a:pt x="0" y="352240"/>
                  </a:moveTo>
                  <a:lnTo>
                    <a:pt x="0" y="352240"/>
                  </a:lnTo>
                  <a:cubicBezTo>
                    <a:pt x="2236" y="332117"/>
                    <a:pt x="1664" y="316889"/>
                    <a:pt x="10674" y="298870"/>
                  </a:cubicBezTo>
                  <a:cubicBezTo>
                    <a:pt x="13046" y="294126"/>
                    <a:pt x="14040" y="288389"/>
                    <a:pt x="17790" y="284639"/>
                  </a:cubicBezTo>
                  <a:cubicBezTo>
                    <a:pt x="20442" y="281987"/>
                    <a:pt x="24906" y="282267"/>
                    <a:pt x="28464" y="281081"/>
                  </a:cubicBezTo>
                  <a:cubicBezTo>
                    <a:pt x="35580" y="273965"/>
                    <a:pt x="41439" y="265315"/>
                    <a:pt x="49812" y="259733"/>
                  </a:cubicBezTo>
                  <a:cubicBezTo>
                    <a:pt x="53370" y="257361"/>
                    <a:pt x="57239" y="255400"/>
                    <a:pt x="60486" y="252617"/>
                  </a:cubicBezTo>
                  <a:cubicBezTo>
                    <a:pt x="90682" y="226733"/>
                    <a:pt x="60886" y="247606"/>
                    <a:pt x="85391" y="231269"/>
                  </a:cubicBezTo>
                  <a:cubicBezTo>
                    <a:pt x="86577" y="227711"/>
                    <a:pt x="87272" y="223950"/>
                    <a:pt x="88949" y="220595"/>
                  </a:cubicBezTo>
                  <a:cubicBezTo>
                    <a:pt x="90861" y="216770"/>
                    <a:pt x="94381" y="213851"/>
                    <a:pt x="96065" y="209921"/>
                  </a:cubicBezTo>
                  <a:cubicBezTo>
                    <a:pt x="97991" y="205426"/>
                    <a:pt x="97697" y="200184"/>
                    <a:pt x="99623" y="195689"/>
                  </a:cubicBezTo>
                  <a:cubicBezTo>
                    <a:pt x="101307" y="191759"/>
                    <a:pt x="104827" y="188840"/>
                    <a:pt x="106739" y="185015"/>
                  </a:cubicBezTo>
                  <a:cubicBezTo>
                    <a:pt x="111036" y="176421"/>
                    <a:pt x="108916" y="170465"/>
                    <a:pt x="117413" y="163667"/>
                  </a:cubicBezTo>
                  <a:cubicBezTo>
                    <a:pt x="120342" y="161324"/>
                    <a:pt x="124529" y="161295"/>
                    <a:pt x="128087" y="160109"/>
                  </a:cubicBezTo>
                  <a:cubicBezTo>
                    <a:pt x="137029" y="133283"/>
                    <a:pt x="124968" y="166346"/>
                    <a:pt x="138761" y="138761"/>
                  </a:cubicBezTo>
                  <a:cubicBezTo>
                    <a:pt x="140438" y="135407"/>
                    <a:pt x="139667" y="130740"/>
                    <a:pt x="142319" y="128088"/>
                  </a:cubicBezTo>
                  <a:cubicBezTo>
                    <a:pt x="144971" y="125436"/>
                    <a:pt x="149435" y="125716"/>
                    <a:pt x="152993" y="124530"/>
                  </a:cubicBezTo>
                  <a:cubicBezTo>
                    <a:pt x="154179" y="120972"/>
                    <a:pt x="154208" y="116785"/>
                    <a:pt x="156551" y="113856"/>
                  </a:cubicBezTo>
                  <a:cubicBezTo>
                    <a:pt x="163349" y="105359"/>
                    <a:pt x="169305" y="107479"/>
                    <a:pt x="177899" y="103182"/>
                  </a:cubicBezTo>
                  <a:cubicBezTo>
                    <a:pt x="181724" y="101270"/>
                    <a:pt x="184748" y="97978"/>
                    <a:pt x="188573" y="96066"/>
                  </a:cubicBezTo>
                  <a:cubicBezTo>
                    <a:pt x="191928" y="94389"/>
                    <a:pt x="195892" y="94185"/>
                    <a:pt x="199247" y="92508"/>
                  </a:cubicBezTo>
                  <a:cubicBezTo>
                    <a:pt x="203072" y="90596"/>
                    <a:pt x="205991" y="87076"/>
                    <a:pt x="209921" y="85392"/>
                  </a:cubicBezTo>
                  <a:cubicBezTo>
                    <a:pt x="214416" y="83466"/>
                    <a:pt x="219479" y="83272"/>
                    <a:pt x="224153" y="81834"/>
                  </a:cubicBezTo>
                  <a:cubicBezTo>
                    <a:pt x="270349" y="67619"/>
                    <a:pt x="240400" y="73413"/>
                    <a:pt x="281080" y="67602"/>
                  </a:cubicBezTo>
                  <a:cubicBezTo>
                    <a:pt x="287010" y="69974"/>
                    <a:pt x="292890" y="72475"/>
                    <a:pt x="298870" y="74718"/>
                  </a:cubicBezTo>
                  <a:cubicBezTo>
                    <a:pt x="302382" y="76035"/>
                    <a:pt x="306189" y="76599"/>
                    <a:pt x="309544" y="78276"/>
                  </a:cubicBezTo>
                  <a:cubicBezTo>
                    <a:pt x="313369" y="80188"/>
                    <a:pt x="316288" y="83708"/>
                    <a:pt x="320218" y="85392"/>
                  </a:cubicBezTo>
                  <a:cubicBezTo>
                    <a:pt x="324713" y="87318"/>
                    <a:pt x="329811" y="87404"/>
                    <a:pt x="334450" y="88950"/>
                  </a:cubicBezTo>
                  <a:cubicBezTo>
                    <a:pt x="340509" y="90970"/>
                    <a:pt x="346078" y="94386"/>
                    <a:pt x="352240" y="96066"/>
                  </a:cubicBezTo>
                  <a:cubicBezTo>
                    <a:pt x="360921" y="98433"/>
                    <a:pt x="395719" y="102390"/>
                    <a:pt x="402051" y="103182"/>
                  </a:cubicBezTo>
                  <a:cubicBezTo>
                    <a:pt x="413911" y="101996"/>
                    <a:pt x="426323" y="103393"/>
                    <a:pt x="437631" y="99624"/>
                  </a:cubicBezTo>
                  <a:cubicBezTo>
                    <a:pt x="441688" y="98272"/>
                    <a:pt x="441723" y="91974"/>
                    <a:pt x="444747" y="88950"/>
                  </a:cubicBezTo>
                  <a:cubicBezTo>
                    <a:pt x="447771" y="85926"/>
                    <a:pt x="451863" y="84206"/>
                    <a:pt x="455421" y="81834"/>
                  </a:cubicBezTo>
                  <a:cubicBezTo>
                    <a:pt x="456607" y="78276"/>
                    <a:pt x="456327" y="73812"/>
                    <a:pt x="458979" y="71160"/>
                  </a:cubicBezTo>
                  <a:cubicBezTo>
                    <a:pt x="461631" y="68508"/>
                    <a:pt x="466298" y="69279"/>
                    <a:pt x="469653" y="67602"/>
                  </a:cubicBezTo>
                  <a:cubicBezTo>
                    <a:pt x="473478" y="65690"/>
                    <a:pt x="476769" y="62858"/>
                    <a:pt x="480327" y="60486"/>
                  </a:cubicBezTo>
                  <a:cubicBezTo>
                    <a:pt x="482699" y="56928"/>
                    <a:pt x="485531" y="53637"/>
                    <a:pt x="487443" y="49812"/>
                  </a:cubicBezTo>
                  <a:cubicBezTo>
                    <a:pt x="489120" y="46457"/>
                    <a:pt x="488349" y="41790"/>
                    <a:pt x="491001" y="39138"/>
                  </a:cubicBezTo>
                  <a:cubicBezTo>
                    <a:pt x="503235" y="26904"/>
                    <a:pt x="509601" y="25822"/>
                    <a:pt x="523023" y="21348"/>
                  </a:cubicBezTo>
                  <a:cubicBezTo>
                    <a:pt x="526581" y="18976"/>
                    <a:pt x="529872" y="16144"/>
                    <a:pt x="533696" y="14232"/>
                  </a:cubicBezTo>
                  <a:cubicBezTo>
                    <a:pt x="545272" y="8444"/>
                    <a:pt x="544847" y="13755"/>
                    <a:pt x="555044" y="3558"/>
                  </a:cubicBezTo>
                  <a:lnTo>
                    <a:pt x="555044" y="0"/>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1758609" y="1248850"/>
              <a:ext cx="475981" cy="1437422"/>
            </a:xfrm>
            <a:custGeom>
              <a:avLst/>
              <a:gdLst>
                <a:gd name="connsiteX0" fmla="*/ 308575 w 475981"/>
                <a:gd name="connsiteY0" fmla="*/ 1437422 h 1437422"/>
                <a:gd name="connsiteX1" fmla="*/ 308575 w 475981"/>
                <a:gd name="connsiteY1" fmla="*/ 1437422 h 1437422"/>
                <a:gd name="connsiteX2" fmla="*/ 337039 w 475981"/>
                <a:gd name="connsiteY2" fmla="*/ 1416075 h 1437422"/>
                <a:gd name="connsiteX3" fmla="*/ 351271 w 475981"/>
                <a:gd name="connsiteY3" fmla="*/ 1401843 h 1437422"/>
                <a:gd name="connsiteX4" fmla="*/ 361945 w 475981"/>
                <a:gd name="connsiteY4" fmla="*/ 1391169 h 1437422"/>
                <a:gd name="connsiteX5" fmla="*/ 383293 w 475981"/>
                <a:gd name="connsiteY5" fmla="*/ 1373379 h 1437422"/>
                <a:gd name="connsiteX6" fmla="*/ 393967 w 475981"/>
                <a:gd name="connsiteY6" fmla="*/ 1327125 h 1437422"/>
                <a:gd name="connsiteX7" fmla="*/ 397525 w 475981"/>
                <a:gd name="connsiteY7" fmla="*/ 1273755 h 1437422"/>
                <a:gd name="connsiteX8" fmla="*/ 390409 w 475981"/>
                <a:gd name="connsiteY8" fmla="*/ 1213270 h 1437422"/>
                <a:gd name="connsiteX9" fmla="*/ 379735 w 475981"/>
                <a:gd name="connsiteY9" fmla="*/ 1209712 h 1437422"/>
                <a:gd name="connsiteX10" fmla="*/ 376177 w 475981"/>
                <a:gd name="connsiteY10" fmla="*/ 1199038 h 1437422"/>
                <a:gd name="connsiteX11" fmla="*/ 369061 w 475981"/>
                <a:gd name="connsiteY11" fmla="*/ 1188364 h 1437422"/>
                <a:gd name="connsiteX12" fmla="*/ 358387 w 475981"/>
                <a:gd name="connsiteY12" fmla="*/ 1167016 h 1437422"/>
                <a:gd name="connsiteX13" fmla="*/ 354829 w 475981"/>
                <a:gd name="connsiteY13" fmla="*/ 1145668 h 1437422"/>
                <a:gd name="connsiteX14" fmla="*/ 347713 w 475981"/>
                <a:gd name="connsiteY14" fmla="*/ 1134994 h 1437422"/>
                <a:gd name="connsiteX15" fmla="*/ 344155 w 475981"/>
                <a:gd name="connsiteY15" fmla="*/ 1124320 h 1437422"/>
                <a:gd name="connsiteX16" fmla="*/ 333481 w 475981"/>
                <a:gd name="connsiteY16" fmla="*/ 1081625 h 1437422"/>
                <a:gd name="connsiteX17" fmla="*/ 329923 w 475981"/>
                <a:gd name="connsiteY17" fmla="*/ 1063835 h 1437422"/>
                <a:gd name="connsiteX18" fmla="*/ 322807 w 475981"/>
                <a:gd name="connsiteY18" fmla="*/ 1042487 h 1437422"/>
                <a:gd name="connsiteX19" fmla="*/ 319249 w 475981"/>
                <a:gd name="connsiteY19" fmla="*/ 942864 h 1437422"/>
                <a:gd name="connsiteX20" fmla="*/ 308575 w 475981"/>
                <a:gd name="connsiteY20" fmla="*/ 935748 h 1437422"/>
                <a:gd name="connsiteX21" fmla="*/ 297902 w 475981"/>
                <a:gd name="connsiteY21" fmla="*/ 910842 h 1437422"/>
                <a:gd name="connsiteX22" fmla="*/ 283670 w 475981"/>
                <a:gd name="connsiteY22" fmla="*/ 889494 h 1437422"/>
                <a:gd name="connsiteX23" fmla="*/ 276554 w 475981"/>
                <a:gd name="connsiteY23" fmla="*/ 878820 h 1437422"/>
                <a:gd name="connsiteX24" fmla="*/ 265880 w 475981"/>
                <a:gd name="connsiteY24" fmla="*/ 843240 h 1437422"/>
                <a:gd name="connsiteX25" fmla="*/ 255206 w 475981"/>
                <a:gd name="connsiteY25" fmla="*/ 832566 h 1437422"/>
                <a:gd name="connsiteX26" fmla="*/ 244532 w 475981"/>
                <a:gd name="connsiteY26" fmla="*/ 829008 h 1437422"/>
                <a:gd name="connsiteX27" fmla="*/ 233858 w 475981"/>
                <a:gd name="connsiteY27" fmla="*/ 821892 h 1437422"/>
                <a:gd name="connsiteX28" fmla="*/ 226742 w 475981"/>
                <a:gd name="connsiteY28" fmla="*/ 811218 h 1437422"/>
                <a:gd name="connsiteX29" fmla="*/ 205394 w 475981"/>
                <a:gd name="connsiteY29" fmla="*/ 804103 h 1437422"/>
                <a:gd name="connsiteX30" fmla="*/ 198278 w 475981"/>
                <a:gd name="connsiteY30" fmla="*/ 793429 h 1437422"/>
                <a:gd name="connsiteX31" fmla="*/ 187604 w 475981"/>
                <a:gd name="connsiteY31" fmla="*/ 782755 h 1437422"/>
                <a:gd name="connsiteX32" fmla="*/ 184046 w 475981"/>
                <a:gd name="connsiteY32" fmla="*/ 772081 h 1437422"/>
                <a:gd name="connsiteX33" fmla="*/ 169814 w 475981"/>
                <a:gd name="connsiteY33" fmla="*/ 750733 h 1437422"/>
                <a:gd name="connsiteX34" fmla="*/ 162698 w 475981"/>
                <a:gd name="connsiteY34" fmla="*/ 740059 h 1437422"/>
                <a:gd name="connsiteX35" fmla="*/ 152024 w 475981"/>
                <a:gd name="connsiteY35" fmla="*/ 736501 h 1437422"/>
                <a:gd name="connsiteX36" fmla="*/ 148466 w 475981"/>
                <a:gd name="connsiteY36" fmla="*/ 708037 h 1437422"/>
                <a:gd name="connsiteX37" fmla="*/ 137793 w 475981"/>
                <a:gd name="connsiteY37" fmla="*/ 704479 h 1437422"/>
                <a:gd name="connsiteX38" fmla="*/ 91539 w 475981"/>
                <a:gd name="connsiteY38" fmla="*/ 697363 h 1437422"/>
                <a:gd name="connsiteX39" fmla="*/ 84423 w 475981"/>
                <a:gd name="connsiteY39" fmla="*/ 683131 h 1437422"/>
                <a:gd name="connsiteX40" fmla="*/ 80865 w 475981"/>
                <a:gd name="connsiteY40" fmla="*/ 672457 h 1437422"/>
                <a:gd name="connsiteX41" fmla="*/ 73749 w 475981"/>
                <a:gd name="connsiteY41" fmla="*/ 661783 h 1437422"/>
                <a:gd name="connsiteX42" fmla="*/ 63075 w 475981"/>
                <a:gd name="connsiteY42" fmla="*/ 640436 h 1437422"/>
                <a:gd name="connsiteX43" fmla="*/ 59517 w 475981"/>
                <a:gd name="connsiteY43" fmla="*/ 626204 h 1437422"/>
                <a:gd name="connsiteX44" fmla="*/ 48843 w 475981"/>
                <a:gd name="connsiteY44" fmla="*/ 622646 h 1437422"/>
                <a:gd name="connsiteX45" fmla="*/ 45285 w 475981"/>
                <a:gd name="connsiteY45" fmla="*/ 611972 h 1437422"/>
                <a:gd name="connsiteX46" fmla="*/ 38169 w 475981"/>
                <a:gd name="connsiteY46" fmla="*/ 515906 h 1437422"/>
                <a:gd name="connsiteX47" fmla="*/ 34611 w 475981"/>
                <a:gd name="connsiteY47" fmla="*/ 501675 h 1437422"/>
                <a:gd name="connsiteX48" fmla="*/ 16821 w 475981"/>
                <a:gd name="connsiteY48" fmla="*/ 480327 h 1437422"/>
                <a:gd name="connsiteX49" fmla="*/ 13263 w 475981"/>
                <a:gd name="connsiteY49" fmla="*/ 469653 h 1437422"/>
                <a:gd name="connsiteX50" fmla="*/ 6147 w 475981"/>
                <a:gd name="connsiteY50" fmla="*/ 451863 h 1437422"/>
                <a:gd name="connsiteX51" fmla="*/ 9705 w 475981"/>
                <a:gd name="connsiteY51" fmla="*/ 394935 h 1437422"/>
                <a:gd name="connsiteX52" fmla="*/ 13263 w 475981"/>
                <a:gd name="connsiteY52" fmla="*/ 384261 h 1437422"/>
                <a:gd name="connsiteX53" fmla="*/ 23937 w 475981"/>
                <a:gd name="connsiteY53" fmla="*/ 377145 h 1437422"/>
                <a:gd name="connsiteX54" fmla="*/ 31053 w 475981"/>
                <a:gd name="connsiteY54" fmla="*/ 366471 h 1437422"/>
                <a:gd name="connsiteX55" fmla="*/ 34611 w 475981"/>
                <a:gd name="connsiteY55" fmla="*/ 355797 h 1437422"/>
                <a:gd name="connsiteX56" fmla="*/ 45285 w 475981"/>
                <a:gd name="connsiteY56" fmla="*/ 352239 h 1437422"/>
                <a:gd name="connsiteX57" fmla="*/ 59517 w 475981"/>
                <a:gd name="connsiteY57" fmla="*/ 330892 h 1437422"/>
                <a:gd name="connsiteX58" fmla="*/ 70191 w 475981"/>
                <a:gd name="connsiteY58" fmla="*/ 309544 h 1437422"/>
                <a:gd name="connsiteX59" fmla="*/ 80865 w 475981"/>
                <a:gd name="connsiteY59" fmla="*/ 305986 h 1437422"/>
                <a:gd name="connsiteX60" fmla="*/ 91539 w 475981"/>
                <a:gd name="connsiteY60" fmla="*/ 298870 h 1437422"/>
                <a:gd name="connsiteX61" fmla="*/ 112887 w 475981"/>
                <a:gd name="connsiteY61" fmla="*/ 288196 h 1437422"/>
                <a:gd name="connsiteX62" fmla="*/ 127119 w 475981"/>
                <a:gd name="connsiteY62" fmla="*/ 273964 h 1437422"/>
                <a:gd name="connsiteX63" fmla="*/ 148466 w 475981"/>
                <a:gd name="connsiteY63" fmla="*/ 259732 h 1437422"/>
                <a:gd name="connsiteX64" fmla="*/ 159140 w 475981"/>
                <a:gd name="connsiteY64" fmla="*/ 249058 h 1437422"/>
                <a:gd name="connsiteX65" fmla="*/ 169814 w 475981"/>
                <a:gd name="connsiteY65" fmla="*/ 241942 h 1437422"/>
                <a:gd name="connsiteX66" fmla="*/ 173372 w 475981"/>
                <a:gd name="connsiteY66" fmla="*/ 231268 h 1437422"/>
                <a:gd name="connsiteX67" fmla="*/ 191162 w 475981"/>
                <a:gd name="connsiteY67" fmla="*/ 213478 h 1437422"/>
                <a:gd name="connsiteX68" fmla="*/ 205394 w 475981"/>
                <a:gd name="connsiteY68" fmla="*/ 195689 h 1437422"/>
                <a:gd name="connsiteX69" fmla="*/ 223184 w 475981"/>
                <a:gd name="connsiteY69" fmla="*/ 181457 h 1437422"/>
                <a:gd name="connsiteX70" fmla="*/ 240974 w 475981"/>
                <a:gd name="connsiteY70" fmla="*/ 156551 h 1437422"/>
                <a:gd name="connsiteX71" fmla="*/ 248090 w 475981"/>
                <a:gd name="connsiteY71" fmla="*/ 145877 h 1437422"/>
                <a:gd name="connsiteX72" fmla="*/ 258764 w 475981"/>
                <a:gd name="connsiteY72" fmla="*/ 135203 h 1437422"/>
                <a:gd name="connsiteX73" fmla="*/ 262322 w 475981"/>
                <a:gd name="connsiteY73" fmla="*/ 124529 h 1437422"/>
                <a:gd name="connsiteX74" fmla="*/ 283670 w 475981"/>
                <a:gd name="connsiteY74" fmla="*/ 113855 h 1437422"/>
                <a:gd name="connsiteX75" fmla="*/ 297902 w 475981"/>
                <a:gd name="connsiteY75" fmla="*/ 99623 h 1437422"/>
                <a:gd name="connsiteX76" fmla="*/ 305017 w 475981"/>
                <a:gd name="connsiteY76" fmla="*/ 88949 h 1437422"/>
                <a:gd name="connsiteX77" fmla="*/ 329923 w 475981"/>
                <a:gd name="connsiteY77" fmla="*/ 78275 h 1437422"/>
                <a:gd name="connsiteX78" fmla="*/ 340597 w 475981"/>
                <a:gd name="connsiteY78" fmla="*/ 71159 h 1437422"/>
                <a:gd name="connsiteX79" fmla="*/ 351271 w 475981"/>
                <a:gd name="connsiteY79" fmla="*/ 67601 h 1437422"/>
                <a:gd name="connsiteX80" fmla="*/ 461568 w 475981"/>
                <a:gd name="connsiteY80" fmla="*/ 60485 h 1437422"/>
                <a:gd name="connsiteX81" fmla="*/ 472242 w 475981"/>
                <a:gd name="connsiteY81" fmla="*/ 56927 h 1437422"/>
                <a:gd name="connsiteX82" fmla="*/ 461568 w 475981"/>
                <a:gd name="connsiteY82" fmla="*/ 10674 h 1437422"/>
                <a:gd name="connsiteX83" fmla="*/ 461568 w 475981"/>
                <a:gd name="connsiteY83" fmla="*/ 0 h 143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5981" h="1437422">
                  <a:moveTo>
                    <a:pt x="308575" y="1437422"/>
                  </a:moveTo>
                  <a:lnTo>
                    <a:pt x="308575" y="1437422"/>
                  </a:lnTo>
                  <a:cubicBezTo>
                    <a:pt x="318063" y="1430306"/>
                    <a:pt x="328653" y="1424461"/>
                    <a:pt x="337039" y="1416075"/>
                  </a:cubicBezTo>
                  <a:cubicBezTo>
                    <a:pt x="356016" y="1397099"/>
                    <a:pt x="322806" y="1411331"/>
                    <a:pt x="351271" y="1401843"/>
                  </a:cubicBezTo>
                  <a:cubicBezTo>
                    <a:pt x="354829" y="1398285"/>
                    <a:pt x="358079" y="1394390"/>
                    <a:pt x="361945" y="1391169"/>
                  </a:cubicBezTo>
                  <a:cubicBezTo>
                    <a:pt x="391666" y="1366401"/>
                    <a:pt x="352109" y="1404563"/>
                    <a:pt x="383293" y="1373379"/>
                  </a:cubicBezTo>
                  <a:cubicBezTo>
                    <a:pt x="389154" y="1355796"/>
                    <a:pt x="391023" y="1351661"/>
                    <a:pt x="393967" y="1327125"/>
                  </a:cubicBezTo>
                  <a:cubicBezTo>
                    <a:pt x="396091" y="1309423"/>
                    <a:pt x="396339" y="1291545"/>
                    <a:pt x="397525" y="1273755"/>
                  </a:cubicBezTo>
                  <a:cubicBezTo>
                    <a:pt x="395153" y="1253593"/>
                    <a:pt x="395842" y="1232830"/>
                    <a:pt x="390409" y="1213270"/>
                  </a:cubicBezTo>
                  <a:cubicBezTo>
                    <a:pt x="389405" y="1209656"/>
                    <a:pt x="382387" y="1212364"/>
                    <a:pt x="379735" y="1209712"/>
                  </a:cubicBezTo>
                  <a:cubicBezTo>
                    <a:pt x="377083" y="1207060"/>
                    <a:pt x="377854" y="1202393"/>
                    <a:pt x="376177" y="1199038"/>
                  </a:cubicBezTo>
                  <a:cubicBezTo>
                    <a:pt x="374265" y="1195213"/>
                    <a:pt x="370973" y="1192189"/>
                    <a:pt x="369061" y="1188364"/>
                  </a:cubicBezTo>
                  <a:cubicBezTo>
                    <a:pt x="354330" y="1158903"/>
                    <a:pt x="378780" y="1197606"/>
                    <a:pt x="358387" y="1167016"/>
                  </a:cubicBezTo>
                  <a:cubicBezTo>
                    <a:pt x="357201" y="1159900"/>
                    <a:pt x="357110" y="1152512"/>
                    <a:pt x="354829" y="1145668"/>
                  </a:cubicBezTo>
                  <a:cubicBezTo>
                    <a:pt x="353477" y="1141611"/>
                    <a:pt x="349625" y="1138819"/>
                    <a:pt x="347713" y="1134994"/>
                  </a:cubicBezTo>
                  <a:cubicBezTo>
                    <a:pt x="346036" y="1131639"/>
                    <a:pt x="345341" y="1127878"/>
                    <a:pt x="344155" y="1124320"/>
                  </a:cubicBezTo>
                  <a:cubicBezTo>
                    <a:pt x="336641" y="1071721"/>
                    <a:pt x="346037" y="1123478"/>
                    <a:pt x="333481" y="1081625"/>
                  </a:cubicBezTo>
                  <a:cubicBezTo>
                    <a:pt x="331743" y="1075833"/>
                    <a:pt x="331514" y="1069669"/>
                    <a:pt x="329923" y="1063835"/>
                  </a:cubicBezTo>
                  <a:cubicBezTo>
                    <a:pt x="327949" y="1056598"/>
                    <a:pt x="325179" y="1049603"/>
                    <a:pt x="322807" y="1042487"/>
                  </a:cubicBezTo>
                  <a:cubicBezTo>
                    <a:pt x="321621" y="1009279"/>
                    <a:pt x="323641" y="975801"/>
                    <a:pt x="319249" y="942864"/>
                  </a:cubicBezTo>
                  <a:cubicBezTo>
                    <a:pt x="318684" y="938625"/>
                    <a:pt x="311313" y="939033"/>
                    <a:pt x="308575" y="935748"/>
                  </a:cubicBezTo>
                  <a:cubicBezTo>
                    <a:pt x="296694" y="921490"/>
                    <a:pt x="305320" y="924194"/>
                    <a:pt x="297902" y="910842"/>
                  </a:cubicBezTo>
                  <a:cubicBezTo>
                    <a:pt x="293749" y="903366"/>
                    <a:pt x="288414" y="896610"/>
                    <a:pt x="283670" y="889494"/>
                  </a:cubicBezTo>
                  <a:lnTo>
                    <a:pt x="276554" y="878820"/>
                  </a:lnTo>
                  <a:cubicBezTo>
                    <a:pt x="274257" y="869632"/>
                    <a:pt x="269817" y="850327"/>
                    <a:pt x="265880" y="843240"/>
                  </a:cubicBezTo>
                  <a:cubicBezTo>
                    <a:pt x="263436" y="838841"/>
                    <a:pt x="259393" y="835357"/>
                    <a:pt x="255206" y="832566"/>
                  </a:cubicBezTo>
                  <a:cubicBezTo>
                    <a:pt x="252085" y="830486"/>
                    <a:pt x="247887" y="830685"/>
                    <a:pt x="244532" y="829008"/>
                  </a:cubicBezTo>
                  <a:cubicBezTo>
                    <a:pt x="240707" y="827096"/>
                    <a:pt x="237416" y="824264"/>
                    <a:pt x="233858" y="821892"/>
                  </a:cubicBezTo>
                  <a:cubicBezTo>
                    <a:pt x="231486" y="818334"/>
                    <a:pt x="230368" y="813484"/>
                    <a:pt x="226742" y="811218"/>
                  </a:cubicBezTo>
                  <a:cubicBezTo>
                    <a:pt x="220381" y="807243"/>
                    <a:pt x="205394" y="804103"/>
                    <a:pt x="205394" y="804103"/>
                  </a:cubicBezTo>
                  <a:cubicBezTo>
                    <a:pt x="203022" y="800545"/>
                    <a:pt x="201016" y="796714"/>
                    <a:pt x="198278" y="793429"/>
                  </a:cubicBezTo>
                  <a:cubicBezTo>
                    <a:pt x="195057" y="789563"/>
                    <a:pt x="190395" y="786942"/>
                    <a:pt x="187604" y="782755"/>
                  </a:cubicBezTo>
                  <a:cubicBezTo>
                    <a:pt x="185524" y="779634"/>
                    <a:pt x="185867" y="775359"/>
                    <a:pt x="184046" y="772081"/>
                  </a:cubicBezTo>
                  <a:cubicBezTo>
                    <a:pt x="179893" y="764605"/>
                    <a:pt x="174558" y="757849"/>
                    <a:pt x="169814" y="750733"/>
                  </a:cubicBezTo>
                  <a:cubicBezTo>
                    <a:pt x="167442" y="747175"/>
                    <a:pt x="166755" y="741411"/>
                    <a:pt x="162698" y="740059"/>
                  </a:cubicBezTo>
                  <a:lnTo>
                    <a:pt x="152024" y="736501"/>
                  </a:lnTo>
                  <a:cubicBezTo>
                    <a:pt x="150838" y="727013"/>
                    <a:pt x="152349" y="716775"/>
                    <a:pt x="148466" y="708037"/>
                  </a:cubicBezTo>
                  <a:cubicBezTo>
                    <a:pt x="146943" y="704610"/>
                    <a:pt x="141479" y="705170"/>
                    <a:pt x="137793" y="704479"/>
                  </a:cubicBezTo>
                  <a:cubicBezTo>
                    <a:pt x="122461" y="701604"/>
                    <a:pt x="106957" y="699735"/>
                    <a:pt x="91539" y="697363"/>
                  </a:cubicBezTo>
                  <a:cubicBezTo>
                    <a:pt x="89167" y="692619"/>
                    <a:pt x="86512" y="688006"/>
                    <a:pt x="84423" y="683131"/>
                  </a:cubicBezTo>
                  <a:cubicBezTo>
                    <a:pt x="82946" y="679684"/>
                    <a:pt x="82542" y="675812"/>
                    <a:pt x="80865" y="672457"/>
                  </a:cubicBezTo>
                  <a:cubicBezTo>
                    <a:pt x="78953" y="668632"/>
                    <a:pt x="75661" y="665608"/>
                    <a:pt x="73749" y="661783"/>
                  </a:cubicBezTo>
                  <a:cubicBezTo>
                    <a:pt x="59018" y="632322"/>
                    <a:pt x="83469" y="671028"/>
                    <a:pt x="63075" y="640436"/>
                  </a:cubicBezTo>
                  <a:cubicBezTo>
                    <a:pt x="61889" y="635692"/>
                    <a:pt x="62572" y="630022"/>
                    <a:pt x="59517" y="626204"/>
                  </a:cubicBezTo>
                  <a:cubicBezTo>
                    <a:pt x="57174" y="623275"/>
                    <a:pt x="51495" y="625298"/>
                    <a:pt x="48843" y="622646"/>
                  </a:cubicBezTo>
                  <a:cubicBezTo>
                    <a:pt x="46191" y="619994"/>
                    <a:pt x="46471" y="615530"/>
                    <a:pt x="45285" y="611972"/>
                  </a:cubicBezTo>
                  <a:cubicBezTo>
                    <a:pt x="42913" y="579950"/>
                    <a:pt x="41262" y="547866"/>
                    <a:pt x="38169" y="515906"/>
                  </a:cubicBezTo>
                  <a:cubicBezTo>
                    <a:pt x="37698" y="511039"/>
                    <a:pt x="37037" y="505920"/>
                    <a:pt x="34611" y="501675"/>
                  </a:cubicBezTo>
                  <a:cubicBezTo>
                    <a:pt x="3144" y="446611"/>
                    <a:pt x="41829" y="530343"/>
                    <a:pt x="16821" y="480327"/>
                  </a:cubicBezTo>
                  <a:cubicBezTo>
                    <a:pt x="15144" y="476972"/>
                    <a:pt x="14580" y="473165"/>
                    <a:pt x="13263" y="469653"/>
                  </a:cubicBezTo>
                  <a:cubicBezTo>
                    <a:pt x="11020" y="463673"/>
                    <a:pt x="8519" y="457793"/>
                    <a:pt x="6147" y="451863"/>
                  </a:cubicBezTo>
                  <a:cubicBezTo>
                    <a:pt x="1639" y="415803"/>
                    <a:pt x="0" y="430519"/>
                    <a:pt x="9705" y="394935"/>
                  </a:cubicBezTo>
                  <a:cubicBezTo>
                    <a:pt x="10692" y="391317"/>
                    <a:pt x="10920" y="387190"/>
                    <a:pt x="13263" y="384261"/>
                  </a:cubicBezTo>
                  <a:cubicBezTo>
                    <a:pt x="15934" y="380922"/>
                    <a:pt x="20379" y="379517"/>
                    <a:pt x="23937" y="377145"/>
                  </a:cubicBezTo>
                  <a:cubicBezTo>
                    <a:pt x="26309" y="373587"/>
                    <a:pt x="29141" y="370296"/>
                    <a:pt x="31053" y="366471"/>
                  </a:cubicBezTo>
                  <a:cubicBezTo>
                    <a:pt x="32730" y="363116"/>
                    <a:pt x="31959" y="358449"/>
                    <a:pt x="34611" y="355797"/>
                  </a:cubicBezTo>
                  <a:cubicBezTo>
                    <a:pt x="37263" y="353145"/>
                    <a:pt x="41727" y="353425"/>
                    <a:pt x="45285" y="352239"/>
                  </a:cubicBezTo>
                  <a:cubicBezTo>
                    <a:pt x="52519" y="316072"/>
                    <a:pt x="41283" y="345479"/>
                    <a:pt x="59517" y="330892"/>
                  </a:cubicBezTo>
                  <a:cubicBezTo>
                    <a:pt x="92511" y="304496"/>
                    <a:pt x="44408" y="335327"/>
                    <a:pt x="70191" y="309544"/>
                  </a:cubicBezTo>
                  <a:cubicBezTo>
                    <a:pt x="72843" y="306892"/>
                    <a:pt x="77510" y="307663"/>
                    <a:pt x="80865" y="305986"/>
                  </a:cubicBezTo>
                  <a:cubicBezTo>
                    <a:pt x="84690" y="304074"/>
                    <a:pt x="87714" y="300782"/>
                    <a:pt x="91539" y="298870"/>
                  </a:cubicBezTo>
                  <a:cubicBezTo>
                    <a:pt x="121000" y="284139"/>
                    <a:pt x="82297" y="308589"/>
                    <a:pt x="112887" y="288196"/>
                  </a:cubicBezTo>
                  <a:cubicBezTo>
                    <a:pt x="120650" y="264907"/>
                    <a:pt x="109868" y="287765"/>
                    <a:pt x="127119" y="273964"/>
                  </a:cubicBezTo>
                  <a:cubicBezTo>
                    <a:pt x="149456" y="256094"/>
                    <a:pt x="115783" y="267903"/>
                    <a:pt x="148466" y="259732"/>
                  </a:cubicBezTo>
                  <a:cubicBezTo>
                    <a:pt x="152024" y="256174"/>
                    <a:pt x="155274" y="252279"/>
                    <a:pt x="159140" y="249058"/>
                  </a:cubicBezTo>
                  <a:cubicBezTo>
                    <a:pt x="162425" y="246320"/>
                    <a:pt x="167143" y="245281"/>
                    <a:pt x="169814" y="241942"/>
                  </a:cubicBezTo>
                  <a:cubicBezTo>
                    <a:pt x="172157" y="239013"/>
                    <a:pt x="171695" y="234623"/>
                    <a:pt x="173372" y="231268"/>
                  </a:cubicBezTo>
                  <a:cubicBezTo>
                    <a:pt x="179302" y="219408"/>
                    <a:pt x="180488" y="220594"/>
                    <a:pt x="191162" y="213478"/>
                  </a:cubicBezTo>
                  <a:cubicBezTo>
                    <a:pt x="198089" y="192697"/>
                    <a:pt x="189300" y="211782"/>
                    <a:pt x="205394" y="195689"/>
                  </a:cubicBezTo>
                  <a:cubicBezTo>
                    <a:pt x="221489" y="179595"/>
                    <a:pt x="202403" y="188384"/>
                    <a:pt x="223184" y="181457"/>
                  </a:cubicBezTo>
                  <a:cubicBezTo>
                    <a:pt x="231486" y="156551"/>
                    <a:pt x="223184" y="162481"/>
                    <a:pt x="240974" y="156551"/>
                  </a:cubicBezTo>
                  <a:cubicBezTo>
                    <a:pt x="243346" y="152993"/>
                    <a:pt x="245352" y="149162"/>
                    <a:pt x="248090" y="145877"/>
                  </a:cubicBezTo>
                  <a:cubicBezTo>
                    <a:pt x="251311" y="142011"/>
                    <a:pt x="255973" y="139390"/>
                    <a:pt x="258764" y="135203"/>
                  </a:cubicBezTo>
                  <a:cubicBezTo>
                    <a:pt x="260844" y="132082"/>
                    <a:pt x="259979" y="127458"/>
                    <a:pt x="262322" y="124529"/>
                  </a:cubicBezTo>
                  <a:cubicBezTo>
                    <a:pt x="267338" y="118259"/>
                    <a:pt x="276638" y="116199"/>
                    <a:pt x="283670" y="113855"/>
                  </a:cubicBezTo>
                  <a:cubicBezTo>
                    <a:pt x="291433" y="90565"/>
                    <a:pt x="280651" y="113425"/>
                    <a:pt x="297902" y="99623"/>
                  </a:cubicBezTo>
                  <a:cubicBezTo>
                    <a:pt x="301241" y="96952"/>
                    <a:pt x="301732" y="91687"/>
                    <a:pt x="305017" y="88949"/>
                  </a:cubicBezTo>
                  <a:cubicBezTo>
                    <a:pt x="316121" y="79695"/>
                    <a:pt x="318801" y="83836"/>
                    <a:pt x="329923" y="78275"/>
                  </a:cubicBezTo>
                  <a:cubicBezTo>
                    <a:pt x="333748" y="76363"/>
                    <a:pt x="336772" y="73071"/>
                    <a:pt x="340597" y="71159"/>
                  </a:cubicBezTo>
                  <a:cubicBezTo>
                    <a:pt x="343952" y="69482"/>
                    <a:pt x="347535" y="67931"/>
                    <a:pt x="351271" y="67601"/>
                  </a:cubicBezTo>
                  <a:cubicBezTo>
                    <a:pt x="387971" y="64363"/>
                    <a:pt x="424802" y="62857"/>
                    <a:pt x="461568" y="60485"/>
                  </a:cubicBezTo>
                  <a:cubicBezTo>
                    <a:pt x="465126" y="59299"/>
                    <a:pt x="471902" y="60662"/>
                    <a:pt x="472242" y="56927"/>
                  </a:cubicBezTo>
                  <a:cubicBezTo>
                    <a:pt x="475981" y="15794"/>
                    <a:pt x="465356" y="33404"/>
                    <a:pt x="461568" y="10674"/>
                  </a:cubicBezTo>
                  <a:cubicBezTo>
                    <a:pt x="460983" y="7164"/>
                    <a:pt x="461568" y="3558"/>
                    <a:pt x="461568" y="0"/>
                  </a:cubicBez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left)">
                                      <p:cBhvr>
                                        <p:cTn id="7" dur="10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Effect transition="in" filter="wipe(left)">
                                      <p:cBhvr>
                                        <p:cTn id="12" dur="1000"/>
                                        <p:tgtEl>
                                          <p:spTgt spid="33">
                                            <p:txEl>
                                              <p:pRg st="1" end="1"/>
                                            </p:txEl>
                                          </p:spTgt>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20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3">
                                            <p:txEl>
                                              <p:pRg st="2" end="2"/>
                                            </p:txEl>
                                          </p:spTgt>
                                        </p:tgtEl>
                                        <p:attrNameLst>
                                          <p:attrName>style.visibility</p:attrName>
                                        </p:attrNameLst>
                                      </p:cBhvr>
                                      <p:to>
                                        <p:strVal val="visible"/>
                                      </p:to>
                                    </p:set>
                                    <p:animEffect transition="in" filter="wipe(left)">
                                      <p:cBhvr>
                                        <p:cTn id="21" dur="1000"/>
                                        <p:tgtEl>
                                          <p:spTgt spid="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0"/>
            <a:ext cx="9144000" cy="4293704"/>
            <a:chOff x="776749" y="357809"/>
            <a:chExt cx="9144000" cy="4293704"/>
          </a:xfrm>
        </p:grpSpPr>
        <p:pic>
          <p:nvPicPr>
            <p:cNvPr id="24" name="Picture 2" descr="Image map with same links provided elsewhere on this page"/>
            <p:cNvPicPr>
              <a:picLocks noChangeAspect="1" noChangeArrowheads="1"/>
            </p:cNvPicPr>
            <p:nvPr/>
          </p:nvPicPr>
          <p:blipFill>
            <a:blip r:embed="rId3" cstate="print"/>
            <a:srcRect t="6020" r="-2008"/>
            <a:stretch>
              <a:fillRect/>
            </a:stretch>
          </p:blipFill>
          <p:spPr bwMode="auto">
            <a:xfrm>
              <a:off x="5256965" y="357810"/>
              <a:ext cx="4663784" cy="2763078"/>
            </a:xfrm>
            <a:prstGeom prst="rect">
              <a:avLst/>
            </a:prstGeom>
            <a:noFill/>
          </p:spPr>
        </p:pic>
        <p:pic>
          <p:nvPicPr>
            <p:cNvPr id="25" name="Picture 4" descr="Image map with same links provided elsewhere on this page"/>
            <p:cNvPicPr>
              <a:picLocks noChangeAspect="1" noChangeArrowheads="1"/>
            </p:cNvPicPr>
            <p:nvPr/>
          </p:nvPicPr>
          <p:blipFill>
            <a:blip r:embed="rId4" cstate="print"/>
            <a:srcRect t="2560" b="498"/>
            <a:stretch>
              <a:fillRect/>
            </a:stretch>
          </p:blipFill>
          <p:spPr bwMode="auto">
            <a:xfrm>
              <a:off x="776749" y="357809"/>
              <a:ext cx="4572000" cy="4293704"/>
            </a:xfrm>
            <a:prstGeom prst="rect">
              <a:avLst/>
            </a:prstGeom>
            <a:noFill/>
          </p:spPr>
        </p:pic>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21" name="TextBox 20"/>
          <p:cNvSpPr txBox="1">
            <a:spLocks noChangeArrowheads="1"/>
          </p:cNvSpPr>
          <p:nvPr/>
        </p:nvSpPr>
        <p:spPr bwMode="auto">
          <a:xfrm>
            <a:off x="4949686" y="3381765"/>
            <a:ext cx="3548270"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Aug 12</a:t>
            </a:r>
          </a:p>
        </p:txBody>
      </p:sp>
      <p:sp>
        <p:nvSpPr>
          <p:cNvPr id="20" name="TextBox 3"/>
          <p:cNvSpPr txBox="1">
            <a:spLocks noChangeArrowheads="1"/>
          </p:cNvSpPr>
          <p:nvPr/>
        </p:nvSpPr>
        <p:spPr bwMode="auto">
          <a:xfrm>
            <a:off x="4581940" y="2753138"/>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Reconnoiter Mission</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3" name="Group 9"/>
          <p:cNvGrpSpPr/>
          <p:nvPr/>
        </p:nvGrpSpPr>
        <p:grpSpPr>
          <a:xfrm>
            <a:off x="633784" y="3422503"/>
            <a:ext cx="3429000" cy="737175"/>
            <a:chOff x="-533400" y="2885182"/>
            <a:chExt cx="3429000" cy="737175"/>
          </a:xfrm>
        </p:grpSpPr>
        <p:sp>
          <p:nvSpPr>
            <p:cNvPr id="37" name="TextBox 36"/>
            <p:cNvSpPr txBox="1"/>
            <p:nvPr/>
          </p:nvSpPr>
          <p:spPr>
            <a:xfrm>
              <a:off x="-76200" y="3037582"/>
              <a:ext cx="2971800" cy="584775"/>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Camp Fortunate</a:t>
              </a:r>
            </a:p>
          </p:txBody>
        </p:sp>
        <p:sp>
          <p:nvSpPr>
            <p:cNvPr id="38" name="5-Point Star 37"/>
            <p:cNvSpPr/>
            <p:nvPr/>
          </p:nvSpPr>
          <p:spPr>
            <a:xfrm>
              <a:off x="-533400" y="2885182"/>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40"/>
          <p:cNvSpPr/>
          <p:nvPr/>
        </p:nvSpPr>
        <p:spPr>
          <a:xfrm>
            <a:off x="1611630" y="339010"/>
            <a:ext cx="1112520" cy="506810"/>
          </a:xfrm>
          <a:custGeom>
            <a:avLst/>
            <a:gdLst>
              <a:gd name="connsiteX0" fmla="*/ 1112520 w 1112520"/>
              <a:gd name="connsiteY0" fmla="*/ 506810 h 506810"/>
              <a:gd name="connsiteX1" fmla="*/ 1112520 w 1112520"/>
              <a:gd name="connsiteY1" fmla="*/ 506810 h 506810"/>
              <a:gd name="connsiteX2" fmla="*/ 1082040 w 1112520"/>
              <a:gd name="connsiteY2" fmla="*/ 483950 h 506810"/>
              <a:gd name="connsiteX3" fmla="*/ 1062990 w 1112520"/>
              <a:gd name="connsiteY3" fmla="*/ 468710 h 506810"/>
              <a:gd name="connsiteX4" fmla="*/ 1055370 w 1112520"/>
              <a:gd name="connsiteY4" fmla="*/ 457280 h 506810"/>
              <a:gd name="connsiteX5" fmla="*/ 1032510 w 1112520"/>
              <a:gd name="connsiteY5" fmla="*/ 445850 h 506810"/>
              <a:gd name="connsiteX6" fmla="*/ 1036320 w 1112520"/>
              <a:gd name="connsiteY6" fmla="*/ 335360 h 506810"/>
              <a:gd name="connsiteX7" fmla="*/ 1040130 w 1112520"/>
              <a:gd name="connsiteY7" fmla="*/ 323930 h 506810"/>
              <a:gd name="connsiteX8" fmla="*/ 1047750 w 1112520"/>
              <a:gd name="connsiteY8" fmla="*/ 312500 h 506810"/>
              <a:gd name="connsiteX9" fmla="*/ 1051560 w 1112520"/>
              <a:gd name="connsiteY9" fmla="*/ 297260 h 506810"/>
              <a:gd name="connsiteX10" fmla="*/ 1059180 w 1112520"/>
              <a:gd name="connsiteY10" fmla="*/ 285830 h 506810"/>
              <a:gd name="connsiteX11" fmla="*/ 1062990 w 1112520"/>
              <a:gd name="connsiteY11" fmla="*/ 266780 h 506810"/>
              <a:gd name="connsiteX12" fmla="*/ 1055370 w 1112520"/>
              <a:gd name="connsiteY12" fmla="*/ 240110 h 506810"/>
              <a:gd name="connsiteX13" fmla="*/ 1051560 w 1112520"/>
              <a:gd name="connsiteY13" fmla="*/ 228680 h 506810"/>
              <a:gd name="connsiteX14" fmla="*/ 1040130 w 1112520"/>
              <a:gd name="connsiteY14" fmla="*/ 224870 h 506810"/>
              <a:gd name="connsiteX15" fmla="*/ 1021080 w 1112520"/>
              <a:gd name="connsiteY15" fmla="*/ 205820 h 506810"/>
              <a:gd name="connsiteX16" fmla="*/ 990600 w 1112520"/>
              <a:gd name="connsiteY16" fmla="*/ 213440 h 506810"/>
              <a:gd name="connsiteX17" fmla="*/ 933450 w 1112520"/>
              <a:gd name="connsiteY17" fmla="*/ 224870 h 506810"/>
              <a:gd name="connsiteX18" fmla="*/ 922020 w 1112520"/>
              <a:gd name="connsiteY18" fmla="*/ 217250 h 506810"/>
              <a:gd name="connsiteX19" fmla="*/ 910590 w 1112520"/>
              <a:gd name="connsiteY19" fmla="*/ 194390 h 506810"/>
              <a:gd name="connsiteX20" fmla="*/ 895350 w 1112520"/>
              <a:gd name="connsiteY20" fmla="*/ 190580 h 506810"/>
              <a:gd name="connsiteX21" fmla="*/ 826770 w 1112520"/>
              <a:gd name="connsiteY21" fmla="*/ 198200 h 506810"/>
              <a:gd name="connsiteX22" fmla="*/ 815340 w 1112520"/>
              <a:gd name="connsiteY22" fmla="*/ 202010 h 506810"/>
              <a:gd name="connsiteX23" fmla="*/ 781050 w 1112520"/>
              <a:gd name="connsiteY23" fmla="*/ 190580 h 506810"/>
              <a:gd name="connsiteX24" fmla="*/ 762000 w 1112520"/>
              <a:gd name="connsiteY24" fmla="*/ 175340 h 506810"/>
              <a:gd name="connsiteX25" fmla="*/ 750570 w 1112520"/>
              <a:gd name="connsiteY25" fmla="*/ 152480 h 506810"/>
              <a:gd name="connsiteX26" fmla="*/ 727710 w 1112520"/>
              <a:gd name="connsiteY26" fmla="*/ 141050 h 506810"/>
              <a:gd name="connsiteX27" fmla="*/ 716280 w 1112520"/>
              <a:gd name="connsiteY27" fmla="*/ 133430 h 506810"/>
              <a:gd name="connsiteX28" fmla="*/ 681990 w 1112520"/>
              <a:gd name="connsiteY28" fmla="*/ 144860 h 506810"/>
              <a:gd name="connsiteX29" fmla="*/ 666750 w 1112520"/>
              <a:gd name="connsiteY29" fmla="*/ 118190 h 506810"/>
              <a:gd name="connsiteX30" fmla="*/ 575310 w 1112520"/>
              <a:gd name="connsiteY30" fmla="*/ 125810 h 506810"/>
              <a:gd name="connsiteX31" fmla="*/ 434340 w 1112520"/>
              <a:gd name="connsiteY31" fmla="*/ 118190 h 506810"/>
              <a:gd name="connsiteX32" fmla="*/ 415290 w 1112520"/>
              <a:gd name="connsiteY32" fmla="*/ 102950 h 506810"/>
              <a:gd name="connsiteX33" fmla="*/ 369570 w 1112520"/>
              <a:gd name="connsiteY33" fmla="*/ 95330 h 506810"/>
              <a:gd name="connsiteX34" fmla="*/ 316230 w 1112520"/>
              <a:gd name="connsiteY34" fmla="*/ 87710 h 506810"/>
              <a:gd name="connsiteX35" fmla="*/ 304800 w 1112520"/>
              <a:gd name="connsiteY35" fmla="*/ 83900 h 506810"/>
              <a:gd name="connsiteX36" fmla="*/ 281940 w 1112520"/>
              <a:gd name="connsiteY36" fmla="*/ 80090 h 506810"/>
              <a:gd name="connsiteX37" fmla="*/ 243840 w 1112520"/>
              <a:gd name="connsiteY37" fmla="*/ 61040 h 506810"/>
              <a:gd name="connsiteX38" fmla="*/ 209550 w 1112520"/>
              <a:gd name="connsiteY38" fmla="*/ 49610 h 506810"/>
              <a:gd name="connsiteX39" fmla="*/ 152400 w 1112520"/>
              <a:gd name="connsiteY39" fmla="*/ 41990 h 506810"/>
              <a:gd name="connsiteX40" fmla="*/ 148590 w 1112520"/>
              <a:gd name="connsiteY40" fmla="*/ 22940 h 506810"/>
              <a:gd name="connsiteX41" fmla="*/ 87630 w 1112520"/>
              <a:gd name="connsiteY41" fmla="*/ 19130 h 506810"/>
              <a:gd name="connsiteX42" fmla="*/ 60960 w 1112520"/>
              <a:gd name="connsiteY42" fmla="*/ 7700 h 506810"/>
              <a:gd name="connsiteX43" fmla="*/ 49530 w 1112520"/>
              <a:gd name="connsiteY43" fmla="*/ 80 h 506810"/>
              <a:gd name="connsiteX44" fmla="*/ 0 w 1112520"/>
              <a:gd name="connsiteY44" fmla="*/ 3890 h 50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2520" h="506810">
                <a:moveTo>
                  <a:pt x="1112520" y="506810"/>
                </a:moveTo>
                <a:lnTo>
                  <a:pt x="1112520" y="506810"/>
                </a:lnTo>
                <a:cubicBezTo>
                  <a:pt x="1102360" y="499190"/>
                  <a:pt x="1091480" y="492446"/>
                  <a:pt x="1082040" y="483950"/>
                </a:cubicBezTo>
                <a:cubicBezTo>
                  <a:pt x="1061765" y="465703"/>
                  <a:pt x="1087909" y="477016"/>
                  <a:pt x="1062990" y="468710"/>
                </a:cubicBezTo>
                <a:cubicBezTo>
                  <a:pt x="1060450" y="464900"/>
                  <a:pt x="1058608" y="460518"/>
                  <a:pt x="1055370" y="457280"/>
                </a:cubicBezTo>
                <a:cubicBezTo>
                  <a:pt x="1047984" y="449894"/>
                  <a:pt x="1041806" y="448949"/>
                  <a:pt x="1032510" y="445850"/>
                </a:cubicBezTo>
                <a:cubicBezTo>
                  <a:pt x="1033780" y="409020"/>
                  <a:pt x="1034021" y="372140"/>
                  <a:pt x="1036320" y="335360"/>
                </a:cubicBezTo>
                <a:cubicBezTo>
                  <a:pt x="1036571" y="331352"/>
                  <a:pt x="1038334" y="327522"/>
                  <a:pt x="1040130" y="323930"/>
                </a:cubicBezTo>
                <a:cubicBezTo>
                  <a:pt x="1042178" y="319834"/>
                  <a:pt x="1045210" y="316310"/>
                  <a:pt x="1047750" y="312500"/>
                </a:cubicBezTo>
                <a:cubicBezTo>
                  <a:pt x="1049020" y="307420"/>
                  <a:pt x="1049497" y="302073"/>
                  <a:pt x="1051560" y="297260"/>
                </a:cubicBezTo>
                <a:cubicBezTo>
                  <a:pt x="1053364" y="293051"/>
                  <a:pt x="1057572" y="290117"/>
                  <a:pt x="1059180" y="285830"/>
                </a:cubicBezTo>
                <a:cubicBezTo>
                  <a:pt x="1061454" y="279767"/>
                  <a:pt x="1061720" y="273130"/>
                  <a:pt x="1062990" y="266780"/>
                </a:cubicBezTo>
                <a:cubicBezTo>
                  <a:pt x="1060450" y="257890"/>
                  <a:pt x="1058027" y="248966"/>
                  <a:pt x="1055370" y="240110"/>
                </a:cubicBezTo>
                <a:cubicBezTo>
                  <a:pt x="1054216" y="236263"/>
                  <a:pt x="1054400" y="231520"/>
                  <a:pt x="1051560" y="228680"/>
                </a:cubicBezTo>
                <a:cubicBezTo>
                  <a:pt x="1048720" y="225840"/>
                  <a:pt x="1043940" y="226140"/>
                  <a:pt x="1040130" y="224870"/>
                </a:cubicBezTo>
                <a:cubicBezTo>
                  <a:pt x="1035974" y="218635"/>
                  <a:pt x="1030316" y="206975"/>
                  <a:pt x="1021080" y="205820"/>
                </a:cubicBezTo>
                <a:cubicBezTo>
                  <a:pt x="1010170" y="204456"/>
                  <a:pt x="1000683" y="211279"/>
                  <a:pt x="990600" y="213440"/>
                </a:cubicBezTo>
                <a:cubicBezTo>
                  <a:pt x="900755" y="232693"/>
                  <a:pt x="978243" y="213672"/>
                  <a:pt x="933450" y="224870"/>
                </a:cubicBezTo>
                <a:cubicBezTo>
                  <a:pt x="929640" y="222330"/>
                  <a:pt x="924881" y="220826"/>
                  <a:pt x="922020" y="217250"/>
                </a:cubicBezTo>
                <a:cubicBezTo>
                  <a:pt x="913327" y="206383"/>
                  <a:pt x="924355" y="203567"/>
                  <a:pt x="910590" y="194390"/>
                </a:cubicBezTo>
                <a:cubicBezTo>
                  <a:pt x="906233" y="191485"/>
                  <a:pt x="900430" y="191850"/>
                  <a:pt x="895350" y="190580"/>
                </a:cubicBezTo>
                <a:cubicBezTo>
                  <a:pt x="872490" y="193120"/>
                  <a:pt x="849540" y="194947"/>
                  <a:pt x="826770" y="198200"/>
                </a:cubicBezTo>
                <a:cubicBezTo>
                  <a:pt x="822794" y="198768"/>
                  <a:pt x="819301" y="202670"/>
                  <a:pt x="815340" y="202010"/>
                </a:cubicBezTo>
                <a:cubicBezTo>
                  <a:pt x="803456" y="200029"/>
                  <a:pt x="781050" y="190580"/>
                  <a:pt x="781050" y="190580"/>
                </a:cubicBezTo>
                <a:cubicBezTo>
                  <a:pt x="759212" y="157823"/>
                  <a:pt x="788290" y="196372"/>
                  <a:pt x="762000" y="175340"/>
                </a:cubicBezTo>
                <a:cubicBezTo>
                  <a:pt x="744157" y="161065"/>
                  <a:pt x="762841" y="167818"/>
                  <a:pt x="750570" y="152480"/>
                </a:cubicBezTo>
                <a:cubicBezTo>
                  <a:pt x="743291" y="143381"/>
                  <a:pt x="736913" y="145651"/>
                  <a:pt x="727710" y="141050"/>
                </a:cubicBezTo>
                <a:cubicBezTo>
                  <a:pt x="723614" y="139002"/>
                  <a:pt x="720090" y="135970"/>
                  <a:pt x="716280" y="133430"/>
                </a:cubicBezTo>
                <a:cubicBezTo>
                  <a:pt x="690078" y="150898"/>
                  <a:pt x="702108" y="151566"/>
                  <a:pt x="681990" y="144860"/>
                </a:cubicBezTo>
                <a:cubicBezTo>
                  <a:pt x="679738" y="138104"/>
                  <a:pt x="674951" y="119728"/>
                  <a:pt x="666750" y="118190"/>
                </a:cubicBezTo>
                <a:cubicBezTo>
                  <a:pt x="663559" y="117592"/>
                  <a:pt x="582607" y="125147"/>
                  <a:pt x="575310" y="125810"/>
                </a:cubicBezTo>
                <a:cubicBezTo>
                  <a:pt x="528320" y="123270"/>
                  <a:pt x="481267" y="121710"/>
                  <a:pt x="434340" y="118190"/>
                </a:cubicBezTo>
                <a:cubicBezTo>
                  <a:pt x="398023" y="115466"/>
                  <a:pt x="448560" y="114832"/>
                  <a:pt x="415290" y="102950"/>
                </a:cubicBezTo>
                <a:cubicBezTo>
                  <a:pt x="400740" y="97754"/>
                  <a:pt x="384810" y="97870"/>
                  <a:pt x="369570" y="95330"/>
                </a:cubicBezTo>
                <a:cubicBezTo>
                  <a:pt x="346570" y="72330"/>
                  <a:pt x="367804" y="87710"/>
                  <a:pt x="316230" y="87710"/>
                </a:cubicBezTo>
                <a:cubicBezTo>
                  <a:pt x="312214" y="87710"/>
                  <a:pt x="308720" y="84771"/>
                  <a:pt x="304800" y="83900"/>
                </a:cubicBezTo>
                <a:cubicBezTo>
                  <a:pt x="297259" y="82224"/>
                  <a:pt x="289560" y="81360"/>
                  <a:pt x="281940" y="80090"/>
                </a:cubicBezTo>
                <a:cubicBezTo>
                  <a:pt x="267952" y="59108"/>
                  <a:pt x="280040" y="71687"/>
                  <a:pt x="243840" y="61040"/>
                </a:cubicBezTo>
                <a:cubicBezTo>
                  <a:pt x="232281" y="57640"/>
                  <a:pt x="209550" y="49610"/>
                  <a:pt x="209550" y="49610"/>
                </a:cubicBezTo>
                <a:cubicBezTo>
                  <a:pt x="181296" y="51783"/>
                  <a:pt x="162059" y="67747"/>
                  <a:pt x="152400" y="41990"/>
                </a:cubicBezTo>
                <a:cubicBezTo>
                  <a:pt x="150126" y="35927"/>
                  <a:pt x="154697" y="25095"/>
                  <a:pt x="148590" y="22940"/>
                </a:cubicBezTo>
                <a:cubicBezTo>
                  <a:pt x="129391" y="16164"/>
                  <a:pt x="107950" y="20400"/>
                  <a:pt x="87630" y="19130"/>
                </a:cubicBezTo>
                <a:cubicBezTo>
                  <a:pt x="58934" y="0"/>
                  <a:pt x="95404" y="22462"/>
                  <a:pt x="60960" y="7700"/>
                </a:cubicBezTo>
                <a:cubicBezTo>
                  <a:pt x="56751" y="5896"/>
                  <a:pt x="53340" y="2620"/>
                  <a:pt x="49530" y="80"/>
                </a:cubicBezTo>
                <a:cubicBezTo>
                  <a:pt x="12749" y="4678"/>
                  <a:pt x="29289" y="3890"/>
                  <a:pt x="0" y="389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469654" y="1095857"/>
            <a:ext cx="1746966" cy="747175"/>
          </a:xfrm>
          <a:custGeom>
            <a:avLst/>
            <a:gdLst>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43785 w 1739851"/>
              <a:gd name="connsiteY88" fmla="*/ 106739 h 747175"/>
              <a:gd name="connsiteX89" fmla="*/ 1679365 w 1739851"/>
              <a:gd name="connsiteY89" fmla="*/ 113855 h 747175"/>
              <a:gd name="connsiteX90" fmla="*/ 1690039 w 1739851"/>
              <a:gd name="connsiteY90" fmla="*/ 120971 h 747175"/>
              <a:gd name="connsiteX91" fmla="*/ 1700713 w 1739851"/>
              <a:gd name="connsiteY91" fmla="*/ 131645 h 747175"/>
              <a:gd name="connsiteX92" fmla="*/ 1714945 w 1739851"/>
              <a:gd name="connsiteY92" fmla="*/ 138761 h 747175"/>
              <a:gd name="connsiteX93" fmla="*/ 1725619 w 1739851"/>
              <a:gd name="connsiteY93" fmla="*/ 149435 h 747175"/>
              <a:gd name="connsiteX94" fmla="*/ 1739851 w 1739851"/>
              <a:gd name="connsiteY94"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690039 w 1739851"/>
              <a:gd name="connsiteY89" fmla="*/ 120971 h 747175"/>
              <a:gd name="connsiteX90" fmla="*/ 1700713 w 1739851"/>
              <a:gd name="connsiteY90" fmla="*/ 131645 h 747175"/>
              <a:gd name="connsiteX91" fmla="*/ 1714945 w 1739851"/>
              <a:gd name="connsiteY91" fmla="*/ 138761 h 747175"/>
              <a:gd name="connsiteX92" fmla="*/ 1725619 w 1739851"/>
              <a:gd name="connsiteY92" fmla="*/ 149435 h 747175"/>
              <a:gd name="connsiteX93" fmla="*/ 1739851 w 1739851"/>
              <a:gd name="connsiteY93"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25619 w 1739851"/>
              <a:gd name="connsiteY91" fmla="*/ 149435 h 747175"/>
              <a:gd name="connsiteX92" fmla="*/ 1739851 w 1739851"/>
              <a:gd name="connsiteY92"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39851 w 1739851"/>
              <a:gd name="connsiteY91"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39851 w 1739851"/>
              <a:gd name="connsiteY90"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39851 w 1739851"/>
              <a:gd name="connsiteY89"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739851 w 1739851"/>
              <a:gd name="connsiteY88" fmla="*/ 152993 h 747175"/>
              <a:gd name="connsiteX0" fmla="*/ 0 w 1746966"/>
              <a:gd name="connsiteY0" fmla="*/ 747175 h 747175"/>
              <a:gd name="connsiteX1" fmla="*/ 0 w 1746966"/>
              <a:gd name="connsiteY1" fmla="*/ 747175 h 747175"/>
              <a:gd name="connsiteX2" fmla="*/ 42696 w 1746966"/>
              <a:gd name="connsiteY2" fmla="*/ 725827 h 747175"/>
              <a:gd name="connsiteX3" fmla="*/ 60486 w 1746966"/>
              <a:gd name="connsiteY3" fmla="*/ 722269 h 747175"/>
              <a:gd name="connsiteX4" fmla="*/ 71159 w 1746966"/>
              <a:gd name="connsiteY4" fmla="*/ 715153 h 747175"/>
              <a:gd name="connsiteX5" fmla="*/ 103181 w 1746966"/>
              <a:gd name="connsiteY5" fmla="*/ 704479 h 747175"/>
              <a:gd name="connsiteX6" fmla="*/ 113855 w 1746966"/>
              <a:gd name="connsiteY6" fmla="*/ 700921 h 747175"/>
              <a:gd name="connsiteX7" fmla="*/ 124529 w 1746966"/>
              <a:gd name="connsiteY7" fmla="*/ 693805 h 747175"/>
              <a:gd name="connsiteX8" fmla="*/ 131645 w 1746966"/>
              <a:gd name="connsiteY8" fmla="*/ 683131 h 747175"/>
              <a:gd name="connsiteX9" fmla="*/ 156551 w 1746966"/>
              <a:gd name="connsiteY9" fmla="*/ 676015 h 747175"/>
              <a:gd name="connsiteX10" fmla="*/ 170783 w 1746966"/>
              <a:gd name="connsiteY10" fmla="*/ 668899 h 747175"/>
              <a:gd name="connsiteX11" fmla="*/ 185015 w 1746966"/>
              <a:gd name="connsiteY11" fmla="*/ 665341 h 747175"/>
              <a:gd name="connsiteX12" fmla="*/ 316660 w 1746966"/>
              <a:gd name="connsiteY12" fmla="*/ 654668 h 747175"/>
              <a:gd name="connsiteX13" fmla="*/ 362914 w 1746966"/>
              <a:gd name="connsiteY13" fmla="*/ 636878 h 747175"/>
              <a:gd name="connsiteX14" fmla="*/ 409167 w 1746966"/>
              <a:gd name="connsiteY14" fmla="*/ 636878 h 747175"/>
              <a:gd name="connsiteX15" fmla="*/ 419841 w 1746966"/>
              <a:gd name="connsiteY15" fmla="*/ 633320 h 747175"/>
              <a:gd name="connsiteX16" fmla="*/ 441189 w 1746966"/>
              <a:gd name="connsiteY16" fmla="*/ 619088 h 747175"/>
              <a:gd name="connsiteX17" fmla="*/ 444747 w 1746966"/>
              <a:gd name="connsiteY17" fmla="*/ 608414 h 747175"/>
              <a:gd name="connsiteX18" fmla="*/ 462537 w 1746966"/>
              <a:gd name="connsiteY18" fmla="*/ 601298 h 747175"/>
              <a:gd name="connsiteX19" fmla="*/ 473211 w 1746966"/>
              <a:gd name="connsiteY19" fmla="*/ 597740 h 747175"/>
              <a:gd name="connsiteX20" fmla="*/ 498117 w 1746966"/>
              <a:gd name="connsiteY20" fmla="*/ 587066 h 747175"/>
              <a:gd name="connsiteX21" fmla="*/ 508791 w 1746966"/>
              <a:gd name="connsiteY21" fmla="*/ 565718 h 747175"/>
              <a:gd name="connsiteX22" fmla="*/ 512349 w 1746966"/>
              <a:gd name="connsiteY22" fmla="*/ 555044 h 747175"/>
              <a:gd name="connsiteX23" fmla="*/ 519465 w 1746966"/>
              <a:gd name="connsiteY23" fmla="*/ 540812 h 747175"/>
              <a:gd name="connsiteX24" fmla="*/ 530138 w 1746966"/>
              <a:gd name="connsiteY24" fmla="*/ 519464 h 747175"/>
              <a:gd name="connsiteX25" fmla="*/ 533696 w 1746966"/>
              <a:gd name="connsiteY25" fmla="*/ 451863 h 747175"/>
              <a:gd name="connsiteX26" fmla="*/ 540812 w 1746966"/>
              <a:gd name="connsiteY26" fmla="*/ 430515 h 747175"/>
              <a:gd name="connsiteX27" fmla="*/ 551486 w 1746966"/>
              <a:gd name="connsiteY27" fmla="*/ 394935 h 747175"/>
              <a:gd name="connsiteX28" fmla="*/ 558602 w 1746966"/>
              <a:gd name="connsiteY28" fmla="*/ 348682 h 747175"/>
              <a:gd name="connsiteX29" fmla="*/ 565718 w 1746966"/>
              <a:gd name="connsiteY29" fmla="*/ 338008 h 747175"/>
              <a:gd name="connsiteX30" fmla="*/ 576392 w 1746966"/>
              <a:gd name="connsiteY30" fmla="*/ 316660 h 747175"/>
              <a:gd name="connsiteX31" fmla="*/ 587066 w 1746966"/>
              <a:gd name="connsiteY31" fmla="*/ 313102 h 747175"/>
              <a:gd name="connsiteX32" fmla="*/ 597740 w 1746966"/>
              <a:gd name="connsiteY32" fmla="*/ 305986 h 747175"/>
              <a:gd name="connsiteX33" fmla="*/ 608414 w 1746966"/>
              <a:gd name="connsiteY33" fmla="*/ 302428 h 747175"/>
              <a:gd name="connsiteX34" fmla="*/ 622646 w 1746966"/>
              <a:gd name="connsiteY34" fmla="*/ 295312 h 747175"/>
              <a:gd name="connsiteX35" fmla="*/ 633320 w 1746966"/>
              <a:gd name="connsiteY35" fmla="*/ 273964 h 747175"/>
              <a:gd name="connsiteX36" fmla="*/ 636878 w 1746966"/>
              <a:gd name="connsiteY36" fmla="*/ 263290 h 747175"/>
              <a:gd name="connsiteX37" fmla="*/ 647552 w 1746966"/>
              <a:gd name="connsiteY37" fmla="*/ 259732 h 747175"/>
              <a:gd name="connsiteX38" fmla="*/ 654668 w 1746966"/>
              <a:gd name="connsiteY38" fmla="*/ 249058 h 747175"/>
              <a:gd name="connsiteX39" fmla="*/ 665342 w 1746966"/>
              <a:gd name="connsiteY39" fmla="*/ 245500 h 747175"/>
              <a:gd name="connsiteX40" fmla="*/ 690247 w 1746966"/>
              <a:gd name="connsiteY40" fmla="*/ 238384 h 747175"/>
              <a:gd name="connsiteX41" fmla="*/ 761407 w 1746966"/>
              <a:gd name="connsiteY41" fmla="*/ 245500 h 747175"/>
              <a:gd name="connsiteX42" fmla="*/ 782755 w 1746966"/>
              <a:gd name="connsiteY42" fmla="*/ 238384 h 747175"/>
              <a:gd name="connsiteX43" fmla="*/ 796987 w 1746966"/>
              <a:gd name="connsiteY43" fmla="*/ 234826 h 747175"/>
              <a:gd name="connsiteX44" fmla="*/ 807661 w 1746966"/>
              <a:gd name="connsiteY44" fmla="*/ 224152 h 747175"/>
              <a:gd name="connsiteX45" fmla="*/ 818335 w 1746966"/>
              <a:gd name="connsiteY45" fmla="*/ 217036 h 747175"/>
              <a:gd name="connsiteX46" fmla="*/ 836124 w 1746966"/>
              <a:gd name="connsiteY46" fmla="*/ 202804 h 747175"/>
              <a:gd name="connsiteX47" fmla="*/ 850356 w 1746966"/>
              <a:gd name="connsiteY47" fmla="*/ 181457 h 747175"/>
              <a:gd name="connsiteX48" fmla="*/ 853914 w 1746966"/>
              <a:gd name="connsiteY48" fmla="*/ 170783 h 747175"/>
              <a:gd name="connsiteX49" fmla="*/ 864588 w 1746966"/>
              <a:gd name="connsiteY49" fmla="*/ 160109 h 747175"/>
              <a:gd name="connsiteX50" fmla="*/ 882378 w 1746966"/>
              <a:gd name="connsiteY50" fmla="*/ 145877 h 747175"/>
              <a:gd name="connsiteX51" fmla="*/ 885936 w 1746966"/>
              <a:gd name="connsiteY51" fmla="*/ 135203 h 747175"/>
              <a:gd name="connsiteX52" fmla="*/ 893052 w 1746966"/>
              <a:gd name="connsiteY52" fmla="*/ 124529 h 747175"/>
              <a:gd name="connsiteX53" fmla="*/ 903726 w 1746966"/>
              <a:gd name="connsiteY53" fmla="*/ 88949 h 747175"/>
              <a:gd name="connsiteX54" fmla="*/ 914400 w 1746966"/>
              <a:gd name="connsiteY54" fmla="*/ 46254 h 747175"/>
              <a:gd name="connsiteX55" fmla="*/ 921516 w 1746966"/>
              <a:gd name="connsiteY55" fmla="*/ 10674 h 747175"/>
              <a:gd name="connsiteX56" fmla="*/ 928632 w 1746966"/>
              <a:gd name="connsiteY56" fmla="*/ 0 h 747175"/>
              <a:gd name="connsiteX57" fmla="*/ 953538 w 1746966"/>
              <a:gd name="connsiteY57" fmla="*/ 3558 h 747175"/>
              <a:gd name="connsiteX58" fmla="*/ 964212 w 1746966"/>
              <a:gd name="connsiteY58" fmla="*/ 7116 h 747175"/>
              <a:gd name="connsiteX59" fmla="*/ 978443 w 1746966"/>
              <a:gd name="connsiteY59" fmla="*/ 28464 h 747175"/>
              <a:gd name="connsiteX60" fmla="*/ 989117 w 1746966"/>
              <a:gd name="connsiteY60" fmla="*/ 39138 h 747175"/>
              <a:gd name="connsiteX61" fmla="*/ 999791 w 1746966"/>
              <a:gd name="connsiteY61" fmla="*/ 42696 h 747175"/>
              <a:gd name="connsiteX62" fmla="*/ 1028255 w 1746966"/>
              <a:gd name="connsiteY62" fmla="*/ 53369 h 747175"/>
              <a:gd name="connsiteX63" fmla="*/ 1042487 w 1746966"/>
              <a:gd name="connsiteY63" fmla="*/ 60485 h 747175"/>
              <a:gd name="connsiteX64" fmla="*/ 1046045 w 1746966"/>
              <a:gd name="connsiteY64" fmla="*/ 71159 h 747175"/>
              <a:gd name="connsiteX65" fmla="*/ 1056719 w 1746966"/>
              <a:gd name="connsiteY65" fmla="*/ 74717 h 747175"/>
              <a:gd name="connsiteX66" fmla="*/ 1067393 w 1746966"/>
              <a:gd name="connsiteY66" fmla="*/ 81833 h 747175"/>
              <a:gd name="connsiteX67" fmla="*/ 1085183 w 1746966"/>
              <a:gd name="connsiteY67" fmla="*/ 99623 h 747175"/>
              <a:gd name="connsiteX68" fmla="*/ 1088741 w 1746966"/>
              <a:gd name="connsiteY68" fmla="*/ 110297 h 747175"/>
              <a:gd name="connsiteX69" fmla="*/ 1167016 w 1746966"/>
              <a:gd name="connsiteY69" fmla="*/ 117413 h 747175"/>
              <a:gd name="connsiteX70" fmla="*/ 1188364 w 1746966"/>
              <a:gd name="connsiteY70" fmla="*/ 120971 h 747175"/>
              <a:gd name="connsiteX71" fmla="*/ 1206154 w 1746966"/>
              <a:gd name="connsiteY71" fmla="*/ 128087 h 747175"/>
              <a:gd name="connsiteX72" fmla="*/ 1220386 w 1746966"/>
              <a:gd name="connsiteY72" fmla="*/ 131645 h 747175"/>
              <a:gd name="connsiteX73" fmla="*/ 1231060 w 1746966"/>
              <a:gd name="connsiteY73" fmla="*/ 142319 h 747175"/>
              <a:gd name="connsiteX74" fmla="*/ 1344915 w 1746966"/>
              <a:gd name="connsiteY74" fmla="*/ 135203 h 747175"/>
              <a:gd name="connsiteX75" fmla="*/ 1376937 w 1746966"/>
              <a:gd name="connsiteY75" fmla="*/ 131645 h 747175"/>
              <a:gd name="connsiteX76" fmla="*/ 1387611 w 1746966"/>
              <a:gd name="connsiteY76" fmla="*/ 124529 h 747175"/>
              <a:gd name="connsiteX77" fmla="*/ 1426749 w 1746966"/>
              <a:gd name="connsiteY77" fmla="*/ 120971 h 747175"/>
              <a:gd name="connsiteX78" fmla="*/ 1465886 w 1746966"/>
              <a:gd name="connsiteY78" fmla="*/ 113855 h 747175"/>
              <a:gd name="connsiteX79" fmla="*/ 1480118 w 1746966"/>
              <a:gd name="connsiteY79" fmla="*/ 110297 h 747175"/>
              <a:gd name="connsiteX80" fmla="*/ 1501466 w 1746966"/>
              <a:gd name="connsiteY80" fmla="*/ 99623 h 747175"/>
              <a:gd name="connsiteX81" fmla="*/ 1505024 w 1746966"/>
              <a:gd name="connsiteY81" fmla="*/ 88949 h 747175"/>
              <a:gd name="connsiteX82" fmla="*/ 1515698 w 1746966"/>
              <a:gd name="connsiteY82" fmla="*/ 85391 h 747175"/>
              <a:gd name="connsiteX83" fmla="*/ 1526372 w 1746966"/>
              <a:gd name="connsiteY83" fmla="*/ 78275 h 747175"/>
              <a:gd name="connsiteX84" fmla="*/ 1572626 w 1746966"/>
              <a:gd name="connsiteY84" fmla="*/ 85391 h 747175"/>
              <a:gd name="connsiteX85" fmla="*/ 1604647 w 1746966"/>
              <a:gd name="connsiteY85" fmla="*/ 92507 h 747175"/>
              <a:gd name="connsiteX86" fmla="*/ 1622437 w 1746966"/>
              <a:gd name="connsiteY86" fmla="*/ 96065 h 747175"/>
              <a:gd name="connsiteX87" fmla="*/ 1633111 w 1746966"/>
              <a:gd name="connsiteY87" fmla="*/ 103181 h 747175"/>
              <a:gd name="connsiteX88" fmla="*/ 1746966 w 1746966"/>
              <a:gd name="connsiteY88" fmla="*/ 106739 h 74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746966" h="747175">
                <a:moveTo>
                  <a:pt x="0" y="747175"/>
                </a:moveTo>
                <a:lnTo>
                  <a:pt x="0" y="747175"/>
                </a:lnTo>
                <a:cubicBezTo>
                  <a:pt x="14232" y="740059"/>
                  <a:pt x="27983" y="731885"/>
                  <a:pt x="42696" y="725827"/>
                </a:cubicBezTo>
                <a:cubicBezTo>
                  <a:pt x="48288" y="723524"/>
                  <a:pt x="54824" y="724392"/>
                  <a:pt x="60486" y="722269"/>
                </a:cubicBezTo>
                <a:cubicBezTo>
                  <a:pt x="64490" y="720768"/>
                  <a:pt x="67212" y="716798"/>
                  <a:pt x="71159" y="715153"/>
                </a:cubicBezTo>
                <a:cubicBezTo>
                  <a:pt x="81545" y="710825"/>
                  <a:pt x="92507" y="708037"/>
                  <a:pt x="103181" y="704479"/>
                </a:cubicBezTo>
                <a:cubicBezTo>
                  <a:pt x="106739" y="703293"/>
                  <a:pt x="110734" y="703001"/>
                  <a:pt x="113855" y="700921"/>
                </a:cubicBezTo>
                <a:lnTo>
                  <a:pt x="124529" y="693805"/>
                </a:lnTo>
                <a:cubicBezTo>
                  <a:pt x="126901" y="690247"/>
                  <a:pt x="128306" y="685802"/>
                  <a:pt x="131645" y="683131"/>
                </a:cubicBezTo>
                <a:cubicBezTo>
                  <a:pt x="134175" y="681107"/>
                  <a:pt x="155348" y="676466"/>
                  <a:pt x="156551" y="676015"/>
                </a:cubicBezTo>
                <a:cubicBezTo>
                  <a:pt x="161517" y="674153"/>
                  <a:pt x="165817" y="670761"/>
                  <a:pt x="170783" y="668899"/>
                </a:cubicBezTo>
                <a:cubicBezTo>
                  <a:pt x="175362" y="667182"/>
                  <a:pt x="180209" y="666242"/>
                  <a:pt x="185015" y="665341"/>
                </a:cubicBezTo>
                <a:cubicBezTo>
                  <a:pt x="246817" y="653753"/>
                  <a:pt x="234196" y="657966"/>
                  <a:pt x="316660" y="654668"/>
                </a:cubicBezTo>
                <a:cubicBezTo>
                  <a:pt x="353714" y="642317"/>
                  <a:pt x="338618" y="649026"/>
                  <a:pt x="362914" y="636878"/>
                </a:cubicBezTo>
                <a:cubicBezTo>
                  <a:pt x="388237" y="641099"/>
                  <a:pt x="382114" y="642289"/>
                  <a:pt x="409167" y="636878"/>
                </a:cubicBezTo>
                <a:cubicBezTo>
                  <a:pt x="412845" y="636142"/>
                  <a:pt x="416563" y="635141"/>
                  <a:pt x="419841" y="633320"/>
                </a:cubicBezTo>
                <a:cubicBezTo>
                  <a:pt x="427317" y="629167"/>
                  <a:pt x="441189" y="619088"/>
                  <a:pt x="441189" y="619088"/>
                </a:cubicBezTo>
                <a:cubicBezTo>
                  <a:pt x="442375" y="615530"/>
                  <a:pt x="441866" y="610815"/>
                  <a:pt x="444747" y="608414"/>
                </a:cubicBezTo>
                <a:cubicBezTo>
                  <a:pt x="449653" y="604325"/>
                  <a:pt x="456557" y="603541"/>
                  <a:pt x="462537" y="601298"/>
                </a:cubicBezTo>
                <a:cubicBezTo>
                  <a:pt x="466049" y="599981"/>
                  <a:pt x="469764" y="599217"/>
                  <a:pt x="473211" y="597740"/>
                </a:cubicBezTo>
                <a:cubicBezTo>
                  <a:pt x="503987" y="584550"/>
                  <a:pt x="473085" y="595410"/>
                  <a:pt x="498117" y="587066"/>
                </a:cubicBezTo>
                <a:cubicBezTo>
                  <a:pt x="507060" y="560237"/>
                  <a:pt x="494996" y="593307"/>
                  <a:pt x="508791" y="565718"/>
                </a:cubicBezTo>
                <a:cubicBezTo>
                  <a:pt x="510468" y="562363"/>
                  <a:pt x="510872" y="558491"/>
                  <a:pt x="512349" y="555044"/>
                </a:cubicBezTo>
                <a:cubicBezTo>
                  <a:pt x="514438" y="550169"/>
                  <a:pt x="517376" y="545687"/>
                  <a:pt x="519465" y="540812"/>
                </a:cubicBezTo>
                <a:cubicBezTo>
                  <a:pt x="528304" y="520186"/>
                  <a:pt x="516461" y="539980"/>
                  <a:pt x="530138" y="519464"/>
                </a:cubicBezTo>
                <a:cubicBezTo>
                  <a:pt x="531324" y="496930"/>
                  <a:pt x="531007" y="474267"/>
                  <a:pt x="533696" y="451863"/>
                </a:cubicBezTo>
                <a:cubicBezTo>
                  <a:pt x="534590" y="444416"/>
                  <a:pt x="539125" y="437824"/>
                  <a:pt x="540812" y="430515"/>
                </a:cubicBezTo>
                <a:cubicBezTo>
                  <a:pt x="548893" y="395499"/>
                  <a:pt x="537720" y="415583"/>
                  <a:pt x="551486" y="394935"/>
                </a:cubicBezTo>
                <a:cubicBezTo>
                  <a:pt x="552507" y="384729"/>
                  <a:pt x="552190" y="361505"/>
                  <a:pt x="558602" y="348682"/>
                </a:cubicBezTo>
                <a:cubicBezTo>
                  <a:pt x="560514" y="344857"/>
                  <a:pt x="563806" y="341833"/>
                  <a:pt x="565718" y="338008"/>
                </a:cubicBezTo>
                <a:cubicBezTo>
                  <a:pt x="570015" y="329414"/>
                  <a:pt x="567895" y="323458"/>
                  <a:pt x="576392" y="316660"/>
                </a:cubicBezTo>
                <a:cubicBezTo>
                  <a:pt x="579321" y="314317"/>
                  <a:pt x="583711" y="314779"/>
                  <a:pt x="587066" y="313102"/>
                </a:cubicBezTo>
                <a:cubicBezTo>
                  <a:pt x="590891" y="311190"/>
                  <a:pt x="593915" y="307898"/>
                  <a:pt x="597740" y="305986"/>
                </a:cubicBezTo>
                <a:cubicBezTo>
                  <a:pt x="601095" y="304309"/>
                  <a:pt x="604967" y="303905"/>
                  <a:pt x="608414" y="302428"/>
                </a:cubicBezTo>
                <a:cubicBezTo>
                  <a:pt x="613289" y="300339"/>
                  <a:pt x="617902" y="297684"/>
                  <a:pt x="622646" y="295312"/>
                </a:cubicBezTo>
                <a:cubicBezTo>
                  <a:pt x="631589" y="268483"/>
                  <a:pt x="619525" y="301553"/>
                  <a:pt x="633320" y="273964"/>
                </a:cubicBezTo>
                <a:cubicBezTo>
                  <a:pt x="634997" y="270609"/>
                  <a:pt x="634226" y="265942"/>
                  <a:pt x="636878" y="263290"/>
                </a:cubicBezTo>
                <a:cubicBezTo>
                  <a:pt x="639530" y="260638"/>
                  <a:pt x="643994" y="260918"/>
                  <a:pt x="647552" y="259732"/>
                </a:cubicBezTo>
                <a:cubicBezTo>
                  <a:pt x="649924" y="256174"/>
                  <a:pt x="651329" y="251729"/>
                  <a:pt x="654668" y="249058"/>
                </a:cubicBezTo>
                <a:cubicBezTo>
                  <a:pt x="657597" y="246715"/>
                  <a:pt x="661750" y="246578"/>
                  <a:pt x="665342" y="245500"/>
                </a:cubicBezTo>
                <a:cubicBezTo>
                  <a:pt x="673612" y="243019"/>
                  <a:pt x="681945" y="240756"/>
                  <a:pt x="690247" y="238384"/>
                </a:cubicBezTo>
                <a:cubicBezTo>
                  <a:pt x="716843" y="247249"/>
                  <a:pt x="714615" y="247534"/>
                  <a:pt x="761407" y="245500"/>
                </a:cubicBezTo>
                <a:cubicBezTo>
                  <a:pt x="768901" y="245174"/>
                  <a:pt x="775570" y="240539"/>
                  <a:pt x="782755" y="238384"/>
                </a:cubicBezTo>
                <a:cubicBezTo>
                  <a:pt x="787439" y="236979"/>
                  <a:pt x="792243" y="236012"/>
                  <a:pt x="796987" y="234826"/>
                </a:cubicBezTo>
                <a:cubicBezTo>
                  <a:pt x="800545" y="231268"/>
                  <a:pt x="803795" y="227373"/>
                  <a:pt x="807661" y="224152"/>
                </a:cubicBezTo>
                <a:cubicBezTo>
                  <a:pt x="810946" y="221414"/>
                  <a:pt x="815311" y="220060"/>
                  <a:pt x="818335" y="217036"/>
                </a:cubicBezTo>
                <a:cubicBezTo>
                  <a:pt x="834429" y="200942"/>
                  <a:pt x="815345" y="209731"/>
                  <a:pt x="836124" y="202804"/>
                </a:cubicBezTo>
                <a:cubicBezTo>
                  <a:pt x="844584" y="177425"/>
                  <a:pt x="832587" y="208110"/>
                  <a:pt x="850356" y="181457"/>
                </a:cubicBezTo>
                <a:cubicBezTo>
                  <a:pt x="852436" y="178336"/>
                  <a:pt x="851834" y="173904"/>
                  <a:pt x="853914" y="170783"/>
                </a:cubicBezTo>
                <a:cubicBezTo>
                  <a:pt x="856705" y="166596"/>
                  <a:pt x="861367" y="163975"/>
                  <a:pt x="864588" y="160109"/>
                </a:cubicBezTo>
                <a:cubicBezTo>
                  <a:pt x="876968" y="145253"/>
                  <a:pt x="864855" y="151718"/>
                  <a:pt x="882378" y="145877"/>
                </a:cubicBezTo>
                <a:cubicBezTo>
                  <a:pt x="883564" y="142319"/>
                  <a:pt x="884259" y="138558"/>
                  <a:pt x="885936" y="135203"/>
                </a:cubicBezTo>
                <a:cubicBezTo>
                  <a:pt x="887848" y="131378"/>
                  <a:pt x="891823" y="128625"/>
                  <a:pt x="893052" y="124529"/>
                </a:cubicBezTo>
                <a:cubicBezTo>
                  <a:pt x="905540" y="82902"/>
                  <a:pt x="887713" y="112969"/>
                  <a:pt x="903726" y="88949"/>
                </a:cubicBezTo>
                <a:cubicBezTo>
                  <a:pt x="915748" y="16818"/>
                  <a:pt x="897485" y="119552"/>
                  <a:pt x="914400" y="46254"/>
                </a:cubicBezTo>
                <a:cubicBezTo>
                  <a:pt x="917210" y="34078"/>
                  <a:pt x="915878" y="21950"/>
                  <a:pt x="921516" y="10674"/>
                </a:cubicBezTo>
                <a:cubicBezTo>
                  <a:pt x="923428" y="6849"/>
                  <a:pt x="926260" y="3558"/>
                  <a:pt x="928632" y="0"/>
                </a:cubicBezTo>
                <a:cubicBezTo>
                  <a:pt x="936934" y="1186"/>
                  <a:pt x="945315" y="1913"/>
                  <a:pt x="953538" y="3558"/>
                </a:cubicBezTo>
                <a:cubicBezTo>
                  <a:pt x="957216" y="4294"/>
                  <a:pt x="961560" y="4464"/>
                  <a:pt x="964212" y="7116"/>
                </a:cubicBezTo>
                <a:cubicBezTo>
                  <a:pt x="970259" y="13163"/>
                  <a:pt x="972396" y="22417"/>
                  <a:pt x="978443" y="28464"/>
                </a:cubicBezTo>
                <a:cubicBezTo>
                  <a:pt x="982001" y="32022"/>
                  <a:pt x="984930" y="36347"/>
                  <a:pt x="989117" y="39138"/>
                </a:cubicBezTo>
                <a:cubicBezTo>
                  <a:pt x="992238" y="41218"/>
                  <a:pt x="996436" y="41019"/>
                  <a:pt x="999791" y="42696"/>
                </a:cubicBezTo>
                <a:cubicBezTo>
                  <a:pt x="1024221" y="54910"/>
                  <a:pt x="993933" y="46505"/>
                  <a:pt x="1028255" y="53369"/>
                </a:cubicBezTo>
                <a:cubicBezTo>
                  <a:pt x="1032999" y="55741"/>
                  <a:pt x="1038737" y="56735"/>
                  <a:pt x="1042487" y="60485"/>
                </a:cubicBezTo>
                <a:cubicBezTo>
                  <a:pt x="1045139" y="63137"/>
                  <a:pt x="1043393" y="68507"/>
                  <a:pt x="1046045" y="71159"/>
                </a:cubicBezTo>
                <a:cubicBezTo>
                  <a:pt x="1048697" y="73811"/>
                  <a:pt x="1053364" y="73040"/>
                  <a:pt x="1056719" y="74717"/>
                </a:cubicBezTo>
                <a:cubicBezTo>
                  <a:pt x="1060544" y="76629"/>
                  <a:pt x="1063835" y="79461"/>
                  <a:pt x="1067393" y="81833"/>
                </a:cubicBezTo>
                <a:cubicBezTo>
                  <a:pt x="1090994" y="129035"/>
                  <a:pt x="1059007" y="73447"/>
                  <a:pt x="1085183" y="99623"/>
                </a:cubicBezTo>
                <a:cubicBezTo>
                  <a:pt x="1087835" y="102275"/>
                  <a:pt x="1085076" y="109500"/>
                  <a:pt x="1088741" y="110297"/>
                </a:cubicBezTo>
                <a:cubicBezTo>
                  <a:pt x="1114342" y="115863"/>
                  <a:pt x="1140966" y="114622"/>
                  <a:pt x="1167016" y="117413"/>
                </a:cubicBezTo>
                <a:cubicBezTo>
                  <a:pt x="1174189" y="118182"/>
                  <a:pt x="1181248" y="119785"/>
                  <a:pt x="1188364" y="120971"/>
                </a:cubicBezTo>
                <a:cubicBezTo>
                  <a:pt x="1194294" y="123343"/>
                  <a:pt x="1200095" y="126067"/>
                  <a:pt x="1206154" y="128087"/>
                </a:cubicBezTo>
                <a:cubicBezTo>
                  <a:pt x="1210793" y="129633"/>
                  <a:pt x="1216140" y="129219"/>
                  <a:pt x="1220386" y="131645"/>
                </a:cubicBezTo>
                <a:cubicBezTo>
                  <a:pt x="1224755" y="134141"/>
                  <a:pt x="1227502" y="138761"/>
                  <a:pt x="1231060" y="142319"/>
                </a:cubicBezTo>
                <a:lnTo>
                  <a:pt x="1344915" y="135203"/>
                </a:lnTo>
                <a:cubicBezTo>
                  <a:pt x="1355626" y="134419"/>
                  <a:pt x="1366518" y="134250"/>
                  <a:pt x="1376937" y="131645"/>
                </a:cubicBezTo>
                <a:cubicBezTo>
                  <a:pt x="1381086" y="130608"/>
                  <a:pt x="1383430" y="125425"/>
                  <a:pt x="1387611" y="124529"/>
                </a:cubicBezTo>
                <a:cubicBezTo>
                  <a:pt x="1400420" y="121784"/>
                  <a:pt x="1413703" y="122157"/>
                  <a:pt x="1426749" y="120971"/>
                </a:cubicBezTo>
                <a:lnTo>
                  <a:pt x="1465886" y="113855"/>
                </a:lnTo>
                <a:cubicBezTo>
                  <a:pt x="1470681" y="112896"/>
                  <a:pt x="1475623" y="112223"/>
                  <a:pt x="1480118" y="110297"/>
                </a:cubicBezTo>
                <a:cubicBezTo>
                  <a:pt x="1528399" y="89605"/>
                  <a:pt x="1456489" y="114615"/>
                  <a:pt x="1501466" y="99623"/>
                </a:cubicBezTo>
                <a:cubicBezTo>
                  <a:pt x="1502652" y="96065"/>
                  <a:pt x="1502372" y="91601"/>
                  <a:pt x="1505024" y="88949"/>
                </a:cubicBezTo>
                <a:cubicBezTo>
                  <a:pt x="1507676" y="86297"/>
                  <a:pt x="1512343" y="87068"/>
                  <a:pt x="1515698" y="85391"/>
                </a:cubicBezTo>
                <a:cubicBezTo>
                  <a:pt x="1519523" y="83479"/>
                  <a:pt x="1522814" y="80647"/>
                  <a:pt x="1526372" y="78275"/>
                </a:cubicBezTo>
                <a:cubicBezTo>
                  <a:pt x="1538333" y="79984"/>
                  <a:pt x="1560285" y="82923"/>
                  <a:pt x="1572626" y="85391"/>
                </a:cubicBezTo>
                <a:cubicBezTo>
                  <a:pt x="1583348" y="87535"/>
                  <a:pt x="1593956" y="90216"/>
                  <a:pt x="1604647" y="92507"/>
                </a:cubicBezTo>
                <a:cubicBezTo>
                  <a:pt x="1610560" y="93774"/>
                  <a:pt x="1616507" y="94879"/>
                  <a:pt x="1622437" y="96065"/>
                </a:cubicBezTo>
                <a:cubicBezTo>
                  <a:pt x="1625995" y="98437"/>
                  <a:pt x="1629286" y="101269"/>
                  <a:pt x="1633111" y="103181"/>
                </a:cubicBezTo>
                <a:cubicBezTo>
                  <a:pt x="1652680" y="112669"/>
                  <a:pt x="1724728" y="96361"/>
                  <a:pt x="1746966" y="106739"/>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8"/>
          <p:cNvGrpSpPr/>
          <p:nvPr/>
        </p:nvGrpSpPr>
        <p:grpSpPr>
          <a:xfrm>
            <a:off x="0" y="526050"/>
            <a:ext cx="1828800" cy="1554541"/>
            <a:chOff x="0" y="2732537"/>
            <a:chExt cx="1828800" cy="1554541"/>
          </a:xfrm>
        </p:grpSpPr>
        <p:sp>
          <p:nvSpPr>
            <p:cNvPr id="30" name="TextBox 29"/>
            <p:cNvSpPr txBox="1"/>
            <p:nvPr/>
          </p:nvSpPr>
          <p:spPr>
            <a:xfrm>
              <a:off x="0" y="2732537"/>
              <a:ext cx="1828800" cy="1077218"/>
            </a:xfrm>
            <a:prstGeom prst="rect">
              <a:avLst/>
            </a:prstGeom>
            <a:noFill/>
            <a:effectLst>
              <a:outerShdw blurRad="50800" dist="38100" dir="8100000" algn="tr" rotWithShape="0">
                <a:prstClr val="black"/>
              </a:outerShdw>
            </a:effectLst>
          </p:spPr>
          <p:txBody>
            <a:bodyPr wrap="square" rtlCol="0">
              <a:spAutoFit/>
            </a:bodyPr>
            <a:lstStyle/>
            <a:p>
              <a:r>
                <a:rPr lang="en-US" sz="3200" b="1" dirty="0" smtClean="0">
                  <a:solidFill>
                    <a:srgbClr val="FF0000"/>
                  </a:solidFill>
                  <a:effectLst>
                    <a:outerShdw blurRad="38100" dist="38100" dir="2700000" algn="tl">
                      <a:srgbClr val="000000"/>
                    </a:outerShdw>
                  </a:effectLst>
                </a:rPr>
                <a:t>Traveler’s Rest</a:t>
              </a:r>
              <a:endParaRPr lang="en-US" sz="3200" b="1" dirty="0">
                <a:solidFill>
                  <a:srgbClr val="FF0000"/>
                </a:solidFill>
                <a:effectLst>
                  <a:outerShdw blurRad="38100" dist="38100" dir="2700000" algn="tl">
                    <a:srgbClr val="000000"/>
                  </a:outerShdw>
                </a:effectLst>
              </a:endParaRPr>
            </a:p>
          </p:txBody>
        </p:sp>
        <p:sp>
          <p:nvSpPr>
            <p:cNvPr id="31" name="5-Point Star 30"/>
            <p:cNvSpPr/>
            <p:nvPr/>
          </p:nvSpPr>
          <p:spPr>
            <a:xfrm>
              <a:off x="129208" y="3906078"/>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2166609" y="793230"/>
            <a:ext cx="544370" cy="380703"/>
          </a:xfrm>
          <a:custGeom>
            <a:avLst/>
            <a:gdLst>
              <a:gd name="connsiteX0" fmla="*/ 0 w 506732"/>
              <a:gd name="connsiteY0" fmla="*/ 355797 h 355797"/>
              <a:gd name="connsiteX1" fmla="*/ 0 w 506732"/>
              <a:gd name="connsiteY1" fmla="*/ 355797 h 355797"/>
              <a:gd name="connsiteX2" fmla="*/ 24906 w 506732"/>
              <a:gd name="connsiteY2" fmla="*/ 334449 h 355797"/>
              <a:gd name="connsiteX3" fmla="*/ 42695 w 506732"/>
              <a:gd name="connsiteY3" fmla="*/ 316660 h 355797"/>
              <a:gd name="connsiteX4" fmla="*/ 71159 w 506732"/>
              <a:gd name="connsiteY4" fmla="*/ 305986 h 355797"/>
              <a:gd name="connsiteX5" fmla="*/ 81833 w 506732"/>
              <a:gd name="connsiteY5" fmla="*/ 298870 h 355797"/>
              <a:gd name="connsiteX6" fmla="*/ 96065 w 506732"/>
              <a:gd name="connsiteY6" fmla="*/ 295312 h 355797"/>
              <a:gd name="connsiteX7" fmla="*/ 106739 w 506732"/>
              <a:gd name="connsiteY7" fmla="*/ 288196 h 355797"/>
              <a:gd name="connsiteX8" fmla="*/ 152993 w 506732"/>
              <a:gd name="connsiteY8" fmla="*/ 273964 h 355797"/>
              <a:gd name="connsiteX9" fmla="*/ 156551 w 506732"/>
              <a:gd name="connsiteY9" fmla="*/ 263290 h 355797"/>
              <a:gd name="connsiteX10" fmla="*/ 174341 w 506732"/>
              <a:gd name="connsiteY10" fmla="*/ 241942 h 355797"/>
              <a:gd name="connsiteX11" fmla="*/ 177899 w 506732"/>
              <a:gd name="connsiteY11" fmla="*/ 231268 h 355797"/>
              <a:gd name="connsiteX12" fmla="*/ 185015 w 506732"/>
              <a:gd name="connsiteY12" fmla="*/ 206362 h 355797"/>
              <a:gd name="connsiteX13" fmla="*/ 188572 w 506732"/>
              <a:gd name="connsiteY13" fmla="*/ 174340 h 355797"/>
              <a:gd name="connsiteX14" fmla="*/ 206362 w 506732"/>
              <a:gd name="connsiteY14" fmla="*/ 160109 h 355797"/>
              <a:gd name="connsiteX15" fmla="*/ 220594 w 506732"/>
              <a:gd name="connsiteY15" fmla="*/ 152993 h 355797"/>
              <a:gd name="connsiteX16" fmla="*/ 224152 w 506732"/>
              <a:gd name="connsiteY16" fmla="*/ 142319 h 355797"/>
              <a:gd name="connsiteX17" fmla="*/ 234826 w 506732"/>
              <a:gd name="connsiteY17" fmla="*/ 138761 h 355797"/>
              <a:gd name="connsiteX18" fmla="*/ 245500 w 506732"/>
              <a:gd name="connsiteY18" fmla="*/ 131645 h 355797"/>
              <a:gd name="connsiteX19" fmla="*/ 266848 w 506732"/>
              <a:gd name="connsiteY19" fmla="*/ 124529 h 355797"/>
              <a:gd name="connsiteX20" fmla="*/ 277522 w 506732"/>
              <a:gd name="connsiteY20" fmla="*/ 117413 h 355797"/>
              <a:gd name="connsiteX21" fmla="*/ 323776 w 506732"/>
              <a:gd name="connsiteY21" fmla="*/ 103181 h 355797"/>
              <a:gd name="connsiteX22" fmla="*/ 345123 w 506732"/>
              <a:gd name="connsiteY22" fmla="*/ 92507 h 355797"/>
              <a:gd name="connsiteX23" fmla="*/ 355797 w 506732"/>
              <a:gd name="connsiteY23" fmla="*/ 85391 h 355797"/>
              <a:gd name="connsiteX24" fmla="*/ 366471 w 506732"/>
              <a:gd name="connsiteY24" fmla="*/ 81833 h 355797"/>
              <a:gd name="connsiteX25" fmla="*/ 377145 w 506732"/>
              <a:gd name="connsiteY25" fmla="*/ 74717 h 355797"/>
              <a:gd name="connsiteX26" fmla="*/ 402051 w 506732"/>
              <a:gd name="connsiteY26" fmla="*/ 67601 h 355797"/>
              <a:gd name="connsiteX27" fmla="*/ 412725 w 506732"/>
              <a:gd name="connsiteY27" fmla="*/ 60485 h 355797"/>
              <a:gd name="connsiteX28" fmla="*/ 426957 w 506732"/>
              <a:gd name="connsiteY28" fmla="*/ 56927 h 355797"/>
              <a:gd name="connsiteX29" fmla="*/ 444747 w 506732"/>
              <a:gd name="connsiteY29" fmla="*/ 49811 h 355797"/>
              <a:gd name="connsiteX30" fmla="*/ 455421 w 506732"/>
              <a:gd name="connsiteY30" fmla="*/ 46253 h 355797"/>
              <a:gd name="connsiteX31" fmla="*/ 480327 w 506732"/>
              <a:gd name="connsiteY31" fmla="*/ 35579 h 355797"/>
              <a:gd name="connsiteX32" fmla="*/ 491001 w 506732"/>
              <a:gd name="connsiteY32" fmla="*/ 28463 h 355797"/>
              <a:gd name="connsiteX33" fmla="*/ 501674 w 506732"/>
              <a:gd name="connsiteY33" fmla="*/ 24905 h 355797"/>
              <a:gd name="connsiteX34" fmla="*/ 505232 w 506732"/>
              <a:gd name="connsiteY34" fmla="*/ 0 h 35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732" h="355797">
                <a:moveTo>
                  <a:pt x="0" y="355797"/>
                </a:moveTo>
                <a:lnTo>
                  <a:pt x="0" y="355797"/>
                </a:lnTo>
                <a:cubicBezTo>
                  <a:pt x="8302" y="348681"/>
                  <a:pt x="17591" y="342576"/>
                  <a:pt x="24906" y="334449"/>
                </a:cubicBezTo>
                <a:cubicBezTo>
                  <a:pt x="43747" y="313514"/>
                  <a:pt x="19886" y="324262"/>
                  <a:pt x="42695" y="316660"/>
                </a:cubicBezTo>
                <a:cubicBezTo>
                  <a:pt x="67727" y="299972"/>
                  <a:pt x="35986" y="319176"/>
                  <a:pt x="71159" y="305986"/>
                </a:cubicBezTo>
                <a:cubicBezTo>
                  <a:pt x="75163" y="304485"/>
                  <a:pt x="77903" y="300554"/>
                  <a:pt x="81833" y="298870"/>
                </a:cubicBezTo>
                <a:cubicBezTo>
                  <a:pt x="86328" y="296944"/>
                  <a:pt x="91321" y="296498"/>
                  <a:pt x="96065" y="295312"/>
                </a:cubicBezTo>
                <a:cubicBezTo>
                  <a:pt x="99623" y="292940"/>
                  <a:pt x="102792" y="289841"/>
                  <a:pt x="106739" y="288196"/>
                </a:cubicBezTo>
                <a:cubicBezTo>
                  <a:pt x="125070" y="280558"/>
                  <a:pt x="135812" y="278259"/>
                  <a:pt x="152993" y="273964"/>
                </a:cubicBezTo>
                <a:cubicBezTo>
                  <a:pt x="154179" y="270406"/>
                  <a:pt x="154471" y="266411"/>
                  <a:pt x="156551" y="263290"/>
                </a:cubicBezTo>
                <a:cubicBezTo>
                  <a:pt x="172289" y="239683"/>
                  <a:pt x="162700" y="265224"/>
                  <a:pt x="174341" y="241942"/>
                </a:cubicBezTo>
                <a:cubicBezTo>
                  <a:pt x="176018" y="238587"/>
                  <a:pt x="176821" y="234860"/>
                  <a:pt x="177899" y="231268"/>
                </a:cubicBezTo>
                <a:cubicBezTo>
                  <a:pt x="180380" y="222998"/>
                  <a:pt x="182643" y="214664"/>
                  <a:pt x="185015" y="206362"/>
                </a:cubicBezTo>
                <a:cubicBezTo>
                  <a:pt x="186201" y="195688"/>
                  <a:pt x="185967" y="184759"/>
                  <a:pt x="188572" y="174340"/>
                </a:cubicBezTo>
                <a:cubicBezTo>
                  <a:pt x="191778" y="161514"/>
                  <a:pt x="196886" y="164170"/>
                  <a:pt x="206362" y="160109"/>
                </a:cubicBezTo>
                <a:cubicBezTo>
                  <a:pt x="211237" y="158020"/>
                  <a:pt x="215850" y="155365"/>
                  <a:pt x="220594" y="152993"/>
                </a:cubicBezTo>
                <a:cubicBezTo>
                  <a:pt x="221780" y="149435"/>
                  <a:pt x="221500" y="144971"/>
                  <a:pt x="224152" y="142319"/>
                </a:cubicBezTo>
                <a:cubicBezTo>
                  <a:pt x="226804" y="139667"/>
                  <a:pt x="231471" y="140438"/>
                  <a:pt x="234826" y="138761"/>
                </a:cubicBezTo>
                <a:cubicBezTo>
                  <a:pt x="238651" y="136849"/>
                  <a:pt x="241592" y="133382"/>
                  <a:pt x="245500" y="131645"/>
                </a:cubicBezTo>
                <a:cubicBezTo>
                  <a:pt x="252354" y="128599"/>
                  <a:pt x="260607" y="128690"/>
                  <a:pt x="266848" y="124529"/>
                </a:cubicBezTo>
                <a:cubicBezTo>
                  <a:pt x="270406" y="122157"/>
                  <a:pt x="273592" y="119097"/>
                  <a:pt x="277522" y="117413"/>
                </a:cubicBezTo>
                <a:cubicBezTo>
                  <a:pt x="299223" y="108112"/>
                  <a:pt x="295044" y="122336"/>
                  <a:pt x="323776" y="103181"/>
                </a:cubicBezTo>
                <a:cubicBezTo>
                  <a:pt x="354368" y="82787"/>
                  <a:pt x="315662" y="107238"/>
                  <a:pt x="345123" y="92507"/>
                </a:cubicBezTo>
                <a:cubicBezTo>
                  <a:pt x="348948" y="90595"/>
                  <a:pt x="351972" y="87303"/>
                  <a:pt x="355797" y="85391"/>
                </a:cubicBezTo>
                <a:cubicBezTo>
                  <a:pt x="359152" y="83714"/>
                  <a:pt x="363116" y="83510"/>
                  <a:pt x="366471" y="81833"/>
                </a:cubicBezTo>
                <a:cubicBezTo>
                  <a:pt x="370296" y="79921"/>
                  <a:pt x="373320" y="76629"/>
                  <a:pt x="377145" y="74717"/>
                </a:cubicBezTo>
                <a:cubicBezTo>
                  <a:pt x="382249" y="72165"/>
                  <a:pt x="397491" y="68741"/>
                  <a:pt x="402051" y="67601"/>
                </a:cubicBezTo>
                <a:cubicBezTo>
                  <a:pt x="405609" y="65229"/>
                  <a:pt x="408795" y="62169"/>
                  <a:pt x="412725" y="60485"/>
                </a:cubicBezTo>
                <a:cubicBezTo>
                  <a:pt x="417220" y="58559"/>
                  <a:pt x="422318" y="58473"/>
                  <a:pt x="426957" y="56927"/>
                </a:cubicBezTo>
                <a:cubicBezTo>
                  <a:pt x="433016" y="54907"/>
                  <a:pt x="438767" y="52054"/>
                  <a:pt x="444747" y="49811"/>
                </a:cubicBezTo>
                <a:cubicBezTo>
                  <a:pt x="448259" y="48494"/>
                  <a:pt x="452066" y="47930"/>
                  <a:pt x="455421" y="46253"/>
                </a:cubicBezTo>
                <a:cubicBezTo>
                  <a:pt x="479992" y="33967"/>
                  <a:pt x="450707" y="42984"/>
                  <a:pt x="480327" y="35579"/>
                </a:cubicBezTo>
                <a:cubicBezTo>
                  <a:pt x="483885" y="33207"/>
                  <a:pt x="487176" y="30375"/>
                  <a:pt x="491001" y="28463"/>
                </a:cubicBezTo>
                <a:cubicBezTo>
                  <a:pt x="494355" y="26786"/>
                  <a:pt x="499022" y="27557"/>
                  <a:pt x="501674" y="24905"/>
                </a:cubicBezTo>
                <a:cubicBezTo>
                  <a:pt x="506732" y="19847"/>
                  <a:pt x="505232" y="5187"/>
                  <a:pt x="505232" y="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oup 27"/>
          <p:cNvGrpSpPr/>
          <p:nvPr/>
        </p:nvGrpSpPr>
        <p:grpSpPr>
          <a:xfrm>
            <a:off x="925074" y="1248850"/>
            <a:ext cx="1309516" cy="2316773"/>
            <a:chOff x="925074" y="1248850"/>
            <a:chExt cx="1309516" cy="2316773"/>
          </a:xfrm>
        </p:grpSpPr>
        <p:sp>
          <p:nvSpPr>
            <p:cNvPr id="47" name="Freeform 46"/>
            <p:cNvSpPr/>
            <p:nvPr/>
          </p:nvSpPr>
          <p:spPr>
            <a:xfrm>
              <a:off x="925074" y="3013606"/>
              <a:ext cx="618651" cy="552017"/>
            </a:xfrm>
            <a:custGeom>
              <a:avLst/>
              <a:gdLst>
                <a:gd name="connsiteX0" fmla="*/ 0 w 618651"/>
                <a:gd name="connsiteY0" fmla="*/ 523023 h 552017"/>
                <a:gd name="connsiteX1" fmla="*/ 0 w 618651"/>
                <a:gd name="connsiteY1" fmla="*/ 523023 h 552017"/>
                <a:gd name="connsiteX2" fmla="*/ 28464 w 618651"/>
                <a:gd name="connsiteY2" fmla="*/ 508791 h 552017"/>
                <a:gd name="connsiteX3" fmla="*/ 106739 w 618651"/>
                <a:gd name="connsiteY3" fmla="*/ 498117 h 552017"/>
                <a:gd name="connsiteX4" fmla="*/ 117413 w 618651"/>
                <a:gd name="connsiteY4" fmla="*/ 491001 h 552017"/>
                <a:gd name="connsiteX5" fmla="*/ 160109 w 618651"/>
                <a:gd name="connsiteY5" fmla="*/ 498117 h 552017"/>
                <a:gd name="connsiteX6" fmla="*/ 174341 w 618651"/>
                <a:gd name="connsiteY6" fmla="*/ 508791 h 552017"/>
                <a:gd name="connsiteX7" fmla="*/ 185015 w 618651"/>
                <a:gd name="connsiteY7" fmla="*/ 512349 h 552017"/>
                <a:gd name="connsiteX8" fmla="*/ 188573 w 618651"/>
                <a:gd name="connsiteY8" fmla="*/ 523023 h 552017"/>
                <a:gd name="connsiteX9" fmla="*/ 209921 w 618651"/>
                <a:gd name="connsiteY9" fmla="*/ 533697 h 552017"/>
                <a:gd name="connsiteX10" fmla="*/ 234826 w 618651"/>
                <a:gd name="connsiteY10" fmla="*/ 551487 h 552017"/>
                <a:gd name="connsiteX11" fmla="*/ 245500 w 618651"/>
                <a:gd name="connsiteY11" fmla="*/ 547929 h 552017"/>
                <a:gd name="connsiteX12" fmla="*/ 252616 w 618651"/>
                <a:gd name="connsiteY12" fmla="*/ 537255 h 552017"/>
                <a:gd name="connsiteX13" fmla="*/ 263290 w 618651"/>
                <a:gd name="connsiteY13" fmla="*/ 533697 h 552017"/>
                <a:gd name="connsiteX14" fmla="*/ 266848 w 618651"/>
                <a:gd name="connsiteY14" fmla="*/ 523023 h 552017"/>
                <a:gd name="connsiteX15" fmla="*/ 288196 w 618651"/>
                <a:gd name="connsiteY15" fmla="*/ 512349 h 552017"/>
                <a:gd name="connsiteX16" fmla="*/ 295312 w 618651"/>
                <a:gd name="connsiteY16" fmla="*/ 501675 h 552017"/>
                <a:gd name="connsiteX17" fmla="*/ 309544 w 618651"/>
                <a:gd name="connsiteY17" fmla="*/ 487443 h 552017"/>
                <a:gd name="connsiteX18" fmla="*/ 313102 w 618651"/>
                <a:gd name="connsiteY18" fmla="*/ 455421 h 552017"/>
                <a:gd name="connsiteX19" fmla="*/ 330892 w 618651"/>
                <a:gd name="connsiteY19" fmla="*/ 441189 h 552017"/>
                <a:gd name="connsiteX20" fmla="*/ 341566 w 618651"/>
                <a:gd name="connsiteY20" fmla="*/ 434073 h 552017"/>
                <a:gd name="connsiteX21" fmla="*/ 366472 w 618651"/>
                <a:gd name="connsiteY21" fmla="*/ 402052 h 552017"/>
                <a:gd name="connsiteX22" fmla="*/ 373587 w 618651"/>
                <a:gd name="connsiteY22" fmla="*/ 391378 h 552017"/>
                <a:gd name="connsiteX23" fmla="*/ 384261 w 618651"/>
                <a:gd name="connsiteY23" fmla="*/ 387820 h 552017"/>
                <a:gd name="connsiteX24" fmla="*/ 387819 w 618651"/>
                <a:gd name="connsiteY24" fmla="*/ 377146 h 552017"/>
                <a:gd name="connsiteX25" fmla="*/ 409167 w 618651"/>
                <a:gd name="connsiteY25" fmla="*/ 366472 h 552017"/>
                <a:gd name="connsiteX26" fmla="*/ 419841 w 618651"/>
                <a:gd name="connsiteY26" fmla="*/ 359356 h 552017"/>
                <a:gd name="connsiteX27" fmla="*/ 423399 w 618651"/>
                <a:gd name="connsiteY27" fmla="*/ 345124 h 552017"/>
                <a:gd name="connsiteX28" fmla="*/ 444747 w 618651"/>
                <a:gd name="connsiteY28" fmla="*/ 330892 h 552017"/>
                <a:gd name="connsiteX29" fmla="*/ 448305 w 618651"/>
                <a:gd name="connsiteY29" fmla="*/ 320218 h 552017"/>
                <a:gd name="connsiteX30" fmla="*/ 458979 w 618651"/>
                <a:gd name="connsiteY30" fmla="*/ 309544 h 552017"/>
                <a:gd name="connsiteX31" fmla="*/ 466095 w 618651"/>
                <a:gd name="connsiteY31" fmla="*/ 298870 h 552017"/>
                <a:gd name="connsiteX32" fmla="*/ 476769 w 618651"/>
                <a:gd name="connsiteY32" fmla="*/ 273964 h 552017"/>
                <a:gd name="connsiteX33" fmla="*/ 480327 w 618651"/>
                <a:gd name="connsiteY33" fmla="*/ 263290 h 552017"/>
                <a:gd name="connsiteX34" fmla="*/ 487443 w 618651"/>
                <a:gd name="connsiteY34" fmla="*/ 245501 h 552017"/>
                <a:gd name="connsiteX35" fmla="*/ 498117 w 618651"/>
                <a:gd name="connsiteY35" fmla="*/ 220595 h 552017"/>
                <a:gd name="connsiteX36" fmla="*/ 501675 w 618651"/>
                <a:gd name="connsiteY36" fmla="*/ 209921 h 552017"/>
                <a:gd name="connsiteX37" fmla="*/ 512349 w 618651"/>
                <a:gd name="connsiteY37" fmla="*/ 206363 h 552017"/>
                <a:gd name="connsiteX38" fmla="*/ 515907 w 618651"/>
                <a:gd name="connsiteY38" fmla="*/ 195689 h 552017"/>
                <a:gd name="connsiteX39" fmla="*/ 523022 w 618651"/>
                <a:gd name="connsiteY39" fmla="*/ 185015 h 552017"/>
                <a:gd name="connsiteX40" fmla="*/ 526580 w 618651"/>
                <a:gd name="connsiteY40" fmla="*/ 170783 h 552017"/>
                <a:gd name="connsiteX41" fmla="*/ 537254 w 618651"/>
                <a:gd name="connsiteY41" fmla="*/ 160109 h 552017"/>
                <a:gd name="connsiteX42" fmla="*/ 555044 w 618651"/>
                <a:gd name="connsiteY42" fmla="*/ 142319 h 552017"/>
                <a:gd name="connsiteX43" fmla="*/ 569276 w 618651"/>
                <a:gd name="connsiteY43" fmla="*/ 120971 h 552017"/>
                <a:gd name="connsiteX44" fmla="*/ 590624 w 618651"/>
                <a:gd name="connsiteY44" fmla="*/ 103182 h 552017"/>
                <a:gd name="connsiteX45" fmla="*/ 601298 w 618651"/>
                <a:gd name="connsiteY45" fmla="*/ 71160 h 552017"/>
                <a:gd name="connsiteX46" fmla="*/ 604856 w 618651"/>
                <a:gd name="connsiteY46" fmla="*/ 60486 h 552017"/>
                <a:gd name="connsiteX47" fmla="*/ 615530 w 618651"/>
                <a:gd name="connsiteY47" fmla="*/ 39138 h 552017"/>
                <a:gd name="connsiteX48" fmla="*/ 608414 w 618651"/>
                <a:gd name="connsiteY48" fmla="*/ 0 h 55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18651" h="552017">
                  <a:moveTo>
                    <a:pt x="0" y="523023"/>
                  </a:moveTo>
                  <a:lnTo>
                    <a:pt x="0" y="523023"/>
                  </a:lnTo>
                  <a:cubicBezTo>
                    <a:pt x="9488" y="518279"/>
                    <a:pt x="18134" y="511201"/>
                    <a:pt x="28464" y="508791"/>
                  </a:cubicBezTo>
                  <a:cubicBezTo>
                    <a:pt x="54108" y="502807"/>
                    <a:pt x="106739" y="498117"/>
                    <a:pt x="106739" y="498117"/>
                  </a:cubicBezTo>
                  <a:cubicBezTo>
                    <a:pt x="110297" y="495745"/>
                    <a:pt x="113152" y="491356"/>
                    <a:pt x="117413" y="491001"/>
                  </a:cubicBezTo>
                  <a:cubicBezTo>
                    <a:pt x="136479" y="489412"/>
                    <a:pt x="145072" y="493105"/>
                    <a:pt x="160109" y="498117"/>
                  </a:cubicBezTo>
                  <a:cubicBezTo>
                    <a:pt x="164853" y="501675"/>
                    <a:pt x="169192" y="505849"/>
                    <a:pt x="174341" y="508791"/>
                  </a:cubicBezTo>
                  <a:cubicBezTo>
                    <a:pt x="177597" y="510652"/>
                    <a:pt x="182363" y="509697"/>
                    <a:pt x="185015" y="512349"/>
                  </a:cubicBezTo>
                  <a:cubicBezTo>
                    <a:pt x="187667" y="515001"/>
                    <a:pt x="186230" y="520094"/>
                    <a:pt x="188573" y="523023"/>
                  </a:cubicBezTo>
                  <a:cubicBezTo>
                    <a:pt x="193589" y="529293"/>
                    <a:pt x="202889" y="531353"/>
                    <a:pt x="209921" y="533697"/>
                  </a:cubicBezTo>
                  <a:cubicBezTo>
                    <a:pt x="216941" y="540717"/>
                    <a:pt x="223898" y="549926"/>
                    <a:pt x="234826" y="551487"/>
                  </a:cubicBezTo>
                  <a:cubicBezTo>
                    <a:pt x="238539" y="552017"/>
                    <a:pt x="241942" y="549115"/>
                    <a:pt x="245500" y="547929"/>
                  </a:cubicBezTo>
                  <a:cubicBezTo>
                    <a:pt x="247872" y="544371"/>
                    <a:pt x="249277" y="539926"/>
                    <a:pt x="252616" y="537255"/>
                  </a:cubicBezTo>
                  <a:cubicBezTo>
                    <a:pt x="255545" y="534912"/>
                    <a:pt x="260638" y="536349"/>
                    <a:pt x="263290" y="533697"/>
                  </a:cubicBezTo>
                  <a:cubicBezTo>
                    <a:pt x="265942" y="531045"/>
                    <a:pt x="264505" y="525952"/>
                    <a:pt x="266848" y="523023"/>
                  </a:cubicBezTo>
                  <a:cubicBezTo>
                    <a:pt x="271864" y="516753"/>
                    <a:pt x="281164" y="514693"/>
                    <a:pt x="288196" y="512349"/>
                  </a:cubicBezTo>
                  <a:cubicBezTo>
                    <a:pt x="290568" y="508791"/>
                    <a:pt x="291973" y="504346"/>
                    <a:pt x="295312" y="501675"/>
                  </a:cubicBezTo>
                  <a:cubicBezTo>
                    <a:pt x="312563" y="487874"/>
                    <a:pt x="301781" y="510732"/>
                    <a:pt x="309544" y="487443"/>
                  </a:cubicBezTo>
                  <a:cubicBezTo>
                    <a:pt x="310730" y="476769"/>
                    <a:pt x="310497" y="465840"/>
                    <a:pt x="313102" y="455421"/>
                  </a:cubicBezTo>
                  <a:cubicBezTo>
                    <a:pt x="316529" y="441712"/>
                    <a:pt x="321221" y="446024"/>
                    <a:pt x="330892" y="441189"/>
                  </a:cubicBezTo>
                  <a:cubicBezTo>
                    <a:pt x="334717" y="439277"/>
                    <a:pt x="338008" y="436445"/>
                    <a:pt x="341566" y="434073"/>
                  </a:cubicBezTo>
                  <a:cubicBezTo>
                    <a:pt x="351290" y="404902"/>
                    <a:pt x="334467" y="450067"/>
                    <a:pt x="366472" y="402052"/>
                  </a:cubicBezTo>
                  <a:cubicBezTo>
                    <a:pt x="368844" y="398494"/>
                    <a:pt x="370248" y="394049"/>
                    <a:pt x="373587" y="391378"/>
                  </a:cubicBezTo>
                  <a:cubicBezTo>
                    <a:pt x="376516" y="389035"/>
                    <a:pt x="380703" y="389006"/>
                    <a:pt x="384261" y="387820"/>
                  </a:cubicBezTo>
                  <a:cubicBezTo>
                    <a:pt x="385447" y="384262"/>
                    <a:pt x="385476" y="380075"/>
                    <a:pt x="387819" y="377146"/>
                  </a:cubicBezTo>
                  <a:cubicBezTo>
                    <a:pt x="394617" y="368649"/>
                    <a:pt x="400573" y="370769"/>
                    <a:pt x="409167" y="366472"/>
                  </a:cubicBezTo>
                  <a:cubicBezTo>
                    <a:pt x="412992" y="364560"/>
                    <a:pt x="416283" y="361728"/>
                    <a:pt x="419841" y="359356"/>
                  </a:cubicBezTo>
                  <a:cubicBezTo>
                    <a:pt x="421027" y="354612"/>
                    <a:pt x="420973" y="349370"/>
                    <a:pt x="423399" y="345124"/>
                  </a:cubicBezTo>
                  <a:cubicBezTo>
                    <a:pt x="429670" y="334150"/>
                    <a:pt x="434558" y="334288"/>
                    <a:pt x="444747" y="330892"/>
                  </a:cubicBezTo>
                  <a:cubicBezTo>
                    <a:pt x="445933" y="327334"/>
                    <a:pt x="446225" y="323339"/>
                    <a:pt x="448305" y="320218"/>
                  </a:cubicBezTo>
                  <a:cubicBezTo>
                    <a:pt x="451096" y="316031"/>
                    <a:pt x="455758" y="313410"/>
                    <a:pt x="458979" y="309544"/>
                  </a:cubicBezTo>
                  <a:cubicBezTo>
                    <a:pt x="461717" y="306259"/>
                    <a:pt x="463723" y="302428"/>
                    <a:pt x="466095" y="298870"/>
                  </a:cubicBezTo>
                  <a:cubicBezTo>
                    <a:pt x="473500" y="269250"/>
                    <a:pt x="464483" y="298535"/>
                    <a:pt x="476769" y="273964"/>
                  </a:cubicBezTo>
                  <a:cubicBezTo>
                    <a:pt x="478446" y="270609"/>
                    <a:pt x="479010" y="266802"/>
                    <a:pt x="480327" y="263290"/>
                  </a:cubicBezTo>
                  <a:cubicBezTo>
                    <a:pt x="482570" y="257310"/>
                    <a:pt x="485423" y="251560"/>
                    <a:pt x="487443" y="245501"/>
                  </a:cubicBezTo>
                  <a:cubicBezTo>
                    <a:pt x="502254" y="201069"/>
                    <a:pt x="479355" y="258120"/>
                    <a:pt x="498117" y="220595"/>
                  </a:cubicBezTo>
                  <a:cubicBezTo>
                    <a:pt x="499794" y="217240"/>
                    <a:pt x="499023" y="212573"/>
                    <a:pt x="501675" y="209921"/>
                  </a:cubicBezTo>
                  <a:cubicBezTo>
                    <a:pt x="504327" y="207269"/>
                    <a:pt x="508791" y="207549"/>
                    <a:pt x="512349" y="206363"/>
                  </a:cubicBezTo>
                  <a:cubicBezTo>
                    <a:pt x="513535" y="202805"/>
                    <a:pt x="514230" y="199044"/>
                    <a:pt x="515907" y="195689"/>
                  </a:cubicBezTo>
                  <a:cubicBezTo>
                    <a:pt x="517819" y="191864"/>
                    <a:pt x="521338" y="188945"/>
                    <a:pt x="523022" y="185015"/>
                  </a:cubicBezTo>
                  <a:cubicBezTo>
                    <a:pt x="524948" y="180520"/>
                    <a:pt x="524154" y="175029"/>
                    <a:pt x="526580" y="170783"/>
                  </a:cubicBezTo>
                  <a:cubicBezTo>
                    <a:pt x="529076" y="166414"/>
                    <a:pt x="534033" y="163975"/>
                    <a:pt x="537254" y="160109"/>
                  </a:cubicBezTo>
                  <a:cubicBezTo>
                    <a:pt x="552079" y="142319"/>
                    <a:pt x="535475" y="155365"/>
                    <a:pt x="555044" y="142319"/>
                  </a:cubicBezTo>
                  <a:cubicBezTo>
                    <a:pt x="559788" y="135203"/>
                    <a:pt x="562160" y="125715"/>
                    <a:pt x="569276" y="120971"/>
                  </a:cubicBezTo>
                  <a:cubicBezTo>
                    <a:pt x="584136" y="111064"/>
                    <a:pt x="576926" y="116879"/>
                    <a:pt x="590624" y="103182"/>
                  </a:cubicBezTo>
                  <a:cubicBezTo>
                    <a:pt x="596622" y="73193"/>
                    <a:pt x="590250" y="96939"/>
                    <a:pt x="601298" y="71160"/>
                  </a:cubicBezTo>
                  <a:cubicBezTo>
                    <a:pt x="602775" y="67713"/>
                    <a:pt x="603179" y="63841"/>
                    <a:pt x="604856" y="60486"/>
                  </a:cubicBezTo>
                  <a:cubicBezTo>
                    <a:pt x="618651" y="32897"/>
                    <a:pt x="606587" y="65967"/>
                    <a:pt x="615530" y="39138"/>
                  </a:cubicBezTo>
                  <a:lnTo>
                    <a:pt x="608414" y="0"/>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526372" y="2686272"/>
              <a:ext cx="555044" cy="352240"/>
            </a:xfrm>
            <a:custGeom>
              <a:avLst/>
              <a:gdLst>
                <a:gd name="connsiteX0" fmla="*/ 0 w 555044"/>
                <a:gd name="connsiteY0" fmla="*/ 352240 h 352240"/>
                <a:gd name="connsiteX1" fmla="*/ 0 w 555044"/>
                <a:gd name="connsiteY1" fmla="*/ 352240 h 352240"/>
                <a:gd name="connsiteX2" fmla="*/ 10674 w 555044"/>
                <a:gd name="connsiteY2" fmla="*/ 298870 h 352240"/>
                <a:gd name="connsiteX3" fmla="*/ 17790 w 555044"/>
                <a:gd name="connsiteY3" fmla="*/ 284639 h 352240"/>
                <a:gd name="connsiteX4" fmla="*/ 28464 w 555044"/>
                <a:gd name="connsiteY4" fmla="*/ 281081 h 352240"/>
                <a:gd name="connsiteX5" fmla="*/ 49812 w 555044"/>
                <a:gd name="connsiteY5" fmla="*/ 259733 h 352240"/>
                <a:gd name="connsiteX6" fmla="*/ 60486 w 555044"/>
                <a:gd name="connsiteY6" fmla="*/ 252617 h 352240"/>
                <a:gd name="connsiteX7" fmla="*/ 85391 w 555044"/>
                <a:gd name="connsiteY7" fmla="*/ 231269 h 352240"/>
                <a:gd name="connsiteX8" fmla="*/ 88949 w 555044"/>
                <a:gd name="connsiteY8" fmla="*/ 220595 h 352240"/>
                <a:gd name="connsiteX9" fmla="*/ 96065 w 555044"/>
                <a:gd name="connsiteY9" fmla="*/ 209921 h 352240"/>
                <a:gd name="connsiteX10" fmla="*/ 99623 w 555044"/>
                <a:gd name="connsiteY10" fmla="*/ 195689 h 352240"/>
                <a:gd name="connsiteX11" fmla="*/ 106739 w 555044"/>
                <a:gd name="connsiteY11" fmla="*/ 185015 h 352240"/>
                <a:gd name="connsiteX12" fmla="*/ 117413 w 555044"/>
                <a:gd name="connsiteY12" fmla="*/ 163667 h 352240"/>
                <a:gd name="connsiteX13" fmla="*/ 128087 w 555044"/>
                <a:gd name="connsiteY13" fmla="*/ 160109 h 352240"/>
                <a:gd name="connsiteX14" fmla="*/ 138761 w 555044"/>
                <a:gd name="connsiteY14" fmla="*/ 138761 h 352240"/>
                <a:gd name="connsiteX15" fmla="*/ 142319 w 555044"/>
                <a:gd name="connsiteY15" fmla="*/ 128088 h 352240"/>
                <a:gd name="connsiteX16" fmla="*/ 152993 w 555044"/>
                <a:gd name="connsiteY16" fmla="*/ 124530 h 352240"/>
                <a:gd name="connsiteX17" fmla="*/ 156551 w 555044"/>
                <a:gd name="connsiteY17" fmla="*/ 113856 h 352240"/>
                <a:gd name="connsiteX18" fmla="*/ 177899 w 555044"/>
                <a:gd name="connsiteY18" fmla="*/ 103182 h 352240"/>
                <a:gd name="connsiteX19" fmla="*/ 188573 w 555044"/>
                <a:gd name="connsiteY19" fmla="*/ 96066 h 352240"/>
                <a:gd name="connsiteX20" fmla="*/ 199247 w 555044"/>
                <a:gd name="connsiteY20" fmla="*/ 92508 h 352240"/>
                <a:gd name="connsiteX21" fmla="*/ 209921 w 555044"/>
                <a:gd name="connsiteY21" fmla="*/ 85392 h 352240"/>
                <a:gd name="connsiteX22" fmla="*/ 224153 w 555044"/>
                <a:gd name="connsiteY22" fmla="*/ 81834 h 352240"/>
                <a:gd name="connsiteX23" fmla="*/ 281080 w 555044"/>
                <a:gd name="connsiteY23" fmla="*/ 67602 h 352240"/>
                <a:gd name="connsiteX24" fmla="*/ 298870 w 555044"/>
                <a:gd name="connsiteY24" fmla="*/ 74718 h 352240"/>
                <a:gd name="connsiteX25" fmla="*/ 309544 w 555044"/>
                <a:gd name="connsiteY25" fmla="*/ 78276 h 352240"/>
                <a:gd name="connsiteX26" fmla="*/ 320218 w 555044"/>
                <a:gd name="connsiteY26" fmla="*/ 85392 h 352240"/>
                <a:gd name="connsiteX27" fmla="*/ 334450 w 555044"/>
                <a:gd name="connsiteY27" fmla="*/ 88950 h 352240"/>
                <a:gd name="connsiteX28" fmla="*/ 352240 w 555044"/>
                <a:gd name="connsiteY28" fmla="*/ 96066 h 352240"/>
                <a:gd name="connsiteX29" fmla="*/ 402051 w 555044"/>
                <a:gd name="connsiteY29" fmla="*/ 103182 h 352240"/>
                <a:gd name="connsiteX30" fmla="*/ 437631 w 555044"/>
                <a:gd name="connsiteY30" fmla="*/ 99624 h 352240"/>
                <a:gd name="connsiteX31" fmla="*/ 444747 w 555044"/>
                <a:gd name="connsiteY31" fmla="*/ 88950 h 352240"/>
                <a:gd name="connsiteX32" fmla="*/ 455421 w 555044"/>
                <a:gd name="connsiteY32" fmla="*/ 81834 h 352240"/>
                <a:gd name="connsiteX33" fmla="*/ 458979 w 555044"/>
                <a:gd name="connsiteY33" fmla="*/ 71160 h 352240"/>
                <a:gd name="connsiteX34" fmla="*/ 469653 w 555044"/>
                <a:gd name="connsiteY34" fmla="*/ 67602 h 352240"/>
                <a:gd name="connsiteX35" fmla="*/ 480327 w 555044"/>
                <a:gd name="connsiteY35" fmla="*/ 60486 h 352240"/>
                <a:gd name="connsiteX36" fmla="*/ 487443 w 555044"/>
                <a:gd name="connsiteY36" fmla="*/ 49812 h 352240"/>
                <a:gd name="connsiteX37" fmla="*/ 491001 w 555044"/>
                <a:gd name="connsiteY37" fmla="*/ 39138 h 352240"/>
                <a:gd name="connsiteX38" fmla="*/ 523023 w 555044"/>
                <a:gd name="connsiteY38" fmla="*/ 21348 h 352240"/>
                <a:gd name="connsiteX39" fmla="*/ 533696 w 555044"/>
                <a:gd name="connsiteY39" fmla="*/ 14232 h 352240"/>
                <a:gd name="connsiteX40" fmla="*/ 555044 w 555044"/>
                <a:gd name="connsiteY40" fmla="*/ 3558 h 352240"/>
                <a:gd name="connsiteX41" fmla="*/ 555044 w 555044"/>
                <a:gd name="connsiteY41" fmla="*/ 0 h 35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55044" h="352240">
                  <a:moveTo>
                    <a:pt x="0" y="352240"/>
                  </a:moveTo>
                  <a:lnTo>
                    <a:pt x="0" y="352240"/>
                  </a:lnTo>
                  <a:cubicBezTo>
                    <a:pt x="2236" y="332117"/>
                    <a:pt x="1664" y="316889"/>
                    <a:pt x="10674" y="298870"/>
                  </a:cubicBezTo>
                  <a:cubicBezTo>
                    <a:pt x="13046" y="294126"/>
                    <a:pt x="14040" y="288389"/>
                    <a:pt x="17790" y="284639"/>
                  </a:cubicBezTo>
                  <a:cubicBezTo>
                    <a:pt x="20442" y="281987"/>
                    <a:pt x="24906" y="282267"/>
                    <a:pt x="28464" y="281081"/>
                  </a:cubicBezTo>
                  <a:cubicBezTo>
                    <a:pt x="35580" y="273965"/>
                    <a:pt x="41439" y="265315"/>
                    <a:pt x="49812" y="259733"/>
                  </a:cubicBezTo>
                  <a:cubicBezTo>
                    <a:pt x="53370" y="257361"/>
                    <a:pt x="57239" y="255400"/>
                    <a:pt x="60486" y="252617"/>
                  </a:cubicBezTo>
                  <a:cubicBezTo>
                    <a:pt x="90682" y="226733"/>
                    <a:pt x="60886" y="247606"/>
                    <a:pt x="85391" y="231269"/>
                  </a:cubicBezTo>
                  <a:cubicBezTo>
                    <a:pt x="86577" y="227711"/>
                    <a:pt x="87272" y="223950"/>
                    <a:pt x="88949" y="220595"/>
                  </a:cubicBezTo>
                  <a:cubicBezTo>
                    <a:pt x="90861" y="216770"/>
                    <a:pt x="94381" y="213851"/>
                    <a:pt x="96065" y="209921"/>
                  </a:cubicBezTo>
                  <a:cubicBezTo>
                    <a:pt x="97991" y="205426"/>
                    <a:pt x="97697" y="200184"/>
                    <a:pt x="99623" y="195689"/>
                  </a:cubicBezTo>
                  <a:cubicBezTo>
                    <a:pt x="101307" y="191759"/>
                    <a:pt x="104827" y="188840"/>
                    <a:pt x="106739" y="185015"/>
                  </a:cubicBezTo>
                  <a:cubicBezTo>
                    <a:pt x="111036" y="176421"/>
                    <a:pt x="108916" y="170465"/>
                    <a:pt x="117413" y="163667"/>
                  </a:cubicBezTo>
                  <a:cubicBezTo>
                    <a:pt x="120342" y="161324"/>
                    <a:pt x="124529" y="161295"/>
                    <a:pt x="128087" y="160109"/>
                  </a:cubicBezTo>
                  <a:cubicBezTo>
                    <a:pt x="137029" y="133283"/>
                    <a:pt x="124968" y="166346"/>
                    <a:pt x="138761" y="138761"/>
                  </a:cubicBezTo>
                  <a:cubicBezTo>
                    <a:pt x="140438" y="135407"/>
                    <a:pt x="139667" y="130740"/>
                    <a:pt x="142319" y="128088"/>
                  </a:cubicBezTo>
                  <a:cubicBezTo>
                    <a:pt x="144971" y="125436"/>
                    <a:pt x="149435" y="125716"/>
                    <a:pt x="152993" y="124530"/>
                  </a:cubicBezTo>
                  <a:cubicBezTo>
                    <a:pt x="154179" y="120972"/>
                    <a:pt x="154208" y="116785"/>
                    <a:pt x="156551" y="113856"/>
                  </a:cubicBezTo>
                  <a:cubicBezTo>
                    <a:pt x="163349" y="105359"/>
                    <a:pt x="169305" y="107479"/>
                    <a:pt x="177899" y="103182"/>
                  </a:cubicBezTo>
                  <a:cubicBezTo>
                    <a:pt x="181724" y="101270"/>
                    <a:pt x="184748" y="97978"/>
                    <a:pt x="188573" y="96066"/>
                  </a:cubicBezTo>
                  <a:cubicBezTo>
                    <a:pt x="191928" y="94389"/>
                    <a:pt x="195892" y="94185"/>
                    <a:pt x="199247" y="92508"/>
                  </a:cubicBezTo>
                  <a:cubicBezTo>
                    <a:pt x="203072" y="90596"/>
                    <a:pt x="205991" y="87076"/>
                    <a:pt x="209921" y="85392"/>
                  </a:cubicBezTo>
                  <a:cubicBezTo>
                    <a:pt x="214416" y="83466"/>
                    <a:pt x="219479" y="83272"/>
                    <a:pt x="224153" y="81834"/>
                  </a:cubicBezTo>
                  <a:cubicBezTo>
                    <a:pt x="270349" y="67619"/>
                    <a:pt x="240400" y="73413"/>
                    <a:pt x="281080" y="67602"/>
                  </a:cubicBezTo>
                  <a:cubicBezTo>
                    <a:pt x="287010" y="69974"/>
                    <a:pt x="292890" y="72475"/>
                    <a:pt x="298870" y="74718"/>
                  </a:cubicBezTo>
                  <a:cubicBezTo>
                    <a:pt x="302382" y="76035"/>
                    <a:pt x="306189" y="76599"/>
                    <a:pt x="309544" y="78276"/>
                  </a:cubicBezTo>
                  <a:cubicBezTo>
                    <a:pt x="313369" y="80188"/>
                    <a:pt x="316288" y="83708"/>
                    <a:pt x="320218" y="85392"/>
                  </a:cubicBezTo>
                  <a:cubicBezTo>
                    <a:pt x="324713" y="87318"/>
                    <a:pt x="329811" y="87404"/>
                    <a:pt x="334450" y="88950"/>
                  </a:cubicBezTo>
                  <a:cubicBezTo>
                    <a:pt x="340509" y="90970"/>
                    <a:pt x="346078" y="94386"/>
                    <a:pt x="352240" y="96066"/>
                  </a:cubicBezTo>
                  <a:cubicBezTo>
                    <a:pt x="360921" y="98433"/>
                    <a:pt x="395719" y="102390"/>
                    <a:pt x="402051" y="103182"/>
                  </a:cubicBezTo>
                  <a:cubicBezTo>
                    <a:pt x="413911" y="101996"/>
                    <a:pt x="426323" y="103393"/>
                    <a:pt x="437631" y="99624"/>
                  </a:cubicBezTo>
                  <a:cubicBezTo>
                    <a:pt x="441688" y="98272"/>
                    <a:pt x="441723" y="91974"/>
                    <a:pt x="444747" y="88950"/>
                  </a:cubicBezTo>
                  <a:cubicBezTo>
                    <a:pt x="447771" y="85926"/>
                    <a:pt x="451863" y="84206"/>
                    <a:pt x="455421" y="81834"/>
                  </a:cubicBezTo>
                  <a:cubicBezTo>
                    <a:pt x="456607" y="78276"/>
                    <a:pt x="456327" y="73812"/>
                    <a:pt x="458979" y="71160"/>
                  </a:cubicBezTo>
                  <a:cubicBezTo>
                    <a:pt x="461631" y="68508"/>
                    <a:pt x="466298" y="69279"/>
                    <a:pt x="469653" y="67602"/>
                  </a:cubicBezTo>
                  <a:cubicBezTo>
                    <a:pt x="473478" y="65690"/>
                    <a:pt x="476769" y="62858"/>
                    <a:pt x="480327" y="60486"/>
                  </a:cubicBezTo>
                  <a:cubicBezTo>
                    <a:pt x="482699" y="56928"/>
                    <a:pt x="485531" y="53637"/>
                    <a:pt x="487443" y="49812"/>
                  </a:cubicBezTo>
                  <a:cubicBezTo>
                    <a:pt x="489120" y="46457"/>
                    <a:pt x="488349" y="41790"/>
                    <a:pt x="491001" y="39138"/>
                  </a:cubicBezTo>
                  <a:cubicBezTo>
                    <a:pt x="503235" y="26904"/>
                    <a:pt x="509601" y="25822"/>
                    <a:pt x="523023" y="21348"/>
                  </a:cubicBezTo>
                  <a:cubicBezTo>
                    <a:pt x="526581" y="18976"/>
                    <a:pt x="529872" y="16144"/>
                    <a:pt x="533696" y="14232"/>
                  </a:cubicBezTo>
                  <a:cubicBezTo>
                    <a:pt x="545272" y="8444"/>
                    <a:pt x="544847" y="13755"/>
                    <a:pt x="555044" y="3558"/>
                  </a:cubicBezTo>
                  <a:lnTo>
                    <a:pt x="555044" y="0"/>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758609" y="1248850"/>
              <a:ext cx="475981" cy="1437422"/>
            </a:xfrm>
            <a:custGeom>
              <a:avLst/>
              <a:gdLst>
                <a:gd name="connsiteX0" fmla="*/ 308575 w 475981"/>
                <a:gd name="connsiteY0" fmla="*/ 1437422 h 1437422"/>
                <a:gd name="connsiteX1" fmla="*/ 308575 w 475981"/>
                <a:gd name="connsiteY1" fmla="*/ 1437422 h 1437422"/>
                <a:gd name="connsiteX2" fmla="*/ 337039 w 475981"/>
                <a:gd name="connsiteY2" fmla="*/ 1416075 h 1437422"/>
                <a:gd name="connsiteX3" fmla="*/ 351271 w 475981"/>
                <a:gd name="connsiteY3" fmla="*/ 1401843 h 1437422"/>
                <a:gd name="connsiteX4" fmla="*/ 361945 w 475981"/>
                <a:gd name="connsiteY4" fmla="*/ 1391169 h 1437422"/>
                <a:gd name="connsiteX5" fmla="*/ 383293 w 475981"/>
                <a:gd name="connsiteY5" fmla="*/ 1373379 h 1437422"/>
                <a:gd name="connsiteX6" fmla="*/ 393967 w 475981"/>
                <a:gd name="connsiteY6" fmla="*/ 1327125 h 1437422"/>
                <a:gd name="connsiteX7" fmla="*/ 397525 w 475981"/>
                <a:gd name="connsiteY7" fmla="*/ 1273755 h 1437422"/>
                <a:gd name="connsiteX8" fmla="*/ 390409 w 475981"/>
                <a:gd name="connsiteY8" fmla="*/ 1213270 h 1437422"/>
                <a:gd name="connsiteX9" fmla="*/ 379735 w 475981"/>
                <a:gd name="connsiteY9" fmla="*/ 1209712 h 1437422"/>
                <a:gd name="connsiteX10" fmla="*/ 376177 w 475981"/>
                <a:gd name="connsiteY10" fmla="*/ 1199038 h 1437422"/>
                <a:gd name="connsiteX11" fmla="*/ 369061 w 475981"/>
                <a:gd name="connsiteY11" fmla="*/ 1188364 h 1437422"/>
                <a:gd name="connsiteX12" fmla="*/ 358387 w 475981"/>
                <a:gd name="connsiteY12" fmla="*/ 1167016 h 1437422"/>
                <a:gd name="connsiteX13" fmla="*/ 354829 w 475981"/>
                <a:gd name="connsiteY13" fmla="*/ 1145668 h 1437422"/>
                <a:gd name="connsiteX14" fmla="*/ 347713 w 475981"/>
                <a:gd name="connsiteY14" fmla="*/ 1134994 h 1437422"/>
                <a:gd name="connsiteX15" fmla="*/ 344155 w 475981"/>
                <a:gd name="connsiteY15" fmla="*/ 1124320 h 1437422"/>
                <a:gd name="connsiteX16" fmla="*/ 333481 w 475981"/>
                <a:gd name="connsiteY16" fmla="*/ 1081625 h 1437422"/>
                <a:gd name="connsiteX17" fmla="*/ 329923 w 475981"/>
                <a:gd name="connsiteY17" fmla="*/ 1063835 h 1437422"/>
                <a:gd name="connsiteX18" fmla="*/ 322807 w 475981"/>
                <a:gd name="connsiteY18" fmla="*/ 1042487 h 1437422"/>
                <a:gd name="connsiteX19" fmla="*/ 319249 w 475981"/>
                <a:gd name="connsiteY19" fmla="*/ 942864 h 1437422"/>
                <a:gd name="connsiteX20" fmla="*/ 308575 w 475981"/>
                <a:gd name="connsiteY20" fmla="*/ 935748 h 1437422"/>
                <a:gd name="connsiteX21" fmla="*/ 297902 w 475981"/>
                <a:gd name="connsiteY21" fmla="*/ 910842 h 1437422"/>
                <a:gd name="connsiteX22" fmla="*/ 283670 w 475981"/>
                <a:gd name="connsiteY22" fmla="*/ 889494 h 1437422"/>
                <a:gd name="connsiteX23" fmla="*/ 276554 w 475981"/>
                <a:gd name="connsiteY23" fmla="*/ 878820 h 1437422"/>
                <a:gd name="connsiteX24" fmla="*/ 265880 w 475981"/>
                <a:gd name="connsiteY24" fmla="*/ 843240 h 1437422"/>
                <a:gd name="connsiteX25" fmla="*/ 255206 w 475981"/>
                <a:gd name="connsiteY25" fmla="*/ 832566 h 1437422"/>
                <a:gd name="connsiteX26" fmla="*/ 244532 w 475981"/>
                <a:gd name="connsiteY26" fmla="*/ 829008 h 1437422"/>
                <a:gd name="connsiteX27" fmla="*/ 233858 w 475981"/>
                <a:gd name="connsiteY27" fmla="*/ 821892 h 1437422"/>
                <a:gd name="connsiteX28" fmla="*/ 226742 w 475981"/>
                <a:gd name="connsiteY28" fmla="*/ 811218 h 1437422"/>
                <a:gd name="connsiteX29" fmla="*/ 205394 w 475981"/>
                <a:gd name="connsiteY29" fmla="*/ 804103 h 1437422"/>
                <a:gd name="connsiteX30" fmla="*/ 198278 w 475981"/>
                <a:gd name="connsiteY30" fmla="*/ 793429 h 1437422"/>
                <a:gd name="connsiteX31" fmla="*/ 187604 w 475981"/>
                <a:gd name="connsiteY31" fmla="*/ 782755 h 1437422"/>
                <a:gd name="connsiteX32" fmla="*/ 184046 w 475981"/>
                <a:gd name="connsiteY32" fmla="*/ 772081 h 1437422"/>
                <a:gd name="connsiteX33" fmla="*/ 169814 w 475981"/>
                <a:gd name="connsiteY33" fmla="*/ 750733 h 1437422"/>
                <a:gd name="connsiteX34" fmla="*/ 162698 w 475981"/>
                <a:gd name="connsiteY34" fmla="*/ 740059 h 1437422"/>
                <a:gd name="connsiteX35" fmla="*/ 152024 w 475981"/>
                <a:gd name="connsiteY35" fmla="*/ 736501 h 1437422"/>
                <a:gd name="connsiteX36" fmla="*/ 148466 w 475981"/>
                <a:gd name="connsiteY36" fmla="*/ 708037 h 1437422"/>
                <a:gd name="connsiteX37" fmla="*/ 137793 w 475981"/>
                <a:gd name="connsiteY37" fmla="*/ 704479 h 1437422"/>
                <a:gd name="connsiteX38" fmla="*/ 91539 w 475981"/>
                <a:gd name="connsiteY38" fmla="*/ 697363 h 1437422"/>
                <a:gd name="connsiteX39" fmla="*/ 84423 w 475981"/>
                <a:gd name="connsiteY39" fmla="*/ 683131 h 1437422"/>
                <a:gd name="connsiteX40" fmla="*/ 80865 w 475981"/>
                <a:gd name="connsiteY40" fmla="*/ 672457 h 1437422"/>
                <a:gd name="connsiteX41" fmla="*/ 73749 w 475981"/>
                <a:gd name="connsiteY41" fmla="*/ 661783 h 1437422"/>
                <a:gd name="connsiteX42" fmla="*/ 63075 w 475981"/>
                <a:gd name="connsiteY42" fmla="*/ 640436 h 1437422"/>
                <a:gd name="connsiteX43" fmla="*/ 59517 w 475981"/>
                <a:gd name="connsiteY43" fmla="*/ 626204 h 1437422"/>
                <a:gd name="connsiteX44" fmla="*/ 48843 w 475981"/>
                <a:gd name="connsiteY44" fmla="*/ 622646 h 1437422"/>
                <a:gd name="connsiteX45" fmla="*/ 45285 w 475981"/>
                <a:gd name="connsiteY45" fmla="*/ 611972 h 1437422"/>
                <a:gd name="connsiteX46" fmla="*/ 38169 w 475981"/>
                <a:gd name="connsiteY46" fmla="*/ 515906 h 1437422"/>
                <a:gd name="connsiteX47" fmla="*/ 34611 w 475981"/>
                <a:gd name="connsiteY47" fmla="*/ 501675 h 1437422"/>
                <a:gd name="connsiteX48" fmla="*/ 16821 w 475981"/>
                <a:gd name="connsiteY48" fmla="*/ 480327 h 1437422"/>
                <a:gd name="connsiteX49" fmla="*/ 13263 w 475981"/>
                <a:gd name="connsiteY49" fmla="*/ 469653 h 1437422"/>
                <a:gd name="connsiteX50" fmla="*/ 6147 w 475981"/>
                <a:gd name="connsiteY50" fmla="*/ 451863 h 1437422"/>
                <a:gd name="connsiteX51" fmla="*/ 9705 w 475981"/>
                <a:gd name="connsiteY51" fmla="*/ 394935 h 1437422"/>
                <a:gd name="connsiteX52" fmla="*/ 13263 w 475981"/>
                <a:gd name="connsiteY52" fmla="*/ 384261 h 1437422"/>
                <a:gd name="connsiteX53" fmla="*/ 23937 w 475981"/>
                <a:gd name="connsiteY53" fmla="*/ 377145 h 1437422"/>
                <a:gd name="connsiteX54" fmla="*/ 31053 w 475981"/>
                <a:gd name="connsiteY54" fmla="*/ 366471 h 1437422"/>
                <a:gd name="connsiteX55" fmla="*/ 34611 w 475981"/>
                <a:gd name="connsiteY55" fmla="*/ 355797 h 1437422"/>
                <a:gd name="connsiteX56" fmla="*/ 45285 w 475981"/>
                <a:gd name="connsiteY56" fmla="*/ 352239 h 1437422"/>
                <a:gd name="connsiteX57" fmla="*/ 59517 w 475981"/>
                <a:gd name="connsiteY57" fmla="*/ 330892 h 1437422"/>
                <a:gd name="connsiteX58" fmla="*/ 70191 w 475981"/>
                <a:gd name="connsiteY58" fmla="*/ 309544 h 1437422"/>
                <a:gd name="connsiteX59" fmla="*/ 80865 w 475981"/>
                <a:gd name="connsiteY59" fmla="*/ 305986 h 1437422"/>
                <a:gd name="connsiteX60" fmla="*/ 91539 w 475981"/>
                <a:gd name="connsiteY60" fmla="*/ 298870 h 1437422"/>
                <a:gd name="connsiteX61" fmla="*/ 112887 w 475981"/>
                <a:gd name="connsiteY61" fmla="*/ 288196 h 1437422"/>
                <a:gd name="connsiteX62" fmla="*/ 127119 w 475981"/>
                <a:gd name="connsiteY62" fmla="*/ 273964 h 1437422"/>
                <a:gd name="connsiteX63" fmla="*/ 148466 w 475981"/>
                <a:gd name="connsiteY63" fmla="*/ 259732 h 1437422"/>
                <a:gd name="connsiteX64" fmla="*/ 159140 w 475981"/>
                <a:gd name="connsiteY64" fmla="*/ 249058 h 1437422"/>
                <a:gd name="connsiteX65" fmla="*/ 169814 w 475981"/>
                <a:gd name="connsiteY65" fmla="*/ 241942 h 1437422"/>
                <a:gd name="connsiteX66" fmla="*/ 173372 w 475981"/>
                <a:gd name="connsiteY66" fmla="*/ 231268 h 1437422"/>
                <a:gd name="connsiteX67" fmla="*/ 191162 w 475981"/>
                <a:gd name="connsiteY67" fmla="*/ 213478 h 1437422"/>
                <a:gd name="connsiteX68" fmla="*/ 205394 w 475981"/>
                <a:gd name="connsiteY68" fmla="*/ 195689 h 1437422"/>
                <a:gd name="connsiteX69" fmla="*/ 223184 w 475981"/>
                <a:gd name="connsiteY69" fmla="*/ 181457 h 1437422"/>
                <a:gd name="connsiteX70" fmla="*/ 240974 w 475981"/>
                <a:gd name="connsiteY70" fmla="*/ 156551 h 1437422"/>
                <a:gd name="connsiteX71" fmla="*/ 248090 w 475981"/>
                <a:gd name="connsiteY71" fmla="*/ 145877 h 1437422"/>
                <a:gd name="connsiteX72" fmla="*/ 258764 w 475981"/>
                <a:gd name="connsiteY72" fmla="*/ 135203 h 1437422"/>
                <a:gd name="connsiteX73" fmla="*/ 262322 w 475981"/>
                <a:gd name="connsiteY73" fmla="*/ 124529 h 1437422"/>
                <a:gd name="connsiteX74" fmla="*/ 283670 w 475981"/>
                <a:gd name="connsiteY74" fmla="*/ 113855 h 1437422"/>
                <a:gd name="connsiteX75" fmla="*/ 297902 w 475981"/>
                <a:gd name="connsiteY75" fmla="*/ 99623 h 1437422"/>
                <a:gd name="connsiteX76" fmla="*/ 305017 w 475981"/>
                <a:gd name="connsiteY76" fmla="*/ 88949 h 1437422"/>
                <a:gd name="connsiteX77" fmla="*/ 329923 w 475981"/>
                <a:gd name="connsiteY77" fmla="*/ 78275 h 1437422"/>
                <a:gd name="connsiteX78" fmla="*/ 340597 w 475981"/>
                <a:gd name="connsiteY78" fmla="*/ 71159 h 1437422"/>
                <a:gd name="connsiteX79" fmla="*/ 351271 w 475981"/>
                <a:gd name="connsiteY79" fmla="*/ 67601 h 1437422"/>
                <a:gd name="connsiteX80" fmla="*/ 461568 w 475981"/>
                <a:gd name="connsiteY80" fmla="*/ 60485 h 1437422"/>
                <a:gd name="connsiteX81" fmla="*/ 472242 w 475981"/>
                <a:gd name="connsiteY81" fmla="*/ 56927 h 1437422"/>
                <a:gd name="connsiteX82" fmla="*/ 461568 w 475981"/>
                <a:gd name="connsiteY82" fmla="*/ 10674 h 1437422"/>
                <a:gd name="connsiteX83" fmla="*/ 461568 w 475981"/>
                <a:gd name="connsiteY83" fmla="*/ 0 h 143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5981" h="1437422">
                  <a:moveTo>
                    <a:pt x="308575" y="1437422"/>
                  </a:moveTo>
                  <a:lnTo>
                    <a:pt x="308575" y="1437422"/>
                  </a:lnTo>
                  <a:cubicBezTo>
                    <a:pt x="318063" y="1430306"/>
                    <a:pt x="328653" y="1424461"/>
                    <a:pt x="337039" y="1416075"/>
                  </a:cubicBezTo>
                  <a:cubicBezTo>
                    <a:pt x="356016" y="1397099"/>
                    <a:pt x="322806" y="1411331"/>
                    <a:pt x="351271" y="1401843"/>
                  </a:cubicBezTo>
                  <a:cubicBezTo>
                    <a:pt x="354829" y="1398285"/>
                    <a:pt x="358079" y="1394390"/>
                    <a:pt x="361945" y="1391169"/>
                  </a:cubicBezTo>
                  <a:cubicBezTo>
                    <a:pt x="391666" y="1366401"/>
                    <a:pt x="352109" y="1404563"/>
                    <a:pt x="383293" y="1373379"/>
                  </a:cubicBezTo>
                  <a:cubicBezTo>
                    <a:pt x="389154" y="1355796"/>
                    <a:pt x="391023" y="1351661"/>
                    <a:pt x="393967" y="1327125"/>
                  </a:cubicBezTo>
                  <a:cubicBezTo>
                    <a:pt x="396091" y="1309423"/>
                    <a:pt x="396339" y="1291545"/>
                    <a:pt x="397525" y="1273755"/>
                  </a:cubicBezTo>
                  <a:cubicBezTo>
                    <a:pt x="395153" y="1253593"/>
                    <a:pt x="395842" y="1232830"/>
                    <a:pt x="390409" y="1213270"/>
                  </a:cubicBezTo>
                  <a:cubicBezTo>
                    <a:pt x="389405" y="1209656"/>
                    <a:pt x="382387" y="1212364"/>
                    <a:pt x="379735" y="1209712"/>
                  </a:cubicBezTo>
                  <a:cubicBezTo>
                    <a:pt x="377083" y="1207060"/>
                    <a:pt x="377854" y="1202393"/>
                    <a:pt x="376177" y="1199038"/>
                  </a:cubicBezTo>
                  <a:cubicBezTo>
                    <a:pt x="374265" y="1195213"/>
                    <a:pt x="370973" y="1192189"/>
                    <a:pt x="369061" y="1188364"/>
                  </a:cubicBezTo>
                  <a:cubicBezTo>
                    <a:pt x="354330" y="1158903"/>
                    <a:pt x="378780" y="1197606"/>
                    <a:pt x="358387" y="1167016"/>
                  </a:cubicBezTo>
                  <a:cubicBezTo>
                    <a:pt x="357201" y="1159900"/>
                    <a:pt x="357110" y="1152512"/>
                    <a:pt x="354829" y="1145668"/>
                  </a:cubicBezTo>
                  <a:cubicBezTo>
                    <a:pt x="353477" y="1141611"/>
                    <a:pt x="349625" y="1138819"/>
                    <a:pt x="347713" y="1134994"/>
                  </a:cubicBezTo>
                  <a:cubicBezTo>
                    <a:pt x="346036" y="1131639"/>
                    <a:pt x="345341" y="1127878"/>
                    <a:pt x="344155" y="1124320"/>
                  </a:cubicBezTo>
                  <a:cubicBezTo>
                    <a:pt x="336641" y="1071721"/>
                    <a:pt x="346037" y="1123478"/>
                    <a:pt x="333481" y="1081625"/>
                  </a:cubicBezTo>
                  <a:cubicBezTo>
                    <a:pt x="331743" y="1075833"/>
                    <a:pt x="331514" y="1069669"/>
                    <a:pt x="329923" y="1063835"/>
                  </a:cubicBezTo>
                  <a:cubicBezTo>
                    <a:pt x="327949" y="1056598"/>
                    <a:pt x="325179" y="1049603"/>
                    <a:pt x="322807" y="1042487"/>
                  </a:cubicBezTo>
                  <a:cubicBezTo>
                    <a:pt x="321621" y="1009279"/>
                    <a:pt x="323641" y="975801"/>
                    <a:pt x="319249" y="942864"/>
                  </a:cubicBezTo>
                  <a:cubicBezTo>
                    <a:pt x="318684" y="938625"/>
                    <a:pt x="311313" y="939033"/>
                    <a:pt x="308575" y="935748"/>
                  </a:cubicBezTo>
                  <a:cubicBezTo>
                    <a:pt x="296694" y="921490"/>
                    <a:pt x="305320" y="924194"/>
                    <a:pt x="297902" y="910842"/>
                  </a:cubicBezTo>
                  <a:cubicBezTo>
                    <a:pt x="293749" y="903366"/>
                    <a:pt x="288414" y="896610"/>
                    <a:pt x="283670" y="889494"/>
                  </a:cubicBezTo>
                  <a:lnTo>
                    <a:pt x="276554" y="878820"/>
                  </a:lnTo>
                  <a:cubicBezTo>
                    <a:pt x="274257" y="869632"/>
                    <a:pt x="269817" y="850327"/>
                    <a:pt x="265880" y="843240"/>
                  </a:cubicBezTo>
                  <a:cubicBezTo>
                    <a:pt x="263436" y="838841"/>
                    <a:pt x="259393" y="835357"/>
                    <a:pt x="255206" y="832566"/>
                  </a:cubicBezTo>
                  <a:cubicBezTo>
                    <a:pt x="252085" y="830486"/>
                    <a:pt x="247887" y="830685"/>
                    <a:pt x="244532" y="829008"/>
                  </a:cubicBezTo>
                  <a:cubicBezTo>
                    <a:pt x="240707" y="827096"/>
                    <a:pt x="237416" y="824264"/>
                    <a:pt x="233858" y="821892"/>
                  </a:cubicBezTo>
                  <a:cubicBezTo>
                    <a:pt x="231486" y="818334"/>
                    <a:pt x="230368" y="813484"/>
                    <a:pt x="226742" y="811218"/>
                  </a:cubicBezTo>
                  <a:cubicBezTo>
                    <a:pt x="220381" y="807243"/>
                    <a:pt x="205394" y="804103"/>
                    <a:pt x="205394" y="804103"/>
                  </a:cubicBezTo>
                  <a:cubicBezTo>
                    <a:pt x="203022" y="800545"/>
                    <a:pt x="201016" y="796714"/>
                    <a:pt x="198278" y="793429"/>
                  </a:cubicBezTo>
                  <a:cubicBezTo>
                    <a:pt x="195057" y="789563"/>
                    <a:pt x="190395" y="786942"/>
                    <a:pt x="187604" y="782755"/>
                  </a:cubicBezTo>
                  <a:cubicBezTo>
                    <a:pt x="185524" y="779634"/>
                    <a:pt x="185867" y="775359"/>
                    <a:pt x="184046" y="772081"/>
                  </a:cubicBezTo>
                  <a:cubicBezTo>
                    <a:pt x="179893" y="764605"/>
                    <a:pt x="174558" y="757849"/>
                    <a:pt x="169814" y="750733"/>
                  </a:cubicBezTo>
                  <a:cubicBezTo>
                    <a:pt x="167442" y="747175"/>
                    <a:pt x="166755" y="741411"/>
                    <a:pt x="162698" y="740059"/>
                  </a:cubicBezTo>
                  <a:lnTo>
                    <a:pt x="152024" y="736501"/>
                  </a:lnTo>
                  <a:cubicBezTo>
                    <a:pt x="150838" y="727013"/>
                    <a:pt x="152349" y="716775"/>
                    <a:pt x="148466" y="708037"/>
                  </a:cubicBezTo>
                  <a:cubicBezTo>
                    <a:pt x="146943" y="704610"/>
                    <a:pt x="141479" y="705170"/>
                    <a:pt x="137793" y="704479"/>
                  </a:cubicBezTo>
                  <a:cubicBezTo>
                    <a:pt x="122461" y="701604"/>
                    <a:pt x="106957" y="699735"/>
                    <a:pt x="91539" y="697363"/>
                  </a:cubicBezTo>
                  <a:cubicBezTo>
                    <a:pt x="89167" y="692619"/>
                    <a:pt x="86512" y="688006"/>
                    <a:pt x="84423" y="683131"/>
                  </a:cubicBezTo>
                  <a:cubicBezTo>
                    <a:pt x="82946" y="679684"/>
                    <a:pt x="82542" y="675812"/>
                    <a:pt x="80865" y="672457"/>
                  </a:cubicBezTo>
                  <a:cubicBezTo>
                    <a:pt x="78953" y="668632"/>
                    <a:pt x="75661" y="665608"/>
                    <a:pt x="73749" y="661783"/>
                  </a:cubicBezTo>
                  <a:cubicBezTo>
                    <a:pt x="59018" y="632322"/>
                    <a:pt x="83469" y="671028"/>
                    <a:pt x="63075" y="640436"/>
                  </a:cubicBezTo>
                  <a:cubicBezTo>
                    <a:pt x="61889" y="635692"/>
                    <a:pt x="62572" y="630022"/>
                    <a:pt x="59517" y="626204"/>
                  </a:cubicBezTo>
                  <a:cubicBezTo>
                    <a:pt x="57174" y="623275"/>
                    <a:pt x="51495" y="625298"/>
                    <a:pt x="48843" y="622646"/>
                  </a:cubicBezTo>
                  <a:cubicBezTo>
                    <a:pt x="46191" y="619994"/>
                    <a:pt x="46471" y="615530"/>
                    <a:pt x="45285" y="611972"/>
                  </a:cubicBezTo>
                  <a:cubicBezTo>
                    <a:pt x="42913" y="579950"/>
                    <a:pt x="41262" y="547866"/>
                    <a:pt x="38169" y="515906"/>
                  </a:cubicBezTo>
                  <a:cubicBezTo>
                    <a:pt x="37698" y="511039"/>
                    <a:pt x="37037" y="505920"/>
                    <a:pt x="34611" y="501675"/>
                  </a:cubicBezTo>
                  <a:cubicBezTo>
                    <a:pt x="3144" y="446611"/>
                    <a:pt x="41829" y="530343"/>
                    <a:pt x="16821" y="480327"/>
                  </a:cubicBezTo>
                  <a:cubicBezTo>
                    <a:pt x="15144" y="476972"/>
                    <a:pt x="14580" y="473165"/>
                    <a:pt x="13263" y="469653"/>
                  </a:cubicBezTo>
                  <a:cubicBezTo>
                    <a:pt x="11020" y="463673"/>
                    <a:pt x="8519" y="457793"/>
                    <a:pt x="6147" y="451863"/>
                  </a:cubicBezTo>
                  <a:cubicBezTo>
                    <a:pt x="1639" y="415803"/>
                    <a:pt x="0" y="430519"/>
                    <a:pt x="9705" y="394935"/>
                  </a:cubicBezTo>
                  <a:cubicBezTo>
                    <a:pt x="10692" y="391317"/>
                    <a:pt x="10920" y="387190"/>
                    <a:pt x="13263" y="384261"/>
                  </a:cubicBezTo>
                  <a:cubicBezTo>
                    <a:pt x="15934" y="380922"/>
                    <a:pt x="20379" y="379517"/>
                    <a:pt x="23937" y="377145"/>
                  </a:cubicBezTo>
                  <a:cubicBezTo>
                    <a:pt x="26309" y="373587"/>
                    <a:pt x="29141" y="370296"/>
                    <a:pt x="31053" y="366471"/>
                  </a:cubicBezTo>
                  <a:cubicBezTo>
                    <a:pt x="32730" y="363116"/>
                    <a:pt x="31959" y="358449"/>
                    <a:pt x="34611" y="355797"/>
                  </a:cubicBezTo>
                  <a:cubicBezTo>
                    <a:pt x="37263" y="353145"/>
                    <a:pt x="41727" y="353425"/>
                    <a:pt x="45285" y="352239"/>
                  </a:cubicBezTo>
                  <a:cubicBezTo>
                    <a:pt x="52519" y="316072"/>
                    <a:pt x="41283" y="345479"/>
                    <a:pt x="59517" y="330892"/>
                  </a:cubicBezTo>
                  <a:cubicBezTo>
                    <a:pt x="92511" y="304496"/>
                    <a:pt x="44408" y="335327"/>
                    <a:pt x="70191" y="309544"/>
                  </a:cubicBezTo>
                  <a:cubicBezTo>
                    <a:pt x="72843" y="306892"/>
                    <a:pt x="77510" y="307663"/>
                    <a:pt x="80865" y="305986"/>
                  </a:cubicBezTo>
                  <a:cubicBezTo>
                    <a:pt x="84690" y="304074"/>
                    <a:pt x="87714" y="300782"/>
                    <a:pt x="91539" y="298870"/>
                  </a:cubicBezTo>
                  <a:cubicBezTo>
                    <a:pt x="121000" y="284139"/>
                    <a:pt x="82297" y="308589"/>
                    <a:pt x="112887" y="288196"/>
                  </a:cubicBezTo>
                  <a:cubicBezTo>
                    <a:pt x="120650" y="264907"/>
                    <a:pt x="109868" y="287765"/>
                    <a:pt x="127119" y="273964"/>
                  </a:cubicBezTo>
                  <a:cubicBezTo>
                    <a:pt x="149456" y="256094"/>
                    <a:pt x="115783" y="267903"/>
                    <a:pt x="148466" y="259732"/>
                  </a:cubicBezTo>
                  <a:cubicBezTo>
                    <a:pt x="152024" y="256174"/>
                    <a:pt x="155274" y="252279"/>
                    <a:pt x="159140" y="249058"/>
                  </a:cubicBezTo>
                  <a:cubicBezTo>
                    <a:pt x="162425" y="246320"/>
                    <a:pt x="167143" y="245281"/>
                    <a:pt x="169814" y="241942"/>
                  </a:cubicBezTo>
                  <a:cubicBezTo>
                    <a:pt x="172157" y="239013"/>
                    <a:pt x="171695" y="234623"/>
                    <a:pt x="173372" y="231268"/>
                  </a:cubicBezTo>
                  <a:cubicBezTo>
                    <a:pt x="179302" y="219408"/>
                    <a:pt x="180488" y="220594"/>
                    <a:pt x="191162" y="213478"/>
                  </a:cubicBezTo>
                  <a:cubicBezTo>
                    <a:pt x="198089" y="192697"/>
                    <a:pt x="189300" y="211782"/>
                    <a:pt x="205394" y="195689"/>
                  </a:cubicBezTo>
                  <a:cubicBezTo>
                    <a:pt x="221489" y="179595"/>
                    <a:pt x="202403" y="188384"/>
                    <a:pt x="223184" y="181457"/>
                  </a:cubicBezTo>
                  <a:cubicBezTo>
                    <a:pt x="231486" y="156551"/>
                    <a:pt x="223184" y="162481"/>
                    <a:pt x="240974" y="156551"/>
                  </a:cubicBezTo>
                  <a:cubicBezTo>
                    <a:pt x="243346" y="152993"/>
                    <a:pt x="245352" y="149162"/>
                    <a:pt x="248090" y="145877"/>
                  </a:cubicBezTo>
                  <a:cubicBezTo>
                    <a:pt x="251311" y="142011"/>
                    <a:pt x="255973" y="139390"/>
                    <a:pt x="258764" y="135203"/>
                  </a:cubicBezTo>
                  <a:cubicBezTo>
                    <a:pt x="260844" y="132082"/>
                    <a:pt x="259979" y="127458"/>
                    <a:pt x="262322" y="124529"/>
                  </a:cubicBezTo>
                  <a:cubicBezTo>
                    <a:pt x="267338" y="118259"/>
                    <a:pt x="276638" y="116199"/>
                    <a:pt x="283670" y="113855"/>
                  </a:cubicBezTo>
                  <a:cubicBezTo>
                    <a:pt x="291433" y="90565"/>
                    <a:pt x="280651" y="113425"/>
                    <a:pt x="297902" y="99623"/>
                  </a:cubicBezTo>
                  <a:cubicBezTo>
                    <a:pt x="301241" y="96952"/>
                    <a:pt x="301732" y="91687"/>
                    <a:pt x="305017" y="88949"/>
                  </a:cubicBezTo>
                  <a:cubicBezTo>
                    <a:pt x="316121" y="79695"/>
                    <a:pt x="318801" y="83836"/>
                    <a:pt x="329923" y="78275"/>
                  </a:cubicBezTo>
                  <a:cubicBezTo>
                    <a:pt x="333748" y="76363"/>
                    <a:pt x="336772" y="73071"/>
                    <a:pt x="340597" y="71159"/>
                  </a:cubicBezTo>
                  <a:cubicBezTo>
                    <a:pt x="343952" y="69482"/>
                    <a:pt x="347535" y="67931"/>
                    <a:pt x="351271" y="67601"/>
                  </a:cubicBezTo>
                  <a:cubicBezTo>
                    <a:pt x="387971" y="64363"/>
                    <a:pt x="424802" y="62857"/>
                    <a:pt x="461568" y="60485"/>
                  </a:cubicBezTo>
                  <a:cubicBezTo>
                    <a:pt x="465126" y="59299"/>
                    <a:pt x="471902" y="60662"/>
                    <a:pt x="472242" y="56927"/>
                  </a:cubicBezTo>
                  <a:cubicBezTo>
                    <a:pt x="475981" y="15794"/>
                    <a:pt x="465356" y="33404"/>
                    <a:pt x="461568" y="10674"/>
                  </a:cubicBezTo>
                  <a:cubicBezTo>
                    <a:pt x="460983" y="7164"/>
                    <a:pt x="461568" y="3558"/>
                    <a:pt x="461568" y="0"/>
                  </a:cubicBez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3" name="Freeform 52"/>
          <p:cNvSpPr/>
          <p:nvPr/>
        </p:nvSpPr>
        <p:spPr>
          <a:xfrm>
            <a:off x="316111" y="2026310"/>
            <a:ext cx="510507" cy="1532382"/>
          </a:xfrm>
          <a:custGeom>
            <a:avLst/>
            <a:gdLst>
              <a:gd name="connsiteX0" fmla="*/ 93540 w 510507"/>
              <a:gd name="connsiteY0" fmla="*/ 0 h 1532382"/>
              <a:gd name="connsiteX1" fmla="*/ 93540 w 510507"/>
              <a:gd name="connsiteY1" fmla="*/ 0 h 1532382"/>
              <a:gd name="connsiteX2" fmla="*/ 78910 w 510507"/>
              <a:gd name="connsiteY2" fmla="*/ 226772 h 1532382"/>
              <a:gd name="connsiteX3" fmla="*/ 71595 w 510507"/>
              <a:gd name="connsiteY3" fmla="*/ 248717 h 1532382"/>
              <a:gd name="connsiteX4" fmla="*/ 56964 w 510507"/>
              <a:gd name="connsiteY4" fmla="*/ 270663 h 1532382"/>
              <a:gd name="connsiteX5" fmla="*/ 49649 w 510507"/>
              <a:gd name="connsiteY5" fmla="*/ 292608 h 1532382"/>
              <a:gd name="connsiteX6" fmla="*/ 35019 w 510507"/>
              <a:gd name="connsiteY6" fmla="*/ 314554 h 1532382"/>
              <a:gd name="connsiteX7" fmla="*/ 27703 w 510507"/>
              <a:gd name="connsiteY7" fmla="*/ 343815 h 1532382"/>
              <a:gd name="connsiteX8" fmla="*/ 20388 w 510507"/>
              <a:gd name="connsiteY8" fmla="*/ 365760 h 1532382"/>
              <a:gd name="connsiteX9" fmla="*/ 27703 w 510507"/>
              <a:gd name="connsiteY9" fmla="*/ 555956 h 1532382"/>
              <a:gd name="connsiteX10" fmla="*/ 42334 w 510507"/>
              <a:gd name="connsiteY10" fmla="*/ 651053 h 1532382"/>
              <a:gd name="connsiteX11" fmla="*/ 71595 w 510507"/>
              <a:gd name="connsiteY11" fmla="*/ 811988 h 1532382"/>
              <a:gd name="connsiteX12" fmla="*/ 86225 w 510507"/>
              <a:gd name="connsiteY12" fmla="*/ 833933 h 1532382"/>
              <a:gd name="connsiteX13" fmla="*/ 93540 w 510507"/>
              <a:gd name="connsiteY13" fmla="*/ 855879 h 1532382"/>
              <a:gd name="connsiteX14" fmla="*/ 108171 w 510507"/>
              <a:gd name="connsiteY14" fmla="*/ 870509 h 1532382"/>
              <a:gd name="connsiteX15" fmla="*/ 115486 w 510507"/>
              <a:gd name="connsiteY15" fmla="*/ 892455 h 1532382"/>
              <a:gd name="connsiteX16" fmla="*/ 159377 w 510507"/>
              <a:gd name="connsiteY16" fmla="*/ 907085 h 1532382"/>
              <a:gd name="connsiteX17" fmla="*/ 188638 w 510507"/>
              <a:gd name="connsiteY17" fmla="*/ 943661 h 1532382"/>
              <a:gd name="connsiteX18" fmla="*/ 203268 w 510507"/>
              <a:gd name="connsiteY18" fmla="*/ 1185063 h 1532382"/>
              <a:gd name="connsiteX19" fmla="*/ 210583 w 510507"/>
              <a:gd name="connsiteY19" fmla="*/ 1221639 h 1532382"/>
              <a:gd name="connsiteX20" fmla="*/ 225214 w 510507"/>
              <a:gd name="connsiteY20" fmla="*/ 1250900 h 1532382"/>
              <a:gd name="connsiteX21" fmla="*/ 247159 w 510507"/>
              <a:gd name="connsiteY21" fmla="*/ 1287476 h 1532382"/>
              <a:gd name="connsiteX22" fmla="*/ 254475 w 510507"/>
              <a:gd name="connsiteY22" fmla="*/ 1309421 h 1532382"/>
              <a:gd name="connsiteX23" fmla="*/ 276420 w 510507"/>
              <a:gd name="connsiteY23" fmla="*/ 1316736 h 1532382"/>
              <a:gd name="connsiteX24" fmla="*/ 283735 w 510507"/>
              <a:gd name="connsiteY24" fmla="*/ 1345997 h 1532382"/>
              <a:gd name="connsiteX25" fmla="*/ 320311 w 510507"/>
              <a:gd name="connsiteY25" fmla="*/ 1382573 h 1532382"/>
              <a:gd name="connsiteX26" fmla="*/ 327627 w 510507"/>
              <a:gd name="connsiteY26" fmla="*/ 1404519 h 1532382"/>
              <a:gd name="connsiteX27" fmla="*/ 342257 w 510507"/>
              <a:gd name="connsiteY27" fmla="*/ 1426464 h 1532382"/>
              <a:gd name="connsiteX28" fmla="*/ 349572 w 510507"/>
              <a:gd name="connsiteY28" fmla="*/ 1455725 h 1532382"/>
              <a:gd name="connsiteX29" fmla="*/ 393463 w 510507"/>
              <a:gd name="connsiteY29" fmla="*/ 1499616 h 1532382"/>
              <a:gd name="connsiteX30" fmla="*/ 430039 w 510507"/>
              <a:gd name="connsiteY30" fmla="*/ 1506932 h 1532382"/>
              <a:gd name="connsiteX31" fmla="*/ 510507 w 510507"/>
              <a:gd name="connsiteY31" fmla="*/ 1521562 h 153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0507" h="1532382">
                <a:moveTo>
                  <a:pt x="93540" y="0"/>
                </a:moveTo>
                <a:lnTo>
                  <a:pt x="93540" y="0"/>
                </a:lnTo>
                <a:cubicBezTo>
                  <a:pt x="88663" y="75591"/>
                  <a:pt x="85568" y="151317"/>
                  <a:pt x="78910" y="226772"/>
                </a:cubicBezTo>
                <a:cubicBezTo>
                  <a:pt x="78232" y="234453"/>
                  <a:pt x="75043" y="241820"/>
                  <a:pt x="71595" y="248717"/>
                </a:cubicBezTo>
                <a:cubicBezTo>
                  <a:pt x="67663" y="256581"/>
                  <a:pt x="61841" y="263348"/>
                  <a:pt x="56964" y="270663"/>
                </a:cubicBezTo>
                <a:cubicBezTo>
                  <a:pt x="54526" y="277978"/>
                  <a:pt x="53097" y="285711"/>
                  <a:pt x="49649" y="292608"/>
                </a:cubicBezTo>
                <a:cubicBezTo>
                  <a:pt x="45717" y="300472"/>
                  <a:pt x="38482" y="306473"/>
                  <a:pt x="35019" y="314554"/>
                </a:cubicBezTo>
                <a:cubicBezTo>
                  <a:pt x="31059" y="323795"/>
                  <a:pt x="30465" y="334148"/>
                  <a:pt x="27703" y="343815"/>
                </a:cubicBezTo>
                <a:cubicBezTo>
                  <a:pt x="25585" y="351229"/>
                  <a:pt x="22826" y="358445"/>
                  <a:pt x="20388" y="365760"/>
                </a:cubicBezTo>
                <a:cubicBezTo>
                  <a:pt x="22826" y="429159"/>
                  <a:pt x="22837" y="492697"/>
                  <a:pt x="27703" y="555956"/>
                </a:cubicBezTo>
                <a:cubicBezTo>
                  <a:pt x="30163" y="587934"/>
                  <a:pt x="39515" y="619105"/>
                  <a:pt x="42334" y="651053"/>
                </a:cubicBezTo>
                <a:cubicBezTo>
                  <a:pt x="56767" y="814625"/>
                  <a:pt x="0" y="788121"/>
                  <a:pt x="71595" y="811988"/>
                </a:cubicBezTo>
                <a:cubicBezTo>
                  <a:pt x="76472" y="819303"/>
                  <a:pt x="82293" y="826070"/>
                  <a:pt x="86225" y="833933"/>
                </a:cubicBezTo>
                <a:cubicBezTo>
                  <a:pt x="89673" y="840830"/>
                  <a:pt x="89573" y="849267"/>
                  <a:pt x="93540" y="855879"/>
                </a:cubicBezTo>
                <a:cubicBezTo>
                  <a:pt x="97088" y="861793"/>
                  <a:pt x="103294" y="865632"/>
                  <a:pt x="108171" y="870509"/>
                </a:cubicBezTo>
                <a:cubicBezTo>
                  <a:pt x="110609" y="877824"/>
                  <a:pt x="109211" y="887973"/>
                  <a:pt x="115486" y="892455"/>
                </a:cubicBezTo>
                <a:cubicBezTo>
                  <a:pt x="128035" y="901419"/>
                  <a:pt x="159377" y="907085"/>
                  <a:pt x="159377" y="907085"/>
                </a:cubicBezTo>
                <a:cubicBezTo>
                  <a:pt x="178597" y="919899"/>
                  <a:pt x="186560" y="918720"/>
                  <a:pt x="188638" y="943661"/>
                </a:cubicBezTo>
                <a:cubicBezTo>
                  <a:pt x="195333" y="1023998"/>
                  <a:pt x="196924" y="1104698"/>
                  <a:pt x="203268" y="1185063"/>
                </a:cubicBezTo>
                <a:cubicBezTo>
                  <a:pt x="204247" y="1197458"/>
                  <a:pt x="206651" y="1209844"/>
                  <a:pt x="210583" y="1221639"/>
                </a:cubicBezTo>
                <a:cubicBezTo>
                  <a:pt x="214032" y="1231984"/>
                  <a:pt x="220918" y="1240877"/>
                  <a:pt x="225214" y="1250900"/>
                </a:cubicBezTo>
                <a:cubicBezTo>
                  <a:pt x="239459" y="1284137"/>
                  <a:pt x="222829" y="1263145"/>
                  <a:pt x="247159" y="1287476"/>
                </a:cubicBezTo>
                <a:cubicBezTo>
                  <a:pt x="249598" y="1294791"/>
                  <a:pt x="249023" y="1303969"/>
                  <a:pt x="254475" y="1309421"/>
                </a:cubicBezTo>
                <a:cubicBezTo>
                  <a:pt x="259927" y="1314873"/>
                  <a:pt x="271603" y="1310715"/>
                  <a:pt x="276420" y="1316736"/>
                </a:cubicBezTo>
                <a:cubicBezTo>
                  <a:pt x="282700" y="1324587"/>
                  <a:pt x="278158" y="1337632"/>
                  <a:pt x="283735" y="1345997"/>
                </a:cubicBezTo>
                <a:cubicBezTo>
                  <a:pt x="293299" y="1360343"/>
                  <a:pt x="320311" y="1382573"/>
                  <a:pt x="320311" y="1382573"/>
                </a:cubicBezTo>
                <a:cubicBezTo>
                  <a:pt x="322750" y="1389888"/>
                  <a:pt x="324178" y="1397622"/>
                  <a:pt x="327627" y="1404519"/>
                </a:cubicBezTo>
                <a:cubicBezTo>
                  <a:pt x="331559" y="1412382"/>
                  <a:pt x="338794" y="1418383"/>
                  <a:pt x="342257" y="1426464"/>
                </a:cubicBezTo>
                <a:cubicBezTo>
                  <a:pt x="346217" y="1435705"/>
                  <a:pt x="345612" y="1446484"/>
                  <a:pt x="349572" y="1455725"/>
                </a:cubicBezTo>
                <a:cubicBezTo>
                  <a:pt x="357293" y="1473741"/>
                  <a:pt x="376129" y="1491912"/>
                  <a:pt x="393463" y="1499616"/>
                </a:cubicBezTo>
                <a:cubicBezTo>
                  <a:pt x="404825" y="1504666"/>
                  <a:pt x="417847" y="1504493"/>
                  <a:pt x="430039" y="1506932"/>
                </a:cubicBezTo>
                <a:cubicBezTo>
                  <a:pt x="468216" y="1532382"/>
                  <a:pt x="443193" y="1521562"/>
                  <a:pt x="510507" y="1521562"/>
                </a:cubicBez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1596319" y="351130"/>
            <a:ext cx="980039" cy="416966"/>
          </a:xfrm>
          <a:custGeom>
            <a:avLst/>
            <a:gdLst>
              <a:gd name="connsiteX0" fmla="*/ 13025 w 980039"/>
              <a:gd name="connsiteY0" fmla="*/ 0 h 416966"/>
              <a:gd name="connsiteX1" fmla="*/ 13025 w 980039"/>
              <a:gd name="connsiteY1" fmla="*/ 0 h 416966"/>
              <a:gd name="connsiteX2" fmla="*/ 20340 w 980039"/>
              <a:gd name="connsiteY2" fmla="*/ 146304 h 416966"/>
              <a:gd name="connsiteX3" fmla="*/ 27655 w 980039"/>
              <a:gd name="connsiteY3" fmla="*/ 168249 h 416966"/>
              <a:gd name="connsiteX4" fmla="*/ 86177 w 980039"/>
              <a:gd name="connsiteY4" fmla="*/ 197510 h 416966"/>
              <a:gd name="connsiteX5" fmla="*/ 115438 w 980039"/>
              <a:gd name="connsiteY5" fmla="*/ 212140 h 416966"/>
              <a:gd name="connsiteX6" fmla="*/ 137383 w 980039"/>
              <a:gd name="connsiteY6" fmla="*/ 219456 h 416966"/>
              <a:gd name="connsiteX7" fmla="*/ 188590 w 980039"/>
              <a:gd name="connsiteY7" fmla="*/ 234086 h 416966"/>
              <a:gd name="connsiteX8" fmla="*/ 254427 w 980039"/>
              <a:gd name="connsiteY8" fmla="*/ 241401 h 416966"/>
              <a:gd name="connsiteX9" fmla="*/ 320263 w 980039"/>
              <a:gd name="connsiteY9" fmla="*/ 263347 h 416966"/>
              <a:gd name="connsiteX10" fmla="*/ 342209 w 980039"/>
              <a:gd name="connsiteY10" fmla="*/ 277977 h 416966"/>
              <a:gd name="connsiteX11" fmla="*/ 459252 w 980039"/>
              <a:gd name="connsiteY11" fmla="*/ 270662 h 416966"/>
              <a:gd name="connsiteX12" fmla="*/ 481198 w 980039"/>
              <a:gd name="connsiteY12" fmla="*/ 263347 h 416966"/>
              <a:gd name="connsiteX13" fmla="*/ 568980 w 980039"/>
              <a:gd name="connsiteY13" fmla="*/ 277977 h 416966"/>
              <a:gd name="connsiteX14" fmla="*/ 620187 w 980039"/>
              <a:gd name="connsiteY14" fmla="*/ 285292 h 416966"/>
              <a:gd name="connsiteX15" fmla="*/ 642132 w 980039"/>
              <a:gd name="connsiteY15" fmla="*/ 299923 h 416966"/>
              <a:gd name="connsiteX16" fmla="*/ 759175 w 980039"/>
              <a:gd name="connsiteY16" fmla="*/ 329184 h 416966"/>
              <a:gd name="connsiteX17" fmla="*/ 781121 w 980039"/>
              <a:gd name="connsiteY17" fmla="*/ 336499 h 416966"/>
              <a:gd name="connsiteX18" fmla="*/ 803067 w 980039"/>
              <a:gd name="connsiteY18" fmla="*/ 351129 h 416966"/>
              <a:gd name="connsiteX19" fmla="*/ 861588 w 980039"/>
              <a:gd name="connsiteY19" fmla="*/ 358444 h 416966"/>
              <a:gd name="connsiteX20" fmla="*/ 920110 w 980039"/>
              <a:gd name="connsiteY20" fmla="*/ 380390 h 416966"/>
              <a:gd name="connsiteX21" fmla="*/ 942055 w 980039"/>
              <a:gd name="connsiteY21" fmla="*/ 395020 h 416966"/>
              <a:gd name="connsiteX22" fmla="*/ 978631 w 980039"/>
              <a:gd name="connsiteY22" fmla="*/ 416966 h 4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0039" h="416966">
                <a:moveTo>
                  <a:pt x="13025" y="0"/>
                </a:moveTo>
                <a:lnTo>
                  <a:pt x="13025" y="0"/>
                </a:lnTo>
                <a:cubicBezTo>
                  <a:pt x="4127" y="88986"/>
                  <a:pt x="0" y="58163"/>
                  <a:pt x="20340" y="146304"/>
                </a:cubicBezTo>
                <a:cubicBezTo>
                  <a:pt x="22074" y="153817"/>
                  <a:pt x="23688" y="161637"/>
                  <a:pt x="27655" y="168249"/>
                </a:cubicBezTo>
                <a:cubicBezTo>
                  <a:pt x="41822" y="191859"/>
                  <a:pt x="61164" y="185004"/>
                  <a:pt x="86177" y="197510"/>
                </a:cubicBezTo>
                <a:cubicBezTo>
                  <a:pt x="95931" y="202387"/>
                  <a:pt x="105415" y="207844"/>
                  <a:pt x="115438" y="212140"/>
                </a:cubicBezTo>
                <a:cubicBezTo>
                  <a:pt x="122525" y="215177"/>
                  <a:pt x="129997" y="217240"/>
                  <a:pt x="137383" y="219456"/>
                </a:cubicBezTo>
                <a:cubicBezTo>
                  <a:pt x="154386" y="224557"/>
                  <a:pt x="171142" y="230815"/>
                  <a:pt x="188590" y="234086"/>
                </a:cubicBezTo>
                <a:cubicBezTo>
                  <a:pt x="210293" y="238155"/>
                  <a:pt x="232481" y="238963"/>
                  <a:pt x="254427" y="241401"/>
                </a:cubicBezTo>
                <a:cubicBezTo>
                  <a:pt x="286459" y="273435"/>
                  <a:pt x="249203" y="242030"/>
                  <a:pt x="320263" y="263347"/>
                </a:cubicBezTo>
                <a:cubicBezTo>
                  <a:pt x="328684" y="265873"/>
                  <a:pt x="334894" y="273100"/>
                  <a:pt x="342209" y="277977"/>
                </a:cubicBezTo>
                <a:cubicBezTo>
                  <a:pt x="381223" y="275539"/>
                  <a:pt x="420376" y="274754"/>
                  <a:pt x="459252" y="270662"/>
                </a:cubicBezTo>
                <a:cubicBezTo>
                  <a:pt x="466921" y="269855"/>
                  <a:pt x="473504" y="262834"/>
                  <a:pt x="481198" y="263347"/>
                </a:cubicBezTo>
                <a:cubicBezTo>
                  <a:pt x="510797" y="265320"/>
                  <a:pt x="539679" y="273351"/>
                  <a:pt x="568980" y="277977"/>
                </a:cubicBezTo>
                <a:cubicBezTo>
                  <a:pt x="586011" y="280666"/>
                  <a:pt x="603118" y="282854"/>
                  <a:pt x="620187" y="285292"/>
                </a:cubicBezTo>
                <a:cubicBezTo>
                  <a:pt x="627502" y="290169"/>
                  <a:pt x="634098" y="296352"/>
                  <a:pt x="642132" y="299923"/>
                </a:cubicBezTo>
                <a:cubicBezTo>
                  <a:pt x="682401" y="317821"/>
                  <a:pt x="714781" y="318939"/>
                  <a:pt x="759175" y="329184"/>
                </a:cubicBezTo>
                <a:cubicBezTo>
                  <a:pt x="766689" y="330918"/>
                  <a:pt x="774224" y="333051"/>
                  <a:pt x="781121" y="336499"/>
                </a:cubicBezTo>
                <a:cubicBezTo>
                  <a:pt x="788985" y="340431"/>
                  <a:pt x="794585" y="348816"/>
                  <a:pt x="803067" y="351129"/>
                </a:cubicBezTo>
                <a:cubicBezTo>
                  <a:pt x="822033" y="356301"/>
                  <a:pt x="842081" y="356006"/>
                  <a:pt x="861588" y="358444"/>
                </a:cubicBezTo>
                <a:cubicBezTo>
                  <a:pt x="913054" y="392755"/>
                  <a:pt x="847797" y="353273"/>
                  <a:pt x="920110" y="380390"/>
                </a:cubicBezTo>
                <a:cubicBezTo>
                  <a:pt x="928342" y="383477"/>
                  <a:pt x="934192" y="391088"/>
                  <a:pt x="942055" y="395020"/>
                </a:cubicBezTo>
                <a:cubicBezTo>
                  <a:pt x="980039" y="414012"/>
                  <a:pt x="950056" y="388391"/>
                  <a:pt x="978631" y="416966"/>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377492" y="0"/>
            <a:ext cx="1905000" cy="461665"/>
          </a:xfrm>
          <a:prstGeom prst="rect">
            <a:avLst/>
          </a:prstGeom>
          <a:solidFill>
            <a:srgbClr val="FFFF00"/>
          </a:solidFill>
        </p:spPr>
        <p:txBody>
          <a:bodyPr wrap="square" rtlCol="0">
            <a:spAutoFit/>
          </a:bodyPr>
          <a:lstStyle/>
          <a:p>
            <a:r>
              <a:rPr lang="en-US" sz="2400" b="1" dirty="0" smtClean="0"/>
              <a:t>Maria’s River</a:t>
            </a:r>
            <a:endParaRPr lang="en-US" sz="2400" b="1" dirty="0"/>
          </a:p>
        </p:txBody>
      </p:sp>
      <p:sp>
        <p:nvSpPr>
          <p:cNvPr id="56" name="TextBox 55"/>
          <p:cNvSpPr txBox="1"/>
          <p:nvPr/>
        </p:nvSpPr>
        <p:spPr>
          <a:xfrm>
            <a:off x="3409121" y="1295400"/>
            <a:ext cx="2057399" cy="461665"/>
          </a:xfrm>
          <a:prstGeom prst="rect">
            <a:avLst/>
          </a:prstGeom>
          <a:solidFill>
            <a:srgbClr val="FFFF00"/>
          </a:solidFill>
        </p:spPr>
        <p:txBody>
          <a:bodyPr wrap="square" rtlCol="0">
            <a:spAutoFit/>
          </a:bodyPr>
          <a:lstStyle/>
          <a:p>
            <a:r>
              <a:rPr lang="en-US" sz="2400" b="1" dirty="0" smtClean="0"/>
              <a:t>Missouri River</a:t>
            </a:r>
            <a:endParaRPr lang="en-US" sz="2400" b="1" dirty="0"/>
          </a:p>
        </p:txBody>
      </p:sp>
      <p:sp>
        <p:nvSpPr>
          <p:cNvPr id="57" name="TextBox 56"/>
          <p:cNvSpPr txBox="1"/>
          <p:nvPr/>
        </p:nvSpPr>
        <p:spPr>
          <a:xfrm>
            <a:off x="1965863" y="3096465"/>
            <a:ext cx="2442977" cy="461665"/>
          </a:xfrm>
          <a:prstGeom prst="rect">
            <a:avLst/>
          </a:prstGeom>
          <a:solidFill>
            <a:srgbClr val="FFFF00"/>
          </a:solidFill>
        </p:spPr>
        <p:txBody>
          <a:bodyPr wrap="square" rtlCol="0">
            <a:spAutoFit/>
          </a:bodyPr>
          <a:lstStyle/>
          <a:p>
            <a:r>
              <a:rPr lang="en-US" sz="2400" b="1" dirty="0" smtClean="0"/>
              <a:t>Yellowstone River</a:t>
            </a:r>
            <a:endParaRPr lang="en-US" sz="2400" b="1" dirty="0"/>
          </a:p>
        </p:txBody>
      </p:sp>
      <p:sp>
        <p:nvSpPr>
          <p:cNvPr id="33" name="TextBox 32"/>
          <p:cNvSpPr txBox="1"/>
          <p:nvPr/>
        </p:nvSpPr>
        <p:spPr>
          <a:xfrm>
            <a:off x="0" y="4305687"/>
            <a:ext cx="9144000" cy="2985433"/>
          </a:xfrm>
          <a:prstGeom prst="rect">
            <a:avLst/>
          </a:prstGeom>
          <a:noFill/>
          <a:effectLst/>
        </p:spPr>
        <p:txBody>
          <a:bodyPr wrap="square" rtlCol="0">
            <a:spAutoFit/>
          </a:bodyPr>
          <a:lstStyle/>
          <a:p>
            <a:pPr marL="168275" indent="-168275">
              <a:spcAft>
                <a:spcPts val="600"/>
              </a:spcAft>
              <a:buFont typeface="Arial" pitchFamily="34" charset="0"/>
              <a:buChar char="•"/>
            </a:pPr>
            <a:r>
              <a:rPr lang="en-US" sz="2800" b="1" dirty="0" smtClean="0"/>
              <a:t>We </a:t>
            </a:r>
            <a:r>
              <a:rPr lang="en-US" sz="2800" b="1" dirty="0" smtClean="0">
                <a:ln>
                  <a:solidFill>
                    <a:schemeClr val="tx1"/>
                  </a:solidFill>
                </a:ln>
                <a:solidFill>
                  <a:srgbClr val="FF0000"/>
                </a:solidFill>
                <a:effectLst>
                  <a:outerShdw dist="50800" dir="5400000" algn="ctr" rotWithShape="0">
                    <a:schemeClr val="tx1"/>
                  </a:outerShdw>
                </a:effectLst>
              </a:rPr>
              <a:t>descend the river </a:t>
            </a:r>
            <a:r>
              <a:rPr lang="en-US" sz="2800" b="1" dirty="0" smtClean="0"/>
              <a:t>to our </a:t>
            </a:r>
            <a:r>
              <a:rPr lang="en-US" sz="2800" b="1" dirty="0" smtClean="0">
                <a:ln>
                  <a:solidFill>
                    <a:schemeClr val="tx1"/>
                  </a:solidFill>
                </a:ln>
                <a:solidFill>
                  <a:srgbClr val="FF0000"/>
                </a:solidFill>
                <a:effectLst>
                  <a:outerShdw dist="50800" dir="5400000" algn="ctr" rotWithShape="0">
                    <a:schemeClr val="tx1"/>
                  </a:outerShdw>
                </a:effectLst>
              </a:rPr>
              <a:t>principal cache </a:t>
            </a:r>
            <a:r>
              <a:rPr lang="en-US" sz="2800" b="1" dirty="0" smtClean="0"/>
              <a:t>finding it </a:t>
            </a:r>
            <a:r>
              <a:rPr lang="en-US" sz="2800" b="1" dirty="0" smtClean="0">
                <a:ln>
                  <a:solidFill>
                    <a:schemeClr val="tx1"/>
                  </a:solidFill>
                </a:ln>
                <a:solidFill>
                  <a:srgbClr val="FF0000"/>
                </a:solidFill>
                <a:effectLst>
                  <a:outerShdw dist="50800" dir="5400000" algn="ctr" rotWithShape="0">
                    <a:schemeClr val="tx1"/>
                  </a:outerShdw>
                </a:effectLst>
              </a:rPr>
              <a:t>mostly destroyed</a:t>
            </a:r>
            <a:r>
              <a:rPr lang="en-US" sz="2800" b="1" dirty="0" smtClean="0"/>
              <a:t>; our small caches are in good shape</a:t>
            </a:r>
          </a:p>
          <a:p>
            <a:pPr marL="168275" indent="-168275">
              <a:spcAft>
                <a:spcPts val="600"/>
              </a:spcAft>
              <a:buFont typeface="Arial" pitchFamily="34" charset="0"/>
              <a:buChar char="•"/>
            </a:pPr>
            <a:r>
              <a:rPr lang="en-US" sz="2800" b="1" dirty="0" smtClean="0">
                <a:ln>
                  <a:solidFill>
                    <a:schemeClr val="tx1"/>
                  </a:solidFill>
                </a:ln>
                <a:solidFill>
                  <a:srgbClr val="FF0000"/>
                </a:solidFill>
                <a:effectLst>
                  <a:outerShdw dist="50800" dir="5400000" algn="ctr" rotWithShape="0">
                    <a:schemeClr val="tx1"/>
                  </a:outerShdw>
                </a:effectLst>
              </a:rPr>
              <a:t>the red pirogue </a:t>
            </a:r>
            <a:r>
              <a:rPr lang="en-US" sz="2800" b="1" dirty="0" smtClean="0"/>
              <a:t>is so decayed that it is </a:t>
            </a:r>
            <a:r>
              <a:rPr lang="en-US" sz="2800" b="1" dirty="0" smtClean="0">
                <a:ln>
                  <a:solidFill>
                    <a:schemeClr val="tx1"/>
                  </a:solidFill>
                </a:ln>
                <a:solidFill>
                  <a:srgbClr val="FF0000"/>
                </a:solidFill>
                <a:effectLst>
                  <a:outerShdw dist="50800" dir="5400000" algn="ctr" rotWithShape="0">
                    <a:schemeClr val="tx1"/>
                  </a:outerShdw>
                </a:effectLst>
              </a:rPr>
              <a:t>impossible to repair;</a:t>
            </a:r>
            <a:r>
              <a:rPr lang="en-US" sz="2800" b="1" dirty="0" smtClean="0"/>
              <a:t> </a:t>
            </a:r>
            <a:r>
              <a:rPr lang="en-US" sz="2800" b="1" dirty="0" smtClean="0">
                <a:ln>
                  <a:solidFill>
                    <a:schemeClr val="tx1"/>
                  </a:solidFill>
                </a:ln>
                <a:solidFill>
                  <a:srgbClr val="FF0000"/>
                </a:solidFill>
                <a:effectLst>
                  <a:outerShdw dist="50800" dir="5400000" algn="ctr" rotWithShape="0">
                    <a:schemeClr val="tx1"/>
                  </a:outerShdw>
                </a:effectLst>
              </a:rPr>
              <a:t>remove nails and other ironworks </a:t>
            </a:r>
            <a:r>
              <a:rPr lang="en-US" sz="2800" b="1" dirty="0" smtClean="0"/>
              <a:t>that might be useful</a:t>
            </a:r>
          </a:p>
          <a:p>
            <a:pPr marL="168275" indent="-168275">
              <a:spcAft>
                <a:spcPts val="600"/>
              </a:spcAft>
              <a:buFont typeface="Arial" pitchFamily="34" charset="0"/>
              <a:buChar char="•"/>
            </a:pPr>
            <a:r>
              <a:rPr lang="en-US" sz="2800" b="1" dirty="0" smtClean="0"/>
              <a:t>Departing, we have </a:t>
            </a:r>
            <a:r>
              <a:rPr lang="en-US" sz="2800" b="1" dirty="0" smtClean="0">
                <a:ln>
                  <a:solidFill>
                    <a:schemeClr val="tx1"/>
                  </a:solidFill>
                </a:ln>
                <a:solidFill>
                  <a:srgbClr val="FF0000"/>
                </a:solidFill>
                <a:effectLst>
                  <a:outerShdw dist="50800" dir="5400000" algn="ctr" rotWithShape="0">
                    <a:schemeClr val="tx1"/>
                  </a:outerShdw>
                </a:effectLst>
              </a:rPr>
              <a:t>1 white pirogue &amp; 5 small canoes</a:t>
            </a:r>
            <a:endParaRPr lang="en-US" sz="2800" b="1" dirty="0" smtClean="0"/>
          </a:p>
          <a:p>
            <a:pPr marL="168275" indent="-168275">
              <a:spcAft>
                <a:spcPts val="600"/>
              </a:spcAft>
              <a:buFont typeface="Arial" pitchFamily="34" charset="0"/>
              <a:buChar char="•"/>
            </a:pPr>
            <a:endParaRPr lang="en-US" sz="2800" b="1" dirty="0" smtClean="0">
              <a:ln>
                <a:solidFill>
                  <a:schemeClr val="tx1"/>
                </a:solidFill>
              </a:ln>
              <a:solidFill>
                <a:srgbClr val="FF0000"/>
              </a:solidFill>
              <a:effectLst>
                <a:outerShdw dist="50800" dir="5400000" algn="ctr" rotWithShape="0">
                  <a:schemeClr val="tx1"/>
                </a:outerShdw>
              </a:effectLst>
            </a:endParaRPr>
          </a:p>
        </p:txBody>
      </p:sp>
      <p:sp>
        <p:nvSpPr>
          <p:cNvPr id="195586" name="AutoShape 2" descr="Image result for lewis and clark white pirogue and cano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5588" name="AutoShape 4" descr="Image result for lewis and clark white pirogue and cano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5590" name="AutoShape 6" descr="Image result for lewis and clark white pirogue and cano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5592" name="AutoShape 8" descr="Image result for lewis and clark white pirogue and cano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95593" name="Picture 9"/>
          <p:cNvPicPr>
            <a:picLocks noChangeAspect="1" noChangeArrowheads="1"/>
          </p:cNvPicPr>
          <p:nvPr/>
        </p:nvPicPr>
        <p:blipFill>
          <a:blip r:embed="rId5"/>
          <a:srcRect l="10468" t="35938" r="43851" b="14062"/>
          <a:stretch>
            <a:fillRect/>
          </a:stretch>
        </p:blipFill>
        <p:spPr bwMode="auto">
          <a:xfrm>
            <a:off x="76200" y="0"/>
            <a:ext cx="6810375" cy="4191000"/>
          </a:xfrm>
          <a:prstGeom prst="rect">
            <a:avLst/>
          </a:prstGeom>
          <a:noFill/>
          <a:ln w="50800">
            <a:solidFill>
              <a:schemeClr val="accent6">
                <a:lumMod val="75000"/>
              </a:schemeClr>
            </a:soli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left)">
                                      <p:cBhvr>
                                        <p:cTn id="7" dur="10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Effect transition="in" filter="wipe(left)">
                                      <p:cBhvr>
                                        <p:cTn id="12" dur="1000"/>
                                        <p:tgtEl>
                                          <p:spTgt spid="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xEl>
                                              <p:pRg st="2" end="2"/>
                                            </p:txEl>
                                          </p:spTgt>
                                        </p:tgtEl>
                                        <p:attrNameLst>
                                          <p:attrName>style.visibility</p:attrName>
                                        </p:attrNameLst>
                                      </p:cBhvr>
                                      <p:to>
                                        <p:strVal val="visible"/>
                                      </p:to>
                                    </p:set>
                                    <p:animEffect transition="in" filter="wipe(left)">
                                      <p:cBhvr>
                                        <p:cTn id="17" dur="1000"/>
                                        <p:tgtEl>
                                          <p:spTgt spid="3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95593"/>
                                        </p:tgtEl>
                                        <p:attrNameLst>
                                          <p:attrName>style.visibility</p:attrName>
                                        </p:attrNameLst>
                                      </p:cBhvr>
                                      <p:to>
                                        <p:strVal val="visible"/>
                                      </p:to>
                                    </p:set>
                                    <p:animEffect transition="in" filter="fade">
                                      <p:cBhvr>
                                        <p:cTn id="20" dur="1000"/>
                                        <p:tgtEl>
                                          <p:spTgt spid="195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0"/>
            <a:ext cx="9144000" cy="4293704"/>
            <a:chOff x="776749" y="357809"/>
            <a:chExt cx="9144000" cy="4293704"/>
          </a:xfrm>
        </p:grpSpPr>
        <p:pic>
          <p:nvPicPr>
            <p:cNvPr id="24" name="Picture 2" descr="Image map with same links provided elsewhere on this page"/>
            <p:cNvPicPr>
              <a:picLocks noChangeAspect="1" noChangeArrowheads="1"/>
            </p:cNvPicPr>
            <p:nvPr/>
          </p:nvPicPr>
          <p:blipFill>
            <a:blip r:embed="rId3" cstate="print"/>
            <a:srcRect t="6020" r="-2008"/>
            <a:stretch>
              <a:fillRect/>
            </a:stretch>
          </p:blipFill>
          <p:spPr bwMode="auto">
            <a:xfrm>
              <a:off x="5256965" y="357810"/>
              <a:ext cx="4663784" cy="2763078"/>
            </a:xfrm>
            <a:prstGeom prst="rect">
              <a:avLst/>
            </a:prstGeom>
            <a:noFill/>
          </p:spPr>
        </p:pic>
        <p:pic>
          <p:nvPicPr>
            <p:cNvPr id="25" name="Picture 4" descr="Image map with same links provided elsewhere on this page"/>
            <p:cNvPicPr>
              <a:picLocks noChangeAspect="1" noChangeArrowheads="1"/>
            </p:cNvPicPr>
            <p:nvPr/>
          </p:nvPicPr>
          <p:blipFill>
            <a:blip r:embed="rId4" cstate="print"/>
            <a:srcRect t="2560" b="498"/>
            <a:stretch>
              <a:fillRect/>
            </a:stretch>
          </p:blipFill>
          <p:spPr bwMode="auto">
            <a:xfrm>
              <a:off x="776749" y="357809"/>
              <a:ext cx="4572000" cy="4293704"/>
            </a:xfrm>
            <a:prstGeom prst="rect">
              <a:avLst/>
            </a:prstGeom>
            <a:noFill/>
          </p:spPr>
        </p:pic>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21" name="TextBox 20"/>
          <p:cNvSpPr txBox="1">
            <a:spLocks noChangeArrowheads="1"/>
          </p:cNvSpPr>
          <p:nvPr/>
        </p:nvSpPr>
        <p:spPr bwMode="auto">
          <a:xfrm>
            <a:off x="4949686" y="3371827"/>
            <a:ext cx="3548270"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Aug 12</a:t>
            </a:r>
          </a:p>
        </p:txBody>
      </p:sp>
      <p:sp>
        <p:nvSpPr>
          <p:cNvPr id="20" name="TextBox 3"/>
          <p:cNvSpPr txBox="1">
            <a:spLocks noChangeArrowheads="1"/>
          </p:cNvSpPr>
          <p:nvPr/>
        </p:nvSpPr>
        <p:spPr bwMode="auto">
          <a:xfrm>
            <a:off x="4581940" y="2743200"/>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Reconnoiter Mission</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3" name="Group 9"/>
          <p:cNvGrpSpPr/>
          <p:nvPr/>
        </p:nvGrpSpPr>
        <p:grpSpPr>
          <a:xfrm>
            <a:off x="633784" y="3422503"/>
            <a:ext cx="3429000" cy="737175"/>
            <a:chOff x="-533400" y="2885182"/>
            <a:chExt cx="3429000" cy="737175"/>
          </a:xfrm>
        </p:grpSpPr>
        <p:sp>
          <p:nvSpPr>
            <p:cNvPr id="37" name="TextBox 36"/>
            <p:cNvSpPr txBox="1"/>
            <p:nvPr/>
          </p:nvSpPr>
          <p:spPr>
            <a:xfrm>
              <a:off x="-76200" y="3037582"/>
              <a:ext cx="2971800" cy="584775"/>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Camp Fortunate</a:t>
              </a:r>
            </a:p>
          </p:txBody>
        </p:sp>
        <p:sp>
          <p:nvSpPr>
            <p:cNvPr id="38" name="5-Point Star 37"/>
            <p:cNvSpPr/>
            <p:nvPr/>
          </p:nvSpPr>
          <p:spPr>
            <a:xfrm>
              <a:off x="-533400" y="2885182"/>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p:nvPr/>
        </p:nvSpPr>
        <p:spPr>
          <a:xfrm>
            <a:off x="2207201" y="856335"/>
            <a:ext cx="535999" cy="388991"/>
          </a:xfrm>
          <a:custGeom>
            <a:avLst/>
            <a:gdLst>
              <a:gd name="connsiteX0" fmla="*/ 10219 w 535999"/>
              <a:gd name="connsiteY0" fmla="*/ 388620 h 388991"/>
              <a:gd name="connsiteX1" fmla="*/ 10219 w 535999"/>
              <a:gd name="connsiteY1" fmla="*/ 388620 h 388991"/>
              <a:gd name="connsiteX2" fmla="*/ 109279 w 535999"/>
              <a:gd name="connsiteY2" fmla="*/ 373380 h 388991"/>
              <a:gd name="connsiteX3" fmla="*/ 120709 w 535999"/>
              <a:gd name="connsiteY3" fmla="*/ 365760 h 388991"/>
              <a:gd name="connsiteX4" fmla="*/ 132139 w 535999"/>
              <a:gd name="connsiteY4" fmla="*/ 361950 h 388991"/>
              <a:gd name="connsiteX5" fmla="*/ 147379 w 535999"/>
              <a:gd name="connsiteY5" fmla="*/ 342900 h 388991"/>
              <a:gd name="connsiteX6" fmla="*/ 162619 w 535999"/>
              <a:gd name="connsiteY6" fmla="*/ 327660 h 388991"/>
              <a:gd name="connsiteX7" fmla="*/ 170239 w 535999"/>
              <a:gd name="connsiteY7" fmla="*/ 316230 h 388991"/>
              <a:gd name="connsiteX8" fmla="*/ 181669 w 535999"/>
              <a:gd name="connsiteY8" fmla="*/ 312420 h 388991"/>
              <a:gd name="connsiteX9" fmla="*/ 185479 w 535999"/>
              <a:gd name="connsiteY9" fmla="*/ 300990 h 388991"/>
              <a:gd name="connsiteX10" fmla="*/ 193099 w 535999"/>
              <a:gd name="connsiteY10" fmla="*/ 289560 h 388991"/>
              <a:gd name="connsiteX11" fmla="*/ 204529 w 535999"/>
              <a:gd name="connsiteY11" fmla="*/ 266700 h 388991"/>
              <a:gd name="connsiteX12" fmla="*/ 208339 w 535999"/>
              <a:gd name="connsiteY12" fmla="*/ 251460 h 388991"/>
              <a:gd name="connsiteX13" fmla="*/ 212149 w 535999"/>
              <a:gd name="connsiteY13" fmla="*/ 228600 h 388991"/>
              <a:gd name="connsiteX14" fmla="*/ 219769 w 535999"/>
              <a:gd name="connsiteY14" fmla="*/ 217170 h 388991"/>
              <a:gd name="connsiteX15" fmla="*/ 223579 w 535999"/>
              <a:gd name="connsiteY15" fmla="*/ 205740 h 388991"/>
              <a:gd name="connsiteX16" fmla="*/ 246439 w 535999"/>
              <a:gd name="connsiteY16" fmla="*/ 194310 h 388991"/>
              <a:gd name="connsiteX17" fmla="*/ 269299 w 535999"/>
              <a:gd name="connsiteY17" fmla="*/ 182880 h 388991"/>
              <a:gd name="connsiteX18" fmla="*/ 273109 w 535999"/>
              <a:gd name="connsiteY18" fmla="*/ 171450 h 388991"/>
              <a:gd name="connsiteX19" fmla="*/ 330259 w 535999"/>
              <a:gd name="connsiteY19" fmla="*/ 156210 h 388991"/>
              <a:gd name="connsiteX20" fmla="*/ 345499 w 535999"/>
              <a:gd name="connsiteY20" fmla="*/ 133350 h 388991"/>
              <a:gd name="connsiteX21" fmla="*/ 379789 w 535999"/>
              <a:gd name="connsiteY21" fmla="*/ 118110 h 388991"/>
              <a:gd name="connsiteX22" fmla="*/ 440749 w 535999"/>
              <a:gd name="connsiteY22" fmla="*/ 106680 h 388991"/>
              <a:gd name="connsiteX23" fmla="*/ 459799 w 535999"/>
              <a:gd name="connsiteY23" fmla="*/ 99060 h 388991"/>
              <a:gd name="connsiteX24" fmla="*/ 467419 w 535999"/>
              <a:gd name="connsiteY24" fmla="*/ 87630 h 388991"/>
              <a:gd name="connsiteX25" fmla="*/ 478849 w 535999"/>
              <a:gd name="connsiteY25" fmla="*/ 83820 h 388991"/>
              <a:gd name="connsiteX26" fmla="*/ 490279 w 535999"/>
              <a:gd name="connsiteY26" fmla="*/ 76200 h 388991"/>
              <a:gd name="connsiteX27" fmla="*/ 501709 w 535999"/>
              <a:gd name="connsiteY27" fmla="*/ 72390 h 388991"/>
              <a:gd name="connsiteX28" fmla="*/ 513139 w 535999"/>
              <a:gd name="connsiteY28" fmla="*/ 64770 h 388991"/>
              <a:gd name="connsiteX29" fmla="*/ 535999 w 535999"/>
              <a:gd name="connsiteY29" fmla="*/ 57150 h 388991"/>
              <a:gd name="connsiteX30" fmla="*/ 532189 w 535999"/>
              <a:gd name="connsiteY30" fmla="*/ 15240 h 388991"/>
              <a:gd name="connsiteX31" fmla="*/ 524569 w 535999"/>
              <a:gd name="connsiteY31" fmla="*/ 3810 h 388991"/>
              <a:gd name="connsiteX32" fmla="*/ 513139 w 535999"/>
              <a:gd name="connsiteY32" fmla="*/ 0 h 38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5999" h="388991">
                <a:moveTo>
                  <a:pt x="10219" y="388620"/>
                </a:moveTo>
                <a:lnTo>
                  <a:pt x="10219" y="388620"/>
                </a:lnTo>
                <a:cubicBezTo>
                  <a:pt x="76291" y="363843"/>
                  <a:pt x="0" y="388991"/>
                  <a:pt x="109279" y="373380"/>
                </a:cubicBezTo>
                <a:cubicBezTo>
                  <a:pt x="113812" y="372732"/>
                  <a:pt x="116613" y="367808"/>
                  <a:pt x="120709" y="365760"/>
                </a:cubicBezTo>
                <a:cubicBezTo>
                  <a:pt x="124301" y="363964"/>
                  <a:pt x="128329" y="363220"/>
                  <a:pt x="132139" y="361950"/>
                </a:cubicBezTo>
                <a:cubicBezTo>
                  <a:pt x="141716" y="333220"/>
                  <a:pt x="127684" y="367519"/>
                  <a:pt x="147379" y="342900"/>
                </a:cubicBezTo>
                <a:cubicBezTo>
                  <a:pt x="162157" y="324427"/>
                  <a:pt x="137681" y="335973"/>
                  <a:pt x="162619" y="327660"/>
                </a:cubicBezTo>
                <a:cubicBezTo>
                  <a:pt x="165159" y="323850"/>
                  <a:pt x="166663" y="319091"/>
                  <a:pt x="170239" y="316230"/>
                </a:cubicBezTo>
                <a:cubicBezTo>
                  <a:pt x="173375" y="313721"/>
                  <a:pt x="178829" y="315260"/>
                  <a:pt x="181669" y="312420"/>
                </a:cubicBezTo>
                <a:cubicBezTo>
                  <a:pt x="184509" y="309580"/>
                  <a:pt x="183683" y="304582"/>
                  <a:pt x="185479" y="300990"/>
                </a:cubicBezTo>
                <a:cubicBezTo>
                  <a:pt x="187527" y="296894"/>
                  <a:pt x="191051" y="293656"/>
                  <a:pt x="193099" y="289560"/>
                </a:cubicBezTo>
                <a:cubicBezTo>
                  <a:pt x="208873" y="258012"/>
                  <a:pt x="182691" y="299457"/>
                  <a:pt x="204529" y="266700"/>
                </a:cubicBezTo>
                <a:cubicBezTo>
                  <a:pt x="205799" y="261620"/>
                  <a:pt x="207312" y="256595"/>
                  <a:pt x="208339" y="251460"/>
                </a:cubicBezTo>
                <a:cubicBezTo>
                  <a:pt x="209854" y="243885"/>
                  <a:pt x="209706" y="235929"/>
                  <a:pt x="212149" y="228600"/>
                </a:cubicBezTo>
                <a:cubicBezTo>
                  <a:pt x="213597" y="224256"/>
                  <a:pt x="217721" y="221266"/>
                  <a:pt x="219769" y="217170"/>
                </a:cubicBezTo>
                <a:cubicBezTo>
                  <a:pt x="221565" y="213578"/>
                  <a:pt x="221070" y="208876"/>
                  <a:pt x="223579" y="205740"/>
                </a:cubicBezTo>
                <a:cubicBezTo>
                  <a:pt x="230858" y="196641"/>
                  <a:pt x="237236" y="198911"/>
                  <a:pt x="246439" y="194310"/>
                </a:cubicBezTo>
                <a:cubicBezTo>
                  <a:pt x="275982" y="179538"/>
                  <a:pt x="240569" y="192457"/>
                  <a:pt x="269299" y="182880"/>
                </a:cubicBezTo>
                <a:cubicBezTo>
                  <a:pt x="270569" y="179070"/>
                  <a:pt x="269665" y="173516"/>
                  <a:pt x="273109" y="171450"/>
                </a:cubicBezTo>
                <a:cubicBezTo>
                  <a:pt x="289116" y="161846"/>
                  <a:pt x="311936" y="159264"/>
                  <a:pt x="330259" y="156210"/>
                </a:cubicBezTo>
                <a:cubicBezTo>
                  <a:pt x="358955" y="137080"/>
                  <a:pt x="325817" y="162873"/>
                  <a:pt x="345499" y="133350"/>
                </a:cubicBezTo>
                <a:cubicBezTo>
                  <a:pt x="350674" y="125587"/>
                  <a:pt x="375280" y="119613"/>
                  <a:pt x="379789" y="118110"/>
                </a:cubicBezTo>
                <a:cubicBezTo>
                  <a:pt x="414757" y="106454"/>
                  <a:pt x="394657" y="111289"/>
                  <a:pt x="440749" y="106680"/>
                </a:cubicBezTo>
                <a:cubicBezTo>
                  <a:pt x="447099" y="104140"/>
                  <a:pt x="454234" y="103035"/>
                  <a:pt x="459799" y="99060"/>
                </a:cubicBezTo>
                <a:cubicBezTo>
                  <a:pt x="463525" y="96398"/>
                  <a:pt x="463843" y="90491"/>
                  <a:pt x="467419" y="87630"/>
                </a:cubicBezTo>
                <a:cubicBezTo>
                  <a:pt x="470555" y="85121"/>
                  <a:pt x="475257" y="85616"/>
                  <a:pt x="478849" y="83820"/>
                </a:cubicBezTo>
                <a:cubicBezTo>
                  <a:pt x="482945" y="81772"/>
                  <a:pt x="486183" y="78248"/>
                  <a:pt x="490279" y="76200"/>
                </a:cubicBezTo>
                <a:cubicBezTo>
                  <a:pt x="493871" y="74404"/>
                  <a:pt x="498117" y="74186"/>
                  <a:pt x="501709" y="72390"/>
                </a:cubicBezTo>
                <a:cubicBezTo>
                  <a:pt x="505805" y="70342"/>
                  <a:pt x="508955" y="66630"/>
                  <a:pt x="513139" y="64770"/>
                </a:cubicBezTo>
                <a:cubicBezTo>
                  <a:pt x="520479" y="61508"/>
                  <a:pt x="535999" y="57150"/>
                  <a:pt x="535999" y="57150"/>
                </a:cubicBezTo>
                <a:cubicBezTo>
                  <a:pt x="534729" y="43180"/>
                  <a:pt x="535128" y="28956"/>
                  <a:pt x="532189" y="15240"/>
                </a:cubicBezTo>
                <a:cubicBezTo>
                  <a:pt x="531230" y="10763"/>
                  <a:pt x="528145" y="6671"/>
                  <a:pt x="524569" y="3810"/>
                </a:cubicBezTo>
                <a:cubicBezTo>
                  <a:pt x="521433" y="1301"/>
                  <a:pt x="513139" y="0"/>
                  <a:pt x="513139" y="0"/>
                </a:cubicBezTo>
              </a:path>
            </a:pathLst>
          </a:custGeom>
          <a:ln w="76200">
            <a:solidFill>
              <a:schemeClr val="tx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1611630" y="339010"/>
            <a:ext cx="1112520" cy="506810"/>
          </a:xfrm>
          <a:custGeom>
            <a:avLst/>
            <a:gdLst>
              <a:gd name="connsiteX0" fmla="*/ 1112520 w 1112520"/>
              <a:gd name="connsiteY0" fmla="*/ 506810 h 506810"/>
              <a:gd name="connsiteX1" fmla="*/ 1112520 w 1112520"/>
              <a:gd name="connsiteY1" fmla="*/ 506810 h 506810"/>
              <a:gd name="connsiteX2" fmla="*/ 1082040 w 1112520"/>
              <a:gd name="connsiteY2" fmla="*/ 483950 h 506810"/>
              <a:gd name="connsiteX3" fmla="*/ 1062990 w 1112520"/>
              <a:gd name="connsiteY3" fmla="*/ 468710 h 506810"/>
              <a:gd name="connsiteX4" fmla="*/ 1055370 w 1112520"/>
              <a:gd name="connsiteY4" fmla="*/ 457280 h 506810"/>
              <a:gd name="connsiteX5" fmla="*/ 1032510 w 1112520"/>
              <a:gd name="connsiteY5" fmla="*/ 445850 h 506810"/>
              <a:gd name="connsiteX6" fmla="*/ 1036320 w 1112520"/>
              <a:gd name="connsiteY6" fmla="*/ 335360 h 506810"/>
              <a:gd name="connsiteX7" fmla="*/ 1040130 w 1112520"/>
              <a:gd name="connsiteY7" fmla="*/ 323930 h 506810"/>
              <a:gd name="connsiteX8" fmla="*/ 1047750 w 1112520"/>
              <a:gd name="connsiteY8" fmla="*/ 312500 h 506810"/>
              <a:gd name="connsiteX9" fmla="*/ 1051560 w 1112520"/>
              <a:gd name="connsiteY9" fmla="*/ 297260 h 506810"/>
              <a:gd name="connsiteX10" fmla="*/ 1059180 w 1112520"/>
              <a:gd name="connsiteY10" fmla="*/ 285830 h 506810"/>
              <a:gd name="connsiteX11" fmla="*/ 1062990 w 1112520"/>
              <a:gd name="connsiteY11" fmla="*/ 266780 h 506810"/>
              <a:gd name="connsiteX12" fmla="*/ 1055370 w 1112520"/>
              <a:gd name="connsiteY12" fmla="*/ 240110 h 506810"/>
              <a:gd name="connsiteX13" fmla="*/ 1051560 w 1112520"/>
              <a:gd name="connsiteY13" fmla="*/ 228680 h 506810"/>
              <a:gd name="connsiteX14" fmla="*/ 1040130 w 1112520"/>
              <a:gd name="connsiteY14" fmla="*/ 224870 h 506810"/>
              <a:gd name="connsiteX15" fmla="*/ 1021080 w 1112520"/>
              <a:gd name="connsiteY15" fmla="*/ 205820 h 506810"/>
              <a:gd name="connsiteX16" fmla="*/ 990600 w 1112520"/>
              <a:gd name="connsiteY16" fmla="*/ 213440 h 506810"/>
              <a:gd name="connsiteX17" fmla="*/ 933450 w 1112520"/>
              <a:gd name="connsiteY17" fmla="*/ 224870 h 506810"/>
              <a:gd name="connsiteX18" fmla="*/ 922020 w 1112520"/>
              <a:gd name="connsiteY18" fmla="*/ 217250 h 506810"/>
              <a:gd name="connsiteX19" fmla="*/ 910590 w 1112520"/>
              <a:gd name="connsiteY19" fmla="*/ 194390 h 506810"/>
              <a:gd name="connsiteX20" fmla="*/ 895350 w 1112520"/>
              <a:gd name="connsiteY20" fmla="*/ 190580 h 506810"/>
              <a:gd name="connsiteX21" fmla="*/ 826770 w 1112520"/>
              <a:gd name="connsiteY21" fmla="*/ 198200 h 506810"/>
              <a:gd name="connsiteX22" fmla="*/ 815340 w 1112520"/>
              <a:gd name="connsiteY22" fmla="*/ 202010 h 506810"/>
              <a:gd name="connsiteX23" fmla="*/ 781050 w 1112520"/>
              <a:gd name="connsiteY23" fmla="*/ 190580 h 506810"/>
              <a:gd name="connsiteX24" fmla="*/ 762000 w 1112520"/>
              <a:gd name="connsiteY24" fmla="*/ 175340 h 506810"/>
              <a:gd name="connsiteX25" fmla="*/ 750570 w 1112520"/>
              <a:gd name="connsiteY25" fmla="*/ 152480 h 506810"/>
              <a:gd name="connsiteX26" fmla="*/ 727710 w 1112520"/>
              <a:gd name="connsiteY26" fmla="*/ 141050 h 506810"/>
              <a:gd name="connsiteX27" fmla="*/ 716280 w 1112520"/>
              <a:gd name="connsiteY27" fmla="*/ 133430 h 506810"/>
              <a:gd name="connsiteX28" fmla="*/ 681990 w 1112520"/>
              <a:gd name="connsiteY28" fmla="*/ 144860 h 506810"/>
              <a:gd name="connsiteX29" fmla="*/ 666750 w 1112520"/>
              <a:gd name="connsiteY29" fmla="*/ 118190 h 506810"/>
              <a:gd name="connsiteX30" fmla="*/ 575310 w 1112520"/>
              <a:gd name="connsiteY30" fmla="*/ 125810 h 506810"/>
              <a:gd name="connsiteX31" fmla="*/ 434340 w 1112520"/>
              <a:gd name="connsiteY31" fmla="*/ 118190 h 506810"/>
              <a:gd name="connsiteX32" fmla="*/ 415290 w 1112520"/>
              <a:gd name="connsiteY32" fmla="*/ 102950 h 506810"/>
              <a:gd name="connsiteX33" fmla="*/ 369570 w 1112520"/>
              <a:gd name="connsiteY33" fmla="*/ 95330 h 506810"/>
              <a:gd name="connsiteX34" fmla="*/ 316230 w 1112520"/>
              <a:gd name="connsiteY34" fmla="*/ 87710 h 506810"/>
              <a:gd name="connsiteX35" fmla="*/ 304800 w 1112520"/>
              <a:gd name="connsiteY35" fmla="*/ 83900 h 506810"/>
              <a:gd name="connsiteX36" fmla="*/ 281940 w 1112520"/>
              <a:gd name="connsiteY36" fmla="*/ 80090 h 506810"/>
              <a:gd name="connsiteX37" fmla="*/ 243840 w 1112520"/>
              <a:gd name="connsiteY37" fmla="*/ 61040 h 506810"/>
              <a:gd name="connsiteX38" fmla="*/ 209550 w 1112520"/>
              <a:gd name="connsiteY38" fmla="*/ 49610 h 506810"/>
              <a:gd name="connsiteX39" fmla="*/ 152400 w 1112520"/>
              <a:gd name="connsiteY39" fmla="*/ 41990 h 506810"/>
              <a:gd name="connsiteX40" fmla="*/ 148590 w 1112520"/>
              <a:gd name="connsiteY40" fmla="*/ 22940 h 506810"/>
              <a:gd name="connsiteX41" fmla="*/ 87630 w 1112520"/>
              <a:gd name="connsiteY41" fmla="*/ 19130 h 506810"/>
              <a:gd name="connsiteX42" fmla="*/ 60960 w 1112520"/>
              <a:gd name="connsiteY42" fmla="*/ 7700 h 506810"/>
              <a:gd name="connsiteX43" fmla="*/ 49530 w 1112520"/>
              <a:gd name="connsiteY43" fmla="*/ 80 h 506810"/>
              <a:gd name="connsiteX44" fmla="*/ 0 w 1112520"/>
              <a:gd name="connsiteY44" fmla="*/ 3890 h 50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2520" h="506810">
                <a:moveTo>
                  <a:pt x="1112520" y="506810"/>
                </a:moveTo>
                <a:lnTo>
                  <a:pt x="1112520" y="506810"/>
                </a:lnTo>
                <a:cubicBezTo>
                  <a:pt x="1102360" y="499190"/>
                  <a:pt x="1091480" y="492446"/>
                  <a:pt x="1082040" y="483950"/>
                </a:cubicBezTo>
                <a:cubicBezTo>
                  <a:pt x="1061765" y="465703"/>
                  <a:pt x="1087909" y="477016"/>
                  <a:pt x="1062990" y="468710"/>
                </a:cubicBezTo>
                <a:cubicBezTo>
                  <a:pt x="1060450" y="464900"/>
                  <a:pt x="1058608" y="460518"/>
                  <a:pt x="1055370" y="457280"/>
                </a:cubicBezTo>
                <a:cubicBezTo>
                  <a:pt x="1047984" y="449894"/>
                  <a:pt x="1041806" y="448949"/>
                  <a:pt x="1032510" y="445850"/>
                </a:cubicBezTo>
                <a:cubicBezTo>
                  <a:pt x="1033780" y="409020"/>
                  <a:pt x="1034021" y="372140"/>
                  <a:pt x="1036320" y="335360"/>
                </a:cubicBezTo>
                <a:cubicBezTo>
                  <a:pt x="1036571" y="331352"/>
                  <a:pt x="1038334" y="327522"/>
                  <a:pt x="1040130" y="323930"/>
                </a:cubicBezTo>
                <a:cubicBezTo>
                  <a:pt x="1042178" y="319834"/>
                  <a:pt x="1045210" y="316310"/>
                  <a:pt x="1047750" y="312500"/>
                </a:cubicBezTo>
                <a:cubicBezTo>
                  <a:pt x="1049020" y="307420"/>
                  <a:pt x="1049497" y="302073"/>
                  <a:pt x="1051560" y="297260"/>
                </a:cubicBezTo>
                <a:cubicBezTo>
                  <a:pt x="1053364" y="293051"/>
                  <a:pt x="1057572" y="290117"/>
                  <a:pt x="1059180" y="285830"/>
                </a:cubicBezTo>
                <a:cubicBezTo>
                  <a:pt x="1061454" y="279767"/>
                  <a:pt x="1061720" y="273130"/>
                  <a:pt x="1062990" y="266780"/>
                </a:cubicBezTo>
                <a:cubicBezTo>
                  <a:pt x="1060450" y="257890"/>
                  <a:pt x="1058027" y="248966"/>
                  <a:pt x="1055370" y="240110"/>
                </a:cubicBezTo>
                <a:cubicBezTo>
                  <a:pt x="1054216" y="236263"/>
                  <a:pt x="1054400" y="231520"/>
                  <a:pt x="1051560" y="228680"/>
                </a:cubicBezTo>
                <a:cubicBezTo>
                  <a:pt x="1048720" y="225840"/>
                  <a:pt x="1043940" y="226140"/>
                  <a:pt x="1040130" y="224870"/>
                </a:cubicBezTo>
                <a:cubicBezTo>
                  <a:pt x="1035974" y="218635"/>
                  <a:pt x="1030316" y="206975"/>
                  <a:pt x="1021080" y="205820"/>
                </a:cubicBezTo>
                <a:cubicBezTo>
                  <a:pt x="1010170" y="204456"/>
                  <a:pt x="1000683" y="211279"/>
                  <a:pt x="990600" y="213440"/>
                </a:cubicBezTo>
                <a:cubicBezTo>
                  <a:pt x="900755" y="232693"/>
                  <a:pt x="978243" y="213672"/>
                  <a:pt x="933450" y="224870"/>
                </a:cubicBezTo>
                <a:cubicBezTo>
                  <a:pt x="929640" y="222330"/>
                  <a:pt x="924881" y="220826"/>
                  <a:pt x="922020" y="217250"/>
                </a:cubicBezTo>
                <a:cubicBezTo>
                  <a:pt x="913327" y="206383"/>
                  <a:pt x="924355" y="203567"/>
                  <a:pt x="910590" y="194390"/>
                </a:cubicBezTo>
                <a:cubicBezTo>
                  <a:pt x="906233" y="191485"/>
                  <a:pt x="900430" y="191850"/>
                  <a:pt x="895350" y="190580"/>
                </a:cubicBezTo>
                <a:cubicBezTo>
                  <a:pt x="872490" y="193120"/>
                  <a:pt x="849540" y="194947"/>
                  <a:pt x="826770" y="198200"/>
                </a:cubicBezTo>
                <a:cubicBezTo>
                  <a:pt x="822794" y="198768"/>
                  <a:pt x="819301" y="202670"/>
                  <a:pt x="815340" y="202010"/>
                </a:cubicBezTo>
                <a:cubicBezTo>
                  <a:pt x="803456" y="200029"/>
                  <a:pt x="781050" y="190580"/>
                  <a:pt x="781050" y="190580"/>
                </a:cubicBezTo>
                <a:cubicBezTo>
                  <a:pt x="759212" y="157823"/>
                  <a:pt x="788290" y="196372"/>
                  <a:pt x="762000" y="175340"/>
                </a:cubicBezTo>
                <a:cubicBezTo>
                  <a:pt x="744157" y="161065"/>
                  <a:pt x="762841" y="167818"/>
                  <a:pt x="750570" y="152480"/>
                </a:cubicBezTo>
                <a:cubicBezTo>
                  <a:pt x="743291" y="143381"/>
                  <a:pt x="736913" y="145651"/>
                  <a:pt x="727710" y="141050"/>
                </a:cubicBezTo>
                <a:cubicBezTo>
                  <a:pt x="723614" y="139002"/>
                  <a:pt x="720090" y="135970"/>
                  <a:pt x="716280" y="133430"/>
                </a:cubicBezTo>
                <a:cubicBezTo>
                  <a:pt x="690078" y="150898"/>
                  <a:pt x="702108" y="151566"/>
                  <a:pt x="681990" y="144860"/>
                </a:cubicBezTo>
                <a:cubicBezTo>
                  <a:pt x="679738" y="138104"/>
                  <a:pt x="674951" y="119728"/>
                  <a:pt x="666750" y="118190"/>
                </a:cubicBezTo>
                <a:cubicBezTo>
                  <a:pt x="663559" y="117592"/>
                  <a:pt x="582607" y="125147"/>
                  <a:pt x="575310" y="125810"/>
                </a:cubicBezTo>
                <a:cubicBezTo>
                  <a:pt x="528320" y="123270"/>
                  <a:pt x="481267" y="121710"/>
                  <a:pt x="434340" y="118190"/>
                </a:cubicBezTo>
                <a:cubicBezTo>
                  <a:pt x="398023" y="115466"/>
                  <a:pt x="448560" y="114832"/>
                  <a:pt x="415290" y="102950"/>
                </a:cubicBezTo>
                <a:cubicBezTo>
                  <a:pt x="400740" y="97754"/>
                  <a:pt x="384810" y="97870"/>
                  <a:pt x="369570" y="95330"/>
                </a:cubicBezTo>
                <a:cubicBezTo>
                  <a:pt x="346570" y="72330"/>
                  <a:pt x="367804" y="87710"/>
                  <a:pt x="316230" y="87710"/>
                </a:cubicBezTo>
                <a:cubicBezTo>
                  <a:pt x="312214" y="87710"/>
                  <a:pt x="308720" y="84771"/>
                  <a:pt x="304800" y="83900"/>
                </a:cubicBezTo>
                <a:cubicBezTo>
                  <a:pt x="297259" y="82224"/>
                  <a:pt x="289560" y="81360"/>
                  <a:pt x="281940" y="80090"/>
                </a:cubicBezTo>
                <a:cubicBezTo>
                  <a:pt x="267952" y="59108"/>
                  <a:pt x="280040" y="71687"/>
                  <a:pt x="243840" y="61040"/>
                </a:cubicBezTo>
                <a:cubicBezTo>
                  <a:pt x="232281" y="57640"/>
                  <a:pt x="209550" y="49610"/>
                  <a:pt x="209550" y="49610"/>
                </a:cubicBezTo>
                <a:cubicBezTo>
                  <a:pt x="181296" y="51783"/>
                  <a:pt x="162059" y="67747"/>
                  <a:pt x="152400" y="41990"/>
                </a:cubicBezTo>
                <a:cubicBezTo>
                  <a:pt x="150126" y="35927"/>
                  <a:pt x="154697" y="25095"/>
                  <a:pt x="148590" y="22940"/>
                </a:cubicBezTo>
                <a:cubicBezTo>
                  <a:pt x="129391" y="16164"/>
                  <a:pt x="107950" y="20400"/>
                  <a:pt x="87630" y="19130"/>
                </a:cubicBezTo>
                <a:cubicBezTo>
                  <a:pt x="58934" y="0"/>
                  <a:pt x="95404" y="22462"/>
                  <a:pt x="60960" y="7700"/>
                </a:cubicBezTo>
                <a:cubicBezTo>
                  <a:pt x="56751" y="5896"/>
                  <a:pt x="53340" y="2620"/>
                  <a:pt x="49530" y="80"/>
                </a:cubicBezTo>
                <a:cubicBezTo>
                  <a:pt x="12749" y="4678"/>
                  <a:pt x="29289" y="3890"/>
                  <a:pt x="0" y="389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469654" y="1095857"/>
            <a:ext cx="1746966" cy="747175"/>
          </a:xfrm>
          <a:custGeom>
            <a:avLst/>
            <a:gdLst>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43785 w 1739851"/>
              <a:gd name="connsiteY88" fmla="*/ 106739 h 747175"/>
              <a:gd name="connsiteX89" fmla="*/ 1679365 w 1739851"/>
              <a:gd name="connsiteY89" fmla="*/ 113855 h 747175"/>
              <a:gd name="connsiteX90" fmla="*/ 1690039 w 1739851"/>
              <a:gd name="connsiteY90" fmla="*/ 120971 h 747175"/>
              <a:gd name="connsiteX91" fmla="*/ 1700713 w 1739851"/>
              <a:gd name="connsiteY91" fmla="*/ 131645 h 747175"/>
              <a:gd name="connsiteX92" fmla="*/ 1714945 w 1739851"/>
              <a:gd name="connsiteY92" fmla="*/ 138761 h 747175"/>
              <a:gd name="connsiteX93" fmla="*/ 1725619 w 1739851"/>
              <a:gd name="connsiteY93" fmla="*/ 149435 h 747175"/>
              <a:gd name="connsiteX94" fmla="*/ 1739851 w 1739851"/>
              <a:gd name="connsiteY94"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690039 w 1739851"/>
              <a:gd name="connsiteY89" fmla="*/ 120971 h 747175"/>
              <a:gd name="connsiteX90" fmla="*/ 1700713 w 1739851"/>
              <a:gd name="connsiteY90" fmla="*/ 131645 h 747175"/>
              <a:gd name="connsiteX91" fmla="*/ 1714945 w 1739851"/>
              <a:gd name="connsiteY91" fmla="*/ 138761 h 747175"/>
              <a:gd name="connsiteX92" fmla="*/ 1725619 w 1739851"/>
              <a:gd name="connsiteY92" fmla="*/ 149435 h 747175"/>
              <a:gd name="connsiteX93" fmla="*/ 1739851 w 1739851"/>
              <a:gd name="connsiteY93"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25619 w 1739851"/>
              <a:gd name="connsiteY91" fmla="*/ 149435 h 747175"/>
              <a:gd name="connsiteX92" fmla="*/ 1739851 w 1739851"/>
              <a:gd name="connsiteY92"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39851 w 1739851"/>
              <a:gd name="connsiteY91"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39851 w 1739851"/>
              <a:gd name="connsiteY90"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39851 w 1739851"/>
              <a:gd name="connsiteY89"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739851 w 1739851"/>
              <a:gd name="connsiteY88" fmla="*/ 152993 h 747175"/>
              <a:gd name="connsiteX0" fmla="*/ 0 w 1746966"/>
              <a:gd name="connsiteY0" fmla="*/ 747175 h 747175"/>
              <a:gd name="connsiteX1" fmla="*/ 0 w 1746966"/>
              <a:gd name="connsiteY1" fmla="*/ 747175 h 747175"/>
              <a:gd name="connsiteX2" fmla="*/ 42696 w 1746966"/>
              <a:gd name="connsiteY2" fmla="*/ 725827 h 747175"/>
              <a:gd name="connsiteX3" fmla="*/ 60486 w 1746966"/>
              <a:gd name="connsiteY3" fmla="*/ 722269 h 747175"/>
              <a:gd name="connsiteX4" fmla="*/ 71159 w 1746966"/>
              <a:gd name="connsiteY4" fmla="*/ 715153 h 747175"/>
              <a:gd name="connsiteX5" fmla="*/ 103181 w 1746966"/>
              <a:gd name="connsiteY5" fmla="*/ 704479 h 747175"/>
              <a:gd name="connsiteX6" fmla="*/ 113855 w 1746966"/>
              <a:gd name="connsiteY6" fmla="*/ 700921 h 747175"/>
              <a:gd name="connsiteX7" fmla="*/ 124529 w 1746966"/>
              <a:gd name="connsiteY7" fmla="*/ 693805 h 747175"/>
              <a:gd name="connsiteX8" fmla="*/ 131645 w 1746966"/>
              <a:gd name="connsiteY8" fmla="*/ 683131 h 747175"/>
              <a:gd name="connsiteX9" fmla="*/ 156551 w 1746966"/>
              <a:gd name="connsiteY9" fmla="*/ 676015 h 747175"/>
              <a:gd name="connsiteX10" fmla="*/ 170783 w 1746966"/>
              <a:gd name="connsiteY10" fmla="*/ 668899 h 747175"/>
              <a:gd name="connsiteX11" fmla="*/ 185015 w 1746966"/>
              <a:gd name="connsiteY11" fmla="*/ 665341 h 747175"/>
              <a:gd name="connsiteX12" fmla="*/ 316660 w 1746966"/>
              <a:gd name="connsiteY12" fmla="*/ 654668 h 747175"/>
              <a:gd name="connsiteX13" fmla="*/ 362914 w 1746966"/>
              <a:gd name="connsiteY13" fmla="*/ 636878 h 747175"/>
              <a:gd name="connsiteX14" fmla="*/ 409167 w 1746966"/>
              <a:gd name="connsiteY14" fmla="*/ 636878 h 747175"/>
              <a:gd name="connsiteX15" fmla="*/ 419841 w 1746966"/>
              <a:gd name="connsiteY15" fmla="*/ 633320 h 747175"/>
              <a:gd name="connsiteX16" fmla="*/ 441189 w 1746966"/>
              <a:gd name="connsiteY16" fmla="*/ 619088 h 747175"/>
              <a:gd name="connsiteX17" fmla="*/ 444747 w 1746966"/>
              <a:gd name="connsiteY17" fmla="*/ 608414 h 747175"/>
              <a:gd name="connsiteX18" fmla="*/ 462537 w 1746966"/>
              <a:gd name="connsiteY18" fmla="*/ 601298 h 747175"/>
              <a:gd name="connsiteX19" fmla="*/ 473211 w 1746966"/>
              <a:gd name="connsiteY19" fmla="*/ 597740 h 747175"/>
              <a:gd name="connsiteX20" fmla="*/ 498117 w 1746966"/>
              <a:gd name="connsiteY20" fmla="*/ 587066 h 747175"/>
              <a:gd name="connsiteX21" fmla="*/ 508791 w 1746966"/>
              <a:gd name="connsiteY21" fmla="*/ 565718 h 747175"/>
              <a:gd name="connsiteX22" fmla="*/ 512349 w 1746966"/>
              <a:gd name="connsiteY22" fmla="*/ 555044 h 747175"/>
              <a:gd name="connsiteX23" fmla="*/ 519465 w 1746966"/>
              <a:gd name="connsiteY23" fmla="*/ 540812 h 747175"/>
              <a:gd name="connsiteX24" fmla="*/ 530138 w 1746966"/>
              <a:gd name="connsiteY24" fmla="*/ 519464 h 747175"/>
              <a:gd name="connsiteX25" fmla="*/ 533696 w 1746966"/>
              <a:gd name="connsiteY25" fmla="*/ 451863 h 747175"/>
              <a:gd name="connsiteX26" fmla="*/ 540812 w 1746966"/>
              <a:gd name="connsiteY26" fmla="*/ 430515 h 747175"/>
              <a:gd name="connsiteX27" fmla="*/ 551486 w 1746966"/>
              <a:gd name="connsiteY27" fmla="*/ 394935 h 747175"/>
              <a:gd name="connsiteX28" fmla="*/ 558602 w 1746966"/>
              <a:gd name="connsiteY28" fmla="*/ 348682 h 747175"/>
              <a:gd name="connsiteX29" fmla="*/ 565718 w 1746966"/>
              <a:gd name="connsiteY29" fmla="*/ 338008 h 747175"/>
              <a:gd name="connsiteX30" fmla="*/ 576392 w 1746966"/>
              <a:gd name="connsiteY30" fmla="*/ 316660 h 747175"/>
              <a:gd name="connsiteX31" fmla="*/ 587066 w 1746966"/>
              <a:gd name="connsiteY31" fmla="*/ 313102 h 747175"/>
              <a:gd name="connsiteX32" fmla="*/ 597740 w 1746966"/>
              <a:gd name="connsiteY32" fmla="*/ 305986 h 747175"/>
              <a:gd name="connsiteX33" fmla="*/ 608414 w 1746966"/>
              <a:gd name="connsiteY33" fmla="*/ 302428 h 747175"/>
              <a:gd name="connsiteX34" fmla="*/ 622646 w 1746966"/>
              <a:gd name="connsiteY34" fmla="*/ 295312 h 747175"/>
              <a:gd name="connsiteX35" fmla="*/ 633320 w 1746966"/>
              <a:gd name="connsiteY35" fmla="*/ 273964 h 747175"/>
              <a:gd name="connsiteX36" fmla="*/ 636878 w 1746966"/>
              <a:gd name="connsiteY36" fmla="*/ 263290 h 747175"/>
              <a:gd name="connsiteX37" fmla="*/ 647552 w 1746966"/>
              <a:gd name="connsiteY37" fmla="*/ 259732 h 747175"/>
              <a:gd name="connsiteX38" fmla="*/ 654668 w 1746966"/>
              <a:gd name="connsiteY38" fmla="*/ 249058 h 747175"/>
              <a:gd name="connsiteX39" fmla="*/ 665342 w 1746966"/>
              <a:gd name="connsiteY39" fmla="*/ 245500 h 747175"/>
              <a:gd name="connsiteX40" fmla="*/ 690247 w 1746966"/>
              <a:gd name="connsiteY40" fmla="*/ 238384 h 747175"/>
              <a:gd name="connsiteX41" fmla="*/ 761407 w 1746966"/>
              <a:gd name="connsiteY41" fmla="*/ 245500 h 747175"/>
              <a:gd name="connsiteX42" fmla="*/ 782755 w 1746966"/>
              <a:gd name="connsiteY42" fmla="*/ 238384 h 747175"/>
              <a:gd name="connsiteX43" fmla="*/ 796987 w 1746966"/>
              <a:gd name="connsiteY43" fmla="*/ 234826 h 747175"/>
              <a:gd name="connsiteX44" fmla="*/ 807661 w 1746966"/>
              <a:gd name="connsiteY44" fmla="*/ 224152 h 747175"/>
              <a:gd name="connsiteX45" fmla="*/ 818335 w 1746966"/>
              <a:gd name="connsiteY45" fmla="*/ 217036 h 747175"/>
              <a:gd name="connsiteX46" fmla="*/ 836124 w 1746966"/>
              <a:gd name="connsiteY46" fmla="*/ 202804 h 747175"/>
              <a:gd name="connsiteX47" fmla="*/ 850356 w 1746966"/>
              <a:gd name="connsiteY47" fmla="*/ 181457 h 747175"/>
              <a:gd name="connsiteX48" fmla="*/ 853914 w 1746966"/>
              <a:gd name="connsiteY48" fmla="*/ 170783 h 747175"/>
              <a:gd name="connsiteX49" fmla="*/ 864588 w 1746966"/>
              <a:gd name="connsiteY49" fmla="*/ 160109 h 747175"/>
              <a:gd name="connsiteX50" fmla="*/ 882378 w 1746966"/>
              <a:gd name="connsiteY50" fmla="*/ 145877 h 747175"/>
              <a:gd name="connsiteX51" fmla="*/ 885936 w 1746966"/>
              <a:gd name="connsiteY51" fmla="*/ 135203 h 747175"/>
              <a:gd name="connsiteX52" fmla="*/ 893052 w 1746966"/>
              <a:gd name="connsiteY52" fmla="*/ 124529 h 747175"/>
              <a:gd name="connsiteX53" fmla="*/ 903726 w 1746966"/>
              <a:gd name="connsiteY53" fmla="*/ 88949 h 747175"/>
              <a:gd name="connsiteX54" fmla="*/ 914400 w 1746966"/>
              <a:gd name="connsiteY54" fmla="*/ 46254 h 747175"/>
              <a:gd name="connsiteX55" fmla="*/ 921516 w 1746966"/>
              <a:gd name="connsiteY55" fmla="*/ 10674 h 747175"/>
              <a:gd name="connsiteX56" fmla="*/ 928632 w 1746966"/>
              <a:gd name="connsiteY56" fmla="*/ 0 h 747175"/>
              <a:gd name="connsiteX57" fmla="*/ 953538 w 1746966"/>
              <a:gd name="connsiteY57" fmla="*/ 3558 h 747175"/>
              <a:gd name="connsiteX58" fmla="*/ 964212 w 1746966"/>
              <a:gd name="connsiteY58" fmla="*/ 7116 h 747175"/>
              <a:gd name="connsiteX59" fmla="*/ 978443 w 1746966"/>
              <a:gd name="connsiteY59" fmla="*/ 28464 h 747175"/>
              <a:gd name="connsiteX60" fmla="*/ 989117 w 1746966"/>
              <a:gd name="connsiteY60" fmla="*/ 39138 h 747175"/>
              <a:gd name="connsiteX61" fmla="*/ 999791 w 1746966"/>
              <a:gd name="connsiteY61" fmla="*/ 42696 h 747175"/>
              <a:gd name="connsiteX62" fmla="*/ 1028255 w 1746966"/>
              <a:gd name="connsiteY62" fmla="*/ 53369 h 747175"/>
              <a:gd name="connsiteX63" fmla="*/ 1042487 w 1746966"/>
              <a:gd name="connsiteY63" fmla="*/ 60485 h 747175"/>
              <a:gd name="connsiteX64" fmla="*/ 1046045 w 1746966"/>
              <a:gd name="connsiteY64" fmla="*/ 71159 h 747175"/>
              <a:gd name="connsiteX65" fmla="*/ 1056719 w 1746966"/>
              <a:gd name="connsiteY65" fmla="*/ 74717 h 747175"/>
              <a:gd name="connsiteX66" fmla="*/ 1067393 w 1746966"/>
              <a:gd name="connsiteY66" fmla="*/ 81833 h 747175"/>
              <a:gd name="connsiteX67" fmla="*/ 1085183 w 1746966"/>
              <a:gd name="connsiteY67" fmla="*/ 99623 h 747175"/>
              <a:gd name="connsiteX68" fmla="*/ 1088741 w 1746966"/>
              <a:gd name="connsiteY68" fmla="*/ 110297 h 747175"/>
              <a:gd name="connsiteX69" fmla="*/ 1167016 w 1746966"/>
              <a:gd name="connsiteY69" fmla="*/ 117413 h 747175"/>
              <a:gd name="connsiteX70" fmla="*/ 1188364 w 1746966"/>
              <a:gd name="connsiteY70" fmla="*/ 120971 h 747175"/>
              <a:gd name="connsiteX71" fmla="*/ 1206154 w 1746966"/>
              <a:gd name="connsiteY71" fmla="*/ 128087 h 747175"/>
              <a:gd name="connsiteX72" fmla="*/ 1220386 w 1746966"/>
              <a:gd name="connsiteY72" fmla="*/ 131645 h 747175"/>
              <a:gd name="connsiteX73" fmla="*/ 1231060 w 1746966"/>
              <a:gd name="connsiteY73" fmla="*/ 142319 h 747175"/>
              <a:gd name="connsiteX74" fmla="*/ 1344915 w 1746966"/>
              <a:gd name="connsiteY74" fmla="*/ 135203 h 747175"/>
              <a:gd name="connsiteX75" fmla="*/ 1376937 w 1746966"/>
              <a:gd name="connsiteY75" fmla="*/ 131645 h 747175"/>
              <a:gd name="connsiteX76" fmla="*/ 1387611 w 1746966"/>
              <a:gd name="connsiteY76" fmla="*/ 124529 h 747175"/>
              <a:gd name="connsiteX77" fmla="*/ 1426749 w 1746966"/>
              <a:gd name="connsiteY77" fmla="*/ 120971 h 747175"/>
              <a:gd name="connsiteX78" fmla="*/ 1465886 w 1746966"/>
              <a:gd name="connsiteY78" fmla="*/ 113855 h 747175"/>
              <a:gd name="connsiteX79" fmla="*/ 1480118 w 1746966"/>
              <a:gd name="connsiteY79" fmla="*/ 110297 h 747175"/>
              <a:gd name="connsiteX80" fmla="*/ 1501466 w 1746966"/>
              <a:gd name="connsiteY80" fmla="*/ 99623 h 747175"/>
              <a:gd name="connsiteX81" fmla="*/ 1505024 w 1746966"/>
              <a:gd name="connsiteY81" fmla="*/ 88949 h 747175"/>
              <a:gd name="connsiteX82" fmla="*/ 1515698 w 1746966"/>
              <a:gd name="connsiteY82" fmla="*/ 85391 h 747175"/>
              <a:gd name="connsiteX83" fmla="*/ 1526372 w 1746966"/>
              <a:gd name="connsiteY83" fmla="*/ 78275 h 747175"/>
              <a:gd name="connsiteX84" fmla="*/ 1572626 w 1746966"/>
              <a:gd name="connsiteY84" fmla="*/ 85391 h 747175"/>
              <a:gd name="connsiteX85" fmla="*/ 1604647 w 1746966"/>
              <a:gd name="connsiteY85" fmla="*/ 92507 h 747175"/>
              <a:gd name="connsiteX86" fmla="*/ 1622437 w 1746966"/>
              <a:gd name="connsiteY86" fmla="*/ 96065 h 747175"/>
              <a:gd name="connsiteX87" fmla="*/ 1633111 w 1746966"/>
              <a:gd name="connsiteY87" fmla="*/ 103181 h 747175"/>
              <a:gd name="connsiteX88" fmla="*/ 1746966 w 1746966"/>
              <a:gd name="connsiteY88" fmla="*/ 106739 h 74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746966" h="747175">
                <a:moveTo>
                  <a:pt x="0" y="747175"/>
                </a:moveTo>
                <a:lnTo>
                  <a:pt x="0" y="747175"/>
                </a:lnTo>
                <a:cubicBezTo>
                  <a:pt x="14232" y="740059"/>
                  <a:pt x="27983" y="731885"/>
                  <a:pt x="42696" y="725827"/>
                </a:cubicBezTo>
                <a:cubicBezTo>
                  <a:pt x="48288" y="723524"/>
                  <a:pt x="54824" y="724392"/>
                  <a:pt x="60486" y="722269"/>
                </a:cubicBezTo>
                <a:cubicBezTo>
                  <a:pt x="64490" y="720768"/>
                  <a:pt x="67212" y="716798"/>
                  <a:pt x="71159" y="715153"/>
                </a:cubicBezTo>
                <a:cubicBezTo>
                  <a:pt x="81545" y="710825"/>
                  <a:pt x="92507" y="708037"/>
                  <a:pt x="103181" y="704479"/>
                </a:cubicBezTo>
                <a:cubicBezTo>
                  <a:pt x="106739" y="703293"/>
                  <a:pt x="110734" y="703001"/>
                  <a:pt x="113855" y="700921"/>
                </a:cubicBezTo>
                <a:lnTo>
                  <a:pt x="124529" y="693805"/>
                </a:lnTo>
                <a:cubicBezTo>
                  <a:pt x="126901" y="690247"/>
                  <a:pt x="128306" y="685802"/>
                  <a:pt x="131645" y="683131"/>
                </a:cubicBezTo>
                <a:cubicBezTo>
                  <a:pt x="134175" y="681107"/>
                  <a:pt x="155348" y="676466"/>
                  <a:pt x="156551" y="676015"/>
                </a:cubicBezTo>
                <a:cubicBezTo>
                  <a:pt x="161517" y="674153"/>
                  <a:pt x="165817" y="670761"/>
                  <a:pt x="170783" y="668899"/>
                </a:cubicBezTo>
                <a:cubicBezTo>
                  <a:pt x="175362" y="667182"/>
                  <a:pt x="180209" y="666242"/>
                  <a:pt x="185015" y="665341"/>
                </a:cubicBezTo>
                <a:cubicBezTo>
                  <a:pt x="246817" y="653753"/>
                  <a:pt x="234196" y="657966"/>
                  <a:pt x="316660" y="654668"/>
                </a:cubicBezTo>
                <a:cubicBezTo>
                  <a:pt x="353714" y="642317"/>
                  <a:pt x="338618" y="649026"/>
                  <a:pt x="362914" y="636878"/>
                </a:cubicBezTo>
                <a:cubicBezTo>
                  <a:pt x="388237" y="641099"/>
                  <a:pt x="382114" y="642289"/>
                  <a:pt x="409167" y="636878"/>
                </a:cubicBezTo>
                <a:cubicBezTo>
                  <a:pt x="412845" y="636142"/>
                  <a:pt x="416563" y="635141"/>
                  <a:pt x="419841" y="633320"/>
                </a:cubicBezTo>
                <a:cubicBezTo>
                  <a:pt x="427317" y="629167"/>
                  <a:pt x="441189" y="619088"/>
                  <a:pt x="441189" y="619088"/>
                </a:cubicBezTo>
                <a:cubicBezTo>
                  <a:pt x="442375" y="615530"/>
                  <a:pt x="441866" y="610815"/>
                  <a:pt x="444747" y="608414"/>
                </a:cubicBezTo>
                <a:cubicBezTo>
                  <a:pt x="449653" y="604325"/>
                  <a:pt x="456557" y="603541"/>
                  <a:pt x="462537" y="601298"/>
                </a:cubicBezTo>
                <a:cubicBezTo>
                  <a:pt x="466049" y="599981"/>
                  <a:pt x="469764" y="599217"/>
                  <a:pt x="473211" y="597740"/>
                </a:cubicBezTo>
                <a:cubicBezTo>
                  <a:pt x="503987" y="584550"/>
                  <a:pt x="473085" y="595410"/>
                  <a:pt x="498117" y="587066"/>
                </a:cubicBezTo>
                <a:cubicBezTo>
                  <a:pt x="507060" y="560237"/>
                  <a:pt x="494996" y="593307"/>
                  <a:pt x="508791" y="565718"/>
                </a:cubicBezTo>
                <a:cubicBezTo>
                  <a:pt x="510468" y="562363"/>
                  <a:pt x="510872" y="558491"/>
                  <a:pt x="512349" y="555044"/>
                </a:cubicBezTo>
                <a:cubicBezTo>
                  <a:pt x="514438" y="550169"/>
                  <a:pt x="517376" y="545687"/>
                  <a:pt x="519465" y="540812"/>
                </a:cubicBezTo>
                <a:cubicBezTo>
                  <a:pt x="528304" y="520186"/>
                  <a:pt x="516461" y="539980"/>
                  <a:pt x="530138" y="519464"/>
                </a:cubicBezTo>
                <a:cubicBezTo>
                  <a:pt x="531324" y="496930"/>
                  <a:pt x="531007" y="474267"/>
                  <a:pt x="533696" y="451863"/>
                </a:cubicBezTo>
                <a:cubicBezTo>
                  <a:pt x="534590" y="444416"/>
                  <a:pt x="539125" y="437824"/>
                  <a:pt x="540812" y="430515"/>
                </a:cubicBezTo>
                <a:cubicBezTo>
                  <a:pt x="548893" y="395499"/>
                  <a:pt x="537720" y="415583"/>
                  <a:pt x="551486" y="394935"/>
                </a:cubicBezTo>
                <a:cubicBezTo>
                  <a:pt x="552507" y="384729"/>
                  <a:pt x="552190" y="361505"/>
                  <a:pt x="558602" y="348682"/>
                </a:cubicBezTo>
                <a:cubicBezTo>
                  <a:pt x="560514" y="344857"/>
                  <a:pt x="563806" y="341833"/>
                  <a:pt x="565718" y="338008"/>
                </a:cubicBezTo>
                <a:cubicBezTo>
                  <a:pt x="570015" y="329414"/>
                  <a:pt x="567895" y="323458"/>
                  <a:pt x="576392" y="316660"/>
                </a:cubicBezTo>
                <a:cubicBezTo>
                  <a:pt x="579321" y="314317"/>
                  <a:pt x="583711" y="314779"/>
                  <a:pt x="587066" y="313102"/>
                </a:cubicBezTo>
                <a:cubicBezTo>
                  <a:pt x="590891" y="311190"/>
                  <a:pt x="593915" y="307898"/>
                  <a:pt x="597740" y="305986"/>
                </a:cubicBezTo>
                <a:cubicBezTo>
                  <a:pt x="601095" y="304309"/>
                  <a:pt x="604967" y="303905"/>
                  <a:pt x="608414" y="302428"/>
                </a:cubicBezTo>
                <a:cubicBezTo>
                  <a:pt x="613289" y="300339"/>
                  <a:pt x="617902" y="297684"/>
                  <a:pt x="622646" y="295312"/>
                </a:cubicBezTo>
                <a:cubicBezTo>
                  <a:pt x="631589" y="268483"/>
                  <a:pt x="619525" y="301553"/>
                  <a:pt x="633320" y="273964"/>
                </a:cubicBezTo>
                <a:cubicBezTo>
                  <a:pt x="634997" y="270609"/>
                  <a:pt x="634226" y="265942"/>
                  <a:pt x="636878" y="263290"/>
                </a:cubicBezTo>
                <a:cubicBezTo>
                  <a:pt x="639530" y="260638"/>
                  <a:pt x="643994" y="260918"/>
                  <a:pt x="647552" y="259732"/>
                </a:cubicBezTo>
                <a:cubicBezTo>
                  <a:pt x="649924" y="256174"/>
                  <a:pt x="651329" y="251729"/>
                  <a:pt x="654668" y="249058"/>
                </a:cubicBezTo>
                <a:cubicBezTo>
                  <a:pt x="657597" y="246715"/>
                  <a:pt x="661750" y="246578"/>
                  <a:pt x="665342" y="245500"/>
                </a:cubicBezTo>
                <a:cubicBezTo>
                  <a:pt x="673612" y="243019"/>
                  <a:pt x="681945" y="240756"/>
                  <a:pt x="690247" y="238384"/>
                </a:cubicBezTo>
                <a:cubicBezTo>
                  <a:pt x="716843" y="247249"/>
                  <a:pt x="714615" y="247534"/>
                  <a:pt x="761407" y="245500"/>
                </a:cubicBezTo>
                <a:cubicBezTo>
                  <a:pt x="768901" y="245174"/>
                  <a:pt x="775570" y="240539"/>
                  <a:pt x="782755" y="238384"/>
                </a:cubicBezTo>
                <a:cubicBezTo>
                  <a:pt x="787439" y="236979"/>
                  <a:pt x="792243" y="236012"/>
                  <a:pt x="796987" y="234826"/>
                </a:cubicBezTo>
                <a:cubicBezTo>
                  <a:pt x="800545" y="231268"/>
                  <a:pt x="803795" y="227373"/>
                  <a:pt x="807661" y="224152"/>
                </a:cubicBezTo>
                <a:cubicBezTo>
                  <a:pt x="810946" y="221414"/>
                  <a:pt x="815311" y="220060"/>
                  <a:pt x="818335" y="217036"/>
                </a:cubicBezTo>
                <a:cubicBezTo>
                  <a:pt x="834429" y="200942"/>
                  <a:pt x="815345" y="209731"/>
                  <a:pt x="836124" y="202804"/>
                </a:cubicBezTo>
                <a:cubicBezTo>
                  <a:pt x="844584" y="177425"/>
                  <a:pt x="832587" y="208110"/>
                  <a:pt x="850356" y="181457"/>
                </a:cubicBezTo>
                <a:cubicBezTo>
                  <a:pt x="852436" y="178336"/>
                  <a:pt x="851834" y="173904"/>
                  <a:pt x="853914" y="170783"/>
                </a:cubicBezTo>
                <a:cubicBezTo>
                  <a:pt x="856705" y="166596"/>
                  <a:pt x="861367" y="163975"/>
                  <a:pt x="864588" y="160109"/>
                </a:cubicBezTo>
                <a:cubicBezTo>
                  <a:pt x="876968" y="145253"/>
                  <a:pt x="864855" y="151718"/>
                  <a:pt x="882378" y="145877"/>
                </a:cubicBezTo>
                <a:cubicBezTo>
                  <a:pt x="883564" y="142319"/>
                  <a:pt x="884259" y="138558"/>
                  <a:pt x="885936" y="135203"/>
                </a:cubicBezTo>
                <a:cubicBezTo>
                  <a:pt x="887848" y="131378"/>
                  <a:pt x="891823" y="128625"/>
                  <a:pt x="893052" y="124529"/>
                </a:cubicBezTo>
                <a:cubicBezTo>
                  <a:pt x="905540" y="82902"/>
                  <a:pt x="887713" y="112969"/>
                  <a:pt x="903726" y="88949"/>
                </a:cubicBezTo>
                <a:cubicBezTo>
                  <a:pt x="915748" y="16818"/>
                  <a:pt x="897485" y="119552"/>
                  <a:pt x="914400" y="46254"/>
                </a:cubicBezTo>
                <a:cubicBezTo>
                  <a:pt x="917210" y="34078"/>
                  <a:pt x="915878" y="21950"/>
                  <a:pt x="921516" y="10674"/>
                </a:cubicBezTo>
                <a:cubicBezTo>
                  <a:pt x="923428" y="6849"/>
                  <a:pt x="926260" y="3558"/>
                  <a:pt x="928632" y="0"/>
                </a:cubicBezTo>
                <a:cubicBezTo>
                  <a:pt x="936934" y="1186"/>
                  <a:pt x="945315" y="1913"/>
                  <a:pt x="953538" y="3558"/>
                </a:cubicBezTo>
                <a:cubicBezTo>
                  <a:pt x="957216" y="4294"/>
                  <a:pt x="961560" y="4464"/>
                  <a:pt x="964212" y="7116"/>
                </a:cubicBezTo>
                <a:cubicBezTo>
                  <a:pt x="970259" y="13163"/>
                  <a:pt x="972396" y="22417"/>
                  <a:pt x="978443" y="28464"/>
                </a:cubicBezTo>
                <a:cubicBezTo>
                  <a:pt x="982001" y="32022"/>
                  <a:pt x="984930" y="36347"/>
                  <a:pt x="989117" y="39138"/>
                </a:cubicBezTo>
                <a:cubicBezTo>
                  <a:pt x="992238" y="41218"/>
                  <a:pt x="996436" y="41019"/>
                  <a:pt x="999791" y="42696"/>
                </a:cubicBezTo>
                <a:cubicBezTo>
                  <a:pt x="1024221" y="54910"/>
                  <a:pt x="993933" y="46505"/>
                  <a:pt x="1028255" y="53369"/>
                </a:cubicBezTo>
                <a:cubicBezTo>
                  <a:pt x="1032999" y="55741"/>
                  <a:pt x="1038737" y="56735"/>
                  <a:pt x="1042487" y="60485"/>
                </a:cubicBezTo>
                <a:cubicBezTo>
                  <a:pt x="1045139" y="63137"/>
                  <a:pt x="1043393" y="68507"/>
                  <a:pt x="1046045" y="71159"/>
                </a:cubicBezTo>
                <a:cubicBezTo>
                  <a:pt x="1048697" y="73811"/>
                  <a:pt x="1053364" y="73040"/>
                  <a:pt x="1056719" y="74717"/>
                </a:cubicBezTo>
                <a:cubicBezTo>
                  <a:pt x="1060544" y="76629"/>
                  <a:pt x="1063835" y="79461"/>
                  <a:pt x="1067393" y="81833"/>
                </a:cubicBezTo>
                <a:cubicBezTo>
                  <a:pt x="1090994" y="129035"/>
                  <a:pt x="1059007" y="73447"/>
                  <a:pt x="1085183" y="99623"/>
                </a:cubicBezTo>
                <a:cubicBezTo>
                  <a:pt x="1087835" y="102275"/>
                  <a:pt x="1085076" y="109500"/>
                  <a:pt x="1088741" y="110297"/>
                </a:cubicBezTo>
                <a:cubicBezTo>
                  <a:pt x="1114342" y="115863"/>
                  <a:pt x="1140966" y="114622"/>
                  <a:pt x="1167016" y="117413"/>
                </a:cubicBezTo>
                <a:cubicBezTo>
                  <a:pt x="1174189" y="118182"/>
                  <a:pt x="1181248" y="119785"/>
                  <a:pt x="1188364" y="120971"/>
                </a:cubicBezTo>
                <a:cubicBezTo>
                  <a:pt x="1194294" y="123343"/>
                  <a:pt x="1200095" y="126067"/>
                  <a:pt x="1206154" y="128087"/>
                </a:cubicBezTo>
                <a:cubicBezTo>
                  <a:pt x="1210793" y="129633"/>
                  <a:pt x="1216140" y="129219"/>
                  <a:pt x="1220386" y="131645"/>
                </a:cubicBezTo>
                <a:cubicBezTo>
                  <a:pt x="1224755" y="134141"/>
                  <a:pt x="1227502" y="138761"/>
                  <a:pt x="1231060" y="142319"/>
                </a:cubicBezTo>
                <a:lnTo>
                  <a:pt x="1344915" y="135203"/>
                </a:lnTo>
                <a:cubicBezTo>
                  <a:pt x="1355626" y="134419"/>
                  <a:pt x="1366518" y="134250"/>
                  <a:pt x="1376937" y="131645"/>
                </a:cubicBezTo>
                <a:cubicBezTo>
                  <a:pt x="1381086" y="130608"/>
                  <a:pt x="1383430" y="125425"/>
                  <a:pt x="1387611" y="124529"/>
                </a:cubicBezTo>
                <a:cubicBezTo>
                  <a:pt x="1400420" y="121784"/>
                  <a:pt x="1413703" y="122157"/>
                  <a:pt x="1426749" y="120971"/>
                </a:cubicBezTo>
                <a:lnTo>
                  <a:pt x="1465886" y="113855"/>
                </a:lnTo>
                <a:cubicBezTo>
                  <a:pt x="1470681" y="112896"/>
                  <a:pt x="1475623" y="112223"/>
                  <a:pt x="1480118" y="110297"/>
                </a:cubicBezTo>
                <a:cubicBezTo>
                  <a:pt x="1528399" y="89605"/>
                  <a:pt x="1456489" y="114615"/>
                  <a:pt x="1501466" y="99623"/>
                </a:cubicBezTo>
                <a:cubicBezTo>
                  <a:pt x="1502652" y="96065"/>
                  <a:pt x="1502372" y="91601"/>
                  <a:pt x="1505024" y="88949"/>
                </a:cubicBezTo>
                <a:cubicBezTo>
                  <a:pt x="1507676" y="86297"/>
                  <a:pt x="1512343" y="87068"/>
                  <a:pt x="1515698" y="85391"/>
                </a:cubicBezTo>
                <a:cubicBezTo>
                  <a:pt x="1519523" y="83479"/>
                  <a:pt x="1522814" y="80647"/>
                  <a:pt x="1526372" y="78275"/>
                </a:cubicBezTo>
                <a:cubicBezTo>
                  <a:pt x="1538333" y="79984"/>
                  <a:pt x="1560285" y="82923"/>
                  <a:pt x="1572626" y="85391"/>
                </a:cubicBezTo>
                <a:cubicBezTo>
                  <a:pt x="1583348" y="87535"/>
                  <a:pt x="1593956" y="90216"/>
                  <a:pt x="1604647" y="92507"/>
                </a:cubicBezTo>
                <a:cubicBezTo>
                  <a:pt x="1610560" y="93774"/>
                  <a:pt x="1616507" y="94879"/>
                  <a:pt x="1622437" y="96065"/>
                </a:cubicBezTo>
                <a:cubicBezTo>
                  <a:pt x="1625995" y="98437"/>
                  <a:pt x="1629286" y="101269"/>
                  <a:pt x="1633111" y="103181"/>
                </a:cubicBezTo>
                <a:cubicBezTo>
                  <a:pt x="1652680" y="112669"/>
                  <a:pt x="1724728" y="96361"/>
                  <a:pt x="1746966" y="106739"/>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8"/>
          <p:cNvGrpSpPr/>
          <p:nvPr/>
        </p:nvGrpSpPr>
        <p:grpSpPr>
          <a:xfrm>
            <a:off x="0" y="526050"/>
            <a:ext cx="1828800" cy="1554541"/>
            <a:chOff x="0" y="2732537"/>
            <a:chExt cx="1828800" cy="1554541"/>
          </a:xfrm>
        </p:grpSpPr>
        <p:sp>
          <p:nvSpPr>
            <p:cNvPr id="30" name="TextBox 29"/>
            <p:cNvSpPr txBox="1"/>
            <p:nvPr/>
          </p:nvSpPr>
          <p:spPr>
            <a:xfrm>
              <a:off x="0" y="2732537"/>
              <a:ext cx="1828800" cy="1077218"/>
            </a:xfrm>
            <a:prstGeom prst="rect">
              <a:avLst/>
            </a:prstGeom>
            <a:noFill/>
            <a:effectLst>
              <a:outerShdw blurRad="50800" dist="38100" dir="8100000" algn="tr" rotWithShape="0">
                <a:prstClr val="black"/>
              </a:outerShdw>
            </a:effectLst>
          </p:spPr>
          <p:txBody>
            <a:bodyPr wrap="square" rtlCol="0">
              <a:spAutoFit/>
            </a:bodyPr>
            <a:lstStyle/>
            <a:p>
              <a:r>
                <a:rPr lang="en-US" sz="3200" b="1" dirty="0" smtClean="0">
                  <a:solidFill>
                    <a:srgbClr val="FF0000"/>
                  </a:solidFill>
                  <a:effectLst>
                    <a:outerShdw blurRad="38100" dist="38100" dir="2700000" algn="tl">
                      <a:srgbClr val="000000"/>
                    </a:outerShdw>
                  </a:effectLst>
                </a:rPr>
                <a:t>Traveler’s Rest</a:t>
              </a:r>
              <a:endParaRPr lang="en-US" sz="3200" b="1" dirty="0">
                <a:solidFill>
                  <a:srgbClr val="FF0000"/>
                </a:solidFill>
                <a:effectLst>
                  <a:outerShdw blurRad="38100" dist="38100" dir="2700000" algn="tl">
                    <a:srgbClr val="000000"/>
                  </a:outerShdw>
                </a:effectLst>
              </a:endParaRPr>
            </a:p>
          </p:txBody>
        </p:sp>
        <p:sp>
          <p:nvSpPr>
            <p:cNvPr id="31" name="5-Point Star 30"/>
            <p:cNvSpPr/>
            <p:nvPr/>
          </p:nvSpPr>
          <p:spPr>
            <a:xfrm>
              <a:off x="129208" y="3906078"/>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2166609" y="793230"/>
            <a:ext cx="544370" cy="380703"/>
          </a:xfrm>
          <a:custGeom>
            <a:avLst/>
            <a:gdLst>
              <a:gd name="connsiteX0" fmla="*/ 0 w 506732"/>
              <a:gd name="connsiteY0" fmla="*/ 355797 h 355797"/>
              <a:gd name="connsiteX1" fmla="*/ 0 w 506732"/>
              <a:gd name="connsiteY1" fmla="*/ 355797 h 355797"/>
              <a:gd name="connsiteX2" fmla="*/ 24906 w 506732"/>
              <a:gd name="connsiteY2" fmla="*/ 334449 h 355797"/>
              <a:gd name="connsiteX3" fmla="*/ 42695 w 506732"/>
              <a:gd name="connsiteY3" fmla="*/ 316660 h 355797"/>
              <a:gd name="connsiteX4" fmla="*/ 71159 w 506732"/>
              <a:gd name="connsiteY4" fmla="*/ 305986 h 355797"/>
              <a:gd name="connsiteX5" fmla="*/ 81833 w 506732"/>
              <a:gd name="connsiteY5" fmla="*/ 298870 h 355797"/>
              <a:gd name="connsiteX6" fmla="*/ 96065 w 506732"/>
              <a:gd name="connsiteY6" fmla="*/ 295312 h 355797"/>
              <a:gd name="connsiteX7" fmla="*/ 106739 w 506732"/>
              <a:gd name="connsiteY7" fmla="*/ 288196 h 355797"/>
              <a:gd name="connsiteX8" fmla="*/ 152993 w 506732"/>
              <a:gd name="connsiteY8" fmla="*/ 273964 h 355797"/>
              <a:gd name="connsiteX9" fmla="*/ 156551 w 506732"/>
              <a:gd name="connsiteY9" fmla="*/ 263290 h 355797"/>
              <a:gd name="connsiteX10" fmla="*/ 174341 w 506732"/>
              <a:gd name="connsiteY10" fmla="*/ 241942 h 355797"/>
              <a:gd name="connsiteX11" fmla="*/ 177899 w 506732"/>
              <a:gd name="connsiteY11" fmla="*/ 231268 h 355797"/>
              <a:gd name="connsiteX12" fmla="*/ 185015 w 506732"/>
              <a:gd name="connsiteY12" fmla="*/ 206362 h 355797"/>
              <a:gd name="connsiteX13" fmla="*/ 188572 w 506732"/>
              <a:gd name="connsiteY13" fmla="*/ 174340 h 355797"/>
              <a:gd name="connsiteX14" fmla="*/ 206362 w 506732"/>
              <a:gd name="connsiteY14" fmla="*/ 160109 h 355797"/>
              <a:gd name="connsiteX15" fmla="*/ 220594 w 506732"/>
              <a:gd name="connsiteY15" fmla="*/ 152993 h 355797"/>
              <a:gd name="connsiteX16" fmla="*/ 224152 w 506732"/>
              <a:gd name="connsiteY16" fmla="*/ 142319 h 355797"/>
              <a:gd name="connsiteX17" fmla="*/ 234826 w 506732"/>
              <a:gd name="connsiteY17" fmla="*/ 138761 h 355797"/>
              <a:gd name="connsiteX18" fmla="*/ 245500 w 506732"/>
              <a:gd name="connsiteY18" fmla="*/ 131645 h 355797"/>
              <a:gd name="connsiteX19" fmla="*/ 266848 w 506732"/>
              <a:gd name="connsiteY19" fmla="*/ 124529 h 355797"/>
              <a:gd name="connsiteX20" fmla="*/ 277522 w 506732"/>
              <a:gd name="connsiteY20" fmla="*/ 117413 h 355797"/>
              <a:gd name="connsiteX21" fmla="*/ 323776 w 506732"/>
              <a:gd name="connsiteY21" fmla="*/ 103181 h 355797"/>
              <a:gd name="connsiteX22" fmla="*/ 345123 w 506732"/>
              <a:gd name="connsiteY22" fmla="*/ 92507 h 355797"/>
              <a:gd name="connsiteX23" fmla="*/ 355797 w 506732"/>
              <a:gd name="connsiteY23" fmla="*/ 85391 h 355797"/>
              <a:gd name="connsiteX24" fmla="*/ 366471 w 506732"/>
              <a:gd name="connsiteY24" fmla="*/ 81833 h 355797"/>
              <a:gd name="connsiteX25" fmla="*/ 377145 w 506732"/>
              <a:gd name="connsiteY25" fmla="*/ 74717 h 355797"/>
              <a:gd name="connsiteX26" fmla="*/ 402051 w 506732"/>
              <a:gd name="connsiteY26" fmla="*/ 67601 h 355797"/>
              <a:gd name="connsiteX27" fmla="*/ 412725 w 506732"/>
              <a:gd name="connsiteY27" fmla="*/ 60485 h 355797"/>
              <a:gd name="connsiteX28" fmla="*/ 426957 w 506732"/>
              <a:gd name="connsiteY28" fmla="*/ 56927 h 355797"/>
              <a:gd name="connsiteX29" fmla="*/ 444747 w 506732"/>
              <a:gd name="connsiteY29" fmla="*/ 49811 h 355797"/>
              <a:gd name="connsiteX30" fmla="*/ 455421 w 506732"/>
              <a:gd name="connsiteY30" fmla="*/ 46253 h 355797"/>
              <a:gd name="connsiteX31" fmla="*/ 480327 w 506732"/>
              <a:gd name="connsiteY31" fmla="*/ 35579 h 355797"/>
              <a:gd name="connsiteX32" fmla="*/ 491001 w 506732"/>
              <a:gd name="connsiteY32" fmla="*/ 28463 h 355797"/>
              <a:gd name="connsiteX33" fmla="*/ 501674 w 506732"/>
              <a:gd name="connsiteY33" fmla="*/ 24905 h 355797"/>
              <a:gd name="connsiteX34" fmla="*/ 505232 w 506732"/>
              <a:gd name="connsiteY34" fmla="*/ 0 h 35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732" h="355797">
                <a:moveTo>
                  <a:pt x="0" y="355797"/>
                </a:moveTo>
                <a:lnTo>
                  <a:pt x="0" y="355797"/>
                </a:lnTo>
                <a:cubicBezTo>
                  <a:pt x="8302" y="348681"/>
                  <a:pt x="17591" y="342576"/>
                  <a:pt x="24906" y="334449"/>
                </a:cubicBezTo>
                <a:cubicBezTo>
                  <a:pt x="43747" y="313514"/>
                  <a:pt x="19886" y="324262"/>
                  <a:pt x="42695" y="316660"/>
                </a:cubicBezTo>
                <a:cubicBezTo>
                  <a:pt x="67727" y="299972"/>
                  <a:pt x="35986" y="319176"/>
                  <a:pt x="71159" y="305986"/>
                </a:cubicBezTo>
                <a:cubicBezTo>
                  <a:pt x="75163" y="304485"/>
                  <a:pt x="77903" y="300554"/>
                  <a:pt x="81833" y="298870"/>
                </a:cubicBezTo>
                <a:cubicBezTo>
                  <a:pt x="86328" y="296944"/>
                  <a:pt x="91321" y="296498"/>
                  <a:pt x="96065" y="295312"/>
                </a:cubicBezTo>
                <a:cubicBezTo>
                  <a:pt x="99623" y="292940"/>
                  <a:pt x="102792" y="289841"/>
                  <a:pt x="106739" y="288196"/>
                </a:cubicBezTo>
                <a:cubicBezTo>
                  <a:pt x="125070" y="280558"/>
                  <a:pt x="135812" y="278259"/>
                  <a:pt x="152993" y="273964"/>
                </a:cubicBezTo>
                <a:cubicBezTo>
                  <a:pt x="154179" y="270406"/>
                  <a:pt x="154471" y="266411"/>
                  <a:pt x="156551" y="263290"/>
                </a:cubicBezTo>
                <a:cubicBezTo>
                  <a:pt x="172289" y="239683"/>
                  <a:pt x="162700" y="265224"/>
                  <a:pt x="174341" y="241942"/>
                </a:cubicBezTo>
                <a:cubicBezTo>
                  <a:pt x="176018" y="238587"/>
                  <a:pt x="176821" y="234860"/>
                  <a:pt x="177899" y="231268"/>
                </a:cubicBezTo>
                <a:cubicBezTo>
                  <a:pt x="180380" y="222998"/>
                  <a:pt x="182643" y="214664"/>
                  <a:pt x="185015" y="206362"/>
                </a:cubicBezTo>
                <a:cubicBezTo>
                  <a:pt x="186201" y="195688"/>
                  <a:pt x="185967" y="184759"/>
                  <a:pt x="188572" y="174340"/>
                </a:cubicBezTo>
                <a:cubicBezTo>
                  <a:pt x="191778" y="161514"/>
                  <a:pt x="196886" y="164170"/>
                  <a:pt x="206362" y="160109"/>
                </a:cubicBezTo>
                <a:cubicBezTo>
                  <a:pt x="211237" y="158020"/>
                  <a:pt x="215850" y="155365"/>
                  <a:pt x="220594" y="152993"/>
                </a:cubicBezTo>
                <a:cubicBezTo>
                  <a:pt x="221780" y="149435"/>
                  <a:pt x="221500" y="144971"/>
                  <a:pt x="224152" y="142319"/>
                </a:cubicBezTo>
                <a:cubicBezTo>
                  <a:pt x="226804" y="139667"/>
                  <a:pt x="231471" y="140438"/>
                  <a:pt x="234826" y="138761"/>
                </a:cubicBezTo>
                <a:cubicBezTo>
                  <a:pt x="238651" y="136849"/>
                  <a:pt x="241592" y="133382"/>
                  <a:pt x="245500" y="131645"/>
                </a:cubicBezTo>
                <a:cubicBezTo>
                  <a:pt x="252354" y="128599"/>
                  <a:pt x="260607" y="128690"/>
                  <a:pt x="266848" y="124529"/>
                </a:cubicBezTo>
                <a:cubicBezTo>
                  <a:pt x="270406" y="122157"/>
                  <a:pt x="273592" y="119097"/>
                  <a:pt x="277522" y="117413"/>
                </a:cubicBezTo>
                <a:cubicBezTo>
                  <a:pt x="299223" y="108112"/>
                  <a:pt x="295044" y="122336"/>
                  <a:pt x="323776" y="103181"/>
                </a:cubicBezTo>
                <a:cubicBezTo>
                  <a:pt x="354368" y="82787"/>
                  <a:pt x="315662" y="107238"/>
                  <a:pt x="345123" y="92507"/>
                </a:cubicBezTo>
                <a:cubicBezTo>
                  <a:pt x="348948" y="90595"/>
                  <a:pt x="351972" y="87303"/>
                  <a:pt x="355797" y="85391"/>
                </a:cubicBezTo>
                <a:cubicBezTo>
                  <a:pt x="359152" y="83714"/>
                  <a:pt x="363116" y="83510"/>
                  <a:pt x="366471" y="81833"/>
                </a:cubicBezTo>
                <a:cubicBezTo>
                  <a:pt x="370296" y="79921"/>
                  <a:pt x="373320" y="76629"/>
                  <a:pt x="377145" y="74717"/>
                </a:cubicBezTo>
                <a:cubicBezTo>
                  <a:pt x="382249" y="72165"/>
                  <a:pt x="397491" y="68741"/>
                  <a:pt x="402051" y="67601"/>
                </a:cubicBezTo>
                <a:cubicBezTo>
                  <a:pt x="405609" y="65229"/>
                  <a:pt x="408795" y="62169"/>
                  <a:pt x="412725" y="60485"/>
                </a:cubicBezTo>
                <a:cubicBezTo>
                  <a:pt x="417220" y="58559"/>
                  <a:pt x="422318" y="58473"/>
                  <a:pt x="426957" y="56927"/>
                </a:cubicBezTo>
                <a:cubicBezTo>
                  <a:pt x="433016" y="54907"/>
                  <a:pt x="438767" y="52054"/>
                  <a:pt x="444747" y="49811"/>
                </a:cubicBezTo>
                <a:cubicBezTo>
                  <a:pt x="448259" y="48494"/>
                  <a:pt x="452066" y="47930"/>
                  <a:pt x="455421" y="46253"/>
                </a:cubicBezTo>
                <a:cubicBezTo>
                  <a:pt x="479992" y="33967"/>
                  <a:pt x="450707" y="42984"/>
                  <a:pt x="480327" y="35579"/>
                </a:cubicBezTo>
                <a:cubicBezTo>
                  <a:pt x="483885" y="33207"/>
                  <a:pt x="487176" y="30375"/>
                  <a:pt x="491001" y="28463"/>
                </a:cubicBezTo>
                <a:cubicBezTo>
                  <a:pt x="494355" y="26786"/>
                  <a:pt x="499022" y="27557"/>
                  <a:pt x="501674" y="24905"/>
                </a:cubicBezTo>
                <a:cubicBezTo>
                  <a:pt x="506732" y="19847"/>
                  <a:pt x="505232" y="5187"/>
                  <a:pt x="505232" y="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925074" y="3013606"/>
            <a:ext cx="618651" cy="552017"/>
          </a:xfrm>
          <a:custGeom>
            <a:avLst/>
            <a:gdLst>
              <a:gd name="connsiteX0" fmla="*/ 0 w 618651"/>
              <a:gd name="connsiteY0" fmla="*/ 523023 h 552017"/>
              <a:gd name="connsiteX1" fmla="*/ 0 w 618651"/>
              <a:gd name="connsiteY1" fmla="*/ 523023 h 552017"/>
              <a:gd name="connsiteX2" fmla="*/ 28464 w 618651"/>
              <a:gd name="connsiteY2" fmla="*/ 508791 h 552017"/>
              <a:gd name="connsiteX3" fmla="*/ 106739 w 618651"/>
              <a:gd name="connsiteY3" fmla="*/ 498117 h 552017"/>
              <a:gd name="connsiteX4" fmla="*/ 117413 w 618651"/>
              <a:gd name="connsiteY4" fmla="*/ 491001 h 552017"/>
              <a:gd name="connsiteX5" fmla="*/ 160109 w 618651"/>
              <a:gd name="connsiteY5" fmla="*/ 498117 h 552017"/>
              <a:gd name="connsiteX6" fmla="*/ 174341 w 618651"/>
              <a:gd name="connsiteY6" fmla="*/ 508791 h 552017"/>
              <a:gd name="connsiteX7" fmla="*/ 185015 w 618651"/>
              <a:gd name="connsiteY7" fmla="*/ 512349 h 552017"/>
              <a:gd name="connsiteX8" fmla="*/ 188573 w 618651"/>
              <a:gd name="connsiteY8" fmla="*/ 523023 h 552017"/>
              <a:gd name="connsiteX9" fmla="*/ 209921 w 618651"/>
              <a:gd name="connsiteY9" fmla="*/ 533697 h 552017"/>
              <a:gd name="connsiteX10" fmla="*/ 234826 w 618651"/>
              <a:gd name="connsiteY10" fmla="*/ 551487 h 552017"/>
              <a:gd name="connsiteX11" fmla="*/ 245500 w 618651"/>
              <a:gd name="connsiteY11" fmla="*/ 547929 h 552017"/>
              <a:gd name="connsiteX12" fmla="*/ 252616 w 618651"/>
              <a:gd name="connsiteY12" fmla="*/ 537255 h 552017"/>
              <a:gd name="connsiteX13" fmla="*/ 263290 w 618651"/>
              <a:gd name="connsiteY13" fmla="*/ 533697 h 552017"/>
              <a:gd name="connsiteX14" fmla="*/ 266848 w 618651"/>
              <a:gd name="connsiteY14" fmla="*/ 523023 h 552017"/>
              <a:gd name="connsiteX15" fmla="*/ 288196 w 618651"/>
              <a:gd name="connsiteY15" fmla="*/ 512349 h 552017"/>
              <a:gd name="connsiteX16" fmla="*/ 295312 w 618651"/>
              <a:gd name="connsiteY16" fmla="*/ 501675 h 552017"/>
              <a:gd name="connsiteX17" fmla="*/ 309544 w 618651"/>
              <a:gd name="connsiteY17" fmla="*/ 487443 h 552017"/>
              <a:gd name="connsiteX18" fmla="*/ 313102 w 618651"/>
              <a:gd name="connsiteY18" fmla="*/ 455421 h 552017"/>
              <a:gd name="connsiteX19" fmla="*/ 330892 w 618651"/>
              <a:gd name="connsiteY19" fmla="*/ 441189 h 552017"/>
              <a:gd name="connsiteX20" fmla="*/ 341566 w 618651"/>
              <a:gd name="connsiteY20" fmla="*/ 434073 h 552017"/>
              <a:gd name="connsiteX21" fmla="*/ 366472 w 618651"/>
              <a:gd name="connsiteY21" fmla="*/ 402052 h 552017"/>
              <a:gd name="connsiteX22" fmla="*/ 373587 w 618651"/>
              <a:gd name="connsiteY22" fmla="*/ 391378 h 552017"/>
              <a:gd name="connsiteX23" fmla="*/ 384261 w 618651"/>
              <a:gd name="connsiteY23" fmla="*/ 387820 h 552017"/>
              <a:gd name="connsiteX24" fmla="*/ 387819 w 618651"/>
              <a:gd name="connsiteY24" fmla="*/ 377146 h 552017"/>
              <a:gd name="connsiteX25" fmla="*/ 409167 w 618651"/>
              <a:gd name="connsiteY25" fmla="*/ 366472 h 552017"/>
              <a:gd name="connsiteX26" fmla="*/ 419841 w 618651"/>
              <a:gd name="connsiteY26" fmla="*/ 359356 h 552017"/>
              <a:gd name="connsiteX27" fmla="*/ 423399 w 618651"/>
              <a:gd name="connsiteY27" fmla="*/ 345124 h 552017"/>
              <a:gd name="connsiteX28" fmla="*/ 444747 w 618651"/>
              <a:gd name="connsiteY28" fmla="*/ 330892 h 552017"/>
              <a:gd name="connsiteX29" fmla="*/ 448305 w 618651"/>
              <a:gd name="connsiteY29" fmla="*/ 320218 h 552017"/>
              <a:gd name="connsiteX30" fmla="*/ 458979 w 618651"/>
              <a:gd name="connsiteY30" fmla="*/ 309544 h 552017"/>
              <a:gd name="connsiteX31" fmla="*/ 466095 w 618651"/>
              <a:gd name="connsiteY31" fmla="*/ 298870 h 552017"/>
              <a:gd name="connsiteX32" fmla="*/ 476769 w 618651"/>
              <a:gd name="connsiteY32" fmla="*/ 273964 h 552017"/>
              <a:gd name="connsiteX33" fmla="*/ 480327 w 618651"/>
              <a:gd name="connsiteY33" fmla="*/ 263290 h 552017"/>
              <a:gd name="connsiteX34" fmla="*/ 487443 w 618651"/>
              <a:gd name="connsiteY34" fmla="*/ 245501 h 552017"/>
              <a:gd name="connsiteX35" fmla="*/ 498117 w 618651"/>
              <a:gd name="connsiteY35" fmla="*/ 220595 h 552017"/>
              <a:gd name="connsiteX36" fmla="*/ 501675 w 618651"/>
              <a:gd name="connsiteY36" fmla="*/ 209921 h 552017"/>
              <a:gd name="connsiteX37" fmla="*/ 512349 w 618651"/>
              <a:gd name="connsiteY37" fmla="*/ 206363 h 552017"/>
              <a:gd name="connsiteX38" fmla="*/ 515907 w 618651"/>
              <a:gd name="connsiteY38" fmla="*/ 195689 h 552017"/>
              <a:gd name="connsiteX39" fmla="*/ 523022 w 618651"/>
              <a:gd name="connsiteY39" fmla="*/ 185015 h 552017"/>
              <a:gd name="connsiteX40" fmla="*/ 526580 w 618651"/>
              <a:gd name="connsiteY40" fmla="*/ 170783 h 552017"/>
              <a:gd name="connsiteX41" fmla="*/ 537254 w 618651"/>
              <a:gd name="connsiteY41" fmla="*/ 160109 h 552017"/>
              <a:gd name="connsiteX42" fmla="*/ 555044 w 618651"/>
              <a:gd name="connsiteY42" fmla="*/ 142319 h 552017"/>
              <a:gd name="connsiteX43" fmla="*/ 569276 w 618651"/>
              <a:gd name="connsiteY43" fmla="*/ 120971 h 552017"/>
              <a:gd name="connsiteX44" fmla="*/ 590624 w 618651"/>
              <a:gd name="connsiteY44" fmla="*/ 103182 h 552017"/>
              <a:gd name="connsiteX45" fmla="*/ 601298 w 618651"/>
              <a:gd name="connsiteY45" fmla="*/ 71160 h 552017"/>
              <a:gd name="connsiteX46" fmla="*/ 604856 w 618651"/>
              <a:gd name="connsiteY46" fmla="*/ 60486 h 552017"/>
              <a:gd name="connsiteX47" fmla="*/ 615530 w 618651"/>
              <a:gd name="connsiteY47" fmla="*/ 39138 h 552017"/>
              <a:gd name="connsiteX48" fmla="*/ 608414 w 618651"/>
              <a:gd name="connsiteY48" fmla="*/ 0 h 55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18651" h="552017">
                <a:moveTo>
                  <a:pt x="0" y="523023"/>
                </a:moveTo>
                <a:lnTo>
                  <a:pt x="0" y="523023"/>
                </a:lnTo>
                <a:cubicBezTo>
                  <a:pt x="9488" y="518279"/>
                  <a:pt x="18134" y="511201"/>
                  <a:pt x="28464" y="508791"/>
                </a:cubicBezTo>
                <a:cubicBezTo>
                  <a:pt x="54108" y="502807"/>
                  <a:pt x="106739" y="498117"/>
                  <a:pt x="106739" y="498117"/>
                </a:cubicBezTo>
                <a:cubicBezTo>
                  <a:pt x="110297" y="495745"/>
                  <a:pt x="113152" y="491356"/>
                  <a:pt x="117413" y="491001"/>
                </a:cubicBezTo>
                <a:cubicBezTo>
                  <a:pt x="136479" y="489412"/>
                  <a:pt x="145072" y="493105"/>
                  <a:pt x="160109" y="498117"/>
                </a:cubicBezTo>
                <a:cubicBezTo>
                  <a:pt x="164853" y="501675"/>
                  <a:pt x="169192" y="505849"/>
                  <a:pt x="174341" y="508791"/>
                </a:cubicBezTo>
                <a:cubicBezTo>
                  <a:pt x="177597" y="510652"/>
                  <a:pt x="182363" y="509697"/>
                  <a:pt x="185015" y="512349"/>
                </a:cubicBezTo>
                <a:cubicBezTo>
                  <a:pt x="187667" y="515001"/>
                  <a:pt x="186230" y="520094"/>
                  <a:pt x="188573" y="523023"/>
                </a:cubicBezTo>
                <a:cubicBezTo>
                  <a:pt x="193589" y="529293"/>
                  <a:pt x="202889" y="531353"/>
                  <a:pt x="209921" y="533697"/>
                </a:cubicBezTo>
                <a:cubicBezTo>
                  <a:pt x="216941" y="540717"/>
                  <a:pt x="223898" y="549926"/>
                  <a:pt x="234826" y="551487"/>
                </a:cubicBezTo>
                <a:cubicBezTo>
                  <a:pt x="238539" y="552017"/>
                  <a:pt x="241942" y="549115"/>
                  <a:pt x="245500" y="547929"/>
                </a:cubicBezTo>
                <a:cubicBezTo>
                  <a:pt x="247872" y="544371"/>
                  <a:pt x="249277" y="539926"/>
                  <a:pt x="252616" y="537255"/>
                </a:cubicBezTo>
                <a:cubicBezTo>
                  <a:pt x="255545" y="534912"/>
                  <a:pt x="260638" y="536349"/>
                  <a:pt x="263290" y="533697"/>
                </a:cubicBezTo>
                <a:cubicBezTo>
                  <a:pt x="265942" y="531045"/>
                  <a:pt x="264505" y="525952"/>
                  <a:pt x="266848" y="523023"/>
                </a:cubicBezTo>
                <a:cubicBezTo>
                  <a:pt x="271864" y="516753"/>
                  <a:pt x="281164" y="514693"/>
                  <a:pt x="288196" y="512349"/>
                </a:cubicBezTo>
                <a:cubicBezTo>
                  <a:pt x="290568" y="508791"/>
                  <a:pt x="291973" y="504346"/>
                  <a:pt x="295312" y="501675"/>
                </a:cubicBezTo>
                <a:cubicBezTo>
                  <a:pt x="312563" y="487874"/>
                  <a:pt x="301781" y="510732"/>
                  <a:pt x="309544" y="487443"/>
                </a:cubicBezTo>
                <a:cubicBezTo>
                  <a:pt x="310730" y="476769"/>
                  <a:pt x="310497" y="465840"/>
                  <a:pt x="313102" y="455421"/>
                </a:cubicBezTo>
                <a:cubicBezTo>
                  <a:pt x="316529" y="441712"/>
                  <a:pt x="321221" y="446024"/>
                  <a:pt x="330892" y="441189"/>
                </a:cubicBezTo>
                <a:cubicBezTo>
                  <a:pt x="334717" y="439277"/>
                  <a:pt x="338008" y="436445"/>
                  <a:pt x="341566" y="434073"/>
                </a:cubicBezTo>
                <a:cubicBezTo>
                  <a:pt x="351290" y="404902"/>
                  <a:pt x="334467" y="450067"/>
                  <a:pt x="366472" y="402052"/>
                </a:cubicBezTo>
                <a:cubicBezTo>
                  <a:pt x="368844" y="398494"/>
                  <a:pt x="370248" y="394049"/>
                  <a:pt x="373587" y="391378"/>
                </a:cubicBezTo>
                <a:cubicBezTo>
                  <a:pt x="376516" y="389035"/>
                  <a:pt x="380703" y="389006"/>
                  <a:pt x="384261" y="387820"/>
                </a:cubicBezTo>
                <a:cubicBezTo>
                  <a:pt x="385447" y="384262"/>
                  <a:pt x="385476" y="380075"/>
                  <a:pt x="387819" y="377146"/>
                </a:cubicBezTo>
                <a:cubicBezTo>
                  <a:pt x="394617" y="368649"/>
                  <a:pt x="400573" y="370769"/>
                  <a:pt x="409167" y="366472"/>
                </a:cubicBezTo>
                <a:cubicBezTo>
                  <a:pt x="412992" y="364560"/>
                  <a:pt x="416283" y="361728"/>
                  <a:pt x="419841" y="359356"/>
                </a:cubicBezTo>
                <a:cubicBezTo>
                  <a:pt x="421027" y="354612"/>
                  <a:pt x="420973" y="349370"/>
                  <a:pt x="423399" y="345124"/>
                </a:cubicBezTo>
                <a:cubicBezTo>
                  <a:pt x="429670" y="334150"/>
                  <a:pt x="434558" y="334288"/>
                  <a:pt x="444747" y="330892"/>
                </a:cubicBezTo>
                <a:cubicBezTo>
                  <a:pt x="445933" y="327334"/>
                  <a:pt x="446225" y="323339"/>
                  <a:pt x="448305" y="320218"/>
                </a:cubicBezTo>
                <a:cubicBezTo>
                  <a:pt x="451096" y="316031"/>
                  <a:pt x="455758" y="313410"/>
                  <a:pt x="458979" y="309544"/>
                </a:cubicBezTo>
                <a:cubicBezTo>
                  <a:pt x="461717" y="306259"/>
                  <a:pt x="463723" y="302428"/>
                  <a:pt x="466095" y="298870"/>
                </a:cubicBezTo>
                <a:cubicBezTo>
                  <a:pt x="473500" y="269250"/>
                  <a:pt x="464483" y="298535"/>
                  <a:pt x="476769" y="273964"/>
                </a:cubicBezTo>
                <a:cubicBezTo>
                  <a:pt x="478446" y="270609"/>
                  <a:pt x="479010" y="266802"/>
                  <a:pt x="480327" y="263290"/>
                </a:cubicBezTo>
                <a:cubicBezTo>
                  <a:pt x="482570" y="257310"/>
                  <a:pt x="485423" y="251560"/>
                  <a:pt x="487443" y="245501"/>
                </a:cubicBezTo>
                <a:cubicBezTo>
                  <a:pt x="502254" y="201069"/>
                  <a:pt x="479355" y="258120"/>
                  <a:pt x="498117" y="220595"/>
                </a:cubicBezTo>
                <a:cubicBezTo>
                  <a:pt x="499794" y="217240"/>
                  <a:pt x="499023" y="212573"/>
                  <a:pt x="501675" y="209921"/>
                </a:cubicBezTo>
                <a:cubicBezTo>
                  <a:pt x="504327" y="207269"/>
                  <a:pt x="508791" y="207549"/>
                  <a:pt x="512349" y="206363"/>
                </a:cubicBezTo>
                <a:cubicBezTo>
                  <a:pt x="513535" y="202805"/>
                  <a:pt x="514230" y="199044"/>
                  <a:pt x="515907" y="195689"/>
                </a:cubicBezTo>
                <a:cubicBezTo>
                  <a:pt x="517819" y="191864"/>
                  <a:pt x="521338" y="188945"/>
                  <a:pt x="523022" y="185015"/>
                </a:cubicBezTo>
                <a:cubicBezTo>
                  <a:pt x="524948" y="180520"/>
                  <a:pt x="524154" y="175029"/>
                  <a:pt x="526580" y="170783"/>
                </a:cubicBezTo>
                <a:cubicBezTo>
                  <a:pt x="529076" y="166414"/>
                  <a:pt x="534033" y="163975"/>
                  <a:pt x="537254" y="160109"/>
                </a:cubicBezTo>
                <a:cubicBezTo>
                  <a:pt x="552079" y="142319"/>
                  <a:pt x="535475" y="155365"/>
                  <a:pt x="555044" y="142319"/>
                </a:cubicBezTo>
                <a:cubicBezTo>
                  <a:pt x="559788" y="135203"/>
                  <a:pt x="562160" y="125715"/>
                  <a:pt x="569276" y="120971"/>
                </a:cubicBezTo>
                <a:cubicBezTo>
                  <a:pt x="584136" y="111064"/>
                  <a:pt x="576926" y="116879"/>
                  <a:pt x="590624" y="103182"/>
                </a:cubicBezTo>
                <a:cubicBezTo>
                  <a:pt x="596622" y="73193"/>
                  <a:pt x="590250" y="96939"/>
                  <a:pt x="601298" y="71160"/>
                </a:cubicBezTo>
                <a:cubicBezTo>
                  <a:pt x="602775" y="67713"/>
                  <a:pt x="603179" y="63841"/>
                  <a:pt x="604856" y="60486"/>
                </a:cubicBezTo>
                <a:cubicBezTo>
                  <a:pt x="618651" y="32897"/>
                  <a:pt x="606587" y="65967"/>
                  <a:pt x="615530" y="39138"/>
                </a:cubicBezTo>
                <a:lnTo>
                  <a:pt x="608414" y="0"/>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526372" y="2686272"/>
            <a:ext cx="555044" cy="352240"/>
          </a:xfrm>
          <a:custGeom>
            <a:avLst/>
            <a:gdLst>
              <a:gd name="connsiteX0" fmla="*/ 0 w 555044"/>
              <a:gd name="connsiteY0" fmla="*/ 352240 h 352240"/>
              <a:gd name="connsiteX1" fmla="*/ 0 w 555044"/>
              <a:gd name="connsiteY1" fmla="*/ 352240 h 352240"/>
              <a:gd name="connsiteX2" fmla="*/ 10674 w 555044"/>
              <a:gd name="connsiteY2" fmla="*/ 298870 h 352240"/>
              <a:gd name="connsiteX3" fmla="*/ 17790 w 555044"/>
              <a:gd name="connsiteY3" fmla="*/ 284639 h 352240"/>
              <a:gd name="connsiteX4" fmla="*/ 28464 w 555044"/>
              <a:gd name="connsiteY4" fmla="*/ 281081 h 352240"/>
              <a:gd name="connsiteX5" fmla="*/ 49812 w 555044"/>
              <a:gd name="connsiteY5" fmla="*/ 259733 h 352240"/>
              <a:gd name="connsiteX6" fmla="*/ 60486 w 555044"/>
              <a:gd name="connsiteY6" fmla="*/ 252617 h 352240"/>
              <a:gd name="connsiteX7" fmla="*/ 85391 w 555044"/>
              <a:gd name="connsiteY7" fmla="*/ 231269 h 352240"/>
              <a:gd name="connsiteX8" fmla="*/ 88949 w 555044"/>
              <a:gd name="connsiteY8" fmla="*/ 220595 h 352240"/>
              <a:gd name="connsiteX9" fmla="*/ 96065 w 555044"/>
              <a:gd name="connsiteY9" fmla="*/ 209921 h 352240"/>
              <a:gd name="connsiteX10" fmla="*/ 99623 w 555044"/>
              <a:gd name="connsiteY10" fmla="*/ 195689 h 352240"/>
              <a:gd name="connsiteX11" fmla="*/ 106739 w 555044"/>
              <a:gd name="connsiteY11" fmla="*/ 185015 h 352240"/>
              <a:gd name="connsiteX12" fmla="*/ 117413 w 555044"/>
              <a:gd name="connsiteY12" fmla="*/ 163667 h 352240"/>
              <a:gd name="connsiteX13" fmla="*/ 128087 w 555044"/>
              <a:gd name="connsiteY13" fmla="*/ 160109 h 352240"/>
              <a:gd name="connsiteX14" fmla="*/ 138761 w 555044"/>
              <a:gd name="connsiteY14" fmla="*/ 138761 h 352240"/>
              <a:gd name="connsiteX15" fmla="*/ 142319 w 555044"/>
              <a:gd name="connsiteY15" fmla="*/ 128088 h 352240"/>
              <a:gd name="connsiteX16" fmla="*/ 152993 w 555044"/>
              <a:gd name="connsiteY16" fmla="*/ 124530 h 352240"/>
              <a:gd name="connsiteX17" fmla="*/ 156551 w 555044"/>
              <a:gd name="connsiteY17" fmla="*/ 113856 h 352240"/>
              <a:gd name="connsiteX18" fmla="*/ 177899 w 555044"/>
              <a:gd name="connsiteY18" fmla="*/ 103182 h 352240"/>
              <a:gd name="connsiteX19" fmla="*/ 188573 w 555044"/>
              <a:gd name="connsiteY19" fmla="*/ 96066 h 352240"/>
              <a:gd name="connsiteX20" fmla="*/ 199247 w 555044"/>
              <a:gd name="connsiteY20" fmla="*/ 92508 h 352240"/>
              <a:gd name="connsiteX21" fmla="*/ 209921 w 555044"/>
              <a:gd name="connsiteY21" fmla="*/ 85392 h 352240"/>
              <a:gd name="connsiteX22" fmla="*/ 224153 w 555044"/>
              <a:gd name="connsiteY22" fmla="*/ 81834 h 352240"/>
              <a:gd name="connsiteX23" fmla="*/ 281080 w 555044"/>
              <a:gd name="connsiteY23" fmla="*/ 67602 h 352240"/>
              <a:gd name="connsiteX24" fmla="*/ 298870 w 555044"/>
              <a:gd name="connsiteY24" fmla="*/ 74718 h 352240"/>
              <a:gd name="connsiteX25" fmla="*/ 309544 w 555044"/>
              <a:gd name="connsiteY25" fmla="*/ 78276 h 352240"/>
              <a:gd name="connsiteX26" fmla="*/ 320218 w 555044"/>
              <a:gd name="connsiteY26" fmla="*/ 85392 h 352240"/>
              <a:gd name="connsiteX27" fmla="*/ 334450 w 555044"/>
              <a:gd name="connsiteY27" fmla="*/ 88950 h 352240"/>
              <a:gd name="connsiteX28" fmla="*/ 352240 w 555044"/>
              <a:gd name="connsiteY28" fmla="*/ 96066 h 352240"/>
              <a:gd name="connsiteX29" fmla="*/ 402051 w 555044"/>
              <a:gd name="connsiteY29" fmla="*/ 103182 h 352240"/>
              <a:gd name="connsiteX30" fmla="*/ 437631 w 555044"/>
              <a:gd name="connsiteY30" fmla="*/ 99624 h 352240"/>
              <a:gd name="connsiteX31" fmla="*/ 444747 w 555044"/>
              <a:gd name="connsiteY31" fmla="*/ 88950 h 352240"/>
              <a:gd name="connsiteX32" fmla="*/ 455421 w 555044"/>
              <a:gd name="connsiteY32" fmla="*/ 81834 h 352240"/>
              <a:gd name="connsiteX33" fmla="*/ 458979 w 555044"/>
              <a:gd name="connsiteY33" fmla="*/ 71160 h 352240"/>
              <a:gd name="connsiteX34" fmla="*/ 469653 w 555044"/>
              <a:gd name="connsiteY34" fmla="*/ 67602 h 352240"/>
              <a:gd name="connsiteX35" fmla="*/ 480327 w 555044"/>
              <a:gd name="connsiteY35" fmla="*/ 60486 h 352240"/>
              <a:gd name="connsiteX36" fmla="*/ 487443 w 555044"/>
              <a:gd name="connsiteY36" fmla="*/ 49812 h 352240"/>
              <a:gd name="connsiteX37" fmla="*/ 491001 w 555044"/>
              <a:gd name="connsiteY37" fmla="*/ 39138 h 352240"/>
              <a:gd name="connsiteX38" fmla="*/ 523023 w 555044"/>
              <a:gd name="connsiteY38" fmla="*/ 21348 h 352240"/>
              <a:gd name="connsiteX39" fmla="*/ 533696 w 555044"/>
              <a:gd name="connsiteY39" fmla="*/ 14232 h 352240"/>
              <a:gd name="connsiteX40" fmla="*/ 555044 w 555044"/>
              <a:gd name="connsiteY40" fmla="*/ 3558 h 352240"/>
              <a:gd name="connsiteX41" fmla="*/ 555044 w 555044"/>
              <a:gd name="connsiteY41" fmla="*/ 0 h 35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55044" h="352240">
                <a:moveTo>
                  <a:pt x="0" y="352240"/>
                </a:moveTo>
                <a:lnTo>
                  <a:pt x="0" y="352240"/>
                </a:lnTo>
                <a:cubicBezTo>
                  <a:pt x="2236" y="332117"/>
                  <a:pt x="1664" y="316889"/>
                  <a:pt x="10674" y="298870"/>
                </a:cubicBezTo>
                <a:cubicBezTo>
                  <a:pt x="13046" y="294126"/>
                  <a:pt x="14040" y="288389"/>
                  <a:pt x="17790" y="284639"/>
                </a:cubicBezTo>
                <a:cubicBezTo>
                  <a:pt x="20442" y="281987"/>
                  <a:pt x="24906" y="282267"/>
                  <a:pt x="28464" y="281081"/>
                </a:cubicBezTo>
                <a:cubicBezTo>
                  <a:pt x="35580" y="273965"/>
                  <a:pt x="41439" y="265315"/>
                  <a:pt x="49812" y="259733"/>
                </a:cubicBezTo>
                <a:cubicBezTo>
                  <a:pt x="53370" y="257361"/>
                  <a:pt x="57239" y="255400"/>
                  <a:pt x="60486" y="252617"/>
                </a:cubicBezTo>
                <a:cubicBezTo>
                  <a:pt x="90682" y="226733"/>
                  <a:pt x="60886" y="247606"/>
                  <a:pt x="85391" y="231269"/>
                </a:cubicBezTo>
                <a:cubicBezTo>
                  <a:pt x="86577" y="227711"/>
                  <a:pt x="87272" y="223950"/>
                  <a:pt x="88949" y="220595"/>
                </a:cubicBezTo>
                <a:cubicBezTo>
                  <a:pt x="90861" y="216770"/>
                  <a:pt x="94381" y="213851"/>
                  <a:pt x="96065" y="209921"/>
                </a:cubicBezTo>
                <a:cubicBezTo>
                  <a:pt x="97991" y="205426"/>
                  <a:pt x="97697" y="200184"/>
                  <a:pt x="99623" y="195689"/>
                </a:cubicBezTo>
                <a:cubicBezTo>
                  <a:pt x="101307" y="191759"/>
                  <a:pt x="104827" y="188840"/>
                  <a:pt x="106739" y="185015"/>
                </a:cubicBezTo>
                <a:cubicBezTo>
                  <a:pt x="111036" y="176421"/>
                  <a:pt x="108916" y="170465"/>
                  <a:pt x="117413" y="163667"/>
                </a:cubicBezTo>
                <a:cubicBezTo>
                  <a:pt x="120342" y="161324"/>
                  <a:pt x="124529" y="161295"/>
                  <a:pt x="128087" y="160109"/>
                </a:cubicBezTo>
                <a:cubicBezTo>
                  <a:pt x="137029" y="133283"/>
                  <a:pt x="124968" y="166346"/>
                  <a:pt x="138761" y="138761"/>
                </a:cubicBezTo>
                <a:cubicBezTo>
                  <a:pt x="140438" y="135407"/>
                  <a:pt x="139667" y="130740"/>
                  <a:pt x="142319" y="128088"/>
                </a:cubicBezTo>
                <a:cubicBezTo>
                  <a:pt x="144971" y="125436"/>
                  <a:pt x="149435" y="125716"/>
                  <a:pt x="152993" y="124530"/>
                </a:cubicBezTo>
                <a:cubicBezTo>
                  <a:pt x="154179" y="120972"/>
                  <a:pt x="154208" y="116785"/>
                  <a:pt x="156551" y="113856"/>
                </a:cubicBezTo>
                <a:cubicBezTo>
                  <a:pt x="163349" y="105359"/>
                  <a:pt x="169305" y="107479"/>
                  <a:pt x="177899" y="103182"/>
                </a:cubicBezTo>
                <a:cubicBezTo>
                  <a:pt x="181724" y="101270"/>
                  <a:pt x="184748" y="97978"/>
                  <a:pt x="188573" y="96066"/>
                </a:cubicBezTo>
                <a:cubicBezTo>
                  <a:pt x="191928" y="94389"/>
                  <a:pt x="195892" y="94185"/>
                  <a:pt x="199247" y="92508"/>
                </a:cubicBezTo>
                <a:cubicBezTo>
                  <a:pt x="203072" y="90596"/>
                  <a:pt x="205991" y="87076"/>
                  <a:pt x="209921" y="85392"/>
                </a:cubicBezTo>
                <a:cubicBezTo>
                  <a:pt x="214416" y="83466"/>
                  <a:pt x="219479" y="83272"/>
                  <a:pt x="224153" y="81834"/>
                </a:cubicBezTo>
                <a:cubicBezTo>
                  <a:pt x="270349" y="67619"/>
                  <a:pt x="240400" y="73413"/>
                  <a:pt x="281080" y="67602"/>
                </a:cubicBezTo>
                <a:cubicBezTo>
                  <a:pt x="287010" y="69974"/>
                  <a:pt x="292890" y="72475"/>
                  <a:pt x="298870" y="74718"/>
                </a:cubicBezTo>
                <a:cubicBezTo>
                  <a:pt x="302382" y="76035"/>
                  <a:pt x="306189" y="76599"/>
                  <a:pt x="309544" y="78276"/>
                </a:cubicBezTo>
                <a:cubicBezTo>
                  <a:pt x="313369" y="80188"/>
                  <a:pt x="316288" y="83708"/>
                  <a:pt x="320218" y="85392"/>
                </a:cubicBezTo>
                <a:cubicBezTo>
                  <a:pt x="324713" y="87318"/>
                  <a:pt x="329811" y="87404"/>
                  <a:pt x="334450" y="88950"/>
                </a:cubicBezTo>
                <a:cubicBezTo>
                  <a:pt x="340509" y="90970"/>
                  <a:pt x="346078" y="94386"/>
                  <a:pt x="352240" y="96066"/>
                </a:cubicBezTo>
                <a:cubicBezTo>
                  <a:pt x="360921" y="98433"/>
                  <a:pt x="395719" y="102390"/>
                  <a:pt x="402051" y="103182"/>
                </a:cubicBezTo>
                <a:cubicBezTo>
                  <a:pt x="413911" y="101996"/>
                  <a:pt x="426323" y="103393"/>
                  <a:pt x="437631" y="99624"/>
                </a:cubicBezTo>
                <a:cubicBezTo>
                  <a:pt x="441688" y="98272"/>
                  <a:pt x="441723" y="91974"/>
                  <a:pt x="444747" y="88950"/>
                </a:cubicBezTo>
                <a:cubicBezTo>
                  <a:pt x="447771" y="85926"/>
                  <a:pt x="451863" y="84206"/>
                  <a:pt x="455421" y="81834"/>
                </a:cubicBezTo>
                <a:cubicBezTo>
                  <a:pt x="456607" y="78276"/>
                  <a:pt x="456327" y="73812"/>
                  <a:pt x="458979" y="71160"/>
                </a:cubicBezTo>
                <a:cubicBezTo>
                  <a:pt x="461631" y="68508"/>
                  <a:pt x="466298" y="69279"/>
                  <a:pt x="469653" y="67602"/>
                </a:cubicBezTo>
                <a:cubicBezTo>
                  <a:pt x="473478" y="65690"/>
                  <a:pt x="476769" y="62858"/>
                  <a:pt x="480327" y="60486"/>
                </a:cubicBezTo>
                <a:cubicBezTo>
                  <a:pt x="482699" y="56928"/>
                  <a:pt x="485531" y="53637"/>
                  <a:pt x="487443" y="49812"/>
                </a:cubicBezTo>
                <a:cubicBezTo>
                  <a:pt x="489120" y="46457"/>
                  <a:pt x="488349" y="41790"/>
                  <a:pt x="491001" y="39138"/>
                </a:cubicBezTo>
                <a:cubicBezTo>
                  <a:pt x="503235" y="26904"/>
                  <a:pt x="509601" y="25822"/>
                  <a:pt x="523023" y="21348"/>
                </a:cubicBezTo>
                <a:cubicBezTo>
                  <a:pt x="526581" y="18976"/>
                  <a:pt x="529872" y="16144"/>
                  <a:pt x="533696" y="14232"/>
                </a:cubicBezTo>
                <a:cubicBezTo>
                  <a:pt x="545272" y="8444"/>
                  <a:pt x="544847" y="13755"/>
                  <a:pt x="555044" y="3558"/>
                </a:cubicBezTo>
                <a:lnTo>
                  <a:pt x="555044" y="0"/>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758609" y="1248850"/>
            <a:ext cx="475981" cy="1437422"/>
          </a:xfrm>
          <a:custGeom>
            <a:avLst/>
            <a:gdLst>
              <a:gd name="connsiteX0" fmla="*/ 308575 w 475981"/>
              <a:gd name="connsiteY0" fmla="*/ 1437422 h 1437422"/>
              <a:gd name="connsiteX1" fmla="*/ 308575 w 475981"/>
              <a:gd name="connsiteY1" fmla="*/ 1437422 h 1437422"/>
              <a:gd name="connsiteX2" fmla="*/ 337039 w 475981"/>
              <a:gd name="connsiteY2" fmla="*/ 1416075 h 1437422"/>
              <a:gd name="connsiteX3" fmla="*/ 351271 w 475981"/>
              <a:gd name="connsiteY3" fmla="*/ 1401843 h 1437422"/>
              <a:gd name="connsiteX4" fmla="*/ 361945 w 475981"/>
              <a:gd name="connsiteY4" fmla="*/ 1391169 h 1437422"/>
              <a:gd name="connsiteX5" fmla="*/ 383293 w 475981"/>
              <a:gd name="connsiteY5" fmla="*/ 1373379 h 1437422"/>
              <a:gd name="connsiteX6" fmla="*/ 393967 w 475981"/>
              <a:gd name="connsiteY6" fmla="*/ 1327125 h 1437422"/>
              <a:gd name="connsiteX7" fmla="*/ 397525 w 475981"/>
              <a:gd name="connsiteY7" fmla="*/ 1273755 h 1437422"/>
              <a:gd name="connsiteX8" fmla="*/ 390409 w 475981"/>
              <a:gd name="connsiteY8" fmla="*/ 1213270 h 1437422"/>
              <a:gd name="connsiteX9" fmla="*/ 379735 w 475981"/>
              <a:gd name="connsiteY9" fmla="*/ 1209712 h 1437422"/>
              <a:gd name="connsiteX10" fmla="*/ 376177 w 475981"/>
              <a:gd name="connsiteY10" fmla="*/ 1199038 h 1437422"/>
              <a:gd name="connsiteX11" fmla="*/ 369061 w 475981"/>
              <a:gd name="connsiteY11" fmla="*/ 1188364 h 1437422"/>
              <a:gd name="connsiteX12" fmla="*/ 358387 w 475981"/>
              <a:gd name="connsiteY12" fmla="*/ 1167016 h 1437422"/>
              <a:gd name="connsiteX13" fmla="*/ 354829 w 475981"/>
              <a:gd name="connsiteY13" fmla="*/ 1145668 h 1437422"/>
              <a:gd name="connsiteX14" fmla="*/ 347713 w 475981"/>
              <a:gd name="connsiteY14" fmla="*/ 1134994 h 1437422"/>
              <a:gd name="connsiteX15" fmla="*/ 344155 w 475981"/>
              <a:gd name="connsiteY15" fmla="*/ 1124320 h 1437422"/>
              <a:gd name="connsiteX16" fmla="*/ 333481 w 475981"/>
              <a:gd name="connsiteY16" fmla="*/ 1081625 h 1437422"/>
              <a:gd name="connsiteX17" fmla="*/ 329923 w 475981"/>
              <a:gd name="connsiteY17" fmla="*/ 1063835 h 1437422"/>
              <a:gd name="connsiteX18" fmla="*/ 322807 w 475981"/>
              <a:gd name="connsiteY18" fmla="*/ 1042487 h 1437422"/>
              <a:gd name="connsiteX19" fmla="*/ 319249 w 475981"/>
              <a:gd name="connsiteY19" fmla="*/ 942864 h 1437422"/>
              <a:gd name="connsiteX20" fmla="*/ 308575 w 475981"/>
              <a:gd name="connsiteY20" fmla="*/ 935748 h 1437422"/>
              <a:gd name="connsiteX21" fmla="*/ 297902 w 475981"/>
              <a:gd name="connsiteY21" fmla="*/ 910842 h 1437422"/>
              <a:gd name="connsiteX22" fmla="*/ 283670 w 475981"/>
              <a:gd name="connsiteY22" fmla="*/ 889494 h 1437422"/>
              <a:gd name="connsiteX23" fmla="*/ 276554 w 475981"/>
              <a:gd name="connsiteY23" fmla="*/ 878820 h 1437422"/>
              <a:gd name="connsiteX24" fmla="*/ 265880 w 475981"/>
              <a:gd name="connsiteY24" fmla="*/ 843240 h 1437422"/>
              <a:gd name="connsiteX25" fmla="*/ 255206 w 475981"/>
              <a:gd name="connsiteY25" fmla="*/ 832566 h 1437422"/>
              <a:gd name="connsiteX26" fmla="*/ 244532 w 475981"/>
              <a:gd name="connsiteY26" fmla="*/ 829008 h 1437422"/>
              <a:gd name="connsiteX27" fmla="*/ 233858 w 475981"/>
              <a:gd name="connsiteY27" fmla="*/ 821892 h 1437422"/>
              <a:gd name="connsiteX28" fmla="*/ 226742 w 475981"/>
              <a:gd name="connsiteY28" fmla="*/ 811218 h 1437422"/>
              <a:gd name="connsiteX29" fmla="*/ 205394 w 475981"/>
              <a:gd name="connsiteY29" fmla="*/ 804103 h 1437422"/>
              <a:gd name="connsiteX30" fmla="*/ 198278 w 475981"/>
              <a:gd name="connsiteY30" fmla="*/ 793429 h 1437422"/>
              <a:gd name="connsiteX31" fmla="*/ 187604 w 475981"/>
              <a:gd name="connsiteY31" fmla="*/ 782755 h 1437422"/>
              <a:gd name="connsiteX32" fmla="*/ 184046 w 475981"/>
              <a:gd name="connsiteY32" fmla="*/ 772081 h 1437422"/>
              <a:gd name="connsiteX33" fmla="*/ 169814 w 475981"/>
              <a:gd name="connsiteY33" fmla="*/ 750733 h 1437422"/>
              <a:gd name="connsiteX34" fmla="*/ 162698 w 475981"/>
              <a:gd name="connsiteY34" fmla="*/ 740059 h 1437422"/>
              <a:gd name="connsiteX35" fmla="*/ 152024 w 475981"/>
              <a:gd name="connsiteY35" fmla="*/ 736501 h 1437422"/>
              <a:gd name="connsiteX36" fmla="*/ 148466 w 475981"/>
              <a:gd name="connsiteY36" fmla="*/ 708037 h 1437422"/>
              <a:gd name="connsiteX37" fmla="*/ 137793 w 475981"/>
              <a:gd name="connsiteY37" fmla="*/ 704479 h 1437422"/>
              <a:gd name="connsiteX38" fmla="*/ 91539 w 475981"/>
              <a:gd name="connsiteY38" fmla="*/ 697363 h 1437422"/>
              <a:gd name="connsiteX39" fmla="*/ 84423 w 475981"/>
              <a:gd name="connsiteY39" fmla="*/ 683131 h 1437422"/>
              <a:gd name="connsiteX40" fmla="*/ 80865 w 475981"/>
              <a:gd name="connsiteY40" fmla="*/ 672457 h 1437422"/>
              <a:gd name="connsiteX41" fmla="*/ 73749 w 475981"/>
              <a:gd name="connsiteY41" fmla="*/ 661783 h 1437422"/>
              <a:gd name="connsiteX42" fmla="*/ 63075 w 475981"/>
              <a:gd name="connsiteY42" fmla="*/ 640436 h 1437422"/>
              <a:gd name="connsiteX43" fmla="*/ 59517 w 475981"/>
              <a:gd name="connsiteY43" fmla="*/ 626204 h 1437422"/>
              <a:gd name="connsiteX44" fmla="*/ 48843 w 475981"/>
              <a:gd name="connsiteY44" fmla="*/ 622646 h 1437422"/>
              <a:gd name="connsiteX45" fmla="*/ 45285 w 475981"/>
              <a:gd name="connsiteY45" fmla="*/ 611972 h 1437422"/>
              <a:gd name="connsiteX46" fmla="*/ 38169 w 475981"/>
              <a:gd name="connsiteY46" fmla="*/ 515906 h 1437422"/>
              <a:gd name="connsiteX47" fmla="*/ 34611 w 475981"/>
              <a:gd name="connsiteY47" fmla="*/ 501675 h 1437422"/>
              <a:gd name="connsiteX48" fmla="*/ 16821 w 475981"/>
              <a:gd name="connsiteY48" fmla="*/ 480327 h 1437422"/>
              <a:gd name="connsiteX49" fmla="*/ 13263 w 475981"/>
              <a:gd name="connsiteY49" fmla="*/ 469653 h 1437422"/>
              <a:gd name="connsiteX50" fmla="*/ 6147 w 475981"/>
              <a:gd name="connsiteY50" fmla="*/ 451863 h 1437422"/>
              <a:gd name="connsiteX51" fmla="*/ 9705 w 475981"/>
              <a:gd name="connsiteY51" fmla="*/ 394935 h 1437422"/>
              <a:gd name="connsiteX52" fmla="*/ 13263 w 475981"/>
              <a:gd name="connsiteY52" fmla="*/ 384261 h 1437422"/>
              <a:gd name="connsiteX53" fmla="*/ 23937 w 475981"/>
              <a:gd name="connsiteY53" fmla="*/ 377145 h 1437422"/>
              <a:gd name="connsiteX54" fmla="*/ 31053 w 475981"/>
              <a:gd name="connsiteY54" fmla="*/ 366471 h 1437422"/>
              <a:gd name="connsiteX55" fmla="*/ 34611 w 475981"/>
              <a:gd name="connsiteY55" fmla="*/ 355797 h 1437422"/>
              <a:gd name="connsiteX56" fmla="*/ 45285 w 475981"/>
              <a:gd name="connsiteY56" fmla="*/ 352239 h 1437422"/>
              <a:gd name="connsiteX57" fmla="*/ 59517 w 475981"/>
              <a:gd name="connsiteY57" fmla="*/ 330892 h 1437422"/>
              <a:gd name="connsiteX58" fmla="*/ 70191 w 475981"/>
              <a:gd name="connsiteY58" fmla="*/ 309544 h 1437422"/>
              <a:gd name="connsiteX59" fmla="*/ 80865 w 475981"/>
              <a:gd name="connsiteY59" fmla="*/ 305986 h 1437422"/>
              <a:gd name="connsiteX60" fmla="*/ 91539 w 475981"/>
              <a:gd name="connsiteY60" fmla="*/ 298870 h 1437422"/>
              <a:gd name="connsiteX61" fmla="*/ 112887 w 475981"/>
              <a:gd name="connsiteY61" fmla="*/ 288196 h 1437422"/>
              <a:gd name="connsiteX62" fmla="*/ 127119 w 475981"/>
              <a:gd name="connsiteY62" fmla="*/ 273964 h 1437422"/>
              <a:gd name="connsiteX63" fmla="*/ 148466 w 475981"/>
              <a:gd name="connsiteY63" fmla="*/ 259732 h 1437422"/>
              <a:gd name="connsiteX64" fmla="*/ 159140 w 475981"/>
              <a:gd name="connsiteY64" fmla="*/ 249058 h 1437422"/>
              <a:gd name="connsiteX65" fmla="*/ 169814 w 475981"/>
              <a:gd name="connsiteY65" fmla="*/ 241942 h 1437422"/>
              <a:gd name="connsiteX66" fmla="*/ 173372 w 475981"/>
              <a:gd name="connsiteY66" fmla="*/ 231268 h 1437422"/>
              <a:gd name="connsiteX67" fmla="*/ 191162 w 475981"/>
              <a:gd name="connsiteY67" fmla="*/ 213478 h 1437422"/>
              <a:gd name="connsiteX68" fmla="*/ 205394 w 475981"/>
              <a:gd name="connsiteY68" fmla="*/ 195689 h 1437422"/>
              <a:gd name="connsiteX69" fmla="*/ 223184 w 475981"/>
              <a:gd name="connsiteY69" fmla="*/ 181457 h 1437422"/>
              <a:gd name="connsiteX70" fmla="*/ 240974 w 475981"/>
              <a:gd name="connsiteY70" fmla="*/ 156551 h 1437422"/>
              <a:gd name="connsiteX71" fmla="*/ 248090 w 475981"/>
              <a:gd name="connsiteY71" fmla="*/ 145877 h 1437422"/>
              <a:gd name="connsiteX72" fmla="*/ 258764 w 475981"/>
              <a:gd name="connsiteY72" fmla="*/ 135203 h 1437422"/>
              <a:gd name="connsiteX73" fmla="*/ 262322 w 475981"/>
              <a:gd name="connsiteY73" fmla="*/ 124529 h 1437422"/>
              <a:gd name="connsiteX74" fmla="*/ 283670 w 475981"/>
              <a:gd name="connsiteY74" fmla="*/ 113855 h 1437422"/>
              <a:gd name="connsiteX75" fmla="*/ 297902 w 475981"/>
              <a:gd name="connsiteY75" fmla="*/ 99623 h 1437422"/>
              <a:gd name="connsiteX76" fmla="*/ 305017 w 475981"/>
              <a:gd name="connsiteY76" fmla="*/ 88949 h 1437422"/>
              <a:gd name="connsiteX77" fmla="*/ 329923 w 475981"/>
              <a:gd name="connsiteY77" fmla="*/ 78275 h 1437422"/>
              <a:gd name="connsiteX78" fmla="*/ 340597 w 475981"/>
              <a:gd name="connsiteY78" fmla="*/ 71159 h 1437422"/>
              <a:gd name="connsiteX79" fmla="*/ 351271 w 475981"/>
              <a:gd name="connsiteY79" fmla="*/ 67601 h 1437422"/>
              <a:gd name="connsiteX80" fmla="*/ 461568 w 475981"/>
              <a:gd name="connsiteY80" fmla="*/ 60485 h 1437422"/>
              <a:gd name="connsiteX81" fmla="*/ 472242 w 475981"/>
              <a:gd name="connsiteY81" fmla="*/ 56927 h 1437422"/>
              <a:gd name="connsiteX82" fmla="*/ 461568 w 475981"/>
              <a:gd name="connsiteY82" fmla="*/ 10674 h 1437422"/>
              <a:gd name="connsiteX83" fmla="*/ 461568 w 475981"/>
              <a:gd name="connsiteY83" fmla="*/ 0 h 143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5981" h="1437422">
                <a:moveTo>
                  <a:pt x="308575" y="1437422"/>
                </a:moveTo>
                <a:lnTo>
                  <a:pt x="308575" y="1437422"/>
                </a:lnTo>
                <a:cubicBezTo>
                  <a:pt x="318063" y="1430306"/>
                  <a:pt x="328653" y="1424461"/>
                  <a:pt x="337039" y="1416075"/>
                </a:cubicBezTo>
                <a:cubicBezTo>
                  <a:pt x="356016" y="1397099"/>
                  <a:pt x="322806" y="1411331"/>
                  <a:pt x="351271" y="1401843"/>
                </a:cubicBezTo>
                <a:cubicBezTo>
                  <a:pt x="354829" y="1398285"/>
                  <a:pt x="358079" y="1394390"/>
                  <a:pt x="361945" y="1391169"/>
                </a:cubicBezTo>
                <a:cubicBezTo>
                  <a:pt x="391666" y="1366401"/>
                  <a:pt x="352109" y="1404563"/>
                  <a:pt x="383293" y="1373379"/>
                </a:cubicBezTo>
                <a:cubicBezTo>
                  <a:pt x="389154" y="1355796"/>
                  <a:pt x="391023" y="1351661"/>
                  <a:pt x="393967" y="1327125"/>
                </a:cubicBezTo>
                <a:cubicBezTo>
                  <a:pt x="396091" y="1309423"/>
                  <a:pt x="396339" y="1291545"/>
                  <a:pt x="397525" y="1273755"/>
                </a:cubicBezTo>
                <a:cubicBezTo>
                  <a:pt x="395153" y="1253593"/>
                  <a:pt x="395842" y="1232830"/>
                  <a:pt x="390409" y="1213270"/>
                </a:cubicBezTo>
                <a:cubicBezTo>
                  <a:pt x="389405" y="1209656"/>
                  <a:pt x="382387" y="1212364"/>
                  <a:pt x="379735" y="1209712"/>
                </a:cubicBezTo>
                <a:cubicBezTo>
                  <a:pt x="377083" y="1207060"/>
                  <a:pt x="377854" y="1202393"/>
                  <a:pt x="376177" y="1199038"/>
                </a:cubicBezTo>
                <a:cubicBezTo>
                  <a:pt x="374265" y="1195213"/>
                  <a:pt x="370973" y="1192189"/>
                  <a:pt x="369061" y="1188364"/>
                </a:cubicBezTo>
                <a:cubicBezTo>
                  <a:pt x="354330" y="1158903"/>
                  <a:pt x="378780" y="1197606"/>
                  <a:pt x="358387" y="1167016"/>
                </a:cubicBezTo>
                <a:cubicBezTo>
                  <a:pt x="357201" y="1159900"/>
                  <a:pt x="357110" y="1152512"/>
                  <a:pt x="354829" y="1145668"/>
                </a:cubicBezTo>
                <a:cubicBezTo>
                  <a:pt x="353477" y="1141611"/>
                  <a:pt x="349625" y="1138819"/>
                  <a:pt x="347713" y="1134994"/>
                </a:cubicBezTo>
                <a:cubicBezTo>
                  <a:pt x="346036" y="1131639"/>
                  <a:pt x="345341" y="1127878"/>
                  <a:pt x="344155" y="1124320"/>
                </a:cubicBezTo>
                <a:cubicBezTo>
                  <a:pt x="336641" y="1071721"/>
                  <a:pt x="346037" y="1123478"/>
                  <a:pt x="333481" y="1081625"/>
                </a:cubicBezTo>
                <a:cubicBezTo>
                  <a:pt x="331743" y="1075833"/>
                  <a:pt x="331514" y="1069669"/>
                  <a:pt x="329923" y="1063835"/>
                </a:cubicBezTo>
                <a:cubicBezTo>
                  <a:pt x="327949" y="1056598"/>
                  <a:pt x="325179" y="1049603"/>
                  <a:pt x="322807" y="1042487"/>
                </a:cubicBezTo>
                <a:cubicBezTo>
                  <a:pt x="321621" y="1009279"/>
                  <a:pt x="323641" y="975801"/>
                  <a:pt x="319249" y="942864"/>
                </a:cubicBezTo>
                <a:cubicBezTo>
                  <a:pt x="318684" y="938625"/>
                  <a:pt x="311313" y="939033"/>
                  <a:pt x="308575" y="935748"/>
                </a:cubicBezTo>
                <a:cubicBezTo>
                  <a:pt x="296694" y="921490"/>
                  <a:pt x="305320" y="924194"/>
                  <a:pt x="297902" y="910842"/>
                </a:cubicBezTo>
                <a:cubicBezTo>
                  <a:pt x="293749" y="903366"/>
                  <a:pt x="288414" y="896610"/>
                  <a:pt x="283670" y="889494"/>
                </a:cubicBezTo>
                <a:lnTo>
                  <a:pt x="276554" y="878820"/>
                </a:lnTo>
                <a:cubicBezTo>
                  <a:pt x="274257" y="869632"/>
                  <a:pt x="269817" y="850327"/>
                  <a:pt x="265880" y="843240"/>
                </a:cubicBezTo>
                <a:cubicBezTo>
                  <a:pt x="263436" y="838841"/>
                  <a:pt x="259393" y="835357"/>
                  <a:pt x="255206" y="832566"/>
                </a:cubicBezTo>
                <a:cubicBezTo>
                  <a:pt x="252085" y="830486"/>
                  <a:pt x="247887" y="830685"/>
                  <a:pt x="244532" y="829008"/>
                </a:cubicBezTo>
                <a:cubicBezTo>
                  <a:pt x="240707" y="827096"/>
                  <a:pt x="237416" y="824264"/>
                  <a:pt x="233858" y="821892"/>
                </a:cubicBezTo>
                <a:cubicBezTo>
                  <a:pt x="231486" y="818334"/>
                  <a:pt x="230368" y="813484"/>
                  <a:pt x="226742" y="811218"/>
                </a:cubicBezTo>
                <a:cubicBezTo>
                  <a:pt x="220381" y="807243"/>
                  <a:pt x="205394" y="804103"/>
                  <a:pt x="205394" y="804103"/>
                </a:cubicBezTo>
                <a:cubicBezTo>
                  <a:pt x="203022" y="800545"/>
                  <a:pt x="201016" y="796714"/>
                  <a:pt x="198278" y="793429"/>
                </a:cubicBezTo>
                <a:cubicBezTo>
                  <a:pt x="195057" y="789563"/>
                  <a:pt x="190395" y="786942"/>
                  <a:pt x="187604" y="782755"/>
                </a:cubicBezTo>
                <a:cubicBezTo>
                  <a:pt x="185524" y="779634"/>
                  <a:pt x="185867" y="775359"/>
                  <a:pt x="184046" y="772081"/>
                </a:cubicBezTo>
                <a:cubicBezTo>
                  <a:pt x="179893" y="764605"/>
                  <a:pt x="174558" y="757849"/>
                  <a:pt x="169814" y="750733"/>
                </a:cubicBezTo>
                <a:cubicBezTo>
                  <a:pt x="167442" y="747175"/>
                  <a:pt x="166755" y="741411"/>
                  <a:pt x="162698" y="740059"/>
                </a:cubicBezTo>
                <a:lnTo>
                  <a:pt x="152024" y="736501"/>
                </a:lnTo>
                <a:cubicBezTo>
                  <a:pt x="150838" y="727013"/>
                  <a:pt x="152349" y="716775"/>
                  <a:pt x="148466" y="708037"/>
                </a:cubicBezTo>
                <a:cubicBezTo>
                  <a:pt x="146943" y="704610"/>
                  <a:pt x="141479" y="705170"/>
                  <a:pt x="137793" y="704479"/>
                </a:cubicBezTo>
                <a:cubicBezTo>
                  <a:pt x="122461" y="701604"/>
                  <a:pt x="106957" y="699735"/>
                  <a:pt x="91539" y="697363"/>
                </a:cubicBezTo>
                <a:cubicBezTo>
                  <a:pt x="89167" y="692619"/>
                  <a:pt x="86512" y="688006"/>
                  <a:pt x="84423" y="683131"/>
                </a:cubicBezTo>
                <a:cubicBezTo>
                  <a:pt x="82946" y="679684"/>
                  <a:pt x="82542" y="675812"/>
                  <a:pt x="80865" y="672457"/>
                </a:cubicBezTo>
                <a:cubicBezTo>
                  <a:pt x="78953" y="668632"/>
                  <a:pt x="75661" y="665608"/>
                  <a:pt x="73749" y="661783"/>
                </a:cubicBezTo>
                <a:cubicBezTo>
                  <a:pt x="59018" y="632322"/>
                  <a:pt x="83469" y="671028"/>
                  <a:pt x="63075" y="640436"/>
                </a:cubicBezTo>
                <a:cubicBezTo>
                  <a:pt x="61889" y="635692"/>
                  <a:pt x="62572" y="630022"/>
                  <a:pt x="59517" y="626204"/>
                </a:cubicBezTo>
                <a:cubicBezTo>
                  <a:pt x="57174" y="623275"/>
                  <a:pt x="51495" y="625298"/>
                  <a:pt x="48843" y="622646"/>
                </a:cubicBezTo>
                <a:cubicBezTo>
                  <a:pt x="46191" y="619994"/>
                  <a:pt x="46471" y="615530"/>
                  <a:pt x="45285" y="611972"/>
                </a:cubicBezTo>
                <a:cubicBezTo>
                  <a:pt x="42913" y="579950"/>
                  <a:pt x="41262" y="547866"/>
                  <a:pt x="38169" y="515906"/>
                </a:cubicBezTo>
                <a:cubicBezTo>
                  <a:pt x="37698" y="511039"/>
                  <a:pt x="37037" y="505920"/>
                  <a:pt x="34611" y="501675"/>
                </a:cubicBezTo>
                <a:cubicBezTo>
                  <a:pt x="3144" y="446611"/>
                  <a:pt x="41829" y="530343"/>
                  <a:pt x="16821" y="480327"/>
                </a:cubicBezTo>
                <a:cubicBezTo>
                  <a:pt x="15144" y="476972"/>
                  <a:pt x="14580" y="473165"/>
                  <a:pt x="13263" y="469653"/>
                </a:cubicBezTo>
                <a:cubicBezTo>
                  <a:pt x="11020" y="463673"/>
                  <a:pt x="8519" y="457793"/>
                  <a:pt x="6147" y="451863"/>
                </a:cubicBezTo>
                <a:cubicBezTo>
                  <a:pt x="1639" y="415803"/>
                  <a:pt x="0" y="430519"/>
                  <a:pt x="9705" y="394935"/>
                </a:cubicBezTo>
                <a:cubicBezTo>
                  <a:pt x="10692" y="391317"/>
                  <a:pt x="10920" y="387190"/>
                  <a:pt x="13263" y="384261"/>
                </a:cubicBezTo>
                <a:cubicBezTo>
                  <a:pt x="15934" y="380922"/>
                  <a:pt x="20379" y="379517"/>
                  <a:pt x="23937" y="377145"/>
                </a:cubicBezTo>
                <a:cubicBezTo>
                  <a:pt x="26309" y="373587"/>
                  <a:pt x="29141" y="370296"/>
                  <a:pt x="31053" y="366471"/>
                </a:cubicBezTo>
                <a:cubicBezTo>
                  <a:pt x="32730" y="363116"/>
                  <a:pt x="31959" y="358449"/>
                  <a:pt x="34611" y="355797"/>
                </a:cubicBezTo>
                <a:cubicBezTo>
                  <a:pt x="37263" y="353145"/>
                  <a:pt x="41727" y="353425"/>
                  <a:pt x="45285" y="352239"/>
                </a:cubicBezTo>
                <a:cubicBezTo>
                  <a:pt x="52519" y="316072"/>
                  <a:pt x="41283" y="345479"/>
                  <a:pt x="59517" y="330892"/>
                </a:cubicBezTo>
                <a:cubicBezTo>
                  <a:pt x="92511" y="304496"/>
                  <a:pt x="44408" y="335327"/>
                  <a:pt x="70191" y="309544"/>
                </a:cubicBezTo>
                <a:cubicBezTo>
                  <a:pt x="72843" y="306892"/>
                  <a:pt x="77510" y="307663"/>
                  <a:pt x="80865" y="305986"/>
                </a:cubicBezTo>
                <a:cubicBezTo>
                  <a:pt x="84690" y="304074"/>
                  <a:pt x="87714" y="300782"/>
                  <a:pt x="91539" y="298870"/>
                </a:cubicBezTo>
                <a:cubicBezTo>
                  <a:pt x="121000" y="284139"/>
                  <a:pt x="82297" y="308589"/>
                  <a:pt x="112887" y="288196"/>
                </a:cubicBezTo>
                <a:cubicBezTo>
                  <a:pt x="120650" y="264907"/>
                  <a:pt x="109868" y="287765"/>
                  <a:pt x="127119" y="273964"/>
                </a:cubicBezTo>
                <a:cubicBezTo>
                  <a:pt x="149456" y="256094"/>
                  <a:pt x="115783" y="267903"/>
                  <a:pt x="148466" y="259732"/>
                </a:cubicBezTo>
                <a:cubicBezTo>
                  <a:pt x="152024" y="256174"/>
                  <a:pt x="155274" y="252279"/>
                  <a:pt x="159140" y="249058"/>
                </a:cubicBezTo>
                <a:cubicBezTo>
                  <a:pt x="162425" y="246320"/>
                  <a:pt x="167143" y="245281"/>
                  <a:pt x="169814" y="241942"/>
                </a:cubicBezTo>
                <a:cubicBezTo>
                  <a:pt x="172157" y="239013"/>
                  <a:pt x="171695" y="234623"/>
                  <a:pt x="173372" y="231268"/>
                </a:cubicBezTo>
                <a:cubicBezTo>
                  <a:pt x="179302" y="219408"/>
                  <a:pt x="180488" y="220594"/>
                  <a:pt x="191162" y="213478"/>
                </a:cubicBezTo>
                <a:cubicBezTo>
                  <a:pt x="198089" y="192697"/>
                  <a:pt x="189300" y="211782"/>
                  <a:pt x="205394" y="195689"/>
                </a:cubicBezTo>
                <a:cubicBezTo>
                  <a:pt x="221489" y="179595"/>
                  <a:pt x="202403" y="188384"/>
                  <a:pt x="223184" y="181457"/>
                </a:cubicBezTo>
                <a:cubicBezTo>
                  <a:pt x="231486" y="156551"/>
                  <a:pt x="223184" y="162481"/>
                  <a:pt x="240974" y="156551"/>
                </a:cubicBezTo>
                <a:cubicBezTo>
                  <a:pt x="243346" y="152993"/>
                  <a:pt x="245352" y="149162"/>
                  <a:pt x="248090" y="145877"/>
                </a:cubicBezTo>
                <a:cubicBezTo>
                  <a:pt x="251311" y="142011"/>
                  <a:pt x="255973" y="139390"/>
                  <a:pt x="258764" y="135203"/>
                </a:cubicBezTo>
                <a:cubicBezTo>
                  <a:pt x="260844" y="132082"/>
                  <a:pt x="259979" y="127458"/>
                  <a:pt x="262322" y="124529"/>
                </a:cubicBezTo>
                <a:cubicBezTo>
                  <a:pt x="267338" y="118259"/>
                  <a:pt x="276638" y="116199"/>
                  <a:pt x="283670" y="113855"/>
                </a:cubicBezTo>
                <a:cubicBezTo>
                  <a:pt x="291433" y="90565"/>
                  <a:pt x="280651" y="113425"/>
                  <a:pt x="297902" y="99623"/>
                </a:cubicBezTo>
                <a:cubicBezTo>
                  <a:pt x="301241" y="96952"/>
                  <a:pt x="301732" y="91687"/>
                  <a:pt x="305017" y="88949"/>
                </a:cubicBezTo>
                <a:cubicBezTo>
                  <a:pt x="316121" y="79695"/>
                  <a:pt x="318801" y="83836"/>
                  <a:pt x="329923" y="78275"/>
                </a:cubicBezTo>
                <a:cubicBezTo>
                  <a:pt x="333748" y="76363"/>
                  <a:pt x="336772" y="73071"/>
                  <a:pt x="340597" y="71159"/>
                </a:cubicBezTo>
                <a:cubicBezTo>
                  <a:pt x="343952" y="69482"/>
                  <a:pt x="347535" y="67931"/>
                  <a:pt x="351271" y="67601"/>
                </a:cubicBezTo>
                <a:cubicBezTo>
                  <a:pt x="387971" y="64363"/>
                  <a:pt x="424802" y="62857"/>
                  <a:pt x="461568" y="60485"/>
                </a:cubicBezTo>
                <a:cubicBezTo>
                  <a:pt x="465126" y="59299"/>
                  <a:pt x="471902" y="60662"/>
                  <a:pt x="472242" y="56927"/>
                </a:cubicBezTo>
                <a:cubicBezTo>
                  <a:pt x="475981" y="15794"/>
                  <a:pt x="465356" y="33404"/>
                  <a:pt x="461568" y="10674"/>
                </a:cubicBezTo>
                <a:cubicBezTo>
                  <a:pt x="460983" y="7164"/>
                  <a:pt x="461568" y="3558"/>
                  <a:pt x="461568" y="0"/>
                </a:cubicBez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748224" y="628022"/>
            <a:ext cx="4320791" cy="600246"/>
          </a:xfrm>
          <a:custGeom>
            <a:avLst/>
            <a:gdLst>
              <a:gd name="connsiteX0" fmla="*/ 0 w 4320791"/>
              <a:gd name="connsiteY0" fmla="*/ 195943 h 600246"/>
              <a:gd name="connsiteX1" fmla="*/ 0 w 4320791"/>
              <a:gd name="connsiteY1" fmla="*/ 195943 h 600246"/>
              <a:gd name="connsiteX2" fmla="*/ 35169 w 4320791"/>
              <a:gd name="connsiteY2" fmla="*/ 165798 h 600246"/>
              <a:gd name="connsiteX3" fmla="*/ 75363 w 4320791"/>
              <a:gd name="connsiteY3" fmla="*/ 155749 h 600246"/>
              <a:gd name="connsiteX4" fmla="*/ 95460 w 4320791"/>
              <a:gd name="connsiteY4" fmla="*/ 145701 h 600246"/>
              <a:gd name="connsiteX5" fmla="*/ 110532 w 4320791"/>
              <a:gd name="connsiteY5" fmla="*/ 140677 h 600246"/>
              <a:gd name="connsiteX6" fmla="*/ 125605 w 4320791"/>
              <a:gd name="connsiteY6" fmla="*/ 130629 h 600246"/>
              <a:gd name="connsiteX7" fmla="*/ 155750 w 4320791"/>
              <a:gd name="connsiteY7" fmla="*/ 125604 h 600246"/>
              <a:gd name="connsiteX8" fmla="*/ 185895 w 4320791"/>
              <a:gd name="connsiteY8" fmla="*/ 115556 h 600246"/>
              <a:gd name="connsiteX9" fmla="*/ 200967 w 4320791"/>
              <a:gd name="connsiteY9" fmla="*/ 120580 h 600246"/>
              <a:gd name="connsiteX10" fmla="*/ 211016 w 4320791"/>
              <a:gd name="connsiteY10" fmla="*/ 150725 h 600246"/>
              <a:gd name="connsiteX11" fmla="*/ 221064 w 4320791"/>
              <a:gd name="connsiteY11" fmla="*/ 160774 h 600246"/>
              <a:gd name="connsiteX12" fmla="*/ 236136 w 4320791"/>
              <a:gd name="connsiteY12" fmla="*/ 190919 h 600246"/>
              <a:gd name="connsiteX13" fmla="*/ 251209 w 4320791"/>
              <a:gd name="connsiteY13" fmla="*/ 216040 h 600246"/>
              <a:gd name="connsiteX14" fmla="*/ 256233 w 4320791"/>
              <a:gd name="connsiteY14" fmla="*/ 236136 h 600246"/>
              <a:gd name="connsiteX15" fmla="*/ 266281 w 4320791"/>
              <a:gd name="connsiteY15" fmla="*/ 251209 h 600246"/>
              <a:gd name="connsiteX16" fmla="*/ 271306 w 4320791"/>
              <a:gd name="connsiteY16" fmla="*/ 266281 h 600246"/>
              <a:gd name="connsiteX17" fmla="*/ 281354 w 4320791"/>
              <a:gd name="connsiteY17" fmla="*/ 286378 h 600246"/>
              <a:gd name="connsiteX18" fmla="*/ 301451 w 4320791"/>
              <a:gd name="connsiteY18" fmla="*/ 326571 h 600246"/>
              <a:gd name="connsiteX19" fmla="*/ 316523 w 4320791"/>
              <a:gd name="connsiteY19" fmla="*/ 336620 h 600246"/>
              <a:gd name="connsiteX20" fmla="*/ 331596 w 4320791"/>
              <a:gd name="connsiteY20" fmla="*/ 361741 h 600246"/>
              <a:gd name="connsiteX21" fmla="*/ 346668 w 4320791"/>
              <a:gd name="connsiteY21" fmla="*/ 366765 h 600246"/>
              <a:gd name="connsiteX22" fmla="*/ 351692 w 4320791"/>
              <a:gd name="connsiteY22" fmla="*/ 381837 h 600246"/>
              <a:gd name="connsiteX23" fmla="*/ 411983 w 4320791"/>
              <a:gd name="connsiteY23" fmla="*/ 396910 h 600246"/>
              <a:gd name="connsiteX24" fmla="*/ 442128 w 4320791"/>
              <a:gd name="connsiteY24" fmla="*/ 406958 h 600246"/>
              <a:gd name="connsiteX25" fmla="*/ 482321 w 4320791"/>
              <a:gd name="connsiteY25" fmla="*/ 406958 h 600246"/>
              <a:gd name="connsiteX26" fmla="*/ 542611 w 4320791"/>
              <a:gd name="connsiteY26" fmla="*/ 396910 h 600246"/>
              <a:gd name="connsiteX27" fmla="*/ 557684 w 4320791"/>
              <a:gd name="connsiteY27" fmla="*/ 386862 h 600246"/>
              <a:gd name="connsiteX28" fmla="*/ 653143 w 4320791"/>
              <a:gd name="connsiteY28" fmla="*/ 396910 h 600246"/>
              <a:gd name="connsiteX29" fmla="*/ 688312 w 4320791"/>
              <a:gd name="connsiteY29" fmla="*/ 411982 h 600246"/>
              <a:gd name="connsiteX30" fmla="*/ 708409 w 4320791"/>
              <a:gd name="connsiteY30" fmla="*/ 401934 h 600246"/>
              <a:gd name="connsiteX31" fmla="*/ 723481 w 4320791"/>
              <a:gd name="connsiteY31" fmla="*/ 396910 h 600246"/>
              <a:gd name="connsiteX32" fmla="*/ 778747 w 4320791"/>
              <a:gd name="connsiteY32" fmla="*/ 366765 h 600246"/>
              <a:gd name="connsiteX33" fmla="*/ 879231 w 4320791"/>
              <a:gd name="connsiteY33" fmla="*/ 351692 h 600246"/>
              <a:gd name="connsiteX34" fmla="*/ 894303 w 4320791"/>
              <a:gd name="connsiteY34" fmla="*/ 341644 h 600246"/>
              <a:gd name="connsiteX35" fmla="*/ 939521 w 4320791"/>
              <a:gd name="connsiteY35" fmla="*/ 331596 h 600246"/>
              <a:gd name="connsiteX36" fmla="*/ 964642 w 4320791"/>
              <a:gd name="connsiteY36" fmla="*/ 336620 h 600246"/>
              <a:gd name="connsiteX37" fmla="*/ 974690 w 4320791"/>
              <a:gd name="connsiteY37" fmla="*/ 356716 h 600246"/>
              <a:gd name="connsiteX38" fmla="*/ 1004835 w 4320791"/>
              <a:gd name="connsiteY38" fmla="*/ 381837 h 600246"/>
              <a:gd name="connsiteX39" fmla="*/ 1034980 w 4320791"/>
              <a:gd name="connsiteY39" fmla="*/ 406958 h 600246"/>
              <a:gd name="connsiteX40" fmla="*/ 1065125 w 4320791"/>
              <a:gd name="connsiteY40" fmla="*/ 427055 h 600246"/>
              <a:gd name="connsiteX41" fmla="*/ 1075174 w 4320791"/>
              <a:gd name="connsiteY41" fmla="*/ 437103 h 600246"/>
              <a:gd name="connsiteX42" fmla="*/ 1090246 w 4320791"/>
              <a:gd name="connsiteY42" fmla="*/ 442127 h 600246"/>
              <a:gd name="connsiteX43" fmla="*/ 1130440 w 4320791"/>
              <a:gd name="connsiteY43" fmla="*/ 462224 h 600246"/>
              <a:gd name="connsiteX44" fmla="*/ 1180681 w 4320791"/>
              <a:gd name="connsiteY44" fmla="*/ 477297 h 600246"/>
              <a:gd name="connsiteX45" fmla="*/ 1195754 w 4320791"/>
              <a:gd name="connsiteY45" fmla="*/ 487345 h 600246"/>
              <a:gd name="connsiteX46" fmla="*/ 1210827 w 4320791"/>
              <a:gd name="connsiteY46" fmla="*/ 502418 h 600246"/>
              <a:gd name="connsiteX47" fmla="*/ 1225899 w 4320791"/>
              <a:gd name="connsiteY47" fmla="*/ 507442 h 600246"/>
              <a:gd name="connsiteX48" fmla="*/ 1245996 w 4320791"/>
              <a:gd name="connsiteY48" fmla="*/ 532563 h 600246"/>
              <a:gd name="connsiteX49" fmla="*/ 1266092 w 4320791"/>
              <a:gd name="connsiteY49" fmla="*/ 537587 h 600246"/>
              <a:gd name="connsiteX50" fmla="*/ 1376624 w 4320791"/>
              <a:gd name="connsiteY50" fmla="*/ 522514 h 600246"/>
              <a:gd name="connsiteX51" fmla="*/ 1597688 w 4320791"/>
              <a:gd name="connsiteY51" fmla="*/ 537587 h 600246"/>
              <a:gd name="connsiteX52" fmla="*/ 1612761 w 4320791"/>
              <a:gd name="connsiteY52" fmla="*/ 552659 h 600246"/>
              <a:gd name="connsiteX53" fmla="*/ 1617785 w 4320791"/>
              <a:gd name="connsiteY53" fmla="*/ 567732 h 600246"/>
              <a:gd name="connsiteX54" fmla="*/ 1642906 w 4320791"/>
              <a:gd name="connsiteY54" fmla="*/ 572756 h 600246"/>
              <a:gd name="connsiteX55" fmla="*/ 1657978 w 4320791"/>
              <a:gd name="connsiteY55" fmla="*/ 582804 h 600246"/>
              <a:gd name="connsiteX56" fmla="*/ 1663002 w 4320791"/>
              <a:gd name="connsiteY56" fmla="*/ 597877 h 600246"/>
              <a:gd name="connsiteX57" fmla="*/ 1678075 w 4320791"/>
              <a:gd name="connsiteY57" fmla="*/ 592853 h 600246"/>
              <a:gd name="connsiteX58" fmla="*/ 1743389 w 4320791"/>
              <a:gd name="connsiteY58" fmla="*/ 587829 h 600246"/>
              <a:gd name="connsiteX59" fmla="*/ 1753438 w 4320791"/>
              <a:gd name="connsiteY59" fmla="*/ 562708 h 600246"/>
              <a:gd name="connsiteX60" fmla="*/ 1773534 w 4320791"/>
              <a:gd name="connsiteY60" fmla="*/ 557683 h 600246"/>
              <a:gd name="connsiteX61" fmla="*/ 1788607 w 4320791"/>
              <a:gd name="connsiteY61" fmla="*/ 552659 h 600246"/>
              <a:gd name="connsiteX62" fmla="*/ 1798655 w 4320791"/>
              <a:gd name="connsiteY62" fmla="*/ 537587 h 600246"/>
              <a:gd name="connsiteX63" fmla="*/ 1818752 w 4320791"/>
              <a:gd name="connsiteY63" fmla="*/ 512466 h 600246"/>
              <a:gd name="connsiteX64" fmla="*/ 1823776 w 4320791"/>
              <a:gd name="connsiteY64" fmla="*/ 497393 h 600246"/>
              <a:gd name="connsiteX65" fmla="*/ 1838849 w 4320791"/>
              <a:gd name="connsiteY65" fmla="*/ 492369 h 600246"/>
              <a:gd name="connsiteX66" fmla="*/ 1853921 w 4320791"/>
              <a:gd name="connsiteY66" fmla="*/ 482321 h 600246"/>
              <a:gd name="connsiteX67" fmla="*/ 1899139 w 4320791"/>
              <a:gd name="connsiteY67" fmla="*/ 467248 h 600246"/>
              <a:gd name="connsiteX68" fmla="*/ 1914211 w 4320791"/>
              <a:gd name="connsiteY68" fmla="*/ 462224 h 600246"/>
              <a:gd name="connsiteX69" fmla="*/ 1929284 w 4320791"/>
              <a:gd name="connsiteY69" fmla="*/ 472273 h 600246"/>
              <a:gd name="connsiteX70" fmla="*/ 1959429 w 4320791"/>
              <a:gd name="connsiteY70" fmla="*/ 487345 h 600246"/>
              <a:gd name="connsiteX71" fmla="*/ 1999622 w 4320791"/>
              <a:gd name="connsiteY71" fmla="*/ 467248 h 600246"/>
              <a:gd name="connsiteX72" fmla="*/ 2009671 w 4320791"/>
              <a:gd name="connsiteY72" fmla="*/ 442127 h 600246"/>
              <a:gd name="connsiteX73" fmla="*/ 2024743 w 4320791"/>
              <a:gd name="connsiteY73" fmla="*/ 411982 h 600246"/>
              <a:gd name="connsiteX74" fmla="*/ 2059912 w 4320791"/>
              <a:gd name="connsiteY74" fmla="*/ 396910 h 600246"/>
              <a:gd name="connsiteX75" fmla="*/ 2105130 w 4320791"/>
              <a:gd name="connsiteY75" fmla="*/ 411982 h 600246"/>
              <a:gd name="connsiteX76" fmla="*/ 2120202 w 4320791"/>
              <a:gd name="connsiteY76" fmla="*/ 422031 h 600246"/>
              <a:gd name="connsiteX77" fmla="*/ 2135275 w 4320791"/>
              <a:gd name="connsiteY77" fmla="*/ 427055 h 600246"/>
              <a:gd name="connsiteX78" fmla="*/ 2180492 w 4320791"/>
              <a:gd name="connsiteY78" fmla="*/ 442127 h 600246"/>
              <a:gd name="connsiteX79" fmla="*/ 2250831 w 4320791"/>
              <a:gd name="connsiteY79" fmla="*/ 432079 h 600246"/>
              <a:gd name="connsiteX80" fmla="*/ 2270928 w 4320791"/>
              <a:gd name="connsiteY80" fmla="*/ 427055 h 600246"/>
              <a:gd name="connsiteX81" fmla="*/ 2376435 w 4320791"/>
              <a:gd name="connsiteY81" fmla="*/ 417007 h 600246"/>
              <a:gd name="connsiteX82" fmla="*/ 2381460 w 4320791"/>
              <a:gd name="connsiteY82" fmla="*/ 361741 h 600246"/>
              <a:gd name="connsiteX83" fmla="*/ 2456822 w 4320791"/>
              <a:gd name="connsiteY83" fmla="*/ 351692 h 600246"/>
              <a:gd name="connsiteX84" fmla="*/ 2471895 w 4320791"/>
              <a:gd name="connsiteY84" fmla="*/ 346668 h 600246"/>
              <a:gd name="connsiteX85" fmla="*/ 2486967 w 4320791"/>
              <a:gd name="connsiteY85" fmla="*/ 336620 h 600246"/>
              <a:gd name="connsiteX86" fmla="*/ 2517112 w 4320791"/>
              <a:gd name="connsiteY86" fmla="*/ 326571 h 600246"/>
              <a:gd name="connsiteX87" fmla="*/ 2527161 w 4320791"/>
              <a:gd name="connsiteY87" fmla="*/ 316523 h 600246"/>
              <a:gd name="connsiteX88" fmla="*/ 2537209 w 4320791"/>
              <a:gd name="connsiteY88" fmla="*/ 301451 h 600246"/>
              <a:gd name="connsiteX89" fmla="*/ 2552281 w 4320791"/>
              <a:gd name="connsiteY89" fmla="*/ 296426 h 600246"/>
              <a:gd name="connsiteX90" fmla="*/ 2567354 w 4320791"/>
              <a:gd name="connsiteY90" fmla="*/ 271305 h 600246"/>
              <a:gd name="connsiteX91" fmla="*/ 2582427 w 4320791"/>
              <a:gd name="connsiteY91" fmla="*/ 266281 h 600246"/>
              <a:gd name="connsiteX92" fmla="*/ 2607547 w 4320791"/>
              <a:gd name="connsiteY92" fmla="*/ 241160 h 600246"/>
              <a:gd name="connsiteX93" fmla="*/ 2622620 w 4320791"/>
              <a:gd name="connsiteY93" fmla="*/ 231112 h 600246"/>
              <a:gd name="connsiteX94" fmla="*/ 2632668 w 4320791"/>
              <a:gd name="connsiteY94" fmla="*/ 200967 h 600246"/>
              <a:gd name="connsiteX95" fmla="*/ 2662813 w 4320791"/>
              <a:gd name="connsiteY95" fmla="*/ 185894 h 600246"/>
              <a:gd name="connsiteX96" fmla="*/ 2677886 w 4320791"/>
              <a:gd name="connsiteY96" fmla="*/ 110532 h 600246"/>
              <a:gd name="connsiteX97" fmla="*/ 2682910 w 4320791"/>
              <a:gd name="connsiteY97" fmla="*/ 95459 h 600246"/>
              <a:gd name="connsiteX98" fmla="*/ 2697983 w 4320791"/>
              <a:gd name="connsiteY98" fmla="*/ 90435 h 600246"/>
              <a:gd name="connsiteX99" fmla="*/ 2813539 w 4320791"/>
              <a:gd name="connsiteY99" fmla="*/ 100483 h 600246"/>
              <a:gd name="connsiteX100" fmla="*/ 2858756 w 4320791"/>
              <a:gd name="connsiteY100" fmla="*/ 105508 h 600246"/>
              <a:gd name="connsiteX101" fmla="*/ 2873829 w 4320791"/>
              <a:gd name="connsiteY101" fmla="*/ 115556 h 600246"/>
              <a:gd name="connsiteX102" fmla="*/ 2888901 w 4320791"/>
              <a:gd name="connsiteY102" fmla="*/ 120580 h 600246"/>
              <a:gd name="connsiteX103" fmla="*/ 2903974 w 4320791"/>
              <a:gd name="connsiteY103" fmla="*/ 130629 h 600246"/>
              <a:gd name="connsiteX104" fmla="*/ 3064747 w 4320791"/>
              <a:gd name="connsiteY104" fmla="*/ 125604 h 600246"/>
              <a:gd name="connsiteX105" fmla="*/ 3079820 w 4320791"/>
              <a:gd name="connsiteY105" fmla="*/ 110532 h 600246"/>
              <a:gd name="connsiteX106" fmla="*/ 3094892 w 4320791"/>
              <a:gd name="connsiteY106" fmla="*/ 105508 h 600246"/>
              <a:gd name="connsiteX107" fmla="*/ 3130062 w 4320791"/>
              <a:gd name="connsiteY107" fmla="*/ 90435 h 600246"/>
              <a:gd name="connsiteX108" fmla="*/ 3145134 w 4320791"/>
              <a:gd name="connsiteY108" fmla="*/ 80387 h 600246"/>
              <a:gd name="connsiteX109" fmla="*/ 3190352 w 4320791"/>
              <a:gd name="connsiteY109" fmla="*/ 70338 h 600246"/>
              <a:gd name="connsiteX110" fmla="*/ 3205424 w 4320791"/>
              <a:gd name="connsiteY110" fmla="*/ 60290 h 600246"/>
              <a:gd name="connsiteX111" fmla="*/ 3336053 w 4320791"/>
              <a:gd name="connsiteY111" fmla="*/ 50242 h 600246"/>
              <a:gd name="connsiteX112" fmla="*/ 3516923 w 4320791"/>
              <a:gd name="connsiteY112" fmla="*/ 70338 h 600246"/>
              <a:gd name="connsiteX113" fmla="*/ 3612383 w 4320791"/>
              <a:gd name="connsiteY113" fmla="*/ 60290 h 600246"/>
              <a:gd name="connsiteX114" fmla="*/ 3692769 w 4320791"/>
              <a:gd name="connsiteY114" fmla="*/ 0 h 600246"/>
              <a:gd name="connsiteX115" fmla="*/ 3888712 w 4320791"/>
              <a:gd name="connsiteY115" fmla="*/ 20097 h 600246"/>
              <a:gd name="connsiteX116" fmla="*/ 4054510 w 4320791"/>
              <a:gd name="connsiteY116" fmla="*/ 80387 h 600246"/>
              <a:gd name="connsiteX117" fmla="*/ 4195187 w 4320791"/>
              <a:gd name="connsiteY117" fmla="*/ 90435 h 600246"/>
              <a:gd name="connsiteX118" fmla="*/ 4320791 w 4320791"/>
              <a:gd name="connsiteY118" fmla="*/ 165798 h 60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320791" h="600246">
                <a:moveTo>
                  <a:pt x="0" y="195943"/>
                </a:moveTo>
                <a:lnTo>
                  <a:pt x="0" y="195943"/>
                </a:lnTo>
                <a:cubicBezTo>
                  <a:pt x="11723" y="185895"/>
                  <a:pt x="22520" y="174652"/>
                  <a:pt x="35169" y="165798"/>
                </a:cubicBezTo>
                <a:cubicBezTo>
                  <a:pt x="41347" y="161474"/>
                  <a:pt x="72455" y="156331"/>
                  <a:pt x="75363" y="155749"/>
                </a:cubicBezTo>
                <a:cubicBezTo>
                  <a:pt x="82062" y="152400"/>
                  <a:pt x="88576" y="148651"/>
                  <a:pt x="95460" y="145701"/>
                </a:cubicBezTo>
                <a:cubicBezTo>
                  <a:pt x="100328" y="143615"/>
                  <a:pt x="105795" y="143045"/>
                  <a:pt x="110532" y="140677"/>
                </a:cubicBezTo>
                <a:cubicBezTo>
                  <a:pt x="115933" y="137977"/>
                  <a:pt x="119877" y="132539"/>
                  <a:pt x="125605" y="130629"/>
                </a:cubicBezTo>
                <a:cubicBezTo>
                  <a:pt x="135269" y="127408"/>
                  <a:pt x="145867" y="128075"/>
                  <a:pt x="155750" y="125604"/>
                </a:cubicBezTo>
                <a:cubicBezTo>
                  <a:pt x="166026" y="123035"/>
                  <a:pt x="175847" y="118905"/>
                  <a:pt x="185895" y="115556"/>
                </a:cubicBezTo>
                <a:cubicBezTo>
                  <a:pt x="190919" y="117231"/>
                  <a:pt x="197889" y="116271"/>
                  <a:pt x="200967" y="120580"/>
                </a:cubicBezTo>
                <a:cubicBezTo>
                  <a:pt x="207123" y="129199"/>
                  <a:pt x="203527" y="143235"/>
                  <a:pt x="211016" y="150725"/>
                </a:cubicBezTo>
                <a:lnTo>
                  <a:pt x="221064" y="160774"/>
                </a:lnTo>
                <a:cubicBezTo>
                  <a:pt x="233689" y="198650"/>
                  <a:pt x="216660" y="151969"/>
                  <a:pt x="236136" y="190919"/>
                </a:cubicBezTo>
                <a:cubicBezTo>
                  <a:pt x="249180" y="217006"/>
                  <a:pt x="231584" y="196413"/>
                  <a:pt x="251209" y="216040"/>
                </a:cubicBezTo>
                <a:cubicBezTo>
                  <a:pt x="252884" y="222739"/>
                  <a:pt x="253513" y="229789"/>
                  <a:pt x="256233" y="236136"/>
                </a:cubicBezTo>
                <a:cubicBezTo>
                  <a:pt x="258612" y="241686"/>
                  <a:pt x="263580" y="245808"/>
                  <a:pt x="266281" y="251209"/>
                </a:cubicBezTo>
                <a:cubicBezTo>
                  <a:pt x="268649" y="255946"/>
                  <a:pt x="269220" y="261413"/>
                  <a:pt x="271306" y="266281"/>
                </a:cubicBezTo>
                <a:cubicBezTo>
                  <a:pt x="274256" y="273165"/>
                  <a:pt x="278573" y="279424"/>
                  <a:pt x="281354" y="286378"/>
                </a:cubicBezTo>
                <a:cubicBezTo>
                  <a:pt x="291684" y="312205"/>
                  <a:pt x="284456" y="312975"/>
                  <a:pt x="301451" y="326571"/>
                </a:cubicBezTo>
                <a:cubicBezTo>
                  <a:pt x="306166" y="330343"/>
                  <a:pt x="311499" y="333270"/>
                  <a:pt x="316523" y="336620"/>
                </a:cubicBezTo>
                <a:cubicBezTo>
                  <a:pt x="320475" y="348476"/>
                  <a:pt x="320101" y="354844"/>
                  <a:pt x="331596" y="361741"/>
                </a:cubicBezTo>
                <a:cubicBezTo>
                  <a:pt x="336137" y="364466"/>
                  <a:pt x="341644" y="365090"/>
                  <a:pt x="346668" y="366765"/>
                </a:cubicBezTo>
                <a:cubicBezTo>
                  <a:pt x="348343" y="371789"/>
                  <a:pt x="347383" y="378759"/>
                  <a:pt x="351692" y="381837"/>
                </a:cubicBezTo>
                <a:cubicBezTo>
                  <a:pt x="366415" y="392353"/>
                  <a:pt x="395517" y="392794"/>
                  <a:pt x="411983" y="396910"/>
                </a:cubicBezTo>
                <a:cubicBezTo>
                  <a:pt x="422259" y="399479"/>
                  <a:pt x="432080" y="403609"/>
                  <a:pt x="442128" y="406958"/>
                </a:cubicBezTo>
                <a:cubicBezTo>
                  <a:pt x="488061" y="383991"/>
                  <a:pt x="436386" y="403130"/>
                  <a:pt x="482321" y="406958"/>
                </a:cubicBezTo>
                <a:cubicBezTo>
                  <a:pt x="499962" y="408428"/>
                  <a:pt x="524453" y="401449"/>
                  <a:pt x="542611" y="396910"/>
                </a:cubicBezTo>
                <a:cubicBezTo>
                  <a:pt x="547635" y="393561"/>
                  <a:pt x="551657" y="387239"/>
                  <a:pt x="557684" y="386862"/>
                </a:cubicBezTo>
                <a:cubicBezTo>
                  <a:pt x="587239" y="385015"/>
                  <a:pt x="622880" y="391866"/>
                  <a:pt x="653143" y="396910"/>
                </a:cubicBezTo>
                <a:cubicBezTo>
                  <a:pt x="663209" y="403620"/>
                  <a:pt x="674653" y="413689"/>
                  <a:pt x="688312" y="411982"/>
                </a:cubicBezTo>
                <a:cubicBezTo>
                  <a:pt x="695744" y="411053"/>
                  <a:pt x="701525" y="404884"/>
                  <a:pt x="708409" y="401934"/>
                </a:cubicBezTo>
                <a:cubicBezTo>
                  <a:pt x="713277" y="399848"/>
                  <a:pt x="718457" y="398585"/>
                  <a:pt x="723481" y="396910"/>
                </a:cubicBezTo>
                <a:cubicBezTo>
                  <a:pt x="755805" y="364586"/>
                  <a:pt x="736921" y="373736"/>
                  <a:pt x="778747" y="366765"/>
                </a:cubicBezTo>
                <a:cubicBezTo>
                  <a:pt x="811665" y="333847"/>
                  <a:pt x="774374" y="366671"/>
                  <a:pt x="879231" y="351692"/>
                </a:cubicBezTo>
                <a:cubicBezTo>
                  <a:pt x="885208" y="350838"/>
                  <a:pt x="888753" y="344022"/>
                  <a:pt x="894303" y="341644"/>
                </a:cubicBezTo>
                <a:cubicBezTo>
                  <a:pt x="900511" y="338983"/>
                  <a:pt x="935051" y="332490"/>
                  <a:pt x="939521" y="331596"/>
                </a:cubicBezTo>
                <a:cubicBezTo>
                  <a:pt x="947895" y="333271"/>
                  <a:pt x="957693" y="331657"/>
                  <a:pt x="964642" y="336620"/>
                </a:cubicBezTo>
                <a:cubicBezTo>
                  <a:pt x="970736" y="340973"/>
                  <a:pt x="970337" y="350622"/>
                  <a:pt x="974690" y="356716"/>
                </a:cubicBezTo>
                <a:cubicBezTo>
                  <a:pt x="987642" y="374849"/>
                  <a:pt x="989281" y="368875"/>
                  <a:pt x="1004835" y="381837"/>
                </a:cubicBezTo>
                <a:cubicBezTo>
                  <a:pt x="1043519" y="414074"/>
                  <a:pt x="997560" y="382011"/>
                  <a:pt x="1034980" y="406958"/>
                </a:cubicBezTo>
                <a:cubicBezTo>
                  <a:pt x="1044377" y="435145"/>
                  <a:pt x="1032117" y="412909"/>
                  <a:pt x="1065125" y="427055"/>
                </a:cubicBezTo>
                <a:cubicBezTo>
                  <a:pt x="1069479" y="428921"/>
                  <a:pt x="1071112" y="434666"/>
                  <a:pt x="1075174" y="437103"/>
                </a:cubicBezTo>
                <a:cubicBezTo>
                  <a:pt x="1079715" y="439828"/>
                  <a:pt x="1085222" y="440452"/>
                  <a:pt x="1090246" y="442127"/>
                </a:cubicBezTo>
                <a:cubicBezTo>
                  <a:pt x="1107315" y="459196"/>
                  <a:pt x="1096850" y="451727"/>
                  <a:pt x="1130440" y="462224"/>
                </a:cubicBezTo>
                <a:cubicBezTo>
                  <a:pt x="1147129" y="467439"/>
                  <a:pt x="1180681" y="477297"/>
                  <a:pt x="1180681" y="477297"/>
                </a:cubicBezTo>
                <a:cubicBezTo>
                  <a:pt x="1185705" y="480646"/>
                  <a:pt x="1191115" y="483479"/>
                  <a:pt x="1195754" y="487345"/>
                </a:cubicBezTo>
                <a:cubicBezTo>
                  <a:pt x="1201213" y="491894"/>
                  <a:pt x="1204915" y="498477"/>
                  <a:pt x="1210827" y="502418"/>
                </a:cubicBezTo>
                <a:cubicBezTo>
                  <a:pt x="1215233" y="505356"/>
                  <a:pt x="1220875" y="505767"/>
                  <a:pt x="1225899" y="507442"/>
                </a:cubicBezTo>
                <a:cubicBezTo>
                  <a:pt x="1229449" y="512768"/>
                  <a:pt x="1238837" y="528983"/>
                  <a:pt x="1245996" y="532563"/>
                </a:cubicBezTo>
                <a:cubicBezTo>
                  <a:pt x="1252172" y="535651"/>
                  <a:pt x="1259393" y="535912"/>
                  <a:pt x="1266092" y="537587"/>
                </a:cubicBezTo>
                <a:cubicBezTo>
                  <a:pt x="1302936" y="532563"/>
                  <a:pt x="1339557" y="519548"/>
                  <a:pt x="1376624" y="522514"/>
                </a:cubicBezTo>
                <a:cubicBezTo>
                  <a:pt x="1533991" y="535104"/>
                  <a:pt x="1460285" y="530355"/>
                  <a:pt x="1597688" y="537587"/>
                </a:cubicBezTo>
                <a:cubicBezTo>
                  <a:pt x="1602712" y="542611"/>
                  <a:pt x="1608820" y="546747"/>
                  <a:pt x="1612761" y="552659"/>
                </a:cubicBezTo>
                <a:cubicBezTo>
                  <a:pt x="1615699" y="557066"/>
                  <a:pt x="1613378" y="564794"/>
                  <a:pt x="1617785" y="567732"/>
                </a:cubicBezTo>
                <a:cubicBezTo>
                  <a:pt x="1624890" y="572469"/>
                  <a:pt x="1634532" y="571081"/>
                  <a:pt x="1642906" y="572756"/>
                </a:cubicBezTo>
                <a:cubicBezTo>
                  <a:pt x="1647930" y="576105"/>
                  <a:pt x="1654206" y="578089"/>
                  <a:pt x="1657978" y="582804"/>
                </a:cubicBezTo>
                <a:cubicBezTo>
                  <a:pt x="1661286" y="586940"/>
                  <a:pt x="1658265" y="595508"/>
                  <a:pt x="1663002" y="597877"/>
                </a:cubicBezTo>
                <a:cubicBezTo>
                  <a:pt x="1667739" y="600246"/>
                  <a:pt x="1672820" y="593510"/>
                  <a:pt x="1678075" y="592853"/>
                </a:cubicBezTo>
                <a:cubicBezTo>
                  <a:pt x="1699742" y="590145"/>
                  <a:pt x="1721618" y="589504"/>
                  <a:pt x="1743389" y="587829"/>
                </a:cubicBezTo>
                <a:cubicBezTo>
                  <a:pt x="1746739" y="579455"/>
                  <a:pt x="1747061" y="569085"/>
                  <a:pt x="1753438" y="562708"/>
                </a:cubicBezTo>
                <a:cubicBezTo>
                  <a:pt x="1758320" y="557825"/>
                  <a:pt x="1766895" y="559580"/>
                  <a:pt x="1773534" y="557683"/>
                </a:cubicBezTo>
                <a:cubicBezTo>
                  <a:pt x="1778626" y="556228"/>
                  <a:pt x="1783583" y="554334"/>
                  <a:pt x="1788607" y="552659"/>
                </a:cubicBezTo>
                <a:cubicBezTo>
                  <a:pt x="1791956" y="547635"/>
                  <a:pt x="1794883" y="542302"/>
                  <a:pt x="1798655" y="537587"/>
                </a:cubicBezTo>
                <a:cubicBezTo>
                  <a:pt x="1827299" y="501781"/>
                  <a:pt x="1787813" y="558869"/>
                  <a:pt x="1818752" y="512466"/>
                </a:cubicBezTo>
                <a:cubicBezTo>
                  <a:pt x="1820427" y="507442"/>
                  <a:pt x="1820031" y="501138"/>
                  <a:pt x="1823776" y="497393"/>
                </a:cubicBezTo>
                <a:cubicBezTo>
                  <a:pt x="1827521" y="493648"/>
                  <a:pt x="1834112" y="494737"/>
                  <a:pt x="1838849" y="492369"/>
                </a:cubicBezTo>
                <a:cubicBezTo>
                  <a:pt x="1844250" y="489669"/>
                  <a:pt x="1848347" y="484643"/>
                  <a:pt x="1853921" y="482321"/>
                </a:cubicBezTo>
                <a:cubicBezTo>
                  <a:pt x="1868587" y="476210"/>
                  <a:pt x="1884066" y="472272"/>
                  <a:pt x="1899139" y="467248"/>
                </a:cubicBezTo>
                <a:lnTo>
                  <a:pt x="1914211" y="462224"/>
                </a:lnTo>
                <a:cubicBezTo>
                  <a:pt x="1919235" y="465574"/>
                  <a:pt x="1923883" y="469572"/>
                  <a:pt x="1929284" y="472273"/>
                </a:cubicBezTo>
                <a:cubicBezTo>
                  <a:pt x="1970895" y="493079"/>
                  <a:pt x="1916221" y="458542"/>
                  <a:pt x="1959429" y="487345"/>
                </a:cubicBezTo>
                <a:cubicBezTo>
                  <a:pt x="1972827" y="480646"/>
                  <a:pt x="1994059" y="481156"/>
                  <a:pt x="1999622" y="467248"/>
                </a:cubicBezTo>
                <a:cubicBezTo>
                  <a:pt x="2002972" y="458874"/>
                  <a:pt x="2006504" y="450572"/>
                  <a:pt x="2009671" y="442127"/>
                </a:cubicBezTo>
                <a:cubicBezTo>
                  <a:pt x="2013724" y="431321"/>
                  <a:pt x="2015043" y="420066"/>
                  <a:pt x="2024743" y="411982"/>
                </a:cubicBezTo>
                <a:cubicBezTo>
                  <a:pt x="2033020" y="405085"/>
                  <a:pt x="2049442" y="400400"/>
                  <a:pt x="2059912" y="396910"/>
                </a:cubicBezTo>
                <a:cubicBezTo>
                  <a:pt x="2127529" y="430717"/>
                  <a:pt x="2027193" y="382754"/>
                  <a:pt x="2105130" y="411982"/>
                </a:cubicBezTo>
                <a:cubicBezTo>
                  <a:pt x="2110784" y="414102"/>
                  <a:pt x="2114801" y="419331"/>
                  <a:pt x="2120202" y="422031"/>
                </a:cubicBezTo>
                <a:cubicBezTo>
                  <a:pt x="2124939" y="424400"/>
                  <a:pt x="2130407" y="424969"/>
                  <a:pt x="2135275" y="427055"/>
                </a:cubicBezTo>
                <a:cubicBezTo>
                  <a:pt x="2171678" y="442655"/>
                  <a:pt x="2138145" y="433658"/>
                  <a:pt x="2180492" y="442127"/>
                </a:cubicBezTo>
                <a:cubicBezTo>
                  <a:pt x="2203938" y="438778"/>
                  <a:pt x="2227469" y="435973"/>
                  <a:pt x="2250831" y="432079"/>
                </a:cubicBezTo>
                <a:cubicBezTo>
                  <a:pt x="2257642" y="430944"/>
                  <a:pt x="2264072" y="427878"/>
                  <a:pt x="2270928" y="427055"/>
                </a:cubicBezTo>
                <a:cubicBezTo>
                  <a:pt x="2306004" y="422846"/>
                  <a:pt x="2341266" y="420356"/>
                  <a:pt x="2376435" y="417007"/>
                </a:cubicBezTo>
                <a:cubicBezTo>
                  <a:pt x="2378110" y="398585"/>
                  <a:pt x="2367103" y="373406"/>
                  <a:pt x="2381460" y="361741"/>
                </a:cubicBezTo>
                <a:cubicBezTo>
                  <a:pt x="2401129" y="345760"/>
                  <a:pt x="2431824" y="355858"/>
                  <a:pt x="2456822" y="351692"/>
                </a:cubicBezTo>
                <a:cubicBezTo>
                  <a:pt x="2462046" y="350821"/>
                  <a:pt x="2466871" y="348343"/>
                  <a:pt x="2471895" y="346668"/>
                </a:cubicBezTo>
                <a:cubicBezTo>
                  <a:pt x="2476919" y="343319"/>
                  <a:pt x="2481449" y="339072"/>
                  <a:pt x="2486967" y="336620"/>
                </a:cubicBezTo>
                <a:cubicBezTo>
                  <a:pt x="2496646" y="332318"/>
                  <a:pt x="2517112" y="326571"/>
                  <a:pt x="2517112" y="326571"/>
                </a:cubicBezTo>
                <a:cubicBezTo>
                  <a:pt x="2520462" y="323222"/>
                  <a:pt x="2524202" y="320222"/>
                  <a:pt x="2527161" y="316523"/>
                </a:cubicBezTo>
                <a:cubicBezTo>
                  <a:pt x="2530933" y="311808"/>
                  <a:pt x="2532494" y="305223"/>
                  <a:pt x="2537209" y="301451"/>
                </a:cubicBezTo>
                <a:cubicBezTo>
                  <a:pt x="2541344" y="298143"/>
                  <a:pt x="2547257" y="298101"/>
                  <a:pt x="2552281" y="296426"/>
                </a:cubicBezTo>
                <a:cubicBezTo>
                  <a:pt x="2556233" y="284572"/>
                  <a:pt x="2555861" y="278201"/>
                  <a:pt x="2567354" y="271305"/>
                </a:cubicBezTo>
                <a:cubicBezTo>
                  <a:pt x="2571895" y="268580"/>
                  <a:pt x="2577403" y="267956"/>
                  <a:pt x="2582427" y="266281"/>
                </a:cubicBezTo>
                <a:cubicBezTo>
                  <a:pt x="2622622" y="239484"/>
                  <a:pt x="2574050" y="274657"/>
                  <a:pt x="2607547" y="241160"/>
                </a:cubicBezTo>
                <a:cubicBezTo>
                  <a:pt x="2611817" y="236890"/>
                  <a:pt x="2617596" y="234461"/>
                  <a:pt x="2622620" y="231112"/>
                </a:cubicBezTo>
                <a:cubicBezTo>
                  <a:pt x="2625969" y="221064"/>
                  <a:pt x="2627054" y="209949"/>
                  <a:pt x="2632668" y="200967"/>
                </a:cubicBezTo>
                <a:cubicBezTo>
                  <a:pt x="2637793" y="192767"/>
                  <a:pt x="2654602" y="188631"/>
                  <a:pt x="2662813" y="185894"/>
                </a:cubicBezTo>
                <a:cubicBezTo>
                  <a:pt x="2667837" y="160773"/>
                  <a:pt x="2669785" y="134836"/>
                  <a:pt x="2677886" y="110532"/>
                </a:cubicBezTo>
                <a:cubicBezTo>
                  <a:pt x="2679561" y="105508"/>
                  <a:pt x="2679165" y="99204"/>
                  <a:pt x="2682910" y="95459"/>
                </a:cubicBezTo>
                <a:cubicBezTo>
                  <a:pt x="2686655" y="91714"/>
                  <a:pt x="2692959" y="92110"/>
                  <a:pt x="2697983" y="90435"/>
                </a:cubicBezTo>
                <a:lnTo>
                  <a:pt x="2813539" y="100483"/>
                </a:lnTo>
                <a:cubicBezTo>
                  <a:pt x="2828638" y="101899"/>
                  <a:pt x="2844044" y="101830"/>
                  <a:pt x="2858756" y="105508"/>
                </a:cubicBezTo>
                <a:cubicBezTo>
                  <a:pt x="2864614" y="106973"/>
                  <a:pt x="2868428" y="112856"/>
                  <a:pt x="2873829" y="115556"/>
                </a:cubicBezTo>
                <a:cubicBezTo>
                  <a:pt x="2878566" y="117924"/>
                  <a:pt x="2883877" y="118905"/>
                  <a:pt x="2888901" y="120580"/>
                </a:cubicBezTo>
                <a:cubicBezTo>
                  <a:pt x="2893925" y="123930"/>
                  <a:pt x="2897991" y="129813"/>
                  <a:pt x="2903974" y="130629"/>
                </a:cubicBezTo>
                <a:cubicBezTo>
                  <a:pt x="2987541" y="142025"/>
                  <a:pt x="2991368" y="136894"/>
                  <a:pt x="3064747" y="125604"/>
                </a:cubicBezTo>
                <a:cubicBezTo>
                  <a:pt x="3069771" y="120580"/>
                  <a:pt x="3073908" y="114473"/>
                  <a:pt x="3079820" y="110532"/>
                </a:cubicBezTo>
                <a:cubicBezTo>
                  <a:pt x="3084226" y="107595"/>
                  <a:pt x="3090024" y="107594"/>
                  <a:pt x="3094892" y="105508"/>
                </a:cubicBezTo>
                <a:cubicBezTo>
                  <a:pt x="3138346" y="86884"/>
                  <a:pt x="3094717" y="102216"/>
                  <a:pt x="3130062" y="90435"/>
                </a:cubicBezTo>
                <a:cubicBezTo>
                  <a:pt x="3135086" y="87086"/>
                  <a:pt x="3139584" y="82765"/>
                  <a:pt x="3145134" y="80387"/>
                </a:cubicBezTo>
                <a:cubicBezTo>
                  <a:pt x="3151338" y="77728"/>
                  <a:pt x="3185887" y="71231"/>
                  <a:pt x="3190352" y="70338"/>
                </a:cubicBezTo>
                <a:lnTo>
                  <a:pt x="3205424" y="60290"/>
                </a:lnTo>
                <a:lnTo>
                  <a:pt x="3336053" y="50242"/>
                </a:lnTo>
                <a:lnTo>
                  <a:pt x="3516923" y="70338"/>
                </a:lnTo>
                <a:lnTo>
                  <a:pt x="3612383" y="60290"/>
                </a:lnTo>
                <a:lnTo>
                  <a:pt x="3692769" y="0"/>
                </a:lnTo>
                <a:lnTo>
                  <a:pt x="3888712" y="20097"/>
                </a:lnTo>
                <a:lnTo>
                  <a:pt x="4054510" y="80387"/>
                </a:lnTo>
                <a:lnTo>
                  <a:pt x="4195187" y="90435"/>
                </a:lnTo>
                <a:lnTo>
                  <a:pt x="4320791" y="165798"/>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16111" y="2026310"/>
            <a:ext cx="510507" cy="1532382"/>
          </a:xfrm>
          <a:custGeom>
            <a:avLst/>
            <a:gdLst>
              <a:gd name="connsiteX0" fmla="*/ 93540 w 510507"/>
              <a:gd name="connsiteY0" fmla="*/ 0 h 1532382"/>
              <a:gd name="connsiteX1" fmla="*/ 93540 w 510507"/>
              <a:gd name="connsiteY1" fmla="*/ 0 h 1532382"/>
              <a:gd name="connsiteX2" fmla="*/ 78910 w 510507"/>
              <a:gd name="connsiteY2" fmla="*/ 226772 h 1532382"/>
              <a:gd name="connsiteX3" fmla="*/ 71595 w 510507"/>
              <a:gd name="connsiteY3" fmla="*/ 248717 h 1532382"/>
              <a:gd name="connsiteX4" fmla="*/ 56964 w 510507"/>
              <a:gd name="connsiteY4" fmla="*/ 270663 h 1532382"/>
              <a:gd name="connsiteX5" fmla="*/ 49649 w 510507"/>
              <a:gd name="connsiteY5" fmla="*/ 292608 h 1532382"/>
              <a:gd name="connsiteX6" fmla="*/ 35019 w 510507"/>
              <a:gd name="connsiteY6" fmla="*/ 314554 h 1532382"/>
              <a:gd name="connsiteX7" fmla="*/ 27703 w 510507"/>
              <a:gd name="connsiteY7" fmla="*/ 343815 h 1532382"/>
              <a:gd name="connsiteX8" fmla="*/ 20388 w 510507"/>
              <a:gd name="connsiteY8" fmla="*/ 365760 h 1532382"/>
              <a:gd name="connsiteX9" fmla="*/ 27703 w 510507"/>
              <a:gd name="connsiteY9" fmla="*/ 555956 h 1532382"/>
              <a:gd name="connsiteX10" fmla="*/ 42334 w 510507"/>
              <a:gd name="connsiteY10" fmla="*/ 651053 h 1532382"/>
              <a:gd name="connsiteX11" fmla="*/ 71595 w 510507"/>
              <a:gd name="connsiteY11" fmla="*/ 811988 h 1532382"/>
              <a:gd name="connsiteX12" fmla="*/ 86225 w 510507"/>
              <a:gd name="connsiteY12" fmla="*/ 833933 h 1532382"/>
              <a:gd name="connsiteX13" fmla="*/ 93540 w 510507"/>
              <a:gd name="connsiteY13" fmla="*/ 855879 h 1532382"/>
              <a:gd name="connsiteX14" fmla="*/ 108171 w 510507"/>
              <a:gd name="connsiteY14" fmla="*/ 870509 h 1532382"/>
              <a:gd name="connsiteX15" fmla="*/ 115486 w 510507"/>
              <a:gd name="connsiteY15" fmla="*/ 892455 h 1532382"/>
              <a:gd name="connsiteX16" fmla="*/ 159377 w 510507"/>
              <a:gd name="connsiteY16" fmla="*/ 907085 h 1532382"/>
              <a:gd name="connsiteX17" fmla="*/ 188638 w 510507"/>
              <a:gd name="connsiteY17" fmla="*/ 943661 h 1532382"/>
              <a:gd name="connsiteX18" fmla="*/ 203268 w 510507"/>
              <a:gd name="connsiteY18" fmla="*/ 1185063 h 1532382"/>
              <a:gd name="connsiteX19" fmla="*/ 210583 w 510507"/>
              <a:gd name="connsiteY19" fmla="*/ 1221639 h 1532382"/>
              <a:gd name="connsiteX20" fmla="*/ 225214 w 510507"/>
              <a:gd name="connsiteY20" fmla="*/ 1250900 h 1532382"/>
              <a:gd name="connsiteX21" fmla="*/ 247159 w 510507"/>
              <a:gd name="connsiteY21" fmla="*/ 1287476 h 1532382"/>
              <a:gd name="connsiteX22" fmla="*/ 254475 w 510507"/>
              <a:gd name="connsiteY22" fmla="*/ 1309421 h 1532382"/>
              <a:gd name="connsiteX23" fmla="*/ 276420 w 510507"/>
              <a:gd name="connsiteY23" fmla="*/ 1316736 h 1532382"/>
              <a:gd name="connsiteX24" fmla="*/ 283735 w 510507"/>
              <a:gd name="connsiteY24" fmla="*/ 1345997 h 1532382"/>
              <a:gd name="connsiteX25" fmla="*/ 320311 w 510507"/>
              <a:gd name="connsiteY25" fmla="*/ 1382573 h 1532382"/>
              <a:gd name="connsiteX26" fmla="*/ 327627 w 510507"/>
              <a:gd name="connsiteY26" fmla="*/ 1404519 h 1532382"/>
              <a:gd name="connsiteX27" fmla="*/ 342257 w 510507"/>
              <a:gd name="connsiteY27" fmla="*/ 1426464 h 1532382"/>
              <a:gd name="connsiteX28" fmla="*/ 349572 w 510507"/>
              <a:gd name="connsiteY28" fmla="*/ 1455725 h 1532382"/>
              <a:gd name="connsiteX29" fmla="*/ 393463 w 510507"/>
              <a:gd name="connsiteY29" fmla="*/ 1499616 h 1532382"/>
              <a:gd name="connsiteX30" fmla="*/ 430039 w 510507"/>
              <a:gd name="connsiteY30" fmla="*/ 1506932 h 1532382"/>
              <a:gd name="connsiteX31" fmla="*/ 510507 w 510507"/>
              <a:gd name="connsiteY31" fmla="*/ 1521562 h 153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0507" h="1532382">
                <a:moveTo>
                  <a:pt x="93540" y="0"/>
                </a:moveTo>
                <a:lnTo>
                  <a:pt x="93540" y="0"/>
                </a:lnTo>
                <a:cubicBezTo>
                  <a:pt x="88663" y="75591"/>
                  <a:pt x="85568" y="151317"/>
                  <a:pt x="78910" y="226772"/>
                </a:cubicBezTo>
                <a:cubicBezTo>
                  <a:pt x="78232" y="234453"/>
                  <a:pt x="75043" y="241820"/>
                  <a:pt x="71595" y="248717"/>
                </a:cubicBezTo>
                <a:cubicBezTo>
                  <a:pt x="67663" y="256581"/>
                  <a:pt x="61841" y="263348"/>
                  <a:pt x="56964" y="270663"/>
                </a:cubicBezTo>
                <a:cubicBezTo>
                  <a:pt x="54526" y="277978"/>
                  <a:pt x="53097" y="285711"/>
                  <a:pt x="49649" y="292608"/>
                </a:cubicBezTo>
                <a:cubicBezTo>
                  <a:pt x="45717" y="300472"/>
                  <a:pt x="38482" y="306473"/>
                  <a:pt x="35019" y="314554"/>
                </a:cubicBezTo>
                <a:cubicBezTo>
                  <a:pt x="31059" y="323795"/>
                  <a:pt x="30465" y="334148"/>
                  <a:pt x="27703" y="343815"/>
                </a:cubicBezTo>
                <a:cubicBezTo>
                  <a:pt x="25585" y="351229"/>
                  <a:pt x="22826" y="358445"/>
                  <a:pt x="20388" y="365760"/>
                </a:cubicBezTo>
                <a:cubicBezTo>
                  <a:pt x="22826" y="429159"/>
                  <a:pt x="22837" y="492697"/>
                  <a:pt x="27703" y="555956"/>
                </a:cubicBezTo>
                <a:cubicBezTo>
                  <a:pt x="30163" y="587934"/>
                  <a:pt x="39515" y="619105"/>
                  <a:pt x="42334" y="651053"/>
                </a:cubicBezTo>
                <a:cubicBezTo>
                  <a:pt x="56767" y="814625"/>
                  <a:pt x="0" y="788121"/>
                  <a:pt x="71595" y="811988"/>
                </a:cubicBezTo>
                <a:cubicBezTo>
                  <a:pt x="76472" y="819303"/>
                  <a:pt x="82293" y="826070"/>
                  <a:pt x="86225" y="833933"/>
                </a:cubicBezTo>
                <a:cubicBezTo>
                  <a:pt x="89673" y="840830"/>
                  <a:pt x="89573" y="849267"/>
                  <a:pt x="93540" y="855879"/>
                </a:cubicBezTo>
                <a:cubicBezTo>
                  <a:pt x="97088" y="861793"/>
                  <a:pt x="103294" y="865632"/>
                  <a:pt x="108171" y="870509"/>
                </a:cubicBezTo>
                <a:cubicBezTo>
                  <a:pt x="110609" y="877824"/>
                  <a:pt x="109211" y="887973"/>
                  <a:pt x="115486" y="892455"/>
                </a:cubicBezTo>
                <a:cubicBezTo>
                  <a:pt x="128035" y="901419"/>
                  <a:pt x="159377" y="907085"/>
                  <a:pt x="159377" y="907085"/>
                </a:cubicBezTo>
                <a:cubicBezTo>
                  <a:pt x="178597" y="919899"/>
                  <a:pt x="186560" y="918720"/>
                  <a:pt x="188638" y="943661"/>
                </a:cubicBezTo>
                <a:cubicBezTo>
                  <a:pt x="195333" y="1023998"/>
                  <a:pt x="196924" y="1104698"/>
                  <a:pt x="203268" y="1185063"/>
                </a:cubicBezTo>
                <a:cubicBezTo>
                  <a:pt x="204247" y="1197458"/>
                  <a:pt x="206651" y="1209844"/>
                  <a:pt x="210583" y="1221639"/>
                </a:cubicBezTo>
                <a:cubicBezTo>
                  <a:pt x="214032" y="1231984"/>
                  <a:pt x="220918" y="1240877"/>
                  <a:pt x="225214" y="1250900"/>
                </a:cubicBezTo>
                <a:cubicBezTo>
                  <a:pt x="239459" y="1284137"/>
                  <a:pt x="222829" y="1263145"/>
                  <a:pt x="247159" y="1287476"/>
                </a:cubicBezTo>
                <a:cubicBezTo>
                  <a:pt x="249598" y="1294791"/>
                  <a:pt x="249023" y="1303969"/>
                  <a:pt x="254475" y="1309421"/>
                </a:cubicBezTo>
                <a:cubicBezTo>
                  <a:pt x="259927" y="1314873"/>
                  <a:pt x="271603" y="1310715"/>
                  <a:pt x="276420" y="1316736"/>
                </a:cubicBezTo>
                <a:cubicBezTo>
                  <a:pt x="282700" y="1324587"/>
                  <a:pt x="278158" y="1337632"/>
                  <a:pt x="283735" y="1345997"/>
                </a:cubicBezTo>
                <a:cubicBezTo>
                  <a:pt x="293299" y="1360343"/>
                  <a:pt x="320311" y="1382573"/>
                  <a:pt x="320311" y="1382573"/>
                </a:cubicBezTo>
                <a:cubicBezTo>
                  <a:pt x="322750" y="1389888"/>
                  <a:pt x="324178" y="1397622"/>
                  <a:pt x="327627" y="1404519"/>
                </a:cubicBezTo>
                <a:cubicBezTo>
                  <a:pt x="331559" y="1412382"/>
                  <a:pt x="338794" y="1418383"/>
                  <a:pt x="342257" y="1426464"/>
                </a:cubicBezTo>
                <a:cubicBezTo>
                  <a:pt x="346217" y="1435705"/>
                  <a:pt x="345612" y="1446484"/>
                  <a:pt x="349572" y="1455725"/>
                </a:cubicBezTo>
                <a:cubicBezTo>
                  <a:pt x="357293" y="1473741"/>
                  <a:pt x="376129" y="1491912"/>
                  <a:pt x="393463" y="1499616"/>
                </a:cubicBezTo>
                <a:cubicBezTo>
                  <a:pt x="404825" y="1504666"/>
                  <a:pt x="417847" y="1504493"/>
                  <a:pt x="430039" y="1506932"/>
                </a:cubicBezTo>
                <a:cubicBezTo>
                  <a:pt x="468216" y="1532382"/>
                  <a:pt x="443193" y="1521562"/>
                  <a:pt x="510507" y="1521562"/>
                </a:cubicBez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1596319" y="351130"/>
            <a:ext cx="980039" cy="416966"/>
          </a:xfrm>
          <a:custGeom>
            <a:avLst/>
            <a:gdLst>
              <a:gd name="connsiteX0" fmla="*/ 13025 w 980039"/>
              <a:gd name="connsiteY0" fmla="*/ 0 h 416966"/>
              <a:gd name="connsiteX1" fmla="*/ 13025 w 980039"/>
              <a:gd name="connsiteY1" fmla="*/ 0 h 416966"/>
              <a:gd name="connsiteX2" fmla="*/ 20340 w 980039"/>
              <a:gd name="connsiteY2" fmla="*/ 146304 h 416966"/>
              <a:gd name="connsiteX3" fmla="*/ 27655 w 980039"/>
              <a:gd name="connsiteY3" fmla="*/ 168249 h 416966"/>
              <a:gd name="connsiteX4" fmla="*/ 86177 w 980039"/>
              <a:gd name="connsiteY4" fmla="*/ 197510 h 416966"/>
              <a:gd name="connsiteX5" fmla="*/ 115438 w 980039"/>
              <a:gd name="connsiteY5" fmla="*/ 212140 h 416966"/>
              <a:gd name="connsiteX6" fmla="*/ 137383 w 980039"/>
              <a:gd name="connsiteY6" fmla="*/ 219456 h 416966"/>
              <a:gd name="connsiteX7" fmla="*/ 188590 w 980039"/>
              <a:gd name="connsiteY7" fmla="*/ 234086 h 416966"/>
              <a:gd name="connsiteX8" fmla="*/ 254427 w 980039"/>
              <a:gd name="connsiteY8" fmla="*/ 241401 h 416966"/>
              <a:gd name="connsiteX9" fmla="*/ 320263 w 980039"/>
              <a:gd name="connsiteY9" fmla="*/ 263347 h 416966"/>
              <a:gd name="connsiteX10" fmla="*/ 342209 w 980039"/>
              <a:gd name="connsiteY10" fmla="*/ 277977 h 416966"/>
              <a:gd name="connsiteX11" fmla="*/ 459252 w 980039"/>
              <a:gd name="connsiteY11" fmla="*/ 270662 h 416966"/>
              <a:gd name="connsiteX12" fmla="*/ 481198 w 980039"/>
              <a:gd name="connsiteY12" fmla="*/ 263347 h 416966"/>
              <a:gd name="connsiteX13" fmla="*/ 568980 w 980039"/>
              <a:gd name="connsiteY13" fmla="*/ 277977 h 416966"/>
              <a:gd name="connsiteX14" fmla="*/ 620187 w 980039"/>
              <a:gd name="connsiteY14" fmla="*/ 285292 h 416966"/>
              <a:gd name="connsiteX15" fmla="*/ 642132 w 980039"/>
              <a:gd name="connsiteY15" fmla="*/ 299923 h 416966"/>
              <a:gd name="connsiteX16" fmla="*/ 759175 w 980039"/>
              <a:gd name="connsiteY16" fmla="*/ 329184 h 416966"/>
              <a:gd name="connsiteX17" fmla="*/ 781121 w 980039"/>
              <a:gd name="connsiteY17" fmla="*/ 336499 h 416966"/>
              <a:gd name="connsiteX18" fmla="*/ 803067 w 980039"/>
              <a:gd name="connsiteY18" fmla="*/ 351129 h 416966"/>
              <a:gd name="connsiteX19" fmla="*/ 861588 w 980039"/>
              <a:gd name="connsiteY19" fmla="*/ 358444 h 416966"/>
              <a:gd name="connsiteX20" fmla="*/ 920110 w 980039"/>
              <a:gd name="connsiteY20" fmla="*/ 380390 h 416966"/>
              <a:gd name="connsiteX21" fmla="*/ 942055 w 980039"/>
              <a:gd name="connsiteY21" fmla="*/ 395020 h 416966"/>
              <a:gd name="connsiteX22" fmla="*/ 978631 w 980039"/>
              <a:gd name="connsiteY22" fmla="*/ 416966 h 4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0039" h="416966">
                <a:moveTo>
                  <a:pt x="13025" y="0"/>
                </a:moveTo>
                <a:lnTo>
                  <a:pt x="13025" y="0"/>
                </a:lnTo>
                <a:cubicBezTo>
                  <a:pt x="4127" y="88986"/>
                  <a:pt x="0" y="58163"/>
                  <a:pt x="20340" y="146304"/>
                </a:cubicBezTo>
                <a:cubicBezTo>
                  <a:pt x="22074" y="153817"/>
                  <a:pt x="23688" y="161637"/>
                  <a:pt x="27655" y="168249"/>
                </a:cubicBezTo>
                <a:cubicBezTo>
                  <a:pt x="41822" y="191859"/>
                  <a:pt x="61164" y="185004"/>
                  <a:pt x="86177" y="197510"/>
                </a:cubicBezTo>
                <a:cubicBezTo>
                  <a:pt x="95931" y="202387"/>
                  <a:pt x="105415" y="207844"/>
                  <a:pt x="115438" y="212140"/>
                </a:cubicBezTo>
                <a:cubicBezTo>
                  <a:pt x="122525" y="215177"/>
                  <a:pt x="129997" y="217240"/>
                  <a:pt x="137383" y="219456"/>
                </a:cubicBezTo>
                <a:cubicBezTo>
                  <a:pt x="154386" y="224557"/>
                  <a:pt x="171142" y="230815"/>
                  <a:pt x="188590" y="234086"/>
                </a:cubicBezTo>
                <a:cubicBezTo>
                  <a:pt x="210293" y="238155"/>
                  <a:pt x="232481" y="238963"/>
                  <a:pt x="254427" y="241401"/>
                </a:cubicBezTo>
                <a:cubicBezTo>
                  <a:pt x="286459" y="273435"/>
                  <a:pt x="249203" y="242030"/>
                  <a:pt x="320263" y="263347"/>
                </a:cubicBezTo>
                <a:cubicBezTo>
                  <a:pt x="328684" y="265873"/>
                  <a:pt x="334894" y="273100"/>
                  <a:pt x="342209" y="277977"/>
                </a:cubicBezTo>
                <a:cubicBezTo>
                  <a:pt x="381223" y="275539"/>
                  <a:pt x="420376" y="274754"/>
                  <a:pt x="459252" y="270662"/>
                </a:cubicBezTo>
                <a:cubicBezTo>
                  <a:pt x="466921" y="269855"/>
                  <a:pt x="473504" y="262834"/>
                  <a:pt x="481198" y="263347"/>
                </a:cubicBezTo>
                <a:cubicBezTo>
                  <a:pt x="510797" y="265320"/>
                  <a:pt x="539679" y="273351"/>
                  <a:pt x="568980" y="277977"/>
                </a:cubicBezTo>
                <a:cubicBezTo>
                  <a:pt x="586011" y="280666"/>
                  <a:pt x="603118" y="282854"/>
                  <a:pt x="620187" y="285292"/>
                </a:cubicBezTo>
                <a:cubicBezTo>
                  <a:pt x="627502" y="290169"/>
                  <a:pt x="634098" y="296352"/>
                  <a:pt x="642132" y="299923"/>
                </a:cubicBezTo>
                <a:cubicBezTo>
                  <a:pt x="682401" y="317821"/>
                  <a:pt x="714781" y="318939"/>
                  <a:pt x="759175" y="329184"/>
                </a:cubicBezTo>
                <a:cubicBezTo>
                  <a:pt x="766689" y="330918"/>
                  <a:pt x="774224" y="333051"/>
                  <a:pt x="781121" y="336499"/>
                </a:cubicBezTo>
                <a:cubicBezTo>
                  <a:pt x="788985" y="340431"/>
                  <a:pt x="794585" y="348816"/>
                  <a:pt x="803067" y="351129"/>
                </a:cubicBezTo>
                <a:cubicBezTo>
                  <a:pt x="822033" y="356301"/>
                  <a:pt x="842081" y="356006"/>
                  <a:pt x="861588" y="358444"/>
                </a:cubicBezTo>
                <a:cubicBezTo>
                  <a:pt x="913054" y="392755"/>
                  <a:pt x="847797" y="353273"/>
                  <a:pt x="920110" y="380390"/>
                </a:cubicBezTo>
                <a:cubicBezTo>
                  <a:pt x="928342" y="383477"/>
                  <a:pt x="934192" y="391088"/>
                  <a:pt x="942055" y="395020"/>
                </a:cubicBezTo>
                <a:cubicBezTo>
                  <a:pt x="980039" y="414012"/>
                  <a:pt x="950056" y="388391"/>
                  <a:pt x="978631" y="416966"/>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377492" y="0"/>
            <a:ext cx="1905000" cy="461665"/>
          </a:xfrm>
          <a:prstGeom prst="rect">
            <a:avLst/>
          </a:prstGeom>
          <a:solidFill>
            <a:srgbClr val="FFFF00"/>
          </a:solidFill>
        </p:spPr>
        <p:txBody>
          <a:bodyPr wrap="square" rtlCol="0">
            <a:spAutoFit/>
          </a:bodyPr>
          <a:lstStyle/>
          <a:p>
            <a:r>
              <a:rPr lang="en-US" sz="2400" b="1" dirty="0" smtClean="0"/>
              <a:t>Maria’s River</a:t>
            </a:r>
            <a:endParaRPr lang="en-US" sz="2400" b="1" dirty="0"/>
          </a:p>
        </p:txBody>
      </p:sp>
      <p:sp>
        <p:nvSpPr>
          <p:cNvPr id="56" name="TextBox 55"/>
          <p:cNvSpPr txBox="1"/>
          <p:nvPr/>
        </p:nvSpPr>
        <p:spPr>
          <a:xfrm>
            <a:off x="3409121" y="1295400"/>
            <a:ext cx="2057399" cy="461665"/>
          </a:xfrm>
          <a:prstGeom prst="rect">
            <a:avLst/>
          </a:prstGeom>
          <a:solidFill>
            <a:srgbClr val="FFFF00"/>
          </a:solidFill>
        </p:spPr>
        <p:txBody>
          <a:bodyPr wrap="square" rtlCol="0">
            <a:spAutoFit/>
          </a:bodyPr>
          <a:lstStyle/>
          <a:p>
            <a:r>
              <a:rPr lang="en-US" sz="2400" b="1" dirty="0" smtClean="0"/>
              <a:t>Missouri River</a:t>
            </a:r>
            <a:endParaRPr lang="en-US" sz="2400" b="1" dirty="0"/>
          </a:p>
        </p:txBody>
      </p:sp>
      <p:sp>
        <p:nvSpPr>
          <p:cNvPr id="57" name="TextBox 56"/>
          <p:cNvSpPr txBox="1"/>
          <p:nvPr/>
        </p:nvSpPr>
        <p:spPr>
          <a:xfrm>
            <a:off x="1965863" y="3096465"/>
            <a:ext cx="2442977" cy="461665"/>
          </a:xfrm>
          <a:prstGeom prst="rect">
            <a:avLst/>
          </a:prstGeom>
          <a:solidFill>
            <a:srgbClr val="FFFF00"/>
          </a:solidFill>
        </p:spPr>
        <p:txBody>
          <a:bodyPr wrap="square" rtlCol="0">
            <a:spAutoFit/>
          </a:bodyPr>
          <a:lstStyle/>
          <a:p>
            <a:r>
              <a:rPr lang="en-US" sz="2400" b="1" dirty="0" smtClean="0"/>
              <a:t>Yellowstone River</a:t>
            </a:r>
            <a:endParaRPr lang="en-US" sz="2400" b="1" dirty="0"/>
          </a:p>
        </p:txBody>
      </p:sp>
      <p:sp>
        <p:nvSpPr>
          <p:cNvPr id="33" name="TextBox 32"/>
          <p:cNvSpPr txBox="1"/>
          <p:nvPr/>
        </p:nvSpPr>
        <p:spPr>
          <a:xfrm>
            <a:off x="0" y="4211122"/>
            <a:ext cx="9144000" cy="2739211"/>
          </a:xfrm>
          <a:prstGeom prst="rect">
            <a:avLst/>
          </a:prstGeom>
          <a:noFill/>
          <a:effectLst/>
        </p:spPr>
        <p:txBody>
          <a:bodyPr wrap="square" rtlCol="0">
            <a:spAutoFit/>
          </a:bodyPr>
          <a:lstStyle/>
          <a:p>
            <a:pPr marL="168275" indent="-168275">
              <a:spcAft>
                <a:spcPts val="600"/>
              </a:spcAft>
              <a:buFont typeface="Arial" pitchFamily="34" charset="0"/>
              <a:buChar char="•"/>
            </a:pPr>
            <a:r>
              <a:rPr lang="en-US" sz="2700" b="1" dirty="0" smtClean="0"/>
              <a:t>Aug 7- </a:t>
            </a:r>
            <a:r>
              <a:rPr lang="en-US" sz="2700" b="1" dirty="0" smtClean="0">
                <a:ln>
                  <a:solidFill>
                    <a:schemeClr val="tx1"/>
                  </a:solidFill>
                </a:ln>
                <a:solidFill>
                  <a:srgbClr val="FF0000"/>
                </a:solidFill>
                <a:effectLst>
                  <a:outerShdw dist="50800" dir="5400000" algn="ctr" rotWithShape="0">
                    <a:schemeClr val="tx1"/>
                  </a:outerShdw>
                </a:effectLst>
              </a:rPr>
              <a:t>Arrive at mouth of Yellowstone</a:t>
            </a:r>
            <a:r>
              <a:rPr lang="en-US" sz="2700" b="1" dirty="0" smtClean="0"/>
              <a:t>; Captain Clark appears to have been here </a:t>
            </a:r>
            <a:r>
              <a:rPr lang="en-US" sz="2700" b="1" dirty="0" smtClean="0">
                <a:ln>
                  <a:solidFill>
                    <a:schemeClr val="tx1"/>
                  </a:solidFill>
                </a:ln>
                <a:solidFill>
                  <a:srgbClr val="FF0000"/>
                </a:solidFill>
                <a:effectLst>
                  <a:outerShdw dist="50800" dir="5400000" algn="ctr" rotWithShape="0">
                    <a:schemeClr val="tx1"/>
                  </a:outerShdw>
                </a:effectLst>
              </a:rPr>
              <a:t>7-8 days earlier</a:t>
            </a:r>
            <a:endParaRPr lang="en-US" sz="2700" b="1" dirty="0" smtClean="0"/>
          </a:p>
          <a:p>
            <a:pPr marL="168275" indent="-168275">
              <a:spcAft>
                <a:spcPts val="600"/>
              </a:spcAft>
              <a:buFont typeface="Arial" pitchFamily="34" charset="0"/>
              <a:buChar char="•"/>
            </a:pPr>
            <a:r>
              <a:rPr lang="en-US" sz="2700" b="1" dirty="0" smtClean="0"/>
              <a:t>paper is stuck into a pole saying </a:t>
            </a:r>
            <a:r>
              <a:rPr lang="en-US" sz="2700" b="1" dirty="0" smtClean="0">
                <a:ln>
                  <a:solidFill>
                    <a:schemeClr val="tx1"/>
                  </a:solidFill>
                </a:ln>
                <a:solidFill>
                  <a:srgbClr val="FF0000"/>
                </a:solidFill>
                <a:effectLst>
                  <a:outerShdw dist="50800" dir="5400000" algn="ctr" rotWithShape="0">
                    <a:schemeClr val="tx1"/>
                  </a:outerShdw>
                </a:effectLst>
              </a:rPr>
              <a:t>lack of food and mosquitoes require Clark’s party to travel on</a:t>
            </a:r>
          </a:p>
          <a:p>
            <a:pPr marL="168275" indent="-168275">
              <a:spcAft>
                <a:spcPts val="600"/>
              </a:spcAft>
              <a:buFont typeface="Arial" pitchFamily="34" charset="0"/>
              <a:buChar char="•"/>
            </a:pPr>
            <a:r>
              <a:rPr lang="en-US" sz="2700" b="1" dirty="0" smtClean="0"/>
              <a:t>Lewis leaves a note </a:t>
            </a:r>
            <a:r>
              <a:rPr lang="en-US" sz="2700" b="1" dirty="0" smtClean="0">
                <a:ln>
                  <a:solidFill>
                    <a:schemeClr val="tx1"/>
                  </a:solidFill>
                </a:ln>
                <a:solidFill>
                  <a:srgbClr val="FF0000"/>
                </a:solidFill>
                <a:effectLst>
                  <a:outerShdw dist="50800" dir="5400000" algn="ctr" rotWithShape="0">
                    <a:schemeClr val="tx1"/>
                  </a:outerShdw>
                </a:effectLst>
              </a:rPr>
              <a:t>for </a:t>
            </a:r>
            <a:r>
              <a:rPr lang="en-US" sz="2700" b="1" dirty="0" err="1" smtClean="0">
                <a:ln>
                  <a:solidFill>
                    <a:schemeClr val="tx1"/>
                  </a:solidFill>
                </a:ln>
                <a:solidFill>
                  <a:srgbClr val="FF0000"/>
                </a:solidFill>
                <a:effectLst>
                  <a:outerShdw dist="50800" dir="5400000" algn="ctr" rotWithShape="0">
                    <a:schemeClr val="tx1"/>
                  </a:outerShdw>
                </a:effectLst>
              </a:rPr>
              <a:t>Colter</a:t>
            </a:r>
            <a:r>
              <a:rPr lang="en-US" sz="2700" b="1" dirty="0" smtClean="0">
                <a:ln>
                  <a:solidFill>
                    <a:schemeClr val="tx1"/>
                  </a:solidFill>
                </a:ln>
                <a:solidFill>
                  <a:srgbClr val="FF0000"/>
                </a:solidFill>
                <a:effectLst>
                  <a:outerShdw dist="50800" dir="5400000" algn="ctr" rotWithShape="0">
                    <a:schemeClr val="tx1"/>
                  </a:outerShdw>
                </a:effectLst>
              </a:rPr>
              <a:t> and Collins</a:t>
            </a:r>
            <a:r>
              <a:rPr lang="en-US" sz="2700" b="1" dirty="0" smtClean="0"/>
              <a:t>, assuming they are still behind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2000"/>
                                        <p:tgtEl>
                                          <p:spTgt spid="51"/>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animEffect transition="in" filter="wipe(left)">
                                      <p:cBhvr>
                                        <p:cTn id="11" dur="1000"/>
                                        <p:tgtEl>
                                          <p:spTgt spid="3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3">
                                            <p:txEl>
                                              <p:pRg st="1" end="1"/>
                                            </p:txEl>
                                          </p:spTgt>
                                        </p:tgtEl>
                                        <p:attrNameLst>
                                          <p:attrName>style.visibility</p:attrName>
                                        </p:attrNameLst>
                                      </p:cBhvr>
                                      <p:to>
                                        <p:strVal val="visible"/>
                                      </p:to>
                                    </p:set>
                                    <p:animEffect transition="in" filter="wipe(left)">
                                      <p:cBhvr>
                                        <p:cTn id="16" dur="1000"/>
                                        <p:tgtEl>
                                          <p:spTgt spid="3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3">
                                            <p:txEl>
                                              <p:pRg st="2" end="2"/>
                                            </p:txEl>
                                          </p:spTgt>
                                        </p:tgtEl>
                                        <p:attrNameLst>
                                          <p:attrName>style.visibility</p:attrName>
                                        </p:attrNameLst>
                                      </p:cBhvr>
                                      <p:to>
                                        <p:strVal val="visible"/>
                                      </p:to>
                                    </p:set>
                                    <p:animEffect transition="in" filter="wipe(left)">
                                      <p:cBhvr>
                                        <p:cTn id="21" dur="1000"/>
                                        <p:tgtEl>
                                          <p:spTgt spid="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0"/>
            <a:ext cx="9144000" cy="4293704"/>
            <a:chOff x="776749" y="357809"/>
            <a:chExt cx="9144000" cy="4293704"/>
          </a:xfrm>
        </p:grpSpPr>
        <p:pic>
          <p:nvPicPr>
            <p:cNvPr id="24" name="Picture 2" descr="Image map with same links provided elsewhere on this page"/>
            <p:cNvPicPr>
              <a:picLocks noChangeAspect="1" noChangeArrowheads="1"/>
            </p:cNvPicPr>
            <p:nvPr/>
          </p:nvPicPr>
          <p:blipFill>
            <a:blip r:embed="rId3" cstate="print"/>
            <a:srcRect t="6020" r="-2008"/>
            <a:stretch>
              <a:fillRect/>
            </a:stretch>
          </p:blipFill>
          <p:spPr bwMode="auto">
            <a:xfrm>
              <a:off x="5256965" y="357810"/>
              <a:ext cx="4663784" cy="2763078"/>
            </a:xfrm>
            <a:prstGeom prst="rect">
              <a:avLst/>
            </a:prstGeom>
            <a:noFill/>
          </p:spPr>
        </p:pic>
        <p:pic>
          <p:nvPicPr>
            <p:cNvPr id="25" name="Picture 4" descr="Image map with same links provided elsewhere on this page"/>
            <p:cNvPicPr>
              <a:picLocks noChangeAspect="1" noChangeArrowheads="1"/>
            </p:cNvPicPr>
            <p:nvPr/>
          </p:nvPicPr>
          <p:blipFill>
            <a:blip r:embed="rId4" cstate="print"/>
            <a:srcRect t="2560" b="498"/>
            <a:stretch>
              <a:fillRect/>
            </a:stretch>
          </p:blipFill>
          <p:spPr bwMode="auto">
            <a:xfrm>
              <a:off x="776749" y="357809"/>
              <a:ext cx="4572000" cy="4293704"/>
            </a:xfrm>
            <a:prstGeom prst="rect">
              <a:avLst/>
            </a:prstGeom>
            <a:noFill/>
          </p:spPr>
        </p:pic>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21" name="TextBox 20"/>
          <p:cNvSpPr txBox="1">
            <a:spLocks noChangeArrowheads="1"/>
          </p:cNvSpPr>
          <p:nvPr/>
        </p:nvSpPr>
        <p:spPr bwMode="auto">
          <a:xfrm>
            <a:off x="4949686" y="3371827"/>
            <a:ext cx="3548270"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Aug 12</a:t>
            </a:r>
          </a:p>
        </p:txBody>
      </p:sp>
      <p:sp>
        <p:nvSpPr>
          <p:cNvPr id="20" name="TextBox 3"/>
          <p:cNvSpPr txBox="1">
            <a:spLocks noChangeArrowheads="1"/>
          </p:cNvSpPr>
          <p:nvPr/>
        </p:nvSpPr>
        <p:spPr bwMode="auto">
          <a:xfrm>
            <a:off x="4581940" y="2743200"/>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Reconnoiter Mission</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3" name="Group 9"/>
          <p:cNvGrpSpPr/>
          <p:nvPr/>
        </p:nvGrpSpPr>
        <p:grpSpPr>
          <a:xfrm>
            <a:off x="633784" y="3422503"/>
            <a:ext cx="3429000" cy="737175"/>
            <a:chOff x="-533400" y="2885182"/>
            <a:chExt cx="3429000" cy="737175"/>
          </a:xfrm>
        </p:grpSpPr>
        <p:sp>
          <p:nvSpPr>
            <p:cNvPr id="37" name="TextBox 36"/>
            <p:cNvSpPr txBox="1"/>
            <p:nvPr/>
          </p:nvSpPr>
          <p:spPr>
            <a:xfrm>
              <a:off x="-76200" y="3037582"/>
              <a:ext cx="2971800" cy="584775"/>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Camp Fortunate</a:t>
              </a:r>
            </a:p>
          </p:txBody>
        </p:sp>
        <p:sp>
          <p:nvSpPr>
            <p:cNvPr id="38" name="5-Point Star 37"/>
            <p:cNvSpPr/>
            <p:nvPr/>
          </p:nvSpPr>
          <p:spPr>
            <a:xfrm>
              <a:off x="-533400" y="2885182"/>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p:nvPr/>
        </p:nvSpPr>
        <p:spPr>
          <a:xfrm>
            <a:off x="2207201" y="856335"/>
            <a:ext cx="535999" cy="388991"/>
          </a:xfrm>
          <a:custGeom>
            <a:avLst/>
            <a:gdLst>
              <a:gd name="connsiteX0" fmla="*/ 10219 w 535999"/>
              <a:gd name="connsiteY0" fmla="*/ 388620 h 388991"/>
              <a:gd name="connsiteX1" fmla="*/ 10219 w 535999"/>
              <a:gd name="connsiteY1" fmla="*/ 388620 h 388991"/>
              <a:gd name="connsiteX2" fmla="*/ 109279 w 535999"/>
              <a:gd name="connsiteY2" fmla="*/ 373380 h 388991"/>
              <a:gd name="connsiteX3" fmla="*/ 120709 w 535999"/>
              <a:gd name="connsiteY3" fmla="*/ 365760 h 388991"/>
              <a:gd name="connsiteX4" fmla="*/ 132139 w 535999"/>
              <a:gd name="connsiteY4" fmla="*/ 361950 h 388991"/>
              <a:gd name="connsiteX5" fmla="*/ 147379 w 535999"/>
              <a:gd name="connsiteY5" fmla="*/ 342900 h 388991"/>
              <a:gd name="connsiteX6" fmla="*/ 162619 w 535999"/>
              <a:gd name="connsiteY6" fmla="*/ 327660 h 388991"/>
              <a:gd name="connsiteX7" fmla="*/ 170239 w 535999"/>
              <a:gd name="connsiteY7" fmla="*/ 316230 h 388991"/>
              <a:gd name="connsiteX8" fmla="*/ 181669 w 535999"/>
              <a:gd name="connsiteY8" fmla="*/ 312420 h 388991"/>
              <a:gd name="connsiteX9" fmla="*/ 185479 w 535999"/>
              <a:gd name="connsiteY9" fmla="*/ 300990 h 388991"/>
              <a:gd name="connsiteX10" fmla="*/ 193099 w 535999"/>
              <a:gd name="connsiteY10" fmla="*/ 289560 h 388991"/>
              <a:gd name="connsiteX11" fmla="*/ 204529 w 535999"/>
              <a:gd name="connsiteY11" fmla="*/ 266700 h 388991"/>
              <a:gd name="connsiteX12" fmla="*/ 208339 w 535999"/>
              <a:gd name="connsiteY12" fmla="*/ 251460 h 388991"/>
              <a:gd name="connsiteX13" fmla="*/ 212149 w 535999"/>
              <a:gd name="connsiteY13" fmla="*/ 228600 h 388991"/>
              <a:gd name="connsiteX14" fmla="*/ 219769 w 535999"/>
              <a:gd name="connsiteY14" fmla="*/ 217170 h 388991"/>
              <a:gd name="connsiteX15" fmla="*/ 223579 w 535999"/>
              <a:gd name="connsiteY15" fmla="*/ 205740 h 388991"/>
              <a:gd name="connsiteX16" fmla="*/ 246439 w 535999"/>
              <a:gd name="connsiteY16" fmla="*/ 194310 h 388991"/>
              <a:gd name="connsiteX17" fmla="*/ 269299 w 535999"/>
              <a:gd name="connsiteY17" fmla="*/ 182880 h 388991"/>
              <a:gd name="connsiteX18" fmla="*/ 273109 w 535999"/>
              <a:gd name="connsiteY18" fmla="*/ 171450 h 388991"/>
              <a:gd name="connsiteX19" fmla="*/ 330259 w 535999"/>
              <a:gd name="connsiteY19" fmla="*/ 156210 h 388991"/>
              <a:gd name="connsiteX20" fmla="*/ 345499 w 535999"/>
              <a:gd name="connsiteY20" fmla="*/ 133350 h 388991"/>
              <a:gd name="connsiteX21" fmla="*/ 379789 w 535999"/>
              <a:gd name="connsiteY21" fmla="*/ 118110 h 388991"/>
              <a:gd name="connsiteX22" fmla="*/ 440749 w 535999"/>
              <a:gd name="connsiteY22" fmla="*/ 106680 h 388991"/>
              <a:gd name="connsiteX23" fmla="*/ 459799 w 535999"/>
              <a:gd name="connsiteY23" fmla="*/ 99060 h 388991"/>
              <a:gd name="connsiteX24" fmla="*/ 467419 w 535999"/>
              <a:gd name="connsiteY24" fmla="*/ 87630 h 388991"/>
              <a:gd name="connsiteX25" fmla="*/ 478849 w 535999"/>
              <a:gd name="connsiteY25" fmla="*/ 83820 h 388991"/>
              <a:gd name="connsiteX26" fmla="*/ 490279 w 535999"/>
              <a:gd name="connsiteY26" fmla="*/ 76200 h 388991"/>
              <a:gd name="connsiteX27" fmla="*/ 501709 w 535999"/>
              <a:gd name="connsiteY27" fmla="*/ 72390 h 388991"/>
              <a:gd name="connsiteX28" fmla="*/ 513139 w 535999"/>
              <a:gd name="connsiteY28" fmla="*/ 64770 h 388991"/>
              <a:gd name="connsiteX29" fmla="*/ 535999 w 535999"/>
              <a:gd name="connsiteY29" fmla="*/ 57150 h 388991"/>
              <a:gd name="connsiteX30" fmla="*/ 532189 w 535999"/>
              <a:gd name="connsiteY30" fmla="*/ 15240 h 388991"/>
              <a:gd name="connsiteX31" fmla="*/ 524569 w 535999"/>
              <a:gd name="connsiteY31" fmla="*/ 3810 h 388991"/>
              <a:gd name="connsiteX32" fmla="*/ 513139 w 535999"/>
              <a:gd name="connsiteY32" fmla="*/ 0 h 38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5999" h="388991">
                <a:moveTo>
                  <a:pt x="10219" y="388620"/>
                </a:moveTo>
                <a:lnTo>
                  <a:pt x="10219" y="388620"/>
                </a:lnTo>
                <a:cubicBezTo>
                  <a:pt x="76291" y="363843"/>
                  <a:pt x="0" y="388991"/>
                  <a:pt x="109279" y="373380"/>
                </a:cubicBezTo>
                <a:cubicBezTo>
                  <a:pt x="113812" y="372732"/>
                  <a:pt x="116613" y="367808"/>
                  <a:pt x="120709" y="365760"/>
                </a:cubicBezTo>
                <a:cubicBezTo>
                  <a:pt x="124301" y="363964"/>
                  <a:pt x="128329" y="363220"/>
                  <a:pt x="132139" y="361950"/>
                </a:cubicBezTo>
                <a:cubicBezTo>
                  <a:pt x="141716" y="333220"/>
                  <a:pt x="127684" y="367519"/>
                  <a:pt x="147379" y="342900"/>
                </a:cubicBezTo>
                <a:cubicBezTo>
                  <a:pt x="162157" y="324427"/>
                  <a:pt x="137681" y="335973"/>
                  <a:pt x="162619" y="327660"/>
                </a:cubicBezTo>
                <a:cubicBezTo>
                  <a:pt x="165159" y="323850"/>
                  <a:pt x="166663" y="319091"/>
                  <a:pt x="170239" y="316230"/>
                </a:cubicBezTo>
                <a:cubicBezTo>
                  <a:pt x="173375" y="313721"/>
                  <a:pt x="178829" y="315260"/>
                  <a:pt x="181669" y="312420"/>
                </a:cubicBezTo>
                <a:cubicBezTo>
                  <a:pt x="184509" y="309580"/>
                  <a:pt x="183683" y="304582"/>
                  <a:pt x="185479" y="300990"/>
                </a:cubicBezTo>
                <a:cubicBezTo>
                  <a:pt x="187527" y="296894"/>
                  <a:pt x="191051" y="293656"/>
                  <a:pt x="193099" y="289560"/>
                </a:cubicBezTo>
                <a:cubicBezTo>
                  <a:pt x="208873" y="258012"/>
                  <a:pt x="182691" y="299457"/>
                  <a:pt x="204529" y="266700"/>
                </a:cubicBezTo>
                <a:cubicBezTo>
                  <a:pt x="205799" y="261620"/>
                  <a:pt x="207312" y="256595"/>
                  <a:pt x="208339" y="251460"/>
                </a:cubicBezTo>
                <a:cubicBezTo>
                  <a:pt x="209854" y="243885"/>
                  <a:pt x="209706" y="235929"/>
                  <a:pt x="212149" y="228600"/>
                </a:cubicBezTo>
                <a:cubicBezTo>
                  <a:pt x="213597" y="224256"/>
                  <a:pt x="217721" y="221266"/>
                  <a:pt x="219769" y="217170"/>
                </a:cubicBezTo>
                <a:cubicBezTo>
                  <a:pt x="221565" y="213578"/>
                  <a:pt x="221070" y="208876"/>
                  <a:pt x="223579" y="205740"/>
                </a:cubicBezTo>
                <a:cubicBezTo>
                  <a:pt x="230858" y="196641"/>
                  <a:pt x="237236" y="198911"/>
                  <a:pt x="246439" y="194310"/>
                </a:cubicBezTo>
                <a:cubicBezTo>
                  <a:pt x="275982" y="179538"/>
                  <a:pt x="240569" y="192457"/>
                  <a:pt x="269299" y="182880"/>
                </a:cubicBezTo>
                <a:cubicBezTo>
                  <a:pt x="270569" y="179070"/>
                  <a:pt x="269665" y="173516"/>
                  <a:pt x="273109" y="171450"/>
                </a:cubicBezTo>
                <a:cubicBezTo>
                  <a:pt x="289116" y="161846"/>
                  <a:pt x="311936" y="159264"/>
                  <a:pt x="330259" y="156210"/>
                </a:cubicBezTo>
                <a:cubicBezTo>
                  <a:pt x="358955" y="137080"/>
                  <a:pt x="325817" y="162873"/>
                  <a:pt x="345499" y="133350"/>
                </a:cubicBezTo>
                <a:cubicBezTo>
                  <a:pt x="350674" y="125587"/>
                  <a:pt x="375280" y="119613"/>
                  <a:pt x="379789" y="118110"/>
                </a:cubicBezTo>
                <a:cubicBezTo>
                  <a:pt x="414757" y="106454"/>
                  <a:pt x="394657" y="111289"/>
                  <a:pt x="440749" y="106680"/>
                </a:cubicBezTo>
                <a:cubicBezTo>
                  <a:pt x="447099" y="104140"/>
                  <a:pt x="454234" y="103035"/>
                  <a:pt x="459799" y="99060"/>
                </a:cubicBezTo>
                <a:cubicBezTo>
                  <a:pt x="463525" y="96398"/>
                  <a:pt x="463843" y="90491"/>
                  <a:pt x="467419" y="87630"/>
                </a:cubicBezTo>
                <a:cubicBezTo>
                  <a:pt x="470555" y="85121"/>
                  <a:pt x="475257" y="85616"/>
                  <a:pt x="478849" y="83820"/>
                </a:cubicBezTo>
                <a:cubicBezTo>
                  <a:pt x="482945" y="81772"/>
                  <a:pt x="486183" y="78248"/>
                  <a:pt x="490279" y="76200"/>
                </a:cubicBezTo>
                <a:cubicBezTo>
                  <a:pt x="493871" y="74404"/>
                  <a:pt x="498117" y="74186"/>
                  <a:pt x="501709" y="72390"/>
                </a:cubicBezTo>
                <a:cubicBezTo>
                  <a:pt x="505805" y="70342"/>
                  <a:pt x="508955" y="66630"/>
                  <a:pt x="513139" y="64770"/>
                </a:cubicBezTo>
                <a:cubicBezTo>
                  <a:pt x="520479" y="61508"/>
                  <a:pt x="535999" y="57150"/>
                  <a:pt x="535999" y="57150"/>
                </a:cubicBezTo>
                <a:cubicBezTo>
                  <a:pt x="534729" y="43180"/>
                  <a:pt x="535128" y="28956"/>
                  <a:pt x="532189" y="15240"/>
                </a:cubicBezTo>
                <a:cubicBezTo>
                  <a:pt x="531230" y="10763"/>
                  <a:pt x="528145" y="6671"/>
                  <a:pt x="524569" y="3810"/>
                </a:cubicBezTo>
                <a:cubicBezTo>
                  <a:pt x="521433" y="1301"/>
                  <a:pt x="513139" y="0"/>
                  <a:pt x="513139" y="0"/>
                </a:cubicBezTo>
              </a:path>
            </a:pathLst>
          </a:custGeom>
          <a:ln w="76200">
            <a:solidFill>
              <a:schemeClr val="tx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1611630" y="339010"/>
            <a:ext cx="1112520" cy="506810"/>
          </a:xfrm>
          <a:custGeom>
            <a:avLst/>
            <a:gdLst>
              <a:gd name="connsiteX0" fmla="*/ 1112520 w 1112520"/>
              <a:gd name="connsiteY0" fmla="*/ 506810 h 506810"/>
              <a:gd name="connsiteX1" fmla="*/ 1112520 w 1112520"/>
              <a:gd name="connsiteY1" fmla="*/ 506810 h 506810"/>
              <a:gd name="connsiteX2" fmla="*/ 1082040 w 1112520"/>
              <a:gd name="connsiteY2" fmla="*/ 483950 h 506810"/>
              <a:gd name="connsiteX3" fmla="*/ 1062990 w 1112520"/>
              <a:gd name="connsiteY3" fmla="*/ 468710 h 506810"/>
              <a:gd name="connsiteX4" fmla="*/ 1055370 w 1112520"/>
              <a:gd name="connsiteY4" fmla="*/ 457280 h 506810"/>
              <a:gd name="connsiteX5" fmla="*/ 1032510 w 1112520"/>
              <a:gd name="connsiteY5" fmla="*/ 445850 h 506810"/>
              <a:gd name="connsiteX6" fmla="*/ 1036320 w 1112520"/>
              <a:gd name="connsiteY6" fmla="*/ 335360 h 506810"/>
              <a:gd name="connsiteX7" fmla="*/ 1040130 w 1112520"/>
              <a:gd name="connsiteY7" fmla="*/ 323930 h 506810"/>
              <a:gd name="connsiteX8" fmla="*/ 1047750 w 1112520"/>
              <a:gd name="connsiteY8" fmla="*/ 312500 h 506810"/>
              <a:gd name="connsiteX9" fmla="*/ 1051560 w 1112520"/>
              <a:gd name="connsiteY9" fmla="*/ 297260 h 506810"/>
              <a:gd name="connsiteX10" fmla="*/ 1059180 w 1112520"/>
              <a:gd name="connsiteY10" fmla="*/ 285830 h 506810"/>
              <a:gd name="connsiteX11" fmla="*/ 1062990 w 1112520"/>
              <a:gd name="connsiteY11" fmla="*/ 266780 h 506810"/>
              <a:gd name="connsiteX12" fmla="*/ 1055370 w 1112520"/>
              <a:gd name="connsiteY12" fmla="*/ 240110 h 506810"/>
              <a:gd name="connsiteX13" fmla="*/ 1051560 w 1112520"/>
              <a:gd name="connsiteY13" fmla="*/ 228680 h 506810"/>
              <a:gd name="connsiteX14" fmla="*/ 1040130 w 1112520"/>
              <a:gd name="connsiteY14" fmla="*/ 224870 h 506810"/>
              <a:gd name="connsiteX15" fmla="*/ 1021080 w 1112520"/>
              <a:gd name="connsiteY15" fmla="*/ 205820 h 506810"/>
              <a:gd name="connsiteX16" fmla="*/ 990600 w 1112520"/>
              <a:gd name="connsiteY16" fmla="*/ 213440 h 506810"/>
              <a:gd name="connsiteX17" fmla="*/ 933450 w 1112520"/>
              <a:gd name="connsiteY17" fmla="*/ 224870 h 506810"/>
              <a:gd name="connsiteX18" fmla="*/ 922020 w 1112520"/>
              <a:gd name="connsiteY18" fmla="*/ 217250 h 506810"/>
              <a:gd name="connsiteX19" fmla="*/ 910590 w 1112520"/>
              <a:gd name="connsiteY19" fmla="*/ 194390 h 506810"/>
              <a:gd name="connsiteX20" fmla="*/ 895350 w 1112520"/>
              <a:gd name="connsiteY20" fmla="*/ 190580 h 506810"/>
              <a:gd name="connsiteX21" fmla="*/ 826770 w 1112520"/>
              <a:gd name="connsiteY21" fmla="*/ 198200 h 506810"/>
              <a:gd name="connsiteX22" fmla="*/ 815340 w 1112520"/>
              <a:gd name="connsiteY22" fmla="*/ 202010 h 506810"/>
              <a:gd name="connsiteX23" fmla="*/ 781050 w 1112520"/>
              <a:gd name="connsiteY23" fmla="*/ 190580 h 506810"/>
              <a:gd name="connsiteX24" fmla="*/ 762000 w 1112520"/>
              <a:gd name="connsiteY24" fmla="*/ 175340 h 506810"/>
              <a:gd name="connsiteX25" fmla="*/ 750570 w 1112520"/>
              <a:gd name="connsiteY25" fmla="*/ 152480 h 506810"/>
              <a:gd name="connsiteX26" fmla="*/ 727710 w 1112520"/>
              <a:gd name="connsiteY26" fmla="*/ 141050 h 506810"/>
              <a:gd name="connsiteX27" fmla="*/ 716280 w 1112520"/>
              <a:gd name="connsiteY27" fmla="*/ 133430 h 506810"/>
              <a:gd name="connsiteX28" fmla="*/ 681990 w 1112520"/>
              <a:gd name="connsiteY28" fmla="*/ 144860 h 506810"/>
              <a:gd name="connsiteX29" fmla="*/ 666750 w 1112520"/>
              <a:gd name="connsiteY29" fmla="*/ 118190 h 506810"/>
              <a:gd name="connsiteX30" fmla="*/ 575310 w 1112520"/>
              <a:gd name="connsiteY30" fmla="*/ 125810 h 506810"/>
              <a:gd name="connsiteX31" fmla="*/ 434340 w 1112520"/>
              <a:gd name="connsiteY31" fmla="*/ 118190 h 506810"/>
              <a:gd name="connsiteX32" fmla="*/ 415290 w 1112520"/>
              <a:gd name="connsiteY32" fmla="*/ 102950 h 506810"/>
              <a:gd name="connsiteX33" fmla="*/ 369570 w 1112520"/>
              <a:gd name="connsiteY33" fmla="*/ 95330 h 506810"/>
              <a:gd name="connsiteX34" fmla="*/ 316230 w 1112520"/>
              <a:gd name="connsiteY34" fmla="*/ 87710 h 506810"/>
              <a:gd name="connsiteX35" fmla="*/ 304800 w 1112520"/>
              <a:gd name="connsiteY35" fmla="*/ 83900 h 506810"/>
              <a:gd name="connsiteX36" fmla="*/ 281940 w 1112520"/>
              <a:gd name="connsiteY36" fmla="*/ 80090 h 506810"/>
              <a:gd name="connsiteX37" fmla="*/ 243840 w 1112520"/>
              <a:gd name="connsiteY37" fmla="*/ 61040 h 506810"/>
              <a:gd name="connsiteX38" fmla="*/ 209550 w 1112520"/>
              <a:gd name="connsiteY38" fmla="*/ 49610 h 506810"/>
              <a:gd name="connsiteX39" fmla="*/ 152400 w 1112520"/>
              <a:gd name="connsiteY39" fmla="*/ 41990 h 506810"/>
              <a:gd name="connsiteX40" fmla="*/ 148590 w 1112520"/>
              <a:gd name="connsiteY40" fmla="*/ 22940 h 506810"/>
              <a:gd name="connsiteX41" fmla="*/ 87630 w 1112520"/>
              <a:gd name="connsiteY41" fmla="*/ 19130 h 506810"/>
              <a:gd name="connsiteX42" fmla="*/ 60960 w 1112520"/>
              <a:gd name="connsiteY42" fmla="*/ 7700 h 506810"/>
              <a:gd name="connsiteX43" fmla="*/ 49530 w 1112520"/>
              <a:gd name="connsiteY43" fmla="*/ 80 h 506810"/>
              <a:gd name="connsiteX44" fmla="*/ 0 w 1112520"/>
              <a:gd name="connsiteY44" fmla="*/ 3890 h 50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2520" h="506810">
                <a:moveTo>
                  <a:pt x="1112520" y="506810"/>
                </a:moveTo>
                <a:lnTo>
                  <a:pt x="1112520" y="506810"/>
                </a:lnTo>
                <a:cubicBezTo>
                  <a:pt x="1102360" y="499190"/>
                  <a:pt x="1091480" y="492446"/>
                  <a:pt x="1082040" y="483950"/>
                </a:cubicBezTo>
                <a:cubicBezTo>
                  <a:pt x="1061765" y="465703"/>
                  <a:pt x="1087909" y="477016"/>
                  <a:pt x="1062990" y="468710"/>
                </a:cubicBezTo>
                <a:cubicBezTo>
                  <a:pt x="1060450" y="464900"/>
                  <a:pt x="1058608" y="460518"/>
                  <a:pt x="1055370" y="457280"/>
                </a:cubicBezTo>
                <a:cubicBezTo>
                  <a:pt x="1047984" y="449894"/>
                  <a:pt x="1041806" y="448949"/>
                  <a:pt x="1032510" y="445850"/>
                </a:cubicBezTo>
                <a:cubicBezTo>
                  <a:pt x="1033780" y="409020"/>
                  <a:pt x="1034021" y="372140"/>
                  <a:pt x="1036320" y="335360"/>
                </a:cubicBezTo>
                <a:cubicBezTo>
                  <a:pt x="1036571" y="331352"/>
                  <a:pt x="1038334" y="327522"/>
                  <a:pt x="1040130" y="323930"/>
                </a:cubicBezTo>
                <a:cubicBezTo>
                  <a:pt x="1042178" y="319834"/>
                  <a:pt x="1045210" y="316310"/>
                  <a:pt x="1047750" y="312500"/>
                </a:cubicBezTo>
                <a:cubicBezTo>
                  <a:pt x="1049020" y="307420"/>
                  <a:pt x="1049497" y="302073"/>
                  <a:pt x="1051560" y="297260"/>
                </a:cubicBezTo>
                <a:cubicBezTo>
                  <a:pt x="1053364" y="293051"/>
                  <a:pt x="1057572" y="290117"/>
                  <a:pt x="1059180" y="285830"/>
                </a:cubicBezTo>
                <a:cubicBezTo>
                  <a:pt x="1061454" y="279767"/>
                  <a:pt x="1061720" y="273130"/>
                  <a:pt x="1062990" y="266780"/>
                </a:cubicBezTo>
                <a:cubicBezTo>
                  <a:pt x="1060450" y="257890"/>
                  <a:pt x="1058027" y="248966"/>
                  <a:pt x="1055370" y="240110"/>
                </a:cubicBezTo>
                <a:cubicBezTo>
                  <a:pt x="1054216" y="236263"/>
                  <a:pt x="1054400" y="231520"/>
                  <a:pt x="1051560" y="228680"/>
                </a:cubicBezTo>
                <a:cubicBezTo>
                  <a:pt x="1048720" y="225840"/>
                  <a:pt x="1043940" y="226140"/>
                  <a:pt x="1040130" y="224870"/>
                </a:cubicBezTo>
                <a:cubicBezTo>
                  <a:pt x="1035974" y="218635"/>
                  <a:pt x="1030316" y="206975"/>
                  <a:pt x="1021080" y="205820"/>
                </a:cubicBezTo>
                <a:cubicBezTo>
                  <a:pt x="1010170" y="204456"/>
                  <a:pt x="1000683" y="211279"/>
                  <a:pt x="990600" y="213440"/>
                </a:cubicBezTo>
                <a:cubicBezTo>
                  <a:pt x="900755" y="232693"/>
                  <a:pt x="978243" y="213672"/>
                  <a:pt x="933450" y="224870"/>
                </a:cubicBezTo>
                <a:cubicBezTo>
                  <a:pt x="929640" y="222330"/>
                  <a:pt x="924881" y="220826"/>
                  <a:pt x="922020" y="217250"/>
                </a:cubicBezTo>
                <a:cubicBezTo>
                  <a:pt x="913327" y="206383"/>
                  <a:pt x="924355" y="203567"/>
                  <a:pt x="910590" y="194390"/>
                </a:cubicBezTo>
                <a:cubicBezTo>
                  <a:pt x="906233" y="191485"/>
                  <a:pt x="900430" y="191850"/>
                  <a:pt x="895350" y="190580"/>
                </a:cubicBezTo>
                <a:cubicBezTo>
                  <a:pt x="872490" y="193120"/>
                  <a:pt x="849540" y="194947"/>
                  <a:pt x="826770" y="198200"/>
                </a:cubicBezTo>
                <a:cubicBezTo>
                  <a:pt x="822794" y="198768"/>
                  <a:pt x="819301" y="202670"/>
                  <a:pt x="815340" y="202010"/>
                </a:cubicBezTo>
                <a:cubicBezTo>
                  <a:pt x="803456" y="200029"/>
                  <a:pt x="781050" y="190580"/>
                  <a:pt x="781050" y="190580"/>
                </a:cubicBezTo>
                <a:cubicBezTo>
                  <a:pt x="759212" y="157823"/>
                  <a:pt x="788290" y="196372"/>
                  <a:pt x="762000" y="175340"/>
                </a:cubicBezTo>
                <a:cubicBezTo>
                  <a:pt x="744157" y="161065"/>
                  <a:pt x="762841" y="167818"/>
                  <a:pt x="750570" y="152480"/>
                </a:cubicBezTo>
                <a:cubicBezTo>
                  <a:pt x="743291" y="143381"/>
                  <a:pt x="736913" y="145651"/>
                  <a:pt x="727710" y="141050"/>
                </a:cubicBezTo>
                <a:cubicBezTo>
                  <a:pt x="723614" y="139002"/>
                  <a:pt x="720090" y="135970"/>
                  <a:pt x="716280" y="133430"/>
                </a:cubicBezTo>
                <a:cubicBezTo>
                  <a:pt x="690078" y="150898"/>
                  <a:pt x="702108" y="151566"/>
                  <a:pt x="681990" y="144860"/>
                </a:cubicBezTo>
                <a:cubicBezTo>
                  <a:pt x="679738" y="138104"/>
                  <a:pt x="674951" y="119728"/>
                  <a:pt x="666750" y="118190"/>
                </a:cubicBezTo>
                <a:cubicBezTo>
                  <a:pt x="663559" y="117592"/>
                  <a:pt x="582607" y="125147"/>
                  <a:pt x="575310" y="125810"/>
                </a:cubicBezTo>
                <a:cubicBezTo>
                  <a:pt x="528320" y="123270"/>
                  <a:pt x="481267" y="121710"/>
                  <a:pt x="434340" y="118190"/>
                </a:cubicBezTo>
                <a:cubicBezTo>
                  <a:pt x="398023" y="115466"/>
                  <a:pt x="448560" y="114832"/>
                  <a:pt x="415290" y="102950"/>
                </a:cubicBezTo>
                <a:cubicBezTo>
                  <a:pt x="400740" y="97754"/>
                  <a:pt x="384810" y="97870"/>
                  <a:pt x="369570" y="95330"/>
                </a:cubicBezTo>
                <a:cubicBezTo>
                  <a:pt x="346570" y="72330"/>
                  <a:pt x="367804" y="87710"/>
                  <a:pt x="316230" y="87710"/>
                </a:cubicBezTo>
                <a:cubicBezTo>
                  <a:pt x="312214" y="87710"/>
                  <a:pt x="308720" y="84771"/>
                  <a:pt x="304800" y="83900"/>
                </a:cubicBezTo>
                <a:cubicBezTo>
                  <a:pt x="297259" y="82224"/>
                  <a:pt x="289560" y="81360"/>
                  <a:pt x="281940" y="80090"/>
                </a:cubicBezTo>
                <a:cubicBezTo>
                  <a:pt x="267952" y="59108"/>
                  <a:pt x="280040" y="71687"/>
                  <a:pt x="243840" y="61040"/>
                </a:cubicBezTo>
                <a:cubicBezTo>
                  <a:pt x="232281" y="57640"/>
                  <a:pt x="209550" y="49610"/>
                  <a:pt x="209550" y="49610"/>
                </a:cubicBezTo>
                <a:cubicBezTo>
                  <a:pt x="181296" y="51783"/>
                  <a:pt x="162059" y="67747"/>
                  <a:pt x="152400" y="41990"/>
                </a:cubicBezTo>
                <a:cubicBezTo>
                  <a:pt x="150126" y="35927"/>
                  <a:pt x="154697" y="25095"/>
                  <a:pt x="148590" y="22940"/>
                </a:cubicBezTo>
                <a:cubicBezTo>
                  <a:pt x="129391" y="16164"/>
                  <a:pt x="107950" y="20400"/>
                  <a:pt x="87630" y="19130"/>
                </a:cubicBezTo>
                <a:cubicBezTo>
                  <a:pt x="58934" y="0"/>
                  <a:pt x="95404" y="22462"/>
                  <a:pt x="60960" y="7700"/>
                </a:cubicBezTo>
                <a:cubicBezTo>
                  <a:pt x="56751" y="5896"/>
                  <a:pt x="53340" y="2620"/>
                  <a:pt x="49530" y="80"/>
                </a:cubicBezTo>
                <a:cubicBezTo>
                  <a:pt x="12749" y="4678"/>
                  <a:pt x="29289" y="3890"/>
                  <a:pt x="0" y="389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469654" y="1095857"/>
            <a:ext cx="1746966" cy="747175"/>
          </a:xfrm>
          <a:custGeom>
            <a:avLst/>
            <a:gdLst>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43785 w 1739851"/>
              <a:gd name="connsiteY88" fmla="*/ 106739 h 747175"/>
              <a:gd name="connsiteX89" fmla="*/ 1679365 w 1739851"/>
              <a:gd name="connsiteY89" fmla="*/ 113855 h 747175"/>
              <a:gd name="connsiteX90" fmla="*/ 1690039 w 1739851"/>
              <a:gd name="connsiteY90" fmla="*/ 120971 h 747175"/>
              <a:gd name="connsiteX91" fmla="*/ 1700713 w 1739851"/>
              <a:gd name="connsiteY91" fmla="*/ 131645 h 747175"/>
              <a:gd name="connsiteX92" fmla="*/ 1714945 w 1739851"/>
              <a:gd name="connsiteY92" fmla="*/ 138761 h 747175"/>
              <a:gd name="connsiteX93" fmla="*/ 1725619 w 1739851"/>
              <a:gd name="connsiteY93" fmla="*/ 149435 h 747175"/>
              <a:gd name="connsiteX94" fmla="*/ 1739851 w 1739851"/>
              <a:gd name="connsiteY94"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690039 w 1739851"/>
              <a:gd name="connsiteY89" fmla="*/ 120971 h 747175"/>
              <a:gd name="connsiteX90" fmla="*/ 1700713 w 1739851"/>
              <a:gd name="connsiteY90" fmla="*/ 131645 h 747175"/>
              <a:gd name="connsiteX91" fmla="*/ 1714945 w 1739851"/>
              <a:gd name="connsiteY91" fmla="*/ 138761 h 747175"/>
              <a:gd name="connsiteX92" fmla="*/ 1725619 w 1739851"/>
              <a:gd name="connsiteY92" fmla="*/ 149435 h 747175"/>
              <a:gd name="connsiteX93" fmla="*/ 1739851 w 1739851"/>
              <a:gd name="connsiteY93"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25619 w 1739851"/>
              <a:gd name="connsiteY91" fmla="*/ 149435 h 747175"/>
              <a:gd name="connsiteX92" fmla="*/ 1739851 w 1739851"/>
              <a:gd name="connsiteY92"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39851 w 1739851"/>
              <a:gd name="connsiteY91"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39851 w 1739851"/>
              <a:gd name="connsiteY90"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39851 w 1739851"/>
              <a:gd name="connsiteY89"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739851 w 1739851"/>
              <a:gd name="connsiteY88" fmla="*/ 152993 h 747175"/>
              <a:gd name="connsiteX0" fmla="*/ 0 w 1746966"/>
              <a:gd name="connsiteY0" fmla="*/ 747175 h 747175"/>
              <a:gd name="connsiteX1" fmla="*/ 0 w 1746966"/>
              <a:gd name="connsiteY1" fmla="*/ 747175 h 747175"/>
              <a:gd name="connsiteX2" fmla="*/ 42696 w 1746966"/>
              <a:gd name="connsiteY2" fmla="*/ 725827 h 747175"/>
              <a:gd name="connsiteX3" fmla="*/ 60486 w 1746966"/>
              <a:gd name="connsiteY3" fmla="*/ 722269 h 747175"/>
              <a:gd name="connsiteX4" fmla="*/ 71159 w 1746966"/>
              <a:gd name="connsiteY4" fmla="*/ 715153 h 747175"/>
              <a:gd name="connsiteX5" fmla="*/ 103181 w 1746966"/>
              <a:gd name="connsiteY5" fmla="*/ 704479 h 747175"/>
              <a:gd name="connsiteX6" fmla="*/ 113855 w 1746966"/>
              <a:gd name="connsiteY6" fmla="*/ 700921 h 747175"/>
              <a:gd name="connsiteX7" fmla="*/ 124529 w 1746966"/>
              <a:gd name="connsiteY7" fmla="*/ 693805 h 747175"/>
              <a:gd name="connsiteX8" fmla="*/ 131645 w 1746966"/>
              <a:gd name="connsiteY8" fmla="*/ 683131 h 747175"/>
              <a:gd name="connsiteX9" fmla="*/ 156551 w 1746966"/>
              <a:gd name="connsiteY9" fmla="*/ 676015 h 747175"/>
              <a:gd name="connsiteX10" fmla="*/ 170783 w 1746966"/>
              <a:gd name="connsiteY10" fmla="*/ 668899 h 747175"/>
              <a:gd name="connsiteX11" fmla="*/ 185015 w 1746966"/>
              <a:gd name="connsiteY11" fmla="*/ 665341 h 747175"/>
              <a:gd name="connsiteX12" fmla="*/ 316660 w 1746966"/>
              <a:gd name="connsiteY12" fmla="*/ 654668 h 747175"/>
              <a:gd name="connsiteX13" fmla="*/ 362914 w 1746966"/>
              <a:gd name="connsiteY13" fmla="*/ 636878 h 747175"/>
              <a:gd name="connsiteX14" fmla="*/ 409167 w 1746966"/>
              <a:gd name="connsiteY14" fmla="*/ 636878 h 747175"/>
              <a:gd name="connsiteX15" fmla="*/ 419841 w 1746966"/>
              <a:gd name="connsiteY15" fmla="*/ 633320 h 747175"/>
              <a:gd name="connsiteX16" fmla="*/ 441189 w 1746966"/>
              <a:gd name="connsiteY16" fmla="*/ 619088 h 747175"/>
              <a:gd name="connsiteX17" fmla="*/ 444747 w 1746966"/>
              <a:gd name="connsiteY17" fmla="*/ 608414 h 747175"/>
              <a:gd name="connsiteX18" fmla="*/ 462537 w 1746966"/>
              <a:gd name="connsiteY18" fmla="*/ 601298 h 747175"/>
              <a:gd name="connsiteX19" fmla="*/ 473211 w 1746966"/>
              <a:gd name="connsiteY19" fmla="*/ 597740 h 747175"/>
              <a:gd name="connsiteX20" fmla="*/ 498117 w 1746966"/>
              <a:gd name="connsiteY20" fmla="*/ 587066 h 747175"/>
              <a:gd name="connsiteX21" fmla="*/ 508791 w 1746966"/>
              <a:gd name="connsiteY21" fmla="*/ 565718 h 747175"/>
              <a:gd name="connsiteX22" fmla="*/ 512349 w 1746966"/>
              <a:gd name="connsiteY22" fmla="*/ 555044 h 747175"/>
              <a:gd name="connsiteX23" fmla="*/ 519465 w 1746966"/>
              <a:gd name="connsiteY23" fmla="*/ 540812 h 747175"/>
              <a:gd name="connsiteX24" fmla="*/ 530138 w 1746966"/>
              <a:gd name="connsiteY24" fmla="*/ 519464 h 747175"/>
              <a:gd name="connsiteX25" fmla="*/ 533696 w 1746966"/>
              <a:gd name="connsiteY25" fmla="*/ 451863 h 747175"/>
              <a:gd name="connsiteX26" fmla="*/ 540812 w 1746966"/>
              <a:gd name="connsiteY26" fmla="*/ 430515 h 747175"/>
              <a:gd name="connsiteX27" fmla="*/ 551486 w 1746966"/>
              <a:gd name="connsiteY27" fmla="*/ 394935 h 747175"/>
              <a:gd name="connsiteX28" fmla="*/ 558602 w 1746966"/>
              <a:gd name="connsiteY28" fmla="*/ 348682 h 747175"/>
              <a:gd name="connsiteX29" fmla="*/ 565718 w 1746966"/>
              <a:gd name="connsiteY29" fmla="*/ 338008 h 747175"/>
              <a:gd name="connsiteX30" fmla="*/ 576392 w 1746966"/>
              <a:gd name="connsiteY30" fmla="*/ 316660 h 747175"/>
              <a:gd name="connsiteX31" fmla="*/ 587066 w 1746966"/>
              <a:gd name="connsiteY31" fmla="*/ 313102 h 747175"/>
              <a:gd name="connsiteX32" fmla="*/ 597740 w 1746966"/>
              <a:gd name="connsiteY32" fmla="*/ 305986 h 747175"/>
              <a:gd name="connsiteX33" fmla="*/ 608414 w 1746966"/>
              <a:gd name="connsiteY33" fmla="*/ 302428 h 747175"/>
              <a:gd name="connsiteX34" fmla="*/ 622646 w 1746966"/>
              <a:gd name="connsiteY34" fmla="*/ 295312 h 747175"/>
              <a:gd name="connsiteX35" fmla="*/ 633320 w 1746966"/>
              <a:gd name="connsiteY35" fmla="*/ 273964 h 747175"/>
              <a:gd name="connsiteX36" fmla="*/ 636878 w 1746966"/>
              <a:gd name="connsiteY36" fmla="*/ 263290 h 747175"/>
              <a:gd name="connsiteX37" fmla="*/ 647552 w 1746966"/>
              <a:gd name="connsiteY37" fmla="*/ 259732 h 747175"/>
              <a:gd name="connsiteX38" fmla="*/ 654668 w 1746966"/>
              <a:gd name="connsiteY38" fmla="*/ 249058 h 747175"/>
              <a:gd name="connsiteX39" fmla="*/ 665342 w 1746966"/>
              <a:gd name="connsiteY39" fmla="*/ 245500 h 747175"/>
              <a:gd name="connsiteX40" fmla="*/ 690247 w 1746966"/>
              <a:gd name="connsiteY40" fmla="*/ 238384 h 747175"/>
              <a:gd name="connsiteX41" fmla="*/ 761407 w 1746966"/>
              <a:gd name="connsiteY41" fmla="*/ 245500 h 747175"/>
              <a:gd name="connsiteX42" fmla="*/ 782755 w 1746966"/>
              <a:gd name="connsiteY42" fmla="*/ 238384 h 747175"/>
              <a:gd name="connsiteX43" fmla="*/ 796987 w 1746966"/>
              <a:gd name="connsiteY43" fmla="*/ 234826 h 747175"/>
              <a:gd name="connsiteX44" fmla="*/ 807661 w 1746966"/>
              <a:gd name="connsiteY44" fmla="*/ 224152 h 747175"/>
              <a:gd name="connsiteX45" fmla="*/ 818335 w 1746966"/>
              <a:gd name="connsiteY45" fmla="*/ 217036 h 747175"/>
              <a:gd name="connsiteX46" fmla="*/ 836124 w 1746966"/>
              <a:gd name="connsiteY46" fmla="*/ 202804 h 747175"/>
              <a:gd name="connsiteX47" fmla="*/ 850356 w 1746966"/>
              <a:gd name="connsiteY47" fmla="*/ 181457 h 747175"/>
              <a:gd name="connsiteX48" fmla="*/ 853914 w 1746966"/>
              <a:gd name="connsiteY48" fmla="*/ 170783 h 747175"/>
              <a:gd name="connsiteX49" fmla="*/ 864588 w 1746966"/>
              <a:gd name="connsiteY49" fmla="*/ 160109 h 747175"/>
              <a:gd name="connsiteX50" fmla="*/ 882378 w 1746966"/>
              <a:gd name="connsiteY50" fmla="*/ 145877 h 747175"/>
              <a:gd name="connsiteX51" fmla="*/ 885936 w 1746966"/>
              <a:gd name="connsiteY51" fmla="*/ 135203 h 747175"/>
              <a:gd name="connsiteX52" fmla="*/ 893052 w 1746966"/>
              <a:gd name="connsiteY52" fmla="*/ 124529 h 747175"/>
              <a:gd name="connsiteX53" fmla="*/ 903726 w 1746966"/>
              <a:gd name="connsiteY53" fmla="*/ 88949 h 747175"/>
              <a:gd name="connsiteX54" fmla="*/ 914400 w 1746966"/>
              <a:gd name="connsiteY54" fmla="*/ 46254 h 747175"/>
              <a:gd name="connsiteX55" fmla="*/ 921516 w 1746966"/>
              <a:gd name="connsiteY55" fmla="*/ 10674 h 747175"/>
              <a:gd name="connsiteX56" fmla="*/ 928632 w 1746966"/>
              <a:gd name="connsiteY56" fmla="*/ 0 h 747175"/>
              <a:gd name="connsiteX57" fmla="*/ 953538 w 1746966"/>
              <a:gd name="connsiteY57" fmla="*/ 3558 h 747175"/>
              <a:gd name="connsiteX58" fmla="*/ 964212 w 1746966"/>
              <a:gd name="connsiteY58" fmla="*/ 7116 h 747175"/>
              <a:gd name="connsiteX59" fmla="*/ 978443 w 1746966"/>
              <a:gd name="connsiteY59" fmla="*/ 28464 h 747175"/>
              <a:gd name="connsiteX60" fmla="*/ 989117 w 1746966"/>
              <a:gd name="connsiteY60" fmla="*/ 39138 h 747175"/>
              <a:gd name="connsiteX61" fmla="*/ 999791 w 1746966"/>
              <a:gd name="connsiteY61" fmla="*/ 42696 h 747175"/>
              <a:gd name="connsiteX62" fmla="*/ 1028255 w 1746966"/>
              <a:gd name="connsiteY62" fmla="*/ 53369 h 747175"/>
              <a:gd name="connsiteX63" fmla="*/ 1042487 w 1746966"/>
              <a:gd name="connsiteY63" fmla="*/ 60485 h 747175"/>
              <a:gd name="connsiteX64" fmla="*/ 1046045 w 1746966"/>
              <a:gd name="connsiteY64" fmla="*/ 71159 h 747175"/>
              <a:gd name="connsiteX65" fmla="*/ 1056719 w 1746966"/>
              <a:gd name="connsiteY65" fmla="*/ 74717 h 747175"/>
              <a:gd name="connsiteX66" fmla="*/ 1067393 w 1746966"/>
              <a:gd name="connsiteY66" fmla="*/ 81833 h 747175"/>
              <a:gd name="connsiteX67" fmla="*/ 1085183 w 1746966"/>
              <a:gd name="connsiteY67" fmla="*/ 99623 h 747175"/>
              <a:gd name="connsiteX68" fmla="*/ 1088741 w 1746966"/>
              <a:gd name="connsiteY68" fmla="*/ 110297 h 747175"/>
              <a:gd name="connsiteX69" fmla="*/ 1167016 w 1746966"/>
              <a:gd name="connsiteY69" fmla="*/ 117413 h 747175"/>
              <a:gd name="connsiteX70" fmla="*/ 1188364 w 1746966"/>
              <a:gd name="connsiteY70" fmla="*/ 120971 h 747175"/>
              <a:gd name="connsiteX71" fmla="*/ 1206154 w 1746966"/>
              <a:gd name="connsiteY71" fmla="*/ 128087 h 747175"/>
              <a:gd name="connsiteX72" fmla="*/ 1220386 w 1746966"/>
              <a:gd name="connsiteY72" fmla="*/ 131645 h 747175"/>
              <a:gd name="connsiteX73" fmla="*/ 1231060 w 1746966"/>
              <a:gd name="connsiteY73" fmla="*/ 142319 h 747175"/>
              <a:gd name="connsiteX74" fmla="*/ 1344915 w 1746966"/>
              <a:gd name="connsiteY74" fmla="*/ 135203 h 747175"/>
              <a:gd name="connsiteX75" fmla="*/ 1376937 w 1746966"/>
              <a:gd name="connsiteY75" fmla="*/ 131645 h 747175"/>
              <a:gd name="connsiteX76" fmla="*/ 1387611 w 1746966"/>
              <a:gd name="connsiteY76" fmla="*/ 124529 h 747175"/>
              <a:gd name="connsiteX77" fmla="*/ 1426749 w 1746966"/>
              <a:gd name="connsiteY77" fmla="*/ 120971 h 747175"/>
              <a:gd name="connsiteX78" fmla="*/ 1465886 w 1746966"/>
              <a:gd name="connsiteY78" fmla="*/ 113855 h 747175"/>
              <a:gd name="connsiteX79" fmla="*/ 1480118 w 1746966"/>
              <a:gd name="connsiteY79" fmla="*/ 110297 h 747175"/>
              <a:gd name="connsiteX80" fmla="*/ 1501466 w 1746966"/>
              <a:gd name="connsiteY80" fmla="*/ 99623 h 747175"/>
              <a:gd name="connsiteX81" fmla="*/ 1505024 w 1746966"/>
              <a:gd name="connsiteY81" fmla="*/ 88949 h 747175"/>
              <a:gd name="connsiteX82" fmla="*/ 1515698 w 1746966"/>
              <a:gd name="connsiteY82" fmla="*/ 85391 h 747175"/>
              <a:gd name="connsiteX83" fmla="*/ 1526372 w 1746966"/>
              <a:gd name="connsiteY83" fmla="*/ 78275 h 747175"/>
              <a:gd name="connsiteX84" fmla="*/ 1572626 w 1746966"/>
              <a:gd name="connsiteY84" fmla="*/ 85391 h 747175"/>
              <a:gd name="connsiteX85" fmla="*/ 1604647 w 1746966"/>
              <a:gd name="connsiteY85" fmla="*/ 92507 h 747175"/>
              <a:gd name="connsiteX86" fmla="*/ 1622437 w 1746966"/>
              <a:gd name="connsiteY86" fmla="*/ 96065 h 747175"/>
              <a:gd name="connsiteX87" fmla="*/ 1633111 w 1746966"/>
              <a:gd name="connsiteY87" fmla="*/ 103181 h 747175"/>
              <a:gd name="connsiteX88" fmla="*/ 1746966 w 1746966"/>
              <a:gd name="connsiteY88" fmla="*/ 106739 h 74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746966" h="747175">
                <a:moveTo>
                  <a:pt x="0" y="747175"/>
                </a:moveTo>
                <a:lnTo>
                  <a:pt x="0" y="747175"/>
                </a:lnTo>
                <a:cubicBezTo>
                  <a:pt x="14232" y="740059"/>
                  <a:pt x="27983" y="731885"/>
                  <a:pt x="42696" y="725827"/>
                </a:cubicBezTo>
                <a:cubicBezTo>
                  <a:pt x="48288" y="723524"/>
                  <a:pt x="54824" y="724392"/>
                  <a:pt x="60486" y="722269"/>
                </a:cubicBezTo>
                <a:cubicBezTo>
                  <a:pt x="64490" y="720768"/>
                  <a:pt x="67212" y="716798"/>
                  <a:pt x="71159" y="715153"/>
                </a:cubicBezTo>
                <a:cubicBezTo>
                  <a:pt x="81545" y="710825"/>
                  <a:pt x="92507" y="708037"/>
                  <a:pt x="103181" y="704479"/>
                </a:cubicBezTo>
                <a:cubicBezTo>
                  <a:pt x="106739" y="703293"/>
                  <a:pt x="110734" y="703001"/>
                  <a:pt x="113855" y="700921"/>
                </a:cubicBezTo>
                <a:lnTo>
                  <a:pt x="124529" y="693805"/>
                </a:lnTo>
                <a:cubicBezTo>
                  <a:pt x="126901" y="690247"/>
                  <a:pt x="128306" y="685802"/>
                  <a:pt x="131645" y="683131"/>
                </a:cubicBezTo>
                <a:cubicBezTo>
                  <a:pt x="134175" y="681107"/>
                  <a:pt x="155348" y="676466"/>
                  <a:pt x="156551" y="676015"/>
                </a:cubicBezTo>
                <a:cubicBezTo>
                  <a:pt x="161517" y="674153"/>
                  <a:pt x="165817" y="670761"/>
                  <a:pt x="170783" y="668899"/>
                </a:cubicBezTo>
                <a:cubicBezTo>
                  <a:pt x="175362" y="667182"/>
                  <a:pt x="180209" y="666242"/>
                  <a:pt x="185015" y="665341"/>
                </a:cubicBezTo>
                <a:cubicBezTo>
                  <a:pt x="246817" y="653753"/>
                  <a:pt x="234196" y="657966"/>
                  <a:pt x="316660" y="654668"/>
                </a:cubicBezTo>
                <a:cubicBezTo>
                  <a:pt x="353714" y="642317"/>
                  <a:pt x="338618" y="649026"/>
                  <a:pt x="362914" y="636878"/>
                </a:cubicBezTo>
                <a:cubicBezTo>
                  <a:pt x="388237" y="641099"/>
                  <a:pt x="382114" y="642289"/>
                  <a:pt x="409167" y="636878"/>
                </a:cubicBezTo>
                <a:cubicBezTo>
                  <a:pt x="412845" y="636142"/>
                  <a:pt x="416563" y="635141"/>
                  <a:pt x="419841" y="633320"/>
                </a:cubicBezTo>
                <a:cubicBezTo>
                  <a:pt x="427317" y="629167"/>
                  <a:pt x="441189" y="619088"/>
                  <a:pt x="441189" y="619088"/>
                </a:cubicBezTo>
                <a:cubicBezTo>
                  <a:pt x="442375" y="615530"/>
                  <a:pt x="441866" y="610815"/>
                  <a:pt x="444747" y="608414"/>
                </a:cubicBezTo>
                <a:cubicBezTo>
                  <a:pt x="449653" y="604325"/>
                  <a:pt x="456557" y="603541"/>
                  <a:pt x="462537" y="601298"/>
                </a:cubicBezTo>
                <a:cubicBezTo>
                  <a:pt x="466049" y="599981"/>
                  <a:pt x="469764" y="599217"/>
                  <a:pt x="473211" y="597740"/>
                </a:cubicBezTo>
                <a:cubicBezTo>
                  <a:pt x="503987" y="584550"/>
                  <a:pt x="473085" y="595410"/>
                  <a:pt x="498117" y="587066"/>
                </a:cubicBezTo>
                <a:cubicBezTo>
                  <a:pt x="507060" y="560237"/>
                  <a:pt x="494996" y="593307"/>
                  <a:pt x="508791" y="565718"/>
                </a:cubicBezTo>
                <a:cubicBezTo>
                  <a:pt x="510468" y="562363"/>
                  <a:pt x="510872" y="558491"/>
                  <a:pt x="512349" y="555044"/>
                </a:cubicBezTo>
                <a:cubicBezTo>
                  <a:pt x="514438" y="550169"/>
                  <a:pt x="517376" y="545687"/>
                  <a:pt x="519465" y="540812"/>
                </a:cubicBezTo>
                <a:cubicBezTo>
                  <a:pt x="528304" y="520186"/>
                  <a:pt x="516461" y="539980"/>
                  <a:pt x="530138" y="519464"/>
                </a:cubicBezTo>
                <a:cubicBezTo>
                  <a:pt x="531324" y="496930"/>
                  <a:pt x="531007" y="474267"/>
                  <a:pt x="533696" y="451863"/>
                </a:cubicBezTo>
                <a:cubicBezTo>
                  <a:pt x="534590" y="444416"/>
                  <a:pt x="539125" y="437824"/>
                  <a:pt x="540812" y="430515"/>
                </a:cubicBezTo>
                <a:cubicBezTo>
                  <a:pt x="548893" y="395499"/>
                  <a:pt x="537720" y="415583"/>
                  <a:pt x="551486" y="394935"/>
                </a:cubicBezTo>
                <a:cubicBezTo>
                  <a:pt x="552507" y="384729"/>
                  <a:pt x="552190" y="361505"/>
                  <a:pt x="558602" y="348682"/>
                </a:cubicBezTo>
                <a:cubicBezTo>
                  <a:pt x="560514" y="344857"/>
                  <a:pt x="563806" y="341833"/>
                  <a:pt x="565718" y="338008"/>
                </a:cubicBezTo>
                <a:cubicBezTo>
                  <a:pt x="570015" y="329414"/>
                  <a:pt x="567895" y="323458"/>
                  <a:pt x="576392" y="316660"/>
                </a:cubicBezTo>
                <a:cubicBezTo>
                  <a:pt x="579321" y="314317"/>
                  <a:pt x="583711" y="314779"/>
                  <a:pt x="587066" y="313102"/>
                </a:cubicBezTo>
                <a:cubicBezTo>
                  <a:pt x="590891" y="311190"/>
                  <a:pt x="593915" y="307898"/>
                  <a:pt x="597740" y="305986"/>
                </a:cubicBezTo>
                <a:cubicBezTo>
                  <a:pt x="601095" y="304309"/>
                  <a:pt x="604967" y="303905"/>
                  <a:pt x="608414" y="302428"/>
                </a:cubicBezTo>
                <a:cubicBezTo>
                  <a:pt x="613289" y="300339"/>
                  <a:pt x="617902" y="297684"/>
                  <a:pt x="622646" y="295312"/>
                </a:cubicBezTo>
                <a:cubicBezTo>
                  <a:pt x="631589" y="268483"/>
                  <a:pt x="619525" y="301553"/>
                  <a:pt x="633320" y="273964"/>
                </a:cubicBezTo>
                <a:cubicBezTo>
                  <a:pt x="634997" y="270609"/>
                  <a:pt x="634226" y="265942"/>
                  <a:pt x="636878" y="263290"/>
                </a:cubicBezTo>
                <a:cubicBezTo>
                  <a:pt x="639530" y="260638"/>
                  <a:pt x="643994" y="260918"/>
                  <a:pt x="647552" y="259732"/>
                </a:cubicBezTo>
                <a:cubicBezTo>
                  <a:pt x="649924" y="256174"/>
                  <a:pt x="651329" y="251729"/>
                  <a:pt x="654668" y="249058"/>
                </a:cubicBezTo>
                <a:cubicBezTo>
                  <a:pt x="657597" y="246715"/>
                  <a:pt x="661750" y="246578"/>
                  <a:pt x="665342" y="245500"/>
                </a:cubicBezTo>
                <a:cubicBezTo>
                  <a:pt x="673612" y="243019"/>
                  <a:pt x="681945" y="240756"/>
                  <a:pt x="690247" y="238384"/>
                </a:cubicBezTo>
                <a:cubicBezTo>
                  <a:pt x="716843" y="247249"/>
                  <a:pt x="714615" y="247534"/>
                  <a:pt x="761407" y="245500"/>
                </a:cubicBezTo>
                <a:cubicBezTo>
                  <a:pt x="768901" y="245174"/>
                  <a:pt x="775570" y="240539"/>
                  <a:pt x="782755" y="238384"/>
                </a:cubicBezTo>
                <a:cubicBezTo>
                  <a:pt x="787439" y="236979"/>
                  <a:pt x="792243" y="236012"/>
                  <a:pt x="796987" y="234826"/>
                </a:cubicBezTo>
                <a:cubicBezTo>
                  <a:pt x="800545" y="231268"/>
                  <a:pt x="803795" y="227373"/>
                  <a:pt x="807661" y="224152"/>
                </a:cubicBezTo>
                <a:cubicBezTo>
                  <a:pt x="810946" y="221414"/>
                  <a:pt x="815311" y="220060"/>
                  <a:pt x="818335" y="217036"/>
                </a:cubicBezTo>
                <a:cubicBezTo>
                  <a:pt x="834429" y="200942"/>
                  <a:pt x="815345" y="209731"/>
                  <a:pt x="836124" y="202804"/>
                </a:cubicBezTo>
                <a:cubicBezTo>
                  <a:pt x="844584" y="177425"/>
                  <a:pt x="832587" y="208110"/>
                  <a:pt x="850356" y="181457"/>
                </a:cubicBezTo>
                <a:cubicBezTo>
                  <a:pt x="852436" y="178336"/>
                  <a:pt x="851834" y="173904"/>
                  <a:pt x="853914" y="170783"/>
                </a:cubicBezTo>
                <a:cubicBezTo>
                  <a:pt x="856705" y="166596"/>
                  <a:pt x="861367" y="163975"/>
                  <a:pt x="864588" y="160109"/>
                </a:cubicBezTo>
                <a:cubicBezTo>
                  <a:pt x="876968" y="145253"/>
                  <a:pt x="864855" y="151718"/>
                  <a:pt x="882378" y="145877"/>
                </a:cubicBezTo>
                <a:cubicBezTo>
                  <a:pt x="883564" y="142319"/>
                  <a:pt x="884259" y="138558"/>
                  <a:pt x="885936" y="135203"/>
                </a:cubicBezTo>
                <a:cubicBezTo>
                  <a:pt x="887848" y="131378"/>
                  <a:pt x="891823" y="128625"/>
                  <a:pt x="893052" y="124529"/>
                </a:cubicBezTo>
                <a:cubicBezTo>
                  <a:pt x="905540" y="82902"/>
                  <a:pt x="887713" y="112969"/>
                  <a:pt x="903726" y="88949"/>
                </a:cubicBezTo>
                <a:cubicBezTo>
                  <a:pt x="915748" y="16818"/>
                  <a:pt x="897485" y="119552"/>
                  <a:pt x="914400" y="46254"/>
                </a:cubicBezTo>
                <a:cubicBezTo>
                  <a:pt x="917210" y="34078"/>
                  <a:pt x="915878" y="21950"/>
                  <a:pt x="921516" y="10674"/>
                </a:cubicBezTo>
                <a:cubicBezTo>
                  <a:pt x="923428" y="6849"/>
                  <a:pt x="926260" y="3558"/>
                  <a:pt x="928632" y="0"/>
                </a:cubicBezTo>
                <a:cubicBezTo>
                  <a:pt x="936934" y="1186"/>
                  <a:pt x="945315" y="1913"/>
                  <a:pt x="953538" y="3558"/>
                </a:cubicBezTo>
                <a:cubicBezTo>
                  <a:pt x="957216" y="4294"/>
                  <a:pt x="961560" y="4464"/>
                  <a:pt x="964212" y="7116"/>
                </a:cubicBezTo>
                <a:cubicBezTo>
                  <a:pt x="970259" y="13163"/>
                  <a:pt x="972396" y="22417"/>
                  <a:pt x="978443" y="28464"/>
                </a:cubicBezTo>
                <a:cubicBezTo>
                  <a:pt x="982001" y="32022"/>
                  <a:pt x="984930" y="36347"/>
                  <a:pt x="989117" y="39138"/>
                </a:cubicBezTo>
                <a:cubicBezTo>
                  <a:pt x="992238" y="41218"/>
                  <a:pt x="996436" y="41019"/>
                  <a:pt x="999791" y="42696"/>
                </a:cubicBezTo>
                <a:cubicBezTo>
                  <a:pt x="1024221" y="54910"/>
                  <a:pt x="993933" y="46505"/>
                  <a:pt x="1028255" y="53369"/>
                </a:cubicBezTo>
                <a:cubicBezTo>
                  <a:pt x="1032999" y="55741"/>
                  <a:pt x="1038737" y="56735"/>
                  <a:pt x="1042487" y="60485"/>
                </a:cubicBezTo>
                <a:cubicBezTo>
                  <a:pt x="1045139" y="63137"/>
                  <a:pt x="1043393" y="68507"/>
                  <a:pt x="1046045" y="71159"/>
                </a:cubicBezTo>
                <a:cubicBezTo>
                  <a:pt x="1048697" y="73811"/>
                  <a:pt x="1053364" y="73040"/>
                  <a:pt x="1056719" y="74717"/>
                </a:cubicBezTo>
                <a:cubicBezTo>
                  <a:pt x="1060544" y="76629"/>
                  <a:pt x="1063835" y="79461"/>
                  <a:pt x="1067393" y="81833"/>
                </a:cubicBezTo>
                <a:cubicBezTo>
                  <a:pt x="1090994" y="129035"/>
                  <a:pt x="1059007" y="73447"/>
                  <a:pt x="1085183" y="99623"/>
                </a:cubicBezTo>
                <a:cubicBezTo>
                  <a:pt x="1087835" y="102275"/>
                  <a:pt x="1085076" y="109500"/>
                  <a:pt x="1088741" y="110297"/>
                </a:cubicBezTo>
                <a:cubicBezTo>
                  <a:pt x="1114342" y="115863"/>
                  <a:pt x="1140966" y="114622"/>
                  <a:pt x="1167016" y="117413"/>
                </a:cubicBezTo>
                <a:cubicBezTo>
                  <a:pt x="1174189" y="118182"/>
                  <a:pt x="1181248" y="119785"/>
                  <a:pt x="1188364" y="120971"/>
                </a:cubicBezTo>
                <a:cubicBezTo>
                  <a:pt x="1194294" y="123343"/>
                  <a:pt x="1200095" y="126067"/>
                  <a:pt x="1206154" y="128087"/>
                </a:cubicBezTo>
                <a:cubicBezTo>
                  <a:pt x="1210793" y="129633"/>
                  <a:pt x="1216140" y="129219"/>
                  <a:pt x="1220386" y="131645"/>
                </a:cubicBezTo>
                <a:cubicBezTo>
                  <a:pt x="1224755" y="134141"/>
                  <a:pt x="1227502" y="138761"/>
                  <a:pt x="1231060" y="142319"/>
                </a:cubicBezTo>
                <a:lnTo>
                  <a:pt x="1344915" y="135203"/>
                </a:lnTo>
                <a:cubicBezTo>
                  <a:pt x="1355626" y="134419"/>
                  <a:pt x="1366518" y="134250"/>
                  <a:pt x="1376937" y="131645"/>
                </a:cubicBezTo>
                <a:cubicBezTo>
                  <a:pt x="1381086" y="130608"/>
                  <a:pt x="1383430" y="125425"/>
                  <a:pt x="1387611" y="124529"/>
                </a:cubicBezTo>
                <a:cubicBezTo>
                  <a:pt x="1400420" y="121784"/>
                  <a:pt x="1413703" y="122157"/>
                  <a:pt x="1426749" y="120971"/>
                </a:cubicBezTo>
                <a:lnTo>
                  <a:pt x="1465886" y="113855"/>
                </a:lnTo>
                <a:cubicBezTo>
                  <a:pt x="1470681" y="112896"/>
                  <a:pt x="1475623" y="112223"/>
                  <a:pt x="1480118" y="110297"/>
                </a:cubicBezTo>
                <a:cubicBezTo>
                  <a:pt x="1528399" y="89605"/>
                  <a:pt x="1456489" y="114615"/>
                  <a:pt x="1501466" y="99623"/>
                </a:cubicBezTo>
                <a:cubicBezTo>
                  <a:pt x="1502652" y="96065"/>
                  <a:pt x="1502372" y="91601"/>
                  <a:pt x="1505024" y="88949"/>
                </a:cubicBezTo>
                <a:cubicBezTo>
                  <a:pt x="1507676" y="86297"/>
                  <a:pt x="1512343" y="87068"/>
                  <a:pt x="1515698" y="85391"/>
                </a:cubicBezTo>
                <a:cubicBezTo>
                  <a:pt x="1519523" y="83479"/>
                  <a:pt x="1522814" y="80647"/>
                  <a:pt x="1526372" y="78275"/>
                </a:cubicBezTo>
                <a:cubicBezTo>
                  <a:pt x="1538333" y="79984"/>
                  <a:pt x="1560285" y="82923"/>
                  <a:pt x="1572626" y="85391"/>
                </a:cubicBezTo>
                <a:cubicBezTo>
                  <a:pt x="1583348" y="87535"/>
                  <a:pt x="1593956" y="90216"/>
                  <a:pt x="1604647" y="92507"/>
                </a:cubicBezTo>
                <a:cubicBezTo>
                  <a:pt x="1610560" y="93774"/>
                  <a:pt x="1616507" y="94879"/>
                  <a:pt x="1622437" y="96065"/>
                </a:cubicBezTo>
                <a:cubicBezTo>
                  <a:pt x="1625995" y="98437"/>
                  <a:pt x="1629286" y="101269"/>
                  <a:pt x="1633111" y="103181"/>
                </a:cubicBezTo>
                <a:cubicBezTo>
                  <a:pt x="1652680" y="112669"/>
                  <a:pt x="1724728" y="96361"/>
                  <a:pt x="1746966" y="106739"/>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8"/>
          <p:cNvGrpSpPr/>
          <p:nvPr/>
        </p:nvGrpSpPr>
        <p:grpSpPr>
          <a:xfrm>
            <a:off x="0" y="526050"/>
            <a:ext cx="1828800" cy="1554541"/>
            <a:chOff x="0" y="2732537"/>
            <a:chExt cx="1828800" cy="1554541"/>
          </a:xfrm>
        </p:grpSpPr>
        <p:sp>
          <p:nvSpPr>
            <p:cNvPr id="30" name="TextBox 29"/>
            <p:cNvSpPr txBox="1"/>
            <p:nvPr/>
          </p:nvSpPr>
          <p:spPr>
            <a:xfrm>
              <a:off x="0" y="2732537"/>
              <a:ext cx="1828800" cy="1077218"/>
            </a:xfrm>
            <a:prstGeom prst="rect">
              <a:avLst/>
            </a:prstGeom>
            <a:noFill/>
            <a:effectLst>
              <a:outerShdw blurRad="50800" dist="38100" dir="8100000" algn="tr" rotWithShape="0">
                <a:prstClr val="black"/>
              </a:outerShdw>
            </a:effectLst>
          </p:spPr>
          <p:txBody>
            <a:bodyPr wrap="square" rtlCol="0">
              <a:spAutoFit/>
            </a:bodyPr>
            <a:lstStyle/>
            <a:p>
              <a:r>
                <a:rPr lang="en-US" sz="3200" b="1" dirty="0" smtClean="0">
                  <a:solidFill>
                    <a:srgbClr val="FF0000"/>
                  </a:solidFill>
                  <a:effectLst>
                    <a:outerShdw blurRad="38100" dist="38100" dir="2700000" algn="tl">
                      <a:srgbClr val="000000"/>
                    </a:outerShdw>
                  </a:effectLst>
                </a:rPr>
                <a:t>Traveler’s Rest</a:t>
              </a:r>
              <a:endParaRPr lang="en-US" sz="3200" b="1" dirty="0">
                <a:solidFill>
                  <a:srgbClr val="FF0000"/>
                </a:solidFill>
                <a:effectLst>
                  <a:outerShdw blurRad="38100" dist="38100" dir="2700000" algn="tl">
                    <a:srgbClr val="000000"/>
                  </a:outerShdw>
                </a:effectLst>
              </a:endParaRPr>
            </a:p>
          </p:txBody>
        </p:sp>
        <p:sp>
          <p:nvSpPr>
            <p:cNvPr id="31" name="5-Point Star 30"/>
            <p:cNvSpPr/>
            <p:nvPr/>
          </p:nvSpPr>
          <p:spPr>
            <a:xfrm>
              <a:off x="129208" y="3906078"/>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2166609" y="793230"/>
            <a:ext cx="544370" cy="380703"/>
          </a:xfrm>
          <a:custGeom>
            <a:avLst/>
            <a:gdLst>
              <a:gd name="connsiteX0" fmla="*/ 0 w 506732"/>
              <a:gd name="connsiteY0" fmla="*/ 355797 h 355797"/>
              <a:gd name="connsiteX1" fmla="*/ 0 w 506732"/>
              <a:gd name="connsiteY1" fmla="*/ 355797 h 355797"/>
              <a:gd name="connsiteX2" fmla="*/ 24906 w 506732"/>
              <a:gd name="connsiteY2" fmla="*/ 334449 h 355797"/>
              <a:gd name="connsiteX3" fmla="*/ 42695 w 506732"/>
              <a:gd name="connsiteY3" fmla="*/ 316660 h 355797"/>
              <a:gd name="connsiteX4" fmla="*/ 71159 w 506732"/>
              <a:gd name="connsiteY4" fmla="*/ 305986 h 355797"/>
              <a:gd name="connsiteX5" fmla="*/ 81833 w 506732"/>
              <a:gd name="connsiteY5" fmla="*/ 298870 h 355797"/>
              <a:gd name="connsiteX6" fmla="*/ 96065 w 506732"/>
              <a:gd name="connsiteY6" fmla="*/ 295312 h 355797"/>
              <a:gd name="connsiteX7" fmla="*/ 106739 w 506732"/>
              <a:gd name="connsiteY7" fmla="*/ 288196 h 355797"/>
              <a:gd name="connsiteX8" fmla="*/ 152993 w 506732"/>
              <a:gd name="connsiteY8" fmla="*/ 273964 h 355797"/>
              <a:gd name="connsiteX9" fmla="*/ 156551 w 506732"/>
              <a:gd name="connsiteY9" fmla="*/ 263290 h 355797"/>
              <a:gd name="connsiteX10" fmla="*/ 174341 w 506732"/>
              <a:gd name="connsiteY10" fmla="*/ 241942 h 355797"/>
              <a:gd name="connsiteX11" fmla="*/ 177899 w 506732"/>
              <a:gd name="connsiteY11" fmla="*/ 231268 h 355797"/>
              <a:gd name="connsiteX12" fmla="*/ 185015 w 506732"/>
              <a:gd name="connsiteY12" fmla="*/ 206362 h 355797"/>
              <a:gd name="connsiteX13" fmla="*/ 188572 w 506732"/>
              <a:gd name="connsiteY13" fmla="*/ 174340 h 355797"/>
              <a:gd name="connsiteX14" fmla="*/ 206362 w 506732"/>
              <a:gd name="connsiteY14" fmla="*/ 160109 h 355797"/>
              <a:gd name="connsiteX15" fmla="*/ 220594 w 506732"/>
              <a:gd name="connsiteY15" fmla="*/ 152993 h 355797"/>
              <a:gd name="connsiteX16" fmla="*/ 224152 w 506732"/>
              <a:gd name="connsiteY16" fmla="*/ 142319 h 355797"/>
              <a:gd name="connsiteX17" fmla="*/ 234826 w 506732"/>
              <a:gd name="connsiteY17" fmla="*/ 138761 h 355797"/>
              <a:gd name="connsiteX18" fmla="*/ 245500 w 506732"/>
              <a:gd name="connsiteY18" fmla="*/ 131645 h 355797"/>
              <a:gd name="connsiteX19" fmla="*/ 266848 w 506732"/>
              <a:gd name="connsiteY19" fmla="*/ 124529 h 355797"/>
              <a:gd name="connsiteX20" fmla="*/ 277522 w 506732"/>
              <a:gd name="connsiteY20" fmla="*/ 117413 h 355797"/>
              <a:gd name="connsiteX21" fmla="*/ 323776 w 506732"/>
              <a:gd name="connsiteY21" fmla="*/ 103181 h 355797"/>
              <a:gd name="connsiteX22" fmla="*/ 345123 w 506732"/>
              <a:gd name="connsiteY22" fmla="*/ 92507 h 355797"/>
              <a:gd name="connsiteX23" fmla="*/ 355797 w 506732"/>
              <a:gd name="connsiteY23" fmla="*/ 85391 h 355797"/>
              <a:gd name="connsiteX24" fmla="*/ 366471 w 506732"/>
              <a:gd name="connsiteY24" fmla="*/ 81833 h 355797"/>
              <a:gd name="connsiteX25" fmla="*/ 377145 w 506732"/>
              <a:gd name="connsiteY25" fmla="*/ 74717 h 355797"/>
              <a:gd name="connsiteX26" fmla="*/ 402051 w 506732"/>
              <a:gd name="connsiteY26" fmla="*/ 67601 h 355797"/>
              <a:gd name="connsiteX27" fmla="*/ 412725 w 506732"/>
              <a:gd name="connsiteY27" fmla="*/ 60485 h 355797"/>
              <a:gd name="connsiteX28" fmla="*/ 426957 w 506732"/>
              <a:gd name="connsiteY28" fmla="*/ 56927 h 355797"/>
              <a:gd name="connsiteX29" fmla="*/ 444747 w 506732"/>
              <a:gd name="connsiteY29" fmla="*/ 49811 h 355797"/>
              <a:gd name="connsiteX30" fmla="*/ 455421 w 506732"/>
              <a:gd name="connsiteY30" fmla="*/ 46253 h 355797"/>
              <a:gd name="connsiteX31" fmla="*/ 480327 w 506732"/>
              <a:gd name="connsiteY31" fmla="*/ 35579 h 355797"/>
              <a:gd name="connsiteX32" fmla="*/ 491001 w 506732"/>
              <a:gd name="connsiteY32" fmla="*/ 28463 h 355797"/>
              <a:gd name="connsiteX33" fmla="*/ 501674 w 506732"/>
              <a:gd name="connsiteY33" fmla="*/ 24905 h 355797"/>
              <a:gd name="connsiteX34" fmla="*/ 505232 w 506732"/>
              <a:gd name="connsiteY34" fmla="*/ 0 h 35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732" h="355797">
                <a:moveTo>
                  <a:pt x="0" y="355797"/>
                </a:moveTo>
                <a:lnTo>
                  <a:pt x="0" y="355797"/>
                </a:lnTo>
                <a:cubicBezTo>
                  <a:pt x="8302" y="348681"/>
                  <a:pt x="17591" y="342576"/>
                  <a:pt x="24906" y="334449"/>
                </a:cubicBezTo>
                <a:cubicBezTo>
                  <a:pt x="43747" y="313514"/>
                  <a:pt x="19886" y="324262"/>
                  <a:pt x="42695" y="316660"/>
                </a:cubicBezTo>
                <a:cubicBezTo>
                  <a:pt x="67727" y="299972"/>
                  <a:pt x="35986" y="319176"/>
                  <a:pt x="71159" y="305986"/>
                </a:cubicBezTo>
                <a:cubicBezTo>
                  <a:pt x="75163" y="304485"/>
                  <a:pt x="77903" y="300554"/>
                  <a:pt x="81833" y="298870"/>
                </a:cubicBezTo>
                <a:cubicBezTo>
                  <a:pt x="86328" y="296944"/>
                  <a:pt x="91321" y="296498"/>
                  <a:pt x="96065" y="295312"/>
                </a:cubicBezTo>
                <a:cubicBezTo>
                  <a:pt x="99623" y="292940"/>
                  <a:pt x="102792" y="289841"/>
                  <a:pt x="106739" y="288196"/>
                </a:cubicBezTo>
                <a:cubicBezTo>
                  <a:pt x="125070" y="280558"/>
                  <a:pt x="135812" y="278259"/>
                  <a:pt x="152993" y="273964"/>
                </a:cubicBezTo>
                <a:cubicBezTo>
                  <a:pt x="154179" y="270406"/>
                  <a:pt x="154471" y="266411"/>
                  <a:pt x="156551" y="263290"/>
                </a:cubicBezTo>
                <a:cubicBezTo>
                  <a:pt x="172289" y="239683"/>
                  <a:pt x="162700" y="265224"/>
                  <a:pt x="174341" y="241942"/>
                </a:cubicBezTo>
                <a:cubicBezTo>
                  <a:pt x="176018" y="238587"/>
                  <a:pt x="176821" y="234860"/>
                  <a:pt x="177899" y="231268"/>
                </a:cubicBezTo>
                <a:cubicBezTo>
                  <a:pt x="180380" y="222998"/>
                  <a:pt x="182643" y="214664"/>
                  <a:pt x="185015" y="206362"/>
                </a:cubicBezTo>
                <a:cubicBezTo>
                  <a:pt x="186201" y="195688"/>
                  <a:pt x="185967" y="184759"/>
                  <a:pt x="188572" y="174340"/>
                </a:cubicBezTo>
                <a:cubicBezTo>
                  <a:pt x="191778" y="161514"/>
                  <a:pt x="196886" y="164170"/>
                  <a:pt x="206362" y="160109"/>
                </a:cubicBezTo>
                <a:cubicBezTo>
                  <a:pt x="211237" y="158020"/>
                  <a:pt x="215850" y="155365"/>
                  <a:pt x="220594" y="152993"/>
                </a:cubicBezTo>
                <a:cubicBezTo>
                  <a:pt x="221780" y="149435"/>
                  <a:pt x="221500" y="144971"/>
                  <a:pt x="224152" y="142319"/>
                </a:cubicBezTo>
                <a:cubicBezTo>
                  <a:pt x="226804" y="139667"/>
                  <a:pt x="231471" y="140438"/>
                  <a:pt x="234826" y="138761"/>
                </a:cubicBezTo>
                <a:cubicBezTo>
                  <a:pt x="238651" y="136849"/>
                  <a:pt x="241592" y="133382"/>
                  <a:pt x="245500" y="131645"/>
                </a:cubicBezTo>
                <a:cubicBezTo>
                  <a:pt x="252354" y="128599"/>
                  <a:pt x="260607" y="128690"/>
                  <a:pt x="266848" y="124529"/>
                </a:cubicBezTo>
                <a:cubicBezTo>
                  <a:pt x="270406" y="122157"/>
                  <a:pt x="273592" y="119097"/>
                  <a:pt x="277522" y="117413"/>
                </a:cubicBezTo>
                <a:cubicBezTo>
                  <a:pt x="299223" y="108112"/>
                  <a:pt x="295044" y="122336"/>
                  <a:pt x="323776" y="103181"/>
                </a:cubicBezTo>
                <a:cubicBezTo>
                  <a:pt x="354368" y="82787"/>
                  <a:pt x="315662" y="107238"/>
                  <a:pt x="345123" y="92507"/>
                </a:cubicBezTo>
                <a:cubicBezTo>
                  <a:pt x="348948" y="90595"/>
                  <a:pt x="351972" y="87303"/>
                  <a:pt x="355797" y="85391"/>
                </a:cubicBezTo>
                <a:cubicBezTo>
                  <a:pt x="359152" y="83714"/>
                  <a:pt x="363116" y="83510"/>
                  <a:pt x="366471" y="81833"/>
                </a:cubicBezTo>
                <a:cubicBezTo>
                  <a:pt x="370296" y="79921"/>
                  <a:pt x="373320" y="76629"/>
                  <a:pt x="377145" y="74717"/>
                </a:cubicBezTo>
                <a:cubicBezTo>
                  <a:pt x="382249" y="72165"/>
                  <a:pt x="397491" y="68741"/>
                  <a:pt x="402051" y="67601"/>
                </a:cubicBezTo>
                <a:cubicBezTo>
                  <a:pt x="405609" y="65229"/>
                  <a:pt x="408795" y="62169"/>
                  <a:pt x="412725" y="60485"/>
                </a:cubicBezTo>
                <a:cubicBezTo>
                  <a:pt x="417220" y="58559"/>
                  <a:pt x="422318" y="58473"/>
                  <a:pt x="426957" y="56927"/>
                </a:cubicBezTo>
                <a:cubicBezTo>
                  <a:pt x="433016" y="54907"/>
                  <a:pt x="438767" y="52054"/>
                  <a:pt x="444747" y="49811"/>
                </a:cubicBezTo>
                <a:cubicBezTo>
                  <a:pt x="448259" y="48494"/>
                  <a:pt x="452066" y="47930"/>
                  <a:pt x="455421" y="46253"/>
                </a:cubicBezTo>
                <a:cubicBezTo>
                  <a:pt x="479992" y="33967"/>
                  <a:pt x="450707" y="42984"/>
                  <a:pt x="480327" y="35579"/>
                </a:cubicBezTo>
                <a:cubicBezTo>
                  <a:pt x="483885" y="33207"/>
                  <a:pt x="487176" y="30375"/>
                  <a:pt x="491001" y="28463"/>
                </a:cubicBezTo>
                <a:cubicBezTo>
                  <a:pt x="494355" y="26786"/>
                  <a:pt x="499022" y="27557"/>
                  <a:pt x="501674" y="24905"/>
                </a:cubicBezTo>
                <a:cubicBezTo>
                  <a:pt x="506732" y="19847"/>
                  <a:pt x="505232" y="5187"/>
                  <a:pt x="505232" y="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925074" y="3013606"/>
            <a:ext cx="618651" cy="552017"/>
          </a:xfrm>
          <a:custGeom>
            <a:avLst/>
            <a:gdLst>
              <a:gd name="connsiteX0" fmla="*/ 0 w 618651"/>
              <a:gd name="connsiteY0" fmla="*/ 523023 h 552017"/>
              <a:gd name="connsiteX1" fmla="*/ 0 w 618651"/>
              <a:gd name="connsiteY1" fmla="*/ 523023 h 552017"/>
              <a:gd name="connsiteX2" fmla="*/ 28464 w 618651"/>
              <a:gd name="connsiteY2" fmla="*/ 508791 h 552017"/>
              <a:gd name="connsiteX3" fmla="*/ 106739 w 618651"/>
              <a:gd name="connsiteY3" fmla="*/ 498117 h 552017"/>
              <a:gd name="connsiteX4" fmla="*/ 117413 w 618651"/>
              <a:gd name="connsiteY4" fmla="*/ 491001 h 552017"/>
              <a:gd name="connsiteX5" fmla="*/ 160109 w 618651"/>
              <a:gd name="connsiteY5" fmla="*/ 498117 h 552017"/>
              <a:gd name="connsiteX6" fmla="*/ 174341 w 618651"/>
              <a:gd name="connsiteY6" fmla="*/ 508791 h 552017"/>
              <a:gd name="connsiteX7" fmla="*/ 185015 w 618651"/>
              <a:gd name="connsiteY7" fmla="*/ 512349 h 552017"/>
              <a:gd name="connsiteX8" fmla="*/ 188573 w 618651"/>
              <a:gd name="connsiteY8" fmla="*/ 523023 h 552017"/>
              <a:gd name="connsiteX9" fmla="*/ 209921 w 618651"/>
              <a:gd name="connsiteY9" fmla="*/ 533697 h 552017"/>
              <a:gd name="connsiteX10" fmla="*/ 234826 w 618651"/>
              <a:gd name="connsiteY10" fmla="*/ 551487 h 552017"/>
              <a:gd name="connsiteX11" fmla="*/ 245500 w 618651"/>
              <a:gd name="connsiteY11" fmla="*/ 547929 h 552017"/>
              <a:gd name="connsiteX12" fmla="*/ 252616 w 618651"/>
              <a:gd name="connsiteY12" fmla="*/ 537255 h 552017"/>
              <a:gd name="connsiteX13" fmla="*/ 263290 w 618651"/>
              <a:gd name="connsiteY13" fmla="*/ 533697 h 552017"/>
              <a:gd name="connsiteX14" fmla="*/ 266848 w 618651"/>
              <a:gd name="connsiteY14" fmla="*/ 523023 h 552017"/>
              <a:gd name="connsiteX15" fmla="*/ 288196 w 618651"/>
              <a:gd name="connsiteY15" fmla="*/ 512349 h 552017"/>
              <a:gd name="connsiteX16" fmla="*/ 295312 w 618651"/>
              <a:gd name="connsiteY16" fmla="*/ 501675 h 552017"/>
              <a:gd name="connsiteX17" fmla="*/ 309544 w 618651"/>
              <a:gd name="connsiteY17" fmla="*/ 487443 h 552017"/>
              <a:gd name="connsiteX18" fmla="*/ 313102 w 618651"/>
              <a:gd name="connsiteY18" fmla="*/ 455421 h 552017"/>
              <a:gd name="connsiteX19" fmla="*/ 330892 w 618651"/>
              <a:gd name="connsiteY19" fmla="*/ 441189 h 552017"/>
              <a:gd name="connsiteX20" fmla="*/ 341566 w 618651"/>
              <a:gd name="connsiteY20" fmla="*/ 434073 h 552017"/>
              <a:gd name="connsiteX21" fmla="*/ 366472 w 618651"/>
              <a:gd name="connsiteY21" fmla="*/ 402052 h 552017"/>
              <a:gd name="connsiteX22" fmla="*/ 373587 w 618651"/>
              <a:gd name="connsiteY22" fmla="*/ 391378 h 552017"/>
              <a:gd name="connsiteX23" fmla="*/ 384261 w 618651"/>
              <a:gd name="connsiteY23" fmla="*/ 387820 h 552017"/>
              <a:gd name="connsiteX24" fmla="*/ 387819 w 618651"/>
              <a:gd name="connsiteY24" fmla="*/ 377146 h 552017"/>
              <a:gd name="connsiteX25" fmla="*/ 409167 w 618651"/>
              <a:gd name="connsiteY25" fmla="*/ 366472 h 552017"/>
              <a:gd name="connsiteX26" fmla="*/ 419841 w 618651"/>
              <a:gd name="connsiteY26" fmla="*/ 359356 h 552017"/>
              <a:gd name="connsiteX27" fmla="*/ 423399 w 618651"/>
              <a:gd name="connsiteY27" fmla="*/ 345124 h 552017"/>
              <a:gd name="connsiteX28" fmla="*/ 444747 w 618651"/>
              <a:gd name="connsiteY28" fmla="*/ 330892 h 552017"/>
              <a:gd name="connsiteX29" fmla="*/ 448305 w 618651"/>
              <a:gd name="connsiteY29" fmla="*/ 320218 h 552017"/>
              <a:gd name="connsiteX30" fmla="*/ 458979 w 618651"/>
              <a:gd name="connsiteY30" fmla="*/ 309544 h 552017"/>
              <a:gd name="connsiteX31" fmla="*/ 466095 w 618651"/>
              <a:gd name="connsiteY31" fmla="*/ 298870 h 552017"/>
              <a:gd name="connsiteX32" fmla="*/ 476769 w 618651"/>
              <a:gd name="connsiteY32" fmla="*/ 273964 h 552017"/>
              <a:gd name="connsiteX33" fmla="*/ 480327 w 618651"/>
              <a:gd name="connsiteY33" fmla="*/ 263290 h 552017"/>
              <a:gd name="connsiteX34" fmla="*/ 487443 w 618651"/>
              <a:gd name="connsiteY34" fmla="*/ 245501 h 552017"/>
              <a:gd name="connsiteX35" fmla="*/ 498117 w 618651"/>
              <a:gd name="connsiteY35" fmla="*/ 220595 h 552017"/>
              <a:gd name="connsiteX36" fmla="*/ 501675 w 618651"/>
              <a:gd name="connsiteY36" fmla="*/ 209921 h 552017"/>
              <a:gd name="connsiteX37" fmla="*/ 512349 w 618651"/>
              <a:gd name="connsiteY37" fmla="*/ 206363 h 552017"/>
              <a:gd name="connsiteX38" fmla="*/ 515907 w 618651"/>
              <a:gd name="connsiteY38" fmla="*/ 195689 h 552017"/>
              <a:gd name="connsiteX39" fmla="*/ 523022 w 618651"/>
              <a:gd name="connsiteY39" fmla="*/ 185015 h 552017"/>
              <a:gd name="connsiteX40" fmla="*/ 526580 w 618651"/>
              <a:gd name="connsiteY40" fmla="*/ 170783 h 552017"/>
              <a:gd name="connsiteX41" fmla="*/ 537254 w 618651"/>
              <a:gd name="connsiteY41" fmla="*/ 160109 h 552017"/>
              <a:gd name="connsiteX42" fmla="*/ 555044 w 618651"/>
              <a:gd name="connsiteY42" fmla="*/ 142319 h 552017"/>
              <a:gd name="connsiteX43" fmla="*/ 569276 w 618651"/>
              <a:gd name="connsiteY43" fmla="*/ 120971 h 552017"/>
              <a:gd name="connsiteX44" fmla="*/ 590624 w 618651"/>
              <a:gd name="connsiteY44" fmla="*/ 103182 h 552017"/>
              <a:gd name="connsiteX45" fmla="*/ 601298 w 618651"/>
              <a:gd name="connsiteY45" fmla="*/ 71160 h 552017"/>
              <a:gd name="connsiteX46" fmla="*/ 604856 w 618651"/>
              <a:gd name="connsiteY46" fmla="*/ 60486 h 552017"/>
              <a:gd name="connsiteX47" fmla="*/ 615530 w 618651"/>
              <a:gd name="connsiteY47" fmla="*/ 39138 h 552017"/>
              <a:gd name="connsiteX48" fmla="*/ 608414 w 618651"/>
              <a:gd name="connsiteY48" fmla="*/ 0 h 55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18651" h="552017">
                <a:moveTo>
                  <a:pt x="0" y="523023"/>
                </a:moveTo>
                <a:lnTo>
                  <a:pt x="0" y="523023"/>
                </a:lnTo>
                <a:cubicBezTo>
                  <a:pt x="9488" y="518279"/>
                  <a:pt x="18134" y="511201"/>
                  <a:pt x="28464" y="508791"/>
                </a:cubicBezTo>
                <a:cubicBezTo>
                  <a:pt x="54108" y="502807"/>
                  <a:pt x="106739" y="498117"/>
                  <a:pt x="106739" y="498117"/>
                </a:cubicBezTo>
                <a:cubicBezTo>
                  <a:pt x="110297" y="495745"/>
                  <a:pt x="113152" y="491356"/>
                  <a:pt x="117413" y="491001"/>
                </a:cubicBezTo>
                <a:cubicBezTo>
                  <a:pt x="136479" y="489412"/>
                  <a:pt x="145072" y="493105"/>
                  <a:pt x="160109" y="498117"/>
                </a:cubicBezTo>
                <a:cubicBezTo>
                  <a:pt x="164853" y="501675"/>
                  <a:pt x="169192" y="505849"/>
                  <a:pt x="174341" y="508791"/>
                </a:cubicBezTo>
                <a:cubicBezTo>
                  <a:pt x="177597" y="510652"/>
                  <a:pt x="182363" y="509697"/>
                  <a:pt x="185015" y="512349"/>
                </a:cubicBezTo>
                <a:cubicBezTo>
                  <a:pt x="187667" y="515001"/>
                  <a:pt x="186230" y="520094"/>
                  <a:pt x="188573" y="523023"/>
                </a:cubicBezTo>
                <a:cubicBezTo>
                  <a:pt x="193589" y="529293"/>
                  <a:pt x="202889" y="531353"/>
                  <a:pt x="209921" y="533697"/>
                </a:cubicBezTo>
                <a:cubicBezTo>
                  <a:pt x="216941" y="540717"/>
                  <a:pt x="223898" y="549926"/>
                  <a:pt x="234826" y="551487"/>
                </a:cubicBezTo>
                <a:cubicBezTo>
                  <a:pt x="238539" y="552017"/>
                  <a:pt x="241942" y="549115"/>
                  <a:pt x="245500" y="547929"/>
                </a:cubicBezTo>
                <a:cubicBezTo>
                  <a:pt x="247872" y="544371"/>
                  <a:pt x="249277" y="539926"/>
                  <a:pt x="252616" y="537255"/>
                </a:cubicBezTo>
                <a:cubicBezTo>
                  <a:pt x="255545" y="534912"/>
                  <a:pt x="260638" y="536349"/>
                  <a:pt x="263290" y="533697"/>
                </a:cubicBezTo>
                <a:cubicBezTo>
                  <a:pt x="265942" y="531045"/>
                  <a:pt x="264505" y="525952"/>
                  <a:pt x="266848" y="523023"/>
                </a:cubicBezTo>
                <a:cubicBezTo>
                  <a:pt x="271864" y="516753"/>
                  <a:pt x="281164" y="514693"/>
                  <a:pt x="288196" y="512349"/>
                </a:cubicBezTo>
                <a:cubicBezTo>
                  <a:pt x="290568" y="508791"/>
                  <a:pt x="291973" y="504346"/>
                  <a:pt x="295312" y="501675"/>
                </a:cubicBezTo>
                <a:cubicBezTo>
                  <a:pt x="312563" y="487874"/>
                  <a:pt x="301781" y="510732"/>
                  <a:pt x="309544" y="487443"/>
                </a:cubicBezTo>
                <a:cubicBezTo>
                  <a:pt x="310730" y="476769"/>
                  <a:pt x="310497" y="465840"/>
                  <a:pt x="313102" y="455421"/>
                </a:cubicBezTo>
                <a:cubicBezTo>
                  <a:pt x="316529" y="441712"/>
                  <a:pt x="321221" y="446024"/>
                  <a:pt x="330892" y="441189"/>
                </a:cubicBezTo>
                <a:cubicBezTo>
                  <a:pt x="334717" y="439277"/>
                  <a:pt x="338008" y="436445"/>
                  <a:pt x="341566" y="434073"/>
                </a:cubicBezTo>
                <a:cubicBezTo>
                  <a:pt x="351290" y="404902"/>
                  <a:pt x="334467" y="450067"/>
                  <a:pt x="366472" y="402052"/>
                </a:cubicBezTo>
                <a:cubicBezTo>
                  <a:pt x="368844" y="398494"/>
                  <a:pt x="370248" y="394049"/>
                  <a:pt x="373587" y="391378"/>
                </a:cubicBezTo>
                <a:cubicBezTo>
                  <a:pt x="376516" y="389035"/>
                  <a:pt x="380703" y="389006"/>
                  <a:pt x="384261" y="387820"/>
                </a:cubicBezTo>
                <a:cubicBezTo>
                  <a:pt x="385447" y="384262"/>
                  <a:pt x="385476" y="380075"/>
                  <a:pt x="387819" y="377146"/>
                </a:cubicBezTo>
                <a:cubicBezTo>
                  <a:pt x="394617" y="368649"/>
                  <a:pt x="400573" y="370769"/>
                  <a:pt x="409167" y="366472"/>
                </a:cubicBezTo>
                <a:cubicBezTo>
                  <a:pt x="412992" y="364560"/>
                  <a:pt x="416283" y="361728"/>
                  <a:pt x="419841" y="359356"/>
                </a:cubicBezTo>
                <a:cubicBezTo>
                  <a:pt x="421027" y="354612"/>
                  <a:pt x="420973" y="349370"/>
                  <a:pt x="423399" y="345124"/>
                </a:cubicBezTo>
                <a:cubicBezTo>
                  <a:pt x="429670" y="334150"/>
                  <a:pt x="434558" y="334288"/>
                  <a:pt x="444747" y="330892"/>
                </a:cubicBezTo>
                <a:cubicBezTo>
                  <a:pt x="445933" y="327334"/>
                  <a:pt x="446225" y="323339"/>
                  <a:pt x="448305" y="320218"/>
                </a:cubicBezTo>
                <a:cubicBezTo>
                  <a:pt x="451096" y="316031"/>
                  <a:pt x="455758" y="313410"/>
                  <a:pt x="458979" y="309544"/>
                </a:cubicBezTo>
                <a:cubicBezTo>
                  <a:pt x="461717" y="306259"/>
                  <a:pt x="463723" y="302428"/>
                  <a:pt x="466095" y="298870"/>
                </a:cubicBezTo>
                <a:cubicBezTo>
                  <a:pt x="473500" y="269250"/>
                  <a:pt x="464483" y="298535"/>
                  <a:pt x="476769" y="273964"/>
                </a:cubicBezTo>
                <a:cubicBezTo>
                  <a:pt x="478446" y="270609"/>
                  <a:pt x="479010" y="266802"/>
                  <a:pt x="480327" y="263290"/>
                </a:cubicBezTo>
                <a:cubicBezTo>
                  <a:pt x="482570" y="257310"/>
                  <a:pt x="485423" y="251560"/>
                  <a:pt x="487443" y="245501"/>
                </a:cubicBezTo>
                <a:cubicBezTo>
                  <a:pt x="502254" y="201069"/>
                  <a:pt x="479355" y="258120"/>
                  <a:pt x="498117" y="220595"/>
                </a:cubicBezTo>
                <a:cubicBezTo>
                  <a:pt x="499794" y="217240"/>
                  <a:pt x="499023" y="212573"/>
                  <a:pt x="501675" y="209921"/>
                </a:cubicBezTo>
                <a:cubicBezTo>
                  <a:pt x="504327" y="207269"/>
                  <a:pt x="508791" y="207549"/>
                  <a:pt x="512349" y="206363"/>
                </a:cubicBezTo>
                <a:cubicBezTo>
                  <a:pt x="513535" y="202805"/>
                  <a:pt x="514230" y="199044"/>
                  <a:pt x="515907" y="195689"/>
                </a:cubicBezTo>
                <a:cubicBezTo>
                  <a:pt x="517819" y="191864"/>
                  <a:pt x="521338" y="188945"/>
                  <a:pt x="523022" y="185015"/>
                </a:cubicBezTo>
                <a:cubicBezTo>
                  <a:pt x="524948" y="180520"/>
                  <a:pt x="524154" y="175029"/>
                  <a:pt x="526580" y="170783"/>
                </a:cubicBezTo>
                <a:cubicBezTo>
                  <a:pt x="529076" y="166414"/>
                  <a:pt x="534033" y="163975"/>
                  <a:pt x="537254" y="160109"/>
                </a:cubicBezTo>
                <a:cubicBezTo>
                  <a:pt x="552079" y="142319"/>
                  <a:pt x="535475" y="155365"/>
                  <a:pt x="555044" y="142319"/>
                </a:cubicBezTo>
                <a:cubicBezTo>
                  <a:pt x="559788" y="135203"/>
                  <a:pt x="562160" y="125715"/>
                  <a:pt x="569276" y="120971"/>
                </a:cubicBezTo>
                <a:cubicBezTo>
                  <a:pt x="584136" y="111064"/>
                  <a:pt x="576926" y="116879"/>
                  <a:pt x="590624" y="103182"/>
                </a:cubicBezTo>
                <a:cubicBezTo>
                  <a:pt x="596622" y="73193"/>
                  <a:pt x="590250" y="96939"/>
                  <a:pt x="601298" y="71160"/>
                </a:cubicBezTo>
                <a:cubicBezTo>
                  <a:pt x="602775" y="67713"/>
                  <a:pt x="603179" y="63841"/>
                  <a:pt x="604856" y="60486"/>
                </a:cubicBezTo>
                <a:cubicBezTo>
                  <a:pt x="618651" y="32897"/>
                  <a:pt x="606587" y="65967"/>
                  <a:pt x="615530" y="39138"/>
                </a:cubicBezTo>
                <a:lnTo>
                  <a:pt x="608414" y="0"/>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526372" y="2686272"/>
            <a:ext cx="555044" cy="352240"/>
          </a:xfrm>
          <a:custGeom>
            <a:avLst/>
            <a:gdLst>
              <a:gd name="connsiteX0" fmla="*/ 0 w 555044"/>
              <a:gd name="connsiteY0" fmla="*/ 352240 h 352240"/>
              <a:gd name="connsiteX1" fmla="*/ 0 w 555044"/>
              <a:gd name="connsiteY1" fmla="*/ 352240 h 352240"/>
              <a:gd name="connsiteX2" fmla="*/ 10674 w 555044"/>
              <a:gd name="connsiteY2" fmla="*/ 298870 h 352240"/>
              <a:gd name="connsiteX3" fmla="*/ 17790 w 555044"/>
              <a:gd name="connsiteY3" fmla="*/ 284639 h 352240"/>
              <a:gd name="connsiteX4" fmla="*/ 28464 w 555044"/>
              <a:gd name="connsiteY4" fmla="*/ 281081 h 352240"/>
              <a:gd name="connsiteX5" fmla="*/ 49812 w 555044"/>
              <a:gd name="connsiteY5" fmla="*/ 259733 h 352240"/>
              <a:gd name="connsiteX6" fmla="*/ 60486 w 555044"/>
              <a:gd name="connsiteY6" fmla="*/ 252617 h 352240"/>
              <a:gd name="connsiteX7" fmla="*/ 85391 w 555044"/>
              <a:gd name="connsiteY7" fmla="*/ 231269 h 352240"/>
              <a:gd name="connsiteX8" fmla="*/ 88949 w 555044"/>
              <a:gd name="connsiteY8" fmla="*/ 220595 h 352240"/>
              <a:gd name="connsiteX9" fmla="*/ 96065 w 555044"/>
              <a:gd name="connsiteY9" fmla="*/ 209921 h 352240"/>
              <a:gd name="connsiteX10" fmla="*/ 99623 w 555044"/>
              <a:gd name="connsiteY10" fmla="*/ 195689 h 352240"/>
              <a:gd name="connsiteX11" fmla="*/ 106739 w 555044"/>
              <a:gd name="connsiteY11" fmla="*/ 185015 h 352240"/>
              <a:gd name="connsiteX12" fmla="*/ 117413 w 555044"/>
              <a:gd name="connsiteY12" fmla="*/ 163667 h 352240"/>
              <a:gd name="connsiteX13" fmla="*/ 128087 w 555044"/>
              <a:gd name="connsiteY13" fmla="*/ 160109 h 352240"/>
              <a:gd name="connsiteX14" fmla="*/ 138761 w 555044"/>
              <a:gd name="connsiteY14" fmla="*/ 138761 h 352240"/>
              <a:gd name="connsiteX15" fmla="*/ 142319 w 555044"/>
              <a:gd name="connsiteY15" fmla="*/ 128088 h 352240"/>
              <a:gd name="connsiteX16" fmla="*/ 152993 w 555044"/>
              <a:gd name="connsiteY16" fmla="*/ 124530 h 352240"/>
              <a:gd name="connsiteX17" fmla="*/ 156551 w 555044"/>
              <a:gd name="connsiteY17" fmla="*/ 113856 h 352240"/>
              <a:gd name="connsiteX18" fmla="*/ 177899 w 555044"/>
              <a:gd name="connsiteY18" fmla="*/ 103182 h 352240"/>
              <a:gd name="connsiteX19" fmla="*/ 188573 w 555044"/>
              <a:gd name="connsiteY19" fmla="*/ 96066 h 352240"/>
              <a:gd name="connsiteX20" fmla="*/ 199247 w 555044"/>
              <a:gd name="connsiteY20" fmla="*/ 92508 h 352240"/>
              <a:gd name="connsiteX21" fmla="*/ 209921 w 555044"/>
              <a:gd name="connsiteY21" fmla="*/ 85392 h 352240"/>
              <a:gd name="connsiteX22" fmla="*/ 224153 w 555044"/>
              <a:gd name="connsiteY22" fmla="*/ 81834 h 352240"/>
              <a:gd name="connsiteX23" fmla="*/ 281080 w 555044"/>
              <a:gd name="connsiteY23" fmla="*/ 67602 h 352240"/>
              <a:gd name="connsiteX24" fmla="*/ 298870 w 555044"/>
              <a:gd name="connsiteY24" fmla="*/ 74718 h 352240"/>
              <a:gd name="connsiteX25" fmla="*/ 309544 w 555044"/>
              <a:gd name="connsiteY25" fmla="*/ 78276 h 352240"/>
              <a:gd name="connsiteX26" fmla="*/ 320218 w 555044"/>
              <a:gd name="connsiteY26" fmla="*/ 85392 h 352240"/>
              <a:gd name="connsiteX27" fmla="*/ 334450 w 555044"/>
              <a:gd name="connsiteY27" fmla="*/ 88950 h 352240"/>
              <a:gd name="connsiteX28" fmla="*/ 352240 w 555044"/>
              <a:gd name="connsiteY28" fmla="*/ 96066 h 352240"/>
              <a:gd name="connsiteX29" fmla="*/ 402051 w 555044"/>
              <a:gd name="connsiteY29" fmla="*/ 103182 h 352240"/>
              <a:gd name="connsiteX30" fmla="*/ 437631 w 555044"/>
              <a:gd name="connsiteY30" fmla="*/ 99624 h 352240"/>
              <a:gd name="connsiteX31" fmla="*/ 444747 w 555044"/>
              <a:gd name="connsiteY31" fmla="*/ 88950 h 352240"/>
              <a:gd name="connsiteX32" fmla="*/ 455421 w 555044"/>
              <a:gd name="connsiteY32" fmla="*/ 81834 h 352240"/>
              <a:gd name="connsiteX33" fmla="*/ 458979 w 555044"/>
              <a:gd name="connsiteY33" fmla="*/ 71160 h 352240"/>
              <a:gd name="connsiteX34" fmla="*/ 469653 w 555044"/>
              <a:gd name="connsiteY34" fmla="*/ 67602 h 352240"/>
              <a:gd name="connsiteX35" fmla="*/ 480327 w 555044"/>
              <a:gd name="connsiteY35" fmla="*/ 60486 h 352240"/>
              <a:gd name="connsiteX36" fmla="*/ 487443 w 555044"/>
              <a:gd name="connsiteY36" fmla="*/ 49812 h 352240"/>
              <a:gd name="connsiteX37" fmla="*/ 491001 w 555044"/>
              <a:gd name="connsiteY37" fmla="*/ 39138 h 352240"/>
              <a:gd name="connsiteX38" fmla="*/ 523023 w 555044"/>
              <a:gd name="connsiteY38" fmla="*/ 21348 h 352240"/>
              <a:gd name="connsiteX39" fmla="*/ 533696 w 555044"/>
              <a:gd name="connsiteY39" fmla="*/ 14232 h 352240"/>
              <a:gd name="connsiteX40" fmla="*/ 555044 w 555044"/>
              <a:gd name="connsiteY40" fmla="*/ 3558 h 352240"/>
              <a:gd name="connsiteX41" fmla="*/ 555044 w 555044"/>
              <a:gd name="connsiteY41" fmla="*/ 0 h 35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55044" h="352240">
                <a:moveTo>
                  <a:pt x="0" y="352240"/>
                </a:moveTo>
                <a:lnTo>
                  <a:pt x="0" y="352240"/>
                </a:lnTo>
                <a:cubicBezTo>
                  <a:pt x="2236" y="332117"/>
                  <a:pt x="1664" y="316889"/>
                  <a:pt x="10674" y="298870"/>
                </a:cubicBezTo>
                <a:cubicBezTo>
                  <a:pt x="13046" y="294126"/>
                  <a:pt x="14040" y="288389"/>
                  <a:pt x="17790" y="284639"/>
                </a:cubicBezTo>
                <a:cubicBezTo>
                  <a:pt x="20442" y="281987"/>
                  <a:pt x="24906" y="282267"/>
                  <a:pt x="28464" y="281081"/>
                </a:cubicBezTo>
                <a:cubicBezTo>
                  <a:pt x="35580" y="273965"/>
                  <a:pt x="41439" y="265315"/>
                  <a:pt x="49812" y="259733"/>
                </a:cubicBezTo>
                <a:cubicBezTo>
                  <a:pt x="53370" y="257361"/>
                  <a:pt x="57239" y="255400"/>
                  <a:pt x="60486" y="252617"/>
                </a:cubicBezTo>
                <a:cubicBezTo>
                  <a:pt x="90682" y="226733"/>
                  <a:pt x="60886" y="247606"/>
                  <a:pt x="85391" y="231269"/>
                </a:cubicBezTo>
                <a:cubicBezTo>
                  <a:pt x="86577" y="227711"/>
                  <a:pt x="87272" y="223950"/>
                  <a:pt x="88949" y="220595"/>
                </a:cubicBezTo>
                <a:cubicBezTo>
                  <a:pt x="90861" y="216770"/>
                  <a:pt x="94381" y="213851"/>
                  <a:pt x="96065" y="209921"/>
                </a:cubicBezTo>
                <a:cubicBezTo>
                  <a:pt x="97991" y="205426"/>
                  <a:pt x="97697" y="200184"/>
                  <a:pt x="99623" y="195689"/>
                </a:cubicBezTo>
                <a:cubicBezTo>
                  <a:pt x="101307" y="191759"/>
                  <a:pt x="104827" y="188840"/>
                  <a:pt x="106739" y="185015"/>
                </a:cubicBezTo>
                <a:cubicBezTo>
                  <a:pt x="111036" y="176421"/>
                  <a:pt x="108916" y="170465"/>
                  <a:pt x="117413" y="163667"/>
                </a:cubicBezTo>
                <a:cubicBezTo>
                  <a:pt x="120342" y="161324"/>
                  <a:pt x="124529" y="161295"/>
                  <a:pt x="128087" y="160109"/>
                </a:cubicBezTo>
                <a:cubicBezTo>
                  <a:pt x="137029" y="133283"/>
                  <a:pt x="124968" y="166346"/>
                  <a:pt x="138761" y="138761"/>
                </a:cubicBezTo>
                <a:cubicBezTo>
                  <a:pt x="140438" y="135407"/>
                  <a:pt x="139667" y="130740"/>
                  <a:pt x="142319" y="128088"/>
                </a:cubicBezTo>
                <a:cubicBezTo>
                  <a:pt x="144971" y="125436"/>
                  <a:pt x="149435" y="125716"/>
                  <a:pt x="152993" y="124530"/>
                </a:cubicBezTo>
                <a:cubicBezTo>
                  <a:pt x="154179" y="120972"/>
                  <a:pt x="154208" y="116785"/>
                  <a:pt x="156551" y="113856"/>
                </a:cubicBezTo>
                <a:cubicBezTo>
                  <a:pt x="163349" y="105359"/>
                  <a:pt x="169305" y="107479"/>
                  <a:pt x="177899" y="103182"/>
                </a:cubicBezTo>
                <a:cubicBezTo>
                  <a:pt x="181724" y="101270"/>
                  <a:pt x="184748" y="97978"/>
                  <a:pt x="188573" y="96066"/>
                </a:cubicBezTo>
                <a:cubicBezTo>
                  <a:pt x="191928" y="94389"/>
                  <a:pt x="195892" y="94185"/>
                  <a:pt x="199247" y="92508"/>
                </a:cubicBezTo>
                <a:cubicBezTo>
                  <a:pt x="203072" y="90596"/>
                  <a:pt x="205991" y="87076"/>
                  <a:pt x="209921" y="85392"/>
                </a:cubicBezTo>
                <a:cubicBezTo>
                  <a:pt x="214416" y="83466"/>
                  <a:pt x="219479" y="83272"/>
                  <a:pt x="224153" y="81834"/>
                </a:cubicBezTo>
                <a:cubicBezTo>
                  <a:pt x="270349" y="67619"/>
                  <a:pt x="240400" y="73413"/>
                  <a:pt x="281080" y="67602"/>
                </a:cubicBezTo>
                <a:cubicBezTo>
                  <a:pt x="287010" y="69974"/>
                  <a:pt x="292890" y="72475"/>
                  <a:pt x="298870" y="74718"/>
                </a:cubicBezTo>
                <a:cubicBezTo>
                  <a:pt x="302382" y="76035"/>
                  <a:pt x="306189" y="76599"/>
                  <a:pt x="309544" y="78276"/>
                </a:cubicBezTo>
                <a:cubicBezTo>
                  <a:pt x="313369" y="80188"/>
                  <a:pt x="316288" y="83708"/>
                  <a:pt x="320218" y="85392"/>
                </a:cubicBezTo>
                <a:cubicBezTo>
                  <a:pt x="324713" y="87318"/>
                  <a:pt x="329811" y="87404"/>
                  <a:pt x="334450" y="88950"/>
                </a:cubicBezTo>
                <a:cubicBezTo>
                  <a:pt x="340509" y="90970"/>
                  <a:pt x="346078" y="94386"/>
                  <a:pt x="352240" y="96066"/>
                </a:cubicBezTo>
                <a:cubicBezTo>
                  <a:pt x="360921" y="98433"/>
                  <a:pt x="395719" y="102390"/>
                  <a:pt x="402051" y="103182"/>
                </a:cubicBezTo>
                <a:cubicBezTo>
                  <a:pt x="413911" y="101996"/>
                  <a:pt x="426323" y="103393"/>
                  <a:pt x="437631" y="99624"/>
                </a:cubicBezTo>
                <a:cubicBezTo>
                  <a:pt x="441688" y="98272"/>
                  <a:pt x="441723" y="91974"/>
                  <a:pt x="444747" y="88950"/>
                </a:cubicBezTo>
                <a:cubicBezTo>
                  <a:pt x="447771" y="85926"/>
                  <a:pt x="451863" y="84206"/>
                  <a:pt x="455421" y="81834"/>
                </a:cubicBezTo>
                <a:cubicBezTo>
                  <a:pt x="456607" y="78276"/>
                  <a:pt x="456327" y="73812"/>
                  <a:pt x="458979" y="71160"/>
                </a:cubicBezTo>
                <a:cubicBezTo>
                  <a:pt x="461631" y="68508"/>
                  <a:pt x="466298" y="69279"/>
                  <a:pt x="469653" y="67602"/>
                </a:cubicBezTo>
                <a:cubicBezTo>
                  <a:pt x="473478" y="65690"/>
                  <a:pt x="476769" y="62858"/>
                  <a:pt x="480327" y="60486"/>
                </a:cubicBezTo>
                <a:cubicBezTo>
                  <a:pt x="482699" y="56928"/>
                  <a:pt x="485531" y="53637"/>
                  <a:pt x="487443" y="49812"/>
                </a:cubicBezTo>
                <a:cubicBezTo>
                  <a:pt x="489120" y="46457"/>
                  <a:pt x="488349" y="41790"/>
                  <a:pt x="491001" y="39138"/>
                </a:cubicBezTo>
                <a:cubicBezTo>
                  <a:pt x="503235" y="26904"/>
                  <a:pt x="509601" y="25822"/>
                  <a:pt x="523023" y="21348"/>
                </a:cubicBezTo>
                <a:cubicBezTo>
                  <a:pt x="526581" y="18976"/>
                  <a:pt x="529872" y="16144"/>
                  <a:pt x="533696" y="14232"/>
                </a:cubicBezTo>
                <a:cubicBezTo>
                  <a:pt x="545272" y="8444"/>
                  <a:pt x="544847" y="13755"/>
                  <a:pt x="555044" y="3558"/>
                </a:cubicBezTo>
                <a:lnTo>
                  <a:pt x="555044" y="0"/>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758609" y="1248850"/>
            <a:ext cx="475981" cy="1437422"/>
          </a:xfrm>
          <a:custGeom>
            <a:avLst/>
            <a:gdLst>
              <a:gd name="connsiteX0" fmla="*/ 308575 w 475981"/>
              <a:gd name="connsiteY0" fmla="*/ 1437422 h 1437422"/>
              <a:gd name="connsiteX1" fmla="*/ 308575 w 475981"/>
              <a:gd name="connsiteY1" fmla="*/ 1437422 h 1437422"/>
              <a:gd name="connsiteX2" fmla="*/ 337039 w 475981"/>
              <a:gd name="connsiteY2" fmla="*/ 1416075 h 1437422"/>
              <a:gd name="connsiteX3" fmla="*/ 351271 w 475981"/>
              <a:gd name="connsiteY3" fmla="*/ 1401843 h 1437422"/>
              <a:gd name="connsiteX4" fmla="*/ 361945 w 475981"/>
              <a:gd name="connsiteY4" fmla="*/ 1391169 h 1437422"/>
              <a:gd name="connsiteX5" fmla="*/ 383293 w 475981"/>
              <a:gd name="connsiteY5" fmla="*/ 1373379 h 1437422"/>
              <a:gd name="connsiteX6" fmla="*/ 393967 w 475981"/>
              <a:gd name="connsiteY6" fmla="*/ 1327125 h 1437422"/>
              <a:gd name="connsiteX7" fmla="*/ 397525 w 475981"/>
              <a:gd name="connsiteY7" fmla="*/ 1273755 h 1437422"/>
              <a:gd name="connsiteX8" fmla="*/ 390409 w 475981"/>
              <a:gd name="connsiteY8" fmla="*/ 1213270 h 1437422"/>
              <a:gd name="connsiteX9" fmla="*/ 379735 w 475981"/>
              <a:gd name="connsiteY9" fmla="*/ 1209712 h 1437422"/>
              <a:gd name="connsiteX10" fmla="*/ 376177 w 475981"/>
              <a:gd name="connsiteY10" fmla="*/ 1199038 h 1437422"/>
              <a:gd name="connsiteX11" fmla="*/ 369061 w 475981"/>
              <a:gd name="connsiteY11" fmla="*/ 1188364 h 1437422"/>
              <a:gd name="connsiteX12" fmla="*/ 358387 w 475981"/>
              <a:gd name="connsiteY12" fmla="*/ 1167016 h 1437422"/>
              <a:gd name="connsiteX13" fmla="*/ 354829 w 475981"/>
              <a:gd name="connsiteY13" fmla="*/ 1145668 h 1437422"/>
              <a:gd name="connsiteX14" fmla="*/ 347713 w 475981"/>
              <a:gd name="connsiteY14" fmla="*/ 1134994 h 1437422"/>
              <a:gd name="connsiteX15" fmla="*/ 344155 w 475981"/>
              <a:gd name="connsiteY15" fmla="*/ 1124320 h 1437422"/>
              <a:gd name="connsiteX16" fmla="*/ 333481 w 475981"/>
              <a:gd name="connsiteY16" fmla="*/ 1081625 h 1437422"/>
              <a:gd name="connsiteX17" fmla="*/ 329923 w 475981"/>
              <a:gd name="connsiteY17" fmla="*/ 1063835 h 1437422"/>
              <a:gd name="connsiteX18" fmla="*/ 322807 w 475981"/>
              <a:gd name="connsiteY18" fmla="*/ 1042487 h 1437422"/>
              <a:gd name="connsiteX19" fmla="*/ 319249 w 475981"/>
              <a:gd name="connsiteY19" fmla="*/ 942864 h 1437422"/>
              <a:gd name="connsiteX20" fmla="*/ 308575 w 475981"/>
              <a:gd name="connsiteY20" fmla="*/ 935748 h 1437422"/>
              <a:gd name="connsiteX21" fmla="*/ 297902 w 475981"/>
              <a:gd name="connsiteY21" fmla="*/ 910842 h 1437422"/>
              <a:gd name="connsiteX22" fmla="*/ 283670 w 475981"/>
              <a:gd name="connsiteY22" fmla="*/ 889494 h 1437422"/>
              <a:gd name="connsiteX23" fmla="*/ 276554 w 475981"/>
              <a:gd name="connsiteY23" fmla="*/ 878820 h 1437422"/>
              <a:gd name="connsiteX24" fmla="*/ 265880 w 475981"/>
              <a:gd name="connsiteY24" fmla="*/ 843240 h 1437422"/>
              <a:gd name="connsiteX25" fmla="*/ 255206 w 475981"/>
              <a:gd name="connsiteY25" fmla="*/ 832566 h 1437422"/>
              <a:gd name="connsiteX26" fmla="*/ 244532 w 475981"/>
              <a:gd name="connsiteY26" fmla="*/ 829008 h 1437422"/>
              <a:gd name="connsiteX27" fmla="*/ 233858 w 475981"/>
              <a:gd name="connsiteY27" fmla="*/ 821892 h 1437422"/>
              <a:gd name="connsiteX28" fmla="*/ 226742 w 475981"/>
              <a:gd name="connsiteY28" fmla="*/ 811218 h 1437422"/>
              <a:gd name="connsiteX29" fmla="*/ 205394 w 475981"/>
              <a:gd name="connsiteY29" fmla="*/ 804103 h 1437422"/>
              <a:gd name="connsiteX30" fmla="*/ 198278 w 475981"/>
              <a:gd name="connsiteY30" fmla="*/ 793429 h 1437422"/>
              <a:gd name="connsiteX31" fmla="*/ 187604 w 475981"/>
              <a:gd name="connsiteY31" fmla="*/ 782755 h 1437422"/>
              <a:gd name="connsiteX32" fmla="*/ 184046 w 475981"/>
              <a:gd name="connsiteY32" fmla="*/ 772081 h 1437422"/>
              <a:gd name="connsiteX33" fmla="*/ 169814 w 475981"/>
              <a:gd name="connsiteY33" fmla="*/ 750733 h 1437422"/>
              <a:gd name="connsiteX34" fmla="*/ 162698 w 475981"/>
              <a:gd name="connsiteY34" fmla="*/ 740059 h 1437422"/>
              <a:gd name="connsiteX35" fmla="*/ 152024 w 475981"/>
              <a:gd name="connsiteY35" fmla="*/ 736501 h 1437422"/>
              <a:gd name="connsiteX36" fmla="*/ 148466 w 475981"/>
              <a:gd name="connsiteY36" fmla="*/ 708037 h 1437422"/>
              <a:gd name="connsiteX37" fmla="*/ 137793 w 475981"/>
              <a:gd name="connsiteY37" fmla="*/ 704479 h 1437422"/>
              <a:gd name="connsiteX38" fmla="*/ 91539 w 475981"/>
              <a:gd name="connsiteY38" fmla="*/ 697363 h 1437422"/>
              <a:gd name="connsiteX39" fmla="*/ 84423 w 475981"/>
              <a:gd name="connsiteY39" fmla="*/ 683131 h 1437422"/>
              <a:gd name="connsiteX40" fmla="*/ 80865 w 475981"/>
              <a:gd name="connsiteY40" fmla="*/ 672457 h 1437422"/>
              <a:gd name="connsiteX41" fmla="*/ 73749 w 475981"/>
              <a:gd name="connsiteY41" fmla="*/ 661783 h 1437422"/>
              <a:gd name="connsiteX42" fmla="*/ 63075 w 475981"/>
              <a:gd name="connsiteY42" fmla="*/ 640436 h 1437422"/>
              <a:gd name="connsiteX43" fmla="*/ 59517 w 475981"/>
              <a:gd name="connsiteY43" fmla="*/ 626204 h 1437422"/>
              <a:gd name="connsiteX44" fmla="*/ 48843 w 475981"/>
              <a:gd name="connsiteY44" fmla="*/ 622646 h 1437422"/>
              <a:gd name="connsiteX45" fmla="*/ 45285 w 475981"/>
              <a:gd name="connsiteY45" fmla="*/ 611972 h 1437422"/>
              <a:gd name="connsiteX46" fmla="*/ 38169 w 475981"/>
              <a:gd name="connsiteY46" fmla="*/ 515906 h 1437422"/>
              <a:gd name="connsiteX47" fmla="*/ 34611 w 475981"/>
              <a:gd name="connsiteY47" fmla="*/ 501675 h 1437422"/>
              <a:gd name="connsiteX48" fmla="*/ 16821 w 475981"/>
              <a:gd name="connsiteY48" fmla="*/ 480327 h 1437422"/>
              <a:gd name="connsiteX49" fmla="*/ 13263 w 475981"/>
              <a:gd name="connsiteY49" fmla="*/ 469653 h 1437422"/>
              <a:gd name="connsiteX50" fmla="*/ 6147 w 475981"/>
              <a:gd name="connsiteY50" fmla="*/ 451863 h 1437422"/>
              <a:gd name="connsiteX51" fmla="*/ 9705 w 475981"/>
              <a:gd name="connsiteY51" fmla="*/ 394935 h 1437422"/>
              <a:gd name="connsiteX52" fmla="*/ 13263 w 475981"/>
              <a:gd name="connsiteY52" fmla="*/ 384261 h 1437422"/>
              <a:gd name="connsiteX53" fmla="*/ 23937 w 475981"/>
              <a:gd name="connsiteY53" fmla="*/ 377145 h 1437422"/>
              <a:gd name="connsiteX54" fmla="*/ 31053 w 475981"/>
              <a:gd name="connsiteY54" fmla="*/ 366471 h 1437422"/>
              <a:gd name="connsiteX55" fmla="*/ 34611 w 475981"/>
              <a:gd name="connsiteY55" fmla="*/ 355797 h 1437422"/>
              <a:gd name="connsiteX56" fmla="*/ 45285 w 475981"/>
              <a:gd name="connsiteY56" fmla="*/ 352239 h 1437422"/>
              <a:gd name="connsiteX57" fmla="*/ 59517 w 475981"/>
              <a:gd name="connsiteY57" fmla="*/ 330892 h 1437422"/>
              <a:gd name="connsiteX58" fmla="*/ 70191 w 475981"/>
              <a:gd name="connsiteY58" fmla="*/ 309544 h 1437422"/>
              <a:gd name="connsiteX59" fmla="*/ 80865 w 475981"/>
              <a:gd name="connsiteY59" fmla="*/ 305986 h 1437422"/>
              <a:gd name="connsiteX60" fmla="*/ 91539 w 475981"/>
              <a:gd name="connsiteY60" fmla="*/ 298870 h 1437422"/>
              <a:gd name="connsiteX61" fmla="*/ 112887 w 475981"/>
              <a:gd name="connsiteY61" fmla="*/ 288196 h 1437422"/>
              <a:gd name="connsiteX62" fmla="*/ 127119 w 475981"/>
              <a:gd name="connsiteY62" fmla="*/ 273964 h 1437422"/>
              <a:gd name="connsiteX63" fmla="*/ 148466 w 475981"/>
              <a:gd name="connsiteY63" fmla="*/ 259732 h 1437422"/>
              <a:gd name="connsiteX64" fmla="*/ 159140 w 475981"/>
              <a:gd name="connsiteY64" fmla="*/ 249058 h 1437422"/>
              <a:gd name="connsiteX65" fmla="*/ 169814 w 475981"/>
              <a:gd name="connsiteY65" fmla="*/ 241942 h 1437422"/>
              <a:gd name="connsiteX66" fmla="*/ 173372 w 475981"/>
              <a:gd name="connsiteY66" fmla="*/ 231268 h 1437422"/>
              <a:gd name="connsiteX67" fmla="*/ 191162 w 475981"/>
              <a:gd name="connsiteY67" fmla="*/ 213478 h 1437422"/>
              <a:gd name="connsiteX68" fmla="*/ 205394 w 475981"/>
              <a:gd name="connsiteY68" fmla="*/ 195689 h 1437422"/>
              <a:gd name="connsiteX69" fmla="*/ 223184 w 475981"/>
              <a:gd name="connsiteY69" fmla="*/ 181457 h 1437422"/>
              <a:gd name="connsiteX70" fmla="*/ 240974 w 475981"/>
              <a:gd name="connsiteY70" fmla="*/ 156551 h 1437422"/>
              <a:gd name="connsiteX71" fmla="*/ 248090 w 475981"/>
              <a:gd name="connsiteY71" fmla="*/ 145877 h 1437422"/>
              <a:gd name="connsiteX72" fmla="*/ 258764 w 475981"/>
              <a:gd name="connsiteY72" fmla="*/ 135203 h 1437422"/>
              <a:gd name="connsiteX73" fmla="*/ 262322 w 475981"/>
              <a:gd name="connsiteY73" fmla="*/ 124529 h 1437422"/>
              <a:gd name="connsiteX74" fmla="*/ 283670 w 475981"/>
              <a:gd name="connsiteY74" fmla="*/ 113855 h 1437422"/>
              <a:gd name="connsiteX75" fmla="*/ 297902 w 475981"/>
              <a:gd name="connsiteY75" fmla="*/ 99623 h 1437422"/>
              <a:gd name="connsiteX76" fmla="*/ 305017 w 475981"/>
              <a:gd name="connsiteY76" fmla="*/ 88949 h 1437422"/>
              <a:gd name="connsiteX77" fmla="*/ 329923 w 475981"/>
              <a:gd name="connsiteY77" fmla="*/ 78275 h 1437422"/>
              <a:gd name="connsiteX78" fmla="*/ 340597 w 475981"/>
              <a:gd name="connsiteY78" fmla="*/ 71159 h 1437422"/>
              <a:gd name="connsiteX79" fmla="*/ 351271 w 475981"/>
              <a:gd name="connsiteY79" fmla="*/ 67601 h 1437422"/>
              <a:gd name="connsiteX80" fmla="*/ 461568 w 475981"/>
              <a:gd name="connsiteY80" fmla="*/ 60485 h 1437422"/>
              <a:gd name="connsiteX81" fmla="*/ 472242 w 475981"/>
              <a:gd name="connsiteY81" fmla="*/ 56927 h 1437422"/>
              <a:gd name="connsiteX82" fmla="*/ 461568 w 475981"/>
              <a:gd name="connsiteY82" fmla="*/ 10674 h 1437422"/>
              <a:gd name="connsiteX83" fmla="*/ 461568 w 475981"/>
              <a:gd name="connsiteY83" fmla="*/ 0 h 143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5981" h="1437422">
                <a:moveTo>
                  <a:pt x="308575" y="1437422"/>
                </a:moveTo>
                <a:lnTo>
                  <a:pt x="308575" y="1437422"/>
                </a:lnTo>
                <a:cubicBezTo>
                  <a:pt x="318063" y="1430306"/>
                  <a:pt x="328653" y="1424461"/>
                  <a:pt x="337039" y="1416075"/>
                </a:cubicBezTo>
                <a:cubicBezTo>
                  <a:pt x="356016" y="1397099"/>
                  <a:pt x="322806" y="1411331"/>
                  <a:pt x="351271" y="1401843"/>
                </a:cubicBezTo>
                <a:cubicBezTo>
                  <a:pt x="354829" y="1398285"/>
                  <a:pt x="358079" y="1394390"/>
                  <a:pt x="361945" y="1391169"/>
                </a:cubicBezTo>
                <a:cubicBezTo>
                  <a:pt x="391666" y="1366401"/>
                  <a:pt x="352109" y="1404563"/>
                  <a:pt x="383293" y="1373379"/>
                </a:cubicBezTo>
                <a:cubicBezTo>
                  <a:pt x="389154" y="1355796"/>
                  <a:pt x="391023" y="1351661"/>
                  <a:pt x="393967" y="1327125"/>
                </a:cubicBezTo>
                <a:cubicBezTo>
                  <a:pt x="396091" y="1309423"/>
                  <a:pt x="396339" y="1291545"/>
                  <a:pt x="397525" y="1273755"/>
                </a:cubicBezTo>
                <a:cubicBezTo>
                  <a:pt x="395153" y="1253593"/>
                  <a:pt x="395842" y="1232830"/>
                  <a:pt x="390409" y="1213270"/>
                </a:cubicBezTo>
                <a:cubicBezTo>
                  <a:pt x="389405" y="1209656"/>
                  <a:pt x="382387" y="1212364"/>
                  <a:pt x="379735" y="1209712"/>
                </a:cubicBezTo>
                <a:cubicBezTo>
                  <a:pt x="377083" y="1207060"/>
                  <a:pt x="377854" y="1202393"/>
                  <a:pt x="376177" y="1199038"/>
                </a:cubicBezTo>
                <a:cubicBezTo>
                  <a:pt x="374265" y="1195213"/>
                  <a:pt x="370973" y="1192189"/>
                  <a:pt x="369061" y="1188364"/>
                </a:cubicBezTo>
                <a:cubicBezTo>
                  <a:pt x="354330" y="1158903"/>
                  <a:pt x="378780" y="1197606"/>
                  <a:pt x="358387" y="1167016"/>
                </a:cubicBezTo>
                <a:cubicBezTo>
                  <a:pt x="357201" y="1159900"/>
                  <a:pt x="357110" y="1152512"/>
                  <a:pt x="354829" y="1145668"/>
                </a:cubicBezTo>
                <a:cubicBezTo>
                  <a:pt x="353477" y="1141611"/>
                  <a:pt x="349625" y="1138819"/>
                  <a:pt x="347713" y="1134994"/>
                </a:cubicBezTo>
                <a:cubicBezTo>
                  <a:pt x="346036" y="1131639"/>
                  <a:pt x="345341" y="1127878"/>
                  <a:pt x="344155" y="1124320"/>
                </a:cubicBezTo>
                <a:cubicBezTo>
                  <a:pt x="336641" y="1071721"/>
                  <a:pt x="346037" y="1123478"/>
                  <a:pt x="333481" y="1081625"/>
                </a:cubicBezTo>
                <a:cubicBezTo>
                  <a:pt x="331743" y="1075833"/>
                  <a:pt x="331514" y="1069669"/>
                  <a:pt x="329923" y="1063835"/>
                </a:cubicBezTo>
                <a:cubicBezTo>
                  <a:pt x="327949" y="1056598"/>
                  <a:pt x="325179" y="1049603"/>
                  <a:pt x="322807" y="1042487"/>
                </a:cubicBezTo>
                <a:cubicBezTo>
                  <a:pt x="321621" y="1009279"/>
                  <a:pt x="323641" y="975801"/>
                  <a:pt x="319249" y="942864"/>
                </a:cubicBezTo>
                <a:cubicBezTo>
                  <a:pt x="318684" y="938625"/>
                  <a:pt x="311313" y="939033"/>
                  <a:pt x="308575" y="935748"/>
                </a:cubicBezTo>
                <a:cubicBezTo>
                  <a:pt x="296694" y="921490"/>
                  <a:pt x="305320" y="924194"/>
                  <a:pt x="297902" y="910842"/>
                </a:cubicBezTo>
                <a:cubicBezTo>
                  <a:pt x="293749" y="903366"/>
                  <a:pt x="288414" y="896610"/>
                  <a:pt x="283670" y="889494"/>
                </a:cubicBezTo>
                <a:lnTo>
                  <a:pt x="276554" y="878820"/>
                </a:lnTo>
                <a:cubicBezTo>
                  <a:pt x="274257" y="869632"/>
                  <a:pt x="269817" y="850327"/>
                  <a:pt x="265880" y="843240"/>
                </a:cubicBezTo>
                <a:cubicBezTo>
                  <a:pt x="263436" y="838841"/>
                  <a:pt x="259393" y="835357"/>
                  <a:pt x="255206" y="832566"/>
                </a:cubicBezTo>
                <a:cubicBezTo>
                  <a:pt x="252085" y="830486"/>
                  <a:pt x="247887" y="830685"/>
                  <a:pt x="244532" y="829008"/>
                </a:cubicBezTo>
                <a:cubicBezTo>
                  <a:pt x="240707" y="827096"/>
                  <a:pt x="237416" y="824264"/>
                  <a:pt x="233858" y="821892"/>
                </a:cubicBezTo>
                <a:cubicBezTo>
                  <a:pt x="231486" y="818334"/>
                  <a:pt x="230368" y="813484"/>
                  <a:pt x="226742" y="811218"/>
                </a:cubicBezTo>
                <a:cubicBezTo>
                  <a:pt x="220381" y="807243"/>
                  <a:pt x="205394" y="804103"/>
                  <a:pt x="205394" y="804103"/>
                </a:cubicBezTo>
                <a:cubicBezTo>
                  <a:pt x="203022" y="800545"/>
                  <a:pt x="201016" y="796714"/>
                  <a:pt x="198278" y="793429"/>
                </a:cubicBezTo>
                <a:cubicBezTo>
                  <a:pt x="195057" y="789563"/>
                  <a:pt x="190395" y="786942"/>
                  <a:pt x="187604" y="782755"/>
                </a:cubicBezTo>
                <a:cubicBezTo>
                  <a:pt x="185524" y="779634"/>
                  <a:pt x="185867" y="775359"/>
                  <a:pt x="184046" y="772081"/>
                </a:cubicBezTo>
                <a:cubicBezTo>
                  <a:pt x="179893" y="764605"/>
                  <a:pt x="174558" y="757849"/>
                  <a:pt x="169814" y="750733"/>
                </a:cubicBezTo>
                <a:cubicBezTo>
                  <a:pt x="167442" y="747175"/>
                  <a:pt x="166755" y="741411"/>
                  <a:pt x="162698" y="740059"/>
                </a:cubicBezTo>
                <a:lnTo>
                  <a:pt x="152024" y="736501"/>
                </a:lnTo>
                <a:cubicBezTo>
                  <a:pt x="150838" y="727013"/>
                  <a:pt x="152349" y="716775"/>
                  <a:pt x="148466" y="708037"/>
                </a:cubicBezTo>
                <a:cubicBezTo>
                  <a:pt x="146943" y="704610"/>
                  <a:pt x="141479" y="705170"/>
                  <a:pt x="137793" y="704479"/>
                </a:cubicBezTo>
                <a:cubicBezTo>
                  <a:pt x="122461" y="701604"/>
                  <a:pt x="106957" y="699735"/>
                  <a:pt x="91539" y="697363"/>
                </a:cubicBezTo>
                <a:cubicBezTo>
                  <a:pt x="89167" y="692619"/>
                  <a:pt x="86512" y="688006"/>
                  <a:pt x="84423" y="683131"/>
                </a:cubicBezTo>
                <a:cubicBezTo>
                  <a:pt x="82946" y="679684"/>
                  <a:pt x="82542" y="675812"/>
                  <a:pt x="80865" y="672457"/>
                </a:cubicBezTo>
                <a:cubicBezTo>
                  <a:pt x="78953" y="668632"/>
                  <a:pt x="75661" y="665608"/>
                  <a:pt x="73749" y="661783"/>
                </a:cubicBezTo>
                <a:cubicBezTo>
                  <a:pt x="59018" y="632322"/>
                  <a:pt x="83469" y="671028"/>
                  <a:pt x="63075" y="640436"/>
                </a:cubicBezTo>
                <a:cubicBezTo>
                  <a:pt x="61889" y="635692"/>
                  <a:pt x="62572" y="630022"/>
                  <a:pt x="59517" y="626204"/>
                </a:cubicBezTo>
                <a:cubicBezTo>
                  <a:pt x="57174" y="623275"/>
                  <a:pt x="51495" y="625298"/>
                  <a:pt x="48843" y="622646"/>
                </a:cubicBezTo>
                <a:cubicBezTo>
                  <a:pt x="46191" y="619994"/>
                  <a:pt x="46471" y="615530"/>
                  <a:pt x="45285" y="611972"/>
                </a:cubicBezTo>
                <a:cubicBezTo>
                  <a:pt x="42913" y="579950"/>
                  <a:pt x="41262" y="547866"/>
                  <a:pt x="38169" y="515906"/>
                </a:cubicBezTo>
                <a:cubicBezTo>
                  <a:pt x="37698" y="511039"/>
                  <a:pt x="37037" y="505920"/>
                  <a:pt x="34611" y="501675"/>
                </a:cubicBezTo>
                <a:cubicBezTo>
                  <a:pt x="3144" y="446611"/>
                  <a:pt x="41829" y="530343"/>
                  <a:pt x="16821" y="480327"/>
                </a:cubicBezTo>
                <a:cubicBezTo>
                  <a:pt x="15144" y="476972"/>
                  <a:pt x="14580" y="473165"/>
                  <a:pt x="13263" y="469653"/>
                </a:cubicBezTo>
                <a:cubicBezTo>
                  <a:pt x="11020" y="463673"/>
                  <a:pt x="8519" y="457793"/>
                  <a:pt x="6147" y="451863"/>
                </a:cubicBezTo>
                <a:cubicBezTo>
                  <a:pt x="1639" y="415803"/>
                  <a:pt x="0" y="430519"/>
                  <a:pt x="9705" y="394935"/>
                </a:cubicBezTo>
                <a:cubicBezTo>
                  <a:pt x="10692" y="391317"/>
                  <a:pt x="10920" y="387190"/>
                  <a:pt x="13263" y="384261"/>
                </a:cubicBezTo>
                <a:cubicBezTo>
                  <a:pt x="15934" y="380922"/>
                  <a:pt x="20379" y="379517"/>
                  <a:pt x="23937" y="377145"/>
                </a:cubicBezTo>
                <a:cubicBezTo>
                  <a:pt x="26309" y="373587"/>
                  <a:pt x="29141" y="370296"/>
                  <a:pt x="31053" y="366471"/>
                </a:cubicBezTo>
                <a:cubicBezTo>
                  <a:pt x="32730" y="363116"/>
                  <a:pt x="31959" y="358449"/>
                  <a:pt x="34611" y="355797"/>
                </a:cubicBezTo>
                <a:cubicBezTo>
                  <a:pt x="37263" y="353145"/>
                  <a:pt x="41727" y="353425"/>
                  <a:pt x="45285" y="352239"/>
                </a:cubicBezTo>
                <a:cubicBezTo>
                  <a:pt x="52519" y="316072"/>
                  <a:pt x="41283" y="345479"/>
                  <a:pt x="59517" y="330892"/>
                </a:cubicBezTo>
                <a:cubicBezTo>
                  <a:pt x="92511" y="304496"/>
                  <a:pt x="44408" y="335327"/>
                  <a:pt x="70191" y="309544"/>
                </a:cubicBezTo>
                <a:cubicBezTo>
                  <a:pt x="72843" y="306892"/>
                  <a:pt x="77510" y="307663"/>
                  <a:pt x="80865" y="305986"/>
                </a:cubicBezTo>
                <a:cubicBezTo>
                  <a:pt x="84690" y="304074"/>
                  <a:pt x="87714" y="300782"/>
                  <a:pt x="91539" y="298870"/>
                </a:cubicBezTo>
                <a:cubicBezTo>
                  <a:pt x="121000" y="284139"/>
                  <a:pt x="82297" y="308589"/>
                  <a:pt x="112887" y="288196"/>
                </a:cubicBezTo>
                <a:cubicBezTo>
                  <a:pt x="120650" y="264907"/>
                  <a:pt x="109868" y="287765"/>
                  <a:pt x="127119" y="273964"/>
                </a:cubicBezTo>
                <a:cubicBezTo>
                  <a:pt x="149456" y="256094"/>
                  <a:pt x="115783" y="267903"/>
                  <a:pt x="148466" y="259732"/>
                </a:cubicBezTo>
                <a:cubicBezTo>
                  <a:pt x="152024" y="256174"/>
                  <a:pt x="155274" y="252279"/>
                  <a:pt x="159140" y="249058"/>
                </a:cubicBezTo>
                <a:cubicBezTo>
                  <a:pt x="162425" y="246320"/>
                  <a:pt x="167143" y="245281"/>
                  <a:pt x="169814" y="241942"/>
                </a:cubicBezTo>
                <a:cubicBezTo>
                  <a:pt x="172157" y="239013"/>
                  <a:pt x="171695" y="234623"/>
                  <a:pt x="173372" y="231268"/>
                </a:cubicBezTo>
                <a:cubicBezTo>
                  <a:pt x="179302" y="219408"/>
                  <a:pt x="180488" y="220594"/>
                  <a:pt x="191162" y="213478"/>
                </a:cubicBezTo>
                <a:cubicBezTo>
                  <a:pt x="198089" y="192697"/>
                  <a:pt x="189300" y="211782"/>
                  <a:pt x="205394" y="195689"/>
                </a:cubicBezTo>
                <a:cubicBezTo>
                  <a:pt x="221489" y="179595"/>
                  <a:pt x="202403" y="188384"/>
                  <a:pt x="223184" y="181457"/>
                </a:cubicBezTo>
                <a:cubicBezTo>
                  <a:pt x="231486" y="156551"/>
                  <a:pt x="223184" y="162481"/>
                  <a:pt x="240974" y="156551"/>
                </a:cubicBezTo>
                <a:cubicBezTo>
                  <a:pt x="243346" y="152993"/>
                  <a:pt x="245352" y="149162"/>
                  <a:pt x="248090" y="145877"/>
                </a:cubicBezTo>
                <a:cubicBezTo>
                  <a:pt x="251311" y="142011"/>
                  <a:pt x="255973" y="139390"/>
                  <a:pt x="258764" y="135203"/>
                </a:cubicBezTo>
                <a:cubicBezTo>
                  <a:pt x="260844" y="132082"/>
                  <a:pt x="259979" y="127458"/>
                  <a:pt x="262322" y="124529"/>
                </a:cubicBezTo>
                <a:cubicBezTo>
                  <a:pt x="267338" y="118259"/>
                  <a:pt x="276638" y="116199"/>
                  <a:pt x="283670" y="113855"/>
                </a:cubicBezTo>
                <a:cubicBezTo>
                  <a:pt x="291433" y="90565"/>
                  <a:pt x="280651" y="113425"/>
                  <a:pt x="297902" y="99623"/>
                </a:cubicBezTo>
                <a:cubicBezTo>
                  <a:pt x="301241" y="96952"/>
                  <a:pt x="301732" y="91687"/>
                  <a:pt x="305017" y="88949"/>
                </a:cubicBezTo>
                <a:cubicBezTo>
                  <a:pt x="316121" y="79695"/>
                  <a:pt x="318801" y="83836"/>
                  <a:pt x="329923" y="78275"/>
                </a:cubicBezTo>
                <a:cubicBezTo>
                  <a:pt x="333748" y="76363"/>
                  <a:pt x="336772" y="73071"/>
                  <a:pt x="340597" y="71159"/>
                </a:cubicBezTo>
                <a:cubicBezTo>
                  <a:pt x="343952" y="69482"/>
                  <a:pt x="347535" y="67931"/>
                  <a:pt x="351271" y="67601"/>
                </a:cubicBezTo>
                <a:cubicBezTo>
                  <a:pt x="387971" y="64363"/>
                  <a:pt x="424802" y="62857"/>
                  <a:pt x="461568" y="60485"/>
                </a:cubicBezTo>
                <a:cubicBezTo>
                  <a:pt x="465126" y="59299"/>
                  <a:pt x="471902" y="60662"/>
                  <a:pt x="472242" y="56927"/>
                </a:cubicBezTo>
                <a:cubicBezTo>
                  <a:pt x="475981" y="15794"/>
                  <a:pt x="465356" y="33404"/>
                  <a:pt x="461568" y="10674"/>
                </a:cubicBezTo>
                <a:cubicBezTo>
                  <a:pt x="460983" y="7164"/>
                  <a:pt x="461568" y="3558"/>
                  <a:pt x="461568" y="0"/>
                </a:cubicBez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748224" y="628022"/>
            <a:ext cx="4320791" cy="600246"/>
          </a:xfrm>
          <a:custGeom>
            <a:avLst/>
            <a:gdLst>
              <a:gd name="connsiteX0" fmla="*/ 0 w 4320791"/>
              <a:gd name="connsiteY0" fmla="*/ 195943 h 600246"/>
              <a:gd name="connsiteX1" fmla="*/ 0 w 4320791"/>
              <a:gd name="connsiteY1" fmla="*/ 195943 h 600246"/>
              <a:gd name="connsiteX2" fmla="*/ 35169 w 4320791"/>
              <a:gd name="connsiteY2" fmla="*/ 165798 h 600246"/>
              <a:gd name="connsiteX3" fmla="*/ 75363 w 4320791"/>
              <a:gd name="connsiteY3" fmla="*/ 155749 h 600246"/>
              <a:gd name="connsiteX4" fmla="*/ 95460 w 4320791"/>
              <a:gd name="connsiteY4" fmla="*/ 145701 h 600246"/>
              <a:gd name="connsiteX5" fmla="*/ 110532 w 4320791"/>
              <a:gd name="connsiteY5" fmla="*/ 140677 h 600246"/>
              <a:gd name="connsiteX6" fmla="*/ 125605 w 4320791"/>
              <a:gd name="connsiteY6" fmla="*/ 130629 h 600246"/>
              <a:gd name="connsiteX7" fmla="*/ 155750 w 4320791"/>
              <a:gd name="connsiteY7" fmla="*/ 125604 h 600246"/>
              <a:gd name="connsiteX8" fmla="*/ 185895 w 4320791"/>
              <a:gd name="connsiteY8" fmla="*/ 115556 h 600246"/>
              <a:gd name="connsiteX9" fmla="*/ 200967 w 4320791"/>
              <a:gd name="connsiteY9" fmla="*/ 120580 h 600246"/>
              <a:gd name="connsiteX10" fmla="*/ 211016 w 4320791"/>
              <a:gd name="connsiteY10" fmla="*/ 150725 h 600246"/>
              <a:gd name="connsiteX11" fmla="*/ 221064 w 4320791"/>
              <a:gd name="connsiteY11" fmla="*/ 160774 h 600246"/>
              <a:gd name="connsiteX12" fmla="*/ 236136 w 4320791"/>
              <a:gd name="connsiteY12" fmla="*/ 190919 h 600246"/>
              <a:gd name="connsiteX13" fmla="*/ 251209 w 4320791"/>
              <a:gd name="connsiteY13" fmla="*/ 216040 h 600246"/>
              <a:gd name="connsiteX14" fmla="*/ 256233 w 4320791"/>
              <a:gd name="connsiteY14" fmla="*/ 236136 h 600246"/>
              <a:gd name="connsiteX15" fmla="*/ 266281 w 4320791"/>
              <a:gd name="connsiteY15" fmla="*/ 251209 h 600246"/>
              <a:gd name="connsiteX16" fmla="*/ 271306 w 4320791"/>
              <a:gd name="connsiteY16" fmla="*/ 266281 h 600246"/>
              <a:gd name="connsiteX17" fmla="*/ 281354 w 4320791"/>
              <a:gd name="connsiteY17" fmla="*/ 286378 h 600246"/>
              <a:gd name="connsiteX18" fmla="*/ 301451 w 4320791"/>
              <a:gd name="connsiteY18" fmla="*/ 326571 h 600246"/>
              <a:gd name="connsiteX19" fmla="*/ 316523 w 4320791"/>
              <a:gd name="connsiteY19" fmla="*/ 336620 h 600246"/>
              <a:gd name="connsiteX20" fmla="*/ 331596 w 4320791"/>
              <a:gd name="connsiteY20" fmla="*/ 361741 h 600246"/>
              <a:gd name="connsiteX21" fmla="*/ 346668 w 4320791"/>
              <a:gd name="connsiteY21" fmla="*/ 366765 h 600246"/>
              <a:gd name="connsiteX22" fmla="*/ 351692 w 4320791"/>
              <a:gd name="connsiteY22" fmla="*/ 381837 h 600246"/>
              <a:gd name="connsiteX23" fmla="*/ 411983 w 4320791"/>
              <a:gd name="connsiteY23" fmla="*/ 396910 h 600246"/>
              <a:gd name="connsiteX24" fmla="*/ 442128 w 4320791"/>
              <a:gd name="connsiteY24" fmla="*/ 406958 h 600246"/>
              <a:gd name="connsiteX25" fmla="*/ 482321 w 4320791"/>
              <a:gd name="connsiteY25" fmla="*/ 406958 h 600246"/>
              <a:gd name="connsiteX26" fmla="*/ 542611 w 4320791"/>
              <a:gd name="connsiteY26" fmla="*/ 396910 h 600246"/>
              <a:gd name="connsiteX27" fmla="*/ 557684 w 4320791"/>
              <a:gd name="connsiteY27" fmla="*/ 386862 h 600246"/>
              <a:gd name="connsiteX28" fmla="*/ 653143 w 4320791"/>
              <a:gd name="connsiteY28" fmla="*/ 396910 h 600246"/>
              <a:gd name="connsiteX29" fmla="*/ 688312 w 4320791"/>
              <a:gd name="connsiteY29" fmla="*/ 411982 h 600246"/>
              <a:gd name="connsiteX30" fmla="*/ 708409 w 4320791"/>
              <a:gd name="connsiteY30" fmla="*/ 401934 h 600246"/>
              <a:gd name="connsiteX31" fmla="*/ 723481 w 4320791"/>
              <a:gd name="connsiteY31" fmla="*/ 396910 h 600246"/>
              <a:gd name="connsiteX32" fmla="*/ 778747 w 4320791"/>
              <a:gd name="connsiteY32" fmla="*/ 366765 h 600246"/>
              <a:gd name="connsiteX33" fmla="*/ 879231 w 4320791"/>
              <a:gd name="connsiteY33" fmla="*/ 351692 h 600246"/>
              <a:gd name="connsiteX34" fmla="*/ 894303 w 4320791"/>
              <a:gd name="connsiteY34" fmla="*/ 341644 h 600246"/>
              <a:gd name="connsiteX35" fmla="*/ 939521 w 4320791"/>
              <a:gd name="connsiteY35" fmla="*/ 331596 h 600246"/>
              <a:gd name="connsiteX36" fmla="*/ 964642 w 4320791"/>
              <a:gd name="connsiteY36" fmla="*/ 336620 h 600246"/>
              <a:gd name="connsiteX37" fmla="*/ 974690 w 4320791"/>
              <a:gd name="connsiteY37" fmla="*/ 356716 h 600246"/>
              <a:gd name="connsiteX38" fmla="*/ 1004835 w 4320791"/>
              <a:gd name="connsiteY38" fmla="*/ 381837 h 600246"/>
              <a:gd name="connsiteX39" fmla="*/ 1034980 w 4320791"/>
              <a:gd name="connsiteY39" fmla="*/ 406958 h 600246"/>
              <a:gd name="connsiteX40" fmla="*/ 1065125 w 4320791"/>
              <a:gd name="connsiteY40" fmla="*/ 427055 h 600246"/>
              <a:gd name="connsiteX41" fmla="*/ 1075174 w 4320791"/>
              <a:gd name="connsiteY41" fmla="*/ 437103 h 600246"/>
              <a:gd name="connsiteX42" fmla="*/ 1090246 w 4320791"/>
              <a:gd name="connsiteY42" fmla="*/ 442127 h 600246"/>
              <a:gd name="connsiteX43" fmla="*/ 1130440 w 4320791"/>
              <a:gd name="connsiteY43" fmla="*/ 462224 h 600246"/>
              <a:gd name="connsiteX44" fmla="*/ 1180681 w 4320791"/>
              <a:gd name="connsiteY44" fmla="*/ 477297 h 600246"/>
              <a:gd name="connsiteX45" fmla="*/ 1195754 w 4320791"/>
              <a:gd name="connsiteY45" fmla="*/ 487345 h 600246"/>
              <a:gd name="connsiteX46" fmla="*/ 1210827 w 4320791"/>
              <a:gd name="connsiteY46" fmla="*/ 502418 h 600246"/>
              <a:gd name="connsiteX47" fmla="*/ 1225899 w 4320791"/>
              <a:gd name="connsiteY47" fmla="*/ 507442 h 600246"/>
              <a:gd name="connsiteX48" fmla="*/ 1245996 w 4320791"/>
              <a:gd name="connsiteY48" fmla="*/ 532563 h 600246"/>
              <a:gd name="connsiteX49" fmla="*/ 1266092 w 4320791"/>
              <a:gd name="connsiteY49" fmla="*/ 537587 h 600246"/>
              <a:gd name="connsiteX50" fmla="*/ 1376624 w 4320791"/>
              <a:gd name="connsiteY50" fmla="*/ 522514 h 600246"/>
              <a:gd name="connsiteX51" fmla="*/ 1597688 w 4320791"/>
              <a:gd name="connsiteY51" fmla="*/ 537587 h 600246"/>
              <a:gd name="connsiteX52" fmla="*/ 1612761 w 4320791"/>
              <a:gd name="connsiteY52" fmla="*/ 552659 h 600246"/>
              <a:gd name="connsiteX53" fmla="*/ 1617785 w 4320791"/>
              <a:gd name="connsiteY53" fmla="*/ 567732 h 600246"/>
              <a:gd name="connsiteX54" fmla="*/ 1642906 w 4320791"/>
              <a:gd name="connsiteY54" fmla="*/ 572756 h 600246"/>
              <a:gd name="connsiteX55" fmla="*/ 1657978 w 4320791"/>
              <a:gd name="connsiteY55" fmla="*/ 582804 h 600246"/>
              <a:gd name="connsiteX56" fmla="*/ 1663002 w 4320791"/>
              <a:gd name="connsiteY56" fmla="*/ 597877 h 600246"/>
              <a:gd name="connsiteX57" fmla="*/ 1678075 w 4320791"/>
              <a:gd name="connsiteY57" fmla="*/ 592853 h 600246"/>
              <a:gd name="connsiteX58" fmla="*/ 1743389 w 4320791"/>
              <a:gd name="connsiteY58" fmla="*/ 587829 h 600246"/>
              <a:gd name="connsiteX59" fmla="*/ 1753438 w 4320791"/>
              <a:gd name="connsiteY59" fmla="*/ 562708 h 600246"/>
              <a:gd name="connsiteX60" fmla="*/ 1773534 w 4320791"/>
              <a:gd name="connsiteY60" fmla="*/ 557683 h 600246"/>
              <a:gd name="connsiteX61" fmla="*/ 1788607 w 4320791"/>
              <a:gd name="connsiteY61" fmla="*/ 552659 h 600246"/>
              <a:gd name="connsiteX62" fmla="*/ 1798655 w 4320791"/>
              <a:gd name="connsiteY62" fmla="*/ 537587 h 600246"/>
              <a:gd name="connsiteX63" fmla="*/ 1818752 w 4320791"/>
              <a:gd name="connsiteY63" fmla="*/ 512466 h 600246"/>
              <a:gd name="connsiteX64" fmla="*/ 1823776 w 4320791"/>
              <a:gd name="connsiteY64" fmla="*/ 497393 h 600246"/>
              <a:gd name="connsiteX65" fmla="*/ 1838849 w 4320791"/>
              <a:gd name="connsiteY65" fmla="*/ 492369 h 600246"/>
              <a:gd name="connsiteX66" fmla="*/ 1853921 w 4320791"/>
              <a:gd name="connsiteY66" fmla="*/ 482321 h 600246"/>
              <a:gd name="connsiteX67" fmla="*/ 1899139 w 4320791"/>
              <a:gd name="connsiteY67" fmla="*/ 467248 h 600246"/>
              <a:gd name="connsiteX68" fmla="*/ 1914211 w 4320791"/>
              <a:gd name="connsiteY68" fmla="*/ 462224 h 600246"/>
              <a:gd name="connsiteX69" fmla="*/ 1929284 w 4320791"/>
              <a:gd name="connsiteY69" fmla="*/ 472273 h 600246"/>
              <a:gd name="connsiteX70" fmla="*/ 1959429 w 4320791"/>
              <a:gd name="connsiteY70" fmla="*/ 487345 h 600246"/>
              <a:gd name="connsiteX71" fmla="*/ 1999622 w 4320791"/>
              <a:gd name="connsiteY71" fmla="*/ 467248 h 600246"/>
              <a:gd name="connsiteX72" fmla="*/ 2009671 w 4320791"/>
              <a:gd name="connsiteY72" fmla="*/ 442127 h 600246"/>
              <a:gd name="connsiteX73" fmla="*/ 2024743 w 4320791"/>
              <a:gd name="connsiteY73" fmla="*/ 411982 h 600246"/>
              <a:gd name="connsiteX74" fmla="*/ 2059912 w 4320791"/>
              <a:gd name="connsiteY74" fmla="*/ 396910 h 600246"/>
              <a:gd name="connsiteX75" fmla="*/ 2105130 w 4320791"/>
              <a:gd name="connsiteY75" fmla="*/ 411982 h 600246"/>
              <a:gd name="connsiteX76" fmla="*/ 2120202 w 4320791"/>
              <a:gd name="connsiteY76" fmla="*/ 422031 h 600246"/>
              <a:gd name="connsiteX77" fmla="*/ 2135275 w 4320791"/>
              <a:gd name="connsiteY77" fmla="*/ 427055 h 600246"/>
              <a:gd name="connsiteX78" fmla="*/ 2180492 w 4320791"/>
              <a:gd name="connsiteY78" fmla="*/ 442127 h 600246"/>
              <a:gd name="connsiteX79" fmla="*/ 2250831 w 4320791"/>
              <a:gd name="connsiteY79" fmla="*/ 432079 h 600246"/>
              <a:gd name="connsiteX80" fmla="*/ 2270928 w 4320791"/>
              <a:gd name="connsiteY80" fmla="*/ 427055 h 600246"/>
              <a:gd name="connsiteX81" fmla="*/ 2376435 w 4320791"/>
              <a:gd name="connsiteY81" fmla="*/ 417007 h 600246"/>
              <a:gd name="connsiteX82" fmla="*/ 2381460 w 4320791"/>
              <a:gd name="connsiteY82" fmla="*/ 361741 h 600246"/>
              <a:gd name="connsiteX83" fmla="*/ 2456822 w 4320791"/>
              <a:gd name="connsiteY83" fmla="*/ 351692 h 600246"/>
              <a:gd name="connsiteX84" fmla="*/ 2471895 w 4320791"/>
              <a:gd name="connsiteY84" fmla="*/ 346668 h 600246"/>
              <a:gd name="connsiteX85" fmla="*/ 2486967 w 4320791"/>
              <a:gd name="connsiteY85" fmla="*/ 336620 h 600246"/>
              <a:gd name="connsiteX86" fmla="*/ 2517112 w 4320791"/>
              <a:gd name="connsiteY86" fmla="*/ 326571 h 600246"/>
              <a:gd name="connsiteX87" fmla="*/ 2527161 w 4320791"/>
              <a:gd name="connsiteY87" fmla="*/ 316523 h 600246"/>
              <a:gd name="connsiteX88" fmla="*/ 2537209 w 4320791"/>
              <a:gd name="connsiteY88" fmla="*/ 301451 h 600246"/>
              <a:gd name="connsiteX89" fmla="*/ 2552281 w 4320791"/>
              <a:gd name="connsiteY89" fmla="*/ 296426 h 600246"/>
              <a:gd name="connsiteX90" fmla="*/ 2567354 w 4320791"/>
              <a:gd name="connsiteY90" fmla="*/ 271305 h 600246"/>
              <a:gd name="connsiteX91" fmla="*/ 2582427 w 4320791"/>
              <a:gd name="connsiteY91" fmla="*/ 266281 h 600246"/>
              <a:gd name="connsiteX92" fmla="*/ 2607547 w 4320791"/>
              <a:gd name="connsiteY92" fmla="*/ 241160 h 600246"/>
              <a:gd name="connsiteX93" fmla="*/ 2622620 w 4320791"/>
              <a:gd name="connsiteY93" fmla="*/ 231112 h 600246"/>
              <a:gd name="connsiteX94" fmla="*/ 2632668 w 4320791"/>
              <a:gd name="connsiteY94" fmla="*/ 200967 h 600246"/>
              <a:gd name="connsiteX95" fmla="*/ 2662813 w 4320791"/>
              <a:gd name="connsiteY95" fmla="*/ 185894 h 600246"/>
              <a:gd name="connsiteX96" fmla="*/ 2677886 w 4320791"/>
              <a:gd name="connsiteY96" fmla="*/ 110532 h 600246"/>
              <a:gd name="connsiteX97" fmla="*/ 2682910 w 4320791"/>
              <a:gd name="connsiteY97" fmla="*/ 95459 h 600246"/>
              <a:gd name="connsiteX98" fmla="*/ 2697983 w 4320791"/>
              <a:gd name="connsiteY98" fmla="*/ 90435 h 600246"/>
              <a:gd name="connsiteX99" fmla="*/ 2813539 w 4320791"/>
              <a:gd name="connsiteY99" fmla="*/ 100483 h 600246"/>
              <a:gd name="connsiteX100" fmla="*/ 2858756 w 4320791"/>
              <a:gd name="connsiteY100" fmla="*/ 105508 h 600246"/>
              <a:gd name="connsiteX101" fmla="*/ 2873829 w 4320791"/>
              <a:gd name="connsiteY101" fmla="*/ 115556 h 600246"/>
              <a:gd name="connsiteX102" fmla="*/ 2888901 w 4320791"/>
              <a:gd name="connsiteY102" fmla="*/ 120580 h 600246"/>
              <a:gd name="connsiteX103" fmla="*/ 2903974 w 4320791"/>
              <a:gd name="connsiteY103" fmla="*/ 130629 h 600246"/>
              <a:gd name="connsiteX104" fmla="*/ 3064747 w 4320791"/>
              <a:gd name="connsiteY104" fmla="*/ 125604 h 600246"/>
              <a:gd name="connsiteX105" fmla="*/ 3079820 w 4320791"/>
              <a:gd name="connsiteY105" fmla="*/ 110532 h 600246"/>
              <a:gd name="connsiteX106" fmla="*/ 3094892 w 4320791"/>
              <a:gd name="connsiteY106" fmla="*/ 105508 h 600246"/>
              <a:gd name="connsiteX107" fmla="*/ 3130062 w 4320791"/>
              <a:gd name="connsiteY107" fmla="*/ 90435 h 600246"/>
              <a:gd name="connsiteX108" fmla="*/ 3145134 w 4320791"/>
              <a:gd name="connsiteY108" fmla="*/ 80387 h 600246"/>
              <a:gd name="connsiteX109" fmla="*/ 3190352 w 4320791"/>
              <a:gd name="connsiteY109" fmla="*/ 70338 h 600246"/>
              <a:gd name="connsiteX110" fmla="*/ 3205424 w 4320791"/>
              <a:gd name="connsiteY110" fmla="*/ 60290 h 600246"/>
              <a:gd name="connsiteX111" fmla="*/ 3336053 w 4320791"/>
              <a:gd name="connsiteY111" fmla="*/ 50242 h 600246"/>
              <a:gd name="connsiteX112" fmla="*/ 3516923 w 4320791"/>
              <a:gd name="connsiteY112" fmla="*/ 70338 h 600246"/>
              <a:gd name="connsiteX113" fmla="*/ 3612383 w 4320791"/>
              <a:gd name="connsiteY113" fmla="*/ 60290 h 600246"/>
              <a:gd name="connsiteX114" fmla="*/ 3692769 w 4320791"/>
              <a:gd name="connsiteY114" fmla="*/ 0 h 600246"/>
              <a:gd name="connsiteX115" fmla="*/ 3888712 w 4320791"/>
              <a:gd name="connsiteY115" fmla="*/ 20097 h 600246"/>
              <a:gd name="connsiteX116" fmla="*/ 4054510 w 4320791"/>
              <a:gd name="connsiteY116" fmla="*/ 80387 h 600246"/>
              <a:gd name="connsiteX117" fmla="*/ 4195187 w 4320791"/>
              <a:gd name="connsiteY117" fmla="*/ 90435 h 600246"/>
              <a:gd name="connsiteX118" fmla="*/ 4320791 w 4320791"/>
              <a:gd name="connsiteY118" fmla="*/ 165798 h 60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320791" h="600246">
                <a:moveTo>
                  <a:pt x="0" y="195943"/>
                </a:moveTo>
                <a:lnTo>
                  <a:pt x="0" y="195943"/>
                </a:lnTo>
                <a:cubicBezTo>
                  <a:pt x="11723" y="185895"/>
                  <a:pt x="22520" y="174652"/>
                  <a:pt x="35169" y="165798"/>
                </a:cubicBezTo>
                <a:cubicBezTo>
                  <a:pt x="41347" y="161474"/>
                  <a:pt x="72455" y="156331"/>
                  <a:pt x="75363" y="155749"/>
                </a:cubicBezTo>
                <a:cubicBezTo>
                  <a:pt x="82062" y="152400"/>
                  <a:pt x="88576" y="148651"/>
                  <a:pt x="95460" y="145701"/>
                </a:cubicBezTo>
                <a:cubicBezTo>
                  <a:pt x="100328" y="143615"/>
                  <a:pt x="105795" y="143045"/>
                  <a:pt x="110532" y="140677"/>
                </a:cubicBezTo>
                <a:cubicBezTo>
                  <a:pt x="115933" y="137977"/>
                  <a:pt x="119877" y="132539"/>
                  <a:pt x="125605" y="130629"/>
                </a:cubicBezTo>
                <a:cubicBezTo>
                  <a:pt x="135269" y="127408"/>
                  <a:pt x="145867" y="128075"/>
                  <a:pt x="155750" y="125604"/>
                </a:cubicBezTo>
                <a:cubicBezTo>
                  <a:pt x="166026" y="123035"/>
                  <a:pt x="175847" y="118905"/>
                  <a:pt x="185895" y="115556"/>
                </a:cubicBezTo>
                <a:cubicBezTo>
                  <a:pt x="190919" y="117231"/>
                  <a:pt x="197889" y="116271"/>
                  <a:pt x="200967" y="120580"/>
                </a:cubicBezTo>
                <a:cubicBezTo>
                  <a:pt x="207123" y="129199"/>
                  <a:pt x="203527" y="143235"/>
                  <a:pt x="211016" y="150725"/>
                </a:cubicBezTo>
                <a:lnTo>
                  <a:pt x="221064" y="160774"/>
                </a:lnTo>
                <a:cubicBezTo>
                  <a:pt x="233689" y="198650"/>
                  <a:pt x="216660" y="151969"/>
                  <a:pt x="236136" y="190919"/>
                </a:cubicBezTo>
                <a:cubicBezTo>
                  <a:pt x="249180" y="217006"/>
                  <a:pt x="231584" y="196413"/>
                  <a:pt x="251209" y="216040"/>
                </a:cubicBezTo>
                <a:cubicBezTo>
                  <a:pt x="252884" y="222739"/>
                  <a:pt x="253513" y="229789"/>
                  <a:pt x="256233" y="236136"/>
                </a:cubicBezTo>
                <a:cubicBezTo>
                  <a:pt x="258612" y="241686"/>
                  <a:pt x="263580" y="245808"/>
                  <a:pt x="266281" y="251209"/>
                </a:cubicBezTo>
                <a:cubicBezTo>
                  <a:pt x="268649" y="255946"/>
                  <a:pt x="269220" y="261413"/>
                  <a:pt x="271306" y="266281"/>
                </a:cubicBezTo>
                <a:cubicBezTo>
                  <a:pt x="274256" y="273165"/>
                  <a:pt x="278573" y="279424"/>
                  <a:pt x="281354" y="286378"/>
                </a:cubicBezTo>
                <a:cubicBezTo>
                  <a:pt x="291684" y="312205"/>
                  <a:pt x="284456" y="312975"/>
                  <a:pt x="301451" y="326571"/>
                </a:cubicBezTo>
                <a:cubicBezTo>
                  <a:pt x="306166" y="330343"/>
                  <a:pt x="311499" y="333270"/>
                  <a:pt x="316523" y="336620"/>
                </a:cubicBezTo>
                <a:cubicBezTo>
                  <a:pt x="320475" y="348476"/>
                  <a:pt x="320101" y="354844"/>
                  <a:pt x="331596" y="361741"/>
                </a:cubicBezTo>
                <a:cubicBezTo>
                  <a:pt x="336137" y="364466"/>
                  <a:pt x="341644" y="365090"/>
                  <a:pt x="346668" y="366765"/>
                </a:cubicBezTo>
                <a:cubicBezTo>
                  <a:pt x="348343" y="371789"/>
                  <a:pt x="347383" y="378759"/>
                  <a:pt x="351692" y="381837"/>
                </a:cubicBezTo>
                <a:cubicBezTo>
                  <a:pt x="366415" y="392353"/>
                  <a:pt x="395517" y="392794"/>
                  <a:pt x="411983" y="396910"/>
                </a:cubicBezTo>
                <a:cubicBezTo>
                  <a:pt x="422259" y="399479"/>
                  <a:pt x="432080" y="403609"/>
                  <a:pt x="442128" y="406958"/>
                </a:cubicBezTo>
                <a:cubicBezTo>
                  <a:pt x="488061" y="383991"/>
                  <a:pt x="436386" y="403130"/>
                  <a:pt x="482321" y="406958"/>
                </a:cubicBezTo>
                <a:cubicBezTo>
                  <a:pt x="499962" y="408428"/>
                  <a:pt x="524453" y="401449"/>
                  <a:pt x="542611" y="396910"/>
                </a:cubicBezTo>
                <a:cubicBezTo>
                  <a:pt x="547635" y="393561"/>
                  <a:pt x="551657" y="387239"/>
                  <a:pt x="557684" y="386862"/>
                </a:cubicBezTo>
                <a:cubicBezTo>
                  <a:pt x="587239" y="385015"/>
                  <a:pt x="622880" y="391866"/>
                  <a:pt x="653143" y="396910"/>
                </a:cubicBezTo>
                <a:cubicBezTo>
                  <a:pt x="663209" y="403620"/>
                  <a:pt x="674653" y="413689"/>
                  <a:pt x="688312" y="411982"/>
                </a:cubicBezTo>
                <a:cubicBezTo>
                  <a:pt x="695744" y="411053"/>
                  <a:pt x="701525" y="404884"/>
                  <a:pt x="708409" y="401934"/>
                </a:cubicBezTo>
                <a:cubicBezTo>
                  <a:pt x="713277" y="399848"/>
                  <a:pt x="718457" y="398585"/>
                  <a:pt x="723481" y="396910"/>
                </a:cubicBezTo>
                <a:cubicBezTo>
                  <a:pt x="755805" y="364586"/>
                  <a:pt x="736921" y="373736"/>
                  <a:pt x="778747" y="366765"/>
                </a:cubicBezTo>
                <a:cubicBezTo>
                  <a:pt x="811665" y="333847"/>
                  <a:pt x="774374" y="366671"/>
                  <a:pt x="879231" y="351692"/>
                </a:cubicBezTo>
                <a:cubicBezTo>
                  <a:pt x="885208" y="350838"/>
                  <a:pt x="888753" y="344022"/>
                  <a:pt x="894303" y="341644"/>
                </a:cubicBezTo>
                <a:cubicBezTo>
                  <a:pt x="900511" y="338983"/>
                  <a:pt x="935051" y="332490"/>
                  <a:pt x="939521" y="331596"/>
                </a:cubicBezTo>
                <a:cubicBezTo>
                  <a:pt x="947895" y="333271"/>
                  <a:pt x="957693" y="331657"/>
                  <a:pt x="964642" y="336620"/>
                </a:cubicBezTo>
                <a:cubicBezTo>
                  <a:pt x="970736" y="340973"/>
                  <a:pt x="970337" y="350622"/>
                  <a:pt x="974690" y="356716"/>
                </a:cubicBezTo>
                <a:cubicBezTo>
                  <a:pt x="987642" y="374849"/>
                  <a:pt x="989281" y="368875"/>
                  <a:pt x="1004835" y="381837"/>
                </a:cubicBezTo>
                <a:cubicBezTo>
                  <a:pt x="1043519" y="414074"/>
                  <a:pt x="997560" y="382011"/>
                  <a:pt x="1034980" y="406958"/>
                </a:cubicBezTo>
                <a:cubicBezTo>
                  <a:pt x="1044377" y="435145"/>
                  <a:pt x="1032117" y="412909"/>
                  <a:pt x="1065125" y="427055"/>
                </a:cubicBezTo>
                <a:cubicBezTo>
                  <a:pt x="1069479" y="428921"/>
                  <a:pt x="1071112" y="434666"/>
                  <a:pt x="1075174" y="437103"/>
                </a:cubicBezTo>
                <a:cubicBezTo>
                  <a:pt x="1079715" y="439828"/>
                  <a:pt x="1085222" y="440452"/>
                  <a:pt x="1090246" y="442127"/>
                </a:cubicBezTo>
                <a:cubicBezTo>
                  <a:pt x="1107315" y="459196"/>
                  <a:pt x="1096850" y="451727"/>
                  <a:pt x="1130440" y="462224"/>
                </a:cubicBezTo>
                <a:cubicBezTo>
                  <a:pt x="1147129" y="467439"/>
                  <a:pt x="1180681" y="477297"/>
                  <a:pt x="1180681" y="477297"/>
                </a:cubicBezTo>
                <a:cubicBezTo>
                  <a:pt x="1185705" y="480646"/>
                  <a:pt x="1191115" y="483479"/>
                  <a:pt x="1195754" y="487345"/>
                </a:cubicBezTo>
                <a:cubicBezTo>
                  <a:pt x="1201213" y="491894"/>
                  <a:pt x="1204915" y="498477"/>
                  <a:pt x="1210827" y="502418"/>
                </a:cubicBezTo>
                <a:cubicBezTo>
                  <a:pt x="1215233" y="505356"/>
                  <a:pt x="1220875" y="505767"/>
                  <a:pt x="1225899" y="507442"/>
                </a:cubicBezTo>
                <a:cubicBezTo>
                  <a:pt x="1229449" y="512768"/>
                  <a:pt x="1238837" y="528983"/>
                  <a:pt x="1245996" y="532563"/>
                </a:cubicBezTo>
                <a:cubicBezTo>
                  <a:pt x="1252172" y="535651"/>
                  <a:pt x="1259393" y="535912"/>
                  <a:pt x="1266092" y="537587"/>
                </a:cubicBezTo>
                <a:cubicBezTo>
                  <a:pt x="1302936" y="532563"/>
                  <a:pt x="1339557" y="519548"/>
                  <a:pt x="1376624" y="522514"/>
                </a:cubicBezTo>
                <a:cubicBezTo>
                  <a:pt x="1533991" y="535104"/>
                  <a:pt x="1460285" y="530355"/>
                  <a:pt x="1597688" y="537587"/>
                </a:cubicBezTo>
                <a:cubicBezTo>
                  <a:pt x="1602712" y="542611"/>
                  <a:pt x="1608820" y="546747"/>
                  <a:pt x="1612761" y="552659"/>
                </a:cubicBezTo>
                <a:cubicBezTo>
                  <a:pt x="1615699" y="557066"/>
                  <a:pt x="1613378" y="564794"/>
                  <a:pt x="1617785" y="567732"/>
                </a:cubicBezTo>
                <a:cubicBezTo>
                  <a:pt x="1624890" y="572469"/>
                  <a:pt x="1634532" y="571081"/>
                  <a:pt x="1642906" y="572756"/>
                </a:cubicBezTo>
                <a:cubicBezTo>
                  <a:pt x="1647930" y="576105"/>
                  <a:pt x="1654206" y="578089"/>
                  <a:pt x="1657978" y="582804"/>
                </a:cubicBezTo>
                <a:cubicBezTo>
                  <a:pt x="1661286" y="586940"/>
                  <a:pt x="1658265" y="595508"/>
                  <a:pt x="1663002" y="597877"/>
                </a:cubicBezTo>
                <a:cubicBezTo>
                  <a:pt x="1667739" y="600246"/>
                  <a:pt x="1672820" y="593510"/>
                  <a:pt x="1678075" y="592853"/>
                </a:cubicBezTo>
                <a:cubicBezTo>
                  <a:pt x="1699742" y="590145"/>
                  <a:pt x="1721618" y="589504"/>
                  <a:pt x="1743389" y="587829"/>
                </a:cubicBezTo>
                <a:cubicBezTo>
                  <a:pt x="1746739" y="579455"/>
                  <a:pt x="1747061" y="569085"/>
                  <a:pt x="1753438" y="562708"/>
                </a:cubicBezTo>
                <a:cubicBezTo>
                  <a:pt x="1758320" y="557825"/>
                  <a:pt x="1766895" y="559580"/>
                  <a:pt x="1773534" y="557683"/>
                </a:cubicBezTo>
                <a:cubicBezTo>
                  <a:pt x="1778626" y="556228"/>
                  <a:pt x="1783583" y="554334"/>
                  <a:pt x="1788607" y="552659"/>
                </a:cubicBezTo>
                <a:cubicBezTo>
                  <a:pt x="1791956" y="547635"/>
                  <a:pt x="1794883" y="542302"/>
                  <a:pt x="1798655" y="537587"/>
                </a:cubicBezTo>
                <a:cubicBezTo>
                  <a:pt x="1827299" y="501781"/>
                  <a:pt x="1787813" y="558869"/>
                  <a:pt x="1818752" y="512466"/>
                </a:cubicBezTo>
                <a:cubicBezTo>
                  <a:pt x="1820427" y="507442"/>
                  <a:pt x="1820031" y="501138"/>
                  <a:pt x="1823776" y="497393"/>
                </a:cubicBezTo>
                <a:cubicBezTo>
                  <a:pt x="1827521" y="493648"/>
                  <a:pt x="1834112" y="494737"/>
                  <a:pt x="1838849" y="492369"/>
                </a:cubicBezTo>
                <a:cubicBezTo>
                  <a:pt x="1844250" y="489669"/>
                  <a:pt x="1848347" y="484643"/>
                  <a:pt x="1853921" y="482321"/>
                </a:cubicBezTo>
                <a:cubicBezTo>
                  <a:pt x="1868587" y="476210"/>
                  <a:pt x="1884066" y="472272"/>
                  <a:pt x="1899139" y="467248"/>
                </a:cubicBezTo>
                <a:lnTo>
                  <a:pt x="1914211" y="462224"/>
                </a:lnTo>
                <a:cubicBezTo>
                  <a:pt x="1919235" y="465574"/>
                  <a:pt x="1923883" y="469572"/>
                  <a:pt x="1929284" y="472273"/>
                </a:cubicBezTo>
                <a:cubicBezTo>
                  <a:pt x="1970895" y="493079"/>
                  <a:pt x="1916221" y="458542"/>
                  <a:pt x="1959429" y="487345"/>
                </a:cubicBezTo>
                <a:cubicBezTo>
                  <a:pt x="1972827" y="480646"/>
                  <a:pt x="1994059" y="481156"/>
                  <a:pt x="1999622" y="467248"/>
                </a:cubicBezTo>
                <a:cubicBezTo>
                  <a:pt x="2002972" y="458874"/>
                  <a:pt x="2006504" y="450572"/>
                  <a:pt x="2009671" y="442127"/>
                </a:cubicBezTo>
                <a:cubicBezTo>
                  <a:pt x="2013724" y="431321"/>
                  <a:pt x="2015043" y="420066"/>
                  <a:pt x="2024743" y="411982"/>
                </a:cubicBezTo>
                <a:cubicBezTo>
                  <a:pt x="2033020" y="405085"/>
                  <a:pt x="2049442" y="400400"/>
                  <a:pt x="2059912" y="396910"/>
                </a:cubicBezTo>
                <a:cubicBezTo>
                  <a:pt x="2127529" y="430717"/>
                  <a:pt x="2027193" y="382754"/>
                  <a:pt x="2105130" y="411982"/>
                </a:cubicBezTo>
                <a:cubicBezTo>
                  <a:pt x="2110784" y="414102"/>
                  <a:pt x="2114801" y="419331"/>
                  <a:pt x="2120202" y="422031"/>
                </a:cubicBezTo>
                <a:cubicBezTo>
                  <a:pt x="2124939" y="424400"/>
                  <a:pt x="2130407" y="424969"/>
                  <a:pt x="2135275" y="427055"/>
                </a:cubicBezTo>
                <a:cubicBezTo>
                  <a:pt x="2171678" y="442655"/>
                  <a:pt x="2138145" y="433658"/>
                  <a:pt x="2180492" y="442127"/>
                </a:cubicBezTo>
                <a:cubicBezTo>
                  <a:pt x="2203938" y="438778"/>
                  <a:pt x="2227469" y="435973"/>
                  <a:pt x="2250831" y="432079"/>
                </a:cubicBezTo>
                <a:cubicBezTo>
                  <a:pt x="2257642" y="430944"/>
                  <a:pt x="2264072" y="427878"/>
                  <a:pt x="2270928" y="427055"/>
                </a:cubicBezTo>
                <a:cubicBezTo>
                  <a:pt x="2306004" y="422846"/>
                  <a:pt x="2341266" y="420356"/>
                  <a:pt x="2376435" y="417007"/>
                </a:cubicBezTo>
                <a:cubicBezTo>
                  <a:pt x="2378110" y="398585"/>
                  <a:pt x="2367103" y="373406"/>
                  <a:pt x="2381460" y="361741"/>
                </a:cubicBezTo>
                <a:cubicBezTo>
                  <a:pt x="2401129" y="345760"/>
                  <a:pt x="2431824" y="355858"/>
                  <a:pt x="2456822" y="351692"/>
                </a:cubicBezTo>
                <a:cubicBezTo>
                  <a:pt x="2462046" y="350821"/>
                  <a:pt x="2466871" y="348343"/>
                  <a:pt x="2471895" y="346668"/>
                </a:cubicBezTo>
                <a:cubicBezTo>
                  <a:pt x="2476919" y="343319"/>
                  <a:pt x="2481449" y="339072"/>
                  <a:pt x="2486967" y="336620"/>
                </a:cubicBezTo>
                <a:cubicBezTo>
                  <a:pt x="2496646" y="332318"/>
                  <a:pt x="2517112" y="326571"/>
                  <a:pt x="2517112" y="326571"/>
                </a:cubicBezTo>
                <a:cubicBezTo>
                  <a:pt x="2520462" y="323222"/>
                  <a:pt x="2524202" y="320222"/>
                  <a:pt x="2527161" y="316523"/>
                </a:cubicBezTo>
                <a:cubicBezTo>
                  <a:pt x="2530933" y="311808"/>
                  <a:pt x="2532494" y="305223"/>
                  <a:pt x="2537209" y="301451"/>
                </a:cubicBezTo>
                <a:cubicBezTo>
                  <a:pt x="2541344" y="298143"/>
                  <a:pt x="2547257" y="298101"/>
                  <a:pt x="2552281" y="296426"/>
                </a:cubicBezTo>
                <a:cubicBezTo>
                  <a:pt x="2556233" y="284572"/>
                  <a:pt x="2555861" y="278201"/>
                  <a:pt x="2567354" y="271305"/>
                </a:cubicBezTo>
                <a:cubicBezTo>
                  <a:pt x="2571895" y="268580"/>
                  <a:pt x="2577403" y="267956"/>
                  <a:pt x="2582427" y="266281"/>
                </a:cubicBezTo>
                <a:cubicBezTo>
                  <a:pt x="2622622" y="239484"/>
                  <a:pt x="2574050" y="274657"/>
                  <a:pt x="2607547" y="241160"/>
                </a:cubicBezTo>
                <a:cubicBezTo>
                  <a:pt x="2611817" y="236890"/>
                  <a:pt x="2617596" y="234461"/>
                  <a:pt x="2622620" y="231112"/>
                </a:cubicBezTo>
                <a:cubicBezTo>
                  <a:pt x="2625969" y="221064"/>
                  <a:pt x="2627054" y="209949"/>
                  <a:pt x="2632668" y="200967"/>
                </a:cubicBezTo>
                <a:cubicBezTo>
                  <a:pt x="2637793" y="192767"/>
                  <a:pt x="2654602" y="188631"/>
                  <a:pt x="2662813" y="185894"/>
                </a:cubicBezTo>
                <a:cubicBezTo>
                  <a:pt x="2667837" y="160773"/>
                  <a:pt x="2669785" y="134836"/>
                  <a:pt x="2677886" y="110532"/>
                </a:cubicBezTo>
                <a:cubicBezTo>
                  <a:pt x="2679561" y="105508"/>
                  <a:pt x="2679165" y="99204"/>
                  <a:pt x="2682910" y="95459"/>
                </a:cubicBezTo>
                <a:cubicBezTo>
                  <a:pt x="2686655" y="91714"/>
                  <a:pt x="2692959" y="92110"/>
                  <a:pt x="2697983" y="90435"/>
                </a:cubicBezTo>
                <a:lnTo>
                  <a:pt x="2813539" y="100483"/>
                </a:lnTo>
                <a:cubicBezTo>
                  <a:pt x="2828638" y="101899"/>
                  <a:pt x="2844044" y="101830"/>
                  <a:pt x="2858756" y="105508"/>
                </a:cubicBezTo>
                <a:cubicBezTo>
                  <a:pt x="2864614" y="106973"/>
                  <a:pt x="2868428" y="112856"/>
                  <a:pt x="2873829" y="115556"/>
                </a:cubicBezTo>
                <a:cubicBezTo>
                  <a:pt x="2878566" y="117924"/>
                  <a:pt x="2883877" y="118905"/>
                  <a:pt x="2888901" y="120580"/>
                </a:cubicBezTo>
                <a:cubicBezTo>
                  <a:pt x="2893925" y="123930"/>
                  <a:pt x="2897991" y="129813"/>
                  <a:pt x="2903974" y="130629"/>
                </a:cubicBezTo>
                <a:cubicBezTo>
                  <a:pt x="2987541" y="142025"/>
                  <a:pt x="2991368" y="136894"/>
                  <a:pt x="3064747" y="125604"/>
                </a:cubicBezTo>
                <a:cubicBezTo>
                  <a:pt x="3069771" y="120580"/>
                  <a:pt x="3073908" y="114473"/>
                  <a:pt x="3079820" y="110532"/>
                </a:cubicBezTo>
                <a:cubicBezTo>
                  <a:pt x="3084226" y="107595"/>
                  <a:pt x="3090024" y="107594"/>
                  <a:pt x="3094892" y="105508"/>
                </a:cubicBezTo>
                <a:cubicBezTo>
                  <a:pt x="3138346" y="86884"/>
                  <a:pt x="3094717" y="102216"/>
                  <a:pt x="3130062" y="90435"/>
                </a:cubicBezTo>
                <a:cubicBezTo>
                  <a:pt x="3135086" y="87086"/>
                  <a:pt x="3139584" y="82765"/>
                  <a:pt x="3145134" y="80387"/>
                </a:cubicBezTo>
                <a:cubicBezTo>
                  <a:pt x="3151338" y="77728"/>
                  <a:pt x="3185887" y="71231"/>
                  <a:pt x="3190352" y="70338"/>
                </a:cubicBezTo>
                <a:lnTo>
                  <a:pt x="3205424" y="60290"/>
                </a:lnTo>
                <a:lnTo>
                  <a:pt x="3336053" y="50242"/>
                </a:lnTo>
                <a:lnTo>
                  <a:pt x="3516923" y="70338"/>
                </a:lnTo>
                <a:lnTo>
                  <a:pt x="3612383" y="60290"/>
                </a:lnTo>
                <a:lnTo>
                  <a:pt x="3692769" y="0"/>
                </a:lnTo>
                <a:lnTo>
                  <a:pt x="3888712" y="20097"/>
                </a:lnTo>
                <a:lnTo>
                  <a:pt x="4054510" y="80387"/>
                </a:lnTo>
                <a:lnTo>
                  <a:pt x="4195187" y="90435"/>
                </a:lnTo>
                <a:lnTo>
                  <a:pt x="4320791" y="165798"/>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16111" y="2026310"/>
            <a:ext cx="510507" cy="1532382"/>
          </a:xfrm>
          <a:custGeom>
            <a:avLst/>
            <a:gdLst>
              <a:gd name="connsiteX0" fmla="*/ 93540 w 510507"/>
              <a:gd name="connsiteY0" fmla="*/ 0 h 1532382"/>
              <a:gd name="connsiteX1" fmla="*/ 93540 w 510507"/>
              <a:gd name="connsiteY1" fmla="*/ 0 h 1532382"/>
              <a:gd name="connsiteX2" fmla="*/ 78910 w 510507"/>
              <a:gd name="connsiteY2" fmla="*/ 226772 h 1532382"/>
              <a:gd name="connsiteX3" fmla="*/ 71595 w 510507"/>
              <a:gd name="connsiteY3" fmla="*/ 248717 h 1532382"/>
              <a:gd name="connsiteX4" fmla="*/ 56964 w 510507"/>
              <a:gd name="connsiteY4" fmla="*/ 270663 h 1532382"/>
              <a:gd name="connsiteX5" fmla="*/ 49649 w 510507"/>
              <a:gd name="connsiteY5" fmla="*/ 292608 h 1532382"/>
              <a:gd name="connsiteX6" fmla="*/ 35019 w 510507"/>
              <a:gd name="connsiteY6" fmla="*/ 314554 h 1532382"/>
              <a:gd name="connsiteX7" fmla="*/ 27703 w 510507"/>
              <a:gd name="connsiteY7" fmla="*/ 343815 h 1532382"/>
              <a:gd name="connsiteX8" fmla="*/ 20388 w 510507"/>
              <a:gd name="connsiteY8" fmla="*/ 365760 h 1532382"/>
              <a:gd name="connsiteX9" fmla="*/ 27703 w 510507"/>
              <a:gd name="connsiteY9" fmla="*/ 555956 h 1532382"/>
              <a:gd name="connsiteX10" fmla="*/ 42334 w 510507"/>
              <a:gd name="connsiteY10" fmla="*/ 651053 h 1532382"/>
              <a:gd name="connsiteX11" fmla="*/ 71595 w 510507"/>
              <a:gd name="connsiteY11" fmla="*/ 811988 h 1532382"/>
              <a:gd name="connsiteX12" fmla="*/ 86225 w 510507"/>
              <a:gd name="connsiteY12" fmla="*/ 833933 h 1532382"/>
              <a:gd name="connsiteX13" fmla="*/ 93540 w 510507"/>
              <a:gd name="connsiteY13" fmla="*/ 855879 h 1532382"/>
              <a:gd name="connsiteX14" fmla="*/ 108171 w 510507"/>
              <a:gd name="connsiteY14" fmla="*/ 870509 h 1532382"/>
              <a:gd name="connsiteX15" fmla="*/ 115486 w 510507"/>
              <a:gd name="connsiteY15" fmla="*/ 892455 h 1532382"/>
              <a:gd name="connsiteX16" fmla="*/ 159377 w 510507"/>
              <a:gd name="connsiteY16" fmla="*/ 907085 h 1532382"/>
              <a:gd name="connsiteX17" fmla="*/ 188638 w 510507"/>
              <a:gd name="connsiteY17" fmla="*/ 943661 h 1532382"/>
              <a:gd name="connsiteX18" fmla="*/ 203268 w 510507"/>
              <a:gd name="connsiteY18" fmla="*/ 1185063 h 1532382"/>
              <a:gd name="connsiteX19" fmla="*/ 210583 w 510507"/>
              <a:gd name="connsiteY19" fmla="*/ 1221639 h 1532382"/>
              <a:gd name="connsiteX20" fmla="*/ 225214 w 510507"/>
              <a:gd name="connsiteY20" fmla="*/ 1250900 h 1532382"/>
              <a:gd name="connsiteX21" fmla="*/ 247159 w 510507"/>
              <a:gd name="connsiteY21" fmla="*/ 1287476 h 1532382"/>
              <a:gd name="connsiteX22" fmla="*/ 254475 w 510507"/>
              <a:gd name="connsiteY22" fmla="*/ 1309421 h 1532382"/>
              <a:gd name="connsiteX23" fmla="*/ 276420 w 510507"/>
              <a:gd name="connsiteY23" fmla="*/ 1316736 h 1532382"/>
              <a:gd name="connsiteX24" fmla="*/ 283735 w 510507"/>
              <a:gd name="connsiteY24" fmla="*/ 1345997 h 1532382"/>
              <a:gd name="connsiteX25" fmla="*/ 320311 w 510507"/>
              <a:gd name="connsiteY25" fmla="*/ 1382573 h 1532382"/>
              <a:gd name="connsiteX26" fmla="*/ 327627 w 510507"/>
              <a:gd name="connsiteY26" fmla="*/ 1404519 h 1532382"/>
              <a:gd name="connsiteX27" fmla="*/ 342257 w 510507"/>
              <a:gd name="connsiteY27" fmla="*/ 1426464 h 1532382"/>
              <a:gd name="connsiteX28" fmla="*/ 349572 w 510507"/>
              <a:gd name="connsiteY28" fmla="*/ 1455725 h 1532382"/>
              <a:gd name="connsiteX29" fmla="*/ 393463 w 510507"/>
              <a:gd name="connsiteY29" fmla="*/ 1499616 h 1532382"/>
              <a:gd name="connsiteX30" fmla="*/ 430039 w 510507"/>
              <a:gd name="connsiteY30" fmla="*/ 1506932 h 1532382"/>
              <a:gd name="connsiteX31" fmla="*/ 510507 w 510507"/>
              <a:gd name="connsiteY31" fmla="*/ 1521562 h 153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0507" h="1532382">
                <a:moveTo>
                  <a:pt x="93540" y="0"/>
                </a:moveTo>
                <a:lnTo>
                  <a:pt x="93540" y="0"/>
                </a:lnTo>
                <a:cubicBezTo>
                  <a:pt x="88663" y="75591"/>
                  <a:pt x="85568" y="151317"/>
                  <a:pt x="78910" y="226772"/>
                </a:cubicBezTo>
                <a:cubicBezTo>
                  <a:pt x="78232" y="234453"/>
                  <a:pt x="75043" y="241820"/>
                  <a:pt x="71595" y="248717"/>
                </a:cubicBezTo>
                <a:cubicBezTo>
                  <a:pt x="67663" y="256581"/>
                  <a:pt x="61841" y="263348"/>
                  <a:pt x="56964" y="270663"/>
                </a:cubicBezTo>
                <a:cubicBezTo>
                  <a:pt x="54526" y="277978"/>
                  <a:pt x="53097" y="285711"/>
                  <a:pt x="49649" y="292608"/>
                </a:cubicBezTo>
                <a:cubicBezTo>
                  <a:pt x="45717" y="300472"/>
                  <a:pt x="38482" y="306473"/>
                  <a:pt x="35019" y="314554"/>
                </a:cubicBezTo>
                <a:cubicBezTo>
                  <a:pt x="31059" y="323795"/>
                  <a:pt x="30465" y="334148"/>
                  <a:pt x="27703" y="343815"/>
                </a:cubicBezTo>
                <a:cubicBezTo>
                  <a:pt x="25585" y="351229"/>
                  <a:pt x="22826" y="358445"/>
                  <a:pt x="20388" y="365760"/>
                </a:cubicBezTo>
                <a:cubicBezTo>
                  <a:pt x="22826" y="429159"/>
                  <a:pt x="22837" y="492697"/>
                  <a:pt x="27703" y="555956"/>
                </a:cubicBezTo>
                <a:cubicBezTo>
                  <a:pt x="30163" y="587934"/>
                  <a:pt x="39515" y="619105"/>
                  <a:pt x="42334" y="651053"/>
                </a:cubicBezTo>
                <a:cubicBezTo>
                  <a:pt x="56767" y="814625"/>
                  <a:pt x="0" y="788121"/>
                  <a:pt x="71595" y="811988"/>
                </a:cubicBezTo>
                <a:cubicBezTo>
                  <a:pt x="76472" y="819303"/>
                  <a:pt x="82293" y="826070"/>
                  <a:pt x="86225" y="833933"/>
                </a:cubicBezTo>
                <a:cubicBezTo>
                  <a:pt x="89673" y="840830"/>
                  <a:pt x="89573" y="849267"/>
                  <a:pt x="93540" y="855879"/>
                </a:cubicBezTo>
                <a:cubicBezTo>
                  <a:pt x="97088" y="861793"/>
                  <a:pt x="103294" y="865632"/>
                  <a:pt x="108171" y="870509"/>
                </a:cubicBezTo>
                <a:cubicBezTo>
                  <a:pt x="110609" y="877824"/>
                  <a:pt x="109211" y="887973"/>
                  <a:pt x="115486" y="892455"/>
                </a:cubicBezTo>
                <a:cubicBezTo>
                  <a:pt x="128035" y="901419"/>
                  <a:pt x="159377" y="907085"/>
                  <a:pt x="159377" y="907085"/>
                </a:cubicBezTo>
                <a:cubicBezTo>
                  <a:pt x="178597" y="919899"/>
                  <a:pt x="186560" y="918720"/>
                  <a:pt x="188638" y="943661"/>
                </a:cubicBezTo>
                <a:cubicBezTo>
                  <a:pt x="195333" y="1023998"/>
                  <a:pt x="196924" y="1104698"/>
                  <a:pt x="203268" y="1185063"/>
                </a:cubicBezTo>
                <a:cubicBezTo>
                  <a:pt x="204247" y="1197458"/>
                  <a:pt x="206651" y="1209844"/>
                  <a:pt x="210583" y="1221639"/>
                </a:cubicBezTo>
                <a:cubicBezTo>
                  <a:pt x="214032" y="1231984"/>
                  <a:pt x="220918" y="1240877"/>
                  <a:pt x="225214" y="1250900"/>
                </a:cubicBezTo>
                <a:cubicBezTo>
                  <a:pt x="239459" y="1284137"/>
                  <a:pt x="222829" y="1263145"/>
                  <a:pt x="247159" y="1287476"/>
                </a:cubicBezTo>
                <a:cubicBezTo>
                  <a:pt x="249598" y="1294791"/>
                  <a:pt x="249023" y="1303969"/>
                  <a:pt x="254475" y="1309421"/>
                </a:cubicBezTo>
                <a:cubicBezTo>
                  <a:pt x="259927" y="1314873"/>
                  <a:pt x="271603" y="1310715"/>
                  <a:pt x="276420" y="1316736"/>
                </a:cubicBezTo>
                <a:cubicBezTo>
                  <a:pt x="282700" y="1324587"/>
                  <a:pt x="278158" y="1337632"/>
                  <a:pt x="283735" y="1345997"/>
                </a:cubicBezTo>
                <a:cubicBezTo>
                  <a:pt x="293299" y="1360343"/>
                  <a:pt x="320311" y="1382573"/>
                  <a:pt x="320311" y="1382573"/>
                </a:cubicBezTo>
                <a:cubicBezTo>
                  <a:pt x="322750" y="1389888"/>
                  <a:pt x="324178" y="1397622"/>
                  <a:pt x="327627" y="1404519"/>
                </a:cubicBezTo>
                <a:cubicBezTo>
                  <a:pt x="331559" y="1412382"/>
                  <a:pt x="338794" y="1418383"/>
                  <a:pt x="342257" y="1426464"/>
                </a:cubicBezTo>
                <a:cubicBezTo>
                  <a:pt x="346217" y="1435705"/>
                  <a:pt x="345612" y="1446484"/>
                  <a:pt x="349572" y="1455725"/>
                </a:cubicBezTo>
                <a:cubicBezTo>
                  <a:pt x="357293" y="1473741"/>
                  <a:pt x="376129" y="1491912"/>
                  <a:pt x="393463" y="1499616"/>
                </a:cubicBezTo>
                <a:cubicBezTo>
                  <a:pt x="404825" y="1504666"/>
                  <a:pt x="417847" y="1504493"/>
                  <a:pt x="430039" y="1506932"/>
                </a:cubicBezTo>
                <a:cubicBezTo>
                  <a:pt x="468216" y="1532382"/>
                  <a:pt x="443193" y="1521562"/>
                  <a:pt x="510507" y="1521562"/>
                </a:cubicBez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1596319" y="351130"/>
            <a:ext cx="980039" cy="416966"/>
          </a:xfrm>
          <a:custGeom>
            <a:avLst/>
            <a:gdLst>
              <a:gd name="connsiteX0" fmla="*/ 13025 w 980039"/>
              <a:gd name="connsiteY0" fmla="*/ 0 h 416966"/>
              <a:gd name="connsiteX1" fmla="*/ 13025 w 980039"/>
              <a:gd name="connsiteY1" fmla="*/ 0 h 416966"/>
              <a:gd name="connsiteX2" fmla="*/ 20340 w 980039"/>
              <a:gd name="connsiteY2" fmla="*/ 146304 h 416966"/>
              <a:gd name="connsiteX3" fmla="*/ 27655 w 980039"/>
              <a:gd name="connsiteY3" fmla="*/ 168249 h 416966"/>
              <a:gd name="connsiteX4" fmla="*/ 86177 w 980039"/>
              <a:gd name="connsiteY4" fmla="*/ 197510 h 416966"/>
              <a:gd name="connsiteX5" fmla="*/ 115438 w 980039"/>
              <a:gd name="connsiteY5" fmla="*/ 212140 h 416966"/>
              <a:gd name="connsiteX6" fmla="*/ 137383 w 980039"/>
              <a:gd name="connsiteY6" fmla="*/ 219456 h 416966"/>
              <a:gd name="connsiteX7" fmla="*/ 188590 w 980039"/>
              <a:gd name="connsiteY7" fmla="*/ 234086 h 416966"/>
              <a:gd name="connsiteX8" fmla="*/ 254427 w 980039"/>
              <a:gd name="connsiteY8" fmla="*/ 241401 h 416966"/>
              <a:gd name="connsiteX9" fmla="*/ 320263 w 980039"/>
              <a:gd name="connsiteY9" fmla="*/ 263347 h 416966"/>
              <a:gd name="connsiteX10" fmla="*/ 342209 w 980039"/>
              <a:gd name="connsiteY10" fmla="*/ 277977 h 416966"/>
              <a:gd name="connsiteX11" fmla="*/ 459252 w 980039"/>
              <a:gd name="connsiteY11" fmla="*/ 270662 h 416966"/>
              <a:gd name="connsiteX12" fmla="*/ 481198 w 980039"/>
              <a:gd name="connsiteY12" fmla="*/ 263347 h 416966"/>
              <a:gd name="connsiteX13" fmla="*/ 568980 w 980039"/>
              <a:gd name="connsiteY13" fmla="*/ 277977 h 416966"/>
              <a:gd name="connsiteX14" fmla="*/ 620187 w 980039"/>
              <a:gd name="connsiteY14" fmla="*/ 285292 h 416966"/>
              <a:gd name="connsiteX15" fmla="*/ 642132 w 980039"/>
              <a:gd name="connsiteY15" fmla="*/ 299923 h 416966"/>
              <a:gd name="connsiteX16" fmla="*/ 759175 w 980039"/>
              <a:gd name="connsiteY16" fmla="*/ 329184 h 416966"/>
              <a:gd name="connsiteX17" fmla="*/ 781121 w 980039"/>
              <a:gd name="connsiteY17" fmla="*/ 336499 h 416966"/>
              <a:gd name="connsiteX18" fmla="*/ 803067 w 980039"/>
              <a:gd name="connsiteY18" fmla="*/ 351129 h 416966"/>
              <a:gd name="connsiteX19" fmla="*/ 861588 w 980039"/>
              <a:gd name="connsiteY19" fmla="*/ 358444 h 416966"/>
              <a:gd name="connsiteX20" fmla="*/ 920110 w 980039"/>
              <a:gd name="connsiteY20" fmla="*/ 380390 h 416966"/>
              <a:gd name="connsiteX21" fmla="*/ 942055 w 980039"/>
              <a:gd name="connsiteY21" fmla="*/ 395020 h 416966"/>
              <a:gd name="connsiteX22" fmla="*/ 978631 w 980039"/>
              <a:gd name="connsiteY22" fmla="*/ 416966 h 4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0039" h="416966">
                <a:moveTo>
                  <a:pt x="13025" y="0"/>
                </a:moveTo>
                <a:lnTo>
                  <a:pt x="13025" y="0"/>
                </a:lnTo>
                <a:cubicBezTo>
                  <a:pt x="4127" y="88986"/>
                  <a:pt x="0" y="58163"/>
                  <a:pt x="20340" y="146304"/>
                </a:cubicBezTo>
                <a:cubicBezTo>
                  <a:pt x="22074" y="153817"/>
                  <a:pt x="23688" y="161637"/>
                  <a:pt x="27655" y="168249"/>
                </a:cubicBezTo>
                <a:cubicBezTo>
                  <a:pt x="41822" y="191859"/>
                  <a:pt x="61164" y="185004"/>
                  <a:pt x="86177" y="197510"/>
                </a:cubicBezTo>
                <a:cubicBezTo>
                  <a:pt x="95931" y="202387"/>
                  <a:pt x="105415" y="207844"/>
                  <a:pt x="115438" y="212140"/>
                </a:cubicBezTo>
                <a:cubicBezTo>
                  <a:pt x="122525" y="215177"/>
                  <a:pt x="129997" y="217240"/>
                  <a:pt x="137383" y="219456"/>
                </a:cubicBezTo>
                <a:cubicBezTo>
                  <a:pt x="154386" y="224557"/>
                  <a:pt x="171142" y="230815"/>
                  <a:pt x="188590" y="234086"/>
                </a:cubicBezTo>
                <a:cubicBezTo>
                  <a:pt x="210293" y="238155"/>
                  <a:pt x="232481" y="238963"/>
                  <a:pt x="254427" y="241401"/>
                </a:cubicBezTo>
                <a:cubicBezTo>
                  <a:pt x="286459" y="273435"/>
                  <a:pt x="249203" y="242030"/>
                  <a:pt x="320263" y="263347"/>
                </a:cubicBezTo>
                <a:cubicBezTo>
                  <a:pt x="328684" y="265873"/>
                  <a:pt x="334894" y="273100"/>
                  <a:pt x="342209" y="277977"/>
                </a:cubicBezTo>
                <a:cubicBezTo>
                  <a:pt x="381223" y="275539"/>
                  <a:pt x="420376" y="274754"/>
                  <a:pt x="459252" y="270662"/>
                </a:cubicBezTo>
                <a:cubicBezTo>
                  <a:pt x="466921" y="269855"/>
                  <a:pt x="473504" y="262834"/>
                  <a:pt x="481198" y="263347"/>
                </a:cubicBezTo>
                <a:cubicBezTo>
                  <a:pt x="510797" y="265320"/>
                  <a:pt x="539679" y="273351"/>
                  <a:pt x="568980" y="277977"/>
                </a:cubicBezTo>
                <a:cubicBezTo>
                  <a:pt x="586011" y="280666"/>
                  <a:pt x="603118" y="282854"/>
                  <a:pt x="620187" y="285292"/>
                </a:cubicBezTo>
                <a:cubicBezTo>
                  <a:pt x="627502" y="290169"/>
                  <a:pt x="634098" y="296352"/>
                  <a:pt x="642132" y="299923"/>
                </a:cubicBezTo>
                <a:cubicBezTo>
                  <a:pt x="682401" y="317821"/>
                  <a:pt x="714781" y="318939"/>
                  <a:pt x="759175" y="329184"/>
                </a:cubicBezTo>
                <a:cubicBezTo>
                  <a:pt x="766689" y="330918"/>
                  <a:pt x="774224" y="333051"/>
                  <a:pt x="781121" y="336499"/>
                </a:cubicBezTo>
                <a:cubicBezTo>
                  <a:pt x="788985" y="340431"/>
                  <a:pt x="794585" y="348816"/>
                  <a:pt x="803067" y="351129"/>
                </a:cubicBezTo>
                <a:cubicBezTo>
                  <a:pt x="822033" y="356301"/>
                  <a:pt x="842081" y="356006"/>
                  <a:pt x="861588" y="358444"/>
                </a:cubicBezTo>
                <a:cubicBezTo>
                  <a:pt x="913054" y="392755"/>
                  <a:pt x="847797" y="353273"/>
                  <a:pt x="920110" y="380390"/>
                </a:cubicBezTo>
                <a:cubicBezTo>
                  <a:pt x="928342" y="383477"/>
                  <a:pt x="934192" y="391088"/>
                  <a:pt x="942055" y="395020"/>
                </a:cubicBezTo>
                <a:cubicBezTo>
                  <a:pt x="980039" y="414012"/>
                  <a:pt x="950056" y="388391"/>
                  <a:pt x="978631" y="416966"/>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377492" y="0"/>
            <a:ext cx="1905000" cy="461665"/>
          </a:xfrm>
          <a:prstGeom prst="rect">
            <a:avLst/>
          </a:prstGeom>
          <a:solidFill>
            <a:srgbClr val="FFFF00"/>
          </a:solidFill>
        </p:spPr>
        <p:txBody>
          <a:bodyPr wrap="square" rtlCol="0">
            <a:spAutoFit/>
          </a:bodyPr>
          <a:lstStyle/>
          <a:p>
            <a:r>
              <a:rPr lang="en-US" sz="2400" b="1" dirty="0" smtClean="0"/>
              <a:t>Maria’s River</a:t>
            </a:r>
            <a:endParaRPr lang="en-US" sz="2400" b="1" dirty="0"/>
          </a:p>
        </p:txBody>
      </p:sp>
      <p:sp>
        <p:nvSpPr>
          <p:cNvPr id="56" name="TextBox 55"/>
          <p:cNvSpPr txBox="1"/>
          <p:nvPr/>
        </p:nvSpPr>
        <p:spPr>
          <a:xfrm>
            <a:off x="3409121" y="1295400"/>
            <a:ext cx="2057399" cy="461665"/>
          </a:xfrm>
          <a:prstGeom prst="rect">
            <a:avLst/>
          </a:prstGeom>
          <a:solidFill>
            <a:srgbClr val="FFFF00"/>
          </a:solidFill>
        </p:spPr>
        <p:txBody>
          <a:bodyPr wrap="square" rtlCol="0">
            <a:spAutoFit/>
          </a:bodyPr>
          <a:lstStyle/>
          <a:p>
            <a:r>
              <a:rPr lang="en-US" sz="2400" b="1" dirty="0" smtClean="0"/>
              <a:t>Missouri River</a:t>
            </a:r>
            <a:endParaRPr lang="en-US" sz="2400" b="1" dirty="0"/>
          </a:p>
        </p:txBody>
      </p:sp>
      <p:sp>
        <p:nvSpPr>
          <p:cNvPr id="57" name="TextBox 56"/>
          <p:cNvSpPr txBox="1"/>
          <p:nvPr/>
        </p:nvSpPr>
        <p:spPr>
          <a:xfrm>
            <a:off x="1965863" y="3096465"/>
            <a:ext cx="2442977" cy="461665"/>
          </a:xfrm>
          <a:prstGeom prst="rect">
            <a:avLst/>
          </a:prstGeom>
          <a:solidFill>
            <a:srgbClr val="FFFF00"/>
          </a:solidFill>
        </p:spPr>
        <p:txBody>
          <a:bodyPr wrap="square" rtlCol="0">
            <a:spAutoFit/>
          </a:bodyPr>
          <a:lstStyle/>
          <a:p>
            <a:r>
              <a:rPr lang="en-US" sz="2400" b="1" dirty="0" smtClean="0"/>
              <a:t>Yellowstone River</a:t>
            </a:r>
            <a:endParaRPr lang="en-US" sz="2400" b="1" dirty="0"/>
          </a:p>
        </p:txBody>
      </p:sp>
      <p:sp>
        <p:nvSpPr>
          <p:cNvPr id="33" name="TextBox 32"/>
          <p:cNvSpPr txBox="1"/>
          <p:nvPr/>
        </p:nvSpPr>
        <p:spPr>
          <a:xfrm>
            <a:off x="0" y="4267200"/>
            <a:ext cx="9144000" cy="2400657"/>
          </a:xfrm>
          <a:prstGeom prst="rect">
            <a:avLst/>
          </a:prstGeom>
          <a:noFill/>
          <a:effectLst/>
        </p:spPr>
        <p:txBody>
          <a:bodyPr wrap="square" rtlCol="0">
            <a:spAutoFit/>
          </a:bodyPr>
          <a:lstStyle/>
          <a:p>
            <a:pPr marL="168275" indent="-168275">
              <a:spcAft>
                <a:spcPts val="600"/>
              </a:spcAft>
              <a:buFont typeface="Arial" pitchFamily="34" charset="0"/>
              <a:buChar char="•"/>
            </a:pPr>
            <a:r>
              <a:rPr lang="en-US" sz="2800" b="1" dirty="0" smtClean="0">
                <a:ln>
                  <a:solidFill>
                    <a:schemeClr val="tx1"/>
                  </a:solidFill>
                </a:ln>
                <a:solidFill>
                  <a:srgbClr val="FF0000"/>
                </a:solidFill>
                <a:effectLst>
                  <a:outerShdw dist="50800" dir="5400000" algn="ctr" rotWithShape="0">
                    <a:schemeClr val="tx1"/>
                  </a:outerShdw>
                </a:effectLst>
              </a:rPr>
              <a:t>On the shore </a:t>
            </a:r>
            <a:r>
              <a:rPr lang="en-US" sz="2800" b="1" dirty="0" smtClean="0"/>
              <a:t>we see </a:t>
            </a:r>
            <a:r>
              <a:rPr lang="en-US" sz="2800" b="1" dirty="0" smtClean="0">
                <a:ln>
                  <a:solidFill>
                    <a:schemeClr val="tx1"/>
                  </a:solidFill>
                </a:ln>
                <a:solidFill>
                  <a:srgbClr val="FF0000"/>
                </a:solidFill>
                <a:effectLst>
                  <a:outerShdw dist="50800" dir="5400000" algn="ctr" rotWithShape="0">
                    <a:schemeClr val="tx1"/>
                  </a:outerShdw>
                </a:effectLst>
              </a:rPr>
              <a:t>wild game hung on a pole</a:t>
            </a:r>
            <a:endParaRPr lang="en-US" sz="2800" b="1" dirty="0" smtClean="0"/>
          </a:p>
          <a:p>
            <a:pPr marL="168275" indent="-168275">
              <a:spcAft>
                <a:spcPts val="600"/>
              </a:spcAft>
              <a:buFont typeface="Arial" pitchFamily="34" charset="0"/>
              <a:buChar char="•"/>
            </a:pPr>
            <a:r>
              <a:rPr lang="en-US" sz="2800" b="1" dirty="0" smtClean="0"/>
              <a:t>Going ashore we find tracks of two men, a campfire still blazing, Gibson’s hat . . . </a:t>
            </a:r>
            <a:r>
              <a:rPr lang="en-US" sz="2800" b="1" dirty="0" smtClean="0">
                <a:ln>
                  <a:solidFill>
                    <a:schemeClr val="tx1"/>
                  </a:solidFill>
                </a:ln>
                <a:solidFill>
                  <a:srgbClr val="FF0000"/>
                </a:solidFill>
                <a:effectLst>
                  <a:outerShdw dist="50800" dir="5400000" algn="ctr" rotWithShape="0">
                    <a:schemeClr val="tx1"/>
                  </a:outerShdw>
                </a:effectLst>
              </a:rPr>
              <a:t>but no Captain Clark</a:t>
            </a:r>
          </a:p>
          <a:p>
            <a:pPr marL="168275" indent="-168275">
              <a:spcAft>
                <a:spcPts val="600"/>
              </a:spcAft>
              <a:buFont typeface="Arial" pitchFamily="34" charset="0"/>
              <a:buChar char="•"/>
            </a:pPr>
            <a:r>
              <a:rPr lang="en-US" sz="2800" b="1" dirty="0" smtClean="0">
                <a:ln>
                  <a:solidFill>
                    <a:schemeClr val="tx1"/>
                  </a:solidFill>
                </a:ln>
                <a:solidFill>
                  <a:srgbClr val="FF0000"/>
                </a:solidFill>
                <a:effectLst>
                  <a:outerShdw dist="50800" dir="5400000" algn="ctr" rotWithShape="0">
                    <a:schemeClr val="tx1"/>
                  </a:outerShdw>
                </a:effectLst>
              </a:rPr>
              <a:t>Lewis and </a:t>
            </a:r>
            <a:r>
              <a:rPr lang="en-US" sz="2800" b="1" dirty="0" err="1" smtClean="0">
                <a:ln>
                  <a:solidFill>
                    <a:schemeClr val="tx1"/>
                  </a:solidFill>
                </a:ln>
                <a:solidFill>
                  <a:srgbClr val="FF0000"/>
                </a:solidFill>
                <a:effectLst>
                  <a:outerShdw dist="50800" dir="5400000" algn="ctr" rotWithShape="0">
                    <a:schemeClr val="tx1"/>
                  </a:outerShdw>
                </a:effectLst>
              </a:rPr>
              <a:t>Cruzatte</a:t>
            </a:r>
            <a:r>
              <a:rPr lang="en-US" sz="2800" b="1" dirty="0" smtClean="0">
                <a:ln>
                  <a:solidFill>
                    <a:schemeClr val="tx1"/>
                  </a:solidFill>
                </a:ln>
                <a:solidFill>
                  <a:srgbClr val="FF0000"/>
                </a:solidFill>
                <a:effectLst>
                  <a:outerShdw dist="50800" dir="5400000" algn="ctr" rotWithShape="0">
                    <a:schemeClr val="tx1"/>
                  </a:outerShdw>
                </a:effectLst>
              </a:rPr>
              <a:t> hunt elk</a:t>
            </a:r>
            <a:r>
              <a:rPr lang="en-US" sz="2800" b="1" dirty="0" smtClean="0"/>
              <a:t>; Lewis kills one and </a:t>
            </a:r>
            <a:r>
              <a:rPr lang="en-US" sz="2800" b="1" dirty="0" err="1" smtClean="0"/>
              <a:t>Cruzatte</a:t>
            </a:r>
            <a:r>
              <a:rPr lang="en-US" sz="2800" b="1" dirty="0" smtClean="0"/>
              <a:t> wounds one; </a:t>
            </a:r>
            <a:r>
              <a:rPr lang="en-US" sz="2800" b="1" dirty="0" smtClean="0">
                <a:ln>
                  <a:solidFill>
                    <a:schemeClr val="tx1"/>
                  </a:solidFill>
                </a:ln>
                <a:solidFill>
                  <a:srgbClr val="FF0000"/>
                </a:solidFill>
                <a:effectLst>
                  <a:outerShdw dist="50800" dir="5400000" algn="ctr" rotWithShape="0">
                    <a:schemeClr val="tx1"/>
                  </a:outerShdw>
                </a:effectLst>
              </a:rPr>
              <a:t>they split up</a:t>
            </a:r>
            <a:r>
              <a:rPr lang="en-US" sz="2800" b="1" dirty="0" smtClean="0"/>
              <a:t> to find the wounded elk</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left)">
                                      <p:cBhvr>
                                        <p:cTn id="7" dur="10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Effect transition="in" filter="wipe(left)">
                                      <p:cBhvr>
                                        <p:cTn id="12" dur="1000"/>
                                        <p:tgtEl>
                                          <p:spTgt spid="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xEl>
                                              <p:pRg st="2" end="2"/>
                                            </p:txEl>
                                          </p:spTgt>
                                        </p:tgtEl>
                                        <p:attrNameLst>
                                          <p:attrName>style.visibility</p:attrName>
                                        </p:attrNameLst>
                                      </p:cBhvr>
                                      <p:to>
                                        <p:strVal val="visible"/>
                                      </p:to>
                                    </p:set>
                                    <p:animEffect transition="in" filter="wipe(left)">
                                      <p:cBhvr>
                                        <p:cTn id="17" dur="1000"/>
                                        <p:tgtEl>
                                          <p:spTgt spid="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0" y="1158449"/>
            <a:ext cx="9144000" cy="2371332"/>
            <a:chOff x="0" y="1091381"/>
            <a:chExt cx="10009239" cy="2595716"/>
          </a:xfrm>
        </p:grpSpPr>
        <p:pic>
          <p:nvPicPr>
            <p:cNvPr id="26" name="Picture 16" descr="Image map with same links provided elsewhere on this page"/>
            <p:cNvPicPr>
              <a:picLocks noChangeAspect="1" noChangeArrowheads="1"/>
            </p:cNvPicPr>
            <p:nvPr/>
          </p:nvPicPr>
          <p:blipFill>
            <a:blip r:embed="rId3" cstate="screen"/>
            <a:srcRect/>
            <a:stretch>
              <a:fillRect/>
            </a:stretch>
          </p:blipFill>
          <p:spPr bwMode="auto">
            <a:xfrm>
              <a:off x="0" y="1174359"/>
              <a:ext cx="4552950" cy="2400301"/>
            </a:xfrm>
            <a:prstGeom prst="rect">
              <a:avLst/>
            </a:prstGeom>
            <a:noFill/>
          </p:spPr>
        </p:pic>
        <p:pic>
          <p:nvPicPr>
            <p:cNvPr id="27" name="Picture 10" descr="Image map with same links provided elsewhere on this page"/>
            <p:cNvPicPr>
              <a:picLocks noChangeAspect="1" noChangeArrowheads="1"/>
            </p:cNvPicPr>
            <p:nvPr/>
          </p:nvPicPr>
          <p:blipFill>
            <a:blip r:embed="rId4" cstate="screen"/>
            <a:srcRect/>
            <a:stretch>
              <a:fillRect/>
            </a:stretch>
          </p:blipFill>
          <p:spPr bwMode="auto">
            <a:xfrm>
              <a:off x="4551570" y="1214073"/>
              <a:ext cx="4524655" cy="2357021"/>
            </a:xfrm>
            <a:prstGeom prst="rect">
              <a:avLst/>
            </a:prstGeom>
            <a:noFill/>
          </p:spPr>
        </p:pic>
        <p:grpSp>
          <p:nvGrpSpPr>
            <p:cNvPr id="3" name="Group 35"/>
            <p:cNvGrpSpPr/>
            <p:nvPr/>
          </p:nvGrpSpPr>
          <p:grpSpPr>
            <a:xfrm>
              <a:off x="8497315" y="1091381"/>
              <a:ext cx="1511924" cy="2595716"/>
              <a:chOff x="8497315" y="1091381"/>
              <a:chExt cx="1511924" cy="2595716"/>
            </a:xfrm>
          </p:grpSpPr>
          <p:pic>
            <p:nvPicPr>
              <p:cNvPr id="29" name="Picture 3"/>
              <p:cNvPicPr>
                <a:picLocks noChangeAspect="1" noChangeArrowheads="1"/>
              </p:cNvPicPr>
              <p:nvPr/>
            </p:nvPicPr>
            <p:blipFill>
              <a:blip r:embed="rId5" cstate="screen"/>
              <a:srcRect/>
              <a:stretch>
                <a:fillRect/>
              </a:stretch>
            </p:blipFill>
            <p:spPr bwMode="auto">
              <a:xfrm>
                <a:off x="8497315" y="1091381"/>
                <a:ext cx="1511924" cy="2595716"/>
              </a:xfrm>
              <a:prstGeom prst="rect">
                <a:avLst/>
              </a:prstGeom>
              <a:noFill/>
              <a:ln w="9525">
                <a:noFill/>
                <a:miter lim="800000"/>
                <a:headEnd/>
                <a:tailEnd/>
              </a:ln>
            </p:spPr>
          </p:pic>
          <p:grpSp>
            <p:nvGrpSpPr>
              <p:cNvPr id="4" name="Group 34"/>
              <p:cNvGrpSpPr/>
              <p:nvPr/>
            </p:nvGrpSpPr>
            <p:grpSpPr>
              <a:xfrm>
                <a:off x="8614791" y="1472472"/>
                <a:ext cx="319869" cy="219884"/>
                <a:chOff x="8614791" y="1472472"/>
                <a:chExt cx="319869" cy="219884"/>
              </a:xfrm>
            </p:grpSpPr>
            <p:grpSp>
              <p:nvGrpSpPr>
                <p:cNvPr id="5" name="Group 25"/>
                <p:cNvGrpSpPr/>
                <p:nvPr/>
              </p:nvGrpSpPr>
              <p:grpSpPr>
                <a:xfrm>
                  <a:off x="8614791" y="1476911"/>
                  <a:ext cx="319869" cy="215445"/>
                  <a:chOff x="7933337" y="1393468"/>
                  <a:chExt cx="319869" cy="215445"/>
                </a:xfrm>
              </p:grpSpPr>
              <p:sp>
                <p:nvSpPr>
                  <p:cNvPr id="34" name="Oval 33"/>
                  <p:cNvSpPr/>
                  <p:nvPr/>
                </p:nvSpPr>
                <p:spPr>
                  <a:xfrm>
                    <a:off x="8014037" y="1439398"/>
                    <a:ext cx="142549" cy="139072"/>
                  </a:xfrm>
                  <a:prstGeom prst="ellipse">
                    <a:avLst/>
                  </a:prstGeom>
                  <a:solidFill>
                    <a:srgbClr val="B0585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dirty="0"/>
                  </a:p>
                </p:txBody>
              </p:sp>
              <p:sp>
                <p:nvSpPr>
                  <p:cNvPr id="35" name="TextBox 34"/>
                  <p:cNvSpPr txBox="1"/>
                  <p:nvPr/>
                </p:nvSpPr>
                <p:spPr>
                  <a:xfrm>
                    <a:off x="7933337" y="1393468"/>
                    <a:ext cx="319869" cy="215445"/>
                  </a:xfrm>
                  <a:prstGeom prst="rect">
                    <a:avLst/>
                  </a:prstGeom>
                  <a:noFill/>
                </p:spPr>
                <p:txBody>
                  <a:bodyPr wrap="square" rtlCol="0">
                    <a:spAutoFit/>
                  </a:bodyPr>
                  <a:lstStyle/>
                  <a:p>
                    <a:r>
                      <a:rPr lang="en-US" sz="800" b="1" dirty="0" smtClean="0">
                        <a:solidFill>
                          <a:srgbClr val="F68E38"/>
                        </a:solidFill>
                        <a:effectLst>
                          <a:outerShdw blurRad="50800" dist="38100" dir="10800000" algn="r" rotWithShape="0">
                            <a:prstClr val="black"/>
                          </a:outerShdw>
                        </a:effectLst>
                      </a:rPr>
                      <a:t>75</a:t>
                    </a:r>
                    <a:endParaRPr lang="en-US" sz="800" b="1" dirty="0">
                      <a:solidFill>
                        <a:srgbClr val="F68E38"/>
                      </a:solidFill>
                      <a:effectLst>
                        <a:outerShdw blurRad="50800" dist="38100" dir="10800000" algn="r" rotWithShape="0">
                          <a:prstClr val="black"/>
                        </a:outerShdw>
                      </a:effectLst>
                    </a:endParaRPr>
                  </a:p>
                </p:txBody>
              </p:sp>
            </p:grpSp>
            <p:cxnSp>
              <p:nvCxnSpPr>
                <p:cNvPr id="33" name="Straight Connector 32"/>
                <p:cNvCxnSpPr/>
                <p:nvPr/>
              </p:nvCxnSpPr>
              <p:spPr>
                <a:xfrm flipH="1">
                  <a:off x="8824348" y="1472472"/>
                  <a:ext cx="104807" cy="81226"/>
                </a:xfrm>
                <a:prstGeom prst="line">
                  <a:avLst/>
                </a:prstGeom>
                <a:ln>
                  <a:solidFill>
                    <a:srgbClr val="5F5F5F"/>
                  </a:solidFill>
                </a:ln>
              </p:spPr>
              <p:style>
                <a:lnRef idx="1">
                  <a:schemeClr val="accent1"/>
                </a:lnRef>
                <a:fillRef idx="0">
                  <a:schemeClr val="accent1"/>
                </a:fillRef>
                <a:effectRef idx="0">
                  <a:schemeClr val="accent1"/>
                </a:effectRef>
                <a:fontRef idx="minor">
                  <a:schemeClr val="tx1"/>
                </a:fontRef>
              </p:style>
            </p:cxnSp>
          </p:grpSp>
        </p:grpSp>
      </p:grpSp>
      <p:sp>
        <p:nvSpPr>
          <p:cNvPr id="9" name="TextBox 8"/>
          <p:cNvSpPr txBox="1"/>
          <p:nvPr/>
        </p:nvSpPr>
        <p:spPr>
          <a:xfrm>
            <a:off x="0" y="3581400"/>
            <a:ext cx="9144000" cy="2354491"/>
          </a:xfrm>
          <a:prstGeom prst="rect">
            <a:avLst/>
          </a:prstGeom>
          <a:noFill/>
          <a:effectLst/>
        </p:spPr>
        <p:txBody>
          <a:bodyPr wrap="square" rtlCol="0">
            <a:spAutoFit/>
          </a:bodyPr>
          <a:lstStyle/>
          <a:p>
            <a:pPr marL="168275" indent="-168275">
              <a:spcAft>
                <a:spcPts val="600"/>
              </a:spcAft>
            </a:pPr>
            <a:r>
              <a:rPr lang="en-US" sz="3200" b="1" dirty="0" smtClean="0"/>
              <a:t>			</a:t>
            </a:r>
            <a:r>
              <a:rPr lang="en-US" sz="3600" b="1" dirty="0" smtClean="0"/>
              <a:t>Leaving in March implies: </a:t>
            </a:r>
          </a:p>
          <a:p>
            <a:pPr marL="400050" lvl="2" indent="-234950">
              <a:spcAft>
                <a:spcPts val="600"/>
              </a:spcAft>
              <a:buFont typeface="Arial" pitchFamily="34" charset="0"/>
              <a:buChar char="•"/>
              <a:tabLst>
                <a:tab pos="398463" algn="l"/>
              </a:tabLst>
            </a:pPr>
            <a:r>
              <a:rPr lang="en-US" sz="3200" b="1" dirty="0" smtClean="0"/>
              <a:t>There will be no </a:t>
            </a:r>
            <a:r>
              <a:rPr lang="en-US" sz="3200" b="1" dirty="0" smtClean="0">
                <a:ln>
                  <a:solidFill>
                    <a:schemeClr val="tx1"/>
                  </a:solidFill>
                </a:ln>
                <a:solidFill>
                  <a:srgbClr val="FF0000"/>
                </a:solidFill>
                <a:effectLst>
                  <a:outerShdw dist="50800" dir="5400000" algn="ctr" rotWithShape="0">
                    <a:schemeClr val="tx1"/>
                  </a:outerShdw>
                </a:effectLst>
              </a:rPr>
              <a:t>salmon to eat on the journey</a:t>
            </a:r>
          </a:p>
          <a:p>
            <a:pPr marL="400050" lvl="2" indent="-234950">
              <a:spcAft>
                <a:spcPts val="600"/>
              </a:spcAft>
              <a:buFont typeface="Arial" pitchFamily="34" charset="0"/>
              <a:buChar char="•"/>
              <a:tabLst>
                <a:tab pos="398463" algn="l"/>
              </a:tabLst>
            </a:pPr>
            <a:r>
              <a:rPr lang="en-US" sz="3200" b="1" dirty="0" smtClean="0"/>
              <a:t>There still may be </a:t>
            </a:r>
            <a:r>
              <a:rPr lang="en-US" sz="3200" b="1" dirty="0" smtClean="0">
                <a:ln>
                  <a:solidFill>
                    <a:schemeClr val="tx1"/>
                  </a:solidFill>
                </a:ln>
                <a:solidFill>
                  <a:srgbClr val="FF0000"/>
                </a:solidFill>
                <a:effectLst>
                  <a:outerShdw dist="50800" dir="5400000" algn="ctr" rotWithShape="0">
                    <a:schemeClr val="tx1"/>
                  </a:outerShdw>
                </a:effectLst>
              </a:rPr>
              <a:t>snow in the  Bitterroots</a:t>
            </a:r>
          </a:p>
          <a:p>
            <a:pPr marL="400050" lvl="2" indent="-234950">
              <a:spcAft>
                <a:spcPts val="600"/>
              </a:spcAft>
              <a:buFont typeface="Arial" pitchFamily="34" charset="0"/>
              <a:buChar char="•"/>
              <a:tabLst>
                <a:tab pos="398463" algn="l"/>
              </a:tabLst>
            </a:pPr>
            <a:r>
              <a:rPr lang="en-US" sz="3200" b="1" dirty="0" smtClean="0"/>
              <a:t>Hope to reach the Nez Perce &amp;  </a:t>
            </a:r>
            <a:r>
              <a:rPr lang="en-US" sz="3200" b="1" dirty="0" smtClean="0">
                <a:ln>
                  <a:solidFill>
                    <a:schemeClr val="tx1"/>
                  </a:solidFill>
                </a:ln>
                <a:solidFill>
                  <a:srgbClr val="FF0000"/>
                </a:solidFill>
                <a:effectLst>
                  <a:outerShdw dist="50800" dir="5400000" algn="ctr" rotWithShape="0">
                    <a:schemeClr val="tx1"/>
                  </a:outerShdw>
                </a:effectLst>
              </a:rPr>
              <a:t>collect our horses</a:t>
            </a:r>
          </a:p>
        </p:txBody>
      </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March 22 - 31, 1806</a:t>
            </a:r>
          </a:p>
        </p:txBody>
      </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useBgFill="1">
        <p:nvSpPr>
          <p:cNvPr id="20"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Heading up the Columbia!</a:t>
            </a:r>
            <a:endParaRPr lang="en-US" sz="4000" b="1" dirty="0">
              <a:ln>
                <a:solidFill>
                  <a:schemeClr val="tx1"/>
                </a:solidFill>
              </a:ln>
              <a:solidFill>
                <a:srgbClr val="FF0000"/>
              </a:solidFill>
              <a:effectLst>
                <a:outerShdw dist="50800" dir="5400000" algn="ctr" rotWithShape="0">
                  <a:schemeClr val="tx1"/>
                </a:outerShdw>
              </a:effectLst>
            </a:endParaRPr>
          </a:p>
        </p:txBody>
      </p:sp>
      <p:sp>
        <p:nvSpPr>
          <p:cNvPr id="23" name="Oval 22"/>
          <p:cNvSpPr/>
          <p:nvPr/>
        </p:nvSpPr>
        <p:spPr>
          <a:xfrm>
            <a:off x="1198507" y="2592048"/>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98196" y="2056285"/>
            <a:ext cx="868062" cy="539719"/>
          </a:xfrm>
          <a:custGeom>
            <a:avLst/>
            <a:gdLst>
              <a:gd name="connsiteX0" fmla="*/ 3248 w 868062"/>
              <a:gd name="connsiteY0" fmla="*/ 178419 h 539719"/>
              <a:gd name="connsiteX1" fmla="*/ 3248 w 868062"/>
              <a:gd name="connsiteY1" fmla="*/ 178419 h 539719"/>
              <a:gd name="connsiteX2" fmla="*/ 7708 w 868062"/>
              <a:gd name="connsiteY2" fmla="*/ 138275 h 539719"/>
              <a:gd name="connsiteX3" fmla="*/ 12169 w 868062"/>
              <a:gd name="connsiteY3" fmla="*/ 26763 h 539719"/>
              <a:gd name="connsiteX4" fmla="*/ 47853 w 868062"/>
              <a:gd name="connsiteY4" fmla="*/ 22302 h 539719"/>
              <a:gd name="connsiteX5" fmla="*/ 70155 w 868062"/>
              <a:gd name="connsiteY5" fmla="*/ 13381 h 539719"/>
              <a:gd name="connsiteX6" fmla="*/ 92458 w 868062"/>
              <a:gd name="connsiteY6" fmla="*/ 8921 h 539719"/>
              <a:gd name="connsiteX7" fmla="*/ 123681 w 868062"/>
              <a:gd name="connsiteY7" fmla="*/ 0 h 539719"/>
              <a:gd name="connsiteX8" fmla="*/ 137063 w 868062"/>
              <a:gd name="connsiteY8" fmla="*/ 4460 h 539719"/>
              <a:gd name="connsiteX9" fmla="*/ 141523 w 868062"/>
              <a:gd name="connsiteY9" fmla="*/ 17842 h 539719"/>
              <a:gd name="connsiteX10" fmla="*/ 168286 w 868062"/>
              <a:gd name="connsiteY10" fmla="*/ 26763 h 539719"/>
              <a:gd name="connsiteX11" fmla="*/ 235193 w 868062"/>
              <a:gd name="connsiteY11" fmla="*/ 22302 h 539719"/>
              <a:gd name="connsiteX12" fmla="*/ 248575 w 868062"/>
              <a:gd name="connsiteY12" fmla="*/ 13381 h 539719"/>
              <a:gd name="connsiteX13" fmla="*/ 270877 w 868062"/>
              <a:gd name="connsiteY13" fmla="*/ 8921 h 539719"/>
              <a:gd name="connsiteX14" fmla="*/ 319943 w 868062"/>
              <a:gd name="connsiteY14" fmla="*/ 17842 h 539719"/>
              <a:gd name="connsiteX15" fmla="*/ 324403 w 868062"/>
              <a:gd name="connsiteY15" fmla="*/ 35684 h 539719"/>
              <a:gd name="connsiteX16" fmla="*/ 346705 w 868062"/>
              <a:gd name="connsiteY16" fmla="*/ 62447 h 539719"/>
              <a:gd name="connsiteX17" fmla="*/ 364547 w 868062"/>
              <a:gd name="connsiteY17" fmla="*/ 66907 h 539719"/>
              <a:gd name="connsiteX18" fmla="*/ 391310 w 868062"/>
              <a:gd name="connsiteY18" fmla="*/ 80289 h 539719"/>
              <a:gd name="connsiteX19" fmla="*/ 404692 w 868062"/>
              <a:gd name="connsiteY19" fmla="*/ 89210 h 539719"/>
              <a:gd name="connsiteX20" fmla="*/ 426994 w 868062"/>
              <a:gd name="connsiteY20" fmla="*/ 93670 h 539719"/>
              <a:gd name="connsiteX21" fmla="*/ 498362 w 868062"/>
              <a:gd name="connsiteY21" fmla="*/ 98131 h 539719"/>
              <a:gd name="connsiteX22" fmla="*/ 538506 w 868062"/>
              <a:gd name="connsiteY22" fmla="*/ 93670 h 539719"/>
              <a:gd name="connsiteX23" fmla="*/ 547427 w 868062"/>
              <a:gd name="connsiteY23" fmla="*/ 71368 h 539719"/>
              <a:gd name="connsiteX24" fmla="*/ 627716 w 868062"/>
              <a:gd name="connsiteY24" fmla="*/ 80289 h 539719"/>
              <a:gd name="connsiteX25" fmla="*/ 636637 w 868062"/>
              <a:gd name="connsiteY25" fmla="*/ 93670 h 539719"/>
              <a:gd name="connsiteX26" fmla="*/ 650019 w 868062"/>
              <a:gd name="connsiteY26" fmla="*/ 98131 h 539719"/>
              <a:gd name="connsiteX27" fmla="*/ 663400 w 868062"/>
              <a:gd name="connsiteY27" fmla="*/ 107052 h 539719"/>
              <a:gd name="connsiteX28" fmla="*/ 672321 w 868062"/>
              <a:gd name="connsiteY28" fmla="*/ 120433 h 539719"/>
              <a:gd name="connsiteX29" fmla="*/ 685703 w 868062"/>
              <a:gd name="connsiteY29" fmla="*/ 124894 h 539719"/>
              <a:gd name="connsiteX30" fmla="*/ 716926 w 868062"/>
              <a:gd name="connsiteY30" fmla="*/ 138275 h 539719"/>
              <a:gd name="connsiteX31" fmla="*/ 721386 w 868062"/>
              <a:gd name="connsiteY31" fmla="*/ 160577 h 539719"/>
              <a:gd name="connsiteX32" fmla="*/ 743689 w 868062"/>
              <a:gd name="connsiteY32" fmla="*/ 165038 h 539719"/>
              <a:gd name="connsiteX33" fmla="*/ 757070 w 868062"/>
              <a:gd name="connsiteY33" fmla="*/ 173959 h 539719"/>
              <a:gd name="connsiteX34" fmla="*/ 770452 w 868062"/>
              <a:gd name="connsiteY34" fmla="*/ 178419 h 539719"/>
              <a:gd name="connsiteX35" fmla="*/ 788294 w 868062"/>
              <a:gd name="connsiteY35" fmla="*/ 218564 h 539719"/>
              <a:gd name="connsiteX36" fmla="*/ 806136 w 868062"/>
              <a:gd name="connsiteY36" fmla="*/ 236406 h 539719"/>
              <a:gd name="connsiteX37" fmla="*/ 819517 w 868062"/>
              <a:gd name="connsiteY37" fmla="*/ 272090 h 539719"/>
              <a:gd name="connsiteX38" fmla="*/ 828438 w 868062"/>
              <a:gd name="connsiteY38" fmla="*/ 289932 h 539719"/>
              <a:gd name="connsiteX39" fmla="*/ 841820 w 868062"/>
              <a:gd name="connsiteY39" fmla="*/ 316695 h 539719"/>
              <a:gd name="connsiteX40" fmla="*/ 850741 w 868062"/>
              <a:gd name="connsiteY40" fmla="*/ 379141 h 539719"/>
              <a:gd name="connsiteX41" fmla="*/ 859662 w 868062"/>
              <a:gd name="connsiteY41" fmla="*/ 392523 h 539719"/>
              <a:gd name="connsiteX42" fmla="*/ 864122 w 868062"/>
              <a:gd name="connsiteY42" fmla="*/ 539719 h 53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68062" h="539719">
                <a:moveTo>
                  <a:pt x="3248" y="178419"/>
                </a:moveTo>
                <a:lnTo>
                  <a:pt x="3248" y="178419"/>
                </a:lnTo>
                <a:cubicBezTo>
                  <a:pt x="4735" y="165038"/>
                  <a:pt x="6917" y="151715"/>
                  <a:pt x="7708" y="138275"/>
                </a:cubicBezTo>
                <a:cubicBezTo>
                  <a:pt x="9892" y="101139"/>
                  <a:pt x="0" y="61917"/>
                  <a:pt x="12169" y="26763"/>
                </a:cubicBezTo>
                <a:cubicBezTo>
                  <a:pt x="16090" y="15435"/>
                  <a:pt x="35958" y="23789"/>
                  <a:pt x="47853" y="22302"/>
                </a:cubicBezTo>
                <a:cubicBezTo>
                  <a:pt x="55287" y="19328"/>
                  <a:pt x="62486" y="15682"/>
                  <a:pt x="70155" y="13381"/>
                </a:cubicBezTo>
                <a:cubicBezTo>
                  <a:pt x="77417" y="11203"/>
                  <a:pt x="85103" y="10760"/>
                  <a:pt x="92458" y="8921"/>
                </a:cubicBezTo>
                <a:cubicBezTo>
                  <a:pt x="102959" y="6296"/>
                  <a:pt x="113273" y="2974"/>
                  <a:pt x="123681" y="0"/>
                </a:cubicBezTo>
                <a:cubicBezTo>
                  <a:pt x="128142" y="1487"/>
                  <a:pt x="133738" y="1135"/>
                  <a:pt x="137063" y="4460"/>
                </a:cubicBezTo>
                <a:cubicBezTo>
                  <a:pt x="140388" y="7785"/>
                  <a:pt x="137697" y="15109"/>
                  <a:pt x="141523" y="17842"/>
                </a:cubicBezTo>
                <a:cubicBezTo>
                  <a:pt x="149175" y="23308"/>
                  <a:pt x="168286" y="26763"/>
                  <a:pt x="168286" y="26763"/>
                </a:cubicBezTo>
                <a:cubicBezTo>
                  <a:pt x="190588" y="25276"/>
                  <a:pt x="213145" y="25977"/>
                  <a:pt x="235193" y="22302"/>
                </a:cubicBezTo>
                <a:cubicBezTo>
                  <a:pt x="240481" y="21421"/>
                  <a:pt x="243555" y="15263"/>
                  <a:pt x="248575" y="13381"/>
                </a:cubicBezTo>
                <a:cubicBezTo>
                  <a:pt x="255674" y="10719"/>
                  <a:pt x="263443" y="10408"/>
                  <a:pt x="270877" y="8921"/>
                </a:cubicBezTo>
                <a:cubicBezTo>
                  <a:pt x="287232" y="11895"/>
                  <a:pt x="305075" y="10408"/>
                  <a:pt x="319943" y="17842"/>
                </a:cubicBezTo>
                <a:cubicBezTo>
                  <a:pt x="325426" y="20584"/>
                  <a:pt x="321988" y="30049"/>
                  <a:pt x="324403" y="35684"/>
                </a:cubicBezTo>
                <a:cubicBezTo>
                  <a:pt x="327398" y="42673"/>
                  <a:pt x="340624" y="58972"/>
                  <a:pt x="346705" y="62447"/>
                </a:cubicBezTo>
                <a:cubicBezTo>
                  <a:pt x="352028" y="65489"/>
                  <a:pt x="358600" y="65420"/>
                  <a:pt x="364547" y="66907"/>
                </a:cubicBezTo>
                <a:cubicBezTo>
                  <a:pt x="402899" y="92474"/>
                  <a:pt x="354375" y="61821"/>
                  <a:pt x="391310" y="80289"/>
                </a:cubicBezTo>
                <a:cubicBezTo>
                  <a:pt x="396105" y="82687"/>
                  <a:pt x="399672" y="87328"/>
                  <a:pt x="404692" y="89210"/>
                </a:cubicBezTo>
                <a:cubicBezTo>
                  <a:pt x="411791" y="91872"/>
                  <a:pt x="419447" y="92951"/>
                  <a:pt x="426994" y="93670"/>
                </a:cubicBezTo>
                <a:cubicBezTo>
                  <a:pt x="450722" y="95930"/>
                  <a:pt x="474573" y="96644"/>
                  <a:pt x="498362" y="98131"/>
                </a:cubicBezTo>
                <a:cubicBezTo>
                  <a:pt x="511743" y="96644"/>
                  <a:pt x="526686" y="100117"/>
                  <a:pt x="538506" y="93670"/>
                </a:cubicBezTo>
                <a:cubicBezTo>
                  <a:pt x="545535" y="89836"/>
                  <a:pt x="539831" y="73900"/>
                  <a:pt x="547427" y="71368"/>
                </a:cubicBezTo>
                <a:cubicBezTo>
                  <a:pt x="550514" y="70339"/>
                  <a:pt x="620081" y="79335"/>
                  <a:pt x="627716" y="80289"/>
                </a:cubicBezTo>
                <a:cubicBezTo>
                  <a:pt x="630690" y="84749"/>
                  <a:pt x="632451" y="90321"/>
                  <a:pt x="636637" y="93670"/>
                </a:cubicBezTo>
                <a:cubicBezTo>
                  <a:pt x="640309" y="96607"/>
                  <a:pt x="645813" y="96028"/>
                  <a:pt x="650019" y="98131"/>
                </a:cubicBezTo>
                <a:cubicBezTo>
                  <a:pt x="654814" y="100528"/>
                  <a:pt x="658940" y="104078"/>
                  <a:pt x="663400" y="107052"/>
                </a:cubicBezTo>
                <a:cubicBezTo>
                  <a:pt x="666374" y="111512"/>
                  <a:pt x="668135" y="117084"/>
                  <a:pt x="672321" y="120433"/>
                </a:cubicBezTo>
                <a:cubicBezTo>
                  <a:pt x="675993" y="123370"/>
                  <a:pt x="681497" y="122791"/>
                  <a:pt x="685703" y="124894"/>
                </a:cubicBezTo>
                <a:cubicBezTo>
                  <a:pt x="716504" y="140295"/>
                  <a:pt x="679795" y="128993"/>
                  <a:pt x="716926" y="138275"/>
                </a:cubicBezTo>
                <a:cubicBezTo>
                  <a:pt x="718413" y="145709"/>
                  <a:pt x="716025" y="155216"/>
                  <a:pt x="721386" y="160577"/>
                </a:cubicBezTo>
                <a:cubicBezTo>
                  <a:pt x="726747" y="165938"/>
                  <a:pt x="736590" y="162376"/>
                  <a:pt x="743689" y="165038"/>
                </a:cubicBezTo>
                <a:cubicBezTo>
                  <a:pt x="748708" y="166920"/>
                  <a:pt x="752275" y="171562"/>
                  <a:pt x="757070" y="173959"/>
                </a:cubicBezTo>
                <a:cubicBezTo>
                  <a:pt x="761276" y="176062"/>
                  <a:pt x="765991" y="176932"/>
                  <a:pt x="770452" y="178419"/>
                </a:cubicBezTo>
                <a:cubicBezTo>
                  <a:pt x="781068" y="210268"/>
                  <a:pt x="774157" y="197358"/>
                  <a:pt x="788294" y="218564"/>
                </a:cubicBezTo>
                <a:cubicBezTo>
                  <a:pt x="802829" y="262172"/>
                  <a:pt x="779705" y="204689"/>
                  <a:pt x="806136" y="236406"/>
                </a:cubicBezTo>
                <a:cubicBezTo>
                  <a:pt x="811575" y="242933"/>
                  <a:pt x="815596" y="262940"/>
                  <a:pt x="819517" y="272090"/>
                </a:cubicBezTo>
                <a:cubicBezTo>
                  <a:pt x="822136" y="278202"/>
                  <a:pt x="825819" y="283820"/>
                  <a:pt x="828438" y="289932"/>
                </a:cubicBezTo>
                <a:cubicBezTo>
                  <a:pt x="839518" y="315785"/>
                  <a:pt x="824677" y="290979"/>
                  <a:pt x="841820" y="316695"/>
                </a:cubicBezTo>
                <a:cubicBezTo>
                  <a:pt x="842607" y="324569"/>
                  <a:pt x="844413" y="364375"/>
                  <a:pt x="850741" y="379141"/>
                </a:cubicBezTo>
                <a:cubicBezTo>
                  <a:pt x="852853" y="384069"/>
                  <a:pt x="856688" y="388062"/>
                  <a:pt x="859662" y="392523"/>
                </a:cubicBezTo>
                <a:cubicBezTo>
                  <a:pt x="868062" y="468133"/>
                  <a:pt x="864122" y="419203"/>
                  <a:pt x="864122" y="539719"/>
                </a:cubicBezTo>
              </a:path>
            </a:pathLst>
          </a:custGeom>
          <a:ln w="762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Effect transition="in" filter="fade">
                                      <p:cBhvr>
                                        <p:cTn id="13" dur="1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2000"/>
                                        <p:tgtEl>
                                          <p:spTgt spid="18"/>
                                        </p:tgtEl>
                                      </p:cBhvr>
                                    </p:animEffect>
                                  </p:childTnLst>
                                </p:cTn>
                              </p:par>
                            </p:childTnLst>
                          </p:cTn>
                        </p:par>
                        <p:par>
                          <p:cTn id="19" fill="hold">
                            <p:stCondLst>
                              <p:cond delay="2000"/>
                            </p:stCondLst>
                            <p:childTnLst>
                              <p:par>
                                <p:cTn id="20" presetID="26"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80">
                                          <p:stCondLst>
                                            <p:cond delay="0"/>
                                          </p:stCondLst>
                                        </p:cTn>
                                        <p:tgtEl>
                                          <p:spTgt spid="23"/>
                                        </p:tgtEl>
                                      </p:cBhvr>
                                    </p:animEffect>
                                    <p:anim calcmode="lin" valueType="num">
                                      <p:cBhvr>
                                        <p:cTn id="23"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8" dur="26">
                                          <p:stCondLst>
                                            <p:cond delay="650"/>
                                          </p:stCondLst>
                                        </p:cTn>
                                        <p:tgtEl>
                                          <p:spTgt spid="23"/>
                                        </p:tgtEl>
                                      </p:cBhvr>
                                      <p:to x="100000" y="60000"/>
                                    </p:animScale>
                                    <p:animScale>
                                      <p:cBhvr>
                                        <p:cTn id="29" dur="166" decel="50000">
                                          <p:stCondLst>
                                            <p:cond delay="676"/>
                                          </p:stCondLst>
                                        </p:cTn>
                                        <p:tgtEl>
                                          <p:spTgt spid="23"/>
                                        </p:tgtEl>
                                      </p:cBhvr>
                                      <p:to x="100000" y="100000"/>
                                    </p:animScale>
                                    <p:animScale>
                                      <p:cBhvr>
                                        <p:cTn id="30" dur="26">
                                          <p:stCondLst>
                                            <p:cond delay="1312"/>
                                          </p:stCondLst>
                                        </p:cTn>
                                        <p:tgtEl>
                                          <p:spTgt spid="23"/>
                                        </p:tgtEl>
                                      </p:cBhvr>
                                      <p:to x="100000" y="80000"/>
                                    </p:animScale>
                                    <p:animScale>
                                      <p:cBhvr>
                                        <p:cTn id="31" dur="166" decel="50000">
                                          <p:stCondLst>
                                            <p:cond delay="1338"/>
                                          </p:stCondLst>
                                        </p:cTn>
                                        <p:tgtEl>
                                          <p:spTgt spid="23"/>
                                        </p:tgtEl>
                                      </p:cBhvr>
                                      <p:to x="100000" y="100000"/>
                                    </p:animScale>
                                    <p:animScale>
                                      <p:cBhvr>
                                        <p:cTn id="32" dur="26">
                                          <p:stCondLst>
                                            <p:cond delay="1642"/>
                                          </p:stCondLst>
                                        </p:cTn>
                                        <p:tgtEl>
                                          <p:spTgt spid="23"/>
                                        </p:tgtEl>
                                      </p:cBhvr>
                                      <p:to x="100000" y="90000"/>
                                    </p:animScale>
                                    <p:animScale>
                                      <p:cBhvr>
                                        <p:cTn id="33" dur="166" decel="50000">
                                          <p:stCondLst>
                                            <p:cond delay="1668"/>
                                          </p:stCondLst>
                                        </p:cTn>
                                        <p:tgtEl>
                                          <p:spTgt spid="23"/>
                                        </p:tgtEl>
                                      </p:cBhvr>
                                      <p:to x="100000" y="100000"/>
                                    </p:animScale>
                                    <p:animScale>
                                      <p:cBhvr>
                                        <p:cTn id="34" dur="26">
                                          <p:stCondLst>
                                            <p:cond delay="1808"/>
                                          </p:stCondLst>
                                        </p:cTn>
                                        <p:tgtEl>
                                          <p:spTgt spid="23"/>
                                        </p:tgtEl>
                                      </p:cBhvr>
                                      <p:to x="100000" y="95000"/>
                                    </p:animScale>
                                    <p:animScale>
                                      <p:cBhvr>
                                        <p:cTn id="35" dur="166" decel="50000">
                                          <p:stCondLst>
                                            <p:cond delay="1834"/>
                                          </p:stCondLst>
                                        </p:cTn>
                                        <p:tgtEl>
                                          <p:spTgt spid="23"/>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wipe(left)">
                                      <p:cBhvr>
                                        <p:cTn id="40" dur="1000"/>
                                        <p:tgtEl>
                                          <p:spTgt spid="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animEffect transition="in" filter="wipe(left)">
                                      <p:cBhvr>
                                        <p:cTn id="45" dur="1000"/>
                                        <p:tgtEl>
                                          <p:spTgt spid="9">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xEl>
                                              <p:pRg st="2" end="2"/>
                                            </p:txEl>
                                          </p:spTgt>
                                        </p:tgtEl>
                                        <p:attrNameLst>
                                          <p:attrName>style.visibility</p:attrName>
                                        </p:attrNameLst>
                                      </p:cBhvr>
                                      <p:to>
                                        <p:strVal val="visible"/>
                                      </p:to>
                                    </p:set>
                                    <p:animEffect transition="in" filter="wipe(left)">
                                      <p:cBhvr>
                                        <p:cTn id="50" dur="1000"/>
                                        <p:tgtEl>
                                          <p:spTgt spid="9">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9">
                                            <p:txEl>
                                              <p:pRg st="3" end="3"/>
                                            </p:txEl>
                                          </p:spTgt>
                                        </p:tgtEl>
                                        <p:attrNameLst>
                                          <p:attrName>style.visibility</p:attrName>
                                        </p:attrNameLst>
                                      </p:cBhvr>
                                      <p:to>
                                        <p:strVal val="visible"/>
                                      </p:to>
                                    </p:set>
                                    <p:animEffect transition="in" filter="wipe(left)">
                                      <p:cBhvr>
                                        <p:cTn id="55" dur="1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bldP spid="11" grpId="0" animBg="1"/>
      <p:bldP spid="23"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0"/>
            <a:ext cx="9144000" cy="4293704"/>
            <a:chOff x="776749" y="357809"/>
            <a:chExt cx="9144000" cy="4293704"/>
          </a:xfrm>
        </p:grpSpPr>
        <p:pic>
          <p:nvPicPr>
            <p:cNvPr id="24" name="Picture 2" descr="Image map with same links provided elsewhere on this page"/>
            <p:cNvPicPr>
              <a:picLocks noChangeAspect="1" noChangeArrowheads="1"/>
            </p:cNvPicPr>
            <p:nvPr/>
          </p:nvPicPr>
          <p:blipFill>
            <a:blip r:embed="rId3" cstate="print"/>
            <a:srcRect t="6020" r="-2008"/>
            <a:stretch>
              <a:fillRect/>
            </a:stretch>
          </p:blipFill>
          <p:spPr bwMode="auto">
            <a:xfrm>
              <a:off x="5256965" y="357810"/>
              <a:ext cx="4663784" cy="2763078"/>
            </a:xfrm>
            <a:prstGeom prst="rect">
              <a:avLst/>
            </a:prstGeom>
            <a:noFill/>
          </p:spPr>
        </p:pic>
        <p:pic>
          <p:nvPicPr>
            <p:cNvPr id="25" name="Picture 4" descr="Image map with same links provided elsewhere on this page"/>
            <p:cNvPicPr>
              <a:picLocks noChangeAspect="1" noChangeArrowheads="1"/>
            </p:cNvPicPr>
            <p:nvPr/>
          </p:nvPicPr>
          <p:blipFill>
            <a:blip r:embed="rId4" cstate="print"/>
            <a:srcRect t="2560" b="498"/>
            <a:stretch>
              <a:fillRect/>
            </a:stretch>
          </p:blipFill>
          <p:spPr bwMode="auto">
            <a:xfrm>
              <a:off x="776749" y="357809"/>
              <a:ext cx="4572000" cy="4293704"/>
            </a:xfrm>
            <a:prstGeom prst="rect">
              <a:avLst/>
            </a:prstGeom>
            <a:noFill/>
          </p:spPr>
        </p:pic>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21" name="TextBox 20"/>
          <p:cNvSpPr txBox="1">
            <a:spLocks noChangeArrowheads="1"/>
          </p:cNvSpPr>
          <p:nvPr/>
        </p:nvSpPr>
        <p:spPr bwMode="auto">
          <a:xfrm>
            <a:off x="4949686" y="3381765"/>
            <a:ext cx="3548270"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Aug 12</a:t>
            </a:r>
          </a:p>
        </p:txBody>
      </p:sp>
      <p:sp>
        <p:nvSpPr>
          <p:cNvPr id="20" name="TextBox 3"/>
          <p:cNvSpPr txBox="1">
            <a:spLocks noChangeArrowheads="1"/>
          </p:cNvSpPr>
          <p:nvPr/>
        </p:nvSpPr>
        <p:spPr bwMode="auto">
          <a:xfrm>
            <a:off x="4581940" y="2753138"/>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Reconnoiter Mission</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3" name="Group 9"/>
          <p:cNvGrpSpPr/>
          <p:nvPr/>
        </p:nvGrpSpPr>
        <p:grpSpPr>
          <a:xfrm>
            <a:off x="633784" y="3422503"/>
            <a:ext cx="3429000" cy="737175"/>
            <a:chOff x="-533400" y="2885182"/>
            <a:chExt cx="3429000" cy="737175"/>
          </a:xfrm>
        </p:grpSpPr>
        <p:sp>
          <p:nvSpPr>
            <p:cNvPr id="37" name="TextBox 36"/>
            <p:cNvSpPr txBox="1"/>
            <p:nvPr/>
          </p:nvSpPr>
          <p:spPr>
            <a:xfrm>
              <a:off x="-76200" y="3037582"/>
              <a:ext cx="2971800" cy="584775"/>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Camp Fortunate</a:t>
              </a:r>
            </a:p>
          </p:txBody>
        </p:sp>
        <p:sp>
          <p:nvSpPr>
            <p:cNvPr id="38" name="5-Point Star 37"/>
            <p:cNvSpPr/>
            <p:nvPr/>
          </p:nvSpPr>
          <p:spPr>
            <a:xfrm>
              <a:off x="-533400" y="2885182"/>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p:nvPr/>
        </p:nvSpPr>
        <p:spPr>
          <a:xfrm>
            <a:off x="2207201" y="856335"/>
            <a:ext cx="535999" cy="388991"/>
          </a:xfrm>
          <a:custGeom>
            <a:avLst/>
            <a:gdLst>
              <a:gd name="connsiteX0" fmla="*/ 10219 w 535999"/>
              <a:gd name="connsiteY0" fmla="*/ 388620 h 388991"/>
              <a:gd name="connsiteX1" fmla="*/ 10219 w 535999"/>
              <a:gd name="connsiteY1" fmla="*/ 388620 h 388991"/>
              <a:gd name="connsiteX2" fmla="*/ 109279 w 535999"/>
              <a:gd name="connsiteY2" fmla="*/ 373380 h 388991"/>
              <a:gd name="connsiteX3" fmla="*/ 120709 w 535999"/>
              <a:gd name="connsiteY3" fmla="*/ 365760 h 388991"/>
              <a:gd name="connsiteX4" fmla="*/ 132139 w 535999"/>
              <a:gd name="connsiteY4" fmla="*/ 361950 h 388991"/>
              <a:gd name="connsiteX5" fmla="*/ 147379 w 535999"/>
              <a:gd name="connsiteY5" fmla="*/ 342900 h 388991"/>
              <a:gd name="connsiteX6" fmla="*/ 162619 w 535999"/>
              <a:gd name="connsiteY6" fmla="*/ 327660 h 388991"/>
              <a:gd name="connsiteX7" fmla="*/ 170239 w 535999"/>
              <a:gd name="connsiteY7" fmla="*/ 316230 h 388991"/>
              <a:gd name="connsiteX8" fmla="*/ 181669 w 535999"/>
              <a:gd name="connsiteY8" fmla="*/ 312420 h 388991"/>
              <a:gd name="connsiteX9" fmla="*/ 185479 w 535999"/>
              <a:gd name="connsiteY9" fmla="*/ 300990 h 388991"/>
              <a:gd name="connsiteX10" fmla="*/ 193099 w 535999"/>
              <a:gd name="connsiteY10" fmla="*/ 289560 h 388991"/>
              <a:gd name="connsiteX11" fmla="*/ 204529 w 535999"/>
              <a:gd name="connsiteY11" fmla="*/ 266700 h 388991"/>
              <a:gd name="connsiteX12" fmla="*/ 208339 w 535999"/>
              <a:gd name="connsiteY12" fmla="*/ 251460 h 388991"/>
              <a:gd name="connsiteX13" fmla="*/ 212149 w 535999"/>
              <a:gd name="connsiteY13" fmla="*/ 228600 h 388991"/>
              <a:gd name="connsiteX14" fmla="*/ 219769 w 535999"/>
              <a:gd name="connsiteY14" fmla="*/ 217170 h 388991"/>
              <a:gd name="connsiteX15" fmla="*/ 223579 w 535999"/>
              <a:gd name="connsiteY15" fmla="*/ 205740 h 388991"/>
              <a:gd name="connsiteX16" fmla="*/ 246439 w 535999"/>
              <a:gd name="connsiteY16" fmla="*/ 194310 h 388991"/>
              <a:gd name="connsiteX17" fmla="*/ 269299 w 535999"/>
              <a:gd name="connsiteY17" fmla="*/ 182880 h 388991"/>
              <a:gd name="connsiteX18" fmla="*/ 273109 w 535999"/>
              <a:gd name="connsiteY18" fmla="*/ 171450 h 388991"/>
              <a:gd name="connsiteX19" fmla="*/ 330259 w 535999"/>
              <a:gd name="connsiteY19" fmla="*/ 156210 h 388991"/>
              <a:gd name="connsiteX20" fmla="*/ 345499 w 535999"/>
              <a:gd name="connsiteY20" fmla="*/ 133350 h 388991"/>
              <a:gd name="connsiteX21" fmla="*/ 379789 w 535999"/>
              <a:gd name="connsiteY21" fmla="*/ 118110 h 388991"/>
              <a:gd name="connsiteX22" fmla="*/ 440749 w 535999"/>
              <a:gd name="connsiteY22" fmla="*/ 106680 h 388991"/>
              <a:gd name="connsiteX23" fmla="*/ 459799 w 535999"/>
              <a:gd name="connsiteY23" fmla="*/ 99060 h 388991"/>
              <a:gd name="connsiteX24" fmla="*/ 467419 w 535999"/>
              <a:gd name="connsiteY24" fmla="*/ 87630 h 388991"/>
              <a:gd name="connsiteX25" fmla="*/ 478849 w 535999"/>
              <a:gd name="connsiteY25" fmla="*/ 83820 h 388991"/>
              <a:gd name="connsiteX26" fmla="*/ 490279 w 535999"/>
              <a:gd name="connsiteY26" fmla="*/ 76200 h 388991"/>
              <a:gd name="connsiteX27" fmla="*/ 501709 w 535999"/>
              <a:gd name="connsiteY27" fmla="*/ 72390 h 388991"/>
              <a:gd name="connsiteX28" fmla="*/ 513139 w 535999"/>
              <a:gd name="connsiteY28" fmla="*/ 64770 h 388991"/>
              <a:gd name="connsiteX29" fmla="*/ 535999 w 535999"/>
              <a:gd name="connsiteY29" fmla="*/ 57150 h 388991"/>
              <a:gd name="connsiteX30" fmla="*/ 532189 w 535999"/>
              <a:gd name="connsiteY30" fmla="*/ 15240 h 388991"/>
              <a:gd name="connsiteX31" fmla="*/ 524569 w 535999"/>
              <a:gd name="connsiteY31" fmla="*/ 3810 h 388991"/>
              <a:gd name="connsiteX32" fmla="*/ 513139 w 535999"/>
              <a:gd name="connsiteY32" fmla="*/ 0 h 38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5999" h="388991">
                <a:moveTo>
                  <a:pt x="10219" y="388620"/>
                </a:moveTo>
                <a:lnTo>
                  <a:pt x="10219" y="388620"/>
                </a:lnTo>
                <a:cubicBezTo>
                  <a:pt x="76291" y="363843"/>
                  <a:pt x="0" y="388991"/>
                  <a:pt x="109279" y="373380"/>
                </a:cubicBezTo>
                <a:cubicBezTo>
                  <a:pt x="113812" y="372732"/>
                  <a:pt x="116613" y="367808"/>
                  <a:pt x="120709" y="365760"/>
                </a:cubicBezTo>
                <a:cubicBezTo>
                  <a:pt x="124301" y="363964"/>
                  <a:pt x="128329" y="363220"/>
                  <a:pt x="132139" y="361950"/>
                </a:cubicBezTo>
                <a:cubicBezTo>
                  <a:pt x="141716" y="333220"/>
                  <a:pt x="127684" y="367519"/>
                  <a:pt x="147379" y="342900"/>
                </a:cubicBezTo>
                <a:cubicBezTo>
                  <a:pt x="162157" y="324427"/>
                  <a:pt x="137681" y="335973"/>
                  <a:pt x="162619" y="327660"/>
                </a:cubicBezTo>
                <a:cubicBezTo>
                  <a:pt x="165159" y="323850"/>
                  <a:pt x="166663" y="319091"/>
                  <a:pt x="170239" y="316230"/>
                </a:cubicBezTo>
                <a:cubicBezTo>
                  <a:pt x="173375" y="313721"/>
                  <a:pt x="178829" y="315260"/>
                  <a:pt x="181669" y="312420"/>
                </a:cubicBezTo>
                <a:cubicBezTo>
                  <a:pt x="184509" y="309580"/>
                  <a:pt x="183683" y="304582"/>
                  <a:pt x="185479" y="300990"/>
                </a:cubicBezTo>
                <a:cubicBezTo>
                  <a:pt x="187527" y="296894"/>
                  <a:pt x="191051" y="293656"/>
                  <a:pt x="193099" y="289560"/>
                </a:cubicBezTo>
                <a:cubicBezTo>
                  <a:pt x="208873" y="258012"/>
                  <a:pt x="182691" y="299457"/>
                  <a:pt x="204529" y="266700"/>
                </a:cubicBezTo>
                <a:cubicBezTo>
                  <a:pt x="205799" y="261620"/>
                  <a:pt x="207312" y="256595"/>
                  <a:pt x="208339" y="251460"/>
                </a:cubicBezTo>
                <a:cubicBezTo>
                  <a:pt x="209854" y="243885"/>
                  <a:pt x="209706" y="235929"/>
                  <a:pt x="212149" y="228600"/>
                </a:cubicBezTo>
                <a:cubicBezTo>
                  <a:pt x="213597" y="224256"/>
                  <a:pt x="217721" y="221266"/>
                  <a:pt x="219769" y="217170"/>
                </a:cubicBezTo>
                <a:cubicBezTo>
                  <a:pt x="221565" y="213578"/>
                  <a:pt x="221070" y="208876"/>
                  <a:pt x="223579" y="205740"/>
                </a:cubicBezTo>
                <a:cubicBezTo>
                  <a:pt x="230858" y="196641"/>
                  <a:pt x="237236" y="198911"/>
                  <a:pt x="246439" y="194310"/>
                </a:cubicBezTo>
                <a:cubicBezTo>
                  <a:pt x="275982" y="179538"/>
                  <a:pt x="240569" y="192457"/>
                  <a:pt x="269299" y="182880"/>
                </a:cubicBezTo>
                <a:cubicBezTo>
                  <a:pt x="270569" y="179070"/>
                  <a:pt x="269665" y="173516"/>
                  <a:pt x="273109" y="171450"/>
                </a:cubicBezTo>
                <a:cubicBezTo>
                  <a:pt x="289116" y="161846"/>
                  <a:pt x="311936" y="159264"/>
                  <a:pt x="330259" y="156210"/>
                </a:cubicBezTo>
                <a:cubicBezTo>
                  <a:pt x="358955" y="137080"/>
                  <a:pt x="325817" y="162873"/>
                  <a:pt x="345499" y="133350"/>
                </a:cubicBezTo>
                <a:cubicBezTo>
                  <a:pt x="350674" y="125587"/>
                  <a:pt x="375280" y="119613"/>
                  <a:pt x="379789" y="118110"/>
                </a:cubicBezTo>
                <a:cubicBezTo>
                  <a:pt x="414757" y="106454"/>
                  <a:pt x="394657" y="111289"/>
                  <a:pt x="440749" y="106680"/>
                </a:cubicBezTo>
                <a:cubicBezTo>
                  <a:pt x="447099" y="104140"/>
                  <a:pt x="454234" y="103035"/>
                  <a:pt x="459799" y="99060"/>
                </a:cubicBezTo>
                <a:cubicBezTo>
                  <a:pt x="463525" y="96398"/>
                  <a:pt x="463843" y="90491"/>
                  <a:pt x="467419" y="87630"/>
                </a:cubicBezTo>
                <a:cubicBezTo>
                  <a:pt x="470555" y="85121"/>
                  <a:pt x="475257" y="85616"/>
                  <a:pt x="478849" y="83820"/>
                </a:cubicBezTo>
                <a:cubicBezTo>
                  <a:pt x="482945" y="81772"/>
                  <a:pt x="486183" y="78248"/>
                  <a:pt x="490279" y="76200"/>
                </a:cubicBezTo>
                <a:cubicBezTo>
                  <a:pt x="493871" y="74404"/>
                  <a:pt x="498117" y="74186"/>
                  <a:pt x="501709" y="72390"/>
                </a:cubicBezTo>
                <a:cubicBezTo>
                  <a:pt x="505805" y="70342"/>
                  <a:pt x="508955" y="66630"/>
                  <a:pt x="513139" y="64770"/>
                </a:cubicBezTo>
                <a:cubicBezTo>
                  <a:pt x="520479" y="61508"/>
                  <a:pt x="535999" y="57150"/>
                  <a:pt x="535999" y="57150"/>
                </a:cubicBezTo>
                <a:cubicBezTo>
                  <a:pt x="534729" y="43180"/>
                  <a:pt x="535128" y="28956"/>
                  <a:pt x="532189" y="15240"/>
                </a:cubicBezTo>
                <a:cubicBezTo>
                  <a:pt x="531230" y="10763"/>
                  <a:pt x="528145" y="6671"/>
                  <a:pt x="524569" y="3810"/>
                </a:cubicBezTo>
                <a:cubicBezTo>
                  <a:pt x="521433" y="1301"/>
                  <a:pt x="513139" y="0"/>
                  <a:pt x="513139" y="0"/>
                </a:cubicBezTo>
              </a:path>
            </a:pathLst>
          </a:custGeom>
          <a:ln w="76200">
            <a:solidFill>
              <a:schemeClr val="tx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1611630" y="339010"/>
            <a:ext cx="1112520" cy="506810"/>
          </a:xfrm>
          <a:custGeom>
            <a:avLst/>
            <a:gdLst>
              <a:gd name="connsiteX0" fmla="*/ 1112520 w 1112520"/>
              <a:gd name="connsiteY0" fmla="*/ 506810 h 506810"/>
              <a:gd name="connsiteX1" fmla="*/ 1112520 w 1112520"/>
              <a:gd name="connsiteY1" fmla="*/ 506810 h 506810"/>
              <a:gd name="connsiteX2" fmla="*/ 1082040 w 1112520"/>
              <a:gd name="connsiteY2" fmla="*/ 483950 h 506810"/>
              <a:gd name="connsiteX3" fmla="*/ 1062990 w 1112520"/>
              <a:gd name="connsiteY3" fmla="*/ 468710 h 506810"/>
              <a:gd name="connsiteX4" fmla="*/ 1055370 w 1112520"/>
              <a:gd name="connsiteY4" fmla="*/ 457280 h 506810"/>
              <a:gd name="connsiteX5" fmla="*/ 1032510 w 1112520"/>
              <a:gd name="connsiteY5" fmla="*/ 445850 h 506810"/>
              <a:gd name="connsiteX6" fmla="*/ 1036320 w 1112520"/>
              <a:gd name="connsiteY6" fmla="*/ 335360 h 506810"/>
              <a:gd name="connsiteX7" fmla="*/ 1040130 w 1112520"/>
              <a:gd name="connsiteY7" fmla="*/ 323930 h 506810"/>
              <a:gd name="connsiteX8" fmla="*/ 1047750 w 1112520"/>
              <a:gd name="connsiteY8" fmla="*/ 312500 h 506810"/>
              <a:gd name="connsiteX9" fmla="*/ 1051560 w 1112520"/>
              <a:gd name="connsiteY9" fmla="*/ 297260 h 506810"/>
              <a:gd name="connsiteX10" fmla="*/ 1059180 w 1112520"/>
              <a:gd name="connsiteY10" fmla="*/ 285830 h 506810"/>
              <a:gd name="connsiteX11" fmla="*/ 1062990 w 1112520"/>
              <a:gd name="connsiteY11" fmla="*/ 266780 h 506810"/>
              <a:gd name="connsiteX12" fmla="*/ 1055370 w 1112520"/>
              <a:gd name="connsiteY12" fmla="*/ 240110 h 506810"/>
              <a:gd name="connsiteX13" fmla="*/ 1051560 w 1112520"/>
              <a:gd name="connsiteY13" fmla="*/ 228680 h 506810"/>
              <a:gd name="connsiteX14" fmla="*/ 1040130 w 1112520"/>
              <a:gd name="connsiteY14" fmla="*/ 224870 h 506810"/>
              <a:gd name="connsiteX15" fmla="*/ 1021080 w 1112520"/>
              <a:gd name="connsiteY15" fmla="*/ 205820 h 506810"/>
              <a:gd name="connsiteX16" fmla="*/ 990600 w 1112520"/>
              <a:gd name="connsiteY16" fmla="*/ 213440 h 506810"/>
              <a:gd name="connsiteX17" fmla="*/ 933450 w 1112520"/>
              <a:gd name="connsiteY17" fmla="*/ 224870 h 506810"/>
              <a:gd name="connsiteX18" fmla="*/ 922020 w 1112520"/>
              <a:gd name="connsiteY18" fmla="*/ 217250 h 506810"/>
              <a:gd name="connsiteX19" fmla="*/ 910590 w 1112520"/>
              <a:gd name="connsiteY19" fmla="*/ 194390 h 506810"/>
              <a:gd name="connsiteX20" fmla="*/ 895350 w 1112520"/>
              <a:gd name="connsiteY20" fmla="*/ 190580 h 506810"/>
              <a:gd name="connsiteX21" fmla="*/ 826770 w 1112520"/>
              <a:gd name="connsiteY21" fmla="*/ 198200 h 506810"/>
              <a:gd name="connsiteX22" fmla="*/ 815340 w 1112520"/>
              <a:gd name="connsiteY22" fmla="*/ 202010 h 506810"/>
              <a:gd name="connsiteX23" fmla="*/ 781050 w 1112520"/>
              <a:gd name="connsiteY23" fmla="*/ 190580 h 506810"/>
              <a:gd name="connsiteX24" fmla="*/ 762000 w 1112520"/>
              <a:gd name="connsiteY24" fmla="*/ 175340 h 506810"/>
              <a:gd name="connsiteX25" fmla="*/ 750570 w 1112520"/>
              <a:gd name="connsiteY25" fmla="*/ 152480 h 506810"/>
              <a:gd name="connsiteX26" fmla="*/ 727710 w 1112520"/>
              <a:gd name="connsiteY26" fmla="*/ 141050 h 506810"/>
              <a:gd name="connsiteX27" fmla="*/ 716280 w 1112520"/>
              <a:gd name="connsiteY27" fmla="*/ 133430 h 506810"/>
              <a:gd name="connsiteX28" fmla="*/ 681990 w 1112520"/>
              <a:gd name="connsiteY28" fmla="*/ 144860 h 506810"/>
              <a:gd name="connsiteX29" fmla="*/ 666750 w 1112520"/>
              <a:gd name="connsiteY29" fmla="*/ 118190 h 506810"/>
              <a:gd name="connsiteX30" fmla="*/ 575310 w 1112520"/>
              <a:gd name="connsiteY30" fmla="*/ 125810 h 506810"/>
              <a:gd name="connsiteX31" fmla="*/ 434340 w 1112520"/>
              <a:gd name="connsiteY31" fmla="*/ 118190 h 506810"/>
              <a:gd name="connsiteX32" fmla="*/ 415290 w 1112520"/>
              <a:gd name="connsiteY32" fmla="*/ 102950 h 506810"/>
              <a:gd name="connsiteX33" fmla="*/ 369570 w 1112520"/>
              <a:gd name="connsiteY33" fmla="*/ 95330 h 506810"/>
              <a:gd name="connsiteX34" fmla="*/ 316230 w 1112520"/>
              <a:gd name="connsiteY34" fmla="*/ 87710 h 506810"/>
              <a:gd name="connsiteX35" fmla="*/ 304800 w 1112520"/>
              <a:gd name="connsiteY35" fmla="*/ 83900 h 506810"/>
              <a:gd name="connsiteX36" fmla="*/ 281940 w 1112520"/>
              <a:gd name="connsiteY36" fmla="*/ 80090 h 506810"/>
              <a:gd name="connsiteX37" fmla="*/ 243840 w 1112520"/>
              <a:gd name="connsiteY37" fmla="*/ 61040 h 506810"/>
              <a:gd name="connsiteX38" fmla="*/ 209550 w 1112520"/>
              <a:gd name="connsiteY38" fmla="*/ 49610 h 506810"/>
              <a:gd name="connsiteX39" fmla="*/ 152400 w 1112520"/>
              <a:gd name="connsiteY39" fmla="*/ 41990 h 506810"/>
              <a:gd name="connsiteX40" fmla="*/ 148590 w 1112520"/>
              <a:gd name="connsiteY40" fmla="*/ 22940 h 506810"/>
              <a:gd name="connsiteX41" fmla="*/ 87630 w 1112520"/>
              <a:gd name="connsiteY41" fmla="*/ 19130 h 506810"/>
              <a:gd name="connsiteX42" fmla="*/ 60960 w 1112520"/>
              <a:gd name="connsiteY42" fmla="*/ 7700 h 506810"/>
              <a:gd name="connsiteX43" fmla="*/ 49530 w 1112520"/>
              <a:gd name="connsiteY43" fmla="*/ 80 h 506810"/>
              <a:gd name="connsiteX44" fmla="*/ 0 w 1112520"/>
              <a:gd name="connsiteY44" fmla="*/ 3890 h 50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2520" h="506810">
                <a:moveTo>
                  <a:pt x="1112520" y="506810"/>
                </a:moveTo>
                <a:lnTo>
                  <a:pt x="1112520" y="506810"/>
                </a:lnTo>
                <a:cubicBezTo>
                  <a:pt x="1102360" y="499190"/>
                  <a:pt x="1091480" y="492446"/>
                  <a:pt x="1082040" y="483950"/>
                </a:cubicBezTo>
                <a:cubicBezTo>
                  <a:pt x="1061765" y="465703"/>
                  <a:pt x="1087909" y="477016"/>
                  <a:pt x="1062990" y="468710"/>
                </a:cubicBezTo>
                <a:cubicBezTo>
                  <a:pt x="1060450" y="464900"/>
                  <a:pt x="1058608" y="460518"/>
                  <a:pt x="1055370" y="457280"/>
                </a:cubicBezTo>
                <a:cubicBezTo>
                  <a:pt x="1047984" y="449894"/>
                  <a:pt x="1041806" y="448949"/>
                  <a:pt x="1032510" y="445850"/>
                </a:cubicBezTo>
                <a:cubicBezTo>
                  <a:pt x="1033780" y="409020"/>
                  <a:pt x="1034021" y="372140"/>
                  <a:pt x="1036320" y="335360"/>
                </a:cubicBezTo>
                <a:cubicBezTo>
                  <a:pt x="1036571" y="331352"/>
                  <a:pt x="1038334" y="327522"/>
                  <a:pt x="1040130" y="323930"/>
                </a:cubicBezTo>
                <a:cubicBezTo>
                  <a:pt x="1042178" y="319834"/>
                  <a:pt x="1045210" y="316310"/>
                  <a:pt x="1047750" y="312500"/>
                </a:cubicBezTo>
                <a:cubicBezTo>
                  <a:pt x="1049020" y="307420"/>
                  <a:pt x="1049497" y="302073"/>
                  <a:pt x="1051560" y="297260"/>
                </a:cubicBezTo>
                <a:cubicBezTo>
                  <a:pt x="1053364" y="293051"/>
                  <a:pt x="1057572" y="290117"/>
                  <a:pt x="1059180" y="285830"/>
                </a:cubicBezTo>
                <a:cubicBezTo>
                  <a:pt x="1061454" y="279767"/>
                  <a:pt x="1061720" y="273130"/>
                  <a:pt x="1062990" y="266780"/>
                </a:cubicBezTo>
                <a:cubicBezTo>
                  <a:pt x="1060450" y="257890"/>
                  <a:pt x="1058027" y="248966"/>
                  <a:pt x="1055370" y="240110"/>
                </a:cubicBezTo>
                <a:cubicBezTo>
                  <a:pt x="1054216" y="236263"/>
                  <a:pt x="1054400" y="231520"/>
                  <a:pt x="1051560" y="228680"/>
                </a:cubicBezTo>
                <a:cubicBezTo>
                  <a:pt x="1048720" y="225840"/>
                  <a:pt x="1043940" y="226140"/>
                  <a:pt x="1040130" y="224870"/>
                </a:cubicBezTo>
                <a:cubicBezTo>
                  <a:pt x="1035974" y="218635"/>
                  <a:pt x="1030316" y="206975"/>
                  <a:pt x="1021080" y="205820"/>
                </a:cubicBezTo>
                <a:cubicBezTo>
                  <a:pt x="1010170" y="204456"/>
                  <a:pt x="1000683" y="211279"/>
                  <a:pt x="990600" y="213440"/>
                </a:cubicBezTo>
                <a:cubicBezTo>
                  <a:pt x="900755" y="232693"/>
                  <a:pt x="978243" y="213672"/>
                  <a:pt x="933450" y="224870"/>
                </a:cubicBezTo>
                <a:cubicBezTo>
                  <a:pt x="929640" y="222330"/>
                  <a:pt x="924881" y="220826"/>
                  <a:pt x="922020" y="217250"/>
                </a:cubicBezTo>
                <a:cubicBezTo>
                  <a:pt x="913327" y="206383"/>
                  <a:pt x="924355" y="203567"/>
                  <a:pt x="910590" y="194390"/>
                </a:cubicBezTo>
                <a:cubicBezTo>
                  <a:pt x="906233" y="191485"/>
                  <a:pt x="900430" y="191850"/>
                  <a:pt x="895350" y="190580"/>
                </a:cubicBezTo>
                <a:cubicBezTo>
                  <a:pt x="872490" y="193120"/>
                  <a:pt x="849540" y="194947"/>
                  <a:pt x="826770" y="198200"/>
                </a:cubicBezTo>
                <a:cubicBezTo>
                  <a:pt x="822794" y="198768"/>
                  <a:pt x="819301" y="202670"/>
                  <a:pt x="815340" y="202010"/>
                </a:cubicBezTo>
                <a:cubicBezTo>
                  <a:pt x="803456" y="200029"/>
                  <a:pt x="781050" y="190580"/>
                  <a:pt x="781050" y="190580"/>
                </a:cubicBezTo>
                <a:cubicBezTo>
                  <a:pt x="759212" y="157823"/>
                  <a:pt x="788290" y="196372"/>
                  <a:pt x="762000" y="175340"/>
                </a:cubicBezTo>
                <a:cubicBezTo>
                  <a:pt x="744157" y="161065"/>
                  <a:pt x="762841" y="167818"/>
                  <a:pt x="750570" y="152480"/>
                </a:cubicBezTo>
                <a:cubicBezTo>
                  <a:pt x="743291" y="143381"/>
                  <a:pt x="736913" y="145651"/>
                  <a:pt x="727710" y="141050"/>
                </a:cubicBezTo>
                <a:cubicBezTo>
                  <a:pt x="723614" y="139002"/>
                  <a:pt x="720090" y="135970"/>
                  <a:pt x="716280" y="133430"/>
                </a:cubicBezTo>
                <a:cubicBezTo>
                  <a:pt x="690078" y="150898"/>
                  <a:pt x="702108" y="151566"/>
                  <a:pt x="681990" y="144860"/>
                </a:cubicBezTo>
                <a:cubicBezTo>
                  <a:pt x="679738" y="138104"/>
                  <a:pt x="674951" y="119728"/>
                  <a:pt x="666750" y="118190"/>
                </a:cubicBezTo>
                <a:cubicBezTo>
                  <a:pt x="663559" y="117592"/>
                  <a:pt x="582607" y="125147"/>
                  <a:pt x="575310" y="125810"/>
                </a:cubicBezTo>
                <a:cubicBezTo>
                  <a:pt x="528320" y="123270"/>
                  <a:pt x="481267" y="121710"/>
                  <a:pt x="434340" y="118190"/>
                </a:cubicBezTo>
                <a:cubicBezTo>
                  <a:pt x="398023" y="115466"/>
                  <a:pt x="448560" y="114832"/>
                  <a:pt x="415290" y="102950"/>
                </a:cubicBezTo>
                <a:cubicBezTo>
                  <a:pt x="400740" y="97754"/>
                  <a:pt x="384810" y="97870"/>
                  <a:pt x="369570" y="95330"/>
                </a:cubicBezTo>
                <a:cubicBezTo>
                  <a:pt x="346570" y="72330"/>
                  <a:pt x="367804" y="87710"/>
                  <a:pt x="316230" y="87710"/>
                </a:cubicBezTo>
                <a:cubicBezTo>
                  <a:pt x="312214" y="87710"/>
                  <a:pt x="308720" y="84771"/>
                  <a:pt x="304800" y="83900"/>
                </a:cubicBezTo>
                <a:cubicBezTo>
                  <a:pt x="297259" y="82224"/>
                  <a:pt x="289560" y="81360"/>
                  <a:pt x="281940" y="80090"/>
                </a:cubicBezTo>
                <a:cubicBezTo>
                  <a:pt x="267952" y="59108"/>
                  <a:pt x="280040" y="71687"/>
                  <a:pt x="243840" y="61040"/>
                </a:cubicBezTo>
                <a:cubicBezTo>
                  <a:pt x="232281" y="57640"/>
                  <a:pt x="209550" y="49610"/>
                  <a:pt x="209550" y="49610"/>
                </a:cubicBezTo>
                <a:cubicBezTo>
                  <a:pt x="181296" y="51783"/>
                  <a:pt x="162059" y="67747"/>
                  <a:pt x="152400" y="41990"/>
                </a:cubicBezTo>
                <a:cubicBezTo>
                  <a:pt x="150126" y="35927"/>
                  <a:pt x="154697" y="25095"/>
                  <a:pt x="148590" y="22940"/>
                </a:cubicBezTo>
                <a:cubicBezTo>
                  <a:pt x="129391" y="16164"/>
                  <a:pt x="107950" y="20400"/>
                  <a:pt x="87630" y="19130"/>
                </a:cubicBezTo>
                <a:cubicBezTo>
                  <a:pt x="58934" y="0"/>
                  <a:pt x="95404" y="22462"/>
                  <a:pt x="60960" y="7700"/>
                </a:cubicBezTo>
                <a:cubicBezTo>
                  <a:pt x="56751" y="5896"/>
                  <a:pt x="53340" y="2620"/>
                  <a:pt x="49530" y="80"/>
                </a:cubicBezTo>
                <a:cubicBezTo>
                  <a:pt x="12749" y="4678"/>
                  <a:pt x="29289" y="3890"/>
                  <a:pt x="0" y="389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469654" y="1095857"/>
            <a:ext cx="1746966" cy="747175"/>
          </a:xfrm>
          <a:custGeom>
            <a:avLst/>
            <a:gdLst>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43785 w 1739851"/>
              <a:gd name="connsiteY88" fmla="*/ 106739 h 747175"/>
              <a:gd name="connsiteX89" fmla="*/ 1679365 w 1739851"/>
              <a:gd name="connsiteY89" fmla="*/ 113855 h 747175"/>
              <a:gd name="connsiteX90" fmla="*/ 1690039 w 1739851"/>
              <a:gd name="connsiteY90" fmla="*/ 120971 h 747175"/>
              <a:gd name="connsiteX91" fmla="*/ 1700713 w 1739851"/>
              <a:gd name="connsiteY91" fmla="*/ 131645 h 747175"/>
              <a:gd name="connsiteX92" fmla="*/ 1714945 w 1739851"/>
              <a:gd name="connsiteY92" fmla="*/ 138761 h 747175"/>
              <a:gd name="connsiteX93" fmla="*/ 1725619 w 1739851"/>
              <a:gd name="connsiteY93" fmla="*/ 149435 h 747175"/>
              <a:gd name="connsiteX94" fmla="*/ 1739851 w 1739851"/>
              <a:gd name="connsiteY94"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690039 w 1739851"/>
              <a:gd name="connsiteY89" fmla="*/ 120971 h 747175"/>
              <a:gd name="connsiteX90" fmla="*/ 1700713 w 1739851"/>
              <a:gd name="connsiteY90" fmla="*/ 131645 h 747175"/>
              <a:gd name="connsiteX91" fmla="*/ 1714945 w 1739851"/>
              <a:gd name="connsiteY91" fmla="*/ 138761 h 747175"/>
              <a:gd name="connsiteX92" fmla="*/ 1725619 w 1739851"/>
              <a:gd name="connsiteY92" fmla="*/ 149435 h 747175"/>
              <a:gd name="connsiteX93" fmla="*/ 1739851 w 1739851"/>
              <a:gd name="connsiteY93"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25619 w 1739851"/>
              <a:gd name="connsiteY91" fmla="*/ 149435 h 747175"/>
              <a:gd name="connsiteX92" fmla="*/ 1739851 w 1739851"/>
              <a:gd name="connsiteY92"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39851 w 1739851"/>
              <a:gd name="connsiteY91"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39851 w 1739851"/>
              <a:gd name="connsiteY90"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39851 w 1739851"/>
              <a:gd name="connsiteY89"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739851 w 1739851"/>
              <a:gd name="connsiteY88" fmla="*/ 152993 h 747175"/>
              <a:gd name="connsiteX0" fmla="*/ 0 w 1746966"/>
              <a:gd name="connsiteY0" fmla="*/ 747175 h 747175"/>
              <a:gd name="connsiteX1" fmla="*/ 0 w 1746966"/>
              <a:gd name="connsiteY1" fmla="*/ 747175 h 747175"/>
              <a:gd name="connsiteX2" fmla="*/ 42696 w 1746966"/>
              <a:gd name="connsiteY2" fmla="*/ 725827 h 747175"/>
              <a:gd name="connsiteX3" fmla="*/ 60486 w 1746966"/>
              <a:gd name="connsiteY3" fmla="*/ 722269 h 747175"/>
              <a:gd name="connsiteX4" fmla="*/ 71159 w 1746966"/>
              <a:gd name="connsiteY4" fmla="*/ 715153 h 747175"/>
              <a:gd name="connsiteX5" fmla="*/ 103181 w 1746966"/>
              <a:gd name="connsiteY5" fmla="*/ 704479 h 747175"/>
              <a:gd name="connsiteX6" fmla="*/ 113855 w 1746966"/>
              <a:gd name="connsiteY6" fmla="*/ 700921 h 747175"/>
              <a:gd name="connsiteX7" fmla="*/ 124529 w 1746966"/>
              <a:gd name="connsiteY7" fmla="*/ 693805 h 747175"/>
              <a:gd name="connsiteX8" fmla="*/ 131645 w 1746966"/>
              <a:gd name="connsiteY8" fmla="*/ 683131 h 747175"/>
              <a:gd name="connsiteX9" fmla="*/ 156551 w 1746966"/>
              <a:gd name="connsiteY9" fmla="*/ 676015 h 747175"/>
              <a:gd name="connsiteX10" fmla="*/ 170783 w 1746966"/>
              <a:gd name="connsiteY10" fmla="*/ 668899 h 747175"/>
              <a:gd name="connsiteX11" fmla="*/ 185015 w 1746966"/>
              <a:gd name="connsiteY11" fmla="*/ 665341 h 747175"/>
              <a:gd name="connsiteX12" fmla="*/ 316660 w 1746966"/>
              <a:gd name="connsiteY12" fmla="*/ 654668 h 747175"/>
              <a:gd name="connsiteX13" fmla="*/ 362914 w 1746966"/>
              <a:gd name="connsiteY13" fmla="*/ 636878 h 747175"/>
              <a:gd name="connsiteX14" fmla="*/ 409167 w 1746966"/>
              <a:gd name="connsiteY14" fmla="*/ 636878 h 747175"/>
              <a:gd name="connsiteX15" fmla="*/ 419841 w 1746966"/>
              <a:gd name="connsiteY15" fmla="*/ 633320 h 747175"/>
              <a:gd name="connsiteX16" fmla="*/ 441189 w 1746966"/>
              <a:gd name="connsiteY16" fmla="*/ 619088 h 747175"/>
              <a:gd name="connsiteX17" fmla="*/ 444747 w 1746966"/>
              <a:gd name="connsiteY17" fmla="*/ 608414 h 747175"/>
              <a:gd name="connsiteX18" fmla="*/ 462537 w 1746966"/>
              <a:gd name="connsiteY18" fmla="*/ 601298 h 747175"/>
              <a:gd name="connsiteX19" fmla="*/ 473211 w 1746966"/>
              <a:gd name="connsiteY19" fmla="*/ 597740 h 747175"/>
              <a:gd name="connsiteX20" fmla="*/ 498117 w 1746966"/>
              <a:gd name="connsiteY20" fmla="*/ 587066 h 747175"/>
              <a:gd name="connsiteX21" fmla="*/ 508791 w 1746966"/>
              <a:gd name="connsiteY21" fmla="*/ 565718 h 747175"/>
              <a:gd name="connsiteX22" fmla="*/ 512349 w 1746966"/>
              <a:gd name="connsiteY22" fmla="*/ 555044 h 747175"/>
              <a:gd name="connsiteX23" fmla="*/ 519465 w 1746966"/>
              <a:gd name="connsiteY23" fmla="*/ 540812 h 747175"/>
              <a:gd name="connsiteX24" fmla="*/ 530138 w 1746966"/>
              <a:gd name="connsiteY24" fmla="*/ 519464 h 747175"/>
              <a:gd name="connsiteX25" fmla="*/ 533696 w 1746966"/>
              <a:gd name="connsiteY25" fmla="*/ 451863 h 747175"/>
              <a:gd name="connsiteX26" fmla="*/ 540812 w 1746966"/>
              <a:gd name="connsiteY26" fmla="*/ 430515 h 747175"/>
              <a:gd name="connsiteX27" fmla="*/ 551486 w 1746966"/>
              <a:gd name="connsiteY27" fmla="*/ 394935 h 747175"/>
              <a:gd name="connsiteX28" fmla="*/ 558602 w 1746966"/>
              <a:gd name="connsiteY28" fmla="*/ 348682 h 747175"/>
              <a:gd name="connsiteX29" fmla="*/ 565718 w 1746966"/>
              <a:gd name="connsiteY29" fmla="*/ 338008 h 747175"/>
              <a:gd name="connsiteX30" fmla="*/ 576392 w 1746966"/>
              <a:gd name="connsiteY30" fmla="*/ 316660 h 747175"/>
              <a:gd name="connsiteX31" fmla="*/ 587066 w 1746966"/>
              <a:gd name="connsiteY31" fmla="*/ 313102 h 747175"/>
              <a:gd name="connsiteX32" fmla="*/ 597740 w 1746966"/>
              <a:gd name="connsiteY32" fmla="*/ 305986 h 747175"/>
              <a:gd name="connsiteX33" fmla="*/ 608414 w 1746966"/>
              <a:gd name="connsiteY33" fmla="*/ 302428 h 747175"/>
              <a:gd name="connsiteX34" fmla="*/ 622646 w 1746966"/>
              <a:gd name="connsiteY34" fmla="*/ 295312 h 747175"/>
              <a:gd name="connsiteX35" fmla="*/ 633320 w 1746966"/>
              <a:gd name="connsiteY35" fmla="*/ 273964 h 747175"/>
              <a:gd name="connsiteX36" fmla="*/ 636878 w 1746966"/>
              <a:gd name="connsiteY36" fmla="*/ 263290 h 747175"/>
              <a:gd name="connsiteX37" fmla="*/ 647552 w 1746966"/>
              <a:gd name="connsiteY37" fmla="*/ 259732 h 747175"/>
              <a:gd name="connsiteX38" fmla="*/ 654668 w 1746966"/>
              <a:gd name="connsiteY38" fmla="*/ 249058 h 747175"/>
              <a:gd name="connsiteX39" fmla="*/ 665342 w 1746966"/>
              <a:gd name="connsiteY39" fmla="*/ 245500 h 747175"/>
              <a:gd name="connsiteX40" fmla="*/ 690247 w 1746966"/>
              <a:gd name="connsiteY40" fmla="*/ 238384 h 747175"/>
              <a:gd name="connsiteX41" fmla="*/ 761407 w 1746966"/>
              <a:gd name="connsiteY41" fmla="*/ 245500 h 747175"/>
              <a:gd name="connsiteX42" fmla="*/ 782755 w 1746966"/>
              <a:gd name="connsiteY42" fmla="*/ 238384 h 747175"/>
              <a:gd name="connsiteX43" fmla="*/ 796987 w 1746966"/>
              <a:gd name="connsiteY43" fmla="*/ 234826 h 747175"/>
              <a:gd name="connsiteX44" fmla="*/ 807661 w 1746966"/>
              <a:gd name="connsiteY44" fmla="*/ 224152 h 747175"/>
              <a:gd name="connsiteX45" fmla="*/ 818335 w 1746966"/>
              <a:gd name="connsiteY45" fmla="*/ 217036 h 747175"/>
              <a:gd name="connsiteX46" fmla="*/ 836124 w 1746966"/>
              <a:gd name="connsiteY46" fmla="*/ 202804 h 747175"/>
              <a:gd name="connsiteX47" fmla="*/ 850356 w 1746966"/>
              <a:gd name="connsiteY47" fmla="*/ 181457 h 747175"/>
              <a:gd name="connsiteX48" fmla="*/ 853914 w 1746966"/>
              <a:gd name="connsiteY48" fmla="*/ 170783 h 747175"/>
              <a:gd name="connsiteX49" fmla="*/ 864588 w 1746966"/>
              <a:gd name="connsiteY49" fmla="*/ 160109 h 747175"/>
              <a:gd name="connsiteX50" fmla="*/ 882378 w 1746966"/>
              <a:gd name="connsiteY50" fmla="*/ 145877 h 747175"/>
              <a:gd name="connsiteX51" fmla="*/ 885936 w 1746966"/>
              <a:gd name="connsiteY51" fmla="*/ 135203 h 747175"/>
              <a:gd name="connsiteX52" fmla="*/ 893052 w 1746966"/>
              <a:gd name="connsiteY52" fmla="*/ 124529 h 747175"/>
              <a:gd name="connsiteX53" fmla="*/ 903726 w 1746966"/>
              <a:gd name="connsiteY53" fmla="*/ 88949 h 747175"/>
              <a:gd name="connsiteX54" fmla="*/ 914400 w 1746966"/>
              <a:gd name="connsiteY54" fmla="*/ 46254 h 747175"/>
              <a:gd name="connsiteX55" fmla="*/ 921516 w 1746966"/>
              <a:gd name="connsiteY55" fmla="*/ 10674 h 747175"/>
              <a:gd name="connsiteX56" fmla="*/ 928632 w 1746966"/>
              <a:gd name="connsiteY56" fmla="*/ 0 h 747175"/>
              <a:gd name="connsiteX57" fmla="*/ 953538 w 1746966"/>
              <a:gd name="connsiteY57" fmla="*/ 3558 h 747175"/>
              <a:gd name="connsiteX58" fmla="*/ 964212 w 1746966"/>
              <a:gd name="connsiteY58" fmla="*/ 7116 h 747175"/>
              <a:gd name="connsiteX59" fmla="*/ 978443 w 1746966"/>
              <a:gd name="connsiteY59" fmla="*/ 28464 h 747175"/>
              <a:gd name="connsiteX60" fmla="*/ 989117 w 1746966"/>
              <a:gd name="connsiteY60" fmla="*/ 39138 h 747175"/>
              <a:gd name="connsiteX61" fmla="*/ 999791 w 1746966"/>
              <a:gd name="connsiteY61" fmla="*/ 42696 h 747175"/>
              <a:gd name="connsiteX62" fmla="*/ 1028255 w 1746966"/>
              <a:gd name="connsiteY62" fmla="*/ 53369 h 747175"/>
              <a:gd name="connsiteX63" fmla="*/ 1042487 w 1746966"/>
              <a:gd name="connsiteY63" fmla="*/ 60485 h 747175"/>
              <a:gd name="connsiteX64" fmla="*/ 1046045 w 1746966"/>
              <a:gd name="connsiteY64" fmla="*/ 71159 h 747175"/>
              <a:gd name="connsiteX65" fmla="*/ 1056719 w 1746966"/>
              <a:gd name="connsiteY65" fmla="*/ 74717 h 747175"/>
              <a:gd name="connsiteX66" fmla="*/ 1067393 w 1746966"/>
              <a:gd name="connsiteY66" fmla="*/ 81833 h 747175"/>
              <a:gd name="connsiteX67" fmla="*/ 1085183 w 1746966"/>
              <a:gd name="connsiteY67" fmla="*/ 99623 h 747175"/>
              <a:gd name="connsiteX68" fmla="*/ 1088741 w 1746966"/>
              <a:gd name="connsiteY68" fmla="*/ 110297 h 747175"/>
              <a:gd name="connsiteX69" fmla="*/ 1167016 w 1746966"/>
              <a:gd name="connsiteY69" fmla="*/ 117413 h 747175"/>
              <a:gd name="connsiteX70" fmla="*/ 1188364 w 1746966"/>
              <a:gd name="connsiteY70" fmla="*/ 120971 h 747175"/>
              <a:gd name="connsiteX71" fmla="*/ 1206154 w 1746966"/>
              <a:gd name="connsiteY71" fmla="*/ 128087 h 747175"/>
              <a:gd name="connsiteX72" fmla="*/ 1220386 w 1746966"/>
              <a:gd name="connsiteY72" fmla="*/ 131645 h 747175"/>
              <a:gd name="connsiteX73" fmla="*/ 1231060 w 1746966"/>
              <a:gd name="connsiteY73" fmla="*/ 142319 h 747175"/>
              <a:gd name="connsiteX74" fmla="*/ 1344915 w 1746966"/>
              <a:gd name="connsiteY74" fmla="*/ 135203 h 747175"/>
              <a:gd name="connsiteX75" fmla="*/ 1376937 w 1746966"/>
              <a:gd name="connsiteY75" fmla="*/ 131645 h 747175"/>
              <a:gd name="connsiteX76" fmla="*/ 1387611 w 1746966"/>
              <a:gd name="connsiteY76" fmla="*/ 124529 h 747175"/>
              <a:gd name="connsiteX77" fmla="*/ 1426749 w 1746966"/>
              <a:gd name="connsiteY77" fmla="*/ 120971 h 747175"/>
              <a:gd name="connsiteX78" fmla="*/ 1465886 w 1746966"/>
              <a:gd name="connsiteY78" fmla="*/ 113855 h 747175"/>
              <a:gd name="connsiteX79" fmla="*/ 1480118 w 1746966"/>
              <a:gd name="connsiteY79" fmla="*/ 110297 h 747175"/>
              <a:gd name="connsiteX80" fmla="*/ 1501466 w 1746966"/>
              <a:gd name="connsiteY80" fmla="*/ 99623 h 747175"/>
              <a:gd name="connsiteX81" fmla="*/ 1505024 w 1746966"/>
              <a:gd name="connsiteY81" fmla="*/ 88949 h 747175"/>
              <a:gd name="connsiteX82" fmla="*/ 1515698 w 1746966"/>
              <a:gd name="connsiteY82" fmla="*/ 85391 h 747175"/>
              <a:gd name="connsiteX83" fmla="*/ 1526372 w 1746966"/>
              <a:gd name="connsiteY83" fmla="*/ 78275 h 747175"/>
              <a:gd name="connsiteX84" fmla="*/ 1572626 w 1746966"/>
              <a:gd name="connsiteY84" fmla="*/ 85391 h 747175"/>
              <a:gd name="connsiteX85" fmla="*/ 1604647 w 1746966"/>
              <a:gd name="connsiteY85" fmla="*/ 92507 h 747175"/>
              <a:gd name="connsiteX86" fmla="*/ 1622437 w 1746966"/>
              <a:gd name="connsiteY86" fmla="*/ 96065 h 747175"/>
              <a:gd name="connsiteX87" fmla="*/ 1633111 w 1746966"/>
              <a:gd name="connsiteY87" fmla="*/ 103181 h 747175"/>
              <a:gd name="connsiteX88" fmla="*/ 1746966 w 1746966"/>
              <a:gd name="connsiteY88" fmla="*/ 106739 h 74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746966" h="747175">
                <a:moveTo>
                  <a:pt x="0" y="747175"/>
                </a:moveTo>
                <a:lnTo>
                  <a:pt x="0" y="747175"/>
                </a:lnTo>
                <a:cubicBezTo>
                  <a:pt x="14232" y="740059"/>
                  <a:pt x="27983" y="731885"/>
                  <a:pt x="42696" y="725827"/>
                </a:cubicBezTo>
                <a:cubicBezTo>
                  <a:pt x="48288" y="723524"/>
                  <a:pt x="54824" y="724392"/>
                  <a:pt x="60486" y="722269"/>
                </a:cubicBezTo>
                <a:cubicBezTo>
                  <a:pt x="64490" y="720768"/>
                  <a:pt x="67212" y="716798"/>
                  <a:pt x="71159" y="715153"/>
                </a:cubicBezTo>
                <a:cubicBezTo>
                  <a:pt x="81545" y="710825"/>
                  <a:pt x="92507" y="708037"/>
                  <a:pt x="103181" y="704479"/>
                </a:cubicBezTo>
                <a:cubicBezTo>
                  <a:pt x="106739" y="703293"/>
                  <a:pt x="110734" y="703001"/>
                  <a:pt x="113855" y="700921"/>
                </a:cubicBezTo>
                <a:lnTo>
                  <a:pt x="124529" y="693805"/>
                </a:lnTo>
                <a:cubicBezTo>
                  <a:pt x="126901" y="690247"/>
                  <a:pt x="128306" y="685802"/>
                  <a:pt x="131645" y="683131"/>
                </a:cubicBezTo>
                <a:cubicBezTo>
                  <a:pt x="134175" y="681107"/>
                  <a:pt x="155348" y="676466"/>
                  <a:pt x="156551" y="676015"/>
                </a:cubicBezTo>
                <a:cubicBezTo>
                  <a:pt x="161517" y="674153"/>
                  <a:pt x="165817" y="670761"/>
                  <a:pt x="170783" y="668899"/>
                </a:cubicBezTo>
                <a:cubicBezTo>
                  <a:pt x="175362" y="667182"/>
                  <a:pt x="180209" y="666242"/>
                  <a:pt x="185015" y="665341"/>
                </a:cubicBezTo>
                <a:cubicBezTo>
                  <a:pt x="246817" y="653753"/>
                  <a:pt x="234196" y="657966"/>
                  <a:pt x="316660" y="654668"/>
                </a:cubicBezTo>
                <a:cubicBezTo>
                  <a:pt x="353714" y="642317"/>
                  <a:pt x="338618" y="649026"/>
                  <a:pt x="362914" y="636878"/>
                </a:cubicBezTo>
                <a:cubicBezTo>
                  <a:pt x="388237" y="641099"/>
                  <a:pt x="382114" y="642289"/>
                  <a:pt x="409167" y="636878"/>
                </a:cubicBezTo>
                <a:cubicBezTo>
                  <a:pt x="412845" y="636142"/>
                  <a:pt x="416563" y="635141"/>
                  <a:pt x="419841" y="633320"/>
                </a:cubicBezTo>
                <a:cubicBezTo>
                  <a:pt x="427317" y="629167"/>
                  <a:pt x="441189" y="619088"/>
                  <a:pt x="441189" y="619088"/>
                </a:cubicBezTo>
                <a:cubicBezTo>
                  <a:pt x="442375" y="615530"/>
                  <a:pt x="441866" y="610815"/>
                  <a:pt x="444747" y="608414"/>
                </a:cubicBezTo>
                <a:cubicBezTo>
                  <a:pt x="449653" y="604325"/>
                  <a:pt x="456557" y="603541"/>
                  <a:pt x="462537" y="601298"/>
                </a:cubicBezTo>
                <a:cubicBezTo>
                  <a:pt x="466049" y="599981"/>
                  <a:pt x="469764" y="599217"/>
                  <a:pt x="473211" y="597740"/>
                </a:cubicBezTo>
                <a:cubicBezTo>
                  <a:pt x="503987" y="584550"/>
                  <a:pt x="473085" y="595410"/>
                  <a:pt x="498117" y="587066"/>
                </a:cubicBezTo>
                <a:cubicBezTo>
                  <a:pt x="507060" y="560237"/>
                  <a:pt x="494996" y="593307"/>
                  <a:pt x="508791" y="565718"/>
                </a:cubicBezTo>
                <a:cubicBezTo>
                  <a:pt x="510468" y="562363"/>
                  <a:pt x="510872" y="558491"/>
                  <a:pt x="512349" y="555044"/>
                </a:cubicBezTo>
                <a:cubicBezTo>
                  <a:pt x="514438" y="550169"/>
                  <a:pt x="517376" y="545687"/>
                  <a:pt x="519465" y="540812"/>
                </a:cubicBezTo>
                <a:cubicBezTo>
                  <a:pt x="528304" y="520186"/>
                  <a:pt x="516461" y="539980"/>
                  <a:pt x="530138" y="519464"/>
                </a:cubicBezTo>
                <a:cubicBezTo>
                  <a:pt x="531324" y="496930"/>
                  <a:pt x="531007" y="474267"/>
                  <a:pt x="533696" y="451863"/>
                </a:cubicBezTo>
                <a:cubicBezTo>
                  <a:pt x="534590" y="444416"/>
                  <a:pt x="539125" y="437824"/>
                  <a:pt x="540812" y="430515"/>
                </a:cubicBezTo>
                <a:cubicBezTo>
                  <a:pt x="548893" y="395499"/>
                  <a:pt x="537720" y="415583"/>
                  <a:pt x="551486" y="394935"/>
                </a:cubicBezTo>
                <a:cubicBezTo>
                  <a:pt x="552507" y="384729"/>
                  <a:pt x="552190" y="361505"/>
                  <a:pt x="558602" y="348682"/>
                </a:cubicBezTo>
                <a:cubicBezTo>
                  <a:pt x="560514" y="344857"/>
                  <a:pt x="563806" y="341833"/>
                  <a:pt x="565718" y="338008"/>
                </a:cubicBezTo>
                <a:cubicBezTo>
                  <a:pt x="570015" y="329414"/>
                  <a:pt x="567895" y="323458"/>
                  <a:pt x="576392" y="316660"/>
                </a:cubicBezTo>
                <a:cubicBezTo>
                  <a:pt x="579321" y="314317"/>
                  <a:pt x="583711" y="314779"/>
                  <a:pt x="587066" y="313102"/>
                </a:cubicBezTo>
                <a:cubicBezTo>
                  <a:pt x="590891" y="311190"/>
                  <a:pt x="593915" y="307898"/>
                  <a:pt x="597740" y="305986"/>
                </a:cubicBezTo>
                <a:cubicBezTo>
                  <a:pt x="601095" y="304309"/>
                  <a:pt x="604967" y="303905"/>
                  <a:pt x="608414" y="302428"/>
                </a:cubicBezTo>
                <a:cubicBezTo>
                  <a:pt x="613289" y="300339"/>
                  <a:pt x="617902" y="297684"/>
                  <a:pt x="622646" y="295312"/>
                </a:cubicBezTo>
                <a:cubicBezTo>
                  <a:pt x="631589" y="268483"/>
                  <a:pt x="619525" y="301553"/>
                  <a:pt x="633320" y="273964"/>
                </a:cubicBezTo>
                <a:cubicBezTo>
                  <a:pt x="634997" y="270609"/>
                  <a:pt x="634226" y="265942"/>
                  <a:pt x="636878" y="263290"/>
                </a:cubicBezTo>
                <a:cubicBezTo>
                  <a:pt x="639530" y="260638"/>
                  <a:pt x="643994" y="260918"/>
                  <a:pt x="647552" y="259732"/>
                </a:cubicBezTo>
                <a:cubicBezTo>
                  <a:pt x="649924" y="256174"/>
                  <a:pt x="651329" y="251729"/>
                  <a:pt x="654668" y="249058"/>
                </a:cubicBezTo>
                <a:cubicBezTo>
                  <a:pt x="657597" y="246715"/>
                  <a:pt x="661750" y="246578"/>
                  <a:pt x="665342" y="245500"/>
                </a:cubicBezTo>
                <a:cubicBezTo>
                  <a:pt x="673612" y="243019"/>
                  <a:pt x="681945" y="240756"/>
                  <a:pt x="690247" y="238384"/>
                </a:cubicBezTo>
                <a:cubicBezTo>
                  <a:pt x="716843" y="247249"/>
                  <a:pt x="714615" y="247534"/>
                  <a:pt x="761407" y="245500"/>
                </a:cubicBezTo>
                <a:cubicBezTo>
                  <a:pt x="768901" y="245174"/>
                  <a:pt x="775570" y="240539"/>
                  <a:pt x="782755" y="238384"/>
                </a:cubicBezTo>
                <a:cubicBezTo>
                  <a:pt x="787439" y="236979"/>
                  <a:pt x="792243" y="236012"/>
                  <a:pt x="796987" y="234826"/>
                </a:cubicBezTo>
                <a:cubicBezTo>
                  <a:pt x="800545" y="231268"/>
                  <a:pt x="803795" y="227373"/>
                  <a:pt x="807661" y="224152"/>
                </a:cubicBezTo>
                <a:cubicBezTo>
                  <a:pt x="810946" y="221414"/>
                  <a:pt x="815311" y="220060"/>
                  <a:pt x="818335" y="217036"/>
                </a:cubicBezTo>
                <a:cubicBezTo>
                  <a:pt x="834429" y="200942"/>
                  <a:pt x="815345" y="209731"/>
                  <a:pt x="836124" y="202804"/>
                </a:cubicBezTo>
                <a:cubicBezTo>
                  <a:pt x="844584" y="177425"/>
                  <a:pt x="832587" y="208110"/>
                  <a:pt x="850356" y="181457"/>
                </a:cubicBezTo>
                <a:cubicBezTo>
                  <a:pt x="852436" y="178336"/>
                  <a:pt x="851834" y="173904"/>
                  <a:pt x="853914" y="170783"/>
                </a:cubicBezTo>
                <a:cubicBezTo>
                  <a:pt x="856705" y="166596"/>
                  <a:pt x="861367" y="163975"/>
                  <a:pt x="864588" y="160109"/>
                </a:cubicBezTo>
                <a:cubicBezTo>
                  <a:pt x="876968" y="145253"/>
                  <a:pt x="864855" y="151718"/>
                  <a:pt x="882378" y="145877"/>
                </a:cubicBezTo>
                <a:cubicBezTo>
                  <a:pt x="883564" y="142319"/>
                  <a:pt x="884259" y="138558"/>
                  <a:pt x="885936" y="135203"/>
                </a:cubicBezTo>
                <a:cubicBezTo>
                  <a:pt x="887848" y="131378"/>
                  <a:pt x="891823" y="128625"/>
                  <a:pt x="893052" y="124529"/>
                </a:cubicBezTo>
                <a:cubicBezTo>
                  <a:pt x="905540" y="82902"/>
                  <a:pt x="887713" y="112969"/>
                  <a:pt x="903726" y="88949"/>
                </a:cubicBezTo>
                <a:cubicBezTo>
                  <a:pt x="915748" y="16818"/>
                  <a:pt x="897485" y="119552"/>
                  <a:pt x="914400" y="46254"/>
                </a:cubicBezTo>
                <a:cubicBezTo>
                  <a:pt x="917210" y="34078"/>
                  <a:pt x="915878" y="21950"/>
                  <a:pt x="921516" y="10674"/>
                </a:cubicBezTo>
                <a:cubicBezTo>
                  <a:pt x="923428" y="6849"/>
                  <a:pt x="926260" y="3558"/>
                  <a:pt x="928632" y="0"/>
                </a:cubicBezTo>
                <a:cubicBezTo>
                  <a:pt x="936934" y="1186"/>
                  <a:pt x="945315" y="1913"/>
                  <a:pt x="953538" y="3558"/>
                </a:cubicBezTo>
                <a:cubicBezTo>
                  <a:pt x="957216" y="4294"/>
                  <a:pt x="961560" y="4464"/>
                  <a:pt x="964212" y="7116"/>
                </a:cubicBezTo>
                <a:cubicBezTo>
                  <a:pt x="970259" y="13163"/>
                  <a:pt x="972396" y="22417"/>
                  <a:pt x="978443" y="28464"/>
                </a:cubicBezTo>
                <a:cubicBezTo>
                  <a:pt x="982001" y="32022"/>
                  <a:pt x="984930" y="36347"/>
                  <a:pt x="989117" y="39138"/>
                </a:cubicBezTo>
                <a:cubicBezTo>
                  <a:pt x="992238" y="41218"/>
                  <a:pt x="996436" y="41019"/>
                  <a:pt x="999791" y="42696"/>
                </a:cubicBezTo>
                <a:cubicBezTo>
                  <a:pt x="1024221" y="54910"/>
                  <a:pt x="993933" y="46505"/>
                  <a:pt x="1028255" y="53369"/>
                </a:cubicBezTo>
                <a:cubicBezTo>
                  <a:pt x="1032999" y="55741"/>
                  <a:pt x="1038737" y="56735"/>
                  <a:pt x="1042487" y="60485"/>
                </a:cubicBezTo>
                <a:cubicBezTo>
                  <a:pt x="1045139" y="63137"/>
                  <a:pt x="1043393" y="68507"/>
                  <a:pt x="1046045" y="71159"/>
                </a:cubicBezTo>
                <a:cubicBezTo>
                  <a:pt x="1048697" y="73811"/>
                  <a:pt x="1053364" y="73040"/>
                  <a:pt x="1056719" y="74717"/>
                </a:cubicBezTo>
                <a:cubicBezTo>
                  <a:pt x="1060544" y="76629"/>
                  <a:pt x="1063835" y="79461"/>
                  <a:pt x="1067393" y="81833"/>
                </a:cubicBezTo>
                <a:cubicBezTo>
                  <a:pt x="1090994" y="129035"/>
                  <a:pt x="1059007" y="73447"/>
                  <a:pt x="1085183" y="99623"/>
                </a:cubicBezTo>
                <a:cubicBezTo>
                  <a:pt x="1087835" y="102275"/>
                  <a:pt x="1085076" y="109500"/>
                  <a:pt x="1088741" y="110297"/>
                </a:cubicBezTo>
                <a:cubicBezTo>
                  <a:pt x="1114342" y="115863"/>
                  <a:pt x="1140966" y="114622"/>
                  <a:pt x="1167016" y="117413"/>
                </a:cubicBezTo>
                <a:cubicBezTo>
                  <a:pt x="1174189" y="118182"/>
                  <a:pt x="1181248" y="119785"/>
                  <a:pt x="1188364" y="120971"/>
                </a:cubicBezTo>
                <a:cubicBezTo>
                  <a:pt x="1194294" y="123343"/>
                  <a:pt x="1200095" y="126067"/>
                  <a:pt x="1206154" y="128087"/>
                </a:cubicBezTo>
                <a:cubicBezTo>
                  <a:pt x="1210793" y="129633"/>
                  <a:pt x="1216140" y="129219"/>
                  <a:pt x="1220386" y="131645"/>
                </a:cubicBezTo>
                <a:cubicBezTo>
                  <a:pt x="1224755" y="134141"/>
                  <a:pt x="1227502" y="138761"/>
                  <a:pt x="1231060" y="142319"/>
                </a:cubicBezTo>
                <a:lnTo>
                  <a:pt x="1344915" y="135203"/>
                </a:lnTo>
                <a:cubicBezTo>
                  <a:pt x="1355626" y="134419"/>
                  <a:pt x="1366518" y="134250"/>
                  <a:pt x="1376937" y="131645"/>
                </a:cubicBezTo>
                <a:cubicBezTo>
                  <a:pt x="1381086" y="130608"/>
                  <a:pt x="1383430" y="125425"/>
                  <a:pt x="1387611" y="124529"/>
                </a:cubicBezTo>
                <a:cubicBezTo>
                  <a:pt x="1400420" y="121784"/>
                  <a:pt x="1413703" y="122157"/>
                  <a:pt x="1426749" y="120971"/>
                </a:cubicBezTo>
                <a:lnTo>
                  <a:pt x="1465886" y="113855"/>
                </a:lnTo>
                <a:cubicBezTo>
                  <a:pt x="1470681" y="112896"/>
                  <a:pt x="1475623" y="112223"/>
                  <a:pt x="1480118" y="110297"/>
                </a:cubicBezTo>
                <a:cubicBezTo>
                  <a:pt x="1528399" y="89605"/>
                  <a:pt x="1456489" y="114615"/>
                  <a:pt x="1501466" y="99623"/>
                </a:cubicBezTo>
                <a:cubicBezTo>
                  <a:pt x="1502652" y="96065"/>
                  <a:pt x="1502372" y="91601"/>
                  <a:pt x="1505024" y="88949"/>
                </a:cubicBezTo>
                <a:cubicBezTo>
                  <a:pt x="1507676" y="86297"/>
                  <a:pt x="1512343" y="87068"/>
                  <a:pt x="1515698" y="85391"/>
                </a:cubicBezTo>
                <a:cubicBezTo>
                  <a:pt x="1519523" y="83479"/>
                  <a:pt x="1522814" y="80647"/>
                  <a:pt x="1526372" y="78275"/>
                </a:cubicBezTo>
                <a:cubicBezTo>
                  <a:pt x="1538333" y="79984"/>
                  <a:pt x="1560285" y="82923"/>
                  <a:pt x="1572626" y="85391"/>
                </a:cubicBezTo>
                <a:cubicBezTo>
                  <a:pt x="1583348" y="87535"/>
                  <a:pt x="1593956" y="90216"/>
                  <a:pt x="1604647" y="92507"/>
                </a:cubicBezTo>
                <a:cubicBezTo>
                  <a:pt x="1610560" y="93774"/>
                  <a:pt x="1616507" y="94879"/>
                  <a:pt x="1622437" y="96065"/>
                </a:cubicBezTo>
                <a:cubicBezTo>
                  <a:pt x="1625995" y="98437"/>
                  <a:pt x="1629286" y="101269"/>
                  <a:pt x="1633111" y="103181"/>
                </a:cubicBezTo>
                <a:cubicBezTo>
                  <a:pt x="1652680" y="112669"/>
                  <a:pt x="1724728" y="96361"/>
                  <a:pt x="1746966" y="106739"/>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8"/>
          <p:cNvGrpSpPr/>
          <p:nvPr/>
        </p:nvGrpSpPr>
        <p:grpSpPr>
          <a:xfrm>
            <a:off x="0" y="526050"/>
            <a:ext cx="1828800" cy="1554541"/>
            <a:chOff x="0" y="2732537"/>
            <a:chExt cx="1828800" cy="1554541"/>
          </a:xfrm>
        </p:grpSpPr>
        <p:sp>
          <p:nvSpPr>
            <p:cNvPr id="30" name="TextBox 29"/>
            <p:cNvSpPr txBox="1"/>
            <p:nvPr/>
          </p:nvSpPr>
          <p:spPr>
            <a:xfrm>
              <a:off x="0" y="2732537"/>
              <a:ext cx="1828800" cy="1077218"/>
            </a:xfrm>
            <a:prstGeom prst="rect">
              <a:avLst/>
            </a:prstGeom>
            <a:noFill/>
            <a:effectLst>
              <a:outerShdw blurRad="50800" dist="38100" dir="8100000" algn="tr" rotWithShape="0">
                <a:prstClr val="black"/>
              </a:outerShdw>
            </a:effectLst>
          </p:spPr>
          <p:txBody>
            <a:bodyPr wrap="square" rtlCol="0">
              <a:spAutoFit/>
            </a:bodyPr>
            <a:lstStyle/>
            <a:p>
              <a:r>
                <a:rPr lang="en-US" sz="3200" b="1" dirty="0" smtClean="0">
                  <a:solidFill>
                    <a:srgbClr val="FF0000"/>
                  </a:solidFill>
                  <a:effectLst>
                    <a:outerShdw blurRad="38100" dist="38100" dir="2700000" algn="tl">
                      <a:srgbClr val="000000"/>
                    </a:outerShdw>
                  </a:effectLst>
                </a:rPr>
                <a:t>Traveler’s Rest</a:t>
              </a:r>
              <a:endParaRPr lang="en-US" sz="3200" b="1" dirty="0">
                <a:solidFill>
                  <a:srgbClr val="FF0000"/>
                </a:solidFill>
                <a:effectLst>
                  <a:outerShdw blurRad="38100" dist="38100" dir="2700000" algn="tl">
                    <a:srgbClr val="000000"/>
                  </a:outerShdw>
                </a:effectLst>
              </a:endParaRPr>
            </a:p>
          </p:txBody>
        </p:sp>
        <p:sp>
          <p:nvSpPr>
            <p:cNvPr id="31" name="5-Point Star 30"/>
            <p:cNvSpPr/>
            <p:nvPr/>
          </p:nvSpPr>
          <p:spPr>
            <a:xfrm>
              <a:off x="129208" y="3906078"/>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2166609" y="793230"/>
            <a:ext cx="544370" cy="380703"/>
          </a:xfrm>
          <a:custGeom>
            <a:avLst/>
            <a:gdLst>
              <a:gd name="connsiteX0" fmla="*/ 0 w 506732"/>
              <a:gd name="connsiteY0" fmla="*/ 355797 h 355797"/>
              <a:gd name="connsiteX1" fmla="*/ 0 w 506732"/>
              <a:gd name="connsiteY1" fmla="*/ 355797 h 355797"/>
              <a:gd name="connsiteX2" fmla="*/ 24906 w 506732"/>
              <a:gd name="connsiteY2" fmla="*/ 334449 h 355797"/>
              <a:gd name="connsiteX3" fmla="*/ 42695 w 506732"/>
              <a:gd name="connsiteY3" fmla="*/ 316660 h 355797"/>
              <a:gd name="connsiteX4" fmla="*/ 71159 w 506732"/>
              <a:gd name="connsiteY4" fmla="*/ 305986 h 355797"/>
              <a:gd name="connsiteX5" fmla="*/ 81833 w 506732"/>
              <a:gd name="connsiteY5" fmla="*/ 298870 h 355797"/>
              <a:gd name="connsiteX6" fmla="*/ 96065 w 506732"/>
              <a:gd name="connsiteY6" fmla="*/ 295312 h 355797"/>
              <a:gd name="connsiteX7" fmla="*/ 106739 w 506732"/>
              <a:gd name="connsiteY7" fmla="*/ 288196 h 355797"/>
              <a:gd name="connsiteX8" fmla="*/ 152993 w 506732"/>
              <a:gd name="connsiteY8" fmla="*/ 273964 h 355797"/>
              <a:gd name="connsiteX9" fmla="*/ 156551 w 506732"/>
              <a:gd name="connsiteY9" fmla="*/ 263290 h 355797"/>
              <a:gd name="connsiteX10" fmla="*/ 174341 w 506732"/>
              <a:gd name="connsiteY10" fmla="*/ 241942 h 355797"/>
              <a:gd name="connsiteX11" fmla="*/ 177899 w 506732"/>
              <a:gd name="connsiteY11" fmla="*/ 231268 h 355797"/>
              <a:gd name="connsiteX12" fmla="*/ 185015 w 506732"/>
              <a:gd name="connsiteY12" fmla="*/ 206362 h 355797"/>
              <a:gd name="connsiteX13" fmla="*/ 188572 w 506732"/>
              <a:gd name="connsiteY13" fmla="*/ 174340 h 355797"/>
              <a:gd name="connsiteX14" fmla="*/ 206362 w 506732"/>
              <a:gd name="connsiteY14" fmla="*/ 160109 h 355797"/>
              <a:gd name="connsiteX15" fmla="*/ 220594 w 506732"/>
              <a:gd name="connsiteY15" fmla="*/ 152993 h 355797"/>
              <a:gd name="connsiteX16" fmla="*/ 224152 w 506732"/>
              <a:gd name="connsiteY16" fmla="*/ 142319 h 355797"/>
              <a:gd name="connsiteX17" fmla="*/ 234826 w 506732"/>
              <a:gd name="connsiteY17" fmla="*/ 138761 h 355797"/>
              <a:gd name="connsiteX18" fmla="*/ 245500 w 506732"/>
              <a:gd name="connsiteY18" fmla="*/ 131645 h 355797"/>
              <a:gd name="connsiteX19" fmla="*/ 266848 w 506732"/>
              <a:gd name="connsiteY19" fmla="*/ 124529 h 355797"/>
              <a:gd name="connsiteX20" fmla="*/ 277522 w 506732"/>
              <a:gd name="connsiteY20" fmla="*/ 117413 h 355797"/>
              <a:gd name="connsiteX21" fmla="*/ 323776 w 506732"/>
              <a:gd name="connsiteY21" fmla="*/ 103181 h 355797"/>
              <a:gd name="connsiteX22" fmla="*/ 345123 w 506732"/>
              <a:gd name="connsiteY22" fmla="*/ 92507 h 355797"/>
              <a:gd name="connsiteX23" fmla="*/ 355797 w 506732"/>
              <a:gd name="connsiteY23" fmla="*/ 85391 h 355797"/>
              <a:gd name="connsiteX24" fmla="*/ 366471 w 506732"/>
              <a:gd name="connsiteY24" fmla="*/ 81833 h 355797"/>
              <a:gd name="connsiteX25" fmla="*/ 377145 w 506732"/>
              <a:gd name="connsiteY25" fmla="*/ 74717 h 355797"/>
              <a:gd name="connsiteX26" fmla="*/ 402051 w 506732"/>
              <a:gd name="connsiteY26" fmla="*/ 67601 h 355797"/>
              <a:gd name="connsiteX27" fmla="*/ 412725 w 506732"/>
              <a:gd name="connsiteY27" fmla="*/ 60485 h 355797"/>
              <a:gd name="connsiteX28" fmla="*/ 426957 w 506732"/>
              <a:gd name="connsiteY28" fmla="*/ 56927 h 355797"/>
              <a:gd name="connsiteX29" fmla="*/ 444747 w 506732"/>
              <a:gd name="connsiteY29" fmla="*/ 49811 h 355797"/>
              <a:gd name="connsiteX30" fmla="*/ 455421 w 506732"/>
              <a:gd name="connsiteY30" fmla="*/ 46253 h 355797"/>
              <a:gd name="connsiteX31" fmla="*/ 480327 w 506732"/>
              <a:gd name="connsiteY31" fmla="*/ 35579 h 355797"/>
              <a:gd name="connsiteX32" fmla="*/ 491001 w 506732"/>
              <a:gd name="connsiteY32" fmla="*/ 28463 h 355797"/>
              <a:gd name="connsiteX33" fmla="*/ 501674 w 506732"/>
              <a:gd name="connsiteY33" fmla="*/ 24905 h 355797"/>
              <a:gd name="connsiteX34" fmla="*/ 505232 w 506732"/>
              <a:gd name="connsiteY34" fmla="*/ 0 h 35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732" h="355797">
                <a:moveTo>
                  <a:pt x="0" y="355797"/>
                </a:moveTo>
                <a:lnTo>
                  <a:pt x="0" y="355797"/>
                </a:lnTo>
                <a:cubicBezTo>
                  <a:pt x="8302" y="348681"/>
                  <a:pt x="17591" y="342576"/>
                  <a:pt x="24906" y="334449"/>
                </a:cubicBezTo>
                <a:cubicBezTo>
                  <a:pt x="43747" y="313514"/>
                  <a:pt x="19886" y="324262"/>
                  <a:pt x="42695" y="316660"/>
                </a:cubicBezTo>
                <a:cubicBezTo>
                  <a:pt x="67727" y="299972"/>
                  <a:pt x="35986" y="319176"/>
                  <a:pt x="71159" y="305986"/>
                </a:cubicBezTo>
                <a:cubicBezTo>
                  <a:pt x="75163" y="304485"/>
                  <a:pt x="77903" y="300554"/>
                  <a:pt x="81833" y="298870"/>
                </a:cubicBezTo>
                <a:cubicBezTo>
                  <a:pt x="86328" y="296944"/>
                  <a:pt x="91321" y="296498"/>
                  <a:pt x="96065" y="295312"/>
                </a:cubicBezTo>
                <a:cubicBezTo>
                  <a:pt x="99623" y="292940"/>
                  <a:pt x="102792" y="289841"/>
                  <a:pt x="106739" y="288196"/>
                </a:cubicBezTo>
                <a:cubicBezTo>
                  <a:pt x="125070" y="280558"/>
                  <a:pt x="135812" y="278259"/>
                  <a:pt x="152993" y="273964"/>
                </a:cubicBezTo>
                <a:cubicBezTo>
                  <a:pt x="154179" y="270406"/>
                  <a:pt x="154471" y="266411"/>
                  <a:pt x="156551" y="263290"/>
                </a:cubicBezTo>
                <a:cubicBezTo>
                  <a:pt x="172289" y="239683"/>
                  <a:pt x="162700" y="265224"/>
                  <a:pt x="174341" y="241942"/>
                </a:cubicBezTo>
                <a:cubicBezTo>
                  <a:pt x="176018" y="238587"/>
                  <a:pt x="176821" y="234860"/>
                  <a:pt x="177899" y="231268"/>
                </a:cubicBezTo>
                <a:cubicBezTo>
                  <a:pt x="180380" y="222998"/>
                  <a:pt x="182643" y="214664"/>
                  <a:pt x="185015" y="206362"/>
                </a:cubicBezTo>
                <a:cubicBezTo>
                  <a:pt x="186201" y="195688"/>
                  <a:pt x="185967" y="184759"/>
                  <a:pt x="188572" y="174340"/>
                </a:cubicBezTo>
                <a:cubicBezTo>
                  <a:pt x="191778" y="161514"/>
                  <a:pt x="196886" y="164170"/>
                  <a:pt x="206362" y="160109"/>
                </a:cubicBezTo>
                <a:cubicBezTo>
                  <a:pt x="211237" y="158020"/>
                  <a:pt x="215850" y="155365"/>
                  <a:pt x="220594" y="152993"/>
                </a:cubicBezTo>
                <a:cubicBezTo>
                  <a:pt x="221780" y="149435"/>
                  <a:pt x="221500" y="144971"/>
                  <a:pt x="224152" y="142319"/>
                </a:cubicBezTo>
                <a:cubicBezTo>
                  <a:pt x="226804" y="139667"/>
                  <a:pt x="231471" y="140438"/>
                  <a:pt x="234826" y="138761"/>
                </a:cubicBezTo>
                <a:cubicBezTo>
                  <a:pt x="238651" y="136849"/>
                  <a:pt x="241592" y="133382"/>
                  <a:pt x="245500" y="131645"/>
                </a:cubicBezTo>
                <a:cubicBezTo>
                  <a:pt x="252354" y="128599"/>
                  <a:pt x="260607" y="128690"/>
                  <a:pt x="266848" y="124529"/>
                </a:cubicBezTo>
                <a:cubicBezTo>
                  <a:pt x="270406" y="122157"/>
                  <a:pt x="273592" y="119097"/>
                  <a:pt x="277522" y="117413"/>
                </a:cubicBezTo>
                <a:cubicBezTo>
                  <a:pt x="299223" y="108112"/>
                  <a:pt x="295044" y="122336"/>
                  <a:pt x="323776" y="103181"/>
                </a:cubicBezTo>
                <a:cubicBezTo>
                  <a:pt x="354368" y="82787"/>
                  <a:pt x="315662" y="107238"/>
                  <a:pt x="345123" y="92507"/>
                </a:cubicBezTo>
                <a:cubicBezTo>
                  <a:pt x="348948" y="90595"/>
                  <a:pt x="351972" y="87303"/>
                  <a:pt x="355797" y="85391"/>
                </a:cubicBezTo>
                <a:cubicBezTo>
                  <a:pt x="359152" y="83714"/>
                  <a:pt x="363116" y="83510"/>
                  <a:pt x="366471" y="81833"/>
                </a:cubicBezTo>
                <a:cubicBezTo>
                  <a:pt x="370296" y="79921"/>
                  <a:pt x="373320" y="76629"/>
                  <a:pt x="377145" y="74717"/>
                </a:cubicBezTo>
                <a:cubicBezTo>
                  <a:pt x="382249" y="72165"/>
                  <a:pt x="397491" y="68741"/>
                  <a:pt x="402051" y="67601"/>
                </a:cubicBezTo>
                <a:cubicBezTo>
                  <a:pt x="405609" y="65229"/>
                  <a:pt x="408795" y="62169"/>
                  <a:pt x="412725" y="60485"/>
                </a:cubicBezTo>
                <a:cubicBezTo>
                  <a:pt x="417220" y="58559"/>
                  <a:pt x="422318" y="58473"/>
                  <a:pt x="426957" y="56927"/>
                </a:cubicBezTo>
                <a:cubicBezTo>
                  <a:pt x="433016" y="54907"/>
                  <a:pt x="438767" y="52054"/>
                  <a:pt x="444747" y="49811"/>
                </a:cubicBezTo>
                <a:cubicBezTo>
                  <a:pt x="448259" y="48494"/>
                  <a:pt x="452066" y="47930"/>
                  <a:pt x="455421" y="46253"/>
                </a:cubicBezTo>
                <a:cubicBezTo>
                  <a:pt x="479992" y="33967"/>
                  <a:pt x="450707" y="42984"/>
                  <a:pt x="480327" y="35579"/>
                </a:cubicBezTo>
                <a:cubicBezTo>
                  <a:pt x="483885" y="33207"/>
                  <a:pt x="487176" y="30375"/>
                  <a:pt x="491001" y="28463"/>
                </a:cubicBezTo>
                <a:cubicBezTo>
                  <a:pt x="494355" y="26786"/>
                  <a:pt x="499022" y="27557"/>
                  <a:pt x="501674" y="24905"/>
                </a:cubicBezTo>
                <a:cubicBezTo>
                  <a:pt x="506732" y="19847"/>
                  <a:pt x="505232" y="5187"/>
                  <a:pt x="505232" y="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925074" y="3013606"/>
            <a:ext cx="618651" cy="552017"/>
          </a:xfrm>
          <a:custGeom>
            <a:avLst/>
            <a:gdLst>
              <a:gd name="connsiteX0" fmla="*/ 0 w 618651"/>
              <a:gd name="connsiteY0" fmla="*/ 523023 h 552017"/>
              <a:gd name="connsiteX1" fmla="*/ 0 w 618651"/>
              <a:gd name="connsiteY1" fmla="*/ 523023 h 552017"/>
              <a:gd name="connsiteX2" fmla="*/ 28464 w 618651"/>
              <a:gd name="connsiteY2" fmla="*/ 508791 h 552017"/>
              <a:gd name="connsiteX3" fmla="*/ 106739 w 618651"/>
              <a:gd name="connsiteY3" fmla="*/ 498117 h 552017"/>
              <a:gd name="connsiteX4" fmla="*/ 117413 w 618651"/>
              <a:gd name="connsiteY4" fmla="*/ 491001 h 552017"/>
              <a:gd name="connsiteX5" fmla="*/ 160109 w 618651"/>
              <a:gd name="connsiteY5" fmla="*/ 498117 h 552017"/>
              <a:gd name="connsiteX6" fmla="*/ 174341 w 618651"/>
              <a:gd name="connsiteY6" fmla="*/ 508791 h 552017"/>
              <a:gd name="connsiteX7" fmla="*/ 185015 w 618651"/>
              <a:gd name="connsiteY7" fmla="*/ 512349 h 552017"/>
              <a:gd name="connsiteX8" fmla="*/ 188573 w 618651"/>
              <a:gd name="connsiteY8" fmla="*/ 523023 h 552017"/>
              <a:gd name="connsiteX9" fmla="*/ 209921 w 618651"/>
              <a:gd name="connsiteY9" fmla="*/ 533697 h 552017"/>
              <a:gd name="connsiteX10" fmla="*/ 234826 w 618651"/>
              <a:gd name="connsiteY10" fmla="*/ 551487 h 552017"/>
              <a:gd name="connsiteX11" fmla="*/ 245500 w 618651"/>
              <a:gd name="connsiteY11" fmla="*/ 547929 h 552017"/>
              <a:gd name="connsiteX12" fmla="*/ 252616 w 618651"/>
              <a:gd name="connsiteY12" fmla="*/ 537255 h 552017"/>
              <a:gd name="connsiteX13" fmla="*/ 263290 w 618651"/>
              <a:gd name="connsiteY13" fmla="*/ 533697 h 552017"/>
              <a:gd name="connsiteX14" fmla="*/ 266848 w 618651"/>
              <a:gd name="connsiteY14" fmla="*/ 523023 h 552017"/>
              <a:gd name="connsiteX15" fmla="*/ 288196 w 618651"/>
              <a:gd name="connsiteY15" fmla="*/ 512349 h 552017"/>
              <a:gd name="connsiteX16" fmla="*/ 295312 w 618651"/>
              <a:gd name="connsiteY16" fmla="*/ 501675 h 552017"/>
              <a:gd name="connsiteX17" fmla="*/ 309544 w 618651"/>
              <a:gd name="connsiteY17" fmla="*/ 487443 h 552017"/>
              <a:gd name="connsiteX18" fmla="*/ 313102 w 618651"/>
              <a:gd name="connsiteY18" fmla="*/ 455421 h 552017"/>
              <a:gd name="connsiteX19" fmla="*/ 330892 w 618651"/>
              <a:gd name="connsiteY19" fmla="*/ 441189 h 552017"/>
              <a:gd name="connsiteX20" fmla="*/ 341566 w 618651"/>
              <a:gd name="connsiteY20" fmla="*/ 434073 h 552017"/>
              <a:gd name="connsiteX21" fmla="*/ 366472 w 618651"/>
              <a:gd name="connsiteY21" fmla="*/ 402052 h 552017"/>
              <a:gd name="connsiteX22" fmla="*/ 373587 w 618651"/>
              <a:gd name="connsiteY22" fmla="*/ 391378 h 552017"/>
              <a:gd name="connsiteX23" fmla="*/ 384261 w 618651"/>
              <a:gd name="connsiteY23" fmla="*/ 387820 h 552017"/>
              <a:gd name="connsiteX24" fmla="*/ 387819 w 618651"/>
              <a:gd name="connsiteY24" fmla="*/ 377146 h 552017"/>
              <a:gd name="connsiteX25" fmla="*/ 409167 w 618651"/>
              <a:gd name="connsiteY25" fmla="*/ 366472 h 552017"/>
              <a:gd name="connsiteX26" fmla="*/ 419841 w 618651"/>
              <a:gd name="connsiteY26" fmla="*/ 359356 h 552017"/>
              <a:gd name="connsiteX27" fmla="*/ 423399 w 618651"/>
              <a:gd name="connsiteY27" fmla="*/ 345124 h 552017"/>
              <a:gd name="connsiteX28" fmla="*/ 444747 w 618651"/>
              <a:gd name="connsiteY28" fmla="*/ 330892 h 552017"/>
              <a:gd name="connsiteX29" fmla="*/ 448305 w 618651"/>
              <a:gd name="connsiteY29" fmla="*/ 320218 h 552017"/>
              <a:gd name="connsiteX30" fmla="*/ 458979 w 618651"/>
              <a:gd name="connsiteY30" fmla="*/ 309544 h 552017"/>
              <a:gd name="connsiteX31" fmla="*/ 466095 w 618651"/>
              <a:gd name="connsiteY31" fmla="*/ 298870 h 552017"/>
              <a:gd name="connsiteX32" fmla="*/ 476769 w 618651"/>
              <a:gd name="connsiteY32" fmla="*/ 273964 h 552017"/>
              <a:gd name="connsiteX33" fmla="*/ 480327 w 618651"/>
              <a:gd name="connsiteY33" fmla="*/ 263290 h 552017"/>
              <a:gd name="connsiteX34" fmla="*/ 487443 w 618651"/>
              <a:gd name="connsiteY34" fmla="*/ 245501 h 552017"/>
              <a:gd name="connsiteX35" fmla="*/ 498117 w 618651"/>
              <a:gd name="connsiteY35" fmla="*/ 220595 h 552017"/>
              <a:gd name="connsiteX36" fmla="*/ 501675 w 618651"/>
              <a:gd name="connsiteY36" fmla="*/ 209921 h 552017"/>
              <a:gd name="connsiteX37" fmla="*/ 512349 w 618651"/>
              <a:gd name="connsiteY37" fmla="*/ 206363 h 552017"/>
              <a:gd name="connsiteX38" fmla="*/ 515907 w 618651"/>
              <a:gd name="connsiteY38" fmla="*/ 195689 h 552017"/>
              <a:gd name="connsiteX39" fmla="*/ 523022 w 618651"/>
              <a:gd name="connsiteY39" fmla="*/ 185015 h 552017"/>
              <a:gd name="connsiteX40" fmla="*/ 526580 w 618651"/>
              <a:gd name="connsiteY40" fmla="*/ 170783 h 552017"/>
              <a:gd name="connsiteX41" fmla="*/ 537254 w 618651"/>
              <a:gd name="connsiteY41" fmla="*/ 160109 h 552017"/>
              <a:gd name="connsiteX42" fmla="*/ 555044 w 618651"/>
              <a:gd name="connsiteY42" fmla="*/ 142319 h 552017"/>
              <a:gd name="connsiteX43" fmla="*/ 569276 w 618651"/>
              <a:gd name="connsiteY43" fmla="*/ 120971 h 552017"/>
              <a:gd name="connsiteX44" fmla="*/ 590624 w 618651"/>
              <a:gd name="connsiteY44" fmla="*/ 103182 h 552017"/>
              <a:gd name="connsiteX45" fmla="*/ 601298 w 618651"/>
              <a:gd name="connsiteY45" fmla="*/ 71160 h 552017"/>
              <a:gd name="connsiteX46" fmla="*/ 604856 w 618651"/>
              <a:gd name="connsiteY46" fmla="*/ 60486 h 552017"/>
              <a:gd name="connsiteX47" fmla="*/ 615530 w 618651"/>
              <a:gd name="connsiteY47" fmla="*/ 39138 h 552017"/>
              <a:gd name="connsiteX48" fmla="*/ 608414 w 618651"/>
              <a:gd name="connsiteY48" fmla="*/ 0 h 55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18651" h="552017">
                <a:moveTo>
                  <a:pt x="0" y="523023"/>
                </a:moveTo>
                <a:lnTo>
                  <a:pt x="0" y="523023"/>
                </a:lnTo>
                <a:cubicBezTo>
                  <a:pt x="9488" y="518279"/>
                  <a:pt x="18134" y="511201"/>
                  <a:pt x="28464" y="508791"/>
                </a:cubicBezTo>
                <a:cubicBezTo>
                  <a:pt x="54108" y="502807"/>
                  <a:pt x="106739" y="498117"/>
                  <a:pt x="106739" y="498117"/>
                </a:cubicBezTo>
                <a:cubicBezTo>
                  <a:pt x="110297" y="495745"/>
                  <a:pt x="113152" y="491356"/>
                  <a:pt x="117413" y="491001"/>
                </a:cubicBezTo>
                <a:cubicBezTo>
                  <a:pt x="136479" y="489412"/>
                  <a:pt x="145072" y="493105"/>
                  <a:pt x="160109" y="498117"/>
                </a:cubicBezTo>
                <a:cubicBezTo>
                  <a:pt x="164853" y="501675"/>
                  <a:pt x="169192" y="505849"/>
                  <a:pt x="174341" y="508791"/>
                </a:cubicBezTo>
                <a:cubicBezTo>
                  <a:pt x="177597" y="510652"/>
                  <a:pt x="182363" y="509697"/>
                  <a:pt x="185015" y="512349"/>
                </a:cubicBezTo>
                <a:cubicBezTo>
                  <a:pt x="187667" y="515001"/>
                  <a:pt x="186230" y="520094"/>
                  <a:pt x="188573" y="523023"/>
                </a:cubicBezTo>
                <a:cubicBezTo>
                  <a:pt x="193589" y="529293"/>
                  <a:pt x="202889" y="531353"/>
                  <a:pt x="209921" y="533697"/>
                </a:cubicBezTo>
                <a:cubicBezTo>
                  <a:pt x="216941" y="540717"/>
                  <a:pt x="223898" y="549926"/>
                  <a:pt x="234826" y="551487"/>
                </a:cubicBezTo>
                <a:cubicBezTo>
                  <a:pt x="238539" y="552017"/>
                  <a:pt x="241942" y="549115"/>
                  <a:pt x="245500" y="547929"/>
                </a:cubicBezTo>
                <a:cubicBezTo>
                  <a:pt x="247872" y="544371"/>
                  <a:pt x="249277" y="539926"/>
                  <a:pt x="252616" y="537255"/>
                </a:cubicBezTo>
                <a:cubicBezTo>
                  <a:pt x="255545" y="534912"/>
                  <a:pt x="260638" y="536349"/>
                  <a:pt x="263290" y="533697"/>
                </a:cubicBezTo>
                <a:cubicBezTo>
                  <a:pt x="265942" y="531045"/>
                  <a:pt x="264505" y="525952"/>
                  <a:pt x="266848" y="523023"/>
                </a:cubicBezTo>
                <a:cubicBezTo>
                  <a:pt x="271864" y="516753"/>
                  <a:pt x="281164" y="514693"/>
                  <a:pt x="288196" y="512349"/>
                </a:cubicBezTo>
                <a:cubicBezTo>
                  <a:pt x="290568" y="508791"/>
                  <a:pt x="291973" y="504346"/>
                  <a:pt x="295312" y="501675"/>
                </a:cubicBezTo>
                <a:cubicBezTo>
                  <a:pt x="312563" y="487874"/>
                  <a:pt x="301781" y="510732"/>
                  <a:pt x="309544" y="487443"/>
                </a:cubicBezTo>
                <a:cubicBezTo>
                  <a:pt x="310730" y="476769"/>
                  <a:pt x="310497" y="465840"/>
                  <a:pt x="313102" y="455421"/>
                </a:cubicBezTo>
                <a:cubicBezTo>
                  <a:pt x="316529" y="441712"/>
                  <a:pt x="321221" y="446024"/>
                  <a:pt x="330892" y="441189"/>
                </a:cubicBezTo>
                <a:cubicBezTo>
                  <a:pt x="334717" y="439277"/>
                  <a:pt x="338008" y="436445"/>
                  <a:pt x="341566" y="434073"/>
                </a:cubicBezTo>
                <a:cubicBezTo>
                  <a:pt x="351290" y="404902"/>
                  <a:pt x="334467" y="450067"/>
                  <a:pt x="366472" y="402052"/>
                </a:cubicBezTo>
                <a:cubicBezTo>
                  <a:pt x="368844" y="398494"/>
                  <a:pt x="370248" y="394049"/>
                  <a:pt x="373587" y="391378"/>
                </a:cubicBezTo>
                <a:cubicBezTo>
                  <a:pt x="376516" y="389035"/>
                  <a:pt x="380703" y="389006"/>
                  <a:pt x="384261" y="387820"/>
                </a:cubicBezTo>
                <a:cubicBezTo>
                  <a:pt x="385447" y="384262"/>
                  <a:pt x="385476" y="380075"/>
                  <a:pt x="387819" y="377146"/>
                </a:cubicBezTo>
                <a:cubicBezTo>
                  <a:pt x="394617" y="368649"/>
                  <a:pt x="400573" y="370769"/>
                  <a:pt x="409167" y="366472"/>
                </a:cubicBezTo>
                <a:cubicBezTo>
                  <a:pt x="412992" y="364560"/>
                  <a:pt x="416283" y="361728"/>
                  <a:pt x="419841" y="359356"/>
                </a:cubicBezTo>
                <a:cubicBezTo>
                  <a:pt x="421027" y="354612"/>
                  <a:pt x="420973" y="349370"/>
                  <a:pt x="423399" y="345124"/>
                </a:cubicBezTo>
                <a:cubicBezTo>
                  <a:pt x="429670" y="334150"/>
                  <a:pt x="434558" y="334288"/>
                  <a:pt x="444747" y="330892"/>
                </a:cubicBezTo>
                <a:cubicBezTo>
                  <a:pt x="445933" y="327334"/>
                  <a:pt x="446225" y="323339"/>
                  <a:pt x="448305" y="320218"/>
                </a:cubicBezTo>
                <a:cubicBezTo>
                  <a:pt x="451096" y="316031"/>
                  <a:pt x="455758" y="313410"/>
                  <a:pt x="458979" y="309544"/>
                </a:cubicBezTo>
                <a:cubicBezTo>
                  <a:pt x="461717" y="306259"/>
                  <a:pt x="463723" y="302428"/>
                  <a:pt x="466095" y="298870"/>
                </a:cubicBezTo>
                <a:cubicBezTo>
                  <a:pt x="473500" y="269250"/>
                  <a:pt x="464483" y="298535"/>
                  <a:pt x="476769" y="273964"/>
                </a:cubicBezTo>
                <a:cubicBezTo>
                  <a:pt x="478446" y="270609"/>
                  <a:pt x="479010" y="266802"/>
                  <a:pt x="480327" y="263290"/>
                </a:cubicBezTo>
                <a:cubicBezTo>
                  <a:pt x="482570" y="257310"/>
                  <a:pt x="485423" y="251560"/>
                  <a:pt x="487443" y="245501"/>
                </a:cubicBezTo>
                <a:cubicBezTo>
                  <a:pt x="502254" y="201069"/>
                  <a:pt x="479355" y="258120"/>
                  <a:pt x="498117" y="220595"/>
                </a:cubicBezTo>
                <a:cubicBezTo>
                  <a:pt x="499794" y="217240"/>
                  <a:pt x="499023" y="212573"/>
                  <a:pt x="501675" y="209921"/>
                </a:cubicBezTo>
                <a:cubicBezTo>
                  <a:pt x="504327" y="207269"/>
                  <a:pt x="508791" y="207549"/>
                  <a:pt x="512349" y="206363"/>
                </a:cubicBezTo>
                <a:cubicBezTo>
                  <a:pt x="513535" y="202805"/>
                  <a:pt x="514230" y="199044"/>
                  <a:pt x="515907" y="195689"/>
                </a:cubicBezTo>
                <a:cubicBezTo>
                  <a:pt x="517819" y="191864"/>
                  <a:pt x="521338" y="188945"/>
                  <a:pt x="523022" y="185015"/>
                </a:cubicBezTo>
                <a:cubicBezTo>
                  <a:pt x="524948" y="180520"/>
                  <a:pt x="524154" y="175029"/>
                  <a:pt x="526580" y="170783"/>
                </a:cubicBezTo>
                <a:cubicBezTo>
                  <a:pt x="529076" y="166414"/>
                  <a:pt x="534033" y="163975"/>
                  <a:pt x="537254" y="160109"/>
                </a:cubicBezTo>
                <a:cubicBezTo>
                  <a:pt x="552079" y="142319"/>
                  <a:pt x="535475" y="155365"/>
                  <a:pt x="555044" y="142319"/>
                </a:cubicBezTo>
                <a:cubicBezTo>
                  <a:pt x="559788" y="135203"/>
                  <a:pt x="562160" y="125715"/>
                  <a:pt x="569276" y="120971"/>
                </a:cubicBezTo>
                <a:cubicBezTo>
                  <a:pt x="584136" y="111064"/>
                  <a:pt x="576926" y="116879"/>
                  <a:pt x="590624" y="103182"/>
                </a:cubicBezTo>
                <a:cubicBezTo>
                  <a:pt x="596622" y="73193"/>
                  <a:pt x="590250" y="96939"/>
                  <a:pt x="601298" y="71160"/>
                </a:cubicBezTo>
                <a:cubicBezTo>
                  <a:pt x="602775" y="67713"/>
                  <a:pt x="603179" y="63841"/>
                  <a:pt x="604856" y="60486"/>
                </a:cubicBezTo>
                <a:cubicBezTo>
                  <a:pt x="618651" y="32897"/>
                  <a:pt x="606587" y="65967"/>
                  <a:pt x="615530" y="39138"/>
                </a:cubicBezTo>
                <a:lnTo>
                  <a:pt x="608414" y="0"/>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526372" y="2686272"/>
            <a:ext cx="555044" cy="352240"/>
          </a:xfrm>
          <a:custGeom>
            <a:avLst/>
            <a:gdLst>
              <a:gd name="connsiteX0" fmla="*/ 0 w 555044"/>
              <a:gd name="connsiteY0" fmla="*/ 352240 h 352240"/>
              <a:gd name="connsiteX1" fmla="*/ 0 w 555044"/>
              <a:gd name="connsiteY1" fmla="*/ 352240 h 352240"/>
              <a:gd name="connsiteX2" fmla="*/ 10674 w 555044"/>
              <a:gd name="connsiteY2" fmla="*/ 298870 h 352240"/>
              <a:gd name="connsiteX3" fmla="*/ 17790 w 555044"/>
              <a:gd name="connsiteY3" fmla="*/ 284639 h 352240"/>
              <a:gd name="connsiteX4" fmla="*/ 28464 w 555044"/>
              <a:gd name="connsiteY4" fmla="*/ 281081 h 352240"/>
              <a:gd name="connsiteX5" fmla="*/ 49812 w 555044"/>
              <a:gd name="connsiteY5" fmla="*/ 259733 h 352240"/>
              <a:gd name="connsiteX6" fmla="*/ 60486 w 555044"/>
              <a:gd name="connsiteY6" fmla="*/ 252617 h 352240"/>
              <a:gd name="connsiteX7" fmla="*/ 85391 w 555044"/>
              <a:gd name="connsiteY7" fmla="*/ 231269 h 352240"/>
              <a:gd name="connsiteX8" fmla="*/ 88949 w 555044"/>
              <a:gd name="connsiteY8" fmla="*/ 220595 h 352240"/>
              <a:gd name="connsiteX9" fmla="*/ 96065 w 555044"/>
              <a:gd name="connsiteY9" fmla="*/ 209921 h 352240"/>
              <a:gd name="connsiteX10" fmla="*/ 99623 w 555044"/>
              <a:gd name="connsiteY10" fmla="*/ 195689 h 352240"/>
              <a:gd name="connsiteX11" fmla="*/ 106739 w 555044"/>
              <a:gd name="connsiteY11" fmla="*/ 185015 h 352240"/>
              <a:gd name="connsiteX12" fmla="*/ 117413 w 555044"/>
              <a:gd name="connsiteY12" fmla="*/ 163667 h 352240"/>
              <a:gd name="connsiteX13" fmla="*/ 128087 w 555044"/>
              <a:gd name="connsiteY13" fmla="*/ 160109 h 352240"/>
              <a:gd name="connsiteX14" fmla="*/ 138761 w 555044"/>
              <a:gd name="connsiteY14" fmla="*/ 138761 h 352240"/>
              <a:gd name="connsiteX15" fmla="*/ 142319 w 555044"/>
              <a:gd name="connsiteY15" fmla="*/ 128088 h 352240"/>
              <a:gd name="connsiteX16" fmla="*/ 152993 w 555044"/>
              <a:gd name="connsiteY16" fmla="*/ 124530 h 352240"/>
              <a:gd name="connsiteX17" fmla="*/ 156551 w 555044"/>
              <a:gd name="connsiteY17" fmla="*/ 113856 h 352240"/>
              <a:gd name="connsiteX18" fmla="*/ 177899 w 555044"/>
              <a:gd name="connsiteY18" fmla="*/ 103182 h 352240"/>
              <a:gd name="connsiteX19" fmla="*/ 188573 w 555044"/>
              <a:gd name="connsiteY19" fmla="*/ 96066 h 352240"/>
              <a:gd name="connsiteX20" fmla="*/ 199247 w 555044"/>
              <a:gd name="connsiteY20" fmla="*/ 92508 h 352240"/>
              <a:gd name="connsiteX21" fmla="*/ 209921 w 555044"/>
              <a:gd name="connsiteY21" fmla="*/ 85392 h 352240"/>
              <a:gd name="connsiteX22" fmla="*/ 224153 w 555044"/>
              <a:gd name="connsiteY22" fmla="*/ 81834 h 352240"/>
              <a:gd name="connsiteX23" fmla="*/ 281080 w 555044"/>
              <a:gd name="connsiteY23" fmla="*/ 67602 h 352240"/>
              <a:gd name="connsiteX24" fmla="*/ 298870 w 555044"/>
              <a:gd name="connsiteY24" fmla="*/ 74718 h 352240"/>
              <a:gd name="connsiteX25" fmla="*/ 309544 w 555044"/>
              <a:gd name="connsiteY25" fmla="*/ 78276 h 352240"/>
              <a:gd name="connsiteX26" fmla="*/ 320218 w 555044"/>
              <a:gd name="connsiteY26" fmla="*/ 85392 h 352240"/>
              <a:gd name="connsiteX27" fmla="*/ 334450 w 555044"/>
              <a:gd name="connsiteY27" fmla="*/ 88950 h 352240"/>
              <a:gd name="connsiteX28" fmla="*/ 352240 w 555044"/>
              <a:gd name="connsiteY28" fmla="*/ 96066 h 352240"/>
              <a:gd name="connsiteX29" fmla="*/ 402051 w 555044"/>
              <a:gd name="connsiteY29" fmla="*/ 103182 h 352240"/>
              <a:gd name="connsiteX30" fmla="*/ 437631 w 555044"/>
              <a:gd name="connsiteY30" fmla="*/ 99624 h 352240"/>
              <a:gd name="connsiteX31" fmla="*/ 444747 w 555044"/>
              <a:gd name="connsiteY31" fmla="*/ 88950 h 352240"/>
              <a:gd name="connsiteX32" fmla="*/ 455421 w 555044"/>
              <a:gd name="connsiteY32" fmla="*/ 81834 h 352240"/>
              <a:gd name="connsiteX33" fmla="*/ 458979 w 555044"/>
              <a:gd name="connsiteY33" fmla="*/ 71160 h 352240"/>
              <a:gd name="connsiteX34" fmla="*/ 469653 w 555044"/>
              <a:gd name="connsiteY34" fmla="*/ 67602 h 352240"/>
              <a:gd name="connsiteX35" fmla="*/ 480327 w 555044"/>
              <a:gd name="connsiteY35" fmla="*/ 60486 h 352240"/>
              <a:gd name="connsiteX36" fmla="*/ 487443 w 555044"/>
              <a:gd name="connsiteY36" fmla="*/ 49812 h 352240"/>
              <a:gd name="connsiteX37" fmla="*/ 491001 w 555044"/>
              <a:gd name="connsiteY37" fmla="*/ 39138 h 352240"/>
              <a:gd name="connsiteX38" fmla="*/ 523023 w 555044"/>
              <a:gd name="connsiteY38" fmla="*/ 21348 h 352240"/>
              <a:gd name="connsiteX39" fmla="*/ 533696 w 555044"/>
              <a:gd name="connsiteY39" fmla="*/ 14232 h 352240"/>
              <a:gd name="connsiteX40" fmla="*/ 555044 w 555044"/>
              <a:gd name="connsiteY40" fmla="*/ 3558 h 352240"/>
              <a:gd name="connsiteX41" fmla="*/ 555044 w 555044"/>
              <a:gd name="connsiteY41" fmla="*/ 0 h 35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55044" h="352240">
                <a:moveTo>
                  <a:pt x="0" y="352240"/>
                </a:moveTo>
                <a:lnTo>
                  <a:pt x="0" y="352240"/>
                </a:lnTo>
                <a:cubicBezTo>
                  <a:pt x="2236" y="332117"/>
                  <a:pt x="1664" y="316889"/>
                  <a:pt x="10674" y="298870"/>
                </a:cubicBezTo>
                <a:cubicBezTo>
                  <a:pt x="13046" y="294126"/>
                  <a:pt x="14040" y="288389"/>
                  <a:pt x="17790" y="284639"/>
                </a:cubicBezTo>
                <a:cubicBezTo>
                  <a:pt x="20442" y="281987"/>
                  <a:pt x="24906" y="282267"/>
                  <a:pt x="28464" y="281081"/>
                </a:cubicBezTo>
                <a:cubicBezTo>
                  <a:pt x="35580" y="273965"/>
                  <a:pt x="41439" y="265315"/>
                  <a:pt x="49812" y="259733"/>
                </a:cubicBezTo>
                <a:cubicBezTo>
                  <a:pt x="53370" y="257361"/>
                  <a:pt x="57239" y="255400"/>
                  <a:pt x="60486" y="252617"/>
                </a:cubicBezTo>
                <a:cubicBezTo>
                  <a:pt x="90682" y="226733"/>
                  <a:pt x="60886" y="247606"/>
                  <a:pt x="85391" y="231269"/>
                </a:cubicBezTo>
                <a:cubicBezTo>
                  <a:pt x="86577" y="227711"/>
                  <a:pt x="87272" y="223950"/>
                  <a:pt x="88949" y="220595"/>
                </a:cubicBezTo>
                <a:cubicBezTo>
                  <a:pt x="90861" y="216770"/>
                  <a:pt x="94381" y="213851"/>
                  <a:pt x="96065" y="209921"/>
                </a:cubicBezTo>
                <a:cubicBezTo>
                  <a:pt x="97991" y="205426"/>
                  <a:pt x="97697" y="200184"/>
                  <a:pt x="99623" y="195689"/>
                </a:cubicBezTo>
                <a:cubicBezTo>
                  <a:pt x="101307" y="191759"/>
                  <a:pt x="104827" y="188840"/>
                  <a:pt x="106739" y="185015"/>
                </a:cubicBezTo>
                <a:cubicBezTo>
                  <a:pt x="111036" y="176421"/>
                  <a:pt x="108916" y="170465"/>
                  <a:pt x="117413" y="163667"/>
                </a:cubicBezTo>
                <a:cubicBezTo>
                  <a:pt x="120342" y="161324"/>
                  <a:pt x="124529" y="161295"/>
                  <a:pt x="128087" y="160109"/>
                </a:cubicBezTo>
                <a:cubicBezTo>
                  <a:pt x="137029" y="133283"/>
                  <a:pt x="124968" y="166346"/>
                  <a:pt x="138761" y="138761"/>
                </a:cubicBezTo>
                <a:cubicBezTo>
                  <a:pt x="140438" y="135407"/>
                  <a:pt x="139667" y="130740"/>
                  <a:pt x="142319" y="128088"/>
                </a:cubicBezTo>
                <a:cubicBezTo>
                  <a:pt x="144971" y="125436"/>
                  <a:pt x="149435" y="125716"/>
                  <a:pt x="152993" y="124530"/>
                </a:cubicBezTo>
                <a:cubicBezTo>
                  <a:pt x="154179" y="120972"/>
                  <a:pt x="154208" y="116785"/>
                  <a:pt x="156551" y="113856"/>
                </a:cubicBezTo>
                <a:cubicBezTo>
                  <a:pt x="163349" y="105359"/>
                  <a:pt x="169305" y="107479"/>
                  <a:pt x="177899" y="103182"/>
                </a:cubicBezTo>
                <a:cubicBezTo>
                  <a:pt x="181724" y="101270"/>
                  <a:pt x="184748" y="97978"/>
                  <a:pt x="188573" y="96066"/>
                </a:cubicBezTo>
                <a:cubicBezTo>
                  <a:pt x="191928" y="94389"/>
                  <a:pt x="195892" y="94185"/>
                  <a:pt x="199247" y="92508"/>
                </a:cubicBezTo>
                <a:cubicBezTo>
                  <a:pt x="203072" y="90596"/>
                  <a:pt x="205991" y="87076"/>
                  <a:pt x="209921" y="85392"/>
                </a:cubicBezTo>
                <a:cubicBezTo>
                  <a:pt x="214416" y="83466"/>
                  <a:pt x="219479" y="83272"/>
                  <a:pt x="224153" y="81834"/>
                </a:cubicBezTo>
                <a:cubicBezTo>
                  <a:pt x="270349" y="67619"/>
                  <a:pt x="240400" y="73413"/>
                  <a:pt x="281080" y="67602"/>
                </a:cubicBezTo>
                <a:cubicBezTo>
                  <a:pt x="287010" y="69974"/>
                  <a:pt x="292890" y="72475"/>
                  <a:pt x="298870" y="74718"/>
                </a:cubicBezTo>
                <a:cubicBezTo>
                  <a:pt x="302382" y="76035"/>
                  <a:pt x="306189" y="76599"/>
                  <a:pt x="309544" y="78276"/>
                </a:cubicBezTo>
                <a:cubicBezTo>
                  <a:pt x="313369" y="80188"/>
                  <a:pt x="316288" y="83708"/>
                  <a:pt x="320218" y="85392"/>
                </a:cubicBezTo>
                <a:cubicBezTo>
                  <a:pt x="324713" y="87318"/>
                  <a:pt x="329811" y="87404"/>
                  <a:pt x="334450" y="88950"/>
                </a:cubicBezTo>
                <a:cubicBezTo>
                  <a:pt x="340509" y="90970"/>
                  <a:pt x="346078" y="94386"/>
                  <a:pt x="352240" y="96066"/>
                </a:cubicBezTo>
                <a:cubicBezTo>
                  <a:pt x="360921" y="98433"/>
                  <a:pt x="395719" y="102390"/>
                  <a:pt x="402051" y="103182"/>
                </a:cubicBezTo>
                <a:cubicBezTo>
                  <a:pt x="413911" y="101996"/>
                  <a:pt x="426323" y="103393"/>
                  <a:pt x="437631" y="99624"/>
                </a:cubicBezTo>
                <a:cubicBezTo>
                  <a:pt x="441688" y="98272"/>
                  <a:pt x="441723" y="91974"/>
                  <a:pt x="444747" y="88950"/>
                </a:cubicBezTo>
                <a:cubicBezTo>
                  <a:pt x="447771" y="85926"/>
                  <a:pt x="451863" y="84206"/>
                  <a:pt x="455421" y="81834"/>
                </a:cubicBezTo>
                <a:cubicBezTo>
                  <a:pt x="456607" y="78276"/>
                  <a:pt x="456327" y="73812"/>
                  <a:pt x="458979" y="71160"/>
                </a:cubicBezTo>
                <a:cubicBezTo>
                  <a:pt x="461631" y="68508"/>
                  <a:pt x="466298" y="69279"/>
                  <a:pt x="469653" y="67602"/>
                </a:cubicBezTo>
                <a:cubicBezTo>
                  <a:pt x="473478" y="65690"/>
                  <a:pt x="476769" y="62858"/>
                  <a:pt x="480327" y="60486"/>
                </a:cubicBezTo>
                <a:cubicBezTo>
                  <a:pt x="482699" y="56928"/>
                  <a:pt x="485531" y="53637"/>
                  <a:pt x="487443" y="49812"/>
                </a:cubicBezTo>
                <a:cubicBezTo>
                  <a:pt x="489120" y="46457"/>
                  <a:pt x="488349" y="41790"/>
                  <a:pt x="491001" y="39138"/>
                </a:cubicBezTo>
                <a:cubicBezTo>
                  <a:pt x="503235" y="26904"/>
                  <a:pt x="509601" y="25822"/>
                  <a:pt x="523023" y="21348"/>
                </a:cubicBezTo>
                <a:cubicBezTo>
                  <a:pt x="526581" y="18976"/>
                  <a:pt x="529872" y="16144"/>
                  <a:pt x="533696" y="14232"/>
                </a:cubicBezTo>
                <a:cubicBezTo>
                  <a:pt x="545272" y="8444"/>
                  <a:pt x="544847" y="13755"/>
                  <a:pt x="555044" y="3558"/>
                </a:cubicBezTo>
                <a:lnTo>
                  <a:pt x="555044" y="0"/>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758609" y="1248850"/>
            <a:ext cx="475981" cy="1437422"/>
          </a:xfrm>
          <a:custGeom>
            <a:avLst/>
            <a:gdLst>
              <a:gd name="connsiteX0" fmla="*/ 308575 w 475981"/>
              <a:gd name="connsiteY0" fmla="*/ 1437422 h 1437422"/>
              <a:gd name="connsiteX1" fmla="*/ 308575 w 475981"/>
              <a:gd name="connsiteY1" fmla="*/ 1437422 h 1437422"/>
              <a:gd name="connsiteX2" fmla="*/ 337039 w 475981"/>
              <a:gd name="connsiteY2" fmla="*/ 1416075 h 1437422"/>
              <a:gd name="connsiteX3" fmla="*/ 351271 w 475981"/>
              <a:gd name="connsiteY3" fmla="*/ 1401843 h 1437422"/>
              <a:gd name="connsiteX4" fmla="*/ 361945 w 475981"/>
              <a:gd name="connsiteY4" fmla="*/ 1391169 h 1437422"/>
              <a:gd name="connsiteX5" fmla="*/ 383293 w 475981"/>
              <a:gd name="connsiteY5" fmla="*/ 1373379 h 1437422"/>
              <a:gd name="connsiteX6" fmla="*/ 393967 w 475981"/>
              <a:gd name="connsiteY6" fmla="*/ 1327125 h 1437422"/>
              <a:gd name="connsiteX7" fmla="*/ 397525 w 475981"/>
              <a:gd name="connsiteY7" fmla="*/ 1273755 h 1437422"/>
              <a:gd name="connsiteX8" fmla="*/ 390409 w 475981"/>
              <a:gd name="connsiteY8" fmla="*/ 1213270 h 1437422"/>
              <a:gd name="connsiteX9" fmla="*/ 379735 w 475981"/>
              <a:gd name="connsiteY9" fmla="*/ 1209712 h 1437422"/>
              <a:gd name="connsiteX10" fmla="*/ 376177 w 475981"/>
              <a:gd name="connsiteY10" fmla="*/ 1199038 h 1437422"/>
              <a:gd name="connsiteX11" fmla="*/ 369061 w 475981"/>
              <a:gd name="connsiteY11" fmla="*/ 1188364 h 1437422"/>
              <a:gd name="connsiteX12" fmla="*/ 358387 w 475981"/>
              <a:gd name="connsiteY12" fmla="*/ 1167016 h 1437422"/>
              <a:gd name="connsiteX13" fmla="*/ 354829 w 475981"/>
              <a:gd name="connsiteY13" fmla="*/ 1145668 h 1437422"/>
              <a:gd name="connsiteX14" fmla="*/ 347713 w 475981"/>
              <a:gd name="connsiteY14" fmla="*/ 1134994 h 1437422"/>
              <a:gd name="connsiteX15" fmla="*/ 344155 w 475981"/>
              <a:gd name="connsiteY15" fmla="*/ 1124320 h 1437422"/>
              <a:gd name="connsiteX16" fmla="*/ 333481 w 475981"/>
              <a:gd name="connsiteY16" fmla="*/ 1081625 h 1437422"/>
              <a:gd name="connsiteX17" fmla="*/ 329923 w 475981"/>
              <a:gd name="connsiteY17" fmla="*/ 1063835 h 1437422"/>
              <a:gd name="connsiteX18" fmla="*/ 322807 w 475981"/>
              <a:gd name="connsiteY18" fmla="*/ 1042487 h 1437422"/>
              <a:gd name="connsiteX19" fmla="*/ 319249 w 475981"/>
              <a:gd name="connsiteY19" fmla="*/ 942864 h 1437422"/>
              <a:gd name="connsiteX20" fmla="*/ 308575 w 475981"/>
              <a:gd name="connsiteY20" fmla="*/ 935748 h 1437422"/>
              <a:gd name="connsiteX21" fmla="*/ 297902 w 475981"/>
              <a:gd name="connsiteY21" fmla="*/ 910842 h 1437422"/>
              <a:gd name="connsiteX22" fmla="*/ 283670 w 475981"/>
              <a:gd name="connsiteY22" fmla="*/ 889494 h 1437422"/>
              <a:gd name="connsiteX23" fmla="*/ 276554 w 475981"/>
              <a:gd name="connsiteY23" fmla="*/ 878820 h 1437422"/>
              <a:gd name="connsiteX24" fmla="*/ 265880 w 475981"/>
              <a:gd name="connsiteY24" fmla="*/ 843240 h 1437422"/>
              <a:gd name="connsiteX25" fmla="*/ 255206 w 475981"/>
              <a:gd name="connsiteY25" fmla="*/ 832566 h 1437422"/>
              <a:gd name="connsiteX26" fmla="*/ 244532 w 475981"/>
              <a:gd name="connsiteY26" fmla="*/ 829008 h 1437422"/>
              <a:gd name="connsiteX27" fmla="*/ 233858 w 475981"/>
              <a:gd name="connsiteY27" fmla="*/ 821892 h 1437422"/>
              <a:gd name="connsiteX28" fmla="*/ 226742 w 475981"/>
              <a:gd name="connsiteY28" fmla="*/ 811218 h 1437422"/>
              <a:gd name="connsiteX29" fmla="*/ 205394 w 475981"/>
              <a:gd name="connsiteY29" fmla="*/ 804103 h 1437422"/>
              <a:gd name="connsiteX30" fmla="*/ 198278 w 475981"/>
              <a:gd name="connsiteY30" fmla="*/ 793429 h 1437422"/>
              <a:gd name="connsiteX31" fmla="*/ 187604 w 475981"/>
              <a:gd name="connsiteY31" fmla="*/ 782755 h 1437422"/>
              <a:gd name="connsiteX32" fmla="*/ 184046 w 475981"/>
              <a:gd name="connsiteY32" fmla="*/ 772081 h 1437422"/>
              <a:gd name="connsiteX33" fmla="*/ 169814 w 475981"/>
              <a:gd name="connsiteY33" fmla="*/ 750733 h 1437422"/>
              <a:gd name="connsiteX34" fmla="*/ 162698 w 475981"/>
              <a:gd name="connsiteY34" fmla="*/ 740059 h 1437422"/>
              <a:gd name="connsiteX35" fmla="*/ 152024 w 475981"/>
              <a:gd name="connsiteY35" fmla="*/ 736501 h 1437422"/>
              <a:gd name="connsiteX36" fmla="*/ 148466 w 475981"/>
              <a:gd name="connsiteY36" fmla="*/ 708037 h 1437422"/>
              <a:gd name="connsiteX37" fmla="*/ 137793 w 475981"/>
              <a:gd name="connsiteY37" fmla="*/ 704479 h 1437422"/>
              <a:gd name="connsiteX38" fmla="*/ 91539 w 475981"/>
              <a:gd name="connsiteY38" fmla="*/ 697363 h 1437422"/>
              <a:gd name="connsiteX39" fmla="*/ 84423 w 475981"/>
              <a:gd name="connsiteY39" fmla="*/ 683131 h 1437422"/>
              <a:gd name="connsiteX40" fmla="*/ 80865 w 475981"/>
              <a:gd name="connsiteY40" fmla="*/ 672457 h 1437422"/>
              <a:gd name="connsiteX41" fmla="*/ 73749 w 475981"/>
              <a:gd name="connsiteY41" fmla="*/ 661783 h 1437422"/>
              <a:gd name="connsiteX42" fmla="*/ 63075 w 475981"/>
              <a:gd name="connsiteY42" fmla="*/ 640436 h 1437422"/>
              <a:gd name="connsiteX43" fmla="*/ 59517 w 475981"/>
              <a:gd name="connsiteY43" fmla="*/ 626204 h 1437422"/>
              <a:gd name="connsiteX44" fmla="*/ 48843 w 475981"/>
              <a:gd name="connsiteY44" fmla="*/ 622646 h 1437422"/>
              <a:gd name="connsiteX45" fmla="*/ 45285 w 475981"/>
              <a:gd name="connsiteY45" fmla="*/ 611972 h 1437422"/>
              <a:gd name="connsiteX46" fmla="*/ 38169 w 475981"/>
              <a:gd name="connsiteY46" fmla="*/ 515906 h 1437422"/>
              <a:gd name="connsiteX47" fmla="*/ 34611 w 475981"/>
              <a:gd name="connsiteY47" fmla="*/ 501675 h 1437422"/>
              <a:gd name="connsiteX48" fmla="*/ 16821 w 475981"/>
              <a:gd name="connsiteY48" fmla="*/ 480327 h 1437422"/>
              <a:gd name="connsiteX49" fmla="*/ 13263 w 475981"/>
              <a:gd name="connsiteY49" fmla="*/ 469653 h 1437422"/>
              <a:gd name="connsiteX50" fmla="*/ 6147 w 475981"/>
              <a:gd name="connsiteY50" fmla="*/ 451863 h 1437422"/>
              <a:gd name="connsiteX51" fmla="*/ 9705 w 475981"/>
              <a:gd name="connsiteY51" fmla="*/ 394935 h 1437422"/>
              <a:gd name="connsiteX52" fmla="*/ 13263 w 475981"/>
              <a:gd name="connsiteY52" fmla="*/ 384261 h 1437422"/>
              <a:gd name="connsiteX53" fmla="*/ 23937 w 475981"/>
              <a:gd name="connsiteY53" fmla="*/ 377145 h 1437422"/>
              <a:gd name="connsiteX54" fmla="*/ 31053 w 475981"/>
              <a:gd name="connsiteY54" fmla="*/ 366471 h 1437422"/>
              <a:gd name="connsiteX55" fmla="*/ 34611 w 475981"/>
              <a:gd name="connsiteY55" fmla="*/ 355797 h 1437422"/>
              <a:gd name="connsiteX56" fmla="*/ 45285 w 475981"/>
              <a:gd name="connsiteY56" fmla="*/ 352239 h 1437422"/>
              <a:gd name="connsiteX57" fmla="*/ 59517 w 475981"/>
              <a:gd name="connsiteY57" fmla="*/ 330892 h 1437422"/>
              <a:gd name="connsiteX58" fmla="*/ 70191 w 475981"/>
              <a:gd name="connsiteY58" fmla="*/ 309544 h 1437422"/>
              <a:gd name="connsiteX59" fmla="*/ 80865 w 475981"/>
              <a:gd name="connsiteY59" fmla="*/ 305986 h 1437422"/>
              <a:gd name="connsiteX60" fmla="*/ 91539 w 475981"/>
              <a:gd name="connsiteY60" fmla="*/ 298870 h 1437422"/>
              <a:gd name="connsiteX61" fmla="*/ 112887 w 475981"/>
              <a:gd name="connsiteY61" fmla="*/ 288196 h 1437422"/>
              <a:gd name="connsiteX62" fmla="*/ 127119 w 475981"/>
              <a:gd name="connsiteY62" fmla="*/ 273964 h 1437422"/>
              <a:gd name="connsiteX63" fmla="*/ 148466 w 475981"/>
              <a:gd name="connsiteY63" fmla="*/ 259732 h 1437422"/>
              <a:gd name="connsiteX64" fmla="*/ 159140 w 475981"/>
              <a:gd name="connsiteY64" fmla="*/ 249058 h 1437422"/>
              <a:gd name="connsiteX65" fmla="*/ 169814 w 475981"/>
              <a:gd name="connsiteY65" fmla="*/ 241942 h 1437422"/>
              <a:gd name="connsiteX66" fmla="*/ 173372 w 475981"/>
              <a:gd name="connsiteY66" fmla="*/ 231268 h 1437422"/>
              <a:gd name="connsiteX67" fmla="*/ 191162 w 475981"/>
              <a:gd name="connsiteY67" fmla="*/ 213478 h 1437422"/>
              <a:gd name="connsiteX68" fmla="*/ 205394 w 475981"/>
              <a:gd name="connsiteY68" fmla="*/ 195689 h 1437422"/>
              <a:gd name="connsiteX69" fmla="*/ 223184 w 475981"/>
              <a:gd name="connsiteY69" fmla="*/ 181457 h 1437422"/>
              <a:gd name="connsiteX70" fmla="*/ 240974 w 475981"/>
              <a:gd name="connsiteY70" fmla="*/ 156551 h 1437422"/>
              <a:gd name="connsiteX71" fmla="*/ 248090 w 475981"/>
              <a:gd name="connsiteY71" fmla="*/ 145877 h 1437422"/>
              <a:gd name="connsiteX72" fmla="*/ 258764 w 475981"/>
              <a:gd name="connsiteY72" fmla="*/ 135203 h 1437422"/>
              <a:gd name="connsiteX73" fmla="*/ 262322 w 475981"/>
              <a:gd name="connsiteY73" fmla="*/ 124529 h 1437422"/>
              <a:gd name="connsiteX74" fmla="*/ 283670 w 475981"/>
              <a:gd name="connsiteY74" fmla="*/ 113855 h 1437422"/>
              <a:gd name="connsiteX75" fmla="*/ 297902 w 475981"/>
              <a:gd name="connsiteY75" fmla="*/ 99623 h 1437422"/>
              <a:gd name="connsiteX76" fmla="*/ 305017 w 475981"/>
              <a:gd name="connsiteY76" fmla="*/ 88949 h 1437422"/>
              <a:gd name="connsiteX77" fmla="*/ 329923 w 475981"/>
              <a:gd name="connsiteY77" fmla="*/ 78275 h 1437422"/>
              <a:gd name="connsiteX78" fmla="*/ 340597 w 475981"/>
              <a:gd name="connsiteY78" fmla="*/ 71159 h 1437422"/>
              <a:gd name="connsiteX79" fmla="*/ 351271 w 475981"/>
              <a:gd name="connsiteY79" fmla="*/ 67601 h 1437422"/>
              <a:gd name="connsiteX80" fmla="*/ 461568 w 475981"/>
              <a:gd name="connsiteY80" fmla="*/ 60485 h 1437422"/>
              <a:gd name="connsiteX81" fmla="*/ 472242 w 475981"/>
              <a:gd name="connsiteY81" fmla="*/ 56927 h 1437422"/>
              <a:gd name="connsiteX82" fmla="*/ 461568 w 475981"/>
              <a:gd name="connsiteY82" fmla="*/ 10674 h 1437422"/>
              <a:gd name="connsiteX83" fmla="*/ 461568 w 475981"/>
              <a:gd name="connsiteY83" fmla="*/ 0 h 143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5981" h="1437422">
                <a:moveTo>
                  <a:pt x="308575" y="1437422"/>
                </a:moveTo>
                <a:lnTo>
                  <a:pt x="308575" y="1437422"/>
                </a:lnTo>
                <a:cubicBezTo>
                  <a:pt x="318063" y="1430306"/>
                  <a:pt x="328653" y="1424461"/>
                  <a:pt x="337039" y="1416075"/>
                </a:cubicBezTo>
                <a:cubicBezTo>
                  <a:pt x="356016" y="1397099"/>
                  <a:pt x="322806" y="1411331"/>
                  <a:pt x="351271" y="1401843"/>
                </a:cubicBezTo>
                <a:cubicBezTo>
                  <a:pt x="354829" y="1398285"/>
                  <a:pt x="358079" y="1394390"/>
                  <a:pt x="361945" y="1391169"/>
                </a:cubicBezTo>
                <a:cubicBezTo>
                  <a:pt x="391666" y="1366401"/>
                  <a:pt x="352109" y="1404563"/>
                  <a:pt x="383293" y="1373379"/>
                </a:cubicBezTo>
                <a:cubicBezTo>
                  <a:pt x="389154" y="1355796"/>
                  <a:pt x="391023" y="1351661"/>
                  <a:pt x="393967" y="1327125"/>
                </a:cubicBezTo>
                <a:cubicBezTo>
                  <a:pt x="396091" y="1309423"/>
                  <a:pt x="396339" y="1291545"/>
                  <a:pt x="397525" y="1273755"/>
                </a:cubicBezTo>
                <a:cubicBezTo>
                  <a:pt x="395153" y="1253593"/>
                  <a:pt x="395842" y="1232830"/>
                  <a:pt x="390409" y="1213270"/>
                </a:cubicBezTo>
                <a:cubicBezTo>
                  <a:pt x="389405" y="1209656"/>
                  <a:pt x="382387" y="1212364"/>
                  <a:pt x="379735" y="1209712"/>
                </a:cubicBezTo>
                <a:cubicBezTo>
                  <a:pt x="377083" y="1207060"/>
                  <a:pt x="377854" y="1202393"/>
                  <a:pt x="376177" y="1199038"/>
                </a:cubicBezTo>
                <a:cubicBezTo>
                  <a:pt x="374265" y="1195213"/>
                  <a:pt x="370973" y="1192189"/>
                  <a:pt x="369061" y="1188364"/>
                </a:cubicBezTo>
                <a:cubicBezTo>
                  <a:pt x="354330" y="1158903"/>
                  <a:pt x="378780" y="1197606"/>
                  <a:pt x="358387" y="1167016"/>
                </a:cubicBezTo>
                <a:cubicBezTo>
                  <a:pt x="357201" y="1159900"/>
                  <a:pt x="357110" y="1152512"/>
                  <a:pt x="354829" y="1145668"/>
                </a:cubicBezTo>
                <a:cubicBezTo>
                  <a:pt x="353477" y="1141611"/>
                  <a:pt x="349625" y="1138819"/>
                  <a:pt x="347713" y="1134994"/>
                </a:cubicBezTo>
                <a:cubicBezTo>
                  <a:pt x="346036" y="1131639"/>
                  <a:pt x="345341" y="1127878"/>
                  <a:pt x="344155" y="1124320"/>
                </a:cubicBezTo>
                <a:cubicBezTo>
                  <a:pt x="336641" y="1071721"/>
                  <a:pt x="346037" y="1123478"/>
                  <a:pt x="333481" y="1081625"/>
                </a:cubicBezTo>
                <a:cubicBezTo>
                  <a:pt x="331743" y="1075833"/>
                  <a:pt x="331514" y="1069669"/>
                  <a:pt x="329923" y="1063835"/>
                </a:cubicBezTo>
                <a:cubicBezTo>
                  <a:pt x="327949" y="1056598"/>
                  <a:pt x="325179" y="1049603"/>
                  <a:pt x="322807" y="1042487"/>
                </a:cubicBezTo>
                <a:cubicBezTo>
                  <a:pt x="321621" y="1009279"/>
                  <a:pt x="323641" y="975801"/>
                  <a:pt x="319249" y="942864"/>
                </a:cubicBezTo>
                <a:cubicBezTo>
                  <a:pt x="318684" y="938625"/>
                  <a:pt x="311313" y="939033"/>
                  <a:pt x="308575" y="935748"/>
                </a:cubicBezTo>
                <a:cubicBezTo>
                  <a:pt x="296694" y="921490"/>
                  <a:pt x="305320" y="924194"/>
                  <a:pt x="297902" y="910842"/>
                </a:cubicBezTo>
                <a:cubicBezTo>
                  <a:pt x="293749" y="903366"/>
                  <a:pt x="288414" y="896610"/>
                  <a:pt x="283670" y="889494"/>
                </a:cubicBezTo>
                <a:lnTo>
                  <a:pt x="276554" y="878820"/>
                </a:lnTo>
                <a:cubicBezTo>
                  <a:pt x="274257" y="869632"/>
                  <a:pt x="269817" y="850327"/>
                  <a:pt x="265880" y="843240"/>
                </a:cubicBezTo>
                <a:cubicBezTo>
                  <a:pt x="263436" y="838841"/>
                  <a:pt x="259393" y="835357"/>
                  <a:pt x="255206" y="832566"/>
                </a:cubicBezTo>
                <a:cubicBezTo>
                  <a:pt x="252085" y="830486"/>
                  <a:pt x="247887" y="830685"/>
                  <a:pt x="244532" y="829008"/>
                </a:cubicBezTo>
                <a:cubicBezTo>
                  <a:pt x="240707" y="827096"/>
                  <a:pt x="237416" y="824264"/>
                  <a:pt x="233858" y="821892"/>
                </a:cubicBezTo>
                <a:cubicBezTo>
                  <a:pt x="231486" y="818334"/>
                  <a:pt x="230368" y="813484"/>
                  <a:pt x="226742" y="811218"/>
                </a:cubicBezTo>
                <a:cubicBezTo>
                  <a:pt x="220381" y="807243"/>
                  <a:pt x="205394" y="804103"/>
                  <a:pt x="205394" y="804103"/>
                </a:cubicBezTo>
                <a:cubicBezTo>
                  <a:pt x="203022" y="800545"/>
                  <a:pt x="201016" y="796714"/>
                  <a:pt x="198278" y="793429"/>
                </a:cubicBezTo>
                <a:cubicBezTo>
                  <a:pt x="195057" y="789563"/>
                  <a:pt x="190395" y="786942"/>
                  <a:pt x="187604" y="782755"/>
                </a:cubicBezTo>
                <a:cubicBezTo>
                  <a:pt x="185524" y="779634"/>
                  <a:pt x="185867" y="775359"/>
                  <a:pt x="184046" y="772081"/>
                </a:cubicBezTo>
                <a:cubicBezTo>
                  <a:pt x="179893" y="764605"/>
                  <a:pt x="174558" y="757849"/>
                  <a:pt x="169814" y="750733"/>
                </a:cubicBezTo>
                <a:cubicBezTo>
                  <a:pt x="167442" y="747175"/>
                  <a:pt x="166755" y="741411"/>
                  <a:pt x="162698" y="740059"/>
                </a:cubicBezTo>
                <a:lnTo>
                  <a:pt x="152024" y="736501"/>
                </a:lnTo>
                <a:cubicBezTo>
                  <a:pt x="150838" y="727013"/>
                  <a:pt x="152349" y="716775"/>
                  <a:pt x="148466" y="708037"/>
                </a:cubicBezTo>
                <a:cubicBezTo>
                  <a:pt x="146943" y="704610"/>
                  <a:pt x="141479" y="705170"/>
                  <a:pt x="137793" y="704479"/>
                </a:cubicBezTo>
                <a:cubicBezTo>
                  <a:pt x="122461" y="701604"/>
                  <a:pt x="106957" y="699735"/>
                  <a:pt x="91539" y="697363"/>
                </a:cubicBezTo>
                <a:cubicBezTo>
                  <a:pt x="89167" y="692619"/>
                  <a:pt x="86512" y="688006"/>
                  <a:pt x="84423" y="683131"/>
                </a:cubicBezTo>
                <a:cubicBezTo>
                  <a:pt x="82946" y="679684"/>
                  <a:pt x="82542" y="675812"/>
                  <a:pt x="80865" y="672457"/>
                </a:cubicBezTo>
                <a:cubicBezTo>
                  <a:pt x="78953" y="668632"/>
                  <a:pt x="75661" y="665608"/>
                  <a:pt x="73749" y="661783"/>
                </a:cubicBezTo>
                <a:cubicBezTo>
                  <a:pt x="59018" y="632322"/>
                  <a:pt x="83469" y="671028"/>
                  <a:pt x="63075" y="640436"/>
                </a:cubicBezTo>
                <a:cubicBezTo>
                  <a:pt x="61889" y="635692"/>
                  <a:pt x="62572" y="630022"/>
                  <a:pt x="59517" y="626204"/>
                </a:cubicBezTo>
                <a:cubicBezTo>
                  <a:pt x="57174" y="623275"/>
                  <a:pt x="51495" y="625298"/>
                  <a:pt x="48843" y="622646"/>
                </a:cubicBezTo>
                <a:cubicBezTo>
                  <a:pt x="46191" y="619994"/>
                  <a:pt x="46471" y="615530"/>
                  <a:pt x="45285" y="611972"/>
                </a:cubicBezTo>
                <a:cubicBezTo>
                  <a:pt x="42913" y="579950"/>
                  <a:pt x="41262" y="547866"/>
                  <a:pt x="38169" y="515906"/>
                </a:cubicBezTo>
                <a:cubicBezTo>
                  <a:pt x="37698" y="511039"/>
                  <a:pt x="37037" y="505920"/>
                  <a:pt x="34611" y="501675"/>
                </a:cubicBezTo>
                <a:cubicBezTo>
                  <a:pt x="3144" y="446611"/>
                  <a:pt x="41829" y="530343"/>
                  <a:pt x="16821" y="480327"/>
                </a:cubicBezTo>
                <a:cubicBezTo>
                  <a:pt x="15144" y="476972"/>
                  <a:pt x="14580" y="473165"/>
                  <a:pt x="13263" y="469653"/>
                </a:cubicBezTo>
                <a:cubicBezTo>
                  <a:pt x="11020" y="463673"/>
                  <a:pt x="8519" y="457793"/>
                  <a:pt x="6147" y="451863"/>
                </a:cubicBezTo>
                <a:cubicBezTo>
                  <a:pt x="1639" y="415803"/>
                  <a:pt x="0" y="430519"/>
                  <a:pt x="9705" y="394935"/>
                </a:cubicBezTo>
                <a:cubicBezTo>
                  <a:pt x="10692" y="391317"/>
                  <a:pt x="10920" y="387190"/>
                  <a:pt x="13263" y="384261"/>
                </a:cubicBezTo>
                <a:cubicBezTo>
                  <a:pt x="15934" y="380922"/>
                  <a:pt x="20379" y="379517"/>
                  <a:pt x="23937" y="377145"/>
                </a:cubicBezTo>
                <a:cubicBezTo>
                  <a:pt x="26309" y="373587"/>
                  <a:pt x="29141" y="370296"/>
                  <a:pt x="31053" y="366471"/>
                </a:cubicBezTo>
                <a:cubicBezTo>
                  <a:pt x="32730" y="363116"/>
                  <a:pt x="31959" y="358449"/>
                  <a:pt x="34611" y="355797"/>
                </a:cubicBezTo>
                <a:cubicBezTo>
                  <a:pt x="37263" y="353145"/>
                  <a:pt x="41727" y="353425"/>
                  <a:pt x="45285" y="352239"/>
                </a:cubicBezTo>
                <a:cubicBezTo>
                  <a:pt x="52519" y="316072"/>
                  <a:pt x="41283" y="345479"/>
                  <a:pt x="59517" y="330892"/>
                </a:cubicBezTo>
                <a:cubicBezTo>
                  <a:pt x="92511" y="304496"/>
                  <a:pt x="44408" y="335327"/>
                  <a:pt x="70191" y="309544"/>
                </a:cubicBezTo>
                <a:cubicBezTo>
                  <a:pt x="72843" y="306892"/>
                  <a:pt x="77510" y="307663"/>
                  <a:pt x="80865" y="305986"/>
                </a:cubicBezTo>
                <a:cubicBezTo>
                  <a:pt x="84690" y="304074"/>
                  <a:pt x="87714" y="300782"/>
                  <a:pt x="91539" y="298870"/>
                </a:cubicBezTo>
                <a:cubicBezTo>
                  <a:pt x="121000" y="284139"/>
                  <a:pt x="82297" y="308589"/>
                  <a:pt x="112887" y="288196"/>
                </a:cubicBezTo>
                <a:cubicBezTo>
                  <a:pt x="120650" y="264907"/>
                  <a:pt x="109868" y="287765"/>
                  <a:pt x="127119" y="273964"/>
                </a:cubicBezTo>
                <a:cubicBezTo>
                  <a:pt x="149456" y="256094"/>
                  <a:pt x="115783" y="267903"/>
                  <a:pt x="148466" y="259732"/>
                </a:cubicBezTo>
                <a:cubicBezTo>
                  <a:pt x="152024" y="256174"/>
                  <a:pt x="155274" y="252279"/>
                  <a:pt x="159140" y="249058"/>
                </a:cubicBezTo>
                <a:cubicBezTo>
                  <a:pt x="162425" y="246320"/>
                  <a:pt x="167143" y="245281"/>
                  <a:pt x="169814" y="241942"/>
                </a:cubicBezTo>
                <a:cubicBezTo>
                  <a:pt x="172157" y="239013"/>
                  <a:pt x="171695" y="234623"/>
                  <a:pt x="173372" y="231268"/>
                </a:cubicBezTo>
                <a:cubicBezTo>
                  <a:pt x="179302" y="219408"/>
                  <a:pt x="180488" y="220594"/>
                  <a:pt x="191162" y="213478"/>
                </a:cubicBezTo>
                <a:cubicBezTo>
                  <a:pt x="198089" y="192697"/>
                  <a:pt x="189300" y="211782"/>
                  <a:pt x="205394" y="195689"/>
                </a:cubicBezTo>
                <a:cubicBezTo>
                  <a:pt x="221489" y="179595"/>
                  <a:pt x="202403" y="188384"/>
                  <a:pt x="223184" y="181457"/>
                </a:cubicBezTo>
                <a:cubicBezTo>
                  <a:pt x="231486" y="156551"/>
                  <a:pt x="223184" y="162481"/>
                  <a:pt x="240974" y="156551"/>
                </a:cubicBezTo>
                <a:cubicBezTo>
                  <a:pt x="243346" y="152993"/>
                  <a:pt x="245352" y="149162"/>
                  <a:pt x="248090" y="145877"/>
                </a:cubicBezTo>
                <a:cubicBezTo>
                  <a:pt x="251311" y="142011"/>
                  <a:pt x="255973" y="139390"/>
                  <a:pt x="258764" y="135203"/>
                </a:cubicBezTo>
                <a:cubicBezTo>
                  <a:pt x="260844" y="132082"/>
                  <a:pt x="259979" y="127458"/>
                  <a:pt x="262322" y="124529"/>
                </a:cubicBezTo>
                <a:cubicBezTo>
                  <a:pt x="267338" y="118259"/>
                  <a:pt x="276638" y="116199"/>
                  <a:pt x="283670" y="113855"/>
                </a:cubicBezTo>
                <a:cubicBezTo>
                  <a:pt x="291433" y="90565"/>
                  <a:pt x="280651" y="113425"/>
                  <a:pt x="297902" y="99623"/>
                </a:cubicBezTo>
                <a:cubicBezTo>
                  <a:pt x="301241" y="96952"/>
                  <a:pt x="301732" y="91687"/>
                  <a:pt x="305017" y="88949"/>
                </a:cubicBezTo>
                <a:cubicBezTo>
                  <a:pt x="316121" y="79695"/>
                  <a:pt x="318801" y="83836"/>
                  <a:pt x="329923" y="78275"/>
                </a:cubicBezTo>
                <a:cubicBezTo>
                  <a:pt x="333748" y="76363"/>
                  <a:pt x="336772" y="73071"/>
                  <a:pt x="340597" y="71159"/>
                </a:cubicBezTo>
                <a:cubicBezTo>
                  <a:pt x="343952" y="69482"/>
                  <a:pt x="347535" y="67931"/>
                  <a:pt x="351271" y="67601"/>
                </a:cubicBezTo>
                <a:cubicBezTo>
                  <a:pt x="387971" y="64363"/>
                  <a:pt x="424802" y="62857"/>
                  <a:pt x="461568" y="60485"/>
                </a:cubicBezTo>
                <a:cubicBezTo>
                  <a:pt x="465126" y="59299"/>
                  <a:pt x="471902" y="60662"/>
                  <a:pt x="472242" y="56927"/>
                </a:cubicBezTo>
                <a:cubicBezTo>
                  <a:pt x="475981" y="15794"/>
                  <a:pt x="465356" y="33404"/>
                  <a:pt x="461568" y="10674"/>
                </a:cubicBezTo>
                <a:cubicBezTo>
                  <a:pt x="460983" y="7164"/>
                  <a:pt x="461568" y="3558"/>
                  <a:pt x="461568" y="0"/>
                </a:cubicBez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748224" y="628022"/>
            <a:ext cx="4320791" cy="600246"/>
          </a:xfrm>
          <a:custGeom>
            <a:avLst/>
            <a:gdLst>
              <a:gd name="connsiteX0" fmla="*/ 0 w 4320791"/>
              <a:gd name="connsiteY0" fmla="*/ 195943 h 600246"/>
              <a:gd name="connsiteX1" fmla="*/ 0 w 4320791"/>
              <a:gd name="connsiteY1" fmla="*/ 195943 h 600246"/>
              <a:gd name="connsiteX2" fmla="*/ 35169 w 4320791"/>
              <a:gd name="connsiteY2" fmla="*/ 165798 h 600246"/>
              <a:gd name="connsiteX3" fmla="*/ 75363 w 4320791"/>
              <a:gd name="connsiteY3" fmla="*/ 155749 h 600246"/>
              <a:gd name="connsiteX4" fmla="*/ 95460 w 4320791"/>
              <a:gd name="connsiteY4" fmla="*/ 145701 h 600246"/>
              <a:gd name="connsiteX5" fmla="*/ 110532 w 4320791"/>
              <a:gd name="connsiteY5" fmla="*/ 140677 h 600246"/>
              <a:gd name="connsiteX6" fmla="*/ 125605 w 4320791"/>
              <a:gd name="connsiteY6" fmla="*/ 130629 h 600246"/>
              <a:gd name="connsiteX7" fmla="*/ 155750 w 4320791"/>
              <a:gd name="connsiteY7" fmla="*/ 125604 h 600246"/>
              <a:gd name="connsiteX8" fmla="*/ 185895 w 4320791"/>
              <a:gd name="connsiteY8" fmla="*/ 115556 h 600246"/>
              <a:gd name="connsiteX9" fmla="*/ 200967 w 4320791"/>
              <a:gd name="connsiteY9" fmla="*/ 120580 h 600246"/>
              <a:gd name="connsiteX10" fmla="*/ 211016 w 4320791"/>
              <a:gd name="connsiteY10" fmla="*/ 150725 h 600246"/>
              <a:gd name="connsiteX11" fmla="*/ 221064 w 4320791"/>
              <a:gd name="connsiteY11" fmla="*/ 160774 h 600246"/>
              <a:gd name="connsiteX12" fmla="*/ 236136 w 4320791"/>
              <a:gd name="connsiteY12" fmla="*/ 190919 h 600246"/>
              <a:gd name="connsiteX13" fmla="*/ 251209 w 4320791"/>
              <a:gd name="connsiteY13" fmla="*/ 216040 h 600246"/>
              <a:gd name="connsiteX14" fmla="*/ 256233 w 4320791"/>
              <a:gd name="connsiteY14" fmla="*/ 236136 h 600246"/>
              <a:gd name="connsiteX15" fmla="*/ 266281 w 4320791"/>
              <a:gd name="connsiteY15" fmla="*/ 251209 h 600246"/>
              <a:gd name="connsiteX16" fmla="*/ 271306 w 4320791"/>
              <a:gd name="connsiteY16" fmla="*/ 266281 h 600246"/>
              <a:gd name="connsiteX17" fmla="*/ 281354 w 4320791"/>
              <a:gd name="connsiteY17" fmla="*/ 286378 h 600246"/>
              <a:gd name="connsiteX18" fmla="*/ 301451 w 4320791"/>
              <a:gd name="connsiteY18" fmla="*/ 326571 h 600246"/>
              <a:gd name="connsiteX19" fmla="*/ 316523 w 4320791"/>
              <a:gd name="connsiteY19" fmla="*/ 336620 h 600246"/>
              <a:gd name="connsiteX20" fmla="*/ 331596 w 4320791"/>
              <a:gd name="connsiteY20" fmla="*/ 361741 h 600246"/>
              <a:gd name="connsiteX21" fmla="*/ 346668 w 4320791"/>
              <a:gd name="connsiteY21" fmla="*/ 366765 h 600246"/>
              <a:gd name="connsiteX22" fmla="*/ 351692 w 4320791"/>
              <a:gd name="connsiteY22" fmla="*/ 381837 h 600246"/>
              <a:gd name="connsiteX23" fmla="*/ 411983 w 4320791"/>
              <a:gd name="connsiteY23" fmla="*/ 396910 h 600246"/>
              <a:gd name="connsiteX24" fmla="*/ 442128 w 4320791"/>
              <a:gd name="connsiteY24" fmla="*/ 406958 h 600246"/>
              <a:gd name="connsiteX25" fmla="*/ 482321 w 4320791"/>
              <a:gd name="connsiteY25" fmla="*/ 406958 h 600246"/>
              <a:gd name="connsiteX26" fmla="*/ 542611 w 4320791"/>
              <a:gd name="connsiteY26" fmla="*/ 396910 h 600246"/>
              <a:gd name="connsiteX27" fmla="*/ 557684 w 4320791"/>
              <a:gd name="connsiteY27" fmla="*/ 386862 h 600246"/>
              <a:gd name="connsiteX28" fmla="*/ 653143 w 4320791"/>
              <a:gd name="connsiteY28" fmla="*/ 396910 h 600246"/>
              <a:gd name="connsiteX29" fmla="*/ 688312 w 4320791"/>
              <a:gd name="connsiteY29" fmla="*/ 411982 h 600246"/>
              <a:gd name="connsiteX30" fmla="*/ 708409 w 4320791"/>
              <a:gd name="connsiteY30" fmla="*/ 401934 h 600246"/>
              <a:gd name="connsiteX31" fmla="*/ 723481 w 4320791"/>
              <a:gd name="connsiteY31" fmla="*/ 396910 h 600246"/>
              <a:gd name="connsiteX32" fmla="*/ 778747 w 4320791"/>
              <a:gd name="connsiteY32" fmla="*/ 366765 h 600246"/>
              <a:gd name="connsiteX33" fmla="*/ 879231 w 4320791"/>
              <a:gd name="connsiteY33" fmla="*/ 351692 h 600246"/>
              <a:gd name="connsiteX34" fmla="*/ 894303 w 4320791"/>
              <a:gd name="connsiteY34" fmla="*/ 341644 h 600246"/>
              <a:gd name="connsiteX35" fmla="*/ 939521 w 4320791"/>
              <a:gd name="connsiteY35" fmla="*/ 331596 h 600246"/>
              <a:gd name="connsiteX36" fmla="*/ 964642 w 4320791"/>
              <a:gd name="connsiteY36" fmla="*/ 336620 h 600246"/>
              <a:gd name="connsiteX37" fmla="*/ 974690 w 4320791"/>
              <a:gd name="connsiteY37" fmla="*/ 356716 h 600246"/>
              <a:gd name="connsiteX38" fmla="*/ 1004835 w 4320791"/>
              <a:gd name="connsiteY38" fmla="*/ 381837 h 600246"/>
              <a:gd name="connsiteX39" fmla="*/ 1034980 w 4320791"/>
              <a:gd name="connsiteY39" fmla="*/ 406958 h 600246"/>
              <a:gd name="connsiteX40" fmla="*/ 1065125 w 4320791"/>
              <a:gd name="connsiteY40" fmla="*/ 427055 h 600246"/>
              <a:gd name="connsiteX41" fmla="*/ 1075174 w 4320791"/>
              <a:gd name="connsiteY41" fmla="*/ 437103 h 600246"/>
              <a:gd name="connsiteX42" fmla="*/ 1090246 w 4320791"/>
              <a:gd name="connsiteY42" fmla="*/ 442127 h 600246"/>
              <a:gd name="connsiteX43" fmla="*/ 1130440 w 4320791"/>
              <a:gd name="connsiteY43" fmla="*/ 462224 h 600246"/>
              <a:gd name="connsiteX44" fmla="*/ 1180681 w 4320791"/>
              <a:gd name="connsiteY44" fmla="*/ 477297 h 600246"/>
              <a:gd name="connsiteX45" fmla="*/ 1195754 w 4320791"/>
              <a:gd name="connsiteY45" fmla="*/ 487345 h 600246"/>
              <a:gd name="connsiteX46" fmla="*/ 1210827 w 4320791"/>
              <a:gd name="connsiteY46" fmla="*/ 502418 h 600246"/>
              <a:gd name="connsiteX47" fmla="*/ 1225899 w 4320791"/>
              <a:gd name="connsiteY47" fmla="*/ 507442 h 600246"/>
              <a:gd name="connsiteX48" fmla="*/ 1245996 w 4320791"/>
              <a:gd name="connsiteY48" fmla="*/ 532563 h 600246"/>
              <a:gd name="connsiteX49" fmla="*/ 1266092 w 4320791"/>
              <a:gd name="connsiteY49" fmla="*/ 537587 h 600246"/>
              <a:gd name="connsiteX50" fmla="*/ 1376624 w 4320791"/>
              <a:gd name="connsiteY50" fmla="*/ 522514 h 600246"/>
              <a:gd name="connsiteX51" fmla="*/ 1597688 w 4320791"/>
              <a:gd name="connsiteY51" fmla="*/ 537587 h 600246"/>
              <a:gd name="connsiteX52" fmla="*/ 1612761 w 4320791"/>
              <a:gd name="connsiteY52" fmla="*/ 552659 h 600246"/>
              <a:gd name="connsiteX53" fmla="*/ 1617785 w 4320791"/>
              <a:gd name="connsiteY53" fmla="*/ 567732 h 600246"/>
              <a:gd name="connsiteX54" fmla="*/ 1642906 w 4320791"/>
              <a:gd name="connsiteY54" fmla="*/ 572756 h 600246"/>
              <a:gd name="connsiteX55" fmla="*/ 1657978 w 4320791"/>
              <a:gd name="connsiteY55" fmla="*/ 582804 h 600246"/>
              <a:gd name="connsiteX56" fmla="*/ 1663002 w 4320791"/>
              <a:gd name="connsiteY56" fmla="*/ 597877 h 600246"/>
              <a:gd name="connsiteX57" fmla="*/ 1678075 w 4320791"/>
              <a:gd name="connsiteY57" fmla="*/ 592853 h 600246"/>
              <a:gd name="connsiteX58" fmla="*/ 1743389 w 4320791"/>
              <a:gd name="connsiteY58" fmla="*/ 587829 h 600246"/>
              <a:gd name="connsiteX59" fmla="*/ 1753438 w 4320791"/>
              <a:gd name="connsiteY59" fmla="*/ 562708 h 600246"/>
              <a:gd name="connsiteX60" fmla="*/ 1773534 w 4320791"/>
              <a:gd name="connsiteY60" fmla="*/ 557683 h 600246"/>
              <a:gd name="connsiteX61" fmla="*/ 1788607 w 4320791"/>
              <a:gd name="connsiteY61" fmla="*/ 552659 h 600246"/>
              <a:gd name="connsiteX62" fmla="*/ 1798655 w 4320791"/>
              <a:gd name="connsiteY62" fmla="*/ 537587 h 600246"/>
              <a:gd name="connsiteX63" fmla="*/ 1818752 w 4320791"/>
              <a:gd name="connsiteY63" fmla="*/ 512466 h 600246"/>
              <a:gd name="connsiteX64" fmla="*/ 1823776 w 4320791"/>
              <a:gd name="connsiteY64" fmla="*/ 497393 h 600246"/>
              <a:gd name="connsiteX65" fmla="*/ 1838849 w 4320791"/>
              <a:gd name="connsiteY65" fmla="*/ 492369 h 600246"/>
              <a:gd name="connsiteX66" fmla="*/ 1853921 w 4320791"/>
              <a:gd name="connsiteY66" fmla="*/ 482321 h 600246"/>
              <a:gd name="connsiteX67" fmla="*/ 1899139 w 4320791"/>
              <a:gd name="connsiteY67" fmla="*/ 467248 h 600246"/>
              <a:gd name="connsiteX68" fmla="*/ 1914211 w 4320791"/>
              <a:gd name="connsiteY68" fmla="*/ 462224 h 600246"/>
              <a:gd name="connsiteX69" fmla="*/ 1929284 w 4320791"/>
              <a:gd name="connsiteY69" fmla="*/ 472273 h 600246"/>
              <a:gd name="connsiteX70" fmla="*/ 1959429 w 4320791"/>
              <a:gd name="connsiteY70" fmla="*/ 487345 h 600246"/>
              <a:gd name="connsiteX71" fmla="*/ 1999622 w 4320791"/>
              <a:gd name="connsiteY71" fmla="*/ 467248 h 600246"/>
              <a:gd name="connsiteX72" fmla="*/ 2009671 w 4320791"/>
              <a:gd name="connsiteY72" fmla="*/ 442127 h 600246"/>
              <a:gd name="connsiteX73" fmla="*/ 2024743 w 4320791"/>
              <a:gd name="connsiteY73" fmla="*/ 411982 h 600246"/>
              <a:gd name="connsiteX74" fmla="*/ 2059912 w 4320791"/>
              <a:gd name="connsiteY74" fmla="*/ 396910 h 600246"/>
              <a:gd name="connsiteX75" fmla="*/ 2105130 w 4320791"/>
              <a:gd name="connsiteY75" fmla="*/ 411982 h 600246"/>
              <a:gd name="connsiteX76" fmla="*/ 2120202 w 4320791"/>
              <a:gd name="connsiteY76" fmla="*/ 422031 h 600246"/>
              <a:gd name="connsiteX77" fmla="*/ 2135275 w 4320791"/>
              <a:gd name="connsiteY77" fmla="*/ 427055 h 600246"/>
              <a:gd name="connsiteX78" fmla="*/ 2180492 w 4320791"/>
              <a:gd name="connsiteY78" fmla="*/ 442127 h 600246"/>
              <a:gd name="connsiteX79" fmla="*/ 2250831 w 4320791"/>
              <a:gd name="connsiteY79" fmla="*/ 432079 h 600246"/>
              <a:gd name="connsiteX80" fmla="*/ 2270928 w 4320791"/>
              <a:gd name="connsiteY80" fmla="*/ 427055 h 600246"/>
              <a:gd name="connsiteX81" fmla="*/ 2376435 w 4320791"/>
              <a:gd name="connsiteY81" fmla="*/ 417007 h 600246"/>
              <a:gd name="connsiteX82" fmla="*/ 2381460 w 4320791"/>
              <a:gd name="connsiteY82" fmla="*/ 361741 h 600246"/>
              <a:gd name="connsiteX83" fmla="*/ 2456822 w 4320791"/>
              <a:gd name="connsiteY83" fmla="*/ 351692 h 600246"/>
              <a:gd name="connsiteX84" fmla="*/ 2471895 w 4320791"/>
              <a:gd name="connsiteY84" fmla="*/ 346668 h 600246"/>
              <a:gd name="connsiteX85" fmla="*/ 2486967 w 4320791"/>
              <a:gd name="connsiteY85" fmla="*/ 336620 h 600246"/>
              <a:gd name="connsiteX86" fmla="*/ 2517112 w 4320791"/>
              <a:gd name="connsiteY86" fmla="*/ 326571 h 600246"/>
              <a:gd name="connsiteX87" fmla="*/ 2527161 w 4320791"/>
              <a:gd name="connsiteY87" fmla="*/ 316523 h 600246"/>
              <a:gd name="connsiteX88" fmla="*/ 2537209 w 4320791"/>
              <a:gd name="connsiteY88" fmla="*/ 301451 h 600246"/>
              <a:gd name="connsiteX89" fmla="*/ 2552281 w 4320791"/>
              <a:gd name="connsiteY89" fmla="*/ 296426 h 600246"/>
              <a:gd name="connsiteX90" fmla="*/ 2567354 w 4320791"/>
              <a:gd name="connsiteY90" fmla="*/ 271305 h 600246"/>
              <a:gd name="connsiteX91" fmla="*/ 2582427 w 4320791"/>
              <a:gd name="connsiteY91" fmla="*/ 266281 h 600246"/>
              <a:gd name="connsiteX92" fmla="*/ 2607547 w 4320791"/>
              <a:gd name="connsiteY92" fmla="*/ 241160 h 600246"/>
              <a:gd name="connsiteX93" fmla="*/ 2622620 w 4320791"/>
              <a:gd name="connsiteY93" fmla="*/ 231112 h 600246"/>
              <a:gd name="connsiteX94" fmla="*/ 2632668 w 4320791"/>
              <a:gd name="connsiteY94" fmla="*/ 200967 h 600246"/>
              <a:gd name="connsiteX95" fmla="*/ 2662813 w 4320791"/>
              <a:gd name="connsiteY95" fmla="*/ 185894 h 600246"/>
              <a:gd name="connsiteX96" fmla="*/ 2677886 w 4320791"/>
              <a:gd name="connsiteY96" fmla="*/ 110532 h 600246"/>
              <a:gd name="connsiteX97" fmla="*/ 2682910 w 4320791"/>
              <a:gd name="connsiteY97" fmla="*/ 95459 h 600246"/>
              <a:gd name="connsiteX98" fmla="*/ 2697983 w 4320791"/>
              <a:gd name="connsiteY98" fmla="*/ 90435 h 600246"/>
              <a:gd name="connsiteX99" fmla="*/ 2813539 w 4320791"/>
              <a:gd name="connsiteY99" fmla="*/ 100483 h 600246"/>
              <a:gd name="connsiteX100" fmla="*/ 2858756 w 4320791"/>
              <a:gd name="connsiteY100" fmla="*/ 105508 h 600246"/>
              <a:gd name="connsiteX101" fmla="*/ 2873829 w 4320791"/>
              <a:gd name="connsiteY101" fmla="*/ 115556 h 600246"/>
              <a:gd name="connsiteX102" fmla="*/ 2888901 w 4320791"/>
              <a:gd name="connsiteY102" fmla="*/ 120580 h 600246"/>
              <a:gd name="connsiteX103" fmla="*/ 2903974 w 4320791"/>
              <a:gd name="connsiteY103" fmla="*/ 130629 h 600246"/>
              <a:gd name="connsiteX104" fmla="*/ 3064747 w 4320791"/>
              <a:gd name="connsiteY104" fmla="*/ 125604 h 600246"/>
              <a:gd name="connsiteX105" fmla="*/ 3079820 w 4320791"/>
              <a:gd name="connsiteY105" fmla="*/ 110532 h 600246"/>
              <a:gd name="connsiteX106" fmla="*/ 3094892 w 4320791"/>
              <a:gd name="connsiteY106" fmla="*/ 105508 h 600246"/>
              <a:gd name="connsiteX107" fmla="*/ 3130062 w 4320791"/>
              <a:gd name="connsiteY107" fmla="*/ 90435 h 600246"/>
              <a:gd name="connsiteX108" fmla="*/ 3145134 w 4320791"/>
              <a:gd name="connsiteY108" fmla="*/ 80387 h 600246"/>
              <a:gd name="connsiteX109" fmla="*/ 3190352 w 4320791"/>
              <a:gd name="connsiteY109" fmla="*/ 70338 h 600246"/>
              <a:gd name="connsiteX110" fmla="*/ 3205424 w 4320791"/>
              <a:gd name="connsiteY110" fmla="*/ 60290 h 600246"/>
              <a:gd name="connsiteX111" fmla="*/ 3336053 w 4320791"/>
              <a:gd name="connsiteY111" fmla="*/ 50242 h 600246"/>
              <a:gd name="connsiteX112" fmla="*/ 3516923 w 4320791"/>
              <a:gd name="connsiteY112" fmla="*/ 70338 h 600246"/>
              <a:gd name="connsiteX113" fmla="*/ 3612383 w 4320791"/>
              <a:gd name="connsiteY113" fmla="*/ 60290 h 600246"/>
              <a:gd name="connsiteX114" fmla="*/ 3692769 w 4320791"/>
              <a:gd name="connsiteY114" fmla="*/ 0 h 600246"/>
              <a:gd name="connsiteX115" fmla="*/ 3888712 w 4320791"/>
              <a:gd name="connsiteY115" fmla="*/ 20097 h 600246"/>
              <a:gd name="connsiteX116" fmla="*/ 4054510 w 4320791"/>
              <a:gd name="connsiteY116" fmla="*/ 80387 h 600246"/>
              <a:gd name="connsiteX117" fmla="*/ 4195187 w 4320791"/>
              <a:gd name="connsiteY117" fmla="*/ 90435 h 600246"/>
              <a:gd name="connsiteX118" fmla="*/ 4320791 w 4320791"/>
              <a:gd name="connsiteY118" fmla="*/ 165798 h 60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320791" h="600246">
                <a:moveTo>
                  <a:pt x="0" y="195943"/>
                </a:moveTo>
                <a:lnTo>
                  <a:pt x="0" y="195943"/>
                </a:lnTo>
                <a:cubicBezTo>
                  <a:pt x="11723" y="185895"/>
                  <a:pt x="22520" y="174652"/>
                  <a:pt x="35169" y="165798"/>
                </a:cubicBezTo>
                <a:cubicBezTo>
                  <a:pt x="41347" y="161474"/>
                  <a:pt x="72455" y="156331"/>
                  <a:pt x="75363" y="155749"/>
                </a:cubicBezTo>
                <a:cubicBezTo>
                  <a:pt x="82062" y="152400"/>
                  <a:pt x="88576" y="148651"/>
                  <a:pt x="95460" y="145701"/>
                </a:cubicBezTo>
                <a:cubicBezTo>
                  <a:pt x="100328" y="143615"/>
                  <a:pt x="105795" y="143045"/>
                  <a:pt x="110532" y="140677"/>
                </a:cubicBezTo>
                <a:cubicBezTo>
                  <a:pt x="115933" y="137977"/>
                  <a:pt x="119877" y="132539"/>
                  <a:pt x="125605" y="130629"/>
                </a:cubicBezTo>
                <a:cubicBezTo>
                  <a:pt x="135269" y="127408"/>
                  <a:pt x="145867" y="128075"/>
                  <a:pt x="155750" y="125604"/>
                </a:cubicBezTo>
                <a:cubicBezTo>
                  <a:pt x="166026" y="123035"/>
                  <a:pt x="175847" y="118905"/>
                  <a:pt x="185895" y="115556"/>
                </a:cubicBezTo>
                <a:cubicBezTo>
                  <a:pt x="190919" y="117231"/>
                  <a:pt x="197889" y="116271"/>
                  <a:pt x="200967" y="120580"/>
                </a:cubicBezTo>
                <a:cubicBezTo>
                  <a:pt x="207123" y="129199"/>
                  <a:pt x="203527" y="143235"/>
                  <a:pt x="211016" y="150725"/>
                </a:cubicBezTo>
                <a:lnTo>
                  <a:pt x="221064" y="160774"/>
                </a:lnTo>
                <a:cubicBezTo>
                  <a:pt x="233689" y="198650"/>
                  <a:pt x="216660" y="151969"/>
                  <a:pt x="236136" y="190919"/>
                </a:cubicBezTo>
                <a:cubicBezTo>
                  <a:pt x="249180" y="217006"/>
                  <a:pt x="231584" y="196413"/>
                  <a:pt x="251209" y="216040"/>
                </a:cubicBezTo>
                <a:cubicBezTo>
                  <a:pt x="252884" y="222739"/>
                  <a:pt x="253513" y="229789"/>
                  <a:pt x="256233" y="236136"/>
                </a:cubicBezTo>
                <a:cubicBezTo>
                  <a:pt x="258612" y="241686"/>
                  <a:pt x="263580" y="245808"/>
                  <a:pt x="266281" y="251209"/>
                </a:cubicBezTo>
                <a:cubicBezTo>
                  <a:pt x="268649" y="255946"/>
                  <a:pt x="269220" y="261413"/>
                  <a:pt x="271306" y="266281"/>
                </a:cubicBezTo>
                <a:cubicBezTo>
                  <a:pt x="274256" y="273165"/>
                  <a:pt x="278573" y="279424"/>
                  <a:pt x="281354" y="286378"/>
                </a:cubicBezTo>
                <a:cubicBezTo>
                  <a:pt x="291684" y="312205"/>
                  <a:pt x="284456" y="312975"/>
                  <a:pt x="301451" y="326571"/>
                </a:cubicBezTo>
                <a:cubicBezTo>
                  <a:pt x="306166" y="330343"/>
                  <a:pt x="311499" y="333270"/>
                  <a:pt x="316523" y="336620"/>
                </a:cubicBezTo>
                <a:cubicBezTo>
                  <a:pt x="320475" y="348476"/>
                  <a:pt x="320101" y="354844"/>
                  <a:pt x="331596" y="361741"/>
                </a:cubicBezTo>
                <a:cubicBezTo>
                  <a:pt x="336137" y="364466"/>
                  <a:pt x="341644" y="365090"/>
                  <a:pt x="346668" y="366765"/>
                </a:cubicBezTo>
                <a:cubicBezTo>
                  <a:pt x="348343" y="371789"/>
                  <a:pt x="347383" y="378759"/>
                  <a:pt x="351692" y="381837"/>
                </a:cubicBezTo>
                <a:cubicBezTo>
                  <a:pt x="366415" y="392353"/>
                  <a:pt x="395517" y="392794"/>
                  <a:pt x="411983" y="396910"/>
                </a:cubicBezTo>
                <a:cubicBezTo>
                  <a:pt x="422259" y="399479"/>
                  <a:pt x="432080" y="403609"/>
                  <a:pt x="442128" y="406958"/>
                </a:cubicBezTo>
                <a:cubicBezTo>
                  <a:pt x="488061" y="383991"/>
                  <a:pt x="436386" y="403130"/>
                  <a:pt x="482321" y="406958"/>
                </a:cubicBezTo>
                <a:cubicBezTo>
                  <a:pt x="499962" y="408428"/>
                  <a:pt x="524453" y="401449"/>
                  <a:pt x="542611" y="396910"/>
                </a:cubicBezTo>
                <a:cubicBezTo>
                  <a:pt x="547635" y="393561"/>
                  <a:pt x="551657" y="387239"/>
                  <a:pt x="557684" y="386862"/>
                </a:cubicBezTo>
                <a:cubicBezTo>
                  <a:pt x="587239" y="385015"/>
                  <a:pt x="622880" y="391866"/>
                  <a:pt x="653143" y="396910"/>
                </a:cubicBezTo>
                <a:cubicBezTo>
                  <a:pt x="663209" y="403620"/>
                  <a:pt x="674653" y="413689"/>
                  <a:pt x="688312" y="411982"/>
                </a:cubicBezTo>
                <a:cubicBezTo>
                  <a:pt x="695744" y="411053"/>
                  <a:pt x="701525" y="404884"/>
                  <a:pt x="708409" y="401934"/>
                </a:cubicBezTo>
                <a:cubicBezTo>
                  <a:pt x="713277" y="399848"/>
                  <a:pt x="718457" y="398585"/>
                  <a:pt x="723481" y="396910"/>
                </a:cubicBezTo>
                <a:cubicBezTo>
                  <a:pt x="755805" y="364586"/>
                  <a:pt x="736921" y="373736"/>
                  <a:pt x="778747" y="366765"/>
                </a:cubicBezTo>
                <a:cubicBezTo>
                  <a:pt x="811665" y="333847"/>
                  <a:pt x="774374" y="366671"/>
                  <a:pt x="879231" y="351692"/>
                </a:cubicBezTo>
                <a:cubicBezTo>
                  <a:pt x="885208" y="350838"/>
                  <a:pt x="888753" y="344022"/>
                  <a:pt x="894303" y="341644"/>
                </a:cubicBezTo>
                <a:cubicBezTo>
                  <a:pt x="900511" y="338983"/>
                  <a:pt x="935051" y="332490"/>
                  <a:pt x="939521" y="331596"/>
                </a:cubicBezTo>
                <a:cubicBezTo>
                  <a:pt x="947895" y="333271"/>
                  <a:pt x="957693" y="331657"/>
                  <a:pt x="964642" y="336620"/>
                </a:cubicBezTo>
                <a:cubicBezTo>
                  <a:pt x="970736" y="340973"/>
                  <a:pt x="970337" y="350622"/>
                  <a:pt x="974690" y="356716"/>
                </a:cubicBezTo>
                <a:cubicBezTo>
                  <a:pt x="987642" y="374849"/>
                  <a:pt x="989281" y="368875"/>
                  <a:pt x="1004835" y="381837"/>
                </a:cubicBezTo>
                <a:cubicBezTo>
                  <a:pt x="1043519" y="414074"/>
                  <a:pt x="997560" y="382011"/>
                  <a:pt x="1034980" y="406958"/>
                </a:cubicBezTo>
                <a:cubicBezTo>
                  <a:pt x="1044377" y="435145"/>
                  <a:pt x="1032117" y="412909"/>
                  <a:pt x="1065125" y="427055"/>
                </a:cubicBezTo>
                <a:cubicBezTo>
                  <a:pt x="1069479" y="428921"/>
                  <a:pt x="1071112" y="434666"/>
                  <a:pt x="1075174" y="437103"/>
                </a:cubicBezTo>
                <a:cubicBezTo>
                  <a:pt x="1079715" y="439828"/>
                  <a:pt x="1085222" y="440452"/>
                  <a:pt x="1090246" y="442127"/>
                </a:cubicBezTo>
                <a:cubicBezTo>
                  <a:pt x="1107315" y="459196"/>
                  <a:pt x="1096850" y="451727"/>
                  <a:pt x="1130440" y="462224"/>
                </a:cubicBezTo>
                <a:cubicBezTo>
                  <a:pt x="1147129" y="467439"/>
                  <a:pt x="1180681" y="477297"/>
                  <a:pt x="1180681" y="477297"/>
                </a:cubicBezTo>
                <a:cubicBezTo>
                  <a:pt x="1185705" y="480646"/>
                  <a:pt x="1191115" y="483479"/>
                  <a:pt x="1195754" y="487345"/>
                </a:cubicBezTo>
                <a:cubicBezTo>
                  <a:pt x="1201213" y="491894"/>
                  <a:pt x="1204915" y="498477"/>
                  <a:pt x="1210827" y="502418"/>
                </a:cubicBezTo>
                <a:cubicBezTo>
                  <a:pt x="1215233" y="505356"/>
                  <a:pt x="1220875" y="505767"/>
                  <a:pt x="1225899" y="507442"/>
                </a:cubicBezTo>
                <a:cubicBezTo>
                  <a:pt x="1229449" y="512768"/>
                  <a:pt x="1238837" y="528983"/>
                  <a:pt x="1245996" y="532563"/>
                </a:cubicBezTo>
                <a:cubicBezTo>
                  <a:pt x="1252172" y="535651"/>
                  <a:pt x="1259393" y="535912"/>
                  <a:pt x="1266092" y="537587"/>
                </a:cubicBezTo>
                <a:cubicBezTo>
                  <a:pt x="1302936" y="532563"/>
                  <a:pt x="1339557" y="519548"/>
                  <a:pt x="1376624" y="522514"/>
                </a:cubicBezTo>
                <a:cubicBezTo>
                  <a:pt x="1533991" y="535104"/>
                  <a:pt x="1460285" y="530355"/>
                  <a:pt x="1597688" y="537587"/>
                </a:cubicBezTo>
                <a:cubicBezTo>
                  <a:pt x="1602712" y="542611"/>
                  <a:pt x="1608820" y="546747"/>
                  <a:pt x="1612761" y="552659"/>
                </a:cubicBezTo>
                <a:cubicBezTo>
                  <a:pt x="1615699" y="557066"/>
                  <a:pt x="1613378" y="564794"/>
                  <a:pt x="1617785" y="567732"/>
                </a:cubicBezTo>
                <a:cubicBezTo>
                  <a:pt x="1624890" y="572469"/>
                  <a:pt x="1634532" y="571081"/>
                  <a:pt x="1642906" y="572756"/>
                </a:cubicBezTo>
                <a:cubicBezTo>
                  <a:pt x="1647930" y="576105"/>
                  <a:pt x="1654206" y="578089"/>
                  <a:pt x="1657978" y="582804"/>
                </a:cubicBezTo>
                <a:cubicBezTo>
                  <a:pt x="1661286" y="586940"/>
                  <a:pt x="1658265" y="595508"/>
                  <a:pt x="1663002" y="597877"/>
                </a:cubicBezTo>
                <a:cubicBezTo>
                  <a:pt x="1667739" y="600246"/>
                  <a:pt x="1672820" y="593510"/>
                  <a:pt x="1678075" y="592853"/>
                </a:cubicBezTo>
                <a:cubicBezTo>
                  <a:pt x="1699742" y="590145"/>
                  <a:pt x="1721618" y="589504"/>
                  <a:pt x="1743389" y="587829"/>
                </a:cubicBezTo>
                <a:cubicBezTo>
                  <a:pt x="1746739" y="579455"/>
                  <a:pt x="1747061" y="569085"/>
                  <a:pt x="1753438" y="562708"/>
                </a:cubicBezTo>
                <a:cubicBezTo>
                  <a:pt x="1758320" y="557825"/>
                  <a:pt x="1766895" y="559580"/>
                  <a:pt x="1773534" y="557683"/>
                </a:cubicBezTo>
                <a:cubicBezTo>
                  <a:pt x="1778626" y="556228"/>
                  <a:pt x="1783583" y="554334"/>
                  <a:pt x="1788607" y="552659"/>
                </a:cubicBezTo>
                <a:cubicBezTo>
                  <a:pt x="1791956" y="547635"/>
                  <a:pt x="1794883" y="542302"/>
                  <a:pt x="1798655" y="537587"/>
                </a:cubicBezTo>
                <a:cubicBezTo>
                  <a:pt x="1827299" y="501781"/>
                  <a:pt x="1787813" y="558869"/>
                  <a:pt x="1818752" y="512466"/>
                </a:cubicBezTo>
                <a:cubicBezTo>
                  <a:pt x="1820427" y="507442"/>
                  <a:pt x="1820031" y="501138"/>
                  <a:pt x="1823776" y="497393"/>
                </a:cubicBezTo>
                <a:cubicBezTo>
                  <a:pt x="1827521" y="493648"/>
                  <a:pt x="1834112" y="494737"/>
                  <a:pt x="1838849" y="492369"/>
                </a:cubicBezTo>
                <a:cubicBezTo>
                  <a:pt x="1844250" y="489669"/>
                  <a:pt x="1848347" y="484643"/>
                  <a:pt x="1853921" y="482321"/>
                </a:cubicBezTo>
                <a:cubicBezTo>
                  <a:pt x="1868587" y="476210"/>
                  <a:pt x="1884066" y="472272"/>
                  <a:pt x="1899139" y="467248"/>
                </a:cubicBezTo>
                <a:lnTo>
                  <a:pt x="1914211" y="462224"/>
                </a:lnTo>
                <a:cubicBezTo>
                  <a:pt x="1919235" y="465574"/>
                  <a:pt x="1923883" y="469572"/>
                  <a:pt x="1929284" y="472273"/>
                </a:cubicBezTo>
                <a:cubicBezTo>
                  <a:pt x="1970895" y="493079"/>
                  <a:pt x="1916221" y="458542"/>
                  <a:pt x="1959429" y="487345"/>
                </a:cubicBezTo>
                <a:cubicBezTo>
                  <a:pt x="1972827" y="480646"/>
                  <a:pt x="1994059" y="481156"/>
                  <a:pt x="1999622" y="467248"/>
                </a:cubicBezTo>
                <a:cubicBezTo>
                  <a:pt x="2002972" y="458874"/>
                  <a:pt x="2006504" y="450572"/>
                  <a:pt x="2009671" y="442127"/>
                </a:cubicBezTo>
                <a:cubicBezTo>
                  <a:pt x="2013724" y="431321"/>
                  <a:pt x="2015043" y="420066"/>
                  <a:pt x="2024743" y="411982"/>
                </a:cubicBezTo>
                <a:cubicBezTo>
                  <a:pt x="2033020" y="405085"/>
                  <a:pt x="2049442" y="400400"/>
                  <a:pt x="2059912" y="396910"/>
                </a:cubicBezTo>
                <a:cubicBezTo>
                  <a:pt x="2127529" y="430717"/>
                  <a:pt x="2027193" y="382754"/>
                  <a:pt x="2105130" y="411982"/>
                </a:cubicBezTo>
                <a:cubicBezTo>
                  <a:pt x="2110784" y="414102"/>
                  <a:pt x="2114801" y="419331"/>
                  <a:pt x="2120202" y="422031"/>
                </a:cubicBezTo>
                <a:cubicBezTo>
                  <a:pt x="2124939" y="424400"/>
                  <a:pt x="2130407" y="424969"/>
                  <a:pt x="2135275" y="427055"/>
                </a:cubicBezTo>
                <a:cubicBezTo>
                  <a:pt x="2171678" y="442655"/>
                  <a:pt x="2138145" y="433658"/>
                  <a:pt x="2180492" y="442127"/>
                </a:cubicBezTo>
                <a:cubicBezTo>
                  <a:pt x="2203938" y="438778"/>
                  <a:pt x="2227469" y="435973"/>
                  <a:pt x="2250831" y="432079"/>
                </a:cubicBezTo>
                <a:cubicBezTo>
                  <a:pt x="2257642" y="430944"/>
                  <a:pt x="2264072" y="427878"/>
                  <a:pt x="2270928" y="427055"/>
                </a:cubicBezTo>
                <a:cubicBezTo>
                  <a:pt x="2306004" y="422846"/>
                  <a:pt x="2341266" y="420356"/>
                  <a:pt x="2376435" y="417007"/>
                </a:cubicBezTo>
                <a:cubicBezTo>
                  <a:pt x="2378110" y="398585"/>
                  <a:pt x="2367103" y="373406"/>
                  <a:pt x="2381460" y="361741"/>
                </a:cubicBezTo>
                <a:cubicBezTo>
                  <a:pt x="2401129" y="345760"/>
                  <a:pt x="2431824" y="355858"/>
                  <a:pt x="2456822" y="351692"/>
                </a:cubicBezTo>
                <a:cubicBezTo>
                  <a:pt x="2462046" y="350821"/>
                  <a:pt x="2466871" y="348343"/>
                  <a:pt x="2471895" y="346668"/>
                </a:cubicBezTo>
                <a:cubicBezTo>
                  <a:pt x="2476919" y="343319"/>
                  <a:pt x="2481449" y="339072"/>
                  <a:pt x="2486967" y="336620"/>
                </a:cubicBezTo>
                <a:cubicBezTo>
                  <a:pt x="2496646" y="332318"/>
                  <a:pt x="2517112" y="326571"/>
                  <a:pt x="2517112" y="326571"/>
                </a:cubicBezTo>
                <a:cubicBezTo>
                  <a:pt x="2520462" y="323222"/>
                  <a:pt x="2524202" y="320222"/>
                  <a:pt x="2527161" y="316523"/>
                </a:cubicBezTo>
                <a:cubicBezTo>
                  <a:pt x="2530933" y="311808"/>
                  <a:pt x="2532494" y="305223"/>
                  <a:pt x="2537209" y="301451"/>
                </a:cubicBezTo>
                <a:cubicBezTo>
                  <a:pt x="2541344" y="298143"/>
                  <a:pt x="2547257" y="298101"/>
                  <a:pt x="2552281" y="296426"/>
                </a:cubicBezTo>
                <a:cubicBezTo>
                  <a:pt x="2556233" y="284572"/>
                  <a:pt x="2555861" y="278201"/>
                  <a:pt x="2567354" y="271305"/>
                </a:cubicBezTo>
                <a:cubicBezTo>
                  <a:pt x="2571895" y="268580"/>
                  <a:pt x="2577403" y="267956"/>
                  <a:pt x="2582427" y="266281"/>
                </a:cubicBezTo>
                <a:cubicBezTo>
                  <a:pt x="2622622" y="239484"/>
                  <a:pt x="2574050" y="274657"/>
                  <a:pt x="2607547" y="241160"/>
                </a:cubicBezTo>
                <a:cubicBezTo>
                  <a:pt x="2611817" y="236890"/>
                  <a:pt x="2617596" y="234461"/>
                  <a:pt x="2622620" y="231112"/>
                </a:cubicBezTo>
                <a:cubicBezTo>
                  <a:pt x="2625969" y="221064"/>
                  <a:pt x="2627054" y="209949"/>
                  <a:pt x="2632668" y="200967"/>
                </a:cubicBezTo>
                <a:cubicBezTo>
                  <a:pt x="2637793" y="192767"/>
                  <a:pt x="2654602" y="188631"/>
                  <a:pt x="2662813" y="185894"/>
                </a:cubicBezTo>
                <a:cubicBezTo>
                  <a:pt x="2667837" y="160773"/>
                  <a:pt x="2669785" y="134836"/>
                  <a:pt x="2677886" y="110532"/>
                </a:cubicBezTo>
                <a:cubicBezTo>
                  <a:pt x="2679561" y="105508"/>
                  <a:pt x="2679165" y="99204"/>
                  <a:pt x="2682910" y="95459"/>
                </a:cubicBezTo>
                <a:cubicBezTo>
                  <a:pt x="2686655" y="91714"/>
                  <a:pt x="2692959" y="92110"/>
                  <a:pt x="2697983" y="90435"/>
                </a:cubicBezTo>
                <a:lnTo>
                  <a:pt x="2813539" y="100483"/>
                </a:lnTo>
                <a:cubicBezTo>
                  <a:pt x="2828638" y="101899"/>
                  <a:pt x="2844044" y="101830"/>
                  <a:pt x="2858756" y="105508"/>
                </a:cubicBezTo>
                <a:cubicBezTo>
                  <a:pt x="2864614" y="106973"/>
                  <a:pt x="2868428" y="112856"/>
                  <a:pt x="2873829" y="115556"/>
                </a:cubicBezTo>
                <a:cubicBezTo>
                  <a:pt x="2878566" y="117924"/>
                  <a:pt x="2883877" y="118905"/>
                  <a:pt x="2888901" y="120580"/>
                </a:cubicBezTo>
                <a:cubicBezTo>
                  <a:pt x="2893925" y="123930"/>
                  <a:pt x="2897991" y="129813"/>
                  <a:pt x="2903974" y="130629"/>
                </a:cubicBezTo>
                <a:cubicBezTo>
                  <a:pt x="2987541" y="142025"/>
                  <a:pt x="2991368" y="136894"/>
                  <a:pt x="3064747" y="125604"/>
                </a:cubicBezTo>
                <a:cubicBezTo>
                  <a:pt x="3069771" y="120580"/>
                  <a:pt x="3073908" y="114473"/>
                  <a:pt x="3079820" y="110532"/>
                </a:cubicBezTo>
                <a:cubicBezTo>
                  <a:pt x="3084226" y="107595"/>
                  <a:pt x="3090024" y="107594"/>
                  <a:pt x="3094892" y="105508"/>
                </a:cubicBezTo>
                <a:cubicBezTo>
                  <a:pt x="3138346" y="86884"/>
                  <a:pt x="3094717" y="102216"/>
                  <a:pt x="3130062" y="90435"/>
                </a:cubicBezTo>
                <a:cubicBezTo>
                  <a:pt x="3135086" y="87086"/>
                  <a:pt x="3139584" y="82765"/>
                  <a:pt x="3145134" y="80387"/>
                </a:cubicBezTo>
                <a:cubicBezTo>
                  <a:pt x="3151338" y="77728"/>
                  <a:pt x="3185887" y="71231"/>
                  <a:pt x="3190352" y="70338"/>
                </a:cubicBezTo>
                <a:lnTo>
                  <a:pt x="3205424" y="60290"/>
                </a:lnTo>
                <a:lnTo>
                  <a:pt x="3336053" y="50242"/>
                </a:lnTo>
                <a:lnTo>
                  <a:pt x="3516923" y="70338"/>
                </a:lnTo>
                <a:lnTo>
                  <a:pt x="3612383" y="60290"/>
                </a:lnTo>
                <a:lnTo>
                  <a:pt x="3692769" y="0"/>
                </a:lnTo>
                <a:lnTo>
                  <a:pt x="3888712" y="20097"/>
                </a:lnTo>
                <a:lnTo>
                  <a:pt x="4054510" y="80387"/>
                </a:lnTo>
                <a:lnTo>
                  <a:pt x="4195187" y="90435"/>
                </a:lnTo>
                <a:lnTo>
                  <a:pt x="4320791" y="165798"/>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16111" y="2026310"/>
            <a:ext cx="510507" cy="1532382"/>
          </a:xfrm>
          <a:custGeom>
            <a:avLst/>
            <a:gdLst>
              <a:gd name="connsiteX0" fmla="*/ 93540 w 510507"/>
              <a:gd name="connsiteY0" fmla="*/ 0 h 1532382"/>
              <a:gd name="connsiteX1" fmla="*/ 93540 w 510507"/>
              <a:gd name="connsiteY1" fmla="*/ 0 h 1532382"/>
              <a:gd name="connsiteX2" fmla="*/ 78910 w 510507"/>
              <a:gd name="connsiteY2" fmla="*/ 226772 h 1532382"/>
              <a:gd name="connsiteX3" fmla="*/ 71595 w 510507"/>
              <a:gd name="connsiteY3" fmla="*/ 248717 h 1532382"/>
              <a:gd name="connsiteX4" fmla="*/ 56964 w 510507"/>
              <a:gd name="connsiteY4" fmla="*/ 270663 h 1532382"/>
              <a:gd name="connsiteX5" fmla="*/ 49649 w 510507"/>
              <a:gd name="connsiteY5" fmla="*/ 292608 h 1532382"/>
              <a:gd name="connsiteX6" fmla="*/ 35019 w 510507"/>
              <a:gd name="connsiteY6" fmla="*/ 314554 h 1532382"/>
              <a:gd name="connsiteX7" fmla="*/ 27703 w 510507"/>
              <a:gd name="connsiteY7" fmla="*/ 343815 h 1532382"/>
              <a:gd name="connsiteX8" fmla="*/ 20388 w 510507"/>
              <a:gd name="connsiteY8" fmla="*/ 365760 h 1532382"/>
              <a:gd name="connsiteX9" fmla="*/ 27703 w 510507"/>
              <a:gd name="connsiteY9" fmla="*/ 555956 h 1532382"/>
              <a:gd name="connsiteX10" fmla="*/ 42334 w 510507"/>
              <a:gd name="connsiteY10" fmla="*/ 651053 h 1532382"/>
              <a:gd name="connsiteX11" fmla="*/ 71595 w 510507"/>
              <a:gd name="connsiteY11" fmla="*/ 811988 h 1532382"/>
              <a:gd name="connsiteX12" fmla="*/ 86225 w 510507"/>
              <a:gd name="connsiteY12" fmla="*/ 833933 h 1532382"/>
              <a:gd name="connsiteX13" fmla="*/ 93540 w 510507"/>
              <a:gd name="connsiteY13" fmla="*/ 855879 h 1532382"/>
              <a:gd name="connsiteX14" fmla="*/ 108171 w 510507"/>
              <a:gd name="connsiteY14" fmla="*/ 870509 h 1532382"/>
              <a:gd name="connsiteX15" fmla="*/ 115486 w 510507"/>
              <a:gd name="connsiteY15" fmla="*/ 892455 h 1532382"/>
              <a:gd name="connsiteX16" fmla="*/ 159377 w 510507"/>
              <a:gd name="connsiteY16" fmla="*/ 907085 h 1532382"/>
              <a:gd name="connsiteX17" fmla="*/ 188638 w 510507"/>
              <a:gd name="connsiteY17" fmla="*/ 943661 h 1532382"/>
              <a:gd name="connsiteX18" fmla="*/ 203268 w 510507"/>
              <a:gd name="connsiteY18" fmla="*/ 1185063 h 1532382"/>
              <a:gd name="connsiteX19" fmla="*/ 210583 w 510507"/>
              <a:gd name="connsiteY19" fmla="*/ 1221639 h 1532382"/>
              <a:gd name="connsiteX20" fmla="*/ 225214 w 510507"/>
              <a:gd name="connsiteY20" fmla="*/ 1250900 h 1532382"/>
              <a:gd name="connsiteX21" fmla="*/ 247159 w 510507"/>
              <a:gd name="connsiteY21" fmla="*/ 1287476 h 1532382"/>
              <a:gd name="connsiteX22" fmla="*/ 254475 w 510507"/>
              <a:gd name="connsiteY22" fmla="*/ 1309421 h 1532382"/>
              <a:gd name="connsiteX23" fmla="*/ 276420 w 510507"/>
              <a:gd name="connsiteY23" fmla="*/ 1316736 h 1532382"/>
              <a:gd name="connsiteX24" fmla="*/ 283735 w 510507"/>
              <a:gd name="connsiteY24" fmla="*/ 1345997 h 1532382"/>
              <a:gd name="connsiteX25" fmla="*/ 320311 w 510507"/>
              <a:gd name="connsiteY25" fmla="*/ 1382573 h 1532382"/>
              <a:gd name="connsiteX26" fmla="*/ 327627 w 510507"/>
              <a:gd name="connsiteY26" fmla="*/ 1404519 h 1532382"/>
              <a:gd name="connsiteX27" fmla="*/ 342257 w 510507"/>
              <a:gd name="connsiteY27" fmla="*/ 1426464 h 1532382"/>
              <a:gd name="connsiteX28" fmla="*/ 349572 w 510507"/>
              <a:gd name="connsiteY28" fmla="*/ 1455725 h 1532382"/>
              <a:gd name="connsiteX29" fmla="*/ 393463 w 510507"/>
              <a:gd name="connsiteY29" fmla="*/ 1499616 h 1532382"/>
              <a:gd name="connsiteX30" fmla="*/ 430039 w 510507"/>
              <a:gd name="connsiteY30" fmla="*/ 1506932 h 1532382"/>
              <a:gd name="connsiteX31" fmla="*/ 510507 w 510507"/>
              <a:gd name="connsiteY31" fmla="*/ 1521562 h 153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0507" h="1532382">
                <a:moveTo>
                  <a:pt x="93540" y="0"/>
                </a:moveTo>
                <a:lnTo>
                  <a:pt x="93540" y="0"/>
                </a:lnTo>
                <a:cubicBezTo>
                  <a:pt x="88663" y="75591"/>
                  <a:pt x="85568" y="151317"/>
                  <a:pt x="78910" y="226772"/>
                </a:cubicBezTo>
                <a:cubicBezTo>
                  <a:pt x="78232" y="234453"/>
                  <a:pt x="75043" y="241820"/>
                  <a:pt x="71595" y="248717"/>
                </a:cubicBezTo>
                <a:cubicBezTo>
                  <a:pt x="67663" y="256581"/>
                  <a:pt x="61841" y="263348"/>
                  <a:pt x="56964" y="270663"/>
                </a:cubicBezTo>
                <a:cubicBezTo>
                  <a:pt x="54526" y="277978"/>
                  <a:pt x="53097" y="285711"/>
                  <a:pt x="49649" y="292608"/>
                </a:cubicBezTo>
                <a:cubicBezTo>
                  <a:pt x="45717" y="300472"/>
                  <a:pt x="38482" y="306473"/>
                  <a:pt x="35019" y="314554"/>
                </a:cubicBezTo>
                <a:cubicBezTo>
                  <a:pt x="31059" y="323795"/>
                  <a:pt x="30465" y="334148"/>
                  <a:pt x="27703" y="343815"/>
                </a:cubicBezTo>
                <a:cubicBezTo>
                  <a:pt x="25585" y="351229"/>
                  <a:pt x="22826" y="358445"/>
                  <a:pt x="20388" y="365760"/>
                </a:cubicBezTo>
                <a:cubicBezTo>
                  <a:pt x="22826" y="429159"/>
                  <a:pt x="22837" y="492697"/>
                  <a:pt x="27703" y="555956"/>
                </a:cubicBezTo>
                <a:cubicBezTo>
                  <a:pt x="30163" y="587934"/>
                  <a:pt x="39515" y="619105"/>
                  <a:pt x="42334" y="651053"/>
                </a:cubicBezTo>
                <a:cubicBezTo>
                  <a:pt x="56767" y="814625"/>
                  <a:pt x="0" y="788121"/>
                  <a:pt x="71595" y="811988"/>
                </a:cubicBezTo>
                <a:cubicBezTo>
                  <a:pt x="76472" y="819303"/>
                  <a:pt x="82293" y="826070"/>
                  <a:pt x="86225" y="833933"/>
                </a:cubicBezTo>
                <a:cubicBezTo>
                  <a:pt x="89673" y="840830"/>
                  <a:pt x="89573" y="849267"/>
                  <a:pt x="93540" y="855879"/>
                </a:cubicBezTo>
                <a:cubicBezTo>
                  <a:pt x="97088" y="861793"/>
                  <a:pt x="103294" y="865632"/>
                  <a:pt x="108171" y="870509"/>
                </a:cubicBezTo>
                <a:cubicBezTo>
                  <a:pt x="110609" y="877824"/>
                  <a:pt x="109211" y="887973"/>
                  <a:pt x="115486" y="892455"/>
                </a:cubicBezTo>
                <a:cubicBezTo>
                  <a:pt x="128035" y="901419"/>
                  <a:pt x="159377" y="907085"/>
                  <a:pt x="159377" y="907085"/>
                </a:cubicBezTo>
                <a:cubicBezTo>
                  <a:pt x="178597" y="919899"/>
                  <a:pt x="186560" y="918720"/>
                  <a:pt x="188638" y="943661"/>
                </a:cubicBezTo>
                <a:cubicBezTo>
                  <a:pt x="195333" y="1023998"/>
                  <a:pt x="196924" y="1104698"/>
                  <a:pt x="203268" y="1185063"/>
                </a:cubicBezTo>
                <a:cubicBezTo>
                  <a:pt x="204247" y="1197458"/>
                  <a:pt x="206651" y="1209844"/>
                  <a:pt x="210583" y="1221639"/>
                </a:cubicBezTo>
                <a:cubicBezTo>
                  <a:pt x="214032" y="1231984"/>
                  <a:pt x="220918" y="1240877"/>
                  <a:pt x="225214" y="1250900"/>
                </a:cubicBezTo>
                <a:cubicBezTo>
                  <a:pt x="239459" y="1284137"/>
                  <a:pt x="222829" y="1263145"/>
                  <a:pt x="247159" y="1287476"/>
                </a:cubicBezTo>
                <a:cubicBezTo>
                  <a:pt x="249598" y="1294791"/>
                  <a:pt x="249023" y="1303969"/>
                  <a:pt x="254475" y="1309421"/>
                </a:cubicBezTo>
                <a:cubicBezTo>
                  <a:pt x="259927" y="1314873"/>
                  <a:pt x="271603" y="1310715"/>
                  <a:pt x="276420" y="1316736"/>
                </a:cubicBezTo>
                <a:cubicBezTo>
                  <a:pt x="282700" y="1324587"/>
                  <a:pt x="278158" y="1337632"/>
                  <a:pt x="283735" y="1345997"/>
                </a:cubicBezTo>
                <a:cubicBezTo>
                  <a:pt x="293299" y="1360343"/>
                  <a:pt x="320311" y="1382573"/>
                  <a:pt x="320311" y="1382573"/>
                </a:cubicBezTo>
                <a:cubicBezTo>
                  <a:pt x="322750" y="1389888"/>
                  <a:pt x="324178" y="1397622"/>
                  <a:pt x="327627" y="1404519"/>
                </a:cubicBezTo>
                <a:cubicBezTo>
                  <a:pt x="331559" y="1412382"/>
                  <a:pt x="338794" y="1418383"/>
                  <a:pt x="342257" y="1426464"/>
                </a:cubicBezTo>
                <a:cubicBezTo>
                  <a:pt x="346217" y="1435705"/>
                  <a:pt x="345612" y="1446484"/>
                  <a:pt x="349572" y="1455725"/>
                </a:cubicBezTo>
                <a:cubicBezTo>
                  <a:pt x="357293" y="1473741"/>
                  <a:pt x="376129" y="1491912"/>
                  <a:pt x="393463" y="1499616"/>
                </a:cubicBezTo>
                <a:cubicBezTo>
                  <a:pt x="404825" y="1504666"/>
                  <a:pt x="417847" y="1504493"/>
                  <a:pt x="430039" y="1506932"/>
                </a:cubicBezTo>
                <a:cubicBezTo>
                  <a:pt x="468216" y="1532382"/>
                  <a:pt x="443193" y="1521562"/>
                  <a:pt x="510507" y="1521562"/>
                </a:cubicBez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1596319" y="351130"/>
            <a:ext cx="980039" cy="416966"/>
          </a:xfrm>
          <a:custGeom>
            <a:avLst/>
            <a:gdLst>
              <a:gd name="connsiteX0" fmla="*/ 13025 w 980039"/>
              <a:gd name="connsiteY0" fmla="*/ 0 h 416966"/>
              <a:gd name="connsiteX1" fmla="*/ 13025 w 980039"/>
              <a:gd name="connsiteY1" fmla="*/ 0 h 416966"/>
              <a:gd name="connsiteX2" fmla="*/ 20340 w 980039"/>
              <a:gd name="connsiteY2" fmla="*/ 146304 h 416966"/>
              <a:gd name="connsiteX3" fmla="*/ 27655 w 980039"/>
              <a:gd name="connsiteY3" fmla="*/ 168249 h 416966"/>
              <a:gd name="connsiteX4" fmla="*/ 86177 w 980039"/>
              <a:gd name="connsiteY4" fmla="*/ 197510 h 416966"/>
              <a:gd name="connsiteX5" fmla="*/ 115438 w 980039"/>
              <a:gd name="connsiteY5" fmla="*/ 212140 h 416966"/>
              <a:gd name="connsiteX6" fmla="*/ 137383 w 980039"/>
              <a:gd name="connsiteY6" fmla="*/ 219456 h 416966"/>
              <a:gd name="connsiteX7" fmla="*/ 188590 w 980039"/>
              <a:gd name="connsiteY7" fmla="*/ 234086 h 416966"/>
              <a:gd name="connsiteX8" fmla="*/ 254427 w 980039"/>
              <a:gd name="connsiteY8" fmla="*/ 241401 h 416966"/>
              <a:gd name="connsiteX9" fmla="*/ 320263 w 980039"/>
              <a:gd name="connsiteY9" fmla="*/ 263347 h 416966"/>
              <a:gd name="connsiteX10" fmla="*/ 342209 w 980039"/>
              <a:gd name="connsiteY10" fmla="*/ 277977 h 416966"/>
              <a:gd name="connsiteX11" fmla="*/ 459252 w 980039"/>
              <a:gd name="connsiteY11" fmla="*/ 270662 h 416966"/>
              <a:gd name="connsiteX12" fmla="*/ 481198 w 980039"/>
              <a:gd name="connsiteY12" fmla="*/ 263347 h 416966"/>
              <a:gd name="connsiteX13" fmla="*/ 568980 w 980039"/>
              <a:gd name="connsiteY13" fmla="*/ 277977 h 416966"/>
              <a:gd name="connsiteX14" fmla="*/ 620187 w 980039"/>
              <a:gd name="connsiteY14" fmla="*/ 285292 h 416966"/>
              <a:gd name="connsiteX15" fmla="*/ 642132 w 980039"/>
              <a:gd name="connsiteY15" fmla="*/ 299923 h 416966"/>
              <a:gd name="connsiteX16" fmla="*/ 759175 w 980039"/>
              <a:gd name="connsiteY16" fmla="*/ 329184 h 416966"/>
              <a:gd name="connsiteX17" fmla="*/ 781121 w 980039"/>
              <a:gd name="connsiteY17" fmla="*/ 336499 h 416966"/>
              <a:gd name="connsiteX18" fmla="*/ 803067 w 980039"/>
              <a:gd name="connsiteY18" fmla="*/ 351129 h 416966"/>
              <a:gd name="connsiteX19" fmla="*/ 861588 w 980039"/>
              <a:gd name="connsiteY19" fmla="*/ 358444 h 416966"/>
              <a:gd name="connsiteX20" fmla="*/ 920110 w 980039"/>
              <a:gd name="connsiteY20" fmla="*/ 380390 h 416966"/>
              <a:gd name="connsiteX21" fmla="*/ 942055 w 980039"/>
              <a:gd name="connsiteY21" fmla="*/ 395020 h 416966"/>
              <a:gd name="connsiteX22" fmla="*/ 978631 w 980039"/>
              <a:gd name="connsiteY22" fmla="*/ 416966 h 4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0039" h="416966">
                <a:moveTo>
                  <a:pt x="13025" y="0"/>
                </a:moveTo>
                <a:lnTo>
                  <a:pt x="13025" y="0"/>
                </a:lnTo>
                <a:cubicBezTo>
                  <a:pt x="4127" y="88986"/>
                  <a:pt x="0" y="58163"/>
                  <a:pt x="20340" y="146304"/>
                </a:cubicBezTo>
                <a:cubicBezTo>
                  <a:pt x="22074" y="153817"/>
                  <a:pt x="23688" y="161637"/>
                  <a:pt x="27655" y="168249"/>
                </a:cubicBezTo>
                <a:cubicBezTo>
                  <a:pt x="41822" y="191859"/>
                  <a:pt x="61164" y="185004"/>
                  <a:pt x="86177" y="197510"/>
                </a:cubicBezTo>
                <a:cubicBezTo>
                  <a:pt x="95931" y="202387"/>
                  <a:pt x="105415" y="207844"/>
                  <a:pt x="115438" y="212140"/>
                </a:cubicBezTo>
                <a:cubicBezTo>
                  <a:pt x="122525" y="215177"/>
                  <a:pt x="129997" y="217240"/>
                  <a:pt x="137383" y="219456"/>
                </a:cubicBezTo>
                <a:cubicBezTo>
                  <a:pt x="154386" y="224557"/>
                  <a:pt x="171142" y="230815"/>
                  <a:pt x="188590" y="234086"/>
                </a:cubicBezTo>
                <a:cubicBezTo>
                  <a:pt x="210293" y="238155"/>
                  <a:pt x="232481" y="238963"/>
                  <a:pt x="254427" y="241401"/>
                </a:cubicBezTo>
                <a:cubicBezTo>
                  <a:pt x="286459" y="273435"/>
                  <a:pt x="249203" y="242030"/>
                  <a:pt x="320263" y="263347"/>
                </a:cubicBezTo>
                <a:cubicBezTo>
                  <a:pt x="328684" y="265873"/>
                  <a:pt x="334894" y="273100"/>
                  <a:pt x="342209" y="277977"/>
                </a:cubicBezTo>
                <a:cubicBezTo>
                  <a:pt x="381223" y="275539"/>
                  <a:pt x="420376" y="274754"/>
                  <a:pt x="459252" y="270662"/>
                </a:cubicBezTo>
                <a:cubicBezTo>
                  <a:pt x="466921" y="269855"/>
                  <a:pt x="473504" y="262834"/>
                  <a:pt x="481198" y="263347"/>
                </a:cubicBezTo>
                <a:cubicBezTo>
                  <a:pt x="510797" y="265320"/>
                  <a:pt x="539679" y="273351"/>
                  <a:pt x="568980" y="277977"/>
                </a:cubicBezTo>
                <a:cubicBezTo>
                  <a:pt x="586011" y="280666"/>
                  <a:pt x="603118" y="282854"/>
                  <a:pt x="620187" y="285292"/>
                </a:cubicBezTo>
                <a:cubicBezTo>
                  <a:pt x="627502" y="290169"/>
                  <a:pt x="634098" y="296352"/>
                  <a:pt x="642132" y="299923"/>
                </a:cubicBezTo>
                <a:cubicBezTo>
                  <a:pt x="682401" y="317821"/>
                  <a:pt x="714781" y="318939"/>
                  <a:pt x="759175" y="329184"/>
                </a:cubicBezTo>
                <a:cubicBezTo>
                  <a:pt x="766689" y="330918"/>
                  <a:pt x="774224" y="333051"/>
                  <a:pt x="781121" y="336499"/>
                </a:cubicBezTo>
                <a:cubicBezTo>
                  <a:pt x="788985" y="340431"/>
                  <a:pt x="794585" y="348816"/>
                  <a:pt x="803067" y="351129"/>
                </a:cubicBezTo>
                <a:cubicBezTo>
                  <a:pt x="822033" y="356301"/>
                  <a:pt x="842081" y="356006"/>
                  <a:pt x="861588" y="358444"/>
                </a:cubicBezTo>
                <a:cubicBezTo>
                  <a:pt x="913054" y="392755"/>
                  <a:pt x="847797" y="353273"/>
                  <a:pt x="920110" y="380390"/>
                </a:cubicBezTo>
                <a:cubicBezTo>
                  <a:pt x="928342" y="383477"/>
                  <a:pt x="934192" y="391088"/>
                  <a:pt x="942055" y="395020"/>
                </a:cubicBezTo>
                <a:cubicBezTo>
                  <a:pt x="980039" y="414012"/>
                  <a:pt x="950056" y="388391"/>
                  <a:pt x="978631" y="416966"/>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377492" y="0"/>
            <a:ext cx="1905000" cy="461665"/>
          </a:xfrm>
          <a:prstGeom prst="rect">
            <a:avLst/>
          </a:prstGeom>
          <a:solidFill>
            <a:srgbClr val="FFFF00"/>
          </a:solidFill>
        </p:spPr>
        <p:txBody>
          <a:bodyPr wrap="square" rtlCol="0">
            <a:spAutoFit/>
          </a:bodyPr>
          <a:lstStyle/>
          <a:p>
            <a:r>
              <a:rPr lang="en-US" sz="2400" b="1" dirty="0" smtClean="0"/>
              <a:t>Maria’s River</a:t>
            </a:r>
            <a:endParaRPr lang="en-US" sz="2400" b="1" dirty="0"/>
          </a:p>
        </p:txBody>
      </p:sp>
      <p:sp>
        <p:nvSpPr>
          <p:cNvPr id="56" name="TextBox 55"/>
          <p:cNvSpPr txBox="1"/>
          <p:nvPr/>
        </p:nvSpPr>
        <p:spPr>
          <a:xfrm>
            <a:off x="3409121" y="1295400"/>
            <a:ext cx="2057399" cy="461665"/>
          </a:xfrm>
          <a:prstGeom prst="rect">
            <a:avLst/>
          </a:prstGeom>
          <a:solidFill>
            <a:srgbClr val="FFFF00"/>
          </a:solidFill>
        </p:spPr>
        <p:txBody>
          <a:bodyPr wrap="square" rtlCol="0">
            <a:spAutoFit/>
          </a:bodyPr>
          <a:lstStyle/>
          <a:p>
            <a:r>
              <a:rPr lang="en-US" sz="2400" b="1" dirty="0" smtClean="0"/>
              <a:t>Missouri River</a:t>
            </a:r>
            <a:endParaRPr lang="en-US" sz="2400" b="1" dirty="0"/>
          </a:p>
        </p:txBody>
      </p:sp>
      <p:sp>
        <p:nvSpPr>
          <p:cNvPr id="57" name="TextBox 56"/>
          <p:cNvSpPr txBox="1"/>
          <p:nvPr/>
        </p:nvSpPr>
        <p:spPr>
          <a:xfrm>
            <a:off x="1965863" y="3096465"/>
            <a:ext cx="2442977" cy="461665"/>
          </a:xfrm>
          <a:prstGeom prst="rect">
            <a:avLst/>
          </a:prstGeom>
          <a:solidFill>
            <a:srgbClr val="FFFF00"/>
          </a:solidFill>
        </p:spPr>
        <p:txBody>
          <a:bodyPr wrap="square" rtlCol="0">
            <a:spAutoFit/>
          </a:bodyPr>
          <a:lstStyle/>
          <a:p>
            <a:r>
              <a:rPr lang="en-US" sz="2400" b="1" dirty="0" smtClean="0"/>
              <a:t>Yellowstone River</a:t>
            </a:r>
            <a:endParaRPr lang="en-US" sz="2400" b="1" dirty="0"/>
          </a:p>
        </p:txBody>
      </p:sp>
      <p:sp>
        <p:nvSpPr>
          <p:cNvPr id="33" name="TextBox 32"/>
          <p:cNvSpPr txBox="1"/>
          <p:nvPr/>
        </p:nvSpPr>
        <p:spPr>
          <a:xfrm>
            <a:off x="0" y="4340329"/>
            <a:ext cx="9144000" cy="2554545"/>
          </a:xfrm>
          <a:prstGeom prst="rect">
            <a:avLst/>
          </a:prstGeom>
          <a:noFill/>
          <a:effectLst/>
        </p:spPr>
        <p:txBody>
          <a:bodyPr wrap="square" rtlCol="0">
            <a:spAutoFit/>
          </a:bodyPr>
          <a:lstStyle/>
          <a:p>
            <a:pPr marL="168275" indent="-168275">
              <a:spcAft>
                <a:spcPts val="600"/>
              </a:spcAft>
              <a:buFont typeface="Arial" pitchFamily="34" charset="0"/>
              <a:buChar char="•"/>
            </a:pPr>
            <a:r>
              <a:rPr lang="en-US" sz="3000" b="1" dirty="0" smtClean="0"/>
              <a:t>Aug 8- pull pirogue &amp; canoes on a beach, </a:t>
            </a:r>
            <a:r>
              <a:rPr lang="en-US" sz="3000" b="1" dirty="0" smtClean="0">
                <a:ln>
                  <a:solidFill>
                    <a:schemeClr val="tx1"/>
                  </a:solidFill>
                </a:ln>
                <a:solidFill>
                  <a:srgbClr val="FF0000"/>
                </a:solidFill>
                <a:effectLst>
                  <a:outerShdw dist="50800" dir="5400000" algn="ctr" rotWithShape="0">
                    <a:schemeClr val="tx1"/>
                  </a:outerShdw>
                </a:effectLst>
              </a:rPr>
              <a:t>make repairs</a:t>
            </a:r>
          </a:p>
          <a:p>
            <a:pPr marL="168275" indent="-168275">
              <a:spcAft>
                <a:spcPts val="600"/>
              </a:spcAft>
              <a:buFont typeface="Arial" pitchFamily="34" charset="0"/>
              <a:buChar char="•"/>
            </a:pPr>
            <a:r>
              <a:rPr lang="en-US" sz="3000" b="1" dirty="0" smtClean="0">
                <a:ln>
                  <a:solidFill>
                    <a:schemeClr val="tx1"/>
                  </a:solidFill>
                </a:ln>
                <a:solidFill>
                  <a:srgbClr val="FF0000"/>
                </a:solidFill>
                <a:effectLst>
                  <a:outerShdw dist="50800" dir="5400000" algn="ctr" rotWithShape="0">
                    <a:schemeClr val="tx1"/>
                  </a:outerShdw>
                </a:effectLst>
              </a:rPr>
              <a:t> fear that something has happened </a:t>
            </a:r>
            <a:r>
              <a:rPr lang="en-US" sz="3000" b="1" dirty="0" smtClean="0"/>
              <a:t>to </a:t>
            </a:r>
            <a:r>
              <a:rPr lang="en-US" sz="3000" b="1" dirty="0" err="1" smtClean="0"/>
              <a:t>Colter</a:t>
            </a:r>
            <a:r>
              <a:rPr lang="en-US" sz="3000" b="1" dirty="0" smtClean="0"/>
              <a:t> &amp; Collins</a:t>
            </a:r>
          </a:p>
          <a:p>
            <a:pPr marL="168275" indent="-168275">
              <a:spcAft>
                <a:spcPts val="600"/>
              </a:spcAft>
              <a:buFont typeface="Arial" pitchFamily="34" charset="0"/>
              <a:buChar char="•"/>
            </a:pPr>
            <a:r>
              <a:rPr lang="en-US" sz="3000" b="1" dirty="0" smtClean="0"/>
              <a:t>Aug 11- </a:t>
            </a:r>
            <a:r>
              <a:rPr lang="en-US" sz="3000" b="1" dirty="0" smtClean="0">
                <a:ln>
                  <a:solidFill>
                    <a:schemeClr val="tx1"/>
                  </a:solidFill>
                </a:ln>
                <a:solidFill>
                  <a:srgbClr val="FF0000"/>
                </a:solidFill>
                <a:effectLst>
                  <a:outerShdw dist="50800" dir="5400000" algn="ctr" rotWithShape="0">
                    <a:schemeClr val="tx1"/>
                  </a:outerShdw>
                </a:effectLst>
              </a:rPr>
              <a:t>Lewis and </a:t>
            </a:r>
            <a:r>
              <a:rPr lang="en-US" sz="3000" b="1" dirty="0" err="1" smtClean="0">
                <a:ln>
                  <a:solidFill>
                    <a:schemeClr val="tx1"/>
                  </a:solidFill>
                </a:ln>
                <a:solidFill>
                  <a:srgbClr val="FF0000"/>
                </a:solidFill>
                <a:effectLst>
                  <a:outerShdw dist="50800" dir="5400000" algn="ctr" rotWithShape="0">
                    <a:schemeClr val="tx1"/>
                  </a:outerShdw>
                </a:effectLst>
              </a:rPr>
              <a:t>Cruzatte</a:t>
            </a:r>
            <a:r>
              <a:rPr lang="en-US" sz="3000" b="1" dirty="0" smtClean="0">
                <a:ln>
                  <a:solidFill>
                    <a:schemeClr val="tx1"/>
                  </a:solidFill>
                </a:ln>
                <a:solidFill>
                  <a:srgbClr val="FF0000"/>
                </a:solidFill>
                <a:effectLst>
                  <a:outerShdw dist="50800" dir="5400000" algn="ctr" rotWithShape="0">
                    <a:schemeClr val="tx1"/>
                  </a:outerShdw>
                </a:effectLst>
              </a:rPr>
              <a:t> hunt elk</a:t>
            </a:r>
            <a:r>
              <a:rPr lang="en-US" sz="3000" b="1" dirty="0" smtClean="0"/>
              <a:t>; Lewis kills one and </a:t>
            </a:r>
            <a:r>
              <a:rPr lang="en-US" sz="3000" b="1" dirty="0" err="1" smtClean="0"/>
              <a:t>Cruzatte</a:t>
            </a:r>
            <a:r>
              <a:rPr lang="en-US" sz="3000" b="1" dirty="0" smtClean="0"/>
              <a:t> wounds one; </a:t>
            </a:r>
            <a:r>
              <a:rPr lang="en-US" sz="3000" b="1" dirty="0" smtClean="0">
                <a:ln>
                  <a:solidFill>
                    <a:schemeClr val="tx1"/>
                  </a:solidFill>
                </a:ln>
                <a:solidFill>
                  <a:srgbClr val="FF0000"/>
                </a:solidFill>
                <a:effectLst>
                  <a:outerShdw dist="50800" dir="5400000" algn="ctr" rotWithShape="0">
                    <a:schemeClr val="tx1"/>
                  </a:outerShdw>
                </a:effectLst>
              </a:rPr>
              <a:t>they split up</a:t>
            </a:r>
            <a:r>
              <a:rPr lang="en-US" sz="3000" b="1" dirty="0" smtClean="0"/>
              <a:t> to find the wounded elk</a:t>
            </a:r>
          </a:p>
        </p:txBody>
      </p:sp>
      <p:sp>
        <p:nvSpPr>
          <p:cNvPr id="28" name="Freeform 27"/>
          <p:cNvSpPr/>
          <p:nvPr/>
        </p:nvSpPr>
        <p:spPr>
          <a:xfrm>
            <a:off x="7010400" y="609600"/>
            <a:ext cx="838200" cy="152400"/>
          </a:xfrm>
          <a:custGeom>
            <a:avLst/>
            <a:gdLst>
              <a:gd name="connsiteX0" fmla="*/ 0 w 694267"/>
              <a:gd name="connsiteY0" fmla="*/ 155223 h 155223"/>
              <a:gd name="connsiteX1" fmla="*/ 135467 w 694267"/>
              <a:gd name="connsiteY1" fmla="*/ 36690 h 155223"/>
              <a:gd name="connsiteX2" fmla="*/ 237067 w 694267"/>
              <a:gd name="connsiteY2" fmla="*/ 70556 h 155223"/>
              <a:gd name="connsiteX3" fmla="*/ 237067 w 694267"/>
              <a:gd name="connsiteY3" fmla="*/ 121356 h 155223"/>
              <a:gd name="connsiteX4" fmla="*/ 389467 w 694267"/>
              <a:gd name="connsiteY4" fmla="*/ 138290 h 155223"/>
              <a:gd name="connsiteX5" fmla="*/ 457200 w 694267"/>
              <a:gd name="connsiteY5" fmla="*/ 19756 h 155223"/>
              <a:gd name="connsiteX6" fmla="*/ 694267 w 694267"/>
              <a:gd name="connsiteY6" fmla="*/ 19756 h 15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4267" h="155223">
                <a:moveTo>
                  <a:pt x="0" y="155223"/>
                </a:moveTo>
                <a:cubicBezTo>
                  <a:pt x="47978" y="103012"/>
                  <a:pt x="95956" y="50801"/>
                  <a:pt x="135467" y="36690"/>
                </a:cubicBezTo>
                <a:cubicBezTo>
                  <a:pt x="174978" y="22579"/>
                  <a:pt x="220134" y="56445"/>
                  <a:pt x="237067" y="70556"/>
                </a:cubicBezTo>
                <a:cubicBezTo>
                  <a:pt x="254000" y="84667"/>
                  <a:pt x="211667" y="110067"/>
                  <a:pt x="237067" y="121356"/>
                </a:cubicBezTo>
                <a:cubicBezTo>
                  <a:pt x="262467" y="132645"/>
                  <a:pt x="352778" y="155223"/>
                  <a:pt x="389467" y="138290"/>
                </a:cubicBezTo>
                <a:cubicBezTo>
                  <a:pt x="426156" y="121357"/>
                  <a:pt x="406400" y="39512"/>
                  <a:pt x="457200" y="19756"/>
                </a:cubicBezTo>
                <a:cubicBezTo>
                  <a:pt x="508000" y="0"/>
                  <a:pt x="694267" y="19756"/>
                  <a:pt x="694267" y="19756"/>
                </a:cubicBezTo>
              </a:path>
            </a:pathLst>
          </a:cu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3000"/>
                                        <p:tgtEl>
                                          <p:spTgt spid="28"/>
                                        </p:tgtEl>
                                      </p:cBhvr>
                                    </p:animEffect>
                                  </p:childTnLst>
                                </p:cTn>
                              </p:par>
                            </p:childTnLst>
                          </p:cTn>
                        </p:par>
                        <p:par>
                          <p:cTn id="8" fill="hold">
                            <p:stCondLst>
                              <p:cond delay="3000"/>
                            </p:stCondLst>
                            <p:childTnLst>
                              <p:par>
                                <p:cTn id="9" presetID="22" presetClass="entr" presetSubtype="8" fill="hold" nodeType="after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animEffect transition="in" filter="wipe(left)">
                                      <p:cBhvr>
                                        <p:cTn id="11" dur="1000"/>
                                        <p:tgtEl>
                                          <p:spTgt spid="3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3">
                                            <p:txEl>
                                              <p:pRg st="1" end="1"/>
                                            </p:txEl>
                                          </p:spTgt>
                                        </p:tgtEl>
                                        <p:attrNameLst>
                                          <p:attrName>style.visibility</p:attrName>
                                        </p:attrNameLst>
                                      </p:cBhvr>
                                      <p:to>
                                        <p:strVal val="visible"/>
                                      </p:to>
                                    </p:set>
                                    <p:animEffect transition="in" filter="wipe(left)">
                                      <p:cBhvr>
                                        <p:cTn id="16" dur="1000"/>
                                        <p:tgtEl>
                                          <p:spTgt spid="3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3">
                                            <p:txEl>
                                              <p:pRg st="2" end="2"/>
                                            </p:txEl>
                                          </p:spTgt>
                                        </p:tgtEl>
                                        <p:attrNameLst>
                                          <p:attrName>style.visibility</p:attrName>
                                        </p:attrNameLst>
                                      </p:cBhvr>
                                      <p:to>
                                        <p:strVal val="visible"/>
                                      </p:to>
                                    </p:set>
                                    <p:animEffect transition="in" filter="wipe(left)">
                                      <p:cBhvr>
                                        <p:cTn id="21" dur="1000"/>
                                        <p:tgtEl>
                                          <p:spTgt spid="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0"/>
            <a:ext cx="9144000" cy="4293704"/>
            <a:chOff x="776749" y="357809"/>
            <a:chExt cx="9144000" cy="4293704"/>
          </a:xfrm>
        </p:grpSpPr>
        <p:pic>
          <p:nvPicPr>
            <p:cNvPr id="24" name="Picture 2" descr="Image map with same links provided elsewhere on this page"/>
            <p:cNvPicPr>
              <a:picLocks noChangeAspect="1" noChangeArrowheads="1"/>
            </p:cNvPicPr>
            <p:nvPr/>
          </p:nvPicPr>
          <p:blipFill>
            <a:blip r:embed="rId3" cstate="print"/>
            <a:srcRect t="6020" r="-2008"/>
            <a:stretch>
              <a:fillRect/>
            </a:stretch>
          </p:blipFill>
          <p:spPr bwMode="auto">
            <a:xfrm>
              <a:off x="5256965" y="357810"/>
              <a:ext cx="4663784" cy="2763078"/>
            </a:xfrm>
            <a:prstGeom prst="rect">
              <a:avLst/>
            </a:prstGeom>
            <a:noFill/>
          </p:spPr>
        </p:pic>
        <p:pic>
          <p:nvPicPr>
            <p:cNvPr id="25" name="Picture 4" descr="Image map with same links provided elsewhere on this page"/>
            <p:cNvPicPr>
              <a:picLocks noChangeAspect="1" noChangeArrowheads="1"/>
            </p:cNvPicPr>
            <p:nvPr/>
          </p:nvPicPr>
          <p:blipFill>
            <a:blip r:embed="rId4" cstate="print"/>
            <a:srcRect t="2560" b="498"/>
            <a:stretch>
              <a:fillRect/>
            </a:stretch>
          </p:blipFill>
          <p:spPr bwMode="auto">
            <a:xfrm>
              <a:off x="776749" y="357809"/>
              <a:ext cx="4572000" cy="4293704"/>
            </a:xfrm>
            <a:prstGeom prst="rect">
              <a:avLst/>
            </a:prstGeom>
            <a:noFill/>
          </p:spPr>
        </p:pic>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21" name="TextBox 20"/>
          <p:cNvSpPr txBox="1">
            <a:spLocks noChangeArrowheads="1"/>
          </p:cNvSpPr>
          <p:nvPr/>
        </p:nvSpPr>
        <p:spPr bwMode="auto">
          <a:xfrm>
            <a:off x="4949686" y="3391704"/>
            <a:ext cx="3548270"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Aug 12</a:t>
            </a:r>
          </a:p>
        </p:txBody>
      </p:sp>
      <p:sp>
        <p:nvSpPr>
          <p:cNvPr id="20" name="TextBox 3"/>
          <p:cNvSpPr txBox="1">
            <a:spLocks noChangeArrowheads="1"/>
          </p:cNvSpPr>
          <p:nvPr/>
        </p:nvSpPr>
        <p:spPr bwMode="auto">
          <a:xfrm>
            <a:off x="4581940" y="2763077"/>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Reconnoiter Mission</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3" name="Group 9"/>
          <p:cNvGrpSpPr/>
          <p:nvPr/>
        </p:nvGrpSpPr>
        <p:grpSpPr>
          <a:xfrm>
            <a:off x="633784" y="3422503"/>
            <a:ext cx="3429000" cy="737175"/>
            <a:chOff x="-533400" y="2885182"/>
            <a:chExt cx="3429000" cy="737175"/>
          </a:xfrm>
        </p:grpSpPr>
        <p:sp>
          <p:nvSpPr>
            <p:cNvPr id="37" name="TextBox 36"/>
            <p:cNvSpPr txBox="1"/>
            <p:nvPr/>
          </p:nvSpPr>
          <p:spPr>
            <a:xfrm>
              <a:off x="-76200" y="3037582"/>
              <a:ext cx="2971800" cy="584775"/>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Camp Fortunate</a:t>
              </a:r>
            </a:p>
          </p:txBody>
        </p:sp>
        <p:sp>
          <p:nvSpPr>
            <p:cNvPr id="38" name="5-Point Star 37"/>
            <p:cNvSpPr/>
            <p:nvPr/>
          </p:nvSpPr>
          <p:spPr>
            <a:xfrm>
              <a:off x="-533400" y="2885182"/>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p:nvPr/>
        </p:nvSpPr>
        <p:spPr>
          <a:xfrm>
            <a:off x="2207201" y="856335"/>
            <a:ext cx="535999" cy="388991"/>
          </a:xfrm>
          <a:custGeom>
            <a:avLst/>
            <a:gdLst>
              <a:gd name="connsiteX0" fmla="*/ 10219 w 535999"/>
              <a:gd name="connsiteY0" fmla="*/ 388620 h 388991"/>
              <a:gd name="connsiteX1" fmla="*/ 10219 w 535999"/>
              <a:gd name="connsiteY1" fmla="*/ 388620 h 388991"/>
              <a:gd name="connsiteX2" fmla="*/ 109279 w 535999"/>
              <a:gd name="connsiteY2" fmla="*/ 373380 h 388991"/>
              <a:gd name="connsiteX3" fmla="*/ 120709 w 535999"/>
              <a:gd name="connsiteY3" fmla="*/ 365760 h 388991"/>
              <a:gd name="connsiteX4" fmla="*/ 132139 w 535999"/>
              <a:gd name="connsiteY4" fmla="*/ 361950 h 388991"/>
              <a:gd name="connsiteX5" fmla="*/ 147379 w 535999"/>
              <a:gd name="connsiteY5" fmla="*/ 342900 h 388991"/>
              <a:gd name="connsiteX6" fmla="*/ 162619 w 535999"/>
              <a:gd name="connsiteY6" fmla="*/ 327660 h 388991"/>
              <a:gd name="connsiteX7" fmla="*/ 170239 w 535999"/>
              <a:gd name="connsiteY7" fmla="*/ 316230 h 388991"/>
              <a:gd name="connsiteX8" fmla="*/ 181669 w 535999"/>
              <a:gd name="connsiteY8" fmla="*/ 312420 h 388991"/>
              <a:gd name="connsiteX9" fmla="*/ 185479 w 535999"/>
              <a:gd name="connsiteY9" fmla="*/ 300990 h 388991"/>
              <a:gd name="connsiteX10" fmla="*/ 193099 w 535999"/>
              <a:gd name="connsiteY10" fmla="*/ 289560 h 388991"/>
              <a:gd name="connsiteX11" fmla="*/ 204529 w 535999"/>
              <a:gd name="connsiteY11" fmla="*/ 266700 h 388991"/>
              <a:gd name="connsiteX12" fmla="*/ 208339 w 535999"/>
              <a:gd name="connsiteY12" fmla="*/ 251460 h 388991"/>
              <a:gd name="connsiteX13" fmla="*/ 212149 w 535999"/>
              <a:gd name="connsiteY13" fmla="*/ 228600 h 388991"/>
              <a:gd name="connsiteX14" fmla="*/ 219769 w 535999"/>
              <a:gd name="connsiteY14" fmla="*/ 217170 h 388991"/>
              <a:gd name="connsiteX15" fmla="*/ 223579 w 535999"/>
              <a:gd name="connsiteY15" fmla="*/ 205740 h 388991"/>
              <a:gd name="connsiteX16" fmla="*/ 246439 w 535999"/>
              <a:gd name="connsiteY16" fmla="*/ 194310 h 388991"/>
              <a:gd name="connsiteX17" fmla="*/ 269299 w 535999"/>
              <a:gd name="connsiteY17" fmla="*/ 182880 h 388991"/>
              <a:gd name="connsiteX18" fmla="*/ 273109 w 535999"/>
              <a:gd name="connsiteY18" fmla="*/ 171450 h 388991"/>
              <a:gd name="connsiteX19" fmla="*/ 330259 w 535999"/>
              <a:gd name="connsiteY19" fmla="*/ 156210 h 388991"/>
              <a:gd name="connsiteX20" fmla="*/ 345499 w 535999"/>
              <a:gd name="connsiteY20" fmla="*/ 133350 h 388991"/>
              <a:gd name="connsiteX21" fmla="*/ 379789 w 535999"/>
              <a:gd name="connsiteY21" fmla="*/ 118110 h 388991"/>
              <a:gd name="connsiteX22" fmla="*/ 440749 w 535999"/>
              <a:gd name="connsiteY22" fmla="*/ 106680 h 388991"/>
              <a:gd name="connsiteX23" fmla="*/ 459799 w 535999"/>
              <a:gd name="connsiteY23" fmla="*/ 99060 h 388991"/>
              <a:gd name="connsiteX24" fmla="*/ 467419 w 535999"/>
              <a:gd name="connsiteY24" fmla="*/ 87630 h 388991"/>
              <a:gd name="connsiteX25" fmla="*/ 478849 w 535999"/>
              <a:gd name="connsiteY25" fmla="*/ 83820 h 388991"/>
              <a:gd name="connsiteX26" fmla="*/ 490279 w 535999"/>
              <a:gd name="connsiteY26" fmla="*/ 76200 h 388991"/>
              <a:gd name="connsiteX27" fmla="*/ 501709 w 535999"/>
              <a:gd name="connsiteY27" fmla="*/ 72390 h 388991"/>
              <a:gd name="connsiteX28" fmla="*/ 513139 w 535999"/>
              <a:gd name="connsiteY28" fmla="*/ 64770 h 388991"/>
              <a:gd name="connsiteX29" fmla="*/ 535999 w 535999"/>
              <a:gd name="connsiteY29" fmla="*/ 57150 h 388991"/>
              <a:gd name="connsiteX30" fmla="*/ 532189 w 535999"/>
              <a:gd name="connsiteY30" fmla="*/ 15240 h 388991"/>
              <a:gd name="connsiteX31" fmla="*/ 524569 w 535999"/>
              <a:gd name="connsiteY31" fmla="*/ 3810 h 388991"/>
              <a:gd name="connsiteX32" fmla="*/ 513139 w 535999"/>
              <a:gd name="connsiteY32" fmla="*/ 0 h 38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5999" h="388991">
                <a:moveTo>
                  <a:pt x="10219" y="388620"/>
                </a:moveTo>
                <a:lnTo>
                  <a:pt x="10219" y="388620"/>
                </a:lnTo>
                <a:cubicBezTo>
                  <a:pt x="76291" y="363843"/>
                  <a:pt x="0" y="388991"/>
                  <a:pt x="109279" y="373380"/>
                </a:cubicBezTo>
                <a:cubicBezTo>
                  <a:pt x="113812" y="372732"/>
                  <a:pt x="116613" y="367808"/>
                  <a:pt x="120709" y="365760"/>
                </a:cubicBezTo>
                <a:cubicBezTo>
                  <a:pt x="124301" y="363964"/>
                  <a:pt x="128329" y="363220"/>
                  <a:pt x="132139" y="361950"/>
                </a:cubicBezTo>
                <a:cubicBezTo>
                  <a:pt x="141716" y="333220"/>
                  <a:pt x="127684" y="367519"/>
                  <a:pt x="147379" y="342900"/>
                </a:cubicBezTo>
                <a:cubicBezTo>
                  <a:pt x="162157" y="324427"/>
                  <a:pt x="137681" y="335973"/>
                  <a:pt x="162619" y="327660"/>
                </a:cubicBezTo>
                <a:cubicBezTo>
                  <a:pt x="165159" y="323850"/>
                  <a:pt x="166663" y="319091"/>
                  <a:pt x="170239" y="316230"/>
                </a:cubicBezTo>
                <a:cubicBezTo>
                  <a:pt x="173375" y="313721"/>
                  <a:pt x="178829" y="315260"/>
                  <a:pt x="181669" y="312420"/>
                </a:cubicBezTo>
                <a:cubicBezTo>
                  <a:pt x="184509" y="309580"/>
                  <a:pt x="183683" y="304582"/>
                  <a:pt x="185479" y="300990"/>
                </a:cubicBezTo>
                <a:cubicBezTo>
                  <a:pt x="187527" y="296894"/>
                  <a:pt x="191051" y="293656"/>
                  <a:pt x="193099" y="289560"/>
                </a:cubicBezTo>
                <a:cubicBezTo>
                  <a:pt x="208873" y="258012"/>
                  <a:pt x="182691" y="299457"/>
                  <a:pt x="204529" y="266700"/>
                </a:cubicBezTo>
                <a:cubicBezTo>
                  <a:pt x="205799" y="261620"/>
                  <a:pt x="207312" y="256595"/>
                  <a:pt x="208339" y="251460"/>
                </a:cubicBezTo>
                <a:cubicBezTo>
                  <a:pt x="209854" y="243885"/>
                  <a:pt x="209706" y="235929"/>
                  <a:pt x="212149" y="228600"/>
                </a:cubicBezTo>
                <a:cubicBezTo>
                  <a:pt x="213597" y="224256"/>
                  <a:pt x="217721" y="221266"/>
                  <a:pt x="219769" y="217170"/>
                </a:cubicBezTo>
                <a:cubicBezTo>
                  <a:pt x="221565" y="213578"/>
                  <a:pt x="221070" y="208876"/>
                  <a:pt x="223579" y="205740"/>
                </a:cubicBezTo>
                <a:cubicBezTo>
                  <a:pt x="230858" y="196641"/>
                  <a:pt x="237236" y="198911"/>
                  <a:pt x="246439" y="194310"/>
                </a:cubicBezTo>
                <a:cubicBezTo>
                  <a:pt x="275982" y="179538"/>
                  <a:pt x="240569" y="192457"/>
                  <a:pt x="269299" y="182880"/>
                </a:cubicBezTo>
                <a:cubicBezTo>
                  <a:pt x="270569" y="179070"/>
                  <a:pt x="269665" y="173516"/>
                  <a:pt x="273109" y="171450"/>
                </a:cubicBezTo>
                <a:cubicBezTo>
                  <a:pt x="289116" y="161846"/>
                  <a:pt x="311936" y="159264"/>
                  <a:pt x="330259" y="156210"/>
                </a:cubicBezTo>
                <a:cubicBezTo>
                  <a:pt x="358955" y="137080"/>
                  <a:pt x="325817" y="162873"/>
                  <a:pt x="345499" y="133350"/>
                </a:cubicBezTo>
                <a:cubicBezTo>
                  <a:pt x="350674" y="125587"/>
                  <a:pt x="375280" y="119613"/>
                  <a:pt x="379789" y="118110"/>
                </a:cubicBezTo>
                <a:cubicBezTo>
                  <a:pt x="414757" y="106454"/>
                  <a:pt x="394657" y="111289"/>
                  <a:pt x="440749" y="106680"/>
                </a:cubicBezTo>
                <a:cubicBezTo>
                  <a:pt x="447099" y="104140"/>
                  <a:pt x="454234" y="103035"/>
                  <a:pt x="459799" y="99060"/>
                </a:cubicBezTo>
                <a:cubicBezTo>
                  <a:pt x="463525" y="96398"/>
                  <a:pt x="463843" y="90491"/>
                  <a:pt x="467419" y="87630"/>
                </a:cubicBezTo>
                <a:cubicBezTo>
                  <a:pt x="470555" y="85121"/>
                  <a:pt x="475257" y="85616"/>
                  <a:pt x="478849" y="83820"/>
                </a:cubicBezTo>
                <a:cubicBezTo>
                  <a:pt x="482945" y="81772"/>
                  <a:pt x="486183" y="78248"/>
                  <a:pt x="490279" y="76200"/>
                </a:cubicBezTo>
                <a:cubicBezTo>
                  <a:pt x="493871" y="74404"/>
                  <a:pt x="498117" y="74186"/>
                  <a:pt x="501709" y="72390"/>
                </a:cubicBezTo>
                <a:cubicBezTo>
                  <a:pt x="505805" y="70342"/>
                  <a:pt x="508955" y="66630"/>
                  <a:pt x="513139" y="64770"/>
                </a:cubicBezTo>
                <a:cubicBezTo>
                  <a:pt x="520479" y="61508"/>
                  <a:pt x="535999" y="57150"/>
                  <a:pt x="535999" y="57150"/>
                </a:cubicBezTo>
                <a:cubicBezTo>
                  <a:pt x="534729" y="43180"/>
                  <a:pt x="535128" y="28956"/>
                  <a:pt x="532189" y="15240"/>
                </a:cubicBezTo>
                <a:cubicBezTo>
                  <a:pt x="531230" y="10763"/>
                  <a:pt x="528145" y="6671"/>
                  <a:pt x="524569" y="3810"/>
                </a:cubicBezTo>
                <a:cubicBezTo>
                  <a:pt x="521433" y="1301"/>
                  <a:pt x="513139" y="0"/>
                  <a:pt x="513139" y="0"/>
                </a:cubicBezTo>
              </a:path>
            </a:pathLst>
          </a:custGeom>
          <a:ln w="76200">
            <a:solidFill>
              <a:schemeClr val="tx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1611630" y="339010"/>
            <a:ext cx="1112520" cy="506810"/>
          </a:xfrm>
          <a:custGeom>
            <a:avLst/>
            <a:gdLst>
              <a:gd name="connsiteX0" fmla="*/ 1112520 w 1112520"/>
              <a:gd name="connsiteY0" fmla="*/ 506810 h 506810"/>
              <a:gd name="connsiteX1" fmla="*/ 1112520 w 1112520"/>
              <a:gd name="connsiteY1" fmla="*/ 506810 h 506810"/>
              <a:gd name="connsiteX2" fmla="*/ 1082040 w 1112520"/>
              <a:gd name="connsiteY2" fmla="*/ 483950 h 506810"/>
              <a:gd name="connsiteX3" fmla="*/ 1062990 w 1112520"/>
              <a:gd name="connsiteY3" fmla="*/ 468710 h 506810"/>
              <a:gd name="connsiteX4" fmla="*/ 1055370 w 1112520"/>
              <a:gd name="connsiteY4" fmla="*/ 457280 h 506810"/>
              <a:gd name="connsiteX5" fmla="*/ 1032510 w 1112520"/>
              <a:gd name="connsiteY5" fmla="*/ 445850 h 506810"/>
              <a:gd name="connsiteX6" fmla="*/ 1036320 w 1112520"/>
              <a:gd name="connsiteY6" fmla="*/ 335360 h 506810"/>
              <a:gd name="connsiteX7" fmla="*/ 1040130 w 1112520"/>
              <a:gd name="connsiteY7" fmla="*/ 323930 h 506810"/>
              <a:gd name="connsiteX8" fmla="*/ 1047750 w 1112520"/>
              <a:gd name="connsiteY8" fmla="*/ 312500 h 506810"/>
              <a:gd name="connsiteX9" fmla="*/ 1051560 w 1112520"/>
              <a:gd name="connsiteY9" fmla="*/ 297260 h 506810"/>
              <a:gd name="connsiteX10" fmla="*/ 1059180 w 1112520"/>
              <a:gd name="connsiteY10" fmla="*/ 285830 h 506810"/>
              <a:gd name="connsiteX11" fmla="*/ 1062990 w 1112520"/>
              <a:gd name="connsiteY11" fmla="*/ 266780 h 506810"/>
              <a:gd name="connsiteX12" fmla="*/ 1055370 w 1112520"/>
              <a:gd name="connsiteY12" fmla="*/ 240110 h 506810"/>
              <a:gd name="connsiteX13" fmla="*/ 1051560 w 1112520"/>
              <a:gd name="connsiteY13" fmla="*/ 228680 h 506810"/>
              <a:gd name="connsiteX14" fmla="*/ 1040130 w 1112520"/>
              <a:gd name="connsiteY14" fmla="*/ 224870 h 506810"/>
              <a:gd name="connsiteX15" fmla="*/ 1021080 w 1112520"/>
              <a:gd name="connsiteY15" fmla="*/ 205820 h 506810"/>
              <a:gd name="connsiteX16" fmla="*/ 990600 w 1112520"/>
              <a:gd name="connsiteY16" fmla="*/ 213440 h 506810"/>
              <a:gd name="connsiteX17" fmla="*/ 933450 w 1112520"/>
              <a:gd name="connsiteY17" fmla="*/ 224870 h 506810"/>
              <a:gd name="connsiteX18" fmla="*/ 922020 w 1112520"/>
              <a:gd name="connsiteY18" fmla="*/ 217250 h 506810"/>
              <a:gd name="connsiteX19" fmla="*/ 910590 w 1112520"/>
              <a:gd name="connsiteY19" fmla="*/ 194390 h 506810"/>
              <a:gd name="connsiteX20" fmla="*/ 895350 w 1112520"/>
              <a:gd name="connsiteY20" fmla="*/ 190580 h 506810"/>
              <a:gd name="connsiteX21" fmla="*/ 826770 w 1112520"/>
              <a:gd name="connsiteY21" fmla="*/ 198200 h 506810"/>
              <a:gd name="connsiteX22" fmla="*/ 815340 w 1112520"/>
              <a:gd name="connsiteY22" fmla="*/ 202010 h 506810"/>
              <a:gd name="connsiteX23" fmla="*/ 781050 w 1112520"/>
              <a:gd name="connsiteY23" fmla="*/ 190580 h 506810"/>
              <a:gd name="connsiteX24" fmla="*/ 762000 w 1112520"/>
              <a:gd name="connsiteY24" fmla="*/ 175340 h 506810"/>
              <a:gd name="connsiteX25" fmla="*/ 750570 w 1112520"/>
              <a:gd name="connsiteY25" fmla="*/ 152480 h 506810"/>
              <a:gd name="connsiteX26" fmla="*/ 727710 w 1112520"/>
              <a:gd name="connsiteY26" fmla="*/ 141050 h 506810"/>
              <a:gd name="connsiteX27" fmla="*/ 716280 w 1112520"/>
              <a:gd name="connsiteY27" fmla="*/ 133430 h 506810"/>
              <a:gd name="connsiteX28" fmla="*/ 681990 w 1112520"/>
              <a:gd name="connsiteY28" fmla="*/ 144860 h 506810"/>
              <a:gd name="connsiteX29" fmla="*/ 666750 w 1112520"/>
              <a:gd name="connsiteY29" fmla="*/ 118190 h 506810"/>
              <a:gd name="connsiteX30" fmla="*/ 575310 w 1112520"/>
              <a:gd name="connsiteY30" fmla="*/ 125810 h 506810"/>
              <a:gd name="connsiteX31" fmla="*/ 434340 w 1112520"/>
              <a:gd name="connsiteY31" fmla="*/ 118190 h 506810"/>
              <a:gd name="connsiteX32" fmla="*/ 415290 w 1112520"/>
              <a:gd name="connsiteY32" fmla="*/ 102950 h 506810"/>
              <a:gd name="connsiteX33" fmla="*/ 369570 w 1112520"/>
              <a:gd name="connsiteY33" fmla="*/ 95330 h 506810"/>
              <a:gd name="connsiteX34" fmla="*/ 316230 w 1112520"/>
              <a:gd name="connsiteY34" fmla="*/ 87710 h 506810"/>
              <a:gd name="connsiteX35" fmla="*/ 304800 w 1112520"/>
              <a:gd name="connsiteY35" fmla="*/ 83900 h 506810"/>
              <a:gd name="connsiteX36" fmla="*/ 281940 w 1112520"/>
              <a:gd name="connsiteY36" fmla="*/ 80090 h 506810"/>
              <a:gd name="connsiteX37" fmla="*/ 243840 w 1112520"/>
              <a:gd name="connsiteY37" fmla="*/ 61040 h 506810"/>
              <a:gd name="connsiteX38" fmla="*/ 209550 w 1112520"/>
              <a:gd name="connsiteY38" fmla="*/ 49610 h 506810"/>
              <a:gd name="connsiteX39" fmla="*/ 152400 w 1112520"/>
              <a:gd name="connsiteY39" fmla="*/ 41990 h 506810"/>
              <a:gd name="connsiteX40" fmla="*/ 148590 w 1112520"/>
              <a:gd name="connsiteY40" fmla="*/ 22940 h 506810"/>
              <a:gd name="connsiteX41" fmla="*/ 87630 w 1112520"/>
              <a:gd name="connsiteY41" fmla="*/ 19130 h 506810"/>
              <a:gd name="connsiteX42" fmla="*/ 60960 w 1112520"/>
              <a:gd name="connsiteY42" fmla="*/ 7700 h 506810"/>
              <a:gd name="connsiteX43" fmla="*/ 49530 w 1112520"/>
              <a:gd name="connsiteY43" fmla="*/ 80 h 506810"/>
              <a:gd name="connsiteX44" fmla="*/ 0 w 1112520"/>
              <a:gd name="connsiteY44" fmla="*/ 3890 h 50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2520" h="506810">
                <a:moveTo>
                  <a:pt x="1112520" y="506810"/>
                </a:moveTo>
                <a:lnTo>
                  <a:pt x="1112520" y="506810"/>
                </a:lnTo>
                <a:cubicBezTo>
                  <a:pt x="1102360" y="499190"/>
                  <a:pt x="1091480" y="492446"/>
                  <a:pt x="1082040" y="483950"/>
                </a:cubicBezTo>
                <a:cubicBezTo>
                  <a:pt x="1061765" y="465703"/>
                  <a:pt x="1087909" y="477016"/>
                  <a:pt x="1062990" y="468710"/>
                </a:cubicBezTo>
                <a:cubicBezTo>
                  <a:pt x="1060450" y="464900"/>
                  <a:pt x="1058608" y="460518"/>
                  <a:pt x="1055370" y="457280"/>
                </a:cubicBezTo>
                <a:cubicBezTo>
                  <a:pt x="1047984" y="449894"/>
                  <a:pt x="1041806" y="448949"/>
                  <a:pt x="1032510" y="445850"/>
                </a:cubicBezTo>
                <a:cubicBezTo>
                  <a:pt x="1033780" y="409020"/>
                  <a:pt x="1034021" y="372140"/>
                  <a:pt x="1036320" y="335360"/>
                </a:cubicBezTo>
                <a:cubicBezTo>
                  <a:pt x="1036571" y="331352"/>
                  <a:pt x="1038334" y="327522"/>
                  <a:pt x="1040130" y="323930"/>
                </a:cubicBezTo>
                <a:cubicBezTo>
                  <a:pt x="1042178" y="319834"/>
                  <a:pt x="1045210" y="316310"/>
                  <a:pt x="1047750" y="312500"/>
                </a:cubicBezTo>
                <a:cubicBezTo>
                  <a:pt x="1049020" y="307420"/>
                  <a:pt x="1049497" y="302073"/>
                  <a:pt x="1051560" y="297260"/>
                </a:cubicBezTo>
                <a:cubicBezTo>
                  <a:pt x="1053364" y="293051"/>
                  <a:pt x="1057572" y="290117"/>
                  <a:pt x="1059180" y="285830"/>
                </a:cubicBezTo>
                <a:cubicBezTo>
                  <a:pt x="1061454" y="279767"/>
                  <a:pt x="1061720" y="273130"/>
                  <a:pt x="1062990" y="266780"/>
                </a:cubicBezTo>
                <a:cubicBezTo>
                  <a:pt x="1060450" y="257890"/>
                  <a:pt x="1058027" y="248966"/>
                  <a:pt x="1055370" y="240110"/>
                </a:cubicBezTo>
                <a:cubicBezTo>
                  <a:pt x="1054216" y="236263"/>
                  <a:pt x="1054400" y="231520"/>
                  <a:pt x="1051560" y="228680"/>
                </a:cubicBezTo>
                <a:cubicBezTo>
                  <a:pt x="1048720" y="225840"/>
                  <a:pt x="1043940" y="226140"/>
                  <a:pt x="1040130" y="224870"/>
                </a:cubicBezTo>
                <a:cubicBezTo>
                  <a:pt x="1035974" y="218635"/>
                  <a:pt x="1030316" y="206975"/>
                  <a:pt x="1021080" y="205820"/>
                </a:cubicBezTo>
                <a:cubicBezTo>
                  <a:pt x="1010170" y="204456"/>
                  <a:pt x="1000683" y="211279"/>
                  <a:pt x="990600" y="213440"/>
                </a:cubicBezTo>
                <a:cubicBezTo>
                  <a:pt x="900755" y="232693"/>
                  <a:pt x="978243" y="213672"/>
                  <a:pt x="933450" y="224870"/>
                </a:cubicBezTo>
                <a:cubicBezTo>
                  <a:pt x="929640" y="222330"/>
                  <a:pt x="924881" y="220826"/>
                  <a:pt x="922020" y="217250"/>
                </a:cubicBezTo>
                <a:cubicBezTo>
                  <a:pt x="913327" y="206383"/>
                  <a:pt x="924355" y="203567"/>
                  <a:pt x="910590" y="194390"/>
                </a:cubicBezTo>
                <a:cubicBezTo>
                  <a:pt x="906233" y="191485"/>
                  <a:pt x="900430" y="191850"/>
                  <a:pt x="895350" y="190580"/>
                </a:cubicBezTo>
                <a:cubicBezTo>
                  <a:pt x="872490" y="193120"/>
                  <a:pt x="849540" y="194947"/>
                  <a:pt x="826770" y="198200"/>
                </a:cubicBezTo>
                <a:cubicBezTo>
                  <a:pt x="822794" y="198768"/>
                  <a:pt x="819301" y="202670"/>
                  <a:pt x="815340" y="202010"/>
                </a:cubicBezTo>
                <a:cubicBezTo>
                  <a:pt x="803456" y="200029"/>
                  <a:pt x="781050" y="190580"/>
                  <a:pt x="781050" y="190580"/>
                </a:cubicBezTo>
                <a:cubicBezTo>
                  <a:pt x="759212" y="157823"/>
                  <a:pt x="788290" y="196372"/>
                  <a:pt x="762000" y="175340"/>
                </a:cubicBezTo>
                <a:cubicBezTo>
                  <a:pt x="744157" y="161065"/>
                  <a:pt x="762841" y="167818"/>
                  <a:pt x="750570" y="152480"/>
                </a:cubicBezTo>
                <a:cubicBezTo>
                  <a:pt x="743291" y="143381"/>
                  <a:pt x="736913" y="145651"/>
                  <a:pt x="727710" y="141050"/>
                </a:cubicBezTo>
                <a:cubicBezTo>
                  <a:pt x="723614" y="139002"/>
                  <a:pt x="720090" y="135970"/>
                  <a:pt x="716280" y="133430"/>
                </a:cubicBezTo>
                <a:cubicBezTo>
                  <a:pt x="690078" y="150898"/>
                  <a:pt x="702108" y="151566"/>
                  <a:pt x="681990" y="144860"/>
                </a:cubicBezTo>
                <a:cubicBezTo>
                  <a:pt x="679738" y="138104"/>
                  <a:pt x="674951" y="119728"/>
                  <a:pt x="666750" y="118190"/>
                </a:cubicBezTo>
                <a:cubicBezTo>
                  <a:pt x="663559" y="117592"/>
                  <a:pt x="582607" y="125147"/>
                  <a:pt x="575310" y="125810"/>
                </a:cubicBezTo>
                <a:cubicBezTo>
                  <a:pt x="528320" y="123270"/>
                  <a:pt x="481267" y="121710"/>
                  <a:pt x="434340" y="118190"/>
                </a:cubicBezTo>
                <a:cubicBezTo>
                  <a:pt x="398023" y="115466"/>
                  <a:pt x="448560" y="114832"/>
                  <a:pt x="415290" y="102950"/>
                </a:cubicBezTo>
                <a:cubicBezTo>
                  <a:pt x="400740" y="97754"/>
                  <a:pt x="384810" y="97870"/>
                  <a:pt x="369570" y="95330"/>
                </a:cubicBezTo>
                <a:cubicBezTo>
                  <a:pt x="346570" y="72330"/>
                  <a:pt x="367804" y="87710"/>
                  <a:pt x="316230" y="87710"/>
                </a:cubicBezTo>
                <a:cubicBezTo>
                  <a:pt x="312214" y="87710"/>
                  <a:pt x="308720" y="84771"/>
                  <a:pt x="304800" y="83900"/>
                </a:cubicBezTo>
                <a:cubicBezTo>
                  <a:pt x="297259" y="82224"/>
                  <a:pt x="289560" y="81360"/>
                  <a:pt x="281940" y="80090"/>
                </a:cubicBezTo>
                <a:cubicBezTo>
                  <a:pt x="267952" y="59108"/>
                  <a:pt x="280040" y="71687"/>
                  <a:pt x="243840" y="61040"/>
                </a:cubicBezTo>
                <a:cubicBezTo>
                  <a:pt x="232281" y="57640"/>
                  <a:pt x="209550" y="49610"/>
                  <a:pt x="209550" y="49610"/>
                </a:cubicBezTo>
                <a:cubicBezTo>
                  <a:pt x="181296" y="51783"/>
                  <a:pt x="162059" y="67747"/>
                  <a:pt x="152400" y="41990"/>
                </a:cubicBezTo>
                <a:cubicBezTo>
                  <a:pt x="150126" y="35927"/>
                  <a:pt x="154697" y="25095"/>
                  <a:pt x="148590" y="22940"/>
                </a:cubicBezTo>
                <a:cubicBezTo>
                  <a:pt x="129391" y="16164"/>
                  <a:pt x="107950" y="20400"/>
                  <a:pt x="87630" y="19130"/>
                </a:cubicBezTo>
                <a:cubicBezTo>
                  <a:pt x="58934" y="0"/>
                  <a:pt x="95404" y="22462"/>
                  <a:pt x="60960" y="7700"/>
                </a:cubicBezTo>
                <a:cubicBezTo>
                  <a:pt x="56751" y="5896"/>
                  <a:pt x="53340" y="2620"/>
                  <a:pt x="49530" y="80"/>
                </a:cubicBezTo>
                <a:cubicBezTo>
                  <a:pt x="12749" y="4678"/>
                  <a:pt x="29289" y="3890"/>
                  <a:pt x="0" y="389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469654" y="1095857"/>
            <a:ext cx="1746966" cy="747175"/>
          </a:xfrm>
          <a:custGeom>
            <a:avLst/>
            <a:gdLst>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43785 w 1739851"/>
              <a:gd name="connsiteY88" fmla="*/ 106739 h 747175"/>
              <a:gd name="connsiteX89" fmla="*/ 1679365 w 1739851"/>
              <a:gd name="connsiteY89" fmla="*/ 113855 h 747175"/>
              <a:gd name="connsiteX90" fmla="*/ 1690039 w 1739851"/>
              <a:gd name="connsiteY90" fmla="*/ 120971 h 747175"/>
              <a:gd name="connsiteX91" fmla="*/ 1700713 w 1739851"/>
              <a:gd name="connsiteY91" fmla="*/ 131645 h 747175"/>
              <a:gd name="connsiteX92" fmla="*/ 1714945 w 1739851"/>
              <a:gd name="connsiteY92" fmla="*/ 138761 h 747175"/>
              <a:gd name="connsiteX93" fmla="*/ 1725619 w 1739851"/>
              <a:gd name="connsiteY93" fmla="*/ 149435 h 747175"/>
              <a:gd name="connsiteX94" fmla="*/ 1739851 w 1739851"/>
              <a:gd name="connsiteY94"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690039 w 1739851"/>
              <a:gd name="connsiteY89" fmla="*/ 120971 h 747175"/>
              <a:gd name="connsiteX90" fmla="*/ 1700713 w 1739851"/>
              <a:gd name="connsiteY90" fmla="*/ 131645 h 747175"/>
              <a:gd name="connsiteX91" fmla="*/ 1714945 w 1739851"/>
              <a:gd name="connsiteY91" fmla="*/ 138761 h 747175"/>
              <a:gd name="connsiteX92" fmla="*/ 1725619 w 1739851"/>
              <a:gd name="connsiteY92" fmla="*/ 149435 h 747175"/>
              <a:gd name="connsiteX93" fmla="*/ 1739851 w 1739851"/>
              <a:gd name="connsiteY93"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25619 w 1739851"/>
              <a:gd name="connsiteY91" fmla="*/ 149435 h 747175"/>
              <a:gd name="connsiteX92" fmla="*/ 1739851 w 1739851"/>
              <a:gd name="connsiteY92"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39851 w 1739851"/>
              <a:gd name="connsiteY91"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39851 w 1739851"/>
              <a:gd name="connsiteY90"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39851 w 1739851"/>
              <a:gd name="connsiteY89"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739851 w 1739851"/>
              <a:gd name="connsiteY88" fmla="*/ 152993 h 747175"/>
              <a:gd name="connsiteX0" fmla="*/ 0 w 1746966"/>
              <a:gd name="connsiteY0" fmla="*/ 747175 h 747175"/>
              <a:gd name="connsiteX1" fmla="*/ 0 w 1746966"/>
              <a:gd name="connsiteY1" fmla="*/ 747175 h 747175"/>
              <a:gd name="connsiteX2" fmla="*/ 42696 w 1746966"/>
              <a:gd name="connsiteY2" fmla="*/ 725827 h 747175"/>
              <a:gd name="connsiteX3" fmla="*/ 60486 w 1746966"/>
              <a:gd name="connsiteY3" fmla="*/ 722269 h 747175"/>
              <a:gd name="connsiteX4" fmla="*/ 71159 w 1746966"/>
              <a:gd name="connsiteY4" fmla="*/ 715153 h 747175"/>
              <a:gd name="connsiteX5" fmla="*/ 103181 w 1746966"/>
              <a:gd name="connsiteY5" fmla="*/ 704479 h 747175"/>
              <a:gd name="connsiteX6" fmla="*/ 113855 w 1746966"/>
              <a:gd name="connsiteY6" fmla="*/ 700921 h 747175"/>
              <a:gd name="connsiteX7" fmla="*/ 124529 w 1746966"/>
              <a:gd name="connsiteY7" fmla="*/ 693805 h 747175"/>
              <a:gd name="connsiteX8" fmla="*/ 131645 w 1746966"/>
              <a:gd name="connsiteY8" fmla="*/ 683131 h 747175"/>
              <a:gd name="connsiteX9" fmla="*/ 156551 w 1746966"/>
              <a:gd name="connsiteY9" fmla="*/ 676015 h 747175"/>
              <a:gd name="connsiteX10" fmla="*/ 170783 w 1746966"/>
              <a:gd name="connsiteY10" fmla="*/ 668899 h 747175"/>
              <a:gd name="connsiteX11" fmla="*/ 185015 w 1746966"/>
              <a:gd name="connsiteY11" fmla="*/ 665341 h 747175"/>
              <a:gd name="connsiteX12" fmla="*/ 316660 w 1746966"/>
              <a:gd name="connsiteY12" fmla="*/ 654668 h 747175"/>
              <a:gd name="connsiteX13" fmla="*/ 362914 w 1746966"/>
              <a:gd name="connsiteY13" fmla="*/ 636878 h 747175"/>
              <a:gd name="connsiteX14" fmla="*/ 409167 w 1746966"/>
              <a:gd name="connsiteY14" fmla="*/ 636878 h 747175"/>
              <a:gd name="connsiteX15" fmla="*/ 419841 w 1746966"/>
              <a:gd name="connsiteY15" fmla="*/ 633320 h 747175"/>
              <a:gd name="connsiteX16" fmla="*/ 441189 w 1746966"/>
              <a:gd name="connsiteY16" fmla="*/ 619088 h 747175"/>
              <a:gd name="connsiteX17" fmla="*/ 444747 w 1746966"/>
              <a:gd name="connsiteY17" fmla="*/ 608414 h 747175"/>
              <a:gd name="connsiteX18" fmla="*/ 462537 w 1746966"/>
              <a:gd name="connsiteY18" fmla="*/ 601298 h 747175"/>
              <a:gd name="connsiteX19" fmla="*/ 473211 w 1746966"/>
              <a:gd name="connsiteY19" fmla="*/ 597740 h 747175"/>
              <a:gd name="connsiteX20" fmla="*/ 498117 w 1746966"/>
              <a:gd name="connsiteY20" fmla="*/ 587066 h 747175"/>
              <a:gd name="connsiteX21" fmla="*/ 508791 w 1746966"/>
              <a:gd name="connsiteY21" fmla="*/ 565718 h 747175"/>
              <a:gd name="connsiteX22" fmla="*/ 512349 w 1746966"/>
              <a:gd name="connsiteY22" fmla="*/ 555044 h 747175"/>
              <a:gd name="connsiteX23" fmla="*/ 519465 w 1746966"/>
              <a:gd name="connsiteY23" fmla="*/ 540812 h 747175"/>
              <a:gd name="connsiteX24" fmla="*/ 530138 w 1746966"/>
              <a:gd name="connsiteY24" fmla="*/ 519464 h 747175"/>
              <a:gd name="connsiteX25" fmla="*/ 533696 w 1746966"/>
              <a:gd name="connsiteY25" fmla="*/ 451863 h 747175"/>
              <a:gd name="connsiteX26" fmla="*/ 540812 w 1746966"/>
              <a:gd name="connsiteY26" fmla="*/ 430515 h 747175"/>
              <a:gd name="connsiteX27" fmla="*/ 551486 w 1746966"/>
              <a:gd name="connsiteY27" fmla="*/ 394935 h 747175"/>
              <a:gd name="connsiteX28" fmla="*/ 558602 w 1746966"/>
              <a:gd name="connsiteY28" fmla="*/ 348682 h 747175"/>
              <a:gd name="connsiteX29" fmla="*/ 565718 w 1746966"/>
              <a:gd name="connsiteY29" fmla="*/ 338008 h 747175"/>
              <a:gd name="connsiteX30" fmla="*/ 576392 w 1746966"/>
              <a:gd name="connsiteY30" fmla="*/ 316660 h 747175"/>
              <a:gd name="connsiteX31" fmla="*/ 587066 w 1746966"/>
              <a:gd name="connsiteY31" fmla="*/ 313102 h 747175"/>
              <a:gd name="connsiteX32" fmla="*/ 597740 w 1746966"/>
              <a:gd name="connsiteY32" fmla="*/ 305986 h 747175"/>
              <a:gd name="connsiteX33" fmla="*/ 608414 w 1746966"/>
              <a:gd name="connsiteY33" fmla="*/ 302428 h 747175"/>
              <a:gd name="connsiteX34" fmla="*/ 622646 w 1746966"/>
              <a:gd name="connsiteY34" fmla="*/ 295312 h 747175"/>
              <a:gd name="connsiteX35" fmla="*/ 633320 w 1746966"/>
              <a:gd name="connsiteY35" fmla="*/ 273964 h 747175"/>
              <a:gd name="connsiteX36" fmla="*/ 636878 w 1746966"/>
              <a:gd name="connsiteY36" fmla="*/ 263290 h 747175"/>
              <a:gd name="connsiteX37" fmla="*/ 647552 w 1746966"/>
              <a:gd name="connsiteY37" fmla="*/ 259732 h 747175"/>
              <a:gd name="connsiteX38" fmla="*/ 654668 w 1746966"/>
              <a:gd name="connsiteY38" fmla="*/ 249058 h 747175"/>
              <a:gd name="connsiteX39" fmla="*/ 665342 w 1746966"/>
              <a:gd name="connsiteY39" fmla="*/ 245500 h 747175"/>
              <a:gd name="connsiteX40" fmla="*/ 690247 w 1746966"/>
              <a:gd name="connsiteY40" fmla="*/ 238384 h 747175"/>
              <a:gd name="connsiteX41" fmla="*/ 761407 w 1746966"/>
              <a:gd name="connsiteY41" fmla="*/ 245500 h 747175"/>
              <a:gd name="connsiteX42" fmla="*/ 782755 w 1746966"/>
              <a:gd name="connsiteY42" fmla="*/ 238384 h 747175"/>
              <a:gd name="connsiteX43" fmla="*/ 796987 w 1746966"/>
              <a:gd name="connsiteY43" fmla="*/ 234826 h 747175"/>
              <a:gd name="connsiteX44" fmla="*/ 807661 w 1746966"/>
              <a:gd name="connsiteY44" fmla="*/ 224152 h 747175"/>
              <a:gd name="connsiteX45" fmla="*/ 818335 w 1746966"/>
              <a:gd name="connsiteY45" fmla="*/ 217036 h 747175"/>
              <a:gd name="connsiteX46" fmla="*/ 836124 w 1746966"/>
              <a:gd name="connsiteY46" fmla="*/ 202804 h 747175"/>
              <a:gd name="connsiteX47" fmla="*/ 850356 w 1746966"/>
              <a:gd name="connsiteY47" fmla="*/ 181457 h 747175"/>
              <a:gd name="connsiteX48" fmla="*/ 853914 w 1746966"/>
              <a:gd name="connsiteY48" fmla="*/ 170783 h 747175"/>
              <a:gd name="connsiteX49" fmla="*/ 864588 w 1746966"/>
              <a:gd name="connsiteY49" fmla="*/ 160109 h 747175"/>
              <a:gd name="connsiteX50" fmla="*/ 882378 w 1746966"/>
              <a:gd name="connsiteY50" fmla="*/ 145877 h 747175"/>
              <a:gd name="connsiteX51" fmla="*/ 885936 w 1746966"/>
              <a:gd name="connsiteY51" fmla="*/ 135203 h 747175"/>
              <a:gd name="connsiteX52" fmla="*/ 893052 w 1746966"/>
              <a:gd name="connsiteY52" fmla="*/ 124529 h 747175"/>
              <a:gd name="connsiteX53" fmla="*/ 903726 w 1746966"/>
              <a:gd name="connsiteY53" fmla="*/ 88949 h 747175"/>
              <a:gd name="connsiteX54" fmla="*/ 914400 w 1746966"/>
              <a:gd name="connsiteY54" fmla="*/ 46254 h 747175"/>
              <a:gd name="connsiteX55" fmla="*/ 921516 w 1746966"/>
              <a:gd name="connsiteY55" fmla="*/ 10674 h 747175"/>
              <a:gd name="connsiteX56" fmla="*/ 928632 w 1746966"/>
              <a:gd name="connsiteY56" fmla="*/ 0 h 747175"/>
              <a:gd name="connsiteX57" fmla="*/ 953538 w 1746966"/>
              <a:gd name="connsiteY57" fmla="*/ 3558 h 747175"/>
              <a:gd name="connsiteX58" fmla="*/ 964212 w 1746966"/>
              <a:gd name="connsiteY58" fmla="*/ 7116 h 747175"/>
              <a:gd name="connsiteX59" fmla="*/ 978443 w 1746966"/>
              <a:gd name="connsiteY59" fmla="*/ 28464 h 747175"/>
              <a:gd name="connsiteX60" fmla="*/ 989117 w 1746966"/>
              <a:gd name="connsiteY60" fmla="*/ 39138 h 747175"/>
              <a:gd name="connsiteX61" fmla="*/ 999791 w 1746966"/>
              <a:gd name="connsiteY61" fmla="*/ 42696 h 747175"/>
              <a:gd name="connsiteX62" fmla="*/ 1028255 w 1746966"/>
              <a:gd name="connsiteY62" fmla="*/ 53369 h 747175"/>
              <a:gd name="connsiteX63" fmla="*/ 1042487 w 1746966"/>
              <a:gd name="connsiteY63" fmla="*/ 60485 h 747175"/>
              <a:gd name="connsiteX64" fmla="*/ 1046045 w 1746966"/>
              <a:gd name="connsiteY64" fmla="*/ 71159 h 747175"/>
              <a:gd name="connsiteX65" fmla="*/ 1056719 w 1746966"/>
              <a:gd name="connsiteY65" fmla="*/ 74717 h 747175"/>
              <a:gd name="connsiteX66" fmla="*/ 1067393 w 1746966"/>
              <a:gd name="connsiteY66" fmla="*/ 81833 h 747175"/>
              <a:gd name="connsiteX67" fmla="*/ 1085183 w 1746966"/>
              <a:gd name="connsiteY67" fmla="*/ 99623 h 747175"/>
              <a:gd name="connsiteX68" fmla="*/ 1088741 w 1746966"/>
              <a:gd name="connsiteY68" fmla="*/ 110297 h 747175"/>
              <a:gd name="connsiteX69" fmla="*/ 1167016 w 1746966"/>
              <a:gd name="connsiteY69" fmla="*/ 117413 h 747175"/>
              <a:gd name="connsiteX70" fmla="*/ 1188364 w 1746966"/>
              <a:gd name="connsiteY70" fmla="*/ 120971 h 747175"/>
              <a:gd name="connsiteX71" fmla="*/ 1206154 w 1746966"/>
              <a:gd name="connsiteY71" fmla="*/ 128087 h 747175"/>
              <a:gd name="connsiteX72" fmla="*/ 1220386 w 1746966"/>
              <a:gd name="connsiteY72" fmla="*/ 131645 h 747175"/>
              <a:gd name="connsiteX73" fmla="*/ 1231060 w 1746966"/>
              <a:gd name="connsiteY73" fmla="*/ 142319 h 747175"/>
              <a:gd name="connsiteX74" fmla="*/ 1344915 w 1746966"/>
              <a:gd name="connsiteY74" fmla="*/ 135203 h 747175"/>
              <a:gd name="connsiteX75" fmla="*/ 1376937 w 1746966"/>
              <a:gd name="connsiteY75" fmla="*/ 131645 h 747175"/>
              <a:gd name="connsiteX76" fmla="*/ 1387611 w 1746966"/>
              <a:gd name="connsiteY76" fmla="*/ 124529 h 747175"/>
              <a:gd name="connsiteX77" fmla="*/ 1426749 w 1746966"/>
              <a:gd name="connsiteY77" fmla="*/ 120971 h 747175"/>
              <a:gd name="connsiteX78" fmla="*/ 1465886 w 1746966"/>
              <a:gd name="connsiteY78" fmla="*/ 113855 h 747175"/>
              <a:gd name="connsiteX79" fmla="*/ 1480118 w 1746966"/>
              <a:gd name="connsiteY79" fmla="*/ 110297 h 747175"/>
              <a:gd name="connsiteX80" fmla="*/ 1501466 w 1746966"/>
              <a:gd name="connsiteY80" fmla="*/ 99623 h 747175"/>
              <a:gd name="connsiteX81" fmla="*/ 1505024 w 1746966"/>
              <a:gd name="connsiteY81" fmla="*/ 88949 h 747175"/>
              <a:gd name="connsiteX82" fmla="*/ 1515698 w 1746966"/>
              <a:gd name="connsiteY82" fmla="*/ 85391 h 747175"/>
              <a:gd name="connsiteX83" fmla="*/ 1526372 w 1746966"/>
              <a:gd name="connsiteY83" fmla="*/ 78275 h 747175"/>
              <a:gd name="connsiteX84" fmla="*/ 1572626 w 1746966"/>
              <a:gd name="connsiteY84" fmla="*/ 85391 h 747175"/>
              <a:gd name="connsiteX85" fmla="*/ 1604647 w 1746966"/>
              <a:gd name="connsiteY85" fmla="*/ 92507 h 747175"/>
              <a:gd name="connsiteX86" fmla="*/ 1622437 w 1746966"/>
              <a:gd name="connsiteY86" fmla="*/ 96065 h 747175"/>
              <a:gd name="connsiteX87" fmla="*/ 1633111 w 1746966"/>
              <a:gd name="connsiteY87" fmla="*/ 103181 h 747175"/>
              <a:gd name="connsiteX88" fmla="*/ 1746966 w 1746966"/>
              <a:gd name="connsiteY88" fmla="*/ 106739 h 74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746966" h="747175">
                <a:moveTo>
                  <a:pt x="0" y="747175"/>
                </a:moveTo>
                <a:lnTo>
                  <a:pt x="0" y="747175"/>
                </a:lnTo>
                <a:cubicBezTo>
                  <a:pt x="14232" y="740059"/>
                  <a:pt x="27983" y="731885"/>
                  <a:pt x="42696" y="725827"/>
                </a:cubicBezTo>
                <a:cubicBezTo>
                  <a:pt x="48288" y="723524"/>
                  <a:pt x="54824" y="724392"/>
                  <a:pt x="60486" y="722269"/>
                </a:cubicBezTo>
                <a:cubicBezTo>
                  <a:pt x="64490" y="720768"/>
                  <a:pt x="67212" y="716798"/>
                  <a:pt x="71159" y="715153"/>
                </a:cubicBezTo>
                <a:cubicBezTo>
                  <a:pt x="81545" y="710825"/>
                  <a:pt x="92507" y="708037"/>
                  <a:pt x="103181" y="704479"/>
                </a:cubicBezTo>
                <a:cubicBezTo>
                  <a:pt x="106739" y="703293"/>
                  <a:pt x="110734" y="703001"/>
                  <a:pt x="113855" y="700921"/>
                </a:cubicBezTo>
                <a:lnTo>
                  <a:pt x="124529" y="693805"/>
                </a:lnTo>
                <a:cubicBezTo>
                  <a:pt x="126901" y="690247"/>
                  <a:pt x="128306" y="685802"/>
                  <a:pt x="131645" y="683131"/>
                </a:cubicBezTo>
                <a:cubicBezTo>
                  <a:pt x="134175" y="681107"/>
                  <a:pt x="155348" y="676466"/>
                  <a:pt x="156551" y="676015"/>
                </a:cubicBezTo>
                <a:cubicBezTo>
                  <a:pt x="161517" y="674153"/>
                  <a:pt x="165817" y="670761"/>
                  <a:pt x="170783" y="668899"/>
                </a:cubicBezTo>
                <a:cubicBezTo>
                  <a:pt x="175362" y="667182"/>
                  <a:pt x="180209" y="666242"/>
                  <a:pt x="185015" y="665341"/>
                </a:cubicBezTo>
                <a:cubicBezTo>
                  <a:pt x="246817" y="653753"/>
                  <a:pt x="234196" y="657966"/>
                  <a:pt x="316660" y="654668"/>
                </a:cubicBezTo>
                <a:cubicBezTo>
                  <a:pt x="353714" y="642317"/>
                  <a:pt x="338618" y="649026"/>
                  <a:pt x="362914" y="636878"/>
                </a:cubicBezTo>
                <a:cubicBezTo>
                  <a:pt x="388237" y="641099"/>
                  <a:pt x="382114" y="642289"/>
                  <a:pt x="409167" y="636878"/>
                </a:cubicBezTo>
                <a:cubicBezTo>
                  <a:pt x="412845" y="636142"/>
                  <a:pt x="416563" y="635141"/>
                  <a:pt x="419841" y="633320"/>
                </a:cubicBezTo>
                <a:cubicBezTo>
                  <a:pt x="427317" y="629167"/>
                  <a:pt x="441189" y="619088"/>
                  <a:pt x="441189" y="619088"/>
                </a:cubicBezTo>
                <a:cubicBezTo>
                  <a:pt x="442375" y="615530"/>
                  <a:pt x="441866" y="610815"/>
                  <a:pt x="444747" y="608414"/>
                </a:cubicBezTo>
                <a:cubicBezTo>
                  <a:pt x="449653" y="604325"/>
                  <a:pt x="456557" y="603541"/>
                  <a:pt x="462537" y="601298"/>
                </a:cubicBezTo>
                <a:cubicBezTo>
                  <a:pt x="466049" y="599981"/>
                  <a:pt x="469764" y="599217"/>
                  <a:pt x="473211" y="597740"/>
                </a:cubicBezTo>
                <a:cubicBezTo>
                  <a:pt x="503987" y="584550"/>
                  <a:pt x="473085" y="595410"/>
                  <a:pt x="498117" y="587066"/>
                </a:cubicBezTo>
                <a:cubicBezTo>
                  <a:pt x="507060" y="560237"/>
                  <a:pt x="494996" y="593307"/>
                  <a:pt x="508791" y="565718"/>
                </a:cubicBezTo>
                <a:cubicBezTo>
                  <a:pt x="510468" y="562363"/>
                  <a:pt x="510872" y="558491"/>
                  <a:pt x="512349" y="555044"/>
                </a:cubicBezTo>
                <a:cubicBezTo>
                  <a:pt x="514438" y="550169"/>
                  <a:pt x="517376" y="545687"/>
                  <a:pt x="519465" y="540812"/>
                </a:cubicBezTo>
                <a:cubicBezTo>
                  <a:pt x="528304" y="520186"/>
                  <a:pt x="516461" y="539980"/>
                  <a:pt x="530138" y="519464"/>
                </a:cubicBezTo>
                <a:cubicBezTo>
                  <a:pt x="531324" y="496930"/>
                  <a:pt x="531007" y="474267"/>
                  <a:pt x="533696" y="451863"/>
                </a:cubicBezTo>
                <a:cubicBezTo>
                  <a:pt x="534590" y="444416"/>
                  <a:pt x="539125" y="437824"/>
                  <a:pt x="540812" y="430515"/>
                </a:cubicBezTo>
                <a:cubicBezTo>
                  <a:pt x="548893" y="395499"/>
                  <a:pt x="537720" y="415583"/>
                  <a:pt x="551486" y="394935"/>
                </a:cubicBezTo>
                <a:cubicBezTo>
                  <a:pt x="552507" y="384729"/>
                  <a:pt x="552190" y="361505"/>
                  <a:pt x="558602" y="348682"/>
                </a:cubicBezTo>
                <a:cubicBezTo>
                  <a:pt x="560514" y="344857"/>
                  <a:pt x="563806" y="341833"/>
                  <a:pt x="565718" y="338008"/>
                </a:cubicBezTo>
                <a:cubicBezTo>
                  <a:pt x="570015" y="329414"/>
                  <a:pt x="567895" y="323458"/>
                  <a:pt x="576392" y="316660"/>
                </a:cubicBezTo>
                <a:cubicBezTo>
                  <a:pt x="579321" y="314317"/>
                  <a:pt x="583711" y="314779"/>
                  <a:pt x="587066" y="313102"/>
                </a:cubicBezTo>
                <a:cubicBezTo>
                  <a:pt x="590891" y="311190"/>
                  <a:pt x="593915" y="307898"/>
                  <a:pt x="597740" y="305986"/>
                </a:cubicBezTo>
                <a:cubicBezTo>
                  <a:pt x="601095" y="304309"/>
                  <a:pt x="604967" y="303905"/>
                  <a:pt x="608414" y="302428"/>
                </a:cubicBezTo>
                <a:cubicBezTo>
                  <a:pt x="613289" y="300339"/>
                  <a:pt x="617902" y="297684"/>
                  <a:pt x="622646" y="295312"/>
                </a:cubicBezTo>
                <a:cubicBezTo>
                  <a:pt x="631589" y="268483"/>
                  <a:pt x="619525" y="301553"/>
                  <a:pt x="633320" y="273964"/>
                </a:cubicBezTo>
                <a:cubicBezTo>
                  <a:pt x="634997" y="270609"/>
                  <a:pt x="634226" y="265942"/>
                  <a:pt x="636878" y="263290"/>
                </a:cubicBezTo>
                <a:cubicBezTo>
                  <a:pt x="639530" y="260638"/>
                  <a:pt x="643994" y="260918"/>
                  <a:pt x="647552" y="259732"/>
                </a:cubicBezTo>
                <a:cubicBezTo>
                  <a:pt x="649924" y="256174"/>
                  <a:pt x="651329" y="251729"/>
                  <a:pt x="654668" y="249058"/>
                </a:cubicBezTo>
                <a:cubicBezTo>
                  <a:pt x="657597" y="246715"/>
                  <a:pt x="661750" y="246578"/>
                  <a:pt x="665342" y="245500"/>
                </a:cubicBezTo>
                <a:cubicBezTo>
                  <a:pt x="673612" y="243019"/>
                  <a:pt x="681945" y="240756"/>
                  <a:pt x="690247" y="238384"/>
                </a:cubicBezTo>
                <a:cubicBezTo>
                  <a:pt x="716843" y="247249"/>
                  <a:pt x="714615" y="247534"/>
                  <a:pt x="761407" y="245500"/>
                </a:cubicBezTo>
                <a:cubicBezTo>
                  <a:pt x="768901" y="245174"/>
                  <a:pt x="775570" y="240539"/>
                  <a:pt x="782755" y="238384"/>
                </a:cubicBezTo>
                <a:cubicBezTo>
                  <a:pt x="787439" y="236979"/>
                  <a:pt x="792243" y="236012"/>
                  <a:pt x="796987" y="234826"/>
                </a:cubicBezTo>
                <a:cubicBezTo>
                  <a:pt x="800545" y="231268"/>
                  <a:pt x="803795" y="227373"/>
                  <a:pt x="807661" y="224152"/>
                </a:cubicBezTo>
                <a:cubicBezTo>
                  <a:pt x="810946" y="221414"/>
                  <a:pt x="815311" y="220060"/>
                  <a:pt x="818335" y="217036"/>
                </a:cubicBezTo>
                <a:cubicBezTo>
                  <a:pt x="834429" y="200942"/>
                  <a:pt x="815345" y="209731"/>
                  <a:pt x="836124" y="202804"/>
                </a:cubicBezTo>
                <a:cubicBezTo>
                  <a:pt x="844584" y="177425"/>
                  <a:pt x="832587" y="208110"/>
                  <a:pt x="850356" y="181457"/>
                </a:cubicBezTo>
                <a:cubicBezTo>
                  <a:pt x="852436" y="178336"/>
                  <a:pt x="851834" y="173904"/>
                  <a:pt x="853914" y="170783"/>
                </a:cubicBezTo>
                <a:cubicBezTo>
                  <a:pt x="856705" y="166596"/>
                  <a:pt x="861367" y="163975"/>
                  <a:pt x="864588" y="160109"/>
                </a:cubicBezTo>
                <a:cubicBezTo>
                  <a:pt x="876968" y="145253"/>
                  <a:pt x="864855" y="151718"/>
                  <a:pt x="882378" y="145877"/>
                </a:cubicBezTo>
                <a:cubicBezTo>
                  <a:pt x="883564" y="142319"/>
                  <a:pt x="884259" y="138558"/>
                  <a:pt x="885936" y="135203"/>
                </a:cubicBezTo>
                <a:cubicBezTo>
                  <a:pt x="887848" y="131378"/>
                  <a:pt x="891823" y="128625"/>
                  <a:pt x="893052" y="124529"/>
                </a:cubicBezTo>
                <a:cubicBezTo>
                  <a:pt x="905540" y="82902"/>
                  <a:pt x="887713" y="112969"/>
                  <a:pt x="903726" y="88949"/>
                </a:cubicBezTo>
                <a:cubicBezTo>
                  <a:pt x="915748" y="16818"/>
                  <a:pt x="897485" y="119552"/>
                  <a:pt x="914400" y="46254"/>
                </a:cubicBezTo>
                <a:cubicBezTo>
                  <a:pt x="917210" y="34078"/>
                  <a:pt x="915878" y="21950"/>
                  <a:pt x="921516" y="10674"/>
                </a:cubicBezTo>
                <a:cubicBezTo>
                  <a:pt x="923428" y="6849"/>
                  <a:pt x="926260" y="3558"/>
                  <a:pt x="928632" y="0"/>
                </a:cubicBezTo>
                <a:cubicBezTo>
                  <a:pt x="936934" y="1186"/>
                  <a:pt x="945315" y="1913"/>
                  <a:pt x="953538" y="3558"/>
                </a:cubicBezTo>
                <a:cubicBezTo>
                  <a:pt x="957216" y="4294"/>
                  <a:pt x="961560" y="4464"/>
                  <a:pt x="964212" y="7116"/>
                </a:cubicBezTo>
                <a:cubicBezTo>
                  <a:pt x="970259" y="13163"/>
                  <a:pt x="972396" y="22417"/>
                  <a:pt x="978443" y="28464"/>
                </a:cubicBezTo>
                <a:cubicBezTo>
                  <a:pt x="982001" y="32022"/>
                  <a:pt x="984930" y="36347"/>
                  <a:pt x="989117" y="39138"/>
                </a:cubicBezTo>
                <a:cubicBezTo>
                  <a:pt x="992238" y="41218"/>
                  <a:pt x="996436" y="41019"/>
                  <a:pt x="999791" y="42696"/>
                </a:cubicBezTo>
                <a:cubicBezTo>
                  <a:pt x="1024221" y="54910"/>
                  <a:pt x="993933" y="46505"/>
                  <a:pt x="1028255" y="53369"/>
                </a:cubicBezTo>
                <a:cubicBezTo>
                  <a:pt x="1032999" y="55741"/>
                  <a:pt x="1038737" y="56735"/>
                  <a:pt x="1042487" y="60485"/>
                </a:cubicBezTo>
                <a:cubicBezTo>
                  <a:pt x="1045139" y="63137"/>
                  <a:pt x="1043393" y="68507"/>
                  <a:pt x="1046045" y="71159"/>
                </a:cubicBezTo>
                <a:cubicBezTo>
                  <a:pt x="1048697" y="73811"/>
                  <a:pt x="1053364" y="73040"/>
                  <a:pt x="1056719" y="74717"/>
                </a:cubicBezTo>
                <a:cubicBezTo>
                  <a:pt x="1060544" y="76629"/>
                  <a:pt x="1063835" y="79461"/>
                  <a:pt x="1067393" y="81833"/>
                </a:cubicBezTo>
                <a:cubicBezTo>
                  <a:pt x="1090994" y="129035"/>
                  <a:pt x="1059007" y="73447"/>
                  <a:pt x="1085183" y="99623"/>
                </a:cubicBezTo>
                <a:cubicBezTo>
                  <a:pt x="1087835" y="102275"/>
                  <a:pt x="1085076" y="109500"/>
                  <a:pt x="1088741" y="110297"/>
                </a:cubicBezTo>
                <a:cubicBezTo>
                  <a:pt x="1114342" y="115863"/>
                  <a:pt x="1140966" y="114622"/>
                  <a:pt x="1167016" y="117413"/>
                </a:cubicBezTo>
                <a:cubicBezTo>
                  <a:pt x="1174189" y="118182"/>
                  <a:pt x="1181248" y="119785"/>
                  <a:pt x="1188364" y="120971"/>
                </a:cubicBezTo>
                <a:cubicBezTo>
                  <a:pt x="1194294" y="123343"/>
                  <a:pt x="1200095" y="126067"/>
                  <a:pt x="1206154" y="128087"/>
                </a:cubicBezTo>
                <a:cubicBezTo>
                  <a:pt x="1210793" y="129633"/>
                  <a:pt x="1216140" y="129219"/>
                  <a:pt x="1220386" y="131645"/>
                </a:cubicBezTo>
                <a:cubicBezTo>
                  <a:pt x="1224755" y="134141"/>
                  <a:pt x="1227502" y="138761"/>
                  <a:pt x="1231060" y="142319"/>
                </a:cubicBezTo>
                <a:lnTo>
                  <a:pt x="1344915" y="135203"/>
                </a:lnTo>
                <a:cubicBezTo>
                  <a:pt x="1355626" y="134419"/>
                  <a:pt x="1366518" y="134250"/>
                  <a:pt x="1376937" y="131645"/>
                </a:cubicBezTo>
                <a:cubicBezTo>
                  <a:pt x="1381086" y="130608"/>
                  <a:pt x="1383430" y="125425"/>
                  <a:pt x="1387611" y="124529"/>
                </a:cubicBezTo>
                <a:cubicBezTo>
                  <a:pt x="1400420" y="121784"/>
                  <a:pt x="1413703" y="122157"/>
                  <a:pt x="1426749" y="120971"/>
                </a:cubicBezTo>
                <a:lnTo>
                  <a:pt x="1465886" y="113855"/>
                </a:lnTo>
                <a:cubicBezTo>
                  <a:pt x="1470681" y="112896"/>
                  <a:pt x="1475623" y="112223"/>
                  <a:pt x="1480118" y="110297"/>
                </a:cubicBezTo>
                <a:cubicBezTo>
                  <a:pt x="1528399" y="89605"/>
                  <a:pt x="1456489" y="114615"/>
                  <a:pt x="1501466" y="99623"/>
                </a:cubicBezTo>
                <a:cubicBezTo>
                  <a:pt x="1502652" y="96065"/>
                  <a:pt x="1502372" y="91601"/>
                  <a:pt x="1505024" y="88949"/>
                </a:cubicBezTo>
                <a:cubicBezTo>
                  <a:pt x="1507676" y="86297"/>
                  <a:pt x="1512343" y="87068"/>
                  <a:pt x="1515698" y="85391"/>
                </a:cubicBezTo>
                <a:cubicBezTo>
                  <a:pt x="1519523" y="83479"/>
                  <a:pt x="1522814" y="80647"/>
                  <a:pt x="1526372" y="78275"/>
                </a:cubicBezTo>
                <a:cubicBezTo>
                  <a:pt x="1538333" y="79984"/>
                  <a:pt x="1560285" y="82923"/>
                  <a:pt x="1572626" y="85391"/>
                </a:cubicBezTo>
                <a:cubicBezTo>
                  <a:pt x="1583348" y="87535"/>
                  <a:pt x="1593956" y="90216"/>
                  <a:pt x="1604647" y="92507"/>
                </a:cubicBezTo>
                <a:cubicBezTo>
                  <a:pt x="1610560" y="93774"/>
                  <a:pt x="1616507" y="94879"/>
                  <a:pt x="1622437" y="96065"/>
                </a:cubicBezTo>
                <a:cubicBezTo>
                  <a:pt x="1625995" y="98437"/>
                  <a:pt x="1629286" y="101269"/>
                  <a:pt x="1633111" y="103181"/>
                </a:cubicBezTo>
                <a:cubicBezTo>
                  <a:pt x="1652680" y="112669"/>
                  <a:pt x="1724728" y="96361"/>
                  <a:pt x="1746966" y="106739"/>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8"/>
          <p:cNvGrpSpPr/>
          <p:nvPr/>
        </p:nvGrpSpPr>
        <p:grpSpPr>
          <a:xfrm>
            <a:off x="0" y="526050"/>
            <a:ext cx="1828800" cy="1554541"/>
            <a:chOff x="0" y="2732537"/>
            <a:chExt cx="1828800" cy="1554541"/>
          </a:xfrm>
        </p:grpSpPr>
        <p:sp>
          <p:nvSpPr>
            <p:cNvPr id="30" name="TextBox 29"/>
            <p:cNvSpPr txBox="1"/>
            <p:nvPr/>
          </p:nvSpPr>
          <p:spPr>
            <a:xfrm>
              <a:off x="0" y="2732537"/>
              <a:ext cx="1828800" cy="1077218"/>
            </a:xfrm>
            <a:prstGeom prst="rect">
              <a:avLst/>
            </a:prstGeom>
            <a:noFill/>
            <a:effectLst>
              <a:outerShdw blurRad="50800" dist="38100" dir="8100000" algn="tr" rotWithShape="0">
                <a:prstClr val="black"/>
              </a:outerShdw>
            </a:effectLst>
          </p:spPr>
          <p:txBody>
            <a:bodyPr wrap="square" rtlCol="0">
              <a:spAutoFit/>
            </a:bodyPr>
            <a:lstStyle/>
            <a:p>
              <a:r>
                <a:rPr lang="en-US" sz="3200" b="1" dirty="0" smtClean="0">
                  <a:solidFill>
                    <a:srgbClr val="FF0000"/>
                  </a:solidFill>
                  <a:effectLst>
                    <a:outerShdw blurRad="38100" dist="38100" dir="2700000" algn="tl">
                      <a:srgbClr val="000000"/>
                    </a:outerShdw>
                  </a:effectLst>
                </a:rPr>
                <a:t>Traveler’s Rest</a:t>
              </a:r>
              <a:endParaRPr lang="en-US" sz="3200" b="1" dirty="0">
                <a:solidFill>
                  <a:srgbClr val="FF0000"/>
                </a:solidFill>
                <a:effectLst>
                  <a:outerShdw blurRad="38100" dist="38100" dir="2700000" algn="tl">
                    <a:srgbClr val="000000"/>
                  </a:outerShdw>
                </a:effectLst>
              </a:endParaRPr>
            </a:p>
          </p:txBody>
        </p:sp>
        <p:sp>
          <p:nvSpPr>
            <p:cNvPr id="31" name="5-Point Star 30"/>
            <p:cNvSpPr/>
            <p:nvPr/>
          </p:nvSpPr>
          <p:spPr>
            <a:xfrm>
              <a:off x="129208" y="3906078"/>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2166609" y="793230"/>
            <a:ext cx="544370" cy="380703"/>
          </a:xfrm>
          <a:custGeom>
            <a:avLst/>
            <a:gdLst>
              <a:gd name="connsiteX0" fmla="*/ 0 w 506732"/>
              <a:gd name="connsiteY0" fmla="*/ 355797 h 355797"/>
              <a:gd name="connsiteX1" fmla="*/ 0 w 506732"/>
              <a:gd name="connsiteY1" fmla="*/ 355797 h 355797"/>
              <a:gd name="connsiteX2" fmla="*/ 24906 w 506732"/>
              <a:gd name="connsiteY2" fmla="*/ 334449 h 355797"/>
              <a:gd name="connsiteX3" fmla="*/ 42695 w 506732"/>
              <a:gd name="connsiteY3" fmla="*/ 316660 h 355797"/>
              <a:gd name="connsiteX4" fmla="*/ 71159 w 506732"/>
              <a:gd name="connsiteY4" fmla="*/ 305986 h 355797"/>
              <a:gd name="connsiteX5" fmla="*/ 81833 w 506732"/>
              <a:gd name="connsiteY5" fmla="*/ 298870 h 355797"/>
              <a:gd name="connsiteX6" fmla="*/ 96065 w 506732"/>
              <a:gd name="connsiteY6" fmla="*/ 295312 h 355797"/>
              <a:gd name="connsiteX7" fmla="*/ 106739 w 506732"/>
              <a:gd name="connsiteY7" fmla="*/ 288196 h 355797"/>
              <a:gd name="connsiteX8" fmla="*/ 152993 w 506732"/>
              <a:gd name="connsiteY8" fmla="*/ 273964 h 355797"/>
              <a:gd name="connsiteX9" fmla="*/ 156551 w 506732"/>
              <a:gd name="connsiteY9" fmla="*/ 263290 h 355797"/>
              <a:gd name="connsiteX10" fmla="*/ 174341 w 506732"/>
              <a:gd name="connsiteY10" fmla="*/ 241942 h 355797"/>
              <a:gd name="connsiteX11" fmla="*/ 177899 w 506732"/>
              <a:gd name="connsiteY11" fmla="*/ 231268 h 355797"/>
              <a:gd name="connsiteX12" fmla="*/ 185015 w 506732"/>
              <a:gd name="connsiteY12" fmla="*/ 206362 h 355797"/>
              <a:gd name="connsiteX13" fmla="*/ 188572 w 506732"/>
              <a:gd name="connsiteY13" fmla="*/ 174340 h 355797"/>
              <a:gd name="connsiteX14" fmla="*/ 206362 w 506732"/>
              <a:gd name="connsiteY14" fmla="*/ 160109 h 355797"/>
              <a:gd name="connsiteX15" fmla="*/ 220594 w 506732"/>
              <a:gd name="connsiteY15" fmla="*/ 152993 h 355797"/>
              <a:gd name="connsiteX16" fmla="*/ 224152 w 506732"/>
              <a:gd name="connsiteY16" fmla="*/ 142319 h 355797"/>
              <a:gd name="connsiteX17" fmla="*/ 234826 w 506732"/>
              <a:gd name="connsiteY17" fmla="*/ 138761 h 355797"/>
              <a:gd name="connsiteX18" fmla="*/ 245500 w 506732"/>
              <a:gd name="connsiteY18" fmla="*/ 131645 h 355797"/>
              <a:gd name="connsiteX19" fmla="*/ 266848 w 506732"/>
              <a:gd name="connsiteY19" fmla="*/ 124529 h 355797"/>
              <a:gd name="connsiteX20" fmla="*/ 277522 w 506732"/>
              <a:gd name="connsiteY20" fmla="*/ 117413 h 355797"/>
              <a:gd name="connsiteX21" fmla="*/ 323776 w 506732"/>
              <a:gd name="connsiteY21" fmla="*/ 103181 h 355797"/>
              <a:gd name="connsiteX22" fmla="*/ 345123 w 506732"/>
              <a:gd name="connsiteY22" fmla="*/ 92507 h 355797"/>
              <a:gd name="connsiteX23" fmla="*/ 355797 w 506732"/>
              <a:gd name="connsiteY23" fmla="*/ 85391 h 355797"/>
              <a:gd name="connsiteX24" fmla="*/ 366471 w 506732"/>
              <a:gd name="connsiteY24" fmla="*/ 81833 h 355797"/>
              <a:gd name="connsiteX25" fmla="*/ 377145 w 506732"/>
              <a:gd name="connsiteY25" fmla="*/ 74717 h 355797"/>
              <a:gd name="connsiteX26" fmla="*/ 402051 w 506732"/>
              <a:gd name="connsiteY26" fmla="*/ 67601 h 355797"/>
              <a:gd name="connsiteX27" fmla="*/ 412725 w 506732"/>
              <a:gd name="connsiteY27" fmla="*/ 60485 h 355797"/>
              <a:gd name="connsiteX28" fmla="*/ 426957 w 506732"/>
              <a:gd name="connsiteY28" fmla="*/ 56927 h 355797"/>
              <a:gd name="connsiteX29" fmla="*/ 444747 w 506732"/>
              <a:gd name="connsiteY29" fmla="*/ 49811 h 355797"/>
              <a:gd name="connsiteX30" fmla="*/ 455421 w 506732"/>
              <a:gd name="connsiteY30" fmla="*/ 46253 h 355797"/>
              <a:gd name="connsiteX31" fmla="*/ 480327 w 506732"/>
              <a:gd name="connsiteY31" fmla="*/ 35579 h 355797"/>
              <a:gd name="connsiteX32" fmla="*/ 491001 w 506732"/>
              <a:gd name="connsiteY32" fmla="*/ 28463 h 355797"/>
              <a:gd name="connsiteX33" fmla="*/ 501674 w 506732"/>
              <a:gd name="connsiteY33" fmla="*/ 24905 h 355797"/>
              <a:gd name="connsiteX34" fmla="*/ 505232 w 506732"/>
              <a:gd name="connsiteY34" fmla="*/ 0 h 35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732" h="355797">
                <a:moveTo>
                  <a:pt x="0" y="355797"/>
                </a:moveTo>
                <a:lnTo>
                  <a:pt x="0" y="355797"/>
                </a:lnTo>
                <a:cubicBezTo>
                  <a:pt x="8302" y="348681"/>
                  <a:pt x="17591" y="342576"/>
                  <a:pt x="24906" y="334449"/>
                </a:cubicBezTo>
                <a:cubicBezTo>
                  <a:pt x="43747" y="313514"/>
                  <a:pt x="19886" y="324262"/>
                  <a:pt x="42695" y="316660"/>
                </a:cubicBezTo>
                <a:cubicBezTo>
                  <a:pt x="67727" y="299972"/>
                  <a:pt x="35986" y="319176"/>
                  <a:pt x="71159" y="305986"/>
                </a:cubicBezTo>
                <a:cubicBezTo>
                  <a:pt x="75163" y="304485"/>
                  <a:pt x="77903" y="300554"/>
                  <a:pt x="81833" y="298870"/>
                </a:cubicBezTo>
                <a:cubicBezTo>
                  <a:pt x="86328" y="296944"/>
                  <a:pt x="91321" y="296498"/>
                  <a:pt x="96065" y="295312"/>
                </a:cubicBezTo>
                <a:cubicBezTo>
                  <a:pt x="99623" y="292940"/>
                  <a:pt x="102792" y="289841"/>
                  <a:pt x="106739" y="288196"/>
                </a:cubicBezTo>
                <a:cubicBezTo>
                  <a:pt x="125070" y="280558"/>
                  <a:pt x="135812" y="278259"/>
                  <a:pt x="152993" y="273964"/>
                </a:cubicBezTo>
                <a:cubicBezTo>
                  <a:pt x="154179" y="270406"/>
                  <a:pt x="154471" y="266411"/>
                  <a:pt x="156551" y="263290"/>
                </a:cubicBezTo>
                <a:cubicBezTo>
                  <a:pt x="172289" y="239683"/>
                  <a:pt x="162700" y="265224"/>
                  <a:pt x="174341" y="241942"/>
                </a:cubicBezTo>
                <a:cubicBezTo>
                  <a:pt x="176018" y="238587"/>
                  <a:pt x="176821" y="234860"/>
                  <a:pt x="177899" y="231268"/>
                </a:cubicBezTo>
                <a:cubicBezTo>
                  <a:pt x="180380" y="222998"/>
                  <a:pt x="182643" y="214664"/>
                  <a:pt x="185015" y="206362"/>
                </a:cubicBezTo>
                <a:cubicBezTo>
                  <a:pt x="186201" y="195688"/>
                  <a:pt x="185967" y="184759"/>
                  <a:pt x="188572" y="174340"/>
                </a:cubicBezTo>
                <a:cubicBezTo>
                  <a:pt x="191778" y="161514"/>
                  <a:pt x="196886" y="164170"/>
                  <a:pt x="206362" y="160109"/>
                </a:cubicBezTo>
                <a:cubicBezTo>
                  <a:pt x="211237" y="158020"/>
                  <a:pt x="215850" y="155365"/>
                  <a:pt x="220594" y="152993"/>
                </a:cubicBezTo>
                <a:cubicBezTo>
                  <a:pt x="221780" y="149435"/>
                  <a:pt x="221500" y="144971"/>
                  <a:pt x="224152" y="142319"/>
                </a:cubicBezTo>
                <a:cubicBezTo>
                  <a:pt x="226804" y="139667"/>
                  <a:pt x="231471" y="140438"/>
                  <a:pt x="234826" y="138761"/>
                </a:cubicBezTo>
                <a:cubicBezTo>
                  <a:pt x="238651" y="136849"/>
                  <a:pt x="241592" y="133382"/>
                  <a:pt x="245500" y="131645"/>
                </a:cubicBezTo>
                <a:cubicBezTo>
                  <a:pt x="252354" y="128599"/>
                  <a:pt x="260607" y="128690"/>
                  <a:pt x="266848" y="124529"/>
                </a:cubicBezTo>
                <a:cubicBezTo>
                  <a:pt x="270406" y="122157"/>
                  <a:pt x="273592" y="119097"/>
                  <a:pt x="277522" y="117413"/>
                </a:cubicBezTo>
                <a:cubicBezTo>
                  <a:pt x="299223" y="108112"/>
                  <a:pt x="295044" y="122336"/>
                  <a:pt x="323776" y="103181"/>
                </a:cubicBezTo>
                <a:cubicBezTo>
                  <a:pt x="354368" y="82787"/>
                  <a:pt x="315662" y="107238"/>
                  <a:pt x="345123" y="92507"/>
                </a:cubicBezTo>
                <a:cubicBezTo>
                  <a:pt x="348948" y="90595"/>
                  <a:pt x="351972" y="87303"/>
                  <a:pt x="355797" y="85391"/>
                </a:cubicBezTo>
                <a:cubicBezTo>
                  <a:pt x="359152" y="83714"/>
                  <a:pt x="363116" y="83510"/>
                  <a:pt x="366471" y="81833"/>
                </a:cubicBezTo>
                <a:cubicBezTo>
                  <a:pt x="370296" y="79921"/>
                  <a:pt x="373320" y="76629"/>
                  <a:pt x="377145" y="74717"/>
                </a:cubicBezTo>
                <a:cubicBezTo>
                  <a:pt x="382249" y="72165"/>
                  <a:pt x="397491" y="68741"/>
                  <a:pt x="402051" y="67601"/>
                </a:cubicBezTo>
                <a:cubicBezTo>
                  <a:pt x="405609" y="65229"/>
                  <a:pt x="408795" y="62169"/>
                  <a:pt x="412725" y="60485"/>
                </a:cubicBezTo>
                <a:cubicBezTo>
                  <a:pt x="417220" y="58559"/>
                  <a:pt x="422318" y="58473"/>
                  <a:pt x="426957" y="56927"/>
                </a:cubicBezTo>
                <a:cubicBezTo>
                  <a:pt x="433016" y="54907"/>
                  <a:pt x="438767" y="52054"/>
                  <a:pt x="444747" y="49811"/>
                </a:cubicBezTo>
                <a:cubicBezTo>
                  <a:pt x="448259" y="48494"/>
                  <a:pt x="452066" y="47930"/>
                  <a:pt x="455421" y="46253"/>
                </a:cubicBezTo>
                <a:cubicBezTo>
                  <a:pt x="479992" y="33967"/>
                  <a:pt x="450707" y="42984"/>
                  <a:pt x="480327" y="35579"/>
                </a:cubicBezTo>
                <a:cubicBezTo>
                  <a:pt x="483885" y="33207"/>
                  <a:pt x="487176" y="30375"/>
                  <a:pt x="491001" y="28463"/>
                </a:cubicBezTo>
                <a:cubicBezTo>
                  <a:pt x="494355" y="26786"/>
                  <a:pt x="499022" y="27557"/>
                  <a:pt x="501674" y="24905"/>
                </a:cubicBezTo>
                <a:cubicBezTo>
                  <a:pt x="506732" y="19847"/>
                  <a:pt x="505232" y="5187"/>
                  <a:pt x="505232" y="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925074" y="3013606"/>
            <a:ext cx="618651" cy="552017"/>
          </a:xfrm>
          <a:custGeom>
            <a:avLst/>
            <a:gdLst>
              <a:gd name="connsiteX0" fmla="*/ 0 w 618651"/>
              <a:gd name="connsiteY0" fmla="*/ 523023 h 552017"/>
              <a:gd name="connsiteX1" fmla="*/ 0 w 618651"/>
              <a:gd name="connsiteY1" fmla="*/ 523023 h 552017"/>
              <a:gd name="connsiteX2" fmla="*/ 28464 w 618651"/>
              <a:gd name="connsiteY2" fmla="*/ 508791 h 552017"/>
              <a:gd name="connsiteX3" fmla="*/ 106739 w 618651"/>
              <a:gd name="connsiteY3" fmla="*/ 498117 h 552017"/>
              <a:gd name="connsiteX4" fmla="*/ 117413 w 618651"/>
              <a:gd name="connsiteY4" fmla="*/ 491001 h 552017"/>
              <a:gd name="connsiteX5" fmla="*/ 160109 w 618651"/>
              <a:gd name="connsiteY5" fmla="*/ 498117 h 552017"/>
              <a:gd name="connsiteX6" fmla="*/ 174341 w 618651"/>
              <a:gd name="connsiteY6" fmla="*/ 508791 h 552017"/>
              <a:gd name="connsiteX7" fmla="*/ 185015 w 618651"/>
              <a:gd name="connsiteY7" fmla="*/ 512349 h 552017"/>
              <a:gd name="connsiteX8" fmla="*/ 188573 w 618651"/>
              <a:gd name="connsiteY8" fmla="*/ 523023 h 552017"/>
              <a:gd name="connsiteX9" fmla="*/ 209921 w 618651"/>
              <a:gd name="connsiteY9" fmla="*/ 533697 h 552017"/>
              <a:gd name="connsiteX10" fmla="*/ 234826 w 618651"/>
              <a:gd name="connsiteY10" fmla="*/ 551487 h 552017"/>
              <a:gd name="connsiteX11" fmla="*/ 245500 w 618651"/>
              <a:gd name="connsiteY11" fmla="*/ 547929 h 552017"/>
              <a:gd name="connsiteX12" fmla="*/ 252616 w 618651"/>
              <a:gd name="connsiteY12" fmla="*/ 537255 h 552017"/>
              <a:gd name="connsiteX13" fmla="*/ 263290 w 618651"/>
              <a:gd name="connsiteY13" fmla="*/ 533697 h 552017"/>
              <a:gd name="connsiteX14" fmla="*/ 266848 w 618651"/>
              <a:gd name="connsiteY14" fmla="*/ 523023 h 552017"/>
              <a:gd name="connsiteX15" fmla="*/ 288196 w 618651"/>
              <a:gd name="connsiteY15" fmla="*/ 512349 h 552017"/>
              <a:gd name="connsiteX16" fmla="*/ 295312 w 618651"/>
              <a:gd name="connsiteY16" fmla="*/ 501675 h 552017"/>
              <a:gd name="connsiteX17" fmla="*/ 309544 w 618651"/>
              <a:gd name="connsiteY17" fmla="*/ 487443 h 552017"/>
              <a:gd name="connsiteX18" fmla="*/ 313102 w 618651"/>
              <a:gd name="connsiteY18" fmla="*/ 455421 h 552017"/>
              <a:gd name="connsiteX19" fmla="*/ 330892 w 618651"/>
              <a:gd name="connsiteY19" fmla="*/ 441189 h 552017"/>
              <a:gd name="connsiteX20" fmla="*/ 341566 w 618651"/>
              <a:gd name="connsiteY20" fmla="*/ 434073 h 552017"/>
              <a:gd name="connsiteX21" fmla="*/ 366472 w 618651"/>
              <a:gd name="connsiteY21" fmla="*/ 402052 h 552017"/>
              <a:gd name="connsiteX22" fmla="*/ 373587 w 618651"/>
              <a:gd name="connsiteY22" fmla="*/ 391378 h 552017"/>
              <a:gd name="connsiteX23" fmla="*/ 384261 w 618651"/>
              <a:gd name="connsiteY23" fmla="*/ 387820 h 552017"/>
              <a:gd name="connsiteX24" fmla="*/ 387819 w 618651"/>
              <a:gd name="connsiteY24" fmla="*/ 377146 h 552017"/>
              <a:gd name="connsiteX25" fmla="*/ 409167 w 618651"/>
              <a:gd name="connsiteY25" fmla="*/ 366472 h 552017"/>
              <a:gd name="connsiteX26" fmla="*/ 419841 w 618651"/>
              <a:gd name="connsiteY26" fmla="*/ 359356 h 552017"/>
              <a:gd name="connsiteX27" fmla="*/ 423399 w 618651"/>
              <a:gd name="connsiteY27" fmla="*/ 345124 h 552017"/>
              <a:gd name="connsiteX28" fmla="*/ 444747 w 618651"/>
              <a:gd name="connsiteY28" fmla="*/ 330892 h 552017"/>
              <a:gd name="connsiteX29" fmla="*/ 448305 w 618651"/>
              <a:gd name="connsiteY29" fmla="*/ 320218 h 552017"/>
              <a:gd name="connsiteX30" fmla="*/ 458979 w 618651"/>
              <a:gd name="connsiteY30" fmla="*/ 309544 h 552017"/>
              <a:gd name="connsiteX31" fmla="*/ 466095 w 618651"/>
              <a:gd name="connsiteY31" fmla="*/ 298870 h 552017"/>
              <a:gd name="connsiteX32" fmla="*/ 476769 w 618651"/>
              <a:gd name="connsiteY32" fmla="*/ 273964 h 552017"/>
              <a:gd name="connsiteX33" fmla="*/ 480327 w 618651"/>
              <a:gd name="connsiteY33" fmla="*/ 263290 h 552017"/>
              <a:gd name="connsiteX34" fmla="*/ 487443 w 618651"/>
              <a:gd name="connsiteY34" fmla="*/ 245501 h 552017"/>
              <a:gd name="connsiteX35" fmla="*/ 498117 w 618651"/>
              <a:gd name="connsiteY35" fmla="*/ 220595 h 552017"/>
              <a:gd name="connsiteX36" fmla="*/ 501675 w 618651"/>
              <a:gd name="connsiteY36" fmla="*/ 209921 h 552017"/>
              <a:gd name="connsiteX37" fmla="*/ 512349 w 618651"/>
              <a:gd name="connsiteY37" fmla="*/ 206363 h 552017"/>
              <a:gd name="connsiteX38" fmla="*/ 515907 w 618651"/>
              <a:gd name="connsiteY38" fmla="*/ 195689 h 552017"/>
              <a:gd name="connsiteX39" fmla="*/ 523022 w 618651"/>
              <a:gd name="connsiteY39" fmla="*/ 185015 h 552017"/>
              <a:gd name="connsiteX40" fmla="*/ 526580 w 618651"/>
              <a:gd name="connsiteY40" fmla="*/ 170783 h 552017"/>
              <a:gd name="connsiteX41" fmla="*/ 537254 w 618651"/>
              <a:gd name="connsiteY41" fmla="*/ 160109 h 552017"/>
              <a:gd name="connsiteX42" fmla="*/ 555044 w 618651"/>
              <a:gd name="connsiteY42" fmla="*/ 142319 h 552017"/>
              <a:gd name="connsiteX43" fmla="*/ 569276 w 618651"/>
              <a:gd name="connsiteY43" fmla="*/ 120971 h 552017"/>
              <a:gd name="connsiteX44" fmla="*/ 590624 w 618651"/>
              <a:gd name="connsiteY44" fmla="*/ 103182 h 552017"/>
              <a:gd name="connsiteX45" fmla="*/ 601298 w 618651"/>
              <a:gd name="connsiteY45" fmla="*/ 71160 h 552017"/>
              <a:gd name="connsiteX46" fmla="*/ 604856 w 618651"/>
              <a:gd name="connsiteY46" fmla="*/ 60486 h 552017"/>
              <a:gd name="connsiteX47" fmla="*/ 615530 w 618651"/>
              <a:gd name="connsiteY47" fmla="*/ 39138 h 552017"/>
              <a:gd name="connsiteX48" fmla="*/ 608414 w 618651"/>
              <a:gd name="connsiteY48" fmla="*/ 0 h 55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18651" h="552017">
                <a:moveTo>
                  <a:pt x="0" y="523023"/>
                </a:moveTo>
                <a:lnTo>
                  <a:pt x="0" y="523023"/>
                </a:lnTo>
                <a:cubicBezTo>
                  <a:pt x="9488" y="518279"/>
                  <a:pt x="18134" y="511201"/>
                  <a:pt x="28464" y="508791"/>
                </a:cubicBezTo>
                <a:cubicBezTo>
                  <a:pt x="54108" y="502807"/>
                  <a:pt x="106739" y="498117"/>
                  <a:pt x="106739" y="498117"/>
                </a:cubicBezTo>
                <a:cubicBezTo>
                  <a:pt x="110297" y="495745"/>
                  <a:pt x="113152" y="491356"/>
                  <a:pt x="117413" y="491001"/>
                </a:cubicBezTo>
                <a:cubicBezTo>
                  <a:pt x="136479" y="489412"/>
                  <a:pt x="145072" y="493105"/>
                  <a:pt x="160109" y="498117"/>
                </a:cubicBezTo>
                <a:cubicBezTo>
                  <a:pt x="164853" y="501675"/>
                  <a:pt x="169192" y="505849"/>
                  <a:pt x="174341" y="508791"/>
                </a:cubicBezTo>
                <a:cubicBezTo>
                  <a:pt x="177597" y="510652"/>
                  <a:pt x="182363" y="509697"/>
                  <a:pt x="185015" y="512349"/>
                </a:cubicBezTo>
                <a:cubicBezTo>
                  <a:pt x="187667" y="515001"/>
                  <a:pt x="186230" y="520094"/>
                  <a:pt x="188573" y="523023"/>
                </a:cubicBezTo>
                <a:cubicBezTo>
                  <a:pt x="193589" y="529293"/>
                  <a:pt x="202889" y="531353"/>
                  <a:pt x="209921" y="533697"/>
                </a:cubicBezTo>
                <a:cubicBezTo>
                  <a:pt x="216941" y="540717"/>
                  <a:pt x="223898" y="549926"/>
                  <a:pt x="234826" y="551487"/>
                </a:cubicBezTo>
                <a:cubicBezTo>
                  <a:pt x="238539" y="552017"/>
                  <a:pt x="241942" y="549115"/>
                  <a:pt x="245500" y="547929"/>
                </a:cubicBezTo>
                <a:cubicBezTo>
                  <a:pt x="247872" y="544371"/>
                  <a:pt x="249277" y="539926"/>
                  <a:pt x="252616" y="537255"/>
                </a:cubicBezTo>
                <a:cubicBezTo>
                  <a:pt x="255545" y="534912"/>
                  <a:pt x="260638" y="536349"/>
                  <a:pt x="263290" y="533697"/>
                </a:cubicBezTo>
                <a:cubicBezTo>
                  <a:pt x="265942" y="531045"/>
                  <a:pt x="264505" y="525952"/>
                  <a:pt x="266848" y="523023"/>
                </a:cubicBezTo>
                <a:cubicBezTo>
                  <a:pt x="271864" y="516753"/>
                  <a:pt x="281164" y="514693"/>
                  <a:pt x="288196" y="512349"/>
                </a:cubicBezTo>
                <a:cubicBezTo>
                  <a:pt x="290568" y="508791"/>
                  <a:pt x="291973" y="504346"/>
                  <a:pt x="295312" y="501675"/>
                </a:cubicBezTo>
                <a:cubicBezTo>
                  <a:pt x="312563" y="487874"/>
                  <a:pt x="301781" y="510732"/>
                  <a:pt x="309544" y="487443"/>
                </a:cubicBezTo>
                <a:cubicBezTo>
                  <a:pt x="310730" y="476769"/>
                  <a:pt x="310497" y="465840"/>
                  <a:pt x="313102" y="455421"/>
                </a:cubicBezTo>
                <a:cubicBezTo>
                  <a:pt x="316529" y="441712"/>
                  <a:pt x="321221" y="446024"/>
                  <a:pt x="330892" y="441189"/>
                </a:cubicBezTo>
                <a:cubicBezTo>
                  <a:pt x="334717" y="439277"/>
                  <a:pt x="338008" y="436445"/>
                  <a:pt x="341566" y="434073"/>
                </a:cubicBezTo>
                <a:cubicBezTo>
                  <a:pt x="351290" y="404902"/>
                  <a:pt x="334467" y="450067"/>
                  <a:pt x="366472" y="402052"/>
                </a:cubicBezTo>
                <a:cubicBezTo>
                  <a:pt x="368844" y="398494"/>
                  <a:pt x="370248" y="394049"/>
                  <a:pt x="373587" y="391378"/>
                </a:cubicBezTo>
                <a:cubicBezTo>
                  <a:pt x="376516" y="389035"/>
                  <a:pt x="380703" y="389006"/>
                  <a:pt x="384261" y="387820"/>
                </a:cubicBezTo>
                <a:cubicBezTo>
                  <a:pt x="385447" y="384262"/>
                  <a:pt x="385476" y="380075"/>
                  <a:pt x="387819" y="377146"/>
                </a:cubicBezTo>
                <a:cubicBezTo>
                  <a:pt x="394617" y="368649"/>
                  <a:pt x="400573" y="370769"/>
                  <a:pt x="409167" y="366472"/>
                </a:cubicBezTo>
                <a:cubicBezTo>
                  <a:pt x="412992" y="364560"/>
                  <a:pt x="416283" y="361728"/>
                  <a:pt x="419841" y="359356"/>
                </a:cubicBezTo>
                <a:cubicBezTo>
                  <a:pt x="421027" y="354612"/>
                  <a:pt x="420973" y="349370"/>
                  <a:pt x="423399" y="345124"/>
                </a:cubicBezTo>
                <a:cubicBezTo>
                  <a:pt x="429670" y="334150"/>
                  <a:pt x="434558" y="334288"/>
                  <a:pt x="444747" y="330892"/>
                </a:cubicBezTo>
                <a:cubicBezTo>
                  <a:pt x="445933" y="327334"/>
                  <a:pt x="446225" y="323339"/>
                  <a:pt x="448305" y="320218"/>
                </a:cubicBezTo>
                <a:cubicBezTo>
                  <a:pt x="451096" y="316031"/>
                  <a:pt x="455758" y="313410"/>
                  <a:pt x="458979" y="309544"/>
                </a:cubicBezTo>
                <a:cubicBezTo>
                  <a:pt x="461717" y="306259"/>
                  <a:pt x="463723" y="302428"/>
                  <a:pt x="466095" y="298870"/>
                </a:cubicBezTo>
                <a:cubicBezTo>
                  <a:pt x="473500" y="269250"/>
                  <a:pt x="464483" y="298535"/>
                  <a:pt x="476769" y="273964"/>
                </a:cubicBezTo>
                <a:cubicBezTo>
                  <a:pt x="478446" y="270609"/>
                  <a:pt x="479010" y="266802"/>
                  <a:pt x="480327" y="263290"/>
                </a:cubicBezTo>
                <a:cubicBezTo>
                  <a:pt x="482570" y="257310"/>
                  <a:pt x="485423" y="251560"/>
                  <a:pt x="487443" y="245501"/>
                </a:cubicBezTo>
                <a:cubicBezTo>
                  <a:pt x="502254" y="201069"/>
                  <a:pt x="479355" y="258120"/>
                  <a:pt x="498117" y="220595"/>
                </a:cubicBezTo>
                <a:cubicBezTo>
                  <a:pt x="499794" y="217240"/>
                  <a:pt x="499023" y="212573"/>
                  <a:pt x="501675" y="209921"/>
                </a:cubicBezTo>
                <a:cubicBezTo>
                  <a:pt x="504327" y="207269"/>
                  <a:pt x="508791" y="207549"/>
                  <a:pt x="512349" y="206363"/>
                </a:cubicBezTo>
                <a:cubicBezTo>
                  <a:pt x="513535" y="202805"/>
                  <a:pt x="514230" y="199044"/>
                  <a:pt x="515907" y="195689"/>
                </a:cubicBezTo>
                <a:cubicBezTo>
                  <a:pt x="517819" y="191864"/>
                  <a:pt x="521338" y="188945"/>
                  <a:pt x="523022" y="185015"/>
                </a:cubicBezTo>
                <a:cubicBezTo>
                  <a:pt x="524948" y="180520"/>
                  <a:pt x="524154" y="175029"/>
                  <a:pt x="526580" y="170783"/>
                </a:cubicBezTo>
                <a:cubicBezTo>
                  <a:pt x="529076" y="166414"/>
                  <a:pt x="534033" y="163975"/>
                  <a:pt x="537254" y="160109"/>
                </a:cubicBezTo>
                <a:cubicBezTo>
                  <a:pt x="552079" y="142319"/>
                  <a:pt x="535475" y="155365"/>
                  <a:pt x="555044" y="142319"/>
                </a:cubicBezTo>
                <a:cubicBezTo>
                  <a:pt x="559788" y="135203"/>
                  <a:pt x="562160" y="125715"/>
                  <a:pt x="569276" y="120971"/>
                </a:cubicBezTo>
                <a:cubicBezTo>
                  <a:pt x="584136" y="111064"/>
                  <a:pt x="576926" y="116879"/>
                  <a:pt x="590624" y="103182"/>
                </a:cubicBezTo>
                <a:cubicBezTo>
                  <a:pt x="596622" y="73193"/>
                  <a:pt x="590250" y="96939"/>
                  <a:pt x="601298" y="71160"/>
                </a:cubicBezTo>
                <a:cubicBezTo>
                  <a:pt x="602775" y="67713"/>
                  <a:pt x="603179" y="63841"/>
                  <a:pt x="604856" y="60486"/>
                </a:cubicBezTo>
                <a:cubicBezTo>
                  <a:pt x="618651" y="32897"/>
                  <a:pt x="606587" y="65967"/>
                  <a:pt x="615530" y="39138"/>
                </a:cubicBezTo>
                <a:lnTo>
                  <a:pt x="608414" y="0"/>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526372" y="2686272"/>
            <a:ext cx="555044" cy="352240"/>
          </a:xfrm>
          <a:custGeom>
            <a:avLst/>
            <a:gdLst>
              <a:gd name="connsiteX0" fmla="*/ 0 w 555044"/>
              <a:gd name="connsiteY0" fmla="*/ 352240 h 352240"/>
              <a:gd name="connsiteX1" fmla="*/ 0 w 555044"/>
              <a:gd name="connsiteY1" fmla="*/ 352240 h 352240"/>
              <a:gd name="connsiteX2" fmla="*/ 10674 w 555044"/>
              <a:gd name="connsiteY2" fmla="*/ 298870 h 352240"/>
              <a:gd name="connsiteX3" fmla="*/ 17790 w 555044"/>
              <a:gd name="connsiteY3" fmla="*/ 284639 h 352240"/>
              <a:gd name="connsiteX4" fmla="*/ 28464 w 555044"/>
              <a:gd name="connsiteY4" fmla="*/ 281081 h 352240"/>
              <a:gd name="connsiteX5" fmla="*/ 49812 w 555044"/>
              <a:gd name="connsiteY5" fmla="*/ 259733 h 352240"/>
              <a:gd name="connsiteX6" fmla="*/ 60486 w 555044"/>
              <a:gd name="connsiteY6" fmla="*/ 252617 h 352240"/>
              <a:gd name="connsiteX7" fmla="*/ 85391 w 555044"/>
              <a:gd name="connsiteY7" fmla="*/ 231269 h 352240"/>
              <a:gd name="connsiteX8" fmla="*/ 88949 w 555044"/>
              <a:gd name="connsiteY8" fmla="*/ 220595 h 352240"/>
              <a:gd name="connsiteX9" fmla="*/ 96065 w 555044"/>
              <a:gd name="connsiteY9" fmla="*/ 209921 h 352240"/>
              <a:gd name="connsiteX10" fmla="*/ 99623 w 555044"/>
              <a:gd name="connsiteY10" fmla="*/ 195689 h 352240"/>
              <a:gd name="connsiteX11" fmla="*/ 106739 w 555044"/>
              <a:gd name="connsiteY11" fmla="*/ 185015 h 352240"/>
              <a:gd name="connsiteX12" fmla="*/ 117413 w 555044"/>
              <a:gd name="connsiteY12" fmla="*/ 163667 h 352240"/>
              <a:gd name="connsiteX13" fmla="*/ 128087 w 555044"/>
              <a:gd name="connsiteY13" fmla="*/ 160109 h 352240"/>
              <a:gd name="connsiteX14" fmla="*/ 138761 w 555044"/>
              <a:gd name="connsiteY14" fmla="*/ 138761 h 352240"/>
              <a:gd name="connsiteX15" fmla="*/ 142319 w 555044"/>
              <a:gd name="connsiteY15" fmla="*/ 128088 h 352240"/>
              <a:gd name="connsiteX16" fmla="*/ 152993 w 555044"/>
              <a:gd name="connsiteY16" fmla="*/ 124530 h 352240"/>
              <a:gd name="connsiteX17" fmla="*/ 156551 w 555044"/>
              <a:gd name="connsiteY17" fmla="*/ 113856 h 352240"/>
              <a:gd name="connsiteX18" fmla="*/ 177899 w 555044"/>
              <a:gd name="connsiteY18" fmla="*/ 103182 h 352240"/>
              <a:gd name="connsiteX19" fmla="*/ 188573 w 555044"/>
              <a:gd name="connsiteY19" fmla="*/ 96066 h 352240"/>
              <a:gd name="connsiteX20" fmla="*/ 199247 w 555044"/>
              <a:gd name="connsiteY20" fmla="*/ 92508 h 352240"/>
              <a:gd name="connsiteX21" fmla="*/ 209921 w 555044"/>
              <a:gd name="connsiteY21" fmla="*/ 85392 h 352240"/>
              <a:gd name="connsiteX22" fmla="*/ 224153 w 555044"/>
              <a:gd name="connsiteY22" fmla="*/ 81834 h 352240"/>
              <a:gd name="connsiteX23" fmla="*/ 281080 w 555044"/>
              <a:gd name="connsiteY23" fmla="*/ 67602 h 352240"/>
              <a:gd name="connsiteX24" fmla="*/ 298870 w 555044"/>
              <a:gd name="connsiteY24" fmla="*/ 74718 h 352240"/>
              <a:gd name="connsiteX25" fmla="*/ 309544 w 555044"/>
              <a:gd name="connsiteY25" fmla="*/ 78276 h 352240"/>
              <a:gd name="connsiteX26" fmla="*/ 320218 w 555044"/>
              <a:gd name="connsiteY26" fmla="*/ 85392 h 352240"/>
              <a:gd name="connsiteX27" fmla="*/ 334450 w 555044"/>
              <a:gd name="connsiteY27" fmla="*/ 88950 h 352240"/>
              <a:gd name="connsiteX28" fmla="*/ 352240 w 555044"/>
              <a:gd name="connsiteY28" fmla="*/ 96066 h 352240"/>
              <a:gd name="connsiteX29" fmla="*/ 402051 w 555044"/>
              <a:gd name="connsiteY29" fmla="*/ 103182 h 352240"/>
              <a:gd name="connsiteX30" fmla="*/ 437631 w 555044"/>
              <a:gd name="connsiteY30" fmla="*/ 99624 h 352240"/>
              <a:gd name="connsiteX31" fmla="*/ 444747 w 555044"/>
              <a:gd name="connsiteY31" fmla="*/ 88950 h 352240"/>
              <a:gd name="connsiteX32" fmla="*/ 455421 w 555044"/>
              <a:gd name="connsiteY32" fmla="*/ 81834 h 352240"/>
              <a:gd name="connsiteX33" fmla="*/ 458979 w 555044"/>
              <a:gd name="connsiteY33" fmla="*/ 71160 h 352240"/>
              <a:gd name="connsiteX34" fmla="*/ 469653 w 555044"/>
              <a:gd name="connsiteY34" fmla="*/ 67602 h 352240"/>
              <a:gd name="connsiteX35" fmla="*/ 480327 w 555044"/>
              <a:gd name="connsiteY35" fmla="*/ 60486 h 352240"/>
              <a:gd name="connsiteX36" fmla="*/ 487443 w 555044"/>
              <a:gd name="connsiteY36" fmla="*/ 49812 h 352240"/>
              <a:gd name="connsiteX37" fmla="*/ 491001 w 555044"/>
              <a:gd name="connsiteY37" fmla="*/ 39138 h 352240"/>
              <a:gd name="connsiteX38" fmla="*/ 523023 w 555044"/>
              <a:gd name="connsiteY38" fmla="*/ 21348 h 352240"/>
              <a:gd name="connsiteX39" fmla="*/ 533696 w 555044"/>
              <a:gd name="connsiteY39" fmla="*/ 14232 h 352240"/>
              <a:gd name="connsiteX40" fmla="*/ 555044 w 555044"/>
              <a:gd name="connsiteY40" fmla="*/ 3558 h 352240"/>
              <a:gd name="connsiteX41" fmla="*/ 555044 w 555044"/>
              <a:gd name="connsiteY41" fmla="*/ 0 h 35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55044" h="352240">
                <a:moveTo>
                  <a:pt x="0" y="352240"/>
                </a:moveTo>
                <a:lnTo>
                  <a:pt x="0" y="352240"/>
                </a:lnTo>
                <a:cubicBezTo>
                  <a:pt x="2236" y="332117"/>
                  <a:pt x="1664" y="316889"/>
                  <a:pt x="10674" y="298870"/>
                </a:cubicBezTo>
                <a:cubicBezTo>
                  <a:pt x="13046" y="294126"/>
                  <a:pt x="14040" y="288389"/>
                  <a:pt x="17790" y="284639"/>
                </a:cubicBezTo>
                <a:cubicBezTo>
                  <a:pt x="20442" y="281987"/>
                  <a:pt x="24906" y="282267"/>
                  <a:pt x="28464" y="281081"/>
                </a:cubicBezTo>
                <a:cubicBezTo>
                  <a:pt x="35580" y="273965"/>
                  <a:pt x="41439" y="265315"/>
                  <a:pt x="49812" y="259733"/>
                </a:cubicBezTo>
                <a:cubicBezTo>
                  <a:pt x="53370" y="257361"/>
                  <a:pt x="57239" y="255400"/>
                  <a:pt x="60486" y="252617"/>
                </a:cubicBezTo>
                <a:cubicBezTo>
                  <a:pt x="90682" y="226733"/>
                  <a:pt x="60886" y="247606"/>
                  <a:pt x="85391" y="231269"/>
                </a:cubicBezTo>
                <a:cubicBezTo>
                  <a:pt x="86577" y="227711"/>
                  <a:pt x="87272" y="223950"/>
                  <a:pt x="88949" y="220595"/>
                </a:cubicBezTo>
                <a:cubicBezTo>
                  <a:pt x="90861" y="216770"/>
                  <a:pt x="94381" y="213851"/>
                  <a:pt x="96065" y="209921"/>
                </a:cubicBezTo>
                <a:cubicBezTo>
                  <a:pt x="97991" y="205426"/>
                  <a:pt x="97697" y="200184"/>
                  <a:pt x="99623" y="195689"/>
                </a:cubicBezTo>
                <a:cubicBezTo>
                  <a:pt x="101307" y="191759"/>
                  <a:pt x="104827" y="188840"/>
                  <a:pt x="106739" y="185015"/>
                </a:cubicBezTo>
                <a:cubicBezTo>
                  <a:pt x="111036" y="176421"/>
                  <a:pt x="108916" y="170465"/>
                  <a:pt x="117413" y="163667"/>
                </a:cubicBezTo>
                <a:cubicBezTo>
                  <a:pt x="120342" y="161324"/>
                  <a:pt x="124529" y="161295"/>
                  <a:pt x="128087" y="160109"/>
                </a:cubicBezTo>
                <a:cubicBezTo>
                  <a:pt x="137029" y="133283"/>
                  <a:pt x="124968" y="166346"/>
                  <a:pt x="138761" y="138761"/>
                </a:cubicBezTo>
                <a:cubicBezTo>
                  <a:pt x="140438" y="135407"/>
                  <a:pt x="139667" y="130740"/>
                  <a:pt x="142319" y="128088"/>
                </a:cubicBezTo>
                <a:cubicBezTo>
                  <a:pt x="144971" y="125436"/>
                  <a:pt x="149435" y="125716"/>
                  <a:pt x="152993" y="124530"/>
                </a:cubicBezTo>
                <a:cubicBezTo>
                  <a:pt x="154179" y="120972"/>
                  <a:pt x="154208" y="116785"/>
                  <a:pt x="156551" y="113856"/>
                </a:cubicBezTo>
                <a:cubicBezTo>
                  <a:pt x="163349" y="105359"/>
                  <a:pt x="169305" y="107479"/>
                  <a:pt x="177899" y="103182"/>
                </a:cubicBezTo>
                <a:cubicBezTo>
                  <a:pt x="181724" y="101270"/>
                  <a:pt x="184748" y="97978"/>
                  <a:pt x="188573" y="96066"/>
                </a:cubicBezTo>
                <a:cubicBezTo>
                  <a:pt x="191928" y="94389"/>
                  <a:pt x="195892" y="94185"/>
                  <a:pt x="199247" y="92508"/>
                </a:cubicBezTo>
                <a:cubicBezTo>
                  <a:pt x="203072" y="90596"/>
                  <a:pt x="205991" y="87076"/>
                  <a:pt x="209921" y="85392"/>
                </a:cubicBezTo>
                <a:cubicBezTo>
                  <a:pt x="214416" y="83466"/>
                  <a:pt x="219479" y="83272"/>
                  <a:pt x="224153" y="81834"/>
                </a:cubicBezTo>
                <a:cubicBezTo>
                  <a:pt x="270349" y="67619"/>
                  <a:pt x="240400" y="73413"/>
                  <a:pt x="281080" y="67602"/>
                </a:cubicBezTo>
                <a:cubicBezTo>
                  <a:pt x="287010" y="69974"/>
                  <a:pt x="292890" y="72475"/>
                  <a:pt x="298870" y="74718"/>
                </a:cubicBezTo>
                <a:cubicBezTo>
                  <a:pt x="302382" y="76035"/>
                  <a:pt x="306189" y="76599"/>
                  <a:pt x="309544" y="78276"/>
                </a:cubicBezTo>
                <a:cubicBezTo>
                  <a:pt x="313369" y="80188"/>
                  <a:pt x="316288" y="83708"/>
                  <a:pt x="320218" y="85392"/>
                </a:cubicBezTo>
                <a:cubicBezTo>
                  <a:pt x="324713" y="87318"/>
                  <a:pt x="329811" y="87404"/>
                  <a:pt x="334450" y="88950"/>
                </a:cubicBezTo>
                <a:cubicBezTo>
                  <a:pt x="340509" y="90970"/>
                  <a:pt x="346078" y="94386"/>
                  <a:pt x="352240" y="96066"/>
                </a:cubicBezTo>
                <a:cubicBezTo>
                  <a:pt x="360921" y="98433"/>
                  <a:pt x="395719" y="102390"/>
                  <a:pt x="402051" y="103182"/>
                </a:cubicBezTo>
                <a:cubicBezTo>
                  <a:pt x="413911" y="101996"/>
                  <a:pt x="426323" y="103393"/>
                  <a:pt x="437631" y="99624"/>
                </a:cubicBezTo>
                <a:cubicBezTo>
                  <a:pt x="441688" y="98272"/>
                  <a:pt x="441723" y="91974"/>
                  <a:pt x="444747" y="88950"/>
                </a:cubicBezTo>
                <a:cubicBezTo>
                  <a:pt x="447771" y="85926"/>
                  <a:pt x="451863" y="84206"/>
                  <a:pt x="455421" y="81834"/>
                </a:cubicBezTo>
                <a:cubicBezTo>
                  <a:pt x="456607" y="78276"/>
                  <a:pt x="456327" y="73812"/>
                  <a:pt x="458979" y="71160"/>
                </a:cubicBezTo>
                <a:cubicBezTo>
                  <a:pt x="461631" y="68508"/>
                  <a:pt x="466298" y="69279"/>
                  <a:pt x="469653" y="67602"/>
                </a:cubicBezTo>
                <a:cubicBezTo>
                  <a:pt x="473478" y="65690"/>
                  <a:pt x="476769" y="62858"/>
                  <a:pt x="480327" y="60486"/>
                </a:cubicBezTo>
                <a:cubicBezTo>
                  <a:pt x="482699" y="56928"/>
                  <a:pt x="485531" y="53637"/>
                  <a:pt x="487443" y="49812"/>
                </a:cubicBezTo>
                <a:cubicBezTo>
                  <a:pt x="489120" y="46457"/>
                  <a:pt x="488349" y="41790"/>
                  <a:pt x="491001" y="39138"/>
                </a:cubicBezTo>
                <a:cubicBezTo>
                  <a:pt x="503235" y="26904"/>
                  <a:pt x="509601" y="25822"/>
                  <a:pt x="523023" y="21348"/>
                </a:cubicBezTo>
                <a:cubicBezTo>
                  <a:pt x="526581" y="18976"/>
                  <a:pt x="529872" y="16144"/>
                  <a:pt x="533696" y="14232"/>
                </a:cubicBezTo>
                <a:cubicBezTo>
                  <a:pt x="545272" y="8444"/>
                  <a:pt x="544847" y="13755"/>
                  <a:pt x="555044" y="3558"/>
                </a:cubicBezTo>
                <a:lnTo>
                  <a:pt x="555044" y="0"/>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758609" y="1248850"/>
            <a:ext cx="475981" cy="1437422"/>
          </a:xfrm>
          <a:custGeom>
            <a:avLst/>
            <a:gdLst>
              <a:gd name="connsiteX0" fmla="*/ 308575 w 475981"/>
              <a:gd name="connsiteY0" fmla="*/ 1437422 h 1437422"/>
              <a:gd name="connsiteX1" fmla="*/ 308575 w 475981"/>
              <a:gd name="connsiteY1" fmla="*/ 1437422 h 1437422"/>
              <a:gd name="connsiteX2" fmla="*/ 337039 w 475981"/>
              <a:gd name="connsiteY2" fmla="*/ 1416075 h 1437422"/>
              <a:gd name="connsiteX3" fmla="*/ 351271 w 475981"/>
              <a:gd name="connsiteY3" fmla="*/ 1401843 h 1437422"/>
              <a:gd name="connsiteX4" fmla="*/ 361945 w 475981"/>
              <a:gd name="connsiteY4" fmla="*/ 1391169 h 1437422"/>
              <a:gd name="connsiteX5" fmla="*/ 383293 w 475981"/>
              <a:gd name="connsiteY5" fmla="*/ 1373379 h 1437422"/>
              <a:gd name="connsiteX6" fmla="*/ 393967 w 475981"/>
              <a:gd name="connsiteY6" fmla="*/ 1327125 h 1437422"/>
              <a:gd name="connsiteX7" fmla="*/ 397525 w 475981"/>
              <a:gd name="connsiteY7" fmla="*/ 1273755 h 1437422"/>
              <a:gd name="connsiteX8" fmla="*/ 390409 w 475981"/>
              <a:gd name="connsiteY8" fmla="*/ 1213270 h 1437422"/>
              <a:gd name="connsiteX9" fmla="*/ 379735 w 475981"/>
              <a:gd name="connsiteY9" fmla="*/ 1209712 h 1437422"/>
              <a:gd name="connsiteX10" fmla="*/ 376177 w 475981"/>
              <a:gd name="connsiteY10" fmla="*/ 1199038 h 1437422"/>
              <a:gd name="connsiteX11" fmla="*/ 369061 w 475981"/>
              <a:gd name="connsiteY11" fmla="*/ 1188364 h 1437422"/>
              <a:gd name="connsiteX12" fmla="*/ 358387 w 475981"/>
              <a:gd name="connsiteY12" fmla="*/ 1167016 h 1437422"/>
              <a:gd name="connsiteX13" fmla="*/ 354829 w 475981"/>
              <a:gd name="connsiteY13" fmla="*/ 1145668 h 1437422"/>
              <a:gd name="connsiteX14" fmla="*/ 347713 w 475981"/>
              <a:gd name="connsiteY14" fmla="*/ 1134994 h 1437422"/>
              <a:gd name="connsiteX15" fmla="*/ 344155 w 475981"/>
              <a:gd name="connsiteY15" fmla="*/ 1124320 h 1437422"/>
              <a:gd name="connsiteX16" fmla="*/ 333481 w 475981"/>
              <a:gd name="connsiteY16" fmla="*/ 1081625 h 1437422"/>
              <a:gd name="connsiteX17" fmla="*/ 329923 w 475981"/>
              <a:gd name="connsiteY17" fmla="*/ 1063835 h 1437422"/>
              <a:gd name="connsiteX18" fmla="*/ 322807 w 475981"/>
              <a:gd name="connsiteY18" fmla="*/ 1042487 h 1437422"/>
              <a:gd name="connsiteX19" fmla="*/ 319249 w 475981"/>
              <a:gd name="connsiteY19" fmla="*/ 942864 h 1437422"/>
              <a:gd name="connsiteX20" fmla="*/ 308575 w 475981"/>
              <a:gd name="connsiteY20" fmla="*/ 935748 h 1437422"/>
              <a:gd name="connsiteX21" fmla="*/ 297902 w 475981"/>
              <a:gd name="connsiteY21" fmla="*/ 910842 h 1437422"/>
              <a:gd name="connsiteX22" fmla="*/ 283670 w 475981"/>
              <a:gd name="connsiteY22" fmla="*/ 889494 h 1437422"/>
              <a:gd name="connsiteX23" fmla="*/ 276554 w 475981"/>
              <a:gd name="connsiteY23" fmla="*/ 878820 h 1437422"/>
              <a:gd name="connsiteX24" fmla="*/ 265880 w 475981"/>
              <a:gd name="connsiteY24" fmla="*/ 843240 h 1437422"/>
              <a:gd name="connsiteX25" fmla="*/ 255206 w 475981"/>
              <a:gd name="connsiteY25" fmla="*/ 832566 h 1437422"/>
              <a:gd name="connsiteX26" fmla="*/ 244532 w 475981"/>
              <a:gd name="connsiteY26" fmla="*/ 829008 h 1437422"/>
              <a:gd name="connsiteX27" fmla="*/ 233858 w 475981"/>
              <a:gd name="connsiteY27" fmla="*/ 821892 h 1437422"/>
              <a:gd name="connsiteX28" fmla="*/ 226742 w 475981"/>
              <a:gd name="connsiteY28" fmla="*/ 811218 h 1437422"/>
              <a:gd name="connsiteX29" fmla="*/ 205394 w 475981"/>
              <a:gd name="connsiteY29" fmla="*/ 804103 h 1437422"/>
              <a:gd name="connsiteX30" fmla="*/ 198278 w 475981"/>
              <a:gd name="connsiteY30" fmla="*/ 793429 h 1437422"/>
              <a:gd name="connsiteX31" fmla="*/ 187604 w 475981"/>
              <a:gd name="connsiteY31" fmla="*/ 782755 h 1437422"/>
              <a:gd name="connsiteX32" fmla="*/ 184046 w 475981"/>
              <a:gd name="connsiteY32" fmla="*/ 772081 h 1437422"/>
              <a:gd name="connsiteX33" fmla="*/ 169814 w 475981"/>
              <a:gd name="connsiteY33" fmla="*/ 750733 h 1437422"/>
              <a:gd name="connsiteX34" fmla="*/ 162698 w 475981"/>
              <a:gd name="connsiteY34" fmla="*/ 740059 h 1437422"/>
              <a:gd name="connsiteX35" fmla="*/ 152024 w 475981"/>
              <a:gd name="connsiteY35" fmla="*/ 736501 h 1437422"/>
              <a:gd name="connsiteX36" fmla="*/ 148466 w 475981"/>
              <a:gd name="connsiteY36" fmla="*/ 708037 h 1437422"/>
              <a:gd name="connsiteX37" fmla="*/ 137793 w 475981"/>
              <a:gd name="connsiteY37" fmla="*/ 704479 h 1437422"/>
              <a:gd name="connsiteX38" fmla="*/ 91539 w 475981"/>
              <a:gd name="connsiteY38" fmla="*/ 697363 h 1437422"/>
              <a:gd name="connsiteX39" fmla="*/ 84423 w 475981"/>
              <a:gd name="connsiteY39" fmla="*/ 683131 h 1437422"/>
              <a:gd name="connsiteX40" fmla="*/ 80865 w 475981"/>
              <a:gd name="connsiteY40" fmla="*/ 672457 h 1437422"/>
              <a:gd name="connsiteX41" fmla="*/ 73749 w 475981"/>
              <a:gd name="connsiteY41" fmla="*/ 661783 h 1437422"/>
              <a:gd name="connsiteX42" fmla="*/ 63075 w 475981"/>
              <a:gd name="connsiteY42" fmla="*/ 640436 h 1437422"/>
              <a:gd name="connsiteX43" fmla="*/ 59517 w 475981"/>
              <a:gd name="connsiteY43" fmla="*/ 626204 h 1437422"/>
              <a:gd name="connsiteX44" fmla="*/ 48843 w 475981"/>
              <a:gd name="connsiteY44" fmla="*/ 622646 h 1437422"/>
              <a:gd name="connsiteX45" fmla="*/ 45285 w 475981"/>
              <a:gd name="connsiteY45" fmla="*/ 611972 h 1437422"/>
              <a:gd name="connsiteX46" fmla="*/ 38169 w 475981"/>
              <a:gd name="connsiteY46" fmla="*/ 515906 h 1437422"/>
              <a:gd name="connsiteX47" fmla="*/ 34611 w 475981"/>
              <a:gd name="connsiteY47" fmla="*/ 501675 h 1437422"/>
              <a:gd name="connsiteX48" fmla="*/ 16821 w 475981"/>
              <a:gd name="connsiteY48" fmla="*/ 480327 h 1437422"/>
              <a:gd name="connsiteX49" fmla="*/ 13263 w 475981"/>
              <a:gd name="connsiteY49" fmla="*/ 469653 h 1437422"/>
              <a:gd name="connsiteX50" fmla="*/ 6147 w 475981"/>
              <a:gd name="connsiteY50" fmla="*/ 451863 h 1437422"/>
              <a:gd name="connsiteX51" fmla="*/ 9705 w 475981"/>
              <a:gd name="connsiteY51" fmla="*/ 394935 h 1437422"/>
              <a:gd name="connsiteX52" fmla="*/ 13263 w 475981"/>
              <a:gd name="connsiteY52" fmla="*/ 384261 h 1437422"/>
              <a:gd name="connsiteX53" fmla="*/ 23937 w 475981"/>
              <a:gd name="connsiteY53" fmla="*/ 377145 h 1437422"/>
              <a:gd name="connsiteX54" fmla="*/ 31053 w 475981"/>
              <a:gd name="connsiteY54" fmla="*/ 366471 h 1437422"/>
              <a:gd name="connsiteX55" fmla="*/ 34611 w 475981"/>
              <a:gd name="connsiteY55" fmla="*/ 355797 h 1437422"/>
              <a:gd name="connsiteX56" fmla="*/ 45285 w 475981"/>
              <a:gd name="connsiteY56" fmla="*/ 352239 h 1437422"/>
              <a:gd name="connsiteX57" fmla="*/ 59517 w 475981"/>
              <a:gd name="connsiteY57" fmla="*/ 330892 h 1437422"/>
              <a:gd name="connsiteX58" fmla="*/ 70191 w 475981"/>
              <a:gd name="connsiteY58" fmla="*/ 309544 h 1437422"/>
              <a:gd name="connsiteX59" fmla="*/ 80865 w 475981"/>
              <a:gd name="connsiteY59" fmla="*/ 305986 h 1437422"/>
              <a:gd name="connsiteX60" fmla="*/ 91539 w 475981"/>
              <a:gd name="connsiteY60" fmla="*/ 298870 h 1437422"/>
              <a:gd name="connsiteX61" fmla="*/ 112887 w 475981"/>
              <a:gd name="connsiteY61" fmla="*/ 288196 h 1437422"/>
              <a:gd name="connsiteX62" fmla="*/ 127119 w 475981"/>
              <a:gd name="connsiteY62" fmla="*/ 273964 h 1437422"/>
              <a:gd name="connsiteX63" fmla="*/ 148466 w 475981"/>
              <a:gd name="connsiteY63" fmla="*/ 259732 h 1437422"/>
              <a:gd name="connsiteX64" fmla="*/ 159140 w 475981"/>
              <a:gd name="connsiteY64" fmla="*/ 249058 h 1437422"/>
              <a:gd name="connsiteX65" fmla="*/ 169814 w 475981"/>
              <a:gd name="connsiteY65" fmla="*/ 241942 h 1437422"/>
              <a:gd name="connsiteX66" fmla="*/ 173372 w 475981"/>
              <a:gd name="connsiteY66" fmla="*/ 231268 h 1437422"/>
              <a:gd name="connsiteX67" fmla="*/ 191162 w 475981"/>
              <a:gd name="connsiteY67" fmla="*/ 213478 h 1437422"/>
              <a:gd name="connsiteX68" fmla="*/ 205394 w 475981"/>
              <a:gd name="connsiteY68" fmla="*/ 195689 h 1437422"/>
              <a:gd name="connsiteX69" fmla="*/ 223184 w 475981"/>
              <a:gd name="connsiteY69" fmla="*/ 181457 h 1437422"/>
              <a:gd name="connsiteX70" fmla="*/ 240974 w 475981"/>
              <a:gd name="connsiteY70" fmla="*/ 156551 h 1437422"/>
              <a:gd name="connsiteX71" fmla="*/ 248090 w 475981"/>
              <a:gd name="connsiteY71" fmla="*/ 145877 h 1437422"/>
              <a:gd name="connsiteX72" fmla="*/ 258764 w 475981"/>
              <a:gd name="connsiteY72" fmla="*/ 135203 h 1437422"/>
              <a:gd name="connsiteX73" fmla="*/ 262322 w 475981"/>
              <a:gd name="connsiteY73" fmla="*/ 124529 h 1437422"/>
              <a:gd name="connsiteX74" fmla="*/ 283670 w 475981"/>
              <a:gd name="connsiteY74" fmla="*/ 113855 h 1437422"/>
              <a:gd name="connsiteX75" fmla="*/ 297902 w 475981"/>
              <a:gd name="connsiteY75" fmla="*/ 99623 h 1437422"/>
              <a:gd name="connsiteX76" fmla="*/ 305017 w 475981"/>
              <a:gd name="connsiteY76" fmla="*/ 88949 h 1437422"/>
              <a:gd name="connsiteX77" fmla="*/ 329923 w 475981"/>
              <a:gd name="connsiteY77" fmla="*/ 78275 h 1437422"/>
              <a:gd name="connsiteX78" fmla="*/ 340597 w 475981"/>
              <a:gd name="connsiteY78" fmla="*/ 71159 h 1437422"/>
              <a:gd name="connsiteX79" fmla="*/ 351271 w 475981"/>
              <a:gd name="connsiteY79" fmla="*/ 67601 h 1437422"/>
              <a:gd name="connsiteX80" fmla="*/ 461568 w 475981"/>
              <a:gd name="connsiteY80" fmla="*/ 60485 h 1437422"/>
              <a:gd name="connsiteX81" fmla="*/ 472242 w 475981"/>
              <a:gd name="connsiteY81" fmla="*/ 56927 h 1437422"/>
              <a:gd name="connsiteX82" fmla="*/ 461568 w 475981"/>
              <a:gd name="connsiteY82" fmla="*/ 10674 h 1437422"/>
              <a:gd name="connsiteX83" fmla="*/ 461568 w 475981"/>
              <a:gd name="connsiteY83" fmla="*/ 0 h 143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5981" h="1437422">
                <a:moveTo>
                  <a:pt x="308575" y="1437422"/>
                </a:moveTo>
                <a:lnTo>
                  <a:pt x="308575" y="1437422"/>
                </a:lnTo>
                <a:cubicBezTo>
                  <a:pt x="318063" y="1430306"/>
                  <a:pt x="328653" y="1424461"/>
                  <a:pt x="337039" y="1416075"/>
                </a:cubicBezTo>
                <a:cubicBezTo>
                  <a:pt x="356016" y="1397099"/>
                  <a:pt x="322806" y="1411331"/>
                  <a:pt x="351271" y="1401843"/>
                </a:cubicBezTo>
                <a:cubicBezTo>
                  <a:pt x="354829" y="1398285"/>
                  <a:pt x="358079" y="1394390"/>
                  <a:pt x="361945" y="1391169"/>
                </a:cubicBezTo>
                <a:cubicBezTo>
                  <a:pt x="391666" y="1366401"/>
                  <a:pt x="352109" y="1404563"/>
                  <a:pt x="383293" y="1373379"/>
                </a:cubicBezTo>
                <a:cubicBezTo>
                  <a:pt x="389154" y="1355796"/>
                  <a:pt x="391023" y="1351661"/>
                  <a:pt x="393967" y="1327125"/>
                </a:cubicBezTo>
                <a:cubicBezTo>
                  <a:pt x="396091" y="1309423"/>
                  <a:pt x="396339" y="1291545"/>
                  <a:pt x="397525" y="1273755"/>
                </a:cubicBezTo>
                <a:cubicBezTo>
                  <a:pt x="395153" y="1253593"/>
                  <a:pt x="395842" y="1232830"/>
                  <a:pt x="390409" y="1213270"/>
                </a:cubicBezTo>
                <a:cubicBezTo>
                  <a:pt x="389405" y="1209656"/>
                  <a:pt x="382387" y="1212364"/>
                  <a:pt x="379735" y="1209712"/>
                </a:cubicBezTo>
                <a:cubicBezTo>
                  <a:pt x="377083" y="1207060"/>
                  <a:pt x="377854" y="1202393"/>
                  <a:pt x="376177" y="1199038"/>
                </a:cubicBezTo>
                <a:cubicBezTo>
                  <a:pt x="374265" y="1195213"/>
                  <a:pt x="370973" y="1192189"/>
                  <a:pt x="369061" y="1188364"/>
                </a:cubicBezTo>
                <a:cubicBezTo>
                  <a:pt x="354330" y="1158903"/>
                  <a:pt x="378780" y="1197606"/>
                  <a:pt x="358387" y="1167016"/>
                </a:cubicBezTo>
                <a:cubicBezTo>
                  <a:pt x="357201" y="1159900"/>
                  <a:pt x="357110" y="1152512"/>
                  <a:pt x="354829" y="1145668"/>
                </a:cubicBezTo>
                <a:cubicBezTo>
                  <a:pt x="353477" y="1141611"/>
                  <a:pt x="349625" y="1138819"/>
                  <a:pt x="347713" y="1134994"/>
                </a:cubicBezTo>
                <a:cubicBezTo>
                  <a:pt x="346036" y="1131639"/>
                  <a:pt x="345341" y="1127878"/>
                  <a:pt x="344155" y="1124320"/>
                </a:cubicBezTo>
                <a:cubicBezTo>
                  <a:pt x="336641" y="1071721"/>
                  <a:pt x="346037" y="1123478"/>
                  <a:pt x="333481" y="1081625"/>
                </a:cubicBezTo>
                <a:cubicBezTo>
                  <a:pt x="331743" y="1075833"/>
                  <a:pt x="331514" y="1069669"/>
                  <a:pt x="329923" y="1063835"/>
                </a:cubicBezTo>
                <a:cubicBezTo>
                  <a:pt x="327949" y="1056598"/>
                  <a:pt x="325179" y="1049603"/>
                  <a:pt x="322807" y="1042487"/>
                </a:cubicBezTo>
                <a:cubicBezTo>
                  <a:pt x="321621" y="1009279"/>
                  <a:pt x="323641" y="975801"/>
                  <a:pt x="319249" y="942864"/>
                </a:cubicBezTo>
                <a:cubicBezTo>
                  <a:pt x="318684" y="938625"/>
                  <a:pt x="311313" y="939033"/>
                  <a:pt x="308575" y="935748"/>
                </a:cubicBezTo>
                <a:cubicBezTo>
                  <a:pt x="296694" y="921490"/>
                  <a:pt x="305320" y="924194"/>
                  <a:pt x="297902" y="910842"/>
                </a:cubicBezTo>
                <a:cubicBezTo>
                  <a:pt x="293749" y="903366"/>
                  <a:pt x="288414" y="896610"/>
                  <a:pt x="283670" y="889494"/>
                </a:cubicBezTo>
                <a:lnTo>
                  <a:pt x="276554" y="878820"/>
                </a:lnTo>
                <a:cubicBezTo>
                  <a:pt x="274257" y="869632"/>
                  <a:pt x="269817" y="850327"/>
                  <a:pt x="265880" y="843240"/>
                </a:cubicBezTo>
                <a:cubicBezTo>
                  <a:pt x="263436" y="838841"/>
                  <a:pt x="259393" y="835357"/>
                  <a:pt x="255206" y="832566"/>
                </a:cubicBezTo>
                <a:cubicBezTo>
                  <a:pt x="252085" y="830486"/>
                  <a:pt x="247887" y="830685"/>
                  <a:pt x="244532" y="829008"/>
                </a:cubicBezTo>
                <a:cubicBezTo>
                  <a:pt x="240707" y="827096"/>
                  <a:pt x="237416" y="824264"/>
                  <a:pt x="233858" y="821892"/>
                </a:cubicBezTo>
                <a:cubicBezTo>
                  <a:pt x="231486" y="818334"/>
                  <a:pt x="230368" y="813484"/>
                  <a:pt x="226742" y="811218"/>
                </a:cubicBezTo>
                <a:cubicBezTo>
                  <a:pt x="220381" y="807243"/>
                  <a:pt x="205394" y="804103"/>
                  <a:pt x="205394" y="804103"/>
                </a:cubicBezTo>
                <a:cubicBezTo>
                  <a:pt x="203022" y="800545"/>
                  <a:pt x="201016" y="796714"/>
                  <a:pt x="198278" y="793429"/>
                </a:cubicBezTo>
                <a:cubicBezTo>
                  <a:pt x="195057" y="789563"/>
                  <a:pt x="190395" y="786942"/>
                  <a:pt x="187604" y="782755"/>
                </a:cubicBezTo>
                <a:cubicBezTo>
                  <a:pt x="185524" y="779634"/>
                  <a:pt x="185867" y="775359"/>
                  <a:pt x="184046" y="772081"/>
                </a:cubicBezTo>
                <a:cubicBezTo>
                  <a:pt x="179893" y="764605"/>
                  <a:pt x="174558" y="757849"/>
                  <a:pt x="169814" y="750733"/>
                </a:cubicBezTo>
                <a:cubicBezTo>
                  <a:pt x="167442" y="747175"/>
                  <a:pt x="166755" y="741411"/>
                  <a:pt x="162698" y="740059"/>
                </a:cubicBezTo>
                <a:lnTo>
                  <a:pt x="152024" y="736501"/>
                </a:lnTo>
                <a:cubicBezTo>
                  <a:pt x="150838" y="727013"/>
                  <a:pt x="152349" y="716775"/>
                  <a:pt x="148466" y="708037"/>
                </a:cubicBezTo>
                <a:cubicBezTo>
                  <a:pt x="146943" y="704610"/>
                  <a:pt x="141479" y="705170"/>
                  <a:pt x="137793" y="704479"/>
                </a:cubicBezTo>
                <a:cubicBezTo>
                  <a:pt x="122461" y="701604"/>
                  <a:pt x="106957" y="699735"/>
                  <a:pt x="91539" y="697363"/>
                </a:cubicBezTo>
                <a:cubicBezTo>
                  <a:pt x="89167" y="692619"/>
                  <a:pt x="86512" y="688006"/>
                  <a:pt x="84423" y="683131"/>
                </a:cubicBezTo>
                <a:cubicBezTo>
                  <a:pt x="82946" y="679684"/>
                  <a:pt x="82542" y="675812"/>
                  <a:pt x="80865" y="672457"/>
                </a:cubicBezTo>
                <a:cubicBezTo>
                  <a:pt x="78953" y="668632"/>
                  <a:pt x="75661" y="665608"/>
                  <a:pt x="73749" y="661783"/>
                </a:cubicBezTo>
                <a:cubicBezTo>
                  <a:pt x="59018" y="632322"/>
                  <a:pt x="83469" y="671028"/>
                  <a:pt x="63075" y="640436"/>
                </a:cubicBezTo>
                <a:cubicBezTo>
                  <a:pt x="61889" y="635692"/>
                  <a:pt x="62572" y="630022"/>
                  <a:pt x="59517" y="626204"/>
                </a:cubicBezTo>
                <a:cubicBezTo>
                  <a:pt x="57174" y="623275"/>
                  <a:pt x="51495" y="625298"/>
                  <a:pt x="48843" y="622646"/>
                </a:cubicBezTo>
                <a:cubicBezTo>
                  <a:pt x="46191" y="619994"/>
                  <a:pt x="46471" y="615530"/>
                  <a:pt x="45285" y="611972"/>
                </a:cubicBezTo>
                <a:cubicBezTo>
                  <a:pt x="42913" y="579950"/>
                  <a:pt x="41262" y="547866"/>
                  <a:pt x="38169" y="515906"/>
                </a:cubicBezTo>
                <a:cubicBezTo>
                  <a:pt x="37698" y="511039"/>
                  <a:pt x="37037" y="505920"/>
                  <a:pt x="34611" y="501675"/>
                </a:cubicBezTo>
                <a:cubicBezTo>
                  <a:pt x="3144" y="446611"/>
                  <a:pt x="41829" y="530343"/>
                  <a:pt x="16821" y="480327"/>
                </a:cubicBezTo>
                <a:cubicBezTo>
                  <a:pt x="15144" y="476972"/>
                  <a:pt x="14580" y="473165"/>
                  <a:pt x="13263" y="469653"/>
                </a:cubicBezTo>
                <a:cubicBezTo>
                  <a:pt x="11020" y="463673"/>
                  <a:pt x="8519" y="457793"/>
                  <a:pt x="6147" y="451863"/>
                </a:cubicBezTo>
                <a:cubicBezTo>
                  <a:pt x="1639" y="415803"/>
                  <a:pt x="0" y="430519"/>
                  <a:pt x="9705" y="394935"/>
                </a:cubicBezTo>
                <a:cubicBezTo>
                  <a:pt x="10692" y="391317"/>
                  <a:pt x="10920" y="387190"/>
                  <a:pt x="13263" y="384261"/>
                </a:cubicBezTo>
                <a:cubicBezTo>
                  <a:pt x="15934" y="380922"/>
                  <a:pt x="20379" y="379517"/>
                  <a:pt x="23937" y="377145"/>
                </a:cubicBezTo>
                <a:cubicBezTo>
                  <a:pt x="26309" y="373587"/>
                  <a:pt x="29141" y="370296"/>
                  <a:pt x="31053" y="366471"/>
                </a:cubicBezTo>
                <a:cubicBezTo>
                  <a:pt x="32730" y="363116"/>
                  <a:pt x="31959" y="358449"/>
                  <a:pt x="34611" y="355797"/>
                </a:cubicBezTo>
                <a:cubicBezTo>
                  <a:pt x="37263" y="353145"/>
                  <a:pt x="41727" y="353425"/>
                  <a:pt x="45285" y="352239"/>
                </a:cubicBezTo>
                <a:cubicBezTo>
                  <a:pt x="52519" y="316072"/>
                  <a:pt x="41283" y="345479"/>
                  <a:pt x="59517" y="330892"/>
                </a:cubicBezTo>
                <a:cubicBezTo>
                  <a:pt x="92511" y="304496"/>
                  <a:pt x="44408" y="335327"/>
                  <a:pt x="70191" y="309544"/>
                </a:cubicBezTo>
                <a:cubicBezTo>
                  <a:pt x="72843" y="306892"/>
                  <a:pt x="77510" y="307663"/>
                  <a:pt x="80865" y="305986"/>
                </a:cubicBezTo>
                <a:cubicBezTo>
                  <a:pt x="84690" y="304074"/>
                  <a:pt x="87714" y="300782"/>
                  <a:pt x="91539" y="298870"/>
                </a:cubicBezTo>
                <a:cubicBezTo>
                  <a:pt x="121000" y="284139"/>
                  <a:pt x="82297" y="308589"/>
                  <a:pt x="112887" y="288196"/>
                </a:cubicBezTo>
                <a:cubicBezTo>
                  <a:pt x="120650" y="264907"/>
                  <a:pt x="109868" y="287765"/>
                  <a:pt x="127119" y="273964"/>
                </a:cubicBezTo>
                <a:cubicBezTo>
                  <a:pt x="149456" y="256094"/>
                  <a:pt x="115783" y="267903"/>
                  <a:pt x="148466" y="259732"/>
                </a:cubicBezTo>
                <a:cubicBezTo>
                  <a:pt x="152024" y="256174"/>
                  <a:pt x="155274" y="252279"/>
                  <a:pt x="159140" y="249058"/>
                </a:cubicBezTo>
                <a:cubicBezTo>
                  <a:pt x="162425" y="246320"/>
                  <a:pt x="167143" y="245281"/>
                  <a:pt x="169814" y="241942"/>
                </a:cubicBezTo>
                <a:cubicBezTo>
                  <a:pt x="172157" y="239013"/>
                  <a:pt x="171695" y="234623"/>
                  <a:pt x="173372" y="231268"/>
                </a:cubicBezTo>
                <a:cubicBezTo>
                  <a:pt x="179302" y="219408"/>
                  <a:pt x="180488" y="220594"/>
                  <a:pt x="191162" y="213478"/>
                </a:cubicBezTo>
                <a:cubicBezTo>
                  <a:pt x="198089" y="192697"/>
                  <a:pt x="189300" y="211782"/>
                  <a:pt x="205394" y="195689"/>
                </a:cubicBezTo>
                <a:cubicBezTo>
                  <a:pt x="221489" y="179595"/>
                  <a:pt x="202403" y="188384"/>
                  <a:pt x="223184" y="181457"/>
                </a:cubicBezTo>
                <a:cubicBezTo>
                  <a:pt x="231486" y="156551"/>
                  <a:pt x="223184" y="162481"/>
                  <a:pt x="240974" y="156551"/>
                </a:cubicBezTo>
                <a:cubicBezTo>
                  <a:pt x="243346" y="152993"/>
                  <a:pt x="245352" y="149162"/>
                  <a:pt x="248090" y="145877"/>
                </a:cubicBezTo>
                <a:cubicBezTo>
                  <a:pt x="251311" y="142011"/>
                  <a:pt x="255973" y="139390"/>
                  <a:pt x="258764" y="135203"/>
                </a:cubicBezTo>
                <a:cubicBezTo>
                  <a:pt x="260844" y="132082"/>
                  <a:pt x="259979" y="127458"/>
                  <a:pt x="262322" y="124529"/>
                </a:cubicBezTo>
                <a:cubicBezTo>
                  <a:pt x="267338" y="118259"/>
                  <a:pt x="276638" y="116199"/>
                  <a:pt x="283670" y="113855"/>
                </a:cubicBezTo>
                <a:cubicBezTo>
                  <a:pt x="291433" y="90565"/>
                  <a:pt x="280651" y="113425"/>
                  <a:pt x="297902" y="99623"/>
                </a:cubicBezTo>
                <a:cubicBezTo>
                  <a:pt x="301241" y="96952"/>
                  <a:pt x="301732" y="91687"/>
                  <a:pt x="305017" y="88949"/>
                </a:cubicBezTo>
                <a:cubicBezTo>
                  <a:pt x="316121" y="79695"/>
                  <a:pt x="318801" y="83836"/>
                  <a:pt x="329923" y="78275"/>
                </a:cubicBezTo>
                <a:cubicBezTo>
                  <a:pt x="333748" y="76363"/>
                  <a:pt x="336772" y="73071"/>
                  <a:pt x="340597" y="71159"/>
                </a:cubicBezTo>
                <a:cubicBezTo>
                  <a:pt x="343952" y="69482"/>
                  <a:pt x="347535" y="67931"/>
                  <a:pt x="351271" y="67601"/>
                </a:cubicBezTo>
                <a:cubicBezTo>
                  <a:pt x="387971" y="64363"/>
                  <a:pt x="424802" y="62857"/>
                  <a:pt x="461568" y="60485"/>
                </a:cubicBezTo>
                <a:cubicBezTo>
                  <a:pt x="465126" y="59299"/>
                  <a:pt x="471902" y="60662"/>
                  <a:pt x="472242" y="56927"/>
                </a:cubicBezTo>
                <a:cubicBezTo>
                  <a:pt x="475981" y="15794"/>
                  <a:pt x="465356" y="33404"/>
                  <a:pt x="461568" y="10674"/>
                </a:cubicBezTo>
                <a:cubicBezTo>
                  <a:pt x="460983" y="7164"/>
                  <a:pt x="461568" y="3558"/>
                  <a:pt x="461568" y="0"/>
                </a:cubicBez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748224" y="628022"/>
            <a:ext cx="4320791" cy="600246"/>
          </a:xfrm>
          <a:custGeom>
            <a:avLst/>
            <a:gdLst>
              <a:gd name="connsiteX0" fmla="*/ 0 w 4320791"/>
              <a:gd name="connsiteY0" fmla="*/ 195943 h 600246"/>
              <a:gd name="connsiteX1" fmla="*/ 0 w 4320791"/>
              <a:gd name="connsiteY1" fmla="*/ 195943 h 600246"/>
              <a:gd name="connsiteX2" fmla="*/ 35169 w 4320791"/>
              <a:gd name="connsiteY2" fmla="*/ 165798 h 600246"/>
              <a:gd name="connsiteX3" fmla="*/ 75363 w 4320791"/>
              <a:gd name="connsiteY3" fmla="*/ 155749 h 600246"/>
              <a:gd name="connsiteX4" fmla="*/ 95460 w 4320791"/>
              <a:gd name="connsiteY4" fmla="*/ 145701 h 600246"/>
              <a:gd name="connsiteX5" fmla="*/ 110532 w 4320791"/>
              <a:gd name="connsiteY5" fmla="*/ 140677 h 600246"/>
              <a:gd name="connsiteX6" fmla="*/ 125605 w 4320791"/>
              <a:gd name="connsiteY6" fmla="*/ 130629 h 600246"/>
              <a:gd name="connsiteX7" fmla="*/ 155750 w 4320791"/>
              <a:gd name="connsiteY7" fmla="*/ 125604 h 600246"/>
              <a:gd name="connsiteX8" fmla="*/ 185895 w 4320791"/>
              <a:gd name="connsiteY8" fmla="*/ 115556 h 600246"/>
              <a:gd name="connsiteX9" fmla="*/ 200967 w 4320791"/>
              <a:gd name="connsiteY9" fmla="*/ 120580 h 600246"/>
              <a:gd name="connsiteX10" fmla="*/ 211016 w 4320791"/>
              <a:gd name="connsiteY10" fmla="*/ 150725 h 600246"/>
              <a:gd name="connsiteX11" fmla="*/ 221064 w 4320791"/>
              <a:gd name="connsiteY11" fmla="*/ 160774 h 600246"/>
              <a:gd name="connsiteX12" fmla="*/ 236136 w 4320791"/>
              <a:gd name="connsiteY12" fmla="*/ 190919 h 600246"/>
              <a:gd name="connsiteX13" fmla="*/ 251209 w 4320791"/>
              <a:gd name="connsiteY13" fmla="*/ 216040 h 600246"/>
              <a:gd name="connsiteX14" fmla="*/ 256233 w 4320791"/>
              <a:gd name="connsiteY14" fmla="*/ 236136 h 600246"/>
              <a:gd name="connsiteX15" fmla="*/ 266281 w 4320791"/>
              <a:gd name="connsiteY15" fmla="*/ 251209 h 600246"/>
              <a:gd name="connsiteX16" fmla="*/ 271306 w 4320791"/>
              <a:gd name="connsiteY16" fmla="*/ 266281 h 600246"/>
              <a:gd name="connsiteX17" fmla="*/ 281354 w 4320791"/>
              <a:gd name="connsiteY17" fmla="*/ 286378 h 600246"/>
              <a:gd name="connsiteX18" fmla="*/ 301451 w 4320791"/>
              <a:gd name="connsiteY18" fmla="*/ 326571 h 600246"/>
              <a:gd name="connsiteX19" fmla="*/ 316523 w 4320791"/>
              <a:gd name="connsiteY19" fmla="*/ 336620 h 600246"/>
              <a:gd name="connsiteX20" fmla="*/ 331596 w 4320791"/>
              <a:gd name="connsiteY20" fmla="*/ 361741 h 600246"/>
              <a:gd name="connsiteX21" fmla="*/ 346668 w 4320791"/>
              <a:gd name="connsiteY21" fmla="*/ 366765 h 600246"/>
              <a:gd name="connsiteX22" fmla="*/ 351692 w 4320791"/>
              <a:gd name="connsiteY22" fmla="*/ 381837 h 600246"/>
              <a:gd name="connsiteX23" fmla="*/ 411983 w 4320791"/>
              <a:gd name="connsiteY23" fmla="*/ 396910 h 600246"/>
              <a:gd name="connsiteX24" fmla="*/ 442128 w 4320791"/>
              <a:gd name="connsiteY24" fmla="*/ 406958 h 600246"/>
              <a:gd name="connsiteX25" fmla="*/ 482321 w 4320791"/>
              <a:gd name="connsiteY25" fmla="*/ 406958 h 600246"/>
              <a:gd name="connsiteX26" fmla="*/ 542611 w 4320791"/>
              <a:gd name="connsiteY26" fmla="*/ 396910 h 600246"/>
              <a:gd name="connsiteX27" fmla="*/ 557684 w 4320791"/>
              <a:gd name="connsiteY27" fmla="*/ 386862 h 600246"/>
              <a:gd name="connsiteX28" fmla="*/ 653143 w 4320791"/>
              <a:gd name="connsiteY28" fmla="*/ 396910 h 600246"/>
              <a:gd name="connsiteX29" fmla="*/ 688312 w 4320791"/>
              <a:gd name="connsiteY29" fmla="*/ 411982 h 600246"/>
              <a:gd name="connsiteX30" fmla="*/ 708409 w 4320791"/>
              <a:gd name="connsiteY30" fmla="*/ 401934 h 600246"/>
              <a:gd name="connsiteX31" fmla="*/ 723481 w 4320791"/>
              <a:gd name="connsiteY31" fmla="*/ 396910 h 600246"/>
              <a:gd name="connsiteX32" fmla="*/ 778747 w 4320791"/>
              <a:gd name="connsiteY32" fmla="*/ 366765 h 600246"/>
              <a:gd name="connsiteX33" fmla="*/ 879231 w 4320791"/>
              <a:gd name="connsiteY33" fmla="*/ 351692 h 600246"/>
              <a:gd name="connsiteX34" fmla="*/ 894303 w 4320791"/>
              <a:gd name="connsiteY34" fmla="*/ 341644 h 600246"/>
              <a:gd name="connsiteX35" fmla="*/ 939521 w 4320791"/>
              <a:gd name="connsiteY35" fmla="*/ 331596 h 600246"/>
              <a:gd name="connsiteX36" fmla="*/ 964642 w 4320791"/>
              <a:gd name="connsiteY36" fmla="*/ 336620 h 600246"/>
              <a:gd name="connsiteX37" fmla="*/ 974690 w 4320791"/>
              <a:gd name="connsiteY37" fmla="*/ 356716 h 600246"/>
              <a:gd name="connsiteX38" fmla="*/ 1004835 w 4320791"/>
              <a:gd name="connsiteY38" fmla="*/ 381837 h 600246"/>
              <a:gd name="connsiteX39" fmla="*/ 1034980 w 4320791"/>
              <a:gd name="connsiteY39" fmla="*/ 406958 h 600246"/>
              <a:gd name="connsiteX40" fmla="*/ 1065125 w 4320791"/>
              <a:gd name="connsiteY40" fmla="*/ 427055 h 600246"/>
              <a:gd name="connsiteX41" fmla="*/ 1075174 w 4320791"/>
              <a:gd name="connsiteY41" fmla="*/ 437103 h 600246"/>
              <a:gd name="connsiteX42" fmla="*/ 1090246 w 4320791"/>
              <a:gd name="connsiteY42" fmla="*/ 442127 h 600246"/>
              <a:gd name="connsiteX43" fmla="*/ 1130440 w 4320791"/>
              <a:gd name="connsiteY43" fmla="*/ 462224 h 600246"/>
              <a:gd name="connsiteX44" fmla="*/ 1180681 w 4320791"/>
              <a:gd name="connsiteY44" fmla="*/ 477297 h 600246"/>
              <a:gd name="connsiteX45" fmla="*/ 1195754 w 4320791"/>
              <a:gd name="connsiteY45" fmla="*/ 487345 h 600246"/>
              <a:gd name="connsiteX46" fmla="*/ 1210827 w 4320791"/>
              <a:gd name="connsiteY46" fmla="*/ 502418 h 600246"/>
              <a:gd name="connsiteX47" fmla="*/ 1225899 w 4320791"/>
              <a:gd name="connsiteY47" fmla="*/ 507442 h 600246"/>
              <a:gd name="connsiteX48" fmla="*/ 1245996 w 4320791"/>
              <a:gd name="connsiteY48" fmla="*/ 532563 h 600246"/>
              <a:gd name="connsiteX49" fmla="*/ 1266092 w 4320791"/>
              <a:gd name="connsiteY49" fmla="*/ 537587 h 600246"/>
              <a:gd name="connsiteX50" fmla="*/ 1376624 w 4320791"/>
              <a:gd name="connsiteY50" fmla="*/ 522514 h 600246"/>
              <a:gd name="connsiteX51" fmla="*/ 1597688 w 4320791"/>
              <a:gd name="connsiteY51" fmla="*/ 537587 h 600246"/>
              <a:gd name="connsiteX52" fmla="*/ 1612761 w 4320791"/>
              <a:gd name="connsiteY52" fmla="*/ 552659 h 600246"/>
              <a:gd name="connsiteX53" fmla="*/ 1617785 w 4320791"/>
              <a:gd name="connsiteY53" fmla="*/ 567732 h 600246"/>
              <a:gd name="connsiteX54" fmla="*/ 1642906 w 4320791"/>
              <a:gd name="connsiteY54" fmla="*/ 572756 h 600246"/>
              <a:gd name="connsiteX55" fmla="*/ 1657978 w 4320791"/>
              <a:gd name="connsiteY55" fmla="*/ 582804 h 600246"/>
              <a:gd name="connsiteX56" fmla="*/ 1663002 w 4320791"/>
              <a:gd name="connsiteY56" fmla="*/ 597877 h 600246"/>
              <a:gd name="connsiteX57" fmla="*/ 1678075 w 4320791"/>
              <a:gd name="connsiteY57" fmla="*/ 592853 h 600246"/>
              <a:gd name="connsiteX58" fmla="*/ 1743389 w 4320791"/>
              <a:gd name="connsiteY58" fmla="*/ 587829 h 600246"/>
              <a:gd name="connsiteX59" fmla="*/ 1753438 w 4320791"/>
              <a:gd name="connsiteY59" fmla="*/ 562708 h 600246"/>
              <a:gd name="connsiteX60" fmla="*/ 1773534 w 4320791"/>
              <a:gd name="connsiteY60" fmla="*/ 557683 h 600246"/>
              <a:gd name="connsiteX61" fmla="*/ 1788607 w 4320791"/>
              <a:gd name="connsiteY61" fmla="*/ 552659 h 600246"/>
              <a:gd name="connsiteX62" fmla="*/ 1798655 w 4320791"/>
              <a:gd name="connsiteY62" fmla="*/ 537587 h 600246"/>
              <a:gd name="connsiteX63" fmla="*/ 1818752 w 4320791"/>
              <a:gd name="connsiteY63" fmla="*/ 512466 h 600246"/>
              <a:gd name="connsiteX64" fmla="*/ 1823776 w 4320791"/>
              <a:gd name="connsiteY64" fmla="*/ 497393 h 600246"/>
              <a:gd name="connsiteX65" fmla="*/ 1838849 w 4320791"/>
              <a:gd name="connsiteY65" fmla="*/ 492369 h 600246"/>
              <a:gd name="connsiteX66" fmla="*/ 1853921 w 4320791"/>
              <a:gd name="connsiteY66" fmla="*/ 482321 h 600246"/>
              <a:gd name="connsiteX67" fmla="*/ 1899139 w 4320791"/>
              <a:gd name="connsiteY67" fmla="*/ 467248 h 600246"/>
              <a:gd name="connsiteX68" fmla="*/ 1914211 w 4320791"/>
              <a:gd name="connsiteY68" fmla="*/ 462224 h 600246"/>
              <a:gd name="connsiteX69" fmla="*/ 1929284 w 4320791"/>
              <a:gd name="connsiteY69" fmla="*/ 472273 h 600246"/>
              <a:gd name="connsiteX70" fmla="*/ 1959429 w 4320791"/>
              <a:gd name="connsiteY70" fmla="*/ 487345 h 600246"/>
              <a:gd name="connsiteX71" fmla="*/ 1999622 w 4320791"/>
              <a:gd name="connsiteY71" fmla="*/ 467248 h 600246"/>
              <a:gd name="connsiteX72" fmla="*/ 2009671 w 4320791"/>
              <a:gd name="connsiteY72" fmla="*/ 442127 h 600246"/>
              <a:gd name="connsiteX73" fmla="*/ 2024743 w 4320791"/>
              <a:gd name="connsiteY73" fmla="*/ 411982 h 600246"/>
              <a:gd name="connsiteX74" fmla="*/ 2059912 w 4320791"/>
              <a:gd name="connsiteY74" fmla="*/ 396910 h 600246"/>
              <a:gd name="connsiteX75" fmla="*/ 2105130 w 4320791"/>
              <a:gd name="connsiteY75" fmla="*/ 411982 h 600246"/>
              <a:gd name="connsiteX76" fmla="*/ 2120202 w 4320791"/>
              <a:gd name="connsiteY76" fmla="*/ 422031 h 600246"/>
              <a:gd name="connsiteX77" fmla="*/ 2135275 w 4320791"/>
              <a:gd name="connsiteY77" fmla="*/ 427055 h 600246"/>
              <a:gd name="connsiteX78" fmla="*/ 2180492 w 4320791"/>
              <a:gd name="connsiteY78" fmla="*/ 442127 h 600246"/>
              <a:gd name="connsiteX79" fmla="*/ 2250831 w 4320791"/>
              <a:gd name="connsiteY79" fmla="*/ 432079 h 600246"/>
              <a:gd name="connsiteX80" fmla="*/ 2270928 w 4320791"/>
              <a:gd name="connsiteY80" fmla="*/ 427055 h 600246"/>
              <a:gd name="connsiteX81" fmla="*/ 2376435 w 4320791"/>
              <a:gd name="connsiteY81" fmla="*/ 417007 h 600246"/>
              <a:gd name="connsiteX82" fmla="*/ 2381460 w 4320791"/>
              <a:gd name="connsiteY82" fmla="*/ 361741 h 600246"/>
              <a:gd name="connsiteX83" fmla="*/ 2456822 w 4320791"/>
              <a:gd name="connsiteY83" fmla="*/ 351692 h 600246"/>
              <a:gd name="connsiteX84" fmla="*/ 2471895 w 4320791"/>
              <a:gd name="connsiteY84" fmla="*/ 346668 h 600246"/>
              <a:gd name="connsiteX85" fmla="*/ 2486967 w 4320791"/>
              <a:gd name="connsiteY85" fmla="*/ 336620 h 600246"/>
              <a:gd name="connsiteX86" fmla="*/ 2517112 w 4320791"/>
              <a:gd name="connsiteY86" fmla="*/ 326571 h 600246"/>
              <a:gd name="connsiteX87" fmla="*/ 2527161 w 4320791"/>
              <a:gd name="connsiteY87" fmla="*/ 316523 h 600246"/>
              <a:gd name="connsiteX88" fmla="*/ 2537209 w 4320791"/>
              <a:gd name="connsiteY88" fmla="*/ 301451 h 600246"/>
              <a:gd name="connsiteX89" fmla="*/ 2552281 w 4320791"/>
              <a:gd name="connsiteY89" fmla="*/ 296426 h 600246"/>
              <a:gd name="connsiteX90" fmla="*/ 2567354 w 4320791"/>
              <a:gd name="connsiteY90" fmla="*/ 271305 h 600246"/>
              <a:gd name="connsiteX91" fmla="*/ 2582427 w 4320791"/>
              <a:gd name="connsiteY91" fmla="*/ 266281 h 600246"/>
              <a:gd name="connsiteX92" fmla="*/ 2607547 w 4320791"/>
              <a:gd name="connsiteY92" fmla="*/ 241160 h 600246"/>
              <a:gd name="connsiteX93" fmla="*/ 2622620 w 4320791"/>
              <a:gd name="connsiteY93" fmla="*/ 231112 h 600246"/>
              <a:gd name="connsiteX94" fmla="*/ 2632668 w 4320791"/>
              <a:gd name="connsiteY94" fmla="*/ 200967 h 600246"/>
              <a:gd name="connsiteX95" fmla="*/ 2662813 w 4320791"/>
              <a:gd name="connsiteY95" fmla="*/ 185894 h 600246"/>
              <a:gd name="connsiteX96" fmla="*/ 2677886 w 4320791"/>
              <a:gd name="connsiteY96" fmla="*/ 110532 h 600246"/>
              <a:gd name="connsiteX97" fmla="*/ 2682910 w 4320791"/>
              <a:gd name="connsiteY97" fmla="*/ 95459 h 600246"/>
              <a:gd name="connsiteX98" fmla="*/ 2697983 w 4320791"/>
              <a:gd name="connsiteY98" fmla="*/ 90435 h 600246"/>
              <a:gd name="connsiteX99" fmla="*/ 2813539 w 4320791"/>
              <a:gd name="connsiteY99" fmla="*/ 100483 h 600246"/>
              <a:gd name="connsiteX100" fmla="*/ 2858756 w 4320791"/>
              <a:gd name="connsiteY100" fmla="*/ 105508 h 600246"/>
              <a:gd name="connsiteX101" fmla="*/ 2873829 w 4320791"/>
              <a:gd name="connsiteY101" fmla="*/ 115556 h 600246"/>
              <a:gd name="connsiteX102" fmla="*/ 2888901 w 4320791"/>
              <a:gd name="connsiteY102" fmla="*/ 120580 h 600246"/>
              <a:gd name="connsiteX103" fmla="*/ 2903974 w 4320791"/>
              <a:gd name="connsiteY103" fmla="*/ 130629 h 600246"/>
              <a:gd name="connsiteX104" fmla="*/ 3064747 w 4320791"/>
              <a:gd name="connsiteY104" fmla="*/ 125604 h 600246"/>
              <a:gd name="connsiteX105" fmla="*/ 3079820 w 4320791"/>
              <a:gd name="connsiteY105" fmla="*/ 110532 h 600246"/>
              <a:gd name="connsiteX106" fmla="*/ 3094892 w 4320791"/>
              <a:gd name="connsiteY106" fmla="*/ 105508 h 600246"/>
              <a:gd name="connsiteX107" fmla="*/ 3130062 w 4320791"/>
              <a:gd name="connsiteY107" fmla="*/ 90435 h 600246"/>
              <a:gd name="connsiteX108" fmla="*/ 3145134 w 4320791"/>
              <a:gd name="connsiteY108" fmla="*/ 80387 h 600246"/>
              <a:gd name="connsiteX109" fmla="*/ 3190352 w 4320791"/>
              <a:gd name="connsiteY109" fmla="*/ 70338 h 600246"/>
              <a:gd name="connsiteX110" fmla="*/ 3205424 w 4320791"/>
              <a:gd name="connsiteY110" fmla="*/ 60290 h 600246"/>
              <a:gd name="connsiteX111" fmla="*/ 3336053 w 4320791"/>
              <a:gd name="connsiteY111" fmla="*/ 50242 h 600246"/>
              <a:gd name="connsiteX112" fmla="*/ 3516923 w 4320791"/>
              <a:gd name="connsiteY112" fmla="*/ 70338 h 600246"/>
              <a:gd name="connsiteX113" fmla="*/ 3612383 w 4320791"/>
              <a:gd name="connsiteY113" fmla="*/ 60290 h 600246"/>
              <a:gd name="connsiteX114" fmla="*/ 3692769 w 4320791"/>
              <a:gd name="connsiteY114" fmla="*/ 0 h 600246"/>
              <a:gd name="connsiteX115" fmla="*/ 3888712 w 4320791"/>
              <a:gd name="connsiteY115" fmla="*/ 20097 h 600246"/>
              <a:gd name="connsiteX116" fmla="*/ 4054510 w 4320791"/>
              <a:gd name="connsiteY116" fmla="*/ 80387 h 600246"/>
              <a:gd name="connsiteX117" fmla="*/ 4195187 w 4320791"/>
              <a:gd name="connsiteY117" fmla="*/ 90435 h 600246"/>
              <a:gd name="connsiteX118" fmla="*/ 4320791 w 4320791"/>
              <a:gd name="connsiteY118" fmla="*/ 165798 h 60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320791" h="600246">
                <a:moveTo>
                  <a:pt x="0" y="195943"/>
                </a:moveTo>
                <a:lnTo>
                  <a:pt x="0" y="195943"/>
                </a:lnTo>
                <a:cubicBezTo>
                  <a:pt x="11723" y="185895"/>
                  <a:pt x="22520" y="174652"/>
                  <a:pt x="35169" y="165798"/>
                </a:cubicBezTo>
                <a:cubicBezTo>
                  <a:pt x="41347" y="161474"/>
                  <a:pt x="72455" y="156331"/>
                  <a:pt x="75363" y="155749"/>
                </a:cubicBezTo>
                <a:cubicBezTo>
                  <a:pt x="82062" y="152400"/>
                  <a:pt x="88576" y="148651"/>
                  <a:pt x="95460" y="145701"/>
                </a:cubicBezTo>
                <a:cubicBezTo>
                  <a:pt x="100328" y="143615"/>
                  <a:pt x="105795" y="143045"/>
                  <a:pt x="110532" y="140677"/>
                </a:cubicBezTo>
                <a:cubicBezTo>
                  <a:pt x="115933" y="137977"/>
                  <a:pt x="119877" y="132539"/>
                  <a:pt x="125605" y="130629"/>
                </a:cubicBezTo>
                <a:cubicBezTo>
                  <a:pt x="135269" y="127408"/>
                  <a:pt x="145867" y="128075"/>
                  <a:pt x="155750" y="125604"/>
                </a:cubicBezTo>
                <a:cubicBezTo>
                  <a:pt x="166026" y="123035"/>
                  <a:pt x="175847" y="118905"/>
                  <a:pt x="185895" y="115556"/>
                </a:cubicBezTo>
                <a:cubicBezTo>
                  <a:pt x="190919" y="117231"/>
                  <a:pt x="197889" y="116271"/>
                  <a:pt x="200967" y="120580"/>
                </a:cubicBezTo>
                <a:cubicBezTo>
                  <a:pt x="207123" y="129199"/>
                  <a:pt x="203527" y="143235"/>
                  <a:pt x="211016" y="150725"/>
                </a:cubicBezTo>
                <a:lnTo>
                  <a:pt x="221064" y="160774"/>
                </a:lnTo>
                <a:cubicBezTo>
                  <a:pt x="233689" y="198650"/>
                  <a:pt x="216660" y="151969"/>
                  <a:pt x="236136" y="190919"/>
                </a:cubicBezTo>
                <a:cubicBezTo>
                  <a:pt x="249180" y="217006"/>
                  <a:pt x="231584" y="196413"/>
                  <a:pt x="251209" y="216040"/>
                </a:cubicBezTo>
                <a:cubicBezTo>
                  <a:pt x="252884" y="222739"/>
                  <a:pt x="253513" y="229789"/>
                  <a:pt x="256233" y="236136"/>
                </a:cubicBezTo>
                <a:cubicBezTo>
                  <a:pt x="258612" y="241686"/>
                  <a:pt x="263580" y="245808"/>
                  <a:pt x="266281" y="251209"/>
                </a:cubicBezTo>
                <a:cubicBezTo>
                  <a:pt x="268649" y="255946"/>
                  <a:pt x="269220" y="261413"/>
                  <a:pt x="271306" y="266281"/>
                </a:cubicBezTo>
                <a:cubicBezTo>
                  <a:pt x="274256" y="273165"/>
                  <a:pt x="278573" y="279424"/>
                  <a:pt x="281354" y="286378"/>
                </a:cubicBezTo>
                <a:cubicBezTo>
                  <a:pt x="291684" y="312205"/>
                  <a:pt x="284456" y="312975"/>
                  <a:pt x="301451" y="326571"/>
                </a:cubicBezTo>
                <a:cubicBezTo>
                  <a:pt x="306166" y="330343"/>
                  <a:pt x="311499" y="333270"/>
                  <a:pt x="316523" y="336620"/>
                </a:cubicBezTo>
                <a:cubicBezTo>
                  <a:pt x="320475" y="348476"/>
                  <a:pt x="320101" y="354844"/>
                  <a:pt x="331596" y="361741"/>
                </a:cubicBezTo>
                <a:cubicBezTo>
                  <a:pt x="336137" y="364466"/>
                  <a:pt x="341644" y="365090"/>
                  <a:pt x="346668" y="366765"/>
                </a:cubicBezTo>
                <a:cubicBezTo>
                  <a:pt x="348343" y="371789"/>
                  <a:pt x="347383" y="378759"/>
                  <a:pt x="351692" y="381837"/>
                </a:cubicBezTo>
                <a:cubicBezTo>
                  <a:pt x="366415" y="392353"/>
                  <a:pt x="395517" y="392794"/>
                  <a:pt x="411983" y="396910"/>
                </a:cubicBezTo>
                <a:cubicBezTo>
                  <a:pt x="422259" y="399479"/>
                  <a:pt x="432080" y="403609"/>
                  <a:pt x="442128" y="406958"/>
                </a:cubicBezTo>
                <a:cubicBezTo>
                  <a:pt x="488061" y="383991"/>
                  <a:pt x="436386" y="403130"/>
                  <a:pt x="482321" y="406958"/>
                </a:cubicBezTo>
                <a:cubicBezTo>
                  <a:pt x="499962" y="408428"/>
                  <a:pt x="524453" y="401449"/>
                  <a:pt x="542611" y="396910"/>
                </a:cubicBezTo>
                <a:cubicBezTo>
                  <a:pt x="547635" y="393561"/>
                  <a:pt x="551657" y="387239"/>
                  <a:pt x="557684" y="386862"/>
                </a:cubicBezTo>
                <a:cubicBezTo>
                  <a:pt x="587239" y="385015"/>
                  <a:pt x="622880" y="391866"/>
                  <a:pt x="653143" y="396910"/>
                </a:cubicBezTo>
                <a:cubicBezTo>
                  <a:pt x="663209" y="403620"/>
                  <a:pt x="674653" y="413689"/>
                  <a:pt x="688312" y="411982"/>
                </a:cubicBezTo>
                <a:cubicBezTo>
                  <a:pt x="695744" y="411053"/>
                  <a:pt x="701525" y="404884"/>
                  <a:pt x="708409" y="401934"/>
                </a:cubicBezTo>
                <a:cubicBezTo>
                  <a:pt x="713277" y="399848"/>
                  <a:pt x="718457" y="398585"/>
                  <a:pt x="723481" y="396910"/>
                </a:cubicBezTo>
                <a:cubicBezTo>
                  <a:pt x="755805" y="364586"/>
                  <a:pt x="736921" y="373736"/>
                  <a:pt x="778747" y="366765"/>
                </a:cubicBezTo>
                <a:cubicBezTo>
                  <a:pt x="811665" y="333847"/>
                  <a:pt x="774374" y="366671"/>
                  <a:pt x="879231" y="351692"/>
                </a:cubicBezTo>
                <a:cubicBezTo>
                  <a:pt x="885208" y="350838"/>
                  <a:pt x="888753" y="344022"/>
                  <a:pt x="894303" y="341644"/>
                </a:cubicBezTo>
                <a:cubicBezTo>
                  <a:pt x="900511" y="338983"/>
                  <a:pt x="935051" y="332490"/>
                  <a:pt x="939521" y="331596"/>
                </a:cubicBezTo>
                <a:cubicBezTo>
                  <a:pt x="947895" y="333271"/>
                  <a:pt x="957693" y="331657"/>
                  <a:pt x="964642" y="336620"/>
                </a:cubicBezTo>
                <a:cubicBezTo>
                  <a:pt x="970736" y="340973"/>
                  <a:pt x="970337" y="350622"/>
                  <a:pt x="974690" y="356716"/>
                </a:cubicBezTo>
                <a:cubicBezTo>
                  <a:pt x="987642" y="374849"/>
                  <a:pt x="989281" y="368875"/>
                  <a:pt x="1004835" y="381837"/>
                </a:cubicBezTo>
                <a:cubicBezTo>
                  <a:pt x="1043519" y="414074"/>
                  <a:pt x="997560" y="382011"/>
                  <a:pt x="1034980" y="406958"/>
                </a:cubicBezTo>
                <a:cubicBezTo>
                  <a:pt x="1044377" y="435145"/>
                  <a:pt x="1032117" y="412909"/>
                  <a:pt x="1065125" y="427055"/>
                </a:cubicBezTo>
                <a:cubicBezTo>
                  <a:pt x="1069479" y="428921"/>
                  <a:pt x="1071112" y="434666"/>
                  <a:pt x="1075174" y="437103"/>
                </a:cubicBezTo>
                <a:cubicBezTo>
                  <a:pt x="1079715" y="439828"/>
                  <a:pt x="1085222" y="440452"/>
                  <a:pt x="1090246" y="442127"/>
                </a:cubicBezTo>
                <a:cubicBezTo>
                  <a:pt x="1107315" y="459196"/>
                  <a:pt x="1096850" y="451727"/>
                  <a:pt x="1130440" y="462224"/>
                </a:cubicBezTo>
                <a:cubicBezTo>
                  <a:pt x="1147129" y="467439"/>
                  <a:pt x="1180681" y="477297"/>
                  <a:pt x="1180681" y="477297"/>
                </a:cubicBezTo>
                <a:cubicBezTo>
                  <a:pt x="1185705" y="480646"/>
                  <a:pt x="1191115" y="483479"/>
                  <a:pt x="1195754" y="487345"/>
                </a:cubicBezTo>
                <a:cubicBezTo>
                  <a:pt x="1201213" y="491894"/>
                  <a:pt x="1204915" y="498477"/>
                  <a:pt x="1210827" y="502418"/>
                </a:cubicBezTo>
                <a:cubicBezTo>
                  <a:pt x="1215233" y="505356"/>
                  <a:pt x="1220875" y="505767"/>
                  <a:pt x="1225899" y="507442"/>
                </a:cubicBezTo>
                <a:cubicBezTo>
                  <a:pt x="1229449" y="512768"/>
                  <a:pt x="1238837" y="528983"/>
                  <a:pt x="1245996" y="532563"/>
                </a:cubicBezTo>
                <a:cubicBezTo>
                  <a:pt x="1252172" y="535651"/>
                  <a:pt x="1259393" y="535912"/>
                  <a:pt x="1266092" y="537587"/>
                </a:cubicBezTo>
                <a:cubicBezTo>
                  <a:pt x="1302936" y="532563"/>
                  <a:pt x="1339557" y="519548"/>
                  <a:pt x="1376624" y="522514"/>
                </a:cubicBezTo>
                <a:cubicBezTo>
                  <a:pt x="1533991" y="535104"/>
                  <a:pt x="1460285" y="530355"/>
                  <a:pt x="1597688" y="537587"/>
                </a:cubicBezTo>
                <a:cubicBezTo>
                  <a:pt x="1602712" y="542611"/>
                  <a:pt x="1608820" y="546747"/>
                  <a:pt x="1612761" y="552659"/>
                </a:cubicBezTo>
                <a:cubicBezTo>
                  <a:pt x="1615699" y="557066"/>
                  <a:pt x="1613378" y="564794"/>
                  <a:pt x="1617785" y="567732"/>
                </a:cubicBezTo>
                <a:cubicBezTo>
                  <a:pt x="1624890" y="572469"/>
                  <a:pt x="1634532" y="571081"/>
                  <a:pt x="1642906" y="572756"/>
                </a:cubicBezTo>
                <a:cubicBezTo>
                  <a:pt x="1647930" y="576105"/>
                  <a:pt x="1654206" y="578089"/>
                  <a:pt x="1657978" y="582804"/>
                </a:cubicBezTo>
                <a:cubicBezTo>
                  <a:pt x="1661286" y="586940"/>
                  <a:pt x="1658265" y="595508"/>
                  <a:pt x="1663002" y="597877"/>
                </a:cubicBezTo>
                <a:cubicBezTo>
                  <a:pt x="1667739" y="600246"/>
                  <a:pt x="1672820" y="593510"/>
                  <a:pt x="1678075" y="592853"/>
                </a:cubicBezTo>
                <a:cubicBezTo>
                  <a:pt x="1699742" y="590145"/>
                  <a:pt x="1721618" y="589504"/>
                  <a:pt x="1743389" y="587829"/>
                </a:cubicBezTo>
                <a:cubicBezTo>
                  <a:pt x="1746739" y="579455"/>
                  <a:pt x="1747061" y="569085"/>
                  <a:pt x="1753438" y="562708"/>
                </a:cubicBezTo>
                <a:cubicBezTo>
                  <a:pt x="1758320" y="557825"/>
                  <a:pt x="1766895" y="559580"/>
                  <a:pt x="1773534" y="557683"/>
                </a:cubicBezTo>
                <a:cubicBezTo>
                  <a:pt x="1778626" y="556228"/>
                  <a:pt x="1783583" y="554334"/>
                  <a:pt x="1788607" y="552659"/>
                </a:cubicBezTo>
                <a:cubicBezTo>
                  <a:pt x="1791956" y="547635"/>
                  <a:pt x="1794883" y="542302"/>
                  <a:pt x="1798655" y="537587"/>
                </a:cubicBezTo>
                <a:cubicBezTo>
                  <a:pt x="1827299" y="501781"/>
                  <a:pt x="1787813" y="558869"/>
                  <a:pt x="1818752" y="512466"/>
                </a:cubicBezTo>
                <a:cubicBezTo>
                  <a:pt x="1820427" y="507442"/>
                  <a:pt x="1820031" y="501138"/>
                  <a:pt x="1823776" y="497393"/>
                </a:cubicBezTo>
                <a:cubicBezTo>
                  <a:pt x="1827521" y="493648"/>
                  <a:pt x="1834112" y="494737"/>
                  <a:pt x="1838849" y="492369"/>
                </a:cubicBezTo>
                <a:cubicBezTo>
                  <a:pt x="1844250" y="489669"/>
                  <a:pt x="1848347" y="484643"/>
                  <a:pt x="1853921" y="482321"/>
                </a:cubicBezTo>
                <a:cubicBezTo>
                  <a:pt x="1868587" y="476210"/>
                  <a:pt x="1884066" y="472272"/>
                  <a:pt x="1899139" y="467248"/>
                </a:cubicBezTo>
                <a:lnTo>
                  <a:pt x="1914211" y="462224"/>
                </a:lnTo>
                <a:cubicBezTo>
                  <a:pt x="1919235" y="465574"/>
                  <a:pt x="1923883" y="469572"/>
                  <a:pt x="1929284" y="472273"/>
                </a:cubicBezTo>
                <a:cubicBezTo>
                  <a:pt x="1970895" y="493079"/>
                  <a:pt x="1916221" y="458542"/>
                  <a:pt x="1959429" y="487345"/>
                </a:cubicBezTo>
                <a:cubicBezTo>
                  <a:pt x="1972827" y="480646"/>
                  <a:pt x="1994059" y="481156"/>
                  <a:pt x="1999622" y="467248"/>
                </a:cubicBezTo>
                <a:cubicBezTo>
                  <a:pt x="2002972" y="458874"/>
                  <a:pt x="2006504" y="450572"/>
                  <a:pt x="2009671" y="442127"/>
                </a:cubicBezTo>
                <a:cubicBezTo>
                  <a:pt x="2013724" y="431321"/>
                  <a:pt x="2015043" y="420066"/>
                  <a:pt x="2024743" y="411982"/>
                </a:cubicBezTo>
                <a:cubicBezTo>
                  <a:pt x="2033020" y="405085"/>
                  <a:pt x="2049442" y="400400"/>
                  <a:pt x="2059912" y="396910"/>
                </a:cubicBezTo>
                <a:cubicBezTo>
                  <a:pt x="2127529" y="430717"/>
                  <a:pt x="2027193" y="382754"/>
                  <a:pt x="2105130" y="411982"/>
                </a:cubicBezTo>
                <a:cubicBezTo>
                  <a:pt x="2110784" y="414102"/>
                  <a:pt x="2114801" y="419331"/>
                  <a:pt x="2120202" y="422031"/>
                </a:cubicBezTo>
                <a:cubicBezTo>
                  <a:pt x="2124939" y="424400"/>
                  <a:pt x="2130407" y="424969"/>
                  <a:pt x="2135275" y="427055"/>
                </a:cubicBezTo>
                <a:cubicBezTo>
                  <a:pt x="2171678" y="442655"/>
                  <a:pt x="2138145" y="433658"/>
                  <a:pt x="2180492" y="442127"/>
                </a:cubicBezTo>
                <a:cubicBezTo>
                  <a:pt x="2203938" y="438778"/>
                  <a:pt x="2227469" y="435973"/>
                  <a:pt x="2250831" y="432079"/>
                </a:cubicBezTo>
                <a:cubicBezTo>
                  <a:pt x="2257642" y="430944"/>
                  <a:pt x="2264072" y="427878"/>
                  <a:pt x="2270928" y="427055"/>
                </a:cubicBezTo>
                <a:cubicBezTo>
                  <a:pt x="2306004" y="422846"/>
                  <a:pt x="2341266" y="420356"/>
                  <a:pt x="2376435" y="417007"/>
                </a:cubicBezTo>
                <a:cubicBezTo>
                  <a:pt x="2378110" y="398585"/>
                  <a:pt x="2367103" y="373406"/>
                  <a:pt x="2381460" y="361741"/>
                </a:cubicBezTo>
                <a:cubicBezTo>
                  <a:pt x="2401129" y="345760"/>
                  <a:pt x="2431824" y="355858"/>
                  <a:pt x="2456822" y="351692"/>
                </a:cubicBezTo>
                <a:cubicBezTo>
                  <a:pt x="2462046" y="350821"/>
                  <a:pt x="2466871" y="348343"/>
                  <a:pt x="2471895" y="346668"/>
                </a:cubicBezTo>
                <a:cubicBezTo>
                  <a:pt x="2476919" y="343319"/>
                  <a:pt x="2481449" y="339072"/>
                  <a:pt x="2486967" y="336620"/>
                </a:cubicBezTo>
                <a:cubicBezTo>
                  <a:pt x="2496646" y="332318"/>
                  <a:pt x="2517112" y="326571"/>
                  <a:pt x="2517112" y="326571"/>
                </a:cubicBezTo>
                <a:cubicBezTo>
                  <a:pt x="2520462" y="323222"/>
                  <a:pt x="2524202" y="320222"/>
                  <a:pt x="2527161" y="316523"/>
                </a:cubicBezTo>
                <a:cubicBezTo>
                  <a:pt x="2530933" y="311808"/>
                  <a:pt x="2532494" y="305223"/>
                  <a:pt x="2537209" y="301451"/>
                </a:cubicBezTo>
                <a:cubicBezTo>
                  <a:pt x="2541344" y="298143"/>
                  <a:pt x="2547257" y="298101"/>
                  <a:pt x="2552281" y="296426"/>
                </a:cubicBezTo>
                <a:cubicBezTo>
                  <a:pt x="2556233" y="284572"/>
                  <a:pt x="2555861" y="278201"/>
                  <a:pt x="2567354" y="271305"/>
                </a:cubicBezTo>
                <a:cubicBezTo>
                  <a:pt x="2571895" y="268580"/>
                  <a:pt x="2577403" y="267956"/>
                  <a:pt x="2582427" y="266281"/>
                </a:cubicBezTo>
                <a:cubicBezTo>
                  <a:pt x="2622622" y="239484"/>
                  <a:pt x="2574050" y="274657"/>
                  <a:pt x="2607547" y="241160"/>
                </a:cubicBezTo>
                <a:cubicBezTo>
                  <a:pt x="2611817" y="236890"/>
                  <a:pt x="2617596" y="234461"/>
                  <a:pt x="2622620" y="231112"/>
                </a:cubicBezTo>
                <a:cubicBezTo>
                  <a:pt x="2625969" y="221064"/>
                  <a:pt x="2627054" y="209949"/>
                  <a:pt x="2632668" y="200967"/>
                </a:cubicBezTo>
                <a:cubicBezTo>
                  <a:pt x="2637793" y="192767"/>
                  <a:pt x="2654602" y="188631"/>
                  <a:pt x="2662813" y="185894"/>
                </a:cubicBezTo>
                <a:cubicBezTo>
                  <a:pt x="2667837" y="160773"/>
                  <a:pt x="2669785" y="134836"/>
                  <a:pt x="2677886" y="110532"/>
                </a:cubicBezTo>
                <a:cubicBezTo>
                  <a:pt x="2679561" y="105508"/>
                  <a:pt x="2679165" y="99204"/>
                  <a:pt x="2682910" y="95459"/>
                </a:cubicBezTo>
                <a:cubicBezTo>
                  <a:pt x="2686655" y="91714"/>
                  <a:pt x="2692959" y="92110"/>
                  <a:pt x="2697983" y="90435"/>
                </a:cubicBezTo>
                <a:lnTo>
                  <a:pt x="2813539" y="100483"/>
                </a:lnTo>
                <a:cubicBezTo>
                  <a:pt x="2828638" y="101899"/>
                  <a:pt x="2844044" y="101830"/>
                  <a:pt x="2858756" y="105508"/>
                </a:cubicBezTo>
                <a:cubicBezTo>
                  <a:pt x="2864614" y="106973"/>
                  <a:pt x="2868428" y="112856"/>
                  <a:pt x="2873829" y="115556"/>
                </a:cubicBezTo>
                <a:cubicBezTo>
                  <a:pt x="2878566" y="117924"/>
                  <a:pt x="2883877" y="118905"/>
                  <a:pt x="2888901" y="120580"/>
                </a:cubicBezTo>
                <a:cubicBezTo>
                  <a:pt x="2893925" y="123930"/>
                  <a:pt x="2897991" y="129813"/>
                  <a:pt x="2903974" y="130629"/>
                </a:cubicBezTo>
                <a:cubicBezTo>
                  <a:pt x="2987541" y="142025"/>
                  <a:pt x="2991368" y="136894"/>
                  <a:pt x="3064747" y="125604"/>
                </a:cubicBezTo>
                <a:cubicBezTo>
                  <a:pt x="3069771" y="120580"/>
                  <a:pt x="3073908" y="114473"/>
                  <a:pt x="3079820" y="110532"/>
                </a:cubicBezTo>
                <a:cubicBezTo>
                  <a:pt x="3084226" y="107595"/>
                  <a:pt x="3090024" y="107594"/>
                  <a:pt x="3094892" y="105508"/>
                </a:cubicBezTo>
                <a:cubicBezTo>
                  <a:pt x="3138346" y="86884"/>
                  <a:pt x="3094717" y="102216"/>
                  <a:pt x="3130062" y="90435"/>
                </a:cubicBezTo>
                <a:cubicBezTo>
                  <a:pt x="3135086" y="87086"/>
                  <a:pt x="3139584" y="82765"/>
                  <a:pt x="3145134" y="80387"/>
                </a:cubicBezTo>
                <a:cubicBezTo>
                  <a:pt x="3151338" y="77728"/>
                  <a:pt x="3185887" y="71231"/>
                  <a:pt x="3190352" y="70338"/>
                </a:cubicBezTo>
                <a:lnTo>
                  <a:pt x="3205424" y="60290"/>
                </a:lnTo>
                <a:lnTo>
                  <a:pt x="3336053" y="50242"/>
                </a:lnTo>
                <a:lnTo>
                  <a:pt x="3516923" y="70338"/>
                </a:lnTo>
                <a:lnTo>
                  <a:pt x="3612383" y="60290"/>
                </a:lnTo>
                <a:lnTo>
                  <a:pt x="3692769" y="0"/>
                </a:lnTo>
                <a:lnTo>
                  <a:pt x="3888712" y="20097"/>
                </a:lnTo>
                <a:lnTo>
                  <a:pt x="4054510" y="80387"/>
                </a:lnTo>
                <a:lnTo>
                  <a:pt x="4195187" y="90435"/>
                </a:lnTo>
                <a:lnTo>
                  <a:pt x="4320791" y="165798"/>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16111" y="2026310"/>
            <a:ext cx="510507" cy="1532382"/>
          </a:xfrm>
          <a:custGeom>
            <a:avLst/>
            <a:gdLst>
              <a:gd name="connsiteX0" fmla="*/ 93540 w 510507"/>
              <a:gd name="connsiteY0" fmla="*/ 0 h 1532382"/>
              <a:gd name="connsiteX1" fmla="*/ 93540 w 510507"/>
              <a:gd name="connsiteY1" fmla="*/ 0 h 1532382"/>
              <a:gd name="connsiteX2" fmla="*/ 78910 w 510507"/>
              <a:gd name="connsiteY2" fmla="*/ 226772 h 1532382"/>
              <a:gd name="connsiteX3" fmla="*/ 71595 w 510507"/>
              <a:gd name="connsiteY3" fmla="*/ 248717 h 1532382"/>
              <a:gd name="connsiteX4" fmla="*/ 56964 w 510507"/>
              <a:gd name="connsiteY4" fmla="*/ 270663 h 1532382"/>
              <a:gd name="connsiteX5" fmla="*/ 49649 w 510507"/>
              <a:gd name="connsiteY5" fmla="*/ 292608 h 1532382"/>
              <a:gd name="connsiteX6" fmla="*/ 35019 w 510507"/>
              <a:gd name="connsiteY6" fmla="*/ 314554 h 1532382"/>
              <a:gd name="connsiteX7" fmla="*/ 27703 w 510507"/>
              <a:gd name="connsiteY7" fmla="*/ 343815 h 1532382"/>
              <a:gd name="connsiteX8" fmla="*/ 20388 w 510507"/>
              <a:gd name="connsiteY8" fmla="*/ 365760 h 1532382"/>
              <a:gd name="connsiteX9" fmla="*/ 27703 w 510507"/>
              <a:gd name="connsiteY9" fmla="*/ 555956 h 1532382"/>
              <a:gd name="connsiteX10" fmla="*/ 42334 w 510507"/>
              <a:gd name="connsiteY10" fmla="*/ 651053 h 1532382"/>
              <a:gd name="connsiteX11" fmla="*/ 71595 w 510507"/>
              <a:gd name="connsiteY11" fmla="*/ 811988 h 1532382"/>
              <a:gd name="connsiteX12" fmla="*/ 86225 w 510507"/>
              <a:gd name="connsiteY12" fmla="*/ 833933 h 1532382"/>
              <a:gd name="connsiteX13" fmla="*/ 93540 w 510507"/>
              <a:gd name="connsiteY13" fmla="*/ 855879 h 1532382"/>
              <a:gd name="connsiteX14" fmla="*/ 108171 w 510507"/>
              <a:gd name="connsiteY14" fmla="*/ 870509 h 1532382"/>
              <a:gd name="connsiteX15" fmla="*/ 115486 w 510507"/>
              <a:gd name="connsiteY15" fmla="*/ 892455 h 1532382"/>
              <a:gd name="connsiteX16" fmla="*/ 159377 w 510507"/>
              <a:gd name="connsiteY16" fmla="*/ 907085 h 1532382"/>
              <a:gd name="connsiteX17" fmla="*/ 188638 w 510507"/>
              <a:gd name="connsiteY17" fmla="*/ 943661 h 1532382"/>
              <a:gd name="connsiteX18" fmla="*/ 203268 w 510507"/>
              <a:gd name="connsiteY18" fmla="*/ 1185063 h 1532382"/>
              <a:gd name="connsiteX19" fmla="*/ 210583 w 510507"/>
              <a:gd name="connsiteY19" fmla="*/ 1221639 h 1532382"/>
              <a:gd name="connsiteX20" fmla="*/ 225214 w 510507"/>
              <a:gd name="connsiteY20" fmla="*/ 1250900 h 1532382"/>
              <a:gd name="connsiteX21" fmla="*/ 247159 w 510507"/>
              <a:gd name="connsiteY21" fmla="*/ 1287476 h 1532382"/>
              <a:gd name="connsiteX22" fmla="*/ 254475 w 510507"/>
              <a:gd name="connsiteY22" fmla="*/ 1309421 h 1532382"/>
              <a:gd name="connsiteX23" fmla="*/ 276420 w 510507"/>
              <a:gd name="connsiteY23" fmla="*/ 1316736 h 1532382"/>
              <a:gd name="connsiteX24" fmla="*/ 283735 w 510507"/>
              <a:gd name="connsiteY24" fmla="*/ 1345997 h 1532382"/>
              <a:gd name="connsiteX25" fmla="*/ 320311 w 510507"/>
              <a:gd name="connsiteY25" fmla="*/ 1382573 h 1532382"/>
              <a:gd name="connsiteX26" fmla="*/ 327627 w 510507"/>
              <a:gd name="connsiteY26" fmla="*/ 1404519 h 1532382"/>
              <a:gd name="connsiteX27" fmla="*/ 342257 w 510507"/>
              <a:gd name="connsiteY27" fmla="*/ 1426464 h 1532382"/>
              <a:gd name="connsiteX28" fmla="*/ 349572 w 510507"/>
              <a:gd name="connsiteY28" fmla="*/ 1455725 h 1532382"/>
              <a:gd name="connsiteX29" fmla="*/ 393463 w 510507"/>
              <a:gd name="connsiteY29" fmla="*/ 1499616 h 1532382"/>
              <a:gd name="connsiteX30" fmla="*/ 430039 w 510507"/>
              <a:gd name="connsiteY30" fmla="*/ 1506932 h 1532382"/>
              <a:gd name="connsiteX31" fmla="*/ 510507 w 510507"/>
              <a:gd name="connsiteY31" fmla="*/ 1521562 h 153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0507" h="1532382">
                <a:moveTo>
                  <a:pt x="93540" y="0"/>
                </a:moveTo>
                <a:lnTo>
                  <a:pt x="93540" y="0"/>
                </a:lnTo>
                <a:cubicBezTo>
                  <a:pt x="88663" y="75591"/>
                  <a:pt x="85568" y="151317"/>
                  <a:pt x="78910" y="226772"/>
                </a:cubicBezTo>
                <a:cubicBezTo>
                  <a:pt x="78232" y="234453"/>
                  <a:pt x="75043" y="241820"/>
                  <a:pt x="71595" y="248717"/>
                </a:cubicBezTo>
                <a:cubicBezTo>
                  <a:pt x="67663" y="256581"/>
                  <a:pt x="61841" y="263348"/>
                  <a:pt x="56964" y="270663"/>
                </a:cubicBezTo>
                <a:cubicBezTo>
                  <a:pt x="54526" y="277978"/>
                  <a:pt x="53097" y="285711"/>
                  <a:pt x="49649" y="292608"/>
                </a:cubicBezTo>
                <a:cubicBezTo>
                  <a:pt x="45717" y="300472"/>
                  <a:pt x="38482" y="306473"/>
                  <a:pt x="35019" y="314554"/>
                </a:cubicBezTo>
                <a:cubicBezTo>
                  <a:pt x="31059" y="323795"/>
                  <a:pt x="30465" y="334148"/>
                  <a:pt x="27703" y="343815"/>
                </a:cubicBezTo>
                <a:cubicBezTo>
                  <a:pt x="25585" y="351229"/>
                  <a:pt x="22826" y="358445"/>
                  <a:pt x="20388" y="365760"/>
                </a:cubicBezTo>
                <a:cubicBezTo>
                  <a:pt x="22826" y="429159"/>
                  <a:pt x="22837" y="492697"/>
                  <a:pt x="27703" y="555956"/>
                </a:cubicBezTo>
                <a:cubicBezTo>
                  <a:pt x="30163" y="587934"/>
                  <a:pt x="39515" y="619105"/>
                  <a:pt x="42334" y="651053"/>
                </a:cubicBezTo>
                <a:cubicBezTo>
                  <a:pt x="56767" y="814625"/>
                  <a:pt x="0" y="788121"/>
                  <a:pt x="71595" y="811988"/>
                </a:cubicBezTo>
                <a:cubicBezTo>
                  <a:pt x="76472" y="819303"/>
                  <a:pt x="82293" y="826070"/>
                  <a:pt x="86225" y="833933"/>
                </a:cubicBezTo>
                <a:cubicBezTo>
                  <a:pt x="89673" y="840830"/>
                  <a:pt x="89573" y="849267"/>
                  <a:pt x="93540" y="855879"/>
                </a:cubicBezTo>
                <a:cubicBezTo>
                  <a:pt x="97088" y="861793"/>
                  <a:pt x="103294" y="865632"/>
                  <a:pt x="108171" y="870509"/>
                </a:cubicBezTo>
                <a:cubicBezTo>
                  <a:pt x="110609" y="877824"/>
                  <a:pt x="109211" y="887973"/>
                  <a:pt x="115486" y="892455"/>
                </a:cubicBezTo>
                <a:cubicBezTo>
                  <a:pt x="128035" y="901419"/>
                  <a:pt x="159377" y="907085"/>
                  <a:pt x="159377" y="907085"/>
                </a:cubicBezTo>
                <a:cubicBezTo>
                  <a:pt x="178597" y="919899"/>
                  <a:pt x="186560" y="918720"/>
                  <a:pt x="188638" y="943661"/>
                </a:cubicBezTo>
                <a:cubicBezTo>
                  <a:pt x="195333" y="1023998"/>
                  <a:pt x="196924" y="1104698"/>
                  <a:pt x="203268" y="1185063"/>
                </a:cubicBezTo>
                <a:cubicBezTo>
                  <a:pt x="204247" y="1197458"/>
                  <a:pt x="206651" y="1209844"/>
                  <a:pt x="210583" y="1221639"/>
                </a:cubicBezTo>
                <a:cubicBezTo>
                  <a:pt x="214032" y="1231984"/>
                  <a:pt x="220918" y="1240877"/>
                  <a:pt x="225214" y="1250900"/>
                </a:cubicBezTo>
                <a:cubicBezTo>
                  <a:pt x="239459" y="1284137"/>
                  <a:pt x="222829" y="1263145"/>
                  <a:pt x="247159" y="1287476"/>
                </a:cubicBezTo>
                <a:cubicBezTo>
                  <a:pt x="249598" y="1294791"/>
                  <a:pt x="249023" y="1303969"/>
                  <a:pt x="254475" y="1309421"/>
                </a:cubicBezTo>
                <a:cubicBezTo>
                  <a:pt x="259927" y="1314873"/>
                  <a:pt x="271603" y="1310715"/>
                  <a:pt x="276420" y="1316736"/>
                </a:cubicBezTo>
                <a:cubicBezTo>
                  <a:pt x="282700" y="1324587"/>
                  <a:pt x="278158" y="1337632"/>
                  <a:pt x="283735" y="1345997"/>
                </a:cubicBezTo>
                <a:cubicBezTo>
                  <a:pt x="293299" y="1360343"/>
                  <a:pt x="320311" y="1382573"/>
                  <a:pt x="320311" y="1382573"/>
                </a:cubicBezTo>
                <a:cubicBezTo>
                  <a:pt x="322750" y="1389888"/>
                  <a:pt x="324178" y="1397622"/>
                  <a:pt x="327627" y="1404519"/>
                </a:cubicBezTo>
                <a:cubicBezTo>
                  <a:pt x="331559" y="1412382"/>
                  <a:pt x="338794" y="1418383"/>
                  <a:pt x="342257" y="1426464"/>
                </a:cubicBezTo>
                <a:cubicBezTo>
                  <a:pt x="346217" y="1435705"/>
                  <a:pt x="345612" y="1446484"/>
                  <a:pt x="349572" y="1455725"/>
                </a:cubicBezTo>
                <a:cubicBezTo>
                  <a:pt x="357293" y="1473741"/>
                  <a:pt x="376129" y="1491912"/>
                  <a:pt x="393463" y="1499616"/>
                </a:cubicBezTo>
                <a:cubicBezTo>
                  <a:pt x="404825" y="1504666"/>
                  <a:pt x="417847" y="1504493"/>
                  <a:pt x="430039" y="1506932"/>
                </a:cubicBezTo>
                <a:cubicBezTo>
                  <a:pt x="468216" y="1532382"/>
                  <a:pt x="443193" y="1521562"/>
                  <a:pt x="510507" y="1521562"/>
                </a:cubicBez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1596319" y="351130"/>
            <a:ext cx="980039" cy="416966"/>
          </a:xfrm>
          <a:custGeom>
            <a:avLst/>
            <a:gdLst>
              <a:gd name="connsiteX0" fmla="*/ 13025 w 980039"/>
              <a:gd name="connsiteY0" fmla="*/ 0 h 416966"/>
              <a:gd name="connsiteX1" fmla="*/ 13025 w 980039"/>
              <a:gd name="connsiteY1" fmla="*/ 0 h 416966"/>
              <a:gd name="connsiteX2" fmla="*/ 20340 w 980039"/>
              <a:gd name="connsiteY2" fmla="*/ 146304 h 416966"/>
              <a:gd name="connsiteX3" fmla="*/ 27655 w 980039"/>
              <a:gd name="connsiteY3" fmla="*/ 168249 h 416966"/>
              <a:gd name="connsiteX4" fmla="*/ 86177 w 980039"/>
              <a:gd name="connsiteY4" fmla="*/ 197510 h 416966"/>
              <a:gd name="connsiteX5" fmla="*/ 115438 w 980039"/>
              <a:gd name="connsiteY5" fmla="*/ 212140 h 416966"/>
              <a:gd name="connsiteX6" fmla="*/ 137383 w 980039"/>
              <a:gd name="connsiteY6" fmla="*/ 219456 h 416966"/>
              <a:gd name="connsiteX7" fmla="*/ 188590 w 980039"/>
              <a:gd name="connsiteY7" fmla="*/ 234086 h 416966"/>
              <a:gd name="connsiteX8" fmla="*/ 254427 w 980039"/>
              <a:gd name="connsiteY8" fmla="*/ 241401 h 416966"/>
              <a:gd name="connsiteX9" fmla="*/ 320263 w 980039"/>
              <a:gd name="connsiteY9" fmla="*/ 263347 h 416966"/>
              <a:gd name="connsiteX10" fmla="*/ 342209 w 980039"/>
              <a:gd name="connsiteY10" fmla="*/ 277977 h 416966"/>
              <a:gd name="connsiteX11" fmla="*/ 459252 w 980039"/>
              <a:gd name="connsiteY11" fmla="*/ 270662 h 416966"/>
              <a:gd name="connsiteX12" fmla="*/ 481198 w 980039"/>
              <a:gd name="connsiteY12" fmla="*/ 263347 h 416966"/>
              <a:gd name="connsiteX13" fmla="*/ 568980 w 980039"/>
              <a:gd name="connsiteY13" fmla="*/ 277977 h 416966"/>
              <a:gd name="connsiteX14" fmla="*/ 620187 w 980039"/>
              <a:gd name="connsiteY14" fmla="*/ 285292 h 416966"/>
              <a:gd name="connsiteX15" fmla="*/ 642132 w 980039"/>
              <a:gd name="connsiteY15" fmla="*/ 299923 h 416966"/>
              <a:gd name="connsiteX16" fmla="*/ 759175 w 980039"/>
              <a:gd name="connsiteY16" fmla="*/ 329184 h 416966"/>
              <a:gd name="connsiteX17" fmla="*/ 781121 w 980039"/>
              <a:gd name="connsiteY17" fmla="*/ 336499 h 416966"/>
              <a:gd name="connsiteX18" fmla="*/ 803067 w 980039"/>
              <a:gd name="connsiteY18" fmla="*/ 351129 h 416966"/>
              <a:gd name="connsiteX19" fmla="*/ 861588 w 980039"/>
              <a:gd name="connsiteY19" fmla="*/ 358444 h 416966"/>
              <a:gd name="connsiteX20" fmla="*/ 920110 w 980039"/>
              <a:gd name="connsiteY20" fmla="*/ 380390 h 416966"/>
              <a:gd name="connsiteX21" fmla="*/ 942055 w 980039"/>
              <a:gd name="connsiteY21" fmla="*/ 395020 h 416966"/>
              <a:gd name="connsiteX22" fmla="*/ 978631 w 980039"/>
              <a:gd name="connsiteY22" fmla="*/ 416966 h 4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0039" h="416966">
                <a:moveTo>
                  <a:pt x="13025" y="0"/>
                </a:moveTo>
                <a:lnTo>
                  <a:pt x="13025" y="0"/>
                </a:lnTo>
                <a:cubicBezTo>
                  <a:pt x="4127" y="88986"/>
                  <a:pt x="0" y="58163"/>
                  <a:pt x="20340" y="146304"/>
                </a:cubicBezTo>
                <a:cubicBezTo>
                  <a:pt x="22074" y="153817"/>
                  <a:pt x="23688" y="161637"/>
                  <a:pt x="27655" y="168249"/>
                </a:cubicBezTo>
                <a:cubicBezTo>
                  <a:pt x="41822" y="191859"/>
                  <a:pt x="61164" y="185004"/>
                  <a:pt x="86177" y="197510"/>
                </a:cubicBezTo>
                <a:cubicBezTo>
                  <a:pt x="95931" y="202387"/>
                  <a:pt x="105415" y="207844"/>
                  <a:pt x="115438" y="212140"/>
                </a:cubicBezTo>
                <a:cubicBezTo>
                  <a:pt x="122525" y="215177"/>
                  <a:pt x="129997" y="217240"/>
                  <a:pt x="137383" y="219456"/>
                </a:cubicBezTo>
                <a:cubicBezTo>
                  <a:pt x="154386" y="224557"/>
                  <a:pt x="171142" y="230815"/>
                  <a:pt x="188590" y="234086"/>
                </a:cubicBezTo>
                <a:cubicBezTo>
                  <a:pt x="210293" y="238155"/>
                  <a:pt x="232481" y="238963"/>
                  <a:pt x="254427" y="241401"/>
                </a:cubicBezTo>
                <a:cubicBezTo>
                  <a:pt x="286459" y="273435"/>
                  <a:pt x="249203" y="242030"/>
                  <a:pt x="320263" y="263347"/>
                </a:cubicBezTo>
                <a:cubicBezTo>
                  <a:pt x="328684" y="265873"/>
                  <a:pt x="334894" y="273100"/>
                  <a:pt x="342209" y="277977"/>
                </a:cubicBezTo>
                <a:cubicBezTo>
                  <a:pt x="381223" y="275539"/>
                  <a:pt x="420376" y="274754"/>
                  <a:pt x="459252" y="270662"/>
                </a:cubicBezTo>
                <a:cubicBezTo>
                  <a:pt x="466921" y="269855"/>
                  <a:pt x="473504" y="262834"/>
                  <a:pt x="481198" y="263347"/>
                </a:cubicBezTo>
                <a:cubicBezTo>
                  <a:pt x="510797" y="265320"/>
                  <a:pt x="539679" y="273351"/>
                  <a:pt x="568980" y="277977"/>
                </a:cubicBezTo>
                <a:cubicBezTo>
                  <a:pt x="586011" y="280666"/>
                  <a:pt x="603118" y="282854"/>
                  <a:pt x="620187" y="285292"/>
                </a:cubicBezTo>
                <a:cubicBezTo>
                  <a:pt x="627502" y="290169"/>
                  <a:pt x="634098" y="296352"/>
                  <a:pt x="642132" y="299923"/>
                </a:cubicBezTo>
                <a:cubicBezTo>
                  <a:pt x="682401" y="317821"/>
                  <a:pt x="714781" y="318939"/>
                  <a:pt x="759175" y="329184"/>
                </a:cubicBezTo>
                <a:cubicBezTo>
                  <a:pt x="766689" y="330918"/>
                  <a:pt x="774224" y="333051"/>
                  <a:pt x="781121" y="336499"/>
                </a:cubicBezTo>
                <a:cubicBezTo>
                  <a:pt x="788985" y="340431"/>
                  <a:pt x="794585" y="348816"/>
                  <a:pt x="803067" y="351129"/>
                </a:cubicBezTo>
                <a:cubicBezTo>
                  <a:pt x="822033" y="356301"/>
                  <a:pt x="842081" y="356006"/>
                  <a:pt x="861588" y="358444"/>
                </a:cubicBezTo>
                <a:cubicBezTo>
                  <a:pt x="913054" y="392755"/>
                  <a:pt x="847797" y="353273"/>
                  <a:pt x="920110" y="380390"/>
                </a:cubicBezTo>
                <a:cubicBezTo>
                  <a:pt x="928342" y="383477"/>
                  <a:pt x="934192" y="391088"/>
                  <a:pt x="942055" y="395020"/>
                </a:cubicBezTo>
                <a:cubicBezTo>
                  <a:pt x="980039" y="414012"/>
                  <a:pt x="950056" y="388391"/>
                  <a:pt x="978631" y="416966"/>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377492" y="0"/>
            <a:ext cx="1905000" cy="461665"/>
          </a:xfrm>
          <a:prstGeom prst="rect">
            <a:avLst/>
          </a:prstGeom>
          <a:solidFill>
            <a:srgbClr val="FFFF00"/>
          </a:solidFill>
        </p:spPr>
        <p:txBody>
          <a:bodyPr wrap="square" rtlCol="0">
            <a:spAutoFit/>
          </a:bodyPr>
          <a:lstStyle/>
          <a:p>
            <a:r>
              <a:rPr lang="en-US" sz="2400" b="1" dirty="0" smtClean="0"/>
              <a:t>Maria’s River</a:t>
            </a:r>
            <a:endParaRPr lang="en-US" sz="2400" b="1" dirty="0"/>
          </a:p>
        </p:txBody>
      </p:sp>
      <p:sp>
        <p:nvSpPr>
          <p:cNvPr id="56" name="TextBox 55"/>
          <p:cNvSpPr txBox="1"/>
          <p:nvPr/>
        </p:nvSpPr>
        <p:spPr>
          <a:xfrm>
            <a:off x="3409121" y="1295400"/>
            <a:ext cx="2057399" cy="461665"/>
          </a:xfrm>
          <a:prstGeom prst="rect">
            <a:avLst/>
          </a:prstGeom>
          <a:solidFill>
            <a:srgbClr val="FFFF00"/>
          </a:solidFill>
        </p:spPr>
        <p:txBody>
          <a:bodyPr wrap="square" rtlCol="0">
            <a:spAutoFit/>
          </a:bodyPr>
          <a:lstStyle/>
          <a:p>
            <a:r>
              <a:rPr lang="en-US" sz="2400" b="1" dirty="0" smtClean="0"/>
              <a:t>Missouri River</a:t>
            </a:r>
            <a:endParaRPr lang="en-US" sz="2400" b="1" dirty="0"/>
          </a:p>
        </p:txBody>
      </p:sp>
      <p:sp>
        <p:nvSpPr>
          <p:cNvPr id="57" name="TextBox 56"/>
          <p:cNvSpPr txBox="1"/>
          <p:nvPr/>
        </p:nvSpPr>
        <p:spPr>
          <a:xfrm>
            <a:off x="1965863" y="3096465"/>
            <a:ext cx="2442977" cy="461665"/>
          </a:xfrm>
          <a:prstGeom prst="rect">
            <a:avLst/>
          </a:prstGeom>
          <a:solidFill>
            <a:srgbClr val="FFFF00"/>
          </a:solidFill>
        </p:spPr>
        <p:txBody>
          <a:bodyPr wrap="square" rtlCol="0">
            <a:spAutoFit/>
          </a:bodyPr>
          <a:lstStyle/>
          <a:p>
            <a:r>
              <a:rPr lang="en-US" sz="2400" b="1" dirty="0" smtClean="0"/>
              <a:t>Yellowstone River</a:t>
            </a:r>
            <a:endParaRPr lang="en-US" sz="2400" b="1" dirty="0"/>
          </a:p>
        </p:txBody>
      </p:sp>
      <p:sp>
        <p:nvSpPr>
          <p:cNvPr id="33" name="TextBox 32"/>
          <p:cNvSpPr txBox="1"/>
          <p:nvPr/>
        </p:nvSpPr>
        <p:spPr>
          <a:xfrm>
            <a:off x="0" y="4340329"/>
            <a:ext cx="9144000" cy="2477601"/>
          </a:xfrm>
          <a:prstGeom prst="rect">
            <a:avLst/>
          </a:prstGeom>
          <a:noFill/>
          <a:effectLst/>
        </p:spPr>
        <p:txBody>
          <a:bodyPr wrap="square" rtlCol="0">
            <a:spAutoFit/>
          </a:bodyPr>
          <a:lstStyle/>
          <a:p>
            <a:pPr marL="168275" indent="-168275">
              <a:spcAft>
                <a:spcPts val="600"/>
              </a:spcAft>
              <a:buFont typeface="Arial" pitchFamily="34" charset="0"/>
              <a:buChar char="•"/>
            </a:pPr>
            <a:r>
              <a:rPr lang="en-US" sz="3000" b="1" dirty="0" smtClean="0"/>
              <a:t>Lewis is about to shoot another elk </a:t>
            </a:r>
            <a:r>
              <a:rPr lang="en-US" sz="3000" b="1" dirty="0" smtClean="0">
                <a:ln>
                  <a:solidFill>
                    <a:schemeClr val="tx1"/>
                  </a:solidFill>
                </a:ln>
                <a:solidFill>
                  <a:srgbClr val="FF0000"/>
                </a:solidFill>
                <a:effectLst>
                  <a:outerShdw dist="50800" dir="5400000" algn="ctr" rotWithShape="0">
                    <a:schemeClr val="tx1"/>
                  </a:outerShdw>
                </a:effectLst>
              </a:rPr>
              <a:t>when he suddenly is hit in the thigh with a bullet</a:t>
            </a:r>
            <a:r>
              <a:rPr lang="en-US" sz="3000" b="1" dirty="0" smtClean="0"/>
              <a:t>! </a:t>
            </a:r>
            <a:r>
              <a:rPr lang="en-US" sz="3000" b="1" dirty="0" smtClean="0">
                <a:ln>
                  <a:solidFill>
                    <a:schemeClr val="tx1"/>
                  </a:solidFill>
                </a:ln>
                <a:solidFill>
                  <a:srgbClr val="FF0000"/>
                </a:solidFill>
                <a:effectLst>
                  <a:outerShdw dist="50800" dir="5400000" algn="ctr" rotWithShape="0">
                    <a:schemeClr val="tx1"/>
                  </a:outerShdw>
                </a:effectLst>
              </a:rPr>
              <a:t>It misses the leg bone and artery</a:t>
            </a:r>
          </a:p>
          <a:p>
            <a:pPr marL="168275" indent="-168275">
              <a:spcAft>
                <a:spcPts val="600"/>
              </a:spcAft>
              <a:buFont typeface="Arial" pitchFamily="34" charset="0"/>
              <a:buChar char="•"/>
            </a:pPr>
            <a:r>
              <a:rPr lang="en-US" sz="3000" b="1" dirty="0" smtClean="0"/>
              <a:t>Lewis </a:t>
            </a:r>
            <a:r>
              <a:rPr lang="en-US" sz="3000" b="1" dirty="0" smtClean="0">
                <a:ln>
                  <a:solidFill>
                    <a:schemeClr val="tx1"/>
                  </a:solidFill>
                </a:ln>
                <a:solidFill>
                  <a:srgbClr val="FF0000"/>
                </a:solidFill>
                <a:effectLst>
                  <a:outerShdw dist="50800" dir="5400000" algn="ctr" rotWithShape="0">
                    <a:schemeClr val="tx1"/>
                  </a:outerShdw>
                </a:effectLst>
              </a:rPr>
              <a:t>fears he’s been shot by an Indian; calls out for </a:t>
            </a:r>
            <a:r>
              <a:rPr lang="en-US" sz="3000" b="1" dirty="0" err="1" smtClean="0">
                <a:ln>
                  <a:solidFill>
                    <a:schemeClr val="tx1"/>
                  </a:solidFill>
                </a:ln>
                <a:solidFill>
                  <a:srgbClr val="FF0000"/>
                </a:solidFill>
                <a:effectLst>
                  <a:outerShdw dist="50800" dir="5400000" algn="ctr" rotWithShape="0">
                    <a:schemeClr val="tx1"/>
                  </a:outerShdw>
                </a:effectLst>
              </a:rPr>
              <a:t>Cruzatte</a:t>
            </a:r>
            <a:r>
              <a:rPr lang="en-US" sz="3000" b="1" dirty="0" smtClean="0">
                <a:ln>
                  <a:solidFill>
                    <a:schemeClr val="tx1"/>
                  </a:solidFill>
                </a:ln>
                <a:solidFill>
                  <a:srgbClr val="FF0000"/>
                </a:solidFill>
                <a:effectLst>
                  <a:outerShdw dist="50800" dir="5400000" algn="ctr" rotWithShape="0">
                    <a:schemeClr val="tx1"/>
                  </a:outerShdw>
                </a:effectLst>
              </a:rPr>
              <a:t>; no answer</a:t>
            </a:r>
            <a:r>
              <a:rPr lang="en-US" sz="3000" b="1" dirty="0" smtClean="0"/>
              <a:t> </a:t>
            </a:r>
          </a:p>
        </p:txBody>
      </p:sp>
      <p:sp>
        <p:nvSpPr>
          <p:cNvPr id="28" name="Freeform 27"/>
          <p:cNvSpPr/>
          <p:nvPr/>
        </p:nvSpPr>
        <p:spPr>
          <a:xfrm>
            <a:off x="7010400" y="609600"/>
            <a:ext cx="838200" cy="152400"/>
          </a:xfrm>
          <a:custGeom>
            <a:avLst/>
            <a:gdLst>
              <a:gd name="connsiteX0" fmla="*/ 0 w 694267"/>
              <a:gd name="connsiteY0" fmla="*/ 155223 h 155223"/>
              <a:gd name="connsiteX1" fmla="*/ 135467 w 694267"/>
              <a:gd name="connsiteY1" fmla="*/ 36690 h 155223"/>
              <a:gd name="connsiteX2" fmla="*/ 237067 w 694267"/>
              <a:gd name="connsiteY2" fmla="*/ 70556 h 155223"/>
              <a:gd name="connsiteX3" fmla="*/ 237067 w 694267"/>
              <a:gd name="connsiteY3" fmla="*/ 121356 h 155223"/>
              <a:gd name="connsiteX4" fmla="*/ 389467 w 694267"/>
              <a:gd name="connsiteY4" fmla="*/ 138290 h 155223"/>
              <a:gd name="connsiteX5" fmla="*/ 457200 w 694267"/>
              <a:gd name="connsiteY5" fmla="*/ 19756 h 155223"/>
              <a:gd name="connsiteX6" fmla="*/ 694267 w 694267"/>
              <a:gd name="connsiteY6" fmla="*/ 19756 h 15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4267" h="155223">
                <a:moveTo>
                  <a:pt x="0" y="155223"/>
                </a:moveTo>
                <a:cubicBezTo>
                  <a:pt x="47978" y="103012"/>
                  <a:pt x="95956" y="50801"/>
                  <a:pt x="135467" y="36690"/>
                </a:cubicBezTo>
                <a:cubicBezTo>
                  <a:pt x="174978" y="22579"/>
                  <a:pt x="220134" y="56445"/>
                  <a:pt x="237067" y="70556"/>
                </a:cubicBezTo>
                <a:cubicBezTo>
                  <a:pt x="254000" y="84667"/>
                  <a:pt x="211667" y="110067"/>
                  <a:pt x="237067" y="121356"/>
                </a:cubicBezTo>
                <a:cubicBezTo>
                  <a:pt x="262467" y="132645"/>
                  <a:pt x="352778" y="155223"/>
                  <a:pt x="389467" y="138290"/>
                </a:cubicBezTo>
                <a:cubicBezTo>
                  <a:pt x="426156" y="121357"/>
                  <a:pt x="406400" y="39512"/>
                  <a:pt x="457200" y="19756"/>
                </a:cubicBezTo>
                <a:cubicBezTo>
                  <a:pt x="508000" y="0"/>
                  <a:pt x="694267" y="19756"/>
                  <a:pt x="694267" y="19756"/>
                </a:cubicBezTo>
              </a:path>
            </a:pathLst>
          </a:cu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left)">
                                      <p:cBhvr>
                                        <p:cTn id="7" dur="10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Effect transition="in" filter="wipe(left)">
                                      <p:cBhvr>
                                        <p:cTn id="12" dur="1000"/>
                                        <p:tgtEl>
                                          <p:spTgt spid="3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0"/>
            <a:ext cx="9144000" cy="4293704"/>
            <a:chOff x="776749" y="357809"/>
            <a:chExt cx="9144000" cy="4293704"/>
          </a:xfrm>
        </p:grpSpPr>
        <p:pic>
          <p:nvPicPr>
            <p:cNvPr id="24" name="Picture 2" descr="Image map with same links provided elsewhere on this page"/>
            <p:cNvPicPr>
              <a:picLocks noChangeAspect="1" noChangeArrowheads="1"/>
            </p:cNvPicPr>
            <p:nvPr/>
          </p:nvPicPr>
          <p:blipFill>
            <a:blip r:embed="rId3" cstate="print"/>
            <a:srcRect t="6020" r="-2008"/>
            <a:stretch>
              <a:fillRect/>
            </a:stretch>
          </p:blipFill>
          <p:spPr bwMode="auto">
            <a:xfrm>
              <a:off x="5256965" y="357810"/>
              <a:ext cx="4663784" cy="2763078"/>
            </a:xfrm>
            <a:prstGeom prst="rect">
              <a:avLst/>
            </a:prstGeom>
            <a:noFill/>
          </p:spPr>
        </p:pic>
        <p:pic>
          <p:nvPicPr>
            <p:cNvPr id="25" name="Picture 4" descr="Image map with same links provided elsewhere on this page"/>
            <p:cNvPicPr>
              <a:picLocks noChangeAspect="1" noChangeArrowheads="1"/>
            </p:cNvPicPr>
            <p:nvPr/>
          </p:nvPicPr>
          <p:blipFill>
            <a:blip r:embed="rId4" cstate="print"/>
            <a:srcRect t="2560" b="498"/>
            <a:stretch>
              <a:fillRect/>
            </a:stretch>
          </p:blipFill>
          <p:spPr bwMode="auto">
            <a:xfrm>
              <a:off x="776749" y="357809"/>
              <a:ext cx="4572000" cy="4293704"/>
            </a:xfrm>
            <a:prstGeom prst="rect">
              <a:avLst/>
            </a:prstGeom>
            <a:noFill/>
          </p:spPr>
        </p:pic>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21" name="TextBox 20"/>
          <p:cNvSpPr txBox="1">
            <a:spLocks noChangeArrowheads="1"/>
          </p:cNvSpPr>
          <p:nvPr/>
        </p:nvSpPr>
        <p:spPr bwMode="auto">
          <a:xfrm>
            <a:off x="4949686" y="3391704"/>
            <a:ext cx="3548270"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Aug 12</a:t>
            </a:r>
          </a:p>
        </p:txBody>
      </p:sp>
      <p:sp>
        <p:nvSpPr>
          <p:cNvPr id="20" name="TextBox 3"/>
          <p:cNvSpPr txBox="1">
            <a:spLocks noChangeArrowheads="1"/>
          </p:cNvSpPr>
          <p:nvPr/>
        </p:nvSpPr>
        <p:spPr bwMode="auto">
          <a:xfrm>
            <a:off x="4581940" y="2763077"/>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Reconnoiter Mission</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3" name="Group 9"/>
          <p:cNvGrpSpPr/>
          <p:nvPr/>
        </p:nvGrpSpPr>
        <p:grpSpPr>
          <a:xfrm>
            <a:off x="633784" y="3422503"/>
            <a:ext cx="3429000" cy="737175"/>
            <a:chOff x="-533400" y="2885182"/>
            <a:chExt cx="3429000" cy="737175"/>
          </a:xfrm>
        </p:grpSpPr>
        <p:sp>
          <p:nvSpPr>
            <p:cNvPr id="37" name="TextBox 36"/>
            <p:cNvSpPr txBox="1"/>
            <p:nvPr/>
          </p:nvSpPr>
          <p:spPr>
            <a:xfrm>
              <a:off x="-76200" y="3037582"/>
              <a:ext cx="2971800" cy="584775"/>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Camp Fortunate</a:t>
              </a:r>
            </a:p>
          </p:txBody>
        </p:sp>
        <p:sp>
          <p:nvSpPr>
            <p:cNvPr id="38" name="5-Point Star 37"/>
            <p:cNvSpPr/>
            <p:nvPr/>
          </p:nvSpPr>
          <p:spPr>
            <a:xfrm>
              <a:off x="-533400" y="2885182"/>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p:nvPr/>
        </p:nvSpPr>
        <p:spPr>
          <a:xfrm>
            <a:off x="2207201" y="856335"/>
            <a:ext cx="535999" cy="388991"/>
          </a:xfrm>
          <a:custGeom>
            <a:avLst/>
            <a:gdLst>
              <a:gd name="connsiteX0" fmla="*/ 10219 w 535999"/>
              <a:gd name="connsiteY0" fmla="*/ 388620 h 388991"/>
              <a:gd name="connsiteX1" fmla="*/ 10219 w 535999"/>
              <a:gd name="connsiteY1" fmla="*/ 388620 h 388991"/>
              <a:gd name="connsiteX2" fmla="*/ 109279 w 535999"/>
              <a:gd name="connsiteY2" fmla="*/ 373380 h 388991"/>
              <a:gd name="connsiteX3" fmla="*/ 120709 w 535999"/>
              <a:gd name="connsiteY3" fmla="*/ 365760 h 388991"/>
              <a:gd name="connsiteX4" fmla="*/ 132139 w 535999"/>
              <a:gd name="connsiteY4" fmla="*/ 361950 h 388991"/>
              <a:gd name="connsiteX5" fmla="*/ 147379 w 535999"/>
              <a:gd name="connsiteY5" fmla="*/ 342900 h 388991"/>
              <a:gd name="connsiteX6" fmla="*/ 162619 w 535999"/>
              <a:gd name="connsiteY6" fmla="*/ 327660 h 388991"/>
              <a:gd name="connsiteX7" fmla="*/ 170239 w 535999"/>
              <a:gd name="connsiteY7" fmla="*/ 316230 h 388991"/>
              <a:gd name="connsiteX8" fmla="*/ 181669 w 535999"/>
              <a:gd name="connsiteY8" fmla="*/ 312420 h 388991"/>
              <a:gd name="connsiteX9" fmla="*/ 185479 w 535999"/>
              <a:gd name="connsiteY9" fmla="*/ 300990 h 388991"/>
              <a:gd name="connsiteX10" fmla="*/ 193099 w 535999"/>
              <a:gd name="connsiteY10" fmla="*/ 289560 h 388991"/>
              <a:gd name="connsiteX11" fmla="*/ 204529 w 535999"/>
              <a:gd name="connsiteY11" fmla="*/ 266700 h 388991"/>
              <a:gd name="connsiteX12" fmla="*/ 208339 w 535999"/>
              <a:gd name="connsiteY12" fmla="*/ 251460 h 388991"/>
              <a:gd name="connsiteX13" fmla="*/ 212149 w 535999"/>
              <a:gd name="connsiteY13" fmla="*/ 228600 h 388991"/>
              <a:gd name="connsiteX14" fmla="*/ 219769 w 535999"/>
              <a:gd name="connsiteY14" fmla="*/ 217170 h 388991"/>
              <a:gd name="connsiteX15" fmla="*/ 223579 w 535999"/>
              <a:gd name="connsiteY15" fmla="*/ 205740 h 388991"/>
              <a:gd name="connsiteX16" fmla="*/ 246439 w 535999"/>
              <a:gd name="connsiteY16" fmla="*/ 194310 h 388991"/>
              <a:gd name="connsiteX17" fmla="*/ 269299 w 535999"/>
              <a:gd name="connsiteY17" fmla="*/ 182880 h 388991"/>
              <a:gd name="connsiteX18" fmla="*/ 273109 w 535999"/>
              <a:gd name="connsiteY18" fmla="*/ 171450 h 388991"/>
              <a:gd name="connsiteX19" fmla="*/ 330259 w 535999"/>
              <a:gd name="connsiteY19" fmla="*/ 156210 h 388991"/>
              <a:gd name="connsiteX20" fmla="*/ 345499 w 535999"/>
              <a:gd name="connsiteY20" fmla="*/ 133350 h 388991"/>
              <a:gd name="connsiteX21" fmla="*/ 379789 w 535999"/>
              <a:gd name="connsiteY21" fmla="*/ 118110 h 388991"/>
              <a:gd name="connsiteX22" fmla="*/ 440749 w 535999"/>
              <a:gd name="connsiteY22" fmla="*/ 106680 h 388991"/>
              <a:gd name="connsiteX23" fmla="*/ 459799 w 535999"/>
              <a:gd name="connsiteY23" fmla="*/ 99060 h 388991"/>
              <a:gd name="connsiteX24" fmla="*/ 467419 w 535999"/>
              <a:gd name="connsiteY24" fmla="*/ 87630 h 388991"/>
              <a:gd name="connsiteX25" fmla="*/ 478849 w 535999"/>
              <a:gd name="connsiteY25" fmla="*/ 83820 h 388991"/>
              <a:gd name="connsiteX26" fmla="*/ 490279 w 535999"/>
              <a:gd name="connsiteY26" fmla="*/ 76200 h 388991"/>
              <a:gd name="connsiteX27" fmla="*/ 501709 w 535999"/>
              <a:gd name="connsiteY27" fmla="*/ 72390 h 388991"/>
              <a:gd name="connsiteX28" fmla="*/ 513139 w 535999"/>
              <a:gd name="connsiteY28" fmla="*/ 64770 h 388991"/>
              <a:gd name="connsiteX29" fmla="*/ 535999 w 535999"/>
              <a:gd name="connsiteY29" fmla="*/ 57150 h 388991"/>
              <a:gd name="connsiteX30" fmla="*/ 532189 w 535999"/>
              <a:gd name="connsiteY30" fmla="*/ 15240 h 388991"/>
              <a:gd name="connsiteX31" fmla="*/ 524569 w 535999"/>
              <a:gd name="connsiteY31" fmla="*/ 3810 h 388991"/>
              <a:gd name="connsiteX32" fmla="*/ 513139 w 535999"/>
              <a:gd name="connsiteY32" fmla="*/ 0 h 38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5999" h="388991">
                <a:moveTo>
                  <a:pt x="10219" y="388620"/>
                </a:moveTo>
                <a:lnTo>
                  <a:pt x="10219" y="388620"/>
                </a:lnTo>
                <a:cubicBezTo>
                  <a:pt x="76291" y="363843"/>
                  <a:pt x="0" y="388991"/>
                  <a:pt x="109279" y="373380"/>
                </a:cubicBezTo>
                <a:cubicBezTo>
                  <a:pt x="113812" y="372732"/>
                  <a:pt x="116613" y="367808"/>
                  <a:pt x="120709" y="365760"/>
                </a:cubicBezTo>
                <a:cubicBezTo>
                  <a:pt x="124301" y="363964"/>
                  <a:pt x="128329" y="363220"/>
                  <a:pt x="132139" y="361950"/>
                </a:cubicBezTo>
                <a:cubicBezTo>
                  <a:pt x="141716" y="333220"/>
                  <a:pt x="127684" y="367519"/>
                  <a:pt x="147379" y="342900"/>
                </a:cubicBezTo>
                <a:cubicBezTo>
                  <a:pt x="162157" y="324427"/>
                  <a:pt x="137681" y="335973"/>
                  <a:pt x="162619" y="327660"/>
                </a:cubicBezTo>
                <a:cubicBezTo>
                  <a:pt x="165159" y="323850"/>
                  <a:pt x="166663" y="319091"/>
                  <a:pt x="170239" y="316230"/>
                </a:cubicBezTo>
                <a:cubicBezTo>
                  <a:pt x="173375" y="313721"/>
                  <a:pt x="178829" y="315260"/>
                  <a:pt x="181669" y="312420"/>
                </a:cubicBezTo>
                <a:cubicBezTo>
                  <a:pt x="184509" y="309580"/>
                  <a:pt x="183683" y="304582"/>
                  <a:pt x="185479" y="300990"/>
                </a:cubicBezTo>
                <a:cubicBezTo>
                  <a:pt x="187527" y="296894"/>
                  <a:pt x="191051" y="293656"/>
                  <a:pt x="193099" y="289560"/>
                </a:cubicBezTo>
                <a:cubicBezTo>
                  <a:pt x="208873" y="258012"/>
                  <a:pt x="182691" y="299457"/>
                  <a:pt x="204529" y="266700"/>
                </a:cubicBezTo>
                <a:cubicBezTo>
                  <a:pt x="205799" y="261620"/>
                  <a:pt x="207312" y="256595"/>
                  <a:pt x="208339" y="251460"/>
                </a:cubicBezTo>
                <a:cubicBezTo>
                  <a:pt x="209854" y="243885"/>
                  <a:pt x="209706" y="235929"/>
                  <a:pt x="212149" y="228600"/>
                </a:cubicBezTo>
                <a:cubicBezTo>
                  <a:pt x="213597" y="224256"/>
                  <a:pt x="217721" y="221266"/>
                  <a:pt x="219769" y="217170"/>
                </a:cubicBezTo>
                <a:cubicBezTo>
                  <a:pt x="221565" y="213578"/>
                  <a:pt x="221070" y="208876"/>
                  <a:pt x="223579" y="205740"/>
                </a:cubicBezTo>
                <a:cubicBezTo>
                  <a:pt x="230858" y="196641"/>
                  <a:pt x="237236" y="198911"/>
                  <a:pt x="246439" y="194310"/>
                </a:cubicBezTo>
                <a:cubicBezTo>
                  <a:pt x="275982" y="179538"/>
                  <a:pt x="240569" y="192457"/>
                  <a:pt x="269299" y="182880"/>
                </a:cubicBezTo>
                <a:cubicBezTo>
                  <a:pt x="270569" y="179070"/>
                  <a:pt x="269665" y="173516"/>
                  <a:pt x="273109" y="171450"/>
                </a:cubicBezTo>
                <a:cubicBezTo>
                  <a:pt x="289116" y="161846"/>
                  <a:pt x="311936" y="159264"/>
                  <a:pt x="330259" y="156210"/>
                </a:cubicBezTo>
                <a:cubicBezTo>
                  <a:pt x="358955" y="137080"/>
                  <a:pt x="325817" y="162873"/>
                  <a:pt x="345499" y="133350"/>
                </a:cubicBezTo>
                <a:cubicBezTo>
                  <a:pt x="350674" y="125587"/>
                  <a:pt x="375280" y="119613"/>
                  <a:pt x="379789" y="118110"/>
                </a:cubicBezTo>
                <a:cubicBezTo>
                  <a:pt x="414757" y="106454"/>
                  <a:pt x="394657" y="111289"/>
                  <a:pt x="440749" y="106680"/>
                </a:cubicBezTo>
                <a:cubicBezTo>
                  <a:pt x="447099" y="104140"/>
                  <a:pt x="454234" y="103035"/>
                  <a:pt x="459799" y="99060"/>
                </a:cubicBezTo>
                <a:cubicBezTo>
                  <a:pt x="463525" y="96398"/>
                  <a:pt x="463843" y="90491"/>
                  <a:pt x="467419" y="87630"/>
                </a:cubicBezTo>
                <a:cubicBezTo>
                  <a:pt x="470555" y="85121"/>
                  <a:pt x="475257" y="85616"/>
                  <a:pt x="478849" y="83820"/>
                </a:cubicBezTo>
                <a:cubicBezTo>
                  <a:pt x="482945" y="81772"/>
                  <a:pt x="486183" y="78248"/>
                  <a:pt x="490279" y="76200"/>
                </a:cubicBezTo>
                <a:cubicBezTo>
                  <a:pt x="493871" y="74404"/>
                  <a:pt x="498117" y="74186"/>
                  <a:pt x="501709" y="72390"/>
                </a:cubicBezTo>
                <a:cubicBezTo>
                  <a:pt x="505805" y="70342"/>
                  <a:pt x="508955" y="66630"/>
                  <a:pt x="513139" y="64770"/>
                </a:cubicBezTo>
                <a:cubicBezTo>
                  <a:pt x="520479" y="61508"/>
                  <a:pt x="535999" y="57150"/>
                  <a:pt x="535999" y="57150"/>
                </a:cubicBezTo>
                <a:cubicBezTo>
                  <a:pt x="534729" y="43180"/>
                  <a:pt x="535128" y="28956"/>
                  <a:pt x="532189" y="15240"/>
                </a:cubicBezTo>
                <a:cubicBezTo>
                  <a:pt x="531230" y="10763"/>
                  <a:pt x="528145" y="6671"/>
                  <a:pt x="524569" y="3810"/>
                </a:cubicBezTo>
                <a:cubicBezTo>
                  <a:pt x="521433" y="1301"/>
                  <a:pt x="513139" y="0"/>
                  <a:pt x="513139" y="0"/>
                </a:cubicBezTo>
              </a:path>
            </a:pathLst>
          </a:custGeom>
          <a:ln w="76200">
            <a:solidFill>
              <a:schemeClr val="tx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1611630" y="339010"/>
            <a:ext cx="1112520" cy="506810"/>
          </a:xfrm>
          <a:custGeom>
            <a:avLst/>
            <a:gdLst>
              <a:gd name="connsiteX0" fmla="*/ 1112520 w 1112520"/>
              <a:gd name="connsiteY0" fmla="*/ 506810 h 506810"/>
              <a:gd name="connsiteX1" fmla="*/ 1112520 w 1112520"/>
              <a:gd name="connsiteY1" fmla="*/ 506810 h 506810"/>
              <a:gd name="connsiteX2" fmla="*/ 1082040 w 1112520"/>
              <a:gd name="connsiteY2" fmla="*/ 483950 h 506810"/>
              <a:gd name="connsiteX3" fmla="*/ 1062990 w 1112520"/>
              <a:gd name="connsiteY3" fmla="*/ 468710 h 506810"/>
              <a:gd name="connsiteX4" fmla="*/ 1055370 w 1112520"/>
              <a:gd name="connsiteY4" fmla="*/ 457280 h 506810"/>
              <a:gd name="connsiteX5" fmla="*/ 1032510 w 1112520"/>
              <a:gd name="connsiteY5" fmla="*/ 445850 h 506810"/>
              <a:gd name="connsiteX6" fmla="*/ 1036320 w 1112520"/>
              <a:gd name="connsiteY6" fmla="*/ 335360 h 506810"/>
              <a:gd name="connsiteX7" fmla="*/ 1040130 w 1112520"/>
              <a:gd name="connsiteY7" fmla="*/ 323930 h 506810"/>
              <a:gd name="connsiteX8" fmla="*/ 1047750 w 1112520"/>
              <a:gd name="connsiteY8" fmla="*/ 312500 h 506810"/>
              <a:gd name="connsiteX9" fmla="*/ 1051560 w 1112520"/>
              <a:gd name="connsiteY9" fmla="*/ 297260 h 506810"/>
              <a:gd name="connsiteX10" fmla="*/ 1059180 w 1112520"/>
              <a:gd name="connsiteY10" fmla="*/ 285830 h 506810"/>
              <a:gd name="connsiteX11" fmla="*/ 1062990 w 1112520"/>
              <a:gd name="connsiteY11" fmla="*/ 266780 h 506810"/>
              <a:gd name="connsiteX12" fmla="*/ 1055370 w 1112520"/>
              <a:gd name="connsiteY12" fmla="*/ 240110 h 506810"/>
              <a:gd name="connsiteX13" fmla="*/ 1051560 w 1112520"/>
              <a:gd name="connsiteY13" fmla="*/ 228680 h 506810"/>
              <a:gd name="connsiteX14" fmla="*/ 1040130 w 1112520"/>
              <a:gd name="connsiteY14" fmla="*/ 224870 h 506810"/>
              <a:gd name="connsiteX15" fmla="*/ 1021080 w 1112520"/>
              <a:gd name="connsiteY15" fmla="*/ 205820 h 506810"/>
              <a:gd name="connsiteX16" fmla="*/ 990600 w 1112520"/>
              <a:gd name="connsiteY16" fmla="*/ 213440 h 506810"/>
              <a:gd name="connsiteX17" fmla="*/ 933450 w 1112520"/>
              <a:gd name="connsiteY17" fmla="*/ 224870 h 506810"/>
              <a:gd name="connsiteX18" fmla="*/ 922020 w 1112520"/>
              <a:gd name="connsiteY18" fmla="*/ 217250 h 506810"/>
              <a:gd name="connsiteX19" fmla="*/ 910590 w 1112520"/>
              <a:gd name="connsiteY19" fmla="*/ 194390 h 506810"/>
              <a:gd name="connsiteX20" fmla="*/ 895350 w 1112520"/>
              <a:gd name="connsiteY20" fmla="*/ 190580 h 506810"/>
              <a:gd name="connsiteX21" fmla="*/ 826770 w 1112520"/>
              <a:gd name="connsiteY21" fmla="*/ 198200 h 506810"/>
              <a:gd name="connsiteX22" fmla="*/ 815340 w 1112520"/>
              <a:gd name="connsiteY22" fmla="*/ 202010 h 506810"/>
              <a:gd name="connsiteX23" fmla="*/ 781050 w 1112520"/>
              <a:gd name="connsiteY23" fmla="*/ 190580 h 506810"/>
              <a:gd name="connsiteX24" fmla="*/ 762000 w 1112520"/>
              <a:gd name="connsiteY24" fmla="*/ 175340 h 506810"/>
              <a:gd name="connsiteX25" fmla="*/ 750570 w 1112520"/>
              <a:gd name="connsiteY25" fmla="*/ 152480 h 506810"/>
              <a:gd name="connsiteX26" fmla="*/ 727710 w 1112520"/>
              <a:gd name="connsiteY26" fmla="*/ 141050 h 506810"/>
              <a:gd name="connsiteX27" fmla="*/ 716280 w 1112520"/>
              <a:gd name="connsiteY27" fmla="*/ 133430 h 506810"/>
              <a:gd name="connsiteX28" fmla="*/ 681990 w 1112520"/>
              <a:gd name="connsiteY28" fmla="*/ 144860 h 506810"/>
              <a:gd name="connsiteX29" fmla="*/ 666750 w 1112520"/>
              <a:gd name="connsiteY29" fmla="*/ 118190 h 506810"/>
              <a:gd name="connsiteX30" fmla="*/ 575310 w 1112520"/>
              <a:gd name="connsiteY30" fmla="*/ 125810 h 506810"/>
              <a:gd name="connsiteX31" fmla="*/ 434340 w 1112520"/>
              <a:gd name="connsiteY31" fmla="*/ 118190 h 506810"/>
              <a:gd name="connsiteX32" fmla="*/ 415290 w 1112520"/>
              <a:gd name="connsiteY32" fmla="*/ 102950 h 506810"/>
              <a:gd name="connsiteX33" fmla="*/ 369570 w 1112520"/>
              <a:gd name="connsiteY33" fmla="*/ 95330 h 506810"/>
              <a:gd name="connsiteX34" fmla="*/ 316230 w 1112520"/>
              <a:gd name="connsiteY34" fmla="*/ 87710 h 506810"/>
              <a:gd name="connsiteX35" fmla="*/ 304800 w 1112520"/>
              <a:gd name="connsiteY35" fmla="*/ 83900 h 506810"/>
              <a:gd name="connsiteX36" fmla="*/ 281940 w 1112520"/>
              <a:gd name="connsiteY36" fmla="*/ 80090 h 506810"/>
              <a:gd name="connsiteX37" fmla="*/ 243840 w 1112520"/>
              <a:gd name="connsiteY37" fmla="*/ 61040 h 506810"/>
              <a:gd name="connsiteX38" fmla="*/ 209550 w 1112520"/>
              <a:gd name="connsiteY38" fmla="*/ 49610 h 506810"/>
              <a:gd name="connsiteX39" fmla="*/ 152400 w 1112520"/>
              <a:gd name="connsiteY39" fmla="*/ 41990 h 506810"/>
              <a:gd name="connsiteX40" fmla="*/ 148590 w 1112520"/>
              <a:gd name="connsiteY40" fmla="*/ 22940 h 506810"/>
              <a:gd name="connsiteX41" fmla="*/ 87630 w 1112520"/>
              <a:gd name="connsiteY41" fmla="*/ 19130 h 506810"/>
              <a:gd name="connsiteX42" fmla="*/ 60960 w 1112520"/>
              <a:gd name="connsiteY42" fmla="*/ 7700 h 506810"/>
              <a:gd name="connsiteX43" fmla="*/ 49530 w 1112520"/>
              <a:gd name="connsiteY43" fmla="*/ 80 h 506810"/>
              <a:gd name="connsiteX44" fmla="*/ 0 w 1112520"/>
              <a:gd name="connsiteY44" fmla="*/ 3890 h 50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2520" h="506810">
                <a:moveTo>
                  <a:pt x="1112520" y="506810"/>
                </a:moveTo>
                <a:lnTo>
                  <a:pt x="1112520" y="506810"/>
                </a:lnTo>
                <a:cubicBezTo>
                  <a:pt x="1102360" y="499190"/>
                  <a:pt x="1091480" y="492446"/>
                  <a:pt x="1082040" y="483950"/>
                </a:cubicBezTo>
                <a:cubicBezTo>
                  <a:pt x="1061765" y="465703"/>
                  <a:pt x="1087909" y="477016"/>
                  <a:pt x="1062990" y="468710"/>
                </a:cubicBezTo>
                <a:cubicBezTo>
                  <a:pt x="1060450" y="464900"/>
                  <a:pt x="1058608" y="460518"/>
                  <a:pt x="1055370" y="457280"/>
                </a:cubicBezTo>
                <a:cubicBezTo>
                  <a:pt x="1047984" y="449894"/>
                  <a:pt x="1041806" y="448949"/>
                  <a:pt x="1032510" y="445850"/>
                </a:cubicBezTo>
                <a:cubicBezTo>
                  <a:pt x="1033780" y="409020"/>
                  <a:pt x="1034021" y="372140"/>
                  <a:pt x="1036320" y="335360"/>
                </a:cubicBezTo>
                <a:cubicBezTo>
                  <a:pt x="1036571" y="331352"/>
                  <a:pt x="1038334" y="327522"/>
                  <a:pt x="1040130" y="323930"/>
                </a:cubicBezTo>
                <a:cubicBezTo>
                  <a:pt x="1042178" y="319834"/>
                  <a:pt x="1045210" y="316310"/>
                  <a:pt x="1047750" y="312500"/>
                </a:cubicBezTo>
                <a:cubicBezTo>
                  <a:pt x="1049020" y="307420"/>
                  <a:pt x="1049497" y="302073"/>
                  <a:pt x="1051560" y="297260"/>
                </a:cubicBezTo>
                <a:cubicBezTo>
                  <a:pt x="1053364" y="293051"/>
                  <a:pt x="1057572" y="290117"/>
                  <a:pt x="1059180" y="285830"/>
                </a:cubicBezTo>
                <a:cubicBezTo>
                  <a:pt x="1061454" y="279767"/>
                  <a:pt x="1061720" y="273130"/>
                  <a:pt x="1062990" y="266780"/>
                </a:cubicBezTo>
                <a:cubicBezTo>
                  <a:pt x="1060450" y="257890"/>
                  <a:pt x="1058027" y="248966"/>
                  <a:pt x="1055370" y="240110"/>
                </a:cubicBezTo>
                <a:cubicBezTo>
                  <a:pt x="1054216" y="236263"/>
                  <a:pt x="1054400" y="231520"/>
                  <a:pt x="1051560" y="228680"/>
                </a:cubicBezTo>
                <a:cubicBezTo>
                  <a:pt x="1048720" y="225840"/>
                  <a:pt x="1043940" y="226140"/>
                  <a:pt x="1040130" y="224870"/>
                </a:cubicBezTo>
                <a:cubicBezTo>
                  <a:pt x="1035974" y="218635"/>
                  <a:pt x="1030316" y="206975"/>
                  <a:pt x="1021080" y="205820"/>
                </a:cubicBezTo>
                <a:cubicBezTo>
                  <a:pt x="1010170" y="204456"/>
                  <a:pt x="1000683" y="211279"/>
                  <a:pt x="990600" y="213440"/>
                </a:cubicBezTo>
                <a:cubicBezTo>
                  <a:pt x="900755" y="232693"/>
                  <a:pt x="978243" y="213672"/>
                  <a:pt x="933450" y="224870"/>
                </a:cubicBezTo>
                <a:cubicBezTo>
                  <a:pt x="929640" y="222330"/>
                  <a:pt x="924881" y="220826"/>
                  <a:pt x="922020" y="217250"/>
                </a:cubicBezTo>
                <a:cubicBezTo>
                  <a:pt x="913327" y="206383"/>
                  <a:pt x="924355" y="203567"/>
                  <a:pt x="910590" y="194390"/>
                </a:cubicBezTo>
                <a:cubicBezTo>
                  <a:pt x="906233" y="191485"/>
                  <a:pt x="900430" y="191850"/>
                  <a:pt x="895350" y="190580"/>
                </a:cubicBezTo>
                <a:cubicBezTo>
                  <a:pt x="872490" y="193120"/>
                  <a:pt x="849540" y="194947"/>
                  <a:pt x="826770" y="198200"/>
                </a:cubicBezTo>
                <a:cubicBezTo>
                  <a:pt x="822794" y="198768"/>
                  <a:pt x="819301" y="202670"/>
                  <a:pt x="815340" y="202010"/>
                </a:cubicBezTo>
                <a:cubicBezTo>
                  <a:pt x="803456" y="200029"/>
                  <a:pt x="781050" y="190580"/>
                  <a:pt x="781050" y="190580"/>
                </a:cubicBezTo>
                <a:cubicBezTo>
                  <a:pt x="759212" y="157823"/>
                  <a:pt x="788290" y="196372"/>
                  <a:pt x="762000" y="175340"/>
                </a:cubicBezTo>
                <a:cubicBezTo>
                  <a:pt x="744157" y="161065"/>
                  <a:pt x="762841" y="167818"/>
                  <a:pt x="750570" y="152480"/>
                </a:cubicBezTo>
                <a:cubicBezTo>
                  <a:pt x="743291" y="143381"/>
                  <a:pt x="736913" y="145651"/>
                  <a:pt x="727710" y="141050"/>
                </a:cubicBezTo>
                <a:cubicBezTo>
                  <a:pt x="723614" y="139002"/>
                  <a:pt x="720090" y="135970"/>
                  <a:pt x="716280" y="133430"/>
                </a:cubicBezTo>
                <a:cubicBezTo>
                  <a:pt x="690078" y="150898"/>
                  <a:pt x="702108" y="151566"/>
                  <a:pt x="681990" y="144860"/>
                </a:cubicBezTo>
                <a:cubicBezTo>
                  <a:pt x="679738" y="138104"/>
                  <a:pt x="674951" y="119728"/>
                  <a:pt x="666750" y="118190"/>
                </a:cubicBezTo>
                <a:cubicBezTo>
                  <a:pt x="663559" y="117592"/>
                  <a:pt x="582607" y="125147"/>
                  <a:pt x="575310" y="125810"/>
                </a:cubicBezTo>
                <a:cubicBezTo>
                  <a:pt x="528320" y="123270"/>
                  <a:pt x="481267" y="121710"/>
                  <a:pt x="434340" y="118190"/>
                </a:cubicBezTo>
                <a:cubicBezTo>
                  <a:pt x="398023" y="115466"/>
                  <a:pt x="448560" y="114832"/>
                  <a:pt x="415290" y="102950"/>
                </a:cubicBezTo>
                <a:cubicBezTo>
                  <a:pt x="400740" y="97754"/>
                  <a:pt x="384810" y="97870"/>
                  <a:pt x="369570" y="95330"/>
                </a:cubicBezTo>
                <a:cubicBezTo>
                  <a:pt x="346570" y="72330"/>
                  <a:pt x="367804" y="87710"/>
                  <a:pt x="316230" y="87710"/>
                </a:cubicBezTo>
                <a:cubicBezTo>
                  <a:pt x="312214" y="87710"/>
                  <a:pt x="308720" y="84771"/>
                  <a:pt x="304800" y="83900"/>
                </a:cubicBezTo>
                <a:cubicBezTo>
                  <a:pt x="297259" y="82224"/>
                  <a:pt x="289560" y="81360"/>
                  <a:pt x="281940" y="80090"/>
                </a:cubicBezTo>
                <a:cubicBezTo>
                  <a:pt x="267952" y="59108"/>
                  <a:pt x="280040" y="71687"/>
                  <a:pt x="243840" y="61040"/>
                </a:cubicBezTo>
                <a:cubicBezTo>
                  <a:pt x="232281" y="57640"/>
                  <a:pt x="209550" y="49610"/>
                  <a:pt x="209550" y="49610"/>
                </a:cubicBezTo>
                <a:cubicBezTo>
                  <a:pt x="181296" y="51783"/>
                  <a:pt x="162059" y="67747"/>
                  <a:pt x="152400" y="41990"/>
                </a:cubicBezTo>
                <a:cubicBezTo>
                  <a:pt x="150126" y="35927"/>
                  <a:pt x="154697" y="25095"/>
                  <a:pt x="148590" y="22940"/>
                </a:cubicBezTo>
                <a:cubicBezTo>
                  <a:pt x="129391" y="16164"/>
                  <a:pt x="107950" y="20400"/>
                  <a:pt x="87630" y="19130"/>
                </a:cubicBezTo>
                <a:cubicBezTo>
                  <a:pt x="58934" y="0"/>
                  <a:pt x="95404" y="22462"/>
                  <a:pt x="60960" y="7700"/>
                </a:cubicBezTo>
                <a:cubicBezTo>
                  <a:pt x="56751" y="5896"/>
                  <a:pt x="53340" y="2620"/>
                  <a:pt x="49530" y="80"/>
                </a:cubicBezTo>
                <a:cubicBezTo>
                  <a:pt x="12749" y="4678"/>
                  <a:pt x="29289" y="3890"/>
                  <a:pt x="0" y="389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469654" y="1095857"/>
            <a:ext cx="1746966" cy="747175"/>
          </a:xfrm>
          <a:custGeom>
            <a:avLst/>
            <a:gdLst>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43785 w 1739851"/>
              <a:gd name="connsiteY88" fmla="*/ 106739 h 747175"/>
              <a:gd name="connsiteX89" fmla="*/ 1679365 w 1739851"/>
              <a:gd name="connsiteY89" fmla="*/ 113855 h 747175"/>
              <a:gd name="connsiteX90" fmla="*/ 1690039 w 1739851"/>
              <a:gd name="connsiteY90" fmla="*/ 120971 h 747175"/>
              <a:gd name="connsiteX91" fmla="*/ 1700713 w 1739851"/>
              <a:gd name="connsiteY91" fmla="*/ 131645 h 747175"/>
              <a:gd name="connsiteX92" fmla="*/ 1714945 w 1739851"/>
              <a:gd name="connsiteY92" fmla="*/ 138761 h 747175"/>
              <a:gd name="connsiteX93" fmla="*/ 1725619 w 1739851"/>
              <a:gd name="connsiteY93" fmla="*/ 149435 h 747175"/>
              <a:gd name="connsiteX94" fmla="*/ 1739851 w 1739851"/>
              <a:gd name="connsiteY94"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690039 w 1739851"/>
              <a:gd name="connsiteY89" fmla="*/ 120971 h 747175"/>
              <a:gd name="connsiteX90" fmla="*/ 1700713 w 1739851"/>
              <a:gd name="connsiteY90" fmla="*/ 131645 h 747175"/>
              <a:gd name="connsiteX91" fmla="*/ 1714945 w 1739851"/>
              <a:gd name="connsiteY91" fmla="*/ 138761 h 747175"/>
              <a:gd name="connsiteX92" fmla="*/ 1725619 w 1739851"/>
              <a:gd name="connsiteY92" fmla="*/ 149435 h 747175"/>
              <a:gd name="connsiteX93" fmla="*/ 1739851 w 1739851"/>
              <a:gd name="connsiteY93"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25619 w 1739851"/>
              <a:gd name="connsiteY91" fmla="*/ 149435 h 747175"/>
              <a:gd name="connsiteX92" fmla="*/ 1739851 w 1739851"/>
              <a:gd name="connsiteY92"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39851 w 1739851"/>
              <a:gd name="connsiteY91"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39851 w 1739851"/>
              <a:gd name="connsiteY90"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39851 w 1739851"/>
              <a:gd name="connsiteY89"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739851 w 1739851"/>
              <a:gd name="connsiteY88" fmla="*/ 152993 h 747175"/>
              <a:gd name="connsiteX0" fmla="*/ 0 w 1746966"/>
              <a:gd name="connsiteY0" fmla="*/ 747175 h 747175"/>
              <a:gd name="connsiteX1" fmla="*/ 0 w 1746966"/>
              <a:gd name="connsiteY1" fmla="*/ 747175 h 747175"/>
              <a:gd name="connsiteX2" fmla="*/ 42696 w 1746966"/>
              <a:gd name="connsiteY2" fmla="*/ 725827 h 747175"/>
              <a:gd name="connsiteX3" fmla="*/ 60486 w 1746966"/>
              <a:gd name="connsiteY3" fmla="*/ 722269 h 747175"/>
              <a:gd name="connsiteX4" fmla="*/ 71159 w 1746966"/>
              <a:gd name="connsiteY4" fmla="*/ 715153 h 747175"/>
              <a:gd name="connsiteX5" fmla="*/ 103181 w 1746966"/>
              <a:gd name="connsiteY5" fmla="*/ 704479 h 747175"/>
              <a:gd name="connsiteX6" fmla="*/ 113855 w 1746966"/>
              <a:gd name="connsiteY6" fmla="*/ 700921 h 747175"/>
              <a:gd name="connsiteX7" fmla="*/ 124529 w 1746966"/>
              <a:gd name="connsiteY7" fmla="*/ 693805 h 747175"/>
              <a:gd name="connsiteX8" fmla="*/ 131645 w 1746966"/>
              <a:gd name="connsiteY8" fmla="*/ 683131 h 747175"/>
              <a:gd name="connsiteX9" fmla="*/ 156551 w 1746966"/>
              <a:gd name="connsiteY9" fmla="*/ 676015 h 747175"/>
              <a:gd name="connsiteX10" fmla="*/ 170783 w 1746966"/>
              <a:gd name="connsiteY10" fmla="*/ 668899 h 747175"/>
              <a:gd name="connsiteX11" fmla="*/ 185015 w 1746966"/>
              <a:gd name="connsiteY11" fmla="*/ 665341 h 747175"/>
              <a:gd name="connsiteX12" fmla="*/ 316660 w 1746966"/>
              <a:gd name="connsiteY12" fmla="*/ 654668 h 747175"/>
              <a:gd name="connsiteX13" fmla="*/ 362914 w 1746966"/>
              <a:gd name="connsiteY13" fmla="*/ 636878 h 747175"/>
              <a:gd name="connsiteX14" fmla="*/ 409167 w 1746966"/>
              <a:gd name="connsiteY14" fmla="*/ 636878 h 747175"/>
              <a:gd name="connsiteX15" fmla="*/ 419841 w 1746966"/>
              <a:gd name="connsiteY15" fmla="*/ 633320 h 747175"/>
              <a:gd name="connsiteX16" fmla="*/ 441189 w 1746966"/>
              <a:gd name="connsiteY16" fmla="*/ 619088 h 747175"/>
              <a:gd name="connsiteX17" fmla="*/ 444747 w 1746966"/>
              <a:gd name="connsiteY17" fmla="*/ 608414 h 747175"/>
              <a:gd name="connsiteX18" fmla="*/ 462537 w 1746966"/>
              <a:gd name="connsiteY18" fmla="*/ 601298 h 747175"/>
              <a:gd name="connsiteX19" fmla="*/ 473211 w 1746966"/>
              <a:gd name="connsiteY19" fmla="*/ 597740 h 747175"/>
              <a:gd name="connsiteX20" fmla="*/ 498117 w 1746966"/>
              <a:gd name="connsiteY20" fmla="*/ 587066 h 747175"/>
              <a:gd name="connsiteX21" fmla="*/ 508791 w 1746966"/>
              <a:gd name="connsiteY21" fmla="*/ 565718 h 747175"/>
              <a:gd name="connsiteX22" fmla="*/ 512349 w 1746966"/>
              <a:gd name="connsiteY22" fmla="*/ 555044 h 747175"/>
              <a:gd name="connsiteX23" fmla="*/ 519465 w 1746966"/>
              <a:gd name="connsiteY23" fmla="*/ 540812 h 747175"/>
              <a:gd name="connsiteX24" fmla="*/ 530138 w 1746966"/>
              <a:gd name="connsiteY24" fmla="*/ 519464 h 747175"/>
              <a:gd name="connsiteX25" fmla="*/ 533696 w 1746966"/>
              <a:gd name="connsiteY25" fmla="*/ 451863 h 747175"/>
              <a:gd name="connsiteX26" fmla="*/ 540812 w 1746966"/>
              <a:gd name="connsiteY26" fmla="*/ 430515 h 747175"/>
              <a:gd name="connsiteX27" fmla="*/ 551486 w 1746966"/>
              <a:gd name="connsiteY27" fmla="*/ 394935 h 747175"/>
              <a:gd name="connsiteX28" fmla="*/ 558602 w 1746966"/>
              <a:gd name="connsiteY28" fmla="*/ 348682 h 747175"/>
              <a:gd name="connsiteX29" fmla="*/ 565718 w 1746966"/>
              <a:gd name="connsiteY29" fmla="*/ 338008 h 747175"/>
              <a:gd name="connsiteX30" fmla="*/ 576392 w 1746966"/>
              <a:gd name="connsiteY30" fmla="*/ 316660 h 747175"/>
              <a:gd name="connsiteX31" fmla="*/ 587066 w 1746966"/>
              <a:gd name="connsiteY31" fmla="*/ 313102 h 747175"/>
              <a:gd name="connsiteX32" fmla="*/ 597740 w 1746966"/>
              <a:gd name="connsiteY32" fmla="*/ 305986 h 747175"/>
              <a:gd name="connsiteX33" fmla="*/ 608414 w 1746966"/>
              <a:gd name="connsiteY33" fmla="*/ 302428 h 747175"/>
              <a:gd name="connsiteX34" fmla="*/ 622646 w 1746966"/>
              <a:gd name="connsiteY34" fmla="*/ 295312 h 747175"/>
              <a:gd name="connsiteX35" fmla="*/ 633320 w 1746966"/>
              <a:gd name="connsiteY35" fmla="*/ 273964 h 747175"/>
              <a:gd name="connsiteX36" fmla="*/ 636878 w 1746966"/>
              <a:gd name="connsiteY36" fmla="*/ 263290 h 747175"/>
              <a:gd name="connsiteX37" fmla="*/ 647552 w 1746966"/>
              <a:gd name="connsiteY37" fmla="*/ 259732 h 747175"/>
              <a:gd name="connsiteX38" fmla="*/ 654668 w 1746966"/>
              <a:gd name="connsiteY38" fmla="*/ 249058 h 747175"/>
              <a:gd name="connsiteX39" fmla="*/ 665342 w 1746966"/>
              <a:gd name="connsiteY39" fmla="*/ 245500 h 747175"/>
              <a:gd name="connsiteX40" fmla="*/ 690247 w 1746966"/>
              <a:gd name="connsiteY40" fmla="*/ 238384 h 747175"/>
              <a:gd name="connsiteX41" fmla="*/ 761407 w 1746966"/>
              <a:gd name="connsiteY41" fmla="*/ 245500 h 747175"/>
              <a:gd name="connsiteX42" fmla="*/ 782755 w 1746966"/>
              <a:gd name="connsiteY42" fmla="*/ 238384 h 747175"/>
              <a:gd name="connsiteX43" fmla="*/ 796987 w 1746966"/>
              <a:gd name="connsiteY43" fmla="*/ 234826 h 747175"/>
              <a:gd name="connsiteX44" fmla="*/ 807661 w 1746966"/>
              <a:gd name="connsiteY44" fmla="*/ 224152 h 747175"/>
              <a:gd name="connsiteX45" fmla="*/ 818335 w 1746966"/>
              <a:gd name="connsiteY45" fmla="*/ 217036 h 747175"/>
              <a:gd name="connsiteX46" fmla="*/ 836124 w 1746966"/>
              <a:gd name="connsiteY46" fmla="*/ 202804 h 747175"/>
              <a:gd name="connsiteX47" fmla="*/ 850356 w 1746966"/>
              <a:gd name="connsiteY47" fmla="*/ 181457 h 747175"/>
              <a:gd name="connsiteX48" fmla="*/ 853914 w 1746966"/>
              <a:gd name="connsiteY48" fmla="*/ 170783 h 747175"/>
              <a:gd name="connsiteX49" fmla="*/ 864588 w 1746966"/>
              <a:gd name="connsiteY49" fmla="*/ 160109 h 747175"/>
              <a:gd name="connsiteX50" fmla="*/ 882378 w 1746966"/>
              <a:gd name="connsiteY50" fmla="*/ 145877 h 747175"/>
              <a:gd name="connsiteX51" fmla="*/ 885936 w 1746966"/>
              <a:gd name="connsiteY51" fmla="*/ 135203 h 747175"/>
              <a:gd name="connsiteX52" fmla="*/ 893052 w 1746966"/>
              <a:gd name="connsiteY52" fmla="*/ 124529 h 747175"/>
              <a:gd name="connsiteX53" fmla="*/ 903726 w 1746966"/>
              <a:gd name="connsiteY53" fmla="*/ 88949 h 747175"/>
              <a:gd name="connsiteX54" fmla="*/ 914400 w 1746966"/>
              <a:gd name="connsiteY54" fmla="*/ 46254 h 747175"/>
              <a:gd name="connsiteX55" fmla="*/ 921516 w 1746966"/>
              <a:gd name="connsiteY55" fmla="*/ 10674 h 747175"/>
              <a:gd name="connsiteX56" fmla="*/ 928632 w 1746966"/>
              <a:gd name="connsiteY56" fmla="*/ 0 h 747175"/>
              <a:gd name="connsiteX57" fmla="*/ 953538 w 1746966"/>
              <a:gd name="connsiteY57" fmla="*/ 3558 h 747175"/>
              <a:gd name="connsiteX58" fmla="*/ 964212 w 1746966"/>
              <a:gd name="connsiteY58" fmla="*/ 7116 h 747175"/>
              <a:gd name="connsiteX59" fmla="*/ 978443 w 1746966"/>
              <a:gd name="connsiteY59" fmla="*/ 28464 h 747175"/>
              <a:gd name="connsiteX60" fmla="*/ 989117 w 1746966"/>
              <a:gd name="connsiteY60" fmla="*/ 39138 h 747175"/>
              <a:gd name="connsiteX61" fmla="*/ 999791 w 1746966"/>
              <a:gd name="connsiteY61" fmla="*/ 42696 h 747175"/>
              <a:gd name="connsiteX62" fmla="*/ 1028255 w 1746966"/>
              <a:gd name="connsiteY62" fmla="*/ 53369 h 747175"/>
              <a:gd name="connsiteX63" fmla="*/ 1042487 w 1746966"/>
              <a:gd name="connsiteY63" fmla="*/ 60485 h 747175"/>
              <a:gd name="connsiteX64" fmla="*/ 1046045 w 1746966"/>
              <a:gd name="connsiteY64" fmla="*/ 71159 h 747175"/>
              <a:gd name="connsiteX65" fmla="*/ 1056719 w 1746966"/>
              <a:gd name="connsiteY65" fmla="*/ 74717 h 747175"/>
              <a:gd name="connsiteX66" fmla="*/ 1067393 w 1746966"/>
              <a:gd name="connsiteY66" fmla="*/ 81833 h 747175"/>
              <a:gd name="connsiteX67" fmla="*/ 1085183 w 1746966"/>
              <a:gd name="connsiteY67" fmla="*/ 99623 h 747175"/>
              <a:gd name="connsiteX68" fmla="*/ 1088741 w 1746966"/>
              <a:gd name="connsiteY68" fmla="*/ 110297 h 747175"/>
              <a:gd name="connsiteX69" fmla="*/ 1167016 w 1746966"/>
              <a:gd name="connsiteY69" fmla="*/ 117413 h 747175"/>
              <a:gd name="connsiteX70" fmla="*/ 1188364 w 1746966"/>
              <a:gd name="connsiteY70" fmla="*/ 120971 h 747175"/>
              <a:gd name="connsiteX71" fmla="*/ 1206154 w 1746966"/>
              <a:gd name="connsiteY71" fmla="*/ 128087 h 747175"/>
              <a:gd name="connsiteX72" fmla="*/ 1220386 w 1746966"/>
              <a:gd name="connsiteY72" fmla="*/ 131645 h 747175"/>
              <a:gd name="connsiteX73" fmla="*/ 1231060 w 1746966"/>
              <a:gd name="connsiteY73" fmla="*/ 142319 h 747175"/>
              <a:gd name="connsiteX74" fmla="*/ 1344915 w 1746966"/>
              <a:gd name="connsiteY74" fmla="*/ 135203 h 747175"/>
              <a:gd name="connsiteX75" fmla="*/ 1376937 w 1746966"/>
              <a:gd name="connsiteY75" fmla="*/ 131645 h 747175"/>
              <a:gd name="connsiteX76" fmla="*/ 1387611 w 1746966"/>
              <a:gd name="connsiteY76" fmla="*/ 124529 h 747175"/>
              <a:gd name="connsiteX77" fmla="*/ 1426749 w 1746966"/>
              <a:gd name="connsiteY77" fmla="*/ 120971 h 747175"/>
              <a:gd name="connsiteX78" fmla="*/ 1465886 w 1746966"/>
              <a:gd name="connsiteY78" fmla="*/ 113855 h 747175"/>
              <a:gd name="connsiteX79" fmla="*/ 1480118 w 1746966"/>
              <a:gd name="connsiteY79" fmla="*/ 110297 h 747175"/>
              <a:gd name="connsiteX80" fmla="*/ 1501466 w 1746966"/>
              <a:gd name="connsiteY80" fmla="*/ 99623 h 747175"/>
              <a:gd name="connsiteX81" fmla="*/ 1505024 w 1746966"/>
              <a:gd name="connsiteY81" fmla="*/ 88949 h 747175"/>
              <a:gd name="connsiteX82" fmla="*/ 1515698 w 1746966"/>
              <a:gd name="connsiteY82" fmla="*/ 85391 h 747175"/>
              <a:gd name="connsiteX83" fmla="*/ 1526372 w 1746966"/>
              <a:gd name="connsiteY83" fmla="*/ 78275 h 747175"/>
              <a:gd name="connsiteX84" fmla="*/ 1572626 w 1746966"/>
              <a:gd name="connsiteY84" fmla="*/ 85391 h 747175"/>
              <a:gd name="connsiteX85" fmla="*/ 1604647 w 1746966"/>
              <a:gd name="connsiteY85" fmla="*/ 92507 h 747175"/>
              <a:gd name="connsiteX86" fmla="*/ 1622437 w 1746966"/>
              <a:gd name="connsiteY86" fmla="*/ 96065 h 747175"/>
              <a:gd name="connsiteX87" fmla="*/ 1633111 w 1746966"/>
              <a:gd name="connsiteY87" fmla="*/ 103181 h 747175"/>
              <a:gd name="connsiteX88" fmla="*/ 1746966 w 1746966"/>
              <a:gd name="connsiteY88" fmla="*/ 106739 h 74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746966" h="747175">
                <a:moveTo>
                  <a:pt x="0" y="747175"/>
                </a:moveTo>
                <a:lnTo>
                  <a:pt x="0" y="747175"/>
                </a:lnTo>
                <a:cubicBezTo>
                  <a:pt x="14232" y="740059"/>
                  <a:pt x="27983" y="731885"/>
                  <a:pt x="42696" y="725827"/>
                </a:cubicBezTo>
                <a:cubicBezTo>
                  <a:pt x="48288" y="723524"/>
                  <a:pt x="54824" y="724392"/>
                  <a:pt x="60486" y="722269"/>
                </a:cubicBezTo>
                <a:cubicBezTo>
                  <a:pt x="64490" y="720768"/>
                  <a:pt x="67212" y="716798"/>
                  <a:pt x="71159" y="715153"/>
                </a:cubicBezTo>
                <a:cubicBezTo>
                  <a:pt x="81545" y="710825"/>
                  <a:pt x="92507" y="708037"/>
                  <a:pt x="103181" y="704479"/>
                </a:cubicBezTo>
                <a:cubicBezTo>
                  <a:pt x="106739" y="703293"/>
                  <a:pt x="110734" y="703001"/>
                  <a:pt x="113855" y="700921"/>
                </a:cubicBezTo>
                <a:lnTo>
                  <a:pt x="124529" y="693805"/>
                </a:lnTo>
                <a:cubicBezTo>
                  <a:pt x="126901" y="690247"/>
                  <a:pt x="128306" y="685802"/>
                  <a:pt x="131645" y="683131"/>
                </a:cubicBezTo>
                <a:cubicBezTo>
                  <a:pt x="134175" y="681107"/>
                  <a:pt x="155348" y="676466"/>
                  <a:pt x="156551" y="676015"/>
                </a:cubicBezTo>
                <a:cubicBezTo>
                  <a:pt x="161517" y="674153"/>
                  <a:pt x="165817" y="670761"/>
                  <a:pt x="170783" y="668899"/>
                </a:cubicBezTo>
                <a:cubicBezTo>
                  <a:pt x="175362" y="667182"/>
                  <a:pt x="180209" y="666242"/>
                  <a:pt x="185015" y="665341"/>
                </a:cubicBezTo>
                <a:cubicBezTo>
                  <a:pt x="246817" y="653753"/>
                  <a:pt x="234196" y="657966"/>
                  <a:pt x="316660" y="654668"/>
                </a:cubicBezTo>
                <a:cubicBezTo>
                  <a:pt x="353714" y="642317"/>
                  <a:pt x="338618" y="649026"/>
                  <a:pt x="362914" y="636878"/>
                </a:cubicBezTo>
                <a:cubicBezTo>
                  <a:pt x="388237" y="641099"/>
                  <a:pt x="382114" y="642289"/>
                  <a:pt x="409167" y="636878"/>
                </a:cubicBezTo>
                <a:cubicBezTo>
                  <a:pt x="412845" y="636142"/>
                  <a:pt x="416563" y="635141"/>
                  <a:pt x="419841" y="633320"/>
                </a:cubicBezTo>
                <a:cubicBezTo>
                  <a:pt x="427317" y="629167"/>
                  <a:pt x="441189" y="619088"/>
                  <a:pt x="441189" y="619088"/>
                </a:cubicBezTo>
                <a:cubicBezTo>
                  <a:pt x="442375" y="615530"/>
                  <a:pt x="441866" y="610815"/>
                  <a:pt x="444747" y="608414"/>
                </a:cubicBezTo>
                <a:cubicBezTo>
                  <a:pt x="449653" y="604325"/>
                  <a:pt x="456557" y="603541"/>
                  <a:pt x="462537" y="601298"/>
                </a:cubicBezTo>
                <a:cubicBezTo>
                  <a:pt x="466049" y="599981"/>
                  <a:pt x="469764" y="599217"/>
                  <a:pt x="473211" y="597740"/>
                </a:cubicBezTo>
                <a:cubicBezTo>
                  <a:pt x="503987" y="584550"/>
                  <a:pt x="473085" y="595410"/>
                  <a:pt x="498117" y="587066"/>
                </a:cubicBezTo>
                <a:cubicBezTo>
                  <a:pt x="507060" y="560237"/>
                  <a:pt x="494996" y="593307"/>
                  <a:pt x="508791" y="565718"/>
                </a:cubicBezTo>
                <a:cubicBezTo>
                  <a:pt x="510468" y="562363"/>
                  <a:pt x="510872" y="558491"/>
                  <a:pt x="512349" y="555044"/>
                </a:cubicBezTo>
                <a:cubicBezTo>
                  <a:pt x="514438" y="550169"/>
                  <a:pt x="517376" y="545687"/>
                  <a:pt x="519465" y="540812"/>
                </a:cubicBezTo>
                <a:cubicBezTo>
                  <a:pt x="528304" y="520186"/>
                  <a:pt x="516461" y="539980"/>
                  <a:pt x="530138" y="519464"/>
                </a:cubicBezTo>
                <a:cubicBezTo>
                  <a:pt x="531324" y="496930"/>
                  <a:pt x="531007" y="474267"/>
                  <a:pt x="533696" y="451863"/>
                </a:cubicBezTo>
                <a:cubicBezTo>
                  <a:pt x="534590" y="444416"/>
                  <a:pt x="539125" y="437824"/>
                  <a:pt x="540812" y="430515"/>
                </a:cubicBezTo>
                <a:cubicBezTo>
                  <a:pt x="548893" y="395499"/>
                  <a:pt x="537720" y="415583"/>
                  <a:pt x="551486" y="394935"/>
                </a:cubicBezTo>
                <a:cubicBezTo>
                  <a:pt x="552507" y="384729"/>
                  <a:pt x="552190" y="361505"/>
                  <a:pt x="558602" y="348682"/>
                </a:cubicBezTo>
                <a:cubicBezTo>
                  <a:pt x="560514" y="344857"/>
                  <a:pt x="563806" y="341833"/>
                  <a:pt x="565718" y="338008"/>
                </a:cubicBezTo>
                <a:cubicBezTo>
                  <a:pt x="570015" y="329414"/>
                  <a:pt x="567895" y="323458"/>
                  <a:pt x="576392" y="316660"/>
                </a:cubicBezTo>
                <a:cubicBezTo>
                  <a:pt x="579321" y="314317"/>
                  <a:pt x="583711" y="314779"/>
                  <a:pt x="587066" y="313102"/>
                </a:cubicBezTo>
                <a:cubicBezTo>
                  <a:pt x="590891" y="311190"/>
                  <a:pt x="593915" y="307898"/>
                  <a:pt x="597740" y="305986"/>
                </a:cubicBezTo>
                <a:cubicBezTo>
                  <a:pt x="601095" y="304309"/>
                  <a:pt x="604967" y="303905"/>
                  <a:pt x="608414" y="302428"/>
                </a:cubicBezTo>
                <a:cubicBezTo>
                  <a:pt x="613289" y="300339"/>
                  <a:pt x="617902" y="297684"/>
                  <a:pt x="622646" y="295312"/>
                </a:cubicBezTo>
                <a:cubicBezTo>
                  <a:pt x="631589" y="268483"/>
                  <a:pt x="619525" y="301553"/>
                  <a:pt x="633320" y="273964"/>
                </a:cubicBezTo>
                <a:cubicBezTo>
                  <a:pt x="634997" y="270609"/>
                  <a:pt x="634226" y="265942"/>
                  <a:pt x="636878" y="263290"/>
                </a:cubicBezTo>
                <a:cubicBezTo>
                  <a:pt x="639530" y="260638"/>
                  <a:pt x="643994" y="260918"/>
                  <a:pt x="647552" y="259732"/>
                </a:cubicBezTo>
                <a:cubicBezTo>
                  <a:pt x="649924" y="256174"/>
                  <a:pt x="651329" y="251729"/>
                  <a:pt x="654668" y="249058"/>
                </a:cubicBezTo>
                <a:cubicBezTo>
                  <a:pt x="657597" y="246715"/>
                  <a:pt x="661750" y="246578"/>
                  <a:pt x="665342" y="245500"/>
                </a:cubicBezTo>
                <a:cubicBezTo>
                  <a:pt x="673612" y="243019"/>
                  <a:pt x="681945" y="240756"/>
                  <a:pt x="690247" y="238384"/>
                </a:cubicBezTo>
                <a:cubicBezTo>
                  <a:pt x="716843" y="247249"/>
                  <a:pt x="714615" y="247534"/>
                  <a:pt x="761407" y="245500"/>
                </a:cubicBezTo>
                <a:cubicBezTo>
                  <a:pt x="768901" y="245174"/>
                  <a:pt x="775570" y="240539"/>
                  <a:pt x="782755" y="238384"/>
                </a:cubicBezTo>
                <a:cubicBezTo>
                  <a:pt x="787439" y="236979"/>
                  <a:pt x="792243" y="236012"/>
                  <a:pt x="796987" y="234826"/>
                </a:cubicBezTo>
                <a:cubicBezTo>
                  <a:pt x="800545" y="231268"/>
                  <a:pt x="803795" y="227373"/>
                  <a:pt x="807661" y="224152"/>
                </a:cubicBezTo>
                <a:cubicBezTo>
                  <a:pt x="810946" y="221414"/>
                  <a:pt x="815311" y="220060"/>
                  <a:pt x="818335" y="217036"/>
                </a:cubicBezTo>
                <a:cubicBezTo>
                  <a:pt x="834429" y="200942"/>
                  <a:pt x="815345" y="209731"/>
                  <a:pt x="836124" y="202804"/>
                </a:cubicBezTo>
                <a:cubicBezTo>
                  <a:pt x="844584" y="177425"/>
                  <a:pt x="832587" y="208110"/>
                  <a:pt x="850356" y="181457"/>
                </a:cubicBezTo>
                <a:cubicBezTo>
                  <a:pt x="852436" y="178336"/>
                  <a:pt x="851834" y="173904"/>
                  <a:pt x="853914" y="170783"/>
                </a:cubicBezTo>
                <a:cubicBezTo>
                  <a:pt x="856705" y="166596"/>
                  <a:pt x="861367" y="163975"/>
                  <a:pt x="864588" y="160109"/>
                </a:cubicBezTo>
                <a:cubicBezTo>
                  <a:pt x="876968" y="145253"/>
                  <a:pt x="864855" y="151718"/>
                  <a:pt x="882378" y="145877"/>
                </a:cubicBezTo>
                <a:cubicBezTo>
                  <a:pt x="883564" y="142319"/>
                  <a:pt x="884259" y="138558"/>
                  <a:pt x="885936" y="135203"/>
                </a:cubicBezTo>
                <a:cubicBezTo>
                  <a:pt x="887848" y="131378"/>
                  <a:pt x="891823" y="128625"/>
                  <a:pt x="893052" y="124529"/>
                </a:cubicBezTo>
                <a:cubicBezTo>
                  <a:pt x="905540" y="82902"/>
                  <a:pt x="887713" y="112969"/>
                  <a:pt x="903726" y="88949"/>
                </a:cubicBezTo>
                <a:cubicBezTo>
                  <a:pt x="915748" y="16818"/>
                  <a:pt x="897485" y="119552"/>
                  <a:pt x="914400" y="46254"/>
                </a:cubicBezTo>
                <a:cubicBezTo>
                  <a:pt x="917210" y="34078"/>
                  <a:pt x="915878" y="21950"/>
                  <a:pt x="921516" y="10674"/>
                </a:cubicBezTo>
                <a:cubicBezTo>
                  <a:pt x="923428" y="6849"/>
                  <a:pt x="926260" y="3558"/>
                  <a:pt x="928632" y="0"/>
                </a:cubicBezTo>
                <a:cubicBezTo>
                  <a:pt x="936934" y="1186"/>
                  <a:pt x="945315" y="1913"/>
                  <a:pt x="953538" y="3558"/>
                </a:cubicBezTo>
                <a:cubicBezTo>
                  <a:pt x="957216" y="4294"/>
                  <a:pt x="961560" y="4464"/>
                  <a:pt x="964212" y="7116"/>
                </a:cubicBezTo>
                <a:cubicBezTo>
                  <a:pt x="970259" y="13163"/>
                  <a:pt x="972396" y="22417"/>
                  <a:pt x="978443" y="28464"/>
                </a:cubicBezTo>
                <a:cubicBezTo>
                  <a:pt x="982001" y="32022"/>
                  <a:pt x="984930" y="36347"/>
                  <a:pt x="989117" y="39138"/>
                </a:cubicBezTo>
                <a:cubicBezTo>
                  <a:pt x="992238" y="41218"/>
                  <a:pt x="996436" y="41019"/>
                  <a:pt x="999791" y="42696"/>
                </a:cubicBezTo>
                <a:cubicBezTo>
                  <a:pt x="1024221" y="54910"/>
                  <a:pt x="993933" y="46505"/>
                  <a:pt x="1028255" y="53369"/>
                </a:cubicBezTo>
                <a:cubicBezTo>
                  <a:pt x="1032999" y="55741"/>
                  <a:pt x="1038737" y="56735"/>
                  <a:pt x="1042487" y="60485"/>
                </a:cubicBezTo>
                <a:cubicBezTo>
                  <a:pt x="1045139" y="63137"/>
                  <a:pt x="1043393" y="68507"/>
                  <a:pt x="1046045" y="71159"/>
                </a:cubicBezTo>
                <a:cubicBezTo>
                  <a:pt x="1048697" y="73811"/>
                  <a:pt x="1053364" y="73040"/>
                  <a:pt x="1056719" y="74717"/>
                </a:cubicBezTo>
                <a:cubicBezTo>
                  <a:pt x="1060544" y="76629"/>
                  <a:pt x="1063835" y="79461"/>
                  <a:pt x="1067393" y="81833"/>
                </a:cubicBezTo>
                <a:cubicBezTo>
                  <a:pt x="1090994" y="129035"/>
                  <a:pt x="1059007" y="73447"/>
                  <a:pt x="1085183" y="99623"/>
                </a:cubicBezTo>
                <a:cubicBezTo>
                  <a:pt x="1087835" y="102275"/>
                  <a:pt x="1085076" y="109500"/>
                  <a:pt x="1088741" y="110297"/>
                </a:cubicBezTo>
                <a:cubicBezTo>
                  <a:pt x="1114342" y="115863"/>
                  <a:pt x="1140966" y="114622"/>
                  <a:pt x="1167016" y="117413"/>
                </a:cubicBezTo>
                <a:cubicBezTo>
                  <a:pt x="1174189" y="118182"/>
                  <a:pt x="1181248" y="119785"/>
                  <a:pt x="1188364" y="120971"/>
                </a:cubicBezTo>
                <a:cubicBezTo>
                  <a:pt x="1194294" y="123343"/>
                  <a:pt x="1200095" y="126067"/>
                  <a:pt x="1206154" y="128087"/>
                </a:cubicBezTo>
                <a:cubicBezTo>
                  <a:pt x="1210793" y="129633"/>
                  <a:pt x="1216140" y="129219"/>
                  <a:pt x="1220386" y="131645"/>
                </a:cubicBezTo>
                <a:cubicBezTo>
                  <a:pt x="1224755" y="134141"/>
                  <a:pt x="1227502" y="138761"/>
                  <a:pt x="1231060" y="142319"/>
                </a:cubicBezTo>
                <a:lnTo>
                  <a:pt x="1344915" y="135203"/>
                </a:lnTo>
                <a:cubicBezTo>
                  <a:pt x="1355626" y="134419"/>
                  <a:pt x="1366518" y="134250"/>
                  <a:pt x="1376937" y="131645"/>
                </a:cubicBezTo>
                <a:cubicBezTo>
                  <a:pt x="1381086" y="130608"/>
                  <a:pt x="1383430" y="125425"/>
                  <a:pt x="1387611" y="124529"/>
                </a:cubicBezTo>
                <a:cubicBezTo>
                  <a:pt x="1400420" y="121784"/>
                  <a:pt x="1413703" y="122157"/>
                  <a:pt x="1426749" y="120971"/>
                </a:cubicBezTo>
                <a:lnTo>
                  <a:pt x="1465886" y="113855"/>
                </a:lnTo>
                <a:cubicBezTo>
                  <a:pt x="1470681" y="112896"/>
                  <a:pt x="1475623" y="112223"/>
                  <a:pt x="1480118" y="110297"/>
                </a:cubicBezTo>
                <a:cubicBezTo>
                  <a:pt x="1528399" y="89605"/>
                  <a:pt x="1456489" y="114615"/>
                  <a:pt x="1501466" y="99623"/>
                </a:cubicBezTo>
                <a:cubicBezTo>
                  <a:pt x="1502652" y="96065"/>
                  <a:pt x="1502372" y="91601"/>
                  <a:pt x="1505024" y="88949"/>
                </a:cubicBezTo>
                <a:cubicBezTo>
                  <a:pt x="1507676" y="86297"/>
                  <a:pt x="1512343" y="87068"/>
                  <a:pt x="1515698" y="85391"/>
                </a:cubicBezTo>
                <a:cubicBezTo>
                  <a:pt x="1519523" y="83479"/>
                  <a:pt x="1522814" y="80647"/>
                  <a:pt x="1526372" y="78275"/>
                </a:cubicBezTo>
                <a:cubicBezTo>
                  <a:pt x="1538333" y="79984"/>
                  <a:pt x="1560285" y="82923"/>
                  <a:pt x="1572626" y="85391"/>
                </a:cubicBezTo>
                <a:cubicBezTo>
                  <a:pt x="1583348" y="87535"/>
                  <a:pt x="1593956" y="90216"/>
                  <a:pt x="1604647" y="92507"/>
                </a:cubicBezTo>
                <a:cubicBezTo>
                  <a:pt x="1610560" y="93774"/>
                  <a:pt x="1616507" y="94879"/>
                  <a:pt x="1622437" y="96065"/>
                </a:cubicBezTo>
                <a:cubicBezTo>
                  <a:pt x="1625995" y="98437"/>
                  <a:pt x="1629286" y="101269"/>
                  <a:pt x="1633111" y="103181"/>
                </a:cubicBezTo>
                <a:cubicBezTo>
                  <a:pt x="1652680" y="112669"/>
                  <a:pt x="1724728" y="96361"/>
                  <a:pt x="1746966" y="106739"/>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8"/>
          <p:cNvGrpSpPr/>
          <p:nvPr/>
        </p:nvGrpSpPr>
        <p:grpSpPr>
          <a:xfrm>
            <a:off x="0" y="526050"/>
            <a:ext cx="1828800" cy="1554541"/>
            <a:chOff x="0" y="2732537"/>
            <a:chExt cx="1828800" cy="1554541"/>
          </a:xfrm>
        </p:grpSpPr>
        <p:sp>
          <p:nvSpPr>
            <p:cNvPr id="30" name="TextBox 29"/>
            <p:cNvSpPr txBox="1"/>
            <p:nvPr/>
          </p:nvSpPr>
          <p:spPr>
            <a:xfrm>
              <a:off x="0" y="2732537"/>
              <a:ext cx="1828800" cy="1077218"/>
            </a:xfrm>
            <a:prstGeom prst="rect">
              <a:avLst/>
            </a:prstGeom>
            <a:noFill/>
            <a:effectLst>
              <a:outerShdw blurRad="50800" dist="38100" dir="8100000" algn="tr" rotWithShape="0">
                <a:prstClr val="black"/>
              </a:outerShdw>
            </a:effectLst>
          </p:spPr>
          <p:txBody>
            <a:bodyPr wrap="square" rtlCol="0">
              <a:spAutoFit/>
            </a:bodyPr>
            <a:lstStyle/>
            <a:p>
              <a:r>
                <a:rPr lang="en-US" sz="3200" b="1" dirty="0" smtClean="0">
                  <a:solidFill>
                    <a:srgbClr val="FF0000"/>
                  </a:solidFill>
                  <a:effectLst>
                    <a:outerShdw blurRad="38100" dist="38100" dir="2700000" algn="tl">
                      <a:srgbClr val="000000"/>
                    </a:outerShdw>
                  </a:effectLst>
                </a:rPr>
                <a:t>Traveler’s Rest</a:t>
              </a:r>
              <a:endParaRPr lang="en-US" sz="3200" b="1" dirty="0">
                <a:solidFill>
                  <a:srgbClr val="FF0000"/>
                </a:solidFill>
                <a:effectLst>
                  <a:outerShdw blurRad="38100" dist="38100" dir="2700000" algn="tl">
                    <a:srgbClr val="000000"/>
                  </a:outerShdw>
                </a:effectLst>
              </a:endParaRPr>
            </a:p>
          </p:txBody>
        </p:sp>
        <p:sp>
          <p:nvSpPr>
            <p:cNvPr id="31" name="5-Point Star 30"/>
            <p:cNvSpPr/>
            <p:nvPr/>
          </p:nvSpPr>
          <p:spPr>
            <a:xfrm>
              <a:off x="129208" y="3906078"/>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2166609" y="793230"/>
            <a:ext cx="544370" cy="380703"/>
          </a:xfrm>
          <a:custGeom>
            <a:avLst/>
            <a:gdLst>
              <a:gd name="connsiteX0" fmla="*/ 0 w 506732"/>
              <a:gd name="connsiteY0" fmla="*/ 355797 h 355797"/>
              <a:gd name="connsiteX1" fmla="*/ 0 w 506732"/>
              <a:gd name="connsiteY1" fmla="*/ 355797 h 355797"/>
              <a:gd name="connsiteX2" fmla="*/ 24906 w 506732"/>
              <a:gd name="connsiteY2" fmla="*/ 334449 h 355797"/>
              <a:gd name="connsiteX3" fmla="*/ 42695 w 506732"/>
              <a:gd name="connsiteY3" fmla="*/ 316660 h 355797"/>
              <a:gd name="connsiteX4" fmla="*/ 71159 w 506732"/>
              <a:gd name="connsiteY4" fmla="*/ 305986 h 355797"/>
              <a:gd name="connsiteX5" fmla="*/ 81833 w 506732"/>
              <a:gd name="connsiteY5" fmla="*/ 298870 h 355797"/>
              <a:gd name="connsiteX6" fmla="*/ 96065 w 506732"/>
              <a:gd name="connsiteY6" fmla="*/ 295312 h 355797"/>
              <a:gd name="connsiteX7" fmla="*/ 106739 w 506732"/>
              <a:gd name="connsiteY7" fmla="*/ 288196 h 355797"/>
              <a:gd name="connsiteX8" fmla="*/ 152993 w 506732"/>
              <a:gd name="connsiteY8" fmla="*/ 273964 h 355797"/>
              <a:gd name="connsiteX9" fmla="*/ 156551 w 506732"/>
              <a:gd name="connsiteY9" fmla="*/ 263290 h 355797"/>
              <a:gd name="connsiteX10" fmla="*/ 174341 w 506732"/>
              <a:gd name="connsiteY10" fmla="*/ 241942 h 355797"/>
              <a:gd name="connsiteX11" fmla="*/ 177899 w 506732"/>
              <a:gd name="connsiteY11" fmla="*/ 231268 h 355797"/>
              <a:gd name="connsiteX12" fmla="*/ 185015 w 506732"/>
              <a:gd name="connsiteY12" fmla="*/ 206362 h 355797"/>
              <a:gd name="connsiteX13" fmla="*/ 188572 w 506732"/>
              <a:gd name="connsiteY13" fmla="*/ 174340 h 355797"/>
              <a:gd name="connsiteX14" fmla="*/ 206362 w 506732"/>
              <a:gd name="connsiteY14" fmla="*/ 160109 h 355797"/>
              <a:gd name="connsiteX15" fmla="*/ 220594 w 506732"/>
              <a:gd name="connsiteY15" fmla="*/ 152993 h 355797"/>
              <a:gd name="connsiteX16" fmla="*/ 224152 w 506732"/>
              <a:gd name="connsiteY16" fmla="*/ 142319 h 355797"/>
              <a:gd name="connsiteX17" fmla="*/ 234826 w 506732"/>
              <a:gd name="connsiteY17" fmla="*/ 138761 h 355797"/>
              <a:gd name="connsiteX18" fmla="*/ 245500 w 506732"/>
              <a:gd name="connsiteY18" fmla="*/ 131645 h 355797"/>
              <a:gd name="connsiteX19" fmla="*/ 266848 w 506732"/>
              <a:gd name="connsiteY19" fmla="*/ 124529 h 355797"/>
              <a:gd name="connsiteX20" fmla="*/ 277522 w 506732"/>
              <a:gd name="connsiteY20" fmla="*/ 117413 h 355797"/>
              <a:gd name="connsiteX21" fmla="*/ 323776 w 506732"/>
              <a:gd name="connsiteY21" fmla="*/ 103181 h 355797"/>
              <a:gd name="connsiteX22" fmla="*/ 345123 w 506732"/>
              <a:gd name="connsiteY22" fmla="*/ 92507 h 355797"/>
              <a:gd name="connsiteX23" fmla="*/ 355797 w 506732"/>
              <a:gd name="connsiteY23" fmla="*/ 85391 h 355797"/>
              <a:gd name="connsiteX24" fmla="*/ 366471 w 506732"/>
              <a:gd name="connsiteY24" fmla="*/ 81833 h 355797"/>
              <a:gd name="connsiteX25" fmla="*/ 377145 w 506732"/>
              <a:gd name="connsiteY25" fmla="*/ 74717 h 355797"/>
              <a:gd name="connsiteX26" fmla="*/ 402051 w 506732"/>
              <a:gd name="connsiteY26" fmla="*/ 67601 h 355797"/>
              <a:gd name="connsiteX27" fmla="*/ 412725 w 506732"/>
              <a:gd name="connsiteY27" fmla="*/ 60485 h 355797"/>
              <a:gd name="connsiteX28" fmla="*/ 426957 w 506732"/>
              <a:gd name="connsiteY28" fmla="*/ 56927 h 355797"/>
              <a:gd name="connsiteX29" fmla="*/ 444747 w 506732"/>
              <a:gd name="connsiteY29" fmla="*/ 49811 h 355797"/>
              <a:gd name="connsiteX30" fmla="*/ 455421 w 506732"/>
              <a:gd name="connsiteY30" fmla="*/ 46253 h 355797"/>
              <a:gd name="connsiteX31" fmla="*/ 480327 w 506732"/>
              <a:gd name="connsiteY31" fmla="*/ 35579 h 355797"/>
              <a:gd name="connsiteX32" fmla="*/ 491001 w 506732"/>
              <a:gd name="connsiteY32" fmla="*/ 28463 h 355797"/>
              <a:gd name="connsiteX33" fmla="*/ 501674 w 506732"/>
              <a:gd name="connsiteY33" fmla="*/ 24905 h 355797"/>
              <a:gd name="connsiteX34" fmla="*/ 505232 w 506732"/>
              <a:gd name="connsiteY34" fmla="*/ 0 h 35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732" h="355797">
                <a:moveTo>
                  <a:pt x="0" y="355797"/>
                </a:moveTo>
                <a:lnTo>
                  <a:pt x="0" y="355797"/>
                </a:lnTo>
                <a:cubicBezTo>
                  <a:pt x="8302" y="348681"/>
                  <a:pt x="17591" y="342576"/>
                  <a:pt x="24906" y="334449"/>
                </a:cubicBezTo>
                <a:cubicBezTo>
                  <a:pt x="43747" y="313514"/>
                  <a:pt x="19886" y="324262"/>
                  <a:pt x="42695" y="316660"/>
                </a:cubicBezTo>
                <a:cubicBezTo>
                  <a:pt x="67727" y="299972"/>
                  <a:pt x="35986" y="319176"/>
                  <a:pt x="71159" y="305986"/>
                </a:cubicBezTo>
                <a:cubicBezTo>
                  <a:pt x="75163" y="304485"/>
                  <a:pt x="77903" y="300554"/>
                  <a:pt x="81833" y="298870"/>
                </a:cubicBezTo>
                <a:cubicBezTo>
                  <a:pt x="86328" y="296944"/>
                  <a:pt x="91321" y="296498"/>
                  <a:pt x="96065" y="295312"/>
                </a:cubicBezTo>
                <a:cubicBezTo>
                  <a:pt x="99623" y="292940"/>
                  <a:pt x="102792" y="289841"/>
                  <a:pt x="106739" y="288196"/>
                </a:cubicBezTo>
                <a:cubicBezTo>
                  <a:pt x="125070" y="280558"/>
                  <a:pt x="135812" y="278259"/>
                  <a:pt x="152993" y="273964"/>
                </a:cubicBezTo>
                <a:cubicBezTo>
                  <a:pt x="154179" y="270406"/>
                  <a:pt x="154471" y="266411"/>
                  <a:pt x="156551" y="263290"/>
                </a:cubicBezTo>
                <a:cubicBezTo>
                  <a:pt x="172289" y="239683"/>
                  <a:pt x="162700" y="265224"/>
                  <a:pt x="174341" y="241942"/>
                </a:cubicBezTo>
                <a:cubicBezTo>
                  <a:pt x="176018" y="238587"/>
                  <a:pt x="176821" y="234860"/>
                  <a:pt x="177899" y="231268"/>
                </a:cubicBezTo>
                <a:cubicBezTo>
                  <a:pt x="180380" y="222998"/>
                  <a:pt x="182643" y="214664"/>
                  <a:pt x="185015" y="206362"/>
                </a:cubicBezTo>
                <a:cubicBezTo>
                  <a:pt x="186201" y="195688"/>
                  <a:pt x="185967" y="184759"/>
                  <a:pt x="188572" y="174340"/>
                </a:cubicBezTo>
                <a:cubicBezTo>
                  <a:pt x="191778" y="161514"/>
                  <a:pt x="196886" y="164170"/>
                  <a:pt x="206362" y="160109"/>
                </a:cubicBezTo>
                <a:cubicBezTo>
                  <a:pt x="211237" y="158020"/>
                  <a:pt x="215850" y="155365"/>
                  <a:pt x="220594" y="152993"/>
                </a:cubicBezTo>
                <a:cubicBezTo>
                  <a:pt x="221780" y="149435"/>
                  <a:pt x="221500" y="144971"/>
                  <a:pt x="224152" y="142319"/>
                </a:cubicBezTo>
                <a:cubicBezTo>
                  <a:pt x="226804" y="139667"/>
                  <a:pt x="231471" y="140438"/>
                  <a:pt x="234826" y="138761"/>
                </a:cubicBezTo>
                <a:cubicBezTo>
                  <a:pt x="238651" y="136849"/>
                  <a:pt x="241592" y="133382"/>
                  <a:pt x="245500" y="131645"/>
                </a:cubicBezTo>
                <a:cubicBezTo>
                  <a:pt x="252354" y="128599"/>
                  <a:pt x="260607" y="128690"/>
                  <a:pt x="266848" y="124529"/>
                </a:cubicBezTo>
                <a:cubicBezTo>
                  <a:pt x="270406" y="122157"/>
                  <a:pt x="273592" y="119097"/>
                  <a:pt x="277522" y="117413"/>
                </a:cubicBezTo>
                <a:cubicBezTo>
                  <a:pt x="299223" y="108112"/>
                  <a:pt x="295044" y="122336"/>
                  <a:pt x="323776" y="103181"/>
                </a:cubicBezTo>
                <a:cubicBezTo>
                  <a:pt x="354368" y="82787"/>
                  <a:pt x="315662" y="107238"/>
                  <a:pt x="345123" y="92507"/>
                </a:cubicBezTo>
                <a:cubicBezTo>
                  <a:pt x="348948" y="90595"/>
                  <a:pt x="351972" y="87303"/>
                  <a:pt x="355797" y="85391"/>
                </a:cubicBezTo>
                <a:cubicBezTo>
                  <a:pt x="359152" y="83714"/>
                  <a:pt x="363116" y="83510"/>
                  <a:pt x="366471" y="81833"/>
                </a:cubicBezTo>
                <a:cubicBezTo>
                  <a:pt x="370296" y="79921"/>
                  <a:pt x="373320" y="76629"/>
                  <a:pt x="377145" y="74717"/>
                </a:cubicBezTo>
                <a:cubicBezTo>
                  <a:pt x="382249" y="72165"/>
                  <a:pt x="397491" y="68741"/>
                  <a:pt x="402051" y="67601"/>
                </a:cubicBezTo>
                <a:cubicBezTo>
                  <a:pt x="405609" y="65229"/>
                  <a:pt x="408795" y="62169"/>
                  <a:pt x="412725" y="60485"/>
                </a:cubicBezTo>
                <a:cubicBezTo>
                  <a:pt x="417220" y="58559"/>
                  <a:pt x="422318" y="58473"/>
                  <a:pt x="426957" y="56927"/>
                </a:cubicBezTo>
                <a:cubicBezTo>
                  <a:pt x="433016" y="54907"/>
                  <a:pt x="438767" y="52054"/>
                  <a:pt x="444747" y="49811"/>
                </a:cubicBezTo>
                <a:cubicBezTo>
                  <a:pt x="448259" y="48494"/>
                  <a:pt x="452066" y="47930"/>
                  <a:pt x="455421" y="46253"/>
                </a:cubicBezTo>
                <a:cubicBezTo>
                  <a:pt x="479992" y="33967"/>
                  <a:pt x="450707" y="42984"/>
                  <a:pt x="480327" y="35579"/>
                </a:cubicBezTo>
                <a:cubicBezTo>
                  <a:pt x="483885" y="33207"/>
                  <a:pt x="487176" y="30375"/>
                  <a:pt x="491001" y="28463"/>
                </a:cubicBezTo>
                <a:cubicBezTo>
                  <a:pt x="494355" y="26786"/>
                  <a:pt x="499022" y="27557"/>
                  <a:pt x="501674" y="24905"/>
                </a:cubicBezTo>
                <a:cubicBezTo>
                  <a:pt x="506732" y="19847"/>
                  <a:pt x="505232" y="5187"/>
                  <a:pt x="505232" y="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925074" y="3013606"/>
            <a:ext cx="618651" cy="552017"/>
          </a:xfrm>
          <a:custGeom>
            <a:avLst/>
            <a:gdLst>
              <a:gd name="connsiteX0" fmla="*/ 0 w 618651"/>
              <a:gd name="connsiteY0" fmla="*/ 523023 h 552017"/>
              <a:gd name="connsiteX1" fmla="*/ 0 w 618651"/>
              <a:gd name="connsiteY1" fmla="*/ 523023 h 552017"/>
              <a:gd name="connsiteX2" fmla="*/ 28464 w 618651"/>
              <a:gd name="connsiteY2" fmla="*/ 508791 h 552017"/>
              <a:gd name="connsiteX3" fmla="*/ 106739 w 618651"/>
              <a:gd name="connsiteY3" fmla="*/ 498117 h 552017"/>
              <a:gd name="connsiteX4" fmla="*/ 117413 w 618651"/>
              <a:gd name="connsiteY4" fmla="*/ 491001 h 552017"/>
              <a:gd name="connsiteX5" fmla="*/ 160109 w 618651"/>
              <a:gd name="connsiteY5" fmla="*/ 498117 h 552017"/>
              <a:gd name="connsiteX6" fmla="*/ 174341 w 618651"/>
              <a:gd name="connsiteY6" fmla="*/ 508791 h 552017"/>
              <a:gd name="connsiteX7" fmla="*/ 185015 w 618651"/>
              <a:gd name="connsiteY7" fmla="*/ 512349 h 552017"/>
              <a:gd name="connsiteX8" fmla="*/ 188573 w 618651"/>
              <a:gd name="connsiteY8" fmla="*/ 523023 h 552017"/>
              <a:gd name="connsiteX9" fmla="*/ 209921 w 618651"/>
              <a:gd name="connsiteY9" fmla="*/ 533697 h 552017"/>
              <a:gd name="connsiteX10" fmla="*/ 234826 w 618651"/>
              <a:gd name="connsiteY10" fmla="*/ 551487 h 552017"/>
              <a:gd name="connsiteX11" fmla="*/ 245500 w 618651"/>
              <a:gd name="connsiteY11" fmla="*/ 547929 h 552017"/>
              <a:gd name="connsiteX12" fmla="*/ 252616 w 618651"/>
              <a:gd name="connsiteY12" fmla="*/ 537255 h 552017"/>
              <a:gd name="connsiteX13" fmla="*/ 263290 w 618651"/>
              <a:gd name="connsiteY13" fmla="*/ 533697 h 552017"/>
              <a:gd name="connsiteX14" fmla="*/ 266848 w 618651"/>
              <a:gd name="connsiteY14" fmla="*/ 523023 h 552017"/>
              <a:gd name="connsiteX15" fmla="*/ 288196 w 618651"/>
              <a:gd name="connsiteY15" fmla="*/ 512349 h 552017"/>
              <a:gd name="connsiteX16" fmla="*/ 295312 w 618651"/>
              <a:gd name="connsiteY16" fmla="*/ 501675 h 552017"/>
              <a:gd name="connsiteX17" fmla="*/ 309544 w 618651"/>
              <a:gd name="connsiteY17" fmla="*/ 487443 h 552017"/>
              <a:gd name="connsiteX18" fmla="*/ 313102 w 618651"/>
              <a:gd name="connsiteY18" fmla="*/ 455421 h 552017"/>
              <a:gd name="connsiteX19" fmla="*/ 330892 w 618651"/>
              <a:gd name="connsiteY19" fmla="*/ 441189 h 552017"/>
              <a:gd name="connsiteX20" fmla="*/ 341566 w 618651"/>
              <a:gd name="connsiteY20" fmla="*/ 434073 h 552017"/>
              <a:gd name="connsiteX21" fmla="*/ 366472 w 618651"/>
              <a:gd name="connsiteY21" fmla="*/ 402052 h 552017"/>
              <a:gd name="connsiteX22" fmla="*/ 373587 w 618651"/>
              <a:gd name="connsiteY22" fmla="*/ 391378 h 552017"/>
              <a:gd name="connsiteX23" fmla="*/ 384261 w 618651"/>
              <a:gd name="connsiteY23" fmla="*/ 387820 h 552017"/>
              <a:gd name="connsiteX24" fmla="*/ 387819 w 618651"/>
              <a:gd name="connsiteY24" fmla="*/ 377146 h 552017"/>
              <a:gd name="connsiteX25" fmla="*/ 409167 w 618651"/>
              <a:gd name="connsiteY25" fmla="*/ 366472 h 552017"/>
              <a:gd name="connsiteX26" fmla="*/ 419841 w 618651"/>
              <a:gd name="connsiteY26" fmla="*/ 359356 h 552017"/>
              <a:gd name="connsiteX27" fmla="*/ 423399 w 618651"/>
              <a:gd name="connsiteY27" fmla="*/ 345124 h 552017"/>
              <a:gd name="connsiteX28" fmla="*/ 444747 w 618651"/>
              <a:gd name="connsiteY28" fmla="*/ 330892 h 552017"/>
              <a:gd name="connsiteX29" fmla="*/ 448305 w 618651"/>
              <a:gd name="connsiteY29" fmla="*/ 320218 h 552017"/>
              <a:gd name="connsiteX30" fmla="*/ 458979 w 618651"/>
              <a:gd name="connsiteY30" fmla="*/ 309544 h 552017"/>
              <a:gd name="connsiteX31" fmla="*/ 466095 w 618651"/>
              <a:gd name="connsiteY31" fmla="*/ 298870 h 552017"/>
              <a:gd name="connsiteX32" fmla="*/ 476769 w 618651"/>
              <a:gd name="connsiteY32" fmla="*/ 273964 h 552017"/>
              <a:gd name="connsiteX33" fmla="*/ 480327 w 618651"/>
              <a:gd name="connsiteY33" fmla="*/ 263290 h 552017"/>
              <a:gd name="connsiteX34" fmla="*/ 487443 w 618651"/>
              <a:gd name="connsiteY34" fmla="*/ 245501 h 552017"/>
              <a:gd name="connsiteX35" fmla="*/ 498117 w 618651"/>
              <a:gd name="connsiteY35" fmla="*/ 220595 h 552017"/>
              <a:gd name="connsiteX36" fmla="*/ 501675 w 618651"/>
              <a:gd name="connsiteY36" fmla="*/ 209921 h 552017"/>
              <a:gd name="connsiteX37" fmla="*/ 512349 w 618651"/>
              <a:gd name="connsiteY37" fmla="*/ 206363 h 552017"/>
              <a:gd name="connsiteX38" fmla="*/ 515907 w 618651"/>
              <a:gd name="connsiteY38" fmla="*/ 195689 h 552017"/>
              <a:gd name="connsiteX39" fmla="*/ 523022 w 618651"/>
              <a:gd name="connsiteY39" fmla="*/ 185015 h 552017"/>
              <a:gd name="connsiteX40" fmla="*/ 526580 w 618651"/>
              <a:gd name="connsiteY40" fmla="*/ 170783 h 552017"/>
              <a:gd name="connsiteX41" fmla="*/ 537254 w 618651"/>
              <a:gd name="connsiteY41" fmla="*/ 160109 h 552017"/>
              <a:gd name="connsiteX42" fmla="*/ 555044 w 618651"/>
              <a:gd name="connsiteY42" fmla="*/ 142319 h 552017"/>
              <a:gd name="connsiteX43" fmla="*/ 569276 w 618651"/>
              <a:gd name="connsiteY43" fmla="*/ 120971 h 552017"/>
              <a:gd name="connsiteX44" fmla="*/ 590624 w 618651"/>
              <a:gd name="connsiteY44" fmla="*/ 103182 h 552017"/>
              <a:gd name="connsiteX45" fmla="*/ 601298 w 618651"/>
              <a:gd name="connsiteY45" fmla="*/ 71160 h 552017"/>
              <a:gd name="connsiteX46" fmla="*/ 604856 w 618651"/>
              <a:gd name="connsiteY46" fmla="*/ 60486 h 552017"/>
              <a:gd name="connsiteX47" fmla="*/ 615530 w 618651"/>
              <a:gd name="connsiteY47" fmla="*/ 39138 h 552017"/>
              <a:gd name="connsiteX48" fmla="*/ 608414 w 618651"/>
              <a:gd name="connsiteY48" fmla="*/ 0 h 55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18651" h="552017">
                <a:moveTo>
                  <a:pt x="0" y="523023"/>
                </a:moveTo>
                <a:lnTo>
                  <a:pt x="0" y="523023"/>
                </a:lnTo>
                <a:cubicBezTo>
                  <a:pt x="9488" y="518279"/>
                  <a:pt x="18134" y="511201"/>
                  <a:pt x="28464" y="508791"/>
                </a:cubicBezTo>
                <a:cubicBezTo>
                  <a:pt x="54108" y="502807"/>
                  <a:pt x="106739" y="498117"/>
                  <a:pt x="106739" y="498117"/>
                </a:cubicBezTo>
                <a:cubicBezTo>
                  <a:pt x="110297" y="495745"/>
                  <a:pt x="113152" y="491356"/>
                  <a:pt x="117413" y="491001"/>
                </a:cubicBezTo>
                <a:cubicBezTo>
                  <a:pt x="136479" y="489412"/>
                  <a:pt x="145072" y="493105"/>
                  <a:pt x="160109" y="498117"/>
                </a:cubicBezTo>
                <a:cubicBezTo>
                  <a:pt x="164853" y="501675"/>
                  <a:pt x="169192" y="505849"/>
                  <a:pt x="174341" y="508791"/>
                </a:cubicBezTo>
                <a:cubicBezTo>
                  <a:pt x="177597" y="510652"/>
                  <a:pt x="182363" y="509697"/>
                  <a:pt x="185015" y="512349"/>
                </a:cubicBezTo>
                <a:cubicBezTo>
                  <a:pt x="187667" y="515001"/>
                  <a:pt x="186230" y="520094"/>
                  <a:pt x="188573" y="523023"/>
                </a:cubicBezTo>
                <a:cubicBezTo>
                  <a:pt x="193589" y="529293"/>
                  <a:pt x="202889" y="531353"/>
                  <a:pt x="209921" y="533697"/>
                </a:cubicBezTo>
                <a:cubicBezTo>
                  <a:pt x="216941" y="540717"/>
                  <a:pt x="223898" y="549926"/>
                  <a:pt x="234826" y="551487"/>
                </a:cubicBezTo>
                <a:cubicBezTo>
                  <a:pt x="238539" y="552017"/>
                  <a:pt x="241942" y="549115"/>
                  <a:pt x="245500" y="547929"/>
                </a:cubicBezTo>
                <a:cubicBezTo>
                  <a:pt x="247872" y="544371"/>
                  <a:pt x="249277" y="539926"/>
                  <a:pt x="252616" y="537255"/>
                </a:cubicBezTo>
                <a:cubicBezTo>
                  <a:pt x="255545" y="534912"/>
                  <a:pt x="260638" y="536349"/>
                  <a:pt x="263290" y="533697"/>
                </a:cubicBezTo>
                <a:cubicBezTo>
                  <a:pt x="265942" y="531045"/>
                  <a:pt x="264505" y="525952"/>
                  <a:pt x="266848" y="523023"/>
                </a:cubicBezTo>
                <a:cubicBezTo>
                  <a:pt x="271864" y="516753"/>
                  <a:pt x="281164" y="514693"/>
                  <a:pt x="288196" y="512349"/>
                </a:cubicBezTo>
                <a:cubicBezTo>
                  <a:pt x="290568" y="508791"/>
                  <a:pt x="291973" y="504346"/>
                  <a:pt x="295312" y="501675"/>
                </a:cubicBezTo>
                <a:cubicBezTo>
                  <a:pt x="312563" y="487874"/>
                  <a:pt x="301781" y="510732"/>
                  <a:pt x="309544" y="487443"/>
                </a:cubicBezTo>
                <a:cubicBezTo>
                  <a:pt x="310730" y="476769"/>
                  <a:pt x="310497" y="465840"/>
                  <a:pt x="313102" y="455421"/>
                </a:cubicBezTo>
                <a:cubicBezTo>
                  <a:pt x="316529" y="441712"/>
                  <a:pt x="321221" y="446024"/>
                  <a:pt x="330892" y="441189"/>
                </a:cubicBezTo>
                <a:cubicBezTo>
                  <a:pt x="334717" y="439277"/>
                  <a:pt x="338008" y="436445"/>
                  <a:pt x="341566" y="434073"/>
                </a:cubicBezTo>
                <a:cubicBezTo>
                  <a:pt x="351290" y="404902"/>
                  <a:pt x="334467" y="450067"/>
                  <a:pt x="366472" y="402052"/>
                </a:cubicBezTo>
                <a:cubicBezTo>
                  <a:pt x="368844" y="398494"/>
                  <a:pt x="370248" y="394049"/>
                  <a:pt x="373587" y="391378"/>
                </a:cubicBezTo>
                <a:cubicBezTo>
                  <a:pt x="376516" y="389035"/>
                  <a:pt x="380703" y="389006"/>
                  <a:pt x="384261" y="387820"/>
                </a:cubicBezTo>
                <a:cubicBezTo>
                  <a:pt x="385447" y="384262"/>
                  <a:pt x="385476" y="380075"/>
                  <a:pt x="387819" y="377146"/>
                </a:cubicBezTo>
                <a:cubicBezTo>
                  <a:pt x="394617" y="368649"/>
                  <a:pt x="400573" y="370769"/>
                  <a:pt x="409167" y="366472"/>
                </a:cubicBezTo>
                <a:cubicBezTo>
                  <a:pt x="412992" y="364560"/>
                  <a:pt x="416283" y="361728"/>
                  <a:pt x="419841" y="359356"/>
                </a:cubicBezTo>
                <a:cubicBezTo>
                  <a:pt x="421027" y="354612"/>
                  <a:pt x="420973" y="349370"/>
                  <a:pt x="423399" y="345124"/>
                </a:cubicBezTo>
                <a:cubicBezTo>
                  <a:pt x="429670" y="334150"/>
                  <a:pt x="434558" y="334288"/>
                  <a:pt x="444747" y="330892"/>
                </a:cubicBezTo>
                <a:cubicBezTo>
                  <a:pt x="445933" y="327334"/>
                  <a:pt x="446225" y="323339"/>
                  <a:pt x="448305" y="320218"/>
                </a:cubicBezTo>
                <a:cubicBezTo>
                  <a:pt x="451096" y="316031"/>
                  <a:pt x="455758" y="313410"/>
                  <a:pt x="458979" y="309544"/>
                </a:cubicBezTo>
                <a:cubicBezTo>
                  <a:pt x="461717" y="306259"/>
                  <a:pt x="463723" y="302428"/>
                  <a:pt x="466095" y="298870"/>
                </a:cubicBezTo>
                <a:cubicBezTo>
                  <a:pt x="473500" y="269250"/>
                  <a:pt x="464483" y="298535"/>
                  <a:pt x="476769" y="273964"/>
                </a:cubicBezTo>
                <a:cubicBezTo>
                  <a:pt x="478446" y="270609"/>
                  <a:pt x="479010" y="266802"/>
                  <a:pt x="480327" y="263290"/>
                </a:cubicBezTo>
                <a:cubicBezTo>
                  <a:pt x="482570" y="257310"/>
                  <a:pt x="485423" y="251560"/>
                  <a:pt x="487443" y="245501"/>
                </a:cubicBezTo>
                <a:cubicBezTo>
                  <a:pt x="502254" y="201069"/>
                  <a:pt x="479355" y="258120"/>
                  <a:pt x="498117" y="220595"/>
                </a:cubicBezTo>
                <a:cubicBezTo>
                  <a:pt x="499794" y="217240"/>
                  <a:pt x="499023" y="212573"/>
                  <a:pt x="501675" y="209921"/>
                </a:cubicBezTo>
                <a:cubicBezTo>
                  <a:pt x="504327" y="207269"/>
                  <a:pt x="508791" y="207549"/>
                  <a:pt x="512349" y="206363"/>
                </a:cubicBezTo>
                <a:cubicBezTo>
                  <a:pt x="513535" y="202805"/>
                  <a:pt x="514230" y="199044"/>
                  <a:pt x="515907" y="195689"/>
                </a:cubicBezTo>
                <a:cubicBezTo>
                  <a:pt x="517819" y="191864"/>
                  <a:pt x="521338" y="188945"/>
                  <a:pt x="523022" y="185015"/>
                </a:cubicBezTo>
                <a:cubicBezTo>
                  <a:pt x="524948" y="180520"/>
                  <a:pt x="524154" y="175029"/>
                  <a:pt x="526580" y="170783"/>
                </a:cubicBezTo>
                <a:cubicBezTo>
                  <a:pt x="529076" y="166414"/>
                  <a:pt x="534033" y="163975"/>
                  <a:pt x="537254" y="160109"/>
                </a:cubicBezTo>
                <a:cubicBezTo>
                  <a:pt x="552079" y="142319"/>
                  <a:pt x="535475" y="155365"/>
                  <a:pt x="555044" y="142319"/>
                </a:cubicBezTo>
                <a:cubicBezTo>
                  <a:pt x="559788" y="135203"/>
                  <a:pt x="562160" y="125715"/>
                  <a:pt x="569276" y="120971"/>
                </a:cubicBezTo>
                <a:cubicBezTo>
                  <a:pt x="584136" y="111064"/>
                  <a:pt x="576926" y="116879"/>
                  <a:pt x="590624" y="103182"/>
                </a:cubicBezTo>
                <a:cubicBezTo>
                  <a:pt x="596622" y="73193"/>
                  <a:pt x="590250" y="96939"/>
                  <a:pt x="601298" y="71160"/>
                </a:cubicBezTo>
                <a:cubicBezTo>
                  <a:pt x="602775" y="67713"/>
                  <a:pt x="603179" y="63841"/>
                  <a:pt x="604856" y="60486"/>
                </a:cubicBezTo>
                <a:cubicBezTo>
                  <a:pt x="618651" y="32897"/>
                  <a:pt x="606587" y="65967"/>
                  <a:pt x="615530" y="39138"/>
                </a:cubicBezTo>
                <a:lnTo>
                  <a:pt x="608414" y="0"/>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526372" y="2686272"/>
            <a:ext cx="555044" cy="352240"/>
          </a:xfrm>
          <a:custGeom>
            <a:avLst/>
            <a:gdLst>
              <a:gd name="connsiteX0" fmla="*/ 0 w 555044"/>
              <a:gd name="connsiteY0" fmla="*/ 352240 h 352240"/>
              <a:gd name="connsiteX1" fmla="*/ 0 w 555044"/>
              <a:gd name="connsiteY1" fmla="*/ 352240 h 352240"/>
              <a:gd name="connsiteX2" fmla="*/ 10674 w 555044"/>
              <a:gd name="connsiteY2" fmla="*/ 298870 h 352240"/>
              <a:gd name="connsiteX3" fmla="*/ 17790 w 555044"/>
              <a:gd name="connsiteY3" fmla="*/ 284639 h 352240"/>
              <a:gd name="connsiteX4" fmla="*/ 28464 w 555044"/>
              <a:gd name="connsiteY4" fmla="*/ 281081 h 352240"/>
              <a:gd name="connsiteX5" fmla="*/ 49812 w 555044"/>
              <a:gd name="connsiteY5" fmla="*/ 259733 h 352240"/>
              <a:gd name="connsiteX6" fmla="*/ 60486 w 555044"/>
              <a:gd name="connsiteY6" fmla="*/ 252617 h 352240"/>
              <a:gd name="connsiteX7" fmla="*/ 85391 w 555044"/>
              <a:gd name="connsiteY7" fmla="*/ 231269 h 352240"/>
              <a:gd name="connsiteX8" fmla="*/ 88949 w 555044"/>
              <a:gd name="connsiteY8" fmla="*/ 220595 h 352240"/>
              <a:gd name="connsiteX9" fmla="*/ 96065 w 555044"/>
              <a:gd name="connsiteY9" fmla="*/ 209921 h 352240"/>
              <a:gd name="connsiteX10" fmla="*/ 99623 w 555044"/>
              <a:gd name="connsiteY10" fmla="*/ 195689 h 352240"/>
              <a:gd name="connsiteX11" fmla="*/ 106739 w 555044"/>
              <a:gd name="connsiteY11" fmla="*/ 185015 h 352240"/>
              <a:gd name="connsiteX12" fmla="*/ 117413 w 555044"/>
              <a:gd name="connsiteY12" fmla="*/ 163667 h 352240"/>
              <a:gd name="connsiteX13" fmla="*/ 128087 w 555044"/>
              <a:gd name="connsiteY13" fmla="*/ 160109 h 352240"/>
              <a:gd name="connsiteX14" fmla="*/ 138761 w 555044"/>
              <a:gd name="connsiteY14" fmla="*/ 138761 h 352240"/>
              <a:gd name="connsiteX15" fmla="*/ 142319 w 555044"/>
              <a:gd name="connsiteY15" fmla="*/ 128088 h 352240"/>
              <a:gd name="connsiteX16" fmla="*/ 152993 w 555044"/>
              <a:gd name="connsiteY16" fmla="*/ 124530 h 352240"/>
              <a:gd name="connsiteX17" fmla="*/ 156551 w 555044"/>
              <a:gd name="connsiteY17" fmla="*/ 113856 h 352240"/>
              <a:gd name="connsiteX18" fmla="*/ 177899 w 555044"/>
              <a:gd name="connsiteY18" fmla="*/ 103182 h 352240"/>
              <a:gd name="connsiteX19" fmla="*/ 188573 w 555044"/>
              <a:gd name="connsiteY19" fmla="*/ 96066 h 352240"/>
              <a:gd name="connsiteX20" fmla="*/ 199247 w 555044"/>
              <a:gd name="connsiteY20" fmla="*/ 92508 h 352240"/>
              <a:gd name="connsiteX21" fmla="*/ 209921 w 555044"/>
              <a:gd name="connsiteY21" fmla="*/ 85392 h 352240"/>
              <a:gd name="connsiteX22" fmla="*/ 224153 w 555044"/>
              <a:gd name="connsiteY22" fmla="*/ 81834 h 352240"/>
              <a:gd name="connsiteX23" fmla="*/ 281080 w 555044"/>
              <a:gd name="connsiteY23" fmla="*/ 67602 h 352240"/>
              <a:gd name="connsiteX24" fmla="*/ 298870 w 555044"/>
              <a:gd name="connsiteY24" fmla="*/ 74718 h 352240"/>
              <a:gd name="connsiteX25" fmla="*/ 309544 w 555044"/>
              <a:gd name="connsiteY25" fmla="*/ 78276 h 352240"/>
              <a:gd name="connsiteX26" fmla="*/ 320218 w 555044"/>
              <a:gd name="connsiteY26" fmla="*/ 85392 h 352240"/>
              <a:gd name="connsiteX27" fmla="*/ 334450 w 555044"/>
              <a:gd name="connsiteY27" fmla="*/ 88950 h 352240"/>
              <a:gd name="connsiteX28" fmla="*/ 352240 w 555044"/>
              <a:gd name="connsiteY28" fmla="*/ 96066 h 352240"/>
              <a:gd name="connsiteX29" fmla="*/ 402051 w 555044"/>
              <a:gd name="connsiteY29" fmla="*/ 103182 h 352240"/>
              <a:gd name="connsiteX30" fmla="*/ 437631 w 555044"/>
              <a:gd name="connsiteY30" fmla="*/ 99624 h 352240"/>
              <a:gd name="connsiteX31" fmla="*/ 444747 w 555044"/>
              <a:gd name="connsiteY31" fmla="*/ 88950 h 352240"/>
              <a:gd name="connsiteX32" fmla="*/ 455421 w 555044"/>
              <a:gd name="connsiteY32" fmla="*/ 81834 h 352240"/>
              <a:gd name="connsiteX33" fmla="*/ 458979 w 555044"/>
              <a:gd name="connsiteY33" fmla="*/ 71160 h 352240"/>
              <a:gd name="connsiteX34" fmla="*/ 469653 w 555044"/>
              <a:gd name="connsiteY34" fmla="*/ 67602 h 352240"/>
              <a:gd name="connsiteX35" fmla="*/ 480327 w 555044"/>
              <a:gd name="connsiteY35" fmla="*/ 60486 h 352240"/>
              <a:gd name="connsiteX36" fmla="*/ 487443 w 555044"/>
              <a:gd name="connsiteY36" fmla="*/ 49812 h 352240"/>
              <a:gd name="connsiteX37" fmla="*/ 491001 w 555044"/>
              <a:gd name="connsiteY37" fmla="*/ 39138 h 352240"/>
              <a:gd name="connsiteX38" fmla="*/ 523023 w 555044"/>
              <a:gd name="connsiteY38" fmla="*/ 21348 h 352240"/>
              <a:gd name="connsiteX39" fmla="*/ 533696 w 555044"/>
              <a:gd name="connsiteY39" fmla="*/ 14232 h 352240"/>
              <a:gd name="connsiteX40" fmla="*/ 555044 w 555044"/>
              <a:gd name="connsiteY40" fmla="*/ 3558 h 352240"/>
              <a:gd name="connsiteX41" fmla="*/ 555044 w 555044"/>
              <a:gd name="connsiteY41" fmla="*/ 0 h 35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55044" h="352240">
                <a:moveTo>
                  <a:pt x="0" y="352240"/>
                </a:moveTo>
                <a:lnTo>
                  <a:pt x="0" y="352240"/>
                </a:lnTo>
                <a:cubicBezTo>
                  <a:pt x="2236" y="332117"/>
                  <a:pt x="1664" y="316889"/>
                  <a:pt x="10674" y="298870"/>
                </a:cubicBezTo>
                <a:cubicBezTo>
                  <a:pt x="13046" y="294126"/>
                  <a:pt x="14040" y="288389"/>
                  <a:pt x="17790" y="284639"/>
                </a:cubicBezTo>
                <a:cubicBezTo>
                  <a:pt x="20442" y="281987"/>
                  <a:pt x="24906" y="282267"/>
                  <a:pt x="28464" y="281081"/>
                </a:cubicBezTo>
                <a:cubicBezTo>
                  <a:pt x="35580" y="273965"/>
                  <a:pt x="41439" y="265315"/>
                  <a:pt x="49812" y="259733"/>
                </a:cubicBezTo>
                <a:cubicBezTo>
                  <a:pt x="53370" y="257361"/>
                  <a:pt x="57239" y="255400"/>
                  <a:pt x="60486" y="252617"/>
                </a:cubicBezTo>
                <a:cubicBezTo>
                  <a:pt x="90682" y="226733"/>
                  <a:pt x="60886" y="247606"/>
                  <a:pt x="85391" y="231269"/>
                </a:cubicBezTo>
                <a:cubicBezTo>
                  <a:pt x="86577" y="227711"/>
                  <a:pt x="87272" y="223950"/>
                  <a:pt x="88949" y="220595"/>
                </a:cubicBezTo>
                <a:cubicBezTo>
                  <a:pt x="90861" y="216770"/>
                  <a:pt x="94381" y="213851"/>
                  <a:pt x="96065" y="209921"/>
                </a:cubicBezTo>
                <a:cubicBezTo>
                  <a:pt x="97991" y="205426"/>
                  <a:pt x="97697" y="200184"/>
                  <a:pt x="99623" y="195689"/>
                </a:cubicBezTo>
                <a:cubicBezTo>
                  <a:pt x="101307" y="191759"/>
                  <a:pt x="104827" y="188840"/>
                  <a:pt x="106739" y="185015"/>
                </a:cubicBezTo>
                <a:cubicBezTo>
                  <a:pt x="111036" y="176421"/>
                  <a:pt x="108916" y="170465"/>
                  <a:pt x="117413" y="163667"/>
                </a:cubicBezTo>
                <a:cubicBezTo>
                  <a:pt x="120342" y="161324"/>
                  <a:pt x="124529" y="161295"/>
                  <a:pt x="128087" y="160109"/>
                </a:cubicBezTo>
                <a:cubicBezTo>
                  <a:pt x="137029" y="133283"/>
                  <a:pt x="124968" y="166346"/>
                  <a:pt x="138761" y="138761"/>
                </a:cubicBezTo>
                <a:cubicBezTo>
                  <a:pt x="140438" y="135407"/>
                  <a:pt x="139667" y="130740"/>
                  <a:pt x="142319" y="128088"/>
                </a:cubicBezTo>
                <a:cubicBezTo>
                  <a:pt x="144971" y="125436"/>
                  <a:pt x="149435" y="125716"/>
                  <a:pt x="152993" y="124530"/>
                </a:cubicBezTo>
                <a:cubicBezTo>
                  <a:pt x="154179" y="120972"/>
                  <a:pt x="154208" y="116785"/>
                  <a:pt x="156551" y="113856"/>
                </a:cubicBezTo>
                <a:cubicBezTo>
                  <a:pt x="163349" y="105359"/>
                  <a:pt x="169305" y="107479"/>
                  <a:pt x="177899" y="103182"/>
                </a:cubicBezTo>
                <a:cubicBezTo>
                  <a:pt x="181724" y="101270"/>
                  <a:pt x="184748" y="97978"/>
                  <a:pt x="188573" y="96066"/>
                </a:cubicBezTo>
                <a:cubicBezTo>
                  <a:pt x="191928" y="94389"/>
                  <a:pt x="195892" y="94185"/>
                  <a:pt x="199247" y="92508"/>
                </a:cubicBezTo>
                <a:cubicBezTo>
                  <a:pt x="203072" y="90596"/>
                  <a:pt x="205991" y="87076"/>
                  <a:pt x="209921" y="85392"/>
                </a:cubicBezTo>
                <a:cubicBezTo>
                  <a:pt x="214416" y="83466"/>
                  <a:pt x="219479" y="83272"/>
                  <a:pt x="224153" y="81834"/>
                </a:cubicBezTo>
                <a:cubicBezTo>
                  <a:pt x="270349" y="67619"/>
                  <a:pt x="240400" y="73413"/>
                  <a:pt x="281080" y="67602"/>
                </a:cubicBezTo>
                <a:cubicBezTo>
                  <a:pt x="287010" y="69974"/>
                  <a:pt x="292890" y="72475"/>
                  <a:pt x="298870" y="74718"/>
                </a:cubicBezTo>
                <a:cubicBezTo>
                  <a:pt x="302382" y="76035"/>
                  <a:pt x="306189" y="76599"/>
                  <a:pt x="309544" y="78276"/>
                </a:cubicBezTo>
                <a:cubicBezTo>
                  <a:pt x="313369" y="80188"/>
                  <a:pt x="316288" y="83708"/>
                  <a:pt x="320218" y="85392"/>
                </a:cubicBezTo>
                <a:cubicBezTo>
                  <a:pt x="324713" y="87318"/>
                  <a:pt x="329811" y="87404"/>
                  <a:pt x="334450" y="88950"/>
                </a:cubicBezTo>
                <a:cubicBezTo>
                  <a:pt x="340509" y="90970"/>
                  <a:pt x="346078" y="94386"/>
                  <a:pt x="352240" y="96066"/>
                </a:cubicBezTo>
                <a:cubicBezTo>
                  <a:pt x="360921" y="98433"/>
                  <a:pt x="395719" y="102390"/>
                  <a:pt x="402051" y="103182"/>
                </a:cubicBezTo>
                <a:cubicBezTo>
                  <a:pt x="413911" y="101996"/>
                  <a:pt x="426323" y="103393"/>
                  <a:pt x="437631" y="99624"/>
                </a:cubicBezTo>
                <a:cubicBezTo>
                  <a:pt x="441688" y="98272"/>
                  <a:pt x="441723" y="91974"/>
                  <a:pt x="444747" y="88950"/>
                </a:cubicBezTo>
                <a:cubicBezTo>
                  <a:pt x="447771" y="85926"/>
                  <a:pt x="451863" y="84206"/>
                  <a:pt x="455421" y="81834"/>
                </a:cubicBezTo>
                <a:cubicBezTo>
                  <a:pt x="456607" y="78276"/>
                  <a:pt x="456327" y="73812"/>
                  <a:pt x="458979" y="71160"/>
                </a:cubicBezTo>
                <a:cubicBezTo>
                  <a:pt x="461631" y="68508"/>
                  <a:pt x="466298" y="69279"/>
                  <a:pt x="469653" y="67602"/>
                </a:cubicBezTo>
                <a:cubicBezTo>
                  <a:pt x="473478" y="65690"/>
                  <a:pt x="476769" y="62858"/>
                  <a:pt x="480327" y="60486"/>
                </a:cubicBezTo>
                <a:cubicBezTo>
                  <a:pt x="482699" y="56928"/>
                  <a:pt x="485531" y="53637"/>
                  <a:pt x="487443" y="49812"/>
                </a:cubicBezTo>
                <a:cubicBezTo>
                  <a:pt x="489120" y="46457"/>
                  <a:pt x="488349" y="41790"/>
                  <a:pt x="491001" y="39138"/>
                </a:cubicBezTo>
                <a:cubicBezTo>
                  <a:pt x="503235" y="26904"/>
                  <a:pt x="509601" y="25822"/>
                  <a:pt x="523023" y="21348"/>
                </a:cubicBezTo>
                <a:cubicBezTo>
                  <a:pt x="526581" y="18976"/>
                  <a:pt x="529872" y="16144"/>
                  <a:pt x="533696" y="14232"/>
                </a:cubicBezTo>
                <a:cubicBezTo>
                  <a:pt x="545272" y="8444"/>
                  <a:pt x="544847" y="13755"/>
                  <a:pt x="555044" y="3558"/>
                </a:cubicBezTo>
                <a:lnTo>
                  <a:pt x="555044" y="0"/>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758609" y="1248850"/>
            <a:ext cx="475981" cy="1437422"/>
          </a:xfrm>
          <a:custGeom>
            <a:avLst/>
            <a:gdLst>
              <a:gd name="connsiteX0" fmla="*/ 308575 w 475981"/>
              <a:gd name="connsiteY0" fmla="*/ 1437422 h 1437422"/>
              <a:gd name="connsiteX1" fmla="*/ 308575 w 475981"/>
              <a:gd name="connsiteY1" fmla="*/ 1437422 h 1437422"/>
              <a:gd name="connsiteX2" fmla="*/ 337039 w 475981"/>
              <a:gd name="connsiteY2" fmla="*/ 1416075 h 1437422"/>
              <a:gd name="connsiteX3" fmla="*/ 351271 w 475981"/>
              <a:gd name="connsiteY3" fmla="*/ 1401843 h 1437422"/>
              <a:gd name="connsiteX4" fmla="*/ 361945 w 475981"/>
              <a:gd name="connsiteY4" fmla="*/ 1391169 h 1437422"/>
              <a:gd name="connsiteX5" fmla="*/ 383293 w 475981"/>
              <a:gd name="connsiteY5" fmla="*/ 1373379 h 1437422"/>
              <a:gd name="connsiteX6" fmla="*/ 393967 w 475981"/>
              <a:gd name="connsiteY6" fmla="*/ 1327125 h 1437422"/>
              <a:gd name="connsiteX7" fmla="*/ 397525 w 475981"/>
              <a:gd name="connsiteY7" fmla="*/ 1273755 h 1437422"/>
              <a:gd name="connsiteX8" fmla="*/ 390409 w 475981"/>
              <a:gd name="connsiteY8" fmla="*/ 1213270 h 1437422"/>
              <a:gd name="connsiteX9" fmla="*/ 379735 w 475981"/>
              <a:gd name="connsiteY9" fmla="*/ 1209712 h 1437422"/>
              <a:gd name="connsiteX10" fmla="*/ 376177 w 475981"/>
              <a:gd name="connsiteY10" fmla="*/ 1199038 h 1437422"/>
              <a:gd name="connsiteX11" fmla="*/ 369061 w 475981"/>
              <a:gd name="connsiteY11" fmla="*/ 1188364 h 1437422"/>
              <a:gd name="connsiteX12" fmla="*/ 358387 w 475981"/>
              <a:gd name="connsiteY12" fmla="*/ 1167016 h 1437422"/>
              <a:gd name="connsiteX13" fmla="*/ 354829 w 475981"/>
              <a:gd name="connsiteY13" fmla="*/ 1145668 h 1437422"/>
              <a:gd name="connsiteX14" fmla="*/ 347713 w 475981"/>
              <a:gd name="connsiteY14" fmla="*/ 1134994 h 1437422"/>
              <a:gd name="connsiteX15" fmla="*/ 344155 w 475981"/>
              <a:gd name="connsiteY15" fmla="*/ 1124320 h 1437422"/>
              <a:gd name="connsiteX16" fmla="*/ 333481 w 475981"/>
              <a:gd name="connsiteY16" fmla="*/ 1081625 h 1437422"/>
              <a:gd name="connsiteX17" fmla="*/ 329923 w 475981"/>
              <a:gd name="connsiteY17" fmla="*/ 1063835 h 1437422"/>
              <a:gd name="connsiteX18" fmla="*/ 322807 w 475981"/>
              <a:gd name="connsiteY18" fmla="*/ 1042487 h 1437422"/>
              <a:gd name="connsiteX19" fmla="*/ 319249 w 475981"/>
              <a:gd name="connsiteY19" fmla="*/ 942864 h 1437422"/>
              <a:gd name="connsiteX20" fmla="*/ 308575 w 475981"/>
              <a:gd name="connsiteY20" fmla="*/ 935748 h 1437422"/>
              <a:gd name="connsiteX21" fmla="*/ 297902 w 475981"/>
              <a:gd name="connsiteY21" fmla="*/ 910842 h 1437422"/>
              <a:gd name="connsiteX22" fmla="*/ 283670 w 475981"/>
              <a:gd name="connsiteY22" fmla="*/ 889494 h 1437422"/>
              <a:gd name="connsiteX23" fmla="*/ 276554 w 475981"/>
              <a:gd name="connsiteY23" fmla="*/ 878820 h 1437422"/>
              <a:gd name="connsiteX24" fmla="*/ 265880 w 475981"/>
              <a:gd name="connsiteY24" fmla="*/ 843240 h 1437422"/>
              <a:gd name="connsiteX25" fmla="*/ 255206 w 475981"/>
              <a:gd name="connsiteY25" fmla="*/ 832566 h 1437422"/>
              <a:gd name="connsiteX26" fmla="*/ 244532 w 475981"/>
              <a:gd name="connsiteY26" fmla="*/ 829008 h 1437422"/>
              <a:gd name="connsiteX27" fmla="*/ 233858 w 475981"/>
              <a:gd name="connsiteY27" fmla="*/ 821892 h 1437422"/>
              <a:gd name="connsiteX28" fmla="*/ 226742 w 475981"/>
              <a:gd name="connsiteY28" fmla="*/ 811218 h 1437422"/>
              <a:gd name="connsiteX29" fmla="*/ 205394 w 475981"/>
              <a:gd name="connsiteY29" fmla="*/ 804103 h 1437422"/>
              <a:gd name="connsiteX30" fmla="*/ 198278 w 475981"/>
              <a:gd name="connsiteY30" fmla="*/ 793429 h 1437422"/>
              <a:gd name="connsiteX31" fmla="*/ 187604 w 475981"/>
              <a:gd name="connsiteY31" fmla="*/ 782755 h 1437422"/>
              <a:gd name="connsiteX32" fmla="*/ 184046 w 475981"/>
              <a:gd name="connsiteY32" fmla="*/ 772081 h 1437422"/>
              <a:gd name="connsiteX33" fmla="*/ 169814 w 475981"/>
              <a:gd name="connsiteY33" fmla="*/ 750733 h 1437422"/>
              <a:gd name="connsiteX34" fmla="*/ 162698 w 475981"/>
              <a:gd name="connsiteY34" fmla="*/ 740059 h 1437422"/>
              <a:gd name="connsiteX35" fmla="*/ 152024 w 475981"/>
              <a:gd name="connsiteY35" fmla="*/ 736501 h 1437422"/>
              <a:gd name="connsiteX36" fmla="*/ 148466 w 475981"/>
              <a:gd name="connsiteY36" fmla="*/ 708037 h 1437422"/>
              <a:gd name="connsiteX37" fmla="*/ 137793 w 475981"/>
              <a:gd name="connsiteY37" fmla="*/ 704479 h 1437422"/>
              <a:gd name="connsiteX38" fmla="*/ 91539 w 475981"/>
              <a:gd name="connsiteY38" fmla="*/ 697363 h 1437422"/>
              <a:gd name="connsiteX39" fmla="*/ 84423 w 475981"/>
              <a:gd name="connsiteY39" fmla="*/ 683131 h 1437422"/>
              <a:gd name="connsiteX40" fmla="*/ 80865 w 475981"/>
              <a:gd name="connsiteY40" fmla="*/ 672457 h 1437422"/>
              <a:gd name="connsiteX41" fmla="*/ 73749 w 475981"/>
              <a:gd name="connsiteY41" fmla="*/ 661783 h 1437422"/>
              <a:gd name="connsiteX42" fmla="*/ 63075 w 475981"/>
              <a:gd name="connsiteY42" fmla="*/ 640436 h 1437422"/>
              <a:gd name="connsiteX43" fmla="*/ 59517 w 475981"/>
              <a:gd name="connsiteY43" fmla="*/ 626204 h 1437422"/>
              <a:gd name="connsiteX44" fmla="*/ 48843 w 475981"/>
              <a:gd name="connsiteY44" fmla="*/ 622646 h 1437422"/>
              <a:gd name="connsiteX45" fmla="*/ 45285 w 475981"/>
              <a:gd name="connsiteY45" fmla="*/ 611972 h 1437422"/>
              <a:gd name="connsiteX46" fmla="*/ 38169 w 475981"/>
              <a:gd name="connsiteY46" fmla="*/ 515906 h 1437422"/>
              <a:gd name="connsiteX47" fmla="*/ 34611 w 475981"/>
              <a:gd name="connsiteY47" fmla="*/ 501675 h 1437422"/>
              <a:gd name="connsiteX48" fmla="*/ 16821 w 475981"/>
              <a:gd name="connsiteY48" fmla="*/ 480327 h 1437422"/>
              <a:gd name="connsiteX49" fmla="*/ 13263 w 475981"/>
              <a:gd name="connsiteY49" fmla="*/ 469653 h 1437422"/>
              <a:gd name="connsiteX50" fmla="*/ 6147 w 475981"/>
              <a:gd name="connsiteY50" fmla="*/ 451863 h 1437422"/>
              <a:gd name="connsiteX51" fmla="*/ 9705 w 475981"/>
              <a:gd name="connsiteY51" fmla="*/ 394935 h 1437422"/>
              <a:gd name="connsiteX52" fmla="*/ 13263 w 475981"/>
              <a:gd name="connsiteY52" fmla="*/ 384261 h 1437422"/>
              <a:gd name="connsiteX53" fmla="*/ 23937 w 475981"/>
              <a:gd name="connsiteY53" fmla="*/ 377145 h 1437422"/>
              <a:gd name="connsiteX54" fmla="*/ 31053 w 475981"/>
              <a:gd name="connsiteY54" fmla="*/ 366471 h 1437422"/>
              <a:gd name="connsiteX55" fmla="*/ 34611 w 475981"/>
              <a:gd name="connsiteY55" fmla="*/ 355797 h 1437422"/>
              <a:gd name="connsiteX56" fmla="*/ 45285 w 475981"/>
              <a:gd name="connsiteY56" fmla="*/ 352239 h 1437422"/>
              <a:gd name="connsiteX57" fmla="*/ 59517 w 475981"/>
              <a:gd name="connsiteY57" fmla="*/ 330892 h 1437422"/>
              <a:gd name="connsiteX58" fmla="*/ 70191 w 475981"/>
              <a:gd name="connsiteY58" fmla="*/ 309544 h 1437422"/>
              <a:gd name="connsiteX59" fmla="*/ 80865 w 475981"/>
              <a:gd name="connsiteY59" fmla="*/ 305986 h 1437422"/>
              <a:gd name="connsiteX60" fmla="*/ 91539 w 475981"/>
              <a:gd name="connsiteY60" fmla="*/ 298870 h 1437422"/>
              <a:gd name="connsiteX61" fmla="*/ 112887 w 475981"/>
              <a:gd name="connsiteY61" fmla="*/ 288196 h 1437422"/>
              <a:gd name="connsiteX62" fmla="*/ 127119 w 475981"/>
              <a:gd name="connsiteY62" fmla="*/ 273964 h 1437422"/>
              <a:gd name="connsiteX63" fmla="*/ 148466 w 475981"/>
              <a:gd name="connsiteY63" fmla="*/ 259732 h 1437422"/>
              <a:gd name="connsiteX64" fmla="*/ 159140 w 475981"/>
              <a:gd name="connsiteY64" fmla="*/ 249058 h 1437422"/>
              <a:gd name="connsiteX65" fmla="*/ 169814 w 475981"/>
              <a:gd name="connsiteY65" fmla="*/ 241942 h 1437422"/>
              <a:gd name="connsiteX66" fmla="*/ 173372 w 475981"/>
              <a:gd name="connsiteY66" fmla="*/ 231268 h 1437422"/>
              <a:gd name="connsiteX67" fmla="*/ 191162 w 475981"/>
              <a:gd name="connsiteY67" fmla="*/ 213478 h 1437422"/>
              <a:gd name="connsiteX68" fmla="*/ 205394 w 475981"/>
              <a:gd name="connsiteY68" fmla="*/ 195689 h 1437422"/>
              <a:gd name="connsiteX69" fmla="*/ 223184 w 475981"/>
              <a:gd name="connsiteY69" fmla="*/ 181457 h 1437422"/>
              <a:gd name="connsiteX70" fmla="*/ 240974 w 475981"/>
              <a:gd name="connsiteY70" fmla="*/ 156551 h 1437422"/>
              <a:gd name="connsiteX71" fmla="*/ 248090 w 475981"/>
              <a:gd name="connsiteY71" fmla="*/ 145877 h 1437422"/>
              <a:gd name="connsiteX72" fmla="*/ 258764 w 475981"/>
              <a:gd name="connsiteY72" fmla="*/ 135203 h 1437422"/>
              <a:gd name="connsiteX73" fmla="*/ 262322 w 475981"/>
              <a:gd name="connsiteY73" fmla="*/ 124529 h 1437422"/>
              <a:gd name="connsiteX74" fmla="*/ 283670 w 475981"/>
              <a:gd name="connsiteY74" fmla="*/ 113855 h 1437422"/>
              <a:gd name="connsiteX75" fmla="*/ 297902 w 475981"/>
              <a:gd name="connsiteY75" fmla="*/ 99623 h 1437422"/>
              <a:gd name="connsiteX76" fmla="*/ 305017 w 475981"/>
              <a:gd name="connsiteY76" fmla="*/ 88949 h 1437422"/>
              <a:gd name="connsiteX77" fmla="*/ 329923 w 475981"/>
              <a:gd name="connsiteY77" fmla="*/ 78275 h 1437422"/>
              <a:gd name="connsiteX78" fmla="*/ 340597 w 475981"/>
              <a:gd name="connsiteY78" fmla="*/ 71159 h 1437422"/>
              <a:gd name="connsiteX79" fmla="*/ 351271 w 475981"/>
              <a:gd name="connsiteY79" fmla="*/ 67601 h 1437422"/>
              <a:gd name="connsiteX80" fmla="*/ 461568 w 475981"/>
              <a:gd name="connsiteY80" fmla="*/ 60485 h 1437422"/>
              <a:gd name="connsiteX81" fmla="*/ 472242 w 475981"/>
              <a:gd name="connsiteY81" fmla="*/ 56927 h 1437422"/>
              <a:gd name="connsiteX82" fmla="*/ 461568 w 475981"/>
              <a:gd name="connsiteY82" fmla="*/ 10674 h 1437422"/>
              <a:gd name="connsiteX83" fmla="*/ 461568 w 475981"/>
              <a:gd name="connsiteY83" fmla="*/ 0 h 143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5981" h="1437422">
                <a:moveTo>
                  <a:pt x="308575" y="1437422"/>
                </a:moveTo>
                <a:lnTo>
                  <a:pt x="308575" y="1437422"/>
                </a:lnTo>
                <a:cubicBezTo>
                  <a:pt x="318063" y="1430306"/>
                  <a:pt x="328653" y="1424461"/>
                  <a:pt x="337039" y="1416075"/>
                </a:cubicBezTo>
                <a:cubicBezTo>
                  <a:pt x="356016" y="1397099"/>
                  <a:pt x="322806" y="1411331"/>
                  <a:pt x="351271" y="1401843"/>
                </a:cubicBezTo>
                <a:cubicBezTo>
                  <a:pt x="354829" y="1398285"/>
                  <a:pt x="358079" y="1394390"/>
                  <a:pt x="361945" y="1391169"/>
                </a:cubicBezTo>
                <a:cubicBezTo>
                  <a:pt x="391666" y="1366401"/>
                  <a:pt x="352109" y="1404563"/>
                  <a:pt x="383293" y="1373379"/>
                </a:cubicBezTo>
                <a:cubicBezTo>
                  <a:pt x="389154" y="1355796"/>
                  <a:pt x="391023" y="1351661"/>
                  <a:pt x="393967" y="1327125"/>
                </a:cubicBezTo>
                <a:cubicBezTo>
                  <a:pt x="396091" y="1309423"/>
                  <a:pt x="396339" y="1291545"/>
                  <a:pt x="397525" y="1273755"/>
                </a:cubicBezTo>
                <a:cubicBezTo>
                  <a:pt x="395153" y="1253593"/>
                  <a:pt x="395842" y="1232830"/>
                  <a:pt x="390409" y="1213270"/>
                </a:cubicBezTo>
                <a:cubicBezTo>
                  <a:pt x="389405" y="1209656"/>
                  <a:pt x="382387" y="1212364"/>
                  <a:pt x="379735" y="1209712"/>
                </a:cubicBezTo>
                <a:cubicBezTo>
                  <a:pt x="377083" y="1207060"/>
                  <a:pt x="377854" y="1202393"/>
                  <a:pt x="376177" y="1199038"/>
                </a:cubicBezTo>
                <a:cubicBezTo>
                  <a:pt x="374265" y="1195213"/>
                  <a:pt x="370973" y="1192189"/>
                  <a:pt x="369061" y="1188364"/>
                </a:cubicBezTo>
                <a:cubicBezTo>
                  <a:pt x="354330" y="1158903"/>
                  <a:pt x="378780" y="1197606"/>
                  <a:pt x="358387" y="1167016"/>
                </a:cubicBezTo>
                <a:cubicBezTo>
                  <a:pt x="357201" y="1159900"/>
                  <a:pt x="357110" y="1152512"/>
                  <a:pt x="354829" y="1145668"/>
                </a:cubicBezTo>
                <a:cubicBezTo>
                  <a:pt x="353477" y="1141611"/>
                  <a:pt x="349625" y="1138819"/>
                  <a:pt x="347713" y="1134994"/>
                </a:cubicBezTo>
                <a:cubicBezTo>
                  <a:pt x="346036" y="1131639"/>
                  <a:pt x="345341" y="1127878"/>
                  <a:pt x="344155" y="1124320"/>
                </a:cubicBezTo>
                <a:cubicBezTo>
                  <a:pt x="336641" y="1071721"/>
                  <a:pt x="346037" y="1123478"/>
                  <a:pt x="333481" y="1081625"/>
                </a:cubicBezTo>
                <a:cubicBezTo>
                  <a:pt x="331743" y="1075833"/>
                  <a:pt x="331514" y="1069669"/>
                  <a:pt x="329923" y="1063835"/>
                </a:cubicBezTo>
                <a:cubicBezTo>
                  <a:pt x="327949" y="1056598"/>
                  <a:pt x="325179" y="1049603"/>
                  <a:pt x="322807" y="1042487"/>
                </a:cubicBezTo>
                <a:cubicBezTo>
                  <a:pt x="321621" y="1009279"/>
                  <a:pt x="323641" y="975801"/>
                  <a:pt x="319249" y="942864"/>
                </a:cubicBezTo>
                <a:cubicBezTo>
                  <a:pt x="318684" y="938625"/>
                  <a:pt x="311313" y="939033"/>
                  <a:pt x="308575" y="935748"/>
                </a:cubicBezTo>
                <a:cubicBezTo>
                  <a:pt x="296694" y="921490"/>
                  <a:pt x="305320" y="924194"/>
                  <a:pt x="297902" y="910842"/>
                </a:cubicBezTo>
                <a:cubicBezTo>
                  <a:pt x="293749" y="903366"/>
                  <a:pt x="288414" y="896610"/>
                  <a:pt x="283670" y="889494"/>
                </a:cubicBezTo>
                <a:lnTo>
                  <a:pt x="276554" y="878820"/>
                </a:lnTo>
                <a:cubicBezTo>
                  <a:pt x="274257" y="869632"/>
                  <a:pt x="269817" y="850327"/>
                  <a:pt x="265880" y="843240"/>
                </a:cubicBezTo>
                <a:cubicBezTo>
                  <a:pt x="263436" y="838841"/>
                  <a:pt x="259393" y="835357"/>
                  <a:pt x="255206" y="832566"/>
                </a:cubicBezTo>
                <a:cubicBezTo>
                  <a:pt x="252085" y="830486"/>
                  <a:pt x="247887" y="830685"/>
                  <a:pt x="244532" y="829008"/>
                </a:cubicBezTo>
                <a:cubicBezTo>
                  <a:pt x="240707" y="827096"/>
                  <a:pt x="237416" y="824264"/>
                  <a:pt x="233858" y="821892"/>
                </a:cubicBezTo>
                <a:cubicBezTo>
                  <a:pt x="231486" y="818334"/>
                  <a:pt x="230368" y="813484"/>
                  <a:pt x="226742" y="811218"/>
                </a:cubicBezTo>
                <a:cubicBezTo>
                  <a:pt x="220381" y="807243"/>
                  <a:pt x="205394" y="804103"/>
                  <a:pt x="205394" y="804103"/>
                </a:cubicBezTo>
                <a:cubicBezTo>
                  <a:pt x="203022" y="800545"/>
                  <a:pt x="201016" y="796714"/>
                  <a:pt x="198278" y="793429"/>
                </a:cubicBezTo>
                <a:cubicBezTo>
                  <a:pt x="195057" y="789563"/>
                  <a:pt x="190395" y="786942"/>
                  <a:pt x="187604" y="782755"/>
                </a:cubicBezTo>
                <a:cubicBezTo>
                  <a:pt x="185524" y="779634"/>
                  <a:pt x="185867" y="775359"/>
                  <a:pt x="184046" y="772081"/>
                </a:cubicBezTo>
                <a:cubicBezTo>
                  <a:pt x="179893" y="764605"/>
                  <a:pt x="174558" y="757849"/>
                  <a:pt x="169814" y="750733"/>
                </a:cubicBezTo>
                <a:cubicBezTo>
                  <a:pt x="167442" y="747175"/>
                  <a:pt x="166755" y="741411"/>
                  <a:pt x="162698" y="740059"/>
                </a:cubicBezTo>
                <a:lnTo>
                  <a:pt x="152024" y="736501"/>
                </a:lnTo>
                <a:cubicBezTo>
                  <a:pt x="150838" y="727013"/>
                  <a:pt x="152349" y="716775"/>
                  <a:pt x="148466" y="708037"/>
                </a:cubicBezTo>
                <a:cubicBezTo>
                  <a:pt x="146943" y="704610"/>
                  <a:pt x="141479" y="705170"/>
                  <a:pt x="137793" y="704479"/>
                </a:cubicBezTo>
                <a:cubicBezTo>
                  <a:pt x="122461" y="701604"/>
                  <a:pt x="106957" y="699735"/>
                  <a:pt x="91539" y="697363"/>
                </a:cubicBezTo>
                <a:cubicBezTo>
                  <a:pt x="89167" y="692619"/>
                  <a:pt x="86512" y="688006"/>
                  <a:pt x="84423" y="683131"/>
                </a:cubicBezTo>
                <a:cubicBezTo>
                  <a:pt x="82946" y="679684"/>
                  <a:pt x="82542" y="675812"/>
                  <a:pt x="80865" y="672457"/>
                </a:cubicBezTo>
                <a:cubicBezTo>
                  <a:pt x="78953" y="668632"/>
                  <a:pt x="75661" y="665608"/>
                  <a:pt x="73749" y="661783"/>
                </a:cubicBezTo>
                <a:cubicBezTo>
                  <a:pt x="59018" y="632322"/>
                  <a:pt x="83469" y="671028"/>
                  <a:pt x="63075" y="640436"/>
                </a:cubicBezTo>
                <a:cubicBezTo>
                  <a:pt x="61889" y="635692"/>
                  <a:pt x="62572" y="630022"/>
                  <a:pt x="59517" y="626204"/>
                </a:cubicBezTo>
                <a:cubicBezTo>
                  <a:pt x="57174" y="623275"/>
                  <a:pt x="51495" y="625298"/>
                  <a:pt x="48843" y="622646"/>
                </a:cubicBezTo>
                <a:cubicBezTo>
                  <a:pt x="46191" y="619994"/>
                  <a:pt x="46471" y="615530"/>
                  <a:pt x="45285" y="611972"/>
                </a:cubicBezTo>
                <a:cubicBezTo>
                  <a:pt x="42913" y="579950"/>
                  <a:pt x="41262" y="547866"/>
                  <a:pt x="38169" y="515906"/>
                </a:cubicBezTo>
                <a:cubicBezTo>
                  <a:pt x="37698" y="511039"/>
                  <a:pt x="37037" y="505920"/>
                  <a:pt x="34611" y="501675"/>
                </a:cubicBezTo>
                <a:cubicBezTo>
                  <a:pt x="3144" y="446611"/>
                  <a:pt x="41829" y="530343"/>
                  <a:pt x="16821" y="480327"/>
                </a:cubicBezTo>
                <a:cubicBezTo>
                  <a:pt x="15144" y="476972"/>
                  <a:pt x="14580" y="473165"/>
                  <a:pt x="13263" y="469653"/>
                </a:cubicBezTo>
                <a:cubicBezTo>
                  <a:pt x="11020" y="463673"/>
                  <a:pt x="8519" y="457793"/>
                  <a:pt x="6147" y="451863"/>
                </a:cubicBezTo>
                <a:cubicBezTo>
                  <a:pt x="1639" y="415803"/>
                  <a:pt x="0" y="430519"/>
                  <a:pt x="9705" y="394935"/>
                </a:cubicBezTo>
                <a:cubicBezTo>
                  <a:pt x="10692" y="391317"/>
                  <a:pt x="10920" y="387190"/>
                  <a:pt x="13263" y="384261"/>
                </a:cubicBezTo>
                <a:cubicBezTo>
                  <a:pt x="15934" y="380922"/>
                  <a:pt x="20379" y="379517"/>
                  <a:pt x="23937" y="377145"/>
                </a:cubicBezTo>
                <a:cubicBezTo>
                  <a:pt x="26309" y="373587"/>
                  <a:pt x="29141" y="370296"/>
                  <a:pt x="31053" y="366471"/>
                </a:cubicBezTo>
                <a:cubicBezTo>
                  <a:pt x="32730" y="363116"/>
                  <a:pt x="31959" y="358449"/>
                  <a:pt x="34611" y="355797"/>
                </a:cubicBezTo>
                <a:cubicBezTo>
                  <a:pt x="37263" y="353145"/>
                  <a:pt x="41727" y="353425"/>
                  <a:pt x="45285" y="352239"/>
                </a:cubicBezTo>
                <a:cubicBezTo>
                  <a:pt x="52519" y="316072"/>
                  <a:pt x="41283" y="345479"/>
                  <a:pt x="59517" y="330892"/>
                </a:cubicBezTo>
                <a:cubicBezTo>
                  <a:pt x="92511" y="304496"/>
                  <a:pt x="44408" y="335327"/>
                  <a:pt x="70191" y="309544"/>
                </a:cubicBezTo>
                <a:cubicBezTo>
                  <a:pt x="72843" y="306892"/>
                  <a:pt x="77510" y="307663"/>
                  <a:pt x="80865" y="305986"/>
                </a:cubicBezTo>
                <a:cubicBezTo>
                  <a:pt x="84690" y="304074"/>
                  <a:pt x="87714" y="300782"/>
                  <a:pt x="91539" y="298870"/>
                </a:cubicBezTo>
                <a:cubicBezTo>
                  <a:pt x="121000" y="284139"/>
                  <a:pt x="82297" y="308589"/>
                  <a:pt x="112887" y="288196"/>
                </a:cubicBezTo>
                <a:cubicBezTo>
                  <a:pt x="120650" y="264907"/>
                  <a:pt x="109868" y="287765"/>
                  <a:pt x="127119" y="273964"/>
                </a:cubicBezTo>
                <a:cubicBezTo>
                  <a:pt x="149456" y="256094"/>
                  <a:pt x="115783" y="267903"/>
                  <a:pt x="148466" y="259732"/>
                </a:cubicBezTo>
                <a:cubicBezTo>
                  <a:pt x="152024" y="256174"/>
                  <a:pt x="155274" y="252279"/>
                  <a:pt x="159140" y="249058"/>
                </a:cubicBezTo>
                <a:cubicBezTo>
                  <a:pt x="162425" y="246320"/>
                  <a:pt x="167143" y="245281"/>
                  <a:pt x="169814" y="241942"/>
                </a:cubicBezTo>
                <a:cubicBezTo>
                  <a:pt x="172157" y="239013"/>
                  <a:pt x="171695" y="234623"/>
                  <a:pt x="173372" y="231268"/>
                </a:cubicBezTo>
                <a:cubicBezTo>
                  <a:pt x="179302" y="219408"/>
                  <a:pt x="180488" y="220594"/>
                  <a:pt x="191162" y="213478"/>
                </a:cubicBezTo>
                <a:cubicBezTo>
                  <a:pt x="198089" y="192697"/>
                  <a:pt x="189300" y="211782"/>
                  <a:pt x="205394" y="195689"/>
                </a:cubicBezTo>
                <a:cubicBezTo>
                  <a:pt x="221489" y="179595"/>
                  <a:pt x="202403" y="188384"/>
                  <a:pt x="223184" y="181457"/>
                </a:cubicBezTo>
                <a:cubicBezTo>
                  <a:pt x="231486" y="156551"/>
                  <a:pt x="223184" y="162481"/>
                  <a:pt x="240974" y="156551"/>
                </a:cubicBezTo>
                <a:cubicBezTo>
                  <a:pt x="243346" y="152993"/>
                  <a:pt x="245352" y="149162"/>
                  <a:pt x="248090" y="145877"/>
                </a:cubicBezTo>
                <a:cubicBezTo>
                  <a:pt x="251311" y="142011"/>
                  <a:pt x="255973" y="139390"/>
                  <a:pt x="258764" y="135203"/>
                </a:cubicBezTo>
                <a:cubicBezTo>
                  <a:pt x="260844" y="132082"/>
                  <a:pt x="259979" y="127458"/>
                  <a:pt x="262322" y="124529"/>
                </a:cubicBezTo>
                <a:cubicBezTo>
                  <a:pt x="267338" y="118259"/>
                  <a:pt x="276638" y="116199"/>
                  <a:pt x="283670" y="113855"/>
                </a:cubicBezTo>
                <a:cubicBezTo>
                  <a:pt x="291433" y="90565"/>
                  <a:pt x="280651" y="113425"/>
                  <a:pt x="297902" y="99623"/>
                </a:cubicBezTo>
                <a:cubicBezTo>
                  <a:pt x="301241" y="96952"/>
                  <a:pt x="301732" y="91687"/>
                  <a:pt x="305017" y="88949"/>
                </a:cubicBezTo>
                <a:cubicBezTo>
                  <a:pt x="316121" y="79695"/>
                  <a:pt x="318801" y="83836"/>
                  <a:pt x="329923" y="78275"/>
                </a:cubicBezTo>
                <a:cubicBezTo>
                  <a:pt x="333748" y="76363"/>
                  <a:pt x="336772" y="73071"/>
                  <a:pt x="340597" y="71159"/>
                </a:cubicBezTo>
                <a:cubicBezTo>
                  <a:pt x="343952" y="69482"/>
                  <a:pt x="347535" y="67931"/>
                  <a:pt x="351271" y="67601"/>
                </a:cubicBezTo>
                <a:cubicBezTo>
                  <a:pt x="387971" y="64363"/>
                  <a:pt x="424802" y="62857"/>
                  <a:pt x="461568" y="60485"/>
                </a:cubicBezTo>
                <a:cubicBezTo>
                  <a:pt x="465126" y="59299"/>
                  <a:pt x="471902" y="60662"/>
                  <a:pt x="472242" y="56927"/>
                </a:cubicBezTo>
                <a:cubicBezTo>
                  <a:pt x="475981" y="15794"/>
                  <a:pt x="465356" y="33404"/>
                  <a:pt x="461568" y="10674"/>
                </a:cubicBezTo>
                <a:cubicBezTo>
                  <a:pt x="460983" y="7164"/>
                  <a:pt x="461568" y="3558"/>
                  <a:pt x="461568" y="0"/>
                </a:cubicBez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748224" y="628022"/>
            <a:ext cx="4320791" cy="600246"/>
          </a:xfrm>
          <a:custGeom>
            <a:avLst/>
            <a:gdLst>
              <a:gd name="connsiteX0" fmla="*/ 0 w 4320791"/>
              <a:gd name="connsiteY0" fmla="*/ 195943 h 600246"/>
              <a:gd name="connsiteX1" fmla="*/ 0 w 4320791"/>
              <a:gd name="connsiteY1" fmla="*/ 195943 h 600246"/>
              <a:gd name="connsiteX2" fmla="*/ 35169 w 4320791"/>
              <a:gd name="connsiteY2" fmla="*/ 165798 h 600246"/>
              <a:gd name="connsiteX3" fmla="*/ 75363 w 4320791"/>
              <a:gd name="connsiteY3" fmla="*/ 155749 h 600246"/>
              <a:gd name="connsiteX4" fmla="*/ 95460 w 4320791"/>
              <a:gd name="connsiteY4" fmla="*/ 145701 h 600246"/>
              <a:gd name="connsiteX5" fmla="*/ 110532 w 4320791"/>
              <a:gd name="connsiteY5" fmla="*/ 140677 h 600246"/>
              <a:gd name="connsiteX6" fmla="*/ 125605 w 4320791"/>
              <a:gd name="connsiteY6" fmla="*/ 130629 h 600246"/>
              <a:gd name="connsiteX7" fmla="*/ 155750 w 4320791"/>
              <a:gd name="connsiteY7" fmla="*/ 125604 h 600246"/>
              <a:gd name="connsiteX8" fmla="*/ 185895 w 4320791"/>
              <a:gd name="connsiteY8" fmla="*/ 115556 h 600246"/>
              <a:gd name="connsiteX9" fmla="*/ 200967 w 4320791"/>
              <a:gd name="connsiteY9" fmla="*/ 120580 h 600246"/>
              <a:gd name="connsiteX10" fmla="*/ 211016 w 4320791"/>
              <a:gd name="connsiteY10" fmla="*/ 150725 h 600246"/>
              <a:gd name="connsiteX11" fmla="*/ 221064 w 4320791"/>
              <a:gd name="connsiteY11" fmla="*/ 160774 h 600246"/>
              <a:gd name="connsiteX12" fmla="*/ 236136 w 4320791"/>
              <a:gd name="connsiteY12" fmla="*/ 190919 h 600246"/>
              <a:gd name="connsiteX13" fmla="*/ 251209 w 4320791"/>
              <a:gd name="connsiteY13" fmla="*/ 216040 h 600246"/>
              <a:gd name="connsiteX14" fmla="*/ 256233 w 4320791"/>
              <a:gd name="connsiteY14" fmla="*/ 236136 h 600246"/>
              <a:gd name="connsiteX15" fmla="*/ 266281 w 4320791"/>
              <a:gd name="connsiteY15" fmla="*/ 251209 h 600246"/>
              <a:gd name="connsiteX16" fmla="*/ 271306 w 4320791"/>
              <a:gd name="connsiteY16" fmla="*/ 266281 h 600246"/>
              <a:gd name="connsiteX17" fmla="*/ 281354 w 4320791"/>
              <a:gd name="connsiteY17" fmla="*/ 286378 h 600246"/>
              <a:gd name="connsiteX18" fmla="*/ 301451 w 4320791"/>
              <a:gd name="connsiteY18" fmla="*/ 326571 h 600246"/>
              <a:gd name="connsiteX19" fmla="*/ 316523 w 4320791"/>
              <a:gd name="connsiteY19" fmla="*/ 336620 h 600246"/>
              <a:gd name="connsiteX20" fmla="*/ 331596 w 4320791"/>
              <a:gd name="connsiteY20" fmla="*/ 361741 h 600246"/>
              <a:gd name="connsiteX21" fmla="*/ 346668 w 4320791"/>
              <a:gd name="connsiteY21" fmla="*/ 366765 h 600246"/>
              <a:gd name="connsiteX22" fmla="*/ 351692 w 4320791"/>
              <a:gd name="connsiteY22" fmla="*/ 381837 h 600246"/>
              <a:gd name="connsiteX23" fmla="*/ 411983 w 4320791"/>
              <a:gd name="connsiteY23" fmla="*/ 396910 h 600246"/>
              <a:gd name="connsiteX24" fmla="*/ 442128 w 4320791"/>
              <a:gd name="connsiteY24" fmla="*/ 406958 h 600246"/>
              <a:gd name="connsiteX25" fmla="*/ 482321 w 4320791"/>
              <a:gd name="connsiteY25" fmla="*/ 406958 h 600246"/>
              <a:gd name="connsiteX26" fmla="*/ 542611 w 4320791"/>
              <a:gd name="connsiteY26" fmla="*/ 396910 h 600246"/>
              <a:gd name="connsiteX27" fmla="*/ 557684 w 4320791"/>
              <a:gd name="connsiteY27" fmla="*/ 386862 h 600246"/>
              <a:gd name="connsiteX28" fmla="*/ 653143 w 4320791"/>
              <a:gd name="connsiteY28" fmla="*/ 396910 h 600246"/>
              <a:gd name="connsiteX29" fmla="*/ 688312 w 4320791"/>
              <a:gd name="connsiteY29" fmla="*/ 411982 h 600246"/>
              <a:gd name="connsiteX30" fmla="*/ 708409 w 4320791"/>
              <a:gd name="connsiteY30" fmla="*/ 401934 h 600246"/>
              <a:gd name="connsiteX31" fmla="*/ 723481 w 4320791"/>
              <a:gd name="connsiteY31" fmla="*/ 396910 h 600246"/>
              <a:gd name="connsiteX32" fmla="*/ 778747 w 4320791"/>
              <a:gd name="connsiteY32" fmla="*/ 366765 h 600246"/>
              <a:gd name="connsiteX33" fmla="*/ 879231 w 4320791"/>
              <a:gd name="connsiteY33" fmla="*/ 351692 h 600246"/>
              <a:gd name="connsiteX34" fmla="*/ 894303 w 4320791"/>
              <a:gd name="connsiteY34" fmla="*/ 341644 h 600246"/>
              <a:gd name="connsiteX35" fmla="*/ 939521 w 4320791"/>
              <a:gd name="connsiteY35" fmla="*/ 331596 h 600246"/>
              <a:gd name="connsiteX36" fmla="*/ 964642 w 4320791"/>
              <a:gd name="connsiteY36" fmla="*/ 336620 h 600246"/>
              <a:gd name="connsiteX37" fmla="*/ 974690 w 4320791"/>
              <a:gd name="connsiteY37" fmla="*/ 356716 h 600246"/>
              <a:gd name="connsiteX38" fmla="*/ 1004835 w 4320791"/>
              <a:gd name="connsiteY38" fmla="*/ 381837 h 600246"/>
              <a:gd name="connsiteX39" fmla="*/ 1034980 w 4320791"/>
              <a:gd name="connsiteY39" fmla="*/ 406958 h 600246"/>
              <a:gd name="connsiteX40" fmla="*/ 1065125 w 4320791"/>
              <a:gd name="connsiteY40" fmla="*/ 427055 h 600246"/>
              <a:gd name="connsiteX41" fmla="*/ 1075174 w 4320791"/>
              <a:gd name="connsiteY41" fmla="*/ 437103 h 600246"/>
              <a:gd name="connsiteX42" fmla="*/ 1090246 w 4320791"/>
              <a:gd name="connsiteY42" fmla="*/ 442127 h 600246"/>
              <a:gd name="connsiteX43" fmla="*/ 1130440 w 4320791"/>
              <a:gd name="connsiteY43" fmla="*/ 462224 h 600246"/>
              <a:gd name="connsiteX44" fmla="*/ 1180681 w 4320791"/>
              <a:gd name="connsiteY44" fmla="*/ 477297 h 600246"/>
              <a:gd name="connsiteX45" fmla="*/ 1195754 w 4320791"/>
              <a:gd name="connsiteY45" fmla="*/ 487345 h 600246"/>
              <a:gd name="connsiteX46" fmla="*/ 1210827 w 4320791"/>
              <a:gd name="connsiteY46" fmla="*/ 502418 h 600246"/>
              <a:gd name="connsiteX47" fmla="*/ 1225899 w 4320791"/>
              <a:gd name="connsiteY47" fmla="*/ 507442 h 600246"/>
              <a:gd name="connsiteX48" fmla="*/ 1245996 w 4320791"/>
              <a:gd name="connsiteY48" fmla="*/ 532563 h 600246"/>
              <a:gd name="connsiteX49" fmla="*/ 1266092 w 4320791"/>
              <a:gd name="connsiteY49" fmla="*/ 537587 h 600246"/>
              <a:gd name="connsiteX50" fmla="*/ 1376624 w 4320791"/>
              <a:gd name="connsiteY50" fmla="*/ 522514 h 600246"/>
              <a:gd name="connsiteX51" fmla="*/ 1597688 w 4320791"/>
              <a:gd name="connsiteY51" fmla="*/ 537587 h 600246"/>
              <a:gd name="connsiteX52" fmla="*/ 1612761 w 4320791"/>
              <a:gd name="connsiteY52" fmla="*/ 552659 h 600246"/>
              <a:gd name="connsiteX53" fmla="*/ 1617785 w 4320791"/>
              <a:gd name="connsiteY53" fmla="*/ 567732 h 600246"/>
              <a:gd name="connsiteX54" fmla="*/ 1642906 w 4320791"/>
              <a:gd name="connsiteY54" fmla="*/ 572756 h 600246"/>
              <a:gd name="connsiteX55" fmla="*/ 1657978 w 4320791"/>
              <a:gd name="connsiteY55" fmla="*/ 582804 h 600246"/>
              <a:gd name="connsiteX56" fmla="*/ 1663002 w 4320791"/>
              <a:gd name="connsiteY56" fmla="*/ 597877 h 600246"/>
              <a:gd name="connsiteX57" fmla="*/ 1678075 w 4320791"/>
              <a:gd name="connsiteY57" fmla="*/ 592853 h 600246"/>
              <a:gd name="connsiteX58" fmla="*/ 1743389 w 4320791"/>
              <a:gd name="connsiteY58" fmla="*/ 587829 h 600246"/>
              <a:gd name="connsiteX59" fmla="*/ 1753438 w 4320791"/>
              <a:gd name="connsiteY59" fmla="*/ 562708 h 600246"/>
              <a:gd name="connsiteX60" fmla="*/ 1773534 w 4320791"/>
              <a:gd name="connsiteY60" fmla="*/ 557683 h 600246"/>
              <a:gd name="connsiteX61" fmla="*/ 1788607 w 4320791"/>
              <a:gd name="connsiteY61" fmla="*/ 552659 h 600246"/>
              <a:gd name="connsiteX62" fmla="*/ 1798655 w 4320791"/>
              <a:gd name="connsiteY62" fmla="*/ 537587 h 600246"/>
              <a:gd name="connsiteX63" fmla="*/ 1818752 w 4320791"/>
              <a:gd name="connsiteY63" fmla="*/ 512466 h 600246"/>
              <a:gd name="connsiteX64" fmla="*/ 1823776 w 4320791"/>
              <a:gd name="connsiteY64" fmla="*/ 497393 h 600246"/>
              <a:gd name="connsiteX65" fmla="*/ 1838849 w 4320791"/>
              <a:gd name="connsiteY65" fmla="*/ 492369 h 600246"/>
              <a:gd name="connsiteX66" fmla="*/ 1853921 w 4320791"/>
              <a:gd name="connsiteY66" fmla="*/ 482321 h 600246"/>
              <a:gd name="connsiteX67" fmla="*/ 1899139 w 4320791"/>
              <a:gd name="connsiteY67" fmla="*/ 467248 h 600246"/>
              <a:gd name="connsiteX68" fmla="*/ 1914211 w 4320791"/>
              <a:gd name="connsiteY68" fmla="*/ 462224 h 600246"/>
              <a:gd name="connsiteX69" fmla="*/ 1929284 w 4320791"/>
              <a:gd name="connsiteY69" fmla="*/ 472273 h 600246"/>
              <a:gd name="connsiteX70" fmla="*/ 1959429 w 4320791"/>
              <a:gd name="connsiteY70" fmla="*/ 487345 h 600246"/>
              <a:gd name="connsiteX71" fmla="*/ 1999622 w 4320791"/>
              <a:gd name="connsiteY71" fmla="*/ 467248 h 600246"/>
              <a:gd name="connsiteX72" fmla="*/ 2009671 w 4320791"/>
              <a:gd name="connsiteY72" fmla="*/ 442127 h 600246"/>
              <a:gd name="connsiteX73" fmla="*/ 2024743 w 4320791"/>
              <a:gd name="connsiteY73" fmla="*/ 411982 h 600246"/>
              <a:gd name="connsiteX74" fmla="*/ 2059912 w 4320791"/>
              <a:gd name="connsiteY74" fmla="*/ 396910 h 600246"/>
              <a:gd name="connsiteX75" fmla="*/ 2105130 w 4320791"/>
              <a:gd name="connsiteY75" fmla="*/ 411982 h 600246"/>
              <a:gd name="connsiteX76" fmla="*/ 2120202 w 4320791"/>
              <a:gd name="connsiteY76" fmla="*/ 422031 h 600246"/>
              <a:gd name="connsiteX77" fmla="*/ 2135275 w 4320791"/>
              <a:gd name="connsiteY77" fmla="*/ 427055 h 600246"/>
              <a:gd name="connsiteX78" fmla="*/ 2180492 w 4320791"/>
              <a:gd name="connsiteY78" fmla="*/ 442127 h 600246"/>
              <a:gd name="connsiteX79" fmla="*/ 2250831 w 4320791"/>
              <a:gd name="connsiteY79" fmla="*/ 432079 h 600246"/>
              <a:gd name="connsiteX80" fmla="*/ 2270928 w 4320791"/>
              <a:gd name="connsiteY80" fmla="*/ 427055 h 600246"/>
              <a:gd name="connsiteX81" fmla="*/ 2376435 w 4320791"/>
              <a:gd name="connsiteY81" fmla="*/ 417007 h 600246"/>
              <a:gd name="connsiteX82" fmla="*/ 2381460 w 4320791"/>
              <a:gd name="connsiteY82" fmla="*/ 361741 h 600246"/>
              <a:gd name="connsiteX83" fmla="*/ 2456822 w 4320791"/>
              <a:gd name="connsiteY83" fmla="*/ 351692 h 600246"/>
              <a:gd name="connsiteX84" fmla="*/ 2471895 w 4320791"/>
              <a:gd name="connsiteY84" fmla="*/ 346668 h 600246"/>
              <a:gd name="connsiteX85" fmla="*/ 2486967 w 4320791"/>
              <a:gd name="connsiteY85" fmla="*/ 336620 h 600246"/>
              <a:gd name="connsiteX86" fmla="*/ 2517112 w 4320791"/>
              <a:gd name="connsiteY86" fmla="*/ 326571 h 600246"/>
              <a:gd name="connsiteX87" fmla="*/ 2527161 w 4320791"/>
              <a:gd name="connsiteY87" fmla="*/ 316523 h 600246"/>
              <a:gd name="connsiteX88" fmla="*/ 2537209 w 4320791"/>
              <a:gd name="connsiteY88" fmla="*/ 301451 h 600246"/>
              <a:gd name="connsiteX89" fmla="*/ 2552281 w 4320791"/>
              <a:gd name="connsiteY89" fmla="*/ 296426 h 600246"/>
              <a:gd name="connsiteX90" fmla="*/ 2567354 w 4320791"/>
              <a:gd name="connsiteY90" fmla="*/ 271305 h 600246"/>
              <a:gd name="connsiteX91" fmla="*/ 2582427 w 4320791"/>
              <a:gd name="connsiteY91" fmla="*/ 266281 h 600246"/>
              <a:gd name="connsiteX92" fmla="*/ 2607547 w 4320791"/>
              <a:gd name="connsiteY92" fmla="*/ 241160 h 600246"/>
              <a:gd name="connsiteX93" fmla="*/ 2622620 w 4320791"/>
              <a:gd name="connsiteY93" fmla="*/ 231112 h 600246"/>
              <a:gd name="connsiteX94" fmla="*/ 2632668 w 4320791"/>
              <a:gd name="connsiteY94" fmla="*/ 200967 h 600246"/>
              <a:gd name="connsiteX95" fmla="*/ 2662813 w 4320791"/>
              <a:gd name="connsiteY95" fmla="*/ 185894 h 600246"/>
              <a:gd name="connsiteX96" fmla="*/ 2677886 w 4320791"/>
              <a:gd name="connsiteY96" fmla="*/ 110532 h 600246"/>
              <a:gd name="connsiteX97" fmla="*/ 2682910 w 4320791"/>
              <a:gd name="connsiteY97" fmla="*/ 95459 h 600246"/>
              <a:gd name="connsiteX98" fmla="*/ 2697983 w 4320791"/>
              <a:gd name="connsiteY98" fmla="*/ 90435 h 600246"/>
              <a:gd name="connsiteX99" fmla="*/ 2813539 w 4320791"/>
              <a:gd name="connsiteY99" fmla="*/ 100483 h 600246"/>
              <a:gd name="connsiteX100" fmla="*/ 2858756 w 4320791"/>
              <a:gd name="connsiteY100" fmla="*/ 105508 h 600246"/>
              <a:gd name="connsiteX101" fmla="*/ 2873829 w 4320791"/>
              <a:gd name="connsiteY101" fmla="*/ 115556 h 600246"/>
              <a:gd name="connsiteX102" fmla="*/ 2888901 w 4320791"/>
              <a:gd name="connsiteY102" fmla="*/ 120580 h 600246"/>
              <a:gd name="connsiteX103" fmla="*/ 2903974 w 4320791"/>
              <a:gd name="connsiteY103" fmla="*/ 130629 h 600246"/>
              <a:gd name="connsiteX104" fmla="*/ 3064747 w 4320791"/>
              <a:gd name="connsiteY104" fmla="*/ 125604 h 600246"/>
              <a:gd name="connsiteX105" fmla="*/ 3079820 w 4320791"/>
              <a:gd name="connsiteY105" fmla="*/ 110532 h 600246"/>
              <a:gd name="connsiteX106" fmla="*/ 3094892 w 4320791"/>
              <a:gd name="connsiteY106" fmla="*/ 105508 h 600246"/>
              <a:gd name="connsiteX107" fmla="*/ 3130062 w 4320791"/>
              <a:gd name="connsiteY107" fmla="*/ 90435 h 600246"/>
              <a:gd name="connsiteX108" fmla="*/ 3145134 w 4320791"/>
              <a:gd name="connsiteY108" fmla="*/ 80387 h 600246"/>
              <a:gd name="connsiteX109" fmla="*/ 3190352 w 4320791"/>
              <a:gd name="connsiteY109" fmla="*/ 70338 h 600246"/>
              <a:gd name="connsiteX110" fmla="*/ 3205424 w 4320791"/>
              <a:gd name="connsiteY110" fmla="*/ 60290 h 600246"/>
              <a:gd name="connsiteX111" fmla="*/ 3336053 w 4320791"/>
              <a:gd name="connsiteY111" fmla="*/ 50242 h 600246"/>
              <a:gd name="connsiteX112" fmla="*/ 3516923 w 4320791"/>
              <a:gd name="connsiteY112" fmla="*/ 70338 h 600246"/>
              <a:gd name="connsiteX113" fmla="*/ 3612383 w 4320791"/>
              <a:gd name="connsiteY113" fmla="*/ 60290 h 600246"/>
              <a:gd name="connsiteX114" fmla="*/ 3692769 w 4320791"/>
              <a:gd name="connsiteY114" fmla="*/ 0 h 600246"/>
              <a:gd name="connsiteX115" fmla="*/ 3888712 w 4320791"/>
              <a:gd name="connsiteY115" fmla="*/ 20097 h 600246"/>
              <a:gd name="connsiteX116" fmla="*/ 4054510 w 4320791"/>
              <a:gd name="connsiteY116" fmla="*/ 80387 h 600246"/>
              <a:gd name="connsiteX117" fmla="*/ 4195187 w 4320791"/>
              <a:gd name="connsiteY117" fmla="*/ 90435 h 600246"/>
              <a:gd name="connsiteX118" fmla="*/ 4320791 w 4320791"/>
              <a:gd name="connsiteY118" fmla="*/ 165798 h 60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320791" h="600246">
                <a:moveTo>
                  <a:pt x="0" y="195943"/>
                </a:moveTo>
                <a:lnTo>
                  <a:pt x="0" y="195943"/>
                </a:lnTo>
                <a:cubicBezTo>
                  <a:pt x="11723" y="185895"/>
                  <a:pt x="22520" y="174652"/>
                  <a:pt x="35169" y="165798"/>
                </a:cubicBezTo>
                <a:cubicBezTo>
                  <a:pt x="41347" y="161474"/>
                  <a:pt x="72455" y="156331"/>
                  <a:pt x="75363" y="155749"/>
                </a:cubicBezTo>
                <a:cubicBezTo>
                  <a:pt x="82062" y="152400"/>
                  <a:pt x="88576" y="148651"/>
                  <a:pt x="95460" y="145701"/>
                </a:cubicBezTo>
                <a:cubicBezTo>
                  <a:pt x="100328" y="143615"/>
                  <a:pt x="105795" y="143045"/>
                  <a:pt x="110532" y="140677"/>
                </a:cubicBezTo>
                <a:cubicBezTo>
                  <a:pt x="115933" y="137977"/>
                  <a:pt x="119877" y="132539"/>
                  <a:pt x="125605" y="130629"/>
                </a:cubicBezTo>
                <a:cubicBezTo>
                  <a:pt x="135269" y="127408"/>
                  <a:pt x="145867" y="128075"/>
                  <a:pt x="155750" y="125604"/>
                </a:cubicBezTo>
                <a:cubicBezTo>
                  <a:pt x="166026" y="123035"/>
                  <a:pt x="175847" y="118905"/>
                  <a:pt x="185895" y="115556"/>
                </a:cubicBezTo>
                <a:cubicBezTo>
                  <a:pt x="190919" y="117231"/>
                  <a:pt x="197889" y="116271"/>
                  <a:pt x="200967" y="120580"/>
                </a:cubicBezTo>
                <a:cubicBezTo>
                  <a:pt x="207123" y="129199"/>
                  <a:pt x="203527" y="143235"/>
                  <a:pt x="211016" y="150725"/>
                </a:cubicBezTo>
                <a:lnTo>
                  <a:pt x="221064" y="160774"/>
                </a:lnTo>
                <a:cubicBezTo>
                  <a:pt x="233689" y="198650"/>
                  <a:pt x="216660" y="151969"/>
                  <a:pt x="236136" y="190919"/>
                </a:cubicBezTo>
                <a:cubicBezTo>
                  <a:pt x="249180" y="217006"/>
                  <a:pt x="231584" y="196413"/>
                  <a:pt x="251209" y="216040"/>
                </a:cubicBezTo>
                <a:cubicBezTo>
                  <a:pt x="252884" y="222739"/>
                  <a:pt x="253513" y="229789"/>
                  <a:pt x="256233" y="236136"/>
                </a:cubicBezTo>
                <a:cubicBezTo>
                  <a:pt x="258612" y="241686"/>
                  <a:pt x="263580" y="245808"/>
                  <a:pt x="266281" y="251209"/>
                </a:cubicBezTo>
                <a:cubicBezTo>
                  <a:pt x="268649" y="255946"/>
                  <a:pt x="269220" y="261413"/>
                  <a:pt x="271306" y="266281"/>
                </a:cubicBezTo>
                <a:cubicBezTo>
                  <a:pt x="274256" y="273165"/>
                  <a:pt x="278573" y="279424"/>
                  <a:pt x="281354" y="286378"/>
                </a:cubicBezTo>
                <a:cubicBezTo>
                  <a:pt x="291684" y="312205"/>
                  <a:pt x="284456" y="312975"/>
                  <a:pt x="301451" y="326571"/>
                </a:cubicBezTo>
                <a:cubicBezTo>
                  <a:pt x="306166" y="330343"/>
                  <a:pt x="311499" y="333270"/>
                  <a:pt x="316523" y="336620"/>
                </a:cubicBezTo>
                <a:cubicBezTo>
                  <a:pt x="320475" y="348476"/>
                  <a:pt x="320101" y="354844"/>
                  <a:pt x="331596" y="361741"/>
                </a:cubicBezTo>
                <a:cubicBezTo>
                  <a:pt x="336137" y="364466"/>
                  <a:pt x="341644" y="365090"/>
                  <a:pt x="346668" y="366765"/>
                </a:cubicBezTo>
                <a:cubicBezTo>
                  <a:pt x="348343" y="371789"/>
                  <a:pt x="347383" y="378759"/>
                  <a:pt x="351692" y="381837"/>
                </a:cubicBezTo>
                <a:cubicBezTo>
                  <a:pt x="366415" y="392353"/>
                  <a:pt x="395517" y="392794"/>
                  <a:pt x="411983" y="396910"/>
                </a:cubicBezTo>
                <a:cubicBezTo>
                  <a:pt x="422259" y="399479"/>
                  <a:pt x="432080" y="403609"/>
                  <a:pt x="442128" y="406958"/>
                </a:cubicBezTo>
                <a:cubicBezTo>
                  <a:pt x="488061" y="383991"/>
                  <a:pt x="436386" y="403130"/>
                  <a:pt x="482321" y="406958"/>
                </a:cubicBezTo>
                <a:cubicBezTo>
                  <a:pt x="499962" y="408428"/>
                  <a:pt x="524453" y="401449"/>
                  <a:pt x="542611" y="396910"/>
                </a:cubicBezTo>
                <a:cubicBezTo>
                  <a:pt x="547635" y="393561"/>
                  <a:pt x="551657" y="387239"/>
                  <a:pt x="557684" y="386862"/>
                </a:cubicBezTo>
                <a:cubicBezTo>
                  <a:pt x="587239" y="385015"/>
                  <a:pt x="622880" y="391866"/>
                  <a:pt x="653143" y="396910"/>
                </a:cubicBezTo>
                <a:cubicBezTo>
                  <a:pt x="663209" y="403620"/>
                  <a:pt x="674653" y="413689"/>
                  <a:pt x="688312" y="411982"/>
                </a:cubicBezTo>
                <a:cubicBezTo>
                  <a:pt x="695744" y="411053"/>
                  <a:pt x="701525" y="404884"/>
                  <a:pt x="708409" y="401934"/>
                </a:cubicBezTo>
                <a:cubicBezTo>
                  <a:pt x="713277" y="399848"/>
                  <a:pt x="718457" y="398585"/>
                  <a:pt x="723481" y="396910"/>
                </a:cubicBezTo>
                <a:cubicBezTo>
                  <a:pt x="755805" y="364586"/>
                  <a:pt x="736921" y="373736"/>
                  <a:pt x="778747" y="366765"/>
                </a:cubicBezTo>
                <a:cubicBezTo>
                  <a:pt x="811665" y="333847"/>
                  <a:pt x="774374" y="366671"/>
                  <a:pt x="879231" y="351692"/>
                </a:cubicBezTo>
                <a:cubicBezTo>
                  <a:pt x="885208" y="350838"/>
                  <a:pt x="888753" y="344022"/>
                  <a:pt x="894303" y="341644"/>
                </a:cubicBezTo>
                <a:cubicBezTo>
                  <a:pt x="900511" y="338983"/>
                  <a:pt x="935051" y="332490"/>
                  <a:pt x="939521" y="331596"/>
                </a:cubicBezTo>
                <a:cubicBezTo>
                  <a:pt x="947895" y="333271"/>
                  <a:pt x="957693" y="331657"/>
                  <a:pt x="964642" y="336620"/>
                </a:cubicBezTo>
                <a:cubicBezTo>
                  <a:pt x="970736" y="340973"/>
                  <a:pt x="970337" y="350622"/>
                  <a:pt x="974690" y="356716"/>
                </a:cubicBezTo>
                <a:cubicBezTo>
                  <a:pt x="987642" y="374849"/>
                  <a:pt x="989281" y="368875"/>
                  <a:pt x="1004835" y="381837"/>
                </a:cubicBezTo>
                <a:cubicBezTo>
                  <a:pt x="1043519" y="414074"/>
                  <a:pt x="997560" y="382011"/>
                  <a:pt x="1034980" y="406958"/>
                </a:cubicBezTo>
                <a:cubicBezTo>
                  <a:pt x="1044377" y="435145"/>
                  <a:pt x="1032117" y="412909"/>
                  <a:pt x="1065125" y="427055"/>
                </a:cubicBezTo>
                <a:cubicBezTo>
                  <a:pt x="1069479" y="428921"/>
                  <a:pt x="1071112" y="434666"/>
                  <a:pt x="1075174" y="437103"/>
                </a:cubicBezTo>
                <a:cubicBezTo>
                  <a:pt x="1079715" y="439828"/>
                  <a:pt x="1085222" y="440452"/>
                  <a:pt x="1090246" y="442127"/>
                </a:cubicBezTo>
                <a:cubicBezTo>
                  <a:pt x="1107315" y="459196"/>
                  <a:pt x="1096850" y="451727"/>
                  <a:pt x="1130440" y="462224"/>
                </a:cubicBezTo>
                <a:cubicBezTo>
                  <a:pt x="1147129" y="467439"/>
                  <a:pt x="1180681" y="477297"/>
                  <a:pt x="1180681" y="477297"/>
                </a:cubicBezTo>
                <a:cubicBezTo>
                  <a:pt x="1185705" y="480646"/>
                  <a:pt x="1191115" y="483479"/>
                  <a:pt x="1195754" y="487345"/>
                </a:cubicBezTo>
                <a:cubicBezTo>
                  <a:pt x="1201213" y="491894"/>
                  <a:pt x="1204915" y="498477"/>
                  <a:pt x="1210827" y="502418"/>
                </a:cubicBezTo>
                <a:cubicBezTo>
                  <a:pt x="1215233" y="505356"/>
                  <a:pt x="1220875" y="505767"/>
                  <a:pt x="1225899" y="507442"/>
                </a:cubicBezTo>
                <a:cubicBezTo>
                  <a:pt x="1229449" y="512768"/>
                  <a:pt x="1238837" y="528983"/>
                  <a:pt x="1245996" y="532563"/>
                </a:cubicBezTo>
                <a:cubicBezTo>
                  <a:pt x="1252172" y="535651"/>
                  <a:pt x="1259393" y="535912"/>
                  <a:pt x="1266092" y="537587"/>
                </a:cubicBezTo>
                <a:cubicBezTo>
                  <a:pt x="1302936" y="532563"/>
                  <a:pt x="1339557" y="519548"/>
                  <a:pt x="1376624" y="522514"/>
                </a:cubicBezTo>
                <a:cubicBezTo>
                  <a:pt x="1533991" y="535104"/>
                  <a:pt x="1460285" y="530355"/>
                  <a:pt x="1597688" y="537587"/>
                </a:cubicBezTo>
                <a:cubicBezTo>
                  <a:pt x="1602712" y="542611"/>
                  <a:pt x="1608820" y="546747"/>
                  <a:pt x="1612761" y="552659"/>
                </a:cubicBezTo>
                <a:cubicBezTo>
                  <a:pt x="1615699" y="557066"/>
                  <a:pt x="1613378" y="564794"/>
                  <a:pt x="1617785" y="567732"/>
                </a:cubicBezTo>
                <a:cubicBezTo>
                  <a:pt x="1624890" y="572469"/>
                  <a:pt x="1634532" y="571081"/>
                  <a:pt x="1642906" y="572756"/>
                </a:cubicBezTo>
                <a:cubicBezTo>
                  <a:pt x="1647930" y="576105"/>
                  <a:pt x="1654206" y="578089"/>
                  <a:pt x="1657978" y="582804"/>
                </a:cubicBezTo>
                <a:cubicBezTo>
                  <a:pt x="1661286" y="586940"/>
                  <a:pt x="1658265" y="595508"/>
                  <a:pt x="1663002" y="597877"/>
                </a:cubicBezTo>
                <a:cubicBezTo>
                  <a:pt x="1667739" y="600246"/>
                  <a:pt x="1672820" y="593510"/>
                  <a:pt x="1678075" y="592853"/>
                </a:cubicBezTo>
                <a:cubicBezTo>
                  <a:pt x="1699742" y="590145"/>
                  <a:pt x="1721618" y="589504"/>
                  <a:pt x="1743389" y="587829"/>
                </a:cubicBezTo>
                <a:cubicBezTo>
                  <a:pt x="1746739" y="579455"/>
                  <a:pt x="1747061" y="569085"/>
                  <a:pt x="1753438" y="562708"/>
                </a:cubicBezTo>
                <a:cubicBezTo>
                  <a:pt x="1758320" y="557825"/>
                  <a:pt x="1766895" y="559580"/>
                  <a:pt x="1773534" y="557683"/>
                </a:cubicBezTo>
                <a:cubicBezTo>
                  <a:pt x="1778626" y="556228"/>
                  <a:pt x="1783583" y="554334"/>
                  <a:pt x="1788607" y="552659"/>
                </a:cubicBezTo>
                <a:cubicBezTo>
                  <a:pt x="1791956" y="547635"/>
                  <a:pt x="1794883" y="542302"/>
                  <a:pt x="1798655" y="537587"/>
                </a:cubicBezTo>
                <a:cubicBezTo>
                  <a:pt x="1827299" y="501781"/>
                  <a:pt x="1787813" y="558869"/>
                  <a:pt x="1818752" y="512466"/>
                </a:cubicBezTo>
                <a:cubicBezTo>
                  <a:pt x="1820427" y="507442"/>
                  <a:pt x="1820031" y="501138"/>
                  <a:pt x="1823776" y="497393"/>
                </a:cubicBezTo>
                <a:cubicBezTo>
                  <a:pt x="1827521" y="493648"/>
                  <a:pt x="1834112" y="494737"/>
                  <a:pt x="1838849" y="492369"/>
                </a:cubicBezTo>
                <a:cubicBezTo>
                  <a:pt x="1844250" y="489669"/>
                  <a:pt x="1848347" y="484643"/>
                  <a:pt x="1853921" y="482321"/>
                </a:cubicBezTo>
                <a:cubicBezTo>
                  <a:pt x="1868587" y="476210"/>
                  <a:pt x="1884066" y="472272"/>
                  <a:pt x="1899139" y="467248"/>
                </a:cubicBezTo>
                <a:lnTo>
                  <a:pt x="1914211" y="462224"/>
                </a:lnTo>
                <a:cubicBezTo>
                  <a:pt x="1919235" y="465574"/>
                  <a:pt x="1923883" y="469572"/>
                  <a:pt x="1929284" y="472273"/>
                </a:cubicBezTo>
                <a:cubicBezTo>
                  <a:pt x="1970895" y="493079"/>
                  <a:pt x="1916221" y="458542"/>
                  <a:pt x="1959429" y="487345"/>
                </a:cubicBezTo>
                <a:cubicBezTo>
                  <a:pt x="1972827" y="480646"/>
                  <a:pt x="1994059" y="481156"/>
                  <a:pt x="1999622" y="467248"/>
                </a:cubicBezTo>
                <a:cubicBezTo>
                  <a:pt x="2002972" y="458874"/>
                  <a:pt x="2006504" y="450572"/>
                  <a:pt x="2009671" y="442127"/>
                </a:cubicBezTo>
                <a:cubicBezTo>
                  <a:pt x="2013724" y="431321"/>
                  <a:pt x="2015043" y="420066"/>
                  <a:pt x="2024743" y="411982"/>
                </a:cubicBezTo>
                <a:cubicBezTo>
                  <a:pt x="2033020" y="405085"/>
                  <a:pt x="2049442" y="400400"/>
                  <a:pt x="2059912" y="396910"/>
                </a:cubicBezTo>
                <a:cubicBezTo>
                  <a:pt x="2127529" y="430717"/>
                  <a:pt x="2027193" y="382754"/>
                  <a:pt x="2105130" y="411982"/>
                </a:cubicBezTo>
                <a:cubicBezTo>
                  <a:pt x="2110784" y="414102"/>
                  <a:pt x="2114801" y="419331"/>
                  <a:pt x="2120202" y="422031"/>
                </a:cubicBezTo>
                <a:cubicBezTo>
                  <a:pt x="2124939" y="424400"/>
                  <a:pt x="2130407" y="424969"/>
                  <a:pt x="2135275" y="427055"/>
                </a:cubicBezTo>
                <a:cubicBezTo>
                  <a:pt x="2171678" y="442655"/>
                  <a:pt x="2138145" y="433658"/>
                  <a:pt x="2180492" y="442127"/>
                </a:cubicBezTo>
                <a:cubicBezTo>
                  <a:pt x="2203938" y="438778"/>
                  <a:pt x="2227469" y="435973"/>
                  <a:pt x="2250831" y="432079"/>
                </a:cubicBezTo>
                <a:cubicBezTo>
                  <a:pt x="2257642" y="430944"/>
                  <a:pt x="2264072" y="427878"/>
                  <a:pt x="2270928" y="427055"/>
                </a:cubicBezTo>
                <a:cubicBezTo>
                  <a:pt x="2306004" y="422846"/>
                  <a:pt x="2341266" y="420356"/>
                  <a:pt x="2376435" y="417007"/>
                </a:cubicBezTo>
                <a:cubicBezTo>
                  <a:pt x="2378110" y="398585"/>
                  <a:pt x="2367103" y="373406"/>
                  <a:pt x="2381460" y="361741"/>
                </a:cubicBezTo>
                <a:cubicBezTo>
                  <a:pt x="2401129" y="345760"/>
                  <a:pt x="2431824" y="355858"/>
                  <a:pt x="2456822" y="351692"/>
                </a:cubicBezTo>
                <a:cubicBezTo>
                  <a:pt x="2462046" y="350821"/>
                  <a:pt x="2466871" y="348343"/>
                  <a:pt x="2471895" y="346668"/>
                </a:cubicBezTo>
                <a:cubicBezTo>
                  <a:pt x="2476919" y="343319"/>
                  <a:pt x="2481449" y="339072"/>
                  <a:pt x="2486967" y="336620"/>
                </a:cubicBezTo>
                <a:cubicBezTo>
                  <a:pt x="2496646" y="332318"/>
                  <a:pt x="2517112" y="326571"/>
                  <a:pt x="2517112" y="326571"/>
                </a:cubicBezTo>
                <a:cubicBezTo>
                  <a:pt x="2520462" y="323222"/>
                  <a:pt x="2524202" y="320222"/>
                  <a:pt x="2527161" y="316523"/>
                </a:cubicBezTo>
                <a:cubicBezTo>
                  <a:pt x="2530933" y="311808"/>
                  <a:pt x="2532494" y="305223"/>
                  <a:pt x="2537209" y="301451"/>
                </a:cubicBezTo>
                <a:cubicBezTo>
                  <a:pt x="2541344" y="298143"/>
                  <a:pt x="2547257" y="298101"/>
                  <a:pt x="2552281" y="296426"/>
                </a:cubicBezTo>
                <a:cubicBezTo>
                  <a:pt x="2556233" y="284572"/>
                  <a:pt x="2555861" y="278201"/>
                  <a:pt x="2567354" y="271305"/>
                </a:cubicBezTo>
                <a:cubicBezTo>
                  <a:pt x="2571895" y="268580"/>
                  <a:pt x="2577403" y="267956"/>
                  <a:pt x="2582427" y="266281"/>
                </a:cubicBezTo>
                <a:cubicBezTo>
                  <a:pt x="2622622" y="239484"/>
                  <a:pt x="2574050" y="274657"/>
                  <a:pt x="2607547" y="241160"/>
                </a:cubicBezTo>
                <a:cubicBezTo>
                  <a:pt x="2611817" y="236890"/>
                  <a:pt x="2617596" y="234461"/>
                  <a:pt x="2622620" y="231112"/>
                </a:cubicBezTo>
                <a:cubicBezTo>
                  <a:pt x="2625969" y="221064"/>
                  <a:pt x="2627054" y="209949"/>
                  <a:pt x="2632668" y="200967"/>
                </a:cubicBezTo>
                <a:cubicBezTo>
                  <a:pt x="2637793" y="192767"/>
                  <a:pt x="2654602" y="188631"/>
                  <a:pt x="2662813" y="185894"/>
                </a:cubicBezTo>
                <a:cubicBezTo>
                  <a:pt x="2667837" y="160773"/>
                  <a:pt x="2669785" y="134836"/>
                  <a:pt x="2677886" y="110532"/>
                </a:cubicBezTo>
                <a:cubicBezTo>
                  <a:pt x="2679561" y="105508"/>
                  <a:pt x="2679165" y="99204"/>
                  <a:pt x="2682910" y="95459"/>
                </a:cubicBezTo>
                <a:cubicBezTo>
                  <a:pt x="2686655" y="91714"/>
                  <a:pt x="2692959" y="92110"/>
                  <a:pt x="2697983" y="90435"/>
                </a:cubicBezTo>
                <a:lnTo>
                  <a:pt x="2813539" y="100483"/>
                </a:lnTo>
                <a:cubicBezTo>
                  <a:pt x="2828638" y="101899"/>
                  <a:pt x="2844044" y="101830"/>
                  <a:pt x="2858756" y="105508"/>
                </a:cubicBezTo>
                <a:cubicBezTo>
                  <a:pt x="2864614" y="106973"/>
                  <a:pt x="2868428" y="112856"/>
                  <a:pt x="2873829" y="115556"/>
                </a:cubicBezTo>
                <a:cubicBezTo>
                  <a:pt x="2878566" y="117924"/>
                  <a:pt x="2883877" y="118905"/>
                  <a:pt x="2888901" y="120580"/>
                </a:cubicBezTo>
                <a:cubicBezTo>
                  <a:pt x="2893925" y="123930"/>
                  <a:pt x="2897991" y="129813"/>
                  <a:pt x="2903974" y="130629"/>
                </a:cubicBezTo>
                <a:cubicBezTo>
                  <a:pt x="2987541" y="142025"/>
                  <a:pt x="2991368" y="136894"/>
                  <a:pt x="3064747" y="125604"/>
                </a:cubicBezTo>
                <a:cubicBezTo>
                  <a:pt x="3069771" y="120580"/>
                  <a:pt x="3073908" y="114473"/>
                  <a:pt x="3079820" y="110532"/>
                </a:cubicBezTo>
                <a:cubicBezTo>
                  <a:pt x="3084226" y="107595"/>
                  <a:pt x="3090024" y="107594"/>
                  <a:pt x="3094892" y="105508"/>
                </a:cubicBezTo>
                <a:cubicBezTo>
                  <a:pt x="3138346" y="86884"/>
                  <a:pt x="3094717" y="102216"/>
                  <a:pt x="3130062" y="90435"/>
                </a:cubicBezTo>
                <a:cubicBezTo>
                  <a:pt x="3135086" y="87086"/>
                  <a:pt x="3139584" y="82765"/>
                  <a:pt x="3145134" y="80387"/>
                </a:cubicBezTo>
                <a:cubicBezTo>
                  <a:pt x="3151338" y="77728"/>
                  <a:pt x="3185887" y="71231"/>
                  <a:pt x="3190352" y="70338"/>
                </a:cubicBezTo>
                <a:lnTo>
                  <a:pt x="3205424" y="60290"/>
                </a:lnTo>
                <a:lnTo>
                  <a:pt x="3336053" y="50242"/>
                </a:lnTo>
                <a:lnTo>
                  <a:pt x="3516923" y="70338"/>
                </a:lnTo>
                <a:lnTo>
                  <a:pt x="3612383" y="60290"/>
                </a:lnTo>
                <a:lnTo>
                  <a:pt x="3692769" y="0"/>
                </a:lnTo>
                <a:lnTo>
                  <a:pt x="3888712" y="20097"/>
                </a:lnTo>
                <a:lnTo>
                  <a:pt x="4054510" y="80387"/>
                </a:lnTo>
                <a:lnTo>
                  <a:pt x="4195187" y="90435"/>
                </a:lnTo>
                <a:lnTo>
                  <a:pt x="4320791" y="165798"/>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16111" y="2026310"/>
            <a:ext cx="510507" cy="1532382"/>
          </a:xfrm>
          <a:custGeom>
            <a:avLst/>
            <a:gdLst>
              <a:gd name="connsiteX0" fmla="*/ 93540 w 510507"/>
              <a:gd name="connsiteY0" fmla="*/ 0 h 1532382"/>
              <a:gd name="connsiteX1" fmla="*/ 93540 w 510507"/>
              <a:gd name="connsiteY1" fmla="*/ 0 h 1532382"/>
              <a:gd name="connsiteX2" fmla="*/ 78910 w 510507"/>
              <a:gd name="connsiteY2" fmla="*/ 226772 h 1532382"/>
              <a:gd name="connsiteX3" fmla="*/ 71595 w 510507"/>
              <a:gd name="connsiteY3" fmla="*/ 248717 h 1532382"/>
              <a:gd name="connsiteX4" fmla="*/ 56964 w 510507"/>
              <a:gd name="connsiteY4" fmla="*/ 270663 h 1532382"/>
              <a:gd name="connsiteX5" fmla="*/ 49649 w 510507"/>
              <a:gd name="connsiteY5" fmla="*/ 292608 h 1532382"/>
              <a:gd name="connsiteX6" fmla="*/ 35019 w 510507"/>
              <a:gd name="connsiteY6" fmla="*/ 314554 h 1532382"/>
              <a:gd name="connsiteX7" fmla="*/ 27703 w 510507"/>
              <a:gd name="connsiteY7" fmla="*/ 343815 h 1532382"/>
              <a:gd name="connsiteX8" fmla="*/ 20388 w 510507"/>
              <a:gd name="connsiteY8" fmla="*/ 365760 h 1532382"/>
              <a:gd name="connsiteX9" fmla="*/ 27703 w 510507"/>
              <a:gd name="connsiteY9" fmla="*/ 555956 h 1532382"/>
              <a:gd name="connsiteX10" fmla="*/ 42334 w 510507"/>
              <a:gd name="connsiteY10" fmla="*/ 651053 h 1532382"/>
              <a:gd name="connsiteX11" fmla="*/ 71595 w 510507"/>
              <a:gd name="connsiteY11" fmla="*/ 811988 h 1532382"/>
              <a:gd name="connsiteX12" fmla="*/ 86225 w 510507"/>
              <a:gd name="connsiteY12" fmla="*/ 833933 h 1532382"/>
              <a:gd name="connsiteX13" fmla="*/ 93540 w 510507"/>
              <a:gd name="connsiteY13" fmla="*/ 855879 h 1532382"/>
              <a:gd name="connsiteX14" fmla="*/ 108171 w 510507"/>
              <a:gd name="connsiteY14" fmla="*/ 870509 h 1532382"/>
              <a:gd name="connsiteX15" fmla="*/ 115486 w 510507"/>
              <a:gd name="connsiteY15" fmla="*/ 892455 h 1532382"/>
              <a:gd name="connsiteX16" fmla="*/ 159377 w 510507"/>
              <a:gd name="connsiteY16" fmla="*/ 907085 h 1532382"/>
              <a:gd name="connsiteX17" fmla="*/ 188638 w 510507"/>
              <a:gd name="connsiteY17" fmla="*/ 943661 h 1532382"/>
              <a:gd name="connsiteX18" fmla="*/ 203268 w 510507"/>
              <a:gd name="connsiteY18" fmla="*/ 1185063 h 1532382"/>
              <a:gd name="connsiteX19" fmla="*/ 210583 w 510507"/>
              <a:gd name="connsiteY19" fmla="*/ 1221639 h 1532382"/>
              <a:gd name="connsiteX20" fmla="*/ 225214 w 510507"/>
              <a:gd name="connsiteY20" fmla="*/ 1250900 h 1532382"/>
              <a:gd name="connsiteX21" fmla="*/ 247159 w 510507"/>
              <a:gd name="connsiteY21" fmla="*/ 1287476 h 1532382"/>
              <a:gd name="connsiteX22" fmla="*/ 254475 w 510507"/>
              <a:gd name="connsiteY22" fmla="*/ 1309421 h 1532382"/>
              <a:gd name="connsiteX23" fmla="*/ 276420 w 510507"/>
              <a:gd name="connsiteY23" fmla="*/ 1316736 h 1532382"/>
              <a:gd name="connsiteX24" fmla="*/ 283735 w 510507"/>
              <a:gd name="connsiteY24" fmla="*/ 1345997 h 1532382"/>
              <a:gd name="connsiteX25" fmla="*/ 320311 w 510507"/>
              <a:gd name="connsiteY25" fmla="*/ 1382573 h 1532382"/>
              <a:gd name="connsiteX26" fmla="*/ 327627 w 510507"/>
              <a:gd name="connsiteY26" fmla="*/ 1404519 h 1532382"/>
              <a:gd name="connsiteX27" fmla="*/ 342257 w 510507"/>
              <a:gd name="connsiteY27" fmla="*/ 1426464 h 1532382"/>
              <a:gd name="connsiteX28" fmla="*/ 349572 w 510507"/>
              <a:gd name="connsiteY28" fmla="*/ 1455725 h 1532382"/>
              <a:gd name="connsiteX29" fmla="*/ 393463 w 510507"/>
              <a:gd name="connsiteY29" fmla="*/ 1499616 h 1532382"/>
              <a:gd name="connsiteX30" fmla="*/ 430039 w 510507"/>
              <a:gd name="connsiteY30" fmla="*/ 1506932 h 1532382"/>
              <a:gd name="connsiteX31" fmla="*/ 510507 w 510507"/>
              <a:gd name="connsiteY31" fmla="*/ 1521562 h 153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0507" h="1532382">
                <a:moveTo>
                  <a:pt x="93540" y="0"/>
                </a:moveTo>
                <a:lnTo>
                  <a:pt x="93540" y="0"/>
                </a:lnTo>
                <a:cubicBezTo>
                  <a:pt x="88663" y="75591"/>
                  <a:pt x="85568" y="151317"/>
                  <a:pt x="78910" y="226772"/>
                </a:cubicBezTo>
                <a:cubicBezTo>
                  <a:pt x="78232" y="234453"/>
                  <a:pt x="75043" y="241820"/>
                  <a:pt x="71595" y="248717"/>
                </a:cubicBezTo>
                <a:cubicBezTo>
                  <a:pt x="67663" y="256581"/>
                  <a:pt x="61841" y="263348"/>
                  <a:pt x="56964" y="270663"/>
                </a:cubicBezTo>
                <a:cubicBezTo>
                  <a:pt x="54526" y="277978"/>
                  <a:pt x="53097" y="285711"/>
                  <a:pt x="49649" y="292608"/>
                </a:cubicBezTo>
                <a:cubicBezTo>
                  <a:pt x="45717" y="300472"/>
                  <a:pt x="38482" y="306473"/>
                  <a:pt x="35019" y="314554"/>
                </a:cubicBezTo>
                <a:cubicBezTo>
                  <a:pt x="31059" y="323795"/>
                  <a:pt x="30465" y="334148"/>
                  <a:pt x="27703" y="343815"/>
                </a:cubicBezTo>
                <a:cubicBezTo>
                  <a:pt x="25585" y="351229"/>
                  <a:pt x="22826" y="358445"/>
                  <a:pt x="20388" y="365760"/>
                </a:cubicBezTo>
                <a:cubicBezTo>
                  <a:pt x="22826" y="429159"/>
                  <a:pt x="22837" y="492697"/>
                  <a:pt x="27703" y="555956"/>
                </a:cubicBezTo>
                <a:cubicBezTo>
                  <a:pt x="30163" y="587934"/>
                  <a:pt x="39515" y="619105"/>
                  <a:pt x="42334" y="651053"/>
                </a:cubicBezTo>
                <a:cubicBezTo>
                  <a:pt x="56767" y="814625"/>
                  <a:pt x="0" y="788121"/>
                  <a:pt x="71595" y="811988"/>
                </a:cubicBezTo>
                <a:cubicBezTo>
                  <a:pt x="76472" y="819303"/>
                  <a:pt x="82293" y="826070"/>
                  <a:pt x="86225" y="833933"/>
                </a:cubicBezTo>
                <a:cubicBezTo>
                  <a:pt x="89673" y="840830"/>
                  <a:pt x="89573" y="849267"/>
                  <a:pt x="93540" y="855879"/>
                </a:cubicBezTo>
                <a:cubicBezTo>
                  <a:pt x="97088" y="861793"/>
                  <a:pt x="103294" y="865632"/>
                  <a:pt x="108171" y="870509"/>
                </a:cubicBezTo>
                <a:cubicBezTo>
                  <a:pt x="110609" y="877824"/>
                  <a:pt x="109211" y="887973"/>
                  <a:pt x="115486" y="892455"/>
                </a:cubicBezTo>
                <a:cubicBezTo>
                  <a:pt x="128035" y="901419"/>
                  <a:pt x="159377" y="907085"/>
                  <a:pt x="159377" y="907085"/>
                </a:cubicBezTo>
                <a:cubicBezTo>
                  <a:pt x="178597" y="919899"/>
                  <a:pt x="186560" y="918720"/>
                  <a:pt x="188638" y="943661"/>
                </a:cubicBezTo>
                <a:cubicBezTo>
                  <a:pt x="195333" y="1023998"/>
                  <a:pt x="196924" y="1104698"/>
                  <a:pt x="203268" y="1185063"/>
                </a:cubicBezTo>
                <a:cubicBezTo>
                  <a:pt x="204247" y="1197458"/>
                  <a:pt x="206651" y="1209844"/>
                  <a:pt x="210583" y="1221639"/>
                </a:cubicBezTo>
                <a:cubicBezTo>
                  <a:pt x="214032" y="1231984"/>
                  <a:pt x="220918" y="1240877"/>
                  <a:pt x="225214" y="1250900"/>
                </a:cubicBezTo>
                <a:cubicBezTo>
                  <a:pt x="239459" y="1284137"/>
                  <a:pt x="222829" y="1263145"/>
                  <a:pt x="247159" y="1287476"/>
                </a:cubicBezTo>
                <a:cubicBezTo>
                  <a:pt x="249598" y="1294791"/>
                  <a:pt x="249023" y="1303969"/>
                  <a:pt x="254475" y="1309421"/>
                </a:cubicBezTo>
                <a:cubicBezTo>
                  <a:pt x="259927" y="1314873"/>
                  <a:pt x="271603" y="1310715"/>
                  <a:pt x="276420" y="1316736"/>
                </a:cubicBezTo>
                <a:cubicBezTo>
                  <a:pt x="282700" y="1324587"/>
                  <a:pt x="278158" y="1337632"/>
                  <a:pt x="283735" y="1345997"/>
                </a:cubicBezTo>
                <a:cubicBezTo>
                  <a:pt x="293299" y="1360343"/>
                  <a:pt x="320311" y="1382573"/>
                  <a:pt x="320311" y="1382573"/>
                </a:cubicBezTo>
                <a:cubicBezTo>
                  <a:pt x="322750" y="1389888"/>
                  <a:pt x="324178" y="1397622"/>
                  <a:pt x="327627" y="1404519"/>
                </a:cubicBezTo>
                <a:cubicBezTo>
                  <a:pt x="331559" y="1412382"/>
                  <a:pt x="338794" y="1418383"/>
                  <a:pt x="342257" y="1426464"/>
                </a:cubicBezTo>
                <a:cubicBezTo>
                  <a:pt x="346217" y="1435705"/>
                  <a:pt x="345612" y="1446484"/>
                  <a:pt x="349572" y="1455725"/>
                </a:cubicBezTo>
                <a:cubicBezTo>
                  <a:pt x="357293" y="1473741"/>
                  <a:pt x="376129" y="1491912"/>
                  <a:pt x="393463" y="1499616"/>
                </a:cubicBezTo>
                <a:cubicBezTo>
                  <a:pt x="404825" y="1504666"/>
                  <a:pt x="417847" y="1504493"/>
                  <a:pt x="430039" y="1506932"/>
                </a:cubicBezTo>
                <a:cubicBezTo>
                  <a:pt x="468216" y="1532382"/>
                  <a:pt x="443193" y="1521562"/>
                  <a:pt x="510507" y="1521562"/>
                </a:cubicBez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1596319" y="351130"/>
            <a:ext cx="980039" cy="416966"/>
          </a:xfrm>
          <a:custGeom>
            <a:avLst/>
            <a:gdLst>
              <a:gd name="connsiteX0" fmla="*/ 13025 w 980039"/>
              <a:gd name="connsiteY0" fmla="*/ 0 h 416966"/>
              <a:gd name="connsiteX1" fmla="*/ 13025 w 980039"/>
              <a:gd name="connsiteY1" fmla="*/ 0 h 416966"/>
              <a:gd name="connsiteX2" fmla="*/ 20340 w 980039"/>
              <a:gd name="connsiteY2" fmla="*/ 146304 h 416966"/>
              <a:gd name="connsiteX3" fmla="*/ 27655 w 980039"/>
              <a:gd name="connsiteY3" fmla="*/ 168249 h 416966"/>
              <a:gd name="connsiteX4" fmla="*/ 86177 w 980039"/>
              <a:gd name="connsiteY4" fmla="*/ 197510 h 416966"/>
              <a:gd name="connsiteX5" fmla="*/ 115438 w 980039"/>
              <a:gd name="connsiteY5" fmla="*/ 212140 h 416966"/>
              <a:gd name="connsiteX6" fmla="*/ 137383 w 980039"/>
              <a:gd name="connsiteY6" fmla="*/ 219456 h 416966"/>
              <a:gd name="connsiteX7" fmla="*/ 188590 w 980039"/>
              <a:gd name="connsiteY7" fmla="*/ 234086 h 416966"/>
              <a:gd name="connsiteX8" fmla="*/ 254427 w 980039"/>
              <a:gd name="connsiteY8" fmla="*/ 241401 h 416966"/>
              <a:gd name="connsiteX9" fmla="*/ 320263 w 980039"/>
              <a:gd name="connsiteY9" fmla="*/ 263347 h 416966"/>
              <a:gd name="connsiteX10" fmla="*/ 342209 w 980039"/>
              <a:gd name="connsiteY10" fmla="*/ 277977 h 416966"/>
              <a:gd name="connsiteX11" fmla="*/ 459252 w 980039"/>
              <a:gd name="connsiteY11" fmla="*/ 270662 h 416966"/>
              <a:gd name="connsiteX12" fmla="*/ 481198 w 980039"/>
              <a:gd name="connsiteY12" fmla="*/ 263347 h 416966"/>
              <a:gd name="connsiteX13" fmla="*/ 568980 w 980039"/>
              <a:gd name="connsiteY13" fmla="*/ 277977 h 416966"/>
              <a:gd name="connsiteX14" fmla="*/ 620187 w 980039"/>
              <a:gd name="connsiteY14" fmla="*/ 285292 h 416966"/>
              <a:gd name="connsiteX15" fmla="*/ 642132 w 980039"/>
              <a:gd name="connsiteY15" fmla="*/ 299923 h 416966"/>
              <a:gd name="connsiteX16" fmla="*/ 759175 w 980039"/>
              <a:gd name="connsiteY16" fmla="*/ 329184 h 416966"/>
              <a:gd name="connsiteX17" fmla="*/ 781121 w 980039"/>
              <a:gd name="connsiteY17" fmla="*/ 336499 h 416966"/>
              <a:gd name="connsiteX18" fmla="*/ 803067 w 980039"/>
              <a:gd name="connsiteY18" fmla="*/ 351129 h 416966"/>
              <a:gd name="connsiteX19" fmla="*/ 861588 w 980039"/>
              <a:gd name="connsiteY19" fmla="*/ 358444 h 416966"/>
              <a:gd name="connsiteX20" fmla="*/ 920110 w 980039"/>
              <a:gd name="connsiteY20" fmla="*/ 380390 h 416966"/>
              <a:gd name="connsiteX21" fmla="*/ 942055 w 980039"/>
              <a:gd name="connsiteY21" fmla="*/ 395020 h 416966"/>
              <a:gd name="connsiteX22" fmla="*/ 978631 w 980039"/>
              <a:gd name="connsiteY22" fmla="*/ 416966 h 4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0039" h="416966">
                <a:moveTo>
                  <a:pt x="13025" y="0"/>
                </a:moveTo>
                <a:lnTo>
                  <a:pt x="13025" y="0"/>
                </a:lnTo>
                <a:cubicBezTo>
                  <a:pt x="4127" y="88986"/>
                  <a:pt x="0" y="58163"/>
                  <a:pt x="20340" y="146304"/>
                </a:cubicBezTo>
                <a:cubicBezTo>
                  <a:pt x="22074" y="153817"/>
                  <a:pt x="23688" y="161637"/>
                  <a:pt x="27655" y="168249"/>
                </a:cubicBezTo>
                <a:cubicBezTo>
                  <a:pt x="41822" y="191859"/>
                  <a:pt x="61164" y="185004"/>
                  <a:pt x="86177" y="197510"/>
                </a:cubicBezTo>
                <a:cubicBezTo>
                  <a:pt x="95931" y="202387"/>
                  <a:pt x="105415" y="207844"/>
                  <a:pt x="115438" y="212140"/>
                </a:cubicBezTo>
                <a:cubicBezTo>
                  <a:pt x="122525" y="215177"/>
                  <a:pt x="129997" y="217240"/>
                  <a:pt x="137383" y="219456"/>
                </a:cubicBezTo>
                <a:cubicBezTo>
                  <a:pt x="154386" y="224557"/>
                  <a:pt x="171142" y="230815"/>
                  <a:pt x="188590" y="234086"/>
                </a:cubicBezTo>
                <a:cubicBezTo>
                  <a:pt x="210293" y="238155"/>
                  <a:pt x="232481" y="238963"/>
                  <a:pt x="254427" y="241401"/>
                </a:cubicBezTo>
                <a:cubicBezTo>
                  <a:pt x="286459" y="273435"/>
                  <a:pt x="249203" y="242030"/>
                  <a:pt x="320263" y="263347"/>
                </a:cubicBezTo>
                <a:cubicBezTo>
                  <a:pt x="328684" y="265873"/>
                  <a:pt x="334894" y="273100"/>
                  <a:pt x="342209" y="277977"/>
                </a:cubicBezTo>
                <a:cubicBezTo>
                  <a:pt x="381223" y="275539"/>
                  <a:pt x="420376" y="274754"/>
                  <a:pt x="459252" y="270662"/>
                </a:cubicBezTo>
                <a:cubicBezTo>
                  <a:pt x="466921" y="269855"/>
                  <a:pt x="473504" y="262834"/>
                  <a:pt x="481198" y="263347"/>
                </a:cubicBezTo>
                <a:cubicBezTo>
                  <a:pt x="510797" y="265320"/>
                  <a:pt x="539679" y="273351"/>
                  <a:pt x="568980" y="277977"/>
                </a:cubicBezTo>
                <a:cubicBezTo>
                  <a:pt x="586011" y="280666"/>
                  <a:pt x="603118" y="282854"/>
                  <a:pt x="620187" y="285292"/>
                </a:cubicBezTo>
                <a:cubicBezTo>
                  <a:pt x="627502" y="290169"/>
                  <a:pt x="634098" y="296352"/>
                  <a:pt x="642132" y="299923"/>
                </a:cubicBezTo>
                <a:cubicBezTo>
                  <a:pt x="682401" y="317821"/>
                  <a:pt x="714781" y="318939"/>
                  <a:pt x="759175" y="329184"/>
                </a:cubicBezTo>
                <a:cubicBezTo>
                  <a:pt x="766689" y="330918"/>
                  <a:pt x="774224" y="333051"/>
                  <a:pt x="781121" y="336499"/>
                </a:cubicBezTo>
                <a:cubicBezTo>
                  <a:pt x="788985" y="340431"/>
                  <a:pt x="794585" y="348816"/>
                  <a:pt x="803067" y="351129"/>
                </a:cubicBezTo>
                <a:cubicBezTo>
                  <a:pt x="822033" y="356301"/>
                  <a:pt x="842081" y="356006"/>
                  <a:pt x="861588" y="358444"/>
                </a:cubicBezTo>
                <a:cubicBezTo>
                  <a:pt x="913054" y="392755"/>
                  <a:pt x="847797" y="353273"/>
                  <a:pt x="920110" y="380390"/>
                </a:cubicBezTo>
                <a:cubicBezTo>
                  <a:pt x="928342" y="383477"/>
                  <a:pt x="934192" y="391088"/>
                  <a:pt x="942055" y="395020"/>
                </a:cubicBezTo>
                <a:cubicBezTo>
                  <a:pt x="980039" y="414012"/>
                  <a:pt x="950056" y="388391"/>
                  <a:pt x="978631" y="416966"/>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377492" y="0"/>
            <a:ext cx="1905000" cy="461665"/>
          </a:xfrm>
          <a:prstGeom prst="rect">
            <a:avLst/>
          </a:prstGeom>
          <a:solidFill>
            <a:srgbClr val="FFFF00"/>
          </a:solidFill>
        </p:spPr>
        <p:txBody>
          <a:bodyPr wrap="square" rtlCol="0">
            <a:spAutoFit/>
          </a:bodyPr>
          <a:lstStyle/>
          <a:p>
            <a:r>
              <a:rPr lang="en-US" sz="2400" b="1" dirty="0" smtClean="0"/>
              <a:t>Maria’s River</a:t>
            </a:r>
            <a:endParaRPr lang="en-US" sz="2400" b="1" dirty="0"/>
          </a:p>
        </p:txBody>
      </p:sp>
      <p:sp>
        <p:nvSpPr>
          <p:cNvPr id="56" name="TextBox 55"/>
          <p:cNvSpPr txBox="1"/>
          <p:nvPr/>
        </p:nvSpPr>
        <p:spPr>
          <a:xfrm>
            <a:off x="3409121" y="1295400"/>
            <a:ext cx="2057399" cy="461665"/>
          </a:xfrm>
          <a:prstGeom prst="rect">
            <a:avLst/>
          </a:prstGeom>
          <a:solidFill>
            <a:srgbClr val="FFFF00"/>
          </a:solidFill>
        </p:spPr>
        <p:txBody>
          <a:bodyPr wrap="square" rtlCol="0">
            <a:spAutoFit/>
          </a:bodyPr>
          <a:lstStyle/>
          <a:p>
            <a:r>
              <a:rPr lang="en-US" sz="2400" b="1" dirty="0" smtClean="0"/>
              <a:t>Missouri River</a:t>
            </a:r>
            <a:endParaRPr lang="en-US" sz="2400" b="1" dirty="0"/>
          </a:p>
        </p:txBody>
      </p:sp>
      <p:sp>
        <p:nvSpPr>
          <p:cNvPr id="57" name="TextBox 56"/>
          <p:cNvSpPr txBox="1"/>
          <p:nvPr/>
        </p:nvSpPr>
        <p:spPr>
          <a:xfrm>
            <a:off x="1965863" y="3096465"/>
            <a:ext cx="2442977" cy="461665"/>
          </a:xfrm>
          <a:prstGeom prst="rect">
            <a:avLst/>
          </a:prstGeom>
          <a:solidFill>
            <a:srgbClr val="FFFF00"/>
          </a:solidFill>
        </p:spPr>
        <p:txBody>
          <a:bodyPr wrap="square" rtlCol="0">
            <a:spAutoFit/>
          </a:bodyPr>
          <a:lstStyle/>
          <a:p>
            <a:r>
              <a:rPr lang="en-US" sz="2400" b="1" dirty="0" smtClean="0"/>
              <a:t>Yellowstone River</a:t>
            </a:r>
            <a:endParaRPr lang="en-US" sz="2400" b="1" dirty="0"/>
          </a:p>
        </p:txBody>
      </p:sp>
      <p:sp>
        <p:nvSpPr>
          <p:cNvPr id="33" name="TextBox 32"/>
          <p:cNvSpPr txBox="1"/>
          <p:nvPr/>
        </p:nvSpPr>
        <p:spPr>
          <a:xfrm>
            <a:off x="0" y="4340329"/>
            <a:ext cx="9144000" cy="2015936"/>
          </a:xfrm>
          <a:prstGeom prst="rect">
            <a:avLst/>
          </a:prstGeom>
          <a:noFill/>
          <a:effectLst/>
        </p:spPr>
        <p:txBody>
          <a:bodyPr wrap="square" rtlCol="0">
            <a:spAutoFit/>
          </a:bodyPr>
          <a:lstStyle/>
          <a:p>
            <a:pPr marL="168275" indent="-168275">
              <a:spcAft>
                <a:spcPts val="600"/>
              </a:spcAft>
              <a:buFont typeface="Arial" pitchFamily="34" charset="0"/>
              <a:buChar char="•"/>
            </a:pPr>
            <a:r>
              <a:rPr lang="en-US" sz="3000" b="1" dirty="0" smtClean="0">
                <a:ln>
                  <a:solidFill>
                    <a:schemeClr val="tx1"/>
                  </a:solidFill>
                </a:ln>
                <a:solidFill>
                  <a:srgbClr val="FF0000"/>
                </a:solidFill>
                <a:effectLst>
                  <a:outerShdw dist="50800" dir="5400000" algn="ctr" rotWithShape="0">
                    <a:schemeClr val="tx1"/>
                  </a:outerShdw>
                </a:effectLst>
              </a:rPr>
              <a:t> </a:t>
            </a:r>
            <a:r>
              <a:rPr lang="en-US" sz="3000" b="1" dirty="0" smtClean="0"/>
              <a:t>Fearing for his life, </a:t>
            </a:r>
            <a:r>
              <a:rPr lang="en-US" sz="3000" b="1" dirty="0" smtClean="0">
                <a:ln>
                  <a:solidFill>
                    <a:schemeClr val="tx1"/>
                  </a:solidFill>
                </a:ln>
                <a:solidFill>
                  <a:srgbClr val="FF0000"/>
                </a:solidFill>
                <a:effectLst>
                  <a:outerShdw dist="50800" dir="5400000" algn="ctr" rotWithShape="0">
                    <a:schemeClr val="tx1"/>
                  </a:outerShdw>
                </a:effectLst>
              </a:rPr>
              <a:t>Capt Lewis runs to the pirogue, </a:t>
            </a:r>
            <a:r>
              <a:rPr lang="en-US" sz="3000" b="1" dirty="0" smtClean="0"/>
              <a:t>screaming for </a:t>
            </a:r>
            <a:r>
              <a:rPr lang="en-US" sz="3000" b="1" dirty="0" err="1" smtClean="0"/>
              <a:t>Cruzatte</a:t>
            </a:r>
            <a:r>
              <a:rPr lang="en-US" sz="3000" b="1" dirty="0" smtClean="0"/>
              <a:t> to join him</a:t>
            </a:r>
          </a:p>
          <a:p>
            <a:pPr marL="168275" indent="-168275">
              <a:spcAft>
                <a:spcPts val="600"/>
              </a:spcAft>
              <a:buFont typeface="Arial" pitchFamily="34" charset="0"/>
              <a:buChar char="•"/>
            </a:pPr>
            <a:r>
              <a:rPr lang="en-US" sz="3000" b="1" dirty="0" smtClean="0"/>
              <a:t>Thinking </a:t>
            </a:r>
            <a:r>
              <a:rPr lang="en-US" sz="3000" b="1" dirty="0" err="1" smtClean="0"/>
              <a:t>Cruzatte</a:t>
            </a:r>
            <a:r>
              <a:rPr lang="en-US" sz="3000" b="1" dirty="0" smtClean="0"/>
              <a:t> has fallen into native hands, Lewis yells for his men to </a:t>
            </a:r>
            <a:r>
              <a:rPr lang="en-US" sz="3000" b="1" dirty="0" smtClean="0">
                <a:ln>
                  <a:solidFill>
                    <a:schemeClr val="tx1"/>
                  </a:solidFill>
                </a:ln>
                <a:solidFill>
                  <a:srgbClr val="FF0000"/>
                </a:solidFill>
                <a:effectLst>
                  <a:outerShdw dist="50800" dir="5400000" algn="ctr" rotWithShape="0">
                    <a:schemeClr val="tx1"/>
                  </a:outerShdw>
                </a:effectLst>
              </a:rPr>
              <a:t>take up arms</a:t>
            </a:r>
          </a:p>
        </p:txBody>
      </p:sp>
      <p:sp>
        <p:nvSpPr>
          <p:cNvPr id="28" name="Freeform 27"/>
          <p:cNvSpPr/>
          <p:nvPr/>
        </p:nvSpPr>
        <p:spPr>
          <a:xfrm>
            <a:off x="7010400" y="609600"/>
            <a:ext cx="838200" cy="152400"/>
          </a:xfrm>
          <a:custGeom>
            <a:avLst/>
            <a:gdLst>
              <a:gd name="connsiteX0" fmla="*/ 0 w 694267"/>
              <a:gd name="connsiteY0" fmla="*/ 155223 h 155223"/>
              <a:gd name="connsiteX1" fmla="*/ 135467 w 694267"/>
              <a:gd name="connsiteY1" fmla="*/ 36690 h 155223"/>
              <a:gd name="connsiteX2" fmla="*/ 237067 w 694267"/>
              <a:gd name="connsiteY2" fmla="*/ 70556 h 155223"/>
              <a:gd name="connsiteX3" fmla="*/ 237067 w 694267"/>
              <a:gd name="connsiteY3" fmla="*/ 121356 h 155223"/>
              <a:gd name="connsiteX4" fmla="*/ 389467 w 694267"/>
              <a:gd name="connsiteY4" fmla="*/ 138290 h 155223"/>
              <a:gd name="connsiteX5" fmla="*/ 457200 w 694267"/>
              <a:gd name="connsiteY5" fmla="*/ 19756 h 155223"/>
              <a:gd name="connsiteX6" fmla="*/ 694267 w 694267"/>
              <a:gd name="connsiteY6" fmla="*/ 19756 h 15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4267" h="155223">
                <a:moveTo>
                  <a:pt x="0" y="155223"/>
                </a:moveTo>
                <a:cubicBezTo>
                  <a:pt x="47978" y="103012"/>
                  <a:pt x="95956" y="50801"/>
                  <a:pt x="135467" y="36690"/>
                </a:cubicBezTo>
                <a:cubicBezTo>
                  <a:pt x="174978" y="22579"/>
                  <a:pt x="220134" y="56445"/>
                  <a:pt x="237067" y="70556"/>
                </a:cubicBezTo>
                <a:cubicBezTo>
                  <a:pt x="254000" y="84667"/>
                  <a:pt x="211667" y="110067"/>
                  <a:pt x="237067" y="121356"/>
                </a:cubicBezTo>
                <a:cubicBezTo>
                  <a:pt x="262467" y="132645"/>
                  <a:pt x="352778" y="155223"/>
                  <a:pt x="389467" y="138290"/>
                </a:cubicBezTo>
                <a:cubicBezTo>
                  <a:pt x="426156" y="121357"/>
                  <a:pt x="406400" y="39512"/>
                  <a:pt x="457200" y="19756"/>
                </a:cubicBezTo>
                <a:cubicBezTo>
                  <a:pt x="508000" y="0"/>
                  <a:pt x="694267" y="19756"/>
                  <a:pt x="694267" y="19756"/>
                </a:cubicBezTo>
              </a:path>
            </a:pathLst>
          </a:cu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left)">
                                      <p:cBhvr>
                                        <p:cTn id="7" dur="10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Effect transition="in" filter="wipe(left)">
                                      <p:cBhvr>
                                        <p:cTn id="12" dur="1000"/>
                                        <p:tgtEl>
                                          <p:spTgt spid="3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0"/>
            <a:ext cx="9144000" cy="4293704"/>
            <a:chOff x="776749" y="357809"/>
            <a:chExt cx="9144000" cy="4293704"/>
          </a:xfrm>
        </p:grpSpPr>
        <p:pic>
          <p:nvPicPr>
            <p:cNvPr id="24" name="Picture 2" descr="Image map with same links provided elsewhere on this page"/>
            <p:cNvPicPr>
              <a:picLocks noChangeAspect="1" noChangeArrowheads="1"/>
            </p:cNvPicPr>
            <p:nvPr/>
          </p:nvPicPr>
          <p:blipFill>
            <a:blip r:embed="rId3" cstate="print"/>
            <a:srcRect t="6020" r="-2008"/>
            <a:stretch>
              <a:fillRect/>
            </a:stretch>
          </p:blipFill>
          <p:spPr bwMode="auto">
            <a:xfrm>
              <a:off x="5256965" y="357810"/>
              <a:ext cx="4663784" cy="2763078"/>
            </a:xfrm>
            <a:prstGeom prst="rect">
              <a:avLst/>
            </a:prstGeom>
            <a:noFill/>
          </p:spPr>
        </p:pic>
        <p:pic>
          <p:nvPicPr>
            <p:cNvPr id="25" name="Picture 4" descr="Image map with same links provided elsewhere on this page"/>
            <p:cNvPicPr>
              <a:picLocks noChangeAspect="1" noChangeArrowheads="1"/>
            </p:cNvPicPr>
            <p:nvPr/>
          </p:nvPicPr>
          <p:blipFill>
            <a:blip r:embed="rId4" cstate="print"/>
            <a:srcRect t="2560" b="498"/>
            <a:stretch>
              <a:fillRect/>
            </a:stretch>
          </p:blipFill>
          <p:spPr bwMode="auto">
            <a:xfrm>
              <a:off x="776749" y="357809"/>
              <a:ext cx="4572000" cy="4293704"/>
            </a:xfrm>
            <a:prstGeom prst="rect">
              <a:avLst/>
            </a:prstGeom>
            <a:noFill/>
          </p:spPr>
        </p:pic>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21" name="TextBox 20"/>
          <p:cNvSpPr txBox="1">
            <a:spLocks noChangeArrowheads="1"/>
          </p:cNvSpPr>
          <p:nvPr/>
        </p:nvSpPr>
        <p:spPr bwMode="auto">
          <a:xfrm>
            <a:off x="4949686" y="3381765"/>
            <a:ext cx="3548270"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Aug 12</a:t>
            </a:r>
          </a:p>
        </p:txBody>
      </p:sp>
      <p:sp>
        <p:nvSpPr>
          <p:cNvPr id="20" name="TextBox 3"/>
          <p:cNvSpPr txBox="1">
            <a:spLocks noChangeArrowheads="1"/>
          </p:cNvSpPr>
          <p:nvPr/>
        </p:nvSpPr>
        <p:spPr bwMode="auto">
          <a:xfrm>
            <a:off x="4581940" y="2753138"/>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Reconnoiter Mission</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3" name="Group 9"/>
          <p:cNvGrpSpPr/>
          <p:nvPr/>
        </p:nvGrpSpPr>
        <p:grpSpPr>
          <a:xfrm>
            <a:off x="633784" y="3422503"/>
            <a:ext cx="3429000" cy="737175"/>
            <a:chOff x="-533400" y="2885182"/>
            <a:chExt cx="3429000" cy="737175"/>
          </a:xfrm>
        </p:grpSpPr>
        <p:sp>
          <p:nvSpPr>
            <p:cNvPr id="37" name="TextBox 36"/>
            <p:cNvSpPr txBox="1"/>
            <p:nvPr/>
          </p:nvSpPr>
          <p:spPr>
            <a:xfrm>
              <a:off x="-76200" y="3037582"/>
              <a:ext cx="2971800" cy="584775"/>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Camp Fortunate</a:t>
              </a:r>
            </a:p>
          </p:txBody>
        </p:sp>
        <p:sp>
          <p:nvSpPr>
            <p:cNvPr id="38" name="5-Point Star 37"/>
            <p:cNvSpPr/>
            <p:nvPr/>
          </p:nvSpPr>
          <p:spPr>
            <a:xfrm>
              <a:off x="-533400" y="2885182"/>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p:nvPr/>
        </p:nvSpPr>
        <p:spPr>
          <a:xfrm>
            <a:off x="2207201" y="856335"/>
            <a:ext cx="535999" cy="388991"/>
          </a:xfrm>
          <a:custGeom>
            <a:avLst/>
            <a:gdLst>
              <a:gd name="connsiteX0" fmla="*/ 10219 w 535999"/>
              <a:gd name="connsiteY0" fmla="*/ 388620 h 388991"/>
              <a:gd name="connsiteX1" fmla="*/ 10219 w 535999"/>
              <a:gd name="connsiteY1" fmla="*/ 388620 h 388991"/>
              <a:gd name="connsiteX2" fmla="*/ 109279 w 535999"/>
              <a:gd name="connsiteY2" fmla="*/ 373380 h 388991"/>
              <a:gd name="connsiteX3" fmla="*/ 120709 w 535999"/>
              <a:gd name="connsiteY3" fmla="*/ 365760 h 388991"/>
              <a:gd name="connsiteX4" fmla="*/ 132139 w 535999"/>
              <a:gd name="connsiteY4" fmla="*/ 361950 h 388991"/>
              <a:gd name="connsiteX5" fmla="*/ 147379 w 535999"/>
              <a:gd name="connsiteY5" fmla="*/ 342900 h 388991"/>
              <a:gd name="connsiteX6" fmla="*/ 162619 w 535999"/>
              <a:gd name="connsiteY6" fmla="*/ 327660 h 388991"/>
              <a:gd name="connsiteX7" fmla="*/ 170239 w 535999"/>
              <a:gd name="connsiteY7" fmla="*/ 316230 h 388991"/>
              <a:gd name="connsiteX8" fmla="*/ 181669 w 535999"/>
              <a:gd name="connsiteY8" fmla="*/ 312420 h 388991"/>
              <a:gd name="connsiteX9" fmla="*/ 185479 w 535999"/>
              <a:gd name="connsiteY9" fmla="*/ 300990 h 388991"/>
              <a:gd name="connsiteX10" fmla="*/ 193099 w 535999"/>
              <a:gd name="connsiteY10" fmla="*/ 289560 h 388991"/>
              <a:gd name="connsiteX11" fmla="*/ 204529 w 535999"/>
              <a:gd name="connsiteY11" fmla="*/ 266700 h 388991"/>
              <a:gd name="connsiteX12" fmla="*/ 208339 w 535999"/>
              <a:gd name="connsiteY12" fmla="*/ 251460 h 388991"/>
              <a:gd name="connsiteX13" fmla="*/ 212149 w 535999"/>
              <a:gd name="connsiteY13" fmla="*/ 228600 h 388991"/>
              <a:gd name="connsiteX14" fmla="*/ 219769 w 535999"/>
              <a:gd name="connsiteY14" fmla="*/ 217170 h 388991"/>
              <a:gd name="connsiteX15" fmla="*/ 223579 w 535999"/>
              <a:gd name="connsiteY15" fmla="*/ 205740 h 388991"/>
              <a:gd name="connsiteX16" fmla="*/ 246439 w 535999"/>
              <a:gd name="connsiteY16" fmla="*/ 194310 h 388991"/>
              <a:gd name="connsiteX17" fmla="*/ 269299 w 535999"/>
              <a:gd name="connsiteY17" fmla="*/ 182880 h 388991"/>
              <a:gd name="connsiteX18" fmla="*/ 273109 w 535999"/>
              <a:gd name="connsiteY18" fmla="*/ 171450 h 388991"/>
              <a:gd name="connsiteX19" fmla="*/ 330259 w 535999"/>
              <a:gd name="connsiteY19" fmla="*/ 156210 h 388991"/>
              <a:gd name="connsiteX20" fmla="*/ 345499 w 535999"/>
              <a:gd name="connsiteY20" fmla="*/ 133350 h 388991"/>
              <a:gd name="connsiteX21" fmla="*/ 379789 w 535999"/>
              <a:gd name="connsiteY21" fmla="*/ 118110 h 388991"/>
              <a:gd name="connsiteX22" fmla="*/ 440749 w 535999"/>
              <a:gd name="connsiteY22" fmla="*/ 106680 h 388991"/>
              <a:gd name="connsiteX23" fmla="*/ 459799 w 535999"/>
              <a:gd name="connsiteY23" fmla="*/ 99060 h 388991"/>
              <a:gd name="connsiteX24" fmla="*/ 467419 w 535999"/>
              <a:gd name="connsiteY24" fmla="*/ 87630 h 388991"/>
              <a:gd name="connsiteX25" fmla="*/ 478849 w 535999"/>
              <a:gd name="connsiteY25" fmla="*/ 83820 h 388991"/>
              <a:gd name="connsiteX26" fmla="*/ 490279 w 535999"/>
              <a:gd name="connsiteY26" fmla="*/ 76200 h 388991"/>
              <a:gd name="connsiteX27" fmla="*/ 501709 w 535999"/>
              <a:gd name="connsiteY27" fmla="*/ 72390 h 388991"/>
              <a:gd name="connsiteX28" fmla="*/ 513139 w 535999"/>
              <a:gd name="connsiteY28" fmla="*/ 64770 h 388991"/>
              <a:gd name="connsiteX29" fmla="*/ 535999 w 535999"/>
              <a:gd name="connsiteY29" fmla="*/ 57150 h 388991"/>
              <a:gd name="connsiteX30" fmla="*/ 532189 w 535999"/>
              <a:gd name="connsiteY30" fmla="*/ 15240 h 388991"/>
              <a:gd name="connsiteX31" fmla="*/ 524569 w 535999"/>
              <a:gd name="connsiteY31" fmla="*/ 3810 h 388991"/>
              <a:gd name="connsiteX32" fmla="*/ 513139 w 535999"/>
              <a:gd name="connsiteY32" fmla="*/ 0 h 38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5999" h="388991">
                <a:moveTo>
                  <a:pt x="10219" y="388620"/>
                </a:moveTo>
                <a:lnTo>
                  <a:pt x="10219" y="388620"/>
                </a:lnTo>
                <a:cubicBezTo>
                  <a:pt x="76291" y="363843"/>
                  <a:pt x="0" y="388991"/>
                  <a:pt x="109279" y="373380"/>
                </a:cubicBezTo>
                <a:cubicBezTo>
                  <a:pt x="113812" y="372732"/>
                  <a:pt x="116613" y="367808"/>
                  <a:pt x="120709" y="365760"/>
                </a:cubicBezTo>
                <a:cubicBezTo>
                  <a:pt x="124301" y="363964"/>
                  <a:pt x="128329" y="363220"/>
                  <a:pt x="132139" y="361950"/>
                </a:cubicBezTo>
                <a:cubicBezTo>
                  <a:pt x="141716" y="333220"/>
                  <a:pt x="127684" y="367519"/>
                  <a:pt x="147379" y="342900"/>
                </a:cubicBezTo>
                <a:cubicBezTo>
                  <a:pt x="162157" y="324427"/>
                  <a:pt x="137681" y="335973"/>
                  <a:pt x="162619" y="327660"/>
                </a:cubicBezTo>
                <a:cubicBezTo>
                  <a:pt x="165159" y="323850"/>
                  <a:pt x="166663" y="319091"/>
                  <a:pt x="170239" y="316230"/>
                </a:cubicBezTo>
                <a:cubicBezTo>
                  <a:pt x="173375" y="313721"/>
                  <a:pt x="178829" y="315260"/>
                  <a:pt x="181669" y="312420"/>
                </a:cubicBezTo>
                <a:cubicBezTo>
                  <a:pt x="184509" y="309580"/>
                  <a:pt x="183683" y="304582"/>
                  <a:pt x="185479" y="300990"/>
                </a:cubicBezTo>
                <a:cubicBezTo>
                  <a:pt x="187527" y="296894"/>
                  <a:pt x="191051" y="293656"/>
                  <a:pt x="193099" y="289560"/>
                </a:cubicBezTo>
                <a:cubicBezTo>
                  <a:pt x="208873" y="258012"/>
                  <a:pt x="182691" y="299457"/>
                  <a:pt x="204529" y="266700"/>
                </a:cubicBezTo>
                <a:cubicBezTo>
                  <a:pt x="205799" y="261620"/>
                  <a:pt x="207312" y="256595"/>
                  <a:pt x="208339" y="251460"/>
                </a:cubicBezTo>
                <a:cubicBezTo>
                  <a:pt x="209854" y="243885"/>
                  <a:pt x="209706" y="235929"/>
                  <a:pt x="212149" y="228600"/>
                </a:cubicBezTo>
                <a:cubicBezTo>
                  <a:pt x="213597" y="224256"/>
                  <a:pt x="217721" y="221266"/>
                  <a:pt x="219769" y="217170"/>
                </a:cubicBezTo>
                <a:cubicBezTo>
                  <a:pt x="221565" y="213578"/>
                  <a:pt x="221070" y="208876"/>
                  <a:pt x="223579" y="205740"/>
                </a:cubicBezTo>
                <a:cubicBezTo>
                  <a:pt x="230858" y="196641"/>
                  <a:pt x="237236" y="198911"/>
                  <a:pt x="246439" y="194310"/>
                </a:cubicBezTo>
                <a:cubicBezTo>
                  <a:pt x="275982" y="179538"/>
                  <a:pt x="240569" y="192457"/>
                  <a:pt x="269299" y="182880"/>
                </a:cubicBezTo>
                <a:cubicBezTo>
                  <a:pt x="270569" y="179070"/>
                  <a:pt x="269665" y="173516"/>
                  <a:pt x="273109" y="171450"/>
                </a:cubicBezTo>
                <a:cubicBezTo>
                  <a:pt x="289116" y="161846"/>
                  <a:pt x="311936" y="159264"/>
                  <a:pt x="330259" y="156210"/>
                </a:cubicBezTo>
                <a:cubicBezTo>
                  <a:pt x="358955" y="137080"/>
                  <a:pt x="325817" y="162873"/>
                  <a:pt x="345499" y="133350"/>
                </a:cubicBezTo>
                <a:cubicBezTo>
                  <a:pt x="350674" y="125587"/>
                  <a:pt x="375280" y="119613"/>
                  <a:pt x="379789" y="118110"/>
                </a:cubicBezTo>
                <a:cubicBezTo>
                  <a:pt x="414757" y="106454"/>
                  <a:pt x="394657" y="111289"/>
                  <a:pt x="440749" y="106680"/>
                </a:cubicBezTo>
                <a:cubicBezTo>
                  <a:pt x="447099" y="104140"/>
                  <a:pt x="454234" y="103035"/>
                  <a:pt x="459799" y="99060"/>
                </a:cubicBezTo>
                <a:cubicBezTo>
                  <a:pt x="463525" y="96398"/>
                  <a:pt x="463843" y="90491"/>
                  <a:pt x="467419" y="87630"/>
                </a:cubicBezTo>
                <a:cubicBezTo>
                  <a:pt x="470555" y="85121"/>
                  <a:pt x="475257" y="85616"/>
                  <a:pt x="478849" y="83820"/>
                </a:cubicBezTo>
                <a:cubicBezTo>
                  <a:pt x="482945" y="81772"/>
                  <a:pt x="486183" y="78248"/>
                  <a:pt x="490279" y="76200"/>
                </a:cubicBezTo>
                <a:cubicBezTo>
                  <a:pt x="493871" y="74404"/>
                  <a:pt x="498117" y="74186"/>
                  <a:pt x="501709" y="72390"/>
                </a:cubicBezTo>
                <a:cubicBezTo>
                  <a:pt x="505805" y="70342"/>
                  <a:pt x="508955" y="66630"/>
                  <a:pt x="513139" y="64770"/>
                </a:cubicBezTo>
                <a:cubicBezTo>
                  <a:pt x="520479" y="61508"/>
                  <a:pt x="535999" y="57150"/>
                  <a:pt x="535999" y="57150"/>
                </a:cubicBezTo>
                <a:cubicBezTo>
                  <a:pt x="534729" y="43180"/>
                  <a:pt x="535128" y="28956"/>
                  <a:pt x="532189" y="15240"/>
                </a:cubicBezTo>
                <a:cubicBezTo>
                  <a:pt x="531230" y="10763"/>
                  <a:pt x="528145" y="6671"/>
                  <a:pt x="524569" y="3810"/>
                </a:cubicBezTo>
                <a:cubicBezTo>
                  <a:pt x="521433" y="1301"/>
                  <a:pt x="513139" y="0"/>
                  <a:pt x="513139" y="0"/>
                </a:cubicBezTo>
              </a:path>
            </a:pathLst>
          </a:custGeom>
          <a:ln w="76200">
            <a:solidFill>
              <a:schemeClr val="tx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1611630" y="339010"/>
            <a:ext cx="1112520" cy="506810"/>
          </a:xfrm>
          <a:custGeom>
            <a:avLst/>
            <a:gdLst>
              <a:gd name="connsiteX0" fmla="*/ 1112520 w 1112520"/>
              <a:gd name="connsiteY0" fmla="*/ 506810 h 506810"/>
              <a:gd name="connsiteX1" fmla="*/ 1112520 w 1112520"/>
              <a:gd name="connsiteY1" fmla="*/ 506810 h 506810"/>
              <a:gd name="connsiteX2" fmla="*/ 1082040 w 1112520"/>
              <a:gd name="connsiteY2" fmla="*/ 483950 h 506810"/>
              <a:gd name="connsiteX3" fmla="*/ 1062990 w 1112520"/>
              <a:gd name="connsiteY3" fmla="*/ 468710 h 506810"/>
              <a:gd name="connsiteX4" fmla="*/ 1055370 w 1112520"/>
              <a:gd name="connsiteY4" fmla="*/ 457280 h 506810"/>
              <a:gd name="connsiteX5" fmla="*/ 1032510 w 1112520"/>
              <a:gd name="connsiteY5" fmla="*/ 445850 h 506810"/>
              <a:gd name="connsiteX6" fmla="*/ 1036320 w 1112520"/>
              <a:gd name="connsiteY6" fmla="*/ 335360 h 506810"/>
              <a:gd name="connsiteX7" fmla="*/ 1040130 w 1112520"/>
              <a:gd name="connsiteY7" fmla="*/ 323930 h 506810"/>
              <a:gd name="connsiteX8" fmla="*/ 1047750 w 1112520"/>
              <a:gd name="connsiteY8" fmla="*/ 312500 h 506810"/>
              <a:gd name="connsiteX9" fmla="*/ 1051560 w 1112520"/>
              <a:gd name="connsiteY9" fmla="*/ 297260 h 506810"/>
              <a:gd name="connsiteX10" fmla="*/ 1059180 w 1112520"/>
              <a:gd name="connsiteY10" fmla="*/ 285830 h 506810"/>
              <a:gd name="connsiteX11" fmla="*/ 1062990 w 1112520"/>
              <a:gd name="connsiteY11" fmla="*/ 266780 h 506810"/>
              <a:gd name="connsiteX12" fmla="*/ 1055370 w 1112520"/>
              <a:gd name="connsiteY12" fmla="*/ 240110 h 506810"/>
              <a:gd name="connsiteX13" fmla="*/ 1051560 w 1112520"/>
              <a:gd name="connsiteY13" fmla="*/ 228680 h 506810"/>
              <a:gd name="connsiteX14" fmla="*/ 1040130 w 1112520"/>
              <a:gd name="connsiteY14" fmla="*/ 224870 h 506810"/>
              <a:gd name="connsiteX15" fmla="*/ 1021080 w 1112520"/>
              <a:gd name="connsiteY15" fmla="*/ 205820 h 506810"/>
              <a:gd name="connsiteX16" fmla="*/ 990600 w 1112520"/>
              <a:gd name="connsiteY16" fmla="*/ 213440 h 506810"/>
              <a:gd name="connsiteX17" fmla="*/ 933450 w 1112520"/>
              <a:gd name="connsiteY17" fmla="*/ 224870 h 506810"/>
              <a:gd name="connsiteX18" fmla="*/ 922020 w 1112520"/>
              <a:gd name="connsiteY18" fmla="*/ 217250 h 506810"/>
              <a:gd name="connsiteX19" fmla="*/ 910590 w 1112520"/>
              <a:gd name="connsiteY19" fmla="*/ 194390 h 506810"/>
              <a:gd name="connsiteX20" fmla="*/ 895350 w 1112520"/>
              <a:gd name="connsiteY20" fmla="*/ 190580 h 506810"/>
              <a:gd name="connsiteX21" fmla="*/ 826770 w 1112520"/>
              <a:gd name="connsiteY21" fmla="*/ 198200 h 506810"/>
              <a:gd name="connsiteX22" fmla="*/ 815340 w 1112520"/>
              <a:gd name="connsiteY22" fmla="*/ 202010 h 506810"/>
              <a:gd name="connsiteX23" fmla="*/ 781050 w 1112520"/>
              <a:gd name="connsiteY23" fmla="*/ 190580 h 506810"/>
              <a:gd name="connsiteX24" fmla="*/ 762000 w 1112520"/>
              <a:gd name="connsiteY24" fmla="*/ 175340 h 506810"/>
              <a:gd name="connsiteX25" fmla="*/ 750570 w 1112520"/>
              <a:gd name="connsiteY25" fmla="*/ 152480 h 506810"/>
              <a:gd name="connsiteX26" fmla="*/ 727710 w 1112520"/>
              <a:gd name="connsiteY26" fmla="*/ 141050 h 506810"/>
              <a:gd name="connsiteX27" fmla="*/ 716280 w 1112520"/>
              <a:gd name="connsiteY27" fmla="*/ 133430 h 506810"/>
              <a:gd name="connsiteX28" fmla="*/ 681990 w 1112520"/>
              <a:gd name="connsiteY28" fmla="*/ 144860 h 506810"/>
              <a:gd name="connsiteX29" fmla="*/ 666750 w 1112520"/>
              <a:gd name="connsiteY29" fmla="*/ 118190 h 506810"/>
              <a:gd name="connsiteX30" fmla="*/ 575310 w 1112520"/>
              <a:gd name="connsiteY30" fmla="*/ 125810 h 506810"/>
              <a:gd name="connsiteX31" fmla="*/ 434340 w 1112520"/>
              <a:gd name="connsiteY31" fmla="*/ 118190 h 506810"/>
              <a:gd name="connsiteX32" fmla="*/ 415290 w 1112520"/>
              <a:gd name="connsiteY32" fmla="*/ 102950 h 506810"/>
              <a:gd name="connsiteX33" fmla="*/ 369570 w 1112520"/>
              <a:gd name="connsiteY33" fmla="*/ 95330 h 506810"/>
              <a:gd name="connsiteX34" fmla="*/ 316230 w 1112520"/>
              <a:gd name="connsiteY34" fmla="*/ 87710 h 506810"/>
              <a:gd name="connsiteX35" fmla="*/ 304800 w 1112520"/>
              <a:gd name="connsiteY35" fmla="*/ 83900 h 506810"/>
              <a:gd name="connsiteX36" fmla="*/ 281940 w 1112520"/>
              <a:gd name="connsiteY36" fmla="*/ 80090 h 506810"/>
              <a:gd name="connsiteX37" fmla="*/ 243840 w 1112520"/>
              <a:gd name="connsiteY37" fmla="*/ 61040 h 506810"/>
              <a:gd name="connsiteX38" fmla="*/ 209550 w 1112520"/>
              <a:gd name="connsiteY38" fmla="*/ 49610 h 506810"/>
              <a:gd name="connsiteX39" fmla="*/ 152400 w 1112520"/>
              <a:gd name="connsiteY39" fmla="*/ 41990 h 506810"/>
              <a:gd name="connsiteX40" fmla="*/ 148590 w 1112520"/>
              <a:gd name="connsiteY40" fmla="*/ 22940 h 506810"/>
              <a:gd name="connsiteX41" fmla="*/ 87630 w 1112520"/>
              <a:gd name="connsiteY41" fmla="*/ 19130 h 506810"/>
              <a:gd name="connsiteX42" fmla="*/ 60960 w 1112520"/>
              <a:gd name="connsiteY42" fmla="*/ 7700 h 506810"/>
              <a:gd name="connsiteX43" fmla="*/ 49530 w 1112520"/>
              <a:gd name="connsiteY43" fmla="*/ 80 h 506810"/>
              <a:gd name="connsiteX44" fmla="*/ 0 w 1112520"/>
              <a:gd name="connsiteY44" fmla="*/ 3890 h 50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2520" h="506810">
                <a:moveTo>
                  <a:pt x="1112520" y="506810"/>
                </a:moveTo>
                <a:lnTo>
                  <a:pt x="1112520" y="506810"/>
                </a:lnTo>
                <a:cubicBezTo>
                  <a:pt x="1102360" y="499190"/>
                  <a:pt x="1091480" y="492446"/>
                  <a:pt x="1082040" y="483950"/>
                </a:cubicBezTo>
                <a:cubicBezTo>
                  <a:pt x="1061765" y="465703"/>
                  <a:pt x="1087909" y="477016"/>
                  <a:pt x="1062990" y="468710"/>
                </a:cubicBezTo>
                <a:cubicBezTo>
                  <a:pt x="1060450" y="464900"/>
                  <a:pt x="1058608" y="460518"/>
                  <a:pt x="1055370" y="457280"/>
                </a:cubicBezTo>
                <a:cubicBezTo>
                  <a:pt x="1047984" y="449894"/>
                  <a:pt x="1041806" y="448949"/>
                  <a:pt x="1032510" y="445850"/>
                </a:cubicBezTo>
                <a:cubicBezTo>
                  <a:pt x="1033780" y="409020"/>
                  <a:pt x="1034021" y="372140"/>
                  <a:pt x="1036320" y="335360"/>
                </a:cubicBezTo>
                <a:cubicBezTo>
                  <a:pt x="1036571" y="331352"/>
                  <a:pt x="1038334" y="327522"/>
                  <a:pt x="1040130" y="323930"/>
                </a:cubicBezTo>
                <a:cubicBezTo>
                  <a:pt x="1042178" y="319834"/>
                  <a:pt x="1045210" y="316310"/>
                  <a:pt x="1047750" y="312500"/>
                </a:cubicBezTo>
                <a:cubicBezTo>
                  <a:pt x="1049020" y="307420"/>
                  <a:pt x="1049497" y="302073"/>
                  <a:pt x="1051560" y="297260"/>
                </a:cubicBezTo>
                <a:cubicBezTo>
                  <a:pt x="1053364" y="293051"/>
                  <a:pt x="1057572" y="290117"/>
                  <a:pt x="1059180" y="285830"/>
                </a:cubicBezTo>
                <a:cubicBezTo>
                  <a:pt x="1061454" y="279767"/>
                  <a:pt x="1061720" y="273130"/>
                  <a:pt x="1062990" y="266780"/>
                </a:cubicBezTo>
                <a:cubicBezTo>
                  <a:pt x="1060450" y="257890"/>
                  <a:pt x="1058027" y="248966"/>
                  <a:pt x="1055370" y="240110"/>
                </a:cubicBezTo>
                <a:cubicBezTo>
                  <a:pt x="1054216" y="236263"/>
                  <a:pt x="1054400" y="231520"/>
                  <a:pt x="1051560" y="228680"/>
                </a:cubicBezTo>
                <a:cubicBezTo>
                  <a:pt x="1048720" y="225840"/>
                  <a:pt x="1043940" y="226140"/>
                  <a:pt x="1040130" y="224870"/>
                </a:cubicBezTo>
                <a:cubicBezTo>
                  <a:pt x="1035974" y="218635"/>
                  <a:pt x="1030316" y="206975"/>
                  <a:pt x="1021080" y="205820"/>
                </a:cubicBezTo>
                <a:cubicBezTo>
                  <a:pt x="1010170" y="204456"/>
                  <a:pt x="1000683" y="211279"/>
                  <a:pt x="990600" y="213440"/>
                </a:cubicBezTo>
                <a:cubicBezTo>
                  <a:pt x="900755" y="232693"/>
                  <a:pt x="978243" y="213672"/>
                  <a:pt x="933450" y="224870"/>
                </a:cubicBezTo>
                <a:cubicBezTo>
                  <a:pt x="929640" y="222330"/>
                  <a:pt x="924881" y="220826"/>
                  <a:pt x="922020" y="217250"/>
                </a:cubicBezTo>
                <a:cubicBezTo>
                  <a:pt x="913327" y="206383"/>
                  <a:pt x="924355" y="203567"/>
                  <a:pt x="910590" y="194390"/>
                </a:cubicBezTo>
                <a:cubicBezTo>
                  <a:pt x="906233" y="191485"/>
                  <a:pt x="900430" y="191850"/>
                  <a:pt x="895350" y="190580"/>
                </a:cubicBezTo>
                <a:cubicBezTo>
                  <a:pt x="872490" y="193120"/>
                  <a:pt x="849540" y="194947"/>
                  <a:pt x="826770" y="198200"/>
                </a:cubicBezTo>
                <a:cubicBezTo>
                  <a:pt x="822794" y="198768"/>
                  <a:pt x="819301" y="202670"/>
                  <a:pt x="815340" y="202010"/>
                </a:cubicBezTo>
                <a:cubicBezTo>
                  <a:pt x="803456" y="200029"/>
                  <a:pt x="781050" y="190580"/>
                  <a:pt x="781050" y="190580"/>
                </a:cubicBezTo>
                <a:cubicBezTo>
                  <a:pt x="759212" y="157823"/>
                  <a:pt x="788290" y="196372"/>
                  <a:pt x="762000" y="175340"/>
                </a:cubicBezTo>
                <a:cubicBezTo>
                  <a:pt x="744157" y="161065"/>
                  <a:pt x="762841" y="167818"/>
                  <a:pt x="750570" y="152480"/>
                </a:cubicBezTo>
                <a:cubicBezTo>
                  <a:pt x="743291" y="143381"/>
                  <a:pt x="736913" y="145651"/>
                  <a:pt x="727710" y="141050"/>
                </a:cubicBezTo>
                <a:cubicBezTo>
                  <a:pt x="723614" y="139002"/>
                  <a:pt x="720090" y="135970"/>
                  <a:pt x="716280" y="133430"/>
                </a:cubicBezTo>
                <a:cubicBezTo>
                  <a:pt x="690078" y="150898"/>
                  <a:pt x="702108" y="151566"/>
                  <a:pt x="681990" y="144860"/>
                </a:cubicBezTo>
                <a:cubicBezTo>
                  <a:pt x="679738" y="138104"/>
                  <a:pt x="674951" y="119728"/>
                  <a:pt x="666750" y="118190"/>
                </a:cubicBezTo>
                <a:cubicBezTo>
                  <a:pt x="663559" y="117592"/>
                  <a:pt x="582607" y="125147"/>
                  <a:pt x="575310" y="125810"/>
                </a:cubicBezTo>
                <a:cubicBezTo>
                  <a:pt x="528320" y="123270"/>
                  <a:pt x="481267" y="121710"/>
                  <a:pt x="434340" y="118190"/>
                </a:cubicBezTo>
                <a:cubicBezTo>
                  <a:pt x="398023" y="115466"/>
                  <a:pt x="448560" y="114832"/>
                  <a:pt x="415290" y="102950"/>
                </a:cubicBezTo>
                <a:cubicBezTo>
                  <a:pt x="400740" y="97754"/>
                  <a:pt x="384810" y="97870"/>
                  <a:pt x="369570" y="95330"/>
                </a:cubicBezTo>
                <a:cubicBezTo>
                  <a:pt x="346570" y="72330"/>
                  <a:pt x="367804" y="87710"/>
                  <a:pt x="316230" y="87710"/>
                </a:cubicBezTo>
                <a:cubicBezTo>
                  <a:pt x="312214" y="87710"/>
                  <a:pt x="308720" y="84771"/>
                  <a:pt x="304800" y="83900"/>
                </a:cubicBezTo>
                <a:cubicBezTo>
                  <a:pt x="297259" y="82224"/>
                  <a:pt x="289560" y="81360"/>
                  <a:pt x="281940" y="80090"/>
                </a:cubicBezTo>
                <a:cubicBezTo>
                  <a:pt x="267952" y="59108"/>
                  <a:pt x="280040" y="71687"/>
                  <a:pt x="243840" y="61040"/>
                </a:cubicBezTo>
                <a:cubicBezTo>
                  <a:pt x="232281" y="57640"/>
                  <a:pt x="209550" y="49610"/>
                  <a:pt x="209550" y="49610"/>
                </a:cubicBezTo>
                <a:cubicBezTo>
                  <a:pt x="181296" y="51783"/>
                  <a:pt x="162059" y="67747"/>
                  <a:pt x="152400" y="41990"/>
                </a:cubicBezTo>
                <a:cubicBezTo>
                  <a:pt x="150126" y="35927"/>
                  <a:pt x="154697" y="25095"/>
                  <a:pt x="148590" y="22940"/>
                </a:cubicBezTo>
                <a:cubicBezTo>
                  <a:pt x="129391" y="16164"/>
                  <a:pt x="107950" y="20400"/>
                  <a:pt x="87630" y="19130"/>
                </a:cubicBezTo>
                <a:cubicBezTo>
                  <a:pt x="58934" y="0"/>
                  <a:pt x="95404" y="22462"/>
                  <a:pt x="60960" y="7700"/>
                </a:cubicBezTo>
                <a:cubicBezTo>
                  <a:pt x="56751" y="5896"/>
                  <a:pt x="53340" y="2620"/>
                  <a:pt x="49530" y="80"/>
                </a:cubicBezTo>
                <a:cubicBezTo>
                  <a:pt x="12749" y="4678"/>
                  <a:pt x="29289" y="3890"/>
                  <a:pt x="0" y="389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469654" y="1095857"/>
            <a:ext cx="1746966" cy="747175"/>
          </a:xfrm>
          <a:custGeom>
            <a:avLst/>
            <a:gdLst>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43785 w 1739851"/>
              <a:gd name="connsiteY88" fmla="*/ 106739 h 747175"/>
              <a:gd name="connsiteX89" fmla="*/ 1679365 w 1739851"/>
              <a:gd name="connsiteY89" fmla="*/ 113855 h 747175"/>
              <a:gd name="connsiteX90" fmla="*/ 1690039 w 1739851"/>
              <a:gd name="connsiteY90" fmla="*/ 120971 h 747175"/>
              <a:gd name="connsiteX91" fmla="*/ 1700713 w 1739851"/>
              <a:gd name="connsiteY91" fmla="*/ 131645 h 747175"/>
              <a:gd name="connsiteX92" fmla="*/ 1714945 w 1739851"/>
              <a:gd name="connsiteY92" fmla="*/ 138761 h 747175"/>
              <a:gd name="connsiteX93" fmla="*/ 1725619 w 1739851"/>
              <a:gd name="connsiteY93" fmla="*/ 149435 h 747175"/>
              <a:gd name="connsiteX94" fmla="*/ 1739851 w 1739851"/>
              <a:gd name="connsiteY94"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690039 w 1739851"/>
              <a:gd name="connsiteY89" fmla="*/ 120971 h 747175"/>
              <a:gd name="connsiteX90" fmla="*/ 1700713 w 1739851"/>
              <a:gd name="connsiteY90" fmla="*/ 131645 h 747175"/>
              <a:gd name="connsiteX91" fmla="*/ 1714945 w 1739851"/>
              <a:gd name="connsiteY91" fmla="*/ 138761 h 747175"/>
              <a:gd name="connsiteX92" fmla="*/ 1725619 w 1739851"/>
              <a:gd name="connsiteY92" fmla="*/ 149435 h 747175"/>
              <a:gd name="connsiteX93" fmla="*/ 1739851 w 1739851"/>
              <a:gd name="connsiteY93"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25619 w 1739851"/>
              <a:gd name="connsiteY91" fmla="*/ 149435 h 747175"/>
              <a:gd name="connsiteX92" fmla="*/ 1739851 w 1739851"/>
              <a:gd name="connsiteY92"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39851 w 1739851"/>
              <a:gd name="connsiteY91"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39851 w 1739851"/>
              <a:gd name="connsiteY90"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39851 w 1739851"/>
              <a:gd name="connsiteY89"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739851 w 1739851"/>
              <a:gd name="connsiteY88" fmla="*/ 152993 h 747175"/>
              <a:gd name="connsiteX0" fmla="*/ 0 w 1746966"/>
              <a:gd name="connsiteY0" fmla="*/ 747175 h 747175"/>
              <a:gd name="connsiteX1" fmla="*/ 0 w 1746966"/>
              <a:gd name="connsiteY1" fmla="*/ 747175 h 747175"/>
              <a:gd name="connsiteX2" fmla="*/ 42696 w 1746966"/>
              <a:gd name="connsiteY2" fmla="*/ 725827 h 747175"/>
              <a:gd name="connsiteX3" fmla="*/ 60486 w 1746966"/>
              <a:gd name="connsiteY3" fmla="*/ 722269 h 747175"/>
              <a:gd name="connsiteX4" fmla="*/ 71159 w 1746966"/>
              <a:gd name="connsiteY4" fmla="*/ 715153 h 747175"/>
              <a:gd name="connsiteX5" fmla="*/ 103181 w 1746966"/>
              <a:gd name="connsiteY5" fmla="*/ 704479 h 747175"/>
              <a:gd name="connsiteX6" fmla="*/ 113855 w 1746966"/>
              <a:gd name="connsiteY6" fmla="*/ 700921 h 747175"/>
              <a:gd name="connsiteX7" fmla="*/ 124529 w 1746966"/>
              <a:gd name="connsiteY7" fmla="*/ 693805 h 747175"/>
              <a:gd name="connsiteX8" fmla="*/ 131645 w 1746966"/>
              <a:gd name="connsiteY8" fmla="*/ 683131 h 747175"/>
              <a:gd name="connsiteX9" fmla="*/ 156551 w 1746966"/>
              <a:gd name="connsiteY9" fmla="*/ 676015 h 747175"/>
              <a:gd name="connsiteX10" fmla="*/ 170783 w 1746966"/>
              <a:gd name="connsiteY10" fmla="*/ 668899 h 747175"/>
              <a:gd name="connsiteX11" fmla="*/ 185015 w 1746966"/>
              <a:gd name="connsiteY11" fmla="*/ 665341 h 747175"/>
              <a:gd name="connsiteX12" fmla="*/ 316660 w 1746966"/>
              <a:gd name="connsiteY12" fmla="*/ 654668 h 747175"/>
              <a:gd name="connsiteX13" fmla="*/ 362914 w 1746966"/>
              <a:gd name="connsiteY13" fmla="*/ 636878 h 747175"/>
              <a:gd name="connsiteX14" fmla="*/ 409167 w 1746966"/>
              <a:gd name="connsiteY14" fmla="*/ 636878 h 747175"/>
              <a:gd name="connsiteX15" fmla="*/ 419841 w 1746966"/>
              <a:gd name="connsiteY15" fmla="*/ 633320 h 747175"/>
              <a:gd name="connsiteX16" fmla="*/ 441189 w 1746966"/>
              <a:gd name="connsiteY16" fmla="*/ 619088 h 747175"/>
              <a:gd name="connsiteX17" fmla="*/ 444747 w 1746966"/>
              <a:gd name="connsiteY17" fmla="*/ 608414 h 747175"/>
              <a:gd name="connsiteX18" fmla="*/ 462537 w 1746966"/>
              <a:gd name="connsiteY18" fmla="*/ 601298 h 747175"/>
              <a:gd name="connsiteX19" fmla="*/ 473211 w 1746966"/>
              <a:gd name="connsiteY19" fmla="*/ 597740 h 747175"/>
              <a:gd name="connsiteX20" fmla="*/ 498117 w 1746966"/>
              <a:gd name="connsiteY20" fmla="*/ 587066 h 747175"/>
              <a:gd name="connsiteX21" fmla="*/ 508791 w 1746966"/>
              <a:gd name="connsiteY21" fmla="*/ 565718 h 747175"/>
              <a:gd name="connsiteX22" fmla="*/ 512349 w 1746966"/>
              <a:gd name="connsiteY22" fmla="*/ 555044 h 747175"/>
              <a:gd name="connsiteX23" fmla="*/ 519465 w 1746966"/>
              <a:gd name="connsiteY23" fmla="*/ 540812 h 747175"/>
              <a:gd name="connsiteX24" fmla="*/ 530138 w 1746966"/>
              <a:gd name="connsiteY24" fmla="*/ 519464 h 747175"/>
              <a:gd name="connsiteX25" fmla="*/ 533696 w 1746966"/>
              <a:gd name="connsiteY25" fmla="*/ 451863 h 747175"/>
              <a:gd name="connsiteX26" fmla="*/ 540812 w 1746966"/>
              <a:gd name="connsiteY26" fmla="*/ 430515 h 747175"/>
              <a:gd name="connsiteX27" fmla="*/ 551486 w 1746966"/>
              <a:gd name="connsiteY27" fmla="*/ 394935 h 747175"/>
              <a:gd name="connsiteX28" fmla="*/ 558602 w 1746966"/>
              <a:gd name="connsiteY28" fmla="*/ 348682 h 747175"/>
              <a:gd name="connsiteX29" fmla="*/ 565718 w 1746966"/>
              <a:gd name="connsiteY29" fmla="*/ 338008 h 747175"/>
              <a:gd name="connsiteX30" fmla="*/ 576392 w 1746966"/>
              <a:gd name="connsiteY30" fmla="*/ 316660 h 747175"/>
              <a:gd name="connsiteX31" fmla="*/ 587066 w 1746966"/>
              <a:gd name="connsiteY31" fmla="*/ 313102 h 747175"/>
              <a:gd name="connsiteX32" fmla="*/ 597740 w 1746966"/>
              <a:gd name="connsiteY32" fmla="*/ 305986 h 747175"/>
              <a:gd name="connsiteX33" fmla="*/ 608414 w 1746966"/>
              <a:gd name="connsiteY33" fmla="*/ 302428 h 747175"/>
              <a:gd name="connsiteX34" fmla="*/ 622646 w 1746966"/>
              <a:gd name="connsiteY34" fmla="*/ 295312 h 747175"/>
              <a:gd name="connsiteX35" fmla="*/ 633320 w 1746966"/>
              <a:gd name="connsiteY35" fmla="*/ 273964 h 747175"/>
              <a:gd name="connsiteX36" fmla="*/ 636878 w 1746966"/>
              <a:gd name="connsiteY36" fmla="*/ 263290 h 747175"/>
              <a:gd name="connsiteX37" fmla="*/ 647552 w 1746966"/>
              <a:gd name="connsiteY37" fmla="*/ 259732 h 747175"/>
              <a:gd name="connsiteX38" fmla="*/ 654668 w 1746966"/>
              <a:gd name="connsiteY38" fmla="*/ 249058 h 747175"/>
              <a:gd name="connsiteX39" fmla="*/ 665342 w 1746966"/>
              <a:gd name="connsiteY39" fmla="*/ 245500 h 747175"/>
              <a:gd name="connsiteX40" fmla="*/ 690247 w 1746966"/>
              <a:gd name="connsiteY40" fmla="*/ 238384 h 747175"/>
              <a:gd name="connsiteX41" fmla="*/ 761407 w 1746966"/>
              <a:gd name="connsiteY41" fmla="*/ 245500 h 747175"/>
              <a:gd name="connsiteX42" fmla="*/ 782755 w 1746966"/>
              <a:gd name="connsiteY42" fmla="*/ 238384 h 747175"/>
              <a:gd name="connsiteX43" fmla="*/ 796987 w 1746966"/>
              <a:gd name="connsiteY43" fmla="*/ 234826 h 747175"/>
              <a:gd name="connsiteX44" fmla="*/ 807661 w 1746966"/>
              <a:gd name="connsiteY44" fmla="*/ 224152 h 747175"/>
              <a:gd name="connsiteX45" fmla="*/ 818335 w 1746966"/>
              <a:gd name="connsiteY45" fmla="*/ 217036 h 747175"/>
              <a:gd name="connsiteX46" fmla="*/ 836124 w 1746966"/>
              <a:gd name="connsiteY46" fmla="*/ 202804 h 747175"/>
              <a:gd name="connsiteX47" fmla="*/ 850356 w 1746966"/>
              <a:gd name="connsiteY47" fmla="*/ 181457 h 747175"/>
              <a:gd name="connsiteX48" fmla="*/ 853914 w 1746966"/>
              <a:gd name="connsiteY48" fmla="*/ 170783 h 747175"/>
              <a:gd name="connsiteX49" fmla="*/ 864588 w 1746966"/>
              <a:gd name="connsiteY49" fmla="*/ 160109 h 747175"/>
              <a:gd name="connsiteX50" fmla="*/ 882378 w 1746966"/>
              <a:gd name="connsiteY50" fmla="*/ 145877 h 747175"/>
              <a:gd name="connsiteX51" fmla="*/ 885936 w 1746966"/>
              <a:gd name="connsiteY51" fmla="*/ 135203 h 747175"/>
              <a:gd name="connsiteX52" fmla="*/ 893052 w 1746966"/>
              <a:gd name="connsiteY52" fmla="*/ 124529 h 747175"/>
              <a:gd name="connsiteX53" fmla="*/ 903726 w 1746966"/>
              <a:gd name="connsiteY53" fmla="*/ 88949 h 747175"/>
              <a:gd name="connsiteX54" fmla="*/ 914400 w 1746966"/>
              <a:gd name="connsiteY54" fmla="*/ 46254 h 747175"/>
              <a:gd name="connsiteX55" fmla="*/ 921516 w 1746966"/>
              <a:gd name="connsiteY55" fmla="*/ 10674 h 747175"/>
              <a:gd name="connsiteX56" fmla="*/ 928632 w 1746966"/>
              <a:gd name="connsiteY56" fmla="*/ 0 h 747175"/>
              <a:gd name="connsiteX57" fmla="*/ 953538 w 1746966"/>
              <a:gd name="connsiteY57" fmla="*/ 3558 h 747175"/>
              <a:gd name="connsiteX58" fmla="*/ 964212 w 1746966"/>
              <a:gd name="connsiteY58" fmla="*/ 7116 h 747175"/>
              <a:gd name="connsiteX59" fmla="*/ 978443 w 1746966"/>
              <a:gd name="connsiteY59" fmla="*/ 28464 h 747175"/>
              <a:gd name="connsiteX60" fmla="*/ 989117 w 1746966"/>
              <a:gd name="connsiteY60" fmla="*/ 39138 h 747175"/>
              <a:gd name="connsiteX61" fmla="*/ 999791 w 1746966"/>
              <a:gd name="connsiteY61" fmla="*/ 42696 h 747175"/>
              <a:gd name="connsiteX62" fmla="*/ 1028255 w 1746966"/>
              <a:gd name="connsiteY62" fmla="*/ 53369 h 747175"/>
              <a:gd name="connsiteX63" fmla="*/ 1042487 w 1746966"/>
              <a:gd name="connsiteY63" fmla="*/ 60485 h 747175"/>
              <a:gd name="connsiteX64" fmla="*/ 1046045 w 1746966"/>
              <a:gd name="connsiteY64" fmla="*/ 71159 h 747175"/>
              <a:gd name="connsiteX65" fmla="*/ 1056719 w 1746966"/>
              <a:gd name="connsiteY65" fmla="*/ 74717 h 747175"/>
              <a:gd name="connsiteX66" fmla="*/ 1067393 w 1746966"/>
              <a:gd name="connsiteY66" fmla="*/ 81833 h 747175"/>
              <a:gd name="connsiteX67" fmla="*/ 1085183 w 1746966"/>
              <a:gd name="connsiteY67" fmla="*/ 99623 h 747175"/>
              <a:gd name="connsiteX68" fmla="*/ 1088741 w 1746966"/>
              <a:gd name="connsiteY68" fmla="*/ 110297 h 747175"/>
              <a:gd name="connsiteX69" fmla="*/ 1167016 w 1746966"/>
              <a:gd name="connsiteY69" fmla="*/ 117413 h 747175"/>
              <a:gd name="connsiteX70" fmla="*/ 1188364 w 1746966"/>
              <a:gd name="connsiteY70" fmla="*/ 120971 h 747175"/>
              <a:gd name="connsiteX71" fmla="*/ 1206154 w 1746966"/>
              <a:gd name="connsiteY71" fmla="*/ 128087 h 747175"/>
              <a:gd name="connsiteX72" fmla="*/ 1220386 w 1746966"/>
              <a:gd name="connsiteY72" fmla="*/ 131645 h 747175"/>
              <a:gd name="connsiteX73" fmla="*/ 1231060 w 1746966"/>
              <a:gd name="connsiteY73" fmla="*/ 142319 h 747175"/>
              <a:gd name="connsiteX74" fmla="*/ 1344915 w 1746966"/>
              <a:gd name="connsiteY74" fmla="*/ 135203 h 747175"/>
              <a:gd name="connsiteX75" fmla="*/ 1376937 w 1746966"/>
              <a:gd name="connsiteY75" fmla="*/ 131645 h 747175"/>
              <a:gd name="connsiteX76" fmla="*/ 1387611 w 1746966"/>
              <a:gd name="connsiteY76" fmla="*/ 124529 h 747175"/>
              <a:gd name="connsiteX77" fmla="*/ 1426749 w 1746966"/>
              <a:gd name="connsiteY77" fmla="*/ 120971 h 747175"/>
              <a:gd name="connsiteX78" fmla="*/ 1465886 w 1746966"/>
              <a:gd name="connsiteY78" fmla="*/ 113855 h 747175"/>
              <a:gd name="connsiteX79" fmla="*/ 1480118 w 1746966"/>
              <a:gd name="connsiteY79" fmla="*/ 110297 h 747175"/>
              <a:gd name="connsiteX80" fmla="*/ 1501466 w 1746966"/>
              <a:gd name="connsiteY80" fmla="*/ 99623 h 747175"/>
              <a:gd name="connsiteX81" fmla="*/ 1505024 w 1746966"/>
              <a:gd name="connsiteY81" fmla="*/ 88949 h 747175"/>
              <a:gd name="connsiteX82" fmla="*/ 1515698 w 1746966"/>
              <a:gd name="connsiteY82" fmla="*/ 85391 h 747175"/>
              <a:gd name="connsiteX83" fmla="*/ 1526372 w 1746966"/>
              <a:gd name="connsiteY83" fmla="*/ 78275 h 747175"/>
              <a:gd name="connsiteX84" fmla="*/ 1572626 w 1746966"/>
              <a:gd name="connsiteY84" fmla="*/ 85391 h 747175"/>
              <a:gd name="connsiteX85" fmla="*/ 1604647 w 1746966"/>
              <a:gd name="connsiteY85" fmla="*/ 92507 h 747175"/>
              <a:gd name="connsiteX86" fmla="*/ 1622437 w 1746966"/>
              <a:gd name="connsiteY86" fmla="*/ 96065 h 747175"/>
              <a:gd name="connsiteX87" fmla="*/ 1633111 w 1746966"/>
              <a:gd name="connsiteY87" fmla="*/ 103181 h 747175"/>
              <a:gd name="connsiteX88" fmla="*/ 1746966 w 1746966"/>
              <a:gd name="connsiteY88" fmla="*/ 106739 h 74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746966" h="747175">
                <a:moveTo>
                  <a:pt x="0" y="747175"/>
                </a:moveTo>
                <a:lnTo>
                  <a:pt x="0" y="747175"/>
                </a:lnTo>
                <a:cubicBezTo>
                  <a:pt x="14232" y="740059"/>
                  <a:pt x="27983" y="731885"/>
                  <a:pt x="42696" y="725827"/>
                </a:cubicBezTo>
                <a:cubicBezTo>
                  <a:pt x="48288" y="723524"/>
                  <a:pt x="54824" y="724392"/>
                  <a:pt x="60486" y="722269"/>
                </a:cubicBezTo>
                <a:cubicBezTo>
                  <a:pt x="64490" y="720768"/>
                  <a:pt x="67212" y="716798"/>
                  <a:pt x="71159" y="715153"/>
                </a:cubicBezTo>
                <a:cubicBezTo>
                  <a:pt x="81545" y="710825"/>
                  <a:pt x="92507" y="708037"/>
                  <a:pt x="103181" y="704479"/>
                </a:cubicBezTo>
                <a:cubicBezTo>
                  <a:pt x="106739" y="703293"/>
                  <a:pt x="110734" y="703001"/>
                  <a:pt x="113855" y="700921"/>
                </a:cubicBezTo>
                <a:lnTo>
                  <a:pt x="124529" y="693805"/>
                </a:lnTo>
                <a:cubicBezTo>
                  <a:pt x="126901" y="690247"/>
                  <a:pt x="128306" y="685802"/>
                  <a:pt x="131645" y="683131"/>
                </a:cubicBezTo>
                <a:cubicBezTo>
                  <a:pt x="134175" y="681107"/>
                  <a:pt x="155348" y="676466"/>
                  <a:pt x="156551" y="676015"/>
                </a:cubicBezTo>
                <a:cubicBezTo>
                  <a:pt x="161517" y="674153"/>
                  <a:pt x="165817" y="670761"/>
                  <a:pt x="170783" y="668899"/>
                </a:cubicBezTo>
                <a:cubicBezTo>
                  <a:pt x="175362" y="667182"/>
                  <a:pt x="180209" y="666242"/>
                  <a:pt x="185015" y="665341"/>
                </a:cubicBezTo>
                <a:cubicBezTo>
                  <a:pt x="246817" y="653753"/>
                  <a:pt x="234196" y="657966"/>
                  <a:pt x="316660" y="654668"/>
                </a:cubicBezTo>
                <a:cubicBezTo>
                  <a:pt x="353714" y="642317"/>
                  <a:pt x="338618" y="649026"/>
                  <a:pt x="362914" y="636878"/>
                </a:cubicBezTo>
                <a:cubicBezTo>
                  <a:pt x="388237" y="641099"/>
                  <a:pt x="382114" y="642289"/>
                  <a:pt x="409167" y="636878"/>
                </a:cubicBezTo>
                <a:cubicBezTo>
                  <a:pt x="412845" y="636142"/>
                  <a:pt x="416563" y="635141"/>
                  <a:pt x="419841" y="633320"/>
                </a:cubicBezTo>
                <a:cubicBezTo>
                  <a:pt x="427317" y="629167"/>
                  <a:pt x="441189" y="619088"/>
                  <a:pt x="441189" y="619088"/>
                </a:cubicBezTo>
                <a:cubicBezTo>
                  <a:pt x="442375" y="615530"/>
                  <a:pt x="441866" y="610815"/>
                  <a:pt x="444747" y="608414"/>
                </a:cubicBezTo>
                <a:cubicBezTo>
                  <a:pt x="449653" y="604325"/>
                  <a:pt x="456557" y="603541"/>
                  <a:pt x="462537" y="601298"/>
                </a:cubicBezTo>
                <a:cubicBezTo>
                  <a:pt x="466049" y="599981"/>
                  <a:pt x="469764" y="599217"/>
                  <a:pt x="473211" y="597740"/>
                </a:cubicBezTo>
                <a:cubicBezTo>
                  <a:pt x="503987" y="584550"/>
                  <a:pt x="473085" y="595410"/>
                  <a:pt x="498117" y="587066"/>
                </a:cubicBezTo>
                <a:cubicBezTo>
                  <a:pt x="507060" y="560237"/>
                  <a:pt x="494996" y="593307"/>
                  <a:pt x="508791" y="565718"/>
                </a:cubicBezTo>
                <a:cubicBezTo>
                  <a:pt x="510468" y="562363"/>
                  <a:pt x="510872" y="558491"/>
                  <a:pt x="512349" y="555044"/>
                </a:cubicBezTo>
                <a:cubicBezTo>
                  <a:pt x="514438" y="550169"/>
                  <a:pt x="517376" y="545687"/>
                  <a:pt x="519465" y="540812"/>
                </a:cubicBezTo>
                <a:cubicBezTo>
                  <a:pt x="528304" y="520186"/>
                  <a:pt x="516461" y="539980"/>
                  <a:pt x="530138" y="519464"/>
                </a:cubicBezTo>
                <a:cubicBezTo>
                  <a:pt x="531324" y="496930"/>
                  <a:pt x="531007" y="474267"/>
                  <a:pt x="533696" y="451863"/>
                </a:cubicBezTo>
                <a:cubicBezTo>
                  <a:pt x="534590" y="444416"/>
                  <a:pt x="539125" y="437824"/>
                  <a:pt x="540812" y="430515"/>
                </a:cubicBezTo>
                <a:cubicBezTo>
                  <a:pt x="548893" y="395499"/>
                  <a:pt x="537720" y="415583"/>
                  <a:pt x="551486" y="394935"/>
                </a:cubicBezTo>
                <a:cubicBezTo>
                  <a:pt x="552507" y="384729"/>
                  <a:pt x="552190" y="361505"/>
                  <a:pt x="558602" y="348682"/>
                </a:cubicBezTo>
                <a:cubicBezTo>
                  <a:pt x="560514" y="344857"/>
                  <a:pt x="563806" y="341833"/>
                  <a:pt x="565718" y="338008"/>
                </a:cubicBezTo>
                <a:cubicBezTo>
                  <a:pt x="570015" y="329414"/>
                  <a:pt x="567895" y="323458"/>
                  <a:pt x="576392" y="316660"/>
                </a:cubicBezTo>
                <a:cubicBezTo>
                  <a:pt x="579321" y="314317"/>
                  <a:pt x="583711" y="314779"/>
                  <a:pt x="587066" y="313102"/>
                </a:cubicBezTo>
                <a:cubicBezTo>
                  <a:pt x="590891" y="311190"/>
                  <a:pt x="593915" y="307898"/>
                  <a:pt x="597740" y="305986"/>
                </a:cubicBezTo>
                <a:cubicBezTo>
                  <a:pt x="601095" y="304309"/>
                  <a:pt x="604967" y="303905"/>
                  <a:pt x="608414" y="302428"/>
                </a:cubicBezTo>
                <a:cubicBezTo>
                  <a:pt x="613289" y="300339"/>
                  <a:pt x="617902" y="297684"/>
                  <a:pt x="622646" y="295312"/>
                </a:cubicBezTo>
                <a:cubicBezTo>
                  <a:pt x="631589" y="268483"/>
                  <a:pt x="619525" y="301553"/>
                  <a:pt x="633320" y="273964"/>
                </a:cubicBezTo>
                <a:cubicBezTo>
                  <a:pt x="634997" y="270609"/>
                  <a:pt x="634226" y="265942"/>
                  <a:pt x="636878" y="263290"/>
                </a:cubicBezTo>
                <a:cubicBezTo>
                  <a:pt x="639530" y="260638"/>
                  <a:pt x="643994" y="260918"/>
                  <a:pt x="647552" y="259732"/>
                </a:cubicBezTo>
                <a:cubicBezTo>
                  <a:pt x="649924" y="256174"/>
                  <a:pt x="651329" y="251729"/>
                  <a:pt x="654668" y="249058"/>
                </a:cubicBezTo>
                <a:cubicBezTo>
                  <a:pt x="657597" y="246715"/>
                  <a:pt x="661750" y="246578"/>
                  <a:pt x="665342" y="245500"/>
                </a:cubicBezTo>
                <a:cubicBezTo>
                  <a:pt x="673612" y="243019"/>
                  <a:pt x="681945" y="240756"/>
                  <a:pt x="690247" y="238384"/>
                </a:cubicBezTo>
                <a:cubicBezTo>
                  <a:pt x="716843" y="247249"/>
                  <a:pt x="714615" y="247534"/>
                  <a:pt x="761407" y="245500"/>
                </a:cubicBezTo>
                <a:cubicBezTo>
                  <a:pt x="768901" y="245174"/>
                  <a:pt x="775570" y="240539"/>
                  <a:pt x="782755" y="238384"/>
                </a:cubicBezTo>
                <a:cubicBezTo>
                  <a:pt x="787439" y="236979"/>
                  <a:pt x="792243" y="236012"/>
                  <a:pt x="796987" y="234826"/>
                </a:cubicBezTo>
                <a:cubicBezTo>
                  <a:pt x="800545" y="231268"/>
                  <a:pt x="803795" y="227373"/>
                  <a:pt x="807661" y="224152"/>
                </a:cubicBezTo>
                <a:cubicBezTo>
                  <a:pt x="810946" y="221414"/>
                  <a:pt x="815311" y="220060"/>
                  <a:pt x="818335" y="217036"/>
                </a:cubicBezTo>
                <a:cubicBezTo>
                  <a:pt x="834429" y="200942"/>
                  <a:pt x="815345" y="209731"/>
                  <a:pt x="836124" y="202804"/>
                </a:cubicBezTo>
                <a:cubicBezTo>
                  <a:pt x="844584" y="177425"/>
                  <a:pt x="832587" y="208110"/>
                  <a:pt x="850356" y="181457"/>
                </a:cubicBezTo>
                <a:cubicBezTo>
                  <a:pt x="852436" y="178336"/>
                  <a:pt x="851834" y="173904"/>
                  <a:pt x="853914" y="170783"/>
                </a:cubicBezTo>
                <a:cubicBezTo>
                  <a:pt x="856705" y="166596"/>
                  <a:pt x="861367" y="163975"/>
                  <a:pt x="864588" y="160109"/>
                </a:cubicBezTo>
                <a:cubicBezTo>
                  <a:pt x="876968" y="145253"/>
                  <a:pt x="864855" y="151718"/>
                  <a:pt x="882378" y="145877"/>
                </a:cubicBezTo>
                <a:cubicBezTo>
                  <a:pt x="883564" y="142319"/>
                  <a:pt x="884259" y="138558"/>
                  <a:pt x="885936" y="135203"/>
                </a:cubicBezTo>
                <a:cubicBezTo>
                  <a:pt x="887848" y="131378"/>
                  <a:pt x="891823" y="128625"/>
                  <a:pt x="893052" y="124529"/>
                </a:cubicBezTo>
                <a:cubicBezTo>
                  <a:pt x="905540" y="82902"/>
                  <a:pt x="887713" y="112969"/>
                  <a:pt x="903726" y="88949"/>
                </a:cubicBezTo>
                <a:cubicBezTo>
                  <a:pt x="915748" y="16818"/>
                  <a:pt x="897485" y="119552"/>
                  <a:pt x="914400" y="46254"/>
                </a:cubicBezTo>
                <a:cubicBezTo>
                  <a:pt x="917210" y="34078"/>
                  <a:pt x="915878" y="21950"/>
                  <a:pt x="921516" y="10674"/>
                </a:cubicBezTo>
                <a:cubicBezTo>
                  <a:pt x="923428" y="6849"/>
                  <a:pt x="926260" y="3558"/>
                  <a:pt x="928632" y="0"/>
                </a:cubicBezTo>
                <a:cubicBezTo>
                  <a:pt x="936934" y="1186"/>
                  <a:pt x="945315" y="1913"/>
                  <a:pt x="953538" y="3558"/>
                </a:cubicBezTo>
                <a:cubicBezTo>
                  <a:pt x="957216" y="4294"/>
                  <a:pt x="961560" y="4464"/>
                  <a:pt x="964212" y="7116"/>
                </a:cubicBezTo>
                <a:cubicBezTo>
                  <a:pt x="970259" y="13163"/>
                  <a:pt x="972396" y="22417"/>
                  <a:pt x="978443" y="28464"/>
                </a:cubicBezTo>
                <a:cubicBezTo>
                  <a:pt x="982001" y="32022"/>
                  <a:pt x="984930" y="36347"/>
                  <a:pt x="989117" y="39138"/>
                </a:cubicBezTo>
                <a:cubicBezTo>
                  <a:pt x="992238" y="41218"/>
                  <a:pt x="996436" y="41019"/>
                  <a:pt x="999791" y="42696"/>
                </a:cubicBezTo>
                <a:cubicBezTo>
                  <a:pt x="1024221" y="54910"/>
                  <a:pt x="993933" y="46505"/>
                  <a:pt x="1028255" y="53369"/>
                </a:cubicBezTo>
                <a:cubicBezTo>
                  <a:pt x="1032999" y="55741"/>
                  <a:pt x="1038737" y="56735"/>
                  <a:pt x="1042487" y="60485"/>
                </a:cubicBezTo>
                <a:cubicBezTo>
                  <a:pt x="1045139" y="63137"/>
                  <a:pt x="1043393" y="68507"/>
                  <a:pt x="1046045" y="71159"/>
                </a:cubicBezTo>
                <a:cubicBezTo>
                  <a:pt x="1048697" y="73811"/>
                  <a:pt x="1053364" y="73040"/>
                  <a:pt x="1056719" y="74717"/>
                </a:cubicBezTo>
                <a:cubicBezTo>
                  <a:pt x="1060544" y="76629"/>
                  <a:pt x="1063835" y="79461"/>
                  <a:pt x="1067393" y="81833"/>
                </a:cubicBezTo>
                <a:cubicBezTo>
                  <a:pt x="1090994" y="129035"/>
                  <a:pt x="1059007" y="73447"/>
                  <a:pt x="1085183" y="99623"/>
                </a:cubicBezTo>
                <a:cubicBezTo>
                  <a:pt x="1087835" y="102275"/>
                  <a:pt x="1085076" y="109500"/>
                  <a:pt x="1088741" y="110297"/>
                </a:cubicBezTo>
                <a:cubicBezTo>
                  <a:pt x="1114342" y="115863"/>
                  <a:pt x="1140966" y="114622"/>
                  <a:pt x="1167016" y="117413"/>
                </a:cubicBezTo>
                <a:cubicBezTo>
                  <a:pt x="1174189" y="118182"/>
                  <a:pt x="1181248" y="119785"/>
                  <a:pt x="1188364" y="120971"/>
                </a:cubicBezTo>
                <a:cubicBezTo>
                  <a:pt x="1194294" y="123343"/>
                  <a:pt x="1200095" y="126067"/>
                  <a:pt x="1206154" y="128087"/>
                </a:cubicBezTo>
                <a:cubicBezTo>
                  <a:pt x="1210793" y="129633"/>
                  <a:pt x="1216140" y="129219"/>
                  <a:pt x="1220386" y="131645"/>
                </a:cubicBezTo>
                <a:cubicBezTo>
                  <a:pt x="1224755" y="134141"/>
                  <a:pt x="1227502" y="138761"/>
                  <a:pt x="1231060" y="142319"/>
                </a:cubicBezTo>
                <a:lnTo>
                  <a:pt x="1344915" y="135203"/>
                </a:lnTo>
                <a:cubicBezTo>
                  <a:pt x="1355626" y="134419"/>
                  <a:pt x="1366518" y="134250"/>
                  <a:pt x="1376937" y="131645"/>
                </a:cubicBezTo>
                <a:cubicBezTo>
                  <a:pt x="1381086" y="130608"/>
                  <a:pt x="1383430" y="125425"/>
                  <a:pt x="1387611" y="124529"/>
                </a:cubicBezTo>
                <a:cubicBezTo>
                  <a:pt x="1400420" y="121784"/>
                  <a:pt x="1413703" y="122157"/>
                  <a:pt x="1426749" y="120971"/>
                </a:cubicBezTo>
                <a:lnTo>
                  <a:pt x="1465886" y="113855"/>
                </a:lnTo>
                <a:cubicBezTo>
                  <a:pt x="1470681" y="112896"/>
                  <a:pt x="1475623" y="112223"/>
                  <a:pt x="1480118" y="110297"/>
                </a:cubicBezTo>
                <a:cubicBezTo>
                  <a:pt x="1528399" y="89605"/>
                  <a:pt x="1456489" y="114615"/>
                  <a:pt x="1501466" y="99623"/>
                </a:cubicBezTo>
                <a:cubicBezTo>
                  <a:pt x="1502652" y="96065"/>
                  <a:pt x="1502372" y="91601"/>
                  <a:pt x="1505024" y="88949"/>
                </a:cubicBezTo>
                <a:cubicBezTo>
                  <a:pt x="1507676" y="86297"/>
                  <a:pt x="1512343" y="87068"/>
                  <a:pt x="1515698" y="85391"/>
                </a:cubicBezTo>
                <a:cubicBezTo>
                  <a:pt x="1519523" y="83479"/>
                  <a:pt x="1522814" y="80647"/>
                  <a:pt x="1526372" y="78275"/>
                </a:cubicBezTo>
                <a:cubicBezTo>
                  <a:pt x="1538333" y="79984"/>
                  <a:pt x="1560285" y="82923"/>
                  <a:pt x="1572626" y="85391"/>
                </a:cubicBezTo>
                <a:cubicBezTo>
                  <a:pt x="1583348" y="87535"/>
                  <a:pt x="1593956" y="90216"/>
                  <a:pt x="1604647" y="92507"/>
                </a:cubicBezTo>
                <a:cubicBezTo>
                  <a:pt x="1610560" y="93774"/>
                  <a:pt x="1616507" y="94879"/>
                  <a:pt x="1622437" y="96065"/>
                </a:cubicBezTo>
                <a:cubicBezTo>
                  <a:pt x="1625995" y="98437"/>
                  <a:pt x="1629286" y="101269"/>
                  <a:pt x="1633111" y="103181"/>
                </a:cubicBezTo>
                <a:cubicBezTo>
                  <a:pt x="1652680" y="112669"/>
                  <a:pt x="1724728" y="96361"/>
                  <a:pt x="1746966" y="106739"/>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8"/>
          <p:cNvGrpSpPr/>
          <p:nvPr/>
        </p:nvGrpSpPr>
        <p:grpSpPr>
          <a:xfrm>
            <a:off x="0" y="526050"/>
            <a:ext cx="1828800" cy="1554541"/>
            <a:chOff x="0" y="2732537"/>
            <a:chExt cx="1828800" cy="1554541"/>
          </a:xfrm>
        </p:grpSpPr>
        <p:sp>
          <p:nvSpPr>
            <p:cNvPr id="30" name="TextBox 29"/>
            <p:cNvSpPr txBox="1"/>
            <p:nvPr/>
          </p:nvSpPr>
          <p:spPr>
            <a:xfrm>
              <a:off x="0" y="2732537"/>
              <a:ext cx="1828800" cy="1077218"/>
            </a:xfrm>
            <a:prstGeom prst="rect">
              <a:avLst/>
            </a:prstGeom>
            <a:noFill/>
            <a:effectLst>
              <a:outerShdw blurRad="50800" dist="38100" dir="8100000" algn="tr" rotWithShape="0">
                <a:prstClr val="black"/>
              </a:outerShdw>
            </a:effectLst>
          </p:spPr>
          <p:txBody>
            <a:bodyPr wrap="square" rtlCol="0">
              <a:spAutoFit/>
            </a:bodyPr>
            <a:lstStyle/>
            <a:p>
              <a:r>
                <a:rPr lang="en-US" sz="3200" b="1" dirty="0" smtClean="0">
                  <a:solidFill>
                    <a:srgbClr val="FF0000"/>
                  </a:solidFill>
                  <a:effectLst>
                    <a:outerShdw blurRad="38100" dist="38100" dir="2700000" algn="tl">
                      <a:srgbClr val="000000"/>
                    </a:outerShdw>
                  </a:effectLst>
                </a:rPr>
                <a:t>Traveler’s Rest</a:t>
              </a:r>
              <a:endParaRPr lang="en-US" sz="3200" b="1" dirty="0">
                <a:solidFill>
                  <a:srgbClr val="FF0000"/>
                </a:solidFill>
                <a:effectLst>
                  <a:outerShdw blurRad="38100" dist="38100" dir="2700000" algn="tl">
                    <a:srgbClr val="000000"/>
                  </a:outerShdw>
                </a:effectLst>
              </a:endParaRPr>
            </a:p>
          </p:txBody>
        </p:sp>
        <p:sp>
          <p:nvSpPr>
            <p:cNvPr id="31" name="5-Point Star 30"/>
            <p:cNvSpPr/>
            <p:nvPr/>
          </p:nvSpPr>
          <p:spPr>
            <a:xfrm>
              <a:off x="129208" y="3906078"/>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2166609" y="793230"/>
            <a:ext cx="544370" cy="380703"/>
          </a:xfrm>
          <a:custGeom>
            <a:avLst/>
            <a:gdLst>
              <a:gd name="connsiteX0" fmla="*/ 0 w 506732"/>
              <a:gd name="connsiteY0" fmla="*/ 355797 h 355797"/>
              <a:gd name="connsiteX1" fmla="*/ 0 w 506732"/>
              <a:gd name="connsiteY1" fmla="*/ 355797 h 355797"/>
              <a:gd name="connsiteX2" fmla="*/ 24906 w 506732"/>
              <a:gd name="connsiteY2" fmla="*/ 334449 h 355797"/>
              <a:gd name="connsiteX3" fmla="*/ 42695 w 506732"/>
              <a:gd name="connsiteY3" fmla="*/ 316660 h 355797"/>
              <a:gd name="connsiteX4" fmla="*/ 71159 w 506732"/>
              <a:gd name="connsiteY4" fmla="*/ 305986 h 355797"/>
              <a:gd name="connsiteX5" fmla="*/ 81833 w 506732"/>
              <a:gd name="connsiteY5" fmla="*/ 298870 h 355797"/>
              <a:gd name="connsiteX6" fmla="*/ 96065 w 506732"/>
              <a:gd name="connsiteY6" fmla="*/ 295312 h 355797"/>
              <a:gd name="connsiteX7" fmla="*/ 106739 w 506732"/>
              <a:gd name="connsiteY7" fmla="*/ 288196 h 355797"/>
              <a:gd name="connsiteX8" fmla="*/ 152993 w 506732"/>
              <a:gd name="connsiteY8" fmla="*/ 273964 h 355797"/>
              <a:gd name="connsiteX9" fmla="*/ 156551 w 506732"/>
              <a:gd name="connsiteY9" fmla="*/ 263290 h 355797"/>
              <a:gd name="connsiteX10" fmla="*/ 174341 w 506732"/>
              <a:gd name="connsiteY10" fmla="*/ 241942 h 355797"/>
              <a:gd name="connsiteX11" fmla="*/ 177899 w 506732"/>
              <a:gd name="connsiteY11" fmla="*/ 231268 h 355797"/>
              <a:gd name="connsiteX12" fmla="*/ 185015 w 506732"/>
              <a:gd name="connsiteY12" fmla="*/ 206362 h 355797"/>
              <a:gd name="connsiteX13" fmla="*/ 188572 w 506732"/>
              <a:gd name="connsiteY13" fmla="*/ 174340 h 355797"/>
              <a:gd name="connsiteX14" fmla="*/ 206362 w 506732"/>
              <a:gd name="connsiteY14" fmla="*/ 160109 h 355797"/>
              <a:gd name="connsiteX15" fmla="*/ 220594 w 506732"/>
              <a:gd name="connsiteY15" fmla="*/ 152993 h 355797"/>
              <a:gd name="connsiteX16" fmla="*/ 224152 w 506732"/>
              <a:gd name="connsiteY16" fmla="*/ 142319 h 355797"/>
              <a:gd name="connsiteX17" fmla="*/ 234826 w 506732"/>
              <a:gd name="connsiteY17" fmla="*/ 138761 h 355797"/>
              <a:gd name="connsiteX18" fmla="*/ 245500 w 506732"/>
              <a:gd name="connsiteY18" fmla="*/ 131645 h 355797"/>
              <a:gd name="connsiteX19" fmla="*/ 266848 w 506732"/>
              <a:gd name="connsiteY19" fmla="*/ 124529 h 355797"/>
              <a:gd name="connsiteX20" fmla="*/ 277522 w 506732"/>
              <a:gd name="connsiteY20" fmla="*/ 117413 h 355797"/>
              <a:gd name="connsiteX21" fmla="*/ 323776 w 506732"/>
              <a:gd name="connsiteY21" fmla="*/ 103181 h 355797"/>
              <a:gd name="connsiteX22" fmla="*/ 345123 w 506732"/>
              <a:gd name="connsiteY22" fmla="*/ 92507 h 355797"/>
              <a:gd name="connsiteX23" fmla="*/ 355797 w 506732"/>
              <a:gd name="connsiteY23" fmla="*/ 85391 h 355797"/>
              <a:gd name="connsiteX24" fmla="*/ 366471 w 506732"/>
              <a:gd name="connsiteY24" fmla="*/ 81833 h 355797"/>
              <a:gd name="connsiteX25" fmla="*/ 377145 w 506732"/>
              <a:gd name="connsiteY25" fmla="*/ 74717 h 355797"/>
              <a:gd name="connsiteX26" fmla="*/ 402051 w 506732"/>
              <a:gd name="connsiteY26" fmla="*/ 67601 h 355797"/>
              <a:gd name="connsiteX27" fmla="*/ 412725 w 506732"/>
              <a:gd name="connsiteY27" fmla="*/ 60485 h 355797"/>
              <a:gd name="connsiteX28" fmla="*/ 426957 w 506732"/>
              <a:gd name="connsiteY28" fmla="*/ 56927 h 355797"/>
              <a:gd name="connsiteX29" fmla="*/ 444747 w 506732"/>
              <a:gd name="connsiteY29" fmla="*/ 49811 h 355797"/>
              <a:gd name="connsiteX30" fmla="*/ 455421 w 506732"/>
              <a:gd name="connsiteY30" fmla="*/ 46253 h 355797"/>
              <a:gd name="connsiteX31" fmla="*/ 480327 w 506732"/>
              <a:gd name="connsiteY31" fmla="*/ 35579 h 355797"/>
              <a:gd name="connsiteX32" fmla="*/ 491001 w 506732"/>
              <a:gd name="connsiteY32" fmla="*/ 28463 h 355797"/>
              <a:gd name="connsiteX33" fmla="*/ 501674 w 506732"/>
              <a:gd name="connsiteY33" fmla="*/ 24905 h 355797"/>
              <a:gd name="connsiteX34" fmla="*/ 505232 w 506732"/>
              <a:gd name="connsiteY34" fmla="*/ 0 h 35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732" h="355797">
                <a:moveTo>
                  <a:pt x="0" y="355797"/>
                </a:moveTo>
                <a:lnTo>
                  <a:pt x="0" y="355797"/>
                </a:lnTo>
                <a:cubicBezTo>
                  <a:pt x="8302" y="348681"/>
                  <a:pt x="17591" y="342576"/>
                  <a:pt x="24906" y="334449"/>
                </a:cubicBezTo>
                <a:cubicBezTo>
                  <a:pt x="43747" y="313514"/>
                  <a:pt x="19886" y="324262"/>
                  <a:pt x="42695" y="316660"/>
                </a:cubicBezTo>
                <a:cubicBezTo>
                  <a:pt x="67727" y="299972"/>
                  <a:pt x="35986" y="319176"/>
                  <a:pt x="71159" y="305986"/>
                </a:cubicBezTo>
                <a:cubicBezTo>
                  <a:pt x="75163" y="304485"/>
                  <a:pt x="77903" y="300554"/>
                  <a:pt x="81833" y="298870"/>
                </a:cubicBezTo>
                <a:cubicBezTo>
                  <a:pt x="86328" y="296944"/>
                  <a:pt x="91321" y="296498"/>
                  <a:pt x="96065" y="295312"/>
                </a:cubicBezTo>
                <a:cubicBezTo>
                  <a:pt x="99623" y="292940"/>
                  <a:pt x="102792" y="289841"/>
                  <a:pt x="106739" y="288196"/>
                </a:cubicBezTo>
                <a:cubicBezTo>
                  <a:pt x="125070" y="280558"/>
                  <a:pt x="135812" y="278259"/>
                  <a:pt x="152993" y="273964"/>
                </a:cubicBezTo>
                <a:cubicBezTo>
                  <a:pt x="154179" y="270406"/>
                  <a:pt x="154471" y="266411"/>
                  <a:pt x="156551" y="263290"/>
                </a:cubicBezTo>
                <a:cubicBezTo>
                  <a:pt x="172289" y="239683"/>
                  <a:pt x="162700" y="265224"/>
                  <a:pt x="174341" y="241942"/>
                </a:cubicBezTo>
                <a:cubicBezTo>
                  <a:pt x="176018" y="238587"/>
                  <a:pt x="176821" y="234860"/>
                  <a:pt x="177899" y="231268"/>
                </a:cubicBezTo>
                <a:cubicBezTo>
                  <a:pt x="180380" y="222998"/>
                  <a:pt x="182643" y="214664"/>
                  <a:pt x="185015" y="206362"/>
                </a:cubicBezTo>
                <a:cubicBezTo>
                  <a:pt x="186201" y="195688"/>
                  <a:pt x="185967" y="184759"/>
                  <a:pt x="188572" y="174340"/>
                </a:cubicBezTo>
                <a:cubicBezTo>
                  <a:pt x="191778" y="161514"/>
                  <a:pt x="196886" y="164170"/>
                  <a:pt x="206362" y="160109"/>
                </a:cubicBezTo>
                <a:cubicBezTo>
                  <a:pt x="211237" y="158020"/>
                  <a:pt x="215850" y="155365"/>
                  <a:pt x="220594" y="152993"/>
                </a:cubicBezTo>
                <a:cubicBezTo>
                  <a:pt x="221780" y="149435"/>
                  <a:pt x="221500" y="144971"/>
                  <a:pt x="224152" y="142319"/>
                </a:cubicBezTo>
                <a:cubicBezTo>
                  <a:pt x="226804" y="139667"/>
                  <a:pt x="231471" y="140438"/>
                  <a:pt x="234826" y="138761"/>
                </a:cubicBezTo>
                <a:cubicBezTo>
                  <a:pt x="238651" y="136849"/>
                  <a:pt x="241592" y="133382"/>
                  <a:pt x="245500" y="131645"/>
                </a:cubicBezTo>
                <a:cubicBezTo>
                  <a:pt x="252354" y="128599"/>
                  <a:pt x="260607" y="128690"/>
                  <a:pt x="266848" y="124529"/>
                </a:cubicBezTo>
                <a:cubicBezTo>
                  <a:pt x="270406" y="122157"/>
                  <a:pt x="273592" y="119097"/>
                  <a:pt x="277522" y="117413"/>
                </a:cubicBezTo>
                <a:cubicBezTo>
                  <a:pt x="299223" y="108112"/>
                  <a:pt x="295044" y="122336"/>
                  <a:pt x="323776" y="103181"/>
                </a:cubicBezTo>
                <a:cubicBezTo>
                  <a:pt x="354368" y="82787"/>
                  <a:pt x="315662" y="107238"/>
                  <a:pt x="345123" y="92507"/>
                </a:cubicBezTo>
                <a:cubicBezTo>
                  <a:pt x="348948" y="90595"/>
                  <a:pt x="351972" y="87303"/>
                  <a:pt x="355797" y="85391"/>
                </a:cubicBezTo>
                <a:cubicBezTo>
                  <a:pt x="359152" y="83714"/>
                  <a:pt x="363116" y="83510"/>
                  <a:pt x="366471" y="81833"/>
                </a:cubicBezTo>
                <a:cubicBezTo>
                  <a:pt x="370296" y="79921"/>
                  <a:pt x="373320" y="76629"/>
                  <a:pt x="377145" y="74717"/>
                </a:cubicBezTo>
                <a:cubicBezTo>
                  <a:pt x="382249" y="72165"/>
                  <a:pt x="397491" y="68741"/>
                  <a:pt x="402051" y="67601"/>
                </a:cubicBezTo>
                <a:cubicBezTo>
                  <a:pt x="405609" y="65229"/>
                  <a:pt x="408795" y="62169"/>
                  <a:pt x="412725" y="60485"/>
                </a:cubicBezTo>
                <a:cubicBezTo>
                  <a:pt x="417220" y="58559"/>
                  <a:pt x="422318" y="58473"/>
                  <a:pt x="426957" y="56927"/>
                </a:cubicBezTo>
                <a:cubicBezTo>
                  <a:pt x="433016" y="54907"/>
                  <a:pt x="438767" y="52054"/>
                  <a:pt x="444747" y="49811"/>
                </a:cubicBezTo>
                <a:cubicBezTo>
                  <a:pt x="448259" y="48494"/>
                  <a:pt x="452066" y="47930"/>
                  <a:pt x="455421" y="46253"/>
                </a:cubicBezTo>
                <a:cubicBezTo>
                  <a:pt x="479992" y="33967"/>
                  <a:pt x="450707" y="42984"/>
                  <a:pt x="480327" y="35579"/>
                </a:cubicBezTo>
                <a:cubicBezTo>
                  <a:pt x="483885" y="33207"/>
                  <a:pt x="487176" y="30375"/>
                  <a:pt x="491001" y="28463"/>
                </a:cubicBezTo>
                <a:cubicBezTo>
                  <a:pt x="494355" y="26786"/>
                  <a:pt x="499022" y="27557"/>
                  <a:pt x="501674" y="24905"/>
                </a:cubicBezTo>
                <a:cubicBezTo>
                  <a:pt x="506732" y="19847"/>
                  <a:pt x="505232" y="5187"/>
                  <a:pt x="505232" y="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925074" y="3013606"/>
            <a:ext cx="618651" cy="552017"/>
          </a:xfrm>
          <a:custGeom>
            <a:avLst/>
            <a:gdLst>
              <a:gd name="connsiteX0" fmla="*/ 0 w 618651"/>
              <a:gd name="connsiteY0" fmla="*/ 523023 h 552017"/>
              <a:gd name="connsiteX1" fmla="*/ 0 w 618651"/>
              <a:gd name="connsiteY1" fmla="*/ 523023 h 552017"/>
              <a:gd name="connsiteX2" fmla="*/ 28464 w 618651"/>
              <a:gd name="connsiteY2" fmla="*/ 508791 h 552017"/>
              <a:gd name="connsiteX3" fmla="*/ 106739 w 618651"/>
              <a:gd name="connsiteY3" fmla="*/ 498117 h 552017"/>
              <a:gd name="connsiteX4" fmla="*/ 117413 w 618651"/>
              <a:gd name="connsiteY4" fmla="*/ 491001 h 552017"/>
              <a:gd name="connsiteX5" fmla="*/ 160109 w 618651"/>
              <a:gd name="connsiteY5" fmla="*/ 498117 h 552017"/>
              <a:gd name="connsiteX6" fmla="*/ 174341 w 618651"/>
              <a:gd name="connsiteY6" fmla="*/ 508791 h 552017"/>
              <a:gd name="connsiteX7" fmla="*/ 185015 w 618651"/>
              <a:gd name="connsiteY7" fmla="*/ 512349 h 552017"/>
              <a:gd name="connsiteX8" fmla="*/ 188573 w 618651"/>
              <a:gd name="connsiteY8" fmla="*/ 523023 h 552017"/>
              <a:gd name="connsiteX9" fmla="*/ 209921 w 618651"/>
              <a:gd name="connsiteY9" fmla="*/ 533697 h 552017"/>
              <a:gd name="connsiteX10" fmla="*/ 234826 w 618651"/>
              <a:gd name="connsiteY10" fmla="*/ 551487 h 552017"/>
              <a:gd name="connsiteX11" fmla="*/ 245500 w 618651"/>
              <a:gd name="connsiteY11" fmla="*/ 547929 h 552017"/>
              <a:gd name="connsiteX12" fmla="*/ 252616 w 618651"/>
              <a:gd name="connsiteY12" fmla="*/ 537255 h 552017"/>
              <a:gd name="connsiteX13" fmla="*/ 263290 w 618651"/>
              <a:gd name="connsiteY13" fmla="*/ 533697 h 552017"/>
              <a:gd name="connsiteX14" fmla="*/ 266848 w 618651"/>
              <a:gd name="connsiteY14" fmla="*/ 523023 h 552017"/>
              <a:gd name="connsiteX15" fmla="*/ 288196 w 618651"/>
              <a:gd name="connsiteY15" fmla="*/ 512349 h 552017"/>
              <a:gd name="connsiteX16" fmla="*/ 295312 w 618651"/>
              <a:gd name="connsiteY16" fmla="*/ 501675 h 552017"/>
              <a:gd name="connsiteX17" fmla="*/ 309544 w 618651"/>
              <a:gd name="connsiteY17" fmla="*/ 487443 h 552017"/>
              <a:gd name="connsiteX18" fmla="*/ 313102 w 618651"/>
              <a:gd name="connsiteY18" fmla="*/ 455421 h 552017"/>
              <a:gd name="connsiteX19" fmla="*/ 330892 w 618651"/>
              <a:gd name="connsiteY19" fmla="*/ 441189 h 552017"/>
              <a:gd name="connsiteX20" fmla="*/ 341566 w 618651"/>
              <a:gd name="connsiteY20" fmla="*/ 434073 h 552017"/>
              <a:gd name="connsiteX21" fmla="*/ 366472 w 618651"/>
              <a:gd name="connsiteY21" fmla="*/ 402052 h 552017"/>
              <a:gd name="connsiteX22" fmla="*/ 373587 w 618651"/>
              <a:gd name="connsiteY22" fmla="*/ 391378 h 552017"/>
              <a:gd name="connsiteX23" fmla="*/ 384261 w 618651"/>
              <a:gd name="connsiteY23" fmla="*/ 387820 h 552017"/>
              <a:gd name="connsiteX24" fmla="*/ 387819 w 618651"/>
              <a:gd name="connsiteY24" fmla="*/ 377146 h 552017"/>
              <a:gd name="connsiteX25" fmla="*/ 409167 w 618651"/>
              <a:gd name="connsiteY25" fmla="*/ 366472 h 552017"/>
              <a:gd name="connsiteX26" fmla="*/ 419841 w 618651"/>
              <a:gd name="connsiteY26" fmla="*/ 359356 h 552017"/>
              <a:gd name="connsiteX27" fmla="*/ 423399 w 618651"/>
              <a:gd name="connsiteY27" fmla="*/ 345124 h 552017"/>
              <a:gd name="connsiteX28" fmla="*/ 444747 w 618651"/>
              <a:gd name="connsiteY28" fmla="*/ 330892 h 552017"/>
              <a:gd name="connsiteX29" fmla="*/ 448305 w 618651"/>
              <a:gd name="connsiteY29" fmla="*/ 320218 h 552017"/>
              <a:gd name="connsiteX30" fmla="*/ 458979 w 618651"/>
              <a:gd name="connsiteY30" fmla="*/ 309544 h 552017"/>
              <a:gd name="connsiteX31" fmla="*/ 466095 w 618651"/>
              <a:gd name="connsiteY31" fmla="*/ 298870 h 552017"/>
              <a:gd name="connsiteX32" fmla="*/ 476769 w 618651"/>
              <a:gd name="connsiteY32" fmla="*/ 273964 h 552017"/>
              <a:gd name="connsiteX33" fmla="*/ 480327 w 618651"/>
              <a:gd name="connsiteY33" fmla="*/ 263290 h 552017"/>
              <a:gd name="connsiteX34" fmla="*/ 487443 w 618651"/>
              <a:gd name="connsiteY34" fmla="*/ 245501 h 552017"/>
              <a:gd name="connsiteX35" fmla="*/ 498117 w 618651"/>
              <a:gd name="connsiteY35" fmla="*/ 220595 h 552017"/>
              <a:gd name="connsiteX36" fmla="*/ 501675 w 618651"/>
              <a:gd name="connsiteY36" fmla="*/ 209921 h 552017"/>
              <a:gd name="connsiteX37" fmla="*/ 512349 w 618651"/>
              <a:gd name="connsiteY37" fmla="*/ 206363 h 552017"/>
              <a:gd name="connsiteX38" fmla="*/ 515907 w 618651"/>
              <a:gd name="connsiteY38" fmla="*/ 195689 h 552017"/>
              <a:gd name="connsiteX39" fmla="*/ 523022 w 618651"/>
              <a:gd name="connsiteY39" fmla="*/ 185015 h 552017"/>
              <a:gd name="connsiteX40" fmla="*/ 526580 w 618651"/>
              <a:gd name="connsiteY40" fmla="*/ 170783 h 552017"/>
              <a:gd name="connsiteX41" fmla="*/ 537254 w 618651"/>
              <a:gd name="connsiteY41" fmla="*/ 160109 h 552017"/>
              <a:gd name="connsiteX42" fmla="*/ 555044 w 618651"/>
              <a:gd name="connsiteY42" fmla="*/ 142319 h 552017"/>
              <a:gd name="connsiteX43" fmla="*/ 569276 w 618651"/>
              <a:gd name="connsiteY43" fmla="*/ 120971 h 552017"/>
              <a:gd name="connsiteX44" fmla="*/ 590624 w 618651"/>
              <a:gd name="connsiteY44" fmla="*/ 103182 h 552017"/>
              <a:gd name="connsiteX45" fmla="*/ 601298 w 618651"/>
              <a:gd name="connsiteY45" fmla="*/ 71160 h 552017"/>
              <a:gd name="connsiteX46" fmla="*/ 604856 w 618651"/>
              <a:gd name="connsiteY46" fmla="*/ 60486 h 552017"/>
              <a:gd name="connsiteX47" fmla="*/ 615530 w 618651"/>
              <a:gd name="connsiteY47" fmla="*/ 39138 h 552017"/>
              <a:gd name="connsiteX48" fmla="*/ 608414 w 618651"/>
              <a:gd name="connsiteY48" fmla="*/ 0 h 55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18651" h="552017">
                <a:moveTo>
                  <a:pt x="0" y="523023"/>
                </a:moveTo>
                <a:lnTo>
                  <a:pt x="0" y="523023"/>
                </a:lnTo>
                <a:cubicBezTo>
                  <a:pt x="9488" y="518279"/>
                  <a:pt x="18134" y="511201"/>
                  <a:pt x="28464" y="508791"/>
                </a:cubicBezTo>
                <a:cubicBezTo>
                  <a:pt x="54108" y="502807"/>
                  <a:pt x="106739" y="498117"/>
                  <a:pt x="106739" y="498117"/>
                </a:cubicBezTo>
                <a:cubicBezTo>
                  <a:pt x="110297" y="495745"/>
                  <a:pt x="113152" y="491356"/>
                  <a:pt x="117413" y="491001"/>
                </a:cubicBezTo>
                <a:cubicBezTo>
                  <a:pt x="136479" y="489412"/>
                  <a:pt x="145072" y="493105"/>
                  <a:pt x="160109" y="498117"/>
                </a:cubicBezTo>
                <a:cubicBezTo>
                  <a:pt x="164853" y="501675"/>
                  <a:pt x="169192" y="505849"/>
                  <a:pt x="174341" y="508791"/>
                </a:cubicBezTo>
                <a:cubicBezTo>
                  <a:pt x="177597" y="510652"/>
                  <a:pt x="182363" y="509697"/>
                  <a:pt x="185015" y="512349"/>
                </a:cubicBezTo>
                <a:cubicBezTo>
                  <a:pt x="187667" y="515001"/>
                  <a:pt x="186230" y="520094"/>
                  <a:pt x="188573" y="523023"/>
                </a:cubicBezTo>
                <a:cubicBezTo>
                  <a:pt x="193589" y="529293"/>
                  <a:pt x="202889" y="531353"/>
                  <a:pt x="209921" y="533697"/>
                </a:cubicBezTo>
                <a:cubicBezTo>
                  <a:pt x="216941" y="540717"/>
                  <a:pt x="223898" y="549926"/>
                  <a:pt x="234826" y="551487"/>
                </a:cubicBezTo>
                <a:cubicBezTo>
                  <a:pt x="238539" y="552017"/>
                  <a:pt x="241942" y="549115"/>
                  <a:pt x="245500" y="547929"/>
                </a:cubicBezTo>
                <a:cubicBezTo>
                  <a:pt x="247872" y="544371"/>
                  <a:pt x="249277" y="539926"/>
                  <a:pt x="252616" y="537255"/>
                </a:cubicBezTo>
                <a:cubicBezTo>
                  <a:pt x="255545" y="534912"/>
                  <a:pt x="260638" y="536349"/>
                  <a:pt x="263290" y="533697"/>
                </a:cubicBezTo>
                <a:cubicBezTo>
                  <a:pt x="265942" y="531045"/>
                  <a:pt x="264505" y="525952"/>
                  <a:pt x="266848" y="523023"/>
                </a:cubicBezTo>
                <a:cubicBezTo>
                  <a:pt x="271864" y="516753"/>
                  <a:pt x="281164" y="514693"/>
                  <a:pt x="288196" y="512349"/>
                </a:cubicBezTo>
                <a:cubicBezTo>
                  <a:pt x="290568" y="508791"/>
                  <a:pt x="291973" y="504346"/>
                  <a:pt x="295312" y="501675"/>
                </a:cubicBezTo>
                <a:cubicBezTo>
                  <a:pt x="312563" y="487874"/>
                  <a:pt x="301781" y="510732"/>
                  <a:pt x="309544" y="487443"/>
                </a:cubicBezTo>
                <a:cubicBezTo>
                  <a:pt x="310730" y="476769"/>
                  <a:pt x="310497" y="465840"/>
                  <a:pt x="313102" y="455421"/>
                </a:cubicBezTo>
                <a:cubicBezTo>
                  <a:pt x="316529" y="441712"/>
                  <a:pt x="321221" y="446024"/>
                  <a:pt x="330892" y="441189"/>
                </a:cubicBezTo>
                <a:cubicBezTo>
                  <a:pt x="334717" y="439277"/>
                  <a:pt x="338008" y="436445"/>
                  <a:pt x="341566" y="434073"/>
                </a:cubicBezTo>
                <a:cubicBezTo>
                  <a:pt x="351290" y="404902"/>
                  <a:pt x="334467" y="450067"/>
                  <a:pt x="366472" y="402052"/>
                </a:cubicBezTo>
                <a:cubicBezTo>
                  <a:pt x="368844" y="398494"/>
                  <a:pt x="370248" y="394049"/>
                  <a:pt x="373587" y="391378"/>
                </a:cubicBezTo>
                <a:cubicBezTo>
                  <a:pt x="376516" y="389035"/>
                  <a:pt x="380703" y="389006"/>
                  <a:pt x="384261" y="387820"/>
                </a:cubicBezTo>
                <a:cubicBezTo>
                  <a:pt x="385447" y="384262"/>
                  <a:pt x="385476" y="380075"/>
                  <a:pt x="387819" y="377146"/>
                </a:cubicBezTo>
                <a:cubicBezTo>
                  <a:pt x="394617" y="368649"/>
                  <a:pt x="400573" y="370769"/>
                  <a:pt x="409167" y="366472"/>
                </a:cubicBezTo>
                <a:cubicBezTo>
                  <a:pt x="412992" y="364560"/>
                  <a:pt x="416283" y="361728"/>
                  <a:pt x="419841" y="359356"/>
                </a:cubicBezTo>
                <a:cubicBezTo>
                  <a:pt x="421027" y="354612"/>
                  <a:pt x="420973" y="349370"/>
                  <a:pt x="423399" y="345124"/>
                </a:cubicBezTo>
                <a:cubicBezTo>
                  <a:pt x="429670" y="334150"/>
                  <a:pt x="434558" y="334288"/>
                  <a:pt x="444747" y="330892"/>
                </a:cubicBezTo>
                <a:cubicBezTo>
                  <a:pt x="445933" y="327334"/>
                  <a:pt x="446225" y="323339"/>
                  <a:pt x="448305" y="320218"/>
                </a:cubicBezTo>
                <a:cubicBezTo>
                  <a:pt x="451096" y="316031"/>
                  <a:pt x="455758" y="313410"/>
                  <a:pt x="458979" y="309544"/>
                </a:cubicBezTo>
                <a:cubicBezTo>
                  <a:pt x="461717" y="306259"/>
                  <a:pt x="463723" y="302428"/>
                  <a:pt x="466095" y="298870"/>
                </a:cubicBezTo>
                <a:cubicBezTo>
                  <a:pt x="473500" y="269250"/>
                  <a:pt x="464483" y="298535"/>
                  <a:pt x="476769" y="273964"/>
                </a:cubicBezTo>
                <a:cubicBezTo>
                  <a:pt x="478446" y="270609"/>
                  <a:pt x="479010" y="266802"/>
                  <a:pt x="480327" y="263290"/>
                </a:cubicBezTo>
                <a:cubicBezTo>
                  <a:pt x="482570" y="257310"/>
                  <a:pt x="485423" y="251560"/>
                  <a:pt x="487443" y="245501"/>
                </a:cubicBezTo>
                <a:cubicBezTo>
                  <a:pt x="502254" y="201069"/>
                  <a:pt x="479355" y="258120"/>
                  <a:pt x="498117" y="220595"/>
                </a:cubicBezTo>
                <a:cubicBezTo>
                  <a:pt x="499794" y="217240"/>
                  <a:pt x="499023" y="212573"/>
                  <a:pt x="501675" y="209921"/>
                </a:cubicBezTo>
                <a:cubicBezTo>
                  <a:pt x="504327" y="207269"/>
                  <a:pt x="508791" y="207549"/>
                  <a:pt x="512349" y="206363"/>
                </a:cubicBezTo>
                <a:cubicBezTo>
                  <a:pt x="513535" y="202805"/>
                  <a:pt x="514230" y="199044"/>
                  <a:pt x="515907" y="195689"/>
                </a:cubicBezTo>
                <a:cubicBezTo>
                  <a:pt x="517819" y="191864"/>
                  <a:pt x="521338" y="188945"/>
                  <a:pt x="523022" y="185015"/>
                </a:cubicBezTo>
                <a:cubicBezTo>
                  <a:pt x="524948" y="180520"/>
                  <a:pt x="524154" y="175029"/>
                  <a:pt x="526580" y="170783"/>
                </a:cubicBezTo>
                <a:cubicBezTo>
                  <a:pt x="529076" y="166414"/>
                  <a:pt x="534033" y="163975"/>
                  <a:pt x="537254" y="160109"/>
                </a:cubicBezTo>
                <a:cubicBezTo>
                  <a:pt x="552079" y="142319"/>
                  <a:pt x="535475" y="155365"/>
                  <a:pt x="555044" y="142319"/>
                </a:cubicBezTo>
                <a:cubicBezTo>
                  <a:pt x="559788" y="135203"/>
                  <a:pt x="562160" y="125715"/>
                  <a:pt x="569276" y="120971"/>
                </a:cubicBezTo>
                <a:cubicBezTo>
                  <a:pt x="584136" y="111064"/>
                  <a:pt x="576926" y="116879"/>
                  <a:pt x="590624" y="103182"/>
                </a:cubicBezTo>
                <a:cubicBezTo>
                  <a:pt x="596622" y="73193"/>
                  <a:pt x="590250" y="96939"/>
                  <a:pt x="601298" y="71160"/>
                </a:cubicBezTo>
                <a:cubicBezTo>
                  <a:pt x="602775" y="67713"/>
                  <a:pt x="603179" y="63841"/>
                  <a:pt x="604856" y="60486"/>
                </a:cubicBezTo>
                <a:cubicBezTo>
                  <a:pt x="618651" y="32897"/>
                  <a:pt x="606587" y="65967"/>
                  <a:pt x="615530" y="39138"/>
                </a:cubicBezTo>
                <a:lnTo>
                  <a:pt x="608414" y="0"/>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526372" y="2686272"/>
            <a:ext cx="555044" cy="352240"/>
          </a:xfrm>
          <a:custGeom>
            <a:avLst/>
            <a:gdLst>
              <a:gd name="connsiteX0" fmla="*/ 0 w 555044"/>
              <a:gd name="connsiteY0" fmla="*/ 352240 h 352240"/>
              <a:gd name="connsiteX1" fmla="*/ 0 w 555044"/>
              <a:gd name="connsiteY1" fmla="*/ 352240 h 352240"/>
              <a:gd name="connsiteX2" fmla="*/ 10674 w 555044"/>
              <a:gd name="connsiteY2" fmla="*/ 298870 h 352240"/>
              <a:gd name="connsiteX3" fmla="*/ 17790 w 555044"/>
              <a:gd name="connsiteY3" fmla="*/ 284639 h 352240"/>
              <a:gd name="connsiteX4" fmla="*/ 28464 w 555044"/>
              <a:gd name="connsiteY4" fmla="*/ 281081 h 352240"/>
              <a:gd name="connsiteX5" fmla="*/ 49812 w 555044"/>
              <a:gd name="connsiteY5" fmla="*/ 259733 h 352240"/>
              <a:gd name="connsiteX6" fmla="*/ 60486 w 555044"/>
              <a:gd name="connsiteY6" fmla="*/ 252617 h 352240"/>
              <a:gd name="connsiteX7" fmla="*/ 85391 w 555044"/>
              <a:gd name="connsiteY7" fmla="*/ 231269 h 352240"/>
              <a:gd name="connsiteX8" fmla="*/ 88949 w 555044"/>
              <a:gd name="connsiteY8" fmla="*/ 220595 h 352240"/>
              <a:gd name="connsiteX9" fmla="*/ 96065 w 555044"/>
              <a:gd name="connsiteY9" fmla="*/ 209921 h 352240"/>
              <a:gd name="connsiteX10" fmla="*/ 99623 w 555044"/>
              <a:gd name="connsiteY10" fmla="*/ 195689 h 352240"/>
              <a:gd name="connsiteX11" fmla="*/ 106739 w 555044"/>
              <a:gd name="connsiteY11" fmla="*/ 185015 h 352240"/>
              <a:gd name="connsiteX12" fmla="*/ 117413 w 555044"/>
              <a:gd name="connsiteY12" fmla="*/ 163667 h 352240"/>
              <a:gd name="connsiteX13" fmla="*/ 128087 w 555044"/>
              <a:gd name="connsiteY13" fmla="*/ 160109 h 352240"/>
              <a:gd name="connsiteX14" fmla="*/ 138761 w 555044"/>
              <a:gd name="connsiteY14" fmla="*/ 138761 h 352240"/>
              <a:gd name="connsiteX15" fmla="*/ 142319 w 555044"/>
              <a:gd name="connsiteY15" fmla="*/ 128088 h 352240"/>
              <a:gd name="connsiteX16" fmla="*/ 152993 w 555044"/>
              <a:gd name="connsiteY16" fmla="*/ 124530 h 352240"/>
              <a:gd name="connsiteX17" fmla="*/ 156551 w 555044"/>
              <a:gd name="connsiteY17" fmla="*/ 113856 h 352240"/>
              <a:gd name="connsiteX18" fmla="*/ 177899 w 555044"/>
              <a:gd name="connsiteY18" fmla="*/ 103182 h 352240"/>
              <a:gd name="connsiteX19" fmla="*/ 188573 w 555044"/>
              <a:gd name="connsiteY19" fmla="*/ 96066 h 352240"/>
              <a:gd name="connsiteX20" fmla="*/ 199247 w 555044"/>
              <a:gd name="connsiteY20" fmla="*/ 92508 h 352240"/>
              <a:gd name="connsiteX21" fmla="*/ 209921 w 555044"/>
              <a:gd name="connsiteY21" fmla="*/ 85392 h 352240"/>
              <a:gd name="connsiteX22" fmla="*/ 224153 w 555044"/>
              <a:gd name="connsiteY22" fmla="*/ 81834 h 352240"/>
              <a:gd name="connsiteX23" fmla="*/ 281080 w 555044"/>
              <a:gd name="connsiteY23" fmla="*/ 67602 h 352240"/>
              <a:gd name="connsiteX24" fmla="*/ 298870 w 555044"/>
              <a:gd name="connsiteY24" fmla="*/ 74718 h 352240"/>
              <a:gd name="connsiteX25" fmla="*/ 309544 w 555044"/>
              <a:gd name="connsiteY25" fmla="*/ 78276 h 352240"/>
              <a:gd name="connsiteX26" fmla="*/ 320218 w 555044"/>
              <a:gd name="connsiteY26" fmla="*/ 85392 h 352240"/>
              <a:gd name="connsiteX27" fmla="*/ 334450 w 555044"/>
              <a:gd name="connsiteY27" fmla="*/ 88950 h 352240"/>
              <a:gd name="connsiteX28" fmla="*/ 352240 w 555044"/>
              <a:gd name="connsiteY28" fmla="*/ 96066 h 352240"/>
              <a:gd name="connsiteX29" fmla="*/ 402051 w 555044"/>
              <a:gd name="connsiteY29" fmla="*/ 103182 h 352240"/>
              <a:gd name="connsiteX30" fmla="*/ 437631 w 555044"/>
              <a:gd name="connsiteY30" fmla="*/ 99624 h 352240"/>
              <a:gd name="connsiteX31" fmla="*/ 444747 w 555044"/>
              <a:gd name="connsiteY31" fmla="*/ 88950 h 352240"/>
              <a:gd name="connsiteX32" fmla="*/ 455421 w 555044"/>
              <a:gd name="connsiteY32" fmla="*/ 81834 h 352240"/>
              <a:gd name="connsiteX33" fmla="*/ 458979 w 555044"/>
              <a:gd name="connsiteY33" fmla="*/ 71160 h 352240"/>
              <a:gd name="connsiteX34" fmla="*/ 469653 w 555044"/>
              <a:gd name="connsiteY34" fmla="*/ 67602 h 352240"/>
              <a:gd name="connsiteX35" fmla="*/ 480327 w 555044"/>
              <a:gd name="connsiteY35" fmla="*/ 60486 h 352240"/>
              <a:gd name="connsiteX36" fmla="*/ 487443 w 555044"/>
              <a:gd name="connsiteY36" fmla="*/ 49812 h 352240"/>
              <a:gd name="connsiteX37" fmla="*/ 491001 w 555044"/>
              <a:gd name="connsiteY37" fmla="*/ 39138 h 352240"/>
              <a:gd name="connsiteX38" fmla="*/ 523023 w 555044"/>
              <a:gd name="connsiteY38" fmla="*/ 21348 h 352240"/>
              <a:gd name="connsiteX39" fmla="*/ 533696 w 555044"/>
              <a:gd name="connsiteY39" fmla="*/ 14232 h 352240"/>
              <a:gd name="connsiteX40" fmla="*/ 555044 w 555044"/>
              <a:gd name="connsiteY40" fmla="*/ 3558 h 352240"/>
              <a:gd name="connsiteX41" fmla="*/ 555044 w 555044"/>
              <a:gd name="connsiteY41" fmla="*/ 0 h 35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55044" h="352240">
                <a:moveTo>
                  <a:pt x="0" y="352240"/>
                </a:moveTo>
                <a:lnTo>
                  <a:pt x="0" y="352240"/>
                </a:lnTo>
                <a:cubicBezTo>
                  <a:pt x="2236" y="332117"/>
                  <a:pt x="1664" y="316889"/>
                  <a:pt x="10674" y="298870"/>
                </a:cubicBezTo>
                <a:cubicBezTo>
                  <a:pt x="13046" y="294126"/>
                  <a:pt x="14040" y="288389"/>
                  <a:pt x="17790" y="284639"/>
                </a:cubicBezTo>
                <a:cubicBezTo>
                  <a:pt x="20442" y="281987"/>
                  <a:pt x="24906" y="282267"/>
                  <a:pt x="28464" y="281081"/>
                </a:cubicBezTo>
                <a:cubicBezTo>
                  <a:pt x="35580" y="273965"/>
                  <a:pt x="41439" y="265315"/>
                  <a:pt x="49812" y="259733"/>
                </a:cubicBezTo>
                <a:cubicBezTo>
                  <a:pt x="53370" y="257361"/>
                  <a:pt x="57239" y="255400"/>
                  <a:pt x="60486" y="252617"/>
                </a:cubicBezTo>
                <a:cubicBezTo>
                  <a:pt x="90682" y="226733"/>
                  <a:pt x="60886" y="247606"/>
                  <a:pt x="85391" y="231269"/>
                </a:cubicBezTo>
                <a:cubicBezTo>
                  <a:pt x="86577" y="227711"/>
                  <a:pt x="87272" y="223950"/>
                  <a:pt x="88949" y="220595"/>
                </a:cubicBezTo>
                <a:cubicBezTo>
                  <a:pt x="90861" y="216770"/>
                  <a:pt x="94381" y="213851"/>
                  <a:pt x="96065" y="209921"/>
                </a:cubicBezTo>
                <a:cubicBezTo>
                  <a:pt x="97991" y="205426"/>
                  <a:pt x="97697" y="200184"/>
                  <a:pt x="99623" y="195689"/>
                </a:cubicBezTo>
                <a:cubicBezTo>
                  <a:pt x="101307" y="191759"/>
                  <a:pt x="104827" y="188840"/>
                  <a:pt x="106739" y="185015"/>
                </a:cubicBezTo>
                <a:cubicBezTo>
                  <a:pt x="111036" y="176421"/>
                  <a:pt x="108916" y="170465"/>
                  <a:pt x="117413" y="163667"/>
                </a:cubicBezTo>
                <a:cubicBezTo>
                  <a:pt x="120342" y="161324"/>
                  <a:pt x="124529" y="161295"/>
                  <a:pt x="128087" y="160109"/>
                </a:cubicBezTo>
                <a:cubicBezTo>
                  <a:pt x="137029" y="133283"/>
                  <a:pt x="124968" y="166346"/>
                  <a:pt x="138761" y="138761"/>
                </a:cubicBezTo>
                <a:cubicBezTo>
                  <a:pt x="140438" y="135407"/>
                  <a:pt x="139667" y="130740"/>
                  <a:pt x="142319" y="128088"/>
                </a:cubicBezTo>
                <a:cubicBezTo>
                  <a:pt x="144971" y="125436"/>
                  <a:pt x="149435" y="125716"/>
                  <a:pt x="152993" y="124530"/>
                </a:cubicBezTo>
                <a:cubicBezTo>
                  <a:pt x="154179" y="120972"/>
                  <a:pt x="154208" y="116785"/>
                  <a:pt x="156551" y="113856"/>
                </a:cubicBezTo>
                <a:cubicBezTo>
                  <a:pt x="163349" y="105359"/>
                  <a:pt x="169305" y="107479"/>
                  <a:pt x="177899" y="103182"/>
                </a:cubicBezTo>
                <a:cubicBezTo>
                  <a:pt x="181724" y="101270"/>
                  <a:pt x="184748" y="97978"/>
                  <a:pt x="188573" y="96066"/>
                </a:cubicBezTo>
                <a:cubicBezTo>
                  <a:pt x="191928" y="94389"/>
                  <a:pt x="195892" y="94185"/>
                  <a:pt x="199247" y="92508"/>
                </a:cubicBezTo>
                <a:cubicBezTo>
                  <a:pt x="203072" y="90596"/>
                  <a:pt x="205991" y="87076"/>
                  <a:pt x="209921" y="85392"/>
                </a:cubicBezTo>
                <a:cubicBezTo>
                  <a:pt x="214416" y="83466"/>
                  <a:pt x="219479" y="83272"/>
                  <a:pt x="224153" y="81834"/>
                </a:cubicBezTo>
                <a:cubicBezTo>
                  <a:pt x="270349" y="67619"/>
                  <a:pt x="240400" y="73413"/>
                  <a:pt x="281080" y="67602"/>
                </a:cubicBezTo>
                <a:cubicBezTo>
                  <a:pt x="287010" y="69974"/>
                  <a:pt x="292890" y="72475"/>
                  <a:pt x="298870" y="74718"/>
                </a:cubicBezTo>
                <a:cubicBezTo>
                  <a:pt x="302382" y="76035"/>
                  <a:pt x="306189" y="76599"/>
                  <a:pt x="309544" y="78276"/>
                </a:cubicBezTo>
                <a:cubicBezTo>
                  <a:pt x="313369" y="80188"/>
                  <a:pt x="316288" y="83708"/>
                  <a:pt x="320218" y="85392"/>
                </a:cubicBezTo>
                <a:cubicBezTo>
                  <a:pt x="324713" y="87318"/>
                  <a:pt x="329811" y="87404"/>
                  <a:pt x="334450" y="88950"/>
                </a:cubicBezTo>
                <a:cubicBezTo>
                  <a:pt x="340509" y="90970"/>
                  <a:pt x="346078" y="94386"/>
                  <a:pt x="352240" y="96066"/>
                </a:cubicBezTo>
                <a:cubicBezTo>
                  <a:pt x="360921" y="98433"/>
                  <a:pt x="395719" y="102390"/>
                  <a:pt x="402051" y="103182"/>
                </a:cubicBezTo>
                <a:cubicBezTo>
                  <a:pt x="413911" y="101996"/>
                  <a:pt x="426323" y="103393"/>
                  <a:pt x="437631" y="99624"/>
                </a:cubicBezTo>
                <a:cubicBezTo>
                  <a:pt x="441688" y="98272"/>
                  <a:pt x="441723" y="91974"/>
                  <a:pt x="444747" y="88950"/>
                </a:cubicBezTo>
                <a:cubicBezTo>
                  <a:pt x="447771" y="85926"/>
                  <a:pt x="451863" y="84206"/>
                  <a:pt x="455421" y="81834"/>
                </a:cubicBezTo>
                <a:cubicBezTo>
                  <a:pt x="456607" y="78276"/>
                  <a:pt x="456327" y="73812"/>
                  <a:pt x="458979" y="71160"/>
                </a:cubicBezTo>
                <a:cubicBezTo>
                  <a:pt x="461631" y="68508"/>
                  <a:pt x="466298" y="69279"/>
                  <a:pt x="469653" y="67602"/>
                </a:cubicBezTo>
                <a:cubicBezTo>
                  <a:pt x="473478" y="65690"/>
                  <a:pt x="476769" y="62858"/>
                  <a:pt x="480327" y="60486"/>
                </a:cubicBezTo>
                <a:cubicBezTo>
                  <a:pt x="482699" y="56928"/>
                  <a:pt x="485531" y="53637"/>
                  <a:pt x="487443" y="49812"/>
                </a:cubicBezTo>
                <a:cubicBezTo>
                  <a:pt x="489120" y="46457"/>
                  <a:pt x="488349" y="41790"/>
                  <a:pt x="491001" y="39138"/>
                </a:cubicBezTo>
                <a:cubicBezTo>
                  <a:pt x="503235" y="26904"/>
                  <a:pt x="509601" y="25822"/>
                  <a:pt x="523023" y="21348"/>
                </a:cubicBezTo>
                <a:cubicBezTo>
                  <a:pt x="526581" y="18976"/>
                  <a:pt x="529872" y="16144"/>
                  <a:pt x="533696" y="14232"/>
                </a:cubicBezTo>
                <a:cubicBezTo>
                  <a:pt x="545272" y="8444"/>
                  <a:pt x="544847" y="13755"/>
                  <a:pt x="555044" y="3558"/>
                </a:cubicBezTo>
                <a:lnTo>
                  <a:pt x="555044" y="0"/>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758609" y="1248850"/>
            <a:ext cx="475981" cy="1437422"/>
          </a:xfrm>
          <a:custGeom>
            <a:avLst/>
            <a:gdLst>
              <a:gd name="connsiteX0" fmla="*/ 308575 w 475981"/>
              <a:gd name="connsiteY0" fmla="*/ 1437422 h 1437422"/>
              <a:gd name="connsiteX1" fmla="*/ 308575 w 475981"/>
              <a:gd name="connsiteY1" fmla="*/ 1437422 h 1437422"/>
              <a:gd name="connsiteX2" fmla="*/ 337039 w 475981"/>
              <a:gd name="connsiteY2" fmla="*/ 1416075 h 1437422"/>
              <a:gd name="connsiteX3" fmla="*/ 351271 w 475981"/>
              <a:gd name="connsiteY3" fmla="*/ 1401843 h 1437422"/>
              <a:gd name="connsiteX4" fmla="*/ 361945 w 475981"/>
              <a:gd name="connsiteY4" fmla="*/ 1391169 h 1437422"/>
              <a:gd name="connsiteX5" fmla="*/ 383293 w 475981"/>
              <a:gd name="connsiteY5" fmla="*/ 1373379 h 1437422"/>
              <a:gd name="connsiteX6" fmla="*/ 393967 w 475981"/>
              <a:gd name="connsiteY6" fmla="*/ 1327125 h 1437422"/>
              <a:gd name="connsiteX7" fmla="*/ 397525 w 475981"/>
              <a:gd name="connsiteY7" fmla="*/ 1273755 h 1437422"/>
              <a:gd name="connsiteX8" fmla="*/ 390409 w 475981"/>
              <a:gd name="connsiteY8" fmla="*/ 1213270 h 1437422"/>
              <a:gd name="connsiteX9" fmla="*/ 379735 w 475981"/>
              <a:gd name="connsiteY9" fmla="*/ 1209712 h 1437422"/>
              <a:gd name="connsiteX10" fmla="*/ 376177 w 475981"/>
              <a:gd name="connsiteY10" fmla="*/ 1199038 h 1437422"/>
              <a:gd name="connsiteX11" fmla="*/ 369061 w 475981"/>
              <a:gd name="connsiteY11" fmla="*/ 1188364 h 1437422"/>
              <a:gd name="connsiteX12" fmla="*/ 358387 w 475981"/>
              <a:gd name="connsiteY12" fmla="*/ 1167016 h 1437422"/>
              <a:gd name="connsiteX13" fmla="*/ 354829 w 475981"/>
              <a:gd name="connsiteY13" fmla="*/ 1145668 h 1437422"/>
              <a:gd name="connsiteX14" fmla="*/ 347713 w 475981"/>
              <a:gd name="connsiteY14" fmla="*/ 1134994 h 1437422"/>
              <a:gd name="connsiteX15" fmla="*/ 344155 w 475981"/>
              <a:gd name="connsiteY15" fmla="*/ 1124320 h 1437422"/>
              <a:gd name="connsiteX16" fmla="*/ 333481 w 475981"/>
              <a:gd name="connsiteY16" fmla="*/ 1081625 h 1437422"/>
              <a:gd name="connsiteX17" fmla="*/ 329923 w 475981"/>
              <a:gd name="connsiteY17" fmla="*/ 1063835 h 1437422"/>
              <a:gd name="connsiteX18" fmla="*/ 322807 w 475981"/>
              <a:gd name="connsiteY18" fmla="*/ 1042487 h 1437422"/>
              <a:gd name="connsiteX19" fmla="*/ 319249 w 475981"/>
              <a:gd name="connsiteY19" fmla="*/ 942864 h 1437422"/>
              <a:gd name="connsiteX20" fmla="*/ 308575 w 475981"/>
              <a:gd name="connsiteY20" fmla="*/ 935748 h 1437422"/>
              <a:gd name="connsiteX21" fmla="*/ 297902 w 475981"/>
              <a:gd name="connsiteY21" fmla="*/ 910842 h 1437422"/>
              <a:gd name="connsiteX22" fmla="*/ 283670 w 475981"/>
              <a:gd name="connsiteY22" fmla="*/ 889494 h 1437422"/>
              <a:gd name="connsiteX23" fmla="*/ 276554 w 475981"/>
              <a:gd name="connsiteY23" fmla="*/ 878820 h 1437422"/>
              <a:gd name="connsiteX24" fmla="*/ 265880 w 475981"/>
              <a:gd name="connsiteY24" fmla="*/ 843240 h 1437422"/>
              <a:gd name="connsiteX25" fmla="*/ 255206 w 475981"/>
              <a:gd name="connsiteY25" fmla="*/ 832566 h 1437422"/>
              <a:gd name="connsiteX26" fmla="*/ 244532 w 475981"/>
              <a:gd name="connsiteY26" fmla="*/ 829008 h 1437422"/>
              <a:gd name="connsiteX27" fmla="*/ 233858 w 475981"/>
              <a:gd name="connsiteY27" fmla="*/ 821892 h 1437422"/>
              <a:gd name="connsiteX28" fmla="*/ 226742 w 475981"/>
              <a:gd name="connsiteY28" fmla="*/ 811218 h 1437422"/>
              <a:gd name="connsiteX29" fmla="*/ 205394 w 475981"/>
              <a:gd name="connsiteY29" fmla="*/ 804103 h 1437422"/>
              <a:gd name="connsiteX30" fmla="*/ 198278 w 475981"/>
              <a:gd name="connsiteY30" fmla="*/ 793429 h 1437422"/>
              <a:gd name="connsiteX31" fmla="*/ 187604 w 475981"/>
              <a:gd name="connsiteY31" fmla="*/ 782755 h 1437422"/>
              <a:gd name="connsiteX32" fmla="*/ 184046 w 475981"/>
              <a:gd name="connsiteY32" fmla="*/ 772081 h 1437422"/>
              <a:gd name="connsiteX33" fmla="*/ 169814 w 475981"/>
              <a:gd name="connsiteY33" fmla="*/ 750733 h 1437422"/>
              <a:gd name="connsiteX34" fmla="*/ 162698 w 475981"/>
              <a:gd name="connsiteY34" fmla="*/ 740059 h 1437422"/>
              <a:gd name="connsiteX35" fmla="*/ 152024 w 475981"/>
              <a:gd name="connsiteY35" fmla="*/ 736501 h 1437422"/>
              <a:gd name="connsiteX36" fmla="*/ 148466 w 475981"/>
              <a:gd name="connsiteY36" fmla="*/ 708037 h 1437422"/>
              <a:gd name="connsiteX37" fmla="*/ 137793 w 475981"/>
              <a:gd name="connsiteY37" fmla="*/ 704479 h 1437422"/>
              <a:gd name="connsiteX38" fmla="*/ 91539 w 475981"/>
              <a:gd name="connsiteY38" fmla="*/ 697363 h 1437422"/>
              <a:gd name="connsiteX39" fmla="*/ 84423 w 475981"/>
              <a:gd name="connsiteY39" fmla="*/ 683131 h 1437422"/>
              <a:gd name="connsiteX40" fmla="*/ 80865 w 475981"/>
              <a:gd name="connsiteY40" fmla="*/ 672457 h 1437422"/>
              <a:gd name="connsiteX41" fmla="*/ 73749 w 475981"/>
              <a:gd name="connsiteY41" fmla="*/ 661783 h 1437422"/>
              <a:gd name="connsiteX42" fmla="*/ 63075 w 475981"/>
              <a:gd name="connsiteY42" fmla="*/ 640436 h 1437422"/>
              <a:gd name="connsiteX43" fmla="*/ 59517 w 475981"/>
              <a:gd name="connsiteY43" fmla="*/ 626204 h 1437422"/>
              <a:gd name="connsiteX44" fmla="*/ 48843 w 475981"/>
              <a:gd name="connsiteY44" fmla="*/ 622646 h 1437422"/>
              <a:gd name="connsiteX45" fmla="*/ 45285 w 475981"/>
              <a:gd name="connsiteY45" fmla="*/ 611972 h 1437422"/>
              <a:gd name="connsiteX46" fmla="*/ 38169 w 475981"/>
              <a:gd name="connsiteY46" fmla="*/ 515906 h 1437422"/>
              <a:gd name="connsiteX47" fmla="*/ 34611 w 475981"/>
              <a:gd name="connsiteY47" fmla="*/ 501675 h 1437422"/>
              <a:gd name="connsiteX48" fmla="*/ 16821 w 475981"/>
              <a:gd name="connsiteY48" fmla="*/ 480327 h 1437422"/>
              <a:gd name="connsiteX49" fmla="*/ 13263 w 475981"/>
              <a:gd name="connsiteY49" fmla="*/ 469653 h 1437422"/>
              <a:gd name="connsiteX50" fmla="*/ 6147 w 475981"/>
              <a:gd name="connsiteY50" fmla="*/ 451863 h 1437422"/>
              <a:gd name="connsiteX51" fmla="*/ 9705 w 475981"/>
              <a:gd name="connsiteY51" fmla="*/ 394935 h 1437422"/>
              <a:gd name="connsiteX52" fmla="*/ 13263 w 475981"/>
              <a:gd name="connsiteY52" fmla="*/ 384261 h 1437422"/>
              <a:gd name="connsiteX53" fmla="*/ 23937 w 475981"/>
              <a:gd name="connsiteY53" fmla="*/ 377145 h 1437422"/>
              <a:gd name="connsiteX54" fmla="*/ 31053 w 475981"/>
              <a:gd name="connsiteY54" fmla="*/ 366471 h 1437422"/>
              <a:gd name="connsiteX55" fmla="*/ 34611 w 475981"/>
              <a:gd name="connsiteY55" fmla="*/ 355797 h 1437422"/>
              <a:gd name="connsiteX56" fmla="*/ 45285 w 475981"/>
              <a:gd name="connsiteY56" fmla="*/ 352239 h 1437422"/>
              <a:gd name="connsiteX57" fmla="*/ 59517 w 475981"/>
              <a:gd name="connsiteY57" fmla="*/ 330892 h 1437422"/>
              <a:gd name="connsiteX58" fmla="*/ 70191 w 475981"/>
              <a:gd name="connsiteY58" fmla="*/ 309544 h 1437422"/>
              <a:gd name="connsiteX59" fmla="*/ 80865 w 475981"/>
              <a:gd name="connsiteY59" fmla="*/ 305986 h 1437422"/>
              <a:gd name="connsiteX60" fmla="*/ 91539 w 475981"/>
              <a:gd name="connsiteY60" fmla="*/ 298870 h 1437422"/>
              <a:gd name="connsiteX61" fmla="*/ 112887 w 475981"/>
              <a:gd name="connsiteY61" fmla="*/ 288196 h 1437422"/>
              <a:gd name="connsiteX62" fmla="*/ 127119 w 475981"/>
              <a:gd name="connsiteY62" fmla="*/ 273964 h 1437422"/>
              <a:gd name="connsiteX63" fmla="*/ 148466 w 475981"/>
              <a:gd name="connsiteY63" fmla="*/ 259732 h 1437422"/>
              <a:gd name="connsiteX64" fmla="*/ 159140 w 475981"/>
              <a:gd name="connsiteY64" fmla="*/ 249058 h 1437422"/>
              <a:gd name="connsiteX65" fmla="*/ 169814 w 475981"/>
              <a:gd name="connsiteY65" fmla="*/ 241942 h 1437422"/>
              <a:gd name="connsiteX66" fmla="*/ 173372 w 475981"/>
              <a:gd name="connsiteY66" fmla="*/ 231268 h 1437422"/>
              <a:gd name="connsiteX67" fmla="*/ 191162 w 475981"/>
              <a:gd name="connsiteY67" fmla="*/ 213478 h 1437422"/>
              <a:gd name="connsiteX68" fmla="*/ 205394 w 475981"/>
              <a:gd name="connsiteY68" fmla="*/ 195689 h 1437422"/>
              <a:gd name="connsiteX69" fmla="*/ 223184 w 475981"/>
              <a:gd name="connsiteY69" fmla="*/ 181457 h 1437422"/>
              <a:gd name="connsiteX70" fmla="*/ 240974 w 475981"/>
              <a:gd name="connsiteY70" fmla="*/ 156551 h 1437422"/>
              <a:gd name="connsiteX71" fmla="*/ 248090 w 475981"/>
              <a:gd name="connsiteY71" fmla="*/ 145877 h 1437422"/>
              <a:gd name="connsiteX72" fmla="*/ 258764 w 475981"/>
              <a:gd name="connsiteY72" fmla="*/ 135203 h 1437422"/>
              <a:gd name="connsiteX73" fmla="*/ 262322 w 475981"/>
              <a:gd name="connsiteY73" fmla="*/ 124529 h 1437422"/>
              <a:gd name="connsiteX74" fmla="*/ 283670 w 475981"/>
              <a:gd name="connsiteY74" fmla="*/ 113855 h 1437422"/>
              <a:gd name="connsiteX75" fmla="*/ 297902 w 475981"/>
              <a:gd name="connsiteY75" fmla="*/ 99623 h 1437422"/>
              <a:gd name="connsiteX76" fmla="*/ 305017 w 475981"/>
              <a:gd name="connsiteY76" fmla="*/ 88949 h 1437422"/>
              <a:gd name="connsiteX77" fmla="*/ 329923 w 475981"/>
              <a:gd name="connsiteY77" fmla="*/ 78275 h 1437422"/>
              <a:gd name="connsiteX78" fmla="*/ 340597 w 475981"/>
              <a:gd name="connsiteY78" fmla="*/ 71159 h 1437422"/>
              <a:gd name="connsiteX79" fmla="*/ 351271 w 475981"/>
              <a:gd name="connsiteY79" fmla="*/ 67601 h 1437422"/>
              <a:gd name="connsiteX80" fmla="*/ 461568 w 475981"/>
              <a:gd name="connsiteY80" fmla="*/ 60485 h 1437422"/>
              <a:gd name="connsiteX81" fmla="*/ 472242 w 475981"/>
              <a:gd name="connsiteY81" fmla="*/ 56927 h 1437422"/>
              <a:gd name="connsiteX82" fmla="*/ 461568 w 475981"/>
              <a:gd name="connsiteY82" fmla="*/ 10674 h 1437422"/>
              <a:gd name="connsiteX83" fmla="*/ 461568 w 475981"/>
              <a:gd name="connsiteY83" fmla="*/ 0 h 143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5981" h="1437422">
                <a:moveTo>
                  <a:pt x="308575" y="1437422"/>
                </a:moveTo>
                <a:lnTo>
                  <a:pt x="308575" y="1437422"/>
                </a:lnTo>
                <a:cubicBezTo>
                  <a:pt x="318063" y="1430306"/>
                  <a:pt x="328653" y="1424461"/>
                  <a:pt x="337039" y="1416075"/>
                </a:cubicBezTo>
                <a:cubicBezTo>
                  <a:pt x="356016" y="1397099"/>
                  <a:pt x="322806" y="1411331"/>
                  <a:pt x="351271" y="1401843"/>
                </a:cubicBezTo>
                <a:cubicBezTo>
                  <a:pt x="354829" y="1398285"/>
                  <a:pt x="358079" y="1394390"/>
                  <a:pt x="361945" y="1391169"/>
                </a:cubicBezTo>
                <a:cubicBezTo>
                  <a:pt x="391666" y="1366401"/>
                  <a:pt x="352109" y="1404563"/>
                  <a:pt x="383293" y="1373379"/>
                </a:cubicBezTo>
                <a:cubicBezTo>
                  <a:pt x="389154" y="1355796"/>
                  <a:pt x="391023" y="1351661"/>
                  <a:pt x="393967" y="1327125"/>
                </a:cubicBezTo>
                <a:cubicBezTo>
                  <a:pt x="396091" y="1309423"/>
                  <a:pt x="396339" y="1291545"/>
                  <a:pt x="397525" y="1273755"/>
                </a:cubicBezTo>
                <a:cubicBezTo>
                  <a:pt x="395153" y="1253593"/>
                  <a:pt x="395842" y="1232830"/>
                  <a:pt x="390409" y="1213270"/>
                </a:cubicBezTo>
                <a:cubicBezTo>
                  <a:pt x="389405" y="1209656"/>
                  <a:pt x="382387" y="1212364"/>
                  <a:pt x="379735" y="1209712"/>
                </a:cubicBezTo>
                <a:cubicBezTo>
                  <a:pt x="377083" y="1207060"/>
                  <a:pt x="377854" y="1202393"/>
                  <a:pt x="376177" y="1199038"/>
                </a:cubicBezTo>
                <a:cubicBezTo>
                  <a:pt x="374265" y="1195213"/>
                  <a:pt x="370973" y="1192189"/>
                  <a:pt x="369061" y="1188364"/>
                </a:cubicBezTo>
                <a:cubicBezTo>
                  <a:pt x="354330" y="1158903"/>
                  <a:pt x="378780" y="1197606"/>
                  <a:pt x="358387" y="1167016"/>
                </a:cubicBezTo>
                <a:cubicBezTo>
                  <a:pt x="357201" y="1159900"/>
                  <a:pt x="357110" y="1152512"/>
                  <a:pt x="354829" y="1145668"/>
                </a:cubicBezTo>
                <a:cubicBezTo>
                  <a:pt x="353477" y="1141611"/>
                  <a:pt x="349625" y="1138819"/>
                  <a:pt x="347713" y="1134994"/>
                </a:cubicBezTo>
                <a:cubicBezTo>
                  <a:pt x="346036" y="1131639"/>
                  <a:pt x="345341" y="1127878"/>
                  <a:pt x="344155" y="1124320"/>
                </a:cubicBezTo>
                <a:cubicBezTo>
                  <a:pt x="336641" y="1071721"/>
                  <a:pt x="346037" y="1123478"/>
                  <a:pt x="333481" y="1081625"/>
                </a:cubicBezTo>
                <a:cubicBezTo>
                  <a:pt x="331743" y="1075833"/>
                  <a:pt x="331514" y="1069669"/>
                  <a:pt x="329923" y="1063835"/>
                </a:cubicBezTo>
                <a:cubicBezTo>
                  <a:pt x="327949" y="1056598"/>
                  <a:pt x="325179" y="1049603"/>
                  <a:pt x="322807" y="1042487"/>
                </a:cubicBezTo>
                <a:cubicBezTo>
                  <a:pt x="321621" y="1009279"/>
                  <a:pt x="323641" y="975801"/>
                  <a:pt x="319249" y="942864"/>
                </a:cubicBezTo>
                <a:cubicBezTo>
                  <a:pt x="318684" y="938625"/>
                  <a:pt x="311313" y="939033"/>
                  <a:pt x="308575" y="935748"/>
                </a:cubicBezTo>
                <a:cubicBezTo>
                  <a:pt x="296694" y="921490"/>
                  <a:pt x="305320" y="924194"/>
                  <a:pt x="297902" y="910842"/>
                </a:cubicBezTo>
                <a:cubicBezTo>
                  <a:pt x="293749" y="903366"/>
                  <a:pt x="288414" y="896610"/>
                  <a:pt x="283670" y="889494"/>
                </a:cubicBezTo>
                <a:lnTo>
                  <a:pt x="276554" y="878820"/>
                </a:lnTo>
                <a:cubicBezTo>
                  <a:pt x="274257" y="869632"/>
                  <a:pt x="269817" y="850327"/>
                  <a:pt x="265880" y="843240"/>
                </a:cubicBezTo>
                <a:cubicBezTo>
                  <a:pt x="263436" y="838841"/>
                  <a:pt x="259393" y="835357"/>
                  <a:pt x="255206" y="832566"/>
                </a:cubicBezTo>
                <a:cubicBezTo>
                  <a:pt x="252085" y="830486"/>
                  <a:pt x="247887" y="830685"/>
                  <a:pt x="244532" y="829008"/>
                </a:cubicBezTo>
                <a:cubicBezTo>
                  <a:pt x="240707" y="827096"/>
                  <a:pt x="237416" y="824264"/>
                  <a:pt x="233858" y="821892"/>
                </a:cubicBezTo>
                <a:cubicBezTo>
                  <a:pt x="231486" y="818334"/>
                  <a:pt x="230368" y="813484"/>
                  <a:pt x="226742" y="811218"/>
                </a:cubicBezTo>
                <a:cubicBezTo>
                  <a:pt x="220381" y="807243"/>
                  <a:pt x="205394" y="804103"/>
                  <a:pt x="205394" y="804103"/>
                </a:cubicBezTo>
                <a:cubicBezTo>
                  <a:pt x="203022" y="800545"/>
                  <a:pt x="201016" y="796714"/>
                  <a:pt x="198278" y="793429"/>
                </a:cubicBezTo>
                <a:cubicBezTo>
                  <a:pt x="195057" y="789563"/>
                  <a:pt x="190395" y="786942"/>
                  <a:pt x="187604" y="782755"/>
                </a:cubicBezTo>
                <a:cubicBezTo>
                  <a:pt x="185524" y="779634"/>
                  <a:pt x="185867" y="775359"/>
                  <a:pt x="184046" y="772081"/>
                </a:cubicBezTo>
                <a:cubicBezTo>
                  <a:pt x="179893" y="764605"/>
                  <a:pt x="174558" y="757849"/>
                  <a:pt x="169814" y="750733"/>
                </a:cubicBezTo>
                <a:cubicBezTo>
                  <a:pt x="167442" y="747175"/>
                  <a:pt x="166755" y="741411"/>
                  <a:pt x="162698" y="740059"/>
                </a:cubicBezTo>
                <a:lnTo>
                  <a:pt x="152024" y="736501"/>
                </a:lnTo>
                <a:cubicBezTo>
                  <a:pt x="150838" y="727013"/>
                  <a:pt x="152349" y="716775"/>
                  <a:pt x="148466" y="708037"/>
                </a:cubicBezTo>
                <a:cubicBezTo>
                  <a:pt x="146943" y="704610"/>
                  <a:pt x="141479" y="705170"/>
                  <a:pt x="137793" y="704479"/>
                </a:cubicBezTo>
                <a:cubicBezTo>
                  <a:pt x="122461" y="701604"/>
                  <a:pt x="106957" y="699735"/>
                  <a:pt x="91539" y="697363"/>
                </a:cubicBezTo>
                <a:cubicBezTo>
                  <a:pt x="89167" y="692619"/>
                  <a:pt x="86512" y="688006"/>
                  <a:pt x="84423" y="683131"/>
                </a:cubicBezTo>
                <a:cubicBezTo>
                  <a:pt x="82946" y="679684"/>
                  <a:pt x="82542" y="675812"/>
                  <a:pt x="80865" y="672457"/>
                </a:cubicBezTo>
                <a:cubicBezTo>
                  <a:pt x="78953" y="668632"/>
                  <a:pt x="75661" y="665608"/>
                  <a:pt x="73749" y="661783"/>
                </a:cubicBezTo>
                <a:cubicBezTo>
                  <a:pt x="59018" y="632322"/>
                  <a:pt x="83469" y="671028"/>
                  <a:pt x="63075" y="640436"/>
                </a:cubicBezTo>
                <a:cubicBezTo>
                  <a:pt x="61889" y="635692"/>
                  <a:pt x="62572" y="630022"/>
                  <a:pt x="59517" y="626204"/>
                </a:cubicBezTo>
                <a:cubicBezTo>
                  <a:pt x="57174" y="623275"/>
                  <a:pt x="51495" y="625298"/>
                  <a:pt x="48843" y="622646"/>
                </a:cubicBezTo>
                <a:cubicBezTo>
                  <a:pt x="46191" y="619994"/>
                  <a:pt x="46471" y="615530"/>
                  <a:pt x="45285" y="611972"/>
                </a:cubicBezTo>
                <a:cubicBezTo>
                  <a:pt x="42913" y="579950"/>
                  <a:pt x="41262" y="547866"/>
                  <a:pt x="38169" y="515906"/>
                </a:cubicBezTo>
                <a:cubicBezTo>
                  <a:pt x="37698" y="511039"/>
                  <a:pt x="37037" y="505920"/>
                  <a:pt x="34611" y="501675"/>
                </a:cubicBezTo>
                <a:cubicBezTo>
                  <a:pt x="3144" y="446611"/>
                  <a:pt x="41829" y="530343"/>
                  <a:pt x="16821" y="480327"/>
                </a:cubicBezTo>
                <a:cubicBezTo>
                  <a:pt x="15144" y="476972"/>
                  <a:pt x="14580" y="473165"/>
                  <a:pt x="13263" y="469653"/>
                </a:cubicBezTo>
                <a:cubicBezTo>
                  <a:pt x="11020" y="463673"/>
                  <a:pt x="8519" y="457793"/>
                  <a:pt x="6147" y="451863"/>
                </a:cubicBezTo>
                <a:cubicBezTo>
                  <a:pt x="1639" y="415803"/>
                  <a:pt x="0" y="430519"/>
                  <a:pt x="9705" y="394935"/>
                </a:cubicBezTo>
                <a:cubicBezTo>
                  <a:pt x="10692" y="391317"/>
                  <a:pt x="10920" y="387190"/>
                  <a:pt x="13263" y="384261"/>
                </a:cubicBezTo>
                <a:cubicBezTo>
                  <a:pt x="15934" y="380922"/>
                  <a:pt x="20379" y="379517"/>
                  <a:pt x="23937" y="377145"/>
                </a:cubicBezTo>
                <a:cubicBezTo>
                  <a:pt x="26309" y="373587"/>
                  <a:pt x="29141" y="370296"/>
                  <a:pt x="31053" y="366471"/>
                </a:cubicBezTo>
                <a:cubicBezTo>
                  <a:pt x="32730" y="363116"/>
                  <a:pt x="31959" y="358449"/>
                  <a:pt x="34611" y="355797"/>
                </a:cubicBezTo>
                <a:cubicBezTo>
                  <a:pt x="37263" y="353145"/>
                  <a:pt x="41727" y="353425"/>
                  <a:pt x="45285" y="352239"/>
                </a:cubicBezTo>
                <a:cubicBezTo>
                  <a:pt x="52519" y="316072"/>
                  <a:pt x="41283" y="345479"/>
                  <a:pt x="59517" y="330892"/>
                </a:cubicBezTo>
                <a:cubicBezTo>
                  <a:pt x="92511" y="304496"/>
                  <a:pt x="44408" y="335327"/>
                  <a:pt x="70191" y="309544"/>
                </a:cubicBezTo>
                <a:cubicBezTo>
                  <a:pt x="72843" y="306892"/>
                  <a:pt x="77510" y="307663"/>
                  <a:pt x="80865" y="305986"/>
                </a:cubicBezTo>
                <a:cubicBezTo>
                  <a:pt x="84690" y="304074"/>
                  <a:pt x="87714" y="300782"/>
                  <a:pt x="91539" y="298870"/>
                </a:cubicBezTo>
                <a:cubicBezTo>
                  <a:pt x="121000" y="284139"/>
                  <a:pt x="82297" y="308589"/>
                  <a:pt x="112887" y="288196"/>
                </a:cubicBezTo>
                <a:cubicBezTo>
                  <a:pt x="120650" y="264907"/>
                  <a:pt x="109868" y="287765"/>
                  <a:pt x="127119" y="273964"/>
                </a:cubicBezTo>
                <a:cubicBezTo>
                  <a:pt x="149456" y="256094"/>
                  <a:pt x="115783" y="267903"/>
                  <a:pt x="148466" y="259732"/>
                </a:cubicBezTo>
                <a:cubicBezTo>
                  <a:pt x="152024" y="256174"/>
                  <a:pt x="155274" y="252279"/>
                  <a:pt x="159140" y="249058"/>
                </a:cubicBezTo>
                <a:cubicBezTo>
                  <a:pt x="162425" y="246320"/>
                  <a:pt x="167143" y="245281"/>
                  <a:pt x="169814" y="241942"/>
                </a:cubicBezTo>
                <a:cubicBezTo>
                  <a:pt x="172157" y="239013"/>
                  <a:pt x="171695" y="234623"/>
                  <a:pt x="173372" y="231268"/>
                </a:cubicBezTo>
                <a:cubicBezTo>
                  <a:pt x="179302" y="219408"/>
                  <a:pt x="180488" y="220594"/>
                  <a:pt x="191162" y="213478"/>
                </a:cubicBezTo>
                <a:cubicBezTo>
                  <a:pt x="198089" y="192697"/>
                  <a:pt x="189300" y="211782"/>
                  <a:pt x="205394" y="195689"/>
                </a:cubicBezTo>
                <a:cubicBezTo>
                  <a:pt x="221489" y="179595"/>
                  <a:pt x="202403" y="188384"/>
                  <a:pt x="223184" y="181457"/>
                </a:cubicBezTo>
                <a:cubicBezTo>
                  <a:pt x="231486" y="156551"/>
                  <a:pt x="223184" y="162481"/>
                  <a:pt x="240974" y="156551"/>
                </a:cubicBezTo>
                <a:cubicBezTo>
                  <a:pt x="243346" y="152993"/>
                  <a:pt x="245352" y="149162"/>
                  <a:pt x="248090" y="145877"/>
                </a:cubicBezTo>
                <a:cubicBezTo>
                  <a:pt x="251311" y="142011"/>
                  <a:pt x="255973" y="139390"/>
                  <a:pt x="258764" y="135203"/>
                </a:cubicBezTo>
                <a:cubicBezTo>
                  <a:pt x="260844" y="132082"/>
                  <a:pt x="259979" y="127458"/>
                  <a:pt x="262322" y="124529"/>
                </a:cubicBezTo>
                <a:cubicBezTo>
                  <a:pt x="267338" y="118259"/>
                  <a:pt x="276638" y="116199"/>
                  <a:pt x="283670" y="113855"/>
                </a:cubicBezTo>
                <a:cubicBezTo>
                  <a:pt x="291433" y="90565"/>
                  <a:pt x="280651" y="113425"/>
                  <a:pt x="297902" y="99623"/>
                </a:cubicBezTo>
                <a:cubicBezTo>
                  <a:pt x="301241" y="96952"/>
                  <a:pt x="301732" y="91687"/>
                  <a:pt x="305017" y="88949"/>
                </a:cubicBezTo>
                <a:cubicBezTo>
                  <a:pt x="316121" y="79695"/>
                  <a:pt x="318801" y="83836"/>
                  <a:pt x="329923" y="78275"/>
                </a:cubicBezTo>
                <a:cubicBezTo>
                  <a:pt x="333748" y="76363"/>
                  <a:pt x="336772" y="73071"/>
                  <a:pt x="340597" y="71159"/>
                </a:cubicBezTo>
                <a:cubicBezTo>
                  <a:pt x="343952" y="69482"/>
                  <a:pt x="347535" y="67931"/>
                  <a:pt x="351271" y="67601"/>
                </a:cubicBezTo>
                <a:cubicBezTo>
                  <a:pt x="387971" y="64363"/>
                  <a:pt x="424802" y="62857"/>
                  <a:pt x="461568" y="60485"/>
                </a:cubicBezTo>
                <a:cubicBezTo>
                  <a:pt x="465126" y="59299"/>
                  <a:pt x="471902" y="60662"/>
                  <a:pt x="472242" y="56927"/>
                </a:cubicBezTo>
                <a:cubicBezTo>
                  <a:pt x="475981" y="15794"/>
                  <a:pt x="465356" y="33404"/>
                  <a:pt x="461568" y="10674"/>
                </a:cubicBezTo>
                <a:cubicBezTo>
                  <a:pt x="460983" y="7164"/>
                  <a:pt x="461568" y="3558"/>
                  <a:pt x="461568" y="0"/>
                </a:cubicBez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748224" y="628022"/>
            <a:ext cx="4320791" cy="600246"/>
          </a:xfrm>
          <a:custGeom>
            <a:avLst/>
            <a:gdLst>
              <a:gd name="connsiteX0" fmla="*/ 0 w 4320791"/>
              <a:gd name="connsiteY0" fmla="*/ 195943 h 600246"/>
              <a:gd name="connsiteX1" fmla="*/ 0 w 4320791"/>
              <a:gd name="connsiteY1" fmla="*/ 195943 h 600246"/>
              <a:gd name="connsiteX2" fmla="*/ 35169 w 4320791"/>
              <a:gd name="connsiteY2" fmla="*/ 165798 h 600246"/>
              <a:gd name="connsiteX3" fmla="*/ 75363 w 4320791"/>
              <a:gd name="connsiteY3" fmla="*/ 155749 h 600246"/>
              <a:gd name="connsiteX4" fmla="*/ 95460 w 4320791"/>
              <a:gd name="connsiteY4" fmla="*/ 145701 h 600246"/>
              <a:gd name="connsiteX5" fmla="*/ 110532 w 4320791"/>
              <a:gd name="connsiteY5" fmla="*/ 140677 h 600246"/>
              <a:gd name="connsiteX6" fmla="*/ 125605 w 4320791"/>
              <a:gd name="connsiteY6" fmla="*/ 130629 h 600246"/>
              <a:gd name="connsiteX7" fmla="*/ 155750 w 4320791"/>
              <a:gd name="connsiteY7" fmla="*/ 125604 h 600246"/>
              <a:gd name="connsiteX8" fmla="*/ 185895 w 4320791"/>
              <a:gd name="connsiteY8" fmla="*/ 115556 h 600246"/>
              <a:gd name="connsiteX9" fmla="*/ 200967 w 4320791"/>
              <a:gd name="connsiteY9" fmla="*/ 120580 h 600246"/>
              <a:gd name="connsiteX10" fmla="*/ 211016 w 4320791"/>
              <a:gd name="connsiteY10" fmla="*/ 150725 h 600246"/>
              <a:gd name="connsiteX11" fmla="*/ 221064 w 4320791"/>
              <a:gd name="connsiteY11" fmla="*/ 160774 h 600246"/>
              <a:gd name="connsiteX12" fmla="*/ 236136 w 4320791"/>
              <a:gd name="connsiteY12" fmla="*/ 190919 h 600246"/>
              <a:gd name="connsiteX13" fmla="*/ 251209 w 4320791"/>
              <a:gd name="connsiteY13" fmla="*/ 216040 h 600246"/>
              <a:gd name="connsiteX14" fmla="*/ 256233 w 4320791"/>
              <a:gd name="connsiteY14" fmla="*/ 236136 h 600246"/>
              <a:gd name="connsiteX15" fmla="*/ 266281 w 4320791"/>
              <a:gd name="connsiteY15" fmla="*/ 251209 h 600246"/>
              <a:gd name="connsiteX16" fmla="*/ 271306 w 4320791"/>
              <a:gd name="connsiteY16" fmla="*/ 266281 h 600246"/>
              <a:gd name="connsiteX17" fmla="*/ 281354 w 4320791"/>
              <a:gd name="connsiteY17" fmla="*/ 286378 h 600246"/>
              <a:gd name="connsiteX18" fmla="*/ 301451 w 4320791"/>
              <a:gd name="connsiteY18" fmla="*/ 326571 h 600246"/>
              <a:gd name="connsiteX19" fmla="*/ 316523 w 4320791"/>
              <a:gd name="connsiteY19" fmla="*/ 336620 h 600246"/>
              <a:gd name="connsiteX20" fmla="*/ 331596 w 4320791"/>
              <a:gd name="connsiteY20" fmla="*/ 361741 h 600246"/>
              <a:gd name="connsiteX21" fmla="*/ 346668 w 4320791"/>
              <a:gd name="connsiteY21" fmla="*/ 366765 h 600246"/>
              <a:gd name="connsiteX22" fmla="*/ 351692 w 4320791"/>
              <a:gd name="connsiteY22" fmla="*/ 381837 h 600246"/>
              <a:gd name="connsiteX23" fmla="*/ 411983 w 4320791"/>
              <a:gd name="connsiteY23" fmla="*/ 396910 h 600246"/>
              <a:gd name="connsiteX24" fmla="*/ 442128 w 4320791"/>
              <a:gd name="connsiteY24" fmla="*/ 406958 h 600246"/>
              <a:gd name="connsiteX25" fmla="*/ 482321 w 4320791"/>
              <a:gd name="connsiteY25" fmla="*/ 406958 h 600246"/>
              <a:gd name="connsiteX26" fmla="*/ 542611 w 4320791"/>
              <a:gd name="connsiteY26" fmla="*/ 396910 h 600246"/>
              <a:gd name="connsiteX27" fmla="*/ 557684 w 4320791"/>
              <a:gd name="connsiteY27" fmla="*/ 386862 h 600246"/>
              <a:gd name="connsiteX28" fmla="*/ 653143 w 4320791"/>
              <a:gd name="connsiteY28" fmla="*/ 396910 h 600246"/>
              <a:gd name="connsiteX29" fmla="*/ 688312 w 4320791"/>
              <a:gd name="connsiteY29" fmla="*/ 411982 h 600246"/>
              <a:gd name="connsiteX30" fmla="*/ 708409 w 4320791"/>
              <a:gd name="connsiteY30" fmla="*/ 401934 h 600246"/>
              <a:gd name="connsiteX31" fmla="*/ 723481 w 4320791"/>
              <a:gd name="connsiteY31" fmla="*/ 396910 h 600246"/>
              <a:gd name="connsiteX32" fmla="*/ 778747 w 4320791"/>
              <a:gd name="connsiteY32" fmla="*/ 366765 h 600246"/>
              <a:gd name="connsiteX33" fmla="*/ 879231 w 4320791"/>
              <a:gd name="connsiteY33" fmla="*/ 351692 h 600246"/>
              <a:gd name="connsiteX34" fmla="*/ 894303 w 4320791"/>
              <a:gd name="connsiteY34" fmla="*/ 341644 h 600246"/>
              <a:gd name="connsiteX35" fmla="*/ 939521 w 4320791"/>
              <a:gd name="connsiteY35" fmla="*/ 331596 h 600246"/>
              <a:gd name="connsiteX36" fmla="*/ 964642 w 4320791"/>
              <a:gd name="connsiteY36" fmla="*/ 336620 h 600246"/>
              <a:gd name="connsiteX37" fmla="*/ 974690 w 4320791"/>
              <a:gd name="connsiteY37" fmla="*/ 356716 h 600246"/>
              <a:gd name="connsiteX38" fmla="*/ 1004835 w 4320791"/>
              <a:gd name="connsiteY38" fmla="*/ 381837 h 600246"/>
              <a:gd name="connsiteX39" fmla="*/ 1034980 w 4320791"/>
              <a:gd name="connsiteY39" fmla="*/ 406958 h 600246"/>
              <a:gd name="connsiteX40" fmla="*/ 1065125 w 4320791"/>
              <a:gd name="connsiteY40" fmla="*/ 427055 h 600246"/>
              <a:gd name="connsiteX41" fmla="*/ 1075174 w 4320791"/>
              <a:gd name="connsiteY41" fmla="*/ 437103 h 600246"/>
              <a:gd name="connsiteX42" fmla="*/ 1090246 w 4320791"/>
              <a:gd name="connsiteY42" fmla="*/ 442127 h 600246"/>
              <a:gd name="connsiteX43" fmla="*/ 1130440 w 4320791"/>
              <a:gd name="connsiteY43" fmla="*/ 462224 h 600246"/>
              <a:gd name="connsiteX44" fmla="*/ 1180681 w 4320791"/>
              <a:gd name="connsiteY44" fmla="*/ 477297 h 600246"/>
              <a:gd name="connsiteX45" fmla="*/ 1195754 w 4320791"/>
              <a:gd name="connsiteY45" fmla="*/ 487345 h 600246"/>
              <a:gd name="connsiteX46" fmla="*/ 1210827 w 4320791"/>
              <a:gd name="connsiteY46" fmla="*/ 502418 h 600246"/>
              <a:gd name="connsiteX47" fmla="*/ 1225899 w 4320791"/>
              <a:gd name="connsiteY47" fmla="*/ 507442 h 600246"/>
              <a:gd name="connsiteX48" fmla="*/ 1245996 w 4320791"/>
              <a:gd name="connsiteY48" fmla="*/ 532563 h 600246"/>
              <a:gd name="connsiteX49" fmla="*/ 1266092 w 4320791"/>
              <a:gd name="connsiteY49" fmla="*/ 537587 h 600246"/>
              <a:gd name="connsiteX50" fmla="*/ 1376624 w 4320791"/>
              <a:gd name="connsiteY50" fmla="*/ 522514 h 600246"/>
              <a:gd name="connsiteX51" fmla="*/ 1597688 w 4320791"/>
              <a:gd name="connsiteY51" fmla="*/ 537587 h 600246"/>
              <a:gd name="connsiteX52" fmla="*/ 1612761 w 4320791"/>
              <a:gd name="connsiteY52" fmla="*/ 552659 h 600246"/>
              <a:gd name="connsiteX53" fmla="*/ 1617785 w 4320791"/>
              <a:gd name="connsiteY53" fmla="*/ 567732 h 600246"/>
              <a:gd name="connsiteX54" fmla="*/ 1642906 w 4320791"/>
              <a:gd name="connsiteY54" fmla="*/ 572756 h 600246"/>
              <a:gd name="connsiteX55" fmla="*/ 1657978 w 4320791"/>
              <a:gd name="connsiteY55" fmla="*/ 582804 h 600246"/>
              <a:gd name="connsiteX56" fmla="*/ 1663002 w 4320791"/>
              <a:gd name="connsiteY56" fmla="*/ 597877 h 600246"/>
              <a:gd name="connsiteX57" fmla="*/ 1678075 w 4320791"/>
              <a:gd name="connsiteY57" fmla="*/ 592853 h 600246"/>
              <a:gd name="connsiteX58" fmla="*/ 1743389 w 4320791"/>
              <a:gd name="connsiteY58" fmla="*/ 587829 h 600246"/>
              <a:gd name="connsiteX59" fmla="*/ 1753438 w 4320791"/>
              <a:gd name="connsiteY59" fmla="*/ 562708 h 600246"/>
              <a:gd name="connsiteX60" fmla="*/ 1773534 w 4320791"/>
              <a:gd name="connsiteY60" fmla="*/ 557683 h 600246"/>
              <a:gd name="connsiteX61" fmla="*/ 1788607 w 4320791"/>
              <a:gd name="connsiteY61" fmla="*/ 552659 h 600246"/>
              <a:gd name="connsiteX62" fmla="*/ 1798655 w 4320791"/>
              <a:gd name="connsiteY62" fmla="*/ 537587 h 600246"/>
              <a:gd name="connsiteX63" fmla="*/ 1818752 w 4320791"/>
              <a:gd name="connsiteY63" fmla="*/ 512466 h 600246"/>
              <a:gd name="connsiteX64" fmla="*/ 1823776 w 4320791"/>
              <a:gd name="connsiteY64" fmla="*/ 497393 h 600246"/>
              <a:gd name="connsiteX65" fmla="*/ 1838849 w 4320791"/>
              <a:gd name="connsiteY65" fmla="*/ 492369 h 600246"/>
              <a:gd name="connsiteX66" fmla="*/ 1853921 w 4320791"/>
              <a:gd name="connsiteY66" fmla="*/ 482321 h 600246"/>
              <a:gd name="connsiteX67" fmla="*/ 1899139 w 4320791"/>
              <a:gd name="connsiteY67" fmla="*/ 467248 h 600246"/>
              <a:gd name="connsiteX68" fmla="*/ 1914211 w 4320791"/>
              <a:gd name="connsiteY68" fmla="*/ 462224 h 600246"/>
              <a:gd name="connsiteX69" fmla="*/ 1929284 w 4320791"/>
              <a:gd name="connsiteY69" fmla="*/ 472273 h 600246"/>
              <a:gd name="connsiteX70" fmla="*/ 1959429 w 4320791"/>
              <a:gd name="connsiteY70" fmla="*/ 487345 h 600246"/>
              <a:gd name="connsiteX71" fmla="*/ 1999622 w 4320791"/>
              <a:gd name="connsiteY71" fmla="*/ 467248 h 600246"/>
              <a:gd name="connsiteX72" fmla="*/ 2009671 w 4320791"/>
              <a:gd name="connsiteY72" fmla="*/ 442127 h 600246"/>
              <a:gd name="connsiteX73" fmla="*/ 2024743 w 4320791"/>
              <a:gd name="connsiteY73" fmla="*/ 411982 h 600246"/>
              <a:gd name="connsiteX74" fmla="*/ 2059912 w 4320791"/>
              <a:gd name="connsiteY74" fmla="*/ 396910 h 600246"/>
              <a:gd name="connsiteX75" fmla="*/ 2105130 w 4320791"/>
              <a:gd name="connsiteY75" fmla="*/ 411982 h 600246"/>
              <a:gd name="connsiteX76" fmla="*/ 2120202 w 4320791"/>
              <a:gd name="connsiteY76" fmla="*/ 422031 h 600246"/>
              <a:gd name="connsiteX77" fmla="*/ 2135275 w 4320791"/>
              <a:gd name="connsiteY77" fmla="*/ 427055 h 600246"/>
              <a:gd name="connsiteX78" fmla="*/ 2180492 w 4320791"/>
              <a:gd name="connsiteY78" fmla="*/ 442127 h 600246"/>
              <a:gd name="connsiteX79" fmla="*/ 2250831 w 4320791"/>
              <a:gd name="connsiteY79" fmla="*/ 432079 h 600246"/>
              <a:gd name="connsiteX80" fmla="*/ 2270928 w 4320791"/>
              <a:gd name="connsiteY80" fmla="*/ 427055 h 600246"/>
              <a:gd name="connsiteX81" fmla="*/ 2376435 w 4320791"/>
              <a:gd name="connsiteY81" fmla="*/ 417007 h 600246"/>
              <a:gd name="connsiteX82" fmla="*/ 2381460 w 4320791"/>
              <a:gd name="connsiteY82" fmla="*/ 361741 h 600246"/>
              <a:gd name="connsiteX83" fmla="*/ 2456822 w 4320791"/>
              <a:gd name="connsiteY83" fmla="*/ 351692 h 600246"/>
              <a:gd name="connsiteX84" fmla="*/ 2471895 w 4320791"/>
              <a:gd name="connsiteY84" fmla="*/ 346668 h 600246"/>
              <a:gd name="connsiteX85" fmla="*/ 2486967 w 4320791"/>
              <a:gd name="connsiteY85" fmla="*/ 336620 h 600246"/>
              <a:gd name="connsiteX86" fmla="*/ 2517112 w 4320791"/>
              <a:gd name="connsiteY86" fmla="*/ 326571 h 600246"/>
              <a:gd name="connsiteX87" fmla="*/ 2527161 w 4320791"/>
              <a:gd name="connsiteY87" fmla="*/ 316523 h 600246"/>
              <a:gd name="connsiteX88" fmla="*/ 2537209 w 4320791"/>
              <a:gd name="connsiteY88" fmla="*/ 301451 h 600246"/>
              <a:gd name="connsiteX89" fmla="*/ 2552281 w 4320791"/>
              <a:gd name="connsiteY89" fmla="*/ 296426 h 600246"/>
              <a:gd name="connsiteX90" fmla="*/ 2567354 w 4320791"/>
              <a:gd name="connsiteY90" fmla="*/ 271305 h 600246"/>
              <a:gd name="connsiteX91" fmla="*/ 2582427 w 4320791"/>
              <a:gd name="connsiteY91" fmla="*/ 266281 h 600246"/>
              <a:gd name="connsiteX92" fmla="*/ 2607547 w 4320791"/>
              <a:gd name="connsiteY92" fmla="*/ 241160 h 600246"/>
              <a:gd name="connsiteX93" fmla="*/ 2622620 w 4320791"/>
              <a:gd name="connsiteY93" fmla="*/ 231112 h 600246"/>
              <a:gd name="connsiteX94" fmla="*/ 2632668 w 4320791"/>
              <a:gd name="connsiteY94" fmla="*/ 200967 h 600246"/>
              <a:gd name="connsiteX95" fmla="*/ 2662813 w 4320791"/>
              <a:gd name="connsiteY95" fmla="*/ 185894 h 600246"/>
              <a:gd name="connsiteX96" fmla="*/ 2677886 w 4320791"/>
              <a:gd name="connsiteY96" fmla="*/ 110532 h 600246"/>
              <a:gd name="connsiteX97" fmla="*/ 2682910 w 4320791"/>
              <a:gd name="connsiteY97" fmla="*/ 95459 h 600246"/>
              <a:gd name="connsiteX98" fmla="*/ 2697983 w 4320791"/>
              <a:gd name="connsiteY98" fmla="*/ 90435 h 600246"/>
              <a:gd name="connsiteX99" fmla="*/ 2813539 w 4320791"/>
              <a:gd name="connsiteY99" fmla="*/ 100483 h 600246"/>
              <a:gd name="connsiteX100" fmla="*/ 2858756 w 4320791"/>
              <a:gd name="connsiteY100" fmla="*/ 105508 h 600246"/>
              <a:gd name="connsiteX101" fmla="*/ 2873829 w 4320791"/>
              <a:gd name="connsiteY101" fmla="*/ 115556 h 600246"/>
              <a:gd name="connsiteX102" fmla="*/ 2888901 w 4320791"/>
              <a:gd name="connsiteY102" fmla="*/ 120580 h 600246"/>
              <a:gd name="connsiteX103" fmla="*/ 2903974 w 4320791"/>
              <a:gd name="connsiteY103" fmla="*/ 130629 h 600246"/>
              <a:gd name="connsiteX104" fmla="*/ 3064747 w 4320791"/>
              <a:gd name="connsiteY104" fmla="*/ 125604 h 600246"/>
              <a:gd name="connsiteX105" fmla="*/ 3079820 w 4320791"/>
              <a:gd name="connsiteY105" fmla="*/ 110532 h 600246"/>
              <a:gd name="connsiteX106" fmla="*/ 3094892 w 4320791"/>
              <a:gd name="connsiteY106" fmla="*/ 105508 h 600246"/>
              <a:gd name="connsiteX107" fmla="*/ 3130062 w 4320791"/>
              <a:gd name="connsiteY107" fmla="*/ 90435 h 600246"/>
              <a:gd name="connsiteX108" fmla="*/ 3145134 w 4320791"/>
              <a:gd name="connsiteY108" fmla="*/ 80387 h 600246"/>
              <a:gd name="connsiteX109" fmla="*/ 3190352 w 4320791"/>
              <a:gd name="connsiteY109" fmla="*/ 70338 h 600246"/>
              <a:gd name="connsiteX110" fmla="*/ 3205424 w 4320791"/>
              <a:gd name="connsiteY110" fmla="*/ 60290 h 600246"/>
              <a:gd name="connsiteX111" fmla="*/ 3336053 w 4320791"/>
              <a:gd name="connsiteY111" fmla="*/ 50242 h 600246"/>
              <a:gd name="connsiteX112" fmla="*/ 3516923 w 4320791"/>
              <a:gd name="connsiteY112" fmla="*/ 70338 h 600246"/>
              <a:gd name="connsiteX113" fmla="*/ 3612383 w 4320791"/>
              <a:gd name="connsiteY113" fmla="*/ 60290 h 600246"/>
              <a:gd name="connsiteX114" fmla="*/ 3692769 w 4320791"/>
              <a:gd name="connsiteY114" fmla="*/ 0 h 600246"/>
              <a:gd name="connsiteX115" fmla="*/ 3888712 w 4320791"/>
              <a:gd name="connsiteY115" fmla="*/ 20097 h 600246"/>
              <a:gd name="connsiteX116" fmla="*/ 4054510 w 4320791"/>
              <a:gd name="connsiteY116" fmla="*/ 80387 h 600246"/>
              <a:gd name="connsiteX117" fmla="*/ 4195187 w 4320791"/>
              <a:gd name="connsiteY117" fmla="*/ 90435 h 600246"/>
              <a:gd name="connsiteX118" fmla="*/ 4320791 w 4320791"/>
              <a:gd name="connsiteY118" fmla="*/ 165798 h 60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320791" h="600246">
                <a:moveTo>
                  <a:pt x="0" y="195943"/>
                </a:moveTo>
                <a:lnTo>
                  <a:pt x="0" y="195943"/>
                </a:lnTo>
                <a:cubicBezTo>
                  <a:pt x="11723" y="185895"/>
                  <a:pt x="22520" y="174652"/>
                  <a:pt x="35169" y="165798"/>
                </a:cubicBezTo>
                <a:cubicBezTo>
                  <a:pt x="41347" y="161474"/>
                  <a:pt x="72455" y="156331"/>
                  <a:pt x="75363" y="155749"/>
                </a:cubicBezTo>
                <a:cubicBezTo>
                  <a:pt x="82062" y="152400"/>
                  <a:pt x="88576" y="148651"/>
                  <a:pt x="95460" y="145701"/>
                </a:cubicBezTo>
                <a:cubicBezTo>
                  <a:pt x="100328" y="143615"/>
                  <a:pt x="105795" y="143045"/>
                  <a:pt x="110532" y="140677"/>
                </a:cubicBezTo>
                <a:cubicBezTo>
                  <a:pt x="115933" y="137977"/>
                  <a:pt x="119877" y="132539"/>
                  <a:pt x="125605" y="130629"/>
                </a:cubicBezTo>
                <a:cubicBezTo>
                  <a:pt x="135269" y="127408"/>
                  <a:pt x="145867" y="128075"/>
                  <a:pt x="155750" y="125604"/>
                </a:cubicBezTo>
                <a:cubicBezTo>
                  <a:pt x="166026" y="123035"/>
                  <a:pt x="175847" y="118905"/>
                  <a:pt x="185895" y="115556"/>
                </a:cubicBezTo>
                <a:cubicBezTo>
                  <a:pt x="190919" y="117231"/>
                  <a:pt x="197889" y="116271"/>
                  <a:pt x="200967" y="120580"/>
                </a:cubicBezTo>
                <a:cubicBezTo>
                  <a:pt x="207123" y="129199"/>
                  <a:pt x="203527" y="143235"/>
                  <a:pt x="211016" y="150725"/>
                </a:cubicBezTo>
                <a:lnTo>
                  <a:pt x="221064" y="160774"/>
                </a:lnTo>
                <a:cubicBezTo>
                  <a:pt x="233689" y="198650"/>
                  <a:pt x="216660" y="151969"/>
                  <a:pt x="236136" y="190919"/>
                </a:cubicBezTo>
                <a:cubicBezTo>
                  <a:pt x="249180" y="217006"/>
                  <a:pt x="231584" y="196413"/>
                  <a:pt x="251209" y="216040"/>
                </a:cubicBezTo>
                <a:cubicBezTo>
                  <a:pt x="252884" y="222739"/>
                  <a:pt x="253513" y="229789"/>
                  <a:pt x="256233" y="236136"/>
                </a:cubicBezTo>
                <a:cubicBezTo>
                  <a:pt x="258612" y="241686"/>
                  <a:pt x="263580" y="245808"/>
                  <a:pt x="266281" y="251209"/>
                </a:cubicBezTo>
                <a:cubicBezTo>
                  <a:pt x="268649" y="255946"/>
                  <a:pt x="269220" y="261413"/>
                  <a:pt x="271306" y="266281"/>
                </a:cubicBezTo>
                <a:cubicBezTo>
                  <a:pt x="274256" y="273165"/>
                  <a:pt x="278573" y="279424"/>
                  <a:pt x="281354" y="286378"/>
                </a:cubicBezTo>
                <a:cubicBezTo>
                  <a:pt x="291684" y="312205"/>
                  <a:pt x="284456" y="312975"/>
                  <a:pt x="301451" y="326571"/>
                </a:cubicBezTo>
                <a:cubicBezTo>
                  <a:pt x="306166" y="330343"/>
                  <a:pt x="311499" y="333270"/>
                  <a:pt x="316523" y="336620"/>
                </a:cubicBezTo>
                <a:cubicBezTo>
                  <a:pt x="320475" y="348476"/>
                  <a:pt x="320101" y="354844"/>
                  <a:pt x="331596" y="361741"/>
                </a:cubicBezTo>
                <a:cubicBezTo>
                  <a:pt x="336137" y="364466"/>
                  <a:pt x="341644" y="365090"/>
                  <a:pt x="346668" y="366765"/>
                </a:cubicBezTo>
                <a:cubicBezTo>
                  <a:pt x="348343" y="371789"/>
                  <a:pt x="347383" y="378759"/>
                  <a:pt x="351692" y="381837"/>
                </a:cubicBezTo>
                <a:cubicBezTo>
                  <a:pt x="366415" y="392353"/>
                  <a:pt x="395517" y="392794"/>
                  <a:pt x="411983" y="396910"/>
                </a:cubicBezTo>
                <a:cubicBezTo>
                  <a:pt x="422259" y="399479"/>
                  <a:pt x="432080" y="403609"/>
                  <a:pt x="442128" y="406958"/>
                </a:cubicBezTo>
                <a:cubicBezTo>
                  <a:pt x="488061" y="383991"/>
                  <a:pt x="436386" y="403130"/>
                  <a:pt x="482321" y="406958"/>
                </a:cubicBezTo>
                <a:cubicBezTo>
                  <a:pt x="499962" y="408428"/>
                  <a:pt x="524453" y="401449"/>
                  <a:pt x="542611" y="396910"/>
                </a:cubicBezTo>
                <a:cubicBezTo>
                  <a:pt x="547635" y="393561"/>
                  <a:pt x="551657" y="387239"/>
                  <a:pt x="557684" y="386862"/>
                </a:cubicBezTo>
                <a:cubicBezTo>
                  <a:pt x="587239" y="385015"/>
                  <a:pt x="622880" y="391866"/>
                  <a:pt x="653143" y="396910"/>
                </a:cubicBezTo>
                <a:cubicBezTo>
                  <a:pt x="663209" y="403620"/>
                  <a:pt x="674653" y="413689"/>
                  <a:pt x="688312" y="411982"/>
                </a:cubicBezTo>
                <a:cubicBezTo>
                  <a:pt x="695744" y="411053"/>
                  <a:pt x="701525" y="404884"/>
                  <a:pt x="708409" y="401934"/>
                </a:cubicBezTo>
                <a:cubicBezTo>
                  <a:pt x="713277" y="399848"/>
                  <a:pt x="718457" y="398585"/>
                  <a:pt x="723481" y="396910"/>
                </a:cubicBezTo>
                <a:cubicBezTo>
                  <a:pt x="755805" y="364586"/>
                  <a:pt x="736921" y="373736"/>
                  <a:pt x="778747" y="366765"/>
                </a:cubicBezTo>
                <a:cubicBezTo>
                  <a:pt x="811665" y="333847"/>
                  <a:pt x="774374" y="366671"/>
                  <a:pt x="879231" y="351692"/>
                </a:cubicBezTo>
                <a:cubicBezTo>
                  <a:pt x="885208" y="350838"/>
                  <a:pt x="888753" y="344022"/>
                  <a:pt x="894303" y="341644"/>
                </a:cubicBezTo>
                <a:cubicBezTo>
                  <a:pt x="900511" y="338983"/>
                  <a:pt x="935051" y="332490"/>
                  <a:pt x="939521" y="331596"/>
                </a:cubicBezTo>
                <a:cubicBezTo>
                  <a:pt x="947895" y="333271"/>
                  <a:pt x="957693" y="331657"/>
                  <a:pt x="964642" y="336620"/>
                </a:cubicBezTo>
                <a:cubicBezTo>
                  <a:pt x="970736" y="340973"/>
                  <a:pt x="970337" y="350622"/>
                  <a:pt x="974690" y="356716"/>
                </a:cubicBezTo>
                <a:cubicBezTo>
                  <a:pt x="987642" y="374849"/>
                  <a:pt x="989281" y="368875"/>
                  <a:pt x="1004835" y="381837"/>
                </a:cubicBezTo>
                <a:cubicBezTo>
                  <a:pt x="1043519" y="414074"/>
                  <a:pt x="997560" y="382011"/>
                  <a:pt x="1034980" y="406958"/>
                </a:cubicBezTo>
                <a:cubicBezTo>
                  <a:pt x="1044377" y="435145"/>
                  <a:pt x="1032117" y="412909"/>
                  <a:pt x="1065125" y="427055"/>
                </a:cubicBezTo>
                <a:cubicBezTo>
                  <a:pt x="1069479" y="428921"/>
                  <a:pt x="1071112" y="434666"/>
                  <a:pt x="1075174" y="437103"/>
                </a:cubicBezTo>
                <a:cubicBezTo>
                  <a:pt x="1079715" y="439828"/>
                  <a:pt x="1085222" y="440452"/>
                  <a:pt x="1090246" y="442127"/>
                </a:cubicBezTo>
                <a:cubicBezTo>
                  <a:pt x="1107315" y="459196"/>
                  <a:pt x="1096850" y="451727"/>
                  <a:pt x="1130440" y="462224"/>
                </a:cubicBezTo>
                <a:cubicBezTo>
                  <a:pt x="1147129" y="467439"/>
                  <a:pt x="1180681" y="477297"/>
                  <a:pt x="1180681" y="477297"/>
                </a:cubicBezTo>
                <a:cubicBezTo>
                  <a:pt x="1185705" y="480646"/>
                  <a:pt x="1191115" y="483479"/>
                  <a:pt x="1195754" y="487345"/>
                </a:cubicBezTo>
                <a:cubicBezTo>
                  <a:pt x="1201213" y="491894"/>
                  <a:pt x="1204915" y="498477"/>
                  <a:pt x="1210827" y="502418"/>
                </a:cubicBezTo>
                <a:cubicBezTo>
                  <a:pt x="1215233" y="505356"/>
                  <a:pt x="1220875" y="505767"/>
                  <a:pt x="1225899" y="507442"/>
                </a:cubicBezTo>
                <a:cubicBezTo>
                  <a:pt x="1229449" y="512768"/>
                  <a:pt x="1238837" y="528983"/>
                  <a:pt x="1245996" y="532563"/>
                </a:cubicBezTo>
                <a:cubicBezTo>
                  <a:pt x="1252172" y="535651"/>
                  <a:pt x="1259393" y="535912"/>
                  <a:pt x="1266092" y="537587"/>
                </a:cubicBezTo>
                <a:cubicBezTo>
                  <a:pt x="1302936" y="532563"/>
                  <a:pt x="1339557" y="519548"/>
                  <a:pt x="1376624" y="522514"/>
                </a:cubicBezTo>
                <a:cubicBezTo>
                  <a:pt x="1533991" y="535104"/>
                  <a:pt x="1460285" y="530355"/>
                  <a:pt x="1597688" y="537587"/>
                </a:cubicBezTo>
                <a:cubicBezTo>
                  <a:pt x="1602712" y="542611"/>
                  <a:pt x="1608820" y="546747"/>
                  <a:pt x="1612761" y="552659"/>
                </a:cubicBezTo>
                <a:cubicBezTo>
                  <a:pt x="1615699" y="557066"/>
                  <a:pt x="1613378" y="564794"/>
                  <a:pt x="1617785" y="567732"/>
                </a:cubicBezTo>
                <a:cubicBezTo>
                  <a:pt x="1624890" y="572469"/>
                  <a:pt x="1634532" y="571081"/>
                  <a:pt x="1642906" y="572756"/>
                </a:cubicBezTo>
                <a:cubicBezTo>
                  <a:pt x="1647930" y="576105"/>
                  <a:pt x="1654206" y="578089"/>
                  <a:pt x="1657978" y="582804"/>
                </a:cubicBezTo>
                <a:cubicBezTo>
                  <a:pt x="1661286" y="586940"/>
                  <a:pt x="1658265" y="595508"/>
                  <a:pt x="1663002" y="597877"/>
                </a:cubicBezTo>
                <a:cubicBezTo>
                  <a:pt x="1667739" y="600246"/>
                  <a:pt x="1672820" y="593510"/>
                  <a:pt x="1678075" y="592853"/>
                </a:cubicBezTo>
                <a:cubicBezTo>
                  <a:pt x="1699742" y="590145"/>
                  <a:pt x="1721618" y="589504"/>
                  <a:pt x="1743389" y="587829"/>
                </a:cubicBezTo>
                <a:cubicBezTo>
                  <a:pt x="1746739" y="579455"/>
                  <a:pt x="1747061" y="569085"/>
                  <a:pt x="1753438" y="562708"/>
                </a:cubicBezTo>
                <a:cubicBezTo>
                  <a:pt x="1758320" y="557825"/>
                  <a:pt x="1766895" y="559580"/>
                  <a:pt x="1773534" y="557683"/>
                </a:cubicBezTo>
                <a:cubicBezTo>
                  <a:pt x="1778626" y="556228"/>
                  <a:pt x="1783583" y="554334"/>
                  <a:pt x="1788607" y="552659"/>
                </a:cubicBezTo>
                <a:cubicBezTo>
                  <a:pt x="1791956" y="547635"/>
                  <a:pt x="1794883" y="542302"/>
                  <a:pt x="1798655" y="537587"/>
                </a:cubicBezTo>
                <a:cubicBezTo>
                  <a:pt x="1827299" y="501781"/>
                  <a:pt x="1787813" y="558869"/>
                  <a:pt x="1818752" y="512466"/>
                </a:cubicBezTo>
                <a:cubicBezTo>
                  <a:pt x="1820427" y="507442"/>
                  <a:pt x="1820031" y="501138"/>
                  <a:pt x="1823776" y="497393"/>
                </a:cubicBezTo>
                <a:cubicBezTo>
                  <a:pt x="1827521" y="493648"/>
                  <a:pt x="1834112" y="494737"/>
                  <a:pt x="1838849" y="492369"/>
                </a:cubicBezTo>
                <a:cubicBezTo>
                  <a:pt x="1844250" y="489669"/>
                  <a:pt x="1848347" y="484643"/>
                  <a:pt x="1853921" y="482321"/>
                </a:cubicBezTo>
                <a:cubicBezTo>
                  <a:pt x="1868587" y="476210"/>
                  <a:pt x="1884066" y="472272"/>
                  <a:pt x="1899139" y="467248"/>
                </a:cubicBezTo>
                <a:lnTo>
                  <a:pt x="1914211" y="462224"/>
                </a:lnTo>
                <a:cubicBezTo>
                  <a:pt x="1919235" y="465574"/>
                  <a:pt x="1923883" y="469572"/>
                  <a:pt x="1929284" y="472273"/>
                </a:cubicBezTo>
                <a:cubicBezTo>
                  <a:pt x="1970895" y="493079"/>
                  <a:pt x="1916221" y="458542"/>
                  <a:pt x="1959429" y="487345"/>
                </a:cubicBezTo>
                <a:cubicBezTo>
                  <a:pt x="1972827" y="480646"/>
                  <a:pt x="1994059" y="481156"/>
                  <a:pt x="1999622" y="467248"/>
                </a:cubicBezTo>
                <a:cubicBezTo>
                  <a:pt x="2002972" y="458874"/>
                  <a:pt x="2006504" y="450572"/>
                  <a:pt x="2009671" y="442127"/>
                </a:cubicBezTo>
                <a:cubicBezTo>
                  <a:pt x="2013724" y="431321"/>
                  <a:pt x="2015043" y="420066"/>
                  <a:pt x="2024743" y="411982"/>
                </a:cubicBezTo>
                <a:cubicBezTo>
                  <a:pt x="2033020" y="405085"/>
                  <a:pt x="2049442" y="400400"/>
                  <a:pt x="2059912" y="396910"/>
                </a:cubicBezTo>
                <a:cubicBezTo>
                  <a:pt x="2127529" y="430717"/>
                  <a:pt x="2027193" y="382754"/>
                  <a:pt x="2105130" y="411982"/>
                </a:cubicBezTo>
                <a:cubicBezTo>
                  <a:pt x="2110784" y="414102"/>
                  <a:pt x="2114801" y="419331"/>
                  <a:pt x="2120202" y="422031"/>
                </a:cubicBezTo>
                <a:cubicBezTo>
                  <a:pt x="2124939" y="424400"/>
                  <a:pt x="2130407" y="424969"/>
                  <a:pt x="2135275" y="427055"/>
                </a:cubicBezTo>
                <a:cubicBezTo>
                  <a:pt x="2171678" y="442655"/>
                  <a:pt x="2138145" y="433658"/>
                  <a:pt x="2180492" y="442127"/>
                </a:cubicBezTo>
                <a:cubicBezTo>
                  <a:pt x="2203938" y="438778"/>
                  <a:pt x="2227469" y="435973"/>
                  <a:pt x="2250831" y="432079"/>
                </a:cubicBezTo>
                <a:cubicBezTo>
                  <a:pt x="2257642" y="430944"/>
                  <a:pt x="2264072" y="427878"/>
                  <a:pt x="2270928" y="427055"/>
                </a:cubicBezTo>
                <a:cubicBezTo>
                  <a:pt x="2306004" y="422846"/>
                  <a:pt x="2341266" y="420356"/>
                  <a:pt x="2376435" y="417007"/>
                </a:cubicBezTo>
                <a:cubicBezTo>
                  <a:pt x="2378110" y="398585"/>
                  <a:pt x="2367103" y="373406"/>
                  <a:pt x="2381460" y="361741"/>
                </a:cubicBezTo>
                <a:cubicBezTo>
                  <a:pt x="2401129" y="345760"/>
                  <a:pt x="2431824" y="355858"/>
                  <a:pt x="2456822" y="351692"/>
                </a:cubicBezTo>
                <a:cubicBezTo>
                  <a:pt x="2462046" y="350821"/>
                  <a:pt x="2466871" y="348343"/>
                  <a:pt x="2471895" y="346668"/>
                </a:cubicBezTo>
                <a:cubicBezTo>
                  <a:pt x="2476919" y="343319"/>
                  <a:pt x="2481449" y="339072"/>
                  <a:pt x="2486967" y="336620"/>
                </a:cubicBezTo>
                <a:cubicBezTo>
                  <a:pt x="2496646" y="332318"/>
                  <a:pt x="2517112" y="326571"/>
                  <a:pt x="2517112" y="326571"/>
                </a:cubicBezTo>
                <a:cubicBezTo>
                  <a:pt x="2520462" y="323222"/>
                  <a:pt x="2524202" y="320222"/>
                  <a:pt x="2527161" y="316523"/>
                </a:cubicBezTo>
                <a:cubicBezTo>
                  <a:pt x="2530933" y="311808"/>
                  <a:pt x="2532494" y="305223"/>
                  <a:pt x="2537209" y="301451"/>
                </a:cubicBezTo>
                <a:cubicBezTo>
                  <a:pt x="2541344" y="298143"/>
                  <a:pt x="2547257" y="298101"/>
                  <a:pt x="2552281" y="296426"/>
                </a:cubicBezTo>
                <a:cubicBezTo>
                  <a:pt x="2556233" y="284572"/>
                  <a:pt x="2555861" y="278201"/>
                  <a:pt x="2567354" y="271305"/>
                </a:cubicBezTo>
                <a:cubicBezTo>
                  <a:pt x="2571895" y="268580"/>
                  <a:pt x="2577403" y="267956"/>
                  <a:pt x="2582427" y="266281"/>
                </a:cubicBezTo>
                <a:cubicBezTo>
                  <a:pt x="2622622" y="239484"/>
                  <a:pt x="2574050" y="274657"/>
                  <a:pt x="2607547" y="241160"/>
                </a:cubicBezTo>
                <a:cubicBezTo>
                  <a:pt x="2611817" y="236890"/>
                  <a:pt x="2617596" y="234461"/>
                  <a:pt x="2622620" y="231112"/>
                </a:cubicBezTo>
                <a:cubicBezTo>
                  <a:pt x="2625969" y="221064"/>
                  <a:pt x="2627054" y="209949"/>
                  <a:pt x="2632668" y="200967"/>
                </a:cubicBezTo>
                <a:cubicBezTo>
                  <a:pt x="2637793" y="192767"/>
                  <a:pt x="2654602" y="188631"/>
                  <a:pt x="2662813" y="185894"/>
                </a:cubicBezTo>
                <a:cubicBezTo>
                  <a:pt x="2667837" y="160773"/>
                  <a:pt x="2669785" y="134836"/>
                  <a:pt x="2677886" y="110532"/>
                </a:cubicBezTo>
                <a:cubicBezTo>
                  <a:pt x="2679561" y="105508"/>
                  <a:pt x="2679165" y="99204"/>
                  <a:pt x="2682910" y="95459"/>
                </a:cubicBezTo>
                <a:cubicBezTo>
                  <a:pt x="2686655" y="91714"/>
                  <a:pt x="2692959" y="92110"/>
                  <a:pt x="2697983" y="90435"/>
                </a:cubicBezTo>
                <a:lnTo>
                  <a:pt x="2813539" y="100483"/>
                </a:lnTo>
                <a:cubicBezTo>
                  <a:pt x="2828638" y="101899"/>
                  <a:pt x="2844044" y="101830"/>
                  <a:pt x="2858756" y="105508"/>
                </a:cubicBezTo>
                <a:cubicBezTo>
                  <a:pt x="2864614" y="106973"/>
                  <a:pt x="2868428" y="112856"/>
                  <a:pt x="2873829" y="115556"/>
                </a:cubicBezTo>
                <a:cubicBezTo>
                  <a:pt x="2878566" y="117924"/>
                  <a:pt x="2883877" y="118905"/>
                  <a:pt x="2888901" y="120580"/>
                </a:cubicBezTo>
                <a:cubicBezTo>
                  <a:pt x="2893925" y="123930"/>
                  <a:pt x="2897991" y="129813"/>
                  <a:pt x="2903974" y="130629"/>
                </a:cubicBezTo>
                <a:cubicBezTo>
                  <a:pt x="2987541" y="142025"/>
                  <a:pt x="2991368" y="136894"/>
                  <a:pt x="3064747" y="125604"/>
                </a:cubicBezTo>
                <a:cubicBezTo>
                  <a:pt x="3069771" y="120580"/>
                  <a:pt x="3073908" y="114473"/>
                  <a:pt x="3079820" y="110532"/>
                </a:cubicBezTo>
                <a:cubicBezTo>
                  <a:pt x="3084226" y="107595"/>
                  <a:pt x="3090024" y="107594"/>
                  <a:pt x="3094892" y="105508"/>
                </a:cubicBezTo>
                <a:cubicBezTo>
                  <a:pt x="3138346" y="86884"/>
                  <a:pt x="3094717" y="102216"/>
                  <a:pt x="3130062" y="90435"/>
                </a:cubicBezTo>
                <a:cubicBezTo>
                  <a:pt x="3135086" y="87086"/>
                  <a:pt x="3139584" y="82765"/>
                  <a:pt x="3145134" y="80387"/>
                </a:cubicBezTo>
                <a:cubicBezTo>
                  <a:pt x="3151338" y="77728"/>
                  <a:pt x="3185887" y="71231"/>
                  <a:pt x="3190352" y="70338"/>
                </a:cubicBezTo>
                <a:lnTo>
                  <a:pt x="3205424" y="60290"/>
                </a:lnTo>
                <a:lnTo>
                  <a:pt x="3336053" y="50242"/>
                </a:lnTo>
                <a:lnTo>
                  <a:pt x="3516923" y="70338"/>
                </a:lnTo>
                <a:lnTo>
                  <a:pt x="3612383" y="60290"/>
                </a:lnTo>
                <a:lnTo>
                  <a:pt x="3692769" y="0"/>
                </a:lnTo>
                <a:lnTo>
                  <a:pt x="3888712" y="20097"/>
                </a:lnTo>
                <a:lnTo>
                  <a:pt x="4054510" y="80387"/>
                </a:lnTo>
                <a:lnTo>
                  <a:pt x="4195187" y="90435"/>
                </a:lnTo>
                <a:lnTo>
                  <a:pt x="4320791" y="165798"/>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16111" y="2026310"/>
            <a:ext cx="510507" cy="1532382"/>
          </a:xfrm>
          <a:custGeom>
            <a:avLst/>
            <a:gdLst>
              <a:gd name="connsiteX0" fmla="*/ 93540 w 510507"/>
              <a:gd name="connsiteY0" fmla="*/ 0 h 1532382"/>
              <a:gd name="connsiteX1" fmla="*/ 93540 w 510507"/>
              <a:gd name="connsiteY1" fmla="*/ 0 h 1532382"/>
              <a:gd name="connsiteX2" fmla="*/ 78910 w 510507"/>
              <a:gd name="connsiteY2" fmla="*/ 226772 h 1532382"/>
              <a:gd name="connsiteX3" fmla="*/ 71595 w 510507"/>
              <a:gd name="connsiteY3" fmla="*/ 248717 h 1532382"/>
              <a:gd name="connsiteX4" fmla="*/ 56964 w 510507"/>
              <a:gd name="connsiteY4" fmla="*/ 270663 h 1532382"/>
              <a:gd name="connsiteX5" fmla="*/ 49649 w 510507"/>
              <a:gd name="connsiteY5" fmla="*/ 292608 h 1532382"/>
              <a:gd name="connsiteX6" fmla="*/ 35019 w 510507"/>
              <a:gd name="connsiteY6" fmla="*/ 314554 h 1532382"/>
              <a:gd name="connsiteX7" fmla="*/ 27703 w 510507"/>
              <a:gd name="connsiteY7" fmla="*/ 343815 h 1532382"/>
              <a:gd name="connsiteX8" fmla="*/ 20388 w 510507"/>
              <a:gd name="connsiteY8" fmla="*/ 365760 h 1532382"/>
              <a:gd name="connsiteX9" fmla="*/ 27703 w 510507"/>
              <a:gd name="connsiteY9" fmla="*/ 555956 h 1532382"/>
              <a:gd name="connsiteX10" fmla="*/ 42334 w 510507"/>
              <a:gd name="connsiteY10" fmla="*/ 651053 h 1532382"/>
              <a:gd name="connsiteX11" fmla="*/ 71595 w 510507"/>
              <a:gd name="connsiteY11" fmla="*/ 811988 h 1532382"/>
              <a:gd name="connsiteX12" fmla="*/ 86225 w 510507"/>
              <a:gd name="connsiteY12" fmla="*/ 833933 h 1532382"/>
              <a:gd name="connsiteX13" fmla="*/ 93540 w 510507"/>
              <a:gd name="connsiteY13" fmla="*/ 855879 h 1532382"/>
              <a:gd name="connsiteX14" fmla="*/ 108171 w 510507"/>
              <a:gd name="connsiteY14" fmla="*/ 870509 h 1532382"/>
              <a:gd name="connsiteX15" fmla="*/ 115486 w 510507"/>
              <a:gd name="connsiteY15" fmla="*/ 892455 h 1532382"/>
              <a:gd name="connsiteX16" fmla="*/ 159377 w 510507"/>
              <a:gd name="connsiteY16" fmla="*/ 907085 h 1532382"/>
              <a:gd name="connsiteX17" fmla="*/ 188638 w 510507"/>
              <a:gd name="connsiteY17" fmla="*/ 943661 h 1532382"/>
              <a:gd name="connsiteX18" fmla="*/ 203268 w 510507"/>
              <a:gd name="connsiteY18" fmla="*/ 1185063 h 1532382"/>
              <a:gd name="connsiteX19" fmla="*/ 210583 w 510507"/>
              <a:gd name="connsiteY19" fmla="*/ 1221639 h 1532382"/>
              <a:gd name="connsiteX20" fmla="*/ 225214 w 510507"/>
              <a:gd name="connsiteY20" fmla="*/ 1250900 h 1532382"/>
              <a:gd name="connsiteX21" fmla="*/ 247159 w 510507"/>
              <a:gd name="connsiteY21" fmla="*/ 1287476 h 1532382"/>
              <a:gd name="connsiteX22" fmla="*/ 254475 w 510507"/>
              <a:gd name="connsiteY22" fmla="*/ 1309421 h 1532382"/>
              <a:gd name="connsiteX23" fmla="*/ 276420 w 510507"/>
              <a:gd name="connsiteY23" fmla="*/ 1316736 h 1532382"/>
              <a:gd name="connsiteX24" fmla="*/ 283735 w 510507"/>
              <a:gd name="connsiteY24" fmla="*/ 1345997 h 1532382"/>
              <a:gd name="connsiteX25" fmla="*/ 320311 w 510507"/>
              <a:gd name="connsiteY25" fmla="*/ 1382573 h 1532382"/>
              <a:gd name="connsiteX26" fmla="*/ 327627 w 510507"/>
              <a:gd name="connsiteY26" fmla="*/ 1404519 h 1532382"/>
              <a:gd name="connsiteX27" fmla="*/ 342257 w 510507"/>
              <a:gd name="connsiteY27" fmla="*/ 1426464 h 1532382"/>
              <a:gd name="connsiteX28" fmla="*/ 349572 w 510507"/>
              <a:gd name="connsiteY28" fmla="*/ 1455725 h 1532382"/>
              <a:gd name="connsiteX29" fmla="*/ 393463 w 510507"/>
              <a:gd name="connsiteY29" fmla="*/ 1499616 h 1532382"/>
              <a:gd name="connsiteX30" fmla="*/ 430039 w 510507"/>
              <a:gd name="connsiteY30" fmla="*/ 1506932 h 1532382"/>
              <a:gd name="connsiteX31" fmla="*/ 510507 w 510507"/>
              <a:gd name="connsiteY31" fmla="*/ 1521562 h 153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0507" h="1532382">
                <a:moveTo>
                  <a:pt x="93540" y="0"/>
                </a:moveTo>
                <a:lnTo>
                  <a:pt x="93540" y="0"/>
                </a:lnTo>
                <a:cubicBezTo>
                  <a:pt x="88663" y="75591"/>
                  <a:pt x="85568" y="151317"/>
                  <a:pt x="78910" y="226772"/>
                </a:cubicBezTo>
                <a:cubicBezTo>
                  <a:pt x="78232" y="234453"/>
                  <a:pt x="75043" y="241820"/>
                  <a:pt x="71595" y="248717"/>
                </a:cubicBezTo>
                <a:cubicBezTo>
                  <a:pt x="67663" y="256581"/>
                  <a:pt x="61841" y="263348"/>
                  <a:pt x="56964" y="270663"/>
                </a:cubicBezTo>
                <a:cubicBezTo>
                  <a:pt x="54526" y="277978"/>
                  <a:pt x="53097" y="285711"/>
                  <a:pt x="49649" y="292608"/>
                </a:cubicBezTo>
                <a:cubicBezTo>
                  <a:pt x="45717" y="300472"/>
                  <a:pt x="38482" y="306473"/>
                  <a:pt x="35019" y="314554"/>
                </a:cubicBezTo>
                <a:cubicBezTo>
                  <a:pt x="31059" y="323795"/>
                  <a:pt x="30465" y="334148"/>
                  <a:pt x="27703" y="343815"/>
                </a:cubicBezTo>
                <a:cubicBezTo>
                  <a:pt x="25585" y="351229"/>
                  <a:pt x="22826" y="358445"/>
                  <a:pt x="20388" y="365760"/>
                </a:cubicBezTo>
                <a:cubicBezTo>
                  <a:pt x="22826" y="429159"/>
                  <a:pt x="22837" y="492697"/>
                  <a:pt x="27703" y="555956"/>
                </a:cubicBezTo>
                <a:cubicBezTo>
                  <a:pt x="30163" y="587934"/>
                  <a:pt x="39515" y="619105"/>
                  <a:pt x="42334" y="651053"/>
                </a:cubicBezTo>
                <a:cubicBezTo>
                  <a:pt x="56767" y="814625"/>
                  <a:pt x="0" y="788121"/>
                  <a:pt x="71595" y="811988"/>
                </a:cubicBezTo>
                <a:cubicBezTo>
                  <a:pt x="76472" y="819303"/>
                  <a:pt x="82293" y="826070"/>
                  <a:pt x="86225" y="833933"/>
                </a:cubicBezTo>
                <a:cubicBezTo>
                  <a:pt x="89673" y="840830"/>
                  <a:pt x="89573" y="849267"/>
                  <a:pt x="93540" y="855879"/>
                </a:cubicBezTo>
                <a:cubicBezTo>
                  <a:pt x="97088" y="861793"/>
                  <a:pt x="103294" y="865632"/>
                  <a:pt x="108171" y="870509"/>
                </a:cubicBezTo>
                <a:cubicBezTo>
                  <a:pt x="110609" y="877824"/>
                  <a:pt x="109211" y="887973"/>
                  <a:pt x="115486" y="892455"/>
                </a:cubicBezTo>
                <a:cubicBezTo>
                  <a:pt x="128035" y="901419"/>
                  <a:pt x="159377" y="907085"/>
                  <a:pt x="159377" y="907085"/>
                </a:cubicBezTo>
                <a:cubicBezTo>
                  <a:pt x="178597" y="919899"/>
                  <a:pt x="186560" y="918720"/>
                  <a:pt x="188638" y="943661"/>
                </a:cubicBezTo>
                <a:cubicBezTo>
                  <a:pt x="195333" y="1023998"/>
                  <a:pt x="196924" y="1104698"/>
                  <a:pt x="203268" y="1185063"/>
                </a:cubicBezTo>
                <a:cubicBezTo>
                  <a:pt x="204247" y="1197458"/>
                  <a:pt x="206651" y="1209844"/>
                  <a:pt x="210583" y="1221639"/>
                </a:cubicBezTo>
                <a:cubicBezTo>
                  <a:pt x="214032" y="1231984"/>
                  <a:pt x="220918" y="1240877"/>
                  <a:pt x="225214" y="1250900"/>
                </a:cubicBezTo>
                <a:cubicBezTo>
                  <a:pt x="239459" y="1284137"/>
                  <a:pt x="222829" y="1263145"/>
                  <a:pt x="247159" y="1287476"/>
                </a:cubicBezTo>
                <a:cubicBezTo>
                  <a:pt x="249598" y="1294791"/>
                  <a:pt x="249023" y="1303969"/>
                  <a:pt x="254475" y="1309421"/>
                </a:cubicBezTo>
                <a:cubicBezTo>
                  <a:pt x="259927" y="1314873"/>
                  <a:pt x="271603" y="1310715"/>
                  <a:pt x="276420" y="1316736"/>
                </a:cubicBezTo>
                <a:cubicBezTo>
                  <a:pt x="282700" y="1324587"/>
                  <a:pt x="278158" y="1337632"/>
                  <a:pt x="283735" y="1345997"/>
                </a:cubicBezTo>
                <a:cubicBezTo>
                  <a:pt x="293299" y="1360343"/>
                  <a:pt x="320311" y="1382573"/>
                  <a:pt x="320311" y="1382573"/>
                </a:cubicBezTo>
                <a:cubicBezTo>
                  <a:pt x="322750" y="1389888"/>
                  <a:pt x="324178" y="1397622"/>
                  <a:pt x="327627" y="1404519"/>
                </a:cubicBezTo>
                <a:cubicBezTo>
                  <a:pt x="331559" y="1412382"/>
                  <a:pt x="338794" y="1418383"/>
                  <a:pt x="342257" y="1426464"/>
                </a:cubicBezTo>
                <a:cubicBezTo>
                  <a:pt x="346217" y="1435705"/>
                  <a:pt x="345612" y="1446484"/>
                  <a:pt x="349572" y="1455725"/>
                </a:cubicBezTo>
                <a:cubicBezTo>
                  <a:pt x="357293" y="1473741"/>
                  <a:pt x="376129" y="1491912"/>
                  <a:pt x="393463" y="1499616"/>
                </a:cubicBezTo>
                <a:cubicBezTo>
                  <a:pt x="404825" y="1504666"/>
                  <a:pt x="417847" y="1504493"/>
                  <a:pt x="430039" y="1506932"/>
                </a:cubicBezTo>
                <a:cubicBezTo>
                  <a:pt x="468216" y="1532382"/>
                  <a:pt x="443193" y="1521562"/>
                  <a:pt x="510507" y="1521562"/>
                </a:cubicBez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1596319" y="351130"/>
            <a:ext cx="980039" cy="416966"/>
          </a:xfrm>
          <a:custGeom>
            <a:avLst/>
            <a:gdLst>
              <a:gd name="connsiteX0" fmla="*/ 13025 w 980039"/>
              <a:gd name="connsiteY0" fmla="*/ 0 h 416966"/>
              <a:gd name="connsiteX1" fmla="*/ 13025 w 980039"/>
              <a:gd name="connsiteY1" fmla="*/ 0 h 416966"/>
              <a:gd name="connsiteX2" fmla="*/ 20340 w 980039"/>
              <a:gd name="connsiteY2" fmla="*/ 146304 h 416966"/>
              <a:gd name="connsiteX3" fmla="*/ 27655 w 980039"/>
              <a:gd name="connsiteY3" fmla="*/ 168249 h 416966"/>
              <a:gd name="connsiteX4" fmla="*/ 86177 w 980039"/>
              <a:gd name="connsiteY4" fmla="*/ 197510 h 416966"/>
              <a:gd name="connsiteX5" fmla="*/ 115438 w 980039"/>
              <a:gd name="connsiteY5" fmla="*/ 212140 h 416966"/>
              <a:gd name="connsiteX6" fmla="*/ 137383 w 980039"/>
              <a:gd name="connsiteY6" fmla="*/ 219456 h 416966"/>
              <a:gd name="connsiteX7" fmla="*/ 188590 w 980039"/>
              <a:gd name="connsiteY7" fmla="*/ 234086 h 416966"/>
              <a:gd name="connsiteX8" fmla="*/ 254427 w 980039"/>
              <a:gd name="connsiteY8" fmla="*/ 241401 h 416966"/>
              <a:gd name="connsiteX9" fmla="*/ 320263 w 980039"/>
              <a:gd name="connsiteY9" fmla="*/ 263347 h 416966"/>
              <a:gd name="connsiteX10" fmla="*/ 342209 w 980039"/>
              <a:gd name="connsiteY10" fmla="*/ 277977 h 416966"/>
              <a:gd name="connsiteX11" fmla="*/ 459252 w 980039"/>
              <a:gd name="connsiteY11" fmla="*/ 270662 h 416966"/>
              <a:gd name="connsiteX12" fmla="*/ 481198 w 980039"/>
              <a:gd name="connsiteY12" fmla="*/ 263347 h 416966"/>
              <a:gd name="connsiteX13" fmla="*/ 568980 w 980039"/>
              <a:gd name="connsiteY13" fmla="*/ 277977 h 416966"/>
              <a:gd name="connsiteX14" fmla="*/ 620187 w 980039"/>
              <a:gd name="connsiteY14" fmla="*/ 285292 h 416966"/>
              <a:gd name="connsiteX15" fmla="*/ 642132 w 980039"/>
              <a:gd name="connsiteY15" fmla="*/ 299923 h 416966"/>
              <a:gd name="connsiteX16" fmla="*/ 759175 w 980039"/>
              <a:gd name="connsiteY16" fmla="*/ 329184 h 416966"/>
              <a:gd name="connsiteX17" fmla="*/ 781121 w 980039"/>
              <a:gd name="connsiteY17" fmla="*/ 336499 h 416966"/>
              <a:gd name="connsiteX18" fmla="*/ 803067 w 980039"/>
              <a:gd name="connsiteY18" fmla="*/ 351129 h 416966"/>
              <a:gd name="connsiteX19" fmla="*/ 861588 w 980039"/>
              <a:gd name="connsiteY19" fmla="*/ 358444 h 416966"/>
              <a:gd name="connsiteX20" fmla="*/ 920110 w 980039"/>
              <a:gd name="connsiteY20" fmla="*/ 380390 h 416966"/>
              <a:gd name="connsiteX21" fmla="*/ 942055 w 980039"/>
              <a:gd name="connsiteY21" fmla="*/ 395020 h 416966"/>
              <a:gd name="connsiteX22" fmla="*/ 978631 w 980039"/>
              <a:gd name="connsiteY22" fmla="*/ 416966 h 4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0039" h="416966">
                <a:moveTo>
                  <a:pt x="13025" y="0"/>
                </a:moveTo>
                <a:lnTo>
                  <a:pt x="13025" y="0"/>
                </a:lnTo>
                <a:cubicBezTo>
                  <a:pt x="4127" y="88986"/>
                  <a:pt x="0" y="58163"/>
                  <a:pt x="20340" y="146304"/>
                </a:cubicBezTo>
                <a:cubicBezTo>
                  <a:pt x="22074" y="153817"/>
                  <a:pt x="23688" y="161637"/>
                  <a:pt x="27655" y="168249"/>
                </a:cubicBezTo>
                <a:cubicBezTo>
                  <a:pt x="41822" y="191859"/>
                  <a:pt x="61164" y="185004"/>
                  <a:pt x="86177" y="197510"/>
                </a:cubicBezTo>
                <a:cubicBezTo>
                  <a:pt x="95931" y="202387"/>
                  <a:pt x="105415" y="207844"/>
                  <a:pt x="115438" y="212140"/>
                </a:cubicBezTo>
                <a:cubicBezTo>
                  <a:pt x="122525" y="215177"/>
                  <a:pt x="129997" y="217240"/>
                  <a:pt x="137383" y="219456"/>
                </a:cubicBezTo>
                <a:cubicBezTo>
                  <a:pt x="154386" y="224557"/>
                  <a:pt x="171142" y="230815"/>
                  <a:pt x="188590" y="234086"/>
                </a:cubicBezTo>
                <a:cubicBezTo>
                  <a:pt x="210293" y="238155"/>
                  <a:pt x="232481" y="238963"/>
                  <a:pt x="254427" y="241401"/>
                </a:cubicBezTo>
                <a:cubicBezTo>
                  <a:pt x="286459" y="273435"/>
                  <a:pt x="249203" y="242030"/>
                  <a:pt x="320263" y="263347"/>
                </a:cubicBezTo>
                <a:cubicBezTo>
                  <a:pt x="328684" y="265873"/>
                  <a:pt x="334894" y="273100"/>
                  <a:pt x="342209" y="277977"/>
                </a:cubicBezTo>
                <a:cubicBezTo>
                  <a:pt x="381223" y="275539"/>
                  <a:pt x="420376" y="274754"/>
                  <a:pt x="459252" y="270662"/>
                </a:cubicBezTo>
                <a:cubicBezTo>
                  <a:pt x="466921" y="269855"/>
                  <a:pt x="473504" y="262834"/>
                  <a:pt x="481198" y="263347"/>
                </a:cubicBezTo>
                <a:cubicBezTo>
                  <a:pt x="510797" y="265320"/>
                  <a:pt x="539679" y="273351"/>
                  <a:pt x="568980" y="277977"/>
                </a:cubicBezTo>
                <a:cubicBezTo>
                  <a:pt x="586011" y="280666"/>
                  <a:pt x="603118" y="282854"/>
                  <a:pt x="620187" y="285292"/>
                </a:cubicBezTo>
                <a:cubicBezTo>
                  <a:pt x="627502" y="290169"/>
                  <a:pt x="634098" y="296352"/>
                  <a:pt x="642132" y="299923"/>
                </a:cubicBezTo>
                <a:cubicBezTo>
                  <a:pt x="682401" y="317821"/>
                  <a:pt x="714781" y="318939"/>
                  <a:pt x="759175" y="329184"/>
                </a:cubicBezTo>
                <a:cubicBezTo>
                  <a:pt x="766689" y="330918"/>
                  <a:pt x="774224" y="333051"/>
                  <a:pt x="781121" y="336499"/>
                </a:cubicBezTo>
                <a:cubicBezTo>
                  <a:pt x="788985" y="340431"/>
                  <a:pt x="794585" y="348816"/>
                  <a:pt x="803067" y="351129"/>
                </a:cubicBezTo>
                <a:cubicBezTo>
                  <a:pt x="822033" y="356301"/>
                  <a:pt x="842081" y="356006"/>
                  <a:pt x="861588" y="358444"/>
                </a:cubicBezTo>
                <a:cubicBezTo>
                  <a:pt x="913054" y="392755"/>
                  <a:pt x="847797" y="353273"/>
                  <a:pt x="920110" y="380390"/>
                </a:cubicBezTo>
                <a:cubicBezTo>
                  <a:pt x="928342" y="383477"/>
                  <a:pt x="934192" y="391088"/>
                  <a:pt x="942055" y="395020"/>
                </a:cubicBezTo>
                <a:cubicBezTo>
                  <a:pt x="980039" y="414012"/>
                  <a:pt x="950056" y="388391"/>
                  <a:pt x="978631" y="416966"/>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377492" y="0"/>
            <a:ext cx="1905000" cy="461665"/>
          </a:xfrm>
          <a:prstGeom prst="rect">
            <a:avLst/>
          </a:prstGeom>
          <a:solidFill>
            <a:srgbClr val="FFFF00"/>
          </a:solidFill>
        </p:spPr>
        <p:txBody>
          <a:bodyPr wrap="square" rtlCol="0">
            <a:spAutoFit/>
          </a:bodyPr>
          <a:lstStyle/>
          <a:p>
            <a:r>
              <a:rPr lang="en-US" sz="2400" b="1" dirty="0" smtClean="0"/>
              <a:t>Maria’s River</a:t>
            </a:r>
            <a:endParaRPr lang="en-US" sz="2400" b="1" dirty="0"/>
          </a:p>
        </p:txBody>
      </p:sp>
      <p:sp>
        <p:nvSpPr>
          <p:cNvPr id="56" name="TextBox 55"/>
          <p:cNvSpPr txBox="1"/>
          <p:nvPr/>
        </p:nvSpPr>
        <p:spPr>
          <a:xfrm>
            <a:off x="3409121" y="1295400"/>
            <a:ext cx="2057399" cy="461665"/>
          </a:xfrm>
          <a:prstGeom prst="rect">
            <a:avLst/>
          </a:prstGeom>
          <a:solidFill>
            <a:srgbClr val="FFFF00"/>
          </a:solidFill>
        </p:spPr>
        <p:txBody>
          <a:bodyPr wrap="square" rtlCol="0">
            <a:spAutoFit/>
          </a:bodyPr>
          <a:lstStyle/>
          <a:p>
            <a:r>
              <a:rPr lang="en-US" sz="2400" b="1" dirty="0" smtClean="0"/>
              <a:t>Missouri River</a:t>
            </a:r>
            <a:endParaRPr lang="en-US" sz="2400" b="1" dirty="0"/>
          </a:p>
        </p:txBody>
      </p:sp>
      <p:sp>
        <p:nvSpPr>
          <p:cNvPr id="57" name="TextBox 56"/>
          <p:cNvSpPr txBox="1"/>
          <p:nvPr/>
        </p:nvSpPr>
        <p:spPr>
          <a:xfrm>
            <a:off x="1965863" y="3096465"/>
            <a:ext cx="2442977" cy="461665"/>
          </a:xfrm>
          <a:prstGeom prst="rect">
            <a:avLst/>
          </a:prstGeom>
          <a:solidFill>
            <a:srgbClr val="FFFF00"/>
          </a:solidFill>
        </p:spPr>
        <p:txBody>
          <a:bodyPr wrap="square" rtlCol="0">
            <a:spAutoFit/>
          </a:bodyPr>
          <a:lstStyle/>
          <a:p>
            <a:r>
              <a:rPr lang="en-US" sz="2400" b="1" dirty="0" smtClean="0"/>
              <a:t>Yellowstone River</a:t>
            </a:r>
            <a:endParaRPr lang="en-US" sz="2400" b="1" dirty="0"/>
          </a:p>
        </p:txBody>
      </p:sp>
      <p:sp>
        <p:nvSpPr>
          <p:cNvPr id="33" name="TextBox 32"/>
          <p:cNvSpPr txBox="1"/>
          <p:nvPr/>
        </p:nvSpPr>
        <p:spPr>
          <a:xfrm>
            <a:off x="0" y="4211122"/>
            <a:ext cx="9144000" cy="2477601"/>
          </a:xfrm>
          <a:prstGeom prst="rect">
            <a:avLst/>
          </a:prstGeom>
          <a:noFill/>
          <a:effectLst/>
        </p:spPr>
        <p:txBody>
          <a:bodyPr wrap="square" rtlCol="0">
            <a:spAutoFit/>
          </a:bodyPr>
          <a:lstStyle/>
          <a:p>
            <a:pPr marL="168275" indent="-168275">
              <a:spcAft>
                <a:spcPts val="600"/>
              </a:spcAft>
              <a:buFont typeface="Arial" pitchFamily="34" charset="0"/>
              <a:buChar char="•"/>
            </a:pPr>
            <a:r>
              <a:rPr lang="en-US" sz="3000" b="1" dirty="0" smtClean="0">
                <a:ln>
                  <a:solidFill>
                    <a:schemeClr val="tx1"/>
                  </a:solidFill>
                </a:ln>
                <a:solidFill>
                  <a:srgbClr val="FF0000"/>
                </a:solidFill>
                <a:effectLst>
                  <a:outerShdw dist="50800" dir="5400000" algn="ctr" rotWithShape="0">
                    <a:schemeClr val="tx1"/>
                  </a:outerShdw>
                </a:effectLst>
              </a:rPr>
              <a:t>pain in Lewis’ leg is so severe he falls into the pirogue, he writes,</a:t>
            </a:r>
            <a:r>
              <a:rPr lang="en-US" sz="3000" b="1" dirty="0" smtClean="0"/>
              <a:t> </a:t>
            </a:r>
            <a:r>
              <a:rPr lang="en-US" sz="3000" b="1" dirty="0" smtClean="0">
                <a:ln>
                  <a:solidFill>
                    <a:schemeClr val="tx1"/>
                  </a:solidFill>
                </a:ln>
                <a:solidFill>
                  <a:srgbClr val="FF0000"/>
                </a:solidFill>
                <a:effectLst>
                  <a:outerShdw dist="50800" dir="5400000" algn="ctr" rotWithShape="0">
                    <a:schemeClr val="tx1"/>
                  </a:outerShdw>
                </a:effectLst>
              </a:rPr>
              <a:t>“prepare myself with a pistol, rifle, &amp; air gun being determined to sell my life as dearly as possible”</a:t>
            </a:r>
          </a:p>
          <a:p>
            <a:pPr marL="168275" indent="-168275">
              <a:spcAft>
                <a:spcPts val="600"/>
              </a:spcAft>
              <a:buFont typeface="Arial" pitchFamily="34" charset="0"/>
              <a:buChar char="•"/>
            </a:pPr>
            <a:r>
              <a:rPr lang="en-US" sz="3000" b="1" dirty="0" smtClean="0">
                <a:ln>
                  <a:solidFill>
                    <a:schemeClr val="tx1"/>
                  </a:solidFill>
                </a:ln>
                <a:solidFill>
                  <a:srgbClr val="FF0000"/>
                </a:solidFill>
                <a:effectLst>
                  <a:outerShdw dist="50800" dir="5400000" algn="ctr" rotWithShape="0">
                    <a:schemeClr val="tx1"/>
                  </a:outerShdw>
                </a:effectLst>
              </a:rPr>
              <a:t>Corpsmen head out to look for Indians; come back with </a:t>
            </a:r>
            <a:r>
              <a:rPr lang="en-US" sz="3000" b="1" dirty="0" err="1" smtClean="0">
                <a:ln>
                  <a:solidFill>
                    <a:schemeClr val="tx1"/>
                  </a:solidFill>
                </a:ln>
                <a:solidFill>
                  <a:srgbClr val="FF0000"/>
                </a:solidFill>
                <a:effectLst>
                  <a:outerShdw dist="50800" dir="5400000" algn="ctr" rotWithShape="0">
                    <a:schemeClr val="tx1"/>
                  </a:outerShdw>
                </a:effectLst>
              </a:rPr>
              <a:t>Cruzatte</a:t>
            </a:r>
            <a:r>
              <a:rPr lang="en-US" sz="3000" b="1" dirty="0" smtClean="0">
                <a:ln>
                  <a:solidFill>
                    <a:schemeClr val="tx1"/>
                  </a:solidFill>
                </a:ln>
                <a:solidFill>
                  <a:srgbClr val="FF0000"/>
                </a:solidFill>
                <a:effectLst>
                  <a:outerShdw dist="50800" dir="5400000" algn="ctr" rotWithShape="0">
                    <a:schemeClr val="tx1"/>
                  </a:outerShdw>
                </a:effectLst>
              </a:rPr>
              <a:t>; report no signs of Indians</a:t>
            </a:r>
          </a:p>
        </p:txBody>
      </p:sp>
      <p:sp>
        <p:nvSpPr>
          <p:cNvPr id="28" name="Freeform 27"/>
          <p:cNvSpPr/>
          <p:nvPr/>
        </p:nvSpPr>
        <p:spPr>
          <a:xfrm>
            <a:off x="7010400" y="609600"/>
            <a:ext cx="838200" cy="152400"/>
          </a:xfrm>
          <a:custGeom>
            <a:avLst/>
            <a:gdLst>
              <a:gd name="connsiteX0" fmla="*/ 0 w 694267"/>
              <a:gd name="connsiteY0" fmla="*/ 155223 h 155223"/>
              <a:gd name="connsiteX1" fmla="*/ 135467 w 694267"/>
              <a:gd name="connsiteY1" fmla="*/ 36690 h 155223"/>
              <a:gd name="connsiteX2" fmla="*/ 237067 w 694267"/>
              <a:gd name="connsiteY2" fmla="*/ 70556 h 155223"/>
              <a:gd name="connsiteX3" fmla="*/ 237067 w 694267"/>
              <a:gd name="connsiteY3" fmla="*/ 121356 h 155223"/>
              <a:gd name="connsiteX4" fmla="*/ 389467 w 694267"/>
              <a:gd name="connsiteY4" fmla="*/ 138290 h 155223"/>
              <a:gd name="connsiteX5" fmla="*/ 457200 w 694267"/>
              <a:gd name="connsiteY5" fmla="*/ 19756 h 155223"/>
              <a:gd name="connsiteX6" fmla="*/ 694267 w 694267"/>
              <a:gd name="connsiteY6" fmla="*/ 19756 h 15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4267" h="155223">
                <a:moveTo>
                  <a:pt x="0" y="155223"/>
                </a:moveTo>
                <a:cubicBezTo>
                  <a:pt x="47978" y="103012"/>
                  <a:pt x="95956" y="50801"/>
                  <a:pt x="135467" y="36690"/>
                </a:cubicBezTo>
                <a:cubicBezTo>
                  <a:pt x="174978" y="22579"/>
                  <a:pt x="220134" y="56445"/>
                  <a:pt x="237067" y="70556"/>
                </a:cubicBezTo>
                <a:cubicBezTo>
                  <a:pt x="254000" y="84667"/>
                  <a:pt x="211667" y="110067"/>
                  <a:pt x="237067" y="121356"/>
                </a:cubicBezTo>
                <a:cubicBezTo>
                  <a:pt x="262467" y="132645"/>
                  <a:pt x="352778" y="155223"/>
                  <a:pt x="389467" y="138290"/>
                </a:cubicBezTo>
                <a:cubicBezTo>
                  <a:pt x="426156" y="121357"/>
                  <a:pt x="406400" y="39512"/>
                  <a:pt x="457200" y="19756"/>
                </a:cubicBezTo>
                <a:cubicBezTo>
                  <a:pt x="508000" y="0"/>
                  <a:pt x="694267" y="19756"/>
                  <a:pt x="694267" y="19756"/>
                </a:cubicBezTo>
              </a:path>
            </a:pathLst>
          </a:cu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left)">
                                      <p:cBhvr>
                                        <p:cTn id="7" dur="10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Effect transition="in" filter="wipe(left)">
                                      <p:cBhvr>
                                        <p:cTn id="12" dur="1000"/>
                                        <p:tgtEl>
                                          <p:spTgt spid="3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0"/>
            <a:ext cx="9144000" cy="4293704"/>
            <a:chOff x="776749" y="357809"/>
            <a:chExt cx="9144000" cy="4293704"/>
          </a:xfrm>
        </p:grpSpPr>
        <p:pic>
          <p:nvPicPr>
            <p:cNvPr id="24" name="Picture 2" descr="Image map with same links provided elsewhere on this page"/>
            <p:cNvPicPr>
              <a:picLocks noChangeAspect="1" noChangeArrowheads="1"/>
            </p:cNvPicPr>
            <p:nvPr/>
          </p:nvPicPr>
          <p:blipFill>
            <a:blip r:embed="rId3" cstate="print"/>
            <a:srcRect t="6020" r="-2008"/>
            <a:stretch>
              <a:fillRect/>
            </a:stretch>
          </p:blipFill>
          <p:spPr bwMode="auto">
            <a:xfrm>
              <a:off x="5256965" y="357810"/>
              <a:ext cx="4663784" cy="2763078"/>
            </a:xfrm>
            <a:prstGeom prst="rect">
              <a:avLst/>
            </a:prstGeom>
            <a:noFill/>
          </p:spPr>
        </p:pic>
        <p:pic>
          <p:nvPicPr>
            <p:cNvPr id="25" name="Picture 4" descr="Image map with same links provided elsewhere on this page"/>
            <p:cNvPicPr>
              <a:picLocks noChangeAspect="1" noChangeArrowheads="1"/>
            </p:cNvPicPr>
            <p:nvPr/>
          </p:nvPicPr>
          <p:blipFill>
            <a:blip r:embed="rId4" cstate="print"/>
            <a:srcRect t="2560" b="498"/>
            <a:stretch>
              <a:fillRect/>
            </a:stretch>
          </p:blipFill>
          <p:spPr bwMode="auto">
            <a:xfrm>
              <a:off x="776749" y="357809"/>
              <a:ext cx="4572000" cy="4293704"/>
            </a:xfrm>
            <a:prstGeom prst="rect">
              <a:avLst/>
            </a:prstGeom>
            <a:noFill/>
          </p:spPr>
        </p:pic>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21" name="TextBox 20"/>
          <p:cNvSpPr txBox="1">
            <a:spLocks noChangeArrowheads="1"/>
          </p:cNvSpPr>
          <p:nvPr/>
        </p:nvSpPr>
        <p:spPr bwMode="auto">
          <a:xfrm>
            <a:off x="4949686" y="3391704"/>
            <a:ext cx="3548270"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Aug 12</a:t>
            </a:r>
          </a:p>
        </p:txBody>
      </p:sp>
      <p:sp>
        <p:nvSpPr>
          <p:cNvPr id="20" name="TextBox 3"/>
          <p:cNvSpPr txBox="1">
            <a:spLocks noChangeArrowheads="1"/>
          </p:cNvSpPr>
          <p:nvPr/>
        </p:nvSpPr>
        <p:spPr bwMode="auto">
          <a:xfrm>
            <a:off x="4581940" y="2763077"/>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Reconnoiter Mission</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3" name="Group 9"/>
          <p:cNvGrpSpPr/>
          <p:nvPr/>
        </p:nvGrpSpPr>
        <p:grpSpPr>
          <a:xfrm>
            <a:off x="633784" y="3422503"/>
            <a:ext cx="3429000" cy="737175"/>
            <a:chOff x="-533400" y="2885182"/>
            <a:chExt cx="3429000" cy="737175"/>
          </a:xfrm>
        </p:grpSpPr>
        <p:sp>
          <p:nvSpPr>
            <p:cNvPr id="37" name="TextBox 36"/>
            <p:cNvSpPr txBox="1"/>
            <p:nvPr/>
          </p:nvSpPr>
          <p:spPr>
            <a:xfrm>
              <a:off x="-76200" y="3037582"/>
              <a:ext cx="2971800" cy="584775"/>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Camp Fortunate</a:t>
              </a:r>
            </a:p>
          </p:txBody>
        </p:sp>
        <p:sp>
          <p:nvSpPr>
            <p:cNvPr id="38" name="5-Point Star 37"/>
            <p:cNvSpPr/>
            <p:nvPr/>
          </p:nvSpPr>
          <p:spPr>
            <a:xfrm>
              <a:off x="-533400" y="2885182"/>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p:nvPr/>
        </p:nvSpPr>
        <p:spPr>
          <a:xfrm>
            <a:off x="2207201" y="856335"/>
            <a:ext cx="535999" cy="388991"/>
          </a:xfrm>
          <a:custGeom>
            <a:avLst/>
            <a:gdLst>
              <a:gd name="connsiteX0" fmla="*/ 10219 w 535999"/>
              <a:gd name="connsiteY0" fmla="*/ 388620 h 388991"/>
              <a:gd name="connsiteX1" fmla="*/ 10219 w 535999"/>
              <a:gd name="connsiteY1" fmla="*/ 388620 h 388991"/>
              <a:gd name="connsiteX2" fmla="*/ 109279 w 535999"/>
              <a:gd name="connsiteY2" fmla="*/ 373380 h 388991"/>
              <a:gd name="connsiteX3" fmla="*/ 120709 w 535999"/>
              <a:gd name="connsiteY3" fmla="*/ 365760 h 388991"/>
              <a:gd name="connsiteX4" fmla="*/ 132139 w 535999"/>
              <a:gd name="connsiteY4" fmla="*/ 361950 h 388991"/>
              <a:gd name="connsiteX5" fmla="*/ 147379 w 535999"/>
              <a:gd name="connsiteY5" fmla="*/ 342900 h 388991"/>
              <a:gd name="connsiteX6" fmla="*/ 162619 w 535999"/>
              <a:gd name="connsiteY6" fmla="*/ 327660 h 388991"/>
              <a:gd name="connsiteX7" fmla="*/ 170239 w 535999"/>
              <a:gd name="connsiteY7" fmla="*/ 316230 h 388991"/>
              <a:gd name="connsiteX8" fmla="*/ 181669 w 535999"/>
              <a:gd name="connsiteY8" fmla="*/ 312420 h 388991"/>
              <a:gd name="connsiteX9" fmla="*/ 185479 w 535999"/>
              <a:gd name="connsiteY9" fmla="*/ 300990 h 388991"/>
              <a:gd name="connsiteX10" fmla="*/ 193099 w 535999"/>
              <a:gd name="connsiteY10" fmla="*/ 289560 h 388991"/>
              <a:gd name="connsiteX11" fmla="*/ 204529 w 535999"/>
              <a:gd name="connsiteY11" fmla="*/ 266700 h 388991"/>
              <a:gd name="connsiteX12" fmla="*/ 208339 w 535999"/>
              <a:gd name="connsiteY12" fmla="*/ 251460 h 388991"/>
              <a:gd name="connsiteX13" fmla="*/ 212149 w 535999"/>
              <a:gd name="connsiteY13" fmla="*/ 228600 h 388991"/>
              <a:gd name="connsiteX14" fmla="*/ 219769 w 535999"/>
              <a:gd name="connsiteY14" fmla="*/ 217170 h 388991"/>
              <a:gd name="connsiteX15" fmla="*/ 223579 w 535999"/>
              <a:gd name="connsiteY15" fmla="*/ 205740 h 388991"/>
              <a:gd name="connsiteX16" fmla="*/ 246439 w 535999"/>
              <a:gd name="connsiteY16" fmla="*/ 194310 h 388991"/>
              <a:gd name="connsiteX17" fmla="*/ 269299 w 535999"/>
              <a:gd name="connsiteY17" fmla="*/ 182880 h 388991"/>
              <a:gd name="connsiteX18" fmla="*/ 273109 w 535999"/>
              <a:gd name="connsiteY18" fmla="*/ 171450 h 388991"/>
              <a:gd name="connsiteX19" fmla="*/ 330259 w 535999"/>
              <a:gd name="connsiteY19" fmla="*/ 156210 h 388991"/>
              <a:gd name="connsiteX20" fmla="*/ 345499 w 535999"/>
              <a:gd name="connsiteY20" fmla="*/ 133350 h 388991"/>
              <a:gd name="connsiteX21" fmla="*/ 379789 w 535999"/>
              <a:gd name="connsiteY21" fmla="*/ 118110 h 388991"/>
              <a:gd name="connsiteX22" fmla="*/ 440749 w 535999"/>
              <a:gd name="connsiteY22" fmla="*/ 106680 h 388991"/>
              <a:gd name="connsiteX23" fmla="*/ 459799 w 535999"/>
              <a:gd name="connsiteY23" fmla="*/ 99060 h 388991"/>
              <a:gd name="connsiteX24" fmla="*/ 467419 w 535999"/>
              <a:gd name="connsiteY24" fmla="*/ 87630 h 388991"/>
              <a:gd name="connsiteX25" fmla="*/ 478849 w 535999"/>
              <a:gd name="connsiteY25" fmla="*/ 83820 h 388991"/>
              <a:gd name="connsiteX26" fmla="*/ 490279 w 535999"/>
              <a:gd name="connsiteY26" fmla="*/ 76200 h 388991"/>
              <a:gd name="connsiteX27" fmla="*/ 501709 w 535999"/>
              <a:gd name="connsiteY27" fmla="*/ 72390 h 388991"/>
              <a:gd name="connsiteX28" fmla="*/ 513139 w 535999"/>
              <a:gd name="connsiteY28" fmla="*/ 64770 h 388991"/>
              <a:gd name="connsiteX29" fmla="*/ 535999 w 535999"/>
              <a:gd name="connsiteY29" fmla="*/ 57150 h 388991"/>
              <a:gd name="connsiteX30" fmla="*/ 532189 w 535999"/>
              <a:gd name="connsiteY30" fmla="*/ 15240 h 388991"/>
              <a:gd name="connsiteX31" fmla="*/ 524569 w 535999"/>
              <a:gd name="connsiteY31" fmla="*/ 3810 h 388991"/>
              <a:gd name="connsiteX32" fmla="*/ 513139 w 535999"/>
              <a:gd name="connsiteY32" fmla="*/ 0 h 38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5999" h="388991">
                <a:moveTo>
                  <a:pt x="10219" y="388620"/>
                </a:moveTo>
                <a:lnTo>
                  <a:pt x="10219" y="388620"/>
                </a:lnTo>
                <a:cubicBezTo>
                  <a:pt x="76291" y="363843"/>
                  <a:pt x="0" y="388991"/>
                  <a:pt x="109279" y="373380"/>
                </a:cubicBezTo>
                <a:cubicBezTo>
                  <a:pt x="113812" y="372732"/>
                  <a:pt x="116613" y="367808"/>
                  <a:pt x="120709" y="365760"/>
                </a:cubicBezTo>
                <a:cubicBezTo>
                  <a:pt x="124301" y="363964"/>
                  <a:pt x="128329" y="363220"/>
                  <a:pt x="132139" y="361950"/>
                </a:cubicBezTo>
                <a:cubicBezTo>
                  <a:pt x="141716" y="333220"/>
                  <a:pt x="127684" y="367519"/>
                  <a:pt x="147379" y="342900"/>
                </a:cubicBezTo>
                <a:cubicBezTo>
                  <a:pt x="162157" y="324427"/>
                  <a:pt x="137681" y="335973"/>
                  <a:pt x="162619" y="327660"/>
                </a:cubicBezTo>
                <a:cubicBezTo>
                  <a:pt x="165159" y="323850"/>
                  <a:pt x="166663" y="319091"/>
                  <a:pt x="170239" y="316230"/>
                </a:cubicBezTo>
                <a:cubicBezTo>
                  <a:pt x="173375" y="313721"/>
                  <a:pt x="178829" y="315260"/>
                  <a:pt x="181669" y="312420"/>
                </a:cubicBezTo>
                <a:cubicBezTo>
                  <a:pt x="184509" y="309580"/>
                  <a:pt x="183683" y="304582"/>
                  <a:pt x="185479" y="300990"/>
                </a:cubicBezTo>
                <a:cubicBezTo>
                  <a:pt x="187527" y="296894"/>
                  <a:pt x="191051" y="293656"/>
                  <a:pt x="193099" y="289560"/>
                </a:cubicBezTo>
                <a:cubicBezTo>
                  <a:pt x="208873" y="258012"/>
                  <a:pt x="182691" y="299457"/>
                  <a:pt x="204529" y="266700"/>
                </a:cubicBezTo>
                <a:cubicBezTo>
                  <a:pt x="205799" y="261620"/>
                  <a:pt x="207312" y="256595"/>
                  <a:pt x="208339" y="251460"/>
                </a:cubicBezTo>
                <a:cubicBezTo>
                  <a:pt x="209854" y="243885"/>
                  <a:pt x="209706" y="235929"/>
                  <a:pt x="212149" y="228600"/>
                </a:cubicBezTo>
                <a:cubicBezTo>
                  <a:pt x="213597" y="224256"/>
                  <a:pt x="217721" y="221266"/>
                  <a:pt x="219769" y="217170"/>
                </a:cubicBezTo>
                <a:cubicBezTo>
                  <a:pt x="221565" y="213578"/>
                  <a:pt x="221070" y="208876"/>
                  <a:pt x="223579" y="205740"/>
                </a:cubicBezTo>
                <a:cubicBezTo>
                  <a:pt x="230858" y="196641"/>
                  <a:pt x="237236" y="198911"/>
                  <a:pt x="246439" y="194310"/>
                </a:cubicBezTo>
                <a:cubicBezTo>
                  <a:pt x="275982" y="179538"/>
                  <a:pt x="240569" y="192457"/>
                  <a:pt x="269299" y="182880"/>
                </a:cubicBezTo>
                <a:cubicBezTo>
                  <a:pt x="270569" y="179070"/>
                  <a:pt x="269665" y="173516"/>
                  <a:pt x="273109" y="171450"/>
                </a:cubicBezTo>
                <a:cubicBezTo>
                  <a:pt x="289116" y="161846"/>
                  <a:pt x="311936" y="159264"/>
                  <a:pt x="330259" y="156210"/>
                </a:cubicBezTo>
                <a:cubicBezTo>
                  <a:pt x="358955" y="137080"/>
                  <a:pt x="325817" y="162873"/>
                  <a:pt x="345499" y="133350"/>
                </a:cubicBezTo>
                <a:cubicBezTo>
                  <a:pt x="350674" y="125587"/>
                  <a:pt x="375280" y="119613"/>
                  <a:pt x="379789" y="118110"/>
                </a:cubicBezTo>
                <a:cubicBezTo>
                  <a:pt x="414757" y="106454"/>
                  <a:pt x="394657" y="111289"/>
                  <a:pt x="440749" y="106680"/>
                </a:cubicBezTo>
                <a:cubicBezTo>
                  <a:pt x="447099" y="104140"/>
                  <a:pt x="454234" y="103035"/>
                  <a:pt x="459799" y="99060"/>
                </a:cubicBezTo>
                <a:cubicBezTo>
                  <a:pt x="463525" y="96398"/>
                  <a:pt x="463843" y="90491"/>
                  <a:pt x="467419" y="87630"/>
                </a:cubicBezTo>
                <a:cubicBezTo>
                  <a:pt x="470555" y="85121"/>
                  <a:pt x="475257" y="85616"/>
                  <a:pt x="478849" y="83820"/>
                </a:cubicBezTo>
                <a:cubicBezTo>
                  <a:pt x="482945" y="81772"/>
                  <a:pt x="486183" y="78248"/>
                  <a:pt x="490279" y="76200"/>
                </a:cubicBezTo>
                <a:cubicBezTo>
                  <a:pt x="493871" y="74404"/>
                  <a:pt x="498117" y="74186"/>
                  <a:pt x="501709" y="72390"/>
                </a:cubicBezTo>
                <a:cubicBezTo>
                  <a:pt x="505805" y="70342"/>
                  <a:pt x="508955" y="66630"/>
                  <a:pt x="513139" y="64770"/>
                </a:cubicBezTo>
                <a:cubicBezTo>
                  <a:pt x="520479" y="61508"/>
                  <a:pt x="535999" y="57150"/>
                  <a:pt x="535999" y="57150"/>
                </a:cubicBezTo>
                <a:cubicBezTo>
                  <a:pt x="534729" y="43180"/>
                  <a:pt x="535128" y="28956"/>
                  <a:pt x="532189" y="15240"/>
                </a:cubicBezTo>
                <a:cubicBezTo>
                  <a:pt x="531230" y="10763"/>
                  <a:pt x="528145" y="6671"/>
                  <a:pt x="524569" y="3810"/>
                </a:cubicBezTo>
                <a:cubicBezTo>
                  <a:pt x="521433" y="1301"/>
                  <a:pt x="513139" y="0"/>
                  <a:pt x="513139" y="0"/>
                </a:cubicBezTo>
              </a:path>
            </a:pathLst>
          </a:custGeom>
          <a:ln w="76200">
            <a:solidFill>
              <a:schemeClr val="tx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1611630" y="339010"/>
            <a:ext cx="1112520" cy="506810"/>
          </a:xfrm>
          <a:custGeom>
            <a:avLst/>
            <a:gdLst>
              <a:gd name="connsiteX0" fmla="*/ 1112520 w 1112520"/>
              <a:gd name="connsiteY0" fmla="*/ 506810 h 506810"/>
              <a:gd name="connsiteX1" fmla="*/ 1112520 w 1112520"/>
              <a:gd name="connsiteY1" fmla="*/ 506810 h 506810"/>
              <a:gd name="connsiteX2" fmla="*/ 1082040 w 1112520"/>
              <a:gd name="connsiteY2" fmla="*/ 483950 h 506810"/>
              <a:gd name="connsiteX3" fmla="*/ 1062990 w 1112520"/>
              <a:gd name="connsiteY3" fmla="*/ 468710 h 506810"/>
              <a:gd name="connsiteX4" fmla="*/ 1055370 w 1112520"/>
              <a:gd name="connsiteY4" fmla="*/ 457280 h 506810"/>
              <a:gd name="connsiteX5" fmla="*/ 1032510 w 1112520"/>
              <a:gd name="connsiteY5" fmla="*/ 445850 h 506810"/>
              <a:gd name="connsiteX6" fmla="*/ 1036320 w 1112520"/>
              <a:gd name="connsiteY6" fmla="*/ 335360 h 506810"/>
              <a:gd name="connsiteX7" fmla="*/ 1040130 w 1112520"/>
              <a:gd name="connsiteY7" fmla="*/ 323930 h 506810"/>
              <a:gd name="connsiteX8" fmla="*/ 1047750 w 1112520"/>
              <a:gd name="connsiteY8" fmla="*/ 312500 h 506810"/>
              <a:gd name="connsiteX9" fmla="*/ 1051560 w 1112520"/>
              <a:gd name="connsiteY9" fmla="*/ 297260 h 506810"/>
              <a:gd name="connsiteX10" fmla="*/ 1059180 w 1112520"/>
              <a:gd name="connsiteY10" fmla="*/ 285830 h 506810"/>
              <a:gd name="connsiteX11" fmla="*/ 1062990 w 1112520"/>
              <a:gd name="connsiteY11" fmla="*/ 266780 h 506810"/>
              <a:gd name="connsiteX12" fmla="*/ 1055370 w 1112520"/>
              <a:gd name="connsiteY12" fmla="*/ 240110 h 506810"/>
              <a:gd name="connsiteX13" fmla="*/ 1051560 w 1112520"/>
              <a:gd name="connsiteY13" fmla="*/ 228680 h 506810"/>
              <a:gd name="connsiteX14" fmla="*/ 1040130 w 1112520"/>
              <a:gd name="connsiteY14" fmla="*/ 224870 h 506810"/>
              <a:gd name="connsiteX15" fmla="*/ 1021080 w 1112520"/>
              <a:gd name="connsiteY15" fmla="*/ 205820 h 506810"/>
              <a:gd name="connsiteX16" fmla="*/ 990600 w 1112520"/>
              <a:gd name="connsiteY16" fmla="*/ 213440 h 506810"/>
              <a:gd name="connsiteX17" fmla="*/ 933450 w 1112520"/>
              <a:gd name="connsiteY17" fmla="*/ 224870 h 506810"/>
              <a:gd name="connsiteX18" fmla="*/ 922020 w 1112520"/>
              <a:gd name="connsiteY18" fmla="*/ 217250 h 506810"/>
              <a:gd name="connsiteX19" fmla="*/ 910590 w 1112520"/>
              <a:gd name="connsiteY19" fmla="*/ 194390 h 506810"/>
              <a:gd name="connsiteX20" fmla="*/ 895350 w 1112520"/>
              <a:gd name="connsiteY20" fmla="*/ 190580 h 506810"/>
              <a:gd name="connsiteX21" fmla="*/ 826770 w 1112520"/>
              <a:gd name="connsiteY21" fmla="*/ 198200 h 506810"/>
              <a:gd name="connsiteX22" fmla="*/ 815340 w 1112520"/>
              <a:gd name="connsiteY22" fmla="*/ 202010 h 506810"/>
              <a:gd name="connsiteX23" fmla="*/ 781050 w 1112520"/>
              <a:gd name="connsiteY23" fmla="*/ 190580 h 506810"/>
              <a:gd name="connsiteX24" fmla="*/ 762000 w 1112520"/>
              <a:gd name="connsiteY24" fmla="*/ 175340 h 506810"/>
              <a:gd name="connsiteX25" fmla="*/ 750570 w 1112520"/>
              <a:gd name="connsiteY25" fmla="*/ 152480 h 506810"/>
              <a:gd name="connsiteX26" fmla="*/ 727710 w 1112520"/>
              <a:gd name="connsiteY26" fmla="*/ 141050 h 506810"/>
              <a:gd name="connsiteX27" fmla="*/ 716280 w 1112520"/>
              <a:gd name="connsiteY27" fmla="*/ 133430 h 506810"/>
              <a:gd name="connsiteX28" fmla="*/ 681990 w 1112520"/>
              <a:gd name="connsiteY28" fmla="*/ 144860 h 506810"/>
              <a:gd name="connsiteX29" fmla="*/ 666750 w 1112520"/>
              <a:gd name="connsiteY29" fmla="*/ 118190 h 506810"/>
              <a:gd name="connsiteX30" fmla="*/ 575310 w 1112520"/>
              <a:gd name="connsiteY30" fmla="*/ 125810 h 506810"/>
              <a:gd name="connsiteX31" fmla="*/ 434340 w 1112520"/>
              <a:gd name="connsiteY31" fmla="*/ 118190 h 506810"/>
              <a:gd name="connsiteX32" fmla="*/ 415290 w 1112520"/>
              <a:gd name="connsiteY32" fmla="*/ 102950 h 506810"/>
              <a:gd name="connsiteX33" fmla="*/ 369570 w 1112520"/>
              <a:gd name="connsiteY33" fmla="*/ 95330 h 506810"/>
              <a:gd name="connsiteX34" fmla="*/ 316230 w 1112520"/>
              <a:gd name="connsiteY34" fmla="*/ 87710 h 506810"/>
              <a:gd name="connsiteX35" fmla="*/ 304800 w 1112520"/>
              <a:gd name="connsiteY35" fmla="*/ 83900 h 506810"/>
              <a:gd name="connsiteX36" fmla="*/ 281940 w 1112520"/>
              <a:gd name="connsiteY36" fmla="*/ 80090 h 506810"/>
              <a:gd name="connsiteX37" fmla="*/ 243840 w 1112520"/>
              <a:gd name="connsiteY37" fmla="*/ 61040 h 506810"/>
              <a:gd name="connsiteX38" fmla="*/ 209550 w 1112520"/>
              <a:gd name="connsiteY38" fmla="*/ 49610 h 506810"/>
              <a:gd name="connsiteX39" fmla="*/ 152400 w 1112520"/>
              <a:gd name="connsiteY39" fmla="*/ 41990 h 506810"/>
              <a:gd name="connsiteX40" fmla="*/ 148590 w 1112520"/>
              <a:gd name="connsiteY40" fmla="*/ 22940 h 506810"/>
              <a:gd name="connsiteX41" fmla="*/ 87630 w 1112520"/>
              <a:gd name="connsiteY41" fmla="*/ 19130 h 506810"/>
              <a:gd name="connsiteX42" fmla="*/ 60960 w 1112520"/>
              <a:gd name="connsiteY42" fmla="*/ 7700 h 506810"/>
              <a:gd name="connsiteX43" fmla="*/ 49530 w 1112520"/>
              <a:gd name="connsiteY43" fmla="*/ 80 h 506810"/>
              <a:gd name="connsiteX44" fmla="*/ 0 w 1112520"/>
              <a:gd name="connsiteY44" fmla="*/ 3890 h 50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2520" h="506810">
                <a:moveTo>
                  <a:pt x="1112520" y="506810"/>
                </a:moveTo>
                <a:lnTo>
                  <a:pt x="1112520" y="506810"/>
                </a:lnTo>
                <a:cubicBezTo>
                  <a:pt x="1102360" y="499190"/>
                  <a:pt x="1091480" y="492446"/>
                  <a:pt x="1082040" y="483950"/>
                </a:cubicBezTo>
                <a:cubicBezTo>
                  <a:pt x="1061765" y="465703"/>
                  <a:pt x="1087909" y="477016"/>
                  <a:pt x="1062990" y="468710"/>
                </a:cubicBezTo>
                <a:cubicBezTo>
                  <a:pt x="1060450" y="464900"/>
                  <a:pt x="1058608" y="460518"/>
                  <a:pt x="1055370" y="457280"/>
                </a:cubicBezTo>
                <a:cubicBezTo>
                  <a:pt x="1047984" y="449894"/>
                  <a:pt x="1041806" y="448949"/>
                  <a:pt x="1032510" y="445850"/>
                </a:cubicBezTo>
                <a:cubicBezTo>
                  <a:pt x="1033780" y="409020"/>
                  <a:pt x="1034021" y="372140"/>
                  <a:pt x="1036320" y="335360"/>
                </a:cubicBezTo>
                <a:cubicBezTo>
                  <a:pt x="1036571" y="331352"/>
                  <a:pt x="1038334" y="327522"/>
                  <a:pt x="1040130" y="323930"/>
                </a:cubicBezTo>
                <a:cubicBezTo>
                  <a:pt x="1042178" y="319834"/>
                  <a:pt x="1045210" y="316310"/>
                  <a:pt x="1047750" y="312500"/>
                </a:cubicBezTo>
                <a:cubicBezTo>
                  <a:pt x="1049020" y="307420"/>
                  <a:pt x="1049497" y="302073"/>
                  <a:pt x="1051560" y="297260"/>
                </a:cubicBezTo>
                <a:cubicBezTo>
                  <a:pt x="1053364" y="293051"/>
                  <a:pt x="1057572" y="290117"/>
                  <a:pt x="1059180" y="285830"/>
                </a:cubicBezTo>
                <a:cubicBezTo>
                  <a:pt x="1061454" y="279767"/>
                  <a:pt x="1061720" y="273130"/>
                  <a:pt x="1062990" y="266780"/>
                </a:cubicBezTo>
                <a:cubicBezTo>
                  <a:pt x="1060450" y="257890"/>
                  <a:pt x="1058027" y="248966"/>
                  <a:pt x="1055370" y="240110"/>
                </a:cubicBezTo>
                <a:cubicBezTo>
                  <a:pt x="1054216" y="236263"/>
                  <a:pt x="1054400" y="231520"/>
                  <a:pt x="1051560" y="228680"/>
                </a:cubicBezTo>
                <a:cubicBezTo>
                  <a:pt x="1048720" y="225840"/>
                  <a:pt x="1043940" y="226140"/>
                  <a:pt x="1040130" y="224870"/>
                </a:cubicBezTo>
                <a:cubicBezTo>
                  <a:pt x="1035974" y="218635"/>
                  <a:pt x="1030316" y="206975"/>
                  <a:pt x="1021080" y="205820"/>
                </a:cubicBezTo>
                <a:cubicBezTo>
                  <a:pt x="1010170" y="204456"/>
                  <a:pt x="1000683" y="211279"/>
                  <a:pt x="990600" y="213440"/>
                </a:cubicBezTo>
                <a:cubicBezTo>
                  <a:pt x="900755" y="232693"/>
                  <a:pt x="978243" y="213672"/>
                  <a:pt x="933450" y="224870"/>
                </a:cubicBezTo>
                <a:cubicBezTo>
                  <a:pt x="929640" y="222330"/>
                  <a:pt x="924881" y="220826"/>
                  <a:pt x="922020" y="217250"/>
                </a:cubicBezTo>
                <a:cubicBezTo>
                  <a:pt x="913327" y="206383"/>
                  <a:pt x="924355" y="203567"/>
                  <a:pt x="910590" y="194390"/>
                </a:cubicBezTo>
                <a:cubicBezTo>
                  <a:pt x="906233" y="191485"/>
                  <a:pt x="900430" y="191850"/>
                  <a:pt x="895350" y="190580"/>
                </a:cubicBezTo>
                <a:cubicBezTo>
                  <a:pt x="872490" y="193120"/>
                  <a:pt x="849540" y="194947"/>
                  <a:pt x="826770" y="198200"/>
                </a:cubicBezTo>
                <a:cubicBezTo>
                  <a:pt x="822794" y="198768"/>
                  <a:pt x="819301" y="202670"/>
                  <a:pt x="815340" y="202010"/>
                </a:cubicBezTo>
                <a:cubicBezTo>
                  <a:pt x="803456" y="200029"/>
                  <a:pt x="781050" y="190580"/>
                  <a:pt x="781050" y="190580"/>
                </a:cubicBezTo>
                <a:cubicBezTo>
                  <a:pt x="759212" y="157823"/>
                  <a:pt x="788290" y="196372"/>
                  <a:pt x="762000" y="175340"/>
                </a:cubicBezTo>
                <a:cubicBezTo>
                  <a:pt x="744157" y="161065"/>
                  <a:pt x="762841" y="167818"/>
                  <a:pt x="750570" y="152480"/>
                </a:cubicBezTo>
                <a:cubicBezTo>
                  <a:pt x="743291" y="143381"/>
                  <a:pt x="736913" y="145651"/>
                  <a:pt x="727710" y="141050"/>
                </a:cubicBezTo>
                <a:cubicBezTo>
                  <a:pt x="723614" y="139002"/>
                  <a:pt x="720090" y="135970"/>
                  <a:pt x="716280" y="133430"/>
                </a:cubicBezTo>
                <a:cubicBezTo>
                  <a:pt x="690078" y="150898"/>
                  <a:pt x="702108" y="151566"/>
                  <a:pt x="681990" y="144860"/>
                </a:cubicBezTo>
                <a:cubicBezTo>
                  <a:pt x="679738" y="138104"/>
                  <a:pt x="674951" y="119728"/>
                  <a:pt x="666750" y="118190"/>
                </a:cubicBezTo>
                <a:cubicBezTo>
                  <a:pt x="663559" y="117592"/>
                  <a:pt x="582607" y="125147"/>
                  <a:pt x="575310" y="125810"/>
                </a:cubicBezTo>
                <a:cubicBezTo>
                  <a:pt x="528320" y="123270"/>
                  <a:pt x="481267" y="121710"/>
                  <a:pt x="434340" y="118190"/>
                </a:cubicBezTo>
                <a:cubicBezTo>
                  <a:pt x="398023" y="115466"/>
                  <a:pt x="448560" y="114832"/>
                  <a:pt x="415290" y="102950"/>
                </a:cubicBezTo>
                <a:cubicBezTo>
                  <a:pt x="400740" y="97754"/>
                  <a:pt x="384810" y="97870"/>
                  <a:pt x="369570" y="95330"/>
                </a:cubicBezTo>
                <a:cubicBezTo>
                  <a:pt x="346570" y="72330"/>
                  <a:pt x="367804" y="87710"/>
                  <a:pt x="316230" y="87710"/>
                </a:cubicBezTo>
                <a:cubicBezTo>
                  <a:pt x="312214" y="87710"/>
                  <a:pt x="308720" y="84771"/>
                  <a:pt x="304800" y="83900"/>
                </a:cubicBezTo>
                <a:cubicBezTo>
                  <a:pt x="297259" y="82224"/>
                  <a:pt x="289560" y="81360"/>
                  <a:pt x="281940" y="80090"/>
                </a:cubicBezTo>
                <a:cubicBezTo>
                  <a:pt x="267952" y="59108"/>
                  <a:pt x="280040" y="71687"/>
                  <a:pt x="243840" y="61040"/>
                </a:cubicBezTo>
                <a:cubicBezTo>
                  <a:pt x="232281" y="57640"/>
                  <a:pt x="209550" y="49610"/>
                  <a:pt x="209550" y="49610"/>
                </a:cubicBezTo>
                <a:cubicBezTo>
                  <a:pt x="181296" y="51783"/>
                  <a:pt x="162059" y="67747"/>
                  <a:pt x="152400" y="41990"/>
                </a:cubicBezTo>
                <a:cubicBezTo>
                  <a:pt x="150126" y="35927"/>
                  <a:pt x="154697" y="25095"/>
                  <a:pt x="148590" y="22940"/>
                </a:cubicBezTo>
                <a:cubicBezTo>
                  <a:pt x="129391" y="16164"/>
                  <a:pt x="107950" y="20400"/>
                  <a:pt x="87630" y="19130"/>
                </a:cubicBezTo>
                <a:cubicBezTo>
                  <a:pt x="58934" y="0"/>
                  <a:pt x="95404" y="22462"/>
                  <a:pt x="60960" y="7700"/>
                </a:cubicBezTo>
                <a:cubicBezTo>
                  <a:pt x="56751" y="5896"/>
                  <a:pt x="53340" y="2620"/>
                  <a:pt x="49530" y="80"/>
                </a:cubicBezTo>
                <a:cubicBezTo>
                  <a:pt x="12749" y="4678"/>
                  <a:pt x="29289" y="3890"/>
                  <a:pt x="0" y="389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469654" y="1095857"/>
            <a:ext cx="1746966" cy="747175"/>
          </a:xfrm>
          <a:custGeom>
            <a:avLst/>
            <a:gdLst>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43785 w 1739851"/>
              <a:gd name="connsiteY88" fmla="*/ 106739 h 747175"/>
              <a:gd name="connsiteX89" fmla="*/ 1679365 w 1739851"/>
              <a:gd name="connsiteY89" fmla="*/ 113855 h 747175"/>
              <a:gd name="connsiteX90" fmla="*/ 1690039 w 1739851"/>
              <a:gd name="connsiteY90" fmla="*/ 120971 h 747175"/>
              <a:gd name="connsiteX91" fmla="*/ 1700713 w 1739851"/>
              <a:gd name="connsiteY91" fmla="*/ 131645 h 747175"/>
              <a:gd name="connsiteX92" fmla="*/ 1714945 w 1739851"/>
              <a:gd name="connsiteY92" fmla="*/ 138761 h 747175"/>
              <a:gd name="connsiteX93" fmla="*/ 1725619 w 1739851"/>
              <a:gd name="connsiteY93" fmla="*/ 149435 h 747175"/>
              <a:gd name="connsiteX94" fmla="*/ 1739851 w 1739851"/>
              <a:gd name="connsiteY94"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690039 w 1739851"/>
              <a:gd name="connsiteY89" fmla="*/ 120971 h 747175"/>
              <a:gd name="connsiteX90" fmla="*/ 1700713 w 1739851"/>
              <a:gd name="connsiteY90" fmla="*/ 131645 h 747175"/>
              <a:gd name="connsiteX91" fmla="*/ 1714945 w 1739851"/>
              <a:gd name="connsiteY91" fmla="*/ 138761 h 747175"/>
              <a:gd name="connsiteX92" fmla="*/ 1725619 w 1739851"/>
              <a:gd name="connsiteY92" fmla="*/ 149435 h 747175"/>
              <a:gd name="connsiteX93" fmla="*/ 1739851 w 1739851"/>
              <a:gd name="connsiteY93"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25619 w 1739851"/>
              <a:gd name="connsiteY91" fmla="*/ 149435 h 747175"/>
              <a:gd name="connsiteX92" fmla="*/ 1739851 w 1739851"/>
              <a:gd name="connsiteY92"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39851 w 1739851"/>
              <a:gd name="connsiteY91"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39851 w 1739851"/>
              <a:gd name="connsiteY90"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39851 w 1739851"/>
              <a:gd name="connsiteY89"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739851 w 1739851"/>
              <a:gd name="connsiteY88" fmla="*/ 152993 h 747175"/>
              <a:gd name="connsiteX0" fmla="*/ 0 w 1746966"/>
              <a:gd name="connsiteY0" fmla="*/ 747175 h 747175"/>
              <a:gd name="connsiteX1" fmla="*/ 0 w 1746966"/>
              <a:gd name="connsiteY1" fmla="*/ 747175 h 747175"/>
              <a:gd name="connsiteX2" fmla="*/ 42696 w 1746966"/>
              <a:gd name="connsiteY2" fmla="*/ 725827 h 747175"/>
              <a:gd name="connsiteX3" fmla="*/ 60486 w 1746966"/>
              <a:gd name="connsiteY3" fmla="*/ 722269 h 747175"/>
              <a:gd name="connsiteX4" fmla="*/ 71159 w 1746966"/>
              <a:gd name="connsiteY4" fmla="*/ 715153 h 747175"/>
              <a:gd name="connsiteX5" fmla="*/ 103181 w 1746966"/>
              <a:gd name="connsiteY5" fmla="*/ 704479 h 747175"/>
              <a:gd name="connsiteX6" fmla="*/ 113855 w 1746966"/>
              <a:gd name="connsiteY6" fmla="*/ 700921 h 747175"/>
              <a:gd name="connsiteX7" fmla="*/ 124529 w 1746966"/>
              <a:gd name="connsiteY7" fmla="*/ 693805 h 747175"/>
              <a:gd name="connsiteX8" fmla="*/ 131645 w 1746966"/>
              <a:gd name="connsiteY8" fmla="*/ 683131 h 747175"/>
              <a:gd name="connsiteX9" fmla="*/ 156551 w 1746966"/>
              <a:gd name="connsiteY9" fmla="*/ 676015 h 747175"/>
              <a:gd name="connsiteX10" fmla="*/ 170783 w 1746966"/>
              <a:gd name="connsiteY10" fmla="*/ 668899 h 747175"/>
              <a:gd name="connsiteX11" fmla="*/ 185015 w 1746966"/>
              <a:gd name="connsiteY11" fmla="*/ 665341 h 747175"/>
              <a:gd name="connsiteX12" fmla="*/ 316660 w 1746966"/>
              <a:gd name="connsiteY12" fmla="*/ 654668 h 747175"/>
              <a:gd name="connsiteX13" fmla="*/ 362914 w 1746966"/>
              <a:gd name="connsiteY13" fmla="*/ 636878 h 747175"/>
              <a:gd name="connsiteX14" fmla="*/ 409167 w 1746966"/>
              <a:gd name="connsiteY14" fmla="*/ 636878 h 747175"/>
              <a:gd name="connsiteX15" fmla="*/ 419841 w 1746966"/>
              <a:gd name="connsiteY15" fmla="*/ 633320 h 747175"/>
              <a:gd name="connsiteX16" fmla="*/ 441189 w 1746966"/>
              <a:gd name="connsiteY16" fmla="*/ 619088 h 747175"/>
              <a:gd name="connsiteX17" fmla="*/ 444747 w 1746966"/>
              <a:gd name="connsiteY17" fmla="*/ 608414 h 747175"/>
              <a:gd name="connsiteX18" fmla="*/ 462537 w 1746966"/>
              <a:gd name="connsiteY18" fmla="*/ 601298 h 747175"/>
              <a:gd name="connsiteX19" fmla="*/ 473211 w 1746966"/>
              <a:gd name="connsiteY19" fmla="*/ 597740 h 747175"/>
              <a:gd name="connsiteX20" fmla="*/ 498117 w 1746966"/>
              <a:gd name="connsiteY20" fmla="*/ 587066 h 747175"/>
              <a:gd name="connsiteX21" fmla="*/ 508791 w 1746966"/>
              <a:gd name="connsiteY21" fmla="*/ 565718 h 747175"/>
              <a:gd name="connsiteX22" fmla="*/ 512349 w 1746966"/>
              <a:gd name="connsiteY22" fmla="*/ 555044 h 747175"/>
              <a:gd name="connsiteX23" fmla="*/ 519465 w 1746966"/>
              <a:gd name="connsiteY23" fmla="*/ 540812 h 747175"/>
              <a:gd name="connsiteX24" fmla="*/ 530138 w 1746966"/>
              <a:gd name="connsiteY24" fmla="*/ 519464 h 747175"/>
              <a:gd name="connsiteX25" fmla="*/ 533696 w 1746966"/>
              <a:gd name="connsiteY25" fmla="*/ 451863 h 747175"/>
              <a:gd name="connsiteX26" fmla="*/ 540812 w 1746966"/>
              <a:gd name="connsiteY26" fmla="*/ 430515 h 747175"/>
              <a:gd name="connsiteX27" fmla="*/ 551486 w 1746966"/>
              <a:gd name="connsiteY27" fmla="*/ 394935 h 747175"/>
              <a:gd name="connsiteX28" fmla="*/ 558602 w 1746966"/>
              <a:gd name="connsiteY28" fmla="*/ 348682 h 747175"/>
              <a:gd name="connsiteX29" fmla="*/ 565718 w 1746966"/>
              <a:gd name="connsiteY29" fmla="*/ 338008 h 747175"/>
              <a:gd name="connsiteX30" fmla="*/ 576392 w 1746966"/>
              <a:gd name="connsiteY30" fmla="*/ 316660 h 747175"/>
              <a:gd name="connsiteX31" fmla="*/ 587066 w 1746966"/>
              <a:gd name="connsiteY31" fmla="*/ 313102 h 747175"/>
              <a:gd name="connsiteX32" fmla="*/ 597740 w 1746966"/>
              <a:gd name="connsiteY32" fmla="*/ 305986 h 747175"/>
              <a:gd name="connsiteX33" fmla="*/ 608414 w 1746966"/>
              <a:gd name="connsiteY33" fmla="*/ 302428 h 747175"/>
              <a:gd name="connsiteX34" fmla="*/ 622646 w 1746966"/>
              <a:gd name="connsiteY34" fmla="*/ 295312 h 747175"/>
              <a:gd name="connsiteX35" fmla="*/ 633320 w 1746966"/>
              <a:gd name="connsiteY35" fmla="*/ 273964 h 747175"/>
              <a:gd name="connsiteX36" fmla="*/ 636878 w 1746966"/>
              <a:gd name="connsiteY36" fmla="*/ 263290 h 747175"/>
              <a:gd name="connsiteX37" fmla="*/ 647552 w 1746966"/>
              <a:gd name="connsiteY37" fmla="*/ 259732 h 747175"/>
              <a:gd name="connsiteX38" fmla="*/ 654668 w 1746966"/>
              <a:gd name="connsiteY38" fmla="*/ 249058 h 747175"/>
              <a:gd name="connsiteX39" fmla="*/ 665342 w 1746966"/>
              <a:gd name="connsiteY39" fmla="*/ 245500 h 747175"/>
              <a:gd name="connsiteX40" fmla="*/ 690247 w 1746966"/>
              <a:gd name="connsiteY40" fmla="*/ 238384 h 747175"/>
              <a:gd name="connsiteX41" fmla="*/ 761407 w 1746966"/>
              <a:gd name="connsiteY41" fmla="*/ 245500 h 747175"/>
              <a:gd name="connsiteX42" fmla="*/ 782755 w 1746966"/>
              <a:gd name="connsiteY42" fmla="*/ 238384 h 747175"/>
              <a:gd name="connsiteX43" fmla="*/ 796987 w 1746966"/>
              <a:gd name="connsiteY43" fmla="*/ 234826 h 747175"/>
              <a:gd name="connsiteX44" fmla="*/ 807661 w 1746966"/>
              <a:gd name="connsiteY44" fmla="*/ 224152 h 747175"/>
              <a:gd name="connsiteX45" fmla="*/ 818335 w 1746966"/>
              <a:gd name="connsiteY45" fmla="*/ 217036 h 747175"/>
              <a:gd name="connsiteX46" fmla="*/ 836124 w 1746966"/>
              <a:gd name="connsiteY46" fmla="*/ 202804 h 747175"/>
              <a:gd name="connsiteX47" fmla="*/ 850356 w 1746966"/>
              <a:gd name="connsiteY47" fmla="*/ 181457 h 747175"/>
              <a:gd name="connsiteX48" fmla="*/ 853914 w 1746966"/>
              <a:gd name="connsiteY48" fmla="*/ 170783 h 747175"/>
              <a:gd name="connsiteX49" fmla="*/ 864588 w 1746966"/>
              <a:gd name="connsiteY49" fmla="*/ 160109 h 747175"/>
              <a:gd name="connsiteX50" fmla="*/ 882378 w 1746966"/>
              <a:gd name="connsiteY50" fmla="*/ 145877 h 747175"/>
              <a:gd name="connsiteX51" fmla="*/ 885936 w 1746966"/>
              <a:gd name="connsiteY51" fmla="*/ 135203 h 747175"/>
              <a:gd name="connsiteX52" fmla="*/ 893052 w 1746966"/>
              <a:gd name="connsiteY52" fmla="*/ 124529 h 747175"/>
              <a:gd name="connsiteX53" fmla="*/ 903726 w 1746966"/>
              <a:gd name="connsiteY53" fmla="*/ 88949 h 747175"/>
              <a:gd name="connsiteX54" fmla="*/ 914400 w 1746966"/>
              <a:gd name="connsiteY54" fmla="*/ 46254 h 747175"/>
              <a:gd name="connsiteX55" fmla="*/ 921516 w 1746966"/>
              <a:gd name="connsiteY55" fmla="*/ 10674 h 747175"/>
              <a:gd name="connsiteX56" fmla="*/ 928632 w 1746966"/>
              <a:gd name="connsiteY56" fmla="*/ 0 h 747175"/>
              <a:gd name="connsiteX57" fmla="*/ 953538 w 1746966"/>
              <a:gd name="connsiteY57" fmla="*/ 3558 h 747175"/>
              <a:gd name="connsiteX58" fmla="*/ 964212 w 1746966"/>
              <a:gd name="connsiteY58" fmla="*/ 7116 h 747175"/>
              <a:gd name="connsiteX59" fmla="*/ 978443 w 1746966"/>
              <a:gd name="connsiteY59" fmla="*/ 28464 h 747175"/>
              <a:gd name="connsiteX60" fmla="*/ 989117 w 1746966"/>
              <a:gd name="connsiteY60" fmla="*/ 39138 h 747175"/>
              <a:gd name="connsiteX61" fmla="*/ 999791 w 1746966"/>
              <a:gd name="connsiteY61" fmla="*/ 42696 h 747175"/>
              <a:gd name="connsiteX62" fmla="*/ 1028255 w 1746966"/>
              <a:gd name="connsiteY62" fmla="*/ 53369 h 747175"/>
              <a:gd name="connsiteX63" fmla="*/ 1042487 w 1746966"/>
              <a:gd name="connsiteY63" fmla="*/ 60485 h 747175"/>
              <a:gd name="connsiteX64" fmla="*/ 1046045 w 1746966"/>
              <a:gd name="connsiteY64" fmla="*/ 71159 h 747175"/>
              <a:gd name="connsiteX65" fmla="*/ 1056719 w 1746966"/>
              <a:gd name="connsiteY65" fmla="*/ 74717 h 747175"/>
              <a:gd name="connsiteX66" fmla="*/ 1067393 w 1746966"/>
              <a:gd name="connsiteY66" fmla="*/ 81833 h 747175"/>
              <a:gd name="connsiteX67" fmla="*/ 1085183 w 1746966"/>
              <a:gd name="connsiteY67" fmla="*/ 99623 h 747175"/>
              <a:gd name="connsiteX68" fmla="*/ 1088741 w 1746966"/>
              <a:gd name="connsiteY68" fmla="*/ 110297 h 747175"/>
              <a:gd name="connsiteX69" fmla="*/ 1167016 w 1746966"/>
              <a:gd name="connsiteY69" fmla="*/ 117413 h 747175"/>
              <a:gd name="connsiteX70" fmla="*/ 1188364 w 1746966"/>
              <a:gd name="connsiteY70" fmla="*/ 120971 h 747175"/>
              <a:gd name="connsiteX71" fmla="*/ 1206154 w 1746966"/>
              <a:gd name="connsiteY71" fmla="*/ 128087 h 747175"/>
              <a:gd name="connsiteX72" fmla="*/ 1220386 w 1746966"/>
              <a:gd name="connsiteY72" fmla="*/ 131645 h 747175"/>
              <a:gd name="connsiteX73" fmla="*/ 1231060 w 1746966"/>
              <a:gd name="connsiteY73" fmla="*/ 142319 h 747175"/>
              <a:gd name="connsiteX74" fmla="*/ 1344915 w 1746966"/>
              <a:gd name="connsiteY74" fmla="*/ 135203 h 747175"/>
              <a:gd name="connsiteX75" fmla="*/ 1376937 w 1746966"/>
              <a:gd name="connsiteY75" fmla="*/ 131645 h 747175"/>
              <a:gd name="connsiteX76" fmla="*/ 1387611 w 1746966"/>
              <a:gd name="connsiteY76" fmla="*/ 124529 h 747175"/>
              <a:gd name="connsiteX77" fmla="*/ 1426749 w 1746966"/>
              <a:gd name="connsiteY77" fmla="*/ 120971 h 747175"/>
              <a:gd name="connsiteX78" fmla="*/ 1465886 w 1746966"/>
              <a:gd name="connsiteY78" fmla="*/ 113855 h 747175"/>
              <a:gd name="connsiteX79" fmla="*/ 1480118 w 1746966"/>
              <a:gd name="connsiteY79" fmla="*/ 110297 h 747175"/>
              <a:gd name="connsiteX80" fmla="*/ 1501466 w 1746966"/>
              <a:gd name="connsiteY80" fmla="*/ 99623 h 747175"/>
              <a:gd name="connsiteX81" fmla="*/ 1505024 w 1746966"/>
              <a:gd name="connsiteY81" fmla="*/ 88949 h 747175"/>
              <a:gd name="connsiteX82" fmla="*/ 1515698 w 1746966"/>
              <a:gd name="connsiteY82" fmla="*/ 85391 h 747175"/>
              <a:gd name="connsiteX83" fmla="*/ 1526372 w 1746966"/>
              <a:gd name="connsiteY83" fmla="*/ 78275 h 747175"/>
              <a:gd name="connsiteX84" fmla="*/ 1572626 w 1746966"/>
              <a:gd name="connsiteY84" fmla="*/ 85391 h 747175"/>
              <a:gd name="connsiteX85" fmla="*/ 1604647 w 1746966"/>
              <a:gd name="connsiteY85" fmla="*/ 92507 h 747175"/>
              <a:gd name="connsiteX86" fmla="*/ 1622437 w 1746966"/>
              <a:gd name="connsiteY86" fmla="*/ 96065 h 747175"/>
              <a:gd name="connsiteX87" fmla="*/ 1633111 w 1746966"/>
              <a:gd name="connsiteY87" fmla="*/ 103181 h 747175"/>
              <a:gd name="connsiteX88" fmla="*/ 1746966 w 1746966"/>
              <a:gd name="connsiteY88" fmla="*/ 106739 h 74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746966" h="747175">
                <a:moveTo>
                  <a:pt x="0" y="747175"/>
                </a:moveTo>
                <a:lnTo>
                  <a:pt x="0" y="747175"/>
                </a:lnTo>
                <a:cubicBezTo>
                  <a:pt x="14232" y="740059"/>
                  <a:pt x="27983" y="731885"/>
                  <a:pt x="42696" y="725827"/>
                </a:cubicBezTo>
                <a:cubicBezTo>
                  <a:pt x="48288" y="723524"/>
                  <a:pt x="54824" y="724392"/>
                  <a:pt x="60486" y="722269"/>
                </a:cubicBezTo>
                <a:cubicBezTo>
                  <a:pt x="64490" y="720768"/>
                  <a:pt x="67212" y="716798"/>
                  <a:pt x="71159" y="715153"/>
                </a:cubicBezTo>
                <a:cubicBezTo>
                  <a:pt x="81545" y="710825"/>
                  <a:pt x="92507" y="708037"/>
                  <a:pt x="103181" y="704479"/>
                </a:cubicBezTo>
                <a:cubicBezTo>
                  <a:pt x="106739" y="703293"/>
                  <a:pt x="110734" y="703001"/>
                  <a:pt x="113855" y="700921"/>
                </a:cubicBezTo>
                <a:lnTo>
                  <a:pt x="124529" y="693805"/>
                </a:lnTo>
                <a:cubicBezTo>
                  <a:pt x="126901" y="690247"/>
                  <a:pt x="128306" y="685802"/>
                  <a:pt x="131645" y="683131"/>
                </a:cubicBezTo>
                <a:cubicBezTo>
                  <a:pt x="134175" y="681107"/>
                  <a:pt x="155348" y="676466"/>
                  <a:pt x="156551" y="676015"/>
                </a:cubicBezTo>
                <a:cubicBezTo>
                  <a:pt x="161517" y="674153"/>
                  <a:pt x="165817" y="670761"/>
                  <a:pt x="170783" y="668899"/>
                </a:cubicBezTo>
                <a:cubicBezTo>
                  <a:pt x="175362" y="667182"/>
                  <a:pt x="180209" y="666242"/>
                  <a:pt x="185015" y="665341"/>
                </a:cubicBezTo>
                <a:cubicBezTo>
                  <a:pt x="246817" y="653753"/>
                  <a:pt x="234196" y="657966"/>
                  <a:pt x="316660" y="654668"/>
                </a:cubicBezTo>
                <a:cubicBezTo>
                  <a:pt x="353714" y="642317"/>
                  <a:pt x="338618" y="649026"/>
                  <a:pt x="362914" y="636878"/>
                </a:cubicBezTo>
                <a:cubicBezTo>
                  <a:pt x="388237" y="641099"/>
                  <a:pt x="382114" y="642289"/>
                  <a:pt x="409167" y="636878"/>
                </a:cubicBezTo>
                <a:cubicBezTo>
                  <a:pt x="412845" y="636142"/>
                  <a:pt x="416563" y="635141"/>
                  <a:pt x="419841" y="633320"/>
                </a:cubicBezTo>
                <a:cubicBezTo>
                  <a:pt x="427317" y="629167"/>
                  <a:pt x="441189" y="619088"/>
                  <a:pt x="441189" y="619088"/>
                </a:cubicBezTo>
                <a:cubicBezTo>
                  <a:pt x="442375" y="615530"/>
                  <a:pt x="441866" y="610815"/>
                  <a:pt x="444747" y="608414"/>
                </a:cubicBezTo>
                <a:cubicBezTo>
                  <a:pt x="449653" y="604325"/>
                  <a:pt x="456557" y="603541"/>
                  <a:pt x="462537" y="601298"/>
                </a:cubicBezTo>
                <a:cubicBezTo>
                  <a:pt x="466049" y="599981"/>
                  <a:pt x="469764" y="599217"/>
                  <a:pt x="473211" y="597740"/>
                </a:cubicBezTo>
                <a:cubicBezTo>
                  <a:pt x="503987" y="584550"/>
                  <a:pt x="473085" y="595410"/>
                  <a:pt x="498117" y="587066"/>
                </a:cubicBezTo>
                <a:cubicBezTo>
                  <a:pt x="507060" y="560237"/>
                  <a:pt x="494996" y="593307"/>
                  <a:pt x="508791" y="565718"/>
                </a:cubicBezTo>
                <a:cubicBezTo>
                  <a:pt x="510468" y="562363"/>
                  <a:pt x="510872" y="558491"/>
                  <a:pt x="512349" y="555044"/>
                </a:cubicBezTo>
                <a:cubicBezTo>
                  <a:pt x="514438" y="550169"/>
                  <a:pt x="517376" y="545687"/>
                  <a:pt x="519465" y="540812"/>
                </a:cubicBezTo>
                <a:cubicBezTo>
                  <a:pt x="528304" y="520186"/>
                  <a:pt x="516461" y="539980"/>
                  <a:pt x="530138" y="519464"/>
                </a:cubicBezTo>
                <a:cubicBezTo>
                  <a:pt x="531324" y="496930"/>
                  <a:pt x="531007" y="474267"/>
                  <a:pt x="533696" y="451863"/>
                </a:cubicBezTo>
                <a:cubicBezTo>
                  <a:pt x="534590" y="444416"/>
                  <a:pt x="539125" y="437824"/>
                  <a:pt x="540812" y="430515"/>
                </a:cubicBezTo>
                <a:cubicBezTo>
                  <a:pt x="548893" y="395499"/>
                  <a:pt x="537720" y="415583"/>
                  <a:pt x="551486" y="394935"/>
                </a:cubicBezTo>
                <a:cubicBezTo>
                  <a:pt x="552507" y="384729"/>
                  <a:pt x="552190" y="361505"/>
                  <a:pt x="558602" y="348682"/>
                </a:cubicBezTo>
                <a:cubicBezTo>
                  <a:pt x="560514" y="344857"/>
                  <a:pt x="563806" y="341833"/>
                  <a:pt x="565718" y="338008"/>
                </a:cubicBezTo>
                <a:cubicBezTo>
                  <a:pt x="570015" y="329414"/>
                  <a:pt x="567895" y="323458"/>
                  <a:pt x="576392" y="316660"/>
                </a:cubicBezTo>
                <a:cubicBezTo>
                  <a:pt x="579321" y="314317"/>
                  <a:pt x="583711" y="314779"/>
                  <a:pt x="587066" y="313102"/>
                </a:cubicBezTo>
                <a:cubicBezTo>
                  <a:pt x="590891" y="311190"/>
                  <a:pt x="593915" y="307898"/>
                  <a:pt x="597740" y="305986"/>
                </a:cubicBezTo>
                <a:cubicBezTo>
                  <a:pt x="601095" y="304309"/>
                  <a:pt x="604967" y="303905"/>
                  <a:pt x="608414" y="302428"/>
                </a:cubicBezTo>
                <a:cubicBezTo>
                  <a:pt x="613289" y="300339"/>
                  <a:pt x="617902" y="297684"/>
                  <a:pt x="622646" y="295312"/>
                </a:cubicBezTo>
                <a:cubicBezTo>
                  <a:pt x="631589" y="268483"/>
                  <a:pt x="619525" y="301553"/>
                  <a:pt x="633320" y="273964"/>
                </a:cubicBezTo>
                <a:cubicBezTo>
                  <a:pt x="634997" y="270609"/>
                  <a:pt x="634226" y="265942"/>
                  <a:pt x="636878" y="263290"/>
                </a:cubicBezTo>
                <a:cubicBezTo>
                  <a:pt x="639530" y="260638"/>
                  <a:pt x="643994" y="260918"/>
                  <a:pt x="647552" y="259732"/>
                </a:cubicBezTo>
                <a:cubicBezTo>
                  <a:pt x="649924" y="256174"/>
                  <a:pt x="651329" y="251729"/>
                  <a:pt x="654668" y="249058"/>
                </a:cubicBezTo>
                <a:cubicBezTo>
                  <a:pt x="657597" y="246715"/>
                  <a:pt x="661750" y="246578"/>
                  <a:pt x="665342" y="245500"/>
                </a:cubicBezTo>
                <a:cubicBezTo>
                  <a:pt x="673612" y="243019"/>
                  <a:pt x="681945" y="240756"/>
                  <a:pt x="690247" y="238384"/>
                </a:cubicBezTo>
                <a:cubicBezTo>
                  <a:pt x="716843" y="247249"/>
                  <a:pt x="714615" y="247534"/>
                  <a:pt x="761407" y="245500"/>
                </a:cubicBezTo>
                <a:cubicBezTo>
                  <a:pt x="768901" y="245174"/>
                  <a:pt x="775570" y="240539"/>
                  <a:pt x="782755" y="238384"/>
                </a:cubicBezTo>
                <a:cubicBezTo>
                  <a:pt x="787439" y="236979"/>
                  <a:pt x="792243" y="236012"/>
                  <a:pt x="796987" y="234826"/>
                </a:cubicBezTo>
                <a:cubicBezTo>
                  <a:pt x="800545" y="231268"/>
                  <a:pt x="803795" y="227373"/>
                  <a:pt x="807661" y="224152"/>
                </a:cubicBezTo>
                <a:cubicBezTo>
                  <a:pt x="810946" y="221414"/>
                  <a:pt x="815311" y="220060"/>
                  <a:pt x="818335" y="217036"/>
                </a:cubicBezTo>
                <a:cubicBezTo>
                  <a:pt x="834429" y="200942"/>
                  <a:pt x="815345" y="209731"/>
                  <a:pt x="836124" y="202804"/>
                </a:cubicBezTo>
                <a:cubicBezTo>
                  <a:pt x="844584" y="177425"/>
                  <a:pt x="832587" y="208110"/>
                  <a:pt x="850356" y="181457"/>
                </a:cubicBezTo>
                <a:cubicBezTo>
                  <a:pt x="852436" y="178336"/>
                  <a:pt x="851834" y="173904"/>
                  <a:pt x="853914" y="170783"/>
                </a:cubicBezTo>
                <a:cubicBezTo>
                  <a:pt x="856705" y="166596"/>
                  <a:pt x="861367" y="163975"/>
                  <a:pt x="864588" y="160109"/>
                </a:cubicBezTo>
                <a:cubicBezTo>
                  <a:pt x="876968" y="145253"/>
                  <a:pt x="864855" y="151718"/>
                  <a:pt x="882378" y="145877"/>
                </a:cubicBezTo>
                <a:cubicBezTo>
                  <a:pt x="883564" y="142319"/>
                  <a:pt x="884259" y="138558"/>
                  <a:pt x="885936" y="135203"/>
                </a:cubicBezTo>
                <a:cubicBezTo>
                  <a:pt x="887848" y="131378"/>
                  <a:pt x="891823" y="128625"/>
                  <a:pt x="893052" y="124529"/>
                </a:cubicBezTo>
                <a:cubicBezTo>
                  <a:pt x="905540" y="82902"/>
                  <a:pt x="887713" y="112969"/>
                  <a:pt x="903726" y="88949"/>
                </a:cubicBezTo>
                <a:cubicBezTo>
                  <a:pt x="915748" y="16818"/>
                  <a:pt x="897485" y="119552"/>
                  <a:pt x="914400" y="46254"/>
                </a:cubicBezTo>
                <a:cubicBezTo>
                  <a:pt x="917210" y="34078"/>
                  <a:pt x="915878" y="21950"/>
                  <a:pt x="921516" y="10674"/>
                </a:cubicBezTo>
                <a:cubicBezTo>
                  <a:pt x="923428" y="6849"/>
                  <a:pt x="926260" y="3558"/>
                  <a:pt x="928632" y="0"/>
                </a:cubicBezTo>
                <a:cubicBezTo>
                  <a:pt x="936934" y="1186"/>
                  <a:pt x="945315" y="1913"/>
                  <a:pt x="953538" y="3558"/>
                </a:cubicBezTo>
                <a:cubicBezTo>
                  <a:pt x="957216" y="4294"/>
                  <a:pt x="961560" y="4464"/>
                  <a:pt x="964212" y="7116"/>
                </a:cubicBezTo>
                <a:cubicBezTo>
                  <a:pt x="970259" y="13163"/>
                  <a:pt x="972396" y="22417"/>
                  <a:pt x="978443" y="28464"/>
                </a:cubicBezTo>
                <a:cubicBezTo>
                  <a:pt x="982001" y="32022"/>
                  <a:pt x="984930" y="36347"/>
                  <a:pt x="989117" y="39138"/>
                </a:cubicBezTo>
                <a:cubicBezTo>
                  <a:pt x="992238" y="41218"/>
                  <a:pt x="996436" y="41019"/>
                  <a:pt x="999791" y="42696"/>
                </a:cubicBezTo>
                <a:cubicBezTo>
                  <a:pt x="1024221" y="54910"/>
                  <a:pt x="993933" y="46505"/>
                  <a:pt x="1028255" y="53369"/>
                </a:cubicBezTo>
                <a:cubicBezTo>
                  <a:pt x="1032999" y="55741"/>
                  <a:pt x="1038737" y="56735"/>
                  <a:pt x="1042487" y="60485"/>
                </a:cubicBezTo>
                <a:cubicBezTo>
                  <a:pt x="1045139" y="63137"/>
                  <a:pt x="1043393" y="68507"/>
                  <a:pt x="1046045" y="71159"/>
                </a:cubicBezTo>
                <a:cubicBezTo>
                  <a:pt x="1048697" y="73811"/>
                  <a:pt x="1053364" y="73040"/>
                  <a:pt x="1056719" y="74717"/>
                </a:cubicBezTo>
                <a:cubicBezTo>
                  <a:pt x="1060544" y="76629"/>
                  <a:pt x="1063835" y="79461"/>
                  <a:pt x="1067393" y="81833"/>
                </a:cubicBezTo>
                <a:cubicBezTo>
                  <a:pt x="1090994" y="129035"/>
                  <a:pt x="1059007" y="73447"/>
                  <a:pt x="1085183" y="99623"/>
                </a:cubicBezTo>
                <a:cubicBezTo>
                  <a:pt x="1087835" y="102275"/>
                  <a:pt x="1085076" y="109500"/>
                  <a:pt x="1088741" y="110297"/>
                </a:cubicBezTo>
                <a:cubicBezTo>
                  <a:pt x="1114342" y="115863"/>
                  <a:pt x="1140966" y="114622"/>
                  <a:pt x="1167016" y="117413"/>
                </a:cubicBezTo>
                <a:cubicBezTo>
                  <a:pt x="1174189" y="118182"/>
                  <a:pt x="1181248" y="119785"/>
                  <a:pt x="1188364" y="120971"/>
                </a:cubicBezTo>
                <a:cubicBezTo>
                  <a:pt x="1194294" y="123343"/>
                  <a:pt x="1200095" y="126067"/>
                  <a:pt x="1206154" y="128087"/>
                </a:cubicBezTo>
                <a:cubicBezTo>
                  <a:pt x="1210793" y="129633"/>
                  <a:pt x="1216140" y="129219"/>
                  <a:pt x="1220386" y="131645"/>
                </a:cubicBezTo>
                <a:cubicBezTo>
                  <a:pt x="1224755" y="134141"/>
                  <a:pt x="1227502" y="138761"/>
                  <a:pt x="1231060" y="142319"/>
                </a:cubicBezTo>
                <a:lnTo>
                  <a:pt x="1344915" y="135203"/>
                </a:lnTo>
                <a:cubicBezTo>
                  <a:pt x="1355626" y="134419"/>
                  <a:pt x="1366518" y="134250"/>
                  <a:pt x="1376937" y="131645"/>
                </a:cubicBezTo>
                <a:cubicBezTo>
                  <a:pt x="1381086" y="130608"/>
                  <a:pt x="1383430" y="125425"/>
                  <a:pt x="1387611" y="124529"/>
                </a:cubicBezTo>
                <a:cubicBezTo>
                  <a:pt x="1400420" y="121784"/>
                  <a:pt x="1413703" y="122157"/>
                  <a:pt x="1426749" y="120971"/>
                </a:cubicBezTo>
                <a:lnTo>
                  <a:pt x="1465886" y="113855"/>
                </a:lnTo>
                <a:cubicBezTo>
                  <a:pt x="1470681" y="112896"/>
                  <a:pt x="1475623" y="112223"/>
                  <a:pt x="1480118" y="110297"/>
                </a:cubicBezTo>
                <a:cubicBezTo>
                  <a:pt x="1528399" y="89605"/>
                  <a:pt x="1456489" y="114615"/>
                  <a:pt x="1501466" y="99623"/>
                </a:cubicBezTo>
                <a:cubicBezTo>
                  <a:pt x="1502652" y="96065"/>
                  <a:pt x="1502372" y="91601"/>
                  <a:pt x="1505024" y="88949"/>
                </a:cubicBezTo>
                <a:cubicBezTo>
                  <a:pt x="1507676" y="86297"/>
                  <a:pt x="1512343" y="87068"/>
                  <a:pt x="1515698" y="85391"/>
                </a:cubicBezTo>
                <a:cubicBezTo>
                  <a:pt x="1519523" y="83479"/>
                  <a:pt x="1522814" y="80647"/>
                  <a:pt x="1526372" y="78275"/>
                </a:cubicBezTo>
                <a:cubicBezTo>
                  <a:pt x="1538333" y="79984"/>
                  <a:pt x="1560285" y="82923"/>
                  <a:pt x="1572626" y="85391"/>
                </a:cubicBezTo>
                <a:cubicBezTo>
                  <a:pt x="1583348" y="87535"/>
                  <a:pt x="1593956" y="90216"/>
                  <a:pt x="1604647" y="92507"/>
                </a:cubicBezTo>
                <a:cubicBezTo>
                  <a:pt x="1610560" y="93774"/>
                  <a:pt x="1616507" y="94879"/>
                  <a:pt x="1622437" y="96065"/>
                </a:cubicBezTo>
                <a:cubicBezTo>
                  <a:pt x="1625995" y="98437"/>
                  <a:pt x="1629286" y="101269"/>
                  <a:pt x="1633111" y="103181"/>
                </a:cubicBezTo>
                <a:cubicBezTo>
                  <a:pt x="1652680" y="112669"/>
                  <a:pt x="1724728" y="96361"/>
                  <a:pt x="1746966" y="106739"/>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8"/>
          <p:cNvGrpSpPr/>
          <p:nvPr/>
        </p:nvGrpSpPr>
        <p:grpSpPr>
          <a:xfrm>
            <a:off x="0" y="526050"/>
            <a:ext cx="1828800" cy="1554541"/>
            <a:chOff x="0" y="2732537"/>
            <a:chExt cx="1828800" cy="1554541"/>
          </a:xfrm>
        </p:grpSpPr>
        <p:sp>
          <p:nvSpPr>
            <p:cNvPr id="30" name="TextBox 29"/>
            <p:cNvSpPr txBox="1"/>
            <p:nvPr/>
          </p:nvSpPr>
          <p:spPr>
            <a:xfrm>
              <a:off x="0" y="2732537"/>
              <a:ext cx="1828800" cy="1077218"/>
            </a:xfrm>
            <a:prstGeom prst="rect">
              <a:avLst/>
            </a:prstGeom>
            <a:noFill/>
            <a:effectLst>
              <a:outerShdw blurRad="50800" dist="38100" dir="8100000" algn="tr" rotWithShape="0">
                <a:prstClr val="black"/>
              </a:outerShdw>
            </a:effectLst>
          </p:spPr>
          <p:txBody>
            <a:bodyPr wrap="square" rtlCol="0">
              <a:spAutoFit/>
            </a:bodyPr>
            <a:lstStyle/>
            <a:p>
              <a:r>
                <a:rPr lang="en-US" sz="3200" b="1" dirty="0" smtClean="0">
                  <a:solidFill>
                    <a:srgbClr val="FF0000"/>
                  </a:solidFill>
                  <a:effectLst>
                    <a:outerShdw blurRad="38100" dist="38100" dir="2700000" algn="tl">
                      <a:srgbClr val="000000"/>
                    </a:outerShdw>
                  </a:effectLst>
                </a:rPr>
                <a:t>Traveler’s Rest</a:t>
              </a:r>
              <a:endParaRPr lang="en-US" sz="3200" b="1" dirty="0">
                <a:solidFill>
                  <a:srgbClr val="FF0000"/>
                </a:solidFill>
                <a:effectLst>
                  <a:outerShdw blurRad="38100" dist="38100" dir="2700000" algn="tl">
                    <a:srgbClr val="000000"/>
                  </a:outerShdw>
                </a:effectLst>
              </a:endParaRPr>
            </a:p>
          </p:txBody>
        </p:sp>
        <p:sp>
          <p:nvSpPr>
            <p:cNvPr id="31" name="5-Point Star 30"/>
            <p:cNvSpPr/>
            <p:nvPr/>
          </p:nvSpPr>
          <p:spPr>
            <a:xfrm>
              <a:off x="129208" y="3906078"/>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2166609" y="793230"/>
            <a:ext cx="544370" cy="380703"/>
          </a:xfrm>
          <a:custGeom>
            <a:avLst/>
            <a:gdLst>
              <a:gd name="connsiteX0" fmla="*/ 0 w 506732"/>
              <a:gd name="connsiteY0" fmla="*/ 355797 h 355797"/>
              <a:gd name="connsiteX1" fmla="*/ 0 w 506732"/>
              <a:gd name="connsiteY1" fmla="*/ 355797 h 355797"/>
              <a:gd name="connsiteX2" fmla="*/ 24906 w 506732"/>
              <a:gd name="connsiteY2" fmla="*/ 334449 h 355797"/>
              <a:gd name="connsiteX3" fmla="*/ 42695 w 506732"/>
              <a:gd name="connsiteY3" fmla="*/ 316660 h 355797"/>
              <a:gd name="connsiteX4" fmla="*/ 71159 w 506732"/>
              <a:gd name="connsiteY4" fmla="*/ 305986 h 355797"/>
              <a:gd name="connsiteX5" fmla="*/ 81833 w 506732"/>
              <a:gd name="connsiteY5" fmla="*/ 298870 h 355797"/>
              <a:gd name="connsiteX6" fmla="*/ 96065 w 506732"/>
              <a:gd name="connsiteY6" fmla="*/ 295312 h 355797"/>
              <a:gd name="connsiteX7" fmla="*/ 106739 w 506732"/>
              <a:gd name="connsiteY7" fmla="*/ 288196 h 355797"/>
              <a:gd name="connsiteX8" fmla="*/ 152993 w 506732"/>
              <a:gd name="connsiteY8" fmla="*/ 273964 h 355797"/>
              <a:gd name="connsiteX9" fmla="*/ 156551 w 506732"/>
              <a:gd name="connsiteY9" fmla="*/ 263290 h 355797"/>
              <a:gd name="connsiteX10" fmla="*/ 174341 w 506732"/>
              <a:gd name="connsiteY10" fmla="*/ 241942 h 355797"/>
              <a:gd name="connsiteX11" fmla="*/ 177899 w 506732"/>
              <a:gd name="connsiteY11" fmla="*/ 231268 h 355797"/>
              <a:gd name="connsiteX12" fmla="*/ 185015 w 506732"/>
              <a:gd name="connsiteY12" fmla="*/ 206362 h 355797"/>
              <a:gd name="connsiteX13" fmla="*/ 188572 w 506732"/>
              <a:gd name="connsiteY13" fmla="*/ 174340 h 355797"/>
              <a:gd name="connsiteX14" fmla="*/ 206362 w 506732"/>
              <a:gd name="connsiteY14" fmla="*/ 160109 h 355797"/>
              <a:gd name="connsiteX15" fmla="*/ 220594 w 506732"/>
              <a:gd name="connsiteY15" fmla="*/ 152993 h 355797"/>
              <a:gd name="connsiteX16" fmla="*/ 224152 w 506732"/>
              <a:gd name="connsiteY16" fmla="*/ 142319 h 355797"/>
              <a:gd name="connsiteX17" fmla="*/ 234826 w 506732"/>
              <a:gd name="connsiteY17" fmla="*/ 138761 h 355797"/>
              <a:gd name="connsiteX18" fmla="*/ 245500 w 506732"/>
              <a:gd name="connsiteY18" fmla="*/ 131645 h 355797"/>
              <a:gd name="connsiteX19" fmla="*/ 266848 w 506732"/>
              <a:gd name="connsiteY19" fmla="*/ 124529 h 355797"/>
              <a:gd name="connsiteX20" fmla="*/ 277522 w 506732"/>
              <a:gd name="connsiteY20" fmla="*/ 117413 h 355797"/>
              <a:gd name="connsiteX21" fmla="*/ 323776 w 506732"/>
              <a:gd name="connsiteY21" fmla="*/ 103181 h 355797"/>
              <a:gd name="connsiteX22" fmla="*/ 345123 w 506732"/>
              <a:gd name="connsiteY22" fmla="*/ 92507 h 355797"/>
              <a:gd name="connsiteX23" fmla="*/ 355797 w 506732"/>
              <a:gd name="connsiteY23" fmla="*/ 85391 h 355797"/>
              <a:gd name="connsiteX24" fmla="*/ 366471 w 506732"/>
              <a:gd name="connsiteY24" fmla="*/ 81833 h 355797"/>
              <a:gd name="connsiteX25" fmla="*/ 377145 w 506732"/>
              <a:gd name="connsiteY25" fmla="*/ 74717 h 355797"/>
              <a:gd name="connsiteX26" fmla="*/ 402051 w 506732"/>
              <a:gd name="connsiteY26" fmla="*/ 67601 h 355797"/>
              <a:gd name="connsiteX27" fmla="*/ 412725 w 506732"/>
              <a:gd name="connsiteY27" fmla="*/ 60485 h 355797"/>
              <a:gd name="connsiteX28" fmla="*/ 426957 w 506732"/>
              <a:gd name="connsiteY28" fmla="*/ 56927 h 355797"/>
              <a:gd name="connsiteX29" fmla="*/ 444747 w 506732"/>
              <a:gd name="connsiteY29" fmla="*/ 49811 h 355797"/>
              <a:gd name="connsiteX30" fmla="*/ 455421 w 506732"/>
              <a:gd name="connsiteY30" fmla="*/ 46253 h 355797"/>
              <a:gd name="connsiteX31" fmla="*/ 480327 w 506732"/>
              <a:gd name="connsiteY31" fmla="*/ 35579 h 355797"/>
              <a:gd name="connsiteX32" fmla="*/ 491001 w 506732"/>
              <a:gd name="connsiteY32" fmla="*/ 28463 h 355797"/>
              <a:gd name="connsiteX33" fmla="*/ 501674 w 506732"/>
              <a:gd name="connsiteY33" fmla="*/ 24905 h 355797"/>
              <a:gd name="connsiteX34" fmla="*/ 505232 w 506732"/>
              <a:gd name="connsiteY34" fmla="*/ 0 h 35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732" h="355797">
                <a:moveTo>
                  <a:pt x="0" y="355797"/>
                </a:moveTo>
                <a:lnTo>
                  <a:pt x="0" y="355797"/>
                </a:lnTo>
                <a:cubicBezTo>
                  <a:pt x="8302" y="348681"/>
                  <a:pt x="17591" y="342576"/>
                  <a:pt x="24906" y="334449"/>
                </a:cubicBezTo>
                <a:cubicBezTo>
                  <a:pt x="43747" y="313514"/>
                  <a:pt x="19886" y="324262"/>
                  <a:pt x="42695" y="316660"/>
                </a:cubicBezTo>
                <a:cubicBezTo>
                  <a:pt x="67727" y="299972"/>
                  <a:pt x="35986" y="319176"/>
                  <a:pt x="71159" y="305986"/>
                </a:cubicBezTo>
                <a:cubicBezTo>
                  <a:pt x="75163" y="304485"/>
                  <a:pt x="77903" y="300554"/>
                  <a:pt x="81833" y="298870"/>
                </a:cubicBezTo>
                <a:cubicBezTo>
                  <a:pt x="86328" y="296944"/>
                  <a:pt x="91321" y="296498"/>
                  <a:pt x="96065" y="295312"/>
                </a:cubicBezTo>
                <a:cubicBezTo>
                  <a:pt x="99623" y="292940"/>
                  <a:pt x="102792" y="289841"/>
                  <a:pt x="106739" y="288196"/>
                </a:cubicBezTo>
                <a:cubicBezTo>
                  <a:pt x="125070" y="280558"/>
                  <a:pt x="135812" y="278259"/>
                  <a:pt x="152993" y="273964"/>
                </a:cubicBezTo>
                <a:cubicBezTo>
                  <a:pt x="154179" y="270406"/>
                  <a:pt x="154471" y="266411"/>
                  <a:pt x="156551" y="263290"/>
                </a:cubicBezTo>
                <a:cubicBezTo>
                  <a:pt x="172289" y="239683"/>
                  <a:pt x="162700" y="265224"/>
                  <a:pt x="174341" y="241942"/>
                </a:cubicBezTo>
                <a:cubicBezTo>
                  <a:pt x="176018" y="238587"/>
                  <a:pt x="176821" y="234860"/>
                  <a:pt x="177899" y="231268"/>
                </a:cubicBezTo>
                <a:cubicBezTo>
                  <a:pt x="180380" y="222998"/>
                  <a:pt x="182643" y="214664"/>
                  <a:pt x="185015" y="206362"/>
                </a:cubicBezTo>
                <a:cubicBezTo>
                  <a:pt x="186201" y="195688"/>
                  <a:pt x="185967" y="184759"/>
                  <a:pt x="188572" y="174340"/>
                </a:cubicBezTo>
                <a:cubicBezTo>
                  <a:pt x="191778" y="161514"/>
                  <a:pt x="196886" y="164170"/>
                  <a:pt x="206362" y="160109"/>
                </a:cubicBezTo>
                <a:cubicBezTo>
                  <a:pt x="211237" y="158020"/>
                  <a:pt x="215850" y="155365"/>
                  <a:pt x="220594" y="152993"/>
                </a:cubicBezTo>
                <a:cubicBezTo>
                  <a:pt x="221780" y="149435"/>
                  <a:pt x="221500" y="144971"/>
                  <a:pt x="224152" y="142319"/>
                </a:cubicBezTo>
                <a:cubicBezTo>
                  <a:pt x="226804" y="139667"/>
                  <a:pt x="231471" y="140438"/>
                  <a:pt x="234826" y="138761"/>
                </a:cubicBezTo>
                <a:cubicBezTo>
                  <a:pt x="238651" y="136849"/>
                  <a:pt x="241592" y="133382"/>
                  <a:pt x="245500" y="131645"/>
                </a:cubicBezTo>
                <a:cubicBezTo>
                  <a:pt x="252354" y="128599"/>
                  <a:pt x="260607" y="128690"/>
                  <a:pt x="266848" y="124529"/>
                </a:cubicBezTo>
                <a:cubicBezTo>
                  <a:pt x="270406" y="122157"/>
                  <a:pt x="273592" y="119097"/>
                  <a:pt x="277522" y="117413"/>
                </a:cubicBezTo>
                <a:cubicBezTo>
                  <a:pt x="299223" y="108112"/>
                  <a:pt x="295044" y="122336"/>
                  <a:pt x="323776" y="103181"/>
                </a:cubicBezTo>
                <a:cubicBezTo>
                  <a:pt x="354368" y="82787"/>
                  <a:pt x="315662" y="107238"/>
                  <a:pt x="345123" y="92507"/>
                </a:cubicBezTo>
                <a:cubicBezTo>
                  <a:pt x="348948" y="90595"/>
                  <a:pt x="351972" y="87303"/>
                  <a:pt x="355797" y="85391"/>
                </a:cubicBezTo>
                <a:cubicBezTo>
                  <a:pt x="359152" y="83714"/>
                  <a:pt x="363116" y="83510"/>
                  <a:pt x="366471" y="81833"/>
                </a:cubicBezTo>
                <a:cubicBezTo>
                  <a:pt x="370296" y="79921"/>
                  <a:pt x="373320" y="76629"/>
                  <a:pt x="377145" y="74717"/>
                </a:cubicBezTo>
                <a:cubicBezTo>
                  <a:pt x="382249" y="72165"/>
                  <a:pt x="397491" y="68741"/>
                  <a:pt x="402051" y="67601"/>
                </a:cubicBezTo>
                <a:cubicBezTo>
                  <a:pt x="405609" y="65229"/>
                  <a:pt x="408795" y="62169"/>
                  <a:pt x="412725" y="60485"/>
                </a:cubicBezTo>
                <a:cubicBezTo>
                  <a:pt x="417220" y="58559"/>
                  <a:pt x="422318" y="58473"/>
                  <a:pt x="426957" y="56927"/>
                </a:cubicBezTo>
                <a:cubicBezTo>
                  <a:pt x="433016" y="54907"/>
                  <a:pt x="438767" y="52054"/>
                  <a:pt x="444747" y="49811"/>
                </a:cubicBezTo>
                <a:cubicBezTo>
                  <a:pt x="448259" y="48494"/>
                  <a:pt x="452066" y="47930"/>
                  <a:pt x="455421" y="46253"/>
                </a:cubicBezTo>
                <a:cubicBezTo>
                  <a:pt x="479992" y="33967"/>
                  <a:pt x="450707" y="42984"/>
                  <a:pt x="480327" y="35579"/>
                </a:cubicBezTo>
                <a:cubicBezTo>
                  <a:pt x="483885" y="33207"/>
                  <a:pt x="487176" y="30375"/>
                  <a:pt x="491001" y="28463"/>
                </a:cubicBezTo>
                <a:cubicBezTo>
                  <a:pt x="494355" y="26786"/>
                  <a:pt x="499022" y="27557"/>
                  <a:pt x="501674" y="24905"/>
                </a:cubicBezTo>
                <a:cubicBezTo>
                  <a:pt x="506732" y="19847"/>
                  <a:pt x="505232" y="5187"/>
                  <a:pt x="505232" y="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925074" y="3013606"/>
            <a:ext cx="618651" cy="552017"/>
          </a:xfrm>
          <a:custGeom>
            <a:avLst/>
            <a:gdLst>
              <a:gd name="connsiteX0" fmla="*/ 0 w 618651"/>
              <a:gd name="connsiteY0" fmla="*/ 523023 h 552017"/>
              <a:gd name="connsiteX1" fmla="*/ 0 w 618651"/>
              <a:gd name="connsiteY1" fmla="*/ 523023 h 552017"/>
              <a:gd name="connsiteX2" fmla="*/ 28464 w 618651"/>
              <a:gd name="connsiteY2" fmla="*/ 508791 h 552017"/>
              <a:gd name="connsiteX3" fmla="*/ 106739 w 618651"/>
              <a:gd name="connsiteY3" fmla="*/ 498117 h 552017"/>
              <a:gd name="connsiteX4" fmla="*/ 117413 w 618651"/>
              <a:gd name="connsiteY4" fmla="*/ 491001 h 552017"/>
              <a:gd name="connsiteX5" fmla="*/ 160109 w 618651"/>
              <a:gd name="connsiteY5" fmla="*/ 498117 h 552017"/>
              <a:gd name="connsiteX6" fmla="*/ 174341 w 618651"/>
              <a:gd name="connsiteY6" fmla="*/ 508791 h 552017"/>
              <a:gd name="connsiteX7" fmla="*/ 185015 w 618651"/>
              <a:gd name="connsiteY7" fmla="*/ 512349 h 552017"/>
              <a:gd name="connsiteX8" fmla="*/ 188573 w 618651"/>
              <a:gd name="connsiteY8" fmla="*/ 523023 h 552017"/>
              <a:gd name="connsiteX9" fmla="*/ 209921 w 618651"/>
              <a:gd name="connsiteY9" fmla="*/ 533697 h 552017"/>
              <a:gd name="connsiteX10" fmla="*/ 234826 w 618651"/>
              <a:gd name="connsiteY10" fmla="*/ 551487 h 552017"/>
              <a:gd name="connsiteX11" fmla="*/ 245500 w 618651"/>
              <a:gd name="connsiteY11" fmla="*/ 547929 h 552017"/>
              <a:gd name="connsiteX12" fmla="*/ 252616 w 618651"/>
              <a:gd name="connsiteY12" fmla="*/ 537255 h 552017"/>
              <a:gd name="connsiteX13" fmla="*/ 263290 w 618651"/>
              <a:gd name="connsiteY13" fmla="*/ 533697 h 552017"/>
              <a:gd name="connsiteX14" fmla="*/ 266848 w 618651"/>
              <a:gd name="connsiteY14" fmla="*/ 523023 h 552017"/>
              <a:gd name="connsiteX15" fmla="*/ 288196 w 618651"/>
              <a:gd name="connsiteY15" fmla="*/ 512349 h 552017"/>
              <a:gd name="connsiteX16" fmla="*/ 295312 w 618651"/>
              <a:gd name="connsiteY16" fmla="*/ 501675 h 552017"/>
              <a:gd name="connsiteX17" fmla="*/ 309544 w 618651"/>
              <a:gd name="connsiteY17" fmla="*/ 487443 h 552017"/>
              <a:gd name="connsiteX18" fmla="*/ 313102 w 618651"/>
              <a:gd name="connsiteY18" fmla="*/ 455421 h 552017"/>
              <a:gd name="connsiteX19" fmla="*/ 330892 w 618651"/>
              <a:gd name="connsiteY19" fmla="*/ 441189 h 552017"/>
              <a:gd name="connsiteX20" fmla="*/ 341566 w 618651"/>
              <a:gd name="connsiteY20" fmla="*/ 434073 h 552017"/>
              <a:gd name="connsiteX21" fmla="*/ 366472 w 618651"/>
              <a:gd name="connsiteY21" fmla="*/ 402052 h 552017"/>
              <a:gd name="connsiteX22" fmla="*/ 373587 w 618651"/>
              <a:gd name="connsiteY22" fmla="*/ 391378 h 552017"/>
              <a:gd name="connsiteX23" fmla="*/ 384261 w 618651"/>
              <a:gd name="connsiteY23" fmla="*/ 387820 h 552017"/>
              <a:gd name="connsiteX24" fmla="*/ 387819 w 618651"/>
              <a:gd name="connsiteY24" fmla="*/ 377146 h 552017"/>
              <a:gd name="connsiteX25" fmla="*/ 409167 w 618651"/>
              <a:gd name="connsiteY25" fmla="*/ 366472 h 552017"/>
              <a:gd name="connsiteX26" fmla="*/ 419841 w 618651"/>
              <a:gd name="connsiteY26" fmla="*/ 359356 h 552017"/>
              <a:gd name="connsiteX27" fmla="*/ 423399 w 618651"/>
              <a:gd name="connsiteY27" fmla="*/ 345124 h 552017"/>
              <a:gd name="connsiteX28" fmla="*/ 444747 w 618651"/>
              <a:gd name="connsiteY28" fmla="*/ 330892 h 552017"/>
              <a:gd name="connsiteX29" fmla="*/ 448305 w 618651"/>
              <a:gd name="connsiteY29" fmla="*/ 320218 h 552017"/>
              <a:gd name="connsiteX30" fmla="*/ 458979 w 618651"/>
              <a:gd name="connsiteY30" fmla="*/ 309544 h 552017"/>
              <a:gd name="connsiteX31" fmla="*/ 466095 w 618651"/>
              <a:gd name="connsiteY31" fmla="*/ 298870 h 552017"/>
              <a:gd name="connsiteX32" fmla="*/ 476769 w 618651"/>
              <a:gd name="connsiteY32" fmla="*/ 273964 h 552017"/>
              <a:gd name="connsiteX33" fmla="*/ 480327 w 618651"/>
              <a:gd name="connsiteY33" fmla="*/ 263290 h 552017"/>
              <a:gd name="connsiteX34" fmla="*/ 487443 w 618651"/>
              <a:gd name="connsiteY34" fmla="*/ 245501 h 552017"/>
              <a:gd name="connsiteX35" fmla="*/ 498117 w 618651"/>
              <a:gd name="connsiteY35" fmla="*/ 220595 h 552017"/>
              <a:gd name="connsiteX36" fmla="*/ 501675 w 618651"/>
              <a:gd name="connsiteY36" fmla="*/ 209921 h 552017"/>
              <a:gd name="connsiteX37" fmla="*/ 512349 w 618651"/>
              <a:gd name="connsiteY37" fmla="*/ 206363 h 552017"/>
              <a:gd name="connsiteX38" fmla="*/ 515907 w 618651"/>
              <a:gd name="connsiteY38" fmla="*/ 195689 h 552017"/>
              <a:gd name="connsiteX39" fmla="*/ 523022 w 618651"/>
              <a:gd name="connsiteY39" fmla="*/ 185015 h 552017"/>
              <a:gd name="connsiteX40" fmla="*/ 526580 w 618651"/>
              <a:gd name="connsiteY40" fmla="*/ 170783 h 552017"/>
              <a:gd name="connsiteX41" fmla="*/ 537254 w 618651"/>
              <a:gd name="connsiteY41" fmla="*/ 160109 h 552017"/>
              <a:gd name="connsiteX42" fmla="*/ 555044 w 618651"/>
              <a:gd name="connsiteY42" fmla="*/ 142319 h 552017"/>
              <a:gd name="connsiteX43" fmla="*/ 569276 w 618651"/>
              <a:gd name="connsiteY43" fmla="*/ 120971 h 552017"/>
              <a:gd name="connsiteX44" fmla="*/ 590624 w 618651"/>
              <a:gd name="connsiteY44" fmla="*/ 103182 h 552017"/>
              <a:gd name="connsiteX45" fmla="*/ 601298 w 618651"/>
              <a:gd name="connsiteY45" fmla="*/ 71160 h 552017"/>
              <a:gd name="connsiteX46" fmla="*/ 604856 w 618651"/>
              <a:gd name="connsiteY46" fmla="*/ 60486 h 552017"/>
              <a:gd name="connsiteX47" fmla="*/ 615530 w 618651"/>
              <a:gd name="connsiteY47" fmla="*/ 39138 h 552017"/>
              <a:gd name="connsiteX48" fmla="*/ 608414 w 618651"/>
              <a:gd name="connsiteY48" fmla="*/ 0 h 55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18651" h="552017">
                <a:moveTo>
                  <a:pt x="0" y="523023"/>
                </a:moveTo>
                <a:lnTo>
                  <a:pt x="0" y="523023"/>
                </a:lnTo>
                <a:cubicBezTo>
                  <a:pt x="9488" y="518279"/>
                  <a:pt x="18134" y="511201"/>
                  <a:pt x="28464" y="508791"/>
                </a:cubicBezTo>
                <a:cubicBezTo>
                  <a:pt x="54108" y="502807"/>
                  <a:pt x="106739" y="498117"/>
                  <a:pt x="106739" y="498117"/>
                </a:cubicBezTo>
                <a:cubicBezTo>
                  <a:pt x="110297" y="495745"/>
                  <a:pt x="113152" y="491356"/>
                  <a:pt x="117413" y="491001"/>
                </a:cubicBezTo>
                <a:cubicBezTo>
                  <a:pt x="136479" y="489412"/>
                  <a:pt x="145072" y="493105"/>
                  <a:pt x="160109" y="498117"/>
                </a:cubicBezTo>
                <a:cubicBezTo>
                  <a:pt x="164853" y="501675"/>
                  <a:pt x="169192" y="505849"/>
                  <a:pt x="174341" y="508791"/>
                </a:cubicBezTo>
                <a:cubicBezTo>
                  <a:pt x="177597" y="510652"/>
                  <a:pt x="182363" y="509697"/>
                  <a:pt x="185015" y="512349"/>
                </a:cubicBezTo>
                <a:cubicBezTo>
                  <a:pt x="187667" y="515001"/>
                  <a:pt x="186230" y="520094"/>
                  <a:pt x="188573" y="523023"/>
                </a:cubicBezTo>
                <a:cubicBezTo>
                  <a:pt x="193589" y="529293"/>
                  <a:pt x="202889" y="531353"/>
                  <a:pt x="209921" y="533697"/>
                </a:cubicBezTo>
                <a:cubicBezTo>
                  <a:pt x="216941" y="540717"/>
                  <a:pt x="223898" y="549926"/>
                  <a:pt x="234826" y="551487"/>
                </a:cubicBezTo>
                <a:cubicBezTo>
                  <a:pt x="238539" y="552017"/>
                  <a:pt x="241942" y="549115"/>
                  <a:pt x="245500" y="547929"/>
                </a:cubicBezTo>
                <a:cubicBezTo>
                  <a:pt x="247872" y="544371"/>
                  <a:pt x="249277" y="539926"/>
                  <a:pt x="252616" y="537255"/>
                </a:cubicBezTo>
                <a:cubicBezTo>
                  <a:pt x="255545" y="534912"/>
                  <a:pt x="260638" y="536349"/>
                  <a:pt x="263290" y="533697"/>
                </a:cubicBezTo>
                <a:cubicBezTo>
                  <a:pt x="265942" y="531045"/>
                  <a:pt x="264505" y="525952"/>
                  <a:pt x="266848" y="523023"/>
                </a:cubicBezTo>
                <a:cubicBezTo>
                  <a:pt x="271864" y="516753"/>
                  <a:pt x="281164" y="514693"/>
                  <a:pt x="288196" y="512349"/>
                </a:cubicBezTo>
                <a:cubicBezTo>
                  <a:pt x="290568" y="508791"/>
                  <a:pt x="291973" y="504346"/>
                  <a:pt x="295312" y="501675"/>
                </a:cubicBezTo>
                <a:cubicBezTo>
                  <a:pt x="312563" y="487874"/>
                  <a:pt x="301781" y="510732"/>
                  <a:pt x="309544" y="487443"/>
                </a:cubicBezTo>
                <a:cubicBezTo>
                  <a:pt x="310730" y="476769"/>
                  <a:pt x="310497" y="465840"/>
                  <a:pt x="313102" y="455421"/>
                </a:cubicBezTo>
                <a:cubicBezTo>
                  <a:pt x="316529" y="441712"/>
                  <a:pt x="321221" y="446024"/>
                  <a:pt x="330892" y="441189"/>
                </a:cubicBezTo>
                <a:cubicBezTo>
                  <a:pt x="334717" y="439277"/>
                  <a:pt x="338008" y="436445"/>
                  <a:pt x="341566" y="434073"/>
                </a:cubicBezTo>
                <a:cubicBezTo>
                  <a:pt x="351290" y="404902"/>
                  <a:pt x="334467" y="450067"/>
                  <a:pt x="366472" y="402052"/>
                </a:cubicBezTo>
                <a:cubicBezTo>
                  <a:pt x="368844" y="398494"/>
                  <a:pt x="370248" y="394049"/>
                  <a:pt x="373587" y="391378"/>
                </a:cubicBezTo>
                <a:cubicBezTo>
                  <a:pt x="376516" y="389035"/>
                  <a:pt x="380703" y="389006"/>
                  <a:pt x="384261" y="387820"/>
                </a:cubicBezTo>
                <a:cubicBezTo>
                  <a:pt x="385447" y="384262"/>
                  <a:pt x="385476" y="380075"/>
                  <a:pt x="387819" y="377146"/>
                </a:cubicBezTo>
                <a:cubicBezTo>
                  <a:pt x="394617" y="368649"/>
                  <a:pt x="400573" y="370769"/>
                  <a:pt x="409167" y="366472"/>
                </a:cubicBezTo>
                <a:cubicBezTo>
                  <a:pt x="412992" y="364560"/>
                  <a:pt x="416283" y="361728"/>
                  <a:pt x="419841" y="359356"/>
                </a:cubicBezTo>
                <a:cubicBezTo>
                  <a:pt x="421027" y="354612"/>
                  <a:pt x="420973" y="349370"/>
                  <a:pt x="423399" y="345124"/>
                </a:cubicBezTo>
                <a:cubicBezTo>
                  <a:pt x="429670" y="334150"/>
                  <a:pt x="434558" y="334288"/>
                  <a:pt x="444747" y="330892"/>
                </a:cubicBezTo>
                <a:cubicBezTo>
                  <a:pt x="445933" y="327334"/>
                  <a:pt x="446225" y="323339"/>
                  <a:pt x="448305" y="320218"/>
                </a:cubicBezTo>
                <a:cubicBezTo>
                  <a:pt x="451096" y="316031"/>
                  <a:pt x="455758" y="313410"/>
                  <a:pt x="458979" y="309544"/>
                </a:cubicBezTo>
                <a:cubicBezTo>
                  <a:pt x="461717" y="306259"/>
                  <a:pt x="463723" y="302428"/>
                  <a:pt x="466095" y="298870"/>
                </a:cubicBezTo>
                <a:cubicBezTo>
                  <a:pt x="473500" y="269250"/>
                  <a:pt x="464483" y="298535"/>
                  <a:pt x="476769" y="273964"/>
                </a:cubicBezTo>
                <a:cubicBezTo>
                  <a:pt x="478446" y="270609"/>
                  <a:pt x="479010" y="266802"/>
                  <a:pt x="480327" y="263290"/>
                </a:cubicBezTo>
                <a:cubicBezTo>
                  <a:pt x="482570" y="257310"/>
                  <a:pt x="485423" y="251560"/>
                  <a:pt x="487443" y="245501"/>
                </a:cubicBezTo>
                <a:cubicBezTo>
                  <a:pt x="502254" y="201069"/>
                  <a:pt x="479355" y="258120"/>
                  <a:pt x="498117" y="220595"/>
                </a:cubicBezTo>
                <a:cubicBezTo>
                  <a:pt x="499794" y="217240"/>
                  <a:pt x="499023" y="212573"/>
                  <a:pt x="501675" y="209921"/>
                </a:cubicBezTo>
                <a:cubicBezTo>
                  <a:pt x="504327" y="207269"/>
                  <a:pt x="508791" y="207549"/>
                  <a:pt x="512349" y="206363"/>
                </a:cubicBezTo>
                <a:cubicBezTo>
                  <a:pt x="513535" y="202805"/>
                  <a:pt x="514230" y="199044"/>
                  <a:pt x="515907" y="195689"/>
                </a:cubicBezTo>
                <a:cubicBezTo>
                  <a:pt x="517819" y="191864"/>
                  <a:pt x="521338" y="188945"/>
                  <a:pt x="523022" y="185015"/>
                </a:cubicBezTo>
                <a:cubicBezTo>
                  <a:pt x="524948" y="180520"/>
                  <a:pt x="524154" y="175029"/>
                  <a:pt x="526580" y="170783"/>
                </a:cubicBezTo>
                <a:cubicBezTo>
                  <a:pt x="529076" y="166414"/>
                  <a:pt x="534033" y="163975"/>
                  <a:pt x="537254" y="160109"/>
                </a:cubicBezTo>
                <a:cubicBezTo>
                  <a:pt x="552079" y="142319"/>
                  <a:pt x="535475" y="155365"/>
                  <a:pt x="555044" y="142319"/>
                </a:cubicBezTo>
                <a:cubicBezTo>
                  <a:pt x="559788" y="135203"/>
                  <a:pt x="562160" y="125715"/>
                  <a:pt x="569276" y="120971"/>
                </a:cubicBezTo>
                <a:cubicBezTo>
                  <a:pt x="584136" y="111064"/>
                  <a:pt x="576926" y="116879"/>
                  <a:pt x="590624" y="103182"/>
                </a:cubicBezTo>
                <a:cubicBezTo>
                  <a:pt x="596622" y="73193"/>
                  <a:pt x="590250" y="96939"/>
                  <a:pt x="601298" y="71160"/>
                </a:cubicBezTo>
                <a:cubicBezTo>
                  <a:pt x="602775" y="67713"/>
                  <a:pt x="603179" y="63841"/>
                  <a:pt x="604856" y="60486"/>
                </a:cubicBezTo>
                <a:cubicBezTo>
                  <a:pt x="618651" y="32897"/>
                  <a:pt x="606587" y="65967"/>
                  <a:pt x="615530" y="39138"/>
                </a:cubicBezTo>
                <a:lnTo>
                  <a:pt x="608414" y="0"/>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526372" y="2686272"/>
            <a:ext cx="555044" cy="352240"/>
          </a:xfrm>
          <a:custGeom>
            <a:avLst/>
            <a:gdLst>
              <a:gd name="connsiteX0" fmla="*/ 0 w 555044"/>
              <a:gd name="connsiteY0" fmla="*/ 352240 h 352240"/>
              <a:gd name="connsiteX1" fmla="*/ 0 w 555044"/>
              <a:gd name="connsiteY1" fmla="*/ 352240 h 352240"/>
              <a:gd name="connsiteX2" fmla="*/ 10674 w 555044"/>
              <a:gd name="connsiteY2" fmla="*/ 298870 h 352240"/>
              <a:gd name="connsiteX3" fmla="*/ 17790 w 555044"/>
              <a:gd name="connsiteY3" fmla="*/ 284639 h 352240"/>
              <a:gd name="connsiteX4" fmla="*/ 28464 w 555044"/>
              <a:gd name="connsiteY4" fmla="*/ 281081 h 352240"/>
              <a:gd name="connsiteX5" fmla="*/ 49812 w 555044"/>
              <a:gd name="connsiteY5" fmla="*/ 259733 h 352240"/>
              <a:gd name="connsiteX6" fmla="*/ 60486 w 555044"/>
              <a:gd name="connsiteY6" fmla="*/ 252617 h 352240"/>
              <a:gd name="connsiteX7" fmla="*/ 85391 w 555044"/>
              <a:gd name="connsiteY7" fmla="*/ 231269 h 352240"/>
              <a:gd name="connsiteX8" fmla="*/ 88949 w 555044"/>
              <a:gd name="connsiteY8" fmla="*/ 220595 h 352240"/>
              <a:gd name="connsiteX9" fmla="*/ 96065 w 555044"/>
              <a:gd name="connsiteY9" fmla="*/ 209921 h 352240"/>
              <a:gd name="connsiteX10" fmla="*/ 99623 w 555044"/>
              <a:gd name="connsiteY10" fmla="*/ 195689 h 352240"/>
              <a:gd name="connsiteX11" fmla="*/ 106739 w 555044"/>
              <a:gd name="connsiteY11" fmla="*/ 185015 h 352240"/>
              <a:gd name="connsiteX12" fmla="*/ 117413 w 555044"/>
              <a:gd name="connsiteY12" fmla="*/ 163667 h 352240"/>
              <a:gd name="connsiteX13" fmla="*/ 128087 w 555044"/>
              <a:gd name="connsiteY13" fmla="*/ 160109 h 352240"/>
              <a:gd name="connsiteX14" fmla="*/ 138761 w 555044"/>
              <a:gd name="connsiteY14" fmla="*/ 138761 h 352240"/>
              <a:gd name="connsiteX15" fmla="*/ 142319 w 555044"/>
              <a:gd name="connsiteY15" fmla="*/ 128088 h 352240"/>
              <a:gd name="connsiteX16" fmla="*/ 152993 w 555044"/>
              <a:gd name="connsiteY16" fmla="*/ 124530 h 352240"/>
              <a:gd name="connsiteX17" fmla="*/ 156551 w 555044"/>
              <a:gd name="connsiteY17" fmla="*/ 113856 h 352240"/>
              <a:gd name="connsiteX18" fmla="*/ 177899 w 555044"/>
              <a:gd name="connsiteY18" fmla="*/ 103182 h 352240"/>
              <a:gd name="connsiteX19" fmla="*/ 188573 w 555044"/>
              <a:gd name="connsiteY19" fmla="*/ 96066 h 352240"/>
              <a:gd name="connsiteX20" fmla="*/ 199247 w 555044"/>
              <a:gd name="connsiteY20" fmla="*/ 92508 h 352240"/>
              <a:gd name="connsiteX21" fmla="*/ 209921 w 555044"/>
              <a:gd name="connsiteY21" fmla="*/ 85392 h 352240"/>
              <a:gd name="connsiteX22" fmla="*/ 224153 w 555044"/>
              <a:gd name="connsiteY22" fmla="*/ 81834 h 352240"/>
              <a:gd name="connsiteX23" fmla="*/ 281080 w 555044"/>
              <a:gd name="connsiteY23" fmla="*/ 67602 h 352240"/>
              <a:gd name="connsiteX24" fmla="*/ 298870 w 555044"/>
              <a:gd name="connsiteY24" fmla="*/ 74718 h 352240"/>
              <a:gd name="connsiteX25" fmla="*/ 309544 w 555044"/>
              <a:gd name="connsiteY25" fmla="*/ 78276 h 352240"/>
              <a:gd name="connsiteX26" fmla="*/ 320218 w 555044"/>
              <a:gd name="connsiteY26" fmla="*/ 85392 h 352240"/>
              <a:gd name="connsiteX27" fmla="*/ 334450 w 555044"/>
              <a:gd name="connsiteY27" fmla="*/ 88950 h 352240"/>
              <a:gd name="connsiteX28" fmla="*/ 352240 w 555044"/>
              <a:gd name="connsiteY28" fmla="*/ 96066 h 352240"/>
              <a:gd name="connsiteX29" fmla="*/ 402051 w 555044"/>
              <a:gd name="connsiteY29" fmla="*/ 103182 h 352240"/>
              <a:gd name="connsiteX30" fmla="*/ 437631 w 555044"/>
              <a:gd name="connsiteY30" fmla="*/ 99624 h 352240"/>
              <a:gd name="connsiteX31" fmla="*/ 444747 w 555044"/>
              <a:gd name="connsiteY31" fmla="*/ 88950 h 352240"/>
              <a:gd name="connsiteX32" fmla="*/ 455421 w 555044"/>
              <a:gd name="connsiteY32" fmla="*/ 81834 h 352240"/>
              <a:gd name="connsiteX33" fmla="*/ 458979 w 555044"/>
              <a:gd name="connsiteY33" fmla="*/ 71160 h 352240"/>
              <a:gd name="connsiteX34" fmla="*/ 469653 w 555044"/>
              <a:gd name="connsiteY34" fmla="*/ 67602 h 352240"/>
              <a:gd name="connsiteX35" fmla="*/ 480327 w 555044"/>
              <a:gd name="connsiteY35" fmla="*/ 60486 h 352240"/>
              <a:gd name="connsiteX36" fmla="*/ 487443 w 555044"/>
              <a:gd name="connsiteY36" fmla="*/ 49812 h 352240"/>
              <a:gd name="connsiteX37" fmla="*/ 491001 w 555044"/>
              <a:gd name="connsiteY37" fmla="*/ 39138 h 352240"/>
              <a:gd name="connsiteX38" fmla="*/ 523023 w 555044"/>
              <a:gd name="connsiteY38" fmla="*/ 21348 h 352240"/>
              <a:gd name="connsiteX39" fmla="*/ 533696 w 555044"/>
              <a:gd name="connsiteY39" fmla="*/ 14232 h 352240"/>
              <a:gd name="connsiteX40" fmla="*/ 555044 w 555044"/>
              <a:gd name="connsiteY40" fmla="*/ 3558 h 352240"/>
              <a:gd name="connsiteX41" fmla="*/ 555044 w 555044"/>
              <a:gd name="connsiteY41" fmla="*/ 0 h 35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55044" h="352240">
                <a:moveTo>
                  <a:pt x="0" y="352240"/>
                </a:moveTo>
                <a:lnTo>
                  <a:pt x="0" y="352240"/>
                </a:lnTo>
                <a:cubicBezTo>
                  <a:pt x="2236" y="332117"/>
                  <a:pt x="1664" y="316889"/>
                  <a:pt x="10674" y="298870"/>
                </a:cubicBezTo>
                <a:cubicBezTo>
                  <a:pt x="13046" y="294126"/>
                  <a:pt x="14040" y="288389"/>
                  <a:pt x="17790" y="284639"/>
                </a:cubicBezTo>
                <a:cubicBezTo>
                  <a:pt x="20442" y="281987"/>
                  <a:pt x="24906" y="282267"/>
                  <a:pt x="28464" y="281081"/>
                </a:cubicBezTo>
                <a:cubicBezTo>
                  <a:pt x="35580" y="273965"/>
                  <a:pt x="41439" y="265315"/>
                  <a:pt x="49812" y="259733"/>
                </a:cubicBezTo>
                <a:cubicBezTo>
                  <a:pt x="53370" y="257361"/>
                  <a:pt x="57239" y="255400"/>
                  <a:pt x="60486" y="252617"/>
                </a:cubicBezTo>
                <a:cubicBezTo>
                  <a:pt x="90682" y="226733"/>
                  <a:pt x="60886" y="247606"/>
                  <a:pt x="85391" y="231269"/>
                </a:cubicBezTo>
                <a:cubicBezTo>
                  <a:pt x="86577" y="227711"/>
                  <a:pt x="87272" y="223950"/>
                  <a:pt x="88949" y="220595"/>
                </a:cubicBezTo>
                <a:cubicBezTo>
                  <a:pt x="90861" y="216770"/>
                  <a:pt x="94381" y="213851"/>
                  <a:pt x="96065" y="209921"/>
                </a:cubicBezTo>
                <a:cubicBezTo>
                  <a:pt x="97991" y="205426"/>
                  <a:pt x="97697" y="200184"/>
                  <a:pt x="99623" y="195689"/>
                </a:cubicBezTo>
                <a:cubicBezTo>
                  <a:pt x="101307" y="191759"/>
                  <a:pt x="104827" y="188840"/>
                  <a:pt x="106739" y="185015"/>
                </a:cubicBezTo>
                <a:cubicBezTo>
                  <a:pt x="111036" y="176421"/>
                  <a:pt x="108916" y="170465"/>
                  <a:pt x="117413" y="163667"/>
                </a:cubicBezTo>
                <a:cubicBezTo>
                  <a:pt x="120342" y="161324"/>
                  <a:pt x="124529" y="161295"/>
                  <a:pt x="128087" y="160109"/>
                </a:cubicBezTo>
                <a:cubicBezTo>
                  <a:pt x="137029" y="133283"/>
                  <a:pt x="124968" y="166346"/>
                  <a:pt x="138761" y="138761"/>
                </a:cubicBezTo>
                <a:cubicBezTo>
                  <a:pt x="140438" y="135407"/>
                  <a:pt x="139667" y="130740"/>
                  <a:pt x="142319" y="128088"/>
                </a:cubicBezTo>
                <a:cubicBezTo>
                  <a:pt x="144971" y="125436"/>
                  <a:pt x="149435" y="125716"/>
                  <a:pt x="152993" y="124530"/>
                </a:cubicBezTo>
                <a:cubicBezTo>
                  <a:pt x="154179" y="120972"/>
                  <a:pt x="154208" y="116785"/>
                  <a:pt x="156551" y="113856"/>
                </a:cubicBezTo>
                <a:cubicBezTo>
                  <a:pt x="163349" y="105359"/>
                  <a:pt x="169305" y="107479"/>
                  <a:pt x="177899" y="103182"/>
                </a:cubicBezTo>
                <a:cubicBezTo>
                  <a:pt x="181724" y="101270"/>
                  <a:pt x="184748" y="97978"/>
                  <a:pt x="188573" y="96066"/>
                </a:cubicBezTo>
                <a:cubicBezTo>
                  <a:pt x="191928" y="94389"/>
                  <a:pt x="195892" y="94185"/>
                  <a:pt x="199247" y="92508"/>
                </a:cubicBezTo>
                <a:cubicBezTo>
                  <a:pt x="203072" y="90596"/>
                  <a:pt x="205991" y="87076"/>
                  <a:pt x="209921" y="85392"/>
                </a:cubicBezTo>
                <a:cubicBezTo>
                  <a:pt x="214416" y="83466"/>
                  <a:pt x="219479" y="83272"/>
                  <a:pt x="224153" y="81834"/>
                </a:cubicBezTo>
                <a:cubicBezTo>
                  <a:pt x="270349" y="67619"/>
                  <a:pt x="240400" y="73413"/>
                  <a:pt x="281080" y="67602"/>
                </a:cubicBezTo>
                <a:cubicBezTo>
                  <a:pt x="287010" y="69974"/>
                  <a:pt x="292890" y="72475"/>
                  <a:pt x="298870" y="74718"/>
                </a:cubicBezTo>
                <a:cubicBezTo>
                  <a:pt x="302382" y="76035"/>
                  <a:pt x="306189" y="76599"/>
                  <a:pt x="309544" y="78276"/>
                </a:cubicBezTo>
                <a:cubicBezTo>
                  <a:pt x="313369" y="80188"/>
                  <a:pt x="316288" y="83708"/>
                  <a:pt x="320218" y="85392"/>
                </a:cubicBezTo>
                <a:cubicBezTo>
                  <a:pt x="324713" y="87318"/>
                  <a:pt x="329811" y="87404"/>
                  <a:pt x="334450" y="88950"/>
                </a:cubicBezTo>
                <a:cubicBezTo>
                  <a:pt x="340509" y="90970"/>
                  <a:pt x="346078" y="94386"/>
                  <a:pt x="352240" y="96066"/>
                </a:cubicBezTo>
                <a:cubicBezTo>
                  <a:pt x="360921" y="98433"/>
                  <a:pt x="395719" y="102390"/>
                  <a:pt x="402051" y="103182"/>
                </a:cubicBezTo>
                <a:cubicBezTo>
                  <a:pt x="413911" y="101996"/>
                  <a:pt x="426323" y="103393"/>
                  <a:pt x="437631" y="99624"/>
                </a:cubicBezTo>
                <a:cubicBezTo>
                  <a:pt x="441688" y="98272"/>
                  <a:pt x="441723" y="91974"/>
                  <a:pt x="444747" y="88950"/>
                </a:cubicBezTo>
                <a:cubicBezTo>
                  <a:pt x="447771" y="85926"/>
                  <a:pt x="451863" y="84206"/>
                  <a:pt x="455421" y="81834"/>
                </a:cubicBezTo>
                <a:cubicBezTo>
                  <a:pt x="456607" y="78276"/>
                  <a:pt x="456327" y="73812"/>
                  <a:pt x="458979" y="71160"/>
                </a:cubicBezTo>
                <a:cubicBezTo>
                  <a:pt x="461631" y="68508"/>
                  <a:pt x="466298" y="69279"/>
                  <a:pt x="469653" y="67602"/>
                </a:cubicBezTo>
                <a:cubicBezTo>
                  <a:pt x="473478" y="65690"/>
                  <a:pt x="476769" y="62858"/>
                  <a:pt x="480327" y="60486"/>
                </a:cubicBezTo>
                <a:cubicBezTo>
                  <a:pt x="482699" y="56928"/>
                  <a:pt x="485531" y="53637"/>
                  <a:pt x="487443" y="49812"/>
                </a:cubicBezTo>
                <a:cubicBezTo>
                  <a:pt x="489120" y="46457"/>
                  <a:pt x="488349" y="41790"/>
                  <a:pt x="491001" y="39138"/>
                </a:cubicBezTo>
                <a:cubicBezTo>
                  <a:pt x="503235" y="26904"/>
                  <a:pt x="509601" y="25822"/>
                  <a:pt x="523023" y="21348"/>
                </a:cubicBezTo>
                <a:cubicBezTo>
                  <a:pt x="526581" y="18976"/>
                  <a:pt x="529872" y="16144"/>
                  <a:pt x="533696" y="14232"/>
                </a:cubicBezTo>
                <a:cubicBezTo>
                  <a:pt x="545272" y="8444"/>
                  <a:pt x="544847" y="13755"/>
                  <a:pt x="555044" y="3558"/>
                </a:cubicBezTo>
                <a:lnTo>
                  <a:pt x="555044" y="0"/>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758609" y="1248850"/>
            <a:ext cx="475981" cy="1437422"/>
          </a:xfrm>
          <a:custGeom>
            <a:avLst/>
            <a:gdLst>
              <a:gd name="connsiteX0" fmla="*/ 308575 w 475981"/>
              <a:gd name="connsiteY0" fmla="*/ 1437422 h 1437422"/>
              <a:gd name="connsiteX1" fmla="*/ 308575 w 475981"/>
              <a:gd name="connsiteY1" fmla="*/ 1437422 h 1437422"/>
              <a:gd name="connsiteX2" fmla="*/ 337039 w 475981"/>
              <a:gd name="connsiteY2" fmla="*/ 1416075 h 1437422"/>
              <a:gd name="connsiteX3" fmla="*/ 351271 w 475981"/>
              <a:gd name="connsiteY3" fmla="*/ 1401843 h 1437422"/>
              <a:gd name="connsiteX4" fmla="*/ 361945 w 475981"/>
              <a:gd name="connsiteY4" fmla="*/ 1391169 h 1437422"/>
              <a:gd name="connsiteX5" fmla="*/ 383293 w 475981"/>
              <a:gd name="connsiteY5" fmla="*/ 1373379 h 1437422"/>
              <a:gd name="connsiteX6" fmla="*/ 393967 w 475981"/>
              <a:gd name="connsiteY6" fmla="*/ 1327125 h 1437422"/>
              <a:gd name="connsiteX7" fmla="*/ 397525 w 475981"/>
              <a:gd name="connsiteY7" fmla="*/ 1273755 h 1437422"/>
              <a:gd name="connsiteX8" fmla="*/ 390409 w 475981"/>
              <a:gd name="connsiteY8" fmla="*/ 1213270 h 1437422"/>
              <a:gd name="connsiteX9" fmla="*/ 379735 w 475981"/>
              <a:gd name="connsiteY9" fmla="*/ 1209712 h 1437422"/>
              <a:gd name="connsiteX10" fmla="*/ 376177 w 475981"/>
              <a:gd name="connsiteY10" fmla="*/ 1199038 h 1437422"/>
              <a:gd name="connsiteX11" fmla="*/ 369061 w 475981"/>
              <a:gd name="connsiteY11" fmla="*/ 1188364 h 1437422"/>
              <a:gd name="connsiteX12" fmla="*/ 358387 w 475981"/>
              <a:gd name="connsiteY12" fmla="*/ 1167016 h 1437422"/>
              <a:gd name="connsiteX13" fmla="*/ 354829 w 475981"/>
              <a:gd name="connsiteY13" fmla="*/ 1145668 h 1437422"/>
              <a:gd name="connsiteX14" fmla="*/ 347713 w 475981"/>
              <a:gd name="connsiteY14" fmla="*/ 1134994 h 1437422"/>
              <a:gd name="connsiteX15" fmla="*/ 344155 w 475981"/>
              <a:gd name="connsiteY15" fmla="*/ 1124320 h 1437422"/>
              <a:gd name="connsiteX16" fmla="*/ 333481 w 475981"/>
              <a:gd name="connsiteY16" fmla="*/ 1081625 h 1437422"/>
              <a:gd name="connsiteX17" fmla="*/ 329923 w 475981"/>
              <a:gd name="connsiteY17" fmla="*/ 1063835 h 1437422"/>
              <a:gd name="connsiteX18" fmla="*/ 322807 w 475981"/>
              <a:gd name="connsiteY18" fmla="*/ 1042487 h 1437422"/>
              <a:gd name="connsiteX19" fmla="*/ 319249 w 475981"/>
              <a:gd name="connsiteY19" fmla="*/ 942864 h 1437422"/>
              <a:gd name="connsiteX20" fmla="*/ 308575 w 475981"/>
              <a:gd name="connsiteY20" fmla="*/ 935748 h 1437422"/>
              <a:gd name="connsiteX21" fmla="*/ 297902 w 475981"/>
              <a:gd name="connsiteY21" fmla="*/ 910842 h 1437422"/>
              <a:gd name="connsiteX22" fmla="*/ 283670 w 475981"/>
              <a:gd name="connsiteY22" fmla="*/ 889494 h 1437422"/>
              <a:gd name="connsiteX23" fmla="*/ 276554 w 475981"/>
              <a:gd name="connsiteY23" fmla="*/ 878820 h 1437422"/>
              <a:gd name="connsiteX24" fmla="*/ 265880 w 475981"/>
              <a:gd name="connsiteY24" fmla="*/ 843240 h 1437422"/>
              <a:gd name="connsiteX25" fmla="*/ 255206 w 475981"/>
              <a:gd name="connsiteY25" fmla="*/ 832566 h 1437422"/>
              <a:gd name="connsiteX26" fmla="*/ 244532 w 475981"/>
              <a:gd name="connsiteY26" fmla="*/ 829008 h 1437422"/>
              <a:gd name="connsiteX27" fmla="*/ 233858 w 475981"/>
              <a:gd name="connsiteY27" fmla="*/ 821892 h 1437422"/>
              <a:gd name="connsiteX28" fmla="*/ 226742 w 475981"/>
              <a:gd name="connsiteY28" fmla="*/ 811218 h 1437422"/>
              <a:gd name="connsiteX29" fmla="*/ 205394 w 475981"/>
              <a:gd name="connsiteY29" fmla="*/ 804103 h 1437422"/>
              <a:gd name="connsiteX30" fmla="*/ 198278 w 475981"/>
              <a:gd name="connsiteY30" fmla="*/ 793429 h 1437422"/>
              <a:gd name="connsiteX31" fmla="*/ 187604 w 475981"/>
              <a:gd name="connsiteY31" fmla="*/ 782755 h 1437422"/>
              <a:gd name="connsiteX32" fmla="*/ 184046 w 475981"/>
              <a:gd name="connsiteY32" fmla="*/ 772081 h 1437422"/>
              <a:gd name="connsiteX33" fmla="*/ 169814 w 475981"/>
              <a:gd name="connsiteY33" fmla="*/ 750733 h 1437422"/>
              <a:gd name="connsiteX34" fmla="*/ 162698 w 475981"/>
              <a:gd name="connsiteY34" fmla="*/ 740059 h 1437422"/>
              <a:gd name="connsiteX35" fmla="*/ 152024 w 475981"/>
              <a:gd name="connsiteY35" fmla="*/ 736501 h 1437422"/>
              <a:gd name="connsiteX36" fmla="*/ 148466 w 475981"/>
              <a:gd name="connsiteY36" fmla="*/ 708037 h 1437422"/>
              <a:gd name="connsiteX37" fmla="*/ 137793 w 475981"/>
              <a:gd name="connsiteY37" fmla="*/ 704479 h 1437422"/>
              <a:gd name="connsiteX38" fmla="*/ 91539 w 475981"/>
              <a:gd name="connsiteY38" fmla="*/ 697363 h 1437422"/>
              <a:gd name="connsiteX39" fmla="*/ 84423 w 475981"/>
              <a:gd name="connsiteY39" fmla="*/ 683131 h 1437422"/>
              <a:gd name="connsiteX40" fmla="*/ 80865 w 475981"/>
              <a:gd name="connsiteY40" fmla="*/ 672457 h 1437422"/>
              <a:gd name="connsiteX41" fmla="*/ 73749 w 475981"/>
              <a:gd name="connsiteY41" fmla="*/ 661783 h 1437422"/>
              <a:gd name="connsiteX42" fmla="*/ 63075 w 475981"/>
              <a:gd name="connsiteY42" fmla="*/ 640436 h 1437422"/>
              <a:gd name="connsiteX43" fmla="*/ 59517 w 475981"/>
              <a:gd name="connsiteY43" fmla="*/ 626204 h 1437422"/>
              <a:gd name="connsiteX44" fmla="*/ 48843 w 475981"/>
              <a:gd name="connsiteY44" fmla="*/ 622646 h 1437422"/>
              <a:gd name="connsiteX45" fmla="*/ 45285 w 475981"/>
              <a:gd name="connsiteY45" fmla="*/ 611972 h 1437422"/>
              <a:gd name="connsiteX46" fmla="*/ 38169 w 475981"/>
              <a:gd name="connsiteY46" fmla="*/ 515906 h 1437422"/>
              <a:gd name="connsiteX47" fmla="*/ 34611 w 475981"/>
              <a:gd name="connsiteY47" fmla="*/ 501675 h 1437422"/>
              <a:gd name="connsiteX48" fmla="*/ 16821 w 475981"/>
              <a:gd name="connsiteY48" fmla="*/ 480327 h 1437422"/>
              <a:gd name="connsiteX49" fmla="*/ 13263 w 475981"/>
              <a:gd name="connsiteY49" fmla="*/ 469653 h 1437422"/>
              <a:gd name="connsiteX50" fmla="*/ 6147 w 475981"/>
              <a:gd name="connsiteY50" fmla="*/ 451863 h 1437422"/>
              <a:gd name="connsiteX51" fmla="*/ 9705 w 475981"/>
              <a:gd name="connsiteY51" fmla="*/ 394935 h 1437422"/>
              <a:gd name="connsiteX52" fmla="*/ 13263 w 475981"/>
              <a:gd name="connsiteY52" fmla="*/ 384261 h 1437422"/>
              <a:gd name="connsiteX53" fmla="*/ 23937 w 475981"/>
              <a:gd name="connsiteY53" fmla="*/ 377145 h 1437422"/>
              <a:gd name="connsiteX54" fmla="*/ 31053 w 475981"/>
              <a:gd name="connsiteY54" fmla="*/ 366471 h 1437422"/>
              <a:gd name="connsiteX55" fmla="*/ 34611 w 475981"/>
              <a:gd name="connsiteY55" fmla="*/ 355797 h 1437422"/>
              <a:gd name="connsiteX56" fmla="*/ 45285 w 475981"/>
              <a:gd name="connsiteY56" fmla="*/ 352239 h 1437422"/>
              <a:gd name="connsiteX57" fmla="*/ 59517 w 475981"/>
              <a:gd name="connsiteY57" fmla="*/ 330892 h 1437422"/>
              <a:gd name="connsiteX58" fmla="*/ 70191 w 475981"/>
              <a:gd name="connsiteY58" fmla="*/ 309544 h 1437422"/>
              <a:gd name="connsiteX59" fmla="*/ 80865 w 475981"/>
              <a:gd name="connsiteY59" fmla="*/ 305986 h 1437422"/>
              <a:gd name="connsiteX60" fmla="*/ 91539 w 475981"/>
              <a:gd name="connsiteY60" fmla="*/ 298870 h 1437422"/>
              <a:gd name="connsiteX61" fmla="*/ 112887 w 475981"/>
              <a:gd name="connsiteY61" fmla="*/ 288196 h 1437422"/>
              <a:gd name="connsiteX62" fmla="*/ 127119 w 475981"/>
              <a:gd name="connsiteY62" fmla="*/ 273964 h 1437422"/>
              <a:gd name="connsiteX63" fmla="*/ 148466 w 475981"/>
              <a:gd name="connsiteY63" fmla="*/ 259732 h 1437422"/>
              <a:gd name="connsiteX64" fmla="*/ 159140 w 475981"/>
              <a:gd name="connsiteY64" fmla="*/ 249058 h 1437422"/>
              <a:gd name="connsiteX65" fmla="*/ 169814 w 475981"/>
              <a:gd name="connsiteY65" fmla="*/ 241942 h 1437422"/>
              <a:gd name="connsiteX66" fmla="*/ 173372 w 475981"/>
              <a:gd name="connsiteY66" fmla="*/ 231268 h 1437422"/>
              <a:gd name="connsiteX67" fmla="*/ 191162 w 475981"/>
              <a:gd name="connsiteY67" fmla="*/ 213478 h 1437422"/>
              <a:gd name="connsiteX68" fmla="*/ 205394 w 475981"/>
              <a:gd name="connsiteY68" fmla="*/ 195689 h 1437422"/>
              <a:gd name="connsiteX69" fmla="*/ 223184 w 475981"/>
              <a:gd name="connsiteY69" fmla="*/ 181457 h 1437422"/>
              <a:gd name="connsiteX70" fmla="*/ 240974 w 475981"/>
              <a:gd name="connsiteY70" fmla="*/ 156551 h 1437422"/>
              <a:gd name="connsiteX71" fmla="*/ 248090 w 475981"/>
              <a:gd name="connsiteY71" fmla="*/ 145877 h 1437422"/>
              <a:gd name="connsiteX72" fmla="*/ 258764 w 475981"/>
              <a:gd name="connsiteY72" fmla="*/ 135203 h 1437422"/>
              <a:gd name="connsiteX73" fmla="*/ 262322 w 475981"/>
              <a:gd name="connsiteY73" fmla="*/ 124529 h 1437422"/>
              <a:gd name="connsiteX74" fmla="*/ 283670 w 475981"/>
              <a:gd name="connsiteY74" fmla="*/ 113855 h 1437422"/>
              <a:gd name="connsiteX75" fmla="*/ 297902 w 475981"/>
              <a:gd name="connsiteY75" fmla="*/ 99623 h 1437422"/>
              <a:gd name="connsiteX76" fmla="*/ 305017 w 475981"/>
              <a:gd name="connsiteY76" fmla="*/ 88949 h 1437422"/>
              <a:gd name="connsiteX77" fmla="*/ 329923 w 475981"/>
              <a:gd name="connsiteY77" fmla="*/ 78275 h 1437422"/>
              <a:gd name="connsiteX78" fmla="*/ 340597 w 475981"/>
              <a:gd name="connsiteY78" fmla="*/ 71159 h 1437422"/>
              <a:gd name="connsiteX79" fmla="*/ 351271 w 475981"/>
              <a:gd name="connsiteY79" fmla="*/ 67601 h 1437422"/>
              <a:gd name="connsiteX80" fmla="*/ 461568 w 475981"/>
              <a:gd name="connsiteY80" fmla="*/ 60485 h 1437422"/>
              <a:gd name="connsiteX81" fmla="*/ 472242 w 475981"/>
              <a:gd name="connsiteY81" fmla="*/ 56927 h 1437422"/>
              <a:gd name="connsiteX82" fmla="*/ 461568 w 475981"/>
              <a:gd name="connsiteY82" fmla="*/ 10674 h 1437422"/>
              <a:gd name="connsiteX83" fmla="*/ 461568 w 475981"/>
              <a:gd name="connsiteY83" fmla="*/ 0 h 143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5981" h="1437422">
                <a:moveTo>
                  <a:pt x="308575" y="1437422"/>
                </a:moveTo>
                <a:lnTo>
                  <a:pt x="308575" y="1437422"/>
                </a:lnTo>
                <a:cubicBezTo>
                  <a:pt x="318063" y="1430306"/>
                  <a:pt x="328653" y="1424461"/>
                  <a:pt x="337039" y="1416075"/>
                </a:cubicBezTo>
                <a:cubicBezTo>
                  <a:pt x="356016" y="1397099"/>
                  <a:pt x="322806" y="1411331"/>
                  <a:pt x="351271" y="1401843"/>
                </a:cubicBezTo>
                <a:cubicBezTo>
                  <a:pt x="354829" y="1398285"/>
                  <a:pt x="358079" y="1394390"/>
                  <a:pt x="361945" y="1391169"/>
                </a:cubicBezTo>
                <a:cubicBezTo>
                  <a:pt x="391666" y="1366401"/>
                  <a:pt x="352109" y="1404563"/>
                  <a:pt x="383293" y="1373379"/>
                </a:cubicBezTo>
                <a:cubicBezTo>
                  <a:pt x="389154" y="1355796"/>
                  <a:pt x="391023" y="1351661"/>
                  <a:pt x="393967" y="1327125"/>
                </a:cubicBezTo>
                <a:cubicBezTo>
                  <a:pt x="396091" y="1309423"/>
                  <a:pt x="396339" y="1291545"/>
                  <a:pt x="397525" y="1273755"/>
                </a:cubicBezTo>
                <a:cubicBezTo>
                  <a:pt x="395153" y="1253593"/>
                  <a:pt x="395842" y="1232830"/>
                  <a:pt x="390409" y="1213270"/>
                </a:cubicBezTo>
                <a:cubicBezTo>
                  <a:pt x="389405" y="1209656"/>
                  <a:pt x="382387" y="1212364"/>
                  <a:pt x="379735" y="1209712"/>
                </a:cubicBezTo>
                <a:cubicBezTo>
                  <a:pt x="377083" y="1207060"/>
                  <a:pt x="377854" y="1202393"/>
                  <a:pt x="376177" y="1199038"/>
                </a:cubicBezTo>
                <a:cubicBezTo>
                  <a:pt x="374265" y="1195213"/>
                  <a:pt x="370973" y="1192189"/>
                  <a:pt x="369061" y="1188364"/>
                </a:cubicBezTo>
                <a:cubicBezTo>
                  <a:pt x="354330" y="1158903"/>
                  <a:pt x="378780" y="1197606"/>
                  <a:pt x="358387" y="1167016"/>
                </a:cubicBezTo>
                <a:cubicBezTo>
                  <a:pt x="357201" y="1159900"/>
                  <a:pt x="357110" y="1152512"/>
                  <a:pt x="354829" y="1145668"/>
                </a:cubicBezTo>
                <a:cubicBezTo>
                  <a:pt x="353477" y="1141611"/>
                  <a:pt x="349625" y="1138819"/>
                  <a:pt x="347713" y="1134994"/>
                </a:cubicBezTo>
                <a:cubicBezTo>
                  <a:pt x="346036" y="1131639"/>
                  <a:pt x="345341" y="1127878"/>
                  <a:pt x="344155" y="1124320"/>
                </a:cubicBezTo>
                <a:cubicBezTo>
                  <a:pt x="336641" y="1071721"/>
                  <a:pt x="346037" y="1123478"/>
                  <a:pt x="333481" y="1081625"/>
                </a:cubicBezTo>
                <a:cubicBezTo>
                  <a:pt x="331743" y="1075833"/>
                  <a:pt x="331514" y="1069669"/>
                  <a:pt x="329923" y="1063835"/>
                </a:cubicBezTo>
                <a:cubicBezTo>
                  <a:pt x="327949" y="1056598"/>
                  <a:pt x="325179" y="1049603"/>
                  <a:pt x="322807" y="1042487"/>
                </a:cubicBezTo>
                <a:cubicBezTo>
                  <a:pt x="321621" y="1009279"/>
                  <a:pt x="323641" y="975801"/>
                  <a:pt x="319249" y="942864"/>
                </a:cubicBezTo>
                <a:cubicBezTo>
                  <a:pt x="318684" y="938625"/>
                  <a:pt x="311313" y="939033"/>
                  <a:pt x="308575" y="935748"/>
                </a:cubicBezTo>
                <a:cubicBezTo>
                  <a:pt x="296694" y="921490"/>
                  <a:pt x="305320" y="924194"/>
                  <a:pt x="297902" y="910842"/>
                </a:cubicBezTo>
                <a:cubicBezTo>
                  <a:pt x="293749" y="903366"/>
                  <a:pt x="288414" y="896610"/>
                  <a:pt x="283670" y="889494"/>
                </a:cubicBezTo>
                <a:lnTo>
                  <a:pt x="276554" y="878820"/>
                </a:lnTo>
                <a:cubicBezTo>
                  <a:pt x="274257" y="869632"/>
                  <a:pt x="269817" y="850327"/>
                  <a:pt x="265880" y="843240"/>
                </a:cubicBezTo>
                <a:cubicBezTo>
                  <a:pt x="263436" y="838841"/>
                  <a:pt x="259393" y="835357"/>
                  <a:pt x="255206" y="832566"/>
                </a:cubicBezTo>
                <a:cubicBezTo>
                  <a:pt x="252085" y="830486"/>
                  <a:pt x="247887" y="830685"/>
                  <a:pt x="244532" y="829008"/>
                </a:cubicBezTo>
                <a:cubicBezTo>
                  <a:pt x="240707" y="827096"/>
                  <a:pt x="237416" y="824264"/>
                  <a:pt x="233858" y="821892"/>
                </a:cubicBezTo>
                <a:cubicBezTo>
                  <a:pt x="231486" y="818334"/>
                  <a:pt x="230368" y="813484"/>
                  <a:pt x="226742" y="811218"/>
                </a:cubicBezTo>
                <a:cubicBezTo>
                  <a:pt x="220381" y="807243"/>
                  <a:pt x="205394" y="804103"/>
                  <a:pt x="205394" y="804103"/>
                </a:cubicBezTo>
                <a:cubicBezTo>
                  <a:pt x="203022" y="800545"/>
                  <a:pt x="201016" y="796714"/>
                  <a:pt x="198278" y="793429"/>
                </a:cubicBezTo>
                <a:cubicBezTo>
                  <a:pt x="195057" y="789563"/>
                  <a:pt x="190395" y="786942"/>
                  <a:pt x="187604" y="782755"/>
                </a:cubicBezTo>
                <a:cubicBezTo>
                  <a:pt x="185524" y="779634"/>
                  <a:pt x="185867" y="775359"/>
                  <a:pt x="184046" y="772081"/>
                </a:cubicBezTo>
                <a:cubicBezTo>
                  <a:pt x="179893" y="764605"/>
                  <a:pt x="174558" y="757849"/>
                  <a:pt x="169814" y="750733"/>
                </a:cubicBezTo>
                <a:cubicBezTo>
                  <a:pt x="167442" y="747175"/>
                  <a:pt x="166755" y="741411"/>
                  <a:pt x="162698" y="740059"/>
                </a:cubicBezTo>
                <a:lnTo>
                  <a:pt x="152024" y="736501"/>
                </a:lnTo>
                <a:cubicBezTo>
                  <a:pt x="150838" y="727013"/>
                  <a:pt x="152349" y="716775"/>
                  <a:pt x="148466" y="708037"/>
                </a:cubicBezTo>
                <a:cubicBezTo>
                  <a:pt x="146943" y="704610"/>
                  <a:pt x="141479" y="705170"/>
                  <a:pt x="137793" y="704479"/>
                </a:cubicBezTo>
                <a:cubicBezTo>
                  <a:pt x="122461" y="701604"/>
                  <a:pt x="106957" y="699735"/>
                  <a:pt x="91539" y="697363"/>
                </a:cubicBezTo>
                <a:cubicBezTo>
                  <a:pt x="89167" y="692619"/>
                  <a:pt x="86512" y="688006"/>
                  <a:pt x="84423" y="683131"/>
                </a:cubicBezTo>
                <a:cubicBezTo>
                  <a:pt x="82946" y="679684"/>
                  <a:pt x="82542" y="675812"/>
                  <a:pt x="80865" y="672457"/>
                </a:cubicBezTo>
                <a:cubicBezTo>
                  <a:pt x="78953" y="668632"/>
                  <a:pt x="75661" y="665608"/>
                  <a:pt x="73749" y="661783"/>
                </a:cubicBezTo>
                <a:cubicBezTo>
                  <a:pt x="59018" y="632322"/>
                  <a:pt x="83469" y="671028"/>
                  <a:pt x="63075" y="640436"/>
                </a:cubicBezTo>
                <a:cubicBezTo>
                  <a:pt x="61889" y="635692"/>
                  <a:pt x="62572" y="630022"/>
                  <a:pt x="59517" y="626204"/>
                </a:cubicBezTo>
                <a:cubicBezTo>
                  <a:pt x="57174" y="623275"/>
                  <a:pt x="51495" y="625298"/>
                  <a:pt x="48843" y="622646"/>
                </a:cubicBezTo>
                <a:cubicBezTo>
                  <a:pt x="46191" y="619994"/>
                  <a:pt x="46471" y="615530"/>
                  <a:pt x="45285" y="611972"/>
                </a:cubicBezTo>
                <a:cubicBezTo>
                  <a:pt x="42913" y="579950"/>
                  <a:pt x="41262" y="547866"/>
                  <a:pt x="38169" y="515906"/>
                </a:cubicBezTo>
                <a:cubicBezTo>
                  <a:pt x="37698" y="511039"/>
                  <a:pt x="37037" y="505920"/>
                  <a:pt x="34611" y="501675"/>
                </a:cubicBezTo>
                <a:cubicBezTo>
                  <a:pt x="3144" y="446611"/>
                  <a:pt x="41829" y="530343"/>
                  <a:pt x="16821" y="480327"/>
                </a:cubicBezTo>
                <a:cubicBezTo>
                  <a:pt x="15144" y="476972"/>
                  <a:pt x="14580" y="473165"/>
                  <a:pt x="13263" y="469653"/>
                </a:cubicBezTo>
                <a:cubicBezTo>
                  <a:pt x="11020" y="463673"/>
                  <a:pt x="8519" y="457793"/>
                  <a:pt x="6147" y="451863"/>
                </a:cubicBezTo>
                <a:cubicBezTo>
                  <a:pt x="1639" y="415803"/>
                  <a:pt x="0" y="430519"/>
                  <a:pt x="9705" y="394935"/>
                </a:cubicBezTo>
                <a:cubicBezTo>
                  <a:pt x="10692" y="391317"/>
                  <a:pt x="10920" y="387190"/>
                  <a:pt x="13263" y="384261"/>
                </a:cubicBezTo>
                <a:cubicBezTo>
                  <a:pt x="15934" y="380922"/>
                  <a:pt x="20379" y="379517"/>
                  <a:pt x="23937" y="377145"/>
                </a:cubicBezTo>
                <a:cubicBezTo>
                  <a:pt x="26309" y="373587"/>
                  <a:pt x="29141" y="370296"/>
                  <a:pt x="31053" y="366471"/>
                </a:cubicBezTo>
                <a:cubicBezTo>
                  <a:pt x="32730" y="363116"/>
                  <a:pt x="31959" y="358449"/>
                  <a:pt x="34611" y="355797"/>
                </a:cubicBezTo>
                <a:cubicBezTo>
                  <a:pt x="37263" y="353145"/>
                  <a:pt x="41727" y="353425"/>
                  <a:pt x="45285" y="352239"/>
                </a:cubicBezTo>
                <a:cubicBezTo>
                  <a:pt x="52519" y="316072"/>
                  <a:pt x="41283" y="345479"/>
                  <a:pt x="59517" y="330892"/>
                </a:cubicBezTo>
                <a:cubicBezTo>
                  <a:pt x="92511" y="304496"/>
                  <a:pt x="44408" y="335327"/>
                  <a:pt x="70191" y="309544"/>
                </a:cubicBezTo>
                <a:cubicBezTo>
                  <a:pt x="72843" y="306892"/>
                  <a:pt x="77510" y="307663"/>
                  <a:pt x="80865" y="305986"/>
                </a:cubicBezTo>
                <a:cubicBezTo>
                  <a:pt x="84690" y="304074"/>
                  <a:pt x="87714" y="300782"/>
                  <a:pt x="91539" y="298870"/>
                </a:cubicBezTo>
                <a:cubicBezTo>
                  <a:pt x="121000" y="284139"/>
                  <a:pt x="82297" y="308589"/>
                  <a:pt x="112887" y="288196"/>
                </a:cubicBezTo>
                <a:cubicBezTo>
                  <a:pt x="120650" y="264907"/>
                  <a:pt x="109868" y="287765"/>
                  <a:pt x="127119" y="273964"/>
                </a:cubicBezTo>
                <a:cubicBezTo>
                  <a:pt x="149456" y="256094"/>
                  <a:pt x="115783" y="267903"/>
                  <a:pt x="148466" y="259732"/>
                </a:cubicBezTo>
                <a:cubicBezTo>
                  <a:pt x="152024" y="256174"/>
                  <a:pt x="155274" y="252279"/>
                  <a:pt x="159140" y="249058"/>
                </a:cubicBezTo>
                <a:cubicBezTo>
                  <a:pt x="162425" y="246320"/>
                  <a:pt x="167143" y="245281"/>
                  <a:pt x="169814" y="241942"/>
                </a:cubicBezTo>
                <a:cubicBezTo>
                  <a:pt x="172157" y="239013"/>
                  <a:pt x="171695" y="234623"/>
                  <a:pt x="173372" y="231268"/>
                </a:cubicBezTo>
                <a:cubicBezTo>
                  <a:pt x="179302" y="219408"/>
                  <a:pt x="180488" y="220594"/>
                  <a:pt x="191162" y="213478"/>
                </a:cubicBezTo>
                <a:cubicBezTo>
                  <a:pt x="198089" y="192697"/>
                  <a:pt x="189300" y="211782"/>
                  <a:pt x="205394" y="195689"/>
                </a:cubicBezTo>
                <a:cubicBezTo>
                  <a:pt x="221489" y="179595"/>
                  <a:pt x="202403" y="188384"/>
                  <a:pt x="223184" y="181457"/>
                </a:cubicBezTo>
                <a:cubicBezTo>
                  <a:pt x="231486" y="156551"/>
                  <a:pt x="223184" y="162481"/>
                  <a:pt x="240974" y="156551"/>
                </a:cubicBezTo>
                <a:cubicBezTo>
                  <a:pt x="243346" y="152993"/>
                  <a:pt x="245352" y="149162"/>
                  <a:pt x="248090" y="145877"/>
                </a:cubicBezTo>
                <a:cubicBezTo>
                  <a:pt x="251311" y="142011"/>
                  <a:pt x="255973" y="139390"/>
                  <a:pt x="258764" y="135203"/>
                </a:cubicBezTo>
                <a:cubicBezTo>
                  <a:pt x="260844" y="132082"/>
                  <a:pt x="259979" y="127458"/>
                  <a:pt x="262322" y="124529"/>
                </a:cubicBezTo>
                <a:cubicBezTo>
                  <a:pt x="267338" y="118259"/>
                  <a:pt x="276638" y="116199"/>
                  <a:pt x="283670" y="113855"/>
                </a:cubicBezTo>
                <a:cubicBezTo>
                  <a:pt x="291433" y="90565"/>
                  <a:pt x="280651" y="113425"/>
                  <a:pt x="297902" y="99623"/>
                </a:cubicBezTo>
                <a:cubicBezTo>
                  <a:pt x="301241" y="96952"/>
                  <a:pt x="301732" y="91687"/>
                  <a:pt x="305017" y="88949"/>
                </a:cubicBezTo>
                <a:cubicBezTo>
                  <a:pt x="316121" y="79695"/>
                  <a:pt x="318801" y="83836"/>
                  <a:pt x="329923" y="78275"/>
                </a:cubicBezTo>
                <a:cubicBezTo>
                  <a:pt x="333748" y="76363"/>
                  <a:pt x="336772" y="73071"/>
                  <a:pt x="340597" y="71159"/>
                </a:cubicBezTo>
                <a:cubicBezTo>
                  <a:pt x="343952" y="69482"/>
                  <a:pt x="347535" y="67931"/>
                  <a:pt x="351271" y="67601"/>
                </a:cubicBezTo>
                <a:cubicBezTo>
                  <a:pt x="387971" y="64363"/>
                  <a:pt x="424802" y="62857"/>
                  <a:pt x="461568" y="60485"/>
                </a:cubicBezTo>
                <a:cubicBezTo>
                  <a:pt x="465126" y="59299"/>
                  <a:pt x="471902" y="60662"/>
                  <a:pt x="472242" y="56927"/>
                </a:cubicBezTo>
                <a:cubicBezTo>
                  <a:pt x="475981" y="15794"/>
                  <a:pt x="465356" y="33404"/>
                  <a:pt x="461568" y="10674"/>
                </a:cubicBezTo>
                <a:cubicBezTo>
                  <a:pt x="460983" y="7164"/>
                  <a:pt x="461568" y="3558"/>
                  <a:pt x="461568" y="0"/>
                </a:cubicBez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748224" y="628022"/>
            <a:ext cx="4320791" cy="600246"/>
          </a:xfrm>
          <a:custGeom>
            <a:avLst/>
            <a:gdLst>
              <a:gd name="connsiteX0" fmla="*/ 0 w 4320791"/>
              <a:gd name="connsiteY0" fmla="*/ 195943 h 600246"/>
              <a:gd name="connsiteX1" fmla="*/ 0 w 4320791"/>
              <a:gd name="connsiteY1" fmla="*/ 195943 h 600246"/>
              <a:gd name="connsiteX2" fmla="*/ 35169 w 4320791"/>
              <a:gd name="connsiteY2" fmla="*/ 165798 h 600246"/>
              <a:gd name="connsiteX3" fmla="*/ 75363 w 4320791"/>
              <a:gd name="connsiteY3" fmla="*/ 155749 h 600246"/>
              <a:gd name="connsiteX4" fmla="*/ 95460 w 4320791"/>
              <a:gd name="connsiteY4" fmla="*/ 145701 h 600246"/>
              <a:gd name="connsiteX5" fmla="*/ 110532 w 4320791"/>
              <a:gd name="connsiteY5" fmla="*/ 140677 h 600246"/>
              <a:gd name="connsiteX6" fmla="*/ 125605 w 4320791"/>
              <a:gd name="connsiteY6" fmla="*/ 130629 h 600246"/>
              <a:gd name="connsiteX7" fmla="*/ 155750 w 4320791"/>
              <a:gd name="connsiteY7" fmla="*/ 125604 h 600246"/>
              <a:gd name="connsiteX8" fmla="*/ 185895 w 4320791"/>
              <a:gd name="connsiteY8" fmla="*/ 115556 h 600246"/>
              <a:gd name="connsiteX9" fmla="*/ 200967 w 4320791"/>
              <a:gd name="connsiteY9" fmla="*/ 120580 h 600246"/>
              <a:gd name="connsiteX10" fmla="*/ 211016 w 4320791"/>
              <a:gd name="connsiteY10" fmla="*/ 150725 h 600246"/>
              <a:gd name="connsiteX11" fmla="*/ 221064 w 4320791"/>
              <a:gd name="connsiteY11" fmla="*/ 160774 h 600246"/>
              <a:gd name="connsiteX12" fmla="*/ 236136 w 4320791"/>
              <a:gd name="connsiteY12" fmla="*/ 190919 h 600246"/>
              <a:gd name="connsiteX13" fmla="*/ 251209 w 4320791"/>
              <a:gd name="connsiteY13" fmla="*/ 216040 h 600246"/>
              <a:gd name="connsiteX14" fmla="*/ 256233 w 4320791"/>
              <a:gd name="connsiteY14" fmla="*/ 236136 h 600246"/>
              <a:gd name="connsiteX15" fmla="*/ 266281 w 4320791"/>
              <a:gd name="connsiteY15" fmla="*/ 251209 h 600246"/>
              <a:gd name="connsiteX16" fmla="*/ 271306 w 4320791"/>
              <a:gd name="connsiteY16" fmla="*/ 266281 h 600246"/>
              <a:gd name="connsiteX17" fmla="*/ 281354 w 4320791"/>
              <a:gd name="connsiteY17" fmla="*/ 286378 h 600246"/>
              <a:gd name="connsiteX18" fmla="*/ 301451 w 4320791"/>
              <a:gd name="connsiteY18" fmla="*/ 326571 h 600246"/>
              <a:gd name="connsiteX19" fmla="*/ 316523 w 4320791"/>
              <a:gd name="connsiteY19" fmla="*/ 336620 h 600246"/>
              <a:gd name="connsiteX20" fmla="*/ 331596 w 4320791"/>
              <a:gd name="connsiteY20" fmla="*/ 361741 h 600246"/>
              <a:gd name="connsiteX21" fmla="*/ 346668 w 4320791"/>
              <a:gd name="connsiteY21" fmla="*/ 366765 h 600246"/>
              <a:gd name="connsiteX22" fmla="*/ 351692 w 4320791"/>
              <a:gd name="connsiteY22" fmla="*/ 381837 h 600246"/>
              <a:gd name="connsiteX23" fmla="*/ 411983 w 4320791"/>
              <a:gd name="connsiteY23" fmla="*/ 396910 h 600246"/>
              <a:gd name="connsiteX24" fmla="*/ 442128 w 4320791"/>
              <a:gd name="connsiteY24" fmla="*/ 406958 h 600246"/>
              <a:gd name="connsiteX25" fmla="*/ 482321 w 4320791"/>
              <a:gd name="connsiteY25" fmla="*/ 406958 h 600246"/>
              <a:gd name="connsiteX26" fmla="*/ 542611 w 4320791"/>
              <a:gd name="connsiteY26" fmla="*/ 396910 h 600246"/>
              <a:gd name="connsiteX27" fmla="*/ 557684 w 4320791"/>
              <a:gd name="connsiteY27" fmla="*/ 386862 h 600246"/>
              <a:gd name="connsiteX28" fmla="*/ 653143 w 4320791"/>
              <a:gd name="connsiteY28" fmla="*/ 396910 h 600246"/>
              <a:gd name="connsiteX29" fmla="*/ 688312 w 4320791"/>
              <a:gd name="connsiteY29" fmla="*/ 411982 h 600246"/>
              <a:gd name="connsiteX30" fmla="*/ 708409 w 4320791"/>
              <a:gd name="connsiteY30" fmla="*/ 401934 h 600246"/>
              <a:gd name="connsiteX31" fmla="*/ 723481 w 4320791"/>
              <a:gd name="connsiteY31" fmla="*/ 396910 h 600246"/>
              <a:gd name="connsiteX32" fmla="*/ 778747 w 4320791"/>
              <a:gd name="connsiteY32" fmla="*/ 366765 h 600246"/>
              <a:gd name="connsiteX33" fmla="*/ 879231 w 4320791"/>
              <a:gd name="connsiteY33" fmla="*/ 351692 h 600246"/>
              <a:gd name="connsiteX34" fmla="*/ 894303 w 4320791"/>
              <a:gd name="connsiteY34" fmla="*/ 341644 h 600246"/>
              <a:gd name="connsiteX35" fmla="*/ 939521 w 4320791"/>
              <a:gd name="connsiteY35" fmla="*/ 331596 h 600246"/>
              <a:gd name="connsiteX36" fmla="*/ 964642 w 4320791"/>
              <a:gd name="connsiteY36" fmla="*/ 336620 h 600246"/>
              <a:gd name="connsiteX37" fmla="*/ 974690 w 4320791"/>
              <a:gd name="connsiteY37" fmla="*/ 356716 h 600246"/>
              <a:gd name="connsiteX38" fmla="*/ 1004835 w 4320791"/>
              <a:gd name="connsiteY38" fmla="*/ 381837 h 600246"/>
              <a:gd name="connsiteX39" fmla="*/ 1034980 w 4320791"/>
              <a:gd name="connsiteY39" fmla="*/ 406958 h 600246"/>
              <a:gd name="connsiteX40" fmla="*/ 1065125 w 4320791"/>
              <a:gd name="connsiteY40" fmla="*/ 427055 h 600246"/>
              <a:gd name="connsiteX41" fmla="*/ 1075174 w 4320791"/>
              <a:gd name="connsiteY41" fmla="*/ 437103 h 600246"/>
              <a:gd name="connsiteX42" fmla="*/ 1090246 w 4320791"/>
              <a:gd name="connsiteY42" fmla="*/ 442127 h 600246"/>
              <a:gd name="connsiteX43" fmla="*/ 1130440 w 4320791"/>
              <a:gd name="connsiteY43" fmla="*/ 462224 h 600246"/>
              <a:gd name="connsiteX44" fmla="*/ 1180681 w 4320791"/>
              <a:gd name="connsiteY44" fmla="*/ 477297 h 600246"/>
              <a:gd name="connsiteX45" fmla="*/ 1195754 w 4320791"/>
              <a:gd name="connsiteY45" fmla="*/ 487345 h 600246"/>
              <a:gd name="connsiteX46" fmla="*/ 1210827 w 4320791"/>
              <a:gd name="connsiteY46" fmla="*/ 502418 h 600246"/>
              <a:gd name="connsiteX47" fmla="*/ 1225899 w 4320791"/>
              <a:gd name="connsiteY47" fmla="*/ 507442 h 600246"/>
              <a:gd name="connsiteX48" fmla="*/ 1245996 w 4320791"/>
              <a:gd name="connsiteY48" fmla="*/ 532563 h 600246"/>
              <a:gd name="connsiteX49" fmla="*/ 1266092 w 4320791"/>
              <a:gd name="connsiteY49" fmla="*/ 537587 h 600246"/>
              <a:gd name="connsiteX50" fmla="*/ 1376624 w 4320791"/>
              <a:gd name="connsiteY50" fmla="*/ 522514 h 600246"/>
              <a:gd name="connsiteX51" fmla="*/ 1597688 w 4320791"/>
              <a:gd name="connsiteY51" fmla="*/ 537587 h 600246"/>
              <a:gd name="connsiteX52" fmla="*/ 1612761 w 4320791"/>
              <a:gd name="connsiteY52" fmla="*/ 552659 h 600246"/>
              <a:gd name="connsiteX53" fmla="*/ 1617785 w 4320791"/>
              <a:gd name="connsiteY53" fmla="*/ 567732 h 600246"/>
              <a:gd name="connsiteX54" fmla="*/ 1642906 w 4320791"/>
              <a:gd name="connsiteY54" fmla="*/ 572756 h 600246"/>
              <a:gd name="connsiteX55" fmla="*/ 1657978 w 4320791"/>
              <a:gd name="connsiteY55" fmla="*/ 582804 h 600246"/>
              <a:gd name="connsiteX56" fmla="*/ 1663002 w 4320791"/>
              <a:gd name="connsiteY56" fmla="*/ 597877 h 600246"/>
              <a:gd name="connsiteX57" fmla="*/ 1678075 w 4320791"/>
              <a:gd name="connsiteY57" fmla="*/ 592853 h 600246"/>
              <a:gd name="connsiteX58" fmla="*/ 1743389 w 4320791"/>
              <a:gd name="connsiteY58" fmla="*/ 587829 h 600246"/>
              <a:gd name="connsiteX59" fmla="*/ 1753438 w 4320791"/>
              <a:gd name="connsiteY59" fmla="*/ 562708 h 600246"/>
              <a:gd name="connsiteX60" fmla="*/ 1773534 w 4320791"/>
              <a:gd name="connsiteY60" fmla="*/ 557683 h 600246"/>
              <a:gd name="connsiteX61" fmla="*/ 1788607 w 4320791"/>
              <a:gd name="connsiteY61" fmla="*/ 552659 h 600246"/>
              <a:gd name="connsiteX62" fmla="*/ 1798655 w 4320791"/>
              <a:gd name="connsiteY62" fmla="*/ 537587 h 600246"/>
              <a:gd name="connsiteX63" fmla="*/ 1818752 w 4320791"/>
              <a:gd name="connsiteY63" fmla="*/ 512466 h 600246"/>
              <a:gd name="connsiteX64" fmla="*/ 1823776 w 4320791"/>
              <a:gd name="connsiteY64" fmla="*/ 497393 h 600246"/>
              <a:gd name="connsiteX65" fmla="*/ 1838849 w 4320791"/>
              <a:gd name="connsiteY65" fmla="*/ 492369 h 600246"/>
              <a:gd name="connsiteX66" fmla="*/ 1853921 w 4320791"/>
              <a:gd name="connsiteY66" fmla="*/ 482321 h 600246"/>
              <a:gd name="connsiteX67" fmla="*/ 1899139 w 4320791"/>
              <a:gd name="connsiteY67" fmla="*/ 467248 h 600246"/>
              <a:gd name="connsiteX68" fmla="*/ 1914211 w 4320791"/>
              <a:gd name="connsiteY68" fmla="*/ 462224 h 600246"/>
              <a:gd name="connsiteX69" fmla="*/ 1929284 w 4320791"/>
              <a:gd name="connsiteY69" fmla="*/ 472273 h 600246"/>
              <a:gd name="connsiteX70" fmla="*/ 1959429 w 4320791"/>
              <a:gd name="connsiteY70" fmla="*/ 487345 h 600246"/>
              <a:gd name="connsiteX71" fmla="*/ 1999622 w 4320791"/>
              <a:gd name="connsiteY71" fmla="*/ 467248 h 600246"/>
              <a:gd name="connsiteX72" fmla="*/ 2009671 w 4320791"/>
              <a:gd name="connsiteY72" fmla="*/ 442127 h 600246"/>
              <a:gd name="connsiteX73" fmla="*/ 2024743 w 4320791"/>
              <a:gd name="connsiteY73" fmla="*/ 411982 h 600246"/>
              <a:gd name="connsiteX74" fmla="*/ 2059912 w 4320791"/>
              <a:gd name="connsiteY74" fmla="*/ 396910 h 600246"/>
              <a:gd name="connsiteX75" fmla="*/ 2105130 w 4320791"/>
              <a:gd name="connsiteY75" fmla="*/ 411982 h 600246"/>
              <a:gd name="connsiteX76" fmla="*/ 2120202 w 4320791"/>
              <a:gd name="connsiteY76" fmla="*/ 422031 h 600246"/>
              <a:gd name="connsiteX77" fmla="*/ 2135275 w 4320791"/>
              <a:gd name="connsiteY77" fmla="*/ 427055 h 600246"/>
              <a:gd name="connsiteX78" fmla="*/ 2180492 w 4320791"/>
              <a:gd name="connsiteY78" fmla="*/ 442127 h 600246"/>
              <a:gd name="connsiteX79" fmla="*/ 2250831 w 4320791"/>
              <a:gd name="connsiteY79" fmla="*/ 432079 h 600246"/>
              <a:gd name="connsiteX80" fmla="*/ 2270928 w 4320791"/>
              <a:gd name="connsiteY80" fmla="*/ 427055 h 600246"/>
              <a:gd name="connsiteX81" fmla="*/ 2376435 w 4320791"/>
              <a:gd name="connsiteY81" fmla="*/ 417007 h 600246"/>
              <a:gd name="connsiteX82" fmla="*/ 2381460 w 4320791"/>
              <a:gd name="connsiteY82" fmla="*/ 361741 h 600246"/>
              <a:gd name="connsiteX83" fmla="*/ 2456822 w 4320791"/>
              <a:gd name="connsiteY83" fmla="*/ 351692 h 600246"/>
              <a:gd name="connsiteX84" fmla="*/ 2471895 w 4320791"/>
              <a:gd name="connsiteY84" fmla="*/ 346668 h 600246"/>
              <a:gd name="connsiteX85" fmla="*/ 2486967 w 4320791"/>
              <a:gd name="connsiteY85" fmla="*/ 336620 h 600246"/>
              <a:gd name="connsiteX86" fmla="*/ 2517112 w 4320791"/>
              <a:gd name="connsiteY86" fmla="*/ 326571 h 600246"/>
              <a:gd name="connsiteX87" fmla="*/ 2527161 w 4320791"/>
              <a:gd name="connsiteY87" fmla="*/ 316523 h 600246"/>
              <a:gd name="connsiteX88" fmla="*/ 2537209 w 4320791"/>
              <a:gd name="connsiteY88" fmla="*/ 301451 h 600246"/>
              <a:gd name="connsiteX89" fmla="*/ 2552281 w 4320791"/>
              <a:gd name="connsiteY89" fmla="*/ 296426 h 600246"/>
              <a:gd name="connsiteX90" fmla="*/ 2567354 w 4320791"/>
              <a:gd name="connsiteY90" fmla="*/ 271305 h 600246"/>
              <a:gd name="connsiteX91" fmla="*/ 2582427 w 4320791"/>
              <a:gd name="connsiteY91" fmla="*/ 266281 h 600246"/>
              <a:gd name="connsiteX92" fmla="*/ 2607547 w 4320791"/>
              <a:gd name="connsiteY92" fmla="*/ 241160 h 600246"/>
              <a:gd name="connsiteX93" fmla="*/ 2622620 w 4320791"/>
              <a:gd name="connsiteY93" fmla="*/ 231112 h 600246"/>
              <a:gd name="connsiteX94" fmla="*/ 2632668 w 4320791"/>
              <a:gd name="connsiteY94" fmla="*/ 200967 h 600246"/>
              <a:gd name="connsiteX95" fmla="*/ 2662813 w 4320791"/>
              <a:gd name="connsiteY95" fmla="*/ 185894 h 600246"/>
              <a:gd name="connsiteX96" fmla="*/ 2677886 w 4320791"/>
              <a:gd name="connsiteY96" fmla="*/ 110532 h 600246"/>
              <a:gd name="connsiteX97" fmla="*/ 2682910 w 4320791"/>
              <a:gd name="connsiteY97" fmla="*/ 95459 h 600246"/>
              <a:gd name="connsiteX98" fmla="*/ 2697983 w 4320791"/>
              <a:gd name="connsiteY98" fmla="*/ 90435 h 600246"/>
              <a:gd name="connsiteX99" fmla="*/ 2813539 w 4320791"/>
              <a:gd name="connsiteY99" fmla="*/ 100483 h 600246"/>
              <a:gd name="connsiteX100" fmla="*/ 2858756 w 4320791"/>
              <a:gd name="connsiteY100" fmla="*/ 105508 h 600246"/>
              <a:gd name="connsiteX101" fmla="*/ 2873829 w 4320791"/>
              <a:gd name="connsiteY101" fmla="*/ 115556 h 600246"/>
              <a:gd name="connsiteX102" fmla="*/ 2888901 w 4320791"/>
              <a:gd name="connsiteY102" fmla="*/ 120580 h 600246"/>
              <a:gd name="connsiteX103" fmla="*/ 2903974 w 4320791"/>
              <a:gd name="connsiteY103" fmla="*/ 130629 h 600246"/>
              <a:gd name="connsiteX104" fmla="*/ 3064747 w 4320791"/>
              <a:gd name="connsiteY104" fmla="*/ 125604 h 600246"/>
              <a:gd name="connsiteX105" fmla="*/ 3079820 w 4320791"/>
              <a:gd name="connsiteY105" fmla="*/ 110532 h 600246"/>
              <a:gd name="connsiteX106" fmla="*/ 3094892 w 4320791"/>
              <a:gd name="connsiteY106" fmla="*/ 105508 h 600246"/>
              <a:gd name="connsiteX107" fmla="*/ 3130062 w 4320791"/>
              <a:gd name="connsiteY107" fmla="*/ 90435 h 600246"/>
              <a:gd name="connsiteX108" fmla="*/ 3145134 w 4320791"/>
              <a:gd name="connsiteY108" fmla="*/ 80387 h 600246"/>
              <a:gd name="connsiteX109" fmla="*/ 3190352 w 4320791"/>
              <a:gd name="connsiteY109" fmla="*/ 70338 h 600246"/>
              <a:gd name="connsiteX110" fmla="*/ 3205424 w 4320791"/>
              <a:gd name="connsiteY110" fmla="*/ 60290 h 600246"/>
              <a:gd name="connsiteX111" fmla="*/ 3336053 w 4320791"/>
              <a:gd name="connsiteY111" fmla="*/ 50242 h 600246"/>
              <a:gd name="connsiteX112" fmla="*/ 3516923 w 4320791"/>
              <a:gd name="connsiteY112" fmla="*/ 70338 h 600246"/>
              <a:gd name="connsiteX113" fmla="*/ 3612383 w 4320791"/>
              <a:gd name="connsiteY113" fmla="*/ 60290 h 600246"/>
              <a:gd name="connsiteX114" fmla="*/ 3692769 w 4320791"/>
              <a:gd name="connsiteY114" fmla="*/ 0 h 600246"/>
              <a:gd name="connsiteX115" fmla="*/ 3888712 w 4320791"/>
              <a:gd name="connsiteY115" fmla="*/ 20097 h 600246"/>
              <a:gd name="connsiteX116" fmla="*/ 4054510 w 4320791"/>
              <a:gd name="connsiteY116" fmla="*/ 80387 h 600246"/>
              <a:gd name="connsiteX117" fmla="*/ 4195187 w 4320791"/>
              <a:gd name="connsiteY117" fmla="*/ 90435 h 600246"/>
              <a:gd name="connsiteX118" fmla="*/ 4320791 w 4320791"/>
              <a:gd name="connsiteY118" fmla="*/ 165798 h 60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320791" h="600246">
                <a:moveTo>
                  <a:pt x="0" y="195943"/>
                </a:moveTo>
                <a:lnTo>
                  <a:pt x="0" y="195943"/>
                </a:lnTo>
                <a:cubicBezTo>
                  <a:pt x="11723" y="185895"/>
                  <a:pt x="22520" y="174652"/>
                  <a:pt x="35169" y="165798"/>
                </a:cubicBezTo>
                <a:cubicBezTo>
                  <a:pt x="41347" y="161474"/>
                  <a:pt x="72455" y="156331"/>
                  <a:pt x="75363" y="155749"/>
                </a:cubicBezTo>
                <a:cubicBezTo>
                  <a:pt x="82062" y="152400"/>
                  <a:pt x="88576" y="148651"/>
                  <a:pt x="95460" y="145701"/>
                </a:cubicBezTo>
                <a:cubicBezTo>
                  <a:pt x="100328" y="143615"/>
                  <a:pt x="105795" y="143045"/>
                  <a:pt x="110532" y="140677"/>
                </a:cubicBezTo>
                <a:cubicBezTo>
                  <a:pt x="115933" y="137977"/>
                  <a:pt x="119877" y="132539"/>
                  <a:pt x="125605" y="130629"/>
                </a:cubicBezTo>
                <a:cubicBezTo>
                  <a:pt x="135269" y="127408"/>
                  <a:pt x="145867" y="128075"/>
                  <a:pt x="155750" y="125604"/>
                </a:cubicBezTo>
                <a:cubicBezTo>
                  <a:pt x="166026" y="123035"/>
                  <a:pt x="175847" y="118905"/>
                  <a:pt x="185895" y="115556"/>
                </a:cubicBezTo>
                <a:cubicBezTo>
                  <a:pt x="190919" y="117231"/>
                  <a:pt x="197889" y="116271"/>
                  <a:pt x="200967" y="120580"/>
                </a:cubicBezTo>
                <a:cubicBezTo>
                  <a:pt x="207123" y="129199"/>
                  <a:pt x="203527" y="143235"/>
                  <a:pt x="211016" y="150725"/>
                </a:cubicBezTo>
                <a:lnTo>
                  <a:pt x="221064" y="160774"/>
                </a:lnTo>
                <a:cubicBezTo>
                  <a:pt x="233689" y="198650"/>
                  <a:pt x="216660" y="151969"/>
                  <a:pt x="236136" y="190919"/>
                </a:cubicBezTo>
                <a:cubicBezTo>
                  <a:pt x="249180" y="217006"/>
                  <a:pt x="231584" y="196413"/>
                  <a:pt x="251209" y="216040"/>
                </a:cubicBezTo>
                <a:cubicBezTo>
                  <a:pt x="252884" y="222739"/>
                  <a:pt x="253513" y="229789"/>
                  <a:pt x="256233" y="236136"/>
                </a:cubicBezTo>
                <a:cubicBezTo>
                  <a:pt x="258612" y="241686"/>
                  <a:pt x="263580" y="245808"/>
                  <a:pt x="266281" y="251209"/>
                </a:cubicBezTo>
                <a:cubicBezTo>
                  <a:pt x="268649" y="255946"/>
                  <a:pt x="269220" y="261413"/>
                  <a:pt x="271306" y="266281"/>
                </a:cubicBezTo>
                <a:cubicBezTo>
                  <a:pt x="274256" y="273165"/>
                  <a:pt x="278573" y="279424"/>
                  <a:pt x="281354" y="286378"/>
                </a:cubicBezTo>
                <a:cubicBezTo>
                  <a:pt x="291684" y="312205"/>
                  <a:pt x="284456" y="312975"/>
                  <a:pt x="301451" y="326571"/>
                </a:cubicBezTo>
                <a:cubicBezTo>
                  <a:pt x="306166" y="330343"/>
                  <a:pt x="311499" y="333270"/>
                  <a:pt x="316523" y="336620"/>
                </a:cubicBezTo>
                <a:cubicBezTo>
                  <a:pt x="320475" y="348476"/>
                  <a:pt x="320101" y="354844"/>
                  <a:pt x="331596" y="361741"/>
                </a:cubicBezTo>
                <a:cubicBezTo>
                  <a:pt x="336137" y="364466"/>
                  <a:pt x="341644" y="365090"/>
                  <a:pt x="346668" y="366765"/>
                </a:cubicBezTo>
                <a:cubicBezTo>
                  <a:pt x="348343" y="371789"/>
                  <a:pt x="347383" y="378759"/>
                  <a:pt x="351692" y="381837"/>
                </a:cubicBezTo>
                <a:cubicBezTo>
                  <a:pt x="366415" y="392353"/>
                  <a:pt x="395517" y="392794"/>
                  <a:pt x="411983" y="396910"/>
                </a:cubicBezTo>
                <a:cubicBezTo>
                  <a:pt x="422259" y="399479"/>
                  <a:pt x="432080" y="403609"/>
                  <a:pt x="442128" y="406958"/>
                </a:cubicBezTo>
                <a:cubicBezTo>
                  <a:pt x="488061" y="383991"/>
                  <a:pt x="436386" y="403130"/>
                  <a:pt x="482321" y="406958"/>
                </a:cubicBezTo>
                <a:cubicBezTo>
                  <a:pt x="499962" y="408428"/>
                  <a:pt x="524453" y="401449"/>
                  <a:pt x="542611" y="396910"/>
                </a:cubicBezTo>
                <a:cubicBezTo>
                  <a:pt x="547635" y="393561"/>
                  <a:pt x="551657" y="387239"/>
                  <a:pt x="557684" y="386862"/>
                </a:cubicBezTo>
                <a:cubicBezTo>
                  <a:pt x="587239" y="385015"/>
                  <a:pt x="622880" y="391866"/>
                  <a:pt x="653143" y="396910"/>
                </a:cubicBezTo>
                <a:cubicBezTo>
                  <a:pt x="663209" y="403620"/>
                  <a:pt x="674653" y="413689"/>
                  <a:pt x="688312" y="411982"/>
                </a:cubicBezTo>
                <a:cubicBezTo>
                  <a:pt x="695744" y="411053"/>
                  <a:pt x="701525" y="404884"/>
                  <a:pt x="708409" y="401934"/>
                </a:cubicBezTo>
                <a:cubicBezTo>
                  <a:pt x="713277" y="399848"/>
                  <a:pt x="718457" y="398585"/>
                  <a:pt x="723481" y="396910"/>
                </a:cubicBezTo>
                <a:cubicBezTo>
                  <a:pt x="755805" y="364586"/>
                  <a:pt x="736921" y="373736"/>
                  <a:pt x="778747" y="366765"/>
                </a:cubicBezTo>
                <a:cubicBezTo>
                  <a:pt x="811665" y="333847"/>
                  <a:pt x="774374" y="366671"/>
                  <a:pt x="879231" y="351692"/>
                </a:cubicBezTo>
                <a:cubicBezTo>
                  <a:pt x="885208" y="350838"/>
                  <a:pt x="888753" y="344022"/>
                  <a:pt x="894303" y="341644"/>
                </a:cubicBezTo>
                <a:cubicBezTo>
                  <a:pt x="900511" y="338983"/>
                  <a:pt x="935051" y="332490"/>
                  <a:pt x="939521" y="331596"/>
                </a:cubicBezTo>
                <a:cubicBezTo>
                  <a:pt x="947895" y="333271"/>
                  <a:pt x="957693" y="331657"/>
                  <a:pt x="964642" y="336620"/>
                </a:cubicBezTo>
                <a:cubicBezTo>
                  <a:pt x="970736" y="340973"/>
                  <a:pt x="970337" y="350622"/>
                  <a:pt x="974690" y="356716"/>
                </a:cubicBezTo>
                <a:cubicBezTo>
                  <a:pt x="987642" y="374849"/>
                  <a:pt x="989281" y="368875"/>
                  <a:pt x="1004835" y="381837"/>
                </a:cubicBezTo>
                <a:cubicBezTo>
                  <a:pt x="1043519" y="414074"/>
                  <a:pt x="997560" y="382011"/>
                  <a:pt x="1034980" y="406958"/>
                </a:cubicBezTo>
                <a:cubicBezTo>
                  <a:pt x="1044377" y="435145"/>
                  <a:pt x="1032117" y="412909"/>
                  <a:pt x="1065125" y="427055"/>
                </a:cubicBezTo>
                <a:cubicBezTo>
                  <a:pt x="1069479" y="428921"/>
                  <a:pt x="1071112" y="434666"/>
                  <a:pt x="1075174" y="437103"/>
                </a:cubicBezTo>
                <a:cubicBezTo>
                  <a:pt x="1079715" y="439828"/>
                  <a:pt x="1085222" y="440452"/>
                  <a:pt x="1090246" y="442127"/>
                </a:cubicBezTo>
                <a:cubicBezTo>
                  <a:pt x="1107315" y="459196"/>
                  <a:pt x="1096850" y="451727"/>
                  <a:pt x="1130440" y="462224"/>
                </a:cubicBezTo>
                <a:cubicBezTo>
                  <a:pt x="1147129" y="467439"/>
                  <a:pt x="1180681" y="477297"/>
                  <a:pt x="1180681" y="477297"/>
                </a:cubicBezTo>
                <a:cubicBezTo>
                  <a:pt x="1185705" y="480646"/>
                  <a:pt x="1191115" y="483479"/>
                  <a:pt x="1195754" y="487345"/>
                </a:cubicBezTo>
                <a:cubicBezTo>
                  <a:pt x="1201213" y="491894"/>
                  <a:pt x="1204915" y="498477"/>
                  <a:pt x="1210827" y="502418"/>
                </a:cubicBezTo>
                <a:cubicBezTo>
                  <a:pt x="1215233" y="505356"/>
                  <a:pt x="1220875" y="505767"/>
                  <a:pt x="1225899" y="507442"/>
                </a:cubicBezTo>
                <a:cubicBezTo>
                  <a:pt x="1229449" y="512768"/>
                  <a:pt x="1238837" y="528983"/>
                  <a:pt x="1245996" y="532563"/>
                </a:cubicBezTo>
                <a:cubicBezTo>
                  <a:pt x="1252172" y="535651"/>
                  <a:pt x="1259393" y="535912"/>
                  <a:pt x="1266092" y="537587"/>
                </a:cubicBezTo>
                <a:cubicBezTo>
                  <a:pt x="1302936" y="532563"/>
                  <a:pt x="1339557" y="519548"/>
                  <a:pt x="1376624" y="522514"/>
                </a:cubicBezTo>
                <a:cubicBezTo>
                  <a:pt x="1533991" y="535104"/>
                  <a:pt x="1460285" y="530355"/>
                  <a:pt x="1597688" y="537587"/>
                </a:cubicBezTo>
                <a:cubicBezTo>
                  <a:pt x="1602712" y="542611"/>
                  <a:pt x="1608820" y="546747"/>
                  <a:pt x="1612761" y="552659"/>
                </a:cubicBezTo>
                <a:cubicBezTo>
                  <a:pt x="1615699" y="557066"/>
                  <a:pt x="1613378" y="564794"/>
                  <a:pt x="1617785" y="567732"/>
                </a:cubicBezTo>
                <a:cubicBezTo>
                  <a:pt x="1624890" y="572469"/>
                  <a:pt x="1634532" y="571081"/>
                  <a:pt x="1642906" y="572756"/>
                </a:cubicBezTo>
                <a:cubicBezTo>
                  <a:pt x="1647930" y="576105"/>
                  <a:pt x="1654206" y="578089"/>
                  <a:pt x="1657978" y="582804"/>
                </a:cubicBezTo>
                <a:cubicBezTo>
                  <a:pt x="1661286" y="586940"/>
                  <a:pt x="1658265" y="595508"/>
                  <a:pt x="1663002" y="597877"/>
                </a:cubicBezTo>
                <a:cubicBezTo>
                  <a:pt x="1667739" y="600246"/>
                  <a:pt x="1672820" y="593510"/>
                  <a:pt x="1678075" y="592853"/>
                </a:cubicBezTo>
                <a:cubicBezTo>
                  <a:pt x="1699742" y="590145"/>
                  <a:pt x="1721618" y="589504"/>
                  <a:pt x="1743389" y="587829"/>
                </a:cubicBezTo>
                <a:cubicBezTo>
                  <a:pt x="1746739" y="579455"/>
                  <a:pt x="1747061" y="569085"/>
                  <a:pt x="1753438" y="562708"/>
                </a:cubicBezTo>
                <a:cubicBezTo>
                  <a:pt x="1758320" y="557825"/>
                  <a:pt x="1766895" y="559580"/>
                  <a:pt x="1773534" y="557683"/>
                </a:cubicBezTo>
                <a:cubicBezTo>
                  <a:pt x="1778626" y="556228"/>
                  <a:pt x="1783583" y="554334"/>
                  <a:pt x="1788607" y="552659"/>
                </a:cubicBezTo>
                <a:cubicBezTo>
                  <a:pt x="1791956" y="547635"/>
                  <a:pt x="1794883" y="542302"/>
                  <a:pt x="1798655" y="537587"/>
                </a:cubicBezTo>
                <a:cubicBezTo>
                  <a:pt x="1827299" y="501781"/>
                  <a:pt x="1787813" y="558869"/>
                  <a:pt x="1818752" y="512466"/>
                </a:cubicBezTo>
                <a:cubicBezTo>
                  <a:pt x="1820427" y="507442"/>
                  <a:pt x="1820031" y="501138"/>
                  <a:pt x="1823776" y="497393"/>
                </a:cubicBezTo>
                <a:cubicBezTo>
                  <a:pt x="1827521" y="493648"/>
                  <a:pt x="1834112" y="494737"/>
                  <a:pt x="1838849" y="492369"/>
                </a:cubicBezTo>
                <a:cubicBezTo>
                  <a:pt x="1844250" y="489669"/>
                  <a:pt x="1848347" y="484643"/>
                  <a:pt x="1853921" y="482321"/>
                </a:cubicBezTo>
                <a:cubicBezTo>
                  <a:pt x="1868587" y="476210"/>
                  <a:pt x="1884066" y="472272"/>
                  <a:pt x="1899139" y="467248"/>
                </a:cubicBezTo>
                <a:lnTo>
                  <a:pt x="1914211" y="462224"/>
                </a:lnTo>
                <a:cubicBezTo>
                  <a:pt x="1919235" y="465574"/>
                  <a:pt x="1923883" y="469572"/>
                  <a:pt x="1929284" y="472273"/>
                </a:cubicBezTo>
                <a:cubicBezTo>
                  <a:pt x="1970895" y="493079"/>
                  <a:pt x="1916221" y="458542"/>
                  <a:pt x="1959429" y="487345"/>
                </a:cubicBezTo>
                <a:cubicBezTo>
                  <a:pt x="1972827" y="480646"/>
                  <a:pt x="1994059" y="481156"/>
                  <a:pt x="1999622" y="467248"/>
                </a:cubicBezTo>
                <a:cubicBezTo>
                  <a:pt x="2002972" y="458874"/>
                  <a:pt x="2006504" y="450572"/>
                  <a:pt x="2009671" y="442127"/>
                </a:cubicBezTo>
                <a:cubicBezTo>
                  <a:pt x="2013724" y="431321"/>
                  <a:pt x="2015043" y="420066"/>
                  <a:pt x="2024743" y="411982"/>
                </a:cubicBezTo>
                <a:cubicBezTo>
                  <a:pt x="2033020" y="405085"/>
                  <a:pt x="2049442" y="400400"/>
                  <a:pt x="2059912" y="396910"/>
                </a:cubicBezTo>
                <a:cubicBezTo>
                  <a:pt x="2127529" y="430717"/>
                  <a:pt x="2027193" y="382754"/>
                  <a:pt x="2105130" y="411982"/>
                </a:cubicBezTo>
                <a:cubicBezTo>
                  <a:pt x="2110784" y="414102"/>
                  <a:pt x="2114801" y="419331"/>
                  <a:pt x="2120202" y="422031"/>
                </a:cubicBezTo>
                <a:cubicBezTo>
                  <a:pt x="2124939" y="424400"/>
                  <a:pt x="2130407" y="424969"/>
                  <a:pt x="2135275" y="427055"/>
                </a:cubicBezTo>
                <a:cubicBezTo>
                  <a:pt x="2171678" y="442655"/>
                  <a:pt x="2138145" y="433658"/>
                  <a:pt x="2180492" y="442127"/>
                </a:cubicBezTo>
                <a:cubicBezTo>
                  <a:pt x="2203938" y="438778"/>
                  <a:pt x="2227469" y="435973"/>
                  <a:pt x="2250831" y="432079"/>
                </a:cubicBezTo>
                <a:cubicBezTo>
                  <a:pt x="2257642" y="430944"/>
                  <a:pt x="2264072" y="427878"/>
                  <a:pt x="2270928" y="427055"/>
                </a:cubicBezTo>
                <a:cubicBezTo>
                  <a:pt x="2306004" y="422846"/>
                  <a:pt x="2341266" y="420356"/>
                  <a:pt x="2376435" y="417007"/>
                </a:cubicBezTo>
                <a:cubicBezTo>
                  <a:pt x="2378110" y="398585"/>
                  <a:pt x="2367103" y="373406"/>
                  <a:pt x="2381460" y="361741"/>
                </a:cubicBezTo>
                <a:cubicBezTo>
                  <a:pt x="2401129" y="345760"/>
                  <a:pt x="2431824" y="355858"/>
                  <a:pt x="2456822" y="351692"/>
                </a:cubicBezTo>
                <a:cubicBezTo>
                  <a:pt x="2462046" y="350821"/>
                  <a:pt x="2466871" y="348343"/>
                  <a:pt x="2471895" y="346668"/>
                </a:cubicBezTo>
                <a:cubicBezTo>
                  <a:pt x="2476919" y="343319"/>
                  <a:pt x="2481449" y="339072"/>
                  <a:pt x="2486967" y="336620"/>
                </a:cubicBezTo>
                <a:cubicBezTo>
                  <a:pt x="2496646" y="332318"/>
                  <a:pt x="2517112" y="326571"/>
                  <a:pt x="2517112" y="326571"/>
                </a:cubicBezTo>
                <a:cubicBezTo>
                  <a:pt x="2520462" y="323222"/>
                  <a:pt x="2524202" y="320222"/>
                  <a:pt x="2527161" y="316523"/>
                </a:cubicBezTo>
                <a:cubicBezTo>
                  <a:pt x="2530933" y="311808"/>
                  <a:pt x="2532494" y="305223"/>
                  <a:pt x="2537209" y="301451"/>
                </a:cubicBezTo>
                <a:cubicBezTo>
                  <a:pt x="2541344" y="298143"/>
                  <a:pt x="2547257" y="298101"/>
                  <a:pt x="2552281" y="296426"/>
                </a:cubicBezTo>
                <a:cubicBezTo>
                  <a:pt x="2556233" y="284572"/>
                  <a:pt x="2555861" y="278201"/>
                  <a:pt x="2567354" y="271305"/>
                </a:cubicBezTo>
                <a:cubicBezTo>
                  <a:pt x="2571895" y="268580"/>
                  <a:pt x="2577403" y="267956"/>
                  <a:pt x="2582427" y="266281"/>
                </a:cubicBezTo>
                <a:cubicBezTo>
                  <a:pt x="2622622" y="239484"/>
                  <a:pt x="2574050" y="274657"/>
                  <a:pt x="2607547" y="241160"/>
                </a:cubicBezTo>
                <a:cubicBezTo>
                  <a:pt x="2611817" y="236890"/>
                  <a:pt x="2617596" y="234461"/>
                  <a:pt x="2622620" y="231112"/>
                </a:cubicBezTo>
                <a:cubicBezTo>
                  <a:pt x="2625969" y="221064"/>
                  <a:pt x="2627054" y="209949"/>
                  <a:pt x="2632668" y="200967"/>
                </a:cubicBezTo>
                <a:cubicBezTo>
                  <a:pt x="2637793" y="192767"/>
                  <a:pt x="2654602" y="188631"/>
                  <a:pt x="2662813" y="185894"/>
                </a:cubicBezTo>
                <a:cubicBezTo>
                  <a:pt x="2667837" y="160773"/>
                  <a:pt x="2669785" y="134836"/>
                  <a:pt x="2677886" y="110532"/>
                </a:cubicBezTo>
                <a:cubicBezTo>
                  <a:pt x="2679561" y="105508"/>
                  <a:pt x="2679165" y="99204"/>
                  <a:pt x="2682910" y="95459"/>
                </a:cubicBezTo>
                <a:cubicBezTo>
                  <a:pt x="2686655" y="91714"/>
                  <a:pt x="2692959" y="92110"/>
                  <a:pt x="2697983" y="90435"/>
                </a:cubicBezTo>
                <a:lnTo>
                  <a:pt x="2813539" y="100483"/>
                </a:lnTo>
                <a:cubicBezTo>
                  <a:pt x="2828638" y="101899"/>
                  <a:pt x="2844044" y="101830"/>
                  <a:pt x="2858756" y="105508"/>
                </a:cubicBezTo>
                <a:cubicBezTo>
                  <a:pt x="2864614" y="106973"/>
                  <a:pt x="2868428" y="112856"/>
                  <a:pt x="2873829" y="115556"/>
                </a:cubicBezTo>
                <a:cubicBezTo>
                  <a:pt x="2878566" y="117924"/>
                  <a:pt x="2883877" y="118905"/>
                  <a:pt x="2888901" y="120580"/>
                </a:cubicBezTo>
                <a:cubicBezTo>
                  <a:pt x="2893925" y="123930"/>
                  <a:pt x="2897991" y="129813"/>
                  <a:pt x="2903974" y="130629"/>
                </a:cubicBezTo>
                <a:cubicBezTo>
                  <a:pt x="2987541" y="142025"/>
                  <a:pt x="2991368" y="136894"/>
                  <a:pt x="3064747" y="125604"/>
                </a:cubicBezTo>
                <a:cubicBezTo>
                  <a:pt x="3069771" y="120580"/>
                  <a:pt x="3073908" y="114473"/>
                  <a:pt x="3079820" y="110532"/>
                </a:cubicBezTo>
                <a:cubicBezTo>
                  <a:pt x="3084226" y="107595"/>
                  <a:pt x="3090024" y="107594"/>
                  <a:pt x="3094892" y="105508"/>
                </a:cubicBezTo>
                <a:cubicBezTo>
                  <a:pt x="3138346" y="86884"/>
                  <a:pt x="3094717" y="102216"/>
                  <a:pt x="3130062" y="90435"/>
                </a:cubicBezTo>
                <a:cubicBezTo>
                  <a:pt x="3135086" y="87086"/>
                  <a:pt x="3139584" y="82765"/>
                  <a:pt x="3145134" y="80387"/>
                </a:cubicBezTo>
                <a:cubicBezTo>
                  <a:pt x="3151338" y="77728"/>
                  <a:pt x="3185887" y="71231"/>
                  <a:pt x="3190352" y="70338"/>
                </a:cubicBezTo>
                <a:lnTo>
                  <a:pt x="3205424" y="60290"/>
                </a:lnTo>
                <a:lnTo>
                  <a:pt x="3336053" y="50242"/>
                </a:lnTo>
                <a:lnTo>
                  <a:pt x="3516923" y="70338"/>
                </a:lnTo>
                <a:lnTo>
                  <a:pt x="3612383" y="60290"/>
                </a:lnTo>
                <a:lnTo>
                  <a:pt x="3692769" y="0"/>
                </a:lnTo>
                <a:lnTo>
                  <a:pt x="3888712" y="20097"/>
                </a:lnTo>
                <a:lnTo>
                  <a:pt x="4054510" y="80387"/>
                </a:lnTo>
                <a:lnTo>
                  <a:pt x="4195187" y="90435"/>
                </a:lnTo>
                <a:lnTo>
                  <a:pt x="4320791" y="165798"/>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16111" y="2026310"/>
            <a:ext cx="510507" cy="1532382"/>
          </a:xfrm>
          <a:custGeom>
            <a:avLst/>
            <a:gdLst>
              <a:gd name="connsiteX0" fmla="*/ 93540 w 510507"/>
              <a:gd name="connsiteY0" fmla="*/ 0 h 1532382"/>
              <a:gd name="connsiteX1" fmla="*/ 93540 w 510507"/>
              <a:gd name="connsiteY1" fmla="*/ 0 h 1532382"/>
              <a:gd name="connsiteX2" fmla="*/ 78910 w 510507"/>
              <a:gd name="connsiteY2" fmla="*/ 226772 h 1532382"/>
              <a:gd name="connsiteX3" fmla="*/ 71595 w 510507"/>
              <a:gd name="connsiteY3" fmla="*/ 248717 h 1532382"/>
              <a:gd name="connsiteX4" fmla="*/ 56964 w 510507"/>
              <a:gd name="connsiteY4" fmla="*/ 270663 h 1532382"/>
              <a:gd name="connsiteX5" fmla="*/ 49649 w 510507"/>
              <a:gd name="connsiteY5" fmla="*/ 292608 h 1532382"/>
              <a:gd name="connsiteX6" fmla="*/ 35019 w 510507"/>
              <a:gd name="connsiteY6" fmla="*/ 314554 h 1532382"/>
              <a:gd name="connsiteX7" fmla="*/ 27703 w 510507"/>
              <a:gd name="connsiteY7" fmla="*/ 343815 h 1532382"/>
              <a:gd name="connsiteX8" fmla="*/ 20388 w 510507"/>
              <a:gd name="connsiteY8" fmla="*/ 365760 h 1532382"/>
              <a:gd name="connsiteX9" fmla="*/ 27703 w 510507"/>
              <a:gd name="connsiteY9" fmla="*/ 555956 h 1532382"/>
              <a:gd name="connsiteX10" fmla="*/ 42334 w 510507"/>
              <a:gd name="connsiteY10" fmla="*/ 651053 h 1532382"/>
              <a:gd name="connsiteX11" fmla="*/ 71595 w 510507"/>
              <a:gd name="connsiteY11" fmla="*/ 811988 h 1532382"/>
              <a:gd name="connsiteX12" fmla="*/ 86225 w 510507"/>
              <a:gd name="connsiteY12" fmla="*/ 833933 h 1532382"/>
              <a:gd name="connsiteX13" fmla="*/ 93540 w 510507"/>
              <a:gd name="connsiteY13" fmla="*/ 855879 h 1532382"/>
              <a:gd name="connsiteX14" fmla="*/ 108171 w 510507"/>
              <a:gd name="connsiteY14" fmla="*/ 870509 h 1532382"/>
              <a:gd name="connsiteX15" fmla="*/ 115486 w 510507"/>
              <a:gd name="connsiteY15" fmla="*/ 892455 h 1532382"/>
              <a:gd name="connsiteX16" fmla="*/ 159377 w 510507"/>
              <a:gd name="connsiteY16" fmla="*/ 907085 h 1532382"/>
              <a:gd name="connsiteX17" fmla="*/ 188638 w 510507"/>
              <a:gd name="connsiteY17" fmla="*/ 943661 h 1532382"/>
              <a:gd name="connsiteX18" fmla="*/ 203268 w 510507"/>
              <a:gd name="connsiteY18" fmla="*/ 1185063 h 1532382"/>
              <a:gd name="connsiteX19" fmla="*/ 210583 w 510507"/>
              <a:gd name="connsiteY19" fmla="*/ 1221639 h 1532382"/>
              <a:gd name="connsiteX20" fmla="*/ 225214 w 510507"/>
              <a:gd name="connsiteY20" fmla="*/ 1250900 h 1532382"/>
              <a:gd name="connsiteX21" fmla="*/ 247159 w 510507"/>
              <a:gd name="connsiteY21" fmla="*/ 1287476 h 1532382"/>
              <a:gd name="connsiteX22" fmla="*/ 254475 w 510507"/>
              <a:gd name="connsiteY22" fmla="*/ 1309421 h 1532382"/>
              <a:gd name="connsiteX23" fmla="*/ 276420 w 510507"/>
              <a:gd name="connsiteY23" fmla="*/ 1316736 h 1532382"/>
              <a:gd name="connsiteX24" fmla="*/ 283735 w 510507"/>
              <a:gd name="connsiteY24" fmla="*/ 1345997 h 1532382"/>
              <a:gd name="connsiteX25" fmla="*/ 320311 w 510507"/>
              <a:gd name="connsiteY25" fmla="*/ 1382573 h 1532382"/>
              <a:gd name="connsiteX26" fmla="*/ 327627 w 510507"/>
              <a:gd name="connsiteY26" fmla="*/ 1404519 h 1532382"/>
              <a:gd name="connsiteX27" fmla="*/ 342257 w 510507"/>
              <a:gd name="connsiteY27" fmla="*/ 1426464 h 1532382"/>
              <a:gd name="connsiteX28" fmla="*/ 349572 w 510507"/>
              <a:gd name="connsiteY28" fmla="*/ 1455725 h 1532382"/>
              <a:gd name="connsiteX29" fmla="*/ 393463 w 510507"/>
              <a:gd name="connsiteY29" fmla="*/ 1499616 h 1532382"/>
              <a:gd name="connsiteX30" fmla="*/ 430039 w 510507"/>
              <a:gd name="connsiteY30" fmla="*/ 1506932 h 1532382"/>
              <a:gd name="connsiteX31" fmla="*/ 510507 w 510507"/>
              <a:gd name="connsiteY31" fmla="*/ 1521562 h 153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0507" h="1532382">
                <a:moveTo>
                  <a:pt x="93540" y="0"/>
                </a:moveTo>
                <a:lnTo>
                  <a:pt x="93540" y="0"/>
                </a:lnTo>
                <a:cubicBezTo>
                  <a:pt x="88663" y="75591"/>
                  <a:pt x="85568" y="151317"/>
                  <a:pt x="78910" y="226772"/>
                </a:cubicBezTo>
                <a:cubicBezTo>
                  <a:pt x="78232" y="234453"/>
                  <a:pt x="75043" y="241820"/>
                  <a:pt x="71595" y="248717"/>
                </a:cubicBezTo>
                <a:cubicBezTo>
                  <a:pt x="67663" y="256581"/>
                  <a:pt x="61841" y="263348"/>
                  <a:pt x="56964" y="270663"/>
                </a:cubicBezTo>
                <a:cubicBezTo>
                  <a:pt x="54526" y="277978"/>
                  <a:pt x="53097" y="285711"/>
                  <a:pt x="49649" y="292608"/>
                </a:cubicBezTo>
                <a:cubicBezTo>
                  <a:pt x="45717" y="300472"/>
                  <a:pt x="38482" y="306473"/>
                  <a:pt x="35019" y="314554"/>
                </a:cubicBezTo>
                <a:cubicBezTo>
                  <a:pt x="31059" y="323795"/>
                  <a:pt x="30465" y="334148"/>
                  <a:pt x="27703" y="343815"/>
                </a:cubicBezTo>
                <a:cubicBezTo>
                  <a:pt x="25585" y="351229"/>
                  <a:pt x="22826" y="358445"/>
                  <a:pt x="20388" y="365760"/>
                </a:cubicBezTo>
                <a:cubicBezTo>
                  <a:pt x="22826" y="429159"/>
                  <a:pt x="22837" y="492697"/>
                  <a:pt x="27703" y="555956"/>
                </a:cubicBezTo>
                <a:cubicBezTo>
                  <a:pt x="30163" y="587934"/>
                  <a:pt x="39515" y="619105"/>
                  <a:pt x="42334" y="651053"/>
                </a:cubicBezTo>
                <a:cubicBezTo>
                  <a:pt x="56767" y="814625"/>
                  <a:pt x="0" y="788121"/>
                  <a:pt x="71595" y="811988"/>
                </a:cubicBezTo>
                <a:cubicBezTo>
                  <a:pt x="76472" y="819303"/>
                  <a:pt x="82293" y="826070"/>
                  <a:pt x="86225" y="833933"/>
                </a:cubicBezTo>
                <a:cubicBezTo>
                  <a:pt x="89673" y="840830"/>
                  <a:pt x="89573" y="849267"/>
                  <a:pt x="93540" y="855879"/>
                </a:cubicBezTo>
                <a:cubicBezTo>
                  <a:pt x="97088" y="861793"/>
                  <a:pt x="103294" y="865632"/>
                  <a:pt x="108171" y="870509"/>
                </a:cubicBezTo>
                <a:cubicBezTo>
                  <a:pt x="110609" y="877824"/>
                  <a:pt x="109211" y="887973"/>
                  <a:pt x="115486" y="892455"/>
                </a:cubicBezTo>
                <a:cubicBezTo>
                  <a:pt x="128035" y="901419"/>
                  <a:pt x="159377" y="907085"/>
                  <a:pt x="159377" y="907085"/>
                </a:cubicBezTo>
                <a:cubicBezTo>
                  <a:pt x="178597" y="919899"/>
                  <a:pt x="186560" y="918720"/>
                  <a:pt x="188638" y="943661"/>
                </a:cubicBezTo>
                <a:cubicBezTo>
                  <a:pt x="195333" y="1023998"/>
                  <a:pt x="196924" y="1104698"/>
                  <a:pt x="203268" y="1185063"/>
                </a:cubicBezTo>
                <a:cubicBezTo>
                  <a:pt x="204247" y="1197458"/>
                  <a:pt x="206651" y="1209844"/>
                  <a:pt x="210583" y="1221639"/>
                </a:cubicBezTo>
                <a:cubicBezTo>
                  <a:pt x="214032" y="1231984"/>
                  <a:pt x="220918" y="1240877"/>
                  <a:pt x="225214" y="1250900"/>
                </a:cubicBezTo>
                <a:cubicBezTo>
                  <a:pt x="239459" y="1284137"/>
                  <a:pt x="222829" y="1263145"/>
                  <a:pt x="247159" y="1287476"/>
                </a:cubicBezTo>
                <a:cubicBezTo>
                  <a:pt x="249598" y="1294791"/>
                  <a:pt x="249023" y="1303969"/>
                  <a:pt x="254475" y="1309421"/>
                </a:cubicBezTo>
                <a:cubicBezTo>
                  <a:pt x="259927" y="1314873"/>
                  <a:pt x="271603" y="1310715"/>
                  <a:pt x="276420" y="1316736"/>
                </a:cubicBezTo>
                <a:cubicBezTo>
                  <a:pt x="282700" y="1324587"/>
                  <a:pt x="278158" y="1337632"/>
                  <a:pt x="283735" y="1345997"/>
                </a:cubicBezTo>
                <a:cubicBezTo>
                  <a:pt x="293299" y="1360343"/>
                  <a:pt x="320311" y="1382573"/>
                  <a:pt x="320311" y="1382573"/>
                </a:cubicBezTo>
                <a:cubicBezTo>
                  <a:pt x="322750" y="1389888"/>
                  <a:pt x="324178" y="1397622"/>
                  <a:pt x="327627" y="1404519"/>
                </a:cubicBezTo>
                <a:cubicBezTo>
                  <a:pt x="331559" y="1412382"/>
                  <a:pt x="338794" y="1418383"/>
                  <a:pt x="342257" y="1426464"/>
                </a:cubicBezTo>
                <a:cubicBezTo>
                  <a:pt x="346217" y="1435705"/>
                  <a:pt x="345612" y="1446484"/>
                  <a:pt x="349572" y="1455725"/>
                </a:cubicBezTo>
                <a:cubicBezTo>
                  <a:pt x="357293" y="1473741"/>
                  <a:pt x="376129" y="1491912"/>
                  <a:pt x="393463" y="1499616"/>
                </a:cubicBezTo>
                <a:cubicBezTo>
                  <a:pt x="404825" y="1504666"/>
                  <a:pt x="417847" y="1504493"/>
                  <a:pt x="430039" y="1506932"/>
                </a:cubicBezTo>
                <a:cubicBezTo>
                  <a:pt x="468216" y="1532382"/>
                  <a:pt x="443193" y="1521562"/>
                  <a:pt x="510507" y="1521562"/>
                </a:cubicBez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1596319" y="351130"/>
            <a:ext cx="980039" cy="416966"/>
          </a:xfrm>
          <a:custGeom>
            <a:avLst/>
            <a:gdLst>
              <a:gd name="connsiteX0" fmla="*/ 13025 w 980039"/>
              <a:gd name="connsiteY0" fmla="*/ 0 h 416966"/>
              <a:gd name="connsiteX1" fmla="*/ 13025 w 980039"/>
              <a:gd name="connsiteY1" fmla="*/ 0 h 416966"/>
              <a:gd name="connsiteX2" fmla="*/ 20340 w 980039"/>
              <a:gd name="connsiteY2" fmla="*/ 146304 h 416966"/>
              <a:gd name="connsiteX3" fmla="*/ 27655 w 980039"/>
              <a:gd name="connsiteY3" fmla="*/ 168249 h 416966"/>
              <a:gd name="connsiteX4" fmla="*/ 86177 w 980039"/>
              <a:gd name="connsiteY4" fmla="*/ 197510 h 416966"/>
              <a:gd name="connsiteX5" fmla="*/ 115438 w 980039"/>
              <a:gd name="connsiteY5" fmla="*/ 212140 h 416966"/>
              <a:gd name="connsiteX6" fmla="*/ 137383 w 980039"/>
              <a:gd name="connsiteY6" fmla="*/ 219456 h 416966"/>
              <a:gd name="connsiteX7" fmla="*/ 188590 w 980039"/>
              <a:gd name="connsiteY7" fmla="*/ 234086 h 416966"/>
              <a:gd name="connsiteX8" fmla="*/ 254427 w 980039"/>
              <a:gd name="connsiteY8" fmla="*/ 241401 h 416966"/>
              <a:gd name="connsiteX9" fmla="*/ 320263 w 980039"/>
              <a:gd name="connsiteY9" fmla="*/ 263347 h 416966"/>
              <a:gd name="connsiteX10" fmla="*/ 342209 w 980039"/>
              <a:gd name="connsiteY10" fmla="*/ 277977 h 416966"/>
              <a:gd name="connsiteX11" fmla="*/ 459252 w 980039"/>
              <a:gd name="connsiteY11" fmla="*/ 270662 h 416966"/>
              <a:gd name="connsiteX12" fmla="*/ 481198 w 980039"/>
              <a:gd name="connsiteY12" fmla="*/ 263347 h 416966"/>
              <a:gd name="connsiteX13" fmla="*/ 568980 w 980039"/>
              <a:gd name="connsiteY13" fmla="*/ 277977 h 416966"/>
              <a:gd name="connsiteX14" fmla="*/ 620187 w 980039"/>
              <a:gd name="connsiteY14" fmla="*/ 285292 h 416966"/>
              <a:gd name="connsiteX15" fmla="*/ 642132 w 980039"/>
              <a:gd name="connsiteY15" fmla="*/ 299923 h 416966"/>
              <a:gd name="connsiteX16" fmla="*/ 759175 w 980039"/>
              <a:gd name="connsiteY16" fmla="*/ 329184 h 416966"/>
              <a:gd name="connsiteX17" fmla="*/ 781121 w 980039"/>
              <a:gd name="connsiteY17" fmla="*/ 336499 h 416966"/>
              <a:gd name="connsiteX18" fmla="*/ 803067 w 980039"/>
              <a:gd name="connsiteY18" fmla="*/ 351129 h 416966"/>
              <a:gd name="connsiteX19" fmla="*/ 861588 w 980039"/>
              <a:gd name="connsiteY19" fmla="*/ 358444 h 416966"/>
              <a:gd name="connsiteX20" fmla="*/ 920110 w 980039"/>
              <a:gd name="connsiteY20" fmla="*/ 380390 h 416966"/>
              <a:gd name="connsiteX21" fmla="*/ 942055 w 980039"/>
              <a:gd name="connsiteY21" fmla="*/ 395020 h 416966"/>
              <a:gd name="connsiteX22" fmla="*/ 978631 w 980039"/>
              <a:gd name="connsiteY22" fmla="*/ 416966 h 4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0039" h="416966">
                <a:moveTo>
                  <a:pt x="13025" y="0"/>
                </a:moveTo>
                <a:lnTo>
                  <a:pt x="13025" y="0"/>
                </a:lnTo>
                <a:cubicBezTo>
                  <a:pt x="4127" y="88986"/>
                  <a:pt x="0" y="58163"/>
                  <a:pt x="20340" y="146304"/>
                </a:cubicBezTo>
                <a:cubicBezTo>
                  <a:pt x="22074" y="153817"/>
                  <a:pt x="23688" y="161637"/>
                  <a:pt x="27655" y="168249"/>
                </a:cubicBezTo>
                <a:cubicBezTo>
                  <a:pt x="41822" y="191859"/>
                  <a:pt x="61164" y="185004"/>
                  <a:pt x="86177" y="197510"/>
                </a:cubicBezTo>
                <a:cubicBezTo>
                  <a:pt x="95931" y="202387"/>
                  <a:pt x="105415" y="207844"/>
                  <a:pt x="115438" y="212140"/>
                </a:cubicBezTo>
                <a:cubicBezTo>
                  <a:pt x="122525" y="215177"/>
                  <a:pt x="129997" y="217240"/>
                  <a:pt x="137383" y="219456"/>
                </a:cubicBezTo>
                <a:cubicBezTo>
                  <a:pt x="154386" y="224557"/>
                  <a:pt x="171142" y="230815"/>
                  <a:pt x="188590" y="234086"/>
                </a:cubicBezTo>
                <a:cubicBezTo>
                  <a:pt x="210293" y="238155"/>
                  <a:pt x="232481" y="238963"/>
                  <a:pt x="254427" y="241401"/>
                </a:cubicBezTo>
                <a:cubicBezTo>
                  <a:pt x="286459" y="273435"/>
                  <a:pt x="249203" y="242030"/>
                  <a:pt x="320263" y="263347"/>
                </a:cubicBezTo>
                <a:cubicBezTo>
                  <a:pt x="328684" y="265873"/>
                  <a:pt x="334894" y="273100"/>
                  <a:pt x="342209" y="277977"/>
                </a:cubicBezTo>
                <a:cubicBezTo>
                  <a:pt x="381223" y="275539"/>
                  <a:pt x="420376" y="274754"/>
                  <a:pt x="459252" y="270662"/>
                </a:cubicBezTo>
                <a:cubicBezTo>
                  <a:pt x="466921" y="269855"/>
                  <a:pt x="473504" y="262834"/>
                  <a:pt x="481198" y="263347"/>
                </a:cubicBezTo>
                <a:cubicBezTo>
                  <a:pt x="510797" y="265320"/>
                  <a:pt x="539679" y="273351"/>
                  <a:pt x="568980" y="277977"/>
                </a:cubicBezTo>
                <a:cubicBezTo>
                  <a:pt x="586011" y="280666"/>
                  <a:pt x="603118" y="282854"/>
                  <a:pt x="620187" y="285292"/>
                </a:cubicBezTo>
                <a:cubicBezTo>
                  <a:pt x="627502" y="290169"/>
                  <a:pt x="634098" y="296352"/>
                  <a:pt x="642132" y="299923"/>
                </a:cubicBezTo>
                <a:cubicBezTo>
                  <a:pt x="682401" y="317821"/>
                  <a:pt x="714781" y="318939"/>
                  <a:pt x="759175" y="329184"/>
                </a:cubicBezTo>
                <a:cubicBezTo>
                  <a:pt x="766689" y="330918"/>
                  <a:pt x="774224" y="333051"/>
                  <a:pt x="781121" y="336499"/>
                </a:cubicBezTo>
                <a:cubicBezTo>
                  <a:pt x="788985" y="340431"/>
                  <a:pt x="794585" y="348816"/>
                  <a:pt x="803067" y="351129"/>
                </a:cubicBezTo>
                <a:cubicBezTo>
                  <a:pt x="822033" y="356301"/>
                  <a:pt x="842081" y="356006"/>
                  <a:pt x="861588" y="358444"/>
                </a:cubicBezTo>
                <a:cubicBezTo>
                  <a:pt x="913054" y="392755"/>
                  <a:pt x="847797" y="353273"/>
                  <a:pt x="920110" y="380390"/>
                </a:cubicBezTo>
                <a:cubicBezTo>
                  <a:pt x="928342" y="383477"/>
                  <a:pt x="934192" y="391088"/>
                  <a:pt x="942055" y="395020"/>
                </a:cubicBezTo>
                <a:cubicBezTo>
                  <a:pt x="980039" y="414012"/>
                  <a:pt x="950056" y="388391"/>
                  <a:pt x="978631" y="416966"/>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377492" y="0"/>
            <a:ext cx="1905000" cy="461665"/>
          </a:xfrm>
          <a:prstGeom prst="rect">
            <a:avLst/>
          </a:prstGeom>
          <a:solidFill>
            <a:srgbClr val="FFFF00"/>
          </a:solidFill>
        </p:spPr>
        <p:txBody>
          <a:bodyPr wrap="square" rtlCol="0">
            <a:spAutoFit/>
          </a:bodyPr>
          <a:lstStyle/>
          <a:p>
            <a:r>
              <a:rPr lang="en-US" sz="2400" b="1" dirty="0" smtClean="0"/>
              <a:t>Maria’s River</a:t>
            </a:r>
            <a:endParaRPr lang="en-US" sz="2400" b="1" dirty="0"/>
          </a:p>
        </p:txBody>
      </p:sp>
      <p:sp>
        <p:nvSpPr>
          <p:cNvPr id="56" name="TextBox 55"/>
          <p:cNvSpPr txBox="1"/>
          <p:nvPr/>
        </p:nvSpPr>
        <p:spPr>
          <a:xfrm>
            <a:off x="3409121" y="1295400"/>
            <a:ext cx="2057399" cy="461665"/>
          </a:xfrm>
          <a:prstGeom prst="rect">
            <a:avLst/>
          </a:prstGeom>
          <a:solidFill>
            <a:srgbClr val="FFFF00"/>
          </a:solidFill>
        </p:spPr>
        <p:txBody>
          <a:bodyPr wrap="square" rtlCol="0">
            <a:spAutoFit/>
          </a:bodyPr>
          <a:lstStyle/>
          <a:p>
            <a:r>
              <a:rPr lang="en-US" sz="2400" b="1" dirty="0" smtClean="0"/>
              <a:t>Missouri River</a:t>
            </a:r>
            <a:endParaRPr lang="en-US" sz="2400" b="1" dirty="0"/>
          </a:p>
        </p:txBody>
      </p:sp>
      <p:sp>
        <p:nvSpPr>
          <p:cNvPr id="57" name="TextBox 56"/>
          <p:cNvSpPr txBox="1"/>
          <p:nvPr/>
        </p:nvSpPr>
        <p:spPr>
          <a:xfrm>
            <a:off x="1965863" y="3096465"/>
            <a:ext cx="2442977" cy="461665"/>
          </a:xfrm>
          <a:prstGeom prst="rect">
            <a:avLst/>
          </a:prstGeom>
          <a:solidFill>
            <a:srgbClr val="FFFF00"/>
          </a:solidFill>
        </p:spPr>
        <p:txBody>
          <a:bodyPr wrap="square" rtlCol="0">
            <a:spAutoFit/>
          </a:bodyPr>
          <a:lstStyle/>
          <a:p>
            <a:r>
              <a:rPr lang="en-US" sz="2400" b="1" dirty="0" smtClean="0"/>
              <a:t>Yellowstone River</a:t>
            </a:r>
            <a:endParaRPr lang="en-US" sz="2400" b="1" dirty="0"/>
          </a:p>
        </p:txBody>
      </p:sp>
      <p:sp>
        <p:nvSpPr>
          <p:cNvPr id="33" name="TextBox 32"/>
          <p:cNvSpPr txBox="1"/>
          <p:nvPr/>
        </p:nvSpPr>
        <p:spPr>
          <a:xfrm>
            <a:off x="0" y="4320453"/>
            <a:ext cx="9144000" cy="2400657"/>
          </a:xfrm>
          <a:prstGeom prst="rect">
            <a:avLst/>
          </a:prstGeom>
          <a:noFill/>
          <a:effectLst/>
        </p:spPr>
        <p:txBody>
          <a:bodyPr wrap="square" rtlCol="0">
            <a:spAutoFit/>
          </a:bodyPr>
          <a:lstStyle/>
          <a:p>
            <a:pPr marL="168275" indent="-168275">
              <a:spcAft>
                <a:spcPts val="600"/>
              </a:spcAft>
              <a:buFont typeface="Arial" pitchFamily="34" charset="0"/>
              <a:buChar char="•"/>
            </a:pPr>
            <a:r>
              <a:rPr lang="en-US" sz="2900" b="1" dirty="0" err="1" smtClean="0">
                <a:ln>
                  <a:solidFill>
                    <a:schemeClr val="tx1"/>
                  </a:solidFill>
                </a:ln>
                <a:solidFill>
                  <a:srgbClr val="FF0000"/>
                </a:solidFill>
                <a:effectLst>
                  <a:outerShdw dist="50800" dir="5400000" algn="ctr" rotWithShape="0">
                    <a:schemeClr val="tx1"/>
                  </a:outerShdw>
                </a:effectLst>
              </a:rPr>
              <a:t>Cruzatte</a:t>
            </a:r>
            <a:r>
              <a:rPr lang="en-US" sz="2900" b="1" dirty="0" smtClean="0">
                <a:ln>
                  <a:solidFill>
                    <a:schemeClr val="tx1"/>
                  </a:solidFill>
                </a:ln>
                <a:solidFill>
                  <a:srgbClr val="FF0000"/>
                </a:solidFill>
                <a:effectLst>
                  <a:outerShdw dist="50800" dir="5400000" algn="ctr" rotWithShape="0">
                    <a:schemeClr val="tx1"/>
                  </a:outerShdw>
                </a:effectLst>
              </a:rPr>
              <a:t> reports </a:t>
            </a:r>
            <a:r>
              <a:rPr lang="en-US" sz="2900" b="1" dirty="0" smtClean="0"/>
              <a:t>that he was shooting at an elk in the willows and was </a:t>
            </a:r>
            <a:r>
              <a:rPr lang="en-US" sz="2900" b="1" dirty="0" smtClean="0">
                <a:ln>
                  <a:solidFill>
                    <a:schemeClr val="tx1"/>
                  </a:solidFill>
                </a:ln>
                <a:solidFill>
                  <a:srgbClr val="FF0000"/>
                </a:solidFill>
                <a:effectLst>
                  <a:outerShdw dist="50800" dir="5400000" algn="ctr" rotWithShape="0">
                    <a:schemeClr val="tx1"/>
                  </a:outerShdw>
                </a:effectLst>
              </a:rPr>
              <a:t>sorry if in fact he shot Lewis by mistake</a:t>
            </a:r>
          </a:p>
          <a:p>
            <a:pPr marL="168275" indent="-168275">
              <a:spcAft>
                <a:spcPts val="600"/>
              </a:spcAft>
              <a:buFont typeface="Arial" pitchFamily="34" charset="0"/>
              <a:buChar char="•"/>
            </a:pPr>
            <a:r>
              <a:rPr lang="en-US" sz="2900" b="1" dirty="0" smtClean="0"/>
              <a:t>Lewis notes “</a:t>
            </a:r>
            <a:r>
              <a:rPr lang="en-US" sz="2900" b="1" dirty="0" smtClean="0">
                <a:ln>
                  <a:solidFill>
                    <a:schemeClr val="tx1"/>
                  </a:solidFill>
                </a:ln>
                <a:solidFill>
                  <a:srgbClr val="FF0000"/>
                </a:solidFill>
                <a:effectLst>
                  <a:outerShdw dist="50800" dir="5400000" algn="ctr" rotWithShape="0">
                    <a:schemeClr val="tx1"/>
                  </a:outerShdw>
                </a:effectLst>
              </a:rPr>
              <a:t>I do not believe that </a:t>
            </a:r>
            <a:r>
              <a:rPr lang="en-US" sz="2900" b="1" dirty="0" err="1" smtClean="0">
                <a:ln>
                  <a:solidFill>
                    <a:schemeClr val="tx1"/>
                  </a:solidFill>
                </a:ln>
                <a:solidFill>
                  <a:srgbClr val="FF0000"/>
                </a:solidFill>
                <a:effectLst>
                  <a:outerShdw dist="50800" dir="5400000" algn="ctr" rotWithShape="0">
                    <a:schemeClr val="tx1"/>
                  </a:outerShdw>
                </a:effectLst>
              </a:rPr>
              <a:t>Cruzatte</a:t>
            </a:r>
            <a:r>
              <a:rPr lang="en-US" sz="2900" b="1" dirty="0" smtClean="0">
                <a:ln>
                  <a:solidFill>
                    <a:schemeClr val="tx1"/>
                  </a:solidFill>
                </a:ln>
                <a:solidFill>
                  <a:srgbClr val="FF0000"/>
                </a:solidFill>
                <a:effectLst>
                  <a:outerShdw dist="50800" dir="5400000" algn="ctr" rotWithShape="0">
                    <a:schemeClr val="tx1"/>
                  </a:outerShdw>
                </a:effectLst>
              </a:rPr>
              <a:t> did it intentionally </a:t>
            </a:r>
            <a:r>
              <a:rPr lang="en-US" sz="2900" b="1" dirty="0" smtClean="0"/>
              <a:t>but after finding that he had shot me, </a:t>
            </a:r>
            <a:r>
              <a:rPr lang="en-US" sz="2900" b="1" dirty="0" smtClean="0">
                <a:ln>
                  <a:solidFill>
                    <a:schemeClr val="tx1"/>
                  </a:solidFill>
                </a:ln>
                <a:solidFill>
                  <a:srgbClr val="FF0000"/>
                </a:solidFill>
                <a:effectLst>
                  <a:outerShdw dist="50800" dir="5400000" algn="ctr" rotWithShape="0">
                    <a:schemeClr val="tx1"/>
                  </a:outerShdw>
                </a:effectLst>
              </a:rPr>
              <a:t>he was anxious to conceal his knowledge of having done so</a:t>
            </a:r>
            <a:r>
              <a:rPr lang="en-US" sz="2900" b="1" dirty="0" smtClean="0"/>
              <a:t>”</a:t>
            </a:r>
          </a:p>
        </p:txBody>
      </p:sp>
      <p:sp>
        <p:nvSpPr>
          <p:cNvPr id="28" name="Freeform 27"/>
          <p:cNvSpPr/>
          <p:nvPr/>
        </p:nvSpPr>
        <p:spPr>
          <a:xfrm>
            <a:off x="7010400" y="609600"/>
            <a:ext cx="838200" cy="152400"/>
          </a:xfrm>
          <a:custGeom>
            <a:avLst/>
            <a:gdLst>
              <a:gd name="connsiteX0" fmla="*/ 0 w 694267"/>
              <a:gd name="connsiteY0" fmla="*/ 155223 h 155223"/>
              <a:gd name="connsiteX1" fmla="*/ 135467 w 694267"/>
              <a:gd name="connsiteY1" fmla="*/ 36690 h 155223"/>
              <a:gd name="connsiteX2" fmla="*/ 237067 w 694267"/>
              <a:gd name="connsiteY2" fmla="*/ 70556 h 155223"/>
              <a:gd name="connsiteX3" fmla="*/ 237067 w 694267"/>
              <a:gd name="connsiteY3" fmla="*/ 121356 h 155223"/>
              <a:gd name="connsiteX4" fmla="*/ 389467 w 694267"/>
              <a:gd name="connsiteY4" fmla="*/ 138290 h 155223"/>
              <a:gd name="connsiteX5" fmla="*/ 457200 w 694267"/>
              <a:gd name="connsiteY5" fmla="*/ 19756 h 155223"/>
              <a:gd name="connsiteX6" fmla="*/ 694267 w 694267"/>
              <a:gd name="connsiteY6" fmla="*/ 19756 h 15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4267" h="155223">
                <a:moveTo>
                  <a:pt x="0" y="155223"/>
                </a:moveTo>
                <a:cubicBezTo>
                  <a:pt x="47978" y="103012"/>
                  <a:pt x="95956" y="50801"/>
                  <a:pt x="135467" y="36690"/>
                </a:cubicBezTo>
                <a:cubicBezTo>
                  <a:pt x="174978" y="22579"/>
                  <a:pt x="220134" y="56445"/>
                  <a:pt x="237067" y="70556"/>
                </a:cubicBezTo>
                <a:cubicBezTo>
                  <a:pt x="254000" y="84667"/>
                  <a:pt x="211667" y="110067"/>
                  <a:pt x="237067" y="121356"/>
                </a:cubicBezTo>
                <a:cubicBezTo>
                  <a:pt x="262467" y="132645"/>
                  <a:pt x="352778" y="155223"/>
                  <a:pt x="389467" y="138290"/>
                </a:cubicBezTo>
                <a:cubicBezTo>
                  <a:pt x="426156" y="121357"/>
                  <a:pt x="406400" y="39512"/>
                  <a:pt x="457200" y="19756"/>
                </a:cubicBezTo>
                <a:cubicBezTo>
                  <a:pt x="508000" y="0"/>
                  <a:pt x="694267" y="19756"/>
                  <a:pt x="694267" y="19756"/>
                </a:cubicBezTo>
              </a:path>
            </a:pathLst>
          </a:cu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left)">
                                      <p:cBhvr>
                                        <p:cTn id="7" dur="10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Effect transition="in" filter="wipe(left)">
                                      <p:cBhvr>
                                        <p:cTn id="12" dur="1000"/>
                                        <p:tgtEl>
                                          <p:spTgt spid="3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0"/>
            <a:ext cx="9144000" cy="4293704"/>
            <a:chOff x="776749" y="357809"/>
            <a:chExt cx="9144000" cy="4293704"/>
          </a:xfrm>
        </p:grpSpPr>
        <p:pic>
          <p:nvPicPr>
            <p:cNvPr id="24" name="Picture 2" descr="Image map with same links provided elsewhere on this page"/>
            <p:cNvPicPr>
              <a:picLocks noChangeAspect="1" noChangeArrowheads="1"/>
            </p:cNvPicPr>
            <p:nvPr/>
          </p:nvPicPr>
          <p:blipFill>
            <a:blip r:embed="rId3" cstate="print"/>
            <a:srcRect t="6020" r="-2008"/>
            <a:stretch>
              <a:fillRect/>
            </a:stretch>
          </p:blipFill>
          <p:spPr bwMode="auto">
            <a:xfrm>
              <a:off x="5256965" y="357810"/>
              <a:ext cx="4663784" cy="2763078"/>
            </a:xfrm>
            <a:prstGeom prst="rect">
              <a:avLst/>
            </a:prstGeom>
            <a:noFill/>
          </p:spPr>
        </p:pic>
        <p:pic>
          <p:nvPicPr>
            <p:cNvPr id="25" name="Picture 4" descr="Image map with same links provided elsewhere on this page"/>
            <p:cNvPicPr>
              <a:picLocks noChangeAspect="1" noChangeArrowheads="1"/>
            </p:cNvPicPr>
            <p:nvPr/>
          </p:nvPicPr>
          <p:blipFill>
            <a:blip r:embed="rId4" cstate="print"/>
            <a:srcRect t="2560" b="498"/>
            <a:stretch>
              <a:fillRect/>
            </a:stretch>
          </p:blipFill>
          <p:spPr bwMode="auto">
            <a:xfrm>
              <a:off x="776749" y="357809"/>
              <a:ext cx="4572000" cy="4293704"/>
            </a:xfrm>
            <a:prstGeom prst="rect">
              <a:avLst/>
            </a:prstGeom>
            <a:noFill/>
          </p:spPr>
        </p:pic>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21" name="TextBox 20"/>
          <p:cNvSpPr txBox="1">
            <a:spLocks noChangeArrowheads="1"/>
          </p:cNvSpPr>
          <p:nvPr/>
        </p:nvSpPr>
        <p:spPr bwMode="auto">
          <a:xfrm>
            <a:off x="4949686" y="3391704"/>
            <a:ext cx="3548270"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Aug 12</a:t>
            </a:r>
          </a:p>
        </p:txBody>
      </p:sp>
      <p:sp>
        <p:nvSpPr>
          <p:cNvPr id="20" name="TextBox 3"/>
          <p:cNvSpPr txBox="1">
            <a:spLocks noChangeArrowheads="1"/>
          </p:cNvSpPr>
          <p:nvPr/>
        </p:nvSpPr>
        <p:spPr bwMode="auto">
          <a:xfrm>
            <a:off x="4581940" y="2763077"/>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Reconnoiter Mission</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3" name="Group 9"/>
          <p:cNvGrpSpPr/>
          <p:nvPr/>
        </p:nvGrpSpPr>
        <p:grpSpPr>
          <a:xfrm>
            <a:off x="633784" y="3422503"/>
            <a:ext cx="3429000" cy="737175"/>
            <a:chOff x="-533400" y="2885182"/>
            <a:chExt cx="3429000" cy="737175"/>
          </a:xfrm>
        </p:grpSpPr>
        <p:sp>
          <p:nvSpPr>
            <p:cNvPr id="37" name="TextBox 36"/>
            <p:cNvSpPr txBox="1"/>
            <p:nvPr/>
          </p:nvSpPr>
          <p:spPr>
            <a:xfrm>
              <a:off x="-76200" y="3037582"/>
              <a:ext cx="2971800" cy="584775"/>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Camp Fortunate</a:t>
              </a:r>
            </a:p>
          </p:txBody>
        </p:sp>
        <p:sp>
          <p:nvSpPr>
            <p:cNvPr id="38" name="5-Point Star 37"/>
            <p:cNvSpPr/>
            <p:nvPr/>
          </p:nvSpPr>
          <p:spPr>
            <a:xfrm>
              <a:off x="-533400" y="2885182"/>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p:nvPr/>
        </p:nvSpPr>
        <p:spPr>
          <a:xfrm>
            <a:off x="2207201" y="856335"/>
            <a:ext cx="535999" cy="388991"/>
          </a:xfrm>
          <a:custGeom>
            <a:avLst/>
            <a:gdLst>
              <a:gd name="connsiteX0" fmla="*/ 10219 w 535999"/>
              <a:gd name="connsiteY0" fmla="*/ 388620 h 388991"/>
              <a:gd name="connsiteX1" fmla="*/ 10219 w 535999"/>
              <a:gd name="connsiteY1" fmla="*/ 388620 h 388991"/>
              <a:gd name="connsiteX2" fmla="*/ 109279 w 535999"/>
              <a:gd name="connsiteY2" fmla="*/ 373380 h 388991"/>
              <a:gd name="connsiteX3" fmla="*/ 120709 w 535999"/>
              <a:gd name="connsiteY3" fmla="*/ 365760 h 388991"/>
              <a:gd name="connsiteX4" fmla="*/ 132139 w 535999"/>
              <a:gd name="connsiteY4" fmla="*/ 361950 h 388991"/>
              <a:gd name="connsiteX5" fmla="*/ 147379 w 535999"/>
              <a:gd name="connsiteY5" fmla="*/ 342900 h 388991"/>
              <a:gd name="connsiteX6" fmla="*/ 162619 w 535999"/>
              <a:gd name="connsiteY6" fmla="*/ 327660 h 388991"/>
              <a:gd name="connsiteX7" fmla="*/ 170239 w 535999"/>
              <a:gd name="connsiteY7" fmla="*/ 316230 h 388991"/>
              <a:gd name="connsiteX8" fmla="*/ 181669 w 535999"/>
              <a:gd name="connsiteY8" fmla="*/ 312420 h 388991"/>
              <a:gd name="connsiteX9" fmla="*/ 185479 w 535999"/>
              <a:gd name="connsiteY9" fmla="*/ 300990 h 388991"/>
              <a:gd name="connsiteX10" fmla="*/ 193099 w 535999"/>
              <a:gd name="connsiteY10" fmla="*/ 289560 h 388991"/>
              <a:gd name="connsiteX11" fmla="*/ 204529 w 535999"/>
              <a:gd name="connsiteY11" fmla="*/ 266700 h 388991"/>
              <a:gd name="connsiteX12" fmla="*/ 208339 w 535999"/>
              <a:gd name="connsiteY12" fmla="*/ 251460 h 388991"/>
              <a:gd name="connsiteX13" fmla="*/ 212149 w 535999"/>
              <a:gd name="connsiteY13" fmla="*/ 228600 h 388991"/>
              <a:gd name="connsiteX14" fmla="*/ 219769 w 535999"/>
              <a:gd name="connsiteY14" fmla="*/ 217170 h 388991"/>
              <a:gd name="connsiteX15" fmla="*/ 223579 w 535999"/>
              <a:gd name="connsiteY15" fmla="*/ 205740 h 388991"/>
              <a:gd name="connsiteX16" fmla="*/ 246439 w 535999"/>
              <a:gd name="connsiteY16" fmla="*/ 194310 h 388991"/>
              <a:gd name="connsiteX17" fmla="*/ 269299 w 535999"/>
              <a:gd name="connsiteY17" fmla="*/ 182880 h 388991"/>
              <a:gd name="connsiteX18" fmla="*/ 273109 w 535999"/>
              <a:gd name="connsiteY18" fmla="*/ 171450 h 388991"/>
              <a:gd name="connsiteX19" fmla="*/ 330259 w 535999"/>
              <a:gd name="connsiteY19" fmla="*/ 156210 h 388991"/>
              <a:gd name="connsiteX20" fmla="*/ 345499 w 535999"/>
              <a:gd name="connsiteY20" fmla="*/ 133350 h 388991"/>
              <a:gd name="connsiteX21" fmla="*/ 379789 w 535999"/>
              <a:gd name="connsiteY21" fmla="*/ 118110 h 388991"/>
              <a:gd name="connsiteX22" fmla="*/ 440749 w 535999"/>
              <a:gd name="connsiteY22" fmla="*/ 106680 h 388991"/>
              <a:gd name="connsiteX23" fmla="*/ 459799 w 535999"/>
              <a:gd name="connsiteY23" fmla="*/ 99060 h 388991"/>
              <a:gd name="connsiteX24" fmla="*/ 467419 w 535999"/>
              <a:gd name="connsiteY24" fmla="*/ 87630 h 388991"/>
              <a:gd name="connsiteX25" fmla="*/ 478849 w 535999"/>
              <a:gd name="connsiteY25" fmla="*/ 83820 h 388991"/>
              <a:gd name="connsiteX26" fmla="*/ 490279 w 535999"/>
              <a:gd name="connsiteY26" fmla="*/ 76200 h 388991"/>
              <a:gd name="connsiteX27" fmla="*/ 501709 w 535999"/>
              <a:gd name="connsiteY27" fmla="*/ 72390 h 388991"/>
              <a:gd name="connsiteX28" fmla="*/ 513139 w 535999"/>
              <a:gd name="connsiteY28" fmla="*/ 64770 h 388991"/>
              <a:gd name="connsiteX29" fmla="*/ 535999 w 535999"/>
              <a:gd name="connsiteY29" fmla="*/ 57150 h 388991"/>
              <a:gd name="connsiteX30" fmla="*/ 532189 w 535999"/>
              <a:gd name="connsiteY30" fmla="*/ 15240 h 388991"/>
              <a:gd name="connsiteX31" fmla="*/ 524569 w 535999"/>
              <a:gd name="connsiteY31" fmla="*/ 3810 h 388991"/>
              <a:gd name="connsiteX32" fmla="*/ 513139 w 535999"/>
              <a:gd name="connsiteY32" fmla="*/ 0 h 38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5999" h="388991">
                <a:moveTo>
                  <a:pt x="10219" y="388620"/>
                </a:moveTo>
                <a:lnTo>
                  <a:pt x="10219" y="388620"/>
                </a:lnTo>
                <a:cubicBezTo>
                  <a:pt x="76291" y="363843"/>
                  <a:pt x="0" y="388991"/>
                  <a:pt x="109279" y="373380"/>
                </a:cubicBezTo>
                <a:cubicBezTo>
                  <a:pt x="113812" y="372732"/>
                  <a:pt x="116613" y="367808"/>
                  <a:pt x="120709" y="365760"/>
                </a:cubicBezTo>
                <a:cubicBezTo>
                  <a:pt x="124301" y="363964"/>
                  <a:pt x="128329" y="363220"/>
                  <a:pt x="132139" y="361950"/>
                </a:cubicBezTo>
                <a:cubicBezTo>
                  <a:pt x="141716" y="333220"/>
                  <a:pt x="127684" y="367519"/>
                  <a:pt x="147379" y="342900"/>
                </a:cubicBezTo>
                <a:cubicBezTo>
                  <a:pt x="162157" y="324427"/>
                  <a:pt x="137681" y="335973"/>
                  <a:pt x="162619" y="327660"/>
                </a:cubicBezTo>
                <a:cubicBezTo>
                  <a:pt x="165159" y="323850"/>
                  <a:pt x="166663" y="319091"/>
                  <a:pt x="170239" y="316230"/>
                </a:cubicBezTo>
                <a:cubicBezTo>
                  <a:pt x="173375" y="313721"/>
                  <a:pt x="178829" y="315260"/>
                  <a:pt x="181669" y="312420"/>
                </a:cubicBezTo>
                <a:cubicBezTo>
                  <a:pt x="184509" y="309580"/>
                  <a:pt x="183683" y="304582"/>
                  <a:pt x="185479" y="300990"/>
                </a:cubicBezTo>
                <a:cubicBezTo>
                  <a:pt x="187527" y="296894"/>
                  <a:pt x="191051" y="293656"/>
                  <a:pt x="193099" y="289560"/>
                </a:cubicBezTo>
                <a:cubicBezTo>
                  <a:pt x="208873" y="258012"/>
                  <a:pt x="182691" y="299457"/>
                  <a:pt x="204529" y="266700"/>
                </a:cubicBezTo>
                <a:cubicBezTo>
                  <a:pt x="205799" y="261620"/>
                  <a:pt x="207312" y="256595"/>
                  <a:pt x="208339" y="251460"/>
                </a:cubicBezTo>
                <a:cubicBezTo>
                  <a:pt x="209854" y="243885"/>
                  <a:pt x="209706" y="235929"/>
                  <a:pt x="212149" y="228600"/>
                </a:cubicBezTo>
                <a:cubicBezTo>
                  <a:pt x="213597" y="224256"/>
                  <a:pt x="217721" y="221266"/>
                  <a:pt x="219769" y="217170"/>
                </a:cubicBezTo>
                <a:cubicBezTo>
                  <a:pt x="221565" y="213578"/>
                  <a:pt x="221070" y="208876"/>
                  <a:pt x="223579" y="205740"/>
                </a:cubicBezTo>
                <a:cubicBezTo>
                  <a:pt x="230858" y="196641"/>
                  <a:pt x="237236" y="198911"/>
                  <a:pt x="246439" y="194310"/>
                </a:cubicBezTo>
                <a:cubicBezTo>
                  <a:pt x="275982" y="179538"/>
                  <a:pt x="240569" y="192457"/>
                  <a:pt x="269299" y="182880"/>
                </a:cubicBezTo>
                <a:cubicBezTo>
                  <a:pt x="270569" y="179070"/>
                  <a:pt x="269665" y="173516"/>
                  <a:pt x="273109" y="171450"/>
                </a:cubicBezTo>
                <a:cubicBezTo>
                  <a:pt x="289116" y="161846"/>
                  <a:pt x="311936" y="159264"/>
                  <a:pt x="330259" y="156210"/>
                </a:cubicBezTo>
                <a:cubicBezTo>
                  <a:pt x="358955" y="137080"/>
                  <a:pt x="325817" y="162873"/>
                  <a:pt x="345499" y="133350"/>
                </a:cubicBezTo>
                <a:cubicBezTo>
                  <a:pt x="350674" y="125587"/>
                  <a:pt x="375280" y="119613"/>
                  <a:pt x="379789" y="118110"/>
                </a:cubicBezTo>
                <a:cubicBezTo>
                  <a:pt x="414757" y="106454"/>
                  <a:pt x="394657" y="111289"/>
                  <a:pt x="440749" y="106680"/>
                </a:cubicBezTo>
                <a:cubicBezTo>
                  <a:pt x="447099" y="104140"/>
                  <a:pt x="454234" y="103035"/>
                  <a:pt x="459799" y="99060"/>
                </a:cubicBezTo>
                <a:cubicBezTo>
                  <a:pt x="463525" y="96398"/>
                  <a:pt x="463843" y="90491"/>
                  <a:pt x="467419" y="87630"/>
                </a:cubicBezTo>
                <a:cubicBezTo>
                  <a:pt x="470555" y="85121"/>
                  <a:pt x="475257" y="85616"/>
                  <a:pt x="478849" y="83820"/>
                </a:cubicBezTo>
                <a:cubicBezTo>
                  <a:pt x="482945" y="81772"/>
                  <a:pt x="486183" y="78248"/>
                  <a:pt x="490279" y="76200"/>
                </a:cubicBezTo>
                <a:cubicBezTo>
                  <a:pt x="493871" y="74404"/>
                  <a:pt x="498117" y="74186"/>
                  <a:pt x="501709" y="72390"/>
                </a:cubicBezTo>
                <a:cubicBezTo>
                  <a:pt x="505805" y="70342"/>
                  <a:pt x="508955" y="66630"/>
                  <a:pt x="513139" y="64770"/>
                </a:cubicBezTo>
                <a:cubicBezTo>
                  <a:pt x="520479" y="61508"/>
                  <a:pt x="535999" y="57150"/>
                  <a:pt x="535999" y="57150"/>
                </a:cubicBezTo>
                <a:cubicBezTo>
                  <a:pt x="534729" y="43180"/>
                  <a:pt x="535128" y="28956"/>
                  <a:pt x="532189" y="15240"/>
                </a:cubicBezTo>
                <a:cubicBezTo>
                  <a:pt x="531230" y="10763"/>
                  <a:pt x="528145" y="6671"/>
                  <a:pt x="524569" y="3810"/>
                </a:cubicBezTo>
                <a:cubicBezTo>
                  <a:pt x="521433" y="1301"/>
                  <a:pt x="513139" y="0"/>
                  <a:pt x="513139" y="0"/>
                </a:cubicBezTo>
              </a:path>
            </a:pathLst>
          </a:custGeom>
          <a:ln w="76200">
            <a:solidFill>
              <a:schemeClr val="tx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1611630" y="339010"/>
            <a:ext cx="1112520" cy="506810"/>
          </a:xfrm>
          <a:custGeom>
            <a:avLst/>
            <a:gdLst>
              <a:gd name="connsiteX0" fmla="*/ 1112520 w 1112520"/>
              <a:gd name="connsiteY0" fmla="*/ 506810 h 506810"/>
              <a:gd name="connsiteX1" fmla="*/ 1112520 w 1112520"/>
              <a:gd name="connsiteY1" fmla="*/ 506810 h 506810"/>
              <a:gd name="connsiteX2" fmla="*/ 1082040 w 1112520"/>
              <a:gd name="connsiteY2" fmla="*/ 483950 h 506810"/>
              <a:gd name="connsiteX3" fmla="*/ 1062990 w 1112520"/>
              <a:gd name="connsiteY3" fmla="*/ 468710 h 506810"/>
              <a:gd name="connsiteX4" fmla="*/ 1055370 w 1112520"/>
              <a:gd name="connsiteY4" fmla="*/ 457280 h 506810"/>
              <a:gd name="connsiteX5" fmla="*/ 1032510 w 1112520"/>
              <a:gd name="connsiteY5" fmla="*/ 445850 h 506810"/>
              <a:gd name="connsiteX6" fmla="*/ 1036320 w 1112520"/>
              <a:gd name="connsiteY6" fmla="*/ 335360 h 506810"/>
              <a:gd name="connsiteX7" fmla="*/ 1040130 w 1112520"/>
              <a:gd name="connsiteY7" fmla="*/ 323930 h 506810"/>
              <a:gd name="connsiteX8" fmla="*/ 1047750 w 1112520"/>
              <a:gd name="connsiteY8" fmla="*/ 312500 h 506810"/>
              <a:gd name="connsiteX9" fmla="*/ 1051560 w 1112520"/>
              <a:gd name="connsiteY9" fmla="*/ 297260 h 506810"/>
              <a:gd name="connsiteX10" fmla="*/ 1059180 w 1112520"/>
              <a:gd name="connsiteY10" fmla="*/ 285830 h 506810"/>
              <a:gd name="connsiteX11" fmla="*/ 1062990 w 1112520"/>
              <a:gd name="connsiteY11" fmla="*/ 266780 h 506810"/>
              <a:gd name="connsiteX12" fmla="*/ 1055370 w 1112520"/>
              <a:gd name="connsiteY12" fmla="*/ 240110 h 506810"/>
              <a:gd name="connsiteX13" fmla="*/ 1051560 w 1112520"/>
              <a:gd name="connsiteY13" fmla="*/ 228680 h 506810"/>
              <a:gd name="connsiteX14" fmla="*/ 1040130 w 1112520"/>
              <a:gd name="connsiteY14" fmla="*/ 224870 h 506810"/>
              <a:gd name="connsiteX15" fmla="*/ 1021080 w 1112520"/>
              <a:gd name="connsiteY15" fmla="*/ 205820 h 506810"/>
              <a:gd name="connsiteX16" fmla="*/ 990600 w 1112520"/>
              <a:gd name="connsiteY16" fmla="*/ 213440 h 506810"/>
              <a:gd name="connsiteX17" fmla="*/ 933450 w 1112520"/>
              <a:gd name="connsiteY17" fmla="*/ 224870 h 506810"/>
              <a:gd name="connsiteX18" fmla="*/ 922020 w 1112520"/>
              <a:gd name="connsiteY18" fmla="*/ 217250 h 506810"/>
              <a:gd name="connsiteX19" fmla="*/ 910590 w 1112520"/>
              <a:gd name="connsiteY19" fmla="*/ 194390 h 506810"/>
              <a:gd name="connsiteX20" fmla="*/ 895350 w 1112520"/>
              <a:gd name="connsiteY20" fmla="*/ 190580 h 506810"/>
              <a:gd name="connsiteX21" fmla="*/ 826770 w 1112520"/>
              <a:gd name="connsiteY21" fmla="*/ 198200 h 506810"/>
              <a:gd name="connsiteX22" fmla="*/ 815340 w 1112520"/>
              <a:gd name="connsiteY22" fmla="*/ 202010 h 506810"/>
              <a:gd name="connsiteX23" fmla="*/ 781050 w 1112520"/>
              <a:gd name="connsiteY23" fmla="*/ 190580 h 506810"/>
              <a:gd name="connsiteX24" fmla="*/ 762000 w 1112520"/>
              <a:gd name="connsiteY24" fmla="*/ 175340 h 506810"/>
              <a:gd name="connsiteX25" fmla="*/ 750570 w 1112520"/>
              <a:gd name="connsiteY25" fmla="*/ 152480 h 506810"/>
              <a:gd name="connsiteX26" fmla="*/ 727710 w 1112520"/>
              <a:gd name="connsiteY26" fmla="*/ 141050 h 506810"/>
              <a:gd name="connsiteX27" fmla="*/ 716280 w 1112520"/>
              <a:gd name="connsiteY27" fmla="*/ 133430 h 506810"/>
              <a:gd name="connsiteX28" fmla="*/ 681990 w 1112520"/>
              <a:gd name="connsiteY28" fmla="*/ 144860 h 506810"/>
              <a:gd name="connsiteX29" fmla="*/ 666750 w 1112520"/>
              <a:gd name="connsiteY29" fmla="*/ 118190 h 506810"/>
              <a:gd name="connsiteX30" fmla="*/ 575310 w 1112520"/>
              <a:gd name="connsiteY30" fmla="*/ 125810 h 506810"/>
              <a:gd name="connsiteX31" fmla="*/ 434340 w 1112520"/>
              <a:gd name="connsiteY31" fmla="*/ 118190 h 506810"/>
              <a:gd name="connsiteX32" fmla="*/ 415290 w 1112520"/>
              <a:gd name="connsiteY32" fmla="*/ 102950 h 506810"/>
              <a:gd name="connsiteX33" fmla="*/ 369570 w 1112520"/>
              <a:gd name="connsiteY33" fmla="*/ 95330 h 506810"/>
              <a:gd name="connsiteX34" fmla="*/ 316230 w 1112520"/>
              <a:gd name="connsiteY34" fmla="*/ 87710 h 506810"/>
              <a:gd name="connsiteX35" fmla="*/ 304800 w 1112520"/>
              <a:gd name="connsiteY35" fmla="*/ 83900 h 506810"/>
              <a:gd name="connsiteX36" fmla="*/ 281940 w 1112520"/>
              <a:gd name="connsiteY36" fmla="*/ 80090 h 506810"/>
              <a:gd name="connsiteX37" fmla="*/ 243840 w 1112520"/>
              <a:gd name="connsiteY37" fmla="*/ 61040 h 506810"/>
              <a:gd name="connsiteX38" fmla="*/ 209550 w 1112520"/>
              <a:gd name="connsiteY38" fmla="*/ 49610 h 506810"/>
              <a:gd name="connsiteX39" fmla="*/ 152400 w 1112520"/>
              <a:gd name="connsiteY39" fmla="*/ 41990 h 506810"/>
              <a:gd name="connsiteX40" fmla="*/ 148590 w 1112520"/>
              <a:gd name="connsiteY40" fmla="*/ 22940 h 506810"/>
              <a:gd name="connsiteX41" fmla="*/ 87630 w 1112520"/>
              <a:gd name="connsiteY41" fmla="*/ 19130 h 506810"/>
              <a:gd name="connsiteX42" fmla="*/ 60960 w 1112520"/>
              <a:gd name="connsiteY42" fmla="*/ 7700 h 506810"/>
              <a:gd name="connsiteX43" fmla="*/ 49530 w 1112520"/>
              <a:gd name="connsiteY43" fmla="*/ 80 h 506810"/>
              <a:gd name="connsiteX44" fmla="*/ 0 w 1112520"/>
              <a:gd name="connsiteY44" fmla="*/ 3890 h 50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2520" h="506810">
                <a:moveTo>
                  <a:pt x="1112520" y="506810"/>
                </a:moveTo>
                <a:lnTo>
                  <a:pt x="1112520" y="506810"/>
                </a:lnTo>
                <a:cubicBezTo>
                  <a:pt x="1102360" y="499190"/>
                  <a:pt x="1091480" y="492446"/>
                  <a:pt x="1082040" y="483950"/>
                </a:cubicBezTo>
                <a:cubicBezTo>
                  <a:pt x="1061765" y="465703"/>
                  <a:pt x="1087909" y="477016"/>
                  <a:pt x="1062990" y="468710"/>
                </a:cubicBezTo>
                <a:cubicBezTo>
                  <a:pt x="1060450" y="464900"/>
                  <a:pt x="1058608" y="460518"/>
                  <a:pt x="1055370" y="457280"/>
                </a:cubicBezTo>
                <a:cubicBezTo>
                  <a:pt x="1047984" y="449894"/>
                  <a:pt x="1041806" y="448949"/>
                  <a:pt x="1032510" y="445850"/>
                </a:cubicBezTo>
                <a:cubicBezTo>
                  <a:pt x="1033780" y="409020"/>
                  <a:pt x="1034021" y="372140"/>
                  <a:pt x="1036320" y="335360"/>
                </a:cubicBezTo>
                <a:cubicBezTo>
                  <a:pt x="1036571" y="331352"/>
                  <a:pt x="1038334" y="327522"/>
                  <a:pt x="1040130" y="323930"/>
                </a:cubicBezTo>
                <a:cubicBezTo>
                  <a:pt x="1042178" y="319834"/>
                  <a:pt x="1045210" y="316310"/>
                  <a:pt x="1047750" y="312500"/>
                </a:cubicBezTo>
                <a:cubicBezTo>
                  <a:pt x="1049020" y="307420"/>
                  <a:pt x="1049497" y="302073"/>
                  <a:pt x="1051560" y="297260"/>
                </a:cubicBezTo>
                <a:cubicBezTo>
                  <a:pt x="1053364" y="293051"/>
                  <a:pt x="1057572" y="290117"/>
                  <a:pt x="1059180" y="285830"/>
                </a:cubicBezTo>
                <a:cubicBezTo>
                  <a:pt x="1061454" y="279767"/>
                  <a:pt x="1061720" y="273130"/>
                  <a:pt x="1062990" y="266780"/>
                </a:cubicBezTo>
                <a:cubicBezTo>
                  <a:pt x="1060450" y="257890"/>
                  <a:pt x="1058027" y="248966"/>
                  <a:pt x="1055370" y="240110"/>
                </a:cubicBezTo>
                <a:cubicBezTo>
                  <a:pt x="1054216" y="236263"/>
                  <a:pt x="1054400" y="231520"/>
                  <a:pt x="1051560" y="228680"/>
                </a:cubicBezTo>
                <a:cubicBezTo>
                  <a:pt x="1048720" y="225840"/>
                  <a:pt x="1043940" y="226140"/>
                  <a:pt x="1040130" y="224870"/>
                </a:cubicBezTo>
                <a:cubicBezTo>
                  <a:pt x="1035974" y="218635"/>
                  <a:pt x="1030316" y="206975"/>
                  <a:pt x="1021080" y="205820"/>
                </a:cubicBezTo>
                <a:cubicBezTo>
                  <a:pt x="1010170" y="204456"/>
                  <a:pt x="1000683" y="211279"/>
                  <a:pt x="990600" y="213440"/>
                </a:cubicBezTo>
                <a:cubicBezTo>
                  <a:pt x="900755" y="232693"/>
                  <a:pt x="978243" y="213672"/>
                  <a:pt x="933450" y="224870"/>
                </a:cubicBezTo>
                <a:cubicBezTo>
                  <a:pt x="929640" y="222330"/>
                  <a:pt x="924881" y="220826"/>
                  <a:pt x="922020" y="217250"/>
                </a:cubicBezTo>
                <a:cubicBezTo>
                  <a:pt x="913327" y="206383"/>
                  <a:pt x="924355" y="203567"/>
                  <a:pt x="910590" y="194390"/>
                </a:cubicBezTo>
                <a:cubicBezTo>
                  <a:pt x="906233" y="191485"/>
                  <a:pt x="900430" y="191850"/>
                  <a:pt x="895350" y="190580"/>
                </a:cubicBezTo>
                <a:cubicBezTo>
                  <a:pt x="872490" y="193120"/>
                  <a:pt x="849540" y="194947"/>
                  <a:pt x="826770" y="198200"/>
                </a:cubicBezTo>
                <a:cubicBezTo>
                  <a:pt x="822794" y="198768"/>
                  <a:pt x="819301" y="202670"/>
                  <a:pt x="815340" y="202010"/>
                </a:cubicBezTo>
                <a:cubicBezTo>
                  <a:pt x="803456" y="200029"/>
                  <a:pt x="781050" y="190580"/>
                  <a:pt x="781050" y="190580"/>
                </a:cubicBezTo>
                <a:cubicBezTo>
                  <a:pt x="759212" y="157823"/>
                  <a:pt x="788290" y="196372"/>
                  <a:pt x="762000" y="175340"/>
                </a:cubicBezTo>
                <a:cubicBezTo>
                  <a:pt x="744157" y="161065"/>
                  <a:pt x="762841" y="167818"/>
                  <a:pt x="750570" y="152480"/>
                </a:cubicBezTo>
                <a:cubicBezTo>
                  <a:pt x="743291" y="143381"/>
                  <a:pt x="736913" y="145651"/>
                  <a:pt x="727710" y="141050"/>
                </a:cubicBezTo>
                <a:cubicBezTo>
                  <a:pt x="723614" y="139002"/>
                  <a:pt x="720090" y="135970"/>
                  <a:pt x="716280" y="133430"/>
                </a:cubicBezTo>
                <a:cubicBezTo>
                  <a:pt x="690078" y="150898"/>
                  <a:pt x="702108" y="151566"/>
                  <a:pt x="681990" y="144860"/>
                </a:cubicBezTo>
                <a:cubicBezTo>
                  <a:pt x="679738" y="138104"/>
                  <a:pt x="674951" y="119728"/>
                  <a:pt x="666750" y="118190"/>
                </a:cubicBezTo>
                <a:cubicBezTo>
                  <a:pt x="663559" y="117592"/>
                  <a:pt x="582607" y="125147"/>
                  <a:pt x="575310" y="125810"/>
                </a:cubicBezTo>
                <a:cubicBezTo>
                  <a:pt x="528320" y="123270"/>
                  <a:pt x="481267" y="121710"/>
                  <a:pt x="434340" y="118190"/>
                </a:cubicBezTo>
                <a:cubicBezTo>
                  <a:pt x="398023" y="115466"/>
                  <a:pt x="448560" y="114832"/>
                  <a:pt x="415290" y="102950"/>
                </a:cubicBezTo>
                <a:cubicBezTo>
                  <a:pt x="400740" y="97754"/>
                  <a:pt x="384810" y="97870"/>
                  <a:pt x="369570" y="95330"/>
                </a:cubicBezTo>
                <a:cubicBezTo>
                  <a:pt x="346570" y="72330"/>
                  <a:pt x="367804" y="87710"/>
                  <a:pt x="316230" y="87710"/>
                </a:cubicBezTo>
                <a:cubicBezTo>
                  <a:pt x="312214" y="87710"/>
                  <a:pt x="308720" y="84771"/>
                  <a:pt x="304800" y="83900"/>
                </a:cubicBezTo>
                <a:cubicBezTo>
                  <a:pt x="297259" y="82224"/>
                  <a:pt x="289560" y="81360"/>
                  <a:pt x="281940" y="80090"/>
                </a:cubicBezTo>
                <a:cubicBezTo>
                  <a:pt x="267952" y="59108"/>
                  <a:pt x="280040" y="71687"/>
                  <a:pt x="243840" y="61040"/>
                </a:cubicBezTo>
                <a:cubicBezTo>
                  <a:pt x="232281" y="57640"/>
                  <a:pt x="209550" y="49610"/>
                  <a:pt x="209550" y="49610"/>
                </a:cubicBezTo>
                <a:cubicBezTo>
                  <a:pt x="181296" y="51783"/>
                  <a:pt x="162059" y="67747"/>
                  <a:pt x="152400" y="41990"/>
                </a:cubicBezTo>
                <a:cubicBezTo>
                  <a:pt x="150126" y="35927"/>
                  <a:pt x="154697" y="25095"/>
                  <a:pt x="148590" y="22940"/>
                </a:cubicBezTo>
                <a:cubicBezTo>
                  <a:pt x="129391" y="16164"/>
                  <a:pt x="107950" y="20400"/>
                  <a:pt x="87630" y="19130"/>
                </a:cubicBezTo>
                <a:cubicBezTo>
                  <a:pt x="58934" y="0"/>
                  <a:pt x="95404" y="22462"/>
                  <a:pt x="60960" y="7700"/>
                </a:cubicBezTo>
                <a:cubicBezTo>
                  <a:pt x="56751" y="5896"/>
                  <a:pt x="53340" y="2620"/>
                  <a:pt x="49530" y="80"/>
                </a:cubicBezTo>
                <a:cubicBezTo>
                  <a:pt x="12749" y="4678"/>
                  <a:pt x="29289" y="3890"/>
                  <a:pt x="0" y="389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469654" y="1095857"/>
            <a:ext cx="1746966" cy="747175"/>
          </a:xfrm>
          <a:custGeom>
            <a:avLst/>
            <a:gdLst>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43785 w 1739851"/>
              <a:gd name="connsiteY88" fmla="*/ 106739 h 747175"/>
              <a:gd name="connsiteX89" fmla="*/ 1679365 w 1739851"/>
              <a:gd name="connsiteY89" fmla="*/ 113855 h 747175"/>
              <a:gd name="connsiteX90" fmla="*/ 1690039 w 1739851"/>
              <a:gd name="connsiteY90" fmla="*/ 120971 h 747175"/>
              <a:gd name="connsiteX91" fmla="*/ 1700713 w 1739851"/>
              <a:gd name="connsiteY91" fmla="*/ 131645 h 747175"/>
              <a:gd name="connsiteX92" fmla="*/ 1714945 w 1739851"/>
              <a:gd name="connsiteY92" fmla="*/ 138761 h 747175"/>
              <a:gd name="connsiteX93" fmla="*/ 1725619 w 1739851"/>
              <a:gd name="connsiteY93" fmla="*/ 149435 h 747175"/>
              <a:gd name="connsiteX94" fmla="*/ 1739851 w 1739851"/>
              <a:gd name="connsiteY94"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690039 w 1739851"/>
              <a:gd name="connsiteY89" fmla="*/ 120971 h 747175"/>
              <a:gd name="connsiteX90" fmla="*/ 1700713 w 1739851"/>
              <a:gd name="connsiteY90" fmla="*/ 131645 h 747175"/>
              <a:gd name="connsiteX91" fmla="*/ 1714945 w 1739851"/>
              <a:gd name="connsiteY91" fmla="*/ 138761 h 747175"/>
              <a:gd name="connsiteX92" fmla="*/ 1725619 w 1739851"/>
              <a:gd name="connsiteY92" fmla="*/ 149435 h 747175"/>
              <a:gd name="connsiteX93" fmla="*/ 1739851 w 1739851"/>
              <a:gd name="connsiteY93"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25619 w 1739851"/>
              <a:gd name="connsiteY91" fmla="*/ 149435 h 747175"/>
              <a:gd name="connsiteX92" fmla="*/ 1739851 w 1739851"/>
              <a:gd name="connsiteY92"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39851 w 1739851"/>
              <a:gd name="connsiteY91"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39851 w 1739851"/>
              <a:gd name="connsiteY90"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39851 w 1739851"/>
              <a:gd name="connsiteY89"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739851 w 1739851"/>
              <a:gd name="connsiteY88" fmla="*/ 152993 h 747175"/>
              <a:gd name="connsiteX0" fmla="*/ 0 w 1746966"/>
              <a:gd name="connsiteY0" fmla="*/ 747175 h 747175"/>
              <a:gd name="connsiteX1" fmla="*/ 0 w 1746966"/>
              <a:gd name="connsiteY1" fmla="*/ 747175 h 747175"/>
              <a:gd name="connsiteX2" fmla="*/ 42696 w 1746966"/>
              <a:gd name="connsiteY2" fmla="*/ 725827 h 747175"/>
              <a:gd name="connsiteX3" fmla="*/ 60486 w 1746966"/>
              <a:gd name="connsiteY3" fmla="*/ 722269 h 747175"/>
              <a:gd name="connsiteX4" fmla="*/ 71159 w 1746966"/>
              <a:gd name="connsiteY4" fmla="*/ 715153 h 747175"/>
              <a:gd name="connsiteX5" fmla="*/ 103181 w 1746966"/>
              <a:gd name="connsiteY5" fmla="*/ 704479 h 747175"/>
              <a:gd name="connsiteX6" fmla="*/ 113855 w 1746966"/>
              <a:gd name="connsiteY6" fmla="*/ 700921 h 747175"/>
              <a:gd name="connsiteX7" fmla="*/ 124529 w 1746966"/>
              <a:gd name="connsiteY7" fmla="*/ 693805 h 747175"/>
              <a:gd name="connsiteX8" fmla="*/ 131645 w 1746966"/>
              <a:gd name="connsiteY8" fmla="*/ 683131 h 747175"/>
              <a:gd name="connsiteX9" fmla="*/ 156551 w 1746966"/>
              <a:gd name="connsiteY9" fmla="*/ 676015 h 747175"/>
              <a:gd name="connsiteX10" fmla="*/ 170783 w 1746966"/>
              <a:gd name="connsiteY10" fmla="*/ 668899 h 747175"/>
              <a:gd name="connsiteX11" fmla="*/ 185015 w 1746966"/>
              <a:gd name="connsiteY11" fmla="*/ 665341 h 747175"/>
              <a:gd name="connsiteX12" fmla="*/ 316660 w 1746966"/>
              <a:gd name="connsiteY12" fmla="*/ 654668 h 747175"/>
              <a:gd name="connsiteX13" fmla="*/ 362914 w 1746966"/>
              <a:gd name="connsiteY13" fmla="*/ 636878 h 747175"/>
              <a:gd name="connsiteX14" fmla="*/ 409167 w 1746966"/>
              <a:gd name="connsiteY14" fmla="*/ 636878 h 747175"/>
              <a:gd name="connsiteX15" fmla="*/ 419841 w 1746966"/>
              <a:gd name="connsiteY15" fmla="*/ 633320 h 747175"/>
              <a:gd name="connsiteX16" fmla="*/ 441189 w 1746966"/>
              <a:gd name="connsiteY16" fmla="*/ 619088 h 747175"/>
              <a:gd name="connsiteX17" fmla="*/ 444747 w 1746966"/>
              <a:gd name="connsiteY17" fmla="*/ 608414 h 747175"/>
              <a:gd name="connsiteX18" fmla="*/ 462537 w 1746966"/>
              <a:gd name="connsiteY18" fmla="*/ 601298 h 747175"/>
              <a:gd name="connsiteX19" fmla="*/ 473211 w 1746966"/>
              <a:gd name="connsiteY19" fmla="*/ 597740 h 747175"/>
              <a:gd name="connsiteX20" fmla="*/ 498117 w 1746966"/>
              <a:gd name="connsiteY20" fmla="*/ 587066 h 747175"/>
              <a:gd name="connsiteX21" fmla="*/ 508791 w 1746966"/>
              <a:gd name="connsiteY21" fmla="*/ 565718 h 747175"/>
              <a:gd name="connsiteX22" fmla="*/ 512349 w 1746966"/>
              <a:gd name="connsiteY22" fmla="*/ 555044 h 747175"/>
              <a:gd name="connsiteX23" fmla="*/ 519465 w 1746966"/>
              <a:gd name="connsiteY23" fmla="*/ 540812 h 747175"/>
              <a:gd name="connsiteX24" fmla="*/ 530138 w 1746966"/>
              <a:gd name="connsiteY24" fmla="*/ 519464 h 747175"/>
              <a:gd name="connsiteX25" fmla="*/ 533696 w 1746966"/>
              <a:gd name="connsiteY25" fmla="*/ 451863 h 747175"/>
              <a:gd name="connsiteX26" fmla="*/ 540812 w 1746966"/>
              <a:gd name="connsiteY26" fmla="*/ 430515 h 747175"/>
              <a:gd name="connsiteX27" fmla="*/ 551486 w 1746966"/>
              <a:gd name="connsiteY27" fmla="*/ 394935 h 747175"/>
              <a:gd name="connsiteX28" fmla="*/ 558602 w 1746966"/>
              <a:gd name="connsiteY28" fmla="*/ 348682 h 747175"/>
              <a:gd name="connsiteX29" fmla="*/ 565718 w 1746966"/>
              <a:gd name="connsiteY29" fmla="*/ 338008 h 747175"/>
              <a:gd name="connsiteX30" fmla="*/ 576392 w 1746966"/>
              <a:gd name="connsiteY30" fmla="*/ 316660 h 747175"/>
              <a:gd name="connsiteX31" fmla="*/ 587066 w 1746966"/>
              <a:gd name="connsiteY31" fmla="*/ 313102 h 747175"/>
              <a:gd name="connsiteX32" fmla="*/ 597740 w 1746966"/>
              <a:gd name="connsiteY32" fmla="*/ 305986 h 747175"/>
              <a:gd name="connsiteX33" fmla="*/ 608414 w 1746966"/>
              <a:gd name="connsiteY33" fmla="*/ 302428 h 747175"/>
              <a:gd name="connsiteX34" fmla="*/ 622646 w 1746966"/>
              <a:gd name="connsiteY34" fmla="*/ 295312 h 747175"/>
              <a:gd name="connsiteX35" fmla="*/ 633320 w 1746966"/>
              <a:gd name="connsiteY35" fmla="*/ 273964 h 747175"/>
              <a:gd name="connsiteX36" fmla="*/ 636878 w 1746966"/>
              <a:gd name="connsiteY36" fmla="*/ 263290 h 747175"/>
              <a:gd name="connsiteX37" fmla="*/ 647552 w 1746966"/>
              <a:gd name="connsiteY37" fmla="*/ 259732 h 747175"/>
              <a:gd name="connsiteX38" fmla="*/ 654668 w 1746966"/>
              <a:gd name="connsiteY38" fmla="*/ 249058 h 747175"/>
              <a:gd name="connsiteX39" fmla="*/ 665342 w 1746966"/>
              <a:gd name="connsiteY39" fmla="*/ 245500 h 747175"/>
              <a:gd name="connsiteX40" fmla="*/ 690247 w 1746966"/>
              <a:gd name="connsiteY40" fmla="*/ 238384 h 747175"/>
              <a:gd name="connsiteX41" fmla="*/ 761407 w 1746966"/>
              <a:gd name="connsiteY41" fmla="*/ 245500 h 747175"/>
              <a:gd name="connsiteX42" fmla="*/ 782755 w 1746966"/>
              <a:gd name="connsiteY42" fmla="*/ 238384 h 747175"/>
              <a:gd name="connsiteX43" fmla="*/ 796987 w 1746966"/>
              <a:gd name="connsiteY43" fmla="*/ 234826 h 747175"/>
              <a:gd name="connsiteX44" fmla="*/ 807661 w 1746966"/>
              <a:gd name="connsiteY44" fmla="*/ 224152 h 747175"/>
              <a:gd name="connsiteX45" fmla="*/ 818335 w 1746966"/>
              <a:gd name="connsiteY45" fmla="*/ 217036 h 747175"/>
              <a:gd name="connsiteX46" fmla="*/ 836124 w 1746966"/>
              <a:gd name="connsiteY46" fmla="*/ 202804 h 747175"/>
              <a:gd name="connsiteX47" fmla="*/ 850356 w 1746966"/>
              <a:gd name="connsiteY47" fmla="*/ 181457 h 747175"/>
              <a:gd name="connsiteX48" fmla="*/ 853914 w 1746966"/>
              <a:gd name="connsiteY48" fmla="*/ 170783 h 747175"/>
              <a:gd name="connsiteX49" fmla="*/ 864588 w 1746966"/>
              <a:gd name="connsiteY49" fmla="*/ 160109 h 747175"/>
              <a:gd name="connsiteX50" fmla="*/ 882378 w 1746966"/>
              <a:gd name="connsiteY50" fmla="*/ 145877 h 747175"/>
              <a:gd name="connsiteX51" fmla="*/ 885936 w 1746966"/>
              <a:gd name="connsiteY51" fmla="*/ 135203 h 747175"/>
              <a:gd name="connsiteX52" fmla="*/ 893052 w 1746966"/>
              <a:gd name="connsiteY52" fmla="*/ 124529 h 747175"/>
              <a:gd name="connsiteX53" fmla="*/ 903726 w 1746966"/>
              <a:gd name="connsiteY53" fmla="*/ 88949 h 747175"/>
              <a:gd name="connsiteX54" fmla="*/ 914400 w 1746966"/>
              <a:gd name="connsiteY54" fmla="*/ 46254 h 747175"/>
              <a:gd name="connsiteX55" fmla="*/ 921516 w 1746966"/>
              <a:gd name="connsiteY55" fmla="*/ 10674 h 747175"/>
              <a:gd name="connsiteX56" fmla="*/ 928632 w 1746966"/>
              <a:gd name="connsiteY56" fmla="*/ 0 h 747175"/>
              <a:gd name="connsiteX57" fmla="*/ 953538 w 1746966"/>
              <a:gd name="connsiteY57" fmla="*/ 3558 h 747175"/>
              <a:gd name="connsiteX58" fmla="*/ 964212 w 1746966"/>
              <a:gd name="connsiteY58" fmla="*/ 7116 h 747175"/>
              <a:gd name="connsiteX59" fmla="*/ 978443 w 1746966"/>
              <a:gd name="connsiteY59" fmla="*/ 28464 h 747175"/>
              <a:gd name="connsiteX60" fmla="*/ 989117 w 1746966"/>
              <a:gd name="connsiteY60" fmla="*/ 39138 h 747175"/>
              <a:gd name="connsiteX61" fmla="*/ 999791 w 1746966"/>
              <a:gd name="connsiteY61" fmla="*/ 42696 h 747175"/>
              <a:gd name="connsiteX62" fmla="*/ 1028255 w 1746966"/>
              <a:gd name="connsiteY62" fmla="*/ 53369 h 747175"/>
              <a:gd name="connsiteX63" fmla="*/ 1042487 w 1746966"/>
              <a:gd name="connsiteY63" fmla="*/ 60485 h 747175"/>
              <a:gd name="connsiteX64" fmla="*/ 1046045 w 1746966"/>
              <a:gd name="connsiteY64" fmla="*/ 71159 h 747175"/>
              <a:gd name="connsiteX65" fmla="*/ 1056719 w 1746966"/>
              <a:gd name="connsiteY65" fmla="*/ 74717 h 747175"/>
              <a:gd name="connsiteX66" fmla="*/ 1067393 w 1746966"/>
              <a:gd name="connsiteY66" fmla="*/ 81833 h 747175"/>
              <a:gd name="connsiteX67" fmla="*/ 1085183 w 1746966"/>
              <a:gd name="connsiteY67" fmla="*/ 99623 h 747175"/>
              <a:gd name="connsiteX68" fmla="*/ 1088741 w 1746966"/>
              <a:gd name="connsiteY68" fmla="*/ 110297 h 747175"/>
              <a:gd name="connsiteX69" fmla="*/ 1167016 w 1746966"/>
              <a:gd name="connsiteY69" fmla="*/ 117413 h 747175"/>
              <a:gd name="connsiteX70" fmla="*/ 1188364 w 1746966"/>
              <a:gd name="connsiteY70" fmla="*/ 120971 h 747175"/>
              <a:gd name="connsiteX71" fmla="*/ 1206154 w 1746966"/>
              <a:gd name="connsiteY71" fmla="*/ 128087 h 747175"/>
              <a:gd name="connsiteX72" fmla="*/ 1220386 w 1746966"/>
              <a:gd name="connsiteY72" fmla="*/ 131645 h 747175"/>
              <a:gd name="connsiteX73" fmla="*/ 1231060 w 1746966"/>
              <a:gd name="connsiteY73" fmla="*/ 142319 h 747175"/>
              <a:gd name="connsiteX74" fmla="*/ 1344915 w 1746966"/>
              <a:gd name="connsiteY74" fmla="*/ 135203 h 747175"/>
              <a:gd name="connsiteX75" fmla="*/ 1376937 w 1746966"/>
              <a:gd name="connsiteY75" fmla="*/ 131645 h 747175"/>
              <a:gd name="connsiteX76" fmla="*/ 1387611 w 1746966"/>
              <a:gd name="connsiteY76" fmla="*/ 124529 h 747175"/>
              <a:gd name="connsiteX77" fmla="*/ 1426749 w 1746966"/>
              <a:gd name="connsiteY77" fmla="*/ 120971 h 747175"/>
              <a:gd name="connsiteX78" fmla="*/ 1465886 w 1746966"/>
              <a:gd name="connsiteY78" fmla="*/ 113855 h 747175"/>
              <a:gd name="connsiteX79" fmla="*/ 1480118 w 1746966"/>
              <a:gd name="connsiteY79" fmla="*/ 110297 h 747175"/>
              <a:gd name="connsiteX80" fmla="*/ 1501466 w 1746966"/>
              <a:gd name="connsiteY80" fmla="*/ 99623 h 747175"/>
              <a:gd name="connsiteX81" fmla="*/ 1505024 w 1746966"/>
              <a:gd name="connsiteY81" fmla="*/ 88949 h 747175"/>
              <a:gd name="connsiteX82" fmla="*/ 1515698 w 1746966"/>
              <a:gd name="connsiteY82" fmla="*/ 85391 h 747175"/>
              <a:gd name="connsiteX83" fmla="*/ 1526372 w 1746966"/>
              <a:gd name="connsiteY83" fmla="*/ 78275 h 747175"/>
              <a:gd name="connsiteX84" fmla="*/ 1572626 w 1746966"/>
              <a:gd name="connsiteY84" fmla="*/ 85391 h 747175"/>
              <a:gd name="connsiteX85" fmla="*/ 1604647 w 1746966"/>
              <a:gd name="connsiteY85" fmla="*/ 92507 h 747175"/>
              <a:gd name="connsiteX86" fmla="*/ 1622437 w 1746966"/>
              <a:gd name="connsiteY86" fmla="*/ 96065 h 747175"/>
              <a:gd name="connsiteX87" fmla="*/ 1633111 w 1746966"/>
              <a:gd name="connsiteY87" fmla="*/ 103181 h 747175"/>
              <a:gd name="connsiteX88" fmla="*/ 1746966 w 1746966"/>
              <a:gd name="connsiteY88" fmla="*/ 106739 h 74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746966" h="747175">
                <a:moveTo>
                  <a:pt x="0" y="747175"/>
                </a:moveTo>
                <a:lnTo>
                  <a:pt x="0" y="747175"/>
                </a:lnTo>
                <a:cubicBezTo>
                  <a:pt x="14232" y="740059"/>
                  <a:pt x="27983" y="731885"/>
                  <a:pt x="42696" y="725827"/>
                </a:cubicBezTo>
                <a:cubicBezTo>
                  <a:pt x="48288" y="723524"/>
                  <a:pt x="54824" y="724392"/>
                  <a:pt x="60486" y="722269"/>
                </a:cubicBezTo>
                <a:cubicBezTo>
                  <a:pt x="64490" y="720768"/>
                  <a:pt x="67212" y="716798"/>
                  <a:pt x="71159" y="715153"/>
                </a:cubicBezTo>
                <a:cubicBezTo>
                  <a:pt x="81545" y="710825"/>
                  <a:pt x="92507" y="708037"/>
                  <a:pt x="103181" y="704479"/>
                </a:cubicBezTo>
                <a:cubicBezTo>
                  <a:pt x="106739" y="703293"/>
                  <a:pt x="110734" y="703001"/>
                  <a:pt x="113855" y="700921"/>
                </a:cubicBezTo>
                <a:lnTo>
                  <a:pt x="124529" y="693805"/>
                </a:lnTo>
                <a:cubicBezTo>
                  <a:pt x="126901" y="690247"/>
                  <a:pt x="128306" y="685802"/>
                  <a:pt x="131645" y="683131"/>
                </a:cubicBezTo>
                <a:cubicBezTo>
                  <a:pt x="134175" y="681107"/>
                  <a:pt x="155348" y="676466"/>
                  <a:pt x="156551" y="676015"/>
                </a:cubicBezTo>
                <a:cubicBezTo>
                  <a:pt x="161517" y="674153"/>
                  <a:pt x="165817" y="670761"/>
                  <a:pt x="170783" y="668899"/>
                </a:cubicBezTo>
                <a:cubicBezTo>
                  <a:pt x="175362" y="667182"/>
                  <a:pt x="180209" y="666242"/>
                  <a:pt x="185015" y="665341"/>
                </a:cubicBezTo>
                <a:cubicBezTo>
                  <a:pt x="246817" y="653753"/>
                  <a:pt x="234196" y="657966"/>
                  <a:pt x="316660" y="654668"/>
                </a:cubicBezTo>
                <a:cubicBezTo>
                  <a:pt x="353714" y="642317"/>
                  <a:pt x="338618" y="649026"/>
                  <a:pt x="362914" y="636878"/>
                </a:cubicBezTo>
                <a:cubicBezTo>
                  <a:pt x="388237" y="641099"/>
                  <a:pt x="382114" y="642289"/>
                  <a:pt x="409167" y="636878"/>
                </a:cubicBezTo>
                <a:cubicBezTo>
                  <a:pt x="412845" y="636142"/>
                  <a:pt x="416563" y="635141"/>
                  <a:pt x="419841" y="633320"/>
                </a:cubicBezTo>
                <a:cubicBezTo>
                  <a:pt x="427317" y="629167"/>
                  <a:pt x="441189" y="619088"/>
                  <a:pt x="441189" y="619088"/>
                </a:cubicBezTo>
                <a:cubicBezTo>
                  <a:pt x="442375" y="615530"/>
                  <a:pt x="441866" y="610815"/>
                  <a:pt x="444747" y="608414"/>
                </a:cubicBezTo>
                <a:cubicBezTo>
                  <a:pt x="449653" y="604325"/>
                  <a:pt x="456557" y="603541"/>
                  <a:pt x="462537" y="601298"/>
                </a:cubicBezTo>
                <a:cubicBezTo>
                  <a:pt x="466049" y="599981"/>
                  <a:pt x="469764" y="599217"/>
                  <a:pt x="473211" y="597740"/>
                </a:cubicBezTo>
                <a:cubicBezTo>
                  <a:pt x="503987" y="584550"/>
                  <a:pt x="473085" y="595410"/>
                  <a:pt x="498117" y="587066"/>
                </a:cubicBezTo>
                <a:cubicBezTo>
                  <a:pt x="507060" y="560237"/>
                  <a:pt x="494996" y="593307"/>
                  <a:pt x="508791" y="565718"/>
                </a:cubicBezTo>
                <a:cubicBezTo>
                  <a:pt x="510468" y="562363"/>
                  <a:pt x="510872" y="558491"/>
                  <a:pt x="512349" y="555044"/>
                </a:cubicBezTo>
                <a:cubicBezTo>
                  <a:pt x="514438" y="550169"/>
                  <a:pt x="517376" y="545687"/>
                  <a:pt x="519465" y="540812"/>
                </a:cubicBezTo>
                <a:cubicBezTo>
                  <a:pt x="528304" y="520186"/>
                  <a:pt x="516461" y="539980"/>
                  <a:pt x="530138" y="519464"/>
                </a:cubicBezTo>
                <a:cubicBezTo>
                  <a:pt x="531324" y="496930"/>
                  <a:pt x="531007" y="474267"/>
                  <a:pt x="533696" y="451863"/>
                </a:cubicBezTo>
                <a:cubicBezTo>
                  <a:pt x="534590" y="444416"/>
                  <a:pt x="539125" y="437824"/>
                  <a:pt x="540812" y="430515"/>
                </a:cubicBezTo>
                <a:cubicBezTo>
                  <a:pt x="548893" y="395499"/>
                  <a:pt x="537720" y="415583"/>
                  <a:pt x="551486" y="394935"/>
                </a:cubicBezTo>
                <a:cubicBezTo>
                  <a:pt x="552507" y="384729"/>
                  <a:pt x="552190" y="361505"/>
                  <a:pt x="558602" y="348682"/>
                </a:cubicBezTo>
                <a:cubicBezTo>
                  <a:pt x="560514" y="344857"/>
                  <a:pt x="563806" y="341833"/>
                  <a:pt x="565718" y="338008"/>
                </a:cubicBezTo>
                <a:cubicBezTo>
                  <a:pt x="570015" y="329414"/>
                  <a:pt x="567895" y="323458"/>
                  <a:pt x="576392" y="316660"/>
                </a:cubicBezTo>
                <a:cubicBezTo>
                  <a:pt x="579321" y="314317"/>
                  <a:pt x="583711" y="314779"/>
                  <a:pt x="587066" y="313102"/>
                </a:cubicBezTo>
                <a:cubicBezTo>
                  <a:pt x="590891" y="311190"/>
                  <a:pt x="593915" y="307898"/>
                  <a:pt x="597740" y="305986"/>
                </a:cubicBezTo>
                <a:cubicBezTo>
                  <a:pt x="601095" y="304309"/>
                  <a:pt x="604967" y="303905"/>
                  <a:pt x="608414" y="302428"/>
                </a:cubicBezTo>
                <a:cubicBezTo>
                  <a:pt x="613289" y="300339"/>
                  <a:pt x="617902" y="297684"/>
                  <a:pt x="622646" y="295312"/>
                </a:cubicBezTo>
                <a:cubicBezTo>
                  <a:pt x="631589" y="268483"/>
                  <a:pt x="619525" y="301553"/>
                  <a:pt x="633320" y="273964"/>
                </a:cubicBezTo>
                <a:cubicBezTo>
                  <a:pt x="634997" y="270609"/>
                  <a:pt x="634226" y="265942"/>
                  <a:pt x="636878" y="263290"/>
                </a:cubicBezTo>
                <a:cubicBezTo>
                  <a:pt x="639530" y="260638"/>
                  <a:pt x="643994" y="260918"/>
                  <a:pt x="647552" y="259732"/>
                </a:cubicBezTo>
                <a:cubicBezTo>
                  <a:pt x="649924" y="256174"/>
                  <a:pt x="651329" y="251729"/>
                  <a:pt x="654668" y="249058"/>
                </a:cubicBezTo>
                <a:cubicBezTo>
                  <a:pt x="657597" y="246715"/>
                  <a:pt x="661750" y="246578"/>
                  <a:pt x="665342" y="245500"/>
                </a:cubicBezTo>
                <a:cubicBezTo>
                  <a:pt x="673612" y="243019"/>
                  <a:pt x="681945" y="240756"/>
                  <a:pt x="690247" y="238384"/>
                </a:cubicBezTo>
                <a:cubicBezTo>
                  <a:pt x="716843" y="247249"/>
                  <a:pt x="714615" y="247534"/>
                  <a:pt x="761407" y="245500"/>
                </a:cubicBezTo>
                <a:cubicBezTo>
                  <a:pt x="768901" y="245174"/>
                  <a:pt x="775570" y="240539"/>
                  <a:pt x="782755" y="238384"/>
                </a:cubicBezTo>
                <a:cubicBezTo>
                  <a:pt x="787439" y="236979"/>
                  <a:pt x="792243" y="236012"/>
                  <a:pt x="796987" y="234826"/>
                </a:cubicBezTo>
                <a:cubicBezTo>
                  <a:pt x="800545" y="231268"/>
                  <a:pt x="803795" y="227373"/>
                  <a:pt x="807661" y="224152"/>
                </a:cubicBezTo>
                <a:cubicBezTo>
                  <a:pt x="810946" y="221414"/>
                  <a:pt x="815311" y="220060"/>
                  <a:pt x="818335" y="217036"/>
                </a:cubicBezTo>
                <a:cubicBezTo>
                  <a:pt x="834429" y="200942"/>
                  <a:pt x="815345" y="209731"/>
                  <a:pt x="836124" y="202804"/>
                </a:cubicBezTo>
                <a:cubicBezTo>
                  <a:pt x="844584" y="177425"/>
                  <a:pt x="832587" y="208110"/>
                  <a:pt x="850356" y="181457"/>
                </a:cubicBezTo>
                <a:cubicBezTo>
                  <a:pt x="852436" y="178336"/>
                  <a:pt x="851834" y="173904"/>
                  <a:pt x="853914" y="170783"/>
                </a:cubicBezTo>
                <a:cubicBezTo>
                  <a:pt x="856705" y="166596"/>
                  <a:pt x="861367" y="163975"/>
                  <a:pt x="864588" y="160109"/>
                </a:cubicBezTo>
                <a:cubicBezTo>
                  <a:pt x="876968" y="145253"/>
                  <a:pt x="864855" y="151718"/>
                  <a:pt x="882378" y="145877"/>
                </a:cubicBezTo>
                <a:cubicBezTo>
                  <a:pt x="883564" y="142319"/>
                  <a:pt x="884259" y="138558"/>
                  <a:pt x="885936" y="135203"/>
                </a:cubicBezTo>
                <a:cubicBezTo>
                  <a:pt x="887848" y="131378"/>
                  <a:pt x="891823" y="128625"/>
                  <a:pt x="893052" y="124529"/>
                </a:cubicBezTo>
                <a:cubicBezTo>
                  <a:pt x="905540" y="82902"/>
                  <a:pt x="887713" y="112969"/>
                  <a:pt x="903726" y="88949"/>
                </a:cubicBezTo>
                <a:cubicBezTo>
                  <a:pt x="915748" y="16818"/>
                  <a:pt x="897485" y="119552"/>
                  <a:pt x="914400" y="46254"/>
                </a:cubicBezTo>
                <a:cubicBezTo>
                  <a:pt x="917210" y="34078"/>
                  <a:pt x="915878" y="21950"/>
                  <a:pt x="921516" y="10674"/>
                </a:cubicBezTo>
                <a:cubicBezTo>
                  <a:pt x="923428" y="6849"/>
                  <a:pt x="926260" y="3558"/>
                  <a:pt x="928632" y="0"/>
                </a:cubicBezTo>
                <a:cubicBezTo>
                  <a:pt x="936934" y="1186"/>
                  <a:pt x="945315" y="1913"/>
                  <a:pt x="953538" y="3558"/>
                </a:cubicBezTo>
                <a:cubicBezTo>
                  <a:pt x="957216" y="4294"/>
                  <a:pt x="961560" y="4464"/>
                  <a:pt x="964212" y="7116"/>
                </a:cubicBezTo>
                <a:cubicBezTo>
                  <a:pt x="970259" y="13163"/>
                  <a:pt x="972396" y="22417"/>
                  <a:pt x="978443" y="28464"/>
                </a:cubicBezTo>
                <a:cubicBezTo>
                  <a:pt x="982001" y="32022"/>
                  <a:pt x="984930" y="36347"/>
                  <a:pt x="989117" y="39138"/>
                </a:cubicBezTo>
                <a:cubicBezTo>
                  <a:pt x="992238" y="41218"/>
                  <a:pt x="996436" y="41019"/>
                  <a:pt x="999791" y="42696"/>
                </a:cubicBezTo>
                <a:cubicBezTo>
                  <a:pt x="1024221" y="54910"/>
                  <a:pt x="993933" y="46505"/>
                  <a:pt x="1028255" y="53369"/>
                </a:cubicBezTo>
                <a:cubicBezTo>
                  <a:pt x="1032999" y="55741"/>
                  <a:pt x="1038737" y="56735"/>
                  <a:pt x="1042487" y="60485"/>
                </a:cubicBezTo>
                <a:cubicBezTo>
                  <a:pt x="1045139" y="63137"/>
                  <a:pt x="1043393" y="68507"/>
                  <a:pt x="1046045" y="71159"/>
                </a:cubicBezTo>
                <a:cubicBezTo>
                  <a:pt x="1048697" y="73811"/>
                  <a:pt x="1053364" y="73040"/>
                  <a:pt x="1056719" y="74717"/>
                </a:cubicBezTo>
                <a:cubicBezTo>
                  <a:pt x="1060544" y="76629"/>
                  <a:pt x="1063835" y="79461"/>
                  <a:pt x="1067393" y="81833"/>
                </a:cubicBezTo>
                <a:cubicBezTo>
                  <a:pt x="1090994" y="129035"/>
                  <a:pt x="1059007" y="73447"/>
                  <a:pt x="1085183" y="99623"/>
                </a:cubicBezTo>
                <a:cubicBezTo>
                  <a:pt x="1087835" y="102275"/>
                  <a:pt x="1085076" y="109500"/>
                  <a:pt x="1088741" y="110297"/>
                </a:cubicBezTo>
                <a:cubicBezTo>
                  <a:pt x="1114342" y="115863"/>
                  <a:pt x="1140966" y="114622"/>
                  <a:pt x="1167016" y="117413"/>
                </a:cubicBezTo>
                <a:cubicBezTo>
                  <a:pt x="1174189" y="118182"/>
                  <a:pt x="1181248" y="119785"/>
                  <a:pt x="1188364" y="120971"/>
                </a:cubicBezTo>
                <a:cubicBezTo>
                  <a:pt x="1194294" y="123343"/>
                  <a:pt x="1200095" y="126067"/>
                  <a:pt x="1206154" y="128087"/>
                </a:cubicBezTo>
                <a:cubicBezTo>
                  <a:pt x="1210793" y="129633"/>
                  <a:pt x="1216140" y="129219"/>
                  <a:pt x="1220386" y="131645"/>
                </a:cubicBezTo>
                <a:cubicBezTo>
                  <a:pt x="1224755" y="134141"/>
                  <a:pt x="1227502" y="138761"/>
                  <a:pt x="1231060" y="142319"/>
                </a:cubicBezTo>
                <a:lnTo>
                  <a:pt x="1344915" y="135203"/>
                </a:lnTo>
                <a:cubicBezTo>
                  <a:pt x="1355626" y="134419"/>
                  <a:pt x="1366518" y="134250"/>
                  <a:pt x="1376937" y="131645"/>
                </a:cubicBezTo>
                <a:cubicBezTo>
                  <a:pt x="1381086" y="130608"/>
                  <a:pt x="1383430" y="125425"/>
                  <a:pt x="1387611" y="124529"/>
                </a:cubicBezTo>
                <a:cubicBezTo>
                  <a:pt x="1400420" y="121784"/>
                  <a:pt x="1413703" y="122157"/>
                  <a:pt x="1426749" y="120971"/>
                </a:cubicBezTo>
                <a:lnTo>
                  <a:pt x="1465886" y="113855"/>
                </a:lnTo>
                <a:cubicBezTo>
                  <a:pt x="1470681" y="112896"/>
                  <a:pt x="1475623" y="112223"/>
                  <a:pt x="1480118" y="110297"/>
                </a:cubicBezTo>
                <a:cubicBezTo>
                  <a:pt x="1528399" y="89605"/>
                  <a:pt x="1456489" y="114615"/>
                  <a:pt x="1501466" y="99623"/>
                </a:cubicBezTo>
                <a:cubicBezTo>
                  <a:pt x="1502652" y="96065"/>
                  <a:pt x="1502372" y="91601"/>
                  <a:pt x="1505024" y="88949"/>
                </a:cubicBezTo>
                <a:cubicBezTo>
                  <a:pt x="1507676" y="86297"/>
                  <a:pt x="1512343" y="87068"/>
                  <a:pt x="1515698" y="85391"/>
                </a:cubicBezTo>
                <a:cubicBezTo>
                  <a:pt x="1519523" y="83479"/>
                  <a:pt x="1522814" y="80647"/>
                  <a:pt x="1526372" y="78275"/>
                </a:cubicBezTo>
                <a:cubicBezTo>
                  <a:pt x="1538333" y="79984"/>
                  <a:pt x="1560285" y="82923"/>
                  <a:pt x="1572626" y="85391"/>
                </a:cubicBezTo>
                <a:cubicBezTo>
                  <a:pt x="1583348" y="87535"/>
                  <a:pt x="1593956" y="90216"/>
                  <a:pt x="1604647" y="92507"/>
                </a:cubicBezTo>
                <a:cubicBezTo>
                  <a:pt x="1610560" y="93774"/>
                  <a:pt x="1616507" y="94879"/>
                  <a:pt x="1622437" y="96065"/>
                </a:cubicBezTo>
                <a:cubicBezTo>
                  <a:pt x="1625995" y="98437"/>
                  <a:pt x="1629286" y="101269"/>
                  <a:pt x="1633111" y="103181"/>
                </a:cubicBezTo>
                <a:cubicBezTo>
                  <a:pt x="1652680" y="112669"/>
                  <a:pt x="1724728" y="96361"/>
                  <a:pt x="1746966" y="106739"/>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8"/>
          <p:cNvGrpSpPr/>
          <p:nvPr/>
        </p:nvGrpSpPr>
        <p:grpSpPr>
          <a:xfrm>
            <a:off x="0" y="526050"/>
            <a:ext cx="1828800" cy="1554541"/>
            <a:chOff x="0" y="2732537"/>
            <a:chExt cx="1828800" cy="1554541"/>
          </a:xfrm>
        </p:grpSpPr>
        <p:sp>
          <p:nvSpPr>
            <p:cNvPr id="30" name="TextBox 29"/>
            <p:cNvSpPr txBox="1"/>
            <p:nvPr/>
          </p:nvSpPr>
          <p:spPr>
            <a:xfrm>
              <a:off x="0" y="2732537"/>
              <a:ext cx="1828800" cy="1077218"/>
            </a:xfrm>
            <a:prstGeom prst="rect">
              <a:avLst/>
            </a:prstGeom>
            <a:noFill/>
            <a:effectLst>
              <a:outerShdw blurRad="50800" dist="38100" dir="8100000" algn="tr" rotWithShape="0">
                <a:prstClr val="black"/>
              </a:outerShdw>
            </a:effectLst>
          </p:spPr>
          <p:txBody>
            <a:bodyPr wrap="square" rtlCol="0">
              <a:spAutoFit/>
            </a:bodyPr>
            <a:lstStyle/>
            <a:p>
              <a:r>
                <a:rPr lang="en-US" sz="3200" b="1" dirty="0" smtClean="0">
                  <a:solidFill>
                    <a:srgbClr val="FF0000"/>
                  </a:solidFill>
                  <a:effectLst>
                    <a:outerShdw blurRad="38100" dist="38100" dir="2700000" algn="tl">
                      <a:srgbClr val="000000"/>
                    </a:outerShdw>
                  </a:effectLst>
                </a:rPr>
                <a:t>Traveler’s Rest</a:t>
              </a:r>
              <a:endParaRPr lang="en-US" sz="3200" b="1" dirty="0">
                <a:solidFill>
                  <a:srgbClr val="FF0000"/>
                </a:solidFill>
                <a:effectLst>
                  <a:outerShdw blurRad="38100" dist="38100" dir="2700000" algn="tl">
                    <a:srgbClr val="000000"/>
                  </a:outerShdw>
                </a:effectLst>
              </a:endParaRPr>
            </a:p>
          </p:txBody>
        </p:sp>
        <p:sp>
          <p:nvSpPr>
            <p:cNvPr id="31" name="5-Point Star 30"/>
            <p:cNvSpPr/>
            <p:nvPr/>
          </p:nvSpPr>
          <p:spPr>
            <a:xfrm>
              <a:off x="129208" y="3906078"/>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2166609" y="793230"/>
            <a:ext cx="544370" cy="380703"/>
          </a:xfrm>
          <a:custGeom>
            <a:avLst/>
            <a:gdLst>
              <a:gd name="connsiteX0" fmla="*/ 0 w 506732"/>
              <a:gd name="connsiteY0" fmla="*/ 355797 h 355797"/>
              <a:gd name="connsiteX1" fmla="*/ 0 w 506732"/>
              <a:gd name="connsiteY1" fmla="*/ 355797 h 355797"/>
              <a:gd name="connsiteX2" fmla="*/ 24906 w 506732"/>
              <a:gd name="connsiteY2" fmla="*/ 334449 h 355797"/>
              <a:gd name="connsiteX3" fmla="*/ 42695 w 506732"/>
              <a:gd name="connsiteY3" fmla="*/ 316660 h 355797"/>
              <a:gd name="connsiteX4" fmla="*/ 71159 w 506732"/>
              <a:gd name="connsiteY4" fmla="*/ 305986 h 355797"/>
              <a:gd name="connsiteX5" fmla="*/ 81833 w 506732"/>
              <a:gd name="connsiteY5" fmla="*/ 298870 h 355797"/>
              <a:gd name="connsiteX6" fmla="*/ 96065 w 506732"/>
              <a:gd name="connsiteY6" fmla="*/ 295312 h 355797"/>
              <a:gd name="connsiteX7" fmla="*/ 106739 w 506732"/>
              <a:gd name="connsiteY7" fmla="*/ 288196 h 355797"/>
              <a:gd name="connsiteX8" fmla="*/ 152993 w 506732"/>
              <a:gd name="connsiteY8" fmla="*/ 273964 h 355797"/>
              <a:gd name="connsiteX9" fmla="*/ 156551 w 506732"/>
              <a:gd name="connsiteY9" fmla="*/ 263290 h 355797"/>
              <a:gd name="connsiteX10" fmla="*/ 174341 w 506732"/>
              <a:gd name="connsiteY10" fmla="*/ 241942 h 355797"/>
              <a:gd name="connsiteX11" fmla="*/ 177899 w 506732"/>
              <a:gd name="connsiteY11" fmla="*/ 231268 h 355797"/>
              <a:gd name="connsiteX12" fmla="*/ 185015 w 506732"/>
              <a:gd name="connsiteY12" fmla="*/ 206362 h 355797"/>
              <a:gd name="connsiteX13" fmla="*/ 188572 w 506732"/>
              <a:gd name="connsiteY13" fmla="*/ 174340 h 355797"/>
              <a:gd name="connsiteX14" fmla="*/ 206362 w 506732"/>
              <a:gd name="connsiteY14" fmla="*/ 160109 h 355797"/>
              <a:gd name="connsiteX15" fmla="*/ 220594 w 506732"/>
              <a:gd name="connsiteY15" fmla="*/ 152993 h 355797"/>
              <a:gd name="connsiteX16" fmla="*/ 224152 w 506732"/>
              <a:gd name="connsiteY16" fmla="*/ 142319 h 355797"/>
              <a:gd name="connsiteX17" fmla="*/ 234826 w 506732"/>
              <a:gd name="connsiteY17" fmla="*/ 138761 h 355797"/>
              <a:gd name="connsiteX18" fmla="*/ 245500 w 506732"/>
              <a:gd name="connsiteY18" fmla="*/ 131645 h 355797"/>
              <a:gd name="connsiteX19" fmla="*/ 266848 w 506732"/>
              <a:gd name="connsiteY19" fmla="*/ 124529 h 355797"/>
              <a:gd name="connsiteX20" fmla="*/ 277522 w 506732"/>
              <a:gd name="connsiteY20" fmla="*/ 117413 h 355797"/>
              <a:gd name="connsiteX21" fmla="*/ 323776 w 506732"/>
              <a:gd name="connsiteY21" fmla="*/ 103181 h 355797"/>
              <a:gd name="connsiteX22" fmla="*/ 345123 w 506732"/>
              <a:gd name="connsiteY22" fmla="*/ 92507 h 355797"/>
              <a:gd name="connsiteX23" fmla="*/ 355797 w 506732"/>
              <a:gd name="connsiteY23" fmla="*/ 85391 h 355797"/>
              <a:gd name="connsiteX24" fmla="*/ 366471 w 506732"/>
              <a:gd name="connsiteY24" fmla="*/ 81833 h 355797"/>
              <a:gd name="connsiteX25" fmla="*/ 377145 w 506732"/>
              <a:gd name="connsiteY25" fmla="*/ 74717 h 355797"/>
              <a:gd name="connsiteX26" fmla="*/ 402051 w 506732"/>
              <a:gd name="connsiteY26" fmla="*/ 67601 h 355797"/>
              <a:gd name="connsiteX27" fmla="*/ 412725 w 506732"/>
              <a:gd name="connsiteY27" fmla="*/ 60485 h 355797"/>
              <a:gd name="connsiteX28" fmla="*/ 426957 w 506732"/>
              <a:gd name="connsiteY28" fmla="*/ 56927 h 355797"/>
              <a:gd name="connsiteX29" fmla="*/ 444747 w 506732"/>
              <a:gd name="connsiteY29" fmla="*/ 49811 h 355797"/>
              <a:gd name="connsiteX30" fmla="*/ 455421 w 506732"/>
              <a:gd name="connsiteY30" fmla="*/ 46253 h 355797"/>
              <a:gd name="connsiteX31" fmla="*/ 480327 w 506732"/>
              <a:gd name="connsiteY31" fmla="*/ 35579 h 355797"/>
              <a:gd name="connsiteX32" fmla="*/ 491001 w 506732"/>
              <a:gd name="connsiteY32" fmla="*/ 28463 h 355797"/>
              <a:gd name="connsiteX33" fmla="*/ 501674 w 506732"/>
              <a:gd name="connsiteY33" fmla="*/ 24905 h 355797"/>
              <a:gd name="connsiteX34" fmla="*/ 505232 w 506732"/>
              <a:gd name="connsiteY34" fmla="*/ 0 h 35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732" h="355797">
                <a:moveTo>
                  <a:pt x="0" y="355797"/>
                </a:moveTo>
                <a:lnTo>
                  <a:pt x="0" y="355797"/>
                </a:lnTo>
                <a:cubicBezTo>
                  <a:pt x="8302" y="348681"/>
                  <a:pt x="17591" y="342576"/>
                  <a:pt x="24906" y="334449"/>
                </a:cubicBezTo>
                <a:cubicBezTo>
                  <a:pt x="43747" y="313514"/>
                  <a:pt x="19886" y="324262"/>
                  <a:pt x="42695" y="316660"/>
                </a:cubicBezTo>
                <a:cubicBezTo>
                  <a:pt x="67727" y="299972"/>
                  <a:pt x="35986" y="319176"/>
                  <a:pt x="71159" y="305986"/>
                </a:cubicBezTo>
                <a:cubicBezTo>
                  <a:pt x="75163" y="304485"/>
                  <a:pt x="77903" y="300554"/>
                  <a:pt x="81833" y="298870"/>
                </a:cubicBezTo>
                <a:cubicBezTo>
                  <a:pt x="86328" y="296944"/>
                  <a:pt x="91321" y="296498"/>
                  <a:pt x="96065" y="295312"/>
                </a:cubicBezTo>
                <a:cubicBezTo>
                  <a:pt x="99623" y="292940"/>
                  <a:pt x="102792" y="289841"/>
                  <a:pt x="106739" y="288196"/>
                </a:cubicBezTo>
                <a:cubicBezTo>
                  <a:pt x="125070" y="280558"/>
                  <a:pt x="135812" y="278259"/>
                  <a:pt x="152993" y="273964"/>
                </a:cubicBezTo>
                <a:cubicBezTo>
                  <a:pt x="154179" y="270406"/>
                  <a:pt x="154471" y="266411"/>
                  <a:pt x="156551" y="263290"/>
                </a:cubicBezTo>
                <a:cubicBezTo>
                  <a:pt x="172289" y="239683"/>
                  <a:pt x="162700" y="265224"/>
                  <a:pt x="174341" y="241942"/>
                </a:cubicBezTo>
                <a:cubicBezTo>
                  <a:pt x="176018" y="238587"/>
                  <a:pt x="176821" y="234860"/>
                  <a:pt x="177899" y="231268"/>
                </a:cubicBezTo>
                <a:cubicBezTo>
                  <a:pt x="180380" y="222998"/>
                  <a:pt x="182643" y="214664"/>
                  <a:pt x="185015" y="206362"/>
                </a:cubicBezTo>
                <a:cubicBezTo>
                  <a:pt x="186201" y="195688"/>
                  <a:pt x="185967" y="184759"/>
                  <a:pt x="188572" y="174340"/>
                </a:cubicBezTo>
                <a:cubicBezTo>
                  <a:pt x="191778" y="161514"/>
                  <a:pt x="196886" y="164170"/>
                  <a:pt x="206362" y="160109"/>
                </a:cubicBezTo>
                <a:cubicBezTo>
                  <a:pt x="211237" y="158020"/>
                  <a:pt x="215850" y="155365"/>
                  <a:pt x="220594" y="152993"/>
                </a:cubicBezTo>
                <a:cubicBezTo>
                  <a:pt x="221780" y="149435"/>
                  <a:pt x="221500" y="144971"/>
                  <a:pt x="224152" y="142319"/>
                </a:cubicBezTo>
                <a:cubicBezTo>
                  <a:pt x="226804" y="139667"/>
                  <a:pt x="231471" y="140438"/>
                  <a:pt x="234826" y="138761"/>
                </a:cubicBezTo>
                <a:cubicBezTo>
                  <a:pt x="238651" y="136849"/>
                  <a:pt x="241592" y="133382"/>
                  <a:pt x="245500" y="131645"/>
                </a:cubicBezTo>
                <a:cubicBezTo>
                  <a:pt x="252354" y="128599"/>
                  <a:pt x="260607" y="128690"/>
                  <a:pt x="266848" y="124529"/>
                </a:cubicBezTo>
                <a:cubicBezTo>
                  <a:pt x="270406" y="122157"/>
                  <a:pt x="273592" y="119097"/>
                  <a:pt x="277522" y="117413"/>
                </a:cubicBezTo>
                <a:cubicBezTo>
                  <a:pt x="299223" y="108112"/>
                  <a:pt x="295044" y="122336"/>
                  <a:pt x="323776" y="103181"/>
                </a:cubicBezTo>
                <a:cubicBezTo>
                  <a:pt x="354368" y="82787"/>
                  <a:pt x="315662" y="107238"/>
                  <a:pt x="345123" y="92507"/>
                </a:cubicBezTo>
                <a:cubicBezTo>
                  <a:pt x="348948" y="90595"/>
                  <a:pt x="351972" y="87303"/>
                  <a:pt x="355797" y="85391"/>
                </a:cubicBezTo>
                <a:cubicBezTo>
                  <a:pt x="359152" y="83714"/>
                  <a:pt x="363116" y="83510"/>
                  <a:pt x="366471" y="81833"/>
                </a:cubicBezTo>
                <a:cubicBezTo>
                  <a:pt x="370296" y="79921"/>
                  <a:pt x="373320" y="76629"/>
                  <a:pt x="377145" y="74717"/>
                </a:cubicBezTo>
                <a:cubicBezTo>
                  <a:pt x="382249" y="72165"/>
                  <a:pt x="397491" y="68741"/>
                  <a:pt x="402051" y="67601"/>
                </a:cubicBezTo>
                <a:cubicBezTo>
                  <a:pt x="405609" y="65229"/>
                  <a:pt x="408795" y="62169"/>
                  <a:pt x="412725" y="60485"/>
                </a:cubicBezTo>
                <a:cubicBezTo>
                  <a:pt x="417220" y="58559"/>
                  <a:pt x="422318" y="58473"/>
                  <a:pt x="426957" y="56927"/>
                </a:cubicBezTo>
                <a:cubicBezTo>
                  <a:pt x="433016" y="54907"/>
                  <a:pt x="438767" y="52054"/>
                  <a:pt x="444747" y="49811"/>
                </a:cubicBezTo>
                <a:cubicBezTo>
                  <a:pt x="448259" y="48494"/>
                  <a:pt x="452066" y="47930"/>
                  <a:pt x="455421" y="46253"/>
                </a:cubicBezTo>
                <a:cubicBezTo>
                  <a:pt x="479992" y="33967"/>
                  <a:pt x="450707" y="42984"/>
                  <a:pt x="480327" y="35579"/>
                </a:cubicBezTo>
                <a:cubicBezTo>
                  <a:pt x="483885" y="33207"/>
                  <a:pt x="487176" y="30375"/>
                  <a:pt x="491001" y="28463"/>
                </a:cubicBezTo>
                <a:cubicBezTo>
                  <a:pt x="494355" y="26786"/>
                  <a:pt x="499022" y="27557"/>
                  <a:pt x="501674" y="24905"/>
                </a:cubicBezTo>
                <a:cubicBezTo>
                  <a:pt x="506732" y="19847"/>
                  <a:pt x="505232" y="5187"/>
                  <a:pt x="505232" y="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925074" y="3013606"/>
            <a:ext cx="618651" cy="552017"/>
          </a:xfrm>
          <a:custGeom>
            <a:avLst/>
            <a:gdLst>
              <a:gd name="connsiteX0" fmla="*/ 0 w 618651"/>
              <a:gd name="connsiteY0" fmla="*/ 523023 h 552017"/>
              <a:gd name="connsiteX1" fmla="*/ 0 w 618651"/>
              <a:gd name="connsiteY1" fmla="*/ 523023 h 552017"/>
              <a:gd name="connsiteX2" fmla="*/ 28464 w 618651"/>
              <a:gd name="connsiteY2" fmla="*/ 508791 h 552017"/>
              <a:gd name="connsiteX3" fmla="*/ 106739 w 618651"/>
              <a:gd name="connsiteY3" fmla="*/ 498117 h 552017"/>
              <a:gd name="connsiteX4" fmla="*/ 117413 w 618651"/>
              <a:gd name="connsiteY4" fmla="*/ 491001 h 552017"/>
              <a:gd name="connsiteX5" fmla="*/ 160109 w 618651"/>
              <a:gd name="connsiteY5" fmla="*/ 498117 h 552017"/>
              <a:gd name="connsiteX6" fmla="*/ 174341 w 618651"/>
              <a:gd name="connsiteY6" fmla="*/ 508791 h 552017"/>
              <a:gd name="connsiteX7" fmla="*/ 185015 w 618651"/>
              <a:gd name="connsiteY7" fmla="*/ 512349 h 552017"/>
              <a:gd name="connsiteX8" fmla="*/ 188573 w 618651"/>
              <a:gd name="connsiteY8" fmla="*/ 523023 h 552017"/>
              <a:gd name="connsiteX9" fmla="*/ 209921 w 618651"/>
              <a:gd name="connsiteY9" fmla="*/ 533697 h 552017"/>
              <a:gd name="connsiteX10" fmla="*/ 234826 w 618651"/>
              <a:gd name="connsiteY10" fmla="*/ 551487 h 552017"/>
              <a:gd name="connsiteX11" fmla="*/ 245500 w 618651"/>
              <a:gd name="connsiteY11" fmla="*/ 547929 h 552017"/>
              <a:gd name="connsiteX12" fmla="*/ 252616 w 618651"/>
              <a:gd name="connsiteY12" fmla="*/ 537255 h 552017"/>
              <a:gd name="connsiteX13" fmla="*/ 263290 w 618651"/>
              <a:gd name="connsiteY13" fmla="*/ 533697 h 552017"/>
              <a:gd name="connsiteX14" fmla="*/ 266848 w 618651"/>
              <a:gd name="connsiteY14" fmla="*/ 523023 h 552017"/>
              <a:gd name="connsiteX15" fmla="*/ 288196 w 618651"/>
              <a:gd name="connsiteY15" fmla="*/ 512349 h 552017"/>
              <a:gd name="connsiteX16" fmla="*/ 295312 w 618651"/>
              <a:gd name="connsiteY16" fmla="*/ 501675 h 552017"/>
              <a:gd name="connsiteX17" fmla="*/ 309544 w 618651"/>
              <a:gd name="connsiteY17" fmla="*/ 487443 h 552017"/>
              <a:gd name="connsiteX18" fmla="*/ 313102 w 618651"/>
              <a:gd name="connsiteY18" fmla="*/ 455421 h 552017"/>
              <a:gd name="connsiteX19" fmla="*/ 330892 w 618651"/>
              <a:gd name="connsiteY19" fmla="*/ 441189 h 552017"/>
              <a:gd name="connsiteX20" fmla="*/ 341566 w 618651"/>
              <a:gd name="connsiteY20" fmla="*/ 434073 h 552017"/>
              <a:gd name="connsiteX21" fmla="*/ 366472 w 618651"/>
              <a:gd name="connsiteY21" fmla="*/ 402052 h 552017"/>
              <a:gd name="connsiteX22" fmla="*/ 373587 w 618651"/>
              <a:gd name="connsiteY22" fmla="*/ 391378 h 552017"/>
              <a:gd name="connsiteX23" fmla="*/ 384261 w 618651"/>
              <a:gd name="connsiteY23" fmla="*/ 387820 h 552017"/>
              <a:gd name="connsiteX24" fmla="*/ 387819 w 618651"/>
              <a:gd name="connsiteY24" fmla="*/ 377146 h 552017"/>
              <a:gd name="connsiteX25" fmla="*/ 409167 w 618651"/>
              <a:gd name="connsiteY25" fmla="*/ 366472 h 552017"/>
              <a:gd name="connsiteX26" fmla="*/ 419841 w 618651"/>
              <a:gd name="connsiteY26" fmla="*/ 359356 h 552017"/>
              <a:gd name="connsiteX27" fmla="*/ 423399 w 618651"/>
              <a:gd name="connsiteY27" fmla="*/ 345124 h 552017"/>
              <a:gd name="connsiteX28" fmla="*/ 444747 w 618651"/>
              <a:gd name="connsiteY28" fmla="*/ 330892 h 552017"/>
              <a:gd name="connsiteX29" fmla="*/ 448305 w 618651"/>
              <a:gd name="connsiteY29" fmla="*/ 320218 h 552017"/>
              <a:gd name="connsiteX30" fmla="*/ 458979 w 618651"/>
              <a:gd name="connsiteY30" fmla="*/ 309544 h 552017"/>
              <a:gd name="connsiteX31" fmla="*/ 466095 w 618651"/>
              <a:gd name="connsiteY31" fmla="*/ 298870 h 552017"/>
              <a:gd name="connsiteX32" fmla="*/ 476769 w 618651"/>
              <a:gd name="connsiteY32" fmla="*/ 273964 h 552017"/>
              <a:gd name="connsiteX33" fmla="*/ 480327 w 618651"/>
              <a:gd name="connsiteY33" fmla="*/ 263290 h 552017"/>
              <a:gd name="connsiteX34" fmla="*/ 487443 w 618651"/>
              <a:gd name="connsiteY34" fmla="*/ 245501 h 552017"/>
              <a:gd name="connsiteX35" fmla="*/ 498117 w 618651"/>
              <a:gd name="connsiteY35" fmla="*/ 220595 h 552017"/>
              <a:gd name="connsiteX36" fmla="*/ 501675 w 618651"/>
              <a:gd name="connsiteY36" fmla="*/ 209921 h 552017"/>
              <a:gd name="connsiteX37" fmla="*/ 512349 w 618651"/>
              <a:gd name="connsiteY37" fmla="*/ 206363 h 552017"/>
              <a:gd name="connsiteX38" fmla="*/ 515907 w 618651"/>
              <a:gd name="connsiteY38" fmla="*/ 195689 h 552017"/>
              <a:gd name="connsiteX39" fmla="*/ 523022 w 618651"/>
              <a:gd name="connsiteY39" fmla="*/ 185015 h 552017"/>
              <a:gd name="connsiteX40" fmla="*/ 526580 w 618651"/>
              <a:gd name="connsiteY40" fmla="*/ 170783 h 552017"/>
              <a:gd name="connsiteX41" fmla="*/ 537254 w 618651"/>
              <a:gd name="connsiteY41" fmla="*/ 160109 h 552017"/>
              <a:gd name="connsiteX42" fmla="*/ 555044 w 618651"/>
              <a:gd name="connsiteY42" fmla="*/ 142319 h 552017"/>
              <a:gd name="connsiteX43" fmla="*/ 569276 w 618651"/>
              <a:gd name="connsiteY43" fmla="*/ 120971 h 552017"/>
              <a:gd name="connsiteX44" fmla="*/ 590624 w 618651"/>
              <a:gd name="connsiteY44" fmla="*/ 103182 h 552017"/>
              <a:gd name="connsiteX45" fmla="*/ 601298 w 618651"/>
              <a:gd name="connsiteY45" fmla="*/ 71160 h 552017"/>
              <a:gd name="connsiteX46" fmla="*/ 604856 w 618651"/>
              <a:gd name="connsiteY46" fmla="*/ 60486 h 552017"/>
              <a:gd name="connsiteX47" fmla="*/ 615530 w 618651"/>
              <a:gd name="connsiteY47" fmla="*/ 39138 h 552017"/>
              <a:gd name="connsiteX48" fmla="*/ 608414 w 618651"/>
              <a:gd name="connsiteY48" fmla="*/ 0 h 55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18651" h="552017">
                <a:moveTo>
                  <a:pt x="0" y="523023"/>
                </a:moveTo>
                <a:lnTo>
                  <a:pt x="0" y="523023"/>
                </a:lnTo>
                <a:cubicBezTo>
                  <a:pt x="9488" y="518279"/>
                  <a:pt x="18134" y="511201"/>
                  <a:pt x="28464" y="508791"/>
                </a:cubicBezTo>
                <a:cubicBezTo>
                  <a:pt x="54108" y="502807"/>
                  <a:pt x="106739" y="498117"/>
                  <a:pt x="106739" y="498117"/>
                </a:cubicBezTo>
                <a:cubicBezTo>
                  <a:pt x="110297" y="495745"/>
                  <a:pt x="113152" y="491356"/>
                  <a:pt x="117413" y="491001"/>
                </a:cubicBezTo>
                <a:cubicBezTo>
                  <a:pt x="136479" y="489412"/>
                  <a:pt x="145072" y="493105"/>
                  <a:pt x="160109" y="498117"/>
                </a:cubicBezTo>
                <a:cubicBezTo>
                  <a:pt x="164853" y="501675"/>
                  <a:pt x="169192" y="505849"/>
                  <a:pt x="174341" y="508791"/>
                </a:cubicBezTo>
                <a:cubicBezTo>
                  <a:pt x="177597" y="510652"/>
                  <a:pt x="182363" y="509697"/>
                  <a:pt x="185015" y="512349"/>
                </a:cubicBezTo>
                <a:cubicBezTo>
                  <a:pt x="187667" y="515001"/>
                  <a:pt x="186230" y="520094"/>
                  <a:pt x="188573" y="523023"/>
                </a:cubicBezTo>
                <a:cubicBezTo>
                  <a:pt x="193589" y="529293"/>
                  <a:pt x="202889" y="531353"/>
                  <a:pt x="209921" y="533697"/>
                </a:cubicBezTo>
                <a:cubicBezTo>
                  <a:pt x="216941" y="540717"/>
                  <a:pt x="223898" y="549926"/>
                  <a:pt x="234826" y="551487"/>
                </a:cubicBezTo>
                <a:cubicBezTo>
                  <a:pt x="238539" y="552017"/>
                  <a:pt x="241942" y="549115"/>
                  <a:pt x="245500" y="547929"/>
                </a:cubicBezTo>
                <a:cubicBezTo>
                  <a:pt x="247872" y="544371"/>
                  <a:pt x="249277" y="539926"/>
                  <a:pt x="252616" y="537255"/>
                </a:cubicBezTo>
                <a:cubicBezTo>
                  <a:pt x="255545" y="534912"/>
                  <a:pt x="260638" y="536349"/>
                  <a:pt x="263290" y="533697"/>
                </a:cubicBezTo>
                <a:cubicBezTo>
                  <a:pt x="265942" y="531045"/>
                  <a:pt x="264505" y="525952"/>
                  <a:pt x="266848" y="523023"/>
                </a:cubicBezTo>
                <a:cubicBezTo>
                  <a:pt x="271864" y="516753"/>
                  <a:pt x="281164" y="514693"/>
                  <a:pt x="288196" y="512349"/>
                </a:cubicBezTo>
                <a:cubicBezTo>
                  <a:pt x="290568" y="508791"/>
                  <a:pt x="291973" y="504346"/>
                  <a:pt x="295312" y="501675"/>
                </a:cubicBezTo>
                <a:cubicBezTo>
                  <a:pt x="312563" y="487874"/>
                  <a:pt x="301781" y="510732"/>
                  <a:pt x="309544" y="487443"/>
                </a:cubicBezTo>
                <a:cubicBezTo>
                  <a:pt x="310730" y="476769"/>
                  <a:pt x="310497" y="465840"/>
                  <a:pt x="313102" y="455421"/>
                </a:cubicBezTo>
                <a:cubicBezTo>
                  <a:pt x="316529" y="441712"/>
                  <a:pt x="321221" y="446024"/>
                  <a:pt x="330892" y="441189"/>
                </a:cubicBezTo>
                <a:cubicBezTo>
                  <a:pt x="334717" y="439277"/>
                  <a:pt x="338008" y="436445"/>
                  <a:pt x="341566" y="434073"/>
                </a:cubicBezTo>
                <a:cubicBezTo>
                  <a:pt x="351290" y="404902"/>
                  <a:pt x="334467" y="450067"/>
                  <a:pt x="366472" y="402052"/>
                </a:cubicBezTo>
                <a:cubicBezTo>
                  <a:pt x="368844" y="398494"/>
                  <a:pt x="370248" y="394049"/>
                  <a:pt x="373587" y="391378"/>
                </a:cubicBezTo>
                <a:cubicBezTo>
                  <a:pt x="376516" y="389035"/>
                  <a:pt x="380703" y="389006"/>
                  <a:pt x="384261" y="387820"/>
                </a:cubicBezTo>
                <a:cubicBezTo>
                  <a:pt x="385447" y="384262"/>
                  <a:pt x="385476" y="380075"/>
                  <a:pt x="387819" y="377146"/>
                </a:cubicBezTo>
                <a:cubicBezTo>
                  <a:pt x="394617" y="368649"/>
                  <a:pt x="400573" y="370769"/>
                  <a:pt x="409167" y="366472"/>
                </a:cubicBezTo>
                <a:cubicBezTo>
                  <a:pt x="412992" y="364560"/>
                  <a:pt x="416283" y="361728"/>
                  <a:pt x="419841" y="359356"/>
                </a:cubicBezTo>
                <a:cubicBezTo>
                  <a:pt x="421027" y="354612"/>
                  <a:pt x="420973" y="349370"/>
                  <a:pt x="423399" y="345124"/>
                </a:cubicBezTo>
                <a:cubicBezTo>
                  <a:pt x="429670" y="334150"/>
                  <a:pt x="434558" y="334288"/>
                  <a:pt x="444747" y="330892"/>
                </a:cubicBezTo>
                <a:cubicBezTo>
                  <a:pt x="445933" y="327334"/>
                  <a:pt x="446225" y="323339"/>
                  <a:pt x="448305" y="320218"/>
                </a:cubicBezTo>
                <a:cubicBezTo>
                  <a:pt x="451096" y="316031"/>
                  <a:pt x="455758" y="313410"/>
                  <a:pt x="458979" y="309544"/>
                </a:cubicBezTo>
                <a:cubicBezTo>
                  <a:pt x="461717" y="306259"/>
                  <a:pt x="463723" y="302428"/>
                  <a:pt x="466095" y="298870"/>
                </a:cubicBezTo>
                <a:cubicBezTo>
                  <a:pt x="473500" y="269250"/>
                  <a:pt x="464483" y="298535"/>
                  <a:pt x="476769" y="273964"/>
                </a:cubicBezTo>
                <a:cubicBezTo>
                  <a:pt x="478446" y="270609"/>
                  <a:pt x="479010" y="266802"/>
                  <a:pt x="480327" y="263290"/>
                </a:cubicBezTo>
                <a:cubicBezTo>
                  <a:pt x="482570" y="257310"/>
                  <a:pt x="485423" y="251560"/>
                  <a:pt x="487443" y="245501"/>
                </a:cubicBezTo>
                <a:cubicBezTo>
                  <a:pt x="502254" y="201069"/>
                  <a:pt x="479355" y="258120"/>
                  <a:pt x="498117" y="220595"/>
                </a:cubicBezTo>
                <a:cubicBezTo>
                  <a:pt x="499794" y="217240"/>
                  <a:pt x="499023" y="212573"/>
                  <a:pt x="501675" y="209921"/>
                </a:cubicBezTo>
                <a:cubicBezTo>
                  <a:pt x="504327" y="207269"/>
                  <a:pt x="508791" y="207549"/>
                  <a:pt x="512349" y="206363"/>
                </a:cubicBezTo>
                <a:cubicBezTo>
                  <a:pt x="513535" y="202805"/>
                  <a:pt x="514230" y="199044"/>
                  <a:pt x="515907" y="195689"/>
                </a:cubicBezTo>
                <a:cubicBezTo>
                  <a:pt x="517819" y="191864"/>
                  <a:pt x="521338" y="188945"/>
                  <a:pt x="523022" y="185015"/>
                </a:cubicBezTo>
                <a:cubicBezTo>
                  <a:pt x="524948" y="180520"/>
                  <a:pt x="524154" y="175029"/>
                  <a:pt x="526580" y="170783"/>
                </a:cubicBezTo>
                <a:cubicBezTo>
                  <a:pt x="529076" y="166414"/>
                  <a:pt x="534033" y="163975"/>
                  <a:pt x="537254" y="160109"/>
                </a:cubicBezTo>
                <a:cubicBezTo>
                  <a:pt x="552079" y="142319"/>
                  <a:pt x="535475" y="155365"/>
                  <a:pt x="555044" y="142319"/>
                </a:cubicBezTo>
                <a:cubicBezTo>
                  <a:pt x="559788" y="135203"/>
                  <a:pt x="562160" y="125715"/>
                  <a:pt x="569276" y="120971"/>
                </a:cubicBezTo>
                <a:cubicBezTo>
                  <a:pt x="584136" y="111064"/>
                  <a:pt x="576926" y="116879"/>
                  <a:pt x="590624" y="103182"/>
                </a:cubicBezTo>
                <a:cubicBezTo>
                  <a:pt x="596622" y="73193"/>
                  <a:pt x="590250" y="96939"/>
                  <a:pt x="601298" y="71160"/>
                </a:cubicBezTo>
                <a:cubicBezTo>
                  <a:pt x="602775" y="67713"/>
                  <a:pt x="603179" y="63841"/>
                  <a:pt x="604856" y="60486"/>
                </a:cubicBezTo>
                <a:cubicBezTo>
                  <a:pt x="618651" y="32897"/>
                  <a:pt x="606587" y="65967"/>
                  <a:pt x="615530" y="39138"/>
                </a:cubicBezTo>
                <a:lnTo>
                  <a:pt x="608414" y="0"/>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526372" y="2686272"/>
            <a:ext cx="555044" cy="352240"/>
          </a:xfrm>
          <a:custGeom>
            <a:avLst/>
            <a:gdLst>
              <a:gd name="connsiteX0" fmla="*/ 0 w 555044"/>
              <a:gd name="connsiteY0" fmla="*/ 352240 h 352240"/>
              <a:gd name="connsiteX1" fmla="*/ 0 w 555044"/>
              <a:gd name="connsiteY1" fmla="*/ 352240 h 352240"/>
              <a:gd name="connsiteX2" fmla="*/ 10674 w 555044"/>
              <a:gd name="connsiteY2" fmla="*/ 298870 h 352240"/>
              <a:gd name="connsiteX3" fmla="*/ 17790 w 555044"/>
              <a:gd name="connsiteY3" fmla="*/ 284639 h 352240"/>
              <a:gd name="connsiteX4" fmla="*/ 28464 w 555044"/>
              <a:gd name="connsiteY4" fmla="*/ 281081 h 352240"/>
              <a:gd name="connsiteX5" fmla="*/ 49812 w 555044"/>
              <a:gd name="connsiteY5" fmla="*/ 259733 h 352240"/>
              <a:gd name="connsiteX6" fmla="*/ 60486 w 555044"/>
              <a:gd name="connsiteY6" fmla="*/ 252617 h 352240"/>
              <a:gd name="connsiteX7" fmla="*/ 85391 w 555044"/>
              <a:gd name="connsiteY7" fmla="*/ 231269 h 352240"/>
              <a:gd name="connsiteX8" fmla="*/ 88949 w 555044"/>
              <a:gd name="connsiteY8" fmla="*/ 220595 h 352240"/>
              <a:gd name="connsiteX9" fmla="*/ 96065 w 555044"/>
              <a:gd name="connsiteY9" fmla="*/ 209921 h 352240"/>
              <a:gd name="connsiteX10" fmla="*/ 99623 w 555044"/>
              <a:gd name="connsiteY10" fmla="*/ 195689 h 352240"/>
              <a:gd name="connsiteX11" fmla="*/ 106739 w 555044"/>
              <a:gd name="connsiteY11" fmla="*/ 185015 h 352240"/>
              <a:gd name="connsiteX12" fmla="*/ 117413 w 555044"/>
              <a:gd name="connsiteY12" fmla="*/ 163667 h 352240"/>
              <a:gd name="connsiteX13" fmla="*/ 128087 w 555044"/>
              <a:gd name="connsiteY13" fmla="*/ 160109 h 352240"/>
              <a:gd name="connsiteX14" fmla="*/ 138761 w 555044"/>
              <a:gd name="connsiteY14" fmla="*/ 138761 h 352240"/>
              <a:gd name="connsiteX15" fmla="*/ 142319 w 555044"/>
              <a:gd name="connsiteY15" fmla="*/ 128088 h 352240"/>
              <a:gd name="connsiteX16" fmla="*/ 152993 w 555044"/>
              <a:gd name="connsiteY16" fmla="*/ 124530 h 352240"/>
              <a:gd name="connsiteX17" fmla="*/ 156551 w 555044"/>
              <a:gd name="connsiteY17" fmla="*/ 113856 h 352240"/>
              <a:gd name="connsiteX18" fmla="*/ 177899 w 555044"/>
              <a:gd name="connsiteY18" fmla="*/ 103182 h 352240"/>
              <a:gd name="connsiteX19" fmla="*/ 188573 w 555044"/>
              <a:gd name="connsiteY19" fmla="*/ 96066 h 352240"/>
              <a:gd name="connsiteX20" fmla="*/ 199247 w 555044"/>
              <a:gd name="connsiteY20" fmla="*/ 92508 h 352240"/>
              <a:gd name="connsiteX21" fmla="*/ 209921 w 555044"/>
              <a:gd name="connsiteY21" fmla="*/ 85392 h 352240"/>
              <a:gd name="connsiteX22" fmla="*/ 224153 w 555044"/>
              <a:gd name="connsiteY22" fmla="*/ 81834 h 352240"/>
              <a:gd name="connsiteX23" fmla="*/ 281080 w 555044"/>
              <a:gd name="connsiteY23" fmla="*/ 67602 h 352240"/>
              <a:gd name="connsiteX24" fmla="*/ 298870 w 555044"/>
              <a:gd name="connsiteY24" fmla="*/ 74718 h 352240"/>
              <a:gd name="connsiteX25" fmla="*/ 309544 w 555044"/>
              <a:gd name="connsiteY25" fmla="*/ 78276 h 352240"/>
              <a:gd name="connsiteX26" fmla="*/ 320218 w 555044"/>
              <a:gd name="connsiteY26" fmla="*/ 85392 h 352240"/>
              <a:gd name="connsiteX27" fmla="*/ 334450 w 555044"/>
              <a:gd name="connsiteY27" fmla="*/ 88950 h 352240"/>
              <a:gd name="connsiteX28" fmla="*/ 352240 w 555044"/>
              <a:gd name="connsiteY28" fmla="*/ 96066 h 352240"/>
              <a:gd name="connsiteX29" fmla="*/ 402051 w 555044"/>
              <a:gd name="connsiteY29" fmla="*/ 103182 h 352240"/>
              <a:gd name="connsiteX30" fmla="*/ 437631 w 555044"/>
              <a:gd name="connsiteY30" fmla="*/ 99624 h 352240"/>
              <a:gd name="connsiteX31" fmla="*/ 444747 w 555044"/>
              <a:gd name="connsiteY31" fmla="*/ 88950 h 352240"/>
              <a:gd name="connsiteX32" fmla="*/ 455421 w 555044"/>
              <a:gd name="connsiteY32" fmla="*/ 81834 h 352240"/>
              <a:gd name="connsiteX33" fmla="*/ 458979 w 555044"/>
              <a:gd name="connsiteY33" fmla="*/ 71160 h 352240"/>
              <a:gd name="connsiteX34" fmla="*/ 469653 w 555044"/>
              <a:gd name="connsiteY34" fmla="*/ 67602 h 352240"/>
              <a:gd name="connsiteX35" fmla="*/ 480327 w 555044"/>
              <a:gd name="connsiteY35" fmla="*/ 60486 h 352240"/>
              <a:gd name="connsiteX36" fmla="*/ 487443 w 555044"/>
              <a:gd name="connsiteY36" fmla="*/ 49812 h 352240"/>
              <a:gd name="connsiteX37" fmla="*/ 491001 w 555044"/>
              <a:gd name="connsiteY37" fmla="*/ 39138 h 352240"/>
              <a:gd name="connsiteX38" fmla="*/ 523023 w 555044"/>
              <a:gd name="connsiteY38" fmla="*/ 21348 h 352240"/>
              <a:gd name="connsiteX39" fmla="*/ 533696 w 555044"/>
              <a:gd name="connsiteY39" fmla="*/ 14232 h 352240"/>
              <a:gd name="connsiteX40" fmla="*/ 555044 w 555044"/>
              <a:gd name="connsiteY40" fmla="*/ 3558 h 352240"/>
              <a:gd name="connsiteX41" fmla="*/ 555044 w 555044"/>
              <a:gd name="connsiteY41" fmla="*/ 0 h 35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55044" h="352240">
                <a:moveTo>
                  <a:pt x="0" y="352240"/>
                </a:moveTo>
                <a:lnTo>
                  <a:pt x="0" y="352240"/>
                </a:lnTo>
                <a:cubicBezTo>
                  <a:pt x="2236" y="332117"/>
                  <a:pt x="1664" y="316889"/>
                  <a:pt x="10674" y="298870"/>
                </a:cubicBezTo>
                <a:cubicBezTo>
                  <a:pt x="13046" y="294126"/>
                  <a:pt x="14040" y="288389"/>
                  <a:pt x="17790" y="284639"/>
                </a:cubicBezTo>
                <a:cubicBezTo>
                  <a:pt x="20442" y="281987"/>
                  <a:pt x="24906" y="282267"/>
                  <a:pt x="28464" y="281081"/>
                </a:cubicBezTo>
                <a:cubicBezTo>
                  <a:pt x="35580" y="273965"/>
                  <a:pt x="41439" y="265315"/>
                  <a:pt x="49812" y="259733"/>
                </a:cubicBezTo>
                <a:cubicBezTo>
                  <a:pt x="53370" y="257361"/>
                  <a:pt x="57239" y="255400"/>
                  <a:pt x="60486" y="252617"/>
                </a:cubicBezTo>
                <a:cubicBezTo>
                  <a:pt x="90682" y="226733"/>
                  <a:pt x="60886" y="247606"/>
                  <a:pt x="85391" y="231269"/>
                </a:cubicBezTo>
                <a:cubicBezTo>
                  <a:pt x="86577" y="227711"/>
                  <a:pt x="87272" y="223950"/>
                  <a:pt x="88949" y="220595"/>
                </a:cubicBezTo>
                <a:cubicBezTo>
                  <a:pt x="90861" y="216770"/>
                  <a:pt x="94381" y="213851"/>
                  <a:pt x="96065" y="209921"/>
                </a:cubicBezTo>
                <a:cubicBezTo>
                  <a:pt x="97991" y="205426"/>
                  <a:pt x="97697" y="200184"/>
                  <a:pt x="99623" y="195689"/>
                </a:cubicBezTo>
                <a:cubicBezTo>
                  <a:pt x="101307" y="191759"/>
                  <a:pt x="104827" y="188840"/>
                  <a:pt x="106739" y="185015"/>
                </a:cubicBezTo>
                <a:cubicBezTo>
                  <a:pt x="111036" y="176421"/>
                  <a:pt x="108916" y="170465"/>
                  <a:pt x="117413" y="163667"/>
                </a:cubicBezTo>
                <a:cubicBezTo>
                  <a:pt x="120342" y="161324"/>
                  <a:pt x="124529" y="161295"/>
                  <a:pt x="128087" y="160109"/>
                </a:cubicBezTo>
                <a:cubicBezTo>
                  <a:pt x="137029" y="133283"/>
                  <a:pt x="124968" y="166346"/>
                  <a:pt x="138761" y="138761"/>
                </a:cubicBezTo>
                <a:cubicBezTo>
                  <a:pt x="140438" y="135407"/>
                  <a:pt x="139667" y="130740"/>
                  <a:pt x="142319" y="128088"/>
                </a:cubicBezTo>
                <a:cubicBezTo>
                  <a:pt x="144971" y="125436"/>
                  <a:pt x="149435" y="125716"/>
                  <a:pt x="152993" y="124530"/>
                </a:cubicBezTo>
                <a:cubicBezTo>
                  <a:pt x="154179" y="120972"/>
                  <a:pt x="154208" y="116785"/>
                  <a:pt x="156551" y="113856"/>
                </a:cubicBezTo>
                <a:cubicBezTo>
                  <a:pt x="163349" y="105359"/>
                  <a:pt x="169305" y="107479"/>
                  <a:pt x="177899" y="103182"/>
                </a:cubicBezTo>
                <a:cubicBezTo>
                  <a:pt x="181724" y="101270"/>
                  <a:pt x="184748" y="97978"/>
                  <a:pt x="188573" y="96066"/>
                </a:cubicBezTo>
                <a:cubicBezTo>
                  <a:pt x="191928" y="94389"/>
                  <a:pt x="195892" y="94185"/>
                  <a:pt x="199247" y="92508"/>
                </a:cubicBezTo>
                <a:cubicBezTo>
                  <a:pt x="203072" y="90596"/>
                  <a:pt x="205991" y="87076"/>
                  <a:pt x="209921" y="85392"/>
                </a:cubicBezTo>
                <a:cubicBezTo>
                  <a:pt x="214416" y="83466"/>
                  <a:pt x="219479" y="83272"/>
                  <a:pt x="224153" y="81834"/>
                </a:cubicBezTo>
                <a:cubicBezTo>
                  <a:pt x="270349" y="67619"/>
                  <a:pt x="240400" y="73413"/>
                  <a:pt x="281080" y="67602"/>
                </a:cubicBezTo>
                <a:cubicBezTo>
                  <a:pt x="287010" y="69974"/>
                  <a:pt x="292890" y="72475"/>
                  <a:pt x="298870" y="74718"/>
                </a:cubicBezTo>
                <a:cubicBezTo>
                  <a:pt x="302382" y="76035"/>
                  <a:pt x="306189" y="76599"/>
                  <a:pt x="309544" y="78276"/>
                </a:cubicBezTo>
                <a:cubicBezTo>
                  <a:pt x="313369" y="80188"/>
                  <a:pt x="316288" y="83708"/>
                  <a:pt x="320218" y="85392"/>
                </a:cubicBezTo>
                <a:cubicBezTo>
                  <a:pt x="324713" y="87318"/>
                  <a:pt x="329811" y="87404"/>
                  <a:pt x="334450" y="88950"/>
                </a:cubicBezTo>
                <a:cubicBezTo>
                  <a:pt x="340509" y="90970"/>
                  <a:pt x="346078" y="94386"/>
                  <a:pt x="352240" y="96066"/>
                </a:cubicBezTo>
                <a:cubicBezTo>
                  <a:pt x="360921" y="98433"/>
                  <a:pt x="395719" y="102390"/>
                  <a:pt x="402051" y="103182"/>
                </a:cubicBezTo>
                <a:cubicBezTo>
                  <a:pt x="413911" y="101996"/>
                  <a:pt x="426323" y="103393"/>
                  <a:pt x="437631" y="99624"/>
                </a:cubicBezTo>
                <a:cubicBezTo>
                  <a:pt x="441688" y="98272"/>
                  <a:pt x="441723" y="91974"/>
                  <a:pt x="444747" y="88950"/>
                </a:cubicBezTo>
                <a:cubicBezTo>
                  <a:pt x="447771" y="85926"/>
                  <a:pt x="451863" y="84206"/>
                  <a:pt x="455421" y="81834"/>
                </a:cubicBezTo>
                <a:cubicBezTo>
                  <a:pt x="456607" y="78276"/>
                  <a:pt x="456327" y="73812"/>
                  <a:pt x="458979" y="71160"/>
                </a:cubicBezTo>
                <a:cubicBezTo>
                  <a:pt x="461631" y="68508"/>
                  <a:pt x="466298" y="69279"/>
                  <a:pt x="469653" y="67602"/>
                </a:cubicBezTo>
                <a:cubicBezTo>
                  <a:pt x="473478" y="65690"/>
                  <a:pt x="476769" y="62858"/>
                  <a:pt x="480327" y="60486"/>
                </a:cubicBezTo>
                <a:cubicBezTo>
                  <a:pt x="482699" y="56928"/>
                  <a:pt x="485531" y="53637"/>
                  <a:pt x="487443" y="49812"/>
                </a:cubicBezTo>
                <a:cubicBezTo>
                  <a:pt x="489120" y="46457"/>
                  <a:pt x="488349" y="41790"/>
                  <a:pt x="491001" y="39138"/>
                </a:cubicBezTo>
                <a:cubicBezTo>
                  <a:pt x="503235" y="26904"/>
                  <a:pt x="509601" y="25822"/>
                  <a:pt x="523023" y="21348"/>
                </a:cubicBezTo>
                <a:cubicBezTo>
                  <a:pt x="526581" y="18976"/>
                  <a:pt x="529872" y="16144"/>
                  <a:pt x="533696" y="14232"/>
                </a:cubicBezTo>
                <a:cubicBezTo>
                  <a:pt x="545272" y="8444"/>
                  <a:pt x="544847" y="13755"/>
                  <a:pt x="555044" y="3558"/>
                </a:cubicBezTo>
                <a:lnTo>
                  <a:pt x="555044" y="0"/>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758609" y="1248850"/>
            <a:ext cx="475981" cy="1437422"/>
          </a:xfrm>
          <a:custGeom>
            <a:avLst/>
            <a:gdLst>
              <a:gd name="connsiteX0" fmla="*/ 308575 w 475981"/>
              <a:gd name="connsiteY0" fmla="*/ 1437422 h 1437422"/>
              <a:gd name="connsiteX1" fmla="*/ 308575 w 475981"/>
              <a:gd name="connsiteY1" fmla="*/ 1437422 h 1437422"/>
              <a:gd name="connsiteX2" fmla="*/ 337039 w 475981"/>
              <a:gd name="connsiteY2" fmla="*/ 1416075 h 1437422"/>
              <a:gd name="connsiteX3" fmla="*/ 351271 w 475981"/>
              <a:gd name="connsiteY3" fmla="*/ 1401843 h 1437422"/>
              <a:gd name="connsiteX4" fmla="*/ 361945 w 475981"/>
              <a:gd name="connsiteY4" fmla="*/ 1391169 h 1437422"/>
              <a:gd name="connsiteX5" fmla="*/ 383293 w 475981"/>
              <a:gd name="connsiteY5" fmla="*/ 1373379 h 1437422"/>
              <a:gd name="connsiteX6" fmla="*/ 393967 w 475981"/>
              <a:gd name="connsiteY6" fmla="*/ 1327125 h 1437422"/>
              <a:gd name="connsiteX7" fmla="*/ 397525 w 475981"/>
              <a:gd name="connsiteY7" fmla="*/ 1273755 h 1437422"/>
              <a:gd name="connsiteX8" fmla="*/ 390409 w 475981"/>
              <a:gd name="connsiteY8" fmla="*/ 1213270 h 1437422"/>
              <a:gd name="connsiteX9" fmla="*/ 379735 w 475981"/>
              <a:gd name="connsiteY9" fmla="*/ 1209712 h 1437422"/>
              <a:gd name="connsiteX10" fmla="*/ 376177 w 475981"/>
              <a:gd name="connsiteY10" fmla="*/ 1199038 h 1437422"/>
              <a:gd name="connsiteX11" fmla="*/ 369061 w 475981"/>
              <a:gd name="connsiteY11" fmla="*/ 1188364 h 1437422"/>
              <a:gd name="connsiteX12" fmla="*/ 358387 w 475981"/>
              <a:gd name="connsiteY12" fmla="*/ 1167016 h 1437422"/>
              <a:gd name="connsiteX13" fmla="*/ 354829 w 475981"/>
              <a:gd name="connsiteY13" fmla="*/ 1145668 h 1437422"/>
              <a:gd name="connsiteX14" fmla="*/ 347713 w 475981"/>
              <a:gd name="connsiteY14" fmla="*/ 1134994 h 1437422"/>
              <a:gd name="connsiteX15" fmla="*/ 344155 w 475981"/>
              <a:gd name="connsiteY15" fmla="*/ 1124320 h 1437422"/>
              <a:gd name="connsiteX16" fmla="*/ 333481 w 475981"/>
              <a:gd name="connsiteY16" fmla="*/ 1081625 h 1437422"/>
              <a:gd name="connsiteX17" fmla="*/ 329923 w 475981"/>
              <a:gd name="connsiteY17" fmla="*/ 1063835 h 1437422"/>
              <a:gd name="connsiteX18" fmla="*/ 322807 w 475981"/>
              <a:gd name="connsiteY18" fmla="*/ 1042487 h 1437422"/>
              <a:gd name="connsiteX19" fmla="*/ 319249 w 475981"/>
              <a:gd name="connsiteY19" fmla="*/ 942864 h 1437422"/>
              <a:gd name="connsiteX20" fmla="*/ 308575 w 475981"/>
              <a:gd name="connsiteY20" fmla="*/ 935748 h 1437422"/>
              <a:gd name="connsiteX21" fmla="*/ 297902 w 475981"/>
              <a:gd name="connsiteY21" fmla="*/ 910842 h 1437422"/>
              <a:gd name="connsiteX22" fmla="*/ 283670 w 475981"/>
              <a:gd name="connsiteY22" fmla="*/ 889494 h 1437422"/>
              <a:gd name="connsiteX23" fmla="*/ 276554 w 475981"/>
              <a:gd name="connsiteY23" fmla="*/ 878820 h 1437422"/>
              <a:gd name="connsiteX24" fmla="*/ 265880 w 475981"/>
              <a:gd name="connsiteY24" fmla="*/ 843240 h 1437422"/>
              <a:gd name="connsiteX25" fmla="*/ 255206 w 475981"/>
              <a:gd name="connsiteY25" fmla="*/ 832566 h 1437422"/>
              <a:gd name="connsiteX26" fmla="*/ 244532 w 475981"/>
              <a:gd name="connsiteY26" fmla="*/ 829008 h 1437422"/>
              <a:gd name="connsiteX27" fmla="*/ 233858 w 475981"/>
              <a:gd name="connsiteY27" fmla="*/ 821892 h 1437422"/>
              <a:gd name="connsiteX28" fmla="*/ 226742 w 475981"/>
              <a:gd name="connsiteY28" fmla="*/ 811218 h 1437422"/>
              <a:gd name="connsiteX29" fmla="*/ 205394 w 475981"/>
              <a:gd name="connsiteY29" fmla="*/ 804103 h 1437422"/>
              <a:gd name="connsiteX30" fmla="*/ 198278 w 475981"/>
              <a:gd name="connsiteY30" fmla="*/ 793429 h 1437422"/>
              <a:gd name="connsiteX31" fmla="*/ 187604 w 475981"/>
              <a:gd name="connsiteY31" fmla="*/ 782755 h 1437422"/>
              <a:gd name="connsiteX32" fmla="*/ 184046 w 475981"/>
              <a:gd name="connsiteY32" fmla="*/ 772081 h 1437422"/>
              <a:gd name="connsiteX33" fmla="*/ 169814 w 475981"/>
              <a:gd name="connsiteY33" fmla="*/ 750733 h 1437422"/>
              <a:gd name="connsiteX34" fmla="*/ 162698 w 475981"/>
              <a:gd name="connsiteY34" fmla="*/ 740059 h 1437422"/>
              <a:gd name="connsiteX35" fmla="*/ 152024 w 475981"/>
              <a:gd name="connsiteY35" fmla="*/ 736501 h 1437422"/>
              <a:gd name="connsiteX36" fmla="*/ 148466 w 475981"/>
              <a:gd name="connsiteY36" fmla="*/ 708037 h 1437422"/>
              <a:gd name="connsiteX37" fmla="*/ 137793 w 475981"/>
              <a:gd name="connsiteY37" fmla="*/ 704479 h 1437422"/>
              <a:gd name="connsiteX38" fmla="*/ 91539 w 475981"/>
              <a:gd name="connsiteY38" fmla="*/ 697363 h 1437422"/>
              <a:gd name="connsiteX39" fmla="*/ 84423 w 475981"/>
              <a:gd name="connsiteY39" fmla="*/ 683131 h 1437422"/>
              <a:gd name="connsiteX40" fmla="*/ 80865 w 475981"/>
              <a:gd name="connsiteY40" fmla="*/ 672457 h 1437422"/>
              <a:gd name="connsiteX41" fmla="*/ 73749 w 475981"/>
              <a:gd name="connsiteY41" fmla="*/ 661783 h 1437422"/>
              <a:gd name="connsiteX42" fmla="*/ 63075 w 475981"/>
              <a:gd name="connsiteY42" fmla="*/ 640436 h 1437422"/>
              <a:gd name="connsiteX43" fmla="*/ 59517 w 475981"/>
              <a:gd name="connsiteY43" fmla="*/ 626204 h 1437422"/>
              <a:gd name="connsiteX44" fmla="*/ 48843 w 475981"/>
              <a:gd name="connsiteY44" fmla="*/ 622646 h 1437422"/>
              <a:gd name="connsiteX45" fmla="*/ 45285 w 475981"/>
              <a:gd name="connsiteY45" fmla="*/ 611972 h 1437422"/>
              <a:gd name="connsiteX46" fmla="*/ 38169 w 475981"/>
              <a:gd name="connsiteY46" fmla="*/ 515906 h 1437422"/>
              <a:gd name="connsiteX47" fmla="*/ 34611 w 475981"/>
              <a:gd name="connsiteY47" fmla="*/ 501675 h 1437422"/>
              <a:gd name="connsiteX48" fmla="*/ 16821 w 475981"/>
              <a:gd name="connsiteY48" fmla="*/ 480327 h 1437422"/>
              <a:gd name="connsiteX49" fmla="*/ 13263 w 475981"/>
              <a:gd name="connsiteY49" fmla="*/ 469653 h 1437422"/>
              <a:gd name="connsiteX50" fmla="*/ 6147 w 475981"/>
              <a:gd name="connsiteY50" fmla="*/ 451863 h 1437422"/>
              <a:gd name="connsiteX51" fmla="*/ 9705 w 475981"/>
              <a:gd name="connsiteY51" fmla="*/ 394935 h 1437422"/>
              <a:gd name="connsiteX52" fmla="*/ 13263 w 475981"/>
              <a:gd name="connsiteY52" fmla="*/ 384261 h 1437422"/>
              <a:gd name="connsiteX53" fmla="*/ 23937 w 475981"/>
              <a:gd name="connsiteY53" fmla="*/ 377145 h 1437422"/>
              <a:gd name="connsiteX54" fmla="*/ 31053 w 475981"/>
              <a:gd name="connsiteY54" fmla="*/ 366471 h 1437422"/>
              <a:gd name="connsiteX55" fmla="*/ 34611 w 475981"/>
              <a:gd name="connsiteY55" fmla="*/ 355797 h 1437422"/>
              <a:gd name="connsiteX56" fmla="*/ 45285 w 475981"/>
              <a:gd name="connsiteY56" fmla="*/ 352239 h 1437422"/>
              <a:gd name="connsiteX57" fmla="*/ 59517 w 475981"/>
              <a:gd name="connsiteY57" fmla="*/ 330892 h 1437422"/>
              <a:gd name="connsiteX58" fmla="*/ 70191 w 475981"/>
              <a:gd name="connsiteY58" fmla="*/ 309544 h 1437422"/>
              <a:gd name="connsiteX59" fmla="*/ 80865 w 475981"/>
              <a:gd name="connsiteY59" fmla="*/ 305986 h 1437422"/>
              <a:gd name="connsiteX60" fmla="*/ 91539 w 475981"/>
              <a:gd name="connsiteY60" fmla="*/ 298870 h 1437422"/>
              <a:gd name="connsiteX61" fmla="*/ 112887 w 475981"/>
              <a:gd name="connsiteY61" fmla="*/ 288196 h 1437422"/>
              <a:gd name="connsiteX62" fmla="*/ 127119 w 475981"/>
              <a:gd name="connsiteY62" fmla="*/ 273964 h 1437422"/>
              <a:gd name="connsiteX63" fmla="*/ 148466 w 475981"/>
              <a:gd name="connsiteY63" fmla="*/ 259732 h 1437422"/>
              <a:gd name="connsiteX64" fmla="*/ 159140 w 475981"/>
              <a:gd name="connsiteY64" fmla="*/ 249058 h 1437422"/>
              <a:gd name="connsiteX65" fmla="*/ 169814 w 475981"/>
              <a:gd name="connsiteY65" fmla="*/ 241942 h 1437422"/>
              <a:gd name="connsiteX66" fmla="*/ 173372 w 475981"/>
              <a:gd name="connsiteY66" fmla="*/ 231268 h 1437422"/>
              <a:gd name="connsiteX67" fmla="*/ 191162 w 475981"/>
              <a:gd name="connsiteY67" fmla="*/ 213478 h 1437422"/>
              <a:gd name="connsiteX68" fmla="*/ 205394 w 475981"/>
              <a:gd name="connsiteY68" fmla="*/ 195689 h 1437422"/>
              <a:gd name="connsiteX69" fmla="*/ 223184 w 475981"/>
              <a:gd name="connsiteY69" fmla="*/ 181457 h 1437422"/>
              <a:gd name="connsiteX70" fmla="*/ 240974 w 475981"/>
              <a:gd name="connsiteY70" fmla="*/ 156551 h 1437422"/>
              <a:gd name="connsiteX71" fmla="*/ 248090 w 475981"/>
              <a:gd name="connsiteY71" fmla="*/ 145877 h 1437422"/>
              <a:gd name="connsiteX72" fmla="*/ 258764 w 475981"/>
              <a:gd name="connsiteY72" fmla="*/ 135203 h 1437422"/>
              <a:gd name="connsiteX73" fmla="*/ 262322 w 475981"/>
              <a:gd name="connsiteY73" fmla="*/ 124529 h 1437422"/>
              <a:gd name="connsiteX74" fmla="*/ 283670 w 475981"/>
              <a:gd name="connsiteY74" fmla="*/ 113855 h 1437422"/>
              <a:gd name="connsiteX75" fmla="*/ 297902 w 475981"/>
              <a:gd name="connsiteY75" fmla="*/ 99623 h 1437422"/>
              <a:gd name="connsiteX76" fmla="*/ 305017 w 475981"/>
              <a:gd name="connsiteY76" fmla="*/ 88949 h 1437422"/>
              <a:gd name="connsiteX77" fmla="*/ 329923 w 475981"/>
              <a:gd name="connsiteY77" fmla="*/ 78275 h 1437422"/>
              <a:gd name="connsiteX78" fmla="*/ 340597 w 475981"/>
              <a:gd name="connsiteY78" fmla="*/ 71159 h 1437422"/>
              <a:gd name="connsiteX79" fmla="*/ 351271 w 475981"/>
              <a:gd name="connsiteY79" fmla="*/ 67601 h 1437422"/>
              <a:gd name="connsiteX80" fmla="*/ 461568 w 475981"/>
              <a:gd name="connsiteY80" fmla="*/ 60485 h 1437422"/>
              <a:gd name="connsiteX81" fmla="*/ 472242 w 475981"/>
              <a:gd name="connsiteY81" fmla="*/ 56927 h 1437422"/>
              <a:gd name="connsiteX82" fmla="*/ 461568 w 475981"/>
              <a:gd name="connsiteY82" fmla="*/ 10674 h 1437422"/>
              <a:gd name="connsiteX83" fmla="*/ 461568 w 475981"/>
              <a:gd name="connsiteY83" fmla="*/ 0 h 143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5981" h="1437422">
                <a:moveTo>
                  <a:pt x="308575" y="1437422"/>
                </a:moveTo>
                <a:lnTo>
                  <a:pt x="308575" y="1437422"/>
                </a:lnTo>
                <a:cubicBezTo>
                  <a:pt x="318063" y="1430306"/>
                  <a:pt x="328653" y="1424461"/>
                  <a:pt x="337039" y="1416075"/>
                </a:cubicBezTo>
                <a:cubicBezTo>
                  <a:pt x="356016" y="1397099"/>
                  <a:pt x="322806" y="1411331"/>
                  <a:pt x="351271" y="1401843"/>
                </a:cubicBezTo>
                <a:cubicBezTo>
                  <a:pt x="354829" y="1398285"/>
                  <a:pt x="358079" y="1394390"/>
                  <a:pt x="361945" y="1391169"/>
                </a:cubicBezTo>
                <a:cubicBezTo>
                  <a:pt x="391666" y="1366401"/>
                  <a:pt x="352109" y="1404563"/>
                  <a:pt x="383293" y="1373379"/>
                </a:cubicBezTo>
                <a:cubicBezTo>
                  <a:pt x="389154" y="1355796"/>
                  <a:pt x="391023" y="1351661"/>
                  <a:pt x="393967" y="1327125"/>
                </a:cubicBezTo>
                <a:cubicBezTo>
                  <a:pt x="396091" y="1309423"/>
                  <a:pt x="396339" y="1291545"/>
                  <a:pt x="397525" y="1273755"/>
                </a:cubicBezTo>
                <a:cubicBezTo>
                  <a:pt x="395153" y="1253593"/>
                  <a:pt x="395842" y="1232830"/>
                  <a:pt x="390409" y="1213270"/>
                </a:cubicBezTo>
                <a:cubicBezTo>
                  <a:pt x="389405" y="1209656"/>
                  <a:pt x="382387" y="1212364"/>
                  <a:pt x="379735" y="1209712"/>
                </a:cubicBezTo>
                <a:cubicBezTo>
                  <a:pt x="377083" y="1207060"/>
                  <a:pt x="377854" y="1202393"/>
                  <a:pt x="376177" y="1199038"/>
                </a:cubicBezTo>
                <a:cubicBezTo>
                  <a:pt x="374265" y="1195213"/>
                  <a:pt x="370973" y="1192189"/>
                  <a:pt x="369061" y="1188364"/>
                </a:cubicBezTo>
                <a:cubicBezTo>
                  <a:pt x="354330" y="1158903"/>
                  <a:pt x="378780" y="1197606"/>
                  <a:pt x="358387" y="1167016"/>
                </a:cubicBezTo>
                <a:cubicBezTo>
                  <a:pt x="357201" y="1159900"/>
                  <a:pt x="357110" y="1152512"/>
                  <a:pt x="354829" y="1145668"/>
                </a:cubicBezTo>
                <a:cubicBezTo>
                  <a:pt x="353477" y="1141611"/>
                  <a:pt x="349625" y="1138819"/>
                  <a:pt x="347713" y="1134994"/>
                </a:cubicBezTo>
                <a:cubicBezTo>
                  <a:pt x="346036" y="1131639"/>
                  <a:pt x="345341" y="1127878"/>
                  <a:pt x="344155" y="1124320"/>
                </a:cubicBezTo>
                <a:cubicBezTo>
                  <a:pt x="336641" y="1071721"/>
                  <a:pt x="346037" y="1123478"/>
                  <a:pt x="333481" y="1081625"/>
                </a:cubicBezTo>
                <a:cubicBezTo>
                  <a:pt x="331743" y="1075833"/>
                  <a:pt x="331514" y="1069669"/>
                  <a:pt x="329923" y="1063835"/>
                </a:cubicBezTo>
                <a:cubicBezTo>
                  <a:pt x="327949" y="1056598"/>
                  <a:pt x="325179" y="1049603"/>
                  <a:pt x="322807" y="1042487"/>
                </a:cubicBezTo>
                <a:cubicBezTo>
                  <a:pt x="321621" y="1009279"/>
                  <a:pt x="323641" y="975801"/>
                  <a:pt x="319249" y="942864"/>
                </a:cubicBezTo>
                <a:cubicBezTo>
                  <a:pt x="318684" y="938625"/>
                  <a:pt x="311313" y="939033"/>
                  <a:pt x="308575" y="935748"/>
                </a:cubicBezTo>
                <a:cubicBezTo>
                  <a:pt x="296694" y="921490"/>
                  <a:pt x="305320" y="924194"/>
                  <a:pt x="297902" y="910842"/>
                </a:cubicBezTo>
                <a:cubicBezTo>
                  <a:pt x="293749" y="903366"/>
                  <a:pt x="288414" y="896610"/>
                  <a:pt x="283670" y="889494"/>
                </a:cubicBezTo>
                <a:lnTo>
                  <a:pt x="276554" y="878820"/>
                </a:lnTo>
                <a:cubicBezTo>
                  <a:pt x="274257" y="869632"/>
                  <a:pt x="269817" y="850327"/>
                  <a:pt x="265880" y="843240"/>
                </a:cubicBezTo>
                <a:cubicBezTo>
                  <a:pt x="263436" y="838841"/>
                  <a:pt x="259393" y="835357"/>
                  <a:pt x="255206" y="832566"/>
                </a:cubicBezTo>
                <a:cubicBezTo>
                  <a:pt x="252085" y="830486"/>
                  <a:pt x="247887" y="830685"/>
                  <a:pt x="244532" y="829008"/>
                </a:cubicBezTo>
                <a:cubicBezTo>
                  <a:pt x="240707" y="827096"/>
                  <a:pt x="237416" y="824264"/>
                  <a:pt x="233858" y="821892"/>
                </a:cubicBezTo>
                <a:cubicBezTo>
                  <a:pt x="231486" y="818334"/>
                  <a:pt x="230368" y="813484"/>
                  <a:pt x="226742" y="811218"/>
                </a:cubicBezTo>
                <a:cubicBezTo>
                  <a:pt x="220381" y="807243"/>
                  <a:pt x="205394" y="804103"/>
                  <a:pt x="205394" y="804103"/>
                </a:cubicBezTo>
                <a:cubicBezTo>
                  <a:pt x="203022" y="800545"/>
                  <a:pt x="201016" y="796714"/>
                  <a:pt x="198278" y="793429"/>
                </a:cubicBezTo>
                <a:cubicBezTo>
                  <a:pt x="195057" y="789563"/>
                  <a:pt x="190395" y="786942"/>
                  <a:pt x="187604" y="782755"/>
                </a:cubicBezTo>
                <a:cubicBezTo>
                  <a:pt x="185524" y="779634"/>
                  <a:pt x="185867" y="775359"/>
                  <a:pt x="184046" y="772081"/>
                </a:cubicBezTo>
                <a:cubicBezTo>
                  <a:pt x="179893" y="764605"/>
                  <a:pt x="174558" y="757849"/>
                  <a:pt x="169814" y="750733"/>
                </a:cubicBezTo>
                <a:cubicBezTo>
                  <a:pt x="167442" y="747175"/>
                  <a:pt x="166755" y="741411"/>
                  <a:pt x="162698" y="740059"/>
                </a:cubicBezTo>
                <a:lnTo>
                  <a:pt x="152024" y="736501"/>
                </a:lnTo>
                <a:cubicBezTo>
                  <a:pt x="150838" y="727013"/>
                  <a:pt x="152349" y="716775"/>
                  <a:pt x="148466" y="708037"/>
                </a:cubicBezTo>
                <a:cubicBezTo>
                  <a:pt x="146943" y="704610"/>
                  <a:pt x="141479" y="705170"/>
                  <a:pt x="137793" y="704479"/>
                </a:cubicBezTo>
                <a:cubicBezTo>
                  <a:pt x="122461" y="701604"/>
                  <a:pt x="106957" y="699735"/>
                  <a:pt x="91539" y="697363"/>
                </a:cubicBezTo>
                <a:cubicBezTo>
                  <a:pt x="89167" y="692619"/>
                  <a:pt x="86512" y="688006"/>
                  <a:pt x="84423" y="683131"/>
                </a:cubicBezTo>
                <a:cubicBezTo>
                  <a:pt x="82946" y="679684"/>
                  <a:pt x="82542" y="675812"/>
                  <a:pt x="80865" y="672457"/>
                </a:cubicBezTo>
                <a:cubicBezTo>
                  <a:pt x="78953" y="668632"/>
                  <a:pt x="75661" y="665608"/>
                  <a:pt x="73749" y="661783"/>
                </a:cubicBezTo>
                <a:cubicBezTo>
                  <a:pt x="59018" y="632322"/>
                  <a:pt x="83469" y="671028"/>
                  <a:pt x="63075" y="640436"/>
                </a:cubicBezTo>
                <a:cubicBezTo>
                  <a:pt x="61889" y="635692"/>
                  <a:pt x="62572" y="630022"/>
                  <a:pt x="59517" y="626204"/>
                </a:cubicBezTo>
                <a:cubicBezTo>
                  <a:pt x="57174" y="623275"/>
                  <a:pt x="51495" y="625298"/>
                  <a:pt x="48843" y="622646"/>
                </a:cubicBezTo>
                <a:cubicBezTo>
                  <a:pt x="46191" y="619994"/>
                  <a:pt x="46471" y="615530"/>
                  <a:pt x="45285" y="611972"/>
                </a:cubicBezTo>
                <a:cubicBezTo>
                  <a:pt x="42913" y="579950"/>
                  <a:pt x="41262" y="547866"/>
                  <a:pt x="38169" y="515906"/>
                </a:cubicBezTo>
                <a:cubicBezTo>
                  <a:pt x="37698" y="511039"/>
                  <a:pt x="37037" y="505920"/>
                  <a:pt x="34611" y="501675"/>
                </a:cubicBezTo>
                <a:cubicBezTo>
                  <a:pt x="3144" y="446611"/>
                  <a:pt x="41829" y="530343"/>
                  <a:pt x="16821" y="480327"/>
                </a:cubicBezTo>
                <a:cubicBezTo>
                  <a:pt x="15144" y="476972"/>
                  <a:pt x="14580" y="473165"/>
                  <a:pt x="13263" y="469653"/>
                </a:cubicBezTo>
                <a:cubicBezTo>
                  <a:pt x="11020" y="463673"/>
                  <a:pt x="8519" y="457793"/>
                  <a:pt x="6147" y="451863"/>
                </a:cubicBezTo>
                <a:cubicBezTo>
                  <a:pt x="1639" y="415803"/>
                  <a:pt x="0" y="430519"/>
                  <a:pt x="9705" y="394935"/>
                </a:cubicBezTo>
                <a:cubicBezTo>
                  <a:pt x="10692" y="391317"/>
                  <a:pt x="10920" y="387190"/>
                  <a:pt x="13263" y="384261"/>
                </a:cubicBezTo>
                <a:cubicBezTo>
                  <a:pt x="15934" y="380922"/>
                  <a:pt x="20379" y="379517"/>
                  <a:pt x="23937" y="377145"/>
                </a:cubicBezTo>
                <a:cubicBezTo>
                  <a:pt x="26309" y="373587"/>
                  <a:pt x="29141" y="370296"/>
                  <a:pt x="31053" y="366471"/>
                </a:cubicBezTo>
                <a:cubicBezTo>
                  <a:pt x="32730" y="363116"/>
                  <a:pt x="31959" y="358449"/>
                  <a:pt x="34611" y="355797"/>
                </a:cubicBezTo>
                <a:cubicBezTo>
                  <a:pt x="37263" y="353145"/>
                  <a:pt x="41727" y="353425"/>
                  <a:pt x="45285" y="352239"/>
                </a:cubicBezTo>
                <a:cubicBezTo>
                  <a:pt x="52519" y="316072"/>
                  <a:pt x="41283" y="345479"/>
                  <a:pt x="59517" y="330892"/>
                </a:cubicBezTo>
                <a:cubicBezTo>
                  <a:pt x="92511" y="304496"/>
                  <a:pt x="44408" y="335327"/>
                  <a:pt x="70191" y="309544"/>
                </a:cubicBezTo>
                <a:cubicBezTo>
                  <a:pt x="72843" y="306892"/>
                  <a:pt x="77510" y="307663"/>
                  <a:pt x="80865" y="305986"/>
                </a:cubicBezTo>
                <a:cubicBezTo>
                  <a:pt x="84690" y="304074"/>
                  <a:pt x="87714" y="300782"/>
                  <a:pt x="91539" y="298870"/>
                </a:cubicBezTo>
                <a:cubicBezTo>
                  <a:pt x="121000" y="284139"/>
                  <a:pt x="82297" y="308589"/>
                  <a:pt x="112887" y="288196"/>
                </a:cubicBezTo>
                <a:cubicBezTo>
                  <a:pt x="120650" y="264907"/>
                  <a:pt x="109868" y="287765"/>
                  <a:pt x="127119" y="273964"/>
                </a:cubicBezTo>
                <a:cubicBezTo>
                  <a:pt x="149456" y="256094"/>
                  <a:pt x="115783" y="267903"/>
                  <a:pt x="148466" y="259732"/>
                </a:cubicBezTo>
                <a:cubicBezTo>
                  <a:pt x="152024" y="256174"/>
                  <a:pt x="155274" y="252279"/>
                  <a:pt x="159140" y="249058"/>
                </a:cubicBezTo>
                <a:cubicBezTo>
                  <a:pt x="162425" y="246320"/>
                  <a:pt x="167143" y="245281"/>
                  <a:pt x="169814" y="241942"/>
                </a:cubicBezTo>
                <a:cubicBezTo>
                  <a:pt x="172157" y="239013"/>
                  <a:pt x="171695" y="234623"/>
                  <a:pt x="173372" y="231268"/>
                </a:cubicBezTo>
                <a:cubicBezTo>
                  <a:pt x="179302" y="219408"/>
                  <a:pt x="180488" y="220594"/>
                  <a:pt x="191162" y="213478"/>
                </a:cubicBezTo>
                <a:cubicBezTo>
                  <a:pt x="198089" y="192697"/>
                  <a:pt x="189300" y="211782"/>
                  <a:pt x="205394" y="195689"/>
                </a:cubicBezTo>
                <a:cubicBezTo>
                  <a:pt x="221489" y="179595"/>
                  <a:pt x="202403" y="188384"/>
                  <a:pt x="223184" y="181457"/>
                </a:cubicBezTo>
                <a:cubicBezTo>
                  <a:pt x="231486" y="156551"/>
                  <a:pt x="223184" y="162481"/>
                  <a:pt x="240974" y="156551"/>
                </a:cubicBezTo>
                <a:cubicBezTo>
                  <a:pt x="243346" y="152993"/>
                  <a:pt x="245352" y="149162"/>
                  <a:pt x="248090" y="145877"/>
                </a:cubicBezTo>
                <a:cubicBezTo>
                  <a:pt x="251311" y="142011"/>
                  <a:pt x="255973" y="139390"/>
                  <a:pt x="258764" y="135203"/>
                </a:cubicBezTo>
                <a:cubicBezTo>
                  <a:pt x="260844" y="132082"/>
                  <a:pt x="259979" y="127458"/>
                  <a:pt x="262322" y="124529"/>
                </a:cubicBezTo>
                <a:cubicBezTo>
                  <a:pt x="267338" y="118259"/>
                  <a:pt x="276638" y="116199"/>
                  <a:pt x="283670" y="113855"/>
                </a:cubicBezTo>
                <a:cubicBezTo>
                  <a:pt x="291433" y="90565"/>
                  <a:pt x="280651" y="113425"/>
                  <a:pt x="297902" y="99623"/>
                </a:cubicBezTo>
                <a:cubicBezTo>
                  <a:pt x="301241" y="96952"/>
                  <a:pt x="301732" y="91687"/>
                  <a:pt x="305017" y="88949"/>
                </a:cubicBezTo>
                <a:cubicBezTo>
                  <a:pt x="316121" y="79695"/>
                  <a:pt x="318801" y="83836"/>
                  <a:pt x="329923" y="78275"/>
                </a:cubicBezTo>
                <a:cubicBezTo>
                  <a:pt x="333748" y="76363"/>
                  <a:pt x="336772" y="73071"/>
                  <a:pt x="340597" y="71159"/>
                </a:cubicBezTo>
                <a:cubicBezTo>
                  <a:pt x="343952" y="69482"/>
                  <a:pt x="347535" y="67931"/>
                  <a:pt x="351271" y="67601"/>
                </a:cubicBezTo>
                <a:cubicBezTo>
                  <a:pt x="387971" y="64363"/>
                  <a:pt x="424802" y="62857"/>
                  <a:pt x="461568" y="60485"/>
                </a:cubicBezTo>
                <a:cubicBezTo>
                  <a:pt x="465126" y="59299"/>
                  <a:pt x="471902" y="60662"/>
                  <a:pt x="472242" y="56927"/>
                </a:cubicBezTo>
                <a:cubicBezTo>
                  <a:pt x="475981" y="15794"/>
                  <a:pt x="465356" y="33404"/>
                  <a:pt x="461568" y="10674"/>
                </a:cubicBezTo>
                <a:cubicBezTo>
                  <a:pt x="460983" y="7164"/>
                  <a:pt x="461568" y="3558"/>
                  <a:pt x="461568" y="0"/>
                </a:cubicBez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748224" y="628022"/>
            <a:ext cx="4320791" cy="600246"/>
          </a:xfrm>
          <a:custGeom>
            <a:avLst/>
            <a:gdLst>
              <a:gd name="connsiteX0" fmla="*/ 0 w 4320791"/>
              <a:gd name="connsiteY0" fmla="*/ 195943 h 600246"/>
              <a:gd name="connsiteX1" fmla="*/ 0 w 4320791"/>
              <a:gd name="connsiteY1" fmla="*/ 195943 h 600246"/>
              <a:gd name="connsiteX2" fmla="*/ 35169 w 4320791"/>
              <a:gd name="connsiteY2" fmla="*/ 165798 h 600246"/>
              <a:gd name="connsiteX3" fmla="*/ 75363 w 4320791"/>
              <a:gd name="connsiteY3" fmla="*/ 155749 h 600246"/>
              <a:gd name="connsiteX4" fmla="*/ 95460 w 4320791"/>
              <a:gd name="connsiteY4" fmla="*/ 145701 h 600246"/>
              <a:gd name="connsiteX5" fmla="*/ 110532 w 4320791"/>
              <a:gd name="connsiteY5" fmla="*/ 140677 h 600246"/>
              <a:gd name="connsiteX6" fmla="*/ 125605 w 4320791"/>
              <a:gd name="connsiteY6" fmla="*/ 130629 h 600246"/>
              <a:gd name="connsiteX7" fmla="*/ 155750 w 4320791"/>
              <a:gd name="connsiteY7" fmla="*/ 125604 h 600246"/>
              <a:gd name="connsiteX8" fmla="*/ 185895 w 4320791"/>
              <a:gd name="connsiteY8" fmla="*/ 115556 h 600246"/>
              <a:gd name="connsiteX9" fmla="*/ 200967 w 4320791"/>
              <a:gd name="connsiteY9" fmla="*/ 120580 h 600246"/>
              <a:gd name="connsiteX10" fmla="*/ 211016 w 4320791"/>
              <a:gd name="connsiteY10" fmla="*/ 150725 h 600246"/>
              <a:gd name="connsiteX11" fmla="*/ 221064 w 4320791"/>
              <a:gd name="connsiteY11" fmla="*/ 160774 h 600246"/>
              <a:gd name="connsiteX12" fmla="*/ 236136 w 4320791"/>
              <a:gd name="connsiteY12" fmla="*/ 190919 h 600246"/>
              <a:gd name="connsiteX13" fmla="*/ 251209 w 4320791"/>
              <a:gd name="connsiteY13" fmla="*/ 216040 h 600246"/>
              <a:gd name="connsiteX14" fmla="*/ 256233 w 4320791"/>
              <a:gd name="connsiteY14" fmla="*/ 236136 h 600246"/>
              <a:gd name="connsiteX15" fmla="*/ 266281 w 4320791"/>
              <a:gd name="connsiteY15" fmla="*/ 251209 h 600246"/>
              <a:gd name="connsiteX16" fmla="*/ 271306 w 4320791"/>
              <a:gd name="connsiteY16" fmla="*/ 266281 h 600246"/>
              <a:gd name="connsiteX17" fmla="*/ 281354 w 4320791"/>
              <a:gd name="connsiteY17" fmla="*/ 286378 h 600246"/>
              <a:gd name="connsiteX18" fmla="*/ 301451 w 4320791"/>
              <a:gd name="connsiteY18" fmla="*/ 326571 h 600246"/>
              <a:gd name="connsiteX19" fmla="*/ 316523 w 4320791"/>
              <a:gd name="connsiteY19" fmla="*/ 336620 h 600246"/>
              <a:gd name="connsiteX20" fmla="*/ 331596 w 4320791"/>
              <a:gd name="connsiteY20" fmla="*/ 361741 h 600246"/>
              <a:gd name="connsiteX21" fmla="*/ 346668 w 4320791"/>
              <a:gd name="connsiteY21" fmla="*/ 366765 h 600246"/>
              <a:gd name="connsiteX22" fmla="*/ 351692 w 4320791"/>
              <a:gd name="connsiteY22" fmla="*/ 381837 h 600246"/>
              <a:gd name="connsiteX23" fmla="*/ 411983 w 4320791"/>
              <a:gd name="connsiteY23" fmla="*/ 396910 h 600246"/>
              <a:gd name="connsiteX24" fmla="*/ 442128 w 4320791"/>
              <a:gd name="connsiteY24" fmla="*/ 406958 h 600246"/>
              <a:gd name="connsiteX25" fmla="*/ 482321 w 4320791"/>
              <a:gd name="connsiteY25" fmla="*/ 406958 h 600246"/>
              <a:gd name="connsiteX26" fmla="*/ 542611 w 4320791"/>
              <a:gd name="connsiteY26" fmla="*/ 396910 h 600246"/>
              <a:gd name="connsiteX27" fmla="*/ 557684 w 4320791"/>
              <a:gd name="connsiteY27" fmla="*/ 386862 h 600246"/>
              <a:gd name="connsiteX28" fmla="*/ 653143 w 4320791"/>
              <a:gd name="connsiteY28" fmla="*/ 396910 h 600246"/>
              <a:gd name="connsiteX29" fmla="*/ 688312 w 4320791"/>
              <a:gd name="connsiteY29" fmla="*/ 411982 h 600246"/>
              <a:gd name="connsiteX30" fmla="*/ 708409 w 4320791"/>
              <a:gd name="connsiteY30" fmla="*/ 401934 h 600246"/>
              <a:gd name="connsiteX31" fmla="*/ 723481 w 4320791"/>
              <a:gd name="connsiteY31" fmla="*/ 396910 h 600246"/>
              <a:gd name="connsiteX32" fmla="*/ 778747 w 4320791"/>
              <a:gd name="connsiteY32" fmla="*/ 366765 h 600246"/>
              <a:gd name="connsiteX33" fmla="*/ 879231 w 4320791"/>
              <a:gd name="connsiteY33" fmla="*/ 351692 h 600246"/>
              <a:gd name="connsiteX34" fmla="*/ 894303 w 4320791"/>
              <a:gd name="connsiteY34" fmla="*/ 341644 h 600246"/>
              <a:gd name="connsiteX35" fmla="*/ 939521 w 4320791"/>
              <a:gd name="connsiteY35" fmla="*/ 331596 h 600246"/>
              <a:gd name="connsiteX36" fmla="*/ 964642 w 4320791"/>
              <a:gd name="connsiteY36" fmla="*/ 336620 h 600246"/>
              <a:gd name="connsiteX37" fmla="*/ 974690 w 4320791"/>
              <a:gd name="connsiteY37" fmla="*/ 356716 h 600246"/>
              <a:gd name="connsiteX38" fmla="*/ 1004835 w 4320791"/>
              <a:gd name="connsiteY38" fmla="*/ 381837 h 600246"/>
              <a:gd name="connsiteX39" fmla="*/ 1034980 w 4320791"/>
              <a:gd name="connsiteY39" fmla="*/ 406958 h 600246"/>
              <a:gd name="connsiteX40" fmla="*/ 1065125 w 4320791"/>
              <a:gd name="connsiteY40" fmla="*/ 427055 h 600246"/>
              <a:gd name="connsiteX41" fmla="*/ 1075174 w 4320791"/>
              <a:gd name="connsiteY41" fmla="*/ 437103 h 600246"/>
              <a:gd name="connsiteX42" fmla="*/ 1090246 w 4320791"/>
              <a:gd name="connsiteY42" fmla="*/ 442127 h 600246"/>
              <a:gd name="connsiteX43" fmla="*/ 1130440 w 4320791"/>
              <a:gd name="connsiteY43" fmla="*/ 462224 h 600246"/>
              <a:gd name="connsiteX44" fmla="*/ 1180681 w 4320791"/>
              <a:gd name="connsiteY44" fmla="*/ 477297 h 600246"/>
              <a:gd name="connsiteX45" fmla="*/ 1195754 w 4320791"/>
              <a:gd name="connsiteY45" fmla="*/ 487345 h 600246"/>
              <a:gd name="connsiteX46" fmla="*/ 1210827 w 4320791"/>
              <a:gd name="connsiteY46" fmla="*/ 502418 h 600246"/>
              <a:gd name="connsiteX47" fmla="*/ 1225899 w 4320791"/>
              <a:gd name="connsiteY47" fmla="*/ 507442 h 600246"/>
              <a:gd name="connsiteX48" fmla="*/ 1245996 w 4320791"/>
              <a:gd name="connsiteY48" fmla="*/ 532563 h 600246"/>
              <a:gd name="connsiteX49" fmla="*/ 1266092 w 4320791"/>
              <a:gd name="connsiteY49" fmla="*/ 537587 h 600246"/>
              <a:gd name="connsiteX50" fmla="*/ 1376624 w 4320791"/>
              <a:gd name="connsiteY50" fmla="*/ 522514 h 600246"/>
              <a:gd name="connsiteX51" fmla="*/ 1597688 w 4320791"/>
              <a:gd name="connsiteY51" fmla="*/ 537587 h 600246"/>
              <a:gd name="connsiteX52" fmla="*/ 1612761 w 4320791"/>
              <a:gd name="connsiteY52" fmla="*/ 552659 h 600246"/>
              <a:gd name="connsiteX53" fmla="*/ 1617785 w 4320791"/>
              <a:gd name="connsiteY53" fmla="*/ 567732 h 600246"/>
              <a:gd name="connsiteX54" fmla="*/ 1642906 w 4320791"/>
              <a:gd name="connsiteY54" fmla="*/ 572756 h 600246"/>
              <a:gd name="connsiteX55" fmla="*/ 1657978 w 4320791"/>
              <a:gd name="connsiteY55" fmla="*/ 582804 h 600246"/>
              <a:gd name="connsiteX56" fmla="*/ 1663002 w 4320791"/>
              <a:gd name="connsiteY56" fmla="*/ 597877 h 600246"/>
              <a:gd name="connsiteX57" fmla="*/ 1678075 w 4320791"/>
              <a:gd name="connsiteY57" fmla="*/ 592853 h 600246"/>
              <a:gd name="connsiteX58" fmla="*/ 1743389 w 4320791"/>
              <a:gd name="connsiteY58" fmla="*/ 587829 h 600246"/>
              <a:gd name="connsiteX59" fmla="*/ 1753438 w 4320791"/>
              <a:gd name="connsiteY59" fmla="*/ 562708 h 600246"/>
              <a:gd name="connsiteX60" fmla="*/ 1773534 w 4320791"/>
              <a:gd name="connsiteY60" fmla="*/ 557683 h 600246"/>
              <a:gd name="connsiteX61" fmla="*/ 1788607 w 4320791"/>
              <a:gd name="connsiteY61" fmla="*/ 552659 h 600246"/>
              <a:gd name="connsiteX62" fmla="*/ 1798655 w 4320791"/>
              <a:gd name="connsiteY62" fmla="*/ 537587 h 600246"/>
              <a:gd name="connsiteX63" fmla="*/ 1818752 w 4320791"/>
              <a:gd name="connsiteY63" fmla="*/ 512466 h 600246"/>
              <a:gd name="connsiteX64" fmla="*/ 1823776 w 4320791"/>
              <a:gd name="connsiteY64" fmla="*/ 497393 h 600246"/>
              <a:gd name="connsiteX65" fmla="*/ 1838849 w 4320791"/>
              <a:gd name="connsiteY65" fmla="*/ 492369 h 600246"/>
              <a:gd name="connsiteX66" fmla="*/ 1853921 w 4320791"/>
              <a:gd name="connsiteY66" fmla="*/ 482321 h 600246"/>
              <a:gd name="connsiteX67" fmla="*/ 1899139 w 4320791"/>
              <a:gd name="connsiteY67" fmla="*/ 467248 h 600246"/>
              <a:gd name="connsiteX68" fmla="*/ 1914211 w 4320791"/>
              <a:gd name="connsiteY68" fmla="*/ 462224 h 600246"/>
              <a:gd name="connsiteX69" fmla="*/ 1929284 w 4320791"/>
              <a:gd name="connsiteY69" fmla="*/ 472273 h 600246"/>
              <a:gd name="connsiteX70" fmla="*/ 1959429 w 4320791"/>
              <a:gd name="connsiteY70" fmla="*/ 487345 h 600246"/>
              <a:gd name="connsiteX71" fmla="*/ 1999622 w 4320791"/>
              <a:gd name="connsiteY71" fmla="*/ 467248 h 600246"/>
              <a:gd name="connsiteX72" fmla="*/ 2009671 w 4320791"/>
              <a:gd name="connsiteY72" fmla="*/ 442127 h 600246"/>
              <a:gd name="connsiteX73" fmla="*/ 2024743 w 4320791"/>
              <a:gd name="connsiteY73" fmla="*/ 411982 h 600246"/>
              <a:gd name="connsiteX74" fmla="*/ 2059912 w 4320791"/>
              <a:gd name="connsiteY74" fmla="*/ 396910 h 600246"/>
              <a:gd name="connsiteX75" fmla="*/ 2105130 w 4320791"/>
              <a:gd name="connsiteY75" fmla="*/ 411982 h 600246"/>
              <a:gd name="connsiteX76" fmla="*/ 2120202 w 4320791"/>
              <a:gd name="connsiteY76" fmla="*/ 422031 h 600246"/>
              <a:gd name="connsiteX77" fmla="*/ 2135275 w 4320791"/>
              <a:gd name="connsiteY77" fmla="*/ 427055 h 600246"/>
              <a:gd name="connsiteX78" fmla="*/ 2180492 w 4320791"/>
              <a:gd name="connsiteY78" fmla="*/ 442127 h 600246"/>
              <a:gd name="connsiteX79" fmla="*/ 2250831 w 4320791"/>
              <a:gd name="connsiteY79" fmla="*/ 432079 h 600246"/>
              <a:gd name="connsiteX80" fmla="*/ 2270928 w 4320791"/>
              <a:gd name="connsiteY80" fmla="*/ 427055 h 600246"/>
              <a:gd name="connsiteX81" fmla="*/ 2376435 w 4320791"/>
              <a:gd name="connsiteY81" fmla="*/ 417007 h 600246"/>
              <a:gd name="connsiteX82" fmla="*/ 2381460 w 4320791"/>
              <a:gd name="connsiteY82" fmla="*/ 361741 h 600246"/>
              <a:gd name="connsiteX83" fmla="*/ 2456822 w 4320791"/>
              <a:gd name="connsiteY83" fmla="*/ 351692 h 600246"/>
              <a:gd name="connsiteX84" fmla="*/ 2471895 w 4320791"/>
              <a:gd name="connsiteY84" fmla="*/ 346668 h 600246"/>
              <a:gd name="connsiteX85" fmla="*/ 2486967 w 4320791"/>
              <a:gd name="connsiteY85" fmla="*/ 336620 h 600246"/>
              <a:gd name="connsiteX86" fmla="*/ 2517112 w 4320791"/>
              <a:gd name="connsiteY86" fmla="*/ 326571 h 600246"/>
              <a:gd name="connsiteX87" fmla="*/ 2527161 w 4320791"/>
              <a:gd name="connsiteY87" fmla="*/ 316523 h 600246"/>
              <a:gd name="connsiteX88" fmla="*/ 2537209 w 4320791"/>
              <a:gd name="connsiteY88" fmla="*/ 301451 h 600246"/>
              <a:gd name="connsiteX89" fmla="*/ 2552281 w 4320791"/>
              <a:gd name="connsiteY89" fmla="*/ 296426 h 600246"/>
              <a:gd name="connsiteX90" fmla="*/ 2567354 w 4320791"/>
              <a:gd name="connsiteY90" fmla="*/ 271305 h 600246"/>
              <a:gd name="connsiteX91" fmla="*/ 2582427 w 4320791"/>
              <a:gd name="connsiteY91" fmla="*/ 266281 h 600246"/>
              <a:gd name="connsiteX92" fmla="*/ 2607547 w 4320791"/>
              <a:gd name="connsiteY92" fmla="*/ 241160 h 600246"/>
              <a:gd name="connsiteX93" fmla="*/ 2622620 w 4320791"/>
              <a:gd name="connsiteY93" fmla="*/ 231112 h 600246"/>
              <a:gd name="connsiteX94" fmla="*/ 2632668 w 4320791"/>
              <a:gd name="connsiteY94" fmla="*/ 200967 h 600246"/>
              <a:gd name="connsiteX95" fmla="*/ 2662813 w 4320791"/>
              <a:gd name="connsiteY95" fmla="*/ 185894 h 600246"/>
              <a:gd name="connsiteX96" fmla="*/ 2677886 w 4320791"/>
              <a:gd name="connsiteY96" fmla="*/ 110532 h 600246"/>
              <a:gd name="connsiteX97" fmla="*/ 2682910 w 4320791"/>
              <a:gd name="connsiteY97" fmla="*/ 95459 h 600246"/>
              <a:gd name="connsiteX98" fmla="*/ 2697983 w 4320791"/>
              <a:gd name="connsiteY98" fmla="*/ 90435 h 600246"/>
              <a:gd name="connsiteX99" fmla="*/ 2813539 w 4320791"/>
              <a:gd name="connsiteY99" fmla="*/ 100483 h 600246"/>
              <a:gd name="connsiteX100" fmla="*/ 2858756 w 4320791"/>
              <a:gd name="connsiteY100" fmla="*/ 105508 h 600246"/>
              <a:gd name="connsiteX101" fmla="*/ 2873829 w 4320791"/>
              <a:gd name="connsiteY101" fmla="*/ 115556 h 600246"/>
              <a:gd name="connsiteX102" fmla="*/ 2888901 w 4320791"/>
              <a:gd name="connsiteY102" fmla="*/ 120580 h 600246"/>
              <a:gd name="connsiteX103" fmla="*/ 2903974 w 4320791"/>
              <a:gd name="connsiteY103" fmla="*/ 130629 h 600246"/>
              <a:gd name="connsiteX104" fmla="*/ 3064747 w 4320791"/>
              <a:gd name="connsiteY104" fmla="*/ 125604 h 600246"/>
              <a:gd name="connsiteX105" fmla="*/ 3079820 w 4320791"/>
              <a:gd name="connsiteY105" fmla="*/ 110532 h 600246"/>
              <a:gd name="connsiteX106" fmla="*/ 3094892 w 4320791"/>
              <a:gd name="connsiteY106" fmla="*/ 105508 h 600246"/>
              <a:gd name="connsiteX107" fmla="*/ 3130062 w 4320791"/>
              <a:gd name="connsiteY107" fmla="*/ 90435 h 600246"/>
              <a:gd name="connsiteX108" fmla="*/ 3145134 w 4320791"/>
              <a:gd name="connsiteY108" fmla="*/ 80387 h 600246"/>
              <a:gd name="connsiteX109" fmla="*/ 3190352 w 4320791"/>
              <a:gd name="connsiteY109" fmla="*/ 70338 h 600246"/>
              <a:gd name="connsiteX110" fmla="*/ 3205424 w 4320791"/>
              <a:gd name="connsiteY110" fmla="*/ 60290 h 600246"/>
              <a:gd name="connsiteX111" fmla="*/ 3336053 w 4320791"/>
              <a:gd name="connsiteY111" fmla="*/ 50242 h 600246"/>
              <a:gd name="connsiteX112" fmla="*/ 3516923 w 4320791"/>
              <a:gd name="connsiteY112" fmla="*/ 70338 h 600246"/>
              <a:gd name="connsiteX113" fmla="*/ 3612383 w 4320791"/>
              <a:gd name="connsiteY113" fmla="*/ 60290 h 600246"/>
              <a:gd name="connsiteX114" fmla="*/ 3692769 w 4320791"/>
              <a:gd name="connsiteY114" fmla="*/ 0 h 600246"/>
              <a:gd name="connsiteX115" fmla="*/ 3888712 w 4320791"/>
              <a:gd name="connsiteY115" fmla="*/ 20097 h 600246"/>
              <a:gd name="connsiteX116" fmla="*/ 4054510 w 4320791"/>
              <a:gd name="connsiteY116" fmla="*/ 80387 h 600246"/>
              <a:gd name="connsiteX117" fmla="*/ 4195187 w 4320791"/>
              <a:gd name="connsiteY117" fmla="*/ 90435 h 600246"/>
              <a:gd name="connsiteX118" fmla="*/ 4320791 w 4320791"/>
              <a:gd name="connsiteY118" fmla="*/ 165798 h 60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320791" h="600246">
                <a:moveTo>
                  <a:pt x="0" y="195943"/>
                </a:moveTo>
                <a:lnTo>
                  <a:pt x="0" y="195943"/>
                </a:lnTo>
                <a:cubicBezTo>
                  <a:pt x="11723" y="185895"/>
                  <a:pt x="22520" y="174652"/>
                  <a:pt x="35169" y="165798"/>
                </a:cubicBezTo>
                <a:cubicBezTo>
                  <a:pt x="41347" y="161474"/>
                  <a:pt x="72455" y="156331"/>
                  <a:pt x="75363" y="155749"/>
                </a:cubicBezTo>
                <a:cubicBezTo>
                  <a:pt x="82062" y="152400"/>
                  <a:pt x="88576" y="148651"/>
                  <a:pt x="95460" y="145701"/>
                </a:cubicBezTo>
                <a:cubicBezTo>
                  <a:pt x="100328" y="143615"/>
                  <a:pt x="105795" y="143045"/>
                  <a:pt x="110532" y="140677"/>
                </a:cubicBezTo>
                <a:cubicBezTo>
                  <a:pt x="115933" y="137977"/>
                  <a:pt x="119877" y="132539"/>
                  <a:pt x="125605" y="130629"/>
                </a:cubicBezTo>
                <a:cubicBezTo>
                  <a:pt x="135269" y="127408"/>
                  <a:pt x="145867" y="128075"/>
                  <a:pt x="155750" y="125604"/>
                </a:cubicBezTo>
                <a:cubicBezTo>
                  <a:pt x="166026" y="123035"/>
                  <a:pt x="175847" y="118905"/>
                  <a:pt x="185895" y="115556"/>
                </a:cubicBezTo>
                <a:cubicBezTo>
                  <a:pt x="190919" y="117231"/>
                  <a:pt x="197889" y="116271"/>
                  <a:pt x="200967" y="120580"/>
                </a:cubicBezTo>
                <a:cubicBezTo>
                  <a:pt x="207123" y="129199"/>
                  <a:pt x="203527" y="143235"/>
                  <a:pt x="211016" y="150725"/>
                </a:cubicBezTo>
                <a:lnTo>
                  <a:pt x="221064" y="160774"/>
                </a:lnTo>
                <a:cubicBezTo>
                  <a:pt x="233689" y="198650"/>
                  <a:pt x="216660" y="151969"/>
                  <a:pt x="236136" y="190919"/>
                </a:cubicBezTo>
                <a:cubicBezTo>
                  <a:pt x="249180" y="217006"/>
                  <a:pt x="231584" y="196413"/>
                  <a:pt x="251209" y="216040"/>
                </a:cubicBezTo>
                <a:cubicBezTo>
                  <a:pt x="252884" y="222739"/>
                  <a:pt x="253513" y="229789"/>
                  <a:pt x="256233" y="236136"/>
                </a:cubicBezTo>
                <a:cubicBezTo>
                  <a:pt x="258612" y="241686"/>
                  <a:pt x="263580" y="245808"/>
                  <a:pt x="266281" y="251209"/>
                </a:cubicBezTo>
                <a:cubicBezTo>
                  <a:pt x="268649" y="255946"/>
                  <a:pt x="269220" y="261413"/>
                  <a:pt x="271306" y="266281"/>
                </a:cubicBezTo>
                <a:cubicBezTo>
                  <a:pt x="274256" y="273165"/>
                  <a:pt x="278573" y="279424"/>
                  <a:pt x="281354" y="286378"/>
                </a:cubicBezTo>
                <a:cubicBezTo>
                  <a:pt x="291684" y="312205"/>
                  <a:pt x="284456" y="312975"/>
                  <a:pt x="301451" y="326571"/>
                </a:cubicBezTo>
                <a:cubicBezTo>
                  <a:pt x="306166" y="330343"/>
                  <a:pt x="311499" y="333270"/>
                  <a:pt x="316523" y="336620"/>
                </a:cubicBezTo>
                <a:cubicBezTo>
                  <a:pt x="320475" y="348476"/>
                  <a:pt x="320101" y="354844"/>
                  <a:pt x="331596" y="361741"/>
                </a:cubicBezTo>
                <a:cubicBezTo>
                  <a:pt x="336137" y="364466"/>
                  <a:pt x="341644" y="365090"/>
                  <a:pt x="346668" y="366765"/>
                </a:cubicBezTo>
                <a:cubicBezTo>
                  <a:pt x="348343" y="371789"/>
                  <a:pt x="347383" y="378759"/>
                  <a:pt x="351692" y="381837"/>
                </a:cubicBezTo>
                <a:cubicBezTo>
                  <a:pt x="366415" y="392353"/>
                  <a:pt x="395517" y="392794"/>
                  <a:pt x="411983" y="396910"/>
                </a:cubicBezTo>
                <a:cubicBezTo>
                  <a:pt x="422259" y="399479"/>
                  <a:pt x="432080" y="403609"/>
                  <a:pt x="442128" y="406958"/>
                </a:cubicBezTo>
                <a:cubicBezTo>
                  <a:pt x="488061" y="383991"/>
                  <a:pt x="436386" y="403130"/>
                  <a:pt x="482321" y="406958"/>
                </a:cubicBezTo>
                <a:cubicBezTo>
                  <a:pt x="499962" y="408428"/>
                  <a:pt x="524453" y="401449"/>
                  <a:pt x="542611" y="396910"/>
                </a:cubicBezTo>
                <a:cubicBezTo>
                  <a:pt x="547635" y="393561"/>
                  <a:pt x="551657" y="387239"/>
                  <a:pt x="557684" y="386862"/>
                </a:cubicBezTo>
                <a:cubicBezTo>
                  <a:pt x="587239" y="385015"/>
                  <a:pt x="622880" y="391866"/>
                  <a:pt x="653143" y="396910"/>
                </a:cubicBezTo>
                <a:cubicBezTo>
                  <a:pt x="663209" y="403620"/>
                  <a:pt x="674653" y="413689"/>
                  <a:pt x="688312" y="411982"/>
                </a:cubicBezTo>
                <a:cubicBezTo>
                  <a:pt x="695744" y="411053"/>
                  <a:pt x="701525" y="404884"/>
                  <a:pt x="708409" y="401934"/>
                </a:cubicBezTo>
                <a:cubicBezTo>
                  <a:pt x="713277" y="399848"/>
                  <a:pt x="718457" y="398585"/>
                  <a:pt x="723481" y="396910"/>
                </a:cubicBezTo>
                <a:cubicBezTo>
                  <a:pt x="755805" y="364586"/>
                  <a:pt x="736921" y="373736"/>
                  <a:pt x="778747" y="366765"/>
                </a:cubicBezTo>
                <a:cubicBezTo>
                  <a:pt x="811665" y="333847"/>
                  <a:pt x="774374" y="366671"/>
                  <a:pt x="879231" y="351692"/>
                </a:cubicBezTo>
                <a:cubicBezTo>
                  <a:pt x="885208" y="350838"/>
                  <a:pt x="888753" y="344022"/>
                  <a:pt x="894303" y="341644"/>
                </a:cubicBezTo>
                <a:cubicBezTo>
                  <a:pt x="900511" y="338983"/>
                  <a:pt x="935051" y="332490"/>
                  <a:pt x="939521" y="331596"/>
                </a:cubicBezTo>
                <a:cubicBezTo>
                  <a:pt x="947895" y="333271"/>
                  <a:pt x="957693" y="331657"/>
                  <a:pt x="964642" y="336620"/>
                </a:cubicBezTo>
                <a:cubicBezTo>
                  <a:pt x="970736" y="340973"/>
                  <a:pt x="970337" y="350622"/>
                  <a:pt x="974690" y="356716"/>
                </a:cubicBezTo>
                <a:cubicBezTo>
                  <a:pt x="987642" y="374849"/>
                  <a:pt x="989281" y="368875"/>
                  <a:pt x="1004835" y="381837"/>
                </a:cubicBezTo>
                <a:cubicBezTo>
                  <a:pt x="1043519" y="414074"/>
                  <a:pt x="997560" y="382011"/>
                  <a:pt x="1034980" y="406958"/>
                </a:cubicBezTo>
                <a:cubicBezTo>
                  <a:pt x="1044377" y="435145"/>
                  <a:pt x="1032117" y="412909"/>
                  <a:pt x="1065125" y="427055"/>
                </a:cubicBezTo>
                <a:cubicBezTo>
                  <a:pt x="1069479" y="428921"/>
                  <a:pt x="1071112" y="434666"/>
                  <a:pt x="1075174" y="437103"/>
                </a:cubicBezTo>
                <a:cubicBezTo>
                  <a:pt x="1079715" y="439828"/>
                  <a:pt x="1085222" y="440452"/>
                  <a:pt x="1090246" y="442127"/>
                </a:cubicBezTo>
                <a:cubicBezTo>
                  <a:pt x="1107315" y="459196"/>
                  <a:pt x="1096850" y="451727"/>
                  <a:pt x="1130440" y="462224"/>
                </a:cubicBezTo>
                <a:cubicBezTo>
                  <a:pt x="1147129" y="467439"/>
                  <a:pt x="1180681" y="477297"/>
                  <a:pt x="1180681" y="477297"/>
                </a:cubicBezTo>
                <a:cubicBezTo>
                  <a:pt x="1185705" y="480646"/>
                  <a:pt x="1191115" y="483479"/>
                  <a:pt x="1195754" y="487345"/>
                </a:cubicBezTo>
                <a:cubicBezTo>
                  <a:pt x="1201213" y="491894"/>
                  <a:pt x="1204915" y="498477"/>
                  <a:pt x="1210827" y="502418"/>
                </a:cubicBezTo>
                <a:cubicBezTo>
                  <a:pt x="1215233" y="505356"/>
                  <a:pt x="1220875" y="505767"/>
                  <a:pt x="1225899" y="507442"/>
                </a:cubicBezTo>
                <a:cubicBezTo>
                  <a:pt x="1229449" y="512768"/>
                  <a:pt x="1238837" y="528983"/>
                  <a:pt x="1245996" y="532563"/>
                </a:cubicBezTo>
                <a:cubicBezTo>
                  <a:pt x="1252172" y="535651"/>
                  <a:pt x="1259393" y="535912"/>
                  <a:pt x="1266092" y="537587"/>
                </a:cubicBezTo>
                <a:cubicBezTo>
                  <a:pt x="1302936" y="532563"/>
                  <a:pt x="1339557" y="519548"/>
                  <a:pt x="1376624" y="522514"/>
                </a:cubicBezTo>
                <a:cubicBezTo>
                  <a:pt x="1533991" y="535104"/>
                  <a:pt x="1460285" y="530355"/>
                  <a:pt x="1597688" y="537587"/>
                </a:cubicBezTo>
                <a:cubicBezTo>
                  <a:pt x="1602712" y="542611"/>
                  <a:pt x="1608820" y="546747"/>
                  <a:pt x="1612761" y="552659"/>
                </a:cubicBezTo>
                <a:cubicBezTo>
                  <a:pt x="1615699" y="557066"/>
                  <a:pt x="1613378" y="564794"/>
                  <a:pt x="1617785" y="567732"/>
                </a:cubicBezTo>
                <a:cubicBezTo>
                  <a:pt x="1624890" y="572469"/>
                  <a:pt x="1634532" y="571081"/>
                  <a:pt x="1642906" y="572756"/>
                </a:cubicBezTo>
                <a:cubicBezTo>
                  <a:pt x="1647930" y="576105"/>
                  <a:pt x="1654206" y="578089"/>
                  <a:pt x="1657978" y="582804"/>
                </a:cubicBezTo>
                <a:cubicBezTo>
                  <a:pt x="1661286" y="586940"/>
                  <a:pt x="1658265" y="595508"/>
                  <a:pt x="1663002" y="597877"/>
                </a:cubicBezTo>
                <a:cubicBezTo>
                  <a:pt x="1667739" y="600246"/>
                  <a:pt x="1672820" y="593510"/>
                  <a:pt x="1678075" y="592853"/>
                </a:cubicBezTo>
                <a:cubicBezTo>
                  <a:pt x="1699742" y="590145"/>
                  <a:pt x="1721618" y="589504"/>
                  <a:pt x="1743389" y="587829"/>
                </a:cubicBezTo>
                <a:cubicBezTo>
                  <a:pt x="1746739" y="579455"/>
                  <a:pt x="1747061" y="569085"/>
                  <a:pt x="1753438" y="562708"/>
                </a:cubicBezTo>
                <a:cubicBezTo>
                  <a:pt x="1758320" y="557825"/>
                  <a:pt x="1766895" y="559580"/>
                  <a:pt x="1773534" y="557683"/>
                </a:cubicBezTo>
                <a:cubicBezTo>
                  <a:pt x="1778626" y="556228"/>
                  <a:pt x="1783583" y="554334"/>
                  <a:pt x="1788607" y="552659"/>
                </a:cubicBezTo>
                <a:cubicBezTo>
                  <a:pt x="1791956" y="547635"/>
                  <a:pt x="1794883" y="542302"/>
                  <a:pt x="1798655" y="537587"/>
                </a:cubicBezTo>
                <a:cubicBezTo>
                  <a:pt x="1827299" y="501781"/>
                  <a:pt x="1787813" y="558869"/>
                  <a:pt x="1818752" y="512466"/>
                </a:cubicBezTo>
                <a:cubicBezTo>
                  <a:pt x="1820427" y="507442"/>
                  <a:pt x="1820031" y="501138"/>
                  <a:pt x="1823776" y="497393"/>
                </a:cubicBezTo>
                <a:cubicBezTo>
                  <a:pt x="1827521" y="493648"/>
                  <a:pt x="1834112" y="494737"/>
                  <a:pt x="1838849" y="492369"/>
                </a:cubicBezTo>
                <a:cubicBezTo>
                  <a:pt x="1844250" y="489669"/>
                  <a:pt x="1848347" y="484643"/>
                  <a:pt x="1853921" y="482321"/>
                </a:cubicBezTo>
                <a:cubicBezTo>
                  <a:pt x="1868587" y="476210"/>
                  <a:pt x="1884066" y="472272"/>
                  <a:pt x="1899139" y="467248"/>
                </a:cubicBezTo>
                <a:lnTo>
                  <a:pt x="1914211" y="462224"/>
                </a:lnTo>
                <a:cubicBezTo>
                  <a:pt x="1919235" y="465574"/>
                  <a:pt x="1923883" y="469572"/>
                  <a:pt x="1929284" y="472273"/>
                </a:cubicBezTo>
                <a:cubicBezTo>
                  <a:pt x="1970895" y="493079"/>
                  <a:pt x="1916221" y="458542"/>
                  <a:pt x="1959429" y="487345"/>
                </a:cubicBezTo>
                <a:cubicBezTo>
                  <a:pt x="1972827" y="480646"/>
                  <a:pt x="1994059" y="481156"/>
                  <a:pt x="1999622" y="467248"/>
                </a:cubicBezTo>
                <a:cubicBezTo>
                  <a:pt x="2002972" y="458874"/>
                  <a:pt x="2006504" y="450572"/>
                  <a:pt x="2009671" y="442127"/>
                </a:cubicBezTo>
                <a:cubicBezTo>
                  <a:pt x="2013724" y="431321"/>
                  <a:pt x="2015043" y="420066"/>
                  <a:pt x="2024743" y="411982"/>
                </a:cubicBezTo>
                <a:cubicBezTo>
                  <a:pt x="2033020" y="405085"/>
                  <a:pt x="2049442" y="400400"/>
                  <a:pt x="2059912" y="396910"/>
                </a:cubicBezTo>
                <a:cubicBezTo>
                  <a:pt x="2127529" y="430717"/>
                  <a:pt x="2027193" y="382754"/>
                  <a:pt x="2105130" y="411982"/>
                </a:cubicBezTo>
                <a:cubicBezTo>
                  <a:pt x="2110784" y="414102"/>
                  <a:pt x="2114801" y="419331"/>
                  <a:pt x="2120202" y="422031"/>
                </a:cubicBezTo>
                <a:cubicBezTo>
                  <a:pt x="2124939" y="424400"/>
                  <a:pt x="2130407" y="424969"/>
                  <a:pt x="2135275" y="427055"/>
                </a:cubicBezTo>
                <a:cubicBezTo>
                  <a:pt x="2171678" y="442655"/>
                  <a:pt x="2138145" y="433658"/>
                  <a:pt x="2180492" y="442127"/>
                </a:cubicBezTo>
                <a:cubicBezTo>
                  <a:pt x="2203938" y="438778"/>
                  <a:pt x="2227469" y="435973"/>
                  <a:pt x="2250831" y="432079"/>
                </a:cubicBezTo>
                <a:cubicBezTo>
                  <a:pt x="2257642" y="430944"/>
                  <a:pt x="2264072" y="427878"/>
                  <a:pt x="2270928" y="427055"/>
                </a:cubicBezTo>
                <a:cubicBezTo>
                  <a:pt x="2306004" y="422846"/>
                  <a:pt x="2341266" y="420356"/>
                  <a:pt x="2376435" y="417007"/>
                </a:cubicBezTo>
                <a:cubicBezTo>
                  <a:pt x="2378110" y="398585"/>
                  <a:pt x="2367103" y="373406"/>
                  <a:pt x="2381460" y="361741"/>
                </a:cubicBezTo>
                <a:cubicBezTo>
                  <a:pt x="2401129" y="345760"/>
                  <a:pt x="2431824" y="355858"/>
                  <a:pt x="2456822" y="351692"/>
                </a:cubicBezTo>
                <a:cubicBezTo>
                  <a:pt x="2462046" y="350821"/>
                  <a:pt x="2466871" y="348343"/>
                  <a:pt x="2471895" y="346668"/>
                </a:cubicBezTo>
                <a:cubicBezTo>
                  <a:pt x="2476919" y="343319"/>
                  <a:pt x="2481449" y="339072"/>
                  <a:pt x="2486967" y="336620"/>
                </a:cubicBezTo>
                <a:cubicBezTo>
                  <a:pt x="2496646" y="332318"/>
                  <a:pt x="2517112" y="326571"/>
                  <a:pt x="2517112" y="326571"/>
                </a:cubicBezTo>
                <a:cubicBezTo>
                  <a:pt x="2520462" y="323222"/>
                  <a:pt x="2524202" y="320222"/>
                  <a:pt x="2527161" y="316523"/>
                </a:cubicBezTo>
                <a:cubicBezTo>
                  <a:pt x="2530933" y="311808"/>
                  <a:pt x="2532494" y="305223"/>
                  <a:pt x="2537209" y="301451"/>
                </a:cubicBezTo>
                <a:cubicBezTo>
                  <a:pt x="2541344" y="298143"/>
                  <a:pt x="2547257" y="298101"/>
                  <a:pt x="2552281" y="296426"/>
                </a:cubicBezTo>
                <a:cubicBezTo>
                  <a:pt x="2556233" y="284572"/>
                  <a:pt x="2555861" y="278201"/>
                  <a:pt x="2567354" y="271305"/>
                </a:cubicBezTo>
                <a:cubicBezTo>
                  <a:pt x="2571895" y="268580"/>
                  <a:pt x="2577403" y="267956"/>
                  <a:pt x="2582427" y="266281"/>
                </a:cubicBezTo>
                <a:cubicBezTo>
                  <a:pt x="2622622" y="239484"/>
                  <a:pt x="2574050" y="274657"/>
                  <a:pt x="2607547" y="241160"/>
                </a:cubicBezTo>
                <a:cubicBezTo>
                  <a:pt x="2611817" y="236890"/>
                  <a:pt x="2617596" y="234461"/>
                  <a:pt x="2622620" y="231112"/>
                </a:cubicBezTo>
                <a:cubicBezTo>
                  <a:pt x="2625969" y="221064"/>
                  <a:pt x="2627054" y="209949"/>
                  <a:pt x="2632668" y="200967"/>
                </a:cubicBezTo>
                <a:cubicBezTo>
                  <a:pt x="2637793" y="192767"/>
                  <a:pt x="2654602" y="188631"/>
                  <a:pt x="2662813" y="185894"/>
                </a:cubicBezTo>
                <a:cubicBezTo>
                  <a:pt x="2667837" y="160773"/>
                  <a:pt x="2669785" y="134836"/>
                  <a:pt x="2677886" y="110532"/>
                </a:cubicBezTo>
                <a:cubicBezTo>
                  <a:pt x="2679561" y="105508"/>
                  <a:pt x="2679165" y="99204"/>
                  <a:pt x="2682910" y="95459"/>
                </a:cubicBezTo>
                <a:cubicBezTo>
                  <a:pt x="2686655" y="91714"/>
                  <a:pt x="2692959" y="92110"/>
                  <a:pt x="2697983" y="90435"/>
                </a:cubicBezTo>
                <a:lnTo>
                  <a:pt x="2813539" y="100483"/>
                </a:lnTo>
                <a:cubicBezTo>
                  <a:pt x="2828638" y="101899"/>
                  <a:pt x="2844044" y="101830"/>
                  <a:pt x="2858756" y="105508"/>
                </a:cubicBezTo>
                <a:cubicBezTo>
                  <a:pt x="2864614" y="106973"/>
                  <a:pt x="2868428" y="112856"/>
                  <a:pt x="2873829" y="115556"/>
                </a:cubicBezTo>
                <a:cubicBezTo>
                  <a:pt x="2878566" y="117924"/>
                  <a:pt x="2883877" y="118905"/>
                  <a:pt x="2888901" y="120580"/>
                </a:cubicBezTo>
                <a:cubicBezTo>
                  <a:pt x="2893925" y="123930"/>
                  <a:pt x="2897991" y="129813"/>
                  <a:pt x="2903974" y="130629"/>
                </a:cubicBezTo>
                <a:cubicBezTo>
                  <a:pt x="2987541" y="142025"/>
                  <a:pt x="2991368" y="136894"/>
                  <a:pt x="3064747" y="125604"/>
                </a:cubicBezTo>
                <a:cubicBezTo>
                  <a:pt x="3069771" y="120580"/>
                  <a:pt x="3073908" y="114473"/>
                  <a:pt x="3079820" y="110532"/>
                </a:cubicBezTo>
                <a:cubicBezTo>
                  <a:pt x="3084226" y="107595"/>
                  <a:pt x="3090024" y="107594"/>
                  <a:pt x="3094892" y="105508"/>
                </a:cubicBezTo>
                <a:cubicBezTo>
                  <a:pt x="3138346" y="86884"/>
                  <a:pt x="3094717" y="102216"/>
                  <a:pt x="3130062" y="90435"/>
                </a:cubicBezTo>
                <a:cubicBezTo>
                  <a:pt x="3135086" y="87086"/>
                  <a:pt x="3139584" y="82765"/>
                  <a:pt x="3145134" y="80387"/>
                </a:cubicBezTo>
                <a:cubicBezTo>
                  <a:pt x="3151338" y="77728"/>
                  <a:pt x="3185887" y="71231"/>
                  <a:pt x="3190352" y="70338"/>
                </a:cubicBezTo>
                <a:lnTo>
                  <a:pt x="3205424" y="60290"/>
                </a:lnTo>
                <a:lnTo>
                  <a:pt x="3336053" y="50242"/>
                </a:lnTo>
                <a:lnTo>
                  <a:pt x="3516923" y="70338"/>
                </a:lnTo>
                <a:lnTo>
                  <a:pt x="3612383" y="60290"/>
                </a:lnTo>
                <a:lnTo>
                  <a:pt x="3692769" y="0"/>
                </a:lnTo>
                <a:lnTo>
                  <a:pt x="3888712" y="20097"/>
                </a:lnTo>
                <a:lnTo>
                  <a:pt x="4054510" y="80387"/>
                </a:lnTo>
                <a:lnTo>
                  <a:pt x="4195187" y="90435"/>
                </a:lnTo>
                <a:lnTo>
                  <a:pt x="4320791" y="165798"/>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16111" y="2026310"/>
            <a:ext cx="510507" cy="1532382"/>
          </a:xfrm>
          <a:custGeom>
            <a:avLst/>
            <a:gdLst>
              <a:gd name="connsiteX0" fmla="*/ 93540 w 510507"/>
              <a:gd name="connsiteY0" fmla="*/ 0 h 1532382"/>
              <a:gd name="connsiteX1" fmla="*/ 93540 w 510507"/>
              <a:gd name="connsiteY1" fmla="*/ 0 h 1532382"/>
              <a:gd name="connsiteX2" fmla="*/ 78910 w 510507"/>
              <a:gd name="connsiteY2" fmla="*/ 226772 h 1532382"/>
              <a:gd name="connsiteX3" fmla="*/ 71595 w 510507"/>
              <a:gd name="connsiteY3" fmla="*/ 248717 h 1532382"/>
              <a:gd name="connsiteX4" fmla="*/ 56964 w 510507"/>
              <a:gd name="connsiteY4" fmla="*/ 270663 h 1532382"/>
              <a:gd name="connsiteX5" fmla="*/ 49649 w 510507"/>
              <a:gd name="connsiteY5" fmla="*/ 292608 h 1532382"/>
              <a:gd name="connsiteX6" fmla="*/ 35019 w 510507"/>
              <a:gd name="connsiteY6" fmla="*/ 314554 h 1532382"/>
              <a:gd name="connsiteX7" fmla="*/ 27703 w 510507"/>
              <a:gd name="connsiteY7" fmla="*/ 343815 h 1532382"/>
              <a:gd name="connsiteX8" fmla="*/ 20388 w 510507"/>
              <a:gd name="connsiteY8" fmla="*/ 365760 h 1532382"/>
              <a:gd name="connsiteX9" fmla="*/ 27703 w 510507"/>
              <a:gd name="connsiteY9" fmla="*/ 555956 h 1532382"/>
              <a:gd name="connsiteX10" fmla="*/ 42334 w 510507"/>
              <a:gd name="connsiteY10" fmla="*/ 651053 h 1532382"/>
              <a:gd name="connsiteX11" fmla="*/ 71595 w 510507"/>
              <a:gd name="connsiteY11" fmla="*/ 811988 h 1532382"/>
              <a:gd name="connsiteX12" fmla="*/ 86225 w 510507"/>
              <a:gd name="connsiteY12" fmla="*/ 833933 h 1532382"/>
              <a:gd name="connsiteX13" fmla="*/ 93540 w 510507"/>
              <a:gd name="connsiteY13" fmla="*/ 855879 h 1532382"/>
              <a:gd name="connsiteX14" fmla="*/ 108171 w 510507"/>
              <a:gd name="connsiteY14" fmla="*/ 870509 h 1532382"/>
              <a:gd name="connsiteX15" fmla="*/ 115486 w 510507"/>
              <a:gd name="connsiteY15" fmla="*/ 892455 h 1532382"/>
              <a:gd name="connsiteX16" fmla="*/ 159377 w 510507"/>
              <a:gd name="connsiteY16" fmla="*/ 907085 h 1532382"/>
              <a:gd name="connsiteX17" fmla="*/ 188638 w 510507"/>
              <a:gd name="connsiteY17" fmla="*/ 943661 h 1532382"/>
              <a:gd name="connsiteX18" fmla="*/ 203268 w 510507"/>
              <a:gd name="connsiteY18" fmla="*/ 1185063 h 1532382"/>
              <a:gd name="connsiteX19" fmla="*/ 210583 w 510507"/>
              <a:gd name="connsiteY19" fmla="*/ 1221639 h 1532382"/>
              <a:gd name="connsiteX20" fmla="*/ 225214 w 510507"/>
              <a:gd name="connsiteY20" fmla="*/ 1250900 h 1532382"/>
              <a:gd name="connsiteX21" fmla="*/ 247159 w 510507"/>
              <a:gd name="connsiteY21" fmla="*/ 1287476 h 1532382"/>
              <a:gd name="connsiteX22" fmla="*/ 254475 w 510507"/>
              <a:gd name="connsiteY22" fmla="*/ 1309421 h 1532382"/>
              <a:gd name="connsiteX23" fmla="*/ 276420 w 510507"/>
              <a:gd name="connsiteY23" fmla="*/ 1316736 h 1532382"/>
              <a:gd name="connsiteX24" fmla="*/ 283735 w 510507"/>
              <a:gd name="connsiteY24" fmla="*/ 1345997 h 1532382"/>
              <a:gd name="connsiteX25" fmla="*/ 320311 w 510507"/>
              <a:gd name="connsiteY25" fmla="*/ 1382573 h 1532382"/>
              <a:gd name="connsiteX26" fmla="*/ 327627 w 510507"/>
              <a:gd name="connsiteY26" fmla="*/ 1404519 h 1532382"/>
              <a:gd name="connsiteX27" fmla="*/ 342257 w 510507"/>
              <a:gd name="connsiteY27" fmla="*/ 1426464 h 1532382"/>
              <a:gd name="connsiteX28" fmla="*/ 349572 w 510507"/>
              <a:gd name="connsiteY28" fmla="*/ 1455725 h 1532382"/>
              <a:gd name="connsiteX29" fmla="*/ 393463 w 510507"/>
              <a:gd name="connsiteY29" fmla="*/ 1499616 h 1532382"/>
              <a:gd name="connsiteX30" fmla="*/ 430039 w 510507"/>
              <a:gd name="connsiteY30" fmla="*/ 1506932 h 1532382"/>
              <a:gd name="connsiteX31" fmla="*/ 510507 w 510507"/>
              <a:gd name="connsiteY31" fmla="*/ 1521562 h 153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0507" h="1532382">
                <a:moveTo>
                  <a:pt x="93540" y="0"/>
                </a:moveTo>
                <a:lnTo>
                  <a:pt x="93540" y="0"/>
                </a:lnTo>
                <a:cubicBezTo>
                  <a:pt x="88663" y="75591"/>
                  <a:pt x="85568" y="151317"/>
                  <a:pt x="78910" y="226772"/>
                </a:cubicBezTo>
                <a:cubicBezTo>
                  <a:pt x="78232" y="234453"/>
                  <a:pt x="75043" y="241820"/>
                  <a:pt x="71595" y="248717"/>
                </a:cubicBezTo>
                <a:cubicBezTo>
                  <a:pt x="67663" y="256581"/>
                  <a:pt x="61841" y="263348"/>
                  <a:pt x="56964" y="270663"/>
                </a:cubicBezTo>
                <a:cubicBezTo>
                  <a:pt x="54526" y="277978"/>
                  <a:pt x="53097" y="285711"/>
                  <a:pt x="49649" y="292608"/>
                </a:cubicBezTo>
                <a:cubicBezTo>
                  <a:pt x="45717" y="300472"/>
                  <a:pt x="38482" y="306473"/>
                  <a:pt x="35019" y="314554"/>
                </a:cubicBezTo>
                <a:cubicBezTo>
                  <a:pt x="31059" y="323795"/>
                  <a:pt x="30465" y="334148"/>
                  <a:pt x="27703" y="343815"/>
                </a:cubicBezTo>
                <a:cubicBezTo>
                  <a:pt x="25585" y="351229"/>
                  <a:pt x="22826" y="358445"/>
                  <a:pt x="20388" y="365760"/>
                </a:cubicBezTo>
                <a:cubicBezTo>
                  <a:pt x="22826" y="429159"/>
                  <a:pt x="22837" y="492697"/>
                  <a:pt x="27703" y="555956"/>
                </a:cubicBezTo>
                <a:cubicBezTo>
                  <a:pt x="30163" y="587934"/>
                  <a:pt x="39515" y="619105"/>
                  <a:pt x="42334" y="651053"/>
                </a:cubicBezTo>
                <a:cubicBezTo>
                  <a:pt x="56767" y="814625"/>
                  <a:pt x="0" y="788121"/>
                  <a:pt x="71595" y="811988"/>
                </a:cubicBezTo>
                <a:cubicBezTo>
                  <a:pt x="76472" y="819303"/>
                  <a:pt x="82293" y="826070"/>
                  <a:pt x="86225" y="833933"/>
                </a:cubicBezTo>
                <a:cubicBezTo>
                  <a:pt x="89673" y="840830"/>
                  <a:pt x="89573" y="849267"/>
                  <a:pt x="93540" y="855879"/>
                </a:cubicBezTo>
                <a:cubicBezTo>
                  <a:pt x="97088" y="861793"/>
                  <a:pt x="103294" y="865632"/>
                  <a:pt x="108171" y="870509"/>
                </a:cubicBezTo>
                <a:cubicBezTo>
                  <a:pt x="110609" y="877824"/>
                  <a:pt x="109211" y="887973"/>
                  <a:pt x="115486" y="892455"/>
                </a:cubicBezTo>
                <a:cubicBezTo>
                  <a:pt x="128035" y="901419"/>
                  <a:pt x="159377" y="907085"/>
                  <a:pt x="159377" y="907085"/>
                </a:cubicBezTo>
                <a:cubicBezTo>
                  <a:pt x="178597" y="919899"/>
                  <a:pt x="186560" y="918720"/>
                  <a:pt x="188638" y="943661"/>
                </a:cubicBezTo>
                <a:cubicBezTo>
                  <a:pt x="195333" y="1023998"/>
                  <a:pt x="196924" y="1104698"/>
                  <a:pt x="203268" y="1185063"/>
                </a:cubicBezTo>
                <a:cubicBezTo>
                  <a:pt x="204247" y="1197458"/>
                  <a:pt x="206651" y="1209844"/>
                  <a:pt x="210583" y="1221639"/>
                </a:cubicBezTo>
                <a:cubicBezTo>
                  <a:pt x="214032" y="1231984"/>
                  <a:pt x="220918" y="1240877"/>
                  <a:pt x="225214" y="1250900"/>
                </a:cubicBezTo>
                <a:cubicBezTo>
                  <a:pt x="239459" y="1284137"/>
                  <a:pt x="222829" y="1263145"/>
                  <a:pt x="247159" y="1287476"/>
                </a:cubicBezTo>
                <a:cubicBezTo>
                  <a:pt x="249598" y="1294791"/>
                  <a:pt x="249023" y="1303969"/>
                  <a:pt x="254475" y="1309421"/>
                </a:cubicBezTo>
                <a:cubicBezTo>
                  <a:pt x="259927" y="1314873"/>
                  <a:pt x="271603" y="1310715"/>
                  <a:pt x="276420" y="1316736"/>
                </a:cubicBezTo>
                <a:cubicBezTo>
                  <a:pt x="282700" y="1324587"/>
                  <a:pt x="278158" y="1337632"/>
                  <a:pt x="283735" y="1345997"/>
                </a:cubicBezTo>
                <a:cubicBezTo>
                  <a:pt x="293299" y="1360343"/>
                  <a:pt x="320311" y="1382573"/>
                  <a:pt x="320311" y="1382573"/>
                </a:cubicBezTo>
                <a:cubicBezTo>
                  <a:pt x="322750" y="1389888"/>
                  <a:pt x="324178" y="1397622"/>
                  <a:pt x="327627" y="1404519"/>
                </a:cubicBezTo>
                <a:cubicBezTo>
                  <a:pt x="331559" y="1412382"/>
                  <a:pt x="338794" y="1418383"/>
                  <a:pt x="342257" y="1426464"/>
                </a:cubicBezTo>
                <a:cubicBezTo>
                  <a:pt x="346217" y="1435705"/>
                  <a:pt x="345612" y="1446484"/>
                  <a:pt x="349572" y="1455725"/>
                </a:cubicBezTo>
                <a:cubicBezTo>
                  <a:pt x="357293" y="1473741"/>
                  <a:pt x="376129" y="1491912"/>
                  <a:pt x="393463" y="1499616"/>
                </a:cubicBezTo>
                <a:cubicBezTo>
                  <a:pt x="404825" y="1504666"/>
                  <a:pt x="417847" y="1504493"/>
                  <a:pt x="430039" y="1506932"/>
                </a:cubicBezTo>
                <a:cubicBezTo>
                  <a:pt x="468216" y="1532382"/>
                  <a:pt x="443193" y="1521562"/>
                  <a:pt x="510507" y="1521562"/>
                </a:cubicBez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1596319" y="351130"/>
            <a:ext cx="980039" cy="416966"/>
          </a:xfrm>
          <a:custGeom>
            <a:avLst/>
            <a:gdLst>
              <a:gd name="connsiteX0" fmla="*/ 13025 w 980039"/>
              <a:gd name="connsiteY0" fmla="*/ 0 h 416966"/>
              <a:gd name="connsiteX1" fmla="*/ 13025 w 980039"/>
              <a:gd name="connsiteY1" fmla="*/ 0 h 416966"/>
              <a:gd name="connsiteX2" fmla="*/ 20340 w 980039"/>
              <a:gd name="connsiteY2" fmla="*/ 146304 h 416966"/>
              <a:gd name="connsiteX3" fmla="*/ 27655 w 980039"/>
              <a:gd name="connsiteY3" fmla="*/ 168249 h 416966"/>
              <a:gd name="connsiteX4" fmla="*/ 86177 w 980039"/>
              <a:gd name="connsiteY4" fmla="*/ 197510 h 416966"/>
              <a:gd name="connsiteX5" fmla="*/ 115438 w 980039"/>
              <a:gd name="connsiteY5" fmla="*/ 212140 h 416966"/>
              <a:gd name="connsiteX6" fmla="*/ 137383 w 980039"/>
              <a:gd name="connsiteY6" fmla="*/ 219456 h 416966"/>
              <a:gd name="connsiteX7" fmla="*/ 188590 w 980039"/>
              <a:gd name="connsiteY7" fmla="*/ 234086 h 416966"/>
              <a:gd name="connsiteX8" fmla="*/ 254427 w 980039"/>
              <a:gd name="connsiteY8" fmla="*/ 241401 h 416966"/>
              <a:gd name="connsiteX9" fmla="*/ 320263 w 980039"/>
              <a:gd name="connsiteY9" fmla="*/ 263347 h 416966"/>
              <a:gd name="connsiteX10" fmla="*/ 342209 w 980039"/>
              <a:gd name="connsiteY10" fmla="*/ 277977 h 416966"/>
              <a:gd name="connsiteX11" fmla="*/ 459252 w 980039"/>
              <a:gd name="connsiteY11" fmla="*/ 270662 h 416966"/>
              <a:gd name="connsiteX12" fmla="*/ 481198 w 980039"/>
              <a:gd name="connsiteY12" fmla="*/ 263347 h 416966"/>
              <a:gd name="connsiteX13" fmla="*/ 568980 w 980039"/>
              <a:gd name="connsiteY13" fmla="*/ 277977 h 416966"/>
              <a:gd name="connsiteX14" fmla="*/ 620187 w 980039"/>
              <a:gd name="connsiteY14" fmla="*/ 285292 h 416966"/>
              <a:gd name="connsiteX15" fmla="*/ 642132 w 980039"/>
              <a:gd name="connsiteY15" fmla="*/ 299923 h 416966"/>
              <a:gd name="connsiteX16" fmla="*/ 759175 w 980039"/>
              <a:gd name="connsiteY16" fmla="*/ 329184 h 416966"/>
              <a:gd name="connsiteX17" fmla="*/ 781121 w 980039"/>
              <a:gd name="connsiteY17" fmla="*/ 336499 h 416966"/>
              <a:gd name="connsiteX18" fmla="*/ 803067 w 980039"/>
              <a:gd name="connsiteY18" fmla="*/ 351129 h 416966"/>
              <a:gd name="connsiteX19" fmla="*/ 861588 w 980039"/>
              <a:gd name="connsiteY19" fmla="*/ 358444 h 416966"/>
              <a:gd name="connsiteX20" fmla="*/ 920110 w 980039"/>
              <a:gd name="connsiteY20" fmla="*/ 380390 h 416966"/>
              <a:gd name="connsiteX21" fmla="*/ 942055 w 980039"/>
              <a:gd name="connsiteY21" fmla="*/ 395020 h 416966"/>
              <a:gd name="connsiteX22" fmla="*/ 978631 w 980039"/>
              <a:gd name="connsiteY22" fmla="*/ 416966 h 4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0039" h="416966">
                <a:moveTo>
                  <a:pt x="13025" y="0"/>
                </a:moveTo>
                <a:lnTo>
                  <a:pt x="13025" y="0"/>
                </a:lnTo>
                <a:cubicBezTo>
                  <a:pt x="4127" y="88986"/>
                  <a:pt x="0" y="58163"/>
                  <a:pt x="20340" y="146304"/>
                </a:cubicBezTo>
                <a:cubicBezTo>
                  <a:pt x="22074" y="153817"/>
                  <a:pt x="23688" y="161637"/>
                  <a:pt x="27655" y="168249"/>
                </a:cubicBezTo>
                <a:cubicBezTo>
                  <a:pt x="41822" y="191859"/>
                  <a:pt x="61164" y="185004"/>
                  <a:pt x="86177" y="197510"/>
                </a:cubicBezTo>
                <a:cubicBezTo>
                  <a:pt x="95931" y="202387"/>
                  <a:pt x="105415" y="207844"/>
                  <a:pt x="115438" y="212140"/>
                </a:cubicBezTo>
                <a:cubicBezTo>
                  <a:pt x="122525" y="215177"/>
                  <a:pt x="129997" y="217240"/>
                  <a:pt x="137383" y="219456"/>
                </a:cubicBezTo>
                <a:cubicBezTo>
                  <a:pt x="154386" y="224557"/>
                  <a:pt x="171142" y="230815"/>
                  <a:pt x="188590" y="234086"/>
                </a:cubicBezTo>
                <a:cubicBezTo>
                  <a:pt x="210293" y="238155"/>
                  <a:pt x="232481" y="238963"/>
                  <a:pt x="254427" y="241401"/>
                </a:cubicBezTo>
                <a:cubicBezTo>
                  <a:pt x="286459" y="273435"/>
                  <a:pt x="249203" y="242030"/>
                  <a:pt x="320263" y="263347"/>
                </a:cubicBezTo>
                <a:cubicBezTo>
                  <a:pt x="328684" y="265873"/>
                  <a:pt x="334894" y="273100"/>
                  <a:pt x="342209" y="277977"/>
                </a:cubicBezTo>
                <a:cubicBezTo>
                  <a:pt x="381223" y="275539"/>
                  <a:pt x="420376" y="274754"/>
                  <a:pt x="459252" y="270662"/>
                </a:cubicBezTo>
                <a:cubicBezTo>
                  <a:pt x="466921" y="269855"/>
                  <a:pt x="473504" y="262834"/>
                  <a:pt x="481198" y="263347"/>
                </a:cubicBezTo>
                <a:cubicBezTo>
                  <a:pt x="510797" y="265320"/>
                  <a:pt x="539679" y="273351"/>
                  <a:pt x="568980" y="277977"/>
                </a:cubicBezTo>
                <a:cubicBezTo>
                  <a:pt x="586011" y="280666"/>
                  <a:pt x="603118" y="282854"/>
                  <a:pt x="620187" y="285292"/>
                </a:cubicBezTo>
                <a:cubicBezTo>
                  <a:pt x="627502" y="290169"/>
                  <a:pt x="634098" y="296352"/>
                  <a:pt x="642132" y="299923"/>
                </a:cubicBezTo>
                <a:cubicBezTo>
                  <a:pt x="682401" y="317821"/>
                  <a:pt x="714781" y="318939"/>
                  <a:pt x="759175" y="329184"/>
                </a:cubicBezTo>
                <a:cubicBezTo>
                  <a:pt x="766689" y="330918"/>
                  <a:pt x="774224" y="333051"/>
                  <a:pt x="781121" y="336499"/>
                </a:cubicBezTo>
                <a:cubicBezTo>
                  <a:pt x="788985" y="340431"/>
                  <a:pt x="794585" y="348816"/>
                  <a:pt x="803067" y="351129"/>
                </a:cubicBezTo>
                <a:cubicBezTo>
                  <a:pt x="822033" y="356301"/>
                  <a:pt x="842081" y="356006"/>
                  <a:pt x="861588" y="358444"/>
                </a:cubicBezTo>
                <a:cubicBezTo>
                  <a:pt x="913054" y="392755"/>
                  <a:pt x="847797" y="353273"/>
                  <a:pt x="920110" y="380390"/>
                </a:cubicBezTo>
                <a:cubicBezTo>
                  <a:pt x="928342" y="383477"/>
                  <a:pt x="934192" y="391088"/>
                  <a:pt x="942055" y="395020"/>
                </a:cubicBezTo>
                <a:cubicBezTo>
                  <a:pt x="980039" y="414012"/>
                  <a:pt x="950056" y="388391"/>
                  <a:pt x="978631" y="416966"/>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377492" y="0"/>
            <a:ext cx="1905000" cy="461665"/>
          </a:xfrm>
          <a:prstGeom prst="rect">
            <a:avLst/>
          </a:prstGeom>
          <a:solidFill>
            <a:srgbClr val="FFFF00"/>
          </a:solidFill>
        </p:spPr>
        <p:txBody>
          <a:bodyPr wrap="square" rtlCol="0">
            <a:spAutoFit/>
          </a:bodyPr>
          <a:lstStyle/>
          <a:p>
            <a:r>
              <a:rPr lang="en-US" sz="2400" b="1" dirty="0" smtClean="0"/>
              <a:t>Maria’s River</a:t>
            </a:r>
            <a:endParaRPr lang="en-US" sz="2400" b="1" dirty="0"/>
          </a:p>
        </p:txBody>
      </p:sp>
      <p:sp>
        <p:nvSpPr>
          <p:cNvPr id="56" name="TextBox 55"/>
          <p:cNvSpPr txBox="1"/>
          <p:nvPr/>
        </p:nvSpPr>
        <p:spPr>
          <a:xfrm>
            <a:off x="3409121" y="1295400"/>
            <a:ext cx="2057399" cy="461665"/>
          </a:xfrm>
          <a:prstGeom prst="rect">
            <a:avLst/>
          </a:prstGeom>
          <a:solidFill>
            <a:srgbClr val="FFFF00"/>
          </a:solidFill>
        </p:spPr>
        <p:txBody>
          <a:bodyPr wrap="square" rtlCol="0">
            <a:spAutoFit/>
          </a:bodyPr>
          <a:lstStyle/>
          <a:p>
            <a:r>
              <a:rPr lang="en-US" sz="2400" b="1" dirty="0" smtClean="0"/>
              <a:t>Missouri River</a:t>
            </a:r>
            <a:endParaRPr lang="en-US" sz="2400" b="1" dirty="0"/>
          </a:p>
        </p:txBody>
      </p:sp>
      <p:sp>
        <p:nvSpPr>
          <p:cNvPr id="57" name="TextBox 56"/>
          <p:cNvSpPr txBox="1"/>
          <p:nvPr/>
        </p:nvSpPr>
        <p:spPr>
          <a:xfrm>
            <a:off x="1965863" y="3096465"/>
            <a:ext cx="2442977" cy="461665"/>
          </a:xfrm>
          <a:prstGeom prst="rect">
            <a:avLst/>
          </a:prstGeom>
          <a:solidFill>
            <a:srgbClr val="FFFF00"/>
          </a:solidFill>
        </p:spPr>
        <p:txBody>
          <a:bodyPr wrap="square" rtlCol="0">
            <a:spAutoFit/>
          </a:bodyPr>
          <a:lstStyle/>
          <a:p>
            <a:r>
              <a:rPr lang="en-US" sz="2400" b="1" dirty="0" smtClean="0"/>
              <a:t>Yellowstone River</a:t>
            </a:r>
            <a:endParaRPr lang="en-US" sz="2400" b="1" dirty="0"/>
          </a:p>
        </p:txBody>
      </p:sp>
      <p:sp>
        <p:nvSpPr>
          <p:cNvPr id="33" name="TextBox 32"/>
          <p:cNvSpPr txBox="1"/>
          <p:nvPr/>
        </p:nvSpPr>
        <p:spPr>
          <a:xfrm>
            <a:off x="0" y="4419600"/>
            <a:ext cx="9144000" cy="2139047"/>
          </a:xfrm>
          <a:prstGeom prst="rect">
            <a:avLst/>
          </a:prstGeom>
          <a:noFill/>
          <a:effectLst/>
        </p:spPr>
        <p:txBody>
          <a:bodyPr wrap="square" rtlCol="0">
            <a:spAutoFit/>
          </a:bodyPr>
          <a:lstStyle/>
          <a:p>
            <a:pPr marL="168275" indent="-168275">
              <a:spcAft>
                <a:spcPts val="600"/>
              </a:spcAft>
              <a:buFont typeface="Arial" pitchFamily="34" charset="0"/>
              <a:buChar char="•"/>
            </a:pPr>
            <a:r>
              <a:rPr lang="en-US" sz="3200" b="1" dirty="0" smtClean="0"/>
              <a:t>It takes </a:t>
            </a:r>
            <a:r>
              <a:rPr lang="en-US" sz="3200" b="1" dirty="0" smtClean="0">
                <a:ln>
                  <a:solidFill>
                    <a:schemeClr val="tx1"/>
                  </a:solidFill>
                </a:ln>
                <a:solidFill>
                  <a:srgbClr val="FF0000"/>
                </a:solidFill>
                <a:effectLst>
                  <a:outerShdw dist="50800" dir="5400000" algn="ctr" rotWithShape="0">
                    <a:schemeClr val="tx1"/>
                  </a:outerShdw>
                </a:effectLst>
              </a:rPr>
              <a:t>11 days for Lewis to be able to walk again</a:t>
            </a:r>
            <a:r>
              <a:rPr lang="en-US" sz="3200" b="1" dirty="0" smtClean="0"/>
              <a:t>!</a:t>
            </a:r>
          </a:p>
          <a:p>
            <a:pPr marL="168275" indent="-168275">
              <a:spcAft>
                <a:spcPts val="600"/>
              </a:spcAft>
              <a:buFont typeface="Arial" pitchFamily="34" charset="0"/>
              <a:buChar char="•"/>
            </a:pPr>
            <a:r>
              <a:rPr lang="en-US" sz="3200" b="1" dirty="0" smtClean="0"/>
              <a:t>Aug 12- </a:t>
            </a:r>
            <a:r>
              <a:rPr lang="en-US" sz="3200" b="1" dirty="0" err="1" smtClean="0">
                <a:ln>
                  <a:solidFill>
                    <a:schemeClr val="tx1"/>
                  </a:solidFill>
                </a:ln>
                <a:solidFill>
                  <a:srgbClr val="FF0000"/>
                </a:solidFill>
                <a:effectLst>
                  <a:outerShdw dist="50800" dir="5400000" algn="ctr" rotWithShape="0">
                    <a:schemeClr val="tx1"/>
                  </a:outerShdw>
                </a:effectLst>
              </a:rPr>
              <a:t>Colter</a:t>
            </a:r>
            <a:r>
              <a:rPr lang="en-US" sz="3200" b="1" dirty="0" smtClean="0">
                <a:ln>
                  <a:solidFill>
                    <a:schemeClr val="tx1"/>
                  </a:solidFill>
                </a:ln>
                <a:solidFill>
                  <a:srgbClr val="FF0000"/>
                </a:solidFill>
                <a:effectLst>
                  <a:outerShdw dist="50800" dir="5400000" algn="ctr" rotWithShape="0">
                    <a:schemeClr val="tx1"/>
                  </a:outerShdw>
                </a:effectLst>
              </a:rPr>
              <a:t> &amp; Collins catch up;</a:t>
            </a:r>
            <a:r>
              <a:rPr lang="en-US" sz="3200" b="1" dirty="0" smtClean="0"/>
              <a:t> </a:t>
            </a:r>
            <a:r>
              <a:rPr lang="en-US" sz="3200" b="1" dirty="0" smtClean="0">
                <a:ln>
                  <a:solidFill>
                    <a:schemeClr val="tx1"/>
                  </a:solidFill>
                </a:ln>
                <a:solidFill>
                  <a:srgbClr val="FF0000"/>
                </a:solidFill>
                <a:effectLst>
                  <a:outerShdw dist="50800" dir="5400000" algn="ctr" rotWithShape="0">
                    <a:schemeClr val="tx1"/>
                  </a:outerShdw>
                </a:effectLst>
              </a:rPr>
              <a:t>we all catch up with Captain Clark </a:t>
            </a:r>
            <a:r>
              <a:rPr lang="en-US" sz="3200" b="1" dirty="0" smtClean="0"/>
              <a:t>(~70 miles down river</a:t>
            </a:r>
            <a:r>
              <a:rPr lang="en-US" sz="3200" b="1" dirty="0" smtClean="0">
                <a:effectLst>
                  <a:outerShdw blurRad="38100" dist="38100" dir="2700000" algn="tl" rotWithShape="0">
                    <a:srgbClr val="000000">
                      <a:alpha val="43137"/>
                    </a:srgbClr>
                  </a:outerShdw>
                </a:effectLst>
              </a:rPr>
              <a:t> </a:t>
            </a:r>
            <a:r>
              <a:rPr lang="en-US" sz="3200" b="1" dirty="0" smtClean="0"/>
              <a:t>from the mouth of the Yellowstone)</a:t>
            </a:r>
            <a:endParaRPr lang="en-US" sz="3200" b="1" dirty="0" smtClean="0">
              <a:ln>
                <a:solidFill>
                  <a:schemeClr val="tx1"/>
                </a:solidFill>
              </a:ln>
              <a:effectLst>
                <a:outerShdw dist="50800" dir="5400000" algn="ctr" rotWithShape="0">
                  <a:schemeClr val="tx1"/>
                </a:outerShdw>
              </a:effectLst>
            </a:endParaRPr>
          </a:p>
        </p:txBody>
      </p:sp>
      <p:sp>
        <p:nvSpPr>
          <p:cNvPr id="29" name="Freeform 28"/>
          <p:cNvSpPr/>
          <p:nvPr/>
        </p:nvSpPr>
        <p:spPr>
          <a:xfrm>
            <a:off x="7010400" y="609600"/>
            <a:ext cx="838200" cy="152400"/>
          </a:xfrm>
          <a:custGeom>
            <a:avLst/>
            <a:gdLst>
              <a:gd name="connsiteX0" fmla="*/ 0 w 694267"/>
              <a:gd name="connsiteY0" fmla="*/ 155223 h 155223"/>
              <a:gd name="connsiteX1" fmla="*/ 135467 w 694267"/>
              <a:gd name="connsiteY1" fmla="*/ 36690 h 155223"/>
              <a:gd name="connsiteX2" fmla="*/ 237067 w 694267"/>
              <a:gd name="connsiteY2" fmla="*/ 70556 h 155223"/>
              <a:gd name="connsiteX3" fmla="*/ 237067 w 694267"/>
              <a:gd name="connsiteY3" fmla="*/ 121356 h 155223"/>
              <a:gd name="connsiteX4" fmla="*/ 389467 w 694267"/>
              <a:gd name="connsiteY4" fmla="*/ 138290 h 155223"/>
              <a:gd name="connsiteX5" fmla="*/ 457200 w 694267"/>
              <a:gd name="connsiteY5" fmla="*/ 19756 h 155223"/>
              <a:gd name="connsiteX6" fmla="*/ 694267 w 694267"/>
              <a:gd name="connsiteY6" fmla="*/ 19756 h 15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4267" h="155223">
                <a:moveTo>
                  <a:pt x="0" y="155223"/>
                </a:moveTo>
                <a:cubicBezTo>
                  <a:pt x="47978" y="103012"/>
                  <a:pt x="95956" y="50801"/>
                  <a:pt x="135467" y="36690"/>
                </a:cubicBezTo>
                <a:cubicBezTo>
                  <a:pt x="174978" y="22579"/>
                  <a:pt x="220134" y="56445"/>
                  <a:pt x="237067" y="70556"/>
                </a:cubicBezTo>
                <a:cubicBezTo>
                  <a:pt x="254000" y="84667"/>
                  <a:pt x="211667" y="110067"/>
                  <a:pt x="237067" y="121356"/>
                </a:cubicBezTo>
                <a:cubicBezTo>
                  <a:pt x="262467" y="132645"/>
                  <a:pt x="352778" y="155223"/>
                  <a:pt x="389467" y="138290"/>
                </a:cubicBezTo>
                <a:cubicBezTo>
                  <a:pt x="426156" y="121357"/>
                  <a:pt x="406400" y="39512"/>
                  <a:pt x="457200" y="19756"/>
                </a:cubicBezTo>
                <a:cubicBezTo>
                  <a:pt x="508000" y="0"/>
                  <a:pt x="694267" y="19756"/>
                  <a:pt x="694267" y="19756"/>
                </a:cubicBezTo>
              </a:path>
            </a:pathLst>
          </a:cu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left)">
                                      <p:cBhvr>
                                        <p:cTn id="7" dur="10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Effect transition="in" filter="wipe(left)">
                                      <p:cBhvr>
                                        <p:cTn id="12" dur="1000"/>
                                        <p:tgtEl>
                                          <p:spTgt spid="3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0"/>
            <a:ext cx="9144000" cy="4293704"/>
            <a:chOff x="776749" y="357809"/>
            <a:chExt cx="9144000" cy="4293704"/>
          </a:xfrm>
        </p:grpSpPr>
        <p:pic>
          <p:nvPicPr>
            <p:cNvPr id="24" name="Picture 2" descr="Image map with same links provided elsewhere on this page"/>
            <p:cNvPicPr>
              <a:picLocks noChangeAspect="1" noChangeArrowheads="1"/>
            </p:cNvPicPr>
            <p:nvPr/>
          </p:nvPicPr>
          <p:blipFill>
            <a:blip r:embed="rId3" cstate="print"/>
            <a:srcRect t="6020" r="-2008"/>
            <a:stretch>
              <a:fillRect/>
            </a:stretch>
          </p:blipFill>
          <p:spPr bwMode="auto">
            <a:xfrm>
              <a:off x="5256965" y="357810"/>
              <a:ext cx="4663784" cy="2763078"/>
            </a:xfrm>
            <a:prstGeom prst="rect">
              <a:avLst/>
            </a:prstGeom>
            <a:noFill/>
          </p:spPr>
        </p:pic>
        <p:pic>
          <p:nvPicPr>
            <p:cNvPr id="25" name="Picture 4" descr="Image map with same links provided elsewhere on this page"/>
            <p:cNvPicPr>
              <a:picLocks noChangeAspect="1" noChangeArrowheads="1"/>
            </p:cNvPicPr>
            <p:nvPr/>
          </p:nvPicPr>
          <p:blipFill>
            <a:blip r:embed="rId4" cstate="print"/>
            <a:srcRect t="2560" b="498"/>
            <a:stretch>
              <a:fillRect/>
            </a:stretch>
          </p:blipFill>
          <p:spPr bwMode="auto">
            <a:xfrm>
              <a:off x="776749" y="357809"/>
              <a:ext cx="4572000" cy="4293704"/>
            </a:xfrm>
            <a:prstGeom prst="rect">
              <a:avLst/>
            </a:prstGeom>
            <a:noFill/>
          </p:spPr>
        </p:pic>
      </p:grpSp>
      <p:sp>
        <p:nvSpPr>
          <p:cNvPr id="36" name="Rectangle 35"/>
          <p:cNvSpPr/>
          <p:nvPr/>
        </p:nvSpPr>
        <p:spPr>
          <a:xfrm>
            <a:off x="7399676" y="6858000"/>
            <a:ext cx="1846531" cy="523220"/>
          </a:xfrm>
          <a:prstGeom prst="rect">
            <a:avLst/>
          </a:prstGeom>
        </p:spPr>
        <p:txBody>
          <a:bodyPr wrap="none">
            <a:spAutoFit/>
          </a:bodyPr>
          <a:lstStyle/>
          <a:p>
            <a:pPr marL="225425" indent="-225425">
              <a:spcAft>
                <a:spcPts val="600"/>
              </a:spcAft>
              <a:buFont typeface="Arial" pitchFamily="34" charset="0"/>
              <a:buChar char="•"/>
            </a:pPr>
            <a:r>
              <a:rPr lang="en-US" sz="2800" b="1" dirty="0" smtClean="0"/>
              <a:t>black </a:t>
            </a:r>
            <a:r>
              <a:rPr lang="en-US" sz="2800" b="1" dirty="0" smtClean="0">
                <a:ln>
                  <a:solidFill>
                    <a:schemeClr val="tx1"/>
                  </a:solidFill>
                </a:ln>
                <a:solidFill>
                  <a:srgbClr val="FF0000"/>
                </a:solidFill>
                <a:effectLst>
                  <a:outerShdw dist="50800" dir="5400000" algn="ctr" rotWithShape="0">
                    <a:schemeClr val="tx1"/>
                  </a:outerShdw>
                </a:effectLst>
              </a:rPr>
              <a:t>Red</a:t>
            </a:r>
          </a:p>
        </p:txBody>
      </p:sp>
      <p:sp>
        <p:nvSpPr>
          <p:cNvPr id="21" name="TextBox 20"/>
          <p:cNvSpPr txBox="1">
            <a:spLocks noChangeArrowheads="1"/>
          </p:cNvSpPr>
          <p:nvPr/>
        </p:nvSpPr>
        <p:spPr bwMode="auto">
          <a:xfrm>
            <a:off x="4949686" y="3381765"/>
            <a:ext cx="3548270"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Aug 12</a:t>
            </a:r>
          </a:p>
        </p:txBody>
      </p:sp>
      <p:sp>
        <p:nvSpPr>
          <p:cNvPr id="20" name="TextBox 3"/>
          <p:cNvSpPr txBox="1">
            <a:spLocks noChangeArrowheads="1"/>
          </p:cNvSpPr>
          <p:nvPr/>
        </p:nvSpPr>
        <p:spPr bwMode="auto">
          <a:xfrm>
            <a:off x="4581940" y="2753138"/>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Reconnoiter Mission</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3" name="Group 9"/>
          <p:cNvGrpSpPr/>
          <p:nvPr/>
        </p:nvGrpSpPr>
        <p:grpSpPr>
          <a:xfrm>
            <a:off x="633784" y="3422503"/>
            <a:ext cx="3429000" cy="737175"/>
            <a:chOff x="-533400" y="2885182"/>
            <a:chExt cx="3429000" cy="737175"/>
          </a:xfrm>
        </p:grpSpPr>
        <p:sp>
          <p:nvSpPr>
            <p:cNvPr id="37" name="TextBox 36"/>
            <p:cNvSpPr txBox="1"/>
            <p:nvPr/>
          </p:nvSpPr>
          <p:spPr>
            <a:xfrm>
              <a:off x="-76200" y="3037582"/>
              <a:ext cx="2971800" cy="584775"/>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Camp Fortunate</a:t>
              </a:r>
            </a:p>
          </p:txBody>
        </p:sp>
        <p:sp>
          <p:nvSpPr>
            <p:cNvPr id="38" name="5-Point Star 37"/>
            <p:cNvSpPr/>
            <p:nvPr/>
          </p:nvSpPr>
          <p:spPr>
            <a:xfrm>
              <a:off x="-533400" y="2885182"/>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40"/>
          <p:cNvSpPr/>
          <p:nvPr/>
        </p:nvSpPr>
        <p:spPr>
          <a:xfrm>
            <a:off x="1611630" y="339010"/>
            <a:ext cx="1112520" cy="506810"/>
          </a:xfrm>
          <a:custGeom>
            <a:avLst/>
            <a:gdLst>
              <a:gd name="connsiteX0" fmla="*/ 1112520 w 1112520"/>
              <a:gd name="connsiteY0" fmla="*/ 506810 h 506810"/>
              <a:gd name="connsiteX1" fmla="*/ 1112520 w 1112520"/>
              <a:gd name="connsiteY1" fmla="*/ 506810 h 506810"/>
              <a:gd name="connsiteX2" fmla="*/ 1082040 w 1112520"/>
              <a:gd name="connsiteY2" fmla="*/ 483950 h 506810"/>
              <a:gd name="connsiteX3" fmla="*/ 1062990 w 1112520"/>
              <a:gd name="connsiteY3" fmla="*/ 468710 h 506810"/>
              <a:gd name="connsiteX4" fmla="*/ 1055370 w 1112520"/>
              <a:gd name="connsiteY4" fmla="*/ 457280 h 506810"/>
              <a:gd name="connsiteX5" fmla="*/ 1032510 w 1112520"/>
              <a:gd name="connsiteY5" fmla="*/ 445850 h 506810"/>
              <a:gd name="connsiteX6" fmla="*/ 1036320 w 1112520"/>
              <a:gd name="connsiteY6" fmla="*/ 335360 h 506810"/>
              <a:gd name="connsiteX7" fmla="*/ 1040130 w 1112520"/>
              <a:gd name="connsiteY7" fmla="*/ 323930 h 506810"/>
              <a:gd name="connsiteX8" fmla="*/ 1047750 w 1112520"/>
              <a:gd name="connsiteY8" fmla="*/ 312500 h 506810"/>
              <a:gd name="connsiteX9" fmla="*/ 1051560 w 1112520"/>
              <a:gd name="connsiteY9" fmla="*/ 297260 h 506810"/>
              <a:gd name="connsiteX10" fmla="*/ 1059180 w 1112520"/>
              <a:gd name="connsiteY10" fmla="*/ 285830 h 506810"/>
              <a:gd name="connsiteX11" fmla="*/ 1062990 w 1112520"/>
              <a:gd name="connsiteY11" fmla="*/ 266780 h 506810"/>
              <a:gd name="connsiteX12" fmla="*/ 1055370 w 1112520"/>
              <a:gd name="connsiteY12" fmla="*/ 240110 h 506810"/>
              <a:gd name="connsiteX13" fmla="*/ 1051560 w 1112520"/>
              <a:gd name="connsiteY13" fmla="*/ 228680 h 506810"/>
              <a:gd name="connsiteX14" fmla="*/ 1040130 w 1112520"/>
              <a:gd name="connsiteY14" fmla="*/ 224870 h 506810"/>
              <a:gd name="connsiteX15" fmla="*/ 1021080 w 1112520"/>
              <a:gd name="connsiteY15" fmla="*/ 205820 h 506810"/>
              <a:gd name="connsiteX16" fmla="*/ 990600 w 1112520"/>
              <a:gd name="connsiteY16" fmla="*/ 213440 h 506810"/>
              <a:gd name="connsiteX17" fmla="*/ 933450 w 1112520"/>
              <a:gd name="connsiteY17" fmla="*/ 224870 h 506810"/>
              <a:gd name="connsiteX18" fmla="*/ 922020 w 1112520"/>
              <a:gd name="connsiteY18" fmla="*/ 217250 h 506810"/>
              <a:gd name="connsiteX19" fmla="*/ 910590 w 1112520"/>
              <a:gd name="connsiteY19" fmla="*/ 194390 h 506810"/>
              <a:gd name="connsiteX20" fmla="*/ 895350 w 1112520"/>
              <a:gd name="connsiteY20" fmla="*/ 190580 h 506810"/>
              <a:gd name="connsiteX21" fmla="*/ 826770 w 1112520"/>
              <a:gd name="connsiteY21" fmla="*/ 198200 h 506810"/>
              <a:gd name="connsiteX22" fmla="*/ 815340 w 1112520"/>
              <a:gd name="connsiteY22" fmla="*/ 202010 h 506810"/>
              <a:gd name="connsiteX23" fmla="*/ 781050 w 1112520"/>
              <a:gd name="connsiteY23" fmla="*/ 190580 h 506810"/>
              <a:gd name="connsiteX24" fmla="*/ 762000 w 1112520"/>
              <a:gd name="connsiteY24" fmla="*/ 175340 h 506810"/>
              <a:gd name="connsiteX25" fmla="*/ 750570 w 1112520"/>
              <a:gd name="connsiteY25" fmla="*/ 152480 h 506810"/>
              <a:gd name="connsiteX26" fmla="*/ 727710 w 1112520"/>
              <a:gd name="connsiteY26" fmla="*/ 141050 h 506810"/>
              <a:gd name="connsiteX27" fmla="*/ 716280 w 1112520"/>
              <a:gd name="connsiteY27" fmla="*/ 133430 h 506810"/>
              <a:gd name="connsiteX28" fmla="*/ 681990 w 1112520"/>
              <a:gd name="connsiteY28" fmla="*/ 144860 h 506810"/>
              <a:gd name="connsiteX29" fmla="*/ 666750 w 1112520"/>
              <a:gd name="connsiteY29" fmla="*/ 118190 h 506810"/>
              <a:gd name="connsiteX30" fmla="*/ 575310 w 1112520"/>
              <a:gd name="connsiteY30" fmla="*/ 125810 h 506810"/>
              <a:gd name="connsiteX31" fmla="*/ 434340 w 1112520"/>
              <a:gd name="connsiteY31" fmla="*/ 118190 h 506810"/>
              <a:gd name="connsiteX32" fmla="*/ 415290 w 1112520"/>
              <a:gd name="connsiteY32" fmla="*/ 102950 h 506810"/>
              <a:gd name="connsiteX33" fmla="*/ 369570 w 1112520"/>
              <a:gd name="connsiteY33" fmla="*/ 95330 h 506810"/>
              <a:gd name="connsiteX34" fmla="*/ 316230 w 1112520"/>
              <a:gd name="connsiteY34" fmla="*/ 87710 h 506810"/>
              <a:gd name="connsiteX35" fmla="*/ 304800 w 1112520"/>
              <a:gd name="connsiteY35" fmla="*/ 83900 h 506810"/>
              <a:gd name="connsiteX36" fmla="*/ 281940 w 1112520"/>
              <a:gd name="connsiteY36" fmla="*/ 80090 h 506810"/>
              <a:gd name="connsiteX37" fmla="*/ 243840 w 1112520"/>
              <a:gd name="connsiteY37" fmla="*/ 61040 h 506810"/>
              <a:gd name="connsiteX38" fmla="*/ 209550 w 1112520"/>
              <a:gd name="connsiteY38" fmla="*/ 49610 h 506810"/>
              <a:gd name="connsiteX39" fmla="*/ 152400 w 1112520"/>
              <a:gd name="connsiteY39" fmla="*/ 41990 h 506810"/>
              <a:gd name="connsiteX40" fmla="*/ 148590 w 1112520"/>
              <a:gd name="connsiteY40" fmla="*/ 22940 h 506810"/>
              <a:gd name="connsiteX41" fmla="*/ 87630 w 1112520"/>
              <a:gd name="connsiteY41" fmla="*/ 19130 h 506810"/>
              <a:gd name="connsiteX42" fmla="*/ 60960 w 1112520"/>
              <a:gd name="connsiteY42" fmla="*/ 7700 h 506810"/>
              <a:gd name="connsiteX43" fmla="*/ 49530 w 1112520"/>
              <a:gd name="connsiteY43" fmla="*/ 80 h 506810"/>
              <a:gd name="connsiteX44" fmla="*/ 0 w 1112520"/>
              <a:gd name="connsiteY44" fmla="*/ 3890 h 50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2520" h="506810">
                <a:moveTo>
                  <a:pt x="1112520" y="506810"/>
                </a:moveTo>
                <a:lnTo>
                  <a:pt x="1112520" y="506810"/>
                </a:lnTo>
                <a:cubicBezTo>
                  <a:pt x="1102360" y="499190"/>
                  <a:pt x="1091480" y="492446"/>
                  <a:pt x="1082040" y="483950"/>
                </a:cubicBezTo>
                <a:cubicBezTo>
                  <a:pt x="1061765" y="465703"/>
                  <a:pt x="1087909" y="477016"/>
                  <a:pt x="1062990" y="468710"/>
                </a:cubicBezTo>
                <a:cubicBezTo>
                  <a:pt x="1060450" y="464900"/>
                  <a:pt x="1058608" y="460518"/>
                  <a:pt x="1055370" y="457280"/>
                </a:cubicBezTo>
                <a:cubicBezTo>
                  <a:pt x="1047984" y="449894"/>
                  <a:pt x="1041806" y="448949"/>
                  <a:pt x="1032510" y="445850"/>
                </a:cubicBezTo>
                <a:cubicBezTo>
                  <a:pt x="1033780" y="409020"/>
                  <a:pt x="1034021" y="372140"/>
                  <a:pt x="1036320" y="335360"/>
                </a:cubicBezTo>
                <a:cubicBezTo>
                  <a:pt x="1036571" y="331352"/>
                  <a:pt x="1038334" y="327522"/>
                  <a:pt x="1040130" y="323930"/>
                </a:cubicBezTo>
                <a:cubicBezTo>
                  <a:pt x="1042178" y="319834"/>
                  <a:pt x="1045210" y="316310"/>
                  <a:pt x="1047750" y="312500"/>
                </a:cubicBezTo>
                <a:cubicBezTo>
                  <a:pt x="1049020" y="307420"/>
                  <a:pt x="1049497" y="302073"/>
                  <a:pt x="1051560" y="297260"/>
                </a:cubicBezTo>
                <a:cubicBezTo>
                  <a:pt x="1053364" y="293051"/>
                  <a:pt x="1057572" y="290117"/>
                  <a:pt x="1059180" y="285830"/>
                </a:cubicBezTo>
                <a:cubicBezTo>
                  <a:pt x="1061454" y="279767"/>
                  <a:pt x="1061720" y="273130"/>
                  <a:pt x="1062990" y="266780"/>
                </a:cubicBezTo>
                <a:cubicBezTo>
                  <a:pt x="1060450" y="257890"/>
                  <a:pt x="1058027" y="248966"/>
                  <a:pt x="1055370" y="240110"/>
                </a:cubicBezTo>
                <a:cubicBezTo>
                  <a:pt x="1054216" y="236263"/>
                  <a:pt x="1054400" y="231520"/>
                  <a:pt x="1051560" y="228680"/>
                </a:cubicBezTo>
                <a:cubicBezTo>
                  <a:pt x="1048720" y="225840"/>
                  <a:pt x="1043940" y="226140"/>
                  <a:pt x="1040130" y="224870"/>
                </a:cubicBezTo>
                <a:cubicBezTo>
                  <a:pt x="1035974" y="218635"/>
                  <a:pt x="1030316" y="206975"/>
                  <a:pt x="1021080" y="205820"/>
                </a:cubicBezTo>
                <a:cubicBezTo>
                  <a:pt x="1010170" y="204456"/>
                  <a:pt x="1000683" y="211279"/>
                  <a:pt x="990600" y="213440"/>
                </a:cubicBezTo>
                <a:cubicBezTo>
                  <a:pt x="900755" y="232693"/>
                  <a:pt x="978243" y="213672"/>
                  <a:pt x="933450" y="224870"/>
                </a:cubicBezTo>
                <a:cubicBezTo>
                  <a:pt x="929640" y="222330"/>
                  <a:pt x="924881" y="220826"/>
                  <a:pt x="922020" y="217250"/>
                </a:cubicBezTo>
                <a:cubicBezTo>
                  <a:pt x="913327" y="206383"/>
                  <a:pt x="924355" y="203567"/>
                  <a:pt x="910590" y="194390"/>
                </a:cubicBezTo>
                <a:cubicBezTo>
                  <a:pt x="906233" y="191485"/>
                  <a:pt x="900430" y="191850"/>
                  <a:pt x="895350" y="190580"/>
                </a:cubicBezTo>
                <a:cubicBezTo>
                  <a:pt x="872490" y="193120"/>
                  <a:pt x="849540" y="194947"/>
                  <a:pt x="826770" y="198200"/>
                </a:cubicBezTo>
                <a:cubicBezTo>
                  <a:pt x="822794" y="198768"/>
                  <a:pt x="819301" y="202670"/>
                  <a:pt x="815340" y="202010"/>
                </a:cubicBezTo>
                <a:cubicBezTo>
                  <a:pt x="803456" y="200029"/>
                  <a:pt x="781050" y="190580"/>
                  <a:pt x="781050" y="190580"/>
                </a:cubicBezTo>
                <a:cubicBezTo>
                  <a:pt x="759212" y="157823"/>
                  <a:pt x="788290" y="196372"/>
                  <a:pt x="762000" y="175340"/>
                </a:cubicBezTo>
                <a:cubicBezTo>
                  <a:pt x="744157" y="161065"/>
                  <a:pt x="762841" y="167818"/>
                  <a:pt x="750570" y="152480"/>
                </a:cubicBezTo>
                <a:cubicBezTo>
                  <a:pt x="743291" y="143381"/>
                  <a:pt x="736913" y="145651"/>
                  <a:pt x="727710" y="141050"/>
                </a:cubicBezTo>
                <a:cubicBezTo>
                  <a:pt x="723614" y="139002"/>
                  <a:pt x="720090" y="135970"/>
                  <a:pt x="716280" y="133430"/>
                </a:cubicBezTo>
                <a:cubicBezTo>
                  <a:pt x="690078" y="150898"/>
                  <a:pt x="702108" y="151566"/>
                  <a:pt x="681990" y="144860"/>
                </a:cubicBezTo>
                <a:cubicBezTo>
                  <a:pt x="679738" y="138104"/>
                  <a:pt x="674951" y="119728"/>
                  <a:pt x="666750" y="118190"/>
                </a:cubicBezTo>
                <a:cubicBezTo>
                  <a:pt x="663559" y="117592"/>
                  <a:pt x="582607" y="125147"/>
                  <a:pt x="575310" y="125810"/>
                </a:cubicBezTo>
                <a:cubicBezTo>
                  <a:pt x="528320" y="123270"/>
                  <a:pt x="481267" y="121710"/>
                  <a:pt x="434340" y="118190"/>
                </a:cubicBezTo>
                <a:cubicBezTo>
                  <a:pt x="398023" y="115466"/>
                  <a:pt x="448560" y="114832"/>
                  <a:pt x="415290" y="102950"/>
                </a:cubicBezTo>
                <a:cubicBezTo>
                  <a:pt x="400740" y="97754"/>
                  <a:pt x="384810" y="97870"/>
                  <a:pt x="369570" y="95330"/>
                </a:cubicBezTo>
                <a:cubicBezTo>
                  <a:pt x="346570" y="72330"/>
                  <a:pt x="367804" y="87710"/>
                  <a:pt x="316230" y="87710"/>
                </a:cubicBezTo>
                <a:cubicBezTo>
                  <a:pt x="312214" y="87710"/>
                  <a:pt x="308720" y="84771"/>
                  <a:pt x="304800" y="83900"/>
                </a:cubicBezTo>
                <a:cubicBezTo>
                  <a:pt x="297259" y="82224"/>
                  <a:pt x="289560" y="81360"/>
                  <a:pt x="281940" y="80090"/>
                </a:cubicBezTo>
                <a:cubicBezTo>
                  <a:pt x="267952" y="59108"/>
                  <a:pt x="280040" y="71687"/>
                  <a:pt x="243840" y="61040"/>
                </a:cubicBezTo>
                <a:cubicBezTo>
                  <a:pt x="232281" y="57640"/>
                  <a:pt x="209550" y="49610"/>
                  <a:pt x="209550" y="49610"/>
                </a:cubicBezTo>
                <a:cubicBezTo>
                  <a:pt x="181296" y="51783"/>
                  <a:pt x="162059" y="67747"/>
                  <a:pt x="152400" y="41990"/>
                </a:cubicBezTo>
                <a:cubicBezTo>
                  <a:pt x="150126" y="35927"/>
                  <a:pt x="154697" y="25095"/>
                  <a:pt x="148590" y="22940"/>
                </a:cubicBezTo>
                <a:cubicBezTo>
                  <a:pt x="129391" y="16164"/>
                  <a:pt x="107950" y="20400"/>
                  <a:pt x="87630" y="19130"/>
                </a:cubicBezTo>
                <a:cubicBezTo>
                  <a:pt x="58934" y="0"/>
                  <a:pt x="95404" y="22462"/>
                  <a:pt x="60960" y="7700"/>
                </a:cubicBezTo>
                <a:cubicBezTo>
                  <a:pt x="56751" y="5896"/>
                  <a:pt x="53340" y="2620"/>
                  <a:pt x="49530" y="80"/>
                </a:cubicBezTo>
                <a:cubicBezTo>
                  <a:pt x="12749" y="4678"/>
                  <a:pt x="29289" y="3890"/>
                  <a:pt x="0" y="389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469654" y="1095857"/>
            <a:ext cx="1746966" cy="747175"/>
          </a:xfrm>
          <a:custGeom>
            <a:avLst/>
            <a:gdLst>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43785 w 1739851"/>
              <a:gd name="connsiteY88" fmla="*/ 106739 h 747175"/>
              <a:gd name="connsiteX89" fmla="*/ 1679365 w 1739851"/>
              <a:gd name="connsiteY89" fmla="*/ 113855 h 747175"/>
              <a:gd name="connsiteX90" fmla="*/ 1690039 w 1739851"/>
              <a:gd name="connsiteY90" fmla="*/ 120971 h 747175"/>
              <a:gd name="connsiteX91" fmla="*/ 1700713 w 1739851"/>
              <a:gd name="connsiteY91" fmla="*/ 131645 h 747175"/>
              <a:gd name="connsiteX92" fmla="*/ 1714945 w 1739851"/>
              <a:gd name="connsiteY92" fmla="*/ 138761 h 747175"/>
              <a:gd name="connsiteX93" fmla="*/ 1725619 w 1739851"/>
              <a:gd name="connsiteY93" fmla="*/ 149435 h 747175"/>
              <a:gd name="connsiteX94" fmla="*/ 1739851 w 1739851"/>
              <a:gd name="connsiteY94"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690039 w 1739851"/>
              <a:gd name="connsiteY89" fmla="*/ 120971 h 747175"/>
              <a:gd name="connsiteX90" fmla="*/ 1700713 w 1739851"/>
              <a:gd name="connsiteY90" fmla="*/ 131645 h 747175"/>
              <a:gd name="connsiteX91" fmla="*/ 1714945 w 1739851"/>
              <a:gd name="connsiteY91" fmla="*/ 138761 h 747175"/>
              <a:gd name="connsiteX92" fmla="*/ 1725619 w 1739851"/>
              <a:gd name="connsiteY92" fmla="*/ 149435 h 747175"/>
              <a:gd name="connsiteX93" fmla="*/ 1739851 w 1739851"/>
              <a:gd name="connsiteY93"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25619 w 1739851"/>
              <a:gd name="connsiteY91" fmla="*/ 149435 h 747175"/>
              <a:gd name="connsiteX92" fmla="*/ 1739851 w 1739851"/>
              <a:gd name="connsiteY92"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39851 w 1739851"/>
              <a:gd name="connsiteY91"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39851 w 1739851"/>
              <a:gd name="connsiteY90"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39851 w 1739851"/>
              <a:gd name="connsiteY89"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739851 w 1739851"/>
              <a:gd name="connsiteY88" fmla="*/ 152993 h 747175"/>
              <a:gd name="connsiteX0" fmla="*/ 0 w 1746966"/>
              <a:gd name="connsiteY0" fmla="*/ 747175 h 747175"/>
              <a:gd name="connsiteX1" fmla="*/ 0 w 1746966"/>
              <a:gd name="connsiteY1" fmla="*/ 747175 h 747175"/>
              <a:gd name="connsiteX2" fmla="*/ 42696 w 1746966"/>
              <a:gd name="connsiteY2" fmla="*/ 725827 h 747175"/>
              <a:gd name="connsiteX3" fmla="*/ 60486 w 1746966"/>
              <a:gd name="connsiteY3" fmla="*/ 722269 h 747175"/>
              <a:gd name="connsiteX4" fmla="*/ 71159 w 1746966"/>
              <a:gd name="connsiteY4" fmla="*/ 715153 h 747175"/>
              <a:gd name="connsiteX5" fmla="*/ 103181 w 1746966"/>
              <a:gd name="connsiteY5" fmla="*/ 704479 h 747175"/>
              <a:gd name="connsiteX6" fmla="*/ 113855 w 1746966"/>
              <a:gd name="connsiteY6" fmla="*/ 700921 h 747175"/>
              <a:gd name="connsiteX7" fmla="*/ 124529 w 1746966"/>
              <a:gd name="connsiteY7" fmla="*/ 693805 h 747175"/>
              <a:gd name="connsiteX8" fmla="*/ 131645 w 1746966"/>
              <a:gd name="connsiteY8" fmla="*/ 683131 h 747175"/>
              <a:gd name="connsiteX9" fmla="*/ 156551 w 1746966"/>
              <a:gd name="connsiteY9" fmla="*/ 676015 h 747175"/>
              <a:gd name="connsiteX10" fmla="*/ 170783 w 1746966"/>
              <a:gd name="connsiteY10" fmla="*/ 668899 h 747175"/>
              <a:gd name="connsiteX11" fmla="*/ 185015 w 1746966"/>
              <a:gd name="connsiteY11" fmla="*/ 665341 h 747175"/>
              <a:gd name="connsiteX12" fmla="*/ 316660 w 1746966"/>
              <a:gd name="connsiteY12" fmla="*/ 654668 h 747175"/>
              <a:gd name="connsiteX13" fmla="*/ 362914 w 1746966"/>
              <a:gd name="connsiteY13" fmla="*/ 636878 h 747175"/>
              <a:gd name="connsiteX14" fmla="*/ 409167 w 1746966"/>
              <a:gd name="connsiteY14" fmla="*/ 636878 h 747175"/>
              <a:gd name="connsiteX15" fmla="*/ 419841 w 1746966"/>
              <a:gd name="connsiteY15" fmla="*/ 633320 h 747175"/>
              <a:gd name="connsiteX16" fmla="*/ 441189 w 1746966"/>
              <a:gd name="connsiteY16" fmla="*/ 619088 h 747175"/>
              <a:gd name="connsiteX17" fmla="*/ 444747 w 1746966"/>
              <a:gd name="connsiteY17" fmla="*/ 608414 h 747175"/>
              <a:gd name="connsiteX18" fmla="*/ 462537 w 1746966"/>
              <a:gd name="connsiteY18" fmla="*/ 601298 h 747175"/>
              <a:gd name="connsiteX19" fmla="*/ 473211 w 1746966"/>
              <a:gd name="connsiteY19" fmla="*/ 597740 h 747175"/>
              <a:gd name="connsiteX20" fmla="*/ 498117 w 1746966"/>
              <a:gd name="connsiteY20" fmla="*/ 587066 h 747175"/>
              <a:gd name="connsiteX21" fmla="*/ 508791 w 1746966"/>
              <a:gd name="connsiteY21" fmla="*/ 565718 h 747175"/>
              <a:gd name="connsiteX22" fmla="*/ 512349 w 1746966"/>
              <a:gd name="connsiteY22" fmla="*/ 555044 h 747175"/>
              <a:gd name="connsiteX23" fmla="*/ 519465 w 1746966"/>
              <a:gd name="connsiteY23" fmla="*/ 540812 h 747175"/>
              <a:gd name="connsiteX24" fmla="*/ 530138 w 1746966"/>
              <a:gd name="connsiteY24" fmla="*/ 519464 h 747175"/>
              <a:gd name="connsiteX25" fmla="*/ 533696 w 1746966"/>
              <a:gd name="connsiteY25" fmla="*/ 451863 h 747175"/>
              <a:gd name="connsiteX26" fmla="*/ 540812 w 1746966"/>
              <a:gd name="connsiteY26" fmla="*/ 430515 h 747175"/>
              <a:gd name="connsiteX27" fmla="*/ 551486 w 1746966"/>
              <a:gd name="connsiteY27" fmla="*/ 394935 h 747175"/>
              <a:gd name="connsiteX28" fmla="*/ 558602 w 1746966"/>
              <a:gd name="connsiteY28" fmla="*/ 348682 h 747175"/>
              <a:gd name="connsiteX29" fmla="*/ 565718 w 1746966"/>
              <a:gd name="connsiteY29" fmla="*/ 338008 h 747175"/>
              <a:gd name="connsiteX30" fmla="*/ 576392 w 1746966"/>
              <a:gd name="connsiteY30" fmla="*/ 316660 h 747175"/>
              <a:gd name="connsiteX31" fmla="*/ 587066 w 1746966"/>
              <a:gd name="connsiteY31" fmla="*/ 313102 h 747175"/>
              <a:gd name="connsiteX32" fmla="*/ 597740 w 1746966"/>
              <a:gd name="connsiteY32" fmla="*/ 305986 h 747175"/>
              <a:gd name="connsiteX33" fmla="*/ 608414 w 1746966"/>
              <a:gd name="connsiteY33" fmla="*/ 302428 h 747175"/>
              <a:gd name="connsiteX34" fmla="*/ 622646 w 1746966"/>
              <a:gd name="connsiteY34" fmla="*/ 295312 h 747175"/>
              <a:gd name="connsiteX35" fmla="*/ 633320 w 1746966"/>
              <a:gd name="connsiteY35" fmla="*/ 273964 h 747175"/>
              <a:gd name="connsiteX36" fmla="*/ 636878 w 1746966"/>
              <a:gd name="connsiteY36" fmla="*/ 263290 h 747175"/>
              <a:gd name="connsiteX37" fmla="*/ 647552 w 1746966"/>
              <a:gd name="connsiteY37" fmla="*/ 259732 h 747175"/>
              <a:gd name="connsiteX38" fmla="*/ 654668 w 1746966"/>
              <a:gd name="connsiteY38" fmla="*/ 249058 h 747175"/>
              <a:gd name="connsiteX39" fmla="*/ 665342 w 1746966"/>
              <a:gd name="connsiteY39" fmla="*/ 245500 h 747175"/>
              <a:gd name="connsiteX40" fmla="*/ 690247 w 1746966"/>
              <a:gd name="connsiteY40" fmla="*/ 238384 h 747175"/>
              <a:gd name="connsiteX41" fmla="*/ 761407 w 1746966"/>
              <a:gd name="connsiteY41" fmla="*/ 245500 h 747175"/>
              <a:gd name="connsiteX42" fmla="*/ 782755 w 1746966"/>
              <a:gd name="connsiteY42" fmla="*/ 238384 h 747175"/>
              <a:gd name="connsiteX43" fmla="*/ 796987 w 1746966"/>
              <a:gd name="connsiteY43" fmla="*/ 234826 h 747175"/>
              <a:gd name="connsiteX44" fmla="*/ 807661 w 1746966"/>
              <a:gd name="connsiteY44" fmla="*/ 224152 h 747175"/>
              <a:gd name="connsiteX45" fmla="*/ 818335 w 1746966"/>
              <a:gd name="connsiteY45" fmla="*/ 217036 h 747175"/>
              <a:gd name="connsiteX46" fmla="*/ 836124 w 1746966"/>
              <a:gd name="connsiteY46" fmla="*/ 202804 h 747175"/>
              <a:gd name="connsiteX47" fmla="*/ 850356 w 1746966"/>
              <a:gd name="connsiteY47" fmla="*/ 181457 h 747175"/>
              <a:gd name="connsiteX48" fmla="*/ 853914 w 1746966"/>
              <a:gd name="connsiteY48" fmla="*/ 170783 h 747175"/>
              <a:gd name="connsiteX49" fmla="*/ 864588 w 1746966"/>
              <a:gd name="connsiteY49" fmla="*/ 160109 h 747175"/>
              <a:gd name="connsiteX50" fmla="*/ 882378 w 1746966"/>
              <a:gd name="connsiteY50" fmla="*/ 145877 h 747175"/>
              <a:gd name="connsiteX51" fmla="*/ 885936 w 1746966"/>
              <a:gd name="connsiteY51" fmla="*/ 135203 h 747175"/>
              <a:gd name="connsiteX52" fmla="*/ 893052 w 1746966"/>
              <a:gd name="connsiteY52" fmla="*/ 124529 h 747175"/>
              <a:gd name="connsiteX53" fmla="*/ 903726 w 1746966"/>
              <a:gd name="connsiteY53" fmla="*/ 88949 h 747175"/>
              <a:gd name="connsiteX54" fmla="*/ 914400 w 1746966"/>
              <a:gd name="connsiteY54" fmla="*/ 46254 h 747175"/>
              <a:gd name="connsiteX55" fmla="*/ 921516 w 1746966"/>
              <a:gd name="connsiteY55" fmla="*/ 10674 h 747175"/>
              <a:gd name="connsiteX56" fmla="*/ 928632 w 1746966"/>
              <a:gd name="connsiteY56" fmla="*/ 0 h 747175"/>
              <a:gd name="connsiteX57" fmla="*/ 953538 w 1746966"/>
              <a:gd name="connsiteY57" fmla="*/ 3558 h 747175"/>
              <a:gd name="connsiteX58" fmla="*/ 964212 w 1746966"/>
              <a:gd name="connsiteY58" fmla="*/ 7116 h 747175"/>
              <a:gd name="connsiteX59" fmla="*/ 978443 w 1746966"/>
              <a:gd name="connsiteY59" fmla="*/ 28464 h 747175"/>
              <a:gd name="connsiteX60" fmla="*/ 989117 w 1746966"/>
              <a:gd name="connsiteY60" fmla="*/ 39138 h 747175"/>
              <a:gd name="connsiteX61" fmla="*/ 999791 w 1746966"/>
              <a:gd name="connsiteY61" fmla="*/ 42696 h 747175"/>
              <a:gd name="connsiteX62" fmla="*/ 1028255 w 1746966"/>
              <a:gd name="connsiteY62" fmla="*/ 53369 h 747175"/>
              <a:gd name="connsiteX63" fmla="*/ 1042487 w 1746966"/>
              <a:gd name="connsiteY63" fmla="*/ 60485 h 747175"/>
              <a:gd name="connsiteX64" fmla="*/ 1046045 w 1746966"/>
              <a:gd name="connsiteY64" fmla="*/ 71159 h 747175"/>
              <a:gd name="connsiteX65" fmla="*/ 1056719 w 1746966"/>
              <a:gd name="connsiteY65" fmla="*/ 74717 h 747175"/>
              <a:gd name="connsiteX66" fmla="*/ 1067393 w 1746966"/>
              <a:gd name="connsiteY66" fmla="*/ 81833 h 747175"/>
              <a:gd name="connsiteX67" fmla="*/ 1085183 w 1746966"/>
              <a:gd name="connsiteY67" fmla="*/ 99623 h 747175"/>
              <a:gd name="connsiteX68" fmla="*/ 1088741 w 1746966"/>
              <a:gd name="connsiteY68" fmla="*/ 110297 h 747175"/>
              <a:gd name="connsiteX69" fmla="*/ 1167016 w 1746966"/>
              <a:gd name="connsiteY69" fmla="*/ 117413 h 747175"/>
              <a:gd name="connsiteX70" fmla="*/ 1188364 w 1746966"/>
              <a:gd name="connsiteY70" fmla="*/ 120971 h 747175"/>
              <a:gd name="connsiteX71" fmla="*/ 1206154 w 1746966"/>
              <a:gd name="connsiteY71" fmla="*/ 128087 h 747175"/>
              <a:gd name="connsiteX72" fmla="*/ 1220386 w 1746966"/>
              <a:gd name="connsiteY72" fmla="*/ 131645 h 747175"/>
              <a:gd name="connsiteX73" fmla="*/ 1231060 w 1746966"/>
              <a:gd name="connsiteY73" fmla="*/ 142319 h 747175"/>
              <a:gd name="connsiteX74" fmla="*/ 1344915 w 1746966"/>
              <a:gd name="connsiteY74" fmla="*/ 135203 h 747175"/>
              <a:gd name="connsiteX75" fmla="*/ 1376937 w 1746966"/>
              <a:gd name="connsiteY75" fmla="*/ 131645 h 747175"/>
              <a:gd name="connsiteX76" fmla="*/ 1387611 w 1746966"/>
              <a:gd name="connsiteY76" fmla="*/ 124529 h 747175"/>
              <a:gd name="connsiteX77" fmla="*/ 1426749 w 1746966"/>
              <a:gd name="connsiteY77" fmla="*/ 120971 h 747175"/>
              <a:gd name="connsiteX78" fmla="*/ 1465886 w 1746966"/>
              <a:gd name="connsiteY78" fmla="*/ 113855 h 747175"/>
              <a:gd name="connsiteX79" fmla="*/ 1480118 w 1746966"/>
              <a:gd name="connsiteY79" fmla="*/ 110297 h 747175"/>
              <a:gd name="connsiteX80" fmla="*/ 1501466 w 1746966"/>
              <a:gd name="connsiteY80" fmla="*/ 99623 h 747175"/>
              <a:gd name="connsiteX81" fmla="*/ 1505024 w 1746966"/>
              <a:gd name="connsiteY81" fmla="*/ 88949 h 747175"/>
              <a:gd name="connsiteX82" fmla="*/ 1515698 w 1746966"/>
              <a:gd name="connsiteY82" fmla="*/ 85391 h 747175"/>
              <a:gd name="connsiteX83" fmla="*/ 1526372 w 1746966"/>
              <a:gd name="connsiteY83" fmla="*/ 78275 h 747175"/>
              <a:gd name="connsiteX84" fmla="*/ 1572626 w 1746966"/>
              <a:gd name="connsiteY84" fmla="*/ 85391 h 747175"/>
              <a:gd name="connsiteX85" fmla="*/ 1604647 w 1746966"/>
              <a:gd name="connsiteY85" fmla="*/ 92507 h 747175"/>
              <a:gd name="connsiteX86" fmla="*/ 1622437 w 1746966"/>
              <a:gd name="connsiteY86" fmla="*/ 96065 h 747175"/>
              <a:gd name="connsiteX87" fmla="*/ 1633111 w 1746966"/>
              <a:gd name="connsiteY87" fmla="*/ 103181 h 747175"/>
              <a:gd name="connsiteX88" fmla="*/ 1746966 w 1746966"/>
              <a:gd name="connsiteY88" fmla="*/ 106739 h 74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746966" h="747175">
                <a:moveTo>
                  <a:pt x="0" y="747175"/>
                </a:moveTo>
                <a:lnTo>
                  <a:pt x="0" y="747175"/>
                </a:lnTo>
                <a:cubicBezTo>
                  <a:pt x="14232" y="740059"/>
                  <a:pt x="27983" y="731885"/>
                  <a:pt x="42696" y="725827"/>
                </a:cubicBezTo>
                <a:cubicBezTo>
                  <a:pt x="48288" y="723524"/>
                  <a:pt x="54824" y="724392"/>
                  <a:pt x="60486" y="722269"/>
                </a:cubicBezTo>
                <a:cubicBezTo>
                  <a:pt x="64490" y="720768"/>
                  <a:pt x="67212" y="716798"/>
                  <a:pt x="71159" y="715153"/>
                </a:cubicBezTo>
                <a:cubicBezTo>
                  <a:pt x="81545" y="710825"/>
                  <a:pt x="92507" y="708037"/>
                  <a:pt x="103181" y="704479"/>
                </a:cubicBezTo>
                <a:cubicBezTo>
                  <a:pt x="106739" y="703293"/>
                  <a:pt x="110734" y="703001"/>
                  <a:pt x="113855" y="700921"/>
                </a:cubicBezTo>
                <a:lnTo>
                  <a:pt x="124529" y="693805"/>
                </a:lnTo>
                <a:cubicBezTo>
                  <a:pt x="126901" y="690247"/>
                  <a:pt x="128306" y="685802"/>
                  <a:pt x="131645" y="683131"/>
                </a:cubicBezTo>
                <a:cubicBezTo>
                  <a:pt x="134175" y="681107"/>
                  <a:pt x="155348" y="676466"/>
                  <a:pt x="156551" y="676015"/>
                </a:cubicBezTo>
                <a:cubicBezTo>
                  <a:pt x="161517" y="674153"/>
                  <a:pt x="165817" y="670761"/>
                  <a:pt x="170783" y="668899"/>
                </a:cubicBezTo>
                <a:cubicBezTo>
                  <a:pt x="175362" y="667182"/>
                  <a:pt x="180209" y="666242"/>
                  <a:pt x="185015" y="665341"/>
                </a:cubicBezTo>
                <a:cubicBezTo>
                  <a:pt x="246817" y="653753"/>
                  <a:pt x="234196" y="657966"/>
                  <a:pt x="316660" y="654668"/>
                </a:cubicBezTo>
                <a:cubicBezTo>
                  <a:pt x="353714" y="642317"/>
                  <a:pt x="338618" y="649026"/>
                  <a:pt x="362914" y="636878"/>
                </a:cubicBezTo>
                <a:cubicBezTo>
                  <a:pt x="388237" y="641099"/>
                  <a:pt x="382114" y="642289"/>
                  <a:pt x="409167" y="636878"/>
                </a:cubicBezTo>
                <a:cubicBezTo>
                  <a:pt x="412845" y="636142"/>
                  <a:pt x="416563" y="635141"/>
                  <a:pt x="419841" y="633320"/>
                </a:cubicBezTo>
                <a:cubicBezTo>
                  <a:pt x="427317" y="629167"/>
                  <a:pt x="441189" y="619088"/>
                  <a:pt x="441189" y="619088"/>
                </a:cubicBezTo>
                <a:cubicBezTo>
                  <a:pt x="442375" y="615530"/>
                  <a:pt x="441866" y="610815"/>
                  <a:pt x="444747" y="608414"/>
                </a:cubicBezTo>
                <a:cubicBezTo>
                  <a:pt x="449653" y="604325"/>
                  <a:pt x="456557" y="603541"/>
                  <a:pt x="462537" y="601298"/>
                </a:cubicBezTo>
                <a:cubicBezTo>
                  <a:pt x="466049" y="599981"/>
                  <a:pt x="469764" y="599217"/>
                  <a:pt x="473211" y="597740"/>
                </a:cubicBezTo>
                <a:cubicBezTo>
                  <a:pt x="503987" y="584550"/>
                  <a:pt x="473085" y="595410"/>
                  <a:pt x="498117" y="587066"/>
                </a:cubicBezTo>
                <a:cubicBezTo>
                  <a:pt x="507060" y="560237"/>
                  <a:pt x="494996" y="593307"/>
                  <a:pt x="508791" y="565718"/>
                </a:cubicBezTo>
                <a:cubicBezTo>
                  <a:pt x="510468" y="562363"/>
                  <a:pt x="510872" y="558491"/>
                  <a:pt x="512349" y="555044"/>
                </a:cubicBezTo>
                <a:cubicBezTo>
                  <a:pt x="514438" y="550169"/>
                  <a:pt x="517376" y="545687"/>
                  <a:pt x="519465" y="540812"/>
                </a:cubicBezTo>
                <a:cubicBezTo>
                  <a:pt x="528304" y="520186"/>
                  <a:pt x="516461" y="539980"/>
                  <a:pt x="530138" y="519464"/>
                </a:cubicBezTo>
                <a:cubicBezTo>
                  <a:pt x="531324" y="496930"/>
                  <a:pt x="531007" y="474267"/>
                  <a:pt x="533696" y="451863"/>
                </a:cubicBezTo>
                <a:cubicBezTo>
                  <a:pt x="534590" y="444416"/>
                  <a:pt x="539125" y="437824"/>
                  <a:pt x="540812" y="430515"/>
                </a:cubicBezTo>
                <a:cubicBezTo>
                  <a:pt x="548893" y="395499"/>
                  <a:pt x="537720" y="415583"/>
                  <a:pt x="551486" y="394935"/>
                </a:cubicBezTo>
                <a:cubicBezTo>
                  <a:pt x="552507" y="384729"/>
                  <a:pt x="552190" y="361505"/>
                  <a:pt x="558602" y="348682"/>
                </a:cubicBezTo>
                <a:cubicBezTo>
                  <a:pt x="560514" y="344857"/>
                  <a:pt x="563806" y="341833"/>
                  <a:pt x="565718" y="338008"/>
                </a:cubicBezTo>
                <a:cubicBezTo>
                  <a:pt x="570015" y="329414"/>
                  <a:pt x="567895" y="323458"/>
                  <a:pt x="576392" y="316660"/>
                </a:cubicBezTo>
                <a:cubicBezTo>
                  <a:pt x="579321" y="314317"/>
                  <a:pt x="583711" y="314779"/>
                  <a:pt x="587066" y="313102"/>
                </a:cubicBezTo>
                <a:cubicBezTo>
                  <a:pt x="590891" y="311190"/>
                  <a:pt x="593915" y="307898"/>
                  <a:pt x="597740" y="305986"/>
                </a:cubicBezTo>
                <a:cubicBezTo>
                  <a:pt x="601095" y="304309"/>
                  <a:pt x="604967" y="303905"/>
                  <a:pt x="608414" y="302428"/>
                </a:cubicBezTo>
                <a:cubicBezTo>
                  <a:pt x="613289" y="300339"/>
                  <a:pt x="617902" y="297684"/>
                  <a:pt x="622646" y="295312"/>
                </a:cubicBezTo>
                <a:cubicBezTo>
                  <a:pt x="631589" y="268483"/>
                  <a:pt x="619525" y="301553"/>
                  <a:pt x="633320" y="273964"/>
                </a:cubicBezTo>
                <a:cubicBezTo>
                  <a:pt x="634997" y="270609"/>
                  <a:pt x="634226" y="265942"/>
                  <a:pt x="636878" y="263290"/>
                </a:cubicBezTo>
                <a:cubicBezTo>
                  <a:pt x="639530" y="260638"/>
                  <a:pt x="643994" y="260918"/>
                  <a:pt x="647552" y="259732"/>
                </a:cubicBezTo>
                <a:cubicBezTo>
                  <a:pt x="649924" y="256174"/>
                  <a:pt x="651329" y="251729"/>
                  <a:pt x="654668" y="249058"/>
                </a:cubicBezTo>
                <a:cubicBezTo>
                  <a:pt x="657597" y="246715"/>
                  <a:pt x="661750" y="246578"/>
                  <a:pt x="665342" y="245500"/>
                </a:cubicBezTo>
                <a:cubicBezTo>
                  <a:pt x="673612" y="243019"/>
                  <a:pt x="681945" y="240756"/>
                  <a:pt x="690247" y="238384"/>
                </a:cubicBezTo>
                <a:cubicBezTo>
                  <a:pt x="716843" y="247249"/>
                  <a:pt x="714615" y="247534"/>
                  <a:pt x="761407" y="245500"/>
                </a:cubicBezTo>
                <a:cubicBezTo>
                  <a:pt x="768901" y="245174"/>
                  <a:pt x="775570" y="240539"/>
                  <a:pt x="782755" y="238384"/>
                </a:cubicBezTo>
                <a:cubicBezTo>
                  <a:pt x="787439" y="236979"/>
                  <a:pt x="792243" y="236012"/>
                  <a:pt x="796987" y="234826"/>
                </a:cubicBezTo>
                <a:cubicBezTo>
                  <a:pt x="800545" y="231268"/>
                  <a:pt x="803795" y="227373"/>
                  <a:pt x="807661" y="224152"/>
                </a:cubicBezTo>
                <a:cubicBezTo>
                  <a:pt x="810946" y="221414"/>
                  <a:pt x="815311" y="220060"/>
                  <a:pt x="818335" y="217036"/>
                </a:cubicBezTo>
                <a:cubicBezTo>
                  <a:pt x="834429" y="200942"/>
                  <a:pt x="815345" y="209731"/>
                  <a:pt x="836124" y="202804"/>
                </a:cubicBezTo>
                <a:cubicBezTo>
                  <a:pt x="844584" y="177425"/>
                  <a:pt x="832587" y="208110"/>
                  <a:pt x="850356" y="181457"/>
                </a:cubicBezTo>
                <a:cubicBezTo>
                  <a:pt x="852436" y="178336"/>
                  <a:pt x="851834" y="173904"/>
                  <a:pt x="853914" y="170783"/>
                </a:cubicBezTo>
                <a:cubicBezTo>
                  <a:pt x="856705" y="166596"/>
                  <a:pt x="861367" y="163975"/>
                  <a:pt x="864588" y="160109"/>
                </a:cubicBezTo>
                <a:cubicBezTo>
                  <a:pt x="876968" y="145253"/>
                  <a:pt x="864855" y="151718"/>
                  <a:pt x="882378" y="145877"/>
                </a:cubicBezTo>
                <a:cubicBezTo>
                  <a:pt x="883564" y="142319"/>
                  <a:pt x="884259" y="138558"/>
                  <a:pt x="885936" y="135203"/>
                </a:cubicBezTo>
                <a:cubicBezTo>
                  <a:pt x="887848" y="131378"/>
                  <a:pt x="891823" y="128625"/>
                  <a:pt x="893052" y="124529"/>
                </a:cubicBezTo>
                <a:cubicBezTo>
                  <a:pt x="905540" y="82902"/>
                  <a:pt x="887713" y="112969"/>
                  <a:pt x="903726" y="88949"/>
                </a:cubicBezTo>
                <a:cubicBezTo>
                  <a:pt x="915748" y="16818"/>
                  <a:pt x="897485" y="119552"/>
                  <a:pt x="914400" y="46254"/>
                </a:cubicBezTo>
                <a:cubicBezTo>
                  <a:pt x="917210" y="34078"/>
                  <a:pt x="915878" y="21950"/>
                  <a:pt x="921516" y="10674"/>
                </a:cubicBezTo>
                <a:cubicBezTo>
                  <a:pt x="923428" y="6849"/>
                  <a:pt x="926260" y="3558"/>
                  <a:pt x="928632" y="0"/>
                </a:cubicBezTo>
                <a:cubicBezTo>
                  <a:pt x="936934" y="1186"/>
                  <a:pt x="945315" y="1913"/>
                  <a:pt x="953538" y="3558"/>
                </a:cubicBezTo>
                <a:cubicBezTo>
                  <a:pt x="957216" y="4294"/>
                  <a:pt x="961560" y="4464"/>
                  <a:pt x="964212" y="7116"/>
                </a:cubicBezTo>
                <a:cubicBezTo>
                  <a:pt x="970259" y="13163"/>
                  <a:pt x="972396" y="22417"/>
                  <a:pt x="978443" y="28464"/>
                </a:cubicBezTo>
                <a:cubicBezTo>
                  <a:pt x="982001" y="32022"/>
                  <a:pt x="984930" y="36347"/>
                  <a:pt x="989117" y="39138"/>
                </a:cubicBezTo>
                <a:cubicBezTo>
                  <a:pt x="992238" y="41218"/>
                  <a:pt x="996436" y="41019"/>
                  <a:pt x="999791" y="42696"/>
                </a:cubicBezTo>
                <a:cubicBezTo>
                  <a:pt x="1024221" y="54910"/>
                  <a:pt x="993933" y="46505"/>
                  <a:pt x="1028255" y="53369"/>
                </a:cubicBezTo>
                <a:cubicBezTo>
                  <a:pt x="1032999" y="55741"/>
                  <a:pt x="1038737" y="56735"/>
                  <a:pt x="1042487" y="60485"/>
                </a:cubicBezTo>
                <a:cubicBezTo>
                  <a:pt x="1045139" y="63137"/>
                  <a:pt x="1043393" y="68507"/>
                  <a:pt x="1046045" y="71159"/>
                </a:cubicBezTo>
                <a:cubicBezTo>
                  <a:pt x="1048697" y="73811"/>
                  <a:pt x="1053364" y="73040"/>
                  <a:pt x="1056719" y="74717"/>
                </a:cubicBezTo>
                <a:cubicBezTo>
                  <a:pt x="1060544" y="76629"/>
                  <a:pt x="1063835" y="79461"/>
                  <a:pt x="1067393" y="81833"/>
                </a:cubicBezTo>
                <a:cubicBezTo>
                  <a:pt x="1090994" y="129035"/>
                  <a:pt x="1059007" y="73447"/>
                  <a:pt x="1085183" y="99623"/>
                </a:cubicBezTo>
                <a:cubicBezTo>
                  <a:pt x="1087835" y="102275"/>
                  <a:pt x="1085076" y="109500"/>
                  <a:pt x="1088741" y="110297"/>
                </a:cubicBezTo>
                <a:cubicBezTo>
                  <a:pt x="1114342" y="115863"/>
                  <a:pt x="1140966" y="114622"/>
                  <a:pt x="1167016" y="117413"/>
                </a:cubicBezTo>
                <a:cubicBezTo>
                  <a:pt x="1174189" y="118182"/>
                  <a:pt x="1181248" y="119785"/>
                  <a:pt x="1188364" y="120971"/>
                </a:cubicBezTo>
                <a:cubicBezTo>
                  <a:pt x="1194294" y="123343"/>
                  <a:pt x="1200095" y="126067"/>
                  <a:pt x="1206154" y="128087"/>
                </a:cubicBezTo>
                <a:cubicBezTo>
                  <a:pt x="1210793" y="129633"/>
                  <a:pt x="1216140" y="129219"/>
                  <a:pt x="1220386" y="131645"/>
                </a:cubicBezTo>
                <a:cubicBezTo>
                  <a:pt x="1224755" y="134141"/>
                  <a:pt x="1227502" y="138761"/>
                  <a:pt x="1231060" y="142319"/>
                </a:cubicBezTo>
                <a:lnTo>
                  <a:pt x="1344915" y="135203"/>
                </a:lnTo>
                <a:cubicBezTo>
                  <a:pt x="1355626" y="134419"/>
                  <a:pt x="1366518" y="134250"/>
                  <a:pt x="1376937" y="131645"/>
                </a:cubicBezTo>
                <a:cubicBezTo>
                  <a:pt x="1381086" y="130608"/>
                  <a:pt x="1383430" y="125425"/>
                  <a:pt x="1387611" y="124529"/>
                </a:cubicBezTo>
                <a:cubicBezTo>
                  <a:pt x="1400420" y="121784"/>
                  <a:pt x="1413703" y="122157"/>
                  <a:pt x="1426749" y="120971"/>
                </a:cubicBezTo>
                <a:lnTo>
                  <a:pt x="1465886" y="113855"/>
                </a:lnTo>
                <a:cubicBezTo>
                  <a:pt x="1470681" y="112896"/>
                  <a:pt x="1475623" y="112223"/>
                  <a:pt x="1480118" y="110297"/>
                </a:cubicBezTo>
                <a:cubicBezTo>
                  <a:pt x="1528399" y="89605"/>
                  <a:pt x="1456489" y="114615"/>
                  <a:pt x="1501466" y="99623"/>
                </a:cubicBezTo>
                <a:cubicBezTo>
                  <a:pt x="1502652" y="96065"/>
                  <a:pt x="1502372" y="91601"/>
                  <a:pt x="1505024" y="88949"/>
                </a:cubicBezTo>
                <a:cubicBezTo>
                  <a:pt x="1507676" y="86297"/>
                  <a:pt x="1512343" y="87068"/>
                  <a:pt x="1515698" y="85391"/>
                </a:cubicBezTo>
                <a:cubicBezTo>
                  <a:pt x="1519523" y="83479"/>
                  <a:pt x="1522814" y="80647"/>
                  <a:pt x="1526372" y="78275"/>
                </a:cubicBezTo>
                <a:cubicBezTo>
                  <a:pt x="1538333" y="79984"/>
                  <a:pt x="1560285" y="82923"/>
                  <a:pt x="1572626" y="85391"/>
                </a:cubicBezTo>
                <a:cubicBezTo>
                  <a:pt x="1583348" y="87535"/>
                  <a:pt x="1593956" y="90216"/>
                  <a:pt x="1604647" y="92507"/>
                </a:cubicBezTo>
                <a:cubicBezTo>
                  <a:pt x="1610560" y="93774"/>
                  <a:pt x="1616507" y="94879"/>
                  <a:pt x="1622437" y="96065"/>
                </a:cubicBezTo>
                <a:cubicBezTo>
                  <a:pt x="1625995" y="98437"/>
                  <a:pt x="1629286" y="101269"/>
                  <a:pt x="1633111" y="103181"/>
                </a:cubicBezTo>
                <a:cubicBezTo>
                  <a:pt x="1652680" y="112669"/>
                  <a:pt x="1724728" y="96361"/>
                  <a:pt x="1746966" y="106739"/>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8"/>
          <p:cNvGrpSpPr/>
          <p:nvPr/>
        </p:nvGrpSpPr>
        <p:grpSpPr>
          <a:xfrm>
            <a:off x="0" y="526050"/>
            <a:ext cx="1828800" cy="1554541"/>
            <a:chOff x="0" y="2732537"/>
            <a:chExt cx="1828800" cy="1554541"/>
          </a:xfrm>
        </p:grpSpPr>
        <p:sp>
          <p:nvSpPr>
            <p:cNvPr id="30" name="TextBox 29"/>
            <p:cNvSpPr txBox="1"/>
            <p:nvPr/>
          </p:nvSpPr>
          <p:spPr>
            <a:xfrm>
              <a:off x="0" y="2732537"/>
              <a:ext cx="1828800" cy="1077218"/>
            </a:xfrm>
            <a:prstGeom prst="rect">
              <a:avLst/>
            </a:prstGeom>
            <a:noFill/>
            <a:effectLst>
              <a:outerShdw blurRad="50800" dist="38100" dir="8100000" algn="tr" rotWithShape="0">
                <a:prstClr val="black"/>
              </a:outerShdw>
            </a:effectLst>
          </p:spPr>
          <p:txBody>
            <a:bodyPr wrap="square" rtlCol="0">
              <a:spAutoFit/>
            </a:bodyPr>
            <a:lstStyle/>
            <a:p>
              <a:r>
                <a:rPr lang="en-US" sz="3200" b="1" dirty="0" smtClean="0">
                  <a:solidFill>
                    <a:srgbClr val="FF0000"/>
                  </a:solidFill>
                  <a:effectLst>
                    <a:outerShdw blurRad="38100" dist="38100" dir="2700000" algn="tl">
                      <a:srgbClr val="000000"/>
                    </a:outerShdw>
                  </a:effectLst>
                </a:rPr>
                <a:t>Traveler’s Rest</a:t>
              </a:r>
              <a:endParaRPr lang="en-US" sz="3200" b="1" dirty="0">
                <a:solidFill>
                  <a:srgbClr val="FF0000"/>
                </a:solidFill>
                <a:effectLst>
                  <a:outerShdw blurRad="38100" dist="38100" dir="2700000" algn="tl">
                    <a:srgbClr val="000000"/>
                  </a:outerShdw>
                </a:effectLst>
              </a:endParaRPr>
            </a:p>
          </p:txBody>
        </p:sp>
        <p:sp>
          <p:nvSpPr>
            <p:cNvPr id="31" name="5-Point Star 30"/>
            <p:cNvSpPr/>
            <p:nvPr/>
          </p:nvSpPr>
          <p:spPr>
            <a:xfrm>
              <a:off x="129208" y="3906078"/>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2166609" y="793230"/>
            <a:ext cx="544370" cy="380703"/>
          </a:xfrm>
          <a:custGeom>
            <a:avLst/>
            <a:gdLst>
              <a:gd name="connsiteX0" fmla="*/ 0 w 506732"/>
              <a:gd name="connsiteY0" fmla="*/ 355797 h 355797"/>
              <a:gd name="connsiteX1" fmla="*/ 0 w 506732"/>
              <a:gd name="connsiteY1" fmla="*/ 355797 h 355797"/>
              <a:gd name="connsiteX2" fmla="*/ 24906 w 506732"/>
              <a:gd name="connsiteY2" fmla="*/ 334449 h 355797"/>
              <a:gd name="connsiteX3" fmla="*/ 42695 w 506732"/>
              <a:gd name="connsiteY3" fmla="*/ 316660 h 355797"/>
              <a:gd name="connsiteX4" fmla="*/ 71159 w 506732"/>
              <a:gd name="connsiteY4" fmla="*/ 305986 h 355797"/>
              <a:gd name="connsiteX5" fmla="*/ 81833 w 506732"/>
              <a:gd name="connsiteY5" fmla="*/ 298870 h 355797"/>
              <a:gd name="connsiteX6" fmla="*/ 96065 w 506732"/>
              <a:gd name="connsiteY6" fmla="*/ 295312 h 355797"/>
              <a:gd name="connsiteX7" fmla="*/ 106739 w 506732"/>
              <a:gd name="connsiteY7" fmla="*/ 288196 h 355797"/>
              <a:gd name="connsiteX8" fmla="*/ 152993 w 506732"/>
              <a:gd name="connsiteY8" fmla="*/ 273964 h 355797"/>
              <a:gd name="connsiteX9" fmla="*/ 156551 w 506732"/>
              <a:gd name="connsiteY9" fmla="*/ 263290 h 355797"/>
              <a:gd name="connsiteX10" fmla="*/ 174341 w 506732"/>
              <a:gd name="connsiteY10" fmla="*/ 241942 h 355797"/>
              <a:gd name="connsiteX11" fmla="*/ 177899 w 506732"/>
              <a:gd name="connsiteY11" fmla="*/ 231268 h 355797"/>
              <a:gd name="connsiteX12" fmla="*/ 185015 w 506732"/>
              <a:gd name="connsiteY12" fmla="*/ 206362 h 355797"/>
              <a:gd name="connsiteX13" fmla="*/ 188572 w 506732"/>
              <a:gd name="connsiteY13" fmla="*/ 174340 h 355797"/>
              <a:gd name="connsiteX14" fmla="*/ 206362 w 506732"/>
              <a:gd name="connsiteY14" fmla="*/ 160109 h 355797"/>
              <a:gd name="connsiteX15" fmla="*/ 220594 w 506732"/>
              <a:gd name="connsiteY15" fmla="*/ 152993 h 355797"/>
              <a:gd name="connsiteX16" fmla="*/ 224152 w 506732"/>
              <a:gd name="connsiteY16" fmla="*/ 142319 h 355797"/>
              <a:gd name="connsiteX17" fmla="*/ 234826 w 506732"/>
              <a:gd name="connsiteY17" fmla="*/ 138761 h 355797"/>
              <a:gd name="connsiteX18" fmla="*/ 245500 w 506732"/>
              <a:gd name="connsiteY18" fmla="*/ 131645 h 355797"/>
              <a:gd name="connsiteX19" fmla="*/ 266848 w 506732"/>
              <a:gd name="connsiteY19" fmla="*/ 124529 h 355797"/>
              <a:gd name="connsiteX20" fmla="*/ 277522 w 506732"/>
              <a:gd name="connsiteY20" fmla="*/ 117413 h 355797"/>
              <a:gd name="connsiteX21" fmla="*/ 323776 w 506732"/>
              <a:gd name="connsiteY21" fmla="*/ 103181 h 355797"/>
              <a:gd name="connsiteX22" fmla="*/ 345123 w 506732"/>
              <a:gd name="connsiteY22" fmla="*/ 92507 h 355797"/>
              <a:gd name="connsiteX23" fmla="*/ 355797 w 506732"/>
              <a:gd name="connsiteY23" fmla="*/ 85391 h 355797"/>
              <a:gd name="connsiteX24" fmla="*/ 366471 w 506732"/>
              <a:gd name="connsiteY24" fmla="*/ 81833 h 355797"/>
              <a:gd name="connsiteX25" fmla="*/ 377145 w 506732"/>
              <a:gd name="connsiteY25" fmla="*/ 74717 h 355797"/>
              <a:gd name="connsiteX26" fmla="*/ 402051 w 506732"/>
              <a:gd name="connsiteY26" fmla="*/ 67601 h 355797"/>
              <a:gd name="connsiteX27" fmla="*/ 412725 w 506732"/>
              <a:gd name="connsiteY27" fmla="*/ 60485 h 355797"/>
              <a:gd name="connsiteX28" fmla="*/ 426957 w 506732"/>
              <a:gd name="connsiteY28" fmla="*/ 56927 h 355797"/>
              <a:gd name="connsiteX29" fmla="*/ 444747 w 506732"/>
              <a:gd name="connsiteY29" fmla="*/ 49811 h 355797"/>
              <a:gd name="connsiteX30" fmla="*/ 455421 w 506732"/>
              <a:gd name="connsiteY30" fmla="*/ 46253 h 355797"/>
              <a:gd name="connsiteX31" fmla="*/ 480327 w 506732"/>
              <a:gd name="connsiteY31" fmla="*/ 35579 h 355797"/>
              <a:gd name="connsiteX32" fmla="*/ 491001 w 506732"/>
              <a:gd name="connsiteY32" fmla="*/ 28463 h 355797"/>
              <a:gd name="connsiteX33" fmla="*/ 501674 w 506732"/>
              <a:gd name="connsiteY33" fmla="*/ 24905 h 355797"/>
              <a:gd name="connsiteX34" fmla="*/ 505232 w 506732"/>
              <a:gd name="connsiteY34" fmla="*/ 0 h 35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732" h="355797">
                <a:moveTo>
                  <a:pt x="0" y="355797"/>
                </a:moveTo>
                <a:lnTo>
                  <a:pt x="0" y="355797"/>
                </a:lnTo>
                <a:cubicBezTo>
                  <a:pt x="8302" y="348681"/>
                  <a:pt x="17591" y="342576"/>
                  <a:pt x="24906" y="334449"/>
                </a:cubicBezTo>
                <a:cubicBezTo>
                  <a:pt x="43747" y="313514"/>
                  <a:pt x="19886" y="324262"/>
                  <a:pt x="42695" y="316660"/>
                </a:cubicBezTo>
                <a:cubicBezTo>
                  <a:pt x="67727" y="299972"/>
                  <a:pt x="35986" y="319176"/>
                  <a:pt x="71159" y="305986"/>
                </a:cubicBezTo>
                <a:cubicBezTo>
                  <a:pt x="75163" y="304485"/>
                  <a:pt x="77903" y="300554"/>
                  <a:pt x="81833" y="298870"/>
                </a:cubicBezTo>
                <a:cubicBezTo>
                  <a:pt x="86328" y="296944"/>
                  <a:pt x="91321" y="296498"/>
                  <a:pt x="96065" y="295312"/>
                </a:cubicBezTo>
                <a:cubicBezTo>
                  <a:pt x="99623" y="292940"/>
                  <a:pt x="102792" y="289841"/>
                  <a:pt x="106739" y="288196"/>
                </a:cubicBezTo>
                <a:cubicBezTo>
                  <a:pt x="125070" y="280558"/>
                  <a:pt x="135812" y="278259"/>
                  <a:pt x="152993" y="273964"/>
                </a:cubicBezTo>
                <a:cubicBezTo>
                  <a:pt x="154179" y="270406"/>
                  <a:pt x="154471" y="266411"/>
                  <a:pt x="156551" y="263290"/>
                </a:cubicBezTo>
                <a:cubicBezTo>
                  <a:pt x="172289" y="239683"/>
                  <a:pt x="162700" y="265224"/>
                  <a:pt x="174341" y="241942"/>
                </a:cubicBezTo>
                <a:cubicBezTo>
                  <a:pt x="176018" y="238587"/>
                  <a:pt x="176821" y="234860"/>
                  <a:pt x="177899" y="231268"/>
                </a:cubicBezTo>
                <a:cubicBezTo>
                  <a:pt x="180380" y="222998"/>
                  <a:pt x="182643" y="214664"/>
                  <a:pt x="185015" y="206362"/>
                </a:cubicBezTo>
                <a:cubicBezTo>
                  <a:pt x="186201" y="195688"/>
                  <a:pt x="185967" y="184759"/>
                  <a:pt x="188572" y="174340"/>
                </a:cubicBezTo>
                <a:cubicBezTo>
                  <a:pt x="191778" y="161514"/>
                  <a:pt x="196886" y="164170"/>
                  <a:pt x="206362" y="160109"/>
                </a:cubicBezTo>
                <a:cubicBezTo>
                  <a:pt x="211237" y="158020"/>
                  <a:pt x="215850" y="155365"/>
                  <a:pt x="220594" y="152993"/>
                </a:cubicBezTo>
                <a:cubicBezTo>
                  <a:pt x="221780" y="149435"/>
                  <a:pt x="221500" y="144971"/>
                  <a:pt x="224152" y="142319"/>
                </a:cubicBezTo>
                <a:cubicBezTo>
                  <a:pt x="226804" y="139667"/>
                  <a:pt x="231471" y="140438"/>
                  <a:pt x="234826" y="138761"/>
                </a:cubicBezTo>
                <a:cubicBezTo>
                  <a:pt x="238651" y="136849"/>
                  <a:pt x="241592" y="133382"/>
                  <a:pt x="245500" y="131645"/>
                </a:cubicBezTo>
                <a:cubicBezTo>
                  <a:pt x="252354" y="128599"/>
                  <a:pt x="260607" y="128690"/>
                  <a:pt x="266848" y="124529"/>
                </a:cubicBezTo>
                <a:cubicBezTo>
                  <a:pt x="270406" y="122157"/>
                  <a:pt x="273592" y="119097"/>
                  <a:pt x="277522" y="117413"/>
                </a:cubicBezTo>
                <a:cubicBezTo>
                  <a:pt x="299223" y="108112"/>
                  <a:pt x="295044" y="122336"/>
                  <a:pt x="323776" y="103181"/>
                </a:cubicBezTo>
                <a:cubicBezTo>
                  <a:pt x="354368" y="82787"/>
                  <a:pt x="315662" y="107238"/>
                  <a:pt x="345123" y="92507"/>
                </a:cubicBezTo>
                <a:cubicBezTo>
                  <a:pt x="348948" y="90595"/>
                  <a:pt x="351972" y="87303"/>
                  <a:pt x="355797" y="85391"/>
                </a:cubicBezTo>
                <a:cubicBezTo>
                  <a:pt x="359152" y="83714"/>
                  <a:pt x="363116" y="83510"/>
                  <a:pt x="366471" y="81833"/>
                </a:cubicBezTo>
                <a:cubicBezTo>
                  <a:pt x="370296" y="79921"/>
                  <a:pt x="373320" y="76629"/>
                  <a:pt x="377145" y="74717"/>
                </a:cubicBezTo>
                <a:cubicBezTo>
                  <a:pt x="382249" y="72165"/>
                  <a:pt x="397491" y="68741"/>
                  <a:pt x="402051" y="67601"/>
                </a:cubicBezTo>
                <a:cubicBezTo>
                  <a:pt x="405609" y="65229"/>
                  <a:pt x="408795" y="62169"/>
                  <a:pt x="412725" y="60485"/>
                </a:cubicBezTo>
                <a:cubicBezTo>
                  <a:pt x="417220" y="58559"/>
                  <a:pt x="422318" y="58473"/>
                  <a:pt x="426957" y="56927"/>
                </a:cubicBezTo>
                <a:cubicBezTo>
                  <a:pt x="433016" y="54907"/>
                  <a:pt x="438767" y="52054"/>
                  <a:pt x="444747" y="49811"/>
                </a:cubicBezTo>
                <a:cubicBezTo>
                  <a:pt x="448259" y="48494"/>
                  <a:pt x="452066" y="47930"/>
                  <a:pt x="455421" y="46253"/>
                </a:cubicBezTo>
                <a:cubicBezTo>
                  <a:pt x="479992" y="33967"/>
                  <a:pt x="450707" y="42984"/>
                  <a:pt x="480327" y="35579"/>
                </a:cubicBezTo>
                <a:cubicBezTo>
                  <a:pt x="483885" y="33207"/>
                  <a:pt x="487176" y="30375"/>
                  <a:pt x="491001" y="28463"/>
                </a:cubicBezTo>
                <a:cubicBezTo>
                  <a:pt x="494355" y="26786"/>
                  <a:pt x="499022" y="27557"/>
                  <a:pt x="501674" y="24905"/>
                </a:cubicBezTo>
                <a:cubicBezTo>
                  <a:pt x="506732" y="19847"/>
                  <a:pt x="505232" y="5187"/>
                  <a:pt x="505232" y="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16111" y="2026310"/>
            <a:ext cx="510507" cy="1532382"/>
          </a:xfrm>
          <a:custGeom>
            <a:avLst/>
            <a:gdLst>
              <a:gd name="connsiteX0" fmla="*/ 93540 w 510507"/>
              <a:gd name="connsiteY0" fmla="*/ 0 h 1532382"/>
              <a:gd name="connsiteX1" fmla="*/ 93540 w 510507"/>
              <a:gd name="connsiteY1" fmla="*/ 0 h 1532382"/>
              <a:gd name="connsiteX2" fmla="*/ 78910 w 510507"/>
              <a:gd name="connsiteY2" fmla="*/ 226772 h 1532382"/>
              <a:gd name="connsiteX3" fmla="*/ 71595 w 510507"/>
              <a:gd name="connsiteY3" fmla="*/ 248717 h 1532382"/>
              <a:gd name="connsiteX4" fmla="*/ 56964 w 510507"/>
              <a:gd name="connsiteY4" fmla="*/ 270663 h 1532382"/>
              <a:gd name="connsiteX5" fmla="*/ 49649 w 510507"/>
              <a:gd name="connsiteY5" fmla="*/ 292608 h 1532382"/>
              <a:gd name="connsiteX6" fmla="*/ 35019 w 510507"/>
              <a:gd name="connsiteY6" fmla="*/ 314554 h 1532382"/>
              <a:gd name="connsiteX7" fmla="*/ 27703 w 510507"/>
              <a:gd name="connsiteY7" fmla="*/ 343815 h 1532382"/>
              <a:gd name="connsiteX8" fmla="*/ 20388 w 510507"/>
              <a:gd name="connsiteY8" fmla="*/ 365760 h 1532382"/>
              <a:gd name="connsiteX9" fmla="*/ 27703 w 510507"/>
              <a:gd name="connsiteY9" fmla="*/ 555956 h 1532382"/>
              <a:gd name="connsiteX10" fmla="*/ 42334 w 510507"/>
              <a:gd name="connsiteY10" fmla="*/ 651053 h 1532382"/>
              <a:gd name="connsiteX11" fmla="*/ 71595 w 510507"/>
              <a:gd name="connsiteY11" fmla="*/ 811988 h 1532382"/>
              <a:gd name="connsiteX12" fmla="*/ 86225 w 510507"/>
              <a:gd name="connsiteY12" fmla="*/ 833933 h 1532382"/>
              <a:gd name="connsiteX13" fmla="*/ 93540 w 510507"/>
              <a:gd name="connsiteY13" fmla="*/ 855879 h 1532382"/>
              <a:gd name="connsiteX14" fmla="*/ 108171 w 510507"/>
              <a:gd name="connsiteY14" fmla="*/ 870509 h 1532382"/>
              <a:gd name="connsiteX15" fmla="*/ 115486 w 510507"/>
              <a:gd name="connsiteY15" fmla="*/ 892455 h 1532382"/>
              <a:gd name="connsiteX16" fmla="*/ 159377 w 510507"/>
              <a:gd name="connsiteY16" fmla="*/ 907085 h 1532382"/>
              <a:gd name="connsiteX17" fmla="*/ 188638 w 510507"/>
              <a:gd name="connsiteY17" fmla="*/ 943661 h 1532382"/>
              <a:gd name="connsiteX18" fmla="*/ 203268 w 510507"/>
              <a:gd name="connsiteY18" fmla="*/ 1185063 h 1532382"/>
              <a:gd name="connsiteX19" fmla="*/ 210583 w 510507"/>
              <a:gd name="connsiteY19" fmla="*/ 1221639 h 1532382"/>
              <a:gd name="connsiteX20" fmla="*/ 225214 w 510507"/>
              <a:gd name="connsiteY20" fmla="*/ 1250900 h 1532382"/>
              <a:gd name="connsiteX21" fmla="*/ 247159 w 510507"/>
              <a:gd name="connsiteY21" fmla="*/ 1287476 h 1532382"/>
              <a:gd name="connsiteX22" fmla="*/ 254475 w 510507"/>
              <a:gd name="connsiteY22" fmla="*/ 1309421 h 1532382"/>
              <a:gd name="connsiteX23" fmla="*/ 276420 w 510507"/>
              <a:gd name="connsiteY23" fmla="*/ 1316736 h 1532382"/>
              <a:gd name="connsiteX24" fmla="*/ 283735 w 510507"/>
              <a:gd name="connsiteY24" fmla="*/ 1345997 h 1532382"/>
              <a:gd name="connsiteX25" fmla="*/ 320311 w 510507"/>
              <a:gd name="connsiteY25" fmla="*/ 1382573 h 1532382"/>
              <a:gd name="connsiteX26" fmla="*/ 327627 w 510507"/>
              <a:gd name="connsiteY26" fmla="*/ 1404519 h 1532382"/>
              <a:gd name="connsiteX27" fmla="*/ 342257 w 510507"/>
              <a:gd name="connsiteY27" fmla="*/ 1426464 h 1532382"/>
              <a:gd name="connsiteX28" fmla="*/ 349572 w 510507"/>
              <a:gd name="connsiteY28" fmla="*/ 1455725 h 1532382"/>
              <a:gd name="connsiteX29" fmla="*/ 393463 w 510507"/>
              <a:gd name="connsiteY29" fmla="*/ 1499616 h 1532382"/>
              <a:gd name="connsiteX30" fmla="*/ 430039 w 510507"/>
              <a:gd name="connsiteY30" fmla="*/ 1506932 h 1532382"/>
              <a:gd name="connsiteX31" fmla="*/ 510507 w 510507"/>
              <a:gd name="connsiteY31" fmla="*/ 1521562 h 153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0507" h="1532382">
                <a:moveTo>
                  <a:pt x="93540" y="0"/>
                </a:moveTo>
                <a:lnTo>
                  <a:pt x="93540" y="0"/>
                </a:lnTo>
                <a:cubicBezTo>
                  <a:pt x="88663" y="75591"/>
                  <a:pt x="85568" y="151317"/>
                  <a:pt x="78910" y="226772"/>
                </a:cubicBezTo>
                <a:cubicBezTo>
                  <a:pt x="78232" y="234453"/>
                  <a:pt x="75043" y="241820"/>
                  <a:pt x="71595" y="248717"/>
                </a:cubicBezTo>
                <a:cubicBezTo>
                  <a:pt x="67663" y="256581"/>
                  <a:pt x="61841" y="263348"/>
                  <a:pt x="56964" y="270663"/>
                </a:cubicBezTo>
                <a:cubicBezTo>
                  <a:pt x="54526" y="277978"/>
                  <a:pt x="53097" y="285711"/>
                  <a:pt x="49649" y="292608"/>
                </a:cubicBezTo>
                <a:cubicBezTo>
                  <a:pt x="45717" y="300472"/>
                  <a:pt x="38482" y="306473"/>
                  <a:pt x="35019" y="314554"/>
                </a:cubicBezTo>
                <a:cubicBezTo>
                  <a:pt x="31059" y="323795"/>
                  <a:pt x="30465" y="334148"/>
                  <a:pt x="27703" y="343815"/>
                </a:cubicBezTo>
                <a:cubicBezTo>
                  <a:pt x="25585" y="351229"/>
                  <a:pt x="22826" y="358445"/>
                  <a:pt x="20388" y="365760"/>
                </a:cubicBezTo>
                <a:cubicBezTo>
                  <a:pt x="22826" y="429159"/>
                  <a:pt x="22837" y="492697"/>
                  <a:pt x="27703" y="555956"/>
                </a:cubicBezTo>
                <a:cubicBezTo>
                  <a:pt x="30163" y="587934"/>
                  <a:pt x="39515" y="619105"/>
                  <a:pt x="42334" y="651053"/>
                </a:cubicBezTo>
                <a:cubicBezTo>
                  <a:pt x="56767" y="814625"/>
                  <a:pt x="0" y="788121"/>
                  <a:pt x="71595" y="811988"/>
                </a:cubicBezTo>
                <a:cubicBezTo>
                  <a:pt x="76472" y="819303"/>
                  <a:pt x="82293" y="826070"/>
                  <a:pt x="86225" y="833933"/>
                </a:cubicBezTo>
                <a:cubicBezTo>
                  <a:pt x="89673" y="840830"/>
                  <a:pt x="89573" y="849267"/>
                  <a:pt x="93540" y="855879"/>
                </a:cubicBezTo>
                <a:cubicBezTo>
                  <a:pt x="97088" y="861793"/>
                  <a:pt x="103294" y="865632"/>
                  <a:pt x="108171" y="870509"/>
                </a:cubicBezTo>
                <a:cubicBezTo>
                  <a:pt x="110609" y="877824"/>
                  <a:pt x="109211" y="887973"/>
                  <a:pt x="115486" y="892455"/>
                </a:cubicBezTo>
                <a:cubicBezTo>
                  <a:pt x="128035" y="901419"/>
                  <a:pt x="159377" y="907085"/>
                  <a:pt x="159377" y="907085"/>
                </a:cubicBezTo>
                <a:cubicBezTo>
                  <a:pt x="178597" y="919899"/>
                  <a:pt x="186560" y="918720"/>
                  <a:pt x="188638" y="943661"/>
                </a:cubicBezTo>
                <a:cubicBezTo>
                  <a:pt x="195333" y="1023998"/>
                  <a:pt x="196924" y="1104698"/>
                  <a:pt x="203268" y="1185063"/>
                </a:cubicBezTo>
                <a:cubicBezTo>
                  <a:pt x="204247" y="1197458"/>
                  <a:pt x="206651" y="1209844"/>
                  <a:pt x="210583" y="1221639"/>
                </a:cubicBezTo>
                <a:cubicBezTo>
                  <a:pt x="214032" y="1231984"/>
                  <a:pt x="220918" y="1240877"/>
                  <a:pt x="225214" y="1250900"/>
                </a:cubicBezTo>
                <a:cubicBezTo>
                  <a:pt x="239459" y="1284137"/>
                  <a:pt x="222829" y="1263145"/>
                  <a:pt x="247159" y="1287476"/>
                </a:cubicBezTo>
                <a:cubicBezTo>
                  <a:pt x="249598" y="1294791"/>
                  <a:pt x="249023" y="1303969"/>
                  <a:pt x="254475" y="1309421"/>
                </a:cubicBezTo>
                <a:cubicBezTo>
                  <a:pt x="259927" y="1314873"/>
                  <a:pt x="271603" y="1310715"/>
                  <a:pt x="276420" y="1316736"/>
                </a:cubicBezTo>
                <a:cubicBezTo>
                  <a:pt x="282700" y="1324587"/>
                  <a:pt x="278158" y="1337632"/>
                  <a:pt x="283735" y="1345997"/>
                </a:cubicBezTo>
                <a:cubicBezTo>
                  <a:pt x="293299" y="1360343"/>
                  <a:pt x="320311" y="1382573"/>
                  <a:pt x="320311" y="1382573"/>
                </a:cubicBezTo>
                <a:cubicBezTo>
                  <a:pt x="322750" y="1389888"/>
                  <a:pt x="324178" y="1397622"/>
                  <a:pt x="327627" y="1404519"/>
                </a:cubicBezTo>
                <a:cubicBezTo>
                  <a:pt x="331559" y="1412382"/>
                  <a:pt x="338794" y="1418383"/>
                  <a:pt x="342257" y="1426464"/>
                </a:cubicBezTo>
                <a:cubicBezTo>
                  <a:pt x="346217" y="1435705"/>
                  <a:pt x="345612" y="1446484"/>
                  <a:pt x="349572" y="1455725"/>
                </a:cubicBezTo>
                <a:cubicBezTo>
                  <a:pt x="357293" y="1473741"/>
                  <a:pt x="376129" y="1491912"/>
                  <a:pt x="393463" y="1499616"/>
                </a:cubicBezTo>
                <a:cubicBezTo>
                  <a:pt x="404825" y="1504666"/>
                  <a:pt x="417847" y="1504493"/>
                  <a:pt x="430039" y="1506932"/>
                </a:cubicBezTo>
                <a:cubicBezTo>
                  <a:pt x="468216" y="1532382"/>
                  <a:pt x="443193" y="1521562"/>
                  <a:pt x="510507" y="1521562"/>
                </a:cubicBez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1596319" y="351130"/>
            <a:ext cx="980039" cy="416966"/>
          </a:xfrm>
          <a:custGeom>
            <a:avLst/>
            <a:gdLst>
              <a:gd name="connsiteX0" fmla="*/ 13025 w 980039"/>
              <a:gd name="connsiteY0" fmla="*/ 0 h 416966"/>
              <a:gd name="connsiteX1" fmla="*/ 13025 w 980039"/>
              <a:gd name="connsiteY1" fmla="*/ 0 h 416966"/>
              <a:gd name="connsiteX2" fmla="*/ 20340 w 980039"/>
              <a:gd name="connsiteY2" fmla="*/ 146304 h 416966"/>
              <a:gd name="connsiteX3" fmla="*/ 27655 w 980039"/>
              <a:gd name="connsiteY3" fmla="*/ 168249 h 416966"/>
              <a:gd name="connsiteX4" fmla="*/ 86177 w 980039"/>
              <a:gd name="connsiteY4" fmla="*/ 197510 h 416966"/>
              <a:gd name="connsiteX5" fmla="*/ 115438 w 980039"/>
              <a:gd name="connsiteY5" fmla="*/ 212140 h 416966"/>
              <a:gd name="connsiteX6" fmla="*/ 137383 w 980039"/>
              <a:gd name="connsiteY6" fmla="*/ 219456 h 416966"/>
              <a:gd name="connsiteX7" fmla="*/ 188590 w 980039"/>
              <a:gd name="connsiteY7" fmla="*/ 234086 h 416966"/>
              <a:gd name="connsiteX8" fmla="*/ 254427 w 980039"/>
              <a:gd name="connsiteY8" fmla="*/ 241401 h 416966"/>
              <a:gd name="connsiteX9" fmla="*/ 320263 w 980039"/>
              <a:gd name="connsiteY9" fmla="*/ 263347 h 416966"/>
              <a:gd name="connsiteX10" fmla="*/ 342209 w 980039"/>
              <a:gd name="connsiteY10" fmla="*/ 277977 h 416966"/>
              <a:gd name="connsiteX11" fmla="*/ 459252 w 980039"/>
              <a:gd name="connsiteY11" fmla="*/ 270662 h 416966"/>
              <a:gd name="connsiteX12" fmla="*/ 481198 w 980039"/>
              <a:gd name="connsiteY12" fmla="*/ 263347 h 416966"/>
              <a:gd name="connsiteX13" fmla="*/ 568980 w 980039"/>
              <a:gd name="connsiteY13" fmla="*/ 277977 h 416966"/>
              <a:gd name="connsiteX14" fmla="*/ 620187 w 980039"/>
              <a:gd name="connsiteY14" fmla="*/ 285292 h 416966"/>
              <a:gd name="connsiteX15" fmla="*/ 642132 w 980039"/>
              <a:gd name="connsiteY15" fmla="*/ 299923 h 416966"/>
              <a:gd name="connsiteX16" fmla="*/ 759175 w 980039"/>
              <a:gd name="connsiteY16" fmla="*/ 329184 h 416966"/>
              <a:gd name="connsiteX17" fmla="*/ 781121 w 980039"/>
              <a:gd name="connsiteY17" fmla="*/ 336499 h 416966"/>
              <a:gd name="connsiteX18" fmla="*/ 803067 w 980039"/>
              <a:gd name="connsiteY18" fmla="*/ 351129 h 416966"/>
              <a:gd name="connsiteX19" fmla="*/ 861588 w 980039"/>
              <a:gd name="connsiteY19" fmla="*/ 358444 h 416966"/>
              <a:gd name="connsiteX20" fmla="*/ 920110 w 980039"/>
              <a:gd name="connsiteY20" fmla="*/ 380390 h 416966"/>
              <a:gd name="connsiteX21" fmla="*/ 942055 w 980039"/>
              <a:gd name="connsiteY21" fmla="*/ 395020 h 416966"/>
              <a:gd name="connsiteX22" fmla="*/ 978631 w 980039"/>
              <a:gd name="connsiteY22" fmla="*/ 416966 h 4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0039" h="416966">
                <a:moveTo>
                  <a:pt x="13025" y="0"/>
                </a:moveTo>
                <a:lnTo>
                  <a:pt x="13025" y="0"/>
                </a:lnTo>
                <a:cubicBezTo>
                  <a:pt x="4127" y="88986"/>
                  <a:pt x="0" y="58163"/>
                  <a:pt x="20340" y="146304"/>
                </a:cubicBezTo>
                <a:cubicBezTo>
                  <a:pt x="22074" y="153817"/>
                  <a:pt x="23688" y="161637"/>
                  <a:pt x="27655" y="168249"/>
                </a:cubicBezTo>
                <a:cubicBezTo>
                  <a:pt x="41822" y="191859"/>
                  <a:pt x="61164" y="185004"/>
                  <a:pt x="86177" y="197510"/>
                </a:cubicBezTo>
                <a:cubicBezTo>
                  <a:pt x="95931" y="202387"/>
                  <a:pt x="105415" y="207844"/>
                  <a:pt x="115438" y="212140"/>
                </a:cubicBezTo>
                <a:cubicBezTo>
                  <a:pt x="122525" y="215177"/>
                  <a:pt x="129997" y="217240"/>
                  <a:pt x="137383" y="219456"/>
                </a:cubicBezTo>
                <a:cubicBezTo>
                  <a:pt x="154386" y="224557"/>
                  <a:pt x="171142" y="230815"/>
                  <a:pt x="188590" y="234086"/>
                </a:cubicBezTo>
                <a:cubicBezTo>
                  <a:pt x="210293" y="238155"/>
                  <a:pt x="232481" y="238963"/>
                  <a:pt x="254427" y="241401"/>
                </a:cubicBezTo>
                <a:cubicBezTo>
                  <a:pt x="286459" y="273435"/>
                  <a:pt x="249203" y="242030"/>
                  <a:pt x="320263" y="263347"/>
                </a:cubicBezTo>
                <a:cubicBezTo>
                  <a:pt x="328684" y="265873"/>
                  <a:pt x="334894" y="273100"/>
                  <a:pt x="342209" y="277977"/>
                </a:cubicBezTo>
                <a:cubicBezTo>
                  <a:pt x="381223" y="275539"/>
                  <a:pt x="420376" y="274754"/>
                  <a:pt x="459252" y="270662"/>
                </a:cubicBezTo>
                <a:cubicBezTo>
                  <a:pt x="466921" y="269855"/>
                  <a:pt x="473504" y="262834"/>
                  <a:pt x="481198" y="263347"/>
                </a:cubicBezTo>
                <a:cubicBezTo>
                  <a:pt x="510797" y="265320"/>
                  <a:pt x="539679" y="273351"/>
                  <a:pt x="568980" y="277977"/>
                </a:cubicBezTo>
                <a:cubicBezTo>
                  <a:pt x="586011" y="280666"/>
                  <a:pt x="603118" y="282854"/>
                  <a:pt x="620187" y="285292"/>
                </a:cubicBezTo>
                <a:cubicBezTo>
                  <a:pt x="627502" y="290169"/>
                  <a:pt x="634098" y="296352"/>
                  <a:pt x="642132" y="299923"/>
                </a:cubicBezTo>
                <a:cubicBezTo>
                  <a:pt x="682401" y="317821"/>
                  <a:pt x="714781" y="318939"/>
                  <a:pt x="759175" y="329184"/>
                </a:cubicBezTo>
                <a:cubicBezTo>
                  <a:pt x="766689" y="330918"/>
                  <a:pt x="774224" y="333051"/>
                  <a:pt x="781121" y="336499"/>
                </a:cubicBezTo>
                <a:cubicBezTo>
                  <a:pt x="788985" y="340431"/>
                  <a:pt x="794585" y="348816"/>
                  <a:pt x="803067" y="351129"/>
                </a:cubicBezTo>
                <a:cubicBezTo>
                  <a:pt x="822033" y="356301"/>
                  <a:pt x="842081" y="356006"/>
                  <a:pt x="861588" y="358444"/>
                </a:cubicBezTo>
                <a:cubicBezTo>
                  <a:pt x="913054" y="392755"/>
                  <a:pt x="847797" y="353273"/>
                  <a:pt x="920110" y="380390"/>
                </a:cubicBezTo>
                <a:cubicBezTo>
                  <a:pt x="928342" y="383477"/>
                  <a:pt x="934192" y="391088"/>
                  <a:pt x="942055" y="395020"/>
                </a:cubicBezTo>
                <a:cubicBezTo>
                  <a:pt x="980039" y="414012"/>
                  <a:pt x="950056" y="388391"/>
                  <a:pt x="978631" y="416966"/>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377492" y="0"/>
            <a:ext cx="1905000" cy="461665"/>
          </a:xfrm>
          <a:prstGeom prst="rect">
            <a:avLst/>
          </a:prstGeom>
          <a:solidFill>
            <a:srgbClr val="FFFF00"/>
          </a:solidFill>
        </p:spPr>
        <p:txBody>
          <a:bodyPr wrap="square" rtlCol="0">
            <a:spAutoFit/>
          </a:bodyPr>
          <a:lstStyle/>
          <a:p>
            <a:r>
              <a:rPr lang="en-US" sz="2400" b="1" dirty="0" smtClean="0"/>
              <a:t>Maria’s River</a:t>
            </a:r>
            <a:endParaRPr lang="en-US" sz="2400" b="1" dirty="0"/>
          </a:p>
        </p:txBody>
      </p:sp>
      <p:sp>
        <p:nvSpPr>
          <p:cNvPr id="56" name="TextBox 55"/>
          <p:cNvSpPr txBox="1"/>
          <p:nvPr/>
        </p:nvSpPr>
        <p:spPr>
          <a:xfrm>
            <a:off x="3409121" y="1295400"/>
            <a:ext cx="2057399" cy="461665"/>
          </a:xfrm>
          <a:prstGeom prst="rect">
            <a:avLst/>
          </a:prstGeom>
          <a:solidFill>
            <a:srgbClr val="FFFF00"/>
          </a:solidFill>
        </p:spPr>
        <p:txBody>
          <a:bodyPr wrap="square" rtlCol="0">
            <a:spAutoFit/>
          </a:bodyPr>
          <a:lstStyle/>
          <a:p>
            <a:r>
              <a:rPr lang="en-US" sz="2400" b="1" dirty="0" smtClean="0"/>
              <a:t>Missouri River</a:t>
            </a:r>
            <a:endParaRPr lang="en-US" sz="2400" b="1" dirty="0"/>
          </a:p>
        </p:txBody>
      </p:sp>
      <p:sp>
        <p:nvSpPr>
          <p:cNvPr id="57" name="TextBox 56"/>
          <p:cNvSpPr txBox="1"/>
          <p:nvPr/>
        </p:nvSpPr>
        <p:spPr>
          <a:xfrm>
            <a:off x="1965863" y="3096465"/>
            <a:ext cx="2442977" cy="461665"/>
          </a:xfrm>
          <a:prstGeom prst="rect">
            <a:avLst/>
          </a:prstGeom>
          <a:solidFill>
            <a:srgbClr val="FFFF00"/>
          </a:solidFill>
        </p:spPr>
        <p:txBody>
          <a:bodyPr wrap="square" rtlCol="0">
            <a:spAutoFit/>
          </a:bodyPr>
          <a:lstStyle/>
          <a:p>
            <a:r>
              <a:rPr lang="en-US" sz="2400" b="1" dirty="0" smtClean="0"/>
              <a:t>Yellowstone River</a:t>
            </a:r>
            <a:endParaRPr lang="en-US" sz="2400" b="1" dirty="0"/>
          </a:p>
        </p:txBody>
      </p:sp>
      <p:sp>
        <p:nvSpPr>
          <p:cNvPr id="33" name="TextBox 32"/>
          <p:cNvSpPr txBox="1"/>
          <p:nvPr/>
        </p:nvSpPr>
        <p:spPr>
          <a:xfrm>
            <a:off x="0" y="4330392"/>
            <a:ext cx="9144000" cy="2400657"/>
          </a:xfrm>
          <a:prstGeom prst="rect">
            <a:avLst/>
          </a:prstGeom>
          <a:noFill/>
          <a:effectLst/>
        </p:spPr>
        <p:txBody>
          <a:bodyPr wrap="square" rtlCol="0">
            <a:spAutoFit/>
          </a:bodyPr>
          <a:lstStyle/>
          <a:p>
            <a:pPr marL="168275" indent="-168275">
              <a:spcAft>
                <a:spcPts val="600"/>
              </a:spcAft>
              <a:buFont typeface="Arial" pitchFamily="34" charset="0"/>
              <a:buChar char="•"/>
            </a:pPr>
            <a:r>
              <a:rPr lang="en-US" sz="2800" b="1" dirty="0" smtClean="0"/>
              <a:t>Jul 8- </a:t>
            </a:r>
            <a:r>
              <a:rPr lang="en-US" sz="2800" b="1" dirty="0" smtClean="0">
                <a:ln>
                  <a:solidFill>
                    <a:schemeClr val="tx1"/>
                  </a:solidFill>
                </a:ln>
                <a:solidFill>
                  <a:srgbClr val="FF0000"/>
                </a:solidFill>
                <a:effectLst>
                  <a:outerShdw dist="50800" dir="5400000" algn="ctr" rotWithShape="0">
                    <a:schemeClr val="tx1"/>
                  </a:outerShdw>
                </a:effectLst>
              </a:rPr>
              <a:t>arrive old Camp Fortunate</a:t>
            </a:r>
            <a:r>
              <a:rPr lang="en-US" sz="2800" b="1" dirty="0" smtClean="0"/>
              <a:t>; find cache; </a:t>
            </a:r>
            <a:r>
              <a:rPr lang="en-US" sz="2800" b="1" dirty="0" smtClean="0">
                <a:ln>
                  <a:solidFill>
                    <a:schemeClr val="tx1"/>
                  </a:solidFill>
                </a:ln>
                <a:solidFill>
                  <a:srgbClr val="FF0000"/>
                </a:solidFill>
                <a:effectLst>
                  <a:outerShdw dist="50800" dir="5400000" algn="ctr" rotWithShape="0">
                    <a:schemeClr val="tx1"/>
                  </a:outerShdw>
                </a:effectLst>
              </a:rPr>
              <a:t>men rush to cache for tobacco</a:t>
            </a:r>
            <a:r>
              <a:rPr lang="en-US" sz="2800" b="1" dirty="0" smtClean="0"/>
              <a:t> left there 11 months prior!</a:t>
            </a:r>
          </a:p>
          <a:p>
            <a:pPr marL="168275" indent="-168275">
              <a:spcAft>
                <a:spcPts val="600"/>
              </a:spcAft>
              <a:buFont typeface="Arial" pitchFamily="34" charset="0"/>
              <a:buChar char="•"/>
            </a:pPr>
            <a:r>
              <a:rPr lang="en-US" sz="2800" b="1" dirty="0" smtClean="0"/>
              <a:t>Jul 10- pack canoes; </a:t>
            </a:r>
            <a:r>
              <a:rPr lang="en-US" sz="2800" b="1" dirty="0" smtClean="0">
                <a:ln>
                  <a:solidFill>
                    <a:schemeClr val="tx1"/>
                  </a:solidFill>
                </a:ln>
                <a:solidFill>
                  <a:srgbClr val="FF0000"/>
                </a:solidFill>
                <a:effectLst>
                  <a:outerShdw dist="50800" dir="5400000" algn="ctr" rotWithShape="0">
                    <a:schemeClr val="tx1"/>
                  </a:outerShdw>
                </a:effectLst>
              </a:rPr>
              <a:t>both parties set out</a:t>
            </a:r>
            <a:r>
              <a:rPr lang="en-US" sz="2800" b="1" dirty="0" smtClean="0"/>
              <a:t>; one by land, one on the Jefferson River </a:t>
            </a:r>
          </a:p>
          <a:p>
            <a:pPr marL="168275" indent="-168275">
              <a:spcAft>
                <a:spcPts val="600"/>
              </a:spcAft>
              <a:buFont typeface="Arial" pitchFamily="34" charset="0"/>
              <a:buChar char="•"/>
            </a:pPr>
            <a:r>
              <a:rPr lang="en-US" sz="2800" b="1" dirty="0" smtClean="0"/>
              <a:t>Jul 13- </a:t>
            </a:r>
            <a:r>
              <a:rPr lang="en-US" sz="2800" b="1" dirty="0" smtClean="0">
                <a:ln>
                  <a:solidFill>
                    <a:schemeClr val="tx1"/>
                  </a:solidFill>
                </a:ln>
                <a:solidFill>
                  <a:srgbClr val="FF0000"/>
                </a:solidFill>
                <a:effectLst>
                  <a:outerShdw dist="50800" dir="5400000" algn="ctr" rotWithShape="0">
                    <a:schemeClr val="tx1"/>
                  </a:outerShdw>
                </a:effectLst>
              </a:rPr>
              <a:t>all arrive at Three Forks within 1 hour of each other</a:t>
            </a:r>
            <a:endParaRPr lang="en-US" sz="2800" b="1" dirty="0" smtClean="0"/>
          </a:p>
        </p:txBody>
      </p:sp>
      <p:sp>
        <p:nvSpPr>
          <p:cNvPr id="28" name="Rectangle 27"/>
          <p:cNvSpPr/>
          <p:nvPr/>
        </p:nvSpPr>
        <p:spPr>
          <a:xfrm>
            <a:off x="228600" y="152400"/>
            <a:ext cx="8398565" cy="2585323"/>
          </a:xfrm>
          <a:prstGeom prst="rect">
            <a:avLst/>
          </a:prstGeom>
          <a:solidFill>
            <a:schemeClr val="tx1"/>
          </a:solidFill>
        </p:spPr>
        <p:txBody>
          <a:bodyPr wrap="square">
            <a:spAutoFit/>
          </a:bodyPr>
          <a:lstStyle/>
          <a:p>
            <a:pPr algn="ctr"/>
            <a:r>
              <a:rPr lang="en-US" sz="5400" b="1" dirty="0" smtClean="0">
                <a:ln>
                  <a:solidFill>
                    <a:schemeClr val="tx1"/>
                  </a:solidFill>
                </a:ln>
                <a:solidFill>
                  <a:srgbClr val="FFFF00"/>
                </a:solidFill>
              </a:rPr>
              <a:t>Lets go back in time and pick up with Captain Clark’s trip down the Yellowstone R.</a:t>
            </a:r>
            <a:endParaRPr lang="en-US" sz="5400" dirty="0">
              <a:solidFill>
                <a:srgbClr val="FFFF00"/>
              </a:solidFill>
            </a:endParaRPr>
          </a:p>
        </p:txBody>
      </p:sp>
      <p:sp>
        <p:nvSpPr>
          <p:cNvPr id="29" name="Freeform 28"/>
          <p:cNvSpPr/>
          <p:nvPr/>
        </p:nvSpPr>
        <p:spPr>
          <a:xfrm>
            <a:off x="993913" y="2792896"/>
            <a:ext cx="1073426" cy="924884"/>
          </a:xfrm>
          <a:custGeom>
            <a:avLst/>
            <a:gdLst>
              <a:gd name="connsiteX0" fmla="*/ 0 w 1073426"/>
              <a:gd name="connsiteY0" fmla="*/ 834887 h 924884"/>
              <a:gd name="connsiteX1" fmla="*/ 0 w 1073426"/>
              <a:gd name="connsiteY1" fmla="*/ 834887 h 924884"/>
              <a:gd name="connsiteX2" fmla="*/ 79513 w 1073426"/>
              <a:gd name="connsiteY2" fmla="*/ 864704 h 924884"/>
              <a:gd name="connsiteX3" fmla="*/ 149087 w 1073426"/>
              <a:gd name="connsiteY3" fmla="*/ 904461 h 924884"/>
              <a:gd name="connsiteX4" fmla="*/ 178904 w 1073426"/>
              <a:gd name="connsiteY4" fmla="*/ 884582 h 924884"/>
              <a:gd name="connsiteX5" fmla="*/ 218661 w 1073426"/>
              <a:gd name="connsiteY5" fmla="*/ 874643 h 924884"/>
              <a:gd name="connsiteX6" fmla="*/ 268357 w 1073426"/>
              <a:gd name="connsiteY6" fmla="*/ 834887 h 924884"/>
              <a:gd name="connsiteX7" fmla="*/ 288235 w 1073426"/>
              <a:gd name="connsiteY7" fmla="*/ 815008 h 924884"/>
              <a:gd name="connsiteX8" fmla="*/ 318052 w 1073426"/>
              <a:gd name="connsiteY8" fmla="*/ 805069 h 924884"/>
              <a:gd name="connsiteX9" fmla="*/ 337930 w 1073426"/>
              <a:gd name="connsiteY9" fmla="*/ 775252 h 924884"/>
              <a:gd name="connsiteX10" fmla="*/ 367748 w 1073426"/>
              <a:gd name="connsiteY10" fmla="*/ 755374 h 924884"/>
              <a:gd name="connsiteX11" fmla="*/ 407504 w 1073426"/>
              <a:gd name="connsiteY11" fmla="*/ 715617 h 924884"/>
              <a:gd name="connsiteX12" fmla="*/ 427383 w 1073426"/>
              <a:gd name="connsiteY12" fmla="*/ 685800 h 924884"/>
              <a:gd name="connsiteX13" fmla="*/ 467139 w 1073426"/>
              <a:gd name="connsiteY13" fmla="*/ 596347 h 924884"/>
              <a:gd name="connsiteX14" fmla="*/ 496957 w 1073426"/>
              <a:gd name="connsiteY14" fmla="*/ 586408 h 924884"/>
              <a:gd name="connsiteX15" fmla="*/ 506896 w 1073426"/>
              <a:gd name="connsiteY15" fmla="*/ 556591 h 924884"/>
              <a:gd name="connsiteX16" fmla="*/ 556591 w 1073426"/>
              <a:gd name="connsiteY16" fmla="*/ 496956 h 924884"/>
              <a:gd name="connsiteX17" fmla="*/ 586409 w 1073426"/>
              <a:gd name="connsiteY17" fmla="*/ 437321 h 924884"/>
              <a:gd name="connsiteX18" fmla="*/ 596348 w 1073426"/>
              <a:gd name="connsiteY18" fmla="*/ 407504 h 924884"/>
              <a:gd name="connsiteX19" fmla="*/ 606287 w 1073426"/>
              <a:gd name="connsiteY19" fmla="*/ 367747 h 924884"/>
              <a:gd name="connsiteX20" fmla="*/ 626165 w 1073426"/>
              <a:gd name="connsiteY20" fmla="*/ 337930 h 924884"/>
              <a:gd name="connsiteX21" fmla="*/ 636104 w 1073426"/>
              <a:gd name="connsiteY21" fmla="*/ 308113 h 924884"/>
              <a:gd name="connsiteX22" fmla="*/ 685800 w 1073426"/>
              <a:gd name="connsiteY22" fmla="*/ 248478 h 924884"/>
              <a:gd name="connsiteX23" fmla="*/ 725557 w 1073426"/>
              <a:gd name="connsiteY23" fmla="*/ 208721 h 924884"/>
              <a:gd name="connsiteX24" fmla="*/ 745435 w 1073426"/>
              <a:gd name="connsiteY24" fmla="*/ 159026 h 924884"/>
              <a:gd name="connsiteX25" fmla="*/ 755374 w 1073426"/>
              <a:gd name="connsiteY25" fmla="*/ 129208 h 924884"/>
              <a:gd name="connsiteX26" fmla="*/ 785191 w 1073426"/>
              <a:gd name="connsiteY26" fmla="*/ 119269 h 924884"/>
              <a:gd name="connsiteX27" fmla="*/ 805070 w 1073426"/>
              <a:gd name="connsiteY27" fmla="*/ 99391 h 924884"/>
              <a:gd name="connsiteX28" fmla="*/ 904461 w 1073426"/>
              <a:gd name="connsiteY28" fmla="*/ 89452 h 924884"/>
              <a:gd name="connsiteX29" fmla="*/ 934278 w 1073426"/>
              <a:gd name="connsiteY29" fmla="*/ 79513 h 924884"/>
              <a:gd name="connsiteX30" fmla="*/ 964096 w 1073426"/>
              <a:gd name="connsiteY30" fmla="*/ 59634 h 924884"/>
              <a:gd name="connsiteX31" fmla="*/ 993913 w 1073426"/>
              <a:gd name="connsiteY31" fmla="*/ 49695 h 924884"/>
              <a:gd name="connsiteX32" fmla="*/ 1043609 w 1073426"/>
              <a:gd name="connsiteY32" fmla="*/ 29817 h 924884"/>
              <a:gd name="connsiteX33" fmla="*/ 1073426 w 1073426"/>
              <a:gd name="connsiteY33" fmla="*/ 19878 h 924884"/>
              <a:gd name="connsiteX34" fmla="*/ 1073426 w 1073426"/>
              <a:gd name="connsiteY34" fmla="*/ 0 h 92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3426" h="924884">
                <a:moveTo>
                  <a:pt x="0" y="834887"/>
                </a:moveTo>
                <a:lnTo>
                  <a:pt x="0" y="834887"/>
                </a:lnTo>
                <a:cubicBezTo>
                  <a:pt x="26504" y="844826"/>
                  <a:pt x="54195" y="852045"/>
                  <a:pt x="79513" y="864704"/>
                </a:cubicBezTo>
                <a:cubicBezTo>
                  <a:pt x="199874" y="924884"/>
                  <a:pt x="57878" y="874055"/>
                  <a:pt x="149087" y="904461"/>
                </a:cubicBezTo>
                <a:cubicBezTo>
                  <a:pt x="159026" y="897835"/>
                  <a:pt x="167924" y="889288"/>
                  <a:pt x="178904" y="884582"/>
                </a:cubicBezTo>
                <a:cubicBezTo>
                  <a:pt x="191460" y="879201"/>
                  <a:pt x="207295" y="882220"/>
                  <a:pt x="218661" y="874643"/>
                </a:cubicBezTo>
                <a:cubicBezTo>
                  <a:pt x="308575" y="814701"/>
                  <a:pt x="170876" y="867380"/>
                  <a:pt x="268357" y="834887"/>
                </a:cubicBezTo>
                <a:cubicBezTo>
                  <a:pt x="274983" y="828261"/>
                  <a:pt x="280200" y="819829"/>
                  <a:pt x="288235" y="815008"/>
                </a:cubicBezTo>
                <a:cubicBezTo>
                  <a:pt x="297219" y="809618"/>
                  <a:pt x="309871" y="811614"/>
                  <a:pt x="318052" y="805069"/>
                </a:cubicBezTo>
                <a:cubicBezTo>
                  <a:pt x="327380" y="797607"/>
                  <a:pt x="329483" y="783698"/>
                  <a:pt x="337930" y="775252"/>
                </a:cubicBezTo>
                <a:cubicBezTo>
                  <a:pt x="346377" y="766805"/>
                  <a:pt x="357809" y="762000"/>
                  <a:pt x="367748" y="755374"/>
                </a:cubicBezTo>
                <a:cubicBezTo>
                  <a:pt x="389433" y="690318"/>
                  <a:pt x="359315" y="754167"/>
                  <a:pt x="407504" y="715617"/>
                </a:cubicBezTo>
                <a:cubicBezTo>
                  <a:pt x="416832" y="708155"/>
                  <a:pt x="420757" y="695739"/>
                  <a:pt x="427383" y="685800"/>
                </a:cubicBezTo>
                <a:cubicBezTo>
                  <a:pt x="433456" y="667580"/>
                  <a:pt x="445662" y="613529"/>
                  <a:pt x="467139" y="596347"/>
                </a:cubicBezTo>
                <a:cubicBezTo>
                  <a:pt x="475320" y="589802"/>
                  <a:pt x="487018" y="589721"/>
                  <a:pt x="496957" y="586408"/>
                </a:cubicBezTo>
                <a:cubicBezTo>
                  <a:pt x="500270" y="576469"/>
                  <a:pt x="501085" y="565308"/>
                  <a:pt x="506896" y="556591"/>
                </a:cubicBezTo>
                <a:cubicBezTo>
                  <a:pt x="550860" y="490645"/>
                  <a:pt x="524072" y="561996"/>
                  <a:pt x="556591" y="496956"/>
                </a:cubicBezTo>
                <a:cubicBezTo>
                  <a:pt x="597737" y="414664"/>
                  <a:pt x="529444" y="522768"/>
                  <a:pt x="586409" y="437321"/>
                </a:cubicBezTo>
                <a:cubicBezTo>
                  <a:pt x="589722" y="427382"/>
                  <a:pt x="593470" y="417578"/>
                  <a:pt x="596348" y="407504"/>
                </a:cubicBezTo>
                <a:cubicBezTo>
                  <a:pt x="600101" y="394369"/>
                  <a:pt x="600906" y="380303"/>
                  <a:pt x="606287" y="367747"/>
                </a:cubicBezTo>
                <a:cubicBezTo>
                  <a:pt x="610992" y="356768"/>
                  <a:pt x="620823" y="348614"/>
                  <a:pt x="626165" y="337930"/>
                </a:cubicBezTo>
                <a:cubicBezTo>
                  <a:pt x="630850" y="328559"/>
                  <a:pt x="631419" y="317484"/>
                  <a:pt x="636104" y="308113"/>
                </a:cubicBezTo>
                <a:cubicBezTo>
                  <a:pt x="649942" y="280438"/>
                  <a:pt x="663819" y="270459"/>
                  <a:pt x="685800" y="248478"/>
                </a:cubicBezTo>
                <a:cubicBezTo>
                  <a:pt x="718193" y="151299"/>
                  <a:pt x="666658" y="279399"/>
                  <a:pt x="725557" y="208721"/>
                </a:cubicBezTo>
                <a:cubicBezTo>
                  <a:pt x="736979" y="195015"/>
                  <a:pt x="739171" y="175731"/>
                  <a:pt x="745435" y="159026"/>
                </a:cubicBezTo>
                <a:cubicBezTo>
                  <a:pt x="749114" y="149216"/>
                  <a:pt x="747966" y="136616"/>
                  <a:pt x="755374" y="129208"/>
                </a:cubicBezTo>
                <a:cubicBezTo>
                  <a:pt x="762782" y="121800"/>
                  <a:pt x="775252" y="122582"/>
                  <a:pt x="785191" y="119269"/>
                </a:cubicBezTo>
                <a:cubicBezTo>
                  <a:pt x="791817" y="112643"/>
                  <a:pt x="795979" y="101664"/>
                  <a:pt x="805070" y="99391"/>
                </a:cubicBezTo>
                <a:cubicBezTo>
                  <a:pt x="837371" y="91316"/>
                  <a:pt x="871553" y="94515"/>
                  <a:pt x="904461" y="89452"/>
                </a:cubicBezTo>
                <a:cubicBezTo>
                  <a:pt x="914816" y="87859"/>
                  <a:pt x="924339" y="82826"/>
                  <a:pt x="934278" y="79513"/>
                </a:cubicBezTo>
                <a:cubicBezTo>
                  <a:pt x="944217" y="72887"/>
                  <a:pt x="953412" y="64976"/>
                  <a:pt x="964096" y="59634"/>
                </a:cubicBezTo>
                <a:cubicBezTo>
                  <a:pt x="973467" y="54949"/>
                  <a:pt x="984103" y="53374"/>
                  <a:pt x="993913" y="49695"/>
                </a:cubicBezTo>
                <a:cubicBezTo>
                  <a:pt x="1010618" y="43431"/>
                  <a:pt x="1026904" y="36081"/>
                  <a:pt x="1043609" y="29817"/>
                </a:cubicBezTo>
                <a:cubicBezTo>
                  <a:pt x="1053419" y="26138"/>
                  <a:pt x="1066018" y="27286"/>
                  <a:pt x="1073426" y="19878"/>
                </a:cubicBezTo>
                <a:lnTo>
                  <a:pt x="1073426" y="0"/>
                </a:ln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993913" y="2713383"/>
            <a:ext cx="1043609" cy="834887"/>
          </a:xfrm>
          <a:custGeom>
            <a:avLst/>
            <a:gdLst>
              <a:gd name="connsiteX0" fmla="*/ 0 w 1043609"/>
              <a:gd name="connsiteY0" fmla="*/ 834887 h 834887"/>
              <a:gd name="connsiteX1" fmla="*/ 238539 w 1043609"/>
              <a:gd name="connsiteY1" fmla="*/ 834887 h 834887"/>
              <a:gd name="connsiteX2" fmla="*/ 337930 w 1043609"/>
              <a:gd name="connsiteY2" fmla="*/ 675860 h 834887"/>
              <a:gd name="connsiteX3" fmla="*/ 467139 w 1043609"/>
              <a:gd name="connsiteY3" fmla="*/ 526774 h 834887"/>
              <a:gd name="connsiteX4" fmla="*/ 596348 w 1043609"/>
              <a:gd name="connsiteY4" fmla="*/ 238539 h 834887"/>
              <a:gd name="connsiteX5" fmla="*/ 646044 w 1043609"/>
              <a:gd name="connsiteY5" fmla="*/ 119269 h 834887"/>
              <a:gd name="connsiteX6" fmla="*/ 844826 w 1043609"/>
              <a:gd name="connsiteY6" fmla="*/ 19878 h 834887"/>
              <a:gd name="connsiteX7" fmla="*/ 1043609 w 1043609"/>
              <a:gd name="connsiteY7" fmla="*/ 0 h 83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3609" h="834887">
                <a:moveTo>
                  <a:pt x="0" y="834887"/>
                </a:moveTo>
                <a:lnTo>
                  <a:pt x="238539" y="834887"/>
                </a:lnTo>
                <a:lnTo>
                  <a:pt x="337930" y="675860"/>
                </a:lnTo>
                <a:lnTo>
                  <a:pt x="467139" y="526774"/>
                </a:lnTo>
                <a:lnTo>
                  <a:pt x="596348" y="238539"/>
                </a:lnTo>
                <a:lnTo>
                  <a:pt x="646044" y="119269"/>
                </a:lnTo>
                <a:lnTo>
                  <a:pt x="844826" y="19878"/>
                </a:lnTo>
                <a:lnTo>
                  <a:pt x="1043609" y="0"/>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1000"/>
                                        <p:tgtEl>
                                          <p:spTgt spid="28"/>
                                        </p:tgtEl>
                                      </p:cBhvr>
                                    </p:animEffect>
                                    <p:set>
                                      <p:cBhvr>
                                        <p:cTn id="14" dur="1" fill="hold">
                                          <p:stCondLst>
                                            <p:cond delay="999"/>
                                          </p:stCondLst>
                                        </p:cTn>
                                        <p:tgtEl>
                                          <p:spTgt spid="28"/>
                                        </p:tgtEl>
                                        <p:attrNameLst>
                                          <p:attrName>style.visibility</p:attrName>
                                        </p:attrNameLst>
                                      </p:cBhvr>
                                      <p:to>
                                        <p:strVal val="hidden"/>
                                      </p:to>
                                    </p:se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up)">
                                      <p:cBhvr>
                                        <p:cTn id="18" dur="2000"/>
                                        <p:tgtEl>
                                          <p:spTgt spid="53"/>
                                        </p:tgtEl>
                                      </p:cBhvr>
                                    </p:animEffect>
                                  </p:childTnLst>
                                </p:cTn>
                              </p:par>
                            </p:childTnLst>
                          </p:cTn>
                        </p:par>
                        <p:par>
                          <p:cTn id="19" fill="hold">
                            <p:stCondLst>
                              <p:cond delay="3000"/>
                            </p:stCondLst>
                            <p:childTnLst>
                              <p:par>
                                <p:cTn id="20" presetID="22" presetClass="entr" presetSubtype="8" fill="hold" nodeType="afterEffect">
                                  <p:stCondLst>
                                    <p:cond delay="0"/>
                                  </p:stCondLst>
                                  <p:childTnLst>
                                    <p:set>
                                      <p:cBhvr>
                                        <p:cTn id="21" dur="1" fill="hold">
                                          <p:stCondLst>
                                            <p:cond delay="0"/>
                                          </p:stCondLst>
                                        </p:cTn>
                                        <p:tgtEl>
                                          <p:spTgt spid="33">
                                            <p:txEl>
                                              <p:pRg st="0" end="0"/>
                                            </p:txEl>
                                          </p:spTgt>
                                        </p:tgtEl>
                                        <p:attrNameLst>
                                          <p:attrName>style.visibility</p:attrName>
                                        </p:attrNameLst>
                                      </p:cBhvr>
                                      <p:to>
                                        <p:strVal val="visible"/>
                                      </p:to>
                                    </p:set>
                                    <p:animEffect transition="in" filter="wipe(left)">
                                      <p:cBhvr>
                                        <p:cTn id="22" dur="1000"/>
                                        <p:tgtEl>
                                          <p:spTgt spid="3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3">
                                            <p:txEl>
                                              <p:pRg st="1" end="1"/>
                                            </p:txEl>
                                          </p:spTgt>
                                        </p:tgtEl>
                                        <p:attrNameLst>
                                          <p:attrName>style.visibility</p:attrName>
                                        </p:attrNameLst>
                                      </p:cBhvr>
                                      <p:to>
                                        <p:strVal val="visible"/>
                                      </p:to>
                                    </p:set>
                                    <p:animEffect transition="in" filter="wipe(left)">
                                      <p:cBhvr>
                                        <p:cTn id="27" dur="1000"/>
                                        <p:tgtEl>
                                          <p:spTgt spid="3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2000"/>
                                        <p:tgtEl>
                                          <p:spTgt spid="2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down)">
                                      <p:cBhvr>
                                        <p:cTn id="35" dur="2000"/>
                                        <p:tgtEl>
                                          <p:spTgt spid="35"/>
                                        </p:tgtEl>
                                      </p:cBhvr>
                                    </p:animEffect>
                                  </p:childTnLst>
                                </p:cTn>
                              </p:par>
                            </p:childTnLst>
                          </p:cTn>
                        </p:par>
                        <p:par>
                          <p:cTn id="36" fill="hold">
                            <p:stCondLst>
                              <p:cond delay="2000"/>
                            </p:stCondLst>
                            <p:childTnLst>
                              <p:par>
                                <p:cTn id="37" presetID="22" presetClass="entr" presetSubtype="8" fill="hold" nodeType="afterEffect">
                                  <p:stCondLst>
                                    <p:cond delay="0"/>
                                  </p:stCondLst>
                                  <p:childTnLst>
                                    <p:set>
                                      <p:cBhvr>
                                        <p:cTn id="38" dur="1" fill="hold">
                                          <p:stCondLst>
                                            <p:cond delay="0"/>
                                          </p:stCondLst>
                                        </p:cTn>
                                        <p:tgtEl>
                                          <p:spTgt spid="33">
                                            <p:txEl>
                                              <p:pRg st="2" end="2"/>
                                            </p:txEl>
                                          </p:spTgt>
                                        </p:tgtEl>
                                        <p:attrNameLst>
                                          <p:attrName>style.visibility</p:attrName>
                                        </p:attrNameLst>
                                      </p:cBhvr>
                                      <p:to>
                                        <p:strVal val="visible"/>
                                      </p:to>
                                    </p:set>
                                    <p:animEffect transition="in" filter="wipe(left)">
                                      <p:cBhvr>
                                        <p:cTn id="39" dur="1000"/>
                                        <p:tgtEl>
                                          <p:spTgt spid="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28" grpId="0" animBg="1"/>
      <p:bldP spid="28" grpId="1" animBg="1"/>
      <p:bldP spid="29" grpId="0" animBg="1"/>
      <p:bldP spid="3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0"/>
            <a:ext cx="9144000" cy="4293704"/>
            <a:chOff x="776749" y="357809"/>
            <a:chExt cx="9144000" cy="4293704"/>
          </a:xfrm>
        </p:grpSpPr>
        <p:pic>
          <p:nvPicPr>
            <p:cNvPr id="24" name="Picture 2" descr="Image map with same links provided elsewhere on this page"/>
            <p:cNvPicPr>
              <a:picLocks noChangeAspect="1" noChangeArrowheads="1"/>
            </p:cNvPicPr>
            <p:nvPr/>
          </p:nvPicPr>
          <p:blipFill>
            <a:blip r:embed="rId3" cstate="print"/>
            <a:srcRect t="6020" r="-2008"/>
            <a:stretch>
              <a:fillRect/>
            </a:stretch>
          </p:blipFill>
          <p:spPr bwMode="auto">
            <a:xfrm>
              <a:off x="5256965" y="357810"/>
              <a:ext cx="4663784" cy="2763078"/>
            </a:xfrm>
            <a:prstGeom prst="rect">
              <a:avLst/>
            </a:prstGeom>
            <a:noFill/>
          </p:spPr>
        </p:pic>
        <p:pic>
          <p:nvPicPr>
            <p:cNvPr id="25" name="Picture 4" descr="Image map with same links provided elsewhere on this page"/>
            <p:cNvPicPr>
              <a:picLocks noChangeAspect="1" noChangeArrowheads="1"/>
            </p:cNvPicPr>
            <p:nvPr/>
          </p:nvPicPr>
          <p:blipFill>
            <a:blip r:embed="rId4" cstate="print"/>
            <a:srcRect t="2560" b="498"/>
            <a:stretch>
              <a:fillRect/>
            </a:stretch>
          </p:blipFill>
          <p:spPr bwMode="auto">
            <a:xfrm>
              <a:off x="776749" y="357809"/>
              <a:ext cx="4572000" cy="4293704"/>
            </a:xfrm>
            <a:prstGeom prst="rect">
              <a:avLst/>
            </a:prstGeom>
            <a:noFill/>
          </p:spPr>
        </p:pic>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21" name="TextBox 20"/>
          <p:cNvSpPr txBox="1">
            <a:spLocks noChangeArrowheads="1"/>
          </p:cNvSpPr>
          <p:nvPr/>
        </p:nvSpPr>
        <p:spPr bwMode="auto">
          <a:xfrm>
            <a:off x="4949686" y="3381765"/>
            <a:ext cx="3548270"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Aug 12</a:t>
            </a:r>
          </a:p>
        </p:txBody>
      </p:sp>
      <p:sp>
        <p:nvSpPr>
          <p:cNvPr id="20" name="TextBox 3"/>
          <p:cNvSpPr txBox="1">
            <a:spLocks noChangeArrowheads="1"/>
          </p:cNvSpPr>
          <p:nvPr/>
        </p:nvSpPr>
        <p:spPr bwMode="auto">
          <a:xfrm>
            <a:off x="4581940" y="2753138"/>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Reconnoiter Mission</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3" name="Group 9"/>
          <p:cNvGrpSpPr/>
          <p:nvPr/>
        </p:nvGrpSpPr>
        <p:grpSpPr>
          <a:xfrm>
            <a:off x="633784" y="3422503"/>
            <a:ext cx="3429000" cy="737175"/>
            <a:chOff x="-533400" y="2885182"/>
            <a:chExt cx="3429000" cy="737175"/>
          </a:xfrm>
        </p:grpSpPr>
        <p:sp>
          <p:nvSpPr>
            <p:cNvPr id="37" name="TextBox 36"/>
            <p:cNvSpPr txBox="1"/>
            <p:nvPr/>
          </p:nvSpPr>
          <p:spPr>
            <a:xfrm>
              <a:off x="-76200" y="3037582"/>
              <a:ext cx="2971800" cy="584775"/>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Camp Fortunate</a:t>
              </a:r>
            </a:p>
          </p:txBody>
        </p:sp>
        <p:sp>
          <p:nvSpPr>
            <p:cNvPr id="38" name="5-Point Star 37"/>
            <p:cNvSpPr/>
            <p:nvPr/>
          </p:nvSpPr>
          <p:spPr>
            <a:xfrm>
              <a:off x="-533400" y="2885182"/>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p:nvPr/>
        </p:nvSpPr>
        <p:spPr>
          <a:xfrm>
            <a:off x="2207201" y="856335"/>
            <a:ext cx="535999" cy="388991"/>
          </a:xfrm>
          <a:custGeom>
            <a:avLst/>
            <a:gdLst>
              <a:gd name="connsiteX0" fmla="*/ 10219 w 535999"/>
              <a:gd name="connsiteY0" fmla="*/ 388620 h 388991"/>
              <a:gd name="connsiteX1" fmla="*/ 10219 w 535999"/>
              <a:gd name="connsiteY1" fmla="*/ 388620 h 388991"/>
              <a:gd name="connsiteX2" fmla="*/ 109279 w 535999"/>
              <a:gd name="connsiteY2" fmla="*/ 373380 h 388991"/>
              <a:gd name="connsiteX3" fmla="*/ 120709 w 535999"/>
              <a:gd name="connsiteY3" fmla="*/ 365760 h 388991"/>
              <a:gd name="connsiteX4" fmla="*/ 132139 w 535999"/>
              <a:gd name="connsiteY4" fmla="*/ 361950 h 388991"/>
              <a:gd name="connsiteX5" fmla="*/ 147379 w 535999"/>
              <a:gd name="connsiteY5" fmla="*/ 342900 h 388991"/>
              <a:gd name="connsiteX6" fmla="*/ 162619 w 535999"/>
              <a:gd name="connsiteY6" fmla="*/ 327660 h 388991"/>
              <a:gd name="connsiteX7" fmla="*/ 170239 w 535999"/>
              <a:gd name="connsiteY7" fmla="*/ 316230 h 388991"/>
              <a:gd name="connsiteX8" fmla="*/ 181669 w 535999"/>
              <a:gd name="connsiteY8" fmla="*/ 312420 h 388991"/>
              <a:gd name="connsiteX9" fmla="*/ 185479 w 535999"/>
              <a:gd name="connsiteY9" fmla="*/ 300990 h 388991"/>
              <a:gd name="connsiteX10" fmla="*/ 193099 w 535999"/>
              <a:gd name="connsiteY10" fmla="*/ 289560 h 388991"/>
              <a:gd name="connsiteX11" fmla="*/ 204529 w 535999"/>
              <a:gd name="connsiteY11" fmla="*/ 266700 h 388991"/>
              <a:gd name="connsiteX12" fmla="*/ 208339 w 535999"/>
              <a:gd name="connsiteY12" fmla="*/ 251460 h 388991"/>
              <a:gd name="connsiteX13" fmla="*/ 212149 w 535999"/>
              <a:gd name="connsiteY13" fmla="*/ 228600 h 388991"/>
              <a:gd name="connsiteX14" fmla="*/ 219769 w 535999"/>
              <a:gd name="connsiteY14" fmla="*/ 217170 h 388991"/>
              <a:gd name="connsiteX15" fmla="*/ 223579 w 535999"/>
              <a:gd name="connsiteY15" fmla="*/ 205740 h 388991"/>
              <a:gd name="connsiteX16" fmla="*/ 246439 w 535999"/>
              <a:gd name="connsiteY16" fmla="*/ 194310 h 388991"/>
              <a:gd name="connsiteX17" fmla="*/ 269299 w 535999"/>
              <a:gd name="connsiteY17" fmla="*/ 182880 h 388991"/>
              <a:gd name="connsiteX18" fmla="*/ 273109 w 535999"/>
              <a:gd name="connsiteY18" fmla="*/ 171450 h 388991"/>
              <a:gd name="connsiteX19" fmla="*/ 330259 w 535999"/>
              <a:gd name="connsiteY19" fmla="*/ 156210 h 388991"/>
              <a:gd name="connsiteX20" fmla="*/ 345499 w 535999"/>
              <a:gd name="connsiteY20" fmla="*/ 133350 h 388991"/>
              <a:gd name="connsiteX21" fmla="*/ 379789 w 535999"/>
              <a:gd name="connsiteY21" fmla="*/ 118110 h 388991"/>
              <a:gd name="connsiteX22" fmla="*/ 440749 w 535999"/>
              <a:gd name="connsiteY22" fmla="*/ 106680 h 388991"/>
              <a:gd name="connsiteX23" fmla="*/ 459799 w 535999"/>
              <a:gd name="connsiteY23" fmla="*/ 99060 h 388991"/>
              <a:gd name="connsiteX24" fmla="*/ 467419 w 535999"/>
              <a:gd name="connsiteY24" fmla="*/ 87630 h 388991"/>
              <a:gd name="connsiteX25" fmla="*/ 478849 w 535999"/>
              <a:gd name="connsiteY25" fmla="*/ 83820 h 388991"/>
              <a:gd name="connsiteX26" fmla="*/ 490279 w 535999"/>
              <a:gd name="connsiteY26" fmla="*/ 76200 h 388991"/>
              <a:gd name="connsiteX27" fmla="*/ 501709 w 535999"/>
              <a:gd name="connsiteY27" fmla="*/ 72390 h 388991"/>
              <a:gd name="connsiteX28" fmla="*/ 513139 w 535999"/>
              <a:gd name="connsiteY28" fmla="*/ 64770 h 388991"/>
              <a:gd name="connsiteX29" fmla="*/ 535999 w 535999"/>
              <a:gd name="connsiteY29" fmla="*/ 57150 h 388991"/>
              <a:gd name="connsiteX30" fmla="*/ 532189 w 535999"/>
              <a:gd name="connsiteY30" fmla="*/ 15240 h 388991"/>
              <a:gd name="connsiteX31" fmla="*/ 524569 w 535999"/>
              <a:gd name="connsiteY31" fmla="*/ 3810 h 388991"/>
              <a:gd name="connsiteX32" fmla="*/ 513139 w 535999"/>
              <a:gd name="connsiteY32" fmla="*/ 0 h 38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5999" h="388991">
                <a:moveTo>
                  <a:pt x="10219" y="388620"/>
                </a:moveTo>
                <a:lnTo>
                  <a:pt x="10219" y="388620"/>
                </a:lnTo>
                <a:cubicBezTo>
                  <a:pt x="76291" y="363843"/>
                  <a:pt x="0" y="388991"/>
                  <a:pt x="109279" y="373380"/>
                </a:cubicBezTo>
                <a:cubicBezTo>
                  <a:pt x="113812" y="372732"/>
                  <a:pt x="116613" y="367808"/>
                  <a:pt x="120709" y="365760"/>
                </a:cubicBezTo>
                <a:cubicBezTo>
                  <a:pt x="124301" y="363964"/>
                  <a:pt x="128329" y="363220"/>
                  <a:pt x="132139" y="361950"/>
                </a:cubicBezTo>
                <a:cubicBezTo>
                  <a:pt x="141716" y="333220"/>
                  <a:pt x="127684" y="367519"/>
                  <a:pt x="147379" y="342900"/>
                </a:cubicBezTo>
                <a:cubicBezTo>
                  <a:pt x="162157" y="324427"/>
                  <a:pt x="137681" y="335973"/>
                  <a:pt x="162619" y="327660"/>
                </a:cubicBezTo>
                <a:cubicBezTo>
                  <a:pt x="165159" y="323850"/>
                  <a:pt x="166663" y="319091"/>
                  <a:pt x="170239" y="316230"/>
                </a:cubicBezTo>
                <a:cubicBezTo>
                  <a:pt x="173375" y="313721"/>
                  <a:pt x="178829" y="315260"/>
                  <a:pt x="181669" y="312420"/>
                </a:cubicBezTo>
                <a:cubicBezTo>
                  <a:pt x="184509" y="309580"/>
                  <a:pt x="183683" y="304582"/>
                  <a:pt x="185479" y="300990"/>
                </a:cubicBezTo>
                <a:cubicBezTo>
                  <a:pt x="187527" y="296894"/>
                  <a:pt x="191051" y="293656"/>
                  <a:pt x="193099" y="289560"/>
                </a:cubicBezTo>
                <a:cubicBezTo>
                  <a:pt x="208873" y="258012"/>
                  <a:pt x="182691" y="299457"/>
                  <a:pt x="204529" y="266700"/>
                </a:cubicBezTo>
                <a:cubicBezTo>
                  <a:pt x="205799" y="261620"/>
                  <a:pt x="207312" y="256595"/>
                  <a:pt x="208339" y="251460"/>
                </a:cubicBezTo>
                <a:cubicBezTo>
                  <a:pt x="209854" y="243885"/>
                  <a:pt x="209706" y="235929"/>
                  <a:pt x="212149" y="228600"/>
                </a:cubicBezTo>
                <a:cubicBezTo>
                  <a:pt x="213597" y="224256"/>
                  <a:pt x="217721" y="221266"/>
                  <a:pt x="219769" y="217170"/>
                </a:cubicBezTo>
                <a:cubicBezTo>
                  <a:pt x="221565" y="213578"/>
                  <a:pt x="221070" y="208876"/>
                  <a:pt x="223579" y="205740"/>
                </a:cubicBezTo>
                <a:cubicBezTo>
                  <a:pt x="230858" y="196641"/>
                  <a:pt x="237236" y="198911"/>
                  <a:pt x="246439" y="194310"/>
                </a:cubicBezTo>
                <a:cubicBezTo>
                  <a:pt x="275982" y="179538"/>
                  <a:pt x="240569" y="192457"/>
                  <a:pt x="269299" y="182880"/>
                </a:cubicBezTo>
                <a:cubicBezTo>
                  <a:pt x="270569" y="179070"/>
                  <a:pt x="269665" y="173516"/>
                  <a:pt x="273109" y="171450"/>
                </a:cubicBezTo>
                <a:cubicBezTo>
                  <a:pt x="289116" y="161846"/>
                  <a:pt x="311936" y="159264"/>
                  <a:pt x="330259" y="156210"/>
                </a:cubicBezTo>
                <a:cubicBezTo>
                  <a:pt x="358955" y="137080"/>
                  <a:pt x="325817" y="162873"/>
                  <a:pt x="345499" y="133350"/>
                </a:cubicBezTo>
                <a:cubicBezTo>
                  <a:pt x="350674" y="125587"/>
                  <a:pt x="375280" y="119613"/>
                  <a:pt x="379789" y="118110"/>
                </a:cubicBezTo>
                <a:cubicBezTo>
                  <a:pt x="414757" y="106454"/>
                  <a:pt x="394657" y="111289"/>
                  <a:pt x="440749" y="106680"/>
                </a:cubicBezTo>
                <a:cubicBezTo>
                  <a:pt x="447099" y="104140"/>
                  <a:pt x="454234" y="103035"/>
                  <a:pt x="459799" y="99060"/>
                </a:cubicBezTo>
                <a:cubicBezTo>
                  <a:pt x="463525" y="96398"/>
                  <a:pt x="463843" y="90491"/>
                  <a:pt x="467419" y="87630"/>
                </a:cubicBezTo>
                <a:cubicBezTo>
                  <a:pt x="470555" y="85121"/>
                  <a:pt x="475257" y="85616"/>
                  <a:pt x="478849" y="83820"/>
                </a:cubicBezTo>
                <a:cubicBezTo>
                  <a:pt x="482945" y="81772"/>
                  <a:pt x="486183" y="78248"/>
                  <a:pt x="490279" y="76200"/>
                </a:cubicBezTo>
                <a:cubicBezTo>
                  <a:pt x="493871" y="74404"/>
                  <a:pt x="498117" y="74186"/>
                  <a:pt x="501709" y="72390"/>
                </a:cubicBezTo>
                <a:cubicBezTo>
                  <a:pt x="505805" y="70342"/>
                  <a:pt x="508955" y="66630"/>
                  <a:pt x="513139" y="64770"/>
                </a:cubicBezTo>
                <a:cubicBezTo>
                  <a:pt x="520479" y="61508"/>
                  <a:pt x="535999" y="57150"/>
                  <a:pt x="535999" y="57150"/>
                </a:cubicBezTo>
                <a:cubicBezTo>
                  <a:pt x="534729" y="43180"/>
                  <a:pt x="535128" y="28956"/>
                  <a:pt x="532189" y="15240"/>
                </a:cubicBezTo>
                <a:cubicBezTo>
                  <a:pt x="531230" y="10763"/>
                  <a:pt x="528145" y="6671"/>
                  <a:pt x="524569" y="3810"/>
                </a:cubicBezTo>
                <a:cubicBezTo>
                  <a:pt x="521433" y="1301"/>
                  <a:pt x="513139" y="0"/>
                  <a:pt x="513139" y="0"/>
                </a:cubicBezTo>
              </a:path>
            </a:pathLst>
          </a:custGeom>
          <a:ln w="76200">
            <a:solidFill>
              <a:schemeClr val="tx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1611630" y="339010"/>
            <a:ext cx="1112520" cy="506810"/>
          </a:xfrm>
          <a:custGeom>
            <a:avLst/>
            <a:gdLst>
              <a:gd name="connsiteX0" fmla="*/ 1112520 w 1112520"/>
              <a:gd name="connsiteY0" fmla="*/ 506810 h 506810"/>
              <a:gd name="connsiteX1" fmla="*/ 1112520 w 1112520"/>
              <a:gd name="connsiteY1" fmla="*/ 506810 h 506810"/>
              <a:gd name="connsiteX2" fmla="*/ 1082040 w 1112520"/>
              <a:gd name="connsiteY2" fmla="*/ 483950 h 506810"/>
              <a:gd name="connsiteX3" fmla="*/ 1062990 w 1112520"/>
              <a:gd name="connsiteY3" fmla="*/ 468710 h 506810"/>
              <a:gd name="connsiteX4" fmla="*/ 1055370 w 1112520"/>
              <a:gd name="connsiteY4" fmla="*/ 457280 h 506810"/>
              <a:gd name="connsiteX5" fmla="*/ 1032510 w 1112520"/>
              <a:gd name="connsiteY5" fmla="*/ 445850 h 506810"/>
              <a:gd name="connsiteX6" fmla="*/ 1036320 w 1112520"/>
              <a:gd name="connsiteY6" fmla="*/ 335360 h 506810"/>
              <a:gd name="connsiteX7" fmla="*/ 1040130 w 1112520"/>
              <a:gd name="connsiteY7" fmla="*/ 323930 h 506810"/>
              <a:gd name="connsiteX8" fmla="*/ 1047750 w 1112520"/>
              <a:gd name="connsiteY8" fmla="*/ 312500 h 506810"/>
              <a:gd name="connsiteX9" fmla="*/ 1051560 w 1112520"/>
              <a:gd name="connsiteY9" fmla="*/ 297260 h 506810"/>
              <a:gd name="connsiteX10" fmla="*/ 1059180 w 1112520"/>
              <a:gd name="connsiteY10" fmla="*/ 285830 h 506810"/>
              <a:gd name="connsiteX11" fmla="*/ 1062990 w 1112520"/>
              <a:gd name="connsiteY11" fmla="*/ 266780 h 506810"/>
              <a:gd name="connsiteX12" fmla="*/ 1055370 w 1112520"/>
              <a:gd name="connsiteY12" fmla="*/ 240110 h 506810"/>
              <a:gd name="connsiteX13" fmla="*/ 1051560 w 1112520"/>
              <a:gd name="connsiteY13" fmla="*/ 228680 h 506810"/>
              <a:gd name="connsiteX14" fmla="*/ 1040130 w 1112520"/>
              <a:gd name="connsiteY14" fmla="*/ 224870 h 506810"/>
              <a:gd name="connsiteX15" fmla="*/ 1021080 w 1112520"/>
              <a:gd name="connsiteY15" fmla="*/ 205820 h 506810"/>
              <a:gd name="connsiteX16" fmla="*/ 990600 w 1112520"/>
              <a:gd name="connsiteY16" fmla="*/ 213440 h 506810"/>
              <a:gd name="connsiteX17" fmla="*/ 933450 w 1112520"/>
              <a:gd name="connsiteY17" fmla="*/ 224870 h 506810"/>
              <a:gd name="connsiteX18" fmla="*/ 922020 w 1112520"/>
              <a:gd name="connsiteY18" fmla="*/ 217250 h 506810"/>
              <a:gd name="connsiteX19" fmla="*/ 910590 w 1112520"/>
              <a:gd name="connsiteY19" fmla="*/ 194390 h 506810"/>
              <a:gd name="connsiteX20" fmla="*/ 895350 w 1112520"/>
              <a:gd name="connsiteY20" fmla="*/ 190580 h 506810"/>
              <a:gd name="connsiteX21" fmla="*/ 826770 w 1112520"/>
              <a:gd name="connsiteY21" fmla="*/ 198200 h 506810"/>
              <a:gd name="connsiteX22" fmla="*/ 815340 w 1112520"/>
              <a:gd name="connsiteY22" fmla="*/ 202010 h 506810"/>
              <a:gd name="connsiteX23" fmla="*/ 781050 w 1112520"/>
              <a:gd name="connsiteY23" fmla="*/ 190580 h 506810"/>
              <a:gd name="connsiteX24" fmla="*/ 762000 w 1112520"/>
              <a:gd name="connsiteY24" fmla="*/ 175340 h 506810"/>
              <a:gd name="connsiteX25" fmla="*/ 750570 w 1112520"/>
              <a:gd name="connsiteY25" fmla="*/ 152480 h 506810"/>
              <a:gd name="connsiteX26" fmla="*/ 727710 w 1112520"/>
              <a:gd name="connsiteY26" fmla="*/ 141050 h 506810"/>
              <a:gd name="connsiteX27" fmla="*/ 716280 w 1112520"/>
              <a:gd name="connsiteY27" fmla="*/ 133430 h 506810"/>
              <a:gd name="connsiteX28" fmla="*/ 681990 w 1112520"/>
              <a:gd name="connsiteY28" fmla="*/ 144860 h 506810"/>
              <a:gd name="connsiteX29" fmla="*/ 666750 w 1112520"/>
              <a:gd name="connsiteY29" fmla="*/ 118190 h 506810"/>
              <a:gd name="connsiteX30" fmla="*/ 575310 w 1112520"/>
              <a:gd name="connsiteY30" fmla="*/ 125810 h 506810"/>
              <a:gd name="connsiteX31" fmla="*/ 434340 w 1112520"/>
              <a:gd name="connsiteY31" fmla="*/ 118190 h 506810"/>
              <a:gd name="connsiteX32" fmla="*/ 415290 w 1112520"/>
              <a:gd name="connsiteY32" fmla="*/ 102950 h 506810"/>
              <a:gd name="connsiteX33" fmla="*/ 369570 w 1112520"/>
              <a:gd name="connsiteY33" fmla="*/ 95330 h 506810"/>
              <a:gd name="connsiteX34" fmla="*/ 316230 w 1112520"/>
              <a:gd name="connsiteY34" fmla="*/ 87710 h 506810"/>
              <a:gd name="connsiteX35" fmla="*/ 304800 w 1112520"/>
              <a:gd name="connsiteY35" fmla="*/ 83900 h 506810"/>
              <a:gd name="connsiteX36" fmla="*/ 281940 w 1112520"/>
              <a:gd name="connsiteY36" fmla="*/ 80090 h 506810"/>
              <a:gd name="connsiteX37" fmla="*/ 243840 w 1112520"/>
              <a:gd name="connsiteY37" fmla="*/ 61040 h 506810"/>
              <a:gd name="connsiteX38" fmla="*/ 209550 w 1112520"/>
              <a:gd name="connsiteY38" fmla="*/ 49610 h 506810"/>
              <a:gd name="connsiteX39" fmla="*/ 152400 w 1112520"/>
              <a:gd name="connsiteY39" fmla="*/ 41990 h 506810"/>
              <a:gd name="connsiteX40" fmla="*/ 148590 w 1112520"/>
              <a:gd name="connsiteY40" fmla="*/ 22940 h 506810"/>
              <a:gd name="connsiteX41" fmla="*/ 87630 w 1112520"/>
              <a:gd name="connsiteY41" fmla="*/ 19130 h 506810"/>
              <a:gd name="connsiteX42" fmla="*/ 60960 w 1112520"/>
              <a:gd name="connsiteY42" fmla="*/ 7700 h 506810"/>
              <a:gd name="connsiteX43" fmla="*/ 49530 w 1112520"/>
              <a:gd name="connsiteY43" fmla="*/ 80 h 506810"/>
              <a:gd name="connsiteX44" fmla="*/ 0 w 1112520"/>
              <a:gd name="connsiteY44" fmla="*/ 3890 h 50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2520" h="506810">
                <a:moveTo>
                  <a:pt x="1112520" y="506810"/>
                </a:moveTo>
                <a:lnTo>
                  <a:pt x="1112520" y="506810"/>
                </a:lnTo>
                <a:cubicBezTo>
                  <a:pt x="1102360" y="499190"/>
                  <a:pt x="1091480" y="492446"/>
                  <a:pt x="1082040" y="483950"/>
                </a:cubicBezTo>
                <a:cubicBezTo>
                  <a:pt x="1061765" y="465703"/>
                  <a:pt x="1087909" y="477016"/>
                  <a:pt x="1062990" y="468710"/>
                </a:cubicBezTo>
                <a:cubicBezTo>
                  <a:pt x="1060450" y="464900"/>
                  <a:pt x="1058608" y="460518"/>
                  <a:pt x="1055370" y="457280"/>
                </a:cubicBezTo>
                <a:cubicBezTo>
                  <a:pt x="1047984" y="449894"/>
                  <a:pt x="1041806" y="448949"/>
                  <a:pt x="1032510" y="445850"/>
                </a:cubicBezTo>
                <a:cubicBezTo>
                  <a:pt x="1033780" y="409020"/>
                  <a:pt x="1034021" y="372140"/>
                  <a:pt x="1036320" y="335360"/>
                </a:cubicBezTo>
                <a:cubicBezTo>
                  <a:pt x="1036571" y="331352"/>
                  <a:pt x="1038334" y="327522"/>
                  <a:pt x="1040130" y="323930"/>
                </a:cubicBezTo>
                <a:cubicBezTo>
                  <a:pt x="1042178" y="319834"/>
                  <a:pt x="1045210" y="316310"/>
                  <a:pt x="1047750" y="312500"/>
                </a:cubicBezTo>
                <a:cubicBezTo>
                  <a:pt x="1049020" y="307420"/>
                  <a:pt x="1049497" y="302073"/>
                  <a:pt x="1051560" y="297260"/>
                </a:cubicBezTo>
                <a:cubicBezTo>
                  <a:pt x="1053364" y="293051"/>
                  <a:pt x="1057572" y="290117"/>
                  <a:pt x="1059180" y="285830"/>
                </a:cubicBezTo>
                <a:cubicBezTo>
                  <a:pt x="1061454" y="279767"/>
                  <a:pt x="1061720" y="273130"/>
                  <a:pt x="1062990" y="266780"/>
                </a:cubicBezTo>
                <a:cubicBezTo>
                  <a:pt x="1060450" y="257890"/>
                  <a:pt x="1058027" y="248966"/>
                  <a:pt x="1055370" y="240110"/>
                </a:cubicBezTo>
                <a:cubicBezTo>
                  <a:pt x="1054216" y="236263"/>
                  <a:pt x="1054400" y="231520"/>
                  <a:pt x="1051560" y="228680"/>
                </a:cubicBezTo>
                <a:cubicBezTo>
                  <a:pt x="1048720" y="225840"/>
                  <a:pt x="1043940" y="226140"/>
                  <a:pt x="1040130" y="224870"/>
                </a:cubicBezTo>
                <a:cubicBezTo>
                  <a:pt x="1035974" y="218635"/>
                  <a:pt x="1030316" y="206975"/>
                  <a:pt x="1021080" y="205820"/>
                </a:cubicBezTo>
                <a:cubicBezTo>
                  <a:pt x="1010170" y="204456"/>
                  <a:pt x="1000683" y="211279"/>
                  <a:pt x="990600" y="213440"/>
                </a:cubicBezTo>
                <a:cubicBezTo>
                  <a:pt x="900755" y="232693"/>
                  <a:pt x="978243" y="213672"/>
                  <a:pt x="933450" y="224870"/>
                </a:cubicBezTo>
                <a:cubicBezTo>
                  <a:pt x="929640" y="222330"/>
                  <a:pt x="924881" y="220826"/>
                  <a:pt x="922020" y="217250"/>
                </a:cubicBezTo>
                <a:cubicBezTo>
                  <a:pt x="913327" y="206383"/>
                  <a:pt x="924355" y="203567"/>
                  <a:pt x="910590" y="194390"/>
                </a:cubicBezTo>
                <a:cubicBezTo>
                  <a:pt x="906233" y="191485"/>
                  <a:pt x="900430" y="191850"/>
                  <a:pt x="895350" y="190580"/>
                </a:cubicBezTo>
                <a:cubicBezTo>
                  <a:pt x="872490" y="193120"/>
                  <a:pt x="849540" y="194947"/>
                  <a:pt x="826770" y="198200"/>
                </a:cubicBezTo>
                <a:cubicBezTo>
                  <a:pt x="822794" y="198768"/>
                  <a:pt x="819301" y="202670"/>
                  <a:pt x="815340" y="202010"/>
                </a:cubicBezTo>
                <a:cubicBezTo>
                  <a:pt x="803456" y="200029"/>
                  <a:pt x="781050" y="190580"/>
                  <a:pt x="781050" y="190580"/>
                </a:cubicBezTo>
                <a:cubicBezTo>
                  <a:pt x="759212" y="157823"/>
                  <a:pt x="788290" y="196372"/>
                  <a:pt x="762000" y="175340"/>
                </a:cubicBezTo>
                <a:cubicBezTo>
                  <a:pt x="744157" y="161065"/>
                  <a:pt x="762841" y="167818"/>
                  <a:pt x="750570" y="152480"/>
                </a:cubicBezTo>
                <a:cubicBezTo>
                  <a:pt x="743291" y="143381"/>
                  <a:pt x="736913" y="145651"/>
                  <a:pt x="727710" y="141050"/>
                </a:cubicBezTo>
                <a:cubicBezTo>
                  <a:pt x="723614" y="139002"/>
                  <a:pt x="720090" y="135970"/>
                  <a:pt x="716280" y="133430"/>
                </a:cubicBezTo>
                <a:cubicBezTo>
                  <a:pt x="690078" y="150898"/>
                  <a:pt x="702108" y="151566"/>
                  <a:pt x="681990" y="144860"/>
                </a:cubicBezTo>
                <a:cubicBezTo>
                  <a:pt x="679738" y="138104"/>
                  <a:pt x="674951" y="119728"/>
                  <a:pt x="666750" y="118190"/>
                </a:cubicBezTo>
                <a:cubicBezTo>
                  <a:pt x="663559" y="117592"/>
                  <a:pt x="582607" y="125147"/>
                  <a:pt x="575310" y="125810"/>
                </a:cubicBezTo>
                <a:cubicBezTo>
                  <a:pt x="528320" y="123270"/>
                  <a:pt x="481267" y="121710"/>
                  <a:pt x="434340" y="118190"/>
                </a:cubicBezTo>
                <a:cubicBezTo>
                  <a:pt x="398023" y="115466"/>
                  <a:pt x="448560" y="114832"/>
                  <a:pt x="415290" y="102950"/>
                </a:cubicBezTo>
                <a:cubicBezTo>
                  <a:pt x="400740" y="97754"/>
                  <a:pt x="384810" y="97870"/>
                  <a:pt x="369570" y="95330"/>
                </a:cubicBezTo>
                <a:cubicBezTo>
                  <a:pt x="346570" y="72330"/>
                  <a:pt x="367804" y="87710"/>
                  <a:pt x="316230" y="87710"/>
                </a:cubicBezTo>
                <a:cubicBezTo>
                  <a:pt x="312214" y="87710"/>
                  <a:pt x="308720" y="84771"/>
                  <a:pt x="304800" y="83900"/>
                </a:cubicBezTo>
                <a:cubicBezTo>
                  <a:pt x="297259" y="82224"/>
                  <a:pt x="289560" y="81360"/>
                  <a:pt x="281940" y="80090"/>
                </a:cubicBezTo>
                <a:cubicBezTo>
                  <a:pt x="267952" y="59108"/>
                  <a:pt x="280040" y="71687"/>
                  <a:pt x="243840" y="61040"/>
                </a:cubicBezTo>
                <a:cubicBezTo>
                  <a:pt x="232281" y="57640"/>
                  <a:pt x="209550" y="49610"/>
                  <a:pt x="209550" y="49610"/>
                </a:cubicBezTo>
                <a:cubicBezTo>
                  <a:pt x="181296" y="51783"/>
                  <a:pt x="162059" y="67747"/>
                  <a:pt x="152400" y="41990"/>
                </a:cubicBezTo>
                <a:cubicBezTo>
                  <a:pt x="150126" y="35927"/>
                  <a:pt x="154697" y="25095"/>
                  <a:pt x="148590" y="22940"/>
                </a:cubicBezTo>
                <a:cubicBezTo>
                  <a:pt x="129391" y="16164"/>
                  <a:pt x="107950" y="20400"/>
                  <a:pt x="87630" y="19130"/>
                </a:cubicBezTo>
                <a:cubicBezTo>
                  <a:pt x="58934" y="0"/>
                  <a:pt x="95404" y="22462"/>
                  <a:pt x="60960" y="7700"/>
                </a:cubicBezTo>
                <a:cubicBezTo>
                  <a:pt x="56751" y="5896"/>
                  <a:pt x="53340" y="2620"/>
                  <a:pt x="49530" y="80"/>
                </a:cubicBezTo>
                <a:cubicBezTo>
                  <a:pt x="12749" y="4678"/>
                  <a:pt x="29289" y="3890"/>
                  <a:pt x="0" y="389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469654" y="1095857"/>
            <a:ext cx="1746966" cy="747175"/>
          </a:xfrm>
          <a:custGeom>
            <a:avLst/>
            <a:gdLst>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43785 w 1739851"/>
              <a:gd name="connsiteY88" fmla="*/ 106739 h 747175"/>
              <a:gd name="connsiteX89" fmla="*/ 1679365 w 1739851"/>
              <a:gd name="connsiteY89" fmla="*/ 113855 h 747175"/>
              <a:gd name="connsiteX90" fmla="*/ 1690039 w 1739851"/>
              <a:gd name="connsiteY90" fmla="*/ 120971 h 747175"/>
              <a:gd name="connsiteX91" fmla="*/ 1700713 w 1739851"/>
              <a:gd name="connsiteY91" fmla="*/ 131645 h 747175"/>
              <a:gd name="connsiteX92" fmla="*/ 1714945 w 1739851"/>
              <a:gd name="connsiteY92" fmla="*/ 138761 h 747175"/>
              <a:gd name="connsiteX93" fmla="*/ 1725619 w 1739851"/>
              <a:gd name="connsiteY93" fmla="*/ 149435 h 747175"/>
              <a:gd name="connsiteX94" fmla="*/ 1739851 w 1739851"/>
              <a:gd name="connsiteY94"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690039 w 1739851"/>
              <a:gd name="connsiteY89" fmla="*/ 120971 h 747175"/>
              <a:gd name="connsiteX90" fmla="*/ 1700713 w 1739851"/>
              <a:gd name="connsiteY90" fmla="*/ 131645 h 747175"/>
              <a:gd name="connsiteX91" fmla="*/ 1714945 w 1739851"/>
              <a:gd name="connsiteY91" fmla="*/ 138761 h 747175"/>
              <a:gd name="connsiteX92" fmla="*/ 1725619 w 1739851"/>
              <a:gd name="connsiteY92" fmla="*/ 149435 h 747175"/>
              <a:gd name="connsiteX93" fmla="*/ 1739851 w 1739851"/>
              <a:gd name="connsiteY93"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25619 w 1739851"/>
              <a:gd name="connsiteY91" fmla="*/ 149435 h 747175"/>
              <a:gd name="connsiteX92" fmla="*/ 1739851 w 1739851"/>
              <a:gd name="connsiteY92"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39851 w 1739851"/>
              <a:gd name="connsiteY91"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39851 w 1739851"/>
              <a:gd name="connsiteY90"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39851 w 1739851"/>
              <a:gd name="connsiteY89"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739851 w 1739851"/>
              <a:gd name="connsiteY88" fmla="*/ 152993 h 747175"/>
              <a:gd name="connsiteX0" fmla="*/ 0 w 1746966"/>
              <a:gd name="connsiteY0" fmla="*/ 747175 h 747175"/>
              <a:gd name="connsiteX1" fmla="*/ 0 w 1746966"/>
              <a:gd name="connsiteY1" fmla="*/ 747175 h 747175"/>
              <a:gd name="connsiteX2" fmla="*/ 42696 w 1746966"/>
              <a:gd name="connsiteY2" fmla="*/ 725827 h 747175"/>
              <a:gd name="connsiteX3" fmla="*/ 60486 w 1746966"/>
              <a:gd name="connsiteY3" fmla="*/ 722269 h 747175"/>
              <a:gd name="connsiteX4" fmla="*/ 71159 w 1746966"/>
              <a:gd name="connsiteY4" fmla="*/ 715153 h 747175"/>
              <a:gd name="connsiteX5" fmla="*/ 103181 w 1746966"/>
              <a:gd name="connsiteY5" fmla="*/ 704479 h 747175"/>
              <a:gd name="connsiteX6" fmla="*/ 113855 w 1746966"/>
              <a:gd name="connsiteY6" fmla="*/ 700921 h 747175"/>
              <a:gd name="connsiteX7" fmla="*/ 124529 w 1746966"/>
              <a:gd name="connsiteY7" fmla="*/ 693805 h 747175"/>
              <a:gd name="connsiteX8" fmla="*/ 131645 w 1746966"/>
              <a:gd name="connsiteY8" fmla="*/ 683131 h 747175"/>
              <a:gd name="connsiteX9" fmla="*/ 156551 w 1746966"/>
              <a:gd name="connsiteY9" fmla="*/ 676015 h 747175"/>
              <a:gd name="connsiteX10" fmla="*/ 170783 w 1746966"/>
              <a:gd name="connsiteY10" fmla="*/ 668899 h 747175"/>
              <a:gd name="connsiteX11" fmla="*/ 185015 w 1746966"/>
              <a:gd name="connsiteY11" fmla="*/ 665341 h 747175"/>
              <a:gd name="connsiteX12" fmla="*/ 316660 w 1746966"/>
              <a:gd name="connsiteY12" fmla="*/ 654668 h 747175"/>
              <a:gd name="connsiteX13" fmla="*/ 362914 w 1746966"/>
              <a:gd name="connsiteY13" fmla="*/ 636878 h 747175"/>
              <a:gd name="connsiteX14" fmla="*/ 409167 w 1746966"/>
              <a:gd name="connsiteY14" fmla="*/ 636878 h 747175"/>
              <a:gd name="connsiteX15" fmla="*/ 419841 w 1746966"/>
              <a:gd name="connsiteY15" fmla="*/ 633320 h 747175"/>
              <a:gd name="connsiteX16" fmla="*/ 441189 w 1746966"/>
              <a:gd name="connsiteY16" fmla="*/ 619088 h 747175"/>
              <a:gd name="connsiteX17" fmla="*/ 444747 w 1746966"/>
              <a:gd name="connsiteY17" fmla="*/ 608414 h 747175"/>
              <a:gd name="connsiteX18" fmla="*/ 462537 w 1746966"/>
              <a:gd name="connsiteY18" fmla="*/ 601298 h 747175"/>
              <a:gd name="connsiteX19" fmla="*/ 473211 w 1746966"/>
              <a:gd name="connsiteY19" fmla="*/ 597740 h 747175"/>
              <a:gd name="connsiteX20" fmla="*/ 498117 w 1746966"/>
              <a:gd name="connsiteY20" fmla="*/ 587066 h 747175"/>
              <a:gd name="connsiteX21" fmla="*/ 508791 w 1746966"/>
              <a:gd name="connsiteY21" fmla="*/ 565718 h 747175"/>
              <a:gd name="connsiteX22" fmla="*/ 512349 w 1746966"/>
              <a:gd name="connsiteY22" fmla="*/ 555044 h 747175"/>
              <a:gd name="connsiteX23" fmla="*/ 519465 w 1746966"/>
              <a:gd name="connsiteY23" fmla="*/ 540812 h 747175"/>
              <a:gd name="connsiteX24" fmla="*/ 530138 w 1746966"/>
              <a:gd name="connsiteY24" fmla="*/ 519464 h 747175"/>
              <a:gd name="connsiteX25" fmla="*/ 533696 w 1746966"/>
              <a:gd name="connsiteY25" fmla="*/ 451863 h 747175"/>
              <a:gd name="connsiteX26" fmla="*/ 540812 w 1746966"/>
              <a:gd name="connsiteY26" fmla="*/ 430515 h 747175"/>
              <a:gd name="connsiteX27" fmla="*/ 551486 w 1746966"/>
              <a:gd name="connsiteY27" fmla="*/ 394935 h 747175"/>
              <a:gd name="connsiteX28" fmla="*/ 558602 w 1746966"/>
              <a:gd name="connsiteY28" fmla="*/ 348682 h 747175"/>
              <a:gd name="connsiteX29" fmla="*/ 565718 w 1746966"/>
              <a:gd name="connsiteY29" fmla="*/ 338008 h 747175"/>
              <a:gd name="connsiteX30" fmla="*/ 576392 w 1746966"/>
              <a:gd name="connsiteY30" fmla="*/ 316660 h 747175"/>
              <a:gd name="connsiteX31" fmla="*/ 587066 w 1746966"/>
              <a:gd name="connsiteY31" fmla="*/ 313102 h 747175"/>
              <a:gd name="connsiteX32" fmla="*/ 597740 w 1746966"/>
              <a:gd name="connsiteY32" fmla="*/ 305986 h 747175"/>
              <a:gd name="connsiteX33" fmla="*/ 608414 w 1746966"/>
              <a:gd name="connsiteY33" fmla="*/ 302428 h 747175"/>
              <a:gd name="connsiteX34" fmla="*/ 622646 w 1746966"/>
              <a:gd name="connsiteY34" fmla="*/ 295312 h 747175"/>
              <a:gd name="connsiteX35" fmla="*/ 633320 w 1746966"/>
              <a:gd name="connsiteY35" fmla="*/ 273964 h 747175"/>
              <a:gd name="connsiteX36" fmla="*/ 636878 w 1746966"/>
              <a:gd name="connsiteY36" fmla="*/ 263290 h 747175"/>
              <a:gd name="connsiteX37" fmla="*/ 647552 w 1746966"/>
              <a:gd name="connsiteY37" fmla="*/ 259732 h 747175"/>
              <a:gd name="connsiteX38" fmla="*/ 654668 w 1746966"/>
              <a:gd name="connsiteY38" fmla="*/ 249058 h 747175"/>
              <a:gd name="connsiteX39" fmla="*/ 665342 w 1746966"/>
              <a:gd name="connsiteY39" fmla="*/ 245500 h 747175"/>
              <a:gd name="connsiteX40" fmla="*/ 690247 w 1746966"/>
              <a:gd name="connsiteY40" fmla="*/ 238384 h 747175"/>
              <a:gd name="connsiteX41" fmla="*/ 761407 w 1746966"/>
              <a:gd name="connsiteY41" fmla="*/ 245500 h 747175"/>
              <a:gd name="connsiteX42" fmla="*/ 782755 w 1746966"/>
              <a:gd name="connsiteY42" fmla="*/ 238384 h 747175"/>
              <a:gd name="connsiteX43" fmla="*/ 796987 w 1746966"/>
              <a:gd name="connsiteY43" fmla="*/ 234826 h 747175"/>
              <a:gd name="connsiteX44" fmla="*/ 807661 w 1746966"/>
              <a:gd name="connsiteY44" fmla="*/ 224152 h 747175"/>
              <a:gd name="connsiteX45" fmla="*/ 818335 w 1746966"/>
              <a:gd name="connsiteY45" fmla="*/ 217036 h 747175"/>
              <a:gd name="connsiteX46" fmla="*/ 836124 w 1746966"/>
              <a:gd name="connsiteY46" fmla="*/ 202804 h 747175"/>
              <a:gd name="connsiteX47" fmla="*/ 850356 w 1746966"/>
              <a:gd name="connsiteY47" fmla="*/ 181457 h 747175"/>
              <a:gd name="connsiteX48" fmla="*/ 853914 w 1746966"/>
              <a:gd name="connsiteY48" fmla="*/ 170783 h 747175"/>
              <a:gd name="connsiteX49" fmla="*/ 864588 w 1746966"/>
              <a:gd name="connsiteY49" fmla="*/ 160109 h 747175"/>
              <a:gd name="connsiteX50" fmla="*/ 882378 w 1746966"/>
              <a:gd name="connsiteY50" fmla="*/ 145877 h 747175"/>
              <a:gd name="connsiteX51" fmla="*/ 885936 w 1746966"/>
              <a:gd name="connsiteY51" fmla="*/ 135203 h 747175"/>
              <a:gd name="connsiteX52" fmla="*/ 893052 w 1746966"/>
              <a:gd name="connsiteY52" fmla="*/ 124529 h 747175"/>
              <a:gd name="connsiteX53" fmla="*/ 903726 w 1746966"/>
              <a:gd name="connsiteY53" fmla="*/ 88949 h 747175"/>
              <a:gd name="connsiteX54" fmla="*/ 914400 w 1746966"/>
              <a:gd name="connsiteY54" fmla="*/ 46254 h 747175"/>
              <a:gd name="connsiteX55" fmla="*/ 921516 w 1746966"/>
              <a:gd name="connsiteY55" fmla="*/ 10674 h 747175"/>
              <a:gd name="connsiteX56" fmla="*/ 928632 w 1746966"/>
              <a:gd name="connsiteY56" fmla="*/ 0 h 747175"/>
              <a:gd name="connsiteX57" fmla="*/ 953538 w 1746966"/>
              <a:gd name="connsiteY57" fmla="*/ 3558 h 747175"/>
              <a:gd name="connsiteX58" fmla="*/ 964212 w 1746966"/>
              <a:gd name="connsiteY58" fmla="*/ 7116 h 747175"/>
              <a:gd name="connsiteX59" fmla="*/ 978443 w 1746966"/>
              <a:gd name="connsiteY59" fmla="*/ 28464 h 747175"/>
              <a:gd name="connsiteX60" fmla="*/ 989117 w 1746966"/>
              <a:gd name="connsiteY60" fmla="*/ 39138 h 747175"/>
              <a:gd name="connsiteX61" fmla="*/ 999791 w 1746966"/>
              <a:gd name="connsiteY61" fmla="*/ 42696 h 747175"/>
              <a:gd name="connsiteX62" fmla="*/ 1028255 w 1746966"/>
              <a:gd name="connsiteY62" fmla="*/ 53369 h 747175"/>
              <a:gd name="connsiteX63" fmla="*/ 1042487 w 1746966"/>
              <a:gd name="connsiteY63" fmla="*/ 60485 h 747175"/>
              <a:gd name="connsiteX64" fmla="*/ 1046045 w 1746966"/>
              <a:gd name="connsiteY64" fmla="*/ 71159 h 747175"/>
              <a:gd name="connsiteX65" fmla="*/ 1056719 w 1746966"/>
              <a:gd name="connsiteY65" fmla="*/ 74717 h 747175"/>
              <a:gd name="connsiteX66" fmla="*/ 1067393 w 1746966"/>
              <a:gd name="connsiteY66" fmla="*/ 81833 h 747175"/>
              <a:gd name="connsiteX67" fmla="*/ 1085183 w 1746966"/>
              <a:gd name="connsiteY67" fmla="*/ 99623 h 747175"/>
              <a:gd name="connsiteX68" fmla="*/ 1088741 w 1746966"/>
              <a:gd name="connsiteY68" fmla="*/ 110297 h 747175"/>
              <a:gd name="connsiteX69" fmla="*/ 1167016 w 1746966"/>
              <a:gd name="connsiteY69" fmla="*/ 117413 h 747175"/>
              <a:gd name="connsiteX70" fmla="*/ 1188364 w 1746966"/>
              <a:gd name="connsiteY70" fmla="*/ 120971 h 747175"/>
              <a:gd name="connsiteX71" fmla="*/ 1206154 w 1746966"/>
              <a:gd name="connsiteY71" fmla="*/ 128087 h 747175"/>
              <a:gd name="connsiteX72" fmla="*/ 1220386 w 1746966"/>
              <a:gd name="connsiteY72" fmla="*/ 131645 h 747175"/>
              <a:gd name="connsiteX73" fmla="*/ 1231060 w 1746966"/>
              <a:gd name="connsiteY73" fmla="*/ 142319 h 747175"/>
              <a:gd name="connsiteX74" fmla="*/ 1344915 w 1746966"/>
              <a:gd name="connsiteY74" fmla="*/ 135203 h 747175"/>
              <a:gd name="connsiteX75" fmla="*/ 1376937 w 1746966"/>
              <a:gd name="connsiteY75" fmla="*/ 131645 h 747175"/>
              <a:gd name="connsiteX76" fmla="*/ 1387611 w 1746966"/>
              <a:gd name="connsiteY76" fmla="*/ 124529 h 747175"/>
              <a:gd name="connsiteX77" fmla="*/ 1426749 w 1746966"/>
              <a:gd name="connsiteY77" fmla="*/ 120971 h 747175"/>
              <a:gd name="connsiteX78" fmla="*/ 1465886 w 1746966"/>
              <a:gd name="connsiteY78" fmla="*/ 113855 h 747175"/>
              <a:gd name="connsiteX79" fmla="*/ 1480118 w 1746966"/>
              <a:gd name="connsiteY79" fmla="*/ 110297 h 747175"/>
              <a:gd name="connsiteX80" fmla="*/ 1501466 w 1746966"/>
              <a:gd name="connsiteY80" fmla="*/ 99623 h 747175"/>
              <a:gd name="connsiteX81" fmla="*/ 1505024 w 1746966"/>
              <a:gd name="connsiteY81" fmla="*/ 88949 h 747175"/>
              <a:gd name="connsiteX82" fmla="*/ 1515698 w 1746966"/>
              <a:gd name="connsiteY82" fmla="*/ 85391 h 747175"/>
              <a:gd name="connsiteX83" fmla="*/ 1526372 w 1746966"/>
              <a:gd name="connsiteY83" fmla="*/ 78275 h 747175"/>
              <a:gd name="connsiteX84" fmla="*/ 1572626 w 1746966"/>
              <a:gd name="connsiteY84" fmla="*/ 85391 h 747175"/>
              <a:gd name="connsiteX85" fmla="*/ 1604647 w 1746966"/>
              <a:gd name="connsiteY85" fmla="*/ 92507 h 747175"/>
              <a:gd name="connsiteX86" fmla="*/ 1622437 w 1746966"/>
              <a:gd name="connsiteY86" fmla="*/ 96065 h 747175"/>
              <a:gd name="connsiteX87" fmla="*/ 1633111 w 1746966"/>
              <a:gd name="connsiteY87" fmla="*/ 103181 h 747175"/>
              <a:gd name="connsiteX88" fmla="*/ 1746966 w 1746966"/>
              <a:gd name="connsiteY88" fmla="*/ 106739 h 74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746966" h="747175">
                <a:moveTo>
                  <a:pt x="0" y="747175"/>
                </a:moveTo>
                <a:lnTo>
                  <a:pt x="0" y="747175"/>
                </a:lnTo>
                <a:cubicBezTo>
                  <a:pt x="14232" y="740059"/>
                  <a:pt x="27983" y="731885"/>
                  <a:pt x="42696" y="725827"/>
                </a:cubicBezTo>
                <a:cubicBezTo>
                  <a:pt x="48288" y="723524"/>
                  <a:pt x="54824" y="724392"/>
                  <a:pt x="60486" y="722269"/>
                </a:cubicBezTo>
                <a:cubicBezTo>
                  <a:pt x="64490" y="720768"/>
                  <a:pt x="67212" y="716798"/>
                  <a:pt x="71159" y="715153"/>
                </a:cubicBezTo>
                <a:cubicBezTo>
                  <a:pt x="81545" y="710825"/>
                  <a:pt x="92507" y="708037"/>
                  <a:pt x="103181" y="704479"/>
                </a:cubicBezTo>
                <a:cubicBezTo>
                  <a:pt x="106739" y="703293"/>
                  <a:pt x="110734" y="703001"/>
                  <a:pt x="113855" y="700921"/>
                </a:cubicBezTo>
                <a:lnTo>
                  <a:pt x="124529" y="693805"/>
                </a:lnTo>
                <a:cubicBezTo>
                  <a:pt x="126901" y="690247"/>
                  <a:pt x="128306" y="685802"/>
                  <a:pt x="131645" y="683131"/>
                </a:cubicBezTo>
                <a:cubicBezTo>
                  <a:pt x="134175" y="681107"/>
                  <a:pt x="155348" y="676466"/>
                  <a:pt x="156551" y="676015"/>
                </a:cubicBezTo>
                <a:cubicBezTo>
                  <a:pt x="161517" y="674153"/>
                  <a:pt x="165817" y="670761"/>
                  <a:pt x="170783" y="668899"/>
                </a:cubicBezTo>
                <a:cubicBezTo>
                  <a:pt x="175362" y="667182"/>
                  <a:pt x="180209" y="666242"/>
                  <a:pt x="185015" y="665341"/>
                </a:cubicBezTo>
                <a:cubicBezTo>
                  <a:pt x="246817" y="653753"/>
                  <a:pt x="234196" y="657966"/>
                  <a:pt x="316660" y="654668"/>
                </a:cubicBezTo>
                <a:cubicBezTo>
                  <a:pt x="353714" y="642317"/>
                  <a:pt x="338618" y="649026"/>
                  <a:pt x="362914" y="636878"/>
                </a:cubicBezTo>
                <a:cubicBezTo>
                  <a:pt x="388237" y="641099"/>
                  <a:pt x="382114" y="642289"/>
                  <a:pt x="409167" y="636878"/>
                </a:cubicBezTo>
                <a:cubicBezTo>
                  <a:pt x="412845" y="636142"/>
                  <a:pt x="416563" y="635141"/>
                  <a:pt x="419841" y="633320"/>
                </a:cubicBezTo>
                <a:cubicBezTo>
                  <a:pt x="427317" y="629167"/>
                  <a:pt x="441189" y="619088"/>
                  <a:pt x="441189" y="619088"/>
                </a:cubicBezTo>
                <a:cubicBezTo>
                  <a:pt x="442375" y="615530"/>
                  <a:pt x="441866" y="610815"/>
                  <a:pt x="444747" y="608414"/>
                </a:cubicBezTo>
                <a:cubicBezTo>
                  <a:pt x="449653" y="604325"/>
                  <a:pt x="456557" y="603541"/>
                  <a:pt x="462537" y="601298"/>
                </a:cubicBezTo>
                <a:cubicBezTo>
                  <a:pt x="466049" y="599981"/>
                  <a:pt x="469764" y="599217"/>
                  <a:pt x="473211" y="597740"/>
                </a:cubicBezTo>
                <a:cubicBezTo>
                  <a:pt x="503987" y="584550"/>
                  <a:pt x="473085" y="595410"/>
                  <a:pt x="498117" y="587066"/>
                </a:cubicBezTo>
                <a:cubicBezTo>
                  <a:pt x="507060" y="560237"/>
                  <a:pt x="494996" y="593307"/>
                  <a:pt x="508791" y="565718"/>
                </a:cubicBezTo>
                <a:cubicBezTo>
                  <a:pt x="510468" y="562363"/>
                  <a:pt x="510872" y="558491"/>
                  <a:pt x="512349" y="555044"/>
                </a:cubicBezTo>
                <a:cubicBezTo>
                  <a:pt x="514438" y="550169"/>
                  <a:pt x="517376" y="545687"/>
                  <a:pt x="519465" y="540812"/>
                </a:cubicBezTo>
                <a:cubicBezTo>
                  <a:pt x="528304" y="520186"/>
                  <a:pt x="516461" y="539980"/>
                  <a:pt x="530138" y="519464"/>
                </a:cubicBezTo>
                <a:cubicBezTo>
                  <a:pt x="531324" y="496930"/>
                  <a:pt x="531007" y="474267"/>
                  <a:pt x="533696" y="451863"/>
                </a:cubicBezTo>
                <a:cubicBezTo>
                  <a:pt x="534590" y="444416"/>
                  <a:pt x="539125" y="437824"/>
                  <a:pt x="540812" y="430515"/>
                </a:cubicBezTo>
                <a:cubicBezTo>
                  <a:pt x="548893" y="395499"/>
                  <a:pt x="537720" y="415583"/>
                  <a:pt x="551486" y="394935"/>
                </a:cubicBezTo>
                <a:cubicBezTo>
                  <a:pt x="552507" y="384729"/>
                  <a:pt x="552190" y="361505"/>
                  <a:pt x="558602" y="348682"/>
                </a:cubicBezTo>
                <a:cubicBezTo>
                  <a:pt x="560514" y="344857"/>
                  <a:pt x="563806" y="341833"/>
                  <a:pt x="565718" y="338008"/>
                </a:cubicBezTo>
                <a:cubicBezTo>
                  <a:pt x="570015" y="329414"/>
                  <a:pt x="567895" y="323458"/>
                  <a:pt x="576392" y="316660"/>
                </a:cubicBezTo>
                <a:cubicBezTo>
                  <a:pt x="579321" y="314317"/>
                  <a:pt x="583711" y="314779"/>
                  <a:pt x="587066" y="313102"/>
                </a:cubicBezTo>
                <a:cubicBezTo>
                  <a:pt x="590891" y="311190"/>
                  <a:pt x="593915" y="307898"/>
                  <a:pt x="597740" y="305986"/>
                </a:cubicBezTo>
                <a:cubicBezTo>
                  <a:pt x="601095" y="304309"/>
                  <a:pt x="604967" y="303905"/>
                  <a:pt x="608414" y="302428"/>
                </a:cubicBezTo>
                <a:cubicBezTo>
                  <a:pt x="613289" y="300339"/>
                  <a:pt x="617902" y="297684"/>
                  <a:pt x="622646" y="295312"/>
                </a:cubicBezTo>
                <a:cubicBezTo>
                  <a:pt x="631589" y="268483"/>
                  <a:pt x="619525" y="301553"/>
                  <a:pt x="633320" y="273964"/>
                </a:cubicBezTo>
                <a:cubicBezTo>
                  <a:pt x="634997" y="270609"/>
                  <a:pt x="634226" y="265942"/>
                  <a:pt x="636878" y="263290"/>
                </a:cubicBezTo>
                <a:cubicBezTo>
                  <a:pt x="639530" y="260638"/>
                  <a:pt x="643994" y="260918"/>
                  <a:pt x="647552" y="259732"/>
                </a:cubicBezTo>
                <a:cubicBezTo>
                  <a:pt x="649924" y="256174"/>
                  <a:pt x="651329" y="251729"/>
                  <a:pt x="654668" y="249058"/>
                </a:cubicBezTo>
                <a:cubicBezTo>
                  <a:pt x="657597" y="246715"/>
                  <a:pt x="661750" y="246578"/>
                  <a:pt x="665342" y="245500"/>
                </a:cubicBezTo>
                <a:cubicBezTo>
                  <a:pt x="673612" y="243019"/>
                  <a:pt x="681945" y="240756"/>
                  <a:pt x="690247" y="238384"/>
                </a:cubicBezTo>
                <a:cubicBezTo>
                  <a:pt x="716843" y="247249"/>
                  <a:pt x="714615" y="247534"/>
                  <a:pt x="761407" y="245500"/>
                </a:cubicBezTo>
                <a:cubicBezTo>
                  <a:pt x="768901" y="245174"/>
                  <a:pt x="775570" y="240539"/>
                  <a:pt x="782755" y="238384"/>
                </a:cubicBezTo>
                <a:cubicBezTo>
                  <a:pt x="787439" y="236979"/>
                  <a:pt x="792243" y="236012"/>
                  <a:pt x="796987" y="234826"/>
                </a:cubicBezTo>
                <a:cubicBezTo>
                  <a:pt x="800545" y="231268"/>
                  <a:pt x="803795" y="227373"/>
                  <a:pt x="807661" y="224152"/>
                </a:cubicBezTo>
                <a:cubicBezTo>
                  <a:pt x="810946" y="221414"/>
                  <a:pt x="815311" y="220060"/>
                  <a:pt x="818335" y="217036"/>
                </a:cubicBezTo>
                <a:cubicBezTo>
                  <a:pt x="834429" y="200942"/>
                  <a:pt x="815345" y="209731"/>
                  <a:pt x="836124" y="202804"/>
                </a:cubicBezTo>
                <a:cubicBezTo>
                  <a:pt x="844584" y="177425"/>
                  <a:pt x="832587" y="208110"/>
                  <a:pt x="850356" y="181457"/>
                </a:cubicBezTo>
                <a:cubicBezTo>
                  <a:pt x="852436" y="178336"/>
                  <a:pt x="851834" y="173904"/>
                  <a:pt x="853914" y="170783"/>
                </a:cubicBezTo>
                <a:cubicBezTo>
                  <a:pt x="856705" y="166596"/>
                  <a:pt x="861367" y="163975"/>
                  <a:pt x="864588" y="160109"/>
                </a:cubicBezTo>
                <a:cubicBezTo>
                  <a:pt x="876968" y="145253"/>
                  <a:pt x="864855" y="151718"/>
                  <a:pt x="882378" y="145877"/>
                </a:cubicBezTo>
                <a:cubicBezTo>
                  <a:pt x="883564" y="142319"/>
                  <a:pt x="884259" y="138558"/>
                  <a:pt x="885936" y="135203"/>
                </a:cubicBezTo>
                <a:cubicBezTo>
                  <a:pt x="887848" y="131378"/>
                  <a:pt x="891823" y="128625"/>
                  <a:pt x="893052" y="124529"/>
                </a:cubicBezTo>
                <a:cubicBezTo>
                  <a:pt x="905540" y="82902"/>
                  <a:pt x="887713" y="112969"/>
                  <a:pt x="903726" y="88949"/>
                </a:cubicBezTo>
                <a:cubicBezTo>
                  <a:pt x="915748" y="16818"/>
                  <a:pt x="897485" y="119552"/>
                  <a:pt x="914400" y="46254"/>
                </a:cubicBezTo>
                <a:cubicBezTo>
                  <a:pt x="917210" y="34078"/>
                  <a:pt x="915878" y="21950"/>
                  <a:pt x="921516" y="10674"/>
                </a:cubicBezTo>
                <a:cubicBezTo>
                  <a:pt x="923428" y="6849"/>
                  <a:pt x="926260" y="3558"/>
                  <a:pt x="928632" y="0"/>
                </a:cubicBezTo>
                <a:cubicBezTo>
                  <a:pt x="936934" y="1186"/>
                  <a:pt x="945315" y="1913"/>
                  <a:pt x="953538" y="3558"/>
                </a:cubicBezTo>
                <a:cubicBezTo>
                  <a:pt x="957216" y="4294"/>
                  <a:pt x="961560" y="4464"/>
                  <a:pt x="964212" y="7116"/>
                </a:cubicBezTo>
                <a:cubicBezTo>
                  <a:pt x="970259" y="13163"/>
                  <a:pt x="972396" y="22417"/>
                  <a:pt x="978443" y="28464"/>
                </a:cubicBezTo>
                <a:cubicBezTo>
                  <a:pt x="982001" y="32022"/>
                  <a:pt x="984930" y="36347"/>
                  <a:pt x="989117" y="39138"/>
                </a:cubicBezTo>
                <a:cubicBezTo>
                  <a:pt x="992238" y="41218"/>
                  <a:pt x="996436" y="41019"/>
                  <a:pt x="999791" y="42696"/>
                </a:cubicBezTo>
                <a:cubicBezTo>
                  <a:pt x="1024221" y="54910"/>
                  <a:pt x="993933" y="46505"/>
                  <a:pt x="1028255" y="53369"/>
                </a:cubicBezTo>
                <a:cubicBezTo>
                  <a:pt x="1032999" y="55741"/>
                  <a:pt x="1038737" y="56735"/>
                  <a:pt x="1042487" y="60485"/>
                </a:cubicBezTo>
                <a:cubicBezTo>
                  <a:pt x="1045139" y="63137"/>
                  <a:pt x="1043393" y="68507"/>
                  <a:pt x="1046045" y="71159"/>
                </a:cubicBezTo>
                <a:cubicBezTo>
                  <a:pt x="1048697" y="73811"/>
                  <a:pt x="1053364" y="73040"/>
                  <a:pt x="1056719" y="74717"/>
                </a:cubicBezTo>
                <a:cubicBezTo>
                  <a:pt x="1060544" y="76629"/>
                  <a:pt x="1063835" y="79461"/>
                  <a:pt x="1067393" y="81833"/>
                </a:cubicBezTo>
                <a:cubicBezTo>
                  <a:pt x="1090994" y="129035"/>
                  <a:pt x="1059007" y="73447"/>
                  <a:pt x="1085183" y="99623"/>
                </a:cubicBezTo>
                <a:cubicBezTo>
                  <a:pt x="1087835" y="102275"/>
                  <a:pt x="1085076" y="109500"/>
                  <a:pt x="1088741" y="110297"/>
                </a:cubicBezTo>
                <a:cubicBezTo>
                  <a:pt x="1114342" y="115863"/>
                  <a:pt x="1140966" y="114622"/>
                  <a:pt x="1167016" y="117413"/>
                </a:cubicBezTo>
                <a:cubicBezTo>
                  <a:pt x="1174189" y="118182"/>
                  <a:pt x="1181248" y="119785"/>
                  <a:pt x="1188364" y="120971"/>
                </a:cubicBezTo>
                <a:cubicBezTo>
                  <a:pt x="1194294" y="123343"/>
                  <a:pt x="1200095" y="126067"/>
                  <a:pt x="1206154" y="128087"/>
                </a:cubicBezTo>
                <a:cubicBezTo>
                  <a:pt x="1210793" y="129633"/>
                  <a:pt x="1216140" y="129219"/>
                  <a:pt x="1220386" y="131645"/>
                </a:cubicBezTo>
                <a:cubicBezTo>
                  <a:pt x="1224755" y="134141"/>
                  <a:pt x="1227502" y="138761"/>
                  <a:pt x="1231060" y="142319"/>
                </a:cubicBezTo>
                <a:lnTo>
                  <a:pt x="1344915" y="135203"/>
                </a:lnTo>
                <a:cubicBezTo>
                  <a:pt x="1355626" y="134419"/>
                  <a:pt x="1366518" y="134250"/>
                  <a:pt x="1376937" y="131645"/>
                </a:cubicBezTo>
                <a:cubicBezTo>
                  <a:pt x="1381086" y="130608"/>
                  <a:pt x="1383430" y="125425"/>
                  <a:pt x="1387611" y="124529"/>
                </a:cubicBezTo>
                <a:cubicBezTo>
                  <a:pt x="1400420" y="121784"/>
                  <a:pt x="1413703" y="122157"/>
                  <a:pt x="1426749" y="120971"/>
                </a:cubicBezTo>
                <a:lnTo>
                  <a:pt x="1465886" y="113855"/>
                </a:lnTo>
                <a:cubicBezTo>
                  <a:pt x="1470681" y="112896"/>
                  <a:pt x="1475623" y="112223"/>
                  <a:pt x="1480118" y="110297"/>
                </a:cubicBezTo>
                <a:cubicBezTo>
                  <a:pt x="1528399" y="89605"/>
                  <a:pt x="1456489" y="114615"/>
                  <a:pt x="1501466" y="99623"/>
                </a:cubicBezTo>
                <a:cubicBezTo>
                  <a:pt x="1502652" y="96065"/>
                  <a:pt x="1502372" y="91601"/>
                  <a:pt x="1505024" y="88949"/>
                </a:cubicBezTo>
                <a:cubicBezTo>
                  <a:pt x="1507676" y="86297"/>
                  <a:pt x="1512343" y="87068"/>
                  <a:pt x="1515698" y="85391"/>
                </a:cubicBezTo>
                <a:cubicBezTo>
                  <a:pt x="1519523" y="83479"/>
                  <a:pt x="1522814" y="80647"/>
                  <a:pt x="1526372" y="78275"/>
                </a:cubicBezTo>
                <a:cubicBezTo>
                  <a:pt x="1538333" y="79984"/>
                  <a:pt x="1560285" y="82923"/>
                  <a:pt x="1572626" y="85391"/>
                </a:cubicBezTo>
                <a:cubicBezTo>
                  <a:pt x="1583348" y="87535"/>
                  <a:pt x="1593956" y="90216"/>
                  <a:pt x="1604647" y="92507"/>
                </a:cubicBezTo>
                <a:cubicBezTo>
                  <a:pt x="1610560" y="93774"/>
                  <a:pt x="1616507" y="94879"/>
                  <a:pt x="1622437" y="96065"/>
                </a:cubicBezTo>
                <a:cubicBezTo>
                  <a:pt x="1625995" y="98437"/>
                  <a:pt x="1629286" y="101269"/>
                  <a:pt x="1633111" y="103181"/>
                </a:cubicBezTo>
                <a:cubicBezTo>
                  <a:pt x="1652680" y="112669"/>
                  <a:pt x="1724728" y="96361"/>
                  <a:pt x="1746966" y="106739"/>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8"/>
          <p:cNvGrpSpPr/>
          <p:nvPr/>
        </p:nvGrpSpPr>
        <p:grpSpPr>
          <a:xfrm>
            <a:off x="0" y="526050"/>
            <a:ext cx="1828800" cy="1554541"/>
            <a:chOff x="0" y="2732537"/>
            <a:chExt cx="1828800" cy="1554541"/>
          </a:xfrm>
        </p:grpSpPr>
        <p:sp>
          <p:nvSpPr>
            <p:cNvPr id="30" name="TextBox 29"/>
            <p:cNvSpPr txBox="1"/>
            <p:nvPr/>
          </p:nvSpPr>
          <p:spPr>
            <a:xfrm>
              <a:off x="0" y="2732537"/>
              <a:ext cx="1828800" cy="1077218"/>
            </a:xfrm>
            <a:prstGeom prst="rect">
              <a:avLst/>
            </a:prstGeom>
            <a:noFill/>
            <a:effectLst>
              <a:outerShdw blurRad="50800" dist="38100" dir="8100000" algn="tr" rotWithShape="0">
                <a:prstClr val="black"/>
              </a:outerShdw>
            </a:effectLst>
          </p:spPr>
          <p:txBody>
            <a:bodyPr wrap="square" rtlCol="0">
              <a:spAutoFit/>
            </a:bodyPr>
            <a:lstStyle/>
            <a:p>
              <a:r>
                <a:rPr lang="en-US" sz="3200" b="1" dirty="0" smtClean="0">
                  <a:solidFill>
                    <a:srgbClr val="FF0000"/>
                  </a:solidFill>
                  <a:effectLst>
                    <a:outerShdw blurRad="38100" dist="38100" dir="2700000" algn="tl">
                      <a:srgbClr val="000000"/>
                    </a:outerShdw>
                  </a:effectLst>
                </a:rPr>
                <a:t>Traveler’s Rest</a:t>
              </a:r>
              <a:endParaRPr lang="en-US" sz="3200" b="1" dirty="0">
                <a:solidFill>
                  <a:srgbClr val="FF0000"/>
                </a:solidFill>
                <a:effectLst>
                  <a:outerShdw blurRad="38100" dist="38100" dir="2700000" algn="tl">
                    <a:srgbClr val="000000"/>
                  </a:outerShdw>
                </a:effectLst>
              </a:endParaRPr>
            </a:p>
          </p:txBody>
        </p:sp>
        <p:sp>
          <p:nvSpPr>
            <p:cNvPr id="31" name="5-Point Star 30"/>
            <p:cNvSpPr/>
            <p:nvPr/>
          </p:nvSpPr>
          <p:spPr>
            <a:xfrm>
              <a:off x="129208" y="3906078"/>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2166609" y="793230"/>
            <a:ext cx="544370" cy="380703"/>
          </a:xfrm>
          <a:custGeom>
            <a:avLst/>
            <a:gdLst>
              <a:gd name="connsiteX0" fmla="*/ 0 w 506732"/>
              <a:gd name="connsiteY0" fmla="*/ 355797 h 355797"/>
              <a:gd name="connsiteX1" fmla="*/ 0 w 506732"/>
              <a:gd name="connsiteY1" fmla="*/ 355797 h 355797"/>
              <a:gd name="connsiteX2" fmla="*/ 24906 w 506732"/>
              <a:gd name="connsiteY2" fmla="*/ 334449 h 355797"/>
              <a:gd name="connsiteX3" fmla="*/ 42695 w 506732"/>
              <a:gd name="connsiteY3" fmla="*/ 316660 h 355797"/>
              <a:gd name="connsiteX4" fmla="*/ 71159 w 506732"/>
              <a:gd name="connsiteY4" fmla="*/ 305986 h 355797"/>
              <a:gd name="connsiteX5" fmla="*/ 81833 w 506732"/>
              <a:gd name="connsiteY5" fmla="*/ 298870 h 355797"/>
              <a:gd name="connsiteX6" fmla="*/ 96065 w 506732"/>
              <a:gd name="connsiteY6" fmla="*/ 295312 h 355797"/>
              <a:gd name="connsiteX7" fmla="*/ 106739 w 506732"/>
              <a:gd name="connsiteY7" fmla="*/ 288196 h 355797"/>
              <a:gd name="connsiteX8" fmla="*/ 152993 w 506732"/>
              <a:gd name="connsiteY8" fmla="*/ 273964 h 355797"/>
              <a:gd name="connsiteX9" fmla="*/ 156551 w 506732"/>
              <a:gd name="connsiteY9" fmla="*/ 263290 h 355797"/>
              <a:gd name="connsiteX10" fmla="*/ 174341 w 506732"/>
              <a:gd name="connsiteY10" fmla="*/ 241942 h 355797"/>
              <a:gd name="connsiteX11" fmla="*/ 177899 w 506732"/>
              <a:gd name="connsiteY11" fmla="*/ 231268 h 355797"/>
              <a:gd name="connsiteX12" fmla="*/ 185015 w 506732"/>
              <a:gd name="connsiteY12" fmla="*/ 206362 h 355797"/>
              <a:gd name="connsiteX13" fmla="*/ 188572 w 506732"/>
              <a:gd name="connsiteY13" fmla="*/ 174340 h 355797"/>
              <a:gd name="connsiteX14" fmla="*/ 206362 w 506732"/>
              <a:gd name="connsiteY14" fmla="*/ 160109 h 355797"/>
              <a:gd name="connsiteX15" fmla="*/ 220594 w 506732"/>
              <a:gd name="connsiteY15" fmla="*/ 152993 h 355797"/>
              <a:gd name="connsiteX16" fmla="*/ 224152 w 506732"/>
              <a:gd name="connsiteY16" fmla="*/ 142319 h 355797"/>
              <a:gd name="connsiteX17" fmla="*/ 234826 w 506732"/>
              <a:gd name="connsiteY17" fmla="*/ 138761 h 355797"/>
              <a:gd name="connsiteX18" fmla="*/ 245500 w 506732"/>
              <a:gd name="connsiteY18" fmla="*/ 131645 h 355797"/>
              <a:gd name="connsiteX19" fmla="*/ 266848 w 506732"/>
              <a:gd name="connsiteY19" fmla="*/ 124529 h 355797"/>
              <a:gd name="connsiteX20" fmla="*/ 277522 w 506732"/>
              <a:gd name="connsiteY20" fmla="*/ 117413 h 355797"/>
              <a:gd name="connsiteX21" fmla="*/ 323776 w 506732"/>
              <a:gd name="connsiteY21" fmla="*/ 103181 h 355797"/>
              <a:gd name="connsiteX22" fmla="*/ 345123 w 506732"/>
              <a:gd name="connsiteY22" fmla="*/ 92507 h 355797"/>
              <a:gd name="connsiteX23" fmla="*/ 355797 w 506732"/>
              <a:gd name="connsiteY23" fmla="*/ 85391 h 355797"/>
              <a:gd name="connsiteX24" fmla="*/ 366471 w 506732"/>
              <a:gd name="connsiteY24" fmla="*/ 81833 h 355797"/>
              <a:gd name="connsiteX25" fmla="*/ 377145 w 506732"/>
              <a:gd name="connsiteY25" fmla="*/ 74717 h 355797"/>
              <a:gd name="connsiteX26" fmla="*/ 402051 w 506732"/>
              <a:gd name="connsiteY26" fmla="*/ 67601 h 355797"/>
              <a:gd name="connsiteX27" fmla="*/ 412725 w 506732"/>
              <a:gd name="connsiteY27" fmla="*/ 60485 h 355797"/>
              <a:gd name="connsiteX28" fmla="*/ 426957 w 506732"/>
              <a:gd name="connsiteY28" fmla="*/ 56927 h 355797"/>
              <a:gd name="connsiteX29" fmla="*/ 444747 w 506732"/>
              <a:gd name="connsiteY29" fmla="*/ 49811 h 355797"/>
              <a:gd name="connsiteX30" fmla="*/ 455421 w 506732"/>
              <a:gd name="connsiteY30" fmla="*/ 46253 h 355797"/>
              <a:gd name="connsiteX31" fmla="*/ 480327 w 506732"/>
              <a:gd name="connsiteY31" fmla="*/ 35579 h 355797"/>
              <a:gd name="connsiteX32" fmla="*/ 491001 w 506732"/>
              <a:gd name="connsiteY32" fmla="*/ 28463 h 355797"/>
              <a:gd name="connsiteX33" fmla="*/ 501674 w 506732"/>
              <a:gd name="connsiteY33" fmla="*/ 24905 h 355797"/>
              <a:gd name="connsiteX34" fmla="*/ 505232 w 506732"/>
              <a:gd name="connsiteY34" fmla="*/ 0 h 35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732" h="355797">
                <a:moveTo>
                  <a:pt x="0" y="355797"/>
                </a:moveTo>
                <a:lnTo>
                  <a:pt x="0" y="355797"/>
                </a:lnTo>
                <a:cubicBezTo>
                  <a:pt x="8302" y="348681"/>
                  <a:pt x="17591" y="342576"/>
                  <a:pt x="24906" y="334449"/>
                </a:cubicBezTo>
                <a:cubicBezTo>
                  <a:pt x="43747" y="313514"/>
                  <a:pt x="19886" y="324262"/>
                  <a:pt x="42695" y="316660"/>
                </a:cubicBezTo>
                <a:cubicBezTo>
                  <a:pt x="67727" y="299972"/>
                  <a:pt x="35986" y="319176"/>
                  <a:pt x="71159" y="305986"/>
                </a:cubicBezTo>
                <a:cubicBezTo>
                  <a:pt x="75163" y="304485"/>
                  <a:pt x="77903" y="300554"/>
                  <a:pt x="81833" y="298870"/>
                </a:cubicBezTo>
                <a:cubicBezTo>
                  <a:pt x="86328" y="296944"/>
                  <a:pt x="91321" y="296498"/>
                  <a:pt x="96065" y="295312"/>
                </a:cubicBezTo>
                <a:cubicBezTo>
                  <a:pt x="99623" y="292940"/>
                  <a:pt x="102792" y="289841"/>
                  <a:pt x="106739" y="288196"/>
                </a:cubicBezTo>
                <a:cubicBezTo>
                  <a:pt x="125070" y="280558"/>
                  <a:pt x="135812" y="278259"/>
                  <a:pt x="152993" y="273964"/>
                </a:cubicBezTo>
                <a:cubicBezTo>
                  <a:pt x="154179" y="270406"/>
                  <a:pt x="154471" y="266411"/>
                  <a:pt x="156551" y="263290"/>
                </a:cubicBezTo>
                <a:cubicBezTo>
                  <a:pt x="172289" y="239683"/>
                  <a:pt x="162700" y="265224"/>
                  <a:pt x="174341" y="241942"/>
                </a:cubicBezTo>
                <a:cubicBezTo>
                  <a:pt x="176018" y="238587"/>
                  <a:pt x="176821" y="234860"/>
                  <a:pt x="177899" y="231268"/>
                </a:cubicBezTo>
                <a:cubicBezTo>
                  <a:pt x="180380" y="222998"/>
                  <a:pt x="182643" y="214664"/>
                  <a:pt x="185015" y="206362"/>
                </a:cubicBezTo>
                <a:cubicBezTo>
                  <a:pt x="186201" y="195688"/>
                  <a:pt x="185967" y="184759"/>
                  <a:pt x="188572" y="174340"/>
                </a:cubicBezTo>
                <a:cubicBezTo>
                  <a:pt x="191778" y="161514"/>
                  <a:pt x="196886" y="164170"/>
                  <a:pt x="206362" y="160109"/>
                </a:cubicBezTo>
                <a:cubicBezTo>
                  <a:pt x="211237" y="158020"/>
                  <a:pt x="215850" y="155365"/>
                  <a:pt x="220594" y="152993"/>
                </a:cubicBezTo>
                <a:cubicBezTo>
                  <a:pt x="221780" y="149435"/>
                  <a:pt x="221500" y="144971"/>
                  <a:pt x="224152" y="142319"/>
                </a:cubicBezTo>
                <a:cubicBezTo>
                  <a:pt x="226804" y="139667"/>
                  <a:pt x="231471" y="140438"/>
                  <a:pt x="234826" y="138761"/>
                </a:cubicBezTo>
                <a:cubicBezTo>
                  <a:pt x="238651" y="136849"/>
                  <a:pt x="241592" y="133382"/>
                  <a:pt x="245500" y="131645"/>
                </a:cubicBezTo>
                <a:cubicBezTo>
                  <a:pt x="252354" y="128599"/>
                  <a:pt x="260607" y="128690"/>
                  <a:pt x="266848" y="124529"/>
                </a:cubicBezTo>
                <a:cubicBezTo>
                  <a:pt x="270406" y="122157"/>
                  <a:pt x="273592" y="119097"/>
                  <a:pt x="277522" y="117413"/>
                </a:cubicBezTo>
                <a:cubicBezTo>
                  <a:pt x="299223" y="108112"/>
                  <a:pt x="295044" y="122336"/>
                  <a:pt x="323776" y="103181"/>
                </a:cubicBezTo>
                <a:cubicBezTo>
                  <a:pt x="354368" y="82787"/>
                  <a:pt x="315662" y="107238"/>
                  <a:pt x="345123" y="92507"/>
                </a:cubicBezTo>
                <a:cubicBezTo>
                  <a:pt x="348948" y="90595"/>
                  <a:pt x="351972" y="87303"/>
                  <a:pt x="355797" y="85391"/>
                </a:cubicBezTo>
                <a:cubicBezTo>
                  <a:pt x="359152" y="83714"/>
                  <a:pt x="363116" y="83510"/>
                  <a:pt x="366471" y="81833"/>
                </a:cubicBezTo>
                <a:cubicBezTo>
                  <a:pt x="370296" y="79921"/>
                  <a:pt x="373320" y="76629"/>
                  <a:pt x="377145" y="74717"/>
                </a:cubicBezTo>
                <a:cubicBezTo>
                  <a:pt x="382249" y="72165"/>
                  <a:pt x="397491" y="68741"/>
                  <a:pt x="402051" y="67601"/>
                </a:cubicBezTo>
                <a:cubicBezTo>
                  <a:pt x="405609" y="65229"/>
                  <a:pt x="408795" y="62169"/>
                  <a:pt x="412725" y="60485"/>
                </a:cubicBezTo>
                <a:cubicBezTo>
                  <a:pt x="417220" y="58559"/>
                  <a:pt x="422318" y="58473"/>
                  <a:pt x="426957" y="56927"/>
                </a:cubicBezTo>
                <a:cubicBezTo>
                  <a:pt x="433016" y="54907"/>
                  <a:pt x="438767" y="52054"/>
                  <a:pt x="444747" y="49811"/>
                </a:cubicBezTo>
                <a:cubicBezTo>
                  <a:pt x="448259" y="48494"/>
                  <a:pt x="452066" y="47930"/>
                  <a:pt x="455421" y="46253"/>
                </a:cubicBezTo>
                <a:cubicBezTo>
                  <a:pt x="479992" y="33967"/>
                  <a:pt x="450707" y="42984"/>
                  <a:pt x="480327" y="35579"/>
                </a:cubicBezTo>
                <a:cubicBezTo>
                  <a:pt x="483885" y="33207"/>
                  <a:pt x="487176" y="30375"/>
                  <a:pt x="491001" y="28463"/>
                </a:cubicBezTo>
                <a:cubicBezTo>
                  <a:pt x="494355" y="26786"/>
                  <a:pt x="499022" y="27557"/>
                  <a:pt x="501674" y="24905"/>
                </a:cubicBezTo>
                <a:cubicBezTo>
                  <a:pt x="506732" y="19847"/>
                  <a:pt x="505232" y="5187"/>
                  <a:pt x="505232" y="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758609" y="1248850"/>
            <a:ext cx="475981" cy="1437422"/>
          </a:xfrm>
          <a:custGeom>
            <a:avLst/>
            <a:gdLst>
              <a:gd name="connsiteX0" fmla="*/ 308575 w 475981"/>
              <a:gd name="connsiteY0" fmla="*/ 1437422 h 1437422"/>
              <a:gd name="connsiteX1" fmla="*/ 308575 w 475981"/>
              <a:gd name="connsiteY1" fmla="*/ 1437422 h 1437422"/>
              <a:gd name="connsiteX2" fmla="*/ 337039 w 475981"/>
              <a:gd name="connsiteY2" fmla="*/ 1416075 h 1437422"/>
              <a:gd name="connsiteX3" fmla="*/ 351271 w 475981"/>
              <a:gd name="connsiteY3" fmla="*/ 1401843 h 1437422"/>
              <a:gd name="connsiteX4" fmla="*/ 361945 w 475981"/>
              <a:gd name="connsiteY4" fmla="*/ 1391169 h 1437422"/>
              <a:gd name="connsiteX5" fmla="*/ 383293 w 475981"/>
              <a:gd name="connsiteY5" fmla="*/ 1373379 h 1437422"/>
              <a:gd name="connsiteX6" fmla="*/ 393967 w 475981"/>
              <a:gd name="connsiteY6" fmla="*/ 1327125 h 1437422"/>
              <a:gd name="connsiteX7" fmla="*/ 397525 w 475981"/>
              <a:gd name="connsiteY7" fmla="*/ 1273755 h 1437422"/>
              <a:gd name="connsiteX8" fmla="*/ 390409 w 475981"/>
              <a:gd name="connsiteY8" fmla="*/ 1213270 h 1437422"/>
              <a:gd name="connsiteX9" fmla="*/ 379735 w 475981"/>
              <a:gd name="connsiteY9" fmla="*/ 1209712 h 1437422"/>
              <a:gd name="connsiteX10" fmla="*/ 376177 w 475981"/>
              <a:gd name="connsiteY10" fmla="*/ 1199038 h 1437422"/>
              <a:gd name="connsiteX11" fmla="*/ 369061 w 475981"/>
              <a:gd name="connsiteY11" fmla="*/ 1188364 h 1437422"/>
              <a:gd name="connsiteX12" fmla="*/ 358387 w 475981"/>
              <a:gd name="connsiteY12" fmla="*/ 1167016 h 1437422"/>
              <a:gd name="connsiteX13" fmla="*/ 354829 w 475981"/>
              <a:gd name="connsiteY13" fmla="*/ 1145668 h 1437422"/>
              <a:gd name="connsiteX14" fmla="*/ 347713 w 475981"/>
              <a:gd name="connsiteY14" fmla="*/ 1134994 h 1437422"/>
              <a:gd name="connsiteX15" fmla="*/ 344155 w 475981"/>
              <a:gd name="connsiteY15" fmla="*/ 1124320 h 1437422"/>
              <a:gd name="connsiteX16" fmla="*/ 333481 w 475981"/>
              <a:gd name="connsiteY16" fmla="*/ 1081625 h 1437422"/>
              <a:gd name="connsiteX17" fmla="*/ 329923 w 475981"/>
              <a:gd name="connsiteY17" fmla="*/ 1063835 h 1437422"/>
              <a:gd name="connsiteX18" fmla="*/ 322807 w 475981"/>
              <a:gd name="connsiteY18" fmla="*/ 1042487 h 1437422"/>
              <a:gd name="connsiteX19" fmla="*/ 319249 w 475981"/>
              <a:gd name="connsiteY19" fmla="*/ 942864 h 1437422"/>
              <a:gd name="connsiteX20" fmla="*/ 308575 w 475981"/>
              <a:gd name="connsiteY20" fmla="*/ 935748 h 1437422"/>
              <a:gd name="connsiteX21" fmla="*/ 297902 w 475981"/>
              <a:gd name="connsiteY21" fmla="*/ 910842 h 1437422"/>
              <a:gd name="connsiteX22" fmla="*/ 283670 w 475981"/>
              <a:gd name="connsiteY22" fmla="*/ 889494 h 1437422"/>
              <a:gd name="connsiteX23" fmla="*/ 276554 w 475981"/>
              <a:gd name="connsiteY23" fmla="*/ 878820 h 1437422"/>
              <a:gd name="connsiteX24" fmla="*/ 265880 w 475981"/>
              <a:gd name="connsiteY24" fmla="*/ 843240 h 1437422"/>
              <a:gd name="connsiteX25" fmla="*/ 255206 w 475981"/>
              <a:gd name="connsiteY25" fmla="*/ 832566 h 1437422"/>
              <a:gd name="connsiteX26" fmla="*/ 244532 w 475981"/>
              <a:gd name="connsiteY26" fmla="*/ 829008 h 1437422"/>
              <a:gd name="connsiteX27" fmla="*/ 233858 w 475981"/>
              <a:gd name="connsiteY27" fmla="*/ 821892 h 1437422"/>
              <a:gd name="connsiteX28" fmla="*/ 226742 w 475981"/>
              <a:gd name="connsiteY28" fmla="*/ 811218 h 1437422"/>
              <a:gd name="connsiteX29" fmla="*/ 205394 w 475981"/>
              <a:gd name="connsiteY29" fmla="*/ 804103 h 1437422"/>
              <a:gd name="connsiteX30" fmla="*/ 198278 w 475981"/>
              <a:gd name="connsiteY30" fmla="*/ 793429 h 1437422"/>
              <a:gd name="connsiteX31" fmla="*/ 187604 w 475981"/>
              <a:gd name="connsiteY31" fmla="*/ 782755 h 1437422"/>
              <a:gd name="connsiteX32" fmla="*/ 184046 w 475981"/>
              <a:gd name="connsiteY32" fmla="*/ 772081 h 1437422"/>
              <a:gd name="connsiteX33" fmla="*/ 169814 w 475981"/>
              <a:gd name="connsiteY33" fmla="*/ 750733 h 1437422"/>
              <a:gd name="connsiteX34" fmla="*/ 162698 w 475981"/>
              <a:gd name="connsiteY34" fmla="*/ 740059 h 1437422"/>
              <a:gd name="connsiteX35" fmla="*/ 152024 w 475981"/>
              <a:gd name="connsiteY35" fmla="*/ 736501 h 1437422"/>
              <a:gd name="connsiteX36" fmla="*/ 148466 w 475981"/>
              <a:gd name="connsiteY36" fmla="*/ 708037 h 1437422"/>
              <a:gd name="connsiteX37" fmla="*/ 137793 w 475981"/>
              <a:gd name="connsiteY37" fmla="*/ 704479 h 1437422"/>
              <a:gd name="connsiteX38" fmla="*/ 91539 w 475981"/>
              <a:gd name="connsiteY38" fmla="*/ 697363 h 1437422"/>
              <a:gd name="connsiteX39" fmla="*/ 84423 w 475981"/>
              <a:gd name="connsiteY39" fmla="*/ 683131 h 1437422"/>
              <a:gd name="connsiteX40" fmla="*/ 80865 w 475981"/>
              <a:gd name="connsiteY40" fmla="*/ 672457 h 1437422"/>
              <a:gd name="connsiteX41" fmla="*/ 73749 w 475981"/>
              <a:gd name="connsiteY41" fmla="*/ 661783 h 1437422"/>
              <a:gd name="connsiteX42" fmla="*/ 63075 w 475981"/>
              <a:gd name="connsiteY42" fmla="*/ 640436 h 1437422"/>
              <a:gd name="connsiteX43" fmla="*/ 59517 w 475981"/>
              <a:gd name="connsiteY43" fmla="*/ 626204 h 1437422"/>
              <a:gd name="connsiteX44" fmla="*/ 48843 w 475981"/>
              <a:gd name="connsiteY44" fmla="*/ 622646 h 1437422"/>
              <a:gd name="connsiteX45" fmla="*/ 45285 w 475981"/>
              <a:gd name="connsiteY45" fmla="*/ 611972 h 1437422"/>
              <a:gd name="connsiteX46" fmla="*/ 38169 w 475981"/>
              <a:gd name="connsiteY46" fmla="*/ 515906 h 1437422"/>
              <a:gd name="connsiteX47" fmla="*/ 34611 w 475981"/>
              <a:gd name="connsiteY47" fmla="*/ 501675 h 1437422"/>
              <a:gd name="connsiteX48" fmla="*/ 16821 w 475981"/>
              <a:gd name="connsiteY48" fmla="*/ 480327 h 1437422"/>
              <a:gd name="connsiteX49" fmla="*/ 13263 w 475981"/>
              <a:gd name="connsiteY49" fmla="*/ 469653 h 1437422"/>
              <a:gd name="connsiteX50" fmla="*/ 6147 w 475981"/>
              <a:gd name="connsiteY50" fmla="*/ 451863 h 1437422"/>
              <a:gd name="connsiteX51" fmla="*/ 9705 w 475981"/>
              <a:gd name="connsiteY51" fmla="*/ 394935 h 1437422"/>
              <a:gd name="connsiteX52" fmla="*/ 13263 w 475981"/>
              <a:gd name="connsiteY52" fmla="*/ 384261 h 1437422"/>
              <a:gd name="connsiteX53" fmla="*/ 23937 w 475981"/>
              <a:gd name="connsiteY53" fmla="*/ 377145 h 1437422"/>
              <a:gd name="connsiteX54" fmla="*/ 31053 w 475981"/>
              <a:gd name="connsiteY54" fmla="*/ 366471 h 1437422"/>
              <a:gd name="connsiteX55" fmla="*/ 34611 w 475981"/>
              <a:gd name="connsiteY55" fmla="*/ 355797 h 1437422"/>
              <a:gd name="connsiteX56" fmla="*/ 45285 w 475981"/>
              <a:gd name="connsiteY56" fmla="*/ 352239 h 1437422"/>
              <a:gd name="connsiteX57" fmla="*/ 59517 w 475981"/>
              <a:gd name="connsiteY57" fmla="*/ 330892 h 1437422"/>
              <a:gd name="connsiteX58" fmla="*/ 70191 w 475981"/>
              <a:gd name="connsiteY58" fmla="*/ 309544 h 1437422"/>
              <a:gd name="connsiteX59" fmla="*/ 80865 w 475981"/>
              <a:gd name="connsiteY59" fmla="*/ 305986 h 1437422"/>
              <a:gd name="connsiteX60" fmla="*/ 91539 w 475981"/>
              <a:gd name="connsiteY60" fmla="*/ 298870 h 1437422"/>
              <a:gd name="connsiteX61" fmla="*/ 112887 w 475981"/>
              <a:gd name="connsiteY61" fmla="*/ 288196 h 1437422"/>
              <a:gd name="connsiteX62" fmla="*/ 127119 w 475981"/>
              <a:gd name="connsiteY62" fmla="*/ 273964 h 1437422"/>
              <a:gd name="connsiteX63" fmla="*/ 148466 w 475981"/>
              <a:gd name="connsiteY63" fmla="*/ 259732 h 1437422"/>
              <a:gd name="connsiteX64" fmla="*/ 159140 w 475981"/>
              <a:gd name="connsiteY64" fmla="*/ 249058 h 1437422"/>
              <a:gd name="connsiteX65" fmla="*/ 169814 w 475981"/>
              <a:gd name="connsiteY65" fmla="*/ 241942 h 1437422"/>
              <a:gd name="connsiteX66" fmla="*/ 173372 w 475981"/>
              <a:gd name="connsiteY66" fmla="*/ 231268 h 1437422"/>
              <a:gd name="connsiteX67" fmla="*/ 191162 w 475981"/>
              <a:gd name="connsiteY67" fmla="*/ 213478 h 1437422"/>
              <a:gd name="connsiteX68" fmla="*/ 205394 w 475981"/>
              <a:gd name="connsiteY68" fmla="*/ 195689 h 1437422"/>
              <a:gd name="connsiteX69" fmla="*/ 223184 w 475981"/>
              <a:gd name="connsiteY69" fmla="*/ 181457 h 1437422"/>
              <a:gd name="connsiteX70" fmla="*/ 240974 w 475981"/>
              <a:gd name="connsiteY70" fmla="*/ 156551 h 1437422"/>
              <a:gd name="connsiteX71" fmla="*/ 248090 w 475981"/>
              <a:gd name="connsiteY71" fmla="*/ 145877 h 1437422"/>
              <a:gd name="connsiteX72" fmla="*/ 258764 w 475981"/>
              <a:gd name="connsiteY72" fmla="*/ 135203 h 1437422"/>
              <a:gd name="connsiteX73" fmla="*/ 262322 w 475981"/>
              <a:gd name="connsiteY73" fmla="*/ 124529 h 1437422"/>
              <a:gd name="connsiteX74" fmla="*/ 283670 w 475981"/>
              <a:gd name="connsiteY74" fmla="*/ 113855 h 1437422"/>
              <a:gd name="connsiteX75" fmla="*/ 297902 w 475981"/>
              <a:gd name="connsiteY75" fmla="*/ 99623 h 1437422"/>
              <a:gd name="connsiteX76" fmla="*/ 305017 w 475981"/>
              <a:gd name="connsiteY76" fmla="*/ 88949 h 1437422"/>
              <a:gd name="connsiteX77" fmla="*/ 329923 w 475981"/>
              <a:gd name="connsiteY77" fmla="*/ 78275 h 1437422"/>
              <a:gd name="connsiteX78" fmla="*/ 340597 w 475981"/>
              <a:gd name="connsiteY78" fmla="*/ 71159 h 1437422"/>
              <a:gd name="connsiteX79" fmla="*/ 351271 w 475981"/>
              <a:gd name="connsiteY79" fmla="*/ 67601 h 1437422"/>
              <a:gd name="connsiteX80" fmla="*/ 461568 w 475981"/>
              <a:gd name="connsiteY80" fmla="*/ 60485 h 1437422"/>
              <a:gd name="connsiteX81" fmla="*/ 472242 w 475981"/>
              <a:gd name="connsiteY81" fmla="*/ 56927 h 1437422"/>
              <a:gd name="connsiteX82" fmla="*/ 461568 w 475981"/>
              <a:gd name="connsiteY82" fmla="*/ 10674 h 1437422"/>
              <a:gd name="connsiteX83" fmla="*/ 461568 w 475981"/>
              <a:gd name="connsiteY83" fmla="*/ 0 h 143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5981" h="1437422">
                <a:moveTo>
                  <a:pt x="308575" y="1437422"/>
                </a:moveTo>
                <a:lnTo>
                  <a:pt x="308575" y="1437422"/>
                </a:lnTo>
                <a:cubicBezTo>
                  <a:pt x="318063" y="1430306"/>
                  <a:pt x="328653" y="1424461"/>
                  <a:pt x="337039" y="1416075"/>
                </a:cubicBezTo>
                <a:cubicBezTo>
                  <a:pt x="356016" y="1397099"/>
                  <a:pt x="322806" y="1411331"/>
                  <a:pt x="351271" y="1401843"/>
                </a:cubicBezTo>
                <a:cubicBezTo>
                  <a:pt x="354829" y="1398285"/>
                  <a:pt x="358079" y="1394390"/>
                  <a:pt x="361945" y="1391169"/>
                </a:cubicBezTo>
                <a:cubicBezTo>
                  <a:pt x="391666" y="1366401"/>
                  <a:pt x="352109" y="1404563"/>
                  <a:pt x="383293" y="1373379"/>
                </a:cubicBezTo>
                <a:cubicBezTo>
                  <a:pt x="389154" y="1355796"/>
                  <a:pt x="391023" y="1351661"/>
                  <a:pt x="393967" y="1327125"/>
                </a:cubicBezTo>
                <a:cubicBezTo>
                  <a:pt x="396091" y="1309423"/>
                  <a:pt x="396339" y="1291545"/>
                  <a:pt x="397525" y="1273755"/>
                </a:cubicBezTo>
                <a:cubicBezTo>
                  <a:pt x="395153" y="1253593"/>
                  <a:pt x="395842" y="1232830"/>
                  <a:pt x="390409" y="1213270"/>
                </a:cubicBezTo>
                <a:cubicBezTo>
                  <a:pt x="389405" y="1209656"/>
                  <a:pt x="382387" y="1212364"/>
                  <a:pt x="379735" y="1209712"/>
                </a:cubicBezTo>
                <a:cubicBezTo>
                  <a:pt x="377083" y="1207060"/>
                  <a:pt x="377854" y="1202393"/>
                  <a:pt x="376177" y="1199038"/>
                </a:cubicBezTo>
                <a:cubicBezTo>
                  <a:pt x="374265" y="1195213"/>
                  <a:pt x="370973" y="1192189"/>
                  <a:pt x="369061" y="1188364"/>
                </a:cubicBezTo>
                <a:cubicBezTo>
                  <a:pt x="354330" y="1158903"/>
                  <a:pt x="378780" y="1197606"/>
                  <a:pt x="358387" y="1167016"/>
                </a:cubicBezTo>
                <a:cubicBezTo>
                  <a:pt x="357201" y="1159900"/>
                  <a:pt x="357110" y="1152512"/>
                  <a:pt x="354829" y="1145668"/>
                </a:cubicBezTo>
                <a:cubicBezTo>
                  <a:pt x="353477" y="1141611"/>
                  <a:pt x="349625" y="1138819"/>
                  <a:pt x="347713" y="1134994"/>
                </a:cubicBezTo>
                <a:cubicBezTo>
                  <a:pt x="346036" y="1131639"/>
                  <a:pt x="345341" y="1127878"/>
                  <a:pt x="344155" y="1124320"/>
                </a:cubicBezTo>
                <a:cubicBezTo>
                  <a:pt x="336641" y="1071721"/>
                  <a:pt x="346037" y="1123478"/>
                  <a:pt x="333481" y="1081625"/>
                </a:cubicBezTo>
                <a:cubicBezTo>
                  <a:pt x="331743" y="1075833"/>
                  <a:pt x="331514" y="1069669"/>
                  <a:pt x="329923" y="1063835"/>
                </a:cubicBezTo>
                <a:cubicBezTo>
                  <a:pt x="327949" y="1056598"/>
                  <a:pt x="325179" y="1049603"/>
                  <a:pt x="322807" y="1042487"/>
                </a:cubicBezTo>
                <a:cubicBezTo>
                  <a:pt x="321621" y="1009279"/>
                  <a:pt x="323641" y="975801"/>
                  <a:pt x="319249" y="942864"/>
                </a:cubicBezTo>
                <a:cubicBezTo>
                  <a:pt x="318684" y="938625"/>
                  <a:pt x="311313" y="939033"/>
                  <a:pt x="308575" y="935748"/>
                </a:cubicBezTo>
                <a:cubicBezTo>
                  <a:pt x="296694" y="921490"/>
                  <a:pt x="305320" y="924194"/>
                  <a:pt x="297902" y="910842"/>
                </a:cubicBezTo>
                <a:cubicBezTo>
                  <a:pt x="293749" y="903366"/>
                  <a:pt x="288414" y="896610"/>
                  <a:pt x="283670" y="889494"/>
                </a:cubicBezTo>
                <a:lnTo>
                  <a:pt x="276554" y="878820"/>
                </a:lnTo>
                <a:cubicBezTo>
                  <a:pt x="274257" y="869632"/>
                  <a:pt x="269817" y="850327"/>
                  <a:pt x="265880" y="843240"/>
                </a:cubicBezTo>
                <a:cubicBezTo>
                  <a:pt x="263436" y="838841"/>
                  <a:pt x="259393" y="835357"/>
                  <a:pt x="255206" y="832566"/>
                </a:cubicBezTo>
                <a:cubicBezTo>
                  <a:pt x="252085" y="830486"/>
                  <a:pt x="247887" y="830685"/>
                  <a:pt x="244532" y="829008"/>
                </a:cubicBezTo>
                <a:cubicBezTo>
                  <a:pt x="240707" y="827096"/>
                  <a:pt x="237416" y="824264"/>
                  <a:pt x="233858" y="821892"/>
                </a:cubicBezTo>
                <a:cubicBezTo>
                  <a:pt x="231486" y="818334"/>
                  <a:pt x="230368" y="813484"/>
                  <a:pt x="226742" y="811218"/>
                </a:cubicBezTo>
                <a:cubicBezTo>
                  <a:pt x="220381" y="807243"/>
                  <a:pt x="205394" y="804103"/>
                  <a:pt x="205394" y="804103"/>
                </a:cubicBezTo>
                <a:cubicBezTo>
                  <a:pt x="203022" y="800545"/>
                  <a:pt x="201016" y="796714"/>
                  <a:pt x="198278" y="793429"/>
                </a:cubicBezTo>
                <a:cubicBezTo>
                  <a:pt x="195057" y="789563"/>
                  <a:pt x="190395" y="786942"/>
                  <a:pt x="187604" y="782755"/>
                </a:cubicBezTo>
                <a:cubicBezTo>
                  <a:pt x="185524" y="779634"/>
                  <a:pt x="185867" y="775359"/>
                  <a:pt x="184046" y="772081"/>
                </a:cubicBezTo>
                <a:cubicBezTo>
                  <a:pt x="179893" y="764605"/>
                  <a:pt x="174558" y="757849"/>
                  <a:pt x="169814" y="750733"/>
                </a:cubicBezTo>
                <a:cubicBezTo>
                  <a:pt x="167442" y="747175"/>
                  <a:pt x="166755" y="741411"/>
                  <a:pt x="162698" y="740059"/>
                </a:cubicBezTo>
                <a:lnTo>
                  <a:pt x="152024" y="736501"/>
                </a:lnTo>
                <a:cubicBezTo>
                  <a:pt x="150838" y="727013"/>
                  <a:pt x="152349" y="716775"/>
                  <a:pt x="148466" y="708037"/>
                </a:cubicBezTo>
                <a:cubicBezTo>
                  <a:pt x="146943" y="704610"/>
                  <a:pt x="141479" y="705170"/>
                  <a:pt x="137793" y="704479"/>
                </a:cubicBezTo>
                <a:cubicBezTo>
                  <a:pt x="122461" y="701604"/>
                  <a:pt x="106957" y="699735"/>
                  <a:pt x="91539" y="697363"/>
                </a:cubicBezTo>
                <a:cubicBezTo>
                  <a:pt x="89167" y="692619"/>
                  <a:pt x="86512" y="688006"/>
                  <a:pt x="84423" y="683131"/>
                </a:cubicBezTo>
                <a:cubicBezTo>
                  <a:pt x="82946" y="679684"/>
                  <a:pt x="82542" y="675812"/>
                  <a:pt x="80865" y="672457"/>
                </a:cubicBezTo>
                <a:cubicBezTo>
                  <a:pt x="78953" y="668632"/>
                  <a:pt x="75661" y="665608"/>
                  <a:pt x="73749" y="661783"/>
                </a:cubicBezTo>
                <a:cubicBezTo>
                  <a:pt x="59018" y="632322"/>
                  <a:pt x="83469" y="671028"/>
                  <a:pt x="63075" y="640436"/>
                </a:cubicBezTo>
                <a:cubicBezTo>
                  <a:pt x="61889" y="635692"/>
                  <a:pt x="62572" y="630022"/>
                  <a:pt x="59517" y="626204"/>
                </a:cubicBezTo>
                <a:cubicBezTo>
                  <a:pt x="57174" y="623275"/>
                  <a:pt x="51495" y="625298"/>
                  <a:pt x="48843" y="622646"/>
                </a:cubicBezTo>
                <a:cubicBezTo>
                  <a:pt x="46191" y="619994"/>
                  <a:pt x="46471" y="615530"/>
                  <a:pt x="45285" y="611972"/>
                </a:cubicBezTo>
                <a:cubicBezTo>
                  <a:pt x="42913" y="579950"/>
                  <a:pt x="41262" y="547866"/>
                  <a:pt x="38169" y="515906"/>
                </a:cubicBezTo>
                <a:cubicBezTo>
                  <a:pt x="37698" y="511039"/>
                  <a:pt x="37037" y="505920"/>
                  <a:pt x="34611" y="501675"/>
                </a:cubicBezTo>
                <a:cubicBezTo>
                  <a:pt x="3144" y="446611"/>
                  <a:pt x="41829" y="530343"/>
                  <a:pt x="16821" y="480327"/>
                </a:cubicBezTo>
                <a:cubicBezTo>
                  <a:pt x="15144" y="476972"/>
                  <a:pt x="14580" y="473165"/>
                  <a:pt x="13263" y="469653"/>
                </a:cubicBezTo>
                <a:cubicBezTo>
                  <a:pt x="11020" y="463673"/>
                  <a:pt x="8519" y="457793"/>
                  <a:pt x="6147" y="451863"/>
                </a:cubicBezTo>
                <a:cubicBezTo>
                  <a:pt x="1639" y="415803"/>
                  <a:pt x="0" y="430519"/>
                  <a:pt x="9705" y="394935"/>
                </a:cubicBezTo>
                <a:cubicBezTo>
                  <a:pt x="10692" y="391317"/>
                  <a:pt x="10920" y="387190"/>
                  <a:pt x="13263" y="384261"/>
                </a:cubicBezTo>
                <a:cubicBezTo>
                  <a:pt x="15934" y="380922"/>
                  <a:pt x="20379" y="379517"/>
                  <a:pt x="23937" y="377145"/>
                </a:cubicBezTo>
                <a:cubicBezTo>
                  <a:pt x="26309" y="373587"/>
                  <a:pt x="29141" y="370296"/>
                  <a:pt x="31053" y="366471"/>
                </a:cubicBezTo>
                <a:cubicBezTo>
                  <a:pt x="32730" y="363116"/>
                  <a:pt x="31959" y="358449"/>
                  <a:pt x="34611" y="355797"/>
                </a:cubicBezTo>
                <a:cubicBezTo>
                  <a:pt x="37263" y="353145"/>
                  <a:pt x="41727" y="353425"/>
                  <a:pt x="45285" y="352239"/>
                </a:cubicBezTo>
                <a:cubicBezTo>
                  <a:pt x="52519" y="316072"/>
                  <a:pt x="41283" y="345479"/>
                  <a:pt x="59517" y="330892"/>
                </a:cubicBezTo>
                <a:cubicBezTo>
                  <a:pt x="92511" y="304496"/>
                  <a:pt x="44408" y="335327"/>
                  <a:pt x="70191" y="309544"/>
                </a:cubicBezTo>
                <a:cubicBezTo>
                  <a:pt x="72843" y="306892"/>
                  <a:pt x="77510" y="307663"/>
                  <a:pt x="80865" y="305986"/>
                </a:cubicBezTo>
                <a:cubicBezTo>
                  <a:pt x="84690" y="304074"/>
                  <a:pt x="87714" y="300782"/>
                  <a:pt x="91539" y="298870"/>
                </a:cubicBezTo>
                <a:cubicBezTo>
                  <a:pt x="121000" y="284139"/>
                  <a:pt x="82297" y="308589"/>
                  <a:pt x="112887" y="288196"/>
                </a:cubicBezTo>
                <a:cubicBezTo>
                  <a:pt x="120650" y="264907"/>
                  <a:pt x="109868" y="287765"/>
                  <a:pt x="127119" y="273964"/>
                </a:cubicBezTo>
                <a:cubicBezTo>
                  <a:pt x="149456" y="256094"/>
                  <a:pt x="115783" y="267903"/>
                  <a:pt x="148466" y="259732"/>
                </a:cubicBezTo>
                <a:cubicBezTo>
                  <a:pt x="152024" y="256174"/>
                  <a:pt x="155274" y="252279"/>
                  <a:pt x="159140" y="249058"/>
                </a:cubicBezTo>
                <a:cubicBezTo>
                  <a:pt x="162425" y="246320"/>
                  <a:pt x="167143" y="245281"/>
                  <a:pt x="169814" y="241942"/>
                </a:cubicBezTo>
                <a:cubicBezTo>
                  <a:pt x="172157" y="239013"/>
                  <a:pt x="171695" y="234623"/>
                  <a:pt x="173372" y="231268"/>
                </a:cubicBezTo>
                <a:cubicBezTo>
                  <a:pt x="179302" y="219408"/>
                  <a:pt x="180488" y="220594"/>
                  <a:pt x="191162" y="213478"/>
                </a:cubicBezTo>
                <a:cubicBezTo>
                  <a:pt x="198089" y="192697"/>
                  <a:pt x="189300" y="211782"/>
                  <a:pt x="205394" y="195689"/>
                </a:cubicBezTo>
                <a:cubicBezTo>
                  <a:pt x="221489" y="179595"/>
                  <a:pt x="202403" y="188384"/>
                  <a:pt x="223184" y="181457"/>
                </a:cubicBezTo>
                <a:cubicBezTo>
                  <a:pt x="231486" y="156551"/>
                  <a:pt x="223184" y="162481"/>
                  <a:pt x="240974" y="156551"/>
                </a:cubicBezTo>
                <a:cubicBezTo>
                  <a:pt x="243346" y="152993"/>
                  <a:pt x="245352" y="149162"/>
                  <a:pt x="248090" y="145877"/>
                </a:cubicBezTo>
                <a:cubicBezTo>
                  <a:pt x="251311" y="142011"/>
                  <a:pt x="255973" y="139390"/>
                  <a:pt x="258764" y="135203"/>
                </a:cubicBezTo>
                <a:cubicBezTo>
                  <a:pt x="260844" y="132082"/>
                  <a:pt x="259979" y="127458"/>
                  <a:pt x="262322" y="124529"/>
                </a:cubicBezTo>
                <a:cubicBezTo>
                  <a:pt x="267338" y="118259"/>
                  <a:pt x="276638" y="116199"/>
                  <a:pt x="283670" y="113855"/>
                </a:cubicBezTo>
                <a:cubicBezTo>
                  <a:pt x="291433" y="90565"/>
                  <a:pt x="280651" y="113425"/>
                  <a:pt x="297902" y="99623"/>
                </a:cubicBezTo>
                <a:cubicBezTo>
                  <a:pt x="301241" y="96952"/>
                  <a:pt x="301732" y="91687"/>
                  <a:pt x="305017" y="88949"/>
                </a:cubicBezTo>
                <a:cubicBezTo>
                  <a:pt x="316121" y="79695"/>
                  <a:pt x="318801" y="83836"/>
                  <a:pt x="329923" y="78275"/>
                </a:cubicBezTo>
                <a:cubicBezTo>
                  <a:pt x="333748" y="76363"/>
                  <a:pt x="336772" y="73071"/>
                  <a:pt x="340597" y="71159"/>
                </a:cubicBezTo>
                <a:cubicBezTo>
                  <a:pt x="343952" y="69482"/>
                  <a:pt x="347535" y="67931"/>
                  <a:pt x="351271" y="67601"/>
                </a:cubicBezTo>
                <a:cubicBezTo>
                  <a:pt x="387971" y="64363"/>
                  <a:pt x="424802" y="62857"/>
                  <a:pt x="461568" y="60485"/>
                </a:cubicBezTo>
                <a:cubicBezTo>
                  <a:pt x="465126" y="59299"/>
                  <a:pt x="471902" y="60662"/>
                  <a:pt x="472242" y="56927"/>
                </a:cubicBezTo>
                <a:cubicBezTo>
                  <a:pt x="475981" y="15794"/>
                  <a:pt x="465356" y="33404"/>
                  <a:pt x="461568" y="10674"/>
                </a:cubicBezTo>
                <a:cubicBezTo>
                  <a:pt x="460983" y="7164"/>
                  <a:pt x="461568" y="3558"/>
                  <a:pt x="461568" y="0"/>
                </a:cubicBez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16111" y="2026310"/>
            <a:ext cx="510507" cy="1532382"/>
          </a:xfrm>
          <a:custGeom>
            <a:avLst/>
            <a:gdLst>
              <a:gd name="connsiteX0" fmla="*/ 93540 w 510507"/>
              <a:gd name="connsiteY0" fmla="*/ 0 h 1532382"/>
              <a:gd name="connsiteX1" fmla="*/ 93540 w 510507"/>
              <a:gd name="connsiteY1" fmla="*/ 0 h 1532382"/>
              <a:gd name="connsiteX2" fmla="*/ 78910 w 510507"/>
              <a:gd name="connsiteY2" fmla="*/ 226772 h 1532382"/>
              <a:gd name="connsiteX3" fmla="*/ 71595 w 510507"/>
              <a:gd name="connsiteY3" fmla="*/ 248717 h 1532382"/>
              <a:gd name="connsiteX4" fmla="*/ 56964 w 510507"/>
              <a:gd name="connsiteY4" fmla="*/ 270663 h 1532382"/>
              <a:gd name="connsiteX5" fmla="*/ 49649 w 510507"/>
              <a:gd name="connsiteY5" fmla="*/ 292608 h 1532382"/>
              <a:gd name="connsiteX6" fmla="*/ 35019 w 510507"/>
              <a:gd name="connsiteY6" fmla="*/ 314554 h 1532382"/>
              <a:gd name="connsiteX7" fmla="*/ 27703 w 510507"/>
              <a:gd name="connsiteY7" fmla="*/ 343815 h 1532382"/>
              <a:gd name="connsiteX8" fmla="*/ 20388 w 510507"/>
              <a:gd name="connsiteY8" fmla="*/ 365760 h 1532382"/>
              <a:gd name="connsiteX9" fmla="*/ 27703 w 510507"/>
              <a:gd name="connsiteY9" fmla="*/ 555956 h 1532382"/>
              <a:gd name="connsiteX10" fmla="*/ 42334 w 510507"/>
              <a:gd name="connsiteY10" fmla="*/ 651053 h 1532382"/>
              <a:gd name="connsiteX11" fmla="*/ 71595 w 510507"/>
              <a:gd name="connsiteY11" fmla="*/ 811988 h 1532382"/>
              <a:gd name="connsiteX12" fmla="*/ 86225 w 510507"/>
              <a:gd name="connsiteY12" fmla="*/ 833933 h 1532382"/>
              <a:gd name="connsiteX13" fmla="*/ 93540 w 510507"/>
              <a:gd name="connsiteY13" fmla="*/ 855879 h 1532382"/>
              <a:gd name="connsiteX14" fmla="*/ 108171 w 510507"/>
              <a:gd name="connsiteY14" fmla="*/ 870509 h 1532382"/>
              <a:gd name="connsiteX15" fmla="*/ 115486 w 510507"/>
              <a:gd name="connsiteY15" fmla="*/ 892455 h 1532382"/>
              <a:gd name="connsiteX16" fmla="*/ 159377 w 510507"/>
              <a:gd name="connsiteY16" fmla="*/ 907085 h 1532382"/>
              <a:gd name="connsiteX17" fmla="*/ 188638 w 510507"/>
              <a:gd name="connsiteY17" fmla="*/ 943661 h 1532382"/>
              <a:gd name="connsiteX18" fmla="*/ 203268 w 510507"/>
              <a:gd name="connsiteY18" fmla="*/ 1185063 h 1532382"/>
              <a:gd name="connsiteX19" fmla="*/ 210583 w 510507"/>
              <a:gd name="connsiteY19" fmla="*/ 1221639 h 1532382"/>
              <a:gd name="connsiteX20" fmla="*/ 225214 w 510507"/>
              <a:gd name="connsiteY20" fmla="*/ 1250900 h 1532382"/>
              <a:gd name="connsiteX21" fmla="*/ 247159 w 510507"/>
              <a:gd name="connsiteY21" fmla="*/ 1287476 h 1532382"/>
              <a:gd name="connsiteX22" fmla="*/ 254475 w 510507"/>
              <a:gd name="connsiteY22" fmla="*/ 1309421 h 1532382"/>
              <a:gd name="connsiteX23" fmla="*/ 276420 w 510507"/>
              <a:gd name="connsiteY23" fmla="*/ 1316736 h 1532382"/>
              <a:gd name="connsiteX24" fmla="*/ 283735 w 510507"/>
              <a:gd name="connsiteY24" fmla="*/ 1345997 h 1532382"/>
              <a:gd name="connsiteX25" fmla="*/ 320311 w 510507"/>
              <a:gd name="connsiteY25" fmla="*/ 1382573 h 1532382"/>
              <a:gd name="connsiteX26" fmla="*/ 327627 w 510507"/>
              <a:gd name="connsiteY26" fmla="*/ 1404519 h 1532382"/>
              <a:gd name="connsiteX27" fmla="*/ 342257 w 510507"/>
              <a:gd name="connsiteY27" fmla="*/ 1426464 h 1532382"/>
              <a:gd name="connsiteX28" fmla="*/ 349572 w 510507"/>
              <a:gd name="connsiteY28" fmla="*/ 1455725 h 1532382"/>
              <a:gd name="connsiteX29" fmla="*/ 393463 w 510507"/>
              <a:gd name="connsiteY29" fmla="*/ 1499616 h 1532382"/>
              <a:gd name="connsiteX30" fmla="*/ 430039 w 510507"/>
              <a:gd name="connsiteY30" fmla="*/ 1506932 h 1532382"/>
              <a:gd name="connsiteX31" fmla="*/ 510507 w 510507"/>
              <a:gd name="connsiteY31" fmla="*/ 1521562 h 153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0507" h="1532382">
                <a:moveTo>
                  <a:pt x="93540" y="0"/>
                </a:moveTo>
                <a:lnTo>
                  <a:pt x="93540" y="0"/>
                </a:lnTo>
                <a:cubicBezTo>
                  <a:pt x="88663" y="75591"/>
                  <a:pt x="85568" y="151317"/>
                  <a:pt x="78910" y="226772"/>
                </a:cubicBezTo>
                <a:cubicBezTo>
                  <a:pt x="78232" y="234453"/>
                  <a:pt x="75043" y="241820"/>
                  <a:pt x="71595" y="248717"/>
                </a:cubicBezTo>
                <a:cubicBezTo>
                  <a:pt x="67663" y="256581"/>
                  <a:pt x="61841" y="263348"/>
                  <a:pt x="56964" y="270663"/>
                </a:cubicBezTo>
                <a:cubicBezTo>
                  <a:pt x="54526" y="277978"/>
                  <a:pt x="53097" y="285711"/>
                  <a:pt x="49649" y="292608"/>
                </a:cubicBezTo>
                <a:cubicBezTo>
                  <a:pt x="45717" y="300472"/>
                  <a:pt x="38482" y="306473"/>
                  <a:pt x="35019" y="314554"/>
                </a:cubicBezTo>
                <a:cubicBezTo>
                  <a:pt x="31059" y="323795"/>
                  <a:pt x="30465" y="334148"/>
                  <a:pt x="27703" y="343815"/>
                </a:cubicBezTo>
                <a:cubicBezTo>
                  <a:pt x="25585" y="351229"/>
                  <a:pt x="22826" y="358445"/>
                  <a:pt x="20388" y="365760"/>
                </a:cubicBezTo>
                <a:cubicBezTo>
                  <a:pt x="22826" y="429159"/>
                  <a:pt x="22837" y="492697"/>
                  <a:pt x="27703" y="555956"/>
                </a:cubicBezTo>
                <a:cubicBezTo>
                  <a:pt x="30163" y="587934"/>
                  <a:pt x="39515" y="619105"/>
                  <a:pt x="42334" y="651053"/>
                </a:cubicBezTo>
                <a:cubicBezTo>
                  <a:pt x="56767" y="814625"/>
                  <a:pt x="0" y="788121"/>
                  <a:pt x="71595" y="811988"/>
                </a:cubicBezTo>
                <a:cubicBezTo>
                  <a:pt x="76472" y="819303"/>
                  <a:pt x="82293" y="826070"/>
                  <a:pt x="86225" y="833933"/>
                </a:cubicBezTo>
                <a:cubicBezTo>
                  <a:pt x="89673" y="840830"/>
                  <a:pt x="89573" y="849267"/>
                  <a:pt x="93540" y="855879"/>
                </a:cubicBezTo>
                <a:cubicBezTo>
                  <a:pt x="97088" y="861793"/>
                  <a:pt x="103294" y="865632"/>
                  <a:pt x="108171" y="870509"/>
                </a:cubicBezTo>
                <a:cubicBezTo>
                  <a:pt x="110609" y="877824"/>
                  <a:pt x="109211" y="887973"/>
                  <a:pt x="115486" y="892455"/>
                </a:cubicBezTo>
                <a:cubicBezTo>
                  <a:pt x="128035" y="901419"/>
                  <a:pt x="159377" y="907085"/>
                  <a:pt x="159377" y="907085"/>
                </a:cubicBezTo>
                <a:cubicBezTo>
                  <a:pt x="178597" y="919899"/>
                  <a:pt x="186560" y="918720"/>
                  <a:pt x="188638" y="943661"/>
                </a:cubicBezTo>
                <a:cubicBezTo>
                  <a:pt x="195333" y="1023998"/>
                  <a:pt x="196924" y="1104698"/>
                  <a:pt x="203268" y="1185063"/>
                </a:cubicBezTo>
                <a:cubicBezTo>
                  <a:pt x="204247" y="1197458"/>
                  <a:pt x="206651" y="1209844"/>
                  <a:pt x="210583" y="1221639"/>
                </a:cubicBezTo>
                <a:cubicBezTo>
                  <a:pt x="214032" y="1231984"/>
                  <a:pt x="220918" y="1240877"/>
                  <a:pt x="225214" y="1250900"/>
                </a:cubicBezTo>
                <a:cubicBezTo>
                  <a:pt x="239459" y="1284137"/>
                  <a:pt x="222829" y="1263145"/>
                  <a:pt x="247159" y="1287476"/>
                </a:cubicBezTo>
                <a:cubicBezTo>
                  <a:pt x="249598" y="1294791"/>
                  <a:pt x="249023" y="1303969"/>
                  <a:pt x="254475" y="1309421"/>
                </a:cubicBezTo>
                <a:cubicBezTo>
                  <a:pt x="259927" y="1314873"/>
                  <a:pt x="271603" y="1310715"/>
                  <a:pt x="276420" y="1316736"/>
                </a:cubicBezTo>
                <a:cubicBezTo>
                  <a:pt x="282700" y="1324587"/>
                  <a:pt x="278158" y="1337632"/>
                  <a:pt x="283735" y="1345997"/>
                </a:cubicBezTo>
                <a:cubicBezTo>
                  <a:pt x="293299" y="1360343"/>
                  <a:pt x="320311" y="1382573"/>
                  <a:pt x="320311" y="1382573"/>
                </a:cubicBezTo>
                <a:cubicBezTo>
                  <a:pt x="322750" y="1389888"/>
                  <a:pt x="324178" y="1397622"/>
                  <a:pt x="327627" y="1404519"/>
                </a:cubicBezTo>
                <a:cubicBezTo>
                  <a:pt x="331559" y="1412382"/>
                  <a:pt x="338794" y="1418383"/>
                  <a:pt x="342257" y="1426464"/>
                </a:cubicBezTo>
                <a:cubicBezTo>
                  <a:pt x="346217" y="1435705"/>
                  <a:pt x="345612" y="1446484"/>
                  <a:pt x="349572" y="1455725"/>
                </a:cubicBezTo>
                <a:cubicBezTo>
                  <a:pt x="357293" y="1473741"/>
                  <a:pt x="376129" y="1491912"/>
                  <a:pt x="393463" y="1499616"/>
                </a:cubicBezTo>
                <a:cubicBezTo>
                  <a:pt x="404825" y="1504666"/>
                  <a:pt x="417847" y="1504493"/>
                  <a:pt x="430039" y="1506932"/>
                </a:cubicBezTo>
                <a:cubicBezTo>
                  <a:pt x="468216" y="1532382"/>
                  <a:pt x="443193" y="1521562"/>
                  <a:pt x="510507" y="1521562"/>
                </a:cubicBez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1596319" y="351130"/>
            <a:ext cx="980039" cy="416966"/>
          </a:xfrm>
          <a:custGeom>
            <a:avLst/>
            <a:gdLst>
              <a:gd name="connsiteX0" fmla="*/ 13025 w 980039"/>
              <a:gd name="connsiteY0" fmla="*/ 0 h 416966"/>
              <a:gd name="connsiteX1" fmla="*/ 13025 w 980039"/>
              <a:gd name="connsiteY1" fmla="*/ 0 h 416966"/>
              <a:gd name="connsiteX2" fmla="*/ 20340 w 980039"/>
              <a:gd name="connsiteY2" fmla="*/ 146304 h 416966"/>
              <a:gd name="connsiteX3" fmla="*/ 27655 w 980039"/>
              <a:gd name="connsiteY3" fmla="*/ 168249 h 416966"/>
              <a:gd name="connsiteX4" fmla="*/ 86177 w 980039"/>
              <a:gd name="connsiteY4" fmla="*/ 197510 h 416966"/>
              <a:gd name="connsiteX5" fmla="*/ 115438 w 980039"/>
              <a:gd name="connsiteY5" fmla="*/ 212140 h 416966"/>
              <a:gd name="connsiteX6" fmla="*/ 137383 w 980039"/>
              <a:gd name="connsiteY6" fmla="*/ 219456 h 416966"/>
              <a:gd name="connsiteX7" fmla="*/ 188590 w 980039"/>
              <a:gd name="connsiteY7" fmla="*/ 234086 h 416966"/>
              <a:gd name="connsiteX8" fmla="*/ 254427 w 980039"/>
              <a:gd name="connsiteY8" fmla="*/ 241401 h 416966"/>
              <a:gd name="connsiteX9" fmla="*/ 320263 w 980039"/>
              <a:gd name="connsiteY9" fmla="*/ 263347 h 416966"/>
              <a:gd name="connsiteX10" fmla="*/ 342209 w 980039"/>
              <a:gd name="connsiteY10" fmla="*/ 277977 h 416966"/>
              <a:gd name="connsiteX11" fmla="*/ 459252 w 980039"/>
              <a:gd name="connsiteY11" fmla="*/ 270662 h 416966"/>
              <a:gd name="connsiteX12" fmla="*/ 481198 w 980039"/>
              <a:gd name="connsiteY12" fmla="*/ 263347 h 416966"/>
              <a:gd name="connsiteX13" fmla="*/ 568980 w 980039"/>
              <a:gd name="connsiteY13" fmla="*/ 277977 h 416966"/>
              <a:gd name="connsiteX14" fmla="*/ 620187 w 980039"/>
              <a:gd name="connsiteY14" fmla="*/ 285292 h 416966"/>
              <a:gd name="connsiteX15" fmla="*/ 642132 w 980039"/>
              <a:gd name="connsiteY15" fmla="*/ 299923 h 416966"/>
              <a:gd name="connsiteX16" fmla="*/ 759175 w 980039"/>
              <a:gd name="connsiteY16" fmla="*/ 329184 h 416966"/>
              <a:gd name="connsiteX17" fmla="*/ 781121 w 980039"/>
              <a:gd name="connsiteY17" fmla="*/ 336499 h 416966"/>
              <a:gd name="connsiteX18" fmla="*/ 803067 w 980039"/>
              <a:gd name="connsiteY18" fmla="*/ 351129 h 416966"/>
              <a:gd name="connsiteX19" fmla="*/ 861588 w 980039"/>
              <a:gd name="connsiteY19" fmla="*/ 358444 h 416966"/>
              <a:gd name="connsiteX20" fmla="*/ 920110 w 980039"/>
              <a:gd name="connsiteY20" fmla="*/ 380390 h 416966"/>
              <a:gd name="connsiteX21" fmla="*/ 942055 w 980039"/>
              <a:gd name="connsiteY21" fmla="*/ 395020 h 416966"/>
              <a:gd name="connsiteX22" fmla="*/ 978631 w 980039"/>
              <a:gd name="connsiteY22" fmla="*/ 416966 h 4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0039" h="416966">
                <a:moveTo>
                  <a:pt x="13025" y="0"/>
                </a:moveTo>
                <a:lnTo>
                  <a:pt x="13025" y="0"/>
                </a:lnTo>
                <a:cubicBezTo>
                  <a:pt x="4127" y="88986"/>
                  <a:pt x="0" y="58163"/>
                  <a:pt x="20340" y="146304"/>
                </a:cubicBezTo>
                <a:cubicBezTo>
                  <a:pt x="22074" y="153817"/>
                  <a:pt x="23688" y="161637"/>
                  <a:pt x="27655" y="168249"/>
                </a:cubicBezTo>
                <a:cubicBezTo>
                  <a:pt x="41822" y="191859"/>
                  <a:pt x="61164" y="185004"/>
                  <a:pt x="86177" y="197510"/>
                </a:cubicBezTo>
                <a:cubicBezTo>
                  <a:pt x="95931" y="202387"/>
                  <a:pt x="105415" y="207844"/>
                  <a:pt x="115438" y="212140"/>
                </a:cubicBezTo>
                <a:cubicBezTo>
                  <a:pt x="122525" y="215177"/>
                  <a:pt x="129997" y="217240"/>
                  <a:pt x="137383" y="219456"/>
                </a:cubicBezTo>
                <a:cubicBezTo>
                  <a:pt x="154386" y="224557"/>
                  <a:pt x="171142" y="230815"/>
                  <a:pt x="188590" y="234086"/>
                </a:cubicBezTo>
                <a:cubicBezTo>
                  <a:pt x="210293" y="238155"/>
                  <a:pt x="232481" y="238963"/>
                  <a:pt x="254427" y="241401"/>
                </a:cubicBezTo>
                <a:cubicBezTo>
                  <a:pt x="286459" y="273435"/>
                  <a:pt x="249203" y="242030"/>
                  <a:pt x="320263" y="263347"/>
                </a:cubicBezTo>
                <a:cubicBezTo>
                  <a:pt x="328684" y="265873"/>
                  <a:pt x="334894" y="273100"/>
                  <a:pt x="342209" y="277977"/>
                </a:cubicBezTo>
                <a:cubicBezTo>
                  <a:pt x="381223" y="275539"/>
                  <a:pt x="420376" y="274754"/>
                  <a:pt x="459252" y="270662"/>
                </a:cubicBezTo>
                <a:cubicBezTo>
                  <a:pt x="466921" y="269855"/>
                  <a:pt x="473504" y="262834"/>
                  <a:pt x="481198" y="263347"/>
                </a:cubicBezTo>
                <a:cubicBezTo>
                  <a:pt x="510797" y="265320"/>
                  <a:pt x="539679" y="273351"/>
                  <a:pt x="568980" y="277977"/>
                </a:cubicBezTo>
                <a:cubicBezTo>
                  <a:pt x="586011" y="280666"/>
                  <a:pt x="603118" y="282854"/>
                  <a:pt x="620187" y="285292"/>
                </a:cubicBezTo>
                <a:cubicBezTo>
                  <a:pt x="627502" y="290169"/>
                  <a:pt x="634098" y="296352"/>
                  <a:pt x="642132" y="299923"/>
                </a:cubicBezTo>
                <a:cubicBezTo>
                  <a:pt x="682401" y="317821"/>
                  <a:pt x="714781" y="318939"/>
                  <a:pt x="759175" y="329184"/>
                </a:cubicBezTo>
                <a:cubicBezTo>
                  <a:pt x="766689" y="330918"/>
                  <a:pt x="774224" y="333051"/>
                  <a:pt x="781121" y="336499"/>
                </a:cubicBezTo>
                <a:cubicBezTo>
                  <a:pt x="788985" y="340431"/>
                  <a:pt x="794585" y="348816"/>
                  <a:pt x="803067" y="351129"/>
                </a:cubicBezTo>
                <a:cubicBezTo>
                  <a:pt x="822033" y="356301"/>
                  <a:pt x="842081" y="356006"/>
                  <a:pt x="861588" y="358444"/>
                </a:cubicBezTo>
                <a:cubicBezTo>
                  <a:pt x="913054" y="392755"/>
                  <a:pt x="847797" y="353273"/>
                  <a:pt x="920110" y="380390"/>
                </a:cubicBezTo>
                <a:cubicBezTo>
                  <a:pt x="928342" y="383477"/>
                  <a:pt x="934192" y="391088"/>
                  <a:pt x="942055" y="395020"/>
                </a:cubicBezTo>
                <a:cubicBezTo>
                  <a:pt x="980039" y="414012"/>
                  <a:pt x="950056" y="388391"/>
                  <a:pt x="978631" y="416966"/>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377492" y="0"/>
            <a:ext cx="1905000" cy="461665"/>
          </a:xfrm>
          <a:prstGeom prst="rect">
            <a:avLst/>
          </a:prstGeom>
          <a:solidFill>
            <a:srgbClr val="FFFF00"/>
          </a:solidFill>
        </p:spPr>
        <p:txBody>
          <a:bodyPr wrap="square" rtlCol="0">
            <a:spAutoFit/>
          </a:bodyPr>
          <a:lstStyle/>
          <a:p>
            <a:r>
              <a:rPr lang="en-US" sz="2400" b="1" dirty="0" smtClean="0"/>
              <a:t>Maria’s River</a:t>
            </a:r>
            <a:endParaRPr lang="en-US" sz="2400" b="1" dirty="0"/>
          </a:p>
        </p:txBody>
      </p:sp>
      <p:sp>
        <p:nvSpPr>
          <p:cNvPr id="56" name="TextBox 55"/>
          <p:cNvSpPr txBox="1"/>
          <p:nvPr/>
        </p:nvSpPr>
        <p:spPr>
          <a:xfrm>
            <a:off x="3409121" y="1295400"/>
            <a:ext cx="2057399" cy="461665"/>
          </a:xfrm>
          <a:prstGeom prst="rect">
            <a:avLst/>
          </a:prstGeom>
          <a:solidFill>
            <a:srgbClr val="FFFF00"/>
          </a:solidFill>
        </p:spPr>
        <p:txBody>
          <a:bodyPr wrap="square" rtlCol="0">
            <a:spAutoFit/>
          </a:bodyPr>
          <a:lstStyle/>
          <a:p>
            <a:r>
              <a:rPr lang="en-US" sz="2400" b="1" dirty="0" smtClean="0"/>
              <a:t>Missouri River</a:t>
            </a:r>
            <a:endParaRPr lang="en-US" sz="2400" b="1" dirty="0"/>
          </a:p>
        </p:txBody>
      </p:sp>
      <p:sp>
        <p:nvSpPr>
          <p:cNvPr id="57" name="TextBox 56"/>
          <p:cNvSpPr txBox="1"/>
          <p:nvPr/>
        </p:nvSpPr>
        <p:spPr>
          <a:xfrm>
            <a:off x="1965863" y="3096465"/>
            <a:ext cx="2442977" cy="461665"/>
          </a:xfrm>
          <a:prstGeom prst="rect">
            <a:avLst/>
          </a:prstGeom>
          <a:solidFill>
            <a:srgbClr val="FFFF00"/>
          </a:solidFill>
        </p:spPr>
        <p:txBody>
          <a:bodyPr wrap="square" rtlCol="0">
            <a:spAutoFit/>
          </a:bodyPr>
          <a:lstStyle/>
          <a:p>
            <a:r>
              <a:rPr lang="en-US" sz="2400" b="1" dirty="0" smtClean="0"/>
              <a:t>Yellowstone River</a:t>
            </a:r>
            <a:endParaRPr lang="en-US" sz="2400" b="1" dirty="0"/>
          </a:p>
        </p:txBody>
      </p:sp>
      <p:sp>
        <p:nvSpPr>
          <p:cNvPr id="33" name="TextBox 32"/>
          <p:cNvSpPr txBox="1"/>
          <p:nvPr/>
        </p:nvSpPr>
        <p:spPr>
          <a:xfrm>
            <a:off x="0" y="4330392"/>
            <a:ext cx="9144000" cy="1892826"/>
          </a:xfrm>
          <a:prstGeom prst="rect">
            <a:avLst/>
          </a:prstGeom>
          <a:noFill/>
          <a:effectLst/>
        </p:spPr>
        <p:txBody>
          <a:bodyPr wrap="square" rtlCol="0">
            <a:spAutoFit/>
          </a:bodyPr>
          <a:lstStyle/>
          <a:p>
            <a:pPr marL="168275" indent="-168275">
              <a:spcAft>
                <a:spcPts val="600"/>
              </a:spcAft>
              <a:buFont typeface="Arial" pitchFamily="34" charset="0"/>
              <a:buChar char="•"/>
            </a:pPr>
            <a:r>
              <a:rPr lang="en-US" sz="2800" b="1" dirty="0" smtClean="0"/>
              <a:t>Jul 13- </a:t>
            </a:r>
            <a:r>
              <a:rPr lang="en-US" sz="2800" b="1" dirty="0" smtClean="0">
                <a:ln>
                  <a:solidFill>
                    <a:schemeClr val="tx1"/>
                  </a:solidFill>
                </a:ln>
                <a:solidFill>
                  <a:srgbClr val="FF0000"/>
                </a:solidFill>
                <a:effectLst>
                  <a:outerShdw dist="50800" dir="5400000" algn="ctr" rotWithShape="0">
                    <a:schemeClr val="tx1"/>
                  </a:outerShdw>
                </a:effectLst>
              </a:rPr>
              <a:t>Repack canoes and horses </a:t>
            </a:r>
            <a:r>
              <a:rPr lang="en-US" sz="2800" b="1" dirty="0" smtClean="0"/>
              <a:t>and again set out, </a:t>
            </a:r>
            <a:r>
              <a:rPr lang="en-US" sz="2800" b="1" dirty="0" smtClean="0">
                <a:ln>
                  <a:solidFill>
                    <a:schemeClr val="tx1"/>
                  </a:solidFill>
                </a:ln>
                <a:solidFill>
                  <a:srgbClr val="FF0000"/>
                </a:solidFill>
                <a:effectLst>
                  <a:outerShdw dist="50800" dir="5400000" algn="ctr" rotWithShape="0">
                    <a:schemeClr val="tx1"/>
                  </a:outerShdw>
                </a:effectLst>
              </a:rPr>
              <a:t>one party (Ordway) by boat</a:t>
            </a:r>
            <a:r>
              <a:rPr lang="en-US" sz="2800" b="1" dirty="0" smtClean="0"/>
              <a:t>, </a:t>
            </a:r>
            <a:r>
              <a:rPr lang="en-US" sz="2800" b="1" dirty="0" smtClean="0">
                <a:ln>
                  <a:solidFill>
                    <a:schemeClr val="tx1"/>
                  </a:solidFill>
                </a:ln>
                <a:solidFill>
                  <a:srgbClr val="FF0000"/>
                </a:solidFill>
                <a:effectLst>
                  <a:outerShdw dist="50800" dir="5400000" algn="ctr" rotWithShape="0">
                    <a:schemeClr val="tx1"/>
                  </a:outerShdw>
                </a:effectLst>
              </a:rPr>
              <a:t>one party (Clark) by land</a:t>
            </a:r>
          </a:p>
          <a:p>
            <a:pPr marL="168275" indent="-168275">
              <a:spcAft>
                <a:spcPts val="600"/>
              </a:spcAft>
              <a:buFont typeface="Arial" pitchFamily="34" charset="0"/>
              <a:buChar char="•"/>
            </a:pPr>
            <a:r>
              <a:rPr lang="en-US" sz="2800" b="1" dirty="0" smtClean="0"/>
              <a:t>Jul 25- Clark finds a </a:t>
            </a:r>
            <a:r>
              <a:rPr lang="en-US" sz="2800" b="1" dirty="0" smtClean="0">
                <a:ln>
                  <a:solidFill>
                    <a:schemeClr val="tx1"/>
                  </a:solidFill>
                </a:ln>
                <a:solidFill>
                  <a:srgbClr val="FF0000"/>
                </a:solidFill>
                <a:effectLst>
                  <a:outerShdw dist="50800" dir="5400000" algn="ctr" rotWithShape="0">
                    <a:schemeClr val="tx1"/>
                  </a:outerShdw>
                </a:effectLst>
              </a:rPr>
              <a:t>remarkable rock </a:t>
            </a:r>
            <a:r>
              <a:rPr lang="en-US" sz="2800" b="1" dirty="0" smtClean="0"/>
              <a:t>on the Yellowstone River; he </a:t>
            </a:r>
            <a:r>
              <a:rPr lang="en-US" sz="2800" b="1" dirty="0" smtClean="0">
                <a:ln>
                  <a:solidFill>
                    <a:schemeClr val="tx1"/>
                  </a:solidFill>
                </a:ln>
                <a:solidFill>
                  <a:srgbClr val="FF0000"/>
                </a:solidFill>
                <a:effectLst>
                  <a:outerShdw dist="50800" dir="5400000" algn="ctr" rotWithShape="0">
                    <a:schemeClr val="tx1"/>
                  </a:outerShdw>
                </a:effectLst>
              </a:rPr>
              <a:t>names it </a:t>
            </a:r>
            <a:r>
              <a:rPr lang="en-US" sz="2800" b="1" dirty="0" err="1" smtClean="0">
                <a:ln>
                  <a:solidFill>
                    <a:schemeClr val="tx1"/>
                  </a:solidFill>
                </a:ln>
                <a:solidFill>
                  <a:srgbClr val="FF0000"/>
                </a:solidFill>
                <a:effectLst>
                  <a:outerShdw dist="50800" dir="5400000" algn="ctr" rotWithShape="0">
                    <a:schemeClr val="tx1"/>
                  </a:outerShdw>
                </a:effectLst>
              </a:rPr>
              <a:t>Pompy’s</a:t>
            </a:r>
            <a:r>
              <a:rPr lang="en-US" sz="2800" b="1" dirty="0" smtClean="0">
                <a:ln>
                  <a:solidFill>
                    <a:schemeClr val="tx1"/>
                  </a:solidFill>
                </a:ln>
                <a:solidFill>
                  <a:srgbClr val="FF0000"/>
                </a:solidFill>
                <a:effectLst>
                  <a:outerShdw dist="50800" dir="5400000" algn="ctr" rotWithShape="0">
                    <a:schemeClr val="tx1"/>
                  </a:outerShdw>
                </a:effectLst>
              </a:rPr>
              <a:t> Tower </a:t>
            </a:r>
            <a:r>
              <a:rPr lang="en-US" sz="2800" b="1" dirty="0" smtClean="0"/>
              <a:t>and </a:t>
            </a:r>
            <a:r>
              <a:rPr lang="en-US" sz="2800" b="1" dirty="0" smtClean="0">
                <a:ln>
                  <a:solidFill>
                    <a:schemeClr val="tx1"/>
                  </a:solidFill>
                </a:ln>
                <a:solidFill>
                  <a:srgbClr val="FF0000"/>
                </a:solidFill>
                <a:effectLst>
                  <a:outerShdw dist="50800" dir="5400000" algn="ctr" rotWithShape="0">
                    <a:schemeClr val="tx1"/>
                  </a:outerShdw>
                </a:effectLst>
              </a:rPr>
              <a:t>carves his initials</a:t>
            </a:r>
          </a:p>
        </p:txBody>
      </p:sp>
      <p:sp>
        <p:nvSpPr>
          <p:cNvPr id="28" name="Freeform 27"/>
          <p:cNvSpPr/>
          <p:nvPr/>
        </p:nvSpPr>
        <p:spPr>
          <a:xfrm>
            <a:off x="993913" y="2792896"/>
            <a:ext cx="1073426" cy="924884"/>
          </a:xfrm>
          <a:custGeom>
            <a:avLst/>
            <a:gdLst>
              <a:gd name="connsiteX0" fmla="*/ 0 w 1073426"/>
              <a:gd name="connsiteY0" fmla="*/ 834887 h 924884"/>
              <a:gd name="connsiteX1" fmla="*/ 0 w 1073426"/>
              <a:gd name="connsiteY1" fmla="*/ 834887 h 924884"/>
              <a:gd name="connsiteX2" fmla="*/ 79513 w 1073426"/>
              <a:gd name="connsiteY2" fmla="*/ 864704 h 924884"/>
              <a:gd name="connsiteX3" fmla="*/ 149087 w 1073426"/>
              <a:gd name="connsiteY3" fmla="*/ 904461 h 924884"/>
              <a:gd name="connsiteX4" fmla="*/ 178904 w 1073426"/>
              <a:gd name="connsiteY4" fmla="*/ 884582 h 924884"/>
              <a:gd name="connsiteX5" fmla="*/ 218661 w 1073426"/>
              <a:gd name="connsiteY5" fmla="*/ 874643 h 924884"/>
              <a:gd name="connsiteX6" fmla="*/ 268357 w 1073426"/>
              <a:gd name="connsiteY6" fmla="*/ 834887 h 924884"/>
              <a:gd name="connsiteX7" fmla="*/ 288235 w 1073426"/>
              <a:gd name="connsiteY7" fmla="*/ 815008 h 924884"/>
              <a:gd name="connsiteX8" fmla="*/ 318052 w 1073426"/>
              <a:gd name="connsiteY8" fmla="*/ 805069 h 924884"/>
              <a:gd name="connsiteX9" fmla="*/ 337930 w 1073426"/>
              <a:gd name="connsiteY9" fmla="*/ 775252 h 924884"/>
              <a:gd name="connsiteX10" fmla="*/ 367748 w 1073426"/>
              <a:gd name="connsiteY10" fmla="*/ 755374 h 924884"/>
              <a:gd name="connsiteX11" fmla="*/ 407504 w 1073426"/>
              <a:gd name="connsiteY11" fmla="*/ 715617 h 924884"/>
              <a:gd name="connsiteX12" fmla="*/ 427383 w 1073426"/>
              <a:gd name="connsiteY12" fmla="*/ 685800 h 924884"/>
              <a:gd name="connsiteX13" fmla="*/ 467139 w 1073426"/>
              <a:gd name="connsiteY13" fmla="*/ 596347 h 924884"/>
              <a:gd name="connsiteX14" fmla="*/ 496957 w 1073426"/>
              <a:gd name="connsiteY14" fmla="*/ 586408 h 924884"/>
              <a:gd name="connsiteX15" fmla="*/ 506896 w 1073426"/>
              <a:gd name="connsiteY15" fmla="*/ 556591 h 924884"/>
              <a:gd name="connsiteX16" fmla="*/ 556591 w 1073426"/>
              <a:gd name="connsiteY16" fmla="*/ 496956 h 924884"/>
              <a:gd name="connsiteX17" fmla="*/ 586409 w 1073426"/>
              <a:gd name="connsiteY17" fmla="*/ 437321 h 924884"/>
              <a:gd name="connsiteX18" fmla="*/ 596348 w 1073426"/>
              <a:gd name="connsiteY18" fmla="*/ 407504 h 924884"/>
              <a:gd name="connsiteX19" fmla="*/ 606287 w 1073426"/>
              <a:gd name="connsiteY19" fmla="*/ 367747 h 924884"/>
              <a:gd name="connsiteX20" fmla="*/ 626165 w 1073426"/>
              <a:gd name="connsiteY20" fmla="*/ 337930 h 924884"/>
              <a:gd name="connsiteX21" fmla="*/ 636104 w 1073426"/>
              <a:gd name="connsiteY21" fmla="*/ 308113 h 924884"/>
              <a:gd name="connsiteX22" fmla="*/ 685800 w 1073426"/>
              <a:gd name="connsiteY22" fmla="*/ 248478 h 924884"/>
              <a:gd name="connsiteX23" fmla="*/ 725557 w 1073426"/>
              <a:gd name="connsiteY23" fmla="*/ 208721 h 924884"/>
              <a:gd name="connsiteX24" fmla="*/ 745435 w 1073426"/>
              <a:gd name="connsiteY24" fmla="*/ 159026 h 924884"/>
              <a:gd name="connsiteX25" fmla="*/ 755374 w 1073426"/>
              <a:gd name="connsiteY25" fmla="*/ 129208 h 924884"/>
              <a:gd name="connsiteX26" fmla="*/ 785191 w 1073426"/>
              <a:gd name="connsiteY26" fmla="*/ 119269 h 924884"/>
              <a:gd name="connsiteX27" fmla="*/ 805070 w 1073426"/>
              <a:gd name="connsiteY27" fmla="*/ 99391 h 924884"/>
              <a:gd name="connsiteX28" fmla="*/ 904461 w 1073426"/>
              <a:gd name="connsiteY28" fmla="*/ 89452 h 924884"/>
              <a:gd name="connsiteX29" fmla="*/ 934278 w 1073426"/>
              <a:gd name="connsiteY29" fmla="*/ 79513 h 924884"/>
              <a:gd name="connsiteX30" fmla="*/ 964096 w 1073426"/>
              <a:gd name="connsiteY30" fmla="*/ 59634 h 924884"/>
              <a:gd name="connsiteX31" fmla="*/ 993913 w 1073426"/>
              <a:gd name="connsiteY31" fmla="*/ 49695 h 924884"/>
              <a:gd name="connsiteX32" fmla="*/ 1043609 w 1073426"/>
              <a:gd name="connsiteY32" fmla="*/ 29817 h 924884"/>
              <a:gd name="connsiteX33" fmla="*/ 1073426 w 1073426"/>
              <a:gd name="connsiteY33" fmla="*/ 19878 h 924884"/>
              <a:gd name="connsiteX34" fmla="*/ 1073426 w 1073426"/>
              <a:gd name="connsiteY34" fmla="*/ 0 h 92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3426" h="924884">
                <a:moveTo>
                  <a:pt x="0" y="834887"/>
                </a:moveTo>
                <a:lnTo>
                  <a:pt x="0" y="834887"/>
                </a:lnTo>
                <a:cubicBezTo>
                  <a:pt x="26504" y="844826"/>
                  <a:pt x="54195" y="852045"/>
                  <a:pt x="79513" y="864704"/>
                </a:cubicBezTo>
                <a:cubicBezTo>
                  <a:pt x="199874" y="924884"/>
                  <a:pt x="57878" y="874055"/>
                  <a:pt x="149087" y="904461"/>
                </a:cubicBezTo>
                <a:cubicBezTo>
                  <a:pt x="159026" y="897835"/>
                  <a:pt x="167924" y="889288"/>
                  <a:pt x="178904" y="884582"/>
                </a:cubicBezTo>
                <a:cubicBezTo>
                  <a:pt x="191460" y="879201"/>
                  <a:pt x="207295" y="882220"/>
                  <a:pt x="218661" y="874643"/>
                </a:cubicBezTo>
                <a:cubicBezTo>
                  <a:pt x="308575" y="814701"/>
                  <a:pt x="170876" y="867380"/>
                  <a:pt x="268357" y="834887"/>
                </a:cubicBezTo>
                <a:cubicBezTo>
                  <a:pt x="274983" y="828261"/>
                  <a:pt x="280200" y="819829"/>
                  <a:pt x="288235" y="815008"/>
                </a:cubicBezTo>
                <a:cubicBezTo>
                  <a:pt x="297219" y="809618"/>
                  <a:pt x="309871" y="811614"/>
                  <a:pt x="318052" y="805069"/>
                </a:cubicBezTo>
                <a:cubicBezTo>
                  <a:pt x="327380" y="797607"/>
                  <a:pt x="329483" y="783698"/>
                  <a:pt x="337930" y="775252"/>
                </a:cubicBezTo>
                <a:cubicBezTo>
                  <a:pt x="346377" y="766805"/>
                  <a:pt x="357809" y="762000"/>
                  <a:pt x="367748" y="755374"/>
                </a:cubicBezTo>
                <a:cubicBezTo>
                  <a:pt x="389433" y="690318"/>
                  <a:pt x="359315" y="754167"/>
                  <a:pt x="407504" y="715617"/>
                </a:cubicBezTo>
                <a:cubicBezTo>
                  <a:pt x="416832" y="708155"/>
                  <a:pt x="420757" y="695739"/>
                  <a:pt x="427383" y="685800"/>
                </a:cubicBezTo>
                <a:cubicBezTo>
                  <a:pt x="433456" y="667580"/>
                  <a:pt x="445662" y="613529"/>
                  <a:pt x="467139" y="596347"/>
                </a:cubicBezTo>
                <a:cubicBezTo>
                  <a:pt x="475320" y="589802"/>
                  <a:pt x="487018" y="589721"/>
                  <a:pt x="496957" y="586408"/>
                </a:cubicBezTo>
                <a:cubicBezTo>
                  <a:pt x="500270" y="576469"/>
                  <a:pt x="501085" y="565308"/>
                  <a:pt x="506896" y="556591"/>
                </a:cubicBezTo>
                <a:cubicBezTo>
                  <a:pt x="550860" y="490645"/>
                  <a:pt x="524072" y="561996"/>
                  <a:pt x="556591" y="496956"/>
                </a:cubicBezTo>
                <a:cubicBezTo>
                  <a:pt x="597737" y="414664"/>
                  <a:pt x="529444" y="522768"/>
                  <a:pt x="586409" y="437321"/>
                </a:cubicBezTo>
                <a:cubicBezTo>
                  <a:pt x="589722" y="427382"/>
                  <a:pt x="593470" y="417578"/>
                  <a:pt x="596348" y="407504"/>
                </a:cubicBezTo>
                <a:cubicBezTo>
                  <a:pt x="600101" y="394369"/>
                  <a:pt x="600906" y="380303"/>
                  <a:pt x="606287" y="367747"/>
                </a:cubicBezTo>
                <a:cubicBezTo>
                  <a:pt x="610992" y="356768"/>
                  <a:pt x="620823" y="348614"/>
                  <a:pt x="626165" y="337930"/>
                </a:cubicBezTo>
                <a:cubicBezTo>
                  <a:pt x="630850" y="328559"/>
                  <a:pt x="631419" y="317484"/>
                  <a:pt x="636104" y="308113"/>
                </a:cubicBezTo>
                <a:cubicBezTo>
                  <a:pt x="649942" y="280438"/>
                  <a:pt x="663819" y="270459"/>
                  <a:pt x="685800" y="248478"/>
                </a:cubicBezTo>
                <a:cubicBezTo>
                  <a:pt x="718193" y="151299"/>
                  <a:pt x="666658" y="279399"/>
                  <a:pt x="725557" y="208721"/>
                </a:cubicBezTo>
                <a:cubicBezTo>
                  <a:pt x="736979" y="195015"/>
                  <a:pt x="739171" y="175731"/>
                  <a:pt x="745435" y="159026"/>
                </a:cubicBezTo>
                <a:cubicBezTo>
                  <a:pt x="749114" y="149216"/>
                  <a:pt x="747966" y="136616"/>
                  <a:pt x="755374" y="129208"/>
                </a:cubicBezTo>
                <a:cubicBezTo>
                  <a:pt x="762782" y="121800"/>
                  <a:pt x="775252" y="122582"/>
                  <a:pt x="785191" y="119269"/>
                </a:cubicBezTo>
                <a:cubicBezTo>
                  <a:pt x="791817" y="112643"/>
                  <a:pt x="795979" y="101664"/>
                  <a:pt x="805070" y="99391"/>
                </a:cubicBezTo>
                <a:cubicBezTo>
                  <a:pt x="837371" y="91316"/>
                  <a:pt x="871553" y="94515"/>
                  <a:pt x="904461" y="89452"/>
                </a:cubicBezTo>
                <a:cubicBezTo>
                  <a:pt x="914816" y="87859"/>
                  <a:pt x="924339" y="82826"/>
                  <a:pt x="934278" y="79513"/>
                </a:cubicBezTo>
                <a:cubicBezTo>
                  <a:pt x="944217" y="72887"/>
                  <a:pt x="953412" y="64976"/>
                  <a:pt x="964096" y="59634"/>
                </a:cubicBezTo>
                <a:cubicBezTo>
                  <a:pt x="973467" y="54949"/>
                  <a:pt x="984103" y="53374"/>
                  <a:pt x="993913" y="49695"/>
                </a:cubicBezTo>
                <a:cubicBezTo>
                  <a:pt x="1010618" y="43431"/>
                  <a:pt x="1026904" y="36081"/>
                  <a:pt x="1043609" y="29817"/>
                </a:cubicBezTo>
                <a:cubicBezTo>
                  <a:pt x="1053419" y="26138"/>
                  <a:pt x="1066018" y="27286"/>
                  <a:pt x="1073426" y="19878"/>
                </a:cubicBezTo>
                <a:lnTo>
                  <a:pt x="1073426" y="0"/>
                </a:ln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993913" y="2713383"/>
            <a:ext cx="1043609" cy="834887"/>
          </a:xfrm>
          <a:custGeom>
            <a:avLst/>
            <a:gdLst>
              <a:gd name="connsiteX0" fmla="*/ 0 w 1043609"/>
              <a:gd name="connsiteY0" fmla="*/ 834887 h 834887"/>
              <a:gd name="connsiteX1" fmla="*/ 238539 w 1043609"/>
              <a:gd name="connsiteY1" fmla="*/ 834887 h 834887"/>
              <a:gd name="connsiteX2" fmla="*/ 337930 w 1043609"/>
              <a:gd name="connsiteY2" fmla="*/ 675860 h 834887"/>
              <a:gd name="connsiteX3" fmla="*/ 467139 w 1043609"/>
              <a:gd name="connsiteY3" fmla="*/ 526774 h 834887"/>
              <a:gd name="connsiteX4" fmla="*/ 596348 w 1043609"/>
              <a:gd name="connsiteY4" fmla="*/ 238539 h 834887"/>
              <a:gd name="connsiteX5" fmla="*/ 646044 w 1043609"/>
              <a:gd name="connsiteY5" fmla="*/ 119269 h 834887"/>
              <a:gd name="connsiteX6" fmla="*/ 844826 w 1043609"/>
              <a:gd name="connsiteY6" fmla="*/ 19878 h 834887"/>
              <a:gd name="connsiteX7" fmla="*/ 1043609 w 1043609"/>
              <a:gd name="connsiteY7" fmla="*/ 0 h 83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3609" h="834887">
                <a:moveTo>
                  <a:pt x="0" y="834887"/>
                </a:moveTo>
                <a:lnTo>
                  <a:pt x="238539" y="834887"/>
                </a:lnTo>
                <a:lnTo>
                  <a:pt x="337930" y="675860"/>
                </a:lnTo>
                <a:lnTo>
                  <a:pt x="467139" y="526774"/>
                </a:lnTo>
                <a:lnTo>
                  <a:pt x="596348" y="238539"/>
                </a:lnTo>
                <a:lnTo>
                  <a:pt x="646044" y="119269"/>
                </a:lnTo>
                <a:lnTo>
                  <a:pt x="844826" y="19878"/>
                </a:lnTo>
                <a:lnTo>
                  <a:pt x="1043609" y="0"/>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2097157" y="2560577"/>
            <a:ext cx="2355573" cy="391345"/>
          </a:xfrm>
          <a:custGeom>
            <a:avLst/>
            <a:gdLst>
              <a:gd name="connsiteX0" fmla="*/ 0 w 2613991"/>
              <a:gd name="connsiteY0" fmla="*/ 248478 h 496957"/>
              <a:gd name="connsiteX1" fmla="*/ 0 w 2613991"/>
              <a:gd name="connsiteY1" fmla="*/ 248478 h 496957"/>
              <a:gd name="connsiteX2" fmla="*/ 99391 w 2613991"/>
              <a:gd name="connsiteY2" fmla="*/ 268357 h 496957"/>
              <a:gd name="connsiteX3" fmla="*/ 129208 w 2613991"/>
              <a:gd name="connsiteY3" fmla="*/ 278296 h 496957"/>
              <a:gd name="connsiteX4" fmla="*/ 159026 w 2613991"/>
              <a:gd name="connsiteY4" fmla="*/ 337931 h 496957"/>
              <a:gd name="connsiteX5" fmla="*/ 178904 w 2613991"/>
              <a:gd name="connsiteY5" fmla="*/ 367748 h 496957"/>
              <a:gd name="connsiteX6" fmla="*/ 188843 w 2613991"/>
              <a:gd name="connsiteY6" fmla="*/ 407505 h 496957"/>
              <a:gd name="connsiteX7" fmla="*/ 248478 w 2613991"/>
              <a:gd name="connsiteY7" fmla="*/ 437322 h 496957"/>
              <a:gd name="connsiteX8" fmla="*/ 308113 w 2613991"/>
              <a:gd name="connsiteY8" fmla="*/ 467139 h 496957"/>
              <a:gd name="connsiteX9" fmla="*/ 337930 w 2613991"/>
              <a:gd name="connsiteY9" fmla="*/ 487018 h 496957"/>
              <a:gd name="connsiteX10" fmla="*/ 477078 w 2613991"/>
              <a:gd name="connsiteY10" fmla="*/ 467139 h 496957"/>
              <a:gd name="connsiteX11" fmla="*/ 536713 w 2613991"/>
              <a:gd name="connsiteY11" fmla="*/ 437322 h 496957"/>
              <a:gd name="connsiteX12" fmla="*/ 566530 w 2613991"/>
              <a:gd name="connsiteY12" fmla="*/ 417444 h 496957"/>
              <a:gd name="connsiteX13" fmla="*/ 626165 w 2613991"/>
              <a:gd name="connsiteY13" fmla="*/ 427383 h 496957"/>
              <a:gd name="connsiteX14" fmla="*/ 765313 w 2613991"/>
              <a:gd name="connsiteY14" fmla="*/ 437322 h 496957"/>
              <a:gd name="connsiteX15" fmla="*/ 795130 w 2613991"/>
              <a:gd name="connsiteY15" fmla="*/ 417444 h 496957"/>
              <a:gd name="connsiteX16" fmla="*/ 815008 w 2613991"/>
              <a:gd name="connsiteY16" fmla="*/ 347870 h 496957"/>
              <a:gd name="connsiteX17" fmla="*/ 824947 w 2613991"/>
              <a:gd name="connsiteY17" fmla="*/ 318052 h 496957"/>
              <a:gd name="connsiteX18" fmla="*/ 854765 w 2613991"/>
              <a:gd name="connsiteY18" fmla="*/ 308113 h 496957"/>
              <a:gd name="connsiteX19" fmla="*/ 944217 w 2613991"/>
              <a:gd name="connsiteY19" fmla="*/ 288235 h 496957"/>
              <a:gd name="connsiteX20" fmla="*/ 1043608 w 2613991"/>
              <a:gd name="connsiteY20" fmla="*/ 308113 h 496957"/>
              <a:gd name="connsiteX21" fmla="*/ 1073426 w 2613991"/>
              <a:gd name="connsiteY21" fmla="*/ 327992 h 496957"/>
              <a:gd name="connsiteX22" fmla="*/ 1103243 w 2613991"/>
              <a:gd name="connsiteY22" fmla="*/ 337931 h 496957"/>
              <a:gd name="connsiteX23" fmla="*/ 1133060 w 2613991"/>
              <a:gd name="connsiteY23" fmla="*/ 357809 h 496957"/>
              <a:gd name="connsiteX24" fmla="*/ 1202634 w 2613991"/>
              <a:gd name="connsiteY24" fmla="*/ 367748 h 496957"/>
              <a:gd name="connsiteX25" fmla="*/ 1222513 w 2613991"/>
              <a:gd name="connsiteY25" fmla="*/ 387626 h 496957"/>
              <a:gd name="connsiteX26" fmla="*/ 1262269 w 2613991"/>
              <a:gd name="connsiteY26" fmla="*/ 397565 h 496957"/>
              <a:gd name="connsiteX27" fmla="*/ 1292086 w 2613991"/>
              <a:gd name="connsiteY27" fmla="*/ 407505 h 496957"/>
              <a:gd name="connsiteX28" fmla="*/ 1351721 w 2613991"/>
              <a:gd name="connsiteY28" fmla="*/ 457200 h 496957"/>
              <a:gd name="connsiteX29" fmla="*/ 1381539 w 2613991"/>
              <a:gd name="connsiteY29" fmla="*/ 467139 h 496957"/>
              <a:gd name="connsiteX30" fmla="*/ 1421295 w 2613991"/>
              <a:gd name="connsiteY30" fmla="*/ 487018 h 496957"/>
              <a:gd name="connsiteX31" fmla="*/ 1520686 w 2613991"/>
              <a:gd name="connsiteY31" fmla="*/ 477078 h 496957"/>
              <a:gd name="connsiteX32" fmla="*/ 1580321 w 2613991"/>
              <a:gd name="connsiteY32" fmla="*/ 496957 h 496957"/>
              <a:gd name="connsiteX33" fmla="*/ 1769165 w 2613991"/>
              <a:gd name="connsiteY33" fmla="*/ 477078 h 496957"/>
              <a:gd name="connsiteX34" fmla="*/ 1789043 w 2613991"/>
              <a:gd name="connsiteY34" fmla="*/ 447261 h 496957"/>
              <a:gd name="connsiteX35" fmla="*/ 1818860 w 2613991"/>
              <a:gd name="connsiteY35" fmla="*/ 437322 h 496957"/>
              <a:gd name="connsiteX36" fmla="*/ 1838739 w 2613991"/>
              <a:gd name="connsiteY36" fmla="*/ 417444 h 496957"/>
              <a:gd name="connsiteX37" fmla="*/ 1868556 w 2613991"/>
              <a:gd name="connsiteY37" fmla="*/ 407505 h 496957"/>
              <a:gd name="connsiteX38" fmla="*/ 1918252 w 2613991"/>
              <a:gd name="connsiteY38" fmla="*/ 367748 h 496957"/>
              <a:gd name="connsiteX39" fmla="*/ 1948069 w 2613991"/>
              <a:gd name="connsiteY39" fmla="*/ 347870 h 496957"/>
              <a:gd name="connsiteX40" fmla="*/ 1997765 w 2613991"/>
              <a:gd name="connsiteY40" fmla="*/ 258418 h 496957"/>
              <a:gd name="connsiteX41" fmla="*/ 2146852 w 2613991"/>
              <a:gd name="connsiteY41" fmla="*/ 218661 h 496957"/>
              <a:gd name="connsiteX42" fmla="*/ 2176669 w 2613991"/>
              <a:gd name="connsiteY42" fmla="*/ 159026 h 496957"/>
              <a:gd name="connsiteX43" fmla="*/ 2206486 w 2613991"/>
              <a:gd name="connsiteY43" fmla="*/ 149087 h 496957"/>
              <a:gd name="connsiteX44" fmla="*/ 2216426 w 2613991"/>
              <a:gd name="connsiteY44" fmla="*/ 119270 h 496957"/>
              <a:gd name="connsiteX45" fmla="*/ 2355573 w 2613991"/>
              <a:gd name="connsiteY45" fmla="*/ 109331 h 496957"/>
              <a:gd name="connsiteX46" fmla="*/ 2405269 w 2613991"/>
              <a:gd name="connsiteY46" fmla="*/ 99392 h 496957"/>
              <a:gd name="connsiteX47" fmla="*/ 2425147 w 2613991"/>
              <a:gd name="connsiteY47" fmla="*/ 79513 h 496957"/>
              <a:gd name="connsiteX48" fmla="*/ 2454965 w 2613991"/>
              <a:gd name="connsiteY48" fmla="*/ 59635 h 496957"/>
              <a:gd name="connsiteX49" fmla="*/ 2494721 w 2613991"/>
              <a:gd name="connsiteY49" fmla="*/ 49696 h 496957"/>
              <a:gd name="connsiteX50" fmla="*/ 2584173 w 2613991"/>
              <a:gd name="connsiteY50" fmla="*/ 19878 h 496957"/>
              <a:gd name="connsiteX51" fmla="*/ 2613991 w 2613991"/>
              <a:gd name="connsiteY51" fmla="*/ 0 h 496957"/>
              <a:gd name="connsiteX0" fmla="*/ 0 w 2584173"/>
              <a:gd name="connsiteY0" fmla="*/ 228600 h 477079"/>
              <a:gd name="connsiteX1" fmla="*/ 0 w 2584173"/>
              <a:gd name="connsiteY1" fmla="*/ 228600 h 477079"/>
              <a:gd name="connsiteX2" fmla="*/ 99391 w 2584173"/>
              <a:gd name="connsiteY2" fmla="*/ 248479 h 477079"/>
              <a:gd name="connsiteX3" fmla="*/ 129208 w 2584173"/>
              <a:gd name="connsiteY3" fmla="*/ 258418 h 477079"/>
              <a:gd name="connsiteX4" fmla="*/ 159026 w 2584173"/>
              <a:gd name="connsiteY4" fmla="*/ 318053 h 477079"/>
              <a:gd name="connsiteX5" fmla="*/ 178904 w 2584173"/>
              <a:gd name="connsiteY5" fmla="*/ 347870 h 477079"/>
              <a:gd name="connsiteX6" fmla="*/ 188843 w 2584173"/>
              <a:gd name="connsiteY6" fmla="*/ 387627 h 477079"/>
              <a:gd name="connsiteX7" fmla="*/ 248478 w 2584173"/>
              <a:gd name="connsiteY7" fmla="*/ 417444 h 477079"/>
              <a:gd name="connsiteX8" fmla="*/ 308113 w 2584173"/>
              <a:gd name="connsiteY8" fmla="*/ 447261 h 477079"/>
              <a:gd name="connsiteX9" fmla="*/ 337930 w 2584173"/>
              <a:gd name="connsiteY9" fmla="*/ 467140 h 477079"/>
              <a:gd name="connsiteX10" fmla="*/ 477078 w 2584173"/>
              <a:gd name="connsiteY10" fmla="*/ 447261 h 477079"/>
              <a:gd name="connsiteX11" fmla="*/ 536713 w 2584173"/>
              <a:gd name="connsiteY11" fmla="*/ 417444 h 477079"/>
              <a:gd name="connsiteX12" fmla="*/ 566530 w 2584173"/>
              <a:gd name="connsiteY12" fmla="*/ 397566 h 477079"/>
              <a:gd name="connsiteX13" fmla="*/ 626165 w 2584173"/>
              <a:gd name="connsiteY13" fmla="*/ 407505 h 477079"/>
              <a:gd name="connsiteX14" fmla="*/ 765313 w 2584173"/>
              <a:gd name="connsiteY14" fmla="*/ 417444 h 477079"/>
              <a:gd name="connsiteX15" fmla="*/ 795130 w 2584173"/>
              <a:gd name="connsiteY15" fmla="*/ 397566 h 477079"/>
              <a:gd name="connsiteX16" fmla="*/ 815008 w 2584173"/>
              <a:gd name="connsiteY16" fmla="*/ 327992 h 477079"/>
              <a:gd name="connsiteX17" fmla="*/ 824947 w 2584173"/>
              <a:gd name="connsiteY17" fmla="*/ 298174 h 477079"/>
              <a:gd name="connsiteX18" fmla="*/ 854765 w 2584173"/>
              <a:gd name="connsiteY18" fmla="*/ 288235 h 477079"/>
              <a:gd name="connsiteX19" fmla="*/ 944217 w 2584173"/>
              <a:gd name="connsiteY19" fmla="*/ 268357 h 477079"/>
              <a:gd name="connsiteX20" fmla="*/ 1043608 w 2584173"/>
              <a:gd name="connsiteY20" fmla="*/ 288235 h 477079"/>
              <a:gd name="connsiteX21" fmla="*/ 1073426 w 2584173"/>
              <a:gd name="connsiteY21" fmla="*/ 308114 h 477079"/>
              <a:gd name="connsiteX22" fmla="*/ 1103243 w 2584173"/>
              <a:gd name="connsiteY22" fmla="*/ 318053 h 477079"/>
              <a:gd name="connsiteX23" fmla="*/ 1133060 w 2584173"/>
              <a:gd name="connsiteY23" fmla="*/ 337931 h 477079"/>
              <a:gd name="connsiteX24" fmla="*/ 1202634 w 2584173"/>
              <a:gd name="connsiteY24" fmla="*/ 347870 h 477079"/>
              <a:gd name="connsiteX25" fmla="*/ 1222513 w 2584173"/>
              <a:gd name="connsiteY25" fmla="*/ 367748 h 477079"/>
              <a:gd name="connsiteX26" fmla="*/ 1262269 w 2584173"/>
              <a:gd name="connsiteY26" fmla="*/ 377687 h 477079"/>
              <a:gd name="connsiteX27" fmla="*/ 1292086 w 2584173"/>
              <a:gd name="connsiteY27" fmla="*/ 387627 h 477079"/>
              <a:gd name="connsiteX28" fmla="*/ 1351721 w 2584173"/>
              <a:gd name="connsiteY28" fmla="*/ 437322 h 477079"/>
              <a:gd name="connsiteX29" fmla="*/ 1381539 w 2584173"/>
              <a:gd name="connsiteY29" fmla="*/ 447261 h 477079"/>
              <a:gd name="connsiteX30" fmla="*/ 1421295 w 2584173"/>
              <a:gd name="connsiteY30" fmla="*/ 467140 h 477079"/>
              <a:gd name="connsiteX31" fmla="*/ 1520686 w 2584173"/>
              <a:gd name="connsiteY31" fmla="*/ 457200 h 477079"/>
              <a:gd name="connsiteX32" fmla="*/ 1580321 w 2584173"/>
              <a:gd name="connsiteY32" fmla="*/ 477079 h 477079"/>
              <a:gd name="connsiteX33" fmla="*/ 1769165 w 2584173"/>
              <a:gd name="connsiteY33" fmla="*/ 457200 h 477079"/>
              <a:gd name="connsiteX34" fmla="*/ 1789043 w 2584173"/>
              <a:gd name="connsiteY34" fmla="*/ 427383 h 477079"/>
              <a:gd name="connsiteX35" fmla="*/ 1818860 w 2584173"/>
              <a:gd name="connsiteY35" fmla="*/ 417444 h 477079"/>
              <a:gd name="connsiteX36" fmla="*/ 1838739 w 2584173"/>
              <a:gd name="connsiteY36" fmla="*/ 397566 h 477079"/>
              <a:gd name="connsiteX37" fmla="*/ 1868556 w 2584173"/>
              <a:gd name="connsiteY37" fmla="*/ 387627 h 477079"/>
              <a:gd name="connsiteX38" fmla="*/ 1918252 w 2584173"/>
              <a:gd name="connsiteY38" fmla="*/ 347870 h 477079"/>
              <a:gd name="connsiteX39" fmla="*/ 1948069 w 2584173"/>
              <a:gd name="connsiteY39" fmla="*/ 327992 h 477079"/>
              <a:gd name="connsiteX40" fmla="*/ 1997765 w 2584173"/>
              <a:gd name="connsiteY40" fmla="*/ 238540 h 477079"/>
              <a:gd name="connsiteX41" fmla="*/ 2146852 w 2584173"/>
              <a:gd name="connsiteY41" fmla="*/ 198783 h 477079"/>
              <a:gd name="connsiteX42" fmla="*/ 2176669 w 2584173"/>
              <a:gd name="connsiteY42" fmla="*/ 139148 h 477079"/>
              <a:gd name="connsiteX43" fmla="*/ 2206486 w 2584173"/>
              <a:gd name="connsiteY43" fmla="*/ 129209 h 477079"/>
              <a:gd name="connsiteX44" fmla="*/ 2216426 w 2584173"/>
              <a:gd name="connsiteY44" fmla="*/ 99392 h 477079"/>
              <a:gd name="connsiteX45" fmla="*/ 2355573 w 2584173"/>
              <a:gd name="connsiteY45" fmla="*/ 89453 h 477079"/>
              <a:gd name="connsiteX46" fmla="*/ 2405269 w 2584173"/>
              <a:gd name="connsiteY46" fmla="*/ 79514 h 477079"/>
              <a:gd name="connsiteX47" fmla="*/ 2425147 w 2584173"/>
              <a:gd name="connsiteY47" fmla="*/ 59635 h 477079"/>
              <a:gd name="connsiteX48" fmla="*/ 2454965 w 2584173"/>
              <a:gd name="connsiteY48" fmla="*/ 39757 h 477079"/>
              <a:gd name="connsiteX49" fmla="*/ 2494721 w 2584173"/>
              <a:gd name="connsiteY49" fmla="*/ 29818 h 477079"/>
              <a:gd name="connsiteX50" fmla="*/ 2584173 w 2584173"/>
              <a:gd name="connsiteY50" fmla="*/ 0 h 477079"/>
              <a:gd name="connsiteX0" fmla="*/ 0 w 2494721"/>
              <a:gd name="connsiteY0" fmla="*/ 198782 h 447261"/>
              <a:gd name="connsiteX1" fmla="*/ 0 w 2494721"/>
              <a:gd name="connsiteY1" fmla="*/ 198782 h 447261"/>
              <a:gd name="connsiteX2" fmla="*/ 99391 w 2494721"/>
              <a:gd name="connsiteY2" fmla="*/ 218661 h 447261"/>
              <a:gd name="connsiteX3" fmla="*/ 129208 w 2494721"/>
              <a:gd name="connsiteY3" fmla="*/ 228600 h 447261"/>
              <a:gd name="connsiteX4" fmla="*/ 159026 w 2494721"/>
              <a:gd name="connsiteY4" fmla="*/ 288235 h 447261"/>
              <a:gd name="connsiteX5" fmla="*/ 178904 w 2494721"/>
              <a:gd name="connsiteY5" fmla="*/ 318052 h 447261"/>
              <a:gd name="connsiteX6" fmla="*/ 188843 w 2494721"/>
              <a:gd name="connsiteY6" fmla="*/ 357809 h 447261"/>
              <a:gd name="connsiteX7" fmla="*/ 248478 w 2494721"/>
              <a:gd name="connsiteY7" fmla="*/ 387626 h 447261"/>
              <a:gd name="connsiteX8" fmla="*/ 308113 w 2494721"/>
              <a:gd name="connsiteY8" fmla="*/ 417443 h 447261"/>
              <a:gd name="connsiteX9" fmla="*/ 337930 w 2494721"/>
              <a:gd name="connsiteY9" fmla="*/ 437322 h 447261"/>
              <a:gd name="connsiteX10" fmla="*/ 477078 w 2494721"/>
              <a:gd name="connsiteY10" fmla="*/ 417443 h 447261"/>
              <a:gd name="connsiteX11" fmla="*/ 536713 w 2494721"/>
              <a:gd name="connsiteY11" fmla="*/ 387626 h 447261"/>
              <a:gd name="connsiteX12" fmla="*/ 566530 w 2494721"/>
              <a:gd name="connsiteY12" fmla="*/ 367748 h 447261"/>
              <a:gd name="connsiteX13" fmla="*/ 626165 w 2494721"/>
              <a:gd name="connsiteY13" fmla="*/ 377687 h 447261"/>
              <a:gd name="connsiteX14" fmla="*/ 765313 w 2494721"/>
              <a:gd name="connsiteY14" fmla="*/ 387626 h 447261"/>
              <a:gd name="connsiteX15" fmla="*/ 795130 w 2494721"/>
              <a:gd name="connsiteY15" fmla="*/ 367748 h 447261"/>
              <a:gd name="connsiteX16" fmla="*/ 815008 w 2494721"/>
              <a:gd name="connsiteY16" fmla="*/ 298174 h 447261"/>
              <a:gd name="connsiteX17" fmla="*/ 824947 w 2494721"/>
              <a:gd name="connsiteY17" fmla="*/ 268356 h 447261"/>
              <a:gd name="connsiteX18" fmla="*/ 854765 w 2494721"/>
              <a:gd name="connsiteY18" fmla="*/ 258417 h 447261"/>
              <a:gd name="connsiteX19" fmla="*/ 944217 w 2494721"/>
              <a:gd name="connsiteY19" fmla="*/ 238539 h 447261"/>
              <a:gd name="connsiteX20" fmla="*/ 1043608 w 2494721"/>
              <a:gd name="connsiteY20" fmla="*/ 258417 h 447261"/>
              <a:gd name="connsiteX21" fmla="*/ 1073426 w 2494721"/>
              <a:gd name="connsiteY21" fmla="*/ 278296 h 447261"/>
              <a:gd name="connsiteX22" fmla="*/ 1103243 w 2494721"/>
              <a:gd name="connsiteY22" fmla="*/ 288235 h 447261"/>
              <a:gd name="connsiteX23" fmla="*/ 1133060 w 2494721"/>
              <a:gd name="connsiteY23" fmla="*/ 308113 h 447261"/>
              <a:gd name="connsiteX24" fmla="*/ 1202634 w 2494721"/>
              <a:gd name="connsiteY24" fmla="*/ 318052 h 447261"/>
              <a:gd name="connsiteX25" fmla="*/ 1222513 w 2494721"/>
              <a:gd name="connsiteY25" fmla="*/ 337930 h 447261"/>
              <a:gd name="connsiteX26" fmla="*/ 1262269 w 2494721"/>
              <a:gd name="connsiteY26" fmla="*/ 347869 h 447261"/>
              <a:gd name="connsiteX27" fmla="*/ 1292086 w 2494721"/>
              <a:gd name="connsiteY27" fmla="*/ 357809 h 447261"/>
              <a:gd name="connsiteX28" fmla="*/ 1351721 w 2494721"/>
              <a:gd name="connsiteY28" fmla="*/ 407504 h 447261"/>
              <a:gd name="connsiteX29" fmla="*/ 1381539 w 2494721"/>
              <a:gd name="connsiteY29" fmla="*/ 417443 h 447261"/>
              <a:gd name="connsiteX30" fmla="*/ 1421295 w 2494721"/>
              <a:gd name="connsiteY30" fmla="*/ 437322 h 447261"/>
              <a:gd name="connsiteX31" fmla="*/ 1520686 w 2494721"/>
              <a:gd name="connsiteY31" fmla="*/ 427382 h 447261"/>
              <a:gd name="connsiteX32" fmla="*/ 1580321 w 2494721"/>
              <a:gd name="connsiteY32" fmla="*/ 447261 h 447261"/>
              <a:gd name="connsiteX33" fmla="*/ 1769165 w 2494721"/>
              <a:gd name="connsiteY33" fmla="*/ 427382 h 447261"/>
              <a:gd name="connsiteX34" fmla="*/ 1789043 w 2494721"/>
              <a:gd name="connsiteY34" fmla="*/ 397565 h 447261"/>
              <a:gd name="connsiteX35" fmla="*/ 1818860 w 2494721"/>
              <a:gd name="connsiteY35" fmla="*/ 387626 h 447261"/>
              <a:gd name="connsiteX36" fmla="*/ 1838739 w 2494721"/>
              <a:gd name="connsiteY36" fmla="*/ 367748 h 447261"/>
              <a:gd name="connsiteX37" fmla="*/ 1868556 w 2494721"/>
              <a:gd name="connsiteY37" fmla="*/ 357809 h 447261"/>
              <a:gd name="connsiteX38" fmla="*/ 1918252 w 2494721"/>
              <a:gd name="connsiteY38" fmla="*/ 318052 h 447261"/>
              <a:gd name="connsiteX39" fmla="*/ 1948069 w 2494721"/>
              <a:gd name="connsiteY39" fmla="*/ 298174 h 447261"/>
              <a:gd name="connsiteX40" fmla="*/ 1997765 w 2494721"/>
              <a:gd name="connsiteY40" fmla="*/ 208722 h 447261"/>
              <a:gd name="connsiteX41" fmla="*/ 2146852 w 2494721"/>
              <a:gd name="connsiteY41" fmla="*/ 168965 h 447261"/>
              <a:gd name="connsiteX42" fmla="*/ 2176669 w 2494721"/>
              <a:gd name="connsiteY42" fmla="*/ 109330 h 447261"/>
              <a:gd name="connsiteX43" fmla="*/ 2206486 w 2494721"/>
              <a:gd name="connsiteY43" fmla="*/ 99391 h 447261"/>
              <a:gd name="connsiteX44" fmla="*/ 2216426 w 2494721"/>
              <a:gd name="connsiteY44" fmla="*/ 69574 h 447261"/>
              <a:gd name="connsiteX45" fmla="*/ 2355573 w 2494721"/>
              <a:gd name="connsiteY45" fmla="*/ 59635 h 447261"/>
              <a:gd name="connsiteX46" fmla="*/ 2405269 w 2494721"/>
              <a:gd name="connsiteY46" fmla="*/ 49696 h 447261"/>
              <a:gd name="connsiteX47" fmla="*/ 2425147 w 2494721"/>
              <a:gd name="connsiteY47" fmla="*/ 29817 h 447261"/>
              <a:gd name="connsiteX48" fmla="*/ 2454965 w 2494721"/>
              <a:gd name="connsiteY48" fmla="*/ 9939 h 447261"/>
              <a:gd name="connsiteX49" fmla="*/ 2494721 w 2494721"/>
              <a:gd name="connsiteY49" fmla="*/ 0 h 447261"/>
              <a:gd name="connsiteX0" fmla="*/ 0 w 2494721"/>
              <a:gd name="connsiteY0" fmla="*/ 198782 h 447261"/>
              <a:gd name="connsiteX1" fmla="*/ 0 w 2494721"/>
              <a:gd name="connsiteY1" fmla="*/ 198782 h 447261"/>
              <a:gd name="connsiteX2" fmla="*/ 99391 w 2494721"/>
              <a:gd name="connsiteY2" fmla="*/ 218661 h 447261"/>
              <a:gd name="connsiteX3" fmla="*/ 129208 w 2494721"/>
              <a:gd name="connsiteY3" fmla="*/ 228600 h 447261"/>
              <a:gd name="connsiteX4" fmla="*/ 159026 w 2494721"/>
              <a:gd name="connsiteY4" fmla="*/ 288235 h 447261"/>
              <a:gd name="connsiteX5" fmla="*/ 178904 w 2494721"/>
              <a:gd name="connsiteY5" fmla="*/ 318052 h 447261"/>
              <a:gd name="connsiteX6" fmla="*/ 188843 w 2494721"/>
              <a:gd name="connsiteY6" fmla="*/ 357809 h 447261"/>
              <a:gd name="connsiteX7" fmla="*/ 248478 w 2494721"/>
              <a:gd name="connsiteY7" fmla="*/ 387626 h 447261"/>
              <a:gd name="connsiteX8" fmla="*/ 308113 w 2494721"/>
              <a:gd name="connsiteY8" fmla="*/ 417443 h 447261"/>
              <a:gd name="connsiteX9" fmla="*/ 337930 w 2494721"/>
              <a:gd name="connsiteY9" fmla="*/ 437322 h 447261"/>
              <a:gd name="connsiteX10" fmla="*/ 477078 w 2494721"/>
              <a:gd name="connsiteY10" fmla="*/ 417443 h 447261"/>
              <a:gd name="connsiteX11" fmla="*/ 536713 w 2494721"/>
              <a:gd name="connsiteY11" fmla="*/ 387626 h 447261"/>
              <a:gd name="connsiteX12" fmla="*/ 566530 w 2494721"/>
              <a:gd name="connsiteY12" fmla="*/ 367748 h 447261"/>
              <a:gd name="connsiteX13" fmla="*/ 626165 w 2494721"/>
              <a:gd name="connsiteY13" fmla="*/ 377687 h 447261"/>
              <a:gd name="connsiteX14" fmla="*/ 765313 w 2494721"/>
              <a:gd name="connsiteY14" fmla="*/ 387626 h 447261"/>
              <a:gd name="connsiteX15" fmla="*/ 795130 w 2494721"/>
              <a:gd name="connsiteY15" fmla="*/ 367748 h 447261"/>
              <a:gd name="connsiteX16" fmla="*/ 815008 w 2494721"/>
              <a:gd name="connsiteY16" fmla="*/ 298174 h 447261"/>
              <a:gd name="connsiteX17" fmla="*/ 824947 w 2494721"/>
              <a:gd name="connsiteY17" fmla="*/ 268356 h 447261"/>
              <a:gd name="connsiteX18" fmla="*/ 854765 w 2494721"/>
              <a:gd name="connsiteY18" fmla="*/ 258417 h 447261"/>
              <a:gd name="connsiteX19" fmla="*/ 944217 w 2494721"/>
              <a:gd name="connsiteY19" fmla="*/ 238539 h 447261"/>
              <a:gd name="connsiteX20" fmla="*/ 1043608 w 2494721"/>
              <a:gd name="connsiteY20" fmla="*/ 258417 h 447261"/>
              <a:gd name="connsiteX21" fmla="*/ 1073426 w 2494721"/>
              <a:gd name="connsiteY21" fmla="*/ 278296 h 447261"/>
              <a:gd name="connsiteX22" fmla="*/ 1103243 w 2494721"/>
              <a:gd name="connsiteY22" fmla="*/ 288235 h 447261"/>
              <a:gd name="connsiteX23" fmla="*/ 1133060 w 2494721"/>
              <a:gd name="connsiteY23" fmla="*/ 308113 h 447261"/>
              <a:gd name="connsiteX24" fmla="*/ 1202634 w 2494721"/>
              <a:gd name="connsiteY24" fmla="*/ 318052 h 447261"/>
              <a:gd name="connsiteX25" fmla="*/ 1222513 w 2494721"/>
              <a:gd name="connsiteY25" fmla="*/ 337930 h 447261"/>
              <a:gd name="connsiteX26" fmla="*/ 1262269 w 2494721"/>
              <a:gd name="connsiteY26" fmla="*/ 347869 h 447261"/>
              <a:gd name="connsiteX27" fmla="*/ 1292086 w 2494721"/>
              <a:gd name="connsiteY27" fmla="*/ 357809 h 447261"/>
              <a:gd name="connsiteX28" fmla="*/ 1351721 w 2494721"/>
              <a:gd name="connsiteY28" fmla="*/ 407504 h 447261"/>
              <a:gd name="connsiteX29" fmla="*/ 1381539 w 2494721"/>
              <a:gd name="connsiteY29" fmla="*/ 417443 h 447261"/>
              <a:gd name="connsiteX30" fmla="*/ 1421295 w 2494721"/>
              <a:gd name="connsiteY30" fmla="*/ 437322 h 447261"/>
              <a:gd name="connsiteX31" fmla="*/ 1520686 w 2494721"/>
              <a:gd name="connsiteY31" fmla="*/ 427382 h 447261"/>
              <a:gd name="connsiteX32" fmla="*/ 1580321 w 2494721"/>
              <a:gd name="connsiteY32" fmla="*/ 447261 h 447261"/>
              <a:gd name="connsiteX33" fmla="*/ 1769165 w 2494721"/>
              <a:gd name="connsiteY33" fmla="*/ 427382 h 447261"/>
              <a:gd name="connsiteX34" fmla="*/ 1789043 w 2494721"/>
              <a:gd name="connsiteY34" fmla="*/ 397565 h 447261"/>
              <a:gd name="connsiteX35" fmla="*/ 1818860 w 2494721"/>
              <a:gd name="connsiteY35" fmla="*/ 387626 h 447261"/>
              <a:gd name="connsiteX36" fmla="*/ 1838739 w 2494721"/>
              <a:gd name="connsiteY36" fmla="*/ 367748 h 447261"/>
              <a:gd name="connsiteX37" fmla="*/ 1868556 w 2494721"/>
              <a:gd name="connsiteY37" fmla="*/ 357809 h 447261"/>
              <a:gd name="connsiteX38" fmla="*/ 1918252 w 2494721"/>
              <a:gd name="connsiteY38" fmla="*/ 318052 h 447261"/>
              <a:gd name="connsiteX39" fmla="*/ 1948069 w 2494721"/>
              <a:gd name="connsiteY39" fmla="*/ 298174 h 447261"/>
              <a:gd name="connsiteX40" fmla="*/ 1997765 w 2494721"/>
              <a:gd name="connsiteY40" fmla="*/ 208722 h 447261"/>
              <a:gd name="connsiteX41" fmla="*/ 2146852 w 2494721"/>
              <a:gd name="connsiteY41" fmla="*/ 168965 h 447261"/>
              <a:gd name="connsiteX42" fmla="*/ 2176669 w 2494721"/>
              <a:gd name="connsiteY42" fmla="*/ 109330 h 447261"/>
              <a:gd name="connsiteX43" fmla="*/ 2206486 w 2494721"/>
              <a:gd name="connsiteY43" fmla="*/ 99391 h 447261"/>
              <a:gd name="connsiteX44" fmla="*/ 2216426 w 2494721"/>
              <a:gd name="connsiteY44" fmla="*/ 69574 h 447261"/>
              <a:gd name="connsiteX45" fmla="*/ 2355573 w 2494721"/>
              <a:gd name="connsiteY45" fmla="*/ 59635 h 447261"/>
              <a:gd name="connsiteX46" fmla="*/ 2405269 w 2494721"/>
              <a:gd name="connsiteY46" fmla="*/ 49696 h 447261"/>
              <a:gd name="connsiteX47" fmla="*/ 2454965 w 2494721"/>
              <a:gd name="connsiteY47" fmla="*/ 9939 h 447261"/>
              <a:gd name="connsiteX48" fmla="*/ 2494721 w 2494721"/>
              <a:gd name="connsiteY48" fmla="*/ 0 h 447261"/>
              <a:gd name="connsiteX0" fmla="*/ 0 w 2494721"/>
              <a:gd name="connsiteY0" fmla="*/ 198782 h 447261"/>
              <a:gd name="connsiteX1" fmla="*/ 0 w 2494721"/>
              <a:gd name="connsiteY1" fmla="*/ 198782 h 447261"/>
              <a:gd name="connsiteX2" fmla="*/ 99391 w 2494721"/>
              <a:gd name="connsiteY2" fmla="*/ 218661 h 447261"/>
              <a:gd name="connsiteX3" fmla="*/ 129208 w 2494721"/>
              <a:gd name="connsiteY3" fmla="*/ 228600 h 447261"/>
              <a:gd name="connsiteX4" fmla="*/ 159026 w 2494721"/>
              <a:gd name="connsiteY4" fmla="*/ 288235 h 447261"/>
              <a:gd name="connsiteX5" fmla="*/ 178904 w 2494721"/>
              <a:gd name="connsiteY5" fmla="*/ 318052 h 447261"/>
              <a:gd name="connsiteX6" fmla="*/ 188843 w 2494721"/>
              <a:gd name="connsiteY6" fmla="*/ 357809 h 447261"/>
              <a:gd name="connsiteX7" fmla="*/ 248478 w 2494721"/>
              <a:gd name="connsiteY7" fmla="*/ 387626 h 447261"/>
              <a:gd name="connsiteX8" fmla="*/ 308113 w 2494721"/>
              <a:gd name="connsiteY8" fmla="*/ 417443 h 447261"/>
              <a:gd name="connsiteX9" fmla="*/ 337930 w 2494721"/>
              <a:gd name="connsiteY9" fmla="*/ 437322 h 447261"/>
              <a:gd name="connsiteX10" fmla="*/ 477078 w 2494721"/>
              <a:gd name="connsiteY10" fmla="*/ 417443 h 447261"/>
              <a:gd name="connsiteX11" fmla="*/ 536713 w 2494721"/>
              <a:gd name="connsiteY11" fmla="*/ 387626 h 447261"/>
              <a:gd name="connsiteX12" fmla="*/ 566530 w 2494721"/>
              <a:gd name="connsiteY12" fmla="*/ 367748 h 447261"/>
              <a:gd name="connsiteX13" fmla="*/ 626165 w 2494721"/>
              <a:gd name="connsiteY13" fmla="*/ 377687 h 447261"/>
              <a:gd name="connsiteX14" fmla="*/ 765313 w 2494721"/>
              <a:gd name="connsiteY14" fmla="*/ 387626 h 447261"/>
              <a:gd name="connsiteX15" fmla="*/ 795130 w 2494721"/>
              <a:gd name="connsiteY15" fmla="*/ 367748 h 447261"/>
              <a:gd name="connsiteX16" fmla="*/ 815008 w 2494721"/>
              <a:gd name="connsiteY16" fmla="*/ 298174 h 447261"/>
              <a:gd name="connsiteX17" fmla="*/ 824947 w 2494721"/>
              <a:gd name="connsiteY17" fmla="*/ 268356 h 447261"/>
              <a:gd name="connsiteX18" fmla="*/ 854765 w 2494721"/>
              <a:gd name="connsiteY18" fmla="*/ 258417 h 447261"/>
              <a:gd name="connsiteX19" fmla="*/ 944217 w 2494721"/>
              <a:gd name="connsiteY19" fmla="*/ 238539 h 447261"/>
              <a:gd name="connsiteX20" fmla="*/ 1043608 w 2494721"/>
              <a:gd name="connsiteY20" fmla="*/ 258417 h 447261"/>
              <a:gd name="connsiteX21" fmla="*/ 1073426 w 2494721"/>
              <a:gd name="connsiteY21" fmla="*/ 278296 h 447261"/>
              <a:gd name="connsiteX22" fmla="*/ 1103243 w 2494721"/>
              <a:gd name="connsiteY22" fmla="*/ 288235 h 447261"/>
              <a:gd name="connsiteX23" fmla="*/ 1133060 w 2494721"/>
              <a:gd name="connsiteY23" fmla="*/ 308113 h 447261"/>
              <a:gd name="connsiteX24" fmla="*/ 1202634 w 2494721"/>
              <a:gd name="connsiteY24" fmla="*/ 318052 h 447261"/>
              <a:gd name="connsiteX25" fmla="*/ 1222513 w 2494721"/>
              <a:gd name="connsiteY25" fmla="*/ 337930 h 447261"/>
              <a:gd name="connsiteX26" fmla="*/ 1262269 w 2494721"/>
              <a:gd name="connsiteY26" fmla="*/ 347869 h 447261"/>
              <a:gd name="connsiteX27" fmla="*/ 1292086 w 2494721"/>
              <a:gd name="connsiteY27" fmla="*/ 357809 h 447261"/>
              <a:gd name="connsiteX28" fmla="*/ 1351721 w 2494721"/>
              <a:gd name="connsiteY28" fmla="*/ 407504 h 447261"/>
              <a:gd name="connsiteX29" fmla="*/ 1381539 w 2494721"/>
              <a:gd name="connsiteY29" fmla="*/ 417443 h 447261"/>
              <a:gd name="connsiteX30" fmla="*/ 1421295 w 2494721"/>
              <a:gd name="connsiteY30" fmla="*/ 437322 h 447261"/>
              <a:gd name="connsiteX31" fmla="*/ 1520686 w 2494721"/>
              <a:gd name="connsiteY31" fmla="*/ 427382 h 447261"/>
              <a:gd name="connsiteX32" fmla="*/ 1580321 w 2494721"/>
              <a:gd name="connsiteY32" fmla="*/ 447261 h 447261"/>
              <a:gd name="connsiteX33" fmla="*/ 1769165 w 2494721"/>
              <a:gd name="connsiteY33" fmla="*/ 427382 h 447261"/>
              <a:gd name="connsiteX34" fmla="*/ 1789043 w 2494721"/>
              <a:gd name="connsiteY34" fmla="*/ 397565 h 447261"/>
              <a:gd name="connsiteX35" fmla="*/ 1818860 w 2494721"/>
              <a:gd name="connsiteY35" fmla="*/ 387626 h 447261"/>
              <a:gd name="connsiteX36" fmla="*/ 1838739 w 2494721"/>
              <a:gd name="connsiteY36" fmla="*/ 367748 h 447261"/>
              <a:gd name="connsiteX37" fmla="*/ 1868556 w 2494721"/>
              <a:gd name="connsiteY37" fmla="*/ 357809 h 447261"/>
              <a:gd name="connsiteX38" fmla="*/ 1918252 w 2494721"/>
              <a:gd name="connsiteY38" fmla="*/ 318052 h 447261"/>
              <a:gd name="connsiteX39" fmla="*/ 1948069 w 2494721"/>
              <a:gd name="connsiteY39" fmla="*/ 298174 h 447261"/>
              <a:gd name="connsiteX40" fmla="*/ 1997765 w 2494721"/>
              <a:gd name="connsiteY40" fmla="*/ 208722 h 447261"/>
              <a:gd name="connsiteX41" fmla="*/ 2146852 w 2494721"/>
              <a:gd name="connsiteY41" fmla="*/ 168965 h 447261"/>
              <a:gd name="connsiteX42" fmla="*/ 2176669 w 2494721"/>
              <a:gd name="connsiteY42" fmla="*/ 109330 h 447261"/>
              <a:gd name="connsiteX43" fmla="*/ 2206486 w 2494721"/>
              <a:gd name="connsiteY43" fmla="*/ 99391 h 447261"/>
              <a:gd name="connsiteX44" fmla="*/ 2216426 w 2494721"/>
              <a:gd name="connsiteY44" fmla="*/ 69574 h 447261"/>
              <a:gd name="connsiteX45" fmla="*/ 2355573 w 2494721"/>
              <a:gd name="connsiteY45" fmla="*/ 59635 h 447261"/>
              <a:gd name="connsiteX46" fmla="*/ 2405269 w 2494721"/>
              <a:gd name="connsiteY46" fmla="*/ 49696 h 447261"/>
              <a:gd name="connsiteX47" fmla="*/ 2494721 w 2494721"/>
              <a:gd name="connsiteY47" fmla="*/ 0 h 447261"/>
              <a:gd name="connsiteX0" fmla="*/ 0 w 2405269"/>
              <a:gd name="connsiteY0" fmla="*/ 171768 h 420247"/>
              <a:gd name="connsiteX1" fmla="*/ 0 w 2405269"/>
              <a:gd name="connsiteY1" fmla="*/ 171768 h 420247"/>
              <a:gd name="connsiteX2" fmla="*/ 99391 w 2405269"/>
              <a:gd name="connsiteY2" fmla="*/ 191647 h 420247"/>
              <a:gd name="connsiteX3" fmla="*/ 129208 w 2405269"/>
              <a:gd name="connsiteY3" fmla="*/ 201586 h 420247"/>
              <a:gd name="connsiteX4" fmla="*/ 159026 w 2405269"/>
              <a:gd name="connsiteY4" fmla="*/ 261221 h 420247"/>
              <a:gd name="connsiteX5" fmla="*/ 178904 w 2405269"/>
              <a:gd name="connsiteY5" fmla="*/ 291038 h 420247"/>
              <a:gd name="connsiteX6" fmla="*/ 188843 w 2405269"/>
              <a:gd name="connsiteY6" fmla="*/ 330795 h 420247"/>
              <a:gd name="connsiteX7" fmla="*/ 248478 w 2405269"/>
              <a:gd name="connsiteY7" fmla="*/ 360612 h 420247"/>
              <a:gd name="connsiteX8" fmla="*/ 308113 w 2405269"/>
              <a:gd name="connsiteY8" fmla="*/ 390429 h 420247"/>
              <a:gd name="connsiteX9" fmla="*/ 337930 w 2405269"/>
              <a:gd name="connsiteY9" fmla="*/ 410308 h 420247"/>
              <a:gd name="connsiteX10" fmla="*/ 477078 w 2405269"/>
              <a:gd name="connsiteY10" fmla="*/ 390429 h 420247"/>
              <a:gd name="connsiteX11" fmla="*/ 536713 w 2405269"/>
              <a:gd name="connsiteY11" fmla="*/ 360612 h 420247"/>
              <a:gd name="connsiteX12" fmla="*/ 566530 w 2405269"/>
              <a:gd name="connsiteY12" fmla="*/ 340734 h 420247"/>
              <a:gd name="connsiteX13" fmla="*/ 626165 w 2405269"/>
              <a:gd name="connsiteY13" fmla="*/ 350673 h 420247"/>
              <a:gd name="connsiteX14" fmla="*/ 765313 w 2405269"/>
              <a:gd name="connsiteY14" fmla="*/ 360612 h 420247"/>
              <a:gd name="connsiteX15" fmla="*/ 795130 w 2405269"/>
              <a:gd name="connsiteY15" fmla="*/ 340734 h 420247"/>
              <a:gd name="connsiteX16" fmla="*/ 815008 w 2405269"/>
              <a:gd name="connsiteY16" fmla="*/ 271160 h 420247"/>
              <a:gd name="connsiteX17" fmla="*/ 824947 w 2405269"/>
              <a:gd name="connsiteY17" fmla="*/ 241342 h 420247"/>
              <a:gd name="connsiteX18" fmla="*/ 854765 w 2405269"/>
              <a:gd name="connsiteY18" fmla="*/ 231403 h 420247"/>
              <a:gd name="connsiteX19" fmla="*/ 944217 w 2405269"/>
              <a:gd name="connsiteY19" fmla="*/ 211525 h 420247"/>
              <a:gd name="connsiteX20" fmla="*/ 1043608 w 2405269"/>
              <a:gd name="connsiteY20" fmla="*/ 231403 h 420247"/>
              <a:gd name="connsiteX21" fmla="*/ 1073426 w 2405269"/>
              <a:gd name="connsiteY21" fmla="*/ 251282 h 420247"/>
              <a:gd name="connsiteX22" fmla="*/ 1103243 w 2405269"/>
              <a:gd name="connsiteY22" fmla="*/ 261221 h 420247"/>
              <a:gd name="connsiteX23" fmla="*/ 1133060 w 2405269"/>
              <a:gd name="connsiteY23" fmla="*/ 281099 h 420247"/>
              <a:gd name="connsiteX24" fmla="*/ 1202634 w 2405269"/>
              <a:gd name="connsiteY24" fmla="*/ 291038 h 420247"/>
              <a:gd name="connsiteX25" fmla="*/ 1222513 w 2405269"/>
              <a:gd name="connsiteY25" fmla="*/ 310916 h 420247"/>
              <a:gd name="connsiteX26" fmla="*/ 1262269 w 2405269"/>
              <a:gd name="connsiteY26" fmla="*/ 320855 h 420247"/>
              <a:gd name="connsiteX27" fmla="*/ 1292086 w 2405269"/>
              <a:gd name="connsiteY27" fmla="*/ 330795 h 420247"/>
              <a:gd name="connsiteX28" fmla="*/ 1351721 w 2405269"/>
              <a:gd name="connsiteY28" fmla="*/ 380490 h 420247"/>
              <a:gd name="connsiteX29" fmla="*/ 1381539 w 2405269"/>
              <a:gd name="connsiteY29" fmla="*/ 390429 h 420247"/>
              <a:gd name="connsiteX30" fmla="*/ 1421295 w 2405269"/>
              <a:gd name="connsiteY30" fmla="*/ 410308 h 420247"/>
              <a:gd name="connsiteX31" fmla="*/ 1520686 w 2405269"/>
              <a:gd name="connsiteY31" fmla="*/ 400368 h 420247"/>
              <a:gd name="connsiteX32" fmla="*/ 1580321 w 2405269"/>
              <a:gd name="connsiteY32" fmla="*/ 420247 h 420247"/>
              <a:gd name="connsiteX33" fmla="*/ 1769165 w 2405269"/>
              <a:gd name="connsiteY33" fmla="*/ 400368 h 420247"/>
              <a:gd name="connsiteX34" fmla="*/ 1789043 w 2405269"/>
              <a:gd name="connsiteY34" fmla="*/ 370551 h 420247"/>
              <a:gd name="connsiteX35" fmla="*/ 1818860 w 2405269"/>
              <a:gd name="connsiteY35" fmla="*/ 360612 h 420247"/>
              <a:gd name="connsiteX36" fmla="*/ 1838739 w 2405269"/>
              <a:gd name="connsiteY36" fmla="*/ 340734 h 420247"/>
              <a:gd name="connsiteX37" fmla="*/ 1868556 w 2405269"/>
              <a:gd name="connsiteY37" fmla="*/ 330795 h 420247"/>
              <a:gd name="connsiteX38" fmla="*/ 1918252 w 2405269"/>
              <a:gd name="connsiteY38" fmla="*/ 291038 h 420247"/>
              <a:gd name="connsiteX39" fmla="*/ 1948069 w 2405269"/>
              <a:gd name="connsiteY39" fmla="*/ 271160 h 420247"/>
              <a:gd name="connsiteX40" fmla="*/ 1997765 w 2405269"/>
              <a:gd name="connsiteY40" fmla="*/ 181708 h 420247"/>
              <a:gd name="connsiteX41" fmla="*/ 2146852 w 2405269"/>
              <a:gd name="connsiteY41" fmla="*/ 141951 h 420247"/>
              <a:gd name="connsiteX42" fmla="*/ 2176669 w 2405269"/>
              <a:gd name="connsiteY42" fmla="*/ 82316 h 420247"/>
              <a:gd name="connsiteX43" fmla="*/ 2206486 w 2405269"/>
              <a:gd name="connsiteY43" fmla="*/ 72377 h 420247"/>
              <a:gd name="connsiteX44" fmla="*/ 2216426 w 2405269"/>
              <a:gd name="connsiteY44" fmla="*/ 42560 h 420247"/>
              <a:gd name="connsiteX45" fmla="*/ 2355573 w 2405269"/>
              <a:gd name="connsiteY45" fmla="*/ 32621 h 420247"/>
              <a:gd name="connsiteX46" fmla="*/ 2405269 w 2405269"/>
              <a:gd name="connsiteY46" fmla="*/ 22682 h 420247"/>
              <a:gd name="connsiteX0" fmla="*/ 0 w 2355573"/>
              <a:gd name="connsiteY0" fmla="*/ 171768 h 420247"/>
              <a:gd name="connsiteX1" fmla="*/ 0 w 2355573"/>
              <a:gd name="connsiteY1" fmla="*/ 171768 h 420247"/>
              <a:gd name="connsiteX2" fmla="*/ 99391 w 2355573"/>
              <a:gd name="connsiteY2" fmla="*/ 191647 h 420247"/>
              <a:gd name="connsiteX3" fmla="*/ 129208 w 2355573"/>
              <a:gd name="connsiteY3" fmla="*/ 201586 h 420247"/>
              <a:gd name="connsiteX4" fmla="*/ 159026 w 2355573"/>
              <a:gd name="connsiteY4" fmla="*/ 261221 h 420247"/>
              <a:gd name="connsiteX5" fmla="*/ 178904 w 2355573"/>
              <a:gd name="connsiteY5" fmla="*/ 291038 h 420247"/>
              <a:gd name="connsiteX6" fmla="*/ 188843 w 2355573"/>
              <a:gd name="connsiteY6" fmla="*/ 330795 h 420247"/>
              <a:gd name="connsiteX7" fmla="*/ 248478 w 2355573"/>
              <a:gd name="connsiteY7" fmla="*/ 360612 h 420247"/>
              <a:gd name="connsiteX8" fmla="*/ 308113 w 2355573"/>
              <a:gd name="connsiteY8" fmla="*/ 390429 h 420247"/>
              <a:gd name="connsiteX9" fmla="*/ 337930 w 2355573"/>
              <a:gd name="connsiteY9" fmla="*/ 410308 h 420247"/>
              <a:gd name="connsiteX10" fmla="*/ 477078 w 2355573"/>
              <a:gd name="connsiteY10" fmla="*/ 390429 h 420247"/>
              <a:gd name="connsiteX11" fmla="*/ 536713 w 2355573"/>
              <a:gd name="connsiteY11" fmla="*/ 360612 h 420247"/>
              <a:gd name="connsiteX12" fmla="*/ 566530 w 2355573"/>
              <a:gd name="connsiteY12" fmla="*/ 340734 h 420247"/>
              <a:gd name="connsiteX13" fmla="*/ 626165 w 2355573"/>
              <a:gd name="connsiteY13" fmla="*/ 350673 h 420247"/>
              <a:gd name="connsiteX14" fmla="*/ 765313 w 2355573"/>
              <a:gd name="connsiteY14" fmla="*/ 360612 h 420247"/>
              <a:gd name="connsiteX15" fmla="*/ 795130 w 2355573"/>
              <a:gd name="connsiteY15" fmla="*/ 340734 h 420247"/>
              <a:gd name="connsiteX16" fmla="*/ 815008 w 2355573"/>
              <a:gd name="connsiteY16" fmla="*/ 271160 h 420247"/>
              <a:gd name="connsiteX17" fmla="*/ 824947 w 2355573"/>
              <a:gd name="connsiteY17" fmla="*/ 241342 h 420247"/>
              <a:gd name="connsiteX18" fmla="*/ 854765 w 2355573"/>
              <a:gd name="connsiteY18" fmla="*/ 231403 h 420247"/>
              <a:gd name="connsiteX19" fmla="*/ 944217 w 2355573"/>
              <a:gd name="connsiteY19" fmla="*/ 211525 h 420247"/>
              <a:gd name="connsiteX20" fmla="*/ 1043608 w 2355573"/>
              <a:gd name="connsiteY20" fmla="*/ 231403 h 420247"/>
              <a:gd name="connsiteX21" fmla="*/ 1073426 w 2355573"/>
              <a:gd name="connsiteY21" fmla="*/ 251282 h 420247"/>
              <a:gd name="connsiteX22" fmla="*/ 1103243 w 2355573"/>
              <a:gd name="connsiteY22" fmla="*/ 261221 h 420247"/>
              <a:gd name="connsiteX23" fmla="*/ 1133060 w 2355573"/>
              <a:gd name="connsiteY23" fmla="*/ 281099 h 420247"/>
              <a:gd name="connsiteX24" fmla="*/ 1202634 w 2355573"/>
              <a:gd name="connsiteY24" fmla="*/ 291038 h 420247"/>
              <a:gd name="connsiteX25" fmla="*/ 1222513 w 2355573"/>
              <a:gd name="connsiteY25" fmla="*/ 310916 h 420247"/>
              <a:gd name="connsiteX26" fmla="*/ 1262269 w 2355573"/>
              <a:gd name="connsiteY26" fmla="*/ 320855 h 420247"/>
              <a:gd name="connsiteX27" fmla="*/ 1292086 w 2355573"/>
              <a:gd name="connsiteY27" fmla="*/ 330795 h 420247"/>
              <a:gd name="connsiteX28" fmla="*/ 1351721 w 2355573"/>
              <a:gd name="connsiteY28" fmla="*/ 380490 h 420247"/>
              <a:gd name="connsiteX29" fmla="*/ 1381539 w 2355573"/>
              <a:gd name="connsiteY29" fmla="*/ 390429 h 420247"/>
              <a:gd name="connsiteX30" fmla="*/ 1421295 w 2355573"/>
              <a:gd name="connsiteY30" fmla="*/ 410308 h 420247"/>
              <a:gd name="connsiteX31" fmla="*/ 1520686 w 2355573"/>
              <a:gd name="connsiteY31" fmla="*/ 400368 h 420247"/>
              <a:gd name="connsiteX32" fmla="*/ 1580321 w 2355573"/>
              <a:gd name="connsiteY32" fmla="*/ 420247 h 420247"/>
              <a:gd name="connsiteX33" fmla="*/ 1769165 w 2355573"/>
              <a:gd name="connsiteY33" fmla="*/ 400368 h 420247"/>
              <a:gd name="connsiteX34" fmla="*/ 1789043 w 2355573"/>
              <a:gd name="connsiteY34" fmla="*/ 370551 h 420247"/>
              <a:gd name="connsiteX35" fmla="*/ 1818860 w 2355573"/>
              <a:gd name="connsiteY35" fmla="*/ 360612 h 420247"/>
              <a:gd name="connsiteX36" fmla="*/ 1838739 w 2355573"/>
              <a:gd name="connsiteY36" fmla="*/ 340734 h 420247"/>
              <a:gd name="connsiteX37" fmla="*/ 1868556 w 2355573"/>
              <a:gd name="connsiteY37" fmla="*/ 330795 h 420247"/>
              <a:gd name="connsiteX38" fmla="*/ 1918252 w 2355573"/>
              <a:gd name="connsiteY38" fmla="*/ 291038 h 420247"/>
              <a:gd name="connsiteX39" fmla="*/ 1948069 w 2355573"/>
              <a:gd name="connsiteY39" fmla="*/ 271160 h 420247"/>
              <a:gd name="connsiteX40" fmla="*/ 1997765 w 2355573"/>
              <a:gd name="connsiteY40" fmla="*/ 181708 h 420247"/>
              <a:gd name="connsiteX41" fmla="*/ 2146852 w 2355573"/>
              <a:gd name="connsiteY41" fmla="*/ 141951 h 420247"/>
              <a:gd name="connsiteX42" fmla="*/ 2176669 w 2355573"/>
              <a:gd name="connsiteY42" fmla="*/ 82316 h 420247"/>
              <a:gd name="connsiteX43" fmla="*/ 2206486 w 2355573"/>
              <a:gd name="connsiteY43" fmla="*/ 72377 h 420247"/>
              <a:gd name="connsiteX44" fmla="*/ 2216426 w 2355573"/>
              <a:gd name="connsiteY44" fmla="*/ 42560 h 420247"/>
              <a:gd name="connsiteX45" fmla="*/ 2355573 w 2355573"/>
              <a:gd name="connsiteY45" fmla="*/ 32621 h 420247"/>
              <a:gd name="connsiteX0" fmla="*/ 0 w 2355573"/>
              <a:gd name="connsiteY0" fmla="*/ 150420 h 398899"/>
              <a:gd name="connsiteX1" fmla="*/ 0 w 2355573"/>
              <a:gd name="connsiteY1" fmla="*/ 150420 h 398899"/>
              <a:gd name="connsiteX2" fmla="*/ 99391 w 2355573"/>
              <a:gd name="connsiteY2" fmla="*/ 170299 h 398899"/>
              <a:gd name="connsiteX3" fmla="*/ 129208 w 2355573"/>
              <a:gd name="connsiteY3" fmla="*/ 180238 h 398899"/>
              <a:gd name="connsiteX4" fmla="*/ 159026 w 2355573"/>
              <a:gd name="connsiteY4" fmla="*/ 239873 h 398899"/>
              <a:gd name="connsiteX5" fmla="*/ 178904 w 2355573"/>
              <a:gd name="connsiteY5" fmla="*/ 269690 h 398899"/>
              <a:gd name="connsiteX6" fmla="*/ 188843 w 2355573"/>
              <a:gd name="connsiteY6" fmla="*/ 309447 h 398899"/>
              <a:gd name="connsiteX7" fmla="*/ 248478 w 2355573"/>
              <a:gd name="connsiteY7" fmla="*/ 339264 h 398899"/>
              <a:gd name="connsiteX8" fmla="*/ 308113 w 2355573"/>
              <a:gd name="connsiteY8" fmla="*/ 369081 h 398899"/>
              <a:gd name="connsiteX9" fmla="*/ 337930 w 2355573"/>
              <a:gd name="connsiteY9" fmla="*/ 388960 h 398899"/>
              <a:gd name="connsiteX10" fmla="*/ 477078 w 2355573"/>
              <a:gd name="connsiteY10" fmla="*/ 369081 h 398899"/>
              <a:gd name="connsiteX11" fmla="*/ 536713 w 2355573"/>
              <a:gd name="connsiteY11" fmla="*/ 339264 h 398899"/>
              <a:gd name="connsiteX12" fmla="*/ 566530 w 2355573"/>
              <a:gd name="connsiteY12" fmla="*/ 319386 h 398899"/>
              <a:gd name="connsiteX13" fmla="*/ 626165 w 2355573"/>
              <a:gd name="connsiteY13" fmla="*/ 329325 h 398899"/>
              <a:gd name="connsiteX14" fmla="*/ 765313 w 2355573"/>
              <a:gd name="connsiteY14" fmla="*/ 339264 h 398899"/>
              <a:gd name="connsiteX15" fmla="*/ 795130 w 2355573"/>
              <a:gd name="connsiteY15" fmla="*/ 319386 h 398899"/>
              <a:gd name="connsiteX16" fmla="*/ 815008 w 2355573"/>
              <a:gd name="connsiteY16" fmla="*/ 249812 h 398899"/>
              <a:gd name="connsiteX17" fmla="*/ 824947 w 2355573"/>
              <a:gd name="connsiteY17" fmla="*/ 219994 h 398899"/>
              <a:gd name="connsiteX18" fmla="*/ 854765 w 2355573"/>
              <a:gd name="connsiteY18" fmla="*/ 210055 h 398899"/>
              <a:gd name="connsiteX19" fmla="*/ 944217 w 2355573"/>
              <a:gd name="connsiteY19" fmla="*/ 190177 h 398899"/>
              <a:gd name="connsiteX20" fmla="*/ 1043608 w 2355573"/>
              <a:gd name="connsiteY20" fmla="*/ 210055 h 398899"/>
              <a:gd name="connsiteX21" fmla="*/ 1073426 w 2355573"/>
              <a:gd name="connsiteY21" fmla="*/ 229934 h 398899"/>
              <a:gd name="connsiteX22" fmla="*/ 1103243 w 2355573"/>
              <a:gd name="connsiteY22" fmla="*/ 239873 h 398899"/>
              <a:gd name="connsiteX23" fmla="*/ 1133060 w 2355573"/>
              <a:gd name="connsiteY23" fmla="*/ 259751 h 398899"/>
              <a:gd name="connsiteX24" fmla="*/ 1202634 w 2355573"/>
              <a:gd name="connsiteY24" fmla="*/ 269690 h 398899"/>
              <a:gd name="connsiteX25" fmla="*/ 1222513 w 2355573"/>
              <a:gd name="connsiteY25" fmla="*/ 289568 h 398899"/>
              <a:gd name="connsiteX26" fmla="*/ 1262269 w 2355573"/>
              <a:gd name="connsiteY26" fmla="*/ 299507 h 398899"/>
              <a:gd name="connsiteX27" fmla="*/ 1292086 w 2355573"/>
              <a:gd name="connsiteY27" fmla="*/ 309447 h 398899"/>
              <a:gd name="connsiteX28" fmla="*/ 1351721 w 2355573"/>
              <a:gd name="connsiteY28" fmla="*/ 359142 h 398899"/>
              <a:gd name="connsiteX29" fmla="*/ 1381539 w 2355573"/>
              <a:gd name="connsiteY29" fmla="*/ 369081 h 398899"/>
              <a:gd name="connsiteX30" fmla="*/ 1421295 w 2355573"/>
              <a:gd name="connsiteY30" fmla="*/ 388960 h 398899"/>
              <a:gd name="connsiteX31" fmla="*/ 1520686 w 2355573"/>
              <a:gd name="connsiteY31" fmla="*/ 379020 h 398899"/>
              <a:gd name="connsiteX32" fmla="*/ 1580321 w 2355573"/>
              <a:gd name="connsiteY32" fmla="*/ 398899 h 398899"/>
              <a:gd name="connsiteX33" fmla="*/ 1769165 w 2355573"/>
              <a:gd name="connsiteY33" fmla="*/ 379020 h 398899"/>
              <a:gd name="connsiteX34" fmla="*/ 1789043 w 2355573"/>
              <a:gd name="connsiteY34" fmla="*/ 349203 h 398899"/>
              <a:gd name="connsiteX35" fmla="*/ 1818860 w 2355573"/>
              <a:gd name="connsiteY35" fmla="*/ 339264 h 398899"/>
              <a:gd name="connsiteX36" fmla="*/ 1838739 w 2355573"/>
              <a:gd name="connsiteY36" fmla="*/ 319386 h 398899"/>
              <a:gd name="connsiteX37" fmla="*/ 1868556 w 2355573"/>
              <a:gd name="connsiteY37" fmla="*/ 309447 h 398899"/>
              <a:gd name="connsiteX38" fmla="*/ 1918252 w 2355573"/>
              <a:gd name="connsiteY38" fmla="*/ 269690 h 398899"/>
              <a:gd name="connsiteX39" fmla="*/ 1948069 w 2355573"/>
              <a:gd name="connsiteY39" fmla="*/ 249812 h 398899"/>
              <a:gd name="connsiteX40" fmla="*/ 1997765 w 2355573"/>
              <a:gd name="connsiteY40" fmla="*/ 160360 h 398899"/>
              <a:gd name="connsiteX41" fmla="*/ 2146852 w 2355573"/>
              <a:gd name="connsiteY41" fmla="*/ 120603 h 398899"/>
              <a:gd name="connsiteX42" fmla="*/ 2176669 w 2355573"/>
              <a:gd name="connsiteY42" fmla="*/ 60968 h 398899"/>
              <a:gd name="connsiteX43" fmla="*/ 2206486 w 2355573"/>
              <a:gd name="connsiteY43" fmla="*/ 51029 h 398899"/>
              <a:gd name="connsiteX44" fmla="*/ 2269795 w 2355573"/>
              <a:gd name="connsiteY44" fmla="*/ 42560 h 398899"/>
              <a:gd name="connsiteX45" fmla="*/ 2355573 w 2355573"/>
              <a:gd name="connsiteY45" fmla="*/ 11273 h 398899"/>
              <a:gd name="connsiteX0" fmla="*/ 0 w 2355573"/>
              <a:gd name="connsiteY0" fmla="*/ 142866 h 391345"/>
              <a:gd name="connsiteX1" fmla="*/ 0 w 2355573"/>
              <a:gd name="connsiteY1" fmla="*/ 142866 h 391345"/>
              <a:gd name="connsiteX2" fmla="*/ 99391 w 2355573"/>
              <a:gd name="connsiteY2" fmla="*/ 162745 h 391345"/>
              <a:gd name="connsiteX3" fmla="*/ 129208 w 2355573"/>
              <a:gd name="connsiteY3" fmla="*/ 172684 h 391345"/>
              <a:gd name="connsiteX4" fmla="*/ 159026 w 2355573"/>
              <a:gd name="connsiteY4" fmla="*/ 232319 h 391345"/>
              <a:gd name="connsiteX5" fmla="*/ 178904 w 2355573"/>
              <a:gd name="connsiteY5" fmla="*/ 262136 h 391345"/>
              <a:gd name="connsiteX6" fmla="*/ 188843 w 2355573"/>
              <a:gd name="connsiteY6" fmla="*/ 301893 h 391345"/>
              <a:gd name="connsiteX7" fmla="*/ 248478 w 2355573"/>
              <a:gd name="connsiteY7" fmla="*/ 331710 h 391345"/>
              <a:gd name="connsiteX8" fmla="*/ 308113 w 2355573"/>
              <a:gd name="connsiteY8" fmla="*/ 361527 h 391345"/>
              <a:gd name="connsiteX9" fmla="*/ 337930 w 2355573"/>
              <a:gd name="connsiteY9" fmla="*/ 381406 h 391345"/>
              <a:gd name="connsiteX10" fmla="*/ 477078 w 2355573"/>
              <a:gd name="connsiteY10" fmla="*/ 361527 h 391345"/>
              <a:gd name="connsiteX11" fmla="*/ 536713 w 2355573"/>
              <a:gd name="connsiteY11" fmla="*/ 331710 h 391345"/>
              <a:gd name="connsiteX12" fmla="*/ 566530 w 2355573"/>
              <a:gd name="connsiteY12" fmla="*/ 311832 h 391345"/>
              <a:gd name="connsiteX13" fmla="*/ 626165 w 2355573"/>
              <a:gd name="connsiteY13" fmla="*/ 321771 h 391345"/>
              <a:gd name="connsiteX14" fmla="*/ 765313 w 2355573"/>
              <a:gd name="connsiteY14" fmla="*/ 331710 h 391345"/>
              <a:gd name="connsiteX15" fmla="*/ 795130 w 2355573"/>
              <a:gd name="connsiteY15" fmla="*/ 311832 h 391345"/>
              <a:gd name="connsiteX16" fmla="*/ 815008 w 2355573"/>
              <a:gd name="connsiteY16" fmla="*/ 242258 h 391345"/>
              <a:gd name="connsiteX17" fmla="*/ 824947 w 2355573"/>
              <a:gd name="connsiteY17" fmla="*/ 212440 h 391345"/>
              <a:gd name="connsiteX18" fmla="*/ 854765 w 2355573"/>
              <a:gd name="connsiteY18" fmla="*/ 202501 h 391345"/>
              <a:gd name="connsiteX19" fmla="*/ 944217 w 2355573"/>
              <a:gd name="connsiteY19" fmla="*/ 182623 h 391345"/>
              <a:gd name="connsiteX20" fmla="*/ 1043608 w 2355573"/>
              <a:gd name="connsiteY20" fmla="*/ 202501 h 391345"/>
              <a:gd name="connsiteX21" fmla="*/ 1073426 w 2355573"/>
              <a:gd name="connsiteY21" fmla="*/ 222380 h 391345"/>
              <a:gd name="connsiteX22" fmla="*/ 1103243 w 2355573"/>
              <a:gd name="connsiteY22" fmla="*/ 232319 h 391345"/>
              <a:gd name="connsiteX23" fmla="*/ 1133060 w 2355573"/>
              <a:gd name="connsiteY23" fmla="*/ 252197 h 391345"/>
              <a:gd name="connsiteX24" fmla="*/ 1202634 w 2355573"/>
              <a:gd name="connsiteY24" fmla="*/ 262136 h 391345"/>
              <a:gd name="connsiteX25" fmla="*/ 1222513 w 2355573"/>
              <a:gd name="connsiteY25" fmla="*/ 282014 h 391345"/>
              <a:gd name="connsiteX26" fmla="*/ 1262269 w 2355573"/>
              <a:gd name="connsiteY26" fmla="*/ 291953 h 391345"/>
              <a:gd name="connsiteX27" fmla="*/ 1292086 w 2355573"/>
              <a:gd name="connsiteY27" fmla="*/ 301893 h 391345"/>
              <a:gd name="connsiteX28" fmla="*/ 1351721 w 2355573"/>
              <a:gd name="connsiteY28" fmla="*/ 351588 h 391345"/>
              <a:gd name="connsiteX29" fmla="*/ 1381539 w 2355573"/>
              <a:gd name="connsiteY29" fmla="*/ 361527 h 391345"/>
              <a:gd name="connsiteX30" fmla="*/ 1421295 w 2355573"/>
              <a:gd name="connsiteY30" fmla="*/ 381406 h 391345"/>
              <a:gd name="connsiteX31" fmla="*/ 1520686 w 2355573"/>
              <a:gd name="connsiteY31" fmla="*/ 371466 h 391345"/>
              <a:gd name="connsiteX32" fmla="*/ 1580321 w 2355573"/>
              <a:gd name="connsiteY32" fmla="*/ 391345 h 391345"/>
              <a:gd name="connsiteX33" fmla="*/ 1769165 w 2355573"/>
              <a:gd name="connsiteY33" fmla="*/ 371466 h 391345"/>
              <a:gd name="connsiteX34" fmla="*/ 1789043 w 2355573"/>
              <a:gd name="connsiteY34" fmla="*/ 341649 h 391345"/>
              <a:gd name="connsiteX35" fmla="*/ 1818860 w 2355573"/>
              <a:gd name="connsiteY35" fmla="*/ 331710 h 391345"/>
              <a:gd name="connsiteX36" fmla="*/ 1838739 w 2355573"/>
              <a:gd name="connsiteY36" fmla="*/ 311832 h 391345"/>
              <a:gd name="connsiteX37" fmla="*/ 1868556 w 2355573"/>
              <a:gd name="connsiteY37" fmla="*/ 301893 h 391345"/>
              <a:gd name="connsiteX38" fmla="*/ 1918252 w 2355573"/>
              <a:gd name="connsiteY38" fmla="*/ 262136 h 391345"/>
              <a:gd name="connsiteX39" fmla="*/ 1948069 w 2355573"/>
              <a:gd name="connsiteY39" fmla="*/ 242258 h 391345"/>
              <a:gd name="connsiteX40" fmla="*/ 1997765 w 2355573"/>
              <a:gd name="connsiteY40" fmla="*/ 152806 h 391345"/>
              <a:gd name="connsiteX41" fmla="*/ 2146852 w 2355573"/>
              <a:gd name="connsiteY41" fmla="*/ 113049 h 391345"/>
              <a:gd name="connsiteX42" fmla="*/ 2176669 w 2355573"/>
              <a:gd name="connsiteY42" fmla="*/ 53414 h 391345"/>
              <a:gd name="connsiteX43" fmla="*/ 2206486 w 2355573"/>
              <a:gd name="connsiteY43" fmla="*/ 43475 h 391345"/>
              <a:gd name="connsiteX44" fmla="*/ 2269795 w 2355573"/>
              <a:gd name="connsiteY44" fmla="*/ 35006 h 391345"/>
              <a:gd name="connsiteX45" fmla="*/ 2355573 w 2355573"/>
              <a:gd name="connsiteY45" fmla="*/ 3719 h 39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55573" h="391345">
                <a:moveTo>
                  <a:pt x="0" y="142866"/>
                </a:moveTo>
                <a:lnTo>
                  <a:pt x="0" y="142866"/>
                </a:lnTo>
                <a:cubicBezTo>
                  <a:pt x="33130" y="149492"/>
                  <a:pt x="66470" y="155148"/>
                  <a:pt x="99391" y="162745"/>
                </a:cubicBezTo>
                <a:cubicBezTo>
                  <a:pt x="109599" y="165101"/>
                  <a:pt x="121027" y="166139"/>
                  <a:pt x="129208" y="172684"/>
                </a:cubicBezTo>
                <a:cubicBezTo>
                  <a:pt x="152943" y="191672"/>
                  <a:pt x="147023" y="208313"/>
                  <a:pt x="159026" y="232319"/>
                </a:cubicBezTo>
                <a:cubicBezTo>
                  <a:pt x="164368" y="243003"/>
                  <a:pt x="172278" y="252197"/>
                  <a:pt x="178904" y="262136"/>
                </a:cubicBezTo>
                <a:cubicBezTo>
                  <a:pt x="182217" y="275388"/>
                  <a:pt x="181266" y="290527"/>
                  <a:pt x="188843" y="301893"/>
                </a:cubicBezTo>
                <a:cubicBezTo>
                  <a:pt x="199853" y="318408"/>
                  <a:pt x="231469" y="326041"/>
                  <a:pt x="248478" y="331710"/>
                </a:cubicBezTo>
                <a:cubicBezTo>
                  <a:pt x="333937" y="388683"/>
                  <a:pt x="225806" y="320373"/>
                  <a:pt x="308113" y="361527"/>
                </a:cubicBezTo>
                <a:cubicBezTo>
                  <a:pt x="318797" y="366869"/>
                  <a:pt x="327991" y="374780"/>
                  <a:pt x="337930" y="381406"/>
                </a:cubicBezTo>
                <a:cubicBezTo>
                  <a:pt x="355454" y="379653"/>
                  <a:pt x="444184" y="375624"/>
                  <a:pt x="477078" y="361527"/>
                </a:cubicBezTo>
                <a:cubicBezTo>
                  <a:pt x="611946" y="303727"/>
                  <a:pt x="411070" y="373589"/>
                  <a:pt x="536713" y="331710"/>
                </a:cubicBezTo>
                <a:cubicBezTo>
                  <a:pt x="546652" y="325084"/>
                  <a:pt x="554658" y="313151"/>
                  <a:pt x="566530" y="311832"/>
                </a:cubicBezTo>
                <a:cubicBezTo>
                  <a:pt x="586559" y="309607"/>
                  <a:pt x="606112" y="319766"/>
                  <a:pt x="626165" y="321771"/>
                </a:cubicBezTo>
                <a:cubicBezTo>
                  <a:pt x="672435" y="326398"/>
                  <a:pt x="718930" y="328397"/>
                  <a:pt x="765313" y="331710"/>
                </a:cubicBezTo>
                <a:cubicBezTo>
                  <a:pt x="775252" y="325084"/>
                  <a:pt x="789329" y="322274"/>
                  <a:pt x="795130" y="311832"/>
                </a:cubicBezTo>
                <a:cubicBezTo>
                  <a:pt x="806843" y="290748"/>
                  <a:pt x="808077" y="265360"/>
                  <a:pt x="815008" y="242258"/>
                </a:cubicBezTo>
                <a:cubicBezTo>
                  <a:pt x="818018" y="232223"/>
                  <a:pt x="817539" y="219848"/>
                  <a:pt x="824947" y="212440"/>
                </a:cubicBezTo>
                <a:cubicBezTo>
                  <a:pt x="832355" y="205032"/>
                  <a:pt x="844601" y="205042"/>
                  <a:pt x="854765" y="202501"/>
                </a:cubicBezTo>
                <a:cubicBezTo>
                  <a:pt x="884398" y="195093"/>
                  <a:pt x="914400" y="189249"/>
                  <a:pt x="944217" y="182623"/>
                </a:cubicBezTo>
                <a:cubicBezTo>
                  <a:pt x="969855" y="186286"/>
                  <a:pt x="1015853" y="188623"/>
                  <a:pt x="1043608" y="202501"/>
                </a:cubicBezTo>
                <a:cubicBezTo>
                  <a:pt x="1054292" y="207843"/>
                  <a:pt x="1062742" y="217038"/>
                  <a:pt x="1073426" y="222380"/>
                </a:cubicBezTo>
                <a:cubicBezTo>
                  <a:pt x="1082797" y="227065"/>
                  <a:pt x="1093872" y="227634"/>
                  <a:pt x="1103243" y="232319"/>
                </a:cubicBezTo>
                <a:cubicBezTo>
                  <a:pt x="1113927" y="237661"/>
                  <a:pt x="1121619" y="248765"/>
                  <a:pt x="1133060" y="252197"/>
                </a:cubicBezTo>
                <a:cubicBezTo>
                  <a:pt x="1155499" y="258929"/>
                  <a:pt x="1179443" y="258823"/>
                  <a:pt x="1202634" y="262136"/>
                </a:cubicBezTo>
                <a:cubicBezTo>
                  <a:pt x="1209260" y="268762"/>
                  <a:pt x="1214131" y="277823"/>
                  <a:pt x="1222513" y="282014"/>
                </a:cubicBezTo>
                <a:cubicBezTo>
                  <a:pt x="1234731" y="288123"/>
                  <a:pt x="1249135" y="288200"/>
                  <a:pt x="1262269" y="291953"/>
                </a:cubicBezTo>
                <a:cubicBezTo>
                  <a:pt x="1272343" y="294831"/>
                  <a:pt x="1282715" y="297208"/>
                  <a:pt x="1292086" y="301893"/>
                </a:cubicBezTo>
                <a:cubicBezTo>
                  <a:pt x="1357136" y="334419"/>
                  <a:pt x="1285762" y="307616"/>
                  <a:pt x="1351721" y="351588"/>
                </a:cubicBezTo>
                <a:cubicBezTo>
                  <a:pt x="1360438" y="357399"/>
                  <a:pt x="1371909" y="357400"/>
                  <a:pt x="1381539" y="361527"/>
                </a:cubicBezTo>
                <a:cubicBezTo>
                  <a:pt x="1395157" y="367364"/>
                  <a:pt x="1408043" y="374780"/>
                  <a:pt x="1421295" y="381406"/>
                </a:cubicBezTo>
                <a:cubicBezTo>
                  <a:pt x="1454425" y="378093"/>
                  <a:pt x="1487455" y="369389"/>
                  <a:pt x="1520686" y="371466"/>
                </a:cubicBezTo>
                <a:cubicBezTo>
                  <a:pt x="1541599" y="372773"/>
                  <a:pt x="1580321" y="391345"/>
                  <a:pt x="1580321" y="391345"/>
                </a:cubicBezTo>
                <a:cubicBezTo>
                  <a:pt x="1643269" y="384719"/>
                  <a:pt x="1707590" y="386127"/>
                  <a:pt x="1769165" y="371466"/>
                </a:cubicBezTo>
                <a:cubicBezTo>
                  <a:pt x="1780785" y="368699"/>
                  <a:pt x="1779715" y="349111"/>
                  <a:pt x="1789043" y="341649"/>
                </a:cubicBezTo>
                <a:cubicBezTo>
                  <a:pt x="1797224" y="335104"/>
                  <a:pt x="1808921" y="335023"/>
                  <a:pt x="1818860" y="331710"/>
                </a:cubicBezTo>
                <a:cubicBezTo>
                  <a:pt x="1825486" y="325084"/>
                  <a:pt x="1830704" y="316653"/>
                  <a:pt x="1838739" y="311832"/>
                </a:cubicBezTo>
                <a:cubicBezTo>
                  <a:pt x="1847723" y="306442"/>
                  <a:pt x="1860375" y="308438"/>
                  <a:pt x="1868556" y="301893"/>
                </a:cubicBezTo>
                <a:cubicBezTo>
                  <a:pt x="1932779" y="250514"/>
                  <a:pt x="1843305" y="287117"/>
                  <a:pt x="1918252" y="262136"/>
                </a:cubicBezTo>
                <a:cubicBezTo>
                  <a:pt x="1928191" y="255510"/>
                  <a:pt x="1940607" y="251586"/>
                  <a:pt x="1948069" y="242258"/>
                </a:cubicBezTo>
                <a:cubicBezTo>
                  <a:pt x="1973528" y="210433"/>
                  <a:pt x="1934032" y="174051"/>
                  <a:pt x="1997765" y="152806"/>
                </a:cubicBezTo>
                <a:cubicBezTo>
                  <a:pt x="2086377" y="123268"/>
                  <a:pt x="2036945" y="137472"/>
                  <a:pt x="2146852" y="113049"/>
                </a:cubicBezTo>
                <a:cubicBezTo>
                  <a:pt x="2153399" y="93407"/>
                  <a:pt x="2159154" y="67426"/>
                  <a:pt x="2176669" y="53414"/>
                </a:cubicBezTo>
                <a:cubicBezTo>
                  <a:pt x="2184850" y="46869"/>
                  <a:pt x="2196547" y="46788"/>
                  <a:pt x="2206486" y="43475"/>
                </a:cubicBezTo>
                <a:cubicBezTo>
                  <a:pt x="2209799" y="33536"/>
                  <a:pt x="2263250" y="43187"/>
                  <a:pt x="2269795" y="35006"/>
                </a:cubicBezTo>
                <a:cubicBezTo>
                  <a:pt x="2332308" y="13794"/>
                  <a:pt x="2314659" y="0"/>
                  <a:pt x="2355573" y="3719"/>
                </a:cubicBez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5" name="Picture 2" descr="http://upload.wikimedia.org/wikipedia/commons/7/79/Popi_ownpillar.jpg: "/>
          <p:cNvPicPr>
            <a:picLocks noChangeAspect="1" noChangeArrowheads="1"/>
          </p:cNvPicPr>
          <p:nvPr/>
        </p:nvPicPr>
        <p:blipFill>
          <a:blip r:embed="rId5" cstate="print"/>
          <a:srcRect/>
          <a:stretch>
            <a:fillRect/>
          </a:stretch>
        </p:blipFill>
        <p:spPr bwMode="auto">
          <a:xfrm>
            <a:off x="1143000" y="0"/>
            <a:ext cx="6848061" cy="5136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Picture 1"/>
          <p:cNvPicPr>
            <a:picLocks noChangeAspect="1" noChangeArrowheads="1"/>
          </p:cNvPicPr>
          <p:nvPr/>
        </p:nvPicPr>
        <p:blipFill>
          <a:blip r:embed="rId6" cstate="print"/>
          <a:srcRect/>
          <a:stretch>
            <a:fillRect/>
          </a:stretch>
        </p:blipFill>
        <p:spPr bwMode="auto">
          <a:xfrm>
            <a:off x="1133061" y="36861"/>
            <a:ext cx="6867939" cy="5068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left)">
                                      <p:cBhvr>
                                        <p:cTn id="7" dur="10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2000"/>
                                        <p:tgtEl>
                                          <p:spTgt spid="3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2000"/>
                                        <p:tgtEl>
                                          <p:spTgt spid="50"/>
                                        </p:tgtEl>
                                      </p:cBhvr>
                                    </p:animEffect>
                                  </p:childTnLst>
                                </p:cTn>
                              </p:par>
                            </p:childTnLst>
                          </p:cTn>
                        </p:par>
                        <p:par>
                          <p:cTn id="16" fill="hold">
                            <p:stCondLst>
                              <p:cond delay="2000"/>
                            </p:stCondLst>
                            <p:childTnLst>
                              <p:par>
                                <p:cTn id="17" presetID="22" presetClass="entr" presetSubtype="4"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20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3">
                                            <p:txEl>
                                              <p:pRg st="1" end="1"/>
                                            </p:txEl>
                                          </p:spTgt>
                                        </p:tgtEl>
                                        <p:attrNameLst>
                                          <p:attrName>style.visibility</p:attrName>
                                        </p:attrNameLst>
                                      </p:cBhvr>
                                      <p:to>
                                        <p:strVal val="visible"/>
                                      </p:to>
                                    </p:set>
                                    <p:animEffect transition="in" filter="wipe(left)">
                                      <p:cBhvr>
                                        <p:cTn id="24" dur="1000"/>
                                        <p:tgtEl>
                                          <p:spTgt spid="33">
                                            <p:txEl>
                                              <p:pRg st="1" end="1"/>
                                            </p:txEl>
                                          </p:spTgt>
                                        </p:tgtEl>
                                      </p:cBhvr>
                                    </p:animEffect>
                                  </p:childTnLst>
                                </p:cTn>
                              </p:par>
                            </p:childTnLst>
                          </p:cTn>
                        </p:par>
                        <p:par>
                          <p:cTn id="25" fill="hold">
                            <p:stCondLst>
                              <p:cond delay="1000"/>
                            </p:stCondLst>
                            <p:childTnLst>
                              <p:par>
                                <p:cTn id="26" presetID="53" presetClass="entr" presetSubtype="0"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p:cTn id="28" dur="1000" fill="hold"/>
                                        <p:tgtEl>
                                          <p:spTgt spid="35"/>
                                        </p:tgtEl>
                                        <p:attrNameLst>
                                          <p:attrName>ppt_w</p:attrName>
                                        </p:attrNameLst>
                                      </p:cBhvr>
                                      <p:tavLst>
                                        <p:tav tm="0">
                                          <p:val>
                                            <p:fltVal val="0"/>
                                          </p:val>
                                        </p:tav>
                                        <p:tav tm="100000">
                                          <p:val>
                                            <p:strVal val="#ppt_w"/>
                                          </p:val>
                                        </p:tav>
                                      </p:tavLst>
                                    </p:anim>
                                    <p:anim calcmode="lin" valueType="num">
                                      <p:cBhvr>
                                        <p:cTn id="29" dur="1000" fill="hold"/>
                                        <p:tgtEl>
                                          <p:spTgt spid="35"/>
                                        </p:tgtEl>
                                        <p:attrNameLst>
                                          <p:attrName>ppt_h</p:attrName>
                                        </p:attrNameLst>
                                      </p:cBhvr>
                                      <p:tavLst>
                                        <p:tav tm="0">
                                          <p:val>
                                            <p:fltVal val="0"/>
                                          </p:val>
                                        </p:tav>
                                        <p:tav tm="100000">
                                          <p:val>
                                            <p:strVal val="#ppt_h"/>
                                          </p:val>
                                        </p:tav>
                                      </p:tavLst>
                                    </p:anim>
                                    <p:animEffect transition="in" filter="fade">
                                      <p:cBhvr>
                                        <p:cTn id="30" dur="10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1000" fill="hold"/>
                                        <p:tgtEl>
                                          <p:spTgt spid="34"/>
                                        </p:tgtEl>
                                        <p:attrNameLst>
                                          <p:attrName>ppt_w</p:attrName>
                                        </p:attrNameLst>
                                      </p:cBhvr>
                                      <p:tavLst>
                                        <p:tav tm="0">
                                          <p:val>
                                            <p:fltVal val="0"/>
                                          </p:val>
                                        </p:tav>
                                        <p:tav tm="100000">
                                          <p:val>
                                            <p:strVal val="#ppt_w"/>
                                          </p:val>
                                        </p:tav>
                                      </p:tavLst>
                                    </p:anim>
                                    <p:anim calcmode="lin" valueType="num">
                                      <p:cBhvr>
                                        <p:cTn id="36" dur="1000" fill="hold"/>
                                        <p:tgtEl>
                                          <p:spTgt spid="34"/>
                                        </p:tgtEl>
                                        <p:attrNameLst>
                                          <p:attrName>ppt_h</p:attrName>
                                        </p:attrNameLst>
                                      </p:cBhvr>
                                      <p:tavLst>
                                        <p:tav tm="0">
                                          <p:val>
                                            <p:fltVal val="0"/>
                                          </p:val>
                                        </p:tav>
                                        <p:tav tm="100000">
                                          <p:val>
                                            <p:strVal val="#ppt_h"/>
                                          </p:val>
                                        </p:tav>
                                      </p:tavLst>
                                    </p:anim>
                                    <p:animEffect transition="in" filter="fade">
                                      <p:cBhvr>
                                        <p:cTn id="3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3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0"/>
            <a:ext cx="9144000" cy="4293704"/>
            <a:chOff x="776749" y="357809"/>
            <a:chExt cx="9144000" cy="4293704"/>
          </a:xfrm>
        </p:grpSpPr>
        <p:pic>
          <p:nvPicPr>
            <p:cNvPr id="24" name="Picture 2" descr="Image map with same links provided elsewhere on this page"/>
            <p:cNvPicPr>
              <a:picLocks noChangeAspect="1" noChangeArrowheads="1"/>
            </p:cNvPicPr>
            <p:nvPr/>
          </p:nvPicPr>
          <p:blipFill>
            <a:blip r:embed="rId3" cstate="print"/>
            <a:srcRect t="6020" r="-2008"/>
            <a:stretch>
              <a:fillRect/>
            </a:stretch>
          </p:blipFill>
          <p:spPr bwMode="auto">
            <a:xfrm>
              <a:off x="5256965" y="357810"/>
              <a:ext cx="4663784" cy="2763078"/>
            </a:xfrm>
            <a:prstGeom prst="rect">
              <a:avLst/>
            </a:prstGeom>
            <a:noFill/>
          </p:spPr>
        </p:pic>
        <p:pic>
          <p:nvPicPr>
            <p:cNvPr id="25" name="Picture 4" descr="Image map with same links provided elsewhere on this page"/>
            <p:cNvPicPr>
              <a:picLocks noChangeAspect="1" noChangeArrowheads="1"/>
            </p:cNvPicPr>
            <p:nvPr/>
          </p:nvPicPr>
          <p:blipFill>
            <a:blip r:embed="rId4" cstate="print"/>
            <a:srcRect t="2560" b="498"/>
            <a:stretch>
              <a:fillRect/>
            </a:stretch>
          </p:blipFill>
          <p:spPr bwMode="auto">
            <a:xfrm>
              <a:off x="776749" y="357809"/>
              <a:ext cx="4572000" cy="4293704"/>
            </a:xfrm>
            <a:prstGeom prst="rect">
              <a:avLst/>
            </a:prstGeom>
            <a:noFill/>
          </p:spPr>
        </p:pic>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21" name="TextBox 20"/>
          <p:cNvSpPr txBox="1">
            <a:spLocks noChangeArrowheads="1"/>
          </p:cNvSpPr>
          <p:nvPr/>
        </p:nvSpPr>
        <p:spPr bwMode="auto">
          <a:xfrm>
            <a:off x="4949686" y="3391704"/>
            <a:ext cx="3548270"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Aug 12</a:t>
            </a:r>
          </a:p>
        </p:txBody>
      </p:sp>
      <p:sp>
        <p:nvSpPr>
          <p:cNvPr id="20" name="TextBox 3"/>
          <p:cNvSpPr txBox="1">
            <a:spLocks noChangeArrowheads="1"/>
          </p:cNvSpPr>
          <p:nvPr/>
        </p:nvSpPr>
        <p:spPr bwMode="auto">
          <a:xfrm>
            <a:off x="4581940" y="2763077"/>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Reconnoiter Mission</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3" name="Group 9"/>
          <p:cNvGrpSpPr/>
          <p:nvPr/>
        </p:nvGrpSpPr>
        <p:grpSpPr>
          <a:xfrm>
            <a:off x="633784" y="3422503"/>
            <a:ext cx="3429000" cy="737175"/>
            <a:chOff x="-533400" y="2885182"/>
            <a:chExt cx="3429000" cy="737175"/>
          </a:xfrm>
        </p:grpSpPr>
        <p:sp>
          <p:nvSpPr>
            <p:cNvPr id="37" name="TextBox 36"/>
            <p:cNvSpPr txBox="1"/>
            <p:nvPr/>
          </p:nvSpPr>
          <p:spPr>
            <a:xfrm>
              <a:off x="-76200" y="3037582"/>
              <a:ext cx="2971800" cy="584775"/>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Camp Fortunate</a:t>
              </a:r>
            </a:p>
          </p:txBody>
        </p:sp>
        <p:sp>
          <p:nvSpPr>
            <p:cNvPr id="38" name="5-Point Star 37"/>
            <p:cNvSpPr/>
            <p:nvPr/>
          </p:nvSpPr>
          <p:spPr>
            <a:xfrm>
              <a:off x="-533400" y="2885182"/>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p:nvPr/>
        </p:nvSpPr>
        <p:spPr>
          <a:xfrm>
            <a:off x="2207201" y="856335"/>
            <a:ext cx="535999" cy="388991"/>
          </a:xfrm>
          <a:custGeom>
            <a:avLst/>
            <a:gdLst>
              <a:gd name="connsiteX0" fmla="*/ 10219 w 535999"/>
              <a:gd name="connsiteY0" fmla="*/ 388620 h 388991"/>
              <a:gd name="connsiteX1" fmla="*/ 10219 w 535999"/>
              <a:gd name="connsiteY1" fmla="*/ 388620 h 388991"/>
              <a:gd name="connsiteX2" fmla="*/ 109279 w 535999"/>
              <a:gd name="connsiteY2" fmla="*/ 373380 h 388991"/>
              <a:gd name="connsiteX3" fmla="*/ 120709 w 535999"/>
              <a:gd name="connsiteY3" fmla="*/ 365760 h 388991"/>
              <a:gd name="connsiteX4" fmla="*/ 132139 w 535999"/>
              <a:gd name="connsiteY4" fmla="*/ 361950 h 388991"/>
              <a:gd name="connsiteX5" fmla="*/ 147379 w 535999"/>
              <a:gd name="connsiteY5" fmla="*/ 342900 h 388991"/>
              <a:gd name="connsiteX6" fmla="*/ 162619 w 535999"/>
              <a:gd name="connsiteY6" fmla="*/ 327660 h 388991"/>
              <a:gd name="connsiteX7" fmla="*/ 170239 w 535999"/>
              <a:gd name="connsiteY7" fmla="*/ 316230 h 388991"/>
              <a:gd name="connsiteX8" fmla="*/ 181669 w 535999"/>
              <a:gd name="connsiteY8" fmla="*/ 312420 h 388991"/>
              <a:gd name="connsiteX9" fmla="*/ 185479 w 535999"/>
              <a:gd name="connsiteY9" fmla="*/ 300990 h 388991"/>
              <a:gd name="connsiteX10" fmla="*/ 193099 w 535999"/>
              <a:gd name="connsiteY10" fmla="*/ 289560 h 388991"/>
              <a:gd name="connsiteX11" fmla="*/ 204529 w 535999"/>
              <a:gd name="connsiteY11" fmla="*/ 266700 h 388991"/>
              <a:gd name="connsiteX12" fmla="*/ 208339 w 535999"/>
              <a:gd name="connsiteY12" fmla="*/ 251460 h 388991"/>
              <a:gd name="connsiteX13" fmla="*/ 212149 w 535999"/>
              <a:gd name="connsiteY13" fmla="*/ 228600 h 388991"/>
              <a:gd name="connsiteX14" fmla="*/ 219769 w 535999"/>
              <a:gd name="connsiteY14" fmla="*/ 217170 h 388991"/>
              <a:gd name="connsiteX15" fmla="*/ 223579 w 535999"/>
              <a:gd name="connsiteY15" fmla="*/ 205740 h 388991"/>
              <a:gd name="connsiteX16" fmla="*/ 246439 w 535999"/>
              <a:gd name="connsiteY16" fmla="*/ 194310 h 388991"/>
              <a:gd name="connsiteX17" fmla="*/ 269299 w 535999"/>
              <a:gd name="connsiteY17" fmla="*/ 182880 h 388991"/>
              <a:gd name="connsiteX18" fmla="*/ 273109 w 535999"/>
              <a:gd name="connsiteY18" fmla="*/ 171450 h 388991"/>
              <a:gd name="connsiteX19" fmla="*/ 330259 w 535999"/>
              <a:gd name="connsiteY19" fmla="*/ 156210 h 388991"/>
              <a:gd name="connsiteX20" fmla="*/ 345499 w 535999"/>
              <a:gd name="connsiteY20" fmla="*/ 133350 h 388991"/>
              <a:gd name="connsiteX21" fmla="*/ 379789 w 535999"/>
              <a:gd name="connsiteY21" fmla="*/ 118110 h 388991"/>
              <a:gd name="connsiteX22" fmla="*/ 440749 w 535999"/>
              <a:gd name="connsiteY22" fmla="*/ 106680 h 388991"/>
              <a:gd name="connsiteX23" fmla="*/ 459799 w 535999"/>
              <a:gd name="connsiteY23" fmla="*/ 99060 h 388991"/>
              <a:gd name="connsiteX24" fmla="*/ 467419 w 535999"/>
              <a:gd name="connsiteY24" fmla="*/ 87630 h 388991"/>
              <a:gd name="connsiteX25" fmla="*/ 478849 w 535999"/>
              <a:gd name="connsiteY25" fmla="*/ 83820 h 388991"/>
              <a:gd name="connsiteX26" fmla="*/ 490279 w 535999"/>
              <a:gd name="connsiteY26" fmla="*/ 76200 h 388991"/>
              <a:gd name="connsiteX27" fmla="*/ 501709 w 535999"/>
              <a:gd name="connsiteY27" fmla="*/ 72390 h 388991"/>
              <a:gd name="connsiteX28" fmla="*/ 513139 w 535999"/>
              <a:gd name="connsiteY28" fmla="*/ 64770 h 388991"/>
              <a:gd name="connsiteX29" fmla="*/ 535999 w 535999"/>
              <a:gd name="connsiteY29" fmla="*/ 57150 h 388991"/>
              <a:gd name="connsiteX30" fmla="*/ 532189 w 535999"/>
              <a:gd name="connsiteY30" fmla="*/ 15240 h 388991"/>
              <a:gd name="connsiteX31" fmla="*/ 524569 w 535999"/>
              <a:gd name="connsiteY31" fmla="*/ 3810 h 388991"/>
              <a:gd name="connsiteX32" fmla="*/ 513139 w 535999"/>
              <a:gd name="connsiteY32" fmla="*/ 0 h 38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5999" h="388991">
                <a:moveTo>
                  <a:pt x="10219" y="388620"/>
                </a:moveTo>
                <a:lnTo>
                  <a:pt x="10219" y="388620"/>
                </a:lnTo>
                <a:cubicBezTo>
                  <a:pt x="76291" y="363843"/>
                  <a:pt x="0" y="388991"/>
                  <a:pt x="109279" y="373380"/>
                </a:cubicBezTo>
                <a:cubicBezTo>
                  <a:pt x="113812" y="372732"/>
                  <a:pt x="116613" y="367808"/>
                  <a:pt x="120709" y="365760"/>
                </a:cubicBezTo>
                <a:cubicBezTo>
                  <a:pt x="124301" y="363964"/>
                  <a:pt x="128329" y="363220"/>
                  <a:pt x="132139" y="361950"/>
                </a:cubicBezTo>
                <a:cubicBezTo>
                  <a:pt x="141716" y="333220"/>
                  <a:pt x="127684" y="367519"/>
                  <a:pt x="147379" y="342900"/>
                </a:cubicBezTo>
                <a:cubicBezTo>
                  <a:pt x="162157" y="324427"/>
                  <a:pt x="137681" y="335973"/>
                  <a:pt x="162619" y="327660"/>
                </a:cubicBezTo>
                <a:cubicBezTo>
                  <a:pt x="165159" y="323850"/>
                  <a:pt x="166663" y="319091"/>
                  <a:pt x="170239" y="316230"/>
                </a:cubicBezTo>
                <a:cubicBezTo>
                  <a:pt x="173375" y="313721"/>
                  <a:pt x="178829" y="315260"/>
                  <a:pt x="181669" y="312420"/>
                </a:cubicBezTo>
                <a:cubicBezTo>
                  <a:pt x="184509" y="309580"/>
                  <a:pt x="183683" y="304582"/>
                  <a:pt x="185479" y="300990"/>
                </a:cubicBezTo>
                <a:cubicBezTo>
                  <a:pt x="187527" y="296894"/>
                  <a:pt x="191051" y="293656"/>
                  <a:pt x="193099" y="289560"/>
                </a:cubicBezTo>
                <a:cubicBezTo>
                  <a:pt x="208873" y="258012"/>
                  <a:pt x="182691" y="299457"/>
                  <a:pt x="204529" y="266700"/>
                </a:cubicBezTo>
                <a:cubicBezTo>
                  <a:pt x="205799" y="261620"/>
                  <a:pt x="207312" y="256595"/>
                  <a:pt x="208339" y="251460"/>
                </a:cubicBezTo>
                <a:cubicBezTo>
                  <a:pt x="209854" y="243885"/>
                  <a:pt x="209706" y="235929"/>
                  <a:pt x="212149" y="228600"/>
                </a:cubicBezTo>
                <a:cubicBezTo>
                  <a:pt x="213597" y="224256"/>
                  <a:pt x="217721" y="221266"/>
                  <a:pt x="219769" y="217170"/>
                </a:cubicBezTo>
                <a:cubicBezTo>
                  <a:pt x="221565" y="213578"/>
                  <a:pt x="221070" y="208876"/>
                  <a:pt x="223579" y="205740"/>
                </a:cubicBezTo>
                <a:cubicBezTo>
                  <a:pt x="230858" y="196641"/>
                  <a:pt x="237236" y="198911"/>
                  <a:pt x="246439" y="194310"/>
                </a:cubicBezTo>
                <a:cubicBezTo>
                  <a:pt x="275982" y="179538"/>
                  <a:pt x="240569" y="192457"/>
                  <a:pt x="269299" y="182880"/>
                </a:cubicBezTo>
                <a:cubicBezTo>
                  <a:pt x="270569" y="179070"/>
                  <a:pt x="269665" y="173516"/>
                  <a:pt x="273109" y="171450"/>
                </a:cubicBezTo>
                <a:cubicBezTo>
                  <a:pt x="289116" y="161846"/>
                  <a:pt x="311936" y="159264"/>
                  <a:pt x="330259" y="156210"/>
                </a:cubicBezTo>
                <a:cubicBezTo>
                  <a:pt x="358955" y="137080"/>
                  <a:pt x="325817" y="162873"/>
                  <a:pt x="345499" y="133350"/>
                </a:cubicBezTo>
                <a:cubicBezTo>
                  <a:pt x="350674" y="125587"/>
                  <a:pt x="375280" y="119613"/>
                  <a:pt x="379789" y="118110"/>
                </a:cubicBezTo>
                <a:cubicBezTo>
                  <a:pt x="414757" y="106454"/>
                  <a:pt x="394657" y="111289"/>
                  <a:pt x="440749" y="106680"/>
                </a:cubicBezTo>
                <a:cubicBezTo>
                  <a:pt x="447099" y="104140"/>
                  <a:pt x="454234" y="103035"/>
                  <a:pt x="459799" y="99060"/>
                </a:cubicBezTo>
                <a:cubicBezTo>
                  <a:pt x="463525" y="96398"/>
                  <a:pt x="463843" y="90491"/>
                  <a:pt x="467419" y="87630"/>
                </a:cubicBezTo>
                <a:cubicBezTo>
                  <a:pt x="470555" y="85121"/>
                  <a:pt x="475257" y="85616"/>
                  <a:pt x="478849" y="83820"/>
                </a:cubicBezTo>
                <a:cubicBezTo>
                  <a:pt x="482945" y="81772"/>
                  <a:pt x="486183" y="78248"/>
                  <a:pt x="490279" y="76200"/>
                </a:cubicBezTo>
                <a:cubicBezTo>
                  <a:pt x="493871" y="74404"/>
                  <a:pt x="498117" y="74186"/>
                  <a:pt x="501709" y="72390"/>
                </a:cubicBezTo>
                <a:cubicBezTo>
                  <a:pt x="505805" y="70342"/>
                  <a:pt x="508955" y="66630"/>
                  <a:pt x="513139" y="64770"/>
                </a:cubicBezTo>
                <a:cubicBezTo>
                  <a:pt x="520479" y="61508"/>
                  <a:pt x="535999" y="57150"/>
                  <a:pt x="535999" y="57150"/>
                </a:cubicBezTo>
                <a:cubicBezTo>
                  <a:pt x="534729" y="43180"/>
                  <a:pt x="535128" y="28956"/>
                  <a:pt x="532189" y="15240"/>
                </a:cubicBezTo>
                <a:cubicBezTo>
                  <a:pt x="531230" y="10763"/>
                  <a:pt x="528145" y="6671"/>
                  <a:pt x="524569" y="3810"/>
                </a:cubicBezTo>
                <a:cubicBezTo>
                  <a:pt x="521433" y="1301"/>
                  <a:pt x="513139" y="0"/>
                  <a:pt x="513139" y="0"/>
                </a:cubicBezTo>
              </a:path>
            </a:pathLst>
          </a:custGeom>
          <a:ln w="76200">
            <a:solidFill>
              <a:schemeClr val="tx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1611630" y="339010"/>
            <a:ext cx="1112520" cy="506810"/>
          </a:xfrm>
          <a:custGeom>
            <a:avLst/>
            <a:gdLst>
              <a:gd name="connsiteX0" fmla="*/ 1112520 w 1112520"/>
              <a:gd name="connsiteY0" fmla="*/ 506810 h 506810"/>
              <a:gd name="connsiteX1" fmla="*/ 1112520 w 1112520"/>
              <a:gd name="connsiteY1" fmla="*/ 506810 h 506810"/>
              <a:gd name="connsiteX2" fmla="*/ 1082040 w 1112520"/>
              <a:gd name="connsiteY2" fmla="*/ 483950 h 506810"/>
              <a:gd name="connsiteX3" fmla="*/ 1062990 w 1112520"/>
              <a:gd name="connsiteY3" fmla="*/ 468710 h 506810"/>
              <a:gd name="connsiteX4" fmla="*/ 1055370 w 1112520"/>
              <a:gd name="connsiteY4" fmla="*/ 457280 h 506810"/>
              <a:gd name="connsiteX5" fmla="*/ 1032510 w 1112520"/>
              <a:gd name="connsiteY5" fmla="*/ 445850 h 506810"/>
              <a:gd name="connsiteX6" fmla="*/ 1036320 w 1112520"/>
              <a:gd name="connsiteY6" fmla="*/ 335360 h 506810"/>
              <a:gd name="connsiteX7" fmla="*/ 1040130 w 1112520"/>
              <a:gd name="connsiteY7" fmla="*/ 323930 h 506810"/>
              <a:gd name="connsiteX8" fmla="*/ 1047750 w 1112520"/>
              <a:gd name="connsiteY8" fmla="*/ 312500 h 506810"/>
              <a:gd name="connsiteX9" fmla="*/ 1051560 w 1112520"/>
              <a:gd name="connsiteY9" fmla="*/ 297260 h 506810"/>
              <a:gd name="connsiteX10" fmla="*/ 1059180 w 1112520"/>
              <a:gd name="connsiteY10" fmla="*/ 285830 h 506810"/>
              <a:gd name="connsiteX11" fmla="*/ 1062990 w 1112520"/>
              <a:gd name="connsiteY11" fmla="*/ 266780 h 506810"/>
              <a:gd name="connsiteX12" fmla="*/ 1055370 w 1112520"/>
              <a:gd name="connsiteY12" fmla="*/ 240110 h 506810"/>
              <a:gd name="connsiteX13" fmla="*/ 1051560 w 1112520"/>
              <a:gd name="connsiteY13" fmla="*/ 228680 h 506810"/>
              <a:gd name="connsiteX14" fmla="*/ 1040130 w 1112520"/>
              <a:gd name="connsiteY14" fmla="*/ 224870 h 506810"/>
              <a:gd name="connsiteX15" fmla="*/ 1021080 w 1112520"/>
              <a:gd name="connsiteY15" fmla="*/ 205820 h 506810"/>
              <a:gd name="connsiteX16" fmla="*/ 990600 w 1112520"/>
              <a:gd name="connsiteY16" fmla="*/ 213440 h 506810"/>
              <a:gd name="connsiteX17" fmla="*/ 933450 w 1112520"/>
              <a:gd name="connsiteY17" fmla="*/ 224870 h 506810"/>
              <a:gd name="connsiteX18" fmla="*/ 922020 w 1112520"/>
              <a:gd name="connsiteY18" fmla="*/ 217250 h 506810"/>
              <a:gd name="connsiteX19" fmla="*/ 910590 w 1112520"/>
              <a:gd name="connsiteY19" fmla="*/ 194390 h 506810"/>
              <a:gd name="connsiteX20" fmla="*/ 895350 w 1112520"/>
              <a:gd name="connsiteY20" fmla="*/ 190580 h 506810"/>
              <a:gd name="connsiteX21" fmla="*/ 826770 w 1112520"/>
              <a:gd name="connsiteY21" fmla="*/ 198200 h 506810"/>
              <a:gd name="connsiteX22" fmla="*/ 815340 w 1112520"/>
              <a:gd name="connsiteY22" fmla="*/ 202010 h 506810"/>
              <a:gd name="connsiteX23" fmla="*/ 781050 w 1112520"/>
              <a:gd name="connsiteY23" fmla="*/ 190580 h 506810"/>
              <a:gd name="connsiteX24" fmla="*/ 762000 w 1112520"/>
              <a:gd name="connsiteY24" fmla="*/ 175340 h 506810"/>
              <a:gd name="connsiteX25" fmla="*/ 750570 w 1112520"/>
              <a:gd name="connsiteY25" fmla="*/ 152480 h 506810"/>
              <a:gd name="connsiteX26" fmla="*/ 727710 w 1112520"/>
              <a:gd name="connsiteY26" fmla="*/ 141050 h 506810"/>
              <a:gd name="connsiteX27" fmla="*/ 716280 w 1112520"/>
              <a:gd name="connsiteY27" fmla="*/ 133430 h 506810"/>
              <a:gd name="connsiteX28" fmla="*/ 681990 w 1112520"/>
              <a:gd name="connsiteY28" fmla="*/ 144860 h 506810"/>
              <a:gd name="connsiteX29" fmla="*/ 666750 w 1112520"/>
              <a:gd name="connsiteY29" fmla="*/ 118190 h 506810"/>
              <a:gd name="connsiteX30" fmla="*/ 575310 w 1112520"/>
              <a:gd name="connsiteY30" fmla="*/ 125810 h 506810"/>
              <a:gd name="connsiteX31" fmla="*/ 434340 w 1112520"/>
              <a:gd name="connsiteY31" fmla="*/ 118190 h 506810"/>
              <a:gd name="connsiteX32" fmla="*/ 415290 w 1112520"/>
              <a:gd name="connsiteY32" fmla="*/ 102950 h 506810"/>
              <a:gd name="connsiteX33" fmla="*/ 369570 w 1112520"/>
              <a:gd name="connsiteY33" fmla="*/ 95330 h 506810"/>
              <a:gd name="connsiteX34" fmla="*/ 316230 w 1112520"/>
              <a:gd name="connsiteY34" fmla="*/ 87710 h 506810"/>
              <a:gd name="connsiteX35" fmla="*/ 304800 w 1112520"/>
              <a:gd name="connsiteY35" fmla="*/ 83900 h 506810"/>
              <a:gd name="connsiteX36" fmla="*/ 281940 w 1112520"/>
              <a:gd name="connsiteY36" fmla="*/ 80090 h 506810"/>
              <a:gd name="connsiteX37" fmla="*/ 243840 w 1112520"/>
              <a:gd name="connsiteY37" fmla="*/ 61040 h 506810"/>
              <a:gd name="connsiteX38" fmla="*/ 209550 w 1112520"/>
              <a:gd name="connsiteY38" fmla="*/ 49610 h 506810"/>
              <a:gd name="connsiteX39" fmla="*/ 152400 w 1112520"/>
              <a:gd name="connsiteY39" fmla="*/ 41990 h 506810"/>
              <a:gd name="connsiteX40" fmla="*/ 148590 w 1112520"/>
              <a:gd name="connsiteY40" fmla="*/ 22940 h 506810"/>
              <a:gd name="connsiteX41" fmla="*/ 87630 w 1112520"/>
              <a:gd name="connsiteY41" fmla="*/ 19130 h 506810"/>
              <a:gd name="connsiteX42" fmla="*/ 60960 w 1112520"/>
              <a:gd name="connsiteY42" fmla="*/ 7700 h 506810"/>
              <a:gd name="connsiteX43" fmla="*/ 49530 w 1112520"/>
              <a:gd name="connsiteY43" fmla="*/ 80 h 506810"/>
              <a:gd name="connsiteX44" fmla="*/ 0 w 1112520"/>
              <a:gd name="connsiteY44" fmla="*/ 3890 h 50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2520" h="506810">
                <a:moveTo>
                  <a:pt x="1112520" y="506810"/>
                </a:moveTo>
                <a:lnTo>
                  <a:pt x="1112520" y="506810"/>
                </a:lnTo>
                <a:cubicBezTo>
                  <a:pt x="1102360" y="499190"/>
                  <a:pt x="1091480" y="492446"/>
                  <a:pt x="1082040" y="483950"/>
                </a:cubicBezTo>
                <a:cubicBezTo>
                  <a:pt x="1061765" y="465703"/>
                  <a:pt x="1087909" y="477016"/>
                  <a:pt x="1062990" y="468710"/>
                </a:cubicBezTo>
                <a:cubicBezTo>
                  <a:pt x="1060450" y="464900"/>
                  <a:pt x="1058608" y="460518"/>
                  <a:pt x="1055370" y="457280"/>
                </a:cubicBezTo>
                <a:cubicBezTo>
                  <a:pt x="1047984" y="449894"/>
                  <a:pt x="1041806" y="448949"/>
                  <a:pt x="1032510" y="445850"/>
                </a:cubicBezTo>
                <a:cubicBezTo>
                  <a:pt x="1033780" y="409020"/>
                  <a:pt x="1034021" y="372140"/>
                  <a:pt x="1036320" y="335360"/>
                </a:cubicBezTo>
                <a:cubicBezTo>
                  <a:pt x="1036571" y="331352"/>
                  <a:pt x="1038334" y="327522"/>
                  <a:pt x="1040130" y="323930"/>
                </a:cubicBezTo>
                <a:cubicBezTo>
                  <a:pt x="1042178" y="319834"/>
                  <a:pt x="1045210" y="316310"/>
                  <a:pt x="1047750" y="312500"/>
                </a:cubicBezTo>
                <a:cubicBezTo>
                  <a:pt x="1049020" y="307420"/>
                  <a:pt x="1049497" y="302073"/>
                  <a:pt x="1051560" y="297260"/>
                </a:cubicBezTo>
                <a:cubicBezTo>
                  <a:pt x="1053364" y="293051"/>
                  <a:pt x="1057572" y="290117"/>
                  <a:pt x="1059180" y="285830"/>
                </a:cubicBezTo>
                <a:cubicBezTo>
                  <a:pt x="1061454" y="279767"/>
                  <a:pt x="1061720" y="273130"/>
                  <a:pt x="1062990" y="266780"/>
                </a:cubicBezTo>
                <a:cubicBezTo>
                  <a:pt x="1060450" y="257890"/>
                  <a:pt x="1058027" y="248966"/>
                  <a:pt x="1055370" y="240110"/>
                </a:cubicBezTo>
                <a:cubicBezTo>
                  <a:pt x="1054216" y="236263"/>
                  <a:pt x="1054400" y="231520"/>
                  <a:pt x="1051560" y="228680"/>
                </a:cubicBezTo>
                <a:cubicBezTo>
                  <a:pt x="1048720" y="225840"/>
                  <a:pt x="1043940" y="226140"/>
                  <a:pt x="1040130" y="224870"/>
                </a:cubicBezTo>
                <a:cubicBezTo>
                  <a:pt x="1035974" y="218635"/>
                  <a:pt x="1030316" y="206975"/>
                  <a:pt x="1021080" y="205820"/>
                </a:cubicBezTo>
                <a:cubicBezTo>
                  <a:pt x="1010170" y="204456"/>
                  <a:pt x="1000683" y="211279"/>
                  <a:pt x="990600" y="213440"/>
                </a:cubicBezTo>
                <a:cubicBezTo>
                  <a:pt x="900755" y="232693"/>
                  <a:pt x="978243" y="213672"/>
                  <a:pt x="933450" y="224870"/>
                </a:cubicBezTo>
                <a:cubicBezTo>
                  <a:pt x="929640" y="222330"/>
                  <a:pt x="924881" y="220826"/>
                  <a:pt x="922020" y="217250"/>
                </a:cubicBezTo>
                <a:cubicBezTo>
                  <a:pt x="913327" y="206383"/>
                  <a:pt x="924355" y="203567"/>
                  <a:pt x="910590" y="194390"/>
                </a:cubicBezTo>
                <a:cubicBezTo>
                  <a:pt x="906233" y="191485"/>
                  <a:pt x="900430" y="191850"/>
                  <a:pt x="895350" y="190580"/>
                </a:cubicBezTo>
                <a:cubicBezTo>
                  <a:pt x="872490" y="193120"/>
                  <a:pt x="849540" y="194947"/>
                  <a:pt x="826770" y="198200"/>
                </a:cubicBezTo>
                <a:cubicBezTo>
                  <a:pt x="822794" y="198768"/>
                  <a:pt x="819301" y="202670"/>
                  <a:pt x="815340" y="202010"/>
                </a:cubicBezTo>
                <a:cubicBezTo>
                  <a:pt x="803456" y="200029"/>
                  <a:pt x="781050" y="190580"/>
                  <a:pt x="781050" y="190580"/>
                </a:cubicBezTo>
                <a:cubicBezTo>
                  <a:pt x="759212" y="157823"/>
                  <a:pt x="788290" y="196372"/>
                  <a:pt x="762000" y="175340"/>
                </a:cubicBezTo>
                <a:cubicBezTo>
                  <a:pt x="744157" y="161065"/>
                  <a:pt x="762841" y="167818"/>
                  <a:pt x="750570" y="152480"/>
                </a:cubicBezTo>
                <a:cubicBezTo>
                  <a:pt x="743291" y="143381"/>
                  <a:pt x="736913" y="145651"/>
                  <a:pt x="727710" y="141050"/>
                </a:cubicBezTo>
                <a:cubicBezTo>
                  <a:pt x="723614" y="139002"/>
                  <a:pt x="720090" y="135970"/>
                  <a:pt x="716280" y="133430"/>
                </a:cubicBezTo>
                <a:cubicBezTo>
                  <a:pt x="690078" y="150898"/>
                  <a:pt x="702108" y="151566"/>
                  <a:pt x="681990" y="144860"/>
                </a:cubicBezTo>
                <a:cubicBezTo>
                  <a:pt x="679738" y="138104"/>
                  <a:pt x="674951" y="119728"/>
                  <a:pt x="666750" y="118190"/>
                </a:cubicBezTo>
                <a:cubicBezTo>
                  <a:pt x="663559" y="117592"/>
                  <a:pt x="582607" y="125147"/>
                  <a:pt x="575310" y="125810"/>
                </a:cubicBezTo>
                <a:cubicBezTo>
                  <a:pt x="528320" y="123270"/>
                  <a:pt x="481267" y="121710"/>
                  <a:pt x="434340" y="118190"/>
                </a:cubicBezTo>
                <a:cubicBezTo>
                  <a:pt x="398023" y="115466"/>
                  <a:pt x="448560" y="114832"/>
                  <a:pt x="415290" y="102950"/>
                </a:cubicBezTo>
                <a:cubicBezTo>
                  <a:pt x="400740" y="97754"/>
                  <a:pt x="384810" y="97870"/>
                  <a:pt x="369570" y="95330"/>
                </a:cubicBezTo>
                <a:cubicBezTo>
                  <a:pt x="346570" y="72330"/>
                  <a:pt x="367804" y="87710"/>
                  <a:pt x="316230" y="87710"/>
                </a:cubicBezTo>
                <a:cubicBezTo>
                  <a:pt x="312214" y="87710"/>
                  <a:pt x="308720" y="84771"/>
                  <a:pt x="304800" y="83900"/>
                </a:cubicBezTo>
                <a:cubicBezTo>
                  <a:pt x="297259" y="82224"/>
                  <a:pt x="289560" y="81360"/>
                  <a:pt x="281940" y="80090"/>
                </a:cubicBezTo>
                <a:cubicBezTo>
                  <a:pt x="267952" y="59108"/>
                  <a:pt x="280040" y="71687"/>
                  <a:pt x="243840" y="61040"/>
                </a:cubicBezTo>
                <a:cubicBezTo>
                  <a:pt x="232281" y="57640"/>
                  <a:pt x="209550" y="49610"/>
                  <a:pt x="209550" y="49610"/>
                </a:cubicBezTo>
                <a:cubicBezTo>
                  <a:pt x="181296" y="51783"/>
                  <a:pt x="162059" y="67747"/>
                  <a:pt x="152400" y="41990"/>
                </a:cubicBezTo>
                <a:cubicBezTo>
                  <a:pt x="150126" y="35927"/>
                  <a:pt x="154697" y="25095"/>
                  <a:pt x="148590" y="22940"/>
                </a:cubicBezTo>
                <a:cubicBezTo>
                  <a:pt x="129391" y="16164"/>
                  <a:pt x="107950" y="20400"/>
                  <a:pt x="87630" y="19130"/>
                </a:cubicBezTo>
                <a:cubicBezTo>
                  <a:pt x="58934" y="0"/>
                  <a:pt x="95404" y="22462"/>
                  <a:pt x="60960" y="7700"/>
                </a:cubicBezTo>
                <a:cubicBezTo>
                  <a:pt x="56751" y="5896"/>
                  <a:pt x="53340" y="2620"/>
                  <a:pt x="49530" y="80"/>
                </a:cubicBezTo>
                <a:cubicBezTo>
                  <a:pt x="12749" y="4678"/>
                  <a:pt x="29289" y="3890"/>
                  <a:pt x="0" y="389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469654" y="1095857"/>
            <a:ext cx="1746966" cy="747175"/>
          </a:xfrm>
          <a:custGeom>
            <a:avLst/>
            <a:gdLst>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43785 w 1739851"/>
              <a:gd name="connsiteY88" fmla="*/ 106739 h 747175"/>
              <a:gd name="connsiteX89" fmla="*/ 1679365 w 1739851"/>
              <a:gd name="connsiteY89" fmla="*/ 113855 h 747175"/>
              <a:gd name="connsiteX90" fmla="*/ 1690039 w 1739851"/>
              <a:gd name="connsiteY90" fmla="*/ 120971 h 747175"/>
              <a:gd name="connsiteX91" fmla="*/ 1700713 w 1739851"/>
              <a:gd name="connsiteY91" fmla="*/ 131645 h 747175"/>
              <a:gd name="connsiteX92" fmla="*/ 1714945 w 1739851"/>
              <a:gd name="connsiteY92" fmla="*/ 138761 h 747175"/>
              <a:gd name="connsiteX93" fmla="*/ 1725619 w 1739851"/>
              <a:gd name="connsiteY93" fmla="*/ 149435 h 747175"/>
              <a:gd name="connsiteX94" fmla="*/ 1739851 w 1739851"/>
              <a:gd name="connsiteY94"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690039 w 1739851"/>
              <a:gd name="connsiteY89" fmla="*/ 120971 h 747175"/>
              <a:gd name="connsiteX90" fmla="*/ 1700713 w 1739851"/>
              <a:gd name="connsiteY90" fmla="*/ 131645 h 747175"/>
              <a:gd name="connsiteX91" fmla="*/ 1714945 w 1739851"/>
              <a:gd name="connsiteY91" fmla="*/ 138761 h 747175"/>
              <a:gd name="connsiteX92" fmla="*/ 1725619 w 1739851"/>
              <a:gd name="connsiteY92" fmla="*/ 149435 h 747175"/>
              <a:gd name="connsiteX93" fmla="*/ 1739851 w 1739851"/>
              <a:gd name="connsiteY93"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25619 w 1739851"/>
              <a:gd name="connsiteY91" fmla="*/ 149435 h 747175"/>
              <a:gd name="connsiteX92" fmla="*/ 1739851 w 1739851"/>
              <a:gd name="connsiteY92"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39851 w 1739851"/>
              <a:gd name="connsiteY91"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39851 w 1739851"/>
              <a:gd name="connsiteY90"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39851 w 1739851"/>
              <a:gd name="connsiteY89"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739851 w 1739851"/>
              <a:gd name="connsiteY88" fmla="*/ 152993 h 747175"/>
              <a:gd name="connsiteX0" fmla="*/ 0 w 1746966"/>
              <a:gd name="connsiteY0" fmla="*/ 747175 h 747175"/>
              <a:gd name="connsiteX1" fmla="*/ 0 w 1746966"/>
              <a:gd name="connsiteY1" fmla="*/ 747175 h 747175"/>
              <a:gd name="connsiteX2" fmla="*/ 42696 w 1746966"/>
              <a:gd name="connsiteY2" fmla="*/ 725827 h 747175"/>
              <a:gd name="connsiteX3" fmla="*/ 60486 w 1746966"/>
              <a:gd name="connsiteY3" fmla="*/ 722269 h 747175"/>
              <a:gd name="connsiteX4" fmla="*/ 71159 w 1746966"/>
              <a:gd name="connsiteY4" fmla="*/ 715153 h 747175"/>
              <a:gd name="connsiteX5" fmla="*/ 103181 w 1746966"/>
              <a:gd name="connsiteY5" fmla="*/ 704479 h 747175"/>
              <a:gd name="connsiteX6" fmla="*/ 113855 w 1746966"/>
              <a:gd name="connsiteY6" fmla="*/ 700921 h 747175"/>
              <a:gd name="connsiteX7" fmla="*/ 124529 w 1746966"/>
              <a:gd name="connsiteY7" fmla="*/ 693805 h 747175"/>
              <a:gd name="connsiteX8" fmla="*/ 131645 w 1746966"/>
              <a:gd name="connsiteY8" fmla="*/ 683131 h 747175"/>
              <a:gd name="connsiteX9" fmla="*/ 156551 w 1746966"/>
              <a:gd name="connsiteY9" fmla="*/ 676015 h 747175"/>
              <a:gd name="connsiteX10" fmla="*/ 170783 w 1746966"/>
              <a:gd name="connsiteY10" fmla="*/ 668899 h 747175"/>
              <a:gd name="connsiteX11" fmla="*/ 185015 w 1746966"/>
              <a:gd name="connsiteY11" fmla="*/ 665341 h 747175"/>
              <a:gd name="connsiteX12" fmla="*/ 316660 w 1746966"/>
              <a:gd name="connsiteY12" fmla="*/ 654668 h 747175"/>
              <a:gd name="connsiteX13" fmla="*/ 362914 w 1746966"/>
              <a:gd name="connsiteY13" fmla="*/ 636878 h 747175"/>
              <a:gd name="connsiteX14" fmla="*/ 409167 w 1746966"/>
              <a:gd name="connsiteY14" fmla="*/ 636878 h 747175"/>
              <a:gd name="connsiteX15" fmla="*/ 419841 w 1746966"/>
              <a:gd name="connsiteY15" fmla="*/ 633320 h 747175"/>
              <a:gd name="connsiteX16" fmla="*/ 441189 w 1746966"/>
              <a:gd name="connsiteY16" fmla="*/ 619088 h 747175"/>
              <a:gd name="connsiteX17" fmla="*/ 444747 w 1746966"/>
              <a:gd name="connsiteY17" fmla="*/ 608414 h 747175"/>
              <a:gd name="connsiteX18" fmla="*/ 462537 w 1746966"/>
              <a:gd name="connsiteY18" fmla="*/ 601298 h 747175"/>
              <a:gd name="connsiteX19" fmla="*/ 473211 w 1746966"/>
              <a:gd name="connsiteY19" fmla="*/ 597740 h 747175"/>
              <a:gd name="connsiteX20" fmla="*/ 498117 w 1746966"/>
              <a:gd name="connsiteY20" fmla="*/ 587066 h 747175"/>
              <a:gd name="connsiteX21" fmla="*/ 508791 w 1746966"/>
              <a:gd name="connsiteY21" fmla="*/ 565718 h 747175"/>
              <a:gd name="connsiteX22" fmla="*/ 512349 w 1746966"/>
              <a:gd name="connsiteY22" fmla="*/ 555044 h 747175"/>
              <a:gd name="connsiteX23" fmla="*/ 519465 w 1746966"/>
              <a:gd name="connsiteY23" fmla="*/ 540812 h 747175"/>
              <a:gd name="connsiteX24" fmla="*/ 530138 w 1746966"/>
              <a:gd name="connsiteY24" fmla="*/ 519464 h 747175"/>
              <a:gd name="connsiteX25" fmla="*/ 533696 w 1746966"/>
              <a:gd name="connsiteY25" fmla="*/ 451863 h 747175"/>
              <a:gd name="connsiteX26" fmla="*/ 540812 w 1746966"/>
              <a:gd name="connsiteY26" fmla="*/ 430515 h 747175"/>
              <a:gd name="connsiteX27" fmla="*/ 551486 w 1746966"/>
              <a:gd name="connsiteY27" fmla="*/ 394935 h 747175"/>
              <a:gd name="connsiteX28" fmla="*/ 558602 w 1746966"/>
              <a:gd name="connsiteY28" fmla="*/ 348682 h 747175"/>
              <a:gd name="connsiteX29" fmla="*/ 565718 w 1746966"/>
              <a:gd name="connsiteY29" fmla="*/ 338008 h 747175"/>
              <a:gd name="connsiteX30" fmla="*/ 576392 w 1746966"/>
              <a:gd name="connsiteY30" fmla="*/ 316660 h 747175"/>
              <a:gd name="connsiteX31" fmla="*/ 587066 w 1746966"/>
              <a:gd name="connsiteY31" fmla="*/ 313102 h 747175"/>
              <a:gd name="connsiteX32" fmla="*/ 597740 w 1746966"/>
              <a:gd name="connsiteY32" fmla="*/ 305986 h 747175"/>
              <a:gd name="connsiteX33" fmla="*/ 608414 w 1746966"/>
              <a:gd name="connsiteY33" fmla="*/ 302428 h 747175"/>
              <a:gd name="connsiteX34" fmla="*/ 622646 w 1746966"/>
              <a:gd name="connsiteY34" fmla="*/ 295312 h 747175"/>
              <a:gd name="connsiteX35" fmla="*/ 633320 w 1746966"/>
              <a:gd name="connsiteY35" fmla="*/ 273964 h 747175"/>
              <a:gd name="connsiteX36" fmla="*/ 636878 w 1746966"/>
              <a:gd name="connsiteY36" fmla="*/ 263290 h 747175"/>
              <a:gd name="connsiteX37" fmla="*/ 647552 w 1746966"/>
              <a:gd name="connsiteY37" fmla="*/ 259732 h 747175"/>
              <a:gd name="connsiteX38" fmla="*/ 654668 w 1746966"/>
              <a:gd name="connsiteY38" fmla="*/ 249058 h 747175"/>
              <a:gd name="connsiteX39" fmla="*/ 665342 w 1746966"/>
              <a:gd name="connsiteY39" fmla="*/ 245500 h 747175"/>
              <a:gd name="connsiteX40" fmla="*/ 690247 w 1746966"/>
              <a:gd name="connsiteY40" fmla="*/ 238384 h 747175"/>
              <a:gd name="connsiteX41" fmla="*/ 761407 w 1746966"/>
              <a:gd name="connsiteY41" fmla="*/ 245500 h 747175"/>
              <a:gd name="connsiteX42" fmla="*/ 782755 w 1746966"/>
              <a:gd name="connsiteY42" fmla="*/ 238384 h 747175"/>
              <a:gd name="connsiteX43" fmla="*/ 796987 w 1746966"/>
              <a:gd name="connsiteY43" fmla="*/ 234826 h 747175"/>
              <a:gd name="connsiteX44" fmla="*/ 807661 w 1746966"/>
              <a:gd name="connsiteY44" fmla="*/ 224152 h 747175"/>
              <a:gd name="connsiteX45" fmla="*/ 818335 w 1746966"/>
              <a:gd name="connsiteY45" fmla="*/ 217036 h 747175"/>
              <a:gd name="connsiteX46" fmla="*/ 836124 w 1746966"/>
              <a:gd name="connsiteY46" fmla="*/ 202804 h 747175"/>
              <a:gd name="connsiteX47" fmla="*/ 850356 w 1746966"/>
              <a:gd name="connsiteY47" fmla="*/ 181457 h 747175"/>
              <a:gd name="connsiteX48" fmla="*/ 853914 w 1746966"/>
              <a:gd name="connsiteY48" fmla="*/ 170783 h 747175"/>
              <a:gd name="connsiteX49" fmla="*/ 864588 w 1746966"/>
              <a:gd name="connsiteY49" fmla="*/ 160109 h 747175"/>
              <a:gd name="connsiteX50" fmla="*/ 882378 w 1746966"/>
              <a:gd name="connsiteY50" fmla="*/ 145877 h 747175"/>
              <a:gd name="connsiteX51" fmla="*/ 885936 w 1746966"/>
              <a:gd name="connsiteY51" fmla="*/ 135203 h 747175"/>
              <a:gd name="connsiteX52" fmla="*/ 893052 w 1746966"/>
              <a:gd name="connsiteY52" fmla="*/ 124529 h 747175"/>
              <a:gd name="connsiteX53" fmla="*/ 903726 w 1746966"/>
              <a:gd name="connsiteY53" fmla="*/ 88949 h 747175"/>
              <a:gd name="connsiteX54" fmla="*/ 914400 w 1746966"/>
              <a:gd name="connsiteY54" fmla="*/ 46254 h 747175"/>
              <a:gd name="connsiteX55" fmla="*/ 921516 w 1746966"/>
              <a:gd name="connsiteY55" fmla="*/ 10674 h 747175"/>
              <a:gd name="connsiteX56" fmla="*/ 928632 w 1746966"/>
              <a:gd name="connsiteY56" fmla="*/ 0 h 747175"/>
              <a:gd name="connsiteX57" fmla="*/ 953538 w 1746966"/>
              <a:gd name="connsiteY57" fmla="*/ 3558 h 747175"/>
              <a:gd name="connsiteX58" fmla="*/ 964212 w 1746966"/>
              <a:gd name="connsiteY58" fmla="*/ 7116 h 747175"/>
              <a:gd name="connsiteX59" fmla="*/ 978443 w 1746966"/>
              <a:gd name="connsiteY59" fmla="*/ 28464 h 747175"/>
              <a:gd name="connsiteX60" fmla="*/ 989117 w 1746966"/>
              <a:gd name="connsiteY60" fmla="*/ 39138 h 747175"/>
              <a:gd name="connsiteX61" fmla="*/ 999791 w 1746966"/>
              <a:gd name="connsiteY61" fmla="*/ 42696 h 747175"/>
              <a:gd name="connsiteX62" fmla="*/ 1028255 w 1746966"/>
              <a:gd name="connsiteY62" fmla="*/ 53369 h 747175"/>
              <a:gd name="connsiteX63" fmla="*/ 1042487 w 1746966"/>
              <a:gd name="connsiteY63" fmla="*/ 60485 h 747175"/>
              <a:gd name="connsiteX64" fmla="*/ 1046045 w 1746966"/>
              <a:gd name="connsiteY64" fmla="*/ 71159 h 747175"/>
              <a:gd name="connsiteX65" fmla="*/ 1056719 w 1746966"/>
              <a:gd name="connsiteY65" fmla="*/ 74717 h 747175"/>
              <a:gd name="connsiteX66" fmla="*/ 1067393 w 1746966"/>
              <a:gd name="connsiteY66" fmla="*/ 81833 h 747175"/>
              <a:gd name="connsiteX67" fmla="*/ 1085183 w 1746966"/>
              <a:gd name="connsiteY67" fmla="*/ 99623 h 747175"/>
              <a:gd name="connsiteX68" fmla="*/ 1088741 w 1746966"/>
              <a:gd name="connsiteY68" fmla="*/ 110297 h 747175"/>
              <a:gd name="connsiteX69" fmla="*/ 1167016 w 1746966"/>
              <a:gd name="connsiteY69" fmla="*/ 117413 h 747175"/>
              <a:gd name="connsiteX70" fmla="*/ 1188364 w 1746966"/>
              <a:gd name="connsiteY70" fmla="*/ 120971 h 747175"/>
              <a:gd name="connsiteX71" fmla="*/ 1206154 w 1746966"/>
              <a:gd name="connsiteY71" fmla="*/ 128087 h 747175"/>
              <a:gd name="connsiteX72" fmla="*/ 1220386 w 1746966"/>
              <a:gd name="connsiteY72" fmla="*/ 131645 h 747175"/>
              <a:gd name="connsiteX73" fmla="*/ 1231060 w 1746966"/>
              <a:gd name="connsiteY73" fmla="*/ 142319 h 747175"/>
              <a:gd name="connsiteX74" fmla="*/ 1344915 w 1746966"/>
              <a:gd name="connsiteY74" fmla="*/ 135203 h 747175"/>
              <a:gd name="connsiteX75" fmla="*/ 1376937 w 1746966"/>
              <a:gd name="connsiteY75" fmla="*/ 131645 h 747175"/>
              <a:gd name="connsiteX76" fmla="*/ 1387611 w 1746966"/>
              <a:gd name="connsiteY76" fmla="*/ 124529 h 747175"/>
              <a:gd name="connsiteX77" fmla="*/ 1426749 w 1746966"/>
              <a:gd name="connsiteY77" fmla="*/ 120971 h 747175"/>
              <a:gd name="connsiteX78" fmla="*/ 1465886 w 1746966"/>
              <a:gd name="connsiteY78" fmla="*/ 113855 h 747175"/>
              <a:gd name="connsiteX79" fmla="*/ 1480118 w 1746966"/>
              <a:gd name="connsiteY79" fmla="*/ 110297 h 747175"/>
              <a:gd name="connsiteX80" fmla="*/ 1501466 w 1746966"/>
              <a:gd name="connsiteY80" fmla="*/ 99623 h 747175"/>
              <a:gd name="connsiteX81" fmla="*/ 1505024 w 1746966"/>
              <a:gd name="connsiteY81" fmla="*/ 88949 h 747175"/>
              <a:gd name="connsiteX82" fmla="*/ 1515698 w 1746966"/>
              <a:gd name="connsiteY82" fmla="*/ 85391 h 747175"/>
              <a:gd name="connsiteX83" fmla="*/ 1526372 w 1746966"/>
              <a:gd name="connsiteY83" fmla="*/ 78275 h 747175"/>
              <a:gd name="connsiteX84" fmla="*/ 1572626 w 1746966"/>
              <a:gd name="connsiteY84" fmla="*/ 85391 h 747175"/>
              <a:gd name="connsiteX85" fmla="*/ 1604647 w 1746966"/>
              <a:gd name="connsiteY85" fmla="*/ 92507 h 747175"/>
              <a:gd name="connsiteX86" fmla="*/ 1622437 w 1746966"/>
              <a:gd name="connsiteY86" fmla="*/ 96065 h 747175"/>
              <a:gd name="connsiteX87" fmla="*/ 1633111 w 1746966"/>
              <a:gd name="connsiteY87" fmla="*/ 103181 h 747175"/>
              <a:gd name="connsiteX88" fmla="*/ 1746966 w 1746966"/>
              <a:gd name="connsiteY88" fmla="*/ 106739 h 74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746966" h="747175">
                <a:moveTo>
                  <a:pt x="0" y="747175"/>
                </a:moveTo>
                <a:lnTo>
                  <a:pt x="0" y="747175"/>
                </a:lnTo>
                <a:cubicBezTo>
                  <a:pt x="14232" y="740059"/>
                  <a:pt x="27983" y="731885"/>
                  <a:pt x="42696" y="725827"/>
                </a:cubicBezTo>
                <a:cubicBezTo>
                  <a:pt x="48288" y="723524"/>
                  <a:pt x="54824" y="724392"/>
                  <a:pt x="60486" y="722269"/>
                </a:cubicBezTo>
                <a:cubicBezTo>
                  <a:pt x="64490" y="720768"/>
                  <a:pt x="67212" y="716798"/>
                  <a:pt x="71159" y="715153"/>
                </a:cubicBezTo>
                <a:cubicBezTo>
                  <a:pt x="81545" y="710825"/>
                  <a:pt x="92507" y="708037"/>
                  <a:pt x="103181" y="704479"/>
                </a:cubicBezTo>
                <a:cubicBezTo>
                  <a:pt x="106739" y="703293"/>
                  <a:pt x="110734" y="703001"/>
                  <a:pt x="113855" y="700921"/>
                </a:cubicBezTo>
                <a:lnTo>
                  <a:pt x="124529" y="693805"/>
                </a:lnTo>
                <a:cubicBezTo>
                  <a:pt x="126901" y="690247"/>
                  <a:pt x="128306" y="685802"/>
                  <a:pt x="131645" y="683131"/>
                </a:cubicBezTo>
                <a:cubicBezTo>
                  <a:pt x="134175" y="681107"/>
                  <a:pt x="155348" y="676466"/>
                  <a:pt x="156551" y="676015"/>
                </a:cubicBezTo>
                <a:cubicBezTo>
                  <a:pt x="161517" y="674153"/>
                  <a:pt x="165817" y="670761"/>
                  <a:pt x="170783" y="668899"/>
                </a:cubicBezTo>
                <a:cubicBezTo>
                  <a:pt x="175362" y="667182"/>
                  <a:pt x="180209" y="666242"/>
                  <a:pt x="185015" y="665341"/>
                </a:cubicBezTo>
                <a:cubicBezTo>
                  <a:pt x="246817" y="653753"/>
                  <a:pt x="234196" y="657966"/>
                  <a:pt x="316660" y="654668"/>
                </a:cubicBezTo>
                <a:cubicBezTo>
                  <a:pt x="353714" y="642317"/>
                  <a:pt x="338618" y="649026"/>
                  <a:pt x="362914" y="636878"/>
                </a:cubicBezTo>
                <a:cubicBezTo>
                  <a:pt x="388237" y="641099"/>
                  <a:pt x="382114" y="642289"/>
                  <a:pt x="409167" y="636878"/>
                </a:cubicBezTo>
                <a:cubicBezTo>
                  <a:pt x="412845" y="636142"/>
                  <a:pt x="416563" y="635141"/>
                  <a:pt x="419841" y="633320"/>
                </a:cubicBezTo>
                <a:cubicBezTo>
                  <a:pt x="427317" y="629167"/>
                  <a:pt x="441189" y="619088"/>
                  <a:pt x="441189" y="619088"/>
                </a:cubicBezTo>
                <a:cubicBezTo>
                  <a:pt x="442375" y="615530"/>
                  <a:pt x="441866" y="610815"/>
                  <a:pt x="444747" y="608414"/>
                </a:cubicBezTo>
                <a:cubicBezTo>
                  <a:pt x="449653" y="604325"/>
                  <a:pt x="456557" y="603541"/>
                  <a:pt x="462537" y="601298"/>
                </a:cubicBezTo>
                <a:cubicBezTo>
                  <a:pt x="466049" y="599981"/>
                  <a:pt x="469764" y="599217"/>
                  <a:pt x="473211" y="597740"/>
                </a:cubicBezTo>
                <a:cubicBezTo>
                  <a:pt x="503987" y="584550"/>
                  <a:pt x="473085" y="595410"/>
                  <a:pt x="498117" y="587066"/>
                </a:cubicBezTo>
                <a:cubicBezTo>
                  <a:pt x="507060" y="560237"/>
                  <a:pt x="494996" y="593307"/>
                  <a:pt x="508791" y="565718"/>
                </a:cubicBezTo>
                <a:cubicBezTo>
                  <a:pt x="510468" y="562363"/>
                  <a:pt x="510872" y="558491"/>
                  <a:pt x="512349" y="555044"/>
                </a:cubicBezTo>
                <a:cubicBezTo>
                  <a:pt x="514438" y="550169"/>
                  <a:pt x="517376" y="545687"/>
                  <a:pt x="519465" y="540812"/>
                </a:cubicBezTo>
                <a:cubicBezTo>
                  <a:pt x="528304" y="520186"/>
                  <a:pt x="516461" y="539980"/>
                  <a:pt x="530138" y="519464"/>
                </a:cubicBezTo>
                <a:cubicBezTo>
                  <a:pt x="531324" y="496930"/>
                  <a:pt x="531007" y="474267"/>
                  <a:pt x="533696" y="451863"/>
                </a:cubicBezTo>
                <a:cubicBezTo>
                  <a:pt x="534590" y="444416"/>
                  <a:pt x="539125" y="437824"/>
                  <a:pt x="540812" y="430515"/>
                </a:cubicBezTo>
                <a:cubicBezTo>
                  <a:pt x="548893" y="395499"/>
                  <a:pt x="537720" y="415583"/>
                  <a:pt x="551486" y="394935"/>
                </a:cubicBezTo>
                <a:cubicBezTo>
                  <a:pt x="552507" y="384729"/>
                  <a:pt x="552190" y="361505"/>
                  <a:pt x="558602" y="348682"/>
                </a:cubicBezTo>
                <a:cubicBezTo>
                  <a:pt x="560514" y="344857"/>
                  <a:pt x="563806" y="341833"/>
                  <a:pt x="565718" y="338008"/>
                </a:cubicBezTo>
                <a:cubicBezTo>
                  <a:pt x="570015" y="329414"/>
                  <a:pt x="567895" y="323458"/>
                  <a:pt x="576392" y="316660"/>
                </a:cubicBezTo>
                <a:cubicBezTo>
                  <a:pt x="579321" y="314317"/>
                  <a:pt x="583711" y="314779"/>
                  <a:pt x="587066" y="313102"/>
                </a:cubicBezTo>
                <a:cubicBezTo>
                  <a:pt x="590891" y="311190"/>
                  <a:pt x="593915" y="307898"/>
                  <a:pt x="597740" y="305986"/>
                </a:cubicBezTo>
                <a:cubicBezTo>
                  <a:pt x="601095" y="304309"/>
                  <a:pt x="604967" y="303905"/>
                  <a:pt x="608414" y="302428"/>
                </a:cubicBezTo>
                <a:cubicBezTo>
                  <a:pt x="613289" y="300339"/>
                  <a:pt x="617902" y="297684"/>
                  <a:pt x="622646" y="295312"/>
                </a:cubicBezTo>
                <a:cubicBezTo>
                  <a:pt x="631589" y="268483"/>
                  <a:pt x="619525" y="301553"/>
                  <a:pt x="633320" y="273964"/>
                </a:cubicBezTo>
                <a:cubicBezTo>
                  <a:pt x="634997" y="270609"/>
                  <a:pt x="634226" y="265942"/>
                  <a:pt x="636878" y="263290"/>
                </a:cubicBezTo>
                <a:cubicBezTo>
                  <a:pt x="639530" y="260638"/>
                  <a:pt x="643994" y="260918"/>
                  <a:pt x="647552" y="259732"/>
                </a:cubicBezTo>
                <a:cubicBezTo>
                  <a:pt x="649924" y="256174"/>
                  <a:pt x="651329" y="251729"/>
                  <a:pt x="654668" y="249058"/>
                </a:cubicBezTo>
                <a:cubicBezTo>
                  <a:pt x="657597" y="246715"/>
                  <a:pt x="661750" y="246578"/>
                  <a:pt x="665342" y="245500"/>
                </a:cubicBezTo>
                <a:cubicBezTo>
                  <a:pt x="673612" y="243019"/>
                  <a:pt x="681945" y="240756"/>
                  <a:pt x="690247" y="238384"/>
                </a:cubicBezTo>
                <a:cubicBezTo>
                  <a:pt x="716843" y="247249"/>
                  <a:pt x="714615" y="247534"/>
                  <a:pt x="761407" y="245500"/>
                </a:cubicBezTo>
                <a:cubicBezTo>
                  <a:pt x="768901" y="245174"/>
                  <a:pt x="775570" y="240539"/>
                  <a:pt x="782755" y="238384"/>
                </a:cubicBezTo>
                <a:cubicBezTo>
                  <a:pt x="787439" y="236979"/>
                  <a:pt x="792243" y="236012"/>
                  <a:pt x="796987" y="234826"/>
                </a:cubicBezTo>
                <a:cubicBezTo>
                  <a:pt x="800545" y="231268"/>
                  <a:pt x="803795" y="227373"/>
                  <a:pt x="807661" y="224152"/>
                </a:cubicBezTo>
                <a:cubicBezTo>
                  <a:pt x="810946" y="221414"/>
                  <a:pt x="815311" y="220060"/>
                  <a:pt x="818335" y="217036"/>
                </a:cubicBezTo>
                <a:cubicBezTo>
                  <a:pt x="834429" y="200942"/>
                  <a:pt x="815345" y="209731"/>
                  <a:pt x="836124" y="202804"/>
                </a:cubicBezTo>
                <a:cubicBezTo>
                  <a:pt x="844584" y="177425"/>
                  <a:pt x="832587" y="208110"/>
                  <a:pt x="850356" y="181457"/>
                </a:cubicBezTo>
                <a:cubicBezTo>
                  <a:pt x="852436" y="178336"/>
                  <a:pt x="851834" y="173904"/>
                  <a:pt x="853914" y="170783"/>
                </a:cubicBezTo>
                <a:cubicBezTo>
                  <a:pt x="856705" y="166596"/>
                  <a:pt x="861367" y="163975"/>
                  <a:pt x="864588" y="160109"/>
                </a:cubicBezTo>
                <a:cubicBezTo>
                  <a:pt x="876968" y="145253"/>
                  <a:pt x="864855" y="151718"/>
                  <a:pt x="882378" y="145877"/>
                </a:cubicBezTo>
                <a:cubicBezTo>
                  <a:pt x="883564" y="142319"/>
                  <a:pt x="884259" y="138558"/>
                  <a:pt x="885936" y="135203"/>
                </a:cubicBezTo>
                <a:cubicBezTo>
                  <a:pt x="887848" y="131378"/>
                  <a:pt x="891823" y="128625"/>
                  <a:pt x="893052" y="124529"/>
                </a:cubicBezTo>
                <a:cubicBezTo>
                  <a:pt x="905540" y="82902"/>
                  <a:pt x="887713" y="112969"/>
                  <a:pt x="903726" y="88949"/>
                </a:cubicBezTo>
                <a:cubicBezTo>
                  <a:pt x="915748" y="16818"/>
                  <a:pt x="897485" y="119552"/>
                  <a:pt x="914400" y="46254"/>
                </a:cubicBezTo>
                <a:cubicBezTo>
                  <a:pt x="917210" y="34078"/>
                  <a:pt x="915878" y="21950"/>
                  <a:pt x="921516" y="10674"/>
                </a:cubicBezTo>
                <a:cubicBezTo>
                  <a:pt x="923428" y="6849"/>
                  <a:pt x="926260" y="3558"/>
                  <a:pt x="928632" y="0"/>
                </a:cubicBezTo>
                <a:cubicBezTo>
                  <a:pt x="936934" y="1186"/>
                  <a:pt x="945315" y="1913"/>
                  <a:pt x="953538" y="3558"/>
                </a:cubicBezTo>
                <a:cubicBezTo>
                  <a:pt x="957216" y="4294"/>
                  <a:pt x="961560" y="4464"/>
                  <a:pt x="964212" y="7116"/>
                </a:cubicBezTo>
                <a:cubicBezTo>
                  <a:pt x="970259" y="13163"/>
                  <a:pt x="972396" y="22417"/>
                  <a:pt x="978443" y="28464"/>
                </a:cubicBezTo>
                <a:cubicBezTo>
                  <a:pt x="982001" y="32022"/>
                  <a:pt x="984930" y="36347"/>
                  <a:pt x="989117" y="39138"/>
                </a:cubicBezTo>
                <a:cubicBezTo>
                  <a:pt x="992238" y="41218"/>
                  <a:pt x="996436" y="41019"/>
                  <a:pt x="999791" y="42696"/>
                </a:cubicBezTo>
                <a:cubicBezTo>
                  <a:pt x="1024221" y="54910"/>
                  <a:pt x="993933" y="46505"/>
                  <a:pt x="1028255" y="53369"/>
                </a:cubicBezTo>
                <a:cubicBezTo>
                  <a:pt x="1032999" y="55741"/>
                  <a:pt x="1038737" y="56735"/>
                  <a:pt x="1042487" y="60485"/>
                </a:cubicBezTo>
                <a:cubicBezTo>
                  <a:pt x="1045139" y="63137"/>
                  <a:pt x="1043393" y="68507"/>
                  <a:pt x="1046045" y="71159"/>
                </a:cubicBezTo>
                <a:cubicBezTo>
                  <a:pt x="1048697" y="73811"/>
                  <a:pt x="1053364" y="73040"/>
                  <a:pt x="1056719" y="74717"/>
                </a:cubicBezTo>
                <a:cubicBezTo>
                  <a:pt x="1060544" y="76629"/>
                  <a:pt x="1063835" y="79461"/>
                  <a:pt x="1067393" y="81833"/>
                </a:cubicBezTo>
                <a:cubicBezTo>
                  <a:pt x="1090994" y="129035"/>
                  <a:pt x="1059007" y="73447"/>
                  <a:pt x="1085183" y="99623"/>
                </a:cubicBezTo>
                <a:cubicBezTo>
                  <a:pt x="1087835" y="102275"/>
                  <a:pt x="1085076" y="109500"/>
                  <a:pt x="1088741" y="110297"/>
                </a:cubicBezTo>
                <a:cubicBezTo>
                  <a:pt x="1114342" y="115863"/>
                  <a:pt x="1140966" y="114622"/>
                  <a:pt x="1167016" y="117413"/>
                </a:cubicBezTo>
                <a:cubicBezTo>
                  <a:pt x="1174189" y="118182"/>
                  <a:pt x="1181248" y="119785"/>
                  <a:pt x="1188364" y="120971"/>
                </a:cubicBezTo>
                <a:cubicBezTo>
                  <a:pt x="1194294" y="123343"/>
                  <a:pt x="1200095" y="126067"/>
                  <a:pt x="1206154" y="128087"/>
                </a:cubicBezTo>
                <a:cubicBezTo>
                  <a:pt x="1210793" y="129633"/>
                  <a:pt x="1216140" y="129219"/>
                  <a:pt x="1220386" y="131645"/>
                </a:cubicBezTo>
                <a:cubicBezTo>
                  <a:pt x="1224755" y="134141"/>
                  <a:pt x="1227502" y="138761"/>
                  <a:pt x="1231060" y="142319"/>
                </a:cubicBezTo>
                <a:lnTo>
                  <a:pt x="1344915" y="135203"/>
                </a:lnTo>
                <a:cubicBezTo>
                  <a:pt x="1355626" y="134419"/>
                  <a:pt x="1366518" y="134250"/>
                  <a:pt x="1376937" y="131645"/>
                </a:cubicBezTo>
                <a:cubicBezTo>
                  <a:pt x="1381086" y="130608"/>
                  <a:pt x="1383430" y="125425"/>
                  <a:pt x="1387611" y="124529"/>
                </a:cubicBezTo>
                <a:cubicBezTo>
                  <a:pt x="1400420" y="121784"/>
                  <a:pt x="1413703" y="122157"/>
                  <a:pt x="1426749" y="120971"/>
                </a:cubicBezTo>
                <a:lnTo>
                  <a:pt x="1465886" y="113855"/>
                </a:lnTo>
                <a:cubicBezTo>
                  <a:pt x="1470681" y="112896"/>
                  <a:pt x="1475623" y="112223"/>
                  <a:pt x="1480118" y="110297"/>
                </a:cubicBezTo>
                <a:cubicBezTo>
                  <a:pt x="1528399" y="89605"/>
                  <a:pt x="1456489" y="114615"/>
                  <a:pt x="1501466" y="99623"/>
                </a:cubicBezTo>
                <a:cubicBezTo>
                  <a:pt x="1502652" y="96065"/>
                  <a:pt x="1502372" y="91601"/>
                  <a:pt x="1505024" y="88949"/>
                </a:cubicBezTo>
                <a:cubicBezTo>
                  <a:pt x="1507676" y="86297"/>
                  <a:pt x="1512343" y="87068"/>
                  <a:pt x="1515698" y="85391"/>
                </a:cubicBezTo>
                <a:cubicBezTo>
                  <a:pt x="1519523" y="83479"/>
                  <a:pt x="1522814" y="80647"/>
                  <a:pt x="1526372" y="78275"/>
                </a:cubicBezTo>
                <a:cubicBezTo>
                  <a:pt x="1538333" y="79984"/>
                  <a:pt x="1560285" y="82923"/>
                  <a:pt x="1572626" y="85391"/>
                </a:cubicBezTo>
                <a:cubicBezTo>
                  <a:pt x="1583348" y="87535"/>
                  <a:pt x="1593956" y="90216"/>
                  <a:pt x="1604647" y="92507"/>
                </a:cubicBezTo>
                <a:cubicBezTo>
                  <a:pt x="1610560" y="93774"/>
                  <a:pt x="1616507" y="94879"/>
                  <a:pt x="1622437" y="96065"/>
                </a:cubicBezTo>
                <a:cubicBezTo>
                  <a:pt x="1625995" y="98437"/>
                  <a:pt x="1629286" y="101269"/>
                  <a:pt x="1633111" y="103181"/>
                </a:cubicBezTo>
                <a:cubicBezTo>
                  <a:pt x="1652680" y="112669"/>
                  <a:pt x="1724728" y="96361"/>
                  <a:pt x="1746966" y="106739"/>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8"/>
          <p:cNvGrpSpPr/>
          <p:nvPr/>
        </p:nvGrpSpPr>
        <p:grpSpPr>
          <a:xfrm>
            <a:off x="0" y="526050"/>
            <a:ext cx="1828800" cy="1554541"/>
            <a:chOff x="0" y="2732537"/>
            <a:chExt cx="1828800" cy="1554541"/>
          </a:xfrm>
        </p:grpSpPr>
        <p:sp>
          <p:nvSpPr>
            <p:cNvPr id="30" name="TextBox 29"/>
            <p:cNvSpPr txBox="1"/>
            <p:nvPr/>
          </p:nvSpPr>
          <p:spPr>
            <a:xfrm>
              <a:off x="0" y="2732537"/>
              <a:ext cx="1828800" cy="1077218"/>
            </a:xfrm>
            <a:prstGeom prst="rect">
              <a:avLst/>
            </a:prstGeom>
            <a:noFill/>
            <a:effectLst>
              <a:outerShdw blurRad="50800" dist="38100" dir="8100000" algn="tr" rotWithShape="0">
                <a:prstClr val="black"/>
              </a:outerShdw>
            </a:effectLst>
          </p:spPr>
          <p:txBody>
            <a:bodyPr wrap="square" rtlCol="0">
              <a:spAutoFit/>
            </a:bodyPr>
            <a:lstStyle/>
            <a:p>
              <a:r>
                <a:rPr lang="en-US" sz="3200" b="1" dirty="0" smtClean="0">
                  <a:solidFill>
                    <a:srgbClr val="FF0000"/>
                  </a:solidFill>
                  <a:effectLst>
                    <a:outerShdw blurRad="38100" dist="38100" dir="2700000" algn="tl">
                      <a:srgbClr val="000000"/>
                    </a:outerShdw>
                  </a:effectLst>
                </a:rPr>
                <a:t>Traveler’s Rest</a:t>
              </a:r>
              <a:endParaRPr lang="en-US" sz="3200" b="1" dirty="0">
                <a:solidFill>
                  <a:srgbClr val="FF0000"/>
                </a:solidFill>
                <a:effectLst>
                  <a:outerShdw blurRad="38100" dist="38100" dir="2700000" algn="tl">
                    <a:srgbClr val="000000"/>
                  </a:outerShdw>
                </a:effectLst>
              </a:endParaRPr>
            </a:p>
          </p:txBody>
        </p:sp>
        <p:sp>
          <p:nvSpPr>
            <p:cNvPr id="31" name="5-Point Star 30"/>
            <p:cNvSpPr/>
            <p:nvPr/>
          </p:nvSpPr>
          <p:spPr>
            <a:xfrm>
              <a:off x="129208" y="3906078"/>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2166609" y="793230"/>
            <a:ext cx="544370" cy="380703"/>
          </a:xfrm>
          <a:custGeom>
            <a:avLst/>
            <a:gdLst>
              <a:gd name="connsiteX0" fmla="*/ 0 w 506732"/>
              <a:gd name="connsiteY0" fmla="*/ 355797 h 355797"/>
              <a:gd name="connsiteX1" fmla="*/ 0 w 506732"/>
              <a:gd name="connsiteY1" fmla="*/ 355797 h 355797"/>
              <a:gd name="connsiteX2" fmla="*/ 24906 w 506732"/>
              <a:gd name="connsiteY2" fmla="*/ 334449 h 355797"/>
              <a:gd name="connsiteX3" fmla="*/ 42695 w 506732"/>
              <a:gd name="connsiteY3" fmla="*/ 316660 h 355797"/>
              <a:gd name="connsiteX4" fmla="*/ 71159 w 506732"/>
              <a:gd name="connsiteY4" fmla="*/ 305986 h 355797"/>
              <a:gd name="connsiteX5" fmla="*/ 81833 w 506732"/>
              <a:gd name="connsiteY5" fmla="*/ 298870 h 355797"/>
              <a:gd name="connsiteX6" fmla="*/ 96065 w 506732"/>
              <a:gd name="connsiteY6" fmla="*/ 295312 h 355797"/>
              <a:gd name="connsiteX7" fmla="*/ 106739 w 506732"/>
              <a:gd name="connsiteY7" fmla="*/ 288196 h 355797"/>
              <a:gd name="connsiteX8" fmla="*/ 152993 w 506732"/>
              <a:gd name="connsiteY8" fmla="*/ 273964 h 355797"/>
              <a:gd name="connsiteX9" fmla="*/ 156551 w 506732"/>
              <a:gd name="connsiteY9" fmla="*/ 263290 h 355797"/>
              <a:gd name="connsiteX10" fmla="*/ 174341 w 506732"/>
              <a:gd name="connsiteY10" fmla="*/ 241942 h 355797"/>
              <a:gd name="connsiteX11" fmla="*/ 177899 w 506732"/>
              <a:gd name="connsiteY11" fmla="*/ 231268 h 355797"/>
              <a:gd name="connsiteX12" fmla="*/ 185015 w 506732"/>
              <a:gd name="connsiteY12" fmla="*/ 206362 h 355797"/>
              <a:gd name="connsiteX13" fmla="*/ 188572 w 506732"/>
              <a:gd name="connsiteY13" fmla="*/ 174340 h 355797"/>
              <a:gd name="connsiteX14" fmla="*/ 206362 w 506732"/>
              <a:gd name="connsiteY14" fmla="*/ 160109 h 355797"/>
              <a:gd name="connsiteX15" fmla="*/ 220594 w 506732"/>
              <a:gd name="connsiteY15" fmla="*/ 152993 h 355797"/>
              <a:gd name="connsiteX16" fmla="*/ 224152 w 506732"/>
              <a:gd name="connsiteY16" fmla="*/ 142319 h 355797"/>
              <a:gd name="connsiteX17" fmla="*/ 234826 w 506732"/>
              <a:gd name="connsiteY17" fmla="*/ 138761 h 355797"/>
              <a:gd name="connsiteX18" fmla="*/ 245500 w 506732"/>
              <a:gd name="connsiteY18" fmla="*/ 131645 h 355797"/>
              <a:gd name="connsiteX19" fmla="*/ 266848 w 506732"/>
              <a:gd name="connsiteY19" fmla="*/ 124529 h 355797"/>
              <a:gd name="connsiteX20" fmla="*/ 277522 w 506732"/>
              <a:gd name="connsiteY20" fmla="*/ 117413 h 355797"/>
              <a:gd name="connsiteX21" fmla="*/ 323776 w 506732"/>
              <a:gd name="connsiteY21" fmla="*/ 103181 h 355797"/>
              <a:gd name="connsiteX22" fmla="*/ 345123 w 506732"/>
              <a:gd name="connsiteY22" fmla="*/ 92507 h 355797"/>
              <a:gd name="connsiteX23" fmla="*/ 355797 w 506732"/>
              <a:gd name="connsiteY23" fmla="*/ 85391 h 355797"/>
              <a:gd name="connsiteX24" fmla="*/ 366471 w 506732"/>
              <a:gd name="connsiteY24" fmla="*/ 81833 h 355797"/>
              <a:gd name="connsiteX25" fmla="*/ 377145 w 506732"/>
              <a:gd name="connsiteY25" fmla="*/ 74717 h 355797"/>
              <a:gd name="connsiteX26" fmla="*/ 402051 w 506732"/>
              <a:gd name="connsiteY26" fmla="*/ 67601 h 355797"/>
              <a:gd name="connsiteX27" fmla="*/ 412725 w 506732"/>
              <a:gd name="connsiteY27" fmla="*/ 60485 h 355797"/>
              <a:gd name="connsiteX28" fmla="*/ 426957 w 506732"/>
              <a:gd name="connsiteY28" fmla="*/ 56927 h 355797"/>
              <a:gd name="connsiteX29" fmla="*/ 444747 w 506732"/>
              <a:gd name="connsiteY29" fmla="*/ 49811 h 355797"/>
              <a:gd name="connsiteX30" fmla="*/ 455421 w 506732"/>
              <a:gd name="connsiteY30" fmla="*/ 46253 h 355797"/>
              <a:gd name="connsiteX31" fmla="*/ 480327 w 506732"/>
              <a:gd name="connsiteY31" fmla="*/ 35579 h 355797"/>
              <a:gd name="connsiteX32" fmla="*/ 491001 w 506732"/>
              <a:gd name="connsiteY32" fmla="*/ 28463 h 355797"/>
              <a:gd name="connsiteX33" fmla="*/ 501674 w 506732"/>
              <a:gd name="connsiteY33" fmla="*/ 24905 h 355797"/>
              <a:gd name="connsiteX34" fmla="*/ 505232 w 506732"/>
              <a:gd name="connsiteY34" fmla="*/ 0 h 35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732" h="355797">
                <a:moveTo>
                  <a:pt x="0" y="355797"/>
                </a:moveTo>
                <a:lnTo>
                  <a:pt x="0" y="355797"/>
                </a:lnTo>
                <a:cubicBezTo>
                  <a:pt x="8302" y="348681"/>
                  <a:pt x="17591" y="342576"/>
                  <a:pt x="24906" y="334449"/>
                </a:cubicBezTo>
                <a:cubicBezTo>
                  <a:pt x="43747" y="313514"/>
                  <a:pt x="19886" y="324262"/>
                  <a:pt x="42695" y="316660"/>
                </a:cubicBezTo>
                <a:cubicBezTo>
                  <a:pt x="67727" y="299972"/>
                  <a:pt x="35986" y="319176"/>
                  <a:pt x="71159" y="305986"/>
                </a:cubicBezTo>
                <a:cubicBezTo>
                  <a:pt x="75163" y="304485"/>
                  <a:pt x="77903" y="300554"/>
                  <a:pt x="81833" y="298870"/>
                </a:cubicBezTo>
                <a:cubicBezTo>
                  <a:pt x="86328" y="296944"/>
                  <a:pt x="91321" y="296498"/>
                  <a:pt x="96065" y="295312"/>
                </a:cubicBezTo>
                <a:cubicBezTo>
                  <a:pt x="99623" y="292940"/>
                  <a:pt x="102792" y="289841"/>
                  <a:pt x="106739" y="288196"/>
                </a:cubicBezTo>
                <a:cubicBezTo>
                  <a:pt x="125070" y="280558"/>
                  <a:pt x="135812" y="278259"/>
                  <a:pt x="152993" y="273964"/>
                </a:cubicBezTo>
                <a:cubicBezTo>
                  <a:pt x="154179" y="270406"/>
                  <a:pt x="154471" y="266411"/>
                  <a:pt x="156551" y="263290"/>
                </a:cubicBezTo>
                <a:cubicBezTo>
                  <a:pt x="172289" y="239683"/>
                  <a:pt x="162700" y="265224"/>
                  <a:pt x="174341" y="241942"/>
                </a:cubicBezTo>
                <a:cubicBezTo>
                  <a:pt x="176018" y="238587"/>
                  <a:pt x="176821" y="234860"/>
                  <a:pt x="177899" y="231268"/>
                </a:cubicBezTo>
                <a:cubicBezTo>
                  <a:pt x="180380" y="222998"/>
                  <a:pt x="182643" y="214664"/>
                  <a:pt x="185015" y="206362"/>
                </a:cubicBezTo>
                <a:cubicBezTo>
                  <a:pt x="186201" y="195688"/>
                  <a:pt x="185967" y="184759"/>
                  <a:pt x="188572" y="174340"/>
                </a:cubicBezTo>
                <a:cubicBezTo>
                  <a:pt x="191778" y="161514"/>
                  <a:pt x="196886" y="164170"/>
                  <a:pt x="206362" y="160109"/>
                </a:cubicBezTo>
                <a:cubicBezTo>
                  <a:pt x="211237" y="158020"/>
                  <a:pt x="215850" y="155365"/>
                  <a:pt x="220594" y="152993"/>
                </a:cubicBezTo>
                <a:cubicBezTo>
                  <a:pt x="221780" y="149435"/>
                  <a:pt x="221500" y="144971"/>
                  <a:pt x="224152" y="142319"/>
                </a:cubicBezTo>
                <a:cubicBezTo>
                  <a:pt x="226804" y="139667"/>
                  <a:pt x="231471" y="140438"/>
                  <a:pt x="234826" y="138761"/>
                </a:cubicBezTo>
                <a:cubicBezTo>
                  <a:pt x="238651" y="136849"/>
                  <a:pt x="241592" y="133382"/>
                  <a:pt x="245500" y="131645"/>
                </a:cubicBezTo>
                <a:cubicBezTo>
                  <a:pt x="252354" y="128599"/>
                  <a:pt x="260607" y="128690"/>
                  <a:pt x="266848" y="124529"/>
                </a:cubicBezTo>
                <a:cubicBezTo>
                  <a:pt x="270406" y="122157"/>
                  <a:pt x="273592" y="119097"/>
                  <a:pt x="277522" y="117413"/>
                </a:cubicBezTo>
                <a:cubicBezTo>
                  <a:pt x="299223" y="108112"/>
                  <a:pt x="295044" y="122336"/>
                  <a:pt x="323776" y="103181"/>
                </a:cubicBezTo>
                <a:cubicBezTo>
                  <a:pt x="354368" y="82787"/>
                  <a:pt x="315662" y="107238"/>
                  <a:pt x="345123" y="92507"/>
                </a:cubicBezTo>
                <a:cubicBezTo>
                  <a:pt x="348948" y="90595"/>
                  <a:pt x="351972" y="87303"/>
                  <a:pt x="355797" y="85391"/>
                </a:cubicBezTo>
                <a:cubicBezTo>
                  <a:pt x="359152" y="83714"/>
                  <a:pt x="363116" y="83510"/>
                  <a:pt x="366471" y="81833"/>
                </a:cubicBezTo>
                <a:cubicBezTo>
                  <a:pt x="370296" y="79921"/>
                  <a:pt x="373320" y="76629"/>
                  <a:pt x="377145" y="74717"/>
                </a:cubicBezTo>
                <a:cubicBezTo>
                  <a:pt x="382249" y="72165"/>
                  <a:pt x="397491" y="68741"/>
                  <a:pt x="402051" y="67601"/>
                </a:cubicBezTo>
                <a:cubicBezTo>
                  <a:pt x="405609" y="65229"/>
                  <a:pt x="408795" y="62169"/>
                  <a:pt x="412725" y="60485"/>
                </a:cubicBezTo>
                <a:cubicBezTo>
                  <a:pt x="417220" y="58559"/>
                  <a:pt x="422318" y="58473"/>
                  <a:pt x="426957" y="56927"/>
                </a:cubicBezTo>
                <a:cubicBezTo>
                  <a:pt x="433016" y="54907"/>
                  <a:pt x="438767" y="52054"/>
                  <a:pt x="444747" y="49811"/>
                </a:cubicBezTo>
                <a:cubicBezTo>
                  <a:pt x="448259" y="48494"/>
                  <a:pt x="452066" y="47930"/>
                  <a:pt x="455421" y="46253"/>
                </a:cubicBezTo>
                <a:cubicBezTo>
                  <a:pt x="479992" y="33967"/>
                  <a:pt x="450707" y="42984"/>
                  <a:pt x="480327" y="35579"/>
                </a:cubicBezTo>
                <a:cubicBezTo>
                  <a:pt x="483885" y="33207"/>
                  <a:pt x="487176" y="30375"/>
                  <a:pt x="491001" y="28463"/>
                </a:cubicBezTo>
                <a:cubicBezTo>
                  <a:pt x="494355" y="26786"/>
                  <a:pt x="499022" y="27557"/>
                  <a:pt x="501674" y="24905"/>
                </a:cubicBezTo>
                <a:cubicBezTo>
                  <a:pt x="506732" y="19847"/>
                  <a:pt x="505232" y="5187"/>
                  <a:pt x="505232" y="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758609" y="1248850"/>
            <a:ext cx="475981" cy="1437422"/>
          </a:xfrm>
          <a:custGeom>
            <a:avLst/>
            <a:gdLst>
              <a:gd name="connsiteX0" fmla="*/ 308575 w 475981"/>
              <a:gd name="connsiteY0" fmla="*/ 1437422 h 1437422"/>
              <a:gd name="connsiteX1" fmla="*/ 308575 w 475981"/>
              <a:gd name="connsiteY1" fmla="*/ 1437422 h 1437422"/>
              <a:gd name="connsiteX2" fmla="*/ 337039 w 475981"/>
              <a:gd name="connsiteY2" fmla="*/ 1416075 h 1437422"/>
              <a:gd name="connsiteX3" fmla="*/ 351271 w 475981"/>
              <a:gd name="connsiteY3" fmla="*/ 1401843 h 1437422"/>
              <a:gd name="connsiteX4" fmla="*/ 361945 w 475981"/>
              <a:gd name="connsiteY4" fmla="*/ 1391169 h 1437422"/>
              <a:gd name="connsiteX5" fmla="*/ 383293 w 475981"/>
              <a:gd name="connsiteY5" fmla="*/ 1373379 h 1437422"/>
              <a:gd name="connsiteX6" fmla="*/ 393967 w 475981"/>
              <a:gd name="connsiteY6" fmla="*/ 1327125 h 1437422"/>
              <a:gd name="connsiteX7" fmla="*/ 397525 w 475981"/>
              <a:gd name="connsiteY7" fmla="*/ 1273755 h 1437422"/>
              <a:gd name="connsiteX8" fmla="*/ 390409 w 475981"/>
              <a:gd name="connsiteY8" fmla="*/ 1213270 h 1437422"/>
              <a:gd name="connsiteX9" fmla="*/ 379735 w 475981"/>
              <a:gd name="connsiteY9" fmla="*/ 1209712 h 1437422"/>
              <a:gd name="connsiteX10" fmla="*/ 376177 w 475981"/>
              <a:gd name="connsiteY10" fmla="*/ 1199038 h 1437422"/>
              <a:gd name="connsiteX11" fmla="*/ 369061 w 475981"/>
              <a:gd name="connsiteY11" fmla="*/ 1188364 h 1437422"/>
              <a:gd name="connsiteX12" fmla="*/ 358387 w 475981"/>
              <a:gd name="connsiteY12" fmla="*/ 1167016 h 1437422"/>
              <a:gd name="connsiteX13" fmla="*/ 354829 w 475981"/>
              <a:gd name="connsiteY13" fmla="*/ 1145668 h 1437422"/>
              <a:gd name="connsiteX14" fmla="*/ 347713 w 475981"/>
              <a:gd name="connsiteY14" fmla="*/ 1134994 h 1437422"/>
              <a:gd name="connsiteX15" fmla="*/ 344155 w 475981"/>
              <a:gd name="connsiteY15" fmla="*/ 1124320 h 1437422"/>
              <a:gd name="connsiteX16" fmla="*/ 333481 w 475981"/>
              <a:gd name="connsiteY16" fmla="*/ 1081625 h 1437422"/>
              <a:gd name="connsiteX17" fmla="*/ 329923 w 475981"/>
              <a:gd name="connsiteY17" fmla="*/ 1063835 h 1437422"/>
              <a:gd name="connsiteX18" fmla="*/ 322807 w 475981"/>
              <a:gd name="connsiteY18" fmla="*/ 1042487 h 1437422"/>
              <a:gd name="connsiteX19" fmla="*/ 319249 w 475981"/>
              <a:gd name="connsiteY19" fmla="*/ 942864 h 1437422"/>
              <a:gd name="connsiteX20" fmla="*/ 308575 w 475981"/>
              <a:gd name="connsiteY20" fmla="*/ 935748 h 1437422"/>
              <a:gd name="connsiteX21" fmla="*/ 297902 w 475981"/>
              <a:gd name="connsiteY21" fmla="*/ 910842 h 1437422"/>
              <a:gd name="connsiteX22" fmla="*/ 283670 w 475981"/>
              <a:gd name="connsiteY22" fmla="*/ 889494 h 1437422"/>
              <a:gd name="connsiteX23" fmla="*/ 276554 w 475981"/>
              <a:gd name="connsiteY23" fmla="*/ 878820 h 1437422"/>
              <a:gd name="connsiteX24" fmla="*/ 265880 w 475981"/>
              <a:gd name="connsiteY24" fmla="*/ 843240 h 1437422"/>
              <a:gd name="connsiteX25" fmla="*/ 255206 w 475981"/>
              <a:gd name="connsiteY25" fmla="*/ 832566 h 1437422"/>
              <a:gd name="connsiteX26" fmla="*/ 244532 w 475981"/>
              <a:gd name="connsiteY26" fmla="*/ 829008 h 1437422"/>
              <a:gd name="connsiteX27" fmla="*/ 233858 w 475981"/>
              <a:gd name="connsiteY27" fmla="*/ 821892 h 1437422"/>
              <a:gd name="connsiteX28" fmla="*/ 226742 w 475981"/>
              <a:gd name="connsiteY28" fmla="*/ 811218 h 1437422"/>
              <a:gd name="connsiteX29" fmla="*/ 205394 w 475981"/>
              <a:gd name="connsiteY29" fmla="*/ 804103 h 1437422"/>
              <a:gd name="connsiteX30" fmla="*/ 198278 w 475981"/>
              <a:gd name="connsiteY30" fmla="*/ 793429 h 1437422"/>
              <a:gd name="connsiteX31" fmla="*/ 187604 w 475981"/>
              <a:gd name="connsiteY31" fmla="*/ 782755 h 1437422"/>
              <a:gd name="connsiteX32" fmla="*/ 184046 w 475981"/>
              <a:gd name="connsiteY32" fmla="*/ 772081 h 1437422"/>
              <a:gd name="connsiteX33" fmla="*/ 169814 w 475981"/>
              <a:gd name="connsiteY33" fmla="*/ 750733 h 1437422"/>
              <a:gd name="connsiteX34" fmla="*/ 162698 w 475981"/>
              <a:gd name="connsiteY34" fmla="*/ 740059 h 1437422"/>
              <a:gd name="connsiteX35" fmla="*/ 152024 w 475981"/>
              <a:gd name="connsiteY35" fmla="*/ 736501 h 1437422"/>
              <a:gd name="connsiteX36" fmla="*/ 148466 w 475981"/>
              <a:gd name="connsiteY36" fmla="*/ 708037 h 1437422"/>
              <a:gd name="connsiteX37" fmla="*/ 137793 w 475981"/>
              <a:gd name="connsiteY37" fmla="*/ 704479 h 1437422"/>
              <a:gd name="connsiteX38" fmla="*/ 91539 w 475981"/>
              <a:gd name="connsiteY38" fmla="*/ 697363 h 1437422"/>
              <a:gd name="connsiteX39" fmla="*/ 84423 w 475981"/>
              <a:gd name="connsiteY39" fmla="*/ 683131 h 1437422"/>
              <a:gd name="connsiteX40" fmla="*/ 80865 w 475981"/>
              <a:gd name="connsiteY40" fmla="*/ 672457 h 1437422"/>
              <a:gd name="connsiteX41" fmla="*/ 73749 w 475981"/>
              <a:gd name="connsiteY41" fmla="*/ 661783 h 1437422"/>
              <a:gd name="connsiteX42" fmla="*/ 63075 w 475981"/>
              <a:gd name="connsiteY42" fmla="*/ 640436 h 1437422"/>
              <a:gd name="connsiteX43" fmla="*/ 59517 w 475981"/>
              <a:gd name="connsiteY43" fmla="*/ 626204 h 1437422"/>
              <a:gd name="connsiteX44" fmla="*/ 48843 w 475981"/>
              <a:gd name="connsiteY44" fmla="*/ 622646 h 1437422"/>
              <a:gd name="connsiteX45" fmla="*/ 45285 w 475981"/>
              <a:gd name="connsiteY45" fmla="*/ 611972 h 1437422"/>
              <a:gd name="connsiteX46" fmla="*/ 38169 w 475981"/>
              <a:gd name="connsiteY46" fmla="*/ 515906 h 1437422"/>
              <a:gd name="connsiteX47" fmla="*/ 34611 w 475981"/>
              <a:gd name="connsiteY47" fmla="*/ 501675 h 1437422"/>
              <a:gd name="connsiteX48" fmla="*/ 16821 w 475981"/>
              <a:gd name="connsiteY48" fmla="*/ 480327 h 1437422"/>
              <a:gd name="connsiteX49" fmla="*/ 13263 w 475981"/>
              <a:gd name="connsiteY49" fmla="*/ 469653 h 1437422"/>
              <a:gd name="connsiteX50" fmla="*/ 6147 w 475981"/>
              <a:gd name="connsiteY50" fmla="*/ 451863 h 1437422"/>
              <a:gd name="connsiteX51" fmla="*/ 9705 w 475981"/>
              <a:gd name="connsiteY51" fmla="*/ 394935 h 1437422"/>
              <a:gd name="connsiteX52" fmla="*/ 13263 w 475981"/>
              <a:gd name="connsiteY52" fmla="*/ 384261 h 1437422"/>
              <a:gd name="connsiteX53" fmla="*/ 23937 w 475981"/>
              <a:gd name="connsiteY53" fmla="*/ 377145 h 1437422"/>
              <a:gd name="connsiteX54" fmla="*/ 31053 w 475981"/>
              <a:gd name="connsiteY54" fmla="*/ 366471 h 1437422"/>
              <a:gd name="connsiteX55" fmla="*/ 34611 w 475981"/>
              <a:gd name="connsiteY55" fmla="*/ 355797 h 1437422"/>
              <a:gd name="connsiteX56" fmla="*/ 45285 w 475981"/>
              <a:gd name="connsiteY56" fmla="*/ 352239 h 1437422"/>
              <a:gd name="connsiteX57" fmla="*/ 59517 w 475981"/>
              <a:gd name="connsiteY57" fmla="*/ 330892 h 1437422"/>
              <a:gd name="connsiteX58" fmla="*/ 70191 w 475981"/>
              <a:gd name="connsiteY58" fmla="*/ 309544 h 1437422"/>
              <a:gd name="connsiteX59" fmla="*/ 80865 w 475981"/>
              <a:gd name="connsiteY59" fmla="*/ 305986 h 1437422"/>
              <a:gd name="connsiteX60" fmla="*/ 91539 w 475981"/>
              <a:gd name="connsiteY60" fmla="*/ 298870 h 1437422"/>
              <a:gd name="connsiteX61" fmla="*/ 112887 w 475981"/>
              <a:gd name="connsiteY61" fmla="*/ 288196 h 1437422"/>
              <a:gd name="connsiteX62" fmla="*/ 127119 w 475981"/>
              <a:gd name="connsiteY62" fmla="*/ 273964 h 1437422"/>
              <a:gd name="connsiteX63" fmla="*/ 148466 w 475981"/>
              <a:gd name="connsiteY63" fmla="*/ 259732 h 1437422"/>
              <a:gd name="connsiteX64" fmla="*/ 159140 w 475981"/>
              <a:gd name="connsiteY64" fmla="*/ 249058 h 1437422"/>
              <a:gd name="connsiteX65" fmla="*/ 169814 w 475981"/>
              <a:gd name="connsiteY65" fmla="*/ 241942 h 1437422"/>
              <a:gd name="connsiteX66" fmla="*/ 173372 w 475981"/>
              <a:gd name="connsiteY66" fmla="*/ 231268 h 1437422"/>
              <a:gd name="connsiteX67" fmla="*/ 191162 w 475981"/>
              <a:gd name="connsiteY67" fmla="*/ 213478 h 1437422"/>
              <a:gd name="connsiteX68" fmla="*/ 205394 w 475981"/>
              <a:gd name="connsiteY68" fmla="*/ 195689 h 1437422"/>
              <a:gd name="connsiteX69" fmla="*/ 223184 w 475981"/>
              <a:gd name="connsiteY69" fmla="*/ 181457 h 1437422"/>
              <a:gd name="connsiteX70" fmla="*/ 240974 w 475981"/>
              <a:gd name="connsiteY70" fmla="*/ 156551 h 1437422"/>
              <a:gd name="connsiteX71" fmla="*/ 248090 w 475981"/>
              <a:gd name="connsiteY71" fmla="*/ 145877 h 1437422"/>
              <a:gd name="connsiteX72" fmla="*/ 258764 w 475981"/>
              <a:gd name="connsiteY72" fmla="*/ 135203 h 1437422"/>
              <a:gd name="connsiteX73" fmla="*/ 262322 w 475981"/>
              <a:gd name="connsiteY73" fmla="*/ 124529 h 1437422"/>
              <a:gd name="connsiteX74" fmla="*/ 283670 w 475981"/>
              <a:gd name="connsiteY74" fmla="*/ 113855 h 1437422"/>
              <a:gd name="connsiteX75" fmla="*/ 297902 w 475981"/>
              <a:gd name="connsiteY75" fmla="*/ 99623 h 1437422"/>
              <a:gd name="connsiteX76" fmla="*/ 305017 w 475981"/>
              <a:gd name="connsiteY76" fmla="*/ 88949 h 1437422"/>
              <a:gd name="connsiteX77" fmla="*/ 329923 w 475981"/>
              <a:gd name="connsiteY77" fmla="*/ 78275 h 1437422"/>
              <a:gd name="connsiteX78" fmla="*/ 340597 w 475981"/>
              <a:gd name="connsiteY78" fmla="*/ 71159 h 1437422"/>
              <a:gd name="connsiteX79" fmla="*/ 351271 w 475981"/>
              <a:gd name="connsiteY79" fmla="*/ 67601 h 1437422"/>
              <a:gd name="connsiteX80" fmla="*/ 461568 w 475981"/>
              <a:gd name="connsiteY80" fmla="*/ 60485 h 1437422"/>
              <a:gd name="connsiteX81" fmla="*/ 472242 w 475981"/>
              <a:gd name="connsiteY81" fmla="*/ 56927 h 1437422"/>
              <a:gd name="connsiteX82" fmla="*/ 461568 w 475981"/>
              <a:gd name="connsiteY82" fmla="*/ 10674 h 1437422"/>
              <a:gd name="connsiteX83" fmla="*/ 461568 w 475981"/>
              <a:gd name="connsiteY83" fmla="*/ 0 h 143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5981" h="1437422">
                <a:moveTo>
                  <a:pt x="308575" y="1437422"/>
                </a:moveTo>
                <a:lnTo>
                  <a:pt x="308575" y="1437422"/>
                </a:lnTo>
                <a:cubicBezTo>
                  <a:pt x="318063" y="1430306"/>
                  <a:pt x="328653" y="1424461"/>
                  <a:pt x="337039" y="1416075"/>
                </a:cubicBezTo>
                <a:cubicBezTo>
                  <a:pt x="356016" y="1397099"/>
                  <a:pt x="322806" y="1411331"/>
                  <a:pt x="351271" y="1401843"/>
                </a:cubicBezTo>
                <a:cubicBezTo>
                  <a:pt x="354829" y="1398285"/>
                  <a:pt x="358079" y="1394390"/>
                  <a:pt x="361945" y="1391169"/>
                </a:cubicBezTo>
                <a:cubicBezTo>
                  <a:pt x="391666" y="1366401"/>
                  <a:pt x="352109" y="1404563"/>
                  <a:pt x="383293" y="1373379"/>
                </a:cubicBezTo>
                <a:cubicBezTo>
                  <a:pt x="389154" y="1355796"/>
                  <a:pt x="391023" y="1351661"/>
                  <a:pt x="393967" y="1327125"/>
                </a:cubicBezTo>
                <a:cubicBezTo>
                  <a:pt x="396091" y="1309423"/>
                  <a:pt x="396339" y="1291545"/>
                  <a:pt x="397525" y="1273755"/>
                </a:cubicBezTo>
                <a:cubicBezTo>
                  <a:pt x="395153" y="1253593"/>
                  <a:pt x="395842" y="1232830"/>
                  <a:pt x="390409" y="1213270"/>
                </a:cubicBezTo>
                <a:cubicBezTo>
                  <a:pt x="389405" y="1209656"/>
                  <a:pt x="382387" y="1212364"/>
                  <a:pt x="379735" y="1209712"/>
                </a:cubicBezTo>
                <a:cubicBezTo>
                  <a:pt x="377083" y="1207060"/>
                  <a:pt x="377854" y="1202393"/>
                  <a:pt x="376177" y="1199038"/>
                </a:cubicBezTo>
                <a:cubicBezTo>
                  <a:pt x="374265" y="1195213"/>
                  <a:pt x="370973" y="1192189"/>
                  <a:pt x="369061" y="1188364"/>
                </a:cubicBezTo>
                <a:cubicBezTo>
                  <a:pt x="354330" y="1158903"/>
                  <a:pt x="378780" y="1197606"/>
                  <a:pt x="358387" y="1167016"/>
                </a:cubicBezTo>
                <a:cubicBezTo>
                  <a:pt x="357201" y="1159900"/>
                  <a:pt x="357110" y="1152512"/>
                  <a:pt x="354829" y="1145668"/>
                </a:cubicBezTo>
                <a:cubicBezTo>
                  <a:pt x="353477" y="1141611"/>
                  <a:pt x="349625" y="1138819"/>
                  <a:pt x="347713" y="1134994"/>
                </a:cubicBezTo>
                <a:cubicBezTo>
                  <a:pt x="346036" y="1131639"/>
                  <a:pt x="345341" y="1127878"/>
                  <a:pt x="344155" y="1124320"/>
                </a:cubicBezTo>
                <a:cubicBezTo>
                  <a:pt x="336641" y="1071721"/>
                  <a:pt x="346037" y="1123478"/>
                  <a:pt x="333481" y="1081625"/>
                </a:cubicBezTo>
                <a:cubicBezTo>
                  <a:pt x="331743" y="1075833"/>
                  <a:pt x="331514" y="1069669"/>
                  <a:pt x="329923" y="1063835"/>
                </a:cubicBezTo>
                <a:cubicBezTo>
                  <a:pt x="327949" y="1056598"/>
                  <a:pt x="325179" y="1049603"/>
                  <a:pt x="322807" y="1042487"/>
                </a:cubicBezTo>
                <a:cubicBezTo>
                  <a:pt x="321621" y="1009279"/>
                  <a:pt x="323641" y="975801"/>
                  <a:pt x="319249" y="942864"/>
                </a:cubicBezTo>
                <a:cubicBezTo>
                  <a:pt x="318684" y="938625"/>
                  <a:pt x="311313" y="939033"/>
                  <a:pt x="308575" y="935748"/>
                </a:cubicBezTo>
                <a:cubicBezTo>
                  <a:pt x="296694" y="921490"/>
                  <a:pt x="305320" y="924194"/>
                  <a:pt x="297902" y="910842"/>
                </a:cubicBezTo>
                <a:cubicBezTo>
                  <a:pt x="293749" y="903366"/>
                  <a:pt x="288414" y="896610"/>
                  <a:pt x="283670" y="889494"/>
                </a:cubicBezTo>
                <a:lnTo>
                  <a:pt x="276554" y="878820"/>
                </a:lnTo>
                <a:cubicBezTo>
                  <a:pt x="274257" y="869632"/>
                  <a:pt x="269817" y="850327"/>
                  <a:pt x="265880" y="843240"/>
                </a:cubicBezTo>
                <a:cubicBezTo>
                  <a:pt x="263436" y="838841"/>
                  <a:pt x="259393" y="835357"/>
                  <a:pt x="255206" y="832566"/>
                </a:cubicBezTo>
                <a:cubicBezTo>
                  <a:pt x="252085" y="830486"/>
                  <a:pt x="247887" y="830685"/>
                  <a:pt x="244532" y="829008"/>
                </a:cubicBezTo>
                <a:cubicBezTo>
                  <a:pt x="240707" y="827096"/>
                  <a:pt x="237416" y="824264"/>
                  <a:pt x="233858" y="821892"/>
                </a:cubicBezTo>
                <a:cubicBezTo>
                  <a:pt x="231486" y="818334"/>
                  <a:pt x="230368" y="813484"/>
                  <a:pt x="226742" y="811218"/>
                </a:cubicBezTo>
                <a:cubicBezTo>
                  <a:pt x="220381" y="807243"/>
                  <a:pt x="205394" y="804103"/>
                  <a:pt x="205394" y="804103"/>
                </a:cubicBezTo>
                <a:cubicBezTo>
                  <a:pt x="203022" y="800545"/>
                  <a:pt x="201016" y="796714"/>
                  <a:pt x="198278" y="793429"/>
                </a:cubicBezTo>
                <a:cubicBezTo>
                  <a:pt x="195057" y="789563"/>
                  <a:pt x="190395" y="786942"/>
                  <a:pt x="187604" y="782755"/>
                </a:cubicBezTo>
                <a:cubicBezTo>
                  <a:pt x="185524" y="779634"/>
                  <a:pt x="185867" y="775359"/>
                  <a:pt x="184046" y="772081"/>
                </a:cubicBezTo>
                <a:cubicBezTo>
                  <a:pt x="179893" y="764605"/>
                  <a:pt x="174558" y="757849"/>
                  <a:pt x="169814" y="750733"/>
                </a:cubicBezTo>
                <a:cubicBezTo>
                  <a:pt x="167442" y="747175"/>
                  <a:pt x="166755" y="741411"/>
                  <a:pt x="162698" y="740059"/>
                </a:cubicBezTo>
                <a:lnTo>
                  <a:pt x="152024" y="736501"/>
                </a:lnTo>
                <a:cubicBezTo>
                  <a:pt x="150838" y="727013"/>
                  <a:pt x="152349" y="716775"/>
                  <a:pt x="148466" y="708037"/>
                </a:cubicBezTo>
                <a:cubicBezTo>
                  <a:pt x="146943" y="704610"/>
                  <a:pt x="141479" y="705170"/>
                  <a:pt x="137793" y="704479"/>
                </a:cubicBezTo>
                <a:cubicBezTo>
                  <a:pt x="122461" y="701604"/>
                  <a:pt x="106957" y="699735"/>
                  <a:pt x="91539" y="697363"/>
                </a:cubicBezTo>
                <a:cubicBezTo>
                  <a:pt x="89167" y="692619"/>
                  <a:pt x="86512" y="688006"/>
                  <a:pt x="84423" y="683131"/>
                </a:cubicBezTo>
                <a:cubicBezTo>
                  <a:pt x="82946" y="679684"/>
                  <a:pt x="82542" y="675812"/>
                  <a:pt x="80865" y="672457"/>
                </a:cubicBezTo>
                <a:cubicBezTo>
                  <a:pt x="78953" y="668632"/>
                  <a:pt x="75661" y="665608"/>
                  <a:pt x="73749" y="661783"/>
                </a:cubicBezTo>
                <a:cubicBezTo>
                  <a:pt x="59018" y="632322"/>
                  <a:pt x="83469" y="671028"/>
                  <a:pt x="63075" y="640436"/>
                </a:cubicBezTo>
                <a:cubicBezTo>
                  <a:pt x="61889" y="635692"/>
                  <a:pt x="62572" y="630022"/>
                  <a:pt x="59517" y="626204"/>
                </a:cubicBezTo>
                <a:cubicBezTo>
                  <a:pt x="57174" y="623275"/>
                  <a:pt x="51495" y="625298"/>
                  <a:pt x="48843" y="622646"/>
                </a:cubicBezTo>
                <a:cubicBezTo>
                  <a:pt x="46191" y="619994"/>
                  <a:pt x="46471" y="615530"/>
                  <a:pt x="45285" y="611972"/>
                </a:cubicBezTo>
                <a:cubicBezTo>
                  <a:pt x="42913" y="579950"/>
                  <a:pt x="41262" y="547866"/>
                  <a:pt x="38169" y="515906"/>
                </a:cubicBezTo>
                <a:cubicBezTo>
                  <a:pt x="37698" y="511039"/>
                  <a:pt x="37037" y="505920"/>
                  <a:pt x="34611" y="501675"/>
                </a:cubicBezTo>
                <a:cubicBezTo>
                  <a:pt x="3144" y="446611"/>
                  <a:pt x="41829" y="530343"/>
                  <a:pt x="16821" y="480327"/>
                </a:cubicBezTo>
                <a:cubicBezTo>
                  <a:pt x="15144" y="476972"/>
                  <a:pt x="14580" y="473165"/>
                  <a:pt x="13263" y="469653"/>
                </a:cubicBezTo>
                <a:cubicBezTo>
                  <a:pt x="11020" y="463673"/>
                  <a:pt x="8519" y="457793"/>
                  <a:pt x="6147" y="451863"/>
                </a:cubicBezTo>
                <a:cubicBezTo>
                  <a:pt x="1639" y="415803"/>
                  <a:pt x="0" y="430519"/>
                  <a:pt x="9705" y="394935"/>
                </a:cubicBezTo>
                <a:cubicBezTo>
                  <a:pt x="10692" y="391317"/>
                  <a:pt x="10920" y="387190"/>
                  <a:pt x="13263" y="384261"/>
                </a:cubicBezTo>
                <a:cubicBezTo>
                  <a:pt x="15934" y="380922"/>
                  <a:pt x="20379" y="379517"/>
                  <a:pt x="23937" y="377145"/>
                </a:cubicBezTo>
                <a:cubicBezTo>
                  <a:pt x="26309" y="373587"/>
                  <a:pt x="29141" y="370296"/>
                  <a:pt x="31053" y="366471"/>
                </a:cubicBezTo>
                <a:cubicBezTo>
                  <a:pt x="32730" y="363116"/>
                  <a:pt x="31959" y="358449"/>
                  <a:pt x="34611" y="355797"/>
                </a:cubicBezTo>
                <a:cubicBezTo>
                  <a:pt x="37263" y="353145"/>
                  <a:pt x="41727" y="353425"/>
                  <a:pt x="45285" y="352239"/>
                </a:cubicBezTo>
                <a:cubicBezTo>
                  <a:pt x="52519" y="316072"/>
                  <a:pt x="41283" y="345479"/>
                  <a:pt x="59517" y="330892"/>
                </a:cubicBezTo>
                <a:cubicBezTo>
                  <a:pt x="92511" y="304496"/>
                  <a:pt x="44408" y="335327"/>
                  <a:pt x="70191" y="309544"/>
                </a:cubicBezTo>
                <a:cubicBezTo>
                  <a:pt x="72843" y="306892"/>
                  <a:pt x="77510" y="307663"/>
                  <a:pt x="80865" y="305986"/>
                </a:cubicBezTo>
                <a:cubicBezTo>
                  <a:pt x="84690" y="304074"/>
                  <a:pt x="87714" y="300782"/>
                  <a:pt x="91539" y="298870"/>
                </a:cubicBezTo>
                <a:cubicBezTo>
                  <a:pt x="121000" y="284139"/>
                  <a:pt x="82297" y="308589"/>
                  <a:pt x="112887" y="288196"/>
                </a:cubicBezTo>
                <a:cubicBezTo>
                  <a:pt x="120650" y="264907"/>
                  <a:pt x="109868" y="287765"/>
                  <a:pt x="127119" y="273964"/>
                </a:cubicBezTo>
                <a:cubicBezTo>
                  <a:pt x="149456" y="256094"/>
                  <a:pt x="115783" y="267903"/>
                  <a:pt x="148466" y="259732"/>
                </a:cubicBezTo>
                <a:cubicBezTo>
                  <a:pt x="152024" y="256174"/>
                  <a:pt x="155274" y="252279"/>
                  <a:pt x="159140" y="249058"/>
                </a:cubicBezTo>
                <a:cubicBezTo>
                  <a:pt x="162425" y="246320"/>
                  <a:pt x="167143" y="245281"/>
                  <a:pt x="169814" y="241942"/>
                </a:cubicBezTo>
                <a:cubicBezTo>
                  <a:pt x="172157" y="239013"/>
                  <a:pt x="171695" y="234623"/>
                  <a:pt x="173372" y="231268"/>
                </a:cubicBezTo>
                <a:cubicBezTo>
                  <a:pt x="179302" y="219408"/>
                  <a:pt x="180488" y="220594"/>
                  <a:pt x="191162" y="213478"/>
                </a:cubicBezTo>
                <a:cubicBezTo>
                  <a:pt x="198089" y="192697"/>
                  <a:pt x="189300" y="211782"/>
                  <a:pt x="205394" y="195689"/>
                </a:cubicBezTo>
                <a:cubicBezTo>
                  <a:pt x="221489" y="179595"/>
                  <a:pt x="202403" y="188384"/>
                  <a:pt x="223184" y="181457"/>
                </a:cubicBezTo>
                <a:cubicBezTo>
                  <a:pt x="231486" y="156551"/>
                  <a:pt x="223184" y="162481"/>
                  <a:pt x="240974" y="156551"/>
                </a:cubicBezTo>
                <a:cubicBezTo>
                  <a:pt x="243346" y="152993"/>
                  <a:pt x="245352" y="149162"/>
                  <a:pt x="248090" y="145877"/>
                </a:cubicBezTo>
                <a:cubicBezTo>
                  <a:pt x="251311" y="142011"/>
                  <a:pt x="255973" y="139390"/>
                  <a:pt x="258764" y="135203"/>
                </a:cubicBezTo>
                <a:cubicBezTo>
                  <a:pt x="260844" y="132082"/>
                  <a:pt x="259979" y="127458"/>
                  <a:pt x="262322" y="124529"/>
                </a:cubicBezTo>
                <a:cubicBezTo>
                  <a:pt x="267338" y="118259"/>
                  <a:pt x="276638" y="116199"/>
                  <a:pt x="283670" y="113855"/>
                </a:cubicBezTo>
                <a:cubicBezTo>
                  <a:pt x="291433" y="90565"/>
                  <a:pt x="280651" y="113425"/>
                  <a:pt x="297902" y="99623"/>
                </a:cubicBezTo>
                <a:cubicBezTo>
                  <a:pt x="301241" y="96952"/>
                  <a:pt x="301732" y="91687"/>
                  <a:pt x="305017" y="88949"/>
                </a:cubicBezTo>
                <a:cubicBezTo>
                  <a:pt x="316121" y="79695"/>
                  <a:pt x="318801" y="83836"/>
                  <a:pt x="329923" y="78275"/>
                </a:cubicBezTo>
                <a:cubicBezTo>
                  <a:pt x="333748" y="76363"/>
                  <a:pt x="336772" y="73071"/>
                  <a:pt x="340597" y="71159"/>
                </a:cubicBezTo>
                <a:cubicBezTo>
                  <a:pt x="343952" y="69482"/>
                  <a:pt x="347535" y="67931"/>
                  <a:pt x="351271" y="67601"/>
                </a:cubicBezTo>
                <a:cubicBezTo>
                  <a:pt x="387971" y="64363"/>
                  <a:pt x="424802" y="62857"/>
                  <a:pt x="461568" y="60485"/>
                </a:cubicBezTo>
                <a:cubicBezTo>
                  <a:pt x="465126" y="59299"/>
                  <a:pt x="471902" y="60662"/>
                  <a:pt x="472242" y="56927"/>
                </a:cubicBezTo>
                <a:cubicBezTo>
                  <a:pt x="475981" y="15794"/>
                  <a:pt x="465356" y="33404"/>
                  <a:pt x="461568" y="10674"/>
                </a:cubicBezTo>
                <a:cubicBezTo>
                  <a:pt x="460983" y="7164"/>
                  <a:pt x="461568" y="3558"/>
                  <a:pt x="461568" y="0"/>
                </a:cubicBez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748224" y="628022"/>
            <a:ext cx="4320791" cy="600246"/>
          </a:xfrm>
          <a:custGeom>
            <a:avLst/>
            <a:gdLst>
              <a:gd name="connsiteX0" fmla="*/ 0 w 4320791"/>
              <a:gd name="connsiteY0" fmla="*/ 195943 h 600246"/>
              <a:gd name="connsiteX1" fmla="*/ 0 w 4320791"/>
              <a:gd name="connsiteY1" fmla="*/ 195943 h 600246"/>
              <a:gd name="connsiteX2" fmla="*/ 35169 w 4320791"/>
              <a:gd name="connsiteY2" fmla="*/ 165798 h 600246"/>
              <a:gd name="connsiteX3" fmla="*/ 75363 w 4320791"/>
              <a:gd name="connsiteY3" fmla="*/ 155749 h 600246"/>
              <a:gd name="connsiteX4" fmla="*/ 95460 w 4320791"/>
              <a:gd name="connsiteY4" fmla="*/ 145701 h 600246"/>
              <a:gd name="connsiteX5" fmla="*/ 110532 w 4320791"/>
              <a:gd name="connsiteY5" fmla="*/ 140677 h 600246"/>
              <a:gd name="connsiteX6" fmla="*/ 125605 w 4320791"/>
              <a:gd name="connsiteY6" fmla="*/ 130629 h 600246"/>
              <a:gd name="connsiteX7" fmla="*/ 155750 w 4320791"/>
              <a:gd name="connsiteY7" fmla="*/ 125604 h 600246"/>
              <a:gd name="connsiteX8" fmla="*/ 185895 w 4320791"/>
              <a:gd name="connsiteY8" fmla="*/ 115556 h 600246"/>
              <a:gd name="connsiteX9" fmla="*/ 200967 w 4320791"/>
              <a:gd name="connsiteY9" fmla="*/ 120580 h 600246"/>
              <a:gd name="connsiteX10" fmla="*/ 211016 w 4320791"/>
              <a:gd name="connsiteY10" fmla="*/ 150725 h 600246"/>
              <a:gd name="connsiteX11" fmla="*/ 221064 w 4320791"/>
              <a:gd name="connsiteY11" fmla="*/ 160774 h 600246"/>
              <a:gd name="connsiteX12" fmla="*/ 236136 w 4320791"/>
              <a:gd name="connsiteY12" fmla="*/ 190919 h 600246"/>
              <a:gd name="connsiteX13" fmla="*/ 251209 w 4320791"/>
              <a:gd name="connsiteY13" fmla="*/ 216040 h 600246"/>
              <a:gd name="connsiteX14" fmla="*/ 256233 w 4320791"/>
              <a:gd name="connsiteY14" fmla="*/ 236136 h 600246"/>
              <a:gd name="connsiteX15" fmla="*/ 266281 w 4320791"/>
              <a:gd name="connsiteY15" fmla="*/ 251209 h 600246"/>
              <a:gd name="connsiteX16" fmla="*/ 271306 w 4320791"/>
              <a:gd name="connsiteY16" fmla="*/ 266281 h 600246"/>
              <a:gd name="connsiteX17" fmla="*/ 281354 w 4320791"/>
              <a:gd name="connsiteY17" fmla="*/ 286378 h 600246"/>
              <a:gd name="connsiteX18" fmla="*/ 301451 w 4320791"/>
              <a:gd name="connsiteY18" fmla="*/ 326571 h 600246"/>
              <a:gd name="connsiteX19" fmla="*/ 316523 w 4320791"/>
              <a:gd name="connsiteY19" fmla="*/ 336620 h 600246"/>
              <a:gd name="connsiteX20" fmla="*/ 331596 w 4320791"/>
              <a:gd name="connsiteY20" fmla="*/ 361741 h 600246"/>
              <a:gd name="connsiteX21" fmla="*/ 346668 w 4320791"/>
              <a:gd name="connsiteY21" fmla="*/ 366765 h 600246"/>
              <a:gd name="connsiteX22" fmla="*/ 351692 w 4320791"/>
              <a:gd name="connsiteY22" fmla="*/ 381837 h 600246"/>
              <a:gd name="connsiteX23" fmla="*/ 411983 w 4320791"/>
              <a:gd name="connsiteY23" fmla="*/ 396910 h 600246"/>
              <a:gd name="connsiteX24" fmla="*/ 442128 w 4320791"/>
              <a:gd name="connsiteY24" fmla="*/ 406958 h 600246"/>
              <a:gd name="connsiteX25" fmla="*/ 482321 w 4320791"/>
              <a:gd name="connsiteY25" fmla="*/ 406958 h 600246"/>
              <a:gd name="connsiteX26" fmla="*/ 542611 w 4320791"/>
              <a:gd name="connsiteY26" fmla="*/ 396910 h 600246"/>
              <a:gd name="connsiteX27" fmla="*/ 557684 w 4320791"/>
              <a:gd name="connsiteY27" fmla="*/ 386862 h 600246"/>
              <a:gd name="connsiteX28" fmla="*/ 653143 w 4320791"/>
              <a:gd name="connsiteY28" fmla="*/ 396910 h 600246"/>
              <a:gd name="connsiteX29" fmla="*/ 688312 w 4320791"/>
              <a:gd name="connsiteY29" fmla="*/ 411982 h 600246"/>
              <a:gd name="connsiteX30" fmla="*/ 708409 w 4320791"/>
              <a:gd name="connsiteY30" fmla="*/ 401934 h 600246"/>
              <a:gd name="connsiteX31" fmla="*/ 723481 w 4320791"/>
              <a:gd name="connsiteY31" fmla="*/ 396910 h 600246"/>
              <a:gd name="connsiteX32" fmla="*/ 778747 w 4320791"/>
              <a:gd name="connsiteY32" fmla="*/ 366765 h 600246"/>
              <a:gd name="connsiteX33" fmla="*/ 879231 w 4320791"/>
              <a:gd name="connsiteY33" fmla="*/ 351692 h 600246"/>
              <a:gd name="connsiteX34" fmla="*/ 894303 w 4320791"/>
              <a:gd name="connsiteY34" fmla="*/ 341644 h 600246"/>
              <a:gd name="connsiteX35" fmla="*/ 939521 w 4320791"/>
              <a:gd name="connsiteY35" fmla="*/ 331596 h 600246"/>
              <a:gd name="connsiteX36" fmla="*/ 964642 w 4320791"/>
              <a:gd name="connsiteY36" fmla="*/ 336620 h 600246"/>
              <a:gd name="connsiteX37" fmla="*/ 974690 w 4320791"/>
              <a:gd name="connsiteY37" fmla="*/ 356716 h 600246"/>
              <a:gd name="connsiteX38" fmla="*/ 1004835 w 4320791"/>
              <a:gd name="connsiteY38" fmla="*/ 381837 h 600246"/>
              <a:gd name="connsiteX39" fmla="*/ 1034980 w 4320791"/>
              <a:gd name="connsiteY39" fmla="*/ 406958 h 600246"/>
              <a:gd name="connsiteX40" fmla="*/ 1065125 w 4320791"/>
              <a:gd name="connsiteY40" fmla="*/ 427055 h 600246"/>
              <a:gd name="connsiteX41" fmla="*/ 1075174 w 4320791"/>
              <a:gd name="connsiteY41" fmla="*/ 437103 h 600246"/>
              <a:gd name="connsiteX42" fmla="*/ 1090246 w 4320791"/>
              <a:gd name="connsiteY42" fmla="*/ 442127 h 600246"/>
              <a:gd name="connsiteX43" fmla="*/ 1130440 w 4320791"/>
              <a:gd name="connsiteY43" fmla="*/ 462224 h 600246"/>
              <a:gd name="connsiteX44" fmla="*/ 1180681 w 4320791"/>
              <a:gd name="connsiteY44" fmla="*/ 477297 h 600246"/>
              <a:gd name="connsiteX45" fmla="*/ 1195754 w 4320791"/>
              <a:gd name="connsiteY45" fmla="*/ 487345 h 600246"/>
              <a:gd name="connsiteX46" fmla="*/ 1210827 w 4320791"/>
              <a:gd name="connsiteY46" fmla="*/ 502418 h 600246"/>
              <a:gd name="connsiteX47" fmla="*/ 1225899 w 4320791"/>
              <a:gd name="connsiteY47" fmla="*/ 507442 h 600246"/>
              <a:gd name="connsiteX48" fmla="*/ 1245996 w 4320791"/>
              <a:gd name="connsiteY48" fmla="*/ 532563 h 600246"/>
              <a:gd name="connsiteX49" fmla="*/ 1266092 w 4320791"/>
              <a:gd name="connsiteY49" fmla="*/ 537587 h 600246"/>
              <a:gd name="connsiteX50" fmla="*/ 1376624 w 4320791"/>
              <a:gd name="connsiteY50" fmla="*/ 522514 h 600246"/>
              <a:gd name="connsiteX51" fmla="*/ 1597688 w 4320791"/>
              <a:gd name="connsiteY51" fmla="*/ 537587 h 600246"/>
              <a:gd name="connsiteX52" fmla="*/ 1612761 w 4320791"/>
              <a:gd name="connsiteY52" fmla="*/ 552659 h 600246"/>
              <a:gd name="connsiteX53" fmla="*/ 1617785 w 4320791"/>
              <a:gd name="connsiteY53" fmla="*/ 567732 h 600246"/>
              <a:gd name="connsiteX54" fmla="*/ 1642906 w 4320791"/>
              <a:gd name="connsiteY54" fmla="*/ 572756 h 600246"/>
              <a:gd name="connsiteX55" fmla="*/ 1657978 w 4320791"/>
              <a:gd name="connsiteY55" fmla="*/ 582804 h 600246"/>
              <a:gd name="connsiteX56" fmla="*/ 1663002 w 4320791"/>
              <a:gd name="connsiteY56" fmla="*/ 597877 h 600246"/>
              <a:gd name="connsiteX57" fmla="*/ 1678075 w 4320791"/>
              <a:gd name="connsiteY57" fmla="*/ 592853 h 600246"/>
              <a:gd name="connsiteX58" fmla="*/ 1743389 w 4320791"/>
              <a:gd name="connsiteY58" fmla="*/ 587829 h 600246"/>
              <a:gd name="connsiteX59" fmla="*/ 1753438 w 4320791"/>
              <a:gd name="connsiteY59" fmla="*/ 562708 h 600246"/>
              <a:gd name="connsiteX60" fmla="*/ 1773534 w 4320791"/>
              <a:gd name="connsiteY60" fmla="*/ 557683 h 600246"/>
              <a:gd name="connsiteX61" fmla="*/ 1788607 w 4320791"/>
              <a:gd name="connsiteY61" fmla="*/ 552659 h 600246"/>
              <a:gd name="connsiteX62" fmla="*/ 1798655 w 4320791"/>
              <a:gd name="connsiteY62" fmla="*/ 537587 h 600246"/>
              <a:gd name="connsiteX63" fmla="*/ 1818752 w 4320791"/>
              <a:gd name="connsiteY63" fmla="*/ 512466 h 600246"/>
              <a:gd name="connsiteX64" fmla="*/ 1823776 w 4320791"/>
              <a:gd name="connsiteY64" fmla="*/ 497393 h 600246"/>
              <a:gd name="connsiteX65" fmla="*/ 1838849 w 4320791"/>
              <a:gd name="connsiteY65" fmla="*/ 492369 h 600246"/>
              <a:gd name="connsiteX66" fmla="*/ 1853921 w 4320791"/>
              <a:gd name="connsiteY66" fmla="*/ 482321 h 600246"/>
              <a:gd name="connsiteX67" fmla="*/ 1899139 w 4320791"/>
              <a:gd name="connsiteY67" fmla="*/ 467248 h 600246"/>
              <a:gd name="connsiteX68" fmla="*/ 1914211 w 4320791"/>
              <a:gd name="connsiteY68" fmla="*/ 462224 h 600246"/>
              <a:gd name="connsiteX69" fmla="*/ 1929284 w 4320791"/>
              <a:gd name="connsiteY69" fmla="*/ 472273 h 600246"/>
              <a:gd name="connsiteX70" fmla="*/ 1959429 w 4320791"/>
              <a:gd name="connsiteY70" fmla="*/ 487345 h 600246"/>
              <a:gd name="connsiteX71" fmla="*/ 1999622 w 4320791"/>
              <a:gd name="connsiteY71" fmla="*/ 467248 h 600246"/>
              <a:gd name="connsiteX72" fmla="*/ 2009671 w 4320791"/>
              <a:gd name="connsiteY72" fmla="*/ 442127 h 600246"/>
              <a:gd name="connsiteX73" fmla="*/ 2024743 w 4320791"/>
              <a:gd name="connsiteY73" fmla="*/ 411982 h 600246"/>
              <a:gd name="connsiteX74" fmla="*/ 2059912 w 4320791"/>
              <a:gd name="connsiteY74" fmla="*/ 396910 h 600246"/>
              <a:gd name="connsiteX75" fmla="*/ 2105130 w 4320791"/>
              <a:gd name="connsiteY75" fmla="*/ 411982 h 600246"/>
              <a:gd name="connsiteX76" fmla="*/ 2120202 w 4320791"/>
              <a:gd name="connsiteY76" fmla="*/ 422031 h 600246"/>
              <a:gd name="connsiteX77" fmla="*/ 2135275 w 4320791"/>
              <a:gd name="connsiteY77" fmla="*/ 427055 h 600246"/>
              <a:gd name="connsiteX78" fmla="*/ 2180492 w 4320791"/>
              <a:gd name="connsiteY78" fmla="*/ 442127 h 600246"/>
              <a:gd name="connsiteX79" fmla="*/ 2250831 w 4320791"/>
              <a:gd name="connsiteY79" fmla="*/ 432079 h 600246"/>
              <a:gd name="connsiteX80" fmla="*/ 2270928 w 4320791"/>
              <a:gd name="connsiteY80" fmla="*/ 427055 h 600246"/>
              <a:gd name="connsiteX81" fmla="*/ 2376435 w 4320791"/>
              <a:gd name="connsiteY81" fmla="*/ 417007 h 600246"/>
              <a:gd name="connsiteX82" fmla="*/ 2381460 w 4320791"/>
              <a:gd name="connsiteY82" fmla="*/ 361741 h 600246"/>
              <a:gd name="connsiteX83" fmla="*/ 2456822 w 4320791"/>
              <a:gd name="connsiteY83" fmla="*/ 351692 h 600246"/>
              <a:gd name="connsiteX84" fmla="*/ 2471895 w 4320791"/>
              <a:gd name="connsiteY84" fmla="*/ 346668 h 600246"/>
              <a:gd name="connsiteX85" fmla="*/ 2486967 w 4320791"/>
              <a:gd name="connsiteY85" fmla="*/ 336620 h 600246"/>
              <a:gd name="connsiteX86" fmla="*/ 2517112 w 4320791"/>
              <a:gd name="connsiteY86" fmla="*/ 326571 h 600246"/>
              <a:gd name="connsiteX87" fmla="*/ 2527161 w 4320791"/>
              <a:gd name="connsiteY87" fmla="*/ 316523 h 600246"/>
              <a:gd name="connsiteX88" fmla="*/ 2537209 w 4320791"/>
              <a:gd name="connsiteY88" fmla="*/ 301451 h 600246"/>
              <a:gd name="connsiteX89" fmla="*/ 2552281 w 4320791"/>
              <a:gd name="connsiteY89" fmla="*/ 296426 h 600246"/>
              <a:gd name="connsiteX90" fmla="*/ 2567354 w 4320791"/>
              <a:gd name="connsiteY90" fmla="*/ 271305 h 600246"/>
              <a:gd name="connsiteX91" fmla="*/ 2582427 w 4320791"/>
              <a:gd name="connsiteY91" fmla="*/ 266281 h 600246"/>
              <a:gd name="connsiteX92" fmla="*/ 2607547 w 4320791"/>
              <a:gd name="connsiteY92" fmla="*/ 241160 h 600246"/>
              <a:gd name="connsiteX93" fmla="*/ 2622620 w 4320791"/>
              <a:gd name="connsiteY93" fmla="*/ 231112 h 600246"/>
              <a:gd name="connsiteX94" fmla="*/ 2632668 w 4320791"/>
              <a:gd name="connsiteY94" fmla="*/ 200967 h 600246"/>
              <a:gd name="connsiteX95" fmla="*/ 2662813 w 4320791"/>
              <a:gd name="connsiteY95" fmla="*/ 185894 h 600246"/>
              <a:gd name="connsiteX96" fmla="*/ 2677886 w 4320791"/>
              <a:gd name="connsiteY96" fmla="*/ 110532 h 600246"/>
              <a:gd name="connsiteX97" fmla="*/ 2682910 w 4320791"/>
              <a:gd name="connsiteY97" fmla="*/ 95459 h 600246"/>
              <a:gd name="connsiteX98" fmla="*/ 2697983 w 4320791"/>
              <a:gd name="connsiteY98" fmla="*/ 90435 h 600246"/>
              <a:gd name="connsiteX99" fmla="*/ 2813539 w 4320791"/>
              <a:gd name="connsiteY99" fmla="*/ 100483 h 600246"/>
              <a:gd name="connsiteX100" fmla="*/ 2858756 w 4320791"/>
              <a:gd name="connsiteY100" fmla="*/ 105508 h 600246"/>
              <a:gd name="connsiteX101" fmla="*/ 2873829 w 4320791"/>
              <a:gd name="connsiteY101" fmla="*/ 115556 h 600246"/>
              <a:gd name="connsiteX102" fmla="*/ 2888901 w 4320791"/>
              <a:gd name="connsiteY102" fmla="*/ 120580 h 600246"/>
              <a:gd name="connsiteX103" fmla="*/ 2903974 w 4320791"/>
              <a:gd name="connsiteY103" fmla="*/ 130629 h 600246"/>
              <a:gd name="connsiteX104" fmla="*/ 3064747 w 4320791"/>
              <a:gd name="connsiteY104" fmla="*/ 125604 h 600246"/>
              <a:gd name="connsiteX105" fmla="*/ 3079820 w 4320791"/>
              <a:gd name="connsiteY105" fmla="*/ 110532 h 600246"/>
              <a:gd name="connsiteX106" fmla="*/ 3094892 w 4320791"/>
              <a:gd name="connsiteY106" fmla="*/ 105508 h 600246"/>
              <a:gd name="connsiteX107" fmla="*/ 3130062 w 4320791"/>
              <a:gd name="connsiteY107" fmla="*/ 90435 h 600246"/>
              <a:gd name="connsiteX108" fmla="*/ 3145134 w 4320791"/>
              <a:gd name="connsiteY108" fmla="*/ 80387 h 600246"/>
              <a:gd name="connsiteX109" fmla="*/ 3190352 w 4320791"/>
              <a:gd name="connsiteY109" fmla="*/ 70338 h 600246"/>
              <a:gd name="connsiteX110" fmla="*/ 3205424 w 4320791"/>
              <a:gd name="connsiteY110" fmla="*/ 60290 h 600246"/>
              <a:gd name="connsiteX111" fmla="*/ 3336053 w 4320791"/>
              <a:gd name="connsiteY111" fmla="*/ 50242 h 600246"/>
              <a:gd name="connsiteX112" fmla="*/ 3516923 w 4320791"/>
              <a:gd name="connsiteY112" fmla="*/ 70338 h 600246"/>
              <a:gd name="connsiteX113" fmla="*/ 3612383 w 4320791"/>
              <a:gd name="connsiteY113" fmla="*/ 60290 h 600246"/>
              <a:gd name="connsiteX114" fmla="*/ 3692769 w 4320791"/>
              <a:gd name="connsiteY114" fmla="*/ 0 h 600246"/>
              <a:gd name="connsiteX115" fmla="*/ 3888712 w 4320791"/>
              <a:gd name="connsiteY115" fmla="*/ 20097 h 600246"/>
              <a:gd name="connsiteX116" fmla="*/ 4054510 w 4320791"/>
              <a:gd name="connsiteY116" fmla="*/ 80387 h 600246"/>
              <a:gd name="connsiteX117" fmla="*/ 4195187 w 4320791"/>
              <a:gd name="connsiteY117" fmla="*/ 90435 h 600246"/>
              <a:gd name="connsiteX118" fmla="*/ 4320791 w 4320791"/>
              <a:gd name="connsiteY118" fmla="*/ 165798 h 60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320791" h="600246">
                <a:moveTo>
                  <a:pt x="0" y="195943"/>
                </a:moveTo>
                <a:lnTo>
                  <a:pt x="0" y="195943"/>
                </a:lnTo>
                <a:cubicBezTo>
                  <a:pt x="11723" y="185895"/>
                  <a:pt x="22520" y="174652"/>
                  <a:pt x="35169" y="165798"/>
                </a:cubicBezTo>
                <a:cubicBezTo>
                  <a:pt x="41347" y="161474"/>
                  <a:pt x="72455" y="156331"/>
                  <a:pt x="75363" y="155749"/>
                </a:cubicBezTo>
                <a:cubicBezTo>
                  <a:pt x="82062" y="152400"/>
                  <a:pt x="88576" y="148651"/>
                  <a:pt x="95460" y="145701"/>
                </a:cubicBezTo>
                <a:cubicBezTo>
                  <a:pt x="100328" y="143615"/>
                  <a:pt x="105795" y="143045"/>
                  <a:pt x="110532" y="140677"/>
                </a:cubicBezTo>
                <a:cubicBezTo>
                  <a:pt x="115933" y="137977"/>
                  <a:pt x="119877" y="132539"/>
                  <a:pt x="125605" y="130629"/>
                </a:cubicBezTo>
                <a:cubicBezTo>
                  <a:pt x="135269" y="127408"/>
                  <a:pt x="145867" y="128075"/>
                  <a:pt x="155750" y="125604"/>
                </a:cubicBezTo>
                <a:cubicBezTo>
                  <a:pt x="166026" y="123035"/>
                  <a:pt x="175847" y="118905"/>
                  <a:pt x="185895" y="115556"/>
                </a:cubicBezTo>
                <a:cubicBezTo>
                  <a:pt x="190919" y="117231"/>
                  <a:pt x="197889" y="116271"/>
                  <a:pt x="200967" y="120580"/>
                </a:cubicBezTo>
                <a:cubicBezTo>
                  <a:pt x="207123" y="129199"/>
                  <a:pt x="203527" y="143235"/>
                  <a:pt x="211016" y="150725"/>
                </a:cubicBezTo>
                <a:lnTo>
                  <a:pt x="221064" y="160774"/>
                </a:lnTo>
                <a:cubicBezTo>
                  <a:pt x="233689" y="198650"/>
                  <a:pt x="216660" y="151969"/>
                  <a:pt x="236136" y="190919"/>
                </a:cubicBezTo>
                <a:cubicBezTo>
                  <a:pt x="249180" y="217006"/>
                  <a:pt x="231584" y="196413"/>
                  <a:pt x="251209" y="216040"/>
                </a:cubicBezTo>
                <a:cubicBezTo>
                  <a:pt x="252884" y="222739"/>
                  <a:pt x="253513" y="229789"/>
                  <a:pt x="256233" y="236136"/>
                </a:cubicBezTo>
                <a:cubicBezTo>
                  <a:pt x="258612" y="241686"/>
                  <a:pt x="263580" y="245808"/>
                  <a:pt x="266281" y="251209"/>
                </a:cubicBezTo>
                <a:cubicBezTo>
                  <a:pt x="268649" y="255946"/>
                  <a:pt x="269220" y="261413"/>
                  <a:pt x="271306" y="266281"/>
                </a:cubicBezTo>
                <a:cubicBezTo>
                  <a:pt x="274256" y="273165"/>
                  <a:pt x="278573" y="279424"/>
                  <a:pt x="281354" y="286378"/>
                </a:cubicBezTo>
                <a:cubicBezTo>
                  <a:pt x="291684" y="312205"/>
                  <a:pt x="284456" y="312975"/>
                  <a:pt x="301451" y="326571"/>
                </a:cubicBezTo>
                <a:cubicBezTo>
                  <a:pt x="306166" y="330343"/>
                  <a:pt x="311499" y="333270"/>
                  <a:pt x="316523" y="336620"/>
                </a:cubicBezTo>
                <a:cubicBezTo>
                  <a:pt x="320475" y="348476"/>
                  <a:pt x="320101" y="354844"/>
                  <a:pt x="331596" y="361741"/>
                </a:cubicBezTo>
                <a:cubicBezTo>
                  <a:pt x="336137" y="364466"/>
                  <a:pt x="341644" y="365090"/>
                  <a:pt x="346668" y="366765"/>
                </a:cubicBezTo>
                <a:cubicBezTo>
                  <a:pt x="348343" y="371789"/>
                  <a:pt x="347383" y="378759"/>
                  <a:pt x="351692" y="381837"/>
                </a:cubicBezTo>
                <a:cubicBezTo>
                  <a:pt x="366415" y="392353"/>
                  <a:pt x="395517" y="392794"/>
                  <a:pt x="411983" y="396910"/>
                </a:cubicBezTo>
                <a:cubicBezTo>
                  <a:pt x="422259" y="399479"/>
                  <a:pt x="432080" y="403609"/>
                  <a:pt x="442128" y="406958"/>
                </a:cubicBezTo>
                <a:cubicBezTo>
                  <a:pt x="488061" y="383991"/>
                  <a:pt x="436386" y="403130"/>
                  <a:pt x="482321" y="406958"/>
                </a:cubicBezTo>
                <a:cubicBezTo>
                  <a:pt x="499962" y="408428"/>
                  <a:pt x="524453" y="401449"/>
                  <a:pt x="542611" y="396910"/>
                </a:cubicBezTo>
                <a:cubicBezTo>
                  <a:pt x="547635" y="393561"/>
                  <a:pt x="551657" y="387239"/>
                  <a:pt x="557684" y="386862"/>
                </a:cubicBezTo>
                <a:cubicBezTo>
                  <a:pt x="587239" y="385015"/>
                  <a:pt x="622880" y="391866"/>
                  <a:pt x="653143" y="396910"/>
                </a:cubicBezTo>
                <a:cubicBezTo>
                  <a:pt x="663209" y="403620"/>
                  <a:pt x="674653" y="413689"/>
                  <a:pt x="688312" y="411982"/>
                </a:cubicBezTo>
                <a:cubicBezTo>
                  <a:pt x="695744" y="411053"/>
                  <a:pt x="701525" y="404884"/>
                  <a:pt x="708409" y="401934"/>
                </a:cubicBezTo>
                <a:cubicBezTo>
                  <a:pt x="713277" y="399848"/>
                  <a:pt x="718457" y="398585"/>
                  <a:pt x="723481" y="396910"/>
                </a:cubicBezTo>
                <a:cubicBezTo>
                  <a:pt x="755805" y="364586"/>
                  <a:pt x="736921" y="373736"/>
                  <a:pt x="778747" y="366765"/>
                </a:cubicBezTo>
                <a:cubicBezTo>
                  <a:pt x="811665" y="333847"/>
                  <a:pt x="774374" y="366671"/>
                  <a:pt x="879231" y="351692"/>
                </a:cubicBezTo>
                <a:cubicBezTo>
                  <a:pt x="885208" y="350838"/>
                  <a:pt x="888753" y="344022"/>
                  <a:pt x="894303" y="341644"/>
                </a:cubicBezTo>
                <a:cubicBezTo>
                  <a:pt x="900511" y="338983"/>
                  <a:pt x="935051" y="332490"/>
                  <a:pt x="939521" y="331596"/>
                </a:cubicBezTo>
                <a:cubicBezTo>
                  <a:pt x="947895" y="333271"/>
                  <a:pt x="957693" y="331657"/>
                  <a:pt x="964642" y="336620"/>
                </a:cubicBezTo>
                <a:cubicBezTo>
                  <a:pt x="970736" y="340973"/>
                  <a:pt x="970337" y="350622"/>
                  <a:pt x="974690" y="356716"/>
                </a:cubicBezTo>
                <a:cubicBezTo>
                  <a:pt x="987642" y="374849"/>
                  <a:pt x="989281" y="368875"/>
                  <a:pt x="1004835" y="381837"/>
                </a:cubicBezTo>
                <a:cubicBezTo>
                  <a:pt x="1043519" y="414074"/>
                  <a:pt x="997560" y="382011"/>
                  <a:pt x="1034980" y="406958"/>
                </a:cubicBezTo>
                <a:cubicBezTo>
                  <a:pt x="1044377" y="435145"/>
                  <a:pt x="1032117" y="412909"/>
                  <a:pt x="1065125" y="427055"/>
                </a:cubicBezTo>
                <a:cubicBezTo>
                  <a:pt x="1069479" y="428921"/>
                  <a:pt x="1071112" y="434666"/>
                  <a:pt x="1075174" y="437103"/>
                </a:cubicBezTo>
                <a:cubicBezTo>
                  <a:pt x="1079715" y="439828"/>
                  <a:pt x="1085222" y="440452"/>
                  <a:pt x="1090246" y="442127"/>
                </a:cubicBezTo>
                <a:cubicBezTo>
                  <a:pt x="1107315" y="459196"/>
                  <a:pt x="1096850" y="451727"/>
                  <a:pt x="1130440" y="462224"/>
                </a:cubicBezTo>
                <a:cubicBezTo>
                  <a:pt x="1147129" y="467439"/>
                  <a:pt x="1180681" y="477297"/>
                  <a:pt x="1180681" y="477297"/>
                </a:cubicBezTo>
                <a:cubicBezTo>
                  <a:pt x="1185705" y="480646"/>
                  <a:pt x="1191115" y="483479"/>
                  <a:pt x="1195754" y="487345"/>
                </a:cubicBezTo>
                <a:cubicBezTo>
                  <a:pt x="1201213" y="491894"/>
                  <a:pt x="1204915" y="498477"/>
                  <a:pt x="1210827" y="502418"/>
                </a:cubicBezTo>
                <a:cubicBezTo>
                  <a:pt x="1215233" y="505356"/>
                  <a:pt x="1220875" y="505767"/>
                  <a:pt x="1225899" y="507442"/>
                </a:cubicBezTo>
                <a:cubicBezTo>
                  <a:pt x="1229449" y="512768"/>
                  <a:pt x="1238837" y="528983"/>
                  <a:pt x="1245996" y="532563"/>
                </a:cubicBezTo>
                <a:cubicBezTo>
                  <a:pt x="1252172" y="535651"/>
                  <a:pt x="1259393" y="535912"/>
                  <a:pt x="1266092" y="537587"/>
                </a:cubicBezTo>
                <a:cubicBezTo>
                  <a:pt x="1302936" y="532563"/>
                  <a:pt x="1339557" y="519548"/>
                  <a:pt x="1376624" y="522514"/>
                </a:cubicBezTo>
                <a:cubicBezTo>
                  <a:pt x="1533991" y="535104"/>
                  <a:pt x="1460285" y="530355"/>
                  <a:pt x="1597688" y="537587"/>
                </a:cubicBezTo>
                <a:cubicBezTo>
                  <a:pt x="1602712" y="542611"/>
                  <a:pt x="1608820" y="546747"/>
                  <a:pt x="1612761" y="552659"/>
                </a:cubicBezTo>
                <a:cubicBezTo>
                  <a:pt x="1615699" y="557066"/>
                  <a:pt x="1613378" y="564794"/>
                  <a:pt x="1617785" y="567732"/>
                </a:cubicBezTo>
                <a:cubicBezTo>
                  <a:pt x="1624890" y="572469"/>
                  <a:pt x="1634532" y="571081"/>
                  <a:pt x="1642906" y="572756"/>
                </a:cubicBezTo>
                <a:cubicBezTo>
                  <a:pt x="1647930" y="576105"/>
                  <a:pt x="1654206" y="578089"/>
                  <a:pt x="1657978" y="582804"/>
                </a:cubicBezTo>
                <a:cubicBezTo>
                  <a:pt x="1661286" y="586940"/>
                  <a:pt x="1658265" y="595508"/>
                  <a:pt x="1663002" y="597877"/>
                </a:cubicBezTo>
                <a:cubicBezTo>
                  <a:pt x="1667739" y="600246"/>
                  <a:pt x="1672820" y="593510"/>
                  <a:pt x="1678075" y="592853"/>
                </a:cubicBezTo>
                <a:cubicBezTo>
                  <a:pt x="1699742" y="590145"/>
                  <a:pt x="1721618" y="589504"/>
                  <a:pt x="1743389" y="587829"/>
                </a:cubicBezTo>
                <a:cubicBezTo>
                  <a:pt x="1746739" y="579455"/>
                  <a:pt x="1747061" y="569085"/>
                  <a:pt x="1753438" y="562708"/>
                </a:cubicBezTo>
                <a:cubicBezTo>
                  <a:pt x="1758320" y="557825"/>
                  <a:pt x="1766895" y="559580"/>
                  <a:pt x="1773534" y="557683"/>
                </a:cubicBezTo>
                <a:cubicBezTo>
                  <a:pt x="1778626" y="556228"/>
                  <a:pt x="1783583" y="554334"/>
                  <a:pt x="1788607" y="552659"/>
                </a:cubicBezTo>
                <a:cubicBezTo>
                  <a:pt x="1791956" y="547635"/>
                  <a:pt x="1794883" y="542302"/>
                  <a:pt x="1798655" y="537587"/>
                </a:cubicBezTo>
                <a:cubicBezTo>
                  <a:pt x="1827299" y="501781"/>
                  <a:pt x="1787813" y="558869"/>
                  <a:pt x="1818752" y="512466"/>
                </a:cubicBezTo>
                <a:cubicBezTo>
                  <a:pt x="1820427" y="507442"/>
                  <a:pt x="1820031" y="501138"/>
                  <a:pt x="1823776" y="497393"/>
                </a:cubicBezTo>
                <a:cubicBezTo>
                  <a:pt x="1827521" y="493648"/>
                  <a:pt x="1834112" y="494737"/>
                  <a:pt x="1838849" y="492369"/>
                </a:cubicBezTo>
                <a:cubicBezTo>
                  <a:pt x="1844250" y="489669"/>
                  <a:pt x="1848347" y="484643"/>
                  <a:pt x="1853921" y="482321"/>
                </a:cubicBezTo>
                <a:cubicBezTo>
                  <a:pt x="1868587" y="476210"/>
                  <a:pt x="1884066" y="472272"/>
                  <a:pt x="1899139" y="467248"/>
                </a:cubicBezTo>
                <a:lnTo>
                  <a:pt x="1914211" y="462224"/>
                </a:lnTo>
                <a:cubicBezTo>
                  <a:pt x="1919235" y="465574"/>
                  <a:pt x="1923883" y="469572"/>
                  <a:pt x="1929284" y="472273"/>
                </a:cubicBezTo>
                <a:cubicBezTo>
                  <a:pt x="1970895" y="493079"/>
                  <a:pt x="1916221" y="458542"/>
                  <a:pt x="1959429" y="487345"/>
                </a:cubicBezTo>
                <a:cubicBezTo>
                  <a:pt x="1972827" y="480646"/>
                  <a:pt x="1994059" y="481156"/>
                  <a:pt x="1999622" y="467248"/>
                </a:cubicBezTo>
                <a:cubicBezTo>
                  <a:pt x="2002972" y="458874"/>
                  <a:pt x="2006504" y="450572"/>
                  <a:pt x="2009671" y="442127"/>
                </a:cubicBezTo>
                <a:cubicBezTo>
                  <a:pt x="2013724" y="431321"/>
                  <a:pt x="2015043" y="420066"/>
                  <a:pt x="2024743" y="411982"/>
                </a:cubicBezTo>
                <a:cubicBezTo>
                  <a:pt x="2033020" y="405085"/>
                  <a:pt x="2049442" y="400400"/>
                  <a:pt x="2059912" y="396910"/>
                </a:cubicBezTo>
                <a:cubicBezTo>
                  <a:pt x="2127529" y="430717"/>
                  <a:pt x="2027193" y="382754"/>
                  <a:pt x="2105130" y="411982"/>
                </a:cubicBezTo>
                <a:cubicBezTo>
                  <a:pt x="2110784" y="414102"/>
                  <a:pt x="2114801" y="419331"/>
                  <a:pt x="2120202" y="422031"/>
                </a:cubicBezTo>
                <a:cubicBezTo>
                  <a:pt x="2124939" y="424400"/>
                  <a:pt x="2130407" y="424969"/>
                  <a:pt x="2135275" y="427055"/>
                </a:cubicBezTo>
                <a:cubicBezTo>
                  <a:pt x="2171678" y="442655"/>
                  <a:pt x="2138145" y="433658"/>
                  <a:pt x="2180492" y="442127"/>
                </a:cubicBezTo>
                <a:cubicBezTo>
                  <a:pt x="2203938" y="438778"/>
                  <a:pt x="2227469" y="435973"/>
                  <a:pt x="2250831" y="432079"/>
                </a:cubicBezTo>
                <a:cubicBezTo>
                  <a:pt x="2257642" y="430944"/>
                  <a:pt x="2264072" y="427878"/>
                  <a:pt x="2270928" y="427055"/>
                </a:cubicBezTo>
                <a:cubicBezTo>
                  <a:pt x="2306004" y="422846"/>
                  <a:pt x="2341266" y="420356"/>
                  <a:pt x="2376435" y="417007"/>
                </a:cubicBezTo>
                <a:cubicBezTo>
                  <a:pt x="2378110" y="398585"/>
                  <a:pt x="2367103" y="373406"/>
                  <a:pt x="2381460" y="361741"/>
                </a:cubicBezTo>
                <a:cubicBezTo>
                  <a:pt x="2401129" y="345760"/>
                  <a:pt x="2431824" y="355858"/>
                  <a:pt x="2456822" y="351692"/>
                </a:cubicBezTo>
                <a:cubicBezTo>
                  <a:pt x="2462046" y="350821"/>
                  <a:pt x="2466871" y="348343"/>
                  <a:pt x="2471895" y="346668"/>
                </a:cubicBezTo>
                <a:cubicBezTo>
                  <a:pt x="2476919" y="343319"/>
                  <a:pt x="2481449" y="339072"/>
                  <a:pt x="2486967" y="336620"/>
                </a:cubicBezTo>
                <a:cubicBezTo>
                  <a:pt x="2496646" y="332318"/>
                  <a:pt x="2517112" y="326571"/>
                  <a:pt x="2517112" y="326571"/>
                </a:cubicBezTo>
                <a:cubicBezTo>
                  <a:pt x="2520462" y="323222"/>
                  <a:pt x="2524202" y="320222"/>
                  <a:pt x="2527161" y="316523"/>
                </a:cubicBezTo>
                <a:cubicBezTo>
                  <a:pt x="2530933" y="311808"/>
                  <a:pt x="2532494" y="305223"/>
                  <a:pt x="2537209" y="301451"/>
                </a:cubicBezTo>
                <a:cubicBezTo>
                  <a:pt x="2541344" y="298143"/>
                  <a:pt x="2547257" y="298101"/>
                  <a:pt x="2552281" y="296426"/>
                </a:cubicBezTo>
                <a:cubicBezTo>
                  <a:pt x="2556233" y="284572"/>
                  <a:pt x="2555861" y="278201"/>
                  <a:pt x="2567354" y="271305"/>
                </a:cubicBezTo>
                <a:cubicBezTo>
                  <a:pt x="2571895" y="268580"/>
                  <a:pt x="2577403" y="267956"/>
                  <a:pt x="2582427" y="266281"/>
                </a:cubicBezTo>
                <a:cubicBezTo>
                  <a:pt x="2622622" y="239484"/>
                  <a:pt x="2574050" y="274657"/>
                  <a:pt x="2607547" y="241160"/>
                </a:cubicBezTo>
                <a:cubicBezTo>
                  <a:pt x="2611817" y="236890"/>
                  <a:pt x="2617596" y="234461"/>
                  <a:pt x="2622620" y="231112"/>
                </a:cubicBezTo>
                <a:cubicBezTo>
                  <a:pt x="2625969" y="221064"/>
                  <a:pt x="2627054" y="209949"/>
                  <a:pt x="2632668" y="200967"/>
                </a:cubicBezTo>
                <a:cubicBezTo>
                  <a:pt x="2637793" y="192767"/>
                  <a:pt x="2654602" y="188631"/>
                  <a:pt x="2662813" y="185894"/>
                </a:cubicBezTo>
                <a:cubicBezTo>
                  <a:pt x="2667837" y="160773"/>
                  <a:pt x="2669785" y="134836"/>
                  <a:pt x="2677886" y="110532"/>
                </a:cubicBezTo>
                <a:cubicBezTo>
                  <a:pt x="2679561" y="105508"/>
                  <a:pt x="2679165" y="99204"/>
                  <a:pt x="2682910" y="95459"/>
                </a:cubicBezTo>
                <a:cubicBezTo>
                  <a:pt x="2686655" y="91714"/>
                  <a:pt x="2692959" y="92110"/>
                  <a:pt x="2697983" y="90435"/>
                </a:cubicBezTo>
                <a:lnTo>
                  <a:pt x="2813539" y="100483"/>
                </a:lnTo>
                <a:cubicBezTo>
                  <a:pt x="2828638" y="101899"/>
                  <a:pt x="2844044" y="101830"/>
                  <a:pt x="2858756" y="105508"/>
                </a:cubicBezTo>
                <a:cubicBezTo>
                  <a:pt x="2864614" y="106973"/>
                  <a:pt x="2868428" y="112856"/>
                  <a:pt x="2873829" y="115556"/>
                </a:cubicBezTo>
                <a:cubicBezTo>
                  <a:pt x="2878566" y="117924"/>
                  <a:pt x="2883877" y="118905"/>
                  <a:pt x="2888901" y="120580"/>
                </a:cubicBezTo>
                <a:cubicBezTo>
                  <a:pt x="2893925" y="123930"/>
                  <a:pt x="2897991" y="129813"/>
                  <a:pt x="2903974" y="130629"/>
                </a:cubicBezTo>
                <a:cubicBezTo>
                  <a:pt x="2987541" y="142025"/>
                  <a:pt x="2991368" y="136894"/>
                  <a:pt x="3064747" y="125604"/>
                </a:cubicBezTo>
                <a:cubicBezTo>
                  <a:pt x="3069771" y="120580"/>
                  <a:pt x="3073908" y="114473"/>
                  <a:pt x="3079820" y="110532"/>
                </a:cubicBezTo>
                <a:cubicBezTo>
                  <a:pt x="3084226" y="107595"/>
                  <a:pt x="3090024" y="107594"/>
                  <a:pt x="3094892" y="105508"/>
                </a:cubicBezTo>
                <a:cubicBezTo>
                  <a:pt x="3138346" y="86884"/>
                  <a:pt x="3094717" y="102216"/>
                  <a:pt x="3130062" y="90435"/>
                </a:cubicBezTo>
                <a:cubicBezTo>
                  <a:pt x="3135086" y="87086"/>
                  <a:pt x="3139584" y="82765"/>
                  <a:pt x="3145134" y="80387"/>
                </a:cubicBezTo>
                <a:cubicBezTo>
                  <a:pt x="3151338" y="77728"/>
                  <a:pt x="3185887" y="71231"/>
                  <a:pt x="3190352" y="70338"/>
                </a:cubicBezTo>
                <a:lnTo>
                  <a:pt x="3205424" y="60290"/>
                </a:lnTo>
                <a:lnTo>
                  <a:pt x="3336053" y="50242"/>
                </a:lnTo>
                <a:lnTo>
                  <a:pt x="3516923" y="70338"/>
                </a:lnTo>
                <a:lnTo>
                  <a:pt x="3612383" y="60290"/>
                </a:lnTo>
                <a:lnTo>
                  <a:pt x="3692769" y="0"/>
                </a:lnTo>
                <a:lnTo>
                  <a:pt x="3888712" y="20097"/>
                </a:lnTo>
                <a:lnTo>
                  <a:pt x="4054510" y="80387"/>
                </a:lnTo>
                <a:lnTo>
                  <a:pt x="4195187" y="90435"/>
                </a:lnTo>
                <a:lnTo>
                  <a:pt x="4320791" y="165798"/>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16111" y="2026310"/>
            <a:ext cx="510507" cy="1532382"/>
          </a:xfrm>
          <a:custGeom>
            <a:avLst/>
            <a:gdLst>
              <a:gd name="connsiteX0" fmla="*/ 93540 w 510507"/>
              <a:gd name="connsiteY0" fmla="*/ 0 h 1532382"/>
              <a:gd name="connsiteX1" fmla="*/ 93540 w 510507"/>
              <a:gd name="connsiteY1" fmla="*/ 0 h 1532382"/>
              <a:gd name="connsiteX2" fmla="*/ 78910 w 510507"/>
              <a:gd name="connsiteY2" fmla="*/ 226772 h 1532382"/>
              <a:gd name="connsiteX3" fmla="*/ 71595 w 510507"/>
              <a:gd name="connsiteY3" fmla="*/ 248717 h 1532382"/>
              <a:gd name="connsiteX4" fmla="*/ 56964 w 510507"/>
              <a:gd name="connsiteY4" fmla="*/ 270663 h 1532382"/>
              <a:gd name="connsiteX5" fmla="*/ 49649 w 510507"/>
              <a:gd name="connsiteY5" fmla="*/ 292608 h 1532382"/>
              <a:gd name="connsiteX6" fmla="*/ 35019 w 510507"/>
              <a:gd name="connsiteY6" fmla="*/ 314554 h 1532382"/>
              <a:gd name="connsiteX7" fmla="*/ 27703 w 510507"/>
              <a:gd name="connsiteY7" fmla="*/ 343815 h 1532382"/>
              <a:gd name="connsiteX8" fmla="*/ 20388 w 510507"/>
              <a:gd name="connsiteY8" fmla="*/ 365760 h 1532382"/>
              <a:gd name="connsiteX9" fmla="*/ 27703 w 510507"/>
              <a:gd name="connsiteY9" fmla="*/ 555956 h 1532382"/>
              <a:gd name="connsiteX10" fmla="*/ 42334 w 510507"/>
              <a:gd name="connsiteY10" fmla="*/ 651053 h 1532382"/>
              <a:gd name="connsiteX11" fmla="*/ 71595 w 510507"/>
              <a:gd name="connsiteY11" fmla="*/ 811988 h 1532382"/>
              <a:gd name="connsiteX12" fmla="*/ 86225 w 510507"/>
              <a:gd name="connsiteY12" fmla="*/ 833933 h 1532382"/>
              <a:gd name="connsiteX13" fmla="*/ 93540 w 510507"/>
              <a:gd name="connsiteY13" fmla="*/ 855879 h 1532382"/>
              <a:gd name="connsiteX14" fmla="*/ 108171 w 510507"/>
              <a:gd name="connsiteY14" fmla="*/ 870509 h 1532382"/>
              <a:gd name="connsiteX15" fmla="*/ 115486 w 510507"/>
              <a:gd name="connsiteY15" fmla="*/ 892455 h 1532382"/>
              <a:gd name="connsiteX16" fmla="*/ 159377 w 510507"/>
              <a:gd name="connsiteY16" fmla="*/ 907085 h 1532382"/>
              <a:gd name="connsiteX17" fmla="*/ 188638 w 510507"/>
              <a:gd name="connsiteY17" fmla="*/ 943661 h 1532382"/>
              <a:gd name="connsiteX18" fmla="*/ 203268 w 510507"/>
              <a:gd name="connsiteY18" fmla="*/ 1185063 h 1532382"/>
              <a:gd name="connsiteX19" fmla="*/ 210583 w 510507"/>
              <a:gd name="connsiteY19" fmla="*/ 1221639 h 1532382"/>
              <a:gd name="connsiteX20" fmla="*/ 225214 w 510507"/>
              <a:gd name="connsiteY20" fmla="*/ 1250900 h 1532382"/>
              <a:gd name="connsiteX21" fmla="*/ 247159 w 510507"/>
              <a:gd name="connsiteY21" fmla="*/ 1287476 h 1532382"/>
              <a:gd name="connsiteX22" fmla="*/ 254475 w 510507"/>
              <a:gd name="connsiteY22" fmla="*/ 1309421 h 1532382"/>
              <a:gd name="connsiteX23" fmla="*/ 276420 w 510507"/>
              <a:gd name="connsiteY23" fmla="*/ 1316736 h 1532382"/>
              <a:gd name="connsiteX24" fmla="*/ 283735 w 510507"/>
              <a:gd name="connsiteY24" fmla="*/ 1345997 h 1532382"/>
              <a:gd name="connsiteX25" fmla="*/ 320311 w 510507"/>
              <a:gd name="connsiteY25" fmla="*/ 1382573 h 1532382"/>
              <a:gd name="connsiteX26" fmla="*/ 327627 w 510507"/>
              <a:gd name="connsiteY26" fmla="*/ 1404519 h 1532382"/>
              <a:gd name="connsiteX27" fmla="*/ 342257 w 510507"/>
              <a:gd name="connsiteY27" fmla="*/ 1426464 h 1532382"/>
              <a:gd name="connsiteX28" fmla="*/ 349572 w 510507"/>
              <a:gd name="connsiteY28" fmla="*/ 1455725 h 1532382"/>
              <a:gd name="connsiteX29" fmla="*/ 393463 w 510507"/>
              <a:gd name="connsiteY29" fmla="*/ 1499616 h 1532382"/>
              <a:gd name="connsiteX30" fmla="*/ 430039 w 510507"/>
              <a:gd name="connsiteY30" fmla="*/ 1506932 h 1532382"/>
              <a:gd name="connsiteX31" fmla="*/ 510507 w 510507"/>
              <a:gd name="connsiteY31" fmla="*/ 1521562 h 153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0507" h="1532382">
                <a:moveTo>
                  <a:pt x="93540" y="0"/>
                </a:moveTo>
                <a:lnTo>
                  <a:pt x="93540" y="0"/>
                </a:lnTo>
                <a:cubicBezTo>
                  <a:pt x="88663" y="75591"/>
                  <a:pt x="85568" y="151317"/>
                  <a:pt x="78910" y="226772"/>
                </a:cubicBezTo>
                <a:cubicBezTo>
                  <a:pt x="78232" y="234453"/>
                  <a:pt x="75043" y="241820"/>
                  <a:pt x="71595" y="248717"/>
                </a:cubicBezTo>
                <a:cubicBezTo>
                  <a:pt x="67663" y="256581"/>
                  <a:pt x="61841" y="263348"/>
                  <a:pt x="56964" y="270663"/>
                </a:cubicBezTo>
                <a:cubicBezTo>
                  <a:pt x="54526" y="277978"/>
                  <a:pt x="53097" y="285711"/>
                  <a:pt x="49649" y="292608"/>
                </a:cubicBezTo>
                <a:cubicBezTo>
                  <a:pt x="45717" y="300472"/>
                  <a:pt x="38482" y="306473"/>
                  <a:pt x="35019" y="314554"/>
                </a:cubicBezTo>
                <a:cubicBezTo>
                  <a:pt x="31059" y="323795"/>
                  <a:pt x="30465" y="334148"/>
                  <a:pt x="27703" y="343815"/>
                </a:cubicBezTo>
                <a:cubicBezTo>
                  <a:pt x="25585" y="351229"/>
                  <a:pt x="22826" y="358445"/>
                  <a:pt x="20388" y="365760"/>
                </a:cubicBezTo>
                <a:cubicBezTo>
                  <a:pt x="22826" y="429159"/>
                  <a:pt x="22837" y="492697"/>
                  <a:pt x="27703" y="555956"/>
                </a:cubicBezTo>
                <a:cubicBezTo>
                  <a:pt x="30163" y="587934"/>
                  <a:pt x="39515" y="619105"/>
                  <a:pt x="42334" y="651053"/>
                </a:cubicBezTo>
                <a:cubicBezTo>
                  <a:pt x="56767" y="814625"/>
                  <a:pt x="0" y="788121"/>
                  <a:pt x="71595" y="811988"/>
                </a:cubicBezTo>
                <a:cubicBezTo>
                  <a:pt x="76472" y="819303"/>
                  <a:pt x="82293" y="826070"/>
                  <a:pt x="86225" y="833933"/>
                </a:cubicBezTo>
                <a:cubicBezTo>
                  <a:pt x="89673" y="840830"/>
                  <a:pt x="89573" y="849267"/>
                  <a:pt x="93540" y="855879"/>
                </a:cubicBezTo>
                <a:cubicBezTo>
                  <a:pt x="97088" y="861793"/>
                  <a:pt x="103294" y="865632"/>
                  <a:pt x="108171" y="870509"/>
                </a:cubicBezTo>
                <a:cubicBezTo>
                  <a:pt x="110609" y="877824"/>
                  <a:pt x="109211" y="887973"/>
                  <a:pt x="115486" y="892455"/>
                </a:cubicBezTo>
                <a:cubicBezTo>
                  <a:pt x="128035" y="901419"/>
                  <a:pt x="159377" y="907085"/>
                  <a:pt x="159377" y="907085"/>
                </a:cubicBezTo>
                <a:cubicBezTo>
                  <a:pt x="178597" y="919899"/>
                  <a:pt x="186560" y="918720"/>
                  <a:pt x="188638" y="943661"/>
                </a:cubicBezTo>
                <a:cubicBezTo>
                  <a:pt x="195333" y="1023998"/>
                  <a:pt x="196924" y="1104698"/>
                  <a:pt x="203268" y="1185063"/>
                </a:cubicBezTo>
                <a:cubicBezTo>
                  <a:pt x="204247" y="1197458"/>
                  <a:pt x="206651" y="1209844"/>
                  <a:pt x="210583" y="1221639"/>
                </a:cubicBezTo>
                <a:cubicBezTo>
                  <a:pt x="214032" y="1231984"/>
                  <a:pt x="220918" y="1240877"/>
                  <a:pt x="225214" y="1250900"/>
                </a:cubicBezTo>
                <a:cubicBezTo>
                  <a:pt x="239459" y="1284137"/>
                  <a:pt x="222829" y="1263145"/>
                  <a:pt x="247159" y="1287476"/>
                </a:cubicBezTo>
                <a:cubicBezTo>
                  <a:pt x="249598" y="1294791"/>
                  <a:pt x="249023" y="1303969"/>
                  <a:pt x="254475" y="1309421"/>
                </a:cubicBezTo>
                <a:cubicBezTo>
                  <a:pt x="259927" y="1314873"/>
                  <a:pt x="271603" y="1310715"/>
                  <a:pt x="276420" y="1316736"/>
                </a:cubicBezTo>
                <a:cubicBezTo>
                  <a:pt x="282700" y="1324587"/>
                  <a:pt x="278158" y="1337632"/>
                  <a:pt x="283735" y="1345997"/>
                </a:cubicBezTo>
                <a:cubicBezTo>
                  <a:pt x="293299" y="1360343"/>
                  <a:pt x="320311" y="1382573"/>
                  <a:pt x="320311" y="1382573"/>
                </a:cubicBezTo>
                <a:cubicBezTo>
                  <a:pt x="322750" y="1389888"/>
                  <a:pt x="324178" y="1397622"/>
                  <a:pt x="327627" y="1404519"/>
                </a:cubicBezTo>
                <a:cubicBezTo>
                  <a:pt x="331559" y="1412382"/>
                  <a:pt x="338794" y="1418383"/>
                  <a:pt x="342257" y="1426464"/>
                </a:cubicBezTo>
                <a:cubicBezTo>
                  <a:pt x="346217" y="1435705"/>
                  <a:pt x="345612" y="1446484"/>
                  <a:pt x="349572" y="1455725"/>
                </a:cubicBezTo>
                <a:cubicBezTo>
                  <a:pt x="357293" y="1473741"/>
                  <a:pt x="376129" y="1491912"/>
                  <a:pt x="393463" y="1499616"/>
                </a:cubicBezTo>
                <a:cubicBezTo>
                  <a:pt x="404825" y="1504666"/>
                  <a:pt x="417847" y="1504493"/>
                  <a:pt x="430039" y="1506932"/>
                </a:cubicBezTo>
                <a:cubicBezTo>
                  <a:pt x="468216" y="1532382"/>
                  <a:pt x="443193" y="1521562"/>
                  <a:pt x="510507" y="1521562"/>
                </a:cubicBez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1596319" y="351130"/>
            <a:ext cx="980039" cy="416966"/>
          </a:xfrm>
          <a:custGeom>
            <a:avLst/>
            <a:gdLst>
              <a:gd name="connsiteX0" fmla="*/ 13025 w 980039"/>
              <a:gd name="connsiteY0" fmla="*/ 0 h 416966"/>
              <a:gd name="connsiteX1" fmla="*/ 13025 w 980039"/>
              <a:gd name="connsiteY1" fmla="*/ 0 h 416966"/>
              <a:gd name="connsiteX2" fmla="*/ 20340 w 980039"/>
              <a:gd name="connsiteY2" fmla="*/ 146304 h 416966"/>
              <a:gd name="connsiteX3" fmla="*/ 27655 w 980039"/>
              <a:gd name="connsiteY3" fmla="*/ 168249 h 416966"/>
              <a:gd name="connsiteX4" fmla="*/ 86177 w 980039"/>
              <a:gd name="connsiteY4" fmla="*/ 197510 h 416966"/>
              <a:gd name="connsiteX5" fmla="*/ 115438 w 980039"/>
              <a:gd name="connsiteY5" fmla="*/ 212140 h 416966"/>
              <a:gd name="connsiteX6" fmla="*/ 137383 w 980039"/>
              <a:gd name="connsiteY6" fmla="*/ 219456 h 416966"/>
              <a:gd name="connsiteX7" fmla="*/ 188590 w 980039"/>
              <a:gd name="connsiteY7" fmla="*/ 234086 h 416966"/>
              <a:gd name="connsiteX8" fmla="*/ 254427 w 980039"/>
              <a:gd name="connsiteY8" fmla="*/ 241401 h 416966"/>
              <a:gd name="connsiteX9" fmla="*/ 320263 w 980039"/>
              <a:gd name="connsiteY9" fmla="*/ 263347 h 416966"/>
              <a:gd name="connsiteX10" fmla="*/ 342209 w 980039"/>
              <a:gd name="connsiteY10" fmla="*/ 277977 h 416966"/>
              <a:gd name="connsiteX11" fmla="*/ 459252 w 980039"/>
              <a:gd name="connsiteY11" fmla="*/ 270662 h 416966"/>
              <a:gd name="connsiteX12" fmla="*/ 481198 w 980039"/>
              <a:gd name="connsiteY12" fmla="*/ 263347 h 416966"/>
              <a:gd name="connsiteX13" fmla="*/ 568980 w 980039"/>
              <a:gd name="connsiteY13" fmla="*/ 277977 h 416966"/>
              <a:gd name="connsiteX14" fmla="*/ 620187 w 980039"/>
              <a:gd name="connsiteY14" fmla="*/ 285292 h 416966"/>
              <a:gd name="connsiteX15" fmla="*/ 642132 w 980039"/>
              <a:gd name="connsiteY15" fmla="*/ 299923 h 416966"/>
              <a:gd name="connsiteX16" fmla="*/ 759175 w 980039"/>
              <a:gd name="connsiteY16" fmla="*/ 329184 h 416966"/>
              <a:gd name="connsiteX17" fmla="*/ 781121 w 980039"/>
              <a:gd name="connsiteY17" fmla="*/ 336499 h 416966"/>
              <a:gd name="connsiteX18" fmla="*/ 803067 w 980039"/>
              <a:gd name="connsiteY18" fmla="*/ 351129 h 416966"/>
              <a:gd name="connsiteX19" fmla="*/ 861588 w 980039"/>
              <a:gd name="connsiteY19" fmla="*/ 358444 h 416966"/>
              <a:gd name="connsiteX20" fmla="*/ 920110 w 980039"/>
              <a:gd name="connsiteY20" fmla="*/ 380390 h 416966"/>
              <a:gd name="connsiteX21" fmla="*/ 942055 w 980039"/>
              <a:gd name="connsiteY21" fmla="*/ 395020 h 416966"/>
              <a:gd name="connsiteX22" fmla="*/ 978631 w 980039"/>
              <a:gd name="connsiteY22" fmla="*/ 416966 h 4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0039" h="416966">
                <a:moveTo>
                  <a:pt x="13025" y="0"/>
                </a:moveTo>
                <a:lnTo>
                  <a:pt x="13025" y="0"/>
                </a:lnTo>
                <a:cubicBezTo>
                  <a:pt x="4127" y="88986"/>
                  <a:pt x="0" y="58163"/>
                  <a:pt x="20340" y="146304"/>
                </a:cubicBezTo>
                <a:cubicBezTo>
                  <a:pt x="22074" y="153817"/>
                  <a:pt x="23688" y="161637"/>
                  <a:pt x="27655" y="168249"/>
                </a:cubicBezTo>
                <a:cubicBezTo>
                  <a:pt x="41822" y="191859"/>
                  <a:pt x="61164" y="185004"/>
                  <a:pt x="86177" y="197510"/>
                </a:cubicBezTo>
                <a:cubicBezTo>
                  <a:pt x="95931" y="202387"/>
                  <a:pt x="105415" y="207844"/>
                  <a:pt x="115438" y="212140"/>
                </a:cubicBezTo>
                <a:cubicBezTo>
                  <a:pt x="122525" y="215177"/>
                  <a:pt x="129997" y="217240"/>
                  <a:pt x="137383" y="219456"/>
                </a:cubicBezTo>
                <a:cubicBezTo>
                  <a:pt x="154386" y="224557"/>
                  <a:pt x="171142" y="230815"/>
                  <a:pt x="188590" y="234086"/>
                </a:cubicBezTo>
                <a:cubicBezTo>
                  <a:pt x="210293" y="238155"/>
                  <a:pt x="232481" y="238963"/>
                  <a:pt x="254427" y="241401"/>
                </a:cubicBezTo>
                <a:cubicBezTo>
                  <a:pt x="286459" y="273435"/>
                  <a:pt x="249203" y="242030"/>
                  <a:pt x="320263" y="263347"/>
                </a:cubicBezTo>
                <a:cubicBezTo>
                  <a:pt x="328684" y="265873"/>
                  <a:pt x="334894" y="273100"/>
                  <a:pt x="342209" y="277977"/>
                </a:cubicBezTo>
                <a:cubicBezTo>
                  <a:pt x="381223" y="275539"/>
                  <a:pt x="420376" y="274754"/>
                  <a:pt x="459252" y="270662"/>
                </a:cubicBezTo>
                <a:cubicBezTo>
                  <a:pt x="466921" y="269855"/>
                  <a:pt x="473504" y="262834"/>
                  <a:pt x="481198" y="263347"/>
                </a:cubicBezTo>
                <a:cubicBezTo>
                  <a:pt x="510797" y="265320"/>
                  <a:pt x="539679" y="273351"/>
                  <a:pt x="568980" y="277977"/>
                </a:cubicBezTo>
                <a:cubicBezTo>
                  <a:pt x="586011" y="280666"/>
                  <a:pt x="603118" y="282854"/>
                  <a:pt x="620187" y="285292"/>
                </a:cubicBezTo>
                <a:cubicBezTo>
                  <a:pt x="627502" y="290169"/>
                  <a:pt x="634098" y="296352"/>
                  <a:pt x="642132" y="299923"/>
                </a:cubicBezTo>
                <a:cubicBezTo>
                  <a:pt x="682401" y="317821"/>
                  <a:pt x="714781" y="318939"/>
                  <a:pt x="759175" y="329184"/>
                </a:cubicBezTo>
                <a:cubicBezTo>
                  <a:pt x="766689" y="330918"/>
                  <a:pt x="774224" y="333051"/>
                  <a:pt x="781121" y="336499"/>
                </a:cubicBezTo>
                <a:cubicBezTo>
                  <a:pt x="788985" y="340431"/>
                  <a:pt x="794585" y="348816"/>
                  <a:pt x="803067" y="351129"/>
                </a:cubicBezTo>
                <a:cubicBezTo>
                  <a:pt x="822033" y="356301"/>
                  <a:pt x="842081" y="356006"/>
                  <a:pt x="861588" y="358444"/>
                </a:cubicBezTo>
                <a:cubicBezTo>
                  <a:pt x="913054" y="392755"/>
                  <a:pt x="847797" y="353273"/>
                  <a:pt x="920110" y="380390"/>
                </a:cubicBezTo>
                <a:cubicBezTo>
                  <a:pt x="928342" y="383477"/>
                  <a:pt x="934192" y="391088"/>
                  <a:pt x="942055" y="395020"/>
                </a:cubicBezTo>
                <a:cubicBezTo>
                  <a:pt x="980039" y="414012"/>
                  <a:pt x="950056" y="388391"/>
                  <a:pt x="978631" y="416966"/>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377492" y="0"/>
            <a:ext cx="1905000" cy="461665"/>
          </a:xfrm>
          <a:prstGeom prst="rect">
            <a:avLst/>
          </a:prstGeom>
          <a:solidFill>
            <a:srgbClr val="FFFF00"/>
          </a:solidFill>
        </p:spPr>
        <p:txBody>
          <a:bodyPr wrap="square" rtlCol="0">
            <a:spAutoFit/>
          </a:bodyPr>
          <a:lstStyle/>
          <a:p>
            <a:r>
              <a:rPr lang="en-US" sz="2400" b="1" dirty="0" smtClean="0"/>
              <a:t>Maria’s River</a:t>
            </a:r>
            <a:endParaRPr lang="en-US" sz="2400" b="1" dirty="0"/>
          </a:p>
        </p:txBody>
      </p:sp>
      <p:sp>
        <p:nvSpPr>
          <p:cNvPr id="56" name="TextBox 55"/>
          <p:cNvSpPr txBox="1"/>
          <p:nvPr/>
        </p:nvSpPr>
        <p:spPr>
          <a:xfrm>
            <a:off x="3409121" y="1295400"/>
            <a:ext cx="2057399" cy="461665"/>
          </a:xfrm>
          <a:prstGeom prst="rect">
            <a:avLst/>
          </a:prstGeom>
          <a:solidFill>
            <a:srgbClr val="FFFF00"/>
          </a:solidFill>
        </p:spPr>
        <p:txBody>
          <a:bodyPr wrap="square" rtlCol="0">
            <a:spAutoFit/>
          </a:bodyPr>
          <a:lstStyle/>
          <a:p>
            <a:r>
              <a:rPr lang="en-US" sz="2400" b="1" dirty="0" smtClean="0"/>
              <a:t>Missouri River</a:t>
            </a:r>
            <a:endParaRPr lang="en-US" sz="2400" b="1" dirty="0"/>
          </a:p>
        </p:txBody>
      </p:sp>
      <p:sp>
        <p:nvSpPr>
          <p:cNvPr id="57" name="TextBox 56"/>
          <p:cNvSpPr txBox="1"/>
          <p:nvPr/>
        </p:nvSpPr>
        <p:spPr>
          <a:xfrm>
            <a:off x="1965863" y="3096465"/>
            <a:ext cx="2442977" cy="461665"/>
          </a:xfrm>
          <a:prstGeom prst="rect">
            <a:avLst/>
          </a:prstGeom>
          <a:solidFill>
            <a:srgbClr val="FFFF00"/>
          </a:solidFill>
        </p:spPr>
        <p:txBody>
          <a:bodyPr wrap="square" rtlCol="0">
            <a:spAutoFit/>
          </a:bodyPr>
          <a:lstStyle/>
          <a:p>
            <a:r>
              <a:rPr lang="en-US" sz="2400" b="1" dirty="0" smtClean="0"/>
              <a:t>Yellowstone River</a:t>
            </a:r>
            <a:endParaRPr lang="en-US" sz="2400" b="1" dirty="0"/>
          </a:p>
        </p:txBody>
      </p:sp>
      <p:sp>
        <p:nvSpPr>
          <p:cNvPr id="33" name="TextBox 32"/>
          <p:cNvSpPr txBox="1"/>
          <p:nvPr/>
        </p:nvSpPr>
        <p:spPr>
          <a:xfrm>
            <a:off x="0" y="4798919"/>
            <a:ext cx="9144000" cy="1384995"/>
          </a:xfrm>
          <a:prstGeom prst="rect">
            <a:avLst/>
          </a:prstGeom>
          <a:noFill/>
          <a:effectLst/>
        </p:spPr>
        <p:txBody>
          <a:bodyPr wrap="square" rtlCol="0">
            <a:spAutoFit/>
          </a:bodyPr>
          <a:lstStyle/>
          <a:p>
            <a:pPr marL="168275" indent="-168275">
              <a:spcAft>
                <a:spcPts val="600"/>
              </a:spcAft>
              <a:buFont typeface="Arial" pitchFamily="34" charset="0"/>
              <a:buChar char="•"/>
            </a:pPr>
            <a:r>
              <a:rPr lang="en-US" sz="2800" b="1" dirty="0" smtClean="0"/>
              <a:t>Aug 1- </a:t>
            </a:r>
            <a:r>
              <a:rPr lang="en-US" sz="2600" b="1" dirty="0" smtClean="0">
                <a:ln>
                  <a:solidFill>
                    <a:schemeClr val="tx1"/>
                  </a:solidFill>
                </a:ln>
                <a:solidFill>
                  <a:srgbClr val="FF0000"/>
                </a:solidFill>
                <a:effectLst>
                  <a:outerShdw dist="50800" dir="5400000" algn="ctr" rotWithShape="0">
                    <a:schemeClr val="tx1"/>
                  </a:outerShdw>
                </a:effectLst>
              </a:rPr>
              <a:t>Had to stop and pull to shore </a:t>
            </a:r>
            <a:r>
              <a:rPr lang="en-US" sz="2800" b="1" dirty="0" smtClean="0"/>
              <a:t>to </a:t>
            </a:r>
            <a:r>
              <a:rPr lang="en-US" sz="2600" b="1" dirty="0" smtClean="0">
                <a:ln>
                  <a:solidFill>
                    <a:schemeClr val="tx1"/>
                  </a:solidFill>
                </a:ln>
                <a:solidFill>
                  <a:srgbClr val="FF0000"/>
                </a:solidFill>
                <a:effectLst>
                  <a:outerShdw dist="50800" dir="5400000" algn="ctr" rotWithShape="0">
                    <a:schemeClr val="tx1"/>
                  </a:outerShdw>
                </a:effectLst>
              </a:rPr>
              <a:t>let buffalo cross the Yellowstone River</a:t>
            </a:r>
            <a:r>
              <a:rPr lang="en-US" sz="2800" b="1" dirty="0" smtClean="0"/>
              <a:t>.  Buffalos </a:t>
            </a:r>
            <a:r>
              <a:rPr lang="en-US" sz="2600" b="1" dirty="0" smtClean="0">
                <a:ln>
                  <a:solidFill>
                    <a:schemeClr val="tx1"/>
                  </a:solidFill>
                </a:ln>
                <a:solidFill>
                  <a:srgbClr val="FF0000"/>
                </a:solidFill>
                <a:effectLst>
                  <a:outerShdw dist="50800" dir="5400000" algn="ctr" rotWithShape="0">
                    <a:schemeClr val="tx1"/>
                  </a:outerShdw>
                </a:effectLst>
              </a:rPr>
              <a:t>crossed continuously for 30 minutes</a:t>
            </a:r>
          </a:p>
        </p:txBody>
      </p:sp>
      <p:sp>
        <p:nvSpPr>
          <p:cNvPr id="32" name="Freeform 31"/>
          <p:cNvSpPr/>
          <p:nvPr/>
        </p:nvSpPr>
        <p:spPr>
          <a:xfrm>
            <a:off x="993913" y="2792896"/>
            <a:ext cx="1073426" cy="924884"/>
          </a:xfrm>
          <a:custGeom>
            <a:avLst/>
            <a:gdLst>
              <a:gd name="connsiteX0" fmla="*/ 0 w 1073426"/>
              <a:gd name="connsiteY0" fmla="*/ 834887 h 924884"/>
              <a:gd name="connsiteX1" fmla="*/ 0 w 1073426"/>
              <a:gd name="connsiteY1" fmla="*/ 834887 h 924884"/>
              <a:gd name="connsiteX2" fmla="*/ 79513 w 1073426"/>
              <a:gd name="connsiteY2" fmla="*/ 864704 h 924884"/>
              <a:gd name="connsiteX3" fmla="*/ 149087 w 1073426"/>
              <a:gd name="connsiteY3" fmla="*/ 904461 h 924884"/>
              <a:gd name="connsiteX4" fmla="*/ 178904 w 1073426"/>
              <a:gd name="connsiteY4" fmla="*/ 884582 h 924884"/>
              <a:gd name="connsiteX5" fmla="*/ 218661 w 1073426"/>
              <a:gd name="connsiteY5" fmla="*/ 874643 h 924884"/>
              <a:gd name="connsiteX6" fmla="*/ 268357 w 1073426"/>
              <a:gd name="connsiteY6" fmla="*/ 834887 h 924884"/>
              <a:gd name="connsiteX7" fmla="*/ 288235 w 1073426"/>
              <a:gd name="connsiteY7" fmla="*/ 815008 h 924884"/>
              <a:gd name="connsiteX8" fmla="*/ 318052 w 1073426"/>
              <a:gd name="connsiteY8" fmla="*/ 805069 h 924884"/>
              <a:gd name="connsiteX9" fmla="*/ 337930 w 1073426"/>
              <a:gd name="connsiteY9" fmla="*/ 775252 h 924884"/>
              <a:gd name="connsiteX10" fmla="*/ 367748 w 1073426"/>
              <a:gd name="connsiteY10" fmla="*/ 755374 h 924884"/>
              <a:gd name="connsiteX11" fmla="*/ 407504 w 1073426"/>
              <a:gd name="connsiteY11" fmla="*/ 715617 h 924884"/>
              <a:gd name="connsiteX12" fmla="*/ 427383 w 1073426"/>
              <a:gd name="connsiteY12" fmla="*/ 685800 h 924884"/>
              <a:gd name="connsiteX13" fmla="*/ 467139 w 1073426"/>
              <a:gd name="connsiteY13" fmla="*/ 596347 h 924884"/>
              <a:gd name="connsiteX14" fmla="*/ 496957 w 1073426"/>
              <a:gd name="connsiteY14" fmla="*/ 586408 h 924884"/>
              <a:gd name="connsiteX15" fmla="*/ 506896 w 1073426"/>
              <a:gd name="connsiteY15" fmla="*/ 556591 h 924884"/>
              <a:gd name="connsiteX16" fmla="*/ 556591 w 1073426"/>
              <a:gd name="connsiteY16" fmla="*/ 496956 h 924884"/>
              <a:gd name="connsiteX17" fmla="*/ 586409 w 1073426"/>
              <a:gd name="connsiteY17" fmla="*/ 437321 h 924884"/>
              <a:gd name="connsiteX18" fmla="*/ 596348 w 1073426"/>
              <a:gd name="connsiteY18" fmla="*/ 407504 h 924884"/>
              <a:gd name="connsiteX19" fmla="*/ 606287 w 1073426"/>
              <a:gd name="connsiteY19" fmla="*/ 367747 h 924884"/>
              <a:gd name="connsiteX20" fmla="*/ 626165 w 1073426"/>
              <a:gd name="connsiteY20" fmla="*/ 337930 h 924884"/>
              <a:gd name="connsiteX21" fmla="*/ 636104 w 1073426"/>
              <a:gd name="connsiteY21" fmla="*/ 308113 h 924884"/>
              <a:gd name="connsiteX22" fmla="*/ 685800 w 1073426"/>
              <a:gd name="connsiteY22" fmla="*/ 248478 h 924884"/>
              <a:gd name="connsiteX23" fmla="*/ 725557 w 1073426"/>
              <a:gd name="connsiteY23" fmla="*/ 208721 h 924884"/>
              <a:gd name="connsiteX24" fmla="*/ 745435 w 1073426"/>
              <a:gd name="connsiteY24" fmla="*/ 159026 h 924884"/>
              <a:gd name="connsiteX25" fmla="*/ 755374 w 1073426"/>
              <a:gd name="connsiteY25" fmla="*/ 129208 h 924884"/>
              <a:gd name="connsiteX26" fmla="*/ 785191 w 1073426"/>
              <a:gd name="connsiteY26" fmla="*/ 119269 h 924884"/>
              <a:gd name="connsiteX27" fmla="*/ 805070 w 1073426"/>
              <a:gd name="connsiteY27" fmla="*/ 99391 h 924884"/>
              <a:gd name="connsiteX28" fmla="*/ 904461 w 1073426"/>
              <a:gd name="connsiteY28" fmla="*/ 89452 h 924884"/>
              <a:gd name="connsiteX29" fmla="*/ 934278 w 1073426"/>
              <a:gd name="connsiteY29" fmla="*/ 79513 h 924884"/>
              <a:gd name="connsiteX30" fmla="*/ 964096 w 1073426"/>
              <a:gd name="connsiteY30" fmla="*/ 59634 h 924884"/>
              <a:gd name="connsiteX31" fmla="*/ 993913 w 1073426"/>
              <a:gd name="connsiteY31" fmla="*/ 49695 h 924884"/>
              <a:gd name="connsiteX32" fmla="*/ 1043609 w 1073426"/>
              <a:gd name="connsiteY32" fmla="*/ 29817 h 924884"/>
              <a:gd name="connsiteX33" fmla="*/ 1073426 w 1073426"/>
              <a:gd name="connsiteY33" fmla="*/ 19878 h 924884"/>
              <a:gd name="connsiteX34" fmla="*/ 1073426 w 1073426"/>
              <a:gd name="connsiteY34" fmla="*/ 0 h 92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3426" h="924884">
                <a:moveTo>
                  <a:pt x="0" y="834887"/>
                </a:moveTo>
                <a:lnTo>
                  <a:pt x="0" y="834887"/>
                </a:lnTo>
                <a:cubicBezTo>
                  <a:pt x="26504" y="844826"/>
                  <a:pt x="54195" y="852045"/>
                  <a:pt x="79513" y="864704"/>
                </a:cubicBezTo>
                <a:cubicBezTo>
                  <a:pt x="199874" y="924884"/>
                  <a:pt x="57878" y="874055"/>
                  <a:pt x="149087" y="904461"/>
                </a:cubicBezTo>
                <a:cubicBezTo>
                  <a:pt x="159026" y="897835"/>
                  <a:pt x="167924" y="889288"/>
                  <a:pt x="178904" y="884582"/>
                </a:cubicBezTo>
                <a:cubicBezTo>
                  <a:pt x="191460" y="879201"/>
                  <a:pt x="207295" y="882220"/>
                  <a:pt x="218661" y="874643"/>
                </a:cubicBezTo>
                <a:cubicBezTo>
                  <a:pt x="308575" y="814701"/>
                  <a:pt x="170876" y="867380"/>
                  <a:pt x="268357" y="834887"/>
                </a:cubicBezTo>
                <a:cubicBezTo>
                  <a:pt x="274983" y="828261"/>
                  <a:pt x="280200" y="819829"/>
                  <a:pt x="288235" y="815008"/>
                </a:cubicBezTo>
                <a:cubicBezTo>
                  <a:pt x="297219" y="809618"/>
                  <a:pt x="309871" y="811614"/>
                  <a:pt x="318052" y="805069"/>
                </a:cubicBezTo>
                <a:cubicBezTo>
                  <a:pt x="327380" y="797607"/>
                  <a:pt x="329483" y="783698"/>
                  <a:pt x="337930" y="775252"/>
                </a:cubicBezTo>
                <a:cubicBezTo>
                  <a:pt x="346377" y="766805"/>
                  <a:pt x="357809" y="762000"/>
                  <a:pt x="367748" y="755374"/>
                </a:cubicBezTo>
                <a:cubicBezTo>
                  <a:pt x="389433" y="690318"/>
                  <a:pt x="359315" y="754167"/>
                  <a:pt x="407504" y="715617"/>
                </a:cubicBezTo>
                <a:cubicBezTo>
                  <a:pt x="416832" y="708155"/>
                  <a:pt x="420757" y="695739"/>
                  <a:pt x="427383" y="685800"/>
                </a:cubicBezTo>
                <a:cubicBezTo>
                  <a:pt x="433456" y="667580"/>
                  <a:pt x="445662" y="613529"/>
                  <a:pt x="467139" y="596347"/>
                </a:cubicBezTo>
                <a:cubicBezTo>
                  <a:pt x="475320" y="589802"/>
                  <a:pt x="487018" y="589721"/>
                  <a:pt x="496957" y="586408"/>
                </a:cubicBezTo>
                <a:cubicBezTo>
                  <a:pt x="500270" y="576469"/>
                  <a:pt x="501085" y="565308"/>
                  <a:pt x="506896" y="556591"/>
                </a:cubicBezTo>
                <a:cubicBezTo>
                  <a:pt x="550860" y="490645"/>
                  <a:pt x="524072" y="561996"/>
                  <a:pt x="556591" y="496956"/>
                </a:cubicBezTo>
                <a:cubicBezTo>
                  <a:pt x="597737" y="414664"/>
                  <a:pt x="529444" y="522768"/>
                  <a:pt x="586409" y="437321"/>
                </a:cubicBezTo>
                <a:cubicBezTo>
                  <a:pt x="589722" y="427382"/>
                  <a:pt x="593470" y="417578"/>
                  <a:pt x="596348" y="407504"/>
                </a:cubicBezTo>
                <a:cubicBezTo>
                  <a:pt x="600101" y="394369"/>
                  <a:pt x="600906" y="380303"/>
                  <a:pt x="606287" y="367747"/>
                </a:cubicBezTo>
                <a:cubicBezTo>
                  <a:pt x="610992" y="356768"/>
                  <a:pt x="620823" y="348614"/>
                  <a:pt x="626165" y="337930"/>
                </a:cubicBezTo>
                <a:cubicBezTo>
                  <a:pt x="630850" y="328559"/>
                  <a:pt x="631419" y="317484"/>
                  <a:pt x="636104" y="308113"/>
                </a:cubicBezTo>
                <a:cubicBezTo>
                  <a:pt x="649942" y="280438"/>
                  <a:pt x="663819" y="270459"/>
                  <a:pt x="685800" y="248478"/>
                </a:cubicBezTo>
                <a:cubicBezTo>
                  <a:pt x="718193" y="151299"/>
                  <a:pt x="666658" y="279399"/>
                  <a:pt x="725557" y="208721"/>
                </a:cubicBezTo>
                <a:cubicBezTo>
                  <a:pt x="736979" y="195015"/>
                  <a:pt x="739171" y="175731"/>
                  <a:pt x="745435" y="159026"/>
                </a:cubicBezTo>
                <a:cubicBezTo>
                  <a:pt x="749114" y="149216"/>
                  <a:pt x="747966" y="136616"/>
                  <a:pt x="755374" y="129208"/>
                </a:cubicBezTo>
                <a:cubicBezTo>
                  <a:pt x="762782" y="121800"/>
                  <a:pt x="775252" y="122582"/>
                  <a:pt x="785191" y="119269"/>
                </a:cubicBezTo>
                <a:cubicBezTo>
                  <a:pt x="791817" y="112643"/>
                  <a:pt x="795979" y="101664"/>
                  <a:pt x="805070" y="99391"/>
                </a:cubicBezTo>
                <a:cubicBezTo>
                  <a:pt x="837371" y="91316"/>
                  <a:pt x="871553" y="94515"/>
                  <a:pt x="904461" y="89452"/>
                </a:cubicBezTo>
                <a:cubicBezTo>
                  <a:pt x="914816" y="87859"/>
                  <a:pt x="924339" y="82826"/>
                  <a:pt x="934278" y="79513"/>
                </a:cubicBezTo>
                <a:cubicBezTo>
                  <a:pt x="944217" y="72887"/>
                  <a:pt x="953412" y="64976"/>
                  <a:pt x="964096" y="59634"/>
                </a:cubicBezTo>
                <a:cubicBezTo>
                  <a:pt x="973467" y="54949"/>
                  <a:pt x="984103" y="53374"/>
                  <a:pt x="993913" y="49695"/>
                </a:cubicBezTo>
                <a:cubicBezTo>
                  <a:pt x="1010618" y="43431"/>
                  <a:pt x="1026904" y="36081"/>
                  <a:pt x="1043609" y="29817"/>
                </a:cubicBezTo>
                <a:cubicBezTo>
                  <a:pt x="1053419" y="26138"/>
                  <a:pt x="1066018" y="27286"/>
                  <a:pt x="1073426" y="19878"/>
                </a:cubicBezTo>
                <a:lnTo>
                  <a:pt x="1073426" y="0"/>
                </a:ln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993913" y="2713383"/>
            <a:ext cx="1043609" cy="834887"/>
          </a:xfrm>
          <a:custGeom>
            <a:avLst/>
            <a:gdLst>
              <a:gd name="connsiteX0" fmla="*/ 0 w 1043609"/>
              <a:gd name="connsiteY0" fmla="*/ 834887 h 834887"/>
              <a:gd name="connsiteX1" fmla="*/ 238539 w 1043609"/>
              <a:gd name="connsiteY1" fmla="*/ 834887 h 834887"/>
              <a:gd name="connsiteX2" fmla="*/ 337930 w 1043609"/>
              <a:gd name="connsiteY2" fmla="*/ 675860 h 834887"/>
              <a:gd name="connsiteX3" fmla="*/ 467139 w 1043609"/>
              <a:gd name="connsiteY3" fmla="*/ 526774 h 834887"/>
              <a:gd name="connsiteX4" fmla="*/ 596348 w 1043609"/>
              <a:gd name="connsiteY4" fmla="*/ 238539 h 834887"/>
              <a:gd name="connsiteX5" fmla="*/ 646044 w 1043609"/>
              <a:gd name="connsiteY5" fmla="*/ 119269 h 834887"/>
              <a:gd name="connsiteX6" fmla="*/ 844826 w 1043609"/>
              <a:gd name="connsiteY6" fmla="*/ 19878 h 834887"/>
              <a:gd name="connsiteX7" fmla="*/ 1043609 w 1043609"/>
              <a:gd name="connsiteY7" fmla="*/ 0 h 83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3609" h="834887">
                <a:moveTo>
                  <a:pt x="0" y="834887"/>
                </a:moveTo>
                <a:lnTo>
                  <a:pt x="238539" y="834887"/>
                </a:lnTo>
                <a:lnTo>
                  <a:pt x="337930" y="675860"/>
                </a:lnTo>
                <a:lnTo>
                  <a:pt x="467139" y="526774"/>
                </a:lnTo>
                <a:lnTo>
                  <a:pt x="596348" y="238539"/>
                </a:lnTo>
                <a:lnTo>
                  <a:pt x="646044" y="119269"/>
                </a:lnTo>
                <a:lnTo>
                  <a:pt x="844826" y="19878"/>
                </a:lnTo>
                <a:lnTo>
                  <a:pt x="1043609" y="0"/>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2097157" y="2560577"/>
            <a:ext cx="2355573" cy="391345"/>
          </a:xfrm>
          <a:custGeom>
            <a:avLst/>
            <a:gdLst>
              <a:gd name="connsiteX0" fmla="*/ 0 w 2613991"/>
              <a:gd name="connsiteY0" fmla="*/ 248478 h 496957"/>
              <a:gd name="connsiteX1" fmla="*/ 0 w 2613991"/>
              <a:gd name="connsiteY1" fmla="*/ 248478 h 496957"/>
              <a:gd name="connsiteX2" fmla="*/ 99391 w 2613991"/>
              <a:gd name="connsiteY2" fmla="*/ 268357 h 496957"/>
              <a:gd name="connsiteX3" fmla="*/ 129208 w 2613991"/>
              <a:gd name="connsiteY3" fmla="*/ 278296 h 496957"/>
              <a:gd name="connsiteX4" fmla="*/ 159026 w 2613991"/>
              <a:gd name="connsiteY4" fmla="*/ 337931 h 496957"/>
              <a:gd name="connsiteX5" fmla="*/ 178904 w 2613991"/>
              <a:gd name="connsiteY5" fmla="*/ 367748 h 496957"/>
              <a:gd name="connsiteX6" fmla="*/ 188843 w 2613991"/>
              <a:gd name="connsiteY6" fmla="*/ 407505 h 496957"/>
              <a:gd name="connsiteX7" fmla="*/ 248478 w 2613991"/>
              <a:gd name="connsiteY7" fmla="*/ 437322 h 496957"/>
              <a:gd name="connsiteX8" fmla="*/ 308113 w 2613991"/>
              <a:gd name="connsiteY8" fmla="*/ 467139 h 496957"/>
              <a:gd name="connsiteX9" fmla="*/ 337930 w 2613991"/>
              <a:gd name="connsiteY9" fmla="*/ 487018 h 496957"/>
              <a:gd name="connsiteX10" fmla="*/ 477078 w 2613991"/>
              <a:gd name="connsiteY10" fmla="*/ 467139 h 496957"/>
              <a:gd name="connsiteX11" fmla="*/ 536713 w 2613991"/>
              <a:gd name="connsiteY11" fmla="*/ 437322 h 496957"/>
              <a:gd name="connsiteX12" fmla="*/ 566530 w 2613991"/>
              <a:gd name="connsiteY12" fmla="*/ 417444 h 496957"/>
              <a:gd name="connsiteX13" fmla="*/ 626165 w 2613991"/>
              <a:gd name="connsiteY13" fmla="*/ 427383 h 496957"/>
              <a:gd name="connsiteX14" fmla="*/ 765313 w 2613991"/>
              <a:gd name="connsiteY14" fmla="*/ 437322 h 496957"/>
              <a:gd name="connsiteX15" fmla="*/ 795130 w 2613991"/>
              <a:gd name="connsiteY15" fmla="*/ 417444 h 496957"/>
              <a:gd name="connsiteX16" fmla="*/ 815008 w 2613991"/>
              <a:gd name="connsiteY16" fmla="*/ 347870 h 496957"/>
              <a:gd name="connsiteX17" fmla="*/ 824947 w 2613991"/>
              <a:gd name="connsiteY17" fmla="*/ 318052 h 496957"/>
              <a:gd name="connsiteX18" fmla="*/ 854765 w 2613991"/>
              <a:gd name="connsiteY18" fmla="*/ 308113 h 496957"/>
              <a:gd name="connsiteX19" fmla="*/ 944217 w 2613991"/>
              <a:gd name="connsiteY19" fmla="*/ 288235 h 496957"/>
              <a:gd name="connsiteX20" fmla="*/ 1043608 w 2613991"/>
              <a:gd name="connsiteY20" fmla="*/ 308113 h 496957"/>
              <a:gd name="connsiteX21" fmla="*/ 1073426 w 2613991"/>
              <a:gd name="connsiteY21" fmla="*/ 327992 h 496957"/>
              <a:gd name="connsiteX22" fmla="*/ 1103243 w 2613991"/>
              <a:gd name="connsiteY22" fmla="*/ 337931 h 496957"/>
              <a:gd name="connsiteX23" fmla="*/ 1133060 w 2613991"/>
              <a:gd name="connsiteY23" fmla="*/ 357809 h 496957"/>
              <a:gd name="connsiteX24" fmla="*/ 1202634 w 2613991"/>
              <a:gd name="connsiteY24" fmla="*/ 367748 h 496957"/>
              <a:gd name="connsiteX25" fmla="*/ 1222513 w 2613991"/>
              <a:gd name="connsiteY25" fmla="*/ 387626 h 496957"/>
              <a:gd name="connsiteX26" fmla="*/ 1262269 w 2613991"/>
              <a:gd name="connsiteY26" fmla="*/ 397565 h 496957"/>
              <a:gd name="connsiteX27" fmla="*/ 1292086 w 2613991"/>
              <a:gd name="connsiteY27" fmla="*/ 407505 h 496957"/>
              <a:gd name="connsiteX28" fmla="*/ 1351721 w 2613991"/>
              <a:gd name="connsiteY28" fmla="*/ 457200 h 496957"/>
              <a:gd name="connsiteX29" fmla="*/ 1381539 w 2613991"/>
              <a:gd name="connsiteY29" fmla="*/ 467139 h 496957"/>
              <a:gd name="connsiteX30" fmla="*/ 1421295 w 2613991"/>
              <a:gd name="connsiteY30" fmla="*/ 487018 h 496957"/>
              <a:gd name="connsiteX31" fmla="*/ 1520686 w 2613991"/>
              <a:gd name="connsiteY31" fmla="*/ 477078 h 496957"/>
              <a:gd name="connsiteX32" fmla="*/ 1580321 w 2613991"/>
              <a:gd name="connsiteY32" fmla="*/ 496957 h 496957"/>
              <a:gd name="connsiteX33" fmla="*/ 1769165 w 2613991"/>
              <a:gd name="connsiteY33" fmla="*/ 477078 h 496957"/>
              <a:gd name="connsiteX34" fmla="*/ 1789043 w 2613991"/>
              <a:gd name="connsiteY34" fmla="*/ 447261 h 496957"/>
              <a:gd name="connsiteX35" fmla="*/ 1818860 w 2613991"/>
              <a:gd name="connsiteY35" fmla="*/ 437322 h 496957"/>
              <a:gd name="connsiteX36" fmla="*/ 1838739 w 2613991"/>
              <a:gd name="connsiteY36" fmla="*/ 417444 h 496957"/>
              <a:gd name="connsiteX37" fmla="*/ 1868556 w 2613991"/>
              <a:gd name="connsiteY37" fmla="*/ 407505 h 496957"/>
              <a:gd name="connsiteX38" fmla="*/ 1918252 w 2613991"/>
              <a:gd name="connsiteY38" fmla="*/ 367748 h 496957"/>
              <a:gd name="connsiteX39" fmla="*/ 1948069 w 2613991"/>
              <a:gd name="connsiteY39" fmla="*/ 347870 h 496957"/>
              <a:gd name="connsiteX40" fmla="*/ 1997765 w 2613991"/>
              <a:gd name="connsiteY40" fmla="*/ 258418 h 496957"/>
              <a:gd name="connsiteX41" fmla="*/ 2146852 w 2613991"/>
              <a:gd name="connsiteY41" fmla="*/ 218661 h 496957"/>
              <a:gd name="connsiteX42" fmla="*/ 2176669 w 2613991"/>
              <a:gd name="connsiteY42" fmla="*/ 159026 h 496957"/>
              <a:gd name="connsiteX43" fmla="*/ 2206486 w 2613991"/>
              <a:gd name="connsiteY43" fmla="*/ 149087 h 496957"/>
              <a:gd name="connsiteX44" fmla="*/ 2216426 w 2613991"/>
              <a:gd name="connsiteY44" fmla="*/ 119270 h 496957"/>
              <a:gd name="connsiteX45" fmla="*/ 2355573 w 2613991"/>
              <a:gd name="connsiteY45" fmla="*/ 109331 h 496957"/>
              <a:gd name="connsiteX46" fmla="*/ 2405269 w 2613991"/>
              <a:gd name="connsiteY46" fmla="*/ 99392 h 496957"/>
              <a:gd name="connsiteX47" fmla="*/ 2425147 w 2613991"/>
              <a:gd name="connsiteY47" fmla="*/ 79513 h 496957"/>
              <a:gd name="connsiteX48" fmla="*/ 2454965 w 2613991"/>
              <a:gd name="connsiteY48" fmla="*/ 59635 h 496957"/>
              <a:gd name="connsiteX49" fmla="*/ 2494721 w 2613991"/>
              <a:gd name="connsiteY49" fmla="*/ 49696 h 496957"/>
              <a:gd name="connsiteX50" fmla="*/ 2584173 w 2613991"/>
              <a:gd name="connsiteY50" fmla="*/ 19878 h 496957"/>
              <a:gd name="connsiteX51" fmla="*/ 2613991 w 2613991"/>
              <a:gd name="connsiteY51" fmla="*/ 0 h 496957"/>
              <a:gd name="connsiteX0" fmla="*/ 0 w 2584173"/>
              <a:gd name="connsiteY0" fmla="*/ 228600 h 477079"/>
              <a:gd name="connsiteX1" fmla="*/ 0 w 2584173"/>
              <a:gd name="connsiteY1" fmla="*/ 228600 h 477079"/>
              <a:gd name="connsiteX2" fmla="*/ 99391 w 2584173"/>
              <a:gd name="connsiteY2" fmla="*/ 248479 h 477079"/>
              <a:gd name="connsiteX3" fmla="*/ 129208 w 2584173"/>
              <a:gd name="connsiteY3" fmla="*/ 258418 h 477079"/>
              <a:gd name="connsiteX4" fmla="*/ 159026 w 2584173"/>
              <a:gd name="connsiteY4" fmla="*/ 318053 h 477079"/>
              <a:gd name="connsiteX5" fmla="*/ 178904 w 2584173"/>
              <a:gd name="connsiteY5" fmla="*/ 347870 h 477079"/>
              <a:gd name="connsiteX6" fmla="*/ 188843 w 2584173"/>
              <a:gd name="connsiteY6" fmla="*/ 387627 h 477079"/>
              <a:gd name="connsiteX7" fmla="*/ 248478 w 2584173"/>
              <a:gd name="connsiteY7" fmla="*/ 417444 h 477079"/>
              <a:gd name="connsiteX8" fmla="*/ 308113 w 2584173"/>
              <a:gd name="connsiteY8" fmla="*/ 447261 h 477079"/>
              <a:gd name="connsiteX9" fmla="*/ 337930 w 2584173"/>
              <a:gd name="connsiteY9" fmla="*/ 467140 h 477079"/>
              <a:gd name="connsiteX10" fmla="*/ 477078 w 2584173"/>
              <a:gd name="connsiteY10" fmla="*/ 447261 h 477079"/>
              <a:gd name="connsiteX11" fmla="*/ 536713 w 2584173"/>
              <a:gd name="connsiteY11" fmla="*/ 417444 h 477079"/>
              <a:gd name="connsiteX12" fmla="*/ 566530 w 2584173"/>
              <a:gd name="connsiteY12" fmla="*/ 397566 h 477079"/>
              <a:gd name="connsiteX13" fmla="*/ 626165 w 2584173"/>
              <a:gd name="connsiteY13" fmla="*/ 407505 h 477079"/>
              <a:gd name="connsiteX14" fmla="*/ 765313 w 2584173"/>
              <a:gd name="connsiteY14" fmla="*/ 417444 h 477079"/>
              <a:gd name="connsiteX15" fmla="*/ 795130 w 2584173"/>
              <a:gd name="connsiteY15" fmla="*/ 397566 h 477079"/>
              <a:gd name="connsiteX16" fmla="*/ 815008 w 2584173"/>
              <a:gd name="connsiteY16" fmla="*/ 327992 h 477079"/>
              <a:gd name="connsiteX17" fmla="*/ 824947 w 2584173"/>
              <a:gd name="connsiteY17" fmla="*/ 298174 h 477079"/>
              <a:gd name="connsiteX18" fmla="*/ 854765 w 2584173"/>
              <a:gd name="connsiteY18" fmla="*/ 288235 h 477079"/>
              <a:gd name="connsiteX19" fmla="*/ 944217 w 2584173"/>
              <a:gd name="connsiteY19" fmla="*/ 268357 h 477079"/>
              <a:gd name="connsiteX20" fmla="*/ 1043608 w 2584173"/>
              <a:gd name="connsiteY20" fmla="*/ 288235 h 477079"/>
              <a:gd name="connsiteX21" fmla="*/ 1073426 w 2584173"/>
              <a:gd name="connsiteY21" fmla="*/ 308114 h 477079"/>
              <a:gd name="connsiteX22" fmla="*/ 1103243 w 2584173"/>
              <a:gd name="connsiteY22" fmla="*/ 318053 h 477079"/>
              <a:gd name="connsiteX23" fmla="*/ 1133060 w 2584173"/>
              <a:gd name="connsiteY23" fmla="*/ 337931 h 477079"/>
              <a:gd name="connsiteX24" fmla="*/ 1202634 w 2584173"/>
              <a:gd name="connsiteY24" fmla="*/ 347870 h 477079"/>
              <a:gd name="connsiteX25" fmla="*/ 1222513 w 2584173"/>
              <a:gd name="connsiteY25" fmla="*/ 367748 h 477079"/>
              <a:gd name="connsiteX26" fmla="*/ 1262269 w 2584173"/>
              <a:gd name="connsiteY26" fmla="*/ 377687 h 477079"/>
              <a:gd name="connsiteX27" fmla="*/ 1292086 w 2584173"/>
              <a:gd name="connsiteY27" fmla="*/ 387627 h 477079"/>
              <a:gd name="connsiteX28" fmla="*/ 1351721 w 2584173"/>
              <a:gd name="connsiteY28" fmla="*/ 437322 h 477079"/>
              <a:gd name="connsiteX29" fmla="*/ 1381539 w 2584173"/>
              <a:gd name="connsiteY29" fmla="*/ 447261 h 477079"/>
              <a:gd name="connsiteX30" fmla="*/ 1421295 w 2584173"/>
              <a:gd name="connsiteY30" fmla="*/ 467140 h 477079"/>
              <a:gd name="connsiteX31" fmla="*/ 1520686 w 2584173"/>
              <a:gd name="connsiteY31" fmla="*/ 457200 h 477079"/>
              <a:gd name="connsiteX32" fmla="*/ 1580321 w 2584173"/>
              <a:gd name="connsiteY32" fmla="*/ 477079 h 477079"/>
              <a:gd name="connsiteX33" fmla="*/ 1769165 w 2584173"/>
              <a:gd name="connsiteY33" fmla="*/ 457200 h 477079"/>
              <a:gd name="connsiteX34" fmla="*/ 1789043 w 2584173"/>
              <a:gd name="connsiteY34" fmla="*/ 427383 h 477079"/>
              <a:gd name="connsiteX35" fmla="*/ 1818860 w 2584173"/>
              <a:gd name="connsiteY35" fmla="*/ 417444 h 477079"/>
              <a:gd name="connsiteX36" fmla="*/ 1838739 w 2584173"/>
              <a:gd name="connsiteY36" fmla="*/ 397566 h 477079"/>
              <a:gd name="connsiteX37" fmla="*/ 1868556 w 2584173"/>
              <a:gd name="connsiteY37" fmla="*/ 387627 h 477079"/>
              <a:gd name="connsiteX38" fmla="*/ 1918252 w 2584173"/>
              <a:gd name="connsiteY38" fmla="*/ 347870 h 477079"/>
              <a:gd name="connsiteX39" fmla="*/ 1948069 w 2584173"/>
              <a:gd name="connsiteY39" fmla="*/ 327992 h 477079"/>
              <a:gd name="connsiteX40" fmla="*/ 1997765 w 2584173"/>
              <a:gd name="connsiteY40" fmla="*/ 238540 h 477079"/>
              <a:gd name="connsiteX41" fmla="*/ 2146852 w 2584173"/>
              <a:gd name="connsiteY41" fmla="*/ 198783 h 477079"/>
              <a:gd name="connsiteX42" fmla="*/ 2176669 w 2584173"/>
              <a:gd name="connsiteY42" fmla="*/ 139148 h 477079"/>
              <a:gd name="connsiteX43" fmla="*/ 2206486 w 2584173"/>
              <a:gd name="connsiteY43" fmla="*/ 129209 h 477079"/>
              <a:gd name="connsiteX44" fmla="*/ 2216426 w 2584173"/>
              <a:gd name="connsiteY44" fmla="*/ 99392 h 477079"/>
              <a:gd name="connsiteX45" fmla="*/ 2355573 w 2584173"/>
              <a:gd name="connsiteY45" fmla="*/ 89453 h 477079"/>
              <a:gd name="connsiteX46" fmla="*/ 2405269 w 2584173"/>
              <a:gd name="connsiteY46" fmla="*/ 79514 h 477079"/>
              <a:gd name="connsiteX47" fmla="*/ 2425147 w 2584173"/>
              <a:gd name="connsiteY47" fmla="*/ 59635 h 477079"/>
              <a:gd name="connsiteX48" fmla="*/ 2454965 w 2584173"/>
              <a:gd name="connsiteY48" fmla="*/ 39757 h 477079"/>
              <a:gd name="connsiteX49" fmla="*/ 2494721 w 2584173"/>
              <a:gd name="connsiteY49" fmla="*/ 29818 h 477079"/>
              <a:gd name="connsiteX50" fmla="*/ 2584173 w 2584173"/>
              <a:gd name="connsiteY50" fmla="*/ 0 h 477079"/>
              <a:gd name="connsiteX0" fmla="*/ 0 w 2494721"/>
              <a:gd name="connsiteY0" fmla="*/ 198782 h 447261"/>
              <a:gd name="connsiteX1" fmla="*/ 0 w 2494721"/>
              <a:gd name="connsiteY1" fmla="*/ 198782 h 447261"/>
              <a:gd name="connsiteX2" fmla="*/ 99391 w 2494721"/>
              <a:gd name="connsiteY2" fmla="*/ 218661 h 447261"/>
              <a:gd name="connsiteX3" fmla="*/ 129208 w 2494721"/>
              <a:gd name="connsiteY3" fmla="*/ 228600 h 447261"/>
              <a:gd name="connsiteX4" fmla="*/ 159026 w 2494721"/>
              <a:gd name="connsiteY4" fmla="*/ 288235 h 447261"/>
              <a:gd name="connsiteX5" fmla="*/ 178904 w 2494721"/>
              <a:gd name="connsiteY5" fmla="*/ 318052 h 447261"/>
              <a:gd name="connsiteX6" fmla="*/ 188843 w 2494721"/>
              <a:gd name="connsiteY6" fmla="*/ 357809 h 447261"/>
              <a:gd name="connsiteX7" fmla="*/ 248478 w 2494721"/>
              <a:gd name="connsiteY7" fmla="*/ 387626 h 447261"/>
              <a:gd name="connsiteX8" fmla="*/ 308113 w 2494721"/>
              <a:gd name="connsiteY8" fmla="*/ 417443 h 447261"/>
              <a:gd name="connsiteX9" fmla="*/ 337930 w 2494721"/>
              <a:gd name="connsiteY9" fmla="*/ 437322 h 447261"/>
              <a:gd name="connsiteX10" fmla="*/ 477078 w 2494721"/>
              <a:gd name="connsiteY10" fmla="*/ 417443 h 447261"/>
              <a:gd name="connsiteX11" fmla="*/ 536713 w 2494721"/>
              <a:gd name="connsiteY11" fmla="*/ 387626 h 447261"/>
              <a:gd name="connsiteX12" fmla="*/ 566530 w 2494721"/>
              <a:gd name="connsiteY12" fmla="*/ 367748 h 447261"/>
              <a:gd name="connsiteX13" fmla="*/ 626165 w 2494721"/>
              <a:gd name="connsiteY13" fmla="*/ 377687 h 447261"/>
              <a:gd name="connsiteX14" fmla="*/ 765313 w 2494721"/>
              <a:gd name="connsiteY14" fmla="*/ 387626 h 447261"/>
              <a:gd name="connsiteX15" fmla="*/ 795130 w 2494721"/>
              <a:gd name="connsiteY15" fmla="*/ 367748 h 447261"/>
              <a:gd name="connsiteX16" fmla="*/ 815008 w 2494721"/>
              <a:gd name="connsiteY16" fmla="*/ 298174 h 447261"/>
              <a:gd name="connsiteX17" fmla="*/ 824947 w 2494721"/>
              <a:gd name="connsiteY17" fmla="*/ 268356 h 447261"/>
              <a:gd name="connsiteX18" fmla="*/ 854765 w 2494721"/>
              <a:gd name="connsiteY18" fmla="*/ 258417 h 447261"/>
              <a:gd name="connsiteX19" fmla="*/ 944217 w 2494721"/>
              <a:gd name="connsiteY19" fmla="*/ 238539 h 447261"/>
              <a:gd name="connsiteX20" fmla="*/ 1043608 w 2494721"/>
              <a:gd name="connsiteY20" fmla="*/ 258417 h 447261"/>
              <a:gd name="connsiteX21" fmla="*/ 1073426 w 2494721"/>
              <a:gd name="connsiteY21" fmla="*/ 278296 h 447261"/>
              <a:gd name="connsiteX22" fmla="*/ 1103243 w 2494721"/>
              <a:gd name="connsiteY22" fmla="*/ 288235 h 447261"/>
              <a:gd name="connsiteX23" fmla="*/ 1133060 w 2494721"/>
              <a:gd name="connsiteY23" fmla="*/ 308113 h 447261"/>
              <a:gd name="connsiteX24" fmla="*/ 1202634 w 2494721"/>
              <a:gd name="connsiteY24" fmla="*/ 318052 h 447261"/>
              <a:gd name="connsiteX25" fmla="*/ 1222513 w 2494721"/>
              <a:gd name="connsiteY25" fmla="*/ 337930 h 447261"/>
              <a:gd name="connsiteX26" fmla="*/ 1262269 w 2494721"/>
              <a:gd name="connsiteY26" fmla="*/ 347869 h 447261"/>
              <a:gd name="connsiteX27" fmla="*/ 1292086 w 2494721"/>
              <a:gd name="connsiteY27" fmla="*/ 357809 h 447261"/>
              <a:gd name="connsiteX28" fmla="*/ 1351721 w 2494721"/>
              <a:gd name="connsiteY28" fmla="*/ 407504 h 447261"/>
              <a:gd name="connsiteX29" fmla="*/ 1381539 w 2494721"/>
              <a:gd name="connsiteY29" fmla="*/ 417443 h 447261"/>
              <a:gd name="connsiteX30" fmla="*/ 1421295 w 2494721"/>
              <a:gd name="connsiteY30" fmla="*/ 437322 h 447261"/>
              <a:gd name="connsiteX31" fmla="*/ 1520686 w 2494721"/>
              <a:gd name="connsiteY31" fmla="*/ 427382 h 447261"/>
              <a:gd name="connsiteX32" fmla="*/ 1580321 w 2494721"/>
              <a:gd name="connsiteY32" fmla="*/ 447261 h 447261"/>
              <a:gd name="connsiteX33" fmla="*/ 1769165 w 2494721"/>
              <a:gd name="connsiteY33" fmla="*/ 427382 h 447261"/>
              <a:gd name="connsiteX34" fmla="*/ 1789043 w 2494721"/>
              <a:gd name="connsiteY34" fmla="*/ 397565 h 447261"/>
              <a:gd name="connsiteX35" fmla="*/ 1818860 w 2494721"/>
              <a:gd name="connsiteY35" fmla="*/ 387626 h 447261"/>
              <a:gd name="connsiteX36" fmla="*/ 1838739 w 2494721"/>
              <a:gd name="connsiteY36" fmla="*/ 367748 h 447261"/>
              <a:gd name="connsiteX37" fmla="*/ 1868556 w 2494721"/>
              <a:gd name="connsiteY37" fmla="*/ 357809 h 447261"/>
              <a:gd name="connsiteX38" fmla="*/ 1918252 w 2494721"/>
              <a:gd name="connsiteY38" fmla="*/ 318052 h 447261"/>
              <a:gd name="connsiteX39" fmla="*/ 1948069 w 2494721"/>
              <a:gd name="connsiteY39" fmla="*/ 298174 h 447261"/>
              <a:gd name="connsiteX40" fmla="*/ 1997765 w 2494721"/>
              <a:gd name="connsiteY40" fmla="*/ 208722 h 447261"/>
              <a:gd name="connsiteX41" fmla="*/ 2146852 w 2494721"/>
              <a:gd name="connsiteY41" fmla="*/ 168965 h 447261"/>
              <a:gd name="connsiteX42" fmla="*/ 2176669 w 2494721"/>
              <a:gd name="connsiteY42" fmla="*/ 109330 h 447261"/>
              <a:gd name="connsiteX43" fmla="*/ 2206486 w 2494721"/>
              <a:gd name="connsiteY43" fmla="*/ 99391 h 447261"/>
              <a:gd name="connsiteX44" fmla="*/ 2216426 w 2494721"/>
              <a:gd name="connsiteY44" fmla="*/ 69574 h 447261"/>
              <a:gd name="connsiteX45" fmla="*/ 2355573 w 2494721"/>
              <a:gd name="connsiteY45" fmla="*/ 59635 h 447261"/>
              <a:gd name="connsiteX46" fmla="*/ 2405269 w 2494721"/>
              <a:gd name="connsiteY46" fmla="*/ 49696 h 447261"/>
              <a:gd name="connsiteX47" fmla="*/ 2425147 w 2494721"/>
              <a:gd name="connsiteY47" fmla="*/ 29817 h 447261"/>
              <a:gd name="connsiteX48" fmla="*/ 2454965 w 2494721"/>
              <a:gd name="connsiteY48" fmla="*/ 9939 h 447261"/>
              <a:gd name="connsiteX49" fmla="*/ 2494721 w 2494721"/>
              <a:gd name="connsiteY49" fmla="*/ 0 h 447261"/>
              <a:gd name="connsiteX0" fmla="*/ 0 w 2494721"/>
              <a:gd name="connsiteY0" fmla="*/ 198782 h 447261"/>
              <a:gd name="connsiteX1" fmla="*/ 0 w 2494721"/>
              <a:gd name="connsiteY1" fmla="*/ 198782 h 447261"/>
              <a:gd name="connsiteX2" fmla="*/ 99391 w 2494721"/>
              <a:gd name="connsiteY2" fmla="*/ 218661 h 447261"/>
              <a:gd name="connsiteX3" fmla="*/ 129208 w 2494721"/>
              <a:gd name="connsiteY3" fmla="*/ 228600 h 447261"/>
              <a:gd name="connsiteX4" fmla="*/ 159026 w 2494721"/>
              <a:gd name="connsiteY4" fmla="*/ 288235 h 447261"/>
              <a:gd name="connsiteX5" fmla="*/ 178904 w 2494721"/>
              <a:gd name="connsiteY5" fmla="*/ 318052 h 447261"/>
              <a:gd name="connsiteX6" fmla="*/ 188843 w 2494721"/>
              <a:gd name="connsiteY6" fmla="*/ 357809 h 447261"/>
              <a:gd name="connsiteX7" fmla="*/ 248478 w 2494721"/>
              <a:gd name="connsiteY7" fmla="*/ 387626 h 447261"/>
              <a:gd name="connsiteX8" fmla="*/ 308113 w 2494721"/>
              <a:gd name="connsiteY8" fmla="*/ 417443 h 447261"/>
              <a:gd name="connsiteX9" fmla="*/ 337930 w 2494721"/>
              <a:gd name="connsiteY9" fmla="*/ 437322 h 447261"/>
              <a:gd name="connsiteX10" fmla="*/ 477078 w 2494721"/>
              <a:gd name="connsiteY10" fmla="*/ 417443 h 447261"/>
              <a:gd name="connsiteX11" fmla="*/ 536713 w 2494721"/>
              <a:gd name="connsiteY11" fmla="*/ 387626 h 447261"/>
              <a:gd name="connsiteX12" fmla="*/ 566530 w 2494721"/>
              <a:gd name="connsiteY12" fmla="*/ 367748 h 447261"/>
              <a:gd name="connsiteX13" fmla="*/ 626165 w 2494721"/>
              <a:gd name="connsiteY13" fmla="*/ 377687 h 447261"/>
              <a:gd name="connsiteX14" fmla="*/ 765313 w 2494721"/>
              <a:gd name="connsiteY14" fmla="*/ 387626 h 447261"/>
              <a:gd name="connsiteX15" fmla="*/ 795130 w 2494721"/>
              <a:gd name="connsiteY15" fmla="*/ 367748 h 447261"/>
              <a:gd name="connsiteX16" fmla="*/ 815008 w 2494721"/>
              <a:gd name="connsiteY16" fmla="*/ 298174 h 447261"/>
              <a:gd name="connsiteX17" fmla="*/ 824947 w 2494721"/>
              <a:gd name="connsiteY17" fmla="*/ 268356 h 447261"/>
              <a:gd name="connsiteX18" fmla="*/ 854765 w 2494721"/>
              <a:gd name="connsiteY18" fmla="*/ 258417 h 447261"/>
              <a:gd name="connsiteX19" fmla="*/ 944217 w 2494721"/>
              <a:gd name="connsiteY19" fmla="*/ 238539 h 447261"/>
              <a:gd name="connsiteX20" fmla="*/ 1043608 w 2494721"/>
              <a:gd name="connsiteY20" fmla="*/ 258417 h 447261"/>
              <a:gd name="connsiteX21" fmla="*/ 1073426 w 2494721"/>
              <a:gd name="connsiteY21" fmla="*/ 278296 h 447261"/>
              <a:gd name="connsiteX22" fmla="*/ 1103243 w 2494721"/>
              <a:gd name="connsiteY22" fmla="*/ 288235 h 447261"/>
              <a:gd name="connsiteX23" fmla="*/ 1133060 w 2494721"/>
              <a:gd name="connsiteY23" fmla="*/ 308113 h 447261"/>
              <a:gd name="connsiteX24" fmla="*/ 1202634 w 2494721"/>
              <a:gd name="connsiteY24" fmla="*/ 318052 h 447261"/>
              <a:gd name="connsiteX25" fmla="*/ 1222513 w 2494721"/>
              <a:gd name="connsiteY25" fmla="*/ 337930 h 447261"/>
              <a:gd name="connsiteX26" fmla="*/ 1262269 w 2494721"/>
              <a:gd name="connsiteY26" fmla="*/ 347869 h 447261"/>
              <a:gd name="connsiteX27" fmla="*/ 1292086 w 2494721"/>
              <a:gd name="connsiteY27" fmla="*/ 357809 h 447261"/>
              <a:gd name="connsiteX28" fmla="*/ 1351721 w 2494721"/>
              <a:gd name="connsiteY28" fmla="*/ 407504 h 447261"/>
              <a:gd name="connsiteX29" fmla="*/ 1381539 w 2494721"/>
              <a:gd name="connsiteY29" fmla="*/ 417443 h 447261"/>
              <a:gd name="connsiteX30" fmla="*/ 1421295 w 2494721"/>
              <a:gd name="connsiteY30" fmla="*/ 437322 h 447261"/>
              <a:gd name="connsiteX31" fmla="*/ 1520686 w 2494721"/>
              <a:gd name="connsiteY31" fmla="*/ 427382 h 447261"/>
              <a:gd name="connsiteX32" fmla="*/ 1580321 w 2494721"/>
              <a:gd name="connsiteY32" fmla="*/ 447261 h 447261"/>
              <a:gd name="connsiteX33" fmla="*/ 1769165 w 2494721"/>
              <a:gd name="connsiteY33" fmla="*/ 427382 h 447261"/>
              <a:gd name="connsiteX34" fmla="*/ 1789043 w 2494721"/>
              <a:gd name="connsiteY34" fmla="*/ 397565 h 447261"/>
              <a:gd name="connsiteX35" fmla="*/ 1818860 w 2494721"/>
              <a:gd name="connsiteY35" fmla="*/ 387626 h 447261"/>
              <a:gd name="connsiteX36" fmla="*/ 1838739 w 2494721"/>
              <a:gd name="connsiteY36" fmla="*/ 367748 h 447261"/>
              <a:gd name="connsiteX37" fmla="*/ 1868556 w 2494721"/>
              <a:gd name="connsiteY37" fmla="*/ 357809 h 447261"/>
              <a:gd name="connsiteX38" fmla="*/ 1918252 w 2494721"/>
              <a:gd name="connsiteY38" fmla="*/ 318052 h 447261"/>
              <a:gd name="connsiteX39" fmla="*/ 1948069 w 2494721"/>
              <a:gd name="connsiteY39" fmla="*/ 298174 h 447261"/>
              <a:gd name="connsiteX40" fmla="*/ 1997765 w 2494721"/>
              <a:gd name="connsiteY40" fmla="*/ 208722 h 447261"/>
              <a:gd name="connsiteX41" fmla="*/ 2146852 w 2494721"/>
              <a:gd name="connsiteY41" fmla="*/ 168965 h 447261"/>
              <a:gd name="connsiteX42" fmla="*/ 2176669 w 2494721"/>
              <a:gd name="connsiteY42" fmla="*/ 109330 h 447261"/>
              <a:gd name="connsiteX43" fmla="*/ 2206486 w 2494721"/>
              <a:gd name="connsiteY43" fmla="*/ 99391 h 447261"/>
              <a:gd name="connsiteX44" fmla="*/ 2216426 w 2494721"/>
              <a:gd name="connsiteY44" fmla="*/ 69574 h 447261"/>
              <a:gd name="connsiteX45" fmla="*/ 2355573 w 2494721"/>
              <a:gd name="connsiteY45" fmla="*/ 59635 h 447261"/>
              <a:gd name="connsiteX46" fmla="*/ 2405269 w 2494721"/>
              <a:gd name="connsiteY46" fmla="*/ 49696 h 447261"/>
              <a:gd name="connsiteX47" fmla="*/ 2454965 w 2494721"/>
              <a:gd name="connsiteY47" fmla="*/ 9939 h 447261"/>
              <a:gd name="connsiteX48" fmla="*/ 2494721 w 2494721"/>
              <a:gd name="connsiteY48" fmla="*/ 0 h 447261"/>
              <a:gd name="connsiteX0" fmla="*/ 0 w 2494721"/>
              <a:gd name="connsiteY0" fmla="*/ 198782 h 447261"/>
              <a:gd name="connsiteX1" fmla="*/ 0 w 2494721"/>
              <a:gd name="connsiteY1" fmla="*/ 198782 h 447261"/>
              <a:gd name="connsiteX2" fmla="*/ 99391 w 2494721"/>
              <a:gd name="connsiteY2" fmla="*/ 218661 h 447261"/>
              <a:gd name="connsiteX3" fmla="*/ 129208 w 2494721"/>
              <a:gd name="connsiteY3" fmla="*/ 228600 h 447261"/>
              <a:gd name="connsiteX4" fmla="*/ 159026 w 2494721"/>
              <a:gd name="connsiteY4" fmla="*/ 288235 h 447261"/>
              <a:gd name="connsiteX5" fmla="*/ 178904 w 2494721"/>
              <a:gd name="connsiteY5" fmla="*/ 318052 h 447261"/>
              <a:gd name="connsiteX6" fmla="*/ 188843 w 2494721"/>
              <a:gd name="connsiteY6" fmla="*/ 357809 h 447261"/>
              <a:gd name="connsiteX7" fmla="*/ 248478 w 2494721"/>
              <a:gd name="connsiteY7" fmla="*/ 387626 h 447261"/>
              <a:gd name="connsiteX8" fmla="*/ 308113 w 2494721"/>
              <a:gd name="connsiteY8" fmla="*/ 417443 h 447261"/>
              <a:gd name="connsiteX9" fmla="*/ 337930 w 2494721"/>
              <a:gd name="connsiteY9" fmla="*/ 437322 h 447261"/>
              <a:gd name="connsiteX10" fmla="*/ 477078 w 2494721"/>
              <a:gd name="connsiteY10" fmla="*/ 417443 h 447261"/>
              <a:gd name="connsiteX11" fmla="*/ 536713 w 2494721"/>
              <a:gd name="connsiteY11" fmla="*/ 387626 h 447261"/>
              <a:gd name="connsiteX12" fmla="*/ 566530 w 2494721"/>
              <a:gd name="connsiteY12" fmla="*/ 367748 h 447261"/>
              <a:gd name="connsiteX13" fmla="*/ 626165 w 2494721"/>
              <a:gd name="connsiteY13" fmla="*/ 377687 h 447261"/>
              <a:gd name="connsiteX14" fmla="*/ 765313 w 2494721"/>
              <a:gd name="connsiteY14" fmla="*/ 387626 h 447261"/>
              <a:gd name="connsiteX15" fmla="*/ 795130 w 2494721"/>
              <a:gd name="connsiteY15" fmla="*/ 367748 h 447261"/>
              <a:gd name="connsiteX16" fmla="*/ 815008 w 2494721"/>
              <a:gd name="connsiteY16" fmla="*/ 298174 h 447261"/>
              <a:gd name="connsiteX17" fmla="*/ 824947 w 2494721"/>
              <a:gd name="connsiteY17" fmla="*/ 268356 h 447261"/>
              <a:gd name="connsiteX18" fmla="*/ 854765 w 2494721"/>
              <a:gd name="connsiteY18" fmla="*/ 258417 h 447261"/>
              <a:gd name="connsiteX19" fmla="*/ 944217 w 2494721"/>
              <a:gd name="connsiteY19" fmla="*/ 238539 h 447261"/>
              <a:gd name="connsiteX20" fmla="*/ 1043608 w 2494721"/>
              <a:gd name="connsiteY20" fmla="*/ 258417 h 447261"/>
              <a:gd name="connsiteX21" fmla="*/ 1073426 w 2494721"/>
              <a:gd name="connsiteY21" fmla="*/ 278296 h 447261"/>
              <a:gd name="connsiteX22" fmla="*/ 1103243 w 2494721"/>
              <a:gd name="connsiteY22" fmla="*/ 288235 h 447261"/>
              <a:gd name="connsiteX23" fmla="*/ 1133060 w 2494721"/>
              <a:gd name="connsiteY23" fmla="*/ 308113 h 447261"/>
              <a:gd name="connsiteX24" fmla="*/ 1202634 w 2494721"/>
              <a:gd name="connsiteY24" fmla="*/ 318052 h 447261"/>
              <a:gd name="connsiteX25" fmla="*/ 1222513 w 2494721"/>
              <a:gd name="connsiteY25" fmla="*/ 337930 h 447261"/>
              <a:gd name="connsiteX26" fmla="*/ 1262269 w 2494721"/>
              <a:gd name="connsiteY26" fmla="*/ 347869 h 447261"/>
              <a:gd name="connsiteX27" fmla="*/ 1292086 w 2494721"/>
              <a:gd name="connsiteY27" fmla="*/ 357809 h 447261"/>
              <a:gd name="connsiteX28" fmla="*/ 1351721 w 2494721"/>
              <a:gd name="connsiteY28" fmla="*/ 407504 h 447261"/>
              <a:gd name="connsiteX29" fmla="*/ 1381539 w 2494721"/>
              <a:gd name="connsiteY29" fmla="*/ 417443 h 447261"/>
              <a:gd name="connsiteX30" fmla="*/ 1421295 w 2494721"/>
              <a:gd name="connsiteY30" fmla="*/ 437322 h 447261"/>
              <a:gd name="connsiteX31" fmla="*/ 1520686 w 2494721"/>
              <a:gd name="connsiteY31" fmla="*/ 427382 h 447261"/>
              <a:gd name="connsiteX32" fmla="*/ 1580321 w 2494721"/>
              <a:gd name="connsiteY32" fmla="*/ 447261 h 447261"/>
              <a:gd name="connsiteX33" fmla="*/ 1769165 w 2494721"/>
              <a:gd name="connsiteY33" fmla="*/ 427382 h 447261"/>
              <a:gd name="connsiteX34" fmla="*/ 1789043 w 2494721"/>
              <a:gd name="connsiteY34" fmla="*/ 397565 h 447261"/>
              <a:gd name="connsiteX35" fmla="*/ 1818860 w 2494721"/>
              <a:gd name="connsiteY35" fmla="*/ 387626 h 447261"/>
              <a:gd name="connsiteX36" fmla="*/ 1838739 w 2494721"/>
              <a:gd name="connsiteY36" fmla="*/ 367748 h 447261"/>
              <a:gd name="connsiteX37" fmla="*/ 1868556 w 2494721"/>
              <a:gd name="connsiteY37" fmla="*/ 357809 h 447261"/>
              <a:gd name="connsiteX38" fmla="*/ 1918252 w 2494721"/>
              <a:gd name="connsiteY38" fmla="*/ 318052 h 447261"/>
              <a:gd name="connsiteX39" fmla="*/ 1948069 w 2494721"/>
              <a:gd name="connsiteY39" fmla="*/ 298174 h 447261"/>
              <a:gd name="connsiteX40" fmla="*/ 1997765 w 2494721"/>
              <a:gd name="connsiteY40" fmla="*/ 208722 h 447261"/>
              <a:gd name="connsiteX41" fmla="*/ 2146852 w 2494721"/>
              <a:gd name="connsiteY41" fmla="*/ 168965 h 447261"/>
              <a:gd name="connsiteX42" fmla="*/ 2176669 w 2494721"/>
              <a:gd name="connsiteY42" fmla="*/ 109330 h 447261"/>
              <a:gd name="connsiteX43" fmla="*/ 2206486 w 2494721"/>
              <a:gd name="connsiteY43" fmla="*/ 99391 h 447261"/>
              <a:gd name="connsiteX44" fmla="*/ 2216426 w 2494721"/>
              <a:gd name="connsiteY44" fmla="*/ 69574 h 447261"/>
              <a:gd name="connsiteX45" fmla="*/ 2355573 w 2494721"/>
              <a:gd name="connsiteY45" fmla="*/ 59635 h 447261"/>
              <a:gd name="connsiteX46" fmla="*/ 2405269 w 2494721"/>
              <a:gd name="connsiteY46" fmla="*/ 49696 h 447261"/>
              <a:gd name="connsiteX47" fmla="*/ 2494721 w 2494721"/>
              <a:gd name="connsiteY47" fmla="*/ 0 h 447261"/>
              <a:gd name="connsiteX0" fmla="*/ 0 w 2405269"/>
              <a:gd name="connsiteY0" fmla="*/ 171768 h 420247"/>
              <a:gd name="connsiteX1" fmla="*/ 0 w 2405269"/>
              <a:gd name="connsiteY1" fmla="*/ 171768 h 420247"/>
              <a:gd name="connsiteX2" fmla="*/ 99391 w 2405269"/>
              <a:gd name="connsiteY2" fmla="*/ 191647 h 420247"/>
              <a:gd name="connsiteX3" fmla="*/ 129208 w 2405269"/>
              <a:gd name="connsiteY3" fmla="*/ 201586 h 420247"/>
              <a:gd name="connsiteX4" fmla="*/ 159026 w 2405269"/>
              <a:gd name="connsiteY4" fmla="*/ 261221 h 420247"/>
              <a:gd name="connsiteX5" fmla="*/ 178904 w 2405269"/>
              <a:gd name="connsiteY5" fmla="*/ 291038 h 420247"/>
              <a:gd name="connsiteX6" fmla="*/ 188843 w 2405269"/>
              <a:gd name="connsiteY6" fmla="*/ 330795 h 420247"/>
              <a:gd name="connsiteX7" fmla="*/ 248478 w 2405269"/>
              <a:gd name="connsiteY7" fmla="*/ 360612 h 420247"/>
              <a:gd name="connsiteX8" fmla="*/ 308113 w 2405269"/>
              <a:gd name="connsiteY8" fmla="*/ 390429 h 420247"/>
              <a:gd name="connsiteX9" fmla="*/ 337930 w 2405269"/>
              <a:gd name="connsiteY9" fmla="*/ 410308 h 420247"/>
              <a:gd name="connsiteX10" fmla="*/ 477078 w 2405269"/>
              <a:gd name="connsiteY10" fmla="*/ 390429 h 420247"/>
              <a:gd name="connsiteX11" fmla="*/ 536713 w 2405269"/>
              <a:gd name="connsiteY11" fmla="*/ 360612 h 420247"/>
              <a:gd name="connsiteX12" fmla="*/ 566530 w 2405269"/>
              <a:gd name="connsiteY12" fmla="*/ 340734 h 420247"/>
              <a:gd name="connsiteX13" fmla="*/ 626165 w 2405269"/>
              <a:gd name="connsiteY13" fmla="*/ 350673 h 420247"/>
              <a:gd name="connsiteX14" fmla="*/ 765313 w 2405269"/>
              <a:gd name="connsiteY14" fmla="*/ 360612 h 420247"/>
              <a:gd name="connsiteX15" fmla="*/ 795130 w 2405269"/>
              <a:gd name="connsiteY15" fmla="*/ 340734 h 420247"/>
              <a:gd name="connsiteX16" fmla="*/ 815008 w 2405269"/>
              <a:gd name="connsiteY16" fmla="*/ 271160 h 420247"/>
              <a:gd name="connsiteX17" fmla="*/ 824947 w 2405269"/>
              <a:gd name="connsiteY17" fmla="*/ 241342 h 420247"/>
              <a:gd name="connsiteX18" fmla="*/ 854765 w 2405269"/>
              <a:gd name="connsiteY18" fmla="*/ 231403 h 420247"/>
              <a:gd name="connsiteX19" fmla="*/ 944217 w 2405269"/>
              <a:gd name="connsiteY19" fmla="*/ 211525 h 420247"/>
              <a:gd name="connsiteX20" fmla="*/ 1043608 w 2405269"/>
              <a:gd name="connsiteY20" fmla="*/ 231403 h 420247"/>
              <a:gd name="connsiteX21" fmla="*/ 1073426 w 2405269"/>
              <a:gd name="connsiteY21" fmla="*/ 251282 h 420247"/>
              <a:gd name="connsiteX22" fmla="*/ 1103243 w 2405269"/>
              <a:gd name="connsiteY22" fmla="*/ 261221 h 420247"/>
              <a:gd name="connsiteX23" fmla="*/ 1133060 w 2405269"/>
              <a:gd name="connsiteY23" fmla="*/ 281099 h 420247"/>
              <a:gd name="connsiteX24" fmla="*/ 1202634 w 2405269"/>
              <a:gd name="connsiteY24" fmla="*/ 291038 h 420247"/>
              <a:gd name="connsiteX25" fmla="*/ 1222513 w 2405269"/>
              <a:gd name="connsiteY25" fmla="*/ 310916 h 420247"/>
              <a:gd name="connsiteX26" fmla="*/ 1262269 w 2405269"/>
              <a:gd name="connsiteY26" fmla="*/ 320855 h 420247"/>
              <a:gd name="connsiteX27" fmla="*/ 1292086 w 2405269"/>
              <a:gd name="connsiteY27" fmla="*/ 330795 h 420247"/>
              <a:gd name="connsiteX28" fmla="*/ 1351721 w 2405269"/>
              <a:gd name="connsiteY28" fmla="*/ 380490 h 420247"/>
              <a:gd name="connsiteX29" fmla="*/ 1381539 w 2405269"/>
              <a:gd name="connsiteY29" fmla="*/ 390429 h 420247"/>
              <a:gd name="connsiteX30" fmla="*/ 1421295 w 2405269"/>
              <a:gd name="connsiteY30" fmla="*/ 410308 h 420247"/>
              <a:gd name="connsiteX31" fmla="*/ 1520686 w 2405269"/>
              <a:gd name="connsiteY31" fmla="*/ 400368 h 420247"/>
              <a:gd name="connsiteX32" fmla="*/ 1580321 w 2405269"/>
              <a:gd name="connsiteY32" fmla="*/ 420247 h 420247"/>
              <a:gd name="connsiteX33" fmla="*/ 1769165 w 2405269"/>
              <a:gd name="connsiteY33" fmla="*/ 400368 h 420247"/>
              <a:gd name="connsiteX34" fmla="*/ 1789043 w 2405269"/>
              <a:gd name="connsiteY34" fmla="*/ 370551 h 420247"/>
              <a:gd name="connsiteX35" fmla="*/ 1818860 w 2405269"/>
              <a:gd name="connsiteY35" fmla="*/ 360612 h 420247"/>
              <a:gd name="connsiteX36" fmla="*/ 1838739 w 2405269"/>
              <a:gd name="connsiteY36" fmla="*/ 340734 h 420247"/>
              <a:gd name="connsiteX37" fmla="*/ 1868556 w 2405269"/>
              <a:gd name="connsiteY37" fmla="*/ 330795 h 420247"/>
              <a:gd name="connsiteX38" fmla="*/ 1918252 w 2405269"/>
              <a:gd name="connsiteY38" fmla="*/ 291038 h 420247"/>
              <a:gd name="connsiteX39" fmla="*/ 1948069 w 2405269"/>
              <a:gd name="connsiteY39" fmla="*/ 271160 h 420247"/>
              <a:gd name="connsiteX40" fmla="*/ 1997765 w 2405269"/>
              <a:gd name="connsiteY40" fmla="*/ 181708 h 420247"/>
              <a:gd name="connsiteX41" fmla="*/ 2146852 w 2405269"/>
              <a:gd name="connsiteY41" fmla="*/ 141951 h 420247"/>
              <a:gd name="connsiteX42" fmla="*/ 2176669 w 2405269"/>
              <a:gd name="connsiteY42" fmla="*/ 82316 h 420247"/>
              <a:gd name="connsiteX43" fmla="*/ 2206486 w 2405269"/>
              <a:gd name="connsiteY43" fmla="*/ 72377 h 420247"/>
              <a:gd name="connsiteX44" fmla="*/ 2216426 w 2405269"/>
              <a:gd name="connsiteY44" fmla="*/ 42560 h 420247"/>
              <a:gd name="connsiteX45" fmla="*/ 2355573 w 2405269"/>
              <a:gd name="connsiteY45" fmla="*/ 32621 h 420247"/>
              <a:gd name="connsiteX46" fmla="*/ 2405269 w 2405269"/>
              <a:gd name="connsiteY46" fmla="*/ 22682 h 420247"/>
              <a:gd name="connsiteX0" fmla="*/ 0 w 2355573"/>
              <a:gd name="connsiteY0" fmla="*/ 171768 h 420247"/>
              <a:gd name="connsiteX1" fmla="*/ 0 w 2355573"/>
              <a:gd name="connsiteY1" fmla="*/ 171768 h 420247"/>
              <a:gd name="connsiteX2" fmla="*/ 99391 w 2355573"/>
              <a:gd name="connsiteY2" fmla="*/ 191647 h 420247"/>
              <a:gd name="connsiteX3" fmla="*/ 129208 w 2355573"/>
              <a:gd name="connsiteY3" fmla="*/ 201586 h 420247"/>
              <a:gd name="connsiteX4" fmla="*/ 159026 w 2355573"/>
              <a:gd name="connsiteY4" fmla="*/ 261221 h 420247"/>
              <a:gd name="connsiteX5" fmla="*/ 178904 w 2355573"/>
              <a:gd name="connsiteY5" fmla="*/ 291038 h 420247"/>
              <a:gd name="connsiteX6" fmla="*/ 188843 w 2355573"/>
              <a:gd name="connsiteY6" fmla="*/ 330795 h 420247"/>
              <a:gd name="connsiteX7" fmla="*/ 248478 w 2355573"/>
              <a:gd name="connsiteY7" fmla="*/ 360612 h 420247"/>
              <a:gd name="connsiteX8" fmla="*/ 308113 w 2355573"/>
              <a:gd name="connsiteY8" fmla="*/ 390429 h 420247"/>
              <a:gd name="connsiteX9" fmla="*/ 337930 w 2355573"/>
              <a:gd name="connsiteY9" fmla="*/ 410308 h 420247"/>
              <a:gd name="connsiteX10" fmla="*/ 477078 w 2355573"/>
              <a:gd name="connsiteY10" fmla="*/ 390429 h 420247"/>
              <a:gd name="connsiteX11" fmla="*/ 536713 w 2355573"/>
              <a:gd name="connsiteY11" fmla="*/ 360612 h 420247"/>
              <a:gd name="connsiteX12" fmla="*/ 566530 w 2355573"/>
              <a:gd name="connsiteY12" fmla="*/ 340734 h 420247"/>
              <a:gd name="connsiteX13" fmla="*/ 626165 w 2355573"/>
              <a:gd name="connsiteY13" fmla="*/ 350673 h 420247"/>
              <a:gd name="connsiteX14" fmla="*/ 765313 w 2355573"/>
              <a:gd name="connsiteY14" fmla="*/ 360612 h 420247"/>
              <a:gd name="connsiteX15" fmla="*/ 795130 w 2355573"/>
              <a:gd name="connsiteY15" fmla="*/ 340734 h 420247"/>
              <a:gd name="connsiteX16" fmla="*/ 815008 w 2355573"/>
              <a:gd name="connsiteY16" fmla="*/ 271160 h 420247"/>
              <a:gd name="connsiteX17" fmla="*/ 824947 w 2355573"/>
              <a:gd name="connsiteY17" fmla="*/ 241342 h 420247"/>
              <a:gd name="connsiteX18" fmla="*/ 854765 w 2355573"/>
              <a:gd name="connsiteY18" fmla="*/ 231403 h 420247"/>
              <a:gd name="connsiteX19" fmla="*/ 944217 w 2355573"/>
              <a:gd name="connsiteY19" fmla="*/ 211525 h 420247"/>
              <a:gd name="connsiteX20" fmla="*/ 1043608 w 2355573"/>
              <a:gd name="connsiteY20" fmla="*/ 231403 h 420247"/>
              <a:gd name="connsiteX21" fmla="*/ 1073426 w 2355573"/>
              <a:gd name="connsiteY21" fmla="*/ 251282 h 420247"/>
              <a:gd name="connsiteX22" fmla="*/ 1103243 w 2355573"/>
              <a:gd name="connsiteY22" fmla="*/ 261221 h 420247"/>
              <a:gd name="connsiteX23" fmla="*/ 1133060 w 2355573"/>
              <a:gd name="connsiteY23" fmla="*/ 281099 h 420247"/>
              <a:gd name="connsiteX24" fmla="*/ 1202634 w 2355573"/>
              <a:gd name="connsiteY24" fmla="*/ 291038 h 420247"/>
              <a:gd name="connsiteX25" fmla="*/ 1222513 w 2355573"/>
              <a:gd name="connsiteY25" fmla="*/ 310916 h 420247"/>
              <a:gd name="connsiteX26" fmla="*/ 1262269 w 2355573"/>
              <a:gd name="connsiteY26" fmla="*/ 320855 h 420247"/>
              <a:gd name="connsiteX27" fmla="*/ 1292086 w 2355573"/>
              <a:gd name="connsiteY27" fmla="*/ 330795 h 420247"/>
              <a:gd name="connsiteX28" fmla="*/ 1351721 w 2355573"/>
              <a:gd name="connsiteY28" fmla="*/ 380490 h 420247"/>
              <a:gd name="connsiteX29" fmla="*/ 1381539 w 2355573"/>
              <a:gd name="connsiteY29" fmla="*/ 390429 h 420247"/>
              <a:gd name="connsiteX30" fmla="*/ 1421295 w 2355573"/>
              <a:gd name="connsiteY30" fmla="*/ 410308 h 420247"/>
              <a:gd name="connsiteX31" fmla="*/ 1520686 w 2355573"/>
              <a:gd name="connsiteY31" fmla="*/ 400368 h 420247"/>
              <a:gd name="connsiteX32" fmla="*/ 1580321 w 2355573"/>
              <a:gd name="connsiteY32" fmla="*/ 420247 h 420247"/>
              <a:gd name="connsiteX33" fmla="*/ 1769165 w 2355573"/>
              <a:gd name="connsiteY33" fmla="*/ 400368 h 420247"/>
              <a:gd name="connsiteX34" fmla="*/ 1789043 w 2355573"/>
              <a:gd name="connsiteY34" fmla="*/ 370551 h 420247"/>
              <a:gd name="connsiteX35" fmla="*/ 1818860 w 2355573"/>
              <a:gd name="connsiteY35" fmla="*/ 360612 h 420247"/>
              <a:gd name="connsiteX36" fmla="*/ 1838739 w 2355573"/>
              <a:gd name="connsiteY36" fmla="*/ 340734 h 420247"/>
              <a:gd name="connsiteX37" fmla="*/ 1868556 w 2355573"/>
              <a:gd name="connsiteY37" fmla="*/ 330795 h 420247"/>
              <a:gd name="connsiteX38" fmla="*/ 1918252 w 2355573"/>
              <a:gd name="connsiteY38" fmla="*/ 291038 h 420247"/>
              <a:gd name="connsiteX39" fmla="*/ 1948069 w 2355573"/>
              <a:gd name="connsiteY39" fmla="*/ 271160 h 420247"/>
              <a:gd name="connsiteX40" fmla="*/ 1997765 w 2355573"/>
              <a:gd name="connsiteY40" fmla="*/ 181708 h 420247"/>
              <a:gd name="connsiteX41" fmla="*/ 2146852 w 2355573"/>
              <a:gd name="connsiteY41" fmla="*/ 141951 h 420247"/>
              <a:gd name="connsiteX42" fmla="*/ 2176669 w 2355573"/>
              <a:gd name="connsiteY42" fmla="*/ 82316 h 420247"/>
              <a:gd name="connsiteX43" fmla="*/ 2206486 w 2355573"/>
              <a:gd name="connsiteY43" fmla="*/ 72377 h 420247"/>
              <a:gd name="connsiteX44" fmla="*/ 2216426 w 2355573"/>
              <a:gd name="connsiteY44" fmla="*/ 42560 h 420247"/>
              <a:gd name="connsiteX45" fmla="*/ 2355573 w 2355573"/>
              <a:gd name="connsiteY45" fmla="*/ 32621 h 420247"/>
              <a:gd name="connsiteX0" fmla="*/ 0 w 2355573"/>
              <a:gd name="connsiteY0" fmla="*/ 150420 h 398899"/>
              <a:gd name="connsiteX1" fmla="*/ 0 w 2355573"/>
              <a:gd name="connsiteY1" fmla="*/ 150420 h 398899"/>
              <a:gd name="connsiteX2" fmla="*/ 99391 w 2355573"/>
              <a:gd name="connsiteY2" fmla="*/ 170299 h 398899"/>
              <a:gd name="connsiteX3" fmla="*/ 129208 w 2355573"/>
              <a:gd name="connsiteY3" fmla="*/ 180238 h 398899"/>
              <a:gd name="connsiteX4" fmla="*/ 159026 w 2355573"/>
              <a:gd name="connsiteY4" fmla="*/ 239873 h 398899"/>
              <a:gd name="connsiteX5" fmla="*/ 178904 w 2355573"/>
              <a:gd name="connsiteY5" fmla="*/ 269690 h 398899"/>
              <a:gd name="connsiteX6" fmla="*/ 188843 w 2355573"/>
              <a:gd name="connsiteY6" fmla="*/ 309447 h 398899"/>
              <a:gd name="connsiteX7" fmla="*/ 248478 w 2355573"/>
              <a:gd name="connsiteY7" fmla="*/ 339264 h 398899"/>
              <a:gd name="connsiteX8" fmla="*/ 308113 w 2355573"/>
              <a:gd name="connsiteY8" fmla="*/ 369081 h 398899"/>
              <a:gd name="connsiteX9" fmla="*/ 337930 w 2355573"/>
              <a:gd name="connsiteY9" fmla="*/ 388960 h 398899"/>
              <a:gd name="connsiteX10" fmla="*/ 477078 w 2355573"/>
              <a:gd name="connsiteY10" fmla="*/ 369081 h 398899"/>
              <a:gd name="connsiteX11" fmla="*/ 536713 w 2355573"/>
              <a:gd name="connsiteY11" fmla="*/ 339264 h 398899"/>
              <a:gd name="connsiteX12" fmla="*/ 566530 w 2355573"/>
              <a:gd name="connsiteY12" fmla="*/ 319386 h 398899"/>
              <a:gd name="connsiteX13" fmla="*/ 626165 w 2355573"/>
              <a:gd name="connsiteY13" fmla="*/ 329325 h 398899"/>
              <a:gd name="connsiteX14" fmla="*/ 765313 w 2355573"/>
              <a:gd name="connsiteY14" fmla="*/ 339264 h 398899"/>
              <a:gd name="connsiteX15" fmla="*/ 795130 w 2355573"/>
              <a:gd name="connsiteY15" fmla="*/ 319386 h 398899"/>
              <a:gd name="connsiteX16" fmla="*/ 815008 w 2355573"/>
              <a:gd name="connsiteY16" fmla="*/ 249812 h 398899"/>
              <a:gd name="connsiteX17" fmla="*/ 824947 w 2355573"/>
              <a:gd name="connsiteY17" fmla="*/ 219994 h 398899"/>
              <a:gd name="connsiteX18" fmla="*/ 854765 w 2355573"/>
              <a:gd name="connsiteY18" fmla="*/ 210055 h 398899"/>
              <a:gd name="connsiteX19" fmla="*/ 944217 w 2355573"/>
              <a:gd name="connsiteY19" fmla="*/ 190177 h 398899"/>
              <a:gd name="connsiteX20" fmla="*/ 1043608 w 2355573"/>
              <a:gd name="connsiteY20" fmla="*/ 210055 h 398899"/>
              <a:gd name="connsiteX21" fmla="*/ 1073426 w 2355573"/>
              <a:gd name="connsiteY21" fmla="*/ 229934 h 398899"/>
              <a:gd name="connsiteX22" fmla="*/ 1103243 w 2355573"/>
              <a:gd name="connsiteY22" fmla="*/ 239873 h 398899"/>
              <a:gd name="connsiteX23" fmla="*/ 1133060 w 2355573"/>
              <a:gd name="connsiteY23" fmla="*/ 259751 h 398899"/>
              <a:gd name="connsiteX24" fmla="*/ 1202634 w 2355573"/>
              <a:gd name="connsiteY24" fmla="*/ 269690 h 398899"/>
              <a:gd name="connsiteX25" fmla="*/ 1222513 w 2355573"/>
              <a:gd name="connsiteY25" fmla="*/ 289568 h 398899"/>
              <a:gd name="connsiteX26" fmla="*/ 1262269 w 2355573"/>
              <a:gd name="connsiteY26" fmla="*/ 299507 h 398899"/>
              <a:gd name="connsiteX27" fmla="*/ 1292086 w 2355573"/>
              <a:gd name="connsiteY27" fmla="*/ 309447 h 398899"/>
              <a:gd name="connsiteX28" fmla="*/ 1351721 w 2355573"/>
              <a:gd name="connsiteY28" fmla="*/ 359142 h 398899"/>
              <a:gd name="connsiteX29" fmla="*/ 1381539 w 2355573"/>
              <a:gd name="connsiteY29" fmla="*/ 369081 h 398899"/>
              <a:gd name="connsiteX30" fmla="*/ 1421295 w 2355573"/>
              <a:gd name="connsiteY30" fmla="*/ 388960 h 398899"/>
              <a:gd name="connsiteX31" fmla="*/ 1520686 w 2355573"/>
              <a:gd name="connsiteY31" fmla="*/ 379020 h 398899"/>
              <a:gd name="connsiteX32" fmla="*/ 1580321 w 2355573"/>
              <a:gd name="connsiteY32" fmla="*/ 398899 h 398899"/>
              <a:gd name="connsiteX33" fmla="*/ 1769165 w 2355573"/>
              <a:gd name="connsiteY33" fmla="*/ 379020 h 398899"/>
              <a:gd name="connsiteX34" fmla="*/ 1789043 w 2355573"/>
              <a:gd name="connsiteY34" fmla="*/ 349203 h 398899"/>
              <a:gd name="connsiteX35" fmla="*/ 1818860 w 2355573"/>
              <a:gd name="connsiteY35" fmla="*/ 339264 h 398899"/>
              <a:gd name="connsiteX36" fmla="*/ 1838739 w 2355573"/>
              <a:gd name="connsiteY36" fmla="*/ 319386 h 398899"/>
              <a:gd name="connsiteX37" fmla="*/ 1868556 w 2355573"/>
              <a:gd name="connsiteY37" fmla="*/ 309447 h 398899"/>
              <a:gd name="connsiteX38" fmla="*/ 1918252 w 2355573"/>
              <a:gd name="connsiteY38" fmla="*/ 269690 h 398899"/>
              <a:gd name="connsiteX39" fmla="*/ 1948069 w 2355573"/>
              <a:gd name="connsiteY39" fmla="*/ 249812 h 398899"/>
              <a:gd name="connsiteX40" fmla="*/ 1997765 w 2355573"/>
              <a:gd name="connsiteY40" fmla="*/ 160360 h 398899"/>
              <a:gd name="connsiteX41" fmla="*/ 2146852 w 2355573"/>
              <a:gd name="connsiteY41" fmla="*/ 120603 h 398899"/>
              <a:gd name="connsiteX42" fmla="*/ 2176669 w 2355573"/>
              <a:gd name="connsiteY42" fmla="*/ 60968 h 398899"/>
              <a:gd name="connsiteX43" fmla="*/ 2206486 w 2355573"/>
              <a:gd name="connsiteY43" fmla="*/ 51029 h 398899"/>
              <a:gd name="connsiteX44" fmla="*/ 2269795 w 2355573"/>
              <a:gd name="connsiteY44" fmla="*/ 42560 h 398899"/>
              <a:gd name="connsiteX45" fmla="*/ 2355573 w 2355573"/>
              <a:gd name="connsiteY45" fmla="*/ 11273 h 398899"/>
              <a:gd name="connsiteX0" fmla="*/ 0 w 2355573"/>
              <a:gd name="connsiteY0" fmla="*/ 142866 h 391345"/>
              <a:gd name="connsiteX1" fmla="*/ 0 w 2355573"/>
              <a:gd name="connsiteY1" fmla="*/ 142866 h 391345"/>
              <a:gd name="connsiteX2" fmla="*/ 99391 w 2355573"/>
              <a:gd name="connsiteY2" fmla="*/ 162745 h 391345"/>
              <a:gd name="connsiteX3" fmla="*/ 129208 w 2355573"/>
              <a:gd name="connsiteY3" fmla="*/ 172684 h 391345"/>
              <a:gd name="connsiteX4" fmla="*/ 159026 w 2355573"/>
              <a:gd name="connsiteY4" fmla="*/ 232319 h 391345"/>
              <a:gd name="connsiteX5" fmla="*/ 178904 w 2355573"/>
              <a:gd name="connsiteY5" fmla="*/ 262136 h 391345"/>
              <a:gd name="connsiteX6" fmla="*/ 188843 w 2355573"/>
              <a:gd name="connsiteY6" fmla="*/ 301893 h 391345"/>
              <a:gd name="connsiteX7" fmla="*/ 248478 w 2355573"/>
              <a:gd name="connsiteY7" fmla="*/ 331710 h 391345"/>
              <a:gd name="connsiteX8" fmla="*/ 308113 w 2355573"/>
              <a:gd name="connsiteY8" fmla="*/ 361527 h 391345"/>
              <a:gd name="connsiteX9" fmla="*/ 337930 w 2355573"/>
              <a:gd name="connsiteY9" fmla="*/ 381406 h 391345"/>
              <a:gd name="connsiteX10" fmla="*/ 477078 w 2355573"/>
              <a:gd name="connsiteY10" fmla="*/ 361527 h 391345"/>
              <a:gd name="connsiteX11" fmla="*/ 536713 w 2355573"/>
              <a:gd name="connsiteY11" fmla="*/ 331710 h 391345"/>
              <a:gd name="connsiteX12" fmla="*/ 566530 w 2355573"/>
              <a:gd name="connsiteY12" fmla="*/ 311832 h 391345"/>
              <a:gd name="connsiteX13" fmla="*/ 626165 w 2355573"/>
              <a:gd name="connsiteY13" fmla="*/ 321771 h 391345"/>
              <a:gd name="connsiteX14" fmla="*/ 765313 w 2355573"/>
              <a:gd name="connsiteY14" fmla="*/ 331710 h 391345"/>
              <a:gd name="connsiteX15" fmla="*/ 795130 w 2355573"/>
              <a:gd name="connsiteY15" fmla="*/ 311832 h 391345"/>
              <a:gd name="connsiteX16" fmla="*/ 815008 w 2355573"/>
              <a:gd name="connsiteY16" fmla="*/ 242258 h 391345"/>
              <a:gd name="connsiteX17" fmla="*/ 824947 w 2355573"/>
              <a:gd name="connsiteY17" fmla="*/ 212440 h 391345"/>
              <a:gd name="connsiteX18" fmla="*/ 854765 w 2355573"/>
              <a:gd name="connsiteY18" fmla="*/ 202501 h 391345"/>
              <a:gd name="connsiteX19" fmla="*/ 944217 w 2355573"/>
              <a:gd name="connsiteY19" fmla="*/ 182623 h 391345"/>
              <a:gd name="connsiteX20" fmla="*/ 1043608 w 2355573"/>
              <a:gd name="connsiteY20" fmla="*/ 202501 h 391345"/>
              <a:gd name="connsiteX21" fmla="*/ 1073426 w 2355573"/>
              <a:gd name="connsiteY21" fmla="*/ 222380 h 391345"/>
              <a:gd name="connsiteX22" fmla="*/ 1103243 w 2355573"/>
              <a:gd name="connsiteY22" fmla="*/ 232319 h 391345"/>
              <a:gd name="connsiteX23" fmla="*/ 1133060 w 2355573"/>
              <a:gd name="connsiteY23" fmla="*/ 252197 h 391345"/>
              <a:gd name="connsiteX24" fmla="*/ 1202634 w 2355573"/>
              <a:gd name="connsiteY24" fmla="*/ 262136 h 391345"/>
              <a:gd name="connsiteX25" fmla="*/ 1222513 w 2355573"/>
              <a:gd name="connsiteY25" fmla="*/ 282014 h 391345"/>
              <a:gd name="connsiteX26" fmla="*/ 1262269 w 2355573"/>
              <a:gd name="connsiteY26" fmla="*/ 291953 h 391345"/>
              <a:gd name="connsiteX27" fmla="*/ 1292086 w 2355573"/>
              <a:gd name="connsiteY27" fmla="*/ 301893 h 391345"/>
              <a:gd name="connsiteX28" fmla="*/ 1351721 w 2355573"/>
              <a:gd name="connsiteY28" fmla="*/ 351588 h 391345"/>
              <a:gd name="connsiteX29" fmla="*/ 1381539 w 2355573"/>
              <a:gd name="connsiteY29" fmla="*/ 361527 h 391345"/>
              <a:gd name="connsiteX30" fmla="*/ 1421295 w 2355573"/>
              <a:gd name="connsiteY30" fmla="*/ 381406 h 391345"/>
              <a:gd name="connsiteX31" fmla="*/ 1520686 w 2355573"/>
              <a:gd name="connsiteY31" fmla="*/ 371466 h 391345"/>
              <a:gd name="connsiteX32" fmla="*/ 1580321 w 2355573"/>
              <a:gd name="connsiteY32" fmla="*/ 391345 h 391345"/>
              <a:gd name="connsiteX33" fmla="*/ 1769165 w 2355573"/>
              <a:gd name="connsiteY33" fmla="*/ 371466 h 391345"/>
              <a:gd name="connsiteX34" fmla="*/ 1789043 w 2355573"/>
              <a:gd name="connsiteY34" fmla="*/ 341649 h 391345"/>
              <a:gd name="connsiteX35" fmla="*/ 1818860 w 2355573"/>
              <a:gd name="connsiteY35" fmla="*/ 331710 h 391345"/>
              <a:gd name="connsiteX36" fmla="*/ 1838739 w 2355573"/>
              <a:gd name="connsiteY36" fmla="*/ 311832 h 391345"/>
              <a:gd name="connsiteX37" fmla="*/ 1868556 w 2355573"/>
              <a:gd name="connsiteY37" fmla="*/ 301893 h 391345"/>
              <a:gd name="connsiteX38" fmla="*/ 1918252 w 2355573"/>
              <a:gd name="connsiteY38" fmla="*/ 262136 h 391345"/>
              <a:gd name="connsiteX39" fmla="*/ 1948069 w 2355573"/>
              <a:gd name="connsiteY39" fmla="*/ 242258 h 391345"/>
              <a:gd name="connsiteX40" fmla="*/ 1997765 w 2355573"/>
              <a:gd name="connsiteY40" fmla="*/ 152806 h 391345"/>
              <a:gd name="connsiteX41" fmla="*/ 2146852 w 2355573"/>
              <a:gd name="connsiteY41" fmla="*/ 113049 h 391345"/>
              <a:gd name="connsiteX42" fmla="*/ 2176669 w 2355573"/>
              <a:gd name="connsiteY42" fmla="*/ 53414 h 391345"/>
              <a:gd name="connsiteX43" fmla="*/ 2206486 w 2355573"/>
              <a:gd name="connsiteY43" fmla="*/ 43475 h 391345"/>
              <a:gd name="connsiteX44" fmla="*/ 2269795 w 2355573"/>
              <a:gd name="connsiteY44" fmla="*/ 35006 h 391345"/>
              <a:gd name="connsiteX45" fmla="*/ 2355573 w 2355573"/>
              <a:gd name="connsiteY45" fmla="*/ 3719 h 39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55573" h="391345">
                <a:moveTo>
                  <a:pt x="0" y="142866"/>
                </a:moveTo>
                <a:lnTo>
                  <a:pt x="0" y="142866"/>
                </a:lnTo>
                <a:cubicBezTo>
                  <a:pt x="33130" y="149492"/>
                  <a:pt x="66470" y="155148"/>
                  <a:pt x="99391" y="162745"/>
                </a:cubicBezTo>
                <a:cubicBezTo>
                  <a:pt x="109599" y="165101"/>
                  <a:pt x="121027" y="166139"/>
                  <a:pt x="129208" y="172684"/>
                </a:cubicBezTo>
                <a:cubicBezTo>
                  <a:pt x="152943" y="191672"/>
                  <a:pt x="147023" y="208313"/>
                  <a:pt x="159026" y="232319"/>
                </a:cubicBezTo>
                <a:cubicBezTo>
                  <a:pt x="164368" y="243003"/>
                  <a:pt x="172278" y="252197"/>
                  <a:pt x="178904" y="262136"/>
                </a:cubicBezTo>
                <a:cubicBezTo>
                  <a:pt x="182217" y="275388"/>
                  <a:pt x="181266" y="290527"/>
                  <a:pt x="188843" y="301893"/>
                </a:cubicBezTo>
                <a:cubicBezTo>
                  <a:pt x="199853" y="318408"/>
                  <a:pt x="231469" y="326041"/>
                  <a:pt x="248478" y="331710"/>
                </a:cubicBezTo>
                <a:cubicBezTo>
                  <a:pt x="333937" y="388683"/>
                  <a:pt x="225806" y="320373"/>
                  <a:pt x="308113" y="361527"/>
                </a:cubicBezTo>
                <a:cubicBezTo>
                  <a:pt x="318797" y="366869"/>
                  <a:pt x="327991" y="374780"/>
                  <a:pt x="337930" y="381406"/>
                </a:cubicBezTo>
                <a:cubicBezTo>
                  <a:pt x="355454" y="379653"/>
                  <a:pt x="444184" y="375624"/>
                  <a:pt x="477078" y="361527"/>
                </a:cubicBezTo>
                <a:cubicBezTo>
                  <a:pt x="611946" y="303727"/>
                  <a:pt x="411070" y="373589"/>
                  <a:pt x="536713" y="331710"/>
                </a:cubicBezTo>
                <a:cubicBezTo>
                  <a:pt x="546652" y="325084"/>
                  <a:pt x="554658" y="313151"/>
                  <a:pt x="566530" y="311832"/>
                </a:cubicBezTo>
                <a:cubicBezTo>
                  <a:pt x="586559" y="309607"/>
                  <a:pt x="606112" y="319766"/>
                  <a:pt x="626165" y="321771"/>
                </a:cubicBezTo>
                <a:cubicBezTo>
                  <a:pt x="672435" y="326398"/>
                  <a:pt x="718930" y="328397"/>
                  <a:pt x="765313" y="331710"/>
                </a:cubicBezTo>
                <a:cubicBezTo>
                  <a:pt x="775252" y="325084"/>
                  <a:pt x="789329" y="322274"/>
                  <a:pt x="795130" y="311832"/>
                </a:cubicBezTo>
                <a:cubicBezTo>
                  <a:pt x="806843" y="290748"/>
                  <a:pt x="808077" y="265360"/>
                  <a:pt x="815008" y="242258"/>
                </a:cubicBezTo>
                <a:cubicBezTo>
                  <a:pt x="818018" y="232223"/>
                  <a:pt x="817539" y="219848"/>
                  <a:pt x="824947" y="212440"/>
                </a:cubicBezTo>
                <a:cubicBezTo>
                  <a:pt x="832355" y="205032"/>
                  <a:pt x="844601" y="205042"/>
                  <a:pt x="854765" y="202501"/>
                </a:cubicBezTo>
                <a:cubicBezTo>
                  <a:pt x="884398" y="195093"/>
                  <a:pt x="914400" y="189249"/>
                  <a:pt x="944217" y="182623"/>
                </a:cubicBezTo>
                <a:cubicBezTo>
                  <a:pt x="969855" y="186286"/>
                  <a:pt x="1015853" y="188623"/>
                  <a:pt x="1043608" y="202501"/>
                </a:cubicBezTo>
                <a:cubicBezTo>
                  <a:pt x="1054292" y="207843"/>
                  <a:pt x="1062742" y="217038"/>
                  <a:pt x="1073426" y="222380"/>
                </a:cubicBezTo>
                <a:cubicBezTo>
                  <a:pt x="1082797" y="227065"/>
                  <a:pt x="1093872" y="227634"/>
                  <a:pt x="1103243" y="232319"/>
                </a:cubicBezTo>
                <a:cubicBezTo>
                  <a:pt x="1113927" y="237661"/>
                  <a:pt x="1121619" y="248765"/>
                  <a:pt x="1133060" y="252197"/>
                </a:cubicBezTo>
                <a:cubicBezTo>
                  <a:pt x="1155499" y="258929"/>
                  <a:pt x="1179443" y="258823"/>
                  <a:pt x="1202634" y="262136"/>
                </a:cubicBezTo>
                <a:cubicBezTo>
                  <a:pt x="1209260" y="268762"/>
                  <a:pt x="1214131" y="277823"/>
                  <a:pt x="1222513" y="282014"/>
                </a:cubicBezTo>
                <a:cubicBezTo>
                  <a:pt x="1234731" y="288123"/>
                  <a:pt x="1249135" y="288200"/>
                  <a:pt x="1262269" y="291953"/>
                </a:cubicBezTo>
                <a:cubicBezTo>
                  <a:pt x="1272343" y="294831"/>
                  <a:pt x="1282715" y="297208"/>
                  <a:pt x="1292086" y="301893"/>
                </a:cubicBezTo>
                <a:cubicBezTo>
                  <a:pt x="1357136" y="334419"/>
                  <a:pt x="1285762" y="307616"/>
                  <a:pt x="1351721" y="351588"/>
                </a:cubicBezTo>
                <a:cubicBezTo>
                  <a:pt x="1360438" y="357399"/>
                  <a:pt x="1371909" y="357400"/>
                  <a:pt x="1381539" y="361527"/>
                </a:cubicBezTo>
                <a:cubicBezTo>
                  <a:pt x="1395157" y="367364"/>
                  <a:pt x="1408043" y="374780"/>
                  <a:pt x="1421295" y="381406"/>
                </a:cubicBezTo>
                <a:cubicBezTo>
                  <a:pt x="1454425" y="378093"/>
                  <a:pt x="1487455" y="369389"/>
                  <a:pt x="1520686" y="371466"/>
                </a:cubicBezTo>
                <a:cubicBezTo>
                  <a:pt x="1541599" y="372773"/>
                  <a:pt x="1580321" y="391345"/>
                  <a:pt x="1580321" y="391345"/>
                </a:cubicBezTo>
                <a:cubicBezTo>
                  <a:pt x="1643269" y="384719"/>
                  <a:pt x="1707590" y="386127"/>
                  <a:pt x="1769165" y="371466"/>
                </a:cubicBezTo>
                <a:cubicBezTo>
                  <a:pt x="1780785" y="368699"/>
                  <a:pt x="1779715" y="349111"/>
                  <a:pt x="1789043" y="341649"/>
                </a:cubicBezTo>
                <a:cubicBezTo>
                  <a:pt x="1797224" y="335104"/>
                  <a:pt x="1808921" y="335023"/>
                  <a:pt x="1818860" y="331710"/>
                </a:cubicBezTo>
                <a:cubicBezTo>
                  <a:pt x="1825486" y="325084"/>
                  <a:pt x="1830704" y="316653"/>
                  <a:pt x="1838739" y="311832"/>
                </a:cubicBezTo>
                <a:cubicBezTo>
                  <a:pt x="1847723" y="306442"/>
                  <a:pt x="1860375" y="308438"/>
                  <a:pt x="1868556" y="301893"/>
                </a:cubicBezTo>
                <a:cubicBezTo>
                  <a:pt x="1932779" y="250514"/>
                  <a:pt x="1843305" y="287117"/>
                  <a:pt x="1918252" y="262136"/>
                </a:cubicBezTo>
                <a:cubicBezTo>
                  <a:pt x="1928191" y="255510"/>
                  <a:pt x="1940607" y="251586"/>
                  <a:pt x="1948069" y="242258"/>
                </a:cubicBezTo>
                <a:cubicBezTo>
                  <a:pt x="1973528" y="210433"/>
                  <a:pt x="1934032" y="174051"/>
                  <a:pt x="1997765" y="152806"/>
                </a:cubicBezTo>
                <a:cubicBezTo>
                  <a:pt x="2086377" y="123268"/>
                  <a:pt x="2036945" y="137472"/>
                  <a:pt x="2146852" y="113049"/>
                </a:cubicBezTo>
                <a:cubicBezTo>
                  <a:pt x="2153399" y="93407"/>
                  <a:pt x="2159154" y="67426"/>
                  <a:pt x="2176669" y="53414"/>
                </a:cubicBezTo>
                <a:cubicBezTo>
                  <a:pt x="2184850" y="46869"/>
                  <a:pt x="2196547" y="46788"/>
                  <a:pt x="2206486" y="43475"/>
                </a:cubicBezTo>
                <a:cubicBezTo>
                  <a:pt x="2209799" y="33536"/>
                  <a:pt x="2263250" y="43187"/>
                  <a:pt x="2269795" y="35006"/>
                </a:cubicBezTo>
                <a:cubicBezTo>
                  <a:pt x="2332308" y="13794"/>
                  <a:pt x="2314659" y="0"/>
                  <a:pt x="2355573" y="3719"/>
                </a:cubicBez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7458" name="Picture 2" descr="Image result for lewis and clark buffalo crossing"/>
          <p:cNvPicPr>
            <a:picLocks noChangeAspect="1" noChangeArrowheads="1"/>
          </p:cNvPicPr>
          <p:nvPr/>
        </p:nvPicPr>
        <p:blipFill>
          <a:blip r:embed="rId5" cstate="print">
            <a:lum bright="20000" contrast="30000"/>
          </a:blip>
          <a:srcRect/>
          <a:stretch>
            <a:fillRect/>
          </a:stretch>
        </p:blipFill>
        <p:spPr bwMode="auto">
          <a:xfrm>
            <a:off x="755374" y="44026"/>
            <a:ext cx="7633252" cy="46562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20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xEl>
                                              <p:pRg st="0" end="0"/>
                                            </p:txEl>
                                          </p:spTgt>
                                        </p:tgtEl>
                                        <p:attrNameLst>
                                          <p:attrName>style.visibility</p:attrName>
                                        </p:attrNameLst>
                                      </p:cBhvr>
                                      <p:to>
                                        <p:strVal val="visible"/>
                                      </p:to>
                                    </p:set>
                                    <p:animEffect transition="in" filter="wipe(left)">
                                      <p:cBhvr>
                                        <p:cTn id="12" dur="1000"/>
                                        <p:tgtEl>
                                          <p:spTgt spid="33">
                                            <p:txEl>
                                              <p:pRg st="0" end="0"/>
                                            </p:txEl>
                                          </p:spTgt>
                                        </p:tgtEl>
                                      </p:cBhvr>
                                    </p:animEffect>
                                  </p:childTnLst>
                                </p:cTn>
                              </p:par>
                              <p:par>
                                <p:cTn id="13" presetID="53" presetClass="entr" presetSubtype="0" fill="hold" nodeType="withEffect">
                                  <p:stCondLst>
                                    <p:cond delay="0"/>
                                  </p:stCondLst>
                                  <p:childTnLst>
                                    <p:set>
                                      <p:cBhvr>
                                        <p:cTn id="14" dur="1" fill="hold">
                                          <p:stCondLst>
                                            <p:cond delay="0"/>
                                          </p:stCondLst>
                                        </p:cTn>
                                        <p:tgtEl>
                                          <p:spTgt spid="147458"/>
                                        </p:tgtEl>
                                        <p:attrNameLst>
                                          <p:attrName>style.visibility</p:attrName>
                                        </p:attrNameLst>
                                      </p:cBhvr>
                                      <p:to>
                                        <p:strVal val="visible"/>
                                      </p:to>
                                    </p:set>
                                    <p:anim calcmode="lin" valueType="num">
                                      <p:cBhvr>
                                        <p:cTn id="15" dur="1000" fill="hold"/>
                                        <p:tgtEl>
                                          <p:spTgt spid="147458"/>
                                        </p:tgtEl>
                                        <p:attrNameLst>
                                          <p:attrName>ppt_w</p:attrName>
                                        </p:attrNameLst>
                                      </p:cBhvr>
                                      <p:tavLst>
                                        <p:tav tm="0">
                                          <p:val>
                                            <p:fltVal val="0"/>
                                          </p:val>
                                        </p:tav>
                                        <p:tav tm="100000">
                                          <p:val>
                                            <p:strVal val="#ppt_w"/>
                                          </p:val>
                                        </p:tav>
                                      </p:tavLst>
                                    </p:anim>
                                    <p:anim calcmode="lin" valueType="num">
                                      <p:cBhvr>
                                        <p:cTn id="16" dur="1000" fill="hold"/>
                                        <p:tgtEl>
                                          <p:spTgt spid="147458"/>
                                        </p:tgtEl>
                                        <p:attrNameLst>
                                          <p:attrName>ppt_h</p:attrName>
                                        </p:attrNameLst>
                                      </p:cBhvr>
                                      <p:tavLst>
                                        <p:tav tm="0">
                                          <p:val>
                                            <p:fltVal val="0"/>
                                          </p:val>
                                        </p:tav>
                                        <p:tav tm="100000">
                                          <p:val>
                                            <p:strVal val="#ppt_h"/>
                                          </p:val>
                                        </p:tav>
                                      </p:tavLst>
                                    </p:anim>
                                    <p:animEffect transition="in" filter="fade">
                                      <p:cBhvr>
                                        <p:cTn id="17" dur="1000"/>
                                        <p:tgtEl>
                                          <p:spTgt spid="147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0"/>
            <a:ext cx="9144000" cy="4293704"/>
            <a:chOff x="776749" y="357809"/>
            <a:chExt cx="9144000" cy="4293704"/>
          </a:xfrm>
        </p:grpSpPr>
        <p:pic>
          <p:nvPicPr>
            <p:cNvPr id="24" name="Picture 2" descr="Image map with same links provided elsewhere on this page"/>
            <p:cNvPicPr>
              <a:picLocks noChangeAspect="1" noChangeArrowheads="1"/>
            </p:cNvPicPr>
            <p:nvPr/>
          </p:nvPicPr>
          <p:blipFill>
            <a:blip r:embed="rId3" cstate="print"/>
            <a:srcRect t="6020" r="-2008"/>
            <a:stretch>
              <a:fillRect/>
            </a:stretch>
          </p:blipFill>
          <p:spPr bwMode="auto">
            <a:xfrm>
              <a:off x="5256965" y="357810"/>
              <a:ext cx="4663784" cy="2763078"/>
            </a:xfrm>
            <a:prstGeom prst="rect">
              <a:avLst/>
            </a:prstGeom>
            <a:noFill/>
          </p:spPr>
        </p:pic>
        <p:pic>
          <p:nvPicPr>
            <p:cNvPr id="25" name="Picture 4" descr="Image map with same links provided elsewhere on this page"/>
            <p:cNvPicPr>
              <a:picLocks noChangeAspect="1" noChangeArrowheads="1"/>
            </p:cNvPicPr>
            <p:nvPr/>
          </p:nvPicPr>
          <p:blipFill>
            <a:blip r:embed="rId4" cstate="print"/>
            <a:srcRect t="2560" b="498"/>
            <a:stretch>
              <a:fillRect/>
            </a:stretch>
          </p:blipFill>
          <p:spPr bwMode="auto">
            <a:xfrm>
              <a:off x="776749" y="357809"/>
              <a:ext cx="4572000" cy="4293704"/>
            </a:xfrm>
            <a:prstGeom prst="rect">
              <a:avLst/>
            </a:prstGeom>
            <a:noFill/>
          </p:spPr>
        </p:pic>
      </p:gr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21" name="TextBox 20"/>
          <p:cNvSpPr txBox="1">
            <a:spLocks noChangeArrowheads="1"/>
          </p:cNvSpPr>
          <p:nvPr/>
        </p:nvSpPr>
        <p:spPr bwMode="auto">
          <a:xfrm>
            <a:off x="4949686" y="3401643"/>
            <a:ext cx="3548270"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 – Aug 12</a:t>
            </a:r>
          </a:p>
        </p:txBody>
      </p:sp>
      <p:sp>
        <p:nvSpPr>
          <p:cNvPr id="20" name="TextBox 3"/>
          <p:cNvSpPr txBox="1">
            <a:spLocks noChangeArrowheads="1"/>
          </p:cNvSpPr>
          <p:nvPr/>
        </p:nvSpPr>
        <p:spPr bwMode="auto">
          <a:xfrm>
            <a:off x="4581940" y="2773016"/>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Reconnoiter Mission</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3" name="Group 9"/>
          <p:cNvGrpSpPr/>
          <p:nvPr/>
        </p:nvGrpSpPr>
        <p:grpSpPr>
          <a:xfrm>
            <a:off x="633784" y="3422503"/>
            <a:ext cx="3429000" cy="737175"/>
            <a:chOff x="-533400" y="2885182"/>
            <a:chExt cx="3429000" cy="737175"/>
          </a:xfrm>
        </p:grpSpPr>
        <p:sp>
          <p:nvSpPr>
            <p:cNvPr id="37" name="TextBox 36"/>
            <p:cNvSpPr txBox="1"/>
            <p:nvPr/>
          </p:nvSpPr>
          <p:spPr>
            <a:xfrm>
              <a:off x="-76200" y="3037582"/>
              <a:ext cx="2971800" cy="584775"/>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Camp Fortunate</a:t>
              </a:r>
            </a:p>
          </p:txBody>
        </p:sp>
        <p:sp>
          <p:nvSpPr>
            <p:cNvPr id="38" name="5-Point Star 37"/>
            <p:cNvSpPr/>
            <p:nvPr/>
          </p:nvSpPr>
          <p:spPr>
            <a:xfrm>
              <a:off x="-533400" y="2885182"/>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p:nvPr/>
        </p:nvSpPr>
        <p:spPr>
          <a:xfrm>
            <a:off x="2207201" y="856335"/>
            <a:ext cx="535999" cy="388991"/>
          </a:xfrm>
          <a:custGeom>
            <a:avLst/>
            <a:gdLst>
              <a:gd name="connsiteX0" fmla="*/ 10219 w 535999"/>
              <a:gd name="connsiteY0" fmla="*/ 388620 h 388991"/>
              <a:gd name="connsiteX1" fmla="*/ 10219 w 535999"/>
              <a:gd name="connsiteY1" fmla="*/ 388620 h 388991"/>
              <a:gd name="connsiteX2" fmla="*/ 109279 w 535999"/>
              <a:gd name="connsiteY2" fmla="*/ 373380 h 388991"/>
              <a:gd name="connsiteX3" fmla="*/ 120709 w 535999"/>
              <a:gd name="connsiteY3" fmla="*/ 365760 h 388991"/>
              <a:gd name="connsiteX4" fmla="*/ 132139 w 535999"/>
              <a:gd name="connsiteY4" fmla="*/ 361950 h 388991"/>
              <a:gd name="connsiteX5" fmla="*/ 147379 w 535999"/>
              <a:gd name="connsiteY5" fmla="*/ 342900 h 388991"/>
              <a:gd name="connsiteX6" fmla="*/ 162619 w 535999"/>
              <a:gd name="connsiteY6" fmla="*/ 327660 h 388991"/>
              <a:gd name="connsiteX7" fmla="*/ 170239 w 535999"/>
              <a:gd name="connsiteY7" fmla="*/ 316230 h 388991"/>
              <a:gd name="connsiteX8" fmla="*/ 181669 w 535999"/>
              <a:gd name="connsiteY8" fmla="*/ 312420 h 388991"/>
              <a:gd name="connsiteX9" fmla="*/ 185479 w 535999"/>
              <a:gd name="connsiteY9" fmla="*/ 300990 h 388991"/>
              <a:gd name="connsiteX10" fmla="*/ 193099 w 535999"/>
              <a:gd name="connsiteY10" fmla="*/ 289560 h 388991"/>
              <a:gd name="connsiteX11" fmla="*/ 204529 w 535999"/>
              <a:gd name="connsiteY11" fmla="*/ 266700 h 388991"/>
              <a:gd name="connsiteX12" fmla="*/ 208339 w 535999"/>
              <a:gd name="connsiteY12" fmla="*/ 251460 h 388991"/>
              <a:gd name="connsiteX13" fmla="*/ 212149 w 535999"/>
              <a:gd name="connsiteY13" fmla="*/ 228600 h 388991"/>
              <a:gd name="connsiteX14" fmla="*/ 219769 w 535999"/>
              <a:gd name="connsiteY14" fmla="*/ 217170 h 388991"/>
              <a:gd name="connsiteX15" fmla="*/ 223579 w 535999"/>
              <a:gd name="connsiteY15" fmla="*/ 205740 h 388991"/>
              <a:gd name="connsiteX16" fmla="*/ 246439 w 535999"/>
              <a:gd name="connsiteY16" fmla="*/ 194310 h 388991"/>
              <a:gd name="connsiteX17" fmla="*/ 269299 w 535999"/>
              <a:gd name="connsiteY17" fmla="*/ 182880 h 388991"/>
              <a:gd name="connsiteX18" fmla="*/ 273109 w 535999"/>
              <a:gd name="connsiteY18" fmla="*/ 171450 h 388991"/>
              <a:gd name="connsiteX19" fmla="*/ 330259 w 535999"/>
              <a:gd name="connsiteY19" fmla="*/ 156210 h 388991"/>
              <a:gd name="connsiteX20" fmla="*/ 345499 w 535999"/>
              <a:gd name="connsiteY20" fmla="*/ 133350 h 388991"/>
              <a:gd name="connsiteX21" fmla="*/ 379789 w 535999"/>
              <a:gd name="connsiteY21" fmla="*/ 118110 h 388991"/>
              <a:gd name="connsiteX22" fmla="*/ 440749 w 535999"/>
              <a:gd name="connsiteY22" fmla="*/ 106680 h 388991"/>
              <a:gd name="connsiteX23" fmla="*/ 459799 w 535999"/>
              <a:gd name="connsiteY23" fmla="*/ 99060 h 388991"/>
              <a:gd name="connsiteX24" fmla="*/ 467419 w 535999"/>
              <a:gd name="connsiteY24" fmla="*/ 87630 h 388991"/>
              <a:gd name="connsiteX25" fmla="*/ 478849 w 535999"/>
              <a:gd name="connsiteY25" fmla="*/ 83820 h 388991"/>
              <a:gd name="connsiteX26" fmla="*/ 490279 w 535999"/>
              <a:gd name="connsiteY26" fmla="*/ 76200 h 388991"/>
              <a:gd name="connsiteX27" fmla="*/ 501709 w 535999"/>
              <a:gd name="connsiteY27" fmla="*/ 72390 h 388991"/>
              <a:gd name="connsiteX28" fmla="*/ 513139 w 535999"/>
              <a:gd name="connsiteY28" fmla="*/ 64770 h 388991"/>
              <a:gd name="connsiteX29" fmla="*/ 535999 w 535999"/>
              <a:gd name="connsiteY29" fmla="*/ 57150 h 388991"/>
              <a:gd name="connsiteX30" fmla="*/ 532189 w 535999"/>
              <a:gd name="connsiteY30" fmla="*/ 15240 h 388991"/>
              <a:gd name="connsiteX31" fmla="*/ 524569 w 535999"/>
              <a:gd name="connsiteY31" fmla="*/ 3810 h 388991"/>
              <a:gd name="connsiteX32" fmla="*/ 513139 w 535999"/>
              <a:gd name="connsiteY32" fmla="*/ 0 h 38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5999" h="388991">
                <a:moveTo>
                  <a:pt x="10219" y="388620"/>
                </a:moveTo>
                <a:lnTo>
                  <a:pt x="10219" y="388620"/>
                </a:lnTo>
                <a:cubicBezTo>
                  <a:pt x="76291" y="363843"/>
                  <a:pt x="0" y="388991"/>
                  <a:pt x="109279" y="373380"/>
                </a:cubicBezTo>
                <a:cubicBezTo>
                  <a:pt x="113812" y="372732"/>
                  <a:pt x="116613" y="367808"/>
                  <a:pt x="120709" y="365760"/>
                </a:cubicBezTo>
                <a:cubicBezTo>
                  <a:pt x="124301" y="363964"/>
                  <a:pt x="128329" y="363220"/>
                  <a:pt x="132139" y="361950"/>
                </a:cubicBezTo>
                <a:cubicBezTo>
                  <a:pt x="141716" y="333220"/>
                  <a:pt x="127684" y="367519"/>
                  <a:pt x="147379" y="342900"/>
                </a:cubicBezTo>
                <a:cubicBezTo>
                  <a:pt x="162157" y="324427"/>
                  <a:pt x="137681" y="335973"/>
                  <a:pt x="162619" y="327660"/>
                </a:cubicBezTo>
                <a:cubicBezTo>
                  <a:pt x="165159" y="323850"/>
                  <a:pt x="166663" y="319091"/>
                  <a:pt x="170239" y="316230"/>
                </a:cubicBezTo>
                <a:cubicBezTo>
                  <a:pt x="173375" y="313721"/>
                  <a:pt x="178829" y="315260"/>
                  <a:pt x="181669" y="312420"/>
                </a:cubicBezTo>
                <a:cubicBezTo>
                  <a:pt x="184509" y="309580"/>
                  <a:pt x="183683" y="304582"/>
                  <a:pt x="185479" y="300990"/>
                </a:cubicBezTo>
                <a:cubicBezTo>
                  <a:pt x="187527" y="296894"/>
                  <a:pt x="191051" y="293656"/>
                  <a:pt x="193099" y="289560"/>
                </a:cubicBezTo>
                <a:cubicBezTo>
                  <a:pt x="208873" y="258012"/>
                  <a:pt x="182691" y="299457"/>
                  <a:pt x="204529" y="266700"/>
                </a:cubicBezTo>
                <a:cubicBezTo>
                  <a:pt x="205799" y="261620"/>
                  <a:pt x="207312" y="256595"/>
                  <a:pt x="208339" y="251460"/>
                </a:cubicBezTo>
                <a:cubicBezTo>
                  <a:pt x="209854" y="243885"/>
                  <a:pt x="209706" y="235929"/>
                  <a:pt x="212149" y="228600"/>
                </a:cubicBezTo>
                <a:cubicBezTo>
                  <a:pt x="213597" y="224256"/>
                  <a:pt x="217721" y="221266"/>
                  <a:pt x="219769" y="217170"/>
                </a:cubicBezTo>
                <a:cubicBezTo>
                  <a:pt x="221565" y="213578"/>
                  <a:pt x="221070" y="208876"/>
                  <a:pt x="223579" y="205740"/>
                </a:cubicBezTo>
                <a:cubicBezTo>
                  <a:pt x="230858" y="196641"/>
                  <a:pt x="237236" y="198911"/>
                  <a:pt x="246439" y="194310"/>
                </a:cubicBezTo>
                <a:cubicBezTo>
                  <a:pt x="275982" y="179538"/>
                  <a:pt x="240569" y="192457"/>
                  <a:pt x="269299" y="182880"/>
                </a:cubicBezTo>
                <a:cubicBezTo>
                  <a:pt x="270569" y="179070"/>
                  <a:pt x="269665" y="173516"/>
                  <a:pt x="273109" y="171450"/>
                </a:cubicBezTo>
                <a:cubicBezTo>
                  <a:pt x="289116" y="161846"/>
                  <a:pt x="311936" y="159264"/>
                  <a:pt x="330259" y="156210"/>
                </a:cubicBezTo>
                <a:cubicBezTo>
                  <a:pt x="358955" y="137080"/>
                  <a:pt x="325817" y="162873"/>
                  <a:pt x="345499" y="133350"/>
                </a:cubicBezTo>
                <a:cubicBezTo>
                  <a:pt x="350674" y="125587"/>
                  <a:pt x="375280" y="119613"/>
                  <a:pt x="379789" y="118110"/>
                </a:cubicBezTo>
                <a:cubicBezTo>
                  <a:pt x="414757" y="106454"/>
                  <a:pt x="394657" y="111289"/>
                  <a:pt x="440749" y="106680"/>
                </a:cubicBezTo>
                <a:cubicBezTo>
                  <a:pt x="447099" y="104140"/>
                  <a:pt x="454234" y="103035"/>
                  <a:pt x="459799" y="99060"/>
                </a:cubicBezTo>
                <a:cubicBezTo>
                  <a:pt x="463525" y="96398"/>
                  <a:pt x="463843" y="90491"/>
                  <a:pt x="467419" y="87630"/>
                </a:cubicBezTo>
                <a:cubicBezTo>
                  <a:pt x="470555" y="85121"/>
                  <a:pt x="475257" y="85616"/>
                  <a:pt x="478849" y="83820"/>
                </a:cubicBezTo>
                <a:cubicBezTo>
                  <a:pt x="482945" y="81772"/>
                  <a:pt x="486183" y="78248"/>
                  <a:pt x="490279" y="76200"/>
                </a:cubicBezTo>
                <a:cubicBezTo>
                  <a:pt x="493871" y="74404"/>
                  <a:pt x="498117" y="74186"/>
                  <a:pt x="501709" y="72390"/>
                </a:cubicBezTo>
                <a:cubicBezTo>
                  <a:pt x="505805" y="70342"/>
                  <a:pt x="508955" y="66630"/>
                  <a:pt x="513139" y="64770"/>
                </a:cubicBezTo>
                <a:cubicBezTo>
                  <a:pt x="520479" y="61508"/>
                  <a:pt x="535999" y="57150"/>
                  <a:pt x="535999" y="57150"/>
                </a:cubicBezTo>
                <a:cubicBezTo>
                  <a:pt x="534729" y="43180"/>
                  <a:pt x="535128" y="28956"/>
                  <a:pt x="532189" y="15240"/>
                </a:cubicBezTo>
                <a:cubicBezTo>
                  <a:pt x="531230" y="10763"/>
                  <a:pt x="528145" y="6671"/>
                  <a:pt x="524569" y="3810"/>
                </a:cubicBezTo>
                <a:cubicBezTo>
                  <a:pt x="521433" y="1301"/>
                  <a:pt x="513139" y="0"/>
                  <a:pt x="513139" y="0"/>
                </a:cubicBezTo>
              </a:path>
            </a:pathLst>
          </a:custGeom>
          <a:ln w="76200">
            <a:solidFill>
              <a:schemeClr val="tx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1611630" y="339010"/>
            <a:ext cx="1112520" cy="506810"/>
          </a:xfrm>
          <a:custGeom>
            <a:avLst/>
            <a:gdLst>
              <a:gd name="connsiteX0" fmla="*/ 1112520 w 1112520"/>
              <a:gd name="connsiteY0" fmla="*/ 506810 h 506810"/>
              <a:gd name="connsiteX1" fmla="*/ 1112520 w 1112520"/>
              <a:gd name="connsiteY1" fmla="*/ 506810 h 506810"/>
              <a:gd name="connsiteX2" fmla="*/ 1082040 w 1112520"/>
              <a:gd name="connsiteY2" fmla="*/ 483950 h 506810"/>
              <a:gd name="connsiteX3" fmla="*/ 1062990 w 1112520"/>
              <a:gd name="connsiteY3" fmla="*/ 468710 h 506810"/>
              <a:gd name="connsiteX4" fmla="*/ 1055370 w 1112520"/>
              <a:gd name="connsiteY4" fmla="*/ 457280 h 506810"/>
              <a:gd name="connsiteX5" fmla="*/ 1032510 w 1112520"/>
              <a:gd name="connsiteY5" fmla="*/ 445850 h 506810"/>
              <a:gd name="connsiteX6" fmla="*/ 1036320 w 1112520"/>
              <a:gd name="connsiteY6" fmla="*/ 335360 h 506810"/>
              <a:gd name="connsiteX7" fmla="*/ 1040130 w 1112520"/>
              <a:gd name="connsiteY7" fmla="*/ 323930 h 506810"/>
              <a:gd name="connsiteX8" fmla="*/ 1047750 w 1112520"/>
              <a:gd name="connsiteY8" fmla="*/ 312500 h 506810"/>
              <a:gd name="connsiteX9" fmla="*/ 1051560 w 1112520"/>
              <a:gd name="connsiteY9" fmla="*/ 297260 h 506810"/>
              <a:gd name="connsiteX10" fmla="*/ 1059180 w 1112520"/>
              <a:gd name="connsiteY10" fmla="*/ 285830 h 506810"/>
              <a:gd name="connsiteX11" fmla="*/ 1062990 w 1112520"/>
              <a:gd name="connsiteY11" fmla="*/ 266780 h 506810"/>
              <a:gd name="connsiteX12" fmla="*/ 1055370 w 1112520"/>
              <a:gd name="connsiteY12" fmla="*/ 240110 h 506810"/>
              <a:gd name="connsiteX13" fmla="*/ 1051560 w 1112520"/>
              <a:gd name="connsiteY13" fmla="*/ 228680 h 506810"/>
              <a:gd name="connsiteX14" fmla="*/ 1040130 w 1112520"/>
              <a:gd name="connsiteY14" fmla="*/ 224870 h 506810"/>
              <a:gd name="connsiteX15" fmla="*/ 1021080 w 1112520"/>
              <a:gd name="connsiteY15" fmla="*/ 205820 h 506810"/>
              <a:gd name="connsiteX16" fmla="*/ 990600 w 1112520"/>
              <a:gd name="connsiteY16" fmla="*/ 213440 h 506810"/>
              <a:gd name="connsiteX17" fmla="*/ 933450 w 1112520"/>
              <a:gd name="connsiteY17" fmla="*/ 224870 h 506810"/>
              <a:gd name="connsiteX18" fmla="*/ 922020 w 1112520"/>
              <a:gd name="connsiteY18" fmla="*/ 217250 h 506810"/>
              <a:gd name="connsiteX19" fmla="*/ 910590 w 1112520"/>
              <a:gd name="connsiteY19" fmla="*/ 194390 h 506810"/>
              <a:gd name="connsiteX20" fmla="*/ 895350 w 1112520"/>
              <a:gd name="connsiteY20" fmla="*/ 190580 h 506810"/>
              <a:gd name="connsiteX21" fmla="*/ 826770 w 1112520"/>
              <a:gd name="connsiteY21" fmla="*/ 198200 h 506810"/>
              <a:gd name="connsiteX22" fmla="*/ 815340 w 1112520"/>
              <a:gd name="connsiteY22" fmla="*/ 202010 h 506810"/>
              <a:gd name="connsiteX23" fmla="*/ 781050 w 1112520"/>
              <a:gd name="connsiteY23" fmla="*/ 190580 h 506810"/>
              <a:gd name="connsiteX24" fmla="*/ 762000 w 1112520"/>
              <a:gd name="connsiteY24" fmla="*/ 175340 h 506810"/>
              <a:gd name="connsiteX25" fmla="*/ 750570 w 1112520"/>
              <a:gd name="connsiteY25" fmla="*/ 152480 h 506810"/>
              <a:gd name="connsiteX26" fmla="*/ 727710 w 1112520"/>
              <a:gd name="connsiteY26" fmla="*/ 141050 h 506810"/>
              <a:gd name="connsiteX27" fmla="*/ 716280 w 1112520"/>
              <a:gd name="connsiteY27" fmla="*/ 133430 h 506810"/>
              <a:gd name="connsiteX28" fmla="*/ 681990 w 1112520"/>
              <a:gd name="connsiteY28" fmla="*/ 144860 h 506810"/>
              <a:gd name="connsiteX29" fmla="*/ 666750 w 1112520"/>
              <a:gd name="connsiteY29" fmla="*/ 118190 h 506810"/>
              <a:gd name="connsiteX30" fmla="*/ 575310 w 1112520"/>
              <a:gd name="connsiteY30" fmla="*/ 125810 h 506810"/>
              <a:gd name="connsiteX31" fmla="*/ 434340 w 1112520"/>
              <a:gd name="connsiteY31" fmla="*/ 118190 h 506810"/>
              <a:gd name="connsiteX32" fmla="*/ 415290 w 1112520"/>
              <a:gd name="connsiteY32" fmla="*/ 102950 h 506810"/>
              <a:gd name="connsiteX33" fmla="*/ 369570 w 1112520"/>
              <a:gd name="connsiteY33" fmla="*/ 95330 h 506810"/>
              <a:gd name="connsiteX34" fmla="*/ 316230 w 1112520"/>
              <a:gd name="connsiteY34" fmla="*/ 87710 h 506810"/>
              <a:gd name="connsiteX35" fmla="*/ 304800 w 1112520"/>
              <a:gd name="connsiteY35" fmla="*/ 83900 h 506810"/>
              <a:gd name="connsiteX36" fmla="*/ 281940 w 1112520"/>
              <a:gd name="connsiteY36" fmla="*/ 80090 h 506810"/>
              <a:gd name="connsiteX37" fmla="*/ 243840 w 1112520"/>
              <a:gd name="connsiteY37" fmla="*/ 61040 h 506810"/>
              <a:gd name="connsiteX38" fmla="*/ 209550 w 1112520"/>
              <a:gd name="connsiteY38" fmla="*/ 49610 h 506810"/>
              <a:gd name="connsiteX39" fmla="*/ 152400 w 1112520"/>
              <a:gd name="connsiteY39" fmla="*/ 41990 h 506810"/>
              <a:gd name="connsiteX40" fmla="*/ 148590 w 1112520"/>
              <a:gd name="connsiteY40" fmla="*/ 22940 h 506810"/>
              <a:gd name="connsiteX41" fmla="*/ 87630 w 1112520"/>
              <a:gd name="connsiteY41" fmla="*/ 19130 h 506810"/>
              <a:gd name="connsiteX42" fmla="*/ 60960 w 1112520"/>
              <a:gd name="connsiteY42" fmla="*/ 7700 h 506810"/>
              <a:gd name="connsiteX43" fmla="*/ 49530 w 1112520"/>
              <a:gd name="connsiteY43" fmla="*/ 80 h 506810"/>
              <a:gd name="connsiteX44" fmla="*/ 0 w 1112520"/>
              <a:gd name="connsiteY44" fmla="*/ 3890 h 50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2520" h="506810">
                <a:moveTo>
                  <a:pt x="1112520" y="506810"/>
                </a:moveTo>
                <a:lnTo>
                  <a:pt x="1112520" y="506810"/>
                </a:lnTo>
                <a:cubicBezTo>
                  <a:pt x="1102360" y="499190"/>
                  <a:pt x="1091480" y="492446"/>
                  <a:pt x="1082040" y="483950"/>
                </a:cubicBezTo>
                <a:cubicBezTo>
                  <a:pt x="1061765" y="465703"/>
                  <a:pt x="1087909" y="477016"/>
                  <a:pt x="1062990" y="468710"/>
                </a:cubicBezTo>
                <a:cubicBezTo>
                  <a:pt x="1060450" y="464900"/>
                  <a:pt x="1058608" y="460518"/>
                  <a:pt x="1055370" y="457280"/>
                </a:cubicBezTo>
                <a:cubicBezTo>
                  <a:pt x="1047984" y="449894"/>
                  <a:pt x="1041806" y="448949"/>
                  <a:pt x="1032510" y="445850"/>
                </a:cubicBezTo>
                <a:cubicBezTo>
                  <a:pt x="1033780" y="409020"/>
                  <a:pt x="1034021" y="372140"/>
                  <a:pt x="1036320" y="335360"/>
                </a:cubicBezTo>
                <a:cubicBezTo>
                  <a:pt x="1036571" y="331352"/>
                  <a:pt x="1038334" y="327522"/>
                  <a:pt x="1040130" y="323930"/>
                </a:cubicBezTo>
                <a:cubicBezTo>
                  <a:pt x="1042178" y="319834"/>
                  <a:pt x="1045210" y="316310"/>
                  <a:pt x="1047750" y="312500"/>
                </a:cubicBezTo>
                <a:cubicBezTo>
                  <a:pt x="1049020" y="307420"/>
                  <a:pt x="1049497" y="302073"/>
                  <a:pt x="1051560" y="297260"/>
                </a:cubicBezTo>
                <a:cubicBezTo>
                  <a:pt x="1053364" y="293051"/>
                  <a:pt x="1057572" y="290117"/>
                  <a:pt x="1059180" y="285830"/>
                </a:cubicBezTo>
                <a:cubicBezTo>
                  <a:pt x="1061454" y="279767"/>
                  <a:pt x="1061720" y="273130"/>
                  <a:pt x="1062990" y="266780"/>
                </a:cubicBezTo>
                <a:cubicBezTo>
                  <a:pt x="1060450" y="257890"/>
                  <a:pt x="1058027" y="248966"/>
                  <a:pt x="1055370" y="240110"/>
                </a:cubicBezTo>
                <a:cubicBezTo>
                  <a:pt x="1054216" y="236263"/>
                  <a:pt x="1054400" y="231520"/>
                  <a:pt x="1051560" y="228680"/>
                </a:cubicBezTo>
                <a:cubicBezTo>
                  <a:pt x="1048720" y="225840"/>
                  <a:pt x="1043940" y="226140"/>
                  <a:pt x="1040130" y="224870"/>
                </a:cubicBezTo>
                <a:cubicBezTo>
                  <a:pt x="1035974" y="218635"/>
                  <a:pt x="1030316" y="206975"/>
                  <a:pt x="1021080" y="205820"/>
                </a:cubicBezTo>
                <a:cubicBezTo>
                  <a:pt x="1010170" y="204456"/>
                  <a:pt x="1000683" y="211279"/>
                  <a:pt x="990600" y="213440"/>
                </a:cubicBezTo>
                <a:cubicBezTo>
                  <a:pt x="900755" y="232693"/>
                  <a:pt x="978243" y="213672"/>
                  <a:pt x="933450" y="224870"/>
                </a:cubicBezTo>
                <a:cubicBezTo>
                  <a:pt x="929640" y="222330"/>
                  <a:pt x="924881" y="220826"/>
                  <a:pt x="922020" y="217250"/>
                </a:cubicBezTo>
                <a:cubicBezTo>
                  <a:pt x="913327" y="206383"/>
                  <a:pt x="924355" y="203567"/>
                  <a:pt x="910590" y="194390"/>
                </a:cubicBezTo>
                <a:cubicBezTo>
                  <a:pt x="906233" y="191485"/>
                  <a:pt x="900430" y="191850"/>
                  <a:pt x="895350" y="190580"/>
                </a:cubicBezTo>
                <a:cubicBezTo>
                  <a:pt x="872490" y="193120"/>
                  <a:pt x="849540" y="194947"/>
                  <a:pt x="826770" y="198200"/>
                </a:cubicBezTo>
                <a:cubicBezTo>
                  <a:pt x="822794" y="198768"/>
                  <a:pt x="819301" y="202670"/>
                  <a:pt x="815340" y="202010"/>
                </a:cubicBezTo>
                <a:cubicBezTo>
                  <a:pt x="803456" y="200029"/>
                  <a:pt x="781050" y="190580"/>
                  <a:pt x="781050" y="190580"/>
                </a:cubicBezTo>
                <a:cubicBezTo>
                  <a:pt x="759212" y="157823"/>
                  <a:pt x="788290" y="196372"/>
                  <a:pt x="762000" y="175340"/>
                </a:cubicBezTo>
                <a:cubicBezTo>
                  <a:pt x="744157" y="161065"/>
                  <a:pt x="762841" y="167818"/>
                  <a:pt x="750570" y="152480"/>
                </a:cubicBezTo>
                <a:cubicBezTo>
                  <a:pt x="743291" y="143381"/>
                  <a:pt x="736913" y="145651"/>
                  <a:pt x="727710" y="141050"/>
                </a:cubicBezTo>
                <a:cubicBezTo>
                  <a:pt x="723614" y="139002"/>
                  <a:pt x="720090" y="135970"/>
                  <a:pt x="716280" y="133430"/>
                </a:cubicBezTo>
                <a:cubicBezTo>
                  <a:pt x="690078" y="150898"/>
                  <a:pt x="702108" y="151566"/>
                  <a:pt x="681990" y="144860"/>
                </a:cubicBezTo>
                <a:cubicBezTo>
                  <a:pt x="679738" y="138104"/>
                  <a:pt x="674951" y="119728"/>
                  <a:pt x="666750" y="118190"/>
                </a:cubicBezTo>
                <a:cubicBezTo>
                  <a:pt x="663559" y="117592"/>
                  <a:pt x="582607" y="125147"/>
                  <a:pt x="575310" y="125810"/>
                </a:cubicBezTo>
                <a:cubicBezTo>
                  <a:pt x="528320" y="123270"/>
                  <a:pt x="481267" y="121710"/>
                  <a:pt x="434340" y="118190"/>
                </a:cubicBezTo>
                <a:cubicBezTo>
                  <a:pt x="398023" y="115466"/>
                  <a:pt x="448560" y="114832"/>
                  <a:pt x="415290" y="102950"/>
                </a:cubicBezTo>
                <a:cubicBezTo>
                  <a:pt x="400740" y="97754"/>
                  <a:pt x="384810" y="97870"/>
                  <a:pt x="369570" y="95330"/>
                </a:cubicBezTo>
                <a:cubicBezTo>
                  <a:pt x="346570" y="72330"/>
                  <a:pt x="367804" y="87710"/>
                  <a:pt x="316230" y="87710"/>
                </a:cubicBezTo>
                <a:cubicBezTo>
                  <a:pt x="312214" y="87710"/>
                  <a:pt x="308720" y="84771"/>
                  <a:pt x="304800" y="83900"/>
                </a:cubicBezTo>
                <a:cubicBezTo>
                  <a:pt x="297259" y="82224"/>
                  <a:pt x="289560" y="81360"/>
                  <a:pt x="281940" y="80090"/>
                </a:cubicBezTo>
                <a:cubicBezTo>
                  <a:pt x="267952" y="59108"/>
                  <a:pt x="280040" y="71687"/>
                  <a:pt x="243840" y="61040"/>
                </a:cubicBezTo>
                <a:cubicBezTo>
                  <a:pt x="232281" y="57640"/>
                  <a:pt x="209550" y="49610"/>
                  <a:pt x="209550" y="49610"/>
                </a:cubicBezTo>
                <a:cubicBezTo>
                  <a:pt x="181296" y="51783"/>
                  <a:pt x="162059" y="67747"/>
                  <a:pt x="152400" y="41990"/>
                </a:cubicBezTo>
                <a:cubicBezTo>
                  <a:pt x="150126" y="35927"/>
                  <a:pt x="154697" y="25095"/>
                  <a:pt x="148590" y="22940"/>
                </a:cubicBezTo>
                <a:cubicBezTo>
                  <a:pt x="129391" y="16164"/>
                  <a:pt x="107950" y="20400"/>
                  <a:pt x="87630" y="19130"/>
                </a:cubicBezTo>
                <a:cubicBezTo>
                  <a:pt x="58934" y="0"/>
                  <a:pt x="95404" y="22462"/>
                  <a:pt x="60960" y="7700"/>
                </a:cubicBezTo>
                <a:cubicBezTo>
                  <a:pt x="56751" y="5896"/>
                  <a:pt x="53340" y="2620"/>
                  <a:pt x="49530" y="80"/>
                </a:cubicBezTo>
                <a:cubicBezTo>
                  <a:pt x="12749" y="4678"/>
                  <a:pt x="29289" y="3890"/>
                  <a:pt x="0" y="389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469654" y="1095857"/>
            <a:ext cx="1746966" cy="747175"/>
          </a:xfrm>
          <a:custGeom>
            <a:avLst/>
            <a:gdLst>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43785 w 1739851"/>
              <a:gd name="connsiteY88" fmla="*/ 106739 h 747175"/>
              <a:gd name="connsiteX89" fmla="*/ 1679365 w 1739851"/>
              <a:gd name="connsiteY89" fmla="*/ 113855 h 747175"/>
              <a:gd name="connsiteX90" fmla="*/ 1690039 w 1739851"/>
              <a:gd name="connsiteY90" fmla="*/ 120971 h 747175"/>
              <a:gd name="connsiteX91" fmla="*/ 1700713 w 1739851"/>
              <a:gd name="connsiteY91" fmla="*/ 131645 h 747175"/>
              <a:gd name="connsiteX92" fmla="*/ 1714945 w 1739851"/>
              <a:gd name="connsiteY92" fmla="*/ 138761 h 747175"/>
              <a:gd name="connsiteX93" fmla="*/ 1725619 w 1739851"/>
              <a:gd name="connsiteY93" fmla="*/ 149435 h 747175"/>
              <a:gd name="connsiteX94" fmla="*/ 1739851 w 1739851"/>
              <a:gd name="connsiteY94"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690039 w 1739851"/>
              <a:gd name="connsiteY89" fmla="*/ 120971 h 747175"/>
              <a:gd name="connsiteX90" fmla="*/ 1700713 w 1739851"/>
              <a:gd name="connsiteY90" fmla="*/ 131645 h 747175"/>
              <a:gd name="connsiteX91" fmla="*/ 1714945 w 1739851"/>
              <a:gd name="connsiteY91" fmla="*/ 138761 h 747175"/>
              <a:gd name="connsiteX92" fmla="*/ 1725619 w 1739851"/>
              <a:gd name="connsiteY92" fmla="*/ 149435 h 747175"/>
              <a:gd name="connsiteX93" fmla="*/ 1739851 w 1739851"/>
              <a:gd name="connsiteY93"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25619 w 1739851"/>
              <a:gd name="connsiteY91" fmla="*/ 149435 h 747175"/>
              <a:gd name="connsiteX92" fmla="*/ 1739851 w 1739851"/>
              <a:gd name="connsiteY92"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14945 w 1739851"/>
              <a:gd name="connsiteY90" fmla="*/ 138761 h 747175"/>
              <a:gd name="connsiteX91" fmla="*/ 1739851 w 1739851"/>
              <a:gd name="connsiteY91"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00713 w 1739851"/>
              <a:gd name="connsiteY89" fmla="*/ 131645 h 747175"/>
              <a:gd name="connsiteX90" fmla="*/ 1739851 w 1739851"/>
              <a:gd name="connsiteY90"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679365 w 1739851"/>
              <a:gd name="connsiteY88" fmla="*/ 113855 h 747175"/>
              <a:gd name="connsiteX89" fmla="*/ 1739851 w 1739851"/>
              <a:gd name="connsiteY89" fmla="*/ 152993 h 747175"/>
              <a:gd name="connsiteX0" fmla="*/ 0 w 1739851"/>
              <a:gd name="connsiteY0" fmla="*/ 747175 h 747175"/>
              <a:gd name="connsiteX1" fmla="*/ 0 w 1739851"/>
              <a:gd name="connsiteY1" fmla="*/ 747175 h 747175"/>
              <a:gd name="connsiteX2" fmla="*/ 42696 w 1739851"/>
              <a:gd name="connsiteY2" fmla="*/ 725827 h 747175"/>
              <a:gd name="connsiteX3" fmla="*/ 60486 w 1739851"/>
              <a:gd name="connsiteY3" fmla="*/ 722269 h 747175"/>
              <a:gd name="connsiteX4" fmla="*/ 71159 w 1739851"/>
              <a:gd name="connsiteY4" fmla="*/ 715153 h 747175"/>
              <a:gd name="connsiteX5" fmla="*/ 103181 w 1739851"/>
              <a:gd name="connsiteY5" fmla="*/ 704479 h 747175"/>
              <a:gd name="connsiteX6" fmla="*/ 113855 w 1739851"/>
              <a:gd name="connsiteY6" fmla="*/ 700921 h 747175"/>
              <a:gd name="connsiteX7" fmla="*/ 124529 w 1739851"/>
              <a:gd name="connsiteY7" fmla="*/ 693805 h 747175"/>
              <a:gd name="connsiteX8" fmla="*/ 131645 w 1739851"/>
              <a:gd name="connsiteY8" fmla="*/ 683131 h 747175"/>
              <a:gd name="connsiteX9" fmla="*/ 156551 w 1739851"/>
              <a:gd name="connsiteY9" fmla="*/ 676015 h 747175"/>
              <a:gd name="connsiteX10" fmla="*/ 170783 w 1739851"/>
              <a:gd name="connsiteY10" fmla="*/ 668899 h 747175"/>
              <a:gd name="connsiteX11" fmla="*/ 185015 w 1739851"/>
              <a:gd name="connsiteY11" fmla="*/ 665341 h 747175"/>
              <a:gd name="connsiteX12" fmla="*/ 316660 w 1739851"/>
              <a:gd name="connsiteY12" fmla="*/ 654668 h 747175"/>
              <a:gd name="connsiteX13" fmla="*/ 362914 w 1739851"/>
              <a:gd name="connsiteY13" fmla="*/ 636878 h 747175"/>
              <a:gd name="connsiteX14" fmla="*/ 409167 w 1739851"/>
              <a:gd name="connsiteY14" fmla="*/ 636878 h 747175"/>
              <a:gd name="connsiteX15" fmla="*/ 419841 w 1739851"/>
              <a:gd name="connsiteY15" fmla="*/ 633320 h 747175"/>
              <a:gd name="connsiteX16" fmla="*/ 441189 w 1739851"/>
              <a:gd name="connsiteY16" fmla="*/ 619088 h 747175"/>
              <a:gd name="connsiteX17" fmla="*/ 444747 w 1739851"/>
              <a:gd name="connsiteY17" fmla="*/ 608414 h 747175"/>
              <a:gd name="connsiteX18" fmla="*/ 462537 w 1739851"/>
              <a:gd name="connsiteY18" fmla="*/ 601298 h 747175"/>
              <a:gd name="connsiteX19" fmla="*/ 473211 w 1739851"/>
              <a:gd name="connsiteY19" fmla="*/ 597740 h 747175"/>
              <a:gd name="connsiteX20" fmla="*/ 498117 w 1739851"/>
              <a:gd name="connsiteY20" fmla="*/ 587066 h 747175"/>
              <a:gd name="connsiteX21" fmla="*/ 508791 w 1739851"/>
              <a:gd name="connsiteY21" fmla="*/ 565718 h 747175"/>
              <a:gd name="connsiteX22" fmla="*/ 512349 w 1739851"/>
              <a:gd name="connsiteY22" fmla="*/ 555044 h 747175"/>
              <a:gd name="connsiteX23" fmla="*/ 519465 w 1739851"/>
              <a:gd name="connsiteY23" fmla="*/ 540812 h 747175"/>
              <a:gd name="connsiteX24" fmla="*/ 530138 w 1739851"/>
              <a:gd name="connsiteY24" fmla="*/ 519464 h 747175"/>
              <a:gd name="connsiteX25" fmla="*/ 533696 w 1739851"/>
              <a:gd name="connsiteY25" fmla="*/ 451863 h 747175"/>
              <a:gd name="connsiteX26" fmla="*/ 540812 w 1739851"/>
              <a:gd name="connsiteY26" fmla="*/ 430515 h 747175"/>
              <a:gd name="connsiteX27" fmla="*/ 551486 w 1739851"/>
              <a:gd name="connsiteY27" fmla="*/ 394935 h 747175"/>
              <a:gd name="connsiteX28" fmla="*/ 558602 w 1739851"/>
              <a:gd name="connsiteY28" fmla="*/ 348682 h 747175"/>
              <a:gd name="connsiteX29" fmla="*/ 565718 w 1739851"/>
              <a:gd name="connsiteY29" fmla="*/ 338008 h 747175"/>
              <a:gd name="connsiteX30" fmla="*/ 576392 w 1739851"/>
              <a:gd name="connsiteY30" fmla="*/ 316660 h 747175"/>
              <a:gd name="connsiteX31" fmla="*/ 587066 w 1739851"/>
              <a:gd name="connsiteY31" fmla="*/ 313102 h 747175"/>
              <a:gd name="connsiteX32" fmla="*/ 597740 w 1739851"/>
              <a:gd name="connsiteY32" fmla="*/ 305986 h 747175"/>
              <a:gd name="connsiteX33" fmla="*/ 608414 w 1739851"/>
              <a:gd name="connsiteY33" fmla="*/ 302428 h 747175"/>
              <a:gd name="connsiteX34" fmla="*/ 622646 w 1739851"/>
              <a:gd name="connsiteY34" fmla="*/ 295312 h 747175"/>
              <a:gd name="connsiteX35" fmla="*/ 633320 w 1739851"/>
              <a:gd name="connsiteY35" fmla="*/ 273964 h 747175"/>
              <a:gd name="connsiteX36" fmla="*/ 636878 w 1739851"/>
              <a:gd name="connsiteY36" fmla="*/ 263290 h 747175"/>
              <a:gd name="connsiteX37" fmla="*/ 647552 w 1739851"/>
              <a:gd name="connsiteY37" fmla="*/ 259732 h 747175"/>
              <a:gd name="connsiteX38" fmla="*/ 654668 w 1739851"/>
              <a:gd name="connsiteY38" fmla="*/ 249058 h 747175"/>
              <a:gd name="connsiteX39" fmla="*/ 665342 w 1739851"/>
              <a:gd name="connsiteY39" fmla="*/ 245500 h 747175"/>
              <a:gd name="connsiteX40" fmla="*/ 690247 w 1739851"/>
              <a:gd name="connsiteY40" fmla="*/ 238384 h 747175"/>
              <a:gd name="connsiteX41" fmla="*/ 761407 w 1739851"/>
              <a:gd name="connsiteY41" fmla="*/ 245500 h 747175"/>
              <a:gd name="connsiteX42" fmla="*/ 782755 w 1739851"/>
              <a:gd name="connsiteY42" fmla="*/ 238384 h 747175"/>
              <a:gd name="connsiteX43" fmla="*/ 796987 w 1739851"/>
              <a:gd name="connsiteY43" fmla="*/ 234826 h 747175"/>
              <a:gd name="connsiteX44" fmla="*/ 807661 w 1739851"/>
              <a:gd name="connsiteY44" fmla="*/ 224152 h 747175"/>
              <a:gd name="connsiteX45" fmla="*/ 818335 w 1739851"/>
              <a:gd name="connsiteY45" fmla="*/ 217036 h 747175"/>
              <a:gd name="connsiteX46" fmla="*/ 836124 w 1739851"/>
              <a:gd name="connsiteY46" fmla="*/ 202804 h 747175"/>
              <a:gd name="connsiteX47" fmla="*/ 850356 w 1739851"/>
              <a:gd name="connsiteY47" fmla="*/ 181457 h 747175"/>
              <a:gd name="connsiteX48" fmla="*/ 853914 w 1739851"/>
              <a:gd name="connsiteY48" fmla="*/ 170783 h 747175"/>
              <a:gd name="connsiteX49" fmla="*/ 864588 w 1739851"/>
              <a:gd name="connsiteY49" fmla="*/ 160109 h 747175"/>
              <a:gd name="connsiteX50" fmla="*/ 882378 w 1739851"/>
              <a:gd name="connsiteY50" fmla="*/ 145877 h 747175"/>
              <a:gd name="connsiteX51" fmla="*/ 885936 w 1739851"/>
              <a:gd name="connsiteY51" fmla="*/ 135203 h 747175"/>
              <a:gd name="connsiteX52" fmla="*/ 893052 w 1739851"/>
              <a:gd name="connsiteY52" fmla="*/ 124529 h 747175"/>
              <a:gd name="connsiteX53" fmla="*/ 903726 w 1739851"/>
              <a:gd name="connsiteY53" fmla="*/ 88949 h 747175"/>
              <a:gd name="connsiteX54" fmla="*/ 914400 w 1739851"/>
              <a:gd name="connsiteY54" fmla="*/ 46254 h 747175"/>
              <a:gd name="connsiteX55" fmla="*/ 921516 w 1739851"/>
              <a:gd name="connsiteY55" fmla="*/ 10674 h 747175"/>
              <a:gd name="connsiteX56" fmla="*/ 928632 w 1739851"/>
              <a:gd name="connsiteY56" fmla="*/ 0 h 747175"/>
              <a:gd name="connsiteX57" fmla="*/ 953538 w 1739851"/>
              <a:gd name="connsiteY57" fmla="*/ 3558 h 747175"/>
              <a:gd name="connsiteX58" fmla="*/ 964212 w 1739851"/>
              <a:gd name="connsiteY58" fmla="*/ 7116 h 747175"/>
              <a:gd name="connsiteX59" fmla="*/ 978443 w 1739851"/>
              <a:gd name="connsiteY59" fmla="*/ 28464 h 747175"/>
              <a:gd name="connsiteX60" fmla="*/ 989117 w 1739851"/>
              <a:gd name="connsiteY60" fmla="*/ 39138 h 747175"/>
              <a:gd name="connsiteX61" fmla="*/ 999791 w 1739851"/>
              <a:gd name="connsiteY61" fmla="*/ 42696 h 747175"/>
              <a:gd name="connsiteX62" fmla="*/ 1028255 w 1739851"/>
              <a:gd name="connsiteY62" fmla="*/ 53369 h 747175"/>
              <a:gd name="connsiteX63" fmla="*/ 1042487 w 1739851"/>
              <a:gd name="connsiteY63" fmla="*/ 60485 h 747175"/>
              <a:gd name="connsiteX64" fmla="*/ 1046045 w 1739851"/>
              <a:gd name="connsiteY64" fmla="*/ 71159 h 747175"/>
              <a:gd name="connsiteX65" fmla="*/ 1056719 w 1739851"/>
              <a:gd name="connsiteY65" fmla="*/ 74717 h 747175"/>
              <a:gd name="connsiteX66" fmla="*/ 1067393 w 1739851"/>
              <a:gd name="connsiteY66" fmla="*/ 81833 h 747175"/>
              <a:gd name="connsiteX67" fmla="*/ 1085183 w 1739851"/>
              <a:gd name="connsiteY67" fmla="*/ 99623 h 747175"/>
              <a:gd name="connsiteX68" fmla="*/ 1088741 w 1739851"/>
              <a:gd name="connsiteY68" fmla="*/ 110297 h 747175"/>
              <a:gd name="connsiteX69" fmla="*/ 1167016 w 1739851"/>
              <a:gd name="connsiteY69" fmla="*/ 117413 h 747175"/>
              <a:gd name="connsiteX70" fmla="*/ 1188364 w 1739851"/>
              <a:gd name="connsiteY70" fmla="*/ 120971 h 747175"/>
              <a:gd name="connsiteX71" fmla="*/ 1206154 w 1739851"/>
              <a:gd name="connsiteY71" fmla="*/ 128087 h 747175"/>
              <a:gd name="connsiteX72" fmla="*/ 1220386 w 1739851"/>
              <a:gd name="connsiteY72" fmla="*/ 131645 h 747175"/>
              <a:gd name="connsiteX73" fmla="*/ 1231060 w 1739851"/>
              <a:gd name="connsiteY73" fmla="*/ 142319 h 747175"/>
              <a:gd name="connsiteX74" fmla="*/ 1344915 w 1739851"/>
              <a:gd name="connsiteY74" fmla="*/ 135203 h 747175"/>
              <a:gd name="connsiteX75" fmla="*/ 1376937 w 1739851"/>
              <a:gd name="connsiteY75" fmla="*/ 131645 h 747175"/>
              <a:gd name="connsiteX76" fmla="*/ 1387611 w 1739851"/>
              <a:gd name="connsiteY76" fmla="*/ 124529 h 747175"/>
              <a:gd name="connsiteX77" fmla="*/ 1426749 w 1739851"/>
              <a:gd name="connsiteY77" fmla="*/ 120971 h 747175"/>
              <a:gd name="connsiteX78" fmla="*/ 1465886 w 1739851"/>
              <a:gd name="connsiteY78" fmla="*/ 113855 h 747175"/>
              <a:gd name="connsiteX79" fmla="*/ 1480118 w 1739851"/>
              <a:gd name="connsiteY79" fmla="*/ 110297 h 747175"/>
              <a:gd name="connsiteX80" fmla="*/ 1501466 w 1739851"/>
              <a:gd name="connsiteY80" fmla="*/ 99623 h 747175"/>
              <a:gd name="connsiteX81" fmla="*/ 1505024 w 1739851"/>
              <a:gd name="connsiteY81" fmla="*/ 88949 h 747175"/>
              <a:gd name="connsiteX82" fmla="*/ 1515698 w 1739851"/>
              <a:gd name="connsiteY82" fmla="*/ 85391 h 747175"/>
              <a:gd name="connsiteX83" fmla="*/ 1526372 w 1739851"/>
              <a:gd name="connsiteY83" fmla="*/ 78275 h 747175"/>
              <a:gd name="connsiteX84" fmla="*/ 1572626 w 1739851"/>
              <a:gd name="connsiteY84" fmla="*/ 85391 h 747175"/>
              <a:gd name="connsiteX85" fmla="*/ 1604647 w 1739851"/>
              <a:gd name="connsiteY85" fmla="*/ 92507 h 747175"/>
              <a:gd name="connsiteX86" fmla="*/ 1622437 w 1739851"/>
              <a:gd name="connsiteY86" fmla="*/ 96065 h 747175"/>
              <a:gd name="connsiteX87" fmla="*/ 1633111 w 1739851"/>
              <a:gd name="connsiteY87" fmla="*/ 103181 h 747175"/>
              <a:gd name="connsiteX88" fmla="*/ 1739851 w 1739851"/>
              <a:gd name="connsiteY88" fmla="*/ 152993 h 747175"/>
              <a:gd name="connsiteX0" fmla="*/ 0 w 1746966"/>
              <a:gd name="connsiteY0" fmla="*/ 747175 h 747175"/>
              <a:gd name="connsiteX1" fmla="*/ 0 w 1746966"/>
              <a:gd name="connsiteY1" fmla="*/ 747175 h 747175"/>
              <a:gd name="connsiteX2" fmla="*/ 42696 w 1746966"/>
              <a:gd name="connsiteY2" fmla="*/ 725827 h 747175"/>
              <a:gd name="connsiteX3" fmla="*/ 60486 w 1746966"/>
              <a:gd name="connsiteY3" fmla="*/ 722269 h 747175"/>
              <a:gd name="connsiteX4" fmla="*/ 71159 w 1746966"/>
              <a:gd name="connsiteY4" fmla="*/ 715153 h 747175"/>
              <a:gd name="connsiteX5" fmla="*/ 103181 w 1746966"/>
              <a:gd name="connsiteY5" fmla="*/ 704479 h 747175"/>
              <a:gd name="connsiteX6" fmla="*/ 113855 w 1746966"/>
              <a:gd name="connsiteY6" fmla="*/ 700921 h 747175"/>
              <a:gd name="connsiteX7" fmla="*/ 124529 w 1746966"/>
              <a:gd name="connsiteY7" fmla="*/ 693805 h 747175"/>
              <a:gd name="connsiteX8" fmla="*/ 131645 w 1746966"/>
              <a:gd name="connsiteY8" fmla="*/ 683131 h 747175"/>
              <a:gd name="connsiteX9" fmla="*/ 156551 w 1746966"/>
              <a:gd name="connsiteY9" fmla="*/ 676015 h 747175"/>
              <a:gd name="connsiteX10" fmla="*/ 170783 w 1746966"/>
              <a:gd name="connsiteY10" fmla="*/ 668899 h 747175"/>
              <a:gd name="connsiteX11" fmla="*/ 185015 w 1746966"/>
              <a:gd name="connsiteY11" fmla="*/ 665341 h 747175"/>
              <a:gd name="connsiteX12" fmla="*/ 316660 w 1746966"/>
              <a:gd name="connsiteY12" fmla="*/ 654668 h 747175"/>
              <a:gd name="connsiteX13" fmla="*/ 362914 w 1746966"/>
              <a:gd name="connsiteY13" fmla="*/ 636878 h 747175"/>
              <a:gd name="connsiteX14" fmla="*/ 409167 w 1746966"/>
              <a:gd name="connsiteY14" fmla="*/ 636878 h 747175"/>
              <a:gd name="connsiteX15" fmla="*/ 419841 w 1746966"/>
              <a:gd name="connsiteY15" fmla="*/ 633320 h 747175"/>
              <a:gd name="connsiteX16" fmla="*/ 441189 w 1746966"/>
              <a:gd name="connsiteY16" fmla="*/ 619088 h 747175"/>
              <a:gd name="connsiteX17" fmla="*/ 444747 w 1746966"/>
              <a:gd name="connsiteY17" fmla="*/ 608414 h 747175"/>
              <a:gd name="connsiteX18" fmla="*/ 462537 w 1746966"/>
              <a:gd name="connsiteY18" fmla="*/ 601298 h 747175"/>
              <a:gd name="connsiteX19" fmla="*/ 473211 w 1746966"/>
              <a:gd name="connsiteY19" fmla="*/ 597740 h 747175"/>
              <a:gd name="connsiteX20" fmla="*/ 498117 w 1746966"/>
              <a:gd name="connsiteY20" fmla="*/ 587066 h 747175"/>
              <a:gd name="connsiteX21" fmla="*/ 508791 w 1746966"/>
              <a:gd name="connsiteY21" fmla="*/ 565718 h 747175"/>
              <a:gd name="connsiteX22" fmla="*/ 512349 w 1746966"/>
              <a:gd name="connsiteY22" fmla="*/ 555044 h 747175"/>
              <a:gd name="connsiteX23" fmla="*/ 519465 w 1746966"/>
              <a:gd name="connsiteY23" fmla="*/ 540812 h 747175"/>
              <a:gd name="connsiteX24" fmla="*/ 530138 w 1746966"/>
              <a:gd name="connsiteY24" fmla="*/ 519464 h 747175"/>
              <a:gd name="connsiteX25" fmla="*/ 533696 w 1746966"/>
              <a:gd name="connsiteY25" fmla="*/ 451863 h 747175"/>
              <a:gd name="connsiteX26" fmla="*/ 540812 w 1746966"/>
              <a:gd name="connsiteY26" fmla="*/ 430515 h 747175"/>
              <a:gd name="connsiteX27" fmla="*/ 551486 w 1746966"/>
              <a:gd name="connsiteY27" fmla="*/ 394935 h 747175"/>
              <a:gd name="connsiteX28" fmla="*/ 558602 w 1746966"/>
              <a:gd name="connsiteY28" fmla="*/ 348682 h 747175"/>
              <a:gd name="connsiteX29" fmla="*/ 565718 w 1746966"/>
              <a:gd name="connsiteY29" fmla="*/ 338008 h 747175"/>
              <a:gd name="connsiteX30" fmla="*/ 576392 w 1746966"/>
              <a:gd name="connsiteY30" fmla="*/ 316660 h 747175"/>
              <a:gd name="connsiteX31" fmla="*/ 587066 w 1746966"/>
              <a:gd name="connsiteY31" fmla="*/ 313102 h 747175"/>
              <a:gd name="connsiteX32" fmla="*/ 597740 w 1746966"/>
              <a:gd name="connsiteY32" fmla="*/ 305986 h 747175"/>
              <a:gd name="connsiteX33" fmla="*/ 608414 w 1746966"/>
              <a:gd name="connsiteY33" fmla="*/ 302428 h 747175"/>
              <a:gd name="connsiteX34" fmla="*/ 622646 w 1746966"/>
              <a:gd name="connsiteY34" fmla="*/ 295312 h 747175"/>
              <a:gd name="connsiteX35" fmla="*/ 633320 w 1746966"/>
              <a:gd name="connsiteY35" fmla="*/ 273964 h 747175"/>
              <a:gd name="connsiteX36" fmla="*/ 636878 w 1746966"/>
              <a:gd name="connsiteY36" fmla="*/ 263290 h 747175"/>
              <a:gd name="connsiteX37" fmla="*/ 647552 w 1746966"/>
              <a:gd name="connsiteY37" fmla="*/ 259732 h 747175"/>
              <a:gd name="connsiteX38" fmla="*/ 654668 w 1746966"/>
              <a:gd name="connsiteY38" fmla="*/ 249058 h 747175"/>
              <a:gd name="connsiteX39" fmla="*/ 665342 w 1746966"/>
              <a:gd name="connsiteY39" fmla="*/ 245500 h 747175"/>
              <a:gd name="connsiteX40" fmla="*/ 690247 w 1746966"/>
              <a:gd name="connsiteY40" fmla="*/ 238384 h 747175"/>
              <a:gd name="connsiteX41" fmla="*/ 761407 w 1746966"/>
              <a:gd name="connsiteY41" fmla="*/ 245500 h 747175"/>
              <a:gd name="connsiteX42" fmla="*/ 782755 w 1746966"/>
              <a:gd name="connsiteY42" fmla="*/ 238384 h 747175"/>
              <a:gd name="connsiteX43" fmla="*/ 796987 w 1746966"/>
              <a:gd name="connsiteY43" fmla="*/ 234826 h 747175"/>
              <a:gd name="connsiteX44" fmla="*/ 807661 w 1746966"/>
              <a:gd name="connsiteY44" fmla="*/ 224152 h 747175"/>
              <a:gd name="connsiteX45" fmla="*/ 818335 w 1746966"/>
              <a:gd name="connsiteY45" fmla="*/ 217036 h 747175"/>
              <a:gd name="connsiteX46" fmla="*/ 836124 w 1746966"/>
              <a:gd name="connsiteY46" fmla="*/ 202804 h 747175"/>
              <a:gd name="connsiteX47" fmla="*/ 850356 w 1746966"/>
              <a:gd name="connsiteY47" fmla="*/ 181457 h 747175"/>
              <a:gd name="connsiteX48" fmla="*/ 853914 w 1746966"/>
              <a:gd name="connsiteY48" fmla="*/ 170783 h 747175"/>
              <a:gd name="connsiteX49" fmla="*/ 864588 w 1746966"/>
              <a:gd name="connsiteY49" fmla="*/ 160109 h 747175"/>
              <a:gd name="connsiteX50" fmla="*/ 882378 w 1746966"/>
              <a:gd name="connsiteY50" fmla="*/ 145877 h 747175"/>
              <a:gd name="connsiteX51" fmla="*/ 885936 w 1746966"/>
              <a:gd name="connsiteY51" fmla="*/ 135203 h 747175"/>
              <a:gd name="connsiteX52" fmla="*/ 893052 w 1746966"/>
              <a:gd name="connsiteY52" fmla="*/ 124529 h 747175"/>
              <a:gd name="connsiteX53" fmla="*/ 903726 w 1746966"/>
              <a:gd name="connsiteY53" fmla="*/ 88949 h 747175"/>
              <a:gd name="connsiteX54" fmla="*/ 914400 w 1746966"/>
              <a:gd name="connsiteY54" fmla="*/ 46254 h 747175"/>
              <a:gd name="connsiteX55" fmla="*/ 921516 w 1746966"/>
              <a:gd name="connsiteY55" fmla="*/ 10674 h 747175"/>
              <a:gd name="connsiteX56" fmla="*/ 928632 w 1746966"/>
              <a:gd name="connsiteY56" fmla="*/ 0 h 747175"/>
              <a:gd name="connsiteX57" fmla="*/ 953538 w 1746966"/>
              <a:gd name="connsiteY57" fmla="*/ 3558 h 747175"/>
              <a:gd name="connsiteX58" fmla="*/ 964212 w 1746966"/>
              <a:gd name="connsiteY58" fmla="*/ 7116 h 747175"/>
              <a:gd name="connsiteX59" fmla="*/ 978443 w 1746966"/>
              <a:gd name="connsiteY59" fmla="*/ 28464 h 747175"/>
              <a:gd name="connsiteX60" fmla="*/ 989117 w 1746966"/>
              <a:gd name="connsiteY60" fmla="*/ 39138 h 747175"/>
              <a:gd name="connsiteX61" fmla="*/ 999791 w 1746966"/>
              <a:gd name="connsiteY61" fmla="*/ 42696 h 747175"/>
              <a:gd name="connsiteX62" fmla="*/ 1028255 w 1746966"/>
              <a:gd name="connsiteY62" fmla="*/ 53369 h 747175"/>
              <a:gd name="connsiteX63" fmla="*/ 1042487 w 1746966"/>
              <a:gd name="connsiteY63" fmla="*/ 60485 h 747175"/>
              <a:gd name="connsiteX64" fmla="*/ 1046045 w 1746966"/>
              <a:gd name="connsiteY64" fmla="*/ 71159 h 747175"/>
              <a:gd name="connsiteX65" fmla="*/ 1056719 w 1746966"/>
              <a:gd name="connsiteY65" fmla="*/ 74717 h 747175"/>
              <a:gd name="connsiteX66" fmla="*/ 1067393 w 1746966"/>
              <a:gd name="connsiteY66" fmla="*/ 81833 h 747175"/>
              <a:gd name="connsiteX67" fmla="*/ 1085183 w 1746966"/>
              <a:gd name="connsiteY67" fmla="*/ 99623 h 747175"/>
              <a:gd name="connsiteX68" fmla="*/ 1088741 w 1746966"/>
              <a:gd name="connsiteY68" fmla="*/ 110297 h 747175"/>
              <a:gd name="connsiteX69" fmla="*/ 1167016 w 1746966"/>
              <a:gd name="connsiteY69" fmla="*/ 117413 h 747175"/>
              <a:gd name="connsiteX70" fmla="*/ 1188364 w 1746966"/>
              <a:gd name="connsiteY70" fmla="*/ 120971 h 747175"/>
              <a:gd name="connsiteX71" fmla="*/ 1206154 w 1746966"/>
              <a:gd name="connsiteY71" fmla="*/ 128087 h 747175"/>
              <a:gd name="connsiteX72" fmla="*/ 1220386 w 1746966"/>
              <a:gd name="connsiteY72" fmla="*/ 131645 h 747175"/>
              <a:gd name="connsiteX73" fmla="*/ 1231060 w 1746966"/>
              <a:gd name="connsiteY73" fmla="*/ 142319 h 747175"/>
              <a:gd name="connsiteX74" fmla="*/ 1344915 w 1746966"/>
              <a:gd name="connsiteY74" fmla="*/ 135203 h 747175"/>
              <a:gd name="connsiteX75" fmla="*/ 1376937 w 1746966"/>
              <a:gd name="connsiteY75" fmla="*/ 131645 h 747175"/>
              <a:gd name="connsiteX76" fmla="*/ 1387611 w 1746966"/>
              <a:gd name="connsiteY76" fmla="*/ 124529 h 747175"/>
              <a:gd name="connsiteX77" fmla="*/ 1426749 w 1746966"/>
              <a:gd name="connsiteY77" fmla="*/ 120971 h 747175"/>
              <a:gd name="connsiteX78" fmla="*/ 1465886 w 1746966"/>
              <a:gd name="connsiteY78" fmla="*/ 113855 h 747175"/>
              <a:gd name="connsiteX79" fmla="*/ 1480118 w 1746966"/>
              <a:gd name="connsiteY79" fmla="*/ 110297 h 747175"/>
              <a:gd name="connsiteX80" fmla="*/ 1501466 w 1746966"/>
              <a:gd name="connsiteY80" fmla="*/ 99623 h 747175"/>
              <a:gd name="connsiteX81" fmla="*/ 1505024 w 1746966"/>
              <a:gd name="connsiteY81" fmla="*/ 88949 h 747175"/>
              <a:gd name="connsiteX82" fmla="*/ 1515698 w 1746966"/>
              <a:gd name="connsiteY82" fmla="*/ 85391 h 747175"/>
              <a:gd name="connsiteX83" fmla="*/ 1526372 w 1746966"/>
              <a:gd name="connsiteY83" fmla="*/ 78275 h 747175"/>
              <a:gd name="connsiteX84" fmla="*/ 1572626 w 1746966"/>
              <a:gd name="connsiteY84" fmla="*/ 85391 h 747175"/>
              <a:gd name="connsiteX85" fmla="*/ 1604647 w 1746966"/>
              <a:gd name="connsiteY85" fmla="*/ 92507 h 747175"/>
              <a:gd name="connsiteX86" fmla="*/ 1622437 w 1746966"/>
              <a:gd name="connsiteY86" fmla="*/ 96065 h 747175"/>
              <a:gd name="connsiteX87" fmla="*/ 1633111 w 1746966"/>
              <a:gd name="connsiteY87" fmla="*/ 103181 h 747175"/>
              <a:gd name="connsiteX88" fmla="*/ 1746966 w 1746966"/>
              <a:gd name="connsiteY88" fmla="*/ 106739 h 74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746966" h="747175">
                <a:moveTo>
                  <a:pt x="0" y="747175"/>
                </a:moveTo>
                <a:lnTo>
                  <a:pt x="0" y="747175"/>
                </a:lnTo>
                <a:cubicBezTo>
                  <a:pt x="14232" y="740059"/>
                  <a:pt x="27983" y="731885"/>
                  <a:pt x="42696" y="725827"/>
                </a:cubicBezTo>
                <a:cubicBezTo>
                  <a:pt x="48288" y="723524"/>
                  <a:pt x="54824" y="724392"/>
                  <a:pt x="60486" y="722269"/>
                </a:cubicBezTo>
                <a:cubicBezTo>
                  <a:pt x="64490" y="720768"/>
                  <a:pt x="67212" y="716798"/>
                  <a:pt x="71159" y="715153"/>
                </a:cubicBezTo>
                <a:cubicBezTo>
                  <a:pt x="81545" y="710825"/>
                  <a:pt x="92507" y="708037"/>
                  <a:pt x="103181" y="704479"/>
                </a:cubicBezTo>
                <a:cubicBezTo>
                  <a:pt x="106739" y="703293"/>
                  <a:pt x="110734" y="703001"/>
                  <a:pt x="113855" y="700921"/>
                </a:cubicBezTo>
                <a:lnTo>
                  <a:pt x="124529" y="693805"/>
                </a:lnTo>
                <a:cubicBezTo>
                  <a:pt x="126901" y="690247"/>
                  <a:pt x="128306" y="685802"/>
                  <a:pt x="131645" y="683131"/>
                </a:cubicBezTo>
                <a:cubicBezTo>
                  <a:pt x="134175" y="681107"/>
                  <a:pt x="155348" y="676466"/>
                  <a:pt x="156551" y="676015"/>
                </a:cubicBezTo>
                <a:cubicBezTo>
                  <a:pt x="161517" y="674153"/>
                  <a:pt x="165817" y="670761"/>
                  <a:pt x="170783" y="668899"/>
                </a:cubicBezTo>
                <a:cubicBezTo>
                  <a:pt x="175362" y="667182"/>
                  <a:pt x="180209" y="666242"/>
                  <a:pt x="185015" y="665341"/>
                </a:cubicBezTo>
                <a:cubicBezTo>
                  <a:pt x="246817" y="653753"/>
                  <a:pt x="234196" y="657966"/>
                  <a:pt x="316660" y="654668"/>
                </a:cubicBezTo>
                <a:cubicBezTo>
                  <a:pt x="353714" y="642317"/>
                  <a:pt x="338618" y="649026"/>
                  <a:pt x="362914" y="636878"/>
                </a:cubicBezTo>
                <a:cubicBezTo>
                  <a:pt x="388237" y="641099"/>
                  <a:pt x="382114" y="642289"/>
                  <a:pt x="409167" y="636878"/>
                </a:cubicBezTo>
                <a:cubicBezTo>
                  <a:pt x="412845" y="636142"/>
                  <a:pt x="416563" y="635141"/>
                  <a:pt x="419841" y="633320"/>
                </a:cubicBezTo>
                <a:cubicBezTo>
                  <a:pt x="427317" y="629167"/>
                  <a:pt x="441189" y="619088"/>
                  <a:pt x="441189" y="619088"/>
                </a:cubicBezTo>
                <a:cubicBezTo>
                  <a:pt x="442375" y="615530"/>
                  <a:pt x="441866" y="610815"/>
                  <a:pt x="444747" y="608414"/>
                </a:cubicBezTo>
                <a:cubicBezTo>
                  <a:pt x="449653" y="604325"/>
                  <a:pt x="456557" y="603541"/>
                  <a:pt x="462537" y="601298"/>
                </a:cubicBezTo>
                <a:cubicBezTo>
                  <a:pt x="466049" y="599981"/>
                  <a:pt x="469764" y="599217"/>
                  <a:pt x="473211" y="597740"/>
                </a:cubicBezTo>
                <a:cubicBezTo>
                  <a:pt x="503987" y="584550"/>
                  <a:pt x="473085" y="595410"/>
                  <a:pt x="498117" y="587066"/>
                </a:cubicBezTo>
                <a:cubicBezTo>
                  <a:pt x="507060" y="560237"/>
                  <a:pt x="494996" y="593307"/>
                  <a:pt x="508791" y="565718"/>
                </a:cubicBezTo>
                <a:cubicBezTo>
                  <a:pt x="510468" y="562363"/>
                  <a:pt x="510872" y="558491"/>
                  <a:pt x="512349" y="555044"/>
                </a:cubicBezTo>
                <a:cubicBezTo>
                  <a:pt x="514438" y="550169"/>
                  <a:pt x="517376" y="545687"/>
                  <a:pt x="519465" y="540812"/>
                </a:cubicBezTo>
                <a:cubicBezTo>
                  <a:pt x="528304" y="520186"/>
                  <a:pt x="516461" y="539980"/>
                  <a:pt x="530138" y="519464"/>
                </a:cubicBezTo>
                <a:cubicBezTo>
                  <a:pt x="531324" y="496930"/>
                  <a:pt x="531007" y="474267"/>
                  <a:pt x="533696" y="451863"/>
                </a:cubicBezTo>
                <a:cubicBezTo>
                  <a:pt x="534590" y="444416"/>
                  <a:pt x="539125" y="437824"/>
                  <a:pt x="540812" y="430515"/>
                </a:cubicBezTo>
                <a:cubicBezTo>
                  <a:pt x="548893" y="395499"/>
                  <a:pt x="537720" y="415583"/>
                  <a:pt x="551486" y="394935"/>
                </a:cubicBezTo>
                <a:cubicBezTo>
                  <a:pt x="552507" y="384729"/>
                  <a:pt x="552190" y="361505"/>
                  <a:pt x="558602" y="348682"/>
                </a:cubicBezTo>
                <a:cubicBezTo>
                  <a:pt x="560514" y="344857"/>
                  <a:pt x="563806" y="341833"/>
                  <a:pt x="565718" y="338008"/>
                </a:cubicBezTo>
                <a:cubicBezTo>
                  <a:pt x="570015" y="329414"/>
                  <a:pt x="567895" y="323458"/>
                  <a:pt x="576392" y="316660"/>
                </a:cubicBezTo>
                <a:cubicBezTo>
                  <a:pt x="579321" y="314317"/>
                  <a:pt x="583711" y="314779"/>
                  <a:pt x="587066" y="313102"/>
                </a:cubicBezTo>
                <a:cubicBezTo>
                  <a:pt x="590891" y="311190"/>
                  <a:pt x="593915" y="307898"/>
                  <a:pt x="597740" y="305986"/>
                </a:cubicBezTo>
                <a:cubicBezTo>
                  <a:pt x="601095" y="304309"/>
                  <a:pt x="604967" y="303905"/>
                  <a:pt x="608414" y="302428"/>
                </a:cubicBezTo>
                <a:cubicBezTo>
                  <a:pt x="613289" y="300339"/>
                  <a:pt x="617902" y="297684"/>
                  <a:pt x="622646" y="295312"/>
                </a:cubicBezTo>
                <a:cubicBezTo>
                  <a:pt x="631589" y="268483"/>
                  <a:pt x="619525" y="301553"/>
                  <a:pt x="633320" y="273964"/>
                </a:cubicBezTo>
                <a:cubicBezTo>
                  <a:pt x="634997" y="270609"/>
                  <a:pt x="634226" y="265942"/>
                  <a:pt x="636878" y="263290"/>
                </a:cubicBezTo>
                <a:cubicBezTo>
                  <a:pt x="639530" y="260638"/>
                  <a:pt x="643994" y="260918"/>
                  <a:pt x="647552" y="259732"/>
                </a:cubicBezTo>
                <a:cubicBezTo>
                  <a:pt x="649924" y="256174"/>
                  <a:pt x="651329" y="251729"/>
                  <a:pt x="654668" y="249058"/>
                </a:cubicBezTo>
                <a:cubicBezTo>
                  <a:pt x="657597" y="246715"/>
                  <a:pt x="661750" y="246578"/>
                  <a:pt x="665342" y="245500"/>
                </a:cubicBezTo>
                <a:cubicBezTo>
                  <a:pt x="673612" y="243019"/>
                  <a:pt x="681945" y="240756"/>
                  <a:pt x="690247" y="238384"/>
                </a:cubicBezTo>
                <a:cubicBezTo>
                  <a:pt x="716843" y="247249"/>
                  <a:pt x="714615" y="247534"/>
                  <a:pt x="761407" y="245500"/>
                </a:cubicBezTo>
                <a:cubicBezTo>
                  <a:pt x="768901" y="245174"/>
                  <a:pt x="775570" y="240539"/>
                  <a:pt x="782755" y="238384"/>
                </a:cubicBezTo>
                <a:cubicBezTo>
                  <a:pt x="787439" y="236979"/>
                  <a:pt x="792243" y="236012"/>
                  <a:pt x="796987" y="234826"/>
                </a:cubicBezTo>
                <a:cubicBezTo>
                  <a:pt x="800545" y="231268"/>
                  <a:pt x="803795" y="227373"/>
                  <a:pt x="807661" y="224152"/>
                </a:cubicBezTo>
                <a:cubicBezTo>
                  <a:pt x="810946" y="221414"/>
                  <a:pt x="815311" y="220060"/>
                  <a:pt x="818335" y="217036"/>
                </a:cubicBezTo>
                <a:cubicBezTo>
                  <a:pt x="834429" y="200942"/>
                  <a:pt x="815345" y="209731"/>
                  <a:pt x="836124" y="202804"/>
                </a:cubicBezTo>
                <a:cubicBezTo>
                  <a:pt x="844584" y="177425"/>
                  <a:pt x="832587" y="208110"/>
                  <a:pt x="850356" y="181457"/>
                </a:cubicBezTo>
                <a:cubicBezTo>
                  <a:pt x="852436" y="178336"/>
                  <a:pt x="851834" y="173904"/>
                  <a:pt x="853914" y="170783"/>
                </a:cubicBezTo>
                <a:cubicBezTo>
                  <a:pt x="856705" y="166596"/>
                  <a:pt x="861367" y="163975"/>
                  <a:pt x="864588" y="160109"/>
                </a:cubicBezTo>
                <a:cubicBezTo>
                  <a:pt x="876968" y="145253"/>
                  <a:pt x="864855" y="151718"/>
                  <a:pt x="882378" y="145877"/>
                </a:cubicBezTo>
                <a:cubicBezTo>
                  <a:pt x="883564" y="142319"/>
                  <a:pt x="884259" y="138558"/>
                  <a:pt x="885936" y="135203"/>
                </a:cubicBezTo>
                <a:cubicBezTo>
                  <a:pt x="887848" y="131378"/>
                  <a:pt x="891823" y="128625"/>
                  <a:pt x="893052" y="124529"/>
                </a:cubicBezTo>
                <a:cubicBezTo>
                  <a:pt x="905540" y="82902"/>
                  <a:pt x="887713" y="112969"/>
                  <a:pt x="903726" y="88949"/>
                </a:cubicBezTo>
                <a:cubicBezTo>
                  <a:pt x="915748" y="16818"/>
                  <a:pt x="897485" y="119552"/>
                  <a:pt x="914400" y="46254"/>
                </a:cubicBezTo>
                <a:cubicBezTo>
                  <a:pt x="917210" y="34078"/>
                  <a:pt x="915878" y="21950"/>
                  <a:pt x="921516" y="10674"/>
                </a:cubicBezTo>
                <a:cubicBezTo>
                  <a:pt x="923428" y="6849"/>
                  <a:pt x="926260" y="3558"/>
                  <a:pt x="928632" y="0"/>
                </a:cubicBezTo>
                <a:cubicBezTo>
                  <a:pt x="936934" y="1186"/>
                  <a:pt x="945315" y="1913"/>
                  <a:pt x="953538" y="3558"/>
                </a:cubicBezTo>
                <a:cubicBezTo>
                  <a:pt x="957216" y="4294"/>
                  <a:pt x="961560" y="4464"/>
                  <a:pt x="964212" y="7116"/>
                </a:cubicBezTo>
                <a:cubicBezTo>
                  <a:pt x="970259" y="13163"/>
                  <a:pt x="972396" y="22417"/>
                  <a:pt x="978443" y="28464"/>
                </a:cubicBezTo>
                <a:cubicBezTo>
                  <a:pt x="982001" y="32022"/>
                  <a:pt x="984930" y="36347"/>
                  <a:pt x="989117" y="39138"/>
                </a:cubicBezTo>
                <a:cubicBezTo>
                  <a:pt x="992238" y="41218"/>
                  <a:pt x="996436" y="41019"/>
                  <a:pt x="999791" y="42696"/>
                </a:cubicBezTo>
                <a:cubicBezTo>
                  <a:pt x="1024221" y="54910"/>
                  <a:pt x="993933" y="46505"/>
                  <a:pt x="1028255" y="53369"/>
                </a:cubicBezTo>
                <a:cubicBezTo>
                  <a:pt x="1032999" y="55741"/>
                  <a:pt x="1038737" y="56735"/>
                  <a:pt x="1042487" y="60485"/>
                </a:cubicBezTo>
                <a:cubicBezTo>
                  <a:pt x="1045139" y="63137"/>
                  <a:pt x="1043393" y="68507"/>
                  <a:pt x="1046045" y="71159"/>
                </a:cubicBezTo>
                <a:cubicBezTo>
                  <a:pt x="1048697" y="73811"/>
                  <a:pt x="1053364" y="73040"/>
                  <a:pt x="1056719" y="74717"/>
                </a:cubicBezTo>
                <a:cubicBezTo>
                  <a:pt x="1060544" y="76629"/>
                  <a:pt x="1063835" y="79461"/>
                  <a:pt x="1067393" y="81833"/>
                </a:cubicBezTo>
                <a:cubicBezTo>
                  <a:pt x="1090994" y="129035"/>
                  <a:pt x="1059007" y="73447"/>
                  <a:pt x="1085183" y="99623"/>
                </a:cubicBezTo>
                <a:cubicBezTo>
                  <a:pt x="1087835" y="102275"/>
                  <a:pt x="1085076" y="109500"/>
                  <a:pt x="1088741" y="110297"/>
                </a:cubicBezTo>
                <a:cubicBezTo>
                  <a:pt x="1114342" y="115863"/>
                  <a:pt x="1140966" y="114622"/>
                  <a:pt x="1167016" y="117413"/>
                </a:cubicBezTo>
                <a:cubicBezTo>
                  <a:pt x="1174189" y="118182"/>
                  <a:pt x="1181248" y="119785"/>
                  <a:pt x="1188364" y="120971"/>
                </a:cubicBezTo>
                <a:cubicBezTo>
                  <a:pt x="1194294" y="123343"/>
                  <a:pt x="1200095" y="126067"/>
                  <a:pt x="1206154" y="128087"/>
                </a:cubicBezTo>
                <a:cubicBezTo>
                  <a:pt x="1210793" y="129633"/>
                  <a:pt x="1216140" y="129219"/>
                  <a:pt x="1220386" y="131645"/>
                </a:cubicBezTo>
                <a:cubicBezTo>
                  <a:pt x="1224755" y="134141"/>
                  <a:pt x="1227502" y="138761"/>
                  <a:pt x="1231060" y="142319"/>
                </a:cubicBezTo>
                <a:lnTo>
                  <a:pt x="1344915" y="135203"/>
                </a:lnTo>
                <a:cubicBezTo>
                  <a:pt x="1355626" y="134419"/>
                  <a:pt x="1366518" y="134250"/>
                  <a:pt x="1376937" y="131645"/>
                </a:cubicBezTo>
                <a:cubicBezTo>
                  <a:pt x="1381086" y="130608"/>
                  <a:pt x="1383430" y="125425"/>
                  <a:pt x="1387611" y="124529"/>
                </a:cubicBezTo>
                <a:cubicBezTo>
                  <a:pt x="1400420" y="121784"/>
                  <a:pt x="1413703" y="122157"/>
                  <a:pt x="1426749" y="120971"/>
                </a:cubicBezTo>
                <a:lnTo>
                  <a:pt x="1465886" y="113855"/>
                </a:lnTo>
                <a:cubicBezTo>
                  <a:pt x="1470681" y="112896"/>
                  <a:pt x="1475623" y="112223"/>
                  <a:pt x="1480118" y="110297"/>
                </a:cubicBezTo>
                <a:cubicBezTo>
                  <a:pt x="1528399" y="89605"/>
                  <a:pt x="1456489" y="114615"/>
                  <a:pt x="1501466" y="99623"/>
                </a:cubicBezTo>
                <a:cubicBezTo>
                  <a:pt x="1502652" y="96065"/>
                  <a:pt x="1502372" y="91601"/>
                  <a:pt x="1505024" y="88949"/>
                </a:cubicBezTo>
                <a:cubicBezTo>
                  <a:pt x="1507676" y="86297"/>
                  <a:pt x="1512343" y="87068"/>
                  <a:pt x="1515698" y="85391"/>
                </a:cubicBezTo>
                <a:cubicBezTo>
                  <a:pt x="1519523" y="83479"/>
                  <a:pt x="1522814" y="80647"/>
                  <a:pt x="1526372" y="78275"/>
                </a:cubicBezTo>
                <a:cubicBezTo>
                  <a:pt x="1538333" y="79984"/>
                  <a:pt x="1560285" y="82923"/>
                  <a:pt x="1572626" y="85391"/>
                </a:cubicBezTo>
                <a:cubicBezTo>
                  <a:pt x="1583348" y="87535"/>
                  <a:pt x="1593956" y="90216"/>
                  <a:pt x="1604647" y="92507"/>
                </a:cubicBezTo>
                <a:cubicBezTo>
                  <a:pt x="1610560" y="93774"/>
                  <a:pt x="1616507" y="94879"/>
                  <a:pt x="1622437" y="96065"/>
                </a:cubicBezTo>
                <a:cubicBezTo>
                  <a:pt x="1625995" y="98437"/>
                  <a:pt x="1629286" y="101269"/>
                  <a:pt x="1633111" y="103181"/>
                </a:cubicBezTo>
                <a:cubicBezTo>
                  <a:pt x="1652680" y="112669"/>
                  <a:pt x="1724728" y="96361"/>
                  <a:pt x="1746966" y="106739"/>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8"/>
          <p:cNvGrpSpPr/>
          <p:nvPr/>
        </p:nvGrpSpPr>
        <p:grpSpPr>
          <a:xfrm>
            <a:off x="0" y="526050"/>
            <a:ext cx="1828800" cy="1554541"/>
            <a:chOff x="0" y="2732537"/>
            <a:chExt cx="1828800" cy="1554541"/>
          </a:xfrm>
        </p:grpSpPr>
        <p:sp>
          <p:nvSpPr>
            <p:cNvPr id="30" name="TextBox 29"/>
            <p:cNvSpPr txBox="1"/>
            <p:nvPr/>
          </p:nvSpPr>
          <p:spPr>
            <a:xfrm>
              <a:off x="0" y="2732537"/>
              <a:ext cx="1828800" cy="1077218"/>
            </a:xfrm>
            <a:prstGeom prst="rect">
              <a:avLst/>
            </a:prstGeom>
            <a:noFill/>
            <a:effectLst>
              <a:outerShdw blurRad="50800" dist="38100" dir="8100000" algn="tr" rotWithShape="0">
                <a:prstClr val="black"/>
              </a:outerShdw>
            </a:effectLst>
          </p:spPr>
          <p:txBody>
            <a:bodyPr wrap="square" rtlCol="0">
              <a:spAutoFit/>
            </a:bodyPr>
            <a:lstStyle/>
            <a:p>
              <a:r>
                <a:rPr lang="en-US" sz="3200" b="1" dirty="0" smtClean="0">
                  <a:solidFill>
                    <a:srgbClr val="FF0000"/>
                  </a:solidFill>
                  <a:effectLst>
                    <a:outerShdw blurRad="38100" dist="38100" dir="2700000" algn="tl">
                      <a:srgbClr val="000000"/>
                    </a:outerShdw>
                  </a:effectLst>
                </a:rPr>
                <a:t>Traveler’s Rest</a:t>
              </a:r>
              <a:endParaRPr lang="en-US" sz="3200" b="1" dirty="0">
                <a:solidFill>
                  <a:srgbClr val="FF0000"/>
                </a:solidFill>
                <a:effectLst>
                  <a:outerShdw blurRad="38100" dist="38100" dir="2700000" algn="tl">
                    <a:srgbClr val="000000"/>
                  </a:outerShdw>
                </a:effectLst>
              </a:endParaRPr>
            </a:p>
          </p:txBody>
        </p:sp>
        <p:sp>
          <p:nvSpPr>
            <p:cNvPr id="31" name="5-Point Star 30"/>
            <p:cNvSpPr/>
            <p:nvPr/>
          </p:nvSpPr>
          <p:spPr>
            <a:xfrm>
              <a:off x="129208" y="3906078"/>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2166609" y="793230"/>
            <a:ext cx="544370" cy="380703"/>
          </a:xfrm>
          <a:custGeom>
            <a:avLst/>
            <a:gdLst>
              <a:gd name="connsiteX0" fmla="*/ 0 w 506732"/>
              <a:gd name="connsiteY0" fmla="*/ 355797 h 355797"/>
              <a:gd name="connsiteX1" fmla="*/ 0 w 506732"/>
              <a:gd name="connsiteY1" fmla="*/ 355797 h 355797"/>
              <a:gd name="connsiteX2" fmla="*/ 24906 w 506732"/>
              <a:gd name="connsiteY2" fmla="*/ 334449 h 355797"/>
              <a:gd name="connsiteX3" fmla="*/ 42695 w 506732"/>
              <a:gd name="connsiteY3" fmla="*/ 316660 h 355797"/>
              <a:gd name="connsiteX4" fmla="*/ 71159 w 506732"/>
              <a:gd name="connsiteY4" fmla="*/ 305986 h 355797"/>
              <a:gd name="connsiteX5" fmla="*/ 81833 w 506732"/>
              <a:gd name="connsiteY5" fmla="*/ 298870 h 355797"/>
              <a:gd name="connsiteX6" fmla="*/ 96065 w 506732"/>
              <a:gd name="connsiteY6" fmla="*/ 295312 h 355797"/>
              <a:gd name="connsiteX7" fmla="*/ 106739 w 506732"/>
              <a:gd name="connsiteY7" fmla="*/ 288196 h 355797"/>
              <a:gd name="connsiteX8" fmla="*/ 152993 w 506732"/>
              <a:gd name="connsiteY8" fmla="*/ 273964 h 355797"/>
              <a:gd name="connsiteX9" fmla="*/ 156551 w 506732"/>
              <a:gd name="connsiteY9" fmla="*/ 263290 h 355797"/>
              <a:gd name="connsiteX10" fmla="*/ 174341 w 506732"/>
              <a:gd name="connsiteY10" fmla="*/ 241942 h 355797"/>
              <a:gd name="connsiteX11" fmla="*/ 177899 w 506732"/>
              <a:gd name="connsiteY11" fmla="*/ 231268 h 355797"/>
              <a:gd name="connsiteX12" fmla="*/ 185015 w 506732"/>
              <a:gd name="connsiteY12" fmla="*/ 206362 h 355797"/>
              <a:gd name="connsiteX13" fmla="*/ 188572 w 506732"/>
              <a:gd name="connsiteY13" fmla="*/ 174340 h 355797"/>
              <a:gd name="connsiteX14" fmla="*/ 206362 w 506732"/>
              <a:gd name="connsiteY14" fmla="*/ 160109 h 355797"/>
              <a:gd name="connsiteX15" fmla="*/ 220594 w 506732"/>
              <a:gd name="connsiteY15" fmla="*/ 152993 h 355797"/>
              <a:gd name="connsiteX16" fmla="*/ 224152 w 506732"/>
              <a:gd name="connsiteY16" fmla="*/ 142319 h 355797"/>
              <a:gd name="connsiteX17" fmla="*/ 234826 w 506732"/>
              <a:gd name="connsiteY17" fmla="*/ 138761 h 355797"/>
              <a:gd name="connsiteX18" fmla="*/ 245500 w 506732"/>
              <a:gd name="connsiteY18" fmla="*/ 131645 h 355797"/>
              <a:gd name="connsiteX19" fmla="*/ 266848 w 506732"/>
              <a:gd name="connsiteY19" fmla="*/ 124529 h 355797"/>
              <a:gd name="connsiteX20" fmla="*/ 277522 w 506732"/>
              <a:gd name="connsiteY20" fmla="*/ 117413 h 355797"/>
              <a:gd name="connsiteX21" fmla="*/ 323776 w 506732"/>
              <a:gd name="connsiteY21" fmla="*/ 103181 h 355797"/>
              <a:gd name="connsiteX22" fmla="*/ 345123 w 506732"/>
              <a:gd name="connsiteY22" fmla="*/ 92507 h 355797"/>
              <a:gd name="connsiteX23" fmla="*/ 355797 w 506732"/>
              <a:gd name="connsiteY23" fmla="*/ 85391 h 355797"/>
              <a:gd name="connsiteX24" fmla="*/ 366471 w 506732"/>
              <a:gd name="connsiteY24" fmla="*/ 81833 h 355797"/>
              <a:gd name="connsiteX25" fmla="*/ 377145 w 506732"/>
              <a:gd name="connsiteY25" fmla="*/ 74717 h 355797"/>
              <a:gd name="connsiteX26" fmla="*/ 402051 w 506732"/>
              <a:gd name="connsiteY26" fmla="*/ 67601 h 355797"/>
              <a:gd name="connsiteX27" fmla="*/ 412725 w 506732"/>
              <a:gd name="connsiteY27" fmla="*/ 60485 h 355797"/>
              <a:gd name="connsiteX28" fmla="*/ 426957 w 506732"/>
              <a:gd name="connsiteY28" fmla="*/ 56927 h 355797"/>
              <a:gd name="connsiteX29" fmla="*/ 444747 w 506732"/>
              <a:gd name="connsiteY29" fmla="*/ 49811 h 355797"/>
              <a:gd name="connsiteX30" fmla="*/ 455421 w 506732"/>
              <a:gd name="connsiteY30" fmla="*/ 46253 h 355797"/>
              <a:gd name="connsiteX31" fmla="*/ 480327 w 506732"/>
              <a:gd name="connsiteY31" fmla="*/ 35579 h 355797"/>
              <a:gd name="connsiteX32" fmla="*/ 491001 w 506732"/>
              <a:gd name="connsiteY32" fmla="*/ 28463 h 355797"/>
              <a:gd name="connsiteX33" fmla="*/ 501674 w 506732"/>
              <a:gd name="connsiteY33" fmla="*/ 24905 h 355797"/>
              <a:gd name="connsiteX34" fmla="*/ 505232 w 506732"/>
              <a:gd name="connsiteY34" fmla="*/ 0 h 35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732" h="355797">
                <a:moveTo>
                  <a:pt x="0" y="355797"/>
                </a:moveTo>
                <a:lnTo>
                  <a:pt x="0" y="355797"/>
                </a:lnTo>
                <a:cubicBezTo>
                  <a:pt x="8302" y="348681"/>
                  <a:pt x="17591" y="342576"/>
                  <a:pt x="24906" y="334449"/>
                </a:cubicBezTo>
                <a:cubicBezTo>
                  <a:pt x="43747" y="313514"/>
                  <a:pt x="19886" y="324262"/>
                  <a:pt x="42695" y="316660"/>
                </a:cubicBezTo>
                <a:cubicBezTo>
                  <a:pt x="67727" y="299972"/>
                  <a:pt x="35986" y="319176"/>
                  <a:pt x="71159" y="305986"/>
                </a:cubicBezTo>
                <a:cubicBezTo>
                  <a:pt x="75163" y="304485"/>
                  <a:pt x="77903" y="300554"/>
                  <a:pt x="81833" y="298870"/>
                </a:cubicBezTo>
                <a:cubicBezTo>
                  <a:pt x="86328" y="296944"/>
                  <a:pt x="91321" y="296498"/>
                  <a:pt x="96065" y="295312"/>
                </a:cubicBezTo>
                <a:cubicBezTo>
                  <a:pt x="99623" y="292940"/>
                  <a:pt x="102792" y="289841"/>
                  <a:pt x="106739" y="288196"/>
                </a:cubicBezTo>
                <a:cubicBezTo>
                  <a:pt x="125070" y="280558"/>
                  <a:pt x="135812" y="278259"/>
                  <a:pt x="152993" y="273964"/>
                </a:cubicBezTo>
                <a:cubicBezTo>
                  <a:pt x="154179" y="270406"/>
                  <a:pt x="154471" y="266411"/>
                  <a:pt x="156551" y="263290"/>
                </a:cubicBezTo>
                <a:cubicBezTo>
                  <a:pt x="172289" y="239683"/>
                  <a:pt x="162700" y="265224"/>
                  <a:pt x="174341" y="241942"/>
                </a:cubicBezTo>
                <a:cubicBezTo>
                  <a:pt x="176018" y="238587"/>
                  <a:pt x="176821" y="234860"/>
                  <a:pt x="177899" y="231268"/>
                </a:cubicBezTo>
                <a:cubicBezTo>
                  <a:pt x="180380" y="222998"/>
                  <a:pt x="182643" y="214664"/>
                  <a:pt x="185015" y="206362"/>
                </a:cubicBezTo>
                <a:cubicBezTo>
                  <a:pt x="186201" y="195688"/>
                  <a:pt x="185967" y="184759"/>
                  <a:pt x="188572" y="174340"/>
                </a:cubicBezTo>
                <a:cubicBezTo>
                  <a:pt x="191778" y="161514"/>
                  <a:pt x="196886" y="164170"/>
                  <a:pt x="206362" y="160109"/>
                </a:cubicBezTo>
                <a:cubicBezTo>
                  <a:pt x="211237" y="158020"/>
                  <a:pt x="215850" y="155365"/>
                  <a:pt x="220594" y="152993"/>
                </a:cubicBezTo>
                <a:cubicBezTo>
                  <a:pt x="221780" y="149435"/>
                  <a:pt x="221500" y="144971"/>
                  <a:pt x="224152" y="142319"/>
                </a:cubicBezTo>
                <a:cubicBezTo>
                  <a:pt x="226804" y="139667"/>
                  <a:pt x="231471" y="140438"/>
                  <a:pt x="234826" y="138761"/>
                </a:cubicBezTo>
                <a:cubicBezTo>
                  <a:pt x="238651" y="136849"/>
                  <a:pt x="241592" y="133382"/>
                  <a:pt x="245500" y="131645"/>
                </a:cubicBezTo>
                <a:cubicBezTo>
                  <a:pt x="252354" y="128599"/>
                  <a:pt x="260607" y="128690"/>
                  <a:pt x="266848" y="124529"/>
                </a:cubicBezTo>
                <a:cubicBezTo>
                  <a:pt x="270406" y="122157"/>
                  <a:pt x="273592" y="119097"/>
                  <a:pt x="277522" y="117413"/>
                </a:cubicBezTo>
                <a:cubicBezTo>
                  <a:pt x="299223" y="108112"/>
                  <a:pt x="295044" y="122336"/>
                  <a:pt x="323776" y="103181"/>
                </a:cubicBezTo>
                <a:cubicBezTo>
                  <a:pt x="354368" y="82787"/>
                  <a:pt x="315662" y="107238"/>
                  <a:pt x="345123" y="92507"/>
                </a:cubicBezTo>
                <a:cubicBezTo>
                  <a:pt x="348948" y="90595"/>
                  <a:pt x="351972" y="87303"/>
                  <a:pt x="355797" y="85391"/>
                </a:cubicBezTo>
                <a:cubicBezTo>
                  <a:pt x="359152" y="83714"/>
                  <a:pt x="363116" y="83510"/>
                  <a:pt x="366471" y="81833"/>
                </a:cubicBezTo>
                <a:cubicBezTo>
                  <a:pt x="370296" y="79921"/>
                  <a:pt x="373320" y="76629"/>
                  <a:pt x="377145" y="74717"/>
                </a:cubicBezTo>
                <a:cubicBezTo>
                  <a:pt x="382249" y="72165"/>
                  <a:pt x="397491" y="68741"/>
                  <a:pt x="402051" y="67601"/>
                </a:cubicBezTo>
                <a:cubicBezTo>
                  <a:pt x="405609" y="65229"/>
                  <a:pt x="408795" y="62169"/>
                  <a:pt x="412725" y="60485"/>
                </a:cubicBezTo>
                <a:cubicBezTo>
                  <a:pt x="417220" y="58559"/>
                  <a:pt x="422318" y="58473"/>
                  <a:pt x="426957" y="56927"/>
                </a:cubicBezTo>
                <a:cubicBezTo>
                  <a:pt x="433016" y="54907"/>
                  <a:pt x="438767" y="52054"/>
                  <a:pt x="444747" y="49811"/>
                </a:cubicBezTo>
                <a:cubicBezTo>
                  <a:pt x="448259" y="48494"/>
                  <a:pt x="452066" y="47930"/>
                  <a:pt x="455421" y="46253"/>
                </a:cubicBezTo>
                <a:cubicBezTo>
                  <a:pt x="479992" y="33967"/>
                  <a:pt x="450707" y="42984"/>
                  <a:pt x="480327" y="35579"/>
                </a:cubicBezTo>
                <a:cubicBezTo>
                  <a:pt x="483885" y="33207"/>
                  <a:pt x="487176" y="30375"/>
                  <a:pt x="491001" y="28463"/>
                </a:cubicBezTo>
                <a:cubicBezTo>
                  <a:pt x="494355" y="26786"/>
                  <a:pt x="499022" y="27557"/>
                  <a:pt x="501674" y="24905"/>
                </a:cubicBezTo>
                <a:cubicBezTo>
                  <a:pt x="506732" y="19847"/>
                  <a:pt x="505232" y="5187"/>
                  <a:pt x="505232" y="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758609" y="1248850"/>
            <a:ext cx="475981" cy="1437422"/>
          </a:xfrm>
          <a:custGeom>
            <a:avLst/>
            <a:gdLst>
              <a:gd name="connsiteX0" fmla="*/ 308575 w 475981"/>
              <a:gd name="connsiteY0" fmla="*/ 1437422 h 1437422"/>
              <a:gd name="connsiteX1" fmla="*/ 308575 w 475981"/>
              <a:gd name="connsiteY1" fmla="*/ 1437422 h 1437422"/>
              <a:gd name="connsiteX2" fmla="*/ 337039 w 475981"/>
              <a:gd name="connsiteY2" fmla="*/ 1416075 h 1437422"/>
              <a:gd name="connsiteX3" fmla="*/ 351271 w 475981"/>
              <a:gd name="connsiteY3" fmla="*/ 1401843 h 1437422"/>
              <a:gd name="connsiteX4" fmla="*/ 361945 w 475981"/>
              <a:gd name="connsiteY4" fmla="*/ 1391169 h 1437422"/>
              <a:gd name="connsiteX5" fmla="*/ 383293 w 475981"/>
              <a:gd name="connsiteY5" fmla="*/ 1373379 h 1437422"/>
              <a:gd name="connsiteX6" fmla="*/ 393967 w 475981"/>
              <a:gd name="connsiteY6" fmla="*/ 1327125 h 1437422"/>
              <a:gd name="connsiteX7" fmla="*/ 397525 w 475981"/>
              <a:gd name="connsiteY7" fmla="*/ 1273755 h 1437422"/>
              <a:gd name="connsiteX8" fmla="*/ 390409 w 475981"/>
              <a:gd name="connsiteY8" fmla="*/ 1213270 h 1437422"/>
              <a:gd name="connsiteX9" fmla="*/ 379735 w 475981"/>
              <a:gd name="connsiteY9" fmla="*/ 1209712 h 1437422"/>
              <a:gd name="connsiteX10" fmla="*/ 376177 w 475981"/>
              <a:gd name="connsiteY10" fmla="*/ 1199038 h 1437422"/>
              <a:gd name="connsiteX11" fmla="*/ 369061 w 475981"/>
              <a:gd name="connsiteY11" fmla="*/ 1188364 h 1437422"/>
              <a:gd name="connsiteX12" fmla="*/ 358387 w 475981"/>
              <a:gd name="connsiteY12" fmla="*/ 1167016 h 1437422"/>
              <a:gd name="connsiteX13" fmla="*/ 354829 w 475981"/>
              <a:gd name="connsiteY13" fmla="*/ 1145668 h 1437422"/>
              <a:gd name="connsiteX14" fmla="*/ 347713 w 475981"/>
              <a:gd name="connsiteY14" fmla="*/ 1134994 h 1437422"/>
              <a:gd name="connsiteX15" fmla="*/ 344155 w 475981"/>
              <a:gd name="connsiteY15" fmla="*/ 1124320 h 1437422"/>
              <a:gd name="connsiteX16" fmla="*/ 333481 w 475981"/>
              <a:gd name="connsiteY16" fmla="*/ 1081625 h 1437422"/>
              <a:gd name="connsiteX17" fmla="*/ 329923 w 475981"/>
              <a:gd name="connsiteY17" fmla="*/ 1063835 h 1437422"/>
              <a:gd name="connsiteX18" fmla="*/ 322807 w 475981"/>
              <a:gd name="connsiteY18" fmla="*/ 1042487 h 1437422"/>
              <a:gd name="connsiteX19" fmla="*/ 319249 w 475981"/>
              <a:gd name="connsiteY19" fmla="*/ 942864 h 1437422"/>
              <a:gd name="connsiteX20" fmla="*/ 308575 w 475981"/>
              <a:gd name="connsiteY20" fmla="*/ 935748 h 1437422"/>
              <a:gd name="connsiteX21" fmla="*/ 297902 w 475981"/>
              <a:gd name="connsiteY21" fmla="*/ 910842 h 1437422"/>
              <a:gd name="connsiteX22" fmla="*/ 283670 w 475981"/>
              <a:gd name="connsiteY22" fmla="*/ 889494 h 1437422"/>
              <a:gd name="connsiteX23" fmla="*/ 276554 w 475981"/>
              <a:gd name="connsiteY23" fmla="*/ 878820 h 1437422"/>
              <a:gd name="connsiteX24" fmla="*/ 265880 w 475981"/>
              <a:gd name="connsiteY24" fmla="*/ 843240 h 1437422"/>
              <a:gd name="connsiteX25" fmla="*/ 255206 w 475981"/>
              <a:gd name="connsiteY25" fmla="*/ 832566 h 1437422"/>
              <a:gd name="connsiteX26" fmla="*/ 244532 w 475981"/>
              <a:gd name="connsiteY26" fmla="*/ 829008 h 1437422"/>
              <a:gd name="connsiteX27" fmla="*/ 233858 w 475981"/>
              <a:gd name="connsiteY27" fmla="*/ 821892 h 1437422"/>
              <a:gd name="connsiteX28" fmla="*/ 226742 w 475981"/>
              <a:gd name="connsiteY28" fmla="*/ 811218 h 1437422"/>
              <a:gd name="connsiteX29" fmla="*/ 205394 w 475981"/>
              <a:gd name="connsiteY29" fmla="*/ 804103 h 1437422"/>
              <a:gd name="connsiteX30" fmla="*/ 198278 w 475981"/>
              <a:gd name="connsiteY30" fmla="*/ 793429 h 1437422"/>
              <a:gd name="connsiteX31" fmla="*/ 187604 w 475981"/>
              <a:gd name="connsiteY31" fmla="*/ 782755 h 1437422"/>
              <a:gd name="connsiteX32" fmla="*/ 184046 w 475981"/>
              <a:gd name="connsiteY32" fmla="*/ 772081 h 1437422"/>
              <a:gd name="connsiteX33" fmla="*/ 169814 w 475981"/>
              <a:gd name="connsiteY33" fmla="*/ 750733 h 1437422"/>
              <a:gd name="connsiteX34" fmla="*/ 162698 w 475981"/>
              <a:gd name="connsiteY34" fmla="*/ 740059 h 1437422"/>
              <a:gd name="connsiteX35" fmla="*/ 152024 w 475981"/>
              <a:gd name="connsiteY35" fmla="*/ 736501 h 1437422"/>
              <a:gd name="connsiteX36" fmla="*/ 148466 w 475981"/>
              <a:gd name="connsiteY36" fmla="*/ 708037 h 1437422"/>
              <a:gd name="connsiteX37" fmla="*/ 137793 w 475981"/>
              <a:gd name="connsiteY37" fmla="*/ 704479 h 1437422"/>
              <a:gd name="connsiteX38" fmla="*/ 91539 w 475981"/>
              <a:gd name="connsiteY38" fmla="*/ 697363 h 1437422"/>
              <a:gd name="connsiteX39" fmla="*/ 84423 w 475981"/>
              <a:gd name="connsiteY39" fmla="*/ 683131 h 1437422"/>
              <a:gd name="connsiteX40" fmla="*/ 80865 w 475981"/>
              <a:gd name="connsiteY40" fmla="*/ 672457 h 1437422"/>
              <a:gd name="connsiteX41" fmla="*/ 73749 w 475981"/>
              <a:gd name="connsiteY41" fmla="*/ 661783 h 1437422"/>
              <a:gd name="connsiteX42" fmla="*/ 63075 w 475981"/>
              <a:gd name="connsiteY42" fmla="*/ 640436 h 1437422"/>
              <a:gd name="connsiteX43" fmla="*/ 59517 w 475981"/>
              <a:gd name="connsiteY43" fmla="*/ 626204 h 1437422"/>
              <a:gd name="connsiteX44" fmla="*/ 48843 w 475981"/>
              <a:gd name="connsiteY44" fmla="*/ 622646 h 1437422"/>
              <a:gd name="connsiteX45" fmla="*/ 45285 w 475981"/>
              <a:gd name="connsiteY45" fmla="*/ 611972 h 1437422"/>
              <a:gd name="connsiteX46" fmla="*/ 38169 w 475981"/>
              <a:gd name="connsiteY46" fmla="*/ 515906 h 1437422"/>
              <a:gd name="connsiteX47" fmla="*/ 34611 w 475981"/>
              <a:gd name="connsiteY47" fmla="*/ 501675 h 1437422"/>
              <a:gd name="connsiteX48" fmla="*/ 16821 w 475981"/>
              <a:gd name="connsiteY48" fmla="*/ 480327 h 1437422"/>
              <a:gd name="connsiteX49" fmla="*/ 13263 w 475981"/>
              <a:gd name="connsiteY49" fmla="*/ 469653 h 1437422"/>
              <a:gd name="connsiteX50" fmla="*/ 6147 w 475981"/>
              <a:gd name="connsiteY50" fmla="*/ 451863 h 1437422"/>
              <a:gd name="connsiteX51" fmla="*/ 9705 w 475981"/>
              <a:gd name="connsiteY51" fmla="*/ 394935 h 1437422"/>
              <a:gd name="connsiteX52" fmla="*/ 13263 w 475981"/>
              <a:gd name="connsiteY52" fmla="*/ 384261 h 1437422"/>
              <a:gd name="connsiteX53" fmla="*/ 23937 w 475981"/>
              <a:gd name="connsiteY53" fmla="*/ 377145 h 1437422"/>
              <a:gd name="connsiteX54" fmla="*/ 31053 w 475981"/>
              <a:gd name="connsiteY54" fmla="*/ 366471 h 1437422"/>
              <a:gd name="connsiteX55" fmla="*/ 34611 w 475981"/>
              <a:gd name="connsiteY55" fmla="*/ 355797 h 1437422"/>
              <a:gd name="connsiteX56" fmla="*/ 45285 w 475981"/>
              <a:gd name="connsiteY56" fmla="*/ 352239 h 1437422"/>
              <a:gd name="connsiteX57" fmla="*/ 59517 w 475981"/>
              <a:gd name="connsiteY57" fmla="*/ 330892 h 1437422"/>
              <a:gd name="connsiteX58" fmla="*/ 70191 w 475981"/>
              <a:gd name="connsiteY58" fmla="*/ 309544 h 1437422"/>
              <a:gd name="connsiteX59" fmla="*/ 80865 w 475981"/>
              <a:gd name="connsiteY59" fmla="*/ 305986 h 1437422"/>
              <a:gd name="connsiteX60" fmla="*/ 91539 w 475981"/>
              <a:gd name="connsiteY60" fmla="*/ 298870 h 1437422"/>
              <a:gd name="connsiteX61" fmla="*/ 112887 w 475981"/>
              <a:gd name="connsiteY61" fmla="*/ 288196 h 1437422"/>
              <a:gd name="connsiteX62" fmla="*/ 127119 w 475981"/>
              <a:gd name="connsiteY62" fmla="*/ 273964 h 1437422"/>
              <a:gd name="connsiteX63" fmla="*/ 148466 w 475981"/>
              <a:gd name="connsiteY63" fmla="*/ 259732 h 1437422"/>
              <a:gd name="connsiteX64" fmla="*/ 159140 w 475981"/>
              <a:gd name="connsiteY64" fmla="*/ 249058 h 1437422"/>
              <a:gd name="connsiteX65" fmla="*/ 169814 w 475981"/>
              <a:gd name="connsiteY65" fmla="*/ 241942 h 1437422"/>
              <a:gd name="connsiteX66" fmla="*/ 173372 w 475981"/>
              <a:gd name="connsiteY66" fmla="*/ 231268 h 1437422"/>
              <a:gd name="connsiteX67" fmla="*/ 191162 w 475981"/>
              <a:gd name="connsiteY67" fmla="*/ 213478 h 1437422"/>
              <a:gd name="connsiteX68" fmla="*/ 205394 w 475981"/>
              <a:gd name="connsiteY68" fmla="*/ 195689 h 1437422"/>
              <a:gd name="connsiteX69" fmla="*/ 223184 w 475981"/>
              <a:gd name="connsiteY69" fmla="*/ 181457 h 1437422"/>
              <a:gd name="connsiteX70" fmla="*/ 240974 w 475981"/>
              <a:gd name="connsiteY70" fmla="*/ 156551 h 1437422"/>
              <a:gd name="connsiteX71" fmla="*/ 248090 w 475981"/>
              <a:gd name="connsiteY71" fmla="*/ 145877 h 1437422"/>
              <a:gd name="connsiteX72" fmla="*/ 258764 w 475981"/>
              <a:gd name="connsiteY72" fmla="*/ 135203 h 1437422"/>
              <a:gd name="connsiteX73" fmla="*/ 262322 w 475981"/>
              <a:gd name="connsiteY73" fmla="*/ 124529 h 1437422"/>
              <a:gd name="connsiteX74" fmla="*/ 283670 w 475981"/>
              <a:gd name="connsiteY74" fmla="*/ 113855 h 1437422"/>
              <a:gd name="connsiteX75" fmla="*/ 297902 w 475981"/>
              <a:gd name="connsiteY75" fmla="*/ 99623 h 1437422"/>
              <a:gd name="connsiteX76" fmla="*/ 305017 w 475981"/>
              <a:gd name="connsiteY76" fmla="*/ 88949 h 1437422"/>
              <a:gd name="connsiteX77" fmla="*/ 329923 w 475981"/>
              <a:gd name="connsiteY77" fmla="*/ 78275 h 1437422"/>
              <a:gd name="connsiteX78" fmla="*/ 340597 w 475981"/>
              <a:gd name="connsiteY78" fmla="*/ 71159 h 1437422"/>
              <a:gd name="connsiteX79" fmla="*/ 351271 w 475981"/>
              <a:gd name="connsiteY79" fmla="*/ 67601 h 1437422"/>
              <a:gd name="connsiteX80" fmla="*/ 461568 w 475981"/>
              <a:gd name="connsiteY80" fmla="*/ 60485 h 1437422"/>
              <a:gd name="connsiteX81" fmla="*/ 472242 w 475981"/>
              <a:gd name="connsiteY81" fmla="*/ 56927 h 1437422"/>
              <a:gd name="connsiteX82" fmla="*/ 461568 w 475981"/>
              <a:gd name="connsiteY82" fmla="*/ 10674 h 1437422"/>
              <a:gd name="connsiteX83" fmla="*/ 461568 w 475981"/>
              <a:gd name="connsiteY83" fmla="*/ 0 h 143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5981" h="1437422">
                <a:moveTo>
                  <a:pt x="308575" y="1437422"/>
                </a:moveTo>
                <a:lnTo>
                  <a:pt x="308575" y="1437422"/>
                </a:lnTo>
                <a:cubicBezTo>
                  <a:pt x="318063" y="1430306"/>
                  <a:pt x="328653" y="1424461"/>
                  <a:pt x="337039" y="1416075"/>
                </a:cubicBezTo>
                <a:cubicBezTo>
                  <a:pt x="356016" y="1397099"/>
                  <a:pt x="322806" y="1411331"/>
                  <a:pt x="351271" y="1401843"/>
                </a:cubicBezTo>
                <a:cubicBezTo>
                  <a:pt x="354829" y="1398285"/>
                  <a:pt x="358079" y="1394390"/>
                  <a:pt x="361945" y="1391169"/>
                </a:cubicBezTo>
                <a:cubicBezTo>
                  <a:pt x="391666" y="1366401"/>
                  <a:pt x="352109" y="1404563"/>
                  <a:pt x="383293" y="1373379"/>
                </a:cubicBezTo>
                <a:cubicBezTo>
                  <a:pt x="389154" y="1355796"/>
                  <a:pt x="391023" y="1351661"/>
                  <a:pt x="393967" y="1327125"/>
                </a:cubicBezTo>
                <a:cubicBezTo>
                  <a:pt x="396091" y="1309423"/>
                  <a:pt x="396339" y="1291545"/>
                  <a:pt x="397525" y="1273755"/>
                </a:cubicBezTo>
                <a:cubicBezTo>
                  <a:pt x="395153" y="1253593"/>
                  <a:pt x="395842" y="1232830"/>
                  <a:pt x="390409" y="1213270"/>
                </a:cubicBezTo>
                <a:cubicBezTo>
                  <a:pt x="389405" y="1209656"/>
                  <a:pt x="382387" y="1212364"/>
                  <a:pt x="379735" y="1209712"/>
                </a:cubicBezTo>
                <a:cubicBezTo>
                  <a:pt x="377083" y="1207060"/>
                  <a:pt x="377854" y="1202393"/>
                  <a:pt x="376177" y="1199038"/>
                </a:cubicBezTo>
                <a:cubicBezTo>
                  <a:pt x="374265" y="1195213"/>
                  <a:pt x="370973" y="1192189"/>
                  <a:pt x="369061" y="1188364"/>
                </a:cubicBezTo>
                <a:cubicBezTo>
                  <a:pt x="354330" y="1158903"/>
                  <a:pt x="378780" y="1197606"/>
                  <a:pt x="358387" y="1167016"/>
                </a:cubicBezTo>
                <a:cubicBezTo>
                  <a:pt x="357201" y="1159900"/>
                  <a:pt x="357110" y="1152512"/>
                  <a:pt x="354829" y="1145668"/>
                </a:cubicBezTo>
                <a:cubicBezTo>
                  <a:pt x="353477" y="1141611"/>
                  <a:pt x="349625" y="1138819"/>
                  <a:pt x="347713" y="1134994"/>
                </a:cubicBezTo>
                <a:cubicBezTo>
                  <a:pt x="346036" y="1131639"/>
                  <a:pt x="345341" y="1127878"/>
                  <a:pt x="344155" y="1124320"/>
                </a:cubicBezTo>
                <a:cubicBezTo>
                  <a:pt x="336641" y="1071721"/>
                  <a:pt x="346037" y="1123478"/>
                  <a:pt x="333481" y="1081625"/>
                </a:cubicBezTo>
                <a:cubicBezTo>
                  <a:pt x="331743" y="1075833"/>
                  <a:pt x="331514" y="1069669"/>
                  <a:pt x="329923" y="1063835"/>
                </a:cubicBezTo>
                <a:cubicBezTo>
                  <a:pt x="327949" y="1056598"/>
                  <a:pt x="325179" y="1049603"/>
                  <a:pt x="322807" y="1042487"/>
                </a:cubicBezTo>
                <a:cubicBezTo>
                  <a:pt x="321621" y="1009279"/>
                  <a:pt x="323641" y="975801"/>
                  <a:pt x="319249" y="942864"/>
                </a:cubicBezTo>
                <a:cubicBezTo>
                  <a:pt x="318684" y="938625"/>
                  <a:pt x="311313" y="939033"/>
                  <a:pt x="308575" y="935748"/>
                </a:cubicBezTo>
                <a:cubicBezTo>
                  <a:pt x="296694" y="921490"/>
                  <a:pt x="305320" y="924194"/>
                  <a:pt x="297902" y="910842"/>
                </a:cubicBezTo>
                <a:cubicBezTo>
                  <a:pt x="293749" y="903366"/>
                  <a:pt x="288414" y="896610"/>
                  <a:pt x="283670" y="889494"/>
                </a:cubicBezTo>
                <a:lnTo>
                  <a:pt x="276554" y="878820"/>
                </a:lnTo>
                <a:cubicBezTo>
                  <a:pt x="274257" y="869632"/>
                  <a:pt x="269817" y="850327"/>
                  <a:pt x="265880" y="843240"/>
                </a:cubicBezTo>
                <a:cubicBezTo>
                  <a:pt x="263436" y="838841"/>
                  <a:pt x="259393" y="835357"/>
                  <a:pt x="255206" y="832566"/>
                </a:cubicBezTo>
                <a:cubicBezTo>
                  <a:pt x="252085" y="830486"/>
                  <a:pt x="247887" y="830685"/>
                  <a:pt x="244532" y="829008"/>
                </a:cubicBezTo>
                <a:cubicBezTo>
                  <a:pt x="240707" y="827096"/>
                  <a:pt x="237416" y="824264"/>
                  <a:pt x="233858" y="821892"/>
                </a:cubicBezTo>
                <a:cubicBezTo>
                  <a:pt x="231486" y="818334"/>
                  <a:pt x="230368" y="813484"/>
                  <a:pt x="226742" y="811218"/>
                </a:cubicBezTo>
                <a:cubicBezTo>
                  <a:pt x="220381" y="807243"/>
                  <a:pt x="205394" y="804103"/>
                  <a:pt x="205394" y="804103"/>
                </a:cubicBezTo>
                <a:cubicBezTo>
                  <a:pt x="203022" y="800545"/>
                  <a:pt x="201016" y="796714"/>
                  <a:pt x="198278" y="793429"/>
                </a:cubicBezTo>
                <a:cubicBezTo>
                  <a:pt x="195057" y="789563"/>
                  <a:pt x="190395" y="786942"/>
                  <a:pt x="187604" y="782755"/>
                </a:cubicBezTo>
                <a:cubicBezTo>
                  <a:pt x="185524" y="779634"/>
                  <a:pt x="185867" y="775359"/>
                  <a:pt x="184046" y="772081"/>
                </a:cubicBezTo>
                <a:cubicBezTo>
                  <a:pt x="179893" y="764605"/>
                  <a:pt x="174558" y="757849"/>
                  <a:pt x="169814" y="750733"/>
                </a:cubicBezTo>
                <a:cubicBezTo>
                  <a:pt x="167442" y="747175"/>
                  <a:pt x="166755" y="741411"/>
                  <a:pt x="162698" y="740059"/>
                </a:cubicBezTo>
                <a:lnTo>
                  <a:pt x="152024" y="736501"/>
                </a:lnTo>
                <a:cubicBezTo>
                  <a:pt x="150838" y="727013"/>
                  <a:pt x="152349" y="716775"/>
                  <a:pt x="148466" y="708037"/>
                </a:cubicBezTo>
                <a:cubicBezTo>
                  <a:pt x="146943" y="704610"/>
                  <a:pt x="141479" y="705170"/>
                  <a:pt x="137793" y="704479"/>
                </a:cubicBezTo>
                <a:cubicBezTo>
                  <a:pt x="122461" y="701604"/>
                  <a:pt x="106957" y="699735"/>
                  <a:pt x="91539" y="697363"/>
                </a:cubicBezTo>
                <a:cubicBezTo>
                  <a:pt x="89167" y="692619"/>
                  <a:pt x="86512" y="688006"/>
                  <a:pt x="84423" y="683131"/>
                </a:cubicBezTo>
                <a:cubicBezTo>
                  <a:pt x="82946" y="679684"/>
                  <a:pt x="82542" y="675812"/>
                  <a:pt x="80865" y="672457"/>
                </a:cubicBezTo>
                <a:cubicBezTo>
                  <a:pt x="78953" y="668632"/>
                  <a:pt x="75661" y="665608"/>
                  <a:pt x="73749" y="661783"/>
                </a:cubicBezTo>
                <a:cubicBezTo>
                  <a:pt x="59018" y="632322"/>
                  <a:pt x="83469" y="671028"/>
                  <a:pt x="63075" y="640436"/>
                </a:cubicBezTo>
                <a:cubicBezTo>
                  <a:pt x="61889" y="635692"/>
                  <a:pt x="62572" y="630022"/>
                  <a:pt x="59517" y="626204"/>
                </a:cubicBezTo>
                <a:cubicBezTo>
                  <a:pt x="57174" y="623275"/>
                  <a:pt x="51495" y="625298"/>
                  <a:pt x="48843" y="622646"/>
                </a:cubicBezTo>
                <a:cubicBezTo>
                  <a:pt x="46191" y="619994"/>
                  <a:pt x="46471" y="615530"/>
                  <a:pt x="45285" y="611972"/>
                </a:cubicBezTo>
                <a:cubicBezTo>
                  <a:pt x="42913" y="579950"/>
                  <a:pt x="41262" y="547866"/>
                  <a:pt x="38169" y="515906"/>
                </a:cubicBezTo>
                <a:cubicBezTo>
                  <a:pt x="37698" y="511039"/>
                  <a:pt x="37037" y="505920"/>
                  <a:pt x="34611" y="501675"/>
                </a:cubicBezTo>
                <a:cubicBezTo>
                  <a:pt x="3144" y="446611"/>
                  <a:pt x="41829" y="530343"/>
                  <a:pt x="16821" y="480327"/>
                </a:cubicBezTo>
                <a:cubicBezTo>
                  <a:pt x="15144" y="476972"/>
                  <a:pt x="14580" y="473165"/>
                  <a:pt x="13263" y="469653"/>
                </a:cubicBezTo>
                <a:cubicBezTo>
                  <a:pt x="11020" y="463673"/>
                  <a:pt x="8519" y="457793"/>
                  <a:pt x="6147" y="451863"/>
                </a:cubicBezTo>
                <a:cubicBezTo>
                  <a:pt x="1639" y="415803"/>
                  <a:pt x="0" y="430519"/>
                  <a:pt x="9705" y="394935"/>
                </a:cubicBezTo>
                <a:cubicBezTo>
                  <a:pt x="10692" y="391317"/>
                  <a:pt x="10920" y="387190"/>
                  <a:pt x="13263" y="384261"/>
                </a:cubicBezTo>
                <a:cubicBezTo>
                  <a:pt x="15934" y="380922"/>
                  <a:pt x="20379" y="379517"/>
                  <a:pt x="23937" y="377145"/>
                </a:cubicBezTo>
                <a:cubicBezTo>
                  <a:pt x="26309" y="373587"/>
                  <a:pt x="29141" y="370296"/>
                  <a:pt x="31053" y="366471"/>
                </a:cubicBezTo>
                <a:cubicBezTo>
                  <a:pt x="32730" y="363116"/>
                  <a:pt x="31959" y="358449"/>
                  <a:pt x="34611" y="355797"/>
                </a:cubicBezTo>
                <a:cubicBezTo>
                  <a:pt x="37263" y="353145"/>
                  <a:pt x="41727" y="353425"/>
                  <a:pt x="45285" y="352239"/>
                </a:cubicBezTo>
                <a:cubicBezTo>
                  <a:pt x="52519" y="316072"/>
                  <a:pt x="41283" y="345479"/>
                  <a:pt x="59517" y="330892"/>
                </a:cubicBezTo>
                <a:cubicBezTo>
                  <a:pt x="92511" y="304496"/>
                  <a:pt x="44408" y="335327"/>
                  <a:pt x="70191" y="309544"/>
                </a:cubicBezTo>
                <a:cubicBezTo>
                  <a:pt x="72843" y="306892"/>
                  <a:pt x="77510" y="307663"/>
                  <a:pt x="80865" y="305986"/>
                </a:cubicBezTo>
                <a:cubicBezTo>
                  <a:pt x="84690" y="304074"/>
                  <a:pt x="87714" y="300782"/>
                  <a:pt x="91539" y="298870"/>
                </a:cubicBezTo>
                <a:cubicBezTo>
                  <a:pt x="121000" y="284139"/>
                  <a:pt x="82297" y="308589"/>
                  <a:pt x="112887" y="288196"/>
                </a:cubicBezTo>
                <a:cubicBezTo>
                  <a:pt x="120650" y="264907"/>
                  <a:pt x="109868" y="287765"/>
                  <a:pt x="127119" y="273964"/>
                </a:cubicBezTo>
                <a:cubicBezTo>
                  <a:pt x="149456" y="256094"/>
                  <a:pt x="115783" y="267903"/>
                  <a:pt x="148466" y="259732"/>
                </a:cubicBezTo>
                <a:cubicBezTo>
                  <a:pt x="152024" y="256174"/>
                  <a:pt x="155274" y="252279"/>
                  <a:pt x="159140" y="249058"/>
                </a:cubicBezTo>
                <a:cubicBezTo>
                  <a:pt x="162425" y="246320"/>
                  <a:pt x="167143" y="245281"/>
                  <a:pt x="169814" y="241942"/>
                </a:cubicBezTo>
                <a:cubicBezTo>
                  <a:pt x="172157" y="239013"/>
                  <a:pt x="171695" y="234623"/>
                  <a:pt x="173372" y="231268"/>
                </a:cubicBezTo>
                <a:cubicBezTo>
                  <a:pt x="179302" y="219408"/>
                  <a:pt x="180488" y="220594"/>
                  <a:pt x="191162" y="213478"/>
                </a:cubicBezTo>
                <a:cubicBezTo>
                  <a:pt x="198089" y="192697"/>
                  <a:pt x="189300" y="211782"/>
                  <a:pt x="205394" y="195689"/>
                </a:cubicBezTo>
                <a:cubicBezTo>
                  <a:pt x="221489" y="179595"/>
                  <a:pt x="202403" y="188384"/>
                  <a:pt x="223184" y="181457"/>
                </a:cubicBezTo>
                <a:cubicBezTo>
                  <a:pt x="231486" y="156551"/>
                  <a:pt x="223184" y="162481"/>
                  <a:pt x="240974" y="156551"/>
                </a:cubicBezTo>
                <a:cubicBezTo>
                  <a:pt x="243346" y="152993"/>
                  <a:pt x="245352" y="149162"/>
                  <a:pt x="248090" y="145877"/>
                </a:cubicBezTo>
                <a:cubicBezTo>
                  <a:pt x="251311" y="142011"/>
                  <a:pt x="255973" y="139390"/>
                  <a:pt x="258764" y="135203"/>
                </a:cubicBezTo>
                <a:cubicBezTo>
                  <a:pt x="260844" y="132082"/>
                  <a:pt x="259979" y="127458"/>
                  <a:pt x="262322" y="124529"/>
                </a:cubicBezTo>
                <a:cubicBezTo>
                  <a:pt x="267338" y="118259"/>
                  <a:pt x="276638" y="116199"/>
                  <a:pt x="283670" y="113855"/>
                </a:cubicBezTo>
                <a:cubicBezTo>
                  <a:pt x="291433" y="90565"/>
                  <a:pt x="280651" y="113425"/>
                  <a:pt x="297902" y="99623"/>
                </a:cubicBezTo>
                <a:cubicBezTo>
                  <a:pt x="301241" y="96952"/>
                  <a:pt x="301732" y="91687"/>
                  <a:pt x="305017" y="88949"/>
                </a:cubicBezTo>
                <a:cubicBezTo>
                  <a:pt x="316121" y="79695"/>
                  <a:pt x="318801" y="83836"/>
                  <a:pt x="329923" y="78275"/>
                </a:cubicBezTo>
                <a:cubicBezTo>
                  <a:pt x="333748" y="76363"/>
                  <a:pt x="336772" y="73071"/>
                  <a:pt x="340597" y="71159"/>
                </a:cubicBezTo>
                <a:cubicBezTo>
                  <a:pt x="343952" y="69482"/>
                  <a:pt x="347535" y="67931"/>
                  <a:pt x="351271" y="67601"/>
                </a:cubicBezTo>
                <a:cubicBezTo>
                  <a:pt x="387971" y="64363"/>
                  <a:pt x="424802" y="62857"/>
                  <a:pt x="461568" y="60485"/>
                </a:cubicBezTo>
                <a:cubicBezTo>
                  <a:pt x="465126" y="59299"/>
                  <a:pt x="471902" y="60662"/>
                  <a:pt x="472242" y="56927"/>
                </a:cubicBezTo>
                <a:cubicBezTo>
                  <a:pt x="475981" y="15794"/>
                  <a:pt x="465356" y="33404"/>
                  <a:pt x="461568" y="10674"/>
                </a:cubicBezTo>
                <a:cubicBezTo>
                  <a:pt x="460983" y="7164"/>
                  <a:pt x="461568" y="3558"/>
                  <a:pt x="461568" y="0"/>
                </a:cubicBez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748224" y="628022"/>
            <a:ext cx="4320791" cy="600246"/>
          </a:xfrm>
          <a:custGeom>
            <a:avLst/>
            <a:gdLst>
              <a:gd name="connsiteX0" fmla="*/ 0 w 4320791"/>
              <a:gd name="connsiteY0" fmla="*/ 195943 h 600246"/>
              <a:gd name="connsiteX1" fmla="*/ 0 w 4320791"/>
              <a:gd name="connsiteY1" fmla="*/ 195943 h 600246"/>
              <a:gd name="connsiteX2" fmla="*/ 35169 w 4320791"/>
              <a:gd name="connsiteY2" fmla="*/ 165798 h 600246"/>
              <a:gd name="connsiteX3" fmla="*/ 75363 w 4320791"/>
              <a:gd name="connsiteY3" fmla="*/ 155749 h 600246"/>
              <a:gd name="connsiteX4" fmla="*/ 95460 w 4320791"/>
              <a:gd name="connsiteY4" fmla="*/ 145701 h 600246"/>
              <a:gd name="connsiteX5" fmla="*/ 110532 w 4320791"/>
              <a:gd name="connsiteY5" fmla="*/ 140677 h 600246"/>
              <a:gd name="connsiteX6" fmla="*/ 125605 w 4320791"/>
              <a:gd name="connsiteY6" fmla="*/ 130629 h 600246"/>
              <a:gd name="connsiteX7" fmla="*/ 155750 w 4320791"/>
              <a:gd name="connsiteY7" fmla="*/ 125604 h 600246"/>
              <a:gd name="connsiteX8" fmla="*/ 185895 w 4320791"/>
              <a:gd name="connsiteY8" fmla="*/ 115556 h 600246"/>
              <a:gd name="connsiteX9" fmla="*/ 200967 w 4320791"/>
              <a:gd name="connsiteY9" fmla="*/ 120580 h 600246"/>
              <a:gd name="connsiteX10" fmla="*/ 211016 w 4320791"/>
              <a:gd name="connsiteY10" fmla="*/ 150725 h 600246"/>
              <a:gd name="connsiteX11" fmla="*/ 221064 w 4320791"/>
              <a:gd name="connsiteY11" fmla="*/ 160774 h 600246"/>
              <a:gd name="connsiteX12" fmla="*/ 236136 w 4320791"/>
              <a:gd name="connsiteY12" fmla="*/ 190919 h 600246"/>
              <a:gd name="connsiteX13" fmla="*/ 251209 w 4320791"/>
              <a:gd name="connsiteY13" fmla="*/ 216040 h 600246"/>
              <a:gd name="connsiteX14" fmla="*/ 256233 w 4320791"/>
              <a:gd name="connsiteY14" fmla="*/ 236136 h 600246"/>
              <a:gd name="connsiteX15" fmla="*/ 266281 w 4320791"/>
              <a:gd name="connsiteY15" fmla="*/ 251209 h 600246"/>
              <a:gd name="connsiteX16" fmla="*/ 271306 w 4320791"/>
              <a:gd name="connsiteY16" fmla="*/ 266281 h 600246"/>
              <a:gd name="connsiteX17" fmla="*/ 281354 w 4320791"/>
              <a:gd name="connsiteY17" fmla="*/ 286378 h 600246"/>
              <a:gd name="connsiteX18" fmla="*/ 301451 w 4320791"/>
              <a:gd name="connsiteY18" fmla="*/ 326571 h 600246"/>
              <a:gd name="connsiteX19" fmla="*/ 316523 w 4320791"/>
              <a:gd name="connsiteY19" fmla="*/ 336620 h 600246"/>
              <a:gd name="connsiteX20" fmla="*/ 331596 w 4320791"/>
              <a:gd name="connsiteY20" fmla="*/ 361741 h 600246"/>
              <a:gd name="connsiteX21" fmla="*/ 346668 w 4320791"/>
              <a:gd name="connsiteY21" fmla="*/ 366765 h 600246"/>
              <a:gd name="connsiteX22" fmla="*/ 351692 w 4320791"/>
              <a:gd name="connsiteY22" fmla="*/ 381837 h 600246"/>
              <a:gd name="connsiteX23" fmla="*/ 411983 w 4320791"/>
              <a:gd name="connsiteY23" fmla="*/ 396910 h 600246"/>
              <a:gd name="connsiteX24" fmla="*/ 442128 w 4320791"/>
              <a:gd name="connsiteY24" fmla="*/ 406958 h 600246"/>
              <a:gd name="connsiteX25" fmla="*/ 482321 w 4320791"/>
              <a:gd name="connsiteY25" fmla="*/ 406958 h 600246"/>
              <a:gd name="connsiteX26" fmla="*/ 542611 w 4320791"/>
              <a:gd name="connsiteY26" fmla="*/ 396910 h 600246"/>
              <a:gd name="connsiteX27" fmla="*/ 557684 w 4320791"/>
              <a:gd name="connsiteY27" fmla="*/ 386862 h 600246"/>
              <a:gd name="connsiteX28" fmla="*/ 653143 w 4320791"/>
              <a:gd name="connsiteY28" fmla="*/ 396910 h 600246"/>
              <a:gd name="connsiteX29" fmla="*/ 688312 w 4320791"/>
              <a:gd name="connsiteY29" fmla="*/ 411982 h 600246"/>
              <a:gd name="connsiteX30" fmla="*/ 708409 w 4320791"/>
              <a:gd name="connsiteY30" fmla="*/ 401934 h 600246"/>
              <a:gd name="connsiteX31" fmla="*/ 723481 w 4320791"/>
              <a:gd name="connsiteY31" fmla="*/ 396910 h 600246"/>
              <a:gd name="connsiteX32" fmla="*/ 778747 w 4320791"/>
              <a:gd name="connsiteY32" fmla="*/ 366765 h 600246"/>
              <a:gd name="connsiteX33" fmla="*/ 879231 w 4320791"/>
              <a:gd name="connsiteY33" fmla="*/ 351692 h 600246"/>
              <a:gd name="connsiteX34" fmla="*/ 894303 w 4320791"/>
              <a:gd name="connsiteY34" fmla="*/ 341644 h 600246"/>
              <a:gd name="connsiteX35" fmla="*/ 939521 w 4320791"/>
              <a:gd name="connsiteY35" fmla="*/ 331596 h 600246"/>
              <a:gd name="connsiteX36" fmla="*/ 964642 w 4320791"/>
              <a:gd name="connsiteY36" fmla="*/ 336620 h 600246"/>
              <a:gd name="connsiteX37" fmla="*/ 974690 w 4320791"/>
              <a:gd name="connsiteY37" fmla="*/ 356716 h 600246"/>
              <a:gd name="connsiteX38" fmla="*/ 1004835 w 4320791"/>
              <a:gd name="connsiteY38" fmla="*/ 381837 h 600246"/>
              <a:gd name="connsiteX39" fmla="*/ 1034980 w 4320791"/>
              <a:gd name="connsiteY39" fmla="*/ 406958 h 600246"/>
              <a:gd name="connsiteX40" fmla="*/ 1065125 w 4320791"/>
              <a:gd name="connsiteY40" fmla="*/ 427055 h 600246"/>
              <a:gd name="connsiteX41" fmla="*/ 1075174 w 4320791"/>
              <a:gd name="connsiteY41" fmla="*/ 437103 h 600246"/>
              <a:gd name="connsiteX42" fmla="*/ 1090246 w 4320791"/>
              <a:gd name="connsiteY42" fmla="*/ 442127 h 600246"/>
              <a:gd name="connsiteX43" fmla="*/ 1130440 w 4320791"/>
              <a:gd name="connsiteY43" fmla="*/ 462224 h 600246"/>
              <a:gd name="connsiteX44" fmla="*/ 1180681 w 4320791"/>
              <a:gd name="connsiteY44" fmla="*/ 477297 h 600246"/>
              <a:gd name="connsiteX45" fmla="*/ 1195754 w 4320791"/>
              <a:gd name="connsiteY45" fmla="*/ 487345 h 600246"/>
              <a:gd name="connsiteX46" fmla="*/ 1210827 w 4320791"/>
              <a:gd name="connsiteY46" fmla="*/ 502418 h 600246"/>
              <a:gd name="connsiteX47" fmla="*/ 1225899 w 4320791"/>
              <a:gd name="connsiteY47" fmla="*/ 507442 h 600246"/>
              <a:gd name="connsiteX48" fmla="*/ 1245996 w 4320791"/>
              <a:gd name="connsiteY48" fmla="*/ 532563 h 600246"/>
              <a:gd name="connsiteX49" fmla="*/ 1266092 w 4320791"/>
              <a:gd name="connsiteY49" fmla="*/ 537587 h 600246"/>
              <a:gd name="connsiteX50" fmla="*/ 1376624 w 4320791"/>
              <a:gd name="connsiteY50" fmla="*/ 522514 h 600246"/>
              <a:gd name="connsiteX51" fmla="*/ 1597688 w 4320791"/>
              <a:gd name="connsiteY51" fmla="*/ 537587 h 600246"/>
              <a:gd name="connsiteX52" fmla="*/ 1612761 w 4320791"/>
              <a:gd name="connsiteY52" fmla="*/ 552659 h 600246"/>
              <a:gd name="connsiteX53" fmla="*/ 1617785 w 4320791"/>
              <a:gd name="connsiteY53" fmla="*/ 567732 h 600246"/>
              <a:gd name="connsiteX54" fmla="*/ 1642906 w 4320791"/>
              <a:gd name="connsiteY54" fmla="*/ 572756 h 600246"/>
              <a:gd name="connsiteX55" fmla="*/ 1657978 w 4320791"/>
              <a:gd name="connsiteY55" fmla="*/ 582804 h 600246"/>
              <a:gd name="connsiteX56" fmla="*/ 1663002 w 4320791"/>
              <a:gd name="connsiteY56" fmla="*/ 597877 h 600246"/>
              <a:gd name="connsiteX57" fmla="*/ 1678075 w 4320791"/>
              <a:gd name="connsiteY57" fmla="*/ 592853 h 600246"/>
              <a:gd name="connsiteX58" fmla="*/ 1743389 w 4320791"/>
              <a:gd name="connsiteY58" fmla="*/ 587829 h 600246"/>
              <a:gd name="connsiteX59" fmla="*/ 1753438 w 4320791"/>
              <a:gd name="connsiteY59" fmla="*/ 562708 h 600246"/>
              <a:gd name="connsiteX60" fmla="*/ 1773534 w 4320791"/>
              <a:gd name="connsiteY60" fmla="*/ 557683 h 600246"/>
              <a:gd name="connsiteX61" fmla="*/ 1788607 w 4320791"/>
              <a:gd name="connsiteY61" fmla="*/ 552659 h 600246"/>
              <a:gd name="connsiteX62" fmla="*/ 1798655 w 4320791"/>
              <a:gd name="connsiteY62" fmla="*/ 537587 h 600246"/>
              <a:gd name="connsiteX63" fmla="*/ 1818752 w 4320791"/>
              <a:gd name="connsiteY63" fmla="*/ 512466 h 600246"/>
              <a:gd name="connsiteX64" fmla="*/ 1823776 w 4320791"/>
              <a:gd name="connsiteY64" fmla="*/ 497393 h 600246"/>
              <a:gd name="connsiteX65" fmla="*/ 1838849 w 4320791"/>
              <a:gd name="connsiteY65" fmla="*/ 492369 h 600246"/>
              <a:gd name="connsiteX66" fmla="*/ 1853921 w 4320791"/>
              <a:gd name="connsiteY66" fmla="*/ 482321 h 600246"/>
              <a:gd name="connsiteX67" fmla="*/ 1899139 w 4320791"/>
              <a:gd name="connsiteY67" fmla="*/ 467248 h 600246"/>
              <a:gd name="connsiteX68" fmla="*/ 1914211 w 4320791"/>
              <a:gd name="connsiteY68" fmla="*/ 462224 h 600246"/>
              <a:gd name="connsiteX69" fmla="*/ 1929284 w 4320791"/>
              <a:gd name="connsiteY69" fmla="*/ 472273 h 600246"/>
              <a:gd name="connsiteX70" fmla="*/ 1959429 w 4320791"/>
              <a:gd name="connsiteY70" fmla="*/ 487345 h 600246"/>
              <a:gd name="connsiteX71" fmla="*/ 1999622 w 4320791"/>
              <a:gd name="connsiteY71" fmla="*/ 467248 h 600246"/>
              <a:gd name="connsiteX72" fmla="*/ 2009671 w 4320791"/>
              <a:gd name="connsiteY72" fmla="*/ 442127 h 600246"/>
              <a:gd name="connsiteX73" fmla="*/ 2024743 w 4320791"/>
              <a:gd name="connsiteY73" fmla="*/ 411982 h 600246"/>
              <a:gd name="connsiteX74" fmla="*/ 2059912 w 4320791"/>
              <a:gd name="connsiteY74" fmla="*/ 396910 h 600246"/>
              <a:gd name="connsiteX75" fmla="*/ 2105130 w 4320791"/>
              <a:gd name="connsiteY75" fmla="*/ 411982 h 600246"/>
              <a:gd name="connsiteX76" fmla="*/ 2120202 w 4320791"/>
              <a:gd name="connsiteY76" fmla="*/ 422031 h 600246"/>
              <a:gd name="connsiteX77" fmla="*/ 2135275 w 4320791"/>
              <a:gd name="connsiteY77" fmla="*/ 427055 h 600246"/>
              <a:gd name="connsiteX78" fmla="*/ 2180492 w 4320791"/>
              <a:gd name="connsiteY78" fmla="*/ 442127 h 600246"/>
              <a:gd name="connsiteX79" fmla="*/ 2250831 w 4320791"/>
              <a:gd name="connsiteY79" fmla="*/ 432079 h 600246"/>
              <a:gd name="connsiteX80" fmla="*/ 2270928 w 4320791"/>
              <a:gd name="connsiteY80" fmla="*/ 427055 h 600246"/>
              <a:gd name="connsiteX81" fmla="*/ 2376435 w 4320791"/>
              <a:gd name="connsiteY81" fmla="*/ 417007 h 600246"/>
              <a:gd name="connsiteX82" fmla="*/ 2381460 w 4320791"/>
              <a:gd name="connsiteY82" fmla="*/ 361741 h 600246"/>
              <a:gd name="connsiteX83" fmla="*/ 2456822 w 4320791"/>
              <a:gd name="connsiteY83" fmla="*/ 351692 h 600246"/>
              <a:gd name="connsiteX84" fmla="*/ 2471895 w 4320791"/>
              <a:gd name="connsiteY84" fmla="*/ 346668 h 600246"/>
              <a:gd name="connsiteX85" fmla="*/ 2486967 w 4320791"/>
              <a:gd name="connsiteY85" fmla="*/ 336620 h 600246"/>
              <a:gd name="connsiteX86" fmla="*/ 2517112 w 4320791"/>
              <a:gd name="connsiteY86" fmla="*/ 326571 h 600246"/>
              <a:gd name="connsiteX87" fmla="*/ 2527161 w 4320791"/>
              <a:gd name="connsiteY87" fmla="*/ 316523 h 600246"/>
              <a:gd name="connsiteX88" fmla="*/ 2537209 w 4320791"/>
              <a:gd name="connsiteY88" fmla="*/ 301451 h 600246"/>
              <a:gd name="connsiteX89" fmla="*/ 2552281 w 4320791"/>
              <a:gd name="connsiteY89" fmla="*/ 296426 h 600246"/>
              <a:gd name="connsiteX90" fmla="*/ 2567354 w 4320791"/>
              <a:gd name="connsiteY90" fmla="*/ 271305 h 600246"/>
              <a:gd name="connsiteX91" fmla="*/ 2582427 w 4320791"/>
              <a:gd name="connsiteY91" fmla="*/ 266281 h 600246"/>
              <a:gd name="connsiteX92" fmla="*/ 2607547 w 4320791"/>
              <a:gd name="connsiteY92" fmla="*/ 241160 h 600246"/>
              <a:gd name="connsiteX93" fmla="*/ 2622620 w 4320791"/>
              <a:gd name="connsiteY93" fmla="*/ 231112 h 600246"/>
              <a:gd name="connsiteX94" fmla="*/ 2632668 w 4320791"/>
              <a:gd name="connsiteY94" fmla="*/ 200967 h 600246"/>
              <a:gd name="connsiteX95" fmla="*/ 2662813 w 4320791"/>
              <a:gd name="connsiteY95" fmla="*/ 185894 h 600246"/>
              <a:gd name="connsiteX96" fmla="*/ 2677886 w 4320791"/>
              <a:gd name="connsiteY96" fmla="*/ 110532 h 600246"/>
              <a:gd name="connsiteX97" fmla="*/ 2682910 w 4320791"/>
              <a:gd name="connsiteY97" fmla="*/ 95459 h 600246"/>
              <a:gd name="connsiteX98" fmla="*/ 2697983 w 4320791"/>
              <a:gd name="connsiteY98" fmla="*/ 90435 h 600246"/>
              <a:gd name="connsiteX99" fmla="*/ 2813539 w 4320791"/>
              <a:gd name="connsiteY99" fmla="*/ 100483 h 600246"/>
              <a:gd name="connsiteX100" fmla="*/ 2858756 w 4320791"/>
              <a:gd name="connsiteY100" fmla="*/ 105508 h 600246"/>
              <a:gd name="connsiteX101" fmla="*/ 2873829 w 4320791"/>
              <a:gd name="connsiteY101" fmla="*/ 115556 h 600246"/>
              <a:gd name="connsiteX102" fmla="*/ 2888901 w 4320791"/>
              <a:gd name="connsiteY102" fmla="*/ 120580 h 600246"/>
              <a:gd name="connsiteX103" fmla="*/ 2903974 w 4320791"/>
              <a:gd name="connsiteY103" fmla="*/ 130629 h 600246"/>
              <a:gd name="connsiteX104" fmla="*/ 3064747 w 4320791"/>
              <a:gd name="connsiteY104" fmla="*/ 125604 h 600246"/>
              <a:gd name="connsiteX105" fmla="*/ 3079820 w 4320791"/>
              <a:gd name="connsiteY105" fmla="*/ 110532 h 600246"/>
              <a:gd name="connsiteX106" fmla="*/ 3094892 w 4320791"/>
              <a:gd name="connsiteY106" fmla="*/ 105508 h 600246"/>
              <a:gd name="connsiteX107" fmla="*/ 3130062 w 4320791"/>
              <a:gd name="connsiteY107" fmla="*/ 90435 h 600246"/>
              <a:gd name="connsiteX108" fmla="*/ 3145134 w 4320791"/>
              <a:gd name="connsiteY108" fmla="*/ 80387 h 600246"/>
              <a:gd name="connsiteX109" fmla="*/ 3190352 w 4320791"/>
              <a:gd name="connsiteY109" fmla="*/ 70338 h 600246"/>
              <a:gd name="connsiteX110" fmla="*/ 3205424 w 4320791"/>
              <a:gd name="connsiteY110" fmla="*/ 60290 h 600246"/>
              <a:gd name="connsiteX111" fmla="*/ 3336053 w 4320791"/>
              <a:gd name="connsiteY111" fmla="*/ 50242 h 600246"/>
              <a:gd name="connsiteX112" fmla="*/ 3516923 w 4320791"/>
              <a:gd name="connsiteY112" fmla="*/ 70338 h 600246"/>
              <a:gd name="connsiteX113" fmla="*/ 3612383 w 4320791"/>
              <a:gd name="connsiteY113" fmla="*/ 60290 h 600246"/>
              <a:gd name="connsiteX114" fmla="*/ 3692769 w 4320791"/>
              <a:gd name="connsiteY114" fmla="*/ 0 h 600246"/>
              <a:gd name="connsiteX115" fmla="*/ 3888712 w 4320791"/>
              <a:gd name="connsiteY115" fmla="*/ 20097 h 600246"/>
              <a:gd name="connsiteX116" fmla="*/ 4054510 w 4320791"/>
              <a:gd name="connsiteY116" fmla="*/ 80387 h 600246"/>
              <a:gd name="connsiteX117" fmla="*/ 4195187 w 4320791"/>
              <a:gd name="connsiteY117" fmla="*/ 90435 h 600246"/>
              <a:gd name="connsiteX118" fmla="*/ 4320791 w 4320791"/>
              <a:gd name="connsiteY118" fmla="*/ 165798 h 60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320791" h="600246">
                <a:moveTo>
                  <a:pt x="0" y="195943"/>
                </a:moveTo>
                <a:lnTo>
                  <a:pt x="0" y="195943"/>
                </a:lnTo>
                <a:cubicBezTo>
                  <a:pt x="11723" y="185895"/>
                  <a:pt x="22520" y="174652"/>
                  <a:pt x="35169" y="165798"/>
                </a:cubicBezTo>
                <a:cubicBezTo>
                  <a:pt x="41347" y="161474"/>
                  <a:pt x="72455" y="156331"/>
                  <a:pt x="75363" y="155749"/>
                </a:cubicBezTo>
                <a:cubicBezTo>
                  <a:pt x="82062" y="152400"/>
                  <a:pt x="88576" y="148651"/>
                  <a:pt x="95460" y="145701"/>
                </a:cubicBezTo>
                <a:cubicBezTo>
                  <a:pt x="100328" y="143615"/>
                  <a:pt x="105795" y="143045"/>
                  <a:pt x="110532" y="140677"/>
                </a:cubicBezTo>
                <a:cubicBezTo>
                  <a:pt x="115933" y="137977"/>
                  <a:pt x="119877" y="132539"/>
                  <a:pt x="125605" y="130629"/>
                </a:cubicBezTo>
                <a:cubicBezTo>
                  <a:pt x="135269" y="127408"/>
                  <a:pt x="145867" y="128075"/>
                  <a:pt x="155750" y="125604"/>
                </a:cubicBezTo>
                <a:cubicBezTo>
                  <a:pt x="166026" y="123035"/>
                  <a:pt x="175847" y="118905"/>
                  <a:pt x="185895" y="115556"/>
                </a:cubicBezTo>
                <a:cubicBezTo>
                  <a:pt x="190919" y="117231"/>
                  <a:pt x="197889" y="116271"/>
                  <a:pt x="200967" y="120580"/>
                </a:cubicBezTo>
                <a:cubicBezTo>
                  <a:pt x="207123" y="129199"/>
                  <a:pt x="203527" y="143235"/>
                  <a:pt x="211016" y="150725"/>
                </a:cubicBezTo>
                <a:lnTo>
                  <a:pt x="221064" y="160774"/>
                </a:lnTo>
                <a:cubicBezTo>
                  <a:pt x="233689" y="198650"/>
                  <a:pt x="216660" y="151969"/>
                  <a:pt x="236136" y="190919"/>
                </a:cubicBezTo>
                <a:cubicBezTo>
                  <a:pt x="249180" y="217006"/>
                  <a:pt x="231584" y="196413"/>
                  <a:pt x="251209" y="216040"/>
                </a:cubicBezTo>
                <a:cubicBezTo>
                  <a:pt x="252884" y="222739"/>
                  <a:pt x="253513" y="229789"/>
                  <a:pt x="256233" y="236136"/>
                </a:cubicBezTo>
                <a:cubicBezTo>
                  <a:pt x="258612" y="241686"/>
                  <a:pt x="263580" y="245808"/>
                  <a:pt x="266281" y="251209"/>
                </a:cubicBezTo>
                <a:cubicBezTo>
                  <a:pt x="268649" y="255946"/>
                  <a:pt x="269220" y="261413"/>
                  <a:pt x="271306" y="266281"/>
                </a:cubicBezTo>
                <a:cubicBezTo>
                  <a:pt x="274256" y="273165"/>
                  <a:pt x="278573" y="279424"/>
                  <a:pt x="281354" y="286378"/>
                </a:cubicBezTo>
                <a:cubicBezTo>
                  <a:pt x="291684" y="312205"/>
                  <a:pt x="284456" y="312975"/>
                  <a:pt x="301451" y="326571"/>
                </a:cubicBezTo>
                <a:cubicBezTo>
                  <a:pt x="306166" y="330343"/>
                  <a:pt x="311499" y="333270"/>
                  <a:pt x="316523" y="336620"/>
                </a:cubicBezTo>
                <a:cubicBezTo>
                  <a:pt x="320475" y="348476"/>
                  <a:pt x="320101" y="354844"/>
                  <a:pt x="331596" y="361741"/>
                </a:cubicBezTo>
                <a:cubicBezTo>
                  <a:pt x="336137" y="364466"/>
                  <a:pt x="341644" y="365090"/>
                  <a:pt x="346668" y="366765"/>
                </a:cubicBezTo>
                <a:cubicBezTo>
                  <a:pt x="348343" y="371789"/>
                  <a:pt x="347383" y="378759"/>
                  <a:pt x="351692" y="381837"/>
                </a:cubicBezTo>
                <a:cubicBezTo>
                  <a:pt x="366415" y="392353"/>
                  <a:pt x="395517" y="392794"/>
                  <a:pt x="411983" y="396910"/>
                </a:cubicBezTo>
                <a:cubicBezTo>
                  <a:pt x="422259" y="399479"/>
                  <a:pt x="432080" y="403609"/>
                  <a:pt x="442128" y="406958"/>
                </a:cubicBezTo>
                <a:cubicBezTo>
                  <a:pt x="488061" y="383991"/>
                  <a:pt x="436386" y="403130"/>
                  <a:pt x="482321" y="406958"/>
                </a:cubicBezTo>
                <a:cubicBezTo>
                  <a:pt x="499962" y="408428"/>
                  <a:pt x="524453" y="401449"/>
                  <a:pt x="542611" y="396910"/>
                </a:cubicBezTo>
                <a:cubicBezTo>
                  <a:pt x="547635" y="393561"/>
                  <a:pt x="551657" y="387239"/>
                  <a:pt x="557684" y="386862"/>
                </a:cubicBezTo>
                <a:cubicBezTo>
                  <a:pt x="587239" y="385015"/>
                  <a:pt x="622880" y="391866"/>
                  <a:pt x="653143" y="396910"/>
                </a:cubicBezTo>
                <a:cubicBezTo>
                  <a:pt x="663209" y="403620"/>
                  <a:pt x="674653" y="413689"/>
                  <a:pt x="688312" y="411982"/>
                </a:cubicBezTo>
                <a:cubicBezTo>
                  <a:pt x="695744" y="411053"/>
                  <a:pt x="701525" y="404884"/>
                  <a:pt x="708409" y="401934"/>
                </a:cubicBezTo>
                <a:cubicBezTo>
                  <a:pt x="713277" y="399848"/>
                  <a:pt x="718457" y="398585"/>
                  <a:pt x="723481" y="396910"/>
                </a:cubicBezTo>
                <a:cubicBezTo>
                  <a:pt x="755805" y="364586"/>
                  <a:pt x="736921" y="373736"/>
                  <a:pt x="778747" y="366765"/>
                </a:cubicBezTo>
                <a:cubicBezTo>
                  <a:pt x="811665" y="333847"/>
                  <a:pt x="774374" y="366671"/>
                  <a:pt x="879231" y="351692"/>
                </a:cubicBezTo>
                <a:cubicBezTo>
                  <a:pt x="885208" y="350838"/>
                  <a:pt x="888753" y="344022"/>
                  <a:pt x="894303" y="341644"/>
                </a:cubicBezTo>
                <a:cubicBezTo>
                  <a:pt x="900511" y="338983"/>
                  <a:pt x="935051" y="332490"/>
                  <a:pt x="939521" y="331596"/>
                </a:cubicBezTo>
                <a:cubicBezTo>
                  <a:pt x="947895" y="333271"/>
                  <a:pt x="957693" y="331657"/>
                  <a:pt x="964642" y="336620"/>
                </a:cubicBezTo>
                <a:cubicBezTo>
                  <a:pt x="970736" y="340973"/>
                  <a:pt x="970337" y="350622"/>
                  <a:pt x="974690" y="356716"/>
                </a:cubicBezTo>
                <a:cubicBezTo>
                  <a:pt x="987642" y="374849"/>
                  <a:pt x="989281" y="368875"/>
                  <a:pt x="1004835" y="381837"/>
                </a:cubicBezTo>
                <a:cubicBezTo>
                  <a:pt x="1043519" y="414074"/>
                  <a:pt x="997560" y="382011"/>
                  <a:pt x="1034980" y="406958"/>
                </a:cubicBezTo>
                <a:cubicBezTo>
                  <a:pt x="1044377" y="435145"/>
                  <a:pt x="1032117" y="412909"/>
                  <a:pt x="1065125" y="427055"/>
                </a:cubicBezTo>
                <a:cubicBezTo>
                  <a:pt x="1069479" y="428921"/>
                  <a:pt x="1071112" y="434666"/>
                  <a:pt x="1075174" y="437103"/>
                </a:cubicBezTo>
                <a:cubicBezTo>
                  <a:pt x="1079715" y="439828"/>
                  <a:pt x="1085222" y="440452"/>
                  <a:pt x="1090246" y="442127"/>
                </a:cubicBezTo>
                <a:cubicBezTo>
                  <a:pt x="1107315" y="459196"/>
                  <a:pt x="1096850" y="451727"/>
                  <a:pt x="1130440" y="462224"/>
                </a:cubicBezTo>
                <a:cubicBezTo>
                  <a:pt x="1147129" y="467439"/>
                  <a:pt x="1180681" y="477297"/>
                  <a:pt x="1180681" y="477297"/>
                </a:cubicBezTo>
                <a:cubicBezTo>
                  <a:pt x="1185705" y="480646"/>
                  <a:pt x="1191115" y="483479"/>
                  <a:pt x="1195754" y="487345"/>
                </a:cubicBezTo>
                <a:cubicBezTo>
                  <a:pt x="1201213" y="491894"/>
                  <a:pt x="1204915" y="498477"/>
                  <a:pt x="1210827" y="502418"/>
                </a:cubicBezTo>
                <a:cubicBezTo>
                  <a:pt x="1215233" y="505356"/>
                  <a:pt x="1220875" y="505767"/>
                  <a:pt x="1225899" y="507442"/>
                </a:cubicBezTo>
                <a:cubicBezTo>
                  <a:pt x="1229449" y="512768"/>
                  <a:pt x="1238837" y="528983"/>
                  <a:pt x="1245996" y="532563"/>
                </a:cubicBezTo>
                <a:cubicBezTo>
                  <a:pt x="1252172" y="535651"/>
                  <a:pt x="1259393" y="535912"/>
                  <a:pt x="1266092" y="537587"/>
                </a:cubicBezTo>
                <a:cubicBezTo>
                  <a:pt x="1302936" y="532563"/>
                  <a:pt x="1339557" y="519548"/>
                  <a:pt x="1376624" y="522514"/>
                </a:cubicBezTo>
                <a:cubicBezTo>
                  <a:pt x="1533991" y="535104"/>
                  <a:pt x="1460285" y="530355"/>
                  <a:pt x="1597688" y="537587"/>
                </a:cubicBezTo>
                <a:cubicBezTo>
                  <a:pt x="1602712" y="542611"/>
                  <a:pt x="1608820" y="546747"/>
                  <a:pt x="1612761" y="552659"/>
                </a:cubicBezTo>
                <a:cubicBezTo>
                  <a:pt x="1615699" y="557066"/>
                  <a:pt x="1613378" y="564794"/>
                  <a:pt x="1617785" y="567732"/>
                </a:cubicBezTo>
                <a:cubicBezTo>
                  <a:pt x="1624890" y="572469"/>
                  <a:pt x="1634532" y="571081"/>
                  <a:pt x="1642906" y="572756"/>
                </a:cubicBezTo>
                <a:cubicBezTo>
                  <a:pt x="1647930" y="576105"/>
                  <a:pt x="1654206" y="578089"/>
                  <a:pt x="1657978" y="582804"/>
                </a:cubicBezTo>
                <a:cubicBezTo>
                  <a:pt x="1661286" y="586940"/>
                  <a:pt x="1658265" y="595508"/>
                  <a:pt x="1663002" y="597877"/>
                </a:cubicBezTo>
                <a:cubicBezTo>
                  <a:pt x="1667739" y="600246"/>
                  <a:pt x="1672820" y="593510"/>
                  <a:pt x="1678075" y="592853"/>
                </a:cubicBezTo>
                <a:cubicBezTo>
                  <a:pt x="1699742" y="590145"/>
                  <a:pt x="1721618" y="589504"/>
                  <a:pt x="1743389" y="587829"/>
                </a:cubicBezTo>
                <a:cubicBezTo>
                  <a:pt x="1746739" y="579455"/>
                  <a:pt x="1747061" y="569085"/>
                  <a:pt x="1753438" y="562708"/>
                </a:cubicBezTo>
                <a:cubicBezTo>
                  <a:pt x="1758320" y="557825"/>
                  <a:pt x="1766895" y="559580"/>
                  <a:pt x="1773534" y="557683"/>
                </a:cubicBezTo>
                <a:cubicBezTo>
                  <a:pt x="1778626" y="556228"/>
                  <a:pt x="1783583" y="554334"/>
                  <a:pt x="1788607" y="552659"/>
                </a:cubicBezTo>
                <a:cubicBezTo>
                  <a:pt x="1791956" y="547635"/>
                  <a:pt x="1794883" y="542302"/>
                  <a:pt x="1798655" y="537587"/>
                </a:cubicBezTo>
                <a:cubicBezTo>
                  <a:pt x="1827299" y="501781"/>
                  <a:pt x="1787813" y="558869"/>
                  <a:pt x="1818752" y="512466"/>
                </a:cubicBezTo>
                <a:cubicBezTo>
                  <a:pt x="1820427" y="507442"/>
                  <a:pt x="1820031" y="501138"/>
                  <a:pt x="1823776" y="497393"/>
                </a:cubicBezTo>
                <a:cubicBezTo>
                  <a:pt x="1827521" y="493648"/>
                  <a:pt x="1834112" y="494737"/>
                  <a:pt x="1838849" y="492369"/>
                </a:cubicBezTo>
                <a:cubicBezTo>
                  <a:pt x="1844250" y="489669"/>
                  <a:pt x="1848347" y="484643"/>
                  <a:pt x="1853921" y="482321"/>
                </a:cubicBezTo>
                <a:cubicBezTo>
                  <a:pt x="1868587" y="476210"/>
                  <a:pt x="1884066" y="472272"/>
                  <a:pt x="1899139" y="467248"/>
                </a:cubicBezTo>
                <a:lnTo>
                  <a:pt x="1914211" y="462224"/>
                </a:lnTo>
                <a:cubicBezTo>
                  <a:pt x="1919235" y="465574"/>
                  <a:pt x="1923883" y="469572"/>
                  <a:pt x="1929284" y="472273"/>
                </a:cubicBezTo>
                <a:cubicBezTo>
                  <a:pt x="1970895" y="493079"/>
                  <a:pt x="1916221" y="458542"/>
                  <a:pt x="1959429" y="487345"/>
                </a:cubicBezTo>
                <a:cubicBezTo>
                  <a:pt x="1972827" y="480646"/>
                  <a:pt x="1994059" y="481156"/>
                  <a:pt x="1999622" y="467248"/>
                </a:cubicBezTo>
                <a:cubicBezTo>
                  <a:pt x="2002972" y="458874"/>
                  <a:pt x="2006504" y="450572"/>
                  <a:pt x="2009671" y="442127"/>
                </a:cubicBezTo>
                <a:cubicBezTo>
                  <a:pt x="2013724" y="431321"/>
                  <a:pt x="2015043" y="420066"/>
                  <a:pt x="2024743" y="411982"/>
                </a:cubicBezTo>
                <a:cubicBezTo>
                  <a:pt x="2033020" y="405085"/>
                  <a:pt x="2049442" y="400400"/>
                  <a:pt x="2059912" y="396910"/>
                </a:cubicBezTo>
                <a:cubicBezTo>
                  <a:pt x="2127529" y="430717"/>
                  <a:pt x="2027193" y="382754"/>
                  <a:pt x="2105130" y="411982"/>
                </a:cubicBezTo>
                <a:cubicBezTo>
                  <a:pt x="2110784" y="414102"/>
                  <a:pt x="2114801" y="419331"/>
                  <a:pt x="2120202" y="422031"/>
                </a:cubicBezTo>
                <a:cubicBezTo>
                  <a:pt x="2124939" y="424400"/>
                  <a:pt x="2130407" y="424969"/>
                  <a:pt x="2135275" y="427055"/>
                </a:cubicBezTo>
                <a:cubicBezTo>
                  <a:pt x="2171678" y="442655"/>
                  <a:pt x="2138145" y="433658"/>
                  <a:pt x="2180492" y="442127"/>
                </a:cubicBezTo>
                <a:cubicBezTo>
                  <a:pt x="2203938" y="438778"/>
                  <a:pt x="2227469" y="435973"/>
                  <a:pt x="2250831" y="432079"/>
                </a:cubicBezTo>
                <a:cubicBezTo>
                  <a:pt x="2257642" y="430944"/>
                  <a:pt x="2264072" y="427878"/>
                  <a:pt x="2270928" y="427055"/>
                </a:cubicBezTo>
                <a:cubicBezTo>
                  <a:pt x="2306004" y="422846"/>
                  <a:pt x="2341266" y="420356"/>
                  <a:pt x="2376435" y="417007"/>
                </a:cubicBezTo>
                <a:cubicBezTo>
                  <a:pt x="2378110" y="398585"/>
                  <a:pt x="2367103" y="373406"/>
                  <a:pt x="2381460" y="361741"/>
                </a:cubicBezTo>
                <a:cubicBezTo>
                  <a:pt x="2401129" y="345760"/>
                  <a:pt x="2431824" y="355858"/>
                  <a:pt x="2456822" y="351692"/>
                </a:cubicBezTo>
                <a:cubicBezTo>
                  <a:pt x="2462046" y="350821"/>
                  <a:pt x="2466871" y="348343"/>
                  <a:pt x="2471895" y="346668"/>
                </a:cubicBezTo>
                <a:cubicBezTo>
                  <a:pt x="2476919" y="343319"/>
                  <a:pt x="2481449" y="339072"/>
                  <a:pt x="2486967" y="336620"/>
                </a:cubicBezTo>
                <a:cubicBezTo>
                  <a:pt x="2496646" y="332318"/>
                  <a:pt x="2517112" y="326571"/>
                  <a:pt x="2517112" y="326571"/>
                </a:cubicBezTo>
                <a:cubicBezTo>
                  <a:pt x="2520462" y="323222"/>
                  <a:pt x="2524202" y="320222"/>
                  <a:pt x="2527161" y="316523"/>
                </a:cubicBezTo>
                <a:cubicBezTo>
                  <a:pt x="2530933" y="311808"/>
                  <a:pt x="2532494" y="305223"/>
                  <a:pt x="2537209" y="301451"/>
                </a:cubicBezTo>
                <a:cubicBezTo>
                  <a:pt x="2541344" y="298143"/>
                  <a:pt x="2547257" y="298101"/>
                  <a:pt x="2552281" y="296426"/>
                </a:cubicBezTo>
                <a:cubicBezTo>
                  <a:pt x="2556233" y="284572"/>
                  <a:pt x="2555861" y="278201"/>
                  <a:pt x="2567354" y="271305"/>
                </a:cubicBezTo>
                <a:cubicBezTo>
                  <a:pt x="2571895" y="268580"/>
                  <a:pt x="2577403" y="267956"/>
                  <a:pt x="2582427" y="266281"/>
                </a:cubicBezTo>
                <a:cubicBezTo>
                  <a:pt x="2622622" y="239484"/>
                  <a:pt x="2574050" y="274657"/>
                  <a:pt x="2607547" y="241160"/>
                </a:cubicBezTo>
                <a:cubicBezTo>
                  <a:pt x="2611817" y="236890"/>
                  <a:pt x="2617596" y="234461"/>
                  <a:pt x="2622620" y="231112"/>
                </a:cubicBezTo>
                <a:cubicBezTo>
                  <a:pt x="2625969" y="221064"/>
                  <a:pt x="2627054" y="209949"/>
                  <a:pt x="2632668" y="200967"/>
                </a:cubicBezTo>
                <a:cubicBezTo>
                  <a:pt x="2637793" y="192767"/>
                  <a:pt x="2654602" y="188631"/>
                  <a:pt x="2662813" y="185894"/>
                </a:cubicBezTo>
                <a:cubicBezTo>
                  <a:pt x="2667837" y="160773"/>
                  <a:pt x="2669785" y="134836"/>
                  <a:pt x="2677886" y="110532"/>
                </a:cubicBezTo>
                <a:cubicBezTo>
                  <a:pt x="2679561" y="105508"/>
                  <a:pt x="2679165" y="99204"/>
                  <a:pt x="2682910" y="95459"/>
                </a:cubicBezTo>
                <a:cubicBezTo>
                  <a:pt x="2686655" y="91714"/>
                  <a:pt x="2692959" y="92110"/>
                  <a:pt x="2697983" y="90435"/>
                </a:cubicBezTo>
                <a:lnTo>
                  <a:pt x="2813539" y="100483"/>
                </a:lnTo>
                <a:cubicBezTo>
                  <a:pt x="2828638" y="101899"/>
                  <a:pt x="2844044" y="101830"/>
                  <a:pt x="2858756" y="105508"/>
                </a:cubicBezTo>
                <a:cubicBezTo>
                  <a:pt x="2864614" y="106973"/>
                  <a:pt x="2868428" y="112856"/>
                  <a:pt x="2873829" y="115556"/>
                </a:cubicBezTo>
                <a:cubicBezTo>
                  <a:pt x="2878566" y="117924"/>
                  <a:pt x="2883877" y="118905"/>
                  <a:pt x="2888901" y="120580"/>
                </a:cubicBezTo>
                <a:cubicBezTo>
                  <a:pt x="2893925" y="123930"/>
                  <a:pt x="2897991" y="129813"/>
                  <a:pt x="2903974" y="130629"/>
                </a:cubicBezTo>
                <a:cubicBezTo>
                  <a:pt x="2987541" y="142025"/>
                  <a:pt x="2991368" y="136894"/>
                  <a:pt x="3064747" y="125604"/>
                </a:cubicBezTo>
                <a:cubicBezTo>
                  <a:pt x="3069771" y="120580"/>
                  <a:pt x="3073908" y="114473"/>
                  <a:pt x="3079820" y="110532"/>
                </a:cubicBezTo>
                <a:cubicBezTo>
                  <a:pt x="3084226" y="107595"/>
                  <a:pt x="3090024" y="107594"/>
                  <a:pt x="3094892" y="105508"/>
                </a:cubicBezTo>
                <a:cubicBezTo>
                  <a:pt x="3138346" y="86884"/>
                  <a:pt x="3094717" y="102216"/>
                  <a:pt x="3130062" y="90435"/>
                </a:cubicBezTo>
                <a:cubicBezTo>
                  <a:pt x="3135086" y="87086"/>
                  <a:pt x="3139584" y="82765"/>
                  <a:pt x="3145134" y="80387"/>
                </a:cubicBezTo>
                <a:cubicBezTo>
                  <a:pt x="3151338" y="77728"/>
                  <a:pt x="3185887" y="71231"/>
                  <a:pt x="3190352" y="70338"/>
                </a:cubicBezTo>
                <a:lnTo>
                  <a:pt x="3205424" y="60290"/>
                </a:lnTo>
                <a:lnTo>
                  <a:pt x="3336053" y="50242"/>
                </a:lnTo>
                <a:lnTo>
                  <a:pt x="3516923" y="70338"/>
                </a:lnTo>
                <a:lnTo>
                  <a:pt x="3612383" y="60290"/>
                </a:lnTo>
                <a:lnTo>
                  <a:pt x="3692769" y="0"/>
                </a:lnTo>
                <a:lnTo>
                  <a:pt x="3888712" y="20097"/>
                </a:lnTo>
                <a:lnTo>
                  <a:pt x="4054510" y="80387"/>
                </a:lnTo>
                <a:lnTo>
                  <a:pt x="4195187" y="90435"/>
                </a:lnTo>
                <a:lnTo>
                  <a:pt x="4320791" y="165798"/>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16111" y="2026310"/>
            <a:ext cx="510507" cy="1532382"/>
          </a:xfrm>
          <a:custGeom>
            <a:avLst/>
            <a:gdLst>
              <a:gd name="connsiteX0" fmla="*/ 93540 w 510507"/>
              <a:gd name="connsiteY0" fmla="*/ 0 h 1532382"/>
              <a:gd name="connsiteX1" fmla="*/ 93540 w 510507"/>
              <a:gd name="connsiteY1" fmla="*/ 0 h 1532382"/>
              <a:gd name="connsiteX2" fmla="*/ 78910 w 510507"/>
              <a:gd name="connsiteY2" fmla="*/ 226772 h 1532382"/>
              <a:gd name="connsiteX3" fmla="*/ 71595 w 510507"/>
              <a:gd name="connsiteY3" fmla="*/ 248717 h 1532382"/>
              <a:gd name="connsiteX4" fmla="*/ 56964 w 510507"/>
              <a:gd name="connsiteY4" fmla="*/ 270663 h 1532382"/>
              <a:gd name="connsiteX5" fmla="*/ 49649 w 510507"/>
              <a:gd name="connsiteY5" fmla="*/ 292608 h 1532382"/>
              <a:gd name="connsiteX6" fmla="*/ 35019 w 510507"/>
              <a:gd name="connsiteY6" fmla="*/ 314554 h 1532382"/>
              <a:gd name="connsiteX7" fmla="*/ 27703 w 510507"/>
              <a:gd name="connsiteY7" fmla="*/ 343815 h 1532382"/>
              <a:gd name="connsiteX8" fmla="*/ 20388 w 510507"/>
              <a:gd name="connsiteY8" fmla="*/ 365760 h 1532382"/>
              <a:gd name="connsiteX9" fmla="*/ 27703 w 510507"/>
              <a:gd name="connsiteY9" fmla="*/ 555956 h 1532382"/>
              <a:gd name="connsiteX10" fmla="*/ 42334 w 510507"/>
              <a:gd name="connsiteY10" fmla="*/ 651053 h 1532382"/>
              <a:gd name="connsiteX11" fmla="*/ 71595 w 510507"/>
              <a:gd name="connsiteY11" fmla="*/ 811988 h 1532382"/>
              <a:gd name="connsiteX12" fmla="*/ 86225 w 510507"/>
              <a:gd name="connsiteY12" fmla="*/ 833933 h 1532382"/>
              <a:gd name="connsiteX13" fmla="*/ 93540 w 510507"/>
              <a:gd name="connsiteY13" fmla="*/ 855879 h 1532382"/>
              <a:gd name="connsiteX14" fmla="*/ 108171 w 510507"/>
              <a:gd name="connsiteY14" fmla="*/ 870509 h 1532382"/>
              <a:gd name="connsiteX15" fmla="*/ 115486 w 510507"/>
              <a:gd name="connsiteY15" fmla="*/ 892455 h 1532382"/>
              <a:gd name="connsiteX16" fmla="*/ 159377 w 510507"/>
              <a:gd name="connsiteY16" fmla="*/ 907085 h 1532382"/>
              <a:gd name="connsiteX17" fmla="*/ 188638 w 510507"/>
              <a:gd name="connsiteY17" fmla="*/ 943661 h 1532382"/>
              <a:gd name="connsiteX18" fmla="*/ 203268 w 510507"/>
              <a:gd name="connsiteY18" fmla="*/ 1185063 h 1532382"/>
              <a:gd name="connsiteX19" fmla="*/ 210583 w 510507"/>
              <a:gd name="connsiteY19" fmla="*/ 1221639 h 1532382"/>
              <a:gd name="connsiteX20" fmla="*/ 225214 w 510507"/>
              <a:gd name="connsiteY20" fmla="*/ 1250900 h 1532382"/>
              <a:gd name="connsiteX21" fmla="*/ 247159 w 510507"/>
              <a:gd name="connsiteY21" fmla="*/ 1287476 h 1532382"/>
              <a:gd name="connsiteX22" fmla="*/ 254475 w 510507"/>
              <a:gd name="connsiteY22" fmla="*/ 1309421 h 1532382"/>
              <a:gd name="connsiteX23" fmla="*/ 276420 w 510507"/>
              <a:gd name="connsiteY23" fmla="*/ 1316736 h 1532382"/>
              <a:gd name="connsiteX24" fmla="*/ 283735 w 510507"/>
              <a:gd name="connsiteY24" fmla="*/ 1345997 h 1532382"/>
              <a:gd name="connsiteX25" fmla="*/ 320311 w 510507"/>
              <a:gd name="connsiteY25" fmla="*/ 1382573 h 1532382"/>
              <a:gd name="connsiteX26" fmla="*/ 327627 w 510507"/>
              <a:gd name="connsiteY26" fmla="*/ 1404519 h 1532382"/>
              <a:gd name="connsiteX27" fmla="*/ 342257 w 510507"/>
              <a:gd name="connsiteY27" fmla="*/ 1426464 h 1532382"/>
              <a:gd name="connsiteX28" fmla="*/ 349572 w 510507"/>
              <a:gd name="connsiteY28" fmla="*/ 1455725 h 1532382"/>
              <a:gd name="connsiteX29" fmla="*/ 393463 w 510507"/>
              <a:gd name="connsiteY29" fmla="*/ 1499616 h 1532382"/>
              <a:gd name="connsiteX30" fmla="*/ 430039 w 510507"/>
              <a:gd name="connsiteY30" fmla="*/ 1506932 h 1532382"/>
              <a:gd name="connsiteX31" fmla="*/ 510507 w 510507"/>
              <a:gd name="connsiteY31" fmla="*/ 1521562 h 153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0507" h="1532382">
                <a:moveTo>
                  <a:pt x="93540" y="0"/>
                </a:moveTo>
                <a:lnTo>
                  <a:pt x="93540" y="0"/>
                </a:lnTo>
                <a:cubicBezTo>
                  <a:pt x="88663" y="75591"/>
                  <a:pt x="85568" y="151317"/>
                  <a:pt x="78910" y="226772"/>
                </a:cubicBezTo>
                <a:cubicBezTo>
                  <a:pt x="78232" y="234453"/>
                  <a:pt x="75043" y="241820"/>
                  <a:pt x="71595" y="248717"/>
                </a:cubicBezTo>
                <a:cubicBezTo>
                  <a:pt x="67663" y="256581"/>
                  <a:pt x="61841" y="263348"/>
                  <a:pt x="56964" y="270663"/>
                </a:cubicBezTo>
                <a:cubicBezTo>
                  <a:pt x="54526" y="277978"/>
                  <a:pt x="53097" y="285711"/>
                  <a:pt x="49649" y="292608"/>
                </a:cubicBezTo>
                <a:cubicBezTo>
                  <a:pt x="45717" y="300472"/>
                  <a:pt x="38482" y="306473"/>
                  <a:pt x="35019" y="314554"/>
                </a:cubicBezTo>
                <a:cubicBezTo>
                  <a:pt x="31059" y="323795"/>
                  <a:pt x="30465" y="334148"/>
                  <a:pt x="27703" y="343815"/>
                </a:cubicBezTo>
                <a:cubicBezTo>
                  <a:pt x="25585" y="351229"/>
                  <a:pt x="22826" y="358445"/>
                  <a:pt x="20388" y="365760"/>
                </a:cubicBezTo>
                <a:cubicBezTo>
                  <a:pt x="22826" y="429159"/>
                  <a:pt x="22837" y="492697"/>
                  <a:pt x="27703" y="555956"/>
                </a:cubicBezTo>
                <a:cubicBezTo>
                  <a:pt x="30163" y="587934"/>
                  <a:pt x="39515" y="619105"/>
                  <a:pt x="42334" y="651053"/>
                </a:cubicBezTo>
                <a:cubicBezTo>
                  <a:pt x="56767" y="814625"/>
                  <a:pt x="0" y="788121"/>
                  <a:pt x="71595" y="811988"/>
                </a:cubicBezTo>
                <a:cubicBezTo>
                  <a:pt x="76472" y="819303"/>
                  <a:pt x="82293" y="826070"/>
                  <a:pt x="86225" y="833933"/>
                </a:cubicBezTo>
                <a:cubicBezTo>
                  <a:pt x="89673" y="840830"/>
                  <a:pt x="89573" y="849267"/>
                  <a:pt x="93540" y="855879"/>
                </a:cubicBezTo>
                <a:cubicBezTo>
                  <a:pt x="97088" y="861793"/>
                  <a:pt x="103294" y="865632"/>
                  <a:pt x="108171" y="870509"/>
                </a:cubicBezTo>
                <a:cubicBezTo>
                  <a:pt x="110609" y="877824"/>
                  <a:pt x="109211" y="887973"/>
                  <a:pt x="115486" y="892455"/>
                </a:cubicBezTo>
                <a:cubicBezTo>
                  <a:pt x="128035" y="901419"/>
                  <a:pt x="159377" y="907085"/>
                  <a:pt x="159377" y="907085"/>
                </a:cubicBezTo>
                <a:cubicBezTo>
                  <a:pt x="178597" y="919899"/>
                  <a:pt x="186560" y="918720"/>
                  <a:pt x="188638" y="943661"/>
                </a:cubicBezTo>
                <a:cubicBezTo>
                  <a:pt x="195333" y="1023998"/>
                  <a:pt x="196924" y="1104698"/>
                  <a:pt x="203268" y="1185063"/>
                </a:cubicBezTo>
                <a:cubicBezTo>
                  <a:pt x="204247" y="1197458"/>
                  <a:pt x="206651" y="1209844"/>
                  <a:pt x="210583" y="1221639"/>
                </a:cubicBezTo>
                <a:cubicBezTo>
                  <a:pt x="214032" y="1231984"/>
                  <a:pt x="220918" y="1240877"/>
                  <a:pt x="225214" y="1250900"/>
                </a:cubicBezTo>
                <a:cubicBezTo>
                  <a:pt x="239459" y="1284137"/>
                  <a:pt x="222829" y="1263145"/>
                  <a:pt x="247159" y="1287476"/>
                </a:cubicBezTo>
                <a:cubicBezTo>
                  <a:pt x="249598" y="1294791"/>
                  <a:pt x="249023" y="1303969"/>
                  <a:pt x="254475" y="1309421"/>
                </a:cubicBezTo>
                <a:cubicBezTo>
                  <a:pt x="259927" y="1314873"/>
                  <a:pt x="271603" y="1310715"/>
                  <a:pt x="276420" y="1316736"/>
                </a:cubicBezTo>
                <a:cubicBezTo>
                  <a:pt x="282700" y="1324587"/>
                  <a:pt x="278158" y="1337632"/>
                  <a:pt x="283735" y="1345997"/>
                </a:cubicBezTo>
                <a:cubicBezTo>
                  <a:pt x="293299" y="1360343"/>
                  <a:pt x="320311" y="1382573"/>
                  <a:pt x="320311" y="1382573"/>
                </a:cubicBezTo>
                <a:cubicBezTo>
                  <a:pt x="322750" y="1389888"/>
                  <a:pt x="324178" y="1397622"/>
                  <a:pt x="327627" y="1404519"/>
                </a:cubicBezTo>
                <a:cubicBezTo>
                  <a:pt x="331559" y="1412382"/>
                  <a:pt x="338794" y="1418383"/>
                  <a:pt x="342257" y="1426464"/>
                </a:cubicBezTo>
                <a:cubicBezTo>
                  <a:pt x="346217" y="1435705"/>
                  <a:pt x="345612" y="1446484"/>
                  <a:pt x="349572" y="1455725"/>
                </a:cubicBezTo>
                <a:cubicBezTo>
                  <a:pt x="357293" y="1473741"/>
                  <a:pt x="376129" y="1491912"/>
                  <a:pt x="393463" y="1499616"/>
                </a:cubicBezTo>
                <a:cubicBezTo>
                  <a:pt x="404825" y="1504666"/>
                  <a:pt x="417847" y="1504493"/>
                  <a:pt x="430039" y="1506932"/>
                </a:cubicBezTo>
                <a:cubicBezTo>
                  <a:pt x="468216" y="1532382"/>
                  <a:pt x="443193" y="1521562"/>
                  <a:pt x="510507" y="1521562"/>
                </a:cubicBez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1596319" y="351130"/>
            <a:ext cx="980039" cy="416966"/>
          </a:xfrm>
          <a:custGeom>
            <a:avLst/>
            <a:gdLst>
              <a:gd name="connsiteX0" fmla="*/ 13025 w 980039"/>
              <a:gd name="connsiteY0" fmla="*/ 0 h 416966"/>
              <a:gd name="connsiteX1" fmla="*/ 13025 w 980039"/>
              <a:gd name="connsiteY1" fmla="*/ 0 h 416966"/>
              <a:gd name="connsiteX2" fmla="*/ 20340 w 980039"/>
              <a:gd name="connsiteY2" fmla="*/ 146304 h 416966"/>
              <a:gd name="connsiteX3" fmla="*/ 27655 w 980039"/>
              <a:gd name="connsiteY3" fmla="*/ 168249 h 416966"/>
              <a:gd name="connsiteX4" fmla="*/ 86177 w 980039"/>
              <a:gd name="connsiteY4" fmla="*/ 197510 h 416966"/>
              <a:gd name="connsiteX5" fmla="*/ 115438 w 980039"/>
              <a:gd name="connsiteY5" fmla="*/ 212140 h 416966"/>
              <a:gd name="connsiteX6" fmla="*/ 137383 w 980039"/>
              <a:gd name="connsiteY6" fmla="*/ 219456 h 416966"/>
              <a:gd name="connsiteX7" fmla="*/ 188590 w 980039"/>
              <a:gd name="connsiteY7" fmla="*/ 234086 h 416966"/>
              <a:gd name="connsiteX8" fmla="*/ 254427 w 980039"/>
              <a:gd name="connsiteY8" fmla="*/ 241401 h 416966"/>
              <a:gd name="connsiteX9" fmla="*/ 320263 w 980039"/>
              <a:gd name="connsiteY9" fmla="*/ 263347 h 416966"/>
              <a:gd name="connsiteX10" fmla="*/ 342209 w 980039"/>
              <a:gd name="connsiteY10" fmla="*/ 277977 h 416966"/>
              <a:gd name="connsiteX11" fmla="*/ 459252 w 980039"/>
              <a:gd name="connsiteY11" fmla="*/ 270662 h 416966"/>
              <a:gd name="connsiteX12" fmla="*/ 481198 w 980039"/>
              <a:gd name="connsiteY12" fmla="*/ 263347 h 416966"/>
              <a:gd name="connsiteX13" fmla="*/ 568980 w 980039"/>
              <a:gd name="connsiteY13" fmla="*/ 277977 h 416966"/>
              <a:gd name="connsiteX14" fmla="*/ 620187 w 980039"/>
              <a:gd name="connsiteY14" fmla="*/ 285292 h 416966"/>
              <a:gd name="connsiteX15" fmla="*/ 642132 w 980039"/>
              <a:gd name="connsiteY15" fmla="*/ 299923 h 416966"/>
              <a:gd name="connsiteX16" fmla="*/ 759175 w 980039"/>
              <a:gd name="connsiteY16" fmla="*/ 329184 h 416966"/>
              <a:gd name="connsiteX17" fmla="*/ 781121 w 980039"/>
              <a:gd name="connsiteY17" fmla="*/ 336499 h 416966"/>
              <a:gd name="connsiteX18" fmla="*/ 803067 w 980039"/>
              <a:gd name="connsiteY18" fmla="*/ 351129 h 416966"/>
              <a:gd name="connsiteX19" fmla="*/ 861588 w 980039"/>
              <a:gd name="connsiteY19" fmla="*/ 358444 h 416966"/>
              <a:gd name="connsiteX20" fmla="*/ 920110 w 980039"/>
              <a:gd name="connsiteY20" fmla="*/ 380390 h 416966"/>
              <a:gd name="connsiteX21" fmla="*/ 942055 w 980039"/>
              <a:gd name="connsiteY21" fmla="*/ 395020 h 416966"/>
              <a:gd name="connsiteX22" fmla="*/ 978631 w 980039"/>
              <a:gd name="connsiteY22" fmla="*/ 416966 h 4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0039" h="416966">
                <a:moveTo>
                  <a:pt x="13025" y="0"/>
                </a:moveTo>
                <a:lnTo>
                  <a:pt x="13025" y="0"/>
                </a:lnTo>
                <a:cubicBezTo>
                  <a:pt x="4127" y="88986"/>
                  <a:pt x="0" y="58163"/>
                  <a:pt x="20340" y="146304"/>
                </a:cubicBezTo>
                <a:cubicBezTo>
                  <a:pt x="22074" y="153817"/>
                  <a:pt x="23688" y="161637"/>
                  <a:pt x="27655" y="168249"/>
                </a:cubicBezTo>
                <a:cubicBezTo>
                  <a:pt x="41822" y="191859"/>
                  <a:pt x="61164" y="185004"/>
                  <a:pt x="86177" y="197510"/>
                </a:cubicBezTo>
                <a:cubicBezTo>
                  <a:pt x="95931" y="202387"/>
                  <a:pt x="105415" y="207844"/>
                  <a:pt x="115438" y="212140"/>
                </a:cubicBezTo>
                <a:cubicBezTo>
                  <a:pt x="122525" y="215177"/>
                  <a:pt x="129997" y="217240"/>
                  <a:pt x="137383" y="219456"/>
                </a:cubicBezTo>
                <a:cubicBezTo>
                  <a:pt x="154386" y="224557"/>
                  <a:pt x="171142" y="230815"/>
                  <a:pt x="188590" y="234086"/>
                </a:cubicBezTo>
                <a:cubicBezTo>
                  <a:pt x="210293" y="238155"/>
                  <a:pt x="232481" y="238963"/>
                  <a:pt x="254427" y="241401"/>
                </a:cubicBezTo>
                <a:cubicBezTo>
                  <a:pt x="286459" y="273435"/>
                  <a:pt x="249203" y="242030"/>
                  <a:pt x="320263" y="263347"/>
                </a:cubicBezTo>
                <a:cubicBezTo>
                  <a:pt x="328684" y="265873"/>
                  <a:pt x="334894" y="273100"/>
                  <a:pt x="342209" y="277977"/>
                </a:cubicBezTo>
                <a:cubicBezTo>
                  <a:pt x="381223" y="275539"/>
                  <a:pt x="420376" y="274754"/>
                  <a:pt x="459252" y="270662"/>
                </a:cubicBezTo>
                <a:cubicBezTo>
                  <a:pt x="466921" y="269855"/>
                  <a:pt x="473504" y="262834"/>
                  <a:pt x="481198" y="263347"/>
                </a:cubicBezTo>
                <a:cubicBezTo>
                  <a:pt x="510797" y="265320"/>
                  <a:pt x="539679" y="273351"/>
                  <a:pt x="568980" y="277977"/>
                </a:cubicBezTo>
                <a:cubicBezTo>
                  <a:pt x="586011" y="280666"/>
                  <a:pt x="603118" y="282854"/>
                  <a:pt x="620187" y="285292"/>
                </a:cubicBezTo>
                <a:cubicBezTo>
                  <a:pt x="627502" y="290169"/>
                  <a:pt x="634098" y="296352"/>
                  <a:pt x="642132" y="299923"/>
                </a:cubicBezTo>
                <a:cubicBezTo>
                  <a:pt x="682401" y="317821"/>
                  <a:pt x="714781" y="318939"/>
                  <a:pt x="759175" y="329184"/>
                </a:cubicBezTo>
                <a:cubicBezTo>
                  <a:pt x="766689" y="330918"/>
                  <a:pt x="774224" y="333051"/>
                  <a:pt x="781121" y="336499"/>
                </a:cubicBezTo>
                <a:cubicBezTo>
                  <a:pt x="788985" y="340431"/>
                  <a:pt x="794585" y="348816"/>
                  <a:pt x="803067" y="351129"/>
                </a:cubicBezTo>
                <a:cubicBezTo>
                  <a:pt x="822033" y="356301"/>
                  <a:pt x="842081" y="356006"/>
                  <a:pt x="861588" y="358444"/>
                </a:cubicBezTo>
                <a:cubicBezTo>
                  <a:pt x="913054" y="392755"/>
                  <a:pt x="847797" y="353273"/>
                  <a:pt x="920110" y="380390"/>
                </a:cubicBezTo>
                <a:cubicBezTo>
                  <a:pt x="928342" y="383477"/>
                  <a:pt x="934192" y="391088"/>
                  <a:pt x="942055" y="395020"/>
                </a:cubicBezTo>
                <a:cubicBezTo>
                  <a:pt x="980039" y="414012"/>
                  <a:pt x="950056" y="388391"/>
                  <a:pt x="978631" y="416966"/>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377492" y="0"/>
            <a:ext cx="1905000" cy="461665"/>
          </a:xfrm>
          <a:prstGeom prst="rect">
            <a:avLst/>
          </a:prstGeom>
          <a:solidFill>
            <a:srgbClr val="FFFF00"/>
          </a:solidFill>
        </p:spPr>
        <p:txBody>
          <a:bodyPr wrap="square" rtlCol="0">
            <a:spAutoFit/>
          </a:bodyPr>
          <a:lstStyle/>
          <a:p>
            <a:r>
              <a:rPr lang="en-US" sz="2400" b="1" dirty="0" smtClean="0"/>
              <a:t>Maria’s River</a:t>
            </a:r>
            <a:endParaRPr lang="en-US" sz="2400" b="1" dirty="0"/>
          </a:p>
        </p:txBody>
      </p:sp>
      <p:sp>
        <p:nvSpPr>
          <p:cNvPr id="56" name="TextBox 55"/>
          <p:cNvSpPr txBox="1"/>
          <p:nvPr/>
        </p:nvSpPr>
        <p:spPr>
          <a:xfrm>
            <a:off x="3409121" y="1295400"/>
            <a:ext cx="2057399" cy="461665"/>
          </a:xfrm>
          <a:prstGeom prst="rect">
            <a:avLst/>
          </a:prstGeom>
          <a:solidFill>
            <a:srgbClr val="FFFF00"/>
          </a:solidFill>
        </p:spPr>
        <p:txBody>
          <a:bodyPr wrap="square" rtlCol="0">
            <a:spAutoFit/>
          </a:bodyPr>
          <a:lstStyle/>
          <a:p>
            <a:r>
              <a:rPr lang="en-US" sz="2400" b="1" dirty="0" smtClean="0"/>
              <a:t>Missouri River</a:t>
            </a:r>
            <a:endParaRPr lang="en-US" sz="2400" b="1" dirty="0"/>
          </a:p>
        </p:txBody>
      </p:sp>
      <p:sp>
        <p:nvSpPr>
          <p:cNvPr id="57" name="TextBox 56"/>
          <p:cNvSpPr txBox="1"/>
          <p:nvPr/>
        </p:nvSpPr>
        <p:spPr>
          <a:xfrm>
            <a:off x="1965863" y="3096465"/>
            <a:ext cx="2442977" cy="461665"/>
          </a:xfrm>
          <a:prstGeom prst="rect">
            <a:avLst/>
          </a:prstGeom>
          <a:solidFill>
            <a:srgbClr val="FFFF00"/>
          </a:solidFill>
        </p:spPr>
        <p:txBody>
          <a:bodyPr wrap="square" rtlCol="0">
            <a:spAutoFit/>
          </a:bodyPr>
          <a:lstStyle/>
          <a:p>
            <a:r>
              <a:rPr lang="en-US" sz="2400" b="1" dirty="0" smtClean="0"/>
              <a:t>Yellowstone River</a:t>
            </a:r>
            <a:endParaRPr lang="en-US" sz="2400" b="1" dirty="0"/>
          </a:p>
        </p:txBody>
      </p:sp>
      <p:sp>
        <p:nvSpPr>
          <p:cNvPr id="33" name="TextBox 32"/>
          <p:cNvSpPr txBox="1"/>
          <p:nvPr/>
        </p:nvSpPr>
        <p:spPr>
          <a:xfrm>
            <a:off x="0" y="4338713"/>
            <a:ext cx="9144000" cy="1969770"/>
          </a:xfrm>
          <a:prstGeom prst="rect">
            <a:avLst/>
          </a:prstGeom>
          <a:noFill/>
          <a:effectLst/>
        </p:spPr>
        <p:txBody>
          <a:bodyPr wrap="square" rtlCol="0">
            <a:spAutoFit/>
          </a:bodyPr>
          <a:lstStyle/>
          <a:p>
            <a:pPr marL="168275" indent="-168275">
              <a:spcAft>
                <a:spcPts val="600"/>
              </a:spcAft>
              <a:buFont typeface="Arial" pitchFamily="34" charset="0"/>
              <a:buChar char="•"/>
            </a:pPr>
            <a:r>
              <a:rPr lang="en-US" sz="2800" b="1" dirty="0" smtClean="0"/>
              <a:t>Aug 6- While </a:t>
            </a:r>
            <a:r>
              <a:rPr lang="en-US" sz="2800" b="1" dirty="0" smtClean="0">
                <a:ln>
                  <a:solidFill>
                    <a:schemeClr val="tx1"/>
                  </a:solidFill>
                </a:ln>
                <a:solidFill>
                  <a:srgbClr val="C00000"/>
                </a:solidFill>
                <a:effectLst>
                  <a:outerShdw dist="50800" dir="5400000" algn="ctr" rotWithShape="0">
                    <a:schemeClr val="tx1"/>
                  </a:outerShdw>
                </a:effectLst>
              </a:rPr>
              <a:t>Nathaniel Pryor </a:t>
            </a:r>
            <a:r>
              <a:rPr lang="en-US" sz="2800" b="1" dirty="0" smtClean="0"/>
              <a:t>slept, a </a:t>
            </a:r>
            <a:r>
              <a:rPr lang="en-US" sz="2800" b="1" dirty="0" smtClean="0">
                <a:ln>
                  <a:solidFill>
                    <a:schemeClr val="tx1"/>
                  </a:solidFill>
                </a:ln>
                <a:solidFill>
                  <a:srgbClr val="FF0000"/>
                </a:solidFill>
                <a:effectLst>
                  <a:outerShdw dist="50800" dir="5400000" algn="ctr" rotWithShape="0">
                    <a:schemeClr val="tx1"/>
                  </a:outerShdw>
                </a:effectLst>
              </a:rPr>
              <a:t>wolf </a:t>
            </a:r>
            <a:r>
              <a:rPr lang="en-US" sz="2800" b="1" dirty="0" smtClean="0"/>
              <a:t>mauled his hand; and attack </a:t>
            </a:r>
            <a:r>
              <a:rPr lang="en-US" sz="2800" b="1" dirty="0" smtClean="0">
                <a:ln>
                  <a:solidFill>
                    <a:schemeClr val="tx1"/>
                  </a:solidFill>
                </a:ln>
                <a:solidFill>
                  <a:srgbClr val="C00000"/>
                </a:solidFill>
                <a:effectLst>
                  <a:outerShdw dist="50800" dir="5400000" algn="ctr" rotWithShape="0">
                    <a:schemeClr val="tx1"/>
                  </a:outerShdw>
                </a:effectLst>
              </a:rPr>
              <a:t>Richard Windsor </a:t>
            </a:r>
            <a:r>
              <a:rPr lang="en-US" sz="2800" b="1" dirty="0" smtClean="0"/>
              <a:t>before it was killed</a:t>
            </a:r>
          </a:p>
          <a:p>
            <a:pPr marL="168275" indent="-168275">
              <a:spcAft>
                <a:spcPts val="600"/>
              </a:spcAft>
              <a:buFont typeface="Arial" pitchFamily="34" charset="0"/>
              <a:buChar char="•"/>
            </a:pPr>
            <a:r>
              <a:rPr lang="en-US" sz="2800" b="1" dirty="0" smtClean="0"/>
              <a:t>Aug 12- </a:t>
            </a:r>
            <a:r>
              <a:rPr lang="en-US" sz="2800" b="1" dirty="0" smtClean="0">
                <a:ln>
                  <a:solidFill>
                    <a:schemeClr val="tx1"/>
                  </a:solidFill>
                </a:ln>
                <a:solidFill>
                  <a:srgbClr val="FF0000"/>
                </a:solidFill>
                <a:effectLst>
                  <a:outerShdw dist="50800" dir="5400000" algn="ctr" rotWithShape="0">
                    <a:schemeClr val="tx1"/>
                  </a:outerShdw>
                </a:effectLst>
              </a:rPr>
              <a:t>Meet up with the rest of the Corps</a:t>
            </a:r>
            <a:endParaRPr lang="en-US" sz="2800" b="1" dirty="0" smtClean="0"/>
          </a:p>
          <a:p>
            <a:pPr marL="168275" indent="-168275">
              <a:spcAft>
                <a:spcPts val="600"/>
              </a:spcAft>
              <a:buFont typeface="Arial" pitchFamily="34" charset="0"/>
              <a:buChar char="•"/>
            </a:pPr>
            <a:r>
              <a:rPr lang="en-US" sz="2800" b="1" dirty="0" smtClean="0"/>
              <a:t>Clark examines Lewis’ wound and repacks it; should be ok</a:t>
            </a:r>
          </a:p>
        </p:txBody>
      </p:sp>
      <p:sp>
        <p:nvSpPr>
          <p:cNvPr id="29" name="Freeform 28"/>
          <p:cNvSpPr/>
          <p:nvPr/>
        </p:nvSpPr>
        <p:spPr>
          <a:xfrm>
            <a:off x="4383157" y="795130"/>
            <a:ext cx="2663686" cy="1828800"/>
          </a:xfrm>
          <a:custGeom>
            <a:avLst/>
            <a:gdLst>
              <a:gd name="connsiteX0" fmla="*/ 0 w 2663686"/>
              <a:gd name="connsiteY0" fmla="*/ 1828800 h 1828800"/>
              <a:gd name="connsiteX1" fmla="*/ 327991 w 2663686"/>
              <a:gd name="connsiteY1" fmla="*/ 1699592 h 1828800"/>
              <a:gd name="connsiteX2" fmla="*/ 367747 w 2663686"/>
              <a:gd name="connsiteY2" fmla="*/ 1600200 h 1828800"/>
              <a:gd name="connsiteX3" fmla="*/ 447260 w 2663686"/>
              <a:gd name="connsiteY3" fmla="*/ 1570383 h 1828800"/>
              <a:gd name="connsiteX4" fmla="*/ 496956 w 2663686"/>
              <a:gd name="connsiteY4" fmla="*/ 1510748 h 1828800"/>
              <a:gd name="connsiteX5" fmla="*/ 735495 w 2663686"/>
              <a:gd name="connsiteY5" fmla="*/ 1530627 h 1828800"/>
              <a:gd name="connsiteX6" fmla="*/ 1143000 w 2663686"/>
              <a:gd name="connsiteY6" fmla="*/ 1520687 h 1828800"/>
              <a:gd name="connsiteX7" fmla="*/ 1222513 w 2663686"/>
              <a:gd name="connsiteY7" fmla="*/ 1510748 h 1828800"/>
              <a:gd name="connsiteX8" fmla="*/ 1401417 w 2663686"/>
              <a:gd name="connsiteY8" fmla="*/ 1431235 h 1828800"/>
              <a:gd name="connsiteX9" fmla="*/ 1659834 w 2663686"/>
              <a:gd name="connsiteY9" fmla="*/ 1202635 h 1828800"/>
              <a:gd name="connsiteX10" fmla="*/ 1729408 w 2663686"/>
              <a:gd name="connsiteY10" fmla="*/ 1103244 h 1828800"/>
              <a:gd name="connsiteX11" fmla="*/ 1808921 w 2663686"/>
              <a:gd name="connsiteY11" fmla="*/ 1053548 h 1828800"/>
              <a:gd name="connsiteX12" fmla="*/ 2126973 w 2663686"/>
              <a:gd name="connsiteY12" fmla="*/ 884583 h 1828800"/>
              <a:gd name="connsiteX13" fmla="*/ 2246243 w 2663686"/>
              <a:gd name="connsiteY13" fmla="*/ 665922 h 1828800"/>
              <a:gd name="connsiteX14" fmla="*/ 2454965 w 2663686"/>
              <a:gd name="connsiteY14" fmla="*/ 477079 h 1828800"/>
              <a:gd name="connsiteX15" fmla="*/ 2643808 w 2663686"/>
              <a:gd name="connsiteY15" fmla="*/ 139148 h 1828800"/>
              <a:gd name="connsiteX16" fmla="*/ 2663686 w 2663686"/>
              <a:gd name="connsiteY16"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686" h="1828800">
                <a:moveTo>
                  <a:pt x="0" y="1828800"/>
                </a:moveTo>
                <a:lnTo>
                  <a:pt x="327991" y="1699592"/>
                </a:lnTo>
                <a:lnTo>
                  <a:pt x="367747" y="1600200"/>
                </a:lnTo>
                <a:cubicBezTo>
                  <a:pt x="394251" y="1590261"/>
                  <a:pt x="426103" y="1589189"/>
                  <a:pt x="447260" y="1570383"/>
                </a:cubicBezTo>
                <a:cubicBezTo>
                  <a:pt x="541074" y="1486994"/>
                  <a:pt x="375158" y="1541198"/>
                  <a:pt x="496956" y="1510748"/>
                </a:cubicBezTo>
                <a:cubicBezTo>
                  <a:pt x="722216" y="1531227"/>
                  <a:pt x="642429" y="1530627"/>
                  <a:pt x="735495" y="1530627"/>
                </a:cubicBezTo>
                <a:lnTo>
                  <a:pt x="1143000" y="1520687"/>
                </a:lnTo>
                <a:lnTo>
                  <a:pt x="1222513" y="1510748"/>
                </a:lnTo>
                <a:lnTo>
                  <a:pt x="1401417" y="1431235"/>
                </a:lnTo>
                <a:lnTo>
                  <a:pt x="1659834" y="1202635"/>
                </a:lnTo>
                <a:lnTo>
                  <a:pt x="1729408" y="1103244"/>
                </a:lnTo>
                <a:lnTo>
                  <a:pt x="1808921" y="1053548"/>
                </a:lnTo>
                <a:lnTo>
                  <a:pt x="2126973" y="884583"/>
                </a:lnTo>
                <a:lnTo>
                  <a:pt x="2246243" y="665922"/>
                </a:lnTo>
                <a:lnTo>
                  <a:pt x="2454965" y="477079"/>
                </a:lnTo>
                <a:lnTo>
                  <a:pt x="2643808" y="139148"/>
                </a:lnTo>
                <a:lnTo>
                  <a:pt x="2663686" y="0"/>
                </a:ln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993913" y="2792896"/>
            <a:ext cx="1073426" cy="924884"/>
          </a:xfrm>
          <a:custGeom>
            <a:avLst/>
            <a:gdLst>
              <a:gd name="connsiteX0" fmla="*/ 0 w 1073426"/>
              <a:gd name="connsiteY0" fmla="*/ 834887 h 924884"/>
              <a:gd name="connsiteX1" fmla="*/ 0 w 1073426"/>
              <a:gd name="connsiteY1" fmla="*/ 834887 h 924884"/>
              <a:gd name="connsiteX2" fmla="*/ 79513 w 1073426"/>
              <a:gd name="connsiteY2" fmla="*/ 864704 h 924884"/>
              <a:gd name="connsiteX3" fmla="*/ 149087 w 1073426"/>
              <a:gd name="connsiteY3" fmla="*/ 904461 h 924884"/>
              <a:gd name="connsiteX4" fmla="*/ 178904 w 1073426"/>
              <a:gd name="connsiteY4" fmla="*/ 884582 h 924884"/>
              <a:gd name="connsiteX5" fmla="*/ 218661 w 1073426"/>
              <a:gd name="connsiteY5" fmla="*/ 874643 h 924884"/>
              <a:gd name="connsiteX6" fmla="*/ 268357 w 1073426"/>
              <a:gd name="connsiteY6" fmla="*/ 834887 h 924884"/>
              <a:gd name="connsiteX7" fmla="*/ 288235 w 1073426"/>
              <a:gd name="connsiteY7" fmla="*/ 815008 h 924884"/>
              <a:gd name="connsiteX8" fmla="*/ 318052 w 1073426"/>
              <a:gd name="connsiteY8" fmla="*/ 805069 h 924884"/>
              <a:gd name="connsiteX9" fmla="*/ 337930 w 1073426"/>
              <a:gd name="connsiteY9" fmla="*/ 775252 h 924884"/>
              <a:gd name="connsiteX10" fmla="*/ 367748 w 1073426"/>
              <a:gd name="connsiteY10" fmla="*/ 755374 h 924884"/>
              <a:gd name="connsiteX11" fmla="*/ 407504 w 1073426"/>
              <a:gd name="connsiteY11" fmla="*/ 715617 h 924884"/>
              <a:gd name="connsiteX12" fmla="*/ 427383 w 1073426"/>
              <a:gd name="connsiteY12" fmla="*/ 685800 h 924884"/>
              <a:gd name="connsiteX13" fmla="*/ 467139 w 1073426"/>
              <a:gd name="connsiteY13" fmla="*/ 596347 h 924884"/>
              <a:gd name="connsiteX14" fmla="*/ 496957 w 1073426"/>
              <a:gd name="connsiteY14" fmla="*/ 586408 h 924884"/>
              <a:gd name="connsiteX15" fmla="*/ 506896 w 1073426"/>
              <a:gd name="connsiteY15" fmla="*/ 556591 h 924884"/>
              <a:gd name="connsiteX16" fmla="*/ 556591 w 1073426"/>
              <a:gd name="connsiteY16" fmla="*/ 496956 h 924884"/>
              <a:gd name="connsiteX17" fmla="*/ 586409 w 1073426"/>
              <a:gd name="connsiteY17" fmla="*/ 437321 h 924884"/>
              <a:gd name="connsiteX18" fmla="*/ 596348 w 1073426"/>
              <a:gd name="connsiteY18" fmla="*/ 407504 h 924884"/>
              <a:gd name="connsiteX19" fmla="*/ 606287 w 1073426"/>
              <a:gd name="connsiteY19" fmla="*/ 367747 h 924884"/>
              <a:gd name="connsiteX20" fmla="*/ 626165 w 1073426"/>
              <a:gd name="connsiteY20" fmla="*/ 337930 h 924884"/>
              <a:gd name="connsiteX21" fmla="*/ 636104 w 1073426"/>
              <a:gd name="connsiteY21" fmla="*/ 308113 h 924884"/>
              <a:gd name="connsiteX22" fmla="*/ 685800 w 1073426"/>
              <a:gd name="connsiteY22" fmla="*/ 248478 h 924884"/>
              <a:gd name="connsiteX23" fmla="*/ 725557 w 1073426"/>
              <a:gd name="connsiteY23" fmla="*/ 208721 h 924884"/>
              <a:gd name="connsiteX24" fmla="*/ 745435 w 1073426"/>
              <a:gd name="connsiteY24" fmla="*/ 159026 h 924884"/>
              <a:gd name="connsiteX25" fmla="*/ 755374 w 1073426"/>
              <a:gd name="connsiteY25" fmla="*/ 129208 h 924884"/>
              <a:gd name="connsiteX26" fmla="*/ 785191 w 1073426"/>
              <a:gd name="connsiteY26" fmla="*/ 119269 h 924884"/>
              <a:gd name="connsiteX27" fmla="*/ 805070 w 1073426"/>
              <a:gd name="connsiteY27" fmla="*/ 99391 h 924884"/>
              <a:gd name="connsiteX28" fmla="*/ 904461 w 1073426"/>
              <a:gd name="connsiteY28" fmla="*/ 89452 h 924884"/>
              <a:gd name="connsiteX29" fmla="*/ 934278 w 1073426"/>
              <a:gd name="connsiteY29" fmla="*/ 79513 h 924884"/>
              <a:gd name="connsiteX30" fmla="*/ 964096 w 1073426"/>
              <a:gd name="connsiteY30" fmla="*/ 59634 h 924884"/>
              <a:gd name="connsiteX31" fmla="*/ 993913 w 1073426"/>
              <a:gd name="connsiteY31" fmla="*/ 49695 h 924884"/>
              <a:gd name="connsiteX32" fmla="*/ 1043609 w 1073426"/>
              <a:gd name="connsiteY32" fmla="*/ 29817 h 924884"/>
              <a:gd name="connsiteX33" fmla="*/ 1073426 w 1073426"/>
              <a:gd name="connsiteY33" fmla="*/ 19878 h 924884"/>
              <a:gd name="connsiteX34" fmla="*/ 1073426 w 1073426"/>
              <a:gd name="connsiteY34" fmla="*/ 0 h 92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3426" h="924884">
                <a:moveTo>
                  <a:pt x="0" y="834887"/>
                </a:moveTo>
                <a:lnTo>
                  <a:pt x="0" y="834887"/>
                </a:lnTo>
                <a:cubicBezTo>
                  <a:pt x="26504" y="844826"/>
                  <a:pt x="54195" y="852045"/>
                  <a:pt x="79513" y="864704"/>
                </a:cubicBezTo>
                <a:cubicBezTo>
                  <a:pt x="199874" y="924884"/>
                  <a:pt x="57878" y="874055"/>
                  <a:pt x="149087" y="904461"/>
                </a:cubicBezTo>
                <a:cubicBezTo>
                  <a:pt x="159026" y="897835"/>
                  <a:pt x="167924" y="889288"/>
                  <a:pt x="178904" y="884582"/>
                </a:cubicBezTo>
                <a:cubicBezTo>
                  <a:pt x="191460" y="879201"/>
                  <a:pt x="207295" y="882220"/>
                  <a:pt x="218661" y="874643"/>
                </a:cubicBezTo>
                <a:cubicBezTo>
                  <a:pt x="308575" y="814701"/>
                  <a:pt x="170876" y="867380"/>
                  <a:pt x="268357" y="834887"/>
                </a:cubicBezTo>
                <a:cubicBezTo>
                  <a:pt x="274983" y="828261"/>
                  <a:pt x="280200" y="819829"/>
                  <a:pt x="288235" y="815008"/>
                </a:cubicBezTo>
                <a:cubicBezTo>
                  <a:pt x="297219" y="809618"/>
                  <a:pt x="309871" y="811614"/>
                  <a:pt x="318052" y="805069"/>
                </a:cubicBezTo>
                <a:cubicBezTo>
                  <a:pt x="327380" y="797607"/>
                  <a:pt x="329483" y="783698"/>
                  <a:pt x="337930" y="775252"/>
                </a:cubicBezTo>
                <a:cubicBezTo>
                  <a:pt x="346377" y="766805"/>
                  <a:pt x="357809" y="762000"/>
                  <a:pt x="367748" y="755374"/>
                </a:cubicBezTo>
                <a:cubicBezTo>
                  <a:pt x="389433" y="690318"/>
                  <a:pt x="359315" y="754167"/>
                  <a:pt x="407504" y="715617"/>
                </a:cubicBezTo>
                <a:cubicBezTo>
                  <a:pt x="416832" y="708155"/>
                  <a:pt x="420757" y="695739"/>
                  <a:pt x="427383" y="685800"/>
                </a:cubicBezTo>
                <a:cubicBezTo>
                  <a:pt x="433456" y="667580"/>
                  <a:pt x="445662" y="613529"/>
                  <a:pt x="467139" y="596347"/>
                </a:cubicBezTo>
                <a:cubicBezTo>
                  <a:pt x="475320" y="589802"/>
                  <a:pt x="487018" y="589721"/>
                  <a:pt x="496957" y="586408"/>
                </a:cubicBezTo>
                <a:cubicBezTo>
                  <a:pt x="500270" y="576469"/>
                  <a:pt x="501085" y="565308"/>
                  <a:pt x="506896" y="556591"/>
                </a:cubicBezTo>
                <a:cubicBezTo>
                  <a:pt x="550860" y="490645"/>
                  <a:pt x="524072" y="561996"/>
                  <a:pt x="556591" y="496956"/>
                </a:cubicBezTo>
                <a:cubicBezTo>
                  <a:pt x="597737" y="414664"/>
                  <a:pt x="529444" y="522768"/>
                  <a:pt x="586409" y="437321"/>
                </a:cubicBezTo>
                <a:cubicBezTo>
                  <a:pt x="589722" y="427382"/>
                  <a:pt x="593470" y="417578"/>
                  <a:pt x="596348" y="407504"/>
                </a:cubicBezTo>
                <a:cubicBezTo>
                  <a:pt x="600101" y="394369"/>
                  <a:pt x="600906" y="380303"/>
                  <a:pt x="606287" y="367747"/>
                </a:cubicBezTo>
                <a:cubicBezTo>
                  <a:pt x="610992" y="356768"/>
                  <a:pt x="620823" y="348614"/>
                  <a:pt x="626165" y="337930"/>
                </a:cubicBezTo>
                <a:cubicBezTo>
                  <a:pt x="630850" y="328559"/>
                  <a:pt x="631419" y="317484"/>
                  <a:pt x="636104" y="308113"/>
                </a:cubicBezTo>
                <a:cubicBezTo>
                  <a:pt x="649942" y="280438"/>
                  <a:pt x="663819" y="270459"/>
                  <a:pt x="685800" y="248478"/>
                </a:cubicBezTo>
                <a:cubicBezTo>
                  <a:pt x="718193" y="151299"/>
                  <a:pt x="666658" y="279399"/>
                  <a:pt x="725557" y="208721"/>
                </a:cubicBezTo>
                <a:cubicBezTo>
                  <a:pt x="736979" y="195015"/>
                  <a:pt x="739171" y="175731"/>
                  <a:pt x="745435" y="159026"/>
                </a:cubicBezTo>
                <a:cubicBezTo>
                  <a:pt x="749114" y="149216"/>
                  <a:pt x="747966" y="136616"/>
                  <a:pt x="755374" y="129208"/>
                </a:cubicBezTo>
                <a:cubicBezTo>
                  <a:pt x="762782" y="121800"/>
                  <a:pt x="775252" y="122582"/>
                  <a:pt x="785191" y="119269"/>
                </a:cubicBezTo>
                <a:cubicBezTo>
                  <a:pt x="791817" y="112643"/>
                  <a:pt x="795979" y="101664"/>
                  <a:pt x="805070" y="99391"/>
                </a:cubicBezTo>
                <a:cubicBezTo>
                  <a:pt x="837371" y="91316"/>
                  <a:pt x="871553" y="94515"/>
                  <a:pt x="904461" y="89452"/>
                </a:cubicBezTo>
                <a:cubicBezTo>
                  <a:pt x="914816" y="87859"/>
                  <a:pt x="924339" y="82826"/>
                  <a:pt x="934278" y="79513"/>
                </a:cubicBezTo>
                <a:cubicBezTo>
                  <a:pt x="944217" y="72887"/>
                  <a:pt x="953412" y="64976"/>
                  <a:pt x="964096" y="59634"/>
                </a:cubicBezTo>
                <a:cubicBezTo>
                  <a:pt x="973467" y="54949"/>
                  <a:pt x="984103" y="53374"/>
                  <a:pt x="993913" y="49695"/>
                </a:cubicBezTo>
                <a:cubicBezTo>
                  <a:pt x="1010618" y="43431"/>
                  <a:pt x="1026904" y="36081"/>
                  <a:pt x="1043609" y="29817"/>
                </a:cubicBezTo>
                <a:cubicBezTo>
                  <a:pt x="1053419" y="26138"/>
                  <a:pt x="1066018" y="27286"/>
                  <a:pt x="1073426" y="19878"/>
                </a:cubicBezTo>
                <a:lnTo>
                  <a:pt x="1073426" y="0"/>
                </a:ln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993913" y="2713383"/>
            <a:ext cx="1043609" cy="834887"/>
          </a:xfrm>
          <a:custGeom>
            <a:avLst/>
            <a:gdLst>
              <a:gd name="connsiteX0" fmla="*/ 0 w 1043609"/>
              <a:gd name="connsiteY0" fmla="*/ 834887 h 834887"/>
              <a:gd name="connsiteX1" fmla="*/ 238539 w 1043609"/>
              <a:gd name="connsiteY1" fmla="*/ 834887 h 834887"/>
              <a:gd name="connsiteX2" fmla="*/ 337930 w 1043609"/>
              <a:gd name="connsiteY2" fmla="*/ 675860 h 834887"/>
              <a:gd name="connsiteX3" fmla="*/ 467139 w 1043609"/>
              <a:gd name="connsiteY3" fmla="*/ 526774 h 834887"/>
              <a:gd name="connsiteX4" fmla="*/ 596348 w 1043609"/>
              <a:gd name="connsiteY4" fmla="*/ 238539 h 834887"/>
              <a:gd name="connsiteX5" fmla="*/ 646044 w 1043609"/>
              <a:gd name="connsiteY5" fmla="*/ 119269 h 834887"/>
              <a:gd name="connsiteX6" fmla="*/ 844826 w 1043609"/>
              <a:gd name="connsiteY6" fmla="*/ 19878 h 834887"/>
              <a:gd name="connsiteX7" fmla="*/ 1043609 w 1043609"/>
              <a:gd name="connsiteY7" fmla="*/ 0 h 83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3609" h="834887">
                <a:moveTo>
                  <a:pt x="0" y="834887"/>
                </a:moveTo>
                <a:lnTo>
                  <a:pt x="238539" y="834887"/>
                </a:lnTo>
                <a:lnTo>
                  <a:pt x="337930" y="675860"/>
                </a:lnTo>
                <a:lnTo>
                  <a:pt x="467139" y="526774"/>
                </a:lnTo>
                <a:lnTo>
                  <a:pt x="596348" y="238539"/>
                </a:lnTo>
                <a:lnTo>
                  <a:pt x="646044" y="119269"/>
                </a:lnTo>
                <a:lnTo>
                  <a:pt x="844826" y="19878"/>
                </a:lnTo>
                <a:lnTo>
                  <a:pt x="1043609" y="0"/>
                </a:lnTo>
              </a:path>
            </a:pathLst>
          </a:custGeom>
          <a:ln w="7620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097157" y="2560577"/>
            <a:ext cx="2355573" cy="391345"/>
          </a:xfrm>
          <a:custGeom>
            <a:avLst/>
            <a:gdLst>
              <a:gd name="connsiteX0" fmla="*/ 0 w 2613991"/>
              <a:gd name="connsiteY0" fmla="*/ 248478 h 496957"/>
              <a:gd name="connsiteX1" fmla="*/ 0 w 2613991"/>
              <a:gd name="connsiteY1" fmla="*/ 248478 h 496957"/>
              <a:gd name="connsiteX2" fmla="*/ 99391 w 2613991"/>
              <a:gd name="connsiteY2" fmla="*/ 268357 h 496957"/>
              <a:gd name="connsiteX3" fmla="*/ 129208 w 2613991"/>
              <a:gd name="connsiteY3" fmla="*/ 278296 h 496957"/>
              <a:gd name="connsiteX4" fmla="*/ 159026 w 2613991"/>
              <a:gd name="connsiteY4" fmla="*/ 337931 h 496957"/>
              <a:gd name="connsiteX5" fmla="*/ 178904 w 2613991"/>
              <a:gd name="connsiteY5" fmla="*/ 367748 h 496957"/>
              <a:gd name="connsiteX6" fmla="*/ 188843 w 2613991"/>
              <a:gd name="connsiteY6" fmla="*/ 407505 h 496957"/>
              <a:gd name="connsiteX7" fmla="*/ 248478 w 2613991"/>
              <a:gd name="connsiteY7" fmla="*/ 437322 h 496957"/>
              <a:gd name="connsiteX8" fmla="*/ 308113 w 2613991"/>
              <a:gd name="connsiteY8" fmla="*/ 467139 h 496957"/>
              <a:gd name="connsiteX9" fmla="*/ 337930 w 2613991"/>
              <a:gd name="connsiteY9" fmla="*/ 487018 h 496957"/>
              <a:gd name="connsiteX10" fmla="*/ 477078 w 2613991"/>
              <a:gd name="connsiteY10" fmla="*/ 467139 h 496957"/>
              <a:gd name="connsiteX11" fmla="*/ 536713 w 2613991"/>
              <a:gd name="connsiteY11" fmla="*/ 437322 h 496957"/>
              <a:gd name="connsiteX12" fmla="*/ 566530 w 2613991"/>
              <a:gd name="connsiteY12" fmla="*/ 417444 h 496957"/>
              <a:gd name="connsiteX13" fmla="*/ 626165 w 2613991"/>
              <a:gd name="connsiteY13" fmla="*/ 427383 h 496957"/>
              <a:gd name="connsiteX14" fmla="*/ 765313 w 2613991"/>
              <a:gd name="connsiteY14" fmla="*/ 437322 h 496957"/>
              <a:gd name="connsiteX15" fmla="*/ 795130 w 2613991"/>
              <a:gd name="connsiteY15" fmla="*/ 417444 h 496957"/>
              <a:gd name="connsiteX16" fmla="*/ 815008 w 2613991"/>
              <a:gd name="connsiteY16" fmla="*/ 347870 h 496957"/>
              <a:gd name="connsiteX17" fmla="*/ 824947 w 2613991"/>
              <a:gd name="connsiteY17" fmla="*/ 318052 h 496957"/>
              <a:gd name="connsiteX18" fmla="*/ 854765 w 2613991"/>
              <a:gd name="connsiteY18" fmla="*/ 308113 h 496957"/>
              <a:gd name="connsiteX19" fmla="*/ 944217 w 2613991"/>
              <a:gd name="connsiteY19" fmla="*/ 288235 h 496957"/>
              <a:gd name="connsiteX20" fmla="*/ 1043608 w 2613991"/>
              <a:gd name="connsiteY20" fmla="*/ 308113 h 496957"/>
              <a:gd name="connsiteX21" fmla="*/ 1073426 w 2613991"/>
              <a:gd name="connsiteY21" fmla="*/ 327992 h 496957"/>
              <a:gd name="connsiteX22" fmla="*/ 1103243 w 2613991"/>
              <a:gd name="connsiteY22" fmla="*/ 337931 h 496957"/>
              <a:gd name="connsiteX23" fmla="*/ 1133060 w 2613991"/>
              <a:gd name="connsiteY23" fmla="*/ 357809 h 496957"/>
              <a:gd name="connsiteX24" fmla="*/ 1202634 w 2613991"/>
              <a:gd name="connsiteY24" fmla="*/ 367748 h 496957"/>
              <a:gd name="connsiteX25" fmla="*/ 1222513 w 2613991"/>
              <a:gd name="connsiteY25" fmla="*/ 387626 h 496957"/>
              <a:gd name="connsiteX26" fmla="*/ 1262269 w 2613991"/>
              <a:gd name="connsiteY26" fmla="*/ 397565 h 496957"/>
              <a:gd name="connsiteX27" fmla="*/ 1292086 w 2613991"/>
              <a:gd name="connsiteY27" fmla="*/ 407505 h 496957"/>
              <a:gd name="connsiteX28" fmla="*/ 1351721 w 2613991"/>
              <a:gd name="connsiteY28" fmla="*/ 457200 h 496957"/>
              <a:gd name="connsiteX29" fmla="*/ 1381539 w 2613991"/>
              <a:gd name="connsiteY29" fmla="*/ 467139 h 496957"/>
              <a:gd name="connsiteX30" fmla="*/ 1421295 w 2613991"/>
              <a:gd name="connsiteY30" fmla="*/ 487018 h 496957"/>
              <a:gd name="connsiteX31" fmla="*/ 1520686 w 2613991"/>
              <a:gd name="connsiteY31" fmla="*/ 477078 h 496957"/>
              <a:gd name="connsiteX32" fmla="*/ 1580321 w 2613991"/>
              <a:gd name="connsiteY32" fmla="*/ 496957 h 496957"/>
              <a:gd name="connsiteX33" fmla="*/ 1769165 w 2613991"/>
              <a:gd name="connsiteY33" fmla="*/ 477078 h 496957"/>
              <a:gd name="connsiteX34" fmla="*/ 1789043 w 2613991"/>
              <a:gd name="connsiteY34" fmla="*/ 447261 h 496957"/>
              <a:gd name="connsiteX35" fmla="*/ 1818860 w 2613991"/>
              <a:gd name="connsiteY35" fmla="*/ 437322 h 496957"/>
              <a:gd name="connsiteX36" fmla="*/ 1838739 w 2613991"/>
              <a:gd name="connsiteY36" fmla="*/ 417444 h 496957"/>
              <a:gd name="connsiteX37" fmla="*/ 1868556 w 2613991"/>
              <a:gd name="connsiteY37" fmla="*/ 407505 h 496957"/>
              <a:gd name="connsiteX38" fmla="*/ 1918252 w 2613991"/>
              <a:gd name="connsiteY38" fmla="*/ 367748 h 496957"/>
              <a:gd name="connsiteX39" fmla="*/ 1948069 w 2613991"/>
              <a:gd name="connsiteY39" fmla="*/ 347870 h 496957"/>
              <a:gd name="connsiteX40" fmla="*/ 1997765 w 2613991"/>
              <a:gd name="connsiteY40" fmla="*/ 258418 h 496957"/>
              <a:gd name="connsiteX41" fmla="*/ 2146852 w 2613991"/>
              <a:gd name="connsiteY41" fmla="*/ 218661 h 496957"/>
              <a:gd name="connsiteX42" fmla="*/ 2176669 w 2613991"/>
              <a:gd name="connsiteY42" fmla="*/ 159026 h 496957"/>
              <a:gd name="connsiteX43" fmla="*/ 2206486 w 2613991"/>
              <a:gd name="connsiteY43" fmla="*/ 149087 h 496957"/>
              <a:gd name="connsiteX44" fmla="*/ 2216426 w 2613991"/>
              <a:gd name="connsiteY44" fmla="*/ 119270 h 496957"/>
              <a:gd name="connsiteX45" fmla="*/ 2355573 w 2613991"/>
              <a:gd name="connsiteY45" fmla="*/ 109331 h 496957"/>
              <a:gd name="connsiteX46" fmla="*/ 2405269 w 2613991"/>
              <a:gd name="connsiteY46" fmla="*/ 99392 h 496957"/>
              <a:gd name="connsiteX47" fmla="*/ 2425147 w 2613991"/>
              <a:gd name="connsiteY47" fmla="*/ 79513 h 496957"/>
              <a:gd name="connsiteX48" fmla="*/ 2454965 w 2613991"/>
              <a:gd name="connsiteY48" fmla="*/ 59635 h 496957"/>
              <a:gd name="connsiteX49" fmla="*/ 2494721 w 2613991"/>
              <a:gd name="connsiteY49" fmla="*/ 49696 h 496957"/>
              <a:gd name="connsiteX50" fmla="*/ 2584173 w 2613991"/>
              <a:gd name="connsiteY50" fmla="*/ 19878 h 496957"/>
              <a:gd name="connsiteX51" fmla="*/ 2613991 w 2613991"/>
              <a:gd name="connsiteY51" fmla="*/ 0 h 496957"/>
              <a:gd name="connsiteX0" fmla="*/ 0 w 2584173"/>
              <a:gd name="connsiteY0" fmla="*/ 228600 h 477079"/>
              <a:gd name="connsiteX1" fmla="*/ 0 w 2584173"/>
              <a:gd name="connsiteY1" fmla="*/ 228600 h 477079"/>
              <a:gd name="connsiteX2" fmla="*/ 99391 w 2584173"/>
              <a:gd name="connsiteY2" fmla="*/ 248479 h 477079"/>
              <a:gd name="connsiteX3" fmla="*/ 129208 w 2584173"/>
              <a:gd name="connsiteY3" fmla="*/ 258418 h 477079"/>
              <a:gd name="connsiteX4" fmla="*/ 159026 w 2584173"/>
              <a:gd name="connsiteY4" fmla="*/ 318053 h 477079"/>
              <a:gd name="connsiteX5" fmla="*/ 178904 w 2584173"/>
              <a:gd name="connsiteY5" fmla="*/ 347870 h 477079"/>
              <a:gd name="connsiteX6" fmla="*/ 188843 w 2584173"/>
              <a:gd name="connsiteY6" fmla="*/ 387627 h 477079"/>
              <a:gd name="connsiteX7" fmla="*/ 248478 w 2584173"/>
              <a:gd name="connsiteY7" fmla="*/ 417444 h 477079"/>
              <a:gd name="connsiteX8" fmla="*/ 308113 w 2584173"/>
              <a:gd name="connsiteY8" fmla="*/ 447261 h 477079"/>
              <a:gd name="connsiteX9" fmla="*/ 337930 w 2584173"/>
              <a:gd name="connsiteY9" fmla="*/ 467140 h 477079"/>
              <a:gd name="connsiteX10" fmla="*/ 477078 w 2584173"/>
              <a:gd name="connsiteY10" fmla="*/ 447261 h 477079"/>
              <a:gd name="connsiteX11" fmla="*/ 536713 w 2584173"/>
              <a:gd name="connsiteY11" fmla="*/ 417444 h 477079"/>
              <a:gd name="connsiteX12" fmla="*/ 566530 w 2584173"/>
              <a:gd name="connsiteY12" fmla="*/ 397566 h 477079"/>
              <a:gd name="connsiteX13" fmla="*/ 626165 w 2584173"/>
              <a:gd name="connsiteY13" fmla="*/ 407505 h 477079"/>
              <a:gd name="connsiteX14" fmla="*/ 765313 w 2584173"/>
              <a:gd name="connsiteY14" fmla="*/ 417444 h 477079"/>
              <a:gd name="connsiteX15" fmla="*/ 795130 w 2584173"/>
              <a:gd name="connsiteY15" fmla="*/ 397566 h 477079"/>
              <a:gd name="connsiteX16" fmla="*/ 815008 w 2584173"/>
              <a:gd name="connsiteY16" fmla="*/ 327992 h 477079"/>
              <a:gd name="connsiteX17" fmla="*/ 824947 w 2584173"/>
              <a:gd name="connsiteY17" fmla="*/ 298174 h 477079"/>
              <a:gd name="connsiteX18" fmla="*/ 854765 w 2584173"/>
              <a:gd name="connsiteY18" fmla="*/ 288235 h 477079"/>
              <a:gd name="connsiteX19" fmla="*/ 944217 w 2584173"/>
              <a:gd name="connsiteY19" fmla="*/ 268357 h 477079"/>
              <a:gd name="connsiteX20" fmla="*/ 1043608 w 2584173"/>
              <a:gd name="connsiteY20" fmla="*/ 288235 h 477079"/>
              <a:gd name="connsiteX21" fmla="*/ 1073426 w 2584173"/>
              <a:gd name="connsiteY21" fmla="*/ 308114 h 477079"/>
              <a:gd name="connsiteX22" fmla="*/ 1103243 w 2584173"/>
              <a:gd name="connsiteY22" fmla="*/ 318053 h 477079"/>
              <a:gd name="connsiteX23" fmla="*/ 1133060 w 2584173"/>
              <a:gd name="connsiteY23" fmla="*/ 337931 h 477079"/>
              <a:gd name="connsiteX24" fmla="*/ 1202634 w 2584173"/>
              <a:gd name="connsiteY24" fmla="*/ 347870 h 477079"/>
              <a:gd name="connsiteX25" fmla="*/ 1222513 w 2584173"/>
              <a:gd name="connsiteY25" fmla="*/ 367748 h 477079"/>
              <a:gd name="connsiteX26" fmla="*/ 1262269 w 2584173"/>
              <a:gd name="connsiteY26" fmla="*/ 377687 h 477079"/>
              <a:gd name="connsiteX27" fmla="*/ 1292086 w 2584173"/>
              <a:gd name="connsiteY27" fmla="*/ 387627 h 477079"/>
              <a:gd name="connsiteX28" fmla="*/ 1351721 w 2584173"/>
              <a:gd name="connsiteY28" fmla="*/ 437322 h 477079"/>
              <a:gd name="connsiteX29" fmla="*/ 1381539 w 2584173"/>
              <a:gd name="connsiteY29" fmla="*/ 447261 h 477079"/>
              <a:gd name="connsiteX30" fmla="*/ 1421295 w 2584173"/>
              <a:gd name="connsiteY30" fmla="*/ 467140 h 477079"/>
              <a:gd name="connsiteX31" fmla="*/ 1520686 w 2584173"/>
              <a:gd name="connsiteY31" fmla="*/ 457200 h 477079"/>
              <a:gd name="connsiteX32" fmla="*/ 1580321 w 2584173"/>
              <a:gd name="connsiteY32" fmla="*/ 477079 h 477079"/>
              <a:gd name="connsiteX33" fmla="*/ 1769165 w 2584173"/>
              <a:gd name="connsiteY33" fmla="*/ 457200 h 477079"/>
              <a:gd name="connsiteX34" fmla="*/ 1789043 w 2584173"/>
              <a:gd name="connsiteY34" fmla="*/ 427383 h 477079"/>
              <a:gd name="connsiteX35" fmla="*/ 1818860 w 2584173"/>
              <a:gd name="connsiteY35" fmla="*/ 417444 h 477079"/>
              <a:gd name="connsiteX36" fmla="*/ 1838739 w 2584173"/>
              <a:gd name="connsiteY36" fmla="*/ 397566 h 477079"/>
              <a:gd name="connsiteX37" fmla="*/ 1868556 w 2584173"/>
              <a:gd name="connsiteY37" fmla="*/ 387627 h 477079"/>
              <a:gd name="connsiteX38" fmla="*/ 1918252 w 2584173"/>
              <a:gd name="connsiteY38" fmla="*/ 347870 h 477079"/>
              <a:gd name="connsiteX39" fmla="*/ 1948069 w 2584173"/>
              <a:gd name="connsiteY39" fmla="*/ 327992 h 477079"/>
              <a:gd name="connsiteX40" fmla="*/ 1997765 w 2584173"/>
              <a:gd name="connsiteY40" fmla="*/ 238540 h 477079"/>
              <a:gd name="connsiteX41" fmla="*/ 2146852 w 2584173"/>
              <a:gd name="connsiteY41" fmla="*/ 198783 h 477079"/>
              <a:gd name="connsiteX42" fmla="*/ 2176669 w 2584173"/>
              <a:gd name="connsiteY42" fmla="*/ 139148 h 477079"/>
              <a:gd name="connsiteX43" fmla="*/ 2206486 w 2584173"/>
              <a:gd name="connsiteY43" fmla="*/ 129209 h 477079"/>
              <a:gd name="connsiteX44" fmla="*/ 2216426 w 2584173"/>
              <a:gd name="connsiteY44" fmla="*/ 99392 h 477079"/>
              <a:gd name="connsiteX45" fmla="*/ 2355573 w 2584173"/>
              <a:gd name="connsiteY45" fmla="*/ 89453 h 477079"/>
              <a:gd name="connsiteX46" fmla="*/ 2405269 w 2584173"/>
              <a:gd name="connsiteY46" fmla="*/ 79514 h 477079"/>
              <a:gd name="connsiteX47" fmla="*/ 2425147 w 2584173"/>
              <a:gd name="connsiteY47" fmla="*/ 59635 h 477079"/>
              <a:gd name="connsiteX48" fmla="*/ 2454965 w 2584173"/>
              <a:gd name="connsiteY48" fmla="*/ 39757 h 477079"/>
              <a:gd name="connsiteX49" fmla="*/ 2494721 w 2584173"/>
              <a:gd name="connsiteY49" fmla="*/ 29818 h 477079"/>
              <a:gd name="connsiteX50" fmla="*/ 2584173 w 2584173"/>
              <a:gd name="connsiteY50" fmla="*/ 0 h 477079"/>
              <a:gd name="connsiteX0" fmla="*/ 0 w 2494721"/>
              <a:gd name="connsiteY0" fmla="*/ 198782 h 447261"/>
              <a:gd name="connsiteX1" fmla="*/ 0 w 2494721"/>
              <a:gd name="connsiteY1" fmla="*/ 198782 h 447261"/>
              <a:gd name="connsiteX2" fmla="*/ 99391 w 2494721"/>
              <a:gd name="connsiteY2" fmla="*/ 218661 h 447261"/>
              <a:gd name="connsiteX3" fmla="*/ 129208 w 2494721"/>
              <a:gd name="connsiteY3" fmla="*/ 228600 h 447261"/>
              <a:gd name="connsiteX4" fmla="*/ 159026 w 2494721"/>
              <a:gd name="connsiteY4" fmla="*/ 288235 h 447261"/>
              <a:gd name="connsiteX5" fmla="*/ 178904 w 2494721"/>
              <a:gd name="connsiteY5" fmla="*/ 318052 h 447261"/>
              <a:gd name="connsiteX6" fmla="*/ 188843 w 2494721"/>
              <a:gd name="connsiteY6" fmla="*/ 357809 h 447261"/>
              <a:gd name="connsiteX7" fmla="*/ 248478 w 2494721"/>
              <a:gd name="connsiteY7" fmla="*/ 387626 h 447261"/>
              <a:gd name="connsiteX8" fmla="*/ 308113 w 2494721"/>
              <a:gd name="connsiteY8" fmla="*/ 417443 h 447261"/>
              <a:gd name="connsiteX9" fmla="*/ 337930 w 2494721"/>
              <a:gd name="connsiteY9" fmla="*/ 437322 h 447261"/>
              <a:gd name="connsiteX10" fmla="*/ 477078 w 2494721"/>
              <a:gd name="connsiteY10" fmla="*/ 417443 h 447261"/>
              <a:gd name="connsiteX11" fmla="*/ 536713 w 2494721"/>
              <a:gd name="connsiteY11" fmla="*/ 387626 h 447261"/>
              <a:gd name="connsiteX12" fmla="*/ 566530 w 2494721"/>
              <a:gd name="connsiteY12" fmla="*/ 367748 h 447261"/>
              <a:gd name="connsiteX13" fmla="*/ 626165 w 2494721"/>
              <a:gd name="connsiteY13" fmla="*/ 377687 h 447261"/>
              <a:gd name="connsiteX14" fmla="*/ 765313 w 2494721"/>
              <a:gd name="connsiteY14" fmla="*/ 387626 h 447261"/>
              <a:gd name="connsiteX15" fmla="*/ 795130 w 2494721"/>
              <a:gd name="connsiteY15" fmla="*/ 367748 h 447261"/>
              <a:gd name="connsiteX16" fmla="*/ 815008 w 2494721"/>
              <a:gd name="connsiteY16" fmla="*/ 298174 h 447261"/>
              <a:gd name="connsiteX17" fmla="*/ 824947 w 2494721"/>
              <a:gd name="connsiteY17" fmla="*/ 268356 h 447261"/>
              <a:gd name="connsiteX18" fmla="*/ 854765 w 2494721"/>
              <a:gd name="connsiteY18" fmla="*/ 258417 h 447261"/>
              <a:gd name="connsiteX19" fmla="*/ 944217 w 2494721"/>
              <a:gd name="connsiteY19" fmla="*/ 238539 h 447261"/>
              <a:gd name="connsiteX20" fmla="*/ 1043608 w 2494721"/>
              <a:gd name="connsiteY20" fmla="*/ 258417 h 447261"/>
              <a:gd name="connsiteX21" fmla="*/ 1073426 w 2494721"/>
              <a:gd name="connsiteY21" fmla="*/ 278296 h 447261"/>
              <a:gd name="connsiteX22" fmla="*/ 1103243 w 2494721"/>
              <a:gd name="connsiteY22" fmla="*/ 288235 h 447261"/>
              <a:gd name="connsiteX23" fmla="*/ 1133060 w 2494721"/>
              <a:gd name="connsiteY23" fmla="*/ 308113 h 447261"/>
              <a:gd name="connsiteX24" fmla="*/ 1202634 w 2494721"/>
              <a:gd name="connsiteY24" fmla="*/ 318052 h 447261"/>
              <a:gd name="connsiteX25" fmla="*/ 1222513 w 2494721"/>
              <a:gd name="connsiteY25" fmla="*/ 337930 h 447261"/>
              <a:gd name="connsiteX26" fmla="*/ 1262269 w 2494721"/>
              <a:gd name="connsiteY26" fmla="*/ 347869 h 447261"/>
              <a:gd name="connsiteX27" fmla="*/ 1292086 w 2494721"/>
              <a:gd name="connsiteY27" fmla="*/ 357809 h 447261"/>
              <a:gd name="connsiteX28" fmla="*/ 1351721 w 2494721"/>
              <a:gd name="connsiteY28" fmla="*/ 407504 h 447261"/>
              <a:gd name="connsiteX29" fmla="*/ 1381539 w 2494721"/>
              <a:gd name="connsiteY29" fmla="*/ 417443 h 447261"/>
              <a:gd name="connsiteX30" fmla="*/ 1421295 w 2494721"/>
              <a:gd name="connsiteY30" fmla="*/ 437322 h 447261"/>
              <a:gd name="connsiteX31" fmla="*/ 1520686 w 2494721"/>
              <a:gd name="connsiteY31" fmla="*/ 427382 h 447261"/>
              <a:gd name="connsiteX32" fmla="*/ 1580321 w 2494721"/>
              <a:gd name="connsiteY32" fmla="*/ 447261 h 447261"/>
              <a:gd name="connsiteX33" fmla="*/ 1769165 w 2494721"/>
              <a:gd name="connsiteY33" fmla="*/ 427382 h 447261"/>
              <a:gd name="connsiteX34" fmla="*/ 1789043 w 2494721"/>
              <a:gd name="connsiteY34" fmla="*/ 397565 h 447261"/>
              <a:gd name="connsiteX35" fmla="*/ 1818860 w 2494721"/>
              <a:gd name="connsiteY35" fmla="*/ 387626 h 447261"/>
              <a:gd name="connsiteX36" fmla="*/ 1838739 w 2494721"/>
              <a:gd name="connsiteY36" fmla="*/ 367748 h 447261"/>
              <a:gd name="connsiteX37" fmla="*/ 1868556 w 2494721"/>
              <a:gd name="connsiteY37" fmla="*/ 357809 h 447261"/>
              <a:gd name="connsiteX38" fmla="*/ 1918252 w 2494721"/>
              <a:gd name="connsiteY38" fmla="*/ 318052 h 447261"/>
              <a:gd name="connsiteX39" fmla="*/ 1948069 w 2494721"/>
              <a:gd name="connsiteY39" fmla="*/ 298174 h 447261"/>
              <a:gd name="connsiteX40" fmla="*/ 1997765 w 2494721"/>
              <a:gd name="connsiteY40" fmla="*/ 208722 h 447261"/>
              <a:gd name="connsiteX41" fmla="*/ 2146852 w 2494721"/>
              <a:gd name="connsiteY41" fmla="*/ 168965 h 447261"/>
              <a:gd name="connsiteX42" fmla="*/ 2176669 w 2494721"/>
              <a:gd name="connsiteY42" fmla="*/ 109330 h 447261"/>
              <a:gd name="connsiteX43" fmla="*/ 2206486 w 2494721"/>
              <a:gd name="connsiteY43" fmla="*/ 99391 h 447261"/>
              <a:gd name="connsiteX44" fmla="*/ 2216426 w 2494721"/>
              <a:gd name="connsiteY44" fmla="*/ 69574 h 447261"/>
              <a:gd name="connsiteX45" fmla="*/ 2355573 w 2494721"/>
              <a:gd name="connsiteY45" fmla="*/ 59635 h 447261"/>
              <a:gd name="connsiteX46" fmla="*/ 2405269 w 2494721"/>
              <a:gd name="connsiteY46" fmla="*/ 49696 h 447261"/>
              <a:gd name="connsiteX47" fmla="*/ 2425147 w 2494721"/>
              <a:gd name="connsiteY47" fmla="*/ 29817 h 447261"/>
              <a:gd name="connsiteX48" fmla="*/ 2454965 w 2494721"/>
              <a:gd name="connsiteY48" fmla="*/ 9939 h 447261"/>
              <a:gd name="connsiteX49" fmla="*/ 2494721 w 2494721"/>
              <a:gd name="connsiteY49" fmla="*/ 0 h 447261"/>
              <a:gd name="connsiteX0" fmla="*/ 0 w 2494721"/>
              <a:gd name="connsiteY0" fmla="*/ 198782 h 447261"/>
              <a:gd name="connsiteX1" fmla="*/ 0 w 2494721"/>
              <a:gd name="connsiteY1" fmla="*/ 198782 h 447261"/>
              <a:gd name="connsiteX2" fmla="*/ 99391 w 2494721"/>
              <a:gd name="connsiteY2" fmla="*/ 218661 h 447261"/>
              <a:gd name="connsiteX3" fmla="*/ 129208 w 2494721"/>
              <a:gd name="connsiteY3" fmla="*/ 228600 h 447261"/>
              <a:gd name="connsiteX4" fmla="*/ 159026 w 2494721"/>
              <a:gd name="connsiteY4" fmla="*/ 288235 h 447261"/>
              <a:gd name="connsiteX5" fmla="*/ 178904 w 2494721"/>
              <a:gd name="connsiteY5" fmla="*/ 318052 h 447261"/>
              <a:gd name="connsiteX6" fmla="*/ 188843 w 2494721"/>
              <a:gd name="connsiteY6" fmla="*/ 357809 h 447261"/>
              <a:gd name="connsiteX7" fmla="*/ 248478 w 2494721"/>
              <a:gd name="connsiteY7" fmla="*/ 387626 h 447261"/>
              <a:gd name="connsiteX8" fmla="*/ 308113 w 2494721"/>
              <a:gd name="connsiteY8" fmla="*/ 417443 h 447261"/>
              <a:gd name="connsiteX9" fmla="*/ 337930 w 2494721"/>
              <a:gd name="connsiteY9" fmla="*/ 437322 h 447261"/>
              <a:gd name="connsiteX10" fmla="*/ 477078 w 2494721"/>
              <a:gd name="connsiteY10" fmla="*/ 417443 h 447261"/>
              <a:gd name="connsiteX11" fmla="*/ 536713 w 2494721"/>
              <a:gd name="connsiteY11" fmla="*/ 387626 h 447261"/>
              <a:gd name="connsiteX12" fmla="*/ 566530 w 2494721"/>
              <a:gd name="connsiteY12" fmla="*/ 367748 h 447261"/>
              <a:gd name="connsiteX13" fmla="*/ 626165 w 2494721"/>
              <a:gd name="connsiteY13" fmla="*/ 377687 h 447261"/>
              <a:gd name="connsiteX14" fmla="*/ 765313 w 2494721"/>
              <a:gd name="connsiteY14" fmla="*/ 387626 h 447261"/>
              <a:gd name="connsiteX15" fmla="*/ 795130 w 2494721"/>
              <a:gd name="connsiteY15" fmla="*/ 367748 h 447261"/>
              <a:gd name="connsiteX16" fmla="*/ 815008 w 2494721"/>
              <a:gd name="connsiteY16" fmla="*/ 298174 h 447261"/>
              <a:gd name="connsiteX17" fmla="*/ 824947 w 2494721"/>
              <a:gd name="connsiteY17" fmla="*/ 268356 h 447261"/>
              <a:gd name="connsiteX18" fmla="*/ 854765 w 2494721"/>
              <a:gd name="connsiteY18" fmla="*/ 258417 h 447261"/>
              <a:gd name="connsiteX19" fmla="*/ 944217 w 2494721"/>
              <a:gd name="connsiteY19" fmla="*/ 238539 h 447261"/>
              <a:gd name="connsiteX20" fmla="*/ 1043608 w 2494721"/>
              <a:gd name="connsiteY20" fmla="*/ 258417 h 447261"/>
              <a:gd name="connsiteX21" fmla="*/ 1073426 w 2494721"/>
              <a:gd name="connsiteY21" fmla="*/ 278296 h 447261"/>
              <a:gd name="connsiteX22" fmla="*/ 1103243 w 2494721"/>
              <a:gd name="connsiteY22" fmla="*/ 288235 h 447261"/>
              <a:gd name="connsiteX23" fmla="*/ 1133060 w 2494721"/>
              <a:gd name="connsiteY23" fmla="*/ 308113 h 447261"/>
              <a:gd name="connsiteX24" fmla="*/ 1202634 w 2494721"/>
              <a:gd name="connsiteY24" fmla="*/ 318052 h 447261"/>
              <a:gd name="connsiteX25" fmla="*/ 1222513 w 2494721"/>
              <a:gd name="connsiteY25" fmla="*/ 337930 h 447261"/>
              <a:gd name="connsiteX26" fmla="*/ 1262269 w 2494721"/>
              <a:gd name="connsiteY26" fmla="*/ 347869 h 447261"/>
              <a:gd name="connsiteX27" fmla="*/ 1292086 w 2494721"/>
              <a:gd name="connsiteY27" fmla="*/ 357809 h 447261"/>
              <a:gd name="connsiteX28" fmla="*/ 1351721 w 2494721"/>
              <a:gd name="connsiteY28" fmla="*/ 407504 h 447261"/>
              <a:gd name="connsiteX29" fmla="*/ 1381539 w 2494721"/>
              <a:gd name="connsiteY29" fmla="*/ 417443 h 447261"/>
              <a:gd name="connsiteX30" fmla="*/ 1421295 w 2494721"/>
              <a:gd name="connsiteY30" fmla="*/ 437322 h 447261"/>
              <a:gd name="connsiteX31" fmla="*/ 1520686 w 2494721"/>
              <a:gd name="connsiteY31" fmla="*/ 427382 h 447261"/>
              <a:gd name="connsiteX32" fmla="*/ 1580321 w 2494721"/>
              <a:gd name="connsiteY32" fmla="*/ 447261 h 447261"/>
              <a:gd name="connsiteX33" fmla="*/ 1769165 w 2494721"/>
              <a:gd name="connsiteY33" fmla="*/ 427382 h 447261"/>
              <a:gd name="connsiteX34" fmla="*/ 1789043 w 2494721"/>
              <a:gd name="connsiteY34" fmla="*/ 397565 h 447261"/>
              <a:gd name="connsiteX35" fmla="*/ 1818860 w 2494721"/>
              <a:gd name="connsiteY35" fmla="*/ 387626 h 447261"/>
              <a:gd name="connsiteX36" fmla="*/ 1838739 w 2494721"/>
              <a:gd name="connsiteY36" fmla="*/ 367748 h 447261"/>
              <a:gd name="connsiteX37" fmla="*/ 1868556 w 2494721"/>
              <a:gd name="connsiteY37" fmla="*/ 357809 h 447261"/>
              <a:gd name="connsiteX38" fmla="*/ 1918252 w 2494721"/>
              <a:gd name="connsiteY38" fmla="*/ 318052 h 447261"/>
              <a:gd name="connsiteX39" fmla="*/ 1948069 w 2494721"/>
              <a:gd name="connsiteY39" fmla="*/ 298174 h 447261"/>
              <a:gd name="connsiteX40" fmla="*/ 1997765 w 2494721"/>
              <a:gd name="connsiteY40" fmla="*/ 208722 h 447261"/>
              <a:gd name="connsiteX41" fmla="*/ 2146852 w 2494721"/>
              <a:gd name="connsiteY41" fmla="*/ 168965 h 447261"/>
              <a:gd name="connsiteX42" fmla="*/ 2176669 w 2494721"/>
              <a:gd name="connsiteY42" fmla="*/ 109330 h 447261"/>
              <a:gd name="connsiteX43" fmla="*/ 2206486 w 2494721"/>
              <a:gd name="connsiteY43" fmla="*/ 99391 h 447261"/>
              <a:gd name="connsiteX44" fmla="*/ 2216426 w 2494721"/>
              <a:gd name="connsiteY44" fmla="*/ 69574 h 447261"/>
              <a:gd name="connsiteX45" fmla="*/ 2355573 w 2494721"/>
              <a:gd name="connsiteY45" fmla="*/ 59635 h 447261"/>
              <a:gd name="connsiteX46" fmla="*/ 2405269 w 2494721"/>
              <a:gd name="connsiteY46" fmla="*/ 49696 h 447261"/>
              <a:gd name="connsiteX47" fmla="*/ 2454965 w 2494721"/>
              <a:gd name="connsiteY47" fmla="*/ 9939 h 447261"/>
              <a:gd name="connsiteX48" fmla="*/ 2494721 w 2494721"/>
              <a:gd name="connsiteY48" fmla="*/ 0 h 447261"/>
              <a:gd name="connsiteX0" fmla="*/ 0 w 2494721"/>
              <a:gd name="connsiteY0" fmla="*/ 198782 h 447261"/>
              <a:gd name="connsiteX1" fmla="*/ 0 w 2494721"/>
              <a:gd name="connsiteY1" fmla="*/ 198782 h 447261"/>
              <a:gd name="connsiteX2" fmla="*/ 99391 w 2494721"/>
              <a:gd name="connsiteY2" fmla="*/ 218661 h 447261"/>
              <a:gd name="connsiteX3" fmla="*/ 129208 w 2494721"/>
              <a:gd name="connsiteY3" fmla="*/ 228600 h 447261"/>
              <a:gd name="connsiteX4" fmla="*/ 159026 w 2494721"/>
              <a:gd name="connsiteY4" fmla="*/ 288235 h 447261"/>
              <a:gd name="connsiteX5" fmla="*/ 178904 w 2494721"/>
              <a:gd name="connsiteY5" fmla="*/ 318052 h 447261"/>
              <a:gd name="connsiteX6" fmla="*/ 188843 w 2494721"/>
              <a:gd name="connsiteY6" fmla="*/ 357809 h 447261"/>
              <a:gd name="connsiteX7" fmla="*/ 248478 w 2494721"/>
              <a:gd name="connsiteY7" fmla="*/ 387626 h 447261"/>
              <a:gd name="connsiteX8" fmla="*/ 308113 w 2494721"/>
              <a:gd name="connsiteY8" fmla="*/ 417443 h 447261"/>
              <a:gd name="connsiteX9" fmla="*/ 337930 w 2494721"/>
              <a:gd name="connsiteY9" fmla="*/ 437322 h 447261"/>
              <a:gd name="connsiteX10" fmla="*/ 477078 w 2494721"/>
              <a:gd name="connsiteY10" fmla="*/ 417443 h 447261"/>
              <a:gd name="connsiteX11" fmla="*/ 536713 w 2494721"/>
              <a:gd name="connsiteY11" fmla="*/ 387626 h 447261"/>
              <a:gd name="connsiteX12" fmla="*/ 566530 w 2494721"/>
              <a:gd name="connsiteY12" fmla="*/ 367748 h 447261"/>
              <a:gd name="connsiteX13" fmla="*/ 626165 w 2494721"/>
              <a:gd name="connsiteY13" fmla="*/ 377687 h 447261"/>
              <a:gd name="connsiteX14" fmla="*/ 765313 w 2494721"/>
              <a:gd name="connsiteY14" fmla="*/ 387626 h 447261"/>
              <a:gd name="connsiteX15" fmla="*/ 795130 w 2494721"/>
              <a:gd name="connsiteY15" fmla="*/ 367748 h 447261"/>
              <a:gd name="connsiteX16" fmla="*/ 815008 w 2494721"/>
              <a:gd name="connsiteY16" fmla="*/ 298174 h 447261"/>
              <a:gd name="connsiteX17" fmla="*/ 824947 w 2494721"/>
              <a:gd name="connsiteY17" fmla="*/ 268356 h 447261"/>
              <a:gd name="connsiteX18" fmla="*/ 854765 w 2494721"/>
              <a:gd name="connsiteY18" fmla="*/ 258417 h 447261"/>
              <a:gd name="connsiteX19" fmla="*/ 944217 w 2494721"/>
              <a:gd name="connsiteY19" fmla="*/ 238539 h 447261"/>
              <a:gd name="connsiteX20" fmla="*/ 1043608 w 2494721"/>
              <a:gd name="connsiteY20" fmla="*/ 258417 h 447261"/>
              <a:gd name="connsiteX21" fmla="*/ 1073426 w 2494721"/>
              <a:gd name="connsiteY21" fmla="*/ 278296 h 447261"/>
              <a:gd name="connsiteX22" fmla="*/ 1103243 w 2494721"/>
              <a:gd name="connsiteY22" fmla="*/ 288235 h 447261"/>
              <a:gd name="connsiteX23" fmla="*/ 1133060 w 2494721"/>
              <a:gd name="connsiteY23" fmla="*/ 308113 h 447261"/>
              <a:gd name="connsiteX24" fmla="*/ 1202634 w 2494721"/>
              <a:gd name="connsiteY24" fmla="*/ 318052 h 447261"/>
              <a:gd name="connsiteX25" fmla="*/ 1222513 w 2494721"/>
              <a:gd name="connsiteY25" fmla="*/ 337930 h 447261"/>
              <a:gd name="connsiteX26" fmla="*/ 1262269 w 2494721"/>
              <a:gd name="connsiteY26" fmla="*/ 347869 h 447261"/>
              <a:gd name="connsiteX27" fmla="*/ 1292086 w 2494721"/>
              <a:gd name="connsiteY27" fmla="*/ 357809 h 447261"/>
              <a:gd name="connsiteX28" fmla="*/ 1351721 w 2494721"/>
              <a:gd name="connsiteY28" fmla="*/ 407504 h 447261"/>
              <a:gd name="connsiteX29" fmla="*/ 1381539 w 2494721"/>
              <a:gd name="connsiteY29" fmla="*/ 417443 h 447261"/>
              <a:gd name="connsiteX30" fmla="*/ 1421295 w 2494721"/>
              <a:gd name="connsiteY30" fmla="*/ 437322 h 447261"/>
              <a:gd name="connsiteX31" fmla="*/ 1520686 w 2494721"/>
              <a:gd name="connsiteY31" fmla="*/ 427382 h 447261"/>
              <a:gd name="connsiteX32" fmla="*/ 1580321 w 2494721"/>
              <a:gd name="connsiteY32" fmla="*/ 447261 h 447261"/>
              <a:gd name="connsiteX33" fmla="*/ 1769165 w 2494721"/>
              <a:gd name="connsiteY33" fmla="*/ 427382 h 447261"/>
              <a:gd name="connsiteX34" fmla="*/ 1789043 w 2494721"/>
              <a:gd name="connsiteY34" fmla="*/ 397565 h 447261"/>
              <a:gd name="connsiteX35" fmla="*/ 1818860 w 2494721"/>
              <a:gd name="connsiteY35" fmla="*/ 387626 h 447261"/>
              <a:gd name="connsiteX36" fmla="*/ 1838739 w 2494721"/>
              <a:gd name="connsiteY36" fmla="*/ 367748 h 447261"/>
              <a:gd name="connsiteX37" fmla="*/ 1868556 w 2494721"/>
              <a:gd name="connsiteY37" fmla="*/ 357809 h 447261"/>
              <a:gd name="connsiteX38" fmla="*/ 1918252 w 2494721"/>
              <a:gd name="connsiteY38" fmla="*/ 318052 h 447261"/>
              <a:gd name="connsiteX39" fmla="*/ 1948069 w 2494721"/>
              <a:gd name="connsiteY39" fmla="*/ 298174 h 447261"/>
              <a:gd name="connsiteX40" fmla="*/ 1997765 w 2494721"/>
              <a:gd name="connsiteY40" fmla="*/ 208722 h 447261"/>
              <a:gd name="connsiteX41" fmla="*/ 2146852 w 2494721"/>
              <a:gd name="connsiteY41" fmla="*/ 168965 h 447261"/>
              <a:gd name="connsiteX42" fmla="*/ 2176669 w 2494721"/>
              <a:gd name="connsiteY42" fmla="*/ 109330 h 447261"/>
              <a:gd name="connsiteX43" fmla="*/ 2206486 w 2494721"/>
              <a:gd name="connsiteY43" fmla="*/ 99391 h 447261"/>
              <a:gd name="connsiteX44" fmla="*/ 2216426 w 2494721"/>
              <a:gd name="connsiteY44" fmla="*/ 69574 h 447261"/>
              <a:gd name="connsiteX45" fmla="*/ 2355573 w 2494721"/>
              <a:gd name="connsiteY45" fmla="*/ 59635 h 447261"/>
              <a:gd name="connsiteX46" fmla="*/ 2405269 w 2494721"/>
              <a:gd name="connsiteY46" fmla="*/ 49696 h 447261"/>
              <a:gd name="connsiteX47" fmla="*/ 2494721 w 2494721"/>
              <a:gd name="connsiteY47" fmla="*/ 0 h 447261"/>
              <a:gd name="connsiteX0" fmla="*/ 0 w 2405269"/>
              <a:gd name="connsiteY0" fmla="*/ 171768 h 420247"/>
              <a:gd name="connsiteX1" fmla="*/ 0 w 2405269"/>
              <a:gd name="connsiteY1" fmla="*/ 171768 h 420247"/>
              <a:gd name="connsiteX2" fmla="*/ 99391 w 2405269"/>
              <a:gd name="connsiteY2" fmla="*/ 191647 h 420247"/>
              <a:gd name="connsiteX3" fmla="*/ 129208 w 2405269"/>
              <a:gd name="connsiteY3" fmla="*/ 201586 h 420247"/>
              <a:gd name="connsiteX4" fmla="*/ 159026 w 2405269"/>
              <a:gd name="connsiteY4" fmla="*/ 261221 h 420247"/>
              <a:gd name="connsiteX5" fmla="*/ 178904 w 2405269"/>
              <a:gd name="connsiteY5" fmla="*/ 291038 h 420247"/>
              <a:gd name="connsiteX6" fmla="*/ 188843 w 2405269"/>
              <a:gd name="connsiteY6" fmla="*/ 330795 h 420247"/>
              <a:gd name="connsiteX7" fmla="*/ 248478 w 2405269"/>
              <a:gd name="connsiteY7" fmla="*/ 360612 h 420247"/>
              <a:gd name="connsiteX8" fmla="*/ 308113 w 2405269"/>
              <a:gd name="connsiteY8" fmla="*/ 390429 h 420247"/>
              <a:gd name="connsiteX9" fmla="*/ 337930 w 2405269"/>
              <a:gd name="connsiteY9" fmla="*/ 410308 h 420247"/>
              <a:gd name="connsiteX10" fmla="*/ 477078 w 2405269"/>
              <a:gd name="connsiteY10" fmla="*/ 390429 h 420247"/>
              <a:gd name="connsiteX11" fmla="*/ 536713 w 2405269"/>
              <a:gd name="connsiteY11" fmla="*/ 360612 h 420247"/>
              <a:gd name="connsiteX12" fmla="*/ 566530 w 2405269"/>
              <a:gd name="connsiteY12" fmla="*/ 340734 h 420247"/>
              <a:gd name="connsiteX13" fmla="*/ 626165 w 2405269"/>
              <a:gd name="connsiteY13" fmla="*/ 350673 h 420247"/>
              <a:gd name="connsiteX14" fmla="*/ 765313 w 2405269"/>
              <a:gd name="connsiteY14" fmla="*/ 360612 h 420247"/>
              <a:gd name="connsiteX15" fmla="*/ 795130 w 2405269"/>
              <a:gd name="connsiteY15" fmla="*/ 340734 h 420247"/>
              <a:gd name="connsiteX16" fmla="*/ 815008 w 2405269"/>
              <a:gd name="connsiteY16" fmla="*/ 271160 h 420247"/>
              <a:gd name="connsiteX17" fmla="*/ 824947 w 2405269"/>
              <a:gd name="connsiteY17" fmla="*/ 241342 h 420247"/>
              <a:gd name="connsiteX18" fmla="*/ 854765 w 2405269"/>
              <a:gd name="connsiteY18" fmla="*/ 231403 h 420247"/>
              <a:gd name="connsiteX19" fmla="*/ 944217 w 2405269"/>
              <a:gd name="connsiteY19" fmla="*/ 211525 h 420247"/>
              <a:gd name="connsiteX20" fmla="*/ 1043608 w 2405269"/>
              <a:gd name="connsiteY20" fmla="*/ 231403 h 420247"/>
              <a:gd name="connsiteX21" fmla="*/ 1073426 w 2405269"/>
              <a:gd name="connsiteY21" fmla="*/ 251282 h 420247"/>
              <a:gd name="connsiteX22" fmla="*/ 1103243 w 2405269"/>
              <a:gd name="connsiteY22" fmla="*/ 261221 h 420247"/>
              <a:gd name="connsiteX23" fmla="*/ 1133060 w 2405269"/>
              <a:gd name="connsiteY23" fmla="*/ 281099 h 420247"/>
              <a:gd name="connsiteX24" fmla="*/ 1202634 w 2405269"/>
              <a:gd name="connsiteY24" fmla="*/ 291038 h 420247"/>
              <a:gd name="connsiteX25" fmla="*/ 1222513 w 2405269"/>
              <a:gd name="connsiteY25" fmla="*/ 310916 h 420247"/>
              <a:gd name="connsiteX26" fmla="*/ 1262269 w 2405269"/>
              <a:gd name="connsiteY26" fmla="*/ 320855 h 420247"/>
              <a:gd name="connsiteX27" fmla="*/ 1292086 w 2405269"/>
              <a:gd name="connsiteY27" fmla="*/ 330795 h 420247"/>
              <a:gd name="connsiteX28" fmla="*/ 1351721 w 2405269"/>
              <a:gd name="connsiteY28" fmla="*/ 380490 h 420247"/>
              <a:gd name="connsiteX29" fmla="*/ 1381539 w 2405269"/>
              <a:gd name="connsiteY29" fmla="*/ 390429 h 420247"/>
              <a:gd name="connsiteX30" fmla="*/ 1421295 w 2405269"/>
              <a:gd name="connsiteY30" fmla="*/ 410308 h 420247"/>
              <a:gd name="connsiteX31" fmla="*/ 1520686 w 2405269"/>
              <a:gd name="connsiteY31" fmla="*/ 400368 h 420247"/>
              <a:gd name="connsiteX32" fmla="*/ 1580321 w 2405269"/>
              <a:gd name="connsiteY32" fmla="*/ 420247 h 420247"/>
              <a:gd name="connsiteX33" fmla="*/ 1769165 w 2405269"/>
              <a:gd name="connsiteY33" fmla="*/ 400368 h 420247"/>
              <a:gd name="connsiteX34" fmla="*/ 1789043 w 2405269"/>
              <a:gd name="connsiteY34" fmla="*/ 370551 h 420247"/>
              <a:gd name="connsiteX35" fmla="*/ 1818860 w 2405269"/>
              <a:gd name="connsiteY35" fmla="*/ 360612 h 420247"/>
              <a:gd name="connsiteX36" fmla="*/ 1838739 w 2405269"/>
              <a:gd name="connsiteY36" fmla="*/ 340734 h 420247"/>
              <a:gd name="connsiteX37" fmla="*/ 1868556 w 2405269"/>
              <a:gd name="connsiteY37" fmla="*/ 330795 h 420247"/>
              <a:gd name="connsiteX38" fmla="*/ 1918252 w 2405269"/>
              <a:gd name="connsiteY38" fmla="*/ 291038 h 420247"/>
              <a:gd name="connsiteX39" fmla="*/ 1948069 w 2405269"/>
              <a:gd name="connsiteY39" fmla="*/ 271160 h 420247"/>
              <a:gd name="connsiteX40" fmla="*/ 1997765 w 2405269"/>
              <a:gd name="connsiteY40" fmla="*/ 181708 h 420247"/>
              <a:gd name="connsiteX41" fmla="*/ 2146852 w 2405269"/>
              <a:gd name="connsiteY41" fmla="*/ 141951 h 420247"/>
              <a:gd name="connsiteX42" fmla="*/ 2176669 w 2405269"/>
              <a:gd name="connsiteY42" fmla="*/ 82316 h 420247"/>
              <a:gd name="connsiteX43" fmla="*/ 2206486 w 2405269"/>
              <a:gd name="connsiteY43" fmla="*/ 72377 h 420247"/>
              <a:gd name="connsiteX44" fmla="*/ 2216426 w 2405269"/>
              <a:gd name="connsiteY44" fmla="*/ 42560 h 420247"/>
              <a:gd name="connsiteX45" fmla="*/ 2355573 w 2405269"/>
              <a:gd name="connsiteY45" fmla="*/ 32621 h 420247"/>
              <a:gd name="connsiteX46" fmla="*/ 2405269 w 2405269"/>
              <a:gd name="connsiteY46" fmla="*/ 22682 h 420247"/>
              <a:gd name="connsiteX0" fmla="*/ 0 w 2355573"/>
              <a:gd name="connsiteY0" fmla="*/ 171768 h 420247"/>
              <a:gd name="connsiteX1" fmla="*/ 0 w 2355573"/>
              <a:gd name="connsiteY1" fmla="*/ 171768 h 420247"/>
              <a:gd name="connsiteX2" fmla="*/ 99391 w 2355573"/>
              <a:gd name="connsiteY2" fmla="*/ 191647 h 420247"/>
              <a:gd name="connsiteX3" fmla="*/ 129208 w 2355573"/>
              <a:gd name="connsiteY3" fmla="*/ 201586 h 420247"/>
              <a:gd name="connsiteX4" fmla="*/ 159026 w 2355573"/>
              <a:gd name="connsiteY4" fmla="*/ 261221 h 420247"/>
              <a:gd name="connsiteX5" fmla="*/ 178904 w 2355573"/>
              <a:gd name="connsiteY5" fmla="*/ 291038 h 420247"/>
              <a:gd name="connsiteX6" fmla="*/ 188843 w 2355573"/>
              <a:gd name="connsiteY6" fmla="*/ 330795 h 420247"/>
              <a:gd name="connsiteX7" fmla="*/ 248478 w 2355573"/>
              <a:gd name="connsiteY7" fmla="*/ 360612 h 420247"/>
              <a:gd name="connsiteX8" fmla="*/ 308113 w 2355573"/>
              <a:gd name="connsiteY8" fmla="*/ 390429 h 420247"/>
              <a:gd name="connsiteX9" fmla="*/ 337930 w 2355573"/>
              <a:gd name="connsiteY9" fmla="*/ 410308 h 420247"/>
              <a:gd name="connsiteX10" fmla="*/ 477078 w 2355573"/>
              <a:gd name="connsiteY10" fmla="*/ 390429 h 420247"/>
              <a:gd name="connsiteX11" fmla="*/ 536713 w 2355573"/>
              <a:gd name="connsiteY11" fmla="*/ 360612 h 420247"/>
              <a:gd name="connsiteX12" fmla="*/ 566530 w 2355573"/>
              <a:gd name="connsiteY12" fmla="*/ 340734 h 420247"/>
              <a:gd name="connsiteX13" fmla="*/ 626165 w 2355573"/>
              <a:gd name="connsiteY13" fmla="*/ 350673 h 420247"/>
              <a:gd name="connsiteX14" fmla="*/ 765313 w 2355573"/>
              <a:gd name="connsiteY14" fmla="*/ 360612 h 420247"/>
              <a:gd name="connsiteX15" fmla="*/ 795130 w 2355573"/>
              <a:gd name="connsiteY15" fmla="*/ 340734 h 420247"/>
              <a:gd name="connsiteX16" fmla="*/ 815008 w 2355573"/>
              <a:gd name="connsiteY16" fmla="*/ 271160 h 420247"/>
              <a:gd name="connsiteX17" fmla="*/ 824947 w 2355573"/>
              <a:gd name="connsiteY17" fmla="*/ 241342 h 420247"/>
              <a:gd name="connsiteX18" fmla="*/ 854765 w 2355573"/>
              <a:gd name="connsiteY18" fmla="*/ 231403 h 420247"/>
              <a:gd name="connsiteX19" fmla="*/ 944217 w 2355573"/>
              <a:gd name="connsiteY19" fmla="*/ 211525 h 420247"/>
              <a:gd name="connsiteX20" fmla="*/ 1043608 w 2355573"/>
              <a:gd name="connsiteY20" fmla="*/ 231403 h 420247"/>
              <a:gd name="connsiteX21" fmla="*/ 1073426 w 2355573"/>
              <a:gd name="connsiteY21" fmla="*/ 251282 h 420247"/>
              <a:gd name="connsiteX22" fmla="*/ 1103243 w 2355573"/>
              <a:gd name="connsiteY22" fmla="*/ 261221 h 420247"/>
              <a:gd name="connsiteX23" fmla="*/ 1133060 w 2355573"/>
              <a:gd name="connsiteY23" fmla="*/ 281099 h 420247"/>
              <a:gd name="connsiteX24" fmla="*/ 1202634 w 2355573"/>
              <a:gd name="connsiteY24" fmla="*/ 291038 h 420247"/>
              <a:gd name="connsiteX25" fmla="*/ 1222513 w 2355573"/>
              <a:gd name="connsiteY25" fmla="*/ 310916 h 420247"/>
              <a:gd name="connsiteX26" fmla="*/ 1262269 w 2355573"/>
              <a:gd name="connsiteY26" fmla="*/ 320855 h 420247"/>
              <a:gd name="connsiteX27" fmla="*/ 1292086 w 2355573"/>
              <a:gd name="connsiteY27" fmla="*/ 330795 h 420247"/>
              <a:gd name="connsiteX28" fmla="*/ 1351721 w 2355573"/>
              <a:gd name="connsiteY28" fmla="*/ 380490 h 420247"/>
              <a:gd name="connsiteX29" fmla="*/ 1381539 w 2355573"/>
              <a:gd name="connsiteY29" fmla="*/ 390429 h 420247"/>
              <a:gd name="connsiteX30" fmla="*/ 1421295 w 2355573"/>
              <a:gd name="connsiteY30" fmla="*/ 410308 h 420247"/>
              <a:gd name="connsiteX31" fmla="*/ 1520686 w 2355573"/>
              <a:gd name="connsiteY31" fmla="*/ 400368 h 420247"/>
              <a:gd name="connsiteX32" fmla="*/ 1580321 w 2355573"/>
              <a:gd name="connsiteY32" fmla="*/ 420247 h 420247"/>
              <a:gd name="connsiteX33" fmla="*/ 1769165 w 2355573"/>
              <a:gd name="connsiteY33" fmla="*/ 400368 h 420247"/>
              <a:gd name="connsiteX34" fmla="*/ 1789043 w 2355573"/>
              <a:gd name="connsiteY34" fmla="*/ 370551 h 420247"/>
              <a:gd name="connsiteX35" fmla="*/ 1818860 w 2355573"/>
              <a:gd name="connsiteY35" fmla="*/ 360612 h 420247"/>
              <a:gd name="connsiteX36" fmla="*/ 1838739 w 2355573"/>
              <a:gd name="connsiteY36" fmla="*/ 340734 h 420247"/>
              <a:gd name="connsiteX37" fmla="*/ 1868556 w 2355573"/>
              <a:gd name="connsiteY37" fmla="*/ 330795 h 420247"/>
              <a:gd name="connsiteX38" fmla="*/ 1918252 w 2355573"/>
              <a:gd name="connsiteY38" fmla="*/ 291038 h 420247"/>
              <a:gd name="connsiteX39" fmla="*/ 1948069 w 2355573"/>
              <a:gd name="connsiteY39" fmla="*/ 271160 h 420247"/>
              <a:gd name="connsiteX40" fmla="*/ 1997765 w 2355573"/>
              <a:gd name="connsiteY40" fmla="*/ 181708 h 420247"/>
              <a:gd name="connsiteX41" fmla="*/ 2146852 w 2355573"/>
              <a:gd name="connsiteY41" fmla="*/ 141951 h 420247"/>
              <a:gd name="connsiteX42" fmla="*/ 2176669 w 2355573"/>
              <a:gd name="connsiteY42" fmla="*/ 82316 h 420247"/>
              <a:gd name="connsiteX43" fmla="*/ 2206486 w 2355573"/>
              <a:gd name="connsiteY43" fmla="*/ 72377 h 420247"/>
              <a:gd name="connsiteX44" fmla="*/ 2216426 w 2355573"/>
              <a:gd name="connsiteY44" fmla="*/ 42560 h 420247"/>
              <a:gd name="connsiteX45" fmla="*/ 2355573 w 2355573"/>
              <a:gd name="connsiteY45" fmla="*/ 32621 h 420247"/>
              <a:gd name="connsiteX0" fmla="*/ 0 w 2355573"/>
              <a:gd name="connsiteY0" fmla="*/ 150420 h 398899"/>
              <a:gd name="connsiteX1" fmla="*/ 0 w 2355573"/>
              <a:gd name="connsiteY1" fmla="*/ 150420 h 398899"/>
              <a:gd name="connsiteX2" fmla="*/ 99391 w 2355573"/>
              <a:gd name="connsiteY2" fmla="*/ 170299 h 398899"/>
              <a:gd name="connsiteX3" fmla="*/ 129208 w 2355573"/>
              <a:gd name="connsiteY3" fmla="*/ 180238 h 398899"/>
              <a:gd name="connsiteX4" fmla="*/ 159026 w 2355573"/>
              <a:gd name="connsiteY4" fmla="*/ 239873 h 398899"/>
              <a:gd name="connsiteX5" fmla="*/ 178904 w 2355573"/>
              <a:gd name="connsiteY5" fmla="*/ 269690 h 398899"/>
              <a:gd name="connsiteX6" fmla="*/ 188843 w 2355573"/>
              <a:gd name="connsiteY6" fmla="*/ 309447 h 398899"/>
              <a:gd name="connsiteX7" fmla="*/ 248478 w 2355573"/>
              <a:gd name="connsiteY7" fmla="*/ 339264 h 398899"/>
              <a:gd name="connsiteX8" fmla="*/ 308113 w 2355573"/>
              <a:gd name="connsiteY8" fmla="*/ 369081 h 398899"/>
              <a:gd name="connsiteX9" fmla="*/ 337930 w 2355573"/>
              <a:gd name="connsiteY9" fmla="*/ 388960 h 398899"/>
              <a:gd name="connsiteX10" fmla="*/ 477078 w 2355573"/>
              <a:gd name="connsiteY10" fmla="*/ 369081 h 398899"/>
              <a:gd name="connsiteX11" fmla="*/ 536713 w 2355573"/>
              <a:gd name="connsiteY11" fmla="*/ 339264 h 398899"/>
              <a:gd name="connsiteX12" fmla="*/ 566530 w 2355573"/>
              <a:gd name="connsiteY12" fmla="*/ 319386 h 398899"/>
              <a:gd name="connsiteX13" fmla="*/ 626165 w 2355573"/>
              <a:gd name="connsiteY13" fmla="*/ 329325 h 398899"/>
              <a:gd name="connsiteX14" fmla="*/ 765313 w 2355573"/>
              <a:gd name="connsiteY14" fmla="*/ 339264 h 398899"/>
              <a:gd name="connsiteX15" fmla="*/ 795130 w 2355573"/>
              <a:gd name="connsiteY15" fmla="*/ 319386 h 398899"/>
              <a:gd name="connsiteX16" fmla="*/ 815008 w 2355573"/>
              <a:gd name="connsiteY16" fmla="*/ 249812 h 398899"/>
              <a:gd name="connsiteX17" fmla="*/ 824947 w 2355573"/>
              <a:gd name="connsiteY17" fmla="*/ 219994 h 398899"/>
              <a:gd name="connsiteX18" fmla="*/ 854765 w 2355573"/>
              <a:gd name="connsiteY18" fmla="*/ 210055 h 398899"/>
              <a:gd name="connsiteX19" fmla="*/ 944217 w 2355573"/>
              <a:gd name="connsiteY19" fmla="*/ 190177 h 398899"/>
              <a:gd name="connsiteX20" fmla="*/ 1043608 w 2355573"/>
              <a:gd name="connsiteY20" fmla="*/ 210055 h 398899"/>
              <a:gd name="connsiteX21" fmla="*/ 1073426 w 2355573"/>
              <a:gd name="connsiteY21" fmla="*/ 229934 h 398899"/>
              <a:gd name="connsiteX22" fmla="*/ 1103243 w 2355573"/>
              <a:gd name="connsiteY22" fmla="*/ 239873 h 398899"/>
              <a:gd name="connsiteX23" fmla="*/ 1133060 w 2355573"/>
              <a:gd name="connsiteY23" fmla="*/ 259751 h 398899"/>
              <a:gd name="connsiteX24" fmla="*/ 1202634 w 2355573"/>
              <a:gd name="connsiteY24" fmla="*/ 269690 h 398899"/>
              <a:gd name="connsiteX25" fmla="*/ 1222513 w 2355573"/>
              <a:gd name="connsiteY25" fmla="*/ 289568 h 398899"/>
              <a:gd name="connsiteX26" fmla="*/ 1262269 w 2355573"/>
              <a:gd name="connsiteY26" fmla="*/ 299507 h 398899"/>
              <a:gd name="connsiteX27" fmla="*/ 1292086 w 2355573"/>
              <a:gd name="connsiteY27" fmla="*/ 309447 h 398899"/>
              <a:gd name="connsiteX28" fmla="*/ 1351721 w 2355573"/>
              <a:gd name="connsiteY28" fmla="*/ 359142 h 398899"/>
              <a:gd name="connsiteX29" fmla="*/ 1381539 w 2355573"/>
              <a:gd name="connsiteY29" fmla="*/ 369081 h 398899"/>
              <a:gd name="connsiteX30" fmla="*/ 1421295 w 2355573"/>
              <a:gd name="connsiteY30" fmla="*/ 388960 h 398899"/>
              <a:gd name="connsiteX31" fmla="*/ 1520686 w 2355573"/>
              <a:gd name="connsiteY31" fmla="*/ 379020 h 398899"/>
              <a:gd name="connsiteX32" fmla="*/ 1580321 w 2355573"/>
              <a:gd name="connsiteY32" fmla="*/ 398899 h 398899"/>
              <a:gd name="connsiteX33" fmla="*/ 1769165 w 2355573"/>
              <a:gd name="connsiteY33" fmla="*/ 379020 h 398899"/>
              <a:gd name="connsiteX34" fmla="*/ 1789043 w 2355573"/>
              <a:gd name="connsiteY34" fmla="*/ 349203 h 398899"/>
              <a:gd name="connsiteX35" fmla="*/ 1818860 w 2355573"/>
              <a:gd name="connsiteY35" fmla="*/ 339264 h 398899"/>
              <a:gd name="connsiteX36" fmla="*/ 1838739 w 2355573"/>
              <a:gd name="connsiteY36" fmla="*/ 319386 h 398899"/>
              <a:gd name="connsiteX37" fmla="*/ 1868556 w 2355573"/>
              <a:gd name="connsiteY37" fmla="*/ 309447 h 398899"/>
              <a:gd name="connsiteX38" fmla="*/ 1918252 w 2355573"/>
              <a:gd name="connsiteY38" fmla="*/ 269690 h 398899"/>
              <a:gd name="connsiteX39" fmla="*/ 1948069 w 2355573"/>
              <a:gd name="connsiteY39" fmla="*/ 249812 h 398899"/>
              <a:gd name="connsiteX40" fmla="*/ 1997765 w 2355573"/>
              <a:gd name="connsiteY40" fmla="*/ 160360 h 398899"/>
              <a:gd name="connsiteX41" fmla="*/ 2146852 w 2355573"/>
              <a:gd name="connsiteY41" fmla="*/ 120603 h 398899"/>
              <a:gd name="connsiteX42" fmla="*/ 2176669 w 2355573"/>
              <a:gd name="connsiteY42" fmla="*/ 60968 h 398899"/>
              <a:gd name="connsiteX43" fmla="*/ 2206486 w 2355573"/>
              <a:gd name="connsiteY43" fmla="*/ 51029 h 398899"/>
              <a:gd name="connsiteX44" fmla="*/ 2269795 w 2355573"/>
              <a:gd name="connsiteY44" fmla="*/ 42560 h 398899"/>
              <a:gd name="connsiteX45" fmla="*/ 2355573 w 2355573"/>
              <a:gd name="connsiteY45" fmla="*/ 11273 h 398899"/>
              <a:gd name="connsiteX0" fmla="*/ 0 w 2355573"/>
              <a:gd name="connsiteY0" fmla="*/ 142866 h 391345"/>
              <a:gd name="connsiteX1" fmla="*/ 0 w 2355573"/>
              <a:gd name="connsiteY1" fmla="*/ 142866 h 391345"/>
              <a:gd name="connsiteX2" fmla="*/ 99391 w 2355573"/>
              <a:gd name="connsiteY2" fmla="*/ 162745 h 391345"/>
              <a:gd name="connsiteX3" fmla="*/ 129208 w 2355573"/>
              <a:gd name="connsiteY3" fmla="*/ 172684 h 391345"/>
              <a:gd name="connsiteX4" fmla="*/ 159026 w 2355573"/>
              <a:gd name="connsiteY4" fmla="*/ 232319 h 391345"/>
              <a:gd name="connsiteX5" fmla="*/ 178904 w 2355573"/>
              <a:gd name="connsiteY5" fmla="*/ 262136 h 391345"/>
              <a:gd name="connsiteX6" fmla="*/ 188843 w 2355573"/>
              <a:gd name="connsiteY6" fmla="*/ 301893 h 391345"/>
              <a:gd name="connsiteX7" fmla="*/ 248478 w 2355573"/>
              <a:gd name="connsiteY7" fmla="*/ 331710 h 391345"/>
              <a:gd name="connsiteX8" fmla="*/ 308113 w 2355573"/>
              <a:gd name="connsiteY8" fmla="*/ 361527 h 391345"/>
              <a:gd name="connsiteX9" fmla="*/ 337930 w 2355573"/>
              <a:gd name="connsiteY9" fmla="*/ 381406 h 391345"/>
              <a:gd name="connsiteX10" fmla="*/ 477078 w 2355573"/>
              <a:gd name="connsiteY10" fmla="*/ 361527 h 391345"/>
              <a:gd name="connsiteX11" fmla="*/ 536713 w 2355573"/>
              <a:gd name="connsiteY11" fmla="*/ 331710 h 391345"/>
              <a:gd name="connsiteX12" fmla="*/ 566530 w 2355573"/>
              <a:gd name="connsiteY12" fmla="*/ 311832 h 391345"/>
              <a:gd name="connsiteX13" fmla="*/ 626165 w 2355573"/>
              <a:gd name="connsiteY13" fmla="*/ 321771 h 391345"/>
              <a:gd name="connsiteX14" fmla="*/ 765313 w 2355573"/>
              <a:gd name="connsiteY14" fmla="*/ 331710 h 391345"/>
              <a:gd name="connsiteX15" fmla="*/ 795130 w 2355573"/>
              <a:gd name="connsiteY15" fmla="*/ 311832 h 391345"/>
              <a:gd name="connsiteX16" fmla="*/ 815008 w 2355573"/>
              <a:gd name="connsiteY16" fmla="*/ 242258 h 391345"/>
              <a:gd name="connsiteX17" fmla="*/ 824947 w 2355573"/>
              <a:gd name="connsiteY17" fmla="*/ 212440 h 391345"/>
              <a:gd name="connsiteX18" fmla="*/ 854765 w 2355573"/>
              <a:gd name="connsiteY18" fmla="*/ 202501 h 391345"/>
              <a:gd name="connsiteX19" fmla="*/ 944217 w 2355573"/>
              <a:gd name="connsiteY19" fmla="*/ 182623 h 391345"/>
              <a:gd name="connsiteX20" fmla="*/ 1043608 w 2355573"/>
              <a:gd name="connsiteY20" fmla="*/ 202501 h 391345"/>
              <a:gd name="connsiteX21" fmla="*/ 1073426 w 2355573"/>
              <a:gd name="connsiteY21" fmla="*/ 222380 h 391345"/>
              <a:gd name="connsiteX22" fmla="*/ 1103243 w 2355573"/>
              <a:gd name="connsiteY22" fmla="*/ 232319 h 391345"/>
              <a:gd name="connsiteX23" fmla="*/ 1133060 w 2355573"/>
              <a:gd name="connsiteY23" fmla="*/ 252197 h 391345"/>
              <a:gd name="connsiteX24" fmla="*/ 1202634 w 2355573"/>
              <a:gd name="connsiteY24" fmla="*/ 262136 h 391345"/>
              <a:gd name="connsiteX25" fmla="*/ 1222513 w 2355573"/>
              <a:gd name="connsiteY25" fmla="*/ 282014 h 391345"/>
              <a:gd name="connsiteX26" fmla="*/ 1262269 w 2355573"/>
              <a:gd name="connsiteY26" fmla="*/ 291953 h 391345"/>
              <a:gd name="connsiteX27" fmla="*/ 1292086 w 2355573"/>
              <a:gd name="connsiteY27" fmla="*/ 301893 h 391345"/>
              <a:gd name="connsiteX28" fmla="*/ 1351721 w 2355573"/>
              <a:gd name="connsiteY28" fmla="*/ 351588 h 391345"/>
              <a:gd name="connsiteX29" fmla="*/ 1381539 w 2355573"/>
              <a:gd name="connsiteY29" fmla="*/ 361527 h 391345"/>
              <a:gd name="connsiteX30" fmla="*/ 1421295 w 2355573"/>
              <a:gd name="connsiteY30" fmla="*/ 381406 h 391345"/>
              <a:gd name="connsiteX31" fmla="*/ 1520686 w 2355573"/>
              <a:gd name="connsiteY31" fmla="*/ 371466 h 391345"/>
              <a:gd name="connsiteX32" fmla="*/ 1580321 w 2355573"/>
              <a:gd name="connsiteY32" fmla="*/ 391345 h 391345"/>
              <a:gd name="connsiteX33" fmla="*/ 1769165 w 2355573"/>
              <a:gd name="connsiteY33" fmla="*/ 371466 h 391345"/>
              <a:gd name="connsiteX34" fmla="*/ 1789043 w 2355573"/>
              <a:gd name="connsiteY34" fmla="*/ 341649 h 391345"/>
              <a:gd name="connsiteX35" fmla="*/ 1818860 w 2355573"/>
              <a:gd name="connsiteY35" fmla="*/ 331710 h 391345"/>
              <a:gd name="connsiteX36" fmla="*/ 1838739 w 2355573"/>
              <a:gd name="connsiteY36" fmla="*/ 311832 h 391345"/>
              <a:gd name="connsiteX37" fmla="*/ 1868556 w 2355573"/>
              <a:gd name="connsiteY37" fmla="*/ 301893 h 391345"/>
              <a:gd name="connsiteX38" fmla="*/ 1918252 w 2355573"/>
              <a:gd name="connsiteY38" fmla="*/ 262136 h 391345"/>
              <a:gd name="connsiteX39" fmla="*/ 1948069 w 2355573"/>
              <a:gd name="connsiteY39" fmla="*/ 242258 h 391345"/>
              <a:gd name="connsiteX40" fmla="*/ 1997765 w 2355573"/>
              <a:gd name="connsiteY40" fmla="*/ 152806 h 391345"/>
              <a:gd name="connsiteX41" fmla="*/ 2146852 w 2355573"/>
              <a:gd name="connsiteY41" fmla="*/ 113049 h 391345"/>
              <a:gd name="connsiteX42" fmla="*/ 2176669 w 2355573"/>
              <a:gd name="connsiteY42" fmla="*/ 53414 h 391345"/>
              <a:gd name="connsiteX43" fmla="*/ 2206486 w 2355573"/>
              <a:gd name="connsiteY43" fmla="*/ 43475 h 391345"/>
              <a:gd name="connsiteX44" fmla="*/ 2269795 w 2355573"/>
              <a:gd name="connsiteY44" fmla="*/ 35006 h 391345"/>
              <a:gd name="connsiteX45" fmla="*/ 2355573 w 2355573"/>
              <a:gd name="connsiteY45" fmla="*/ 3719 h 39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55573" h="391345">
                <a:moveTo>
                  <a:pt x="0" y="142866"/>
                </a:moveTo>
                <a:lnTo>
                  <a:pt x="0" y="142866"/>
                </a:lnTo>
                <a:cubicBezTo>
                  <a:pt x="33130" y="149492"/>
                  <a:pt x="66470" y="155148"/>
                  <a:pt x="99391" y="162745"/>
                </a:cubicBezTo>
                <a:cubicBezTo>
                  <a:pt x="109599" y="165101"/>
                  <a:pt x="121027" y="166139"/>
                  <a:pt x="129208" y="172684"/>
                </a:cubicBezTo>
                <a:cubicBezTo>
                  <a:pt x="152943" y="191672"/>
                  <a:pt x="147023" y="208313"/>
                  <a:pt x="159026" y="232319"/>
                </a:cubicBezTo>
                <a:cubicBezTo>
                  <a:pt x="164368" y="243003"/>
                  <a:pt x="172278" y="252197"/>
                  <a:pt x="178904" y="262136"/>
                </a:cubicBezTo>
                <a:cubicBezTo>
                  <a:pt x="182217" y="275388"/>
                  <a:pt x="181266" y="290527"/>
                  <a:pt x="188843" y="301893"/>
                </a:cubicBezTo>
                <a:cubicBezTo>
                  <a:pt x="199853" y="318408"/>
                  <a:pt x="231469" y="326041"/>
                  <a:pt x="248478" y="331710"/>
                </a:cubicBezTo>
                <a:cubicBezTo>
                  <a:pt x="333937" y="388683"/>
                  <a:pt x="225806" y="320373"/>
                  <a:pt x="308113" y="361527"/>
                </a:cubicBezTo>
                <a:cubicBezTo>
                  <a:pt x="318797" y="366869"/>
                  <a:pt x="327991" y="374780"/>
                  <a:pt x="337930" y="381406"/>
                </a:cubicBezTo>
                <a:cubicBezTo>
                  <a:pt x="355454" y="379653"/>
                  <a:pt x="444184" y="375624"/>
                  <a:pt x="477078" y="361527"/>
                </a:cubicBezTo>
                <a:cubicBezTo>
                  <a:pt x="611946" y="303727"/>
                  <a:pt x="411070" y="373589"/>
                  <a:pt x="536713" y="331710"/>
                </a:cubicBezTo>
                <a:cubicBezTo>
                  <a:pt x="546652" y="325084"/>
                  <a:pt x="554658" y="313151"/>
                  <a:pt x="566530" y="311832"/>
                </a:cubicBezTo>
                <a:cubicBezTo>
                  <a:pt x="586559" y="309607"/>
                  <a:pt x="606112" y="319766"/>
                  <a:pt x="626165" y="321771"/>
                </a:cubicBezTo>
                <a:cubicBezTo>
                  <a:pt x="672435" y="326398"/>
                  <a:pt x="718930" y="328397"/>
                  <a:pt x="765313" y="331710"/>
                </a:cubicBezTo>
                <a:cubicBezTo>
                  <a:pt x="775252" y="325084"/>
                  <a:pt x="789329" y="322274"/>
                  <a:pt x="795130" y="311832"/>
                </a:cubicBezTo>
                <a:cubicBezTo>
                  <a:pt x="806843" y="290748"/>
                  <a:pt x="808077" y="265360"/>
                  <a:pt x="815008" y="242258"/>
                </a:cubicBezTo>
                <a:cubicBezTo>
                  <a:pt x="818018" y="232223"/>
                  <a:pt x="817539" y="219848"/>
                  <a:pt x="824947" y="212440"/>
                </a:cubicBezTo>
                <a:cubicBezTo>
                  <a:pt x="832355" y="205032"/>
                  <a:pt x="844601" y="205042"/>
                  <a:pt x="854765" y="202501"/>
                </a:cubicBezTo>
                <a:cubicBezTo>
                  <a:pt x="884398" y="195093"/>
                  <a:pt x="914400" y="189249"/>
                  <a:pt x="944217" y="182623"/>
                </a:cubicBezTo>
                <a:cubicBezTo>
                  <a:pt x="969855" y="186286"/>
                  <a:pt x="1015853" y="188623"/>
                  <a:pt x="1043608" y="202501"/>
                </a:cubicBezTo>
                <a:cubicBezTo>
                  <a:pt x="1054292" y="207843"/>
                  <a:pt x="1062742" y="217038"/>
                  <a:pt x="1073426" y="222380"/>
                </a:cubicBezTo>
                <a:cubicBezTo>
                  <a:pt x="1082797" y="227065"/>
                  <a:pt x="1093872" y="227634"/>
                  <a:pt x="1103243" y="232319"/>
                </a:cubicBezTo>
                <a:cubicBezTo>
                  <a:pt x="1113927" y="237661"/>
                  <a:pt x="1121619" y="248765"/>
                  <a:pt x="1133060" y="252197"/>
                </a:cubicBezTo>
                <a:cubicBezTo>
                  <a:pt x="1155499" y="258929"/>
                  <a:pt x="1179443" y="258823"/>
                  <a:pt x="1202634" y="262136"/>
                </a:cubicBezTo>
                <a:cubicBezTo>
                  <a:pt x="1209260" y="268762"/>
                  <a:pt x="1214131" y="277823"/>
                  <a:pt x="1222513" y="282014"/>
                </a:cubicBezTo>
                <a:cubicBezTo>
                  <a:pt x="1234731" y="288123"/>
                  <a:pt x="1249135" y="288200"/>
                  <a:pt x="1262269" y="291953"/>
                </a:cubicBezTo>
                <a:cubicBezTo>
                  <a:pt x="1272343" y="294831"/>
                  <a:pt x="1282715" y="297208"/>
                  <a:pt x="1292086" y="301893"/>
                </a:cubicBezTo>
                <a:cubicBezTo>
                  <a:pt x="1357136" y="334419"/>
                  <a:pt x="1285762" y="307616"/>
                  <a:pt x="1351721" y="351588"/>
                </a:cubicBezTo>
                <a:cubicBezTo>
                  <a:pt x="1360438" y="357399"/>
                  <a:pt x="1371909" y="357400"/>
                  <a:pt x="1381539" y="361527"/>
                </a:cubicBezTo>
                <a:cubicBezTo>
                  <a:pt x="1395157" y="367364"/>
                  <a:pt x="1408043" y="374780"/>
                  <a:pt x="1421295" y="381406"/>
                </a:cubicBezTo>
                <a:cubicBezTo>
                  <a:pt x="1454425" y="378093"/>
                  <a:pt x="1487455" y="369389"/>
                  <a:pt x="1520686" y="371466"/>
                </a:cubicBezTo>
                <a:cubicBezTo>
                  <a:pt x="1541599" y="372773"/>
                  <a:pt x="1580321" y="391345"/>
                  <a:pt x="1580321" y="391345"/>
                </a:cubicBezTo>
                <a:cubicBezTo>
                  <a:pt x="1643269" y="384719"/>
                  <a:pt x="1707590" y="386127"/>
                  <a:pt x="1769165" y="371466"/>
                </a:cubicBezTo>
                <a:cubicBezTo>
                  <a:pt x="1780785" y="368699"/>
                  <a:pt x="1779715" y="349111"/>
                  <a:pt x="1789043" y="341649"/>
                </a:cubicBezTo>
                <a:cubicBezTo>
                  <a:pt x="1797224" y="335104"/>
                  <a:pt x="1808921" y="335023"/>
                  <a:pt x="1818860" y="331710"/>
                </a:cubicBezTo>
                <a:cubicBezTo>
                  <a:pt x="1825486" y="325084"/>
                  <a:pt x="1830704" y="316653"/>
                  <a:pt x="1838739" y="311832"/>
                </a:cubicBezTo>
                <a:cubicBezTo>
                  <a:pt x="1847723" y="306442"/>
                  <a:pt x="1860375" y="308438"/>
                  <a:pt x="1868556" y="301893"/>
                </a:cubicBezTo>
                <a:cubicBezTo>
                  <a:pt x="1932779" y="250514"/>
                  <a:pt x="1843305" y="287117"/>
                  <a:pt x="1918252" y="262136"/>
                </a:cubicBezTo>
                <a:cubicBezTo>
                  <a:pt x="1928191" y="255510"/>
                  <a:pt x="1940607" y="251586"/>
                  <a:pt x="1948069" y="242258"/>
                </a:cubicBezTo>
                <a:cubicBezTo>
                  <a:pt x="1973528" y="210433"/>
                  <a:pt x="1934032" y="174051"/>
                  <a:pt x="1997765" y="152806"/>
                </a:cubicBezTo>
                <a:cubicBezTo>
                  <a:pt x="2086377" y="123268"/>
                  <a:pt x="2036945" y="137472"/>
                  <a:pt x="2146852" y="113049"/>
                </a:cubicBezTo>
                <a:cubicBezTo>
                  <a:pt x="2153399" y="93407"/>
                  <a:pt x="2159154" y="67426"/>
                  <a:pt x="2176669" y="53414"/>
                </a:cubicBezTo>
                <a:cubicBezTo>
                  <a:pt x="2184850" y="46869"/>
                  <a:pt x="2196547" y="46788"/>
                  <a:pt x="2206486" y="43475"/>
                </a:cubicBezTo>
                <a:cubicBezTo>
                  <a:pt x="2209799" y="33536"/>
                  <a:pt x="2263250" y="43187"/>
                  <a:pt x="2269795" y="35006"/>
                </a:cubicBezTo>
                <a:cubicBezTo>
                  <a:pt x="2332308" y="13794"/>
                  <a:pt x="2314659" y="0"/>
                  <a:pt x="2355573" y="3719"/>
                </a:cubicBezTo>
              </a:path>
            </a:pathLst>
          </a:custGeom>
          <a:ln w="76200">
            <a:solidFill>
              <a:srgbClr val="FFFF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7046843" y="624376"/>
            <a:ext cx="934279" cy="260207"/>
          </a:xfrm>
          <a:custGeom>
            <a:avLst/>
            <a:gdLst>
              <a:gd name="connsiteX0" fmla="*/ 0 w 934279"/>
              <a:gd name="connsiteY0" fmla="*/ 170754 h 260207"/>
              <a:gd name="connsiteX1" fmla="*/ 0 w 934279"/>
              <a:gd name="connsiteY1" fmla="*/ 170754 h 260207"/>
              <a:gd name="connsiteX2" fmla="*/ 89453 w 934279"/>
              <a:gd name="connsiteY2" fmla="*/ 160815 h 260207"/>
              <a:gd name="connsiteX3" fmla="*/ 119270 w 934279"/>
              <a:gd name="connsiteY3" fmla="*/ 150876 h 260207"/>
              <a:gd name="connsiteX4" fmla="*/ 129209 w 934279"/>
              <a:gd name="connsiteY4" fmla="*/ 121059 h 260207"/>
              <a:gd name="connsiteX5" fmla="*/ 149087 w 934279"/>
              <a:gd name="connsiteY5" fmla="*/ 91241 h 260207"/>
              <a:gd name="connsiteX6" fmla="*/ 218661 w 934279"/>
              <a:gd name="connsiteY6" fmla="*/ 61424 h 260207"/>
              <a:gd name="connsiteX7" fmla="*/ 278296 w 934279"/>
              <a:gd name="connsiteY7" fmla="*/ 81302 h 260207"/>
              <a:gd name="connsiteX8" fmla="*/ 288235 w 934279"/>
              <a:gd name="connsiteY8" fmla="*/ 111120 h 260207"/>
              <a:gd name="connsiteX9" fmla="*/ 347870 w 934279"/>
              <a:gd name="connsiteY9" fmla="*/ 91241 h 260207"/>
              <a:gd name="connsiteX10" fmla="*/ 367748 w 934279"/>
              <a:gd name="connsiteY10" fmla="*/ 61424 h 260207"/>
              <a:gd name="connsiteX11" fmla="*/ 477079 w 934279"/>
              <a:gd name="connsiteY11" fmla="*/ 41546 h 260207"/>
              <a:gd name="connsiteX12" fmla="*/ 506896 w 934279"/>
              <a:gd name="connsiteY12" fmla="*/ 31607 h 260207"/>
              <a:gd name="connsiteX13" fmla="*/ 566531 w 934279"/>
              <a:gd name="connsiteY13" fmla="*/ 1789 h 260207"/>
              <a:gd name="connsiteX14" fmla="*/ 636105 w 934279"/>
              <a:gd name="connsiteY14" fmla="*/ 21667 h 260207"/>
              <a:gd name="connsiteX15" fmla="*/ 715618 w 934279"/>
              <a:gd name="connsiteY15" fmla="*/ 11728 h 260207"/>
              <a:gd name="connsiteX16" fmla="*/ 815009 w 934279"/>
              <a:gd name="connsiteY16" fmla="*/ 31607 h 260207"/>
              <a:gd name="connsiteX17" fmla="*/ 844827 w 934279"/>
              <a:gd name="connsiteY17" fmla="*/ 51485 h 260207"/>
              <a:gd name="connsiteX18" fmla="*/ 854766 w 934279"/>
              <a:gd name="connsiteY18" fmla="*/ 81302 h 260207"/>
              <a:gd name="connsiteX19" fmla="*/ 884583 w 934279"/>
              <a:gd name="connsiteY19" fmla="*/ 91241 h 260207"/>
              <a:gd name="connsiteX20" fmla="*/ 934279 w 934279"/>
              <a:gd name="connsiteY20" fmla="*/ 111120 h 260207"/>
              <a:gd name="connsiteX21" fmla="*/ 914400 w 934279"/>
              <a:gd name="connsiteY21" fmla="*/ 180694 h 260207"/>
              <a:gd name="connsiteX22" fmla="*/ 914400 w 934279"/>
              <a:gd name="connsiteY22" fmla="*/ 260207 h 26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4279" h="260207">
                <a:moveTo>
                  <a:pt x="0" y="170754"/>
                </a:moveTo>
                <a:lnTo>
                  <a:pt x="0" y="170754"/>
                </a:lnTo>
                <a:cubicBezTo>
                  <a:pt x="29818" y="167441"/>
                  <a:pt x="59860" y="165747"/>
                  <a:pt x="89453" y="160815"/>
                </a:cubicBezTo>
                <a:cubicBezTo>
                  <a:pt x="99787" y="159093"/>
                  <a:pt x="111862" y="158284"/>
                  <a:pt x="119270" y="150876"/>
                </a:cubicBezTo>
                <a:cubicBezTo>
                  <a:pt x="126678" y="143468"/>
                  <a:pt x="124524" y="130430"/>
                  <a:pt x="129209" y="121059"/>
                </a:cubicBezTo>
                <a:cubicBezTo>
                  <a:pt x="134551" y="110375"/>
                  <a:pt x="139910" y="98888"/>
                  <a:pt x="149087" y="91241"/>
                </a:cubicBezTo>
                <a:cubicBezTo>
                  <a:pt x="165462" y="77595"/>
                  <a:pt x="197947" y="68329"/>
                  <a:pt x="218661" y="61424"/>
                </a:cubicBezTo>
                <a:cubicBezTo>
                  <a:pt x="238539" y="68050"/>
                  <a:pt x="261245" y="69123"/>
                  <a:pt x="278296" y="81302"/>
                </a:cubicBezTo>
                <a:cubicBezTo>
                  <a:pt x="286821" y="87392"/>
                  <a:pt x="277863" y="109638"/>
                  <a:pt x="288235" y="111120"/>
                </a:cubicBezTo>
                <a:cubicBezTo>
                  <a:pt x="308978" y="114083"/>
                  <a:pt x="347870" y="91241"/>
                  <a:pt x="347870" y="91241"/>
                </a:cubicBezTo>
                <a:cubicBezTo>
                  <a:pt x="354496" y="81302"/>
                  <a:pt x="356599" y="65712"/>
                  <a:pt x="367748" y="61424"/>
                </a:cubicBezTo>
                <a:cubicBezTo>
                  <a:pt x="402320" y="48127"/>
                  <a:pt x="440860" y="49307"/>
                  <a:pt x="477079" y="41546"/>
                </a:cubicBezTo>
                <a:cubicBezTo>
                  <a:pt x="487323" y="39351"/>
                  <a:pt x="496957" y="34920"/>
                  <a:pt x="506896" y="31607"/>
                </a:cubicBezTo>
                <a:cubicBezTo>
                  <a:pt x="518912" y="23596"/>
                  <a:pt x="548639" y="0"/>
                  <a:pt x="566531" y="1789"/>
                </a:cubicBezTo>
                <a:cubicBezTo>
                  <a:pt x="590531" y="4189"/>
                  <a:pt x="612914" y="15041"/>
                  <a:pt x="636105" y="21667"/>
                </a:cubicBezTo>
                <a:cubicBezTo>
                  <a:pt x="662609" y="18354"/>
                  <a:pt x="688907" y="11728"/>
                  <a:pt x="715618" y="11728"/>
                </a:cubicBezTo>
                <a:cubicBezTo>
                  <a:pt x="733940" y="11728"/>
                  <a:pt x="790527" y="19366"/>
                  <a:pt x="815009" y="31607"/>
                </a:cubicBezTo>
                <a:cubicBezTo>
                  <a:pt x="825693" y="36949"/>
                  <a:pt x="834888" y="44859"/>
                  <a:pt x="844827" y="51485"/>
                </a:cubicBezTo>
                <a:cubicBezTo>
                  <a:pt x="848140" y="61424"/>
                  <a:pt x="847358" y="73894"/>
                  <a:pt x="854766" y="81302"/>
                </a:cubicBezTo>
                <a:cubicBezTo>
                  <a:pt x="862174" y="88710"/>
                  <a:pt x="874773" y="87562"/>
                  <a:pt x="884583" y="91241"/>
                </a:cubicBezTo>
                <a:cubicBezTo>
                  <a:pt x="901288" y="97506"/>
                  <a:pt x="917714" y="104494"/>
                  <a:pt x="934279" y="111120"/>
                </a:cubicBezTo>
                <a:cubicBezTo>
                  <a:pt x="928529" y="128369"/>
                  <a:pt x="915787" y="164057"/>
                  <a:pt x="914400" y="180694"/>
                </a:cubicBezTo>
                <a:cubicBezTo>
                  <a:pt x="912199" y="207107"/>
                  <a:pt x="914400" y="233703"/>
                  <a:pt x="914400" y="260207"/>
                </a:cubicBezTo>
              </a:path>
            </a:pathLst>
          </a:custGeom>
          <a:ln w="76200">
            <a:solidFill>
              <a:schemeClr val="tx2">
                <a:lumMod val="60000"/>
                <a:lumOff val="40000"/>
              </a:schemeClr>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9"/>
          <p:cNvGrpSpPr/>
          <p:nvPr/>
        </p:nvGrpSpPr>
        <p:grpSpPr>
          <a:xfrm>
            <a:off x="6839115" y="742251"/>
            <a:ext cx="2304885" cy="2020233"/>
            <a:chOff x="-76200" y="2587009"/>
            <a:chExt cx="2304885" cy="2020233"/>
          </a:xfrm>
        </p:grpSpPr>
        <p:sp>
          <p:nvSpPr>
            <p:cNvPr id="59" name="TextBox 58"/>
            <p:cNvSpPr txBox="1"/>
            <p:nvPr/>
          </p:nvSpPr>
          <p:spPr>
            <a:xfrm>
              <a:off x="-76200" y="3037582"/>
              <a:ext cx="2304885" cy="1569660"/>
            </a:xfrm>
            <a:prstGeom prst="rect">
              <a:avLst/>
            </a:prstGeom>
            <a:noFill/>
            <a:effectLst>
              <a:outerShdw blurRad="50800" dist="38100" dir="8100000" algn="tr" rotWithShape="0">
                <a:prstClr val="black"/>
              </a:outerShdw>
            </a:effectLst>
          </p:spPr>
          <p:txBody>
            <a:bodyPr wrap="square" rtlCol="0">
              <a:spAutoFit/>
            </a:bodyPr>
            <a:lstStyle/>
            <a:p>
              <a:pPr algn="ctr"/>
              <a:r>
                <a:rPr lang="en-US" sz="3200" b="1" dirty="0" smtClean="0">
                  <a:solidFill>
                    <a:srgbClr val="FF0000"/>
                  </a:solidFill>
                  <a:effectLst>
                    <a:outerShdw blurRad="38100" dist="38100" dir="2700000" algn="tl">
                      <a:srgbClr val="000000"/>
                    </a:outerShdw>
                  </a:effectLst>
                </a:rPr>
                <a:t>Actual Meeting Up Point</a:t>
              </a:r>
            </a:p>
          </p:txBody>
        </p:sp>
        <p:sp>
          <p:nvSpPr>
            <p:cNvPr id="60" name="5-Point Star 59"/>
            <p:cNvSpPr/>
            <p:nvPr/>
          </p:nvSpPr>
          <p:spPr>
            <a:xfrm>
              <a:off x="887896" y="2587009"/>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5412" name="Picture 4" descr="Image result for wolf mauling"/>
          <p:cNvPicPr>
            <a:picLocks noChangeAspect="1" noChangeArrowheads="1"/>
          </p:cNvPicPr>
          <p:nvPr/>
        </p:nvPicPr>
        <p:blipFill>
          <a:blip r:embed="rId5" cstate="print"/>
          <a:srcRect/>
          <a:stretch>
            <a:fillRect/>
          </a:stretch>
        </p:blipFill>
        <p:spPr bwMode="auto">
          <a:xfrm>
            <a:off x="2319924" y="52504"/>
            <a:ext cx="4504152" cy="4177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left)">
                                      <p:cBhvr>
                                        <p:cTn id="7" dur="1000"/>
                                        <p:tgtEl>
                                          <p:spTgt spid="33">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145412"/>
                                        </p:tgtEl>
                                        <p:attrNameLst>
                                          <p:attrName>style.visibility</p:attrName>
                                        </p:attrNameLst>
                                      </p:cBhvr>
                                      <p:to>
                                        <p:strVal val="visible"/>
                                      </p:to>
                                    </p:set>
                                    <p:anim calcmode="lin" valueType="num">
                                      <p:cBhvr>
                                        <p:cTn id="10" dur="500" fill="hold"/>
                                        <p:tgtEl>
                                          <p:spTgt spid="145412"/>
                                        </p:tgtEl>
                                        <p:attrNameLst>
                                          <p:attrName>ppt_w</p:attrName>
                                        </p:attrNameLst>
                                      </p:cBhvr>
                                      <p:tavLst>
                                        <p:tav tm="0">
                                          <p:val>
                                            <p:fltVal val="0"/>
                                          </p:val>
                                        </p:tav>
                                        <p:tav tm="100000">
                                          <p:val>
                                            <p:strVal val="#ppt_w"/>
                                          </p:val>
                                        </p:tav>
                                      </p:tavLst>
                                    </p:anim>
                                    <p:anim calcmode="lin" valueType="num">
                                      <p:cBhvr>
                                        <p:cTn id="11" dur="500" fill="hold"/>
                                        <p:tgtEl>
                                          <p:spTgt spid="145412"/>
                                        </p:tgtEl>
                                        <p:attrNameLst>
                                          <p:attrName>ppt_h</p:attrName>
                                        </p:attrNameLst>
                                      </p:cBhvr>
                                      <p:tavLst>
                                        <p:tav tm="0">
                                          <p:val>
                                            <p:fltVal val="0"/>
                                          </p:val>
                                        </p:tav>
                                        <p:tav tm="100000">
                                          <p:val>
                                            <p:strVal val="#ppt_h"/>
                                          </p:val>
                                        </p:tav>
                                      </p:tavLst>
                                    </p:anim>
                                    <p:animEffect transition="in" filter="fade">
                                      <p:cBhvr>
                                        <p:cTn id="12" dur="500"/>
                                        <p:tgtEl>
                                          <p:spTgt spid="1454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5412"/>
                                        </p:tgtEl>
                                      </p:cBhvr>
                                    </p:animEffect>
                                    <p:set>
                                      <p:cBhvr>
                                        <p:cTn id="17" dur="1" fill="hold">
                                          <p:stCondLst>
                                            <p:cond delay="499"/>
                                          </p:stCondLst>
                                        </p:cTn>
                                        <p:tgtEl>
                                          <p:spTgt spid="145412"/>
                                        </p:tgtEl>
                                        <p:attrNameLst>
                                          <p:attrName>style.visibility</p:attrName>
                                        </p:attrNameLst>
                                      </p:cBhvr>
                                      <p:to>
                                        <p:strVal val="hidden"/>
                                      </p:to>
                                    </p:set>
                                  </p:childTnLst>
                                </p:cTn>
                              </p:par>
                              <p:par>
                                <p:cTn id="18" presetID="22" presetClass="entr" presetSubtype="8" fill="hold" nodeType="withEffect">
                                  <p:stCondLst>
                                    <p:cond delay="0"/>
                                  </p:stCondLst>
                                  <p:childTnLst>
                                    <p:set>
                                      <p:cBhvr>
                                        <p:cTn id="19" dur="1" fill="hold">
                                          <p:stCondLst>
                                            <p:cond delay="0"/>
                                          </p:stCondLst>
                                        </p:cTn>
                                        <p:tgtEl>
                                          <p:spTgt spid="33">
                                            <p:txEl>
                                              <p:pRg st="1" end="1"/>
                                            </p:txEl>
                                          </p:spTgt>
                                        </p:tgtEl>
                                        <p:attrNameLst>
                                          <p:attrName>style.visibility</p:attrName>
                                        </p:attrNameLst>
                                      </p:cBhvr>
                                      <p:to>
                                        <p:strVal val="visible"/>
                                      </p:to>
                                    </p:set>
                                    <p:animEffect transition="in" filter="wipe(left)">
                                      <p:cBhvr>
                                        <p:cTn id="20" dur="1000"/>
                                        <p:tgtEl>
                                          <p:spTgt spid="33">
                                            <p:txEl>
                                              <p:pRg st="1" end="1"/>
                                            </p:txEl>
                                          </p:spTgt>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2000"/>
                                        <p:tgtEl>
                                          <p:spTgt spid="29"/>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2000"/>
                                        <p:tgtEl>
                                          <p:spTgt spid="52"/>
                                        </p:tgtEl>
                                      </p:cBhvr>
                                    </p:animEffect>
                                  </p:childTnLst>
                                </p:cTn>
                              </p:par>
                            </p:childTnLst>
                          </p:cTn>
                        </p:par>
                        <p:par>
                          <p:cTn id="29" fill="hold">
                            <p:stCondLst>
                              <p:cond delay="5000"/>
                            </p:stCondLst>
                            <p:childTnLst>
                              <p:par>
                                <p:cTn id="30" presetID="26"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80">
                                          <p:stCondLst>
                                            <p:cond delay="0"/>
                                          </p:stCondLst>
                                        </p:cTn>
                                        <p:tgtEl>
                                          <p:spTgt spid="5"/>
                                        </p:tgtEl>
                                      </p:cBhvr>
                                    </p:animEffect>
                                    <p:anim calcmode="lin" valueType="num">
                                      <p:cBhvr>
                                        <p:cTn id="3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gtEl>
                                      </p:cBhvr>
                                      <p:to x="100000" y="60000"/>
                                    </p:animScale>
                                    <p:animScale>
                                      <p:cBhvr>
                                        <p:cTn id="39" dur="166" decel="50000">
                                          <p:stCondLst>
                                            <p:cond delay="676"/>
                                          </p:stCondLst>
                                        </p:cTn>
                                        <p:tgtEl>
                                          <p:spTgt spid="5"/>
                                        </p:tgtEl>
                                      </p:cBhvr>
                                      <p:to x="100000" y="100000"/>
                                    </p:animScale>
                                    <p:animScale>
                                      <p:cBhvr>
                                        <p:cTn id="40" dur="26">
                                          <p:stCondLst>
                                            <p:cond delay="1312"/>
                                          </p:stCondLst>
                                        </p:cTn>
                                        <p:tgtEl>
                                          <p:spTgt spid="5"/>
                                        </p:tgtEl>
                                      </p:cBhvr>
                                      <p:to x="100000" y="80000"/>
                                    </p:animScale>
                                    <p:animScale>
                                      <p:cBhvr>
                                        <p:cTn id="41" dur="166" decel="50000">
                                          <p:stCondLst>
                                            <p:cond delay="1338"/>
                                          </p:stCondLst>
                                        </p:cTn>
                                        <p:tgtEl>
                                          <p:spTgt spid="5"/>
                                        </p:tgtEl>
                                      </p:cBhvr>
                                      <p:to x="100000" y="100000"/>
                                    </p:animScale>
                                    <p:animScale>
                                      <p:cBhvr>
                                        <p:cTn id="42" dur="26">
                                          <p:stCondLst>
                                            <p:cond delay="1642"/>
                                          </p:stCondLst>
                                        </p:cTn>
                                        <p:tgtEl>
                                          <p:spTgt spid="5"/>
                                        </p:tgtEl>
                                      </p:cBhvr>
                                      <p:to x="100000" y="90000"/>
                                    </p:animScale>
                                    <p:animScale>
                                      <p:cBhvr>
                                        <p:cTn id="43" dur="166" decel="50000">
                                          <p:stCondLst>
                                            <p:cond delay="1668"/>
                                          </p:stCondLst>
                                        </p:cTn>
                                        <p:tgtEl>
                                          <p:spTgt spid="5"/>
                                        </p:tgtEl>
                                      </p:cBhvr>
                                      <p:to x="100000" y="100000"/>
                                    </p:animScale>
                                    <p:animScale>
                                      <p:cBhvr>
                                        <p:cTn id="44" dur="26">
                                          <p:stCondLst>
                                            <p:cond delay="1808"/>
                                          </p:stCondLst>
                                        </p:cTn>
                                        <p:tgtEl>
                                          <p:spTgt spid="5"/>
                                        </p:tgtEl>
                                      </p:cBhvr>
                                      <p:to x="100000" y="95000"/>
                                    </p:animScale>
                                    <p:animScale>
                                      <p:cBhvr>
                                        <p:cTn id="45" dur="166" decel="50000">
                                          <p:stCondLst>
                                            <p:cond delay="1834"/>
                                          </p:stCondLst>
                                        </p:cTn>
                                        <p:tgtEl>
                                          <p:spTgt spid="5"/>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3">
                                            <p:txEl>
                                              <p:pRg st="2" end="2"/>
                                            </p:txEl>
                                          </p:spTgt>
                                        </p:tgtEl>
                                        <p:attrNameLst>
                                          <p:attrName>style.visibility</p:attrName>
                                        </p:attrNameLst>
                                      </p:cBhvr>
                                      <p:to>
                                        <p:strVal val="visible"/>
                                      </p:to>
                                    </p:set>
                                    <p:animEffect transition="in" filter="wipe(left)">
                                      <p:cBhvr>
                                        <p:cTn id="50" dur="1000"/>
                                        <p:tgtEl>
                                          <p:spTgt spid="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0" y="1158449"/>
            <a:ext cx="9144000" cy="2371332"/>
            <a:chOff x="0" y="1091381"/>
            <a:chExt cx="10009239" cy="2595716"/>
          </a:xfrm>
        </p:grpSpPr>
        <p:pic>
          <p:nvPicPr>
            <p:cNvPr id="26" name="Picture 16" descr="Image map with same links provided elsewhere on this page"/>
            <p:cNvPicPr>
              <a:picLocks noChangeAspect="1" noChangeArrowheads="1"/>
            </p:cNvPicPr>
            <p:nvPr/>
          </p:nvPicPr>
          <p:blipFill>
            <a:blip r:embed="rId3" cstate="screen"/>
            <a:srcRect/>
            <a:stretch>
              <a:fillRect/>
            </a:stretch>
          </p:blipFill>
          <p:spPr bwMode="auto">
            <a:xfrm>
              <a:off x="0" y="1174359"/>
              <a:ext cx="4552950" cy="2400301"/>
            </a:xfrm>
            <a:prstGeom prst="rect">
              <a:avLst/>
            </a:prstGeom>
            <a:noFill/>
          </p:spPr>
        </p:pic>
        <p:pic>
          <p:nvPicPr>
            <p:cNvPr id="27" name="Picture 10" descr="Image map with same links provided elsewhere on this page"/>
            <p:cNvPicPr>
              <a:picLocks noChangeAspect="1" noChangeArrowheads="1"/>
            </p:cNvPicPr>
            <p:nvPr/>
          </p:nvPicPr>
          <p:blipFill>
            <a:blip r:embed="rId4" cstate="screen"/>
            <a:srcRect/>
            <a:stretch>
              <a:fillRect/>
            </a:stretch>
          </p:blipFill>
          <p:spPr bwMode="auto">
            <a:xfrm>
              <a:off x="4551570" y="1214073"/>
              <a:ext cx="4524655" cy="2357021"/>
            </a:xfrm>
            <a:prstGeom prst="rect">
              <a:avLst/>
            </a:prstGeom>
            <a:noFill/>
          </p:spPr>
        </p:pic>
        <p:grpSp>
          <p:nvGrpSpPr>
            <p:cNvPr id="3" name="Group 35"/>
            <p:cNvGrpSpPr/>
            <p:nvPr/>
          </p:nvGrpSpPr>
          <p:grpSpPr>
            <a:xfrm>
              <a:off x="8497315" y="1091381"/>
              <a:ext cx="1511924" cy="2595716"/>
              <a:chOff x="8497315" y="1091381"/>
              <a:chExt cx="1511924" cy="2595716"/>
            </a:xfrm>
          </p:grpSpPr>
          <p:pic>
            <p:nvPicPr>
              <p:cNvPr id="29" name="Picture 3"/>
              <p:cNvPicPr>
                <a:picLocks noChangeAspect="1" noChangeArrowheads="1"/>
              </p:cNvPicPr>
              <p:nvPr/>
            </p:nvPicPr>
            <p:blipFill>
              <a:blip r:embed="rId5" cstate="screen"/>
              <a:srcRect/>
              <a:stretch>
                <a:fillRect/>
              </a:stretch>
            </p:blipFill>
            <p:spPr bwMode="auto">
              <a:xfrm>
                <a:off x="8497315" y="1091381"/>
                <a:ext cx="1511924" cy="2595716"/>
              </a:xfrm>
              <a:prstGeom prst="rect">
                <a:avLst/>
              </a:prstGeom>
              <a:noFill/>
              <a:ln w="9525">
                <a:noFill/>
                <a:miter lim="800000"/>
                <a:headEnd/>
                <a:tailEnd/>
              </a:ln>
            </p:spPr>
          </p:pic>
          <p:grpSp>
            <p:nvGrpSpPr>
              <p:cNvPr id="4" name="Group 34"/>
              <p:cNvGrpSpPr/>
              <p:nvPr/>
            </p:nvGrpSpPr>
            <p:grpSpPr>
              <a:xfrm>
                <a:off x="8614791" y="1472472"/>
                <a:ext cx="319869" cy="219884"/>
                <a:chOff x="8614791" y="1472472"/>
                <a:chExt cx="319869" cy="219884"/>
              </a:xfrm>
            </p:grpSpPr>
            <p:grpSp>
              <p:nvGrpSpPr>
                <p:cNvPr id="5" name="Group 25"/>
                <p:cNvGrpSpPr/>
                <p:nvPr/>
              </p:nvGrpSpPr>
              <p:grpSpPr>
                <a:xfrm>
                  <a:off x="8614791" y="1476911"/>
                  <a:ext cx="319869" cy="215445"/>
                  <a:chOff x="7933337" y="1393468"/>
                  <a:chExt cx="319869" cy="215445"/>
                </a:xfrm>
              </p:grpSpPr>
              <p:sp>
                <p:nvSpPr>
                  <p:cNvPr id="34" name="Oval 33"/>
                  <p:cNvSpPr/>
                  <p:nvPr/>
                </p:nvSpPr>
                <p:spPr>
                  <a:xfrm>
                    <a:off x="8014037" y="1439398"/>
                    <a:ext cx="142549" cy="139072"/>
                  </a:xfrm>
                  <a:prstGeom prst="ellipse">
                    <a:avLst/>
                  </a:prstGeom>
                  <a:solidFill>
                    <a:srgbClr val="B0585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dirty="0"/>
                  </a:p>
                </p:txBody>
              </p:sp>
              <p:sp>
                <p:nvSpPr>
                  <p:cNvPr id="35" name="TextBox 34"/>
                  <p:cNvSpPr txBox="1"/>
                  <p:nvPr/>
                </p:nvSpPr>
                <p:spPr>
                  <a:xfrm>
                    <a:off x="7933337" y="1393468"/>
                    <a:ext cx="319869" cy="215445"/>
                  </a:xfrm>
                  <a:prstGeom prst="rect">
                    <a:avLst/>
                  </a:prstGeom>
                  <a:noFill/>
                </p:spPr>
                <p:txBody>
                  <a:bodyPr wrap="square" rtlCol="0">
                    <a:spAutoFit/>
                  </a:bodyPr>
                  <a:lstStyle/>
                  <a:p>
                    <a:r>
                      <a:rPr lang="en-US" sz="800" b="1" dirty="0" smtClean="0">
                        <a:solidFill>
                          <a:srgbClr val="F68E38"/>
                        </a:solidFill>
                        <a:effectLst>
                          <a:outerShdw blurRad="50800" dist="38100" dir="10800000" algn="r" rotWithShape="0">
                            <a:prstClr val="black"/>
                          </a:outerShdw>
                        </a:effectLst>
                      </a:rPr>
                      <a:t>75</a:t>
                    </a:r>
                    <a:endParaRPr lang="en-US" sz="800" b="1" dirty="0">
                      <a:solidFill>
                        <a:srgbClr val="F68E38"/>
                      </a:solidFill>
                      <a:effectLst>
                        <a:outerShdw blurRad="50800" dist="38100" dir="10800000" algn="r" rotWithShape="0">
                          <a:prstClr val="black"/>
                        </a:outerShdw>
                      </a:effectLst>
                    </a:endParaRPr>
                  </a:p>
                </p:txBody>
              </p:sp>
            </p:grpSp>
            <p:cxnSp>
              <p:nvCxnSpPr>
                <p:cNvPr id="33" name="Straight Connector 32"/>
                <p:cNvCxnSpPr/>
                <p:nvPr/>
              </p:nvCxnSpPr>
              <p:spPr>
                <a:xfrm flipH="1">
                  <a:off x="8824348" y="1472472"/>
                  <a:ext cx="104807" cy="81226"/>
                </a:xfrm>
                <a:prstGeom prst="line">
                  <a:avLst/>
                </a:prstGeom>
                <a:ln>
                  <a:solidFill>
                    <a:srgbClr val="5F5F5F"/>
                  </a:solidFill>
                </a:ln>
              </p:spPr>
              <p:style>
                <a:lnRef idx="1">
                  <a:schemeClr val="accent1"/>
                </a:lnRef>
                <a:fillRef idx="0">
                  <a:schemeClr val="accent1"/>
                </a:fillRef>
                <a:effectRef idx="0">
                  <a:schemeClr val="accent1"/>
                </a:effectRef>
                <a:fontRef idx="minor">
                  <a:schemeClr val="tx1"/>
                </a:fontRef>
              </p:style>
            </p:cxnSp>
          </p:grpSp>
        </p:grpSp>
      </p:gr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April 1 - 30, 1806</a:t>
            </a:r>
          </a:p>
        </p:txBody>
      </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18" name="TextBox 17"/>
          <p:cNvSpPr txBox="1"/>
          <p:nvPr/>
        </p:nvSpPr>
        <p:spPr>
          <a:xfrm>
            <a:off x="0" y="4565065"/>
            <a:ext cx="9144000" cy="2292935"/>
          </a:xfrm>
          <a:prstGeom prst="rect">
            <a:avLst/>
          </a:prstGeom>
          <a:noFill/>
          <a:effectLst/>
        </p:spPr>
        <p:txBody>
          <a:bodyPr wrap="square" rtlCol="0">
            <a:spAutoFit/>
          </a:bodyPr>
          <a:lstStyle/>
          <a:p>
            <a:pPr marL="168275" indent="-168275">
              <a:spcAft>
                <a:spcPts val="600"/>
              </a:spcAft>
              <a:buFont typeface="Arial" pitchFamily="34" charset="0"/>
              <a:buChar char="•"/>
            </a:pPr>
            <a:r>
              <a:rPr lang="en-US" sz="3200" b="1" dirty="0" err="1" smtClean="0"/>
              <a:t>Watlala</a:t>
            </a:r>
            <a:r>
              <a:rPr lang="en-US" sz="3200" b="1" dirty="0" smtClean="0"/>
              <a:t> Indians </a:t>
            </a:r>
            <a:r>
              <a:rPr lang="en-US" sz="3200" b="1" dirty="0" smtClean="0">
                <a:ln>
                  <a:solidFill>
                    <a:schemeClr val="tx1"/>
                  </a:solidFill>
                </a:ln>
                <a:solidFill>
                  <a:srgbClr val="FF0000"/>
                </a:solidFill>
                <a:effectLst>
                  <a:outerShdw dist="50800" dir="5400000" algn="ctr" rotWithShape="0">
                    <a:schemeClr val="tx1"/>
                  </a:outerShdw>
                </a:effectLst>
              </a:rPr>
              <a:t>steal our dog Seaman</a:t>
            </a:r>
          </a:p>
          <a:p>
            <a:pPr marL="168275" indent="-168275">
              <a:spcAft>
                <a:spcPts val="600"/>
              </a:spcAft>
              <a:buFont typeface="Arial" pitchFamily="34" charset="0"/>
              <a:buChar char="•"/>
            </a:pPr>
            <a:r>
              <a:rPr lang="en-US" sz="3200" b="1" dirty="0" smtClean="0"/>
              <a:t>send 3 men to rescue him</a:t>
            </a:r>
          </a:p>
          <a:p>
            <a:pPr marL="168275" indent="-168275">
              <a:spcAft>
                <a:spcPts val="600"/>
              </a:spcAft>
              <a:buFont typeface="Arial" pitchFamily="34" charset="0"/>
              <a:buChar char="•"/>
            </a:pPr>
            <a:r>
              <a:rPr lang="en-US" sz="3200" b="1" dirty="0" smtClean="0"/>
              <a:t> Lewis writes, “</a:t>
            </a:r>
            <a:r>
              <a:rPr lang="en-US" sz="3200" b="1" dirty="0" smtClean="0">
                <a:ln>
                  <a:solidFill>
                    <a:schemeClr val="tx1"/>
                  </a:solidFill>
                </a:ln>
                <a:solidFill>
                  <a:srgbClr val="FF0000"/>
                </a:solidFill>
                <a:effectLst>
                  <a:outerShdw dist="50800" dir="5400000" algn="ctr" rotWithShape="0">
                    <a:schemeClr val="tx1"/>
                  </a:outerShdw>
                </a:effectLst>
              </a:rPr>
              <a:t>if they give any resistance, kill them”</a:t>
            </a:r>
          </a:p>
          <a:p>
            <a:pPr marL="168275" indent="-168275">
              <a:spcAft>
                <a:spcPts val="600"/>
              </a:spcAft>
              <a:buFont typeface="Arial" pitchFamily="34" charset="0"/>
              <a:buChar char="•"/>
            </a:pPr>
            <a:r>
              <a:rPr lang="en-US" sz="3200" b="1" dirty="0" smtClean="0"/>
              <a:t> Indians see rescue party and return our dog</a:t>
            </a:r>
          </a:p>
        </p:txBody>
      </p:sp>
      <p:sp>
        <p:nvSpPr>
          <p:cNvPr id="22" name="Freeform 21"/>
          <p:cNvSpPr/>
          <p:nvPr/>
        </p:nvSpPr>
        <p:spPr>
          <a:xfrm>
            <a:off x="398196" y="2056285"/>
            <a:ext cx="871742" cy="638779"/>
          </a:xfrm>
          <a:custGeom>
            <a:avLst/>
            <a:gdLst>
              <a:gd name="connsiteX0" fmla="*/ 3248 w 868062"/>
              <a:gd name="connsiteY0" fmla="*/ 178419 h 539719"/>
              <a:gd name="connsiteX1" fmla="*/ 3248 w 868062"/>
              <a:gd name="connsiteY1" fmla="*/ 178419 h 539719"/>
              <a:gd name="connsiteX2" fmla="*/ 7708 w 868062"/>
              <a:gd name="connsiteY2" fmla="*/ 138275 h 539719"/>
              <a:gd name="connsiteX3" fmla="*/ 12169 w 868062"/>
              <a:gd name="connsiteY3" fmla="*/ 26763 h 539719"/>
              <a:gd name="connsiteX4" fmla="*/ 47853 w 868062"/>
              <a:gd name="connsiteY4" fmla="*/ 22302 h 539719"/>
              <a:gd name="connsiteX5" fmla="*/ 70155 w 868062"/>
              <a:gd name="connsiteY5" fmla="*/ 13381 h 539719"/>
              <a:gd name="connsiteX6" fmla="*/ 92458 w 868062"/>
              <a:gd name="connsiteY6" fmla="*/ 8921 h 539719"/>
              <a:gd name="connsiteX7" fmla="*/ 123681 w 868062"/>
              <a:gd name="connsiteY7" fmla="*/ 0 h 539719"/>
              <a:gd name="connsiteX8" fmla="*/ 137063 w 868062"/>
              <a:gd name="connsiteY8" fmla="*/ 4460 h 539719"/>
              <a:gd name="connsiteX9" fmla="*/ 141523 w 868062"/>
              <a:gd name="connsiteY9" fmla="*/ 17842 h 539719"/>
              <a:gd name="connsiteX10" fmla="*/ 168286 w 868062"/>
              <a:gd name="connsiteY10" fmla="*/ 26763 h 539719"/>
              <a:gd name="connsiteX11" fmla="*/ 235193 w 868062"/>
              <a:gd name="connsiteY11" fmla="*/ 22302 h 539719"/>
              <a:gd name="connsiteX12" fmla="*/ 248575 w 868062"/>
              <a:gd name="connsiteY12" fmla="*/ 13381 h 539719"/>
              <a:gd name="connsiteX13" fmla="*/ 270877 w 868062"/>
              <a:gd name="connsiteY13" fmla="*/ 8921 h 539719"/>
              <a:gd name="connsiteX14" fmla="*/ 319943 w 868062"/>
              <a:gd name="connsiteY14" fmla="*/ 17842 h 539719"/>
              <a:gd name="connsiteX15" fmla="*/ 324403 w 868062"/>
              <a:gd name="connsiteY15" fmla="*/ 35684 h 539719"/>
              <a:gd name="connsiteX16" fmla="*/ 346705 w 868062"/>
              <a:gd name="connsiteY16" fmla="*/ 62447 h 539719"/>
              <a:gd name="connsiteX17" fmla="*/ 364547 w 868062"/>
              <a:gd name="connsiteY17" fmla="*/ 66907 h 539719"/>
              <a:gd name="connsiteX18" fmla="*/ 391310 w 868062"/>
              <a:gd name="connsiteY18" fmla="*/ 80289 h 539719"/>
              <a:gd name="connsiteX19" fmla="*/ 404692 w 868062"/>
              <a:gd name="connsiteY19" fmla="*/ 89210 h 539719"/>
              <a:gd name="connsiteX20" fmla="*/ 426994 w 868062"/>
              <a:gd name="connsiteY20" fmla="*/ 93670 h 539719"/>
              <a:gd name="connsiteX21" fmla="*/ 498362 w 868062"/>
              <a:gd name="connsiteY21" fmla="*/ 98131 h 539719"/>
              <a:gd name="connsiteX22" fmla="*/ 538506 w 868062"/>
              <a:gd name="connsiteY22" fmla="*/ 93670 h 539719"/>
              <a:gd name="connsiteX23" fmla="*/ 547427 w 868062"/>
              <a:gd name="connsiteY23" fmla="*/ 71368 h 539719"/>
              <a:gd name="connsiteX24" fmla="*/ 627716 w 868062"/>
              <a:gd name="connsiteY24" fmla="*/ 80289 h 539719"/>
              <a:gd name="connsiteX25" fmla="*/ 636637 w 868062"/>
              <a:gd name="connsiteY25" fmla="*/ 93670 h 539719"/>
              <a:gd name="connsiteX26" fmla="*/ 650019 w 868062"/>
              <a:gd name="connsiteY26" fmla="*/ 98131 h 539719"/>
              <a:gd name="connsiteX27" fmla="*/ 663400 w 868062"/>
              <a:gd name="connsiteY27" fmla="*/ 107052 h 539719"/>
              <a:gd name="connsiteX28" fmla="*/ 672321 w 868062"/>
              <a:gd name="connsiteY28" fmla="*/ 120433 h 539719"/>
              <a:gd name="connsiteX29" fmla="*/ 685703 w 868062"/>
              <a:gd name="connsiteY29" fmla="*/ 124894 h 539719"/>
              <a:gd name="connsiteX30" fmla="*/ 716926 w 868062"/>
              <a:gd name="connsiteY30" fmla="*/ 138275 h 539719"/>
              <a:gd name="connsiteX31" fmla="*/ 721386 w 868062"/>
              <a:gd name="connsiteY31" fmla="*/ 160577 h 539719"/>
              <a:gd name="connsiteX32" fmla="*/ 743689 w 868062"/>
              <a:gd name="connsiteY32" fmla="*/ 165038 h 539719"/>
              <a:gd name="connsiteX33" fmla="*/ 757070 w 868062"/>
              <a:gd name="connsiteY33" fmla="*/ 173959 h 539719"/>
              <a:gd name="connsiteX34" fmla="*/ 770452 w 868062"/>
              <a:gd name="connsiteY34" fmla="*/ 178419 h 539719"/>
              <a:gd name="connsiteX35" fmla="*/ 788294 w 868062"/>
              <a:gd name="connsiteY35" fmla="*/ 218564 h 539719"/>
              <a:gd name="connsiteX36" fmla="*/ 806136 w 868062"/>
              <a:gd name="connsiteY36" fmla="*/ 236406 h 539719"/>
              <a:gd name="connsiteX37" fmla="*/ 819517 w 868062"/>
              <a:gd name="connsiteY37" fmla="*/ 272090 h 539719"/>
              <a:gd name="connsiteX38" fmla="*/ 828438 w 868062"/>
              <a:gd name="connsiteY38" fmla="*/ 289932 h 539719"/>
              <a:gd name="connsiteX39" fmla="*/ 841820 w 868062"/>
              <a:gd name="connsiteY39" fmla="*/ 316695 h 539719"/>
              <a:gd name="connsiteX40" fmla="*/ 850741 w 868062"/>
              <a:gd name="connsiteY40" fmla="*/ 379141 h 539719"/>
              <a:gd name="connsiteX41" fmla="*/ 859662 w 868062"/>
              <a:gd name="connsiteY41" fmla="*/ 392523 h 539719"/>
              <a:gd name="connsiteX42" fmla="*/ 864122 w 868062"/>
              <a:gd name="connsiteY42" fmla="*/ 539719 h 539719"/>
              <a:gd name="connsiteX0" fmla="*/ 3248 w 871742"/>
              <a:gd name="connsiteY0" fmla="*/ 178419 h 638779"/>
              <a:gd name="connsiteX1" fmla="*/ 3248 w 871742"/>
              <a:gd name="connsiteY1" fmla="*/ 178419 h 638779"/>
              <a:gd name="connsiteX2" fmla="*/ 7708 w 871742"/>
              <a:gd name="connsiteY2" fmla="*/ 138275 h 638779"/>
              <a:gd name="connsiteX3" fmla="*/ 12169 w 871742"/>
              <a:gd name="connsiteY3" fmla="*/ 26763 h 638779"/>
              <a:gd name="connsiteX4" fmla="*/ 47853 w 871742"/>
              <a:gd name="connsiteY4" fmla="*/ 22302 h 638779"/>
              <a:gd name="connsiteX5" fmla="*/ 70155 w 871742"/>
              <a:gd name="connsiteY5" fmla="*/ 13381 h 638779"/>
              <a:gd name="connsiteX6" fmla="*/ 92458 w 871742"/>
              <a:gd name="connsiteY6" fmla="*/ 8921 h 638779"/>
              <a:gd name="connsiteX7" fmla="*/ 123681 w 871742"/>
              <a:gd name="connsiteY7" fmla="*/ 0 h 638779"/>
              <a:gd name="connsiteX8" fmla="*/ 137063 w 871742"/>
              <a:gd name="connsiteY8" fmla="*/ 4460 h 638779"/>
              <a:gd name="connsiteX9" fmla="*/ 141523 w 871742"/>
              <a:gd name="connsiteY9" fmla="*/ 17842 h 638779"/>
              <a:gd name="connsiteX10" fmla="*/ 168286 w 871742"/>
              <a:gd name="connsiteY10" fmla="*/ 26763 h 638779"/>
              <a:gd name="connsiteX11" fmla="*/ 235193 w 871742"/>
              <a:gd name="connsiteY11" fmla="*/ 22302 h 638779"/>
              <a:gd name="connsiteX12" fmla="*/ 248575 w 871742"/>
              <a:gd name="connsiteY12" fmla="*/ 13381 h 638779"/>
              <a:gd name="connsiteX13" fmla="*/ 270877 w 871742"/>
              <a:gd name="connsiteY13" fmla="*/ 8921 h 638779"/>
              <a:gd name="connsiteX14" fmla="*/ 319943 w 871742"/>
              <a:gd name="connsiteY14" fmla="*/ 17842 h 638779"/>
              <a:gd name="connsiteX15" fmla="*/ 324403 w 871742"/>
              <a:gd name="connsiteY15" fmla="*/ 35684 h 638779"/>
              <a:gd name="connsiteX16" fmla="*/ 346705 w 871742"/>
              <a:gd name="connsiteY16" fmla="*/ 62447 h 638779"/>
              <a:gd name="connsiteX17" fmla="*/ 364547 w 871742"/>
              <a:gd name="connsiteY17" fmla="*/ 66907 h 638779"/>
              <a:gd name="connsiteX18" fmla="*/ 391310 w 871742"/>
              <a:gd name="connsiteY18" fmla="*/ 80289 h 638779"/>
              <a:gd name="connsiteX19" fmla="*/ 404692 w 871742"/>
              <a:gd name="connsiteY19" fmla="*/ 89210 h 638779"/>
              <a:gd name="connsiteX20" fmla="*/ 426994 w 871742"/>
              <a:gd name="connsiteY20" fmla="*/ 93670 h 638779"/>
              <a:gd name="connsiteX21" fmla="*/ 498362 w 871742"/>
              <a:gd name="connsiteY21" fmla="*/ 98131 h 638779"/>
              <a:gd name="connsiteX22" fmla="*/ 538506 w 871742"/>
              <a:gd name="connsiteY22" fmla="*/ 93670 h 638779"/>
              <a:gd name="connsiteX23" fmla="*/ 547427 w 871742"/>
              <a:gd name="connsiteY23" fmla="*/ 71368 h 638779"/>
              <a:gd name="connsiteX24" fmla="*/ 627716 w 871742"/>
              <a:gd name="connsiteY24" fmla="*/ 80289 h 638779"/>
              <a:gd name="connsiteX25" fmla="*/ 636637 w 871742"/>
              <a:gd name="connsiteY25" fmla="*/ 93670 h 638779"/>
              <a:gd name="connsiteX26" fmla="*/ 650019 w 871742"/>
              <a:gd name="connsiteY26" fmla="*/ 98131 h 638779"/>
              <a:gd name="connsiteX27" fmla="*/ 663400 w 871742"/>
              <a:gd name="connsiteY27" fmla="*/ 107052 h 638779"/>
              <a:gd name="connsiteX28" fmla="*/ 672321 w 871742"/>
              <a:gd name="connsiteY28" fmla="*/ 120433 h 638779"/>
              <a:gd name="connsiteX29" fmla="*/ 685703 w 871742"/>
              <a:gd name="connsiteY29" fmla="*/ 124894 h 638779"/>
              <a:gd name="connsiteX30" fmla="*/ 716926 w 871742"/>
              <a:gd name="connsiteY30" fmla="*/ 138275 h 638779"/>
              <a:gd name="connsiteX31" fmla="*/ 721386 w 871742"/>
              <a:gd name="connsiteY31" fmla="*/ 160577 h 638779"/>
              <a:gd name="connsiteX32" fmla="*/ 743689 w 871742"/>
              <a:gd name="connsiteY32" fmla="*/ 165038 h 638779"/>
              <a:gd name="connsiteX33" fmla="*/ 757070 w 871742"/>
              <a:gd name="connsiteY33" fmla="*/ 173959 h 638779"/>
              <a:gd name="connsiteX34" fmla="*/ 770452 w 871742"/>
              <a:gd name="connsiteY34" fmla="*/ 178419 h 638779"/>
              <a:gd name="connsiteX35" fmla="*/ 788294 w 871742"/>
              <a:gd name="connsiteY35" fmla="*/ 218564 h 638779"/>
              <a:gd name="connsiteX36" fmla="*/ 806136 w 871742"/>
              <a:gd name="connsiteY36" fmla="*/ 236406 h 638779"/>
              <a:gd name="connsiteX37" fmla="*/ 819517 w 871742"/>
              <a:gd name="connsiteY37" fmla="*/ 272090 h 638779"/>
              <a:gd name="connsiteX38" fmla="*/ 828438 w 871742"/>
              <a:gd name="connsiteY38" fmla="*/ 289932 h 638779"/>
              <a:gd name="connsiteX39" fmla="*/ 841820 w 871742"/>
              <a:gd name="connsiteY39" fmla="*/ 316695 h 638779"/>
              <a:gd name="connsiteX40" fmla="*/ 850741 w 871742"/>
              <a:gd name="connsiteY40" fmla="*/ 379141 h 638779"/>
              <a:gd name="connsiteX41" fmla="*/ 859662 w 871742"/>
              <a:gd name="connsiteY41" fmla="*/ 392523 h 638779"/>
              <a:gd name="connsiteX42" fmla="*/ 871742 w 871742"/>
              <a:gd name="connsiteY42" fmla="*/ 638779 h 63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71742" h="638779">
                <a:moveTo>
                  <a:pt x="3248" y="178419"/>
                </a:moveTo>
                <a:lnTo>
                  <a:pt x="3248" y="178419"/>
                </a:lnTo>
                <a:cubicBezTo>
                  <a:pt x="4735" y="165038"/>
                  <a:pt x="6917" y="151715"/>
                  <a:pt x="7708" y="138275"/>
                </a:cubicBezTo>
                <a:cubicBezTo>
                  <a:pt x="9892" y="101139"/>
                  <a:pt x="0" y="61917"/>
                  <a:pt x="12169" y="26763"/>
                </a:cubicBezTo>
                <a:cubicBezTo>
                  <a:pt x="16090" y="15435"/>
                  <a:pt x="35958" y="23789"/>
                  <a:pt x="47853" y="22302"/>
                </a:cubicBezTo>
                <a:cubicBezTo>
                  <a:pt x="55287" y="19328"/>
                  <a:pt x="62486" y="15682"/>
                  <a:pt x="70155" y="13381"/>
                </a:cubicBezTo>
                <a:cubicBezTo>
                  <a:pt x="77417" y="11203"/>
                  <a:pt x="85103" y="10760"/>
                  <a:pt x="92458" y="8921"/>
                </a:cubicBezTo>
                <a:cubicBezTo>
                  <a:pt x="102959" y="6296"/>
                  <a:pt x="113273" y="2974"/>
                  <a:pt x="123681" y="0"/>
                </a:cubicBezTo>
                <a:cubicBezTo>
                  <a:pt x="128142" y="1487"/>
                  <a:pt x="133738" y="1135"/>
                  <a:pt x="137063" y="4460"/>
                </a:cubicBezTo>
                <a:cubicBezTo>
                  <a:pt x="140388" y="7785"/>
                  <a:pt x="137697" y="15109"/>
                  <a:pt x="141523" y="17842"/>
                </a:cubicBezTo>
                <a:cubicBezTo>
                  <a:pt x="149175" y="23308"/>
                  <a:pt x="168286" y="26763"/>
                  <a:pt x="168286" y="26763"/>
                </a:cubicBezTo>
                <a:cubicBezTo>
                  <a:pt x="190588" y="25276"/>
                  <a:pt x="213145" y="25977"/>
                  <a:pt x="235193" y="22302"/>
                </a:cubicBezTo>
                <a:cubicBezTo>
                  <a:pt x="240481" y="21421"/>
                  <a:pt x="243555" y="15263"/>
                  <a:pt x="248575" y="13381"/>
                </a:cubicBezTo>
                <a:cubicBezTo>
                  <a:pt x="255674" y="10719"/>
                  <a:pt x="263443" y="10408"/>
                  <a:pt x="270877" y="8921"/>
                </a:cubicBezTo>
                <a:cubicBezTo>
                  <a:pt x="287232" y="11895"/>
                  <a:pt x="305075" y="10408"/>
                  <a:pt x="319943" y="17842"/>
                </a:cubicBezTo>
                <a:cubicBezTo>
                  <a:pt x="325426" y="20584"/>
                  <a:pt x="321988" y="30049"/>
                  <a:pt x="324403" y="35684"/>
                </a:cubicBezTo>
                <a:cubicBezTo>
                  <a:pt x="327398" y="42673"/>
                  <a:pt x="340624" y="58972"/>
                  <a:pt x="346705" y="62447"/>
                </a:cubicBezTo>
                <a:cubicBezTo>
                  <a:pt x="352028" y="65489"/>
                  <a:pt x="358600" y="65420"/>
                  <a:pt x="364547" y="66907"/>
                </a:cubicBezTo>
                <a:cubicBezTo>
                  <a:pt x="402899" y="92474"/>
                  <a:pt x="354375" y="61821"/>
                  <a:pt x="391310" y="80289"/>
                </a:cubicBezTo>
                <a:cubicBezTo>
                  <a:pt x="396105" y="82687"/>
                  <a:pt x="399672" y="87328"/>
                  <a:pt x="404692" y="89210"/>
                </a:cubicBezTo>
                <a:cubicBezTo>
                  <a:pt x="411791" y="91872"/>
                  <a:pt x="419447" y="92951"/>
                  <a:pt x="426994" y="93670"/>
                </a:cubicBezTo>
                <a:cubicBezTo>
                  <a:pt x="450722" y="95930"/>
                  <a:pt x="474573" y="96644"/>
                  <a:pt x="498362" y="98131"/>
                </a:cubicBezTo>
                <a:cubicBezTo>
                  <a:pt x="511743" y="96644"/>
                  <a:pt x="526686" y="100117"/>
                  <a:pt x="538506" y="93670"/>
                </a:cubicBezTo>
                <a:cubicBezTo>
                  <a:pt x="545535" y="89836"/>
                  <a:pt x="539831" y="73900"/>
                  <a:pt x="547427" y="71368"/>
                </a:cubicBezTo>
                <a:cubicBezTo>
                  <a:pt x="550514" y="70339"/>
                  <a:pt x="620081" y="79335"/>
                  <a:pt x="627716" y="80289"/>
                </a:cubicBezTo>
                <a:cubicBezTo>
                  <a:pt x="630690" y="84749"/>
                  <a:pt x="632451" y="90321"/>
                  <a:pt x="636637" y="93670"/>
                </a:cubicBezTo>
                <a:cubicBezTo>
                  <a:pt x="640309" y="96607"/>
                  <a:pt x="645813" y="96028"/>
                  <a:pt x="650019" y="98131"/>
                </a:cubicBezTo>
                <a:cubicBezTo>
                  <a:pt x="654814" y="100528"/>
                  <a:pt x="658940" y="104078"/>
                  <a:pt x="663400" y="107052"/>
                </a:cubicBezTo>
                <a:cubicBezTo>
                  <a:pt x="666374" y="111512"/>
                  <a:pt x="668135" y="117084"/>
                  <a:pt x="672321" y="120433"/>
                </a:cubicBezTo>
                <a:cubicBezTo>
                  <a:pt x="675993" y="123370"/>
                  <a:pt x="681497" y="122791"/>
                  <a:pt x="685703" y="124894"/>
                </a:cubicBezTo>
                <a:cubicBezTo>
                  <a:pt x="716504" y="140295"/>
                  <a:pt x="679795" y="128993"/>
                  <a:pt x="716926" y="138275"/>
                </a:cubicBezTo>
                <a:cubicBezTo>
                  <a:pt x="718413" y="145709"/>
                  <a:pt x="716025" y="155216"/>
                  <a:pt x="721386" y="160577"/>
                </a:cubicBezTo>
                <a:cubicBezTo>
                  <a:pt x="726747" y="165938"/>
                  <a:pt x="736590" y="162376"/>
                  <a:pt x="743689" y="165038"/>
                </a:cubicBezTo>
                <a:cubicBezTo>
                  <a:pt x="748708" y="166920"/>
                  <a:pt x="752275" y="171562"/>
                  <a:pt x="757070" y="173959"/>
                </a:cubicBezTo>
                <a:cubicBezTo>
                  <a:pt x="761276" y="176062"/>
                  <a:pt x="765991" y="176932"/>
                  <a:pt x="770452" y="178419"/>
                </a:cubicBezTo>
                <a:cubicBezTo>
                  <a:pt x="781068" y="210268"/>
                  <a:pt x="774157" y="197358"/>
                  <a:pt x="788294" y="218564"/>
                </a:cubicBezTo>
                <a:cubicBezTo>
                  <a:pt x="802829" y="262172"/>
                  <a:pt x="779705" y="204689"/>
                  <a:pt x="806136" y="236406"/>
                </a:cubicBezTo>
                <a:cubicBezTo>
                  <a:pt x="811575" y="242933"/>
                  <a:pt x="815596" y="262940"/>
                  <a:pt x="819517" y="272090"/>
                </a:cubicBezTo>
                <a:cubicBezTo>
                  <a:pt x="822136" y="278202"/>
                  <a:pt x="825819" y="283820"/>
                  <a:pt x="828438" y="289932"/>
                </a:cubicBezTo>
                <a:cubicBezTo>
                  <a:pt x="839518" y="315785"/>
                  <a:pt x="824677" y="290979"/>
                  <a:pt x="841820" y="316695"/>
                </a:cubicBezTo>
                <a:cubicBezTo>
                  <a:pt x="842607" y="324569"/>
                  <a:pt x="844413" y="364375"/>
                  <a:pt x="850741" y="379141"/>
                </a:cubicBezTo>
                <a:cubicBezTo>
                  <a:pt x="852853" y="384069"/>
                  <a:pt x="856688" y="388062"/>
                  <a:pt x="859662" y="392523"/>
                </a:cubicBezTo>
                <a:cubicBezTo>
                  <a:pt x="868062" y="468133"/>
                  <a:pt x="871742" y="518263"/>
                  <a:pt x="871742" y="638779"/>
                </a:cubicBez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Oval 24"/>
          <p:cNvSpPr/>
          <p:nvPr/>
        </p:nvSpPr>
        <p:spPr>
          <a:xfrm>
            <a:off x="1198507" y="2592048"/>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1259288" y="2415209"/>
            <a:ext cx="2709674" cy="407504"/>
          </a:xfrm>
          <a:custGeom>
            <a:avLst/>
            <a:gdLst>
              <a:gd name="connsiteX0" fmla="*/ 0 w 2716632"/>
              <a:gd name="connsiteY0" fmla="*/ 178904 h 407504"/>
              <a:gd name="connsiteX1" fmla="*/ 0 w 2716632"/>
              <a:gd name="connsiteY1" fmla="*/ 178904 h 407504"/>
              <a:gd name="connsiteX2" fmla="*/ 19879 w 2716632"/>
              <a:gd name="connsiteY2" fmla="*/ 268356 h 407504"/>
              <a:gd name="connsiteX3" fmla="*/ 29818 w 2716632"/>
              <a:gd name="connsiteY3" fmla="*/ 318052 h 407504"/>
              <a:gd name="connsiteX4" fmla="*/ 89453 w 2716632"/>
              <a:gd name="connsiteY4" fmla="*/ 347869 h 407504"/>
              <a:gd name="connsiteX5" fmla="*/ 119270 w 2716632"/>
              <a:gd name="connsiteY5" fmla="*/ 367748 h 407504"/>
              <a:gd name="connsiteX6" fmla="*/ 149087 w 2716632"/>
              <a:gd name="connsiteY6" fmla="*/ 377687 h 407504"/>
              <a:gd name="connsiteX7" fmla="*/ 337931 w 2716632"/>
              <a:gd name="connsiteY7" fmla="*/ 407504 h 407504"/>
              <a:gd name="connsiteX8" fmla="*/ 417444 w 2716632"/>
              <a:gd name="connsiteY8" fmla="*/ 387626 h 407504"/>
              <a:gd name="connsiteX9" fmla="*/ 467140 w 2716632"/>
              <a:gd name="connsiteY9" fmla="*/ 377687 h 407504"/>
              <a:gd name="connsiteX10" fmla="*/ 496957 w 2716632"/>
              <a:gd name="connsiteY10" fmla="*/ 357808 h 407504"/>
              <a:gd name="connsiteX11" fmla="*/ 506896 w 2716632"/>
              <a:gd name="connsiteY11" fmla="*/ 327991 h 407504"/>
              <a:gd name="connsiteX12" fmla="*/ 546653 w 2716632"/>
              <a:gd name="connsiteY12" fmla="*/ 318052 h 407504"/>
              <a:gd name="connsiteX13" fmla="*/ 576470 w 2716632"/>
              <a:gd name="connsiteY13" fmla="*/ 308113 h 407504"/>
              <a:gd name="connsiteX14" fmla="*/ 626166 w 2716632"/>
              <a:gd name="connsiteY14" fmla="*/ 288234 h 407504"/>
              <a:gd name="connsiteX15" fmla="*/ 655983 w 2716632"/>
              <a:gd name="connsiteY15" fmla="*/ 278295 h 407504"/>
              <a:gd name="connsiteX16" fmla="*/ 685800 w 2716632"/>
              <a:gd name="connsiteY16" fmla="*/ 258417 h 407504"/>
              <a:gd name="connsiteX17" fmla="*/ 725557 w 2716632"/>
              <a:gd name="connsiteY17" fmla="*/ 248478 h 407504"/>
              <a:gd name="connsiteX18" fmla="*/ 824948 w 2716632"/>
              <a:gd name="connsiteY18" fmla="*/ 228600 h 407504"/>
              <a:gd name="connsiteX19" fmla="*/ 983974 w 2716632"/>
              <a:gd name="connsiteY19" fmla="*/ 218661 h 407504"/>
              <a:gd name="connsiteX20" fmla="*/ 1172818 w 2716632"/>
              <a:gd name="connsiteY20" fmla="*/ 238539 h 407504"/>
              <a:gd name="connsiteX21" fmla="*/ 1202635 w 2716632"/>
              <a:gd name="connsiteY21" fmla="*/ 248478 h 407504"/>
              <a:gd name="connsiteX22" fmla="*/ 1222513 w 2716632"/>
              <a:gd name="connsiteY22" fmla="*/ 278295 h 407504"/>
              <a:gd name="connsiteX23" fmla="*/ 1252331 w 2716632"/>
              <a:gd name="connsiteY23" fmla="*/ 298174 h 407504"/>
              <a:gd name="connsiteX24" fmla="*/ 1292087 w 2716632"/>
              <a:gd name="connsiteY24" fmla="*/ 347869 h 407504"/>
              <a:gd name="connsiteX25" fmla="*/ 1361661 w 2716632"/>
              <a:gd name="connsiteY25" fmla="*/ 308113 h 407504"/>
              <a:gd name="connsiteX26" fmla="*/ 1381540 w 2716632"/>
              <a:gd name="connsiteY26" fmla="*/ 288234 h 407504"/>
              <a:gd name="connsiteX27" fmla="*/ 1411357 w 2716632"/>
              <a:gd name="connsiteY27" fmla="*/ 278295 h 407504"/>
              <a:gd name="connsiteX28" fmla="*/ 1550505 w 2716632"/>
              <a:gd name="connsiteY28" fmla="*/ 248478 h 407504"/>
              <a:gd name="connsiteX29" fmla="*/ 1600200 w 2716632"/>
              <a:gd name="connsiteY29" fmla="*/ 228600 h 407504"/>
              <a:gd name="connsiteX30" fmla="*/ 1639957 w 2716632"/>
              <a:gd name="connsiteY30" fmla="*/ 218661 h 407504"/>
              <a:gd name="connsiteX31" fmla="*/ 1729409 w 2716632"/>
              <a:gd name="connsiteY31" fmla="*/ 198782 h 407504"/>
              <a:gd name="connsiteX32" fmla="*/ 1759227 w 2716632"/>
              <a:gd name="connsiteY32" fmla="*/ 208721 h 407504"/>
              <a:gd name="connsiteX33" fmla="*/ 1798983 w 2716632"/>
              <a:gd name="connsiteY33" fmla="*/ 218661 h 407504"/>
              <a:gd name="connsiteX34" fmla="*/ 1808922 w 2716632"/>
              <a:gd name="connsiteY34" fmla="*/ 248478 h 407504"/>
              <a:gd name="connsiteX35" fmla="*/ 1888435 w 2716632"/>
              <a:gd name="connsiteY35" fmla="*/ 228600 h 407504"/>
              <a:gd name="connsiteX36" fmla="*/ 1918253 w 2716632"/>
              <a:gd name="connsiteY36" fmla="*/ 218661 h 407504"/>
              <a:gd name="connsiteX37" fmla="*/ 1987827 w 2716632"/>
              <a:gd name="connsiteY37" fmla="*/ 188843 h 407504"/>
              <a:gd name="connsiteX38" fmla="*/ 2017644 w 2716632"/>
              <a:gd name="connsiteY38" fmla="*/ 168965 h 407504"/>
              <a:gd name="connsiteX39" fmla="*/ 2107096 w 2716632"/>
              <a:gd name="connsiteY39" fmla="*/ 159026 h 407504"/>
              <a:gd name="connsiteX40" fmla="*/ 2176670 w 2716632"/>
              <a:gd name="connsiteY40" fmla="*/ 149087 h 407504"/>
              <a:gd name="connsiteX41" fmla="*/ 2196548 w 2716632"/>
              <a:gd name="connsiteY41" fmla="*/ 119269 h 407504"/>
              <a:gd name="connsiteX42" fmla="*/ 2206487 w 2716632"/>
              <a:gd name="connsiteY42" fmla="*/ 89452 h 407504"/>
              <a:gd name="connsiteX43" fmla="*/ 2295940 w 2716632"/>
              <a:gd name="connsiteY43" fmla="*/ 59634 h 407504"/>
              <a:gd name="connsiteX44" fmla="*/ 2613992 w 2716632"/>
              <a:gd name="connsiteY44" fmla="*/ 29817 h 407504"/>
              <a:gd name="connsiteX45" fmla="*/ 2713383 w 2716632"/>
              <a:gd name="connsiteY45" fmla="*/ 0 h 407504"/>
              <a:gd name="connsiteX0" fmla="*/ 0 w 2716632"/>
              <a:gd name="connsiteY0" fmla="*/ 178904 h 407504"/>
              <a:gd name="connsiteX1" fmla="*/ 19879 w 2716632"/>
              <a:gd name="connsiteY1" fmla="*/ 268356 h 407504"/>
              <a:gd name="connsiteX2" fmla="*/ 29818 w 2716632"/>
              <a:gd name="connsiteY2" fmla="*/ 318052 h 407504"/>
              <a:gd name="connsiteX3" fmla="*/ 89453 w 2716632"/>
              <a:gd name="connsiteY3" fmla="*/ 347869 h 407504"/>
              <a:gd name="connsiteX4" fmla="*/ 119270 w 2716632"/>
              <a:gd name="connsiteY4" fmla="*/ 367748 h 407504"/>
              <a:gd name="connsiteX5" fmla="*/ 149087 w 2716632"/>
              <a:gd name="connsiteY5" fmla="*/ 377687 h 407504"/>
              <a:gd name="connsiteX6" fmla="*/ 337931 w 2716632"/>
              <a:gd name="connsiteY6" fmla="*/ 407504 h 407504"/>
              <a:gd name="connsiteX7" fmla="*/ 417444 w 2716632"/>
              <a:gd name="connsiteY7" fmla="*/ 387626 h 407504"/>
              <a:gd name="connsiteX8" fmla="*/ 467140 w 2716632"/>
              <a:gd name="connsiteY8" fmla="*/ 377687 h 407504"/>
              <a:gd name="connsiteX9" fmla="*/ 496957 w 2716632"/>
              <a:gd name="connsiteY9" fmla="*/ 357808 h 407504"/>
              <a:gd name="connsiteX10" fmla="*/ 506896 w 2716632"/>
              <a:gd name="connsiteY10" fmla="*/ 327991 h 407504"/>
              <a:gd name="connsiteX11" fmla="*/ 546653 w 2716632"/>
              <a:gd name="connsiteY11" fmla="*/ 318052 h 407504"/>
              <a:gd name="connsiteX12" fmla="*/ 576470 w 2716632"/>
              <a:gd name="connsiteY12" fmla="*/ 308113 h 407504"/>
              <a:gd name="connsiteX13" fmla="*/ 626166 w 2716632"/>
              <a:gd name="connsiteY13" fmla="*/ 288234 h 407504"/>
              <a:gd name="connsiteX14" fmla="*/ 655983 w 2716632"/>
              <a:gd name="connsiteY14" fmla="*/ 278295 h 407504"/>
              <a:gd name="connsiteX15" fmla="*/ 685800 w 2716632"/>
              <a:gd name="connsiteY15" fmla="*/ 258417 h 407504"/>
              <a:gd name="connsiteX16" fmla="*/ 725557 w 2716632"/>
              <a:gd name="connsiteY16" fmla="*/ 248478 h 407504"/>
              <a:gd name="connsiteX17" fmla="*/ 824948 w 2716632"/>
              <a:gd name="connsiteY17" fmla="*/ 228600 h 407504"/>
              <a:gd name="connsiteX18" fmla="*/ 983974 w 2716632"/>
              <a:gd name="connsiteY18" fmla="*/ 218661 h 407504"/>
              <a:gd name="connsiteX19" fmla="*/ 1172818 w 2716632"/>
              <a:gd name="connsiteY19" fmla="*/ 238539 h 407504"/>
              <a:gd name="connsiteX20" fmla="*/ 1202635 w 2716632"/>
              <a:gd name="connsiteY20" fmla="*/ 248478 h 407504"/>
              <a:gd name="connsiteX21" fmla="*/ 1222513 w 2716632"/>
              <a:gd name="connsiteY21" fmla="*/ 278295 h 407504"/>
              <a:gd name="connsiteX22" fmla="*/ 1252331 w 2716632"/>
              <a:gd name="connsiteY22" fmla="*/ 298174 h 407504"/>
              <a:gd name="connsiteX23" fmla="*/ 1292087 w 2716632"/>
              <a:gd name="connsiteY23" fmla="*/ 347869 h 407504"/>
              <a:gd name="connsiteX24" fmla="*/ 1361661 w 2716632"/>
              <a:gd name="connsiteY24" fmla="*/ 308113 h 407504"/>
              <a:gd name="connsiteX25" fmla="*/ 1381540 w 2716632"/>
              <a:gd name="connsiteY25" fmla="*/ 288234 h 407504"/>
              <a:gd name="connsiteX26" fmla="*/ 1411357 w 2716632"/>
              <a:gd name="connsiteY26" fmla="*/ 278295 h 407504"/>
              <a:gd name="connsiteX27" fmla="*/ 1550505 w 2716632"/>
              <a:gd name="connsiteY27" fmla="*/ 248478 h 407504"/>
              <a:gd name="connsiteX28" fmla="*/ 1600200 w 2716632"/>
              <a:gd name="connsiteY28" fmla="*/ 228600 h 407504"/>
              <a:gd name="connsiteX29" fmla="*/ 1639957 w 2716632"/>
              <a:gd name="connsiteY29" fmla="*/ 218661 h 407504"/>
              <a:gd name="connsiteX30" fmla="*/ 1729409 w 2716632"/>
              <a:gd name="connsiteY30" fmla="*/ 198782 h 407504"/>
              <a:gd name="connsiteX31" fmla="*/ 1759227 w 2716632"/>
              <a:gd name="connsiteY31" fmla="*/ 208721 h 407504"/>
              <a:gd name="connsiteX32" fmla="*/ 1798983 w 2716632"/>
              <a:gd name="connsiteY32" fmla="*/ 218661 h 407504"/>
              <a:gd name="connsiteX33" fmla="*/ 1808922 w 2716632"/>
              <a:gd name="connsiteY33" fmla="*/ 248478 h 407504"/>
              <a:gd name="connsiteX34" fmla="*/ 1888435 w 2716632"/>
              <a:gd name="connsiteY34" fmla="*/ 228600 h 407504"/>
              <a:gd name="connsiteX35" fmla="*/ 1918253 w 2716632"/>
              <a:gd name="connsiteY35" fmla="*/ 218661 h 407504"/>
              <a:gd name="connsiteX36" fmla="*/ 1987827 w 2716632"/>
              <a:gd name="connsiteY36" fmla="*/ 188843 h 407504"/>
              <a:gd name="connsiteX37" fmla="*/ 2017644 w 2716632"/>
              <a:gd name="connsiteY37" fmla="*/ 168965 h 407504"/>
              <a:gd name="connsiteX38" fmla="*/ 2107096 w 2716632"/>
              <a:gd name="connsiteY38" fmla="*/ 159026 h 407504"/>
              <a:gd name="connsiteX39" fmla="*/ 2176670 w 2716632"/>
              <a:gd name="connsiteY39" fmla="*/ 149087 h 407504"/>
              <a:gd name="connsiteX40" fmla="*/ 2196548 w 2716632"/>
              <a:gd name="connsiteY40" fmla="*/ 119269 h 407504"/>
              <a:gd name="connsiteX41" fmla="*/ 2206487 w 2716632"/>
              <a:gd name="connsiteY41" fmla="*/ 89452 h 407504"/>
              <a:gd name="connsiteX42" fmla="*/ 2295940 w 2716632"/>
              <a:gd name="connsiteY42" fmla="*/ 59634 h 407504"/>
              <a:gd name="connsiteX43" fmla="*/ 2613992 w 2716632"/>
              <a:gd name="connsiteY43" fmla="*/ 29817 h 407504"/>
              <a:gd name="connsiteX44" fmla="*/ 2713383 w 2716632"/>
              <a:gd name="connsiteY44" fmla="*/ 0 h 407504"/>
              <a:gd name="connsiteX0" fmla="*/ 0 w 2716632"/>
              <a:gd name="connsiteY0" fmla="*/ 178904 h 407504"/>
              <a:gd name="connsiteX1" fmla="*/ 29818 w 2716632"/>
              <a:gd name="connsiteY1" fmla="*/ 318052 h 407504"/>
              <a:gd name="connsiteX2" fmla="*/ 89453 w 2716632"/>
              <a:gd name="connsiteY2" fmla="*/ 347869 h 407504"/>
              <a:gd name="connsiteX3" fmla="*/ 119270 w 2716632"/>
              <a:gd name="connsiteY3" fmla="*/ 367748 h 407504"/>
              <a:gd name="connsiteX4" fmla="*/ 149087 w 2716632"/>
              <a:gd name="connsiteY4" fmla="*/ 377687 h 407504"/>
              <a:gd name="connsiteX5" fmla="*/ 337931 w 2716632"/>
              <a:gd name="connsiteY5" fmla="*/ 407504 h 407504"/>
              <a:gd name="connsiteX6" fmla="*/ 417444 w 2716632"/>
              <a:gd name="connsiteY6" fmla="*/ 387626 h 407504"/>
              <a:gd name="connsiteX7" fmla="*/ 467140 w 2716632"/>
              <a:gd name="connsiteY7" fmla="*/ 377687 h 407504"/>
              <a:gd name="connsiteX8" fmla="*/ 496957 w 2716632"/>
              <a:gd name="connsiteY8" fmla="*/ 357808 h 407504"/>
              <a:gd name="connsiteX9" fmla="*/ 506896 w 2716632"/>
              <a:gd name="connsiteY9" fmla="*/ 327991 h 407504"/>
              <a:gd name="connsiteX10" fmla="*/ 546653 w 2716632"/>
              <a:gd name="connsiteY10" fmla="*/ 318052 h 407504"/>
              <a:gd name="connsiteX11" fmla="*/ 576470 w 2716632"/>
              <a:gd name="connsiteY11" fmla="*/ 308113 h 407504"/>
              <a:gd name="connsiteX12" fmla="*/ 626166 w 2716632"/>
              <a:gd name="connsiteY12" fmla="*/ 288234 h 407504"/>
              <a:gd name="connsiteX13" fmla="*/ 655983 w 2716632"/>
              <a:gd name="connsiteY13" fmla="*/ 278295 h 407504"/>
              <a:gd name="connsiteX14" fmla="*/ 685800 w 2716632"/>
              <a:gd name="connsiteY14" fmla="*/ 258417 h 407504"/>
              <a:gd name="connsiteX15" fmla="*/ 725557 w 2716632"/>
              <a:gd name="connsiteY15" fmla="*/ 248478 h 407504"/>
              <a:gd name="connsiteX16" fmla="*/ 824948 w 2716632"/>
              <a:gd name="connsiteY16" fmla="*/ 228600 h 407504"/>
              <a:gd name="connsiteX17" fmla="*/ 983974 w 2716632"/>
              <a:gd name="connsiteY17" fmla="*/ 218661 h 407504"/>
              <a:gd name="connsiteX18" fmla="*/ 1172818 w 2716632"/>
              <a:gd name="connsiteY18" fmla="*/ 238539 h 407504"/>
              <a:gd name="connsiteX19" fmla="*/ 1202635 w 2716632"/>
              <a:gd name="connsiteY19" fmla="*/ 248478 h 407504"/>
              <a:gd name="connsiteX20" fmla="*/ 1222513 w 2716632"/>
              <a:gd name="connsiteY20" fmla="*/ 278295 h 407504"/>
              <a:gd name="connsiteX21" fmla="*/ 1252331 w 2716632"/>
              <a:gd name="connsiteY21" fmla="*/ 298174 h 407504"/>
              <a:gd name="connsiteX22" fmla="*/ 1292087 w 2716632"/>
              <a:gd name="connsiteY22" fmla="*/ 347869 h 407504"/>
              <a:gd name="connsiteX23" fmla="*/ 1361661 w 2716632"/>
              <a:gd name="connsiteY23" fmla="*/ 308113 h 407504"/>
              <a:gd name="connsiteX24" fmla="*/ 1381540 w 2716632"/>
              <a:gd name="connsiteY24" fmla="*/ 288234 h 407504"/>
              <a:gd name="connsiteX25" fmla="*/ 1411357 w 2716632"/>
              <a:gd name="connsiteY25" fmla="*/ 278295 h 407504"/>
              <a:gd name="connsiteX26" fmla="*/ 1550505 w 2716632"/>
              <a:gd name="connsiteY26" fmla="*/ 248478 h 407504"/>
              <a:gd name="connsiteX27" fmla="*/ 1600200 w 2716632"/>
              <a:gd name="connsiteY27" fmla="*/ 228600 h 407504"/>
              <a:gd name="connsiteX28" fmla="*/ 1639957 w 2716632"/>
              <a:gd name="connsiteY28" fmla="*/ 218661 h 407504"/>
              <a:gd name="connsiteX29" fmla="*/ 1729409 w 2716632"/>
              <a:gd name="connsiteY29" fmla="*/ 198782 h 407504"/>
              <a:gd name="connsiteX30" fmla="*/ 1759227 w 2716632"/>
              <a:gd name="connsiteY30" fmla="*/ 208721 h 407504"/>
              <a:gd name="connsiteX31" fmla="*/ 1798983 w 2716632"/>
              <a:gd name="connsiteY31" fmla="*/ 218661 h 407504"/>
              <a:gd name="connsiteX32" fmla="*/ 1808922 w 2716632"/>
              <a:gd name="connsiteY32" fmla="*/ 248478 h 407504"/>
              <a:gd name="connsiteX33" fmla="*/ 1888435 w 2716632"/>
              <a:gd name="connsiteY33" fmla="*/ 228600 h 407504"/>
              <a:gd name="connsiteX34" fmla="*/ 1918253 w 2716632"/>
              <a:gd name="connsiteY34" fmla="*/ 218661 h 407504"/>
              <a:gd name="connsiteX35" fmla="*/ 1987827 w 2716632"/>
              <a:gd name="connsiteY35" fmla="*/ 188843 h 407504"/>
              <a:gd name="connsiteX36" fmla="*/ 2017644 w 2716632"/>
              <a:gd name="connsiteY36" fmla="*/ 168965 h 407504"/>
              <a:gd name="connsiteX37" fmla="*/ 2107096 w 2716632"/>
              <a:gd name="connsiteY37" fmla="*/ 159026 h 407504"/>
              <a:gd name="connsiteX38" fmla="*/ 2176670 w 2716632"/>
              <a:gd name="connsiteY38" fmla="*/ 149087 h 407504"/>
              <a:gd name="connsiteX39" fmla="*/ 2196548 w 2716632"/>
              <a:gd name="connsiteY39" fmla="*/ 119269 h 407504"/>
              <a:gd name="connsiteX40" fmla="*/ 2206487 w 2716632"/>
              <a:gd name="connsiteY40" fmla="*/ 89452 h 407504"/>
              <a:gd name="connsiteX41" fmla="*/ 2295940 w 2716632"/>
              <a:gd name="connsiteY41" fmla="*/ 59634 h 407504"/>
              <a:gd name="connsiteX42" fmla="*/ 2613992 w 2716632"/>
              <a:gd name="connsiteY42" fmla="*/ 29817 h 407504"/>
              <a:gd name="connsiteX43" fmla="*/ 2713383 w 2716632"/>
              <a:gd name="connsiteY43" fmla="*/ 0 h 407504"/>
              <a:gd name="connsiteX0" fmla="*/ 0 w 2686814"/>
              <a:gd name="connsiteY0" fmla="*/ 318052 h 407504"/>
              <a:gd name="connsiteX1" fmla="*/ 59635 w 2686814"/>
              <a:gd name="connsiteY1" fmla="*/ 347869 h 407504"/>
              <a:gd name="connsiteX2" fmla="*/ 89452 w 2686814"/>
              <a:gd name="connsiteY2" fmla="*/ 367748 h 407504"/>
              <a:gd name="connsiteX3" fmla="*/ 119269 w 2686814"/>
              <a:gd name="connsiteY3" fmla="*/ 377687 h 407504"/>
              <a:gd name="connsiteX4" fmla="*/ 308113 w 2686814"/>
              <a:gd name="connsiteY4" fmla="*/ 407504 h 407504"/>
              <a:gd name="connsiteX5" fmla="*/ 387626 w 2686814"/>
              <a:gd name="connsiteY5" fmla="*/ 387626 h 407504"/>
              <a:gd name="connsiteX6" fmla="*/ 437322 w 2686814"/>
              <a:gd name="connsiteY6" fmla="*/ 377687 h 407504"/>
              <a:gd name="connsiteX7" fmla="*/ 467139 w 2686814"/>
              <a:gd name="connsiteY7" fmla="*/ 357808 h 407504"/>
              <a:gd name="connsiteX8" fmla="*/ 477078 w 2686814"/>
              <a:gd name="connsiteY8" fmla="*/ 327991 h 407504"/>
              <a:gd name="connsiteX9" fmla="*/ 516835 w 2686814"/>
              <a:gd name="connsiteY9" fmla="*/ 318052 h 407504"/>
              <a:gd name="connsiteX10" fmla="*/ 546652 w 2686814"/>
              <a:gd name="connsiteY10" fmla="*/ 308113 h 407504"/>
              <a:gd name="connsiteX11" fmla="*/ 596348 w 2686814"/>
              <a:gd name="connsiteY11" fmla="*/ 288234 h 407504"/>
              <a:gd name="connsiteX12" fmla="*/ 626165 w 2686814"/>
              <a:gd name="connsiteY12" fmla="*/ 278295 h 407504"/>
              <a:gd name="connsiteX13" fmla="*/ 655982 w 2686814"/>
              <a:gd name="connsiteY13" fmla="*/ 258417 h 407504"/>
              <a:gd name="connsiteX14" fmla="*/ 695739 w 2686814"/>
              <a:gd name="connsiteY14" fmla="*/ 248478 h 407504"/>
              <a:gd name="connsiteX15" fmla="*/ 795130 w 2686814"/>
              <a:gd name="connsiteY15" fmla="*/ 228600 h 407504"/>
              <a:gd name="connsiteX16" fmla="*/ 954156 w 2686814"/>
              <a:gd name="connsiteY16" fmla="*/ 218661 h 407504"/>
              <a:gd name="connsiteX17" fmla="*/ 1143000 w 2686814"/>
              <a:gd name="connsiteY17" fmla="*/ 238539 h 407504"/>
              <a:gd name="connsiteX18" fmla="*/ 1172817 w 2686814"/>
              <a:gd name="connsiteY18" fmla="*/ 248478 h 407504"/>
              <a:gd name="connsiteX19" fmla="*/ 1192695 w 2686814"/>
              <a:gd name="connsiteY19" fmla="*/ 278295 h 407504"/>
              <a:gd name="connsiteX20" fmla="*/ 1222513 w 2686814"/>
              <a:gd name="connsiteY20" fmla="*/ 298174 h 407504"/>
              <a:gd name="connsiteX21" fmla="*/ 1262269 w 2686814"/>
              <a:gd name="connsiteY21" fmla="*/ 347869 h 407504"/>
              <a:gd name="connsiteX22" fmla="*/ 1331843 w 2686814"/>
              <a:gd name="connsiteY22" fmla="*/ 308113 h 407504"/>
              <a:gd name="connsiteX23" fmla="*/ 1351722 w 2686814"/>
              <a:gd name="connsiteY23" fmla="*/ 288234 h 407504"/>
              <a:gd name="connsiteX24" fmla="*/ 1381539 w 2686814"/>
              <a:gd name="connsiteY24" fmla="*/ 278295 h 407504"/>
              <a:gd name="connsiteX25" fmla="*/ 1520687 w 2686814"/>
              <a:gd name="connsiteY25" fmla="*/ 248478 h 407504"/>
              <a:gd name="connsiteX26" fmla="*/ 1570382 w 2686814"/>
              <a:gd name="connsiteY26" fmla="*/ 228600 h 407504"/>
              <a:gd name="connsiteX27" fmla="*/ 1610139 w 2686814"/>
              <a:gd name="connsiteY27" fmla="*/ 218661 h 407504"/>
              <a:gd name="connsiteX28" fmla="*/ 1699591 w 2686814"/>
              <a:gd name="connsiteY28" fmla="*/ 198782 h 407504"/>
              <a:gd name="connsiteX29" fmla="*/ 1729409 w 2686814"/>
              <a:gd name="connsiteY29" fmla="*/ 208721 h 407504"/>
              <a:gd name="connsiteX30" fmla="*/ 1769165 w 2686814"/>
              <a:gd name="connsiteY30" fmla="*/ 218661 h 407504"/>
              <a:gd name="connsiteX31" fmla="*/ 1779104 w 2686814"/>
              <a:gd name="connsiteY31" fmla="*/ 248478 h 407504"/>
              <a:gd name="connsiteX32" fmla="*/ 1858617 w 2686814"/>
              <a:gd name="connsiteY32" fmla="*/ 228600 h 407504"/>
              <a:gd name="connsiteX33" fmla="*/ 1888435 w 2686814"/>
              <a:gd name="connsiteY33" fmla="*/ 218661 h 407504"/>
              <a:gd name="connsiteX34" fmla="*/ 1958009 w 2686814"/>
              <a:gd name="connsiteY34" fmla="*/ 188843 h 407504"/>
              <a:gd name="connsiteX35" fmla="*/ 1987826 w 2686814"/>
              <a:gd name="connsiteY35" fmla="*/ 168965 h 407504"/>
              <a:gd name="connsiteX36" fmla="*/ 2077278 w 2686814"/>
              <a:gd name="connsiteY36" fmla="*/ 159026 h 407504"/>
              <a:gd name="connsiteX37" fmla="*/ 2146852 w 2686814"/>
              <a:gd name="connsiteY37" fmla="*/ 149087 h 407504"/>
              <a:gd name="connsiteX38" fmla="*/ 2166730 w 2686814"/>
              <a:gd name="connsiteY38" fmla="*/ 119269 h 407504"/>
              <a:gd name="connsiteX39" fmla="*/ 2176669 w 2686814"/>
              <a:gd name="connsiteY39" fmla="*/ 89452 h 407504"/>
              <a:gd name="connsiteX40" fmla="*/ 2266122 w 2686814"/>
              <a:gd name="connsiteY40" fmla="*/ 59634 h 407504"/>
              <a:gd name="connsiteX41" fmla="*/ 2584174 w 2686814"/>
              <a:gd name="connsiteY41" fmla="*/ 29817 h 407504"/>
              <a:gd name="connsiteX42" fmla="*/ 2683565 w 2686814"/>
              <a:gd name="connsiteY42" fmla="*/ 0 h 407504"/>
              <a:gd name="connsiteX0" fmla="*/ 0 w 2709674"/>
              <a:gd name="connsiteY0" fmla="*/ 257092 h 407504"/>
              <a:gd name="connsiteX1" fmla="*/ 82495 w 2709674"/>
              <a:gd name="connsiteY1" fmla="*/ 347869 h 407504"/>
              <a:gd name="connsiteX2" fmla="*/ 112312 w 2709674"/>
              <a:gd name="connsiteY2" fmla="*/ 367748 h 407504"/>
              <a:gd name="connsiteX3" fmla="*/ 142129 w 2709674"/>
              <a:gd name="connsiteY3" fmla="*/ 377687 h 407504"/>
              <a:gd name="connsiteX4" fmla="*/ 330973 w 2709674"/>
              <a:gd name="connsiteY4" fmla="*/ 407504 h 407504"/>
              <a:gd name="connsiteX5" fmla="*/ 410486 w 2709674"/>
              <a:gd name="connsiteY5" fmla="*/ 387626 h 407504"/>
              <a:gd name="connsiteX6" fmla="*/ 460182 w 2709674"/>
              <a:gd name="connsiteY6" fmla="*/ 377687 h 407504"/>
              <a:gd name="connsiteX7" fmla="*/ 489999 w 2709674"/>
              <a:gd name="connsiteY7" fmla="*/ 357808 h 407504"/>
              <a:gd name="connsiteX8" fmla="*/ 499938 w 2709674"/>
              <a:gd name="connsiteY8" fmla="*/ 327991 h 407504"/>
              <a:gd name="connsiteX9" fmla="*/ 539695 w 2709674"/>
              <a:gd name="connsiteY9" fmla="*/ 318052 h 407504"/>
              <a:gd name="connsiteX10" fmla="*/ 569512 w 2709674"/>
              <a:gd name="connsiteY10" fmla="*/ 308113 h 407504"/>
              <a:gd name="connsiteX11" fmla="*/ 619208 w 2709674"/>
              <a:gd name="connsiteY11" fmla="*/ 288234 h 407504"/>
              <a:gd name="connsiteX12" fmla="*/ 649025 w 2709674"/>
              <a:gd name="connsiteY12" fmla="*/ 278295 h 407504"/>
              <a:gd name="connsiteX13" fmla="*/ 678842 w 2709674"/>
              <a:gd name="connsiteY13" fmla="*/ 258417 h 407504"/>
              <a:gd name="connsiteX14" fmla="*/ 718599 w 2709674"/>
              <a:gd name="connsiteY14" fmla="*/ 248478 h 407504"/>
              <a:gd name="connsiteX15" fmla="*/ 817990 w 2709674"/>
              <a:gd name="connsiteY15" fmla="*/ 228600 h 407504"/>
              <a:gd name="connsiteX16" fmla="*/ 977016 w 2709674"/>
              <a:gd name="connsiteY16" fmla="*/ 218661 h 407504"/>
              <a:gd name="connsiteX17" fmla="*/ 1165860 w 2709674"/>
              <a:gd name="connsiteY17" fmla="*/ 238539 h 407504"/>
              <a:gd name="connsiteX18" fmla="*/ 1195677 w 2709674"/>
              <a:gd name="connsiteY18" fmla="*/ 248478 h 407504"/>
              <a:gd name="connsiteX19" fmla="*/ 1215555 w 2709674"/>
              <a:gd name="connsiteY19" fmla="*/ 278295 h 407504"/>
              <a:gd name="connsiteX20" fmla="*/ 1245373 w 2709674"/>
              <a:gd name="connsiteY20" fmla="*/ 298174 h 407504"/>
              <a:gd name="connsiteX21" fmla="*/ 1285129 w 2709674"/>
              <a:gd name="connsiteY21" fmla="*/ 347869 h 407504"/>
              <a:gd name="connsiteX22" fmla="*/ 1354703 w 2709674"/>
              <a:gd name="connsiteY22" fmla="*/ 308113 h 407504"/>
              <a:gd name="connsiteX23" fmla="*/ 1374582 w 2709674"/>
              <a:gd name="connsiteY23" fmla="*/ 288234 h 407504"/>
              <a:gd name="connsiteX24" fmla="*/ 1404399 w 2709674"/>
              <a:gd name="connsiteY24" fmla="*/ 278295 h 407504"/>
              <a:gd name="connsiteX25" fmla="*/ 1543547 w 2709674"/>
              <a:gd name="connsiteY25" fmla="*/ 248478 h 407504"/>
              <a:gd name="connsiteX26" fmla="*/ 1593242 w 2709674"/>
              <a:gd name="connsiteY26" fmla="*/ 228600 h 407504"/>
              <a:gd name="connsiteX27" fmla="*/ 1632999 w 2709674"/>
              <a:gd name="connsiteY27" fmla="*/ 218661 h 407504"/>
              <a:gd name="connsiteX28" fmla="*/ 1722451 w 2709674"/>
              <a:gd name="connsiteY28" fmla="*/ 198782 h 407504"/>
              <a:gd name="connsiteX29" fmla="*/ 1752269 w 2709674"/>
              <a:gd name="connsiteY29" fmla="*/ 208721 h 407504"/>
              <a:gd name="connsiteX30" fmla="*/ 1792025 w 2709674"/>
              <a:gd name="connsiteY30" fmla="*/ 218661 h 407504"/>
              <a:gd name="connsiteX31" fmla="*/ 1801964 w 2709674"/>
              <a:gd name="connsiteY31" fmla="*/ 248478 h 407504"/>
              <a:gd name="connsiteX32" fmla="*/ 1881477 w 2709674"/>
              <a:gd name="connsiteY32" fmla="*/ 228600 h 407504"/>
              <a:gd name="connsiteX33" fmla="*/ 1911295 w 2709674"/>
              <a:gd name="connsiteY33" fmla="*/ 218661 h 407504"/>
              <a:gd name="connsiteX34" fmla="*/ 1980869 w 2709674"/>
              <a:gd name="connsiteY34" fmla="*/ 188843 h 407504"/>
              <a:gd name="connsiteX35" fmla="*/ 2010686 w 2709674"/>
              <a:gd name="connsiteY35" fmla="*/ 168965 h 407504"/>
              <a:gd name="connsiteX36" fmla="*/ 2100138 w 2709674"/>
              <a:gd name="connsiteY36" fmla="*/ 159026 h 407504"/>
              <a:gd name="connsiteX37" fmla="*/ 2169712 w 2709674"/>
              <a:gd name="connsiteY37" fmla="*/ 149087 h 407504"/>
              <a:gd name="connsiteX38" fmla="*/ 2189590 w 2709674"/>
              <a:gd name="connsiteY38" fmla="*/ 119269 h 407504"/>
              <a:gd name="connsiteX39" fmla="*/ 2199529 w 2709674"/>
              <a:gd name="connsiteY39" fmla="*/ 89452 h 407504"/>
              <a:gd name="connsiteX40" fmla="*/ 2288982 w 2709674"/>
              <a:gd name="connsiteY40" fmla="*/ 59634 h 407504"/>
              <a:gd name="connsiteX41" fmla="*/ 2607034 w 2709674"/>
              <a:gd name="connsiteY41" fmla="*/ 29817 h 407504"/>
              <a:gd name="connsiteX42" fmla="*/ 2706425 w 2709674"/>
              <a:gd name="connsiteY42"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09674" h="407504">
                <a:moveTo>
                  <a:pt x="0" y="257092"/>
                </a:moveTo>
                <a:cubicBezTo>
                  <a:pt x="9067" y="272959"/>
                  <a:pt x="67190" y="342768"/>
                  <a:pt x="82495" y="347869"/>
                </a:cubicBezTo>
                <a:cubicBezTo>
                  <a:pt x="92434" y="354495"/>
                  <a:pt x="101628" y="362406"/>
                  <a:pt x="112312" y="367748"/>
                </a:cubicBezTo>
                <a:cubicBezTo>
                  <a:pt x="121683" y="372433"/>
                  <a:pt x="131885" y="375492"/>
                  <a:pt x="142129" y="377687"/>
                </a:cubicBezTo>
                <a:cubicBezTo>
                  <a:pt x="228426" y="396179"/>
                  <a:pt x="250266" y="397416"/>
                  <a:pt x="330973" y="407504"/>
                </a:cubicBezTo>
                <a:lnTo>
                  <a:pt x="410486" y="387626"/>
                </a:lnTo>
                <a:cubicBezTo>
                  <a:pt x="426947" y="383827"/>
                  <a:pt x="444364" y="383619"/>
                  <a:pt x="460182" y="377687"/>
                </a:cubicBezTo>
                <a:cubicBezTo>
                  <a:pt x="471367" y="373493"/>
                  <a:pt x="480060" y="364434"/>
                  <a:pt x="489999" y="357808"/>
                </a:cubicBezTo>
                <a:cubicBezTo>
                  <a:pt x="493312" y="347869"/>
                  <a:pt x="491757" y="334536"/>
                  <a:pt x="499938" y="327991"/>
                </a:cubicBezTo>
                <a:cubicBezTo>
                  <a:pt x="510605" y="319458"/>
                  <a:pt x="526560" y="321805"/>
                  <a:pt x="539695" y="318052"/>
                </a:cubicBezTo>
                <a:cubicBezTo>
                  <a:pt x="549769" y="315174"/>
                  <a:pt x="559702" y="311792"/>
                  <a:pt x="569512" y="308113"/>
                </a:cubicBezTo>
                <a:cubicBezTo>
                  <a:pt x="586217" y="301848"/>
                  <a:pt x="602503" y="294499"/>
                  <a:pt x="619208" y="288234"/>
                </a:cubicBezTo>
                <a:cubicBezTo>
                  <a:pt x="629018" y="284555"/>
                  <a:pt x="639654" y="282980"/>
                  <a:pt x="649025" y="278295"/>
                </a:cubicBezTo>
                <a:cubicBezTo>
                  <a:pt x="659709" y="272953"/>
                  <a:pt x="667863" y="263122"/>
                  <a:pt x="678842" y="258417"/>
                </a:cubicBezTo>
                <a:cubicBezTo>
                  <a:pt x="691398" y="253036"/>
                  <a:pt x="705242" y="251340"/>
                  <a:pt x="718599" y="248478"/>
                </a:cubicBezTo>
                <a:cubicBezTo>
                  <a:pt x="751635" y="241399"/>
                  <a:pt x="784426" y="232473"/>
                  <a:pt x="817990" y="228600"/>
                </a:cubicBezTo>
                <a:cubicBezTo>
                  <a:pt x="870752" y="222512"/>
                  <a:pt x="924007" y="221974"/>
                  <a:pt x="977016" y="218661"/>
                </a:cubicBezTo>
                <a:cubicBezTo>
                  <a:pt x="1039964" y="225287"/>
                  <a:pt x="1103145" y="229987"/>
                  <a:pt x="1165860" y="238539"/>
                </a:cubicBezTo>
                <a:cubicBezTo>
                  <a:pt x="1176241" y="239955"/>
                  <a:pt x="1187496" y="241933"/>
                  <a:pt x="1195677" y="248478"/>
                </a:cubicBezTo>
                <a:cubicBezTo>
                  <a:pt x="1205005" y="255940"/>
                  <a:pt x="1207108" y="269848"/>
                  <a:pt x="1215555" y="278295"/>
                </a:cubicBezTo>
                <a:cubicBezTo>
                  <a:pt x="1224002" y="286742"/>
                  <a:pt x="1235434" y="291548"/>
                  <a:pt x="1245373" y="298174"/>
                </a:cubicBezTo>
                <a:cubicBezTo>
                  <a:pt x="1251442" y="322451"/>
                  <a:pt x="1247270" y="353277"/>
                  <a:pt x="1285129" y="347869"/>
                </a:cubicBezTo>
                <a:cubicBezTo>
                  <a:pt x="1297551" y="346094"/>
                  <a:pt x="1343210" y="317308"/>
                  <a:pt x="1354703" y="308113"/>
                </a:cubicBezTo>
                <a:cubicBezTo>
                  <a:pt x="1362021" y="302259"/>
                  <a:pt x="1366546" y="293055"/>
                  <a:pt x="1374582" y="288234"/>
                </a:cubicBezTo>
                <a:cubicBezTo>
                  <a:pt x="1383566" y="282844"/>
                  <a:pt x="1394364" y="281305"/>
                  <a:pt x="1404399" y="278295"/>
                </a:cubicBezTo>
                <a:cubicBezTo>
                  <a:pt x="1488125" y="253177"/>
                  <a:pt x="1458229" y="260666"/>
                  <a:pt x="1543547" y="248478"/>
                </a:cubicBezTo>
                <a:cubicBezTo>
                  <a:pt x="1560112" y="241852"/>
                  <a:pt x="1576316" y="234242"/>
                  <a:pt x="1593242" y="228600"/>
                </a:cubicBezTo>
                <a:cubicBezTo>
                  <a:pt x="1606201" y="224280"/>
                  <a:pt x="1619689" y="221733"/>
                  <a:pt x="1632999" y="218661"/>
                </a:cubicBezTo>
                <a:lnTo>
                  <a:pt x="1722451" y="198782"/>
                </a:lnTo>
                <a:cubicBezTo>
                  <a:pt x="1732390" y="202095"/>
                  <a:pt x="1742195" y="205843"/>
                  <a:pt x="1752269" y="208721"/>
                </a:cubicBezTo>
                <a:cubicBezTo>
                  <a:pt x="1765403" y="212474"/>
                  <a:pt x="1781358" y="210128"/>
                  <a:pt x="1792025" y="218661"/>
                </a:cubicBezTo>
                <a:cubicBezTo>
                  <a:pt x="1800206" y="225206"/>
                  <a:pt x="1798651" y="238539"/>
                  <a:pt x="1801964" y="248478"/>
                </a:cubicBezTo>
                <a:cubicBezTo>
                  <a:pt x="1828468" y="241852"/>
                  <a:pt x="1855120" y="235788"/>
                  <a:pt x="1881477" y="228600"/>
                </a:cubicBezTo>
                <a:cubicBezTo>
                  <a:pt x="1891585" y="225843"/>
                  <a:pt x="1902311" y="224051"/>
                  <a:pt x="1911295" y="218661"/>
                </a:cubicBezTo>
                <a:cubicBezTo>
                  <a:pt x="1974944" y="180471"/>
                  <a:pt x="1864610" y="212094"/>
                  <a:pt x="1980869" y="188843"/>
                </a:cubicBezTo>
                <a:cubicBezTo>
                  <a:pt x="1990808" y="182217"/>
                  <a:pt x="1999097" y="171862"/>
                  <a:pt x="2010686" y="168965"/>
                </a:cubicBezTo>
                <a:cubicBezTo>
                  <a:pt x="2039791" y="161689"/>
                  <a:pt x="2070369" y="162747"/>
                  <a:pt x="2100138" y="159026"/>
                </a:cubicBezTo>
                <a:cubicBezTo>
                  <a:pt x="2123384" y="156120"/>
                  <a:pt x="2146521" y="152400"/>
                  <a:pt x="2169712" y="149087"/>
                </a:cubicBezTo>
                <a:cubicBezTo>
                  <a:pt x="2176338" y="139148"/>
                  <a:pt x="2184248" y="129953"/>
                  <a:pt x="2189590" y="119269"/>
                </a:cubicBezTo>
                <a:cubicBezTo>
                  <a:pt x="2194275" y="109898"/>
                  <a:pt x="2192984" y="97633"/>
                  <a:pt x="2199529" y="89452"/>
                </a:cubicBezTo>
                <a:cubicBezTo>
                  <a:pt x="2221577" y="61893"/>
                  <a:pt x="2258961" y="65638"/>
                  <a:pt x="2288982" y="59634"/>
                </a:cubicBezTo>
                <a:cubicBezTo>
                  <a:pt x="2476153" y="22199"/>
                  <a:pt x="2289828" y="43608"/>
                  <a:pt x="2607034" y="29817"/>
                </a:cubicBezTo>
                <a:cubicBezTo>
                  <a:pt x="2709674" y="9289"/>
                  <a:pt x="2706425" y="43725"/>
                  <a:pt x="2706425" y="0"/>
                </a:cubicBezTo>
              </a:path>
            </a:pathLst>
          </a:custGeom>
          <a:ln w="76200">
            <a:solidFill>
              <a:srgbClr val="FF0000"/>
            </a:solidFill>
            <a:prstDash val="solid"/>
            <a:headEnd type="none" w="med" len="med"/>
            <a:tailEnd type="triangle" w="med" len="med"/>
          </a:ln>
          <a:effectLst>
            <a:outerShdw blurRad="50800" dist="38100" dir="8100000" algn="tr"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30"/>
          <p:cNvGrpSpPr/>
          <p:nvPr/>
        </p:nvGrpSpPr>
        <p:grpSpPr>
          <a:xfrm>
            <a:off x="3892011" y="2017421"/>
            <a:ext cx="173255" cy="488524"/>
            <a:chOff x="3892011" y="2017421"/>
            <a:chExt cx="173255" cy="488524"/>
          </a:xfrm>
        </p:grpSpPr>
        <p:sp>
          <p:nvSpPr>
            <p:cNvPr id="21" name="Oval 20"/>
            <p:cNvSpPr/>
            <p:nvPr/>
          </p:nvSpPr>
          <p:spPr>
            <a:xfrm>
              <a:off x="3892011" y="2303814"/>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 name="Straight Connector 29"/>
            <p:cNvCxnSpPr>
              <a:stCxn id="21" idx="0"/>
            </p:cNvCxnSpPr>
            <p:nvPr/>
          </p:nvCxnSpPr>
          <p:spPr>
            <a:xfrm flipV="1">
              <a:off x="3978639" y="2017421"/>
              <a:ext cx="2896" cy="286393"/>
            </a:xfrm>
            <a:prstGeom prst="line">
              <a:avLst/>
            </a:prstGeom>
            <a:ln>
              <a:noFill/>
            </a:ln>
          </p:spPr>
          <p:style>
            <a:lnRef idx="1">
              <a:schemeClr val="accent1"/>
            </a:lnRef>
            <a:fillRef idx="0">
              <a:schemeClr val="accent1"/>
            </a:fillRef>
            <a:effectRef idx="0">
              <a:schemeClr val="accent1"/>
            </a:effectRef>
            <a:fontRef idx="minor">
              <a:schemeClr val="tx1"/>
            </a:fontRef>
          </p:style>
        </p:cxnSp>
      </p:grpSp>
      <p:sp useBgFill="1">
        <p:nvSpPr>
          <p:cNvPr id="32"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Heading up the Columbia!</a:t>
            </a:r>
            <a:endParaRPr lang="en-US" sz="4000" b="1" dirty="0">
              <a:ln>
                <a:solidFill>
                  <a:schemeClr val="tx1"/>
                </a:solidFill>
              </a:ln>
              <a:solidFill>
                <a:srgbClr val="FF0000"/>
              </a:solidFill>
              <a:effectLst>
                <a:outerShdw dist="50800" dir="5400000" algn="ctr" rotWithShape="0">
                  <a:schemeClr val="tx1"/>
                </a:outerShdw>
              </a:effectLst>
            </a:endParaRPr>
          </a:p>
        </p:txBody>
      </p:sp>
      <p:pic>
        <p:nvPicPr>
          <p:cNvPr id="92163" name="Picture 3"/>
          <p:cNvPicPr>
            <a:picLocks noChangeAspect="1" noChangeArrowheads="1"/>
          </p:cNvPicPr>
          <p:nvPr/>
        </p:nvPicPr>
        <p:blipFill>
          <a:blip r:embed="rId6" cstate="print">
            <a:lum contrast="30000"/>
          </a:blip>
          <a:srcRect t="29212" r="464"/>
          <a:stretch>
            <a:fillRect/>
          </a:stretch>
        </p:blipFill>
        <p:spPr bwMode="auto">
          <a:xfrm>
            <a:off x="1447800" y="1219200"/>
            <a:ext cx="6324600" cy="3284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500"/>
                                        <p:tgtEl>
                                          <p:spTgt spid="25"/>
                                        </p:tgtEl>
                                      </p:cBhvr>
                                    </p:animEffect>
                                    <p:set>
                                      <p:cBhvr>
                                        <p:cTn id="11" dur="1" fill="hold">
                                          <p:stCondLst>
                                            <p:cond delay="499"/>
                                          </p:stCondLst>
                                        </p:cTn>
                                        <p:tgtEl>
                                          <p:spTgt spid="25"/>
                                        </p:tgtEl>
                                        <p:attrNameLst>
                                          <p:attrName>style.visibility</p:attrName>
                                        </p:attrNameLst>
                                      </p:cBhvr>
                                      <p:to>
                                        <p:strVal val="hidden"/>
                                      </p:to>
                                    </p:se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2000"/>
                                        <p:tgtEl>
                                          <p:spTgt spid="24"/>
                                        </p:tgtEl>
                                      </p:cBhvr>
                                    </p:animEffect>
                                  </p:childTnLst>
                                </p:cTn>
                              </p:par>
                            </p:childTnLst>
                          </p:cTn>
                        </p:par>
                        <p:par>
                          <p:cTn id="16" fill="hold">
                            <p:stCondLst>
                              <p:cond delay="3500"/>
                            </p:stCondLst>
                            <p:childTnLst>
                              <p:par>
                                <p:cTn id="17" presetID="26"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80">
                                          <p:stCondLst>
                                            <p:cond delay="0"/>
                                          </p:stCondLst>
                                        </p:cTn>
                                        <p:tgtEl>
                                          <p:spTgt spid="6"/>
                                        </p:tgtEl>
                                      </p:cBhvr>
                                    </p:animEffect>
                                    <p:anim calcmode="lin" valueType="num">
                                      <p:cBhvr>
                                        <p:cTn id="2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5" dur="26">
                                          <p:stCondLst>
                                            <p:cond delay="650"/>
                                          </p:stCondLst>
                                        </p:cTn>
                                        <p:tgtEl>
                                          <p:spTgt spid="6"/>
                                        </p:tgtEl>
                                      </p:cBhvr>
                                      <p:to x="100000" y="60000"/>
                                    </p:animScale>
                                    <p:animScale>
                                      <p:cBhvr>
                                        <p:cTn id="26" dur="166" decel="50000">
                                          <p:stCondLst>
                                            <p:cond delay="676"/>
                                          </p:stCondLst>
                                        </p:cTn>
                                        <p:tgtEl>
                                          <p:spTgt spid="6"/>
                                        </p:tgtEl>
                                      </p:cBhvr>
                                      <p:to x="100000" y="100000"/>
                                    </p:animScale>
                                    <p:animScale>
                                      <p:cBhvr>
                                        <p:cTn id="27" dur="26">
                                          <p:stCondLst>
                                            <p:cond delay="1312"/>
                                          </p:stCondLst>
                                        </p:cTn>
                                        <p:tgtEl>
                                          <p:spTgt spid="6"/>
                                        </p:tgtEl>
                                      </p:cBhvr>
                                      <p:to x="100000" y="80000"/>
                                    </p:animScale>
                                    <p:animScale>
                                      <p:cBhvr>
                                        <p:cTn id="28" dur="166" decel="50000">
                                          <p:stCondLst>
                                            <p:cond delay="1338"/>
                                          </p:stCondLst>
                                        </p:cTn>
                                        <p:tgtEl>
                                          <p:spTgt spid="6"/>
                                        </p:tgtEl>
                                      </p:cBhvr>
                                      <p:to x="100000" y="100000"/>
                                    </p:animScale>
                                    <p:animScale>
                                      <p:cBhvr>
                                        <p:cTn id="29" dur="26">
                                          <p:stCondLst>
                                            <p:cond delay="1642"/>
                                          </p:stCondLst>
                                        </p:cTn>
                                        <p:tgtEl>
                                          <p:spTgt spid="6"/>
                                        </p:tgtEl>
                                      </p:cBhvr>
                                      <p:to x="100000" y="90000"/>
                                    </p:animScale>
                                    <p:animScale>
                                      <p:cBhvr>
                                        <p:cTn id="30" dur="166" decel="50000">
                                          <p:stCondLst>
                                            <p:cond delay="1668"/>
                                          </p:stCondLst>
                                        </p:cTn>
                                        <p:tgtEl>
                                          <p:spTgt spid="6"/>
                                        </p:tgtEl>
                                      </p:cBhvr>
                                      <p:to x="100000" y="100000"/>
                                    </p:animScale>
                                    <p:animScale>
                                      <p:cBhvr>
                                        <p:cTn id="31" dur="26">
                                          <p:stCondLst>
                                            <p:cond delay="1808"/>
                                          </p:stCondLst>
                                        </p:cTn>
                                        <p:tgtEl>
                                          <p:spTgt spid="6"/>
                                        </p:tgtEl>
                                      </p:cBhvr>
                                      <p:to x="100000" y="95000"/>
                                    </p:animScale>
                                    <p:animScale>
                                      <p:cBhvr>
                                        <p:cTn id="32" dur="166" decel="50000">
                                          <p:stCondLst>
                                            <p:cond delay="1834"/>
                                          </p:stCondLst>
                                        </p:cTn>
                                        <p:tgtEl>
                                          <p:spTgt spid="6"/>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left)">
                                      <p:cBhvr>
                                        <p:cTn id="37" dur="1000"/>
                                        <p:tgtEl>
                                          <p:spTgt spid="18">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92163"/>
                                        </p:tgtEl>
                                        <p:attrNameLst>
                                          <p:attrName>style.visibility</p:attrName>
                                        </p:attrNameLst>
                                      </p:cBhvr>
                                      <p:to>
                                        <p:strVal val="visible"/>
                                      </p:to>
                                    </p:set>
                                    <p:animEffect transition="in" filter="fade">
                                      <p:cBhvr>
                                        <p:cTn id="40" dur="1000"/>
                                        <p:tgtEl>
                                          <p:spTgt spid="9216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xEl>
                                              <p:pRg st="1" end="1"/>
                                            </p:txEl>
                                          </p:spTgt>
                                        </p:tgtEl>
                                        <p:attrNameLst>
                                          <p:attrName>style.visibility</p:attrName>
                                        </p:attrNameLst>
                                      </p:cBhvr>
                                      <p:to>
                                        <p:strVal val="visible"/>
                                      </p:to>
                                    </p:set>
                                    <p:animEffect transition="in" filter="wipe(left)">
                                      <p:cBhvr>
                                        <p:cTn id="45" dur="1000"/>
                                        <p:tgtEl>
                                          <p:spTgt spid="18">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8">
                                            <p:txEl>
                                              <p:pRg st="2" end="2"/>
                                            </p:txEl>
                                          </p:spTgt>
                                        </p:tgtEl>
                                        <p:attrNameLst>
                                          <p:attrName>style.visibility</p:attrName>
                                        </p:attrNameLst>
                                      </p:cBhvr>
                                      <p:to>
                                        <p:strVal val="visible"/>
                                      </p:to>
                                    </p:set>
                                    <p:animEffect transition="in" filter="wipe(left)">
                                      <p:cBhvr>
                                        <p:cTn id="50" dur="1000"/>
                                        <p:tgtEl>
                                          <p:spTgt spid="18">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8">
                                            <p:txEl>
                                              <p:pRg st="3" end="3"/>
                                            </p:txEl>
                                          </p:spTgt>
                                        </p:tgtEl>
                                        <p:attrNameLst>
                                          <p:attrName>style.visibility</p:attrName>
                                        </p:attrNameLst>
                                      </p:cBhvr>
                                      <p:to>
                                        <p:strVal val="visible"/>
                                      </p:to>
                                    </p:set>
                                    <p:animEffect transition="in" filter="wipe(left)">
                                      <p:cBhvr>
                                        <p:cTn id="55" dur="10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animBg="1"/>
      <p:bldP spid="2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map with same links provided elsewhere on this page"/>
          <p:cNvPicPr>
            <a:picLocks noChangeAspect="1" noChangeArrowheads="1"/>
          </p:cNvPicPr>
          <p:nvPr/>
        </p:nvPicPr>
        <p:blipFill>
          <a:blip r:embed="rId3" cstate="print"/>
          <a:srcRect/>
          <a:stretch>
            <a:fillRect/>
          </a:stretch>
        </p:blipFill>
        <p:spPr bwMode="auto">
          <a:xfrm>
            <a:off x="0" y="0"/>
            <a:ext cx="3725694" cy="4323358"/>
          </a:xfrm>
          <a:prstGeom prst="rect">
            <a:avLst/>
          </a:prstGeom>
          <a:noFill/>
        </p:spPr>
      </p:pic>
      <p:sp>
        <p:nvSpPr>
          <p:cNvPr id="3" name="TextBox 2"/>
          <p:cNvSpPr txBox="1">
            <a:spLocks noChangeArrowheads="1"/>
          </p:cNvSpPr>
          <p:nvPr/>
        </p:nvSpPr>
        <p:spPr bwMode="auto">
          <a:xfrm>
            <a:off x="4541124" y="568993"/>
            <a:ext cx="3836505"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Aug 14 – Sept 23</a:t>
            </a:r>
          </a:p>
        </p:txBody>
      </p:sp>
      <p:sp>
        <p:nvSpPr>
          <p:cNvPr id="4" name="TextBox 3"/>
          <p:cNvSpPr txBox="1">
            <a:spLocks noChangeArrowheads="1"/>
          </p:cNvSpPr>
          <p:nvPr/>
        </p:nvSpPr>
        <p:spPr bwMode="auto">
          <a:xfrm>
            <a:off x="4173379" y="0"/>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Homeward Bound!</a:t>
            </a:r>
            <a:endParaRPr lang="en-US" sz="4000" b="1" dirty="0">
              <a:ln>
                <a:solidFill>
                  <a:schemeClr val="tx1"/>
                </a:solidFill>
              </a:ln>
              <a:solidFill>
                <a:srgbClr val="FF0000"/>
              </a:solidFill>
              <a:effectLst>
                <a:outerShdw dist="50800" dir="5400000" algn="ctr" rotWithShape="0">
                  <a:schemeClr val="tx1"/>
                </a:outerShdw>
              </a:effectLst>
            </a:endParaRPr>
          </a:p>
        </p:txBody>
      </p:sp>
      <p:sp>
        <p:nvSpPr>
          <p:cNvPr id="5" name="TextBox 4"/>
          <p:cNvSpPr txBox="1"/>
          <p:nvPr/>
        </p:nvSpPr>
        <p:spPr>
          <a:xfrm>
            <a:off x="3886200" y="1295400"/>
            <a:ext cx="5257800" cy="2323713"/>
          </a:xfrm>
          <a:prstGeom prst="rect">
            <a:avLst/>
          </a:prstGeom>
          <a:noFill/>
          <a:effectLst/>
        </p:spPr>
        <p:txBody>
          <a:bodyPr wrap="square" rtlCol="0">
            <a:spAutoFit/>
          </a:bodyPr>
          <a:lstStyle/>
          <a:p>
            <a:pPr marL="168275" indent="-168275">
              <a:spcAft>
                <a:spcPts val="600"/>
              </a:spcAft>
              <a:buFont typeface="Arial" pitchFamily="34" charset="0"/>
              <a:buChar char="•"/>
            </a:pPr>
            <a:r>
              <a:rPr lang="en-US" sz="2800" b="1" dirty="0" smtClean="0"/>
              <a:t>Aug 14- We all </a:t>
            </a:r>
            <a:r>
              <a:rPr lang="en-US" sz="2800" b="1" dirty="0" smtClean="0">
                <a:ln>
                  <a:solidFill>
                    <a:schemeClr val="tx1"/>
                  </a:solidFill>
                </a:ln>
                <a:solidFill>
                  <a:srgbClr val="FF0000"/>
                </a:solidFill>
                <a:effectLst>
                  <a:outerShdw dist="50800" dir="5400000" algn="ctr" rotWithShape="0">
                    <a:schemeClr val="tx1"/>
                  </a:outerShdw>
                </a:effectLst>
              </a:rPr>
              <a:t>arrive at the Mandan-Hidatsa villages</a:t>
            </a:r>
            <a:endParaRPr lang="en-US" sz="2800" b="1" dirty="0" smtClean="0"/>
          </a:p>
          <a:p>
            <a:pPr marL="168275" indent="-168275">
              <a:spcAft>
                <a:spcPts val="600"/>
              </a:spcAft>
              <a:buFont typeface="Arial" pitchFamily="34" charset="0"/>
              <a:buChar char="•"/>
            </a:pPr>
            <a:r>
              <a:rPr lang="en-US" sz="2800" b="1" dirty="0" smtClean="0"/>
              <a:t>Aug 15- </a:t>
            </a:r>
            <a:r>
              <a:rPr lang="en-US" sz="2800" b="1" dirty="0" smtClean="0">
                <a:ln>
                  <a:solidFill>
                    <a:schemeClr val="tx1"/>
                  </a:solidFill>
                </a:ln>
                <a:solidFill>
                  <a:srgbClr val="FF0000"/>
                </a:solidFill>
                <a:effectLst>
                  <a:outerShdw dist="50800" dir="5400000" algn="ctr" rotWithShape="0">
                    <a:schemeClr val="tx1"/>
                  </a:outerShdw>
                </a:effectLst>
              </a:rPr>
              <a:t>John </a:t>
            </a:r>
            <a:r>
              <a:rPr lang="en-US" sz="2800" b="1" dirty="0" err="1" smtClean="0">
                <a:ln>
                  <a:solidFill>
                    <a:schemeClr val="tx1"/>
                  </a:solidFill>
                </a:ln>
                <a:solidFill>
                  <a:srgbClr val="FF0000"/>
                </a:solidFill>
                <a:effectLst>
                  <a:outerShdw dist="50800" dir="5400000" algn="ctr" rotWithShape="0">
                    <a:schemeClr val="tx1"/>
                  </a:outerShdw>
                </a:effectLst>
              </a:rPr>
              <a:t>Colter</a:t>
            </a:r>
            <a:r>
              <a:rPr lang="en-US" sz="2800" b="1" dirty="0" smtClean="0">
                <a:ln>
                  <a:solidFill>
                    <a:schemeClr val="tx1"/>
                  </a:solidFill>
                </a:ln>
                <a:solidFill>
                  <a:srgbClr val="FF0000"/>
                </a:solidFill>
                <a:effectLst>
                  <a:outerShdw dist="50800" dir="5400000" algn="ctr" rotWithShape="0">
                    <a:schemeClr val="tx1"/>
                  </a:outerShdw>
                </a:effectLst>
              </a:rPr>
              <a:t> wants to join the Illinois trappers</a:t>
            </a:r>
            <a:r>
              <a:rPr lang="en-US" sz="2800" b="1" dirty="0" smtClean="0"/>
              <a:t>; Captains </a:t>
            </a:r>
            <a:r>
              <a:rPr lang="en-US" sz="2800" b="1" dirty="0" smtClean="0">
                <a:ln>
                  <a:solidFill>
                    <a:schemeClr val="tx1"/>
                  </a:solidFill>
                </a:ln>
                <a:solidFill>
                  <a:srgbClr val="FF0000"/>
                </a:solidFill>
                <a:effectLst>
                  <a:outerShdw dist="50800" dir="5400000" algn="ctr" rotWithShape="0">
                    <a:schemeClr val="tx1"/>
                  </a:outerShdw>
                </a:effectLst>
              </a:rPr>
              <a:t>agree and discharge </a:t>
            </a:r>
            <a:r>
              <a:rPr lang="en-US" sz="2800" b="1" dirty="0" err="1" smtClean="0">
                <a:ln>
                  <a:solidFill>
                    <a:schemeClr val="tx1"/>
                  </a:solidFill>
                </a:ln>
                <a:solidFill>
                  <a:srgbClr val="FF0000"/>
                </a:solidFill>
                <a:effectLst>
                  <a:outerShdw dist="50800" dir="5400000" algn="ctr" rotWithShape="0">
                    <a:schemeClr val="tx1"/>
                  </a:outerShdw>
                </a:effectLst>
              </a:rPr>
              <a:t>Colter</a:t>
            </a:r>
            <a:endParaRPr lang="en-US" sz="2800" b="1" dirty="0" smtClean="0">
              <a:ln>
                <a:solidFill>
                  <a:schemeClr val="tx1"/>
                </a:solidFill>
              </a:ln>
              <a:solidFill>
                <a:srgbClr val="FF0000"/>
              </a:solidFill>
              <a:effectLst>
                <a:outerShdw dist="50800" dir="5400000" algn="ctr" rotWithShape="0">
                  <a:schemeClr val="tx1"/>
                </a:outerShdw>
              </a:effectLst>
            </a:endParaRPr>
          </a:p>
        </p:txBody>
      </p:sp>
      <p:sp>
        <p:nvSpPr>
          <p:cNvPr id="7" name="Freeform 6"/>
          <p:cNvSpPr/>
          <p:nvPr/>
        </p:nvSpPr>
        <p:spPr>
          <a:xfrm>
            <a:off x="9939" y="327991"/>
            <a:ext cx="242214" cy="132384"/>
          </a:xfrm>
          <a:custGeom>
            <a:avLst/>
            <a:gdLst>
              <a:gd name="connsiteX0" fmla="*/ 0 w 242214"/>
              <a:gd name="connsiteY0" fmla="*/ 0 h 132384"/>
              <a:gd name="connsiteX1" fmla="*/ 0 w 242214"/>
              <a:gd name="connsiteY1" fmla="*/ 0 h 132384"/>
              <a:gd name="connsiteX2" fmla="*/ 89452 w 242214"/>
              <a:gd name="connsiteY2" fmla="*/ 9939 h 132384"/>
              <a:gd name="connsiteX3" fmla="*/ 208722 w 242214"/>
              <a:gd name="connsiteY3" fmla="*/ 19879 h 132384"/>
              <a:gd name="connsiteX4" fmla="*/ 218661 w 242214"/>
              <a:gd name="connsiteY4" fmla="*/ 69574 h 132384"/>
              <a:gd name="connsiteX5" fmla="*/ 238539 w 242214"/>
              <a:gd name="connsiteY5" fmla="*/ 119270 h 1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214" h="132384">
                <a:moveTo>
                  <a:pt x="0" y="0"/>
                </a:moveTo>
                <a:lnTo>
                  <a:pt x="0" y="0"/>
                </a:lnTo>
                <a:lnTo>
                  <a:pt x="89452" y="9939"/>
                </a:lnTo>
                <a:cubicBezTo>
                  <a:pt x="129167" y="13721"/>
                  <a:pt x="172499" y="3161"/>
                  <a:pt x="208722" y="19879"/>
                </a:cubicBezTo>
                <a:cubicBezTo>
                  <a:pt x="224060" y="26958"/>
                  <a:pt x="212730" y="53757"/>
                  <a:pt x="218661" y="69574"/>
                </a:cubicBezTo>
                <a:cubicBezTo>
                  <a:pt x="242214" y="132384"/>
                  <a:pt x="238539" y="72205"/>
                  <a:pt x="238539" y="11927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7399676" y="6858000"/>
            <a:ext cx="1846531" cy="523220"/>
          </a:xfrm>
          <a:prstGeom prst="rect">
            <a:avLst/>
          </a:prstGeom>
        </p:spPr>
        <p:txBody>
          <a:bodyPr wrap="none">
            <a:spAutoFit/>
          </a:bodyPr>
          <a:lstStyle/>
          <a:p>
            <a:pPr marL="225425" indent="-225425">
              <a:spcAft>
                <a:spcPts val="600"/>
              </a:spcAft>
              <a:buFont typeface="Arial" pitchFamily="34" charset="0"/>
              <a:buChar char="•"/>
            </a:pPr>
            <a:r>
              <a:rPr lang="en-US" sz="2800" b="1" dirty="0" smtClean="0"/>
              <a:t>black </a:t>
            </a:r>
            <a:r>
              <a:rPr lang="en-US" sz="2800" b="1" dirty="0" smtClean="0">
                <a:ln>
                  <a:solidFill>
                    <a:schemeClr val="tx1"/>
                  </a:solidFill>
                </a:ln>
                <a:solidFill>
                  <a:srgbClr val="FF0000"/>
                </a:solidFill>
                <a:effectLst>
                  <a:outerShdw dist="50800" dir="5400000" algn="ctr" rotWithShape="0">
                    <a:schemeClr val="tx1"/>
                  </a:outerShdw>
                </a:effectLst>
              </a:rPr>
              <a:t>Red</a:t>
            </a:r>
          </a:p>
        </p:txBody>
      </p:sp>
      <p:sp>
        <p:nvSpPr>
          <p:cNvPr id="14" name="Freeform 13"/>
          <p:cNvSpPr/>
          <p:nvPr/>
        </p:nvSpPr>
        <p:spPr>
          <a:xfrm>
            <a:off x="3505200" y="3962400"/>
            <a:ext cx="242214" cy="132384"/>
          </a:xfrm>
          <a:custGeom>
            <a:avLst/>
            <a:gdLst>
              <a:gd name="connsiteX0" fmla="*/ 0 w 242214"/>
              <a:gd name="connsiteY0" fmla="*/ 0 h 132384"/>
              <a:gd name="connsiteX1" fmla="*/ 0 w 242214"/>
              <a:gd name="connsiteY1" fmla="*/ 0 h 132384"/>
              <a:gd name="connsiteX2" fmla="*/ 89452 w 242214"/>
              <a:gd name="connsiteY2" fmla="*/ 9939 h 132384"/>
              <a:gd name="connsiteX3" fmla="*/ 208722 w 242214"/>
              <a:gd name="connsiteY3" fmla="*/ 19879 h 132384"/>
              <a:gd name="connsiteX4" fmla="*/ 218661 w 242214"/>
              <a:gd name="connsiteY4" fmla="*/ 69574 h 132384"/>
              <a:gd name="connsiteX5" fmla="*/ 238539 w 242214"/>
              <a:gd name="connsiteY5" fmla="*/ 119270 h 1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214" h="132384">
                <a:moveTo>
                  <a:pt x="0" y="0"/>
                </a:moveTo>
                <a:lnTo>
                  <a:pt x="0" y="0"/>
                </a:lnTo>
                <a:lnTo>
                  <a:pt x="89452" y="9939"/>
                </a:lnTo>
                <a:cubicBezTo>
                  <a:pt x="129167" y="13721"/>
                  <a:pt x="172499" y="3161"/>
                  <a:pt x="208722" y="19879"/>
                </a:cubicBezTo>
                <a:cubicBezTo>
                  <a:pt x="224060" y="26958"/>
                  <a:pt x="212730" y="53757"/>
                  <a:pt x="218661" y="69574"/>
                </a:cubicBezTo>
                <a:cubicBezTo>
                  <a:pt x="242214" y="132384"/>
                  <a:pt x="238539" y="72205"/>
                  <a:pt x="238539" y="119270"/>
                </a:cubicBezTo>
              </a:path>
            </a:pathLst>
          </a:custGeom>
          <a:ln w="76200">
            <a:solidFill>
              <a:srgbClr val="FF0000"/>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33916" y="435935"/>
            <a:ext cx="3338624" cy="3682409"/>
          </a:xfrm>
          <a:custGeom>
            <a:avLst/>
            <a:gdLst>
              <a:gd name="connsiteX0" fmla="*/ 0 w 3338624"/>
              <a:gd name="connsiteY0" fmla="*/ 0 h 3682409"/>
              <a:gd name="connsiteX1" fmla="*/ 53163 w 3338624"/>
              <a:gd name="connsiteY1" fmla="*/ 106325 h 3682409"/>
              <a:gd name="connsiteX2" fmla="*/ 116958 w 3338624"/>
              <a:gd name="connsiteY2" fmla="*/ 297712 h 3682409"/>
              <a:gd name="connsiteX3" fmla="*/ 191386 w 3338624"/>
              <a:gd name="connsiteY3" fmla="*/ 308344 h 3682409"/>
              <a:gd name="connsiteX4" fmla="*/ 170121 w 3338624"/>
              <a:gd name="connsiteY4" fmla="*/ 457200 h 3682409"/>
              <a:gd name="connsiteX5" fmla="*/ 297712 w 3338624"/>
              <a:gd name="connsiteY5" fmla="*/ 637953 h 3682409"/>
              <a:gd name="connsiteX6" fmla="*/ 265814 w 3338624"/>
              <a:gd name="connsiteY6" fmla="*/ 691116 h 3682409"/>
              <a:gd name="connsiteX7" fmla="*/ 265814 w 3338624"/>
              <a:gd name="connsiteY7" fmla="*/ 829339 h 3682409"/>
              <a:gd name="connsiteX8" fmla="*/ 276447 w 3338624"/>
              <a:gd name="connsiteY8" fmla="*/ 1010093 h 3682409"/>
              <a:gd name="connsiteX9" fmla="*/ 212651 w 3338624"/>
              <a:gd name="connsiteY9" fmla="*/ 1052623 h 3682409"/>
              <a:gd name="connsiteX10" fmla="*/ 297712 w 3338624"/>
              <a:gd name="connsiteY10" fmla="*/ 1201479 h 3682409"/>
              <a:gd name="connsiteX11" fmla="*/ 489098 w 3338624"/>
              <a:gd name="connsiteY11" fmla="*/ 1350335 h 3682409"/>
              <a:gd name="connsiteX12" fmla="*/ 552893 w 3338624"/>
              <a:gd name="connsiteY12" fmla="*/ 1446028 h 3682409"/>
              <a:gd name="connsiteX13" fmla="*/ 584791 w 3338624"/>
              <a:gd name="connsiteY13" fmla="*/ 1605516 h 3682409"/>
              <a:gd name="connsiteX14" fmla="*/ 723014 w 3338624"/>
              <a:gd name="connsiteY14" fmla="*/ 1701209 h 3682409"/>
              <a:gd name="connsiteX15" fmla="*/ 861237 w 3338624"/>
              <a:gd name="connsiteY15" fmla="*/ 1828800 h 3682409"/>
              <a:gd name="connsiteX16" fmla="*/ 1052624 w 3338624"/>
              <a:gd name="connsiteY16" fmla="*/ 1913860 h 3682409"/>
              <a:gd name="connsiteX17" fmla="*/ 1265275 w 3338624"/>
              <a:gd name="connsiteY17" fmla="*/ 1913860 h 3682409"/>
              <a:gd name="connsiteX18" fmla="*/ 1467293 w 3338624"/>
              <a:gd name="connsiteY18" fmla="*/ 1998921 h 3682409"/>
              <a:gd name="connsiteX19" fmla="*/ 1424763 w 3338624"/>
              <a:gd name="connsiteY19" fmla="*/ 2169042 h 3682409"/>
              <a:gd name="connsiteX20" fmla="*/ 1552354 w 3338624"/>
              <a:gd name="connsiteY20" fmla="*/ 2232837 h 3682409"/>
              <a:gd name="connsiteX21" fmla="*/ 1594884 w 3338624"/>
              <a:gd name="connsiteY21" fmla="*/ 2456121 h 3682409"/>
              <a:gd name="connsiteX22" fmla="*/ 1605517 w 3338624"/>
              <a:gd name="connsiteY22" fmla="*/ 2711302 h 3682409"/>
              <a:gd name="connsiteX23" fmla="*/ 1690577 w 3338624"/>
              <a:gd name="connsiteY23" fmla="*/ 2892056 h 3682409"/>
              <a:gd name="connsiteX24" fmla="*/ 1733107 w 3338624"/>
              <a:gd name="connsiteY24" fmla="*/ 3051544 h 3682409"/>
              <a:gd name="connsiteX25" fmla="*/ 1860698 w 3338624"/>
              <a:gd name="connsiteY25" fmla="*/ 3104707 h 3682409"/>
              <a:gd name="connsiteX26" fmla="*/ 1871331 w 3338624"/>
              <a:gd name="connsiteY26" fmla="*/ 3168502 h 3682409"/>
              <a:gd name="connsiteX27" fmla="*/ 1860698 w 3338624"/>
              <a:gd name="connsiteY27" fmla="*/ 3306725 h 3682409"/>
              <a:gd name="connsiteX28" fmla="*/ 1988289 w 3338624"/>
              <a:gd name="connsiteY28" fmla="*/ 3434316 h 3682409"/>
              <a:gd name="connsiteX29" fmla="*/ 2062717 w 3338624"/>
              <a:gd name="connsiteY29" fmla="*/ 3413051 h 3682409"/>
              <a:gd name="connsiteX30" fmla="*/ 2126512 w 3338624"/>
              <a:gd name="connsiteY30" fmla="*/ 3413051 h 3682409"/>
              <a:gd name="connsiteX31" fmla="*/ 2339163 w 3338624"/>
              <a:gd name="connsiteY31" fmla="*/ 3359888 h 3682409"/>
              <a:gd name="connsiteX32" fmla="*/ 2381693 w 3338624"/>
              <a:gd name="connsiteY32" fmla="*/ 3317358 h 3682409"/>
              <a:gd name="connsiteX33" fmla="*/ 2456121 w 3338624"/>
              <a:gd name="connsiteY33" fmla="*/ 3413051 h 3682409"/>
              <a:gd name="connsiteX34" fmla="*/ 2456121 w 3338624"/>
              <a:gd name="connsiteY34" fmla="*/ 3476846 h 3682409"/>
              <a:gd name="connsiteX35" fmla="*/ 2626242 w 3338624"/>
              <a:gd name="connsiteY35" fmla="*/ 3561907 h 3682409"/>
              <a:gd name="connsiteX36" fmla="*/ 2690037 w 3338624"/>
              <a:gd name="connsiteY36" fmla="*/ 3668232 h 3682409"/>
              <a:gd name="connsiteX37" fmla="*/ 2796363 w 3338624"/>
              <a:gd name="connsiteY37" fmla="*/ 3646967 h 3682409"/>
              <a:gd name="connsiteX38" fmla="*/ 2923954 w 3338624"/>
              <a:gd name="connsiteY38" fmla="*/ 3604437 h 3682409"/>
              <a:gd name="connsiteX39" fmla="*/ 3072810 w 3338624"/>
              <a:gd name="connsiteY39" fmla="*/ 3625702 h 3682409"/>
              <a:gd name="connsiteX40" fmla="*/ 3221665 w 3338624"/>
              <a:gd name="connsiteY40" fmla="*/ 3657600 h 3682409"/>
              <a:gd name="connsiteX41" fmla="*/ 3338624 w 3338624"/>
              <a:gd name="connsiteY41" fmla="*/ 3668232 h 368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338624" h="3682409">
                <a:moveTo>
                  <a:pt x="0" y="0"/>
                </a:moveTo>
                <a:cubicBezTo>
                  <a:pt x="16835" y="28353"/>
                  <a:pt x="33670" y="56706"/>
                  <a:pt x="53163" y="106325"/>
                </a:cubicBezTo>
                <a:cubicBezTo>
                  <a:pt x="72656" y="155944"/>
                  <a:pt x="93921" y="264042"/>
                  <a:pt x="116958" y="297712"/>
                </a:cubicBezTo>
                <a:cubicBezTo>
                  <a:pt x="139995" y="331382"/>
                  <a:pt x="182526" y="281763"/>
                  <a:pt x="191386" y="308344"/>
                </a:cubicBezTo>
                <a:cubicBezTo>
                  <a:pt x="200247" y="334925"/>
                  <a:pt x="152400" y="402265"/>
                  <a:pt x="170121" y="457200"/>
                </a:cubicBezTo>
                <a:cubicBezTo>
                  <a:pt x="187842" y="512135"/>
                  <a:pt x="281763" y="598967"/>
                  <a:pt x="297712" y="637953"/>
                </a:cubicBezTo>
                <a:cubicBezTo>
                  <a:pt x="313661" y="676939"/>
                  <a:pt x="271130" y="659218"/>
                  <a:pt x="265814" y="691116"/>
                </a:cubicBezTo>
                <a:cubicBezTo>
                  <a:pt x="260498" y="723014"/>
                  <a:pt x="264042" y="776176"/>
                  <a:pt x="265814" y="829339"/>
                </a:cubicBezTo>
                <a:cubicBezTo>
                  <a:pt x="267586" y="882502"/>
                  <a:pt x="285307" y="972879"/>
                  <a:pt x="276447" y="1010093"/>
                </a:cubicBezTo>
                <a:cubicBezTo>
                  <a:pt x="267587" y="1047307"/>
                  <a:pt x="209107" y="1020725"/>
                  <a:pt x="212651" y="1052623"/>
                </a:cubicBezTo>
                <a:cubicBezTo>
                  <a:pt x="216195" y="1084521"/>
                  <a:pt x="251638" y="1151860"/>
                  <a:pt x="297712" y="1201479"/>
                </a:cubicBezTo>
                <a:cubicBezTo>
                  <a:pt x="343786" y="1251098"/>
                  <a:pt x="446568" y="1309577"/>
                  <a:pt x="489098" y="1350335"/>
                </a:cubicBezTo>
                <a:cubicBezTo>
                  <a:pt x="531628" y="1391093"/>
                  <a:pt x="536944" y="1403498"/>
                  <a:pt x="552893" y="1446028"/>
                </a:cubicBezTo>
                <a:cubicBezTo>
                  <a:pt x="568842" y="1488558"/>
                  <a:pt x="556438" y="1562986"/>
                  <a:pt x="584791" y="1605516"/>
                </a:cubicBezTo>
                <a:cubicBezTo>
                  <a:pt x="613144" y="1648046"/>
                  <a:pt x="676940" y="1663995"/>
                  <a:pt x="723014" y="1701209"/>
                </a:cubicBezTo>
                <a:cubicBezTo>
                  <a:pt x="769088" y="1738423"/>
                  <a:pt x="806302" y="1793358"/>
                  <a:pt x="861237" y="1828800"/>
                </a:cubicBezTo>
                <a:cubicBezTo>
                  <a:pt x="916172" y="1864242"/>
                  <a:pt x="985284" y="1899683"/>
                  <a:pt x="1052624" y="1913860"/>
                </a:cubicBezTo>
                <a:cubicBezTo>
                  <a:pt x="1119964" y="1928037"/>
                  <a:pt x="1196164" y="1899683"/>
                  <a:pt x="1265275" y="1913860"/>
                </a:cubicBezTo>
                <a:cubicBezTo>
                  <a:pt x="1334386" y="1928037"/>
                  <a:pt x="1440712" y="1956391"/>
                  <a:pt x="1467293" y="1998921"/>
                </a:cubicBezTo>
                <a:cubicBezTo>
                  <a:pt x="1493874" y="2041451"/>
                  <a:pt x="1410586" y="2130056"/>
                  <a:pt x="1424763" y="2169042"/>
                </a:cubicBezTo>
                <a:cubicBezTo>
                  <a:pt x="1438940" y="2208028"/>
                  <a:pt x="1524000" y="2184990"/>
                  <a:pt x="1552354" y="2232837"/>
                </a:cubicBezTo>
                <a:cubicBezTo>
                  <a:pt x="1580708" y="2280684"/>
                  <a:pt x="1586024" y="2376377"/>
                  <a:pt x="1594884" y="2456121"/>
                </a:cubicBezTo>
                <a:cubicBezTo>
                  <a:pt x="1603744" y="2535865"/>
                  <a:pt x="1589568" y="2638646"/>
                  <a:pt x="1605517" y="2711302"/>
                </a:cubicBezTo>
                <a:cubicBezTo>
                  <a:pt x="1621466" y="2783958"/>
                  <a:pt x="1669312" y="2835349"/>
                  <a:pt x="1690577" y="2892056"/>
                </a:cubicBezTo>
                <a:cubicBezTo>
                  <a:pt x="1711842" y="2948763"/>
                  <a:pt x="1704753" y="3016102"/>
                  <a:pt x="1733107" y="3051544"/>
                </a:cubicBezTo>
                <a:cubicBezTo>
                  <a:pt x="1761461" y="3086986"/>
                  <a:pt x="1837661" y="3085214"/>
                  <a:pt x="1860698" y="3104707"/>
                </a:cubicBezTo>
                <a:cubicBezTo>
                  <a:pt x="1883735" y="3124200"/>
                  <a:pt x="1871331" y="3134832"/>
                  <a:pt x="1871331" y="3168502"/>
                </a:cubicBezTo>
                <a:cubicBezTo>
                  <a:pt x="1871331" y="3202172"/>
                  <a:pt x="1841205" y="3262423"/>
                  <a:pt x="1860698" y="3306725"/>
                </a:cubicBezTo>
                <a:cubicBezTo>
                  <a:pt x="1880191" y="3351027"/>
                  <a:pt x="1954619" y="3416595"/>
                  <a:pt x="1988289" y="3434316"/>
                </a:cubicBezTo>
                <a:cubicBezTo>
                  <a:pt x="2021959" y="3452037"/>
                  <a:pt x="2039680" y="3416595"/>
                  <a:pt x="2062717" y="3413051"/>
                </a:cubicBezTo>
                <a:cubicBezTo>
                  <a:pt x="2085754" y="3409507"/>
                  <a:pt x="2080438" y="3421912"/>
                  <a:pt x="2126512" y="3413051"/>
                </a:cubicBezTo>
                <a:cubicBezTo>
                  <a:pt x="2172586" y="3404191"/>
                  <a:pt x="2296633" y="3375837"/>
                  <a:pt x="2339163" y="3359888"/>
                </a:cubicBezTo>
                <a:cubicBezTo>
                  <a:pt x="2381693" y="3343939"/>
                  <a:pt x="2362200" y="3308498"/>
                  <a:pt x="2381693" y="3317358"/>
                </a:cubicBezTo>
                <a:cubicBezTo>
                  <a:pt x="2401186" y="3326218"/>
                  <a:pt x="2443716" y="3386470"/>
                  <a:pt x="2456121" y="3413051"/>
                </a:cubicBezTo>
                <a:cubicBezTo>
                  <a:pt x="2468526" y="3439632"/>
                  <a:pt x="2427767" y="3452037"/>
                  <a:pt x="2456121" y="3476846"/>
                </a:cubicBezTo>
                <a:cubicBezTo>
                  <a:pt x="2484475" y="3501655"/>
                  <a:pt x="2587256" y="3530009"/>
                  <a:pt x="2626242" y="3561907"/>
                </a:cubicBezTo>
                <a:cubicBezTo>
                  <a:pt x="2665228" y="3593805"/>
                  <a:pt x="2661684" y="3654055"/>
                  <a:pt x="2690037" y="3668232"/>
                </a:cubicBezTo>
                <a:cubicBezTo>
                  <a:pt x="2718390" y="3682409"/>
                  <a:pt x="2757377" y="3657599"/>
                  <a:pt x="2796363" y="3646967"/>
                </a:cubicBezTo>
                <a:cubicBezTo>
                  <a:pt x="2835349" y="3636335"/>
                  <a:pt x="2877880" y="3607981"/>
                  <a:pt x="2923954" y="3604437"/>
                </a:cubicBezTo>
                <a:cubicBezTo>
                  <a:pt x="2970028" y="3600893"/>
                  <a:pt x="3023192" y="3616842"/>
                  <a:pt x="3072810" y="3625702"/>
                </a:cubicBezTo>
                <a:cubicBezTo>
                  <a:pt x="3122429" y="3634563"/>
                  <a:pt x="3177363" y="3650512"/>
                  <a:pt x="3221665" y="3657600"/>
                </a:cubicBezTo>
                <a:cubicBezTo>
                  <a:pt x="3265967" y="3664688"/>
                  <a:pt x="3313815" y="3666460"/>
                  <a:pt x="3338624" y="3668232"/>
                </a:cubicBezTo>
              </a:path>
            </a:pathLst>
          </a:custGeom>
          <a:ln w="76200">
            <a:solidFill>
              <a:srgbClr val="FF0000"/>
            </a:solidFill>
            <a:prstDash val="sysDot"/>
          </a:ln>
          <a:effectLst>
            <a:outerShdw dist="50800" dir="13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 name="Picture 2" descr="https://upload.wikimedia.org/wikipedia/en/thumb/c/c3/KNRI_earthlodge.JPG/800px-KNRI_earthlodge.JPG"/>
          <p:cNvPicPr>
            <a:picLocks noChangeAspect="1" noChangeArrowheads="1"/>
          </p:cNvPicPr>
          <p:nvPr/>
        </p:nvPicPr>
        <p:blipFill>
          <a:blip r:embed="rId4" cstate="print">
            <a:lum bright="10000" contrast="20000"/>
          </a:blip>
          <a:srcRect/>
          <a:stretch>
            <a:fillRect/>
          </a:stretch>
        </p:blipFill>
        <p:spPr bwMode="auto">
          <a:xfrm>
            <a:off x="5105400" y="2544417"/>
            <a:ext cx="3234176" cy="4313583"/>
          </a:xfrm>
          <a:prstGeom prst="rect">
            <a:avLst/>
          </a:prstGeom>
          <a:noFill/>
        </p:spPr>
      </p:pic>
      <p:pic>
        <p:nvPicPr>
          <p:cNvPr id="17" name="Picture 4" descr="John Colter historical marker.png"/>
          <p:cNvPicPr>
            <a:picLocks noChangeAspect="1" noChangeArrowheads="1"/>
          </p:cNvPicPr>
          <p:nvPr/>
        </p:nvPicPr>
        <p:blipFill>
          <a:blip r:embed="rId5" cstate="print"/>
          <a:srcRect/>
          <a:stretch>
            <a:fillRect/>
          </a:stretch>
        </p:blipFill>
        <p:spPr bwMode="auto">
          <a:xfrm>
            <a:off x="284782" y="288235"/>
            <a:ext cx="3196336" cy="368741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70" decel="100000"/>
                                        <p:tgtEl>
                                          <p:spTgt spid="3"/>
                                        </p:tgtEl>
                                      </p:cBhvr>
                                    </p:animEffect>
                                    <p:animScale>
                                      <p:cBhvr>
                                        <p:cTn id="17" dur="770" decel="100000"/>
                                        <p:tgtEl>
                                          <p:spTgt spid="3"/>
                                        </p:tgtEl>
                                      </p:cBhvr>
                                      <p:from x="10000" y="10000"/>
                                      <p:to x="200000" y="450000"/>
                                    </p:animScale>
                                    <p:animScale>
                                      <p:cBhvr>
                                        <p:cTn id="18" dur="1230" accel="100000" fill="hold">
                                          <p:stCondLst>
                                            <p:cond delay="770"/>
                                          </p:stCondLst>
                                        </p:cTn>
                                        <p:tgtEl>
                                          <p:spTgt spid="3"/>
                                        </p:tgtEl>
                                      </p:cBhvr>
                                      <p:from x="200000" y="450000"/>
                                      <p:to x="100000" y="100000"/>
                                    </p:animScale>
                                    <p:set>
                                      <p:cBhvr>
                                        <p:cTn id="19" dur="770" fill="hold"/>
                                        <p:tgtEl>
                                          <p:spTgt spid="3"/>
                                        </p:tgtEl>
                                        <p:attrNameLst>
                                          <p:attrName>ppt_x</p:attrName>
                                        </p:attrNameLst>
                                      </p:cBhvr>
                                      <p:to>
                                        <p:strVal val="(0.5)"/>
                                      </p:to>
                                    </p:set>
                                    <p:anim from="(0.5)" to="(#ppt_x)" calcmode="lin" valueType="num">
                                      <p:cBhvr>
                                        <p:cTn id="20" dur="1230" accel="100000" fill="hold">
                                          <p:stCondLst>
                                            <p:cond delay="770"/>
                                          </p:stCondLst>
                                        </p:cTn>
                                        <p:tgtEl>
                                          <p:spTgt spid="3"/>
                                        </p:tgtEl>
                                        <p:attrNameLst>
                                          <p:attrName>ppt_x</p:attrName>
                                        </p:attrNameLst>
                                      </p:cBhvr>
                                    </p:anim>
                                    <p:set>
                                      <p:cBhvr>
                                        <p:cTn id="21" dur="770" fill="hold"/>
                                        <p:tgtEl>
                                          <p:spTgt spid="3"/>
                                        </p:tgtEl>
                                        <p:attrNameLst>
                                          <p:attrName>ppt_y</p:attrName>
                                        </p:attrNameLst>
                                      </p:cBhvr>
                                      <p:to>
                                        <p:strVal val="(#ppt_y+0.4)"/>
                                      </p:to>
                                    </p:set>
                                    <p:anim from="(#ppt_y+0.4)" to="(#ppt_y)" calcmode="lin" valueType="num">
                                      <p:cBhvr>
                                        <p:cTn id="22" dur="1230" accel="100000" fill="hold">
                                          <p:stCondLst>
                                            <p:cond delay="770"/>
                                          </p:stCondLst>
                                        </p:cTn>
                                        <p:tgtEl>
                                          <p:spTgt spid="3"/>
                                        </p:tgtEl>
                                        <p:attrNameLst>
                                          <p:attrName>ppt_y</p:attrName>
                                        </p:attrNameLst>
                                      </p:cBhvr>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up)">
                                      <p:cBhvr>
                                        <p:cTn id="27" dur="1000"/>
                                        <p:tgtEl>
                                          <p:spTgt spid="2"/>
                                        </p:tgtEl>
                                      </p:cBhvr>
                                    </p:animEffect>
                                  </p:childTnLst>
                                </p:cTn>
                              </p:par>
                            </p:childTnLst>
                          </p:cTn>
                        </p:par>
                        <p:par>
                          <p:cTn id="28" fill="hold">
                            <p:stCondLst>
                              <p:cond delay="1000"/>
                            </p:stCondLst>
                            <p:childTnLst>
                              <p:par>
                                <p:cTn id="29" presetID="51"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385" decel="100000"/>
                                        <p:tgtEl>
                                          <p:spTgt spid="7"/>
                                        </p:tgtEl>
                                      </p:cBhvr>
                                    </p:animEffect>
                                    <p:animScale>
                                      <p:cBhvr>
                                        <p:cTn id="32" dur="385" decel="100000"/>
                                        <p:tgtEl>
                                          <p:spTgt spid="7"/>
                                        </p:tgtEl>
                                      </p:cBhvr>
                                      <p:from x="10000" y="10000"/>
                                      <p:to x="200000" y="450000"/>
                                    </p:animScale>
                                    <p:animScale>
                                      <p:cBhvr>
                                        <p:cTn id="33" dur="615" accel="100000" fill="hold">
                                          <p:stCondLst>
                                            <p:cond delay="385"/>
                                          </p:stCondLst>
                                        </p:cTn>
                                        <p:tgtEl>
                                          <p:spTgt spid="7"/>
                                        </p:tgtEl>
                                      </p:cBhvr>
                                      <p:from x="200000" y="450000"/>
                                      <p:to x="100000" y="100000"/>
                                    </p:animScale>
                                    <p:set>
                                      <p:cBhvr>
                                        <p:cTn id="34" dur="385" fill="hold"/>
                                        <p:tgtEl>
                                          <p:spTgt spid="7"/>
                                        </p:tgtEl>
                                        <p:attrNameLst>
                                          <p:attrName>ppt_x</p:attrName>
                                        </p:attrNameLst>
                                      </p:cBhvr>
                                      <p:to>
                                        <p:strVal val="(0.5)"/>
                                      </p:to>
                                    </p:set>
                                    <p:anim from="(0.5)" to="(#ppt_x)" calcmode="lin" valueType="num">
                                      <p:cBhvr>
                                        <p:cTn id="35" dur="615" accel="100000" fill="hold">
                                          <p:stCondLst>
                                            <p:cond delay="385"/>
                                          </p:stCondLst>
                                        </p:cTn>
                                        <p:tgtEl>
                                          <p:spTgt spid="7"/>
                                        </p:tgtEl>
                                        <p:attrNameLst>
                                          <p:attrName>ppt_x</p:attrName>
                                        </p:attrNameLst>
                                      </p:cBhvr>
                                    </p:anim>
                                    <p:set>
                                      <p:cBhvr>
                                        <p:cTn id="36" dur="385" fill="hold"/>
                                        <p:tgtEl>
                                          <p:spTgt spid="7"/>
                                        </p:tgtEl>
                                        <p:attrNameLst>
                                          <p:attrName>ppt_y</p:attrName>
                                        </p:attrNameLst>
                                      </p:cBhvr>
                                      <p:to>
                                        <p:strVal val="(#ppt_y+0.4)"/>
                                      </p:to>
                                    </p:set>
                                    <p:anim from="(#ppt_y+0.4)" to="(#ppt_y)" calcmode="lin" valueType="num">
                                      <p:cBhvr>
                                        <p:cTn id="37" dur="615" accel="100000" fill="hold">
                                          <p:stCondLst>
                                            <p:cond delay="385"/>
                                          </p:stCondLst>
                                        </p:cTn>
                                        <p:tgtEl>
                                          <p:spTgt spid="7"/>
                                        </p:tgtEl>
                                        <p:attrNameLst>
                                          <p:attrName>ppt_y</p:attrName>
                                        </p:attrNameLst>
                                      </p:cBhvr>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wipe(left)">
                                      <p:cBhvr>
                                        <p:cTn id="42" dur="1000"/>
                                        <p:tgtEl>
                                          <p:spTgt spid="5">
                                            <p:txEl>
                                              <p:pRg st="0" end="0"/>
                                            </p:txEl>
                                          </p:spTgt>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up)">
                                      <p:cBhvr>
                                        <p:cTn id="51" dur="2000"/>
                                        <p:tgtEl>
                                          <p:spTgt spid="15"/>
                                        </p:tgtEl>
                                      </p:cBhvr>
                                    </p:animEffect>
                                  </p:childTnLst>
                                </p:cTn>
                              </p:par>
                            </p:childTnLst>
                          </p:cTn>
                        </p:par>
                        <p:par>
                          <p:cTn id="52" fill="hold">
                            <p:stCondLst>
                              <p:cond delay="2000"/>
                            </p:stCondLst>
                            <p:childTnLst>
                              <p:par>
                                <p:cTn id="53" presetID="51"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385" decel="100000"/>
                                        <p:tgtEl>
                                          <p:spTgt spid="14"/>
                                        </p:tgtEl>
                                      </p:cBhvr>
                                    </p:animEffect>
                                    <p:animScale>
                                      <p:cBhvr>
                                        <p:cTn id="56" dur="385" decel="100000"/>
                                        <p:tgtEl>
                                          <p:spTgt spid="14"/>
                                        </p:tgtEl>
                                      </p:cBhvr>
                                      <p:from x="10000" y="10000"/>
                                      <p:to x="200000" y="450000"/>
                                    </p:animScale>
                                    <p:animScale>
                                      <p:cBhvr>
                                        <p:cTn id="57" dur="615" accel="100000" fill="hold">
                                          <p:stCondLst>
                                            <p:cond delay="385"/>
                                          </p:stCondLst>
                                        </p:cTn>
                                        <p:tgtEl>
                                          <p:spTgt spid="14"/>
                                        </p:tgtEl>
                                      </p:cBhvr>
                                      <p:from x="200000" y="450000"/>
                                      <p:to x="100000" y="100000"/>
                                    </p:animScale>
                                    <p:set>
                                      <p:cBhvr>
                                        <p:cTn id="58" dur="385" fill="hold"/>
                                        <p:tgtEl>
                                          <p:spTgt spid="14"/>
                                        </p:tgtEl>
                                        <p:attrNameLst>
                                          <p:attrName>ppt_x</p:attrName>
                                        </p:attrNameLst>
                                      </p:cBhvr>
                                      <p:to>
                                        <p:strVal val="(0.5)"/>
                                      </p:to>
                                    </p:set>
                                    <p:anim from="(0.5)" to="(#ppt_x)" calcmode="lin" valueType="num">
                                      <p:cBhvr>
                                        <p:cTn id="59" dur="615" accel="100000" fill="hold">
                                          <p:stCondLst>
                                            <p:cond delay="385"/>
                                          </p:stCondLst>
                                        </p:cTn>
                                        <p:tgtEl>
                                          <p:spTgt spid="14"/>
                                        </p:tgtEl>
                                        <p:attrNameLst>
                                          <p:attrName>ppt_x</p:attrName>
                                        </p:attrNameLst>
                                      </p:cBhvr>
                                    </p:anim>
                                    <p:set>
                                      <p:cBhvr>
                                        <p:cTn id="60" dur="385" fill="hold"/>
                                        <p:tgtEl>
                                          <p:spTgt spid="14"/>
                                        </p:tgtEl>
                                        <p:attrNameLst>
                                          <p:attrName>ppt_y</p:attrName>
                                        </p:attrNameLst>
                                      </p:cBhvr>
                                      <p:to>
                                        <p:strVal val="(#ppt_y+0.4)"/>
                                      </p:to>
                                    </p:set>
                                    <p:anim from="(#ppt_y+0.4)" to="(#ppt_y)" calcmode="lin" valueType="num">
                                      <p:cBhvr>
                                        <p:cTn id="61" dur="615" accel="100000" fill="hold">
                                          <p:stCondLst>
                                            <p:cond delay="385"/>
                                          </p:stCondLst>
                                        </p:cTn>
                                        <p:tgtEl>
                                          <p:spTgt spid="14"/>
                                        </p:tgtEl>
                                        <p:attrNameLst>
                                          <p:attrName>ppt_y</p:attrName>
                                        </p:attrNameLst>
                                      </p:cBhvr>
                                    </p:anim>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1000"/>
                                        <p:tgtEl>
                                          <p:spTgt spid="15"/>
                                        </p:tgtEl>
                                      </p:cBhvr>
                                    </p:animEffect>
                                    <p:set>
                                      <p:cBhvr>
                                        <p:cTn id="66" dur="1" fill="hold">
                                          <p:stCondLst>
                                            <p:cond delay="999"/>
                                          </p:stCondLst>
                                        </p:cTn>
                                        <p:tgtEl>
                                          <p:spTgt spid="15"/>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14"/>
                                        </p:tgtEl>
                                      </p:cBhvr>
                                    </p:animEffect>
                                    <p:set>
                                      <p:cBhvr>
                                        <p:cTn id="69" dur="1" fill="hold">
                                          <p:stCondLst>
                                            <p:cond delay="999"/>
                                          </p:stCondLst>
                                        </p:cTn>
                                        <p:tgtEl>
                                          <p:spTgt spid="14"/>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00"/>
                                        <p:tgtEl>
                                          <p:spTgt spid="16"/>
                                        </p:tgtEl>
                                      </p:cBhvr>
                                    </p:animEffect>
                                    <p:set>
                                      <p:cBhvr>
                                        <p:cTn id="72" dur="1" fill="hold">
                                          <p:stCondLst>
                                            <p:cond delay="999"/>
                                          </p:stCondLst>
                                        </p:cTn>
                                        <p:tgtEl>
                                          <p:spTgt spid="16"/>
                                        </p:tgtEl>
                                        <p:attrNameLst>
                                          <p:attrName>style.visibility</p:attrName>
                                        </p:attrNameLst>
                                      </p:cBhvr>
                                      <p:to>
                                        <p:strVal val="hidden"/>
                                      </p:to>
                                    </p:set>
                                  </p:childTnLst>
                                </p:cTn>
                              </p:par>
                            </p:childTnLst>
                          </p:cTn>
                        </p:par>
                        <p:par>
                          <p:cTn id="73" fill="hold">
                            <p:stCondLst>
                              <p:cond delay="1000"/>
                            </p:stCondLst>
                            <p:childTnLst>
                              <p:par>
                                <p:cTn id="74" presetID="22" presetClass="entr" presetSubtype="8" fill="hold" nodeType="afterEffect">
                                  <p:stCondLst>
                                    <p:cond delay="0"/>
                                  </p:stCondLst>
                                  <p:childTnLst>
                                    <p:set>
                                      <p:cBhvr>
                                        <p:cTn id="75" dur="1" fill="hold">
                                          <p:stCondLst>
                                            <p:cond delay="0"/>
                                          </p:stCondLst>
                                        </p:cTn>
                                        <p:tgtEl>
                                          <p:spTgt spid="5">
                                            <p:txEl>
                                              <p:pRg st="1" end="1"/>
                                            </p:txEl>
                                          </p:spTgt>
                                        </p:tgtEl>
                                        <p:attrNameLst>
                                          <p:attrName>style.visibility</p:attrName>
                                        </p:attrNameLst>
                                      </p:cBhvr>
                                      <p:to>
                                        <p:strVal val="visible"/>
                                      </p:to>
                                    </p:set>
                                    <p:animEffect transition="in" filter="wipe(left)">
                                      <p:cBhvr>
                                        <p:cTn id="76" dur="1000"/>
                                        <p:tgtEl>
                                          <p:spTgt spid="5">
                                            <p:txEl>
                                              <p:pRg st="1" end="1"/>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P spid="14" grpId="0" animBg="1"/>
      <p:bldP spid="14" grpId="1" animBg="1"/>
      <p:bldP spid="15" grpId="0" animBg="1"/>
      <p:bldP spid="15"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map with same links provided elsewhere on this page"/>
          <p:cNvPicPr>
            <a:picLocks noChangeAspect="1" noChangeArrowheads="1"/>
          </p:cNvPicPr>
          <p:nvPr/>
        </p:nvPicPr>
        <p:blipFill>
          <a:blip r:embed="rId3" cstate="print"/>
          <a:srcRect/>
          <a:stretch>
            <a:fillRect/>
          </a:stretch>
        </p:blipFill>
        <p:spPr bwMode="auto">
          <a:xfrm>
            <a:off x="0" y="0"/>
            <a:ext cx="3725694" cy="4323358"/>
          </a:xfrm>
          <a:prstGeom prst="rect">
            <a:avLst/>
          </a:prstGeom>
          <a:noFill/>
        </p:spPr>
      </p:pic>
      <p:sp>
        <p:nvSpPr>
          <p:cNvPr id="3" name="TextBox 2"/>
          <p:cNvSpPr txBox="1">
            <a:spLocks noChangeArrowheads="1"/>
          </p:cNvSpPr>
          <p:nvPr/>
        </p:nvSpPr>
        <p:spPr bwMode="auto">
          <a:xfrm>
            <a:off x="4541124" y="568993"/>
            <a:ext cx="3836505"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Aug 14 – Sept 23</a:t>
            </a:r>
          </a:p>
        </p:txBody>
      </p:sp>
      <p:sp>
        <p:nvSpPr>
          <p:cNvPr id="4" name="TextBox 3"/>
          <p:cNvSpPr txBox="1">
            <a:spLocks noChangeArrowheads="1"/>
          </p:cNvSpPr>
          <p:nvPr/>
        </p:nvSpPr>
        <p:spPr bwMode="auto">
          <a:xfrm>
            <a:off x="4173379" y="0"/>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Homeward Bound!</a:t>
            </a:r>
            <a:endParaRPr lang="en-US" sz="4000" b="1" dirty="0">
              <a:ln>
                <a:solidFill>
                  <a:schemeClr val="tx1"/>
                </a:solidFill>
              </a:ln>
              <a:solidFill>
                <a:srgbClr val="FF0000"/>
              </a:solidFill>
              <a:effectLst>
                <a:outerShdw dist="50800" dir="5400000" algn="ctr" rotWithShape="0">
                  <a:schemeClr val="tx1"/>
                </a:outerShdw>
              </a:effectLst>
            </a:endParaRPr>
          </a:p>
        </p:txBody>
      </p:sp>
      <p:sp>
        <p:nvSpPr>
          <p:cNvPr id="5" name="TextBox 4"/>
          <p:cNvSpPr txBox="1"/>
          <p:nvPr/>
        </p:nvSpPr>
        <p:spPr>
          <a:xfrm>
            <a:off x="3886200" y="1295400"/>
            <a:ext cx="5257800" cy="2323713"/>
          </a:xfrm>
          <a:prstGeom prst="rect">
            <a:avLst/>
          </a:prstGeom>
          <a:noFill/>
          <a:effectLst/>
        </p:spPr>
        <p:txBody>
          <a:bodyPr wrap="square" rtlCol="0">
            <a:spAutoFit/>
          </a:bodyPr>
          <a:lstStyle/>
          <a:p>
            <a:pPr marL="168275" indent="-168275">
              <a:spcAft>
                <a:spcPts val="600"/>
              </a:spcAft>
              <a:buFont typeface="Arial" pitchFamily="34" charset="0"/>
              <a:buChar char="•"/>
            </a:pPr>
            <a:r>
              <a:rPr lang="en-US" sz="2800" b="1" dirty="0" smtClean="0"/>
              <a:t>Aug 14- We all </a:t>
            </a:r>
            <a:r>
              <a:rPr lang="en-US" sz="2800" b="1" dirty="0" smtClean="0">
                <a:ln>
                  <a:solidFill>
                    <a:schemeClr val="tx1"/>
                  </a:solidFill>
                </a:ln>
                <a:solidFill>
                  <a:srgbClr val="FF0000"/>
                </a:solidFill>
                <a:effectLst>
                  <a:outerShdw dist="50800" dir="5400000" algn="ctr" rotWithShape="0">
                    <a:schemeClr val="tx1"/>
                  </a:outerShdw>
                </a:effectLst>
              </a:rPr>
              <a:t>arrive at the Mandan-Hidatsa villages</a:t>
            </a:r>
            <a:r>
              <a:rPr lang="en-US" sz="2800" b="1" dirty="0" smtClean="0"/>
              <a:t>; </a:t>
            </a:r>
          </a:p>
          <a:p>
            <a:pPr marL="168275" indent="-168275">
              <a:spcAft>
                <a:spcPts val="600"/>
              </a:spcAft>
              <a:buFont typeface="Arial" pitchFamily="34" charset="0"/>
              <a:buChar char="•"/>
            </a:pPr>
            <a:r>
              <a:rPr lang="en-US" sz="2800" b="1" dirty="0" smtClean="0"/>
              <a:t>Aug 15- </a:t>
            </a:r>
            <a:r>
              <a:rPr lang="en-US" sz="2800" b="1" dirty="0" smtClean="0">
                <a:ln>
                  <a:solidFill>
                    <a:schemeClr val="tx1"/>
                  </a:solidFill>
                </a:ln>
                <a:solidFill>
                  <a:srgbClr val="FF0000"/>
                </a:solidFill>
                <a:effectLst>
                  <a:outerShdw dist="50800" dir="5400000" algn="ctr" rotWithShape="0">
                    <a:schemeClr val="tx1"/>
                  </a:outerShdw>
                </a:effectLst>
              </a:rPr>
              <a:t>John </a:t>
            </a:r>
            <a:r>
              <a:rPr lang="en-US" sz="2800" b="1" dirty="0" err="1" smtClean="0">
                <a:ln>
                  <a:solidFill>
                    <a:schemeClr val="tx1"/>
                  </a:solidFill>
                </a:ln>
                <a:solidFill>
                  <a:srgbClr val="FF0000"/>
                </a:solidFill>
                <a:effectLst>
                  <a:outerShdw dist="50800" dir="5400000" algn="ctr" rotWithShape="0">
                    <a:schemeClr val="tx1"/>
                  </a:outerShdw>
                </a:effectLst>
              </a:rPr>
              <a:t>Colter</a:t>
            </a:r>
            <a:r>
              <a:rPr lang="en-US" sz="2800" b="1" dirty="0" smtClean="0">
                <a:ln>
                  <a:solidFill>
                    <a:schemeClr val="tx1"/>
                  </a:solidFill>
                </a:ln>
                <a:solidFill>
                  <a:srgbClr val="FF0000"/>
                </a:solidFill>
                <a:effectLst>
                  <a:outerShdw dist="50800" dir="5400000" algn="ctr" rotWithShape="0">
                    <a:schemeClr val="tx1"/>
                  </a:outerShdw>
                </a:effectLst>
              </a:rPr>
              <a:t> wants to join the Illinois trappers</a:t>
            </a:r>
            <a:r>
              <a:rPr lang="en-US" sz="2800" b="1" dirty="0" smtClean="0"/>
              <a:t>; Captains </a:t>
            </a:r>
            <a:r>
              <a:rPr lang="en-US" sz="2800" b="1" dirty="0" smtClean="0">
                <a:ln>
                  <a:solidFill>
                    <a:schemeClr val="tx1"/>
                  </a:solidFill>
                </a:ln>
                <a:solidFill>
                  <a:srgbClr val="FF0000"/>
                </a:solidFill>
                <a:effectLst>
                  <a:outerShdw dist="50800" dir="5400000" algn="ctr" rotWithShape="0">
                    <a:schemeClr val="tx1"/>
                  </a:outerShdw>
                </a:effectLst>
              </a:rPr>
              <a:t>agree and discharge </a:t>
            </a:r>
            <a:r>
              <a:rPr lang="en-US" sz="2800" b="1" dirty="0" err="1" smtClean="0">
                <a:ln>
                  <a:solidFill>
                    <a:schemeClr val="tx1"/>
                  </a:solidFill>
                </a:ln>
                <a:solidFill>
                  <a:srgbClr val="FF0000"/>
                </a:solidFill>
                <a:effectLst>
                  <a:outerShdw dist="50800" dir="5400000" algn="ctr" rotWithShape="0">
                    <a:schemeClr val="tx1"/>
                  </a:outerShdw>
                </a:effectLst>
              </a:rPr>
              <a:t>Colter</a:t>
            </a:r>
            <a:endParaRPr lang="en-US" sz="2800" b="1" dirty="0" smtClean="0">
              <a:ln>
                <a:solidFill>
                  <a:schemeClr val="tx1"/>
                </a:solidFill>
              </a:ln>
              <a:solidFill>
                <a:srgbClr val="FF0000"/>
              </a:solidFill>
              <a:effectLst>
                <a:outerShdw dist="50800" dir="5400000" algn="ctr" rotWithShape="0">
                  <a:schemeClr val="tx1"/>
                </a:outerShdw>
              </a:effectLst>
            </a:endParaRPr>
          </a:p>
        </p:txBody>
      </p:sp>
      <p:sp>
        <p:nvSpPr>
          <p:cNvPr id="6" name="TextBox 5"/>
          <p:cNvSpPr txBox="1"/>
          <p:nvPr/>
        </p:nvSpPr>
        <p:spPr>
          <a:xfrm>
            <a:off x="1524000" y="4419600"/>
            <a:ext cx="7620000" cy="523220"/>
          </a:xfrm>
          <a:prstGeom prst="rect">
            <a:avLst/>
          </a:prstGeom>
          <a:noFill/>
          <a:effectLst/>
        </p:spPr>
        <p:txBody>
          <a:bodyPr wrap="square" rtlCol="0">
            <a:spAutoFit/>
          </a:bodyPr>
          <a:lstStyle/>
          <a:p>
            <a:pPr marL="168275" indent="-168275">
              <a:spcAft>
                <a:spcPts val="600"/>
              </a:spcAft>
            </a:pPr>
            <a:r>
              <a:rPr lang="en-US" sz="2800" b="1" dirty="0" smtClean="0">
                <a:ln>
                  <a:solidFill>
                    <a:schemeClr val="tx1"/>
                  </a:solidFill>
                </a:ln>
                <a:solidFill>
                  <a:srgbClr val="FF0000"/>
                </a:solidFill>
                <a:effectLst>
                  <a:outerShdw dist="50800" dir="5400000" algn="ctr" rotWithShape="0">
                    <a:schemeClr val="tx1"/>
                  </a:outerShdw>
                </a:effectLst>
              </a:rPr>
              <a:t>  ingratiating </a:t>
            </a:r>
            <a:r>
              <a:rPr lang="en-US" sz="2800" b="1" dirty="0" err="1" smtClean="0">
                <a:ln>
                  <a:solidFill>
                    <a:schemeClr val="tx1"/>
                  </a:solidFill>
                </a:ln>
                <a:solidFill>
                  <a:srgbClr val="FF0000"/>
                </a:solidFill>
                <a:effectLst>
                  <a:outerShdw dist="50800" dir="5400000" algn="ctr" rotWithShape="0">
                    <a:schemeClr val="tx1"/>
                  </a:outerShdw>
                </a:effectLst>
              </a:rPr>
              <a:t>Hidatsas</a:t>
            </a:r>
            <a:r>
              <a:rPr lang="en-US" sz="2800" b="1" dirty="0" smtClean="0">
                <a:ln>
                  <a:solidFill>
                    <a:schemeClr val="tx1"/>
                  </a:solidFill>
                </a:ln>
                <a:solidFill>
                  <a:srgbClr val="FF0000"/>
                </a:solidFill>
                <a:effectLst>
                  <a:outerShdw dist="50800" dir="5400000" algn="ctr" rotWithShape="0">
                    <a:schemeClr val="tx1"/>
                  </a:outerShdw>
                </a:effectLst>
              </a:rPr>
              <a:t> more strongly to the USA</a:t>
            </a:r>
          </a:p>
        </p:txBody>
      </p:sp>
      <p:sp>
        <p:nvSpPr>
          <p:cNvPr id="7" name="Freeform 6"/>
          <p:cNvSpPr/>
          <p:nvPr/>
        </p:nvSpPr>
        <p:spPr>
          <a:xfrm>
            <a:off x="9939" y="327991"/>
            <a:ext cx="242214" cy="132384"/>
          </a:xfrm>
          <a:custGeom>
            <a:avLst/>
            <a:gdLst>
              <a:gd name="connsiteX0" fmla="*/ 0 w 242214"/>
              <a:gd name="connsiteY0" fmla="*/ 0 h 132384"/>
              <a:gd name="connsiteX1" fmla="*/ 0 w 242214"/>
              <a:gd name="connsiteY1" fmla="*/ 0 h 132384"/>
              <a:gd name="connsiteX2" fmla="*/ 89452 w 242214"/>
              <a:gd name="connsiteY2" fmla="*/ 9939 h 132384"/>
              <a:gd name="connsiteX3" fmla="*/ 208722 w 242214"/>
              <a:gd name="connsiteY3" fmla="*/ 19879 h 132384"/>
              <a:gd name="connsiteX4" fmla="*/ 218661 w 242214"/>
              <a:gd name="connsiteY4" fmla="*/ 69574 h 132384"/>
              <a:gd name="connsiteX5" fmla="*/ 238539 w 242214"/>
              <a:gd name="connsiteY5" fmla="*/ 119270 h 1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214" h="132384">
                <a:moveTo>
                  <a:pt x="0" y="0"/>
                </a:moveTo>
                <a:lnTo>
                  <a:pt x="0" y="0"/>
                </a:lnTo>
                <a:lnTo>
                  <a:pt x="89452" y="9939"/>
                </a:lnTo>
                <a:cubicBezTo>
                  <a:pt x="129167" y="13721"/>
                  <a:pt x="172499" y="3161"/>
                  <a:pt x="208722" y="19879"/>
                </a:cubicBezTo>
                <a:cubicBezTo>
                  <a:pt x="224060" y="26958"/>
                  <a:pt x="212730" y="53757"/>
                  <a:pt x="218661" y="69574"/>
                </a:cubicBezTo>
                <a:cubicBezTo>
                  <a:pt x="242214" y="132384"/>
                  <a:pt x="238539" y="72205"/>
                  <a:pt x="238539" y="119270"/>
                </a:cubicBezTo>
              </a:path>
            </a:pathLst>
          </a:custGeom>
          <a:ln w="76200">
            <a:solidFill>
              <a:schemeClr val="tx2">
                <a:lumMod val="60000"/>
                <a:lumOff val="40000"/>
              </a:schemeClr>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7399676" y="6858000"/>
            <a:ext cx="1846531" cy="523220"/>
          </a:xfrm>
          <a:prstGeom prst="rect">
            <a:avLst/>
          </a:prstGeom>
        </p:spPr>
        <p:txBody>
          <a:bodyPr wrap="none">
            <a:spAutoFit/>
          </a:bodyPr>
          <a:lstStyle/>
          <a:p>
            <a:pPr marL="225425" indent="-225425">
              <a:spcAft>
                <a:spcPts val="600"/>
              </a:spcAft>
              <a:buFont typeface="Arial" pitchFamily="34" charset="0"/>
              <a:buChar char="•"/>
            </a:pPr>
            <a:r>
              <a:rPr lang="en-US" sz="2800" b="1" dirty="0" smtClean="0"/>
              <a:t>black </a:t>
            </a:r>
            <a:r>
              <a:rPr lang="en-US" sz="2800" b="1" dirty="0" smtClean="0">
                <a:ln>
                  <a:solidFill>
                    <a:schemeClr val="tx1"/>
                  </a:solidFill>
                </a:ln>
                <a:solidFill>
                  <a:srgbClr val="FF0000"/>
                </a:solidFill>
                <a:effectLst>
                  <a:outerShdw dist="50800" dir="5400000" algn="ctr" rotWithShape="0">
                    <a:schemeClr val="tx1"/>
                  </a:outerShdw>
                </a:effectLst>
              </a:rPr>
              <a:t>Red</a:t>
            </a:r>
          </a:p>
        </p:txBody>
      </p:sp>
      <p:pic>
        <p:nvPicPr>
          <p:cNvPr id="197636" name="Picture 4" descr="John Colter historical marker.png"/>
          <p:cNvPicPr>
            <a:picLocks noChangeAspect="1" noChangeArrowheads="1"/>
          </p:cNvPicPr>
          <p:nvPr/>
        </p:nvPicPr>
        <p:blipFill>
          <a:blip r:embed="rId4" cstate="print"/>
          <a:srcRect/>
          <a:stretch>
            <a:fillRect/>
          </a:stretch>
        </p:blipFill>
        <p:spPr bwMode="auto">
          <a:xfrm>
            <a:off x="284782" y="288235"/>
            <a:ext cx="3196336" cy="3687417"/>
          </a:xfrm>
          <a:prstGeom prst="rect">
            <a:avLst/>
          </a:prstGeom>
          <a:noFill/>
        </p:spPr>
      </p:pic>
      <p:pic>
        <p:nvPicPr>
          <p:cNvPr id="197637" name="Picture 5"/>
          <p:cNvPicPr>
            <a:picLocks noChangeAspect="1" noChangeArrowheads="1"/>
          </p:cNvPicPr>
          <p:nvPr/>
        </p:nvPicPr>
        <p:blipFill>
          <a:blip r:embed="rId5" cstate="print"/>
          <a:srcRect l="8456" r="12544"/>
          <a:stretch>
            <a:fillRect/>
          </a:stretch>
        </p:blipFill>
        <p:spPr bwMode="auto">
          <a:xfrm>
            <a:off x="0" y="685800"/>
            <a:ext cx="3944864" cy="3634410"/>
          </a:xfrm>
          <a:prstGeom prst="rect">
            <a:avLst/>
          </a:prstGeom>
          <a:noFill/>
          <a:ln w="38100">
            <a:solidFill>
              <a:schemeClr val="tx1"/>
            </a:solidFill>
            <a:miter lim="800000"/>
            <a:headEnd/>
            <a:tailEnd/>
          </a:ln>
        </p:spPr>
      </p:pic>
      <p:sp>
        <p:nvSpPr>
          <p:cNvPr id="12" name="TextBox 11"/>
          <p:cNvSpPr txBox="1"/>
          <p:nvPr/>
        </p:nvSpPr>
        <p:spPr>
          <a:xfrm rot="375728">
            <a:off x="326016" y="5383230"/>
            <a:ext cx="8080161" cy="830997"/>
          </a:xfrm>
          <a:prstGeom prst="rect">
            <a:avLst/>
          </a:prstGeom>
          <a:solidFill>
            <a:schemeClr val="bg2">
              <a:lumMod val="25000"/>
            </a:schemeClr>
          </a:solidFill>
        </p:spPr>
        <p:txBody>
          <a:bodyPr wrap="none" rtlCol="0">
            <a:spAutoFit/>
          </a:bodyPr>
          <a:lstStyle/>
          <a:p>
            <a:r>
              <a:rPr lang="en-US" sz="4800" dirty="0" smtClean="0">
                <a:solidFill>
                  <a:schemeClr val="bg1"/>
                </a:solidFill>
              </a:rPr>
              <a:t>the changing Balance of Power!</a:t>
            </a:r>
            <a:endParaRPr lang="en-US" sz="4800" dirty="0">
              <a:solidFill>
                <a:schemeClr val="bg1"/>
              </a:solidFill>
            </a:endParaRPr>
          </a:p>
        </p:txBody>
      </p:sp>
      <p:sp>
        <p:nvSpPr>
          <p:cNvPr id="13" name="Rounded Rectangle 12"/>
          <p:cNvSpPr/>
          <p:nvPr/>
        </p:nvSpPr>
        <p:spPr>
          <a:xfrm>
            <a:off x="1600200" y="4419600"/>
            <a:ext cx="7315200" cy="533400"/>
          </a:xfrm>
          <a:prstGeom prst="roundRect">
            <a:avLst/>
          </a:prstGeom>
          <a:noFill/>
          <a:ln w="76200">
            <a:solidFill>
              <a:schemeClr val="tx1"/>
            </a:solidFill>
          </a:ln>
          <a:effectLst>
            <a:outerShdw dist="50800" dir="54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962400" y="3581400"/>
            <a:ext cx="5181600" cy="954107"/>
          </a:xfrm>
          <a:prstGeom prst="rect">
            <a:avLst/>
          </a:prstGeom>
          <a:noFill/>
          <a:effectLst/>
        </p:spPr>
        <p:txBody>
          <a:bodyPr wrap="square" rtlCol="0">
            <a:spAutoFit/>
          </a:bodyPr>
          <a:lstStyle/>
          <a:p>
            <a:pPr marL="168275" indent="-168275">
              <a:spcAft>
                <a:spcPts val="600"/>
              </a:spcAft>
              <a:buFont typeface="Arial" pitchFamily="34" charset="0"/>
              <a:buChar char="•"/>
            </a:pPr>
            <a:r>
              <a:rPr lang="en-US" sz="2800" b="1" dirty="0" smtClean="0"/>
              <a:t>Aug 16- </a:t>
            </a:r>
            <a:r>
              <a:rPr lang="en-US" sz="2800" b="1" dirty="0" smtClean="0">
                <a:ln>
                  <a:solidFill>
                    <a:schemeClr val="tx1"/>
                  </a:solidFill>
                </a:ln>
                <a:solidFill>
                  <a:srgbClr val="FF0000"/>
                </a:solidFill>
                <a:effectLst>
                  <a:outerShdw dist="50800" dir="5400000" algn="ctr" rotWithShape="0">
                    <a:schemeClr val="tx1"/>
                  </a:outerShdw>
                </a:effectLst>
              </a:rPr>
              <a:t>Give our swivel gun </a:t>
            </a:r>
            <a:r>
              <a:rPr lang="en-US" sz="2800" b="1" dirty="0" smtClean="0"/>
              <a:t>to Hidatsa chief with a view 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97636"/>
                                        </p:tgtEl>
                                      </p:cBhvr>
                                    </p:animEffect>
                                    <p:set>
                                      <p:cBhvr>
                                        <p:cTn id="7" dur="1" fill="hold">
                                          <p:stCondLst>
                                            <p:cond delay="999"/>
                                          </p:stCondLst>
                                        </p:cTn>
                                        <p:tgtEl>
                                          <p:spTgt spid="197636"/>
                                        </p:tgtEl>
                                        <p:attrNameLst>
                                          <p:attrName>style.visibility</p:attrName>
                                        </p:attrNameLst>
                                      </p:cBhvr>
                                      <p:to>
                                        <p:strVal val="hidden"/>
                                      </p:to>
                                    </p:set>
                                  </p:childTnLst>
                                </p:cTn>
                              </p:par>
                              <p:par>
                                <p:cTn id="8" presetID="53" presetClass="entr" presetSubtype="0" fill="hold" nodeType="withEffect">
                                  <p:stCondLst>
                                    <p:cond delay="0"/>
                                  </p:stCondLst>
                                  <p:childTnLst>
                                    <p:set>
                                      <p:cBhvr>
                                        <p:cTn id="9" dur="1" fill="hold">
                                          <p:stCondLst>
                                            <p:cond delay="0"/>
                                          </p:stCondLst>
                                        </p:cTn>
                                        <p:tgtEl>
                                          <p:spTgt spid="197637"/>
                                        </p:tgtEl>
                                        <p:attrNameLst>
                                          <p:attrName>style.visibility</p:attrName>
                                        </p:attrNameLst>
                                      </p:cBhvr>
                                      <p:to>
                                        <p:strVal val="visible"/>
                                      </p:to>
                                    </p:set>
                                    <p:anim calcmode="lin" valueType="num">
                                      <p:cBhvr>
                                        <p:cTn id="10" dur="1000" fill="hold"/>
                                        <p:tgtEl>
                                          <p:spTgt spid="197637"/>
                                        </p:tgtEl>
                                        <p:attrNameLst>
                                          <p:attrName>ppt_w</p:attrName>
                                        </p:attrNameLst>
                                      </p:cBhvr>
                                      <p:tavLst>
                                        <p:tav tm="0">
                                          <p:val>
                                            <p:fltVal val="0"/>
                                          </p:val>
                                        </p:tav>
                                        <p:tav tm="100000">
                                          <p:val>
                                            <p:strVal val="#ppt_w"/>
                                          </p:val>
                                        </p:tav>
                                      </p:tavLst>
                                    </p:anim>
                                    <p:anim calcmode="lin" valueType="num">
                                      <p:cBhvr>
                                        <p:cTn id="11" dur="1000" fill="hold"/>
                                        <p:tgtEl>
                                          <p:spTgt spid="197637"/>
                                        </p:tgtEl>
                                        <p:attrNameLst>
                                          <p:attrName>ppt_h</p:attrName>
                                        </p:attrNameLst>
                                      </p:cBhvr>
                                      <p:tavLst>
                                        <p:tav tm="0">
                                          <p:val>
                                            <p:fltVal val="0"/>
                                          </p:val>
                                        </p:tav>
                                        <p:tav tm="100000">
                                          <p:val>
                                            <p:strVal val="#ppt_h"/>
                                          </p:val>
                                        </p:tav>
                                      </p:tavLst>
                                    </p:anim>
                                    <p:animEffect transition="in" filter="fade">
                                      <p:cBhvr>
                                        <p:cTn id="12" dur="1000"/>
                                        <p:tgtEl>
                                          <p:spTgt spid="19763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wipe(left)">
                                      <p:cBhvr>
                                        <p:cTn id="16" dur="1000"/>
                                        <p:tgtEl>
                                          <p:spTgt spid="14">
                                            <p:txEl>
                                              <p:pRg st="0" end="0"/>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10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1000"/>
                                        <p:tgtEl>
                                          <p:spTgt spid="13"/>
                                        </p:tgtEl>
                                      </p:cBhvr>
                                    </p:animEffect>
                                  </p:childTnLst>
                                </p:cTn>
                              </p:par>
                            </p:childTnLst>
                          </p:cTn>
                        </p:par>
                        <p:par>
                          <p:cTn id="25" fill="hold">
                            <p:stCondLst>
                              <p:cond delay="1000"/>
                            </p:stCondLst>
                            <p:childTnLst>
                              <p:par>
                                <p:cTn id="26" presetID="53"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Effect transition="in" filter="fade">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map with same links provided elsewhere on this page"/>
          <p:cNvPicPr>
            <a:picLocks noChangeAspect="1" noChangeArrowheads="1"/>
          </p:cNvPicPr>
          <p:nvPr/>
        </p:nvPicPr>
        <p:blipFill>
          <a:blip r:embed="rId3" cstate="print"/>
          <a:srcRect/>
          <a:stretch>
            <a:fillRect/>
          </a:stretch>
        </p:blipFill>
        <p:spPr bwMode="auto">
          <a:xfrm>
            <a:off x="0" y="0"/>
            <a:ext cx="3725694" cy="4323358"/>
          </a:xfrm>
          <a:prstGeom prst="rect">
            <a:avLst/>
          </a:prstGeom>
          <a:noFill/>
        </p:spPr>
      </p:pic>
      <p:sp>
        <p:nvSpPr>
          <p:cNvPr id="3" name="TextBox 2"/>
          <p:cNvSpPr txBox="1">
            <a:spLocks noChangeArrowheads="1"/>
          </p:cNvSpPr>
          <p:nvPr/>
        </p:nvSpPr>
        <p:spPr bwMode="auto">
          <a:xfrm>
            <a:off x="4541124" y="568993"/>
            <a:ext cx="3836505"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Aug 14 – Sept 23</a:t>
            </a:r>
          </a:p>
        </p:txBody>
      </p:sp>
      <p:sp>
        <p:nvSpPr>
          <p:cNvPr id="4" name="TextBox 3"/>
          <p:cNvSpPr txBox="1">
            <a:spLocks noChangeArrowheads="1"/>
          </p:cNvSpPr>
          <p:nvPr/>
        </p:nvSpPr>
        <p:spPr bwMode="auto">
          <a:xfrm>
            <a:off x="4173379" y="0"/>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Homeward Bound!</a:t>
            </a:r>
            <a:endParaRPr lang="en-US" sz="4000" b="1" dirty="0">
              <a:ln>
                <a:solidFill>
                  <a:schemeClr val="tx1"/>
                </a:solidFill>
              </a:ln>
              <a:solidFill>
                <a:srgbClr val="FF0000"/>
              </a:solidFill>
              <a:effectLst>
                <a:outerShdw dist="50800" dir="5400000" algn="ctr" rotWithShape="0">
                  <a:schemeClr val="tx1"/>
                </a:outerShdw>
              </a:effectLst>
            </a:endParaRPr>
          </a:p>
        </p:txBody>
      </p:sp>
      <p:sp>
        <p:nvSpPr>
          <p:cNvPr id="5" name="TextBox 4"/>
          <p:cNvSpPr txBox="1"/>
          <p:nvPr/>
        </p:nvSpPr>
        <p:spPr>
          <a:xfrm>
            <a:off x="3697357" y="1298957"/>
            <a:ext cx="5446643" cy="3185487"/>
          </a:xfrm>
          <a:prstGeom prst="rect">
            <a:avLst/>
          </a:prstGeom>
          <a:noFill/>
          <a:effectLst/>
        </p:spPr>
        <p:txBody>
          <a:bodyPr wrap="square" rtlCol="0">
            <a:spAutoFit/>
          </a:bodyPr>
          <a:lstStyle/>
          <a:p>
            <a:pPr marL="168275" indent="-168275">
              <a:spcAft>
                <a:spcPts val="600"/>
              </a:spcAft>
              <a:buFont typeface="Arial" pitchFamily="34" charset="0"/>
              <a:buChar char="•"/>
            </a:pPr>
            <a:r>
              <a:rPr lang="en-US" sz="2800" b="1" dirty="0" smtClean="0"/>
              <a:t>Aug 17- </a:t>
            </a:r>
            <a:r>
              <a:rPr lang="en-US" sz="2800" b="1" dirty="0" err="1" smtClean="0"/>
              <a:t>Touissant</a:t>
            </a:r>
            <a:r>
              <a:rPr lang="en-US" sz="2800" b="1" dirty="0" smtClean="0"/>
              <a:t> </a:t>
            </a:r>
            <a:r>
              <a:rPr lang="en-US" sz="2800" b="1" dirty="0" err="1" smtClean="0"/>
              <a:t>Chabonneau</a:t>
            </a:r>
            <a:r>
              <a:rPr lang="en-US" sz="2800" b="1" dirty="0" smtClean="0"/>
              <a:t> &amp; Sacagawea ask to be released from duty; </a:t>
            </a:r>
            <a:r>
              <a:rPr lang="en-US" sz="2800" b="1" dirty="0" smtClean="0">
                <a:ln>
                  <a:solidFill>
                    <a:schemeClr val="tx1"/>
                  </a:solidFill>
                </a:ln>
                <a:solidFill>
                  <a:srgbClr val="FF0000"/>
                </a:solidFill>
                <a:effectLst>
                  <a:outerShdw dist="50800" dir="5400000" algn="ctr" rotWithShape="0">
                    <a:schemeClr val="tx1"/>
                  </a:outerShdw>
                </a:effectLst>
              </a:rPr>
              <a:t>Captains agree; buys   a horse and lodge for them</a:t>
            </a:r>
          </a:p>
          <a:p>
            <a:pPr marL="168275" indent="-168275">
              <a:spcAft>
                <a:spcPts val="600"/>
              </a:spcAft>
              <a:buFont typeface="Arial" pitchFamily="34" charset="0"/>
              <a:buChar char="•"/>
            </a:pPr>
            <a:r>
              <a:rPr lang="en-US" sz="2800" b="1" dirty="0" smtClean="0">
                <a:ln>
                  <a:solidFill>
                    <a:schemeClr val="tx1"/>
                  </a:solidFill>
                </a:ln>
                <a:solidFill>
                  <a:srgbClr val="FF0000"/>
                </a:solidFill>
                <a:effectLst>
                  <a:outerShdw dist="50800" dir="5400000" algn="ctr" rotWithShape="0">
                    <a:schemeClr val="tx1"/>
                  </a:outerShdw>
                </a:effectLst>
              </a:rPr>
              <a:t>Clark offers to raise Baby Pomp </a:t>
            </a:r>
            <a:r>
              <a:rPr lang="en-US" sz="2800" b="1" dirty="0" smtClean="0"/>
              <a:t>(now 19 months old); they agree, after the child is weaned</a:t>
            </a:r>
          </a:p>
        </p:txBody>
      </p:sp>
      <p:sp>
        <p:nvSpPr>
          <p:cNvPr id="6" name="TextBox 5"/>
          <p:cNvSpPr txBox="1"/>
          <p:nvPr/>
        </p:nvSpPr>
        <p:spPr>
          <a:xfrm>
            <a:off x="0" y="4388258"/>
            <a:ext cx="9144000" cy="1892826"/>
          </a:xfrm>
          <a:prstGeom prst="rect">
            <a:avLst/>
          </a:prstGeom>
          <a:noFill/>
          <a:effectLst/>
        </p:spPr>
        <p:txBody>
          <a:bodyPr wrap="square" rtlCol="0">
            <a:spAutoFit/>
          </a:bodyPr>
          <a:lstStyle/>
          <a:p>
            <a:pPr marL="168275" indent="-168275">
              <a:spcAft>
                <a:spcPts val="600"/>
              </a:spcAft>
              <a:buFont typeface="Arial" pitchFamily="34" charset="0"/>
              <a:buChar char="•"/>
            </a:pPr>
            <a:r>
              <a:rPr lang="en-US" sz="2800" b="1" dirty="0" smtClean="0"/>
              <a:t>They respond, </a:t>
            </a:r>
            <a:r>
              <a:rPr lang="en-US" sz="2800" b="1" dirty="0" smtClean="0">
                <a:ln>
                  <a:solidFill>
                    <a:schemeClr val="tx1"/>
                  </a:solidFill>
                </a:ln>
                <a:solidFill>
                  <a:srgbClr val="FF0000"/>
                </a:solidFill>
                <a:effectLst>
                  <a:outerShdw dist="50800" dir="5400000" algn="ctr" rotWithShape="0">
                    <a:schemeClr val="tx1"/>
                  </a:outerShdw>
                </a:effectLst>
              </a:rPr>
              <a:t>‘In one year Jean </a:t>
            </a:r>
            <a:r>
              <a:rPr lang="en-US" sz="2800" b="1" dirty="0" err="1" smtClean="0">
                <a:ln>
                  <a:solidFill>
                    <a:schemeClr val="tx1"/>
                  </a:solidFill>
                </a:ln>
                <a:solidFill>
                  <a:srgbClr val="FF0000"/>
                </a:solidFill>
                <a:effectLst>
                  <a:outerShdw dist="50800" dir="5400000" algn="ctr" rotWithShape="0">
                    <a:schemeClr val="tx1"/>
                  </a:outerShdw>
                </a:effectLst>
              </a:rPr>
              <a:t>Baptiste</a:t>
            </a:r>
            <a:r>
              <a:rPr lang="en-US" sz="2800" b="1" dirty="0" smtClean="0">
                <a:ln>
                  <a:solidFill>
                    <a:schemeClr val="tx1"/>
                  </a:solidFill>
                </a:ln>
                <a:solidFill>
                  <a:srgbClr val="FF0000"/>
                </a:solidFill>
                <a:effectLst>
                  <a:outerShdw dist="50800" dir="5400000" algn="ctr" rotWithShape="0">
                    <a:schemeClr val="tx1"/>
                  </a:outerShdw>
                </a:effectLst>
              </a:rPr>
              <a:t> will be old enough to leave their care’ </a:t>
            </a:r>
            <a:r>
              <a:rPr lang="en-US" sz="2800" b="1" dirty="0" smtClean="0"/>
              <a:t>and </a:t>
            </a:r>
            <a:r>
              <a:rPr lang="en-US" sz="2800" b="1" dirty="0" smtClean="0">
                <a:ln>
                  <a:solidFill>
                    <a:schemeClr val="tx1"/>
                  </a:solidFill>
                </a:ln>
                <a:solidFill>
                  <a:srgbClr val="FF0000"/>
                </a:solidFill>
                <a:effectLst>
                  <a:outerShdw dist="50800" dir="5400000" algn="ctr" rotWithShape="0">
                    <a:schemeClr val="tx1"/>
                  </a:outerShdw>
                </a:effectLst>
              </a:rPr>
              <a:t>ask Clark to raise him in such a manner as Clark thinks proper</a:t>
            </a:r>
          </a:p>
          <a:p>
            <a:pPr marL="168275" indent="-168275">
              <a:spcAft>
                <a:spcPts val="600"/>
              </a:spcAft>
            </a:pPr>
            <a:endParaRPr lang="en-US" sz="2800" b="1" dirty="0" smtClean="0"/>
          </a:p>
        </p:txBody>
      </p:sp>
      <p:sp>
        <p:nvSpPr>
          <p:cNvPr id="7" name="Freeform 6"/>
          <p:cNvSpPr/>
          <p:nvPr/>
        </p:nvSpPr>
        <p:spPr>
          <a:xfrm>
            <a:off x="9939" y="327991"/>
            <a:ext cx="242214" cy="132384"/>
          </a:xfrm>
          <a:custGeom>
            <a:avLst/>
            <a:gdLst>
              <a:gd name="connsiteX0" fmla="*/ 0 w 242214"/>
              <a:gd name="connsiteY0" fmla="*/ 0 h 132384"/>
              <a:gd name="connsiteX1" fmla="*/ 0 w 242214"/>
              <a:gd name="connsiteY1" fmla="*/ 0 h 132384"/>
              <a:gd name="connsiteX2" fmla="*/ 89452 w 242214"/>
              <a:gd name="connsiteY2" fmla="*/ 9939 h 132384"/>
              <a:gd name="connsiteX3" fmla="*/ 208722 w 242214"/>
              <a:gd name="connsiteY3" fmla="*/ 19879 h 132384"/>
              <a:gd name="connsiteX4" fmla="*/ 218661 w 242214"/>
              <a:gd name="connsiteY4" fmla="*/ 69574 h 132384"/>
              <a:gd name="connsiteX5" fmla="*/ 238539 w 242214"/>
              <a:gd name="connsiteY5" fmla="*/ 119270 h 1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214" h="132384">
                <a:moveTo>
                  <a:pt x="0" y="0"/>
                </a:moveTo>
                <a:lnTo>
                  <a:pt x="0" y="0"/>
                </a:lnTo>
                <a:lnTo>
                  <a:pt x="89452" y="9939"/>
                </a:lnTo>
                <a:cubicBezTo>
                  <a:pt x="129167" y="13721"/>
                  <a:pt x="172499" y="3161"/>
                  <a:pt x="208722" y="19879"/>
                </a:cubicBezTo>
                <a:cubicBezTo>
                  <a:pt x="224060" y="26958"/>
                  <a:pt x="212730" y="53757"/>
                  <a:pt x="218661" y="69574"/>
                </a:cubicBezTo>
                <a:cubicBezTo>
                  <a:pt x="242214" y="132384"/>
                  <a:pt x="238539" y="72205"/>
                  <a:pt x="238539" y="119270"/>
                </a:cubicBezTo>
              </a:path>
            </a:pathLst>
          </a:custGeom>
          <a:ln w="76200">
            <a:solidFill>
              <a:schemeClr val="tx2">
                <a:lumMod val="60000"/>
                <a:lumOff val="40000"/>
              </a:schemeClr>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258417" y="437322"/>
            <a:ext cx="167474" cy="320699"/>
          </a:xfrm>
          <a:custGeom>
            <a:avLst/>
            <a:gdLst>
              <a:gd name="connsiteX0" fmla="*/ 0 w 167474"/>
              <a:gd name="connsiteY0" fmla="*/ 0 h 320699"/>
              <a:gd name="connsiteX1" fmla="*/ 0 w 167474"/>
              <a:gd name="connsiteY1" fmla="*/ 0 h 320699"/>
              <a:gd name="connsiteX2" fmla="*/ 69574 w 167474"/>
              <a:gd name="connsiteY2" fmla="*/ 59635 h 320699"/>
              <a:gd name="connsiteX3" fmla="*/ 99392 w 167474"/>
              <a:gd name="connsiteY3" fmla="*/ 248478 h 320699"/>
            </a:gdLst>
            <a:ahLst/>
            <a:cxnLst>
              <a:cxn ang="0">
                <a:pos x="connsiteX0" y="connsiteY0"/>
              </a:cxn>
              <a:cxn ang="0">
                <a:pos x="connsiteX1" y="connsiteY1"/>
              </a:cxn>
              <a:cxn ang="0">
                <a:pos x="connsiteX2" y="connsiteY2"/>
              </a:cxn>
              <a:cxn ang="0">
                <a:pos x="connsiteX3" y="connsiteY3"/>
              </a:cxn>
            </a:cxnLst>
            <a:rect l="l" t="t" r="r" b="b"/>
            <a:pathLst>
              <a:path w="167474" h="320699">
                <a:moveTo>
                  <a:pt x="0" y="0"/>
                </a:moveTo>
                <a:lnTo>
                  <a:pt x="0" y="0"/>
                </a:lnTo>
                <a:cubicBezTo>
                  <a:pt x="23191" y="19878"/>
                  <a:pt x="58849" y="31035"/>
                  <a:pt x="69574" y="59635"/>
                </a:cubicBezTo>
                <a:cubicBezTo>
                  <a:pt x="167474" y="320699"/>
                  <a:pt x="40973" y="190059"/>
                  <a:pt x="99392" y="248478"/>
                </a:cubicBezTo>
              </a:path>
            </a:pathLst>
          </a:custGeom>
          <a:ln w="76200">
            <a:solidFill>
              <a:schemeClr val="tx2">
                <a:lumMod val="60000"/>
                <a:lumOff val="40000"/>
              </a:schemeClr>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96609" name="Picture 1"/>
          <p:cNvPicPr>
            <a:picLocks noChangeAspect="1" noChangeArrowheads="1"/>
          </p:cNvPicPr>
          <p:nvPr/>
        </p:nvPicPr>
        <p:blipFill>
          <a:blip r:embed="rId4" cstate="print">
            <a:lum bright="10000"/>
          </a:blip>
          <a:srcRect b="8427"/>
          <a:stretch>
            <a:fillRect/>
          </a:stretch>
        </p:blipFill>
        <p:spPr bwMode="auto">
          <a:xfrm>
            <a:off x="298173" y="29817"/>
            <a:ext cx="3140765" cy="4242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7399676" y="6858000"/>
            <a:ext cx="1846531" cy="523220"/>
          </a:xfrm>
          <a:prstGeom prst="rect">
            <a:avLst/>
          </a:prstGeom>
        </p:spPr>
        <p:txBody>
          <a:bodyPr wrap="none">
            <a:spAutoFit/>
          </a:bodyPr>
          <a:lstStyle/>
          <a:p>
            <a:pPr marL="225425" indent="-225425">
              <a:spcAft>
                <a:spcPts val="600"/>
              </a:spcAft>
              <a:buFont typeface="Arial" pitchFamily="34" charset="0"/>
              <a:buChar char="•"/>
            </a:pPr>
            <a:r>
              <a:rPr lang="en-US" sz="2800" b="1" dirty="0" smtClean="0"/>
              <a:t>black </a:t>
            </a:r>
            <a:r>
              <a:rPr lang="en-US" sz="2800" b="1" dirty="0" smtClean="0">
                <a:ln>
                  <a:solidFill>
                    <a:schemeClr val="tx1"/>
                  </a:solidFill>
                </a:ln>
                <a:solidFill>
                  <a:srgbClr val="FF0000"/>
                </a:solidFill>
                <a:effectLst>
                  <a:outerShdw dist="50800" dir="5400000" algn="ctr" rotWithShape="0">
                    <a:schemeClr val="tx1"/>
                  </a:outerShdw>
                </a:effectLst>
              </a:rPr>
              <a:t>Red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196609"/>
                                        </p:tgtEl>
                                        <p:attrNameLst>
                                          <p:attrName>style.visibility</p:attrName>
                                        </p:attrNameLst>
                                      </p:cBhvr>
                                      <p:to>
                                        <p:strVal val="visible"/>
                                      </p:to>
                                    </p:set>
                                    <p:anim calcmode="lin" valueType="num">
                                      <p:cBhvr>
                                        <p:cTn id="10" dur="1000" fill="hold"/>
                                        <p:tgtEl>
                                          <p:spTgt spid="196609"/>
                                        </p:tgtEl>
                                        <p:attrNameLst>
                                          <p:attrName>ppt_w</p:attrName>
                                        </p:attrNameLst>
                                      </p:cBhvr>
                                      <p:tavLst>
                                        <p:tav tm="0">
                                          <p:val>
                                            <p:fltVal val="0"/>
                                          </p:val>
                                        </p:tav>
                                        <p:tav tm="100000">
                                          <p:val>
                                            <p:strVal val="#ppt_w"/>
                                          </p:val>
                                        </p:tav>
                                      </p:tavLst>
                                    </p:anim>
                                    <p:anim calcmode="lin" valueType="num">
                                      <p:cBhvr>
                                        <p:cTn id="11" dur="1000" fill="hold"/>
                                        <p:tgtEl>
                                          <p:spTgt spid="196609"/>
                                        </p:tgtEl>
                                        <p:attrNameLst>
                                          <p:attrName>ppt_h</p:attrName>
                                        </p:attrNameLst>
                                      </p:cBhvr>
                                      <p:tavLst>
                                        <p:tav tm="0">
                                          <p:val>
                                            <p:fltVal val="0"/>
                                          </p:val>
                                        </p:tav>
                                        <p:tav tm="100000">
                                          <p:val>
                                            <p:strVal val="#ppt_h"/>
                                          </p:val>
                                        </p:tav>
                                      </p:tavLst>
                                    </p:anim>
                                    <p:animEffect transition="in" filter="fade">
                                      <p:cBhvr>
                                        <p:cTn id="12" dur="1000"/>
                                        <p:tgtEl>
                                          <p:spTgt spid="1966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1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left)">
                                      <p:cBhvr>
                                        <p:cTn id="22"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86200" y="1298956"/>
            <a:ext cx="5257800" cy="1815882"/>
          </a:xfrm>
          <a:prstGeom prst="rect">
            <a:avLst/>
          </a:prstGeom>
          <a:noFill/>
          <a:effectLst/>
        </p:spPr>
        <p:txBody>
          <a:bodyPr wrap="square" rtlCol="0">
            <a:spAutoFit/>
          </a:bodyPr>
          <a:lstStyle/>
          <a:p>
            <a:pPr marL="168275" indent="-168275">
              <a:spcAft>
                <a:spcPts val="600"/>
              </a:spcAft>
              <a:buFont typeface="Arial" pitchFamily="34" charset="0"/>
              <a:buChar char="•"/>
            </a:pPr>
            <a:r>
              <a:rPr lang="en-US" sz="2800" b="1" dirty="0" smtClean="0"/>
              <a:t>Aug 17- </a:t>
            </a:r>
            <a:r>
              <a:rPr lang="en-US" sz="2800" b="1" dirty="0" smtClean="0">
                <a:ln>
                  <a:solidFill>
                    <a:schemeClr val="tx1"/>
                  </a:solidFill>
                </a:ln>
                <a:solidFill>
                  <a:srgbClr val="FF0000"/>
                </a:solidFill>
                <a:effectLst>
                  <a:outerShdw dist="50800" dir="5400000" algn="ctr" rotWithShape="0">
                    <a:schemeClr val="tx1"/>
                  </a:outerShdw>
                </a:effectLst>
              </a:rPr>
              <a:t>Pick up Chief </a:t>
            </a:r>
            <a:r>
              <a:rPr lang="en-US" sz="2800" b="1" dirty="0" err="1" smtClean="0">
                <a:ln>
                  <a:solidFill>
                    <a:schemeClr val="tx1"/>
                  </a:solidFill>
                </a:ln>
                <a:solidFill>
                  <a:srgbClr val="FF0000"/>
                </a:solidFill>
                <a:effectLst>
                  <a:outerShdw dist="50800" dir="5400000" algn="ctr" rotWithShape="0">
                    <a:schemeClr val="tx1"/>
                  </a:outerShdw>
                </a:effectLst>
              </a:rPr>
              <a:t>Sheheke</a:t>
            </a:r>
            <a:r>
              <a:rPr lang="en-US" sz="2800" b="1" dirty="0" smtClean="0">
                <a:ln>
                  <a:solidFill>
                    <a:schemeClr val="tx1"/>
                  </a:solidFill>
                </a:ln>
                <a:solidFill>
                  <a:srgbClr val="FF0000"/>
                </a:solidFill>
                <a:effectLst>
                  <a:outerShdw dist="50800" dir="5400000" algn="ctr" rotWithShape="0">
                    <a:schemeClr val="tx1"/>
                  </a:outerShdw>
                </a:effectLst>
              </a:rPr>
              <a:t>   </a:t>
            </a:r>
            <a:r>
              <a:rPr lang="en-US" sz="2800" b="1" dirty="0" smtClean="0"/>
              <a:t>of the</a:t>
            </a:r>
            <a:r>
              <a:rPr lang="en-US" sz="2800" b="1" dirty="0" smtClean="0">
                <a:solidFill>
                  <a:srgbClr val="FF0000"/>
                </a:solidFill>
              </a:rPr>
              <a:t> </a:t>
            </a:r>
            <a:r>
              <a:rPr lang="en-US" sz="2800" b="1" dirty="0" smtClean="0">
                <a:ln>
                  <a:solidFill>
                    <a:schemeClr val="tx1"/>
                  </a:solidFill>
                </a:ln>
                <a:solidFill>
                  <a:srgbClr val="FF0000"/>
                </a:solidFill>
                <a:effectLst>
                  <a:outerShdw dist="50800" dir="5400000" algn="ctr" rotWithShape="0">
                    <a:schemeClr val="tx1"/>
                  </a:outerShdw>
                </a:effectLst>
              </a:rPr>
              <a:t>Mandan</a:t>
            </a:r>
            <a:r>
              <a:rPr lang="en-US" sz="2800" b="1" dirty="0" smtClean="0">
                <a:solidFill>
                  <a:srgbClr val="FF0000"/>
                </a:solidFill>
              </a:rPr>
              <a:t> </a:t>
            </a:r>
            <a:r>
              <a:rPr lang="en-US" sz="2800" b="1" dirty="0" smtClean="0"/>
              <a:t>Village who will </a:t>
            </a:r>
            <a:r>
              <a:rPr lang="en-US" sz="2800" b="1" dirty="0" smtClean="0">
                <a:ln>
                  <a:solidFill>
                    <a:schemeClr val="tx1"/>
                  </a:solidFill>
                </a:ln>
                <a:solidFill>
                  <a:srgbClr val="FF0000"/>
                </a:solidFill>
                <a:effectLst>
                  <a:outerShdw dist="50800" dir="5400000" algn="ctr" rotWithShape="0">
                    <a:schemeClr val="tx1"/>
                  </a:outerShdw>
                </a:effectLst>
              </a:rPr>
              <a:t>travel with the Corps to St. Louis and then to Washington</a:t>
            </a:r>
          </a:p>
        </p:txBody>
      </p:sp>
      <p:sp>
        <p:nvSpPr>
          <p:cNvPr id="6" name="TextBox 5"/>
          <p:cNvSpPr txBox="1"/>
          <p:nvPr/>
        </p:nvSpPr>
        <p:spPr>
          <a:xfrm>
            <a:off x="0" y="4953000"/>
            <a:ext cx="9144000" cy="954107"/>
          </a:xfrm>
          <a:prstGeom prst="rect">
            <a:avLst/>
          </a:prstGeom>
          <a:noFill/>
          <a:effectLst/>
        </p:spPr>
        <p:txBody>
          <a:bodyPr wrap="square" rtlCol="0">
            <a:spAutoFit/>
          </a:bodyPr>
          <a:lstStyle/>
          <a:p>
            <a:pPr marL="168275" indent="-168275">
              <a:spcAft>
                <a:spcPts val="600"/>
              </a:spcAft>
              <a:buFont typeface="Arial" pitchFamily="34" charset="0"/>
              <a:buChar char="•"/>
            </a:pPr>
            <a:r>
              <a:rPr lang="en-US" sz="2800" b="1" dirty="0" smtClean="0"/>
              <a:t>Sept 4- </a:t>
            </a:r>
            <a:r>
              <a:rPr lang="en-US" sz="2800" b="1" dirty="0" smtClean="0">
                <a:ln>
                  <a:solidFill>
                    <a:schemeClr val="tx1"/>
                  </a:solidFill>
                </a:ln>
                <a:solidFill>
                  <a:srgbClr val="FF0000"/>
                </a:solidFill>
                <a:effectLst>
                  <a:outerShdw dist="50800" dir="5400000" algn="ctr" rotWithShape="0">
                    <a:schemeClr val="tx1"/>
                  </a:outerShdw>
                </a:effectLst>
              </a:rPr>
              <a:t>Arrive at Floyd’s Bluff</a:t>
            </a:r>
            <a:r>
              <a:rPr lang="en-US" sz="2800" b="1" dirty="0" smtClean="0"/>
              <a:t>, ascend the hill to find </a:t>
            </a:r>
            <a:r>
              <a:rPr lang="en-US" sz="2800" b="1" dirty="0" smtClean="0">
                <a:ln>
                  <a:solidFill>
                    <a:schemeClr val="tx1"/>
                  </a:solidFill>
                </a:ln>
                <a:solidFill>
                  <a:srgbClr val="FF0000"/>
                </a:solidFill>
                <a:effectLst>
                  <a:outerShdw dist="50800" dir="5400000" algn="ctr" rotWithShape="0">
                    <a:schemeClr val="tx1"/>
                  </a:outerShdw>
                </a:effectLst>
              </a:rPr>
              <a:t>Charlie Floyd’s grave robbed</a:t>
            </a:r>
            <a:r>
              <a:rPr lang="en-US" sz="2800" b="1" dirty="0" smtClean="0"/>
              <a:t>;  </a:t>
            </a:r>
            <a:r>
              <a:rPr lang="en-US" sz="2800" b="1" dirty="0" smtClean="0">
                <a:ln>
                  <a:solidFill>
                    <a:schemeClr val="tx1"/>
                  </a:solidFill>
                </a:ln>
                <a:solidFill>
                  <a:srgbClr val="FF0000"/>
                </a:solidFill>
                <a:effectLst>
                  <a:outerShdw dist="50800" dir="5400000" algn="ctr" rotWithShape="0">
                    <a:schemeClr val="tx1"/>
                  </a:outerShdw>
                </a:effectLst>
              </a:rPr>
              <a:t>re-cover </a:t>
            </a:r>
            <a:r>
              <a:rPr lang="en-US" sz="2800" b="1" dirty="0" smtClean="0"/>
              <a:t>the grave and </a:t>
            </a:r>
            <a:r>
              <a:rPr lang="en-US" sz="2800" b="1" dirty="0" smtClean="0">
                <a:ln>
                  <a:solidFill>
                    <a:schemeClr val="tx1"/>
                  </a:solidFill>
                </a:ln>
                <a:solidFill>
                  <a:srgbClr val="FF0000"/>
                </a:solidFill>
                <a:effectLst>
                  <a:outerShdw dist="50800" dir="5400000" algn="ctr" rotWithShape="0">
                    <a:schemeClr val="tx1"/>
                  </a:outerShdw>
                </a:effectLst>
              </a:rPr>
              <a:t>proceed on</a:t>
            </a:r>
          </a:p>
        </p:txBody>
      </p:sp>
      <p:pic>
        <p:nvPicPr>
          <p:cNvPr id="2" name="Picture 2" descr="Image map with same links provided elsewhere on this page"/>
          <p:cNvPicPr>
            <a:picLocks noChangeAspect="1" noChangeArrowheads="1"/>
          </p:cNvPicPr>
          <p:nvPr/>
        </p:nvPicPr>
        <p:blipFill>
          <a:blip r:embed="rId3" cstate="print"/>
          <a:srcRect/>
          <a:stretch>
            <a:fillRect/>
          </a:stretch>
        </p:blipFill>
        <p:spPr bwMode="auto">
          <a:xfrm>
            <a:off x="0" y="0"/>
            <a:ext cx="3725694" cy="4323358"/>
          </a:xfrm>
          <a:prstGeom prst="rect">
            <a:avLst/>
          </a:prstGeom>
          <a:noFill/>
        </p:spPr>
      </p:pic>
      <p:sp>
        <p:nvSpPr>
          <p:cNvPr id="3" name="TextBox 2"/>
          <p:cNvSpPr txBox="1">
            <a:spLocks noChangeArrowheads="1"/>
          </p:cNvSpPr>
          <p:nvPr/>
        </p:nvSpPr>
        <p:spPr bwMode="auto">
          <a:xfrm>
            <a:off x="4541124" y="568993"/>
            <a:ext cx="3836505"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Aug 14 – Sept 23</a:t>
            </a:r>
          </a:p>
        </p:txBody>
      </p:sp>
      <p:sp>
        <p:nvSpPr>
          <p:cNvPr id="4" name="TextBox 3"/>
          <p:cNvSpPr txBox="1">
            <a:spLocks noChangeArrowheads="1"/>
          </p:cNvSpPr>
          <p:nvPr/>
        </p:nvSpPr>
        <p:spPr bwMode="auto">
          <a:xfrm>
            <a:off x="4173379" y="0"/>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Homeward Bound!</a:t>
            </a:r>
            <a:endParaRPr lang="en-US" sz="4000" b="1" dirty="0">
              <a:ln>
                <a:solidFill>
                  <a:schemeClr val="tx1"/>
                </a:solidFill>
              </a:ln>
              <a:solidFill>
                <a:srgbClr val="FF0000"/>
              </a:solidFill>
              <a:effectLst>
                <a:outerShdw dist="50800" dir="5400000" algn="ctr" rotWithShape="0">
                  <a:schemeClr val="tx1"/>
                </a:outerShdw>
              </a:effectLst>
            </a:endParaRPr>
          </a:p>
        </p:txBody>
      </p:sp>
      <p:sp>
        <p:nvSpPr>
          <p:cNvPr id="7" name="Freeform 6"/>
          <p:cNvSpPr/>
          <p:nvPr/>
        </p:nvSpPr>
        <p:spPr>
          <a:xfrm>
            <a:off x="9939" y="327991"/>
            <a:ext cx="242214" cy="132384"/>
          </a:xfrm>
          <a:custGeom>
            <a:avLst/>
            <a:gdLst>
              <a:gd name="connsiteX0" fmla="*/ 0 w 242214"/>
              <a:gd name="connsiteY0" fmla="*/ 0 h 132384"/>
              <a:gd name="connsiteX1" fmla="*/ 0 w 242214"/>
              <a:gd name="connsiteY1" fmla="*/ 0 h 132384"/>
              <a:gd name="connsiteX2" fmla="*/ 89452 w 242214"/>
              <a:gd name="connsiteY2" fmla="*/ 9939 h 132384"/>
              <a:gd name="connsiteX3" fmla="*/ 208722 w 242214"/>
              <a:gd name="connsiteY3" fmla="*/ 19879 h 132384"/>
              <a:gd name="connsiteX4" fmla="*/ 218661 w 242214"/>
              <a:gd name="connsiteY4" fmla="*/ 69574 h 132384"/>
              <a:gd name="connsiteX5" fmla="*/ 238539 w 242214"/>
              <a:gd name="connsiteY5" fmla="*/ 119270 h 1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214" h="132384">
                <a:moveTo>
                  <a:pt x="0" y="0"/>
                </a:moveTo>
                <a:lnTo>
                  <a:pt x="0" y="0"/>
                </a:lnTo>
                <a:lnTo>
                  <a:pt x="89452" y="9939"/>
                </a:lnTo>
                <a:cubicBezTo>
                  <a:pt x="129167" y="13721"/>
                  <a:pt x="172499" y="3161"/>
                  <a:pt x="208722" y="19879"/>
                </a:cubicBezTo>
                <a:cubicBezTo>
                  <a:pt x="224060" y="26958"/>
                  <a:pt x="212730" y="53757"/>
                  <a:pt x="218661" y="69574"/>
                </a:cubicBezTo>
                <a:cubicBezTo>
                  <a:pt x="242214" y="132384"/>
                  <a:pt x="238539" y="72205"/>
                  <a:pt x="238539" y="119270"/>
                </a:cubicBezTo>
              </a:path>
            </a:pathLst>
          </a:custGeom>
          <a:ln w="76200">
            <a:solidFill>
              <a:schemeClr val="tx2">
                <a:lumMod val="60000"/>
                <a:lumOff val="40000"/>
              </a:schemeClr>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258417" y="437322"/>
            <a:ext cx="167474" cy="320699"/>
          </a:xfrm>
          <a:custGeom>
            <a:avLst/>
            <a:gdLst>
              <a:gd name="connsiteX0" fmla="*/ 0 w 167474"/>
              <a:gd name="connsiteY0" fmla="*/ 0 h 320699"/>
              <a:gd name="connsiteX1" fmla="*/ 0 w 167474"/>
              <a:gd name="connsiteY1" fmla="*/ 0 h 320699"/>
              <a:gd name="connsiteX2" fmla="*/ 69574 w 167474"/>
              <a:gd name="connsiteY2" fmla="*/ 59635 h 320699"/>
              <a:gd name="connsiteX3" fmla="*/ 99392 w 167474"/>
              <a:gd name="connsiteY3" fmla="*/ 248478 h 320699"/>
            </a:gdLst>
            <a:ahLst/>
            <a:cxnLst>
              <a:cxn ang="0">
                <a:pos x="connsiteX0" y="connsiteY0"/>
              </a:cxn>
              <a:cxn ang="0">
                <a:pos x="connsiteX1" y="connsiteY1"/>
              </a:cxn>
              <a:cxn ang="0">
                <a:pos x="connsiteX2" y="connsiteY2"/>
              </a:cxn>
              <a:cxn ang="0">
                <a:pos x="connsiteX3" y="connsiteY3"/>
              </a:cxn>
            </a:cxnLst>
            <a:rect l="l" t="t" r="r" b="b"/>
            <a:pathLst>
              <a:path w="167474" h="320699">
                <a:moveTo>
                  <a:pt x="0" y="0"/>
                </a:moveTo>
                <a:lnTo>
                  <a:pt x="0" y="0"/>
                </a:lnTo>
                <a:cubicBezTo>
                  <a:pt x="23191" y="19878"/>
                  <a:pt x="58849" y="31035"/>
                  <a:pt x="69574" y="59635"/>
                </a:cubicBezTo>
                <a:cubicBezTo>
                  <a:pt x="167474" y="320699"/>
                  <a:pt x="40973" y="190059"/>
                  <a:pt x="99392" y="248478"/>
                </a:cubicBezTo>
              </a:path>
            </a:pathLst>
          </a:custGeom>
          <a:ln w="76200">
            <a:solidFill>
              <a:schemeClr val="tx2">
                <a:lumMod val="60000"/>
                <a:lumOff val="40000"/>
              </a:schemeClr>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372266" y="705678"/>
            <a:ext cx="1319479" cy="1736558"/>
          </a:xfrm>
          <a:custGeom>
            <a:avLst/>
            <a:gdLst>
              <a:gd name="connsiteX0" fmla="*/ 25299 w 1078847"/>
              <a:gd name="connsiteY0" fmla="*/ 0 h 1630018"/>
              <a:gd name="connsiteX1" fmla="*/ 25299 w 1078847"/>
              <a:gd name="connsiteY1" fmla="*/ 0 h 1630018"/>
              <a:gd name="connsiteX2" fmla="*/ 35238 w 1078847"/>
              <a:gd name="connsiteY2" fmla="*/ 149087 h 1630018"/>
              <a:gd name="connsiteX3" fmla="*/ 55117 w 1078847"/>
              <a:gd name="connsiteY3" fmla="*/ 168965 h 1630018"/>
              <a:gd name="connsiteX4" fmla="*/ 65056 w 1078847"/>
              <a:gd name="connsiteY4" fmla="*/ 268357 h 1630018"/>
              <a:gd name="connsiteX5" fmla="*/ 84934 w 1078847"/>
              <a:gd name="connsiteY5" fmla="*/ 308113 h 1630018"/>
              <a:gd name="connsiteX6" fmla="*/ 94873 w 1078847"/>
              <a:gd name="connsiteY6" fmla="*/ 367748 h 1630018"/>
              <a:gd name="connsiteX7" fmla="*/ 114751 w 1078847"/>
              <a:gd name="connsiteY7" fmla="*/ 467139 h 1630018"/>
              <a:gd name="connsiteX8" fmla="*/ 124691 w 1078847"/>
              <a:gd name="connsiteY8" fmla="*/ 496957 h 1630018"/>
              <a:gd name="connsiteX9" fmla="*/ 144569 w 1078847"/>
              <a:gd name="connsiteY9" fmla="*/ 526774 h 1630018"/>
              <a:gd name="connsiteX10" fmla="*/ 124691 w 1078847"/>
              <a:gd name="connsiteY10" fmla="*/ 685800 h 1630018"/>
              <a:gd name="connsiteX11" fmla="*/ 104812 w 1078847"/>
              <a:gd name="connsiteY11" fmla="*/ 715618 h 1630018"/>
              <a:gd name="connsiteX12" fmla="*/ 94873 w 1078847"/>
              <a:gd name="connsiteY12" fmla="*/ 755374 h 1630018"/>
              <a:gd name="connsiteX13" fmla="*/ 25299 w 1078847"/>
              <a:gd name="connsiteY13" fmla="*/ 785192 h 1630018"/>
              <a:gd name="connsiteX14" fmla="*/ 35238 w 1078847"/>
              <a:gd name="connsiteY14" fmla="*/ 854765 h 1630018"/>
              <a:gd name="connsiteX15" fmla="*/ 55117 w 1078847"/>
              <a:gd name="connsiteY15" fmla="*/ 874644 h 1630018"/>
              <a:gd name="connsiteX16" fmla="*/ 65056 w 1078847"/>
              <a:gd name="connsiteY16" fmla="*/ 904461 h 1630018"/>
              <a:gd name="connsiteX17" fmla="*/ 124691 w 1078847"/>
              <a:gd name="connsiteY17" fmla="*/ 944218 h 1630018"/>
              <a:gd name="connsiteX18" fmla="*/ 154508 w 1078847"/>
              <a:gd name="connsiteY18" fmla="*/ 964096 h 1630018"/>
              <a:gd name="connsiteX19" fmla="*/ 184325 w 1078847"/>
              <a:gd name="connsiteY19" fmla="*/ 974035 h 1630018"/>
              <a:gd name="connsiteX20" fmla="*/ 214143 w 1078847"/>
              <a:gd name="connsiteY20" fmla="*/ 1003852 h 1630018"/>
              <a:gd name="connsiteX21" fmla="*/ 243960 w 1078847"/>
              <a:gd name="connsiteY21" fmla="*/ 1013792 h 1630018"/>
              <a:gd name="connsiteX22" fmla="*/ 303595 w 1078847"/>
              <a:gd name="connsiteY22" fmla="*/ 1043609 h 1630018"/>
              <a:gd name="connsiteX23" fmla="*/ 373169 w 1078847"/>
              <a:gd name="connsiteY23" fmla="*/ 1013792 h 1630018"/>
              <a:gd name="connsiteX24" fmla="*/ 402986 w 1078847"/>
              <a:gd name="connsiteY24" fmla="*/ 1103244 h 1630018"/>
              <a:gd name="connsiteX25" fmla="*/ 412925 w 1078847"/>
              <a:gd name="connsiteY25" fmla="*/ 1133061 h 1630018"/>
              <a:gd name="connsiteX26" fmla="*/ 432804 w 1078847"/>
              <a:gd name="connsiteY26" fmla="*/ 1152939 h 1630018"/>
              <a:gd name="connsiteX27" fmla="*/ 432804 w 1078847"/>
              <a:gd name="connsiteY27" fmla="*/ 1282148 h 1630018"/>
              <a:gd name="connsiteX28" fmla="*/ 442743 w 1078847"/>
              <a:gd name="connsiteY28" fmla="*/ 1341783 h 1630018"/>
              <a:gd name="connsiteX29" fmla="*/ 472560 w 1078847"/>
              <a:gd name="connsiteY29" fmla="*/ 1351722 h 1630018"/>
              <a:gd name="connsiteX30" fmla="*/ 512317 w 1078847"/>
              <a:gd name="connsiteY30" fmla="*/ 1411357 h 1630018"/>
              <a:gd name="connsiteX31" fmla="*/ 532195 w 1078847"/>
              <a:gd name="connsiteY31" fmla="*/ 1441174 h 1630018"/>
              <a:gd name="connsiteX32" fmla="*/ 562012 w 1078847"/>
              <a:gd name="connsiteY32" fmla="*/ 1451113 h 1630018"/>
              <a:gd name="connsiteX33" fmla="*/ 591830 w 1078847"/>
              <a:gd name="connsiteY33" fmla="*/ 1470992 h 1630018"/>
              <a:gd name="connsiteX34" fmla="*/ 631586 w 1078847"/>
              <a:gd name="connsiteY34" fmla="*/ 1510748 h 1630018"/>
              <a:gd name="connsiteX35" fmla="*/ 671343 w 1078847"/>
              <a:gd name="connsiteY35" fmla="*/ 1570383 h 1630018"/>
              <a:gd name="connsiteX36" fmla="*/ 760795 w 1078847"/>
              <a:gd name="connsiteY36" fmla="*/ 1600200 h 1630018"/>
              <a:gd name="connsiteX37" fmla="*/ 790612 w 1078847"/>
              <a:gd name="connsiteY37" fmla="*/ 1610139 h 1630018"/>
              <a:gd name="connsiteX38" fmla="*/ 840308 w 1078847"/>
              <a:gd name="connsiteY38" fmla="*/ 1630018 h 1630018"/>
              <a:gd name="connsiteX39" fmla="*/ 939699 w 1078847"/>
              <a:gd name="connsiteY39" fmla="*/ 1600200 h 1630018"/>
              <a:gd name="connsiteX40" fmla="*/ 969517 w 1078847"/>
              <a:gd name="connsiteY40" fmla="*/ 1590261 h 1630018"/>
              <a:gd name="connsiteX41" fmla="*/ 1078847 w 1078847"/>
              <a:gd name="connsiteY41" fmla="*/ 1600200 h 1630018"/>
              <a:gd name="connsiteX0" fmla="*/ 25299 w 1319479"/>
              <a:gd name="connsiteY0" fmla="*/ 0 h 1736558"/>
              <a:gd name="connsiteX1" fmla="*/ 25299 w 1319479"/>
              <a:gd name="connsiteY1" fmla="*/ 0 h 1736558"/>
              <a:gd name="connsiteX2" fmla="*/ 35238 w 1319479"/>
              <a:gd name="connsiteY2" fmla="*/ 149087 h 1736558"/>
              <a:gd name="connsiteX3" fmla="*/ 55117 w 1319479"/>
              <a:gd name="connsiteY3" fmla="*/ 168965 h 1736558"/>
              <a:gd name="connsiteX4" fmla="*/ 65056 w 1319479"/>
              <a:gd name="connsiteY4" fmla="*/ 268357 h 1736558"/>
              <a:gd name="connsiteX5" fmla="*/ 84934 w 1319479"/>
              <a:gd name="connsiteY5" fmla="*/ 308113 h 1736558"/>
              <a:gd name="connsiteX6" fmla="*/ 94873 w 1319479"/>
              <a:gd name="connsiteY6" fmla="*/ 367748 h 1736558"/>
              <a:gd name="connsiteX7" fmla="*/ 114751 w 1319479"/>
              <a:gd name="connsiteY7" fmla="*/ 467139 h 1736558"/>
              <a:gd name="connsiteX8" fmla="*/ 124691 w 1319479"/>
              <a:gd name="connsiteY8" fmla="*/ 496957 h 1736558"/>
              <a:gd name="connsiteX9" fmla="*/ 144569 w 1319479"/>
              <a:gd name="connsiteY9" fmla="*/ 526774 h 1736558"/>
              <a:gd name="connsiteX10" fmla="*/ 124691 w 1319479"/>
              <a:gd name="connsiteY10" fmla="*/ 685800 h 1736558"/>
              <a:gd name="connsiteX11" fmla="*/ 104812 w 1319479"/>
              <a:gd name="connsiteY11" fmla="*/ 715618 h 1736558"/>
              <a:gd name="connsiteX12" fmla="*/ 94873 w 1319479"/>
              <a:gd name="connsiteY12" fmla="*/ 755374 h 1736558"/>
              <a:gd name="connsiteX13" fmla="*/ 25299 w 1319479"/>
              <a:gd name="connsiteY13" fmla="*/ 785192 h 1736558"/>
              <a:gd name="connsiteX14" fmla="*/ 35238 w 1319479"/>
              <a:gd name="connsiteY14" fmla="*/ 854765 h 1736558"/>
              <a:gd name="connsiteX15" fmla="*/ 55117 w 1319479"/>
              <a:gd name="connsiteY15" fmla="*/ 874644 h 1736558"/>
              <a:gd name="connsiteX16" fmla="*/ 65056 w 1319479"/>
              <a:gd name="connsiteY16" fmla="*/ 904461 h 1736558"/>
              <a:gd name="connsiteX17" fmla="*/ 124691 w 1319479"/>
              <a:gd name="connsiteY17" fmla="*/ 944218 h 1736558"/>
              <a:gd name="connsiteX18" fmla="*/ 154508 w 1319479"/>
              <a:gd name="connsiteY18" fmla="*/ 964096 h 1736558"/>
              <a:gd name="connsiteX19" fmla="*/ 184325 w 1319479"/>
              <a:gd name="connsiteY19" fmla="*/ 974035 h 1736558"/>
              <a:gd name="connsiteX20" fmla="*/ 214143 w 1319479"/>
              <a:gd name="connsiteY20" fmla="*/ 1003852 h 1736558"/>
              <a:gd name="connsiteX21" fmla="*/ 243960 w 1319479"/>
              <a:gd name="connsiteY21" fmla="*/ 1013792 h 1736558"/>
              <a:gd name="connsiteX22" fmla="*/ 303595 w 1319479"/>
              <a:gd name="connsiteY22" fmla="*/ 1043609 h 1736558"/>
              <a:gd name="connsiteX23" fmla="*/ 373169 w 1319479"/>
              <a:gd name="connsiteY23" fmla="*/ 1013792 h 1736558"/>
              <a:gd name="connsiteX24" fmla="*/ 402986 w 1319479"/>
              <a:gd name="connsiteY24" fmla="*/ 1103244 h 1736558"/>
              <a:gd name="connsiteX25" fmla="*/ 412925 w 1319479"/>
              <a:gd name="connsiteY25" fmla="*/ 1133061 h 1736558"/>
              <a:gd name="connsiteX26" fmla="*/ 432804 w 1319479"/>
              <a:gd name="connsiteY26" fmla="*/ 1152939 h 1736558"/>
              <a:gd name="connsiteX27" fmla="*/ 432804 w 1319479"/>
              <a:gd name="connsiteY27" fmla="*/ 1282148 h 1736558"/>
              <a:gd name="connsiteX28" fmla="*/ 442743 w 1319479"/>
              <a:gd name="connsiteY28" fmla="*/ 1341783 h 1736558"/>
              <a:gd name="connsiteX29" fmla="*/ 472560 w 1319479"/>
              <a:gd name="connsiteY29" fmla="*/ 1351722 h 1736558"/>
              <a:gd name="connsiteX30" fmla="*/ 512317 w 1319479"/>
              <a:gd name="connsiteY30" fmla="*/ 1411357 h 1736558"/>
              <a:gd name="connsiteX31" fmla="*/ 532195 w 1319479"/>
              <a:gd name="connsiteY31" fmla="*/ 1441174 h 1736558"/>
              <a:gd name="connsiteX32" fmla="*/ 562012 w 1319479"/>
              <a:gd name="connsiteY32" fmla="*/ 1451113 h 1736558"/>
              <a:gd name="connsiteX33" fmla="*/ 591830 w 1319479"/>
              <a:gd name="connsiteY33" fmla="*/ 1470992 h 1736558"/>
              <a:gd name="connsiteX34" fmla="*/ 631586 w 1319479"/>
              <a:gd name="connsiteY34" fmla="*/ 1510748 h 1736558"/>
              <a:gd name="connsiteX35" fmla="*/ 671343 w 1319479"/>
              <a:gd name="connsiteY35" fmla="*/ 1570383 h 1736558"/>
              <a:gd name="connsiteX36" fmla="*/ 760795 w 1319479"/>
              <a:gd name="connsiteY36" fmla="*/ 1600200 h 1736558"/>
              <a:gd name="connsiteX37" fmla="*/ 790612 w 1319479"/>
              <a:gd name="connsiteY37" fmla="*/ 1610139 h 1736558"/>
              <a:gd name="connsiteX38" fmla="*/ 840308 w 1319479"/>
              <a:gd name="connsiteY38" fmla="*/ 1630018 h 1736558"/>
              <a:gd name="connsiteX39" fmla="*/ 939699 w 1319479"/>
              <a:gd name="connsiteY39" fmla="*/ 1600200 h 1736558"/>
              <a:gd name="connsiteX40" fmla="*/ 969517 w 1319479"/>
              <a:gd name="connsiteY40" fmla="*/ 1590261 h 1736558"/>
              <a:gd name="connsiteX41" fmla="*/ 1319479 w 1319479"/>
              <a:gd name="connsiteY41" fmla="*/ 1736558 h 1736558"/>
              <a:gd name="connsiteX0" fmla="*/ 25299 w 1319479"/>
              <a:gd name="connsiteY0" fmla="*/ 0 h 1736558"/>
              <a:gd name="connsiteX1" fmla="*/ 25299 w 1319479"/>
              <a:gd name="connsiteY1" fmla="*/ 0 h 1736558"/>
              <a:gd name="connsiteX2" fmla="*/ 35238 w 1319479"/>
              <a:gd name="connsiteY2" fmla="*/ 149087 h 1736558"/>
              <a:gd name="connsiteX3" fmla="*/ 55117 w 1319479"/>
              <a:gd name="connsiteY3" fmla="*/ 168965 h 1736558"/>
              <a:gd name="connsiteX4" fmla="*/ 65056 w 1319479"/>
              <a:gd name="connsiteY4" fmla="*/ 268357 h 1736558"/>
              <a:gd name="connsiteX5" fmla="*/ 84934 w 1319479"/>
              <a:gd name="connsiteY5" fmla="*/ 308113 h 1736558"/>
              <a:gd name="connsiteX6" fmla="*/ 94873 w 1319479"/>
              <a:gd name="connsiteY6" fmla="*/ 367748 h 1736558"/>
              <a:gd name="connsiteX7" fmla="*/ 114751 w 1319479"/>
              <a:gd name="connsiteY7" fmla="*/ 467139 h 1736558"/>
              <a:gd name="connsiteX8" fmla="*/ 124691 w 1319479"/>
              <a:gd name="connsiteY8" fmla="*/ 496957 h 1736558"/>
              <a:gd name="connsiteX9" fmla="*/ 144569 w 1319479"/>
              <a:gd name="connsiteY9" fmla="*/ 526774 h 1736558"/>
              <a:gd name="connsiteX10" fmla="*/ 124691 w 1319479"/>
              <a:gd name="connsiteY10" fmla="*/ 685800 h 1736558"/>
              <a:gd name="connsiteX11" fmla="*/ 104812 w 1319479"/>
              <a:gd name="connsiteY11" fmla="*/ 715618 h 1736558"/>
              <a:gd name="connsiteX12" fmla="*/ 94873 w 1319479"/>
              <a:gd name="connsiteY12" fmla="*/ 755374 h 1736558"/>
              <a:gd name="connsiteX13" fmla="*/ 25299 w 1319479"/>
              <a:gd name="connsiteY13" fmla="*/ 785192 h 1736558"/>
              <a:gd name="connsiteX14" fmla="*/ 35238 w 1319479"/>
              <a:gd name="connsiteY14" fmla="*/ 854765 h 1736558"/>
              <a:gd name="connsiteX15" fmla="*/ 55117 w 1319479"/>
              <a:gd name="connsiteY15" fmla="*/ 874644 h 1736558"/>
              <a:gd name="connsiteX16" fmla="*/ 65056 w 1319479"/>
              <a:gd name="connsiteY16" fmla="*/ 904461 h 1736558"/>
              <a:gd name="connsiteX17" fmla="*/ 124691 w 1319479"/>
              <a:gd name="connsiteY17" fmla="*/ 944218 h 1736558"/>
              <a:gd name="connsiteX18" fmla="*/ 154508 w 1319479"/>
              <a:gd name="connsiteY18" fmla="*/ 964096 h 1736558"/>
              <a:gd name="connsiteX19" fmla="*/ 184325 w 1319479"/>
              <a:gd name="connsiteY19" fmla="*/ 974035 h 1736558"/>
              <a:gd name="connsiteX20" fmla="*/ 214143 w 1319479"/>
              <a:gd name="connsiteY20" fmla="*/ 1003852 h 1736558"/>
              <a:gd name="connsiteX21" fmla="*/ 243960 w 1319479"/>
              <a:gd name="connsiteY21" fmla="*/ 1013792 h 1736558"/>
              <a:gd name="connsiteX22" fmla="*/ 303595 w 1319479"/>
              <a:gd name="connsiteY22" fmla="*/ 1043609 h 1736558"/>
              <a:gd name="connsiteX23" fmla="*/ 373169 w 1319479"/>
              <a:gd name="connsiteY23" fmla="*/ 1013792 h 1736558"/>
              <a:gd name="connsiteX24" fmla="*/ 402986 w 1319479"/>
              <a:gd name="connsiteY24" fmla="*/ 1103244 h 1736558"/>
              <a:gd name="connsiteX25" fmla="*/ 412925 w 1319479"/>
              <a:gd name="connsiteY25" fmla="*/ 1133061 h 1736558"/>
              <a:gd name="connsiteX26" fmla="*/ 432804 w 1319479"/>
              <a:gd name="connsiteY26" fmla="*/ 1152939 h 1736558"/>
              <a:gd name="connsiteX27" fmla="*/ 432804 w 1319479"/>
              <a:gd name="connsiteY27" fmla="*/ 1282148 h 1736558"/>
              <a:gd name="connsiteX28" fmla="*/ 442743 w 1319479"/>
              <a:gd name="connsiteY28" fmla="*/ 1341783 h 1736558"/>
              <a:gd name="connsiteX29" fmla="*/ 472560 w 1319479"/>
              <a:gd name="connsiteY29" fmla="*/ 1351722 h 1736558"/>
              <a:gd name="connsiteX30" fmla="*/ 512317 w 1319479"/>
              <a:gd name="connsiteY30" fmla="*/ 1411357 h 1736558"/>
              <a:gd name="connsiteX31" fmla="*/ 532195 w 1319479"/>
              <a:gd name="connsiteY31" fmla="*/ 1441174 h 1736558"/>
              <a:gd name="connsiteX32" fmla="*/ 562012 w 1319479"/>
              <a:gd name="connsiteY32" fmla="*/ 1451113 h 1736558"/>
              <a:gd name="connsiteX33" fmla="*/ 591830 w 1319479"/>
              <a:gd name="connsiteY33" fmla="*/ 1470992 h 1736558"/>
              <a:gd name="connsiteX34" fmla="*/ 631586 w 1319479"/>
              <a:gd name="connsiteY34" fmla="*/ 1510748 h 1736558"/>
              <a:gd name="connsiteX35" fmla="*/ 671343 w 1319479"/>
              <a:gd name="connsiteY35" fmla="*/ 1570383 h 1736558"/>
              <a:gd name="connsiteX36" fmla="*/ 760795 w 1319479"/>
              <a:gd name="connsiteY36" fmla="*/ 1600200 h 1736558"/>
              <a:gd name="connsiteX37" fmla="*/ 790612 w 1319479"/>
              <a:gd name="connsiteY37" fmla="*/ 1610139 h 1736558"/>
              <a:gd name="connsiteX38" fmla="*/ 840308 w 1319479"/>
              <a:gd name="connsiteY38" fmla="*/ 1630018 h 1736558"/>
              <a:gd name="connsiteX39" fmla="*/ 939699 w 1319479"/>
              <a:gd name="connsiteY39" fmla="*/ 1600200 h 1736558"/>
              <a:gd name="connsiteX40" fmla="*/ 1065770 w 1319479"/>
              <a:gd name="connsiteY40" fmla="*/ 1634377 h 1736558"/>
              <a:gd name="connsiteX41" fmla="*/ 1319479 w 1319479"/>
              <a:gd name="connsiteY41" fmla="*/ 1736558 h 1736558"/>
              <a:gd name="connsiteX0" fmla="*/ 25299 w 1319479"/>
              <a:gd name="connsiteY0" fmla="*/ 0 h 1736558"/>
              <a:gd name="connsiteX1" fmla="*/ 25299 w 1319479"/>
              <a:gd name="connsiteY1" fmla="*/ 0 h 1736558"/>
              <a:gd name="connsiteX2" fmla="*/ 35238 w 1319479"/>
              <a:gd name="connsiteY2" fmla="*/ 149087 h 1736558"/>
              <a:gd name="connsiteX3" fmla="*/ 55117 w 1319479"/>
              <a:gd name="connsiteY3" fmla="*/ 168965 h 1736558"/>
              <a:gd name="connsiteX4" fmla="*/ 65056 w 1319479"/>
              <a:gd name="connsiteY4" fmla="*/ 268357 h 1736558"/>
              <a:gd name="connsiteX5" fmla="*/ 84934 w 1319479"/>
              <a:gd name="connsiteY5" fmla="*/ 308113 h 1736558"/>
              <a:gd name="connsiteX6" fmla="*/ 94873 w 1319479"/>
              <a:gd name="connsiteY6" fmla="*/ 367748 h 1736558"/>
              <a:gd name="connsiteX7" fmla="*/ 114751 w 1319479"/>
              <a:gd name="connsiteY7" fmla="*/ 467139 h 1736558"/>
              <a:gd name="connsiteX8" fmla="*/ 124691 w 1319479"/>
              <a:gd name="connsiteY8" fmla="*/ 496957 h 1736558"/>
              <a:gd name="connsiteX9" fmla="*/ 144569 w 1319479"/>
              <a:gd name="connsiteY9" fmla="*/ 526774 h 1736558"/>
              <a:gd name="connsiteX10" fmla="*/ 124691 w 1319479"/>
              <a:gd name="connsiteY10" fmla="*/ 685800 h 1736558"/>
              <a:gd name="connsiteX11" fmla="*/ 104812 w 1319479"/>
              <a:gd name="connsiteY11" fmla="*/ 715618 h 1736558"/>
              <a:gd name="connsiteX12" fmla="*/ 94873 w 1319479"/>
              <a:gd name="connsiteY12" fmla="*/ 755374 h 1736558"/>
              <a:gd name="connsiteX13" fmla="*/ 25299 w 1319479"/>
              <a:gd name="connsiteY13" fmla="*/ 785192 h 1736558"/>
              <a:gd name="connsiteX14" fmla="*/ 35238 w 1319479"/>
              <a:gd name="connsiteY14" fmla="*/ 854765 h 1736558"/>
              <a:gd name="connsiteX15" fmla="*/ 55117 w 1319479"/>
              <a:gd name="connsiteY15" fmla="*/ 874644 h 1736558"/>
              <a:gd name="connsiteX16" fmla="*/ 65056 w 1319479"/>
              <a:gd name="connsiteY16" fmla="*/ 904461 h 1736558"/>
              <a:gd name="connsiteX17" fmla="*/ 124691 w 1319479"/>
              <a:gd name="connsiteY17" fmla="*/ 944218 h 1736558"/>
              <a:gd name="connsiteX18" fmla="*/ 154508 w 1319479"/>
              <a:gd name="connsiteY18" fmla="*/ 964096 h 1736558"/>
              <a:gd name="connsiteX19" fmla="*/ 184325 w 1319479"/>
              <a:gd name="connsiteY19" fmla="*/ 974035 h 1736558"/>
              <a:gd name="connsiteX20" fmla="*/ 214143 w 1319479"/>
              <a:gd name="connsiteY20" fmla="*/ 1003852 h 1736558"/>
              <a:gd name="connsiteX21" fmla="*/ 243960 w 1319479"/>
              <a:gd name="connsiteY21" fmla="*/ 1013792 h 1736558"/>
              <a:gd name="connsiteX22" fmla="*/ 303595 w 1319479"/>
              <a:gd name="connsiteY22" fmla="*/ 1043609 h 1736558"/>
              <a:gd name="connsiteX23" fmla="*/ 373169 w 1319479"/>
              <a:gd name="connsiteY23" fmla="*/ 1013792 h 1736558"/>
              <a:gd name="connsiteX24" fmla="*/ 402986 w 1319479"/>
              <a:gd name="connsiteY24" fmla="*/ 1103244 h 1736558"/>
              <a:gd name="connsiteX25" fmla="*/ 412925 w 1319479"/>
              <a:gd name="connsiteY25" fmla="*/ 1133061 h 1736558"/>
              <a:gd name="connsiteX26" fmla="*/ 432804 w 1319479"/>
              <a:gd name="connsiteY26" fmla="*/ 1152939 h 1736558"/>
              <a:gd name="connsiteX27" fmla="*/ 432804 w 1319479"/>
              <a:gd name="connsiteY27" fmla="*/ 1282148 h 1736558"/>
              <a:gd name="connsiteX28" fmla="*/ 442743 w 1319479"/>
              <a:gd name="connsiteY28" fmla="*/ 1341783 h 1736558"/>
              <a:gd name="connsiteX29" fmla="*/ 472560 w 1319479"/>
              <a:gd name="connsiteY29" fmla="*/ 1351722 h 1736558"/>
              <a:gd name="connsiteX30" fmla="*/ 512317 w 1319479"/>
              <a:gd name="connsiteY30" fmla="*/ 1411357 h 1736558"/>
              <a:gd name="connsiteX31" fmla="*/ 532195 w 1319479"/>
              <a:gd name="connsiteY31" fmla="*/ 1441174 h 1736558"/>
              <a:gd name="connsiteX32" fmla="*/ 562012 w 1319479"/>
              <a:gd name="connsiteY32" fmla="*/ 1451113 h 1736558"/>
              <a:gd name="connsiteX33" fmla="*/ 591830 w 1319479"/>
              <a:gd name="connsiteY33" fmla="*/ 1470992 h 1736558"/>
              <a:gd name="connsiteX34" fmla="*/ 631586 w 1319479"/>
              <a:gd name="connsiteY34" fmla="*/ 1510748 h 1736558"/>
              <a:gd name="connsiteX35" fmla="*/ 671343 w 1319479"/>
              <a:gd name="connsiteY35" fmla="*/ 1570383 h 1736558"/>
              <a:gd name="connsiteX36" fmla="*/ 760795 w 1319479"/>
              <a:gd name="connsiteY36" fmla="*/ 1600200 h 1736558"/>
              <a:gd name="connsiteX37" fmla="*/ 790612 w 1319479"/>
              <a:gd name="connsiteY37" fmla="*/ 1610139 h 1736558"/>
              <a:gd name="connsiteX38" fmla="*/ 840308 w 1319479"/>
              <a:gd name="connsiteY38" fmla="*/ 1630018 h 1736558"/>
              <a:gd name="connsiteX39" fmla="*/ 939699 w 1319479"/>
              <a:gd name="connsiteY39" fmla="*/ 1600200 h 1736558"/>
              <a:gd name="connsiteX40" fmla="*/ 1065770 w 1319479"/>
              <a:gd name="connsiteY40" fmla="*/ 1634377 h 1736558"/>
              <a:gd name="connsiteX41" fmla="*/ 1319479 w 1319479"/>
              <a:gd name="connsiteY41" fmla="*/ 1736558 h 1736558"/>
              <a:gd name="connsiteX0" fmla="*/ 25299 w 1319479"/>
              <a:gd name="connsiteY0" fmla="*/ 0 h 1736558"/>
              <a:gd name="connsiteX1" fmla="*/ 25299 w 1319479"/>
              <a:gd name="connsiteY1" fmla="*/ 0 h 1736558"/>
              <a:gd name="connsiteX2" fmla="*/ 35238 w 1319479"/>
              <a:gd name="connsiteY2" fmla="*/ 149087 h 1736558"/>
              <a:gd name="connsiteX3" fmla="*/ 55117 w 1319479"/>
              <a:gd name="connsiteY3" fmla="*/ 168965 h 1736558"/>
              <a:gd name="connsiteX4" fmla="*/ 65056 w 1319479"/>
              <a:gd name="connsiteY4" fmla="*/ 268357 h 1736558"/>
              <a:gd name="connsiteX5" fmla="*/ 84934 w 1319479"/>
              <a:gd name="connsiteY5" fmla="*/ 308113 h 1736558"/>
              <a:gd name="connsiteX6" fmla="*/ 94873 w 1319479"/>
              <a:gd name="connsiteY6" fmla="*/ 367748 h 1736558"/>
              <a:gd name="connsiteX7" fmla="*/ 114751 w 1319479"/>
              <a:gd name="connsiteY7" fmla="*/ 467139 h 1736558"/>
              <a:gd name="connsiteX8" fmla="*/ 124691 w 1319479"/>
              <a:gd name="connsiteY8" fmla="*/ 496957 h 1736558"/>
              <a:gd name="connsiteX9" fmla="*/ 144569 w 1319479"/>
              <a:gd name="connsiteY9" fmla="*/ 526774 h 1736558"/>
              <a:gd name="connsiteX10" fmla="*/ 124691 w 1319479"/>
              <a:gd name="connsiteY10" fmla="*/ 685800 h 1736558"/>
              <a:gd name="connsiteX11" fmla="*/ 104812 w 1319479"/>
              <a:gd name="connsiteY11" fmla="*/ 715618 h 1736558"/>
              <a:gd name="connsiteX12" fmla="*/ 94873 w 1319479"/>
              <a:gd name="connsiteY12" fmla="*/ 755374 h 1736558"/>
              <a:gd name="connsiteX13" fmla="*/ 25299 w 1319479"/>
              <a:gd name="connsiteY13" fmla="*/ 785192 h 1736558"/>
              <a:gd name="connsiteX14" fmla="*/ 35238 w 1319479"/>
              <a:gd name="connsiteY14" fmla="*/ 854765 h 1736558"/>
              <a:gd name="connsiteX15" fmla="*/ 55117 w 1319479"/>
              <a:gd name="connsiteY15" fmla="*/ 874644 h 1736558"/>
              <a:gd name="connsiteX16" fmla="*/ 65056 w 1319479"/>
              <a:gd name="connsiteY16" fmla="*/ 904461 h 1736558"/>
              <a:gd name="connsiteX17" fmla="*/ 124691 w 1319479"/>
              <a:gd name="connsiteY17" fmla="*/ 944218 h 1736558"/>
              <a:gd name="connsiteX18" fmla="*/ 154508 w 1319479"/>
              <a:gd name="connsiteY18" fmla="*/ 964096 h 1736558"/>
              <a:gd name="connsiteX19" fmla="*/ 184325 w 1319479"/>
              <a:gd name="connsiteY19" fmla="*/ 974035 h 1736558"/>
              <a:gd name="connsiteX20" fmla="*/ 214143 w 1319479"/>
              <a:gd name="connsiteY20" fmla="*/ 1003852 h 1736558"/>
              <a:gd name="connsiteX21" fmla="*/ 243960 w 1319479"/>
              <a:gd name="connsiteY21" fmla="*/ 1013792 h 1736558"/>
              <a:gd name="connsiteX22" fmla="*/ 303595 w 1319479"/>
              <a:gd name="connsiteY22" fmla="*/ 1043609 h 1736558"/>
              <a:gd name="connsiteX23" fmla="*/ 373169 w 1319479"/>
              <a:gd name="connsiteY23" fmla="*/ 1013792 h 1736558"/>
              <a:gd name="connsiteX24" fmla="*/ 402986 w 1319479"/>
              <a:gd name="connsiteY24" fmla="*/ 1103244 h 1736558"/>
              <a:gd name="connsiteX25" fmla="*/ 412925 w 1319479"/>
              <a:gd name="connsiteY25" fmla="*/ 1133061 h 1736558"/>
              <a:gd name="connsiteX26" fmla="*/ 432804 w 1319479"/>
              <a:gd name="connsiteY26" fmla="*/ 1152939 h 1736558"/>
              <a:gd name="connsiteX27" fmla="*/ 432804 w 1319479"/>
              <a:gd name="connsiteY27" fmla="*/ 1282148 h 1736558"/>
              <a:gd name="connsiteX28" fmla="*/ 442743 w 1319479"/>
              <a:gd name="connsiteY28" fmla="*/ 1341783 h 1736558"/>
              <a:gd name="connsiteX29" fmla="*/ 472560 w 1319479"/>
              <a:gd name="connsiteY29" fmla="*/ 1351722 h 1736558"/>
              <a:gd name="connsiteX30" fmla="*/ 512317 w 1319479"/>
              <a:gd name="connsiteY30" fmla="*/ 1411357 h 1736558"/>
              <a:gd name="connsiteX31" fmla="*/ 532195 w 1319479"/>
              <a:gd name="connsiteY31" fmla="*/ 1441174 h 1736558"/>
              <a:gd name="connsiteX32" fmla="*/ 562012 w 1319479"/>
              <a:gd name="connsiteY32" fmla="*/ 1451113 h 1736558"/>
              <a:gd name="connsiteX33" fmla="*/ 591830 w 1319479"/>
              <a:gd name="connsiteY33" fmla="*/ 1470992 h 1736558"/>
              <a:gd name="connsiteX34" fmla="*/ 631586 w 1319479"/>
              <a:gd name="connsiteY34" fmla="*/ 1510748 h 1736558"/>
              <a:gd name="connsiteX35" fmla="*/ 671343 w 1319479"/>
              <a:gd name="connsiteY35" fmla="*/ 1570383 h 1736558"/>
              <a:gd name="connsiteX36" fmla="*/ 760795 w 1319479"/>
              <a:gd name="connsiteY36" fmla="*/ 1600200 h 1736558"/>
              <a:gd name="connsiteX37" fmla="*/ 790612 w 1319479"/>
              <a:gd name="connsiteY37" fmla="*/ 1610139 h 1736558"/>
              <a:gd name="connsiteX38" fmla="*/ 840308 w 1319479"/>
              <a:gd name="connsiteY38" fmla="*/ 1630018 h 1736558"/>
              <a:gd name="connsiteX39" fmla="*/ 1019909 w 1319479"/>
              <a:gd name="connsiteY39" fmla="*/ 1612231 h 1736558"/>
              <a:gd name="connsiteX40" fmla="*/ 1065770 w 1319479"/>
              <a:gd name="connsiteY40" fmla="*/ 1634377 h 1736558"/>
              <a:gd name="connsiteX41" fmla="*/ 1319479 w 1319479"/>
              <a:gd name="connsiteY41" fmla="*/ 1736558 h 173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19479" h="1736558">
                <a:moveTo>
                  <a:pt x="25299" y="0"/>
                </a:moveTo>
                <a:lnTo>
                  <a:pt x="25299" y="0"/>
                </a:lnTo>
                <a:cubicBezTo>
                  <a:pt x="21455" y="34594"/>
                  <a:pt x="0" y="113851"/>
                  <a:pt x="35238" y="149087"/>
                </a:cubicBezTo>
                <a:lnTo>
                  <a:pt x="55117" y="168965"/>
                </a:lnTo>
                <a:cubicBezTo>
                  <a:pt x="58430" y="202096"/>
                  <a:pt x="58080" y="235800"/>
                  <a:pt x="65056" y="268357"/>
                </a:cubicBezTo>
                <a:cubicBezTo>
                  <a:pt x="68160" y="282844"/>
                  <a:pt x="80677" y="293922"/>
                  <a:pt x="84934" y="308113"/>
                </a:cubicBezTo>
                <a:cubicBezTo>
                  <a:pt x="90725" y="327416"/>
                  <a:pt x="91159" y="347941"/>
                  <a:pt x="94873" y="367748"/>
                </a:cubicBezTo>
                <a:cubicBezTo>
                  <a:pt x="101099" y="400956"/>
                  <a:pt x="107154" y="434218"/>
                  <a:pt x="114751" y="467139"/>
                </a:cubicBezTo>
                <a:cubicBezTo>
                  <a:pt x="117107" y="477348"/>
                  <a:pt x="120005" y="487586"/>
                  <a:pt x="124691" y="496957"/>
                </a:cubicBezTo>
                <a:cubicBezTo>
                  <a:pt x="130033" y="507641"/>
                  <a:pt x="137943" y="516835"/>
                  <a:pt x="144569" y="526774"/>
                </a:cubicBezTo>
                <a:cubicBezTo>
                  <a:pt x="142672" y="551431"/>
                  <a:pt x="146145" y="642893"/>
                  <a:pt x="124691" y="685800"/>
                </a:cubicBezTo>
                <a:cubicBezTo>
                  <a:pt x="119349" y="696484"/>
                  <a:pt x="111438" y="705679"/>
                  <a:pt x="104812" y="715618"/>
                </a:cubicBezTo>
                <a:cubicBezTo>
                  <a:pt x="101499" y="728870"/>
                  <a:pt x="102450" y="744008"/>
                  <a:pt x="94873" y="755374"/>
                </a:cubicBezTo>
                <a:cubicBezTo>
                  <a:pt x="81146" y="775965"/>
                  <a:pt x="45247" y="780205"/>
                  <a:pt x="25299" y="785192"/>
                </a:cubicBezTo>
                <a:cubicBezTo>
                  <a:pt x="28612" y="808383"/>
                  <a:pt x="27830" y="832541"/>
                  <a:pt x="35238" y="854765"/>
                </a:cubicBezTo>
                <a:cubicBezTo>
                  <a:pt x="38201" y="863655"/>
                  <a:pt x="50296" y="866608"/>
                  <a:pt x="55117" y="874644"/>
                </a:cubicBezTo>
                <a:cubicBezTo>
                  <a:pt x="60507" y="883628"/>
                  <a:pt x="59245" y="895744"/>
                  <a:pt x="65056" y="904461"/>
                </a:cubicBezTo>
                <a:cubicBezTo>
                  <a:pt x="86328" y="936370"/>
                  <a:pt x="93429" y="933798"/>
                  <a:pt x="124691" y="944218"/>
                </a:cubicBezTo>
                <a:cubicBezTo>
                  <a:pt x="134630" y="950844"/>
                  <a:pt x="143824" y="958754"/>
                  <a:pt x="154508" y="964096"/>
                </a:cubicBezTo>
                <a:cubicBezTo>
                  <a:pt x="163879" y="968781"/>
                  <a:pt x="175608" y="968224"/>
                  <a:pt x="184325" y="974035"/>
                </a:cubicBezTo>
                <a:cubicBezTo>
                  <a:pt x="196020" y="981832"/>
                  <a:pt x="202448" y="996055"/>
                  <a:pt x="214143" y="1003852"/>
                </a:cubicBezTo>
                <a:cubicBezTo>
                  <a:pt x="222860" y="1009663"/>
                  <a:pt x="234589" y="1009107"/>
                  <a:pt x="243960" y="1013792"/>
                </a:cubicBezTo>
                <a:cubicBezTo>
                  <a:pt x="321018" y="1052322"/>
                  <a:pt x="228656" y="1018630"/>
                  <a:pt x="303595" y="1043609"/>
                </a:cubicBezTo>
                <a:cubicBezTo>
                  <a:pt x="310217" y="1039194"/>
                  <a:pt x="361346" y="1000280"/>
                  <a:pt x="373169" y="1013792"/>
                </a:cubicBezTo>
                <a:cubicBezTo>
                  <a:pt x="393866" y="1037446"/>
                  <a:pt x="393047" y="1073427"/>
                  <a:pt x="402986" y="1103244"/>
                </a:cubicBezTo>
                <a:cubicBezTo>
                  <a:pt x="406299" y="1113183"/>
                  <a:pt x="405517" y="1125653"/>
                  <a:pt x="412925" y="1133061"/>
                </a:cubicBezTo>
                <a:lnTo>
                  <a:pt x="432804" y="1152939"/>
                </a:lnTo>
                <a:cubicBezTo>
                  <a:pt x="419879" y="1256329"/>
                  <a:pt x="418188" y="1201761"/>
                  <a:pt x="432804" y="1282148"/>
                </a:cubicBezTo>
                <a:cubicBezTo>
                  <a:pt x="436409" y="1301975"/>
                  <a:pt x="432745" y="1324286"/>
                  <a:pt x="442743" y="1341783"/>
                </a:cubicBezTo>
                <a:cubicBezTo>
                  <a:pt x="447941" y="1350879"/>
                  <a:pt x="462621" y="1348409"/>
                  <a:pt x="472560" y="1351722"/>
                </a:cubicBezTo>
                <a:lnTo>
                  <a:pt x="512317" y="1411357"/>
                </a:lnTo>
                <a:cubicBezTo>
                  <a:pt x="518943" y="1421296"/>
                  <a:pt x="520863" y="1437397"/>
                  <a:pt x="532195" y="1441174"/>
                </a:cubicBezTo>
                <a:lnTo>
                  <a:pt x="562012" y="1451113"/>
                </a:lnTo>
                <a:cubicBezTo>
                  <a:pt x="571951" y="1457739"/>
                  <a:pt x="584368" y="1461664"/>
                  <a:pt x="591830" y="1470992"/>
                </a:cubicBezTo>
                <a:cubicBezTo>
                  <a:pt x="630382" y="1519181"/>
                  <a:pt x="566530" y="1489063"/>
                  <a:pt x="631586" y="1510748"/>
                </a:cubicBezTo>
                <a:cubicBezTo>
                  <a:pt x="644838" y="1530626"/>
                  <a:pt x="648678" y="1562828"/>
                  <a:pt x="671343" y="1570383"/>
                </a:cubicBezTo>
                <a:lnTo>
                  <a:pt x="760795" y="1600200"/>
                </a:lnTo>
                <a:cubicBezTo>
                  <a:pt x="770734" y="1603513"/>
                  <a:pt x="780885" y="1606248"/>
                  <a:pt x="790612" y="1610139"/>
                </a:cubicBezTo>
                <a:lnTo>
                  <a:pt x="840308" y="1630018"/>
                </a:lnTo>
                <a:cubicBezTo>
                  <a:pt x="900396" y="1614996"/>
                  <a:pt x="947309" y="1636431"/>
                  <a:pt x="1019909" y="1612231"/>
                </a:cubicBezTo>
                <a:lnTo>
                  <a:pt x="1065770" y="1634377"/>
                </a:lnTo>
                <a:cubicBezTo>
                  <a:pt x="1173839" y="1685153"/>
                  <a:pt x="1269600" y="1736558"/>
                  <a:pt x="1319479" y="1736558"/>
                </a:cubicBezTo>
              </a:path>
            </a:pathLst>
          </a:custGeom>
          <a:ln w="76200">
            <a:solidFill>
              <a:schemeClr val="tx2">
                <a:lumMod val="60000"/>
                <a:lumOff val="40000"/>
              </a:schemeClr>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p:cNvSpPr/>
          <p:nvPr/>
        </p:nvSpPr>
        <p:spPr>
          <a:xfrm>
            <a:off x="7399676" y="6858000"/>
            <a:ext cx="1846531" cy="523220"/>
          </a:xfrm>
          <a:prstGeom prst="rect">
            <a:avLst/>
          </a:prstGeom>
        </p:spPr>
        <p:txBody>
          <a:bodyPr wrap="none">
            <a:spAutoFit/>
          </a:bodyPr>
          <a:lstStyle/>
          <a:p>
            <a:pPr marL="225425" indent="-225425">
              <a:spcAft>
                <a:spcPts val="600"/>
              </a:spcAft>
              <a:buFont typeface="Arial" pitchFamily="34" charset="0"/>
              <a:buChar char="•"/>
            </a:pPr>
            <a:r>
              <a:rPr lang="en-US" sz="2800" b="1" dirty="0" smtClean="0"/>
              <a:t>black </a:t>
            </a:r>
            <a:r>
              <a:rPr lang="en-US" sz="2800" b="1" dirty="0" smtClean="0">
                <a:ln>
                  <a:solidFill>
                    <a:schemeClr val="tx1"/>
                  </a:solidFill>
                </a:ln>
                <a:solidFill>
                  <a:srgbClr val="FF0000"/>
                </a:solidFill>
                <a:effectLst>
                  <a:outerShdw dist="50800" dir="5400000" algn="ctr" rotWithShape="0">
                    <a:schemeClr val="tx1"/>
                  </a:outerShdw>
                </a:effectLst>
              </a:rPr>
              <a:t>Red</a:t>
            </a:r>
          </a:p>
        </p:txBody>
      </p:sp>
      <p:sp>
        <p:nvSpPr>
          <p:cNvPr id="14" name="Rounded Rectangle 13"/>
          <p:cNvSpPr/>
          <p:nvPr/>
        </p:nvSpPr>
        <p:spPr>
          <a:xfrm>
            <a:off x="3886200" y="2133600"/>
            <a:ext cx="5181600" cy="990600"/>
          </a:xfrm>
          <a:prstGeom prst="roundRect">
            <a:avLst/>
          </a:prstGeom>
          <a:noFill/>
          <a:ln w="76200">
            <a:solidFill>
              <a:schemeClr val="tx1"/>
            </a:solidFill>
          </a:ln>
          <a:effectLst>
            <a:outerShdw dist="50800" dir="54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
          <p:cNvPicPr>
            <a:picLocks noChangeAspect="1" noChangeArrowheads="1"/>
          </p:cNvPicPr>
          <p:nvPr/>
        </p:nvPicPr>
        <p:blipFill>
          <a:blip r:embed="rId4" cstate="print"/>
          <a:srcRect/>
          <a:stretch>
            <a:fillRect/>
          </a:stretch>
        </p:blipFill>
        <p:spPr bwMode="auto">
          <a:xfrm>
            <a:off x="4038600" y="3276600"/>
            <a:ext cx="4572000" cy="3427826"/>
          </a:xfrm>
          <a:prstGeom prst="rect">
            <a:avLst/>
          </a:prstGeom>
          <a:noFill/>
          <a:ln w="50800">
            <a:solidFill>
              <a:schemeClr val="tx1"/>
            </a:solidFill>
            <a:miter lim="800000"/>
            <a:headEnd/>
            <a:tailEnd/>
          </a:ln>
          <a:effectLst/>
        </p:spPr>
      </p:pic>
      <p:sp>
        <p:nvSpPr>
          <p:cNvPr id="13" name="TextBox 12"/>
          <p:cNvSpPr txBox="1"/>
          <p:nvPr/>
        </p:nvSpPr>
        <p:spPr>
          <a:xfrm rot="20709203">
            <a:off x="885987" y="4297929"/>
            <a:ext cx="8080161" cy="830997"/>
          </a:xfrm>
          <a:prstGeom prst="rect">
            <a:avLst/>
          </a:prstGeom>
          <a:solidFill>
            <a:schemeClr val="bg2">
              <a:lumMod val="25000"/>
            </a:schemeClr>
          </a:solidFill>
        </p:spPr>
        <p:txBody>
          <a:bodyPr wrap="none" rtlCol="0">
            <a:spAutoFit/>
          </a:bodyPr>
          <a:lstStyle/>
          <a:p>
            <a:r>
              <a:rPr lang="en-US" sz="4800" dirty="0" smtClean="0">
                <a:solidFill>
                  <a:schemeClr val="bg1"/>
                </a:solidFill>
              </a:rPr>
              <a:t>the changing Balance of Power!</a:t>
            </a:r>
            <a:endParaRPr lang="en-US" sz="4800" dirty="0">
              <a:solidFill>
                <a:schemeClr val="bg1"/>
              </a:solidFill>
            </a:endParaRPr>
          </a:p>
        </p:txBody>
      </p:sp>
      <p:pic>
        <p:nvPicPr>
          <p:cNvPr id="195589" name="Picture 5" descr="Image result for floyd's bluff"/>
          <p:cNvPicPr>
            <a:picLocks noChangeAspect="1" noChangeArrowheads="1"/>
          </p:cNvPicPr>
          <p:nvPr/>
        </p:nvPicPr>
        <p:blipFill>
          <a:blip r:embed="rId5" cstate="print"/>
          <a:srcRect l="22296"/>
          <a:stretch>
            <a:fillRect/>
          </a:stretch>
        </p:blipFill>
        <p:spPr bwMode="auto">
          <a:xfrm>
            <a:off x="4572000" y="1219200"/>
            <a:ext cx="3886200" cy="3695302"/>
          </a:xfrm>
          <a:prstGeom prst="rect">
            <a:avLst/>
          </a:prstGeom>
          <a:noFill/>
          <a:ln w="254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par>
                          <p:cTn id="8" fill="hold">
                            <p:stCondLst>
                              <p:cond delay="1000"/>
                            </p:stCondLst>
                            <p:childTnLst>
                              <p:par>
                                <p:cTn id="9" presetID="55"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strVal val="#ppt_w*0.70"/>
                                          </p:val>
                                        </p:tav>
                                        <p:tav tm="100000">
                                          <p:val>
                                            <p:strVal val="#ppt_w"/>
                                          </p:val>
                                        </p:tav>
                                      </p:tavLst>
                                    </p:anim>
                                    <p:anim calcmode="lin" valueType="num">
                                      <p:cBhvr>
                                        <p:cTn id="12" dur="1000" fill="hold"/>
                                        <p:tgtEl>
                                          <p:spTgt spid="15"/>
                                        </p:tgtEl>
                                        <p:attrNameLst>
                                          <p:attrName>ppt_h</p:attrName>
                                        </p:attrNameLst>
                                      </p:cBhvr>
                                      <p:tavLst>
                                        <p:tav tm="0">
                                          <p:val>
                                            <p:strVal val="#ppt_h"/>
                                          </p:val>
                                        </p:tav>
                                        <p:tav tm="100000">
                                          <p:val>
                                            <p:strVal val="#ppt_h"/>
                                          </p:val>
                                        </p:tav>
                                      </p:tavLst>
                                    </p:anim>
                                    <p:animEffect transition="in" filter="fade">
                                      <p:cBhvr>
                                        <p:cTn id="13" dur="1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Effect transition="in" filter="fade">
                                      <p:cBhvr>
                                        <p:cTn id="25" dur="1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1000"/>
                                        <p:tgtEl>
                                          <p:spTgt spid="14"/>
                                        </p:tgtEl>
                                      </p:cBhvr>
                                    </p:animEffect>
                                    <p:set>
                                      <p:cBhvr>
                                        <p:cTn id="30" dur="1" fill="hold">
                                          <p:stCondLst>
                                            <p:cond delay="999"/>
                                          </p:stCondLst>
                                        </p:cTn>
                                        <p:tgtEl>
                                          <p:spTgt spid="14"/>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2000"/>
                                        <p:tgtEl>
                                          <p:spTgt spid="15"/>
                                        </p:tgtEl>
                                      </p:cBhvr>
                                    </p:animEffect>
                                    <p:set>
                                      <p:cBhvr>
                                        <p:cTn id="33" dur="1" fill="hold">
                                          <p:stCondLst>
                                            <p:cond delay="1999"/>
                                          </p:stCondLst>
                                        </p:cTn>
                                        <p:tgtEl>
                                          <p:spTgt spid="15"/>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13"/>
                                        </p:tgtEl>
                                      </p:cBhvr>
                                    </p:animEffect>
                                    <p:set>
                                      <p:cBhvr>
                                        <p:cTn id="36" dur="1" fill="hold">
                                          <p:stCondLst>
                                            <p:cond delay="999"/>
                                          </p:stCondLst>
                                        </p:cTn>
                                        <p:tgtEl>
                                          <p:spTgt spid="13"/>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1000"/>
                                        <p:tgtEl>
                                          <p:spTgt spid="5">
                                            <p:txEl>
                                              <p:pRg st="0" end="0"/>
                                            </p:txEl>
                                          </p:spTgt>
                                        </p:tgtEl>
                                      </p:cBhvr>
                                    </p:animEffect>
                                    <p:set>
                                      <p:cBhvr>
                                        <p:cTn id="39" dur="1" fill="hold">
                                          <p:stCondLst>
                                            <p:cond delay="999"/>
                                          </p:stCondLst>
                                        </p:cTn>
                                        <p:tgtEl>
                                          <p:spTgt spid="5">
                                            <p:txEl>
                                              <p:pRg st="0" end="0"/>
                                            </p:txEl>
                                          </p:spTgt>
                                        </p:tgtEl>
                                        <p:attrNameLst>
                                          <p:attrName>style.visibility</p:attrName>
                                        </p:attrNameLst>
                                      </p:cBhvr>
                                      <p:to>
                                        <p:strVal val="hidden"/>
                                      </p:to>
                                    </p:set>
                                  </p:childTnLst>
                                </p:cTn>
                              </p:par>
                            </p:childTnLst>
                          </p:cTn>
                        </p:par>
                        <p:par>
                          <p:cTn id="40" fill="hold">
                            <p:stCondLst>
                              <p:cond delay="2000"/>
                            </p:stCondLst>
                            <p:childTnLst>
                              <p:par>
                                <p:cTn id="41" presetID="22" presetClass="entr" presetSubtype="1"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up)">
                                      <p:cBhvr>
                                        <p:cTn id="43" dur="2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6">
                                            <p:txEl>
                                              <p:pRg st="0" end="0"/>
                                            </p:txEl>
                                          </p:spTgt>
                                        </p:tgtEl>
                                        <p:attrNameLst>
                                          <p:attrName>style.visibility</p:attrName>
                                        </p:attrNameLst>
                                      </p:cBhvr>
                                      <p:to>
                                        <p:strVal val="visible"/>
                                      </p:to>
                                    </p:set>
                                    <p:animEffect transition="in" filter="wipe(left)">
                                      <p:cBhvr>
                                        <p:cTn id="48" dur="1000"/>
                                        <p:tgtEl>
                                          <p:spTgt spid="6">
                                            <p:txEl>
                                              <p:pRg st="0" end="0"/>
                                            </p:txEl>
                                          </p:spTgt>
                                        </p:tgtEl>
                                      </p:cBhvr>
                                    </p:animEffect>
                                  </p:childTnLst>
                                </p:cTn>
                              </p:par>
                              <p:par>
                                <p:cTn id="49" presetID="53" presetClass="entr" presetSubtype="0" fill="hold" nodeType="withEffect">
                                  <p:stCondLst>
                                    <p:cond delay="0"/>
                                  </p:stCondLst>
                                  <p:childTnLst>
                                    <p:set>
                                      <p:cBhvr>
                                        <p:cTn id="50" dur="1" fill="hold">
                                          <p:stCondLst>
                                            <p:cond delay="0"/>
                                          </p:stCondLst>
                                        </p:cTn>
                                        <p:tgtEl>
                                          <p:spTgt spid="195589"/>
                                        </p:tgtEl>
                                        <p:attrNameLst>
                                          <p:attrName>style.visibility</p:attrName>
                                        </p:attrNameLst>
                                      </p:cBhvr>
                                      <p:to>
                                        <p:strVal val="visible"/>
                                      </p:to>
                                    </p:set>
                                    <p:anim calcmode="lin" valueType="num">
                                      <p:cBhvr>
                                        <p:cTn id="51" dur="1000" fill="hold"/>
                                        <p:tgtEl>
                                          <p:spTgt spid="195589"/>
                                        </p:tgtEl>
                                        <p:attrNameLst>
                                          <p:attrName>ppt_w</p:attrName>
                                        </p:attrNameLst>
                                      </p:cBhvr>
                                      <p:tavLst>
                                        <p:tav tm="0">
                                          <p:val>
                                            <p:fltVal val="0"/>
                                          </p:val>
                                        </p:tav>
                                        <p:tav tm="100000">
                                          <p:val>
                                            <p:strVal val="#ppt_w"/>
                                          </p:val>
                                        </p:tav>
                                      </p:tavLst>
                                    </p:anim>
                                    <p:anim calcmode="lin" valueType="num">
                                      <p:cBhvr>
                                        <p:cTn id="52" dur="1000" fill="hold"/>
                                        <p:tgtEl>
                                          <p:spTgt spid="195589"/>
                                        </p:tgtEl>
                                        <p:attrNameLst>
                                          <p:attrName>ppt_h</p:attrName>
                                        </p:attrNameLst>
                                      </p:cBhvr>
                                      <p:tavLst>
                                        <p:tav tm="0">
                                          <p:val>
                                            <p:fltVal val="0"/>
                                          </p:val>
                                        </p:tav>
                                        <p:tav tm="100000">
                                          <p:val>
                                            <p:strVal val="#ppt_h"/>
                                          </p:val>
                                        </p:tav>
                                      </p:tavLst>
                                    </p:anim>
                                    <p:animEffect transition="in" filter="fade">
                                      <p:cBhvr>
                                        <p:cTn id="53" dur="1000"/>
                                        <p:tgtEl>
                                          <p:spTgt spid="195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9" grpId="0" animBg="1"/>
      <p:bldP spid="14" grpId="0" animBg="1"/>
      <p:bldP spid="14" grpId="1" animBg="1"/>
      <p:bldP spid="13" grpId="0" animBg="1"/>
      <p:bldP spid="13" grpId="1"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3" descr="Return of Lewis &amp; Clark in 1806... THE REPERTORY, Boston, November 4, 1806 newspaper...: "/>
          <p:cNvPicPr>
            <a:picLocks noChangeAspect="1" noChangeArrowheads="1"/>
          </p:cNvPicPr>
          <p:nvPr/>
        </p:nvPicPr>
        <p:blipFill>
          <a:blip r:embed="rId2" cstate="print"/>
          <a:srcRect l="19676" t="6941" r="17420" b="9534"/>
          <a:stretch>
            <a:fillRect/>
          </a:stretch>
        </p:blipFill>
        <p:spPr bwMode="auto">
          <a:xfrm>
            <a:off x="0" y="1104090"/>
            <a:ext cx="3725659" cy="3955774"/>
          </a:xfrm>
          <a:prstGeom prst="rect">
            <a:avLst/>
          </a:prstGeom>
          <a:noFill/>
        </p:spPr>
      </p:pic>
      <p:sp>
        <p:nvSpPr>
          <p:cNvPr id="3" name="TextBox 2"/>
          <p:cNvSpPr txBox="1"/>
          <p:nvPr/>
        </p:nvSpPr>
        <p:spPr>
          <a:xfrm>
            <a:off x="3959157" y="515566"/>
            <a:ext cx="4863830" cy="5478423"/>
          </a:xfrm>
          <a:prstGeom prst="rect">
            <a:avLst/>
          </a:prstGeom>
          <a:solidFill>
            <a:schemeClr val="tx1"/>
          </a:solidFill>
        </p:spPr>
        <p:txBody>
          <a:bodyPr wrap="square" rtlCol="0">
            <a:spAutoFit/>
          </a:bodyPr>
          <a:lstStyle/>
          <a:p>
            <a:r>
              <a:rPr lang="en-US" dirty="0" smtClean="0">
                <a:solidFill>
                  <a:schemeClr val="bg1"/>
                </a:solidFill>
              </a:rPr>
              <a:t>Baltimore, October 25, 1806</a:t>
            </a:r>
          </a:p>
          <a:p>
            <a:endParaRPr lang="en-US" sz="800" dirty="0" smtClean="0">
              <a:solidFill>
                <a:schemeClr val="bg1"/>
              </a:solidFill>
            </a:endParaRPr>
          </a:p>
          <a:p>
            <a:pPr algn="ctr"/>
            <a:r>
              <a:rPr lang="en-US" dirty="0" smtClean="0">
                <a:solidFill>
                  <a:schemeClr val="bg1"/>
                </a:solidFill>
              </a:rPr>
              <a:t>LEWIS &amp; CLARK</a:t>
            </a:r>
          </a:p>
          <a:p>
            <a:endParaRPr lang="en-US" sz="800" dirty="0" smtClean="0">
              <a:solidFill>
                <a:schemeClr val="bg1"/>
              </a:solidFill>
            </a:endParaRPr>
          </a:p>
          <a:p>
            <a:r>
              <a:rPr lang="en-US" dirty="0" smtClean="0">
                <a:solidFill>
                  <a:schemeClr val="bg1"/>
                </a:solidFill>
              </a:rPr>
              <a:t>We are indebted to the politeness of a friend for the following extract of a letter from St. Louis, Upper Louisiana, dated Sept. 23, 1806.</a:t>
            </a:r>
          </a:p>
          <a:p>
            <a:pPr>
              <a:tabLst>
                <a:tab pos="174625" algn="l"/>
              </a:tabLst>
            </a:pPr>
            <a:r>
              <a:rPr lang="en-US" dirty="0" smtClean="0">
                <a:solidFill>
                  <a:schemeClr val="bg1"/>
                </a:solidFill>
              </a:rPr>
              <a:t>	“This serves merely to mention the long wished for and safe arrival of Messrs. Lewis and Clark, who went to explore the Missouri. They are now at camp and will be in town to day. Their journal will no doubt prove not only a source of most interesting information but also a fortune for the laudable adventurers. We have yet few particulars, but we must expect very soon to know all. They went to the </a:t>
            </a:r>
            <a:r>
              <a:rPr lang="en-US" dirty="0" err="1" smtClean="0">
                <a:solidFill>
                  <a:schemeClr val="bg1"/>
                </a:solidFill>
              </a:rPr>
              <a:t>Pacifick</a:t>
            </a:r>
            <a:r>
              <a:rPr lang="en-US" dirty="0" smtClean="0">
                <a:solidFill>
                  <a:schemeClr val="bg1"/>
                </a:solidFill>
              </a:rPr>
              <a:t> ocean – have brought with them curiosities – some of he natives of different nations through which they passed, and have arrived safe and in good health, with the loss of only one man.”</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map with same links provided elsewhere on this page"/>
          <p:cNvPicPr>
            <a:picLocks noChangeAspect="1" noChangeArrowheads="1"/>
          </p:cNvPicPr>
          <p:nvPr/>
        </p:nvPicPr>
        <p:blipFill>
          <a:blip r:embed="rId3" cstate="print"/>
          <a:srcRect/>
          <a:stretch>
            <a:fillRect/>
          </a:stretch>
        </p:blipFill>
        <p:spPr bwMode="auto">
          <a:xfrm>
            <a:off x="0" y="0"/>
            <a:ext cx="3725694" cy="4323358"/>
          </a:xfrm>
          <a:prstGeom prst="rect">
            <a:avLst/>
          </a:prstGeom>
          <a:noFill/>
        </p:spPr>
      </p:pic>
      <p:sp>
        <p:nvSpPr>
          <p:cNvPr id="3" name="TextBox 2"/>
          <p:cNvSpPr txBox="1">
            <a:spLocks noChangeArrowheads="1"/>
          </p:cNvSpPr>
          <p:nvPr/>
        </p:nvSpPr>
        <p:spPr bwMode="auto">
          <a:xfrm>
            <a:off x="4541124" y="568993"/>
            <a:ext cx="3836505"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Aug 14 – Sept 23</a:t>
            </a:r>
          </a:p>
        </p:txBody>
      </p:sp>
      <p:sp>
        <p:nvSpPr>
          <p:cNvPr id="4" name="TextBox 3"/>
          <p:cNvSpPr txBox="1">
            <a:spLocks noChangeArrowheads="1"/>
          </p:cNvSpPr>
          <p:nvPr/>
        </p:nvSpPr>
        <p:spPr bwMode="auto">
          <a:xfrm>
            <a:off x="4173379" y="0"/>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Homeward Bound!</a:t>
            </a:r>
            <a:endParaRPr lang="en-US" sz="4000" b="1" dirty="0">
              <a:ln>
                <a:solidFill>
                  <a:schemeClr val="tx1"/>
                </a:solidFill>
              </a:ln>
              <a:solidFill>
                <a:srgbClr val="FF0000"/>
              </a:solidFill>
              <a:effectLst>
                <a:outerShdw dist="50800" dir="5400000" algn="ctr" rotWithShape="0">
                  <a:schemeClr val="tx1"/>
                </a:outerShdw>
              </a:effectLst>
            </a:endParaRPr>
          </a:p>
        </p:txBody>
      </p:sp>
      <p:sp>
        <p:nvSpPr>
          <p:cNvPr id="5" name="TextBox 4"/>
          <p:cNvSpPr txBox="1"/>
          <p:nvPr/>
        </p:nvSpPr>
        <p:spPr>
          <a:xfrm>
            <a:off x="4343400" y="1447800"/>
            <a:ext cx="4876800" cy="3108543"/>
          </a:xfrm>
          <a:prstGeom prst="rect">
            <a:avLst/>
          </a:prstGeom>
          <a:noFill/>
          <a:effectLst/>
        </p:spPr>
        <p:txBody>
          <a:bodyPr wrap="square" rtlCol="0">
            <a:spAutoFit/>
          </a:bodyPr>
          <a:lstStyle/>
          <a:p>
            <a:pPr marL="168275" indent="-168275">
              <a:spcAft>
                <a:spcPts val="600"/>
              </a:spcAft>
              <a:buFont typeface="Arial" pitchFamily="34" charset="0"/>
              <a:buChar char="•"/>
            </a:pPr>
            <a:r>
              <a:rPr lang="en-US" sz="2800" b="1" dirty="0" smtClean="0"/>
              <a:t>Sept 17- Meet boat of Army Artillery ascending Missouri River; they advises that  </a:t>
            </a:r>
            <a:r>
              <a:rPr lang="en-US" sz="2800" b="1" dirty="0" smtClean="0">
                <a:ln>
                  <a:solidFill>
                    <a:schemeClr val="tx1"/>
                  </a:solidFill>
                </a:ln>
                <a:solidFill>
                  <a:srgbClr val="FF0000"/>
                </a:solidFill>
                <a:effectLst>
                  <a:outerShdw dist="50800" dir="5400000" algn="ctr" rotWithShape="0">
                    <a:schemeClr val="tx1"/>
                  </a:outerShdw>
                </a:effectLst>
              </a:rPr>
              <a:t>we are long forgotten by most citizens of USA,  but President Jefferson still has hopes for our return</a:t>
            </a:r>
          </a:p>
        </p:txBody>
      </p:sp>
      <p:sp>
        <p:nvSpPr>
          <p:cNvPr id="6" name="TextBox 5"/>
          <p:cNvSpPr txBox="1"/>
          <p:nvPr/>
        </p:nvSpPr>
        <p:spPr>
          <a:xfrm>
            <a:off x="0" y="4313827"/>
            <a:ext cx="9144000" cy="523220"/>
          </a:xfrm>
          <a:prstGeom prst="rect">
            <a:avLst/>
          </a:prstGeom>
          <a:noFill/>
          <a:effectLst/>
        </p:spPr>
        <p:txBody>
          <a:bodyPr wrap="square" rtlCol="0">
            <a:spAutoFit/>
          </a:bodyPr>
          <a:lstStyle/>
          <a:p>
            <a:pPr marL="168275" indent="-168275">
              <a:spcAft>
                <a:spcPts val="600"/>
              </a:spcAft>
            </a:pPr>
            <a:r>
              <a:rPr lang="en-US" sz="2800" b="1" dirty="0" smtClean="0"/>
              <a:t>	</a:t>
            </a:r>
          </a:p>
        </p:txBody>
      </p:sp>
      <p:sp>
        <p:nvSpPr>
          <p:cNvPr id="7" name="TextBox 6"/>
          <p:cNvSpPr txBox="1"/>
          <p:nvPr/>
        </p:nvSpPr>
        <p:spPr>
          <a:xfrm>
            <a:off x="0" y="4572000"/>
            <a:ext cx="9144000" cy="1461939"/>
          </a:xfrm>
          <a:prstGeom prst="rect">
            <a:avLst/>
          </a:prstGeom>
          <a:noFill/>
          <a:effectLst/>
        </p:spPr>
        <p:txBody>
          <a:bodyPr wrap="square" rtlCol="0">
            <a:spAutoFit/>
          </a:bodyPr>
          <a:lstStyle/>
          <a:p>
            <a:pPr marL="168275" indent="-168275">
              <a:spcAft>
                <a:spcPts val="600"/>
              </a:spcAft>
              <a:buFont typeface="Arial" pitchFamily="34" charset="0"/>
              <a:buChar char="•"/>
            </a:pPr>
            <a:r>
              <a:rPr lang="en-US" sz="2800" b="1" dirty="0" smtClean="0"/>
              <a:t>Sept 20- </a:t>
            </a:r>
            <a:r>
              <a:rPr lang="en-US" sz="2800" b="1" dirty="0" smtClean="0">
                <a:ln>
                  <a:solidFill>
                    <a:schemeClr val="tx1"/>
                  </a:solidFill>
                </a:ln>
                <a:solidFill>
                  <a:srgbClr val="FF0000"/>
                </a:solidFill>
                <a:effectLst>
                  <a:outerShdw dist="50800" dir="5400000" algn="ctr" rotWithShape="0">
                    <a:schemeClr val="tx1"/>
                  </a:outerShdw>
                </a:effectLst>
              </a:rPr>
              <a:t>cows on the river bank - joyful sight, shout for joy</a:t>
            </a:r>
          </a:p>
          <a:p>
            <a:pPr marL="168275" indent="-168275">
              <a:spcAft>
                <a:spcPts val="600"/>
              </a:spcAft>
              <a:buFont typeface="Arial" pitchFamily="34" charset="0"/>
              <a:buChar char="•"/>
            </a:pPr>
            <a:r>
              <a:rPr lang="en-US" sz="2800" b="1" dirty="0" smtClean="0"/>
              <a:t>Sept 21- </a:t>
            </a:r>
            <a:r>
              <a:rPr lang="en-US" sz="2800" b="1" dirty="0" smtClean="0">
                <a:ln>
                  <a:solidFill>
                    <a:schemeClr val="tx1"/>
                  </a:solidFill>
                </a:ln>
                <a:solidFill>
                  <a:srgbClr val="FF0000"/>
                </a:solidFill>
                <a:effectLst>
                  <a:outerShdw dist="50800" dir="5400000" algn="ctr" rotWithShape="0">
                    <a:schemeClr val="tx1"/>
                  </a:outerShdw>
                </a:effectLst>
              </a:rPr>
              <a:t>arrive at St. Charles</a:t>
            </a:r>
            <a:r>
              <a:rPr lang="en-US" sz="2800" b="1" dirty="0" smtClean="0"/>
              <a:t>; shoot off 3 rounds of the </a:t>
            </a:r>
            <a:r>
              <a:rPr lang="en-US" sz="2800" b="1" dirty="0" err="1" smtClean="0"/>
              <a:t>blunderbust</a:t>
            </a:r>
            <a:r>
              <a:rPr lang="en-US" sz="2800" b="1" dirty="0" smtClean="0"/>
              <a:t>; many inhabitants welcome us</a:t>
            </a:r>
          </a:p>
        </p:txBody>
      </p:sp>
      <p:sp>
        <p:nvSpPr>
          <p:cNvPr id="8" name="Freeform 7"/>
          <p:cNvSpPr/>
          <p:nvPr/>
        </p:nvSpPr>
        <p:spPr>
          <a:xfrm>
            <a:off x="9939" y="327991"/>
            <a:ext cx="242214" cy="132384"/>
          </a:xfrm>
          <a:custGeom>
            <a:avLst/>
            <a:gdLst>
              <a:gd name="connsiteX0" fmla="*/ 0 w 242214"/>
              <a:gd name="connsiteY0" fmla="*/ 0 h 132384"/>
              <a:gd name="connsiteX1" fmla="*/ 0 w 242214"/>
              <a:gd name="connsiteY1" fmla="*/ 0 h 132384"/>
              <a:gd name="connsiteX2" fmla="*/ 89452 w 242214"/>
              <a:gd name="connsiteY2" fmla="*/ 9939 h 132384"/>
              <a:gd name="connsiteX3" fmla="*/ 208722 w 242214"/>
              <a:gd name="connsiteY3" fmla="*/ 19879 h 132384"/>
              <a:gd name="connsiteX4" fmla="*/ 218661 w 242214"/>
              <a:gd name="connsiteY4" fmla="*/ 69574 h 132384"/>
              <a:gd name="connsiteX5" fmla="*/ 238539 w 242214"/>
              <a:gd name="connsiteY5" fmla="*/ 119270 h 1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214" h="132384">
                <a:moveTo>
                  <a:pt x="0" y="0"/>
                </a:moveTo>
                <a:lnTo>
                  <a:pt x="0" y="0"/>
                </a:lnTo>
                <a:lnTo>
                  <a:pt x="89452" y="9939"/>
                </a:lnTo>
                <a:cubicBezTo>
                  <a:pt x="129167" y="13721"/>
                  <a:pt x="172499" y="3161"/>
                  <a:pt x="208722" y="19879"/>
                </a:cubicBezTo>
                <a:cubicBezTo>
                  <a:pt x="224060" y="26958"/>
                  <a:pt x="212730" y="53757"/>
                  <a:pt x="218661" y="69574"/>
                </a:cubicBezTo>
                <a:cubicBezTo>
                  <a:pt x="242214" y="132384"/>
                  <a:pt x="238539" y="72205"/>
                  <a:pt x="238539" y="119270"/>
                </a:cubicBezTo>
              </a:path>
            </a:pathLst>
          </a:custGeom>
          <a:ln w="76200">
            <a:solidFill>
              <a:schemeClr val="tx2">
                <a:lumMod val="60000"/>
                <a:lumOff val="40000"/>
              </a:schemeClr>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258417" y="437322"/>
            <a:ext cx="167474" cy="320699"/>
          </a:xfrm>
          <a:custGeom>
            <a:avLst/>
            <a:gdLst>
              <a:gd name="connsiteX0" fmla="*/ 0 w 167474"/>
              <a:gd name="connsiteY0" fmla="*/ 0 h 320699"/>
              <a:gd name="connsiteX1" fmla="*/ 0 w 167474"/>
              <a:gd name="connsiteY1" fmla="*/ 0 h 320699"/>
              <a:gd name="connsiteX2" fmla="*/ 69574 w 167474"/>
              <a:gd name="connsiteY2" fmla="*/ 59635 h 320699"/>
              <a:gd name="connsiteX3" fmla="*/ 99392 w 167474"/>
              <a:gd name="connsiteY3" fmla="*/ 248478 h 320699"/>
            </a:gdLst>
            <a:ahLst/>
            <a:cxnLst>
              <a:cxn ang="0">
                <a:pos x="connsiteX0" y="connsiteY0"/>
              </a:cxn>
              <a:cxn ang="0">
                <a:pos x="connsiteX1" y="connsiteY1"/>
              </a:cxn>
              <a:cxn ang="0">
                <a:pos x="connsiteX2" y="connsiteY2"/>
              </a:cxn>
              <a:cxn ang="0">
                <a:pos x="connsiteX3" y="connsiteY3"/>
              </a:cxn>
            </a:cxnLst>
            <a:rect l="l" t="t" r="r" b="b"/>
            <a:pathLst>
              <a:path w="167474" h="320699">
                <a:moveTo>
                  <a:pt x="0" y="0"/>
                </a:moveTo>
                <a:lnTo>
                  <a:pt x="0" y="0"/>
                </a:lnTo>
                <a:cubicBezTo>
                  <a:pt x="23191" y="19878"/>
                  <a:pt x="58849" y="31035"/>
                  <a:pt x="69574" y="59635"/>
                </a:cubicBezTo>
                <a:cubicBezTo>
                  <a:pt x="167474" y="320699"/>
                  <a:pt x="40973" y="190059"/>
                  <a:pt x="99392" y="248478"/>
                </a:cubicBezTo>
              </a:path>
            </a:pathLst>
          </a:custGeom>
          <a:ln w="76200">
            <a:solidFill>
              <a:schemeClr val="tx2">
                <a:lumMod val="60000"/>
                <a:lumOff val="40000"/>
              </a:schemeClr>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372266" y="705678"/>
            <a:ext cx="1319479" cy="1736558"/>
          </a:xfrm>
          <a:custGeom>
            <a:avLst/>
            <a:gdLst>
              <a:gd name="connsiteX0" fmla="*/ 25299 w 1078847"/>
              <a:gd name="connsiteY0" fmla="*/ 0 h 1630018"/>
              <a:gd name="connsiteX1" fmla="*/ 25299 w 1078847"/>
              <a:gd name="connsiteY1" fmla="*/ 0 h 1630018"/>
              <a:gd name="connsiteX2" fmla="*/ 35238 w 1078847"/>
              <a:gd name="connsiteY2" fmla="*/ 149087 h 1630018"/>
              <a:gd name="connsiteX3" fmla="*/ 55117 w 1078847"/>
              <a:gd name="connsiteY3" fmla="*/ 168965 h 1630018"/>
              <a:gd name="connsiteX4" fmla="*/ 65056 w 1078847"/>
              <a:gd name="connsiteY4" fmla="*/ 268357 h 1630018"/>
              <a:gd name="connsiteX5" fmla="*/ 84934 w 1078847"/>
              <a:gd name="connsiteY5" fmla="*/ 308113 h 1630018"/>
              <a:gd name="connsiteX6" fmla="*/ 94873 w 1078847"/>
              <a:gd name="connsiteY6" fmla="*/ 367748 h 1630018"/>
              <a:gd name="connsiteX7" fmla="*/ 114751 w 1078847"/>
              <a:gd name="connsiteY7" fmla="*/ 467139 h 1630018"/>
              <a:gd name="connsiteX8" fmla="*/ 124691 w 1078847"/>
              <a:gd name="connsiteY8" fmla="*/ 496957 h 1630018"/>
              <a:gd name="connsiteX9" fmla="*/ 144569 w 1078847"/>
              <a:gd name="connsiteY9" fmla="*/ 526774 h 1630018"/>
              <a:gd name="connsiteX10" fmla="*/ 124691 w 1078847"/>
              <a:gd name="connsiteY10" fmla="*/ 685800 h 1630018"/>
              <a:gd name="connsiteX11" fmla="*/ 104812 w 1078847"/>
              <a:gd name="connsiteY11" fmla="*/ 715618 h 1630018"/>
              <a:gd name="connsiteX12" fmla="*/ 94873 w 1078847"/>
              <a:gd name="connsiteY12" fmla="*/ 755374 h 1630018"/>
              <a:gd name="connsiteX13" fmla="*/ 25299 w 1078847"/>
              <a:gd name="connsiteY13" fmla="*/ 785192 h 1630018"/>
              <a:gd name="connsiteX14" fmla="*/ 35238 w 1078847"/>
              <a:gd name="connsiteY14" fmla="*/ 854765 h 1630018"/>
              <a:gd name="connsiteX15" fmla="*/ 55117 w 1078847"/>
              <a:gd name="connsiteY15" fmla="*/ 874644 h 1630018"/>
              <a:gd name="connsiteX16" fmla="*/ 65056 w 1078847"/>
              <a:gd name="connsiteY16" fmla="*/ 904461 h 1630018"/>
              <a:gd name="connsiteX17" fmla="*/ 124691 w 1078847"/>
              <a:gd name="connsiteY17" fmla="*/ 944218 h 1630018"/>
              <a:gd name="connsiteX18" fmla="*/ 154508 w 1078847"/>
              <a:gd name="connsiteY18" fmla="*/ 964096 h 1630018"/>
              <a:gd name="connsiteX19" fmla="*/ 184325 w 1078847"/>
              <a:gd name="connsiteY19" fmla="*/ 974035 h 1630018"/>
              <a:gd name="connsiteX20" fmla="*/ 214143 w 1078847"/>
              <a:gd name="connsiteY20" fmla="*/ 1003852 h 1630018"/>
              <a:gd name="connsiteX21" fmla="*/ 243960 w 1078847"/>
              <a:gd name="connsiteY21" fmla="*/ 1013792 h 1630018"/>
              <a:gd name="connsiteX22" fmla="*/ 303595 w 1078847"/>
              <a:gd name="connsiteY22" fmla="*/ 1043609 h 1630018"/>
              <a:gd name="connsiteX23" fmla="*/ 373169 w 1078847"/>
              <a:gd name="connsiteY23" fmla="*/ 1013792 h 1630018"/>
              <a:gd name="connsiteX24" fmla="*/ 402986 w 1078847"/>
              <a:gd name="connsiteY24" fmla="*/ 1103244 h 1630018"/>
              <a:gd name="connsiteX25" fmla="*/ 412925 w 1078847"/>
              <a:gd name="connsiteY25" fmla="*/ 1133061 h 1630018"/>
              <a:gd name="connsiteX26" fmla="*/ 432804 w 1078847"/>
              <a:gd name="connsiteY26" fmla="*/ 1152939 h 1630018"/>
              <a:gd name="connsiteX27" fmla="*/ 432804 w 1078847"/>
              <a:gd name="connsiteY27" fmla="*/ 1282148 h 1630018"/>
              <a:gd name="connsiteX28" fmla="*/ 442743 w 1078847"/>
              <a:gd name="connsiteY28" fmla="*/ 1341783 h 1630018"/>
              <a:gd name="connsiteX29" fmla="*/ 472560 w 1078847"/>
              <a:gd name="connsiteY29" fmla="*/ 1351722 h 1630018"/>
              <a:gd name="connsiteX30" fmla="*/ 512317 w 1078847"/>
              <a:gd name="connsiteY30" fmla="*/ 1411357 h 1630018"/>
              <a:gd name="connsiteX31" fmla="*/ 532195 w 1078847"/>
              <a:gd name="connsiteY31" fmla="*/ 1441174 h 1630018"/>
              <a:gd name="connsiteX32" fmla="*/ 562012 w 1078847"/>
              <a:gd name="connsiteY32" fmla="*/ 1451113 h 1630018"/>
              <a:gd name="connsiteX33" fmla="*/ 591830 w 1078847"/>
              <a:gd name="connsiteY33" fmla="*/ 1470992 h 1630018"/>
              <a:gd name="connsiteX34" fmla="*/ 631586 w 1078847"/>
              <a:gd name="connsiteY34" fmla="*/ 1510748 h 1630018"/>
              <a:gd name="connsiteX35" fmla="*/ 671343 w 1078847"/>
              <a:gd name="connsiteY35" fmla="*/ 1570383 h 1630018"/>
              <a:gd name="connsiteX36" fmla="*/ 760795 w 1078847"/>
              <a:gd name="connsiteY36" fmla="*/ 1600200 h 1630018"/>
              <a:gd name="connsiteX37" fmla="*/ 790612 w 1078847"/>
              <a:gd name="connsiteY37" fmla="*/ 1610139 h 1630018"/>
              <a:gd name="connsiteX38" fmla="*/ 840308 w 1078847"/>
              <a:gd name="connsiteY38" fmla="*/ 1630018 h 1630018"/>
              <a:gd name="connsiteX39" fmla="*/ 939699 w 1078847"/>
              <a:gd name="connsiteY39" fmla="*/ 1600200 h 1630018"/>
              <a:gd name="connsiteX40" fmla="*/ 969517 w 1078847"/>
              <a:gd name="connsiteY40" fmla="*/ 1590261 h 1630018"/>
              <a:gd name="connsiteX41" fmla="*/ 1078847 w 1078847"/>
              <a:gd name="connsiteY41" fmla="*/ 1600200 h 1630018"/>
              <a:gd name="connsiteX0" fmla="*/ 25299 w 1319479"/>
              <a:gd name="connsiteY0" fmla="*/ 0 h 1736558"/>
              <a:gd name="connsiteX1" fmla="*/ 25299 w 1319479"/>
              <a:gd name="connsiteY1" fmla="*/ 0 h 1736558"/>
              <a:gd name="connsiteX2" fmla="*/ 35238 w 1319479"/>
              <a:gd name="connsiteY2" fmla="*/ 149087 h 1736558"/>
              <a:gd name="connsiteX3" fmla="*/ 55117 w 1319479"/>
              <a:gd name="connsiteY3" fmla="*/ 168965 h 1736558"/>
              <a:gd name="connsiteX4" fmla="*/ 65056 w 1319479"/>
              <a:gd name="connsiteY4" fmla="*/ 268357 h 1736558"/>
              <a:gd name="connsiteX5" fmla="*/ 84934 w 1319479"/>
              <a:gd name="connsiteY5" fmla="*/ 308113 h 1736558"/>
              <a:gd name="connsiteX6" fmla="*/ 94873 w 1319479"/>
              <a:gd name="connsiteY6" fmla="*/ 367748 h 1736558"/>
              <a:gd name="connsiteX7" fmla="*/ 114751 w 1319479"/>
              <a:gd name="connsiteY7" fmla="*/ 467139 h 1736558"/>
              <a:gd name="connsiteX8" fmla="*/ 124691 w 1319479"/>
              <a:gd name="connsiteY8" fmla="*/ 496957 h 1736558"/>
              <a:gd name="connsiteX9" fmla="*/ 144569 w 1319479"/>
              <a:gd name="connsiteY9" fmla="*/ 526774 h 1736558"/>
              <a:gd name="connsiteX10" fmla="*/ 124691 w 1319479"/>
              <a:gd name="connsiteY10" fmla="*/ 685800 h 1736558"/>
              <a:gd name="connsiteX11" fmla="*/ 104812 w 1319479"/>
              <a:gd name="connsiteY11" fmla="*/ 715618 h 1736558"/>
              <a:gd name="connsiteX12" fmla="*/ 94873 w 1319479"/>
              <a:gd name="connsiteY12" fmla="*/ 755374 h 1736558"/>
              <a:gd name="connsiteX13" fmla="*/ 25299 w 1319479"/>
              <a:gd name="connsiteY13" fmla="*/ 785192 h 1736558"/>
              <a:gd name="connsiteX14" fmla="*/ 35238 w 1319479"/>
              <a:gd name="connsiteY14" fmla="*/ 854765 h 1736558"/>
              <a:gd name="connsiteX15" fmla="*/ 55117 w 1319479"/>
              <a:gd name="connsiteY15" fmla="*/ 874644 h 1736558"/>
              <a:gd name="connsiteX16" fmla="*/ 65056 w 1319479"/>
              <a:gd name="connsiteY16" fmla="*/ 904461 h 1736558"/>
              <a:gd name="connsiteX17" fmla="*/ 124691 w 1319479"/>
              <a:gd name="connsiteY17" fmla="*/ 944218 h 1736558"/>
              <a:gd name="connsiteX18" fmla="*/ 154508 w 1319479"/>
              <a:gd name="connsiteY18" fmla="*/ 964096 h 1736558"/>
              <a:gd name="connsiteX19" fmla="*/ 184325 w 1319479"/>
              <a:gd name="connsiteY19" fmla="*/ 974035 h 1736558"/>
              <a:gd name="connsiteX20" fmla="*/ 214143 w 1319479"/>
              <a:gd name="connsiteY20" fmla="*/ 1003852 h 1736558"/>
              <a:gd name="connsiteX21" fmla="*/ 243960 w 1319479"/>
              <a:gd name="connsiteY21" fmla="*/ 1013792 h 1736558"/>
              <a:gd name="connsiteX22" fmla="*/ 303595 w 1319479"/>
              <a:gd name="connsiteY22" fmla="*/ 1043609 h 1736558"/>
              <a:gd name="connsiteX23" fmla="*/ 373169 w 1319479"/>
              <a:gd name="connsiteY23" fmla="*/ 1013792 h 1736558"/>
              <a:gd name="connsiteX24" fmla="*/ 402986 w 1319479"/>
              <a:gd name="connsiteY24" fmla="*/ 1103244 h 1736558"/>
              <a:gd name="connsiteX25" fmla="*/ 412925 w 1319479"/>
              <a:gd name="connsiteY25" fmla="*/ 1133061 h 1736558"/>
              <a:gd name="connsiteX26" fmla="*/ 432804 w 1319479"/>
              <a:gd name="connsiteY26" fmla="*/ 1152939 h 1736558"/>
              <a:gd name="connsiteX27" fmla="*/ 432804 w 1319479"/>
              <a:gd name="connsiteY27" fmla="*/ 1282148 h 1736558"/>
              <a:gd name="connsiteX28" fmla="*/ 442743 w 1319479"/>
              <a:gd name="connsiteY28" fmla="*/ 1341783 h 1736558"/>
              <a:gd name="connsiteX29" fmla="*/ 472560 w 1319479"/>
              <a:gd name="connsiteY29" fmla="*/ 1351722 h 1736558"/>
              <a:gd name="connsiteX30" fmla="*/ 512317 w 1319479"/>
              <a:gd name="connsiteY30" fmla="*/ 1411357 h 1736558"/>
              <a:gd name="connsiteX31" fmla="*/ 532195 w 1319479"/>
              <a:gd name="connsiteY31" fmla="*/ 1441174 h 1736558"/>
              <a:gd name="connsiteX32" fmla="*/ 562012 w 1319479"/>
              <a:gd name="connsiteY32" fmla="*/ 1451113 h 1736558"/>
              <a:gd name="connsiteX33" fmla="*/ 591830 w 1319479"/>
              <a:gd name="connsiteY33" fmla="*/ 1470992 h 1736558"/>
              <a:gd name="connsiteX34" fmla="*/ 631586 w 1319479"/>
              <a:gd name="connsiteY34" fmla="*/ 1510748 h 1736558"/>
              <a:gd name="connsiteX35" fmla="*/ 671343 w 1319479"/>
              <a:gd name="connsiteY35" fmla="*/ 1570383 h 1736558"/>
              <a:gd name="connsiteX36" fmla="*/ 760795 w 1319479"/>
              <a:gd name="connsiteY36" fmla="*/ 1600200 h 1736558"/>
              <a:gd name="connsiteX37" fmla="*/ 790612 w 1319479"/>
              <a:gd name="connsiteY37" fmla="*/ 1610139 h 1736558"/>
              <a:gd name="connsiteX38" fmla="*/ 840308 w 1319479"/>
              <a:gd name="connsiteY38" fmla="*/ 1630018 h 1736558"/>
              <a:gd name="connsiteX39" fmla="*/ 939699 w 1319479"/>
              <a:gd name="connsiteY39" fmla="*/ 1600200 h 1736558"/>
              <a:gd name="connsiteX40" fmla="*/ 969517 w 1319479"/>
              <a:gd name="connsiteY40" fmla="*/ 1590261 h 1736558"/>
              <a:gd name="connsiteX41" fmla="*/ 1319479 w 1319479"/>
              <a:gd name="connsiteY41" fmla="*/ 1736558 h 1736558"/>
              <a:gd name="connsiteX0" fmla="*/ 25299 w 1319479"/>
              <a:gd name="connsiteY0" fmla="*/ 0 h 1736558"/>
              <a:gd name="connsiteX1" fmla="*/ 25299 w 1319479"/>
              <a:gd name="connsiteY1" fmla="*/ 0 h 1736558"/>
              <a:gd name="connsiteX2" fmla="*/ 35238 w 1319479"/>
              <a:gd name="connsiteY2" fmla="*/ 149087 h 1736558"/>
              <a:gd name="connsiteX3" fmla="*/ 55117 w 1319479"/>
              <a:gd name="connsiteY3" fmla="*/ 168965 h 1736558"/>
              <a:gd name="connsiteX4" fmla="*/ 65056 w 1319479"/>
              <a:gd name="connsiteY4" fmla="*/ 268357 h 1736558"/>
              <a:gd name="connsiteX5" fmla="*/ 84934 w 1319479"/>
              <a:gd name="connsiteY5" fmla="*/ 308113 h 1736558"/>
              <a:gd name="connsiteX6" fmla="*/ 94873 w 1319479"/>
              <a:gd name="connsiteY6" fmla="*/ 367748 h 1736558"/>
              <a:gd name="connsiteX7" fmla="*/ 114751 w 1319479"/>
              <a:gd name="connsiteY7" fmla="*/ 467139 h 1736558"/>
              <a:gd name="connsiteX8" fmla="*/ 124691 w 1319479"/>
              <a:gd name="connsiteY8" fmla="*/ 496957 h 1736558"/>
              <a:gd name="connsiteX9" fmla="*/ 144569 w 1319479"/>
              <a:gd name="connsiteY9" fmla="*/ 526774 h 1736558"/>
              <a:gd name="connsiteX10" fmla="*/ 124691 w 1319479"/>
              <a:gd name="connsiteY10" fmla="*/ 685800 h 1736558"/>
              <a:gd name="connsiteX11" fmla="*/ 104812 w 1319479"/>
              <a:gd name="connsiteY11" fmla="*/ 715618 h 1736558"/>
              <a:gd name="connsiteX12" fmla="*/ 94873 w 1319479"/>
              <a:gd name="connsiteY12" fmla="*/ 755374 h 1736558"/>
              <a:gd name="connsiteX13" fmla="*/ 25299 w 1319479"/>
              <a:gd name="connsiteY13" fmla="*/ 785192 h 1736558"/>
              <a:gd name="connsiteX14" fmla="*/ 35238 w 1319479"/>
              <a:gd name="connsiteY14" fmla="*/ 854765 h 1736558"/>
              <a:gd name="connsiteX15" fmla="*/ 55117 w 1319479"/>
              <a:gd name="connsiteY15" fmla="*/ 874644 h 1736558"/>
              <a:gd name="connsiteX16" fmla="*/ 65056 w 1319479"/>
              <a:gd name="connsiteY16" fmla="*/ 904461 h 1736558"/>
              <a:gd name="connsiteX17" fmla="*/ 124691 w 1319479"/>
              <a:gd name="connsiteY17" fmla="*/ 944218 h 1736558"/>
              <a:gd name="connsiteX18" fmla="*/ 154508 w 1319479"/>
              <a:gd name="connsiteY18" fmla="*/ 964096 h 1736558"/>
              <a:gd name="connsiteX19" fmla="*/ 184325 w 1319479"/>
              <a:gd name="connsiteY19" fmla="*/ 974035 h 1736558"/>
              <a:gd name="connsiteX20" fmla="*/ 214143 w 1319479"/>
              <a:gd name="connsiteY20" fmla="*/ 1003852 h 1736558"/>
              <a:gd name="connsiteX21" fmla="*/ 243960 w 1319479"/>
              <a:gd name="connsiteY21" fmla="*/ 1013792 h 1736558"/>
              <a:gd name="connsiteX22" fmla="*/ 303595 w 1319479"/>
              <a:gd name="connsiteY22" fmla="*/ 1043609 h 1736558"/>
              <a:gd name="connsiteX23" fmla="*/ 373169 w 1319479"/>
              <a:gd name="connsiteY23" fmla="*/ 1013792 h 1736558"/>
              <a:gd name="connsiteX24" fmla="*/ 402986 w 1319479"/>
              <a:gd name="connsiteY24" fmla="*/ 1103244 h 1736558"/>
              <a:gd name="connsiteX25" fmla="*/ 412925 w 1319479"/>
              <a:gd name="connsiteY25" fmla="*/ 1133061 h 1736558"/>
              <a:gd name="connsiteX26" fmla="*/ 432804 w 1319479"/>
              <a:gd name="connsiteY26" fmla="*/ 1152939 h 1736558"/>
              <a:gd name="connsiteX27" fmla="*/ 432804 w 1319479"/>
              <a:gd name="connsiteY27" fmla="*/ 1282148 h 1736558"/>
              <a:gd name="connsiteX28" fmla="*/ 442743 w 1319479"/>
              <a:gd name="connsiteY28" fmla="*/ 1341783 h 1736558"/>
              <a:gd name="connsiteX29" fmla="*/ 472560 w 1319479"/>
              <a:gd name="connsiteY29" fmla="*/ 1351722 h 1736558"/>
              <a:gd name="connsiteX30" fmla="*/ 512317 w 1319479"/>
              <a:gd name="connsiteY30" fmla="*/ 1411357 h 1736558"/>
              <a:gd name="connsiteX31" fmla="*/ 532195 w 1319479"/>
              <a:gd name="connsiteY31" fmla="*/ 1441174 h 1736558"/>
              <a:gd name="connsiteX32" fmla="*/ 562012 w 1319479"/>
              <a:gd name="connsiteY32" fmla="*/ 1451113 h 1736558"/>
              <a:gd name="connsiteX33" fmla="*/ 591830 w 1319479"/>
              <a:gd name="connsiteY33" fmla="*/ 1470992 h 1736558"/>
              <a:gd name="connsiteX34" fmla="*/ 631586 w 1319479"/>
              <a:gd name="connsiteY34" fmla="*/ 1510748 h 1736558"/>
              <a:gd name="connsiteX35" fmla="*/ 671343 w 1319479"/>
              <a:gd name="connsiteY35" fmla="*/ 1570383 h 1736558"/>
              <a:gd name="connsiteX36" fmla="*/ 760795 w 1319479"/>
              <a:gd name="connsiteY36" fmla="*/ 1600200 h 1736558"/>
              <a:gd name="connsiteX37" fmla="*/ 790612 w 1319479"/>
              <a:gd name="connsiteY37" fmla="*/ 1610139 h 1736558"/>
              <a:gd name="connsiteX38" fmla="*/ 840308 w 1319479"/>
              <a:gd name="connsiteY38" fmla="*/ 1630018 h 1736558"/>
              <a:gd name="connsiteX39" fmla="*/ 939699 w 1319479"/>
              <a:gd name="connsiteY39" fmla="*/ 1600200 h 1736558"/>
              <a:gd name="connsiteX40" fmla="*/ 1065770 w 1319479"/>
              <a:gd name="connsiteY40" fmla="*/ 1634377 h 1736558"/>
              <a:gd name="connsiteX41" fmla="*/ 1319479 w 1319479"/>
              <a:gd name="connsiteY41" fmla="*/ 1736558 h 1736558"/>
              <a:gd name="connsiteX0" fmla="*/ 25299 w 1319479"/>
              <a:gd name="connsiteY0" fmla="*/ 0 h 1736558"/>
              <a:gd name="connsiteX1" fmla="*/ 25299 w 1319479"/>
              <a:gd name="connsiteY1" fmla="*/ 0 h 1736558"/>
              <a:gd name="connsiteX2" fmla="*/ 35238 w 1319479"/>
              <a:gd name="connsiteY2" fmla="*/ 149087 h 1736558"/>
              <a:gd name="connsiteX3" fmla="*/ 55117 w 1319479"/>
              <a:gd name="connsiteY3" fmla="*/ 168965 h 1736558"/>
              <a:gd name="connsiteX4" fmla="*/ 65056 w 1319479"/>
              <a:gd name="connsiteY4" fmla="*/ 268357 h 1736558"/>
              <a:gd name="connsiteX5" fmla="*/ 84934 w 1319479"/>
              <a:gd name="connsiteY5" fmla="*/ 308113 h 1736558"/>
              <a:gd name="connsiteX6" fmla="*/ 94873 w 1319479"/>
              <a:gd name="connsiteY6" fmla="*/ 367748 h 1736558"/>
              <a:gd name="connsiteX7" fmla="*/ 114751 w 1319479"/>
              <a:gd name="connsiteY7" fmla="*/ 467139 h 1736558"/>
              <a:gd name="connsiteX8" fmla="*/ 124691 w 1319479"/>
              <a:gd name="connsiteY8" fmla="*/ 496957 h 1736558"/>
              <a:gd name="connsiteX9" fmla="*/ 144569 w 1319479"/>
              <a:gd name="connsiteY9" fmla="*/ 526774 h 1736558"/>
              <a:gd name="connsiteX10" fmla="*/ 124691 w 1319479"/>
              <a:gd name="connsiteY10" fmla="*/ 685800 h 1736558"/>
              <a:gd name="connsiteX11" fmla="*/ 104812 w 1319479"/>
              <a:gd name="connsiteY11" fmla="*/ 715618 h 1736558"/>
              <a:gd name="connsiteX12" fmla="*/ 94873 w 1319479"/>
              <a:gd name="connsiteY12" fmla="*/ 755374 h 1736558"/>
              <a:gd name="connsiteX13" fmla="*/ 25299 w 1319479"/>
              <a:gd name="connsiteY13" fmla="*/ 785192 h 1736558"/>
              <a:gd name="connsiteX14" fmla="*/ 35238 w 1319479"/>
              <a:gd name="connsiteY14" fmla="*/ 854765 h 1736558"/>
              <a:gd name="connsiteX15" fmla="*/ 55117 w 1319479"/>
              <a:gd name="connsiteY15" fmla="*/ 874644 h 1736558"/>
              <a:gd name="connsiteX16" fmla="*/ 65056 w 1319479"/>
              <a:gd name="connsiteY16" fmla="*/ 904461 h 1736558"/>
              <a:gd name="connsiteX17" fmla="*/ 124691 w 1319479"/>
              <a:gd name="connsiteY17" fmla="*/ 944218 h 1736558"/>
              <a:gd name="connsiteX18" fmla="*/ 154508 w 1319479"/>
              <a:gd name="connsiteY18" fmla="*/ 964096 h 1736558"/>
              <a:gd name="connsiteX19" fmla="*/ 184325 w 1319479"/>
              <a:gd name="connsiteY19" fmla="*/ 974035 h 1736558"/>
              <a:gd name="connsiteX20" fmla="*/ 214143 w 1319479"/>
              <a:gd name="connsiteY20" fmla="*/ 1003852 h 1736558"/>
              <a:gd name="connsiteX21" fmla="*/ 243960 w 1319479"/>
              <a:gd name="connsiteY21" fmla="*/ 1013792 h 1736558"/>
              <a:gd name="connsiteX22" fmla="*/ 303595 w 1319479"/>
              <a:gd name="connsiteY22" fmla="*/ 1043609 h 1736558"/>
              <a:gd name="connsiteX23" fmla="*/ 373169 w 1319479"/>
              <a:gd name="connsiteY23" fmla="*/ 1013792 h 1736558"/>
              <a:gd name="connsiteX24" fmla="*/ 402986 w 1319479"/>
              <a:gd name="connsiteY24" fmla="*/ 1103244 h 1736558"/>
              <a:gd name="connsiteX25" fmla="*/ 412925 w 1319479"/>
              <a:gd name="connsiteY25" fmla="*/ 1133061 h 1736558"/>
              <a:gd name="connsiteX26" fmla="*/ 432804 w 1319479"/>
              <a:gd name="connsiteY26" fmla="*/ 1152939 h 1736558"/>
              <a:gd name="connsiteX27" fmla="*/ 432804 w 1319479"/>
              <a:gd name="connsiteY27" fmla="*/ 1282148 h 1736558"/>
              <a:gd name="connsiteX28" fmla="*/ 442743 w 1319479"/>
              <a:gd name="connsiteY28" fmla="*/ 1341783 h 1736558"/>
              <a:gd name="connsiteX29" fmla="*/ 472560 w 1319479"/>
              <a:gd name="connsiteY29" fmla="*/ 1351722 h 1736558"/>
              <a:gd name="connsiteX30" fmla="*/ 512317 w 1319479"/>
              <a:gd name="connsiteY30" fmla="*/ 1411357 h 1736558"/>
              <a:gd name="connsiteX31" fmla="*/ 532195 w 1319479"/>
              <a:gd name="connsiteY31" fmla="*/ 1441174 h 1736558"/>
              <a:gd name="connsiteX32" fmla="*/ 562012 w 1319479"/>
              <a:gd name="connsiteY32" fmla="*/ 1451113 h 1736558"/>
              <a:gd name="connsiteX33" fmla="*/ 591830 w 1319479"/>
              <a:gd name="connsiteY33" fmla="*/ 1470992 h 1736558"/>
              <a:gd name="connsiteX34" fmla="*/ 631586 w 1319479"/>
              <a:gd name="connsiteY34" fmla="*/ 1510748 h 1736558"/>
              <a:gd name="connsiteX35" fmla="*/ 671343 w 1319479"/>
              <a:gd name="connsiteY35" fmla="*/ 1570383 h 1736558"/>
              <a:gd name="connsiteX36" fmla="*/ 760795 w 1319479"/>
              <a:gd name="connsiteY36" fmla="*/ 1600200 h 1736558"/>
              <a:gd name="connsiteX37" fmla="*/ 790612 w 1319479"/>
              <a:gd name="connsiteY37" fmla="*/ 1610139 h 1736558"/>
              <a:gd name="connsiteX38" fmla="*/ 840308 w 1319479"/>
              <a:gd name="connsiteY38" fmla="*/ 1630018 h 1736558"/>
              <a:gd name="connsiteX39" fmla="*/ 939699 w 1319479"/>
              <a:gd name="connsiteY39" fmla="*/ 1600200 h 1736558"/>
              <a:gd name="connsiteX40" fmla="*/ 1065770 w 1319479"/>
              <a:gd name="connsiteY40" fmla="*/ 1634377 h 1736558"/>
              <a:gd name="connsiteX41" fmla="*/ 1319479 w 1319479"/>
              <a:gd name="connsiteY41" fmla="*/ 1736558 h 1736558"/>
              <a:gd name="connsiteX0" fmla="*/ 25299 w 1319479"/>
              <a:gd name="connsiteY0" fmla="*/ 0 h 1736558"/>
              <a:gd name="connsiteX1" fmla="*/ 25299 w 1319479"/>
              <a:gd name="connsiteY1" fmla="*/ 0 h 1736558"/>
              <a:gd name="connsiteX2" fmla="*/ 35238 w 1319479"/>
              <a:gd name="connsiteY2" fmla="*/ 149087 h 1736558"/>
              <a:gd name="connsiteX3" fmla="*/ 55117 w 1319479"/>
              <a:gd name="connsiteY3" fmla="*/ 168965 h 1736558"/>
              <a:gd name="connsiteX4" fmla="*/ 65056 w 1319479"/>
              <a:gd name="connsiteY4" fmla="*/ 268357 h 1736558"/>
              <a:gd name="connsiteX5" fmla="*/ 84934 w 1319479"/>
              <a:gd name="connsiteY5" fmla="*/ 308113 h 1736558"/>
              <a:gd name="connsiteX6" fmla="*/ 94873 w 1319479"/>
              <a:gd name="connsiteY6" fmla="*/ 367748 h 1736558"/>
              <a:gd name="connsiteX7" fmla="*/ 114751 w 1319479"/>
              <a:gd name="connsiteY7" fmla="*/ 467139 h 1736558"/>
              <a:gd name="connsiteX8" fmla="*/ 124691 w 1319479"/>
              <a:gd name="connsiteY8" fmla="*/ 496957 h 1736558"/>
              <a:gd name="connsiteX9" fmla="*/ 144569 w 1319479"/>
              <a:gd name="connsiteY9" fmla="*/ 526774 h 1736558"/>
              <a:gd name="connsiteX10" fmla="*/ 124691 w 1319479"/>
              <a:gd name="connsiteY10" fmla="*/ 685800 h 1736558"/>
              <a:gd name="connsiteX11" fmla="*/ 104812 w 1319479"/>
              <a:gd name="connsiteY11" fmla="*/ 715618 h 1736558"/>
              <a:gd name="connsiteX12" fmla="*/ 94873 w 1319479"/>
              <a:gd name="connsiteY12" fmla="*/ 755374 h 1736558"/>
              <a:gd name="connsiteX13" fmla="*/ 25299 w 1319479"/>
              <a:gd name="connsiteY13" fmla="*/ 785192 h 1736558"/>
              <a:gd name="connsiteX14" fmla="*/ 35238 w 1319479"/>
              <a:gd name="connsiteY14" fmla="*/ 854765 h 1736558"/>
              <a:gd name="connsiteX15" fmla="*/ 55117 w 1319479"/>
              <a:gd name="connsiteY15" fmla="*/ 874644 h 1736558"/>
              <a:gd name="connsiteX16" fmla="*/ 65056 w 1319479"/>
              <a:gd name="connsiteY16" fmla="*/ 904461 h 1736558"/>
              <a:gd name="connsiteX17" fmla="*/ 124691 w 1319479"/>
              <a:gd name="connsiteY17" fmla="*/ 944218 h 1736558"/>
              <a:gd name="connsiteX18" fmla="*/ 154508 w 1319479"/>
              <a:gd name="connsiteY18" fmla="*/ 964096 h 1736558"/>
              <a:gd name="connsiteX19" fmla="*/ 184325 w 1319479"/>
              <a:gd name="connsiteY19" fmla="*/ 974035 h 1736558"/>
              <a:gd name="connsiteX20" fmla="*/ 214143 w 1319479"/>
              <a:gd name="connsiteY20" fmla="*/ 1003852 h 1736558"/>
              <a:gd name="connsiteX21" fmla="*/ 243960 w 1319479"/>
              <a:gd name="connsiteY21" fmla="*/ 1013792 h 1736558"/>
              <a:gd name="connsiteX22" fmla="*/ 303595 w 1319479"/>
              <a:gd name="connsiteY22" fmla="*/ 1043609 h 1736558"/>
              <a:gd name="connsiteX23" fmla="*/ 373169 w 1319479"/>
              <a:gd name="connsiteY23" fmla="*/ 1013792 h 1736558"/>
              <a:gd name="connsiteX24" fmla="*/ 402986 w 1319479"/>
              <a:gd name="connsiteY24" fmla="*/ 1103244 h 1736558"/>
              <a:gd name="connsiteX25" fmla="*/ 412925 w 1319479"/>
              <a:gd name="connsiteY25" fmla="*/ 1133061 h 1736558"/>
              <a:gd name="connsiteX26" fmla="*/ 432804 w 1319479"/>
              <a:gd name="connsiteY26" fmla="*/ 1152939 h 1736558"/>
              <a:gd name="connsiteX27" fmla="*/ 432804 w 1319479"/>
              <a:gd name="connsiteY27" fmla="*/ 1282148 h 1736558"/>
              <a:gd name="connsiteX28" fmla="*/ 442743 w 1319479"/>
              <a:gd name="connsiteY28" fmla="*/ 1341783 h 1736558"/>
              <a:gd name="connsiteX29" fmla="*/ 472560 w 1319479"/>
              <a:gd name="connsiteY29" fmla="*/ 1351722 h 1736558"/>
              <a:gd name="connsiteX30" fmla="*/ 512317 w 1319479"/>
              <a:gd name="connsiteY30" fmla="*/ 1411357 h 1736558"/>
              <a:gd name="connsiteX31" fmla="*/ 532195 w 1319479"/>
              <a:gd name="connsiteY31" fmla="*/ 1441174 h 1736558"/>
              <a:gd name="connsiteX32" fmla="*/ 562012 w 1319479"/>
              <a:gd name="connsiteY32" fmla="*/ 1451113 h 1736558"/>
              <a:gd name="connsiteX33" fmla="*/ 591830 w 1319479"/>
              <a:gd name="connsiteY33" fmla="*/ 1470992 h 1736558"/>
              <a:gd name="connsiteX34" fmla="*/ 631586 w 1319479"/>
              <a:gd name="connsiteY34" fmla="*/ 1510748 h 1736558"/>
              <a:gd name="connsiteX35" fmla="*/ 671343 w 1319479"/>
              <a:gd name="connsiteY35" fmla="*/ 1570383 h 1736558"/>
              <a:gd name="connsiteX36" fmla="*/ 760795 w 1319479"/>
              <a:gd name="connsiteY36" fmla="*/ 1600200 h 1736558"/>
              <a:gd name="connsiteX37" fmla="*/ 790612 w 1319479"/>
              <a:gd name="connsiteY37" fmla="*/ 1610139 h 1736558"/>
              <a:gd name="connsiteX38" fmla="*/ 840308 w 1319479"/>
              <a:gd name="connsiteY38" fmla="*/ 1630018 h 1736558"/>
              <a:gd name="connsiteX39" fmla="*/ 1019909 w 1319479"/>
              <a:gd name="connsiteY39" fmla="*/ 1612231 h 1736558"/>
              <a:gd name="connsiteX40" fmla="*/ 1065770 w 1319479"/>
              <a:gd name="connsiteY40" fmla="*/ 1634377 h 1736558"/>
              <a:gd name="connsiteX41" fmla="*/ 1319479 w 1319479"/>
              <a:gd name="connsiteY41" fmla="*/ 1736558 h 173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19479" h="1736558">
                <a:moveTo>
                  <a:pt x="25299" y="0"/>
                </a:moveTo>
                <a:lnTo>
                  <a:pt x="25299" y="0"/>
                </a:lnTo>
                <a:cubicBezTo>
                  <a:pt x="21455" y="34594"/>
                  <a:pt x="0" y="113851"/>
                  <a:pt x="35238" y="149087"/>
                </a:cubicBezTo>
                <a:lnTo>
                  <a:pt x="55117" y="168965"/>
                </a:lnTo>
                <a:cubicBezTo>
                  <a:pt x="58430" y="202096"/>
                  <a:pt x="58080" y="235800"/>
                  <a:pt x="65056" y="268357"/>
                </a:cubicBezTo>
                <a:cubicBezTo>
                  <a:pt x="68160" y="282844"/>
                  <a:pt x="80677" y="293922"/>
                  <a:pt x="84934" y="308113"/>
                </a:cubicBezTo>
                <a:cubicBezTo>
                  <a:pt x="90725" y="327416"/>
                  <a:pt x="91159" y="347941"/>
                  <a:pt x="94873" y="367748"/>
                </a:cubicBezTo>
                <a:cubicBezTo>
                  <a:pt x="101099" y="400956"/>
                  <a:pt x="107154" y="434218"/>
                  <a:pt x="114751" y="467139"/>
                </a:cubicBezTo>
                <a:cubicBezTo>
                  <a:pt x="117107" y="477348"/>
                  <a:pt x="120005" y="487586"/>
                  <a:pt x="124691" y="496957"/>
                </a:cubicBezTo>
                <a:cubicBezTo>
                  <a:pt x="130033" y="507641"/>
                  <a:pt x="137943" y="516835"/>
                  <a:pt x="144569" y="526774"/>
                </a:cubicBezTo>
                <a:cubicBezTo>
                  <a:pt x="142672" y="551431"/>
                  <a:pt x="146145" y="642893"/>
                  <a:pt x="124691" y="685800"/>
                </a:cubicBezTo>
                <a:cubicBezTo>
                  <a:pt x="119349" y="696484"/>
                  <a:pt x="111438" y="705679"/>
                  <a:pt x="104812" y="715618"/>
                </a:cubicBezTo>
                <a:cubicBezTo>
                  <a:pt x="101499" y="728870"/>
                  <a:pt x="102450" y="744008"/>
                  <a:pt x="94873" y="755374"/>
                </a:cubicBezTo>
                <a:cubicBezTo>
                  <a:pt x="81146" y="775965"/>
                  <a:pt x="45247" y="780205"/>
                  <a:pt x="25299" y="785192"/>
                </a:cubicBezTo>
                <a:cubicBezTo>
                  <a:pt x="28612" y="808383"/>
                  <a:pt x="27830" y="832541"/>
                  <a:pt x="35238" y="854765"/>
                </a:cubicBezTo>
                <a:cubicBezTo>
                  <a:pt x="38201" y="863655"/>
                  <a:pt x="50296" y="866608"/>
                  <a:pt x="55117" y="874644"/>
                </a:cubicBezTo>
                <a:cubicBezTo>
                  <a:pt x="60507" y="883628"/>
                  <a:pt x="59245" y="895744"/>
                  <a:pt x="65056" y="904461"/>
                </a:cubicBezTo>
                <a:cubicBezTo>
                  <a:pt x="86328" y="936370"/>
                  <a:pt x="93429" y="933798"/>
                  <a:pt x="124691" y="944218"/>
                </a:cubicBezTo>
                <a:cubicBezTo>
                  <a:pt x="134630" y="950844"/>
                  <a:pt x="143824" y="958754"/>
                  <a:pt x="154508" y="964096"/>
                </a:cubicBezTo>
                <a:cubicBezTo>
                  <a:pt x="163879" y="968781"/>
                  <a:pt x="175608" y="968224"/>
                  <a:pt x="184325" y="974035"/>
                </a:cubicBezTo>
                <a:cubicBezTo>
                  <a:pt x="196020" y="981832"/>
                  <a:pt x="202448" y="996055"/>
                  <a:pt x="214143" y="1003852"/>
                </a:cubicBezTo>
                <a:cubicBezTo>
                  <a:pt x="222860" y="1009663"/>
                  <a:pt x="234589" y="1009107"/>
                  <a:pt x="243960" y="1013792"/>
                </a:cubicBezTo>
                <a:cubicBezTo>
                  <a:pt x="321018" y="1052322"/>
                  <a:pt x="228656" y="1018630"/>
                  <a:pt x="303595" y="1043609"/>
                </a:cubicBezTo>
                <a:cubicBezTo>
                  <a:pt x="310217" y="1039194"/>
                  <a:pt x="361346" y="1000280"/>
                  <a:pt x="373169" y="1013792"/>
                </a:cubicBezTo>
                <a:cubicBezTo>
                  <a:pt x="393866" y="1037446"/>
                  <a:pt x="393047" y="1073427"/>
                  <a:pt x="402986" y="1103244"/>
                </a:cubicBezTo>
                <a:cubicBezTo>
                  <a:pt x="406299" y="1113183"/>
                  <a:pt x="405517" y="1125653"/>
                  <a:pt x="412925" y="1133061"/>
                </a:cubicBezTo>
                <a:lnTo>
                  <a:pt x="432804" y="1152939"/>
                </a:lnTo>
                <a:cubicBezTo>
                  <a:pt x="419879" y="1256329"/>
                  <a:pt x="418188" y="1201761"/>
                  <a:pt x="432804" y="1282148"/>
                </a:cubicBezTo>
                <a:cubicBezTo>
                  <a:pt x="436409" y="1301975"/>
                  <a:pt x="432745" y="1324286"/>
                  <a:pt x="442743" y="1341783"/>
                </a:cubicBezTo>
                <a:cubicBezTo>
                  <a:pt x="447941" y="1350879"/>
                  <a:pt x="462621" y="1348409"/>
                  <a:pt x="472560" y="1351722"/>
                </a:cubicBezTo>
                <a:lnTo>
                  <a:pt x="512317" y="1411357"/>
                </a:lnTo>
                <a:cubicBezTo>
                  <a:pt x="518943" y="1421296"/>
                  <a:pt x="520863" y="1437397"/>
                  <a:pt x="532195" y="1441174"/>
                </a:cubicBezTo>
                <a:lnTo>
                  <a:pt x="562012" y="1451113"/>
                </a:lnTo>
                <a:cubicBezTo>
                  <a:pt x="571951" y="1457739"/>
                  <a:pt x="584368" y="1461664"/>
                  <a:pt x="591830" y="1470992"/>
                </a:cubicBezTo>
                <a:cubicBezTo>
                  <a:pt x="630382" y="1519181"/>
                  <a:pt x="566530" y="1489063"/>
                  <a:pt x="631586" y="1510748"/>
                </a:cubicBezTo>
                <a:cubicBezTo>
                  <a:pt x="644838" y="1530626"/>
                  <a:pt x="648678" y="1562828"/>
                  <a:pt x="671343" y="1570383"/>
                </a:cubicBezTo>
                <a:lnTo>
                  <a:pt x="760795" y="1600200"/>
                </a:lnTo>
                <a:cubicBezTo>
                  <a:pt x="770734" y="1603513"/>
                  <a:pt x="780885" y="1606248"/>
                  <a:pt x="790612" y="1610139"/>
                </a:cubicBezTo>
                <a:lnTo>
                  <a:pt x="840308" y="1630018"/>
                </a:lnTo>
                <a:cubicBezTo>
                  <a:pt x="900396" y="1614996"/>
                  <a:pt x="947309" y="1636431"/>
                  <a:pt x="1019909" y="1612231"/>
                </a:cubicBezTo>
                <a:lnTo>
                  <a:pt x="1065770" y="1634377"/>
                </a:lnTo>
                <a:cubicBezTo>
                  <a:pt x="1173839" y="1685153"/>
                  <a:pt x="1269600" y="1736558"/>
                  <a:pt x="1319479" y="1736558"/>
                </a:cubicBezTo>
              </a:path>
            </a:pathLst>
          </a:custGeom>
          <a:ln w="76200">
            <a:solidFill>
              <a:schemeClr val="tx2">
                <a:lumMod val="60000"/>
                <a:lumOff val="40000"/>
              </a:schemeClr>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1639957" y="2454965"/>
            <a:ext cx="1580321" cy="1639957"/>
          </a:xfrm>
          <a:custGeom>
            <a:avLst/>
            <a:gdLst>
              <a:gd name="connsiteX0" fmla="*/ 0 w 1580321"/>
              <a:gd name="connsiteY0" fmla="*/ 0 h 1639957"/>
              <a:gd name="connsiteX1" fmla="*/ 0 w 1580321"/>
              <a:gd name="connsiteY1" fmla="*/ 0 h 1639957"/>
              <a:gd name="connsiteX2" fmla="*/ 19878 w 1580321"/>
              <a:gd name="connsiteY2" fmla="*/ 109331 h 1639957"/>
              <a:gd name="connsiteX3" fmla="*/ 29817 w 1580321"/>
              <a:gd name="connsiteY3" fmla="*/ 139148 h 1639957"/>
              <a:gd name="connsiteX4" fmla="*/ 59634 w 1580321"/>
              <a:gd name="connsiteY4" fmla="*/ 159026 h 1639957"/>
              <a:gd name="connsiteX5" fmla="*/ 79513 w 1580321"/>
              <a:gd name="connsiteY5" fmla="*/ 238539 h 1639957"/>
              <a:gd name="connsiteX6" fmla="*/ 89452 w 1580321"/>
              <a:gd name="connsiteY6" fmla="*/ 268357 h 1639957"/>
              <a:gd name="connsiteX7" fmla="*/ 119269 w 1580321"/>
              <a:gd name="connsiteY7" fmla="*/ 278296 h 1639957"/>
              <a:gd name="connsiteX8" fmla="*/ 149086 w 1580321"/>
              <a:gd name="connsiteY8" fmla="*/ 337931 h 1639957"/>
              <a:gd name="connsiteX9" fmla="*/ 178904 w 1580321"/>
              <a:gd name="connsiteY9" fmla="*/ 397565 h 1639957"/>
              <a:gd name="connsiteX10" fmla="*/ 208721 w 1580321"/>
              <a:gd name="connsiteY10" fmla="*/ 655983 h 1639957"/>
              <a:gd name="connsiteX11" fmla="*/ 218660 w 1580321"/>
              <a:gd name="connsiteY11" fmla="*/ 745435 h 1639957"/>
              <a:gd name="connsiteX12" fmla="*/ 238539 w 1580321"/>
              <a:gd name="connsiteY12" fmla="*/ 805070 h 1639957"/>
              <a:gd name="connsiteX13" fmla="*/ 258417 w 1580321"/>
              <a:gd name="connsiteY13" fmla="*/ 874644 h 1639957"/>
              <a:gd name="connsiteX14" fmla="*/ 278295 w 1580321"/>
              <a:gd name="connsiteY14" fmla="*/ 914400 h 1639957"/>
              <a:gd name="connsiteX15" fmla="*/ 308113 w 1580321"/>
              <a:gd name="connsiteY15" fmla="*/ 993913 h 1639957"/>
              <a:gd name="connsiteX16" fmla="*/ 318052 w 1580321"/>
              <a:gd name="connsiteY16" fmla="*/ 1023731 h 1639957"/>
              <a:gd name="connsiteX17" fmla="*/ 347869 w 1580321"/>
              <a:gd name="connsiteY17" fmla="*/ 1043609 h 1639957"/>
              <a:gd name="connsiteX18" fmla="*/ 367747 w 1580321"/>
              <a:gd name="connsiteY18" fmla="*/ 1073426 h 1639957"/>
              <a:gd name="connsiteX19" fmla="*/ 377686 w 1580321"/>
              <a:gd name="connsiteY19" fmla="*/ 1103244 h 1639957"/>
              <a:gd name="connsiteX20" fmla="*/ 447260 w 1580321"/>
              <a:gd name="connsiteY20" fmla="*/ 1123122 h 1639957"/>
              <a:gd name="connsiteX21" fmla="*/ 477078 w 1580321"/>
              <a:gd name="connsiteY21" fmla="*/ 1133061 h 1639957"/>
              <a:gd name="connsiteX22" fmla="*/ 467139 w 1580321"/>
              <a:gd name="connsiteY22" fmla="*/ 1292087 h 1639957"/>
              <a:gd name="connsiteX23" fmla="*/ 496956 w 1580321"/>
              <a:gd name="connsiteY23" fmla="*/ 1321905 h 1639957"/>
              <a:gd name="connsiteX24" fmla="*/ 526773 w 1580321"/>
              <a:gd name="connsiteY24" fmla="*/ 1401418 h 1639957"/>
              <a:gd name="connsiteX25" fmla="*/ 616226 w 1580321"/>
              <a:gd name="connsiteY25" fmla="*/ 1391478 h 1639957"/>
              <a:gd name="connsiteX26" fmla="*/ 655982 w 1580321"/>
              <a:gd name="connsiteY26" fmla="*/ 1381539 h 1639957"/>
              <a:gd name="connsiteX27" fmla="*/ 685800 w 1580321"/>
              <a:gd name="connsiteY27" fmla="*/ 1371600 h 1639957"/>
              <a:gd name="connsiteX28" fmla="*/ 695739 w 1580321"/>
              <a:gd name="connsiteY28" fmla="*/ 1401418 h 1639957"/>
              <a:gd name="connsiteX29" fmla="*/ 725556 w 1580321"/>
              <a:gd name="connsiteY29" fmla="*/ 1411357 h 1639957"/>
              <a:gd name="connsiteX30" fmla="*/ 844826 w 1580321"/>
              <a:gd name="connsiteY30" fmla="*/ 1381539 h 1639957"/>
              <a:gd name="connsiteX31" fmla="*/ 934278 w 1580321"/>
              <a:gd name="connsiteY31" fmla="*/ 1351722 h 1639957"/>
              <a:gd name="connsiteX32" fmla="*/ 983973 w 1580321"/>
              <a:gd name="connsiteY32" fmla="*/ 1331844 h 1639957"/>
              <a:gd name="connsiteX33" fmla="*/ 1033669 w 1580321"/>
              <a:gd name="connsiteY33" fmla="*/ 1302026 h 1639957"/>
              <a:gd name="connsiteX34" fmla="*/ 1083365 w 1580321"/>
              <a:gd name="connsiteY34" fmla="*/ 1441174 h 1639957"/>
              <a:gd name="connsiteX35" fmla="*/ 1123121 w 1580321"/>
              <a:gd name="connsiteY35" fmla="*/ 1461052 h 1639957"/>
              <a:gd name="connsiteX36" fmla="*/ 1143000 w 1580321"/>
              <a:gd name="connsiteY36" fmla="*/ 1480931 h 1639957"/>
              <a:gd name="connsiteX37" fmla="*/ 1172817 w 1580321"/>
              <a:gd name="connsiteY37" fmla="*/ 1500809 h 1639957"/>
              <a:gd name="connsiteX38" fmla="*/ 1192695 w 1580321"/>
              <a:gd name="connsiteY38" fmla="*/ 1530626 h 1639957"/>
              <a:gd name="connsiteX39" fmla="*/ 1202634 w 1580321"/>
              <a:gd name="connsiteY39" fmla="*/ 1560444 h 1639957"/>
              <a:gd name="connsiteX40" fmla="*/ 1232452 w 1580321"/>
              <a:gd name="connsiteY40" fmla="*/ 1570383 h 1639957"/>
              <a:gd name="connsiteX41" fmla="*/ 1262269 w 1580321"/>
              <a:gd name="connsiteY41" fmla="*/ 1600200 h 1639957"/>
              <a:gd name="connsiteX42" fmla="*/ 1292086 w 1580321"/>
              <a:gd name="connsiteY42" fmla="*/ 1620078 h 1639957"/>
              <a:gd name="connsiteX43" fmla="*/ 1411356 w 1580321"/>
              <a:gd name="connsiteY43" fmla="*/ 1639957 h 1639957"/>
              <a:gd name="connsiteX44" fmla="*/ 1490869 w 1580321"/>
              <a:gd name="connsiteY44" fmla="*/ 1630018 h 1639957"/>
              <a:gd name="connsiteX45" fmla="*/ 1520686 w 1580321"/>
              <a:gd name="connsiteY45" fmla="*/ 1610139 h 1639957"/>
              <a:gd name="connsiteX46" fmla="*/ 1580321 w 1580321"/>
              <a:gd name="connsiteY46" fmla="*/ 1600200 h 1639957"/>
              <a:gd name="connsiteX47" fmla="*/ 1580321 w 1580321"/>
              <a:gd name="connsiteY47" fmla="*/ 1550505 h 163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80321" h="1639957">
                <a:moveTo>
                  <a:pt x="0" y="0"/>
                </a:moveTo>
                <a:lnTo>
                  <a:pt x="0" y="0"/>
                </a:lnTo>
                <a:cubicBezTo>
                  <a:pt x="6626" y="36444"/>
                  <a:pt x="12117" y="73112"/>
                  <a:pt x="19878" y="109331"/>
                </a:cubicBezTo>
                <a:cubicBezTo>
                  <a:pt x="22073" y="119575"/>
                  <a:pt x="23272" y="130967"/>
                  <a:pt x="29817" y="139148"/>
                </a:cubicBezTo>
                <a:cubicBezTo>
                  <a:pt x="37279" y="148476"/>
                  <a:pt x="49695" y="152400"/>
                  <a:pt x="59634" y="159026"/>
                </a:cubicBezTo>
                <a:cubicBezTo>
                  <a:pt x="66260" y="185530"/>
                  <a:pt x="72325" y="212182"/>
                  <a:pt x="79513" y="238539"/>
                </a:cubicBezTo>
                <a:cubicBezTo>
                  <a:pt x="82270" y="248647"/>
                  <a:pt x="82044" y="260949"/>
                  <a:pt x="89452" y="268357"/>
                </a:cubicBezTo>
                <a:cubicBezTo>
                  <a:pt x="96860" y="275765"/>
                  <a:pt x="109330" y="274983"/>
                  <a:pt x="119269" y="278296"/>
                </a:cubicBezTo>
                <a:cubicBezTo>
                  <a:pt x="144248" y="353234"/>
                  <a:pt x="110555" y="260870"/>
                  <a:pt x="149086" y="337931"/>
                </a:cubicBezTo>
                <a:cubicBezTo>
                  <a:pt x="190234" y="420225"/>
                  <a:pt x="121940" y="312119"/>
                  <a:pt x="178904" y="397565"/>
                </a:cubicBezTo>
                <a:cubicBezTo>
                  <a:pt x="207008" y="509984"/>
                  <a:pt x="185384" y="414827"/>
                  <a:pt x="208721" y="655983"/>
                </a:cubicBezTo>
                <a:cubicBezTo>
                  <a:pt x="211611" y="685844"/>
                  <a:pt x="212776" y="716017"/>
                  <a:pt x="218660" y="745435"/>
                </a:cubicBezTo>
                <a:cubicBezTo>
                  <a:pt x="222769" y="765982"/>
                  <a:pt x="232518" y="785000"/>
                  <a:pt x="238539" y="805070"/>
                </a:cubicBezTo>
                <a:cubicBezTo>
                  <a:pt x="246945" y="833089"/>
                  <a:pt x="247283" y="848665"/>
                  <a:pt x="258417" y="874644"/>
                </a:cubicBezTo>
                <a:cubicBezTo>
                  <a:pt x="264253" y="888262"/>
                  <a:pt x="271669" y="901148"/>
                  <a:pt x="278295" y="914400"/>
                </a:cubicBezTo>
                <a:cubicBezTo>
                  <a:pt x="297471" y="1010283"/>
                  <a:pt x="273988" y="925664"/>
                  <a:pt x="308113" y="993913"/>
                </a:cubicBezTo>
                <a:cubicBezTo>
                  <a:pt x="312798" y="1003284"/>
                  <a:pt x="311507" y="1015550"/>
                  <a:pt x="318052" y="1023731"/>
                </a:cubicBezTo>
                <a:cubicBezTo>
                  <a:pt x="325514" y="1033059"/>
                  <a:pt x="337930" y="1036983"/>
                  <a:pt x="347869" y="1043609"/>
                </a:cubicBezTo>
                <a:cubicBezTo>
                  <a:pt x="354495" y="1053548"/>
                  <a:pt x="362405" y="1062742"/>
                  <a:pt x="367747" y="1073426"/>
                </a:cubicBezTo>
                <a:cubicBezTo>
                  <a:pt x="372432" y="1082797"/>
                  <a:pt x="368802" y="1097691"/>
                  <a:pt x="377686" y="1103244"/>
                </a:cubicBezTo>
                <a:cubicBezTo>
                  <a:pt x="398139" y="1116027"/>
                  <a:pt x="424158" y="1116191"/>
                  <a:pt x="447260" y="1123122"/>
                </a:cubicBezTo>
                <a:cubicBezTo>
                  <a:pt x="457295" y="1126132"/>
                  <a:pt x="467139" y="1129748"/>
                  <a:pt x="477078" y="1133061"/>
                </a:cubicBezTo>
                <a:cubicBezTo>
                  <a:pt x="454843" y="1199766"/>
                  <a:pt x="442129" y="1210804"/>
                  <a:pt x="467139" y="1292087"/>
                </a:cubicBezTo>
                <a:cubicBezTo>
                  <a:pt x="471273" y="1305522"/>
                  <a:pt x="487017" y="1311966"/>
                  <a:pt x="496956" y="1321905"/>
                </a:cubicBezTo>
                <a:cubicBezTo>
                  <a:pt x="497921" y="1326730"/>
                  <a:pt x="505527" y="1397555"/>
                  <a:pt x="526773" y="1401418"/>
                </a:cubicBezTo>
                <a:cubicBezTo>
                  <a:pt x="556290" y="1406785"/>
                  <a:pt x="586408" y="1394791"/>
                  <a:pt x="616226" y="1391478"/>
                </a:cubicBezTo>
                <a:cubicBezTo>
                  <a:pt x="629478" y="1388165"/>
                  <a:pt x="642848" y="1385292"/>
                  <a:pt x="655982" y="1381539"/>
                </a:cubicBezTo>
                <a:cubicBezTo>
                  <a:pt x="666056" y="1378661"/>
                  <a:pt x="676429" y="1366914"/>
                  <a:pt x="685800" y="1371600"/>
                </a:cubicBezTo>
                <a:cubicBezTo>
                  <a:pt x="695171" y="1376286"/>
                  <a:pt x="688331" y="1394010"/>
                  <a:pt x="695739" y="1401418"/>
                </a:cubicBezTo>
                <a:cubicBezTo>
                  <a:pt x="703147" y="1408826"/>
                  <a:pt x="715617" y="1408044"/>
                  <a:pt x="725556" y="1411357"/>
                </a:cubicBezTo>
                <a:cubicBezTo>
                  <a:pt x="765313" y="1401418"/>
                  <a:pt x="810728" y="1404271"/>
                  <a:pt x="844826" y="1381539"/>
                </a:cubicBezTo>
                <a:cubicBezTo>
                  <a:pt x="891411" y="1350482"/>
                  <a:pt x="862860" y="1363625"/>
                  <a:pt x="934278" y="1351722"/>
                </a:cubicBezTo>
                <a:cubicBezTo>
                  <a:pt x="950843" y="1345096"/>
                  <a:pt x="970427" y="1343455"/>
                  <a:pt x="983973" y="1331844"/>
                </a:cubicBezTo>
                <a:cubicBezTo>
                  <a:pt x="1032118" y="1290577"/>
                  <a:pt x="973122" y="1281844"/>
                  <a:pt x="1033669" y="1302026"/>
                </a:cubicBezTo>
                <a:cubicBezTo>
                  <a:pt x="1121008" y="1360252"/>
                  <a:pt x="1095681" y="1318011"/>
                  <a:pt x="1083365" y="1441174"/>
                </a:cubicBezTo>
                <a:cubicBezTo>
                  <a:pt x="1096617" y="1447800"/>
                  <a:pt x="1110793" y="1452833"/>
                  <a:pt x="1123121" y="1461052"/>
                </a:cubicBezTo>
                <a:cubicBezTo>
                  <a:pt x="1130918" y="1466250"/>
                  <a:pt x="1135682" y="1475077"/>
                  <a:pt x="1143000" y="1480931"/>
                </a:cubicBezTo>
                <a:cubicBezTo>
                  <a:pt x="1152328" y="1488393"/>
                  <a:pt x="1162878" y="1494183"/>
                  <a:pt x="1172817" y="1500809"/>
                </a:cubicBezTo>
                <a:cubicBezTo>
                  <a:pt x="1179443" y="1510748"/>
                  <a:pt x="1187353" y="1519942"/>
                  <a:pt x="1192695" y="1530626"/>
                </a:cubicBezTo>
                <a:cubicBezTo>
                  <a:pt x="1197380" y="1539997"/>
                  <a:pt x="1195226" y="1553036"/>
                  <a:pt x="1202634" y="1560444"/>
                </a:cubicBezTo>
                <a:cubicBezTo>
                  <a:pt x="1210042" y="1567852"/>
                  <a:pt x="1222513" y="1567070"/>
                  <a:pt x="1232452" y="1570383"/>
                </a:cubicBezTo>
                <a:cubicBezTo>
                  <a:pt x="1242391" y="1580322"/>
                  <a:pt x="1251471" y="1591202"/>
                  <a:pt x="1262269" y="1600200"/>
                </a:cubicBezTo>
                <a:cubicBezTo>
                  <a:pt x="1271446" y="1607847"/>
                  <a:pt x="1281402" y="1614736"/>
                  <a:pt x="1292086" y="1620078"/>
                </a:cubicBezTo>
                <a:cubicBezTo>
                  <a:pt x="1325391" y="1636731"/>
                  <a:pt x="1383004" y="1636807"/>
                  <a:pt x="1411356" y="1639957"/>
                </a:cubicBezTo>
                <a:cubicBezTo>
                  <a:pt x="1437860" y="1636644"/>
                  <a:pt x="1465100" y="1637046"/>
                  <a:pt x="1490869" y="1630018"/>
                </a:cubicBezTo>
                <a:cubicBezTo>
                  <a:pt x="1502393" y="1626875"/>
                  <a:pt x="1509354" y="1613917"/>
                  <a:pt x="1520686" y="1610139"/>
                </a:cubicBezTo>
                <a:cubicBezTo>
                  <a:pt x="1539804" y="1603766"/>
                  <a:pt x="1566071" y="1614450"/>
                  <a:pt x="1580321" y="1600200"/>
                </a:cubicBezTo>
                <a:lnTo>
                  <a:pt x="1580321" y="1550505"/>
                </a:lnTo>
              </a:path>
            </a:pathLst>
          </a:custGeom>
          <a:ln w="76200">
            <a:solidFill>
              <a:schemeClr val="tx2">
                <a:lumMod val="60000"/>
                <a:lumOff val="40000"/>
              </a:schemeClr>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p:cNvSpPr/>
          <p:nvPr/>
        </p:nvSpPr>
        <p:spPr>
          <a:xfrm>
            <a:off x="7399676" y="6858000"/>
            <a:ext cx="1846531" cy="523220"/>
          </a:xfrm>
          <a:prstGeom prst="rect">
            <a:avLst/>
          </a:prstGeom>
        </p:spPr>
        <p:txBody>
          <a:bodyPr wrap="none">
            <a:spAutoFit/>
          </a:bodyPr>
          <a:lstStyle/>
          <a:p>
            <a:pPr marL="225425" indent="-225425">
              <a:spcAft>
                <a:spcPts val="600"/>
              </a:spcAft>
              <a:buFont typeface="Arial" pitchFamily="34" charset="0"/>
              <a:buChar char="•"/>
            </a:pPr>
            <a:r>
              <a:rPr lang="en-US" sz="2800" b="1" dirty="0" smtClean="0"/>
              <a:t>black </a:t>
            </a:r>
            <a:r>
              <a:rPr lang="en-US" sz="2800" b="1" dirty="0" smtClean="0">
                <a:ln>
                  <a:solidFill>
                    <a:schemeClr val="tx1"/>
                  </a:solidFill>
                </a:ln>
                <a:solidFill>
                  <a:srgbClr val="FF0000"/>
                </a:solidFill>
                <a:effectLst>
                  <a:outerShdw dist="50800" dir="5400000" algn="ctr" rotWithShape="0">
                    <a:schemeClr val="tx1"/>
                  </a:outerShdw>
                </a:effectLst>
              </a:rPr>
              <a:t>Red</a:t>
            </a:r>
          </a:p>
        </p:txBody>
      </p:sp>
      <p:pic>
        <p:nvPicPr>
          <p:cNvPr id="194563" name="Picture 3"/>
          <p:cNvPicPr>
            <a:picLocks noChangeAspect="1" noChangeArrowheads="1"/>
          </p:cNvPicPr>
          <p:nvPr/>
        </p:nvPicPr>
        <p:blipFill>
          <a:blip r:embed="rId4" cstate="print"/>
          <a:srcRect l="8473" r="26855"/>
          <a:stretch>
            <a:fillRect/>
          </a:stretch>
        </p:blipFill>
        <p:spPr bwMode="auto">
          <a:xfrm>
            <a:off x="0" y="0"/>
            <a:ext cx="3939926" cy="4572000"/>
          </a:xfrm>
          <a:prstGeom prst="rect">
            <a:avLst/>
          </a:prstGeom>
          <a:noFill/>
          <a:ln w="9525">
            <a:noFill/>
            <a:miter lim="800000"/>
            <a:headEnd/>
            <a:tailEnd/>
          </a:ln>
        </p:spPr>
      </p:pic>
      <p:pic>
        <p:nvPicPr>
          <p:cNvPr id="14" name="Picture 2" descr="Image result for lewis and clark return to st louis"/>
          <p:cNvPicPr>
            <a:picLocks noChangeAspect="1" noChangeArrowheads="1"/>
          </p:cNvPicPr>
          <p:nvPr/>
        </p:nvPicPr>
        <p:blipFill>
          <a:blip r:embed="rId5" cstate="print"/>
          <a:srcRect/>
          <a:stretch>
            <a:fillRect/>
          </a:stretch>
        </p:blipFill>
        <p:spPr bwMode="auto">
          <a:xfrm>
            <a:off x="0" y="914400"/>
            <a:ext cx="4320363" cy="3505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3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1000"/>
                                        <p:tgtEl>
                                          <p:spTgt spid="7">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94563"/>
                                        </p:tgtEl>
                                        <p:attrNameLst>
                                          <p:attrName>style.visibility</p:attrName>
                                        </p:attrNameLst>
                                      </p:cBhvr>
                                      <p:to>
                                        <p:strVal val="visible"/>
                                      </p:to>
                                    </p:set>
                                    <p:animEffect transition="in" filter="fade">
                                      <p:cBhvr>
                                        <p:cTn id="20" dur="1000"/>
                                        <p:tgtEl>
                                          <p:spTgt spid="19456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1000"/>
                                        <p:tgtEl>
                                          <p:spTgt spid="7">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10" presetClass="exit" presetSubtype="0" fill="hold" nodeType="withEffect">
                                  <p:stCondLst>
                                    <p:cond delay="0"/>
                                  </p:stCondLst>
                                  <p:childTnLst>
                                    <p:animEffect transition="out" filter="fade">
                                      <p:cBhvr>
                                        <p:cTn id="30" dur="1000"/>
                                        <p:tgtEl>
                                          <p:spTgt spid="194563"/>
                                        </p:tgtEl>
                                      </p:cBhvr>
                                    </p:animEffect>
                                    <p:set>
                                      <p:cBhvr>
                                        <p:cTn id="31" dur="1" fill="hold">
                                          <p:stCondLst>
                                            <p:cond delay="999"/>
                                          </p:stCondLst>
                                        </p:cTn>
                                        <p:tgtEl>
                                          <p:spTgt spid="1945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map with same links provided elsewhere on this page"/>
          <p:cNvPicPr>
            <a:picLocks noChangeAspect="1" noChangeArrowheads="1"/>
          </p:cNvPicPr>
          <p:nvPr/>
        </p:nvPicPr>
        <p:blipFill>
          <a:blip r:embed="rId3" cstate="print"/>
          <a:srcRect/>
          <a:stretch>
            <a:fillRect/>
          </a:stretch>
        </p:blipFill>
        <p:spPr bwMode="auto">
          <a:xfrm>
            <a:off x="0" y="0"/>
            <a:ext cx="3725694" cy="4323358"/>
          </a:xfrm>
          <a:prstGeom prst="rect">
            <a:avLst/>
          </a:prstGeom>
          <a:noFill/>
        </p:spPr>
      </p:pic>
      <p:sp>
        <p:nvSpPr>
          <p:cNvPr id="3" name="TextBox 2"/>
          <p:cNvSpPr txBox="1">
            <a:spLocks noChangeArrowheads="1"/>
          </p:cNvSpPr>
          <p:nvPr/>
        </p:nvSpPr>
        <p:spPr bwMode="auto">
          <a:xfrm>
            <a:off x="4541124" y="568993"/>
            <a:ext cx="3836505"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Aug 14 – Sept 23</a:t>
            </a:r>
          </a:p>
        </p:txBody>
      </p:sp>
      <p:sp>
        <p:nvSpPr>
          <p:cNvPr id="4" name="TextBox 3"/>
          <p:cNvSpPr txBox="1">
            <a:spLocks noChangeArrowheads="1"/>
          </p:cNvSpPr>
          <p:nvPr/>
        </p:nvSpPr>
        <p:spPr bwMode="auto">
          <a:xfrm>
            <a:off x="4173379" y="0"/>
            <a:ext cx="4562060"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Homeward Bound!</a:t>
            </a:r>
            <a:endParaRPr lang="en-US" sz="4000" b="1" dirty="0">
              <a:ln>
                <a:solidFill>
                  <a:schemeClr val="tx1"/>
                </a:solidFill>
              </a:ln>
              <a:solidFill>
                <a:srgbClr val="FF0000"/>
              </a:solidFill>
              <a:effectLst>
                <a:outerShdw dist="50800" dir="5400000" algn="ctr" rotWithShape="0">
                  <a:schemeClr val="tx1"/>
                </a:outerShdw>
              </a:effectLst>
            </a:endParaRPr>
          </a:p>
        </p:txBody>
      </p:sp>
      <p:sp>
        <p:nvSpPr>
          <p:cNvPr id="5" name="TextBox 4"/>
          <p:cNvSpPr txBox="1"/>
          <p:nvPr/>
        </p:nvSpPr>
        <p:spPr>
          <a:xfrm>
            <a:off x="3697357" y="1607070"/>
            <a:ext cx="5446643" cy="2439129"/>
          </a:xfrm>
          <a:prstGeom prst="rect">
            <a:avLst/>
          </a:prstGeom>
          <a:noFill/>
          <a:effectLst/>
        </p:spPr>
        <p:txBody>
          <a:bodyPr wrap="square" rtlCol="0">
            <a:spAutoFit/>
          </a:bodyPr>
          <a:lstStyle/>
          <a:p>
            <a:pPr marL="168275" indent="-168275">
              <a:spcAft>
                <a:spcPts val="600"/>
              </a:spcAft>
              <a:buFont typeface="Arial" pitchFamily="34" charset="0"/>
              <a:buChar char="•"/>
            </a:pPr>
            <a:r>
              <a:rPr lang="en-US" sz="3050" b="1" dirty="0" smtClean="0"/>
              <a:t>Sept 23- “Descend down the Mississippi to </a:t>
            </a:r>
            <a:r>
              <a:rPr lang="en-US" sz="3050" b="1" dirty="0" smtClean="0">
                <a:ln>
                  <a:solidFill>
                    <a:schemeClr val="tx1"/>
                  </a:solidFill>
                </a:ln>
                <a:solidFill>
                  <a:srgbClr val="FF0000"/>
                </a:solidFill>
                <a:effectLst>
                  <a:outerShdw dist="50800" dir="5400000" algn="ctr" rotWithShape="0">
                    <a:schemeClr val="tx1"/>
                  </a:outerShdw>
                </a:effectLst>
              </a:rPr>
              <a:t>St. Louis </a:t>
            </a:r>
            <a:r>
              <a:rPr lang="en-US" sz="3050" b="1" dirty="0" smtClean="0"/>
              <a:t>at which place we </a:t>
            </a:r>
            <a:r>
              <a:rPr lang="en-US" sz="3050" b="1" dirty="0" smtClean="0">
                <a:ln>
                  <a:solidFill>
                    <a:schemeClr val="tx1"/>
                  </a:solidFill>
                </a:ln>
                <a:solidFill>
                  <a:srgbClr val="FF0000"/>
                </a:solidFill>
                <a:effectLst>
                  <a:outerShdw dist="50800" dir="5400000" algn="ctr" rotWithShape="0">
                    <a:schemeClr val="tx1"/>
                  </a:outerShdw>
                </a:effectLst>
              </a:rPr>
              <a:t>arrive at 12 o’clock</a:t>
            </a:r>
            <a:r>
              <a:rPr lang="en-US" sz="3050" b="1" dirty="0" smtClean="0"/>
              <a:t>; we received a hearty welcome from its inhabitants”</a:t>
            </a:r>
          </a:p>
        </p:txBody>
      </p:sp>
      <p:sp>
        <p:nvSpPr>
          <p:cNvPr id="6" name="TextBox 5"/>
          <p:cNvSpPr txBox="1"/>
          <p:nvPr/>
        </p:nvSpPr>
        <p:spPr>
          <a:xfrm>
            <a:off x="0" y="4313827"/>
            <a:ext cx="9144000" cy="523220"/>
          </a:xfrm>
          <a:prstGeom prst="rect">
            <a:avLst/>
          </a:prstGeom>
          <a:noFill/>
          <a:effectLst/>
        </p:spPr>
        <p:txBody>
          <a:bodyPr wrap="square" rtlCol="0">
            <a:spAutoFit/>
          </a:bodyPr>
          <a:lstStyle/>
          <a:p>
            <a:pPr marL="168275" indent="-168275">
              <a:spcAft>
                <a:spcPts val="600"/>
              </a:spcAft>
            </a:pPr>
            <a:r>
              <a:rPr lang="en-US" sz="2800" b="1" dirty="0" smtClean="0"/>
              <a:t>	</a:t>
            </a:r>
          </a:p>
        </p:txBody>
      </p:sp>
      <p:sp>
        <p:nvSpPr>
          <p:cNvPr id="8" name="Freeform 7"/>
          <p:cNvSpPr/>
          <p:nvPr/>
        </p:nvSpPr>
        <p:spPr>
          <a:xfrm>
            <a:off x="9939" y="327991"/>
            <a:ext cx="242214" cy="132384"/>
          </a:xfrm>
          <a:custGeom>
            <a:avLst/>
            <a:gdLst>
              <a:gd name="connsiteX0" fmla="*/ 0 w 242214"/>
              <a:gd name="connsiteY0" fmla="*/ 0 h 132384"/>
              <a:gd name="connsiteX1" fmla="*/ 0 w 242214"/>
              <a:gd name="connsiteY1" fmla="*/ 0 h 132384"/>
              <a:gd name="connsiteX2" fmla="*/ 89452 w 242214"/>
              <a:gd name="connsiteY2" fmla="*/ 9939 h 132384"/>
              <a:gd name="connsiteX3" fmla="*/ 208722 w 242214"/>
              <a:gd name="connsiteY3" fmla="*/ 19879 h 132384"/>
              <a:gd name="connsiteX4" fmla="*/ 218661 w 242214"/>
              <a:gd name="connsiteY4" fmla="*/ 69574 h 132384"/>
              <a:gd name="connsiteX5" fmla="*/ 238539 w 242214"/>
              <a:gd name="connsiteY5" fmla="*/ 119270 h 1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214" h="132384">
                <a:moveTo>
                  <a:pt x="0" y="0"/>
                </a:moveTo>
                <a:lnTo>
                  <a:pt x="0" y="0"/>
                </a:lnTo>
                <a:lnTo>
                  <a:pt x="89452" y="9939"/>
                </a:lnTo>
                <a:cubicBezTo>
                  <a:pt x="129167" y="13721"/>
                  <a:pt x="172499" y="3161"/>
                  <a:pt x="208722" y="19879"/>
                </a:cubicBezTo>
                <a:cubicBezTo>
                  <a:pt x="224060" y="26958"/>
                  <a:pt x="212730" y="53757"/>
                  <a:pt x="218661" y="69574"/>
                </a:cubicBezTo>
                <a:cubicBezTo>
                  <a:pt x="242214" y="132384"/>
                  <a:pt x="238539" y="72205"/>
                  <a:pt x="238539" y="119270"/>
                </a:cubicBezTo>
              </a:path>
            </a:pathLst>
          </a:custGeom>
          <a:ln w="76200">
            <a:solidFill>
              <a:schemeClr val="tx2">
                <a:lumMod val="60000"/>
                <a:lumOff val="40000"/>
              </a:schemeClr>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258417" y="437322"/>
            <a:ext cx="167474" cy="320699"/>
          </a:xfrm>
          <a:custGeom>
            <a:avLst/>
            <a:gdLst>
              <a:gd name="connsiteX0" fmla="*/ 0 w 167474"/>
              <a:gd name="connsiteY0" fmla="*/ 0 h 320699"/>
              <a:gd name="connsiteX1" fmla="*/ 0 w 167474"/>
              <a:gd name="connsiteY1" fmla="*/ 0 h 320699"/>
              <a:gd name="connsiteX2" fmla="*/ 69574 w 167474"/>
              <a:gd name="connsiteY2" fmla="*/ 59635 h 320699"/>
              <a:gd name="connsiteX3" fmla="*/ 99392 w 167474"/>
              <a:gd name="connsiteY3" fmla="*/ 248478 h 320699"/>
            </a:gdLst>
            <a:ahLst/>
            <a:cxnLst>
              <a:cxn ang="0">
                <a:pos x="connsiteX0" y="connsiteY0"/>
              </a:cxn>
              <a:cxn ang="0">
                <a:pos x="connsiteX1" y="connsiteY1"/>
              </a:cxn>
              <a:cxn ang="0">
                <a:pos x="connsiteX2" y="connsiteY2"/>
              </a:cxn>
              <a:cxn ang="0">
                <a:pos x="connsiteX3" y="connsiteY3"/>
              </a:cxn>
            </a:cxnLst>
            <a:rect l="l" t="t" r="r" b="b"/>
            <a:pathLst>
              <a:path w="167474" h="320699">
                <a:moveTo>
                  <a:pt x="0" y="0"/>
                </a:moveTo>
                <a:lnTo>
                  <a:pt x="0" y="0"/>
                </a:lnTo>
                <a:cubicBezTo>
                  <a:pt x="23191" y="19878"/>
                  <a:pt x="58849" y="31035"/>
                  <a:pt x="69574" y="59635"/>
                </a:cubicBezTo>
                <a:cubicBezTo>
                  <a:pt x="167474" y="320699"/>
                  <a:pt x="40973" y="190059"/>
                  <a:pt x="99392" y="248478"/>
                </a:cubicBezTo>
              </a:path>
            </a:pathLst>
          </a:custGeom>
          <a:ln w="76200">
            <a:solidFill>
              <a:schemeClr val="tx2">
                <a:lumMod val="60000"/>
                <a:lumOff val="40000"/>
              </a:schemeClr>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372266" y="705678"/>
            <a:ext cx="1319479" cy="1736558"/>
          </a:xfrm>
          <a:custGeom>
            <a:avLst/>
            <a:gdLst>
              <a:gd name="connsiteX0" fmla="*/ 25299 w 1078847"/>
              <a:gd name="connsiteY0" fmla="*/ 0 h 1630018"/>
              <a:gd name="connsiteX1" fmla="*/ 25299 w 1078847"/>
              <a:gd name="connsiteY1" fmla="*/ 0 h 1630018"/>
              <a:gd name="connsiteX2" fmla="*/ 35238 w 1078847"/>
              <a:gd name="connsiteY2" fmla="*/ 149087 h 1630018"/>
              <a:gd name="connsiteX3" fmla="*/ 55117 w 1078847"/>
              <a:gd name="connsiteY3" fmla="*/ 168965 h 1630018"/>
              <a:gd name="connsiteX4" fmla="*/ 65056 w 1078847"/>
              <a:gd name="connsiteY4" fmla="*/ 268357 h 1630018"/>
              <a:gd name="connsiteX5" fmla="*/ 84934 w 1078847"/>
              <a:gd name="connsiteY5" fmla="*/ 308113 h 1630018"/>
              <a:gd name="connsiteX6" fmla="*/ 94873 w 1078847"/>
              <a:gd name="connsiteY6" fmla="*/ 367748 h 1630018"/>
              <a:gd name="connsiteX7" fmla="*/ 114751 w 1078847"/>
              <a:gd name="connsiteY7" fmla="*/ 467139 h 1630018"/>
              <a:gd name="connsiteX8" fmla="*/ 124691 w 1078847"/>
              <a:gd name="connsiteY8" fmla="*/ 496957 h 1630018"/>
              <a:gd name="connsiteX9" fmla="*/ 144569 w 1078847"/>
              <a:gd name="connsiteY9" fmla="*/ 526774 h 1630018"/>
              <a:gd name="connsiteX10" fmla="*/ 124691 w 1078847"/>
              <a:gd name="connsiteY10" fmla="*/ 685800 h 1630018"/>
              <a:gd name="connsiteX11" fmla="*/ 104812 w 1078847"/>
              <a:gd name="connsiteY11" fmla="*/ 715618 h 1630018"/>
              <a:gd name="connsiteX12" fmla="*/ 94873 w 1078847"/>
              <a:gd name="connsiteY12" fmla="*/ 755374 h 1630018"/>
              <a:gd name="connsiteX13" fmla="*/ 25299 w 1078847"/>
              <a:gd name="connsiteY13" fmla="*/ 785192 h 1630018"/>
              <a:gd name="connsiteX14" fmla="*/ 35238 w 1078847"/>
              <a:gd name="connsiteY14" fmla="*/ 854765 h 1630018"/>
              <a:gd name="connsiteX15" fmla="*/ 55117 w 1078847"/>
              <a:gd name="connsiteY15" fmla="*/ 874644 h 1630018"/>
              <a:gd name="connsiteX16" fmla="*/ 65056 w 1078847"/>
              <a:gd name="connsiteY16" fmla="*/ 904461 h 1630018"/>
              <a:gd name="connsiteX17" fmla="*/ 124691 w 1078847"/>
              <a:gd name="connsiteY17" fmla="*/ 944218 h 1630018"/>
              <a:gd name="connsiteX18" fmla="*/ 154508 w 1078847"/>
              <a:gd name="connsiteY18" fmla="*/ 964096 h 1630018"/>
              <a:gd name="connsiteX19" fmla="*/ 184325 w 1078847"/>
              <a:gd name="connsiteY19" fmla="*/ 974035 h 1630018"/>
              <a:gd name="connsiteX20" fmla="*/ 214143 w 1078847"/>
              <a:gd name="connsiteY20" fmla="*/ 1003852 h 1630018"/>
              <a:gd name="connsiteX21" fmla="*/ 243960 w 1078847"/>
              <a:gd name="connsiteY21" fmla="*/ 1013792 h 1630018"/>
              <a:gd name="connsiteX22" fmla="*/ 303595 w 1078847"/>
              <a:gd name="connsiteY22" fmla="*/ 1043609 h 1630018"/>
              <a:gd name="connsiteX23" fmla="*/ 373169 w 1078847"/>
              <a:gd name="connsiteY23" fmla="*/ 1013792 h 1630018"/>
              <a:gd name="connsiteX24" fmla="*/ 402986 w 1078847"/>
              <a:gd name="connsiteY24" fmla="*/ 1103244 h 1630018"/>
              <a:gd name="connsiteX25" fmla="*/ 412925 w 1078847"/>
              <a:gd name="connsiteY25" fmla="*/ 1133061 h 1630018"/>
              <a:gd name="connsiteX26" fmla="*/ 432804 w 1078847"/>
              <a:gd name="connsiteY26" fmla="*/ 1152939 h 1630018"/>
              <a:gd name="connsiteX27" fmla="*/ 432804 w 1078847"/>
              <a:gd name="connsiteY27" fmla="*/ 1282148 h 1630018"/>
              <a:gd name="connsiteX28" fmla="*/ 442743 w 1078847"/>
              <a:gd name="connsiteY28" fmla="*/ 1341783 h 1630018"/>
              <a:gd name="connsiteX29" fmla="*/ 472560 w 1078847"/>
              <a:gd name="connsiteY29" fmla="*/ 1351722 h 1630018"/>
              <a:gd name="connsiteX30" fmla="*/ 512317 w 1078847"/>
              <a:gd name="connsiteY30" fmla="*/ 1411357 h 1630018"/>
              <a:gd name="connsiteX31" fmla="*/ 532195 w 1078847"/>
              <a:gd name="connsiteY31" fmla="*/ 1441174 h 1630018"/>
              <a:gd name="connsiteX32" fmla="*/ 562012 w 1078847"/>
              <a:gd name="connsiteY32" fmla="*/ 1451113 h 1630018"/>
              <a:gd name="connsiteX33" fmla="*/ 591830 w 1078847"/>
              <a:gd name="connsiteY33" fmla="*/ 1470992 h 1630018"/>
              <a:gd name="connsiteX34" fmla="*/ 631586 w 1078847"/>
              <a:gd name="connsiteY34" fmla="*/ 1510748 h 1630018"/>
              <a:gd name="connsiteX35" fmla="*/ 671343 w 1078847"/>
              <a:gd name="connsiteY35" fmla="*/ 1570383 h 1630018"/>
              <a:gd name="connsiteX36" fmla="*/ 760795 w 1078847"/>
              <a:gd name="connsiteY36" fmla="*/ 1600200 h 1630018"/>
              <a:gd name="connsiteX37" fmla="*/ 790612 w 1078847"/>
              <a:gd name="connsiteY37" fmla="*/ 1610139 h 1630018"/>
              <a:gd name="connsiteX38" fmla="*/ 840308 w 1078847"/>
              <a:gd name="connsiteY38" fmla="*/ 1630018 h 1630018"/>
              <a:gd name="connsiteX39" fmla="*/ 939699 w 1078847"/>
              <a:gd name="connsiteY39" fmla="*/ 1600200 h 1630018"/>
              <a:gd name="connsiteX40" fmla="*/ 969517 w 1078847"/>
              <a:gd name="connsiteY40" fmla="*/ 1590261 h 1630018"/>
              <a:gd name="connsiteX41" fmla="*/ 1078847 w 1078847"/>
              <a:gd name="connsiteY41" fmla="*/ 1600200 h 1630018"/>
              <a:gd name="connsiteX0" fmla="*/ 25299 w 1319479"/>
              <a:gd name="connsiteY0" fmla="*/ 0 h 1736558"/>
              <a:gd name="connsiteX1" fmla="*/ 25299 w 1319479"/>
              <a:gd name="connsiteY1" fmla="*/ 0 h 1736558"/>
              <a:gd name="connsiteX2" fmla="*/ 35238 w 1319479"/>
              <a:gd name="connsiteY2" fmla="*/ 149087 h 1736558"/>
              <a:gd name="connsiteX3" fmla="*/ 55117 w 1319479"/>
              <a:gd name="connsiteY3" fmla="*/ 168965 h 1736558"/>
              <a:gd name="connsiteX4" fmla="*/ 65056 w 1319479"/>
              <a:gd name="connsiteY4" fmla="*/ 268357 h 1736558"/>
              <a:gd name="connsiteX5" fmla="*/ 84934 w 1319479"/>
              <a:gd name="connsiteY5" fmla="*/ 308113 h 1736558"/>
              <a:gd name="connsiteX6" fmla="*/ 94873 w 1319479"/>
              <a:gd name="connsiteY6" fmla="*/ 367748 h 1736558"/>
              <a:gd name="connsiteX7" fmla="*/ 114751 w 1319479"/>
              <a:gd name="connsiteY7" fmla="*/ 467139 h 1736558"/>
              <a:gd name="connsiteX8" fmla="*/ 124691 w 1319479"/>
              <a:gd name="connsiteY8" fmla="*/ 496957 h 1736558"/>
              <a:gd name="connsiteX9" fmla="*/ 144569 w 1319479"/>
              <a:gd name="connsiteY9" fmla="*/ 526774 h 1736558"/>
              <a:gd name="connsiteX10" fmla="*/ 124691 w 1319479"/>
              <a:gd name="connsiteY10" fmla="*/ 685800 h 1736558"/>
              <a:gd name="connsiteX11" fmla="*/ 104812 w 1319479"/>
              <a:gd name="connsiteY11" fmla="*/ 715618 h 1736558"/>
              <a:gd name="connsiteX12" fmla="*/ 94873 w 1319479"/>
              <a:gd name="connsiteY12" fmla="*/ 755374 h 1736558"/>
              <a:gd name="connsiteX13" fmla="*/ 25299 w 1319479"/>
              <a:gd name="connsiteY13" fmla="*/ 785192 h 1736558"/>
              <a:gd name="connsiteX14" fmla="*/ 35238 w 1319479"/>
              <a:gd name="connsiteY14" fmla="*/ 854765 h 1736558"/>
              <a:gd name="connsiteX15" fmla="*/ 55117 w 1319479"/>
              <a:gd name="connsiteY15" fmla="*/ 874644 h 1736558"/>
              <a:gd name="connsiteX16" fmla="*/ 65056 w 1319479"/>
              <a:gd name="connsiteY16" fmla="*/ 904461 h 1736558"/>
              <a:gd name="connsiteX17" fmla="*/ 124691 w 1319479"/>
              <a:gd name="connsiteY17" fmla="*/ 944218 h 1736558"/>
              <a:gd name="connsiteX18" fmla="*/ 154508 w 1319479"/>
              <a:gd name="connsiteY18" fmla="*/ 964096 h 1736558"/>
              <a:gd name="connsiteX19" fmla="*/ 184325 w 1319479"/>
              <a:gd name="connsiteY19" fmla="*/ 974035 h 1736558"/>
              <a:gd name="connsiteX20" fmla="*/ 214143 w 1319479"/>
              <a:gd name="connsiteY20" fmla="*/ 1003852 h 1736558"/>
              <a:gd name="connsiteX21" fmla="*/ 243960 w 1319479"/>
              <a:gd name="connsiteY21" fmla="*/ 1013792 h 1736558"/>
              <a:gd name="connsiteX22" fmla="*/ 303595 w 1319479"/>
              <a:gd name="connsiteY22" fmla="*/ 1043609 h 1736558"/>
              <a:gd name="connsiteX23" fmla="*/ 373169 w 1319479"/>
              <a:gd name="connsiteY23" fmla="*/ 1013792 h 1736558"/>
              <a:gd name="connsiteX24" fmla="*/ 402986 w 1319479"/>
              <a:gd name="connsiteY24" fmla="*/ 1103244 h 1736558"/>
              <a:gd name="connsiteX25" fmla="*/ 412925 w 1319479"/>
              <a:gd name="connsiteY25" fmla="*/ 1133061 h 1736558"/>
              <a:gd name="connsiteX26" fmla="*/ 432804 w 1319479"/>
              <a:gd name="connsiteY26" fmla="*/ 1152939 h 1736558"/>
              <a:gd name="connsiteX27" fmla="*/ 432804 w 1319479"/>
              <a:gd name="connsiteY27" fmla="*/ 1282148 h 1736558"/>
              <a:gd name="connsiteX28" fmla="*/ 442743 w 1319479"/>
              <a:gd name="connsiteY28" fmla="*/ 1341783 h 1736558"/>
              <a:gd name="connsiteX29" fmla="*/ 472560 w 1319479"/>
              <a:gd name="connsiteY29" fmla="*/ 1351722 h 1736558"/>
              <a:gd name="connsiteX30" fmla="*/ 512317 w 1319479"/>
              <a:gd name="connsiteY30" fmla="*/ 1411357 h 1736558"/>
              <a:gd name="connsiteX31" fmla="*/ 532195 w 1319479"/>
              <a:gd name="connsiteY31" fmla="*/ 1441174 h 1736558"/>
              <a:gd name="connsiteX32" fmla="*/ 562012 w 1319479"/>
              <a:gd name="connsiteY32" fmla="*/ 1451113 h 1736558"/>
              <a:gd name="connsiteX33" fmla="*/ 591830 w 1319479"/>
              <a:gd name="connsiteY33" fmla="*/ 1470992 h 1736558"/>
              <a:gd name="connsiteX34" fmla="*/ 631586 w 1319479"/>
              <a:gd name="connsiteY34" fmla="*/ 1510748 h 1736558"/>
              <a:gd name="connsiteX35" fmla="*/ 671343 w 1319479"/>
              <a:gd name="connsiteY35" fmla="*/ 1570383 h 1736558"/>
              <a:gd name="connsiteX36" fmla="*/ 760795 w 1319479"/>
              <a:gd name="connsiteY36" fmla="*/ 1600200 h 1736558"/>
              <a:gd name="connsiteX37" fmla="*/ 790612 w 1319479"/>
              <a:gd name="connsiteY37" fmla="*/ 1610139 h 1736558"/>
              <a:gd name="connsiteX38" fmla="*/ 840308 w 1319479"/>
              <a:gd name="connsiteY38" fmla="*/ 1630018 h 1736558"/>
              <a:gd name="connsiteX39" fmla="*/ 939699 w 1319479"/>
              <a:gd name="connsiteY39" fmla="*/ 1600200 h 1736558"/>
              <a:gd name="connsiteX40" fmla="*/ 969517 w 1319479"/>
              <a:gd name="connsiteY40" fmla="*/ 1590261 h 1736558"/>
              <a:gd name="connsiteX41" fmla="*/ 1319479 w 1319479"/>
              <a:gd name="connsiteY41" fmla="*/ 1736558 h 1736558"/>
              <a:gd name="connsiteX0" fmla="*/ 25299 w 1319479"/>
              <a:gd name="connsiteY0" fmla="*/ 0 h 1736558"/>
              <a:gd name="connsiteX1" fmla="*/ 25299 w 1319479"/>
              <a:gd name="connsiteY1" fmla="*/ 0 h 1736558"/>
              <a:gd name="connsiteX2" fmla="*/ 35238 w 1319479"/>
              <a:gd name="connsiteY2" fmla="*/ 149087 h 1736558"/>
              <a:gd name="connsiteX3" fmla="*/ 55117 w 1319479"/>
              <a:gd name="connsiteY3" fmla="*/ 168965 h 1736558"/>
              <a:gd name="connsiteX4" fmla="*/ 65056 w 1319479"/>
              <a:gd name="connsiteY4" fmla="*/ 268357 h 1736558"/>
              <a:gd name="connsiteX5" fmla="*/ 84934 w 1319479"/>
              <a:gd name="connsiteY5" fmla="*/ 308113 h 1736558"/>
              <a:gd name="connsiteX6" fmla="*/ 94873 w 1319479"/>
              <a:gd name="connsiteY6" fmla="*/ 367748 h 1736558"/>
              <a:gd name="connsiteX7" fmla="*/ 114751 w 1319479"/>
              <a:gd name="connsiteY7" fmla="*/ 467139 h 1736558"/>
              <a:gd name="connsiteX8" fmla="*/ 124691 w 1319479"/>
              <a:gd name="connsiteY8" fmla="*/ 496957 h 1736558"/>
              <a:gd name="connsiteX9" fmla="*/ 144569 w 1319479"/>
              <a:gd name="connsiteY9" fmla="*/ 526774 h 1736558"/>
              <a:gd name="connsiteX10" fmla="*/ 124691 w 1319479"/>
              <a:gd name="connsiteY10" fmla="*/ 685800 h 1736558"/>
              <a:gd name="connsiteX11" fmla="*/ 104812 w 1319479"/>
              <a:gd name="connsiteY11" fmla="*/ 715618 h 1736558"/>
              <a:gd name="connsiteX12" fmla="*/ 94873 w 1319479"/>
              <a:gd name="connsiteY12" fmla="*/ 755374 h 1736558"/>
              <a:gd name="connsiteX13" fmla="*/ 25299 w 1319479"/>
              <a:gd name="connsiteY13" fmla="*/ 785192 h 1736558"/>
              <a:gd name="connsiteX14" fmla="*/ 35238 w 1319479"/>
              <a:gd name="connsiteY14" fmla="*/ 854765 h 1736558"/>
              <a:gd name="connsiteX15" fmla="*/ 55117 w 1319479"/>
              <a:gd name="connsiteY15" fmla="*/ 874644 h 1736558"/>
              <a:gd name="connsiteX16" fmla="*/ 65056 w 1319479"/>
              <a:gd name="connsiteY16" fmla="*/ 904461 h 1736558"/>
              <a:gd name="connsiteX17" fmla="*/ 124691 w 1319479"/>
              <a:gd name="connsiteY17" fmla="*/ 944218 h 1736558"/>
              <a:gd name="connsiteX18" fmla="*/ 154508 w 1319479"/>
              <a:gd name="connsiteY18" fmla="*/ 964096 h 1736558"/>
              <a:gd name="connsiteX19" fmla="*/ 184325 w 1319479"/>
              <a:gd name="connsiteY19" fmla="*/ 974035 h 1736558"/>
              <a:gd name="connsiteX20" fmla="*/ 214143 w 1319479"/>
              <a:gd name="connsiteY20" fmla="*/ 1003852 h 1736558"/>
              <a:gd name="connsiteX21" fmla="*/ 243960 w 1319479"/>
              <a:gd name="connsiteY21" fmla="*/ 1013792 h 1736558"/>
              <a:gd name="connsiteX22" fmla="*/ 303595 w 1319479"/>
              <a:gd name="connsiteY22" fmla="*/ 1043609 h 1736558"/>
              <a:gd name="connsiteX23" fmla="*/ 373169 w 1319479"/>
              <a:gd name="connsiteY23" fmla="*/ 1013792 h 1736558"/>
              <a:gd name="connsiteX24" fmla="*/ 402986 w 1319479"/>
              <a:gd name="connsiteY24" fmla="*/ 1103244 h 1736558"/>
              <a:gd name="connsiteX25" fmla="*/ 412925 w 1319479"/>
              <a:gd name="connsiteY25" fmla="*/ 1133061 h 1736558"/>
              <a:gd name="connsiteX26" fmla="*/ 432804 w 1319479"/>
              <a:gd name="connsiteY26" fmla="*/ 1152939 h 1736558"/>
              <a:gd name="connsiteX27" fmla="*/ 432804 w 1319479"/>
              <a:gd name="connsiteY27" fmla="*/ 1282148 h 1736558"/>
              <a:gd name="connsiteX28" fmla="*/ 442743 w 1319479"/>
              <a:gd name="connsiteY28" fmla="*/ 1341783 h 1736558"/>
              <a:gd name="connsiteX29" fmla="*/ 472560 w 1319479"/>
              <a:gd name="connsiteY29" fmla="*/ 1351722 h 1736558"/>
              <a:gd name="connsiteX30" fmla="*/ 512317 w 1319479"/>
              <a:gd name="connsiteY30" fmla="*/ 1411357 h 1736558"/>
              <a:gd name="connsiteX31" fmla="*/ 532195 w 1319479"/>
              <a:gd name="connsiteY31" fmla="*/ 1441174 h 1736558"/>
              <a:gd name="connsiteX32" fmla="*/ 562012 w 1319479"/>
              <a:gd name="connsiteY32" fmla="*/ 1451113 h 1736558"/>
              <a:gd name="connsiteX33" fmla="*/ 591830 w 1319479"/>
              <a:gd name="connsiteY33" fmla="*/ 1470992 h 1736558"/>
              <a:gd name="connsiteX34" fmla="*/ 631586 w 1319479"/>
              <a:gd name="connsiteY34" fmla="*/ 1510748 h 1736558"/>
              <a:gd name="connsiteX35" fmla="*/ 671343 w 1319479"/>
              <a:gd name="connsiteY35" fmla="*/ 1570383 h 1736558"/>
              <a:gd name="connsiteX36" fmla="*/ 760795 w 1319479"/>
              <a:gd name="connsiteY36" fmla="*/ 1600200 h 1736558"/>
              <a:gd name="connsiteX37" fmla="*/ 790612 w 1319479"/>
              <a:gd name="connsiteY37" fmla="*/ 1610139 h 1736558"/>
              <a:gd name="connsiteX38" fmla="*/ 840308 w 1319479"/>
              <a:gd name="connsiteY38" fmla="*/ 1630018 h 1736558"/>
              <a:gd name="connsiteX39" fmla="*/ 939699 w 1319479"/>
              <a:gd name="connsiteY39" fmla="*/ 1600200 h 1736558"/>
              <a:gd name="connsiteX40" fmla="*/ 1065770 w 1319479"/>
              <a:gd name="connsiteY40" fmla="*/ 1634377 h 1736558"/>
              <a:gd name="connsiteX41" fmla="*/ 1319479 w 1319479"/>
              <a:gd name="connsiteY41" fmla="*/ 1736558 h 1736558"/>
              <a:gd name="connsiteX0" fmla="*/ 25299 w 1319479"/>
              <a:gd name="connsiteY0" fmla="*/ 0 h 1736558"/>
              <a:gd name="connsiteX1" fmla="*/ 25299 w 1319479"/>
              <a:gd name="connsiteY1" fmla="*/ 0 h 1736558"/>
              <a:gd name="connsiteX2" fmla="*/ 35238 w 1319479"/>
              <a:gd name="connsiteY2" fmla="*/ 149087 h 1736558"/>
              <a:gd name="connsiteX3" fmla="*/ 55117 w 1319479"/>
              <a:gd name="connsiteY3" fmla="*/ 168965 h 1736558"/>
              <a:gd name="connsiteX4" fmla="*/ 65056 w 1319479"/>
              <a:gd name="connsiteY4" fmla="*/ 268357 h 1736558"/>
              <a:gd name="connsiteX5" fmla="*/ 84934 w 1319479"/>
              <a:gd name="connsiteY5" fmla="*/ 308113 h 1736558"/>
              <a:gd name="connsiteX6" fmla="*/ 94873 w 1319479"/>
              <a:gd name="connsiteY6" fmla="*/ 367748 h 1736558"/>
              <a:gd name="connsiteX7" fmla="*/ 114751 w 1319479"/>
              <a:gd name="connsiteY7" fmla="*/ 467139 h 1736558"/>
              <a:gd name="connsiteX8" fmla="*/ 124691 w 1319479"/>
              <a:gd name="connsiteY8" fmla="*/ 496957 h 1736558"/>
              <a:gd name="connsiteX9" fmla="*/ 144569 w 1319479"/>
              <a:gd name="connsiteY9" fmla="*/ 526774 h 1736558"/>
              <a:gd name="connsiteX10" fmla="*/ 124691 w 1319479"/>
              <a:gd name="connsiteY10" fmla="*/ 685800 h 1736558"/>
              <a:gd name="connsiteX11" fmla="*/ 104812 w 1319479"/>
              <a:gd name="connsiteY11" fmla="*/ 715618 h 1736558"/>
              <a:gd name="connsiteX12" fmla="*/ 94873 w 1319479"/>
              <a:gd name="connsiteY12" fmla="*/ 755374 h 1736558"/>
              <a:gd name="connsiteX13" fmla="*/ 25299 w 1319479"/>
              <a:gd name="connsiteY13" fmla="*/ 785192 h 1736558"/>
              <a:gd name="connsiteX14" fmla="*/ 35238 w 1319479"/>
              <a:gd name="connsiteY14" fmla="*/ 854765 h 1736558"/>
              <a:gd name="connsiteX15" fmla="*/ 55117 w 1319479"/>
              <a:gd name="connsiteY15" fmla="*/ 874644 h 1736558"/>
              <a:gd name="connsiteX16" fmla="*/ 65056 w 1319479"/>
              <a:gd name="connsiteY16" fmla="*/ 904461 h 1736558"/>
              <a:gd name="connsiteX17" fmla="*/ 124691 w 1319479"/>
              <a:gd name="connsiteY17" fmla="*/ 944218 h 1736558"/>
              <a:gd name="connsiteX18" fmla="*/ 154508 w 1319479"/>
              <a:gd name="connsiteY18" fmla="*/ 964096 h 1736558"/>
              <a:gd name="connsiteX19" fmla="*/ 184325 w 1319479"/>
              <a:gd name="connsiteY19" fmla="*/ 974035 h 1736558"/>
              <a:gd name="connsiteX20" fmla="*/ 214143 w 1319479"/>
              <a:gd name="connsiteY20" fmla="*/ 1003852 h 1736558"/>
              <a:gd name="connsiteX21" fmla="*/ 243960 w 1319479"/>
              <a:gd name="connsiteY21" fmla="*/ 1013792 h 1736558"/>
              <a:gd name="connsiteX22" fmla="*/ 303595 w 1319479"/>
              <a:gd name="connsiteY22" fmla="*/ 1043609 h 1736558"/>
              <a:gd name="connsiteX23" fmla="*/ 373169 w 1319479"/>
              <a:gd name="connsiteY23" fmla="*/ 1013792 h 1736558"/>
              <a:gd name="connsiteX24" fmla="*/ 402986 w 1319479"/>
              <a:gd name="connsiteY24" fmla="*/ 1103244 h 1736558"/>
              <a:gd name="connsiteX25" fmla="*/ 412925 w 1319479"/>
              <a:gd name="connsiteY25" fmla="*/ 1133061 h 1736558"/>
              <a:gd name="connsiteX26" fmla="*/ 432804 w 1319479"/>
              <a:gd name="connsiteY26" fmla="*/ 1152939 h 1736558"/>
              <a:gd name="connsiteX27" fmla="*/ 432804 w 1319479"/>
              <a:gd name="connsiteY27" fmla="*/ 1282148 h 1736558"/>
              <a:gd name="connsiteX28" fmla="*/ 442743 w 1319479"/>
              <a:gd name="connsiteY28" fmla="*/ 1341783 h 1736558"/>
              <a:gd name="connsiteX29" fmla="*/ 472560 w 1319479"/>
              <a:gd name="connsiteY29" fmla="*/ 1351722 h 1736558"/>
              <a:gd name="connsiteX30" fmla="*/ 512317 w 1319479"/>
              <a:gd name="connsiteY30" fmla="*/ 1411357 h 1736558"/>
              <a:gd name="connsiteX31" fmla="*/ 532195 w 1319479"/>
              <a:gd name="connsiteY31" fmla="*/ 1441174 h 1736558"/>
              <a:gd name="connsiteX32" fmla="*/ 562012 w 1319479"/>
              <a:gd name="connsiteY32" fmla="*/ 1451113 h 1736558"/>
              <a:gd name="connsiteX33" fmla="*/ 591830 w 1319479"/>
              <a:gd name="connsiteY33" fmla="*/ 1470992 h 1736558"/>
              <a:gd name="connsiteX34" fmla="*/ 631586 w 1319479"/>
              <a:gd name="connsiteY34" fmla="*/ 1510748 h 1736558"/>
              <a:gd name="connsiteX35" fmla="*/ 671343 w 1319479"/>
              <a:gd name="connsiteY35" fmla="*/ 1570383 h 1736558"/>
              <a:gd name="connsiteX36" fmla="*/ 760795 w 1319479"/>
              <a:gd name="connsiteY36" fmla="*/ 1600200 h 1736558"/>
              <a:gd name="connsiteX37" fmla="*/ 790612 w 1319479"/>
              <a:gd name="connsiteY37" fmla="*/ 1610139 h 1736558"/>
              <a:gd name="connsiteX38" fmla="*/ 840308 w 1319479"/>
              <a:gd name="connsiteY38" fmla="*/ 1630018 h 1736558"/>
              <a:gd name="connsiteX39" fmla="*/ 939699 w 1319479"/>
              <a:gd name="connsiteY39" fmla="*/ 1600200 h 1736558"/>
              <a:gd name="connsiteX40" fmla="*/ 1065770 w 1319479"/>
              <a:gd name="connsiteY40" fmla="*/ 1634377 h 1736558"/>
              <a:gd name="connsiteX41" fmla="*/ 1319479 w 1319479"/>
              <a:gd name="connsiteY41" fmla="*/ 1736558 h 1736558"/>
              <a:gd name="connsiteX0" fmla="*/ 25299 w 1319479"/>
              <a:gd name="connsiteY0" fmla="*/ 0 h 1736558"/>
              <a:gd name="connsiteX1" fmla="*/ 25299 w 1319479"/>
              <a:gd name="connsiteY1" fmla="*/ 0 h 1736558"/>
              <a:gd name="connsiteX2" fmla="*/ 35238 w 1319479"/>
              <a:gd name="connsiteY2" fmla="*/ 149087 h 1736558"/>
              <a:gd name="connsiteX3" fmla="*/ 55117 w 1319479"/>
              <a:gd name="connsiteY3" fmla="*/ 168965 h 1736558"/>
              <a:gd name="connsiteX4" fmla="*/ 65056 w 1319479"/>
              <a:gd name="connsiteY4" fmla="*/ 268357 h 1736558"/>
              <a:gd name="connsiteX5" fmla="*/ 84934 w 1319479"/>
              <a:gd name="connsiteY5" fmla="*/ 308113 h 1736558"/>
              <a:gd name="connsiteX6" fmla="*/ 94873 w 1319479"/>
              <a:gd name="connsiteY6" fmla="*/ 367748 h 1736558"/>
              <a:gd name="connsiteX7" fmla="*/ 114751 w 1319479"/>
              <a:gd name="connsiteY7" fmla="*/ 467139 h 1736558"/>
              <a:gd name="connsiteX8" fmla="*/ 124691 w 1319479"/>
              <a:gd name="connsiteY8" fmla="*/ 496957 h 1736558"/>
              <a:gd name="connsiteX9" fmla="*/ 144569 w 1319479"/>
              <a:gd name="connsiteY9" fmla="*/ 526774 h 1736558"/>
              <a:gd name="connsiteX10" fmla="*/ 124691 w 1319479"/>
              <a:gd name="connsiteY10" fmla="*/ 685800 h 1736558"/>
              <a:gd name="connsiteX11" fmla="*/ 104812 w 1319479"/>
              <a:gd name="connsiteY11" fmla="*/ 715618 h 1736558"/>
              <a:gd name="connsiteX12" fmla="*/ 94873 w 1319479"/>
              <a:gd name="connsiteY12" fmla="*/ 755374 h 1736558"/>
              <a:gd name="connsiteX13" fmla="*/ 25299 w 1319479"/>
              <a:gd name="connsiteY13" fmla="*/ 785192 h 1736558"/>
              <a:gd name="connsiteX14" fmla="*/ 35238 w 1319479"/>
              <a:gd name="connsiteY14" fmla="*/ 854765 h 1736558"/>
              <a:gd name="connsiteX15" fmla="*/ 55117 w 1319479"/>
              <a:gd name="connsiteY15" fmla="*/ 874644 h 1736558"/>
              <a:gd name="connsiteX16" fmla="*/ 65056 w 1319479"/>
              <a:gd name="connsiteY16" fmla="*/ 904461 h 1736558"/>
              <a:gd name="connsiteX17" fmla="*/ 124691 w 1319479"/>
              <a:gd name="connsiteY17" fmla="*/ 944218 h 1736558"/>
              <a:gd name="connsiteX18" fmla="*/ 154508 w 1319479"/>
              <a:gd name="connsiteY18" fmla="*/ 964096 h 1736558"/>
              <a:gd name="connsiteX19" fmla="*/ 184325 w 1319479"/>
              <a:gd name="connsiteY19" fmla="*/ 974035 h 1736558"/>
              <a:gd name="connsiteX20" fmla="*/ 214143 w 1319479"/>
              <a:gd name="connsiteY20" fmla="*/ 1003852 h 1736558"/>
              <a:gd name="connsiteX21" fmla="*/ 243960 w 1319479"/>
              <a:gd name="connsiteY21" fmla="*/ 1013792 h 1736558"/>
              <a:gd name="connsiteX22" fmla="*/ 303595 w 1319479"/>
              <a:gd name="connsiteY22" fmla="*/ 1043609 h 1736558"/>
              <a:gd name="connsiteX23" fmla="*/ 373169 w 1319479"/>
              <a:gd name="connsiteY23" fmla="*/ 1013792 h 1736558"/>
              <a:gd name="connsiteX24" fmla="*/ 402986 w 1319479"/>
              <a:gd name="connsiteY24" fmla="*/ 1103244 h 1736558"/>
              <a:gd name="connsiteX25" fmla="*/ 412925 w 1319479"/>
              <a:gd name="connsiteY25" fmla="*/ 1133061 h 1736558"/>
              <a:gd name="connsiteX26" fmla="*/ 432804 w 1319479"/>
              <a:gd name="connsiteY26" fmla="*/ 1152939 h 1736558"/>
              <a:gd name="connsiteX27" fmla="*/ 432804 w 1319479"/>
              <a:gd name="connsiteY27" fmla="*/ 1282148 h 1736558"/>
              <a:gd name="connsiteX28" fmla="*/ 442743 w 1319479"/>
              <a:gd name="connsiteY28" fmla="*/ 1341783 h 1736558"/>
              <a:gd name="connsiteX29" fmla="*/ 472560 w 1319479"/>
              <a:gd name="connsiteY29" fmla="*/ 1351722 h 1736558"/>
              <a:gd name="connsiteX30" fmla="*/ 512317 w 1319479"/>
              <a:gd name="connsiteY30" fmla="*/ 1411357 h 1736558"/>
              <a:gd name="connsiteX31" fmla="*/ 532195 w 1319479"/>
              <a:gd name="connsiteY31" fmla="*/ 1441174 h 1736558"/>
              <a:gd name="connsiteX32" fmla="*/ 562012 w 1319479"/>
              <a:gd name="connsiteY32" fmla="*/ 1451113 h 1736558"/>
              <a:gd name="connsiteX33" fmla="*/ 591830 w 1319479"/>
              <a:gd name="connsiteY33" fmla="*/ 1470992 h 1736558"/>
              <a:gd name="connsiteX34" fmla="*/ 631586 w 1319479"/>
              <a:gd name="connsiteY34" fmla="*/ 1510748 h 1736558"/>
              <a:gd name="connsiteX35" fmla="*/ 671343 w 1319479"/>
              <a:gd name="connsiteY35" fmla="*/ 1570383 h 1736558"/>
              <a:gd name="connsiteX36" fmla="*/ 760795 w 1319479"/>
              <a:gd name="connsiteY36" fmla="*/ 1600200 h 1736558"/>
              <a:gd name="connsiteX37" fmla="*/ 790612 w 1319479"/>
              <a:gd name="connsiteY37" fmla="*/ 1610139 h 1736558"/>
              <a:gd name="connsiteX38" fmla="*/ 840308 w 1319479"/>
              <a:gd name="connsiteY38" fmla="*/ 1630018 h 1736558"/>
              <a:gd name="connsiteX39" fmla="*/ 1019909 w 1319479"/>
              <a:gd name="connsiteY39" fmla="*/ 1612231 h 1736558"/>
              <a:gd name="connsiteX40" fmla="*/ 1065770 w 1319479"/>
              <a:gd name="connsiteY40" fmla="*/ 1634377 h 1736558"/>
              <a:gd name="connsiteX41" fmla="*/ 1319479 w 1319479"/>
              <a:gd name="connsiteY41" fmla="*/ 1736558 h 173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19479" h="1736558">
                <a:moveTo>
                  <a:pt x="25299" y="0"/>
                </a:moveTo>
                <a:lnTo>
                  <a:pt x="25299" y="0"/>
                </a:lnTo>
                <a:cubicBezTo>
                  <a:pt x="21455" y="34594"/>
                  <a:pt x="0" y="113851"/>
                  <a:pt x="35238" y="149087"/>
                </a:cubicBezTo>
                <a:lnTo>
                  <a:pt x="55117" y="168965"/>
                </a:lnTo>
                <a:cubicBezTo>
                  <a:pt x="58430" y="202096"/>
                  <a:pt x="58080" y="235800"/>
                  <a:pt x="65056" y="268357"/>
                </a:cubicBezTo>
                <a:cubicBezTo>
                  <a:pt x="68160" y="282844"/>
                  <a:pt x="80677" y="293922"/>
                  <a:pt x="84934" y="308113"/>
                </a:cubicBezTo>
                <a:cubicBezTo>
                  <a:pt x="90725" y="327416"/>
                  <a:pt x="91159" y="347941"/>
                  <a:pt x="94873" y="367748"/>
                </a:cubicBezTo>
                <a:cubicBezTo>
                  <a:pt x="101099" y="400956"/>
                  <a:pt x="107154" y="434218"/>
                  <a:pt x="114751" y="467139"/>
                </a:cubicBezTo>
                <a:cubicBezTo>
                  <a:pt x="117107" y="477348"/>
                  <a:pt x="120005" y="487586"/>
                  <a:pt x="124691" y="496957"/>
                </a:cubicBezTo>
                <a:cubicBezTo>
                  <a:pt x="130033" y="507641"/>
                  <a:pt x="137943" y="516835"/>
                  <a:pt x="144569" y="526774"/>
                </a:cubicBezTo>
                <a:cubicBezTo>
                  <a:pt x="142672" y="551431"/>
                  <a:pt x="146145" y="642893"/>
                  <a:pt x="124691" y="685800"/>
                </a:cubicBezTo>
                <a:cubicBezTo>
                  <a:pt x="119349" y="696484"/>
                  <a:pt x="111438" y="705679"/>
                  <a:pt x="104812" y="715618"/>
                </a:cubicBezTo>
                <a:cubicBezTo>
                  <a:pt x="101499" y="728870"/>
                  <a:pt x="102450" y="744008"/>
                  <a:pt x="94873" y="755374"/>
                </a:cubicBezTo>
                <a:cubicBezTo>
                  <a:pt x="81146" y="775965"/>
                  <a:pt x="45247" y="780205"/>
                  <a:pt x="25299" y="785192"/>
                </a:cubicBezTo>
                <a:cubicBezTo>
                  <a:pt x="28612" y="808383"/>
                  <a:pt x="27830" y="832541"/>
                  <a:pt x="35238" y="854765"/>
                </a:cubicBezTo>
                <a:cubicBezTo>
                  <a:pt x="38201" y="863655"/>
                  <a:pt x="50296" y="866608"/>
                  <a:pt x="55117" y="874644"/>
                </a:cubicBezTo>
                <a:cubicBezTo>
                  <a:pt x="60507" y="883628"/>
                  <a:pt x="59245" y="895744"/>
                  <a:pt x="65056" y="904461"/>
                </a:cubicBezTo>
                <a:cubicBezTo>
                  <a:pt x="86328" y="936370"/>
                  <a:pt x="93429" y="933798"/>
                  <a:pt x="124691" y="944218"/>
                </a:cubicBezTo>
                <a:cubicBezTo>
                  <a:pt x="134630" y="950844"/>
                  <a:pt x="143824" y="958754"/>
                  <a:pt x="154508" y="964096"/>
                </a:cubicBezTo>
                <a:cubicBezTo>
                  <a:pt x="163879" y="968781"/>
                  <a:pt x="175608" y="968224"/>
                  <a:pt x="184325" y="974035"/>
                </a:cubicBezTo>
                <a:cubicBezTo>
                  <a:pt x="196020" y="981832"/>
                  <a:pt x="202448" y="996055"/>
                  <a:pt x="214143" y="1003852"/>
                </a:cubicBezTo>
                <a:cubicBezTo>
                  <a:pt x="222860" y="1009663"/>
                  <a:pt x="234589" y="1009107"/>
                  <a:pt x="243960" y="1013792"/>
                </a:cubicBezTo>
                <a:cubicBezTo>
                  <a:pt x="321018" y="1052322"/>
                  <a:pt x="228656" y="1018630"/>
                  <a:pt x="303595" y="1043609"/>
                </a:cubicBezTo>
                <a:cubicBezTo>
                  <a:pt x="310217" y="1039194"/>
                  <a:pt x="361346" y="1000280"/>
                  <a:pt x="373169" y="1013792"/>
                </a:cubicBezTo>
                <a:cubicBezTo>
                  <a:pt x="393866" y="1037446"/>
                  <a:pt x="393047" y="1073427"/>
                  <a:pt x="402986" y="1103244"/>
                </a:cubicBezTo>
                <a:cubicBezTo>
                  <a:pt x="406299" y="1113183"/>
                  <a:pt x="405517" y="1125653"/>
                  <a:pt x="412925" y="1133061"/>
                </a:cubicBezTo>
                <a:lnTo>
                  <a:pt x="432804" y="1152939"/>
                </a:lnTo>
                <a:cubicBezTo>
                  <a:pt x="419879" y="1256329"/>
                  <a:pt x="418188" y="1201761"/>
                  <a:pt x="432804" y="1282148"/>
                </a:cubicBezTo>
                <a:cubicBezTo>
                  <a:pt x="436409" y="1301975"/>
                  <a:pt x="432745" y="1324286"/>
                  <a:pt x="442743" y="1341783"/>
                </a:cubicBezTo>
                <a:cubicBezTo>
                  <a:pt x="447941" y="1350879"/>
                  <a:pt x="462621" y="1348409"/>
                  <a:pt x="472560" y="1351722"/>
                </a:cubicBezTo>
                <a:lnTo>
                  <a:pt x="512317" y="1411357"/>
                </a:lnTo>
                <a:cubicBezTo>
                  <a:pt x="518943" y="1421296"/>
                  <a:pt x="520863" y="1437397"/>
                  <a:pt x="532195" y="1441174"/>
                </a:cubicBezTo>
                <a:lnTo>
                  <a:pt x="562012" y="1451113"/>
                </a:lnTo>
                <a:cubicBezTo>
                  <a:pt x="571951" y="1457739"/>
                  <a:pt x="584368" y="1461664"/>
                  <a:pt x="591830" y="1470992"/>
                </a:cubicBezTo>
                <a:cubicBezTo>
                  <a:pt x="630382" y="1519181"/>
                  <a:pt x="566530" y="1489063"/>
                  <a:pt x="631586" y="1510748"/>
                </a:cubicBezTo>
                <a:cubicBezTo>
                  <a:pt x="644838" y="1530626"/>
                  <a:pt x="648678" y="1562828"/>
                  <a:pt x="671343" y="1570383"/>
                </a:cubicBezTo>
                <a:lnTo>
                  <a:pt x="760795" y="1600200"/>
                </a:lnTo>
                <a:cubicBezTo>
                  <a:pt x="770734" y="1603513"/>
                  <a:pt x="780885" y="1606248"/>
                  <a:pt x="790612" y="1610139"/>
                </a:cubicBezTo>
                <a:lnTo>
                  <a:pt x="840308" y="1630018"/>
                </a:lnTo>
                <a:cubicBezTo>
                  <a:pt x="900396" y="1614996"/>
                  <a:pt x="947309" y="1636431"/>
                  <a:pt x="1019909" y="1612231"/>
                </a:cubicBezTo>
                <a:lnTo>
                  <a:pt x="1065770" y="1634377"/>
                </a:lnTo>
                <a:cubicBezTo>
                  <a:pt x="1173839" y="1685153"/>
                  <a:pt x="1269600" y="1736558"/>
                  <a:pt x="1319479" y="1736558"/>
                </a:cubicBezTo>
              </a:path>
            </a:pathLst>
          </a:custGeom>
          <a:ln w="76200">
            <a:solidFill>
              <a:schemeClr val="tx2">
                <a:lumMod val="60000"/>
                <a:lumOff val="40000"/>
              </a:schemeClr>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1639957" y="2454965"/>
            <a:ext cx="1580321" cy="1639957"/>
          </a:xfrm>
          <a:custGeom>
            <a:avLst/>
            <a:gdLst>
              <a:gd name="connsiteX0" fmla="*/ 0 w 1580321"/>
              <a:gd name="connsiteY0" fmla="*/ 0 h 1639957"/>
              <a:gd name="connsiteX1" fmla="*/ 0 w 1580321"/>
              <a:gd name="connsiteY1" fmla="*/ 0 h 1639957"/>
              <a:gd name="connsiteX2" fmla="*/ 19878 w 1580321"/>
              <a:gd name="connsiteY2" fmla="*/ 109331 h 1639957"/>
              <a:gd name="connsiteX3" fmla="*/ 29817 w 1580321"/>
              <a:gd name="connsiteY3" fmla="*/ 139148 h 1639957"/>
              <a:gd name="connsiteX4" fmla="*/ 59634 w 1580321"/>
              <a:gd name="connsiteY4" fmla="*/ 159026 h 1639957"/>
              <a:gd name="connsiteX5" fmla="*/ 79513 w 1580321"/>
              <a:gd name="connsiteY5" fmla="*/ 238539 h 1639957"/>
              <a:gd name="connsiteX6" fmla="*/ 89452 w 1580321"/>
              <a:gd name="connsiteY6" fmla="*/ 268357 h 1639957"/>
              <a:gd name="connsiteX7" fmla="*/ 119269 w 1580321"/>
              <a:gd name="connsiteY7" fmla="*/ 278296 h 1639957"/>
              <a:gd name="connsiteX8" fmla="*/ 149086 w 1580321"/>
              <a:gd name="connsiteY8" fmla="*/ 337931 h 1639957"/>
              <a:gd name="connsiteX9" fmla="*/ 178904 w 1580321"/>
              <a:gd name="connsiteY9" fmla="*/ 397565 h 1639957"/>
              <a:gd name="connsiteX10" fmla="*/ 208721 w 1580321"/>
              <a:gd name="connsiteY10" fmla="*/ 655983 h 1639957"/>
              <a:gd name="connsiteX11" fmla="*/ 218660 w 1580321"/>
              <a:gd name="connsiteY11" fmla="*/ 745435 h 1639957"/>
              <a:gd name="connsiteX12" fmla="*/ 238539 w 1580321"/>
              <a:gd name="connsiteY12" fmla="*/ 805070 h 1639957"/>
              <a:gd name="connsiteX13" fmla="*/ 258417 w 1580321"/>
              <a:gd name="connsiteY13" fmla="*/ 874644 h 1639957"/>
              <a:gd name="connsiteX14" fmla="*/ 278295 w 1580321"/>
              <a:gd name="connsiteY14" fmla="*/ 914400 h 1639957"/>
              <a:gd name="connsiteX15" fmla="*/ 308113 w 1580321"/>
              <a:gd name="connsiteY15" fmla="*/ 993913 h 1639957"/>
              <a:gd name="connsiteX16" fmla="*/ 318052 w 1580321"/>
              <a:gd name="connsiteY16" fmla="*/ 1023731 h 1639957"/>
              <a:gd name="connsiteX17" fmla="*/ 347869 w 1580321"/>
              <a:gd name="connsiteY17" fmla="*/ 1043609 h 1639957"/>
              <a:gd name="connsiteX18" fmla="*/ 367747 w 1580321"/>
              <a:gd name="connsiteY18" fmla="*/ 1073426 h 1639957"/>
              <a:gd name="connsiteX19" fmla="*/ 377686 w 1580321"/>
              <a:gd name="connsiteY19" fmla="*/ 1103244 h 1639957"/>
              <a:gd name="connsiteX20" fmla="*/ 447260 w 1580321"/>
              <a:gd name="connsiteY20" fmla="*/ 1123122 h 1639957"/>
              <a:gd name="connsiteX21" fmla="*/ 477078 w 1580321"/>
              <a:gd name="connsiteY21" fmla="*/ 1133061 h 1639957"/>
              <a:gd name="connsiteX22" fmla="*/ 467139 w 1580321"/>
              <a:gd name="connsiteY22" fmla="*/ 1292087 h 1639957"/>
              <a:gd name="connsiteX23" fmla="*/ 496956 w 1580321"/>
              <a:gd name="connsiteY23" fmla="*/ 1321905 h 1639957"/>
              <a:gd name="connsiteX24" fmla="*/ 526773 w 1580321"/>
              <a:gd name="connsiteY24" fmla="*/ 1401418 h 1639957"/>
              <a:gd name="connsiteX25" fmla="*/ 616226 w 1580321"/>
              <a:gd name="connsiteY25" fmla="*/ 1391478 h 1639957"/>
              <a:gd name="connsiteX26" fmla="*/ 655982 w 1580321"/>
              <a:gd name="connsiteY26" fmla="*/ 1381539 h 1639957"/>
              <a:gd name="connsiteX27" fmla="*/ 685800 w 1580321"/>
              <a:gd name="connsiteY27" fmla="*/ 1371600 h 1639957"/>
              <a:gd name="connsiteX28" fmla="*/ 695739 w 1580321"/>
              <a:gd name="connsiteY28" fmla="*/ 1401418 h 1639957"/>
              <a:gd name="connsiteX29" fmla="*/ 725556 w 1580321"/>
              <a:gd name="connsiteY29" fmla="*/ 1411357 h 1639957"/>
              <a:gd name="connsiteX30" fmla="*/ 844826 w 1580321"/>
              <a:gd name="connsiteY30" fmla="*/ 1381539 h 1639957"/>
              <a:gd name="connsiteX31" fmla="*/ 934278 w 1580321"/>
              <a:gd name="connsiteY31" fmla="*/ 1351722 h 1639957"/>
              <a:gd name="connsiteX32" fmla="*/ 983973 w 1580321"/>
              <a:gd name="connsiteY32" fmla="*/ 1331844 h 1639957"/>
              <a:gd name="connsiteX33" fmla="*/ 1033669 w 1580321"/>
              <a:gd name="connsiteY33" fmla="*/ 1302026 h 1639957"/>
              <a:gd name="connsiteX34" fmla="*/ 1083365 w 1580321"/>
              <a:gd name="connsiteY34" fmla="*/ 1441174 h 1639957"/>
              <a:gd name="connsiteX35" fmla="*/ 1123121 w 1580321"/>
              <a:gd name="connsiteY35" fmla="*/ 1461052 h 1639957"/>
              <a:gd name="connsiteX36" fmla="*/ 1143000 w 1580321"/>
              <a:gd name="connsiteY36" fmla="*/ 1480931 h 1639957"/>
              <a:gd name="connsiteX37" fmla="*/ 1172817 w 1580321"/>
              <a:gd name="connsiteY37" fmla="*/ 1500809 h 1639957"/>
              <a:gd name="connsiteX38" fmla="*/ 1192695 w 1580321"/>
              <a:gd name="connsiteY38" fmla="*/ 1530626 h 1639957"/>
              <a:gd name="connsiteX39" fmla="*/ 1202634 w 1580321"/>
              <a:gd name="connsiteY39" fmla="*/ 1560444 h 1639957"/>
              <a:gd name="connsiteX40" fmla="*/ 1232452 w 1580321"/>
              <a:gd name="connsiteY40" fmla="*/ 1570383 h 1639957"/>
              <a:gd name="connsiteX41" fmla="*/ 1262269 w 1580321"/>
              <a:gd name="connsiteY41" fmla="*/ 1600200 h 1639957"/>
              <a:gd name="connsiteX42" fmla="*/ 1292086 w 1580321"/>
              <a:gd name="connsiteY42" fmla="*/ 1620078 h 1639957"/>
              <a:gd name="connsiteX43" fmla="*/ 1411356 w 1580321"/>
              <a:gd name="connsiteY43" fmla="*/ 1639957 h 1639957"/>
              <a:gd name="connsiteX44" fmla="*/ 1490869 w 1580321"/>
              <a:gd name="connsiteY44" fmla="*/ 1630018 h 1639957"/>
              <a:gd name="connsiteX45" fmla="*/ 1520686 w 1580321"/>
              <a:gd name="connsiteY45" fmla="*/ 1610139 h 1639957"/>
              <a:gd name="connsiteX46" fmla="*/ 1580321 w 1580321"/>
              <a:gd name="connsiteY46" fmla="*/ 1600200 h 1639957"/>
              <a:gd name="connsiteX47" fmla="*/ 1580321 w 1580321"/>
              <a:gd name="connsiteY47" fmla="*/ 1550505 h 163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80321" h="1639957">
                <a:moveTo>
                  <a:pt x="0" y="0"/>
                </a:moveTo>
                <a:lnTo>
                  <a:pt x="0" y="0"/>
                </a:lnTo>
                <a:cubicBezTo>
                  <a:pt x="6626" y="36444"/>
                  <a:pt x="12117" y="73112"/>
                  <a:pt x="19878" y="109331"/>
                </a:cubicBezTo>
                <a:cubicBezTo>
                  <a:pt x="22073" y="119575"/>
                  <a:pt x="23272" y="130967"/>
                  <a:pt x="29817" y="139148"/>
                </a:cubicBezTo>
                <a:cubicBezTo>
                  <a:pt x="37279" y="148476"/>
                  <a:pt x="49695" y="152400"/>
                  <a:pt x="59634" y="159026"/>
                </a:cubicBezTo>
                <a:cubicBezTo>
                  <a:pt x="66260" y="185530"/>
                  <a:pt x="72325" y="212182"/>
                  <a:pt x="79513" y="238539"/>
                </a:cubicBezTo>
                <a:cubicBezTo>
                  <a:pt x="82270" y="248647"/>
                  <a:pt x="82044" y="260949"/>
                  <a:pt x="89452" y="268357"/>
                </a:cubicBezTo>
                <a:cubicBezTo>
                  <a:pt x="96860" y="275765"/>
                  <a:pt x="109330" y="274983"/>
                  <a:pt x="119269" y="278296"/>
                </a:cubicBezTo>
                <a:cubicBezTo>
                  <a:pt x="144248" y="353234"/>
                  <a:pt x="110555" y="260870"/>
                  <a:pt x="149086" y="337931"/>
                </a:cubicBezTo>
                <a:cubicBezTo>
                  <a:pt x="190234" y="420225"/>
                  <a:pt x="121940" y="312119"/>
                  <a:pt x="178904" y="397565"/>
                </a:cubicBezTo>
                <a:cubicBezTo>
                  <a:pt x="207008" y="509984"/>
                  <a:pt x="185384" y="414827"/>
                  <a:pt x="208721" y="655983"/>
                </a:cubicBezTo>
                <a:cubicBezTo>
                  <a:pt x="211611" y="685844"/>
                  <a:pt x="212776" y="716017"/>
                  <a:pt x="218660" y="745435"/>
                </a:cubicBezTo>
                <a:cubicBezTo>
                  <a:pt x="222769" y="765982"/>
                  <a:pt x="232518" y="785000"/>
                  <a:pt x="238539" y="805070"/>
                </a:cubicBezTo>
                <a:cubicBezTo>
                  <a:pt x="246945" y="833089"/>
                  <a:pt x="247283" y="848665"/>
                  <a:pt x="258417" y="874644"/>
                </a:cubicBezTo>
                <a:cubicBezTo>
                  <a:pt x="264253" y="888262"/>
                  <a:pt x="271669" y="901148"/>
                  <a:pt x="278295" y="914400"/>
                </a:cubicBezTo>
                <a:cubicBezTo>
                  <a:pt x="297471" y="1010283"/>
                  <a:pt x="273988" y="925664"/>
                  <a:pt x="308113" y="993913"/>
                </a:cubicBezTo>
                <a:cubicBezTo>
                  <a:pt x="312798" y="1003284"/>
                  <a:pt x="311507" y="1015550"/>
                  <a:pt x="318052" y="1023731"/>
                </a:cubicBezTo>
                <a:cubicBezTo>
                  <a:pt x="325514" y="1033059"/>
                  <a:pt x="337930" y="1036983"/>
                  <a:pt x="347869" y="1043609"/>
                </a:cubicBezTo>
                <a:cubicBezTo>
                  <a:pt x="354495" y="1053548"/>
                  <a:pt x="362405" y="1062742"/>
                  <a:pt x="367747" y="1073426"/>
                </a:cubicBezTo>
                <a:cubicBezTo>
                  <a:pt x="372432" y="1082797"/>
                  <a:pt x="368802" y="1097691"/>
                  <a:pt x="377686" y="1103244"/>
                </a:cubicBezTo>
                <a:cubicBezTo>
                  <a:pt x="398139" y="1116027"/>
                  <a:pt x="424158" y="1116191"/>
                  <a:pt x="447260" y="1123122"/>
                </a:cubicBezTo>
                <a:cubicBezTo>
                  <a:pt x="457295" y="1126132"/>
                  <a:pt x="467139" y="1129748"/>
                  <a:pt x="477078" y="1133061"/>
                </a:cubicBezTo>
                <a:cubicBezTo>
                  <a:pt x="454843" y="1199766"/>
                  <a:pt x="442129" y="1210804"/>
                  <a:pt x="467139" y="1292087"/>
                </a:cubicBezTo>
                <a:cubicBezTo>
                  <a:pt x="471273" y="1305522"/>
                  <a:pt x="487017" y="1311966"/>
                  <a:pt x="496956" y="1321905"/>
                </a:cubicBezTo>
                <a:cubicBezTo>
                  <a:pt x="497921" y="1326730"/>
                  <a:pt x="505527" y="1397555"/>
                  <a:pt x="526773" y="1401418"/>
                </a:cubicBezTo>
                <a:cubicBezTo>
                  <a:pt x="556290" y="1406785"/>
                  <a:pt x="586408" y="1394791"/>
                  <a:pt x="616226" y="1391478"/>
                </a:cubicBezTo>
                <a:cubicBezTo>
                  <a:pt x="629478" y="1388165"/>
                  <a:pt x="642848" y="1385292"/>
                  <a:pt x="655982" y="1381539"/>
                </a:cubicBezTo>
                <a:cubicBezTo>
                  <a:pt x="666056" y="1378661"/>
                  <a:pt x="676429" y="1366914"/>
                  <a:pt x="685800" y="1371600"/>
                </a:cubicBezTo>
                <a:cubicBezTo>
                  <a:pt x="695171" y="1376286"/>
                  <a:pt x="688331" y="1394010"/>
                  <a:pt x="695739" y="1401418"/>
                </a:cubicBezTo>
                <a:cubicBezTo>
                  <a:pt x="703147" y="1408826"/>
                  <a:pt x="715617" y="1408044"/>
                  <a:pt x="725556" y="1411357"/>
                </a:cubicBezTo>
                <a:cubicBezTo>
                  <a:pt x="765313" y="1401418"/>
                  <a:pt x="810728" y="1404271"/>
                  <a:pt x="844826" y="1381539"/>
                </a:cubicBezTo>
                <a:cubicBezTo>
                  <a:pt x="891411" y="1350482"/>
                  <a:pt x="862860" y="1363625"/>
                  <a:pt x="934278" y="1351722"/>
                </a:cubicBezTo>
                <a:cubicBezTo>
                  <a:pt x="950843" y="1345096"/>
                  <a:pt x="970427" y="1343455"/>
                  <a:pt x="983973" y="1331844"/>
                </a:cubicBezTo>
                <a:cubicBezTo>
                  <a:pt x="1032118" y="1290577"/>
                  <a:pt x="973122" y="1281844"/>
                  <a:pt x="1033669" y="1302026"/>
                </a:cubicBezTo>
                <a:cubicBezTo>
                  <a:pt x="1121008" y="1360252"/>
                  <a:pt x="1095681" y="1318011"/>
                  <a:pt x="1083365" y="1441174"/>
                </a:cubicBezTo>
                <a:cubicBezTo>
                  <a:pt x="1096617" y="1447800"/>
                  <a:pt x="1110793" y="1452833"/>
                  <a:pt x="1123121" y="1461052"/>
                </a:cubicBezTo>
                <a:cubicBezTo>
                  <a:pt x="1130918" y="1466250"/>
                  <a:pt x="1135682" y="1475077"/>
                  <a:pt x="1143000" y="1480931"/>
                </a:cubicBezTo>
                <a:cubicBezTo>
                  <a:pt x="1152328" y="1488393"/>
                  <a:pt x="1162878" y="1494183"/>
                  <a:pt x="1172817" y="1500809"/>
                </a:cubicBezTo>
                <a:cubicBezTo>
                  <a:pt x="1179443" y="1510748"/>
                  <a:pt x="1187353" y="1519942"/>
                  <a:pt x="1192695" y="1530626"/>
                </a:cubicBezTo>
                <a:cubicBezTo>
                  <a:pt x="1197380" y="1539997"/>
                  <a:pt x="1195226" y="1553036"/>
                  <a:pt x="1202634" y="1560444"/>
                </a:cubicBezTo>
                <a:cubicBezTo>
                  <a:pt x="1210042" y="1567852"/>
                  <a:pt x="1222513" y="1567070"/>
                  <a:pt x="1232452" y="1570383"/>
                </a:cubicBezTo>
                <a:cubicBezTo>
                  <a:pt x="1242391" y="1580322"/>
                  <a:pt x="1251471" y="1591202"/>
                  <a:pt x="1262269" y="1600200"/>
                </a:cubicBezTo>
                <a:cubicBezTo>
                  <a:pt x="1271446" y="1607847"/>
                  <a:pt x="1281402" y="1614736"/>
                  <a:pt x="1292086" y="1620078"/>
                </a:cubicBezTo>
                <a:cubicBezTo>
                  <a:pt x="1325391" y="1636731"/>
                  <a:pt x="1383004" y="1636807"/>
                  <a:pt x="1411356" y="1639957"/>
                </a:cubicBezTo>
                <a:cubicBezTo>
                  <a:pt x="1437860" y="1636644"/>
                  <a:pt x="1465100" y="1637046"/>
                  <a:pt x="1490869" y="1630018"/>
                </a:cubicBezTo>
                <a:cubicBezTo>
                  <a:pt x="1502393" y="1626875"/>
                  <a:pt x="1509354" y="1613917"/>
                  <a:pt x="1520686" y="1610139"/>
                </a:cubicBezTo>
                <a:cubicBezTo>
                  <a:pt x="1539804" y="1603766"/>
                  <a:pt x="1566071" y="1614450"/>
                  <a:pt x="1580321" y="1600200"/>
                </a:cubicBezTo>
                <a:lnTo>
                  <a:pt x="1580321" y="1550505"/>
                </a:lnTo>
              </a:path>
            </a:pathLst>
          </a:custGeom>
          <a:ln w="76200">
            <a:solidFill>
              <a:schemeClr val="tx2">
                <a:lumMod val="60000"/>
                <a:lumOff val="40000"/>
              </a:schemeClr>
            </a:solidFill>
            <a:headEnd type="none" w="med" len="med"/>
            <a:tailEnd type="triangle" w="med" len="med"/>
          </a:ln>
          <a:effectLst>
            <a:outerShdw blurRad="50800" dist="381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5-Point Star 11"/>
          <p:cNvSpPr/>
          <p:nvPr/>
        </p:nvSpPr>
        <p:spPr>
          <a:xfrm>
            <a:off x="3158323" y="3800190"/>
            <a:ext cx="457200" cy="381000"/>
          </a:xfrm>
          <a:prstGeom prst="star5">
            <a:avLst/>
          </a:prstGeom>
          <a:solidFill>
            <a:srgbClr val="FF0000"/>
          </a:solidFill>
          <a:ln>
            <a:solidFill>
              <a:schemeClr val="tx1"/>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5"/>
          <p:cNvGrpSpPr/>
          <p:nvPr/>
        </p:nvGrpSpPr>
        <p:grpSpPr>
          <a:xfrm>
            <a:off x="0" y="0"/>
            <a:ext cx="9143999" cy="3051313"/>
            <a:chOff x="0" y="0"/>
            <a:chExt cx="9143999" cy="3051313"/>
          </a:xfrm>
        </p:grpSpPr>
        <p:pic>
          <p:nvPicPr>
            <p:cNvPr id="193538" name="Picture 2" descr="Image result for animated gif of fireworks"/>
            <p:cNvPicPr>
              <a:picLocks noChangeAspect="1" noChangeArrowheads="1" noCrop="1"/>
            </p:cNvPicPr>
            <p:nvPr/>
          </p:nvPicPr>
          <p:blipFill>
            <a:blip r:embed="rId4" cstate="print"/>
            <a:srcRect/>
            <a:stretch>
              <a:fillRect/>
            </a:stretch>
          </p:blipFill>
          <p:spPr bwMode="auto">
            <a:xfrm>
              <a:off x="0" y="0"/>
              <a:ext cx="4805124" cy="3051313"/>
            </a:xfrm>
            <a:prstGeom prst="rect">
              <a:avLst/>
            </a:prstGeom>
            <a:noFill/>
          </p:spPr>
        </p:pic>
        <p:sp>
          <p:nvSpPr>
            <p:cNvPr id="15" name="Rectangle 14"/>
            <p:cNvSpPr/>
            <p:nvPr/>
          </p:nvSpPr>
          <p:spPr>
            <a:xfrm>
              <a:off x="4750904" y="0"/>
              <a:ext cx="4393095" cy="3046988"/>
            </a:xfrm>
            <a:prstGeom prst="rect">
              <a:avLst/>
            </a:prstGeom>
            <a:solidFill>
              <a:schemeClr val="tx1"/>
            </a:solidFill>
          </p:spPr>
          <p:txBody>
            <a:bodyPr wrap="square">
              <a:spAutoFit/>
            </a:bodyPr>
            <a:lstStyle/>
            <a:p>
              <a:pPr algn="ctr"/>
              <a:r>
                <a:rPr lang="en-US" sz="9600" b="1" dirty="0" smtClean="0">
                  <a:ln>
                    <a:solidFill>
                      <a:schemeClr val="tx1"/>
                    </a:solidFill>
                  </a:ln>
                  <a:solidFill>
                    <a:srgbClr val="FFFF00"/>
                  </a:solidFill>
                </a:rPr>
                <a:t>O! </a:t>
              </a:r>
            </a:p>
            <a:p>
              <a:pPr algn="ctr"/>
              <a:r>
                <a:rPr lang="en-US" sz="9600" b="1" dirty="0" smtClean="0">
                  <a:ln>
                    <a:solidFill>
                      <a:schemeClr val="tx1"/>
                    </a:solidFill>
                  </a:ln>
                  <a:solidFill>
                    <a:srgbClr val="FFFF00"/>
                  </a:solidFill>
                </a:rPr>
                <a:t>the Joy!</a:t>
              </a:r>
              <a:endParaRPr lang="en-US" sz="9600" dirty="0">
                <a:solidFill>
                  <a:srgbClr val="FFFF00"/>
                </a:solidFill>
              </a:endParaRPr>
            </a:p>
          </p:txBody>
        </p:sp>
      </p:grpSp>
      <p:sp useBgFill="1">
        <p:nvSpPr>
          <p:cNvPr id="7" name="TextBox 6"/>
          <p:cNvSpPr txBox="1"/>
          <p:nvPr/>
        </p:nvSpPr>
        <p:spPr>
          <a:xfrm>
            <a:off x="0" y="3048000"/>
            <a:ext cx="9144000" cy="3616375"/>
          </a:xfrm>
          <a:prstGeom prst="rect">
            <a:avLst/>
          </a:prstGeom>
          <a:effectLst/>
        </p:spPr>
        <p:txBody>
          <a:bodyPr wrap="square" rtlCol="0">
            <a:spAutoFit/>
          </a:bodyPr>
          <a:lstStyle/>
          <a:p>
            <a:pPr marL="168275" indent="-168275">
              <a:spcAft>
                <a:spcPts val="600"/>
              </a:spcAft>
            </a:pPr>
            <a:r>
              <a:rPr lang="en-US" sz="3400" b="1" dirty="0" smtClean="0">
                <a:ln>
                  <a:solidFill>
                    <a:sysClr val="windowText" lastClr="000000"/>
                  </a:solidFill>
                </a:ln>
                <a:solidFill>
                  <a:srgbClr val="FF0000"/>
                </a:solidFill>
              </a:rPr>
              <a:t>  </a:t>
            </a:r>
            <a:r>
              <a:rPr lang="en-US" sz="3400" dirty="0" smtClean="0">
                <a:effectLst>
                  <a:outerShdw blurRad="38100" dist="38100" dir="2700000" algn="tl">
                    <a:srgbClr val="000000">
                      <a:alpha val="43137"/>
                    </a:srgbClr>
                  </a:outerShdw>
                </a:effectLst>
              </a:rPr>
              <a:t>John Ordway writes . . .  </a:t>
            </a:r>
          </a:p>
          <a:p>
            <a:pPr marL="168275" indent="-168275">
              <a:spcAft>
                <a:spcPts val="600"/>
              </a:spcAft>
            </a:pPr>
            <a:r>
              <a:rPr lang="en-US" sz="3400" b="1" dirty="0" smtClean="0">
                <a:ln>
                  <a:solidFill>
                    <a:sysClr val="windowText" lastClr="000000"/>
                  </a:solidFill>
                </a:ln>
                <a:solidFill>
                  <a:srgbClr val="FF0000"/>
                </a:solidFill>
              </a:rPr>
              <a:t> “Much rejoiced that we have the EXPEDTION  </a:t>
            </a:r>
          </a:p>
          <a:p>
            <a:pPr marL="168275" indent="-168275">
              <a:spcAft>
                <a:spcPts val="600"/>
              </a:spcAft>
            </a:pPr>
            <a:r>
              <a:rPr lang="en-US" sz="3400" b="1" dirty="0" smtClean="0">
                <a:ln>
                  <a:solidFill>
                    <a:sysClr val="windowText" lastClr="000000"/>
                  </a:solidFill>
                </a:ln>
                <a:solidFill>
                  <a:srgbClr val="FF0000"/>
                </a:solidFill>
              </a:rPr>
              <a:t>  COMPLETED and now we look for boarding in</a:t>
            </a:r>
          </a:p>
          <a:p>
            <a:pPr marL="168275" indent="-168275">
              <a:spcAft>
                <a:spcPts val="600"/>
              </a:spcAft>
            </a:pPr>
            <a:r>
              <a:rPr lang="en-US" sz="3400" b="1" dirty="0" smtClean="0">
                <a:ln>
                  <a:solidFill>
                    <a:sysClr val="windowText" lastClr="000000"/>
                  </a:solidFill>
                </a:ln>
                <a:solidFill>
                  <a:srgbClr val="FF0000"/>
                </a:solidFill>
              </a:rPr>
              <a:t> town, await our settlement, and then we intend</a:t>
            </a:r>
          </a:p>
          <a:p>
            <a:pPr marL="168275" indent="-168275">
              <a:spcAft>
                <a:spcPts val="600"/>
              </a:spcAft>
            </a:pPr>
            <a:r>
              <a:rPr lang="en-US" sz="3400" b="1" dirty="0" smtClean="0">
                <a:ln>
                  <a:solidFill>
                    <a:sysClr val="windowText" lastClr="000000"/>
                  </a:solidFill>
                </a:ln>
                <a:solidFill>
                  <a:srgbClr val="FF0000"/>
                </a:solidFill>
              </a:rPr>
              <a:t> to return to our native homes to see our parents</a:t>
            </a:r>
          </a:p>
          <a:p>
            <a:pPr marL="168275" indent="-168275">
              <a:spcAft>
                <a:spcPts val="600"/>
              </a:spcAft>
            </a:pPr>
            <a:r>
              <a:rPr lang="en-US" sz="3400" b="1" dirty="0" smtClean="0">
                <a:ln>
                  <a:solidFill>
                    <a:sysClr val="windowText" lastClr="000000"/>
                  </a:solidFill>
                </a:ln>
                <a:solidFill>
                  <a:srgbClr val="FF0000"/>
                </a:solidFill>
              </a:rPr>
              <a:t> once more as we have been so long from them”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par>
                          <p:cTn id="8" fill="hold">
                            <p:stCondLst>
                              <p:cond delay="1000"/>
                            </p:stCondLst>
                            <p:childTnLst>
                              <p:par>
                                <p:cTn id="9" presetID="5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70" decel="100000"/>
                                        <p:tgtEl>
                                          <p:spTgt spid="12"/>
                                        </p:tgtEl>
                                      </p:cBhvr>
                                    </p:animEffect>
                                    <p:animScale>
                                      <p:cBhvr>
                                        <p:cTn id="12" dur="770" decel="100000"/>
                                        <p:tgtEl>
                                          <p:spTgt spid="12"/>
                                        </p:tgtEl>
                                      </p:cBhvr>
                                      <p:from x="10000" y="10000"/>
                                      <p:to x="200000" y="450000"/>
                                    </p:animScale>
                                    <p:animScale>
                                      <p:cBhvr>
                                        <p:cTn id="13" dur="1230" accel="100000" fill="hold">
                                          <p:stCondLst>
                                            <p:cond delay="770"/>
                                          </p:stCondLst>
                                        </p:cTn>
                                        <p:tgtEl>
                                          <p:spTgt spid="12"/>
                                        </p:tgtEl>
                                      </p:cBhvr>
                                      <p:from x="200000" y="450000"/>
                                      <p:to x="100000" y="100000"/>
                                    </p:animScale>
                                    <p:set>
                                      <p:cBhvr>
                                        <p:cTn id="14" dur="770" fill="hold"/>
                                        <p:tgtEl>
                                          <p:spTgt spid="12"/>
                                        </p:tgtEl>
                                        <p:attrNameLst>
                                          <p:attrName>ppt_x</p:attrName>
                                        </p:attrNameLst>
                                      </p:cBhvr>
                                      <p:to>
                                        <p:strVal val="(0.5)"/>
                                      </p:to>
                                    </p:set>
                                    <p:anim from="(0.5)" to="(#ppt_x)" calcmode="lin" valueType="num">
                                      <p:cBhvr>
                                        <p:cTn id="15" dur="1230" accel="100000" fill="hold">
                                          <p:stCondLst>
                                            <p:cond delay="770"/>
                                          </p:stCondLst>
                                        </p:cTn>
                                        <p:tgtEl>
                                          <p:spTgt spid="12"/>
                                        </p:tgtEl>
                                        <p:attrNameLst>
                                          <p:attrName>ppt_x</p:attrName>
                                        </p:attrNameLst>
                                      </p:cBhvr>
                                    </p:anim>
                                    <p:set>
                                      <p:cBhvr>
                                        <p:cTn id="16" dur="770" fill="hold"/>
                                        <p:tgtEl>
                                          <p:spTgt spid="12"/>
                                        </p:tgtEl>
                                        <p:attrNameLst>
                                          <p:attrName>ppt_y</p:attrName>
                                        </p:attrNameLst>
                                      </p:cBhvr>
                                      <p:to>
                                        <p:strVal val="(#ppt_y+0.4)"/>
                                      </p:to>
                                    </p:set>
                                    <p:anim from="(#ppt_y+0.4)" to="(#ppt_y)" calcmode="lin" valueType="num">
                                      <p:cBhvr>
                                        <p:cTn id="17" dur="1230" accel="100000" fill="hold">
                                          <p:stCondLst>
                                            <p:cond delay="770"/>
                                          </p:stCondLst>
                                        </p:cTn>
                                        <p:tgtEl>
                                          <p:spTgt spid="12"/>
                                        </p:tgtEl>
                                        <p:attrNameLst>
                                          <p:attrName>ppt_y</p:attrName>
                                        </p:attrNameLst>
                                      </p:cBhvr>
                                    </p:anim>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bg/>
                                          </p:spTgt>
                                        </p:tgtEl>
                                        <p:attrNameLst>
                                          <p:attrName>style.visibility</p:attrName>
                                        </p:attrNameLst>
                                      </p:cBhvr>
                                      <p:to>
                                        <p:strVal val="visible"/>
                                      </p:to>
                                    </p:set>
                                    <p:animEffect transition="in" filter="fade">
                                      <p:cBhvr>
                                        <p:cTn id="29" dur="1000"/>
                                        <p:tgtEl>
                                          <p:spTgt spid="7">
                                            <p:bg/>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1000"/>
                                        <p:tgtEl>
                                          <p:spTgt spid="7">
                                            <p:txEl>
                                              <p:pRg st="0" end="0"/>
                                            </p:txEl>
                                          </p:spTgt>
                                        </p:tgtEl>
                                      </p:cBhvr>
                                    </p:animEffec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wipe(left)">
                                      <p:cBhvr>
                                        <p:cTn id="36" dur="1000"/>
                                        <p:tgtEl>
                                          <p:spTgt spid="7">
                                            <p:txEl>
                                              <p:pRg st="1" end="1"/>
                                            </p:txEl>
                                          </p:spTgt>
                                        </p:tgtEl>
                                      </p:cBhvr>
                                    </p:animEffect>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wipe(left)">
                                      <p:cBhvr>
                                        <p:cTn id="40" dur="1000"/>
                                        <p:tgtEl>
                                          <p:spTgt spid="7">
                                            <p:txEl>
                                              <p:pRg st="2" end="2"/>
                                            </p:txEl>
                                          </p:spTgt>
                                        </p:tgtEl>
                                      </p:cBhvr>
                                    </p:animEffect>
                                  </p:childTnLst>
                                </p:cTn>
                              </p:par>
                            </p:childTnLst>
                          </p:cTn>
                        </p:par>
                        <p:par>
                          <p:cTn id="41" fill="hold">
                            <p:stCondLst>
                              <p:cond delay="3000"/>
                            </p:stCondLst>
                            <p:childTnLst>
                              <p:par>
                                <p:cTn id="42" presetID="22" presetClass="entr" presetSubtype="8" fill="hold" nodeType="afterEffect">
                                  <p:stCondLst>
                                    <p:cond delay="0"/>
                                  </p:stCondLst>
                                  <p:childTnLst>
                                    <p:set>
                                      <p:cBhvr>
                                        <p:cTn id="43" dur="1" fill="hold">
                                          <p:stCondLst>
                                            <p:cond delay="0"/>
                                          </p:stCondLst>
                                        </p:cTn>
                                        <p:tgtEl>
                                          <p:spTgt spid="7">
                                            <p:txEl>
                                              <p:pRg st="3" end="3"/>
                                            </p:txEl>
                                          </p:spTgt>
                                        </p:tgtEl>
                                        <p:attrNameLst>
                                          <p:attrName>style.visibility</p:attrName>
                                        </p:attrNameLst>
                                      </p:cBhvr>
                                      <p:to>
                                        <p:strVal val="visible"/>
                                      </p:to>
                                    </p:set>
                                    <p:animEffect transition="in" filter="wipe(left)">
                                      <p:cBhvr>
                                        <p:cTn id="44" dur="1000"/>
                                        <p:tgtEl>
                                          <p:spTgt spid="7">
                                            <p:txEl>
                                              <p:pRg st="3" end="3"/>
                                            </p:txEl>
                                          </p:spTgt>
                                        </p:tgtEl>
                                      </p:cBhvr>
                                    </p:animEffect>
                                  </p:childTnLst>
                                </p:cTn>
                              </p:par>
                            </p:childTnLst>
                          </p:cTn>
                        </p:par>
                        <p:par>
                          <p:cTn id="45" fill="hold">
                            <p:stCondLst>
                              <p:cond delay="4000"/>
                            </p:stCondLst>
                            <p:childTnLst>
                              <p:par>
                                <p:cTn id="46" presetID="22" presetClass="entr" presetSubtype="8" fill="hold" nodeType="afterEffect">
                                  <p:stCondLst>
                                    <p:cond delay="0"/>
                                  </p:stCondLst>
                                  <p:childTnLst>
                                    <p:set>
                                      <p:cBhvr>
                                        <p:cTn id="47" dur="1" fill="hold">
                                          <p:stCondLst>
                                            <p:cond delay="0"/>
                                          </p:stCondLst>
                                        </p:cTn>
                                        <p:tgtEl>
                                          <p:spTgt spid="7">
                                            <p:txEl>
                                              <p:pRg st="4" end="4"/>
                                            </p:txEl>
                                          </p:spTgt>
                                        </p:tgtEl>
                                        <p:attrNameLst>
                                          <p:attrName>style.visibility</p:attrName>
                                        </p:attrNameLst>
                                      </p:cBhvr>
                                      <p:to>
                                        <p:strVal val="visible"/>
                                      </p:to>
                                    </p:set>
                                    <p:animEffect transition="in" filter="wipe(left)">
                                      <p:cBhvr>
                                        <p:cTn id="48" dur="1000"/>
                                        <p:tgtEl>
                                          <p:spTgt spid="7">
                                            <p:txEl>
                                              <p:pRg st="4" end="4"/>
                                            </p:txEl>
                                          </p:spTgt>
                                        </p:tgtEl>
                                      </p:cBhvr>
                                    </p:animEffect>
                                  </p:childTnLst>
                                </p:cTn>
                              </p:par>
                            </p:childTnLst>
                          </p:cTn>
                        </p:par>
                        <p:par>
                          <p:cTn id="49" fill="hold">
                            <p:stCondLst>
                              <p:cond delay="5000"/>
                            </p:stCondLst>
                            <p:childTnLst>
                              <p:par>
                                <p:cTn id="50" presetID="22" presetClass="entr" presetSubtype="8" fill="hold" nodeType="afterEffect">
                                  <p:stCondLst>
                                    <p:cond delay="0"/>
                                  </p:stCondLst>
                                  <p:childTnLst>
                                    <p:set>
                                      <p:cBhvr>
                                        <p:cTn id="51" dur="1" fill="hold">
                                          <p:stCondLst>
                                            <p:cond delay="0"/>
                                          </p:stCondLst>
                                        </p:cTn>
                                        <p:tgtEl>
                                          <p:spTgt spid="7">
                                            <p:txEl>
                                              <p:pRg st="5" end="5"/>
                                            </p:txEl>
                                          </p:spTgt>
                                        </p:tgtEl>
                                        <p:attrNameLst>
                                          <p:attrName>style.visibility</p:attrName>
                                        </p:attrNameLst>
                                      </p:cBhvr>
                                      <p:to>
                                        <p:strVal val="visible"/>
                                      </p:to>
                                    </p:set>
                                    <p:animEffect transition="in" filter="wipe(left)">
                                      <p:cBhvr>
                                        <p:cTn id="52" dur="1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uiExpand="1" build="allAtOnce"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0" y="667510"/>
            <a:ext cx="9756370" cy="6317952"/>
            <a:chOff x="0" y="667510"/>
            <a:chExt cx="9756370" cy="6317952"/>
          </a:xfrm>
        </p:grpSpPr>
        <p:grpSp>
          <p:nvGrpSpPr>
            <p:cNvPr id="19" name="Group 18"/>
            <p:cNvGrpSpPr/>
            <p:nvPr/>
          </p:nvGrpSpPr>
          <p:grpSpPr>
            <a:xfrm>
              <a:off x="0" y="667510"/>
              <a:ext cx="9756370" cy="6317952"/>
              <a:chOff x="0" y="667510"/>
              <a:chExt cx="9756370" cy="6317952"/>
            </a:xfrm>
          </p:grpSpPr>
          <p:pic>
            <p:nvPicPr>
              <p:cNvPr id="20" name="Picture 2" descr="Image result for us states and territories may 1803 map"/>
              <p:cNvPicPr>
                <a:picLocks noChangeAspect="1" noChangeArrowheads="1"/>
              </p:cNvPicPr>
              <p:nvPr/>
            </p:nvPicPr>
            <p:blipFill>
              <a:blip r:embed="rId2"/>
              <a:srcRect/>
              <a:stretch>
                <a:fillRect/>
              </a:stretch>
            </p:blipFill>
            <p:spPr bwMode="auto">
              <a:xfrm>
                <a:off x="0" y="667510"/>
                <a:ext cx="9144000" cy="6190489"/>
              </a:xfrm>
              <a:prstGeom prst="rect">
                <a:avLst/>
              </a:prstGeom>
              <a:noFill/>
            </p:spPr>
          </p:pic>
          <p:grpSp>
            <p:nvGrpSpPr>
              <p:cNvPr id="22" name="Group 35"/>
              <p:cNvGrpSpPr/>
              <p:nvPr/>
            </p:nvGrpSpPr>
            <p:grpSpPr>
              <a:xfrm>
                <a:off x="0" y="803565"/>
                <a:ext cx="9756370" cy="6181897"/>
                <a:chOff x="0" y="803565"/>
                <a:chExt cx="9756370" cy="6181897"/>
              </a:xfrm>
            </p:grpSpPr>
            <p:grpSp>
              <p:nvGrpSpPr>
                <p:cNvPr id="39" name="Group 34"/>
                <p:cNvGrpSpPr/>
                <p:nvPr/>
              </p:nvGrpSpPr>
              <p:grpSpPr>
                <a:xfrm>
                  <a:off x="0" y="803565"/>
                  <a:ext cx="9756370" cy="6181897"/>
                  <a:chOff x="0" y="803565"/>
                  <a:chExt cx="9756370" cy="6181897"/>
                </a:xfrm>
              </p:grpSpPr>
              <p:grpSp>
                <p:nvGrpSpPr>
                  <p:cNvPr id="41" name="Group 33"/>
                  <p:cNvGrpSpPr/>
                  <p:nvPr/>
                </p:nvGrpSpPr>
                <p:grpSpPr>
                  <a:xfrm>
                    <a:off x="3391593" y="803565"/>
                    <a:ext cx="6364777" cy="6181897"/>
                    <a:chOff x="3391593" y="803565"/>
                    <a:chExt cx="6364777" cy="6181897"/>
                  </a:xfrm>
                </p:grpSpPr>
                <p:sp>
                  <p:nvSpPr>
                    <p:cNvPr id="45" name="Freeform 44"/>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11"/>
                  <p:cNvGrpSpPr/>
                  <p:nvPr/>
                </p:nvGrpSpPr>
                <p:grpSpPr>
                  <a:xfrm>
                    <a:off x="0" y="5181600"/>
                    <a:ext cx="3352800" cy="1676400"/>
                    <a:chOff x="0" y="5181600"/>
                    <a:chExt cx="3352800" cy="1676400"/>
                  </a:xfrm>
                </p:grpSpPr>
                <p:sp>
                  <p:nvSpPr>
                    <p:cNvPr id="43" name="Rectangle 12"/>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0"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sp>
            <p:nvSpPr>
              <p:cNvPr id="35" name="Rectangle 34"/>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1965960" y="1054100"/>
                <a:ext cx="2092960" cy="424180"/>
              </a:xfrm>
              <a:custGeom>
                <a:avLst/>
                <a:gdLst>
                  <a:gd name="connsiteX0" fmla="*/ 228600 w 2092960"/>
                  <a:gd name="connsiteY0" fmla="*/ 210820 h 424180"/>
                  <a:gd name="connsiteX1" fmla="*/ 1813560 w 2092960"/>
                  <a:gd name="connsiteY1" fmla="*/ 393700 h 424180"/>
                  <a:gd name="connsiteX2" fmla="*/ 1905000 w 2092960"/>
                  <a:gd name="connsiteY2" fmla="*/ 393700 h 424180"/>
                  <a:gd name="connsiteX3" fmla="*/ 1905000 w 2092960"/>
                  <a:gd name="connsiteY3" fmla="*/ 317500 h 424180"/>
                  <a:gd name="connsiteX4" fmla="*/ 1066800 w 2092960"/>
                  <a:gd name="connsiteY4" fmla="*/ 43180 h 424180"/>
                  <a:gd name="connsiteX5" fmla="*/ 441960 w 2092960"/>
                  <a:gd name="connsiteY5" fmla="*/ 58420 h 424180"/>
                  <a:gd name="connsiteX6" fmla="*/ 228600 w 2092960"/>
                  <a:gd name="connsiteY6" fmla="*/ 210820 h 4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960" h="424180">
                    <a:moveTo>
                      <a:pt x="228600" y="210820"/>
                    </a:moveTo>
                    <a:cubicBezTo>
                      <a:pt x="457200" y="266700"/>
                      <a:pt x="1534160" y="363220"/>
                      <a:pt x="1813560" y="393700"/>
                    </a:cubicBezTo>
                    <a:cubicBezTo>
                      <a:pt x="2092960" y="424180"/>
                      <a:pt x="1889760" y="406400"/>
                      <a:pt x="1905000" y="393700"/>
                    </a:cubicBezTo>
                    <a:cubicBezTo>
                      <a:pt x="1920240" y="381000"/>
                      <a:pt x="2044700" y="375920"/>
                      <a:pt x="1905000" y="317500"/>
                    </a:cubicBezTo>
                    <a:cubicBezTo>
                      <a:pt x="1765300" y="259080"/>
                      <a:pt x="1310640" y="86360"/>
                      <a:pt x="1066800" y="43180"/>
                    </a:cubicBezTo>
                    <a:cubicBezTo>
                      <a:pt x="822960" y="0"/>
                      <a:pt x="584200" y="30480"/>
                      <a:pt x="441960" y="58420"/>
                    </a:cubicBezTo>
                    <a:cubicBezTo>
                      <a:pt x="299720" y="86360"/>
                      <a:pt x="0" y="154940"/>
                      <a:pt x="228600" y="210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993461" y="1329558"/>
              <a:ext cx="3984734" cy="4381238"/>
            </a:xfrm>
            <a:custGeom>
              <a:avLst/>
              <a:gdLst>
                <a:gd name="connsiteX0" fmla="*/ 2937641 w 3846786"/>
                <a:gd name="connsiteY0" fmla="*/ 1090449 h 4758559"/>
                <a:gd name="connsiteX1" fmla="*/ 2843048 w 3846786"/>
                <a:gd name="connsiteY1" fmla="*/ 1263870 h 4758559"/>
                <a:gd name="connsiteX2" fmla="*/ 3079531 w 3846786"/>
                <a:gd name="connsiteY2" fmla="*/ 1563415 h 4758559"/>
                <a:gd name="connsiteX3" fmla="*/ 3300248 w 3846786"/>
                <a:gd name="connsiteY3" fmla="*/ 1768366 h 4758559"/>
                <a:gd name="connsiteX4" fmla="*/ 3331779 w 3846786"/>
                <a:gd name="connsiteY4" fmla="*/ 1910256 h 4758559"/>
                <a:gd name="connsiteX5" fmla="*/ 3457903 w 3846786"/>
                <a:gd name="connsiteY5" fmla="*/ 2099442 h 4758559"/>
                <a:gd name="connsiteX6" fmla="*/ 3394841 w 3846786"/>
                <a:gd name="connsiteY6" fmla="*/ 2257097 h 4758559"/>
                <a:gd name="connsiteX7" fmla="*/ 3300248 w 3846786"/>
                <a:gd name="connsiteY7" fmla="*/ 2414753 h 4758559"/>
                <a:gd name="connsiteX8" fmla="*/ 3379076 w 3846786"/>
                <a:gd name="connsiteY8" fmla="*/ 2651235 h 4758559"/>
                <a:gd name="connsiteX9" fmla="*/ 3442138 w 3846786"/>
                <a:gd name="connsiteY9" fmla="*/ 2745828 h 4758559"/>
                <a:gd name="connsiteX10" fmla="*/ 3473669 w 3846786"/>
                <a:gd name="connsiteY10" fmla="*/ 2887718 h 4758559"/>
                <a:gd name="connsiteX11" fmla="*/ 3694386 w 3846786"/>
                <a:gd name="connsiteY11" fmla="*/ 3045373 h 4758559"/>
                <a:gd name="connsiteX12" fmla="*/ 3647089 w 3846786"/>
                <a:gd name="connsiteY12" fmla="*/ 3234559 h 4758559"/>
                <a:gd name="connsiteX13" fmla="*/ 3442138 w 3846786"/>
                <a:gd name="connsiteY13" fmla="*/ 3707525 h 4758559"/>
                <a:gd name="connsiteX14" fmla="*/ 3426372 w 3846786"/>
                <a:gd name="connsiteY14" fmla="*/ 4007070 h 4758559"/>
                <a:gd name="connsiteX15" fmla="*/ 3331779 w 3846786"/>
                <a:gd name="connsiteY15" fmla="*/ 4275084 h 4758559"/>
                <a:gd name="connsiteX16" fmla="*/ 3300248 w 3846786"/>
                <a:gd name="connsiteY16" fmla="*/ 4338146 h 4758559"/>
                <a:gd name="connsiteX17" fmla="*/ 3379076 w 3846786"/>
                <a:gd name="connsiteY17" fmla="*/ 4495801 h 4758559"/>
                <a:gd name="connsiteX18" fmla="*/ 3647089 w 3846786"/>
                <a:gd name="connsiteY18" fmla="*/ 4590394 h 4758559"/>
                <a:gd name="connsiteX19" fmla="*/ 3820510 w 3846786"/>
                <a:gd name="connsiteY19" fmla="*/ 4653456 h 4758559"/>
                <a:gd name="connsiteX20" fmla="*/ 3804744 w 3846786"/>
                <a:gd name="connsiteY20" fmla="*/ 4748049 h 4758559"/>
                <a:gd name="connsiteX21" fmla="*/ 3710151 w 3846786"/>
                <a:gd name="connsiteY21" fmla="*/ 4716518 h 4758559"/>
                <a:gd name="connsiteX22" fmla="*/ 3442138 w 3846786"/>
                <a:gd name="connsiteY22" fmla="*/ 4732284 h 4758559"/>
                <a:gd name="connsiteX23" fmla="*/ 3284482 w 3846786"/>
                <a:gd name="connsiteY23" fmla="*/ 4590394 h 4758559"/>
                <a:gd name="connsiteX24" fmla="*/ 3221420 w 3846786"/>
                <a:gd name="connsiteY24" fmla="*/ 4480035 h 4758559"/>
                <a:gd name="connsiteX25" fmla="*/ 3111062 w 3846786"/>
                <a:gd name="connsiteY25" fmla="*/ 4322380 h 4758559"/>
                <a:gd name="connsiteX26" fmla="*/ 2937641 w 3846786"/>
                <a:gd name="connsiteY26" fmla="*/ 4148959 h 4758559"/>
                <a:gd name="connsiteX27" fmla="*/ 2527738 w 3846786"/>
                <a:gd name="connsiteY27" fmla="*/ 3896711 h 4758559"/>
                <a:gd name="connsiteX28" fmla="*/ 2039007 w 3846786"/>
                <a:gd name="connsiteY28" fmla="*/ 3849415 h 4758559"/>
                <a:gd name="connsiteX29" fmla="*/ 1581807 w 3846786"/>
                <a:gd name="connsiteY29" fmla="*/ 3660228 h 4758559"/>
                <a:gd name="connsiteX30" fmla="*/ 1108841 w 3846786"/>
                <a:gd name="connsiteY30" fmla="*/ 3392215 h 4758559"/>
                <a:gd name="connsiteX31" fmla="*/ 1014248 w 3846786"/>
                <a:gd name="connsiteY31" fmla="*/ 3281856 h 4758559"/>
                <a:gd name="connsiteX32" fmla="*/ 1108841 w 3846786"/>
                <a:gd name="connsiteY32" fmla="*/ 3013842 h 4758559"/>
                <a:gd name="connsiteX33" fmla="*/ 966951 w 3846786"/>
                <a:gd name="connsiteY33" fmla="*/ 2903484 h 4758559"/>
                <a:gd name="connsiteX34" fmla="*/ 935420 w 3846786"/>
                <a:gd name="connsiteY34" fmla="*/ 2714297 h 4758559"/>
                <a:gd name="connsiteX35" fmla="*/ 1077310 w 3846786"/>
                <a:gd name="connsiteY35" fmla="*/ 2619704 h 4758559"/>
                <a:gd name="connsiteX36" fmla="*/ 1077310 w 3846786"/>
                <a:gd name="connsiteY36" fmla="*/ 2540877 h 4758559"/>
                <a:gd name="connsiteX37" fmla="*/ 966951 w 3846786"/>
                <a:gd name="connsiteY37" fmla="*/ 2462049 h 4758559"/>
                <a:gd name="connsiteX38" fmla="*/ 919655 w 3846786"/>
                <a:gd name="connsiteY38" fmla="*/ 2335925 h 4758559"/>
                <a:gd name="connsiteX39" fmla="*/ 762000 w 3846786"/>
                <a:gd name="connsiteY39" fmla="*/ 2067911 h 4758559"/>
                <a:gd name="connsiteX40" fmla="*/ 541282 w 3846786"/>
                <a:gd name="connsiteY40" fmla="*/ 1768366 h 4758559"/>
                <a:gd name="connsiteX41" fmla="*/ 430924 w 3846786"/>
                <a:gd name="connsiteY41" fmla="*/ 1610711 h 4758559"/>
                <a:gd name="connsiteX42" fmla="*/ 352096 w 3846786"/>
                <a:gd name="connsiteY42" fmla="*/ 1358463 h 4758559"/>
                <a:gd name="connsiteX43" fmla="*/ 178676 w 3846786"/>
                <a:gd name="connsiteY43" fmla="*/ 1437290 h 4758559"/>
                <a:gd name="connsiteX44" fmla="*/ 68317 w 3846786"/>
                <a:gd name="connsiteY44" fmla="*/ 1405759 h 4758559"/>
                <a:gd name="connsiteX45" fmla="*/ 5255 w 3846786"/>
                <a:gd name="connsiteY45" fmla="*/ 1263870 h 4758559"/>
                <a:gd name="connsiteX46" fmla="*/ 36786 w 3846786"/>
                <a:gd name="connsiteY46" fmla="*/ 1106215 h 4758559"/>
                <a:gd name="connsiteX47" fmla="*/ 131379 w 3846786"/>
                <a:gd name="connsiteY47" fmla="*/ 964325 h 4758559"/>
                <a:gd name="connsiteX48" fmla="*/ 210207 w 3846786"/>
                <a:gd name="connsiteY48" fmla="*/ 964325 h 4758559"/>
                <a:gd name="connsiteX49" fmla="*/ 257503 w 3846786"/>
                <a:gd name="connsiteY49" fmla="*/ 838201 h 4758559"/>
                <a:gd name="connsiteX50" fmla="*/ 162910 w 3846786"/>
                <a:gd name="connsiteY50" fmla="*/ 522890 h 4758559"/>
                <a:gd name="connsiteX51" fmla="*/ 84082 w 3846786"/>
                <a:gd name="connsiteY51" fmla="*/ 254877 h 4758559"/>
                <a:gd name="connsiteX52" fmla="*/ 84082 w 3846786"/>
                <a:gd name="connsiteY52" fmla="*/ 128753 h 4758559"/>
                <a:gd name="connsiteX53" fmla="*/ 415158 w 3846786"/>
                <a:gd name="connsiteY53" fmla="*/ 34159 h 4758559"/>
                <a:gd name="connsiteX54" fmla="*/ 825062 w 3846786"/>
                <a:gd name="connsiteY54" fmla="*/ 34159 h 4758559"/>
                <a:gd name="connsiteX55" fmla="*/ 1077310 w 3846786"/>
                <a:gd name="connsiteY55" fmla="*/ 239111 h 4758559"/>
                <a:gd name="connsiteX56" fmla="*/ 1345324 w 3846786"/>
                <a:gd name="connsiteY56" fmla="*/ 459828 h 4758559"/>
                <a:gd name="connsiteX57" fmla="*/ 1707931 w 3846786"/>
                <a:gd name="connsiteY57" fmla="*/ 680546 h 4758559"/>
                <a:gd name="connsiteX58" fmla="*/ 2023241 w 3846786"/>
                <a:gd name="connsiteY58" fmla="*/ 806670 h 4758559"/>
                <a:gd name="connsiteX59" fmla="*/ 2070538 w 3846786"/>
                <a:gd name="connsiteY59" fmla="*/ 869732 h 4758559"/>
                <a:gd name="connsiteX60" fmla="*/ 2243958 w 3846786"/>
                <a:gd name="connsiteY60" fmla="*/ 806670 h 4758559"/>
                <a:gd name="connsiteX61" fmla="*/ 2307020 w 3846786"/>
                <a:gd name="connsiteY61" fmla="*/ 932794 h 4758559"/>
                <a:gd name="connsiteX62" fmla="*/ 2322786 w 3846786"/>
                <a:gd name="connsiteY62" fmla="*/ 1074684 h 4758559"/>
                <a:gd name="connsiteX63" fmla="*/ 2417379 w 3846786"/>
                <a:gd name="connsiteY63" fmla="*/ 1232339 h 4758559"/>
                <a:gd name="connsiteX64" fmla="*/ 2527738 w 3846786"/>
                <a:gd name="connsiteY64" fmla="*/ 1232339 h 4758559"/>
                <a:gd name="connsiteX65" fmla="*/ 2606565 w 3846786"/>
                <a:gd name="connsiteY65" fmla="*/ 1058918 h 4758559"/>
                <a:gd name="connsiteX66" fmla="*/ 2669627 w 3846786"/>
                <a:gd name="connsiteY66" fmla="*/ 1011622 h 4758559"/>
                <a:gd name="connsiteX67" fmla="*/ 2764220 w 3846786"/>
                <a:gd name="connsiteY67" fmla="*/ 964325 h 4758559"/>
                <a:gd name="connsiteX68" fmla="*/ 2827282 w 3846786"/>
                <a:gd name="connsiteY68" fmla="*/ 1027387 h 4758559"/>
                <a:gd name="connsiteX69" fmla="*/ 2937641 w 3846786"/>
                <a:gd name="connsiteY69" fmla="*/ 1090449 h 4758559"/>
                <a:gd name="connsiteX0" fmla="*/ 2937641 w 3846786"/>
                <a:gd name="connsiteY0" fmla="*/ 1093076 h 4761186"/>
                <a:gd name="connsiteX1" fmla="*/ 2843048 w 3846786"/>
                <a:gd name="connsiteY1" fmla="*/ 1266497 h 4761186"/>
                <a:gd name="connsiteX2" fmla="*/ 3079531 w 3846786"/>
                <a:gd name="connsiteY2" fmla="*/ 1566042 h 4761186"/>
                <a:gd name="connsiteX3" fmla="*/ 3300248 w 3846786"/>
                <a:gd name="connsiteY3" fmla="*/ 1770993 h 4761186"/>
                <a:gd name="connsiteX4" fmla="*/ 3331779 w 3846786"/>
                <a:gd name="connsiteY4" fmla="*/ 1912883 h 4761186"/>
                <a:gd name="connsiteX5" fmla="*/ 3457903 w 3846786"/>
                <a:gd name="connsiteY5" fmla="*/ 2102069 h 4761186"/>
                <a:gd name="connsiteX6" fmla="*/ 3394841 w 3846786"/>
                <a:gd name="connsiteY6" fmla="*/ 2259724 h 4761186"/>
                <a:gd name="connsiteX7" fmla="*/ 3300248 w 3846786"/>
                <a:gd name="connsiteY7" fmla="*/ 2417380 h 4761186"/>
                <a:gd name="connsiteX8" fmla="*/ 3379076 w 3846786"/>
                <a:gd name="connsiteY8" fmla="*/ 2653862 h 4761186"/>
                <a:gd name="connsiteX9" fmla="*/ 3442138 w 3846786"/>
                <a:gd name="connsiteY9" fmla="*/ 2748455 h 4761186"/>
                <a:gd name="connsiteX10" fmla="*/ 3473669 w 3846786"/>
                <a:gd name="connsiteY10" fmla="*/ 2890345 h 4761186"/>
                <a:gd name="connsiteX11" fmla="*/ 3694386 w 3846786"/>
                <a:gd name="connsiteY11" fmla="*/ 3048000 h 4761186"/>
                <a:gd name="connsiteX12" fmla="*/ 3647089 w 3846786"/>
                <a:gd name="connsiteY12" fmla="*/ 3237186 h 4761186"/>
                <a:gd name="connsiteX13" fmla="*/ 3442138 w 3846786"/>
                <a:gd name="connsiteY13" fmla="*/ 3710152 h 4761186"/>
                <a:gd name="connsiteX14" fmla="*/ 3426372 w 3846786"/>
                <a:gd name="connsiteY14" fmla="*/ 4009697 h 4761186"/>
                <a:gd name="connsiteX15" fmla="*/ 3331779 w 3846786"/>
                <a:gd name="connsiteY15" fmla="*/ 4277711 h 4761186"/>
                <a:gd name="connsiteX16" fmla="*/ 3300248 w 3846786"/>
                <a:gd name="connsiteY16" fmla="*/ 4340773 h 4761186"/>
                <a:gd name="connsiteX17" fmla="*/ 3379076 w 3846786"/>
                <a:gd name="connsiteY17" fmla="*/ 4498428 h 4761186"/>
                <a:gd name="connsiteX18" fmla="*/ 3647089 w 3846786"/>
                <a:gd name="connsiteY18" fmla="*/ 4593021 h 4761186"/>
                <a:gd name="connsiteX19" fmla="*/ 3820510 w 3846786"/>
                <a:gd name="connsiteY19" fmla="*/ 4656083 h 4761186"/>
                <a:gd name="connsiteX20" fmla="*/ 3804744 w 3846786"/>
                <a:gd name="connsiteY20" fmla="*/ 4750676 h 4761186"/>
                <a:gd name="connsiteX21" fmla="*/ 3710151 w 3846786"/>
                <a:gd name="connsiteY21" fmla="*/ 4719145 h 4761186"/>
                <a:gd name="connsiteX22" fmla="*/ 3442138 w 3846786"/>
                <a:gd name="connsiteY22" fmla="*/ 4734911 h 4761186"/>
                <a:gd name="connsiteX23" fmla="*/ 3284482 w 3846786"/>
                <a:gd name="connsiteY23" fmla="*/ 4593021 h 4761186"/>
                <a:gd name="connsiteX24" fmla="*/ 3221420 w 3846786"/>
                <a:gd name="connsiteY24" fmla="*/ 4482662 h 4761186"/>
                <a:gd name="connsiteX25" fmla="*/ 3111062 w 3846786"/>
                <a:gd name="connsiteY25" fmla="*/ 4325007 h 4761186"/>
                <a:gd name="connsiteX26" fmla="*/ 2937641 w 3846786"/>
                <a:gd name="connsiteY26" fmla="*/ 4151586 h 4761186"/>
                <a:gd name="connsiteX27" fmla="*/ 2527738 w 3846786"/>
                <a:gd name="connsiteY27" fmla="*/ 3899338 h 4761186"/>
                <a:gd name="connsiteX28" fmla="*/ 2039007 w 3846786"/>
                <a:gd name="connsiteY28" fmla="*/ 3852042 h 4761186"/>
                <a:gd name="connsiteX29" fmla="*/ 1581807 w 3846786"/>
                <a:gd name="connsiteY29" fmla="*/ 3662855 h 4761186"/>
                <a:gd name="connsiteX30" fmla="*/ 1108841 w 3846786"/>
                <a:gd name="connsiteY30" fmla="*/ 3394842 h 4761186"/>
                <a:gd name="connsiteX31" fmla="*/ 1014248 w 3846786"/>
                <a:gd name="connsiteY31" fmla="*/ 3284483 h 4761186"/>
                <a:gd name="connsiteX32" fmla="*/ 1108841 w 3846786"/>
                <a:gd name="connsiteY32" fmla="*/ 3016469 h 4761186"/>
                <a:gd name="connsiteX33" fmla="*/ 966951 w 3846786"/>
                <a:gd name="connsiteY33" fmla="*/ 2906111 h 4761186"/>
                <a:gd name="connsiteX34" fmla="*/ 935420 w 3846786"/>
                <a:gd name="connsiteY34" fmla="*/ 2716924 h 4761186"/>
                <a:gd name="connsiteX35" fmla="*/ 1077310 w 3846786"/>
                <a:gd name="connsiteY35" fmla="*/ 2622331 h 4761186"/>
                <a:gd name="connsiteX36" fmla="*/ 1077310 w 3846786"/>
                <a:gd name="connsiteY36" fmla="*/ 2543504 h 4761186"/>
                <a:gd name="connsiteX37" fmla="*/ 966951 w 3846786"/>
                <a:gd name="connsiteY37" fmla="*/ 2464676 h 4761186"/>
                <a:gd name="connsiteX38" fmla="*/ 919655 w 3846786"/>
                <a:gd name="connsiteY38" fmla="*/ 2338552 h 4761186"/>
                <a:gd name="connsiteX39" fmla="*/ 762000 w 3846786"/>
                <a:gd name="connsiteY39" fmla="*/ 2070538 h 4761186"/>
                <a:gd name="connsiteX40" fmla="*/ 541282 w 3846786"/>
                <a:gd name="connsiteY40" fmla="*/ 1770993 h 4761186"/>
                <a:gd name="connsiteX41" fmla="*/ 430924 w 3846786"/>
                <a:gd name="connsiteY41" fmla="*/ 1613338 h 4761186"/>
                <a:gd name="connsiteX42" fmla="*/ 352096 w 3846786"/>
                <a:gd name="connsiteY42" fmla="*/ 1361090 h 4761186"/>
                <a:gd name="connsiteX43" fmla="*/ 178676 w 3846786"/>
                <a:gd name="connsiteY43" fmla="*/ 1439917 h 4761186"/>
                <a:gd name="connsiteX44" fmla="*/ 68317 w 3846786"/>
                <a:gd name="connsiteY44" fmla="*/ 1408386 h 4761186"/>
                <a:gd name="connsiteX45" fmla="*/ 5255 w 3846786"/>
                <a:gd name="connsiteY45" fmla="*/ 1266497 h 4761186"/>
                <a:gd name="connsiteX46" fmla="*/ 36786 w 3846786"/>
                <a:gd name="connsiteY46" fmla="*/ 1108842 h 4761186"/>
                <a:gd name="connsiteX47" fmla="*/ 131379 w 3846786"/>
                <a:gd name="connsiteY47" fmla="*/ 966952 h 4761186"/>
                <a:gd name="connsiteX48" fmla="*/ 210207 w 3846786"/>
                <a:gd name="connsiteY48" fmla="*/ 966952 h 4761186"/>
                <a:gd name="connsiteX49" fmla="*/ 257503 w 3846786"/>
                <a:gd name="connsiteY49" fmla="*/ 840828 h 4761186"/>
                <a:gd name="connsiteX50" fmla="*/ 162910 w 3846786"/>
                <a:gd name="connsiteY50" fmla="*/ 525517 h 4761186"/>
                <a:gd name="connsiteX51" fmla="*/ 84082 w 3846786"/>
                <a:gd name="connsiteY51" fmla="*/ 257504 h 4761186"/>
                <a:gd name="connsiteX52" fmla="*/ 415158 w 3846786"/>
                <a:gd name="connsiteY52" fmla="*/ 36786 h 4761186"/>
                <a:gd name="connsiteX53" fmla="*/ 825062 w 3846786"/>
                <a:gd name="connsiteY53" fmla="*/ 36786 h 4761186"/>
                <a:gd name="connsiteX54" fmla="*/ 1077310 w 3846786"/>
                <a:gd name="connsiteY54" fmla="*/ 241738 h 4761186"/>
                <a:gd name="connsiteX55" fmla="*/ 1345324 w 3846786"/>
                <a:gd name="connsiteY55" fmla="*/ 462455 h 4761186"/>
                <a:gd name="connsiteX56" fmla="*/ 1707931 w 3846786"/>
                <a:gd name="connsiteY56" fmla="*/ 683173 h 4761186"/>
                <a:gd name="connsiteX57" fmla="*/ 2023241 w 3846786"/>
                <a:gd name="connsiteY57" fmla="*/ 809297 h 4761186"/>
                <a:gd name="connsiteX58" fmla="*/ 2070538 w 3846786"/>
                <a:gd name="connsiteY58" fmla="*/ 872359 h 4761186"/>
                <a:gd name="connsiteX59" fmla="*/ 2243958 w 3846786"/>
                <a:gd name="connsiteY59" fmla="*/ 809297 h 4761186"/>
                <a:gd name="connsiteX60" fmla="*/ 2307020 w 3846786"/>
                <a:gd name="connsiteY60" fmla="*/ 935421 h 4761186"/>
                <a:gd name="connsiteX61" fmla="*/ 2322786 w 3846786"/>
                <a:gd name="connsiteY61" fmla="*/ 1077311 h 4761186"/>
                <a:gd name="connsiteX62" fmla="*/ 2417379 w 3846786"/>
                <a:gd name="connsiteY62" fmla="*/ 1234966 h 4761186"/>
                <a:gd name="connsiteX63" fmla="*/ 2527738 w 3846786"/>
                <a:gd name="connsiteY63" fmla="*/ 1234966 h 4761186"/>
                <a:gd name="connsiteX64" fmla="*/ 2606565 w 3846786"/>
                <a:gd name="connsiteY64" fmla="*/ 1061545 h 4761186"/>
                <a:gd name="connsiteX65" fmla="*/ 2669627 w 3846786"/>
                <a:gd name="connsiteY65" fmla="*/ 1014249 h 4761186"/>
                <a:gd name="connsiteX66" fmla="*/ 2764220 w 3846786"/>
                <a:gd name="connsiteY66" fmla="*/ 966952 h 4761186"/>
                <a:gd name="connsiteX67" fmla="*/ 2827282 w 3846786"/>
                <a:gd name="connsiteY67" fmla="*/ 1030014 h 4761186"/>
                <a:gd name="connsiteX68" fmla="*/ 2937641 w 3846786"/>
                <a:gd name="connsiteY68" fmla="*/ 1093076 h 4761186"/>
                <a:gd name="connsiteX0" fmla="*/ 2963917 w 3873062"/>
                <a:gd name="connsiteY0" fmla="*/ 1056290 h 4724400"/>
                <a:gd name="connsiteX1" fmla="*/ 2869324 w 3873062"/>
                <a:gd name="connsiteY1" fmla="*/ 1229711 h 4724400"/>
                <a:gd name="connsiteX2" fmla="*/ 3105807 w 3873062"/>
                <a:gd name="connsiteY2" fmla="*/ 1529256 h 4724400"/>
                <a:gd name="connsiteX3" fmla="*/ 3326524 w 3873062"/>
                <a:gd name="connsiteY3" fmla="*/ 1734207 h 4724400"/>
                <a:gd name="connsiteX4" fmla="*/ 3358055 w 3873062"/>
                <a:gd name="connsiteY4" fmla="*/ 1876097 h 4724400"/>
                <a:gd name="connsiteX5" fmla="*/ 3484179 w 3873062"/>
                <a:gd name="connsiteY5" fmla="*/ 2065283 h 4724400"/>
                <a:gd name="connsiteX6" fmla="*/ 3421117 w 3873062"/>
                <a:gd name="connsiteY6" fmla="*/ 2222938 h 4724400"/>
                <a:gd name="connsiteX7" fmla="*/ 3326524 w 3873062"/>
                <a:gd name="connsiteY7" fmla="*/ 2380594 h 4724400"/>
                <a:gd name="connsiteX8" fmla="*/ 3405352 w 3873062"/>
                <a:gd name="connsiteY8" fmla="*/ 2617076 h 4724400"/>
                <a:gd name="connsiteX9" fmla="*/ 3468414 w 3873062"/>
                <a:gd name="connsiteY9" fmla="*/ 2711669 h 4724400"/>
                <a:gd name="connsiteX10" fmla="*/ 3499945 w 3873062"/>
                <a:gd name="connsiteY10" fmla="*/ 2853559 h 4724400"/>
                <a:gd name="connsiteX11" fmla="*/ 3720662 w 3873062"/>
                <a:gd name="connsiteY11" fmla="*/ 3011214 h 4724400"/>
                <a:gd name="connsiteX12" fmla="*/ 3673365 w 3873062"/>
                <a:gd name="connsiteY12" fmla="*/ 3200400 h 4724400"/>
                <a:gd name="connsiteX13" fmla="*/ 3468414 w 3873062"/>
                <a:gd name="connsiteY13" fmla="*/ 3673366 h 4724400"/>
                <a:gd name="connsiteX14" fmla="*/ 3452648 w 3873062"/>
                <a:gd name="connsiteY14" fmla="*/ 3972911 h 4724400"/>
                <a:gd name="connsiteX15" fmla="*/ 3358055 w 3873062"/>
                <a:gd name="connsiteY15" fmla="*/ 4240925 h 4724400"/>
                <a:gd name="connsiteX16" fmla="*/ 3326524 w 3873062"/>
                <a:gd name="connsiteY16" fmla="*/ 4303987 h 4724400"/>
                <a:gd name="connsiteX17" fmla="*/ 3405352 w 3873062"/>
                <a:gd name="connsiteY17" fmla="*/ 4461642 h 4724400"/>
                <a:gd name="connsiteX18" fmla="*/ 3673365 w 3873062"/>
                <a:gd name="connsiteY18" fmla="*/ 4556235 h 4724400"/>
                <a:gd name="connsiteX19" fmla="*/ 3846786 w 3873062"/>
                <a:gd name="connsiteY19" fmla="*/ 4619297 h 4724400"/>
                <a:gd name="connsiteX20" fmla="*/ 3831020 w 3873062"/>
                <a:gd name="connsiteY20" fmla="*/ 4713890 h 4724400"/>
                <a:gd name="connsiteX21" fmla="*/ 3736427 w 3873062"/>
                <a:gd name="connsiteY21" fmla="*/ 4682359 h 4724400"/>
                <a:gd name="connsiteX22" fmla="*/ 3468414 w 3873062"/>
                <a:gd name="connsiteY22" fmla="*/ 4698125 h 4724400"/>
                <a:gd name="connsiteX23" fmla="*/ 3310758 w 3873062"/>
                <a:gd name="connsiteY23" fmla="*/ 4556235 h 4724400"/>
                <a:gd name="connsiteX24" fmla="*/ 3247696 w 3873062"/>
                <a:gd name="connsiteY24" fmla="*/ 4445876 h 4724400"/>
                <a:gd name="connsiteX25" fmla="*/ 3137338 w 3873062"/>
                <a:gd name="connsiteY25" fmla="*/ 4288221 h 4724400"/>
                <a:gd name="connsiteX26" fmla="*/ 2963917 w 3873062"/>
                <a:gd name="connsiteY26" fmla="*/ 4114800 h 4724400"/>
                <a:gd name="connsiteX27" fmla="*/ 2554014 w 3873062"/>
                <a:gd name="connsiteY27" fmla="*/ 3862552 h 4724400"/>
                <a:gd name="connsiteX28" fmla="*/ 2065283 w 3873062"/>
                <a:gd name="connsiteY28" fmla="*/ 3815256 h 4724400"/>
                <a:gd name="connsiteX29" fmla="*/ 1608083 w 3873062"/>
                <a:gd name="connsiteY29" fmla="*/ 3626069 h 4724400"/>
                <a:gd name="connsiteX30" fmla="*/ 1135117 w 3873062"/>
                <a:gd name="connsiteY30" fmla="*/ 3358056 h 4724400"/>
                <a:gd name="connsiteX31" fmla="*/ 1040524 w 3873062"/>
                <a:gd name="connsiteY31" fmla="*/ 3247697 h 4724400"/>
                <a:gd name="connsiteX32" fmla="*/ 1135117 w 3873062"/>
                <a:gd name="connsiteY32" fmla="*/ 2979683 h 4724400"/>
                <a:gd name="connsiteX33" fmla="*/ 993227 w 3873062"/>
                <a:gd name="connsiteY33" fmla="*/ 2869325 h 4724400"/>
                <a:gd name="connsiteX34" fmla="*/ 961696 w 3873062"/>
                <a:gd name="connsiteY34" fmla="*/ 2680138 h 4724400"/>
                <a:gd name="connsiteX35" fmla="*/ 1103586 w 3873062"/>
                <a:gd name="connsiteY35" fmla="*/ 2585545 h 4724400"/>
                <a:gd name="connsiteX36" fmla="*/ 1103586 w 3873062"/>
                <a:gd name="connsiteY36" fmla="*/ 2506718 h 4724400"/>
                <a:gd name="connsiteX37" fmla="*/ 993227 w 3873062"/>
                <a:gd name="connsiteY37" fmla="*/ 2427890 h 4724400"/>
                <a:gd name="connsiteX38" fmla="*/ 945931 w 3873062"/>
                <a:gd name="connsiteY38" fmla="*/ 2301766 h 4724400"/>
                <a:gd name="connsiteX39" fmla="*/ 788276 w 3873062"/>
                <a:gd name="connsiteY39" fmla="*/ 2033752 h 4724400"/>
                <a:gd name="connsiteX40" fmla="*/ 567558 w 3873062"/>
                <a:gd name="connsiteY40" fmla="*/ 1734207 h 4724400"/>
                <a:gd name="connsiteX41" fmla="*/ 457200 w 3873062"/>
                <a:gd name="connsiteY41" fmla="*/ 1576552 h 4724400"/>
                <a:gd name="connsiteX42" fmla="*/ 378372 w 3873062"/>
                <a:gd name="connsiteY42" fmla="*/ 1324304 h 4724400"/>
                <a:gd name="connsiteX43" fmla="*/ 204952 w 3873062"/>
                <a:gd name="connsiteY43" fmla="*/ 1403131 h 4724400"/>
                <a:gd name="connsiteX44" fmla="*/ 94593 w 3873062"/>
                <a:gd name="connsiteY44" fmla="*/ 1371600 h 4724400"/>
                <a:gd name="connsiteX45" fmla="*/ 31531 w 3873062"/>
                <a:gd name="connsiteY45" fmla="*/ 1229711 h 4724400"/>
                <a:gd name="connsiteX46" fmla="*/ 63062 w 3873062"/>
                <a:gd name="connsiteY46" fmla="*/ 1072056 h 4724400"/>
                <a:gd name="connsiteX47" fmla="*/ 157655 w 3873062"/>
                <a:gd name="connsiteY47" fmla="*/ 930166 h 4724400"/>
                <a:gd name="connsiteX48" fmla="*/ 236483 w 3873062"/>
                <a:gd name="connsiteY48" fmla="*/ 930166 h 4724400"/>
                <a:gd name="connsiteX49" fmla="*/ 283779 w 3873062"/>
                <a:gd name="connsiteY49" fmla="*/ 804042 h 4724400"/>
                <a:gd name="connsiteX50" fmla="*/ 189186 w 3873062"/>
                <a:gd name="connsiteY50" fmla="*/ 488731 h 4724400"/>
                <a:gd name="connsiteX51" fmla="*/ 110358 w 3873062"/>
                <a:gd name="connsiteY51" fmla="*/ 220718 h 4724400"/>
                <a:gd name="connsiteX52" fmla="*/ 851338 w 3873062"/>
                <a:gd name="connsiteY52" fmla="*/ 0 h 4724400"/>
                <a:gd name="connsiteX53" fmla="*/ 1103586 w 3873062"/>
                <a:gd name="connsiteY53" fmla="*/ 204952 h 4724400"/>
                <a:gd name="connsiteX54" fmla="*/ 1371600 w 3873062"/>
                <a:gd name="connsiteY54" fmla="*/ 425669 h 4724400"/>
                <a:gd name="connsiteX55" fmla="*/ 1734207 w 3873062"/>
                <a:gd name="connsiteY55" fmla="*/ 646387 h 4724400"/>
                <a:gd name="connsiteX56" fmla="*/ 2049517 w 3873062"/>
                <a:gd name="connsiteY56" fmla="*/ 772511 h 4724400"/>
                <a:gd name="connsiteX57" fmla="*/ 2096814 w 3873062"/>
                <a:gd name="connsiteY57" fmla="*/ 835573 h 4724400"/>
                <a:gd name="connsiteX58" fmla="*/ 2270234 w 3873062"/>
                <a:gd name="connsiteY58" fmla="*/ 772511 h 4724400"/>
                <a:gd name="connsiteX59" fmla="*/ 2333296 w 3873062"/>
                <a:gd name="connsiteY59" fmla="*/ 898635 h 4724400"/>
                <a:gd name="connsiteX60" fmla="*/ 2349062 w 3873062"/>
                <a:gd name="connsiteY60" fmla="*/ 1040525 h 4724400"/>
                <a:gd name="connsiteX61" fmla="*/ 2443655 w 3873062"/>
                <a:gd name="connsiteY61" fmla="*/ 1198180 h 4724400"/>
                <a:gd name="connsiteX62" fmla="*/ 2554014 w 3873062"/>
                <a:gd name="connsiteY62" fmla="*/ 1198180 h 4724400"/>
                <a:gd name="connsiteX63" fmla="*/ 2632841 w 3873062"/>
                <a:gd name="connsiteY63" fmla="*/ 1024759 h 4724400"/>
                <a:gd name="connsiteX64" fmla="*/ 2695903 w 3873062"/>
                <a:gd name="connsiteY64" fmla="*/ 977463 h 4724400"/>
                <a:gd name="connsiteX65" fmla="*/ 2790496 w 3873062"/>
                <a:gd name="connsiteY65" fmla="*/ 930166 h 4724400"/>
                <a:gd name="connsiteX66" fmla="*/ 2853558 w 3873062"/>
                <a:gd name="connsiteY66" fmla="*/ 993228 h 4724400"/>
                <a:gd name="connsiteX67" fmla="*/ 2963917 w 3873062"/>
                <a:gd name="connsiteY67" fmla="*/ 1056290 h 4724400"/>
                <a:gd name="connsiteX0" fmla="*/ 3005959 w 3915104"/>
                <a:gd name="connsiteY0" fmla="*/ 885496 h 4553606"/>
                <a:gd name="connsiteX1" fmla="*/ 2911366 w 3915104"/>
                <a:gd name="connsiteY1" fmla="*/ 1058917 h 4553606"/>
                <a:gd name="connsiteX2" fmla="*/ 3147849 w 3915104"/>
                <a:gd name="connsiteY2" fmla="*/ 1358462 h 4553606"/>
                <a:gd name="connsiteX3" fmla="*/ 3368566 w 3915104"/>
                <a:gd name="connsiteY3" fmla="*/ 1563413 h 4553606"/>
                <a:gd name="connsiteX4" fmla="*/ 3400097 w 3915104"/>
                <a:gd name="connsiteY4" fmla="*/ 1705303 h 4553606"/>
                <a:gd name="connsiteX5" fmla="*/ 3526221 w 3915104"/>
                <a:gd name="connsiteY5" fmla="*/ 1894489 h 4553606"/>
                <a:gd name="connsiteX6" fmla="*/ 3463159 w 3915104"/>
                <a:gd name="connsiteY6" fmla="*/ 2052144 h 4553606"/>
                <a:gd name="connsiteX7" fmla="*/ 3368566 w 3915104"/>
                <a:gd name="connsiteY7" fmla="*/ 2209800 h 4553606"/>
                <a:gd name="connsiteX8" fmla="*/ 3447394 w 3915104"/>
                <a:gd name="connsiteY8" fmla="*/ 2446282 h 4553606"/>
                <a:gd name="connsiteX9" fmla="*/ 3510456 w 3915104"/>
                <a:gd name="connsiteY9" fmla="*/ 2540875 h 4553606"/>
                <a:gd name="connsiteX10" fmla="*/ 3541987 w 3915104"/>
                <a:gd name="connsiteY10" fmla="*/ 2682765 h 4553606"/>
                <a:gd name="connsiteX11" fmla="*/ 3762704 w 3915104"/>
                <a:gd name="connsiteY11" fmla="*/ 2840420 h 4553606"/>
                <a:gd name="connsiteX12" fmla="*/ 3715407 w 3915104"/>
                <a:gd name="connsiteY12" fmla="*/ 3029606 h 4553606"/>
                <a:gd name="connsiteX13" fmla="*/ 3510456 w 3915104"/>
                <a:gd name="connsiteY13" fmla="*/ 3502572 h 4553606"/>
                <a:gd name="connsiteX14" fmla="*/ 3494690 w 3915104"/>
                <a:gd name="connsiteY14" fmla="*/ 3802117 h 4553606"/>
                <a:gd name="connsiteX15" fmla="*/ 3400097 w 3915104"/>
                <a:gd name="connsiteY15" fmla="*/ 4070131 h 4553606"/>
                <a:gd name="connsiteX16" fmla="*/ 3368566 w 3915104"/>
                <a:gd name="connsiteY16" fmla="*/ 4133193 h 4553606"/>
                <a:gd name="connsiteX17" fmla="*/ 3447394 w 3915104"/>
                <a:gd name="connsiteY17" fmla="*/ 4290848 h 4553606"/>
                <a:gd name="connsiteX18" fmla="*/ 3715407 w 3915104"/>
                <a:gd name="connsiteY18" fmla="*/ 4385441 h 4553606"/>
                <a:gd name="connsiteX19" fmla="*/ 3888828 w 3915104"/>
                <a:gd name="connsiteY19" fmla="*/ 4448503 h 4553606"/>
                <a:gd name="connsiteX20" fmla="*/ 3873062 w 3915104"/>
                <a:gd name="connsiteY20" fmla="*/ 4543096 h 4553606"/>
                <a:gd name="connsiteX21" fmla="*/ 3778469 w 3915104"/>
                <a:gd name="connsiteY21" fmla="*/ 4511565 h 4553606"/>
                <a:gd name="connsiteX22" fmla="*/ 3510456 w 3915104"/>
                <a:gd name="connsiteY22" fmla="*/ 4527331 h 4553606"/>
                <a:gd name="connsiteX23" fmla="*/ 3352800 w 3915104"/>
                <a:gd name="connsiteY23" fmla="*/ 4385441 h 4553606"/>
                <a:gd name="connsiteX24" fmla="*/ 3289738 w 3915104"/>
                <a:gd name="connsiteY24" fmla="*/ 4275082 h 4553606"/>
                <a:gd name="connsiteX25" fmla="*/ 3179380 w 3915104"/>
                <a:gd name="connsiteY25" fmla="*/ 4117427 h 4553606"/>
                <a:gd name="connsiteX26" fmla="*/ 3005959 w 3915104"/>
                <a:gd name="connsiteY26" fmla="*/ 3944006 h 4553606"/>
                <a:gd name="connsiteX27" fmla="*/ 2596056 w 3915104"/>
                <a:gd name="connsiteY27" fmla="*/ 3691758 h 4553606"/>
                <a:gd name="connsiteX28" fmla="*/ 2107325 w 3915104"/>
                <a:gd name="connsiteY28" fmla="*/ 3644462 h 4553606"/>
                <a:gd name="connsiteX29" fmla="*/ 1650125 w 3915104"/>
                <a:gd name="connsiteY29" fmla="*/ 3455275 h 4553606"/>
                <a:gd name="connsiteX30" fmla="*/ 1177159 w 3915104"/>
                <a:gd name="connsiteY30" fmla="*/ 3187262 h 4553606"/>
                <a:gd name="connsiteX31" fmla="*/ 1082566 w 3915104"/>
                <a:gd name="connsiteY31" fmla="*/ 3076903 h 4553606"/>
                <a:gd name="connsiteX32" fmla="*/ 1177159 w 3915104"/>
                <a:gd name="connsiteY32" fmla="*/ 2808889 h 4553606"/>
                <a:gd name="connsiteX33" fmla="*/ 1035269 w 3915104"/>
                <a:gd name="connsiteY33" fmla="*/ 2698531 h 4553606"/>
                <a:gd name="connsiteX34" fmla="*/ 1003738 w 3915104"/>
                <a:gd name="connsiteY34" fmla="*/ 2509344 h 4553606"/>
                <a:gd name="connsiteX35" fmla="*/ 1145628 w 3915104"/>
                <a:gd name="connsiteY35" fmla="*/ 2414751 h 4553606"/>
                <a:gd name="connsiteX36" fmla="*/ 1145628 w 3915104"/>
                <a:gd name="connsiteY36" fmla="*/ 2335924 h 4553606"/>
                <a:gd name="connsiteX37" fmla="*/ 1035269 w 3915104"/>
                <a:gd name="connsiteY37" fmla="*/ 2257096 h 4553606"/>
                <a:gd name="connsiteX38" fmla="*/ 987973 w 3915104"/>
                <a:gd name="connsiteY38" fmla="*/ 2130972 h 4553606"/>
                <a:gd name="connsiteX39" fmla="*/ 830318 w 3915104"/>
                <a:gd name="connsiteY39" fmla="*/ 1862958 h 4553606"/>
                <a:gd name="connsiteX40" fmla="*/ 609600 w 3915104"/>
                <a:gd name="connsiteY40" fmla="*/ 1563413 h 4553606"/>
                <a:gd name="connsiteX41" fmla="*/ 499242 w 3915104"/>
                <a:gd name="connsiteY41" fmla="*/ 1405758 h 4553606"/>
                <a:gd name="connsiteX42" fmla="*/ 420414 w 3915104"/>
                <a:gd name="connsiteY42" fmla="*/ 1153510 h 4553606"/>
                <a:gd name="connsiteX43" fmla="*/ 246994 w 3915104"/>
                <a:gd name="connsiteY43" fmla="*/ 1232337 h 4553606"/>
                <a:gd name="connsiteX44" fmla="*/ 136635 w 3915104"/>
                <a:gd name="connsiteY44" fmla="*/ 1200806 h 4553606"/>
                <a:gd name="connsiteX45" fmla="*/ 73573 w 3915104"/>
                <a:gd name="connsiteY45" fmla="*/ 1058917 h 4553606"/>
                <a:gd name="connsiteX46" fmla="*/ 105104 w 3915104"/>
                <a:gd name="connsiteY46" fmla="*/ 901262 h 4553606"/>
                <a:gd name="connsiteX47" fmla="*/ 199697 w 3915104"/>
                <a:gd name="connsiteY47" fmla="*/ 759372 h 4553606"/>
                <a:gd name="connsiteX48" fmla="*/ 278525 w 3915104"/>
                <a:gd name="connsiteY48" fmla="*/ 759372 h 4553606"/>
                <a:gd name="connsiteX49" fmla="*/ 325821 w 3915104"/>
                <a:gd name="connsiteY49" fmla="*/ 633248 h 4553606"/>
                <a:gd name="connsiteX50" fmla="*/ 231228 w 3915104"/>
                <a:gd name="connsiteY50" fmla="*/ 317937 h 4553606"/>
                <a:gd name="connsiteX51" fmla="*/ 152400 w 3915104"/>
                <a:gd name="connsiteY51" fmla="*/ 49924 h 4553606"/>
                <a:gd name="connsiteX52" fmla="*/ 1145628 w 3915104"/>
                <a:gd name="connsiteY52" fmla="*/ 34158 h 4553606"/>
                <a:gd name="connsiteX53" fmla="*/ 1413642 w 3915104"/>
                <a:gd name="connsiteY53" fmla="*/ 254875 h 4553606"/>
                <a:gd name="connsiteX54" fmla="*/ 1776249 w 3915104"/>
                <a:gd name="connsiteY54" fmla="*/ 475593 h 4553606"/>
                <a:gd name="connsiteX55" fmla="*/ 2091559 w 3915104"/>
                <a:gd name="connsiteY55" fmla="*/ 601717 h 4553606"/>
                <a:gd name="connsiteX56" fmla="*/ 2138856 w 3915104"/>
                <a:gd name="connsiteY56" fmla="*/ 664779 h 4553606"/>
                <a:gd name="connsiteX57" fmla="*/ 2312276 w 3915104"/>
                <a:gd name="connsiteY57" fmla="*/ 601717 h 4553606"/>
                <a:gd name="connsiteX58" fmla="*/ 2375338 w 3915104"/>
                <a:gd name="connsiteY58" fmla="*/ 727841 h 4553606"/>
                <a:gd name="connsiteX59" fmla="*/ 2391104 w 3915104"/>
                <a:gd name="connsiteY59" fmla="*/ 869731 h 4553606"/>
                <a:gd name="connsiteX60" fmla="*/ 2485697 w 3915104"/>
                <a:gd name="connsiteY60" fmla="*/ 1027386 h 4553606"/>
                <a:gd name="connsiteX61" fmla="*/ 2596056 w 3915104"/>
                <a:gd name="connsiteY61" fmla="*/ 1027386 h 4553606"/>
                <a:gd name="connsiteX62" fmla="*/ 2674883 w 3915104"/>
                <a:gd name="connsiteY62" fmla="*/ 853965 h 4553606"/>
                <a:gd name="connsiteX63" fmla="*/ 2737945 w 3915104"/>
                <a:gd name="connsiteY63" fmla="*/ 806669 h 4553606"/>
                <a:gd name="connsiteX64" fmla="*/ 2832538 w 3915104"/>
                <a:gd name="connsiteY64" fmla="*/ 759372 h 4553606"/>
                <a:gd name="connsiteX65" fmla="*/ 2895600 w 3915104"/>
                <a:gd name="connsiteY65" fmla="*/ 822434 h 4553606"/>
                <a:gd name="connsiteX66" fmla="*/ 3005959 w 3915104"/>
                <a:gd name="connsiteY66" fmla="*/ 885496 h 4553606"/>
                <a:gd name="connsiteX0" fmla="*/ 3050628 w 3959773"/>
                <a:gd name="connsiteY0" fmla="*/ 846082 h 4514192"/>
                <a:gd name="connsiteX1" fmla="*/ 2956035 w 3959773"/>
                <a:gd name="connsiteY1" fmla="*/ 1019503 h 4514192"/>
                <a:gd name="connsiteX2" fmla="*/ 3192518 w 3959773"/>
                <a:gd name="connsiteY2" fmla="*/ 1319048 h 4514192"/>
                <a:gd name="connsiteX3" fmla="*/ 3413235 w 3959773"/>
                <a:gd name="connsiteY3" fmla="*/ 1523999 h 4514192"/>
                <a:gd name="connsiteX4" fmla="*/ 3444766 w 3959773"/>
                <a:gd name="connsiteY4" fmla="*/ 1665889 h 4514192"/>
                <a:gd name="connsiteX5" fmla="*/ 3570890 w 3959773"/>
                <a:gd name="connsiteY5" fmla="*/ 1855075 h 4514192"/>
                <a:gd name="connsiteX6" fmla="*/ 3507828 w 3959773"/>
                <a:gd name="connsiteY6" fmla="*/ 2012730 h 4514192"/>
                <a:gd name="connsiteX7" fmla="*/ 3413235 w 3959773"/>
                <a:gd name="connsiteY7" fmla="*/ 2170386 h 4514192"/>
                <a:gd name="connsiteX8" fmla="*/ 3492063 w 3959773"/>
                <a:gd name="connsiteY8" fmla="*/ 2406868 h 4514192"/>
                <a:gd name="connsiteX9" fmla="*/ 3555125 w 3959773"/>
                <a:gd name="connsiteY9" fmla="*/ 2501461 h 4514192"/>
                <a:gd name="connsiteX10" fmla="*/ 3586656 w 3959773"/>
                <a:gd name="connsiteY10" fmla="*/ 2643351 h 4514192"/>
                <a:gd name="connsiteX11" fmla="*/ 3807373 w 3959773"/>
                <a:gd name="connsiteY11" fmla="*/ 2801006 h 4514192"/>
                <a:gd name="connsiteX12" fmla="*/ 3760076 w 3959773"/>
                <a:gd name="connsiteY12" fmla="*/ 2990192 h 4514192"/>
                <a:gd name="connsiteX13" fmla="*/ 3555125 w 3959773"/>
                <a:gd name="connsiteY13" fmla="*/ 3463158 h 4514192"/>
                <a:gd name="connsiteX14" fmla="*/ 3539359 w 3959773"/>
                <a:gd name="connsiteY14" fmla="*/ 3762703 h 4514192"/>
                <a:gd name="connsiteX15" fmla="*/ 3444766 w 3959773"/>
                <a:gd name="connsiteY15" fmla="*/ 4030717 h 4514192"/>
                <a:gd name="connsiteX16" fmla="*/ 3413235 w 3959773"/>
                <a:gd name="connsiteY16" fmla="*/ 4093779 h 4514192"/>
                <a:gd name="connsiteX17" fmla="*/ 3492063 w 3959773"/>
                <a:gd name="connsiteY17" fmla="*/ 4251434 h 4514192"/>
                <a:gd name="connsiteX18" fmla="*/ 3760076 w 3959773"/>
                <a:gd name="connsiteY18" fmla="*/ 4346027 h 4514192"/>
                <a:gd name="connsiteX19" fmla="*/ 3933497 w 3959773"/>
                <a:gd name="connsiteY19" fmla="*/ 4409089 h 4514192"/>
                <a:gd name="connsiteX20" fmla="*/ 3917731 w 3959773"/>
                <a:gd name="connsiteY20" fmla="*/ 4503682 h 4514192"/>
                <a:gd name="connsiteX21" fmla="*/ 3823138 w 3959773"/>
                <a:gd name="connsiteY21" fmla="*/ 4472151 h 4514192"/>
                <a:gd name="connsiteX22" fmla="*/ 3555125 w 3959773"/>
                <a:gd name="connsiteY22" fmla="*/ 4487917 h 4514192"/>
                <a:gd name="connsiteX23" fmla="*/ 3397469 w 3959773"/>
                <a:gd name="connsiteY23" fmla="*/ 4346027 h 4514192"/>
                <a:gd name="connsiteX24" fmla="*/ 3334407 w 3959773"/>
                <a:gd name="connsiteY24" fmla="*/ 4235668 h 4514192"/>
                <a:gd name="connsiteX25" fmla="*/ 3224049 w 3959773"/>
                <a:gd name="connsiteY25" fmla="*/ 4078013 h 4514192"/>
                <a:gd name="connsiteX26" fmla="*/ 3050628 w 3959773"/>
                <a:gd name="connsiteY26" fmla="*/ 3904592 h 4514192"/>
                <a:gd name="connsiteX27" fmla="*/ 2640725 w 3959773"/>
                <a:gd name="connsiteY27" fmla="*/ 3652344 h 4514192"/>
                <a:gd name="connsiteX28" fmla="*/ 2151994 w 3959773"/>
                <a:gd name="connsiteY28" fmla="*/ 3605048 h 4514192"/>
                <a:gd name="connsiteX29" fmla="*/ 1694794 w 3959773"/>
                <a:gd name="connsiteY29" fmla="*/ 3415861 h 4514192"/>
                <a:gd name="connsiteX30" fmla="*/ 1221828 w 3959773"/>
                <a:gd name="connsiteY30" fmla="*/ 3147848 h 4514192"/>
                <a:gd name="connsiteX31" fmla="*/ 1127235 w 3959773"/>
                <a:gd name="connsiteY31" fmla="*/ 3037489 h 4514192"/>
                <a:gd name="connsiteX32" fmla="*/ 1221828 w 3959773"/>
                <a:gd name="connsiteY32" fmla="*/ 2769475 h 4514192"/>
                <a:gd name="connsiteX33" fmla="*/ 1079938 w 3959773"/>
                <a:gd name="connsiteY33" fmla="*/ 2659117 h 4514192"/>
                <a:gd name="connsiteX34" fmla="*/ 1048407 w 3959773"/>
                <a:gd name="connsiteY34" fmla="*/ 2469930 h 4514192"/>
                <a:gd name="connsiteX35" fmla="*/ 1190297 w 3959773"/>
                <a:gd name="connsiteY35" fmla="*/ 2375337 h 4514192"/>
                <a:gd name="connsiteX36" fmla="*/ 1190297 w 3959773"/>
                <a:gd name="connsiteY36" fmla="*/ 2296510 h 4514192"/>
                <a:gd name="connsiteX37" fmla="*/ 1079938 w 3959773"/>
                <a:gd name="connsiteY37" fmla="*/ 2217682 h 4514192"/>
                <a:gd name="connsiteX38" fmla="*/ 1032642 w 3959773"/>
                <a:gd name="connsiteY38" fmla="*/ 2091558 h 4514192"/>
                <a:gd name="connsiteX39" fmla="*/ 874987 w 3959773"/>
                <a:gd name="connsiteY39" fmla="*/ 1823544 h 4514192"/>
                <a:gd name="connsiteX40" fmla="*/ 654269 w 3959773"/>
                <a:gd name="connsiteY40" fmla="*/ 1523999 h 4514192"/>
                <a:gd name="connsiteX41" fmla="*/ 543911 w 3959773"/>
                <a:gd name="connsiteY41" fmla="*/ 1366344 h 4514192"/>
                <a:gd name="connsiteX42" fmla="*/ 465083 w 3959773"/>
                <a:gd name="connsiteY42" fmla="*/ 1114096 h 4514192"/>
                <a:gd name="connsiteX43" fmla="*/ 291663 w 3959773"/>
                <a:gd name="connsiteY43" fmla="*/ 1192923 h 4514192"/>
                <a:gd name="connsiteX44" fmla="*/ 181304 w 3959773"/>
                <a:gd name="connsiteY44" fmla="*/ 1161392 h 4514192"/>
                <a:gd name="connsiteX45" fmla="*/ 118242 w 3959773"/>
                <a:gd name="connsiteY45" fmla="*/ 1019503 h 4514192"/>
                <a:gd name="connsiteX46" fmla="*/ 149773 w 3959773"/>
                <a:gd name="connsiteY46" fmla="*/ 861848 h 4514192"/>
                <a:gd name="connsiteX47" fmla="*/ 244366 w 3959773"/>
                <a:gd name="connsiteY47" fmla="*/ 719958 h 4514192"/>
                <a:gd name="connsiteX48" fmla="*/ 323194 w 3959773"/>
                <a:gd name="connsiteY48" fmla="*/ 719958 h 4514192"/>
                <a:gd name="connsiteX49" fmla="*/ 370490 w 3959773"/>
                <a:gd name="connsiteY49" fmla="*/ 593834 h 4514192"/>
                <a:gd name="connsiteX50" fmla="*/ 275897 w 3959773"/>
                <a:gd name="connsiteY50" fmla="*/ 278523 h 4514192"/>
                <a:gd name="connsiteX51" fmla="*/ 197069 w 3959773"/>
                <a:gd name="connsiteY51" fmla="*/ 10510 h 4514192"/>
                <a:gd name="connsiteX52" fmla="*/ 1458311 w 3959773"/>
                <a:gd name="connsiteY52" fmla="*/ 215461 h 4514192"/>
                <a:gd name="connsiteX53" fmla="*/ 1820918 w 3959773"/>
                <a:gd name="connsiteY53" fmla="*/ 436179 h 4514192"/>
                <a:gd name="connsiteX54" fmla="*/ 2136228 w 3959773"/>
                <a:gd name="connsiteY54" fmla="*/ 562303 h 4514192"/>
                <a:gd name="connsiteX55" fmla="*/ 2183525 w 3959773"/>
                <a:gd name="connsiteY55" fmla="*/ 625365 h 4514192"/>
                <a:gd name="connsiteX56" fmla="*/ 2356945 w 3959773"/>
                <a:gd name="connsiteY56" fmla="*/ 562303 h 4514192"/>
                <a:gd name="connsiteX57" fmla="*/ 2420007 w 3959773"/>
                <a:gd name="connsiteY57" fmla="*/ 688427 h 4514192"/>
                <a:gd name="connsiteX58" fmla="*/ 2435773 w 3959773"/>
                <a:gd name="connsiteY58" fmla="*/ 830317 h 4514192"/>
                <a:gd name="connsiteX59" fmla="*/ 2530366 w 3959773"/>
                <a:gd name="connsiteY59" fmla="*/ 987972 h 4514192"/>
                <a:gd name="connsiteX60" fmla="*/ 2640725 w 3959773"/>
                <a:gd name="connsiteY60" fmla="*/ 987972 h 4514192"/>
                <a:gd name="connsiteX61" fmla="*/ 2719552 w 3959773"/>
                <a:gd name="connsiteY61" fmla="*/ 814551 h 4514192"/>
                <a:gd name="connsiteX62" fmla="*/ 2782614 w 3959773"/>
                <a:gd name="connsiteY62" fmla="*/ 767255 h 4514192"/>
                <a:gd name="connsiteX63" fmla="*/ 2877207 w 3959773"/>
                <a:gd name="connsiteY63" fmla="*/ 719958 h 4514192"/>
                <a:gd name="connsiteX64" fmla="*/ 2940269 w 3959773"/>
                <a:gd name="connsiteY64" fmla="*/ 783020 h 4514192"/>
                <a:gd name="connsiteX65" fmla="*/ 3050628 w 3959773"/>
                <a:gd name="connsiteY65" fmla="*/ 846082 h 4514192"/>
                <a:gd name="connsiteX0" fmla="*/ 3111062 w 4020207"/>
                <a:gd name="connsiteY0" fmla="*/ 861848 h 4529958"/>
                <a:gd name="connsiteX1" fmla="*/ 3016469 w 4020207"/>
                <a:gd name="connsiteY1" fmla="*/ 1035269 h 4529958"/>
                <a:gd name="connsiteX2" fmla="*/ 3252952 w 4020207"/>
                <a:gd name="connsiteY2" fmla="*/ 1334814 h 4529958"/>
                <a:gd name="connsiteX3" fmla="*/ 3473669 w 4020207"/>
                <a:gd name="connsiteY3" fmla="*/ 1539765 h 4529958"/>
                <a:gd name="connsiteX4" fmla="*/ 3505200 w 4020207"/>
                <a:gd name="connsiteY4" fmla="*/ 1681655 h 4529958"/>
                <a:gd name="connsiteX5" fmla="*/ 3631324 w 4020207"/>
                <a:gd name="connsiteY5" fmla="*/ 1870841 h 4529958"/>
                <a:gd name="connsiteX6" fmla="*/ 3568262 w 4020207"/>
                <a:gd name="connsiteY6" fmla="*/ 2028496 h 4529958"/>
                <a:gd name="connsiteX7" fmla="*/ 3473669 w 4020207"/>
                <a:gd name="connsiteY7" fmla="*/ 2186152 h 4529958"/>
                <a:gd name="connsiteX8" fmla="*/ 3552497 w 4020207"/>
                <a:gd name="connsiteY8" fmla="*/ 2422634 h 4529958"/>
                <a:gd name="connsiteX9" fmla="*/ 3615559 w 4020207"/>
                <a:gd name="connsiteY9" fmla="*/ 2517227 h 4529958"/>
                <a:gd name="connsiteX10" fmla="*/ 3647090 w 4020207"/>
                <a:gd name="connsiteY10" fmla="*/ 2659117 h 4529958"/>
                <a:gd name="connsiteX11" fmla="*/ 3867807 w 4020207"/>
                <a:gd name="connsiteY11" fmla="*/ 2816772 h 4529958"/>
                <a:gd name="connsiteX12" fmla="*/ 3820510 w 4020207"/>
                <a:gd name="connsiteY12" fmla="*/ 3005958 h 4529958"/>
                <a:gd name="connsiteX13" fmla="*/ 3615559 w 4020207"/>
                <a:gd name="connsiteY13" fmla="*/ 3478924 h 4529958"/>
                <a:gd name="connsiteX14" fmla="*/ 3599793 w 4020207"/>
                <a:gd name="connsiteY14" fmla="*/ 3778469 h 4529958"/>
                <a:gd name="connsiteX15" fmla="*/ 3505200 w 4020207"/>
                <a:gd name="connsiteY15" fmla="*/ 4046483 h 4529958"/>
                <a:gd name="connsiteX16" fmla="*/ 3473669 w 4020207"/>
                <a:gd name="connsiteY16" fmla="*/ 4109545 h 4529958"/>
                <a:gd name="connsiteX17" fmla="*/ 3552497 w 4020207"/>
                <a:gd name="connsiteY17" fmla="*/ 4267200 h 4529958"/>
                <a:gd name="connsiteX18" fmla="*/ 3820510 w 4020207"/>
                <a:gd name="connsiteY18" fmla="*/ 4361793 h 4529958"/>
                <a:gd name="connsiteX19" fmla="*/ 3993931 w 4020207"/>
                <a:gd name="connsiteY19" fmla="*/ 4424855 h 4529958"/>
                <a:gd name="connsiteX20" fmla="*/ 3978165 w 4020207"/>
                <a:gd name="connsiteY20" fmla="*/ 4519448 h 4529958"/>
                <a:gd name="connsiteX21" fmla="*/ 3883572 w 4020207"/>
                <a:gd name="connsiteY21" fmla="*/ 4487917 h 4529958"/>
                <a:gd name="connsiteX22" fmla="*/ 3615559 w 4020207"/>
                <a:gd name="connsiteY22" fmla="*/ 4503683 h 4529958"/>
                <a:gd name="connsiteX23" fmla="*/ 3457903 w 4020207"/>
                <a:gd name="connsiteY23" fmla="*/ 4361793 h 4529958"/>
                <a:gd name="connsiteX24" fmla="*/ 3394841 w 4020207"/>
                <a:gd name="connsiteY24" fmla="*/ 4251434 h 4529958"/>
                <a:gd name="connsiteX25" fmla="*/ 3284483 w 4020207"/>
                <a:gd name="connsiteY25" fmla="*/ 4093779 h 4529958"/>
                <a:gd name="connsiteX26" fmla="*/ 3111062 w 4020207"/>
                <a:gd name="connsiteY26" fmla="*/ 3920358 h 4529958"/>
                <a:gd name="connsiteX27" fmla="*/ 2701159 w 4020207"/>
                <a:gd name="connsiteY27" fmla="*/ 3668110 h 4529958"/>
                <a:gd name="connsiteX28" fmla="*/ 2212428 w 4020207"/>
                <a:gd name="connsiteY28" fmla="*/ 3620814 h 4529958"/>
                <a:gd name="connsiteX29" fmla="*/ 1755228 w 4020207"/>
                <a:gd name="connsiteY29" fmla="*/ 3431627 h 4529958"/>
                <a:gd name="connsiteX30" fmla="*/ 1282262 w 4020207"/>
                <a:gd name="connsiteY30" fmla="*/ 3163614 h 4529958"/>
                <a:gd name="connsiteX31" fmla="*/ 1187669 w 4020207"/>
                <a:gd name="connsiteY31" fmla="*/ 3053255 h 4529958"/>
                <a:gd name="connsiteX32" fmla="*/ 1282262 w 4020207"/>
                <a:gd name="connsiteY32" fmla="*/ 2785241 h 4529958"/>
                <a:gd name="connsiteX33" fmla="*/ 1140372 w 4020207"/>
                <a:gd name="connsiteY33" fmla="*/ 2674883 h 4529958"/>
                <a:gd name="connsiteX34" fmla="*/ 1108841 w 4020207"/>
                <a:gd name="connsiteY34" fmla="*/ 2485696 h 4529958"/>
                <a:gd name="connsiteX35" fmla="*/ 1250731 w 4020207"/>
                <a:gd name="connsiteY35" fmla="*/ 2391103 h 4529958"/>
                <a:gd name="connsiteX36" fmla="*/ 1250731 w 4020207"/>
                <a:gd name="connsiteY36" fmla="*/ 2312276 h 4529958"/>
                <a:gd name="connsiteX37" fmla="*/ 1140372 w 4020207"/>
                <a:gd name="connsiteY37" fmla="*/ 2233448 h 4529958"/>
                <a:gd name="connsiteX38" fmla="*/ 1093076 w 4020207"/>
                <a:gd name="connsiteY38" fmla="*/ 2107324 h 4529958"/>
                <a:gd name="connsiteX39" fmla="*/ 935421 w 4020207"/>
                <a:gd name="connsiteY39" fmla="*/ 1839310 h 4529958"/>
                <a:gd name="connsiteX40" fmla="*/ 714703 w 4020207"/>
                <a:gd name="connsiteY40" fmla="*/ 1539765 h 4529958"/>
                <a:gd name="connsiteX41" fmla="*/ 604345 w 4020207"/>
                <a:gd name="connsiteY41" fmla="*/ 1382110 h 4529958"/>
                <a:gd name="connsiteX42" fmla="*/ 525517 w 4020207"/>
                <a:gd name="connsiteY42" fmla="*/ 1129862 h 4529958"/>
                <a:gd name="connsiteX43" fmla="*/ 352097 w 4020207"/>
                <a:gd name="connsiteY43" fmla="*/ 1208689 h 4529958"/>
                <a:gd name="connsiteX44" fmla="*/ 241738 w 4020207"/>
                <a:gd name="connsiteY44" fmla="*/ 1177158 h 4529958"/>
                <a:gd name="connsiteX45" fmla="*/ 178676 w 4020207"/>
                <a:gd name="connsiteY45" fmla="*/ 1035269 h 4529958"/>
                <a:gd name="connsiteX46" fmla="*/ 210207 w 4020207"/>
                <a:gd name="connsiteY46" fmla="*/ 877614 h 4529958"/>
                <a:gd name="connsiteX47" fmla="*/ 304800 w 4020207"/>
                <a:gd name="connsiteY47" fmla="*/ 735724 h 4529958"/>
                <a:gd name="connsiteX48" fmla="*/ 383628 w 4020207"/>
                <a:gd name="connsiteY48" fmla="*/ 735724 h 4529958"/>
                <a:gd name="connsiteX49" fmla="*/ 430924 w 4020207"/>
                <a:gd name="connsiteY49" fmla="*/ 609600 h 4529958"/>
                <a:gd name="connsiteX50" fmla="*/ 336331 w 4020207"/>
                <a:gd name="connsiteY50" fmla="*/ 294289 h 4529958"/>
                <a:gd name="connsiteX51" fmla="*/ 257503 w 4020207"/>
                <a:gd name="connsiteY51" fmla="*/ 26276 h 4529958"/>
                <a:gd name="connsiteX52" fmla="*/ 1881352 w 4020207"/>
                <a:gd name="connsiteY52" fmla="*/ 451945 h 4529958"/>
                <a:gd name="connsiteX53" fmla="*/ 2196662 w 4020207"/>
                <a:gd name="connsiteY53" fmla="*/ 578069 h 4529958"/>
                <a:gd name="connsiteX54" fmla="*/ 2243959 w 4020207"/>
                <a:gd name="connsiteY54" fmla="*/ 641131 h 4529958"/>
                <a:gd name="connsiteX55" fmla="*/ 2417379 w 4020207"/>
                <a:gd name="connsiteY55" fmla="*/ 578069 h 4529958"/>
                <a:gd name="connsiteX56" fmla="*/ 2480441 w 4020207"/>
                <a:gd name="connsiteY56" fmla="*/ 704193 h 4529958"/>
                <a:gd name="connsiteX57" fmla="*/ 2496207 w 4020207"/>
                <a:gd name="connsiteY57" fmla="*/ 846083 h 4529958"/>
                <a:gd name="connsiteX58" fmla="*/ 2590800 w 4020207"/>
                <a:gd name="connsiteY58" fmla="*/ 1003738 h 4529958"/>
                <a:gd name="connsiteX59" fmla="*/ 2701159 w 4020207"/>
                <a:gd name="connsiteY59" fmla="*/ 1003738 h 4529958"/>
                <a:gd name="connsiteX60" fmla="*/ 2779986 w 4020207"/>
                <a:gd name="connsiteY60" fmla="*/ 830317 h 4529958"/>
                <a:gd name="connsiteX61" fmla="*/ 2843048 w 4020207"/>
                <a:gd name="connsiteY61" fmla="*/ 783021 h 4529958"/>
                <a:gd name="connsiteX62" fmla="*/ 2937641 w 4020207"/>
                <a:gd name="connsiteY62" fmla="*/ 735724 h 4529958"/>
                <a:gd name="connsiteX63" fmla="*/ 3000703 w 4020207"/>
                <a:gd name="connsiteY63" fmla="*/ 798786 h 4529958"/>
                <a:gd name="connsiteX64" fmla="*/ 3111062 w 4020207"/>
                <a:gd name="connsiteY64" fmla="*/ 861848 h 4529958"/>
                <a:gd name="connsiteX0" fmla="*/ 3111062 w 4020207"/>
                <a:gd name="connsiteY0" fmla="*/ 861848 h 4529958"/>
                <a:gd name="connsiteX1" fmla="*/ 3016469 w 4020207"/>
                <a:gd name="connsiteY1" fmla="*/ 1035269 h 4529958"/>
                <a:gd name="connsiteX2" fmla="*/ 3252952 w 4020207"/>
                <a:gd name="connsiteY2" fmla="*/ 1334814 h 4529958"/>
                <a:gd name="connsiteX3" fmla="*/ 3473669 w 4020207"/>
                <a:gd name="connsiteY3" fmla="*/ 1539765 h 4529958"/>
                <a:gd name="connsiteX4" fmla="*/ 3505200 w 4020207"/>
                <a:gd name="connsiteY4" fmla="*/ 1681655 h 4529958"/>
                <a:gd name="connsiteX5" fmla="*/ 3631324 w 4020207"/>
                <a:gd name="connsiteY5" fmla="*/ 1870841 h 4529958"/>
                <a:gd name="connsiteX6" fmla="*/ 3568262 w 4020207"/>
                <a:gd name="connsiteY6" fmla="*/ 2028496 h 4529958"/>
                <a:gd name="connsiteX7" fmla="*/ 3473669 w 4020207"/>
                <a:gd name="connsiteY7" fmla="*/ 2186152 h 4529958"/>
                <a:gd name="connsiteX8" fmla="*/ 3552497 w 4020207"/>
                <a:gd name="connsiteY8" fmla="*/ 2422634 h 4529958"/>
                <a:gd name="connsiteX9" fmla="*/ 3615559 w 4020207"/>
                <a:gd name="connsiteY9" fmla="*/ 2517227 h 4529958"/>
                <a:gd name="connsiteX10" fmla="*/ 3647090 w 4020207"/>
                <a:gd name="connsiteY10" fmla="*/ 2659117 h 4529958"/>
                <a:gd name="connsiteX11" fmla="*/ 3867807 w 4020207"/>
                <a:gd name="connsiteY11" fmla="*/ 2816772 h 4529958"/>
                <a:gd name="connsiteX12" fmla="*/ 3820510 w 4020207"/>
                <a:gd name="connsiteY12" fmla="*/ 3005958 h 4529958"/>
                <a:gd name="connsiteX13" fmla="*/ 3615559 w 4020207"/>
                <a:gd name="connsiteY13" fmla="*/ 3478924 h 4529958"/>
                <a:gd name="connsiteX14" fmla="*/ 3599793 w 4020207"/>
                <a:gd name="connsiteY14" fmla="*/ 3778469 h 4529958"/>
                <a:gd name="connsiteX15" fmla="*/ 3505200 w 4020207"/>
                <a:gd name="connsiteY15" fmla="*/ 4046483 h 4529958"/>
                <a:gd name="connsiteX16" fmla="*/ 3473669 w 4020207"/>
                <a:gd name="connsiteY16" fmla="*/ 4109545 h 4529958"/>
                <a:gd name="connsiteX17" fmla="*/ 3552497 w 4020207"/>
                <a:gd name="connsiteY17" fmla="*/ 4267200 h 4529958"/>
                <a:gd name="connsiteX18" fmla="*/ 3820510 w 4020207"/>
                <a:gd name="connsiteY18" fmla="*/ 4361793 h 4529958"/>
                <a:gd name="connsiteX19" fmla="*/ 3993931 w 4020207"/>
                <a:gd name="connsiteY19" fmla="*/ 4424855 h 4529958"/>
                <a:gd name="connsiteX20" fmla="*/ 3978165 w 4020207"/>
                <a:gd name="connsiteY20" fmla="*/ 4519448 h 4529958"/>
                <a:gd name="connsiteX21" fmla="*/ 3883572 w 4020207"/>
                <a:gd name="connsiteY21" fmla="*/ 4487917 h 4529958"/>
                <a:gd name="connsiteX22" fmla="*/ 3615559 w 4020207"/>
                <a:gd name="connsiteY22" fmla="*/ 4503683 h 4529958"/>
                <a:gd name="connsiteX23" fmla="*/ 3457903 w 4020207"/>
                <a:gd name="connsiteY23" fmla="*/ 4361793 h 4529958"/>
                <a:gd name="connsiteX24" fmla="*/ 3394841 w 4020207"/>
                <a:gd name="connsiteY24" fmla="*/ 4251434 h 4529958"/>
                <a:gd name="connsiteX25" fmla="*/ 3284483 w 4020207"/>
                <a:gd name="connsiteY25" fmla="*/ 4093779 h 4529958"/>
                <a:gd name="connsiteX26" fmla="*/ 3111062 w 4020207"/>
                <a:gd name="connsiteY26" fmla="*/ 3920358 h 4529958"/>
                <a:gd name="connsiteX27" fmla="*/ 2701159 w 4020207"/>
                <a:gd name="connsiteY27" fmla="*/ 3668110 h 4529958"/>
                <a:gd name="connsiteX28" fmla="*/ 2212428 w 4020207"/>
                <a:gd name="connsiteY28" fmla="*/ 3620814 h 4529958"/>
                <a:gd name="connsiteX29" fmla="*/ 1755228 w 4020207"/>
                <a:gd name="connsiteY29" fmla="*/ 3431627 h 4529958"/>
                <a:gd name="connsiteX30" fmla="*/ 1282262 w 4020207"/>
                <a:gd name="connsiteY30" fmla="*/ 3163614 h 4529958"/>
                <a:gd name="connsiteX31" fmla="*/ 1187669 w 4020207"/>
                <a:gd name="connsiteY31" fmla="*/ 3053255 h 4529958"/>
                <a:gd name="connsiteX32" fmla="*/ 1282262 w 4020207"/>
                <a:gd name="connsiteY32" fmla="*/ 2785241 h 4529958"/>
                <a:gd name="connsiteX33" fmla="*/ 1140372 w 4020207"/>
                <a:gd name="connsiteY33" fmla="*/ 2674883 h 4529958"/>
                <a:gd name="connsiteX34" fmla="*/ 1108841 w 4020207"/>
                <a:gd name="connsiteY34" fmla="*/ 2485696 h 4529958"/>
                <a:gd name="connsiteX35" fmla="*/ 1250731 w 4020207"/>
                <a:gd name="connsiteY35" fmla="*/ 2391103 h 4529958"/>
                <a:gd name="connsiteX36" fmla="*/ 1250731 w 4020207"/>
                <a:gd name="connsiteY36" fmla="*/ 2312276 h 4529958"/>
                <a:gd name="connsiteX37" fmla="*/ 1140372 w 4020207"/>
                <a:gd name="connsiteY37" fmla="*/ 2233448 h 4529958"/>
                <a:gd name="connsiteX38" fmla="*/ 1093076 w 4020207"/>
                <a:gd name="connsiteY38" fmla="*/ 2107324 h 4529958"/>
                <a:gd name="connsiteX39" fmla="*/ 935421 w 4020207"/>
                <a:gd name="connsiteY39" fmla="*/ 1839310 h 4529958"/>
                <a:gd name="connsiteX40" fmla="*/ 714703 w 4020207"/>
                <a:gd name="connsiteY40" fmla="*/ 1539765 h 4529958"/>
                <a:gd name="connsiteX41" fmla="*/ 604345 w 4020207"/>
                <a:gd name="connsiteY41" fmla="*/ 1382110 h 4529958"/>
                <a:gd name="connsiteX42" fmla="*/ 525517 w 4020207"/>
                <a:gd name="connsiteY42" fmla="*/ 1129862 h 4529958"/>
                <a:gd name="connsiteX43" fmla="*/ 352097 w 4020207"/>
                <a:gd name="connsiteY43" fmla="*/ 1208689 h 4529958"/>
                <a:gd name="connsiteX44" fmla="*/ 241738 w 4020207"/>
                <a:gd name="connsiteY44" fmla="*/ 1177158 h 4529958"/>
                <a:gd name="connsiteX45" fmla="*/ 178676 w 4020207"/>
                <a:gd name="connsiteY45" fmla="*/ 1035269 h 4529958"/>
                <a:gd name="connsiteX46" fmla="*/ 210207 w 4020207"/>
                <a:gd name="connsiteY46" fmla="*/ 877614 h 4529958"/>
                <a:gd name="connsiteX47" fmla="*/ 304800 w 4020207"/>
                <a:gd name="connsiteY47" fmla="*/ 735724 h 4529958"/>
                <a:gd name="connsiteX48" fmla="*/ 383628 w 4020207"/>
                <a:gd name="connsiteY48" fmla="*/ 735724 h 4529958"/>
                <a:gd name="connsiteX49" fmla="*/ 430924 w 4020207"/>
                <a:gd name="connsiteY49" fmla="*/ 609600 h 4529958"/>
                <a:gd name="connsiteX50" fmla="*/ 336331 w 4020207"/>
                <a:gd name="connsiteY50" fmla="*/ 294289 h 4529958"/>
                <a:gd name="connsiteX51" fmla="*/ 257503 w 4020207"/>
                <a:gd name="connsiteY51" fmla="*/ 26276 h 4529958"/>
                <a:gd name="connsiteX52" fmla="*/ 1881352 w 4020207"/>
                <a:gd name="connsiteY52" fmla="*/ 451945 h 4529958"/>
                <a:gd name="connsiteX53" fmla="*/ 2196662 w 4020207"/>
                <a:gd name="connsiteY53" fmla="*/ 578069 h 4529958"/>
                <a:gd name="connsiteX54" fmla="*/ 2015359 w 4020207"/>
                <a:gd name="connsiteY54" fmla="*/ 412531 h 4529958"/>
                <a:gd name="connsiteX55" fmla="*/ 2417379 w 4020207"/>
                <a:gd name="connsiteY55" fmla="*/ 578069 h 4529958"/>
                <a:gd name="connsiteX56" fmla="*/ 2480441 w 4020207"/>
                <a:gd name="connsiteY56" fmla="*/ 704193 h 4529958"/>
                <a:gd name="connsiteX57" fmla="*/ 2496207 w 4020207"/>
                <a:gd name="connsiteY57" fmla="*/ 846083 h 4529958"/>
                <a:gd name="connsiteX58" fmla="*/ 2590800 w 4020207"/>
                <a:gd name="connsiteY58" fmla="*/ 1003738 h 4529958"/>
                <a:gd name="connsiteX59" fmla="*/ 2701159 w 4020207"/>
                <a:gd name="connsiteY59" fmla="*/ 1003738 h 4529958"/>
                <a:gd name="connsiteX60" fmla="*/ 2779986 w 4020207"/>
                <a:gd name="connsiteY60" fmla="*/ 830317 h 4529958"/>
                <a:gd name="connsiteX61" fmla="*/ 2843048 w 4020207"/>
                <a:gd name="connsiteY61" fmla="*/ 783021 h 4529958"/>
                <a:gd name="connsiteX62" fmla="*/ 2937641 w 4020207"/>
                <a:gd name="connsiteY62" fmla="*/ 735724 h 4529958"/>
                <a:gd name="connsiteX63" fmla="*/ 3000703 w 4020207"/>
                <a:gd name="connsiteY63" fmla="*/ 798786 h 4529958"/>
                <a:gd name="connsiteX64" fmla="*/ 3111062 w 4020207"/>
                <a:gd name="connsiteY64" fmla="*/ 861848 h 4529958"/>
                <a:gd name="connsiteX0" fmla="*/ 3111062 w 4020207"/>
                <a:gd name="connsiteY0" fmla="*/ 861848 h 4529958"/>
                <a:gd name="connsiteX1" fmla="*/ 3016469 w 4020207"/>
                <a:gd name="connsiteY1" fmla="*/ 1035269 h 4529958"/>
                <a:gd name="connsiteX2" fmla="*/ 3252952 w 4020207"/>
                <a:gd name="connsiteY2" fmla="*/ 1334814 h 4529958"/>
                <a:gd name="connsiteX3" fmla="*/ 3473669 w 4020207"/>
                <a:gd name="connsiteY3" fmla="*/ 1539765 h 4529958"/>
                <a:gd name="connsiteX4" fmla="*/ 3505200 w 4020207"/>
                <a:gd name="connsiteY4" fmla="*/ 1681655 h 4529958"/>
                <a:gd name="connsiteX5" fmla="*/ 3631324 w 4020207"/>
                <a:gd name="connsiteY5" fmla="*/ 1870841 h 4529958"/>
                <a:gd name="connsiteX6" fmla="*/ 3568262 w 4020207"/>
                <a:gd name="connsiteY6" fmla="*/ 2028496 h 4529958"/>
                <a:gd name="connsiteX7" fmla="*/ 3473669 w 4020207"/>
                <a:gd name="connsiteY7" fmla="*/ 2186152 h 4529958"/>
                <a:gd name="connsiteX8" fmla="*/ 3552497 w 4020207"/>
                <a:gd name="connsiteY8" fmla="*/ 2422634 h 4529958"/>
                <a:gd name="connsiteX9" fmla="*/ 3615559 w 4020207"/>
                <a:gd name="connsiteY9" fmla="*/ 2517227 h 4529958"/>
                <a:gd name="connsiteX10" fmla="*/ 3647090 w 4020207"/>
                <a:gd name="connsiteY10" fmla="*/ 2659117 h 4529958"/>
                <a:gd name="connsiteX11" fmla="*/ 3867807 w 4020207"/>
                <a:gd name="connsiteY11" fmla="*/ 2816772 h 4529958"/>
                <a:gd name="connsiteX12" fmla="*/ 3820510 w 4020207"/>
                <a:gd name="connsiteY12" fmla="*/ 3005958 h 4529958"/>
                <a:gd name="connsiteX13" fmla="*/ 3615559 w 4020207"/>
                <a:gd name="connsiteY13" fmla="*/ 3478924 h 4529958"/>
                <a:gd name="connsiteX14" fmla="*/ 3599793 w 4020207"/>
                <a:gd name="connsiteY14" fmla="*/ 3778469 h 4529958"/>
                <a:gd name="connsiteX15" fmla="*/ 3505200 w 4020207"/>
                <a:gd name="connsiteY15" fmla="*/ 4046483 h 4529958"/>
                <a:gd name="connsiteX16" fmla="*/ 3473669 w 4020207"/>
                <a:gd name="connsiteY16" fmla="*/ 4109545 h 4529958"/>
                <a:gd name="connsiteX17" fmla="*/ 3552497 w 4020207"/>
                <a:gd name="connsiteY17" fmla="*/ 4267200 h 4529958"/>
                <a:gd name="connsiteX18" fmla="*/ 3820510 w 4020207"/>
                <a:gd name="connsiteY18" fmla="*/ 4361793 h 4529958"/>
                <a:gd name="connsiteX19" fmla="*/ 3993931 w 4020207"/>
                <a:gd name="connsiteY19" fmla="*/ 4424855 h 4529958"/>
                <a:gd name="connsiteX20" fmla="*/ 3978165 w 4020207"/>
                <a:gd name="connsiteY20" fmla="*/ 4519448 h 4529958"/>
                <a:gd name="connsiteX21" fmla="*/ 3883572 w 4020207"/>
                <a:gd name="connsiteY21" fmla="*/ 4487917 h 4529958"/>
                <a:gd name="connsiteX22" fmla="*/ 3615559 w 4020207"/>
                <a:gd name="connsiteY22" fmla="*/ 4503683 h 4529958"/>
                <a:gd name="connsiteX23" fmla="*/ 3457903 w 4020207"/>
                <a:gd name="connsiteY23" fmla="*/ 4361793 h 4529958"/>
                <a:gd name="connsiteX24" fmla="*/ 3394841 w 4020207"/>
                <a:gd name="connsiteY24" fmla="*/ 4251434 h 4529958"/>
                <a:gd name="connsiteX25" fmla="*/ 3284483 w 4020207"/>
                <a:gd name="connsiteY25" fmla="*/ 4093779 h 4529958"/>
                <a:gd name="connsiteX26" fmla="*/ 3111062 w 4020207"/>
                <a:gd name="connsiteY26" fmla="*/ 3920358 h 4529958"/>
                <a:gd name="connsiteX27" fmla="*/ 2701159 w 4020207"/>
                <a:gd name="connsiteY27" fmla="*/ 3668110 h 4529958"/>
                <a:gd name="connsiteX28" fmla="*/ 2212428 w 4020207"/>
                <a:gd name="connsiteY28" fmla="*/ 3620814 h 4529958"/>
                <a:gd name="connsiteX29" fmla="*/ 1755228 w 4020207"/>
                <a:gd name="connsiteY29" fmla="*/ 3431627 h 4529958"/>
                <a:gd name="connsiteX30" fmla="*/ 1282262 w 4020207"/>
                <a:gd name="connsiteY30" fmla="*/ 3163614 h 4529958"/>
                <a:gd name="connsiteX31" fmla="*/ 1187669 w 4020207"/>
                <a:gd name="connsiteY31" fmla="*/ 3053255 h 4529958"/>
                <a:gd name="connsiteX32" fmla="*/ 1282262 w 4020207"/>
                <a:gd name="connsiteY32" fmla="*/ 2785241 h 4529958"/>
                <a:gd name="connsiteX33" fmla="*/ 1140372 w 4020207"/>
                <a:gd name="connsiteY33" fmla="*/ 2674883 h 4529958"/>
                <a:gd name="connsiteX34" fmla="*/ 1108841 w 4020207"/>
                <a:gd name="connsiteY34" fmla="*/ 2485696 h 4529958"/>
                <a:gd name="connsiteX35" fmla="*/ 1250731 w 4020207"/>
                <a:gd name="connsiteY35" fmla="*/ 2391103 h 4529958"/>
                <a:gd name="connsiteX36" fmla="*/ 1250731 w 4020207"/>
                <a:gd name="connsiteY36" fmla="*/ 2312276 h 4529958"/>
                <a:gd name="connsiteX37" fmla="*/ 1140372 w 4020207"/>
                <a:gd name="connsiteY37" fmla="*/ 2233448 h 4529958"/>
                <a:gd name="connsiteX38" fmla="*/ 1093076 w 4020207"/>
                <a:gd name="connsiteY38" fmla="*/ 2107324 h 4529958"/>
                <a:gd name="connsiteX39" fmla="*/ 935421 w 4020207"/>
                <a:gd name="connsiteY39" fmla="*/ 1839310 h 4529958"/>
                <a:gd name="connsiteX40" fmla="*/ 714703 w 4020207"/>
                <a:gd name="connsiteY40" fmla="*/ 1539765 h 4529958"/>
                <a:gd name="connsiteX41" fmla="*/ 604345 w 4020207"/>
                <a:gd name="connsiteY41" fmla="*/ 1382110 h 4529958"/>
                <a:gd name="connsiteX42" fmla="*/ 525517 w 4020207"/>
                <a:gd name="connsiteY42" fmla="*/ 1129862 h 4529958"/>
                <a:gd name="connsiteX43" fmla="*/ 352097 w 4020207"/>
                <a:gd name="connsiteY43" fmla="*/ 1208689 h 4529958"/>
                <a:gd name="connsiteX44" fmla="*/ 241738 w 4020207"/>
                <a:gd name="connsiteY44" fmla="*/ 1177158 h 4529958"/>
                <a:gd name="connsiteX45" fmla="*/ 178676 w 4020207"/>
                <a:gd name="connsiteY45" fmla="*/ 1035269 h 4529958"/>
                <a:gd name="connsiteX46" fmla="*/ 210207 w 4020207"/>
                <a:gd name="connsiteY46" fmla="*/ 877614 h 4529958"/>
                <a:gd name="connsiteX47" fmla="*/ 304800 w 4020207"/>
                <a:gd name="connsiteY47" fmla="*/ 735724 h 4529958"/>
                <a:gd name="connsiteX48" fmla="*/ 383628 w 4020207"/>
                <a:gd name="connsiteY48" fmla="*/ 735724 h 4529958"/>
                <a:gd name="connsiteX49" fmla="*/ 430924 w 4020207"/>
                <a:gd name="connsiteY49" fmla="*/ 609600 h 4529958"/>
                <a:gd name="connsiteX50" fmla="*/ 336331 w 4020207"/>
                <a:gd name="connsiteY50" fmla="*/ 294289 h 4529958"/>
                <a:gd name="connsiteX51" fmla="*/ 257503 w 4020207"/>
                <a:gd name="connsiteY51" fmla="*/ 26276 h 4529958"/>
                <a:gd name="connsiteX52" fmla="*/ 1881352 w 4020207"/>
                <a:gd name="connsiteY52" fmla="*/ 451945 h 4529958"/>
                <a:gd name="connsiteX53" fmla="*/ 2196662 w 4020207"/>
                <a:gd name="connsiteY53" fmla="*/ 578069 h 4529958"/>
                <a:gd name="connsiteX54" fmla="*/ 2417379 w 4020207"/>
                <a:gd name="connsiteY54" fmla="*/ 578069 h 4529958"/>
                <a:gd name="connsiteX55" fmla="*/ 2480441 w 4020207"/>
                <a:gd name="connsiteY55" fmla="*/ 704193 h 4529958"/>
                <a:gd name="connsiteX56" fmla="*/ 2496207 w 4020207"/>
                <a:gd name="connsiteY56" fmla="*/ 846083 h 4529958"/>
                <a:gd name="connsiteX57" fmla="*/ 2590800 w 4020207"/>
                <a:gd name="connsiteY57" fmla="*/ 1003738 h 4529958"/>
                <a:gd name="connsiteX58" fmla="*/ 2701159 w 4020207"/>
                <a:gd name="connsiteY58" fmla="*/ 1003738 h 4529958"/>
                <a:gd name="connsiteX59" fmla="*/ 2779986 w 4020207"/>
                <a:gd name="connsiteY59" fmla="*/ 830317 h 4529958"/>
                <a:gd name="connsiteX60" fmla="*/ 2843048 w 4020207"/>
                <a:gd name="connsiteY60" fmla="*/ 783021 h 4529958"/>
                <a:gd name="connsiteX61" fmla="*/ 2937641 w 4020207"/>
                <a:gd name="connsiteY61" fmla="*/ 735724 h 4529958"/>
                <a:gd name="connsiteX62" fmla="*/ 3000703 w 4020207"/>
                <a:gd name="connsiteY62" fmla="*/ 798786 h 4529958"/>
                <a:gd name="connsiteX63" fmla="*/ 3111062 w 4020207"/>
                <a:gd name="connsiteY63" fmla="*/ 861848 h 4529958"/>
                <a:gd name="connsiteX0" fmla="*/ 3111062 w 4020207"/>
                <a:gd name="connsiteY0" fmla="*/ 861848 h 4529958"/>
                <a:gd name="connsiteX1" fmla="*/ 3016469 w 4020207"/>
                <a:gd name="connsiteY1" fmla="*/ 1035269 h 4529958"/>
                <a:gd name="connsiteX2" fmla="*/ 3252952 w 4020207"/>
                <a:gd name="connsiteY2" fmla="*/ 1334814 h 4529958"/>
                <a:gd name="connsiteX3" fmla="*/ 3473669 w 4020207"/>
                <a:gd name="connsiteY3" fmla="*/ 1539765 h 4529958"/>
                <a:gd name="connsiteX4" fmla="*/ 3505200 w 4020207"/>
                <a:gd name="connsiteY4" fmla="*/ 1681655 h 4529958"/>
                <a:gd name="connsiteX5" fmla="*/ 3631324 w 4020207"/>
                <a:gd name="connsiteY5" fmla="*/ 1870841 h 4529958"/>
                <a:gd name="connsiteX6" fmla="*/ 3568262 w 4020207"/>
                <a:gd name="connsiteY6" fmla="*/ 2028496 h 4529958"/>
                <a:gd name="connsiteX7" fmla="*/ 3473669 w 4020207"/>
                <a:gd name="connsiteY7" fmla="*/ 2186152 h 4529958"/>
                <a:gd name="connsiteX8" fmla="*/ 3552497 w 4020207"/>
                <a:gd name="connsiteY8" fmla="*/ 2422634 h 4529958"/>
                <a:gd name="connsiteX9" fmla="*/ 3615559 w 4020207"/>
                <a:gd name="connsiteY9" fmla="*/ 2517227 h 4529958"/>
                <a:gd name="connsiteX10" fmla="*/ 3647090 w 4020207"/>
                <a:gd name="connsiteY10" fmla="*/ 2659117 h 4529958"/>
                <a:gd name="connsiteX11" fmla="*/ 3867807 w 4020207"/>
                <a:gd name="connsiteY11" fmla="*/ 2816772 h 4529958"/>
                <a:gd name="connsiteX12" fmla="*/ 3820510 w 4020207"/>
                <a:gd name="connsiteY12" fmla="*/ 3005958 h 4529958"/>
                <a:gd name="connsiteX13" fmla="*/ 3615559 w 4020207"/>
                <a:gd name="connsiteY13" fmla="*/ 3478924 h 4529958"/>
                <a:gd name="connsiteX14" fmla="*/ 3599793 w 4020207"/>
                <a:gd name="connsiteY14" fmla="*/ 3778469 h 4529958"/>
                <a:gd name="connsiteX15" fmla="*/ 3505200 w 4020207"/>
                <a:gd name="connsiteY15" fmla="*/ 4046483 h 4529958"/>
                <a:gd name="connsiteX16" fmla="*/ 3473669 w 4020207"/>
                <a:gd name="connsiteY16" fmla="*/ 4109545 h 4529958"/>
                <a:gd name="connsiteX17" fmla="*/ 3552497 w 4020207"/>
                <a:gd name="connsiteY17" fmla="*/ 4267200 h 4529958"/>
                <a:gd name="connsiteX18" fmla="*/ 3820510 w 4020207"/>
                <a:gd name="connsiteY18" fmla="*/ 4361793 h 4529958"/>
                <a:gd name="connsiteX19" fmla="*/ 3993931 w 4020207"/>
                <a:gd name="connsiteY19" fmla="*/ 4424855 h 4529958"/>
                <a:gd name="connsiteX20" fmla="*/ 3978165 w 4020207"/>
                <a:gd name="connsiteY20" fmla="*/ 4519448 h 4529958"/>
                <a:gd name="connsiteX21" fmla="*/ 3883572 w 4020207"/>
                <a:gd name="connsiteY21" fmla="*/ 4487917 h 4529958"/>
                <a:gd name="connsiteX22" fmla="*/ 3615559 w 4020207"/>
                <a:gd name="connsiteY22" fmla="*/ 4503683 h 4529958"/>
                <a:gd name="connsiteX23" fmla="*/ 3457903 w 4020207"/>
                <a:gd name="connsiteY23" fmla="*/ 4361793 h 4529958"/>
                <a:gd name="connsiteX24" fmla="*/ 3394841 w 4020207"/>
                <a:gd name="connsiteY24" fmla="*/ 4251434 h 4529958"/>
                <a:gd name="connsiteX25" fmla="*/ 3284483 w 4020207"/>
                <a:gd name="connsiteY25" fmla="*/ 4093779 h 4529958"/>
                <a:gd name="connsiteX26" fmla="*/ 3111062 w 4020207"/>
                <a:gd name="connsiteY26" fmla="*/ 3920358 h 4529958"/>
                <a:gd name="connsiteX27" fmla="*/ 2701159 w 4020207"/>
                <a:gd name="connsiteY27" fmla="*/ 3668110 h 4529958"/>
                <a:gd name="connsiteX28" fmla="*/ 2212428 w 4020207"/>
                <a:gd name="connsiteY28" fmla="*/ 3620814 h 4529958"/>
                <a:gd name="connsiteX29" fmla="*/ 1755228 w 4020207"/>
                <a:gd name="connsiteY29" fmla="*/ 3431627 h 4529958"/>
                <a:gd name="connsiteX30" fmla="*/ 1282262 w 4020207"/>
                <a:gd name="connsiteY30" fmla="*/ 3163614 h 4529958"/>
                <a:gd name="connsiteX31" fmla="*/ 1187669 w 4020207"/>
                <a:gd name="connsiteY31" fmla="*/ 3053255 h 4529958"/>
                <a:gd name="connsiteX32" fmla="*/ 1282262 w 4020207"/>
                <a:gd name="connsiteY32" fmla="*/ 2785241 h 4529958"/>
                <a:gd name="connsiteX33" fmla="*/ 1140372 w 4020207"/>
                <a:gd name="connsiteY33" fmla="*/ 2674883 h 4529958"/>
                <a:gd name="connsiteX34" fmla="*/ 1108841 w 4020207"/>
                <a:gd name="connsiteY34" fmla="*/ 2485696 h 4529958"/>
                <a:gd name="connsiteX35" fmla="*/ 1250731 w 4020207"/>
                <a:gd name="connsiteY35" fmla="*/ 2391103 h 4529958"/>
                <a:gd name="connsiteX36" fmla="*/ 1250731 w 4020207"/>
                <a:gd name="connsiteY36" fmla="*/ 2312276 h 4529958"/>
                <a:gd name="connsiteX37" fmla="*/ 1140372 w 4020207"/>
                <a:gd name="connsiteY37" fmla="*/ 2233448 h 4529958"/>
                <a:gd name="connsiteX38" fmla="*/ 1093076 w 4020207"/>
                <a:gd name="connsiteY38" fmla="*/ 2107324 h 4529958"/>
                <a:gd name="connsiteX39" fmla="*/ 935421 w 4020207"/>
                <a:gd name="connsiteY39" fmla="*/ 1839310 h 4529958"/>
                <a:gd name="connsiteX40" fmla="*/ 714703 w 4020207"/>
                <a:gd name="connsiteY40" fmla="*/ 1539765 h 4529958"/>
                <a:gd name="connsiteX41" fmla="*/ 604345 w 4020207"/>
                <a:gd name="connsiteY41" fmla="*/ 1382110 h 4529958"/>
                <a:gd name="connsiteX42" fmla="*/ 525517 w 4020207"/>
                <a:gd name="connsiteY42" fmla="*/ 1129862 h 4529958"/>
                <a:gd name="connsiteX43" fmla="*/ 352097 w 4020207"/>
                <a:gd name="connsiteY43" fmla="*/ 1208689 h 4529958"/>
                <a:gd name="connsiteX44" fmla="*/ 241738 w 4020207"/>
                <a:gd name="connsiteY44" fmla="*/ 1177158 h 4529958"/>
                <a:gd name="connsiteX45" fmla="*/ 178676 w 4020207"/>
                <a:gd name="connsiteY45" fmla="*/ 1035269 h 4529958"/>
                <a:gd name="connsiteX46" fmla="*/ 210207 w 4020207"/>
                <a:gd name="connsiteY46" fmla="*/ 877614 h 4529958"/>
                <a:gd name="connsiteX47" fmla="*/ 304800 w 4020207"/>
                <a:gd name="connsiteY47" fmla="*/ 735724 h 4529958"/>
                <a:gd name="connsiteX48" fmla="*/ 383628 w 4020207"/>
                <a:gd name="connsiteY48" fmla="*/ 735724 h 4529958"/>
                <a:gd name="connsiteX49" fmla="*/ 430924 w 4020207"/>
                <a:gd name="connsiteY49" fmla="*/ 609600 h 4529958"/>
                <a:gd name="connsiteX50" fmla="*/ 336331 w 4020207"/>
                <a:gd name="connsiteY50" fmla="*/ 294289 h 4529958"/>
                <a:gd name="connsiteX51" fmla="*/ 257503 w 4020207"/>
                <a:gd name="connsiteY51" fmla="*/ 26276 h 4529958"/>
                <a:gd name="connsiteX52" fmla="*/ 1881352 w 4020207"/>
                <a:gd name="connsiteY52" fmla="*/ 451945 h 4529958"/>
                <a:gd name="connsiteX53" fmla="*/ 2044262 w 4020207"/>
                <a:gd name="connsiteY53" fmla="*/ 578069 h 4529958"/>
                <a:gd name="connsiteX54" fmla="*/ 2417379 w 4020207"/>
                <a:gd name="connsiteY54" fmla="*/ 578069 h 4529958"/>
                <a:gd name="connsiteX55" fmla="*/ 2480441 w 4020207"/>
                <a:gd name="connsiteY55" fmla="*/ 704193 h 4529958"/>
                <a:gd name="connsiteX56" fmla="*/ 2496207 w 4020207"/>
                <a:gd name="connsiteY56" fmla="*/ 846083 h 4529958"/>
                <a:gd name="connsiteX57" fmla="*/ 2590800 w 4020207"/>
                <a:gd name="connsiteY57" fmla="*/ 1003738 h 4529958"/>
                <a:gd name="connsiteX58" fmla="*/ 2701159 w 4020207"/>
                <a:gd name="connsiteY58" fmla="*/ 1003738 h 4529958"/>
                <a:gd name="connsiteX59" fmla="*/ 2779986 w 4020207"/>
                <a:gd name="connsiteY59" fmla="*/ 830317 h 4529958"/>
                <a:gd name="connsiteX60" fmla="*/ 2843048 w 4020207"/>
                <a:gd name="connsiteY60" fmla="*/ 783021 h 4529958"/>
                <a:gd name="connsiteX61" fmla="*/ 2937641 w 4020207"/>
                <a:gd name="connsiteY61" fmla="*/ 735724 h 4529958"/>
                <a:gd name="connsiteX62" fmla="*/ 3000703 w 4020207"/>
                <a:gd name="connsiteY62" fmla="*/ 798786 h 4529958"/>
                <a:gd name="connsiteX63" fmla="*/ 3111062 w 4020207"/>
                <a:gd name="connsiteY63" fmla="*/ 861848 h 4529958"/>
                <a:gd name="connsiteX0" fmla="*/ 3161863 w 4071008"/>
                <a:gd name="connsiteY0" fmla="*/ 861848 h 4529958"/>
                <a:gd name="connsiteX1" fmla="*/ 3067270 w 4071008"/>
                <a:gd name="connsiteY1" fmla="*/ 1035269 h 4529958"/>
                <a:gd name="connsiteX2" fmla="*/ 3303753 w 4071008"/>
                <a:gd name="connsiteY2" fmla="*/ 1334814 h 4529958"/>
                <a:gd name="connsiteX3" fmla="*/ 3524470 w 4071008"/>
                <a:gd name="connsiteY3" fmla="*/ 1539765 h 4529958"/>
                <a:gd name="connsiteX4" fmla="*/ 3556001 w 4071008"/>
                <a:gd name="connsiteY4" fmla="*/ 1681655 h 4529958"/>
                <a:gd name="connsiteX5" fmla="*/ 3682125 w 4071008"/>
                <a:gd name="connsiteY5" fmla="*/ 1870841 h 4529958"/>
                <a:gd name="connsiteX6" fmla="*/ 3619063 w 4071008"/>
                <a:gd name="connsiteY6" fmla="*/ 2028496 h 4529958"/>
                <a:gd name="connsiteX7" fmla="*/ 3524470 w 4071008"/>
                <a:gd name="connsiteY7" fmla="*/ 2186152 h 4529958"/>
                <a:gd name="connsiteX8" fmla="*/ 3603298 w 4071008"/>
                <a:gd name="connsiteY8" fmla="*/ 2422634 h 4529958"/>
                <a:gd name="connsiteX9" fmla="*/ 3666360 w 4071008"/>
                <a:gd name="connsiteY9" fmla="*/ 2517227 h 4529958"/>
                <a:gd name="connsiteX10" fmla="*/ 3697891 w 4071008"/>
                <a:gd name="connsiteY10" fmla="*/ 2659117 h 4529958"/>
                <a:gd name="connsiteX11" fmla="*/ 3918608 w 4071008"/>
                <a:gd name="connsiteY11" fmla="*/ 2816772 h 4529958"/>
                <a:gd name="connsiteX12" fmla="*/ 3871311 w 4071008"/>
                <a:gd name="connsiteY12" fmla="*/ 3005958 h 4529958"/>
                <a:gd name="connsiteX13" fmla="*/ 3666360 w 4071008"/>
                <a:gd name="connsiteY13" fmla="*/ 3478924 h 4529958"/>
                <a:gd name="connsiteX14" fmla="*/ 3650594 w 4071008"/>
                <a:gd name="connsiteY14" fmla="*/ 3778469 h 4529958"/>
                <a:gd name="connsiteX15" fmla="*/ 3556001 w 4071008"/>
                <a:gd name="connsiteY15" fmla="*/ 4046483 h 4529958"/>
                <a:gd name="connsiteX16" fmla="*/ 3524470 w 4071008"/>
                <a:gd name="connsiteY16" fmla="*/ 4109545 h 4529958"/>
                <a:gd name="connsiteX17" fmla="*/ 3603298 w 4071008"/>
                <a:gd name="connsiteY17" fmla="*/ 4267200 h 4529958"/>
                <a:gd name="connsiteX18" fmla="*/ 3871311 w 4071008"/>
                <a:gd name="connsiteY18" fmla="*/ 4361793 h 4529958"/>
                <a:gd name="connsiteX19" fmla="*/ 4044732 w 4071008"/>
                <a:gd name="connsiteY19" fmla="*/ 4424855 h 4529958"/>
                <a:gd name="connsiteX20" fmla="*/ 4028966 w 4071008"/>
                <a:gd name="connsiteY20" fmla="*/ 4519448 h 4529958"/>
                <a:gd name="connsiteX21" fmla="*/ 3934373 w 4071008"/>
                <a:gd name="connsiteY21" fmla="*/ 4487917 h 4529958"/>
                <a:gd name="connsiteX22" fmla="*/ 3666360 w 4071008"/>
                <a:gd name="connsiteY22" fmla="*/ 4503683 h 4529958"/>
                <a:gd name="connsiteX23" fmla="*/ 3508704 w 4071008"/>
                <a:gd name="connsiteY23" fmla="*/ 4361793 h 4529958"/>
                <a:gd name="connsiteX24" fmla="*/ 3445642 w 4071008"/>
                <a:gd name="connsiteY24" fmla="*/ 4251434 h 4529958"/>
                <a:gd name="connsiteX25" fmla="*/ 3335284 w 4071008"/>
                <a:gd name="connsiteY25" fmla="*/ 4093779 h 4529958"/>
                <a:gd name="connsiteX26" fmla="*/ 3161863 w 4071008"/>
                <a:gd name="connsiteY26" fmla="*/ 3920358 h 4529958"/>
                <a:gd name="connsiteX27" fmla="*/ 2751960 w 4071008"/>
                <a:gd name="connsiteY27" fmla="*/ 3668110 h 4529958"/>
                <a:gd name="connsiteX28" fmla="*/ 2263229 w 4071008"/>
                <a:gd name="connsiteY28" fmla="*/ 3620814 h 4529958"/>
                <a:gd name="connsiteX29" fmla="*/ 1806029 w 4071008"/>
                <a:gd name="connsiteY29" fmla="*/ 3431627 h 4529958"/>
                <a:gd name="connsiteX30" fmla="*/ 1333063 w 4071008"/>
                <a:gd name="connsiteY30" fmla="*/ 3163614 h 4529958"/>
                <a:gd name="connsiteX31" fmla="*/ 1238470 w 4071008"/>
                <a:gd name="connsiteY31" fmla="*/ 3053255 h 4529958"/>
                <a:gd name="connsiteX32" fmla="*/ 1333063 w 4071008"/>
                <a:gd name="connsiteY32" fmla="*/ 2785241 h 4529958"/>
                <a:gd name="connsiteX33" fmla="*/ 1191173 w 4071008"/>
                <a:gd name="connsiteY33" fmla="*/ 2674883 h 4529958"/>
                <a:gd name="connsiteX34" fmla="*/ 1159642 w 4071008"/>
                <a:gd name="connsiteY34" fmla="*/ 2485696 h 4529958"/>
                <a:gd name="connsiteX35" fmla="*/ 1301532 w 4071008"/>
                <a:gd name="connsiteY35" fmla="*/ 2391103 h 4529958"/>
                <a:gd name="connsiteX36" fmla="*/ 1301532 w 4071008"/>
                <a:gd name="connsiteY36" fmla="*/ 2312276 h 4529958"/>
                <a:gd name="connsiteX37" fmla="*/ 1191173 w 4071008"/>
                <a:gd name="connsiteY37" fmla="*/ 2233448 h 4529958"/>
                <a:gd name="connsiteX38" fmla="*/ 1143877 w 4071008"/>
                <a:gd name="connsiteY38" fmla="*/ 2107324 h 4529958"/>
                <a:gd name="connsiteX39" fmla="*/ 986222 w 4071008"/>
                <a:gd name="connsiteY39" fmla="*/ 1839310 h 4529958"/>
                <a:gd name="connsiteX40" fmla="*/ 765504 w 4071008"/>
                <a:gd name="connsiteY40" fmla="*/ 1539765 h 4529958"/>
                <a:gd name="connsiteX41" fmla="*/ 655146 w 4071008"/>
                <a:gd name="connsiteY41" fmla="*/ 1382110 h 4529958"/>
                <a:gd name="connsiteX42" fmla="*/ 576318 w 4071008"/>
                <a:gd name="connsiteY42" fmla="*/ 1129862 h 4529958"/>
                <a:gd name="connsiteX43" fmla="*/ 402898 w 4071008"/>
                <a:gd name="connsiteY43" fmla="*/ 1208689 h 4529958"/>
                <a:gd name="connsiteX44" fmla="*/ 292539 w 4071008"/>
                <a:gd name="connsiteY44" fmla="*/ 1177158 h 4529958"/>
                <a:gd name="connsiteX45" fmla="*/ 229477 w 4071008"/>
                <a:gd name="connsiteY45" fmla="*/ 1035269 h 4529958"/>
                <a:gd name="connsiteX46" fmla="*/ 261008 w 4071008"/>
                <a:gd name="connsiteY46" fmla="*/ 877614 h 4529958"/>
                <a:gd name="connsiteX47" fmla="*/ 355601 w 4071008"/>
                <a:gd name="connsiteY47" fmla="*/ 735724 h 4529958"/>
                <a:gd name="connsiteX48" fmla="*/ 434429 w 4071008"/>
                <a:gd name="connsiteY48" fmla="*/ 735724 h 4529958"/>
                <a:gd name="connsiteX49" fmla="*/ 481725 w 4071008"/>
                <a:gd name="connsiteY49" fmla="*/ 609600 h 4529958"/>
                <a:gd name="connsiteX50" fmla="*/ 387132 w 4071008"/>
                <a:gd name="connsiteY50" fmla="*/ 294289 h 4529958"/>
                <a:gd name="connsiteX51" fmla="*/ 308304 w 4071008"/>
                <a:gd name="connsiteY51" fmla="*/ 26276 h 4529958"/>
                <a:gd name="connsiteX52" fmla="*/ 2236953 w 4071008"/>
                <a:gd name="connsiteY52" fmla="*/ 451945 h 4529958"/>
                <a:gd name="connsiteX53" fmla="*/ 2095063 w 4071008"/>
                <a:gd name="connsiteY53" fmla="*/ 578069 h 4529958"/>
                <a:gd name="connsiteX54" fmla="*/ 2468180 w 4071008"/>
                <a:gd name="connsiteY54" fmla="*/ 578069 h 4529958"/>
                <a:gd name="connsiteX55" fmla="*/ 2531242 w 4071008"/>
                <a:gd name="connsiteY55" fmla="*/ 704193 h 4529958"/>
                <a:gd name="connsiteX56" fmla="*/ 2547008 w 4071008"/>
                <a:gd name="connsiteY56" fmla="*/ 846083 h 4529958"/>
                <a:gd name="connsiteX57" fmla="*/ 2641601 w 4071008"/>
                <a:gd name="connsiteY57" fmla="*/ 1003738 h 4529958"/>
                <a:gd name="connsiteX58" fmla="*/ 2751960 w 4071008"/>
                <a:gd name="connsiteY58" fmla="*/ 1003738 h 4529958"/>
                <a:gd name="connsiteX59" fmla="*/ 2830787 w 4071008"/>
                <a:gd name="connsiteY59" fmla="*/ 830317 h 4529958"/>
                <a:gd name="connsiteX60" fmla="*/ 2893849 w 4071008"/>
                <a:gd name="connsiteY60" fmla="*/ 783021 h 4529958"/>
                <a:gd name="connsiteX61" fmla="*/ 2988442 w 4071008"/>
                <a:gd name="connsiteY61" fmla="*/ 735724 h 4529958"/>
                <a:gd name="connsiteX62" fmla="*/ 3051504 w 4071008"/>
                <a:gd name="connsiteY62" fmla="*/ 798786 h 4529958"/>
                <a:gd name="connsiteX63" fmla="*/ 3161863 w 4071008"/>
                <a:gd name="connsiteY63" fmla="*/ 861848 h 4529958"/>
                <a:gd name="connsiteX0" fmla="*/ 3161863 w 4071008"/>
                <a:gd name="connsiteY0" fmla="*/ 861848 h 4529958"/>
                <a:gd name="connsiteX1" fmla="*/ 3067270 w 4071008"/>
                <a:gd name="connsiteY1" fmla="*/ 1035269 h 4529958"/>
                <a:gd name="connsiteX2" fmla="*/ 3303753 w 4071008"/>
                <a:gd name="connsiteY2" fmla="*/ 1334814 h 4529958"/>
                <a:gd name="connsiteX3" fmla="*/ 3524470 w 4071008"/>
                <a:gd name="connsiteY3" fmla="*/ 1539765 h 4529958"/>
                <a:gd name="connsiteX4" fmla="*/ 3556001 w 4071008"/>
                <a:gd name="connsiteY4" fmla="*/ 1681655 h 4529958"/>
                <a:gd name="connsiteX5" fmla="*/ 3682125 w 4071008"/>
                <a:gd name="connsiteY5" fmla="*/ 1870841 h 4529958"/>
                <a:gd name="connsiteX6" fmla="*/ 3619063 w 4071008"/>
                <a:gd name="connsiteY6" fmla="*/ 2028496 h 4529958"/>
                <a:gd name="connsiteX7" fmla="*/ 3524470 w 4071008"/>
                <a:gd name="connsiteY7" fmla="*/ 2186152 h 4529958"/>
                <a:gd name="connsiteX8" fmla="*/ 3603298 w 4071008"/>
                <a:gd name="connsiteY8" fmla="*/ 2422634 h 4529958"/>
                <a:gd name="connsiteX9" fmla="*/ 3666360 w 4071008"/>
                <a:gd name="connsiteY9" fmla="*/ 2517227 h 4529958"/>
                <a:gd name="connsiteX10" fmla="*/ 3697891 w 4071008"/>
                <a:gd name="connsiteY10" fmla="*/ 2659117 h 4529958"/>
                <a:gd name="connsiteX11" fmla="*/ 3918608 w 4071008"/>
                <a:gd name="connsiteY11" fmla="*/ 2816772 h 4529958"/>
                <a:gd name="connsiteX12" fmla="*/ 3871311 w 4071008"/>
                <a:gd name="connsiteY12" fmla="*/ 3005958 h 4529958"/>
                <a:gd name="connsiteX13" fmla="*/ 3666360 w 4071008"/>
                <a:gd name="connsiteY13" fmla="*/ 3478924 h 4529958"/>
                <a:gd name="connsiteX14" fmla="*/ 3650594 w 4071008"/>
                <a:gd name="connsiteY14" fmla="*/ 3778469 h 4529958"/>
                <a:gd name="connsiteX15" fmla="*/ 3556001 w 4071008"/>
                <a:gd name="connsiteY15" fmla="*/ 4046483 h 4529958"/>
                <a:gd name="connsiteX16" fmla="*/ 3524470 w 4071008"/>
                <a:gd name="connsiteY16" fmla="*/ 4109545 h 4529958"/>
                <a:gd name="connsiteX17" fmla="*/ 3603298 w 4071008"/>
                <a:gd name="connsiteY17" fmla="*/ 4267200 h 4529958"/>
                <a:gd name="connsiteX18" fmla="*/ 3871311 w 4071008"/>
                <a:gd name="connsiteY18" fmla="*/ 4361793 h 4529958"/>
                <a:gd name="connsiteX19" fmla="*/ 4044732 w 4071008"/>
                <a:gd name="connsiteY19" fmla="*/ 4424855 h 4529958"/>
                <a:gd name="connsiteX20" fmla="*/ 4028966 w 4071008"/>
                <a:gd name="connsiteY20" fmla="*/ 4519448 h 4529958"/>
                <a:gd name="connsiteX21" fmla="*/ 3934373 w 4071008"/>
                <a:gd name="connsiteY21" fmla="*/ 4487917 h 4529958"/>
                <a:gd name="connsiteX22" fmla="*/ 3666360 w 4071008"/>
                <a:gd name="connsiteY22" fmla="*/ 4503683 h 4529958"/>
                <a:gd name="connsiteX23" fmla="*/ 3508704 w 4071008"/>
                <a:gd name="connsiteY23" fmla="*/ 4361793 h 4529958"/>
                <a:gd name="connsiteX24" fmla="*/ 3445642 w 4071008"/>
                <a:gd name="connsiteY24" fmla="*/ 4251434 h 4529958"/>
                <a:gd name="connsiteX25" fmla="*/ 3335284 w 4071008"/>
                <a:gd name="connsiteY25" fmla="*/ 4093779 h 4529958"/>
                <a:gd name="connsiteX26" fmla="*/ 3161863 w 4071008"/>
                <a:gd name="connsiteY26" fmla="*/ 3920358 h 4529958"/>
                <a:gd name="connsiteX27" fmla="*/ 2751960 w 4071008"/>
                <a:gd name="connsiteY27" fmla="*/ 3668110 h 4529958"/>
                <a:gd name="connsiteX28" fmla="*/ 2263229 w 4071008"/>
                <a:gd name="connsiteY28" fmla="*/ 3620814 h 4529958"/>
                <a:gd name="connsiteX29" fmla="*/ 1806029 w 4071008"/>
                <a:gd name="connsiteY29" fmla="*/ 3431627 h 4529958"/>
                <a:gd name="connsiteX30" fmla="*/ 1333063 w 4071008"/>
                <a:gd name="connsiteY30" fmla="*/ 3163614 h 4529958"/>
                <a:gd name="connsiteX31" fmla="*/ 1238470 w 4071008"/>
                <a:gd name="connsiteY31" fmla="*/ 3053255 h 4529958"/>
                <a:gd name="connsiteX32" fmla="*/ 1333063 w 4071008"/>
                <a:gd name="connsiteY32" fmla="*/ 2785241 h 4529958"/>
                <a:gd name="connsiteX33" fmla="*/ 1191173 w 4071008"/>
                <a:gd name="connsiteY33" fmla="*/ 2674883 h 4529958"/>
                <a:gd name="connsiteX34" fmla="*/ 1159642 w 4071008"/>
                <a:gd name="connsiteY34" fmla="*/ 2485696 h 4529958"/>
                <a:gd name="connsiteX35" fmla="*/ 1301532 w 4071008"/>
                <a:gd name="connsiteY35" fmla="*/ 2391103 h 4529958"/>
                <a:gd name="connsiteX36" fmla="*/ 1301532 w 4071008"/>
                <a:gd name="connsiteY36" fmla="*/ 2312276 h 4529958"/>
                <a:gd name="connsiteX37" fmla="*/ 1191173 w 4071008"/>
                <a:gd name="connsiteY37" fmla="*/ 2233448 h 4529958"/>
                <a:gd name="connsiteX38" fmla="*/ 1143877 w 4071008"/>
                <a:gd name="connsiteY38" fmla="*/ 2107324 h 4529958"/>
                <a:gd name="connsiteX39" fmla="*/ 986222 w 4071008"/>
                <a:gd name="connsiteY39" fmla="*/ 1839310 h 4529958"/>
                <a:gd name="connsiteX40" fmla="*/ 765504 w 4071008"/>
                <a:gd name="connsiteY40" fmla="*/ 1539765 h 4529958"/>
                <a:gd name="connsiteX41" fmla="*/ 655146 w 4071008"/>
                <a:gd name="connsiteY41" fmla="*/ 1382110 h 4529958"/>
                <a:gd name="connsiteX42" fmla="*/ 576318 w 4071008"/>
                <a:gd name="connsiteY42" fmla="*/ 1129862 h 4529958"/>
                <a:gd name="connsiteX43" fmla="*/ 402898 w 4071008"/>
                <a:gd name="connsiteY43" fmla="*/ 1208689 h 4529958"/>
                <a:gd name="connsiteX44" fmla="*/ 292539 w 4071008"/>
                <a:gd name="connsiteY44" fmla="*/ 1177158 h 4529958"/>
                <a:gd name="connsiteX45" fmla="*/ 229477 w 4071008"/>
                <a:gd name="connsiteY45" fmla="*/ 1035269 h 4529958"/>
                <a:gd name="connsiteX46" fmla="*/ 261008 w 4071008"/>
                <a:gd name="connsiteY46" fmla="*/ 877614 h 4529958"/>
                <a:gd name="connsiteX47" fmla="*/ 355601 w 4071008"/>
                <a:gd name="connsiteY47" fmla="*/ 735724 h 4529958"/>
                <a:gd name="connsiteX48" fmla="*/ 434429 w 4071008"/>
                <a:gd name="connsiteY48" fmla="*/ 735724 h 4529958"/>
                <a:gd name="connsiteX49" fmla="*/ 481725 w 4071008"/>
                <a:gd name="connsiteY49" fmla="*/ 609600 h 4529958"/>
                <a:gd name="connsiteX50" fmla="*/ 387132 w 4071008"/>
                <a:gd name="connsiteY50" fmla="*/ 294289 h 4529958"/>
                <a:gd name="connsiteX51" fmla="*/ 308304 w 4071008"/>
                <a:gd name="connsiteY51" fmla="*/ 26276 h 4529958"/>
                <a:gd name="connsiteX52" fmla="*/ 2236953 w 4071008"/>
                <a:gd name="connsiteY52" fmla="*/ 451945 h 4529958"/>
                <a:gd name="connsiteX53" fmla="*/ 2468180 w 4071008"/>
                <a:gd name="connsiteY53" fmla="*/ 578069 h 4529958"/>
                <a:gd name="connsiteX54" fmla="*/ 2531242 w 4071008"/>
                <a:gd name="connsiteY54" fmla="*/ 704193 h 4529958"/>
                <a:gd name="connsiteX55" fmla="*/ 2547008 w 4071008"/>
                <a:gd name="connsiteY55" fmla="*/ 846083 h 4529958"/>
                <a:gd name="connsiteX56" fmla="*/ 2641601 w 4071008"/>
                <a:gd name="connsiteY56" fmla="*/ 1003738 h 4529958"/>
                <a:gd name="connsiteX57" fmla="*/ 2751960 w 4071008"/>
                <a:gd name="connsiteY57" fmla="*/ 1003738 h 4529958"/>
                <a:gd name="connsiteX58" fmla="*/ 2830787 w 4071008"/>
                <a:gd name="connsiteY58" fmla="*/ 830317 h 4529958"/>
                <a:gd name="connsiteX59" fmla="*/ 2893849 w 4071008"/>
                <a:gd name="connsiteY59" fmla="*/ 783021 h 4529958"/>
                <a:gd name="connsiteX60" fmla="*/ 2988442 w 4071008"/>
                <a:gd name="connsiteY60" fmla="*/ 735724 h 4529958"/>
                <a:gd name="connsiteX61" fmla="*/ 3051504 w 4071008"/>
                <a:gd name="connsiteY61" fmla="*/ 798786 h 4529958"/>
                <a:gd name="connsiteX62" fmla="*/ 3161863 w 4071008"/>
                <a:gd name="connsiteY62" fmla="*/ 861848 h 4529958"/>
                <a:gd name="connsiteX0" fmla="*/ 3067269 w 3976414"/>
                <a:gd name="connsiteY0" fmla="*/ 593835 h 4261945"/>
                <a:gd name="connsiteX1" fmla="*/ 2972676 w 3976414"/>
                <a:gd name="connsiteY1" fmla="*/ 767256 h 4261945"/>
                <a:gd name="connsiteX2" fmla="*/ 3209159 w 3976414"/>
                <a:gd name="connsiteY2" fmla="*/ 1066801 h 4261945"/>
                <a:gd name="connsiteX3" fmla="*/ 3429876 w 3976414"/>
                <a:gd name="connsiteY3" fmla="*/ 1271752 h 4261945"/>
                <a:gd name="connsiteX4" fmla="*/ 3461407 w 3976414"/>
                <a:gd name="connsiteY4" fmla="*/ 1413642 h 4261945"/>
                <a:gd name="connsiteX5" fmla="*/ 3587531 w 3976414"/>
                <a:gd name="connsiteY5" fmla="*/ 1602828 h 4261945"/>
                <a:gd name="connsiteX6" fmla="*/ 3524469 w 3976414"/>
                <a:gd name="connsiteY6" fmla="*/ 1760483 h 4261945"/>
                <a:gd name="connsiteX7" fmla="*/ 3429876 w 3976414"/>
                <a:gd name="connsiteY7" fmla="*/ 1918139 h 4261945"/>
                <a:gd name="connsiteX8" fmla="*/ 3508704 w 3976414"/>
                <a:gd name="connsiteY8" fmla="*/ 2154621 h 4261945"/>
                <a:gd name="connsiteX9" fmla="*/ 3571766 w 3976414"/>
                <a:gd name="connsiteY9" fmla="*/ 2249214 h 4261945"/>
                <a:gd name="connsiteX10" fmla="*/ 3603297 w 3976414"/>
                <a:gd name="connsiteY10" fmla="*/ 2391104 h 4261945"/>
                <a:gd name="connsiteX11" fmla="*/ 3824014 w 3976414"/>
                <a:gd name="connsiteY11" fmla="*/ 2548759 h 4261945"/>
                <a:gd name="connsiteX12" fmla="*/ 3776717 w 3976414"/>
                <a:gd name="connsiteY12" fmla="*/ 2737945 h 4261945"/>
                <a:gd name="connsiteX13" fmla="*/ 3571766 w 3976414"/>
                <a:gd name="connsiteY13" fmla="*/ 3210911 h 4261945"/>
                <a:gd name="connsiteX14" fmla="*/ 3556000 w 3976414"/>
                <a:gd name="connsiteY14" fmla="*/ 3510456 h 4261945"/>
                <a:gd name="connsiteX15" fmla="*/ 3461407 w 3976414"/>
                <a:gd name="connsiteY15" fmla="*/ 3778470 h 4261945"/>
                <a:gd name="connsiteX16" fmla="*/ 3429876 w 3976414"/>
                <a:gd name="connsiteY16" fmla="*/ 3841532 h 4261945"/>
                <a:gd name="connsiteX17" fmla="*/ 3508704 w 3976414"/>
                <a:gd name="connsiteY17" fmla="*/ 3999187 h 4261945"/>
                <a:gd name="connsiteX18" fmla="*/ 3776717 w 3976414"/>
                <a:gd name="connsiteY18" fmla="*/ 4093780 h 4261945"/>
                <a:gd name="connsiteX19" fmla="*/ 3950138 w 3976414"/>
                <a:gd name="connsiteY19" fmla="*/ 4156842 h 4261945"/>
                <a:gd name="connsiteX20" fmla="*/ 3934372 w 3976414"/>
                <a:gd name="connsiteY20" fmla="*/ 4251435 h 4261945"/>
                <a:gd name="connsiteX21" fmla="*/ 3839779 w 3976414"/>
                <a:gd name="connsiteY21" fmla="*/ 4219904 h 4261945"/>
                <a:gd name="connsiteX22" fmla="*/ 3571766 w 3976414"/>
                <a:gd name="connsiteY22" fmla="*/ 4235670 h 4261945"/>
                <a:gd name="connsiteX23" fmla="*/ 3414110 w 3976414"/>
                <a:gd name="connsiteY23" fmla="*/ 4093780 h 4261945"/>
                <a:gd name="connsiteX24" fmla="*/ 3351048 w 3976414"/>
                <a:gd name="connsiteY24" fmla="*/ 3983421 h 4261945"/>
                <a:gd name="connsiteX25" fmla="*/ 3240690 w 3976414"/>
                <a:gd name="connsiteY25" fmla="*/ 3825766 h 4261945"/>
                <a:gd name="connsiteX26" fmla="*/ 3067269 w 3976414"/>
                <a:gd name="connsiteY26" fmla="*/ 3652345 h 4261945"/>
                <a:gd name="connsiteX27" fmla="*/ 2657366 w 3976414"/>
                <a:gd name="connsiteY27" fmla="*/ 3400097 h 4261945"/>
                <a:gd name="connsiteX28" fmla="*/ 2168635 w 3976414"/>
                <a:gd name="connsiteY28" fmla="*/ 3352801 h 4261945"/>
                <a:gd name="connsiteX29" fmla="*/ 1711435 w 3976414"/>
                <a:gd name="connsiteY29" fmla="*/ 3163614 h 4261945"/>
                <a:gd name="connsiteX30" fmla="*/ 1238469 w 3976414"/>
                <a:gd name="connsiteY30" fmla="*/ 2895601 h 4261945"/>
                <a:gd name="connsiteX31" fmla="*/ 1143876 w 3976414"/>
                <a:gd name="connsiteY31" fmla="*/ 2785242 h 4261945"/>
                <a:gd name="connsiteX32" fmla="*/ 1238469 w 3976414"/>
                <a:gd name="connsiteY32" fmla="*/ 2517228 h 4261945"/>
                <a:gd name="connsiteX33" fmla="*/ 1096579 w 3976414"/>
                <a:gd name="connsiteY33" fmla="*/ 2406870 h 4261945"/>
                <a:gd name="connsiteX34" fmla="*/ 1065048 w 3976414"/>
                <a:gd name="connsiteY34" fmla="*/ 2217683 h 4261945"/>
                <a:gd name="connsiteX35" fmla="*/ 1206938 w 3976414"/>
                <a:gd name="connsiteY35" fmla="*/ 2123090 h 4261945"/>
                <a:gd name="connsiteX36" fmla="*/ 1206938 w 3976414"/>
                <a:gd name="connsiteY36" fmla="*/ 2044263 h 4261945"/>
                <a:gd name="connsiteX37" fmla="*/ 1096579 w 3976414"/>
                <a:gd name="connsiteY37" fmla="*/ 1965435 h 4261945"/>
                <a:gd name="connsiteX38" fmla="*/ 1049283 w 3976414"/>
                <a:gd name="connsiteY38" fmla="*/ 1839311 h 4261945"/>
                <a:gd name="connsiteX39" fmla="*/ 891628 w 3976414"/>
                <a:gd name="connsiteY39" fmla="*/ 1571297 h 4261945"/>
                <a:gd name="connsiteX40" fmla="*/ 670910 w 3976414"/>
                <a:gd name="connsiteY40" fmla="*/ 1271752 h 4261945"/>
                <a:gd name="connsiteX41" fmla="*/ 560552 w 3976414"/>
                <a:gd name="connsiteY41" fmla="*/ 1114097 h 4261945"/>
                <a:gd name="connsiteX42" fmla="*/ 481724 w 3976414"/>
                <a:gd name="connsiteY42" fmla="*/ 861849 h 4261945"/>
                <a:gd name="connsiteX43" fmla="*/ 308304 w 3976414"/>
                <a:gd name="connsiteY43" fmla="*/ 940676 h 4261945"/>
                <a:gd name="connsiteX44" fmla="*/ 197945 w 3976414"/>
                <a:gd name="connsiteY44" fmla="*/ 909145 h 4261945"/>
                <a:gd name="connsiteX45" fmla="*/ 134883 w 3976414"/>
                <a:gd name="connsiteY45" fmla="*/ 767256 h 4261945"/>
                <a:gd name="connsiteX46" fmla="*/ 166414 w 3976414"/>
                <a:gd name="connsiteY46" fmla="*/ 609601 h 4261945"/>
                <a:gd name="connsiteX47" fmla="*/ 261007 w 3976414"/>
                <a:gd name="connsiteY47" fmla="*/ 467711 h 4261945"/>
                <a:gd name="connsiteX48" fmla="*/ 339835 w 3976414"/>
                <a:gd name="connsiteY48" fmla="*/ 467711 h 4261945"/>
                <a:gd name="connsiteX49" fmla="*/ 387131 w 3976414"/>
                <a:gd name="connsiteY49" fmla="*/ 341587 h 4261945"/>
                <a:gd name="connsiteX50" fmla="*/ 292538 w 3976414"/>
                <a:gd name="connsiteY50" fmla="*/ 26276 h 4261945"/>
                <a:gd name="connsiteX51" fmla="*/ 2142359 w 3976414"/>
                <a:gd name="connsiteY51" fmla="*/ 183932 h 4261945"/>
                <a:gd name="connsiteX52" fmla="*/ 2373586 w 3976414"/>
                <a:gd name="connsiteY52" fmla="*/ 310056 h 4261945"/>
                <a:gd name="connsiteX53" fmla="*/ 2436648 w 3976414"/>
                <a:gd name="connsiteY53" fmla="*/ 436180 h 4261945"/>
                <a:gd name="connsiteX54" fmla="*/ 2452414 w 3976414"/>
                <a:gd name="connsiteY54" fmla="*/ 578070 h 4261945"/>
                <a:gd name="connsiteX55" fmla="*/ 2547007 w 3976414"/>
                <a:gd name="connsiteY55" fmla="*/ 735725 h 4261945"/>
                <a:gd name="connsiteX56" fmla="*/ 2657366 w 3976414"/>
                <a:gd name="connsiteY56" fmla="*/ 735725 h 4261945"/>
                <a:gd name="connsiteX57" fmla="*/ 2736193 w 3976414"/>
                <a:gd name="connsiteY57" fmla="*/ 562304 h 4261945"/>
                <a:gd name="connsiteX58" fmla="*/ 2799255 w 3976414"/>
                <a:gd name="connsiteY58" fmla="*/ 515008 h 4261945"/>
                <a:gd name="connsiteX59" fmla="*/ 2893848 w 3976414"/>
                <a:gd name="connsiteY59" fmla="*/ 467711 h 4261945"/>
                <a:gd name="connsiteX60" fmla="*/ 2956910 w 3976414"/>
                <a:gd name="connsiteY60" fmla="*/ 530773 h 4261945"/>
                <a:gd name="connsiteX61" fmla="*/ 3067269 w 3976414"/>
                <a:gd name="connsiteY61" fmla="*/ 593835 h 4261945"/>
                <a:gd name="connsiteX0" fmla="*/ 3067269 w 3976414"/>
                <a:gd name="connsiteY0" fmla="*/ 593835 h 4261945"/>
                <a:gd name="connsiteX1" fmla="*/ 2972676 w 3976414"/>
                <a:gd name="connsiteY1" fmla="*/ 767256 h 4261945"/>
                <a:gd name="connsiteX2" fmla="*/ 3209159 w 3976414"/>
                <a:gd name="connsiteY2" fmla="*/ 1066801 h 4261945"/>
                <a:gd name="connsiteX3" fmla="*/ 3429876 w 3976414"/>
                <a:gd name="connsiteY3" fmla="*/ 1271752 h 4261945"/>
                <a:gd name="connsiteX4" fmla="*/ 3461407 w 3976414"/>
                <a:gd name="connsiteY4" fmla="*/ 1413642 h 4261945"/>
                <a:gd name="connsiteX5" fmla="*/ 3587531 w 3976414"/>
                <a:gd name="connsiteY5" fmla="*/ 1602828 h 4261945"/>
                <a:gd name="connsiteX6" fmla="*/ 3524469 w 3976414"/>
                <a:gd name="connsiteY6" fmla="*/ 1760483 h 4261945"/>
                <a:gd name="connsiteX7" fmla="*/ 3429876 w 3976414"/>
                <a:gd name="connsiteY7" fmla="*/ 1918139 h 4261945"/>
                <a:gd name="connsiteX8" fmla="*/ 3508704 w 3976414"/>
                <a:gd name="connsiteY8" fmla="*/ 2154621 h 4261945"/>
                <a:gd name="connsiteX9" fmla="*/ 3571766 w 3976414"/>
                <a:gd name="connsiteY9" fmla="*/ 2249214 h 4261945"/>
                <a:gd name="connsiteX10" fmla="*/ 3603297 w 3976414"/>
                <a:gd name="connsiteY10" fmla="*/ 2391104 h 4261945"/>
                <a:gd name="connsiteX11" fmla="*/ 3824014 w 3976414"/>
                <a:gd name="connsiteY11" fmla="*/ 2548759 h 4261945"/>
                <a:gd name="connsiteX12" fmla="*/ 3776717 w 3976414"/>
                <a:gd name="connsiteY12" fmla="*/ 2737945 h 4261945"/>
                <a:gd name="connsiteX13" fmla="*/ 3571766 w 3976414"/>
                <a:gd name="connsiteY13" fmla="*/ 3210911 h 4261945"/>
                <a:gd name="connsiteX14" fmla="*/ 3556000 w 3976414"/>
                <a:gd name="connsiteY14" fmla="*/ 3510456 h 4261945"/>
                <a:gd name="connsiteX15" fmla="*/ 3461407 w 3976414"/>
                <a:gd name="connsiteY15" fmla="*/ 3778470 h 4261945"/>
                <a:gd name="connsiteX16" fmla="*/ 3429876 w 3976414"/>
                <a:gd name="connsiteY16" fmla="*/ 3841532 h 4261945"/>
                <a:gd name="connsiteX17" fmla="*/ 3508704 w 3976414"/>
                <a:gd name="connsiteY17" fmla="*/ 3999187 h 4261945"/>
                <a:gd name="connsiteX18" fmla="*/ 3776717 w 3976414"/>
                <a:gd name="connsiteY18" fmla="*/ 4093780 h 4261945"/>
                <a:gd name="connsiteX19" fmla="*/ 3950138 w 3976414"/>
                <a:gd name="connsiteY19" fmla="*/ 4156842 h 4261945"/>
                <a:gd name="connsiteX20" fmla="*/ 3934372 w 3976414"/>
                <a:gd name="connsiteY20" fmla="*/ 4251435 h 4261945"/>
                <a:gd name="connsiteX21" fmla="*/ 3839779 w 3976414"/>
                <a:gd name="connsiteY21" fmla="*/ 4219904 h 4261945"/>
                <a:gd name="connsiteX22" fmla="*/ 3571766 w 3976414"/>
                <a:gd name="connsiteY22" fmla="*/ 4235670 h 4261945"/>
                <a:gd name="connsiteX23" fmla="*/ 3414110 w 3976414"/>
                <a:gd name="connsiteY23" fmla="*/ 4093780 h 4261945"/>
                <a:gd name="connsiteX24" fmla="*/ 3351048 w 3976414"/>
                <a:gd name="connsiteY24" fmla="*/ 3983421 h 4261945"/>
                <a:gd name="connsiteX25" fmla="*/ 3240690 w 3976414"/>
                <a:gd name="connsiteY25" fmla="*/ 3825766 h 4261945"/>
                <a:gd name="connsiteX26" fmla="*/ 3067269 w 3976414"/>
                <a:gd name="connsiteY26" fmla="*/ 3652345 h 4261945"/>
                <a:gd name="connsiteX27" fmla="*/ 2657366 w 3976414"/>
                <a:gd name="connsiteY27" fmla="*/ 3400097 h 4261945"/>
                <a:gd name="connsiteX28" fmla="*/ 2168635 w 3976414"/>
                <a:gd name="connsiteY28" fmla="*/ 3352801 h 4261945"/>
                <a:gd name="connsiteX29" fmla="*/ 1711435 w 3976414"/>
                <a:gd name="connsiteY29" fmla="*/ 3163614 h 4261945"/>
                <a:gd name="connsiteX30" fmla="*/ 1238469 w 3976414"/>
                <a:gd name="connsiteY30" fmla="*/ 2895601 h 4261945"/>
                <a:gd name="connsiteX31" fmla="*/ 1143876 w 3976414"/>
                <a:gd name="connsiteY31" fmla="*/ 2785242 h 4261945"/>
                <a:gd name="connsiteX32" fmla="*/ 1238469 w 3976414"/>
                <a:gd name="connsiteY32" fmla="*/ 2517228 h 4261945"/>
                <a:gd name="connsiteX33" fmla="*/ 1096579 w 3976414"/>
                <a:gd name="connsiteY33" fmla="*/ 2406870 h 4261945"/>
                <a:gd name="connsiteX34" fmla="*/ 1065048 w 3976414"/>
                <a:gd name="connsiteY34" fmla="*/ 2217683 h 4261945"/>
                <a:gd name="connsiteX35" fmla="*/ 1206938 w 3976414"/>
                <a:gd name="connsiteY35" fmla="*/ 2123090 h 4261945"/>
                <a:gd name="connsiteX36" fmla="*/ 1206938 w 3976414"/>
                <a:gd name="connsiteY36" fmla="*/ 2044263 h 4261945"/>
                <a:gd name="connsiteX37" fmla="*/ 1096579 w 3976414"/>
                <a:gd name="connsiteY37" fmla="*/ 1965435 h 4261945"/>
                <a:gd name="connsiteX38" fmla="*/ 1049283 w 3976414"/>
                <a:gd name="connsiteY38" fmla="*/ 1839311 h 4261945"/>
                <a:gd name="connsiteX39" fmla="*/ 891628 w 3976414"/>
                <a:gd name="connsiteY39" fmla="*/ 1571297 h 4261945"/>
                <a:gd name="connsiteX40" fmla="*/ 670910 w 3976414"/>
                <a:gd name="connsiteY40" fmla="*/ 1271752 h 4261945"/>
                <a:gd name="connsiteX41" fmla="*/ 560552 w 3976414"/>
                <a:gd name="connsiteY41" fmla="*/ 1114097 h 4261945"/>
                <a:gd name="connsiteX42" fmla="*/ 481724 w 3976414"/>
                <a:gd name="connsiteY42" fmla="*/ 861849 h 4261945"/>
                <a:gd name="connsiteX43" fmla="*/ 308304 w 3976414"/>
                <a:gd name="connsiteY43" fmla="*/ 940676 h 4261945"/>
                <a:gd name="connsiteX44" fmla="*/ 197945 w 3976414"/>
                <a:gd name="connsiteY44" fmla="*/ 909145 h 4261945"/>
                <a:gd name="connsiteX45" fmla="*/ 134883 w 3976414"/>
                <a:gd name="connsiteY45" fmla="*/ 767256 h 4261945"/>
                <a:gd name="connsiteX46" fmla="*/ 166414 w 3976414"/>
                <a:gd name="connsiteY46" fmla="*/ 609601 h 4261945"/>
                <a:gd name="connsiteX47" fmla="*/ 261007 w 3976414"/>
                <a:gd name="connsiteY47" fmla="*/ 467711 h 4261945"/>
                <a:gd name="connsiteX48" fmla="*/ 339835 w 3976414"/>
                <a:gd name="connsiteY48" fmla="*/ 467711 h 4261945"/>
                <a:gd name="connsiteX49" fmla="*/ 387131 w 3976414"/>
                <a:gd name="connsiteY49" fmla="*/ 341587 h 4261945"/>
                <a:gd name="connsiteX50" fmla="*/ 292538 w 3976414"/>
                <a:gd name="connsiteY50" fmla="*/ 26276 h 4261945"/>
                <a:gd name="connsiteX51" fmla="*/ 2142359 w 3976414"/>
                <a:gd name="connsiteY51" fmla="*/ 183932 h 4261945"/>
                <a:gd name="connsiteX52" fmla="*/ 2373586 w 3976414"/>
                <a:gd name="connsiteY52" fmla="*/ 310056 h 4261945"/>
                <a:gd name="connsiteX53" fmla="*/ 2436648 w 3976414"/>
                <a:gd name="connsiteY53" fmla="*/ 436180 h 4261945"/>
                <a:gd name="connsiteX54" fmla="*/ 2452414 w 3976414"/>
                <a:gd name="connsiteY54" fmla="*/ 578070 h 4261945"/>
                <a:gd name="connsiteX55" fmla="*/ 2547007 w 3976414"/>
                <a:gd name="connsiteY55" fmla="*/ 735725 h 4261945"/>
                <a:gd name="connsiteX56" fmla="*/ 2657366 w 3976414"/>
                <a:gd name="connsiteY56" fmla="*/ 735725 h 4261945"/>
                <a:gd name="connsiteX57" fmla="*/ 2736193 w 3976414"/>
                <a:gd name="connsiteY57" fmla="*/ 562304 h 4261945"/>
                <a:gd name="connsiteX58" fmla="*/ 2799255 w 3976414"/>
                <a:gd name="connsiteY58" fmla="*/ 515008 h 4261945"/>
                <a:gd name="connsiteX59" fmla="*/ 2893848 w 3976414"/>
                <a:gd name="connsiteY59" fmla="*/ 467711 h 4261945"/>
                <a:gd name="connsiteX60" fmla="*/ 2956910 w 3976414"/>
                <a:gd name="connsiteY60" fmla="*/ 530773 h 4261945"/>
                <a:gd name="connsiteX61" fmla="*/ 3067269 w 3976414"/>
                <a:gd name="connsiteY61" fmla="*/ 593835 h 4261945"/>
                <a:gd name="connsiteX0" fmla="*/ 3067269 w 3976414"/>
                <a:gd name="connsiteY0" fmla="*/ 593835 h 4261945"/>
                <a:gd name="connsiteX1" fmla="*/ 2972676 w 3976414"/>
                <a:gd name="connsiteY1" fmla="*/ 767256 h 4261945"/>
                <a:gd name="connsiteX2" fmla="*/ 3209159 w 3976414"/>
                <a:gd name="connsiteY2" fmla="*/ 1066801 h 4261945"/>
                <a:gd name="connsiteX3" fmla="*/ 3429876 w 3976414"/>
                <a:gd name="connsiteY3" fmla="*/ 1271752 h 4261945"/>
                <a:gd name="connsiteX4" fmla="*/ 3461407 w 3976414"/>
                <a:gd name="connsiteY4" fmla="*/ 1413642 h 4261945"/>
                <a:gd name="connsiteX5" fmla="*/ 3587531 w 3976414"/>
                <a:gd name="connsiteY5" fmla="*/ 1602828 h 4261945"/>
                <a:gd name="connsiteX6" fmla="*/ 3524469 w 3976414"/>
                <a:gd name="connsiteY6" fmla="*/ 1760483 h 4261945"/>
                <a:gd name="connsiteX7" fmla="*/ 3429876 w 3976414"/>
                <a:gd name="connsiteY7" fmla="*/ 1918139 h 4261945"/>
                <a:gd name="connsiteX8" fmla="*/ 3508704 w 3976414"/>
                <a:gd name="connsiteY8" fmla="*/ 2154621 h 4261945"/>
                <a:gd name="connsiteX9" fmla="*/ 3571766 w 3976414"/>
                <a:gd name="connsiteY9" fmla="*/ 2249214 h 4261945"/>
                <a:gd name="connsiteX10" fmla="*/ 3603297 w 3976414"/>
                <a:gd name="connsiteY10" fmla="*/ 2391104 h 4261945"/>
                <a:gd name="connsiteX11" fmla="*/ 3824014 w 3976414"/>
                <a:gd name="connsiteY11" fmla="*/ 2548759 h 4261945"/>
                <a:gd name="connsiteX12" fmla="*/ 3776717 w 3976414"/>
                <a:gd name="connsiteY12" fmla="*/ 2737945 h 4261945"/>
                <a:gd name="connsiteX13" fmla="*/ 3571766 w 3976414"/>
                <a:gd name="connsiteY13" fmla="*/ 3210911 h 4261945"/>
                <a:gd name="connsiteX14" fmla="*/ 3556000 w 3976414"/>
                <a:gd name="connsiteY14" fmla="*/ 3510456 h 4261945"/>
                <a:gd name="connsiteX15" fmla="*/ 3461407 w 3976414"/>
                <a:gd name="connsiteY15" fmla="*/ 3778470 h 4261945"/>
                <a:gd name="connsiteX16" fmla="*/ 3429876 w 3976414"/>
                <a:gd name="connsiteY16" fmla="*/ 3841532 h 4261945"/>
                <a:gd name="connsiteX17" fmla="*/ 3508704 w 3976414"/>
                <a:gd name="connsiteY17" fmla="*/ 3999187 h 4261945"/>
                <a:gd name="connsiteX18" fmla="*/ 3776717 w 3976414"/>
                <a:gd name="connsiteY18" fmla="*/ 4093780 h 4261945"/>
                <a:gd name="connsiteX19" fmla="*/ 3950138 w 3976414"/>
                <a:gd name="connsiteY19" fmla="*/ 4156842 h 4261945"/>
                <a:gd name="connsiteX20" fmla="*/ 3934372 w 3976414"/>
                <a:gd name="connsiteY20" fmla="*/ 4251435 h 4261945"/>
                <a:gd name="connsiteX21" fmla="*/ 3839779 w 3976414"/>
                <a:gd name="connsiteY21" fmla="*/ 4219904 h 4261945"/>
                <a:gd name="connsiteX22" fmla="*/ 3571766 w 3976414"/>
                <a:gd name="connsiteY22" fmla="*/ 4235670 h 4261945"/>
                <a:gd name="connsiteX23" fmla="*/ 3414110 w 3976414"/>
                <a:gd name="connsiteY23" fmla="*/ 4093780 h 4261945"/>
                <a:gd name="connsiteX24" fmla="*/ 3351048 w 3976414"/>
                <a:gd name="connsiteY24" fmla="*/ 3983421 h 4261945"/>
                <a:gd name="connsiteX25" fmla="*/ 3240690 w 3976414"/>
                <a:gd name="connsiteY25" fmla="*/ 3825766 h 4261945"/>
                <a:gd name="connsiteX26" fmla="*/ 3067269 w 3976414"/>
                <a:gd name="connsiteY26" fmla="*/ 3652345 h 4261945"/>
                <a:gd name="connsiteX27" fmla="*/ 2657366 w 3976414"/>
                <a:gd name="connsiteY27" fmla="*/ 3400097 h 4261945"/>
                <a:gd name="connsiteX28" fmla="*/ 2168635 w 3976414"/>
                <a:gd name="connsiteY28" fmla="*/ 3352801 h 4261945"/>
                <a:gd name="connsiteX29" fmla="*/ 1711435 w 3976414"/>
                <a:gd name="connsiteY29" fmla="*/ 3163614 h 4261945"/>
                <a:gd name="connsiteX30" fmla="*/ 1238469 w 3976414"/>
                <a:gd name="connsiteY30" fmla="*/ 2895601 h 4261945"/>
                <a:gd name="connsiteX31" fmla="*/ 1143876 w 3976414"/>
                <a:gd name="connsiteY31" fmla="*/ 2785242 h 4261945"/>
                <a:gd name="connsiteX32" fmla="*/ 1238469 w 3976414"/>
                <a:gd name="connsiteY32" fmla="*/ 2517228 h 4261945"/>
                <a:gd name="connsiteX33" fmla="*/ 1096579 w 3976414"/>
                <a:gd name="connsiteY33" fmla="*/ 2406870 h 4261945"/>
                <a:gd name="connsiteX34" fmla="*/ 1065048 w 3976414"/>
                <a:gd name="connsiteY34" fmla="*/ 2217683 h 4261945"/>
                <a:gd name="connsiteX35" fmla="*/ 1206938 w 3976414"/>
                <a:gd name="connsiteY35" fmla="*/ 2123090 h 4261945"/>
                <a:gd name="connsiteX36" fmla="*/ 1206938 w 3976414"/>
                <a:gd name="connsiteY36" fmla="*/ 2044263 h 4261945"/>
                <a:gd name="connsiteX37" fmla="*/ 1096579 w 3976414"/>
                <a:gd name="connsiteY37" fmla="*/ 1965435 h 4261945"/>
                <a:gd name="connsiteX38" fmla="*/ 1049283 w 3976414"/>
                <a:gd name="connsiteY38" fmla="*/ 1839311 h 4261945"/>
                <a:gd name="connsiteX39" fmla="*/ 891628 w 3976414"/>
                <a:gd name="connsiteY39" fmla="*/ 1571297 h 4261945"/>
                <a:gd name="connsiteX40" fmla="*/ 670910 w 3976414"/>
                <a:gd name="connsiteY40" fmla="*/ 1271752 h 4261945"/>
                <a:gd name="connsiteX41" fmla="*/ 560552 w 3976414"/>
                <a:gd name="connsiteY41" fmla="*/ 1114097 h 4261945"/>
                <a:gd name="connsiteX42" fmla="*/ 481724 w 3976414"/>
                <a:gd name="connsiteY42" fmla="*/ 861849 h 4261945"/>
                <a:gd name="connsiteX43" fmla="*/ 308304 w 3976414"/>
                <a:gd name="connsiteY43" fmla="*/ 940676 h 4261945"/>
                <a:gd name="connsiteX44" fmla="*/ 197945 w 3976414"/>
                <a:gd name="connsiteY44" fmla="*/ 909145 h 4261945"/>
                <a:gd name="connsiteX45" fmla="*/ 134883 w 3976414"/>
                <a:gd name="connsiteY45" fmla="*/ 767256 h 4261945"/>
                <a:gd name="connsiteX46" fmla="*/ 166414 w 3976414"/>
                <a:gd name="connsiteY46" fmla="*/ 609601 h 4261945"/>
                <a:gd name="connsiteX47" fmla="*/ 261007 w 3976414"/>
                <a:gd name="connsiteY47" fmla="*/ 467711 h 4261945"/>
                <a:gd name="connsiteX48" fmla="*/ 339835 w 3976414"/>
                <a:gd name="connsiteY48" fmla="*/ 467711 h 4261945"/>
                <a:gd name="connsiteX49" fmla="*/ 387131 w 3976414"/>
                <a:gd name="connsiteY49" fmla="*/ 341587 h 4261945"/>
                <a:gd name="connsiteX50" fmla="*/ 292538 w 3976414"/>
                <a:gd name="connsiteY50" fmla="*/ 26276 h 4261945"/>
                <a:gd name="connsiteX51" fmla="*/ 2142359 w 3976414"/>
                <a:gd name="connsiteY51" fmla="*/ 183932 h 4261945"/>
                <a:gd name="connsiteX52" fmla="*/ 2373586 w 3976414"/>
                <a:gd name="connsiteY52" fmla="*/ 310056 h 4261945"/>
                <a:gd name="connsiteX53" fmla="*/ 2436648 w 3976414"/>
                <a:gd name="connsiteY53" fmla="*/ 436180 h 4261945"/>
                <a:gd name="connsiteX54" fmla="*/ 2452414 w 3976414"/>
                <a:gd name="connsiteY54" fmla="*/ 578070 h 4261945"/>
                <a:gd name="connsiteX55" fmla="*/ 2547007 w 3976414"/>
                <a:gd name="connsiteY55" fmla="*/ 735725 h 4261945"/>
                <a:gd name="connsiteX56" fmla="*/ 2657366 w 3976414"/>
                <a:gd name="connsiteY56" fmla="*/ 735725 h 4261945"/>
                <a:gd name="connsiteX57" fmla="*/ 2736193 w 3976414"/>
                <a:gd name="connsiteY57" fmla="*/ 562304 h 4261945"/>
                <a:gd name="connsiteX58" fmla="*/ 2799255 w 3976414"/>
                <a:gd name="connsiteY58" fmla="*/ 515008 h 4261945"/>
                <a:gd name="connsiteX59" fmla="*/ 2893848 w 3976414"/>
                <a:gd name="connsiteY59" fmla="*/ 467711 h 4261945"/>
                <a:gd name="connsiteX60" fmla="*/ 2956910 w 3976414"/>
                <a:gd name="connsiteY60" fmla="*/ 530773 h 4261945"/>
                <a:gd name="connsiteX61" fmla="*/ 3067269 w 3976414"/>
                <a:gd name="connsiteY61" fmla="*/ 593835 h 4261945"/>
                <a:gd name="connsiteX0" fmla="*/ 3067269 w 3976414"/>
                <a:gd name="connsiteY0" fmla="*/ 593835 h 4261945"/>
                <a:gd name="connsiteX1" fmla="*/ 2972676 w 3976414"/>
                <a:gd name="connsiteY1" fmla="*/ 767256 h 4261945"/>
                <a:gd name="connsiteX2" fmla="*/ 3209159 w 3976414"/>
                <a:gd name="connsiteY2" fmla="*/ 1066801 h 4261945"/>
                <a:gd name="connsiteX3" fmla="*/ 3429876 w 3976414"/>
                <a:gd name="connsiteY3" fmla="*/ 1271752 h 4261945"/>
                <a:gd name="connsiteX4" fmla="*/ 3461407 w 3976414"/>
                <a:gd name="connsiteY4" fmla="*/ 1413642 h 4261945"/>
                <a:gd name="connsiteX5" fmla="*/ 3587531 w 3976414"/>
                <a:gd name="connsiteY5" fmla="*/ 1602828 h 4261945"/>
                <a:gd name="connsiteX6" fmla="*/ 3524469 w 3976414"/>
                <a:gd name="connsiteY6" fmla="*/ 1760483 h 4261945"/>
                <a:gd name="connsiteX7" fmla="*/ 3429876 w 3976414"/>
                <a:gd name="connsiteY7" fmla="*/ 1918139 h 4261945"/>
                <a:gd name="connsiteX8" fmla="*/ 3508704 w 3976414"/>
                <a:gd name="connsiteY8" fmla="*/ 2154621 h 4261945"/>
                <a:gd name="connsiteX9" fmla="*/ 3571766 w 3976414"/>
                <a:gd name="connsiteY9" fmla="*/ 2249214 h 4261945"/>
                <a:gd name="connsiteX10" fmla="*/ 3603297 w 3976414"/>
                <a:gd name="connsiteY10" fmla="*/ 2391104 h 4261945"/>
                <a:gd name="connsiteX11" fmla="*/ 3824014 w 3976414"/>
                <a:gd name="connsiteY11" fmla="*/ 2548759 h 4261945"/>
                <a:gd name="connsiteX12" fmla="*/ 3776717 w 3976414"/>
                <a:gd name="connsiteY12" fmla="*/ 2737945 h 4261945"/>
                <a:gd name="connsiteX13" fmla="*/ 3571766 w 3976414"/>
                <a:gd name="connsiteY13" fmla="*/ 3210911 h 4261945"/>
                <a:gd name="connsiteX14" fmla="*/ 3556000 w 3976414"/>
                <a:gd name="connsiteY14" fmla="*/ 3510456 h 4261945"/>
                <a:gd name="connsiteX15" fmla="*/ 3461407 w 3976414"/>
                <a:gd name="connsiteY15" fmla="*/ 3778470 h 4261945"/>
                <a:gd name="connsiteX16" fmla="*/ 3429876 w 3976414"/>
                <a:gd name="connsiteY16" fmla="*/ 3841532 h 4261945"/>
                <a:gd name="connsiteX17" fmla="*/ 3508704 w 3976414"/>
                <a:gd name="connsiteY17" fmla="*/ 3999187 h 4261945"/>
                <a:gd name="connsiteX18" fmla="*/ 3776717 w 3976414"/>
                <a:gd name="connsiteY18" fmla="*/ 4093780 h 4261945"/>
                <a:gd name="connsiteX19" fmla="*/ 3950138 w 3976414"/>
                <a:gd name="connsiteY19" fmla="*/ 4156842 h 4261945"/>
                <a:gd name="connsiteX20" fmla="*/ 3934372 w 3976414"/>
                <a:gd name="connsiteY20" fmla="*/ 4251435 h 4261945"/>
                <a:gd name="connsiteX21" fmla="*/ 3839779 w 3976414"/>
                <a:gd name="connsiteY21" fmla="*/ 4219904 h 4261945"/>
                <a:gd name="connsiteX22" fmla="*/ 3571766 w 3976414"/>
                <a:gd name="connsiteY22" fmla="*/ 4235670 h 4261945"/>
                <a:gd name="connsiteX23" fmla="*/ 3414110 w 3976414"/>
                <a:gd name="connsiteY23" fmla="*/ 4093780 h 4261945"/>
                <a:gd name="connsiteX24" fmla="*/ 3351048 w 3976414"/>
                <a:gd name="connsiteY24" fmla="*/ 3983421 h 4261945"/>
                <a:gd name="connsiteX25" fmla="*/ 3240690 w 3976414"/>
                <a:gd name="connsiteY25" fmla="*/ 3825766 h 4261945"/>
                <a:gd name="connsiteX26" fmla="*/ 3067269 w 3976414"/>
                <a:gd name="connsiteY26" fmla="*/ 3652345 h 4261945"/>
                <a:gd name="connsiteX27" fmla="*/ 2657366 w 3976414"/>
                <a:gd name="connsiteY27" fmla="*/ 3400097 h 4261945"/>
                <a:gd name="connsiteX28" fmla="*/ 2168635 w 3976414"/>
                <a:gd name="connsiteY28" fmla="*/ 3352801 h 4261945"/>
                <a:gd name="connsiteX29" fmla="*/ 1711435 w 3976414"/>
                <a:gd name="connsiteY29" fmla="*/ 3163614 h 4261945"/>
                <a:gd name="connsiteX30" fmla="*/ 1238469 w 3976414"/>
                <a:gd name="connsiteY30" fmla="*/ 2895601 h 4261945"/>
                <a:gd name="connsiteX31" fmla="*/ 1143876 w 3976414"/>
                <a:gd name="connsiteY31" fmla="*/ 2785242 h 4261945"/>
                <a:gd name="connsiteX32" fmla="*/ 1238469 w 3976414"/>
                <a:gd name="connsiteY32" fmla="*/ 2517228 h 4261945"/>
                <a:gd name="connsiteX33" fmla="*/ 1096579 w 3976414"/>
                <a:gd name="connsiteY33" fmla="*/ 2406870 h 4261945"/>
                <a:gd name="connsiteX34" fmla="*/ 1065048 w 3976414"/>
                <a:gd name="connsiteY34" fmla="*/ 2217683 h 4261945"/>
                <a:gd name="connsiteX35" fmla="*/ 1206938 w 3976414"/>
                <a:gd name="connsiteY35" fmla="*/ 2123090 h 4261945"/>
                <a:gd name="connsiteX36" fmla="*/ 1206938 w 3976414"/>
                <a:gd name="connsiteY36" fmla="*/ 2044263 h 4261945"/>
                <a:gd name="connsiteX37" fmla="*/ 1096579 w 3976414"/>
                <a:gd name="connsiteY37" fmla="*/ 1965435 h 4261945"/>
                <a:gd name="connsiteX38" fmla="*/ 1049283 w 3976414"/>
                <a:gd name="connsiteY38" fmla="*/ 1839311 h 4261945"/>
                <a:gd name="connsiteX39" fmla="*/ 891628 w 3976414"/>
                <a:gd name="connsiteY39" fmla="*/ 1571297 h 4261945"/>
                <a:gd name="connsiteX40" fmla="*/ 670910 w 3976414"/>
                <a:gd name="connsiteY40" fmla="*/ 1271752 h 4261945"/>
                <a:gd name="connsiteX41" fmla="*/ 560552 w 3976414"/>
                <a:gd name="connsiteY41" fmla="*/ 1114097 h 4261945"/>
                <a:gd name="connsiteX42" fmla="*/ 481724 w 3976414"/>
                <a:gd name="connsiteY42" fmla="*/ 861849 h 4261945"/>
                <a:gd name="connsiteX43" fmla="*/ 308304 w 3976414"/>
                <a:gd name="connsiteY43" fmla="*/ 940676 h 4261945"/>
                <a:gd name="connsiteX44" fmla="*/ 197945 w 3976414"/>
                <a:gd name="connsiteY44" fmla="*/ 909145 h 4261945"/>
                <a:gd name="connsiteX45" fmla="*/ 134883 w 3976414"/>
                <a:gd name="connsiteY45" fmla="*/ 767256 h 4261945"/>
                <a:gd name="connsiteX46" fmla="*/ 166414 w 3976414"/>
                <a:gd name="connsiteY46" fmla="*/ 609601 h 4261945"/>
                <a:gd name="connsiteX47" fmla="*/ 261007 w 3976414"/>
                <a:gd name="connsiteY47" fmla="*/ 467711 h 4261945"/>
                <a:gd name="connsiteX48" fmla="*/ 339835 w 3976414"/>
                <a:gd name="connsiteY48" fmla="*/ 467711 h 4261945"/>
                <a:gd name="connsiteX49" fmla="*/ 387131 w 3976414"/>
                <a:gd name="connsiteY49" fmla="*/ 341587 h 4261945"/>
                <a:gd name="connsiteX50" fmla="*/ 292538 w 3976414"/>
                <a:gd name="connsiteY50" fmla="*/ 26276 h 4261945"/>
                <a:gd name="connsiteX51" fmla="*/ 2142359 w 3976414"/>
                <a:gd name="connsiteY51" fmla="*/ 183932 h 4261945"/>
                <a:gd name="connsiteX52" fmla="*/ 2373586 w 3976414"/>
                <a:gd name="connsiteY52" fmla="*/ 310056 h 4261945"/>
                <a:gd name="connsiteX53" fmla="*/ 2436648 w 3976414"/>
                <a:gd name="connsiteY53" fmla="*/ 436180 h 4261945"/>
                <a:gd name="connsiteX54" fmla="*/ 2452414 w 3976414"/>
                <a:gd name="connsiteY54" fmla="*/ 578070 h 4261945"/>
                <a:gd name="connsiteX55" fmla="*/ 2547007 w 3976414"/>
                <a:gd name="connsiteY55" fmla="*/ 735725 h 4261945"/>
                <a:gd name="connsiteX56" fmla="*/ 2657366 w 3976414"/>
                <a:gd name="connsiteY56" fmla="*/ 735725 h 4261945"/>
                <a:gd name="connsiteX57" fmla="*/ 2736193 w 3976414"/>
                <a:gd name="connsiteY57" fmla="*/ 562304 h 4261945"/>
                <a:gd name="connsiteX58" fmla="*/ 2799255 w 3976414"/>
                <a:gd name="connsiteY58" fmla="*/ 515008 h 4261945"/>
                <a:gd name="connsiteX59" fmla="*/ 2893848 w 3976414"/>
                <a:gd name="connsiteY59" fmla="*/ 467711 h 4261945"/>
                <a:gd name="connsiteX60" fmla="*/ 2956910 w 3976414"/>
                <a:gd name="connsiteY60" fmla="*/ 530773 h 4261945"/>
                <a:gd name="connsiteX61" fmla="*/ 3067269 w 3976414"/>
                <a:gd name="connsiteY61" fmla="*/ 593835 h 4261945"/>
                <a:gd name="connsiteX0" fmla="*/ 3067269 w 3976414"/>
                <a:gd name="connsiteY0" fmla="*/ 593835 h 4261945"/>
                <a:gd name="connsiteX1" fmla="*/ 2972676 w 3976414"/>
                <a:gd name="connsiteY1" fmla="*/ 767256 h 4261945"/>
                <a:gd name="connsiteX2" fmla="*/ 3209159 w 3976414"/>
                <a:gd name="connsiteY2" fmla="*/ 1066801 h 4261945"/>
                <a:gd name="connsiteX3" fmla="*/ 3429876 w 3976414"/>
                <a:gd name="connsiteY3" fmla="*/ 1271752 h 4261945"/>
                <a:gd name="connsiteX4" fmla="*/ 3461407 w 3976414"/>
                <a:gd name="connsiteY4" fmla="*/ 1413642 h 4261945"/>
                <a:gd name="connsiteX5" fmla="*/ 3587531 w 3976414"/>
                <a:gd name="connsiteY5" fmla="*/ 1602828 h 4261945"/>
                <a:gd name="connsiteX6" fmla="*/ 3524469 w 3976414"/>
                <a:gd name="connsiteY6" fmla="*/ 1760483 h 4261945"/>
                <a:gd name="connsiteX7" fmla="*/ 3429876 w 3976414"/>
                <a:gd name="connsiteY7" fmla="*/ 1918139 h 4261945"/>
                <a:gd name="connsiteX8" fmla="*/ 3508704 w 3976414"/>
                <a:gd name="connsiteY8" fmla="*/ 2154621 h 4261945"/>
                <a:gd name="connsiteX9" fmla="*/ 3571766 w 3976414"/>
                <a:gd name="connsiteY9" fmla="*/ 2249214 h 4261945"/>
                <a:gd name="connsiteX10" fmla="*/ 3603297 w 3976414"/>
                <a:gd name="connsiteY10" fmla="*/ 2391104 h 4261945"/>
                <a:gd name="connsiteX11" fmla="*/ 3824014 w 3976414"/>
                <a:gd name="connsiteY11" fmla="*/ 2548759 h 4261945"/>
                <a:gd name="connsiteX12" fmla="*/ 3776717 w 3976414"/>
                <a:gd name="connsiteY12" fmla="*/ 2737945 h 4261945"/>
                <a:gd name="connsiteX13" fmla="*/ 3571766 w 3976414"/>
                <a:gd name="connsiteY13" fmla="*/ 3210911 h 4261945"/>
                <a:gd name="connsiteX14" fmla="*/ 3556000 w 3976414"/>
                <a:gd name="connsiteY14" fmla="*/ 3510456 h 4261945"/>
                <a:gd name="connsiteX15" fmla="*/ 3461407 w 3976414"/>
                <a:gd name="connsiteY15" fmla="*/ 3778470 h 4261945"/>
                <a:gd name="connsiteX16" fmla="*/ 3429876 w 3976414"/>
                <a:gd name="connsiteY16" fmla="*/ 3841532 h 4261945"/>
                <a:gd name="connsiteX17" fmla="*/ 3508704 w 3976414"/>
                <a:gd name="connsiteY17" fmla="*/ 3999187 h 4261945"/>
                <a:gd name="connsiteX18" fmla="*/ 3776717 w 3976414"/>
                <a:gd name="connsiteY18" fmla="*/ 3941380 h 4261945"/>
                <a:gd name="connsiteX19" fmla="*/ 3950138 w 3976414"/>
                <a:gd name="connsiteY19" fmla="*/ 4156842 h 4261945"/>
                <a:gd name="connsiteX20" fmla="*/ 3934372 w 3976414"/>
                <a:gd name="connsiteY20" fmla="*/ 4251435 h 4261945"/>
                <a:gd name="connsiteX21" fmla="*/ 3839779 w 3976414"/>
                <a:gd name="connsiteY21" fmla="*/ 4219904 h 4261945"/>
                <a:gd name="connsiteX22" fmla="*/ 3571766 w 3976414"/>
                <a:gd name="connsiteY22" fmla="*/ 4235670 h 4261945"/>
                <a:gd name="connsiteX23" fmla="*/ 3414110 w 3976414"/>
                <a:gd name="connsiteY23" fmla="*/ 4093780 h 4261945"/>
                <a:gd name="connsiteX24" fmla="*/ 3351048 w 3976414"/>
                <a:gd name="connsiteY24" fmla="*/ 3983421 h 4261945"/>
                <a:gd name="connsiteX25" fmla="*/ 3240690 w 3976414"/>
                <a:gd name="connsiteY25" fmla="*/ 3825766 h 4261945"/>
                <a:gd name="connsiteX26" fmla="*/ 3067269 w 3976414"/>
                <a:gd name="connsiteY26" fmla="*/ 3652345 h 4261945"/>
                <a:gd name="connsiteX27" fmla="*/ 2657366 w 3976414"/>
                <a:gd name="connsiteY27" fmla="*/ 3400097 h 4261945"/>
                <a:gd name="connsiteX28" fmla="*/ 2168635 w 3976414"/>
                <a:gd name="connsiteY28" fmla="*/ 3352801 h 4261945"/>
                <a:gd name="connsiteX29" fmla="*/ 1711435 w 3976414"/>
                <a:gd name="connsiteY29" fmla="*/ 3163614 h 4261945"/>
                <a:gd name="connsiteX30" fmla="*/ 1238469 w 3976414"/>
                <a:gd name="connsiteY30" fmla="*/ 2895601 h 4261945"/>
                <a:gd name="connsiteX31" fmla="*/ 1143876 w 3976414"/>
                <a:gd name="connsiteY31" fmla="*/ 2785242 h 4261945"/>
                <a:gd name="connsiteX32" fmla="*/ 1238469 w 3976414"/>
                <a:gd name="connsiteY32" fmla="*/ 2517228 h 4261945"/>
                <a:gd name="connsiteX33" fmla="*/ 1096579 w 3976414"/>
                <a:gd name="connsiteY33" fmla="*/ 2406870 h 4261945"/>
                <a:gd name="connsiteX34" fmla="*/ 1065048 w 3976414"/>
                <a:gd name="connsiteY34" fmla="*/ 2217683 h 4261945"/>
                <a:gd name="connsiteX35" fmla="*/ 1206938 w 3976414"/>
                <a:gd name="connsiteY35" fmla="*/ 2123090 h 4261945"/>
                <a:gd name="connsiteX36" fmla="*/ 1206938 w 3976414"/>
                <a:gd name="connsiteY36" fmla="*/ 2044263 h 4261945"/>
                <a:gd name="connsiteX37" fmla="*/ 1096579 w 3976414"/>
                <a:gd name="connsiteY37" fmla="*/ 1965435 h 4261945"/>
                <a:gd name="connsiteX38" fmla="*/ 1049283 w 3976414"/>
                <a:gd name="connsiteY38" fmla="*/ 1839311 h 4261945"/>
                <a:gd name="connsiteX39" fmla="*/ 891628 w 3976414"/>
                <a:gd name="connsiteY39" fmla="*/ 1571297 h 4261945"/>
                <a:gd name="connsiteX40" fmla="*/ 670910 w 3976414"/>
                <a:gd name="connsiteY40" fmla="*/ 1271752 h 4261945"/>
                <a:gd name="connsiteX41" fmla="*/ 560552 w 3976414"/>
                <a:gd name="connsiteY41" fmla="*/ 1114097 h 4261945"/>
                <a:gd name="connsiteX42" fmla="*/ 481724 w 3976414"/>
                <a:gd name="connsiteY42" fmla="*/ 861849 h 4261945"/>
                <a:gd name="connsiteX43" fmla="*/ 308304 w 3976414"/>
                <a:gd name="connsiteY43" fmla="*/ 940676 h 4261945"/>
                <a:gd name="connsiteX44" fmla="*/ 197945 w 3976414"/>
                <a:gd name="connsiteY44" fmla="*/ 909145 h 4261945"/>
                <a:gd name="connsiteX45" fmla="*/ 134883 w 3976414"/>
                <a:gd name="connsiteY45" fmla="*/ 767256 h 4261945"/>
                <a:gd name="connsiteX46" fmla="*/ 166414 w 3976414"/>
                <a:gd name="connsiteY46" fmla="*/ 609601 h 4261945"/>
                <a:gd name="connsiteX47" fmla="*/ 261007 w 3976414"/>
                <a:gd name="connsiteY47" fmla="*/ 467711 h 4261945"/>
                <a:gd name="connsiteX48" fmla="*/ 339835 w 3976414"/>
                <a:gd name="connsiteY48" fmla="*/ 467711 h 4261945"/>
                <a:gd name="connsiteX49" fmla="*/ 387131 w 3976414"/>
                <a:gd name="connsiteY49" fmla="*/ 341587 h 4261945"/>
                <a:gd name="connsiteX50" fmla="*/ 292538 w 3976414"/>
                <a:gd name="connsiteY50" fmla="*/ 26276 h 4261945"/>
                <a:gd name="connsiteX51" fmla="*/ 2142359 w 3976414"/>
                <a:gd name="connsiteY51" fmla="*/ 183932 h 4261945"/>
                <a:gd name="connsiteX52" fmla="*/ 2373586 w 3976414"/>
                <a:gd name="connsiteY52" fmla="*/ 310056 h 4261945"/>
                <a:gd name="connsiteX53" fmla="*/ 2436648 w 3976414"/>
                <a:gd name="connsiteY53" fmla="*/ 436180 h 4261945"/>
                <a:gd name="connsiteX54" fmla="*/ 2452414 w 3976414"/>
                <a:gd name="connsiteY54" fmla="*/ 578070 h 4261945"/>
                <a:gd name="connsiteX55" fmla="*/ 2547007 w 3976414"/>
                <a:gd name="connsiteY55" fmla="*/ 735725 h 4261945"/>
                <a:gd name="connsiteX56" fmla="*/ 2657366 w 3976414"/>
                <a:gd name="connsiteY56" fmla="*/ 735725 h 4261945"/>
                <a:gd name="connsiteX57" fmla="*/ 2736193 w 3976414"/>
                <a:gd name="connsiteY57" fmla="*/ 562304 h 4261945"/>
                <a:gd name="connsiteX58" fmla="*/ 2799255 w 3976414"/>
                <a:gd name="connsiteY58" fmla="*/ 515008 h 4261945"/>
                <a:gd name="connsiteX59" fmla="*/ 2893848 w 3976414"/>
                <a:gd name="connsiteY59" fmla="*/ 467711 h 4261945"/>
                <a:gd name="connsiteX60" fmla="*/ 2956910 w 3976414"/>
                <a:gd name="connsiteY60" fmla="*/ 530773 h 4261945"/>
                <a:gd name="connsiteX61" fmla="*/ 3067269 w 3976414"/>
                <a:gd name="connsiteY61" fmla="*/ 593835 h 4261945"/>
                <a:gd name="connsiteX0" fmla="*/ 3067269 w 3976414"/>
                <a:gd name="connsiteY0" fmla="*/ 593835 h 4261945"/>
                <a:gd name="connsiteX1" fmla="*/ 2972676 w 3976414"/>
                <a:gd name="connsiteY1" fmla="*/ 767256 h 4261945"/>
                <a:gd name="connsiteX2" fmla="*/ 3209159 w 3976414"/>
                <a:gd name="connsiteY2" fmla="*/ 1066801 h 4261945"/>
                <a:gd name="connsiteX3" fmla="*/ 3429876 w 3976414"/>
                <a:gd name="connsiteY3" fmla="*/ 1271752 h 4261945"/>
                <a:gd name="connsiteX4" fmla="*/ 3461407 w 3976414"/>
                <a:gd name="connsiteY4" fmla="*/ 1413642 h 4261945"/>
                <a:gd name="connsiteX5" fmla="*/ 3587531 w 3976414"/>
                <a:gd name="connsiteY5" fmla="*/ 1602828 h 4261945"/>
                <a:gd name="connsiteX6" fmla="*/ 3524469 w 3976414"/>
                <a:gd name="connsiteY6" fmla="*/ 1760483 h 4261945"/>
                <a:gd name="connsiteX7" fmla="*/ 3429876 w 3976414"/>
                <a:gd name="connsiteY7" fmla="*/ 1918139 h 4261945"/>
                <a:gd name="connsiteX8" fmla="*/ 3508704 w 3976414"/>
                <a:gd name="connsiteY8" fmla="*/ 2154621 h 4261945"/>
                <a:gd name="connsiteX9" fmla="*/ 3571766 w 3976414"/>
                <a:gd name="connsiteY9" fmla="*/ 2249214 h 4261945"/>
                <a:gd name="connsiteX10" fmla="*/ 3603297 w 3976414"/>
                <a:gd name="connsiteY10" fmla="*/ 2391104 h 4261945"/>
                <a:gd name="connsiteX11" fmla="*/ 3824014 w 3976414"/>
                <a:gd name="connsiteY11" fmla="*/ 2548759 h 4261945"/>
                <a:gd name="connsiteX12" fmla="*/ 3776717 w 3976414"/>
                <a:gd name="connsiteY12" fmla="*/ 2737945 h 4261945"/>
                <a:gd name="connsiteX13" fmla="*/ 3571766 w 3976414"/>
                <a:gd name="connsiteY13" fmla="*/ 3210911 h 4261945"/>
                <a:gd name="connsiteX14" fmla="*/ 3556000 w 3976414"/>
                <a:gd name="connsiteY14" fmla="*/ 3510456 h 4261945"/>
                <a:gd name="connsiteX15" fmla="*/ 3461407 w 3976414"/>
                <a:gd name="connsiteY15" fmla="*/ 3778470 h 4261945"/>
                <a:gd name="connsiteX16" fmla="*/ 3429876 w 3976414"/>
                <a:gd name="connsiteY16" fmla="*/ 3841532 h 4261945"/>
                <a:gd name="connsiteX17" fmla="*/ 3508704 w 3976414"/>
                <a:gd name="connsiteY17" fmla="*/ 3999187 h 4261945"/>
                <a:gd name="connsiteX18" fmla="*/ 3776717 w 3976414"/>
                <a:gd name="connsiteY18" fmla="*/ 3941380 h 4261945"/>
                <a:gd name="connsiteX19" fmla="*/ 3950138 w 3976414"/>
                <a:gd name="connsiteY19" fmla="*/ 4156842 h 4261945"/>
                <a:gd name="connsiteX20" fmla="*/ 3934372 w 3976414"/>
                <a:gd name="connsiteY20" fmla="*/ 4251435 h 4261945"/>
                <a:gd name="connsiteX21" fmla="*/ 3839779 w 3976414"/>
                <a:gd name="connsiteY21" fmla="*/ 4219904 h 4261945"/>
                <a:gd name="connsiteX22" fmla="*/ 3571766 w 3976414"/>
                <a:gd name="connsiteY22" fmla="*/ 4235670 h 4261945"/>
                <a:gd name="connsiteX23" fmla="*/ 3414110 w 3976414"/>
                <a:gd name="connsiteY23" fmla="*/ 4093780 h 4261945"/>
                <a:gd name="connsiteX24" fmla="*/ 3351048 w 3976414"/>
                <a:gd name="connsiteY24" fmla="*/ 3983421 h 4261945"/>
                <a:gd name="connsiteX25" fmla="*/ 3240690 w 3976414"/>
                <a:gd name="connsiteY25" fmla="*/ 3825766 h 4261945"/>
                <a:gd name="connsiteX26" fmla="*/ 3067269 w 3976414"/>
                <a:gd name="connsiteY26" fmla="*/ 3652345 h 4261945"/>
                <a:gd name="connsiteX27" fmla="*/ 2657366 w 3976414"/>
                <a:gd name="connsiteY27" fmla="*/ 3400097 h 4261945"/>
                <a:gd name="connsiteX28" fmla="*/ 2168635 w 3976414"/>
                <a:gd name="connsiteY28" fmla="*/ 3352801 h 4261945"/>
                <a:gd name="connsiteX29" fmla="*/ 1711435 w 3976414"/>
                <a:gd name="connsiteY29" fmla="*/ 3163614 h 4261945"/>
                <a:gd name="connsiteX30" fmla="*/ 1238469 w 3976414"/>
                <a:gd name="connsiteY30" fmla="*/ 2895601 h 4261945"/>
                <a:gd name="connsiteX31" fmla="*/ 1143876 w 3976414"/>
                <a:gd name="connsiteY31" fmla="*/ 2785242 h 4261945"/>
                <a:gd name="connsiteX32" fmla="*/ 1238469 w 3976414"/>
                <a:gd name="connsiteY32" fmla="*/ 2517228 h 4261945"/>
                <a:gd name="connsiteX33" fmla="*/ 1096579 w 3976414"/>
                <a:gd name="connsiteY33" fmla="*/ 2406870 h 4261945"/>
                <a:gd name="connsiteX34" fmla="*/ 1065048 w 3976414"/>
                <a:gd name="connsiteY34" fmla="*/ 2217683 h 4261945"/>
                <a:gd name="connsiteX35" fmla="*/ 1206938 w 3976414"/>
                <a:gd name="connsiteY35" fmla="*/ 2123090 h 4261945"/>
                <a:gd name="connsiteX36" fmla="*/ 1206938 w 3976414"/>
                <a:gd name="connsiteY36" fmla="*/ 2044263 h 4261945"/>
                <a:gd name="connsiteX37" fmla="*/ 1096579 w 3976414"/>
                <a:gd name="connsiteY37" fmla="*/ 1965435 h 4261945"/>
                <a:gd name="connsiteX38" fmla="*/ 1049283 w 3976414"/>
                <a:gd name="connsiteY38" fmla="*/ 1839311 h 4261945"/>
                <a:gd name="connsiteX39" fmla="*/ 891628 w 3976414"/>
                <a:gd name="connsiteY39" fmla="*/ 1571297 h 4261945"/>
                <a:gd name="connsiteX40" fmla="*/ 670910 w 3976414"/>
                <a:gd name="connsiteY40" fmla="*/ 1271752 h 4261945"/>
                <a:gd name="connsiteX41" fmla="*/ 560552 w 3976414"/>
                <a:gd name="connsiteY41" fmla="*/ 1114097 h 4261945"/>
                <a:gd name="connsiteX42" fmla="*/ 481724 w 3976414"/>
                <a:gd name="connsiteY42" fmla="*/ 861849 h 4261945"/>
                <a:gd name="connsiteX43" fmla="*/ 308304 w 3976414"/>
                <a:gd name="connsiteY43" fmla="*/ 940676 h 4261945"/>
                <a:gd name="connsiteX44" fmla="*/ 197945 w 3976414"/>
                <a:gd name="connsiteY44" fmla="*/ 909145 h 4261945"/>
                <a:gd name="connsiteX45" fmla="*/ 134883 w 3976414"/>
                <a:gd name="connsiteY45" fmla="*/ 767256 h 4261945"/>
                <a:gd name="connsiteX46" fmla="*/ 166414 w 3976414"/>
                <a:gd name="connsiteY46" fmla="*/ 609601 h 4261945"/>
                <a:gd name="connsiteX47" fmla="*/ 261007 w 3976414"/>
                <a:gd name="connsiteY47" fmla="*/ 467711 h 4261945"/>
                <a:gd name="connsiteX48" fmla="*/ 339835 w 3976414"/>
                <a:gd name="connsiteY48" fmla="*/ 467711 h 4261945"/>
                <a:gd name="connsiteX49" fmla="*/ 387131 w 3976414"/>
                <a:gd name="connsiteY49" fmla="*/ 341587 h 4261945"/>
                <a:gd name="connsiteX50" fmla="*/ 292538 w 3976414"/>
                <a:gd name="connsiteY50" fmla="*/ 26276 h 4261945"/>
                <a:gd name="connsiteX51" fmla="*/ 2142359 w 3976414"/>
                <a:gd name="connsiteY51" fmla="*/ 183932 h 4261945"/>
                <a:gd name="connsiteX52" fmla="*/ 2373586 w 3976414"/>
                <a:gd name="connsiteY52" fmla="*/ 310056 h 4261945"/>
                <a:gd name="connsiteX53" fmla="*/ 2436648 w 3976414"/>
                <a:gd name="connsiteY53" fmla="*/ 436180 h 4261945"/>
                <a:gd name="connsiteX54" fmla="*/ 2452414 w 3976414"/>
                <a:gd name="connsiteY54" fmla="*/ 578070 h 4261945"/>
                <a:gd name="connsiteX55" fmla="*/ 2547007 w 3976414"/>
                <a:gd name="connsiteY55" fmla="*/ 735725 h 4261945"/>
                <a:gd name="connsiteX56" fmla="*/ 2657366 w 3976414"/>
                <a:gd name="connsiteY56" fmla="*/ 735725 h 4261945"/>
                <a:gd name="connsiteX57" fmla="*/ 2736193 w 3976414"/>
                <a:gd name="connsiteY57" fmla="*/ 562304 h 4261945"/>
                <a:gd name="connsiteX58" fmla="*/ 2799255 w 3976414"/>
                <a:gd name="connsiteY58" fmla="*/ 515008 h 4261945"/>
                <a:gd name="connsiteX59" fmla="*/ 2893848 w 3976414"/>
                <a:gd name="connsiteY59" fmla="*/ 467711 h 4261945"/>
                <a:gd name="connsiteX60" fmla="*/ 2956910 w 3976414"/>
                <a:gd name="connsiteY60" fmla="*/ 530773 h 4261945"/>
                <a:gd name="connsiteX61" fmla="*/ 3067269 w 3976414"/>
                <a:gd name="connsiteY61" fmla="*/ 593835 h 4261945"/>
                <a:gd name="connsiteX0" fmla="*/ 3067269 w 3976414"/>
                <a:gd name="connsiteY0" fmla="*/ 593835 h 4261945"/>
                <a:gd name="connsiteX1" fmla="*/ 2972676 w 3976414"/>
                <a:gd name="connsiteY1" fmla="*/ 767256 h 4261945"/>
                <a:gd name="connsiteX2" fmla="*/ 3209159 w 3976414"/>
                <a:gd name="connsiteY2" fmla="*/ 1066801 h 4261945"/>
                <a:gd name="connsiteX3" fmla="*/ 3429876 w 3976414"/>
                <a:gd name="connsiteY3" fmla="*/ 1271752 h 4261945"/>
                <a:gd name="connsiteX4" fmla="*/ 3461407 w 3976414"/>
                <a:gd name="connsiteY4" fmla="*/ 1413642 h 4261945"/>
                <a:gd name="connsiteX5" fmla="*/ 3587531 w 3976414"/>
                <a:gd name="connsiteY5" fmla="*/ 1602828 h 4261945"/>
                <a:gd name="connsiteX6" fmla="*/ 3524469 w 3976414"/>
                <a:gd name="connsiteY6" fmla="*/ 1760483 h 4261945"/>
                <a:gd name="connsiteX7" fmla="*/ 3429876 w 3976414"/>
                <a:gd name="connsiteY7" fmla="*/ 1918139 h 4261945"/>
                <a:gd name="connsiteX8" fmla="*/ 3508704 w 3976414"/>
                <a:gd name="connsiteY8" fmla="*/ 2154621 h 4261945"/>
                <a:gd name="connsiteX9" fmla="*/ 3571766 w 3976414"/>
                <a:gd name="connsiteY9" fmla="*/ 2249214 h 4261945"/>
                <a:gd name="connsiteX10" fmla="*/ 3603297 w 3976414"/>
                <a:gd name="connsiteY10" fmla="*/ 2391104 h 4261945"/>
                <a:gd name="connsiteX11" fmla="*/ 3824014 w 3976414"/>
                <a:gd name="connsiteY11" fmla="*/ 2548759 h 4261945"/>
                <a:gd name="connsiteX12" fmla="*/ 3776717 w 3976414"/>
                <a:gd name="connsiteY12" fmla="*/ 2737945 h 4261945"/>
                <a:gd name="connsiteX13" fmla="*/ 3571766 w 3976414"/>
                <a:gd name="connsiteY13" fmla="*/ 3210911 h 4261945"/>
                <a:gd name="connsiteX14" fmla="*/ 3556000 w 3976414"/>
                <a:gd name="connsiteY14" fmla="*/ 3510456 h 4261945"/>
                <a:gd name="connsiteX15" fmla="*/ 3461407 w 3976414"/>
                <a:gd name="connsiteY15" fmla="*/ 3778470 h 4261945"/>
                <a:gd name="connsiteX16" fmla="*/ 3429876 w 3976414"/>
                <a:gd name="connsiteY16" fmla="*/ 3841532 h 4261945"/>
                <a:gd name="connsiteX17" fmla="*/ 3508704 w 3976414"/>
                <a:gd name="connsiteY17" fmla="*/ 3999187 h 4261945"/>
                <a:gd name="connsiteX18" fmla="*/ 3776717 w 3976414"/>
                <a:gd name="connsiteY18" fmla="*/ 3941380 h 4261945"/>
                <a:gd name="connsiteX19" fmla="*/ 3950138 w 3976414"/>
                <a:gd name="connsiteY19" fmla="*/ 4156842 h 4261945"/>
                <a:gd name="connsiteX20" fmla="*/ 3934372 w 3976414"/>
                <a:gd name="connsiteY20" fmla="*/ 4251435 h 4261945"/>
                <a:gd name="connsiteX21" fmla="*/ 3839779 w 3976414"/>
                <a:gd name="connsiteY21" fmla="*/ 4219904 h 4261945"/>
                <a:gd name="connsiteX22" fmla="*/ 3571766 w 3976414"/>
                <a:gd name="connsiteY22" fmla="*/ 4235670 h 4261945"/>
                <a:gd name="connsiteX23" fmla="*/ 3414110 w 3976414"/>
                <a:gd name="connsiteY23" fmla="*/ 4093780 h 4261945"/>
                <a:gd name="connsiteX24" fmla="*/ 3351048 w 3976414"/>
                <a:gd name="connsiteY24" fmla="*/ 3983421 h 4261945"/>
                <a:gd name="connsiteX25" fmla="*/ 3240690 w 3976414"/>
                <a:gd name="connsiteY25" fmla="*/ 3825766 h 4261945"/>
                <a:gd name="connsiteX26" fmla="*/ 3067269 w 3976414"/>
                <a:gd name="connsiteY26" fmla="*/ 3652345 h 4261945"/>
                <a:gd name="connsiteX27" fmla="*/ 2657366 w 3976414"/>
                <a:gd name="connsiteY27" fmla="*/ 3400097 h 4261945"/>
                <a:gd name="connsiteX28" fmla="*/ 2168635 w 3976414"/>
                <a:gd name="connsiteY28" fmla="*/ 3352801 h 4261945"/>
                <a:gd name="connsiteX29" fmla="*/ 1711435 w 3976414"/>
                <a:gd name="connsiteY29" fmla="*/ 3163614 h 4261945"/>
                <a:gd name="connsiteX30" fmla="*/ 1238469 w 3976414"/>
                <a:gd name="connsiteY30" fmla="*/ 2895601 h 4261945"/>
                <a:gd name="connsiteX31" fmla="*/ 1143876 w 3976414"/>
                <a:gd name="connsiteY31" fmla="*/ 2785242 h 4261945"/>
                <a:gd name="connsiteX32" fmla="*/ 1238469 w 3976414"/>
                <a:gd name="connsiteY32" fmla="*/ 2517228 h 4261945"/>
                <a:gd name="connsiteX33" fmla="*/ 1096579 w 3976414"/>
                <a:gd name="connsiteY33" fmla="*/ 2406870 h 4261945"/>
                <a:gd name="connsiteX34" fmla="*/ 1065048 w 3976414"/>
                <a:gd name="connsiteY34" fmla="*/ 2217683 h 4261945"/>
                <a:gd name="connsiteX35" fmla="*/ 1206938 w 3976414"/>
                <a:gd name="connsiteY35" fmla="*/ 2123090 h 4261945"/>
                <a:gd name="connsiteX36" fmla="*/ 1206938 w 3976414"/>
                <a:gd name="connsiteY36" fmla="*/ 2044263 h 4261945"/>
                <a:gd name="connsiteX37" fmla="*/ 1096579 w 3976414"/>
                <a:gd name="connsiteY37" fmla="*/ 1965435 h 4261945"/>
                <a:gd name="connsiteX38" fmla="*/ 1049283 w 3976414"/>
                <a:gd name="connsiteY38" fmla="*/ 1839311 h 4261945"/>
                <a:gd name="connsiteX39" fmla="*/ 891628 w 3976414"/>
                <a:gd name="connsiteY39" fmla="*/ 1571297 h 4261945"/>
                <a:gd name="connsiteX40" fmla="*/ 670910 w 3976414"/>
                <a:gd name="connsiteY40" fmla="*/ 1271752 h 4261945"/>
                <a:gd name="connsiteX41" fmla="*/ 560552 w 3976414"/>
                <a:gd name="connsiteY41" fmla="*/ 1114097 h 4261945"/>
                <a:gd name="connsiteX42" fmla="*/ 481724 w 3976414"/>
                <a:gd name="connsiteY42" fmla="*/ 861849 h 4261945"/>
                <a:gd name="connsiteX43" fmla="*/ 308304 w 3976414"/>
                <a:gd name="connsiteY43" fmla="*/ 940676 h 4261945"/>
                <a:gd name="connsiteX44" fmla="*/ 197945 w 3976414"/>
                <a:gd name="connsiteY44" fmla="*/ 909145 h 4261945"/>
                <a:gd name="connsiteX45" fmla="*/ 134883 w 3976414"/>
                <a:gd name="connsiteY45" fmla="*/ 767256 h 4261945"/>
                <a:gd name="connsiteX46" fmla="*/ 166414 w 3976414"/>
                <a:gd name="connsiteY46" fmla="*/ 609601 h 4261945"/>
                <a:gd name="connsiteX47" fmla="*/ 261007 w 3976414"/>
                <a:gd name="connsiteY47" fmla="*/ 467711 h 4261945"/>
                <a:gd name="connsiteX48" fmla="*/ 339835 w 3976414"/>
                <a:gd name="connsiteY48" fmla="*/ 467711 h 4261945"/>
                <a:gd name="connsiteX49" fmla="*/ 387131 w 3976414"/>
                <a:gd name="connsiteY49" fmla="*/ 341587 h 4261945"/>
                <a:gd name="connsiteX50" fmla="*/ 292538 w 3976414"/>
                <a:gd name="connsiteY50" fmla="*/ 26276 h 4261945"/>
                <a:gd name="connsiteX51" fmla="*/ 2142359 w 3976414"/>
                <a:gd name="connsiteY51" fmla="*/ 183932 h 4261945"/>
                <a:gd name="connsiteX52" fmla="*/ 2373586 w 3976414"/>
                <a:gd name="connsiteY52" fmla="*/ 310056 h 4261945"/>
                <a:gd name="connsiteX53" fmla="*/ 2436648 w 3976414"/>
                <a:gd name="connsiteY53" fmla="*/ 436180 h 4261945"/>
                <a:gd name="connsiteX54" fmla="*/ 2452414 w 3976414"/>
                <a:gd name="connsiteY54" fmla="*/ 578070 h 4261945"/>
                <a:gd name="connsiteX55" fmla="*/ 2547007 w 3976414"/>
                <a:gd name="connsiteY55" fmla="*/ 735725 h 4261945"/>
                <a:gd name="connsiteX56" fmla="*/ 2657366 w 3976414"/>
                <a:gd name="connsiteY56" fmla="*/ 735725 h 4261945"/>
                <a:gd name="connsiteX57" fmla="*/ 2736193 w 3976414"/>
                <a:gd name="connsiteY57" fmla="*/ 562304 h 4261945"/>
                <a:gd name="connsiteX58" fmla="*/ 2799255 w 3976414"/>
                <a:gd name="connsiteY58" fmla="*/ 515008 h 4261945"/>
                <a:gd name="connsiteX59" fmla="*/ 2893848 w 3976414"/>
                <a:gd name="connsiteY59" fmla="*/ 467711 h 4261945"/>
                <a:gd name="connsiteX60" fmla="*/ 2956910 w 3976414"/>
                <a:gd name="connsiteY60" fmla="*/ 530773 h 4261945"/>
                <a:gd name="connsiteX61" fmla="*/ 3067269 w 3976414"/>
                <a:gd name="connsiteY61" fmla="*/ 593835 h 4261945"/>
                <a:gd name="connsiteX0" fmla="*/ 3067269 w 3997434"/>
                <a:gd name="connsiteY0" fmla="*/ 593835 h 4264573"/>
                <a:gd name="connsiteX1" fmla="*/ 2972676 w 3997434"/>
                <a:gd name="connsiteY1" fmla="*/ 767256 h 4264573"/>
                <a:gd name="connsiteX2" fmla="*/ 3209159 w 3997434"/>
                <a:gd name="connsiteY2" fmla="*/ 1066801 h 4264573"/>
                <a:gd name="connsiteX3" fmla="*/ 3429876 w 3997434"/>
                <a:gd name="connsiteY3" fmla="*/ 1271752 h 4264573"/>
                <a:gd name="connsiteX4" fmla="*/ 3461407 w 3997434"/>
                <a:gd name="connsiteY4" fmla="*/ 1413642 h 4264573"/>
                <a:gd name="connsiteX5" fmla="*/ 3587531 w 3997434"/>
                <a:gd name="connsiteY5" fmla="*/ 1602828 h 4264573"/>
                <a:gd name="connsiteX6" fmla="*/ 3524469 w 3997434"/>
                <a:gd name="connsiteY6" fmla="*/ 1760483 h 4264573"/>
                <a:gd name="connsiteX7" fmla="*/ 3429876 w 3997434"/>
                <a:gd name="connsiteY7" fmla="*/ 1918139 h 4264573"/>
                <a:gd name="connsiteX8" fmla="*/ 3508704 w 3997434"/>
                <a:gd name="connsiteY8" fmla="*/ 2154621 h 4264573"/>
                <a:gd name="connsiteX9" fmla="*/ 3571766 w 3997434"/>
                <a:gd name="connsiteY9" fmla="*/ 2249214 h 4264573"/>
                <a:gd name="connsiteX10" fmla="*/ 3603297 w 3997434"/>
                <a:gd name="connsiteY10" fmla="*/ 2391104 h 4264573"/>
                <a:gd name="connsiteX11" fmla="*/ 3824014 w 3997434"/>
                <a:gd name="connsiteY11" fmla="*/ 2548759 h 4264573"/>
                <a:gd name="connsiteX12" fmla="*/ 3776717 w 3997434"/>
                <a:gd name="connsiteY12" fmla="*/ 2737945 h 4264573"/>
                <a:gd name="connsiteX13" fmla="*/ 3571766 w 3997434"/>
                <a:gd name="connsiteY13" fmla="*/ 3210911 h 4264573"/>
                <a:gd name="connsiteX14" fmla="*/ 3556000 w 3997434"/>
                <a:gd name="connsiteY14" fmla="*/ 3510456 h 4264573"/>
                <a:gd name="connsiteX15" fmla="*/ 3461407 w 3997434"/>
                <a:gd name="connsiteY15" fmla="*/ 3778470 h 4264573"/>
                <a:gd name="connsiteX16" fmla="*/ 3429876 w 3997434"/>
                <a:gd name="connsiteY16" fmla="*/ 3841532 h 4264573"/>
                <a:gd name="connsiteX17" fmla="*/ 3508704 w 3997434"/>
                <a:gd name="connsiteY17" fmla="*/ 3999187 h 4264573"/>
                <a:gd name="connsiteX18" fmla="*/ 3776717 w 3997434"/>
                <a:gd name="connsiteY18" fmla="*/ 3941380 h 4264573"/>
                <a:gd name="connsiteX19" fmla="*/ 3950138 w 3997434"/>
                <a:gd name="connsiteY19" fmla="*/ 4156842 h 4264573"/>
                <a:gd name="connsiteX20" fmla="*/ 3934372 w 3997434"/>
                <a:gd name="connsiteY20" fmla="*/ 4251435 h 4264573"/>
                <a:gd name="connsiteX21" fmla="*/ 3571766 w 3997434"/>
                <a:gd name="connsiteY21" fmla="*/ 4235670 h 4264573"/>
                <a:gd name="connsiteX22" fmla="*/ 3414110 w 3997434"/>
                <a:gd name="connsiteY22" fmla="*/ 4093780 h 4264573"/>
                <a:gd name="connsiteX23" fmla="*/ 3351048 w 3997434"/>
                <a:gd name="connsiteY23" fmla="*/ 3983421 h 4264573"/>
                <a:gd name="connsiteX24" fmla="*/ 3240690 w 3997434"/>
                <a:gd name="connsiteY24" fmla="*/ 3825766 h 4264573"/>
                <a:gd name="connsiteX25" fmla="*/ 3067269 w 3997434"/>
                <a:gd name="connsiteY25" fmla="*/ 3652345 h 4264573"/>
                <a:gd name="connsiteX26" fmla="*/ 2657366 w 3997434"/>
                <a:gd name="connsiteY26" fmla="*/ 3400097 h 4264573"/>
                <a:gd name="connsiteX27" fmla="*/ 2168635 w 3997434"/>
                <a:gd name="connsiteY27" fmla="*/ 3352801 h 4264573"/>
                <a:gd name="connsiteX28" fmla="*/ 1711435 w 3997434"/>
                <a:gd name="connsiteY28" fmla="*/ 3163614 h 4264573"/>
                <a:gd name="connsiteX29" fmla="*/ 1238469 w 3997434"/>
                <a:gd name="connsiteY29" fmla="*/ 2895601 h 4264573"/>
                <a:gd name="connsiteX30" fmla="*/ 1143876 w 3997434"/>
                <a:gd name="connsiteY30" fmla="*/ 2785242 h 4264573"/>
                <a:gd name="connsiteX31" fmla="*/ 1238469 w 3997434"/>
                <a:gd name="connsiteY31" fmla="*/ 2517228 h 4264573"/>
                <a:gd name="connsiteX32" fmla="*/ 1096579 w 3997434"/>
                <a:gd name="connsiteY32" fmla="*/ 2406870 h 4264573"/>
                <a:gd name="connsiteX33" fmla="*/ 1065048 w 3997434"/>
                <a:gd name="connsiteY33" fmla="*/ 2217683 h 4264573"/>
                <a:gd name="connsiteX34" fmla="*/ 1206938 w 3997434"/>
                <a:gd name="connsiteY34" fmla="*/ 2123090 h 4264573"/>
                <a:gd name="connsiteX35" fmla="*/ 1206938 w 3997434"/>
                <a:gd name="connsiteY35" fmla="*/ 2044263 h 4264573"/>
                <a:gd name="connsiteX36" fmla="*/ 1096579 w 3997434"/>
                <a:gd name="connsiteY36" fmla="*/ 1965435 h 4264573"/>
                <a:gd name="connsiteX37" fmla="*/ 1049283 w 3997434"/>
                <a:gd name="connsiteY37" fmla="*/ 1839311 h 4264573"/>
                <a:gd name="connsiteX38" fmla="*/ 891628 w 3997434"/>
                <a:gd name="connsiteY38" fmla="*/ 1571297 h 4264573"/>
                <a:gd name="connsiteX39" fmla="*/ 670910 w 3997434"/>
                <a:gd name="connsiteY39" fmla="*/ 1271752 h 4264573"/>
                <a:gd name="connsiteX40" fmla="*/ 560552 w 3997434"/>
                <a:gd name="connsiteY40" fmla="*/ 1114097 h 4264573"/>
                <a:gd name="connsiteX41" fmla="*/ 481724 w 3997434"/>
                <a:gd name="connsiteY41" fmla="*/ 861849 h 4264573"/>
                <a:gd name="connsiteX42" fmla="*/ 308304 w 3997434"/>
                <a:gd name="connsiteY42" fmla="*/ 940676 h 4264573"/>
                <a:gd name="connsiteX43" fmla="*/ 197945 w 3997434"/>
                <a:gd name="connsiteY43" fmla="*/ 909145 h 4264573"/>
                <a:gd name="connsiteX44" fmla="*/ 134883 w 3997434"/>
                <a:gd name="connsiteY44" fmla="*/ 767256 h 4264573"/>
                <a:gd name="connsiteX45" fmla="*/ 166414 w 3997434"/>
                <a:gd name="connsiteY45" fmla="*/ 609601 h 4264573"/>
                <a:gd name="connsiteX46" fmla="*/ 261007 w 3997434"/>
                <a:gd name="connsiteY46" fmla="*/ 467711 h 4264573"/>
                <a:gd name="connsiteX47" fmla="*/ 339835 w 3997434"/>
                <a:gd name="connsiteY47" fmla="*/ 467711 h 4264573"/>
                <a:gd name="connsiteX48" fmla="*/ 387131 w 3997434"/>
                <a:gd name="connsiteY48" fmla="*/ 341587 h 4264573"/>
                <a:gd name="connsiteX49" fmla="*/ 292538 w 3997434"/>
                <a:gd name="connsiteY49" fmla="*/ 26276 h 4264573"/>
                <a:gd name="connsiteX50" fmla="*/ 2142359 w 3997434"/>
                <a:gd name="connsiteY50" fmla="*/ 183932 h 4264573"/>
                <a:gd name="connsiteX51" fmla="*/ 2373586 w 3997434"/>
                <a:gd name="connsiteY51" fmla="*/ 310056 h 4264573"/>
                <a:gd name="connsiteX52" fmla="*/ 2436648 w 3997434"/>
                <a:gd name="connsiteY52" fmla="*/ 436180 h 4264573"/>
                <a:gd name="connsiteX53" fmla="*/ 2452414 w 3997434"/>
                <a:gd name="connsiteY53" fmla="*/ 578070 h 4264573"/>
                <a:gd name="connsiteX54" fmla="*/ 2547007 w 3997434"/>
                <a:gd name="connsiteY54" fmla="*/ 735725 h 4264573"/>
                <a:gd name="connsiteX55" fmla="*/ 2657366 w 3997434"/>
                <a:gd name="connsiteY55" fmla="*/ 735725 h 4264573"/>
                <a:gd name="connsiteX56" fmla="*/ 2736193 w 3997434"/>
                <a:gd name="connsiteY56" fmla="*/ 562304 h 4264573"/>
                <a:gd name="connsiteX57" fmla="*/ 2799255 w 3997434"/>
                <a:gd name="connsiteY57" fmla="*/ 515008 h 4264573"/>
                <a:gd name="connsiteX58" fmla="*/ 2893848 w 3997434"/>
                <a:gd name="connsiteY58" fmla="*/ 467711 h 4264573"/>
                <a:gd name="connsiteX59" fmla="*/ 2956910 w 3997434"/>
                <a:gd name="connsiteY59" fmla="*/ 530773 h 4264573"/>
                <a:gd name="connsiteX60" fmla="*/ 3067269 w 3997434"/>
                <a:gd name="connsiteY60" fmla="*/ 593835 h 4264573"/>
                <a:gd name="connsiteX0" fmla="*/ 3067269 w 4128814"/>
                <a:gd name="connsiteY0" fmla="*/ 593835 h 4289973"/>
                <a:gd name="connsiteX1" fmla="*/ 2972676 w 4128814"/>
                <a:gd name="connsiteY1" fmla="*/ 767256 h 4289973"/>
                <a:gd name="connsiteX2" fmla="*/ 3209159 w 4128814"/>
                <a:gd name="connsiteY2" fmla="*/ 1066801 h 4289973"/>
                <a:gd name="connsiteX3" fmla="*/ 3429876 w 4128814"/>
                <a:gd name="connsiteY3" fmla="*/ 1271752 h 4289973"/>
                <a:gd name="connsiteX4" fmla="*/ 3461407 w 4128814"/>
                <a:gd name="connsiteY4" fmla="*/ 1413642 h 4289973"/>
                <a:gd name="connsiteX5" fmla="*/ 3587531 w 4128814"/>
                <a:gd name="connsiteY5" fmla="*/ 1602828 h 4289973"/>
                <a:gd name="connsiteX6" fmla="*/ 3524469 w 4128814"/>
                <a:gd name="connsiteY6" fmla="*/ 1760483 h 4289973"/>
                <a:gd name="connsiteX7" fmla="*/ 3429876 w 4128814"/>
                <a:gd name="connsiteY7" fmla="*/ 1918139 h 4289973"/>
                <a:gd name="connsiteX8" fmla="*/ 3508704 w 4128814"/>
                <a:gd name="connsiteY8" fmla="*/ 2154621 h 4289973"/>
                <a:gd name="connsiteX9" fmla="*/ 3571766 w 4128814"/>
                <a:gd name="connsiteY9" fmla="*/ 2249214 h 4289973"/>
                <a:gd name="connsiteX10" fmla="*/ 3603297 w 4128814"/>
                <a:gd name="connsiteY10" fmla="*/ 2391104 h 4289973"/>
                <a:gd name="connsiteX11" fmla="*/ 3824014 w 4128814"/>
                <a:gd name="connsiteY11" fmla="*/ 2548759 h 4289973"/>
                <a:gd name="connsiteX12" fmla="*/ 3776717 w 4128814"/>
                <a:gd name="connsiteY12" fmla="*/ 2737945 h 4289973"/>
                <a:gd name="connsiteX13" fmla="*/ 3571766 w 4128814"/>
                <a:gd name="connsiteY13" fmla="*/ 3210911 h 4289973"/>
                <a:gd name="connsiteX14" fmla="*/ 3556000 w 4128814"/>
                <a:gd name="connsiteY14" fmla="*/ 3510456 h 4289973"/>
                <a:gd name="connsiteX15" fmla="*/ 3461407 w 4128814"/>
                <a:gd name="connsiteY15" fmla="*/ 3778470 h 4289973"/>
                <a:gd name="connsiteX16" fmla="*/ 3429876 w 4128814"/>
                <a:gd name="connsiteY16" fmla="*/ 3841532 h 4289973"/>
                <a:gd name="connsiteX17" fmla="*/ 3508704 w 4128814"/>
                <a:gd name="connsiteY17" fmla="*/ 3999187 h 4289973"/>
                <a:gd name="connsiteX18" fmla="*/ 3776717 w 4128814"/>
                <a:gd name="connsiteY18" fmla="*/ 3941380 h 4289973"/>
                <a:gd name="connsiteX19" fmla="*/ 4102538 w 4128814"/>
                <a:gd name="connsiteY19" fmla="*/ 4004442 h 4289973"/>
                <a:gd name="connsiteX20" fmla="*/ 3934372 w 4128814"/>
                <a:gd name="connsiteY20" fmla="*/ 4251435 h 4289973"/>
                <a:gd name="connsiteX21" fmla="*/ 3571766 w 4128814"/>
                <a:gd name="connsiteY21" fmla="*/ 4235670 h 4289973"/>
                <a:gd name="connsiteX22" fmla="*/ 3414110 w 4128814"/>
                <a:gd name="connsiteY22" fmla="*/ 4093780 h 4289973"/>
                <a:gd name="connsiteX23" fmla="*/ 3351048 w 4128814"/>
                <a:gd name="connsiteY23" fmla="*/ 3983421 h 4289973"/>
                <a:gd name="connsiteX24" fmla="*/ 3240690 w 4128814"/>
                <a:gd name="connsiteY24" fmla="*/ 3825766 h 4289973"/>
                <a:gd name="connsiteX25" fmla="*/ 3067269 w 4128814"/>
                <a:gd name="connsiteY25" fmla="*/ 3652345 h 4289973"/>
                <a:gd name="connsiteX26" fmla="*/ 2657366 w 4128814"/>
                <a:gd name="connsiteY26" fmla="*/ 3400097 h 4289973"/>
                <a:gd name="connsiteX27" fmla="*/ 2168635 w 4128814"/>
                <a:gd name="connsiteY27" fmla="*/ 3352801 h 4289973"/>
                <a:gd name="connsiteX28" fmla="*/ 1711435 w 4128814"/>
                <a:gd name="connsiteY28" fmla="*/ 3163614 h 4289973"/>
                <a:gd name="connsiteX29" fmla="*/ 1238469 w 4128814"/>
                <a:gd name="connsiteY29" fmla="*/ 2895601 h 4289973"/>
                <a:gd name="connsiteX30" fmla="*/ 1143876 w 4128814"/>
                <a:gd name="connsiteY30" fmla="*/ 2785242 h 4289973"/>
                <a:gd name="connsiteX31" fmla="*/ 1238469 w 4128814"/>
                <a:gd name="connsiteY31" fmla="*/ 2517228 h 4289973"/>
                <a:gd name="connsiteX32" fmla="*/ 1096579 w 4128814"/>
                <a:gd name="connsiteY32" fmla="*/ 2406870 h 4289973"/>
                <a:gd name="connsiteX33" fmla="*/ 1065048 w 4128814"/>
                <a:gd name="connsiteY33" fmla="*/ 2217683 h 4289973"/>
                <a:gd name="connsiteX34" fmla="*/ 1206938 w 4128814"/>
                <a:gd name="connsiteY34" fmla="*/ 2123090 h 4289973"/>
                <a:gd name="connsiteX35" fmla="*/ 1206938 w 4128814"/>
                <a:gd name="connsiteY35" fmla="*/ 2044263 h 4289973"/>
                <a:gd name="connsiteX36" fmla="*/ 1096579 w 4128814"/>
                <a:gd name="connsiteY36" fmla="*/ 1965435 h 4289973"/>
                <a:gd name="connsiteX37" fmla="*/ 1049283 w 4128814"/>
                <a:gd name="connsiteY37" fmla="*/ 1839311 h 4289973"/>
                <a:gd name="connsiteX38" fmla="*/ 891628 w 4128814"/>
                <a:gd name="connsiteY38" fmla="*/ 1571297 h 4289973"/>
                <a:gd name="connsiteX39" fmla="*/ 670910 w 4128814"/>
                <a:gd name="connsiteY39" fmla="*/ 1271752 h 4289973"/>
                <a:gd name="connsiteX40" fmla="*/ 560552 w 4128814"/>
                <a:gd name="connsiteY40" fmla="*/ 1114097 h 4289973"/>
                <a:gd name="connsiteX41" fmla="*/ 481724 w 4128814"/>
                <a:gd name="connsiteY41" fmla="*/ 861849 h 4289973"/>
                <a:gd name="connsiteX42" fmla="*/ 308304 w 4128814"/>
                <a:gd name="connsiteY42" fmla="*/ 940676 h 4289973"/>
                <a:gd name="connsiteX43" fmla="*/ 197945 w 4128814"/>
                <a:gd name="connsiteY43" fmla="*/ 909145 h 4289973"/>
                <a:gd name="connsiteX44" fmla="*/ 134883 w 4128814"/>
                <a:gd name="connsiteY44" fmla="*/ 767256 h 4289973"/>
                <a:gd name="connsiteX45" fmla="*/ 166414 w 4128814"/>
                <a:gd name="connsiteY45" fmla="*/ 609601 h 4289973"/>
                <a:gd name="connsiteX46" fmla="*/ 261007 w 4128814"/>
                <a:gd name="connsiteY46" fmla="*/ 467711 h 4289973"/>
                <a:gd name="connsiteX47" fmla="*/ 339835 w 4128814"/>
                <a:gd name="connsiteY47" fmla="*/ 467711 h 4289973"/>
                <a:gd name="connsiteX48" fmla="*/ 387131 w 4128814"/>
                <a:gd name="connsiteY48" fmla="*/ 341587 h 4289973"/>
                <a:gd name="connsiteX49" fmla="*/ 292538 w 4128814"/>
                <a:gd name="connsiteY49" fmla="*/ 26276 h 4289973"/>
                <a:gd name="connsiteX50" fmla="*/ 2142359 w 4128814"/>
                <a:gd name="connsiteY50" fmla="*/ 183932 h 4289973"/>
                <a:gd name="connsiteX51" fmla="*/ 2373586 w 4128814"/>
                <a:gd name="connsiteY51" fmla="*/ 310056 h 4289973"/>
                <a:gd name="connsiteX52" fmla="*/ 2436648 w 4128814"/>
                <a:gd name="connsiteY52" fmla="*/ 436180 h 4289973"/>
                <a:gd name="connsiteX53" fmla="*/ 2452414 w 4128814"/>
                <a:gd name="connsiteY53" fmla="*/ 578070 h 4289973"/>
                <a:gd name="connsiteX54" fmla="*/ 2547007 w 4128814"/>
                <a:gd name="connsiteY54" fmla="*/ 735725 h 4289973"/>
                <a:gd name="connsiteX55" fmla="*/ 2657366 w 4128814"/>
                <a:gd name="connsiteY55" fmla="*/ 735725 h 4289973"/>
                <a:gd name="connsiteX56" fmla="*/ 2736193 w 4128814"/>
                <a:gd name="connsiteY56" fmla="*/ 562304 h 4289973"/>
                <a:gd name="connsiteX57" fmla="*/ 2799255 w 4128814"/>
                <a:gd name="connsiteY57" fmla="*/ 515008 h 4289973"/>
                <a:gd name="connsiteX58" fmla="*/ 2893848 w 4128814"/>
                <a:gd name="connsiteY58" fmla="*/ 467711 h 4289973"/>
                <a:gd name="connsiteX59" fmla="*/ 2956910 w 4128814"/>
                <a:gd name="connsiteY59" fmla="*/ 530773 h 4289973"/>
                <a:gd name="connsiteX60" fmla="*/ 3067269 w 4128814"/>
                <a:gd name="connsiteY60" fmla="*/ 593835 h 4289973"/>
                <a:gd name="connsiteX0" fmla="*/ 3067269 w 3984734"/>
                <a:gd name="connsiteY0" fmla="*/ 593835 h 4289973"/>
                <a:gd name="connsiteX1" fmla="*/ 2972676 w 3984734"/>
                <a:gd name="connsiteY1" fmla="*/ 767256 h 4289973"/>
                <a:gd name="connsiteX2" fmla="*/ 3209159 w 3984734"/>
                <a:gd name="connsiteY2" fmla="*/ 1066801 h 4289973"/>
                <a:gd name="connsiteX3" fmla="*/ 3429876 w 3984734"/>
                <a:gd name="connsiteY3" fmla="*/ 1271752 h 4289973"/>
                <a:gd name="connsiteX4" fmla="*/ 3461407 w 3984734"/>
                <a:gd name="connsiteY4" fmla="*/ 1413642 h 4289973"/>
                <a:gd name="connsiteX5" fmla="*/ 3587531 w 3984734"/>
                <a:gd name="connsiteY5" fmla="*/ 1602828 h 4289973"/>
                <a:gd name="connsiteX6" fmla="*/ 3524469 w 3984734"/>
                <a:gd name="connsiteY6" fmla="*/ 1760483 h 4289973"/>
                <a:gd name="connsiteX7" fmla="*/ 3429876 w 3984734"/>
                <a:gd name="connsiteY7" fmla="*/ 1918139 h 4289973"/>
                <a:gd name="connsiteX8" fmla="*/ 3508704 w 3984734"/>
                <a:gd name="connsiteY8" fmla="*/ 2154621 h 4289973"/>
                <a:gd name="connsiteX9" fmla="*/ 3571766 w 3984734"/>
                <a:gd name="connsiteY9" fmla="*/ 2249214 h 4289973"/>
                <a:gd name="connsiteX10" fmla="*/ 3603297 w 3984734"/>
                <a:gd name="connsiteY10" fmla="*/ 2391104 h 4289973"/>
                <a:gd name="connsiteX11" fmla="*/ 3824014 w 3984734"/>
                <a:gd name="connsiteY11" fmla="*/ 2548759 h 4289973"/>
                <a:gd name="connsiteX12" fmla="*/ 3776717 w 3984734"/>
                <a:gd name="connsiteY12" fmla="*/ 2737945 h 4289973"/>
                <a:gd name="connsiteX13" fmla="*/ 3571766 w 3984734"/>
                <a:gd name="connsiteY13" fmla="*/ 3210911 h 4289973"/>
                <a:gd name="connsiteX14" fmla="*/ 3556000 w 3984734"/>
                <a:gd name="connsiteY14" fmla="*/ 3510456 h 4289973"/>
                <a:gd name="connsiteX15" fmla="*/ 3461407 w 3984734"/>
                <a:gd name="connsiteY15" fmla="*/ 3778470 h 4289973"/>
                <a:gd name="connsiteX16" fmla="*/ 3429876 w 3984734"/>
                <a:gd name="connsiteY16" fmla="*/ 3841532 h 4289973"/>
                <a:gd name="connsiteX17" fmla="*/ 3508704 w 3984734"/>
                <a:gd name="connsiteY17" fmla="*/ 3999187 h 4289973"/>
                <a:gd name="connsiteX18" fmla="*/ 3776717 w 3984734"/>
                <a:gd name="connsiteY18" fmla="*/ 3941380 h 4289973"/>
                <a:gd name="connsiteX19" fmla="*/ 3873938 w 3984734"/>
                <a:gd name="connsiteY19" fmla="*/ 4004442 h 4289973"/>
                <a:gd name="connsiteX20" fmla="*/ 3934372 w 3984734"/>
                <a:gd name="connsiteY20" fmla="*/ 4251435 h 4289973"/>
                <a:gd name="connsiteX21" fmla="*/ 3571766 w 3984734"/>
                <a:gd name="connsiteY21" fmla="*/ 4235670 h 4289973"/>
                <a:gd name="connsiteX22" fmla="*/ 3414110 w 3984734"/>
                <a:gd name="connsiteY22" fmla="*/ 4093780 h 4289973"/>
                <a:gd name="connsiteX23" fmla="*/ 3351048 w 3984734"/>
                <a:gd name="connsiteY23" fmla="*/ 3983421 h 4289973"/>
                <a:gd name="connsiteX24" fmla="*/ 3240690 w 3984734"/>
                <a:gd name="connsiteY24" fmla="*/ 3825766 h 4289973"/>
                <a:gd name="connsiteX25" fmla="*/ 3067269 w 3984734"/>
                <a:gd name="connsiteY25" fmla="*/ 3652345 h 4289973"/>
                <a:gd name="connsiteX26" fmla="*/ 2657366 w 3984734"/>
                <a:gd name="connsiteY26" fmla="*/ 3400097 h 4289973"/>
                <a:gd name="connsiteX27" fmla="*/ 2168635 w 3984734"/>
                <a:gd name="connsiteY27" fmla="*/ 3352801 h 4289973"/>
                <a:gd name="connsiteX28" fmla="*/ 1711435 w 3984734"/>
                <a:gd name="connsiteY28" fmla="*/ 3163614 h 4289973"/>
                <a:gd name="connsiteX29" fmla="*/ 1238469 w 3984734"/>
                <a:gd name="connsiteY29" fmla="*/ 2895601 h 4289973"/>
                <a:gd name="connsiteX30" fmla="*/ 1143876 w 3984734"/>
                <a:gd name="connsiteY30" fmla="*/ 2785242 h 4289973"/>
                <a:gd name="connsiteX31" fmla="*/ 1238469 w 3984734"/>
                <a:gd name="connsiteY31" fmla="*/ 2517228 h 4289973"/>
                <a:gd name="connsiteX32" fmla="*/ 1096579 w 3984734"/>
                <a:gd name="connsiteY32" fmla="*/ 2406870 h 4289973"/>
                <a:gd name="connsiteX33" fmla="*/ 1065048 w 3984734"/>
                <a:gd name="connsiteY33" fmla="*/ 2217683 h 4289973"/>
                <a:gd name="connsiteX34" fmla="*/ 1206938 w 3984734"/>
                <a:gd name="connsiteY34" fmla="*/ 2123090 h 4289973"/>
                <a:gd name="connsiteX35" fmla="*/ 1206938 w 3984734"/>
                <a:gd name="connsiteY35" fmla="*/ 2044263 h 4289973"/>
                <a:gd name="connsiteX36" fmla="*/ 1096579 w 3984734"/>
                <a:gd name="connsiteY36" fmla="*/ 1965435 h 4289973"/>
                <a:gd name="connsiteX37" fmla="*/ 1049283 w 3984734"/>
                <a:gd name="connsiteY37" fmla="*/ 1839311 h 4289973"/>
                <a:gd name="connsiteX38" fmla="*/ 891628 w 3984734"/>
                <a:gd name="connsiteY38" fmla="*/ 1571297 h 4289973"/>
                <a:gd name="connsiteX39" fmla="*/ 670910 w 3984734"/>
                <a:gd name="connsiteY39" fmla="*/ 1271752 h 4289973"/>
                <a:gd name="connsiteX40" fmla="*/ 560552 w 3984734"/>
                <a:gd name="connsiteY40" fmla="*/ 1114097 h 4289973"/>
                <a:gd name="connsiteX41" fmla="*/ 481724 w 3984734"/>
                <a:gd name="connsiteY41" fmla="*/ 861849 h 4289973"/>
                <a:gd name="connsiteX42" fmla="*/ 308304 w 3984734"/>
                <a:gd name="connsiteY42" fmla="*/ 940676 h 4289973"/>
                <a:gd name="connsiteX43" fmla="*/ 197945 w 3984734"/>
                <a:gd name="connsiteY43" fmla="*/ 909145 h 4289973"/>
                <a:gd name="connsiteX44" fmla="*/ 134883 w 3984734"/>
                <a:gd name="connsiteY44" fmla="*/ 767256 h 4289973"/>
                <a:gd name="connsiteX45" fmla="*/ 166414 w 3984734"/>
                <a:gd name="connsiteY45" fmla="*/ 609601 h 4289973"/>
                <a:gd name="connsiteX46" fmla="*/ 261007 w 3984734"/>
                <a:gd name="connsiteY46" fmla="*/ 467711 h 4289973"/>
                <a:gd name="connsiteX47" fmla="*/ 339835 w 3984734"/>
                <a:gd name="connsiteY47" fmla="*/ 467711 h 4289973"/>
                <a:gd name="connsiteX48" fmla="*/ 387131 w 3984734"/>
                <a:gd name="connsiteY48" fmla="*/ 341587 h 4289973"/>
                <a:gd name="connsiteX49" fmla="*/ 292538 w 3984734"/>
                <a:gd name="connsiteY49" fmla="*/ 26276 h 4289973"/>
                <a:gd name="connsiteX50" fmla="*/ 2142359 w 3984734"/>
                <a:gd name="connsiteY50" fmla="*/ 183932 h 4289973"/>
                <a:gd name="connsiteX51" fmla="*/ 2373586 w 3984734"/>
                <a:gd name="connsiteY51" fmla="*/ 310056 h 4289973"/>
                <a:gd name="connsiteX52" fmla="*/ 2436648 w 3984734"/>
                <a:gd name="connsiteY52" fmla="*/ 436180 h 4289973"/>
                <a:gd name="connsiteX53" fmla="*/ 2452414 w 3984734"/>
                <a:gd name="connsiteY53" fmla="*/ 578070 h 4289973"/>
                <a:gd name="connsiteX54" fmla="*/ 2547007 w 3984734"/>
                <a:gd name="connsiteY54" fmla="*/ 735725 h 4289973"/>
                <a:gd name="connsiteX55" fmla="*/ 2657366 w 3984734"/>
                <a:gd name="connsiteY55" fmla="*/ 735725 h 4289973"/>
                <a:gd name="connsiteX56" fmla="*/ 2736193 w 3984734"/>
                <a:gd name="connsiteY56" fmla="*/ 562304 h 4289973"/>
                <a:gd name="connsiteX57" fmla="*/ 2799255 w 3984734"/>
                <a:gd name="connsiteY57" fmla="*/ 515008 h 4289973"/>
                <a:gd name="connsiteX58" fmla="*/ 2893848 w 3984734"/>
                <a:gd name="connsiteY58" fmla="*/ 467711 h 4289973"/>
                <a:gd name="connsiteX59" fmla="*/ 2956910 w 3984734"/>
                <a:gd name="connsiteY59" fmla="*/ 530773 h 4289973"/>
                <a:gd name="connsiteX60" fmla="*/ 3067269 w 3984734"/>
                <a:gd name="connsiteY60" fmla="*/ 593835 h 4289973"/>
                <a:gd name="connsiteX0" fmla="*/ 3067269 w 3984734"/>
                <a:gd name="connsiteY0" fmla="*/ 593835 h 4289973"/>
                <a:gd name="connsiteX1" fmla="*/ 2972676 w 3984734"/>
                <a:gd name="connsiteY1" fmla="*/ 767256 h 4289973"/>
                <a:gd name="connsiteX2" fmla="*/ 3209159 w 3984734"/>
                <a:gd name="connsiteY2" fmla="*/ 1066801 h 4289973"/>
                <a:gd name="connsiteX3" fmla="*/ 3429876 w 3984734"/>
                <a:gd name="connsiteY3" fmla="*/ 1271752 h 4289973"/>
                <a:gd name="connsiteX4" fmla="*/ 3461407 w 3984734"/>
                <a:gd name="connsiteY4" fmla="*/ 1413642 h 4289973"/>
                <a:gd name="connsiteX5" fmla="*/ 3587531 w 3984734"/>
                <a:gd name="connsiteY5" fmla="*/ 1602828 h 4289973"/>
                <a:gd name="connsiteX6" fmla="*/ 3524469 w 3984734"/>
                <a:gd name="connsiteY6" fmla="*/ 1760483 h 4289973"/>
                <a:gd name="connsiteX7" fmla="*/ 3429876 w 3984734"/>
                <a:gd name="connsiteY7" fmla="*/ 1918139 h 4289973"/>
                <a:gd name="connsiteX8" fmla="*/ 3508704 w 3984734"/>
                <a:gd name="connsiteY8" fmla="*/ 2154621 h 4289973"/>
                <a:gd name="connsiteX9" fmla="*/ 3571766 w 3984734"/>
                <a:gd name="connsiteY9" fmla="*/ 2249214 h 4289973"/>
                <a:gd name="connsiteX10" fmla="*/ 3603297 w 3984734"/>
                <a:gd name="connsiteY10" fmla="*/ 2391104 h 4289973"/>
                <a:gd name="connsiteX11" fmla="*/ 3824014 w 3984734"/>
                <a:gd name="connsiteY11" fmla="*/ 2548759 h 4289973"/>
                <a:gd name="connsiteX12" fmla="*/ 3776717 w 3984734"/>
                <a:gd name="connsiteY12" fmla="*/ 2737945 h 4289973"/>
                <a:gd name="connsiteX13" fmla="*/ 3571766 w 3984734"/>
                <a:gd name="connsiteY13" fmla="*/ 3210911 h 4289973"/>
                <a:gd name="connsiteX14" fmla="*/ 3556000 w 3984734"/>
                <a:gd name="connsiteY14" fmla="*/ 3510456 h 4289973"/>
                <a:gd name="connsiteX15" fmla="*/ 3461407 w 3984734"/>
                <a:gd name="connsiteY15" fmla="*/ 3778470 h 4289973"/>
                <a:gd name="connsiteX16" fmla="*/ 3429876 w 3984734"/>
                <a:gd name="connsiteY16" fmla="*/ 3841532 h 4289973"/>
                <a:gd name="connsiteX17" fmla="*/ 3508704 w 3984734"/>
                <a:gd name="connsiteY17" fmla="*/ 3999187 h 4289973"/>
                <a:gd name="connsiteX18" fmla="*/ 3776717 w 3984734"/>
                <a:gd name="connsiteY18" fmla="*/ 3941380 h 4289973"/>
                <a:gd name="connsiteX19" fmla="*/ 3873938 w 3984734"/>
                <a:gd name="connsiteY19" fmla="*/ 4004442 h 4289973"/>
                <a:gd name="connsiteX20" fmla="*/ 3934372 w 3984734"/>
                <a:gd name="connsiteY20" fmla="*/ 4251435 h 4289973"/>
                <a:gd name="connsiteX21" fmla="*/ 3571766 w 3984734"/>
                <a:gd name="connsiteY21" fmla="*/ 4235670 h 4289973"/>
                <a:gd name="connsiteX22" fmla="*/ 3414110 w 3984734"/>
                <a:gd name="connsiteY22" fmla="*/ 4093780 h 4289973"/>
                <a:gd name="connsiteX23" fmla="*/ 3351048 w 3984734"/>
                <a:gd name="connsiteY23" fmla="*/ 3983421 h 4289973"/>
                <a:gd name="connsiteX24" fmla="*/ 3240690 w 3984734"/>
                <a:gd name="connsiteY24" fmla="*/ 3825766 h 4289973"/>
                <a:gd name="connsiteX25" fmla="*/ 3067269 w 3984734"/>
                <a:gd name="connsiteY25" fmla="*/ 3652345 h 4289973"/>
                <a:gd name="connsiteX26" fmla="*/ 2657366 w 3984734"/>
                <a:gd name="connsiteY26" fmla="*/ 3400097 h 4289973"/>
                <a:gd name="connsiteX27" fmla="*/ 2168635 w 3984734"/>
                <a:gd name="connsiteY27" fmla="*/ 3352801 h 4289973"/>
                <a:gd name="connsiteX28" fmla="*/ 1711435 w 3984734"/>
                <a:gd name="connsiteY28" fmla="*/ 3163614 h 4289973"/>
                <a:gd name="connsiteX29" fmla="*/ 1238469 w 3984734"/>
                <a:gd name="connsiteY29" fmla="*/ 2895601 h 4289973"/>
                <a:gd name="connsiteX30" fmla="*/ 1143876 w 3984734"/>
                <a:gd name="connsiteY30" fmla="*/ 2785242 h 4289973"/>
                <a:gd name="connsiteX31" fmla="*/ 1238469 w 3984734"/>
                <a:gd name="connsiteY31" fmla="*/ 2517228 h 4289973"/>
                <a:gd name="connsiteX32" fmla="*/ 1096579 w 3984734"/>
                <a:gd name="connsiteY32" fmla="*/ 2406870 h 4289973"/>
                <a:gd name="connsiteX33" fmla="*/ 1065048 w 3984734"/>
                <a:gd name="connsiteY33" fmla="*/ 2217683 h 4289973"/>
                <a:gd name="connsiteX34" fmla="*/ 1206938 w 3984734"/>
                <a:gd name="connsiteY34" fmla="*/ 2123090 h 4289973"/>
                <a:gd name="connsiteX35" fmla="*/ 1206938 w 3984734"/>
                <a:gd name="connsiteY35" fmla="*/ 2044263 h 4289973"/>
                <a:gd name="connsiteX36" fmla="*/ 1096579 w 3984734"/>
                <a:gd name="connsiteY36" fmla="*/ 1965435 h 4289973"/>
                <a:gd name="connsiteX37" fmla="*/ 1049283 w 3984734"/>
                <a:gd name="connsiteY37" fmla="*/ 1839311 h 4289973"/>
                <a:gd name="connsiteX38" fmla="*/ 891628 w 3984734"/>
                <a:gd name="connsiteY38" fmla="*/ 1571297 h 4289973"/>
                <a:gd name="connsiteX39" fmla="*/ 670910 w 3984734"/>
                <a:gd name="connsiteY39" fmla="*/ 1271752 h 4289973"/>
                <a:gd name="connsiteX40" fmla="*/ 560552 w 3984734"/>
                <a:gd name="connsiteY40" fmla="*/ 1114097 h 4289973"/>
                <a:gd name="connsiteX41" fmla="*/ 481724 w 3984734"/>
                <a:gd name="connsiteY41" fmla="*/ 861849 h 4289973"/>
                <a:gd name="connsiteX42" fmla="*/ 308304 w 3984734"/>
                <a:gd name="connsiteY42" fmla="*/ 940676 h 4289973"/>
                <a:gd name="connsiteX43" fmla="*/ 197945 w 3984734"/>
                <a:gd name="connsiteY43" fmla="*/ 909145 h 4289973"/>
                <a:gd name="connsiteX44" fmla="*/ 134883 w 3984734"/>
                <a:gd name="connsiteY44" fmla="*/ 767256 h 4289973"/>
                <a:gd name="connsiteX45" fmla="*/ 166414 w 3984734"/>
                <a:gd name="connsiteY45" fmla="*/ 609601 h 4289973"/>
                <a:gd name="connsiteX46" fmla="*/ 261007 w 3984734"/>
                <a:gd name="connsiteY46" fmla="*/ 467711 h 4289973"/>
                <a:gd name="connsiteX47" fmla="*/ 339835 w 3984734"/>
                <a:gd name="connsiteY47" fmla="*/ 467711 h 4289973"/>
                <a:gd name="connsiteX48" fmla="*/ 387131 w 3984734"/>
                <a:gd name="connsiteY48" fmla="*/ 341587 h 4289973"/>
                <a:gd name="connsiteX49" fmla="*/ 292538 w 3984734"/>
                <a:gd name="connsiteY49" fmla="*/ 26276 h 4289973"/>
                <a:gd name="connsiteX50" fmla="*/ 2142359 w 3984734"/>
                <a:gd name="connsiteY50" fmla="*/ 183932 h 4289973"/>
                <a:gd name="connsiteX51" fmla="*/ 2373586 w 3984734"/>
                <a:gd name="connsiteY51" fmla="*/ 310056 h 4289973"/>
                <a:gd name="connsiteX52" fmla="*/ 2436648 w 3984734"/>
                <a:gd name="connsiteY52" fmla="*/ 436180 h 4289973"/>
                <a:gd name="connsiteX53" fmla="*/ 2452414 w 3984734"/>
                <a:gd name="connsiteY53" fmla="*/ 578070 h 4289973"/>
                <a:gd name="connsiteX54" fmla="*/ 2547007 w 3984734"/>
                <a:gd name="connsiteY54" fmla="*/ 735725 h 4289973"/>
                <a:gd name="connsiteX55" fmla="*/ 2657366 w 3984734"/>
                <a:gd name="connsiteY55" fmla="*/ 735725 h 4289973"/>
                <a:gd name="connsiteX56" fmla="*/ 2736193 w 3984734"/>
                <a:gd name="connsiteY56" fmla="*/ 562304 h 4289973"/>
                <a:gd name="connsiteX57" fmla="*/ 2799255 w 3984734"/>
                <a:gd name="connsiteY57" fmla="*/ 515008 h 4289973"/>
                <a:gd name="connsiteX58" fmla="*/ 2893848 w 3984734"/>
                <a:gd name="connsiteY58" fmla="*/ 467711 h 4289973"/>
                <a:gd name="connsiteX59" fmla="*/ 2956910 w 3984734"/>
                <a:gd name="connsiteY59" fmla="*/ 530773 h 4289973"/>
                <a:gd name="connsiteX60" fmla="*/ 3067269 w 3984734"/>
                <a:gd name="connsiteY60" fmla="*/ 593835 h 4289973"/>
                <a:gd name="connsiteX0" fmla="*/ 3067269 w 3984734"/>
                <a:gd name="connsiteY0" fmla="*/ 593835 h 4283200"/>
                <a:gd name="connsiteX1" fmla="*/ 2972676 w 3984734"/>
                <a:gd name="connsiteY1" fmla="*/ 767256 h 4283200"/>
                <a:gd name="connsiteX2" fmla="*/ 3209159 w 3984734"/>
                <a:gd name="connsiteY2" fmla="*/ 1066801 h 4283200"/>
                <a:gd name="connsiteX3" fmla="*/ 3429876 w 3984734"/>
                <a:gd name="connsiteY3" fmla="*/ 1271752 h 4283200"/>
                <a:gd name="connsiteX4" fmla="*/ 3461407 w 3984734"/>
                <a:gd name="connsiteY4" fmla="*/ 1413642 h 4283200"/>
                <a:gd name="connsiteX5" fmla="*/ 3587531 w 3984734"/>
                <a:gd name="connsiteY5" fmla="*/ 1602828 h 4283200"/>
                <a:gd name="connsiteX6" fmla="*/ 3524469 w 3984734"/>
                <a:gd name="connsiteY6" fmla="*/ 1760483 h 4283200"/>
                <a:gd name="connsiteX7" fmla="*/ 3429876 w 3984734"/>
                <a:gd name="connsiteY7" fmla="*/ 1918139 h 4283200"/>
                <a:gd name="connsiteX8" fmla="*/ 3508704 w 3984734"/>
                <a:gd name="connsiteY8" fmla="*/ 2154621 h 4283200"/>
                <a:gd name="connsiteX9" fmla="*/ 3571766 w 3984734"/>
                <a:gd name="connsiteY9" fmla="*/ 2249214 h 4283200"/>
                <a:gd name="connsiteX10" fmla="*/ 3603297 w 3984734"/>
                <a:gd name="connsiteY10" fmla="*/ 2391104 h 4283200"/>
                <a:gd name="connsiteX11" fmla="*/ 3824014 w 3984734"/>
                <a:gd name="connsiteY11" fmla="*/ 2548759 h 4283200"/>
                <a:gd name="connsiteX12" fmla="*/ 3776717 w 3984734"/>
                <a:gd name="connsiteY12" fmla="*/ 2737945 h 4283200"/>
                <a:gd name="connsiteX13" fmla="*/ 3571766 w 3984734"/>
                <a:gd name="connsiteY13" fmla="*/ 3210911 h 4283200"/>
                <a:gd name="connsiteX14" fmla="*/ 3556000 w 3984734"/>
                <a:gd name="connsiteY14" fmla="*/ 3510456 h 4283200"/>
                <a:gd name="connsiteX15" fmla="*/ 3461407 w 3984734"/>
                <a:gd name="connsiteY15" fmla="*/ 3778470 h 4283200"/>
                <a:gd name="connsiteX16" fmla="*/ 3429876 w 3984734"/>
                <a:gd name="connsiteY16" fmla="*/ 3841532 h 4283200"/>
                <a:gd name="connsiteX17" fmla="*/ 3508704 w 3984734"/>
                <a:gd name="connsiteY17" fmla="*/ 3999187 h 4283200"/>
                <a:gd name="connsiteX18" fmla="*/ 3776717 w 3984734"/>
                <a:gd name="connsiteY18" fmla="*/ 3941380 h 4283200"/>
                <a:gd name="connsiteX19" fmla="*/ 3873938 w 3984734"/>
                <a:gd name="connsiteY19" fmla="*/ 4045082 h 4283200"/>
                <a:gd name="connsiteX20" fmla="*/ 3934372 w 3984734"/>
                <a:gd name="connsiteY20" fmla="*/ 4251435 h 4283200"/>
                <a:gd name="connsiteX21" fmla="*/ 3571766 w 3984734"/>
                <a:gd name="connsiteY21" fmla="*/ 4235670 h 4283200"/>
                <a:gd name="connsiteX22" fmla="*/ 3414110 w 3984734"/>
                <a:gd name="connsiteY22" fmla="*/ 4093780 h 4283200"/>
                <a:gd name="connsiteX23" fmla="*/ 3351048 w 3984734"/>
                <a:gd name="connsiteY23" fmla="*/ 3983421 h 4283200"/>
                <a:gd name="connsiteX24" fmla="*/ 3240690 w 3984734"/>
                <a:gd name="connsiteY24" fmla="*/ 3825766 h 4283200"/>
                <a:gd name="connsiteX25" fmla="*/ 3067269 w 3984734"/>
                <a:gd name="connsiteY25" fmla="*/ 3652345 h 4283200"/>
                <a:gd name="connsiteX26" fmla="*/ 2657366 w 3984734"/>
                <a:gd name="connsiteY26" fmla="*/ 3400097 h 4283200"/>
                <a:gd name="connsiteX27" fmla="*/ 2168635 w 3984734"/>
                <a:gd name="connsiteY27" fmla="*/ 3352801 h 4283200"/>
                <a:gd name="connsiteX28" fmla="*/ 1711435 w 3984734"/>
                <a:gd name="connsiteY28" fmla="*/ 3163614 h 4283200"/>
                <a:gd name="connsiteX29" fmla="*/ 1238469 w 3984734"/>
                <a:gd name="connsiteY29" fmla="*/ 2895601 h 4283200"/>
                <a:gd name="connsiteX30" fmla="*/ 1143876 w 3984734"/>
                <a:gd name="connsiteY30" fmla="*/ 2785242 h 4283200"/>
                <a:gd name="connsiteX31" fmla="*/ 1238469 w 3984734"/>
                <a:gd name="connsiteY31" fmla="*/ 2517228 h 4283200"/>
                <a:gd name="connsiteX32" fmla="*/ 1096579 w 3984734"/>
                <a:gd name="connsiteY32" fmla="*/ 2406870 h 4283200"/>
                <a:gd name="connsiteX33" fmla="*/ 1065048 w 3984734"/>
                <a:gd name="connsiteY33" fmla="*/ 2217683 h 4283200"/>
                <a:gd name="connsiteX34" fmla="*/ 1206938 w 3984734"/>
                <a:gd name="connsiteY34" fmla="*/ 2123090 h 4283200"/>
                <a:gd name="connsiteX35" fmla="*/ 1206938 w 3984734"/>
                <a:gd name="connsiteY35" fmla="*/ 2044263 h 4283200"/>
                <a:gd name="connsiteX36" fmla="*/ 1096579 w 3984734"/>
                <a:gd name="connsiteY36" fmla="*/ 1965435 h 4283200"/>
                <a:gd name="connsiteX37" fmla="*/ 1049283 w 3984734"/>
                <a:gd name="connsiteY37" fmla="*/ 1839311 h 4283200"/>
                <a:gd name="connsiteX38" fmla="*/ 891628 w 3984734"/>
                <a:gd name="connsiteY38" fmla="*/ 1571297 h 4283200"/>
                <a:gd name="connsiteX39" fmla="*/ 670910 w 3984734"/>
                <a:gd name="connsiteY39" fmla="*/ 1271752 h 4283200"/>
                <a:gd name="connsiteX40" fmla="*/ 560552 w 3984734"/>
                <a:gd name="connsiteY40" fmla="*/ 1114097 h 4283200"/>
                <a:gd name="connsiteX41" fmla="*/ 481724 w 3984734"/>
                <a:gd name="connsiteY41" fmla="*/ 861849 h 4283200"/>
                <a:gd name="connsiteX42" fmla="*/ 308304 w 3984734"/>
                <a:gd name="connsiteY42" fmla="*/ 940676 h 4283200"/>
                <a:gd name="connsiteX43" fmla="*/ 197945 w 3984734"/>
                <a:gd name="connsiteY43" fmla="*/ 909145 h 4283200"/>
                <a:gd name="connsiteX44" fmla="*/ 134883 w 3984734"/>
                <a:gd name="connsiteY44" fmla="*/ 767256 h 4283200"/>
                <a:gd name="connsiteX45" fmla="*/ 166414 w 3984734"/>
                <a:gd name="connsiteY45" fmla="*/ 609601 h 4283200"/>
                <a:gd name="connsiteX46" fmla="*/ 261007 w 3984734"/>
                <a:gd name="connsiteY46" fmla="*/ 467711 h 4283200"/>
                <a:gd name="connsiteX47" fmla="*/ 339835 w 3984734"/>
                <a:gd name="connsiteY47" fmla="*/ 467711 h 4283200"/>
                <a:gd name="connsiteX48" fmla="*/ 387131 w 3984734"/>
                <a:gd name="connsiteY48" fmla="*/ 341587 h 4283200"/>
                <a:gd name="connsiteX49" fmla="*/ 292538 w 3984734"/>
                <a:gd name="connsiteY49" fmla="*/ 26276 h 4283200"/>
                <a:gd name="connsiteX50" fmla="*/ 2142359 w 3984734"/>
                <a:gd name="connsiteY50" fmla="*/ 183932 h 4283200"/>
                <a:gd name="connsiteX51" fmla="*/ 2373586 w 3984734"/>
                <a:gd name="connsiteY51" fmla="*/ 310056 h 4283200"/>
                <a:gd name="connsiteX52" fmla="*/ 2436648 w 3984734"/>
                <a:gd name="connsiteY52" fmla="*/ 436180 h 4283200"/>
                <a:gd name="connsiteX53" fmla="*/ 2452414 w 3984734"/>
                <a:gd name="connsiteY53" fmla="*/ 578070 h 4283200"/>
                <a:gd name="connsiteX54" fmla="*/ 2547007 w 3984734"/>
                <a:gd name="connsiteY54" fmla="*/ 735725 h 4283200"/>
                <a:gd name="connsiteX55" fmla="*/ 2657366 w 3984734"/>
                <a:gd name="connsiteY55" fmla="*/ 735725 h 4283200"/>
                <a:gd name="connsiteX56" fmla="*/ 2736193 w 3984734"/>
                <a:gd name="connsiteY56" fmla="*/ 562304 h 4283200"/>
                <a:gd name="connsiteX57" fmla="*/ 2799255 w 3984734"/>
                <a:gd name="connsiteY57" fmla="*/ 515008 h 4283200"/>
                <a:gd name="connsiteX58" fmla="*/ 2893848 w 3984734"/>
                <a:gd name="connsiteY58" fmla="*/ 467711 h 4283200"/>
                <a:gd name="connsiteX59" fmla="*/ 2956910 w 3984734"/>
                <a:gd name="connsiteY59" fmla="*/ 530773 h 4283200"/>
                <a:gd name="connsiteX60" fmla="*/ 3067269 w 3984734"/>
                <a:gd name="connsiteY60" fmla="*/ 593835 h 4283200"/>
                <a:gd name="connsiteX0" fmla="*/ 3067269 w 3984734"/>
                <a:gd name="connsiteY0" fmla="*/ 593835 h 4283200"/>
                <a:gd name="connsiteX1" fmla="*/ 2972676 w 3984734"/>
                <a:gd name="connsiteY1" fmla="*/ 767256 h 4283200"/>
                <a:gd name="connsiteX2" fmla="*/ 3209159 w 3984734"/>
                <a:gd name="connsiteY2" fmla="*/ 1066801 h 4283200"/>
                <a:gd name="connsiteX3" fmla="*/ 3429876 w 3984734"/>
                <a:gd name="connsiteY3" fmla="*/ 1271752 h 4283200"/>
                <a:gd name="connsiteX4" fmla="*/ 3461407 w 3984734"/>
                <a:gd name="connsiteY4" fmla="*/ 1413642 h 4283200"/>
                <a:gd name="connsiteX5" fmla="*/ 3587531 w 3984734"/>
                <a:gd name="connsiteY5" fmla="*/ 1602828 h 4283200"/>
                <a:gd name="connsiteX6" fmla="*/ 3524469 w 3984734"/>
                <a:gd name="connsiteY6" fmla="*/ 1760483 h 4283200"/>
                <a:gd name="connsiteX7" fmla="*/ 3429876 w 3984734"/>
                <a:gd name="connsiteY7" fmla="*/ 1918139 h 4283200"/>
                <a:gd name="connsiteX8" fmla="*/ 3508704 w 3984734"/>
                <a:gd name="connsiteY8" fmla="*/ 2154621 h 4283200"/>
                <a:gd name="connsiteX9" fmla="*/ 3571766 w 3984734"/>
                <a:gd name="connsiteY9" fmla="*/ 2249214 h 4283200"/>
                <a:gd name="connsiteX10" fmla="*/ 3603297 w 3984734"/>
                <a:gd name="connsiteY10" fmla="*/ 2391104 h 4283200"/>
                <a:gd name="connsiteX11" fmla="*/ 3824014 w 3984734"/>
                <a:gd name="connsiteY11" fmla="*/ 2548759 h 4283200"/>
                <a:gd name="connsiteX12" fmla="*/ 3776717 w 3984734"/>
                <a:gd name="connsiteY12" fmla="*/ 2737945 h 4283200"/>
                <a:gd name="connsiteX13" fmla="*/ 3571766 w 3984734"/>
                <a:gd name="connsiteY13" fmla="*/ 3210911 h 4283200"/>
                <a:gd name="connsiteX14" fmla="*/ 3556000 w 3984734"/>
                <a:gd name="connsiteY14" fmla="*/ 3510456 h 4283200"/>
                <a:gd name="connsiteX15" fmla="*/ 3461407 w 3984734"/>
                <a:gd name="connsiteY15" fmla="*/ 3778470 h 4283200"/>
                <a:gd name="connsiteX16" fmla="*/ 3429876 w 3984734"/>
                <a:gd name="connsiteY16" fmla="*/ 3841532 h 4283200"/>
                <a:gd name="connsiteX17" fmla="*/ 3508704 w 3984734"/>
                <a:gd name="connsiteY17" fmla="*/ 3999187 h 4283200"/>
                <a:gd name="connsiteX18" fmla="*/ 3776717 w 3984734"/>
                <a:gd name="connsiteY18" fmla="*/ 3941380 h 4283200"/>
                <a:gd name="connsiteX19" fmla="*/ 3873938 w 3984734"/>
                <a:gd name="connsiteY19" fmla="*/ 4045082 h 4283200"/>
                <a:gd name="connsiteX20" fmla="*/ 3934372 w 3984734"/>
                <a:gd name="connsiteY20" fmla="*/ 4251435 h 4283200"/>
                <a:gd name="connsiteX21" fmla="*/ 3571766 w 3984734"/>
                <a:gd name="connsiteY21" fmla="*/ 4235670 h 4283200"/>
                <a:gd name="connsiteX22" fmla="*/ 3414110 w 3984734"/>
                <a:gd name="connsiteY22" fmla="*/ 4093780 h 4283200"/>
                <a:gd name="connsiteX23" fmla="*/ 3351048 w 3984734"/>
                <a:gd name="connsiteY23" fmla="*/ 3983421 h 4283200"/>
                <a:gd name="connsiteX24" fmla="*/ 3240690 w 3984734"/>
                <a:gd name="connsiteY24" fmla="*/ 3825766 h 4283200"/>
                <a:gd name="connsiteX25" fmla="*/ 3067269 w 3984734"/>
                <a:gd name="connsiteY25" fmla="*/ 3652345 h 4283200"/>
                <a:gd name="connsiteX26" fmla="*/ 2657366 w 3984734"/>
                <a:gd name="connsiteY26" fmla="*/ 3400097 h 4283200"/>
                <a:gd name="connsiteX27" fmla="*/ 2168635 w 3984734"/>
                <a:gd name="connsiteY27" fmla="*/ 3352801 h 4283200"/>
                <a:gd name="connsiteX28" fmla="*/ 1711435 w 3984734"/>
                <a:gd name="connsiteY28" fmla="*/ 3163614 h 4283200"/>
                <a:gd name="connsiteX29" fmla="*/ 1238469 w 3984734"/>
                <a:gd name="connsiteY29" fmla="*/ 2895601 h 4283200"/>
                <a:gd name="connsiteX30" fmla="*/ 1143876 w 3984734"/>
                <a:gd name="connsiteY30" fmla="*/ 2785242 h 4283200"/>
                <a:gd name="connsiteX31" fmla="*/ 1238469 w 3984734"/>
                <a:gd name="connsiteY31" fmla="*/ 2517228 h 4283200"/>
                <a:gd name="connsiteX32" fmla="*/ 1096579 w 3984734"/>
                <a:gd name="connsiteY32" fmla="*/ 2406870 h 4283200"/>
                <a:gd name="connsiteX33" fmla="*/ 1065048 w 3984734"/>
                <a:gd name="connsiteY33" fmla="*/ 2217683 h 4283200"/>
                <a:gd name="connsiteX34" fmla="*/ 1206938 w 3984734"/>
                <a:gd name="connsiteY34" fmla="*/ 2123090 h 4283200"/>
                <a:gd name="connsiteX35" fmla="*/ 1206938 w 3984734"/>
                <a:gd name="connsiteY35" fmla="*/ 2044263 h 4283200"/>
                <a:gd name="connsiteX36" fmla="*/ 1096579 w 3984734"/>
                <a:gd name="connsiteY36" fmla="*/ 1965435 h 4283200"/>
                <a:gd name="connsiteX37" fmla="*/ 1049283 w 3984734"/>
                <a:gd name="connsiteY37" fmla="*/ 1839311 h 4283200"/>
                <a:gd name="connsiteX38" fmla="*/ 891628 w 3984734"/>
                <a:gd name="connsiteY38" fmla="*/ 1571297 h 4283200"/>
                <a:gd name="connsiteX39" fmla="*/ 670910 w 3984734"/>
                <a:gd name="connsiteY39" fmla="*/ 1271752 h 4283200"/>
                <a:gd name="connsiteX40" fmla="*/ 560552 w 3984734"/>
                <a:gd name="connsiteY40" fmla="*/ 1114097 h 4283200"/>
                <a:gd name="connsiteX41" fmla="*/ 481724 w 3984734"/>
                <a:gd name="connsiteY41" fmla="*/ 861849 h 4283200"/>
                <a:gd name="connsiteX42" fmla="*/ 308304 w 3984734"/>
                <a:gd name="connsiteY42" fmla="*/ 940676 h 4283200"/>
                <a:gd name="connsiteX43" fmla="*/ 197945 w 3984734"/>
                <a:gd name="connsiteY43" fmla="*/ 909145 h 4283200"/>
                <a:gd name="connsiteX44" fmla="*/ 134883 w 3984734"/>
                <a:gd name="connsiteY44" fmla="*/ 767256 h 4283200"/>
                <a:gd name="connsiteX45" fmla="*/ 166414 w 3984734"/>
                <a:gd name="connsiteY45" fmla="*/ 609601 h 4283200"/>
                <a:gd name="connsiteX46" fmla="*/ 261007 w 3984734"/>
                <a:gd name="connsiteY46" fmla="*/ 467711 h 4283200"/>
                <a:gd name="connsiteX47" fmla="*/ 339835 w 3984734"/>
                <a:gd name="connsiteY47" fmla="*/ 467711 h 4283200"/>
                <a:gd name="connsiteX48" fmla="*/ 387131 w 3984734"/>
                <a:gd name="connsiteY48" fmla="*/ 341587 h 4283200"/>
                <a:gd name="connsiteX49" fmla="*/ 292538 w 3984734"/>
                <a:gd name="connsiteY49" fmla="*/ 26276 h 4283200"/>
                <a:gd name="connsiteX50" fmla="*/ 2142359 w 3984734"/>
                <a:gd name="connsiteY50" fmla="*/ 183932 h 4283200"/>
                <a:gd name="connsiteX51" fmla="*/ 2373586 w 3984734"/>
                <a:gd name="connsiteY51" fmla="*/ 310056 h 4283200"/>
                <a:gd name="connsiteX52" fmla="*/ 2436648 w 3984734"/>
                <a:gd name="connsiteY52" fmla="*/ 436180 h 4283200"/>
                <a:gd name="connsiteX53" fmla="*/ 2452414 w 3984734"/>
                <a:gd name="connsiteY53" fmla="*/ 578070 h 4283200"/>
                <a:gd name="connsiteX54" fmla="*/ 2547007 w 3984734"/>
                <a:gd name="connsiteY54" fmla="*/ 735725 h 4283200"/>
                <a:gd name="connsiteX55" fmla="*/ 2657366 w 3984734"/>
                <a:gd name="connsiteY55" fmla="*/ 735725 h 4283200"/>
                <a:gd name="connsiteX56" fmla="*/ 2736193 w 3984734"/>
                <a:gd name="connsiteY56" fmla="*/ 562304 h 4283200"/>
                <a:gd name="connsiteX57" fmla="*/ 2799255 w 3984734"/>
                <a:gd name="connsiteY57" fmla="*/ 515008 h 4283200"/>
                <a:gd name="connsiteX58" fmla="*/ 2893848 w 3984734"/>
                <a:gd name="connsiteY58" fmla="*/ 467711 h 4283200"/>
                <a:gd name="connsiteX59" fmla="*/ 2956910 w 3984734"/>
                <a:gd name="connsiteY59" fmla="*/ 530773 h 4283200"/>
                <a:gd name="connsiteX60" fmla="*/ 3067269 w 3984734"/>
                <a:gd name="connsiteY60" fmla="*/ 593835 h 4283200"/>
                <a:gd name="connsiteX0" fmla="*/ 3067269 w 3984734"/>
                <a:gd name="connsiteY0" fmla="*/ 593835 h 4283200"/>
                <a:gd name="connsiteX1" fmla="*/ 2972676 w 3984734"/>
                <a:gd name="connsiteY1" fmla="*/ 767256 h 4283200"/>
                <a:gd name="connsiteX2" fmla="*/ 3209159 w 3984734"/>
                <a:gd name="connsiteY2" fmla="*/ 1066801 h 4283200"/>
                <a:gd name="connsiteX3" fmla="*/ 3429876 w 3984734"/>
                <a:gd name="connsiteY3" fmla="*/ 1271752 h 4283200"/>
                <a:gd name="connsiteX4" fmla="*/ 3461407 w 3984734"/>
                <a:gd name="connsiteY4" fmla="*/ 1413642 h 4283200"/>
                <a:gd name="connsiteX5" fmla="*/ 3587531 w 3984734"/>
                <a:gd name="connsiteY5" fmla="*/ 1602828 h 4283200"/>
                <a:gd name="connsiteX6" fmla="*/ 3524469 w 3984734"/>
                <a:gd name="connsiteY6" fmla="*/ 1760483 h 4283200"/>
                <a:gd name="connsiteX7" fmla="*/ 3429876 w 3984734"/>
                <a:gd name="connsiteY7" fmla="*/ 1918139 h 4283200"/>
                <a:gd name="connsiteX8" fmla="*/ 3508704 w 3984734"/>
                <a:gd name="connsiteY8" fmla="*/ 2154621 h 4283200"/>
                <a:gd name="connsiteX9" fmla="*/ 3571766 w 3984734"/>
                <a:gd name="connsiteY9" fmla="*/ 2249214 h 4283200"/>
                <a:gd name="connsiteX10" fmla="*/ 3603297 w 3984734"/>
                <a:gd name="connsiteY10" fmla="*/ 2391104 h 4283200"/>
                <a:gd name="connsiteX11" fmla="*/ 3824014 w 3984734"/>
                <a:gd name="connsiteY11" fmla="*/ 2548759 h 4283200"/>
                <a:gd name="connsiteX12" fmla="*/ 3776717 w 3984734"/>
                <a:gd name="connsiteY12" fmla="*/ 2737945 h 4283200"/>
                <a:gd name="connsiteX13" fmla="*/ 3571766 w 3984734"/>
                <a:gd name="connsiteY13" fmla="*/ 3210911 h 4283200"/>
                <a:gd name="connsiteX14" fmla="*/ 3556000 w 3984734"/>
                <a:gd name="connsiteY14" fmla="*/ 3510456 h 4283200"/>
                <a:gd name="connsiteX15" fmla="*/ 3461407 w 3984734"/>
                <a:gd name="connsiteY15" fmla="*/ 3778470 h 4283200"/>
                <a:gd name="connsiteX16" fmla="*/ 3429876 w 3984734"/>
                <a:gd name="connsiteY16" fmla="*/ 3841532 h 4283200"/>
                <a:gd name="connsiteX17" fmla="*/ 3508704 w 3984734"/>
                <a:gd name="connsiteY17" fmla="*/ 3999187 h 4283200"/>
                <a:gd name="connsiteX18" fmla="*/ 3776717 w 3984734"/>
                <a:gd name="connsiteY18" fmla="*/ 3941380 h 4283200"/>
                <a:gd name="connsiteX19" fmla="*/ 3873938 w 3984734"/>
                <a:gd name="connsiteY19" fmla="*/ 4045082 h 4283200"/>
                <a:gd name="connsiteX20" fmla="*/ 3934372 w 3984734"/>
                <a:gd name="connsiteY20" fmla="*/ 4251435 h 4283200"/>
                <a:gd name="connsiteX21" fmla="*/ 3571766 w 3984734"/>
                <a:gd name="connsiteY21" fmla="*/ 4235670 h 4283200"/>
                <a:gd name="connsiteX22" fmla="*/ 3414110 w 3984734"/>
                <a:gd name="connsiteY22" fmla="*/ 4093780 h 4283200"/>
                <a:gd name="connsiteX23" fmla="*/ 3351048 w 3984734"/>
                <a:gd name="connsiteY23" fmla="*/ 3983421 h 4283200"/>
                <a:gd name="connsiteX24" fmla="*/ 3240690 w 3984734"/>
                <a:gd name="connsiteY24" fmla="*/ 3825766 h 4283200"/>
                <a:gd name="connsiteX25" fmla="*/ 3067269 w 3984734"/>
                <a:gd name="connsiteY25" fmla="*/ 3652345 h 4283200"/>
                <a:gd name="connsiteX26" fmla="*/ 2657366 w 3984734"/>
                <a:gd name="connsiteY26" fmla="*/ 3400097 h 4283200"/>
                <a:gd name="connsiteX27" fmla="*/ 2168635 w 3984734"/>
                <a:gd name="connsiteY27" fmla="*/ 3352801 h 4283200"/>
                <a:gd name="connsiteX28" fmla="*/ 1711435 w 3984734"/>
                <a:gd name="connsiteY28" fmla="*/ 3163614 h 4283200"/>
                <a:gd name="connsiteX29" fmla="*/ 1238469 w 3984734"/>
                <a:gd name="connsiteY29" fmla="*/ 2895601 h 4283200"/>
                <a:gd name="connsiteX30" fmla="*/ 1143876 w 3984734"/>
                <a:gd name="connsiteY30" fmla="*/ 2785242 h 4283200"/>
                <a:gd name="connsiteX31" fmla="*/ 1238469 w 3984734"/>
                <a:gd name="connsiteY31" fmla="*/ 2517228 h 4283200"/>
                <a:gd name="connsiteX32" fmla="*/ 1096579 w 3984734"/>
                <a:gd name="connsiteY32" fmla="*/ 2406870 h 4283200"/>
                <a:gd name="connsiteX33" fmla="*/ 1065048 w 3984734"/>
                <a:gd name="connsiteY33" fmla="*/ 2217683 h 4283200"/>
                <a:gd name="connsiteX34" fmla="*/ 1206938 w 3984734"/>
                <a:gd name="connsiteY34" fmla="*/ 2123090 h 4283200"/>
                <a:gd name="connsiteX35" fmla="*/ 1206938 w 3984734"/>
                <a:gd name="connsiteY35" fmla="*/ 2044263 h 4283200"/>
                <a:gd name="connsiteX36" fmla="*/ 1096579 w 3984734"/>
                <a:gd name="connsiteY36" fmla="*/ 1965435 h 4283200"/>
                <a:gd name="connsiteX37" fmla="*/ 1049283 w 3984734"/>
                <a:gd name="connsiteY37" fmla="*/ 1839311 h 4283200"/>
                <a:gd name="connsiteX38" fmla="*/ 891628 w 3984734"/>
                <a:gd name="connsiteY38" fmla="*/ 1571297 h 4283200"/>
                <a:gd name="connsiteX39" fmla="*/ 670910 w 3984734"/>
                <a:gd name="connsiteY39" fmla="*/ 1271752 h 4283200"/>
                <a:gd name="connsiteX40" fmla="*/ 560552 w 3984734"/>
                <a:gd name="connsiteY40" fmla="*/ 1114097 h 4283200"/>
                <a:gd name="connsiteX41" fmla="*/ 481724 w 3984734"/>
                <a:gd name="connsiteY41" fmla="*/ 861849 h 4283200"/>
                <a:gd name="connsiteX42" fmla="*/ 308304 w 3984734"/>
                <a:gd name="connsiteY42" fmla="*/ 940676 h 4283200"/>
                <a:gd name="connsiteX43" fmla="*/ 197945 w 3984734"/>
                <a:gd name="connsiteY43" fmla="*/ 909145 h 4283200"/>
                <a:gd name="connsiteX44" fmla="*/ 134883 w 3984734"/>
                <a:gd name="connsiteY44" fmla="*/ 767256 h 4283200"/>
                <a:gd name="connsiteX45" fmla="*/ 166414 w 3984734"/>
                <a:gd name="connsiteY45" fmla="*/ 609601 h 4283200"/>
                <a:gd name="connsiteX46" fmla="*/ 261007 w 3984734"/>
                <a:gd name="connsiteY46" fmla="*/ 467711 h 4283200"/>
                <a:gd name="connsiteX47" fmla="*/ 339835 w 3984734"/>
                <a:gd name="connsiteY47" fmla="*/ 467711 h 4283200"/>
                <a:gd name="connsiteX48" fmla="*/ 387131 w 3984734"/>
                <a:gd name="connsiteY48" fmla="*/ 341587 h 4283200"/>
                <a:gd name="connsiteX49" fmla="*/ 292538 w 3984734"/>
                <a:gd name="connsiteY49" fmla="*/ 26276 h 4283200"/>
                <a:gd name="connsiteX50" fmla="*/ 2142359 w 3984734"/>
                <a:gd name="connsiteY50" fmla="*/ 183932 h 4283200"/>
                <a:gd name="connsiteX51" fmla="*/ 2373586 w 3984734"/>
                <a:gd name="connsiteY51" fmla="*/ 310056 h 4283200"/>
                <a:gd name="connsiteX52" fmla="*/ 2436648 w 3984734"/>
                <a:gd name="connsiteY52" fmla="*/ 436180 h 4283200"/>
                <a:gd name="connsiteX53" fmla="*/ 2452414 w 3984734"/>
                <a:gd name="connsiteY53" fmla="*/ 578070 h 4283200"/>
                <a:gd name="connsiteX54" fmla="*/ 2547007 w 3984734"/>
                <a:gd name="connsiteY54" fmla="*/ 735725 h 4283200"/>
                <a:gd name="connsiteX55" fmla="*/ 2657366 w 3984734"/>
                <a:gd name="connsiteY55" fmla="*/ 735725 h 4283200"/>
                <a:gd name="connsiteX56" fmla="*/ 2736193 w 3984734"/>
                <a:gd name="connsiteY56" fmla="*/ 562304 h 4283200"/>
                <a:gd name="connsiteX57" fmla="*/ 2799255 w 3984734"/>
                <a:gd name="connsiteY57" fmla="*/ 515008 h 4283200"/>
                <a:gd name="connsiteX58" fmla="*/ 2893848 w 3984734"/>
                <a:gd name="connsiteY58" fmla="*/ 467711 h 4283200"/>
                <a:gd name="connsiteX59" fmla="*/ 2956910 w 3984734"/>
                <a:gd name="connsiteY59" fmla="*/ 530773 h 4283200"/>
                <a:gd name="connsiteX60" fmla="*/ 3067269 w 3984734"/>
                <a:gd name="connsiteY60" fmla="*/ 593835 h 4283200"/>
                <a:gd name="connsiteX0" fmla="*/ 3067269 w 3984734"/>
                <a:gd name="connsiteY0" fmla="*/ 593835 h 4283200"/>
                <a:gd name="connsiteX1" fmla="*/ 2972676 w 3984734"/>
                <a:gd name="connsiteY1" fmla="*/ 767256 h 4283200"/>
                <a:gd name="connsiteX2" fmla="*/ 3209159 w 3984734"/>
                <a:gd name="connsiteY2" fmla="*/ 1066801 h 4283200"/>
                <a:gd name="connsiteX3" fmla="*/ 3429876 w 3984734"/>
                <a:gd name="connsiteY3" fmla="*/ 1271752 h 4283200"/>
                <a:gd name="connsiteX4" fmla="*/ 3461407 w 3984734"/>
                <a:gd name="connsiteY4" fmla="*/ 1413642 h 4283200"/>
                <a:gd name="connsiteX5" fmla="*/ 3587531 w 3984734"/>
                <a:gd name="connsiteY5" fmla="*/ 1602828 h 4283200"/>
                <a:gd name="connsiteX6" fmla="*/ 3524469 w 3984734"/>
                <a:gd name="connsiteY6" fmla="*/ 1760483 h 4283200"/>
                <a:gd name="connsiteX7" fmla="*/ 3429876 w 3984734"/>
                <a:gd name="connsiteY7" fmla="*/ 1918139 h 4283200"/>
                <a:gd name="connsiteX8" fmla="*/ 3508704 w 3984734"/>
                <a:gd name="connsiteY8" fmla="*/ 2154621 h 4283200"/>
                <a:gd name="connsiteX9" fmla="*/ 3571766 w 3984734"/>
                <a:gd name="connsiteY9" fmla="*/ 2249214 h 4283200"/>
                <a:gd name="connsiteX10" fmla="*/ 3603297 w 3984734"/>
                <a:gd name="connsiteY10" fmla="*/ 2391104 h 4283200"/>
                <a:gd name="connsiteX11" fmla="*/ 3824014 w 3984734"/>
                <a:gd name="connsiteY11" fmla="*/ 2548759 h 4283200"/>
                <a:gd name="connsiteX12" fmla="*/ 3776717 w 3984734"/>
                <a:gd name="connsiteY12" fmla="*/ 2737945 h 4283200"/>
                <a:gd name="connsiteX13" fmla="*/ 3571766 w 3984734"/>
                <a:gd name="connsiteY13" fmla="*/ 3210911 h 4283200"/>
                <a:gd name="connsiteX14" fmla="*/ 3556000 w 3984734"/>
                <a:gd name="connsiteY14" fmla="*/ 3510456 h 4283200"/>
                <a:gd name="connsiteX15" fmla="*/ 3461407 w 3984734"/>
                <a:gd name="connsiteY15" fmla="*/ 3778470 h 4283200"/>
                <a:gd name="connsiteX16" fmla="*/ 3429876 w 3984734"/>
                <a:gd name="connsiteY16" fmla="*/ 3841532 h 4283200"/>
                <a:gd name="connsiteX17" fmla="*/ 3508704 w 3984734"/>
                <a:gd name="connsiteY17" fmla="*/ 3999187 h 4283200"/>
                <a:gd name="connsiteX18" fmla="*/ 3776717 w 3984734"/>
                <a:gd name="connsiteY18" fmla="*/ 4093780 h 4283200"/>
                <a:gd name="connsiteX19" fmla="*/ 3873938 w 3984734"/>
                <a:gd name="connsiteY19" fmla="*/ 4045082 h 4283200"/>
                <a:gd name="connsiteX20" fmla="*/ 3934372 w 3984734"/>
                <a:gd name="connsiteY20" fmla="*/ 4251435 h 4283200"/>
                <a:gd name="connsiteX21" fmla="*/ 3571766 w 3984734"/>
                <a:gd name="connsiteY21" fmla="*/ 4235670 h 4283200"/>
                <a:gd name="connsiteX22" fmla="*/ 3414110 w 3984734"/>
                <a:gd name="connsiteY22" fmla="*/ 4093780 h 4283200"/>
                <a:gd name="connsiteX23" fmla="*/ 3351048 w 3984734"/>
                <a:gd name="connsiteY23" fmla="*/ 3983421 h 4283200"/>
                <a:gd name="connsiteX24" fmla="*/ 3240690 w 3984734"/>
                <a:gd name="connsiteY24" fmla="*/ 3825766 h 4283200"/>
                <a:gd name="connsiteX25" fmla="*/ 3067269 w 3984734"/>
                <a:gd name="connsiteY25" fmla="*/ 3652345 h 4283200"/>
                <a:gd name="connsiteX26" fmla="*/ 2657366 w 3984734"/>
                <a:gd name="connsiteY26" fmla="*/ 3400097 h 4283200"/>
                <a:gd name="connsiteX27" fmla="*/ 2168635 w 3984734"/>
                <a:gd name="connsiteY27" fmla="*/ 3352801 h 4283200"/>
                <a:gd name="connsiteX28" fmla="*/ 1711435 w 3984734"/>
                <a:gd name="connsiteY28" fmla="*/ 3163614 h 4283200"/>
                <a:gd name="connsiteX29" fmla="*/ 1238469 w 3984734"/>
                <a:gd name="connsiteY29" fmla="*/ 2895601 h 4283200"/>
                <a:gd name="connsiteX30" fmla="*/ 1143876 w 3984734"/>
                <a:gd name="connsiteY30" fmla="*/ 2785242 h 4283200"/>
                <a:gd name="connsiteX31" fmla="*/ 1238469 w 3984734"/>
                <a:gd name="connsiteY31" fmla="*/ 2517228 h 4283200"/>
                <a:gd name="connsiteX32" fmla="*/ 1096579 w 3984734"/>
                <a:gd name="connsiteY32" fmla="*/ 2406870 h 4283200"/>
                <a:gd name="connsiteX33" fmla="*/ 1065048 w 3984734"/>
                <a:gd name="connsiteY33" fmla="*/ 2217683 h 4283200"/>
                <a:gd name="connsiteX34" fmla="*/ 1206938 w 3984734"/>
                <a:gd name="connsiteY34" fmla="*/ 2123090 h 4283200"/>
                <a:gd name="connsiteX35" fmla="*/ 1206938 w 3984734"/>
                <a:gd name="connsiteY35" fmla="*/ 2044263 h 4283200"/>
                <a:gd name="connsiteX36" fmla="*/ 1096579 w 3984734"/>
                <a:gd name="connsiteY36" fmla="*/ 1965435 h 4283200"/>
                <a:gd name="connsiteX37" fmla="*/ 1049283 w 3984734"/>
                <a:gd name="connsiteY37" fmla="*/ 1839311 h 4283200"/>
                <a:gd name="connsiteX38" fmla="*/ 891628 w 3984734"/>
                <a:gd name="connsiteY38" fmla="*/ 1571297 h 4283200"/>
                <a:gd name="connsiteX39" fmla="*/ 670910 w 3984734"/>
                <a:gd name="connsiteY39" fmla="*/ 1271752 h 4283200"/>
                <a:gd name="connsiteX40" fmla="*/ 560552 w 3984734"/>
                <a:gd name="connsiteY40" fmla="*/ 1114097 h 4283200"/>
                <a:gd name="connsiteX41" fmla="*/ 481724 w 3984734"/>
                <a:gd name="connsiteY41" fmla="*/ 861849 h 4283200"/>
                <a:gd name="connsiteX42" fmla="*/ 308304 w 3984734"/>
                <a:gd name="connsiteY42" fmla="*/ 940676 h 4283200"/>
                <a:gd name="connsiteX43" fmla="*/ 197945 w 3984734"/>
                <a:gd name="connsiteY43" fmla="*/ 909145 h 4283200"/>
                <a:gd name="connsiteX44" fmla="*/ 134883 w 3984734"/>
                <a:gd name="connsiteY44" fmla="*/ 767256 h 4283200"/>
                <a:gd name="connsiteX45" fmla="*/ 166414 w 3984734"/>
                <a:gd name="connsiteY45" fmla="*/ 609601 h 4283200"/>
                <a:gd name="connsiteX46" fmla="*/ 261007 w 3984734"/>
                <a:gd name="connsiteY46" fmla="*/ 467711 h 4283200"/>
                <a:gd name="connsiteX47" fmla="*/ 339835 w 3984734"/>
                <a:gd name="connsiteY47" fmla="*/ 467711 h 4283200"/>
                <a:gd name="connsiteX48" fmla="*/ 387131 w 3984734"/>
                <a:gd name="connsiteY48" fmla="*/ 341587 h 4283200"/>
                <a:gd name="connsiteX49" fmla="*/ 292538 w 3984734"/>
                <a:gd name="connsiteY49" fmla="*/ 26276 h 4283200"/>
                <a:gd name="connsiteX50" fmla="*/ 2142359 w 3984734"/>
                <a:gd name="connsiteY50" fmla="*/ 183932 h 4283200"/>
                <a:gd name="connsiteX51" fmla="*/ 2373586 w 3984734"/>
                <a:gd name="connsiteY51" fmla="*/ 310056 h 4283200"/>
                <a:gd name="connsiteX52" fmla="*/ 2436648 w 3984734"/>
                <a:gd name="connsiteY52" fmla="*/ 436180 h 4283200"/>
                <a:gd name="connsiteX53" fmla="*/ 2452414 w 3984734"/>
                <a:gd name="connsiteY53" fmla="*/ 578070 h 4283200"/>
                <a:gd name="connsiteX54" fmla="*/ 2547007 w 3984734"/>
                <a:gd name="connsiteY54" fmla="*/ 735725 h 4283200"/>
                <a:gd name="connsiteX55" fmla="*/ 2657366 w 3984734"/>
                <a:gd name="connsiteY55" fmla="*/ 735725 h 4283200"/>
                <a:gd name="connsiteX56" fmla="*/ 2736193 w 3984734"/>
                <a:gd name="connsiteY56" fmla="*/ 562304 h 4283200"/>
                <a:gd name="connsiteX57" fmla="*/ 2799255 w 3984734"/>
                <a:gd name="connsiteY57" fmla="*/ 515008 h 4283200"/>
                <a:gd name="connsiteX58" fmla="*/ 2893848 w 3984734"/>
                <a:gd name="connsiteY58" fmla="*/ 467711 h 4283200"/>
                <a:gd name="connsiteX59" fmla="*/ 2956910 w 3984734"/>
                <a:gd name="connsiteY59" fmla="*/ 530773 h 4283200"/>
                <a:gd name="connsiteX60" fmla="*/ 3067269 w 3984734"/>
                <a:gd name="connsiteY60" fmla="*/ 593835 h 4283200"/>
                <a:gd name="connsiteX0" fmla="*/ 3067269 w 3984734"/>
                <a:gd name="connsiteY0" fmla="*/ 593835 h 4381238"/>
                <a:gd name="connsiteX1" fmla="*/ 2972676 w 3984734"/>
                <a:gd name="connsiteY1" fmla="*/ 767256 h 4381238"/>
                <a:gd name="connsiteX2" fmla="*/ 3209159 w 3984734"/>
                <a:gd name="connsiteY2" fmla="*/ 1066801 h 4381238"/>
                <a:gd name="connsiteX3" fmla="*/ 3429876 w 3984734"/>
                <a:gd name="connsiteY3" fmla="*/ 1271752 h 4381238"/>
                <a:gd name="connsiteX4" fmla="*/ 3461407 w 3984734"/>
                <a:gd name="connsiteY4" fmla="*/ 1413642 h 4381238"/>
                <a:gd name="connsiteX5" fmla="*/ 3587531 w 3984734"/>
                <a:gd name="connsiteY5" fmla="*/ 1602828 h 4381238"/>
                <a:gd name="connsiteX6" fmla="*/ 3524469 w 3984734"/>
                <a:gd name="connsiteY6" fmla="*/ 1760483 h 4381238"/>
                <a:gd name="connsiteX7" fmla="*/ 3429876 w 3984734"/>
                <a:gd name="connsiteY7" fmla="*/ 1918139 h 4381238"/>
                <a:gd name="connsiteX8" fmla="*/ 3508704 w 3984734"/>
                <a:gd name="connsiteY8" fmla="*/ 2154621 h 4381238"/>
                <a:gd name="connsiteX9" fmla="*/ 3571766 w 3984734"/>
                <a:gd name="connsiteY9" fmla="*/ 2249214 h 4381238"/>
                <a:gd name="connsiteX10" fmla="*/ 3603297 w 3984734"/>
                <a:gd name="connsiteY10" fmla="*/ 2391104 h 4381238"/>
                <a:gd name="connsiteX11" fmla="*/ 3824014 w 3984734"/>
                <a:gd name="connsiteY11" fmla="*/ 2548759 h 4381238"/>
                <a:gd name="connsiteX12" fmla="*/ 3776717 w 3984734"/>
                <a:gd name="connsiteY12" fmla="*/ 2737945 h 4381238"/>
                <a:gd name="connsiteX13" fmla="*/ 3571766 w 3984734"/>
                <a:gd name="connsiteY13" fmla="*/ 3210911 h 4381238"/>
                <a:gd name="connsiteX14" fmla="*/ 3556000 w 3984734"/>
                <a:gd name="connsiteY14" fmla="*/ 3510456 h 4381238"/>
                <a:gd name="connsiteX15" fmla="*/ 3461407 w 3984734"/>
                <a:gd name="connsiteY15" fmla="*/ 3778470 h 4381238"/>
                <a:gd name="connsiteX16" fmla="*/ 3429876 w 3984734"/>
                <a:gd name="connsiteY16" fmla="*/ 3841532 h 4381238"/>
                <a:gd name="connsiteX17" fmla="*/ 3508704 w 3984734"/>
                <a:gd name="connsiteY17" fmla="*/ 3999187 h 4381238"/>
                <a:gd name="connsiteX18" fmla="*/ 3776717 w 3984734"/>
                <a:gd name="connsiteY18" fmla="*/ 4093780 h 4381238"/>
                <a:gd name="connsiteX19" fmla="*/ 3873938 w 3984734"/>
                <a:gd name="connsiteY19" fmla="*/ 4197482 h 4381238"/>
                <a:gd name="connsiteX20" fmla="*/ 3934372 w 3984734"/>
                <a:gd name="connsiteY20" fmla="*/ 4251435 h 4381238"/>
                <a:gd name="connsiteX21" fmla="*/ 3571766 w 3984734"/>
                <a:gd name="connsiteY21" fmla="*/ 4235670 h 4381238"/>
                <a:gd name="connsiteX22" fmla="*/ 3414110 w 3984734"/>
                <a:gd name="connsiteY22" fmla="*/ 4093780 h 4381238"/>
                <a:gd name="connsiteX23" fmla="*/ 3351048 w 3984734"/>
                <a:gd name="connsiteY23" fmla="*/ 3983421 h 4381238"/>
                <a:gd name="connsiteX24" fmla="*/ 3240690 w 3984734"/>
                <a:gd name="connsiteY24" fmla="*/ 3825766 h 4381238"/>
                <a:gd name="connsiteX25" fmla="*/ 3067269 w 3984734"/>
                <a:gd name="connsiteY25" fmla="*/ 3652345 h 4381238"/>
                <a:gd name="connsiteX26" fmla="*/ 2657366 w 3984734"/>
                <a:gd name="connsiteY26" fmla="*/ 3400097 h 4381238"/>
                <a:gd name="connsiteX27" fmla="*/ 2168635 w 3984734"/>
                <a:gd name="connsiteY27" fmla="*/ 3352801 h 4381238"/>
                <a:gd name="connsiteX28" fmla="*/ 1711435 w 3984734"/>
                <a:gd name="connsiteY28" fmla="*/ 3163614 h 4381238"/>
                <a:gd name="connsiteX29" fmla="*/ 1238469 w 3984734"/>
                <a:gd name="connsiteY29" fmla="*/ 2895601 h 4381238"/>
                <a:gd name="connsiteX30" fmla="*/ 1143876 w 3984734"/>
                <a:gd name="connsiteY30" fmla="*/ 2785242 h 4381238"/>
                <a:gd name="connsiteX31" fmla="*/ 1238469 w 3984734"/>
                <a:gd name="connsiteY31" fmla="*/ 2517228 h 4381238"/>
                <a:gd name="connsiteX32" fmla="*/ 1096579 w 3984734"/>
                <a:gd name="connsiteY32" fmla="*/ 2406870 h 4381238"/>
                <a:gd name="connsiteX33" fmla="*/ 1065048 w 3984734"/>
                <a:gd name="connsiteY33" fmla="*/ 2217683 h 4381238"/>
                <a:gd name="connsiteX34" fmla="*/ 1206938 w 3984734"/>
                <a:gd name="connsiteY34" fmla="*/ 2123090 h 4381238"/>
                <a:gd name="connsiteX35" fmla="*/ 1206938 w 3984734"/>
                <a:gd name="connsiteY35" fmla="*/ 2044263 h 4381238"/>
                <a:gd name="connsiteX36" fmla="*/ 1096579 w 3984734"/>
                <a:gd name="connsiteY36" fmla="*/ 1965435 h 4381238"/>
                <a:gd name="connsiteX37" fmla="*/ 1049283 w 3984734"/>
                <a:gd name="connsiteY37" fmla="*/ 1839311 h 4381238"/>
                <a:gd name="connsiteX38" fmla="*/ 891628 w 3984734"/>
                <a:gd name="connsiteY38" fmla="*/ 1571297 h 4381238"/>
                <a:gd name="connsiteX39" fmla="*/ 670910 w 3984734"/>
                <a:gd name="connsiteY39" fmla="*/ 1271752 h 4381238"/>
                <a:gd name="connsiteX40" fmla="*/ 560552 w 3984734"/>
                <a:gd name="connsiteY40" fmla="*/ 1114097 h 4381238"/>
                <a:gd name="connsiteX41" fmla="*/ 481724 w 3984734"/>
                <a:gd name="connsiteY41" fmla="*/ 861849 h 4381238"/>
                <a:gd name="connsiteX42" fmla="*/ 308304 w 3984734"/>
                <a:gd name="connsiteY42" fmla="*/ 940676 h 4381238"/>
                <a:gd name="connsiteX43" fmla="*/ 197945 w 3984734"/>
                <a:gd name="connsiteY43" fmla="*/ 909145 h 4381238"/>
                <a:gd name="connsiteX44" fmla="*/ 134883 w 3984734"/>
                <a:gd name="connsiteY44" fmla="*/ 767256 h 4381238"/>
                <a:gd name="connsiteX45" fmla="*/ 166414 w 3984734"/>
                <a:gd name="connsiteY45" fmla="*/ 609601 h 4381238"/>
                <a:gd name="connsiteX46" fmla="*/ 261007 w 3984734"/>
                <a:gd name="connsiteY46" fmla="*/ 467711 h 4381238"/>
                <a:gd name="connsiteX47" fmla="*/ 339835 w 3984734"/>
                <a:gd name="connsiteY47" fmla="*/ 467711 h 4381238"/>
                <a:gd name="connsiteX48" fmla="*/ 387131 w 3984734"/>
                <a:gd name="connsiteY48" fmla="*/ 341587 h 4381238"/>
                <a:gd name="connsiteX49" fmla="*/ 292538 w 3984734"/>
                <a:gd name="connsiteY49" fmla="*/ 26276 h 4381238"/>
                <a:gd name="connsiteX50" fmla="*/ 2142359 w 3984734"/>
                <a:gd name="connsiteY50" fmla="*/ 183932 h 4381238"/>
                <a:gd name="connsiteX51" fmla="*/ 2373586 w 3984734"/>
                <a:gd name="connsiteY51" fmla="*/ 310056 h 4381238"/>
                <a:gd name="connsiteX52" fmla="*/ 2436648 w 3984734"/>
                <a:gd name="connsiteY52" fmla="*/ 436180 h 4381238"/>
                <a:gd name="connsiteX53" fmla="*/ 2452414 w 3984734"/>
                <a:gd name="connsiteY53" fmla="*/ 578070 h 4381238"/>
                <a:gd name="connsiteX54" fmla="*/ 2547007 w 3984734"/>
                <a:gd name="connsiteY54" fmla="*/ 735725 h 4381238"/>
                <a:gd name="connsiteX55" fmla="*/ 2657366 w 3984734"/>
                <a:gd name="connsiteY55" fmla="*/ 735725 h 4381238"/>
                <a:gd name="connsiteX56" fmla="*/ 2736193 w 3984734"/>
                <a:gd name="connsiteY56" fmla="*/ 562304 h 4381238"/>
                <a:gd name="connsiteX57" fmla="*/ 2799255 w 3984734"/>
                <a:gd name="connsiteY57" fmla="*/ 515008 h 4381238"/>
                <a:gd name="connsiteX58" fmla="*/ 2893848 w 3984734"/>
                <a:gd name="connsiteY58" fmla="*/ 467711 h 4381238"/>
                <a:gd name="connsiteX59" fmla="*/ 2956910 w 3984734"/>
                <a:gd name="connsiteY59" fmla="*/ 530773 h 4381238"/>
                <a:gd name="connsiteX60" fmla="*/ 3067269 w 3984734"/>
                <a:gd name="connsiteY60" fmla="*/ 593835 h 4381238"/>
                <a:gd name="connsiteX0" fmla="*/ 3067269 w 3984734"/>
                <a:gd name="connsiteY0" fmla="*/ 593835 h 4381238"/>
                <a:gd name="connsiteX1" fmla="*/ 2972676 w 3984734"/>
                <a:gd name="connsiteY1" fmla="*/ 767256 h 4381238"/>
                <a:gd name="connsiteX2" fmla="*/ 3209159 w 3984734"/>
                <a:gd name="connsiteY2" fmla="*/ 1066801 h 4381238"/>
                <a:gd name="connsiteX3" fmla="*/ 3429876 w 3984734"/>
                <a:gd name="connsiteY3" fmla="*/ 1271752 h 4381238"/>
                <a:gd name="connsiteX4" fmla="*/ 3461407 w 3984734"/>
                <a:gd name="connsiteY4" fmla="*/ 1413642 h 4381238"/>
                <a:gd name="connsiteX5" fmla="*/ 3587531 w 3984734"/>
                <a:gd name="connsiteY5" fmla="*/ 1602828 h 4381238"/>
                <a:gd name="connsiteX6" fmla="*/ 3524469 w 3984734"/>
                <a:gd name="connsiteY6" fmla="*/ 1760483 h 4381238"/>
                <a:gd name="connsiteX7" fmla="*/ 3429876 w 3984734"/>
                <a:gd name="connsiteY7" fmla="*/ 1918139 h 4381238"/>
                <a:gd name="connsiteX8" fmla="*/ 3508704 w 3984734"/>
                <a:gd name="connsiteY8" fmla="*/ 2154621 h 4381238"/>
                <a:gd name="connsiteX9" fmla="*/ 3571766 w 3984734"/>
                <a:gd name="connsiteY9" fmla="*/ 2249214 h 4381238"/>
                <a:gd name="connsiteX10" fmla="*/ 3603297 w 3984734"/>
                <a:gd name="connsiteY10" fmla="*/ 2391104 h 4381238"/>
                <a:gd name="connsiteX11" fmla="*/ 3824014 w 3984734"/>
                <a:gd name="connsiteY11" fmla="*/ 2548759 h 4381238"/>
                <a:gd name="connsiteX12" fmla="*/ 3776717 w 3984734"/>
                <a:gd name="connsiteY12" fmla="*/ 2737945 h 4381238"/>
                <a:gd name="connsiteX13" fmla="*/ 3571766 w 3984734"/>
                <a:gd name="connsiteY13" fmla="*/ 3210911 h 4381238"/>
                <a:gd name="connsiteX14" fmla="*/ 3556000 w 3984734"/>
                <a:gd name="connsiteY14" fmla="*/ 3510456 h 4381238"/>
                <a:gd name="connsiteX15" fmla="*/ 3461407 w 3984734"/>
                <a:gd name="connsiteY15" fmla="*/ 3778470 h 4381238"/>
                <a:gd name="connsiteX16" fmla="*/ 3508704 w 3984734"/>
                <a:gd name="connsiteY16" fmla="*/ 3999187 h 4381238"/>
                <a:gd name="connsiteX17" fmla="*/ 3776717 w 3984734"/>
                <a:gd name="connsiteY17" fmla="*/ 4093780 h 4381238"/>
                <a:gd name="connsiteX18" fmla="*/ 3873938 w 3984734"/>
                <a:gd name="connsiteY18" fmla="*/ 4197482 h 4381238"/>
                <a:gd name="connsiteX19" fmla="*/ 3934372 w 3984734"/>
                <a:gd name="connsiteY19" fmla="*/ 4251435 h 4381238"/>
                <a:gd name="connsiteX20" fmla="*/ 3571766 w 3984734"/>
                <a:gd name="connsiteY20" fmla="*/ 4235670 h 4381238"/>
                <a:gd name="connsiteX21" fmla="*/ 3414110 w 3984734"/>
                <a:gd name="connsiteY21" fmla="*/ 4093780 h 4381238"/>
                <a:gd name="connsiteX22" fmla="*/ 3351048 w 3984734"/>
                <a:gd name="connsiteY22" fmla="*/ 3983421 h 4381238"/>
                <a:gd name="connsiteX23" fmla="*/ 3240690 w 3984734"/>
                <a:gd name="connsiteY23" fmla="*/ 3825766 h 4381238"/>
                <a:gd name="connsiteX24" fmla="*/ 3067269 w 3984734"/>
                <a:gd name="connsiteY24" fmla="*/ 3652345 h 4381238"/>
                <a:gd name="connsiteX25" fmla="*/ 2657366 w 3984734"/>
                <a:gd name="connsiteY25" fmla="*/ 3400097 h 4381238"/>
                <a:gd name="connsiteX26" fmla="*/ 2168635 w 3984734"/>
                <a:gd name="connsiteY26" fmla="*/ 3352801 h 4381238"/>
                <a:gd name="connsiteX27" fmla="*/ 1711435 w 3984734"/>
                <a:gd name="connsiteY27" fmla="*/ 3163614 h 4381238"/>
                <a:gd name="connsiteX28" fmla="*/ 1238469 w 3984734"/>
                <a:gd name="connsiteY28" fmla="*/ 2895601 h 4381238"/>
                <a:gd name="connsiteX29" fmla="*/ 1143876 w 3984734"/>
                <a:gd name="connsiteY29" fmla="*/ 2785242 h 4381238"/>
                <a:gd name="connsiteX30" fmla="*/ 1238469 w 3984734"/>
                <a:gd name="connsiteY30" fmla="*/ 2517228 h 4381238"/>
                <a:gd name="connsiteX31" fmla="*/ 1096579 w 3984734"/>
                <a:gd name="connsiteY31" fmla="*/ 2406870 h 4381238"/>
                <a:gd name="connsiteX32" fmla="*/ 1065048 w 3984734"/>
                <a:gd name="connsiteY32" fmla="*/ 2217683 h 4381238"/>
                <a:gd name="connsiteX33" fmla="*/ 1206938 w 3984734"/>
                <a:gd name="connsiteY33" fmla="*/ 2123090 h 4381238"/>
                <a:gd name="connsiteX34" fmla="*/ 1206938 w 3984734"/>
                <a:gd name="connsiteY34" fmla="*/ 2044263 h 4381238"/>
                <a:gd name="connsiteX35" fmla="*/ 1096579 w 3984734"/>
                <a:gd name="connsiteY35" fmla="*/ 1965435 h 4381238"/>
                <a:gd name="connsiteX36" fmla="*/ 1049283 w 3984734"/>
                <a:gd name="connsiteY36" fmla="*/ 1839311 h 4381238"/>
                <a:gd name="connsiteX37" fmla="*/ 891628 w 3984734"/>
                <a:gd name="connsiteY37" fmla="*/ 1571297 h 4381238"/>
                <a:gd name="connsiteX38" fmla="*/ 670910 w 3984734"/>
                <a:gd name="connsiteY38" fmla="*/ 1271752 h 4381238"/>
                <a:gd name="connsiteX39" fmla="*/ 560552 w 3984734"/>
                <a:gd name="connsiteY39" fmla="*/ 1114097 h 4381238"/>
                <a:gd name="connsiteX40" fmla="*/ 481724 w 3984734"/>
                <a:gd name="connsiteY40" fmla="*/ 861849 h 4381238"/>
                <a:gd name="connsiteX41" fmla="*/ 308304 w 3984734"/>
                <a:gd name="connsiteY41" fmla="*/ 940676 h 4381238"/>
                <a:gd name="connsiteX42" fmla="*/ 197945 w 3984734"/>
                <a:gd name="connsiteY42" fmla="*/ 909145 h 4381238"/>
                <a:gd name="connsiteX43" fmla="*/ 134883 w 3984734"/>
                <a:gd name="connsiteY43" fmla="*/ 767256 h 4381238"/>
                <a:gd name="connsiteX44" fmla="*/ 166414 w 3984734"/>
                <a:gd name="connsiteY44" fmla="*/ 609601 h 4381238"/>
                <a:gd name="connsiteX45" fmla="*/ 261007 w 3984734"/>
                <a:gd name="connsiteY45" fmla="*/ 467711 h 4381238"/>
                <a:gd name="connsiteX46" fmla="*/ 339835 w 3984734"/>
                <a:gd name="connsiteY46" fmla="*/ 467711 h 4381238"/>
                <a:gd name="connsiteX47" fmla="*/ 387131 w 3984734"/>
                <a:gd name="connsiteY47" fmla="*/ 341587 h 4381238"/>
                <a:gd name="connsiteX48" fmla="*/ 292538 w 3984734"/>
                <a:gd name="connsiteY48" fmla="*/ 26276 h 4381238"/>
                <a:gd name="connsiteX49" fmla="*/ 2142359 w 3984734"/>
                <a:gd name="connsiteY49" fmla="*/ 183932 h 4381238"/>
                <a:gd name="connsiteX50" fmla="*/ 2373586 w 3984734"/>
                <a:gd name="connsiteY50" fmla="*/ 310056 h 4381238"/>
                <a:gd name="connsiteX51" fmla="*/ 2436648 w 3984734"/>
                <a:gd name="connsiteY51" fmla="*/ 436180 h 4381238"/>
                <a:gd name="connsiteX52" fmla="*/ 2452414 w 3984734"/>
                <a:gd name="connsiteY52" fmla="*/ 578070 h 4381238"/>
                <a:gd name="connsiteX53" fmla="*/ 2547007 w 3984734"/>
                <a:gd name="connsiteY53" fmla="*/ 735725 h 4381238"/>
                <a:gd name="connsiteX54" fmla="*/ 2657366 w 3984734"/>
                <a:gd name="connsiteY54" fmla="*/ 735725 h 4381238"/>
                <a:gd name="connsiteX55" fmla="*/ 2736193 w 3984734"/>
                <a:gd name="connsiteY55" fmla="*/ 562304 h 4381238"/>
                <a:gd name="connsiteX56" fmla="*/ 2799255 w 3984734"/>
                <a:gd name="connsiteY56" fmla="*/ 515008 h 4381238"/>
                <a:gd name="connsiteX57" fmla="*/ 2893848 w 3984734"/>
                <a:gd name="connsiteY57" fmla="*/ 467711 h 4381238"/>
                <a:gd name="connsiteX58" fmla="*/ 2956910 w 3984734"/>
                <a:gd name="connsiteY58" fmla="*/ 530773 h 4381238"/>
                <a:gd name="connsiteX59" fmla="*/ 3067269 w 3984734"/>
                <a:gd name="connsiteY59" fmla="*/ 593835 h 4381238"/>
                <a:gd name="connsiteX0" fmla="*/ 3067269 w 3984734"/>
                <a:gd name="connsiteY0" fmla="*/ 593835 h 4381238"/>
                <a:gd name="connsiteX1" fmla="*/ 2972676 w 3984734"/>
                <a:gd name="connsiteY1" fmla="*/ 767256 h 4381238"/>
                <a:gd name="connsiteX2" fmla="*/ 3209159 w 3984734"/>
                <a:gd name="connsiteY2" fmla="*/ 1066801 h 4381238"/>
                <a:gd name="connsiteX3" fmla="*/ 3429876 w 3984734"/>
                <a:gd name="connsiteY3" fmla="*/ 1271752 h 4381238"/>
                <a:gd name="connsiteX4" fmla="*/ 3461407 w 3984734"/>
                <a:gd name="connsiteY4" fmla="*/ 1413642 h 4381238"/>
                <a:gd name="connsiteX5" fmla="*/ 3587531 w 3984734"/>
                <a:gd name="connsiteY5" fmla="*/ 1602828 h 4381238"/>
                <a:gd name="connsiteX6" fmla="*/ 3524469 w 3984734"/>
                <a:gd name="connsiteY6" fmla="*/ 1760483 h 4381238"/>
                <a:gd name="connsiteX7" fmla="*/ 3429876 w 3984734"/>
                <a:gd name="connsiteY7" fmla="*/ 1918139 h 4381238"/>
                <a:gd name="connsiteX8" fmla="*/ 3508704 w 3984734"/>
                <a:gd name="connsiteY8" fmla="*/ 2154621 h 4381238"/>
                <a:gd name="connsiteX9" fmla="*/ 3571766 w 3984734"/>
                <a:gd name="connsiteY9" fmla="*/ 2249214 h 4381238"/>
                <a:gd name="connsiteX10" fmla="*/ 3603297 w 3984734"/>
                <a:gd name="connsiteY10" fmla="*/ 2391104 h 4381238"/>
                <a:gd name="connsiteX11" fmla="*/ 3824014 w 3984734"/>
                <a:gd name="connsiteY11" fmla="*/ 2548759 h 4381238"/>
                <a:gd name="connsiteX12" fmla="*/ 3776717 w 3984734"/>
                <a:gd name="connsiteY12" fmla="*/ 2737945 h 4381238"/>
                <a:gd name="connsiteX13" fmla="*/ 3571766 w 3984734"/>
                <a:gd name="connsiteY13" fmla="*/ 3210911 h 4381238"/>
                <a:gd name="connsiteX14" fmla="*/ 3556000 w 3984734"/>
                <a:gd name="connsiteY14" fmla="*/ 3510456 h 4381238"/>
                <a:gd name="connsiteX15" fmla="*/ 3461407 w 3984734"/>
                <a:gd name="connsiteY15" fmla="*/ 3778470 h 4381238"/>
                <a:gd name="connsiteX16" fmla="*/ 3508704 w 3984734"/>
                <a:gd name="connsiteY16" fmla="*/ 3999187 h 4381238"/>
                <a:gd name="connsiteX17" fmla="*/ 3776717 w 3984734"/>
                <a:gd name="connsiteY17" fmla="*/ 4093780 h 4381238"/>
                <a:gd name="connsiteX18" fmla="*/ 3873938 w 3984734"/>
                <a:gd name="connsiteY18" fmla="*/ 4197482 h 4381238"/>
                <a:gd name="connsiteX19" fmla="*/ 3934372 w 3984734"/>
                <a:gd name="connsiteY19" fmla="*/ 4251435 h 4381238"/>
                <a:gd name="connsiteX20" fmla="*/ 3571766 w 3984734"/>
                <a:gd name="connsiteY20" fmla="*/ 4235670 h 4381238"/>
                <a:gd name="connsiteX21" fmla="*/ 3414110 w 3984734"/>
                <a:gd name="connsiteY21" fmla="*/ 4093780 h 4381238"/>
                <a:gd name="connsiteX22" fmla="*/ 3351048 w 3984734"/>
                <a:gd name="connsiteY22" fmla="*/ 3983421 h 4381238"/>
                <a:gd name="connsiteX23" fmla="*/ 3240690 w 3984734"/>
                <a:gd name="connsiteY23" fmla="*/ 3825766 h 4381238"/>
                <a:gd name="connsiteX24" fmla="*/ 3067269 w 3984734"/>
                <a:gd name="connsiteY24" fmla="*/ 3652345 h 4381238"/>
                <a:gd name="connsiteX25" fmla="*/ 2657366 w 3984734"/>
                <a:gd name="connsiteY25" fmla="*/ 3400097 h 4381238"/>
                <a:gd name="connsiteX26" fmla="*/ 2168635 w 3984734"/>
                <a:gd name="connsiteY26" fmla="*/ 3352801 h 4381238"/>
                <a:gd name="connsiteX27" fmla="*/ 1711435 w 3984734"/>
                <a:gd name="connsiteY27" fmla="*/ 3163614 h 4381238"/>
                <a:gd name="connsiteX28" fmla="*/ 1238469 w 3984734"/>
                <a:gd name="connsiteY28" fmla="*/ 2895601 h 4381238"/>
                <a:gd name="connsiteX29" fmla="*/ 1143876 w 3984734"/>
                <a:gd name="connsiteY29" fmla="*/ 2785242 h 4381238"/>
                <a:gd name="connsiteX30" fmla="*/ 1238469 w 3984734"/>
                <a:gd name="connsiteY30" fmla="*/ 2517228 h 4381238"/>
                <a:gd name="connsiteX31" fmla="*/ 1096579 w 3984734"/>
                <a:gd name="connsiteY31" fmla="*/ 2406870 h 4381238"/>
                <a:gd name="connsiteX32" fmla="*/ 1065048 w 3984734"/>
                <a:gd name="connsiteY32" fmla="*/ 2217683 h 4381238"/>
                <a:gd name="connsiteX33" fmla="*/ 1206938 w 3984734"/>
                <a:gd name="connsiteY33" fmla="*/ 2123090 h 4381238"/>
                <a:gd name="connsiteX34" fmla="*/ 1206938 w 3984734"/>
                <a:gd name="connsiteY34" fmla="*/ 2044263 h 4381238"/>
                <a:gd name="connsiteX35" fmla="*/ 1096579 w 3984734"/>
                <a:gd name="connsiteY35" fmla="*/ 1965435 h 4381238"/>
                <a:gd name="connsiteX36" fmla="*/ 1049283 w 3984734"/>
                <a:gd name="connsiteY36" fmla="*/ 1839311 h 4381238"/>
                <a:gd name="connsiteX37" fmla="*/ 891628 w 3984734"/>
                <a:gd name="connsiteY37" fmla="*/ 1571297 h 4381238"/>
                <a:gd name="connsiteX38" fmla="*/ 670910 w 3984734"/>
                <a:gd name="connsiteY38" fmla="*/ 1271752 h 4381238"/>
                <a:gd name="connsiteX39" fmla="*/ 560552 w 3984734"/>
                <a:gd name="connsiteY39" fmla="*/ 1114097 h 4381238"/>
                <a:gd name="connsiteX40" fmla="*/ 481724 w 3984734"/>
                <a:gd name="connsiteY40" fmla="*/ 861849 h 4381238"/>
                <a:gd name="connsiteX41" fmla="*/ 308304 w 3984734"/>
                <a:gd name="connsiteY41" fmla="*/ 940676 h 4381238"/>
                <a:gd name="connsiteX42" fmla="*/ 197945 w 3984734"/>
                <a:gd name="connsiteY42" fmla="*/ 909145 h 4381238"/>
                <a:gd name="connsiteX43" fmla="*/ 134883 w 3984734"/>
                <a:gd name="connsiteY43" fmla="*/ 767256 h 4381238"/>
                <a:gd name="connsiteX44" fmla="*/ 166414 w 3984734"/>
                <a:gd name="connsiteY44" fmla="*/ 609601 h 4381238"/>
                <a:gd name="connsiteX45" fmla="*/ 261007 w 3984734"/>
                <a:gd name="connsiteY45" fmla="*/ 467711 h 4381238"/>
                <a:gd name="connsiteX46" fmla="*/ 339835 w 3984734"/>
                <a:gd name="connsiteY46" fmla="*/ 467711 h 4381238"/>
                <a:gd name="connsiteX47" fmla="*/ 387131 w 3984734"/>
                <a:gd name="connsiteY47" fmla="*/ 341587 h 4381238"/>
                <a:gd name="connsiteX48" fmla="*/ 292538 w 3984734"/>
                <a:gd name="connsiteY48" fmla="*/ 26276 h 4381238"/>
                <a:gd name="connsiteX49" fmla="*/ 2142359 w 3984734"/>
                <a:gd name="connsiteY49" fmla="*/ 183932 h 4381238"/>
                <a:gd name="connsiteX50" fmla="*/ 2373586 w 3984734"/>
                <a:gd name="connsiteY50" fmla="*/ 310056 h 4381238"/>
                <a:gd name="connsiteX51" fmla="*/ 2436648 w 3984734"/>
                <a:gd name="connsiteY51" fmla="*/ 436180 h 4381238"/>
                <a:gd name="connsiteX52" fmla="*/ 2452414 w 3984734"/>
                <a:gd name="connsiteY52" fmla="*/ 578070 h 4381238"/>
                <a:gd name="connsiteX53" fmla="*/ 2547007 w 3984734"/>
                <a:gd name="connsiteY53" fmla="*/ 735725 h 4381238"/>
                <a:gd name="connsiteX54" fmla="*/ 2657366 w 3984734"/>
                <a:gd name="connsiteY54" fmla="*/ 735725 h 4381238"/>
                <a:gd name="connsiteX55" fmla="*/ 2736193 w 3984734"/>
                <a:gd name="connsiteY55" fmla="*/ 562304 h 4381238"/>
                <a:gd name="connsiteX56" fmla="*/ 2799255 w 3984734"/>
                <a:gd name="connsiteY56" fmla="*/ 515008 h 4381238"/>
                <a:gd name="connsiteX57" fmla="*/ 2893848 w 3984734"/>
                <a:gd name="connsiteY57" fmla="*/ 467711 h 4381238"/>
                <a:gd name="connsiteX58" fmla="*/ 2956910 w 3984734"/>
                <a:gd name="connsiteY58" fmla="*/ 530773 h 4381238"/>
                <a:gd name="connsiteX59" fmla="*/ 3067269 w 3984734"/>
                <a:gd name="connsiteY59" fmla="*/ 593835 h 4381238"/>
                <a:gd name="connsiteX0" fmla="*/ 3067269 w 3984734"/>
                <a:gd name="connsiteY0" fmla="*/ 593835 h 4381238"/>
                <a:gd name="connsiteX1" fmla="*/ 2972676 w 3984734"/>
                <a:gd name="connsiteY1" fmla="*/ 767256 h 4381238"/>
                <a:gd name="connsiteX2" fmla="*/ 3209159 w 3984734"/>
                <a:gd name="connsiteY2" fmla="*/ 1066801 h 4381238"/>
                <a:gd name="connsiteX3" fmla="*/ 3429876 w 3984734"/>
                <a:gd name="connsiteY3" fmla="*/ 1271752 h 4381238"/>
                <a:gd name="connsiteX4" fmla="*/ 3461407 w 3984734"/>
                <a:gd name="connsiteY4" fmla="*/ 1413642 h 4381238"/>
                <a:gd name="connsiteX5" fmla="*/ 3587531 w 3984734"/>
                <a:gd name="connsiteY5" fmla="*/ 1602828 h 4381238"/>
                <a:gd name="connsiteX6" fmla="*/ 3524469 w 3984734"/>
                <a:gd name="connsiteY6" fmla="*/ 1760483 h 4381238"/>
                <a:gd name="connsiteX7" fmla="*/ 3429876 w 3984734"/>
                <a:gd name="connsiteY7" fmla="*/ 1918139 h 4381238"/>
                <a:gd name="connsiteX8" fmla="*/ 3508704 w 3984734"/>
                <a:gd name="connsiteY8" fmla="*/ 2154621 h 4381238"/>
                <a:gd name="connsiteX9" fmla="*/ 3571766 w 3984734"/>
                <a:gd name="connsiteY9" fmla="*/ 2249214 h 4381238"/>
                <a:gd name="connsiteX10" fmla="*/ 3603297 w 3984734"/>
                <a:gd name="connsiteY10" fmla="*/ 2391104 h 4381238"/>
                <a:gd name="connsiteX11" fmla="*/ 3824014 w 3984734"/>
                <a:gd name="connsiteY11" fmla="*/ 2548759 h 4381238"/>
                <a:gd name="connsiteX12" fmla="*/ 3776717 w 3984734"/>
                <a:gd name="connsiteY12" fmla="*/ 2737945 h 4381238"/>
                <a:gd name="connsiteX13" fmla="*/ 3571766 w 3984734"/>
                <a:gd name="connsiteY13" fmla="*/ 3210911 h 4381238"/>
                <a:gd name="connsiteX14" fmla="*/ 3556000 w 3984734"/>
                <a:gd name="connsiteY14" fmla="*/ 3510456 h 4381238"/>
                <a:gd name="connsiteX15" fmla="*/ 3537607 w 3984734"/>
                <a:gd name="connsiteY15" fmla="*/ 3778470 h 4381238"/>
                <a:gd name="connsiteX16" fmla="*/ 3508704 w 3984734"/>
                <a:gd name="connsiteY16" fmla="*/ 3999187 h 4381238"/>
                <a:gd name="connsiteX17" fmla="*/ 3776717 w 3984734"/>
                <a:gd name="connsiteY17" fmla="*/ 4093780 h 4381238"/>
                <a:gd name="connsiteX18" fmla="*/ 3873938 w 3984734"/>
                <a:gd name="connsiteY18" fmla="*/ 4197482 h 4381238"/>
                <a:gd name="connsiteX19" fmla="*/ 3934372 w 3984734"/>
                <a:gd name="connsiteY19" fmla="*/ 4251435 h 4381238"/>
                <a:gd name="connsiteX20" fmla="*/ 3571766 w 3984734"/>
                <a:gd name="connsiteY20" fmla="*/ 4235670 h 4381238"/>
                <a:gd name="connsiteX21" fmla="*/ 3414110 w 3984734"/>
                <a:gd name="connsiteY21" fmla="*/ 4093780 h 4381238"/>
                <a:gd name="connsiteX22" fmla="*/ 3351048 w 3984734"/>
                <a:gd name="connsiteY22" fmla="*/ 3983421 h 4381238"/>
                <a:gd name="connsiteX23" fmla="*/ 3240690 w 3984734"/>
                <a:gd name="connsiteY23" fmla="*/ 3825766 h 4381238"/>
                <a:gd name="connsiteX24" fmla="*/ 3067269 w 3984734"/>
                <a:gd name="connsiteY24" fmla="*/ 3652345 h 4381238"/>
                <a:gd name="connsiteX25" fmla="*/ 2657366 w 3984734"/>
                <a:gd name="connsiteY25" fmla="*/ 3400097 h 4381238"/>
                <a:gd name="connsiteX26" fmla="*/ 2168635 w 3984734"/>
                <a:gd name="connsiteY26" fmla="*/ 3352801 h 4381238"/>
                <a:gd name="connsiteX27" fmla="*/ 1711435 w 3984734"/>
                <a:gd name="connsiteY27" fmla="*/ 3163614 h 4381238"/>
                <a:gd name="connsiteX28" fmla="*/ 1238469 w 3984734"/>
                <a:gd name="connsiteY28" fmla="*/ 2895601 h 4381238"/>
                <a:gd name="connsiteX29" fmla="*/ 1143876 w 3984734"/>
                <a:gd name="connsiteY29" fmla="*/ 2785242 h 4381238"/>
                <a:gd name="connsiteX30" fmla="*/ 1238469 w 3984734"/>
                <a:gd name="connsiteY30" fmla="*/ 2517228 h 4381238"/>
                <a:gd name="connsiteX31" fmla="*/ 1096579 w 3984734"/>
                <a:gd name="connsiteY31" fmla="*/ 2406870 h 4381238"/>
                <a:gd name="connsiteX32" fmla="*/ 1065048 w 3984734"/>
                <a:gd name="connsiteY32" fmla="*/ 2217683 h 4381238"/>
                <a:gd name="connsiteX33" fmla="*/ 1206938 w 3984734"/>
                <a:gd name="connsiteY33" fmla="*/ 2123090 h 4381238"/>
                <a:gd name="connsiteX34" fmla="*/ 1206938 w 3984734"/>
                <a:gd name="connsiteY34" fmla="*/ 2044263 h 4381238"/>
                <a:gd name="connsiteX35" fmla="*/ 1096579 w 3984734"/>
                <a:gd name="connsiteY35" fmla="*/ 1965435 h 4381238"/>
                <a:gd name="connsiteX36" fmla="*/ 1049283 w 3984734"/>
                <a:gd name="connsiteY36" fmla="*/ 1839311 h 4381238"/>
                <a:gd name="connsiteX37" fmla="*/ 891628 w 3984734"/>
                <a:gd name="connsiteY37" fmla="*/ 1571297 h 4381238"/>
                <a:gd name="connsiteX38" fmla="*/ 670910 w 3984734"/>
                <a:gd name="connsiteY38" fmla="*/ 1271752 h 4381238"/>
                <a:gd name="connsiteX39" fmla="*/ 560552 w 3984734"/>
                <a:gd name="connsiteY39" fmla="*/ 1114097 h 4381238"/>
                <a:gd name="connsiteX40" fmla="*/ 481724 w 3984734"/>
                <a:gd name="connsiteY40" fmla="*/ 861849 h 4381238"/>
                <a:gd name="connsiteX41" fmla="*/ 308304 w 3984734"/>
                <a:gd name="connsiteY41" fmla="*/ 940676 h 4381238"/>
                <a:gd name="connsiteX42" fmla="*/ 197945 w 3984734"/>
                <a:gd name="connsiteY42" fmla="*/ 909145 h 4381238"/>
                <a:gd name="connsiteX43" fmla="*/ 134883 w 3984734"/>
                <a:gd name="connsiteY43" fmla="*/ 767256 h 4381238"/>
                <a:gd name="connsiteX44" fmla="*/ 166414 w 3984734"/>
                <a:gd name="connsiteY44" fmla="*/ 609601 h 4381238"/>
                <a:gd name="connsiteX45" fmla="*/ 261007 w 3984734"/>
                <a:gd name="connsiteY45" fmla="*/ 467711 h 4381238"/>
                <a:gd name="connsiteX46" fmla="*/ 339835 w 3984734"/>
                <a:gd name="connsiteY46" fmla="*/ 467711 h 4381238"/>
                <a:gd name="connsiteX47" fmla="*/ 387131 w 3984734"/>
                <a:gd name="connsiteY47" fmla="*/ 341587 h 4381238"/>
                <a:gd name="connsiteX48" fmla="*/ 292538 w 3984734"/>
                <a:gd name="connsiteY48" fmla="*/ 26276 h 4381238"/>
                <a:gd name="connsiteX49" fmla="*/ 2142359 w 3984734"/>
                <a:gd name="connsiteY49" fmla="*/ 183932 h 4381238"/>
                <a:gd name="connsiteX50" fmla="*/ 2373586 w 3984734"/>
                <a:gd name="connsiteY50" fmla="*/ 310056 h 4381238"/>
                <a:gd name="connsiteX51" fmla="*/ 2436648 w 3984734"/>
                <a:gd name="connsiteY51" fmla="*/ 436180 h 4381238"/>
                <a:gd name="connsiteX52" fmla="*/ 2452414 w 3984734"/>
                <a:gd name="connsiteY52" fmla="*/ 578070 h 4381238"/>
                <a:gd name="connsiteX53" fmla="*/ 2547007 w 3984734"/>
                <a:gd name="connsiteY53" fmla="*/ 735725 h 4381238"/>
                <a:gd name="connsiteX54" fmla="*/ 2657366 w 3984734"/>
                <a:gd name="connsiteY54" fmla="*/ 735725 h 4381238"/>
                <a:gd name="connsiteX55" fmla="*/ 2736193 w 3984734"/>
                <a:gd name="connsiteY55" fmla="*/ 562304 h 4381238"/>
                <a:gd name="connsiteX56" fmla="*/ 2799255 w 3984734"/>
                <a:gd name="connsiteY56" fmla="*/ 515008 h 4381238"/>
                <a:gd name="connsiteX57" fmla="*/ 2893848 w 3984734"/>
                <a:gd name="connsiteY57" fmla="*/ 467711 h 4381238"/>
                <a:gd name="connsiteX58" fmla="*/ 2956910 w 3984734"/>
                <a:gd name="connsiteY58" fmla="*/ 530773 h 4381238"/>
                <a:gd name="connsiteX59" fmla="*/ 3067269 w 3984734"/>
                <a:gd name="connsiteY59" fmla="*/ 593835 h 438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984734" h="4381238">
                  <a:moveTo>
                    <a:pt x="3067269" y="593835"/>
                  </a:moveTo>
                  <a:cubicBezTo>
                    <a:pt x="3069897" y="633249"/>
                    <a:pt x="2949028" y="688428"/>
                    <a:pt x="2972676" y="767256"/>
                  </a:cubicBezTo>
                  <a:cubicBezTo>
                    <a:pt x="2996324" y="846084"/>
                    <a:pt x="3132959" y="982718"/>
                    <a:pt x="3209159" y="1066801"/>
                  </a:cubicBezTo>
                  <a:cubicBezTo>
                    <a:pt x="3285359" y="1150884"/>
                    <a:pt x="3387835" y="1213945"/>
                    <a:pt x="3429876" y="1271752"/>
                  </a:cubicBezTo>
                  <a:cubicBezTo>
                    <a:pt x="3471917" y="1329559"/>
                    <a:pt x="3435131" y="1358463"/>
                    <a:pt x="3461407" y="1413642"/>
                  </a:cubicBezTo>
                  <a:cubicBezTo>
                    <a:pt x="3487683" y="1468821"/>
                    <a:pt x="3577021" y="1545021"/>
                    <a:pt x="3587531" y="1602828"/>
                  </a:cubicBezTo>
                  <a:cubicBezTo>
                    <a:pt x="3598041" y="1660635"/>
                    <a:pt x="3550745" y="1707931"/>
                    <a:pt x="3524469" y="1760483"/>
                  </a:cubicBezTo>
                  <a:cubicBezTo>
                    <a:pt x="3498193" y="1813035"/>
                    <a:pt x="3432503" y="1852449"/>
                    <a:pt x="3429876" y="1918139"/>
                  </a:cubicBezTo>
                  <a:cubicBezTo>
                    <a:pt x="3427249" y="1983829"/>
                    <a:pt x="3485056" y="2099442"/>
                    <a:pt x="3508704" y="2154621"/>
                  </a:cubicBezTo>
                  <a:cubicBezTo>
                    <a:pt x="3532352" y="2209800"/>
                    <a:pt x="3556001" y="2209800"/>
                    <a:pt x="3571766" y="2249214"/>
                  </a:cubicBezTo>
                  <a:cubicBezTo>
                    <a:pt x="3587531" y="2288628"/>
                    <a:pt x="3561256" y="2341180"/>
                    <a:pt x="3603297" y="2391104"/>
                  </a:cubicBezTo>
                  <a:cubicBezTo>
                    <a:pt x="3645338" y="2441028"/>
                    <a:pt x="3795111" y="2490952"/>
                    <a:pt x="3824014" y="2548759"/>
                  </a:cubicBezTo>
                  <a:cubicBezTo>
                    <a:pt x="3852917" y="2606566"/>
                    <a:pt x="3818758" y="2627586"/>
                    <a:pt x="3776717" y="2737945"/>
                  </a:cubicBezTo>
                  <a:cubicBezTo>
                    <a:pt x="3734676" y="2848304"/>
                    <a:pt x="3608552" y="3082159"/>
                    <a:pt x="3571766" y="3210911"/>
                  </a:cubicBezTo>
                  <a:cubicBezTo>
                    <a:pt x="3534980" y="3339663"/>
                    <a:pt x="3561693" y="3415863"/>
                    <a:pt x="3556000" y="3510456"/>
                  </a:cubicBezTo>
                  <a:cubicBezTo>
                    <a:pt x="3550307" y="3605049"/>
                    <a:pt x="3545490" y="3697015"/>
                    <a:pt x="3537607" y="3778470"/>
                  </a:cubicBezTo>
                  <a:cubicBezTo>
                    <a:pt x="3529724" y="3859925"/>
                    <a:pt x="3456152" y="3946635"/>
                    <a:pt x="3508704" y="3999187"/>
                  </a:cubicBezTo>
                  <a:cubicBezTo>
                    <a:pt x="3566511" y="4041228"/>
                    <a:pt x="3573517" y="4032820"/>
                    <a:pt x="3776717" y="4093780"/>
                  </a:cubicBezTo>
                  <a:cubicBezTo>
                    <a:pt x="3789329" y="4008296"/>
                    <a:pt x="3690182" y="4161046"/>
                    <a:pt x="3873938" y="4197482"/>
                  </a:cubicBezTo>
                  <a:cubicBezTo>
                    <a:pt x="3793534" y="4381238"/>
                    <a:pt x="3984734" y="4245070"/>
                    <a:pt x="3934372" y="4251435"/>
                  </a:cubicBezTo>
                  <a:cubicBezTo>
                    <a:pt x="3884010" y="4257800"/>
                    <a:pt x="3658476" y="4261946"/>
                    <a:pt x="3571766" y="4235670"/>
                  </a:cubicBezTo>
                  <a:cubicBezTo>
                    <a:pt x="3485056" y="4209394"/>
                    <a:pt x="3450896" y="4135822"/>
                    <a:pt x="3414110" y="4093780"/>
                  </a:cubicBezTo>
                  <a:cubicBezTo>
                    <a:pt x="3377324" y="4051738"/>
                    <a:pt x="3379951" y="4028090"/>
                    <a:pt x="3351048" y="3983421"/>
                  </a:cubicBezTo>
                  <a:cubicBezTo>
                    <a:pt x="3322145" y="3938752"/>
                    <a:pt x="3287986" y="3880945"/>
                    <a:pt x="3240690" y="3825766"/>
                  </a:cubicBezTo>
                  <a:cubicBezTo>
                    <a:pt x="3193394" y="3770587"/>
                    <a:pt x="3164490" y="3723290"/>
                    <a:pt x="3067269" y="3652345"/>
                  </a:cubicBezTo>
                  <a:cubicBezTo>
                    <a:pt x="2970048" y="3581400"/>
                    <a:pt x="2807138" y="3450021"/>
                    <a:pt x="2657366" y="3400097"/>
                  </a:cubicBezTo>
                  <a:cubicBezTo>
                    <a:pt x="2507594" y="3350173"/>
                    <a:pt x="2326290" y="3392215"/>
                    <a:pt x="2168635" y="3352801"/>
                  </a:cubicBezTo>
                  <a:cubicBezTo>
                    <a:pt x="2010980" y="3313387"/>
                    <a:pt x="1866463" y="3239814"/>
                    <a:pt x="1711435" y="3163614"/>
                  </a:cubicBezTo>
                  <a:cubicBezTo>
                    <a:pt x="1556407" y="3087414"/>
                    <a:pt x="1333062" y="2958663"/>
                    <a:pt x="1238469" y="2895601"/>
                  </a:cubicBezTo>
                  <a:cubicBezTo>
                    <a:pt x="1143876" y="2832539"/>
                    <a:pt x="1143876" y="2848304"/>
                    <a:pt x="1143876" y="2785242"/>
                  </a:cubicBezTo>
                  <a:cubicBezTo>
                    <a:pt x="1143876" y="2722180"/>
                    <a:pt x="1246352" y="2580290"/>
                    <a:pt x="1238469" y="2517228"/>
                  </a:cubicBezTo>
                  <a:cubicBezTo>
                    <a:pt x="1230586" y="2454166"/>
                    <a:pt x="1125482" y="2456794"/>
                    <a:pt x="1096579" y="2406870"/>
                  </a:cubicBezTo>
                  <a:cubicBezTo>
                    <a:pt x="1067676" y="2356946"/>
                    <a:pt x="1046655" y="2264980"/>
                    <a:pt x="1065048" y="2217683"/>
                  </a:cubicBezTo>
                  <a:cubicBezTo>
                    <a:pt x="1083441" y="2170386"/>
                    <a:pt x="1183290" y="2151993"/>
                    <a:pt x="1206938" y="2123090"/>
                  </a:cubicBezTo>
                  <a:cubicBezTo>
                    <a:pt x="1230586" y="2094187"/>
                    <a:pt x="1225331" y="2070539"/>
                    <a:pt x="1206938" y="2044263"/>
                  </a:cubicBezTo>
                  <a:cubicBezTo>
                    <a:pt x="1188545" y="2017987"/>
                    <a:pt x="1122855" y="1999594"/>
                    <a:pt x="1096579" y="1965435"/>
                  </a:cubicBezTo>
                  <a:cubicBezTo>
                    <a:pt x="1070303" y="1931276"/>
                    <a:pt x="1083441" y="1905000"/>
                    <a:pt x="1049283" y="1839311"/>
                  </a:cubicBezTo>
                  <a:cubicBezTo>
                    <a:pt x="1015125" y="1773622"/>
                    <a:pt x="954690" y="1665890"/>
                    <a:pt x="891628" y="1571297"/>
                  </a:cubicBezTo>
                  <a:cubicBezTo>
                    <a:pt x="828566" y="1476704"/>
                    <a:pt x="726089" y="1347952"/>
                    <a:pt x="670910" y="1271752"/>
                  </a:cubicBezTo>
                  <a:cubicBezTo>
                    <a:pt x="615731" y="1195552"/>
                    <a:pt x="592083" y="1182414"/>
                    <a:pt x="560552" y="1114097"/>
                  </a:cubicBezTo>
                  <a:cubicBezTo>
                    <a:pt x="529021" y="1045780"/>
                    <a:pt x="523765" y="890752"/>
                    <a:pt x="481724" y="861849"/>
                  </a:cubicBezTo>
                  <a:cubicBezTo>
                    <a:pt x="439683" y="832946"/>
                    <a:pt x="355600" y="932793"/>
                    <a:pt x="308304" y="940676"/>
                  </a:cubicBezTo>
                  <a:cubicBezTo>
                    <a:pt x="261008" y="948559"/>
                    <a:pt x="226848" y="938048"/>
                    <a:pt x="197945" y="909145"/>
                  </a:cubicBezTo>
                  <a:cubicBezTo>
                    <a:pt x="169042" y="880242"/>
                    <a:pt x="140138" y="817180"/>
                    <a:pt x="134883" y="767256"/>
                  </a:cubicBezTo>
                  <a:cubicBezTo>
                    <a:pt x="129628" y="717332"/>
                    <a:pt x="145393" y="659525"/>
                    <a:pt x="166414" y="609601"/>
                  </a:cubicBezTo>
                  <a:cubicBezTo>
                    <a:pt x="187435" y="559677"/>
                    <a:pt x="232104" y="491359"/>
                    <a:pt x="261007" y="467711"/>
                  </a:cubicBezTo>
                  <a:cubicBezTo>
                    <a:pt x="289910" y="444063"/>
                    <a:pt x="318814" y="488732"/>
                    <a:pt x="339835" y="467711"/>
                  </a:cubicBezTo>
                  <a:cubicBezTo>
                    <a:pt x="360856" y="446690"/>
                    <a:pt x="395014" y="415160"/>
                    <a:pt x="387131" y="341587"/>
                  </a:cubicBezTo>
                  <a:cubicBezTo>
                    <a:pt x="379248" y="268015"/>
                    <a:pt x="0" y="52552"/>
                    <a:pt x="292538" y="26276"/>
                  </a:cubicBezTo>
                  <a:cubicBezTo>
                    <a:pt x="585076" y="0"/>
                    <a:pt x="1795518" y="136635"/>
                    <a:pt x="2142359" y="183932"/>
                  </a:cubicBezTo>
                  <a:cubicBezTo>
                    <a:pt x="2489200" y="231229"/>
                    <a:pt x="2324538" y="268015"/>
                    <a:pt x="2373586" y="310056"/>
                  </a:cubicBezTo>
                  <a:cubicBezTo>
                    <a:pt x="2422634" y="352097"/>
                    <a:pt x="2423510" y="391511"/>
                    <a:pt x="2436648" y="436180"/>
                  </a:cubicBezTo>
                  <a:cubicBezTo>
                    <a:pt x="2449786" y="480849"/>
                    <a:pt x="2434021" y="528146"/>
                    <a:pt x="2452414" y="578070"/>
                  </a:cubicBezTo>
                  <a:cubicBezTo>
                    <a:pt x="2470807" y="627994"/>
                    <a:pt x="2512848" y="709449"/>
                    <a:pt x="2547007" y="735725"/>
                  </a:cubicBezTo>
                  <a:cubicBezTo>
                    <a:pt x="2581166" y="762001"/>
                    <a:pt x="2625835" y="764628"/>
                    <a:pt x="2657366" y="735725"/>
                  </a:cubicBezTo>
                  <a:cubicBezTo>
                    <a:pt x="2688897" y="706822"/>
                    <a:pt x="2712545" y="599090"/>
                    <a:pt x="2736193" y="562304"/>
                  </a:cubicBezTo>
                  <a:cubicBezTo>
                    <a:pt x="2759841" y="525518"/>
                    <a:pt x="2772979" y="530773"/>
                    <a:pt x="2799255" y="515008"/>
                  </a:cubicBezTo>
                  <a:cubicBezTo>
                    <a:pt x="2825531" y="499243"/>
                    <a:pt x="2867572" y="465084"/>
                    <a:pt x="2893848" y="467711"/>
                  </a:cubicBezTo>
                  <a:cubicBezTo>
                    <a:pt x="2920124" y="470339"/>
                    <a:pt x="2930634" y="517635"/>
                    <a:pt x="2956910" y="530773"/>
                  </a:cubicBezTo>
                  <a:cubicBezTo>
                    <a:pt x="2983186" y="543911"/>
                    <a:pt x="3064641" y="554421"/>
                    <a:pt x="3067269" y="593835"/>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4793672" y="1415935"/>
              <a:ext cx="4064925" cy="3778134"/>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 name="connsiteX0" fmla="*/ 3535681 w 4064925"/>
                <a:gd name="connsiteY0" fmla="*/ 263236 h 3868188"/>
                <a:gd name="connsiteX1" fmla="*/ 3602183 w 4064925"/>
                <a:gd name="connsiteY1" fmla="*/ 180109 h 3868188"/>
                <a:gd name="connsiteX2" fmla="*/ 3685310 w 4064925"/>
                <a:gd name="connsiteY2" fmla="*/ 80356 h 3868188"/>
                <a:gd name="connsiteX3" fmla="*/ 3785063 w 4064925"/>
                <a:gd name="connsiteY3" fmla="*/ 13854 h 3868188"/>
                <a:gd name="connsiteX4" fmla="*/ 3868190 w 4064925"/>
                <a:gd name="connsiteY4" fmla="*/ 163483 h 3868188"/>
                <a:gd name="connsiteX5" fmla="*/ 4017819 w 4064925"/>
                <a:gd name="connsiteY5" fmla="*/ 229985 h 3868188"/>
                <a:gd name="connsiteX6" fmla="*/ 4051070 w 4064925"/>
                <a:gd name="connsiteY6" fmla="*/ 329738 h 3868188"/>
                <a:gd name="connsiteX7" fmla="*/ 3934692 w 4064925"/>
                <a:gd name="connsiteY7" fmla="*/ 479367 h 3868188"/>
                <a:gd name="connsiteX8" fmla="*/ 3735186 w 4064925"/>
                <a:gd name="connsiteY8" fmla="*/ 595745 h 3868188"/>
                <a:gd name="connsiteX9" fmla="*/ 3668684 w 4064925"/>
                <a:gd name="connsiteY9" fmla="*/ 811876 h 3868188"/>
                <a:gd name="connsiteX10" fmla="*/ 3685310 w 4064925"/>
                <a:gd name="connsiteY10" fmla="*/ 994756 h 3868188"/>
                <a:gd name="connsiteX11" fmla="*/ 3818313 w 4064925"/>
                <a:gd name="connsiteY11" fmla="*/ 1011381 h 3868188"/>
                <a:gd name="connsiteX12" fmla="*/ 3768437 w 4064925"/>
                <a:gd name="connsiteY12" fmla="*/ 1144385 h 3868188"/>
                <a:gd name="connsiteX13" fmla="*/ 3386052 w 4064925"/>
                <a:gd name="connsiteY13" fmla="*/ 1260763 h 3868188"/>
                <a:gd name="connsiteX14" fmla="*/ 3352801 w 4064925"/>
                <a:gd name="connsiteY14" fmla="*/ 1609898 h 3868188"/>
                <a:gd name="connsiteX15" fmla="*/ 3219797 w 4064925"/>
                <a:gd name="connsiteY15" fmla="*/ 2058785 h 3868188"/>
                <a:gd name="connsiteX16" fmla="*/ 3169921 w 4064925"/>
                <a:gd name="connsiteY16" fmla="*/ 2274916 h 3868188"/>
                <a:gd name="connsiteX17" fmla="*/ 3253048 w 4064925"/>
                <a:gd name="connsiteY17" fmla="*/ 2491047 h 3868188"/>
                <a:gd name="connsiteX18" fmla="*/ 3169921 w 4064925"/>
                <a:gd name="connsiteY18" fmla="*/ 2790305 h 3868188"/>
                <a:gd name="connsiteX19" fmla="*/ 2721033 w 4064925"/>
                <a:gd name="connsiteY19" fmla="*/ 3139440 h 3868188"/>
                <a:gd name="connsiteX20" fmla="*/ 2571404 w 4064925"/>
                <a:gd name="connsiteY20" fmla="*/ 3471949 h 3868188"/>
                <a:gd name="connsiteX21" fmla="*/ 2521528 w 4064925"/>
                <a:gd name="connsiteY21" fmla="*/ 3654829 h 3868188"/>
                <a:gd name="connsiteX22" fmla="*/ 2255521 w 4064925"/>
                <a:gd name="connsiteY22" fmla="*/ 3721330 h 3868188"/>
                <a:gd name="connsiteX23" fmla="*/ 1690255 w 4064925"/>
                <a:gd name="connsiteY23" fmla="*/ 3771207 h 3868188"/>
                <a:gd name="connsiteX24" fmla="*/ 759230 w 4064925"/>
                <a:gd name="connsiteY24" fmla="*/ 3854334 h 3868188"/>
                <a:gd name="connsiteX25" fmla="*/ 828503 w 4064925"/>
                <a:gd name="connsiteY25" fmla="*/ 3701934 h 3868188"/>
                <a:gd name="connsiteX26" fmla="*/ 775855 w 4064925"/>
                <a:gd name="connsiteY26" fmla="*/ 3521825 h 3868188"/>
                <a:gd name="connsiteX27" fmla="*/ 692728 w 4064925"/>
                <a:gd name="connsiteY27" fmla="*/ 3255818 h 3868188"/>
                <a:gd name="connsiteX28" fmla="*/ 842357 w 4064925"/>
                <a:gd name="connsiteY28" fmla="*/ 2939934 h 3868188"/>
                <a:gd name="connsiteX29" fmla="*/ 942110 w 4064925"/>
                <a:gd name="connsiteY29" fmla="*/ 2624050 h 3868188"/>
                <a:gd name="connsiteX30" fmla="*/ 975361 w 4064925"/>
                <a:gd name="connsiteY30" fmla="*/ 2540923 h 3868188"/>
                <a:gd name="connsiteX31" fmla="*/ 975361 w 4064925"/>
                <a:gd name="connsiteY31" fmla="*/ 2424545 h 3868188"/>
                <a:gd name="connsiteX32" fmla="*/ 775855 w 4064925"/>
                <a:gd name="connsiteY32" fmla="*/ 2258290 h 3868188"/>
                <a:gd name="connsiteX33" fmla="*/ 809106 w 4064925"/>
                <a:gd name="connsiteY33" fmla="*/ 2175163 h 3868188"/>
                <a:gd name="connsiteX34" fmla="*/ 725979 w 4064925"/>
                <a:gd name="connsiteY34" fmla="*/ 2075410 h 3868188"/>
                <a:gd name="connsiteX35" fmla="*/ 626226 w 4064925"/>
                <a:gd name="connsiteY35" fmla="*/ 1925781 h 3868188"/>
                <a:gd name="connsiteX36" fmla="*/ 692728 w 4064925"/>
                <a:gd name="connsiteY36" fmla="*/ 1693025 h 3868188"/>
                <a:gd name="connsiteX37" fmla="*/ 775855 w 4064925"/>
                <a:gd name="connsiteY37" fmla="*/ 1609898 h 3868188"/>
                <a:gd name="connsiteX38" fmla="*/ 775855 w 4064925"/>
                <a:gd name="connsiteY38" fmla="*/ 1510145 h 3868188"/>
                <a:gd name="connsiteX39" fmla="*/ 659477 w 4064925"/>
                <a:gd name="connsiteY39" fmla="*/ 1377141 h 3868188"/>
                <a:gd name="connsiteX40" fmla="*/ 476597 w 4064925"/>
                <a:gd name="connsiteY40" fmla="*/ 1077883 h 3868188"/>
                <a:gd name="connsiteX41" fmla="*/ 310343 w 4064925"/>
                <a:gd name="connsiteY41" fmla="*/ 978130 h 3868188"/>
                <a:gd name="connsiteX42" fmla="*/ 193964 w 4064925"/>
                <a:gd name="connsiteY42" fmla="*/ 811876 h 3868188"/>
                <a:gd name="connsiteX43" fmla="*/ 193964 w 4064925"/>
                <a:gd name="connsiteY43" fmla="*/ 545869 h 3868188"/>
                <a:gd name="connsiteX44" fmla="*/ 243841 w 4064925"/>
                <a:gd name="connsiteY44" fmla="*/ 545869 h 3868188"/>
                <a:gd name="connsiteX45" fmla="*/ 227215 w 4064925"/>
                <a:gd name="connsiteY45" fmla="*/ 429490 h 3868188"/>
                <a:gd name="connsiteX46" fmla="*/ 177339 w 4064925"/>
                <a:gd name="connsiteY46" fmla="*/ 412865 h 3868188"/>
                <a:gd name="connsiteX47" fmla="*/ 44335 w 4064925"/>
                <a:gd name="connsiteY47" fmla="*/ 396240 h 3868188"/>
                <a:gd name="connsiteX48" fmla="*/ 11084 w 4064925"/>
                <a:gd name="connsiteY48" fmla="*/ 96981 h 3868188"/>
                <a:gd name="connsiteX49" fmla="*/ 110837 w 4064925"/>
                <a:gd name="connsiteY49" fmla="*/ 213360 h 3868188"/>
                <a:gd name="connsiteX50" fmla="*/ 243841 w 4064925"/>
                <a:gd name="connsiteY50" fmla="*/ 180109 h 3868188"/>
                <a:gd name="connsiteX51" fmla="*/ 360219 w 4064925"/>
                <a:gd name="connsiteY51" fmla="*/ 329738 h 3868188"/>
                <a:gd name="connsiteX52" fmla="*/ 360219 w 4064925"/>
                <a:gd name="connsiteY52" fmla="*/ 446116 h 3868188"/>
                <a:gd name="connsiteX53" fmla="*/ 393470 w 4064925"/>
                <a:gd name="connsiteY53" fmla="*/ 512618 h 3868188"/>
                <a:gd name="connsiteX54" fmla="*/ 609601 w 4064925"/>
                <a:gd name="connsiteY54" fmla="*/ 545869 h 3868188"/>
                <a:gd name="connsiteX55" fmla="*/ 858983 w 4064925"/>
                <a:gd name="connsiteY55" fmla="*/ 495992 h 3868188"/>
                <a:gd name="connsiteX56" fmla="*/ 908859 w 4064925"/>
                <a:gd name="connsiteY56" fmla="*/ 379614 h 3868188"/>
                <a:gd name="connsiteX57" fmla="*/ 975361 w 4064925"/>
                <a:gd name="connsiteY57" fmla="*/ 329738 h 3868188"/>
                <a:gd name="connsiteX58" fmla="*/ 1025237 w 4064925"/>
                <a:gd name="connsiteY58" fmla="*/ 362989 h 3868188"/>
                <a:gd name="connsiteX59" fmla="*/ 1141615 w 4064925"/>
                <a:gd name="connsiteY59" fmla="*/ 512618 h 3868188"/>
                <a:gd name="connsiteX60" fmla="*/ 1474124 w 4064925"/>
                <a:gd name="connsiteY60" fmla="*/ 412865 h 3868188"/>
                <a:gd name="connsiteX61" fmla="*/ 1607128 w 4064925"/>
                <a:gd name="connsiteY61" fmla="*/ 612370 h 3868188"/>
                <a:gd name="connsiteX62" fmla="*/ 1208117 w 4064925"/>
                <a:gd name="connsiteY62" fmla="*/ 678872 h 3868188"/>
                <a:gd name="connsiteX63" fmla="*/ 1108364 w 4064925"/>
                <a:gd name="connsiteY63" fmla="*/ 861752 h 3868188"/>
                <a:gd name="connsiteX64" fmla="*/ 1158241 w 4064925"/>
                <a:gd name="connsiteY64" fmla="*/ 878378 h 3868188"/>
                <a:gd name="connsiteX65" fmla="*/ 1124990 w 4064925"/>
                <a:gd name="connsiteY65" fmla="*/ 1210887 h 3868188"/>
                <a:gd name="connsiteX66" fmla="*/ 1141615 w 4064925"/>
                <a:gd name="connsiteY66" fmla="*/ 1427018 h 3868188"/>
                <a:gd name="connsiteX67" fmla="*/ 1191492 w 4064925"/>
                <a:gd name="connsiteY67" fmla="*/ 1493520 h 3868188"/>
                <a:gd name="connsiteX68" fmla="*/ 1390997 w 4064925"/>
                <a:gd name="connsiteY68" fmla="*/ 1310640 h 3868188"/>
                <a:gd name="connsiteX69" fmla="*/ 1324495 w 4064925"/>
                <a:gd name="connsiteY69" fmla="*/ 1044632 h 3868188"/>
                <a:gd name="connsiteX70" fmla="*/ 1457499 w 4064925"/>
                <a:gd name="connsiteY70" fmla="*/ 795250 h 3868188"/>
                <a:gd name="connsiteX71" fmla="*/ 1557252 w 4064925"/>
                <a:gd name="connsiteY71" fmla="*/ 662247 h 3868188"/>
                <a:gd name="connsiteX72" fmla="*/ 1706881 w 4064925"/>
                <a:gd name="connsiteY72" fmla="*/ 745374 h 3868188"/>
                <a:gd name="connsiteX73" fmla="*/ 1773383 w 4064925"/>
                <a:gd name="connsiteY73" fmla="*/ 878378 h 3868188"/>
                <a:gd name="connsiteX74" fmla="*/ 1640379 w 4064925"/>
                <a:gd name="connsiteY74" fmla="*/ 1061258 h 3868188"/>
                <a:gd name="connsiteX75" fmla="*/ 1806633 w 4064925"/>
                <a:gd name="connsiteY75" fmla="*/ 1044632 h 3868188"/>
                <a:gd name="connsiteX76" fmla="*/ 1856510 w 4064925"/>
                <a:gd name="connsiteY76" fmla="*/ 1077883 h 3868188"/>
                <a:gd name="connsiteX77" fmla="*/ 1856510 w 4064925"/>
                <a:gd name="connsiteY77" fmla="*/ 1227512 h 3868188"/>
                <a:gd name="connsiteX78" fmla="*/ 1823259 w 4064925"/>
                <a:gd name="connsiteY78" fmla="*/ 1476894 h 3868188"/>
                <a:gd name="connsiteX79" fmla="*/ 1972888 w 4064925"/>
                <a:gd name="connsiteY79" fmla="*/ 1526770 h 3868188"/>
                <a:gd name="connsiteX80" fmla="*/ 2205644 w 4064925"/>
                <a:gd name="connsiteY80" fmla="*/ 1360516 h 3868188"/>
                <a:gd name="connsiteX81" fmla="*/ 2421775 w 4064925"/>
                <a:gd name="connsiteY81" fmla="*/ 1244138 h 3868188"/>
                <a:gd name="connsiteX82" fmla="*/ 2421775 w 4064925"/>
                <a:gd name="connsiteY82" fmla="*/ 1194261 h 3868188"/>
                <a:gd name="connsiteX83" fmla="*/ 2421775 w 4064925"/>
                <a:gd name="connsiteY83" fmla="*/ 1077883 h 3868188"/>
                <a:gd name="connsiteX84" fmla="*/ 2621281 w 4064925"/>
                <a:gd name="connsiteY84" fmla="*/ 1011381 h 3868188"/>
                <a:gd name="connsiteX85" fmla="*/ 2770910 w 4064925"/>
                <a:gd name="connsiteY85" fmla="*/ 878378 h 3868188"/>
                <a:gd name="connsiteX86" fmla="*/ 2770910 w 4064925"/>
                <a:gd name="connsiteY86" fmla="*/ 778625 h 3868188"/>
                <a:gd name="connsiteX87" fmla="*/ 2887288 w 4064925"/>
                <a:gd name="connsiteY87" fmla="*/ 545869 h 3868188"/>
                <a:gd name="connsiteX88" fmla="*/ 3352801 w 4064925"/>
                <a:gd name="connsiteY88" fmla="*/ 462741 h 3868188"/>
                <a:gd name="connsiteX89" fmla="*/ 3535681 w 4064925"/>
                <a:gd name="connsiteY89" fmla="*/ 196734 h 3868188"/>
                <a:gd name="connsiteX90" fmla="*/ 3535681 w 4064925"/>
                <a:gd name="connsiteY90" fmla="*/ 263236 h 3868188"/>
                <a:gd name="connsiteX0" fmla="*/ 3535681 w 4064925"/>
                <a:gd name="connsiteY0" fmla="*/ 263236 h 3854334"/>
                <a:gd name="connsiteX1" fmla="*/ 3602183 w 4064925"/>
                <a:gd name="connsiteY1" fmla="*/ 180109 h 3854334"/>
                <a:gd name="connsiteX2" fmla="*/ 3685310 w 4064925"/>
                <a:gd name="connsiteY2" fmla="*/ 80356 h 3854334"/>
                <a:gd name="connsiteX3" fmla="*/ 3785063 w 4064925"/>
                <a:gd name="connsiteY3" fmla="*/ 13854 h 3854334"/>
                <a:gd name="connsiteX4" fmla="*/ 3868190 w 4064925"/>
                <a:gd name="connsiteY4" fmla="*/ 163483 h 3854334"/>
                <a:gd name="connsiteX5" fmla="*/ 4017819 w 4064925"/>
                <a:gd name="connsiteY5" fmla="*/ 229985 h 3854334"/>
                <a:gd name="connsiteX6" fmla="*/ 4051070 w 4064925"/>
                <a:gd name="connsiteY6" fmla="*/ 329738 h 3854334"/>
                <a:gd name="connsiteX7" fmla="*/ 3934692 w 4064925"/>
                <a:gd name="connsiteY7" fmla="*/ 479367 h 3854334"/>
                <a:gd name="connsiteX8" fmla="*/ 3735186 w 4064925"/>
                <a:gd name="connsiteY8" fmla="*/ 595745 h 3854334"/>
                <a:gd name="connsiteX9" fmla="*/ 3668684 w 4064925"/>
                <a:gd name="connsiteY9" fmla="*/ 811876 h 3854334"/>
                <a:gd name="connsiteX10" fmla="*/ 3685310 w 4064925"/>
                <a:gd name="connsiteY10" fmla="*/ 994756 h 3854334"/>
                <a:gd name="connsiteX11" fmla="*/ 3818313 w 4064925"/>
                <a:gd name="connsiteY11" fmla="*/ 1011381 h 3854334"/>
                <a:gd name="connsiteX12" fmla="*/ 3768437 w 4064925"/>
                <a:gd name="connsiteY12" fmla="*/ 1144385 h 3854334"/>
                <a:gd name="connsiteX13" fmla="*/ 3386052 w 4064925"/>
                <a:gd name="connsiteY13" fmla="*/ 1260763 h 3854334"/>
                <a:gd name="connsiteX14" fmla="*/ 3352801 w 4064925"/>
                <a:gd name="connsiteY14" fmla="*/ 1609898 h 3854334"/>
                <a:gd name="connsiteX15" fmla="*/ 3219797 w 4064925"/>
                <a:gd name="connsiteY15" fmla="*/ 2058785 h 3854334"/>
                <a:gd name="connsiteX16" fmla="*/ 3169921 w 4064925"/>
                <a:gd name="connsiteY16" fmla="*/ 2274916 h 3854334"/>
                <a:gd name="connsiteX17" fmla="*/ 3253048 w 4064925"/>
                <a:gd name="connsiteY17" fmla="*/ 2491047 h 3854334"/>
                <a:gd name="connsiteX18" fmla="*/ 3169921 w 4064925"/>
                <a:gd name="connsiteY18" fmla="*/ 2790305 h 3854334"/>
                <a:gd name="connsiteX19" fmla="*/ 2721033 w 4064925"/>
                <a:gd name="connsiteY19" fmla="*/ 3139440 h 3854334"/>
                <a:gd name="connsiteX20" fmla="*/ 2571404 w 4064925"/>
                <a:gd name="connsiteY20" fmla="*/ 3471949 h 3854334"/>
                <a:gd name="connsiteX21" fmla="*/ 2521528 w 4064925"/>
                <a:gd name="connsiteY21" fmla="*/ 3654829 h 3854334"/>
                <a:gd name="connsiteX22" fmla="*/ 2255521 w 4064925"/>
                <a:gd name="connsiteY22" fmla="*/ 3721330 h 3854334"/>
                <a:gd name="connsiteX23" fmla="*/ 1690255 w 4064925"/>
                <a:gd name="connsiteY23" fmla="*/ 3771207 h 3854334"/>
                <a:gd name="connsiteX24" fmla="*/ 759230 w 4064925"/>
                <a:gd name="connsiteY24" fmla="*/ 3854334 h 3854334"/>
                <a:gd name="connsiteX25" fmla="*/ 775855 w 4064925"/>
                <a:gd name="connsiteY25" fmla="*/ 3521825 h 3854334"/>
                <a:gd name="connsiteX26" fmla="*/ 692728 w 4064925"/>
                <a:gd name="connsiteY26" fmla="*/ 3255818 h 3854334"/>
                <a:gd name="connsiteX27" fmla="*/ 842357 w 4064925"/>
                <a:gd name="connsiteY27" fmla="*/ 2939934 h 3854334"/>
                <a:gd name="connsiteX28" fmla="*/ 942110 w 4064925"/>
                <a:gd name="connsiteY28" fmla="*/ 2624050 h 3854334"/>
                <a:gd name="connsiteX29" fmla="*/ 975361 w 4064925"/>
                <a:gd name="connsiteY29" fmla="*/ 2540923 h 3854334"/>
                <a:gd name="connsiteX30" fmla="*/ 975361 w 4064925"/>
                <a:gd name="connsiteY30" fmla="*/ 2424545 h 3854334"/>
                <a:gd name="connsiteX31" fmla="*/ 775855 w 4064925"/>
                <a:gd name="connsiteY31" fmla="*/ 2258290 h 3854334"/>
                <a:gd name="connsiteX32" fmla="*/ 809106 w 4064925"/>
                <a:gd name="connsiteY32" fmla="*/ 2175163 h 3854334"/>
                <a:gd name="connsiteX33" fmla="*/ 725979 w 4064925"/>
                <a:gd name="connsiteY33" fmla="*/ 2075410 h 3854334"/>
                <a:gd name="connsiteX34" fmla="*/ 626226 w 4064925"/>
                <a:gd name="connsiteY34" fmla="*/ 1925781 h 3854334"/>
                <a:gd name="connsiteX35" fmla="*/ 692728 w 4064925"/>
                <a:gd name="connsiteY35" fmla="*/ 1693025 h 3854334"/>
                <a:gd name="connsiteX36" fmla="*/ 775855 w 4064925"/>
                <a:gd name="connsiteY36" fmla="*/ 1609898 h 3854334"/>
                <a:gd name="connsiteX37" fmla="*/ 775855 w 4064925"/>
                <a:gd name="connsiteY37" fmla="*/ 1510145 h 3854334"/>
                <a:gd name="connsiteX38" fmla="*/ 659477 w 4064925"/>
                <a:gd name="connsiteY38" fmla="*/ 1377141 h 3854334"/>
                <a:gd name="connsiteX39" fmla="*/ 476597 w 4064925"/>
                <a:gd name="connsiteY39" fmla="*/ 1077883 h 3854334"/>
                <a:gd name="connsiteX40" fmla="*/ 310343 w 4064925"/>
                <a:gd name="connsiteY40" fmla="*/ 978130 h 3854334"/>
                <a:gd name="connsiteX41" fmla="*/ 193964 w 4064925"/>
                <a:gd name="connsiteY41" fmla="*/ 811876 h 3854334"/>
                <a:gd name="connsiteX42" fmla="*/ 193964 w 4064925"/>
                <a:gd name="connsiteY42" fmla="*/ 545869 h 3854334"/>
                <a:gd name="connsiteX43" fmla="*/ 243841 w 4064925"/>
                <a:gd name="connsiteY43" fmla="*/ 545869 h 3854334"/>
                <a:gd name="connsiteX44" fmla="*/ 227215 w 4064925"/>
                <a:gd name="connsiteY44" fmla="*/ 429490 h 3854334"/>
                <a:gd name="connsiteX45" fmla="*/ 177339 w 4064925"/>
                <a:gd name="connsiteY45" fmla="*/ 412865 h 3854334"/>
                <a:gd name="connsiteX46" fmla="*/ 44335 w 4064925"/>
                <a:gd name="connsiteY46" fmla="*/ 396240 h 3854334"/>
                <a:gd name="connsiteX47" fmla="*/ 11084 w 4064925"/>
                <a:gd name="connsiteY47" fmla="*/ 96981 h 3854334"/>
                <a:gd name="connsiteX48" fmla="*/ 110837 w 4064925"/>
                <a:gd name="connsiteY48" fmla="*/ 213360 h 3854334"/>
                <a:gd name="connsiteX49" fmla="*/ 243841 w 4064925"/>
                <a:gd name="connsiteY49" fmla="*/ 180109 h 3854334"/>
                <a:gd name="connsiteX50" fmla="*/ 360219 w 4064925"/>
                <a:gd name="connsiteY50" fmla="*/ 329738 h 3854334"/>
                <a:gd name="connsiteX51" fmla="*/ 360219 w 4064925"/>
                <a:gd name="connsiteY51" fmla="*/ 446116 h 3854334"/>
                <a:gd name="connsiteX52" fmla="*/ 393470 w 4064925"/>
                <a:gd name="connsiteY52" fmla="*/ 512618 h 3854334"/>
                <a:gd name="connsiteX53" fmla="*/ 609601 w 4064925"/>
                <a:gd name="connsiteY53" fmla="*/ 545869 h 3854334"/>
                <a:gd name="connsiteX54" fmla="*/ 858983 w 4064925"/>
                <a:gd name="connsiteY54" fmla="*/ 495992 h 3854334"/>
                <a:gd name="connsiteX55" fmla="*/ 908859 w 4064925"/>
                <a:gd name="connsiteY55" fmla="*/ 379614 h 3854334"/>
                <a:gd name="connsiteX56" fmla="*/ 975361 w 4064925"/>
                <a:gd name="connsiteY56" fmla="*/ 329738 h 3854334"/>
                <a:gd name="connsiteX57" fmla="*/ 1025237 w 4064925"/>
                <a:gd name="connsiteY57" fmla="*/ 362989 h 3854334"/>
                <a:gd name="connsiteX58" fmla="*/ 1141615 w 4064925"/>
                <a:gd name="connsiteY58" fmla="*/ 512618 h 3854334"/>
                <a:gd name="connsiteX59" fmla="*/ 1474124 w 4064925"/>
                <a:gd name="connsiteY59" fmla="*/ 412865 h 3854334"/>
                <a:gd name="connsiteX60" fmla="*/ 1607128 w 4064925"/>
                <a:gd name="connsiteY60" fmla="*/ 612370 h 3854334"/>
                <a:gd name="connsiteX61" fmla="*/ 1208117 w 4064925"/>
                <a:gd name="connsiteY61" fmla="*/ 678872 h 3854334"/>
                <a:gd name="connsiteX62" fmla="*/ 1108364 w 4064925"/>
                <a:gd name="connsiteY62" fmla="*/ 861752 h 3854334"/>
                <a:gd name="connsiteX63" fmla="*/ 1158241 w 4064925"/>
                <a:gd name="connsiteY63" fmla="*/ 878378 h 3854334"/>
                <a:gd name="connsiteX64" fmla="*/ 1124990 w 4064925"/>
                <a:gd name="connsiteY64" fmla="*/ 1210887 h 3854334"/>
                <a:gd name="connsiteX65" fmla="*/ 1141615 w 4064925"/>
                <a:gd name="connsiteY65" fmla="*/ 1427018 h 3854334"/>
                <a:gd name="connsiteX66" fmla="*/ 1191492 w 4064925"/>
                <a:gd name="connsiteY66" fmla="*/ 1493520 h 3854334"/>
                <a:gd name="connsiteX67" fmla="*/ 1390997 w 4064925"/>
                <a:gd name="connsiteY67" fmla="*/ 1310640 h 3854334"/>
                <a:gd name="connsiteX68" fmla="*/ 1324495 w 4064925"/>
                <a:gd name="connsiteY68" fmla="*/ 1044632 h 3854334"/>
                <a:gd name="connsiteX69" fmla="*/ 1457499 w 4064925"/>
                <a:gd name="connsiteY69" fmla="*/ 795250 h 3854334"/>
                <a:gd name="connsiteX70" fmla="*/ 1557252 w 4064925"/>
                <a:gd name="connsiteY70" fmla="*/ 662247 h 3854334"/>
                <a:gd name="connsiteX71" fmla="*/ 1706881 w 4064925"/>
                <a:gd name="connsiteY71" fmla="*/ 745374 h 3854334"/>
                <a:gd name="connsiteX72" fmla="*/ 1773383 w 4064925"/>
                <a:gd name="connsiteY72" fmla="*/ 878378 h 3854334"/>
                <a:gd name="connsiteX73" fmla="*/ 1640379 w 4064925"/>
                <a:gd name="connsiteY73" fmla="*/ 1061258 h 3854334"/>
                <a:gd name="connsiteX74" fmla="*/ 1806633 w 4064925"/>
                <a:gd name="connsiteY74" fmla="*/ 1044632 h 3854334"/>
                <a:gd name="connsiteX75" fmla="*/ 1856510 w 4064925"/>
                <a:gd name="connsiteY75" fmla="*/ 1077883 h 3854334"/>
                <a:gd name="connsiteX76" fmla="*/ 1856510 w 4064925"/>
                <a:gd name="connsiteY76" fmla="*/ 1227512 h 3854334"/>
                <a:gd name="connsiteX77" fmla="*/ 1823259 w 4064925"/>
                <a:gd name="connsiteY77" fmla="*/ 1476894 h 3854334"/>
                <a:gd name="connsiteX78" fmla="*/ 1972888 w 4064925"/>
                <a:gd name="connsiteY78" fmla="*/ 1526770 h 3854334"/>
                <a:gd name="connsiteX79" fmla="*/ 2205644 w 4064925"/>
                <a:gd name="connsiteY79" fmla="*/ 1360516 h 3854334"/>
                <a:gd name="connsiteX80" fmla="*/ 2421775 w 4064925"/>
                <a:gd name="connsiteY80" fmla="*/ 1244138 h 3854334"/>
                <a:gd name="connsiteX81" fmla="*/ 2421775 w 4064925"/>
                <a:gd name="connsiteY81" fmla="*/ 1194261 h 3854334"/>
                <a:gd name="connsiteX82" fmla="*/ 2421775 w 4064925"/>
                <a:gd name="connsiteY82" fmla="*/ 1077883 h 3854334"/>
                <a:gd name="connsiteX83" fmla="*/ 2621281 w 4064925"/>
                <a:gd name="connsiteY83" fmla="*/ 1011381 h 3854334"/>
                <a:gd name="connsiteX84" fmla="*/ 2770910 w 4064925"/>
                <a:gd name="connsiteY84" fmla="*/ 878378 h 3854334"/>
                <a:gd name="connsiteX85" fmla="*/ 2770910 w 4064925"/>
                <a:gd name="connsiteY85" fmla="*/ 778625 h 3854334"/>
                <a:gd name="connsiteX86" fmla="*/ 2887288 w 4064925"/>
                <a:gd name="connsiteY86" fmla="*/ 545869 h 3854334"/>
                <a:gd name="connsiteX87" fmla="*/ 3352801 w 4064925"/>
                <a:gd name="connsiteY87" fmla="*/ 462741 h 3854334"/>
                <a:gd name="connsiteX88" fmla="*/ 3535681 w 4064925"/>
                <a:gd name="connsiteY88" fmla="*/ 196734 h 3854334"/>
                <a:gd name="connsiteX89" fmla="*/ 3535681 w 4064925"/>
                <a:gd name="connsiteY89" fmla="*/ 263236 h 3854334"/>
                <a:gd name="connsiteX0" fmla="*/ 3535681 w 4064925"/>
                <a:gd name="connsiteY0" fmla="*/ 263236 h 3854334"/>
                <a:gd name="connsiteX1" fmla="*/ 3602183 w 4064925"/>
                <a:gd name="connsiteY1" fmla="*/ 180109 h 3854334"/>
                <a:gd name="connsiteX2" fmla="*/ 3685310 w 4064925"/>
                <a:gd name="connsiteY2" fmla="*/ 80356 h 3854334"/>
                <a:gd name="connsiteX3" fmla="*/ 3785063 w 4064925"/>
                <a:gd name="connsiteY3" fmla="*/ 13854 h 3854334"/>
                <a:gd name="connsiteX4" fmla="*/ 3868190 w 4064925"/>
                <a:gd name="connsiteY4" fmla="*/ 163483 h 3854334"/>
                <a:gd name="connsiteX5" fmla="*/ 4017819 w 4064925"/>
                <a:gd name="connsiteY5" fmla="*/ 229985 h 3854334"/>
                <a:gd name="connsiteX6" fmla="*/ 4051070 w 4064925"/>
                <a:gd name="connsiteY6" fmla="*/ 329738 h 3854334"/>
                <a:gd name="connsiteX7" fmla="*/ 3934692 w 4064925"/>
                <a:gd name="connsiteY7" fmla="*/ 479367 h 3854334"/>
                <a:gd name="connsiteX8" fmla="*/ 3735186 w 4064925"/>
                <a:gd name="connsiteY8" fmla="*/ 595745 h 3854334"/>
                <a:gd name="connsiteX9" fmla="*/ 3668684 w 4064925"/>
                <a:gd name="connsiteY9" fmla="*/ 811876 h 3854334"/>
                <a:gd name="connsiteX10" fmla="*/ 3685310 w 4064925"/>
                <a:gd name="connsiteY10" fmla="*/ 994756 h 3854334"/>
                <a:gd name="connsiteX11" fmla="*/ 3818313 w 4064925"/>
                <a:gd name="connsiteY11" fmla="*/ 1011381 h 3854334"/>
                <a:gd name="connsiteX12" fmla="*/ 3768437 w 4064925"/>
                <a:gd name="connsiteY12" fmla="*/ 1144385 h 3854334"/>
                <a:gd name="connsiteX13" fmla="*/ 3386052 w 4064925"/>
                <a:gd name="connsiteY13" fmla="*/ 1260763 h 3854334"/>
                <a:gd name="connsiteX14" fmla="*/ 3352801 w 4064925"/>
                <a:gd name="connsiteY14" fmla="*/ 1609898 h 3854334"/>
                <a:gd name="connsiteX15" fmla="*/ 3219797 w 4064925"/>
                <a:gd name="connsiteY15" fmla="*/ 2058785 h 3854334"/>
                <a:gd name="connsiteX16" fmla="*/ 3169921 w 4064925"/>
                <a:gd name="connsiteY16" fmla="*/ 2274916 h 3854334"/>
                <a:gd name="connsiteX17" fmla="*/ 3253048 w 4064925"/>
                <a:gd name="connsiteY17" fmla="*/ 2491047 h 3854334"/>
                <a:gd name="connsiteX18" fmla="*/ 3169921 w 4064925"/>
                <a:gd name="connsiteY18" fmla="*/ 2790305 h 3854334"/>
                <a:gd name="connsiteX19" fmla="*/ 2721033 w 4064925"/>
                <a:gd name="connsiteY19" fmla="*/ 3139440 h 3854334"/>
                <a:gd name="connsiteX20" fmla="*/ 2571404 w 4064925"/>
                <a:gd name="connsiteY20" fmla="*/ 3471949 h 3854334"/>
                <a:gd name="connsiteX21" fmla="*/ 2521528 w 4064925"/>
                <a:gd name="connsiteY21" fmla="*/ 3654829 h 3854334"/>
                <a:gd name="connsiteX22" fmla="*/ 2255521 w 4064925"/>
                <a:gd name="connsiteY22" fmla="*/ 3721330 h 3854334"/>
                <a:gd name="connsiteX23" fmla="*/ 1690255 w 4064925"/>
                <a:gd name="connsiteY23" fmla="*/ 3771207 h 3854334"/>
                <a:gd name="connsiteX24" fmla="*/ 759230 w 4064925"/>
                <a:gd name="connsiteY24" fmla="*/ 3854334 h 3854334"/>
                <a:gd name="connsiteX25" fmla="*/ 775855 w 4064925"/>
                <a:gd name="connsiteY25" fmla="*/ 3521825 h 3854334"/>
                <a:gd name="connsiteX26" fmla="*/ 692728 w 4064925"/>
                <a:gd name="connsiteY26" fmla="*/ 3255818 h 3854334"/>
                <a:gd name="connsiteX27" fmla="*/ 842357 w 4064925"/>
                <a:gd name="connsiteY27" fmla="*/ 2939934 h 3854334"/>
                <a:gd name="connsiteX28" fmla="*/ 942110 w 4064925"/>
                <a:gd name="connsiteY28" fmla="*/ 2624050 h 3854334"/>
                <a:gd name="connsiteX29" fmla="*/ 975361 w 4064925"/>
                <a:gd name="connsiteY29" fmla="*/ 2540923 h 3854334"/>
                <a:gd name="connsiteX30" fmla="*/ 975361 w 4064925"/>
                <a:gd name="connsiteY30" fmla="*/ 2424545 h 3854334"/>
                <a:gd name="connsiteX31" fmla="*/ 775855 w 4064925"/>
                <a:gd name="connsiteY31" fmla="*/ 2258290 h 3854334"/>
                <a:gd name="connsiteX32" fmla="*/ 809106 w 4064925"/>
                <a:gd name="connsiteY32" fmla="*/ 2175163 h 3854334"/>
                <a:gd name="connsiteX33" fmla="*/ 725979 w 4064925"/>
                <a:gd name="connsiteY33" fmla="*/ 2075410 h 3854334"/>
                <a:gd name="connsiteX34" fmla="*/ 626226 w 4064925"/>
                <a:gd name="connsiteY34" fmla="*/ 1925781 h 3854334"/>
                <a:gd name="connsiteX35" fmla="*/ 692728 w 4064925"/>
                <a:gd name="connsiteY35" fmla="*/ 1693025 h 3854334"/>
                <a:gd name="connsiteX36" fmla="*/ 775855 w 4064925"/>
                <a:gd name="connsiteY36" fmla="*/ 1609898 h 3854334"/>
                <a:gd name="connsiteX37" fmla="*/ 775855 w 4064925"/>
                <a:gd name="connsiteY37" fmla="*/ 1510145 h 3854334"/>
                <a:gd name="connsiteX38" fmla="*/ 659477 w 4064925"/>
                <a:gd name="connsiteY38" fmla="*/ 1377141 h 3854334"/>
                <a:gd name="connsiteX39" fmla="*/ 476597 w 4064925"/>
                <a:gd name="connsiteY39" fmla="*/ 1077883 h 3854334"/>
                <a:gd name="connsiteX40" fmla="*/ 310343 w 4064925"/>
                <a:gd name="connsiteY40" fmla="*/ 978130 h 3854334"/>
                <a:gd name="connsiteX41" fmla="*/ 193964 w 4064925"/>
                <a:gd name="connsiteY41" fmla="*/ 811876 h 3854334"/>
                <a:gd name="connsiteX42" fmla="*/ 193964 w 4064925"/>
                <a:gd name="connsiteY42" fmla="*/ 545869 h 3854334"/>
                <a:gd name="connsiteX43" fmla="*/ 243841 w 4064925"/>
                <a:gd name="connsiteY43" fmla="*/ 545869 h 3854334"/>
                <a:gd name="connsiteX44" fmla="*/ 227215 w 4064925"/>
                <a:gd name="connsiteY44" fmla="*/ 429490 h 3854334"/>
                <a:gd name="connsiteX45" fmla="*/ 177339 w 4064925"/>
                <a:gd name="connsiteY45" fmla="*/ 412865 h 3854334"/>
                <a:gd name="connsiteX46" fmla="*/ 44335 w 4064925"/>
                <a:gd name="connsiteY46" fmla="*/ 396240 h 3854334"/>
                <a:gd name="connsiteX47" fmla="*/ 11084 w 4064925"/>
                <a:gd name="connsiteY47" fmla="*/ 96981 h 3854334"/>
                <a:gd name="connsiteX48" fmla="*/ 110837 w 4064925"/>
                <a:gd name="connsiteY48" fmla="*/ 213360 h 3854334"/>
                <a:gd name="connsiteX49" fmla="*/ 243841 w 4064925"/>
                <a:gd name="connsiteY49" fmla="*/ 180109 h 3854334"/>
                <a:gd name="connsiteX50" fmla="*/ 360219 w 4064925"/>
                <a:gd name="connsiteY50" fmla="*/ 329738 h 3854334"/>
                <a:gd name="connsiteX51" fmla="*/ 360219 w 4064925"/>
                <a:gd name="connsiteY51" fmla="*/ 446116 h 3854334"/>
                <a:gd name="connsiteX52" fmla="*/ 393470 w 4064925"/>
                <a:gd name="connsiteY52" fmla="*/ 512618 h 3854334"/>
                <a:gd name="connsiteX53" fmla="*/ 609601 w 4064925"/>
                <a:gd name="connsiteY53" fmla="*/ 545869 h 3854334"/>
                <a:gd name="connsiteX54" fmla="*/ 858983 w 4064925"/>
                <a:gd name="connsiteY54" fmla="*/ 495992 h 3854334"/>
                <a:gd name="connsiteX55" fmla="*/ 908859 w 4064925"/>
                <a:gd name="connsiteY55" fmla="*/ 379614 h 3854334"/>
                <a:gd name="connsiteX56" fmla="*/ 975361 w 4064925"/>
                <a:gd name="connsiteY56" fmla="*/ 329738 h 3854334"/>
                <a:gd name="connsiteX57" fmla="*/ 1025237 w 4064925"/>
                <a:gd name="connsiteY57" fmla="*/ 362989 h 3854334"/>
                <a:gd name="connsiteX58" fmla="*/ 1141615 w 4064925"/>
                <a:gd name="connsiteY58" fmla="*/ 512618 h 3854334"/>
                <a:gd name="connsiteX59" fmla="*/ 1474124 w 4064925"/>
                <a:gd name="connsiteY59" fmla="*/ 412865 h 3854334"/>
                <a:gd name="connsiteX60" fmla="*/ 1607128 w 4064925"/>
                <a:gd name="connsiteY60" fmla="*/ 612370 h 3854334"/>
                <a:gd name="connsiteX61" fmla="*/ 1208117 w 4064925"/>
                <a:gd name="connsiteY61" fmla="*/ 678872 h 3854334"/>
                <a:gd name="connsiteX62" fmla="*/ 1108364 w 4064925"/>
                <a:gd name="connsiteY62" fmla="*/ 861752 h 3854334"/>
                <a:gd name="connsiteX63" fmla="*/ 1158241 w 4064925"/>
                <a:gd name="connsiteY63" fmla="*/ 878378 h 3854334"/>
                <a:gd name="connsiteX64" fmla="*/ 1124990 w 4064925"/>
                <a:gd name="connsiteY64" fmla="*/ 1210887 h 3854334"/>
                <a:gd name="connsiteX65" fmla="*/ 1141615 w 4064925"/>
                <a:gd name="connsiteY65" fmla="*/ 1427018 h 3854334"/>
                <a:gd name="connsiteX66" fmla="*/ 1191492 w 4064925"/>
                <a:gd name="connsiteY66" fmla="*/ 1493520 h 3854334"/>
                <a:gd name="connsiteX67" fmla="*/ 1390997 w 4064925"/>
                <a:gd name="connsiteY67" fmla="*/ 1310640 h 3854334"/>
                <a:gd name="connsiteX68" fmla="*/ 1324495 w 4064925"/>
                <a:gd name="connsiteY68" fmla="*/ 1044632 h 3854334"/>
                <a:gd name="connsiteX69" fmla="*/ 1457499 w 4064925"/>
                <a:gd name="connsiteY69" fmla="*/ 795250 h 3854334"/>
                <a:gd name="connsiteX70" fmla="*/ 1557252 w 4064925"/>
                <a:gd name="connsiteY70" fmla="*/ 662247 h 3854334"/>
                <a:gd name="connsiteX71" fmla="*/ 1706881 w 4064925"/>
                <a:gd name="connsiteY71" fmla="*/ 745374 h 3854334"/>
                <a:gd name="connsiteX72" fmla="*/ 1773383 w 4064925"/>
                <a:gd name="connsiteY72" fmla="*/ 878378 h 3854334"/>
                <a:gd name="connsiteX73" fmla="*/ 1640379 w 4064925"/>
                <a:gd name="connsiteY73" fmla="*/ 1061258 h 3854334"/>
                <a:gd name="connsiteX74" fmla="*/ 1806633 w 4064925"/>
                <a:gd name="connsiteY74" fmla="*/ 1044632 h 3854334"/>
                <a:gd name="connsiteX75" fmla="*/ 1856510 w 4064925"/>
                <a:gd name="connsiteY75" fmla="*/ 1077883 h 3854334"/>
                <a:gd name="connsiteX76" fmla="*/ 1856510 w 4064925"/>
                <a:gd name="connsiteY76" fmla="*/ 1227512 h 3854334"/>
                <a:gd name="connsiteX77" fmla="*/ 1823259 w 4064925"/>
                <a:gd name="connsiteY77" fmla="*/ 1476894 h 3854334"/>
                <a:gd name="connsiteX78" fmla="*/ 1972888 w 4064925"/>
                <a:gd name="connsiteY78" fmla="*/ 1526770 h 3854334"/>
                <a:gd name="connsiteX79" fmla="*/ 2205644 w 4064925"/>
                <a:gd name="connsiteY79" fmla="*/ 1360516 h 3854334"/>
                <a:gd name="connsiteX80" fmla="*/ 2421775 w 4064925"/>
                <a:gd name="connsiteY80" fmla="*/ 1244138 h 3854334"/>
                <a:gd name="connsiteX81" fmla="*/ 2421775 w 4064925"/>
                <a:gd name="connsiteY81" fmla="*/ 1194261 h 3854334"/>
                <a:gd name="connsiteX82" fmla="*/ 2421775 w 4064925"/>
                <a:gd name="connsiteY82" fmla="*/ 1077883 h 3854334"/>
                <a:gd name="connsiteX83" fmla="*/ 2621281 w 4064925"/>
                <a:gd name="connsiteY83" fmla="*/ 1011381 h 3854334"/>
                <a:gd name="connsiteX84" fmla="*/ 2770910 w 4064925"/>
                <a:gd name="connsiteY84" fmla="*/ 878378 h 3854334"/>
                <a:gd name="connsiteX85" fmla="*/ 2770910 w 4064925"/>
                <a:gd name="connsiteY85" fmla="*/ 778625 h 3854334"/>
                <a:gd name="connsiteX86" fmla="*/ 2887288 w 4064925"/>
                <a:gd name="connsiteY86" fmla="*/ 545869 h 3854334"/>
                <a:gd name="connsiteX87" fmla="*/ 3352801 w 4064925"/>
                <a:gd name="connsiteY87" fmla="*/ 462741 h 3854334"/>
                <a:gd name="connsiteX88" fmla="*/ 3535681 w 4064925"/>
                <a:gd name="connsiteY88" fmla="*/ 196734 h 3854334"/>
                <a:gd name="connsiteX89" fmla="*/ 3535681 w 4064925"/>
                <a:gd name="connsiteY89" fmla="*/ 263236 h 3854334"/>
                <a:gd name="connsiteX0" fmla="*/ 3535681 w 4064925"/>
                <a:gd name="connsiteY0" fmla="*/ 263236 h 3771207"/>
                <a:gd name="connsiteX1" fmla="*/ 3602183 w 4064925"/>
                <a:gd name="connsiteY1" fmla="*/ 180109 h 3771207"/>
                <a:gd name="connsiteX2" fmla="*/ 3685310 w 4064925"/>
                <a:gd name="connsiteY2" fmla="*/ 80356 h 3771207"/>
                <a:gd name="connsiteX3" fmla="*/ 3785063 w 4064925"/>
                <a:gd name="connsiteY3" fmla="*/ 13854 h 3771207"/>
                <a:gd name="connsiteX4" fmla="*/ 3868190 w 4064925"/>
                <a:gd name="connsiteY4" fmla="*/ 163483 h 3771207"/>
                <a:gd name="connsiteX5" fmla="*/ 4017819 w 4064925"/>
                <a:gd name="connsiteY5" fmla="*/ 229985 h 3771207"/>
                <a:gd name="connsiteX6" fmla="*/ 4051070 w 4064925"/>
                <a:gd name="connsiteY6" fmla="*/ 329738 h 3771207"/>
                <a:gd name="connsiteX7" fmla="*/ 3934692 w 4064925"/>
                <a:gd name="connsiteY7" fmla="*/ 479367 h 3771207"/>
                <a:gd name="connsiteX8" fmla="*/ 3735186 w 4064925"/>
                <a:gd name="connsiteY8" fmla="*/ 595745 h 3771207"/>
                <a:gd name="connsiteX9" fmla="*/ 3668684 w 4064925"/>
                <a:gd name="connsiteY9" fmla="*/ 811876 h 3771207"/>
                <a:gd name="connsiteX10" fmla="*/ 3685310 w 4064925"/>
                <a:gd name="connsiteY10" fmla="*/ 994756 h 3771207"/>
                <a:gd name="connsiteX11" fmla="*/ 3818313 w 4064925"/>
                <a:gd name="connsiteY11" fmla="*/ 1011381 h 3771207"/>
                <a:gd name="connsiteX12" fmla="*/ 3768437 w 4064925"/>
                <a:gd name="connsiteY12" fmla="*/ 1144385 h 3771207"/>
                <a:gd name="connsiteX13" fmla="*/ 3386052 w 4064925"/>
                <a:gd name="connsiteY13" fmla="*/ 1260763 h 3771207"/>
                <a:gd name="connsiteX14" fmla="*/ 3352801 w 4064925"/>
                <a:gd name="connsiteY14" fmla="*/ 1609898 h 3771207"/>
                <a:gd name="connsiteX15" fmla="*/ 3219797 w 4064925"/>
                <a:gd name="connsiteY15" fmla="*/ 2058785 h 3771207"/>
                <a:gd name="connsiteX16" fmla="*/ 3169921 w 4064925"/>
                <a:gd name="connsiteY16" fmla="*/ 2274916 h 3771207"/>
                <a:gd name="connsiteX17" fmla="*/ 3253048 w 4064925"/>
                <a:gd name="connsiteY17" fmla="*/ 2491047 h 3771207"/>
                <a:gd name="connsiteX18" fmla="*/ 3169921 w 4064925"/>
                <a:gd name="connsiteY18" fmla="*/ 2790305 h 3771207"/>
                <a:gd name="connsiteX19" fmla="*/ 2721033 w 4064925"/>
                <a:gd name="connsiteY19" fmla="*/ 3139440 h 3771207"/>
                <a:gd name="connsiteX20" fmla="*/ 2571404 w 4064925"/>
                <a:gd name="connsiteY20" fmla="*/ 3471949 h 3771207"/>
                <a:gd name="connsiteX21" fmla="*/ 2521528 w 4064925"/>
                <a:gd name="connsiteY21" fmla="*/ 3654829 h 3771207"/>
                <a:gd name="connsiteX22" fmla="*/ 2255521 w 4064925"/>
                <a:gd name="connsiteY22" fmla="*/ 3721330 h 3771207"/>
                <a:gd name="connsiteX23" fmla="*/ 1690255 w 4064925"/>
                <a:gd name="connsiteY23" fmla="*/ 3771207 h 3771207"/>
                <a:gd name="connsiteX24" fmla="*/ 759230 w 4064925"/>
                <a:gd name="connsiteY24" fmla="*/ 3701934 h 3771207"/>
                <a:gd name="connsiteX25" fmla="*/ 775855 w 4064925"/>
                <a:gd name="connsiteY25" fmla="*/ 3521825 h 3771207"/>
                <a:gd name="connsiteX26" fmla="*/ 692728 w 4064925"/>
                <a:gd name="connsiteY26" fmla="*/ 3255818 h 3771207"/>
                <a:gd name="connsiteX27" fmla="*/ 842357 w 4064925"/>
                <a:gd name="connsiteY27" fmla="*/ 2939934 h 3771207"/>
                <a:gd name="connsiteX28" fmla="*/ 942110 w 4064925"/>
                <a:gd name="connsiteY28" fmla="*/ 2624050 h 3771207"/>
                <a:gd name="connsiteX29" fmla="*/ 975361 w 4064925"/>
                <a:gd name="connsiteY29" fmla="*/ 2540923 h 3771207"/>
                <a:gd name="connsiteX30" fmla="*/ 975361 w 4064925"/>
                <a:gd name="connsiteY30" fmla="*/ 2424545 h 3771207"/>
                <a:gd name="connsiteX31" fmla="*/ 775855 w 4064925"/>
                <a:gd name="connsiteY31" fmla="*/ 2258290 h 3771207"/>
                <a:gd name="connsiteX32" fmla="*/ 809106 w 4064925"/>
                <a:gd name="connsiteY32" fmla="*/ 2175163 h 3771207"/>
                <a:gd name="connsiteX33" fmla="*/ 725979 w 4064925"/>
                <a:gd name="connsiteY33" fmla="*/ 2075410 h 3771207"/>
                <a:gd name="connsiteX34" fmla="*/ 626226 w 4064925"/>
                <a:gd name="connsiteY34" fmla="*/ 1925781 h 3771207"/>
                <a:gd name="connsiteX35" fmla="*/ 692728 w 4064925"/>
                <a:gd name="connsiteY35" fmla="*/ 1693025 h 3771207"/>
                <a:gd name="connsiteX36" fmla="*/ 775855 w 4064925"/>
                <a:gd name="connsiteY36" fmla="*/ 1609898 h 3771207"/>
                <a:gd name="connsiteX37" fmla="*/ 775855 w 4064925"/>
                <a:gd name="connsiteY37" fmla="*/ 1510145 h 3771207"/>
                <a:gd name="connsiteX38" fmla="*/ 659477 w 4064925"/>
                <a:gd name="connsiteY38" fmla="*/ 1377141 h 3771207"/>
                <a:gd name="connsiteX39" fmla="*/ 476597 w 4064925"/>
                <a:gd name="connsiteY39" fmla="*/ 1077883 h 3771207"/>
                <a:gd name="connsiteX40" fmla="*/ 310343 w 4064925"/>
                <a:gd name="connsiteY40" fmla="*/ 978130 h 3771207"/>
                <a:gd name="connsiteX41" fmla="*/ 193964 w 4064925"/>
                <a:gd name="connsiteY41" fmla="*/ 811876 h 3771207"/>
                <a:gd name="connsiteX42" fmla="*/ 193964 w 4064925"/>
                <a:gd name="connsiteY42" fmla="*/ 545869 h 3771207"/>
                <a:gd name="connsiteX43" fmla="*/ 243841 w 4064925"/>
                <a:gd name="connsiteY43" fmla="*/ 545869 h 3771207"/>
                <a:gd name="connsiteX44" fmla="*/ 227215 w 4064925"/>
                <a:gd name="connsiteY44" fmla="*/ 429490 h 3771207"/>
                <a:gd name="connsiteX45" fmla="*/ 177339 w 4064925"/>
                <a:gd name="connsiteY45" fmla="*/ 412865 h 3771207"/>
                <a:gd name="connsiteX46" fmla="*/ 44335 w 4064925"/>
                <a:gd name="connsiteY46" fmla="*/ 396240 h 3771207"/>
                <a:gd name="connsiteX47" fmla="*/ 11084 w 4064925"/>
                <a:gd name="connsiteY47" fmla="*/ 96981 h 3771207"/>
                <a:gd name="connsiteX48" fmla="*/ 110837 w 4064925"/>
                <a:gd name="connsiteY48" fmla="*/ 213360 h 3771207"/>
                <a:gd name="connsiteX49" fmla="*/ 243841 w 4064925"/>
                <a:gd name="connsiteY49" fmla="*/ 180109 h 3771207"/>
                <a:gd name="connsiteX50" fmla="*/ 360219 w 4064925"/>
                <a:gd name="connsiteY50" fmla="*/ 329738 h 3771207"/>
                <a:gd name="connsiteX51" fmla="*/ 360219 w 4064925"/>
                <a:gd name="connsiteY51" fmla="*/ 446116 h 3771207"/>
                <a:gd name="connsiteX52" fmla="*/ 393470 w 4064925"/>
                <a:gd name="connsiteY52" fmla="*/ 512618 h 3771207"/>
                <a:gd name="connsiteX53" fmla="*/ 609601 w 4064925"/>
                <a:gd name="connsiteY53" fmla="*/ 545869 h 3771207"/>
                <a:gd name="connsiteX54" fmla="*/ 858983 w 4064925"/>
                <a:gd name="connsiteY54" fmla="*/ 495992 h 3771207"/>
                <a:gd name="connsiteX55" fmla="*/ 908859 w 4064925"/>
                <a:gd name="connsiteY55" fmla="*/ 379614 h 3771207"/>
                <a:gd name="connsiteX56" fmla="*/ 975361 w 4064925"/>
                <a:gd name="connsiteY56" fmla="*/ 329738 h 3771207"/>
                <a:gd name="connsiteX57" fmla="*/ 1025237 w 4064925"/>
                <a:gd name="connsiteY57" fmla="*/ 362989 h 3771207"/>
                <a:gd name="connsiteX58" fmla="*/ 1141615 w 4064925"/>
                <a:gd name="connsiteY58" fmla="*/ 512618 h 3771207"/>
                <a:gd name="connsiteX59" fmla="*/ 1474124 w 4064925"/>
                <a:gd name="connsiteY59" fmla="*/ 412865 h 3771207"/>
                <a:gd name="connsiteX60" fmla="*/ 1607128 w 4064925"/>
                <a:gd name="connsiteY60" fmla="*/ 612370 h 3771207"/>
                <a:gd name="connsiteX61" fmla="*/ 1208117 w 4064925"/>
                <a:gd name="connsiteY61" fmla="*/ 678872 h 3771207"/>
                <a:gd name="connsiteX62" fmla="*/ 1108364 w 4064925"/>
                <a:gd name="connsiteY62" fmla="*/ 861752 h 3771207"/>
                <a:gd name="connsiteX63" fmla="*/ 1158241 w 4064925"/>
                <a:gd name="connsiteY63" fmla="*/ 878378 h 3771207"/>
                <a:gd name="connsiteX64" fmla="*/ 1124990 w 4064925"/>
                <a:gd name="connsiteY64" fmla="*/ 1210887 h 3771207"/>
                <a:gd name="connsiteX65" fmla="*/ 1141615 w 4064925"/>
                <a:gd name="connsiteY65" fmla="*/ 1427018 h 3771207"/>
                <a:gd name="connsiteX66" fmla="*/ 1191492 w 4064925"/>
                <a:gd name="connsiteY66" fmla="*/ 1493520 h 3771207"/>
                <a:gd name="connsiteX67" fmla="*/ 1390997 w 4064925"/>
                <a:gd name="connsiteY67" fmla="*/ 1310640 h 3771207"/>
                <a:gd name="connsiteX68" fmla="*/ 1324495 w 4064925"/>
                <a:gd name="connsiteY68" fmla="*/ 1044632 h 3771207"/>
                <a:gd name="connsiteX69" fmla="*/ 1457499 w 4064925"/>
                <a:gd name="connsiteY69" fmla="*/ 795250 h 3771207"/>
                <a:gd name="connsiteX70" fmla="*/ 1557252 w 4064925"/>
                <a:gd name="connsiteY70" fmla="*/ 662247 h 3771207"/>
                <a:gd name="connsiteX71" fmla="*/ 1706881 w 4064925"/>
                <a:gd name="connsiteY71" fmla="*/ 745374 h 3771207"/>
                <a:gd name="connsiteX72" fmla="*/ 1773383 w 4064925"/>
                <a:gd name="connsiteY72" fmla="*/ 878378 h 3771207"/>
                <a:gd name="connsiteX73" fmla="*/ 1640379 w 4064925"/>
                <a:gd name="connsiteY73" fmla="*/ 1061258 h 3771207"/>
                <a:gd name="connsiteX74" fmla="*/ 1806633 w 4064925"/>
                <a:gd name="connsiteY74" fmla="*/ 1044632 h 3771207"/>
                <a:gd name="connsiteX75" fmla="*/ 1856510 w 4064925"/>
                <a:gd name="connsiteY75" fmla="*/ 1077883 h 3771207"/>
                <a:gd name="connsiteX76" fmla="*/ 1856510 w 4064925"/>
                <a:gd name="connsiteY76" fmla="*/ 1227512 h 3771207"/>
                <a:gd name="connsiteX77" fmla="*/ 1823259 w 4064925"/>
                <a:gd name="connsiteY77" fmla="*/ 1476894 h 3771207"/>
                <a:gd name="connsiteX78" fmla="*/ 1972888 w 4064925"/>
                <a:gd name="connsiteY78" fmla="*/ 1526770 h 3771207"/>
                <a:gd name="connsiteX79" fmla="*/ 2205644 w 4064925"/>
                <a:gd name="connsiteY79" fmla="*/ 1360516 h 3771207"/>
                <a:gd name="connsiteX80" fmla="*/ 2421775 w 4064925"/>
                <a:gd name="connsiteY80" fmla="*/ 1244138 h 3771207"/>
                <a:gd name="connsiteX81" fmla="*/ 2421775 w 4064925"/>
                <a:gd name="connsiteY81" fmla="*/ 1194261 h 3771207"/>
                <a:gd name="connsiteX82" fmla="*/ 2421775 w 4064925"/>
                <a:gd name="connsiteY82" fmla="*/ 1077883 h 3771207"/>
                <a:gd name="connsiteX83" fmla="*/ 2621281 w 4064925"/>
                <a:gd name="connsiteY83" fmla="*/ 1011381 h 3771207"/>
                <a:gd name="connsiteX84" fmla="*/ 2770910 w 4064925"/>
                <a:gd name="connsiteY84" fmla="*/ 878378 h 3771207"/>
                <a:gd name="connsiteX85" fmla="*/ 2770910 w 4064925"/>
                <a:gd name="connsiteY85" fmla="*/ 778625 h 3771207"/>
                <a:gd name="connsiteX86" fmla="*/ 2887288 w 4064925"/>
                <a:gd name="connsiteY86" fmla="*/ 545869 h 3771207"/>
                <a:gd name="connsiteX87" fmla="*/ 3352801 w 4064925"/>
                <a:gd name="connsiteY87" fmla="*/ 462741 h 3771207"/>
                <a:gd name="connsiteX88" fmla="*/ 3535681 w 4064925"/>
                <a:gd name="connsiteY88" fmla="*/ 196734 h 3771207"/>
                <a:gd name="connsiteX89" fmla="*/ 3535681 w 4064925"/>
                <a:gd name="connsiteY89" fmla="*/ 263236 h 3771207"/>
                <a:gd name="connsiteX0" fmla="*/ 3535681 w 4064925"/>
                <a:gd name="connsiteY0" fmla="*/ 263236 h 3771207"/>
                <a:gd name="connsiteX1" fmla="*/ 3602183 w 4064925"/>
                <a:gd name="connsiteY1" fmla="*/ 180109 h 3771207"/>
                <a:gd name="connsiteX2" fmla="*/ 3685310 w 4064925"/>
                <a:gd name="connsiteY2" fmla="*/ 80356 h 3771207"/>
                <a:gd name="connsiteX3" fmla="*/ 3785063 w 4064925"/>
                <a:gd name="connsiteY3" fmla="*/ 13854 h 3771207"/>
                <a:gd name="connsiteX4" fmla="*/ 3868190 w 4064925"/>
                <a:gd name="connsiteY4" fmla="*/ 163483 h 3771207"/>
                <a:gd name="connsiteX5" fmla="*/ 4017819 w 4064925"/>
                <a:gd name="connsiteY5" fmla="*/ 229985 h 3771207"/>
                <a:gd name="connsiteX6" fmla="*/ 4051070 w 4064925"/>
                <a:gd name="connsiteY6" fmla="*/ 329738 h 3771207"/>
                <a:gd name="connsiteX7" fmla="*/ 3934692 w 4064925"/>
                <a:gd name="connsiteY7" fmla="*/ 479367 h 3771207"/>
                <a:gd name="connsiteX8" fmla="*/ 3735186 w 4064925"/>
                <a:gd name="connsiteY8" fmla="*/ 595745 h 3771207"/>
                <a:gd name="connsiteX9" fmla="*/ 3668684 w 4064925"/>
                <a:gd name="connsiteY9" fmla="*/ 811876 h 3771207"/>
                <a:gd name="connsiteX10" fmla="*/ 3685310 w 4064925"/>
                <a:gd name="connsiteY10" fmla="*/ 994756 h 3771207"/>
                <a:gd name="connsiteX11" fmla="*/ 3818313 w 4064925"/>
                <a:gd name="connsiteY11" fmla="*/ 1011381 h 3771207"/>
                <a:gd name="connsiteX12" fmla="*/ 3768437 w 4064925"/>
                <a:gd name="connsiteY12" fmla="*/ 1144385 h 3771207"/>
                <a:gd name="connsiteX13" fmla="*/ 3386052 w 4064925"/>
                <a:gd name="connsiteY13" fmla="*/ 1260763 h 3771207"/>
                <a:gd name="connsiteX14" fmla="*/ 3352801 w 4064925"/>
                <a:gd name="connsiteY14" fmla="*/ 1609898 h 3771207"/>
                <a:gd name="connsiteX15" fmla="*/ 3219797 w 4064925"/>
                <a:gd name="connsiteY15" fmla="*/ 2058785 h 3771207"/>
                <a:gd name="connsiteX16" fmla="*/ 3169921 w 4064925"/>
                <a:gd name="connsiteY16" fmla="*/ 2274916 h 3771207"/>
                <a:gd name="connsiteX17" fmla="*/ 3253048 w 4064925"/>
                <a:gd name="connsiteY17" fmla="*/ 2491047 h 3771207"/>
                <a:gd name="connsiteX18" fmla="*/ 3169921 w 4064925"/>
                <a:gd name="connsiteY18" fmla="*/ 2790305 h 3771207"/>
                <a:gd name="connsiteX19" fmla="*/ 2721033 w 4064925"/>
                <a:gd name="connsiteY19" fmla="*/ 3139440 h 3771207"/>
                <a:gd name="connsiteX20" fmla="*/ 2571404 w 4064925"/>
                <a:gd name="connsiteY20" fmla="*/ 3471949 h 3771207"/>
                <a:gd name="connsiteX21" fmla="*/ 2521528 w 4064925"/>
                <a:gd name="connsiteY21" fmla="*/ 3654829 h 3771207"/>
                <a:gd name="connsiteX22" fmla="*/ 2255521 w 4064925"/>
                <a:gd name="connsiteY22" fmla="*/ 3721330 h 3771207"/>
                <a:gd name="connsiteX23" fmla="*/ 1690255 w 4064925"/>
                <a:gd name="connsiteY23" fmla="*/ 3771207 h 3771207"/>
                <a:gd name="connsiteX24" fmla="*/ 759230 w 4064925"/>
                <a:gd name="connsiteY24" fmla="*/ 3701934 h 3771207"/>
                <a:gd name="connsiteX25" fmla="*/ 775855 w 4064925"/>
                <a:gd name="connsiteY25" fmla="*/ 3521825 h 3771207"/>
                <a:gd name="connsiteX26" fmla="*/ 692728 w 4064925"/>
                <a:gd name="connsiteY26" fmla="*/ 3255818 h 3771207"/>
                <a:gd name="connsiteX27" fmla="*/ 842357 w 4064925"/>
                <a:gd name="connsiteY27" fmla="*/ 2939934 h 3771207"/>
                <a:gd name="connsiteX28" fmla="*/ 942110 w 4064925"/>
                <a:gd name="connsiteY28" fmla="*/ 2624050 h 3771207"/>
                <a:gd name="connsiteX29" fmla="*/ 975361 w 4064925"/>
                <a:gd name="connsiteY29" fmla="*/ 2540923 h 3771207"/>
                <a:gd name="connsiteX30" fmla="*/ 975361 w 4064925"/>
                <a:gd name="connsiteY30" fmla="*/ 2424545 h 3771207"/>
                <a:gd name="connsiteX31" fmla="*/ 775855 w 4064925"/>
                <a:gd name="connsiteY31" fmla="*/ 2258290 h 3771207"/>
                <a:gd name="connsiteX32" fmla="*/ 809106 w 4064925"/>
                <a:gd name="connsiteY32" fmla="*/ 2175163 h 3771207"/>
                <a:gd name="connsiteX33" fmla="*/ 725979 w 4064925"/>
                <a:gd name="connsiteY33" fmla="*/ 2075410 h 3771207"/>
                <a:gd name="connsiteX34" fmla="*/ 626226 w 4064925"/>
                <a:gd name="connsiteY34" fmla="*/ 1925781 h 3771207"/>
                <a:gd name="connsiteX35" fmla="*/ 692728 w 4064925"/>
                <a:gd name="connsiteY35" fmla="*/ 1693025 h 3771207"/>
                <a:gd name="connsiteX36" fmla="*/ 775855 w 4064925"/>
                <a:gd name="connsiteY36" fmla="*/ 1609898 h 3771207"/>
                <a:gd name="connsiteX37" fmla="*/ 775855 w 4064925"/>
                <a:gd name="connsiteY37" fmla="*/ 1510145 h 3771207"/>
                <a:gd name="connsiteX38" fmla="*/ 659477 w 4064925"/>
                <a:gd name="connsiteY38" fmla="*/ 1377141 h 3771207"/>
                <a:gd name="connsiteX39" fmla="*/ 476597 w 4064925"/>
                <a:gd name="connsiteY39" fmla="*/ 1077883 h 3771207"/>
                <a:gd name="connsiteX40" fmla="*/ 310343 w 4064925"/>
                <a:gd name="connsiteY40" fmla="*/ 978130 h 3771207"/>
                <a:gd name="connsiteX41" fmla="*/ 193964 w 4064925"/>
                <a:gd name="connsiteY41" fmla="*/ 811876 h 3771207"/>
                <a:gd name="connsiteX42" fmla="*/ 193964 w 4064925"/>
                <a:gd name="connsiteY42" fmla="*/ 545869 h 3771207"/>
                <a:gd name="connsiteX43" fmla="*/ 243841 w 4064925"/>
                <a:gd name="connsiteY43" fmla="*/ 545869 h 3771207"/>
                <a:gd name="connsiteX44" fmla="*/ 227215 w 4064925"/>
                <a:gd name="connsiteY44" fmla="*/ 429490 h 3771207"/>
                <a:gd name="connsiteX45" fmla="*/ 177339 w 4064925"/>
                <a:gd name="connsiteY45" fmla="*/ 412865 h 3771207"/>
                <a:gd name="connsiteX46" fmla="*/ 44335 w 4064925"/>
                <a:gd name="connsiteY46" fmla="*/ 396240 h 3771207"/>
                <a:gd name="connsiteX47" fmla="*/ 11084 w 4064925"/>
                <a:gd name="connsiteY47" fmla="*/ 96981 h 3771207"/>
                <a:gd name="connsiteX48" fmla="*/ 110837 w 4064925"/>
                <a:gd name="connsiteY48" fmla="*/ 213360 h 3771207"/>
                <a:gd name="connsiteX49" fmla="*/ 243841 w 4064925"/>
                <a:gd name="connsiteY49" fmla="*/ 180109 h 3771207"/>
                <a:gd name="connsiteX50" fmla="*/ 360219 w 4064925"/>
                <a:gd name="connsiteY50" fmla="*/ 329738 h 3771207"/>
                <a:gd name="connsiteX51" fmla="*/ 360219 w 4064925"/>
                <a:gd name="connsiteY51" fmla="*/ 446116 h 3771207"/>
                <a:gd name="connsiteX52" fmla="*/ 393470 w 4064925"/>
                <a:gd name="connsiteY52" fmla="*/ 512618 h 3771207"/>
                <a:gd name="connsiteX53" fmla="*/ 609601 w 4064925"/>
                <a:gd name="connsiteY53" fmla="*/ 545869 h 3771207"/>
                <a:gd name="connsiteX54" fmla="*/ 858983 w 4064925"/>
                <a:gd name="connsiteY54" fmla="*/ 495992 h 3771207"/>
                <a:gd name="connsiteX55" fmla="*/ 908859 w 4064925"/>
                <a:gd name="connsiteY55" fmla="*/ 379614 h 3771207"/>
                <a:gd name="connsiteX56" fmla="*/ 975361 w 4064925"/>
                <a:gd name="connsiteY56" fmla="*/ 329738 h 3771207"/>
                <a:gd name="connsiteX57" fmla="*/ 1025237 w 4064925"/>
                <a:gd name="connsiteY57" fmla="*/ 362989 h 3771207"/>
                <a:gd name="connsiteX58" fmla="*/ 1141615 w 4064925"/>
                <a:gd name="connsiteY58" fmla="*/ 512618 h 3771207"/>
                <a:gd name="connsiteX59" fmla="*/ 1474124 w 4064925"/>
                <a:gd name="connsiteY59" fmla="*/ 412865 h 3771207"/>
                <a:gd name="connsiteX60" fmla="*/ 1607128 w 4064925"/>
                <a:gd name="connsiteY60" fmla="*/ 612370 h 3771207"/>
                <a:gd name="connsiteX61" fmla="*/ 1208117 w 4064925"/>
                <a:gd name="connsiteY61" fmla="*/ 678872 h 3771207"/>
                <a:gd name="connsiteX62" fmla="*/ 1108364 w 4064925"/>
                <a:gd name="connsiteY62" fmla="*/ 861752 h 3771207"/>
                <a:gd name="connsiteX63" fmla="*/ 1158241 w 4064925"/>
                <a:gd name="connsiteY63" fmla="*/ 878378 h 3771207"/>
                <a:gd name="connsiteX64" fmla="*/ 1124990 w 4064925"/>
                <a:gd name="connsiteY64" fmla="*/ 1210887 h 3771207"/>
                <a:gd name="connsiteX65" fmla="*/ 1141615 w 4064925"/>
                <a:gd name="connsiteY65" fmla="*/ 1427018 h 3771207"/>
                <a:gd name="connsiteX66" fmla="*/ 1191492 w 4064925"/>
                <a:gd name="connsiteY66" fmla="*/ 1493520 h 3771207"/>
                <a:gd name="connsiteX67" fmla="*/ 1390997 w 4064925"/>
                <a:gd name="connsiteY67" fmla="*/ 1310640 h 3771207"/>
                <a:gd name="connsiteX68" fmla="*/ 1324495 w 4064925"/>
                <a:gd name="connsiteY68" fmla="*/ 1044632 h 3771207"/>
                <a:gd name="connsiteX69" fmla="*/ 1457499 w 4064925"/>
                <a:gd name="connsiteY69" fmla="*/ 795250 h 3771207"/>
                <a:gd name="connsiteX70" fmla="*/ 1557252 w 4064925"/>
                <a:gd name="connsiteY70" fmla="*/ 662247 h 3771207"/>
                <a:gd name="connsiteX71" fmla="*/ 1706881 w 4064925"/>
                <a:gd name="connsiteY71" fmla="*/ 745374 h 3771207"/>
                <a:gd name="connsiteX72" fmla="*/ 1773383 w 4064925"/>
                <a:gd name="connsiteY72" fmla="*/ 878378 h 3771207"/>
                <a:gd name="connsiteX73" fmla="*/ 1640379 w 4064925"/>
                <a:gd name="connsiteY73" fmla="*/ 1061258 h 3771207"/>
                <a:gd name="connsiteX74" fmla="*/ 1806633 w 4064925"/>
                <a:gd name="connsiteY74" fmla="*/ 1044632 h 3771207"/>
                <a:gd name="connsiteX75" fmla="*/ 1856510 w 4064925"/>
                <a:gd name="connsiteY75" fmla="*/ 1077883 h 3771207"/>
                <a:gd name="connsiteX76" fmla="*/ 1856510 w 4064925"/>
                <a:gd name="connsiteY76" fmla="*/ 1227512 h 3771207"/>
                <a:gd name="connsiteX77" fmla="*/ 1823259 w 4064925"/>
                <a:gd name="connsiteY77" fmla="*/ 1476894 h 3771207"/>
                <a:gd name="connsiteX78" fmla="*/ 1972888 w 4064925"/>
                <a:gd name="connsiteY78" fmla="*/ 1526770 h 3771207"/>
                <a:gd name="connsiteX79" fmla="*/ 2205644 w 4064925"/>
                <a:gd name="connsiteY79" fmla="*/ 1360516 h 3771207"/>
                <a:gd name="connsiteX80" fmla="*/ 2421775 w 4064925"/>
                <a:gd name="connsiteY80" fmla="*/ 1244138 h 3771207"/>
                <a:gd name="connsiteX81" fmla="*/ 2421775 w 4064925"/>
                <a:gd name="connsiteY81" fmla="*/ 1194261 h 3771207"/>
                <a:gd name="connsiteX82" fmla="*/ 2421775 w 4064925"/>
                <a:gd name="connsiteY82" fmla="*/ 1077883 h 3771207"/>
                <a:gd name="connsiteX83" fmla="*/ 2621281 w 4064925"/>
                <a:gd name="connsiteY83" fmla="*/ 1011381 h 3771207"/>
                <a:gd name="connsiteX84" fmla="*/ 2770910 w 4064925"/>
                <a:gd name="connsiteY84" fmla="*/ 878378 h 3771207"/>
                <a:gd name="connsiteX85" fmla="*/ 2770910 w 4064925"/>
                <a:gd name="connsiteY85" fmla="*/ 778625 h 3771207"/>
                <a:gd name="connsiteX86" fmla="*/ 2887288 w 4064925"/>
                <a:gd name="connsiteY86" fmla="*/ 545869 h 3771207"/>
                <a:gd name="connsiteX87" fmla="*/ 3352801 w 4064925"/>
                <a:gd name="connsiteY87" fmla="*/ 462741 h 3771207"/>
                <a:gd name="connsiteX88" fmla="*/ 3535681 w 4064925"/>
                <a:gd name="connsiteY88" fmla="*/ 196734 h 3771207"/>
                <a:gd name="connsiteX89" fmla="*/ 3535681 w 4064925"/>
                <a:gd name="connsiteY89" fmla="*/ 263236 h 3771207"/>
                <a:gd name="connsiteX0" fmla="*/ 3535681 w 4064925"/>
                <a:gd name="connsiteY0" fmla="*/ 263236 h 3771207"/>
                <a:gd name="connsiteX1" fmla="*/ 3602183 w 4064925"/>
                <a:gd name="connsiteY1" fmla="*/ 180109 h 3771207"/>
                <a:gd name="connsiteX2" fmla="*/ 3685310 w 4064925"/>
                <a:gd name="connsiteY2" fmla="*/ 80356 h 3771207"/>
                <a:gd name="connsiteX3" fmla="*/ 3785063 w 4064925"/>
                <a:gd name="connsiteY3" fmla="*/ 13854 h 3771207"/>
                <a:gd name="connsiteX4" fmla="*/ 3868190 w 4064925"/>
                <a:gd name="connsiteY4" fmla="*/ 163483 h 3771207"/>
                <a:gd name="connsiteX5" fmla="*/ 4017819 w 4064925"/>
                <a:gd name="connsiteY5" fmla="*/ 229985 h 3771207"/>
                <a:gd name="connsiteX6" fmla="*/ 4051070 w 4064925"/>
                <a:gd name="connsiteY6" fmla="*/ 329738 h 3771207"/>
                <a:gd name="connsiteX7" fmla="*/ 3934692 w 4064925"/>
                <a:gd name="connsiteY7" fmla="*/ 479367 h 3771207"/>
                <a:gd name="connsiteX8" fmla="*/ 3735186 w 4064925"/>
                <a:gd name="connsiteY8" fmla="*/ 595745 h 3771207"/>
                <a:gd name="connsiteX9" fmla="*/ 3668684 w 4064925"/>
                <a:gd name="connsiteY9" fmla="*/ 811876 h 3771207"/>
                <a:gd name="connsiteX10" fmla="*/ 3685310 w 4064925"/>
                <a:gd name="connsiteY10" fmla="*/ 994756 h 3771207"/>
                <a:gd name="connsiteX11" fmla="*/ 3818313 w 4064925"/>
                <a:gd name="connsiteY11" fmla="*/ 1011381 h 3771207"/>
                <a:gd name="connsiteX12" fmla="*/ 3768437 w 4064925"/>
                <a:gd name="connsiteY12" fmla="*/ 1144385 h 3771207"/>
                <a:gd name="connsiteX13" fmla="*/ 3386052 w 4064925"/>
                <a:gd name="connsiteY13" fmla="*/ 1260763 h 3771207"/>
                <a:gd name="connsiteX14" fmla="*/ 3352801 w 4064925"/>
                <a:gd name="connsiteY14" fmla="*/ 1609898 h 3771207"/>
                <a:gd name="connsiteX15" fmla="*/ 3219797 w 4064925"/>
                <a:gd name="connsiteY15" fmla="*/ 2058785 h 3771207"/>
                <a:gd name="connsiteX16" fmla="*/ 3169921 w 4064925"/>
                <a:gd name="connsiteY16" fmla="*/ 2274916 h 3771207"/>
                <a:gd name="connsiteX17" fmla="*/ 3253048 w 4064925"/>
                <a:gd name="connsiteY17" fmla="*/ 2491047 h 3771207"/>
                <a:gd name="connsiteX18" fmla="*/ 3169921 w 4064925"/>
                <a:gd name="connsiteY18" fmla="*/ 2790305 h 3771207"/>
                <a:gd name="connsiteX19" fmla="*/ 2721033 w 4064925"/>
                <a:gd name="connsiteY19" fmla="*/ 3139440 h 3771207"/>
                <a:gd name="connsiteX20" fmla="*/ 2571404 w 4064925"/>
                <a:gd name="connsiteY20" fmla="*/ 3471949 h 3771207"/>
                <a:gd name="connsiteX21" fmla="*/ 2521528 w 4064925"/>
                <a:gd name="connsiteY21" fmla="*/ 3654829 h 3771207"/>
                <a:gd name="connsiteX22" fmla="*/ 2255521 w 4064925"/>
                <a:gd name="connsiteY22" fmla="*/ 3721330 h 3771207"/>
                <a:gd name="connsiteX23" fmla="*/ 1690255 w 4064925"/>
                <a:gd name="connsiteY23" fmla="*/ 3771207 h 3771207"/>
                <a:gd name="connsiteX24" fmla="*/ 454430 w 4064925"/>
                <a:gd name="connsiteY24" fmla="*/ 3701934 h 3771207"/>
                <a:gd name="connsiteX25" fmla="*/ 775855 w 4064925"/>
                <a:gd name="connsiteY25" fmla="*/ 3521825 h 3771207"/>
                <a:gd name="connsiteX26" fmla="*/ 692728 w 4064925"/>
                <a:gd name="connsiteY26" fmla="*/ 3255818 h 3771207"/>
                <a:gd name="connsiteX27" fmla="*/ 842357 w 4064925"/>
                <a:gd name="connsiteY27" fmla="*/ 2939934 h 3771207"/>
                <a:gd name="connsiteX28" fmla="*/ 942110 w 4064925"/>
                <a:gd name="connsiteY28" fmla="*/ 2624050 h 3771207"/>
                <a:gd name="connsiteX29" fmla="*/ 975361 w 4064925"/>
                <a:gd name="connsiteY29" fmla="*/ 2540923 h 3771207"/>
                <a:gd name="connsiteX30" fmla="*/ 975361 w 4064925"/>
                <a:gd name="connsiteY30" fmla="*/ 2424545 h 3771207"/>
                <a:gd name="connsiteX31" fmla="*/ 775855 w 4064925"/>
                <a:gd name="connsiteY31" fmla="*/ 2258290 h 3771207"/>
                <a:gd name="connsiteX32" fmla="*/ 809106 w 4064925"/>
                <a:gd name="connsiteY32" fmla="*/ 2175163 h 3771207"/>
                <a:gd name="connsiteX33" fmla="*/ 725979 w 4064925"/>
                <a:gd name="connsiteY33" fmla="*/ 2075410 h 3771207"/>
                <a:gd name="connsiteX34" fmla="*/ 626226 w 4064925"/>
                <a:gd name="connsiteY34" fmla="*/ 1925781 h 3771207"/>
                <a:gd name="connsiteX35" fmla="*/ 692728 w 4064925"/>
                <a:gd name="connsiteY35" fmla="*/ 1693025 h 3771207"/>
                <a:gd name="connsiteX36" fmla="*/ 775855 w 4064925"/>
                <a:gd name="connsiteY36" fmla="*/ 1609898 h 3771207"/>
                <a:gd name="connsiteX37" fmla="*/ 775855 w 4064925"/>
                <a:gd name="connsiteY37" fmla="*/ 1510145 h 3771207"/>
                <a:gd name="connsiteX38" fmla="*/ 659477 w 4064925"/>
                <a:gd name="connsiteY38" fmla="*/ 1377141 h 3771207"/>
                <a:gd name="connsiteX39" fmla="*/ 476597 w 4064925"/>
                <a:gd name="connsiteY39" fmla="*/ 1077883 h 3771207"/>
                <a:gd name="connsiteX40" fmla="*/ 310343 w 4064925"/>
                <a:gd name="connsiteY40" fmla="*/ 978130 h 3771207"/>
                <a:gd name="connsiteX41" fmla="*/ 193964 w 4064925"/>
                <a:gd name="connsiteY41" fmla="*/ 811876 h 3771207"/>
                <a:gd name="connsiteX42" fmla="*/ 193964 w 4064925"/>
                <a:gd name="connsiteY42" fmla="*/ 545869 h 3771207"/>
                <a:gd name="connsiteX43" fmla="*/ 243841 w 4064925"/>
                <a:gd name="connsiteY43" fmla="*/ 545869 h 3771207"/>
                <a:gd name="connsiteX44" fmla="*/ 227215 w 4064925"/>
                <a:gd name="connsiteY44" fmla="*/ 429490 h 3771207"/>
                <a:gd name="connsiteX45" fmla="*/ 177339 w 4064925"/>
                <a:gd name="connsiteY45" fmla="*/ 412865 h 3771207"/>
                <a:gd name="connsiteX46" fmla="*/ 44335 w 4064925"/>
                <a:gd name="connsiteY46" fmla="*/ 396240 h 3771207"/>
                <a:gd name="connsiteX47" fmla="*/ 11084 w 4064925"/>
                <a:gd name="connsiteY47" fmla="*/ 96981 h 3771207"/>
                <a:gd name="connsiteX48" fmla="*/ 110837 w 4064925"/>
                <a:gd name="connsiteY48" fmla="*/ 213360 h 3771207"/>
                <a:gd name="connsiteX49" fmla="*/ 243841 w 4064925"/>
                <a:gd name="connsiteY49" fmla="*/ 180109 h 3771207"/>
                <a:gd name="connsiteX50" fmla="*/ 360219 w 4064925"/>
                <a:gd name="connsiteY50" fmla="*/ 329738 h 3771207"/>
                <a:gd name="connsiteX51" fmla="*/ 360219 w 4064925"/>
                <a:gd name="connsiteY51" fmla="*/ 446116 h 3771207"/>
                <a:gd name="connsiteX52" fmla="*/ 393470 w 4064925"/>
                <a:gd name="connsiteY52" fmla="*/ 512618 h 3771207"/>
                <a:gd name="connsiteX53" fmla="*/ 609601 w 4064925"/>
                <a:gd name="connsiteY53" fmla="*/ 545869 h 3771207"/>
                <a:gd name="connsiteX54" fmla="*/ 858983 w 4064925"/>
                <a:gd name="connsiteY54" fmla="*/ 495992 h 3771207"/>
                <a:gd name="connsiteX55" fmla="*/ 908859 w 4064925"/>
                <a:gd name="connsiteY55" fmla="*/ 379614 h 3771207"/>
                <a:gd name="connsiteX56" fmla="*/ 975361 w 4064925"/>
                <a:gd name="connsiteY56" fmla="*/ 329738 h 3771207"/>
                <a:gd name="connsiteX57" fmla="*/ 1025237 w 4064925"/>
                <a:gd name="connsiteY57" fmla="*/ 362989 h 3771207"/>
                <a:gd name="connsiteX58" fmla="*/ 1141615 w 4064925"/>
                <a:gd name="connsiteY58" fmla="*/ 512618 h 3771207"/>
                <a:gd name="connsiteX59" fmla="*/ 1474124 w 4064925"/>
                <a:gd name="connsiteY59" fmla="*/ 412865 h 3771207"/>
                <a:gd name="connsiteX60" fmla="*/ 1607128 w 4064925"/>
                <a:gd name="connsiteY60" fmla="*/ 612370 h 3771207"/>
                <a:gd name="connsiteX61" fmla="*/ 1208117 w 4064925"/>
                <a:gd name="connsiteY61" fmla="*/ 678872 h 3771207"/>
                <a:gd name="connsiteX62" fmla="*/ 1108364 w 4064925"/>
                <a:gd name="connsiteY62" fmla="*/ 861752 h 3771207"/>
                <a:gd name="connsiteX63" fmla="*/ 1158241 w 4064925"/>
                <a:gd name="connsiteY63" fmla="*/ 878378 h 3771207"/>
                <a:gd name="connsiteX64" fmla="*/ 1124990 w 4064925"/>
                <a:gd name="connsiteY64" fmla="*/ 1210887 h 3771207"/>
                <a:gd name="connsiteX65" fmla="*/ 1141615 w 4064925"/>
                <a:gd name="connsiteY65" fmla="*/ 1427018 h 3771207"/>
                <a:gd name="connsiteX66" fmla="*/ 1191492 w 4064925"/>
                <a:gd name="connsiteY66" fmla="*/ 1493520 h 3771207"/>
                <a:gd name="connsiteX67" fmla="*/ 1390997 w 4064925"/>
                <a:gd name="connsiteY67" fmla="*/ 1310640 h 3771207"/>
                <a:gd name="connsiteX68" fmla="*/ 1324495 w 4064925"/>
                <a:gd name="connsiteY68" fmla="*/ 1044632 h 3771207"/>
                <a:gd name="connsiteX69" fmla="*/ 1457499 w 4064925"/>
                <a:gd name="connsiteY69" fmla="*/ 795250 h 3771207"/>
                <a:gd name="connsiteX70" fmla="*/ 1557252 w 4064925"/>
                <a:gd name="connsiteY70" fmla="*/ 662247 h 3771207"/>
                <a:gd name="connsiteX71" fmla="*/ 1706881 w 4064925"/>
                <a:gd name="connsiteY71" fmla="*/ 745374 h 3771207"/>
                <a:gd name="connsiteX72" fmla="*/ 1773383 w 4064925"/>
                <a:gd name="connsiteY72" fmla="*/ 878378 h 3771207"/>
                <a:gd name="connsiteX73" fmla="*/ 1640379 w 4064925"/>
                <a:gd name="connsiteY73" fmla="*/ 1061258 h 3771207"/>
                <a:gd name="connsiteX74" fmla="*/ 1806633 w 4064925"/>
                <a:gd name="connsiteY74" fmla="*/ 1044632 h 3771207"/>
                <a:gd name="connsiteX75" fmla="*/ 1856510 w 4064925"/>
                <a:gd name="connsiteY75" fmla="*/ 1077883 h 3771207"/>
                <a:gd name="connsiteX76" fmla="*/ 1856510 w 4064925"/>
                <a:gd name="connsiteY76" fmla="*/ 1227512 h 3771207"/>
                <a:gd name="connsiteX77" fmla="*/ 1823259 w 4064925"/>
                <a:gd name="connsiteY77" fmla="*/ 1476894 h 3771207"/>
                <a:gd name="connsiteX78" fmla="*/ 1972888 w 4064925"/>
                <a:gd name="connsiteY78" fmla="*/ 1526770 h 3771207"/>
                <a:gd name="connsiteX79" fmla="*/ 2205644 w 4064925"/>
                <a:gd name="connsiteY79" fmla="*/ 1360516 h 3771207"/>
                <a:gd name="connsiteX80" fmla="*/ 2421775 w 4064925"/>
                <a:gd name="connsiteY80" fmla="*/ 1244138 h 3771207"/>
                <a:gd name="connsiteX81" fmla="*/ 2421775 w 4064925"/>
                <a:gd name="connsiteY81" fmla="*/ 1194261 h 3771207"/>
                <a:gd name="connsiteX82" fmla="*/ 2421775 w 4064925"/>
                <a:gd name="connsiteY82" fmla="*/ 1077883 h 3771207"/>
                <a:gd name="connsiteX83" fmla="*/ 2621281 w 4064925"/>
                <a:gd name="connsiteY83" fmla="*/ 1011381 h 3771207"/>
                <a:gd name="connsiteX84" fmla="*/ 2770910 w 4064925"/>
                <a:gd name="connsiteY84" fmla="*/ 878378 h 3771207"/>
                <a:gd name="connsiteX85" fmla="*/ 2770910 w 4064925"/>
                <a:gd name="connsiteY85" fmla="*/ 778625 h 3771207"/>
                <a:gd name="connsiteX86" fmla="*/ 2887288 w 4064925"/>
                <a:gd name="connsiteY86" fmla="*/ 545869 h 3771207"/>
                <a:gd name="connsiteX87" fmla="*/ 3352801 w 4064925"/>
                <a:gd name="connsiteY87" fmla="*/ 462741 h 3771207"/>
                <a:gd name="connsiteX88" fmla="*/ 3535681 w 4064925"/>
                <a:gd name="connsiteY88" fmla="*/ 196734 h 3771207"/>
                <a:gd name="connsiteX89" fmla="*/ 3535681 w 4064925"/>
                <a:gd name="connsiteY89" fmla="*/ 263236 h 3771207"/>
                <a:gd name="connsiteX0" fmla="*/ 3535681 w 4064925"/>
                <a:gd name="connsiteY0" fmla="*/ 263236 h 3771207"/>
                <a:gd name="connsiteX1" fmla="*/ 3602183 w 4064925"/>
                <a:gd name="connsiteY1" fmla="*/ 180109 h 3771207"/>
                <a:gd name="connsiteX2" fmla="*/ 3685310 w 4064925"/>
                <a:gd name="connsiteY2" fmla="*/ 80356 h 3771207"/>
                <a:gd name="connsiteX3" fmla="*/ 3785063 w 4064925"/>
                <a:gd name="connsiteY3" fmla="*/ 13854 h 3771207"/>
                <a:gd name="connsiteX4" fmla="*/ 3868190 w 4064925"/>
                <a:gd name="connsiteY4" fmla="*/ 163483 h 3771207"/>
                <a:gd name="connsiteX5" fmla="*/ 4017819 w 4064925"/>
                <a:gd name="connsiteY5" fmla="*/ 229985 h 3771207"/>
                <a:gd name="connsiteX6" fmla="*/ 4051070 w 4064925"/>
                <a:gd name="connsiteY6" fmla="*/ 329738 h 3771207"/>
                <a:gd name="connsiteX7" fmla="*/ 3934692 w 4064925"/>
                <a:gd name="connsiteY7" fmla="*/ 479367 h 3771207"/>
                <a:gd name="connsiteX8" fmla="*/ 3735186 w 4064925"/>
                <a:gd name="connsiteY8" fmla="*/ 595745 h 3771207"/>
                <a:gd name="connsiteX9" fmla="*/ 3668684 w 4064925"/>
                <a:gd name="connsiteY9" fmla="*/ 811876 h 3771207"/>
                <a:gd name="connsiteX10" fmla="*/ 3685310 w 4064925"/>
                <a:gd name="connsiteY10" fmla="*/ 994756 h 3771207"/>
                <a:gd name="connsiteX11" fmla="*/ 3818313 w 4064925"/>
                <a:gd name="connsiteY11" fmla="*/ 1011381 h 3771207"/>
                <a:gd name="connsiteX12" fmla="*/ 3768437 w 4064925"/>
                <a:gd name="connsiteY12" fmla="*/ 1144385 h 3771207"/>
                <a:gd name="connsiteX13" fmla="*/ 3386052 w 4064925"/>
                <a:gd name="connsiteY13" fmla="*/ 1260763 h 3771207"/>
                <a:gd name="connsiteX14" fmla="*/ 3352801 w 4064925"/>
                <a:gd name="connsiteY14" fmla="*/ 1609898 h 3771207"/>
                <a:gd name="connsiteX15" fmla="*/ 3219797 w 4064925"/>
                <a:gd name="connsiteY15" fmla="*/ 2058785 h 3771207"/>
                <a:gd name="connsiteX16" fmla="*/ 3169921 w 4064925"/>
                <a:gd name="connsiteY16" fmla="*/ 2274916 h 3771207"/>
                <a:gd name="connsiteX17" fmla="*/ 3253048 w 4064925"/>
                <a:gd name="connsiteY17" fmla="*/ 2491047 h 3771207"/>
                <a:gd name="connsiteX18" fmla="*/ 3169921 w 4064925"/>
                <a:gd name="connsiteY18" fmla="*/ 2790305 h 3771207"/>
                <a:gd name="connsiteX19" fmla="*/ 2721033 w 4064925"/>
                <a:gd name="connsiteY19" fmla="*/ 3139440 h 3771207"/>
                <a:gd name="connsiteX20" fmla="*/ 2571404 w 4064925"/>
                <a:gd name="connsiteY20" fmla="*/ 3471949 h 3771207"/>
                <a:gd name="connsiteX21" fmla="*/ 2521528 w 4064925"/>
                <a:gd name="connsiteY21" fmla="*/ 3654829 h 3771207"/>
                <a:gd name="connsiteX22" fmla="*/ 2255521 w 4064925"/>
                <a:gd name="connsiteY22" fmla="*/ 3721330 h 3771207"/>
                <a:gd name="connsiteX23" fmla="*/ 1690255 w 4064925"/>
                <a:gd name="connsiteY23" fmla="*/ 3771207 h 3771207"/>
                <a:gd name="connsiteX24" fmla="*/ 759230 w 4064925"/>
                <a:gd name="connsiteY24" fmla="*/ 3701934 h 3771207"/>
                <a:gd name="connsiteX25" fmla="*/ 775855 w 4064925"/>
                <a:gd name="connsiteY25" fmla="*/ 3521825 h 3771207"/>
                <a:gd name="connsiteX26" fmla="*/ 692728 w 4064925"/>
                <a:gd name="connsiteY26" fmla="*/ 3255818 h 3771207"/>
                <a:gd name="connsiteX27" fmla="*/ 842357 w 4064925"/>
                <a:gd name="connsiteY27" fmla="*/ 2939934 h 3771207"/>
                <a:gd name="connsiteX28" fmla="*/ 942110 w 4064925"/>
                <a:gd name="connsiteY28" fmla="*/ 2624050 h 3771207"/>
                <a:gd name="connsiteX29" fmla="*/ 975361 w 4064925"/>
                <a:gd name="connsiteY29" fmla="*/ 2540923 h 3771207"/>
                <a:gd name="connsiteX30" fmla="*/ 975361 w 4064925"/>
                <a:gd name="connsiteY30" fmla="*/ 2424545 h 3771207"/>
                <a:gd name="connsiteX31" fmla="*/ 775855 w 4064925"/>
                <a:gd name="connsiteY31" fmla="*/ 2258290 h 3771207"/>
                <a:gd name="connsiteX32" fmla="*/ 809106 w 4064925"/>
                <a:gd name="connsiteY32" fmla="*/ 2175163 h 3771207"/>
                <a:gd name="connsiteX33" fmla="*/ 725979 w 4064925"/>
                <a:gd name="connsiteY33" fmla="*/ 2075410 h 3771207"/>
                <a:gd name="connsiteX34" fmla="*/ 626226 w 4064925"/>
                <a:gd name="connsiteY34" fmla="*/ 1925781 h 3771207"/>
                <a:gd name="connsiteX35" fmla="*/ 692728 w 4064925"/>
                <a:gd name="connsiteY35" fmla="*/ 1693025 h 3771207"/>
                <a:gd name="connsiteX36" fmla="*/ 775855 w 4064925"/>
                <a:gd name="connsiteY36" fmla="*/ 1609898 h 3771207"/>
                <a:gd name="connsiteX37" fmla="*/ 775855 w 4064925"/>
                <a:gd name="connsiteY37" fmla="*/ 1510145 h 3771207"/>
                <a:gd name="connsiteX38" fmla="*/ 659477 w 4064925"/>
                <a:gd name="connsiteY38" fmla="*/ 1377141 h 3771207"/>
                <a:gd name="connsiteX39" fmla="*/ 476597 w 4064925"/>
                <a:gd name="connsiteY39" fmla="*/ 1077883 h 3771207"/>
                <a:gd name="connsiteX40" fmla="*/ 310343 w 4064925"/>
                <a:gd name="connsiteY40" fmla="*/ 978130 h 3771207"/>
                <a:gd name="connsiteX41" fmla="*/ 193964 w 4064925"/>
                <a:gd name="connsiteY41" fmla="*/ 811876 h 3771207"/>
                <a:gd name="connsiteX42" fmla="*/ 193964 w 4064925"/>
                <a:gd name="connsiteY42" fmla="*/ 545869 h 3771207"/>
                <a:gd name="connsiteX43" fmla="*/ 243841 w 4064925"/>
                <a:gd name="connsiteY43" fmla="*/ 545869 h 3771207"/>
                <a:gd name="connsiteX44" fmla="*/ 227215 w 4064925"/>
                <a:gd name="connsiteY44" fmla="*/ 429490 h 3771207"/>
                <a:gd name="connsiteX45" fmla="*/ 177339 w 4064925"/>
                <a:gd name="connsiteY45" fmla="*/ 412865 h 3771207"/>
                <a:gd name="connsiteX46" fmla="*/ 44335 w 4064925"/>
                <a:gd name="connsiteY46" fmla="*/ 396240 h 3771207"/>
                <a:gd name="connsiteX47" fmla="*/ 11084 w 4064925"/>
                <a:gd name="connsiteY47" fmla="*/ 96981 h 3771207"/>
                <a:gd name="connsiteX48" fmla="*/ 110837 w 4064925"/>
                <a:gd name="connsiteY48" fmla="*/ 213360 h 3771207"/>
                <a:gd name="connsiteX49" fmla="*/ 243841 w 4064925"/>
                <a:gd name="connsiteY49" fmla="*/ 180109 h 3771207"/>
                <a:gd name="connsiteX50" fmla="*/ 360219 w 4064925"/>
                <a:gd name="connsiteY50" fmla="*/ 329738 h 3771207"/>
                <a:gd name="connsiteX51" fmla="*/ 360219 w 4064925"/>
                <a:gd name="connsiteY51" fmla="*/ 446116 h 3771207"/>
                <a:gd name="connsiteX52" fmla="*/ 393470 w 4064925"/>
                <a:gd name="connsiteY52" fmla="*/ 512618 h 3771207"/>
                <a:gd name="connsiteX53" fmla="*/ 609601 w 4064925"/>
                <a:gd name="connsiteY53" fmla="*/ 545869 h 3771207"/>
                <a:gd name="connsiteX54" fmla="*/ 858983 w 4064925"/>
                <a:gd name="connsiteY54" fmla="*/ 495992 h 3771207"/>
                <a:gd name="connsiteX55" fmla="*/ 908859 w 4064925"/>
                <a:gd name="connsiteY55" fmla="*/ 379614 h 3771207"/>
                <a:gd name="connsiteX56" fmla="*/ 975361 w 4064925"/>
                <a:gd name="connsiteY56" fmla="*/ 329738 h 3771207"/>
                <a:gd name="connsiteX57" fmla="*/ 1025237 w 4064925"/>
                <a:gd name="connsiteY57" fmla="*/ 362989 h 3771207"/>
                <a:gd name="connsiteX58" fmla="*/ 1141615 w 4064925"/>
                <a:gd name="connsiteY58" fmla="*/ 512618 h 3771207"/>
                <a:gd name="connsiteX59" fmla="*/ 1474124 w 4064925"/>
                <a:gd name="connsiteY59" fmla="*/ 412865 h 3771207"/>
                <a:gd name="connsiteX60" fmla="*/ 1607128 w 4064925"/>
                <a:gd name="connsiteY60" fmla="*/ 612370 h 3771207"/>
                <a:gd name="connsiteX61" fmla="*/ 1208117 w 4064925"/>
                <a:gd name="connsiteY61" fmla="*/ 678872 h 3771207"/>
                <a:gd name="connsiteX62" fmla="*/ 1108364 w 4064925"/>
                <a:gd name="connsiteY62" fmla="*/ 861752 h 3771207"/>
                <a:gd name="connsiteX63" fmla="*/ 1158241 w 4064925"/>
                <a:gd name="connsiteY63" fmla="*/ 878378 h 3771207"/>
                <a:gd name="connsiteX64" fmla="*/ 1124990 w 4064925"/>
                <a:gd name="connsiteY64" fmla="*/ 1210887 h 3771207"/>
                <a:gd name="connsiteX65" fmla="*/ 1141615 w 4064925"/>
                <a:gd name="connsiteY65" fmla="*/ 1427018 h 3771207"/>
                <a:gd name="connsiteX66" fmla="*/ 1191492 w 4064925"/>
                <a:gd name="connsiteY66" fmla="*/ 1493520 h 3771207"/>
                <a:gd name="connsiteX67" fmla="*/ 1390997 w 4064925"/>
                <a:gd name="connsiteY67" fmla="*/ 1310640 h 3771207"/>
                <a:gd name="connsiteX68" fmla="*/ 1324495 w 4064925"/>
                <a:gd name="connsiteY68" fmla="*/ 1044632 h 3771207"/>
                <a:gd name="connsiteX69" fmla="*/ 1457499 w 4064925"/>
                <a:gd name="connsiteY69" fmla="*/ 795250 h 3771207"/>
                <a:gd name="connsiteX70" fmla="*/ 1557252 w 4064925"/>
                <a:gd name="connsiteY70" fmla="*/ 662247 h 3771207"/>
                <a:gd name="connsiteX71" fmla="*/ 1706881 w 4064925"/>
                <a:gd name="connsiteY71" fmla="*/ 745374 h 3771207"/>
                <a:gd name="connsiteX72" fmla="*/ 1773383 w 4064925"/>
                <a:gd name="connsiteY72" fmla="*/ 878378 h 3771207"/>
                <a:gd name="connsiteX73" fmla="*/ 1640379 w 4064925"/>
                <a:gd name="connsiteY73" fmla="*/ 1061258 h 3771207"/>
                <a:gd name="connsiteX74" fmla="*/ 1806633 w 4064925"/>
                <a:gd name="connsiteY74" fmla="*/ 1044632 h 3771207"/>
                <a:gd name="connsiteX75" fmla="*/ 1856510 w 4064925"/>
                <a:gd name="connsiteY75" fmla="*/ 1077883 h 3771207"/>
                <a:gd name="connsiteX76" fmla="*/ 1856510 w 4064925"/>
                <a:gd name="connsiteY76" fmla="*/ 1227512 h 3771207"/>
                <a:gd name="connsiteX77" fmla="*/ 1823259 w 4064925"/>
                <a:gd name="connsiteY77" fmla="*/ 1476894 h 3771207"/>
                <a:gd name="connsiteX78" fmla="*/ 1972888 w 4064925"/>
                <a:gd name="connsiteY78" fmla="*/ 1526770 h 3771207"/>
                <a:gd name="connsiteX79" fmla="*/ 2205644 w 4064925"/>
                <a:gd name="connsiteY79" fmla="*/ 1360516 h 3771207"/>
                <a:gd name="connsiteX80" fmla="*/ 2421775 w 4064925"/>
                <a:gd name="connsiteY80" fmla="*/ 1244138 h 3771207"/>
                <a:gd name="connsiteX81" fmla="*/ 2421775 w 4064925"/>
                <a:gd name="connsiteY81" fmla="*/ 1194261 h 3771207"/>
                <a:gd name="connsiteX82" fmla="*/ 2421775 w 4064925"/>
                <a:gd name="connsiteY82" fmla="*/ 1077883 h 3771207"/>
                <a:gd name="connsiteX83" fmla="*/ 2621281 w 4064925"/>
                <a:gd name="connsiteY83" fmla="*/ 1011381 h 3771207"/>
                <a:gd name="connsiteX84" fmla="*/ 2770910 w 4064925"/>
                <a:gd name="connsiteY84" fmla="*/ 878378 h 3771207"/>
                <a:gd name="connsiteX85" fmla="*/ 2770910 w 4064925"/>
                <a:gd name="connsiteY85" fmla="*/ 778625 h 3771207"/>
                <a:gd name="connsiteX86" fmla="*/ 2887288 w 4064925"/>
                <a:gd name="connsiteY86" fmla="*/ 545869 h 3771207"/>
                <a:gd name="connsiteX87" fmla="*/ 3352801 w 4064925"/>
                <a:gd name="connsiteY87" fmla="*/ 462741 h 3771207"/>
                <a:gd name="connsiteX88" fmla="*/ 3535681 w 4064925"/>
                <a:gd name="connsiteY88" fmla="*/ 196734 h 3771207"/>
                <a:gd name="connsiteX89" fmla="*/ 3535681 w 4064925"/>
                <a:gd name="connsiteY89" fmla="*/ 263236 h 3771207"/>
                <a:gd name="connsiteX0" fmla="*/ 3535681 w 4064925"/>
                <a:gd name="connsiteY0" fmla="*/ 263236 h 3778134"/>
                <a:gd name="connsiteX1" fmla="*/ 3602183 w 4064925"/>
                <a:gd name="connsiteY1" fmla="*/ 180109 h 3778134"/>
                <a:gd name="connsiteX2" fmla="*/ 3685310 w 4064925"/>
                <a:gd name="connsiteY2" fmla="*/ 80356 h 3778134"/>
                <a:gd name="connsiteX3" fmla="*/ 3785063 w 4064925"/>
                <a:gd name="connsiteY3" fmla="*/ 13854 h 3778134"/>
                <a:gd name="connsiteX4" fmla="*/ 3868190 w 4064925"/>
                <a:gd name="connsiteY4" fmla="*/ 163483 h 3778134"/>
                <a:gd name="connsiteX5" fmla="*/ 4017819 w 4064925"/>
                <a:gd name="connsiteY5" fmla="*/ 229985 h 3778134"/>
                <a:gd name="connsiteX6" fmla="*/ 4051070 w 4064925"/>
                <a:gd name="connsiteY6" fmla="*/ 329738 h 3778134"/>
                <a:gd name="connsiteX7" fmla="*/ 3934692 w 4064925"/>
                <a:gd name="connsiteY7" fmla="*/ 479367 h 3778134"/>
                <a:gd name="connsiteX8" fmla="*/ 3735186 w 4064925"/>
                <a:gd name="connsiteY8" fmla="*/ 595745 h 3778134"/>
                <a:gd name="connsiteX9" fmla="*/ 3668684 w 4064925"/>
                <a:gd name="connsiteY9" fmla="*/ 811876 h 3778134"/>
                <a:gd name="connsiteX10" fmla="*/ 3685310 w 4064925"/>
                <a:gd name="connsiteY10" fmla="*/ 994756 h 3778134"/>
                <a:gd name="connsiteX11" fmla="*/ 3818313 w 4064925"/>
                <a:gd name="connsiteY11" fmla="*/ 1011381 h 3778134"/>
                <a:gd name="connsiteX12" fmla="*/ 3768437 w 4064925"/>
                <a:gd name="connsiteY12" fmla="*/ 1144385 h 3778134"/>
                <a:gd name="connsiteX13" fmla="*/ 3386052 w 4064925"/>
                <a:gd name="connsiteY13" fmla="*/ 1260763 h 3778134"/>
                <a:gd name="connsiteX14" fmla="*/ 3352801 w 4064925"/>
                <a:gd name="connsiteY14" fmla="*/ 1609898 h 3778134"/>
                <a:gd name="connsiteX15" fmla="*/ 3219797 w 4064925"/>
                <a:gd name="connsiteY15" fmla="*/ 2058785 h 3778134"/>
                <a:gd name="connsiteX16" fmla="*/ 3169921 w 4064925"/>
                <a:gd name="connsiteY16" fmla="*/ 2274916 h 3778134"/>
                <a:gd name="connsiteX17" fmla="*/ 3253048 w 4064925"/>
                <a:gd name="connsiteY17" fmla="*/ 2491047 h 3778134"/>
                <a:gd name="connsiteX18" fmla="*/ 3169921 w 4064925"/>
                <a:gd name="connsiteY18" fmla="*/ 2790305 h 3778134"/>
                <a:gd name="connsiteX19" fmla="*/ 2721033 w 4064925"/>
                <a:gd name="connsiteY19" fmla="*/ 3139440 h 3778134"/>
                <a:gd name="connsiteX20" fmla="*/ 2571404 w 4064925"/>
                <a:gd name="connsiteY20" fmla="*/ 3471949 h 3778134"/>
                <a:gd name="connsiteX21" fmla="*/ 2521528 w 4064925"/>
                <a:gd name="connsiteY21" fmla="*/ 3654829 h 3778134"/>
                <a:gd name="connsiteX22" fmla="*/ 2255521 w 4064925"/>
                <a:gd name="connsiteY22" fmla="*/ 3721330 h 3778134"/>
                <a:gd name="connsiteX23" fmla="*/ 1690255 w 4064925"/>
                <a:gd name="connsiteY23" fmla="*/ 3771207 h 3778134"/>
                <a:gd name="connsiteX24" fmla="*/ 759230 w 4064925"/>
                <a:gd name="connsiteY24" fmla="*/ 3778134 h 3778134"/>
                <a:gd name="connsiteX25" fmla="*/ 775855 w 4064925"/>
                <a:gd name="connsiteY25" fmla="*/ 3521825 h 3778134"/>
                <a:gd name="connsiteX26" fmla="*/ 692728 w 4064925"/>
                <a:gd name="connsiteY26" fmla="*/ 3255818 h 3778134"/>
                <a:gd name="connsiteX27" fmla="*/ 842357 w 4064925"/>
                <a:gd name="connsiteY27" fmla="*/ 2939934 h 3778134"/>
                <a:gd name="connsiteX28" fmla="*/ 942110 w 4064925"/>
                <a:gd name="connsiteY28" fmla="*/ 2624050 h 3778134"/>
                <a:gd name="connsiteX29" fmla="*/ 975361 w 4064925"/>
                <a:gd name="connsiteY29" fmla="*/ 2540923 h 3778134"/>
                <a:gd name="connsiteX30" fmla="*/ 975361 w 4064925"/>
                <a:gd name="connsiteY30" fmla="*/ 2424545 h 3778134"/>
                <a:gd name="connsiteX31" fmla="*/ 775855 w 4064925"/>
                <a:gd name="connsiteY31" fmla="*/ 2258290 h 3778134"/>
                <a:gd name="connsiteX32" fmla="*/ 809106 w 4064925"/>
                <a:gd name="connsiteY32" fmla="*/ 2175163 h 3778134"/>
                <a:gd name="connsiteX33" fmla="*/ 725979 w 4064925"/>
                <a:gd name="connsiteY33" fmla="*/ 2075410 h 3778134"/>
                <a:gd name="connsiteX34" fmla="*/ 626226 w 4064925"/>
                <a:gd name="connsiteY34" fmla="*/ 1925781 h 3778134"/>
                <a:gd name="connsiteX35" fmla="*/ 692728 w 4064925"/>
                <a:gd name="connsiteY35" fmla="*/ 1693025 h 3778134"/>
                <a:gd name="connsiteX36" fmla="*/ 775855 w 4064925"/>
                <a:gd name="connsiteY36" fmla="*/ 1609898 h 3778134"/>
                <a:gd name="connsiteX37" fmla="*/ 775855 w 4064925"/>
                <a:gd name="connsiteY37" fmla="*/ 1510145 h 3778134"/>
                <a:gd name="connsiteX38" fmla="*/ 659477 w 4064925"/>
                <a:gd name="connsiteY38" fmla="*/ 1377141 h 3778134"/>
                <a:gd name="connsiteX39" fmla="*/ 476597 w 4064925"/>
                <a:gd name="connsiteY39" fmla="*/ 1077883 h 3778134"/>
                <a:gd name="connsiteX40" fmla="*/ 310343 w 4064925"/>
                <a:gd name="connsiteY40" fmla="*/ 978130 h 3778134"/>
                <a:gd name="connsiteX41" fmla="*/ 193964 w 4064925"/>
                <a:gd name="connsiteY41" fmla="*/ 811876 h 3778134"/>
                <a:gd name="connsiteX42" fmla="*/ 193964 w 4064925"/>
                <a:gd name="connsiteY42" fmla="*/ 545869 h 3778134"/>
                <a:gd name="connsiteX43" fmla="*/ 243841 w 4064925"/>
                <a:gd name="connsiteY43" fmla="*/ 545869 h 3778134"/>
                <a:gd name="connsiteX44" fmla="*/ 227215 w 4064925"/>
                <a:gd name="connsiteY44" fmla="*/ 429490 h 3778134"/>
                <a:gd name="connsiteX45" fmla="*/ 177339 w 4064925"/>
                <a:gd name="connsiteY45" fmla="*/ 412865 h 3778134"/>
                <a:gd name="connsiteX46" fmla="*/ 44335 w 4064925"/>
                <a:gd name="connsiteY46" fmla="*/ 396240 h 3778134"/>
                <a:gd name="connsiteX47" fmla="*/ 11084 w 4064925"/>
                <a:gd name="connsiteY47" fmla="*/ 96981 h 3778134"/>
                <a:gd name="connsiteX48" fmla="*/ 110837 w 4064925"/>
                <a:gd name="connsiteY48" fmla="*/ 213360 h 3778134"/>
                <a:gd name="connsiteX49" fmla="*/ 243841 w 4064925"/>
                <a:gd name="connsiteY49" fmla="*/ 180109 h 3778134"/>
                <a:gd name="connsiteX50" fmla="*/ 360219 w 4064925"/>
                <a:gd name="connsiteY50" fmla="*/ 329738 h 3778134"/>
                <a:gd name="connsiteX51" fmla="*/ 360219 w 4064925"/>
                <a:gd name="connsiteY51" fmla="*/ 446116 h 3778134"/>
                <a:gd name="connsiteX52" fmla="*/ 393470 w 4064925"/>
                <a:gd name="connsiteY52" fmla="*/ 512618 h 3778134"/>
                <a:gd name="connsiteX53" fmla="*/ 609601 w 4064925"/>
                <a:gd name="connsiteY53" fmla="*/ 545869 h 3778134"/>
                <a:gd name="connsiteX54" fmla="*/ 858983 w 4064925"/>
                <a:gd name="connsiteY54" fmla="*/ 495992 h 3778134"/>
                <a:gd name="connsiteX55" fmla="*/ 908859 w 4064925"/>
                <a:gd name="connsiteY55" fmla="*/ 379614 h 3778134"/>
                <a:gd name="connsiteX56" fmla="*/ 975361 w 4064925"/>
                <a:gd name="connsiteY56" fmla="*/ 329738 h 3778134"/>
                <a:gd name="connsiteX57" fmla="*/ 1025237 w 4064925"/>
                <a:gd name="connsiteY57" fmla="*/ 362989 h 3778134"/>
                <a:gd name="connsiteX58" fmla="*/ 1141615 w 4064925"/>
                <a:gd name="connsiteY58" fmla="*/ 512618 h 3778134"/>
                <a:gd name="connsiteX59" fmla="*/ 1474124 w 4064925"/>
                <a:gd name="connsiteY59" fmla="*/ 412865 h 3778134"/>
                <a:gd name="connsiteX60" fmla="*/ 1607128 w 4064925"/>
                <a:gd name="connsiteY60" fmla="*/ 612370 h 3778134"/>
                <a:gd name="connsiteX61" fmla="*/ 1208117 w 4064925"/>
                <a:gd name="connsiteY61" fmla="*/ 678872 h 3778134"/>
                <a:gd name="connsiteX62" fmla="*/ 1108364 w 4064925"/>
                <a:gd name="connsiteY62" fmla="*/ 861752 h 3778134"/>
                <a:gd name="connsiteX63" fmla="*/ 1158241 w 4064925"/>
                <a:gd name="connsiteY63" fmla="*/ 878378 h 3778134"/>
                <a:gd name="connsiteX64" fmla="*/ 1124990 w 4064925"/>
                <a:gd name="connsiteY64" fmla="*/ 1210887 h 3778134"/>
                <a:gd name="connsiteX65" fmla="*/ 1141615 w 4064925"/>
                <a:gd name="connsiteY65" fmla="*/ 1427018 h 3778134"/>
                <a:gd name="connsiteX66" fmla="*/ 1191492 w 4064925"/>
                <a:gd name="connsiteY66" fmla="*/ 1493520 h 3778134"/>
                <a:gd name="connsiteX67" fmla="*/ 1390997 w 4064925"/>
                <a:gd name="connsiteY67" fmla="*/ 1310640 h 3778134"/>
                <a:gd name="connsiteX68" fmla="*/ 1324495 w 4064925"/>
                <a:gd name="connsiteY68" fmla="*/ 1044632 h 3778134"/>
                <a:gd name="connsiteX69" fmla="*/ 1457499 w 4064925"/>
                <a:gd name="connsiteY69" fmla="*/ 795250 h 3778134"/>
                <a:gd name="connsiteX70" fmla="*/ 1557252 w 4064925"/>
                <a:gd name="connsiteY70" fmla="*/ 662247 h 3778134"/>
                <a:gd name="connsiteX71" fmla="*/ 1706881 w 4064925"/>
                <a:gd name="connsiteY71" fmla="*/ 745374 h 3778134"/>
                <a:gd name="connsiteX72" fmla="*/ 1773383 w 4064925"/>
                <a:gd name="connsiteY72" fmla="*/ 878378 h 3778134"/>
                <a:gd name="connsiteX73" fmla="*/ 1640379 w 4064925"/>
                <a:gd name="connsiteY73" fmla="*/ 1061258 h 3778134"/>
                <a:gd name="connsiteX74" fmla="*/ 1806633 w 4064925"/>
                <a:gd name="connsiteY74" fmla="*/ 1044632 h 3778134"/>
                <a:gd name="connsiteX75" fmla="*/ 1856510 w 4064925"/>
                <a:gd name="connsiteY75" fmla="*/ 1077883 h 3778134"/>
                <a:gd name="connsiteX76" fmla="*/ 1856510 w 4064925"/>
                <a:gd name="connsiteY76" fmla="*/ 1227512 h 3778134"/>
                <a:gd name="connsiteX77" fmla="*/ 1823259 w 4064925"/>
                <a:gd name="connsiteY77" fmla="*/ 1476894 h 3778134"/>
                <a:gd name="connsiteX78" fmla="*/ 1972888 w 4064925"/>
                <a:gd name="connsiteY78" fmla="*/ 1526770 h 3778134"/>
                <a:gd name="connsiteX79" fmla="*/ 2205644 w 4064925"/>
                <a:gd name="connsiteY79" fmla="*/ 1360516 h 3778134"/>
                <a:gd name="connsiteX80" fmla="*/ 2421775 w 4064925"/>
                <a:gd name="connsiteY80" fmla="*/ 1244138 h 3778134"/>
                <a:gd name="connsiteX81" fmla="*/ 2421775 w 4064925"/>
                <a:gd name="connsiteY81" fmla="*/ 1194261 h 3778134"/>
                <a:gd name="connsiteX82" fmla="*/ 2421775 w 4064925"/>
                <a:gd name="connsiteY82" fmla="*/ 1077883 h 3778134"/>
                <a:gd name="connsiteX83" fmla="*/ 2621281 w 4064925"/>
                <a:gd name="connsiteY83" fmla="*/ 1011381 h 3778134"/>
                <a:gd name="connsiteX84" fmla="*/ 2770910 w 4064925"/>
                <a:gd name="connsiteY84" fmla="*/ 878378 h 3778134"/>
                <a:gd name="connsiteX85" fmla="*/ 2770910 w 4064925"/>
                <a:gd name="connsiteY85" fmla="*/ 778625 h 3778134"/>
                <a:gd name="connsiteX86" fmla="*/ 2887288 w 4064925"/>
                <a:gd name="connsiteY86" fmla="*/ 545869 h 3778134"/>
                <a:gd name="connsiteX87" fmla="*/ 3352801 w 4064925"/>
                <a:gd name="connsiteY87" fmla="*/ 462741 h 3778134"/>
                <a:gd name="connsiteX88" fmla="*/ 3535681 w 4064925"/>
                <a:gd name="connsiteY88" fmla="*/ 196734 h 3778134"/>
                <a:gd name="connsiteX89" fmla="*/ 3535681 w 4064925"/>
                <a:gd name="connsiteY89" fmla="*/ 263236 h 377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64925" h="3778134">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778134"/>
                  </a:lnTo>
                  <a:cubicBezTo>
                    <a:pt x="739591" y="3588883"/>
                    <a:pt x="786939" y="3608878"/>
                    <a:pt x="775855" y="3521825"/>
                  </a:cubicBezTo>
                  <a:cubicBezTo>
                    <a:pt x="764771" y="34347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4770120" y="1752599"/>
              <a:ext cx="1025236" cy="3358342"/>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 name="connsiteX0" fmla="*/ 0 w 1025236"/>
                <a:gd name="connsiteY0" fmla="*/ 0 h 3657600"/>
                <a:gd name="connsiteX1" fmla="*/ 182880 w 1025236"/>
                <a:gd name="connsiteY1" fmla="*/ 83127 h 3657600"/>
                <a:gd name="connsiteX2" fmla="*/ 232756 w 1025236"/>
                <a:gd name="connsiteY2" fmla="*/ 133004 h 3657600"/>
                <a:gd name="connsiteX3" fmla="*/ 266007 w 1025236"/>
                <a:gd name="connsiteY3" fmla="*/ 199506 h 3657600"/>
                <a:gd name="connsiteX4" fmla="*/ 216131 w 1025236"/>
                <a:gd name="connsiteY4" fmla="*/ 249382 h 3657600"/>
                <a:gd name="connsiteX5" fmla="*/ 133004 w 1025236"/>
                <a:gd name="connsiteY5" fmla="*/ 432262 h 3657600"/>
                <a:gd name="connsiteX6" fmla="*/ 332509 w 1025236"/>
                <a:gd name="connsiteY6" fmla="*/ 548640 h 3657600"/>
                <a:gd name="connsiteX7" fmla="*/ 565265 w 1025236"/>
                <a:gd name="connsiteY7" fmla="*/ 731520 h 3657600"/>
                <a:gd name="connsiteX8" fmla="*/ 631767 w 1025236"/>
                <a:gd name="connsiteY8" fmla="*/ 847898 h 3657600"/>
                <a:gd name="connsiteX9" fmla="*/ 648393 w 1025236"/>
                <a:gd name="connsiteY9" fmla="*/ 1030778 h 3657600"/>
                <a:gd name="connsiteX10" fmla="*/ 764771 w 1025236"/>
                <a:gd name="connsiteY10" fmla="*/ 1097280 h 3657600"/>
                <a:gd name="connsiteX11" fmla="*/ 781396 w 1025236"/>
                <a:gd name="connsiteY11" fmla="*/ 1230284 h 3657600"/>
                <a:gd name="connsiteX12" fmla="*/ 665018 w 1025236"/>
                <a:gd name="connsiteY12" fmla="*/ 1379913 h 3657600"/>
                <a:gd name="connsiteX13" fmla="*/ 615142 w 1025236"/>
                <a:gd name="connsiteY13" fmla="*/ 1512917 h 3657600"/>
                <a:gd name="connsiteX14" fmla="*/ 681644 w 1025236"/>
                <a:gd name="connsiteY14" fmla="*/ 1745673 h 3657600"/>
                <a:gd name="connsiteX15" fmla="*/ 831273 w 1025236"/>
                <a:gd name="connsiteY15" fmla="*/ 1828800 h 3657600"/>
                <a:gd name="connsiteX16" fmla="*/ 831273 w 1025236"/>
                <a:gd name="connsiteY16" fmla="*/ 1961804 h 3657600"/>
                <a:gd name="connsiteX17" fmla="*/ 931025 w 1025236"/>
                <a:gd name="connsiteY17" fmla="*/ 2094807 h 3657600"/>
                <a:gd name="connsiteX18" fmla="*/ 1014153 w 1025236"/>
                <a:gd name="connsiteY18" fmla="*/ 2294313 h 3657600"/>
                <a:gd name="connsiteX19" fmla="*/ 864524 w 1025236"/>
                <a:gd name="connsiteY19" fmla="*/ 2576946 h 3657600"/>
                <a:gd name="connsiteX20" fmla="*/ 764771 w 1025236"/>
                <a:gd name="connsiteY20" fmla="*/ 2942706 h 3657600"/>
                <a:gd name="connsiteX21" fmla="*/ 764771 w 1025236"/>
                <a:gd name="connsiteY21" fmla="*/ 3059084 h 3657600"/>
                <a:gd name="connsiteX22" fmla="*/ 731520 w 1025236"/>
                <a:gd name="connsiteY22" fmla="*/ 3225338 h 3657600"/>
                <a:gd name="connsiteX23" fmla="*/ 665018 w 1025236"/>
                <a:gd name="connsiteY23" fmla="*/ 3358342 h 3657600"/>
                <a:gd name="connsiteX24" fmla="*/ 698269 w 1025236"/>
                <a:gd name="connsiteY24" fmla="*/ 3524597 h 3657600"/>
                <a:gd name="connsiteX25" fmla="*/ 847898 w 1025236"/>
                <a:gd name="connsiteY25" fmla="*/ 3607724 h 3657600"/>
                <a:gd name="connsiteX26" fmla="*/ 1014153 w 1025236"/>
                <a:gd name="connsiteY26" fmla="*/ 3657600 h 3657600"/>
                <a:gd name="connsiteX0" fmla="*/ 0 w 1025236"/>
                <a:gd name="connsiteY0" fmla="*/ 0 h 3607724"/>
                <a:gd name="connsiteX1" fmla="*/ 182880 w 1025236"/>
                <a:gd name="connsiteY1" fmla="*/ 83127 h 3607724"/>
                <a:gd name="connsiteX2" fmla="*/ 232756 w 1025236"/>
                <a:gd name="connsiteY2" fmla="*/ 133004 h 3607724"/>
                <a:gd name="connsiteX3" fmla="*/ 266007 w 1025236"/>
                <a:gd name="connsiteY3" fmla="*/ 199506 h 3607724"/>
                <a:gd name="connsiteX4" fmla="*/ 216131 w 1025236"/>
                <a:gd name="connsiteY4" fmla="*/ 249382 h 3607724"/>
                <a:gd name="connsiteX5" fmla="*/ 133004 w 1025236"/>
                <a:gd name="connsiteY5" fmla="*/ 432262 h 3607724"/>
                <a:gd name="connsiteX6" fmla="*/ 332509 w 1025236"/>
                <a:gd name="connsiteY6" fmla="*/ 548640 h 3607724"/>
                <a:gd name="connsiteX7" fmla="*/ 565265 w 1025236"/>
                <a:gd name="connsiteY7" fmla="*/ 731520 h 3607724"/>
                <a:gd name="connsiteX8" fmla="*/ 631767 w 1025236"/>
                <a:gd name="connsiteY8" fmla="*/ 847898 h 3607724"/>
                <a:gd name="connsiteX9" fmla="*/ 648393 w 1025236"/>
                <a:gd name="connsiteY9" fmla="*/ 1030778 h 3607724"/>
                <a:gd name="connsiteX10" fmla="*/ 764771 w 1025236"/>
                <a:gd name="connsiteY10" fmla="*/ 1097280 h 3607724"/>
                <a:gd name="connsiteX11" fmla="*/ 781396 w 1025236"/>
                <a:gd name="connsiteY11" fmla="*/ 1230284 h 3607724"/>
                <a:gd name="connsiteX12" fmla="*/ 665018 w 1025236"/>
                <a:gd name="connsiteY12" fmla="*/ 1379913 h 3607724"/>
                <a:gd name="connsiteX13" fmla="*/ 615142 w 1025236"/>
                <a:gd name="connsiteY13" fmla="*/ 1512917 h 3607724"/>
                <a:gd name="connsiteX14" fmla="*/ 681644 w 1025236"/>
                <a:gd name="connsiteY14" fmla="*/ 1745673 h 3607724"/>
                <a:gd name="connsiteX15" fmla="*/ 831273 w 1025236"/>
                <a:gd name="connsiteY15" fmla="*/ 1828800 h 3607724"/>
                <a:gd name="connsiteX16" fmla="*/ 831273 w 1025236"/>
                <a:gd name="connsiteY16" fmla="*/ 1961804 h 3607724"/>
                <a:gd name="connsiteX17" fmla="*/ 931025 w 1025236"/>
                <a:gd name="connsiteY17" fmla="*/ 2094807 h 3607724"/>
                <a:gd name="connsiteX18" fmla="*/ 1014153 w 1025236"/>
                <a:gd name="connsiteY18" fmla="*/ 2294313 h 3607724"/>
                <a:gd name="connsiteX19" fmla="*/ 864524 w 1025236"/>
                <a:gd name="connsiteY19" fmla="*/ 2576946 h 3607724"/>
                <a:gd name="connsiteX20" fmla="*/ 764771 w 1025236"/>
                <a:gd name="connsiteY20" fmla="*/ 2942706 h 3607724"/>
                <a:gd name="connsiteX21" fmla="*/ 764771 w 1025236"/>
                <a:gd name="connsiteY21" fmla="*/ 3059084 h 3607724"/>
                <a:gd name="connsiteX22" fmla="*/ 731520 w 1025236"/>
                <a:gd name="connsiteY22" fmla="*/ 3225338 h 3607724"/>
                <a:gd name="connsiteX23" fmla="*/ 665018 w 1025236"/>
                <a:gd name="connsiteY23" fmla="*/ 3358342 h 3607724"/>
                <a:gd name="connsiteX24" fmla="*/ 698269 w 1025236"/>
                <a:gd name="connsiteY24" fmla="*/ 3524597 h 3607724"/>
                <a:gd name="connsiteX25" fmla="*/ 847898 w 1025236"/>
                <a:gd name="connsiteY25" fmla="*/ 3607724 h 3607724"/>
                <a:gd name="connsiteX0" fmla="*/ 0 w 1025236"/>
                <a:gd name="connsiteY0" fmla="*/ 0 h 3524597"/>
                <a:gd name="connsiteX1" fmla="*/ 182880 w 1025236"/>
                <a:gd name="connsiteY1" fmla="*/ 83127 h 3524597"/>
                <a:gd name="connsiteX2" fmla="*/ 232756 w 1025236"/>
                <a:gd name="connsiteY2" fmla="*/ 133004 h 3524597"/>
                <a:gd name="connsiteX3" fmla="*/ 266007 w 1025236"/>
                <a:gd name="connsiteY3" fmla="*/ 199506 h 3524597"/>
                <a:gd name="connsiteX4" fmla="*/ 216131 w 1025236"/>
                <a:gd name="connsiteY4" fmla="*/ 249382 h 3524597"/>
                <a:gd name="connsiteX5" fmla="*/ 133004 w 1025236"/>
                <a:gd name="connsiteY5" fmla="*/ 432262 h 3524597"/>
                <a:gd name="connsiteX6" fmla="*/ 332509 w 1025236"/>
                <a:gd name="connsiteY6" fmla="*/ 548640 h 3524597"/>
                <a:gd name="connsiteX7" fmla="*/ 565265 w 1025236"/>
                <a:gd name="connsiteY7" fmla="*/ 731520 h 3524597"/>
                <a:gd name="connsiteX8" fmla="*/ 631767 w 1025236"/>
                <a:gd name="connsiteY8" fmla="*/ 847898 h 3524597"/>
                <a:gd name="connsiteX9" fmla="*/ 648393 w 1025236"/>
                <a:gd name="connsiteY9" fmla="*/ 1030778 h 3524597"/>
                <a:gd name="connsiteX10" fmla="*/ 764771 w 1025236"/>
                <a:gd name="connsiteY10" fmla="*/ 1097280 h 3524597"/>
                <a:gd name="connsiteX11" fmla="*/ 781396 w 1025236"/>
                <a:gd name="connsiteY11" fmla="*/ 1230284 h 3524597"/>
                <a:gd name="connsiteX12" fmla="*/ 665018 w 1025236"/>
                <a:gd name="connsiteY12" fmla="*/ 1379913 h 3524597"/>
                <a:gd name="connsiteX13" fmla="*/ 615142 w 1025236"/>
                <a:gd name="connsiteY13" fmla="*/ 1512917 h 3524597"/>
                <a:gd name="connsiteX14" fmla="*/ 681644 w 1025236"/>
                <a:gd name="connsiteY14" fmla="*/ 1745673 h 3524597"/>
                <a:gd name="connsiteX15" fmla="*/ 831273 w 1025236"/>
                <a:gd name="connsiteY15" fmla="*/ 1828800 h 3524597"/>
                <a:gd name="connsiteX16" fmla="*/ 831273 w 1025236"/>
                <a:gd name="connsiteY16" fmla="*/ 1961804 h 3524597"/>
                <a:gd name="connsiteX17" fmla="*/ 931025 w 1025236"/>
                <a:gd name="connsiteY17" fmla="*/ 2094807 h 3524597"/>
                <a:gd name="connsiteX18" fmla="*/ 1014153 w 1025236"/>
                <a:gd name="connsiteY18" fmla="*/ 2294313 h 3524597"/>
                <a:gd name="connsiteX19" fmla="*/ 864524 w 1025236"/>
                <a:gd name="connsiteY19" fmla="*/ 2576946 h 3524597"/>
                <a:gd name="connsiteX20" fmla="*/ 764771 w 1025236"/>
                <a:gd name="connsiteY20" fmla="*/ 2942706 h 3524597"/>
                <a:gd name="connsiteX21" fmla="*/ 764771 w 1025236"/>
                <a:gd name="connsiteY21" fmla="*/ 3059084 h 3524597"/>
                <a:gd name="connsiteX22" fmla="*/ 731520 w 1025236"/>
                <a:gd name="connsiteY22" fmla="*/ 3225338 h 3524597"/>
                <a:gd name="connsiteX23" fmla="*/ 665018 w 1025236"/>
                <a:gd name="connsiteY23" fmla="*/ 3358342 h 3524597"/>
                <a:gd name="connsiteX24" fmla="*/ 698269 w 1025236"/>
                <a:gd name="connsiteY24" fmla="*/ 3524597 h 3524597"/>
                <a:gd name="connsiteX0" fmla="*/ 0 w 1025236"/>
                <a:gd name="connsiteY0" fmla="*/ 0 h 3358342"/>
                <a:gd name="connsiteX1" fmla="*/ 182880 w 1025236"/>
                <a:gd name="connsiteY1" fmla="*/ 83127 h 3358342"/>
                <a:gd name="connsiteX2" fmla="*/ 232756 w 1025236"/>
                <a:gd name="connsiteY2" fmla="*/ 133004 h 3358342"/>
                <a:gd name="connsiteX3" fmla="*/ 266007 w 1025236"/>
                <a:gd name="connsiteY3" fmla="*/ 199506 h 3358342"/>
                <a:gd name="connsiteX4" fmla="*/ 216131 w 1025236"/>
                <a:gd name="connsiteY4" fmla="*/ 249382 h 3358342"/>
                <a:gd name="connsiteX5" fmla="*/ 133004 w 1025236"/>
                <a:gd name="connsiteY5" fmla="*/ 432262 h 3358342"/>
                <a:gd name="connsiteX6" fmla="*/ 332509 w 1025236"/>
                <a:gd name="connsiteY6" fmla="*/ 548640 h 3358342"/>
                <a:gd name="connsiteX7" fmla="*/ 565265 w 1025236"/>
                <a:gd name="connsiteY7" fmla="*/ 731520 h 3358342"/>
                <a:gd name="connsiteX8" fmla="*/ 631767 w 1025236"/>
                <a:gd name="connsiteY8" fmla="*/ 847898 h 3358342"/>
                <a:gd name="connsiteX9" fmla="*/ 648393 w 1025236"/>
                <a:gd name="connsiteY9" fmla="*/ 1030778 h 3358342"/>
                <a:gd name="connsiteX10" fmla="*/ 764771 w 1025236"/>
                <a:gd name="connsiteY10" fmla="*/ 1097280 h 3358342"/>
                <a:gd name="connsiteX11" fmla="*/ 781396 w 1025236"/>
                <a:gd name="connsiteY11" fmla="*/ 1230284 h 3358342"/>
                <a:gd name="connsiteX12" fmla="*/ 665018 w 1025236"/>
                <a:gd name="connsiteY12" fmla="*/ 1379913 h 3358342"/>
                <a:gd name="connsiteX13" fmla="*/ 615142 w 1025236"/>
                <a:gd name="connsiteY13" fmla="*/ 1512917 h 3358342"/>
                <a:gd name="connsiteX14" fmla="*/ 681644 w 1025236"/>
                <a:gd name="connsiteY14" fmla="*/ 1745673 h 3358342"/>
                <a:gd name="connsiteX15" fmla="*/ 831273 w 1025236"/>
                <a:gd name="connsiteY15" fmla="*/ 1828800 h 3358342"/>
                <a:gd name="connsiteX16" fmla="*/ 831273 w 1025236"/>
                <a:gd name="connsiteY16" fmla="*/ 1961804 h 3358342"/>
                <a:gd name="connsiteX17" fmla="*/ 931025 w 1025236"/>
                <a:gd name="connsiteY17" fmla="*/ 2094807 h 3358342"/>
                <a:gd name="connsiteX18" fmla="*/ 1014153 w 1025236"/>
                <a:gd name="connsiteY18" fmla="*/ 2294313 h 3358342"/>
                <a:gd name="connsiteX19" fmla="*/ 864524 w 1025236"/>
                <a:gd name="connsiteY19" fmla="*/ 2576946 h 3358342"/>
                <a:gd name="connsiteX20" fmla="*/ 764771 w 1025236"/>
                <a:gd name="connsiteY20" fmla="*/ 2942706 h 3358342"/>
                <a:gd name="connsiteX21" fmla="*/ 764771 w 1025236"/>
                <a:gd name="connsiteY21" fmla="*/ 3059084 h 3358342"/>
                <a:gd name="connsiteX22" fmla="*/ 731520 w 1025236"/>
                <a:gd name="connsiteY22" fmla="*/ 3225338 h 3358342"/>
                <a:gd name="connsiteX23" fmla="*/ 665018 w 1025236"/>
                <a:gd name="connsiteY23" fmla="*/ 3358342 h 3358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25236" h="3358342">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path>
              </a:pathLst>
            </a:custGeom>
            <a:ln w="254000">
              <a:solidFill>
                <a:srgbClr val="FFC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p:cNvSpPr txBox="1"/>
            <p:nvPr/>
          </p:nvSpPr>
          <p:spPr>
            <a:xfrm>
              <a:off x="4343400" y="3002340"/>
              <a:ext cx="2895600" cy="1569660"/>
            </a:xfrm>
            <a:prstGeom prst="rect">
              <a:avLst/>
            </a:prstGeom>
            <a:no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UNITED STATES </a:t>
              </a:r>
            </a:p>
            <a:p>
              <a:pPr algn="ctr"/>
              <a:r>
                <a:rPr lang="en-US" sz="3200" b="1" dirty="0" smtClean="0">
                  <a:solidFill>
                    <a:srgbClr val="FF0000"/>
                  </a:solidFill>
                  <a:effectLst>
                    <a:outerShdw dist="50800" dir="5400000" algn="ctr" rotWithShape="0">
                      <a:schemeClr val="tx1"/>
                    </a:outerShdw>
                  </a:effectLst>
                </a:rPr>
                <a:t>OF </a:t>
              </a:r>
            </a:p>
            <a:p>
              <a:pPr algn="ctr"/>
              <a:r>
                <a:rPr lang="en-US" sz="3200" b="1" dirty="0" smtClean="0">
                  <a:solidFill>
                    <a:srgbClr val="FF0000"/>
                  </a:solidFill>
                  <a:effectLst>
                    <a:outerShdw dist="50800" dir="5400000" algn="ctr" rotWithShape="0">
                      <a:schemeClr val="tx1"/>
                    </a:outerShdw>
                  </a:effectLst>
                </a:rPr>
                <a:t>AMERICA</a:t>
              </a:r>
              <a:endParaRPr lang="en-US" sz="3200" b="1" dirty="0">
                <a:solidFill>
                  <a:srgbClr val="FF0000"/>
                </a:solidFill>
                <a:effectLst>
                  <a:outerShdw dist="50800" dir="5400000" algn="ctr" rotWithShape="0">
                    <a:schemeClr val="tx1"/>
                  </a:outerShdw>
                </a:effectLst>
              </a:endParaRPr>
            </a:p>
          </p:txBody>
        </p:sp>
      </p:grpSp>
      <p:grpSp>
        <p:nvGrpSpPr>
          <p:cNvPr id="2" name="Group 9"/>
          <p:cNvGrpSpPr/>
          <p:nvPr/>
        </p:nvGrpSpPr>
        <p:grpSpPr>
          <a:xfrm>
            <a:off x="0" y="598487"/>
            <a:ext cx="9189719" cy="5954713"/>
            <a:chOff x="0" y="1131887"/>
            <a:chExt cx="9189719" cy="5954713"/>
          </a:xfrm>
        </p:grpSpPr>
        <p:sp>
          <p:nvSpPr>
            <p:cNvPr id="9" name="Rectangle 8"/>
            <p:cNvSpPr/>
            <p:nvPr/>
          </p:nvSpPr>
          <p:spPr>
            <a:xfrm>
              <a:off x="8915400" y="1143000"/>
              <a:ext cx="274319"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4"/>
            <a:srcRect l="832"/>
            <a:stretch>
              <a:fillRect/>
            </a:stretch>
          </p:blipFill>
          <p:spPr bwMode="auto">
            <a:xfrm>
              <a:off x="0" y="1131887"/>
              <a:ext cx="9082088" cy="5878513"/>
            </a:xfrm>
            <a:prstGeom prst="rect">
              <a:avLst/>
            </a:prstGeom>
            <a:noFill/>
            <a:ln w="9525">
              <a:noFill/>
              <a:miter lim="800000"/>
              <a:headEnd/>
              <a:tailEnd/>
            </a:ln>
            <a:effectLst/>
          </p:spPr>
        </p:pic>
      </p:grpSp>
      <p:sp useBgFill="1">
        <p:nvSpPr>
          <p:cNvPr id="32" name="TextBox 3"/>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defRPr/>
            </a:pPr>
            <a:r>
              <a:rPr lang="en-US" sz="4400" b="1" dirty="0" smtClean="0">
                <a:solidFill>
                  <a:srgbClr val="FF0000"/>
                </a:solidFill>
                <a:effectLst>
                  <a:outerShdw dist="50800" dir="5400000" algn="ctr" rotWithShape="0">
                    <a:schemeClr val="tx1"/>
                  </a:outerShdw>
                </a:effectLst>
                <a:latin typeface="Calibri" pitchFamily="34" charset="0"/>
              </a:rPr>
              <a:t>The Journey Home</a:t>
            </a:r>
          </a:p>
        </p:txBody>
      </p:sp>
      <p:grpSp>
        <p:nvGrpSpPr>
          <p:cNvPr id="33" name="Group 32"/>
          <p:cNvGrpSpPr/>
          <p:nvPr/>
        </p:nvGrpSpPr>
        <p:grpSpPr>
          <a:xfrm>
            <a:off x="70625" y="695980"/>
            <a:ext cx="6025375" cy="3342620"/>
            <a:chOff x="70625" y="1229380"/>
            <a:chExt cx="6025375" cy="3342620"/>
          </a:xfrm>
        </p:grpSpPr>
        <p:sp>
          <p:nvSpPr>
            <p:cNvPr id="13" name="Freeform 12"/>
            <p:cNvSpPr/>
            <p:nvPr/>
          </p:nvSpPr>
          <p:spPr>
            <a:xfrm>
              <a:off x="3897973" y="2298033"/>
              <a:ext cx="1964015" cy="2165788"/>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1975757 w 1975757"/>
                <a:gd name="connsiteY0" fmla="*/ 2231571 h 2231571"/>
                <a:gd name="connsiteX1" fmla="*/ 1797231 w 1975757"/>
                <a:gd name="connsiteY1" fmla="*/ 1805577 h 2231571"/>
                <a:gd name="connsiteX2" fmla="*/ 1502228 w 1975757"/>
                <a:gd name="connsiteY2" fmla="*/ 1975757 h 2231571"/>
                <a:gd name="connsiteX3" fmla="*/ 1306285 w 1975757"/>
                <a:gd name="connsiteY3" fmla="*/ 1763486 h 2231571"/>
                <a:gd name="connsiteX4" fmla="*/ 1191985 w 1975757"/>
                <a:gd name="connsiteY4" fmla="*/ 1796143 h 2231571"/>
                <a:gd name="connsiteX5" fmla="*/ 1094014 w 1975757"/>
                <a:gd name="connsiteY5" fmla="*/ 1845128 h 2231571"/>
                <a:gd name="connsiteX6" fmla="*/ 881742 w 1975757"/>
                <a:gd name="connsiteY6" fmla="*/ 1649186 h 2231571"/>
                <a:gd name="connsiteX7" fmla="*/ 865414 w 1975757"/>
                <a:gd name="connsiteY7" fmla="*/ 1404257 h 2231571"/>
                <a:gd name="connsiteX8" fmla="*/ 783771 w 1975757"/>
                <a:gd name="connsiteY8" fmla="*/ 1094014 h 2231571"/>
                <a:gd name="connsiteX9" fmla="*/ 669471 w 1975757"/>
                <a:gd name="connsiteY9" fmla="*/ 996043 h 2231571"/>
                <a:gd name="connsiteX10" fmla="*/ 489857 w 1975757"/>
                <a:gd name="connsiteY10" fmla="*/ 996043 h 2231571"/>
                <a:gd name="connsiteX11" fmla="*/ 342900 w 1975757"/>
                <a:gd name="connsiteY11" fmla="*/ 963386 h 2231571"/>
                <a:gd name="connsiteX12" fmla="*/ 195942 w 1975757"/>
                <a:gd name="connsiteY12" fmla="*/ 669471 h 2231571"/>
                <a:gd name="connsiteX13" fmla="*/ 114300 w 1975757"/>
                <a:gd name="connsiteY13" fmla="*/ 653143 h 2231571"/>
                <a:gd name="connsiteX14" fmla="*/ 97971 w 1975757"/>
                <a:gd name="connsiteY14" fmla="*/ 522514 h 2231571"/>
                <a:gd name="connsiteX15" fmla="*/ 97971 w 1975757"/>
                <a:gd name="connsiteY15" fmla="*/ 212271 h 2231571"/>
                <a:gd name="connsiteX16" fmla="*/ 0 w 1975757"/>
                <a:gd name="connsiteY16" fmla="*/ 0 h 2231571"/>
                <a:gd name="connsiteX0" fmla="*/ 1880508 w 1880508"/>
                <a:gd name="connsiteY0" fmla="*/ 2019300 h 2019300"/>
                <a:gd name="connsiteX1" fmla="*/ 1701982 w 1880508"/>
                <a:gd name="connsiteY1" fmla="*/ 1593306 h 2019300"/>
                <a:gd name="connsiteX2" fmla="*/ 1406979 w 1880508"/>
                <a:gd name="connsiteY2" fmla="*/ 1763486 h 2019300"/>
                <a:gd name="connsiteX3" fmla="*/ 1211036 w 1880508"/>
                <a:gd name="connsiteY3" fmla="*/ 1551215 h 2019300"/>
                <a:gd name="connsiteX4" fmla="*/ 1096736 w 1880508"/>
                <a:gd name="connsiteY4" fmla="*/ 1583872 h 2019300"/>
                <a:gd name="connsiteX5" fmla="*/ 998765 w 1880508"/>
                <a:gd name="connsiteY5" fmla="*/ 1632857 h 2019300"/>
                <a:gd name="connsiteX6" fmla="*/ 786493 w 1880508"/>
                <a:gd name="connsiteY6" fmla="*/ 1436915 h 2019300"/>
                <a:gd name="connsiteX7" fmla="*/ 770165 w 1880508"/>
                <a:gd name="connsiteY7" fmla="*/ 1191986 h 2019300"/>
                <a:gd name="connsiteX8" fmla="*/ 688522 w 1880508"/>
                <a:gd name="connsiteY8" fmla="*/ 881743 h 2019300"/>
                <a:gd name="connsiteX9" fmla="*/ 574222 w 1880508"/>
                <a:gd name="connsiteY9" fmla="*/ 783772 h 2019300"/>
                <a:gd name="connsiteX10" fmla="*/ 394608 w 1880508"/>
                <a:gd name="connsiteY10" fmla="*/ 783772 h 2019300"/>
                <a:gd name="connsiteX11" fmla="*/ 247651 w 1880508"/>
                <a:gd name="connsiteY11" fmla="*/ 751115 h 2019300"/>
                <a:gd name="connsiteX12" fmla="*/ 100693 w 1880508"/>
                <a:gd name="connsiteY12" fmla="*/ 457200 h 2019300"/>
                <a:gd name="connsiteX13" fmla="*/ 19051 w 1880508"/>
                <a:gd name="connsiteY13" fmla="*/ 440872 h 2019300"/>
                <a:gd name="connsiteX14" fmla="*/ 2722 w 1880508"/>
                <a:gd name="connsiteY14" fmla="*/ 310243 h 2019300"/>
                <a:gd name="connsiteX15" fmla="*/ 2722 w 1880508"/>
                <a:gd name="connsiteY15"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153527 h 2153527"/>
                <a:gd name="connsiteX1" fmla="*/ 1720896 w 1899422"/>
                <a:gd name="connsiteY1" fmla="*/ 1727533 h 2153527"/>
                <a:gd name="connsiteX2" fmla="*/ 1425893 w 1899422"/>
                <a:gd name="connsiteY2" fmla="*/ 1897713 h 2153527"/>
                <a:gd name="connsiteX3" fmla="*/ 1229950 w 1899422"/>
                <a:gd name="connsiteY3" fmla="*/ 1685442 h 2153527"/>
                <a:gd name="connsiteX4" fmla="*/ 1115650 w 1899422"/>
                <a:gd name="connsiteY4" fmla="*/ 1718099 h 2153527"/>
                <a:gd name="connsiteX5" fmla="*/ 1017679 w 1899422"/>
                <a:gd name="connsiteY5" fmla="*/ 1767084 h 2153527"/>
                <a:gd name="connsiteX6" fmla="*/ 805407 w 1899422"/>
                <a:gd name="connsiteY6" fmla="*/ 1571142 h 2153527"/>
                <a:gd name="connsiteX7" fmla="*/ 789079 w 1899422"/>
                <a:gd name="connsiteY7" fmla="*/ 1326213 h 2153527"/>
                <a:gd name="connsiteX8" fmla="*/ 707436 w 1899422"/>
                <a:gd name="connsiteY8" fmla="*/ 1015970 h 2153527"/>
                <a:gd name="connsiteX9" fmla="*/ 593136 w 1899422"/>
                <a:gd name="connsiteY9" fmla="*/ 917999 h 2153527"/>
                <a:gd name="connsiteX10" fmla="*/ 413522 w 1899422"/>
                <a:gd name="connsiteY10" fmla="*/ 917999 h 2153527"/>
                <a:gd name="connsiteX11" fmla="*/ 266565 w 1899422"/>
                <a:gd name="connsiteY11" fmla="*/ 885342 h 2153527"/>
                <a:gd name="connsiteX12" fmla="*/ 119607 w 1899422"/>
                <a:gd name="connsiteY12" fmla="*/ 591427 h 2153527"/>
                <a:gd name="connsiteX13" fmla="*/ 37965 w 1899422"/>
                <a:gd name="connsiteY13" fmla="*/ 575099 h 2153527"/>
                <a:gd name="connsiteX14" fmla="*/ 21636 w 1899422"/>
                <a:gd name="connsiteY14" fmla="*/ 444470 h 2153527"/>
                <a:gd name="connsiteX15" fmla="*/ 167782 w 1899422"/>
                <a:gd name="connsiteY15" fmla="*/ 438649 h 2153527"/>
                <a:gd name="connsiteX16" fmla="*/ 21636 w 1899422"/>
                <a:gd name="connsiteY16" fmla="*/ 134227 h 2153527"/>
                <a:gd name="connsiteX0" fmla="*/ 1899422 w 1899422"/>
                <a:gd name="connsiteY0" fmla="*/ 1731799 h 1731799"/>
                <a:gd name="connsiteX1" fmla="*/ 1720896 w 1899422"/>
                <a:gd name="connsiteY1" fmla="*/ 1305805 h 1731799"/>
                <a:gd name="connsiteX2" fmla="*/ 1425893 w 1899422"/>
                <a:gd name="connsiteY2" fmla="*/ 1475985 h 1731799"/>
                <a:gd name="connsiteX3" fmla="*/ 1229950 w 1899422"/>
                <a:gd name="connsiteY3" fmla="*/ 1263714 h 1731799"/>
                <a:gd name="connsiteX4" fmla="*/ 1115650 w 1899422"/>
                <a:gd name="connsiteY4" fmla="*/ 1296371 h 1731799"/>
                <a:gd name="connsiteX5" fmla="*/ 1017679 w 1899422"/>
                <a:gd name="connsiteY5" fmla="*/ 1345356 h 1731799"/>
                <a:gd name="connsiteX6" fmla="*/ 805407 w 1899422"/>
                <a:gd name="connsiteY6" fmla="*/ 1149414 h 1731799"/>
                <a:gd name="connsiteX7" fmla="*/ 789079 w 1899422"/>
                <a:gd name="connsiteY7" fmla="*/ 904485 h 1731799"/>
                <a:gd name="connsiteX8" fmla="*/ 707436 w 1899422"/>
                <a:gd name="connsiteY8" fmla="*/ 594242 h 1731799"/>
                <a:gd name="connsiteX9" fmla="*/ 593136 w 1899422"/>
                <a:gd name="connsiteY9" fmla="*/ 496271 h 1731799"/>
                <a:gd name="connsiteX10" fmla="*/ 413522 w 1899422"/>
                <a:gd name="connsiteY10" fmla="*/ 496271 h 1731799"/>
                <a:gd name="connsiteX11" fmla="*/ 266565 w 1899422"/>
                <a:gd name="connsiteY11" fmla="*/ 463614 h 1731799"/>
                <a:gd name="connsiteX12" fmla="*/ 119607 w 1899422"/>
                <a:gd name="connsiteY12" fmla="*/ 169699 h 1731799"/>
                <a:gd name="connsiteX13" fmla="*/ 37965 w 1899422"/>
                <a:gd name="connsiteY13" fmla="*/ 153371 h 1731799"/>
                <a:gd name="connsiteX14" fmla="*/ 21636 w 1899422"/>
                <a:gd name="connsiteY14" fmla="*/ 22742 h 1731799"/>
                <a:gd name="connsiteX15" fmla="*/ 167782 w 1899422"/>
                <a:gd name="connsiteY15" fmla="*/ 16921 h 1731799"/>
                <a:gd name="connsiteX0" fmla="*/ 1887335 w 1887335"/>
                <a:gd name="connsiteY0" fmla="*/ 2080954 h 2080954"/>
                <a:gd name="connsiteX1" fmla="*/ 1708809 w 1887335"/>
                <a:gd name="connsiteY1" fmla="*/ 1654960 h 2080954"/>
                <a:gd name="connsiteX2" fmla="*/ 1413806 w 1887335"/>
                <a:gd name="connsiteY2" fmla="*/ 1825140 h 2080954"/>
                <a:gd name="connsiteX3" fmla="*/ 1217863 w 1887335"/>
                <a:gd name="connsiteY3" fmla="*/ 1612869 h 2080954"/>
                <a:gd name="connsiteX4" fmla="*/ 1103563 w 1887335"/>
                <a:gd name="connsiteY4" fmla="*/ 1645526 h 2080954"/>
                <a:gd name="connsiteX5" fmla="*/ 1005592 w 1887335"/>
                <a:gd name="connsiteY5" fmla="*/ 1694511 h 2080954"/>
                <a:gd name="connsiteX6" fmla="*/ 793320 w 1887335"/>
                <a:gd name="connsiteY6" fmla="*/ 1498569 h 2080954"/>
                <a:gd name="connsiteX7" fmla="*/ 776992 w 1887335"/>
                <a:gd name="connsiteY7" fmla="*/ 1253640 h 2080954"/>
                <a:gd name="connsiteX8" fmla="*/ 695349 w 1887335"/>
                <a:gd name="connsiteY8" fmla="*/ 943397 h 2080954"/>
                <a:gd name="connsiteX9" fmla="*/ 581049 w 1887335"/>
                <a:gd name="connsiteY9" fmla="*/ 845426 h 2080954"/>
                <a:gd name="connsiteX10" fmla="*/ 401435 w 1887335"/>
                <a:gd name="connsiteY10" fmla="*/ 845426 h 2080954"/>
                <a:gd name="connsiteX11" fmla="*/ 254478 w 1887335"/>
                <a:gd name="connsiteY11" fmla="*/ 812769 h 2080954"/>
                <a:gd name="connsiteX12" fmla="*/ 107520 w 1887335"/>
                <a:gd name="connsiteY12" fmla="*/ 518854 h 2080954"/>
                <a:gd name="connsiteX13" fmla="*/ 25878 w 1887335"/>
                <a:gd name="connsiteY13" fmla="*/ 502526 h 2080954"/>
                <a:gd name="connsiteX14" fmla="*/ 9549 w 1887335"/>
                <a:gd name="connsiteY14" fmla="*/ 371897 h 2080954"/>
                <a:gd name="connsiteX15" fmla="*/ 83170 w 1887335"/>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563018 w 1869304"/>
                <a:gd name="connsiteY9" fmla="*/ 845426 h 2080954"/>
                <a:gd name="connsiteX10" fmla="*/ 383404 w 1869304"/>
                <a:gd name="connsiteY10" fmla="*/ 845426 h 2080954"/>
                <a:gd name="connsiteX11" fmla="*/ 236447 w 1869304"/>
                <a:gd name="connsiteY11" fmla="*/ 812769 h 2080954"/>
                <a:gd name="connsiteX12" fmla="*/ 89489 w 1869304"/>
                <a:gd name="connsiteY12" fmla="*/ 518854 h 2080954"/>
                <a:gd name="connsiteX13" fmla="*/ 7847 w 1869304"/>
                <a:gd name="connsiteY13" fmla="*/ 502526 h 2080954"/>
                <a:gd name="connsiteX14" fmla="*/ 136569 w 1869304"/>
                <a:gd name="connsiteY14" fmla="*/ 371897 h 2080954"/>
                <a:gd name="connsiteX15" fmla="*/ 65139 w 1869304"/>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9304" h="2080954">
                  <a:moveTo>
                    <a:pt x="1869304" y="2080954"/>
                  </a:moveTo>
                  <a:cubicBezTo>
                    <a:pt x="1814150" y="2048055"/>
                    <a:pt x="1769699" y="1697596"/>
                    <a:pt x="1690778" y="1654960"/>
                  </a:cubicBezTo>
                  <a:cubicBezTo>
                    <a:pt x="1611857" y="1612324"/>
                    <a:pt x="1477599" y="1832155"/>
                    <a:pt x="1395775" y="1825140"/>
                  </a:cubicBezTo>
                  <a:cubicBezTo>
                    <a:pt x="1313951" y="1818125"/>
                    <a:pt x="1251539" y="1642805"/>
                    <a:pt x="1199832" y="1612869"/>
                  </a:cubicBezTo>
                  <a:cubicBezTo>
                    <a:pt x="1148125" y="1582933"/>
                    <a:pt x="1120910" y="1631919"/>
                    <a:pt x="1085532" y="1645526"/>
                  </a:cubicBezTo>
                  <a:cubicBezTo>
                    <a:pt x="1050154" y="1659133"/>
                    <a:pt x="1039268" y="1719004"/>
                    <a:pt x="987561" y="1694511"/>
                  </a:cubicBezTo>
                  <a:cubicBezTo>
                    <a:pt x="935854" y="1670018"/>
                    <a:pt x="813389" y="1572047"/>
                    <a:pt x="775289" y="1498569"/>
                  </a:cubicBezTo>
                  <a:cubicBezTo>
                    <a:pt x="737189" y="1425091"/>
                    <a:pt x="775290" y="1346169"/>
                    <a:pt x="758961" y="1253640"/>
                  </a:cubicBezTo>
                  <a:cubicBezTo>
                    <a:pt x="742633" y="1161111"/>
                    <a:pt x="739911" y="1011433"/>
                    <a:pt x="677318" y="943397"/>
                  </a:cubicBezTo>
                  <a:cubicBezTo>
                    <a:pt x="614725" y="875361"/>
                    <a:pt x="456883" y="867197"/>
                    <a:pt x="383404" y="845426"/>
                  </a:cubicBezTo>
                  <a:cubicBezTo>
                    <a:pt x="309926" y="823655"/>
                    <a:pt x="285433" y="867198"/>
                    <a:pt x="236447" y="812769"/>
                  </a:cubicBezTo>
                  <a:cubicBezTo>
                    <a:pt x="187461" y="758340"/>
                    <a:pt x="127589" y="570561"/>
                    <a:pt x="89489" y="518854"/>
                  </a:cubicBezTo>
                  <a:cubicBezTo>
                    <a:pt x="51389" y="467147"/>
                    <a:pt x="0" y="527019"/>
                    <a:pt x="7847" y="502526"/>
                  </a:cubicBezTo>
                  <a:cubicBezTo>
                    <a:pt x="15694" y="478033"/>
                    <a:pt x="127020" y="455651"/>
                    <a:pt x="136569" y="371897"/>
                  </a:cubicBezTo>
                  <a:cubicBezTo>
                    <a:pt x="146118" y="288143"/>
                    <a:pt x="65139" y="51707"/>
                    <a:pt x="65139" y="0"/>
                  </a:cubicBezTo>
                </a:path>
              </a:pathLst>
            </a:custGeom>
            <a:ln w="101600">
              <a:solidFill>
                <a:srgbClr val="0000CC"/>
              </a:solidFill>
              <a:prstDash val="sysDot"/>
            </a:ln>
            <a:effectLst>
              <a:outerShdw dist="50800" dir="14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5-Point Star 10"/>
            <p:cNvSpPr/>
            <p:nvPr/>
          </p:nvSpPr>
          <p:spPr>
            <a:xfrm>
              <a:off x="5562600" y="4038600"/>
              <a:ext cx="533400" cy="533400"/>
            </a:xfrm>
            <a:prstGeom prst="star5">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70625" y="1229380"/>
              <a:ext cx="1852815" cy="523220"/>
            </a:xfrm>
            <a:prstGeom prst="rect">
              <a:avLst/>
            </a:prstGeom>
            <a:solidFill>
              <a:schemeClr val="bg1">
                <a:lumMod val="85000"/>
              </a:schemeClr>
            </a:solidFill>
          </p:spPr>
          <p:txBody>
            <a:bodyPr wrap="none">
              <a:spAutoFit/>
            </a:bodyPr>
            <a:lstStyle/>
            <a:p>
              <a:r>
                <a:rPr lang="en-US" sz="2800" b="1" dirty="0" smtClean="0">
                  <a:solidFill>
                    <a:srgbClr val="0000CC"/>
                  </a:solidFill>
                  <a:effectLst>
                    <a:outerShdw dist="50800" dir="5400000" algn="ctr" rotWithShape="0">
                      <a:schemeClr val="tx1"/>
                    </a:outerShdw>
                  </a:effectLst>
                </a:rPr>
                <a:t> The Pacific</a:t>
              </a:r>
              <a:endParaRPr lang="en-US" sz="2800" dirty="0">
                <a:solidFill>
                  <a:srgbClr val="0000CC"/>
                </a:solidFill>
              </a:endParaRPr>
            </a:p>
          </p:txBody>
        </p:sp>
        <p:sp>
          <p:nvSpPr>
            <p:cNvPr id="23" name="Freeform 22"/>
            <p:cNvSpPr/>
            <p:nvPr/>
          </p:nvSpPr>
          <p:spPr>
            <a:xfrm>
              <a:off x="381000" y="1905000"/>
              <a:ext cx="1091046" cy="299605"/>
            </a:xfrm>
            <a:custGeom>
              <a:avLst/>
              <a:gdLst>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01337"/>
                <a:gd name="connsiteX1" fmla="*/ 1091046 w 1402773"/>
                <a:gd name="connsiteY1" fmla="*/ 270164 h 301337"/>
                <a:gd name="connsiteX2" fmla="*/ 997528 w 1402773"/>
                <a:gd name="connsiteY2" fmla="*/ 197428 h 301337"/>
                <a:gd name="connsiteX3" fmla="*/ 696191 w 1402773"/>
                <a:gd name="connsiteY3" fmla="*/ 207818 h 301337"/>
                <a:gd name="connsiteX4" fmla="*/ 602673 w 1402773"/>
                <a:gd name="connsiteY4" fmla="*/ 290946 h 301337"/>
                <a:gd name="connsiteX5" fmla="*/ 332509 w 1402773"/>
                <a:gd name="connsiteY5" fmla="*/ 259773 h 301337"/>
                <a:gd name="connsiteX6" fmla="*/ 197428 w 1402773"/>
                <a:gd name="connsiteY6" fmla="*/ 249382 h 301337"/>
                <a:gd name="connsiteX7" fmla="*/ 124691 w 1402773"/>
                <a:gd name="connsiteY7" fmla="*/ 228600 h 301337"/>
                <a:gd name="connsiteX8" fmla="*/ 155864 w 1402773"/>
                <a:gd name="connsiteY8" fmla="*/ 93518 h 301337"/>
                <a:gd name="connsiteX9" fmla="*/ 0 w 1402773"/>
                <a:gd name="connsiteY9" fmla="*/ 0 h 301337"/>
                <a:gd name="connsiteX0" fmla="*/ 1091046 w 1091046"/>
                <a:gd name="connsiteY0" fmla="*/ 270164 h 299605"/>
                <a:gd name="connsiteX1" fmla="*/ 997528 w 1091046"/>
                <a:gd name="connsiteY1" fmla="*/ 197428 h 299605"/>
                <a:gd name="connsiteX2" fmla="*/ 696191 w 1091046"/>
                <a:gd name="connsiteY2" fmla="*/ 207818 h 299605"/>
                <a:gd name="connsiteX3" fmla="*/ 602673 w 1091046"/>
                <a:gd name="connsiteY3" fmla="*/ 290946 h 299605"/>
                <a:gd name="connsiteX4" fmla="*/ 332509 w 1091046"/>
                <a:gd name="connsiteY4" fmla="*/ 259773 h 299605"/>
                <a:gd name="connsiteX5" fmla="*/ 197428 w 1091046"/>
                <a:gd name="connsiteY5" fmla="*/ 249382 h 299605"/>
                <a:gd name="connsiteX6" fmla="*/ 124691 w 1091046"/>
                <a:gd name="connsiteY6" fmla="*/ 228600 h 299605"/>
                <a:gd name="connsiteX7" fmla="*/ 155864 w 1091046"/>
                <a:gd name="connsiteY7" fmla="*/ 93518 h 299605"/>
                <a:gd name="connsiteX8" fmla="*/ 0 w 1091046"/>
                <a:gd name="connsiteY8" fmla="*/ 0 h 29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1046" h="299605">
                  <a:moveTo>
                    <a:pt x="1091046" y="270164"/>
                  </a:moveTo>
                  <a:cubicBezTo>
                    <a:pt x="1023505" y="252846"/>
                    <a:pt x="1063337" y="207819"/>
                    <a:pt x="997528" y="197428"/>
                  </a:cubicBezTo>
                  <a:cubicBezTo>
                    <a:pt x="931719" y="187037"/>
                    <a:pt x="762000" y="192232"/>
                    <a:pt x="696191" y="207818"/>
                  </a:cubicBezTo>
                  <a:cubicBezTo>
                    <a:pt x="630382" y="223404"/>
                    <a:pt x="663287" y="282287"/>
                    <a:pt x="602673" y="290946"/>
                  </a:cubicBezTo>
                  <a:cubicBezTo>
                    <a:pt x="542059" y="299605"/>
                    <a:pt x="400050" y="266700"/>
                    <a:pt x="332509" y="259773"/>
                  </a:cubicBezTo>
                  <a:cubicBezTo>
                    <a:pt x="264968" y="252846"/>
                    <a:pt x="232064" y="254578"/>
                    <a:pt x="197428" y="249382"/>
                  </a:cubicBezTo>
                  <a:cubicBezTo>
                    <a:pt x="162792" y="244187"/>
                    <a:pt x="131618" y="254577"/>
                    <a:pt x="124691" y="228600"/>
                  </a:cubicBezTo>
                  <a:cubicBezTo>
                    <a:pt x="117764" y="202623"/>
                    <a:pt x="176646" y="131618"/>
                    <a:pt x="155864" y="93518"/>
                  </a:cubicBezTo>
                  <a:cubicBezTo>
                    <a:pt x="135082" y="55418"/>
                    <a:pt x="15586" y="17318"/>
                    <a:pt x="0" y="0"/>
                  </a:cubicBezTo>
                </a:path>
              </a:pathLst>
            </a:custGeom>
            <a:ln w="101600">
              <a:solidFill>
                <a:srgbClr val="0000CC"/>
              </a:solidFill>
              <a:prstDash val="sysDot"/>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5-Point Star 23"/>
            <p:cNvSpPr/>
            <p:nvPr/>
          </p:nvSpPr>
          <p:spPr>
            <a:xfrm>
              <a:off x="228600" y="1600200"/>
              <a:ext cx="533400" cy="533400"/>
            </a:xfrm>
            <a:prstGeom prst="star5">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p:cNvSpPr/>
            <p:nvPr/>
          </p:nvSpPr>
          <p:spPr>
            <a:xfrm>
              <a:off x="1676401" y="1905001"/>
              <a:ext cx="2283736" cy="441377"/>
            </a:xfrm>
            <a:custGeom>
              <a:avLst/>
              <a:gdLst>
                <a:gd name="connsiteX0" fmla="*/ 0 w 1981200"/>
                <a:gd name="connsiteY0" fmla="*/ 241069 h 241069"/>
                <a:gd name="connsiteX1" fmla="*/ 565265 w 1981200"/>
                <a:gd name="connsiteY1" fmla="*/ 157942 h 241069"/>
                <a:gd name="connsiteX2" fmla="*/ 798022 w 1981200"/>
                <a:gd name="connsiteY2" fmla="*/ 58189 h 241069"/>
                <a:gd name="connsiteX3" fmla="*/ 964276 w 1981200"/>
                <a:gd name="connsiteY3" fmla="*/ 8313 h 241069"/>
                <a:gd name="connsiteX4" fmla="*/ 1163782 w 1981200"/>
                <a:gd name="connsiteY4" fmla="*/ 108066 h 241069"/>
                <a:gd name="connsiteX5" fmla="*/ 1396538 w 1981200"/>
                <a:gd name="connsiteY5" fmla="*/ 174567 h 241069"/>
                <a:gd name="connsiteX6" fmla="*/ 1745672 w 1981200"/>
                <a:gd name="connsiteY6" fmla="*/ 74815 h 241069"/>
                <a:gd name="connsiteX7" fmla="*/ 1945178 w 1981200"/>
                <a:gd name="connsiteY7" fmla="*/ 91440 h 241069"/>
                <a:gd name="connsiteX8" fmla="*/ 1961803 w 1981200"/>
                <a:gd name="connsiteY8" fmla="*/ 108066 h 241069"/>
                <a:gd name="connsiteX0" fmla="*/ 0 w 2200101"/>
                <a:gd name="connsiteY0" fmla="*/ 241069 h 336666"/>
                <a:gd name="connsiteX1" fmla="*/ 565265 w 2200101"/>
                <a:gd name="connsiteY1" fmla="*/ 157942 h 336666"/>
                <a:gd name="connsiteX2" fmla="*/ 798022 w 2200101"/>
                <a:gd name="connsiteY2" fmla="*/ 58189 h 336666"/>
                <a:gd name="connsiteX3" fmla="*/ 964276 w 2200101"/>
                <a:gd name="connsiteY3" fmla="*/ 8313 h 336666"/>
                <a:gd name="connsiteX4" fmla="*/ 1163782 w 2200101"/>
                <a:gd name="connsiteY4" fmla="*/ 108066 h 336666"/>
                <a:gd name="connsiteX5" fmla="*/ 1396538 w 2200101"/>
                <a:gd name="connsiteY5" fmla="*/ 174567 h 336666"/>
                <a:gd name="connsiteX6" fmla="*/ 1745672 w 2200101"/>
                <a:gd name="connsiteY6" fmla="*/ 74815 h 336666"/>
                <a:gd name="connsiteX7" fmla="*/ 1945178 w 2200101"/>
                <a:gd name="connsiteY7" fmla="*/ 91440 h 336666"/>
                <a:gd name="connsiteX8" fmla="*/ 2190403 w 2200101"/>
                <a:gd name="connsiteY8" fmla="*/ 336666 h 336666"/>
                <a:gd name="connsiteX0" fmla="*/ 0 w 2324100"/>
                <a:gd name="connsiteY0" fmla="*/ 241069 h 439882"/>
                <a:gd name="connsiteX1" fmla="*/ 565265 w 2324100"/>
                <a:gd name="connsiteY1" fmla="*/ 157942 h 439882"/>
                <a:gd name="connsiteX2" fmla="*/ 798022 w 2324100"/>
                <a:gd name="connsiteY2" fmla="*/ 58189 h 439882"/>
                <a:gd name="connsiteX3" fmla="*/ 964276 w 2324100"/>
                <a:gd name="connsiteY3" fmla="*/ 8313 h 439882"/>
                <a:gd name="connsiteX4" fmla="*/ 1163782 w 2324100"/>
                <a:gd name="connsiteY4" fmla="*/ 108066 h 439882"/>
                <a:gd name="connsiteX5" fmla="*/ 1396538 w 2324100"/>
                <a:gd name="connsiteY5" fmla="*/ 174567 h 439882"/>
                <a:gd name="connsiteX6" fmla="*/ 1745672 w 2324100"/>
                <a:gd name="connsiteY6" fmla="*/ 74815 h 439882"/>
                <a:gd name="connsiteX7" fmla="*/ 2249978 w 2324100"/>
                <a:gd name="connsiteY7" fmla="*/ 396240 h 439882"/>
                <a:gd name="connsiteX8" fmla="*/ 2190403 w 2324100"/>
                <a:gd name="connsiteY8" fmla="*/ 336666 h 439882"/>
                <a:gd name="connsiteX0" fmla="*/ 0 w 2283736"/>
                <a:gd name="connsiteY0" fmla="*/ 241069 h 441377"/>
                <a:gd name="connsiteX1" fmla="*/ 565265 w 2283736"/>
                <a:gd name="connsiteY1" fmla="*/ 157942 h 441377"/>
                <a:gd name="connsiteX2" fmla="*/ 798022 w 2283736"/>
                <a:gd name="connsiteY2" fmla="*/ 58189 h 441377"/>
                <a:gd name="connsiteX3" fmla="*/ 964276 w 2283736"/>
                <a:gd name="connsiteY3" fmla="*/ 8313 h 441377"/>
                <a:gd name="connsiteX4" fmla="*/ 1163782 w 2283736"/>
                <a:gd name="connsiteY4" fmla="*/ 108066 h 441377"/>
                <a:gd name="connsiteX5" fmla="*/ 1396538 w 2283736"/>
                <a:gd name="connsiteY5" fmla="*/ 174567 h 441377"/>
                <a:gd name="connsiteX6" fmla="*/ 1745672 w 2283736"/>
                <a:gd name="connsiteY6" fmla="*/ 74815 h 441377"/>
                <a:gd name="connsiteX7" fmla="*/ 1987857 w 2283736"/>
                <a:gd name="connsiteY7" fmla="*/ 65842 h 441377"/>
                <a:gd name="connsiteX8" fmla="*/ 2249978 w 2283736"/>
                <a:gd name="connsiteY8" fmla="*/ 396240 h 441377"/>
                <a:gd name="connsiteX9" fmla="*/ 2190403 w 2283736"/>
                <a:gd name="connsiteY9" fmla="*/ 336666 h 44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3736" h="441377">
                  <a:moveTo>
                    <a:pt x="0" y="241069"/>
                  </a:moveTo>
                  <a:cubicBezTo>
                    <a:pt x="216130" y="214745"/>
                    <a:pt x="432261" y="188422"/>
                    <a:pt x="565265" y="157942"/>
                  </a:cubicBezTo>
                  <a:cubicBezTo>
                    <a:pt x="698269" y="127462"/>
                    <a:pt x="731520" y="83127"/>
                    <a:pt x="798022" y="58189"/>
                  </a:cubicBezTo>
                  <a:cubicBezTo>
                    <a:pt x="864524" y="33251"/>
                    <a:pt x="903316" y="0"/>
                    <a:pt x="964276" y="8313"/>
                  </a:cubicBezTo>
                  <a:cubicBezTo>
                    <a:pt x="1025236" y="16626"/>
                    <a:pt x="1091738" y="80357"/>
                    <a:pt x="1163782" y="108066"/>
                  </a:cubicBezTo>
                  <a:cubicBezTo>
                    <a:pt x="1235826" y="135775"/>
                    <a:pt x="1299556" y="180109"/>
                    <a:pt x="1396538" y="174567"/>
                  </a:cubicBezTo>
                  <a:cubicBezTo>
                    <a:pt x="1493520" y="169025"/>
                    <a:pt x="1647119" y="92936"/>
                    <a:pt x="1745672" y="74815"/>
                  </a:cubicBezTo>
                  <a:cubicBezTo>
                    <a:pt x="1844225" y="56694"/>
                    <a:pt x="1903806" y="12271"/>
                    <a:pt x="1987857" y="65842"/>
                  </a:cubicBezTo>
                  <a:cubicBezTo>
                    <a:pt x="2071908" y="119413"/>
                    <a:pt x="2216220" y="351103"/>
                    <a:pt x="2249978" y="396240"/>
                  </a:cubicBezTo>
                  <a:cubicBezTo>
                    <a:pt x="2283736" y="441377"/>
                    <a:pt x="2200101" y="331124"/>
                    <a:pt x="2190403" y="336666"/>
                  </a:cubicBezTo>
                </a:path>
              </a:pathLst>
            </a:custGeom>
            <a:ln w="101600">
              <a:solidFill>
                <a:srgbClr val="0000CC"/>
              </a:solidFill>
              <a:prstDash val="sysDot"/>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2119745" y="2036618"/>
              <a:ext cx="1413164" cy="446809"/>
            </a:xfrm>
            <a:custGeom>
              <a:avLst/>
              <a:gdLst>
                <a:gd name="connsiteX0" fmla="*/ 0 w 1413164"/>
                <a:gd name="connsiteY0" fmla="*/ 83127 h 446809"/>
                <a:gd name="connsiteX1" fmla="*/ 124691 w 1413164"/>
                <a:gd name="connsiteY1" fmla="*/ 124691 h 446809"/>
                <a:gd name="connsiteX2" fmla="*/ 145473 w 1413164"/>
                <a:gd name="connsiteY2" fmla="*/ 322118 h 446809"/>
                <a:gd name="connsiteX3" fmla="*/ 218210 w 1413164"/>
                <a:gd name="connsiteY3" fmla="*/ 405246 h 446809"/>
                <a:gd name="connsiteX4" fmla="*/ 415637 w 1413164"/>
                <a:gd name="connsiteY4" fmla="*/ 405246 h 446809"/>
                <a:gd name="connsiteX5" fmla="*/ 592282 w 1413164"/>
                <a:gd name="connsiteY5" fmla="*/ 436418 h 446809"/>
                <a:gd name="connsiteX6" fmla="*/ 706582 w 1413164"/>
                <a:gd name="connsiteY6" fmla="*/ 342900 h 446809"/>
                <a:gd name="connsiteX7" fmla="*/ 945573 w 1413164"/>
                <a:gd name="connsiteY7" fmla="*/ 342900 h 446809"/>
                <a:gd name="connsiteX8" fmla="*/ 1101437 w 1413164"/>
                <a:gd name="connsiteY8" fmla="*/ 280555 h 446809"/>
                <a:gd name="connsiteX9" fmla="*/ 1236519 w 1413164"/>
                <a:gd name="connsiteY9" fmla="*/ 166255 h 446809"/>
                <a:gd name="connsiteX10" fmla="*/ 1413164 w 1413164"/>
                <a:gd name="connsiteY10" fmla="*/ 0 h 44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164" h="446809">
                  <a:moveTo>
                    <a:pt x="0" y="83127"/>
                  </a:moveTo>
                  <a:cubicBezTo>
                    <a:pt x="50222" y="83993"/>
                    <a:pt x="100445" y="84859"/>
                    <a:pt x="124691" y="124691"/>
                  </a:cubicBezTo>
                  <a:cubicBezTo>
                    <a:pt x="148937" y="164523"/>
                    <a:pt x="129887" y="275359"/>
                    <a:pt x="145473" y="322118"/>
                  </a:cubicBezTo>
                  <a:cubicBezTo>
                    <a:pt x="161060" y="368877"/>
                    <a:pt x="173183" y="391391"/>
                    <a:pt x="218210" y="405246"/>
                  </a:cubicBezTo>
                  <a:cubicBezTo>
                    <a:pt x="263237" y="419101"/>
                    <a:pt x="353292" y="400051"/>
                    <a:pt x="415637" y="405246"/>
                  </a:cubicBezTo>
                  <a:cubicBezTo>
                    <a:pt x="477982" y="410441"/>
                    <a:pt x="543791" y="446809"/>
                    <a:pt x="592282" y="436418"/>
                  </a:cubicBezTo>
                  <a:cubicBezTo>
                    <a:pt x="640773" y="426027"/>
                    <a:pt x="647700" y="358486"/>
                    <a:pt x="706582" y="342900"/>
                  </a:cubicBezTo>
                  <a:cubicBezTo>
                    <a:pt x="765464" y="327314"/>
                    <a:pt x="879764" y="353291"/>
                    <a:pt x="945573" y="342900"/>
                  </a:cubicBezTo>
                  <a:cubicBezTo>
                    <a:pt x="1011382" y="332509"/>
                    <a:pt x="1052946" y="309996"/>
                    <a:pt x="1101437" y="280555"/>
                  </a:cubicBezTo>
                  <a:cubicBezTo>
                    <a:pt x="1149928" y="251114"/>
                    <a:pt x="1184564" y="213014"/>
                    <a:pt x="1236519" y="166255"/>
                  </a:cubicBezTo>
                  <a:cubicBezTo>
                    <a:pt x="1288474" y="119496"/>
                    <a:pt x="1350819" y="59748"/>
                    <a:pt x="1413164" y="0"/>
                  </a:cubicBezTo>
                </a:path>
              </a:pathLst>
            </a:custGeom>
            <a:ln w="101600">
              <a:solidFill>
                <a:srgbClr val="0000CC"/>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 name="TextBox 3"/>
          <p:cNvSpPr txBox="1">
            <a:spLocks noChangeArrowheads="1"/>
          </p:cNvSpPr>
          <p:nvPr/>
        </p:nvSpPr>
        <p:spPr bwMode="auto">
          <a:xfrm>
            <a:off x="0" y="4876800"/>
            <a:ext cx="9144000" cy="830997"/>
          </a:xfrm>
          <a:prstGeom prst="rect">
            <a:avLst/>
          </a:prstGeom>
          <a:solidFill>
            <a:schemeClr val="bg1">
              <a:alpha val="50000"/>
            </a:schemeClr>
          </a:solidFill>
          <a:ln w="9525">
            <a:noFill/>
            <a:miter lim="800000"/>
            <a:headEnd/>
            <a:tailEnd/>
          </a:ln>
        </p:spPr>
        <p:txBody>
          <a:bodyPr wrap="square">
            <a:spAutoFit/>
          </a:bodyPr>
          <a:lstStyle/>
          <a:p>
            <a:pPr>
              <a:defRPr/>
            </a:pPr>
            <a:r>
              <a:rPr lang="en-US" sz="4000" b="1" dirty="0" smtClean="0">
                <a:solidFill>
                  <a:srgbClr val="0000CC"/>
                </a:solidFill>
                <a:effectLst>
                  <a:outerShdw dist="38100" dir="7200000" algn="ctr" rotWithShape="0">
                    <a:schemeClr val="tx1"/>
                  </a:outerShdw>
                </a:effectLst>
              </a:rPr>
              <a:t>	    </a:t>
            </a:r>
            <a:r>
              <a:rPr lang="en-US" sz="4800" b="1" dirty="0" smtClean="0">
                <a:solidFill>
                  <a:srgbClr val="0000CC"/>
                </a:solidFill>
                <a:effectLst>
                  <a:outerShdw dist="38100" dir="7200000" algn="ctr" rotWithShape="0">
                    <a:schemeClr val="tx1"/>
                  </a:outerShdw>
                </a:effectLst>
              </a:rPr>
              <a:t>- The Journey is Ending</a:t>
            </a:r>
          </a:p>
        </p:txBody>
      </p:sp>
      <p:sp>
        <p:nvSpPr>
          <p:cNvPr id="28" name="TextBox 3"/>
          <p:cNvSpPr txBox="1">
            <a:spLocks noChangeArrowheads="1"/>
          </p:cNvSpPr>
          <p:nvPr/>
        </p:nvSpPr>
        <p:spPr bwMode="auto">
          <a:xfrm>
            <a:off x="0" y="5715000"/>
            <a:ext cx="9144000" cy="830997"/>
          </a:xfrm>
          <a:prstGeom prst="rect">
            <a:avLst/>
          </a:prstGeom>
          <a:solidFill>
            <a:schemeClr val="bg1">
              <a:alpha val="50000"/>
            </a:schemeClr>
          </a:solidFill>
          <a:ln w="9525">
            <a:noFill/>
            <a:miter lim="800000"/>
            <a:headEnd/>
            <a:tailEnd/>
          </a:ln>
        </p:spPr>
        <p:txBody>
          <a:bodyPr wrap="square">
            <a:spAutoFit/>
          </a:bodyPr>
          <a:lstStyle/>
          <a:p>
            <a:pPr>
              <a:defRPr/>
            </a:pPr>
            <a:r>
              <a:rPr lang="en-US" sz="4800" b="1" dirty="0" smtClean="0">
                <a:solidFill>
                  <a:srgbClr val="0000CC"/>
                </a:solidFill>
                <a:effectLst>
                  <a:outerShdw dist="38100" dir="7200000" algn="ctr" rotWithShape="0">
                    <a:schemeClr val="tx1"/>
                  </a:outerShdw>
                </a:effectLst>
              </a:rPr>
              <a:t>	   - Tales Have Just Begun</a:t>
            </a:r>
          </a:p>
        </p:txBody>
      </p:sp>
      <p:sp>
        <p:nvSpPr>
          <p:cNvPr id="30" name="TextBox 3"/>
          <p:cNvSpPr txBox="1">
            <a:spLocks noChangeArrowheads="1"/>
          </p:cNvSpPr>
          <p:nvPr/>
        </p:nvSpPr>
        <p:spPr bwMode="auto">
          <a:xfrm>
            <a:off x="1676400" y="5715000"/>
            <a:ext cx="5867400" cy="830997"/>
          </a:xfrm>
          <a:prstGeom prst="rect">
            <a:avLst/>
          </a:prstGeom>
          <a:noFill/>
          <a:ln w="9525">
            <a:noFill/>
            <a:miter lim="800000"/>
            <a:headEnd/>
            <a:tailEnd/>
          </a:ln>
        </p:spPr>
        <p:txBody>
          <a:bodyPr wrap="square">
            <a:spAutoFit/>
          </a:bodyPr>
          <a:lstStyle/>
          <a:p>
            <a:pPr>
              <a:defRPr/>
            </a:pPr>
            <a:r>
              <a:rPr lang="en-US" sz="4800" b="1" dirty="0" smtClean="0">
                <a:solidFill>
                  <a:srgbClr val="0000CC"/>
                </a:solidFill>
                <a:effectLst>
                  <a:outerShdw dist="38100" dir="7200000" algn="ctr" rotWithShape="0">
                    <a:schemeClr val="tx1"/>
                  </a:outerShdw>
                </a:effectLst>
              </a:rPr>
              <a:t>Tales Have Just Begun</a:t>
            </a:r>
          </a:p>
        </p:txBody>
      </p:sp>
      <p:sp>
        <p:nvSpPr>
          <p:cNvPr id="31" name="Oval 30"/>
          <p:cNvSpPr/>
          <p:nvPr/>
        </p:nvSpPr>
        <p:spPr>
          <a:xfrm>
            <a:off x="1219200" y="4800600"/>
            <a:ext cx="6553200" cy="1066800"/>
          </a:xfrm>
          <a:prstGeom prst="ellipse">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TextBox 3"/>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defRPr/>
            </a:pPr>
            <a:r>
              <a:rPr lang="en-US" sz="4400" b="1" dirty="0" smtClean="0">
                <a:solidFill>
                  <a:srgbClr val="FF0000"/>
                </a:solidFill>
                <a:effectLst>
                  <a:outerShdw dist="50800" dir="5400000" algn="ctr" rotWithShape="0">
                    <a:schemeClr val="tx1"/>
                  </a:outerShdw>
                </a:effectLst>
                <a:latin typeface="Calibri" pitchFamily="34" charset="0"/>
              </a:rPr>
              <a:t>Tales Have Just Begun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1000"/>
                                        <p:tgtEl>
                                          <p:spTgt spid="31"/>
                                        </p:tgtEl>
                                      </p:cBhvr>
                                    </p:animEffect>
                                  </p:childTnLst>
                                </p:cTn>
                              </p:par>
                            </p:childTnLst>
                          </p:cTn>
                        </p:par>
                        <p:par>
                          <p:cTn id="25" fill="hold">
                            <p:stCondLst>
                              <p:cond delay="1000"/>
                            </p:stCondLst>
                            <p:childTnLst>
                              <p:par>
                                <p:cTn id="26" presetID="53" presetClass="exit" presetSubtype="0" fill="hold" nodeType="afterEffect">
                                  <p:stCondLst>
                                    <p:cond delay="0"/>
                                  </p:stCondLst>
                                  <p:childTnLst>
                                    <p:anim calcmode="lin" valueType="num">
                                      <p:cBhvr>
                                        <p:cTn id="27" dur="1000"/>
                                        <p:tgtEl>
                                          <p:spTgt spid="33"/>
                                        </p:tgtEl>
                                        <p:attrNameLst>
                                          <p:attrName>ppt_w</p:attrName>
                                        </p:attrNameLst>
                                      </p:cBhvr>
                                      <p:tavLst>
                                        <p:tav tm="0">
                                          <p:val>
                                            <p:strVal val="ppt_w"/>
                                          </p:val>
                                        </p:tav>
                                        <p:tav tm="100000">
                                          <p:val>
                                            <p:fltVal val="0"/>
                                          </p:val>
                                        </p:tav>
                                      </p:tavLst>
                                    </p:anim>
                                    <p:anim calcmode="lin" valueType="num">
                                      <p:cBhvr>
                                        <p:cTn id="28" dur="1000"/>
                                        <p:tgtEl>
                                          <p:spTgt spid="33"/>
                                        </p:tgtEl>
                                        <p:attrNameLst>
                                          <p:attrName>ppt_h</p:attrName>
                                        </p:attrNameLst>
                                      </p:cBhvr>
                                      <p:tavLst>
                                        <p:tav tm="0">
                                          <p:val>
                                            <p:strVal val="ppt_h"/>
                                          </p:val>
                                        </p:tav>
                                        <p:tav tm="100000">
                                          <p:val>
                                            <p:fltVal val="0"/>
                                          </p:val>
                                        </p:tav>
                                      </p:tavLst>
                                    </p:anim>
                                    <p:animEffect transition="out" filter="fade">
                                      <p:cBhvr>
                                        <p:cTn id="29" dur="1000"/>
                                        <p:tgtEl>
                                          <p:spTgt spid="33"/>
                                        </p:tgtEl>
                                      </p:cBhvr>
                                    </p:animEffect>
                                    <p:set>
                                      <p:cBhvr>
                                        <p:cTn id="30" dur="1" fill="hold">
                                          <p:stCondLst>
                                            <p:cond delay="999"/>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3.33333E-6 1.38728E-6 L 3.33333E-6 0.12208 " pathEditMode="relative" rAng="0" ptsTypes="AA">
                                      <p:cBhvr>
                                        <p:cTn id="34" dur="1000" fill="hold"/>
                                        <p:tgtEl>
                                          <p:spTgt spid="31"/>
                                        </p:tgtEl>
                                        <p:attrNameLst>
                                          <p:attrName>ppt_x</p:attrName>
                                          <p:attrName>ppt_y</p:attrName>
                                        </p:attrNameLst>
                                      </p:cBhvr>
                                      <p:rCtr x="0" y="61"/>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64" presetClass="path" presetSubtype="0" accel="50000" decel="50000" fill="hold" grpId="1" nodeType="withEffect">
                                  <p:stCondLst>
                                    <p:cond delay="0"/>
                                  </p:stCondLst>
                                  <p:childTnLst>
                                    <p:animMotion origin="layout" path="M -0.0125 0.00625 L -0.01667 -0.84208 " pathEditMode="relative" rAng="0" ptsTypes="AA">
                                      <p:cBhvr>
                                        <p:cTn id="40" dur="1000" fill="hold"/>
                                        <p:tgtEl>
                                          <p:spTgt spid="30"/>
                                        </p:tgtEl>
                                        <p:attrNameLst>
                                          <p:attrName>ppt_x</p:attrName>
                                          <p:attrName>ppt_y</p:attrName>
                                        </p:attrNameLst>
                                      </p:cBhvr>
                                      <p:rCtr x="-2" y="-424"/>
                                    </p:animMotion>
                                  </p:childTnLst>
                                </p:cTn>
                              </p:par>
                              <p:par>
                                <p:cTn id="41" presetID="10" presetClass="entr" presetSubtype="0" fill="hold" grpId="0" nodeType="withEffect">
                                  <p:stCondLst>
                                    <p:cond delay="50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childTnLst>
                                </p:cTn>
                              </p:par>
                              <p:par>
                                <p:cTn id="44" presetID="10" presetClass="exit" presetSubtype="0" fill="hold" grpId="0" nodeType="withEffect">
                                  <p:stCondLst>
                                    <p:cond delay="500"/>
                                  </p:stCondLst>
                                  <p:childTnLst>
                                    <p:animEffect transition="out" filter="fade">
                                      <p:cBhvr>
                                        <p:cTn id="45" dur="1000"/>
                                        <p:tgtEl>
                                          <p:spTgt spid="32"/>
                                        </p:tgtEl>
                                      </p:cBhvr>
                                    </p:animEffect>
                                    <p:set>
                                      <p:cBhvr>
                                        <p:cTn id="46" dur="1" fill="hold">
                                          <p:stCondLst>
                                            <p:cond delay="999"/>
                                          </p:stCondLst>
                                        </p:cTn>
                                        <p:tgtEl>
                                          <p:spTgt spid="32"/>
                                        </p:tgtEl>
                                        <p:attrNameLst>
                                          <p:attrName>style.visibility</p:attrName>
                                        </p:attrNameLst>
                                      </p:cBhvr>
                                      <p:to>
                                        <p:strVal val="hidden"/>
                                      </p:to>
                                    </p:set>
                                  </p:childTnLst>
                                </p:cTn>
                              </p:par>
                              <p:par>
                                <p:cTn id="47" presetID="10" presetClass="exit" presetSubtype="0" fill="hold" grpId="2" nodeType="withEffect">
                                  <p:stCondLst>
                                    <p:cond delay="500"/>
                                  </p:stCondLst>
                                  <p:childTnLst>
                                    <p:animEffect transition="out" filter="fade">
                                      <p:cBhvr>
                                        <p:cTn id="48" dur="1000"/>
                                        <p:tgtEl>
                                          <p:spTgt spid="30"/>
                                        </p:tgtEl>
                                      </p:cBhvr>
                                    </p:animEffect>
                                    <p:set>
                                      <p:cBhvr>
                                        <p:cTn id="49" dur="1" fill="hold">
                                          <p:stCondLst>
                                            <p:cond delay="999"/>
                                          </p:stCondLst>
                                        </p:cTn>
                                        <p:tgtEl>
                                          <p:spTgt spid="30"/>
                                        </p:tgtEl>
                                        <p:attrNameLst>
                                          <p:attrName>style.visibility</p:attrName>
                                        </p:attrNameLst>
                                      </p:cBhvr>
                                      <p:to>
                                        <p:strVal val="hidden"/>
                                      </p:to>
                                    </p:set>
                                  </p:childTnLst>
                                </p:cTn>
                              </p:par>
                              <p:par>
                                <p:cTn id="50" presetID="10" presetClass="exit" presetSubtype="0" fill="hold" grpId="2" nodeType="withEffect">
                                  <p:stCondLst>
                                    <p:cond delay="500"/>
                                  </p:stCondLst>
                                  <p:childTnLst>
                                    <p:animEffect transition="out" filter="fade">
                                      <p:cBhvr>
                                        <p:cTn id="51" dur="1000"/>
                                        <p:tgtEl>
                                          <p:spTgt spid="31"/>
                                        </p:tgtEl>
                                      </p:cBhvr>
                                    </p:animEffect>
                                    <p:set>
                                      <p:cBhvr>
                                        <p:cTn id="52" dur="1" fill="hold">
                                          <p:stCondLst>
                                            <p:cond delay="999"/>
                                          </p:stCondLst>
                                        </p:cTn>
                                        <p:tgtEl>
                                          <p:spTgt spid="31"/>
                                        </p:tgtEl>
                                        <p:attrNameLst>
                                          <p:attrName>style.visibility</p:attrName>
                                        </p:attrNameLst>
                                      </p:cBhvr>
                                      <p:to>
                                        <p:strVal val="hidden"/>
                                      </p:to>
                                    </p:set>
                                  </p:childTnLst>
                                </p:cTn>
                              </p:par>
                              <p:par>
                                <p:cTn id="53" presetID="10" presetClass="exit" presetSubtype="0" fill="hold" grpId="1" nodeType="withEffect">
                                  <p:stCondLst>
                                    <p:cond delay="500"/>
                                  </p:stCondLst>
                                  <p:childTnLst>
                                    <p:animEffect transition="out" filter="fade">
                                      <p:cBhvr>
                                        <p:cTn id="54" dur="1000"/>
                                        <p:tgtEl>
                                          <p:spTgt spid="28"/>
                                        </p:tgtEl>
                                      </p:cBhvr>
                                    </p:animEffect>
                                    <p:set>
                                      <p:cBhvr>
                                        <p:cTn id="55" dur="1" fill="hold">
                                          <p:stCondLst>
                                            <p:cond delay="999"/>
                                          </p:stCondLst>
                                        </p:cTn>
                                        <p:tgtEl>
                                          <p:spTgt spid="28"/>
                                        </p:tgtEl>
                                        <p:attrNameLst>
                                          <p:attrName>style.visibility</p:attrName>
                                        </p:attrNameLst>
                                      </p:cBhvr>
                                      <p:to>
                                        <p:strVal val="hidden"/>
                                      </p:to>
                                    </p:set>
                                  </p:childTnLst>
                                </p:cTn>
                              </p:par>
                              <p:par>
                                <p:cTn id="56" presetID="10" presetClass="exit" presetSubtype="0" fill="hold" grpId="1" nodeType="withEffect">
                                  <p:stCondLst>
                                    <p:cond delay="500"/>
                                  </p:stCondLst>
                                  <p:childTnLst>
                                    <p:animEffect transition="out" filter="fade">
                                      <p:cBhvr>
                                        <p:cTn id="57" dur="1000"/>
                                        <p:tgtEl>
                                          <p:spTgt spid="27"/>
                                        </p:tgtEl>
                                      </p:cBhvr>
                                    </p:animEffect>
                                    <p:set>
                                      <p:cBhvr>
                                        <p:cTn id="58" dur="1" fill="hold">
                                          <p:stCondLst>
                                            <p:cond delay="999"/>
                                          </p:stCondLst>
                                        </p:cTn>
                                        <p:tgtEl>
                                          <p:spTgt spid="27"/>
                                        </p:tgtEl>
                                        <p:attrNameLst>
                                          <p:attrName>style.visibility</p:attrName>
                                        </p:attrNameLst>
                                      </p:cBhvr>
                                      <p:to>
                                        <p:strVal val="hidden"/>
                                      </p:to>
                                    </p:set>
                                  </p:childTnLst>
                                </p:cTn>
                              </p:par>
                            </p:childTnLst>
                          </p:cTn>
                        </p:par>
                        <p:par>
                          <p:cTn id="59" fill="hold">
                            <p:stCondLst>
                              <p:cond delay="1500"/>
                            </p:stCondLst>
                            <p:childTnLst>
                              <p:par>
                                <p:cTn id="60" presetID="10" presetClass="entr" presetSubtype="0" fill="hold" nodeType="after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fade">
                                      <p:cBhvr>
                                        <p:cTn id="62" dur="1000"/>
                                        <p:tgtEl>
                                          <p:spTgt spid="51"/>
                                        </p:tgtEl>
                                      </p:cBhvr>
                                    </p:animEffect>
                                  </p:childTnLst>
                                </p:cTn>
                              </p:par>
                              <p:par>
                                <p:cTn id="63" presetID="10" presetClass="exit" presetSubtype="0" fill="hold" nodeType="withEffect">
                                  <p:stCondLst>
                                    <p:cond delay="0"/>
                                  </p:stCondLst>
                                  <p:childTnLst>
                                    <p:animEffect transition="out" filter="fade">
                                      <p:cBhvr>
                                        <p:cTn id="64" dur="1000"/>
                                        <p:tgtEl>
                                          <p:spTgt spid="2"/>
                                        </p:tgtEl>
                                      </p:cBhvr>
                                    </p:animEffect>
                                    <p:set>
                                      <p:cBhvr>
                                        <p:cTn id="65"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27" grpId="0" animBg="1"/>
      <p:bldP spid="27" grpId="1" animBg="1"/>
      <p:bldP spid="28" grpId="0" animBg="1"/>
      <p:bldP spid="28" grpId="1" animBg="1"/>
      <p:bldP spid="30" grpId="0"/>
      <p:bldP spid="30" grpId="1"/>
      <p:bldP spid="30" grpId="2"/>
      <p:bldP spid="31" grpId="0" animBg="1"/>
      <p:bldP spid="31" grpId="1" animBg="1"/>
      <p:bldP spid="31" grpId="2" animBg="1"/>
      <p:bldP spid="2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6" name="TextBox 3"/>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defRPr/>
            </a:pPr>
            <a:r>
              <a:rPr lang="en-US" sz="4400" b="1" dirty="0" smtClean="0">
                <a:solidFill>
                  <a:srgbClr val="FF0000"/>
                </a:solidFill>
                <a:effectLst>
                  <a:outerShdw dist="50800" dir="5400000" algn="ctr" rotWithShape="0">
                    <a:schemeClr val="tx1"/>
                  </a:outerShdw>
                </a:effectLst>
                <a:latin typeface="Calibri" pitchFamily="34" charset="0"/>
              </a:rPr>
              <a:t>Tales Have Just Begun</a:t>
            </a:r>
          </a:p>
        </p:txBody>
      </p:sp>
      <p:sp useBgFill="1">
        <p:nvSpPr>
          <p:cNvPr id="3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The Expedition Began in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59" name="Picture 2" descr="Image result for us states and territories may 1803 map"/>
          <p:cNvPicPr>
            <a:picLocks noChangeAspect="1" noChangeArrowheads="1"/>
          </p:cNvPicPr>
          <p:nvPr/>
        </p:nvPicPr>
        <p:blipFill>
          <a:blip r:embed="rId2"/>
          <a:srcRect/>
          <a:stretch>
            <a:fillRect/>
          </a:stretch>
        </p:blipFill>
        <p:spPr bwMode="auto">
          <a:xfrm>
            <a:off x="0" y="667510"/>
            <a:ext cx="9144000" cy="6190489"/>
          </a:xfrm>
          <a:prstGeom prst="rect">
            <a:avLst/>
          </a:prstGeom>
          <a:noFill/>
        </p:spPr>
      </p:pic>
      <p:sp>
        <p:nvSpPr>
          <p:cNvPr id="40" name="Freeform 39"/>
          <p:cNvSpPr/>
          <p:nvPr/>
        </p:nvSpPr>
        <p:spPr>
          <a:xfrm>
            <a:off x="1993461" y="1329558"/>
            <a:ext cx="3984734" cy="4381238"/>
          </a:xfrm>
          <a:custGeom>
            <a:avLst/>
            <a:gdLst>
              <a:gd name="connsiteX0" fmla="*/ 2937641 w 3846786"/>
              <a:gd name="connsiteY0" fmla="*/ 1090449 h 4758559"/>
              <a:gd name="connsiteX1" fmla="*/ 2843048 w 3846786"/>
              <a:gd name="connsiteY1" fmla="*/ 1263870 h 4758559"/>
              <a:gd name="connsiteX2" fmla="*/ 3079531 w 3846786"/>
              <a:gd name="connsiteY2" fmla="*/ 1563415 h 4758559"/>
              <a:gd name="connsiteX3" fmla="*/ 3300248 w 3846786"/>
              <a:gd name="connsiteY3" fmla="*/ 1768366 h 4758559"/>
              <a:gd name="connsiteX4" fmla="*/ 3331779 w 3846786"/>
              <a:gd name="connsiteY4" fmla="*/ 1910256 h 4758559"/>
              <a:gd name="connsiteX5" fmla="*/ 3457903 w 3846786"/>
              <a:gd name="connsiteY5" fmla="*/ 2099442 h 4758559"/>
              <a:gd name="connsiteX6" fmla="*/ 3394841 w 3846786"/>
              <a:gd name="connsiteY6" fmla="*/ 2257097 h 4758559"/>
              <a:gd name="connsiteX7" fmla="*/ 3300248 w 3846786"/>
              <a:gd name="connsiteY7" fmla="*/ 2414753 h 4758559"/>
              <a:gd name="connsiteX8" fmla="*/ 3379076 w 3846786"/>
              <a:gd name="connsiteY8" fmla="*/ 2651235 h 4758559"/>
              <a:gd name="connsiteX9" fmla="*/ 3442138 w 3846786"/>
              <a:gd name="connsiteY9" fmla="*/ 2745828 h 4758559"/>
              <a:gd name="connsiteX10" fmla="*/ 3473669 w 3846786"/>
              <a:gd name="connsiteY10" fmla="*/ 2887718 h 4758559"/>
              <a:gd name="connsiteX11" fmla="*/ 3694386 w 3846786"/>
              <a:gd name="connsiteY11" fmla="*/ 3045373 h 4758559"/>
              <a:gd name="connsiteX12" fmla="*/ 3647089 w 3846786"/>
              <a:gd name="connsiteY12" fmla="*/ 3234559 h 4758559"/>
              <a:gd name="connsiteX13" fmla="*/ 3442138 w 3846786"/>
              <a:gd name="connsiteY13" fmla="*/ 3707525 h 4758559"/>
              <a:gd name="connsiteX14" fmla="*/ 3426372 w 3846786"/>
              <a:gd name="connsiteY14" fmla="*/ 4007070 h 4758559"/>
              <a:gd name="connsiteX15" fmla="*/ 3331779 w 3846786"/>
              <a:gd name="connsiteY15" fmla="*/ 4275084 h 4758559"/>
              <a:gd name="connsiteX16" fmla="*/ 3300248 w 3846786"/>
              <a:gd name="connsiteY16" fmla="*/ 4338146 h 4758559"/>
              <a:gd name="connsiteX17" fmla="*/ 3379076 w 3846786"/>
              <a:gd name="connsiteY17" fmla="*/ 4495801 h 4758559"/>
              <a:gd name="connsiteX18" fmla="*/ 3647089 w 3846786"/>
              <a:gd name="connsiteY18" fmla="*/ 4590394 h 4758559"/>
              <a:gd name="connsiteX19" fmla="*/ 3820510 w 3846786"/>
              <a:gd name="connsiteY19" fmla="*/ 4653456 h 4758559"/>
              <a:gd name="connsiteX20" fmla="*/ 3804744 w 3846786"/>
              <a:gd name="connsiteY20" fmla="*/ 4748049 h 4758559"/>
              <a:gd name="connsiteX21" fmla="*/ 3710151 w 3846786"/>
              <a:gd name="connsiteY21" fmla="*/ 4716518 h 4758559"/>
              <a:gd name="connsiteX22" fmla="*/ 3442138 w 3846786"/>
              <a:gd name="connsiteY22" fmla="*/ 4732284 h 4758559"/>
              <a:gd name="connsiteX23" fmla="*/ 3284482 w 3846786"/>
              <a:gd name="connsiteY23" fmla="*/ 4590394 h 4758559"/>
              <a:gd name="connsiteX24" fmla="*/ 3221420 w 3846786"/>
              <a:gd name="connsiteY24" fmla="*/ 4480035 h 4758559"/>
              <a:gd name="connsiteX25" fmla="*/ 3111062 w 3846786"/>
              <a:gd name="connsiteY25" fmla="*/ 4322380 h 4758559"/>
              <a:gd name="connsiteX26" fmla="*/ 2937641 w 3846786"/>
              <a:gd name="connsiteY26" fmla="*/ 4148959 h 4758559"/>
              <a:gd name="connsiteX27" fmla="*/ 2527738 w 3846786"/>
              <a:gd name="connsiteY27" fmla="*/ 3896711 h 4758559"/>
              <a:gd name="connsiteX28" fmla="*/ 2039007 w 3846786"/>
              <a:gd name="connsiteY28" fmla="*/ 3849415 h 4758559"/>
              <a:gd name="connsiteX29" fmla="*/ 1581807 w 3846786"/>
              <a:gd name="connsiteY29" fmla="*/ 3660228 h 4758559"/>
              <a:gd name="connsiteX30" fmla="*/ 1108841 w 3846786"/>
              <a:gd name="connsiteY30" fmla="*/ 3392215 h 4758559"/>
              <a:gd name="connsiteX31" fmla="*/ 1014248 w 3846786"/>
              <a:gd name="connsiteY31" fmla="*/ 3281856 h 4758559"/>
              <a:gd name="connsiteX32" fmla="*/ 1108841 w 3846786"/>
              <a:gd name="connsiteY32" fmla="*/ 3013842 h 4758559"/>
              <a:gd name="connsiteX33" fmla="*/ 966951 w 3846786"/>
              <a:gd name="connsiteY33" fmla="*/ 2903484 h 4758559"/>
              <a:gd name="connsiteX34" fmla="*/ 935420 w 3846786"/>
              <a:gd name="connsiteY34" fmla="*/ 2714297 h 4758559"/>
              <a:gd name="connsiteX35" fmla="*/ 1077310 w 3846786"/>
              <a:gd name="connsiteY35" fmla="*/ 2619704 h 4758559"/>
              <a:gd name="connsiteX36" fmla="*/ 1077310 w 3846786"/>
              <a:gd name="connsiteY36" fmla="*/ 2540877 h 4758559"/>
              <a:gd name="connsiteX37" fmla="*/ 966951 w 3846786"/>
              <a:gd name="connsiteY37" fmla="*/ 2462049 h 4758559"/>
              <a:gd name="connsiteX38" fmla="*/ 919655 w 3846786"/>
              <a:gd name="connsiteY38" fmla="*/ 2335925 h 4758559"/>
              <a:gd name="connsiteX39" fmla="*/ 762000 w 3846786"/>
              <a:gd name="connsiteY39" fmla="*/ 2067911 h 4758559"/>
              <a:gd name="connsiteX40" fmla="*/ 541282 w 3846786"/>
              <a:gd name="connsiteY40" fmla="*/ 1768366 h 4758559"/>
              <a:gd name="connsiteX41" fmla="*/ 430924 w 3846786"/>
              <a:gd name="connsiteY41" fmla="*/ 1610711 h 4758559"/>
              <a:gd name="connsiteX42" fmla="*/ 352096 w 3846786"/>
              <a:gd name="connsiteY42" fmla="*/ 1358463 h 4758559"/>
              <a:gd name="connsiteX43" fmla="*/ 178676 w 3846786"/>
              <a:gd name="connsiteY43" fmla="*/ 1437290 h 4758559"/>
              <a:gd name="connsiteX44" fmla="*/ 68317 w 3846786"/>
              <a:gd name="connsiteY44" fmla="*/ 1405759 h 4758559"/>
              <a:gd name="connsiteX45" fmla="*/ 5255 w 3846786"/>
              <a:gd name="connsiteY45" fmla="*/ 1263870 h 4758559"/>
              <a:gd name="connsiteX46" fmla="*/ 36786 w 3846786"/>
              <a:gd name="connsiteY46" fmla="*/ 1106215 h 4758559"/>
              <a:gd name="connsiteX47" fmla="*/ 131379 w 3846786"/>
              <a:gd name="connsiteY47" fmla="*/ 964325 h 4758559"/>
              <a:gd name="connsiteX48" fmla="*/ 210207 w 3846786"/>
              <a:gd name="connsiteY48" fmla="*/ 964325 h 4758559"/>
              <a:gd name="connsiteX49" fmla="*/ 257503 w 3846786"/>
              <a:gd name="connsiteY49" fmla="*/ 838201 h 4758559"/>
              <a:gd name="connsiteX50" fmla="*/ 162910 w 3846786"/>
              <a:gd name="connsiteY50" fmla="*/ 522890 h 4758559"/>
              <a:gd name="connsiteX51" fmla="*/ 84082 w 3846786"/>
              <a:gd name="connsiteY51" fmla="*/ 254877 h 4758559"/>
              <a:gd name="connsiteX52" fmla="*/ 84082 w 3846786"/>
              <a:gd name="connsiteY52" fmla="*/ 128753 h 4758559"/>
              <a:gd name="connsiteX53" fmla="*/ 415158 w 3846786"/>
              <a:gd name="connsiteY53" fmla="*/ 34159 h 4758559"/>
              <a:gd name="connsiteX54" fmla="*/ 825062 w 3846786"/>
              <a:gd name="connsiteY54" fmla="*/ 34159 h 4758559"/>
              <a:gd name="connsiteX55" fmla="*/ 1077310 w 3846786"/>
              <a:gd name="connsiteY55" fmla="*/ 239111 h 4758559"/>
              <a:gd name="connsiteX56" fmla="*/ 1345324 w 3846786"/>
              <a:gd name="connsiteY56" fmla="*/ 459828 h 4758559"/>
              <a:gd name="connsiteX57" fmla="*/ 1707931 w 3846786"/>
              <a:gd name="connsiteY57" fmla="*/ 680546 h 4758559"/>
              <a:gd name="connsiteX58" fmla="*/ 2023241 w 3846786"/>
              <a:gd name="connsiteY58" fmla="*/ 806670 h 4758559"/>
              <a:gd name="connsiteX59" fmla="*/ 2070538 w 3846786"/>
              <a:gd name="connsiteY59" fmla="*/ 869732 h 4758559"/>
              <a:gd name="connsiteX60" fmla="*/ 2243958 w 3846786"/>
              <a:gd name="connsiteY60" fmla="*/ 806670 h 4758559"/>
              <a:gd name="connsiteX61" fmla="*/ 2307020 w 3846786"/>
              <a:gd name="connsiteY61" fmla="*/ 932794 h 4758559"/>
              <a:gd name="connsiteX62" fmla="*/ 2322786 w 3846786"/>
              <a:gd name="connsiteY62" fmla="*/ 1074684 h 4758559"/>
              <a:gd name="connsiteX63" fmla="*/ 2417379 w 3846786"/>
              <a:gd name="connsiteY63" fmla="*/ 1232339 h 4758559"/>
              <a:gd name="connsiteX64" fmla="*/ 2527738 w 3846786"/>
              <a:gd name="connsiteY64" fmla="*/ 1232339 h 4758559"/>
              <a:gd name="connsiteX65" fmla="*/ 2606565 w 3846786"/>
              <a:gd name="connsiteY65" fmla="*/ 1058918 h 4758559"/>
              <a:gd name="connsiteX66" fmla="*/ 2669627 w 3846786"/>
              <a:gd name="connsiteY66" fmla="*/ 1011622 h 4758559"/>
              <a:gd name="connsiteX67" fmla="*/ 2764220 w 3846786"/>
              <a:gd name="connsiteY67" fmla="*/ 964325 h 4758559"/>
              <a:gd name="connsiteX68" fmla="*/ 2827282 w 3846786"/>
              <a:gd name="connsiteY68" fmla="*/ 1027387 h 4758559"/>
              <a:gd name="connsiteX69" fmla="*/ 2937641 w 3846786"/>
              <a:gd name="connsiteY69" fmla="*/ 1090449 h 4758559"/>
              <a:gd name="connsiteX0" fmla="*/ 2937641 w 3846786"/>
              <a:gd name="connsiteY0" fmla="*/ 1093076 h 4761186"/>
              <a:gd name="connsiteX1" fmla="*/ 2843048 w 3846786"/>
              <a:gd name="connsiteY1" fmla="*/ 1266497 h 4761186"/>
              <a:gd name="connsiteX2" fmla="*/ 3079531 w 3846786"/>
              <a:gd name="connsiteY2" fmla="*/ 1566042 h 4761186"/>
              <a:gd name="connsiteX3" fmla="*/ 3300248 w 3846786"/>
              <a:gd name="connsiteY3" fmla="*/ 1770993 h 4761186"/>
              <a:gd name="connsiteX4" fmla="*/ 3331779 w 3846786"/>
              <a:gd name="connsiteY4" fmla="*/ 1912883 h 4761186"/>
              <a:gd name="connsiteX5" fmla="*/ 3457903 w 3846786"/>
              <a:gd name="connsiteY5" fmla="*/ 2102069 h 4761186"/>
              <a:gd name="connsiteX6" fmla="*/ 3394841 w 3846786"/>
              <a:gd name="connsiteY6" fmla="*/ 2259724 h 4761186"/>
              <a:gd name="connsiteX7" fmla="*/ 3300248 w 3846786"/>
              <a:gd name="connsiteY7" fmla="*/ 2417380 h 4761186"/>
              <a:gd name="connsiteX8" fmla="*/ 3379076 w 3846786"/>
              <a:gd name="connsiteY8" fmla="*/ 2653862 h 4761186"/>
              <a:gd name="connsiteX9" fmla="*/ 3442138 w 3846786"/>
              <a:gd name="connsiteY9" fmla="*/ 2748455 h 4761186"/>
              <a:gd name="connsiteX10" fmla="*/ 3473669 w 3846786"/>
              <a:gd name="connsiteY10" fmla="*/ 2890345 h 4761186"/>
              <a:gd name="connsiteX11" fmla="*/ 3694386 w 3846786"/>
              <a:gd name="connsiteY11" fmla="*/ 3048000 h 4761186"/>
              <a:gd name="connsiteX12" fmla="*/ 3647089 w 3846786"/>
              <a:gd name="connsiteY12" fmla="*/ 3237186 h 4761186"/>
              <a:gd name="connsiteX13" fmla="*/ 3442138 w 3846786"/>
              <a:gd name="connsiteY13" fmla="*/ 3710152 h 4761186"/>
              <a:gd name="connsiteX14" fmla="*/ 3426372 w 3846786"/>
              <a:gd name="connsiteY14" fmla="*/ 4009697 h 4761186"/>
              <a:gd name="connsiteX15" fmla="*/ 3331779 w 3846786"/>
              <a:gd name="connsiteY15" fmla="*/ 4277711 h 4761186"/>
              <a:gd name="connsiteX16" fmla="*/ 3300248 w 3846786"/>
              <a:gd name="connsiteY16" fmla="*/ 4340773 h 4761186"/>
              <a:gd name="connsiteX17" fmla="*/ 3379076 w 3846786"/>
              <a:gd name="connsiteY17" fmla="*/ 4498428 h 4761186"/>
              <a:gd name="connsiteX18" fmla="*/ 3647089 w 3846786"/>
              <a:gd name="connsiteY18" fmla="*/ 4593021 h 4761186"/>
              <a:gd name="connsiteX19" fmla="*/ 3820510 w 3846786"/>
              <a:gd name="connsiteY19" fmla="*/ 4656083 h 4761186"/>
              <a:gd name="connsiteX20" fmla="*/ 3804744 w 3846786"/>
              <a:gd name="connsiteY20" fmla="*/ 4750676 h 4761186"/>
              <a:gd name="connsiteX21" fmla="*/ 3710151 w 3846786"/>
              <a:gd name="connsiteY21" fmla="*/ 4719145 h 4761186"/>
              <a:gd name="connsiteX22" fmla="*/ 3442138 w 3846786"/>
              <a:gd name="connsiteY22" fmla="*/ 4734911 h 4761186"/>
              <a:gd name="connsiteX23" fmla="*/ 3284482 w 3846786"/>
              <a:gd name="connsiteY23" fmla="*/ 4593021 h 4761186"/>
              <a:gd name="connsiteX24" fmla="*/ 3221420 w 3846786"/>
              <a:gd name="connsiteY24" fmla="*/ 4482662 h 4761186"/>
              <a:gd name="connsiteX25" fmla="*/ 3111062 w 3846786"/>
              <a:gd name="connsiteY25" fmla="*/ 4325007 h 4761186"/>
              <a:gd name="connsiteX26" fmla="*/ 2937641 w 3846786"/>
              <a:gd name="connsiteY26" fmla="*/ 4151586 h 4761186"/>
              <a:gd name="connsiteX27" fmla="*/ 2527738 w 3846786"/>
              <a:gd name="connsiteY27" fmla="*/ 3899338 h 4761186"/>
              <a:gd name="connsiteX28" fmla="*/ 2039007 w 3846786"/>
              <a:gd name="connsiteY28" fmla="*/ 3852042 h 4761186"/>
              <a:gd name="connsiteX29" fmla="*/ 1581807 w 3846786"/>
              <a:gd name="connsiteY29" fmla="*/ 3662855 h 4761186"/>
              <a:gd name="connsiteX30" fmla="*/ 1108841 w 3846786"/>
              <a:gd name="connsiteY30" fmla="*/ 3394842 h 4761186"/>
              <a:gd name="connsiteX31" fmla="*/ 1014248 w 3846786"/>
              <a:gd name="connsiteY31" fmla="*/ 3284483 h 4761186"/>
              <a:gd name="connsiteX32" fmla="*/ 1108841 w 3846786"/>
              <a:gd name="connsiteY32" fmla="*/ 3016469 h 4761186"/>
              <a:gd name="connsiteX33" fmla="*/ 966951 w 3846786"/>
              <a:gd name="connsiteY33" fmla="*/ 2906111 h 4761186"/>
              <a:gd name="connsiteX34" fmla="*/ 935420 w 3846786"/>
              <a:gd name="connsiteY34" fmla="*/ 2716924 h 4761186"/>
              <a:gd name="connsiteX35" fmla="*/ 1077310 w 3846786"/>
              <a:gd name="connsiteY35" fmla="*/ 2622331 h 4761186"/>
              <a:gd name="connsiteX36" fmla="*/ 1077310 w 3846786"/>
              <a:gd name="connsiteY36" fmla="*/ 2543504 h 4761186"/>
              <a:gd name="connsiteX37" fmla="*/ 966951 w 3846786"/>
              <a:gd name="connsiteY37" fmla="*/ 2464676 h 4761186"/>
              <a:gd name="connsiteX38" fmla="*/ 919655 w 3846786"/>
              <a:gd name="connsiteY38" fmla="*/ 2338552 h 4761186"/>
              <a:gd name="connsiteX39" fmla="*/ 762000 w 3846786"/>
              <a:gd name="connsiteY39" fmla="*/ 2070538 h 4761186"/>
              <a:gd name="connsiteX40" fmla="*/ 541282 w 3846786"/>
              <a:gd name="connsiteY40" fmla="*/ 1770993 h 4761186"/>
              <a:gd name="connsiteX41" fmla="*/ 430924 w 3846786"/>
              <a:gd name="connsiteY41" fmla="*/ 1613338 h 4761186"/>
              <a:gd name="connsiteX42" fmla="*/ 352096 w 3846786"/>
              <a:gd name="connsiteY42" fmla="*/ 1361090 h 4761186"/>
              <a:gd name="connsiteX43" fmla="*/ 178676 w 3846786"/>
              <a:gd name="connsiteY43" fmla="*/ 1439917 h 4761186"/>
              <a:gd name="connsiteX44" fmla="*/ 68317 w 3846786"/>
              <a:gd name="connsiteY44" fmla="*/ 1408386 h 4761186"/>
              <a:gd name="connsiteX45" fmla="*/ 5255 w 3846786"/>
              <a:gd name="connsiteY45" fmla="*/ 1266497 h 4761186"/>
              <a:gd name="connsiteX46" fmla="*/ 36786 w 3846786"/>
              <a:gd name="connsiteY46" fmla="*/ 1108842 h 4761186"/>
              <a:gd name="connsiteX47" fmla="*/ 131379 w 3846786"/>
              <a:gd name="connsiteY47" fmla="*/ 966952 h 4761186"/>
              <a:gd name="connsiteX48" fmla="*/ 210207 w 3846786"/>
              <a:gd name="connsiteY48" fmla="*/ 966952 h 4761186"/>
              <a:gd name="connsiteX49" fmla="*/ 257503 w 3846786"/>
              <a:gd name="connsiteY49" fmla="*/ 840828 h 4761186"/>
              <a:gd name="connsiteX50" fmla="*/ 162910 w 3846786"/>
              <a:gd name="connsiteY50" fmla="*/ 525517 h 4761186"/>
              <a:gd name="connsiteX51" fmla="*/ 84082 w 3846786"/>
              <a:gd name="connsiteY51" fmla="*/ 257504 h 4761186"/>
              <a:gd name="connsiteX52" fmla="*/ 415158 w 3846786"/>
              <a:gd name="connsiteY52" fmla="*/ 36786 h 4761186"/>
              <a:gd name="connsiteX53" fmla="*/ 825062 w 3846786"/>
              <a:gd name="connsiteY53" fmla="*/ 36786 h 4761186"/>
              <a:gd name="connsiteX54" fmla="*/ 1077310 w 3846786"/>
              <a:gd name="connsiteY54" fmla="*/ 241738 h 4761186"/>
              <a:gd name="connsiteX55" fmla="*/ 1345324 w 3846786"/>
              <a:gd name="connsiteY55" fmla="*/ 462455 h 4761186"/>
              <a:gd name="connsiteX56" fmla="*/ 1707931 w 3846786"/>
              <a:gd name="connsiteY56" fmla="*/ 683173 h 4761186"/>
              <a:gd name="connsiteX57" fmla="*/ 2023241 w 3846786"/>
              <a:gd name="connsiteY57" fmla="*/ 809297 h 4761186"/>
              <a:gd name="connsiteX58" fmla="*/ 2070538 w 3846786"/>
              <a:gd name="connsiteY58" fmla="*/ 872359 h 4761186"/>
              <a:gd name="connsiteX59" fmla="*/ 2243958 w 3846786"/>
              <a:gd name="connsiteY59" fmla="*/ 809297 h 4761186"/>
              <a:gd name="connsiteX60" fmla="*/ 2307020 w 3846786"/>
              <a:gd name="connsiteY60" fmla="*/ 935421 h 4761186"/>
              <a:gd name="connsiteX61" fmla="*/ 2322786 w 3846786"/>
              <a:gd name="connsiteY61" fmla="*/ 1077311 h 4761186"/>
              <a:gd name="connsiteX62" fmla="*/ 2417379 w 3846786"/>
              <a:gd name="connsiteY62" fmla="*/ 1234966 h 4761186"/>
              <a:gd name="connsiteX63" fmla="*/ 2527738 w 3846786"/>
              <a:gd name="connsiteY63" fmla="*/ 1234966 h 4761186"/>
              <a:gd name="connsiteX64" fmla="*/ 2606565 w 3846786"/>
              <a:gd name="connsiteY64" fmla="*/ 1061545 h 4761186"/>
              <a:gd name="connsiteX65" fmla="*/ 2669627 w 3846786"/>
              <a:gd name="connsiteY65" fmla="*/ 1014249 h 4761186"/>
              <a:gd name="connsiteX66" fmla="*/ 2764220 w 3846786"/>
              <a:gd name="connsiteY66" fmla="*/ 966952 h 4761186"/>
              <a:gd name="connsiteX67" fmla="*/ 2827282 w 3846786"/>
              <a:gd name="connsiteY67" fmla="*/ 1030014 h 4761186"/>
              <a:gd name="connsiteX68" fmla="*/ 2937641 w 3846786"/>
              <a:gd name="connsiteY68" fmla="*/ 1093076 h 4761186"/>
              <a:gd name="connsiteX0" fmla="*/ 2963917 w 3873062"/>
              <a:gd name="connsiteY0" fmla="*/ 1056290 h 4724400"/>
              <a:gd name="connsiteX1" fmla="*/ 2869324 w 3873062"/>
              <a:gd name="connsiteY1" fmla="*/ 1229711 h 4724400"/>
              <a:gd name="connsiteX2" fmla="*/ 3105807 w 3873062"/>
              <a:gd name="connsiteY2" fmla="*/ 1529256 h 4724400"/>
              <a:gd name="connsiteX3" fmla="*/ 3326524 w 3873062"/>
              <a:gd name="connsiteY3" fmla="*/ 1734207 h 4724400"/>
              <a:gd name="connsiteX4" fmla="*/ 3358055 w 3873062"/>
              <a:gd name="connsiteY4" fmla="*/ 1876097 h 4724400"/>
              <a:gd name="connsiteX5" fmla="*/ 3484179 w 3873062"/>
              <a:gd name="connsiteY5" fmla="*/ 2065283 h 4724400"/>
              <a:gd name="connsiteX6" fmla="*/ 3421117 w 3873062"/>
              <a:gd name="connsiteY6" fmla="*/ 2222938 h 4724400"/>
              <a:gd name="connsiteX7" fmla="*/ 3326524 w 3873062"/>
              <a:gd name="connsiteY7" fmla="*/ 2380594 h 4724400"/>
              <a:gd name="connsiteX8" fmla="*/ 3405352 w 3873062"/>
              <a:gd name="connsiteY8" fmla="*/ 2617076 h 4724400"/>
              <a:gd name="connsiteX9" fmla="*/ 3468414 w 3873062"/>
              <a:gd name="connsiteY9" fmla="*/ 2711669 h 4724400"/>
              <a:gd name="connsiteX10" fmla="*/ 3499945 w 3873062"/>
              <a:gd name="connsiteY10" fmla="*/ 2853559 h 4724400"/>
              <a:gd name="connsiteX11" fmla="*/ 3720662 w 3873062"/>
              <a:gd name="connsiteY11" fmla="*/ 3011214 h 4724400"/>
              <a:gd name="connsiteX12" fmla="*/ 3673365 w 3873062"/>
              <a:gd name="connsiteY12" fmla="*/ 3200400 h 4724400"/>
              <a:gd name="connsiteX13" fmla="*/ 3468414 w 3873062"/>
              <a:gd name="connsiteY13" fmla="*/ 3673366 h 4724400"/>
              <a:gd name="connsiteX14" fmla="*/ 3452648 w 3873062"/>
              <a:gd name="connsiteY14" fmla="*/ 3972911 h 4724400"/>
              <a:gd name="connsiteX15" fmla="*/ 3358055 w 3873062"/>
              <a:gd name="connsiteY15" fmla="*/ 4240925 h 4724400"/>
              <a:gd name="connsiteX16" fmla="*/ 3326524 w 3873062"/>
              <a:gd name="connsiteY16" fmla="*/ 4303987 h 4724400"/>
              <a:gd name="connsiteX17" fmla="*/ 3405352 w 3873062"/>
              <a:gd name="connsiteY17" fmla="*/ 4461642 h 4724400"/>
              <a:gd name="connsiteX18" fmla="*/ 3673365 w 3873062"/>
              <a:gd name="connsiteY18" fmla="*/ 4556235 h 4724400"/>
              <a:gd name="connsiteX19" fmla="*/ 3846786 w 3873062"/>
              <a:gd name="connsiteY19" fmla="*/ 4619297 h 4724400"/>
              <a:gd name="connsiteX20" fmla="*/ 3831020 w 3873062"/>
              <a:gd name="connsiteY20" fmla="*/ 4713890 h 4724400"/>
              <a:gd name="connsiteX21" fmla="*/ 3736427 w 3873062"/>
              <a:gd name="connsiteY21" fmla="*/ 4682359 h 4724400"/>
              <a:gd name="connsiteX22" fmla="*/ 3468414 w 3873062"/>
              <a:gd name="connsiteY22" fmla="*/ 4698125 h 4724400"/>
              <a:gd name="connsiteX23" fmla="*/ 3310758 w 3873062"/>
              <a:gd name="connsiteY23" fmla="*/ 4556235 h 4724400"/>
              <a:gd name="connsiteX24" fmla="*/ 3247696 w 3873062"/>
              <a:gd name="connsiteY24" fmla="*/ 4445876 h 4724400"/>
              <a:gd name="connsiteX25" fmla="*/ 3137338 w 3873062"/>
              <a:gd name="connsiteY25" fmla="*/ 4288221 h 4724400"/>
              <a:gd name="connsiteX26" fmla="*/ 2963917 w 3873062"/>
              <a:gd name="connsiteY26" fmla="*/ 4114800 h 4724400"/>
              <a:gd name="connsiteX27" fmla="*/ 2554014 w 3873062"/>
              <a:gd name="connsiteY27" fmla="*/ 3862552 h 4724400"/>
              <a:gd name="connsiteX28" fmla="*/ 2065283 w 3873062"/>
              <a:gd name="connsiteY28" fmla="*/ 3815256 h 4724400"/>
              <a:gd name="connsiteX29" fmla="*/ 1608083 w 3873062"/>
              <a:gd name="connsiteY29" fmla="*/ 3626069 h 4724400"/>
              <a:gd name="connsiteX30" fmla="*/ 1135117 w 3873062"/>
              <a:gd name="connsiteY30" fmla="*/ 3358056 h 4724400"/>
              <a:gd name="connsiteX31" fmla="*/ 1040524 w 3873062"/>
              <a:gd name="connsiteY31" fmla="*/ 3247697 h 4724400"/>
              <a:gd name="connsiteX32" fmla="*/ 1135117 w 3873062"/>
              <a:gd name="connsiteY32" fmla="*/ 2979683 h 4724400"/>
              <a:gd name="connsiteX33" fmla="*/ 993227 w 3873062"/>
              <a:gd name="connsiteY33" fmla="*/ 2869325 h 4724400"/>
              <a:gd name="connsiteX34" fmla="*/ 961696 w 3873062"/>
              <a:gd name="connsiteY34" fmla="*/ 2680138 h 4724400"/>
              <a:gd name="connsiteX35" fmla="*/ 1103586 w 3873062"/>
              <a:gd name="connsiteY35" fmla="*/ 2585545 h 4724400"/>
              <a:gd name="connsiteX36" fmla="*/ 1103586 w 3873062"/>
              <a:gd name="connsiteY36" fmla="*/ 2506718 h 4724400"/>
              <a:gd name="connsiteX37" fmla="*/ 993227 w 3873062"/>
              <a:gd name="connsiteY37" fmla="*/ 2427890 h 4724400"/>
              <a:gd name="connsiteX38" fmla="*/ 945931 w 3873062"/>
              <a:gd name="connsiteY38" fmla="*/ 2301766 h 4724400"/>
              <a:gd name="connsiteX39" fmla="*/ 788276 w 3873062"/>
              <a:gd name="connsiteY39" fmla="*/ 2033752 h 4724400"/>
              <a:gd name="connsiteX40" fmla="*/ 567558 w 3873062"/>
              <a:gd name="connsiteY40" fmla="*/ 1734207 h 4724400"/>
              <a:gd name="connsiteX41" fmla="*/ 457200 w 3873062"/>
              <a:gd name="connsiteY41" fmla="*/ 1576552 h 4724400"/>
              <a:gd name="connsiteX42" fmla="*/ 378372 w 3873062"/>
              <a:gd name="connsiteY42" fmla="*/ 1324304 h 4724400"/>
              <a:gd name="connsiteX43" fmla="*/ 204952 w 3873062"/>
              <a:gd name="connsiteY43" fmla="*/ 1403131 h 4724400"/>
              <a:gd name="connsiteX44" fmla="*/ 94593 w 3873062"/>
              <a:gd name="connsiteY44" fmla="*/ 1371600 h 4724400"/>
              <a:gd name="connsiteX45" fmla="*/ 31531 w 3873062"/>
              <a:gd name="connsiteY45" fmla="*/ 1229711 h 4724400"/>
              <a:gd name="connsiteX46" fmla="*/ 63062 w 3873062"/>
              <a:gd name="connsiteY46" fmla="*/ 1072056 h 4724400"/>
              <a:gd name="connsiteX47" fmla="*/ 157655 w 3873062"/>
              <a:gd name="connsiteY47" fmla="*/ 930166 h 4724400"/>
              <a:gd name="connsiteX48" fmla="*/ 236483 w 3873062"/>
              <a:gd name="connsiteY48" fmla="*/ 930166 h 4724400"/>
              <a:gd name="connsiteX49" fmla="*/ 283779 w 3873062"/>
              <a:gd name="connsiteY49" fmla="*/ 804042 h 4724400"/>
              <a:gd name="connsiteX50" fmla="*/ 189186 w 3873062"/>
              <a:gd name="connsiteY50" fmla="*/ 488731 h 4724400"/>
              <a:gd name="connsiteX51" fmla="*/ 110358 w 3873062"/>
              <a:gd name="connsiteY51" fmla="*/ 220718 h 4724400"/>
              <a:gd name="connsiteX52" fmla="*/ 851338 w 3873062"/>
              <a:gd name="connsiteY52" fmla="*/ 0 h 4724400"/>
              <a:gd name="connsiteX53" fmla="*/ 1103586 w 3873062"/>
              <a:gd name="connsiteY53" fmla="*/ 204952 h 4724400"/>
              <a:gd name="connsiteX54" fmla="*/ 1371600 w 3873062"/>
              <a:gd name="connsiteY54" fmla="*/ 425669 h 4724400"/>
              <a:gd name="connsiteX55" fmla="*/ 1734207 w 3873062"/>
              <a:gd name="connsiteY55" fmla="*/ 646387 h 4724400"/>
              <a:gd name="connsiteX56" fmla="*/ 2049517 w 3873062"/>
              <a:gd name="connsiteY56" fmla="*/ 772511 h 4724400"/>
              <a:gd name="connsiteX57" fmla="*/ 2096814 w 3873062"/>
              <a:gd name="connsiteY57" fmla="*/ 835573 h 4724400"/>
              <a:gd name="connsiteX58" fmla="*/ 2270234 w 3873062"/>
              <a:gd name="connsiteY58" fmla="*/ 772511 h 4724400"/>
              <a:gd name="connsiteX59" fmla="*/ 2333296 w 3873062"/>
              <a:gd name="connsiteY59" fmla="*/ 898635 h 4724400"/>
              <a:gd name="connsiteX60" fmla="*/ 2349062 w 3873062"/>
              <a:gd name="connsiteY60" fmla="*/ 1040525 h 4724400"/>
              <a:gd name="connsiteX61" fmla="*/ 2443655 w 3873062"/>
              <a:gd name="connsiteY61" fmla="*/ 1198180 h 4724400"/>
              <a:gd name="connsiteX62" fmla="*/ 2554014 w 3873062"/>
              <a:gd name="connsiteY62" fmla="*/ 1198180 h 4724400"/>
              <a:gd name="connsiteX63" fmla="*/ 2632841 w 3873062"/>
              <a:gd name="connsiteY63" fmla="*/ 1024759 h 4724400"/>
              <a:gd name="connsiteX64" fmla="*/ 2695903 w 3873062"/>
              <a:gd name="connsiteY64" fmla="*/ 977463 h 4724400"/>
              <a:gd name="connsiteX65" fmla="*/ 2790496 w 3873062"/>
              <a:gd name="connsiteY65" fmla="*/ 930166 h 4724400"/>
              <a:gd name="connsiteX66" fmla="*/ 2853558 w 3873062"/>
              <a:gd name="connsiteY66" fmla="*/ 993228 h 4724400"/>
              <a:gd name="connsiteX67" fmla="*/ 2963917 w 3873062"/>
              <a:gd name="connsiteY67" fmla="*/ 1056290 h 4724400"/>
              <a:gd name="connsiteX0" fmla="*/ 3005959 w 3915104"/>
              <a:gd name="connsiteY0" fmla="*/ 885496 h 4553606"/>
              <a:gd name="connsiteX1" fmla="*/ 2911366 w 3915104"/>
              <a:gd name="connsiteY1" fmla="*/ 1058917 h 4553606"/>
              <a:gd name="connsiteX2" fmla="*/ 3147849 w 3915104"/>
              <a:gd name="connsiteY2" fmla="*/ 1358462 h 4553606"/>
              <a:gd name="connsiteX3" fmla="*/ 3368566 w 3915104"/>
              <a:gd name="connsiteY3" fmla="*/ 1563413 h 4553606"/>
              <a:gd name="connsiteX4" fmla="*/ 3400097 w 3915104"/>
              <a:gd name="connsiteY4" fmla="*/ 1705303 h 4553606"/>
              <a:gd name="connsiteX5" fmla="*/ 3526221 w 3915104"/>
              <a:gd name="connsiteY5" fmla="*/ 1894489 h 4553606"/>
              <a:gd name="connsiteX6" fmla="*/ 3463159 w 3915104"/>
              <a:gd name="connsiteY6" fmla="*/ 2052144 h 4553606"/>
              <a:gd name="connsiteX7" fmla="*/ 3368566 w 3915104"/>
              <a:gd name="connsiteY7" fmla="*/ 2209800 h 4553606"/>
              <a:gd name="connsiteX8" fmla="*/ 3447394 w 3915104"/>
              <a:gd name="connsiteY8" fmla="*/ 2446282 h 4553606"/>
              <a:gd name="connsiteX9" fmla="*/ 3510456 w 3915104"/>
              <a:gd name="connsiteY9" fmla="*/ 2540875 h 4553606"/>
              <a:gd name="connsiteX10" fmla="*/ 3541987 w 3915104"/>
              <a:gd name="connsiteY10" fmla="*/ 2682765 h 4553606"/>
              <a:gd name="connsiteX11" fmla="*/ 3762704 w 3915104"/>
              <a:gd name="connsiteY11" fmla="*/ 2840420 h 4553606"/>
              <a:gd name="connsiteX12" fmla="*/ 3715407 w 3915104"/>
              <a:gd name="connsiteY12" fmla="*/ 3029606 h 4553606"/>
              <a:gd name="connsiteX13" fmla="*/ 3510456 w 3915104"/>
              <a:gd name="connsiteY13" fmla="*/ 3502572 h 4553606"/>
              <a:gd name="connsiteX14" fmla="*/ 3494690 w 3915104"/>
              <a:gd name="connsiteY14" fmla="*/ 3802117 h 4553606"/>
              <a:gd name="connsiteX15" fmla="*/ 3400097 w 3915104"/>
              <a:gd name="connsiteY15" fmla="*/ 4070131 h 4553606"/>
              <a:gd name="connsiteX16" fmla="*/ 3368566 w 3915104"/>
              <a:gd name="connsiteY16" fmla="*/ 4133193 h 4553606"/>
              <a:gd name="connsiteX17" fmla="*/ 3447394 w 3915104"/>
              <a:gd name="connsiteY17" fmla="*/ 4290848 h 4553606"/>
              <a:gd name="connsiteX18" fmla="*/ 3715407 w 3915104"/>
              <a:gd name="connsiteY18" fmla="*/ 4385441 h 4553606"/>
              <a:gd name="connsiteX19" fmla="*/ 3888828 w 3915104"/>
              <a:gd name="connsiteY19" fmla="*/ 4448503 h 4553606"/>
              <a:gd name="connsiteX20" fmla="*/ 3873062 w 3915104"/>
              <a:gd name="connsiteY20" fmla="*/ 4543096 h 4553606"/>
              <a:gd name="connsiteX21" fmla="*/ 3778469 w 3915104"/>
              <a:gd name="connsiteY21" fmla="*/ 4511565 h 4553606"/>
              <a:gd name="connsiteX22" fmla="*/ 3510456 w 3915104"/>
              <a:gd name="connsiteY22" fmla="*/ 4527331 h 4553606"/>
              <a:gd name="connsiteX23" fmla="*/ 3352800 w 3915104"/>
              <a:gd name="connsiteY23" fmla="*/ 4385441 h 4553606"/>
              <a:gd name="connsiteX24" fmla="*/ 3289738 w 3915104"/>
              <a:gd name="connsiteY24" fmla="*/ 4275082 h 4553606"/>
              <a:gd name="connsiteX25" fmla="*/ 3179380 w 3915104"/>
              <a:gd name="connsiteY25" fmla="*/ 4117427 h 4553606"/>
              <a:gd name="connsiteX26" fmla="*/ 3005959 w 3915104"/>
              <a:gd name="connsiteY26" fmla="*/ 3944006 h 4553606"/>
              <a:gd name="connsiteX27" fmla="*/ 2596056 w 3915104"/>
              <a:gd name="connsiteY27" fmla="*/ 3691758 h 4553606"/>
              <a:gd name="connsiteX28" fmla="*/ 2107325 w 3915104"/>
              <a:gd name="connsiteY28" fmla="*/ 3644462 h 4553606"/>
              <a:gd name="connsiteX29" fmla="*/ 1650125 w 3915104"/>
              <a:gd name="connsiteY29" fmla="*/ 3455275 h 4553606"/>
              <a:gd name="connsiteX30" fmla="*/ 1177159 w 3915104"/>
              <a:gd name="connsiteY30" fmla="*/ 3187262 h 4553606"/>
              <a:gd name="connsiteX31" fmla="*/ 1082566 w 3915104"/>
              <a:gd name="connsiteY31" fmla="*/ 3076903 h 4553606"/>
              <a:gd name="connsiteX32" fmla="*/ 1177159 w 3915104"/>
              <a:gd name="connsiteY32" fmla="*/ 2808889 h 4553606"/>
              <a:gd name="connsiteX33" fmla="*/ 1035269 w 3915104"/>
              <a:gd name="connsiteY33" fmla="*/ 2698531 h 4553606"/>
              <a:gd name="connsiteX34" fmla="*/ 1003738 w 3915104"/>
              <a:gd name="connsiteY34" fmla="*/ 2509344 h 4553606"/>
              <a:gd name="connsiteX35" fmla="*/ 1145628 w 3915104"/>
              <a:gd name="connsiteY35" fmla="*/ 2414751 h 4553606"/>
              <a:gd name="connsiteX36" fmla="*/ 1145628 w 3915104"/>
              <a:gd name="connsiteY36" fmla="*/ 2335924 h 4553606"/>
              <a:gd name="connsiteX37" fmla="*/ 1035269 w 3915104"/>
              <a:gd name="connsiteY37" fmla="*/ 2257096 h 4553606"/>
              <a:gd name="connsiteX38" fmla="*/ 987973 w 3915104"/>
              <a:gd name="connsiteY38" fmla="*/ 2130972 h 4553606"/>
              <a:gd name="connsiteX39" fmla="*/ 830318 w 3915104"/>
              <a:gd name="connsiteY39" fmla="*/ 1862958 h 4553606"/>
              <a:gd name="connsiteX40" fmla="*/ 609600 w 3915104"/>
              <a:gd name="connsiteY40" fmla="*/ 1563413 h 4553606"/>
              <a:gd name="connsiteX41" fmla="*/ 499242 w 3915104"/>
              <a:gd name="connsiteY41" fmla="*/ 1405758 h 4553606"/>
              <a:gd name="connsiteX42" fmla="*/ 420414 w 3915104"/>
              <a:gd name="connsiteY42" fmla="*/ 1153510 h 4553606"/>
              <a:gd name="connsiteX43" fmla="*/ 246994 w 3915104"/>
              <a:gd name="connsiteY43" fmla="*/ 1232337 h 4553606"/>
              <a:gd name="connsiteX44" fmla="*/ 136635 w 3915104"/>
              <a:gd name="connsiteY44" fmla="*/ 1200806 h 4553606"/>
              <a:gd name="connsiteX45" fmla="*/ 73573 w 3915104"/>
              <a:gd name="connsiteY45" fmla="*/ 1058917 h 4553606"/>
              <a:gd name="connsiteX46" fmla="*/ 105104 w 3915104"/>
              <a:gd name="connsiteY46" fmla="*/ 901262 h 4553606"/>
              <a:gd name="connsiteX47" fmla="*/ 199697 w 3915104"/>
              <a:gd name="connsiteY47" fmla="*/ 759372 h 4553606"/>
              <a:gd name="connsiteX48" fmla="*/ 278525 w 3915104"/>
              <a:gd name="connsiteY48" fmla="*/ 759372 h 4553606"/>
              <a:gd name="connsiteX49" fmla="*/ 325821 w 3915104"/>
              <a:gd name="connsiteY49" fmla="*/ 633248 h 4553606"/>
              <a:gd name="connsiteX50" fmla="*/ 231228 w 3915104"/>
              <a:gd name="connsiteY50" fmla="*/ 317937 h 4553606"/>
              <a:gd name="connsiteX51" fmla="*/ 152400 w 3915104"/>
              <a:gd name="connsiteY51" fmla="*/ 49924 h 4553606"/>
              <a:gd name="connsiteX52" fmla="*/ 1145628 w 3915104"/>
              <a:gd name="connsiteY52" fmla="*/ 34158 h 4553606"/>
              <a:gd name="connsiteX53" fmla="*/ 1413642 w 3915104"/>
              <a:gd name="connsiteY53" fmla="*/ 254875 h 4553606"/>
              <a:gd name="connsiteX54" fmla="*/ 1776249 w 3915104"/>
              <a:gd name="connsiteY54" fmla="*/ 475593 h 4553606"/>
              <a:gd name="connsiteX55" fmla="*/ 2091559 w 3915104"/>
              <a:gd name="connsiteY55" fmla="*/ 601717 h 4553606"/>
              <a:gd name="connsiteX56" fmla="*/ 2138856 w 3915104"/>
              <a:gd name="connsiteY56" fmla="*/ 664779 h 4553606"/>
              <a:gd name="connsiteX57" fmla="*/ 2312276 w 3915104"/>
              <a:gd name="connsiteY57" fmla="*/ 601717 h 4553606"/>
              <a:gd name="connsiteX58" fmla="*/ 2375338 w 3915104"/>
              <a:gd name="connsiteY58" fmla="*/ 727841 h 4553606"/>
              <a:gd name="connsiteX59" fmla="*/ 2391104 w 3915104"/>
              <a:gd name="connsiteY59" fmla="*/ 869731 h 4553606"/>
              <a:gd name="connsiteX60" fmla="*/ 2485697 w 3915104"/>
              <a:gd name="connsiteY60" fmla="*/ 1027386 h 4553606"/>
              <a:gd name="connsiteX61" fmla="*/ 2596056 w 3915104"/>
              <a:gd name="connsiteY61" fmla="*/ 1027386 h 4553606"/>
              <a:gd name="connsiteX62" fmla="*/ 2674883 w 3915104"/>
              <a:gd name="connsiteY62" fmla="*/ 853965 h 4553606"/>
              <a:gd name="connsiteX63" fmla="*/ 2737945 w 3915104"/>
              <a:gd name="connsiteY63" fmla="*/ 806669 h 4553606"/>
              <a:gd name="connsiteX64" fmla="*/ 2832538 w 3915104"/>
              <a:gd name="connsiteY64" fmla="*/ 759372 h 4553606"/>
              <a:gd name="connsiteX65" fmla="*/ 2895600 w 3915104"/>
              <a:gd name="connsiteY65" fmla="*/ 822434 h 4553606"/>
              <a:gd name="connsiteX66" fmla="*/ 3005959 w 3915104"/>
              <a:gd name="connsiteY66" fmla="*/ 885496 h 4553606"/>
              <a:gd name="connsiteX0" fmla="*/ 3050628 w 3959773"/>
              <a:gd name="connsiteY0" fmla="*/ 846082 h 4514192"/>
              <a:gd name="connsiteX1" fmla="*/ 2956035 w 3959773"/>
              <a:gd name="connsiteY1" fmla="*/ 1019503 h 4514192"/>
              <a:gd name="connsiteX2" fmla="*/ 3192518 w 3959773"/>
              <a:gd name="connsiteY2" fmla="*/ 1319048 h 4514192"/>
              <a:gd name="connsiteX3" fmla="*/ 3413235 w 3959773"/>
              <a:gd name="connsiteY3" fmla="*/ 1523999 h 4514192"/>
              <a:gd name="connsiteX4" fmla="*/ 3444766 w 3959773"/>
              <a:gd name="connsiteY4" fmla="*/ 1665889 h 4514192"/>
              <a:gd name="connsiteX5" fmla="*/ 3570890 w 3959773"/>
              <a:gd name="connsiteY5" fmla="*/ 1855075 h 4514192"/>
              <a:gd name="connsiteX6" fmla="*/ 3507828 w 3959773"/>
              <a:gd name="connsiteY6" fmla="*/ 2012730 h 4514192"/>
              <a:gd name="connsiteX7" fmla="*/ 3413235 w 3959773"/>
              <a:gd name="connsiteY7" fmla="*/ 2170386 h 4514192"/>
              <a:gd name="connsiteX8" fmla="*/ 3492063 w 3959773"/>
              <a:gd name="connsiteY8" fmla="*/ 2406868 h 4514192"/>
              <a:gd name="connsiteX9" fmla="*/ 3555125 w 3959773"/>
              <a:gd name="connsiteY9" fmla="*/ 2501461 h 4514192"/>
              <a:gd name="connsiteX10" fmla="*/ 3586656 w 3959773"/>
              <a:gd name="connsiteY10" fmla="*/ 2643351 h 4514192"/>
              <a:gd name="connsiteX11" fmla="*/ 3807373 w 3959773"/>
              <a:gd name="connsiteY11" fmla="*/ 2801006 h 4514192"/>
              <a:gd name="connsiteX12" fmla="*/ 3760076 w 3959773"/>
              <a:gd name="connsiteY12" fmla="*/ 2990192 h 4514192"/>
              <a:gd name="connsiteX13" fmla="*/ 3555125 w 3959773"/>
              <a:gd name="connsiteY13" fmla="*/ 3463158 h 4514192"/>
              <a:gd name="connsiteX14" fmla="*/ 3539359 w 3959773"/>
              <a:gd name="connsiteY14" fmla="*/ 3762703 h 4514192"/>
              <a:gd name="connsiteX15" fmla="*/ 3444766 w 3959773"/>
              <a:gd name="connsiteY15" fmla="*/ 4030717 h 4514192"/>
              <a:gd name="connsiteX16" fmla="*/ 3413235 w 3959773"/>
              <a:gd name="connsiteY16" fmla="*/ 4093779 h 4514192"/>
              <a:gd name="connsiteX17" fmla="*/ 3492063 w 3959773"/>
              <a:gd name="connsiteY17" fmla="*/ 4251434 h 4514192"/>
              <a:gd name="connsiteX18" fmla="*/ 3760076 w 3959773"/>
              <a:gd name="connsiteY18" fmla="*/ 4346027 h 4514192"/>
              <a:gd name="connsiteX19" fmla="*/ 3933497 w 3959773"/>
              <a:gd name="connsiteY19" fmla="*/ 4409089 h 4514192"/>
              <a:gd name="connsiteX20" fmla="*/ 3917731 w 3959773"/>
              <a:gd name="connsiteY20" fmla="*/ 4503682 h 4514192"/>
              <a:gd name="connsiteX21" fmla="*/ 3823138 w 3959773"/>
              <a:gd name="connsiteY21" fmla="*/ 4472151 h 4514192"/>
              <a:gd name="connsiteX22" fmla="*/ 3555125 w 3959773"/>
              <a:gd name="connsiteY22" fmla="*/ 4487917 h 4514192"/>
              <a:gd name="connsiteX23" fmla="*/ 3397469 w 3959773"/>
              <a:gd name="connsiteY23" fmla="*/ 4346027 h 4514192"/>
              <a:gd name="connsiteX24" fmla="*/ 3334407 w 3959773"/>
              <a:gd name="connsiteY24" fmla="*/ 4235668 h 4514192"/>
              <a:gd name="connsiteX25" fmla="*/ 3224049 w 3959773"/>
              <a:gd name="connsiteY25" fmla="*/ 4078013 h 4514192"/>
              <a:gd name="connsiteX26" fmla="*/ 3050628 w 3959773"/>
              <a:gd name="connsiteY26" fmla="*/ 3904592 h 4514192"/>
              <a:gd name="connsiteX27" fmla="*/ 2640725 w 3959773"/>
              <a:gd name="connsiteY27" fmla="*/ 3652344 h 4514192"/>
              <a:gd name="connsiteX28" fmla="*/ 2151994 w 3959773"/>
              <a:gd name="connsiteY28" fmla="*/ 3605048 h 4514192"/>
              <a:gd name="connsiteX29" fmla="*/ 1694794 w 3959773"/>
              <a:gd name="connsiteY29" fmla="*/ 3415861 h 4514192"/>
              <a:gd name="connsiteX30" fmla="*/ 1221828 w 3959773"/>
              <a:gd name="connsiteY30" fmla="*/ 3147848 h 4514192"/>
              <a:gd name="connsiteX31" fmla="*/ 1127235 w 3959773"/>
              <a:gd name="connsiteY31" fmla="*/ 3037489 h 4514192"/>
              <a:gd name="connsiteX32" fmla="*/ 1221828 w 3959773"/>
              <a:gd name="connsiteY32" fmla="*/ 2769475 h 4514192"/>
              <a:gd name="connsiteX33" fmla="*/ 1079938 w 3959773"/>
              <a:gd name="connsiteY33" fmla="*/ 2659117 h 4514192"/>
              <a:gd name="connsiteX34" fmla="*/ 1048407 w 3959773"/>
              <a:gd name="connsiteY34" fmla="*/ 2469930 h 4514192"/>
              <a:gd name="connsiteX35" fmla="*/ 1190297 w 3959773"/>
              <a:gd name="connsiteY35" fmla="*/ 2375337 h 4514192"/>
              <a:gd name="connsiteX36" fmla="*/ 1190297 w 3959773"/>
              <a:gd name="connsiteY36" fmla="*/ 2296510 h 4514192"/>
              <a:gd name="connsiteX37" fmla="*/ 1079938 w 3959773"/>
              <a:gd name="connsiteY37" fmla="*/ 2217682 h 4514192"/>
              <a:gd name="connsiteX38" fmla="*/ 1032642 w 3959773"/>
              <a:gd name="connsiteY38" fmla="*/ 2091558 h 4514192"/>
              <a:gd name="connsiteX39" fmla="*/ 874987 w 3959773"/>
              <a:gd name="connsiteY39" fmla="*/ 1823544 h 4514192"/>
              <a:gd name="connsiteX40" fmla="*/ 654269 w 3959773"/>
              <a:gd name="connsiteY40" fmla="*/ 1523999 h 4514192"/>
              <a:gd name="connsiteX41" fmla="*/ 543911 w 3959773"/>
              <a:gd name="connsiteY41" fmla="*/ 1366344 h 4514192"/>
              <a:gd name="connsiteX42" fmla="*/ 465083 w 3959773"/>
              <a:gd name="connsiteY42" fmla="*/ 1114096 h 4514192"/>
              <a:gd name="connsiteX43" fmla="*/ 291663 w 3959773"/>
              <a:gd name="connsiteY43" fmla="*/ 1192923 h 4514192"/>
              <a:gd name="connsiteX44" fmla="*/ 181304 w 3959773"/>
              <a:gd name="connsiteY44" fmla="*/ 1161392 h 4514192"/>
              <a:gd name="connsiteX45" fmla="*/ 118242 w 3959773"/>
              <a:gd name="connsiteY45" fmla="*/ 1019503 h 4514192"/>
              <a:gd name="connsiteX46" fmla="*/ 149773 w 3959773"/>
              <a:gd name="connsiteY46" fmla="*/ 861848 h 4514192"/>
              <a:gd name="connsiteX47" fmla="*/ 244366 w 3959773"/>
              <a:gd name="connsiteY47" fmla="*/ 719958 h 4514192"/>
              <a:gd name="connsiteX48" fmla="*/ 323194 w 3959773"/>
              <a:gd name="connsiteY48" fmla="*/ 719958 h 4514192"/>
              <a:gd name="connsiteX49" fmla="*/ 370490 w 3959773"/>
              <a:gd name="connsiteY49" fmla="*/ 593834 h 4514192"/>
              <a:gd name="connsiteX50" fmla="*/ 275897 w 3959773"/>
              <a:gd name="connsiteY50" fmla="*/ 278523 h 4514192"/>
              <a:gd name="connsiteX51" fmla="*/ 197069 w 3959773"/>
              <a:gd name="connsiteY51" fmla="*/ 10510 h 4514192"/>
              <a:gd name="connsiteX52" fmla="*/ 1458311 w 3959773"/>
              <a:gd name="connsiteY52" fmla="*/ 215461 h 4514192"/>
              <a:gd name="connsiteX53" fmla="*/ 1820918 w 3959773"/>
              <a:gd name="connsiteY53" fmla="*/ 436179 h 4514192"/>
              <a:gd name="connsiteX54" fmla="*/ 2136228 w 3959773"/>
              <a:gd name="connsiteY54" fmla="*/ 562303 h 4514192"/>
              <a:gd name="connsiteX55" fmla="*/ 2183525 w 3959773"/>
              <a:gd name="connsiteY55" fmla="*/ 625365 h 4514192"/>
              <a:gd name="connsiteX56" fmla="*/ 2356945 w 3959773"/>
              <a:gd name="connsiteY56" fmla="*/ 562303 h 4514192"/>
              <a:gd name="connsiteX57" fmla="*/ 2420007 w 3959773"/>
              <a:gd name="connsiteY57" fmla="*/ 688427 h 4514192"/>
              <a:gd name="connsiteX58" fmla="*/ 2435773 w 3959773"/>
              <a:gd name="connsiteY58" fmla="*/ 830317 h 4514192"/>
              <a:gd name="connsiteX59" fmla="*/ 2530366 w 3959773"/>
              <a:gd name="connsiteY59" fmla="*/ 987972 h 4514192"/>
              <a:gd name="connsiteX60" fmla="*/ 2640725 w 3959773"/>
              <a:gd name="connsiteY60" fmla="*/ 987972 h 4514192"/>
              <a:gd name="connsiteX61" fmla="*/ 2719552 w 3959773"/>
              <a:gd name="connsiteY61" fmla="*/ 814551 h 4514192"/>
              <a:gd name="connsiteX62" fmla="*/ 2782614 w 3959773"/>
              <a:gd name="connsiteY62" fmla="*/ 767255 h 4514192"/>
              <a:gd name="connsiteX63" fmla="*/ 2877207 w 3959773"/>
              <a:gd name="connsiteY63" fmla="*/ 719958 h 4514192"/>
              <a:gd name="connsiteX64" fmla="*/ 2940269 w 3959773"/>
              <a:gd name="connsiteY64" fmla="*/ 783020 h 4514192"/>
              <a:gd name="connsiteX65" fmla="*/ 3050628 w 3959773"/>
              <a:gd name="connsiteY65" fmla="*/ 846082 h 4514192"/>
              <a:gd name="connsiteX0" fmla="*/ 3111062 w 4020207"/>
              <a:gd name="connsiteY0" fmla="*/ 861848 h 4529958"/>
              <a:gd name="connsiteX1" fmla="*/ 3016469 w 4020207"/>
              <a:gd name="connsiteY1" fmla="*/ 1035269 h 4529958"/>
              <a:gd name="connsiteX2" fmla="*/ 3252952 w 4020207"/>
              <a:gd name="connsiteY2" fmla="*/ 1334814 h 4529958"/>
              <a:gd name="connsiteX3" fmla="*/ 3473669 w 4020207"/>
              <a:gd name="connsiteY3" fmla="*/ 1539765 h 4529958"/>
              <a:gd name="connsiteX4" fmla="*/ 3505200 w 4020207"/>
              <a:gd name="connsiteY4" fmla="*/ 1681655 h 4529958"/>
              <a:gd name="connsiteX5" fmla="*/ 3631324 w 4020207"/>
              <a:gd name="connsiteY5" fmla="*/ 1870841 h 4529958"/>
              <a:gd name="connsiteX6" fmla="*/ 3568262 w 4020207"/>
              <a:gd name="connsiteY6" fmla="*/ 2028496 h 4529958"/>
              <a:gd name="connsiteX7" fmla="*/ 3473669 w 4020207"/>
              <a:gd name="connsiteY7" fmla="*/ 2186152 h 4529958"/>
              <a:gd name="connsiteX8" fmla="*/ 3552497 w 4020207"/>
              <a:gd name="connsiteY8" fmla="*/ 2422634 h 4529958"/>
              <a:gd name="connsiteX9" fmla="*/ 3615559 w 4020207"/>
              <a:gd name="connsiteY9" fmla="*/ 2517227 h 4529958"/>
              <a:gd name="connsiteX10" fmla="*/ 3647090 w 4020207"/>
              <a:gd name="connsiteY10" fmla="*/ 2659117 h 4529958"/>
              <a:gd name="connsiteX11" fmla="*/ 3867807 w 4020207"/>
              <a:gd name="connsiteY11" fmla="*/ 2816772 h 4529958"/>
              <a:gd name="connsiteX12" fmla="*/ 3820510 w 4020207"/>
              <a:gd name="connsiteY12" fmla="*/ 3005958 h 4529958"/>
              <a:gd name="connsiteX13" fmla="*/ 3615559 w 4020207"/>
              <a:gd name="connsiteY13" fmla="*/ 3478924 h 4529958"/>
              <a:gd name="connsiteX14" fmla="*/ 3599793 w 4020207"/>
              <a:gd name="connsiteY14" fmla="*/ 3778469 h 4529958"/>
              <a:gd name="connsiteX15" fmla="*/ 3505200 w 4020207"/>
              <a:gd name="connsiteY15" fmla="*/ 4046483 h 4529958"/>
              <a:gd name="connsiteX16" fmla="*/ 3473669 w 4020207"/>
              <a:gd name="connsiteY16" fmla="*/ 4109545 h 4529958"/>
              <a:gd name="connsiteX17" fmla="*/ 3552497 w 4020207"/>
              <a:gd name="connsiteY17" fmla="*/ 4267200 h 4529958"/>
              <a:gd name="connsiteX18" fmla="*/ 3820510 w 4020207"/>
              <a:gd name="connsiteY18" fmla="*/ 4361793 h 4529958"/>
              <a:gd name="connsiteX19" fmla="*/ 3993931 w 4020207"/>
              <a:gd name="connsiteY19" fmla="*/ 4424855 h 4529958"/>
              <a:gd name="connsiteX20" fmla="*/ 3978165 w 4020207"/>
              <a:gd name="connsiteY20" fmla="*/ 4519448 h 4529958"/>
              <a:gd name="connsiteX21" fmla="*/ 3883572 w 4020207"/>
              <a:gd name="connsiteY21" fmla="*/ 4487917 h 4529958"/>
              <a:gd name="connsiteX22" fmla="*/ 3615559 w 4020207"/>
              <a:gd name="connsiteY22" fmla="*/ 4503683 h 4529958"/>
              <a:gd name="connsiteX23" fmla="*/ 3457903 w 4020207"/>
              <a:gd name="connsiteY23" fmla="*/ 4361793 h 4529958"/>
              <a:gd name="connsiteX24" fmla="*/ 3394841 w 4020207"/>
              <a:gd name="connsiteY24" fmla="*/ 4251434 h 4529958"/>
              <a:gd name="connsiteX25" fmla="*/ 3284483 w 4020207"/>
              <a:gd name="connsiteY25" fmla="*/ 4093779 h 4529958"/>
              <a:gd name="connsiteX26" fmla="*/ 3111062 w 4020207"/>
              <a:gd name="connsiteY26" fmla="*/ 3920358 h 4529958"/>
              <a:gd name="connsiteX27" fmla="*/ 2701159 w 4020207"/>
              <a:gd name="connsiteY27" fmla="*/ 3668110 h 4529958"/>
              <a:gd name="connsiteX28" fmla="*/ 2212428 w 4020207"/>
              <a:gd name="connsiteY28" fmla="*/ 3620814 h 4529958"/>
              <a:gd name="connsiteX29" fmla="*/ 1755228 w 4020207"/>
              <a:gd name="connsiteY29" fmla="*/ 3431627 h 4529958"/>
              <a:gd name="connsiteX30" fmla="*/ 1282262 w 4020207"/>
              <a:gd name="connsiteY30" fmla="*/ 3163614 h 4529958"/>
              <a:gd name="connsiteX31" fmla="*/ 1187669 w 4020207"/>
              <a:gd name="connsiteY31" fmla="*/ 3053255 h 4529958"/>
              <a:gd name="connsiteX32" fmla="*/ 1282262 w 4020207"/>
              <a:gd name="connsiteY32" fmla="*/ 2785241 h 4529958"/>
              <a:gd name="connsiteX33" fmla="*/ 1140372 w 4020207"/>
              <a:gd name="connsiteY33" fmla="*/ 2674883 h 4529958"/>
              <a:gd name="connsiteX34" fmla="*/ 1108841 w 4020207"/>
              <a:gd name="connsiteY34" fmla="*/ 2485696 h 4529958"/>
              <a:gd name="connsiteX35" fmla="*/ 1250731 w 4020207"/>
              <a:gd name="connsiteY35" fmla="*/ 2391103 h 4529958"/>
              <a:gd name="connsiteX36" fmla="*/ 1250731 w 4020207"/>
              <a:gd name="connsiteY36" fmla="*/ 2312276 h 4529958"/>
              <a:gd name="connsiteX37" fmla="*/ 1140372 w 4020207"/>
              <a:gd name="connsiteY37" fmla="*/ 2233448 h 4529958"/>
              <a:gd name="connsiteX38" fmla="*/ 1093076 w 4020207"/>
              <a:gd name="connsiteY38" fmla="*/ 2107324 h 4529958"/>
              <a:gd name="connsiteX39" fmla="*/ 935421 w 4020207"/>
              <a:gd name="connsiteY39" fmla="*/ 1839310 h 4529958"/>
              <a:gd name="connsiteX40" fmla="*/ 714703 w 4020207"/>
              <a:gd name="connsiteY40" fmla="*/ 1539765 h 4529958"/>
              <a:gd name="connsiteX41" fmla="*/ 604345 w 4020207"/>
              <a:gd name="connsiteY41" fmla="*/ 1382110 h 4529958"/>
              <a:gd name="connsiteX42" fmla="*/ 525517 w 4020207"/>
              <a:gd name="connsiteY42" fmla="*/ 1129862 h 4529958"/>
              <a:gd name="connsiteX43" fmla="*/ 352097 w 4020207"/>
              <a:gd name="connsiteY43" fmla="*/ 1208689 h 4529958"/>
              <a:gd name="connsiteX44" fmla="*/ 241738 w 4020207"/>
              <a:gd name="connsiteY44" fmla="*/ 1177158 h 4529958"/>
              <a:gd name="connsiteX45" fmla="*/ 178676 w 4020207"/>
              <a:gd name="connsiteY45" fmla="*/ 1035269 h 4529958"/>
              <a:gd name="connsiteX46" fmla="*/ 210207 w 4020207"/>
              <a:gd name="connsiteY46" fmla="*/ 877614 h 4529958"/>
              <a:gd name="connsiteX47" fmla="*/ 304800 w 4020207"/>
              <a:gd name="connsiteY47" fmla="*/ 735724 h 4529958"/>
              <a:gd name="connsiteX48" fmla="*/ 383628 w 4020207"/>
              <a:gd name="connsiteY48" fmla="*/ 735724 h 4529958"/>
              <a:gd name="connsiteX49" fmla="*/ 430924 w 4020207"/>
              <a:gd name="connsiteY49" fmla="*/ 609600 h 4529958"/>
              <a:gd name="connsiteX50" fmla="*/ 336331 w 4020207"/>
              <a:gd name="connsiteY50" fmla="*/ 294289 h 4529958"/>
              <a:gd name="connsiteX51" fmla="*/ 257503 w 4020207"/>
              <a:gd name="connsiteY51" fmla="*/ 26276 h 4529958"/>
              <a:gd name="connsiteX52" fmla="*/ 1881352 w 4020207"/>
              <a:gd name="connsiteY52" fmla="*/ 451945 h 4529958"/>
              <a:gd name="connsiteX53" fmla="*/ 2196662 w 4020207"/>
              <a:gd name="connsiteY53" fmla="*/ 578069 h 4529958"/>
              <a:gd name="connsiteX54" fmla="*/ 2243959 w 4020207"/>
              <a:gd name="connsiteY54" fmla="*/ 641131 h 4529958"/>
              <a:gd name="connsiteX55" fmla="*/ 2417379 w 4020207"/>
              <a:gd name="connsiteY55" fmla="*/ 578069 h 4529958"/>
              <a:gd name="connsiteX56" fmla="*/ 2480441 w 4020207"/>
              <a:gd name="connsiteY56" fmla="*/ 704193 h 4529958"/>
              <a:gd name="connsiteX57" fmla="*/ 2496207 w 4020207"/>
              <a:gd name="connsiteY57" fmla="*/ 846083 h 4529958"/>
              <a:gd name="connsiteX58" fmla="*/ 2590800 w 4020207"/>
              <a:gd name="connsiteY58" fmla="*/ 1003738 h 4529958"/>
              <a:gd name="connsiteX59" fmla="*/ 2701159 w 4020207"/>
              <a:gd name="connsiteY59" fmla="*/ 1003738 h 4529958"/>
              <a:gd name="connsiteX60" fmla="*/ 2779986 w 4020207"/>
              <a:gd name="connsiteY60" fmla="*/ 830317 h 4529958"/>
              <a:gd name="connsiteX61" fmla="*/ 2843048 w 4020207"/>
              <a:gd name="connsiteY61" fmla="*/ 783021 h 4529958"/>
              <a:gd name="connsiteX62" fmla="*/ 2937641 w 4020207"/>
              <a:gd name="connsiteY62" fmla="*/ 735724 h 4529958"/>
              <a:gd name="connsiteX63" fmla="*/ 3000703 w 4020207"/>
              <a:gd name="connsiteY63" fmla="*/ 798786 h 4529958"/>
              <a:gd name="connsiteX64" fmla="*/ 3111062 w 4020207"/>
              <a:gd name="connsiteY64" fmla="*/ 861848 h 4529958"/>
              <a:gd name="connsiteX0" fmla="*/ 3111062 w 4020207"/>
              <a:gd name="connsiteY0" fmla="*/ 861848 h 4529958"/>
              <a:gd name="connsiteX1" fmla="*/ 3016469 w 4020207"/>
              <a:gd name="connsiteY1" fmla="*/ 1035269 h 4529958"/>
              <a:gd name="connsiteX2" fmla="*/ 3252952 w 4020207"/>
              <a:gd name="connsiteY2" fmla="*/ 1334814 h 4529958"/>
              <a:gd name="connsiteX3" fmla="*/ 3473669 w 4020207"/>
              <a:gd name="connsiteY3" fmla="*/ 1539765 h 4529958"/>
              <a:gd name="connsiteX4" fmla="*/ 3505200 w 4020207"/>
              <a:gd name="connsiteY4" fmla="*/ 1681655 h 4529958"/>
              <a:gd name="connsiteX5" fmla="*/ 3631324 w 4020207"/>
              <a:gd name="connsiteY5" fmla="*/ 1870841 h 4529958"/>
              <a:gd name="connsiteX6" fmla="*/ 3568262 w 4020207"/>
              <a:gd name="connsiteY6" fmla="*/ 2028496 h 4529958"/>
              <a:gd name="connsiteX7" fmla="*/ 3473669 w 4020207"/>
              <a:gd name="connsiteY7" fmla="*/ 2186152 h 4529958"/>
              <a:gd name="connsiteX8" fmla="*/ 3552497 w 4020207"/>
              <a:gd name="connsiteY8" fmla="*/ 2422634 h 4529958"/>
              <a:gd name="connsiteX9" fmla="*/ 3615559 w 4020207"/>
              <a:gd name="connsiteY9" fmla="*/ 2517227 h 4529958"/>
              <a:gd name="connsiteX10" fmla="*/ 3647090 w 4020207"/>
              <a:gd name="connsiteY10" fmla="*/ 2659117 h 4529958"/>
              <a:gd name="connsiteX11" fmla="*/ 3867807 w 4020207"/>
              <a:gd name="connsiteY11" fmla="*/ 2816772 h 4529958"/>
              <a:gd name="connsiteX12" fmla="*/ 3820510 w 4020207"/>
              <a:gd name="connsiteY12" fmla="*/ 3005958 h 4529958"/>
              <a:gd name="connsiteX13" fmla="*/ 3615559 w 4020207"/>
              <a:gd name="connsiteY13" fmla="*/ 3478924 h 4529958"/>
              <a:gd name="connsiteX14" fmla="*/ 3599793 w 4020207"/>
              <a:gd name="connsiteY14" fmla="*/ 3778469 h 4529958"/>
              <a:gd name="connsiteX15" fmla="*/ 3505200 w 4020207"/>
              <a:gd name="connsiteY15" fmla="*/ 4046483 h 4529958"/>
              <a:gd name="connsiteX16" fmla="*/ 3473669 w 4020207"/>
              <a:gd name="connsiteY16" fmla="*/ 4109545 h 4529958"/>
              <a:gd name="connsiteX17" fmla="*/ 3552497 w 4020207"/>
              <a:gd name="connsiteY17" fmla="*/ 4267200 h 4529958"/>
              <a:gd name="connsiteX18" fmla="*/ 3820510 w 4020207"/>
              <a:gd name="connsiteY18" fmla="*/ 4361793 h 4529958"/>
              <a:gd name="connsiteX19" fmla="*/ 3993931 w 4020207"/>
              <a:gd name="connsiteY19" fmla="*/ 4424855 h 4529958"/>
              <a:gd name="connsiteX20" fmla="*/ 3978165 w 4020207"/>
              <a:gd name="connsiteY20" fmla="*/ 4519448 h 4529958"/>
              <a:gd name="connsiteX21" fmla="*/ 3883572 w 4020207"/>
              <a:gd name="connsiteY21" fmla="*/ 4487917 h 4529958"/>
              <a:gd name="connsiteX22" fmla="*/ 3615559 w 4020207"/>
              <a:gd name="connsiteY22" fmla="*/ 4503683 h 4529958"/>
              <a:gd name="connsiteX23" fmla="*/ 3457903 w 4020207"/>
              <a:gd name="connsiteY23" fmla="*/ 4361793 h 4529958"/>
              <a:gd name="connsiteX24" fmla="*/ 3394841 w 4020207"/>
              <a:gd name="connsiteY24" fmla="*/ 4251434 h 4529958"/>
              <a:gd name="connsiteX25" fmla="*/ 3284483 w 4020207"/>
              <a:gd name="connsiteY25" fmla="*/ 4093779 h 4529958"/>
              <a:gd name="connsiteX26" fmla="*/ 3111062 w 4020207"/>
              <a:gd name="connsiteY26" fmla="*/ 3920358 h 4529958"/>
              <a:gd name="connsiteX27" fmla="*/ 2701159 w 4020207"/>
              <a:gd name="connsiteY27" fmla="*/ 3668110 h 4529958"/>
              <a:gd name="connsiteX28" fmla="*/ 2212428 w 4020207"/>
              <a:gd name="connsiteY28" fmla="*/ 3620814 h 4529958"/>
              <a:gd name="connsiteX29" fmla="*/ 1755228 w 4020207"/>
              <a:gd name="connsiteY29" fmla="*/ 3431627 h 4529958"/>
              <a:gd name="connsiteX30" fmla="*/ 1282262 w 4020207"/>
              <a:gd name="connsiteY30" fmla="*/ 3163614 h 4529958"/>
              <a:gd name="connsiteX31" fmla="*/ 1187669 w 4020207"/>
              <a:gd name="connsiteY31" fmla="*/ 3053255 h 4529958"/>
              <a:gd name="connsiteX32" fmla="*/ 1282262 w 4020207"/>
              <a:gd name="connsiteY32" fmla="*/ 2785241 h 4529958"/>
              <a:gd name="connsiteX33" fmla="*/ 1140372 w 4020207"/>
              <a:gd name="connsiteY33" fmla="*/ 2674883 h 4529958"/>
              <a:gd name="connsiteX34" fmla="*/ 1108841 w 4020207"/>
              <a:gd name="connsiteY34" fmla="*/ 2485696 h 4529958"/>
              <a:gd name="connsiteX35" fmla="*/ 1250731 w 4020207"/>
              <a:gd name="connsiteY35" fmla="*/ 2391103 h 4529958"/>
              <a:gd name="connsiteX36" fmla="*/ 1250731 w 4020207"/>
              <a:gd name="connsiteY36" fmla="*/ 2312276 h 4529958"/>
              <a:gd name="connsiteX37" fmla="*/ 1140372 w 4020207"/>
              <a:gd name="connsiteY37" fmla="*/ 2233448 h 4529958"/>
              <a:gd name="connsiteX38" fmla="*/ 1093076 w 4020207"/>
              <a:gd name="connsiteY38" fmla="*/ 2107324 h 4529958"/>
              <a:gd name="connsiteX39" fmla="*/ 935421 w 4020207"/>
              <a:gd name="connsiteY39" fmla="*/ 1839310 h 4529958"/>
              <a:gd name="connsiteX40" fmla="*/ 714703 w 4020207"/>
              <a:gd name="connsiteY40" fmla="*/ 1539765 h 4529958"/>
              <a:gd name="connsiteX41" fmla="*/ 604345 w 4020207"/>
              <a:gd name="connsiteY41" fmla="*/ 1382110 h 4529958"/>
              <a:gd name="connsiteX42" fmla="*/ 525517 w 4020207"/>
              <a:gd name="connsiteY42" fmla="*/ 1129862 h 4529958"/>
              <a:gd name="connsiteX43" fmla="*/ 352097 w 4020207"/>
              <a:gd name="connsiteY43" fmla="*/ 1208689 h 4529958"/>
              <a:gd name="connsiteX44" fmla="*/ 241738 w 4020207"/>
              <a:gd name="connsiteY44" fmla="*/ 1177158 h 4529958"/>
              <a:gd name="connsiteX45" fmla="*/ 178676 w 4020207"/>
              <a:gd name="connsiteY45" fmla="*/ 1035269 h 4529958"/>
              <a:gd name="connsiteX46" fmla="*/ 210207 w 4020207"/>
              <a:gd name="connsiteY46" fmla="*/ 877614 h 4529958"/>
              <a:gd name="connsiteX47" fmla="*/ 304800 w 4020207"/>
              <a:gd name="connsiteY47" fmla="*/ 735724 h 4529958"/>
              <a:gd name="connsiteX48" fmla="*/ 383628 w 4020207"/>
              <a:gd name="connsiteY48" fmla="*/ 735724 h 4529958"/>
              <a:gd name="connsiteX49" fmla="*/ 430924 w 4020207"/>
              <a:gd name="connsiteY49" fmla="*/ 609600 h 4529958"/>
              <a:gd name="connsiteX50" fmla="*/ 336331 w 4020207"/>
              <a:gd name="connsiteY50" fmla="*/ 294289 h 4529958"/>
              <a:gd name="connsiteX51" fmla="*/ 257503 w 4020207"/>
              <a:gd name="connsiteY51" fmla="*/ 26276 h 4529958"/>
              <a:gd name="connsiteX52" fmla="*/ 1881352 w 4020207"/>
              <a:gd name="connsiteY52" fmla="*/ 451945 h 4529958"/>
              <a:gd name="connsiteX53" fmla="*/ 2196662 w 4020207"/>
              <a:gd name="connsiteY53" fmla="*/ 578069 h 4529958"/>
              <a:gd name="connsiteX54" fmla="*/ 2015359 w 4020207"/>
              <a:gd name="connsiteY54" fmla="*/ 412531 h 4529958"/>
              <a:gd name="connsiteX55" fmla="*/ 2417379 w 4020207"/>
              <a:gd name="connsiteY55" fmla="*/ 578069 h 4529958"/>
              <a:gd name="connsiteX56" fmla="*/ 2480441 w 4020207"/>
              <a:gd name="connsiteY56" fmla="*/ 704193 h 4529958"/>
              <a:gd name="connsiteX57" fmla="*/ 2496207 w 4020207"/>
              <a:gd name="connsiteY57" fmla="*/ 846083 h 4529958"/>
              <a:gd name="connsiteX58" fmla="*/ 2590800 w 4020207"/>
              <a:gd name="connsiteY58" fmla="*/ 1003738 h 4529958"/>
              <a:gd name="connsiteX59" fmla="*/ 2701159 w 4020207"/>
              <a:gd name="connsiteY59" fmla="*/ 1003738 h 4529958"/>
              <a:gd name="connsiteX60" fmla="*/ 2779986 w 4020207"/>
              <a:gd name="connsiteY60" fmla="*/ 830317 h 4529958"/>
              <a:gd name="connsiteX61" fmla="*/ 2843048 w 4020207"/>
              <a:gd name="connsiteY61" fmla="*/ 783021 h 4529958"/>
              <a:gd name="connsiteX62" fmla="*/ 2937641 w 4020207"/>
              <a:gd name="connsiteY62" fmla="*/ 735724 h 4529958"/>
              <a:gd name="connsiteX63" fmla="*/ 3000703 w 4020207"/>
              <a:gd name="connsiteY63" fmla="*/ 798786 h 4529958"/>
              <a:gd name="connsiteX64" fmla="*/ 3111062 w 4020207"/>
              <a:gd name="connsiteY64" fmla="*/ 861848 h 4529958"/>
              <a:gd name="connsiteX0" fmla="*/ 3111062 w 4020207"/>
              <a:gd name="connsiteY0" fmla="*/ 861848 h 4529958"/>
              <a:gd name="connsiteX1" fmla="*/ 3016469 w 4020207"/>
              <a:gd name="connsiteY1" fmla="*/ 1035269 h 4529958"/>
              <a:gd name="connsiteX2" fmla="*/ 3252952 w 4020207"/>
              <a:gd name="connsiteY2" fmla="*/ 1334814 h 4529958"/>
              <a:gd name="connsiteX3" fmla="*/ 3473669 w 4020207"/>
              <a:gd name="connsiteY3" fmla="*/ 1539765 h 4529958"/>
              <a:gd name="connsiteX4" fmla="*/ 3505200 w 4020207"/>
              <a:gd name="connsiteY4" fmla="*/ 1681655 h 4529958"/>
              <a:gd name="connsiteX5" fmla="*/ 3631324 w 4020207"/>
              <a:gd name="connsiteY5" fmla="*/ 1870841 h 4529958"/>
              <a:gd name="connsiteX6" fmla="*/ 3568262 w 4020207"/>
              <a:gd name="connsiteY6" fmla="*/ 2028496 h 4529958"/>
              <a:gd name="connsiteX7" fmla="*/ 3473669 w 4020207"/>
              <a:gd name="connsiteY7" fmla="*/ 2186152 h 4529958"/>
              <a:gd name="connsiteX8" fmla="*/ 3552497 w 4020207"/>
              <a:gd name="connsiteY8" fmla="*/ 2422634 h 4529958"/>
              <a:gd name="connsiteX9" fmla="*/ 3615559 w 4020207"/>
              <a:gd name="connsiteY9" fmla="*/ 2517227 h 4529958"/>
              <a:gd name="connsiteX10" fmla="*/ 3647090 w 4020207"/>
              <a:gd name="connsiteY10" fmla="*/ 2659117 h 4529958"/>
              <a:gd name="connsiteX11" fmla="*/ 3867807 w 4020207"/>
              <a:gd name="connsiteY11" fmla="*/ 2816772 h 4529958"/>
              <a:gd name="connsiteX12" fmla="*/ 3820510 w 4020207"/>
              <a:gd name="connsiteY12" fmla="*/ 3005958 h 4529958"/>
              <a:gd name="connsiteX13" fmla="*/ 3615559 w 4020207"/>
              <a:gd name="connsiteY13" fmla="*/ 3478924 h 4529958"/>
              <a:gd name="connsiteX14" fmla="*/ 3599793 w 4020207"/>
              <a:gd name="connsiteY14" fmla="*/ 3778469 h 4529958"/>
              <a:gd name="connsiteX15" fmla="*/ 3505200 w 4020207"/>
              <a:gd name="connsiteY15" fmla="*/ 4046483 h 4529958"/>
              <a:gd name="connsiteX16" fmla="*/ 3473669 w 4020207"/>
              <a:gd name="connsiteY16" fmla="*/ 4109545 h 4529958"/>
              <a:gd name="connsiteX17" fmla="*/ 3552497 w 4020207"/>
              <a:gd name="connsiteY17" fmla="*/ 4267200 h 4529958"/>
              <a:gd name="connsiteX18" fmla="*/ 3820510 w 4020207"/>
              <a:gd name="connsiteY18" fmla="*/ 4361793 h 4529958"/>
              <a:gd name="connsiteX19" fmla="*/ 3993931 w 4020207"/>
              <a:gd name="connsiteY19" fmla="*/ 4424855 h 4529958"/>
              <a:gd name="connsiteX20" fmla="*/ 3978165 w 4020207"/>
              <a:gd name="connsiteY20" fmla="*/ 4519448 h 4529958"/>
              <a:gd name="connsiteX21" fmla="*/ 3883572 w 4020207"/>
              <a:gd name="connsiteY21" fmla="*/ 4487917 h 4529958"/>
              <a:gd name="connsiteX22" fmla="*/ 3615559 w 4020207"/>
              <a:gd name="connsiteY22" fmla="*/ 4503683 h 4529958"/>
              <a:gd name="connsiteX23" fmla="*/ 3457903 w 4020207"/>
              <a:gd name="connsiteY23" fmla="*/ 4361793 h 4529958"/>
              <a:gd name="connsiteX24" fmla="*/ 3394841 w 4020207"/>
              <a:gd name="connsiteY24" fmla="*/ 4251434 h 4529958"/>
              <a:gd name="connsiteX25" fmla="*/ 3284483 w 4020207"/>
              <a:gd name="connsiteY25" fmla="*/ 4093779 h 4529958"/>
              <a:gd name="connsiteX26" fmla="*/ 3111062 w 4020207"/>
              <a:gd name="connsiteY26" fmla="*/ 3920358 h 4529958"/>
              <a:gd name="connsiteX27" fmla="*/ 2701159 w 4020207"/>
              <a:gd name="connsiteY27" fmla="*/ 3668110 h 4529958"/>
              <a:gd name="connsiteX28" fmla="*/ 2212428 w 4020207"/>
              <a:gd name="connsiteY28" fmla="*/ 3620814 h 4529958"/>
              <a:gd name="connsiteX29" fmla="*/ 1755228 w 4020207"/>
              <a:gd name="connsiteY29" fmla="*/ 3431627 h 4529958"/>
              <a:gd name="connsiteX30" fmla="*/ 1282262 w 4020207"/>
              <a:gd name="connsiteY30" fmla="*/ 3163614 h 4529958"/>
              <a:gd name="connsiteX31" fmla="*/ 1187669 w 4020207"/>
              <a:gd name="connsiteY31" fmla="*/ 3053255 h 4529958"/>
              <a:gd name="connsiteX32" fmla="*/ 1282262 w 4020207"/>
              <a:gd name="connsiteY32" fmla="*/ 2785241 h 4529958"/>
              <a:gd name="connsiteX33" fmla="*/ 1140372 w 4020207"/>
              <a:gd name="connsiteY33" fmla="*/ 2674883 h 4529958"/>
              <a:gd name="connsiteX34" fmla="*/ 1108841 w 4020207"/>
              <a:gd name="connsiteY34" fmla="*/ 2485696 h 4529958"/>
              <a:gd name="connsiteX35" fmla="*/ 1250731 w 4020207"/>
              <a:gd name="connsiteY35" fmla="*/ 2391103 h 4529958"/>
              <a:gd name="connsiteX36" fmla="*/ 1250731 w 4020207"/>
              <a:gd name="connsiteY36" fmla="*/ 2312276 h 4529958"/>
              <a:gd name="connsiteX37" fmla="*/ 1140372 w 4020207"/>
              <a:gd name="connsiteY37" fmla="*/ 2233448 h 4529958"/>
              <a:gd name="connsiteX38" fmla="*/ 1093076 w 4020207"/>
              <a:gd name="connsiteY38" fmla="*/ 2107324 h 4529958"/>
              <a:gd name="connsiteX39" fmla="*/ 935421 w 4020207"/>
              <a:gd name="connsiteY39" fmla="*/ 1839310 h 4529958"/>
              <a:gd name="connsiteX40" fmla="*/ 714703 w 4020207"/>
              <a:gd name="connsiteY40" fmla="*/ 1539765 h 4529958"/>
              <a:gd name="connsiteX41" fmla="*/ 604345 w 4020207"/>
              <a:gd name="connsiteY41" fmla="*/ 1382110 h 4529958"/>
              <a:gd name="connsiteX42" fmla="*/ 525517 w 4020207"/>
              <a:gd name="connsiteY42" fmla="*/ 1129862 h 4529958"/>
              <a:gd name="connsiteX43" fmla="*/ 352097 w 4020207"/>
              <a:gd name="connsiteY43" fmla="*/ 1208689 h 4529958"/>
              <a:gd name="connsiteX44" fmla="*/ 241738 w 4020207"/>
              <a:gd name="connsiteY44" fmla="*/ 1177158 h 4529958"/>
              <a:gd name="connsiteX45" fmla="*/ 178676 w 4020207"/>
              <a:gd name="connsiteY45" fmla="*/ 1035269 h 4529958"/>
              <a:gd name="connsiteX46" fmla="*/ 210207 w 4020207"/>
              <a:gd name="connsiteY46" fmla="*/ 877614 h 4529958"/>
              <a:gd name="connsiteX47" fmla="*/ 304800 w 4020207"/>
              <a:gd name="connsiteY47" fmla="*/ 735724 h 4529958"/>
              <a:gd name="connsiteX48" fmla="*/ 383628 w 4020207"/>
              <a:gd name="connsiteY48" fmla="*/ 735724 h 4529958"/>
              <a:gd name="connsiteX49" fmla="*/ 430924 w 4020207"/>
              <a:gd name="connsiteY49" fmla="*/ 609600 h 4529958"/>
              <a:gd name="connsiteX50" fmla="*/ 336331 w 4020207"/>
              <a:gd name="connsiteY50" fmla="*/ 294289 h 4529958"/>
              <a:gd name="connsiteX51" fmla="*/ 257503 w 4020207"/>
              <a:gd name="connsiteY51" fmla="*/ 26276 h 4529958"/>
              <a:gd name="connsiteX52" fmla="*/ 1881352 w 4020207"/>
              <a:gd name="connsiteY52" fmla="*/ 451945 h 4529958"/>
              <a:gd name="connsiteX53" fmla="*/ 2196662 w 4020207"/>
              <a:gd name="connsiteY53" fmla="*/ 578069 h 4529958"/>
              <a:gd name="connsiteX54" fmla="*/ 2417379 w 4020207"/>
              <a:gd name="connsiteY54" fmla="*/ 578069 h 4529958"/>
              <a:gd name="connsiteX55" fmla="*/ 2480441 w 4020207"/>
              <a:gd name="connsiteY55" fmla="*/ 704193 h 4529958"/>
              <a:gd name="connsiteX56" fmla="*/ 2496207 w 4020207"/>
              <a:gd name="connsiteY56" fmla="*/ 846083 h 4529958"/>
              <a:gd name="connsiteX57" fmla="*/ 2590800 w 4020207"/>
              <a:gd name="connsiteY57" fmla="*/ 1003738 h 4529958"/>
              <a:gd name="connsiteX58" fmla="*/ 2701159 w 4020207"/>
              <a:gd name="connsiteY58" fmla="*/ 1003738 h 4529958"/>
              <a:gd name="connsiteX59" fmla="*/ 2779986 w 4020207"/>
              <a:gd name="connsiteY59" fmla="*/ 830317 h 4529958"/>
              <a:gd name="connsiteX60" fmla="*/ 2843048 w 4020207"/>
              <a:gd name="connsiteY60" fmla="*/ 783021 h 4529958"/>
              <a:gd name="connsiteX61" fmla="*/ 2937641 w 4020207"/>
              <a:gd name="connsiteY61" fmla="*/ 735724 h 4529958"/>
              <a:gd name="connsiteX62" fmla="*/ 3000703 w 4020207"/>
              <a:gd name="connsiteY62" fmla="*/ 798786 h 4529958"/>
              <a:gd name="connsiteX63" fmla="*/ 3111062 w 4020207"/>
              <a:gd name="connsiteY63" fmla="*/ 861848 h 4529958"/>
              <a:gd name="connsiteX0" fmla="*/ 3111062 w 4020207"/>
              <a:gd name="connsiteY0" fmla="*/ 861848 h 4529958"/>
              <a:gd name="connsiteX1" fmla="*/ 3016469 w 4020207"/>
              <a:gd name="connsiteY1" fmla="*/ 1035269 h 4529958"/>
              <a:gd name="connsiteX2" fmla="*/ 3252952 w 4020207"/>
              <a:gd name="connsiteY2" fmla="*/ 1334814 h 4529958"/>
              <a:gd name="connsiteX3" fmla="*/ 3473669 w 4020207"/>
              <a:gd name="connsiteY3" fmla="*/ 1539765 h 4529958"/>
              <a:gd name="connsiteX4" fmla="*/ 3505200 w 4020207"/>
              <a:gd name="connsiteY4" fmla="*/ 1681655 h 4529958"/>
              <a:gd name="connsiteX5" fmla="*/ 3631324 w 4020207"/>
              <a:gd name="connsiteY5" fmla="*/ 1870841 h 4529958"/>
              <a:gd name="connsiteX6" fmla="*/ 3568262 w 4020207"/>
              <a:gd name="connsiteY6" fmla="*/ 2028496 h 4529958"/>
              <a:gd name="connsiteX7" fmla="*/ 3473669 w 4020207"/>
              <a:gd name="connsiteY7" fmla="*/ 2186152 h 4529958"/>
              <a:gd name="connsiteX8" fmla="*/ 3552497 w 4020207"/>
              <a:gd name="connsiteY8" fmla="*/ 2422634 h 4529958"/>
              <a:gd name="connsiteX9" fmla="*/ 3615559 w 4020207"/>
              <a:gd name="connsiteY9" fmla="*/ 2517227 h 4529958"/>
              <a:gd name="connsiteX10" fmla="*/ 3647090 w 4020207"/>
              <a:gd name="connsiteY10" fmla="*/ 2659117 h 4529958"/>
              <a:gd name="connsiteX11" fmla="*/ 3867807 w 4020207"/>
              <a:gd name="connsiteY11" fmla="*/ 2816772 h 4529958"/>
              <a:gd name="connsiteX12" fmla="*/ 3820510 w 4020207"/>
              <a:gd name="connsiteY12" fmla="*/ 3005958 h 4529958"/>
              <a:gd name="connsiteX13" fmla="*/ 3615559 w 4020207"/>
              <a:gd name="connsiteY13" fmla="*/ 3478924 h 4529958"/>
              <a:gd name="connsiteX14" fmla="*/ 3599793 w 4020207"/>
              <a:gd name="connsiteY14" fmla="*/ 3778469 h 4529958"/>
              <a:gd name="connsiteX15" fmla="*/ 3505200 w 4020207"/>
              <a:gd name="connsiteY15" fmla="*/ 4046483 h 4529958"/>
              <a:gd name="connsiteX16" fmla="*/ 3473669 w 4020207"/>
              <a:gd name="connsiteY16" fmla="*/ 4109545 h 4529958"/>
              <a:gd name="connsiteX17" fmla="*/ 3552497 w 4020207"/>
              <a:gd name="connsiteY17" fmla="*/ 4267200 h 4529958"/>
              <a:gd name="connsiteX18" fmla="*/ 3820510 w 4020207"/>
              <a:gd name="connsiteY18" fmla="*/ 4361793 h 4529958"/>
              <a:gd name="connsiteX19" fmla="*/ 3993931 w 4020207"/>
              <a:gd name="connsiteY19" fmla="*/ 4424855 h 4529958"/>
              <a:gd name="connsiteX20" fmla="*/ 3978165 w 4020207"/>
              <a:gd name="connsiteY20" fmla="*/ 4519448 h 4529958"/>
              <a:gd name="connsiteX21" fmla="*/ 3883572 w 4020207"/>
              <a:gd name="connsiteY21" fmla="*/ 4487917 h 4529958"/>
              <a:gd name="connsiteX22" fmla="*/ 3615559 w 4020207"/>
              <a:gd name="connsiteY22" fmla="*/ 4503683 h 4529958"/>
              <a:gd name="connsiteX23" fmla="*/ 3457903 w 4020207"/>
              <a:gd name="connsiteY23" fmla="*/ 4361793 h 4529958"/>
              <a:gd name="connsiteX24" fmla="*/ 3394841 w 4020207"/>
              <a:gd name="connsiteY24" fmla="*/ 4251434 h 4529958"/>
              <a:gd name="connsiteX25" fmla="*/ 3284483 w 4020207"/>
              <a:gd name="connsiteY25" fmla="*/ 4093779 h 4529958"/>
              <a:gd name="connsiteX26" fmla="*/ 3111062 w 4020207"/>
              <a:gd name="connsiteY26" fmla="*/ 3920358 h 4529958"/>
              <a:gd name="connsiteX27" fmla="*/ 2701159 w 4020207"/>
              <a:gd name="connsiteY27" fmla="*/ 3668110 h 4529958"/>
              <a:gd name="connsiteX28" fmla="*/ 2212428 w 4020207"/>
              <a:gd name="connsiteY28" fmla="*/ 3620814 h 4529958"/>
              <a:gd name="connsiteX29" fmla="*/ 1755228 w 4020207"/>
              <a:gd name="connsiteY29" fmla="*/ 3431627 h 4529958"/>
              <a:gd name="connsiteX30" fmla="*/ 1282262 w 4020207"/>
              <a:gd name="connsiteY30" fmla="*/ 3163614 h 4529958"/>
              <a:gd name="connsiteX31" fmla="*/ 1187669 w 4020207"/>
              <a:gd name="connsiteY31" fmla="*/ 3053255 h 4529958"/>
              <a:gd name="connsiteX32" fmla="*/ 1282262 w 4020207"/>
              <a:gd name="connsiteY32" fmla="*/ 2785241 h 4529958"/>
              <a:gd name="connsiteX33" fmla="*/ 1140372 w 4020207"/>
              <a:gd name="connsiteY33" fmla="*/ 2674883 h 4529958"/>
              <a:gd name="connsiteX34" fmla="*/ 1108841 w 4020207"/>
              <a:gd name="connsiteY34" fmla="*/ 2485696 h 4529958"/>
              <a:gd name="connsiteX35" fmla="*/ 1250731 w 4020207"/>
              <a:gd name="connsiteY35" fmla="*/ 2391103 h 4529958"/>
              <a:gd name="connsiteX36" fmla="*/ 1250731 w 4020207"/>
              <a:gd name="connsiteY36" fmla="*/ 2312276 h 4529958"/>
              <a:gd name="connsiteX37" fmla="*/ 1140372 w 4020207"/>
              <a:gd name="connsiteY37" fmla="*/ 2233448 h 4529958"/>
              <a:gd name="connsiteX38" fmla="*/ 1093076 w 4020207"/>
              <a:gd name="connsiteY38" fmla="*/ 2107324 h 4529958"/>
              <a:gd name="connsiteX39" fmla="*/ 935421 w 4020207"/>
              <a:gd name="connsiteY39" fmla="*/ 1839310 h 4529958"/>
              <a:gd name="connsiteX40" fmla="*/ 714703 w 4020207"/>
              <a:gd name="connsiteY40" fmla="*/ 1539765 h 4529958"/>
              <a:gd name="connsiteX41" fmla="*/ 604345 w 4020207"/>
              <a:gd name="connsiteY41" fmla="*/ 1382110 h 4529958"/>
              <a:gd name="connsiteX42" fmla="*/ 525517 w 4020207"/>
              <a:gd name="connsiteY42" fmla="*/ 1129862 h 4529958"/>
              <a:gd name="connsiteX43" fmla="*/ 352097 w 4020207"/>
              <a:gd name="connsiteY43" fmla="*/ 1208689 h 4529958"/>
              <a:gd name="connsiteX44" fmla="*/ 241738 w 4020207"/>
              <a:gd name="connsiteY44" fmla="*/ 1177158 h 4529958"/>
              <a:gd name="connsiteX45" fmla="*/ 178676 w 4020207"/>
              <a:gd name="connsiteY45" fmla="*/ 1035269 h 4529958"/>
              <a:gd name="connsiteX46" fmla="*/ 210207 w 4020207"/>
              <a:gd name="connsiteY46" fmla="*/ 877614 h 4529958"/>
              <a:gd name="connsiteX47" fmla="*/ 304800 w 4020207"/>
              <a:gd name="connsiteY47" fmla="*/ 735724 h 4529958"/>
              <a:gd name="connsiteX48" fmla="*/ 383628 w 4020207"/>
              <a:gd name="connsiteY48" fmla="*/ 735724 h 4529958"/>
              <a:gd name="connsiteX49" fmla="*/ 430924 w 4020207"/>
              <a:gd name="connsiteY49" fmla="*/ 609600 h 4529958"/>
              <a:gd name="connsiteX50" fmla="*/ 336331 w 4020207"/>
              <a:gd name="connsiteY50" fmla="*/ 294289 h 4529958"/>
              <a:gd name="connsiteX51" fmla="*/ 257503 w 4020207"/>
              <a:gd name="connsiteY51" fmla="*/ 26276 h 4529958"/>
              <a:gd name="connsiteX52" fmla="*/ 1881352 w 4020207"/>
              <a:gd name="connsiteY52" fmla="*/ 451945 h 4529958"/>
              <a:gd name="connsiteX53" fmla="*/ 2044262 w 4020207"/>
              <a:gd name="connsiteY53" fmla="*/ 578069 h 4529958"/>
              <a:gd name="connsiteX54" fmla="*/ 2417379 w 4020207"/>
              <a:gd name="connsiteY54" fmla="*/ 578069 h 4529958"/>
              <a:gd name="connsiteX55" fmla="*/ 2480441 w 4020207"/>
              <a:gd name="connsiteY55" fmla="*/ 704193 h 4529958"/>
              <a:gd name="connsiteX56" fmla="*/ 2496207 w 4020207"/>
              <a:gd name="connsiteY56" fmla="*/ 846083 h 4529958"/>
              <a:gd name="connsiteX57" fmla="*/ 2590800 w 4020207"/>
              <a:gd name="connsiteY57" fmla="*/ 1003738 h 4529958"/>
              <a:gd name="connsiteX58" fmla="*/ 2701159 w 4020207"/>
              <a:gd name="connsiteY58" fmla="*/ 1003738 h 4529958"/>
              <a:gd name="connsiteX59" fmla="*/ 2779986 w 4020207"/>
              <a:gd name="connsiteY59" fmla="*/ 830317 h 4529958"/>
              <a:gd name="connsiteX60" fmla="*/ 2843048 w 4020207"/>
              <a:gd name="connsiteY60" fmla="*/ 783021 h 4529958"/>
              <a:gd name="connsiteX61" fmla="*/ 2937641 w 4020207"/>
              <a:gd name="connsiteY61" fmla="*/ 735724 h 4529958"/>
              <a:gd name="connsiteX62" fmla="*/ 3000703 w 4020207"/>
              <a:gd name="connsiteY62" fmla="*/ 798786 h 4529958"/>
              <a:gd name="connsiteX63" fmla="*/ 3111062 w 4020207"/>
              <a:gd name="connsiteY63" fmla="*/ 861848 h 4529958"/>
              <a:gd name="connsiteX0" fmla="*/ 3161863 w 4071008"/>
              <a:gd name="connsiteY0" fmla="*/ 861848 h 4529958"/>
              <a:gd name="connsiteX1" fmla="*/ 3067270 w 4071008"/>
              <a:gd name="connsiteY1" fmla="*/ 1035269 h 4529958"/>
              <a:gd name="connsiteX2" fmla="*/ 3303753 w 4071008"/>
              <a:gd name="connsiteY2" fmla="*/ 1334814 h 4529958"/>
              <a:gd name="connsiteX3" fmla="*/ 3524470 w 4071008"/>
              <a:gd name="connsiteY3" fmla="*/ 1539765 h 4529958"/>
              <a:gd name="connsiteX4" fmla="*/ 3556001 w 4071008"/>
              <a:gd name="connsiteY4" fmla="*/ 1681655 h 4529958"/>
              <a:gd name="connsiteX5" fmla="*/ 3682125 w 4071008"/>
              <a:gd name="connsiteY5" fmla="*/ 1870841 h 4529958"/>
              <a:gd name="connsiteX6" fmla="*/ 3619063 w 4071008"/>
              <a:gd name="connsiteY6" fmla="*/ 2028496 h 4529958"/>
              <a:gd name="connsiteX7" fmla="*/ 3524470 w 4071008"/>
              <a:gd name="connsiteY7" fmla="*/ 2186152 h 4529958"/>
              <a:gd name="connsiteX8" fmla="*/ 3603298 w 4071008"/>
              <a:gd name="connsiteY8" fmla="*/ 2422634 h 4529958"/>
              <a:gd name="connsiteX9" fmla="*/ 3666360 w 4071008"/>
              <a:gd name="connsiteY9" fmla="*/ 2517227 h 4529958"/>
              <a:gd name="connsiteX10" fmla="*/ 3697891 w 4071008"/>
              <a:gd name="connsiteY10" fmla="*/ 2659117 h 4529958"/>
              <a:gd name="connsiteX11" fmla="*/ 3918608 w 4071008"/>
              <a:gd name="connsiteY11" fmla="*/ 2816772 h 4529958"/>
              <a:gd name="connsiteX12" fmla="*/ 3871311 w 4071008"/>
              <a:gd name="connsiteY12" fmla="*/ 3005958 h 4529958"/>
              <a:gd name="connsiteX13" fmla="*/ 3666360 w 4071008"/>
              <a:gd name="connsiteY13" fmla="*/ 3478924 h 4529958"/>
              <a:gd name="connsiteX14" fmla="*/ 3650594 w 4071008"/>
              <a:gd name="connsiteY14" fmla="*/ 3778469 h 4529958"/>
              <a:gd name="connsiteX15" fmla="*/ 3556001 w 4071008"/>
              <a:gd name="connsiteY15" fmla="*/ 4046483 h 4529958"/>
              <a:gd name="connsiteX16" fmla="*/ 3524470 w 4071008"/>
              <a:gd name="connsiteY16" fmla="*/ 4109545 h 4529958"/>
              <a:gd name="connsiteX17" fmla="*/ 3603298 w 4071008"/>
              <a:gd name="connsiteY17" fmla="*/ 4267200 h 4529958"/>
              <a:gd name="connsiteX18" fmla="*/ 3871311 w 4071008"/>
              <a:gd name="connsiteY18" fmla="*/ 4361793 h 4529958"/>
              <a:gd name="connsiteX19" fmla="*/ 4044732 w 4071008"/>
              <a:gd name="connsiteY19" fmla="*/ 4424855 h 4529958"/>
              <a:gd name="connsiteX20" fmla="*/ 4028966 w 4071008"/>
              <a:gd name="connsiteY20" fmla="*/ 4519448 h 4529958"/>
              <a:gd name="connsiteX21" fmla="*/ 3934373 w 4071008"/>
              <a:gd name="connsiteY21" fmla="*/ 4487917 h 4529958"/>
              <a:gd name="connsiteX22" fmla="*/ 3666360 w 4071008"/>
              <a:gd name="connsiteY22" fmla="*/ 4503683 h 4529958"/>
              <a:gd name="connsiteX23" fmla="*/ 3508704 w 4071008"/>
              <a:gd name="connsiteY23" fmla="*/ 4361793 h 4529958"/>
              <a:gd name="connsiteX24" fmla="*/ 3445642 w 4071008"/>
              <a:gd name="connsiteY24" fmla="*/ 4251434 h 4529958"/>
              <a:gd name="connsiteX25" fmla="*/ 3335284 w 4071008"/>
              <a:gd name="connsiteY25" fmla="*/ 4093779 h 4529958"/>
              <a:gd name="connsiteX26" fmla="*/ 3161863 w 4071008"/>
              <a:gd name="connsiteY26" fmla="*/ 3920358 h 4529958"/>
              <a:gd name="connsiteX27" fmla="*/ 2751960 w 4071008"/>
              <a:gd name="connsiteY27" fmla="*/ 3668110 h 4529958"/>
              <a:gd name="connsiteX28" fmla="*/ 2263229 w 4071008"/>
              <a:gd name="connsiteY28" fmla="*/ 3620814 h 4529958"/>
              <a:gd name="connsiteX29" fmla="*/ 1806029 w 4071008"/>
              <a:gd name="connsiteY29" fmla="*/ 3431627 h 4529958"/>
              <a:gd name="connsiteX30" fmla="*/ 1333063 w 4071008"/>
              <a:gd name="connsiteY30" fmla="*/ 3163614 h 4529958"/>
              <a:gd name="connsiteX31" fmla="*/ 1238470 w 4071008"/>
              <a:gd name="connsiteY31" fmla="*/ 3053255 h 4529958"/>
              <a:gd name="connsiteX32" fmla="*/ 1333063 w 4071008"/>
              <a:gd name="connsiteY32" fmla="*/ 2785241 h 4529958"/>
              <a:gd name="connsiteX33" fmla="*/ 1191173 w 4071008"/>
              <a:gd name="connsiteY33" fmla="*/ 2674883 h 4529958"/>
              <a:gd name="connsiteX34" fmla="*/ 1159642 w 4071008"/>
              <a:gd name="connsiteY34" fmla="*/ 2485696 h 4529958"/>
              <a:gd name="connsiteX35" fmla="*/ 1301532 w 4071008"/>
              <a:gd name="connsiteY35" fmla="*/ 2391103 h 4529958"/>
              <a:gd name="connsiteX36" fmla="*/ 1301532 w 4071008"/>
              <a:gd name="connsiteY36" fmla="*/ 2312276 h 4529958"/>
              <a:gd name="connsiteX37" fmla="*/ 1191173 w 4071008"/>
              <a:gd name="connsiteY37" fmla="*/ 2233448 h 4529958"/>
              <a:gd name="connsiteX38" fmla="*/ 1143877 w 4071008"/>
              <a:gd name="connsiteY38" fmla="*/ 2107324 h 4529958"/>
              <a:gd name="connsiteX39" fmla="*/ 986222 w 4071008"/>
              <a:gd name="connsiteY39" fmla="*/ 1839310 h 4529958"/>
              <a:gd name="connsiteX40" fmla="*/ 765504 w 4071008"/>
              <a:gd name="connsiteY40" fmla="*/ 1539765 h 4529958"/>
              <a:gd name="connsiteX41" fmla="*/ 655146 w 4071008"/>
              <a:gd name="connsiteY41" fmla="*/ 1382110 h 4529958"/>
              <a:gd name="connsiteX42" fmla="*/ 576318 w 4071008"/>
              <a:gd name="connsiteY42" fmla="*/ 1129862 h 4529958"/>
              <a:gd name="connsiteX43" fmla="*/ 402898 w 4071008"/>
              <a:gd name="connsiteY43" fmla="*/ 1208689 h 4529958"/>
              <a:gd name="connsiteX44" fmla="*/ 292539 w 4071008"/>
              <a:gd name="connsiteY44" fmla="*/ 1177158 h 4529958"/>
              <a:gd name="connsiteX45" fmla="*/ 229477 w 4071008"/>
              <a:gd name="connsiteY45" fmla="*/ 1035269 h 4529958"/>
              <a:gd name="connsiteX46" fmla="*/ 261008 w 4071008"/>
              <a:gd name="connsiteY46" fmla="*/ 877614 h 4529958"/>
              <a:gd name="connsiteX47" fmla="*/ 355601 w 4071008"/>
              <a:gd name="connsiteY47" fmla="*/ 735724 h 4529958"/>
              <a:gd name="connsiteX48" fmla="*/ 434429 w 4071008"/>
              <a:gd name="connsiteY48" fmla="*/ 735724 h 4529958"/>
              <a:gd name="connsiteX49" fmla="*/ 481725 w 4071008"/>
              <a:gd name="connsiteY49" fmla="*/ 609600 h 4529958"/>
              <a:gd name="connsiteX50" fmla="*/ 387132 w 4071008"/>
              <a:gd name="connsiteY50" fmla="*/ 294289 h 4529958"/>
              <a:gd name="connsiteX51" fmla="*/ 308304 w 4071008"/>
              <a:gd name="connsiteY51" fmla="*/ 26276 h 4529958"/>
              <a:gd name="connsiteX52" fmla="*/ 2236953 w 4071008"/>
              <a:gd name="connsiteY52" fmla="*/ 451945 h 4529958"/>
              <a:gd name="connsiteX53" fmla="*/ 2095063 w 4071008"/>
              <a:gd name="connsiteY53" fmla="*/ 578069 h 4529958"/>
              <a:gd name="connsiteX54" fmla="*/ 2468180 w 4071008"/>
              <a:gd name="connsiteY54" fmla="*/ 578069 h 4529958"/>
              <a:gd name="connsiteX55" fmla="*/ 2531242 w 4071008"/>
              <a:gd name="connsiteY55" fmla="*/ 704193 h 4529958"/>
              <a:gd name="connsiteX56" fmla="*/ 2547008 w 4071008"/>
              <a:gd name="connsiteY56" fmla="*/ 846083 h 4529958"/>
              <a:gd name="connsiteX57" fmla="*/ 2641601 w 4071008"/>
              <a:gd name="connsiteY57" fmla="*/ 1003738 h 4529958"/>
              <a:gd name="connsiteX58" fmla="*/ 2751960 w 4071008"/>
              <a:gd name="connsiteY58" fmla="*/ 1003738 h 4529958"/>
              <a:gd name="connsiteX59" fmla="*/ 2830787 w 4071008"/>
              <a:gd name="connsiteY59" fmla="*/ 830317 h 4529958"/>
              <a:gd name="connsiteX60" fmla="*/ 2893849 w 4071008"/>
              <a:gd name="connsiteY60" fmla="*/ 783021 h 4529958"/>
              <a:gd name="connsiteX61" fmla="*/ 2988442 w 4071008"/>
              <a:gd name="connsiteY61" fmla="*/ 735724 h 4529958"/>
              <a:gd name="connsiteX62" fmla="*/ 3051504 w 4071008"/>
              <a:gd name="connsiteY62" fmla="*/ 798786 h 4529958"/>
              <a:gd name="connsiteX63" fmla="*/ 3161863 w 4071008"/>
              <a:gd name="connsiteY63" fmla="*/ 861848 h 4529958"/>
              <a:gd name="connsiteX0" fmla="*/ 3161863 w 4071008"/>
              <a:gd name="connsiteY0" fmla="*/ 861848 h 4529958"/>
              <a:gd name="connsiteX1" fmla="*/ 3067270 w 4071008"/>
              <a:gd name="connsiteY1" fmla="*/ 1035269 h 4529958"/>
              <a:gd name="connsiteX2" fmla="*/ 3303753 w 4071008"/>
              <a:gd name="connsiteY2" fmla="*/ 1334814 h 4529958"/>
              <a:gd name="connsiteX3" fmla="*/ 3524470 w 4071008"/>
              <a:gd name="connsiteY3" fmla="*/ 1539765 h 4529958"/>
              <a:gd name="connsiteX4" fmla="*/ 3556001 w 4071008"/>
              <a:gd name="connsiteY4" fmla="*/ 1681655 h 4529958"/>
              <a:gd name="connsiteX5" fmla="*/ 3682125 w 4071008"/>
              <a:gd name="connsiteY5" fmla="*/ 1870841 h 4529958"/>
              <a:gd name="connsiteX6" fmla="*/ 3619063 w 4071008"/>
              <a:gd name="connsiteY6" fmla="*/ 2028496 h 4529958"/>
              <a:gd name="connsiteX7" fmla="*/ 3524470 w 4071008"/>
              <a:gd name="connsiteY7" fmla="*/ 2186152 h 4529958"/>
              <a:gd name="connsiteX8" fmla="*/ 3603298 w 4071008"/>
              <a:gd name="connsiteY8" fmla="*/ 2422634 h 4529958"/>
              <a:gd name="connsiteX9" fmla="*/ 3666360 w 4071008"/>
              <a:gd name="connsiteY9" fmla="*/ 2517227 h 4529958"/>
              <a:gd name="connsiteX10" fmla="*/ 3697891 w 4071008"/>
              <a:gd name="connsiteY10" fmla="*/ 2659117 h 4529958"/>
              <a:gd name="connsiteX11" fmla="*/ 3918608 w 4071008"/>
              <a:gd name="connsiteY11" fmla="*/ 2816772 h 4529958"/>
              <a:gd name="connsiteX12" fmla="*/ 3871311 w 4071008"/>
              <a:gd name="connsiteY12" fmla="*/ 3005958 h 4529958"/>
              <a:gd name="connsiteX13" fmla="*/ 3666360 w 4071008"/>
              <a:gd name="connsiteY13" fmla="*/ 3478924 h 4529958"/>
              <a:gd name="connsiteX14" fmla="*/ 3650594 w 4071008"/>
              <a:gd name="connsiteY14" fmla="*/ 3778469 h 4529958"/>
              <a:gd name="connsiteX15" fmla="*/ 3556001 w 4071008"/>
              <a:gd name="connsiteY15" fmla="*/ 4046483 h 4529958"/>
              <a:gd name="connsiteX16" fmla="*/ 3524470 w 4071008"/>
              <a:gd name="connsiteY16" fmla="*/ 4109545 h 4529958"/>
              <a:gd name="connsiteX17" fmla="*/ 3603298 w 4071008"/>
              <a:gd name="connsiteY17" fmla="*/ 4267200 h 4529958"/>
              <a:gd name="connsiteX18" fmla="*/ 3871311 w 4071008"/>
              <a:gd name="connsiteY18" fmla="*/ 4361793 h 4529958"/>
              <a:gd name="connsiteX19" fmla="*/ 4044732 w 4071008"/>
              <a:gd name="connsiteY19" fmla="*/ 4424855 h 4529958"/>
              <a:gd name="connsiteX20" fmla="*/ 4028966 w 4071008"/>
              <a:gd name="connsiteY20" fmla="*/ 4519448 h 4529958"/>
              <a:gd name="connsiteX21" fmla="*/ 3934373 w 4071008"/>
              <a:gd name="connsiteY21" fmla="*/ 4487917 h 4529958"/>
              <a:gd name="connsiteX22" fmla="*/ 3666360 w 4071008"/>
              <a:gd name="connsiteY22" fmla="*/ 4503683 h 4529958"/>
              <a:gd name="connsiteX23" fmla="*/ 3508704 w 4071008"/>
              <a:gd name="connsiteY23" fmla="*/ 4361793 h 4529958"/>
              <a:gd name="connsiteX24" fmla="*/ 3445642 w 4071008"/>
              <a:gd name="connsiteY24" fmla="*/ 4251434 h 4529958"/>
              <a:gd name="connsiteX25" fmla="*/ 3335284 w 4071008"/>
              <a:gd name="connsiteY25" fmla="*/ 4093779 h 4529958"/>
              <a:gd name="connsiteX26" fmla="*/ 3161863 w 4071008"/>
              <a:gd name="connsiteY26" fmla="*/ 3920358 h 4529958"/>
              <a:gd name="connsiteX27" fmla="*/ 2751960 w 4071008"/>
              <a:gd name="connsiteY27" fmla="*/ 3668110 h 4529958"/>
              <a:gd name="connsiteX28" fmla="*/ 2263229 w 4071008"/>
              <a:gd name="connsiteY28" fmla="*/ 3620814 h 4529958"/>
              <a:gd name="connsiteX29" fmla="*/ 1806029 w 4071008"/>
              <a:gd name="connsiteY29" fmla="*/ 3431627 h 4529958"/>
              <a:gd name="connsiteX30" fmla="*/ 1333063 w 4071008"/>
              <a:gd name="connsiteY30" fmla="*/ 3163614 h 4529958"/>
              <a:gd name="connsiteX31" fmla="*/ 1238470 w 4071008"/>
              <a:gd name="connsiteY31" fmla="*/ 3053255 h 4529958"/>
              <a:gd name="connsiteX32" fmla="*/ 1333063 w 4071008"/>
              <a:gd name="connsiteY32" fmla="*/ 2785241 h 4529958"/>
              <a:gd name="connsiteX33" fmla="*/ 1191173 w 4071008"/>
              <a:gd name="connsiteY33" fmla="*/ 2674883 h 4529958"/>
              <a:gd name="connsiteX34" fmla="*/ 1159642 w 4071008"/>
              <a:gd name="connsiteY34" fmla="*/ 2485696 h 4529958"/>
              <a:gd name="connsiteX35" fmla="*/ 1301532 w 4071008"/>
              <a:gd name="connsiteY35" fmla="*/ 2391103 h 4529958"/>
              <a:gd name="connsiteX36" fmla="*/ 1301532 w 4071008"/>
              <a:gd name="connsiteY36" fmla="*/ 2312276 h 4529958"/>
              <a:gd name="connsiteX37" fmla="*/ 1191173 w 4071008"/>
              <a:gd name="connsiteY37" fmla="*/ 2233448 h 4529958"/>
              <a:gd name="connsiteX38" fmla="*/ 1143877 w 4071008"/>
              <a:gd name="connsiteY38" fmla="*/ 2107324 h 4529958"/>
              <a:gd name="connsiteX39" fmla="*/ 986222 w 4071008"/>
              <a:gd name="connsiteY39" fmla="*/ 1839310 h 4529958"/>
              <a:gd name="connsiteX40" fmla="*/ 765504 w 4071008"/>
              <a:gd name="connsiteY40" fmla="*/ 1539765 h 4529958"/>
              <a:gd name="connsiteX41" fmla="*/ 655146 w 4071008"/>
              <a:gd name="connsiteY41" fmla="*/ 1382110 h 4529958"/>
              <a:gd name="connsiteX42" fmla="*/ 576318 w 4071008"/>
              <a:gd name="connsiteY42" fmla="*/ 1129862 h 4529958"/>
              <a:gd name="connsiteX43" fmla="*/ 402898 w 4071008"/>
              <a:gd name="connsiteY43" fmla="*/ 1208689 h 4529958"/>
              <a:gd name="connsiteX44" fmla="*/ 292539 w 4071008"/>
              <a:gd name="connsiteY44" fmla="*/ 1177158 h 4529958"/>
              <a:gd name="connsiteX45" fmla="*/ 229477 w 4071008"/>
              <a:gd name="connsiteY45" fmla="*/ 1035269 h 4529958"/>
              <a:gd name="connsiteX46" fmla="*/ 261008 w 4071008"/>
              <a:gd name="connsiteY46" fmla="*/ 877614 h 4529958"/>
              <a:gd name="connsiteX47" fmla="*/ 355601 w 4071008"/>
              <a:gd name="connsiteY47" fmla="*/ 735724 h 4529958"/>
              <a:gd name="connsiteX48" fmla="*/ 434429 w 4071008"/>
              <a:gd name="connsiteY48" fmla="*/ 735724 h 4529958"/>
              <a:gd name="connsiteX49" fmla="*/ 481725 w 4071008"/>
              <a:gd name="connsiteY49" fmla="*/ 609600 h 4529958"/>
              <a:gd name="connsiteX50" fmla="*/ 387132 w 4071008"/>
              <a:gd name="connsiteY50" fmla="*/ 294289 h 4529958"/>
              <a:gd name="connsiteX51" fmla="*/ 308304 w 4071008"/>
              <a:gd name="connsiteY51" fmla="*/ 26276 h 4529958"/>
              <a:gd name="connsiteX52" fmla="*/ 2236953 w 4071008"/>
              <a:gd name="connsiteY52" fmla="*/ 451945 h 4529958"/>
              <a:gd name="connsiteX53" fmla="*/ 2468180 w 4071008"/>
              <a:gd name="connsiteY53" fmla="*/ 578069 h 4529958"/>
              <a:gd name="connsiteX54" fmla="*/ 2531242 w 4071008"/>
              <a:gd name="connsiteY54" fmla="*/ 704193 h 4529958"/>
              <a:gd name="connsiteX55" fmla="*/ 2547008 w 4071008"/>
              <a:gd name="connsiteY55" fmla="*/ 846083 h 4529958"/>
              <a:gd name="connsiteX56" fmla="*/ 2641601 w 4071008"/>
              <a:gd name="connsiteY56" fmla="*/ 1003738 h 4529958"/>
              <a:gd name="connsiteX57" fmla="*/ 2751960 w 4071008"/>
              <a:gd name="connsiteY57" fmla="*/ 1003738 h 4529958"/>
              <a:gd name="connsiteX58" fmla="*/ 2830787 w 4071008"/>
              <a:gd name="connsiteY58" fmla="*/ 830317 h 4529958"/>
              <a:gd name="connsiteX59" fmla="*/ 2893849 w 4071008"/>
              <a:gd name="connsiteY59" fmla="*/ 783021 h 4529958"/>
              <a:gd name="connsiteX60" fmla="*/ 2988442 w 4071008"/>
              <a:gd name="connsiteY60" fmla="*/ 735724 h 4529958"/>
              <a:gd name="connsiteX61" fmla="*/ 3051504 w 4071008"/>
              <a:gd name="connsiteY61" fmla="*/ 798786 h 4529958"/>
              <a:gd name="connsiteX62" fmla="*/ 3161863 w 4071008"/>
              <a:gd name="connsiteY62" fmla="*/ 861848 h 4529958"/>
              <a:gd name="connsiteX0" fmla="*/ 3067269 w 3976414"/>
              <a:gd name="connsiteY0" fmla="*/ 593835 h 4261945"/>
              <a:gd name="connsiteX1" fmla="*/ 2972676 w 3976414"/>
              <a:gd name="connsiteY1" fmla="*/ 767256 h 4261945"/>
              <a:gd name="connsiteX2" fmla="*/ 3209159 w 3976414"/>
              <a:gd name="connsiteY2" fmla="*/ 1066801 h 4261945"/>
              <a:gd name="connsiteX3" fmla="*/ 3429876 w 3976414"/>
              <a:gd name="connsiteY3" fmla="*/ 1271752 h 4261945"/>
              <a:gd name="connsiteX4" fmla="*/ 3461407 w 3976414"/>
              <a:gd name="connsiteY4" fmla="*/ 1413642 h 4261945"/>
              <a:gd name="connsiteX5" fmla="*/ 3587531 w 3976414"/>
              <a:gd name="connsiteY5" fmla="*/ 1602828 h 4261945"/>
              <a:gd name="connsiteX6" fmla="*/ 3524469 w 3976414"/>
              <a:gd name="connsiteY6" fmla="*/ 1760483 h 4261945"/>
              <a:gd name="connsiteX7" fmla="*/ 3429876 w 3976414"/>
              <a:gd name="connsiteY7" fmla="*/ 1918139 h 4261945"/>
              <a:gd name="connsiteX8" fmla="*/ 3508704 w 3976414"/>
              <a:gd name="connsiteY8" fmla="*/ 2154621 h 4261945"/>
              <a:gd name="connsiteX9" fmla="*/ 3571766 w 3976414"/>
              <a:gd name="connsiteY9" fmla="*/ 2249214 h 4261945"/>
              <a:gd name="connsiteX10" fmla="*/ 3603297 w 3976414"/>
              <a:gd name="connsiteY10" fmla="*/ 2391104 h 4261945"/>
              <a:gd name="connsiteX11" fmla="*/ 3824014 w 3976414"/>
              <a:gd name="connsiteY11" fmla="*/ 2548759 h 4261945"/>
              <a:gd name="connsiteX12" fmla="*/ 3776717 w 3976414"/>
              <a:gd name="connsiteY12" fmla="*/ 2737945 h 4261945"/>
              <a:gd name="connsiteX13" fmla="*/ 3571766 w 3976414"/>
              <a:gd name="connsiteY13" fmla="*/ 3210911 h 4261945"/>
              <a:gd name="connsiteX14" fmla="*/ 3556000 w 3976414"/>
              <a:gd name="connsiteY14" fmla="*/ 3510456 h 4261945"/>
              <a:gd name="connsiteX15" fmla="*/ 3461407 w 3976414"/>
              <a:gd name="connsiteY15" fmla="*/ 3778470 h 4261945"/>
              <a:gd name="connsiteX16" fmla="*/ 3429876 w 3976414"/>
              <a:gd name="connsiteY16" fmla="*/ 3841532 h 4261945"/>
              <a:gd name="connsiteX17" fmla="*/ 3508704 w 3976414"/>
              <a:gd name="connsiteY17" fmla="*/ 3999187 h 4261945"/>
              <a:gd name="connsiteX18" fmla="*/ 3776717 w 3976414"/>
              <a:gd name="connsiteY18" fmla="*/ 4093780 h 4261945"/>
              <a:gd name="connsiteX19" fmla="*/ 3950138 w 3976414"/>
              <a:gd name="connsiteY19" fmla="*/ 4156842 h 4261945"/>
              <a:gd name="connsiteX20" fmla="*/ 3934372 w 3976414"/>
              <a:gd name="connsiteY20" fmla="*/ 4251435 h 4261945"/>
              <a:gd name="connsiteX21" fmla="*/ 3839779 w 3976414"/>
              <a:gd name="connsiteY21" fmla="*/ 4219904 h 4261945"/>
              <a:gd name="connsiteX22" fmla="*/ 3571766 w 3976414"/>
              <a:gd name="connsiteY22" fmla="*/ 4235670 h 4261945"/>
              <a:gd name="connsiteX23" fmla="*/ 3414110 w 3976414"/>
              <a:gd name="connsiteY23" fmla="*/ 4093780 h 4261945"/>
              <a:gd name="connsiteX24" fmla="*/ 3351048 w 3976414"/>
              <a:gd name="connsiteY24" fmla="*/ 3983421 h 4261945"/>
              <a:gd name="connsiteX25" fmla="*/ 3240690 w 3976414"/>
              <a:gd name="connsiteY25" fmla="*/ 3825766 h 4261945"/>
              <a:gd name="connsiteX26" fmla="*/ 3067269 w 3976414"/>
              <a:gd name="connsiteY26" fmla="*/ 3652345 h 4261945"/>
              <a:gd name="connsiteX27" fmla="*/ 2657366 w 3976414"/>
              <a:gd name="connsiteY27" fmla="*/ 3400097 h 4261945"/>
              <a:gd name="connsiteX28" fmla="*/ 2168635 w 3976414"/>
              <a:gd name="connsiteY28" fmla="*/ 3352801 h 4261945"/>
              <a:gd name="connsiteX29" fmla="*/ 1711435 w 3976414"/>
              <a:gd name="connsiteY29" fmla="*/ 3163614 h 4261945"/>
              <a:gd name="connsiteX30" fmla="*/ 1238469 w 3976414"/>
              <a:gd name="connsiteY30" fmla="*/ 2895601 h 4261945"/>
              <a:gd name="connsiteX31" fmla="*/ 1143876 w 3976414"/>
              <a:gd name="connsiteY31" fmla="*/ 2785242 h 4261945"/>
              <a:gd name="connsiteX32" fmla="*/ 1238469 w 3976414"/>
              <a:gd name="connsiteY32" fmla="*/ 2517228 h 4261945"/>
              <a:gd name="connsiteX33" fmla="*/ 1096579 w 3976414"/>
              <a:gd name="connsiteY33" fmla="*/ 2406870 h 4261945"/>
              <a:gd name="connsiteX34" fmla="*/ 1065048 w 3976414"/>
              <a:gd name="connsiteY34" fmla="*/ 2217683 h 4261945"/>
              <a:gd name="connsiteX35" fmla="*/ 1206938 w 3976414"/>
              <a:gd name="connsiteY35" fmla="*/ 2123090 h 4261945"/>
              <a:gd name="connsiteX36" fmla="*/ 1206938 w 3976414"/>
              <a:gd name="connsiteY36" fmla="*/ 2044263 h 4261945"/>
              <a:gd name="connsiteX37" fmla="*/ 1096579 w 3976414"/>
              <a:gd name="connsiteY37" fmla="*/ 1965435 h 4261945"/>
              <a:gd name="connsiteX38" fmla="*/ 1049283 w 3976414"/>
              <a:gd name="connsiteY38" fmla="*/ 1839311 h 4261945"/>
              <a:gd name="connsiteX39" fmla="*/ 891628 w 3976414"/>
              <a:gd name="connsiteY39" fmla="*/ 1571297 h 4261945"/>
              <a:gd name="connsiteX40" fmla="*/ 670910 w 3976414"/>
              <a:gd name="connsiteY40" fmla="*/ 1271752 h 4261945"/>
              <a:gd name="connsiteX41" fmla="*/ 560552 w 3976414"/>
              <a:gd name="connsiteY41" fmla="*/ 1114097 h 4261945"/>
              <a:gd name="connsiteX42" fmla="*/ 481724 w 3976414"/>
              <a:gd name="connsiteY42" fmla="*/ 861849 h 4261945"/>
              <a:gd name="connsiteX43" fmla="*/ 308304 w 3976414"/>
              <a:gd name="connsiteY43" fmla="*/ 940676 h 4261945"/>
              <a:gd name="connsiteX44" fmla="*/ 197945 w 3976414"/>
              <a:gd name="connsiteY44" fmla="*/ 909145 h 4261945"/>
              <a:gd name="connsiteX45" fmla="*/ 134883 w 3976414"/>
              <a:gd name="connsiteY45" fmla="*/ 767256 h 4261945"/>
              <a:gd name="connsiteX46" fmla="*/ 166414 w 3976414"/>
              <a:gd name="connsiteY46" fmla="*/ 609601 h 4261945"/>
              <a:gd name="connsiteX47" fmla="*/ 261007 w 3976414"/>
              <a:gd name="connsiteY47" fmla="*/ 467711 h 4261945"/>
              <a:gd name="connsiteX48" fmla="*/ 339835 w 3976414"/>
              <a:gd name="connsiteY48" fmla="*/ 467711 h 4261945"/>
              <a:gd name="connsiteX49" fmla="*/ 387131 w 3976414"/>
              <a:gd name="connsiteY49" fmla="*/ 341587 h 4261945"/>
              <a:gd name="connsiteX50" fmla="*/ 292538 w 3976414"/>
              <a:gd name="connsiteY50" fmla="*/ 26276 h 4261945"/>
              <a:gd name="connsiteX51" fmla="*/ 2142359 w 3976414"/>
              <a:gd name="connsiteY51" fmla="*/ 183932 h 4261945"/>
              <a:gd name="connsiteX52" fmla="*/ 2373586 w 3976414"/>
              <a:gd name="connsiteY52" fmla="*/ 310056 h 4261945"/>
              <a:gd name="connsiteX53" fmla="*/ 2436648 w 3976414"/>
              <a:gd name="connsiteY53" fmla="*/ 436180 h 4261945"/>
              <a:gd name="connsiteX54" fmla="*/ 2452414 w 3976414"/>
              <a:gd name="connsiteY54" fmla="*/ 578070 h 4261945"/>
              <a:gd name="connsiteX55" fmla="*/ 2547007 w 3976414"/>
              <a:gd name="connsiteY55" fmla="*/ 735725 h 4261945"/>
              <a:gd name="connsiteX56" fmla="*/ 2657366 w 3976414"/>
              <a:gd name="connsiteY56" fmla="*/ 735725 h 4261945"/>
              <a:gd name="connsiteX57" fmla="*/ 2736193 w 3976414"/>
              <a:gd name="connsiteY57" fmla="*/ 562304 h 4261945"/>
              <a:gd name="connsiteX58" fmla="*/ 2799255 w 3976414"/>
              <a:gd name="connsiteY58" fmla="*/ 515008 h 4261945"/>
              <a:gd name="connsiteX59" fmla="*/ 2893848 w 3976414"/>
              <a:gd name="connsiteY59" fmla="*/ 467711 h 4261945"/>
              <a:gd name="connsiteX60" fmla="*/ 2956910 w 3976414"/>
              <a:gd name="connsiteY60" fmla="*/ 530773 h 4261945"/>
              <a:gd name="connsiteX61" fmla="*/ 3067269 w 3976414"/>
              <a:gd name="connsiteY61" fmla="*/ 593835 h 4261945"/>
              <a:gd name="connsiteX0" fmla="*/ 3067269 w 3976414"/>
              <a:gd name="connsiteY0" fmla="*/ 593835 h 4261945"/>
              <a:gd name="connsiteX1" fmla="*/ 2972676 w 3976414"/>
              <a:gd name="connsiteY1" fmla="*/ 767256 h 4261945"/>
              <a:gd name="connsiteX2" fmla="*/ 3209159 w 3976414"/>
              <a:gd name="connsiteY2" fmla="*/ 1066801 h 4261945"/>
              <a:gd name="connsiteX3" fmla="*/ 3429876 w 3976414"/>
              <a:gd name="connsiteY3" fmla="*/ 1271752 h 4261945"/>
              <a:gd name="connsiteX4" fmla="*/ 3461407 w 3976414"/>
              <a:gd name="connsiteY4" fmla="*/ 1413642 h 4261945"/>
              <a:gd name="connsiteX5" fmla="*/ 3587531 w 3976414"/>
              <a:gd name="connsiteY5" fmla="*/ 1602828 h 4261945"/>
              <a:gd name="connsiteX6" fmla="*/ 3524469 w 3976414"/>
              <a:gd name="connsiteY6" fmla="*/ 1760483 h 4261945"/>
              <a:gd name="connsiteX7" fmla="*/ 3429876 w 3976414"/>
              <a:gd name="connsiteY7" fmla="*/ 1918139 h 4261945"/>
              <a:gd name="connsiteX8" fmla="*/ 3508704 w 3976414"/>
              <a:gd name="connsiteY8" fmla="*/ 2154621 h 4261945"/>
              <a:gd name="connsiteX9" fmla="*/ 3571766 w 3976414"/>
              <a:gd name="connsiteY9" fmla="*/ 2249214 h 4261945"/>
              <a:gd name="connsiteX10" fmla="*/ 3603297 w 3976414"/>
              <a:gd name="connsiteY10" fmla="*/ 2391104 h 4261945"/>
              <a:gd name="connsiteX11" fmla="*/ 3824014 w 3976414"/>
              <a:gd name="connsiteY11" fmla="*/ 2548759 h 4261945"/>
              <a:gd name="connsiteX12" fmla="*/ 3776717 w 3976414"/>
              <a:gd name="connsiteY12" fmla="*/ 2737945 h 4261945"/>
              <a:gd name="connsiteX13" fmla="*/ 3571766 w 3976414"/>
              <a:gd name="connsiteY13" fmla="*/ 3210911 h 4261945"/>
              <a:gd name="connsiteX14" fmla="*/ 3556000 w 3976414"/>
              <a:gd name="connsiteY14" fmla="*/ 3510456 h 4261945"/>
              <a:gd name="connsiteX15" fmla="*/ 3461407 w 3976414"/>
              <a:gd name="connsiteY15" fmla="*/ 3778470 h 4261945"/>
              <a:gd name="connsiteX16" fmla="*/ 3429876 w 3976414"/>
              <a:gd name="connsiteY16" fmla="*/ 3841532 h 4261945"/>
              <a:gd name="connsiteX17" fmla="*/ 3508704 w 3976414"/>
              <a:gd name="connsiteY17" fmla="*/ 3999187 h 4261945"/>
              <a:gd name="connsiteX18" fmla="*/ 3776717 w 3976414"/>
              <a:gd name="connsiteY18" fmla="*/ 4093780 h 4261945"/>
              <a:gd name="connsiteX19" fmla="*/ 3950138 w 3976414"/>
              <a:gd name="connsiteY19" fmla="*/ 4156842 h 4261945"/>
              <a:gd name="connsiteX20" fmla="*/ 3934372 w 3976414"/>
              <a:gd name="connsiteY20" fmla="*/ 4251435 h 4261945"/>
              <a:gd name="connsiteX21" fmla="*/ 3839779 w 3976414"/>
              <a:gd name="connsiteY21" fmla="*/ 4219904 h 4261945"/>
              <a:gd name="connsiteX22" fmla="*/ 3571766 w 3976414"/>
              <a:gd name="connsiteY22" fmla="*/ 4235670 h 4261945"/>
              <a:gd name="connsiteX23" fmla="*/ 3414110 w 3976414"/>
              <a:gd name="connsiteY23" fmla="*/ 4093780 h 4261945"/>
              <a:gd name="connsiteX24" fmla="*/ 3351048 w 3976414"/>
              <a:gd name="connsiteY24" fmla="*/ 3983421 h 4261945"/>
              <a:gd name="connsiteX25" fmla="*/ 3240690 w 3976414"/>
              <a:gd name="connsiteY25" fmla="*/ 3825766 h 4261945"/>
              <a:gd name="connsiteX26" fmla="*/ 3067269 w 3976414"/>
              <a:gd name="connsiteY26" fmla="*/ 3652345 h 4261945"/>
              <a:gd name="connsiteX27" fmla="*/ 2657366 w 3976414"/>
              <a:gd name="connsiteY27" fmla="*/ 3400097 h 4261945"/>
              <a:gd name="connsiteX28" fmla="*/ 2168635 w 3976414"/>
              <a:gd name="connsiteY28" fmla="*/ 3352801 h 4261945"/>
              <a:gd name="connsiteX29" fmla="*/ 1711435 w 3976414"/>
              <a:gd name="connsiteY29" fmla="*/ 3163614 h 4261945"/>
              <a:gd name="connsiteX30" fmla="*/ 1238469 w 3976414"/>
              <a:gd name="connsiteY30" fmla="*/ 2895601 h 4261945"/>
              <a:gd name="connsiteX31" fmla="*/ 1143876 w 3976414"/>
              <a:gd name="connsiteY31" fmla="*/ 2785242 h 4261945"/>
              <a:gd name="connsiteX32" fmla="*/ 1238469 w 3976414"/>
              <a:gd name="connsiteY32" fmla="*/ 2517228 h 4261945"/>
              <a:gd name="connsiteX33" fmla="*/ 1096579 w 3976414"/>
              <a:gd name="connsiteY33" fmla="*/ 2406870 h 4261945"/>
              <a:gd name="connsiteX34" fmla="*/ 1065048 w 3976414"/>
              <a:gd name="connsiteY34" fmla="*/ 2217683 h 4261945"/>
              <a:gd name="connsiteX35" fmla="*/ 1206938 w 3976414"/>
              <a:gd name="connsiteY35" fmla="*/ 2123090 h 4261945"/>
              <a:gd name="connsiteX36" fmla="*/ 1206938 w 3976414"/>
              <a:gd name="connsiteY36" fmla="*/ 2044263 h 4261945"/>
              <a:gd name="connsiteX37" fmla="*/ 1096579 w 3976414"/>
              <a:gd name="connsiteY37" fmla="*/ 1965435 h 4261945"/>
              <a:gd name="connsiteX38" fmla="*/ 1049283 w 3976414"/>
              <a:gd name="connsiteY38" fmla="*/ 1839311 h 4261945"/>
              <a:gd name="connsiteX39" fmla="*/ 891628 w 3976414"/>
              <a:gd name="connsiteY39" fmla="*/ 1571297 h 4261945"/>
              <a:gd name="connsiteX40" fmla="*/ 670910 w 3976414"/>
              <a:gd name="connsiteY40" fmla="*/ 1271752 h 4261945"/>
              <a:gd name="connsiteX41" fmla="*/ 560552 w 3976414"/>
              <a:gd name="connsiteY41" fmla="*/ 1114097 h 4261945"/>
              <a:gd name="connsiteX42" fmla="*/ 481724 w 3976414"/>
              <a:gd name="connsiteY42" fmla="*/ 861849 h 4261945"/>
              <a:gd name="connsiteX43" fmla="*/ 308304 w 3976414"/>
              <a:gd name="connsiteY43" fmla="*/ 940676 h 4261945"/>
              <a:gd name="connsiteX44" fmla="*/ 197945 w 3976414"/>
              <a:gd name="connsiteY44" fmla="*/ 909145 h 4261945"/>
              <a:gd name="connsiteX45" fmla="*/ 134883 w 3976414"/>
              <a:gd name="connsiteY45" fmla="*/ 767256 h 4261945"/>
              <a:gd name="connsiteX46" fmla="*/ 166414 w 3976414"/>
              <a:gd name="connsiteY46" fmla="*/ 609601 h 4261945"/>
              <a:gd name="connsiteX47" fmla="*/ 261007 w 3976414"/>
              <a:gd name="connsiteY47" fmla="*/ 467711 h 4261945"/>
              <a:gd name="connsiteX48" fmla="*/ 339835 w 3976414"/>
              <a:gd name="connsiteY48" fmla="*/ 467711 h 4261945"/>
              <a:gd name="connsiteX49" fmla="*/ 387131 w 3976414"/>
              <a:gd name="connsiteY49" fmla="*/ 341587 h 4261945"/>
              <a:gd name="connsiteX50" fmla="*/ 292538 w 3976414"/>
              <a:gd name="connsiteY50" fmla="*/ 26276 h 4261945"/>
              <a:gd name="connsiteX51" fmla="*/ 2142359 w 3976414"/>
              <a:gd name="connsiteY51" fmla="*/ 183932 h 4261945"/>
              <a:gd name="connsiteX52" fmla="*/ 2373586 w 3976414"/>
              <a:gd name="connsiteY52" fmla="*/ 310056 h 4261945"/>
              <a:gd name="connsiteX53" fmla="*/ 2436648 w 3976414"/>
              <a:gd name="connsiteY53" fmla="*/ 436180 h 4261945"/>
              <a:gd name="connsiteX54" fmla="*/ 2452414 w 3976414"/>
              <a:gd name="connsiteY54" fmla="*/ 578070 h 4261945"/>
              <a:gd name="connsiteX55" fmla="*/ 2547007 w 3976414"/>
              <a:gd name="connsiteY55" fmla="*/ 735725 h 4261945"/>
              <a:gd name="connsiteX56" fmla="*/ 2657366 w 3976414"/>
              <a:gd name="connsiteY56" fmla="*/ 735725 h 4261945"/>
              <a:gd name="connsiteX57" fmla="*/ 2736193 w 3976414"/>
              <a:gd name="connsiteY57" fmla="*/ 562304 h 4261945"/>
              <a:gd name="connsiteX58" fmla="*/ 2799255 w 3976414"/>
              <a:gd name="connsiteY58" fmla="*/ 515008 h 4261945"/>
              <a:gd name="connsiteX59" fmla="*/ 2893848 w 3976414"/>
              <a:gd name="connsiteY59" fmla="*/ 467711 h 4261945"/>
              <a:gd name="connsiteX60" fmla="*/ 2956910 w 3976414"/>
              <a:gd name="connsiteY60" fmla="*/ 530773 h 4261945"/>
              <a:gd name="connsiteX61" fmla="*/ 3067269 w 3976414"/>
              <a:gd name="connsiteY61" fmla="*/ 593835 h 4261945"/>
              <a:gd name="connsiteX0" fmla="*/ 3067269 w 3976414"/>
              <a:gd name="connsiteY0" fmla="*/ 593835 h 4261945"/>
              <a:gd name="connsiteX1" fmla="*/ 2972676 w 3976414"/>
              <a:gd name="connsiteY1" fmla="*/ 767256 h 4261945"/>
              <a:gd name="connsiteX2" fmla="*/ 3209159 w 3976414"/>
              <a:gd name="connsiteY2" fmla="*/ 1066801 h 4261945"/>
              <a:gd name="connsiteX3" fmla="*/ 3429876 w 3976414"/>
              <a:gd name="connsiteY3" fmla="*/ 1271752 h 4261945"/>
              <a:gd name="connsiteX4" fmla="*/ 3461407 w 3976414"/>
              <a:gd name="connsiteY4" fmla="*/ 1413642 h 4261945"/>
              <a:gd name="connsiteX5" fmla="*/ 3587531 w 3976414"/>
              <a:gd name="connsiteY5" fmla="*/ 1602828 h 4261945"/>
              <a:gd name="connsiteX6" fmla="*/ 3524469 w 3976414"/>
              <a:gd name="connsiteY6" fmla="*/ 1760483 h 4261945"/>
              <a:gd name="connsiteX7" fmla="*/ 3429876 w 3976414"/>
              <a:gd name="connsiteY7" fmla="*/ 1918139 h 4261945"/>
              <a:gd name="connsiteX8" fmla="*/ 3508704 w 3976414"/>
              <a:gd name="connsiteY8" fmla="*/ 2154621 h 4261945"/>
              <a:gd name="connsiteX9" fmla="*/ 3571766 w 3976414"/>
              <a:gd name="connsiteY9" fmla="*/ 2249214 h 4261945"/>
              <a:gd name="connsiteX10" fmla="*/ 3603297 w 3976414"/>
              <a:gd name="connsiteY10" fmla="*/ 2391104 h 4261945"/>
              <a:gd name="connsiteX11" fmla="*/ 3824014 w 3976414"/>
              <a:gd name="connsiteY11" fmla="*/ 2548759 h 4261945"/>
              <a:gd name="connsiteX12" fmla="*/ 3776717 w 3976414"/>
              <a:gd name="connsiteY12" fmla="*/ 2737945 h 4261945"/>
              <a:gd name="connsiteX13" fmla="*/ 3571766 w 3976414"/>
              <a:gd name="connsiteY13" fmla="*/ 3210911 h 4261945"/>
              <a:gd name="connsiteX14" fmla="*/ 3556000 w 3976414"/>
              <a:gd name="connsiteY14" fmla="*/ 3510456 h 4261945"/>
              <a:gd name="connsiteX15" fmla="*/ 3461407 w 3976414"/>
              <a:gd name="connsiteY15" fmla="*/ 3778470 h 4261945"/>
              <a:gd name="connsiteX16" fmla="*/ 3429876 w 3976414"/>
              <a:gd name="connsiteY16" fmla="*/ 3841532 h 4261945"/>
              <a:gd name="connsiteX17" fmla="*/ 3508704 w 3976414"/>
              <a:gd name="connsiteY17" fmla="*/ 3999187 h 4261945"/>
              <a:gd name="connsiteX18" fmla="*/ 3776717 w 3976414"/>
              <a:gd name="connsiteY18" fmla="*/ 4093780 h 4261945"/>
              <a:gd name="connsiteX19" fmla="*/ 3950138 w 3976414"/>
              <a:gd name="connsiteY19" fmla="*/ 4156842 h 4261945"/>
              <a:gd name="connsiteX20" fmla="*/ 3934372 w 3976414"/>
              <a:gd name="connsiteY20" fmla="*/ 4251435 h 4261945"/>
              <a:gd name="connsiteX21" fmla="*/ 3839779 w 3976414"/>
              <a:gd name="connsiteY21" fmla="*/ 4219904 h 4261945"/>
              <a:gd name="connsiteX22" fmla="*/ 3571766 w 3976414"/>
              <a:gd name="connsiteY22" fmla="*/ 4235670 h 4261945"/>
              <a:gd name="connsiteX23" fmla="*/ 3414110 w 3976414"/>
              <a:gd name="connsiteY23" fmla="*/ 4093780 h 4261945"/>
              <a:gd name="connsiteX24" fmla="*/ 3351048 w 3976414"/>
              <a:gd name="connsiteY24" fmla="*/ 3983421 h 4261945"/>
              <a:gd name="connsiteX25" fmla="*/ 3240690 w 3976414"/>
              <a:gd name="connsiteY25" fmla="*/ 3825766 h 4261945"/>
              <a:gd name="connsiteX26" fmla="*/ 3067269 w 3976414"/>
              <a:gd name="connsiteY26" fmla="*/ 3652345 h 4261945"/>
              <a:gd name="connsiteX27" fmla="*/ 2657366 w 3976414"/>
              <a:gd name="connsiteY27" fmla="*/ 3400097 h 4261945"/>
              <a:gd name="connsiteX28" fmla="*/ 2168635 w 3976414"/>
              <a:gd name="connsiteY28" fmla="*/ 3352801 h 4261945"/>
              <a:gd name="connsiteX29" fmla="*/ 1711435 w 3976414"/>
              <a:gd name="connsiteY29" fmla="*/ 3163614 h 4261945"/>
              <a:gd name="connsiteX30" fmla="*/ 1238469 w 3976414"/>
              <a:gd name="connsiteY30" fmla="*/ 2895601 h 4261945"/>
              <a:gd name="connsiteX31" fmla="*/ 1143876 w 3976414"/>
              <a:gd name="connsiteY31" fmla="*/ 2785242 h 4261945"/>
              <a:gd name="connsiteX32" fmla="*/ 1238469 w 3976414"/>
              <a:gd name="connsiteY32" fmla="*/ 2517228 h 4261945"/>
              <a:gd name="connsiteX33" fmla="*/ 1096579 w 3976414"/>
              <a:gd name="connsiteY33" fmla="*/ 2406870 h 4261945"/>
              <a:gd name="connsiteX34" fmla="*/ 1065048 w 3976414"/>
              <a:gd name="connsiteY34" fmla="*/ 2217683 h 4261945"/>
              <a:gd name="connsiteX35" fmla="*/ 1206938 w 3976414"/>
              <a:gd name="connsiteY35" fmla="*/ 2123090 h 4261945"/>
              <a:gd name="connsiteX36" fmla="*/ 1206938 w 3976414"/>
              <a:gd name="connsiteY36" fmla="*/ 2044263 h 4261945"/>
              <a:gd name="connsiteX37" fmla="*/ 1096579 w 3976414"/>
              <a:gd name="connsiteY37" fmla="*/ 1965435 h 4261945"/>
              <a:gd name="connsiteX38" fmla="*/ 1049283 w 3976414"/>
              <a:gd name="connsiteY38" fmla="*/ 1839311 h 4261945"/>
              <a:gd name="connsiteX39" fmla="*/ 891628 w 3976414"/>
              <a:gd name="connsiteY39" fmla="*/ 1571297 h 4261945"/>
              <a:gd name="connsiteX40" fmla="*/ 670910 w 3976414"/>
              <a:gd name="connsiteY40" fmla="*/ 1271752 h 4261945"/>
              <a:gd name="connsiteX41" fmla="*/ 560552 w 3976414"/>
              <a:gd name="connsiteY41" fmla="*/ 1114097 h 4261945"/>
              <a:gd name="connsiteX42" fmla="*/ 481724 w 3976414"/>
              <a:gd name="connsiteY42" fmla="*/ 861849 h 4261945"/>
              <a:gd name="connsiteX43" fmla="*/ 308304 w 3976414"/>
              <a:gd name="connsiteY43" fmla="*/ 940676 h 4261945"/>
              <a:gd name="connsiteX44" fmla="*/ 197945 w 3976414"/>
              <a:gd name="connsiteY44" fmla="*/ 909145 h 4261945"/>
              <a:gd name="connsiteX45" fmla="*/ 134883 w 3976414"/>
              <a:gd name="connsiteY45" fmla="*/ 767256 h 4261945"/>
              <a:gd name="connsiteX46" fmla="*/ 166414 w 3976414"/>
              <a:gd name="connsiteY46" fmla="*/ 609601 h 4261945"/>
              <a:gd name="connsiteX47" fmla="*/ 261007 w 3976414"/>
              <a:gd name="connsiteY47" fmla="*/ 467711 h 4261945"/>
              <a:gd name="connsiteX48" fmla="*/ 339835 w 3976414"/>
              <a:gd name="connsiteY48" fmla="*/ 467711 h 4261945"/>
              <a:gd name="connsiteX49" fmla="*/ 387131 w 3976414"/>
              <a:gd name="connsiteY49" fmla="*/ 341587 h 4261945"/>
              <a:gd name="connsiteX50" fmla="*/ 292538 w 3976414"/>
              <a:gd name="connsiteY50" fmla="*/ 26276 h 4261945"/>
              <a:gd name="connsiteX51" fmla="*/ 2142359 w 3976414"/>
              <a:gd name="connsiteY51" fmla="*/ 183932 h 4261945"/>
              <a:gd name="connsiteX52" fmla="*/ 2373586 w 3976414"/>
              <a:gd name="connsiteY52" fmla="*/ 310056 h 4261945"/>
              <a:gd name="connsiteX53" fmla="*/ 2436648 w 3976414"/>
              <a:gd name="connsiteY53" fmla="*/ 436180 h 4261945"/>
              <a:gd name="connsiteX54" fmla="*/ 2452414 w 3976414"/>
              <a:gd name="connsiteY54" fmla="*/ 578070 h 4261945"/>
              <a:gd name="connsiteX55" fmla="*/ 2547007 w 3976414"/>
              <a:gd name="connsiteY55" fmla="*/ 735725 h 4261945"/>
              <a:gd name="connsiteX56" fmla="*/ 2657366 w 3976414"/>
              <a:gd name="connsiteY56" fmla="*/ 735725 h 4261945"/>
              <a:gd name="connsiteX57" fmla="*/ 2736193 w 3976414"/>
              <a:gd name="connsiteY57" fmla="*/ 562304 h 4261945"/>
              <a:gd name="connsiteX58" fmla="*/ 2799255 w 3976414"/>
              <a:gd name="connsiteY58" fmla="*/ 515008 h 4261945"/>
              <a:gd name="connsiteX59" fmla="*/ 2893848 w 3976414"/>
              <a:gd name="connsiteY59" fmla="*/ 467711 h 4261945"/>
              <a:gd name="connsiteX60" fmla="*/ 2956910 w 3976414"/>
              <a:gd name="connsiteY60" fmla="*/ 530773 h 4261945"/>
              <a:gd name="connsiteX61" fmla="*/ 3067269 w 3976414"/>
              <a:gd name="connsiteY61" fmla="*/ 593835 h 4261945"/>
              <a:gd name="connsiteX0" fmla="*/ 3067269 w 3976414"/>
              <a:gd name="connsiteY0" fmla="*/ 593835 h 4261945"/>
              <a:gd name="connsiteX1" fmla="*/ 2972676 w 3976414"/>
              <a:gd name="connsiteY1" fmla="*/ 767256 h 4261945"/>
              <a:gd name="connsiteX2" fmla="*/ 3209159 w 3976414"/>
              <a:gd name="connsiteY2" fmla="*/ 1066801 h 4261945"/>
              <a:gd name="connsiteX3" fmla="*/ 3429876 w 3976414"/>
              <a:gd name="connsiteY3" fmla="*/ 1271752 h 4261945"/>
              <a:gd name="connsiteX4" fmla="*/ 3461407 w 3976414"/>
              <a:gd name="connsiteY4" fmla="*/ 1413642 h 4261945"/>
              <a:gd name="connsiteX5" fmla="*/ 3587531 w 3976414"/>
              <a:gd name="connsiteY5" fmla="*/ 1602828 h 4261945"/>
              <a:gd name="connsiteX6" fmla="*/ 3524469 w 3976414"/>
              <a:gd name="connsiteY6" fmla="*/ 1760483 h 4261945"/>
              <a:gd name="connsiteX7" fmla="*/ 3429876 w 3976414"/>
              <a:gd name="connsiteY7" fmla="*/ 1918139 h 4261945"/>
              <a:gd name="connsiteX8" fmla="*/ 3508704 w 3976414"/>
              <a:gd name="connsiteY8" fmla="*/ 2154621 h 4261945"/>
              <a:gd name="connsiteX9" fmla="*/ 3571766 w 3976414"/>
              <a:gd name="connsiteY9" fmla="*/ 2249214 h 4261945"/>
              <a:gd name="connsiteX10" fmla="*/ 3603297 w 3976414"/>
              <a:gd name="connsiteY10" fmla="*/ 2391104 h 4261945"/>
              <a:gd name="connsiteX11" fmla="*/ 3824014 w 3976414"/>
              <a:gd name="connsiteY11" fmla="*/ 2548759 h 4261945"/>
              <a:gd name="connsiteX12" fmla="*/ 3776717 w 3976414"/>
              <a:gd name="connsiteY12" fmla="*/ 2737945 h 4261945"/>
              <a:gd name="connsiteX13" fmla="*/ 3571766 w 3976414"/>
              <a:gd name="connsiteY13" fmla="*/ 3210911 h 4261945"/>
              <a:gd name="connsiteX14" fmla="*/ 3556000 w 3976414"/>
              <a:gd name="connsiteY14" fmla="*/ 3510456 h 4261945"/>
              <a:gd name="connsiteX15" fmla="*/ 3461407 w 3976414"/>
              <a:gd name="connsiteY15" fmla="*/ 3778470 h 4261945"/>
              <a:gd name="connsiteX16" fmla="*/ 3429876 w 3976414"/>
              <a:gd name="connsiteY16" fmla="*/ 3841532 h 4261945"/>
              <a:gd name="connsiteX17" fmla="*/ 3508704 w 3976414"/>
              <a:gd name="connsiteY17" fmla="*/ 3999187 h 4261945"/>
              <a:gd name="connsiteX18" fmla="*/ 3776717 w 3976414"/>
              <a:gd name="connsiteY18" fmla="*/ 4093780 h 4261945"/>
              <a:gd name="connsiteX19" fmla="*/ 3950138 w 3976414"/>
              <a:gd name="connsiteY19" fmla="*/ 4156842 h 4261945"/>
              <a:gd name="connsiteX20" fmla="*/ 3934372 w 3976414"/>
              <a:gd name="connsiteY20" fmla="*/ 4251435 h 4261945"/>
              <a:gd name="connsiteX21" fmla="*/ 3839779 w 3976414"/>
              <a:gd name="connsiteY21" fmla="*/ 4219904 h 4261945"/>
              <a:gd name="connsiteX22" fmla="*/ 3571766 w 3976414"/>
              <a:gd name="connsiteY22" fmla="*/ 4235670 h 4261945"/>
              <a:gd name="connsiteX23" fmla="*/ 3414110 w 3976414"/>
              <a:gd name="connsiteY23" fmla="*/ 4093780 h 4261945"/>
              <a:gd name="connsiteX24" fmla="*/ 3351048 w 3976414"/>
              <a:gd name="connsiteY24" fmla="*/ 3983421 h 4261945"/>
              <a:gd name="connsiteX25" fmla="*/ 3240690 w 3976414"/>
              <a:gd name="connsiteY25" fmla="*/ 3825766 h 4261945"/>
              <a:gd name="connsiteX26" fmla="*/ 3067269 w 3976414"/>
              <a:gd name="connsiteY26" fmla="*/ 3652345 h 4261945"/>
              <a:gd name="connsiteX27" fmla="*/ 2657366 w 3976414"/>
              <a:gd name="connsiteY27" fmla="*/ 3400097 h 4261945"/>
              <a:gd name="connsiteX28" fmla="*/ 2168635 w 3976414"/>
              <a:gd name="connsiteY28" fmla="*/ 3352801 h 4261945"/>
              <a:gd name="connsiteX29" fmla="*/ 1711435 w 3976414"/>
              <a:gd name="connsiteY29" fmla="*/ 3163614 h 4261945"/>
              <a:gd name="connsiteX30" fmla="*/ 1238469 w 3976414"/>
              <a:gd name="connsiteY30" fmla="*/ 2895601 h 4261945"/>
              <a:gd name="connsiteX31" fmla="*/ 1143876 w 3976414"/>
              <a:gd name="connsiteY31" fmla="*/ 2785242 h 4261945"/>
              <a:gd name="connsiteX32" fmla="*/ 1238469 w 3976414"/>
              <a:gd name="connsiteY32" fmla="*/ 2517228 h 4261945"/>
              <a:gd name="connsiteX33" fmla="*/ 1096579 w 3976414"/>
              <a:gd name="connsiteY33" fmla="*/ 2406870 h 4261945"/>
              <a:gd name="connsiteX34" fmla="*/ 1065048 w 3976414"/>
              <a:gd name="connsiteY34" fmla="*/ 2217683 h 4261945"/>
              <a:gd name="connsiteX35" fmla="*/ 1206938 w 3976414"/>
              <a:gd name="connsiteY35" fmla="*/ 2123090 h 4261945"/>
              <a:gd name="connsiteX36" fmla="*/ 1206938 w 3976414"/>
              <a:gd name="connsiteY36" fmla="*/ 2044263 h 4261945"/>
              <a:gd name="connsiteX37" fmla="*/ 1096579 w 3976414"/>
              <a:gd name="connsiteY37" fmla="*/ 1965435 h 4261945"/>
              <a:gd name="connsiteX38" fmla="*/ 1049283 w 3976414"/>
              <a:gd name="connsiteY38" fmla="*/ 1839311 h 4261945"/>
              <a:gd name="connsiteX39" fmla="*/ 891628 w 3976414"/>
              <a:gd name="connsiteY39" fmla="*/ 1571297 h 4261945"/>
              <a:gd name="connsiteX40" fmla="*/ 670910 w 3976414"/>
              <a:gd name="connsiteY40" fmla="*/ 1271752 h 4261945"/>
              <a:gd name="connsiteX41" fmla="*/ 560552 w 3976414"/>
              <a:gd name="connsiteY41" fmla="*/ 1114097 h 4261945"/>
              <a:gd name="connsiteX42" fmla="*/ 481724 w 3976414"/>
              <a:gd name="connsiteY42" fmla="*/ 861849 h 4261945"/>
              <a:gd name="connsiteX43" fmla="*/ 308304 w 3976414"/>
              <a:gd name="connsiteY43" fmla="*/ 940676 h 4261945"/>
              <a:gd name="connsiteX44" fmla="*/ 197945 w 3976414"/>
              <a:gd name="connsiteY44" fmla="*/ 909145 h 4261945"/>
              <a:gd name="connsiteX45" fmla="*/ 134883 w 3976414"/>
              <a:gd name="connsiteY45" fmla="*/ 767256 h 4261945"/>
              <a:gd name="connsiteX46" fmla="*/ 166414 w 3976414"/>
              <a:gd name="connsiteY46" fmla="*/ 609601 h 4261945"/>
              <a:gd name="connsiteX47" fmla="*/ 261007 w 3976414"/>
              <a:gd name="connsiteY47" fmla="*/ 467711 h 4261945"/>
              <a:gd name="connsiteX48" fmla="*/ 339835 w 3976414"/>
              <a:gd name="connsiteY48" fmla="*/ 467711 h 4261945"/>
              <a:gd name="connsiteX49" fmla="*/ 387131 w 3976414"/>
              <a:gd name="connsiteY49" fmla="*/ 341587 h 4261945"/>
              <a:gd name="connsiteX50" fmla="*/ 292538 w 3976414"/>
              <a:gd name="connsiteY50" fmla="*/ 26276 h 4261945"/>
              <a:gd name="connsiteX51" fmla="*/ 2142359 w 3976414"/>
              <a:gd name="connsiteY51" fmla="*/ 183932 h 4261945"/>
              <a:gd name="connsiteX52" fmla="*/ 2373586 w 3976414"/>
              <a:gd name="connsiteY52" fmla="*/ 310056 h 4261945"/>
              <a:gd name="connsiteX53" fmla="*/ 2436648 w 3976414"/>
              <a:gd name="connsiteY53" fmla="*/ 436180 h 4261945"/>
              <a:gd name="connsiteX54" fmla="*/ 2452414 w 3976414"/>
              <a:gd name="connsiteY54" fmla="*/ 578070 h 4261945"/>
              <a:gd name="connsiteX55" fmla="*/ 2547007 w 3976414"/>
              <a:gd name="connsiteY55" fmla="*/ 735725 h 4261945"/>
              <a:gd name="connsiteX56" fmla="*/ 2657366 w 3976414"/>
              <a:gd name="connsiteY56" fmla="*/ 735725 h 4261945"/>
              <a:gd name="connsiteX57" fmla="*/ 2736193 w 3976414"/>
              <a:gd name="connsiteY57" fmla="*/ 562304 h 4261945"/>
              <a:gd name="connsiteX58" fmla="*/ 2799255 w 3976414"/>
              <a:gd name="connsiteY58" fmla="*/ 515008 h 4261945"/>
              <a:gd name="connsiteX59" fmla="*/ 2893848 w 3976414"/>
              <a:gd name="connsiteY59" fmla="*/ 467711 h 4261945"/>
              <a:gd name="connsiteX60" fmla="*/ 2956910 w 3976414"/>
              <a:gd name="connsiteY60" fmla="*/ 530773 h 4261945"/>
              <a:gd name="connsiteX61" fmla="*/ 3067269 w 3976414"/>
              <a:gd name="connsiteY61" fmla="*/ 593835 h 4261945"/>
              <a:gd name="connsiteX0" fmla="*/ 3067269 w 3976414"/>
              <a:gd name="connsiteY0" fmla="*/ 593835 h 4261945"/>
              <a:gd name="connsiteX1" fmla="*/ 2972676 w 3976414"/>
              <a:gd name="connsiteY1" fmla="*/ 767256 h 4261945"/>
              <a:gd name="connsiteX2" fmla="*/ 3209159 w 3976414"/>
              <a:gd name="connsiteY2" fmla="*/ 1066801 h 4261945"/>
              <a:gd name="connsiteX3" fmla="*/ 3429876 w 3976414"/>
              <a:gd name="connsiteY3" fmla="*/ 1271752 h 4261945"/>
              <a:gd name="connsiteX4" fmla="*/ 3461407 w 3976414"/>
              <a:gd name="connsiteY4" fmla="*/ 1413642 h 4261945"/>
              <a:gd name="connsiteX5" fmla="*/ 3587531 w 3976414"/>
              <a:gd name="connsiteY5" fmla="*/ 1602828 h 4261945"/>
              <a:gd name="connsiteX6" fmla="*/ 3524469 w 3976414"/>
              <a:gd name="connsiteY6" fmla="*/ 1760483 h 4261945"/>
              <a:gd name="connsiteX7" fmla="*/ 3429876 w 3976414"/>
              <a:gd name="connsiteY7" fmla="*/ 1918139 h 4261945"/>
              <a:gd name="connsiteX8" fmla="*/ 3508704 w 3976414"/>
              <a:gd name="connsiteY8" fmla="*/ 2154621 h 4261945"/>
              <a:gd name="connsiteX9" fmla="*/ 3571766 w 3976414"/>
              <a:gd name="connsiteY9" fmla="*/ 2249214 h 4261945"/>
              <a:gd name="connsiteX10" fmla="*/ 3603297 w 3976414"/>
              <a:gd name="connsiteY10" fmla="*/ 2391104 h 4261945"/>
              <a:gd name="connsiteX11" fmla="*/ 3824014 w 3976414"/>
              <a:gd name="connsiteY11" fmla="*/ 2548759 h 4261945"/>
              <a:gd name="connsiteX12" fmla="*/ 3776717 w 3976414"/>
              <a:gd name="connsiteY12" fmla="*/ 2737945 h 4261945"/>
              <a:gd name="connsiteX13" fmla="*/ 3571766 w 3976414"/>
              <a:gd name="connsiteY13" fmla="*/ 3210911 h 4261945"/>
              <a:gd name="connsiteX14" fmla="*/ 3556000 w 3976414"/>
              <a:gd name="connsiteY14" fmla="*/ 3510456 h 4261945"/>
              <a:gd name="connsiteX15" fmla="*/ 3461407 w 3976414"/>
              <a:gd name="connsiteY15" fmla="*/ 3778470 h 4261945"/>
              <a:gd name="connsiteX16" fmla="*/ 3429876 w 3976414"/>
              <a:gd name="connsiteY16" fmla="*/ 3841532 h 4261945"/>
              <a:gd name="connsiteX17" fmla="*/ 3508704 w 3976414"/>
              <a:gd name="connsiteY17" fmla="*/ 3999187 h 4261945"/>
              <a:gd name="connsiteX18" fmla="*/ 3776717 w 3976414"/>
              <a:gd name="connsiteY18" fmla="*/ 3941380 h 4261945"/>
              <a:gd name="connsiteX19" fmla="*/ 3950138 w 3976414"/>
              <a:gd name="connsiteY19" fmla="*/ 4156842 h 4261945"/>
              <a:gd name="connsiteX20" fmla="*/ 3934372 w 3976414"/>
              <a:gd name="connsiteY20" fmla="*/ 4251435 h 4261945"/>
              <a:gd name="connsiteX21" fmla="*/ 3839779 w 3976414"/>
              <a:gd name="connsiteY21" fmla="*/ 4219904 h 4261945"/>
              <a:gd name="connsiteX22" fmla="*/ 3571766 w 3976414"/>
              <a:gd name="connsiteY22" fmla="*/ 4235670 h 4261945"/>
              <a:gd name="connsiteX23" fmla="*/ 3414110 w 3976414"/>
              <a:gd name="connsiteY23" fmla="*/ 4093780 h 4261945"/>
              <a:gd name="connsiteX24" fmla="*/ 3351048 w 3976414"/>
              <a:gd name="connsiteY24" fmla="*/ 3983421 h 4261945"/>
              <a:gd name="connsiteX25" fmla="*/ 3240690 w 3976414"/>
              <a:gd name="connsiteY25" fmla="*/ 3825766 h 4261945"/>
              <a:gd name="connsiteX26" fmla="*/ 3067269 w 3976414"/>
              <a:gd name="connsiteY26" fmla="*/ 3652345 h 4261945"/>
              <a:gd name="connsiteX27" fmla="*/ 2657366 w 3976414"/>
              <a:gd name="connsiteY27" fmla="*/ 3400097 h 4261945"/>
              <a:gd name="connsiteX28" fmla="*/ 2168635 w 3976414"/>
              <a:gd name="connsiteY28" fmla="*/ 3352801 h 4261945"/>
              <a:gd name="connsiteX29" fmla="*/ 1711435 w 3976414"/>
              <a:gd name="connsiteY29" fmla="*/ 3163614 h 4261945"/>
              <a:gd name="connsiteX30" fmla="*/ 1238469 w 3976414"/>
              <a:gd name="connsiteY30" fmla="*/ 2895601 h 4261945"/>
              <a:gd name="connsiteX31" fmla="*/ 1143876 w 3976414"/>
              <a:gd name="connsiteY31" fmla="*/ 2785242 h 4261945"/>
              <a:gd name="connsiteX32" fmla="*/ 1238469 w 3976414"/>
              <a:gd name="connsiteY32" fmla="*/ 2517228 h 4261945"/>
              <a:gd name="connsiteX33" fmla="*/ 1096579 w 3976414"/>
              <a:gd name="connsiteY33" fmla="*/ 2406870 h 4261945"/>
              <a:gd name="connsiteX34" fmla="*/ 1065048 w 3976414"/>
              <a:gd name="connsiteY34" fmla="*/ 2217683 h 4261945"/>
              <a:gd name="connsiteX35" fmla="*/ 1206938 w 3976414"/>
              <a:gd name="connsiteY35" fmla="*/ 2123090 h 4261945"/>
              <a:gd name="connsiteX36" fmla="*/ 1206938 w 3976414"/>
              <a:gd name="connsiteY36" fmla="*/ 2044263 h 4261945"/>
              <a:gd name="connsiteX37" fmla="*/ 1096579 w 3976414"/>
              <a:gd name="connsiteY37" fmla="*/ 1965435 h 4261945"/>
              <a:gd name="connsiteX38" fmla="*/ 1049283 w 3976414"/>
              <a:gd name="connsiteY38" fmla="*/ 1839311 h 4261945"/>
              <a:gd name="connsiteX39" fmla="*/ 891628 w 3976414"/>
              <a:gd name="connsiteY39" fmla="*/ 1571297 h 4261945"/>
              <a:gd name="connsiteX40" fmla="*/ 670910 w 3976414"/>
              <a:gd name="connsiteY40" fmla="*/ 1271752 h 4261945"/>
              <a:gd name="connsiteX41" fmla="*/ 560552 w 3976414"/>
              <a:gd name="connsiteY41" fmla="*/ 1114097 h 4261945"/>
              <a:gd name="connsiteX42" fmla="*/ 481724 w 3976414"/>
              <a:gd name="connsiteY42" fmla="*/ 861849 h 4261945"/>
              <a:gd name="connsiteX43" fmla="*/ 308304 w 3976414"/>
              <a:gd name="connsiteY43" fmla="*/ 940676 h 4261945"/>
              <a:gd name="connsiteX44" fmla="*/ 197945 w 3976414"/>
              <a:gd name="connsiteY44" fmla="*/ 909145 h 4261945"/>
              <a:gd name="connsiteX45" fmla="*/ 134883 w 3976414"/>
              <a:gd name="connsiteY45" fmla="*/ 767256 h 4261945"/>
              <a:gd name="connsiteX46" fmla="*/ 166414 w 3976414"/>
              <a:gd name="connsiteY46" fmla="*/ 609601 h 4261945"/>
              <a:gd name="connsiteX47" fmla="*/ 261007 w 3976414"/>
              <a:gd name="connsiteY47" fmla="*/ 467711 h 4261945"/>
              <a:gd name="connsiteX48" fmla="*/ 339835 w 3976414"/>
              <a:gd name="connsiteY48" fmla="*/ 467711 h 4261945"/>
              <a:gd name="connsiteX49" fmla="*/ 387131 w 3976414"/>
              <a:gd name="connsiteY49" fmla="*/ 341587 h 4261945"/>
              <a:gd name="connsiteX50" fmla="*/ 292538 w 3976414"/>
              <a:gd name="connsiteY50" fmla="*/ 26276 h 4261945"/>
              <a:gd name="connsiteX51" fmla="*/ 2142359 w 3976414"/>
              <a:gd name="connsiteY51" fmla="*/ 183932 h 4261945"/>
              <a:gd name="connsiteX52" fmla="*/ 2373586 w 3976414"/>
              <a:gd name="connsiteY52" fmla="*/ 310056 h 4261945"/>
              <a:gd name="connsiteX53" fmla="*/ 2436648 w 3976414"/>
              <a:gd name="connsiteY53" fmla="*/ 436180 h 4261945"/>
              <a:gd name="connsiteX54" fmla="*/ 2452414 w 3976414"/>
              <a:gd name="connsiteY54" fmla="*/ 578070 h 4261945"/>
              <a:gd name="connsiteX55" fmla="*/ 2547007 w 3976414"/>
              <a:gd name="connsiteY55" fmla="*/ 735725 h 4261945"/>
              <a:gd name="connsiteX56" fmla="*/ 2657366 w 3976414"/>
              <a:gd name="connsiteY56" fmla="*/ 735725 h 4261945"/>
              <a:gd name="connsiteX57" fmla="*/ 2736193 w 3976414"/>
              <a:gd name="connsiteY57" fmla="*/ 562304 h 4261945"/>
              <a:gd name="connsiteX58" fmla="*/ 2799255 w 3976414"/>
              <a:gd name="connsiteY58" fmla="*/ 515008 h 4261945"/>
              <a:gd name="connsiteX59" fmla="*/ 2893848 w 3976414"/>
              <a:gd name="connsiteY59" fmla="*/ 467711 h 4261945"/>
              <a:gd name="connsiteX60" fmla="*/ 2956910 w 3976414"/>
              <a:gd name="connsiteY60" fmla="*/ 530773 h 4261945"/>
              <a:gd name="connsiteX61" fmla="*/ 3067269 w 3976414"/>
              <a:gd name="connsiteY61" fmla="*/ 593835 h 4261945"/>
              <a:gd name="connsiteX0" fmla="*/ 3067269 w 3976414"/>
              <a:gd name="connsiteY0" fmla="*/ 593835 h 4261945"/>
              <a:gd name="connsiteX1" fmla="*/ 2972676 w 3976414"/>
              <a:gd name="connsiteY1" fmla="*/ 767256 h 4261945"/>
              <a:gd name="connsiteX2" fmla="*/ 3209159 w 3976414"/>
              <a:gd name="connsiteY2" fmla="*/ 1066801 h 4261945"/>
              <a:gd name="connsiteX3" fmla="*/ 3429876 w 3976414"/>
              <a:gd name="connsiteY3" fmla="*/ 1271752 h 4261945"/>
              <a:gd name="connsiteX4" fmla="*/ 3461407 w 3976414"/>
              <a:gd name="connsiteY4" fmla="*/ 1413642 h 4261945"/>
              <a:gd name="connsiteX5" fmla="*/ 3587531 w 3976414"/>
              <a:gd name="connsiteY5" fmla="*/ 1602828 h 4261945"/>
              <a:gd name="connsiteX6" fmla="*/ 3524469 w 3976414"/>
              <a:gd name="connsiteY6" fmla="*/ 1760483 h 4261945"/>
              <a:gd name="connsiteX7" fmla="*/ 3429876 w 3976414"/>
              <a:gd name="connsiteY7" fmla="*/ 1918139 h 4261945"/>
              <a:gd name="connsiteX8" fmla="*/ 3508704 w 3976414"/>
              <a:gd name="connsiteY8" fmla="*/ 2154621 h 4261945"/>
              <a:gd name="connsiteX9" fmla="*/ 3571766 w 3976414"/>
              <a:gd name="connsiteY9" fmla="*/ 2249214 h 4261945"/>
              <a:gd name="connsiteX10" fmla="*/ 3603297 w 3976414"/>
              <a:gd name="connsiteY10" fmla="*/ 2391104 h 4261945"/>
              <a:gd name="connsiteX11" fmla="*/ 3824014 w 3976414"/>
              <a:gd name="connsiteY11" fmla="*/ 2548759 h 4261945"/>
              <a:gd name="connsiteX12" fmla="*/ 3776717 w 3976414"/>
              <a:gd name="connsiteY12" fmla="*/ 2737945 h 4261945"/>
              <a:gd name="connsiteX13" fmla="*/ 3571766 w 3976414"/>
              <a:gd name="connsiteY13" fmla="*/ 3210911 h 4261945"/>
              <a:gd name="connsiteX14" fmla="*/ 3556000 w 3976414"/>
              <a:gd name="connsiteY14" fmla="*/ 3510456 h 4261945"/>
              <a:gd name="connsiteX15" fmla="*/ 3461407 w 3976414"/>
              <a:gd name="connsiteY15" fmla="*/ 3778470 h 4261945"/>
              <a:gd name="connsiteX16" fmla="*/ 3429876 w 3976414"/>
              <a:gd name="connsiteY16" fmla="*/ 3841532 h 4261945"/>
              <a:gd name="connsiteX17" fmla="*/ 3508704 w 3976414"/>
              <a:gd name="connsiteY17" fmla="*/ 3999187 h 4261945"/>
              <a:gd name="connsiteX18" fmla="*/ 3776717 w 3976414"/>
              <a:gd name="connsiteY18" fmla="*/ 3941380 h 4261945"/>
              <a:gd name="connsiteX19" fmla="*/ 3950138 w 3976414"/>
              <a:gd name="connsiteY19" fmla="*/ 4156842 h 4261945"/>
              <a:gd name="connsiteX20" fmla="*/ 3934372 w 3976414"/>
              <a:gd name="connsiteY20" fmla="*/ 4251435 h 4261945"/>
              <a:gd name="connsiteX21" fmla="*/ 3839779 w 3976414"/>
              <a:gd name="connsiteY21" fmla="*/ 4219904 h 4261945"/>
              <a:gd name="connsiteX22" fmla="*/ 3571766 w 3976414"/>
              <a:gd name="connsiteY22" fmla="*/ 4235670 h 4261945"/>
              <a:gd name="connsiteX23" fmla="*/ 3414110 w 3976414"/>
              <a:gd name="connsiteY23" fmla="*/ 4093780 h 4261945"/>
              <a:gd name="connsiteX24" fmla="*/ 3351048 w 3976414"/>
              <a:gd name="connsiteY24" fmla="*/ 3983421 h 4261945"/>
              <a:gd name="connsiteX25" fmla="*/ 3240690 w 3976414"/>
              <a:gd name="connsiteY25" fmla="*/ 3825766 h 4261945"/>
              <a:gd name="connsiteX26" fmla="*/ 3067269 w 3976414"/>
              <a:gd name="connsiteY26" fmla="*/ 3652345 h 4261945"/>
              <a:gd name="connsiteX27" fmla="*/ 2657366 w 3976414"/>
              <a:gd name="connsiteY27" fmla="*/ 3400097 h 4261945"/>
              <a:gd name="connsiteX28" fmla="*/ 2168635 w 3976414"/>
              <a:gd name="connsiteY28" fmla="*/ 3352801 h 4261945"/>
              <a:gd name="connsiteX29" fmla="*/ 1711435 w 3976414"/>
              <a:gd name="connsiteY29" fmla="*/ 3163614 h 4261945"/>
              <a:gd name="connsiteX30" fmla="*/ 1238469 w 3976414"/>
              <a:gd name="connsiteY30" fmla="*/ 2895601 h 4261945"/>
              <a:gd name="connsiteX31" fmla="*/ 1143876 w 3976414"/>
              <a:gd name="connsiteY31" fmla="*/ 2785242 h 4261945"/>
              <a:gd name="connsiteX32" fmla="*/ 1238469 w 3976414"/>
              <a:gd name="connsiteY32" fmla="*/ 2517228 h 4261945"/>
              <a:gd name="connsiteX33" fmla="*/ 1096579 w 3976414"/>
              <a:gd name="connsiteY33" fmla="*/ 2406870 h 4261945"/>
              <a:gd name="connsiteX34" fmla="*/ 1065048 w 3976414"/>
              <a:gd name="connsiteY34" fmla="*/ 2217683 h 4261945"/>
              <a:gd name="connsiteX35" fmla="*/ 1206938 w 3976414"/>
              <a:gd name="connsiteY35" fmla="*/ 2123090 h 4261945"/>
              <a:gd name="connsiteX36" fmla="*/ 1206938 w 3976414"/>
              <a:gd name="connsiteY36" fmla="*/ 2044263 h 4261945"/>
              <a:gd name="connsiteX37" fmla="*/ 1096579 w 3976414"/>
              <a:gd name="connsiteY37" fmla="*/ 1965435 h 4261945"/>
              <a:gd name="connsiteX38" fmla="*/ 1049283 w 3976414"/>
              <a:gd name="connsiteY38" fmla="*/ 1839311 h 4261945"/>
              <a:gd name="connsiteX39" fmla="*/ 891628 w 3976414"/>
              <a:gd name="connsiteY39" fmla="*/ 1571297 h 4261945"/>
              <a:gd name="connsiteX40" fmla="*/ 670910 w 3976414"/>
              <a:gd name="connsiteY40" fmla="*/ 1271752 h 4261945"/>
              <a:gd name="connsiteX41" fmla="*/ 560552 w 3976414"/>
              <a:gd name="connsiteY41" fmla="*/ 1114097 h 4261945"/>
              <a:gd name="connsiteX42" fmla="*/ 481724 w 3976414"/>
              <a:gd name="connsiteY42" fmla="*/ 861849 h 4261945"/>
              <a:gd name="connsiteX43" fmla="*/ 308304 w 3976414"/>
              <a:gd name="connsiteY43" fmla="*/ 940676 h 4261945"/>
              <a:gd name="connsiteX44" fmla="*/ 197945 w 3976414"/>
              <a:gd name="connsiteY44" fmla="*/ 909145 h 4261945"/>
              <a:gd name="connsiteX45" fmla="*/ 134883 w 3976414"/>
              <a:gd name="connsiteY45" fmla="*/ 767256 h 4261945"/>
              <a:gd name="connsiteX46" fmla="*/ 166414 w 3976414"/>
              <a:gd name="connsiteY46" fmla="*/ 609601 h 4261945"/>
              <a:gd name="connsiteX47" fmla="*/ 261007 w 3976414"/>
              <a:gd name="connsiteY47" fmla="*/ 467711 h 4261945"/>
              <a:gd name="connsiteX48" fmla="*/ 339835 w 3976414"/>
              <a:gd name="connsiteY48" fmla="*/ 467711 h 4261945"/>
              <a:gd name="connsiteX49" fmla="*/ 387131 w 3976414"/>
              <a:gd name="connsiteY49" fmla="*/ 341587 h 4261945"/>
              <a:gd name="connsiteX50" fmla="*/ 292538 w 3976414"/>
              <a:gd name="connsiteY50" fmla="*/ 26276 h 4261945"/>
              <a:gd name="connsiteX51" fmla="*/ 2142359 w 3976414"/>
              <a:gd name="connsiteY51" fmla="*/ 183932 h 4261945"/>
              <a:gd name="connsiteX52" fmla="*/ 2373586 w 3976414"/>
              <a:gd name="connsiteY52" fmla="*/ 310056 h 4261945"/>
              <a:gd name="connsiteX53" fmla="*/ 2436648 w 3976414"/>
              <a:gd name="connsiteY53" fmla="*/ 436180 h 4261945"/>
              <a:gd name="connsiteX54" fmla="*/ 2452414 w 3976414"/>
              <a:gd name="connsiteY54" fmla="*/ 578070 h 4261945"/>
              <a:gd name="connsiteX55" fmla="*/ 2547007 w 3976414"/>
              <a:gd name="connsiteY55" fmla="*/ 735725 h 4261945"/>
              <a:gd name="connsiteX56" fmla="*/ 2657366 w 3976414"/>
              <a:gd name="connsiteY56" fmla="*/ 735725 h 4261945"/>
              <a:gd name="connsiteX57" fmla="*/ 2736193 w 3976414"/>
              <a:gd name="connsiteY57" fmla="*/ 562304 h 4261945"/>
              <a:gd name="connsiteX58" fmla="*/ 2799255 w 3976414"/>
              <a:gd name="connsiteY58" fmla="*/ 515008 h 4261945"/>
              <a:gd name="connsiteX59" fmla="*/ 2893848 w 3976414"/>
              <a:gd name="connsiteY59" fmla="*/ 467711 h 4261945"/>
              <a:gd name="connsiteX60" fmla="*/ 2956910 w 3976414"/>
              <a:gd name="connsiteY60" fmla="*/ 530773 h 4261945"/>
              <a:gd name="connsiteX61" fmla="*/ 3067269 w 3976414"/>
              <a:gd name="connsiteY61" fmla="*/ 593835 h 4261945"/>
              <a:gd name="connsiteX0" fmla="*/ 3067269 w 3976414"/>
              <a:gd name="connsiteY0" fmla="*/ 593835 h 4261945"/>
              <a:gd name="connsiteX1" fmla="*/ 2972676 w 3976414"/>
              <a:gd name="connsiteY1" fmla="*/ 767256 h 4261945"/>
              <a:gd name="connsiteX2" fmla="*/ 3209159 w 3976414"/>
              <a:gd name="connsiteY2" fmla="*/ 1066801 h 4261945"/>
              <a:gd name="connsiteX3" fmla="*/ 3429876 w 3976414"/>
              <a:gd name="connsiteY3" fmla="*/ 1271752 h 4261945"/>
              <a:gd name="connsiteX4" fmla="*/ 3461407 w 3976414"/>
              <a:gd name="connsiteY4" fmla="*/ 1413642 h 4261945"/>
              <a:gd name="connsiteX5" fmla="*/ 3587531 w 3976414"/>
              <a:gd name="connsiteY5" fmla="*/ 1602828 h 4261945"/>
              <a:gd name="connsiteX6" fmla="*/ 3524469 w 3976414"/>
              <a:gd name="connsiteY6" fmla="*/ 1760483 h 4261945"/>
              <a:gd name="connsiteX7" fmla="*/ 3429876 w 3976414"/>
              <a:gd name="connsiteY7" fmla="*/ 1918139 h 4261945"/>
              <a:gd name="connsiteX8" fmla="*/ 3508704 w 3976414"/>
              <a:gd name="connsiteY8" fmla="*/ 2154621 h 4261945"/>
              <a:gd name="connsiteX9" fmla="*/ 3571766 w 3976414"/>
              <a:gd name="connsiteY9" fmla="*/ 2249214 h 4261945"/>
              <a:gd name="connsiteX10" fmla="*/ 3603297 w 3976414"/>
              <a:gd name="connsiteY10" fmla="*/ 2391104 h 4261945"/>
              <a:gd name="connsiteX11" fmla="*/ 3824014 w 3976414"/>
              <a:gd name="connsiteY11" fmla="*/ 2548759 h 4261945"/>
              <a:gd name="connsiteX12" fmla="*/ 3776717 w 3976414"/>
              <a:gd name="connsiteY12" fmla="*/ 2737945 h 4261945"/>
              <a:gd name="connsiteX13" fmla="*/ 3571766 w 3976414"/>
              <a:gd name="connsiteY13" fmla="*/ 3210911 h 4261945"/>
              <a:gd name="connsiteX14" fmla="*/ 3556000 w 3976414"/>
              <a:gd name="connsiteY14" fmla="*/ 3510456 h 4261945"/>
              <a:gd name="connsiteX15" fmla="*/ 3461407 w 3976414"/>
              <a:gd name="connsiteY15" fmla="*/ 3778470 h 4261945"/>
              <a:gd name="connsiteX16" fmla="*/ 3429876 w 3976414"/>
              <a:gd name="connsiteY16" fmla="*/ 3841532 h 4261945"/>
              <a:gd name="connsiteX17" fmla="*/ 3508704 w 3976414"/>
              <a:gd name="connsiteY17" fmla="*/ 3999187 h 4261945"/>
              <a:gd name="connsiteX18" fmla="*/ 3776717 w 3976414"/>
              <a:gd name="connsiteY18" fmla="*/ 3941380 h 4261945"/>
              <a:gd name="connsiteX19" fmla="*/ 3950138 w 3976414"/>
              <a:gd name="connsiteY19" fmla="*/ 4156842 h 4261945"/>
              <a:gd name="connsiteX20" fmla="*/ 3934372 w 3976414"/>
              <a:gd name="connsiteY20" fmla="*/ 4251435 h 4261945"/>
              <a:gd name="connsiteX21" fmla="*/ 3839779 w 3976414"/>
              <a:gd name="connsiteY21" fmla="*/ 4219904 h 4261945"/>
              <a:gd name="connsiteX22" fmla="*/ 3571766 w 3976414"/>
              <a:gd name="connsiteY22" fmla="*/ 4235670 h 4261945"/>
              <a:gd name="connsiteX23" fmla="*/ 3414110 w 3976414"/>
              <a:gd name="connsiteY23" fmla="*/ 4093780 h 4261945"/>
              <a:gd name="connsiteX24" fmla="*/ 3351048 w 3976414"/>
              <a:gd name="connsiteY24" fmla="*/ 3983421 h 4261945"/>
              <a:gd name="connsiteX25" fmla="*/ 3240690 w 3976414"/>
              <a:gd name="connsiteY25" fmla="*/ 3825766 h 4261945"/>
              <a:gd name="connsiteX26" fmla="*/ 3067269 w 3976414"/>
              <a:gd name="connsiteY26" fmla="*/ 3652345 h 4261945"/>
              <a:gd name="connsiteX27" fmla="*/ 2657366 w 3976414"/>
              <a:gd name="connsiteY27" fmla="*/ 3400097 h 4261945"/>
              <a:gd name="connsiteX28" fmla="*/ 2168635 w 3976414"/>
              <a:gd name="connsiteY28" fmla="*/ 3352801 h 4261945"/>
              <a:gd name="connsiteX29" fmla="*/ 1711435 w 3976414"/>
              <a:gd name="connsiteY29" fmla="*/ 3163614 h 4261945"/>
              <a:gd name="connsiteX30" fmla="*/ 1238469 w 3976414"/>
              <a:gd name="connsiteY30" fmla="*/ 2895601 h 4261945"/>
              <a:gd name="connsiteX31" fmla="*/ 1143876 w 3976414"/>
              <a:gd name="connsiteY31" fmla="*/ 2785242 h 4261945"/>
              <a:gd name="connsiteX32" fmla="*/ 1238469 w 3976414"/>
              <a:gd name="connsiteY32" fmla="*/ 2517228 h 4261945"/>
              <a:gd name="connsiteX33" fmla="*/ 1096579 w 3976414"/>
              <a:gd name="connsiteY33" fmla="*/ 2406870 h 4261945"/>
              <a:gd name="connsiteX34" fmla="*/ 1065048 w 3976414"/>
              <a:gd name="connsiteY34" fmla="*/ 2217683 h 4261945"/>
              <a:gd name="connsiteX35" fmla="*/ 1206938 w 3976414"/>
              <a:gd name="connsiteY35" fmla="*/ 2123090 h 4261945"/>
              <a:gd name="connsiteX36" fmla="*/ 1206938 w 3976414"/>
              <a:gd name="connsiteY36" fmla="*/ 2044263 h 4261945"/>
              <a:gd name="connsiteX37" fmla="*/ 1096579 w 3976414"/>
              <a:gd name="connsiteY37" fmla="*/ 1965435 h 4261945"/>
              <a:gd name="connsiteX38" fmla="*/ 1049283 w 3976414"/>
              <a:gd name="connsiteY38" fmla="*/ 1839311 h 4261945"/>
              <a:gd name="connsiteX39" fmla="*/ 891628 w 3976414"/>
              <a:gd name="connsiteY39" fmla="*/ 1571297 h 4261945"/>
              <a:gd name="connsiteX40" fmla="*/ 670910 w 3976414"/>
              <a:gd name="connsiteY40" fmla="*/ 1271752 h 4261945"/>
              <a:gd name="connsiteX41" fmla="*/ 560552 w 3976414"/>
              <a:gd name="connsiteY41" fmla="*/ 1114097 h 4261945"/>
              <a:gd name="connsiteX42" fmla="*/ 481724 w 3976414"/>
              <a:gd name="connsiteY42" fmla="*/ 861849 h 4261945"/>
              <a:gd name="connsiteX43" fmla="*/ 308304 w 3976414"/>
              <a:gd name="connsiteY43" fmla="*/ 940676 h 4261945"/>
              <a:gd name="connsiteX44" fmla="*/ 197945 w 3976414"/>
              <a:gd name="connsiteY44" fmla="*/ 909145 h 4261945"/>
              <a:gd name="connsiteX45" fmla="*/ 134883 w 3976414"/>
              <a:gd name="connsiteY45" fmla="*/ 767256 h 4261945"/>
              <a:gd name="connsiteX46" fmla="*/ 166414 w 3976414"/>
              <a:gd name="connsiteY46" fmla="*/ 609601 h 4261945"/>
              <a:gd name="connsiteX47" fmla="*/ 261007 w 3976414"/>
              <a:gd name="connsiteY47" fmla="*/ 467711 h 4261945"/>
              <a:gd name="connsiteX48" fmla="*/ 339835 w 3976414"/>
              <a:gd name="connsiteY48" fmla="*/ 467711 h 4261945"/>
              <a:gd name="connsiteX49" fmla="*/ 387131 w 3976414"/>
              <a:gd name="connsiteY49" fmla="*/ 341587 h 4261945"/>
              <a:gd name="connsiteX50" fmla="*/ 292538 w 3976414"/>
              <a:gd name="connsiteY50" fmla="*/ 26276 h 4261945"/>
              <a:gd name="connsiteX51" fmla="*/ 2142359 w 3976414"/>
              <a:gd name="connsiteY51" fmla="*/ 183932 h 4261945"/>
              <a:gd name="connsiteX52" fmla="*/ 2373586 w 3976414"/>
              <a:gd name="connsiteY52" fmla="*/ 310056 h 4261945"/>
              <a:gd name="connsiteX53" fmla="*/ 2436648 w 3976414"/>
              <a:gd name="connsiteY53" fmla="*/ 436180 h 4261945"/>
              <a:gd name="connsiteX54" fmla="*/ 2452414 w 3976414"/>
              <a:gd name="connsiteY54" fmla="*/ 578070 h 4261945"/>
              <a:gd name="connsiteX55" fmla="*/ 2547007 w 3976414"/>
              <a:gd name="connsiteY55" fmla="*/ 735725 h 4261945"/>
              <a:gd name="connsiteX56" fmla="*/ 2657366 w 3976414"/>
              <a:gd name="connsiteY56" fmla="*/ 735725 h 4261945"/>
              <a:gd name="connsiteX57" fmla="*/ 2736193 w 3976414"/>
              <a:gd name="connsiteY57" fmla="*/ 562304 h 4261945"/>
              <a:gd name="connsiteX58" fmla="*/ 2799255 w 3976414"/>
              <a:gd name="connsiteY58" fmla="*/ 515008 h 4261945"/>
              <a:gd name="connsiteX59" fmla="*/ 2893848 w 3976414"/>
              <a:gd name="connsiteY59" fmla="*/ 467711 h 4261945"/>
              <a:gd name="connsiteX60" fmla="*/ 2956910 w 3976414"/>
              <a:gd name="connsiteY60" fmla="*/ 530773 h 4261945"/>
              <a:gd name="connsiteX61" fmla="*/ 3067269 w 3976414"/>
              <a:gd name="connsiteY61" fmla="*/ 593835 h 4261945"/>
              <a:gd name="connsiteX0" fmla="*/ 3067269 w 3997434"/>
              <a:gd name="connsiteY0" fmla="*/ 593835 h 4264573"/>
              <a:gd name="connsiteX1" fmla="*/ 2972676 w 3997434"/>
              <a:gd name="connsiteY1" fmla="*/ 767256 h 4264573"/>
              <a:gd name="connsiteX2" fmla="*/ 3209159 w 3997434"/>
              <a:gd name="connsiteY2" fmla="*/ 1066801 h 4264573"/>
              <a:gd name="connsiteX3" fmla="*/ 3429876 w 3997434"/>
              <a:gd name="connsiteY3" fmla="*/ 1271752 h 4264573"/>
              <a:gd name="connsiteX4" fmla="*/ 3461407 w 3997434"/>
              <a:gd name="connsiteY4" fmla="*/ 1413642 h 4264573"/>
              <a:gd name="connsiteX5" fmla="*/ 3587531 w 3997434"/>
              <a:gd name="connsiteY5" fmla="*/ 1602828 h 4264573"/>
              <a:gd name="connsiteX6" fmla="*/ 3524469 w 3997434"/>
              <a:gd name="connsiteY6" fmla="*/ 1760483 h 4264573"/>
              <a:gd name="connsiteX7" fmla="*/ 3429876 w 3997434"/>
              <a:gd name="connsiteY7" fmla="*/ 1918139 h 4264573"/>
              <a:gd name="connsiteX8" fmla="*/ 3508704 w 3997434"/>
              <a:gd name="connsiteY8" fmla="*/ 2154621 h 4264573"/>
              <a:gd name="connsiteX9" fmla="*/ 3571766 w 3997434"/>
              <a:gd name="connsiteY9" fmla="*/ 2249214 h 4264573"/>
              <a:gd name="connsiteX10" fmla="*/ 3603297 w 3997434"/>
              <a:gd name="connsiteY10" fmla="*/ 2391104 h 4264573"/>
              <a:gd name="connsiteX11" fmla="*/ 3824014 w 3997434"/>
              <a:gd name="connsiteY11" fmla="*/ 2548759 h 4264573"/>
              <a:gd name="connsiteX12" fmla="*/ 3776717 w 3997434"/>
              <a:gd name="connsiteY12" fmla="*/ 2737945 h 4264573"/>
              <a:gd name="connsiteX13" fmla="*/ 3571766 w 3997434"/>
              <a:gd name="connsiteY13" fmla="*/ 3210911 h 4264573"/>
              <a:gd name="connsiteX14" fmla="*/ 3556000 w 3997434"/>
              <a:gd name="connsiteY14" fmla="*/ 3510456 h 4264573"/>
              <a:gd name="connsiteX15" fmla="*/ 3461407 w 3997434"/>
              <a:gd name="connsiteY15" fmla="*/ 3778470 h 4264573"/>
              <a:gd name="connsiteX16" fmla="*/ 3429876 w 3997434"/>
              <a:gd name="connsiteY16" fmla="*/ 3841532 h 4264573"/>
              <a:gd name="connsiteX17" fmla="*/ 3508704 w 3997434"/>
              <a:gd name="connsiteY17" fmla="*/ 3999187 h 4264573"/>
              <a:gd name="connsiteX18" fmla="*/ 3776717 w 3997434"/>
              <a:gd name="connsiteY18" fmla="*/ 3941380 h 4264573"/>
              <a:gd name="connsiteX19" fmla="*/ 3950138 w 3997434"/>
              <a:gd name="connsiteY19" fmla="*/ 4156842 h 4264573"/>
              <a:gd name="connsiteX20" fmla="*/ 3934372 w 3997434"/>
              <a:gd name="connsiteY20" fmla="*/ 4251435 h 4264573"/>
              <a:gd name="connsiteX21" fmla="*/ 3571766 w 3997434"/>
              <a:gd name="connsiteY21" fmla="*/ 4235670 h 4264573"/>
              <a:gd name="connsiteX22" fmla="*/ 3414110 w 3997434"/>
              <a:gd name="connsiteY22" fmla="*/ 4093780 h 4264573"/>
              <a:gd name="connsiteX23" fmla="*/ 3351048 w 3997434"/>
              <a:gd name="connsiteY23" fmla="*/ 3983421 h 4264573"/>
              <a:gd name="connsiteX24" fmla="*/ 3240690 w 3997434"/>
              <a:gd name="connsiteY24" fmla="*/ 3825766 h 4264573"/>
              <a:gd name="connsiteX25" fmla="*/ 3067269 w 3997434"/>
              <a:gd name="connsiteY25" fmla="*/ 3652345 h 4264573"/>
              <a:gd name="connsiteX26" fmla="*/ 2657366 w 3997434"/>
              <a:gd name="connsiteY26" fmla="*/ 3400097 h 4264573"/>
              <a:gd name="connsiteX27" fmla="*/ 2168635 w 3997434"/>
              <a:gd name="connsiteY27" fmla="*/ 3352801 h 4264573"/>
              <a:gd name="connsiteX28" fmla="*/ 1711435 w 3997434"/>
              <a:gd name="connsiteY28" fmla="*/ 3163614 h 4264573"/>
              <a:gd name="connsiteX29" fmla="*/ 1238469 w 3997434"/>
              <a:gd name="connsiteY29" fmla="*/ 2895601 h 4264573"/>
              <a:gd name="connsiteX30" fmla="*/ 1143876 w 3997434"/>
              <a:gd name="connsiteY30" fmla="*/ 2785242 h 4264573"/>
              <a:gd name="connsiteX31" fmla="*/ 1238469 w 3997434"/>
              <a:gd name="connsiteY31" fmla="*/ 2517228 h 4264573"/>
              <a:gd name="connsiteX32" fmla="*/ 1096579 w 3997434"/>
              <a:gd name="connsiteY32" fmla="*/ 2406870 h 4264573"/>
              <a:gd name="connsiteX33" fmla="*/ 1065048 w 3997434"/>
              <a:gd name="connsiteY33" fmla="*/ 2217683 h 4264573"/>
              <a:gd name="connsiteX34" fmla="*/ 1206938 w 3997434"/>
              <a:gd name="connsiteY34" fmla="*/ 2123090 h 4264573"/>
              <a:gd name="connsiteX35" fmla="*/ 1206938 w 3997434"/>
              <a:gd name="connsiteY35" fmla="*/ 2044263 h 4264573"/>
              <a:gd name="connsiteX36" fmla="*/ 1096579 w 3997434"/>
              <a:gd name="connsiteY36" fmla="*/ 1965435 h 4264573"/>
              <a:gd name="connsiteX37" fmla="*/ 1049283 w 3997434"/>
              <a:gd name="connsiteY37" fmla="*/ 1839311 h 4264573"/>
              <a:gd name="connsiteX38" fmla="*/ 891628 w 3997434"/>
              <a:gd name="connsiteY38" fmla="*/ 1571297 h 4264573"/>
              <a:gd name="connsiteX39" fmla="*/ 670910 w 3997434"/>
              <a:gd name="connsiteY39" fmla="*/ 1271752 h 4264573"/>
              <a:gd name="connsiteX40" fmla="*/ 560552 w 3997434"/>
              <a:gd name="connsiteY40" fmla="*/ 1114097 h 4264573"/>
              <a:gd name="connsiteX41" fmla="*/ 481724 w 3997434"/>
              <a:gd name="connsiteY41" fmla="*/ 861849 h 4264573"/>
              <a:gd name="connsiteX42" fmla="*/ 308304 w 3997434"/>
              <a:gd name="connsiteY42" fmla="*/ 940676 h 4264573"/>
              <a:gd name="connsiteX43" fmla="*/ 197945 w 3997434"/>
              <a:gd name="connsiteY43" fmla="*/ 909145 h 4264573"/>
              <a:gd name="connsiteX44" fmla="*/ 134883 w 3997434"/>
              <a:gd name="connsiteY44" fmla="*/ 767256 h 4264573"/>
              <a:gd name="connsiteX45" fmla="*/ 166414 w 3997434"/>
              <a:gd name="connsiteY45" fmla="*/ 609601 h 4264573"/>
              <a:gd name="connsiteX46" fmla="*/ 261007 w 3997434"/>
              <a:gd name="connsiteY46" fmla="*/ 467711 h 4264573"/>
              <a:gd name="connsiteX47" fmla="*/ 339835 w 3997434"/>
              <a:gd name="connsiteY47" fmla="*/ 467711 h 4264573"/>
              <a:gd name="connsiteX48" fmla="*/ 387131 w 3997434"/>
              <a:gd name="connsiteY48" fmla="*/ 341587 h 4264573"/>
              <a:gd name="connsiteX49" fmla="*/ 292538 w 3997434"/>
              <a:gd name="connsiteY49" fmla="*/ 26276 h 4264573"/>
              <a:gd name="connsiteX50" fmla="*/ 2142359 w 3997434"/>
              <a:gd name="connsiteY50" fmla="*/ 183932 h 4264573"/>
              <a:gd name="connsiteX51" fmla="*/ 2373586 w 3997434"/>
              <a:gd name="connsiteY51" fmla="*/ 310056 h 4264573"/>
              <a:gd name="connsiteX52" fmla="*/ 2436648 w 3997434"/>
              <a:gd name="connsiteY52" fmla="*/ 436180 h 4264573"/>
              <a:gd name="connsiteX53" fmla="*/ 2452414 w 3997434"/>
              <a:gd name="connsiteY53" fmla="*/ 578070 h 4264573"/>
              <a:gd name="connsiteX54" fmla="*/ 2547007 w 3997434"/>
              <a:gd name="connsiteY54" fmla="*/ 735725 h 4264573"/>
              <a:gd name="connsiteX55" fmla="*/ 2657366 w 3997434"/>
              <a:gd name="connsiteY55" fmla="*/ 735725 h 4264573"/>
              <a:gd name="connsiteX56" fmla="*/ 2736193 w 3997434"/>
              <a:gd name="connsiteY56" fmla="*/ 562304 h 4264573"/>
              <a:gd name="connsiteX57" fmla="*/ 2799255 w 3997434"/>
              <a:gd name="connsiteY57" fmla="*/ 515008 h 4264573"/>
              <a:gd name="connsiteX58" fmla="*/ 2893848 w 3997434"/>
              <a:gd name="connsiteY58" fmla="*/ 467711 h 4264573"/>
              <a:gd name="connsiteX59" fmla="*/ 2956910 w 3997434"/>
              <a:gd name="connsiteY59" fmla="*/ 530773 h 4264573"/>
              <a:gd name="connsiteX60" fmla="*/ 3067269 w 3997434"/>
              <a:gd name="connsiteY60" fmla="*/ 593835 h 4264573"/>
              <a:gd name="connsiteX0" fmla="*/ 3067269 w 4128814"/>
              <a:gd name="connsiteY0" fmla="*/ 593835 h 4289973"/>
              <a:gd name="connsiteX1" fmla="*/ 2972676 w 4128814"/>
              <a:gd name="connsiteY1" fmla="*/ 767256 h 4289973"/>
              <a:gd name="connsiteX2" fmla="*/ 3209159 w 4128814"/>
              <a:gd name="connsiteY2" fmla="*/ 1066801 h 4289973"/>
              <a:gd name="connsiteX3" fmla="*/ 3429876 w 4128814"/>
              <a:gd name="connsiteY3" fmla="*/ 1271752 h 4289973"/>
              <a:gd name="connsiteX4" fmla="*/ 3461407 w 4128814"/>
              <a:gd name="connsiteY4" fmla="*/ 1413642 h 4289973"/>
              <a:gd name="connsiteX5" fmla="*/ 3587531 w 4128814"/>
              <a:gd name="connsiteY5" fmla="*/ 1602828 h 4289973"/>
              <a:gd name="connsiteX6" fmla="*/ 3524469 w 4128814"/>
              <a:gd name="connsiteY6" fmla="*/ 1760483 h 4289973"/>
              <a:gd name="connsiteX7" fmla="*/ 3429876 w 4128814"/>
              <a:gd name="connsiteY7" fmla="*/ 1918139 h 4289973"/>
              <a:gd name="connsiteX8" fmla="*/ 3508704 w 4128814"/>
              <a:gd name="connsiteY8" fmla="*/ 2154621 h 4289973"/>
              <a:gd name="connsiteX9" fmla="*/ 3571766 w 4128814"/>
              <a:gd name="connsiteY9" fmla="*/ 2249214 h 4289973"/>
              <a:gd name="connsiteX10" fmla="*/ 3603297 w 4128814"/>
              <a:gd name="connsiteY10" fmla="*/ 2391104 h 4289973"/>
              <a:gd name="connsiteX11" fmla="*/ 3824014 w 4128814"/>
              <a:gd name="connsiteY11" fmla="*/ 2548759 h 4289973"/>
              <a:gd name="connsiteX12" fmla="*/ 3776717 w 4128814"/>
              <a:gd name="connsiteY12" fmla="*/ 2737945 h 4289973"/>
              <a:gd name="connsiteX13" fmla="*/ 3571766 w 4128814"/>
              <a:gd name="connsiteY13" fmla="*/ 3210911 h 4289973"/>
              <a:gd name="connsiteX14" fmla="*/ 3556000 w 4128814"/>
              <a:gd name="connsiteY14" fmla="*/ 3510456 h 4289973"/>
              <a:gd name="connsiteX15" fmla="*/ 3461407 w 4128814"/>
              <a:gd name="connsiteY15" fmla="*/ 3778470 h 4289973"/>
              <a:gd name="connsiteX16" fmla="*/ 3429876 w 4128814"/>
              <a:gd name="connsiteY16" fmla="*/ 3841532 h 4289973"/>
              <a:gd name="connsiteX17" fmla="*/ 3508704 w 4128814"/>
              <a:gd name="connsiteY17" fmla="*/ 3999187 h 4289973"/>
              <a:gd name="connsiteX18" fmla="*/ 3776717 w 4128814"/>
              <a:gd name="connsiteY18" fmla="*/ 3941380 h 4289973"/>
              <a:gd name="connsiteX19" fmla="*/ 4102538 w 4128814"/>
              <a:gd name="connsiteY19" fmla="*/ 4004442 h 4289973"/>
              <a:gd name="connsiteX20" fmla="*/ 3934372 w 4128814"/>
              <a:gd name="connsiteY20" fmla="*/ 4251435 h 4289973"/>
              <a:gd name="connsiteX21" fmla="*/ 3571766 w 4128814"/>
              <a:gd name="connsiteY21" fmla="*/ 4235670 h 4289973"/>
              <a:gd name="connsiteX22" fmla="*/ 3414110 w 4128814"/>
              <a:gd name="connsiteY22" fmla="*/ 4093780 h 4289973"/>
              <a:gd name="connsiteX23" fmla="*/ 3351048 w 4128814"/>
              <a:gd name="connsiteY23" fmla="*/ 3983421 h 4289973"/>
              <a:gd name="connsiteX24" fmla="*/ 3240690 w 4128814"/>
              <a:gd name="connsiteY24" fmla="*/ 3825766 h 4289973"/>
              <a:gd name="connsiteX25" fmla="*/ 3067269 w 4128814"/>
              <a:gd name="connsiteY25" fmla="*/ 3652345 h 4289973"/>
              <a:gd name="connsiteX26" fmla="*/ 2657366 w 4128814"/>
              <a:gd name="connsiteY26" fmla="*/ 3400097 h 4289973"/>
              <a:gd name="connsiteX27" fmla="*/ 2168635 w 4128814"/>
              <a:gd name="connsiteY27" fmla="*/ 3352801 h 4289973"/>
              <a:gd name="connsiteX28" fmla="*/ 1711435 w 4128814"/>
              <a:gd name="connsiteY28" fmla="*/ 3163614 h 4289973"/>
              <a:gd name="connsiteX29" fmla="*/ 1238469 w 4128814"/>
              <a:gd name="connsiteY29" fmla="*/ 2895601 h 4289973"/>
              <a:gd name="connsiteX30" fmla="*/ 1143876 w 4128814"/>
              <a:gd name="connsiteY30" fmla="*/ 2785242 h 4289973"/>
              <a:gd name="connsiteX31" fmla="*/ 1238469 w 4128814"/>
              <a:gd name="connsiteY31" fmla="*/ 2517228 h 4289973"/>
              <a:gd name="connsiteX32" fmla="*/ 1096579 w 4128814"/>
              <a:gd name="connsiteY32" fmla="*/ 2406870 h 4289973"/>
              <a:gd name="connsiteX33" fmla="*/ 1065048 w 4128814"/>
              <a:gd name="connsiteY33" fmla="*/ 2217683 h 4289973"/>
              <a:gd name="connsiteX34" fmla="*/ 1206938 w 4128814"/>
              <a:gd name="connsiteY34" fmla="*/ 2123090 h 4289973"/>
              <a:gd name="connsiteX35" fmla="*/ 1206938 w 4128814"/>
              <a:gd name="connsiteY35" fmla="*/ 2044263 h 4289973"/>
              <a:gd name="connsiteX36" fmla="*/ 1096579 w 4128814"/>
              <a:gd name="connsiteY36" fmla="*/ 1965435 h 4289973"/>
              <a:gd name="connsiteX37" fmla="*/ 1049283 w 4128814"/>
              <a:gd name="connsiteY37" fmla="*/ 1839311 h 4289973"/>
              <a:gd name="connsiteX38" fmla="*/ 891628 w 4128814"/>
              <a:gd name="connsiteY38" fmla="*/ 1571297 h 4289973"/>
              <a:gd name="connsiteX39" fmla="*/ 670910 w 4128814"/>
              <a:gd name="connsiteY39" fmla="*/ 1271752 h 4289973"/>
              <a:gd name="connsiteX40" fmla="*/ 560552 w 4128814"/>
              <a:gd name="connsiteY40" fmla="*/ 1114097 h 4289973"/>
              <a:gd name="connsiteX41" fmla="*/ 481724 w 4128814"/>
              <a:gd name="connsiteY41" fmla="*/ 861849 h 4289973"/>
              <a:gd name="connsiteX42" fmla="*/ 308304 w 4128814"/>
              <a:gd name="connsiteY42" fmla="*/ 940676 h 4289973"/>
              <a:gd name="connsiteX43" fmla="*/ 197945 w 4128814"/>
              <a:gd name="connsiteY43" fmla="*/ 909145 h 4289973"/>
              <a:gd name="connsiteX44" fmla="*/ 134883 w 4128814"/>
              <a:gd name="connsiteY44" fmla="*/ 767256 h 4289973"/>
              <a:gd name="connsiteX45" fmla="*/ 166414 w 4128814"/>
              <a:gd name="connsiteY45" fmla="*/ 609601 h 4289973"/>
              <a:gd name="connsiteX46" fmla="*/ 261007 w 4128814"/>
              <a:gd name="connsiteY46" fmla="*/ 467711 h 4289973"/>
              <a:gd name="connsiteX47" fmla="*/ 339835 w 4128814"/>
              <a:gd name="connsiteY47" fmla="*/ 467711 h 4289973"/>
              <a:gd name="connsiteX48" fmla="*/ 387131 w 4128814"/>
              <a:gd name="connsiteY48" fmla="*/ 341587 h 4289973"/>
              <a:gd name="connsiteX49" fmla="*/ 292538 w 4128814"/>
              <a:gd name="connsiteY49" fmla="*/ 26276 h 4289973"/>
              <a:gd name="connsiteX50" fmla="*/ 2142359 w 4128814"/>
              <a:gd name="connsiteY50" fmla="*/ 183932 h 4289973"/>
              <a:gd name="connsiteX51" fmla="*/ 2373586 w 4128814"/>
              <a:gd name="connsiteY51" fmla="*/ 310056 h 4289973"/>
              <a:gd name="connsiteX52" fmla="*/ 2436648 w 4128814"/>
              <a:gd name="connsiteY52" fmla="*/ 436180 h 4289973"/>
              <a:gd name="connsiteX53" fmla="*/ 2452414 w 4128814"/>
              <a:gd name="connsiteY53" fmla="*/ 578070 h 4289973"/>
              <a:gd name="connsiteX54" fmla="*/ 2547007 w 4128814"/>
              <a:gd name="connsiteY54" fmla="*/ 735725 h 4289973"/>
              <a:gd name="connsiteX55" fmla="*/ 2657366 w 4128814"/>
              <a:gd name="connsiteY55" fmla="*/ 735725 h 4289973"/>
              <a:gd name="connsiteX56" fmla="*/ 2736193 w 4128814"/>
              <a:gd name="connsiteY56" fmla="*/ 562304 h 4289973"/>
              <a:gd name="connsiteX57" fmla="*/ 2799255 w 4128814"/>
              <a:gd name="connsiteY57" fmla="*/ 515008 h 4289973"/>
              <a:gd name="connsiteX58" fmla="*/ 2893848 w 4128814"/>
              <a:gd name="connsiteY58" fmla="*/ 467711 h 4289973"/>
              <a:gd name="connsiteX59" fmla="*/ 2956910 w 4128814"/>
              <a:gd name="connsiteY59" fmla="*/ 530773 h 4289973"/>
              <a:gd name="connsiteX60" fmla="*/ 3067269 w 4128814"/>
              <a:gd name="connsiteY60" fmla="*/ 593835 h 4289973"/>
              <a:gd name="connsiteX0" fmla="*/ 3067269 w 3984734"/>
              <a:gd name="connsiteY0" fmla="*/ 593835 h 4289973"/>
              <a:gd name="connsiteX1" fmla="*/ 2972676 w 3984734"/>
              <a:gd name="connsiteY1" fmla="*/ 767256 h 4289973"/>
              <a:gd name="connsiteX2" fmla="*/ 3209159 w 3984734"/>
              <a:gd name="connsiteY2" fmla="*/ 1066801 h 4289973"/>
              <a:gd name="connsiteX3" fmla="*/ 3429876 w 3984734"/>
              <a:gd name="connsiteY3" fmla="*/ 1271752 h 4289973"/>
              <a:gd name="connsiteX4" fmla="*/ 3461407 w 3984734"/>
              <a:gd name="connsiteY4" fmla="*/ 1413642 h 4289973"/>
              <a:gd name="connsiteX5" fmla="*/ 3587531 w 3984734"/>
              <a:gd name="connsiteY5" fmla="*/ 1602828 h 4289973"/>
              <a:gd name="connsiteX6" fmla="*/ 3524469 w 3984734"/>
              <a:gd name="connsiteY6" fmla="*/ 1760483 h 4289973"/>
              <a:gd name="connsiteX7" fmla="*/ 3429876 w 3984734"/>
              <a:gd name="connsiteY7" fmla="*/ 1918139 h 4289973"/>
              <a:gd name="connsiteX8" fmla="*/ 3508704 w 3984734"/>
              <a:gd name="connsiteY8" fmla="*/ 2154621 h 4289973"/>
              <a:gd name="connsiteX9" fmla="*/ 3571766 w 3984734"/>
              <a:gd name="connsiteY9" fmla="*/ 2249214 h 4289973"/>
              <a:gd name="connsiteX10" fmla="*/ 3603297 w 3984734"/>
              <a:gd name="connsiteY10" fmla="*/ 2391104 h 4289973"/>
              <a:gd name="connsiteX11" fmla="*/ 3824014 w 3984734"/>
              <a:gd name="connsiteY11" fmla="*/ 2548759 h 4289973"/>
              <a:gd name="connsiteX12" fmla="*/ 3776717 w 3984734"/>
              <a:gd name="connsiteY12" fmla="*/ 2737945 h 4289973"/>
              <a:gd name="connsiteX13" fmla="*/ 3571766 w 3984734"/>
              <a:gd name="connsiteY13" fmla="*/ 3210911 h 4289973"/>
              <a:gd name="connsiteX14" fmla="*/ 3556000 w 3984734"/>
              <a:gd name="connsiteY14" fmla="*/ 3510456 h 4289973"/>
              <a:gd name="connsiteX15" fmla="*/ 3461407 w 3984734"/>
              <a:gd name="connsiteY15" fmla="*/ 3778470 h 4289973"/>
              <a:gd name="connsiteX16" fmla="*/ 3429876 w 3984734"/>
              <a:gd name="connsiteY16" fmla="*/ 3841532 h 4289973"/>
              <a:gd name="connsiteX17" fmla="*/ 3508704 w 3984734"/>
              <a:gd name="connsiteY17" fmla="*/ 3999187 h 4289973"/>
              <a:gd name="connsiteX18" fmla="*/ 3776717 w 3984734"/>
              <a:gd name="connsiteY18" fmla="*/ 3941380 h 4289973"/>
              <a:gd name="connsiteX19" fmla="*/ 3873938 w 3984734"/>
              <a:gd name="connsiteY19" fmla="*/ 4004442 h 4289973"/>
              <a:gd name="connsiteX20" fmla="*/ 3934372 w 3984734"/>
              <a:gd name="connsiteY20" fmla="*/ 4251435 h 4289973"/>
              <a:gd name="connsiteX21" fmla="*/ 3571766 w 3984734"/>
              <a:gd name="connsiteY21" fmla="*/ 4235670 h 4289973"/>
              <a:gd name="connsiteX22" fmla="*/ 3414110 w 3984734"/>
              <a:gd name="connsiteY22" fmla="*/ 4093780 h 4289973"/>
              <a:gd name="connsiteX23" fmla="*/ 3351048 w 3984734"/>
              <a:gd name="connsiteY23" fmla="*/ 3983421 h 4289973"/>
              <a:gd name="connsiteX24" fmla="*/ 3240690 w 3984734"/>
              <a:gd name="connsiteY24" fmla="*/ 3825766 h 4289973"/>
              <a:gd name="connsiteX25" fmla="*/ 3067269 w 3984734"/>
              <a:gd name="connsiteY25" fmla="*/ 3652345 h 4289973"/>
              <a:gd name="connsiteX26" fmla="*/ 2657366 w 3984734"/>
              <a:gd name="connsiteY26" fmla="*/ 3400097 h 4289973"/>
              <a:gd name="connsiteX27" fmla="*/ 2168635 w 3984734"/>
              <a:gd name="connsiteY27" fmla="*/ 3352801 h 4289973"/>
              <a:gd name="connsiteX28" fmla="*/ 1711435 w 3984734"/>
              <a:gd name="connsiteY28" fmla="*/ 3163614 h 4289973"/>
              <a:gd name="connsiteX29" fmla="*/ 1238469 w 3984734"/>
              <a:gd name="connsiteY29" fmla="*/ 2895601 h 4289973"/>
              <a:gd name="connsiteX30" fmla="*/ 1143876 w 3984734"/>
              <a:gd name="connsiteY30" fmla="*/ 2785242 h 4289973"/>
              <a:gd name="connsiteX31" fmla="*/ 1238469 w 3984734"/>
              <a:gd name="connsiteY31" fmla="*/ 2517228 h 4289973"/>
              <a:gd name="connsiteX32" fmla="*/ 1096579 w 3984734"/>
              <a:gd name="connsiteY32" fmla="*/ 2406870 h 4289973"/>
              <a:gd name="connsiteX33" fmla="*/ 1065048 w 3984734"/>
              <a:gd name="connsiteY33" fmla="*/ 2217683 h 4289973"/>
              <a:gd name="connsiteX34" fmla="*/ 1206938 w 3984734"/>
              <a:gd name="connsiteY34" fmla="*/ 2123090 h 4289973"/>
              <a:gd name="connsiteX35" fmla="*/ 1206938 w 3984734"/>
              <a:gd name="connsiteY35" fmla="*/ 2044263 h 4289973"/>
              <a:gd name="connsiteX36" fmla="*/ 1096579 w 3984734"/>
              <a:gd name="connsiteY36" fmla="*/ 1965435 h 4289973"/>
              <a:gd name="connsiteX37" fmla="*/ 1049283 w 3984734"/>
              <a:gd name="connsiteY37" fmla="*/ 1839311 h 4289973"/>
              <a:gd name="connsiteX38" fmla="*/ 891628 w 3984734"/>
              <a:gd name="connsiteY38" fmla="*/ 1571297 h 4289973"/>
              <a:gd name="connsiteX39" fmla="*/ 670910 w 3984734"/>
              <a:gd name="connsiteY39" fmla="*/ 1271752 h 4289973"/>
              <a:gd name="connsiteX40" fmla="*/ 560552 w 3984734"/>
              <a:gd name="connsiteY40" fmla="*/ 1114097 h 4289973"/>
              <a:gd name="connsiteX41" fmla="*/ 481724 w 3984734"/>
              <a:gd name="connsiteY41" fmla="*/ 861849 h 4289973"/>
              <a:gd name="connsiteX42" fmla="*/ 308304 w 3984734"/>
              <a:gd name="connsiteY42" fmla="*/ 940676 h 4289973"/>
              <a:gd name="connsiteX43" fmla="*/ 197945 w 3984734"/>
              <a:gd name="connsiteY43" fmla="*/ 909145 h 4289973"/>
              <a:gd name="connsiteX44" fmla="*/ 134883 w 3984734"/>
              <a:gd name="connsiteY44" fmla="*/ 767256 h 4289973"/>
              <a:gd name="connsiteX45" fmla="*/ 166414 w 3984734"/>
              <a:gd name="connsiteY45" fmla="*/ 609601 h 4289973"/>
              <a:gd name="connsiteX46" fmla="*/ 261007 w 3984734"/>
              <a:gd name="connsiteY46" fmla="*/ 467711 h 4289973"/>
              <a:gd name="connsiteX47" fmla="*/ 339835 w 3984734"/>
              <a:gd name="connsiteY47" fmla="*/ 467711 h 4289973"/>
              <a:gd name="connsiteX48" fmla="*/ 387131 w 3984734"/>
              <a:gd name="connsiteY48" fmla="*/ 341587 h 4289973"/>
              <a:gd name="connsiteX49" fmla="*/ 292538 w 3984734"/>
              <a:gd name="connsiteY49" fmla="*/ 26276 h 4289973"/>
              <a:gd name="connsiteX50" fmla="*/ 2142359 w 3984734"/>
              <a:gd name="connsiteY50" fmla="*/ 183932 h 4289973"/>
              <a:gd name="connsiteX51" fmla="*/ 2373586 w 3984734"/>
              <a:gd name="connsiteY51" fmla="*/ 310056 h 4289973"/>
              <a:gd name="connsiteX52" fmla="*/ 2436648 w 3984734"/>
              <a:gd name="connsiteY52" fmla="*/ 436180 h 4289973"/>
              <a:gd name="connsiteX53" fmla="*/ 2452414 w 3984734"/>
              <a:gd name="connsiteY53" fmla="*/ 578070 h 4289973"/>
              <a:gd name="connsiteX54" fmla="*/ 2547007 w 3984734"/>
              <a:gd name="connsiteY54" fmla="*/ 735725 h 4289973"/>
              <a:gd name="connsiteX55" fmla="*/ 2657366 w 3984734"/>
              <a:gd name="connsiteY55" fmla="*/ 735725 h 4289973"/>
              <a:gd name="connsiteX56" fmla="*/ 2736193 w 3984734"/>
              <a:gd name="connsiteY56" fmla="*/ 562304 h 4289973"/>
              <a:gd name="connsiteX57" fmla="*/ 2799255 w 3984734"/>
              <a:gd name="connsiteY57" fmla="*/ 515008 h 4289973"/>
              <a:gd name="connsiteX58" fmla="*/ 2893848 w 3984734"/>
              <a:gd name="connsiteY58" fmla="*/ 467711 h 4289973"/>
              <a:gd name="connsiteX59" fmla="*/ 2956910 w 3984734"/>
              <a:gd name="connsiteY59" fmla="*/ 530773 h 4289973"/>
              <a:gd name="connsiteX60" fmla="*/ 3067269 w 3984734"/>
              <a:gd name="connsiteY60" fmla="*/ 593835 h 4289973"/>
              <a:gd name="connsiteX0" fmla="*/ 3067269 w 3984734"/>
              <a:gd name="connsiteY0" fmla="*/ 593835 h 4289973"/>
              <a:gd name="connsiteX1" fmla="*/ 2972676 w 3984734"/>
              <a:gd name="connsiteY1" fmla="*/ 767256 h 4289973"/>
              <a:gd name="connsiteX2" fmla="*/ 3209159 w 3984734"/>
              <a:gd name="connsiteY2" fmla="*/ 1066801 h 4289973"/>
              <a:gd name="connsiteX3" fmla="*/ 3429876 w 3984734"/>
              <a:gd name="connsiteY3" fmla="*/ 1271752 h 4289973"/>
              <a:gd name="connsiteX4" fmla="*/ 3461407 w 3984734"/>
              <a:gd name="connsiteY4" fmla="*/ 1413642 h 4289973"/>
              <a:gd name="connsiteX5" fmla="*/ 3587531 w 3984734"/>
              <a:gd name="connsiteY5" fmla="*/ 1602828 h 4289973"/>
              <a:gd name="connsiteX6" fmla="*/ 3524469 w 3984734"/>
              <a:gd name="connsiteY6" fmla="*/ 1760483 h 4289973"/>
              <a:gd name="connsiteX7" fmla="*/ 3429876 w 3984734"/>
              <a:gd name="connsiteY7" fmla="*/ 1918139 h 4289973"/>
              <a:gd name="connsiteX8" fmla="*/ 3508704 w 3984734"/>
              <a:gd name="connsiteY8" fmla="*/ 2154621 h 4289973"/>
              <a:gd name="connsiteX9" fmla="*/ 3571766 w 3984734"/>
              <a:gd name="connsiteY9" fmla="*/ 2249214 h 4289973"/>
              <a:gd name="connsiteX10" fmla="*/ 3603297 w 3984734"/>
              <a:gd name="connsiteY10" fmla="*/ 2391104 h 4289973"/>
              <a:gd name="connsiteX11" fmla="*/ 3824014 w 3984734"/>
              <a:gd name="connsiteY11" fmla="*/ 2548759 h 4289973"/>
              <a:gd name="connsiteX12" fmla="*/ 3776717 w 3984734"/>
              <a:gd name="connsiteY12" fmla="*/ 2737945 h 4289973"/>
              <a:gd name="connsiteX13" fmla="*/ 3571766 w 3984734"/>
              <a:gd name="connsiteY13" fmla="*/ 3210911 h 4289973"/>
              <a:gd name="connsiteX14" fmla="*/ 3556000 w 3984734"/>
              <a:gd name="connsiteY14" fmla="*/ 3510456 h 4289973"/>
              <a:gd name="connsiteX15" fmla="*/ 3461407 w 3984734"/>
              <a:gd name="connsiteY15" fmla="*/ 3778470 h 4289973"/>
              <a:gd name="connsiteX16" fmla="*/ 3429876 w 3984734"/>
              <a:gd name="connsiteY16" fmla="*/ 3841532 h 4289973"/>
              <a:gd name="connsiteX17" fmla="*/ 3508704 w 3984734"/>
              <a:gd name="connsiteY17" fmla="*/ 3999187 h 4289973"/>
              <a:gd name="connsiteX18" fmla="*/ 3776717 w 3984734"/>
              <a:gd name="connsiteY18" fmla="*/ 3941380 h 4289973"/>
              <a:gd name="connsiteX19" fmla="*/ 3873938 w 3984734"/>
              <a:gd name="connsiteY19" fmla="*/ 4004442 h 4289973"/>
              <a:gd name="connsiteX20" fmla="*/ 3934372 w 3984734"/>
              <a:gd name="connsiteY20" fmla="*/ 4251435 h 4289973"/>
              <a:gd name="connsiteX21" fmla="*/ 3571766 w 3984734"/>
              <a:gd name="connsiteY21" fmla="*/ 4235670 h 4289973"/>
              <a:gd name="connsiteX22" fmla="*/ 3414110 w 3984734"/>
              <a:gd name="connsiteY22" fmla="*/ 4093780 h 4289973"/>
              <a:gd name="connsiteX23" fmla="*/ 3351048 w 3984734"/>
              <a:gd name="connsiteY23" fmla="*/ 3983421 h 4289973"/>
              <a:gd name="connsiteX24" fmla="*/ 3240690 w 3984734"/>
              <a:gd name="connsiteY24" fmla="*/ 3825766 h 4289973"/>
              <a:gd name="connsiteX25" fmla="*/ 3067269 w 3984734"/>
              <a:gd name="connsiteY25" fmla="*/ 3652345 h 4289973"/>
              <a:gd name="connsiteX26" fmla="*/ 2657366 w 3984734"/>
              <a:gd name="connsiteY26" fmla="*/ 3400097 h 4289973"/>
              <a:gd name="connsiteX27" fmla="*/ 2168635 w 3984734"/>
              <a:gd name="connsiteY27" fmla="*/ 3352801 h 4289973"/>
              <a:gd name="connsiteX28" fmla="*/ 1711435 w 3984734"/>
              <a:gd name="connsiteY28" fmla="*/ 3163614 h 4289973"/>
              <a:gd name="connsiteX29" fmla="*/ 1238469 w 3984734"/>
              <a:gd name="connsiteY29" fmla="*/ 2895601 h 4289973"/>
              <a:gd name="connsiteX30" fmla="*/ 1143876 w 3984734"/>
              <a:gd name="connsiteY30" fmla="*/ 2785242 h 4289973"/>
              <a:gd name="connsiteX31" fmla="*/ 1238469 w 3984734"/>
              <a:gd name="connsiteY31" fmla="*/ 2517228 h 4289973"/>
              <a:gd name="connsiteX32" fmla="*/ 1096579 w 3984734"/>
              <a:gd name="connsiteY32" fmla="*/ 2406870 h 4289973"/>
              <a:gd name="connsiteX33" fmla="*/ 1065048 w 3984734"/>
              <a:gd name="connsiteY33" fmla="*/ 2217683 h 4289973"/>
              <a:gd name="connsiteX34" fmla="*/ 1206938 w 3984734"/>
              <a:gd name="connsiteY34" fmla="*/ 2123090 h 4289973"/>
              <a:gd name="connsiteX35" fmla="*/ 1206938 w 3984734"/>
              <a:gd name="connsiteY35" fmla="*/ 2044263 h 4289973"/>
              <a:gd name="connsiteX36" fmla="*/ 1096579 w 3984734"/>
              <a:gd name="connsiteY36" fmla="*/ 1965435 h 4289973"/>
              <a:gd name="connsiteX37" fmla="*/ 1049283 w 3984734"/>
              <a:gd name="connsiteY37" fmla="*/ 1839311 h 4289973"/>
              <a:gd name="connsiteX38" fmla="*/ 891628 w 3984734"/>
              <a:gd name="connsiteY38" fmla="*/ 1571297 h 4289973"/>
              <a:gd name="connsiteX39" fmla="*/ 670910 w 3984734"/>
              <a:gd name="connsiteY39" fmla="*/ 1271752 h 4289973"/>
              <a:gd name="connsiteX40" fmla="*/ 560552 w 3984734"/>
              <a:gd name="connsiteY40" fmla="*/ 1114097 h 4289973"/>
              <a:gd name="connsiteX41" fmla="*/ 481724 w 3984734"/>
              <a:gd name="connsiteY41" fmla="*/ 861849 h 4289973"/>
              <a:gd name="connsiteX42" fmla="*/ 308304 w 3984734"/>
              <a:gd name="connsiteY42" fmla="*/ 940676 h 4289973"/>
              <a:gd name="connsiteX43" fmla="*/ 197945 w 3984734"/>
              <a:gd name="connsiteY43" fmla="*/ 909145 h 4289973"/>
              <a:gd name="connsiteX44" fmla="*/ 134883 w 3984734"/>
              <a:gd name="connsiteY44" fmla="*/ 767256 h 4289973"/>
              <a:gd name="connsiteX45" fmla="*/ 166414 w 3984734"/>
              <a:gd name="connsiteY45" fmla="*/ 609601 h 4289973"/>
              <a:gd name="connsiteX46" fmla="*/ 261007 w 3984734"/>
              <a:gd name="connsiteY46" fmla="*/ 467711 h 4289973"/>
              <a:gd name="connsiteX47" fmla="*/ 339835 w 3984734"/>
              <a:gd name="connsiteY47" fmla="*/ 467711 h 4289973"/>
              <a:gd name="connsiteX48" fmla="*/ 387131 w 3984734"/>
              <a:gd name="connsiteY48" fmla="*/ 341587 h 4289973"/>
              <a:gd name="connsiteX49" fmla="*/ 292538 w 3984734"/>
              <a:gd name="connsiteY49" fmla="*/ 26276 h 4289973"/>
              <a:gd name="connsiteX50" fmla="*/ 2142359 w 3984734"/>
              <a:gd name="connsiteY50" fmla="*/ 183932 h 4289973"/>
              <a:gd name="connsiteX51" fmla="*/ 2373586 w 3984734"/>
              <a:gd name="connsiteY51" fmla="*/ 310056 h 4289973"/>
              <a:gd name="connsiteX52" fmla="*/ 2436648 w 3984734"/>
              <a:gd name="connsiteY52" fmla="*/ 436180 h 4289973"/>
              <a:gd name="connsiteX53" fmla="*/ 2452414 w 3984734"/>
              <a:gd name="connsiteY53" fmla="*/ 578070 h 4289973"/>
              <a:gd name="connsiteX54" fmla="*/ 2547007 w 3984734"/>
              <a:gd name="connsiteY54" fmla="*/ 735725 h 4289973"/>
              <a:gd name="connsiteX55" fmla="*/ 2657366 w 3984734"/>
              <a:gd name="connsiteY55" fmla="*/ 735725 h 4289973"/>
              <a:gd name="connsiteX56" fmla="*/ 2736193 w 3984734"/>
              <a:gd name="connsiteY56" fmla="*/ 562304 h 4289973"/>
              <a:gd name="connsiteX57" fmla="*/ 2799255 w 3984734"/>
              <a:gd name="connsiteY57" fmla="*/ 515008 h 4289973"/>
              <a:gd name="connsiteX58" fmla="*/ 2893848 w 3984734"/>
              <a:gd name="connsiteY58" fmla="*/ 467711 h 4289973"/>
              <a:gd name="connsiteX59" fmla="*/ 2956910 w 3984734"/>
              <a:gd name="connsiteY59" fmla="*/ 530773 h 4289973"/>
              <a:gd name="connsiteX60" fmla="*/ 3067269 w 3984734"/>
              <a:gd name="connsiteY60" fmla="*/ 593835 h 4289973"/>
              <a:gd name="connsiteX0" fmla="*/ 3067269 w 3984734"/>
              <a:gd name="connsiteY0" fmla="*/ 593835 h 4283200"/>
              <a:gd name="connsiteX1" fmla="*/ 2972676 w 3984734"/>
              <a:gd name="connsiteY1" fmla="*/ 767256 h 4283200"/>
              <a:gd name="connsiteX2" fmla="*/ 3209159 w 3984734"/>
              <a:gd name="connsiteY2" fmla="*/ 1066801 h 4283200"/>
              <a:gd name="connsiteX3" fmla="*/ 3429876 w 3984734"/>
              <a:gd name="connsiteY3" fmla="*/ 1271752 h 4283200"/>
              <a:gd name="connsiteX4" fmla="*/ 3461407 w 3984734"/>
              <a:gd name="connsiteY4" fmla="*/ 1413642 h 4283200"/>
              <a:gd name="connsiteX5" fmla="*/ 3587531 w 3984734"/>
              <a:gd name="connsiteY5" fmla="*/ 1602828 h 4283200"/>
              <a:gd name="connsiteX6" fmla="*/ 3524469 w 3984734"/>
              <a:gd name="connsiteY6" fmla="*/ 1760483 h 4283200"/>
              <a:gd name="connsiteX7" fmla="*/ 3429876 w 3984734"/>
              <a:gd name="connsiteY7" fmla="*/ 1918139 h 4283200"/>
              <a:gd name="connsiteX8" fmla="*/ 3508704 w 3984734"/>
              <a:gd name="connsiteY8" fmla="*/ 2154621 h 4283200"/>
              <a:gd name="connsiteX9" fmla="*/ 3571766 w 3984734"/>
              <a:gd name="connsiteY9" fmla="*/ 2249214 h 4283200"/>
              <a:gd name="connsiteX10" fmla="*/ 3603297 w 3984734"/>
              <a:gd name="connsiteY10" fmla="*/ 2391104 h 4283200"/>
              <a:gd name="connsiteX11" fmla="*/ 3824014 w 3984734"/>
              <a:gd name="connsiteY11" fmla="*/ 2548759 h 4283200"/>
              <a:gd name="connsiteX12" fmla="*/ 3776717 w 3984734"/>
              <a:gd name="connsiteY12" fmla="*/ 2737945 h 4283200"/>
              <a:gd name="connsiteX13" fmla="*/ 3571766 w 3984734"/>
              <a:gd name="connsiteY13" fmla="*/ 3210911 h 4283200"/>
              <a:gd name="connsiteX14" fmla="*/ 3556000 w 3984734"/>
              <a:gd name="connsiteY14" fmla="*/ 3510456 h 4283200"/>
              <a:gd name="connsiteX15" fmla="*/ 3461407 w 3984734"/>
              <a:gd name="connsiteY15" fmla="*/ 3778470 h 4283200"/>
              <a:gd name="connsiteX16" fmla="*/ 3429876 w 3984734"/>
              <a:gd name="connsiteY16" fmla="*/ 3841532 h 4283200"/>
              <a:gd name="connsiteX17" fmla="*/ 3508704 w 3984734"/>
              <a:gd name="connsiteY17" fmla="*/ 3999187 h 4283200"/>
              <a:gd name="connsiteX18" fmla="*/ 3776717 w 3984734"/>
              <a:gd name="connsiteY18" fmla="*/ 3941380 h 4283200"/>
              <a:gd name="connsiteX19" fmla="*/ 3873938 w 3984734"/>
              <a:gd name="connsiteY19" fmla="*/ 4045082 h 4283200"/>
              <a:gd name="connsiteX20" fmla="*/ 3934372 w 3984734"/>
              <a:gd name="connsiteY20" fmla="*/ 4251435 h 4283200"/>
              <a:gd name="connsiteX21" fmla="*/ 3571766 w 3984734"/>
              <a:gd name="connsiteY21" fmla="*/ 4235670 h 4283200"/>
              <a:gd name="connsiteX22" fmla="*/ 3414110 w 3984734"/>
              <a:gd name="connsiteY22" fmla="*/ 4093780 h 4283200"/>
              <a:gd name="connsiteX23" fmla="*/ 3351048 w 3984734"/>
              <a:gd name="connsiteY23" fmla="*/ 3983421 h 4283200"/>
              <a:gd name="connsiteX24" fmla="*/ 3240690 w 3984734"/>
              <a:gd name="connsiteY24" fmla="*/ 3825766 h 4283200"/>
              <a:gd name="connsiteX25" fmla="*/ 3067269 w 3984734"/>
              <a:gd name="connsiteY25" fmla="*/ 3652345 h 4283200"/>
              <a:gd name="connsiteX26" fmla="*/ 2657366 w 3984734"/>
              <a:gd name="connsiteY26" fmla="*/ 3400097 h 4283200"/>
              <a:gd name="connsiteX27" fmla="*/ 2168635 w 3984734"/>
              <a:gd name="connsiteY27" fmla="*/ 3352801 h 4283200"/>
              <a:gd name="connsiteX28" fmla="*/ 1711435 w 3984734"/>
              <a:gd name="connsiteY28" fmla="*/ 3163614 h 4283200"/>
              <a:gd name="connsiteX29" fmla="*/ 1238469 w 3984734"/>
              <a:gd name="connsiteY29" fmla="*/ 2895601 h 4283200"/>
              <a:gd name="connsiteX30" fmla="*/ 1143876 w 3984734"/>
              <a:gd name="connsiteY30" fmla="*/ 2785242 h 4283200"/>
              <a:gd name="connsiteX31" fmla="*/ 1238469 w 3984734"/>
              <a:gd name="connsiteY31" fmla="*/ 2517228 h 4283200"/>
              <a:gd name="connsiteX32" fmla="*/ 1096579 w 3984734"/>
              <a:gd name="connsiteY32" fmla="*/ 2406870 h 4283200"/>
              <a:gd name="connsiteX33" fmla="*/ 1065048 w 3984734"/>
              <a:gd name="connsiteY33" fmla="*/ 2217683 h 4283200"/>
              <a:gd name="connsiteX34" fmla="*/ 1206938 w 3984734"/>
              <a:gd name="connsiteY34" fmla="*/ 2123090 h 4283200"/>
              <a:gd name="connsiteX35" fmla="*/ 1206938 w 3984734"/>
              <a:gd name="connsiteY35" fmla="*/ 2044263 h 4283200"/>
              <a:gd name="connsiteX36" fmla="*/ 1096579 w 3984734"/>
              <a:gd name="connsiteY36" fmla="*/ 1965435 h 4283200"/>
              <a:gd name="connsiteX37" fmla="*/ 1049283 w 3984734"/>
              <a:gd name="connsiteY37" fmla="*/ 1839311 h 4283200"/>
              <a:gd name="connsiteX38" fmla="*/ 891628 w 3984734"/>
              <a:gd name="connsiteY38" fmla="*/ 1571297 h 4283200"/>
              <a:gd name="connsiteX39" fmla="*/ 670910 w 3984734"/>
              <a:gd name="connsiteY39" fmla="*/ 1271752 h 4283200"/>
              <a:gd name="connsiteX40" fmla="*/ 560552 w 3984734"/>
              <a:gd name="connsiteY40" fmla="*/ 1114097 h 4283200"/>
              <a:gd name="connsiteX41" fmla="*/ 481724 w 3984734"/>
              <a:gd name="connsiteY41" fmla="*/ 861849 h 4283200"/>
              <a:gd name="connsiteX42" fmla="*/ 308304 w 3984734"/>
              <a:gd name="connsiteY42" fmla="*/ 940676 h 4283200"/>
              <a:gd name="connsiteX43" fmla="*/ 197945 w 3984734"/>
              <a:gd name="connsiteY43" fmla="*/ 909145 h 4283200"/>
              <a:gd name="connsiteX44" fmla="*/ 134883 w 3984734"/>
              <a:gd name="connsiteY44" fmla="*/ 767256 h 4283200"/>
              <a:gd name="connsiteX45" fmla="*/ 166414 w 3984734"/>
              <a:gd name="connsiteY45" fmla="*/ 609601 h 4283200"/>
              <a:gd name="connsiteX46" fmla="*/ 261007 w 3984734"/>
              <a:gd name="connsiteY46" fmla="*/ 467711 h 4283200"/>
              <a:gd name="connsiteX47" fmla="*/ 339835 w 3984734"/>
              <a:gd name="connsiteY47" fmla="*/ 467711 h 4283200"/>
              <a:gd name="connsiteX48" fmla="*/ 387131 w 3984734"/>
              <a:gd name="connsiteY48" fmla="*/ 341587 h 4283200"/>
              <a:gd name="connsiteX49" fmla="*/ 292538 w 3984734"/>
              <a:gd name="connsiteY49" fmla="*/ 26276 h 4283200"/>
              <a:gd name="connsiteX50" fmla="*/ 2142359 w 3984734"/>
              <a:gd name="connsiteY50" fmla="*/ 183932 h 4283200"/>
              <a:gd name="connsiteX51" fmla="*/ 2373586 w 3984734"/>
              <a:gd name="connsiteY51" fmla="*/ 310056 h 4283200"/>
              <a:gd name="connsiteX52" fmla="*/ 2436648 w 3984734"/>
              <a:gd name="connsiteY52" fmla="*/ 436180 h 4283200"/>
              <a:gd name="connsiteX53" fmla="*/ 2452414 w 3984734"/>
              <a:gd name="connsiteY53" fmla="*/ 578070 h 4283200"/>
              <a:gd name="connsiteX54" fmla="*/ 2547007 w 3984734"/>
              <a:gd name="connsiteY54" fmla="*/ 735725 h 4283200"/>
              <a:gd name="connsiteX55" fmla="*/ 2657366 w 3984734"/>
              <a:gd name="connsiteY55" fmla="*/ 735725 h 4283200"/>
              <a:gd name="connsiteX56" fmla="*/ 2736193 w 3984734"/>
              <a:gd name="connsiteY56" fmla="*/ 562304 h 4283200"/>
              <a:gd name="connsiteX57" fmla="*/ 2799255 w 3984734"/>
              <a:gd name="connsiteY57" fmla="*/ 515008 h 4283200"/>
              <a:gd name="connsiteX58" fmla="*/ 2893848 w 3984734"/>
              <a:gd name="connsiteY58" fmla="*/ 467711 h 4283200"/>
              <a:gd name="connsiteX59" fmla="*/ 2956910 w 3984734"/>
              <a:gd name="connsiteY59" fmla="*/ 530773 h 4283200"/>
              <a:gd name="connsiteX60" fmla="*/ 3067269 w 3984734"/>
              <a:gd name="connsiteY60" fmla="*/ 593835 h 4283200"/>
              <a:gd name="connsiteX0" fmla="*/ 3067269 w 3984734"/>
              <a:gd name="connsiteY0" fmla="*/ 593835 h 4283200"/>
              <a:gd name="connsiteX1" fmla="*/ 2972676 w 3984734"/>
              <a:gd name="connsiteY1" fmla="*/ 767256 h 4283200"/>
              <a:gd name="connsiteX2" fmla="*/ 3209159 w 3984734"/>
              <a:gd name="connsiteY2" fmla="*/ 1066801 h 4283200"/>
              <a:gd name="connsiteX3" fmla="*/ 3429876 w 3984734"/>
              <a:gd name="connsiteY3" fmla="*/ 1271752 h 4283200"/>
              <a:gd name="connsiteX4" fmla="*/ 3461407 w 3984734"/>
              <a:gd name="connsiteY4" fmla="*/ 1413642 h 4283200"/>
              <a:gd name="connsiteX5" fmla="*/ 3587531 w 3984734"/>
              <a:gd name="connsiteY5" fmla="*/ 1602828 h 4283200"/>
              <a:gd name="connsiteX6" fmla="*/ 3524469 w 3984734"/>
              <a:gd name="connsiteY6" fmla="*/ 1760483 h 4283200"/>
              <a:gd name="connsiteX7" fmla="*/ 3429876 w 3984734"/>
              <a:gd name="connsiteY7" fmla="*/ 1918139 h 4283200"/>
              <a:gd name="connsiteX8" fmla="*/ 3508704 w 3984734"/>
              <a:gd name="connsiteY8" fmla="*/ 2154621 h 4283200"/>
              <a:gd name="connsiteX9" fmla="*/ 3571766 w 3984734"/>
              <a:gd name="connsiteY9" fmla="*/ 2249214 h 4283200"/>
              <a:gd name="connsiteX10" fmla="*/ 3603297 w 3984734"/>
              <a:gd name="connsiteY10" fmla="*/ 2391104 h 4283200"/>
              <a:gd name="connsiteX11" fmla="*/ 3824014 w 3984734"/>
              <a:gd name="connsiteY11" fmla="*/ 2548759 h 4283200"/>
              <a:gd name="connsiteX12" fmla="*/ 3776717 w 3984734"/>
              <a:gd name="connsiteY12" fmla="*/ 2737945 h 4283200"/>
              <a:gd name="connsiteX13" fmla="*/ 3571766 w 3984734"/>
              <a:gd name="connsiteY13" fmla="*/ 3210911 h 4283200"/>
              <a:gd name="connsiteX14" fmla="*/ 3556000 w 3984734"/>
              <a:gd name="connsiteY14" fmla="*/ 3510456 h 4283200"/>
              <a:gd name="connsiteX15" fmla="*/ 3461407 w 3984734"/>
              <a:gd name="connsiteY15" fmla="*/ 3778470 h 4283200"/>
              <a:gd name="connsiteX16" fmla="*/ 3429876 w 3984734"/>
              <a:gd name="connsiteY16" fmla="*/ 3841532 h 4283200"/>
              <a:gd name="connsiteX17" fmla="*/ 3508704 w 3984734"/>
              <a:gd name="connsiteY17" fmla="*/ 3999187 h 4283200"/>
              <a:gd name="connsiteX18" fmla="*/ 3776717 w 3984734"/>
              <a:gd name="connsiteY18" fmla="*/ 3941380 h 4283200"/>
              <a:gd name="connsiteX19" fmla="*/ 3873938 w 3984734"/>
              <a:gd name="connsiteY19" fmla="*/ 4045082 h 4283200"/>
              <a:gd name="connsiteX20" fmla="*/ 3934372 w 3984734"/>
              <a:gd name="connsiteY20" fmla="*/ 4251435 h 4283200"/>
              <a:gd name="connsiteX21" fmla="*/ 3571766 w 3984734"/>
              <a:gd name="connsiteY21" fmla="*/ 4235670 h 4283200"/>
              <a:gd name="connsiteX22" fmla="*/ 3414110 w 3984734"/>
              <a:gd name="connsiteY22" fmla="*/ 4093780 h 4283200"/>
              <a:gd name="connsiteX23" fmla="*/ 3351048 w 3984734"/>
              <a:gd name="connsiteY23" fmla="*/ 3983421 h 4283200"/>
              <a:gd name="connsiteX24" fmla="*/ 3240690 w 3984734"/>
              <a:gd name="connsiteY24" fmla="*/ 3825766 h 4283200"/>
              <a:gd name="connsiteX25" fmla="*/ 3067269 w 3984734"/>
              <a:gd name="connsiteY25" fmla="*/ 3652345 h 4283200"/>
              <a:gd name="connsiteX26" fmla="*/ 2657366 w 3984734"/>
              <a:gd name="connsiteY26" fmla="*/ 3400097 h 4283200"/>
              <a:gd name="connsiteX27" fmla="*/ 2168635 w 3984734"/>
              <a:gd name="connsiteY27" fmla="*/ 3352801 h 4283200"/>
              <a:gd name="connsiteX28" fmla="*/ 1711435 w 3984734"/>
              <a:gd name="connsiteY28" fmla="*/ 3163614 h 4283200"/>
              <a:gd name="connsiteX29" fmla="*/ 1238469 w 3984734"/>
              <a:gd name="connsiteY29" fmla="*/ 2895601 h 4283200"/>
              <a:gd name="connsiteX30" fmla="*/ 1143876 w 3984734"/>
              <a:gd name="connsiteY30" fmla="*/ 2785242 h 4283200"/>
              <a:gd name="connsiteX31" fmla="*/ 1238469 w 3984734"/>
              <a:gd name="connsiteY31" fmla="*/ 2517228 h 4283200"/>
              <a:gd name="connsiteX32" fmla="*/ 1096579 w 3984734"/>
              <a:gd name="connsiteY32" fmla="*/ 2406870 h 4283200"/>
              <a:gd name="connsiteX33" fmla="*/ 1065048 w 3984734"/>
              <a:gd name="connsiteY33" fmla="*/ 2217683 h 4283200"/>
              <a:gd name="connsiteX34" fmla="*/ 1206938 w 3984734"/>
              <a:gd name="connsiteY34" fmla="*/ 2123090 h 4283200"/>
              <a:gd name="connsiteX35" fmla="*/ 1206938 w 3984734"/>
              <a:gd name="connsiteY35" fmla="*/ 2044263 h 4283200"/>
              <a:gd name="connsiteX36" fmla="*/ 1096579 w 3984734"/>
              <a:gd name="connsiteY36" fmla="*/ 1965435 h 4283200"/>
              <a:gd name="connsiteX37" fmla="*/ 1049283 w 3984734"/>
              <a:gd name="connsiteY37" fmla="*/ 1839311 h 4283200"/>
              <a:gd name="connsiteX38" fmla="*/ 891628 w 3984734"/>
              <a:gd name="connsiteY38" fmla="*/ 1571297 h 4283200"/>
              <a:gd name="connsiteX39" fmla="*/ 670910 w 3984734"/>
              <a:gd name="connsiteY39" fmla="*/ 1271752 h 4283200"/>
              <a:gd name="connsiteX40" fmla="*/ 560552 w 3984734"/>
              <a:gd name="connsiteY40" fmla="*/ 1114097 h 4283200"/>
              <a:gd name="connsiteX41" fmla="*/ 481724 w 3984734"/>
              <a:gd name="connsiteY41" fmla="*/ 861849 h 4283200"/>
              <a:gd name="connsiteX42" fmla="*/ 308304 w 3984734"/>
              <a:gd name="connsiteY42" fmla="*/ 940676 h 4283200"/>
              <a:gd name="connsiteX43" fmla="*/ 197945 w 3984734"/>
              <a:gd name="connsiteY43" fmla="*/ 909145 h 4283200"/>
              <a:gd name="connsiteX44" fmla="*/ 134883 w 3984734"/>
              <a:gd name="connsiteY44" fmla="*/ 767256 h 4283200"/>
              <a:gd name="connsiteX45" fmla="*/ 166414 w 3984734"/>
              <a:gd name="connsiteY45" fmla="*/ 609601 h 4283200"/>
              <a:gd name="connsiteX46" fmla="*/ 261007 w 3984734"/>
              <a:gd name="connsiteY46" fmla="*/ 467711 h 4283200"/>
              <a:gd name="connsiteX47" fmla="*/ 339835 w 3984734"/>
              <a:gd name="connsiteY47" fmla="*/ 467711 h 4283200"/>
              <a:gd name="connsiteX48" fmla="*/ 387131 w 3984734"/>
              <a:gd name="connsiteY48" fmla="*/ 341587 h 4283200"/>
              <a:gd name="connsiteX49" fmla="*/ 292538 w 3984734"/>
              <a:gd name="connsiteY49" fmla="*/ 26276 h 4283200"/>
              <a:gd name="connsiteX50" fmla="*/ 2142359 w 3984734"/>
              <a:gd name="connsiteY50" fmla="*/ 183932 h 4283200"/>
              <a:gd name="connsiteX51" fmla="*/ 2373586 w 3984734"/>
              <a:gd name="connsiteY51" fmla="*/ 310056 h 4283200"/>
              <a:gd name="connsiteX52" fmla="*/ 2436648 w 3984734"/>
              <a:gd name="connsiteY52" fmla="*/ 436180 h 4283200"/>
              <a:gd name="connsiteX53" fmla="*/ 2452414 w 3984734"/>
              <a:gd name="connsiteY53" fmla="*/ 578070 h 4283200"/>
              <a:gd name="connsiteX54" fmla="*/ 2547007 w 3984734"/>
              <a:gd name="connsiteY54" fmla="*/ 735725 h 4283200"/>
              <a:gd name="connsiteX55" fmla="*/ 2657366 w 3984734"/>
              <a:gd name="connsiteY55" fmla="*/ 735725 h 4283200"/>
              <a:gd name="connsiteX56" fmla="*/ 2736193 w 3984734"/>
              <a:gd name="connsiteY56" fmla="*/ 562304 h 4283200"/>
              <a:gd name="connsiteX57" fmla="*/ 2799255 w 3984734"/>
              <a:gd name="connsiteY57" fmla="*/ 515008 h 4283200"/>
              <a:gd name="connsiteX58" fmla="*/ 2893848 w 3984734"/>
              <a:gd name="connsiteY58" fmla="*/ 467711 h 4283200"/>
              <a:gd name="connsiteX59" fmla="*/ 2956910 w 3984734"/>
              <a:gd name="connsiteY59" fmla="*/ 530773 h 4283200"/>
              <a:gd name="connsiteX60" fmla="*/ 3067269 w 3984734"/>
              <a:gd name="connsiteY60" fmla="*/ 593835 h 4283200"/>
              <a:gd name="connsiteX0" fmla="*/ 3067269 w 3984734"/>
              <a:gd name="connsiteY0" fmla="*/ 593835 h 4283200"/>
              <a:gd name="connsiteX1" fmla="*/ 2972676 w 3984734"/>
              <a:gd name="connsiteY1" fmla="*/ 767256 h 4283200"/>
              <a:gd name="connsiteX2" fmla="*/ 3209159 w 3984734"/>
              <a:gd name="connsiteY2" fmla="*/ 1066801 h 4283200"/>
              <a:gd name="connsiteX3" fmla="*/ 3429876 w 3984734"/>
              <a:gd name="connsiteY3" fmla="*/ 1271752 h 4283200"/>
              <a:gd name="connsiteX4" fmla="*/ 3461407 w 3984734"/>
              <a:gd name="connsiteY4" fmla="*/ 1413642 h 4283200"/>
              <a:gd name="connsiteX5" fmla="*/ 3587531 w 3984734"/>
              <a:gd name="connsiteY5" fmla="*/ 1602828 h 4283200"/>
              <a:gd name="connsiteX6" fmla="*/ 3524469 w 3984734"/>
              <a:gd name="connsiteY6" fmla="*/ 1760483 h 4283200"/>
              <a:gd name="connsiteX7" fmla="*/ 3429876 w 3984734"/>
              <a:gd name="connsiteY7" fmla="*/ 1918139 h 4283200"/>
              <a:gd name="connsiteX8" fmla="*/ 3508704 w 3984734"/>
              <a:gd name="connsiteY8" fmla="*/ 2154621 h 4283200"/>
              <a:gd name="connsiteX9" fmla="*/ 3571766 w 3984734"/>
              <a:gd name="connsiteY9" fmla="*/ 2249214 h 4283200"/>
              <a:gd name="connsiteX10" fmla="*/ 3603297 w 3984734"/>
              <a:gd name="connsiteY10" fmla="*/ 2391104 h 4283200"/>
              <a:gd name="connsiteX11" fmla="*/ 3824014 w 3984734"/>
              <a:gd name="connsiteY11" fmla="*/ 2548759 h 4283200"/>
              <a:gd name="connsiteX12" fmla="*/ 3776717 w 3984734"/>
              <a:gd name="connsiteY12" fmla="*/ 2737945 h 4283200"/>
              <a:gd name="connsiteX13" fmla="*/ 3571766 w 3984734"/>
              <a:gd name="connsiteY13" fmla="*/ 3210911 h 4283200"/>
              <a:gd name="connsiteX14" fmla="*/ 3556000 w 3984734"/>
              <a:gd name="connsiteY14" fmla="*/ 3510456 h 4283200"/>
              <a:gd name="connsiteX15" fmla="*/ 3461407 w 3984734"/>
              <a:gd name="connsiteY15" fmla="*/ 3778470 h 4283200"/>
              <a:gd name="connsiteX16" fmla="*/ 3429876 w 3984734"/>
              <a:gd name="connsiteY16" fmla="*/ 3841532 h 4283200"/>
              <a:gd name="connsiteX17" fmla="*/ 3508704 w 3984734"/>
              <a:gd name="connsiteY17" fmla="*/ 3999187 h 4283200"/>
              <a:gd name="connsiteX18" fmla="*/ 3776717 w 3984734"/>
              <a:gd name="connsiteY18" fmla="*/ 3941380 h 4283200"/>
              <a:gd name="connsiteX19" fmla="*/ 3873938 w 3984734"/>
              <a:gd name="connsiteY19" fmla="*/ 4045082 h 4283200"/>
              <a:gd name="connsiteX20" fmla="*/ 3934372 w 3984734"/>
              <a:gd name="connsiteY20" fmla="*/ 4251435 h 4283200"/>
              <a:gd name="connsiteX21" fmla="*/ 3571766 w 3984734"/>
              <a:gd name="connsiteY21" fmla="*/ 4235670 h 4283200"/>
              <a:gd name="connsiteX22" fmla="*/ 3414110 w 3984734"/>
              <a:gd name="connsiteY22" fmla="*/ 4093780 h 4283200"/>
              <a:gd name="connsiteX23" fmla="*/ 3351048 w 3984734"/>
              <a:gd name="connsiteY23" fmla="*/ 3983421 h 4283200"/>
              <a:gd name="connsiteX24" fmla="*/ 3240690 w 3984734"/>
              <a:gd name="connsiteY24" fmla="*/ 3825766 h 4283200"/>
              <a:gd name="connsiteX25" fmla="*/ 3067269 w 3984734"/>
              <a:gd name="connsiteY25" fmla="*/ 3652345 h 4283200"/>
              <a:gd name="connsiteX26" fmla="*/ 2657366 w 3984734"/>
              <a:gd name="connsiteY26" fmla="*/ 3400097 h 4283200"/>
              <a:gd name="connsiteX27" fmla="*/ 2168635 w 3984734"/>
              <a:gd name="connsiteY27" fmla="*/ 3352801 h 4283200"/>
              <a:gd name="connsiteX28" fmla="*/ 1711435 w 3984734"/>
              <a:gd name="connsiteY28" fmla="*/ 3163614 h 4283200"/>
              <a:gd name="connsiteX29" fmla="*/ 1238469 w 3984734"/>
              <a:gd name="connsiteY29" fmla="*/ 2895601 h 4283200"/>
              <a:gd name="connsiteX30" fmla="*/ 1143876 w 3984734"/>
              <a:gd name="connsiteY30" fmla="*/ 2785242 h 4283200"/>
              <a:gd name="connsiteX31" fmla="*/ 1238469 w 3984734"/>
              <a:gd name="connsiteY31" fmla="*/ 2517228 h 4283200"/>
              <a:gd name="connsiteX32" fmla="*/ 1096579 w 3984734"/>
              <a:gd name="connsiteY32" fmla="*/ 2406870 h 4283200"/>
              <a:gd name="connsiteX33" fmla="*/ 1065048 w 3984734"/>
              <a:gd name="connsiteY33" fmla="*/ 2217683 h 4283200"/>
              <a:gd name="connsiteX34" fmla="*/ 1206938 w 3984734"/>
              <a:gd name="connsiteY34" fmla="*/ 2123090 h 4283200"/>
              <a:gd name="connsiteX35" fmla="*/ 1206938 w 3984734"/>
              <a:gd name="connsiteY35" fmla="*/ 2044263 h 4283200"/>
              <a:gd name="connsiteX36" fmla="*/ 1096579 w 3984734"/>
              <a:gd name="connsiteY36" fmla="*/ 1965435 h 4283200"/>
              <a:gd name="connsiteX37" fmla="*/ 1049283 w 3984734"/>
              <a:gd name="connsiteY37" fmla="*/ 1839311 h 4283200"/>
              <a:gd name="connsiteX38" fmla="*/ 891628 w 3984734"/>
              <a:gd name="connsiteY38" fmla="*/ 1571297 h 4283200"/>
              <a:gd name="connsiteX39" fmla="*/ 670910 w 3984734"/>
              <a:gd name="connsiteY39" fmla="*/ 1271752 h 4283200"/>
              <a:gd name="connsiteX40" fmla="*/ 560552 w 3984734"/>
              <a:gd name="connsiteY40" fmla="*/ 1114097 h 4283200"/>
              <a:gd name="connsiteX41" fmla="*/ 481724 w 3984734"/>
              <a:gd name="connsiteY41" fmla="*/ 861849 h 4283200"/>
              <a:gd name="connsiteX42" fmla="*/ 308304 w 3984734"/>
              <a:gd name="connsiteY42" fmla="*/ 940676 h 4283200"/>
              <a:gd name="connsiteX43" fmla="*/ 197945 w 3984734"/>
              <a:gd name="connsiteY43" fmla="*/ 909145 h 4283200"/>
              <a:gd name="connsiteX44" fmla="*/ 134883 w 3984734"/>
              <a:gd name="connsiteY44" fmla="*/ 767256 h 4283200"/>
              <a:gd name="connsiteX45" fmla="*/ 166414 w 3984734"/>
              <a:gd name="connsiteY45" fmla="*/ 609601 h 4283200"/>
              <a:gd name="connsiteX46" fmla="*/ 261007 w 3984734"/>
              <a:gd name="connsiteY46" fmla="*/ 467711 h 4283200"/>
              <a:gd name="connsiteX47" fmla="*/ 339835 w 3984734"/>
              <a:gd name="connsiteY47" fmla="*/ 467711 h 4283200"/>
              <a:gd name="connsiteX48" fmla="*/ 387131 w 3984734"/>
              <a:gd name="connsiteY48" fmla="*/ 341587 h 4283200"/>
              <a:gd name="connsiteX49" fmla="*/ 292538 w 3984734"/>
              <a:gd name="connsiteY49" fmla="*/ 26276 h 4283200"/>
              <a:gd name="connsiteX50" fmla="*/ 2142359 w 3984734"/>
              <a:gd name="connsiteY50" fmla="*/ 183932 h 4283200"/>
              <a:gd name="connsiteX51" fmla="*/ 2373586 w 3984734"/>
              <a:gd name="connsiteY51" fmla="*/ 310056 h 4283200"/>
              <a:gd name="connsiteX52" fmla="*/ 2436648 w 3984734"/>
              <a:gd name="connsiteY52" fmla="*/ 436180 h 4283200"/>
              <a:gd name="connsiteX53" fmla="*/ 2452414 w 3984734"/>
              <a:gd name="connsiteY53" fmla="*/ 578070 h 4283200"/>
              <a:gd name="connsiteX54" fmla="*/ 2547007 w 3984734"/>
              <a:gd name="connsiteY54" fmla="*/ 735725 h 4283200"/>
              <a:gd name="connsiteX55" fmla="*/ 2657366 w 3984734"/>
              <a:gd name="connsiteY55" fmla="*/ 735725 h 4283200"/>
              <a:gd name="connsiteX56" fmla="*/ 2736193 w 3984734"/>
              <a:gd name="connsiteY56" fmla="*/ 562304 h 4283200"/>
              <a:gd name="connsiteX57" fmla="*/ 2799255 w 3984734"/>
              <a:gd name="connsiteY57" fmla="*/ 515008 h 4283200"/>
              <a:gd name="connsiteX58" fmla="*/ 2893848 w 3984734"/>
              <a:gd name="connsiteY58" fmla="*/ 467711 h 4283200"/>
              <a:gd name="connsiteX59" fmla="*/ 2956910 w 3984734"/>
              <a:gd name="connsiteY59" fmla="*/ 530773 h 4283200"/>
              <a:gd name="connsiteX60" fmla="*/ 3067269 w 3984734"/>
              <a:gd name="connsiteY60" fmla="*/ 593835 h 4283200"/>
              <a:gd name="connsiteX0" fmla="*/ 3067269 w 3984734"/>
              <a:gd name="connsiteY0" fmla="*/ 593835 h 4283200"/>
              <a:gd name="connsiteX1" fmla="*/ 2972676 w 3984734"/>
              <a:gd name="connsiteY1" fmla="*/ 767256 h 4283200"/>
              <a:gd name="connsiteX2" fmla="*/ 3209159 w 3984734"/>
              <a:gd name="connsiteY2" fmla="*/ 1066801 h 4283200"/>
              <a:gd name="connsiteX3" fmla="*/ 3429876 w 3984734"/>
              <a:gd name="connsiteY3" fmla="*/ 1271752 h 4283200"/>
              <a:gd name="connsiteX4" fmla="*/ 3461407 w 3984734"/>
              <a:gd name="connsiteY4" fmla="*/ 1413642 h 4283200"/>
              <a:gd name="connsiteX5" fmla="*/ 3587531 w 3984734"/>
              <a:gd name="connsiteY5" fmla="*/ 1602828 h 4283200"/>
              <a:gd name="connsiteX6" fmla="*/ 3524469 w 3984734"/>
              <a:gd name="connsiteY6" fmla="*/ 1760483 h 4283200"/>
              <a:gd name="connsiteX7" fmla="*/ 3429876 w 3984734"/>
              <a:gd name="connsiteY7" fmla="*/ 1918139 h 4283200"/>
              <a:gd name="connsiteX8" fmla="*/ 3508704 w 3984734"/>
              <a:gd name="connsiteY8" fmla="*/ 2154621 h 4283200"/>
              <a:gd name="connsiteX9" fmla="*/ 3571766 w 3984734"/>
              <a:gd name="connsiteY9" fmla="*/ 2249214 h 4283200"/>
              <a:gd name="connsiteX10" fmla="*/ 3603297 w 3984734"/>
              <a:gd name="connsiteY10" fmla="*/ 2391104 h 4283200"/>
              <a:gd name="connsiteX11" fmla="*/ 3824014 w 3984734"/>
              <a:gd name="connsiteY11" fmla="*/ 2548759 h 4283200"/>
              <a:gd name="connsiteX12" fmla="*/ 3776717 w 3984734"/>
              <a:gd name="connsiteY12" fmla="*/ 2737945 h 4283200"/>
              <a:gd name="connsiteX13" fmla="*/ 3571766 w 3984734"/>
              <a:gd name="connsiteY13" fmla="*/ 3210911 h 4283200"/>
              <a:gd name="connsiteX14" fmla="*/ 3556000 w 3984734"/>
              <a:gd name="connsiteY14" fmla="*/ 3510456 h 4283200"/>
              <a:gd name="connsiteX15" fmla="*/ 3461407 w 3984734"/>
              <a:gd name="connsiteY15" fmla="*/ 3778470 h 4283200"/>
              <a:gd name="connsiteX16" fmla="*/ 3429876 w 3984734"/>
              <a:gd name="connsiteY16" fmla="*/ 3841532 h 4283200"/>
              <a:gd name="connsiteX17" fmla="*/ 3508704 w 3984734"/>
              <a:gd name="connsiteY17" fmla="*/ 3999187 h 4283200"/>
              <a:gd name="connsiteX18" fmla="*/ 3776717 w 3984734"/>
              <a:gd name="connsiteY18" fmla="*/ 4093780 h 4283200"/>
              <a:gd name="connsiteX19" fmla="*/ 3873938 w 3984734"/>
              <a:gd name="connsiteY19" fmla="*/ 4045082 h 4283200"/>
              <a:gd name="connsiteX20" fmla="*/ 3934372 w 3984734"/>
              <a:gd name="connsiteY20" fmla="*/ 4251435 h 4283200"/>
              <a:gd name="connsiteX21" fmla="*/ 3571766 w 3984734"/>
              <a:gd name="connsiteY21" fmla="*/ 4235670 h 4283200"/>
              <a:gd name="connsiteX22" fmla="*/ 3414110 w 3984734"/>
              <a:gd name="connsiteY22" fmla="*/ 4093780 h 4283200"/>
              <a:gd name="connsiteX23" fmla="*/ 3351048 w 3984734"/>
              <a:gd name="connsiteY23" fmla="*/ 3983421 h 4283200"/>
              <a:gd name="connsiteX24" fmla="*/ 3240690 w 3984734"/>
              <a:gd name="connsiteY24" fmla="*/ 3825766 h 4283200"/>
              <a:gd name="connsiteX25" fmla="*/ 3067269 w 3984734"/>
              <a:gd name="connsiteY25" fmla="*/ 3652345 h 4283200"/>
              <a:gd name="connsiteX26" fmla="*/ 2657366 w 3984734"/>
              <a:gd name="connsiteY26" fmla="*/ 3400097 h 4283200"/>
              <a:gd name="connsiteX27" fmla="*/ 2168635 w 3984734"/>
              <a:gd name="connsiteY27" fmla="*/ 3352801 h 4283200"/>
              <a:gd name="connsiteX28" fmla="*/ 1711435 w 3984734"/>
              <a:gd name="connsiteY28" fmla="*/ 3163614 h 4283200"/>
              <a:gd name="connsiteX29" fmla="*/ 1238469 w 3984734"/>
              <a:gd name="connsiteY29" fmla="*/ 2895601 h 4283200"/>
              <a:gd name="connsiteX30" fmla="*/ 1143876 w 3984734"/>
              <a:gd name="connsiteY30" fmla="*/ 2785242 h 4283200"/>
              <a:gd name="connsiteX31" fmla="*/ 1238469 w 3984734"/>
              <a:gd name="connsiteY31" fmla="*/ 2517228 h 4283200"/>
              <a:gd name="connsiteX32" fmla="*/ 1096579 w 3984734"/>
              <a:gd name="connsiteY32" fmla="*/ 2406870 h 4283200"/>
              <a:gd name="connsiteX33" fmla="*/ 1065048 w 3984734"/>
              <a:gd name="connsiteY33" fmla="*/ 2217683 h 4283200"/>
              <a:gd name="connsiteX34" fmla="*/ 1206938 w 3984734"/>
              <a:gd name="connsiteY34" fmla="*/ 2123090 h 4283200"/>
              <a:gd name="connsiteX35" fmla="*/ 1206938 w 3984734"/>
              <a:gd name="connsiteY35" fmla="*/ 2044263 h 4283200"/>
              <a:gd name="connsiteX36" fmla="*/ 1096579 w 3984734"/>
              <a:gd name="connsiteY36" fmla="*/ 1965435 h 4283200"/>
              <a:gd name="connsiteX37" fmla="*/ 1049283 w 3984734"/>
              <a:gd name="connsiteY37" fmla="*/ 1839311 h 4283200"/>
              <a:gd name="connsiteX38" fmla="*/ 891628 w 3984734"/>
              <a:gd name="connsiteY38" fmla="*/ 1571297 h 4283200"/>
              <a:gd name="connsiteX39" fmla="*/ 670910 w 3984734"/>
              <a:gd name="connsiteY39" fmla="*/ 1271752 h 4283200"/>
              <a:gd name="connsiteX40" fmla="*/ 560552 w 3984734"/>
              <a:gd name="connsiteY40" fmla="*/ 1114097 h 4283200"/>
              <a:gd name="connsiteX41" fmla="*/ 481724 w 3984734"/>
              <a:gd name="connsiteY41" fmla="*/ 861849 h 4283200"/>
              <a:gd name="connsiteX42" fmla="*/ 308304 w 3984734"/>
              <a:gd name="connsiteY42" fmla="*/ 940676 h 4283200"/>
              <a:gd name="connsiteX43" fmla="*/ 197945 w 3984734"/>
              <a:gd name="connsiteY43" fmla="*/ 909145 h 4283200"/>
              <a:gd name="connsiteX44" fmla="*/ 134883 w 3984734"/>
              <a:gd name="connsiteY44" fmla="*/ 767256 h 4283200"/>
              <a:gd name="connsiteX45" fmla="*/ 166414 w 3984734"/>
              <a:gd name="connsiteY45" fmla="*/ 609601 h 4283200"/>
              <a:gd name="connsiteX46" fmla="*/ 261007 w 3984734"/>
              <a:gd name="connsiteY46" fmla="*/ 467711 h 4283200"/>
              <a:gd name="connsiteX47" fmla="*/ 339835 w 3984734"/>
              <a:gd name="connsiteY47" fmla="*/ 467711 h 4283200"/>
              <a:gd name="connsiteX48" fmla="*/ 387131 w 3984734"/>
              <a:gd name="connsiteY48" fmla="*/ 341587 h 4283200"/>
              <a:gd name="connsiteX49" fmla="*/ 292538 w 3984734"/>
              <a:gd name="connsiteY49" fmla="*/ 26276 h 4283200"/>
              <a:gd name="connsiteX50" fmla="*/ 2142359 w 3984734"/>
              <a:gd name="connsiteY50" fmla="*/ 183932 h 4283200"/>
              <a:gd name="connsiteX51" fmla="*/ 2373586 w 3984734"/>
              <a:gd name="connsiteY51" fmla="*/ 310056 h 4283200"/>
              <a:gd name="connsiteX52" fmla="*/ 2436648 w 3984734"/>
              <a:gd name="connsiteY52" fmla="*/ 436180 h 4283200"/>
              <a:gd name="connsiteX53" fmla="*/ 2452414 w 3984734"/>
              <a:gd name="connsiteY53" fmla="*/ 578070 h 4283200"/>
              <a:gd name="connsiteX54" fmla="*/ 2547007 w 3984734"/>
              <a:gd name="connsiteY54" fmla="*/ 735725 h 4283200"/>
              <a:gd name="connsiteX55" fmla="*/ 2657366 w 3984734"/>
              <a:gd name="connsiteY55" fmla="*/ 735725 h 4283200"/>
              <a:gd name="connsiteX56" fmla="*/ 2736193 w 3984734"/>
              <a:gd name="connsiteY56" fmla="*/ 562304 h 4283200"/>
              <a:gd name="connsiteX57" fmla="*/ 2799255 w 3984734"/>
              <a:gd name="connsiteY57" fmla="*/ 515008 h 4283200"/>
              <a:gd name="connsiteX58" fmla="*/ 2893848 w 3984734"/>
              <a:gd name="connsiteY58" fmla="*/ 467711 h 4283200"/>
              <a:gd name="connsiteX59" fmla="*/ 2956910 w 3984734"/>
              <a:gd name="connsiteY59" fmla="*/ 530773 h 4283200"/>
              <a:gd name="connsiteX60" fmla="*/ 3067269 w 3984734"/>
              <a:gd name="connsiteY60" fmla="*/ 593835 h 4283200"/>
              <a:gd name="connsiteX0" fmla="*/ 3067269 w 3984734"/>
              <a:gd name="connsiteY0" fmla="*/ 593835 h 4381238"/>
              <a:gd name="connsiteX1" fmla="*/ 2972676 w 3984734"/>
              <a:gd name="connsiteY1" fmla="*/ 767256 h 4381238"/>
              <a:gd name="connsiteX2" fmla="*/ 3209159 w 3984734"/>
              <a:gd name="connsiteY2" fmla="*/ 1066801 h 4381238"/>
              <a:gd name="connsiteX3" fmla="*/ 3429876 w 3984734"/>
              <a:gd name="connsiteY3" fmla="*/ 1271752 h 4381238"/>
              <a:gd name="connsiteX4" fmla="*/ 3461407 w 3984734"/>
              <a:gd name="connsiteY4" fmla="*/ 1413642 h 4381238"/>
              <a:gd name="connsiteX5" fmla="*/ 3587531 w 3984734"/>
              <a:gd name="connsiteY5" fmla="*/ 1602828 h 4381238"/>
              <a:gd name="connsiteX6" fmla="*/ 3524469 w 3984734"/>
              <a:gd name="connsiteY6" fmla="*/ 1760483 h 4381238"/>
              <a:gd name="connsiteX7" fmla="*/ 3429876 w 3984734"/>
              <a:gd name="connsiteY7" fmla="*/ 1918139 h 4381238"/>
              <a:gd name="connsiteX8" fmla="*/ 3508704 w 3984734"/>
              <a:gd name="connsiteY8" fmla="*/ 2154621 h 4381238"/>
              <a:gd name="connsiteX9" fmla="*/ 3571766 w 3984734"/>
              <a:gd name="connsiteY9" fmla="*/ 2249214 h 4381238"/>
              <a:gd name="connsiteX10" fmla="*/ 3603297 w 3984734"/>
              <a:gd name="connsiteY10" fmla="*/ 2391104 h 4381238"/>
              <a:gd name="connsiteX11" fmla="*/ 3824014 w 3984734"/>
              <a:gd name="connsiteY11" fmla="*/ 2548759 h 4381238"/>
              <a:gd name="connsiteX12" fmla="*/ 3776717 w 3984734"/>
              <a:gd name="connsiteY12" fmla="*/ 2737945 h 4381238"/>
              <a:gd name="connsiteX13" fmla="*/ 3571766 w 3984734"/>
              <a:gd name="connsiteY13" fmla="*/ 3210911 h 4381238"/>
              <a:gd name="connsiteX14" fmla="*/ 3556000 w 3984734"/>
              <a:gd name="connsiteY14" fmla="*/ 3510456 h 4381238"/>
              <a:gd name="connsiteX15" fmla="*/ 3461407 w 3984734"/>
              <a:gd name="connsiteY15" fmla="*/ 3778470 h 4381238"/>
              <a:gd name="connsiteX16" fmla="*/ 3429876 w 3984734"/>
              <a:gd name="connsiteY16" fmla="*/ 3841532 h 4381238"/>
              <a:gd name="connsiteX17" fmla="*/ 3508704 w 3984734"/>
              <a:gd name="connsiteY17" fmla="*/ 3999187 h 4381238"/>
              <a:gd name="connsiteX18" fmla="*/ 3776717 w 3984734"/>
              <a:gd name="connsiteY18" fmla="*/ 4093780 h 4381238"/>
              <a:gd name="connsiteX19" fmla="*/ 3873938 w 3984734"/>
              <a:gd name="connsiteY19" fmla="*/ 4197482 h 4381238"/>
              <a:gd name="connsiteX20" fmla="*/ 3934372 w 3984734"/>
              <a:gd name="connsiteY20" fmla="*/ 4251435 h 4381238"/>
              <a:gd name="connsiteX21" fmla="*/ 3571766 w 3984734"/>
              <a:gd name="connsiteY21" fmla="*/ 4235670 h 4381238"/>
              <a:gd name="connsiteX22" fmla="*/ 3414110 w 3984734"/>
              <a:gd name="connsiteY22" fmla="*/ 4093780 h 4381238"/>
              <a:gd name="connsiteX23" fmla="*/ 3351048 w 3984734"/>
              <a:gd name="connsiteY23" fmla="*/ 3983421 h 4381238"/>
              <a:gd name="connsiteX24" fmla="*/ 3240690 w 3984734"/>
              <a:gd name="connsiteY24" fmla="*/ 3825766 h 4381238"/>
              <a:gd name="connsiteX25" fmla="*/ 3067269 w 3984734"/>
              <a:gd name="connsiteY25" fmla="*/ 3652345 h 4381238"/>
              <a:gd name="connsiteX26" fmla="*/ 2657366 w 3984734"/>
              <a:gd name="connsiteY26" fmla="*/ 3400097 h 4381238"/>
              <a:gd name="connsiteX27" fmla="*/ 2168635 w 3984734"/>
              <a:gd name="connsiteY27" fmla="*/ 3352801 h 4381238"/>
              <a:gd name="connsiteX28" fmla="*/ 1711435 w 3984734"/>
              <a:gd name="connsiteY28" fmla="*/ 3163614 h 4381238"/>
              <a:gd name="connsiteX29" fmla="*/ 1238469 w 3984734"/>
              <a:gd name="connsiteY29" fmla="*/ 2895601 h 4381238"/>
              <a:gd name="connsiteX30" fmla="*/ 1143876 w 3984734"/>
              <a:gd name="connsiteY30" fmla="*/ 2785242 h 4381238"/>
              <a:gd name="connsiteX31" fmla="*/ 1238469 w 3984734"/>
              <a:gd name="connsiteY31" fmla="*/ 2517228 h 4381238"/>
              <a:gd name="connsiteX32" fmla="*/ 1096579 w 3984734"/>
              <a:gd name="connsiteY32" fmla="*/ 2406870 h 4381238"/>
              <a:gd name="connsiteX33" fmla="*/ 1065048 w 3984734"/>
              <a:gd name="connsiteY33" fmla="*/ 2217683 h 4381238"/>
              <a:gd name="connsiteX34" fmla="*/ 1206938 w 3984734"/>
              <a:gd name="connsiteY34" fmla="*/ 2123090 h 4381238"/>
              <a:gd name="connsiteX35" fmla="*/ 1206938 w 3984734"/>
              <a:gd name="connsiteY35" fmla="*/ 2044263 h 4381238"/>
              <a:gd name="connsiteX36" fmla="*/ 1096579 w 3984734"/>
              <a:gd name="connsiteY36" fmla="*/ 1965435 h 4381238"/>
              <a:gd name="connsiteX37" fmla="*/ 1049283 w 3984734"/>
              <a:gd name="connsiteY37" fmla="*/ 1839311 h 4381238"/>
              <a:gd name="connsiteX38" fmla="*/ 891628 w 3984734"/>
              <a:gd name="connsiteY38" fmla="*/ 1571297 h 4381238"/>
              <a:gd name="connsiteX39" fmla="*/ 670910 w 3984734"/>
              <a:gd name="connsiteY39" fmla="*/ 1271752 h 4381238"/>
              <a:gd name="connsiteX40" fmla="*/ 560552 w 3984734"/>
              <a:gd name="connsiteY40" fmla="*/ 1114097 h 4381238"/>
              <a:gd name="connsiteX41" fmla="*/ 481724 w 3984734"/>
              <a:gd name="connsiteY41" fmla="*/ 861849 h 4381238"/>
              <a:gd name="connsiteX42" fmla="*/ 308304 w 3984734"/>
              <a:gd name="connsiteY42" fmla="*/ 940676 h 4381238"/>
              <a:gd name="connsiteX43" fmla="*/ 197945 w 3984734"/>
              <a:gd name="connsiteY43" fmla="*/ 909145 h 4381238"/>
              <a:gd name="connsiteX44" fmla="*/ 134883 w 3984734"/>
              <a:gd name="connsiteY44" fmla="*/ 767256 h 4381238"/>
              <a:gd name="connsiteX45" fmla="*/ 166414 w 3984734"/>
              <a:gd name="connsiteY45" fmla="*/ 609601 h 4381238"/>
              <a:gd name="connsiteX46" fmla="*/ 261007 w 3984734"/>
              <a:gd name="connsiteY46" fmla="*/ 467711 h 4381238"/>
              <a:gd name="connsiteX47" fmla="*/ 339835 w 3984734"/>
              <a:gd name="connsiteY47" fmla="*/ 467711 h 4381238"/>
              <a:gd name="connsiteX48" fmla="*/ 387131 w 3984734"/>
              <a:gd name="connsiteY48" fmla="*/ 341587 h 4381238"/>
              <a:gd name="connsiteX49" fmla="*/ 292538 w 3984734"/>
              <a:gd name="connsiteY49" fmla="*/ 26276 h 4381238"/>
              <a:gd name="connsiteX50" fmla="*/ 2142359 w 3984734"/>
              <a:gd name="connsiteY50" fmla="*/ 183932 h 4381238"/>
              <a:gd name="connsiteX51" fmla="*/ 2373586 w 3984734"/>
              <a:gd name="connsiteY51" fmla="*/ 310056 h 4381238"/>
              <a:gd name="connsiteX52" fmla="*/ 2436648 w 3984734"/>
              <a:gd name="connsiteY52" fmla="*/ 436180 h 4381238"/>
              <a:gd name="connsiteX53" fmla="*/ 2452414 w 3984734"/>
              <a:gd name="connsiteY53" fmla="*/ 578070 h 4381238"/>
              <a:gd name="connsiteX54" fmla="*/ 2547007 w 3984734"/>
              <a:gd name="connsiteY54" fmla="*/ 735725 h 4381238"/>
              <a:gd name="connsiteX55" fmla="*/ 2657366 w 3984734"/>
              <a:gd name="connsiteY55" fmla="*/ 735725 h 4381238"/>
              <a:gd name="connsiteX56" fmla="*/ 2736193 w 3984734"/>
              <a:gd name="connsiteY56" fmla="*/ 562304 h 4381238"/>
              <a:gd name="connsiteX57" fmla="*/ 2799255 w 3984734"/>
              <a:gd name="connsiteY57" fmla="*/ 515008 h 4381238"/>
              <a:gd name="connsiteX58" fmla="*/ 2893848 w 3984734"/>
              <a:gd name="connsiteY58" fmla="*/ 467711 h 4381238"/>
              <a:gd name="connsiteX59" fmla="*/ 2956910 w 3984734"/>
              <a:gd name="connsiteY59" fmla="*/ 530773 h 4381238"/>
              <a:gd name="connsiteX60" fmla="*/ 3067269 w 3984734"/>
              <a:gd name="connsiteY60" fmla="*/ 593835 h 4381238"/>
              <a:gd name="connsiteX0" fmla="*/ 3067269 w 3984734"/>
              <a:gd name="connsiteY0" fmla="*/ 593835 h 4381238"/>
              <a:gd name="connsiteX1" fmla="*/ 2972676 w 3984734"/>
              <a:gd name="connsiteY1" fmla="*/ 767256 h 4381238"/>
              <a:gd name="connsiteX2" fmla="*/ 3209159 w 3984734"/>
              <a:gd name="connsiteY2" fmla="*/ 1066801 h 4381238"/>
              <a:gd name="connsiteX3" fmla="*/ 3429876 w 3984734"/>
              <a:gd name="connsiteY3" fmla="*/ 1271752 h 4381238"/>
              <a:gd name="connsiteX4" fmla="*/ 3461407 w 3984734"/>
              <a:gd name="connsiteY4" fmla="*/ 1413642 h 4381238"/>
              <a:gd name="connsiteX5" fmla="*/ 3587531 w 3984734"/>
              <a:gd name="connsiteY5" fmla="*/ 1602828 h 4381238"/>
              <a:gd name="connsiteX6" fmla="*/ 3524469 w 3984734"/>
              <a:gd name="connsiteY6" fmla="*/ 1760483 h 4381238"/>
              <a:gd name="connsiteX7" fmla="*/ 3429876 w 3984734"/>
              <a:gd name="connsiteY7" fmla="*/ 1918139 h 4381238"/>
              <a:gd name="connsiteX8" fmla="*/ 3508704 w 3984734"/>
              <a:gd name="connsiteY8" fmla="*/ 2154621 h 4381238"/>
              <a:gd name="connsiteX9" fmla="*/ 3571766 w 3984734"/>
              <a:gd name="connsiteY9" fmla="*/ 2249214 h 4381238"/>
              <a:gd name="connsiteX10" fmla="*/ 3603297 w 3984734"/>
              <a:gd name="connsiteY10" fmla="*/ 2391104 h 4381238"/>
              <a:gd name="connsiteX11" fmla="*/ 3824014 w 3984734"/>
              <a:gd name="connsiteY11" fmla="*/ 2548759 h 4381238"/>
              <a:gd name="connsiteX12" fmla="*/ 3776717 w 3984734"/>
              <a:gd name="connsiteY12" fmla="*/ 2737945 h 4381238"/>
              <a:gd name="connsiteX13" fmla="*/ 3571766 w 3984734"/>
              <a:gd name="connsiteY13" fmla="*/ 3210911 h 4381238"/>
              <a:gd name="connsiteX14" fmla="*/ 3556000 w 3984734"/>
              <a:gd name="connsiteY14" fmla="*/ 3510456 h 4381238"/>
              <a:gd name="connsiteX15" fmla="*/ 3461407 w 3984734"/>
              <a:gd name="connsiteY15" fmla="*/ 3778470 h 4381238"/>
              <a:gd name="connsiteX16" fmla="*/ 3508704 w 3984734"/>
              <a:gd name="connsiteY16" fmla="*/ 3999187 h 4381238"/>
              <a:gd name="connsiteX17" fmla="*/ 3776717 w 3984734"/>
              <a:gd name="connsiteY17" fmla="*/ 4093780 h 4381238"/>
              <a:gd name="connsiteX18" fmla="*/ 3873938 w 3984734"/>
              <a:gd name="connsiteY18" fmla="*/ 4197482 h 4381238"/>
              <a:gd name="connsiteX19" fmla="*/ 3934372 w 3984734"/>
              <a:gd name="connsiteY19" fmla="*/ 4251435 h 4381238"/>
              <a:gd name="connsiteX20" fmla="*/ 3571766 w 3984734"/>
              <a:gd name="connsiteY20" fmla="*/ 4235670 h 4381238"/>
              <a:gd name="connsiteX21" fmla="*/ 3414110 w 3984734"/>
              <a:gd name="connsiteY21" fmla="*/ 4093780 h 4381238"/>
              <a:gd name="connsiteX22" fmla="*/ 3351048 w 3984734"/>
              <a:gd name="connsiteY22" fmla="*/ 3983421 h 4381238"/>
              <a:gd name="connsiteX23" fmla="*/ 3240690 w 3984734"/>
              <a:gd name="connsiteY23" fmla="*/ 3825766 h 4381238"/>
              <a:gd name="connsiteX24" fmla="*/ 3067269 w 3984734"/>
              <a:gd name="connsiteY24" fmla="*/ 3652345 h 4381238"/>
              <a:gd name="connsiteX25" fmla="*/ 2657366 w 3984734"/>
              <a:gd name="connsiteY25" fmla="*/ 3400097 h 4381238"/>
              <a:gd name="connsiteX26" fmla="*/ 2168635 w 3984734"/>
              <a:gd name="connsiteY26" fmla="*/ 3352801 h 4381238"/>
              <a:gd name="connsiteX27" fmla="*/ 1711435 w 3984734"/>
              <a:gd name="connsiteY27" fmla="*/ 3163614 h 4381238"/>
              <a:gd name="connsiteX28" fmla="*/ 1238469 w 3984734"/>
              <a:gd name="connsiteY28" fmla="*/ 2895601 h 4381238"/>
              <a:gd name="connsiteX29" fmla="*/ 1143876 w 3984734"/>
              <a:gd name="connsiteY29" fmla="*/ 2785242 h 4381238"/>
              <a:gd name="connsiteX30" fmla="*/ 1238469 w 3984734"/>
              <a:gd name="connsiteY30" fmla="*/ 2517228 h 4381238"/>
              <a:gd name="connsiteX31" fmla="*/ 1096579 w 3984734"/>
              <a:gd name="connsiteY31" fmla="*/ 2406870 h 4381238"/>
              <a:gd name="connsiteX32" fmla="*/ 1065048 w 3984734"/>
              <a:gd name="connsiteY32" fmla="*/ 2217683 h 4381238"/>
              <a:gd name="connsiteX33" fmla="*/ 1206938 w 3984734"/>
              <a:gd name="connsiteY33" fmla="*/ 2123090 h 4381238"/>
              <a:gd name="connsiteX34" fmla="*/ 1206938 w 3984734"/>
              <a:gd name="connsiteY34" fmla="*/ 2044263 h 4381238"/>
              <a:gd name="connsiteX35" fmla="*/ 1096579 w 3984734"/>
              <a:gd name="connsiteY35" fmla="*/ 1965435 h 4381238"/>
              <a:gd name="connsiteX36" fmla="*/ 1049283 w 3984734"/>
              <a:gd name="connsiteY36" fmla="*/ 1839311 h 4381238"/>
              <a:gd name="connsiteX37" fmla="*/ 891628 w 3984734"/>
              <a:gd name="connsiteY37" fmla="*/ 1571297 h 4381238"/>
              <a:gd name="connsiteX38" fmla="*/ 670910 w 3984734"/>
              <a:gd name="connsiteY38" fmla="*/ 1271752 h 4381238"/>
              <a:gd name="connsiteX39" fmla="*/ 560552 w 3984734"/>
              <a:gd name="connsiteY39" fmla="*/ 1114097 h 4381238"/>
              <a:gd name="connsiteX40" fmla="*/ 481724 w 3984734"/>
              <a:gd name="connsiteY40" fmla="*/ 861849 h 4381238"/>
              <a:gd name="connsiteX41" fmla="*/ 308304 w 3984734"/>
              <a:gd name="connsiteY41" fmla="*/ 940676 h 4381238"/>
              <a:gd name="connsiteX42" fmla="*/ 197945 w 3984734"/>
              <a:gd name="connsiteY42" fmla="*/ 909145 h 4381238"/>
              <a:gd name="connsiteX43" fmla="*/ 134883 w 3984734"/>
              <a:gd name="connsiteY43" fmla="*/ 767256 h 4381238"/>
              <a:gd name="connsiteX44" fmla="*/ 166414 w 3984734"/>
              <a:gd name="connsiteY44" fmla="*/ 609601 h 4381238"/>
              <a:gd name="connsiteX45" fmla="*/ 261007 w 3984734"/>
              <a:gd name="connsiteY45" fmla="*/ 467711 h 4381238"/>
              <a:gd name="connsiteX46" fmla="*/ 339835 w 3984734"/>
              <a:gd name="connsiteY46" fmla="*/ 467711 h 4381238"/>
              <a:gd name="connsiteX47" fmla="*/ 387131 w 3984734"/>
              <a:gd name="connsiteY47" fmla="*/ 341587 h 4381238"/>
              <a:gd name="connsiteX48" fmla="*/ 292538 w 3984734"/>
              <a:gd name="connsiteY48" fmla="*/ 26276 h 4381238"/>
              <a:gd name="connsiteX49" fmla="*/ 2142359 w 3984734"/>
              <a:gd name="connsiteY49" fmla="*/ 183932 h 4381238"/>
              <a:gd name="connsiteX50" fmla="*/ 2373586 w 3984734"/>
              <a:gd name="connsiteY50" fmla="*/ 310056 h 4381238"/>
              <a:gd name="connsiteX51" fmla="*/ 2436648 w 3984734"/>
              <a:gd name="connsiteY51" fmla="*/ 436180 h 4381238"/>
              <a:gd name="connsiteX52" fmla="*/ 2452414 w 3984734"/>
              <a:gd name="connsiteY52" fmla="*/ 578070 h 4381238"/>
              <a:gd name="connsiteX53" fmla="*/ 2547007 w 3984734"/>
              <a:gd name="connsiteY53" fmla="*/ 735725 h 4381238"/>
              <a:gd name="connsiteX54" fmla="*/ 2657366 w 3984734"/>
              <a:gd name="connsiteY54" fmla="*/ 735725 h 4381238"/>
              <a:gd name="connsiteX55" fmla="*/ 2736193 w 3984734"/>
              <a:gd name="connsiteY55" fmla="*/ 562304 h 4381238"/>
              <a:gd name="connsiteX56" fmla="*/ 2799255 w 3984734"/>
              <a:gd name="connsiteY56" fmla="*/ 515008 h 4381238"/>
              <a:gd name="connsiteX57" fmla="*/ 2893848 w 3984734"/>
              <a:gd name="connsiteY57" fmla="*/ 467711 h 4381238"/>
              <a:gd name="connsiteX58" fmla="*/ 2956910 w 3984734"/>
              <a:gd name="connsiteY58" fmla="*/ 530773 h 4381238"/>
              <a:gd name="connsiteX59" fmla="*/ 3067269 w 3984734"/>
              <a:gd name="connsiteY59" fmla="*/ 593835 h 4381238"/>
              <a:gd name="connsiteX0" fmla="*/ 3067269 w 3984734"/>
              <a:gd name="connsiteY0" fmla="*/ 593835 h 4381238"/>
              <a:gd name="connsiteX1" fmla="*/ 2972676 w 3984734"/>
              <a:gd name="connsiteY1" fmla="*/ 767256 h 4381238"/>
              <a:gd name="connsiteX2" fmla="*/ 3209159 w 3984734"/>
              <a:gd name="connsiteY2" fmla="*/ 1066801 h 4381238"/>
              <a:gd name="connsiteX3" fmla="*/ 3429876 w 3984734"/>
              <a:gd name="connsiteY3" fmla="*/ 1271752 h 4381238"/>
              <a:gd name="connsiteX4" fmla="*/ 3461407 w 3984734"/>
              <a:gd name="connsiteY4" fmla="*/ 1413642 h 4381238"/>
              <a:gd name="connsiteX5" fmla="*/ 3587531 w 3984734"/>
              <a:gd name="connsiteY5" fmla="*/ 1602828 h 4381238"/>
              <a:gd name="connsiteX6" fmla="*/ 3524469 w 3984734"/>
              <a:gd name="connsiteY6" fmla="*/ 1760483 h 4381238"/>
              <a:gd name="connsiteX7" fmla="*/ 3429876 w 3984734"/>
              <a:gd name="connsiteY7" fmla="*/ 1918139 h 4381238"/>
              <a:gd name="connsiteX8" fmla="*/ 3508704 w 3984734"/>
              <a:gd name="connsiteY8" fmla="*/ 2154621 h 4381238"/>
              <a:gd name="connsiteX9" fmla="*/ 3571766 w 3984734"/>
              <a:gd name="connsiteY9" fmla="*/ 2249214 h 4381238"/>
              <a:gd name="connsiteX10" fmla="*/ 3603297 w 3984734"/>
              <a:gd name="connsiteY10" fmla="*/ 2391104 h 4381238"/>
              <a:gd name="connsiteX11" fmla="*/ 3824014 w 3984734"/>
              <a:gd name="connsiteY11" fmla="*/ 2548759 h 4381238"/>
              <a:gd name="connsiteX12" fmla="*/ 3776717 w 3984734"/>
              <a:gd name="connsiteY12" fmla="*/ 2737945 h 4381238"/>
              <a:gd name="connsiteX13" fmla="*/ 3571766 w 3984734"/>
              <a:gd name="connsiteY13" fmla="*/ 3210911 h 4381238"/>
              <a:gd name="connsiteX14" fmla="*/ 3556000 w 3984734"/>
              <a:gd name="connsiteY14" fmla="*/ 3510456 h 4381238"/>
              <a:gd name="connsiteX15" fmla="*/ 3461407 w 3984734"/>
              <a:gd name="connsiteY15" fmla="*/ 3778470 h 4381238"/>
              <a:gd name="connsiteX16" fmla="*/ 3508704 w 3984734"/>
              <a:gd name="connsiteY16" fmla="*/ 3999187 h 4381238"/>
              <a:gd name="connsiteX17" fmla="*/ 3776717 w 3984734"/>
              <a:gd name="connsiteY17" fmla="*/ 4093780 h 4381238"/>
              <a:gd name="connsiteX18" fmla="*/ 3873938 w 3984734"/>
              <a:gd name="connsiteY18" fmla="*/ 4197482 h 4381238"/>
              <a:gd name="connsiteX19" fmla="*/ 3934372 w 3984734"/>
              <a:gd name="connsiteY19" fmla="*/ 4251435 h 4381238"/>
              <a:gd name="connsiteX20" fmla="*/ 3571766 w 3984734"/>
              <a:gd name="connsiteY20" fmla="*/ 4235670 h 4381238"/>
              <a:gd name="connsiteX21" fmla="*/ 3414110 w 3984734"/>
              <a:gd name="connsiteY21" fmla="*/ 4093780 h 4381238"/>
              <a:gd name="connsiteX22" fmla="*/ 3351048 w 3984734"/>
              <a:gd name="connsiteY22" fmla="*/ 3983421 h 4381238"/>
              <a:gd name="connsiteX23" fmla="*/ 3240690 w 3984734"/>
              <a:gd name="connsiteY23" fmla="*/ 3825766 h 4381238"/>
              <a:gd name="connsiteX24" fmla="*/ 3067269 w 3984734"/>
              <a:gd name="connsiteY24" fmla="*/ 3652345 h 4381238"/>
              <a:gd name="connsiteX25" fmla="*/ 2657366 w 3984734"/>
              <a:gd name="connsiteY25" fmla="*/ 3400097 h 4381238"/>
              <a:gd name="connsiteX26" fmla="*/ 2168635 w 3984734"/>
              <a:gd name="connsiteY26" fmla="*/ 3352801 h 4381238"/>
              <a:gd name="connsiteX27" fmla="*/ 1711435 w 3984734"/>
              <a:gd name="connsiteY27" fmla="*/ 3163614 h 4381238"/>
              <a:gd name="connsiteX28" fmla="*/ 1238469 w 3984734"/>
              <a:gd name="connsiteY28" fmla="*/ 2895601 h 4381238"/>
              <a:gd name="connsiteX29" fmla="*/ 1143876 w 3984734"/>
              <a:gd name="connsiteY29" fmla="*/ 2785242 h 4381238"/>
              <a:gd name="connsiteX30" fmla="*/ 1238469 w 3984734"/>
              <a:gd name="connsiteY30" fmla="*/ 2517228 h 4381238"/>
              <a:gd name="connsiteX31" fmla="*/ 1096579 w 3984734"/>
              <a:gd name="connsiteY31" fmla="*/ 2406870 h 4381238"/>
              <a:gd name="connsiteX32" fmla="*/ 1065048 w 3984734"/>
              <a:gd name="connsiteY32" fmla="*/ 2217683 h 4381238"/>
              <a:gd name="connsiteX33" fmla="*/ 1206938 w 3984734"/>
              <a:gd name="connsiteY33" fmla="*/ 2123090 h 4381238"/>
              <a:gd name="connsiteX34" fmla="*/ 1206938 w 3984734"/>
              <a:gd name="connsiteY34" fmla="*/ 2044263 h 4381238"/>
              <a:gd name="connsiteX35" fmla="*/ 1096579 w 3984734"/>
              <a:gd name="connsiteY35" fmla="*/ 1965435 h 4381238"/>
              <a:gd name="connsiteX36" fmla="*/ 1049283 w 3984734"/>
              <a:gd name="connsiteY36" fmla="*/ 1839311 h 4381238"/>
              <a:gd name="connsiteX37" fmla="*/ 891628 w 3984734"/>
              <a:gd name="connsiteY37" fmla="*/ 1571297 h 4381238"/>
              <a:gd name="connsiteX38" fmla="*/ 670910 w 3984734"/>
              <a:gd name="connsiteY38" fmla="*/ 1271752 h 4381238"/>
              <a:gd name="connsiteX39" fmla="*/ 560552 w 3984734"/>
              <a:gd name="connsiteY39" fmla="*/ 1114097 h 4381238"/>
              <a:gd name="connsiteX40" fmla="*/ 481724 w 3984734"/>
              <a:gd name="connsiteY40" fmla="*/ 861849 h 4381238"/>
              <a:gd name="connsiteX41" fmla="*/ 308304 w 3984734"/>
              <a:gd name="connsiteY41" fmla="*/ 940676 h 4381238"/>
              <a:gd name="connsiteX42" fmla="*/ 197945 w 3984734"/>
              <a:gd name="connsiteY42" fmla="*/ 909145 h 4381238"/>
              <a:gd name="connsiteX43" fmla="*/ 134883 w 3984734"/>
              <a:gd name="connsiteY43" fmla="*/ 767256 h 4381238"/>
              <a:gd name="connsiteX44" fmla="*/ 166414 w 3984734"/>
              <a:gd name="connsiteY44" fmla="*/ 609601 h 4381238"/>
              <a:gd name="connsiteX45" fmla="*/ 261007 w 3984734"/>
              <a:gd name="connsiteY45" fmla="*/ 467711 h 4381238"/>
              <a:gd name="connsiteX46" fmla="*/ 339835 w 3984734"/>
              <a:gd name="connsiteY46" fmla="*/ 467711 h 4381238"/>
              <a:gd name="connsiteX47" fmla="*/ 387131 w 3984734"/>
              <a:gd name="connsiteY47" fmla="*/ 341587 h 4381238"/>
              <a:gd name="connsiteX48" fmla="*/ 292538 w 3984734"/>
              <a:gd name="connsiteY48" fmla="*/ 26276 h 4381238"/>
              <a:gd name="connsiteX49" fmla="*/ 2142359 w 3984734"/>
              <a:gd name="connsiteY49" fmla="*/ 183932 h 4381238"/>
              <a:gd name="connsiteX50" fmla="*/ 2373586 w 3984734"/>
              <a:gd name="connsiteY50" fmla="*/ 310056 h 4381238"/>
              <a:gd name="connsiteX51" fmla="*/ 2436648 w 3984734"/>
              <a:gd name="connsiteY51" fmla="*/ 436180 h 4381238"/>
              <a:gd name="connsiteX52" fmla="*/ 2452414 w 3984734"/>
              <a:gd name="connsiteY52" fmla="*/ 578070 h 4381238"/>
              <a:gd name="connsiteX53" fmla="*/ 2547007 w 3984734"/>
              <a:gd name="connsiteY53" fmla="*/ 735725 h 4381238"/>
              <a:gd name="connsiteX54" fmla="*/ 2657366 w 3984734"/>
              <a:gd name="connsiteY54" fmla="*/ 735725 h 4381238"/>
              <a:gd name="connsiteX55" fmla="*/ 2736193 w 3984734"/>
              <a:gd name="connsiteY55" fmla="*/ 562304 h 4381238"/>
              <a:gd name="connsiteX56" fmla="*/ 2799255 w 3984734"/>
              <a:gd name="connsiteY56" fmla="*/ 515008 h 4381238"/>
              <a:gd name="connsiteX57" fmla="*/ 2893848 w 3984734"/>
              <a:gd name="connsiteY57" fmla="*/ 467711 h 4381238"/>
              <a:gd name="connsiteX58" fmla="*/ 2956910 w 3984734"/>
              <a:gd name="connsiteY58" fmla="*/ 530773 h 4381238"/>
              <a:gd name="connsiteX59" fmla="*/ 3067269 w 3984734"/>
              <a:gd name="connsiteY59" fmla="*/ 593835 h 4381238"/>
              <a:gd name="connsiteX0" fmla="*/ 3067269 w 3984734"/>
              <a:gd name="connsiteY0" fmla="*/ 593835 h 4381238"/>
              <a:gd name="connsiteX1" fmla="*/ 2972676 w 3984734"/>
              <a:gd name="connsiteY1" fmla="*/ 767256 h 4381238"/>
              <a:gd name="connsiteX2" fmla="*/ 3209159 w 3984734"/>
              <a:gd name="connsiteY2" fmla="*/ 1066801 h 4381238"/>
              <a:gd name="connsiteX3" fmla="*/ 3429876 w 3984734"/>
              <a:gd name="connsiteY3" fmla="*/ 1271752 h 4381238"/>
              <a:gd name="connsiteX4" fmla="*/ 3461407 w 3984734"/>
              <a:gd name="connsiteY4" fmla="*/ 1413642 h 4381238"/>
              <a:gd name="connsiteX5" fmla="*/ 3587531 w 3984734"/>
              <a:gd name="connsiteY5" fmla="*/ 1602828 h 4381238"/>
              <a:gd name="connsiteX6" fmla="*/ 3524469 w 3984734"/>
              <a:gd name="connsiteY6" fmla="*/ 1760483 h 4381238"/>
              <a:gd name="connsiteX7" fmla="*/ 3429876 w 3984734"/>
              <a:gd name="connsiteY7" fmla="*/ 1918139 h 4381238"/>
              <a:gd name="connsiteX8" fmla="*/ 3508704 w 3984734"/>
              <a:gd name="connsiteY8" fmla="*/ 2154621 h 4381238"/>
              <a:gd name="connsiteX9" fmla="*/ 3571766 w 3984734"/>
              <a:gd name="connsiteY9" fmla="*/ 2249214 h 4381238"/>
              <a:gd name="connsiteX10" fmla="*/ 3603297 w 3984734"/>
              <a:gd name="connsiteY10" fmla="*/ 2391104 h 4381238"/>
              <a:gd name="connsiteX11" fmla="*/ 3824014 w 3984734"/>
              <a:gd name="connsiteY11" fmla="*/ 2548759 h 4381238"/>
              <a:gd name="connsiteX12" fmla="*/ 3776717 w 3984734"/>
              <a:gd name="connsiteY12" fmla="*/ 2737945 h 4381238"/>
              <a:gd name="connsiteX13" fmla="*/ 3571766 w 3984734"/>
              <a:gd name="connsiteY13" fmla="*/ 3210911 h 4381238"/>
              <a:gd name="connsiteX14" fmla="*/ 3556000 w 3984734"/>
              <a:gd name="connsiteY14" fmla="*/ 3510456 h 4381238"/>
              <a:gd name="connsiteX15" fmla="*/ 3537607 w 3984734"/>
              <a:gd name="connsiteY15" fmla="*/ 3778470 h 4381238"/>
              <a:gd name="connsiteX16" fmla="*/ 3508704 w 3984734"/>
              <a:gd name="connsiteY16" fmla="*/ 3999187 h 4381238"/>
              <a:gd name="connsiteX17" fmla="*/ 3776717 w 3984734"/>
              <a:gd name="connsiteY17" fmla="*/ 4093780 h 4381238"/>
              <a:gd name="connsiteX18" fmla="*/ 3873938 w 3984734"/>
              <a:gd name="connsiteY18" fmla="*/ 4197482 h 4381238"/>
              <a:gd name="connsiteX19" fmla="*/ 3934372 w 3984734"/>
              <a:gd name="connsiteY19" fmla="*/ 4251435 h 4381238"/>
              <a:gd name="connsiteX20" fmla="*/ 3571766 w 3984734"/>
              <a:gd name="connsiteY20" fmla="*/ 4235670 h 4381238"/>
              <a:gd name="connsiteX21" fmla="*/ 3414110 w 3984734"/>
              <a:gd name="connsiteY21" fmla="*/ 4093780 h 4381238"/>
              <a:gd name="connsiteX22" fmla="*/ 3351048 w 3984734"/>
              <a:gd name="connsiteY22" fmla="*/ 3983421 h 4381238"/>
              <a:gd name="connsiteX23" fmla="*/ 3240690 w 3984734"/>
              <a:gd name="connsiteY23" fmla="*/ 3825766 h 4381238"/>
              <a:gd name="connsiteX24" fmla="*/ 3067269 w 3984734"/>
              <a:gd name="connsiteY24" fmla="*/ 3652345 h 4381238"/>
              <a:gd name="connsiteX25" fmla="*/ 2657366 w 3984734"/>
              <a:gd name="connsiteY25" fmla="*/ 3400097 h 4381238"/>
              <a:gd name="connsiteX26" fmla="*/ 2168635 w 3984734"/>
              <a:gd name="connsiteY26" fmla="*/ 3352801 h 4381238"/>
              <a:gd name="connsiteX27" fmla="*/ 1711435 w 3984734"/>
              <a:gd name="connsiteY27" fmla="*/ 3163614 h 4381238"/>
              <a:gd name="connsiteX28" fmla="*/ 1238469 w 3984734"/>
              <a:gd name="connsiteY28" fmla="*/ 2895601 h 4381238"/>
              <a:gd name="connsiteX29" fmla="*/ 1143876 w 3984734"/>
              <a:gd name="connsiteY29" fmla="*/ 2785242 h 4381238"/>
              <a:gd name="connsiteX30" fmla="*/ 1238469 w 3984734"/>
              <a:gd name="connsiteY30" fmla="*/ 2517228 h 4381238"/>
              <a:gd name="connsiteX31" fmla="*/ 1096579 w 3984734"/>
              <a:gd name="connsiteY31" fmla="*/ 2406870 h 4381238"/>
              <a:gd name="connsiteX32" fmla="*/ 1065048 w 3984734"/>
              <a:gd name="connsiteY32" fmla="*/ 2217683 h 4381238"/>
              <a:gd name="connsiteX33" fmla="*/ 1206938 w 3984734"/>
              <a:gd name="connsiteY33" fmla="*/ 2123090 h 4381238"/>
              <a:gd name="connsiteX34" fmla="*/ 1206938 w 3984734"/>
              <a:gd name="connsiteY34" fmla="*/ 2044263 h 4381238"/>
              <a:gd name="connsiteX35" fmla="*/ 1096579 w 3984734"/>
              <a:gd name="connsiteY35" fmla="*/ 1965435 h 4381238"/>
              <a:gd name="connsiteX36" fmla="*/ 1049283 w 3984734"/>
              <a:gd name="connsiteY36" fmla="*/ 1839311 h 4381238"/>
              <a:gd name="connsiteX37" fmla="*/ 891628 w 3984734"/>
              <a:gd name="connsiteY37" fmla="*/ 1571297 h 4381238"/>
              <a:gd name="connsiteX38" fmla="*/ 670910 w 3984734"/>
              <a:gd name="connsiteY38" fmla="*/ 1271752 h 4381238"/>
              <a:gd name="connsiteX39" fmla="*/ 560552 w 3984734"/>
              <a:gd name="connsiteY39" fmla="*/ 1114097 h 4381238"/>
              <a:gd name="connsiteX40" fmla="*/ 481724 w 3984734"/>
              <a:gd name="connsiteY40" fmla="*/ 861849 h 4381238"/>
              <a:gd name="connsiteX41" fmla="*/ 308304 w 3984734"/>
              <a:gd name="connsiteY41" fmla="*/ 940676 h 4381238"/>
              <a:gd name="connsiteX42" fmla="*/ 197945 w 3984734"/>
              <a:gd name="connsiteY42" fmla="*/ 909145 h 4381238"/>
              <a:gd name="connsiteX43" fmla="*/ 134883 w 3984734"/>
              <a:gd name="connsiteY43" fmla="*/ 767256 h 4381238"/>
              <a:gd name="connsiteX44" fmla="*/ 166414 w 3984734"/>
              <a:gd name="connsiteY44" fmla="*/ 609601 h 4381238"/>
              <a:gd name="connsiteX45" fmla="*/ 261007 w 3984734"/>
              <a:gd name="connsiteY45" fmla="*/ 467711 h 4381238"/>
              <a:gd name="connsiteX46" fmla="*/ 339835 w 3984734"/>
              <a:gd name="connsiteY46" fmla="*/ 467711 h 4381238"/>
              <a:gd name="connsiteX47" fmla="*/ 387131 w 3984734"/>
              <a:gd name="connsiteY47" fmla="*/ 341587 h 4381238"/>
              <a:gd name="connsiteX48" fmla="*/ 292538 w 3984734"/>
              <a:gd name="connsiteY48" fmla="*/ 26276 h 4381238"/>
              <a:gd name="connsiteX49" fmla="*/ 2142359 w 3984734"/>
              <a:gd name="connsiteY49" fmla="*/ 183932 h 4381238"/>
              <a:gd name="connsiteX50" fmla="*/ 2373586 w 3984734"/>
              <a:gd name="connsiteY50" fmla="*/ 310056 h 4381238"/>
              <a:gd name="connsiteX51" fmla="*/ 2436648 w 3984734"/>
              <a:gd name="connsiteY51" fmla="*/ 436180 h 4381238"/>
              <a:gd name="connsiteX52" fmla="*/ 2452414 w 3984734"/>
              <a:gd name="connsiteY52" fmla="*/ 578070 h 4381238"/>
              <a:gd name="connsiteX53" fmla="*/ 2547007 w 3984734"/>
              <a:gd name="connsiteY53" fmla="*/ 735725 h 4381238"/>
              <a:gd name="connsiteX54" fmla="*/ 2657366 w 3984734"/>
              <a:gd name="connsiteY54" fmla="*/ 735725 h 4381238"/>
              <a:gd name="connsiteX55" fmla="*/ 2736193 w 3984734"/>
              <a:gd name="connsiteY55" fmla="*/ 562304 h 4381238"/>
              <a:gd name="connsiteX56" fmla="*/ 2799255 w 3984734"/>
              <a:gd name="connsiteY56" fmla="*/ 515008 h 4381238"/>
              <a:gd name="connsiteX57" fmla="*/ 2893848 w 3984734"/>
              <a:gd name="connsiteY57" fmla="*/ 467711 h 4381238"/>
              <a:gd name="connsiteX58" fmla="*/ 2956910 w 3984734"/>
              <a:gd name="connsiteY58" fmla="*/ 530773 h 4381238"/>
              <a:gd name="connsiteX59" fmla="*/ 3067269 w 3984734"/>
              <a:gd name="connsiteY59" fmla="*/ 593835 h 438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984734" h="4381238">
                <a:moveTo>
                  <a:pt x="3067269" y="593835"/>
                </a:moveTo>
                <a:cubicBezTo>
                  <a:pt x="3069897" y="633249"/>
                  <a:pt x="2949028" y="688428"/>
                  <a:pt x="2972676" y="767256"/>
                </a:cubicBezTo>
                <a:cubicBezTo>
                  <a:pt x="2996324" y="846084"/>
                  <a:pt x="3132959" y="982718"/>
                  <a:pt x="3209159" y="1066801"/>
                </a:cubicBezTo>
                <a:cubicBezTo>
                  <a:pt x="3285359" y="1150884"/>
                  <a:pt x="3387835" y="1213945"/>
                  <a:pt x="3429876" y="1271752"/>
                </a:cubicBezTo>
                <a:cubicBezTo>
                  <a:pt x="3471917" y="1329559"/>
                  <a:pt x="3435131" y="1358463"/>
                  <a:pt x="3461407" y="1413642"/>
                </a:cubicBezTo>
                <a:cubicBezTo>
                  <a:pt x="3487683" y="1468821"/>
                  <a:pt x="3577021" y="1545021"/>
                  <a:pt x="3587531" y="1602828"/>
                </a:cubicBezTo>
                <a:cubicBezTo>
                  <a:pt x="3598041" y="1660635"/>
                  <a:pt x="3550745" y="1707931"/>
                  <a:pt x="3524469" y="1760483"/>
                </a:cubicBezTo>
                <a:cubicBezTo>
                  <a:pt x="3498193" y="1813035"/>
                  <a:pt x="3432503" y="1852449"/>
                  <a:pt x="3429876" y="1918139"/>
                </a:cubicBezTo>
                <a:cubicBezTo>
                  <a:pt x="3427249" y="1983829"/>
                  <a:pt x="3485056" y="2099442"/>
                  <a:pt x="3508704" y="2154621"/>
                </a:cubicBezTo>
                <a:cubicBezTo>
                  <a:pt x="3532352" y="2209800"/>
                  <a:pt x="3556001" y="2209800"/>
                  <a:pt x="3571766" y="2249214"/>
                </a:cubicBezTo>
                <a:cubicBezTo>
                  <a:pt x="3587531" y="2288628"/>
                  <a:pt x="3561256" y="2341180"/>
                  <a:pt x="3603297" y="2391104"/>
                </a:cubicBezTo>
                <a:cubicBezTo>
                  <a:pt x="3645338" y="2441028"/>
                  <a:pt x="3795111" y="2490952"/>
                  <a:pt x="3824014" y="2548759"/>
                </a:cubicBezTo>
                <a:cubicBezTo>
                  <a:pt x="3852917" y="2606566"/>
                  <a:pt x="3818758" y="2627586"/>
                  <a:pt x="3776717" y="2737945"/>
                </a:cubicBezTo>
                <a:cubicBezTo>
                  <a:pt x="3734676" y="2848304"/>
                  <a:pt x="3608552" y="3082159"/>
                  <a:pt x="3571766" y="3210911"/>
                </a:cubicBezTo>
                <a:cubicBezTo>
                  <a:pt x="3534980" y="3339663"/>
                  <a:pt x="3561693" y="3415863"/>
                  <a:pt x="3556000" y="3510456"/>
                </a:cubicBezTo>
                <a:cubicBezTo>
                  <a:pt x="3550307" y="3605049"/>
                  <a:pt x="3545490" y="3697015"/>
                  <a:pt x="3537607" y="3778470"/>
                </a:cubicBezTo>
                <a:cubicBezTo>
                  <a:pt x="3529724" y="3859925"/>
                  <a:pt x="3456152" y="3946635"/>
                  <a:pt x="3508704" y="3999187"/>
                </a:cubicBezTo>
                <a:cubicBezTo>
                  <a:pt x="3566511" y="4041228"/>
                  <a:pt x="3573517" y="4032820"/>
                  <a:pt x="3776717" y="4093780"/>
                </a:cubicBezTo>
                <a:cubicBezTo>
                  <a:pt x="3789329" y="4008296"/>
                  <a:pt x="3690182" y="4161046"/>
                  <a:pt x="3873938" y="4197482"/>
                </a:cubicBezTo>
                <a:cubicBezTo>
                  <a:pt x="3793534" y="4381238"/>
                  <a:pt x="3984734" y="4245070"/>
                  <a:pt x="3934372" y="4251435"/>
                </a:cubicBezTo>
                <a:cubicBezTo>
                  <a:pt x="3884010" y="4257800"/>
                  <a:pt x="3658476" y="4261946"/>
                  <a:pt x="3571766" y="4235670"/>
                </a:cubicBezTo>
                <a:cubicBezTo>
                  <a:pt x="3485056" y="4209394"/>
                  <a:pt x="3450896" y="4135822"/>
                  <a:pt x="3414110" y="4093780"/>
                </a:cubicBezTo>
                <a:cubicBezTo>
                  <a:pt x="3377324" y="4051738"/>
                  <a:pt x="3379951" y="4028090"/>
                  <a:pt x="3351048" y="3983421"/>
                </a:cubicBezTo>
                <a:cubicBezTo>
                  <a:pt x="3322145" y="3938752"/>
                  <a:pt x="3287986" y="3880945"/>
                  <a:pt x="3240690" y="3825766"/>
                </a:cubicBezTo>
                <a:cubicBezTo>
                  <a:pt x="3193394" y="3770587"/>
                  <a:pt x="3164490" y="3723290"/>
                  <a:pt x="3067269" y="3652345"/>
                </a:cubicBezTo>
                <a:cubicBezTo>
                  <a:pt x="2970048" y="3581400"/>
                  <a:pt x="2807138" y="3450021"/>
                  <a:pt x="2657366" y="3400097"/>
                </a:cubicBezTo>
                <a:cubicBezTo>
                  <a:pt x="2507594" y="3350173"/>
                  <a:pt x="2326290" y="3392215"/>
                  <a:pt x="2168635" y="3352801"/>
                </a:cubicBezTo>
                <a:cubicBezTo>
                  <a:pt x="2010980" y="3313387"/>
                  <a:pt x="1866463" y="3239814"/>
                  <a:pt x="1711435" y="3163614"/>
                </a:cubicBezTo>
                <a:cubicBezTo>
                  <a:pt x="1556407" y="3087414"/>
                  <a:pt x="1333062" y="2958663"/>
                  <a:pt x="1238469" y="2895601"/>
                </a:cubicBezTo>
                <a:cubicBezTo>
                  <a:pt x="1143876" y="2832539"/>
                  <a:pt x="1143876" y="2848304"/>
                  <a:pt x="1143876" y="2785242"/>
                </a:cubicBezTo>
                <a:cubicBezTo>
                  <a:pt x="1143876" y="2722180"/>
                  <a:pt x="1246352" y="2580290"/>
                  <a:pt x="1238469" y="2517228"/>
                </a:cubicBezTo>
                <a:cubicBezTo>
                  <a:pt x="1230586" y="2454166"/>
                  <a:pt x="1125482" y="2456794"/>
                  <a:pt x="1096579" y="2406870"/>
                </a:cubicBezTo>
                <a:cubicBezTo>
                  <a:pt x="1067676" y="2356946"/>
                  <a:pt x="1046655" y="2264980"/>
                  <a:pt x="1065048" y="2217683"/>
                </a:cubicBezTo>
                <a:cubicBezTo>
                  <a:pt x="1083441" y="2170386"/>
                  <a:pt x="1183290" y="2151993"/>
                  <a:pt x="1206938" y="2123090"/>
                </a:cubicBezTo>
                <a:cubicBezTo>
                  <a:pt x="1230586" y="2094187"/>
                  <a:pt x="1225331" y="2070539"/>
                  <a:pt x="1206938" y="2044263"/>
                </a:cubicBezTo>
                <a:cubicBezTo>
                  <a:pt x="1188545" y="2017987"/>
                  <a:pt x="1122855" y="1999594"/>
                  <a:pt x="1096579" y="1965435"/>
                </a:cubicBezTo>
                <a:cubicBezTo>
                  <a:pt x="1070303" y="1931276"/>
                  <a:pt x="1083441" y="1905000"/>
                  <a:pt x="1049283" y="1839311"/>
                </a:cubicBezTo>
                <a:cubicBezTo>
                  <a:pt x="1015125" y="1773622"/>
                  <a:pt x="954690" y="1665890"/>
                  <a:pt x="891628" y="1571297"/>
                </a:cubicBezTo>
                <a:cubicBezTo>
                  <a:pt x="828566" y="1476704"/>
                  <a:pt x="726089" y="1347952"/>
                  <a:pt x="670910" y="1271752"/>
                </a:cubicBezTo>
                <a:cubicBezTo>
                  <a:pt x="615731" y="1195552"/>
                  <a:pt x="592083" y="1182414"/>
                  <a:pt x="560552" y="1114097"/>
                </a:cubicBezTo>
                <a:cubicBezTo>
                  <a:pt x="529021" y="1045780"/>
                  <a:pt x="523765" y="890752"/>
                  <a:pt x="481724" y="861849"/>
                </a:cubicBezTo>
                <a:cubicBezTo>
                  <a:pt x="439683" y="832946"/>
                  <a:pt x="355600" y="932793"/>
                  <a:pt x="308304" y="940676"/>
                </a:cubicBezTo>
                <a:cubicBezTo>
                  <a:pt x="261008" y="948559"/>
                  <a:pt x="226848" y="938048"/>
                  <a:pt x="197945" y="909145"/>
                </a:cubicBezTo>
                <a:cubicBezTo>
                  <a:pt x="169042" y="880242"/>
                  <a:pt x="140138" y="817180"/>
                  <a:pt x="134883" y="767256"/>
                </a:cubicBezTo>
                <a:cubicBezTo>
                  <a:pt x="129628" y="717332"/>
                  <a:pt x="145393" y="659525"/>
                  <a:pt x="166414" y="609601"/>
                </a:cubicBezTo>
                <a:cubicBezTo>
                  <a:pt x="187435" y="559677"/>
                  <a:pt x="232104" y="491359"/>
                  <a:pt x="261007" y="467711"/>
                </a:cubicBezTo>
                <a:cubicBezTo>
                  <a:pt x="289910" y="444063"/>
                  <a:pt x="318814" y="488732"/>
                  <a:pt x="339835" y="467711"/>
                </a:cubicBezTo>
                <a:cubicBezTo>
                  <a:pt x="360856" y="446690"/>
                  <a:pt x="395014" y="415160"/>
                  <a:pt x="387131" y="341587"/>
                </a:cubicBezTo>
                <a:cubicBezTo>
                  <a:pt x="379248" y="268015"/>
                  <a:pt x="0" y="52552"/>
                  <a:pt x="292538" y="26276"/>
                </a:cubicBezTo>
                <a:cubicBezTo>
                  <a:pt x="585076" y="0"/>
                  <a:pt x="1795518" y="136635"/>
                  <a:pt x="2142359" y="183932"/>
                </a:cubicBezTo>
                <a:cubicBezTo>
                  <a:pt x="2489200" y="231229"/>
                  <a:pt x="2324538" y="268015"/>
                  <a:pt x="2373586" y="310056"/>
                </a:cubicBezTo>
                <a:cubicBezTo>
                  <a:pt x="2422634" y="352097"/>
                  <a:pt x="2423510" y="391511"/>
                  <a:pt x="2436648" y="436180"/>
                </a:cubicBezTo>
                <a:cubicBezTo>
                  <a:pt x="2449786" y="480849"/>
                  <a:pt x="2434021" y="528146"/>
                  <a:pt x="2452414" y="578070"/>
                </a:cubicBezTo>
                <a:cubicBezTo>
                  <a:pt x="2470807" y="627994"/>
                  <a:pt x="2512848" y="709449"/>
                  <a:pt x="2547007" y="735725"/>
                </a:cubicBezTo>
                <a:cubicBezTo>
                  <a:pt x="2581166" y="762001"/>
                  <a:pt x="2625835" y="764628"/>
                  <a:pt x="2657366" y="735725"/>
                </a:cubicBezTo>
                <a:cubicBezTo>
                  <a:pt x="2688897" y="706822"/>
                  <a:pt x="2712545" y="599090"/>
                  <a:pt x="2736193" y="562304"/>
                </a:cubicBezTo>
                <a:cubicBezTo>
                  <a:pt x="2759841" y="525518"/>
                  <a:pt x="2772979" y="530773"/>
                  <a:pt x="2799255" y="515008"/>
                </a:cubicBezTo>
                <a:cubicBezTo>
                  <a:pt x="2825531" y="499243"/>
                  <a:pt x="2867572" y="465084"/>
                  <a:pt x="2893848" y="467711"/>
                </a:cubicBezTo>
                <a:cubicBezTo>
                  <a:pt x="2920124" y="470339"/>
                  <a:pt x="2930634" y="517635"/>
                  <a:pt x="2956910" y="530773"/>
                </a:cubicBezTo>
                <a:cubicBezTo>
                  <a:pt x="2983186" y="543911"/>
                  <a:pt x="3064641" y="554421"/>
                  <a:pt x="3067269" y="593835"/>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5"/>
          <p:cNvGrpSpPr/>
          <p:nvPr/>
        </p:nvGrpSpPr>
        <p:grpSpPr>
          <a:xfrm>
            <a:off x="0" y="803565"/>
            <a:ext cx="9756370" cy="6181897"/>
            <a:chOff x="0" y="803565"/>
            <a:chExt cx="9756370" cy="6181897"/>
          </a:xfrm>
        </p:grpSpPr>
        <p:grpSp>
          <p:nvGrpSpPr>
            <p:cNvPr id="3" name="Group 34"/>
            <p:cNvGrpSpPr/>
            <p:nvPr/>
          </p:nvGrpSpPr>
          <p:grpSpPr>
            <a:xfrm>
              <a:off x="0" y="803565"/>
              <a:ext cx="9756370" cy="6181897"/>
              <a:chOff x="0" y="803565"/>
              <a:chExt cx="9756370" cy="6181897"/>
            </a:xfrm>
          </p:grpSpPr>
          <p:grpSp>
            <p:nvGrpSpPr>
              <p:cNvPr id="4" name="Group 33"/>
              <p:cNvGrpSpPr/>
              <p:nvPr/>
            </p:nvGrpSpPr>
            <p:grpSpPr>
              <a:xfrm>
                <a:off x="3391593" y="803565"/>
                <a:ext cx="6364777" cy="6181897"/>
                <a:chOff x="3391593" y="803565"/>
                <a:chExt cx="6364777" cy="6181897"/>
              </a:xfrm>
            </p:grpSpPr>
            <p:sp>
              <p:nvSpPr>
                <p:cNvPr id="27" name="Freeform 26"/>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1"/>
              <p:cNvGrpSpPr/>
              <p:nvPr/>
            </p:nvGrpSpPr>
            <p:grpSpPr>
              <a:xfrm>
                <a:off x="0" y="5181600"/>
                <a:ext cx="3352800" cy="1676400"/>
                <a:chOff x="0" y="5181600"/>
                <a:chExt cx="3352800" cy="1676400"/>
              </a:xfrm>
            </p:grpSpPr>
            <p:sp>
              <p:nvSpPr>
                <p:cNvPr id="13" name="Rectangle 12"/>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6"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sp>
        <p:nvSpPr>
          <p:cNvPr id="21" name="Freeform 20"/>
          <p:cNvSpPr/>
          <p:nvPr/>
        </p:nvSpPr>
        <p:spPr>
          <a:xfrm>
            <a:off x="4793672" y="1415935"/>
            <a:ext cx="4064925" cy="3778134"/>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 name="connsiteX0" fmla="*/ 3535681 w 4064925"/>
              <a:gd name="connsiteY0" fmla="*/ 263236 h 3868188"/>
              <a:gd name="connsiteX1" fmla="*/ 3602183 w 4064925"/>
              <a:gd name="connsiteY1" fmla="*/ 180109 h 3868188"/>
              <a:gd name="connsiteX2" fmla="*/ 3685310 w 4064925"/>
              <a:gd name="connsiteY2" fmla="*/ 80356 h 3868188"/>
              <a:gd name="connsiteX3" fmla="*/ 3785063 w 4064925"/>
              <a:gd name="connsiteY3" fmla="*/ 13854 h 3868188"/>
              <a:gd name="connsiteX4" fmla="*/ 3868190 w 4064925"/>
              <a:gd name="connsiteY4" fmla="*/ 163483 h 3868188"/>
              <a:gd name="connsiteX5" fmla="*/ 4017819 w 4064925"/>
              <a:gd name="connsiteY5" fmla="*/ 229985 h 3868188"/>
              <a:gd name="connsiteX6" fmla="*/ 4051070 w 4064925"/>
              <a:gd name="connsiteY6" fmla="*/ 329738 h 3868188"/>
              <a:gd name="connsiteX7" fmla="*/ 3934692 w 4064925"/>
              <a:gd name="connsiteY7" fmla="*/ 479367 h 3868188"/>
              <a:gd name="connsiteX8" fmla="*/ 3735186 w 4064925"/>
              <a:gd name="connsiteY8" fmla="*/ 595745 h 3868188"/>
              <a:gd name="connsiteX9" fmla="*/ 3668684 w 4064925"/>
              <a:gd name="connsiteY9" fmla="*/ 811876 h 3868188"/>
              <a:gd name="connsiteX10" fmla="*/ 3685310 w 4064925"/>
              <a:gd name="connsiteY10" fmla="*/ 994756 h 3868188"/>
              <a:gd name="connsiteX11" fmla="*/ 3818313 w 4064925"/>
              <a:gd name="connsiteY11" fmla="*/ 1011381 h 3868188"/>
              <a:gd name="connsiteX12" fmla="*/ 3768437 w 4064925"/>
              <a:gd name="connsiteY12" fmla="*/ 1144385 h 3868188"/>
              <a:gd name="connsiteX13" fmla="*/ 3386052 w 4064925"/>
              <a:gd name="connsiteY13" fmla="*/ 1260763 h 3868188"/>
              <a:gd name="connsiteX14" fmla="*/ 3352801 w 4064925"/>
              <a:gd name="connsiteY14" fmla="*/ 1609898 h 3868188"/>
              <a:gd name="connsiteX15" fmla="*/ 3219797 w 4064925"/>
              <a:gd name="connsiteY15" fmla="*/ 2058785 h 3868188"/>
              <a:gd name="connsiteX16" fmla="*/ 3169921 w 4064925"/>
              <a:gd name="connsiteY16" fmla="*/ 2274916 h 3868188"/>
              <a:gd name="connsiteX17" fmla="*/ 3253048 w 4064925"/>
              <a:gd name="connsiteY17" fmla="*/ 2491047 h 3868188"/>
              <a:gd name="connsiteX18" fmla="*/ 3169921 w 4064925"/>
              <a:gd name="connsiteY18" fmla="*/ 2790305 h 3868188"/>
              <a:gd name="connsiteX19" fmla="*/ 2721033 w 4064925"/>
              <a:gd name="connsiteY19" fmla="*/ 3139440 h 3868188"/>
              <a:gd name="connsiteX20" fmla="*/ 2571404 w 4064925"/>
              <a:gd name="connsiteY20" fmla="*/ 3471949 h 3868188"/>
              <a:gd name="connsiteX21" fmla="*/ 2521528 w 4064925"/>
              <a:gd name="connsiteY21" fmla="*/ 3654829 h 3868188"/>
              <a:gd name="connsiteX22" fmla="*/ 2255521 w 4064925"/>
              <a:gd name="connsiteY22" fmla="*/ 3721330 h 3868188"/>
              <a:gd name="connsiteX23" fmla="*/ 1690255 w 4064925"/>
              <a:gd name="connsiteY23" fmla="*/ 3771207 h 3868188"/>
              <a:gd name="connsiteX24" fmla="*/ 759230 w 4064925"/>
              <a:gd name="connsiteY24" fmla="*/ 3854334 h 3868188"/>
              <a:gd name="connsiteX25" fmla="*/ 828503 w 4064925"/>
              <a:gd name="connsiteY25" fmla="*/ 3701934 h 3868188"/>
              <a:gd name="connsiteX26" fmla="*/ 775855 w 4064925"/>
              <a:gd name="connsiteY26" fmla="*/ 3521825 h 3868188"/>
              <a:gd name="connsiteX27" fmla="*/ 692728 w 4064925"/>
              <a:gd name="connsiteY27" fmla="*/ 3255818 h 3868188"/>
              <a:gd name="connsiteX28" fmla="*/ 842357 w 4064925"/>
              <a:gd name="connsiteY28" fmla="*/ 2939934 h 3868188"/>
              <a:gd name="connsiteX29" fmla="*/ 942110 w 4064925"/>
              <a:gd name="connsiteY29" fmla="*/ 2624050 h 3868188"/>
              <a:gd name="connsiteX30" fmla="*/ 975361 w 4064925"/>
              <a:gd name="connsiteY30" fmla="*/ 2540923 h 3868188"/>
              <a:gd name="connsiteX31" fmla="*/ 975361 w 4064925"/>
              <a:gd name="connsiteY31" fmla="*/ 2424545 h 3868188"/>
              <a:gd name="connsiteX32" fmla="*/ 775855 w 4064925"/>
              <a:gd name="connsiteY32" fmla="*/ 2258290 h 3868188"/>
              <a:gd name="connsiteX33" fmla="*/ 809106 w 4064925"/>
              <a:gd name="connsiteY33" fmla="*/ 2175163 h 3868188"/>
              <a:gd name="connsiteX34" fmla="*/ 725979 w 4064925"/>
              <a:gd name="connsiteY34" fmla="*/ 2075410 h 3868188"/>
              <a:gd name="connsiteX35" fmla="*/ 626226 w 4064925"/>
              <a:gd name="connsiteY35" fmla="*/ 1925781 h 3868188"/>
              <a:gd name="connsiteX36" fmla="*/ 692728 w 4064925"/>
              <a:gd name="connsiteY36" fmla="*/ 1693025 h 3868188"/>
              <a:gd name="connsiteX37" fmla="*/ 775855 w 4064925"/>
              <a:gd name="connsiteY37" fmla="*/ 1609898 h 3868188"/>
              <a:gd name="connsiteX38" fmla="*/ 775855 w 4064925"/>
              <a:gd name="connsiteY38" fmla="*/ 1510145 h 3868188"/>
              <a:gd name="connsiteX39" fmla="*/ 659477 w 4064925"/>
              <a:gd name="connsiteY39" fmla="*/ 1377141 h 3868188"/>
              <a:gd name="connsiteX40" fmla="*/ 476597 w 4064925"/>
              <a:gd name="connsiteY40" fmla="*/ 1077883 h 3868188"/>
              <a:gd name="connsiteX41" fmla="*/ 310343 w 4064925"/>
              <a:gd name="connsiteY41" fmla="*/ 978130 h 3868188"/>
              <a:gd name="connsiteX42" fmla="*/ 193964 w 4064925"/>
              <a:gd name="connsiteY42" fmla="*/ 811876 h 3868188"/>
              <a:gd name="connsiteX43" fmla="*/ 193964 w 4064925"/>
              <a:gd name="connsiteY43" fmla="*/ 545869 h 3868188"/>
              <a:gd name="connsiteX44" fmla="*/ 243841 w 4064925"/>
              <a:gd name="connsiteY44" fmla="*/ 545869 h 3868188"/>
              <a:gd name="connsiteX45" fmla="*/ 227215 w 4064925"/>
              <a:gd name="connsiteY45" fmla="*/ 429490 h 3868188"/>
              <a:gd name="connsiteX46" fmla="*/ 177339 w 4064925"/>
              <a:gd name="connsiteY46" fmla="*/ 412865 h 3868188"/>
              <a:gd name="connsiteX47" fmla="*/ 44335 w 4064925"/>
              <a:gd name="connsiteY47" fmla="*/ 396240 h 3868188"/>
              <a:gd name="connsiteX48" fmla="*/ 11084 w 4064925"/>
              <a:gd name="connsiteY48" fmla="*/ 96981 h 3868188"/>
              <a:gd name="connsiteX49" fmla="*/ 110837 w 4064925"/>
              <a:gd name="connsiteY49" fmla="*/ 213360 h 3868188"/>
              <a:gd name="connsiteX50" fmla="*/ 243841 w 4064925"/>
              <a:gd name="connsiteY50" fmla="*/ 180109 h 3868188"/>
              <a:gd name="connsiteX51" fmla="*/ 360219 w 4064925"/>
              <a:gd name="connsiteY51" fmla="*/ 329738 h 3868188"/>
              <a:gd name="connsiteX52" fmla="*/ 360219 w 4064925"/>
              <a:gd name="connsiteY52" fmla="*/ 446116 h 3868188"/>
              <a:gd name="connsiteX53" fmla="*/ 393470 w 4064925"/>
              <a:gd name="connsiteY53" fmla="*/ 512618 h 3868188"/>
              <a:gd name="connsiteX54" fmla="*/ 609601 w 4064925"/>
              <a:gd name="connsiteY54" fmla="*/ 545869 h 3868188"/>
              <a:gd name="connsiteX55" fmla="*/ 858983 w 4064925"/>
              <a:gd name="connsiteY55" fmla="*/ 495992 h 3868188"/>
              <a:gd name="connsiteX56" fmla="*/ 908859 w 4064925"/>
              <a:gd name="connsiteY56" fmla="*/ 379614 h 3868188"/>
              <a:gd name="connsiteX57" fmla="*/ 975361 w 4064925"/>
              <a:gd name="connsiteY57" fmla="*/ 329738 h 3868188"/>
              <a:gd name="connsiteX58" fmla="*/ 1025237 w 4064925"/>
              <a:gd name="connsiteY58" fmla="*/ 362989 h 3868188"/>
              <a:gd name="connsiteX59" fmla="*/ 1141615 w 4064925"/>
              <a:gd name="connsiteY59" fmla="*/ 512618 h 3868188"/>
              <a:gd name="connsiteX60" fmla="*/ 1474124 w 4064925"/>
              <a:gd name="connsiteY60" fmla="*/ 412865 h 3868188"/>
              <a:gd name="connsiteX61" fmla="*/ 1607128 w 4064925"/>
              <a:gd name="connsiteY61" fmla="*/ 612370 h 3868188"/>
              <a:gd name="connsiteX62" fmla="*/ 1208117 w 4064925"/>
              <a:gd name="connsiteY62" fmla="*/ 678872 h 3868188"/>
              <a:gd name="connsiteX63" fmla="*/ 1108364 w 4064925"/>
              <a:gd name="connsiteY63" fmla="*/ 861752 h 3868188"/>
              <a:gd name="connsiteX64" fmla="*/ 1158241 w 4064925"/>
              <a:gd name="connsiteY64" fmla="*/ 878378 h 3868188"/>
              <a:gd name="connsiteX65" fmla="*/ 1124990 w 4064925"/>
              <a:gd name="connsiteY65" fmla="*/ 1210887 h 3868188"/>
              <a:gd name="connsiteX66" fmla="*/ 1141615 w 4064925"/>
              <a:gd name="connsiteY66" fmla="*/ 1427018 h 3868188"/>
              <a:gd name="connsiteX67" fmla="*/ 1191492 w 4064925"/>
              <a:gd name="connsiteY67" fmla="*/ 1493520 h 3868188"/>
              <a:gd name="connsiteX68" fmla="*/ 1390997 w 4064925"/>
              <a:gd name="connsiteY68" fmla="*/ 1310640 h 3868188"/>
              <a:gd name="connsiteX69" fmla="*/ 1324495 w 4064925"/>
              <a:gd name="connsiteY69" fmla="*/ 1044632 h 3868188"/>
              <a:gd name="connsiteX70" fmla="*/ 1457499 w 4064925"/>
              <a:gd name="connsiteY70" fmla="*/ 795250 h 3868188"/>
              <a:gd name="connsiteX71" fmla="*/ 1557252 w 4064925"/>
              <a:gd name="connsiteY71" fmla="*/ 662247 h 3868188"/>
              <a:gd name="connsiteX72" fmla="*/ 1706881 w 4064925"/>
              <a:gd name="connsiteY72" fmla="*/ 745374 h 3868188"/>
              <a:gd name="connsiteX73" fmla="*/ 1773383 w 4064925"/>
              <a:gd name="connsiteY73" fmla="*/ 878378 h 3868188"/>
              <a:gd name="connsiteX74" fmla="*/ 1640379 w 4064925"/>
              <a:gd name="connsiteY74" fmla="*/ 1061258 h 3868188"/>
              <a:gd name="connsiteX75" fmla="*/ 1806633 w 4064925"/>
              <a:gd name="connsiteY75" fmla="*/ 1044632 h 3868188"/>
              <a:gd name="connsiteX76" fmla="*/ 1856510 w 4064925"/>
              <a:gd name="connsiteY76" fmla="*/ 1077883 h 3868188"/>
              <a:gd name="connsiteX77" fmla="*/ 1856510 w 4064925"/>
              <a:gd name="connsiteY77" fmla="*/ 1227512 h 3868188"/>
              <a:gd name="connsiteX78" fmla="*/ 1823259 w 4064925"/>
              <a:gd name="connsiteY78" fmla="*/ 1476894 h 3868188"/>
              <a:gd name="connsiteX79" fmla="*/ 1972888 w 4064925"/>
              <a:gd name="connsiteY79" fmla="*/ 1526770 h 3868188"/>
              <a:gd name="connsiteX80" fmla="*/ 2205644 w 4064925"/>
              <a:gd name="connsiteY80" fmla="*/ 1360516 h 3868188"/>
              <a:gd name="connsiteX81" fmla="*/ 2421775 w 4064925"/>
              <a:gd name="connsiteY81" fmla="*/ 1244138 h 3868188"/>
              <a:gd name="connsiteX82" fmla="*/ 2421775 w 4064925"/>
              <a:gd name="connsiteY82" fmla="*/ 1194261 h 3868188"/>
              <a:gd name="connsiteX83" fmla="*/ 2421775 w 4064925"/>
              <a:gd name="connsiteY83" fmla="*/ 1077883 h 3868188"/>
              <a:gd name="connsiteX84" fmla="*/ 2621281 w 4064925"/>
              <a:gd name="connsiteY84" fmla="*/ 1011381 h 3868188"/>
              <a:gd name="connsiteX85" fmla="*/ 2770910 w 4064925"/>
              <a:gd name="connsiteY85" fmla="*/ 878378 h 3868188"/>
              <a:gd name="connsiteX86" fmla="*/ 2770910 w 4064925"/>
              <a:gd name="connsiteY86" fmla="*/ 778625 h 3868188"/>
              <a:gd name="connsiteX87" fmla="*/ 2887288 w 4064925"/>
              <a:gd name="connsiteY87" fmla="*/ 545869 h 3868188"/>
              <a:gd name="connsiteX88" fmla="*/ 3352801 w 4064925"/>
              <a:gd name="connsiteY88" fmla="*/ 462741 h 3868188"/>
              <a:gd name="connsiteX89" fmla="*/ 3535681 w 4064925"/>
              <a:gd name="connsiteY89" fmla="*/ 196734 h 3868188"/>
              <a:gd name="connsiteX90" fmla="*/ 3535681 w 4064925"/>
              <a:gd name="connsiteY90" fmla="*/ 263236 h 3868188"/>
              <a:gd name="connsiteX0" fmla="*/ 3535681 w 4064925"/>
              <a:gd name="connsiteY0" fmla="*/ 263236 h 3854334"/>
              <a:gd name="connsiteX1" fmla="*/ 3602183 w 4064925"/>
              <a:gd name="connsiteY1" fmla="*/ 180109 h 3854334"/>
              <a:gd name="connsiteX2" fmla="*/ 3685310 w 4064925"/>
              <a:gd name="connsiteY2" fmla="*/ 80356 h 3854334"/>
              <a:gd name="connsiteX3" fmla="*/ 3785063 w 4064925"/>
              <a:gd name="connsiteY3" fmla="*/ 13854 h 3854334"/>
              <a:gd name="connsiteX4" fmla="*/ 3868190 w 4064925"/>
              <a:gd name="connsiteY4" fmla="*/ 163483 h 3854334"/>
              <a:gd name="connsiteX5" fmla="*/ 4017819 w 4064925"/>
              <a:gd name="connsiteY5" fmla="*/ 229985 h 3854334"/>
              <a:gd name="connsiteX6" fmla="*/ 4051070 w 4064925"/>
              <a:gd name="connsiteY6" fmla="*/ 329738 h 3854334"/>
              <a:gd name="connsiteX7" fmla="*/ 3934692 w 4064925"/>
              <a:gd name="connsiteY7" fmla="*/ 479367 h 3854334"/>
              <a:gd name="connsiteX8" fmla="*/ 3735186 w 4064925"/>
              <a:gd name="connsiteY8" fmla="*/ 595745 h 3854334"/>
              <a:gd name="connsiteX9" fmla="*/ 3668684 w 4064925"/>
              <a:gd name="connsiteY9" fmla="*/ 811876 h 3854334"/>
              <a:gd name="connsiteX10" fmla="*/ 3685310 w 4064925"/>
              <a:gd name="connsiteY10" fmla="*/ 994756 h 3854334"/>
              <a:gd name="connsiteX11" fmla="*/ 3818313 w 4064925"/>
              <a:gd name="connsiteY11" fmla="*/ 1011381 h 3854334"/>
              <a:gd name="connsiteX12" fmla="*/ 3768437 w 4064925"/>
              <a:gd name="connsiteY12" fmla="*/ 1144385 h 3854334"/>
              <a:gd name="connsiteX13" fmla="*/ 3386052 w 4064925"/>
              <a:gd name="connsiteY13" fmla="*/ 1260763 h 3854334"/>
              <a:gd name="connsiteX14" fmla="*/ 3352801 w 4064925"/>
              <a:gd name="connsiteY14" fmla="*/ 1609898 h 3854334"/>
              <a:gd name="connsiteX15" fmla="*/ 3219797 w 4064925"/>
              <a:gd name="connsiteY15" fmla="*/ 2058785 h 3854334"/>
              <a:gd name="connsiteX16" fmla="*/ 3169921 w 4064925"/>
              <a:gd name="connsiteY16" fmla="*/ 2274916 h 3854334"/>
              <a:gd name="connsiteX17" fmla="*/ 3253048 w 4064925"/>
              <a:gd name="connsiteY17" fmla="*/ 2491047 h 3854334"/>
              <a:gd name="connsiteX18" fmla="*/ 3169921 w 4064925"/>
              <a:gd name="connsiteY18" fmla="*/ 2790305 h 3854334"/>
              <a:gd name="connsiteX19" fmla="*/ 2721033 w 4064925"/>
              <a:gd name="connsiteY19" fmla="*/ 3139440 h 3854334"/>
              <a:gd name="connsiteX20" fmla="*/ 2571404 w 4064925"/>
              <a:gd name="connsiteY20" fmla="*/ 3471949 h 3854334"/>
              <a:gd name="connsiteX21" fmla="*/ 2521528 w 4064925"/>
              <a:gd name="connsiteY21" fmla="*/ 3654829 h 3854334"/>
              <a:gd name="connsiteX22" fmla="*/ 2255521 w 4064925"/>
              <a:gd name="connsiteY22" fmla="*/ 3721330 h 3854334"/>
              <a:gd name="connsiteX23" fmla="*/ 1690255 w 4064925"/>
              <a:gd name="connsiteY23" fmla="*/ 3771207 h 3854334"/>
              <a:gd name="connsiteX24" fmla="*/ 759230 w 4064925"/>
              <a:gd name="connsiteY24" fmla="*/ 3854334 h 3854334"/>
              <a:gd name="connsiteX25" fmla="*/ 775855 w 4064925"/>
              <a:gd name="connsiteY25" fmla="*/ 3521825 h 3854334"/>
              <a:gd name="connsiteX26" fmla="*/ 692728 w 4064925"/>
              <a:gd name="connsiteY26" fmla="*/ 3255818 h 3854334"/>
              <a:gd name="connsiteX27" fmla="*/ 842357 w 4064925"/>
              <a:gd name="connsiteY27" fmla="*/ 2939934 h 3854334"/>
              <a:gd name="connsiteX28" fmla="*/ 942110 w 4064925"/>
              <a:gd name="connsiteY28" fmla="*/ 2624050 h 3854334"/>
              <a:gd name="connsiteX29" fmla="*/ 975361 w 4064925"/>
              <a:gd name="connsiteY29" fmla="*/ 2540923 h 3854334"/>
              <a:gd name="connsiteX30" fmla="*/ 975361 w 4064925"/>
              <a:gd name="connsiteY30" fmla="*/ 2424545 h 3854334"/>
              <a:gd name="connsiteX31" fmla="*/ 775855 w 4064925"/>
              <a:gd name="connsiteY31" fmla="*/ 2258290 h 3854334"/>
              <a:gd name="connsiteX32" fmla="*/ 809106 w 4064925"/>
              <a:gd name="connsiteY32" fmla="*/ 2175163 h 3854334"/>
              <a:gd name="connsiteX33" fmla="*/ 725979 w 4064925"/>
              <a:gd name="connsiteY33" fmla="*/ 2075410 h 3854334"/>
              <a:gd name="connsiteX34" fmla="*/ 626226 w 4064925"/>
              <a:gd name="connsiteY34" fmla="*/ 1925781 h 3854334"/>
              <a:gd name="connsiteX35" fmla="*/ 692728 w 4064925"/>
              <a:gd name="connsiteY35" fmla="*/ 1693025 h 3854334"/>
              <a:gd name="connsiteX36" fmla="*/ 775855 w 4064925"/>
              <a:gd name="connsiteY36" fmla="*/ 1609898 h 3854334"/>
              <a:gd name="connsiteX37" fmla="*/ 775855 w 4064925"/>
              <a:gd name="connsiteY37" fmla="*/ 1510145 h 3854334"/>
              <a:gd name="connsiteX38" fmla="*/ 659477 w 4064925"/>
              <a:gd name="connsiteY38" fmla="*/ 1377141 h 3854334"/>
              <a:gd name="connsiteX39" fmla="*/ 476597 w 4064925"/>
              <a:gd name="connsiteY39" fmla="*/ 1077883 h 3854334"/>
              <a:gd name="connsiteX40" fmla="*/ 310343 w 4064925"/>
              <a:gd name="connsiteY40" fmla="*/ 978130 h 3854334"/>
              <a:gd name="connsiteX41" fmla="*/ 193964 w 4064925"/>
              <a:gd name="connsiteY41" fmla="*/ 811876 h 3854334"/>
              <a:gd name="connsiteX42" fmla="*/ 193964 w 4064925"/>
              <a:gd name="connsiteY42" fmla="*/ 545869 h 3854334"/>
              <a:gd name="connsiteX43" fmla="*/ 243841 w 4064925"/>
              <a:gd name="connsiteY43" fmla="*/ 545869 h 3854334"/>
              <a:gd name="connsiteX44" fmla="*/ 227215 w 4064925"/>
              <a:gd name="connsiteY44" fmla="*/ 429490 h 3854334"/>
              <a:gd name="connsiteX45" fmla="*/ 177339 w 4064925"/>
              <a:gd name="connsiteY45" fmla="*/ 412865 h 3854334"/>
              <a:gd name="connsiteX46" fmla="*/ 44335 w 4064925"/>
              <a:gd name="connsiteY46" fmla="*/ 396240 h 3854334"/>
              <a:gd name="connsiteX47" fmla="*/ 11084 w 4064925"/>
              <a:gd name="connsiteY47" fmla="*/ 96981 h 3854334"/>
              <a:gd name="connsiteX48" fmla="*/ 110837 w 4064925"/>
              <a:gd name="connsiteY48" fmla="*/ 213360 h 3854334"/>
              <a:gd name="connsiteX49" fmla="*/ 243841 w 4064925"/>
              <a:gd name="connsiteY49" fmla="*/ 180109 h 3854334"/>
              <a:gd name="connsiteX50" fmla="*/ 360219 w 4064925"/>
              <a:gd name="connsiteY50" fmla="*/ 329738 h 3854334"/>
              <a:gd name="connsiteX51" fmla="*/ 360219 w 4064925"/>
              <a:gd name="connsiteY51" fmla="*/ 446116 h 3854334"/>
              <a:gd name="connsiteX52" fmla="*/ 393470 w 4064925"/>
              <a:gd name="connsiteY52" fmla="*/ 512618 h 3854334"/>
              <a:gd name="connsiteX53" fmla="*/ 609601 w 4064925"/>
              <a:gd name="connsiteY53" fmla="*/ 545869 h 3854334"/>
              <a:gd name="connsiteX54" fmla="*/ 858983 w 4064925"/>
              <a:gd name="connsiteY54" fmla="*/ 495992 h 3854334"/>
              <a:gd name="connsiteX55" fmla="*/ 908859 w 4064925"/>
              <a:gd name="connsiteY55" fmla="*/ 379614 h 3854334"/>
              <a:gd name="connsiteX56" fmla="*/ 975361 w 4064925"/>
              <a:gd name="connsiteY56" fmla="*/ 329738 h 3854334"/>
              <a:gd name="connsiteX57" fmla="*/ 1025237 w 4064925"/>
              <a:gd name="connsiteY57" fmla="*/ 362989 h 3854334"/>
              <a:gd name="connsiteX58" fmla="*/ 1141615 w 4064925"/>
              <a:gd name="connsiteY58" fmla="*/ 512618 h 3854334"/>
              <a:gd name="connsiteX59" fmla="*/ 1474124 w 4064925"/>
              <a:gd name="connsiteY59" fmla="*/ 412865 h 3854334"/>
              <a:gd name="connsiteX60" fmla="*/ 1607128 w 4064925"/>
              <a:gd name="connsiteY60" fmla="*/ 612370 h 3854334"/>
              <a:gd name="connsiteX61" fmla="*/ 1208117 w 4064925"/>
              <a:gd name="connsiteY61" fmla="*/ 678872 h 3854334"/>
              <a:gd name="connsiteX62" fmla="*/ 1108364 w 4064925"/>
              <a:gd name="connsiteY62" fmla="*/ 861752 h 3854334"/>
              <a:gd name="connsiteX63" fmla="*/ 1158241 w 4064925"/>
              <a:gd name="connsiteY63" fmla="*/ 878378 h 3854334"/>
              <a:gd name="connsiteX64" fmla="*/ 1124990 w 4064925"/>
              <a:gd name="connsiteY64" fmla="*/ 1210887 h 3854334"/>
              <a:gd name="connsiteX65" fmla="*/ 1141615 w 4064925"/>
              <a:gd name="connsiteY65" fmla="*/ 1427018 h 3854334"/>
              <a:gd name="connsiteX66" fmla="*/ 1191492 w 4064925"/>
              <a:gd name="connsiteY66" fmla="*/ 1493520 h 3854334"/>
              <a:gd name="connsiteX67" fmla="*/ 1390997 w 4064925"/>
              <a:gd name="connsiteY67" fmla="*/ 1310640 h 3854334"/>
              <a:gd name="connsiteX68" fmla="*/ 1324495 w 4064925"/>
              <a:gd name="connsiteY68" fmla="*/ 1044632 h 3854334"/>
              <a:gd name="connsiteX69" fmla="*/ 1457499 w 4064925"/>
              <a:gd name="connsiteY69" fmla="*/ 795250 h 3854334"/>
              <a:gd name="connsiteX70" fmla="*/ 1557252 w 4064925"/>
              <a:gd name="connsiteY70" fmla="*/ 662247 h 3854334"/>
              <a:gd name="connsiteX71" fmla="*/ 1706881 w 4064925"/>
              <a:gd name="connsiteY71" fmla="*/ 745374 h 3854334"/>
              <a:gd name="connsiteX72" fmla="*/ 1773383 w 4064925"/>
              <a:gd name="connsiteY72" fmla="*/ 878378 h 3854334"/>
              <a:gd name="connsiteX73" fmla="*/ 1640379 w 4064925"/>
              <a:gd name="connsiteY73" fmla="*/ 1061258 h 3854334"/>
              <a:gd name="connsiteX74" fmla="*/ 1806633 w 4064925"/>
              <a:gd name="connsiteY74" fmla="*/ 1044632 h 3854334"/>
              <a:gd name="connsiteX75" fmla="*/ 1856510 w 4064925"/>
              <a:gd name="connsiteY75" fmla="*/ 1077883 h 3854334"/>
              <a:gd name="connsiteX76" fmla="*/ 1856510 w 4064925"/>
              <a:gd name="connsiteY76" fmla="*/ 1227512 h 3854334"/>
              <a:gd name="connsiteX77" fmla="*/ 1823259 w 4064925"/>
              <a:gd name="connsiteY77" fmla="*/ 1476894 h 3854334"/>
              <a:gd name="connsiteX78" fmla="*/ 1972888 w 4064925"/>
              <a:gd name="connsiteY78" fmla="*/ 1526770 h 3854334"/>
              <a:gd name="connsiteX79" fmla="*/ 2205644 w 4064925"/>
              <a:gd name="connsiteY79" fmla="*/ 1360516 h 3854334"/>
              <a:gd name="connsiteX80" fmla="*/ 2421775 w 4064925"/>
              <a:gd name="connsiteY80" fmla="*/ 1244138 h 3854334"/>
              <a:gd name="connsiteX81" fmla="*/ 2421775 w 4064925"/>
              <a:gd name="connsiteY81" fmla="*/ 1194261 h 3854334"/>
              <a:gd name="connsiteX82" fmla="*/ 2421775 w 4064925"/>
              <a:gd name="connsiteY82" fmla="*/ 1077883 h 3854334"/>
              <a:gd name="connsiteX83" fmla="*/ 2621281 w 4064925"/>
              <a:gd name="connsiteY83" fmla="*/ 1011381 h 3854334"/>
              <a:gd name="connsiteX84" fmla="*/ 2770910 w 4064925"/>
              <a:gd name="connsiteY84" fmla="*/ 878378 h 3854334"/>
              <a:gd name="connsiteX85" fmla="*/ 2770910 w 4064925"/>
              <a:gd name="connsiteY85" fmla="*/ 778625 h 3854334"/>
              <a:gd name="connsiteX86" fmla="*/ 2887288 w 4064925"/>
              <a:gd name="connsiteY86" fmla="*/ 545869 h 3854334"/>
              <a:gd name="connsiteX87" fmla="*/ 3352801 w 4064925"/>
              <a:gd name="connsiteY87" fmla="*/ 462741 h 3854334"/>
              <a:gd name="connsiteX88" fmla="*/ 3535681 w 4064925"/>
              <a:gd name="connsiteY88" fmla="*/ 196734 h 3854334"/>
              <a:gd name="connsiteX89" fmla="*/ 3535681 w 4064925"/>
              <a:gd name="connsiteY89" fmla="*/ 263236 h 3854334"/>
              <a:gd name="connsiteX0" fmla="*/ 3535681 w 4064925"/>
              <a:gd name="connsiteY0" fmla="*/ 263236 h 3854334"/>
              <a:gd name="connsiteX1" fmla="*/ 3602183 w 4064925"/>
              <a:gd name="connsiteY1" fmla="*/ 180109 h 3854334"/>
              <a:gd name="connsiteX2" fmla="*/ 3685310 w 4064925"/>
              <a:gd name="connsiteY2" fmla="*/ 80356 h 3854334"/>
              <a:gd name="connsiteX3" fmla="*/ 3785063 w 4064925"/>
              <a:gd name="connsiteY3" fmla="*/ 13854 h 3854334"/>
              <a:gd name="connsiteX4" fmla="*/ 3868190 w 4064925"/>
              <a:gd name="connsiteY4" fmla="*/ 163483 h 3854334"/>
              <a:gd name="connsiteX5" fmla="*/ 4017819 w 4064925"/>
              <a:gd name="connsiteY5" fmla="*/ 229985 h 3854334"/>
              <a:gd name="connsiteX6" fmla="*/ 4051070 w 4064925"/>
              <a:gd name="connsiteY6" fmla="*/ 329738 h 3854334"/>
              <a:gd name="connsiteX7" fmla="*/ 3934692 w 4064925"/>
              <a:gd name="connsiteY7" fmla="*/ 479367 h 3854334"/>
              <a:gd name="connsiteX8" fmla="*/ 3735186 w 4064925"/>
              <a:gd name="connsiteY8" fmla="*/ 595745 h 3854334"/>
              <a:gd name="connsiteX9" fmla="*/ 3668684 w 4064925"/>
              <a:gd name="connsiteY9" fmla="*/ 811876 h 3854334"/>
              <a:gd name="connsiteX10" fmla="*/ 3685310 w 4064925"/>
              <a:gd name="connsiteY10" fmla="*/ 994756 h 3854334"/>
              <a:gd name="connsiteX11" fmla="*/ 3818313 w 4064925"/>
              <a:gd name="connsiteY11" fmla="*/ 1011381 h 3854334"/>
              <a:gd name="connsiteX12" fmla="*/ 3768437 w 4064925"/>
              <a:gd name="connsiteY12" fmla="*/ 1144385 h 3854334"/>
              <a:gd name="connsiteX13" fmla="*/ 3386052 w 4064925"/>
              <a:gd name="connsiteY13" fmla="*/ 1260763 h 3854334"/>
              <a:gd name="connsiteX14" fmla="*/ 3352801 w 4064925"/>
              <a:gd name="connsiteY14" fmla="*/ 1609898 h 3854334"/>
              <a:gd name="connsiteX15" fmla="*/ 3219797 w 4064925"/>
              <a:gd name="connsiteY15" fmla="*/ 2058785 h 3854334"/>
              <a:gd name="connsiteX16" fmla="*/ 3169921 w 4064925"/>
              <a:gd name="connsiteY16" fmla="*/ 2274916 h 3854334"/>
              <a:gd name="connsiteX17" fmla="*/ 3253048 w 4064925"/>
              <a:gd name="connsiteY17" fmla="*/ 2491047 h 3854334"/>
              <a:gd name="connsiteX18" fmla="*/ 3169921 w 4064925"/>
              <a:gd name="connsiteY18" fmla="*/ 2790305 h 3854334"/>
              <a:gd name="connsiteX19" fmla="*/ 2721033 w 4064925"/>
              <a:gd name="connsiteY19" fmla="*/ 3139440 h 3854334"/>
              <a:gd name="connsiteX20" fmla="*/ 2571404 w 4064925"/>
              <a:gd name="connsiteY20" fmla="*/ 3471949 h 3854334"/>
              <a:gd name="connsiteX21" fmla="*/ 2521528 w 4064925"/>
              <a:gd name="connsiteY21" fmla="*/ 3654829 h 3854334"/>
              <a:gd name="connsiteX22" fmla="*/ 2255521 w 4064925"/>
              <a:gd name="connsiteY22" fmla="*/ 3721330 h 3854334"/>
              <a:gd name="connsiteX23" fmla="*/ 1690255 w 4064925"/>
              <a:gd name="connsiteY23" fmla="*/ 3771207 h 3854334"/>
              <a:gd name="connsiteX24" fmla="*/ 759230 w 4064925"/>
              <a:gd name="connsiteY24" fmla="*/ 3854334 h 3854334"/>
              <a:gd name="connsiteX25" fmla="*/ 775855 w 4064925"/>
              <a:gd name="connsiteY25" fmla="*/ 3521825 h 3854334"/>
              <a:gd name="connsiteX26" fmla="*/ 692728 w 4064925"/>
              <a:gd name="connsiteY26" fmla="*/ 3255818 h 3854334"/>
              <a:gd name="connsiteX27" fmla="*/ 842357 w 4064925"/>
              <a:gd name="connsiteY27" fmla="*/ 2939934 h 3854334"/>
              <a:gd name="connsiteX28" fmla="*/ 942110 w 4064925"/>
              <a:gd name="connsiteY28" fmla="*/ 2624050 h 3854334"/>
              <a:gd name="connsiteX29" fmla="*/ 975361 w 4064925"/>
              <a:gd name="connsiteY29" fmla="*/ 2540923 h 3854334"/>
              <a:gd name="connsiteX30" fmla="*/ 975361 w 4064925"/>
              <a:gd name="connsiteY30" fmla="*/ 2424545 h 3854334"/>
              <a:gd name="connsiteX31" fmla="*/ 775855 w 4064925"/>
              <a:gd name="connsiteY31" fmla="*/ 2258290 h 3854334"/>
              <a:gd name="connsiteX32" fmla="*/ 809106 w 4064925"/>
              <a:gd name="connsiteY32" fmla="*/ 2175163 h 3854334"/>
              <a:gd name="connsiteX33" fmla="*/ 725979 w 4064925"/>
              <a:gd name="connsiteY33" fmla="*/ 2075410 h 3854334"/>
              <a:gd name="connsiteX34" fmla="*/ 626226 w 4064925"/>
              <a:gd name="connsiteY34" fmla="*/ 1925781 h 3854334"/>
              <a:gd name="connsiteX35" fmla="*/ 692728 w 4064925"/>
              <a:gd name="connsiteY35" fmla="*/ 1693025 h 3854334"/>
              <a:gd name="connsiteX36" fmla="*/ 775855 w 4064925"/>
              <a:gd name="connsiteY36" fmla="*/ 1609898 h 3854334"/>
              <a:gd name="connsiteX37" fmla="*/ 775855 w 4064925"/>
              <a:gd name="connsiteY37" fmla="*/ 1510145 h 3854334"/>
              <a:gd name="connsiteX38" fmla="*/ 659477 w 4064925"/>
              <a:gd name="connsiteY38" fmla="*/ 1377141 h 3854334"/>
              <a:gd name="connsiteX39" fmla="*/ 476597 w 4064925"/>
              <a:gd name="connsiteY39" fmla="*/ 1077883 h 3854334"/>
              <a:gd name="connsiteX40" fmla="*/ 310343 w 4064925"/>
              <a:gd name="connsiteY40" fmla="*/ 978130 h 3854334"/>
              <a:gd name="connsiteX41" fmla="*/ 193964 w 4064925"/>
              <a:gd name="connsiteY41" fmla="*/ 811876 h 3854334"/>
              <a:gd name="connsiteX42" fmla="*/ 193964 w 4064925"/>
              <a:gd name="connsiteY42" fmla="*/ 545869 h 3854334"/>
              <a:gd name="connsiteX43" fmla="*/ 243841 w 4064925"/>
              <a:gd name="connsiteY43" fmla="*/ 545869 h 3854334"/>
              <a:gd name="connsiteX44" fmla="*/ 227215 w 4064925"/>
              <a:gd name="connsiteY44" fmla="*/ 429490 h 3854334"/>
              <a:gd name="connsiteX45" fmla="*/ 177339 w 4064925"/>
              <a:gd name="connsiteY45" fmla="*/ 412865 h 3854334"/>
              <a:gd name="connsiteX46" fmla="*/ 44335 w 4064925"/>
              <a:gd name="connsiteY46" fmla="*/ 396240 h 3854334"/>
              <a:gd name="connsiteX47" fmla="*/ 11084 w 4064925"/>
              <a:gd name="connsiteY47" fmla="*/ 96981 h 3854334"/>
              <a:gd name="connsiteX48" fmla="*/ 110837 w 4064925"/>
              <a:gd name="connsiteY48" fmla="*/ 213360 h 3854334"/>
              <a:gd name="connsiteX49" fmla="*/ 243841 w 4064925"/>
              <a:gd name="connsiteY49" fmla="*/ 180109 h 3854334"/>
              <a:gd name="connsiteX50" fmla="*/ 360219 w 4064925"/>
              <a:gd name="connsiteY50" fmla="*/ 329738 h 3854334"/>
              <a:gd name="connsiteX51" fmla="*/ 360219 w 4064925"/>
              <a:gd name="connsiteY51" fmla="*/ 446116 h 3854334"/>
              <a:gd name="connsiteX52" fmla="*/ 393470 w 4064925"/>
              <a:gd name="connsiteY52" fmla="*/ 512618 h 3854334"/>
              <a:gd name="connsiteX53" fmla="*/ 609601 w 4064925"/>
              <a:gd name="connsiteY53" fmla="*/ 545869 h 3854334"/>
              <a:gd name="connsiteX54" fmla="*/ 858983 w 4064925"/>
              <a:gd name="connsiteY54" fmla="*/ 495992 h 3854334"/>
              <a:gd name="connsiteX55" fmla="*/ 908859 w 4064925"/>
              <a:gd name="connsiteY55" fmla="*/ 379614 h 3854334"/>
              <a:gd name="connsiteX56" fmla="*/ 975361 w 4064925"/>
              <a:gd name="connsiteY56" fmla="*/ 329738 h 3854334"/>
              <a:gd name="connsiteX57" fmla="*/ 1025237 w 4064925"/>
              <a:gd name="connsiteY57" fmla="*/ 362989 h 3854334"/>
              <a:gd name="connsiteX58" fmla="*/ 1141615 w 4064925"/>
              <a:gd name="connsiteY58" fmla="*/ 512618 h 3854334"/>
              <a:gd name="connsiteX59" fmla="*/ 1474124 w 4064925"/>
              <a:gd name="connsiteY59" fmla="*/ 412865 h 3854334"/>
              <a:gd name="connsiteX60" fmla="*/ 1607128 w 4064925"/>
              <a:gd name="connsiteY60" fmla="*/ 612370 h 3854334"/>
              <a:gd name="connsiteX61" fmla="*/ 1208117 w 4064925"/>
              <a:gd name="connsiteY61" fmla="*/ 678872 h 3854334"/>
              <a:gd name="connsiteX62" fmla="*/ 1108364 w 4064925"/>
              <a:gd name="connsiteY62" fmla="*/ 861752 h 3854334"/>
              <a:gd name="connsiteX63" fmla="*/ 1158241 w 4064925"/>
              <a:gd name="connsiteY63" fmla="*/ 878378 h 3854334"/>
              <a:gd name="connsiteX64" fmla="*/ 1124990 w 4064925"/>
              <a:gd name="connsiteY64" fmla="*/ 1210887 h 3854334"/>
              <a:gd name="connsiteX65" fmla="*/ 1141615 w 4064925"/>
              <a:gd name="connsiteY65" fmla="*/ 1427018 h 3854334"/>
              <a:gd name="connsiteX66" fmla="*/ 1191492 w 4064925"/>
              <a:gd name="connsiteY66" fmla="*/ 1493520 h 3854334"/>
              <a:gd name="connsiteX67" fmla="*/ 1390997 w 4064925"/>
              <a:gd name="connsiteY67" fmla="*/ 1310640 h 3854334"/>
              <a:gd name="connsiteX68" fmla="*/ 1324495 w 4064925"/>
              <a:gd name="connsiteY68" fmla="*/ 1044632 h 3854334"/>
              <a:gd name="connsiteX69" fmla="*/ 1457499 w 4064925"/>
              <a:gd name="connsiteY69" fmla="*/ 795250 h 3854334"/>
              <a:gd name="connsiteX70" fmla="*/ 1557252 w 4064925"/>
              <a:gd name="connsiteY70" fmla="*/ 662247 h 3854334"/>
              <a:gd name="connsiteX71" fmla="*/ 1706881 w 4064925"/>
              <a:gd name="connsiteY71" fmla="*/ 745374 h 3854334"/>
              <a:gd name="connsiteX72" fmla="*/ 1773383 w 4064925"/>
              <a:gd name="connsiteY72" fmla="*/ 878378 h 3854334"/>
              <a:gd name="connsiteX73" fmla="*/ 1640379 w 4064925"/>
              <a:gd name="connsiteY73" fmla="*/ 1061258 h 3854334"/>
              <a:gd name="connsiteX74" fmla="*/ 1806633 w 4064925"/>
              <a:gd name="connsiteY74" fmla="*/ 1044632 h 3854334"/>
              <a:gd name="connsiteX75" fmla="*/ 1856510 w 4064925"/>
              <a:gd name="connsiteY75" fmla="*/ 1077883 h 3854334"/>
              <a:gd name="connsiteX76" fmla="*/ 1856510 w 4064925"/>
              <a:gd name="connsiteY76" fmla="*/ 1227512 h 3854334"/>
              <a:gd name="connsiteX77" fmla="*/ 1823259 w 4064925"/>
              <a:gd name="connsiteY77" fmla="*/ 1476894 h 3854334"/>
              <a:gd name="connsiteX78" fmla="*/ 1972888 w 4064925"/>
              <a:gd name="connsiteY78" fmla="*/ 1526770 h 3854334"/>
              <a:gd name="connsiteX79" fmla="*/ 2205644 w 4064925"/>
              <a:gd name="connsiteY79" fmla="*/ 1360516 h 3854334"/>
              <a:gd name="connsiteX80" fmla="*/ 2421775 w 4064925"/>
              <a:gd name="connsiteY80" fmla="*/ 1244138 h 3854334"/>
              <a:gd name="connsiteX81" fmla="*/ 2421775 w 4064925"/>
              <a:gd name="connsiteY81" fmla="*/ 1194261 h 3854334"/>
              <a:gd name="connsiteX82" fmla="*/ 2421775 w 4064925"/>
              <a:gd name="connsiteY82" fmla="*/ 1077883 h 3854334"/>
              <a:gd name="connsiteX83" fmla="*/ 2621281 w 4064925"/>
              <a:gd name="connsiteY83" fmla="*/ 1011381 h 3854334"/>
              <a:gd name="connsiteX84" fmla="*/ 2770910 w 4064925"/>
              <a:gd name="connsiteY84" fmla="*/ 878378 h 3854334"/>
              <a:gd name="connsiteX85" fmla="*/ 2770910 w 4064925"/>
              <a:gd name="connsiteY85" fmla="*/ 778625 h 3854334"/>
              <a:gd name="connsiteX86" fmla="*/ 2887288 w 4064925"/>
              <a:gd name="connsiteY86" fmla="*/ 545869 h 3854334"/>
              <a:gd name="connsiteX87" fmla="*/ 3352801 w 4064925"/>
              <a:gd name="connsiteY87" fmla="*/ 462741 h 3854334"/>
              <a:gd name="connsiteX88" fmla="*/ 3535681 w 4064925"/>
              <a:gd name="connsiteY88" fmla="*/ 196734 h 3854334"/>
              <a:gd name="connsiteX89" fmla="*/ 3535681 w 4064925"/>
              <a:gd name="connsiteY89" fmla="*/ 263236 h 3854334"/>
              <a:gd name="connsiteX0" fmla="*/ 3535681 w 4064925"/>
              <a:gd name="connsiteY0" fmla="*/ 263236 h 3771207"/>
              <a:gd name="connsiteX1" fmla="*/ 3602183 w 4064925"/>
              <a:gd name="connsiteY1" fmla="*/ 180109 h 3771207"/>
              <a:gd name="connsiteX2" fmla="*/ 3685310 w 4064925"/>
              <a:gd name="connsiteY2" fmla="*/ 80356 h 3771207"/>
              <a:gd name="connsiteX3" fmla="*/ 3785063 w 4064925"/>
              <a:gd name="connsiteY3" fmla="*/ 13854 h 3771207"/>
              <a:gd name="connsiteX4" fmla="*/ 3868190 w 4064925"/>
              <a:gd name="connsiteY4" fmla="*/ 163483 h 3771207"/>
              <a:gd name="connsiteX5" fmla="*/ 4017819 w 4064925"/>
              <a:gd name="connsiteY5" fmla="*/ 229985 h 3771207"/>
              <a:gd name="connsiteX6" fmla="*/ 4051070 w 4064925"/>
              <a:gd name="connsiteY6" fmla="*/ 329738 h 3771207"/>
              <a:gd name="connsiteX7" fmla="*/ 3934692 w 4064925"/>
              <a:gd name="connsiteY7" fmla="*/ 479367 h 3771207"/>
              <a:gd name="connsiteX8" fmla="*/ 3735186 w 4064925"/>
              <a:gd name="connsiteY8" fmla="*/ 595745 h 3771207"/>
              <a:gd name="connsiteX9" fmla="*/ 3668684 w 4064925"/>
              <a:gd name="connsiteY9" fmla="*/ 811876 h 3771207"/>
              <a:gd name="connsiteX10" fmla="*/ 3685310 w 4064925"/>
              <a:gd name="connsiteY10" fmla="*/ 994756 h 3771207"/>
              <a:gd name="connsiteX11" fmla="*/ 3818313 w 4064925"/>
              <a:gd name="connsiteY11" fmla="*/ 1011381 h 3771207"/>
              <a:gd name="connsiteX12" fmla="*/ 3768437 w 4064925"/>
              <a:gd name="connsiteY12" fmla="*/ 1144385 h 3771207"/>
              <a:gd name="connsiteX13" fmla="*/ 3386052 w 4064925"/>
              <a:gd name="connsiteY13" fmla="*/ 1260763 h 3771207"/>
              <a:gd name="connsiteX14" fmla="*/ 3352801 w 4064925"/>
              <a:gd name="connsiteY14" fmla="*/ 1609898 h 3771207"/>
              <a:gd name="connsiteX15" fmla="*/ 3219797 w 4064925"/>
              <a:gd name="connsiteY15" fmla="*/ 2058785 h 3771207"/>
              <a:gd name="connsiteX16" fmla="*/ 3169921 w 4064925"/>
              <a:gd name="connsiteY16" fmla="*/ 2274916 h 3771207"/>
              <a:gd name="connsiteX17" fmla="*/ 3253048 w 4064925"/>
              <a:gd name="connsiteY17" fmla="*/ 2491047 h 3771207"/>
              <a:gd name="connsiteX18" fmla="*/ 3169921 w 4064925"/>
              <a:gd name="connsiteY18" fmla="*/ 2790305 h 3771207"/>
              <a:gd name="connsiteX19" fmla="*/ 2721033 w 4064925"/>
              <a:gd name="connsiteY19" fmla="*/ 3139440 h 3771207"/>
              <a:gd name="connsiteX20" fmla="*/ 2571404 w 4064925"/>
              <a:gd name="connsiteY20" fmla="*/ 3471949 h 3771207"/>
              <a:gd name="connsiteX21" fmla="*/ 2521528 w 4064925"/>
              <a:gd name="connsiteY21" fmla="*/ 3654829 h 3771207"/>
              <a:gd name="connsiteX22" fmla="*/ 2255521 w 4064925"/>
              <a:gd name="connsiteY22" fmla="*/ 3721330 h 3771207"/>
              <a:gd name="connsiteX23" fmla="*/ 1690255 w 4064925"/>
              <a:gd name="connsiteY23" fmla="*/ 3771207 h 3771207"/>
              <a:gd name="connsiteX24" fmla="*/ 759230 w 4064925"/>
              <a:gd name="connsiteY24" fmla="*/ 3701934 h 3771207"/>
              <a:gd name="connsiteX25" fmla="*/ 775855 w 4064925"/>
              <a:gd name="connsiteY25" fmla="*/ 3521825 h 3771207"/>
              <a:gd name="connsiteX26" fmla="*/ 692728 w 4064925"/>
              <a:gd name="connsiteY26" fmla="*/ 3255818 h 3771207"/>
              <a:gd name="connsiteX27" fmla="*/ 842357 w 4064925"/>
              <a:gd name="connsiteY27" fmla="*/ 2939934 h 3771207"/>
              <a:gd name="connsiteX28" fmla="*/ 942110 w 4064925"/>
              <a:gd name="connsiteY28" fmla="*/ 2624050 h 3771207"/>
              <a:gd name="connsiteX29" fmla="*/ 975361 w 4064925"/>
              <a:gd name="connsiteY29" fmla="*/ 2540923 h 3771207"/>
              <a:gd name="connsiteX30" fmla="*/ 975361 w 4064925"/>
              <a:gd name="connsiteY30" fmla="*/ 2424545 h 3771207"/>
              <a:gd name="connsiteX31" fmla="*/ 775855 w 4064925"/>
              <a:gd name="connsiteY31" fmla="*/ 2258290 h 3771207"/>
              <a:gd name="connsiteX32" fmla="*/ 809106 w 4064925"/>
              <a:gd name="connsiteY32" fmla="*/ 2175163 h 3771207"/>
              <a:gd name="connsiteX33" fmla="*/ 725979 w 4064925"/>
              <a:gd name="connsiteY33" fmla="*/ 2075410 h 3771207"/>
              <a:gd name="connsiteX34" fmla="*/ 626226 w 4064925"/>
              <a:gd name="connsiteY34" fmla="*/ 1925781 h 3771207"/>
              <a:gd name="connsiteX35" fmla="*/ 692728 w 4064925"/>
              <a:gd name="connsiteY35" fmla="*/ 1693025 h 3771207"/>
              <a:gd name="connsiteX36" fmla="*/ 775855 w 4064925"/>
              <a:gd name="connsiteY36" fmla="*/ 1609898 h 3771207"/>
              <a:gd name="connsiteX37" fmla="*/ 775855 w 4064925"/>
              <a:gd name="connsiteY37" fmla="*/ 1510145 h 3771207"/>
              <a:gd name="connsiteX38" fmla="*/ 659477 w 4064925"/>
              <a:gd name="connsiteY38" fmla="*/ 1377141 h 3771207"/>
              <a:gd name="connsiteX39" fmla="*/ 476597 w 4064925"/>
              <a:gd name="connsiteY39" fmla="*/ 1077883 h 3771207"/>
              <a:gd name="connsiteX40" fmla="*/ 310343 w 4064925"/>
              <a:gd name="connsiteY40" fmla="*/ 978130 h 3771207"/>
              <a:gd name="connsiteX41" fmla="*/ 193964 w 4064925"/>
              <a:gd name="connsiteY41" fmla="*/ 811876 h 3771207"/>
              <a:gd name="connsiteX42" fmla="*/ 193964 w 4064925"/>
              <a:gd name="connsiteY42" fmla="*/ 545869 h 3771207"/>
              <a:gd name="connsiteX43" fmla="*/ 243841 w 4064925"/>
              <a:gd name="connsiteY43" fmla="*/ 545869 h 3771207"/>
              <a:gd name="connsiteX44" fmla="*/ 227215 w 4064925"/>
              <a:gd name="connsiteY44" fmla="*/ 429490 h 3771207"/>
              <a:gd name="connsiteX45" fmla="*/ 177339 w 4064925"/>
              <a:gd name="connsiteY45" fmla="*/ 412865 h 3771207"/>
              <a:gd name="connsiteX46" fmla="*/ 44335 w 4064925"/>
              <a:gd name="connsiteY46" fmla="*/ 396240 h 3771207"/>
              <a:gd name="connsiteX47" fmla="*/ 11084 w 4064925"/>
              <a:gd name="connsiteY47" fmla="*/ 96981 h 3771207"/>
              <a:gd name="connsiteX48" fmla="*/ 110837 w 4064925"/>
              <a:gd name="connsiteY48" fmla="*/ 213360 h 3771207"/>
              <a:gd name="connsiteX49" fmla="*/ 243841 w 4064925"/>
              <a:gd name="connsiteY49" fmla="*/ 180109 h 3771207"/>
              <a:gd name="connsiteX50" fmla="*/ 360219 w 4064925"/>
              <a:gd name="connsiteY50" fmla="*/ 329738 h 3771207"/>
              <a:gd name="connsiteX51" fmla="*/ 360219 w 4064925"/>
              <a:gd name="connsiteY51" fmla="*/ 446116 h 3771207"/>
              <a:gd name="connsiteX52" fmla="*/ 393470 w 4064925"/>
              <a:gd name="connsiteY52" fmla="*/ 512618 h 3771207"/>
              <a:gd name="connsiteX53" fmla="*/ 609601 w 4064925"/>
              <a:gd name="connsiteY53" fmla="*/ 545869 h 3771207"/>
              <a:gd name="connsiteX54" fmla="*/ 858983 w 4064925"/>
              <a:gd name="connsiteY54" fmla="*/ 495992 h 3771207"/>
              <a:gd name="connsiteX55" fmla="*/ 908859 w 4064925"/>
              <a:gd name="connsiteY55" fmla="*/ 379614 h 3771207"/>
              <a:gd name="connsiteX56" fmla="*/ 975361 w 4064925"/>
              <a:gd name="connsiteY56" fmla="*/ 329738 h 3771207"/>
              <a:gd name="connsiteX57" fmla="*/ 1025237 w 4064925"/>
              <a:gd name="connsiteY57" fmla="*/ 362989 h 3771207"/>
              <a:gd name="connsiteX58" fmla="*/ 1141615 w 4064925"/>
              <a:gd name="connsiteY58" fmla="*/ 512618 h 3771207"/>
              <a:gd name="connsiteX59" fmla="*/ 1474124 w 4064925"/>
              <a:gd name="connsiteY59" fmla="*/ 412865 h 3771207"/>
              <a:gd name="connsiteX60" fmla="*/ 1607128 w 4064925"/>
              <a:gd name="connsiteY60" fmla="*/ 612370 h 3771207"/>
              <a:gd name="connsiteX61" fmla="*/ 1208117 w 4064925"/>
              <a:gd name="connsiteY61" fmla="*/ 678872 h 3771207"/>
              <a:gd name="connsiteX62" fmla="*/ 1108364 w 4064925"/>
              <a:gd name="connsiteY62" fmla="*/ 861752 h 3771207"/>
              <a:gd name="connsiteX63" fmla="*/ 1158241 w 4064925"/>
              <a:gd name="connsiteY63" fmla="*/ 878378 h 3771207"/>
              <a:gd name="connsiteX64" fmla="*/ 1124990 w 4064925"/>
              <a:gd name="connsiteY64" fmla="*/ 1210887 h 3771207"/>
              <a:gd name="connsiteX65" fmla="*/ 1141615 w 4064925"/>
              <a:gd name="connsiteY65" fmla="*/ 1427018 h 3771207"/>
              <a:gd name="connsiteX66" fmla="*/ 1191492 w 4064925"/>
              <a:gd name="connsiteY66" fmla="*/ 1493520 h 3771207"/>
              <a:gd name="connsiteX67" fmla="*/ 1390997 w 4064925"/>
              <a:gd name="connsiteY67" fmla="*/ 1310640 h 3771207"/>
              <a:gd name="connsiteX68" fmla="*/ 1324495 w 4064925"/>
              <a:gd name="connsiteY68" fmla="*/ 1044632 h 3771207"/>
              <a:gd name="connsiteX69" fmla="*/ 1457499 w 4064925"/>
              <a:gd name="connsiteY69" fmla="*/ 795250 h 3771207"/>
              <a:gd name="connsiteX70" fmla="*/ 1557252 w 4064925"/>
              <a:gd name="connsiteY70" fmla="*/ 662247 h 3771207"/>
              <a:gd name="connsiteX71" fmla="*/ 1706881 w 4064925"/>
              <a:gd name="connsiteY71" fmla="*/ 745374 h 3771207"/>
              <a:gd name="connsiteX72" fmla="*/ 1773383 w 4064925"/>
              <a:gd name="connsiteY72" fmla="*/ 878378 h 3771207"/>
              <a:gd name="connsiteX73" fmla="*/ 1640379 w 4064925"/>
              <a:gd name="connsiteY73" fmla="*/ 1061258 h 3771207"/>
              <a:gd name="connsiteX74" fmla="*/ 1806633 w 4064925"/>
              <a:gd name="connsiteY74" fmla="*/ 1044632 h 3771207"/>
              <a:gd name="connsiteX75" fmla="*/ 1856510 w 4064925"/>
              <a:gd name="connsiteY75" fmla="*/ 1077883 h 3771207"/>
              <a:gd name="connsiteX76" fmla="*/ 1856510 w 4064925"/>
              <a:gd name="connsiteY76" fmla="*/ 1227512 h 3771207"/>
              <a:gd name="connsiteX77" fmla="*/ 1823259 w 4064925"/>
              <a:gd name="connsiteY77" fmla="*/ 1476894 h 3771207"/>
              <a:gd name="connsiteX78" fmla="*/ 1972888 w 4064925"/>
              <a:gd name="connsiteY78" fmla="*/ 1526770 h 3771207"/>
              <a:gd name="connsiteX79" fmla="*/ 2205644 w 4064925"/>
              <a:gd name="connsiteY79" fmla="*/ 1360516 h 3771207"/>
              <a:gd name="connsiteX80" fmla="*/ 2421775 w 4064925"/>
              <a:gd name="connsiteY80" fmla="*/ 1244138 h 3771207"/>
              <a:gd name="connsiteX81" fmla="*/ 2421775 w 4064925"/>
              <a:gd name="connsiteY81" fmla="*/ 1194261 h 3771207"/>
              <a:gd name="connsiteX82" fmla="*/ 2421775 w 4064925"/>
              <a:gd name="connsiteY82" fmla="*/ 1077883 h 3771207"/>
              <a:gd name="connsiteX83" fmla="*/ 2621281 w 4064925"/>
              <a:gd name="connsiteY83" fmla="*/ 1011381 h 3771207"/>
              <a:gd name="connsiteX84" fmla="*/ 2770910 w 4064925"/>
              <a:gd name="connsiteY84" fmla="*/ 878378 h 3771207"/>
              <a:gd name="connsiteX85" fmla="*/ 2770910 w 4064925"/>
              <a:gd name="connsiteY85" fmla="*/ 778625 h 3771207"/>
              <a:gd name="connsiteX86" fmla="*/ 2887288 w 4064925"/>
              <a:gd name="connsiteY86" fmla="*/ 545869 h 3771207"/>
              <a:gd name="connsiteX87" fmla="*/ 3352801 w 4064925"/>
              <a:gd name="connsiteY87" fmla="*/ 462741 h 3771207"/>
              <a:gd name="connsiteX88" fmla="*/ 3535681 w 4064925"/>
              <a:gd name="connsiteY88" fmla="*/ 196734 h 3771207"/>
              <a:gd name="connsiteX89" fmla="*/ 3535681 w 4064925"/>
              <a:gd name="connsiteY89" fmla="*/ 263236 h 3771207"/>
              <a:gd name="connsiteX0" fmla="*/ 3535681 w 4064925"/>
              <a:gd name="connsiteY0" fmla="*/ 263236 h 3771207"/>
              <a:gd name="connsiteX1" fmla="*/ 3602183 w 4064925"/>
              <a:gd name="connsiteY1" fmla="*/ 180109 h 3771207"/>
              <a:gd name="connsiteX2" fmla="*/ 3685310 w 4064925"/>
              <a:gd name="connsiteY2" fmla="*/ 80356 h 3771207"/>
              <a:gd name="connsiteX3" fmla="*/ 3785063 w 4064925"/>
              <a:gd name="connsiteY3" fmla="*/ 13854 h 3771207"/>
              <a:gd name="connsiteX4" fmla="*/ 3868190 w 4064925"/>
              <a:gd name="connsiteY4" fmla="*/ 163483 h 3771207"/>
              <a:gd name="connsiteX5" fmla="*/ 4017819 w 4064925"/>
              <a:gd name="connsiteY5" fmla="*/ 229985 h 3771207"/>
              <a:gd name="connsiteX6" fmla="*/ 4051070 w 4064925"/>
              <a:gd name="connsiteY6" fmla="*/ 329738 h 3771207"/>
              <a:gd name="connsiteX7" fmla="*/ 3934692 w 4064925"/>
              <a:gd name="connsiteY7" fmla="*/ 479367 h 3771207"/>
              <a:gd name="connsiteX8" fmla="*/ 3735186 w 4064925"/>
              <a:gd name="connsiteY8" fmla="*/ 595745 h 3771207"/>
              <a:gd name="connsiteX9" fmla="*/ 3668684 w 4064925"/>
              <a:gd name="connsiteY9" fmla="*/ 811876 h 3771207"/>
              <a:gd name="connsiteX10" fmla="*/ 3685310 w 4064925"/>
              <a:gd name="connsiteY10" fmla="*/ 994756 h 3771207"/>
              <a:gd name="connsiteX11" fmla="*/ 3818313 w 4064925"/>
              <a:gd name="connsiteY11" fmla="*/ 1011381 h 3771207"/>
              <a:gd name="connsiteX12" fmla="*/ 3768437 w 4064925"/>
              <a:gd name="connsiteY12" fmla="*/ 1144385 h 3771207"/>
              <a:gd name="connsiteX13" fmla="*/ 3386052 w 4064925"/>
              <a:gd name="connsiteY13" fmla="*/ 1260763 h 3771207"/>
              <a:gd name="connsiteX14" fmla="*/ 3352801 w 4064925"/>
              <a:gd name="connsiteY14" fmla="*/ 1609898 h 3771207"/>
              <a:gd name="connsiteX15" fmla="*/ 3219797 w 4064925"/>
              <a:gd name="connsiteY15" fmla="*/ 2058785 h 3771207"/>
              <a:gd name="connsiteX16" fmla="*/ 3169921 w 4064925"/>
              <a:gd name="connsiteY16" fmla="*/ 2274916 h 3771207"/>
              <a:gd name="connsiteX17" fmla="*/ 3253048 w 4064925"/>
              <a:gd name="connsiteY17" fmla="*/ 2491047 h 3771207"/>
              <a:gd name="connsiteX18" fmla="*/ 3169921 w 4064925"/>
              <a:gd name="connsiteY18" fmla="*/ 2790305 h 3771207"/>
              <a:gd name="connsiteX19" fmla="*/ 2721033 w 4064925"/>
              <a:gd name="connsiteY19" fmla="*/ 3139440 h 3771207"/>
              <a:gd name="connsiteX20" fmla="*/ 2571404 w 4064925"/>
              <a:gd name="connsiteY20" fmla="*/ 3471949 h 3771207"/>
              <a:gd name="connsiteX21" fmla="*/ 2521528 w 4064925"/>
              <a:gd name="connsiteY21" fmla="*/ 3654829 h 3771207"/>
              <a:gd name="connsiteX22" fmla="*/ 2255521 w 4064925"/>
              <a:gd name="connsiteY22" fmla="*/ 3721330 h 3771207"/>
              <a:gd name="connsiteX23" fmla="*/ 1690255 w 4064925"/>
              <a:gd name="connsiteY23" fmla="*/ 3771207 h 3771207"/>
              <a:gd name="connsiteX24" fmla="*/ 759230 w 4064925"/>
              <a:gd name="connsiteY24" fmla="*/ 3701934 h 3771207"/>
              <a:gd name="connsiteX25" fmla="*/ 775855 w 4064925"/>
              <a:gd name="connsiteY25" fmla="*/ 3521825 h 3771207"/>
              <a:gd name="connsiteX26" fmla="*/ 692728 w 4064925"/>
              <a:gd name="connsiteY26" fmla="*/ 3255818 h 3771207"/>
              <a:gd name="connsiteX27" fmla="*/ 842357 w 4064925"/>
              <a:gd name="connsiteY27" fmla="*/ 2939934 h 3771207"/>
              <a:gd name="connsiteX28" fmla="*/ 942110 w 4064925"/>
              <a:gd name="connsiteY28" fmla="*/ 2624050 h 3771207"/>
              <a:gd name="connsiteX29" fmla="*/ 975361 w 4064925"/>
              <a:gd name="connsiteY29" fmla="*/ 2540923 h 3771207"/>
              <a:gd name="connsiteX30" fmla="*/ 975361 w 4064925"/>
              <a:gd name="connsiteY30" fmla="*/ 2424545 h 3771207"/>
              <a:gd name="connsiteX31" fmla="*/ 775855 w 4064925"/>
              <a:gd name="connsiteY31" fmla="*/ 2258290 h 3771207"/>
              <a:gd name="connsiteX32" fmla="*/ 809106 w 4064925"/>
              <a:gd name="connsiteY32" fmla="*/ 2175163 h 3771207"/>
              <a:gd name="connsiteX33" fmla="*/ 725979 w 4064925"/>
              <a:gd name="connsiteY33" fmla="*/ 2075410 h 3771207"/>
              <a:gd name="connsiteX34" fmla="*/ 626226 w 4064925"/>
              <a:gd name="connsiteY34" fmla="*/ 1925781 h 3771207"/>
              <a:gd name="connsiteX35" fmla="*/ 692728 w 4064925"/>
              <a:gd name="connsiteY35" fmla="*/ 1693025 h 3771207"/>
              <a:gd name="connsiteX36" fmla="*/ 775855 w 4064925"/>
              <a:gd name="connsiteY36" fmla="*/ 1609898 h 3771207"/>
              <a:gd name="connsiteX37" fmla="*/ 775855 w 4064925"/>
              <a:gd name="connsiteY37" fmla="*/ 1510145 h 3771207"/>
              <a:gd name="connsiteX38" fmla="*/ 659477 w 4064925"/>
              <a:gd name="connsiteY38" fmla="*/ 1377141 h 3771207"/>
              <a:gd name="connsiteX39" fmla="*/ 476597 w 4064925"/>
              <a:gd name="connsiteY39" fmla="*/ 1077883 h 3771207"/>
              <a:gd name="connsiteX40" fmla="*/ 310343 w 4064925"/>
              <a:gd name="connsiteY40" fmla="*/ 978130 h 3771207"/>
              <a:gd name="connsiteX41" fmla="*/ 193964 w 4064925"/>
              <a:gd name="connsiteY41" fmla="*/ 811876 h 3771207"/>
              <a:gd name="connsiteX42" fmla="*/ 193964 w 4064925"/>
              <a:gd name="connsiteY42" fmla="*/ 545869 h 3771207"/>
              <a:gd name="connsiteX43" fmla="*/ 243841 w 4064925"/>
              <a:gd name="connsiteY43" fmla="*/ 545869 h 3771207"/>
              <a:gd name="connsiteX44" fmla="*/ 227215 w 4064925"/>
              <a:gd name="connsiteY44" fmla="*/ 429490 h 3771207"/>
              <a:gd name="connsiteX45" fmla="*/ 177339 w 4064925"/>
              <a:gd name="connsiteY45" fmla="*/ 412865 h 3771207"/>
              <a:gd name="connsiteX46" fmla="*/ 44335 w 4064925"/>
              <a:gd name="connsiteY46" fmla="*/ 396240 h 3771207"/>
              <a:gd name="connsiteX47" fmla="*/ 11084 w 4064925"/>
              <a:gd name="connsiteY47" fmla="*/ 96981 h 3771207"/>
              <a:gd name="connsiteX48" fmla="*/ 110837 w 4064925"/>
              <a:gd name="connsiteY48" fmla="*/ 213360 h 3771207"/>
              <a:gd name="connsiteX49" fmla="*/ 243841 w 4064925"/>
              <a:gd name="connsiteY49" fmla="*/ 180109 h 3771207"/>
              <a:gd name="connsiteX50" fmla="*/ 360219 w 4064925"/>
              <a:gd name="connsiteY50" fmla="*/ 329738 h 3771207"/>
              <a:gd name="connsiteX51" fmla="*/ 360219 w 4064925"/>
              <a:gd name="connsiteY51" fmla="*/ 446116 h 3771207"/>
              <a:gd name="connsiteX52" fmla="*/ 393470 w 4064925"/>
              <a:gd name="connsiteY52" fmla="*/ 512618 h 3771207"/>
              <a:gd name="connsiteX53" fmla="*/ 609601 w 4064925"/>
              <a:gd name="connsiteY53" fmla="*/ 545869 h 3771207"/>
              <a:gd name="connsiteX54" fmla="*/ 858983 w 4064925"/>
              <a:gd name="connsiteY54" fmla="*/ 495992 h 3771207"/>
              <a:gd name="connsiteX55" fmla="*/ 908859 w 4064925"/>
              <a:gd name="connsiteY55" fmla="*/ 379614 h 3771207"/>
              <a:gd name="connsiteX56" fmla="*/ 975361 w 4064925"/>
              <a:gd name="connsiteY56" fmla="*/ 329738 h 3771207"/>
              <a:gd name="connsiteX57" fmla="*/ 1025237 w 4064925"/>
              <a:gd name="connsiteY57" fmla="*/ 362989 h 3771207"/>
              <a:gd name="connsiteX58" fmla="*/ 1141615 w 4064925"/>
              <a:gd name="connsiteY58" fmla="*/ 512618 h 3771207"/>
              <a:gd name="connsiteX59" fmla="*/ 1474124 w 4064925"/>
              <a:gd name="connsiteY59" fmla="*/ 412865 h 3771207"/>
              <a:gd name="connsiteX60" fmla="*/ 1607128 w 4064925"/>
              <a:gd name="connsiteY60" fmla="*/ 612370 h 3771207"/>
              <a:gd name="connsiteX61" fmla="*/ 1208117 w 4064925"/>
              <a:gd name="connsiteY61" fmla="*/ 678872 h 3771207"/>
              <a:gd name="connsiteX62" fmla="*/ 1108364 w 4064925"/>
              <a:gd name="connsiteY62" fmla="*/ 861752 h 3771207"/>
              <a:gd name="connsiteX63" fmla="*/ 1158241 w 4064925"/>
              <a:gd name="connsiteY63" fmla="*/ 878378 h 3771207"/>
              <a:gd name="connsiteX64" fmla="*/ 1124990 w 4064925"/>
              <a:gd name="connsiteY64" fmla="*/ 1210887 h 3771207"/>
              <a:gd name="connsiteX65" fmla="*/ 1141615 w 4064925"/>
              <a:gd name="connsiteY65" fmla="*/ 1427018 h 3771207"/>
              <a:gd name="connsiteX66" fmla="*/ 1191492 w 4064925"/>
              <a:gd name="connsiteY66" fmla="*/ 1493520 h 3771207"/>
              <a:gd name="connsiteX67" fmla="*/ 1390997 w 4064925"/>
              <a:gd name="connsiteY67" fmla="*/ 1310640 h 3771207"/>
              <a:gd name="connsiteX68" fmla="*/ 1324495 w 4064925"/>
              <a:gd name="connsiteY68" fmla="*/ 1044632 h 3771207"/>
              <a:gd name="connsiteX69" fmla="*/ 1457499 w 4064925"/>
              <a:gd name="connsiteY69" fmla="*/ 795250 h 3771207"/>
              <a:gd name="connsiteX70" fmla="*/ 1557252 w 4064925"/>
              <a:gd name="connsiteY70" fmla="*/ 662247 h 3771207"/>
              <a:gd name="connsiteX71" fmla="*/ 1706881 w 4064925"/>
              <a:gd name="connsiteY71" fmla="*/ 745374 h 3771207"/>
              <a:gd name="connsiteX72" fmla="*/ 1773383 w 4064925"/>
              <a:gd name="connsiteY72" fmla="*/ 878378 h 3771207"/>
              <a:gd name="connsiteX73" fmla="*/ 1640379 w 4064925"/>
              <a:gd name="connsiteY73" fmla="*/ 1061258 h 3771207"/>
              <a:gd name="connsiteX74" fmla="*/ 1806633 w 4064925"/>
              <a:gd name="connsiteY74" fmla="*/ 1044632 h 3771207"/>
              <a:gd name="connsiteX75" fmla="*/ 1856510 w 4064925"/>
              <a:gd name="connsiteY75" fmla="*/ 1077883 h 3771207"/>
              <a:gd name="connsiteX76" fmla="*/ 1856510 w 4064925"/>
              <a:gd name="connsiteY76" fmla="*/ 1227512 h 3771207"/>
              <a:gd name="connsiteX77" fmla="*/ 1823259 w 4064925"/>
              <a:gd name="connsiteY77" fmla="*/ 1476894 h 3771207"/>
              <a:gd name="connsiteX78" fmla="*/ 1972888 w 4064925"/>
              <a:gd name="connsiteY78" fmla="*/ 1526770 h 3771207"/>
              <a:gd name="connsiteX79" fmla="*/ 2205644 w 4064925"/>
              <a:gd name="connsiteY79" fmla="*/ 1360516 h 3771207"/>
              <a:gd name="connsiteX80" fmla="*/ 2421775 w 4064925"/>
              <a:gd name="connsiteY80" fmla="*/ 1244138 h 3771207"/>
              <a:gd name="connsiteX81" fmla="*/ 2421775 w 4064925"/>
              <a:gd name="connsiteY81" fmla="*/ 1194261 h 3771207"/>
              <a:gd name="connsiteX82" fmla="*/ 2421775 w 4064925"/>
              <a:gd name="connsiteY82" fmla="*/ 1077883 h 3771207"/>
              <a:gd name="connsiteX83" fmla="*/ 2621281 w 4064925"/>
              <a:gd name="connsiteY83" fmla="*/ 1011381 h 3771207"/>
              <a:gd name="connsiteX84" fmla="*/ 2770910 w 4064925"/>
              <a:gd name="connsiteY84" fmla="*/ 878378 h 3771207"/>
              <a:gd name="connsiteX85" fmla="*/ 2770910 w 4064925"/>
              <a:gd name="connsiteY85" fmla="*/ 778625 h 3771207"/>
              <a:gd name="connsiteX86" fmla="*/ 2887288 w 4064925"/>
              <a:gd name="connsiteY86" fmla="*/ 545869 h 3771207"/>
              <a:gd name="connsiteX87" fmla="*/ 3352801 w 4064925"/>
              <a:gd name="connsiteY87" fmla="*/ 462741 h 3771207"/>
              <a:gd name="connsiteX88" fmla="*/ 3535681 w 4064925"/>
              <a:gd name="connsiteY88" fmla="*/ 196734 h 3771207"/>
              <a:gd name="connsiteX89" fmla="*/ 3535681 w 4064925"/>
              <a:gd name="connsiteY89" fmla="*/ 263236 h 3771207"/>
              <a:gd name="connsiteX0" fmla="*/ 3535681 w 4064925"/>
              <a:gd name="connsiteY0" fmla="*/ 263236 h 3771207"/>
              <a:gd name="connsiteX1" fmla="*/ 3602183 w 4064925"/>
              <a:gd name="connsiteY1" fmla="*/ 180109 h 3771207"/>
              <a:gd name="connsiteX2" fmla="*/ 3685310 w 4064925"/>
              <a:gd name="connsiteY2" fmla="*/ 80356 h 3771207"/>
              <a:gd name="connsiteX3" fmla="*/ 3785063 w 4064925"/>
              <a:gd name="connsiteY3" fmla="*/ 13854 h 3771207"/>
              <a:gd name="connsiteX4" fmla="*/ 3868190 w 4064925"/>
              <a:gd name="connsiteY4" fmla="*/ 163483 h 3771207"/>
              <a:gd name="connsiteX5" fmla="*/ 4017819 w 4064925"/>
              <a:gd name="connsiteY5" fmla="*/ 229985 h 3771207"/>
              <a:gd name="connsiteX6" fmla="*/ 4051070 w 4064925"/>
              <a:gd name="connsiteY6" fmla="*/ 329738 h 3771207"/>
              <a:gd name="connsiteX7" fmla="*/ 3934692 w 4064925"/>
              <a:gd name="connsiteY7" fmla="*/ 479367 h 3771207"/>
              <a:gd name="connsiteX8" fmla="*/ 3735186 w 4064925"/>
              <a:gd name="connsiteY8" fmla="*/ 595745 h 3771207"/>
              <a:gd name="connsiteX9" fmla="*/ 3668684 w 4064925"/>
              <a:gd name="connsiteY9" fmla="*/ 811876 h 3771207"/>
              <a:gd name="connsiteX10" fmla="*/ 3685310 w 4064925"/>
              <a:gd name="connsiteY10" fmla="*/ 994756 h 3771207"/>
              <a:gd name="connsiteX11" fmla="*/ 3818313 w 4064925"/>
              <a:gd name="connsiteY11" fmla="*/ 1011381 h 3771207"/>
              <a:gd name="connsiteX12" fmla="*/ 3768437 w 4064925"/>
              <a:gd name="connsiteY12" fmla="*/ 1144385 h 3771207"/>
              <a:gd name="connsiteX13" fmla="*/ 3386052 w 4064925"/>
              <a:gd name="connsiteY13" fmla="*/ 1260763 h 3771207"/>
              <a:gd name="connsiteX14" fmla="*/ 3352801 w 4064925"/>
              <a:gd name="connsiteY14" fmla="*/ 1609898 h 3771207"/>
              <a:gd name="connsiteX15" fmla="*/ 3219797 w 4064925"/>
              <a:gd name="connsiteY15" fmla="*/ 2058785 h 3771207"/>
              <a:gd name="connsiteX16" fmla="*/ 3169921 w 4064925"/>
              <a:gd name="connsiteY16" fmla="*/ 2274916 h 3771207"/>
              <a:gd name="connsiteX17" fmla="*/ 3253048 w 4064925"/>
              <a:gd name="connsiteY17" fmla="*/ 2491047 h 3771207"/>
              <a:gd name="connsiteX18" fmla="*/ 3169921 w 4064925"/>
              <a:gd name="connsiteY18" fmla="*/ 2790305 h 3771207"/>
              <a:gd name="connsiteX19" fmla="*/ 2721033 w 4064925"/>
              <a:gd name="connsiteY19" fmla="*/ 3139440 h 3771207"/>
              <a:gd name="connsiteX20" fmla="*/ 2571404 w 4064925"/>
              <a:gd name="connsiteY20" fmla="*/ 3471949 h 3771207"/>
              <a:gd name="connsiteX21" fmla="*/ 2521528 w 4064925"/>
              <a:gd name="connsiteY21" fmla="*/ 3654829 h 3771207"/>
              <a:gd name="connsiteX22" fmla="*/ 2255521 w 4064925"/>
              <a:gd name="connsiteY22" fmla="*/ 3721330 h 3771207"/>
              <a:gd name="connsiteX23" fmla="*/ 1690255 w 4064925"/>
              <a:gd name="connsiteY23" fmla="*/ 3771207 h 3771207"/>
              <a:gd name="connsiteX24" fmla="*/ 454430 w 4064925"/>
              <a:gd name="connsiteY24" fmla="*/ 3701934 h 3771207"/>
              <a:gd name="connsiteX25" fmla="*/ 775855 w 4064925"/>
              <a:gd name="connsiteY25" fmla="*/ 3521825 h 3771207"/>
              <a:gd name="connsiteX26" fmla="*/ 692728 w 4064925"/>
              <a:gd name="connsiteY26" fmla="*/ 3255818 h 3771207"/>
              <a:gd name="connsiteX27" fmla="*/ 842357 w 4064925"/>
              <a:gd name="connsiteY27" fmla="*/ 2939934 h 3771207"/>
              <a:gd name="connsiteX28" fmla="*/ 942110 w 4064925"/>
              <a:gd name="connsiteY28" fmla="*/ 2624050 h 3771207"/>
              <a:gd name="connsiteX29" fmla="*/ 975361 w 4064925"/>
              <a:gd name="connsiteY29" fmla="*/ 2540923 h 3771207"/>
              <a:gd name="connsiteX30" fmla="*/ 975361 w 4064925"/>
              <a:gd name="connsiteY30" fmla="*/ 2424545 h 3771207"/>
              <a:gd name="connsiteX31" fmla="*/ 775855 w 4064925"/>
              <a:gd name="connsiteY31" fmla="*/ 2258290 h 3771207"/>
              <a:gd name="connsiteX32" fmla="*/ 809106 w 4064925"/>
              <a:gd name="connsiteY32" fmla="*/ 2175163 h 3771207"/>
              <a:gd name="connsiteX33" fmla="*/ 725979 w 4064925"/>
              <a:gd name="connsiteY33" fmla="*/ 2075410 h 3771207"/>
              <a:gd name="connsiteX34" fmla="*/ 626226 w 4064925"/>
              <a:gd name="connsiteY34" fmla="*/ 1925781 h 3771207"/>
              <a:gd name="connsiteX35" fmla="*/ 692728 w 4064925"/>
              <a:gd name="connsiteY35" fmla="*/ 1693025 h 3771207"/>
              <a:gd name="connsiteX36" fmla="*/ 775855 w 4064925"/>
              <a:gd name="connsiteY36" fmla="*/ 1609898 h 3771207"/>
              <a:gd name="connsiteX37" fmla="*/ 775855 w 4064925"/>
              <a:gd name="connsiteY37" fmla="*/ 1510145 h 3771207"/>
              <a:gd name="connsiteX38" fmla="*/ 659477 w 4064925"/>
              <a:gd name="connsiteY38" fmla="*/ 1377141 h 3771207"/>
              <a:gd name="connsiteX39" fmla="*/ 476597 w 4064925"/>
              <a:gd name="connsiteY39" fmla="*/ 1077883 h 3771207"/>
              <a:gd name="connsiteX40" fmla="*/ 310343 w 4064925"/>
              <a:gd name="connsiteY40" fmla="*/ 978130 h 3771207"/>
              <a:gd name="connsiteX41" fmla="*/ 193964 w 4064925"/>
              <a:gd name="connsiteY41" fmla="*/ 811876 h 3771207"/>
              <a:gd name="connsiteX42" fmla="*/ 193964 w 4064925"/>
              <a:gd name="connsiteY42" fmla="*/ 545869 h 3771207"/>
              <a:gd name="connsiteX43" fmla="*/ 243841 w 4064925"/>
              <a:gd name="connsiteY43" fmla="*/ 545869 h 3771207"/>
              <a:gd name="connsiteX44" fmla="*/ 227215 w 4064925"/>
              <a:gd name="connsiteY44" fmla="*/ 429490 h 3771207"/>
              <a:gd name="connsiteX45" fmla="*/ 177339 w 4064925"/>
              <a:gd name="connsiteY45" fmla="*/ 412865 h 3771207"/>
              <a:gd name="connsiteX46" fmla="*/ 44335 w 4064925"/>
              <a:gd name="connsiteY46" fmla="*/ 396240 h 3771207"/>
              <a:gd name="connsiteX47" fmla="*/ 11084 w 4064925"/>
              <a:gd name="connsiteY47" fmla="*/ 96981 h 3771207"/>
              <a:gd name="connsiteX48" fmla="*/ 110837 w 4064925"/>
              <a:gd name="connsiteY48" fmla="*/ 213360 h 3771207"/>
              <a:gd name="connsiteX49" fmla="*/ 243841 w 4064925"/>
              <a:gd name="connsiteY49" fmla="*/ 180109 h 3771207"/>
              <a:gd name="connsiteX50" fmla="*/ 360219 w 4064925"/>
              <a:gd name="connsiteY50" fmla="*/ 329738 h 3771207"/>
              <a:gd name="connsiteX51" fmla="*/ 360219 w 4064925"/>
              <a:gd name="connsiteY51" fmla="*/ 446116 h 3771207"/>
              <a:gd name="connsiteX52" fmla="*/ 393470 w 4064925"/>
              <a:gd name="connsiteY52" fmla="*/ 512618 h 3771207"/>
              <a:gd name="connsiteX53" fmla="*/ 609601 w 4064925"/>
              <a:gd name="connsiteY53" fmla="*/ 545869 h 3771207"/>
              <a:gd name="connsiteX54" fmla="*/ 858983 w 4064925"/>
              <a:gd name="connsiteY54" fmla="*/ 495992 h 3771207"/>
              <a:gd name="connsiteX55" fmla="*/ 908859 w 4064925"/>
              <a:gd name="connsiteY55" fmla="*/ 379614 h 3771207"/>
              <a:gd name="connsiteX56" fmla="*/ 975361 w 4064925"/>
              <a:gd name="connsiteY56" fmla="*/ 329738 h 3771207"/>
              <a:gd name="connsiteX57" fmla="*/ 1025237 w 4064925"/>
              <a:gd name="connsiteY57" fmla="*/ 362989 h 3771207"/>
              <a:gd name="connsiteX58" fmla="*/ 1141615 w 4064925"/>
              <a:gd name="connsiteY58" fmla="*/ 512618 h 3771207"/>
              <a:gd name="connsiteX59" fmla="*/ 1474124 w 4064925"/>
              <a:gd name="connsiteY59" fmla="*/ 412865 h 3771207"/>
              <a:gd name="connsiteX60" fmla="*/ 1607128 w 4064925"/>
              <a:gd name="connsiteY60" fmla="*/ 612370 h 3771207"/>
              <a:gd name="connsiteX61" fmla="*/ 1208117 w 4064925"/>
              <a:gd name="connsiteY61" fmla="*/ 678872 h 3771207"/>
              <a:gd name="connsiteX62" fmla="*/ 1108364 w 4064925"/>
              <a:gd name="connsiteY62" fmla="*/ 861752 h 3771207"/>
              <a:gd name="connsiteX63" fmla="*/ 1158241 w 4064925"/>
              <a:gd name="connsiteY63" fmla="*/ 878378 h 3771207"/>
              <a:gd name="connsiteX64" fmla="*/ 1124990 w 4064925"/>
              <a:gd name="connsiteY64" fmla="*/ 1210887 h 3771207"/>
              <a:gd name="connsiteX65" fmla="*/ 1141615 w 4064925"/>
              <a:gd name="connsiteY65" fmla="*/ 1427018 h 3771207"/>
              <a:gd name="connsiteX66" fmla="*/ 1191492 w 4064925"/>
              <a:gd name="connsiteY66" fmla="*/ 1493520 h 3771207"/>
              <a:gd name="connsiteX67" fmla="*/ 1390997 w 4064925"/>
              <a:gd name="connsiteY67" fmla="*/ 1310640 h 3771207"/>
              <a:gd name="connsiteX68" fmla="*/ 1324495 w 4064925"/>
              <a:gd name="connsiteY68" fmla="*/ 1044632 h 3771207"/>
              <a:gd name="connsiteX69" fmla="*/ 1457499 w 4064925"/>
              <a:gd name="connsiteY69" fmla="*/ 795250 h 3771207"/>
              <a:gd name="connsiteX70" fmla="*/ 1557252 w 4064925"/>
              <a:gd name="connsiteY70" fmla="*/ 662247 h 3771207"/>
              <a:gd name="connsiteX71" fmla="*/ 1706881 w 4064925"/>
              <a:gd name="connsiteY71" fmla="*/ 745374 h 3771207"/>
              <a:gd name="connsiteX72" fmla="*/ 1773383 w 4064925"/>
              <a:gd name="connsiteY72" fmla="*/ 878378 h 3771207"/>
              <a:gd name="connsiteX73" fmla="*/ 1640379 w 4064925"/>
              <a:gd name="connsiteY73" fmla="*/ 1061258 h 3771207"/>
              <a:gd name="connsiteX74" fmla="*/ 1806633 w 4064925"/>
              <a:gd name="connsiteY74" fmla="*/ 1044632 h 3771207"/>
              <a:gd name="connsiteX75" fmla="*/ 1856510 w 4064925"/>
              <a:gd name="connsiteY75" fmla="*/ 1077883 h 3771207"/>
              <a:gd name="connsiteX76" fmla="*/ 1856510 w 4064925"/>
              <a:gd name="connsiteY76" fmla="*/ 1227512 h 3771207"/>
              <a:gd name="connsiteX77" fmla="*/ 1823259 w 4064925"/>
              <a:gd name="connsiteY77" fmla="*/ 1476894 h 3771207"/>
              <a:gd name="connsiteX78" fmla="*/ 1972888 w 4064925"/>
              <a:gd name="connsiteY78" fmla="*/ 1526770 h 3771207"/>
              <a:gd name="connsiteX79" fmla="*/ 2205644 w 4064925"/>
              <a:gd name="connsiteY79" fmla="*/ 1360516 h 3771207"/>
              <a:gd name="connsiteX80" fmla="*/ 2421775 w 4064925"/>
              <a:gd name="connsiteY80" fmla="*/ 1244138 h 3771207"/>
              <a:gd name="connsiteX81" fmla="*/ 2421775 w 4064925"/>
              <a:gd name="connsiteY81" fmla="*/ 1194261 h 3771207"/>
              <a:gd name="connsiteX82" fmla="*/ 2421775 w 4064925"/>
              <a:gd name="connsiteY82" fmla="*/ 1077883 h 3771207"/>
              <a:gd name="connsiteX83" fmla="*/ 2621281 w 4064925"/>
              <a:gd name="connsiteY83" fmla="*/ 1011381 h 3771207"/>
              <a:gd name="connsiteX84" fmla="*/ 2770910 w 4064925"/>
              <a:gd name="connsiteY84" fmla="*/ 878378 h 3771207"/>
              <a:gd name="connsiteX85" fmla="*/ 2770910 w 4064925"/>
              <a:gd name="connsiteY85" fmla="*/ 778625 h 3771207"/>
              <a:gd name="connsiteX86" fmla="*/ 2887288 w 4064925"/>
              <a:gd name="connsiteY86" fmla="*/ 545869 h 3771207"/>
              <a:gd name="connsiteX87" fmla="*/ 3352801 w 4064925"/>
              <a:gd name="connsiteY87" fmla="*/ 462741 h 3771207"/>
              <a:gd name="connsiteX88" fmla="*/ 3535681 w 4064925"/>
              <a:gd name="connsiteY88" fmla="*/ 196734 h 3771207"/>
              <a:gd name="connsiteX89" fmla="*/ 3535681 w 4064925"/>
              <a:gd name="connsiteY89" fmla="*/ 263236 h 3771207"/>
              <a:gd name="connsiteX0" fmla="*/ 3535681 w 4064925"/>
              <a:gd name="connsiteY0" fmla="*/ 263236 h 3771207"/>
              <a:gd name="connsiteX1" fmla="*/ 3602183 w 4064925"/>
              <a:gd name="connsiteY1" fmla="*/ 180109 h 3771207"/>
              <a:gd name="connsiteX2" fmla="*/ 3685310 w 4064925"/>
              <a:gd name="connsiteY2" fmla="*/ 80356 h 3771207"/>
              <a:gd name="connsiteX3" fmla="*/ 3785063 w 4064925"/>
              <a:gd name="connsiteY3" fmla="*/ 13854 h 3771207"/>
              <a:gd name="connsiteX4" fmla="*/ 3868190 w 4064925"/>
              <a:gd name="connsiteY4" fmla="*/ 163483 h 3771207"/>
              <a:gd name="connsiteX5" fmla="*/ 4017819 w 4064925"/>
              <a:gd name="connsiteY5" fmla="*/ 229985 h 3771207"/>
              <a:gd name="connsiteX6" fmla="*/ 4051070 w 4064925"/>
              <a:gd name="connsiteY6" fmla="*/ 329738 h 3771207"/>
              <a:gd name="connsiteX7" fmla="*/ 3934692 w 4064925"/>
              <a:gd name="connsiteY7" fmla="*/ 479367 h 3771207"/>
              <a:gd name="connsiteX8" fmla="*/ 3735186 w 4064925"/>
              <a:gd name="connsiteY8" fmla="*/ 595745 h 3771207"/>
              <a:gd name="connsiteX9" fmla="*/ 3668684 w 4064925"/>
              <a:gd name="connsiteY9" fmla="*/ 811876 h 3771207"/>
              <a:gd name="connsiteX10" fmla="*/ 3685310 w 4064925"/>
              <a:gd name="connsiteY10" fmla="*/ 994756 h 3771207"/>
              <a:gd name="connsiteX11" fmla="*/ 3818313 w 4064925"/>
              <a:gd name="connsiteY11" fmla="*/ 1011381 h 3771207"/>
              <a:gd name="connsiteX12" fmla="*/ 3768437 w 4064925"/>
              <a:gd name="connsiteY12" fmla="*/ 1144385 h 3771207"/>
              <a:gd name="connsiteX13" fmla="*/ 3386052 w 4064925"/>
              <a:gd name="connsiteY13" fmla="*/ 1260763 h 3771207"/>
              <a:gd name="connsiteX14" fmla="*/ 3352801 w 4064925"/>
              <a:gd name="connsiteY14" fmla="*/ 1609898 h 3771207"/>
              <a:gd name="connsiteX15" fmla="*/ 3219797 w 4064925"/>
              <a:gd name="connsiteY15" fmla="*/ 2058785 h 3771207"/>
              <a:gd name="connsiteX16" fmla="*/ 3169921 w 4064925"/>
              <a:gd name="connsiteY16" fmla="*/ 2274916 h 3771207"/>
              <a:gd name="connsiteX17" fmla="*/ 3253048 w 4064925"/>
              <a:gd name="connsiteY17" fmla="*/ 2491047 h 3771207"/>
              <a:gd name="connsiteX18" fmla="*/ 3169921 w 4064925"/>
              <a:gd name="connsiteY18" fmla="*/ 2790305 h 3771207"/>
              <a:gd name="connsiteX19" fmla="*/ 2721033 w 4064925"/>
              <a:gd name="connsiteY19" fmla="*/ 3139440 h 3771207"/>
              <a:gd name="connsiteX20" fmla="*/ 2571404 w 4064925"/>
              <a:gd name="connsiteY20" fmla="*/ 3471949 h 3771207"/>
              <a:gd name="connsiteX21" fmla="*/ 2521528 w 4064925"/>
              <a:gd name="connsiteY21" fmla="*/ 3654829 h 3771207"/>
              <a:gd name="connsiteX22" fmla="*/ 2255521 w 4064925"/>
              <a:gd name="connsiteY22" fmla="*/ 3721330 h 3771207"/>
              <a:gd name="connsiteX23" fmla="*/ 1690255 w 4064925"/>
              <a:gd name="connsiteY23" fmla="*/ 3771207 h 3771207"/>
              <a:gd name="connsiteX24" fmla="*/ 759230 w 4064925"/>
              <a:gd name="connsiteY24" fmla="*/ 3701934 h 3771207"/>
              <a:gd name="connsiteX25" fmla="*/ 775855 w 4064925"/>
              <a:gd name="connsiteY25" fmla="*/ 3521825 h 3771207"/>
              <a:gd name="connsiteX26" fmla="*/ 692728 w 4064925"/>
              <a:gd name="connsiteY26" fmla="*/ 3255818 h 3771207"/>
              <a:gd name="connsiteX27" fmla="*/ 842357 w 4064925"/>
              <a:gd name="connsiteY27" fmla="*/ 2939934 h 3771207"/>
              <a:gd name="connsiteX28" fmla="*/ 942110 w 4064925"/>
              <a:gd name="connsiteY28" fmla="*/ 2624050 h 3771207"/>
              <a:gd name="connsiteX29" fmla="*/ 975361 w 4064925"/>
              <a:gd name="connsiteY29" fmla="*/ 2540923 h 3771207"/>
              <a:gd name="connsiteX30" fmla="*/ 975361 w 4064925"/>
              <a:gd name="connsiteY30" fmla="*/ 2424545 h 3771207"/>
              <a:gd name="connsiteX31" fmla="*/ 775855 w 4064925"/>
              <a:gd name="connsiteY31" fmla="*/ 2258290 h 3771207"/>
              <a:gd name="connsiteX32" fmla="*/ 809106 w 4064925"/>
              <a:gd name="connsiteY32" fmla="*/ 2175163 h 3771207"/>
              <a:gd name="connsiteX33" fmla="*/ 725979 w 4064925"/>
              <a:gd name="connsiteY33" fmla="*/ 2075410 h 3771207"/>
              <a:gd name="connsiteX34" fmla="*/ 626226 w 4064925"/>
              <a:gd name="connsiteY34" fmla="*/ 1925781 h 3771207"/>
              <a:gd name="connsiteX35" fmla="*/ 692728 w 4064925"/>
              <a:gd name="connsiteY35" fmla="*/ 1693025 h 3771207"/>
              <a:gd name="connsiteX36" fmla="*/ 775855 w 4064925"/>
              <a:gd name="connsiteY36" fmla="*/ 1609898 h 3771207"/>
              <a:gd name="connsiteX37" fmla="*/ 775855 w 4064925"/>
              <a:gd name="connsiteY37" fmla="*/ 1510145 h 3771207"/>
              <a:gd name="connsiteX38" fmla="*/ 659477 w 4064925"/>
              <a:gd name="connsiteY38" fmla="*/ 1377141 h 3771207"/>
              <a:gd name="connsiteX39" fmla="*/ 476597 w 4064925"/>
              <a:gd name="connsiteY39" fmla="*/ 1077883 h 3771207"/>
              <a:gd name="connsiteX40" fmla="*/ 310343 w 4064925"/>
              <a:gd name="connsiteY40" fmla="*/ 978130 h 3771207"/>
              <a:gd name="connsiteX41" fmla="*/ 193964 w 4064925"/>
              <a:gd name="connsiteY41" fmla="*/ 811876 h 3771207"/>
              <a:gd name="connsiteX42" fmla="*/ 193964 w 4064925"/>
              <a:gd name="connsiteY42" fmla="*/ 545869 h 3771207"/>
              <a:gd name="connsiteX43" fmla="*/ 243841 w 4064925"/>
              <a:gd name="connsiteY43" fmla="*/ 545869 h 3771207"/>
              <a:gd name="connsiteX44" fmla="*/ 227215 w 4064925"/>
              <a:gd name="connsiteY44" fmla="*/ 429490 h 3771207"/>
              <a:gd name="connsiteX45" fmla="*/ 177339 w 4064925"/>
              <a:gd name="connsiteY45" fmla="*/ 412865 h 3771207"/>
              <a:gd name="connsiteX46" fmla="*/ 44335 w 4064925"/>
              <a:gd name="connsiteY46" fmla="*/ 396240 h 3771207"/>
              <a:gd name="connsiteX47" fmla="*/ 11084 w 4064925"/>
              <a:gd name="connsiteY47" fmla="*/ 96981 h 3771207"/>
              <a:gd name="connsiteX48" fmla="*/ 110837 w 4064925"/>
              <a:gd name="connsiteY48" fmla="*/ 213360 h 3771207"/>
              <a:gd name="connsiteX49" fmla="*/ 243841 w 4064925"/>
              <a:gd name="connsiteY49" fmla="*/ 180109 h 3771207"/>
              <a:gd name="connsiteX50" fmla="*/ 360219 w 4064925"/>
              <a:gd name="connsiteY50" fmla="*/ 329738 h 3771207"/>
              <a:gd name="connsiteX51" fmla="*/ 360219 w 4064925"/>
              <a:gd name="connsiteY51" fmla="*/ 446116 h 3771207"/>
              <a:gd name="connsiteX52" fmla="*/ 393470 w 4064925"/>
              <a:gd name="connsiteY52" fmla="*/ 512618 h 3771207"/>
              <a:gd name="connsiteX53" fmla="*/ 609601 w 4064925"/>
              <a:gd name="connsiteY53" fmla="*/ 545869 h 3771207"/>
              <a:gd name="connsiteX54" fmla="*/ 858983 w 4064925"/>
              <a:gd name="connsiteY54" fmla="*/ 495992 h 3771207"/>
              <a:gd name="connsiteX55" fmla="*/ 908859 w 4064925"/>
              <a:gd name="connsiteY55" fmla="*/ 379614 h 3771207"/>
              <a:gd name="connsiteX56" fmla="*/ 975361 w 4064925"/>
              <a:gd name="connsiteY56" fmla="*/ 329738 h 3771207"/>
              <a:gd name="connsiteX57" fmla="*/ 1025237 w 4064925"/>
              <a:gd name="connsiteY57" fmla="*/ 362989 h 3771207"/>
              <a:gd name="connsiteX58" fmla="*/ 1141615 w 4064925"/>
              <a:gd name="connsiteY58" fmla="*/ 512618 h 3771207"/>
              <a:gd name="connsiteX59" fmla="*/ 1474124 w 4064925"/>
              <a:gd name="connsiteY59" fmla="*/ 412865 h 3771207"/>
              <a:gd name="connsiteX60" fmla="*/ 1607128 w 4064925"/>
              <a:gd name="connsiteY60" fmla="*/ 612370 h 3771207"/>
              <a:gd name="connsiteX61" fmla="*/ 1208117 w 4064925"/>
              <a:gd name="connsiteY61" fmla="*/ 678872 h 3771207"/>
              <a:gd name="connsiteX62" fmla="*/ 1108364 w 4064925"/>
              <a:gd name="connsiteY62" fmla="*/ 861752 h 3771207"/>
              <a:gd name="connsiteX63" fmla="*/ 1158241 w 4064925"/>
              <a:gd name="connsiteY63" fmla="*/ 878378 h 3771207"/>
              <a:gd name="connsiteX64" fmla="*/ 1124990 w 4064925"/>
              <a:gd name="connsiteY64" fmla="*/ 1210887 h 3771207"/>
              <a:gd name="connsiteX65" fmla="*/ 1141615 w 4064925"/>
              <a:gd name="connsiteY65" fmla="*/ 1427018 h 3771207"/>
              <a:gd name="connsiteX66" fmla="*/ 1191492 w 4064925"/>
              <a:gd name="connsiteY66" fmla="*/ 1493520 h 3771207"/>
              <a:gd name="connsiteX67" fmla="*/ 1390997 w 4064925"/>
              <a:gd name="connsiteY67" fmla="*/ 1310640 h 3771207"/>
              <a:gd name="connsiteX68" fmla="*/ 1324495 w 4064925"/>
              <a:gd name="connsiteY68" fmla="*/ 1044632 h 3771207"/>
              <a:gd name="connsiteX69" fmla="*/ 1457499 w 4064925"/>
              <a:gd name="connsiteY69" fmla="*/ 795250 h 3771207"/>
              <a:gd name="connsiteX70" fmla="*/ 1557252 w 4064925"/>
              <a:gd name="connsiteY70" fmla="*/ 662247 h 3771207"/>
              <a:gd name="connsiteX71" fmla="*/ 1706881 w 4064925"/>
              <a:gd name="connsiteY71" fmla="*/ 745374 h 3771207"/>
              <a:gd name="connsiteX72" fmla="*/ 1773383 w 4064925"/>
              <a:gd name="connsiteY72" fmla="*/ 878378 h 3771207"/>
              <a:gd name="connsiteX73" fmla="*/ 1640379 w 4064925"/>
              <a:gd name="connsiteY73" fmla="*/ 1061258 h 3771207"/>
              <a:gd name="connsiteX74" fmla="*/ 1806633 w 4064925"/>
              <a:gd name="connsiteY74" fmla="*/ 1044632 h 3771207"/>
              <a:gd name="connsiteX75" fmla="*/ 1856510 w 4064925"/>
              <a:gd name="connsiteY75" fmla="*/ 1077883 h 3771207"/>
              <a:gd name="connsiteX76" fmla="*/ 1856510 w 4064925"/>
              <a:gd name="connsiteY76" fmla="*/ 1227512 h 3771207"/>
              <a:gd name="connsiteX77" fmla="*/ 1823259 w 4064925"/>
              <a:gd name="connsiteY77" fmla="*/ 1476894 h 3771207"/>
              <a:gd name="connsiteX78" fmla="*/ 1972888 w 4064925"/>
              <a:gd name="connsiteY78" fmla="*/ 1526770 h 3771207"/>
              <a:gd name="connsiteX79" fmla="*/ 2205644 w 4064925"/>
              <a:gd name="connsiteY79" fmla="*/ 1360516 h 3771207"/>
              <a:gd name="connsiteX80" fmla="*/ 2421775 w 4064925"/>
              <a:gd name="connsiteY80" fmla="*/ 1244138 h 3771207"/>
              <a:gd name="connsiteX81" fmla="*/ 2421775 w 4064925"/>
              <a:gd name="connsiteY81" fmla="*/ 1194261 h 3771207"/>
              <a:gd name="connsiteX82" fmla="*/ 2421775 w 4064925"/>
              <a:gd name="connsiteY82" fmla="*/ 1077883 h 3771207"/>
              <a:gd name="connsiteX83" fmla="*/ 2621281 w 4064925"/>
              <a:gd name="connsiteY83" fmla="*/ 1011381 h 3771207"/>
              <a:gd name="connsiteX84" fmla="*/ 2770910 w 4064925"/>
              <a:gd name="connsiteY84" fmla="*/ 878378 h 3771207"/>
              <a:gd name="connsiteX85" fmla="*/ 2770910 w 4064925"/>
              <a:gd name="connsiteY85" fmla="*/ 778625 h 3771207"/>
              <a:gd name="connsiteX86" fmla="*/ 2887288 w 4064925"/>
              <a:gd name="connsiteY86" fmla="*/ 545869 h 3771207"/>
              <a:gd name="connsiteX87" fmla="*/ 3352801 w 4064925"/>
              <a:gd name="connsiteY87" fmla="*/ 462741 h 3771207"/>
              <a:gd name="connsiteX88" fmla="*/ 3535681 w 4064925"/>
              <a:gd name="connsiteY88" fmla="*/ 196734 h 3771207"/>
              <a:gd name="connsiteX89" fmla="*/ 3535681 w 4064925"/>
              <a:gd name="connsiteY89" fmla="*/ 263236 h 3771207"/>
              <a:gd name="connsiteX0" fmla="*/ 3535681 w 4064925"/>
              <a:gd name="connsiteY0" fmla="*/ 263236 h 3778134"/>
              <a:gd name="connsiteX1" fmla="*/ 3602183 w 4064925"/>
              <a:gd name="connsiteY1" fmla="*/ 180109 h 3778134"/>
              <a:gd name="connsiteX2" fmla="*/ 3685310 w 4064925"/>
              <a:gd name="connsiteY2" fmla="*/ 80356 h 3778134"/>
              <a:gd name="connsiteX3" fmla="*/ 3785063 w 4064925"/>
              <a:gd name="connsiteY3" fmla="*/ 13854 h 3778134"/>
              <a:gd name="connsiteX4" fmla="*/ 3868190 w 4064925"/>
              <a:gd name="connsiteY4" fmla="*/ 163483 h 3778134"/>
              <a:gd name="connsiteX5" fmla="*/ 4017819 w 4064925"/>
              <a:gd name="connsiteY5" fmla="*/ 229985 h 3778134"/>
              <a:gd name="connsiteX6" fmla="*/ 4051070 w 4064925"/>
              <a:gd name="connsiteY6" fmla="*/ 329738 h 3778134"/>
              <a:gd name="connsiteX7" fmla="*/ 3934692 w 4064925"/>
              <a:gd name="connsiteY7" fmla="*/ 479367 h 3778134"/>
              <a:gd name="connsiteX8" fmla="*/ 3735186 w 4064925"/>
              <a:gd name="connsiteY8" fmla="*/ 595745 h 3778134"/>
              <a:gd name="connsiteX9" fmla="*/ 3668684 w 4064925"/>
              <a:gd name="connsiteY9" fmla="*/ 811876 h 3778134"/>
              <a:gd name="connsiteX10" fmla="*/ 3685310 w 4064925"/>
              <a:gd name="connsiteY10" fmla="*/ 994756 h 3778134"/>
              <a:gd name="connsiteX11" fmla="*/ 3818313 w 4064925"/>
              <a:gd name="connsiteY11" fmla="*/ 1011381 h 3778134"/>
              <a:gd name="connsiteX12" fmla="*/ 3768437 w 4064925"/>
              <a:gd name="connsiteY12" fmla="*/ 1144385 h 3778134"/>
              <a:gd name="connsiteX13" fmla="*/ 3386052 w 4064925"/>
              <a:gd name="connsiteY13" fmla="*/ 1260763 h 3778134"/>
              <a:gd name="connsiteX14" fmla="*/ 3352801 w 4064925"/>
              <a:gd name="connsiteY14" fmla="*/ 1609898 h 3778134"/>
              <a:gd name="connsiteX15" fmla="*/ 3219797 w 4064925"/>
              <a:gd name="connsiteY15" fmla="*/ 2058785 h 3778134"/>
              <a:gd name="connsiteX16" fmla="*/ 3169921 w 4064925"/>
              <a:gd name="connsiteY16" fmla="*/ 2274916 h 3778134"/>
              <a:gd name="connsiteX17" fmla="*/ 3253048 w 4064925"/>
              <a:gd name="connsiteY17" fmla="*/ 2491047 h 3778134"/>
              <a:gd name="connsiteX18" fmla="*/ 3169921 w 4064925"/>
              <a:gd name="connsiteY18" fmla="*/ 2790305 h 3778134"/>
              <a:gd name="connsiteX19" fmla="*/ 2721033 w 4064925"/>
              <a:gd name="connsiteY19" fmla="*/ 3139440 h 3778134"/>
              <a:gd name="connsiteX20" fmla="*/ 2571404 w 4064925"/>
              <a:gd name="connsiteY20" fmla="*/ 3471949 h 3778134"/>
              <a:gd name="connsiteX21" fmla="*/ 2521528 w 4064925"/>
              <a:gd name="connsiteY21" fmla="*/ 3654829 h 3778134"/>
              <a:gd name="connsiteX22" fmla="*/ 2255521 w 4064925"/>
              <a:gd name="connsiteY22" fmla="*/ 3721330 h 3778134"/>
              <a:gd name="connsiteX23" fmla="*/ 1690255 w 4064925"/>
              <a:gd name="connsiteY23" fmla="*/ 3771207 h 3778134"/>
              <a:gd name="connsiteX24" fmla="*/ 759230 w 4064925"/>
              <a:gd name="connsiteY24" fmla="*/ 3778134 h 3778134"/>
              <a:gd name="connsiteX25" fmla="*/ 775855 w 4064925"/>
              <a:gd name="connsiteY25" fmla="*/ 3521825 h 3778134"/>
              <a:gd name="connsiteX26" fmla="*/ 692728 w 4064925"/>
              <a:gd name="connsiteY26" fmla="*/ 3255818 h 3778134"/>
              <a:gd name="connsiteX27" fmla="*/ 842357 w 4064925"/>
              <a:gd name="connsiteY27" fmla="*/ 2939934 h 3778134"/>
              <a:gd name="connsiteX28" fmla="*/ 942110 w 4064925"/>
              <a:gd name="connsiteY28" fmla="*/ 2624050 h 3778134"/>
              <a:gd name="connsiteX29" fmla="*/ 975361 w 4064925"/>
              <a:gd name="connsiteY29" fmla="*/ 2540923 h 3778134"/>
              <a:gd name="connsiteX30" fmla="*/ 975361 w 4064925"/>
              <a:gd name="connsiteY30" fmla="*/ 2424545 h 3778134"/>
              <a:gd name="connsiteX31" fmla="*/ 775855 w 4064925"/>
              <a:gd name="connsiteY31" fmla="*/ 2258290 h 3778134"/>
              <a:gd name="connsiteX32" fmla="*/ 809106 w 4064925"/>
              <a:gd name="connsiteY32" fmla="*/ 2175163 h 3778134"/>
              <a:gd name="connsiteX33" fmla="*/ 725979 w 4064925"/>
              <a:gd name="connsiteY33" fmla="*/ 2075410 h 3778134"/>
              <a:gd name="connsiteX34" fmla="*/ 626226 w 4064925"/>
              <a:gd name="connsiteY34" fmla="*/ 1925781 h 3778134"/>
              <a:gd name="connsiteX35" fmla="*/ 692728 w 4064925"/>
              <a:gd name="connsiteY35" fmla="*/ 1693025 h 3778134"/>
              <a:gd name="connsiteX36" fmla="*/ 775855 w 4064925"/>
              <a:gd name="connsiteY36" fmla="*/ 1609898 h 3778134"/>
              <a:gd name="connsiteX37" fmla="*/ 775855 w 4064925"/>
              <a:gd name="connsiteY37" fmla="*/ 1510145 h 3778134"/>
              <a:gd name="connsiteX38" fmla="*/ 659477 w 4064925"/>
              <a:gd name="connsiteY38" fmla="*/ 1377141 h 3778134"/>
              <a:gd name="connsiteX39" fmla="*/ 476597 w 4064925"/>
              <a:gd name="connsiteY39" fmla="*/ 1077883 h 3778134"/>
              <a:gd name="connsiteX40" fmla="*/ 310343 w 4064925"/>
              <a:gd name="connsiteY40" fmla="*/ 978130 h 3778134"/>
              <a:gd name="connsiteX41" fmla="*/ 193964 w 4064925"/>
              <a:gd name="connsiteY41" fmla="*/ 811876 h 3778134"/>
              <a:gd name="connsiteX42" fmla="*/ 193964 w 4064925"/>
              <a:gd name="connsiteY42" fmla="*/ 545869 h 3778134"/>
              <a:gd name="connsiteX43" fmla="*/ 243841 w 4064925"/>
              <a:gd name="connsiteY43" fmla="*/ 545869 h 3778134"/>
              <a:gd name="connsiteX44" fmla="*/ 227215 w 4064925"/>
              <a:gd name="connsiteY44" fmla="*/ 429490 h 3778134"/>
              <a:gd name="connsiteX45" fmla="*/ 177339 w 4064925"/>
              <a:gd name="connsiteY45" fmla="*/ 412865 h 3778134"/>
              <a:gd name="connsiteX46" fmla="*/ 44335 w 4064925"/>
              <a:gd name="connsiteY46" fmla="*/ 396240 h 3778134"/>
              <a:gd name="connsiteX47" fmla="*/ 11084 w 4064925"/>
              <a:gd name="connsiteY47" fmla="*/ 96981 h 3778134"/>
              <a:gd name="connsiteX48" fmla="*/ 110837 w 4064925"/>
              <a:gd name="connsiteY48" fmla="*/ 213360 h 3778134"/>
              <a:gd name="connsiteX49" fmla="*/ 243841 w 4064925"/>
              <a:gd name="connsiteY49" fmla="*/ 180109 h 3778134"/>
              <a:gd name="connsiteX50" fmla="*/ 360219 w 4064925"/>
              <a:gd name="connsiteY50" fmla="*/ 329738 h 3778134"/>
              <a:gd name="connsiteX51" fmla="*/ 360219 w 4064925"/>
              <a:gd name="connsiteY51" fmla="*/ 446116 h 3778134"/>
              <a:gd name="connsiteX52" fmla="*/ 393470 w 4064925"/>
              <a:gd name="connsiteY52" fmla="*/ 512618 h 3778134"/>
              <a:gd name="connsiteX53" fmla="*/ 609601 w 4064925"/>
              <a:gd name="connsiteY53" fmla="*/ 545869 h 3778134"/>
              <a:gd name="connsiteX54" fmla="*/ 858983 w 4064925"/>
              <a:gd name="connsiteY54" fmla="*/ 495992 h 3778134"/>
              <a:gd name="connsiteX55" fmla="*/ 908859 w 4064925"/>
              <a:gd name="connsiteY55" fmla="*/ 379614 h 3778134"/>
              <a:gd name="connsiteX56" fmla="*/ 975361 w 4064925"/>
              <a:gd name="connsiteY56" fmla="*/ 329738 h 3778134"/>
              <a:gd name="connsiteX57" fmla="*/ 1025237 w 4064925"/>
              <a:gd name="connsiteY57" fmla="*/ 362989 h 3778134"/>
              <a:gd name="connsiteX58" fmla="*/ 1141615 w 4064925"/>
              <a:gd name="connsiteY58" fmla="*/ 512618 h 3778134"/>
              <a:gd name="connsiteX59" fmla="*/ 1474124 w 4064925"/>
              <a:gd name="connsiteY59" fmla="*/ 412865 h 3778134"/>
              <a:gd name="connsiteX60" fmla="*/ 1607128 w 4064925"/>
              <a:gd name="connsiteY60" fmla="*/ 612370 h 3778134"/>
              <a:gd name="connsiteX61" fmla="*/ 1208117 w 4064925"/>
              <a:gd name="connsiteY61" fmla="*/ 678872 h 3778134"/>
              <a:gd name="connsiteX62" fmla="*/ 1108364 w 4064925"/>
              <a:gd name="connsiteY62" fmla="*/ 861752 h 3778134"/>
              <a:gd name="connsiteX63" fmla="*/ 1158241 w 4064925"/>
              <a:gd name="connsiteY63" fmla="*/ 878378 h 3778134"/>
              <a:gd name="connsiteX64" fmla="*/ 1124990 w 4064925"/>
              <a:gd name="connsiteY64" fmla="*/ 1210887 h 3778134"/>
              <a:gd name="connsiteX65" fmla="*/ 1141615 w 4064925"/>
              <a:gd name="connsiteY65" fmla="*/ 1427018 h 3778134"/>
              <a:gd name="connsiteX66" fmla="*/ 1191492 w 4064925"/>
              <a:gd name="connsiteY66" fmla="*/ 1493520 h 3778134"/>
              <a:gd name="connsiteX67" fmla="*/ 1390997 w 4064925"/>
              <a:gd name="connsiteY67" fmla="*/ 1310640 h 3778134"/>
              <a:gd name="connsiteX68" fmla="*/ 1324495 w 4064925"/>
              <a:gd name="connsiteY68" fmla="*/ 1044632 h 3778134"/>
              <a:gd name="connsiteX69" fmla="*/ 1457499 w 4064925"/>
              <a:gd name="connsiteY69" fmla="*/ 795250 h 3778134"/>
              <a:gd name="connsiteX70" fmla="*/ 1557252 w 4064925"/>
              <a:gd name="connsiteY70" fmla="*/ 662247 h 3778134"/>
              <a:gd name="connsiteX71" fmla="*/ 1706881 w 4064925"/>
              <a:gd name="connsiteY71" fmla="*/ 745374 h 3778134"/>
              <a:gd name="connsiteX72" fmla="*/ 1773383 w 4064925"/>
              <a:gd name="connsiteY72" fmla="*/ 878378 h 3778134"/>
              <a:gd name="connsiteX73" fmla="*/ 1640379 w 4064925"/>
              <a:gd name="connsiteY73" fmla="*/ 1061258 h 3778134"/>
              <a:gd name="connsiteX74" fmla="*/ 1806633 w 4064925"/>
              <a:gd name="connsiteY74" fmla="*/ 1044632 h 3778134"/>
              <a:gd name="connsiteX75" fmla="*/ 1856510 w 4064925"/>
              <a:gd name="connsiteY75" fmla="*/ 1077883 h 3778134"/>
              <a:gd name="connsiteX76" fmla="*/ 1856510 w 4064925"/>
              <a:gd name="connsiteY76" fmla="*/ 1227512 h 3778134"/>
              <a:gd name="connsiteX77" fmla="*/ 1823259 w 4064925"/>
              <a:gd name="connsiteY77" fmla="*/ 1476894 h 3778134"/>
              <a:gd name="connsiteX78" fmla="*/ 1972888 w 4064925"/>
              <a:gd name="connsiteY78" fmla="*/ 1526770 h 3778134"/>
              <a:gd name="connsiteX79" fmla="*/ 2205644 w 4064925"/>
              <a:gd name="connsiteY79" fmla="*/ 1360516 h 3778134"/>
              <a:gd name="connsiteX80" fmla="*/ 2421775 w 4064925"/>
              <a:gd name="connsiteY80" fmla="*/ 1244138 h 3778134"/>
              <a:gd name="connsiteX81" fmla="*/ 2421775 w 4064925"/>
              <a:gd name="connsiteY81" fmla="*/ 1194261 h 3778134"/>
              <a:gd name="connsiteX82" fmla="*/ 2421775 w 4064925"/>
              <a:gd name="connsiteY82" fmla="*/ 1077883 h 3778134"/>
              <a:gd name="connsiteX83" fmla="*/ 2621281 w 4064925"/>
              <a:gd name="connsiteY83" fmla="*/ 1011381 h 3778134"/>
              <a:gd name="connsiteX84" fmla="*/ 2770910 w 4064925"/>
              <a:gd name="connsiteY84" fmla="*/ 878378 h 3778134"/>
              <a:gd name="connsiteX85" fmla="*/ 2770910 w 4064925"/>
              <a:gd name="connsiteY85" fmla="*/ 778625 h 3778134"/>
              <a:gd name="connsiteX86" fmla="*/ 2887288 w 4064925"/>
              <a:gd name="connsiteY86" fmla="*/ 545869 h 3778134"/>
              <a:gd name="connsiteX87" fmla="*/ 3352801 w 4064925"/>
              <a:gd name="connsiteY87" fmla="*/ 462741 h 3778134"/>
              <a:gd name="connsiteX88" fmla="*/ 3535681 w 4064925"/>
              <a:gd name="connsiteY88" fmla="*/ 196734 h 3778134"/>
              <a:gd name="connsiteX89" fmla="*/ 3535681 w 4064925"/>
              <a:gd name="connsiteY89" fmla="*/ 263236 h 377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64925" h="3778134">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778134"/>
                </a:lnTo>
                <a:cubicBezTo>
                  <a:pt x="739591" y="3588883"/>
                  <a:pt x="786939" y="3608878"/>
                  <a:pt x="775855" y="3521825"/>
                </a:cubicBezTo>
                <a:cubicBezTo>
                  <a:pt x="764771" y="34347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ectangle 29"/>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4770120" y="1752599"/>
            <a:ext cx="1025236" cy="3358342"/>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 name="connsiteX0" fmla="*/ 0 w 1025236"/>
              <a:gd name="connsiteY0" fmla="*/ 0 h 3657600"/>
              <a:gd name="connsiteX1" fmla="*/ 182880 w 1025236"/>
              <a:gd name="connsiteY1" fmla="*/ 83127 h 3657600"/>
              <a:gd name="connsiteX2" fmla="*/ 232756 w 1025236"/>
              <a:gd name="connsiteY2" fmla="*/ 133004 h 3657600"/>
              <a:gd name="connsiteX3" fmla="*/ 266007 w 1025236"/>
              <a:gd name="connsiteY3" fmla="*/ 199506 h 3657600"/>
              <a:gd name="connsiteX4" fmla="*/ 216131 w 1025236"/>
              <a:gd name="connsiteY4" fmla="*/ 249382 h 3657600"/>
              <a:gd name="connsiteX5" fmla="*/ 133004 w 1025236"/>
              <a:gd name="connsiteY5" fmla="*/ 432262 h 3657600"/>
              <a:gd name="connsiteX6" fmla="*/ 332509 w 1025236"/>
              <a:gd name="connsiteY6" fmla="*/ 548640 h 3657600"/>
              <a:gd name="connsiteX7" fmla="*/ 565265 w 1025236"/>
              <a:gd name="connsiteY7" fmla="*/ 731520 h 3657600"/>
              <a:gd name="connsiteX8" fmla="*/ 631767 w 1025236"/>
              <a:gd name="connsiteY8" fmla="*/ 847898 h 3657600"/>
              <a:gd name="connsiteX9" fmla="*/ 648393 w 1025236"/>
              <a:gd name="connsiteY9" fmla="*/ 1030778 h 3657600"/>
              <a:gd name="connsiteX10" fmla="*/ 764771 w 1025236"/>
              <a:gd name="connsiteY10" fmla="*/ 1097280 h 3657600"/>
              <a:gd name="connsiteX11" fmla="*/ 781396 w 1025236"/>
              <a:gd name="connsiteY11" fmla="*/ 1230284 h 3657600"/>
              <a:gd name="connsiteX12" fmla="*/ 665018 w 1025236"/>
              <a:gd name="connsiteY12" fmla="*/ 1379913 h 3657600"/>
              <a:gd name="connsiteX13" fmla="*/ 615142 w 1025236"/>
              <a:gd name="connsiteY13" fmla="*/ 1512917 h 3657600"/>
              <a:gd name="connsiteX14" fmla="*/ 681644 w 1025236"/>
              <a:gd name="connsiteY14" fmla="*/ 1745673 h 3657600"/>
              <a:gd name="connsiteX15" fmla="*/ 831273 w 1025236"/>
              <a:gd name="connsiteY15" fmla="*/ 1828800 h 3657600"/>
              <a:gd name="connsiteX16" fmla="*/ 831273 w 1025236"/>
              <a:gd name="connsiteY16" fmla="*/ 1961804 h 3657600"/>
              <a:gd name="connsiteX17" fmla="*/ 931025 w 1025236"/>
              <a:gd name="connsiteY17" fmla="*/ 2094807 h 3657600"/>
              <a:gd name="connsiteX18" fmla="*/ 1014153 w 1025236"/>
              <a:gd name="connsiteY18" fmla="*/ 2294313 h 3657600"/>
              <a:gd name="connsiteX19" fmla="*/ 864524 w 1025236"/>
              <a:gd name="connsiteY19" fmla="*/ 2576946 h 3657600"/>
              <a:gd name="connsiteX20" fmla="*/ 764771 w 1025236"/>
              <a:gd name="connsiteY20" fmla="*/ 2942706 h 3657600"/>
              <a:gd name="connsiteX21" fmla="*/ 764771 w 1025236"/>
              <a:gd name="connsiteY21" fmla="*/ 3059084 h 3657600"/>
              <a:gd name="connsiteX22" fmla="*/ 731520 w 1025236"/>
              <a:gd name="connsiteY22" fmla="*/ 3225338 h 3657600"/>
              <a:gd name="connsiteX23" fmla="*/ 665018 w 1025236"/>
              <a:gd name="connsiteY23" fmla="*/ 3358342 h 3657600"/>
              <a:gd name="connsiteX24" fmla="*/ 698269 w 1025236"/>
              <a:gd name="connsiteY24" fmla="*/ 3524597 h 3657600"/>
              <a:gd name="connsiteX25" fmla="*/ 847898 w 1025236"/>
              <a:gd name="connsiteY25" fmla="*/ 3607724 h 3657600"/>
              <a:gd name="connsiteX26" fmla="*/ 1014153 w 1025236"/>
              <a:gd name="connsiteY26" fmla="*/ 3657600 h 3657600"/>
              <a:gd name="connsiteX0" fmla="*/ 0 w 1025236"/>
              <a:gd name="connsiteY0" fmla="*/ 0 h 3607724"/>
              <a:gd name="connsiteX1" fmla="*/ 182880 w 1025236"/>
              <a:gd name="connsiteY1" fmla="*/ 83127 h 3607724"/>
              <a:gd name="connsiteX2" fmla="*/ 232756 w 1025236"/>
              <a:gd name="connsiteY2" fmla="*/ 133004 h 3607724"/>
              <a:gd name="connsiteX3" fmla="*/ 266007 w 1025236"/>
              <a:gd name="connsiteY3" fmla="*/ 199506 h 3607724"/>
              <a:gd name="connsiteX4" fmla="*/ 216131 w 1025236"/>
              <a:gd name="connsiteY4" fmla="*/ 249382 h 3607724"/>
              <a:gd name="connsiteX5" fmla="*/ 133004 w 1025236"/>
              <a:gd name="connsiteY5" fmla="*/ 432262 h 3607724"/>
              <a:gd name="connsiteX6" fmla="*/ 332509 w 1025236"/>
              <a:gd name="connsiteY6" fmla="*/ 548640 h 3607724"/>
              <a:gd name="connsiteX7" fmla="*/ 565265 w 1025236"/>
              <a:gd name="connsiteY7" fmla="*/ 731520 h 3607724"/>
              <a:gd name="connsiteX8" fmla="*/ 631767 w 1025236"/>
              <a:gd name="connsiteY8" fmla="*/ 847898 h 3607724"/>
              <a:gd name="connsiteX9" fmla="*/ 648393 w 1025236"/>
              <a:gd name="connsiteY9" fmla="*/ 1030778 h 3607724"/>
              <a:gd name="connsiteX10" fmla="*/ 764771 w 1025236"/>
              <a:gd name="connsiteY10" fmla="*/ 1097280 h 3607724"/>
              <a:gd name="connsiteX11" fmla="*/ 781396 w 1025236"/>
              <a:gd name="connsiteY11" fmla="*/ 1230284 h 3607724"/>
              <a:gd name="connsiteX12" fmla="*/ 665018 w 1025236"/>
              <a:gd name="connsiteY12" fmla="*/ 1379913 h 3607724"/>
              <a:gd name="connsiteX13" fmla="*/ 615142 w 1025236"/>
              <a:gd name="connsiteY13" fmla="*/ 1512917 h 3607724"/>
              <a:gd name="connsiteX14" fmla="*/ 681644 w 1025236"/>
              <a:gd name="connsiteY14" fmla="*/ 1745673 h 3607724"/>
              <a:gd name="connsiteX15" fmla="*/ 831273 w 1025236"/>
              <a:gd name="connsiteY15" fmla="*/ 1828800 h 3607724"/>
              <a:gd name="connsiteX16" fmla="*/ 831273 w 1025236"/>
              <a:gd name="connsiteY16" fmla="*/ 1961804 h 3607724"/>
              <a:gd name="connsiteX17" fmla="*/ 931025 w 1025236"/>
              <a:gd name="connsiteY17" fmla="*/ 2094807 h 3607724"/>
              <a:gd name="connsiteX18" fmla="*/ 1014153 w 1025236"/>
              <a:gd name="connsiteY18" fmla="*/ 2294313 h 3607724"/>
              <a:gd name="connsiteX19" fmla="*/ 864524 w 1025236"/>
              <a:gd name="connsiteY19" fmla="*/ 2576946 h 3607724"/>
              <a:gd name="connsiteX20" fmla="*/ 764771 w 1025236"/>
              <a:gd name="connsiteY20" fmla="*/ 2942706 h 3607724"/>
              <a:gd name="connsiteX21" fmla="*/ 764771 w 1025236"/>
              <a:gd name="connsiteY21" fmla="*/ 3059084 h 3607724"/>
              <a:gd name="connsiteX22" fmla="*/ 731520 w 1025236"/>
              <a:gd name="connsiteY22" fmla="*/ 3225338 h 3607724"/>
              <a:gd name="connsiteX23" fmla="*/ 665018 w 1025236"/>
              <a:gd name="connsiteY23" fmla="*/ 3358342 h 3607724"/>
              <a:gd name="connsiteX24" fmla="*/ 698269 w 1025236"/>
              <a:gd name="connsiteY24" fmla="*/ 3524597 h 3607724"/>
              <a:gd name="connsiteX25" fmla="*/ 847898 w 1025236"/>
              <a:gd name="connsiteY25" fmla="*/ 3607724 h 3607724"/>
              <a:gd name="connsiteX0" fmla="*/ 0 w 1025236"/>
              <a:gd name="connsiteY0" fmla="*/ 0 h 3524597"/>
              <a:gd name="connsiteX1" fmla="*/ 182880 w 1025236"/>
              <a:gd name="connsiteY1" fmla="*/ 83127 h 3524597"/>
              <a:gd name="connsiteX2" fmla="*/ 232756 w 1025236"/>
              <a:gd name="connsiteY2" fmla="*/ 133004 h 3524597"/>
              <a:gd name="connsiteX3" fmla="*/ 266007 w 1025236"/>
              <a:gd name="connsiteY3" fmla="*/ 199506 h 3524597"/>
              <a:gd name="connsiteX4" fmla="*/ 216131 w 1025236"/>
              <a:gd name="connsiteY4" fmla="*/ 249382 h 3524597"/>
              <a:gd name="connsiteX5" fmla="*/ 133004 w 1025236"/>
              <a:gd name="connsiteY5" fmla="*/ 432262 h 3524597"/>
              <a:gd name="connsiteX6" fmla="*/ 332509 w 1025236"/>
              <a:gd name="connsiteY6" fmla="*/ 548640 h 3524597"/>
              <a:gd name="connsiteX7" fmla="*/ 565265 w 1025236"/>
              <a:gd name="connsiteY7" fmla="*/ 731520 h 3524597"/>
              <a:gd name="connsiteX8" fmla="*/ 631767 w 1025236"/>
              <a:gd name="connsiteY8" fmla="*/ 847898 h 3524597"/>
              <a:gd name="connsiteX9" fmla="*/ 648393 w 1025236"/>
              <a:gd name="connsiteY9" fmla="*/ 1030778 h 3524597"/>
              <a:gd name="connsiteX10" fmla="*/ 764771 w 1025236"/>
              <a:gd name="connsiteY10" fmla="*/ 1097280 h 3524597"/>
              <a:gd name="connsiteX11" fmla="*/ 781396 w 1025236"/>
              <a:gd name="connsiteY11" fmla="*/ 1230284 h 3524597"/>
              <a:gd name="connsiteX12" fmla="*/ 665018 w 1025236"/>
              <a:gd name="connsiteY12" fmla="*/ 1379913 h 3524597"/>
              <a:gd name="connsiteX13" fmla="*/ 615142 w 1025236"/>
              <a:gd name="connsiteY13" fmla="*/ 1512917 h 3524597"/>
              <a:gd name="connsiteX14" fmla="*/ 681644 w 1025236"/>
              <a:gd name="connsiteY14" fmla="*/ 1745673 h 3524597"/>
              <a:gd name="connsiteX15" fmla="*/ 831273 w 1025236"/>
              <a:gd name="connsiteY15" fmla="*/ 1828800 h 3524597"/>
              <a:gd name="connsiteX16" fmla="*/ 831273 w 1025236"/>
              <a:gd name="connsiteY16" fmla="*/ 1961804 h 3524597"/>
              <a:gd name="connsiteX17" fmla="*/ 931025 w 1025236"/>
              <a:gd name="connsiteY17" fmla="*/ 2094807 h 3524597"/>
              <a:gd name="connsiteX18" fmla="*/ 1014153 w 1025236"/>
              <a:gd name="connsiteY18" fmla="*/ 2294313 h 3524597"/>
              <a:gd name="connsiteX19" fmla="*/ 864524 w 1025236"/>
              <a:gd name="connsiteY19" fmla="*/ 2576946 h 3524597"/>
              <a:gd name="connsiteX20" fmla="*/ 764771 w 1025236"/>
              <a:gd name="connsiteY20" fmla="*/ 2942706 h 3524597"/>
              <a:gd name="connsiteX21" fmla="*/ 764771 w 1025236"/>
              <a:gd name="connsiteY21" fmla="*/ 3059084 h 3524597"/>
              <a:gd name="connsiteX22" fmla="*/ 731520 w 1025236"/>
              <a:gd name="connsiteY22" fmla="*/ 3225338 h 3524597"/>
              <a:gd name="connsiteX23" fmla="*/ 665018 w 1025236"/>
              <a:gd name="connsiteY23" fmla="*/ 3358342 h 3524597"/>
              <a:gd name="connsiteX24" fmla="*/ 698269 w 1025236"/>
              <a:gd name="connsiteY24" fmla="*/ 3524597 h 3524597"/>
              <a:gd name="connsiteX0" fmla="*/ 0 w 1025236"/>
              <a:gd name="connsiteY0" fmla="*/ 0 h 3358342"/>
              <a:gd name="connsiteX1" fmla="*/ 182880 w 1025236"/>
              <a:gd name="connsiteY1" fmla="*/ 83127 h 3358342"/>
              <a:gd name="connsiteX2" fmla="*/ 232756 w 1025236"/>
              <a:gd name="connsiteY2" fmla="*/ 133004 h 3358342"/>
              <a:gd name="connsiteX3" fmla="*/ 266007 w 1025236"/>
              <a:gd name="connsiteY3" fmla="*/ 199506 h 3358342"/>
              <a:gd name="connsiteX4" fmla="*/ 216131 w 1025236"/>
              <a:gd name="connsiteY4" fmla="*/ 249382 h 3358342"/>
              <a:gd name="connsiteX5" fmla="*/ 133004 w 1025236"/>
              <a:gd name="connsiteY5" fmla="*/ 432262 h 3358342"/>
              <a:gd name="connsiteX6" fmla="*/ 332509 w 1025236"/>
              <a:gd name="connsiteY6" fmla="*/ 548640 h 3358342"/>
              <a:gd name="connsiteX7" fmla="*/ 565265 w 1025236"/>
              <a:gd name="connsiteY7" fmla="*/ 731520 h 3358342"/>
              <a:gd name="connsiteX8" fmla="*/ 631767 w 1025236"/>
              <a:gd name="connsiteY8" fmla="*/ 847898 h 3358342"/>
              <a:gd name="connsiteX9" fmla="*/ 648393 w 1025236"/>
              <a:gd name="connsiteY9" fmla="*/ 1030778 h 3358342"/>
              <a:gd name="connsiteX10" fmla="*/ 764771 w 1025236"/>
              <a:gd name="connsiteY10" fmla="*/ 1097280 h 3358342"/>
              <a:gd name="connsiteX11" fmla="*/ 781396 w 1025236"/>
              <a:gd name="connsiteY11" fmla="*/ 1230284 h 3358342"/>
              <a:gd name="connsiteX12" fmla="*/ 665018 w 1025236"/>
              <a:gd name="connsiteY12" fmla="*/ 1379913 h 3358342"/>
              <a:gd name="connsiteX13" fmla="*/ 615142 w 1025236"/>
              <a:gd name="connsiteY13" fmla="*/ 1512917 h 3358342"/>
              <a:gd name="connsiteX14" fmla="*/ 681644 w 1025236"/>
              <a:gd name="connsiteY14" fmla="*/ 1745673 h 3358342"/>
              <a:gd name="connsiteX15" fmla="*/ 831273 w 1025236"/>
              <a:gd name="connsiteY15" fmla="*/ 1828800 h 3358342"/>
              <a:gd name="connsiteX16" fmla="*/ 831273 w 1025236"/>
              <a:gd name="connsiteY16" fmla="*/ 1961804 h 3358342"/>
              <a:gd name="connsiteX17" fmla="*/ 931025 w 1025236"/>
              <a:gd name="connsiteY17" fmla="*/ 2094807 h 3358342"/>
              <a:gd name="connsiteX18" fmla="*/ 1014153 w 1025236"/>
              <a:gd name="connsiteY18" fmla="*/ 2294313 h 3358342"/>
              <a:gd name="connsiteX19" fmla="*/ 864524 w 1025236"/>
              <a:gd name="connsiteY19" fmla="*/ 2576946 h 3358342"/>
              <a:gd name="connsiteX20" fmla="*/ 764771 w 1025236"/>
              <a:gd name="connsiteY20" fmla="*/ 2942706 h 3358342"/>
              <a:gd name="connsiteX21" fmla="*/ 764771 w 1025236"/>
              <a:gd name="connsiteY21" fmla="*/ 3059084 h 3358342"/>
              <a:gd name="connsiteX22" fmla="*/ 731520 w 1025236"/>
              <a:gd name="connsiteY22" fmla="*/ 3225338 h 3358342"/>
              <a:gd name="connsiteX23" fmla="*/ 665018 w 1025236"/>
              <a:gd name="connsiteY23" fmla="*/ 3358342 h 3358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25236" h="3358342">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path>
            </a:pathLst>
          </a:custGeom>
          <a:ln w="254000">
            <a:solidFill>
              <a:srgbClr val="FFC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4343400" y="3002340"/>
            <a:ext cx="2895600" cy="1569660"/>
          </a:xfrm>
          <a:prstGeom prst="rect">
            <a:avLst/>
          </a:prstGeom>
          <a:no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UNITED STATES </a:t>
            </a:r>
          </a:p>
          <a:p>
            <a:pPr algn="ctr"/>
            <a:r>
              <a:rPr lang="en-US" sz="3200" b="1" dirty="0" smtClean="0">
                <a:solidFill>
                  <a:srgbClr val="FF0000"/>
                </a:solidFill>
                <a:effectLst>
                  <a:outerShdw dist="50800" dir="5400000" algn="ctr" rotWithShape="0">
                    <a:schemeClr val="tx1"/>
                  </a:outerShdw>
                </a:effectLst>
              </a:rPr>
              <a:t>OF </a:t>
            </a:r>
          </a:p>
          <a:p>
            <a:pPr algn="ctr"/>
            <a:r>
              <a:rPr lang="en-US" sz="3200" b="1" dirty="0" smtClean="0">
                <a:solidFill>
                  <a:srgbClr val="FF0000"/>
                </a:solidFill>
                <a:effectLst>
                  <a:outerShdw dist="50800" dir="5400000" algn="ctr" rotWithShape="0">
                    <a:schemeClr val="tx1"/>
                  </a:outerShdw>
                </a:effectLst>
              </a:rPr>
              <a:t>AMERICA</a:t>
            </a:r>
            <a:endParaRPr lang="en-US" sz="3200" b="1" dirty="0">
              <a:solidFill>
                <a:srgbClr val="FF0000"/>
              </a:solidFill>
              <a:effectLst>
                <a:outerShdw dist="50800" dir="5400000" algn="ctr" rotWithShape="0">
                  <a:schemeClr val="tx1"/>
                </a:outerShdw>
              </a:effectLst>
            </a:endParaRPr>
          </a:p>
        </p:txBody>
      </p:sp>
      <p:grpSp>
        <p:nvGrpSpPr>
          <p:cNvPr id="6" name="Group 24"/>
          <p:cNvGrpSpPr>
            <a:grpSpLocks noChangeAspect="1"/>
          </p:cNvGrpSpPr>
          <p:nvPr/>
        </p:nvGrpSpPr>
        <p:grpSpPr>
          <a:xfrm>
            <a:off x="152399" y="3453404"/>
            <a:ext cx="2582141" cy="3292687"/>
            <a:chOff x="5855789" y="3733800"/>
            <a:chExt cx="2450011" cy="3124200"/>
          </a:xfrm>
        </p:grpSpPr>
        <p:pic>
          <p:nvPicPr>
            <p:cNvPr id="42" name="Picture 41" descr="http://www.history.org/almanack/people/images/thomasjefferson_sm.jpg"/>
            <p:cNvPicPr>
              <a:picLocks noChangeAspect="1" noChangeArrowheads="1"/>
            </p:cNvPicPr>
            <p:nvPr/>
          </p:nvPicPr>
          <p:blipFill>
            <a:blip r:embed="rId4"/>
            <a:srcRect t="6934" r="3030"/>
            <a:stretch>
              <a:fillRect/>
            </a:stretch>
          </p:blipFill>
          <p:spPr bwMode="auto">
            <a:xfrm>
              <a:off x="5867400" y="3733800"/>
              <a:ext cx="2438400" cy="3124200"/>
            </a:xfrm>
            <a:prstGeom prst="rect">
              <a:avLst/>
            </a:prstGeom>
            <a:noFill/>
            <a:ln w="38100">
              <a:solidFill>
                <a:srgbClr val="FF0000"/>
              </a:solidFill>
            </a:ln>
          </p:spPr>
        </p:pic>
        <p:sp>
          <p:nvSpPr>
            <p:cNvPr id="49" name="TextBox 48"/>
            <p:cNvSpPr txBox="1"/>
            <p:nvPr/>
          </p:nvSpPr>
          <p:spPr>
            <a:xfrm>
              <a:off x="5855789" y="6396334"/>
              <a:ext cx="2247334" cy="438042"/>
            </a:xfrm>
            <a:prstGeom prst="rect">
              <a:avLst/>
            </a:prstGeom>
            <a:noFill/>
          </p:spPr>
          <p:txBody>
            <a:bodyPr wrap="none" rtlCol="0">
              <a:spAutoFit/>
            </a:bodyPr>
            <a:lstStyle/>
            <a:p>
              <a:r>
                <a:rPr lang="en-US" sz="2400" dirty="0" smtClean="0">
                  <a:solidFill>
                    <a:schemeClr val="bg1"/>
                  </a:solidFill>
                </a:rPr>
                <a:t>Thomas Jefferson</a:t>
              </a:r>
              <a:endParaRPr lang="en-US" sz="2400" dirty="0">
                <a:solidFill>
                  <a:schemeClr val="bg1"/>
                </a:solidFill>
              </a:endParaRPr>
            </a:p>
          </p:txBody>
        </p:sp>
      </p:grpSp>
      <p:grpSp>
        <p:nvGrpSpPr>
          <p:cNvPr id="7" name="Group 24"/>
          <p:cNvGrpSpPr>
            <a:grpSpLocks noChangeAspect="1"/>
          </p:cNvGrpSpPr>
          <p:nvPr/>
        </p:nvGrpSpPr>
        <p:grpSpPr>
          <a:xfrm>
            <a:off x="76200" y="4554248"/>
            <a:ext cx="1823320" cy="2227552"/>
            <a:chOff x="5711188" y="3733800"/>
            <a:chExt cx="2612528" cy="3191730"/>
          </a:xfrm>
        </p:grpSpPr>
        <p:pic>
          <p:nvPicPr>
            <p:cNvPr id="35" name="Picture 34" descr="http://www.history.org/almanack/people/images/thomasjefferson_sm.jpg"/>
            <p:cNvPicPr>
              <a:picLocks noChangeAspect="1" noChangeArrowheads="1"/>
            </p:cNvPicPr>
            <p:nvPr/>
          </p:nvPicPr>
          <p:blipFill>
            <a:blip r:embed="rId4"/>
            <a:srcRect t="6934" r="3030"/>
            <a:stretch>
              <a:fillRect/>
            </a:stretch>
          </p:blipFill>
          <p:spPr bwMode="auto">
            <a:xfrm>
              <a:off x="5867400" y="3733800"/>
              <a:ext cx="2438400" cy="3124200"/>
            </a:xfrm>
            <a:prstGeom prst="rect">
              <a:avLst/>
            </a:prstGeom>
            <a:noFill/>
            <a:ln w="38100">
              <a:solidFill>
                <a:srgbClr val="FF0000"/>
              </a:solidFill>
            </a:ln>
          </p:spPr>
        </p:pic>
        <p:sp>
          <p:nvSpPr>
            <p:cNvPr id="36" name="TextBox 35"/>
            <p:cNvSpPr txBox="1"/>
            <p:nvPr/>
          </p:nvSpPr>
          <p:spPr>
            <a:xfrm>
              <a:off x="5711188" y="6396336"/>
              <a:ext cx="2612528" cy="529194"/>
            </a:xfrm>
            <a:prstGeom prst="rect">
              <a:avLst/>
            </a:prstGeom>
            <a:noFill/>
          </p:spPr>
          <p:txBody>
            <a:bodyPr wrap="none" rtlCol="0">
              <a:spAutoFit/>
            </a:bodyPr>
            <a:lstStyle/>
            <a:p>
              <a:r>
                <a:rPr lang="en-US" dirty="0" smtClean="0">
                  <a:solidFill>
                    <a:schemeClr val="bg1"/>
                  </a:solidFill>
                </a:rPr>
                <a:t>Thomas Jefferson</a:t>
              </a:r>
              <a:endParaRPr lang="en-US" dirty="0">
                <a:solidFill>
                  <a:schemeClr val="bg1"/>
                </a:solidFill>
              </a:endParaRPr>
            </a:p>
          </p:txBody>
        </p:sp>
      </p:grpSp>
      <p:sp useBgFill="1">
        <p:nvSpPr>
          <p:cNvPr id="52" name="Rectangle 51"/>
          <p:cNvSpPr/>
          <p:nvPr/>
        </p:nvSpPr>
        <p:spPr>
          <a:xfrm>
            <a:off x="6553200" y="0"/>
            <a:ext cx="15240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7086600" y="-76200"/>
            <a:ext cx="1600200" cy="769441"/>
          </a:xfrm>
          <a:prstGeom prst="rect">
            <a:avLst/>
          </a:prstGeom>
          <a:noFill/>
        </p:spPr>
        <p:txBody>
          <a:bodyPr wrap="square" rtlCol="0">
            <a:spAutoFit/>
          </a:bodyPr>
          <a:lstStyle/>
          <a:p>
            <a:pPr algn="ctr"/>
            <a:r>
              <a:rPr lang="en-US" sz="4400" b="1" dirty="0" smtClean="0">
                <a:effectLst>
                  <a:outerShdw dist="50800" dir="5400000" algn="ctr" rotWithShape="0">
                    <a:srgbClr val="FF0000"/>
                  </a:outerShdw>
                </a:effectLst>
              </a:rPr>
              <a:t>1803</a:t>
            </a:r>
            <a:endParaRPr lang="en-US" sz="4400" b="1" dirty="0">
              <a:effectLst>
                <a:outerShdw dist="50800" dir="5400000" algn="ctr" rotWithShape="0">
                  <a:srgbClr val="FF0000"/>
                </a:outerShdw>
              </a:effectLst>
            </a:endParaRPr>
          </a:p>
        </p:txBody>
      </p:sp>
      <p:sp>
        <p:nvSpPr>
          <p:cNvPr id="60" name="Freeform 59"/>
          <p:cNvSpPr/>
          <p:nvPr/>
        </p:nvSpPr>
        <p:spPr>
          <a:xfrm>
            <a:off x="1965960" y="1054100"/>
            <a:ext cx="2092960" cy="424180"/>
          </a:xfrm>
          <a:custGeom>
            <a:avLst/>
            <a:gdLst>
              <a:gd name="connsiteX0" fmla="*/ 228600 w 2092960"/>
              <a:gd name="connsiteY0" fmla="*/ 210820 h 424180"/>
              <a:gd name="connsiteX1" fmla="*/ 1813560 w 2092960"/>
              <a:gd name="connsiteY1" fmla="*/ 393700 h 424180"/>
              <a:gd name="connsiteX2" fmla="*/ 1905000 w 2092960"/>
              <a:gd name="connsiteY2" fmla="*/ 393700 h 424180"/>
              <a:gd name="connsiteX3" fmla="*/ 1905000 w 2092960"/>
              <a:gd name="connsiteY3" fmla="*/ 317500 h 424180"/>
              <a:gd name="connsiteX4" fmla="*/ 1066800 w 2092960"/>
              <a:gd name="connsiteY4" fmla="*/ 43180 h 424180"/>
              <a:gd name="connsiteX5" fmla="*/ 441960 w 2092960"/>
              <a:gd name="connsiteY5" fmla="*/ 58420 h 424180"/>
              <a:gd name="connsiteX6" fmla="*/ 228600 w 2092960"/>
              <a:gd name="connsiteY6" fmla="*/ 210820 h 4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960" h="424180">
                <a:moveTo>
                  <a:pt x="228600" y="210820"/>
                </a:moveTo>
                <a:cubicBezTo>
                  <a:pt x="457200" y="266700"/>
                  <a:pt x="1534160" y="363220"/>
                  <a:pt x="1813560" y="393700"/>
                </a:cubicBezTo>
                <a:cubicBezTo>
                  <a:pt x="2092960" y="424180"/>
                  <a:pt x="1889760" y="406400"/>
                  <a:pt x="1905000" y="393700"/>
                </a:cubicBezTo>
                <a:cubicBezTo>
                  <a:pt x="1920240" y="381000"/>
                  <a:pt x="2044700" y="375920"/>
                  <a:pt x="1905000" y="317500"/>
                </a:cubicBezTo>
                <a:cubicBezTo>
                  <a:pt x="1765300" y="259080"/>
                  <a:pt x="1310640" y="86360"/>
                  <a:pt x="1066800" y="43180"/>
                </a:cubicBezTo>
                <a:cubicBezTo>
                  <a:pt x="822960" y="0"/>
                  <a:pt x="584200" y="30480"/>
                  <a:pt x="441960" y="58420"/>
                </a:cubicBezTo>
                <a:cubicBezTo>
                  <a:pt x="299720" y="86360"/>
                  <a:pt x="0" y="154940"/>
                  <a:pt x="228600" y="210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2209800" y="685800"/>
            <a:ext cx="4725974" cy="646331"/>
          </a:xfrm>
          <a:prstGeom prst="rect">
            <a:avLst/>
          </a:prstGeom>
          <a:noFill/>
        </p:spPr>
        <p:txBody>
          <a:bodyPr wrap="none" rtlCol="0">
            <a:spAutoFit/>
          </a:bodyPr>
          <a:lstStyle/>
          <a:p>
            <a:r>
              <a:rPr lang="en-US" sz="3600" b="1" dirty="0" smtClean="0">
                <a:solidFill>
                  <a:srgbClr val="3333FF"/>
                </a:solidFill>
                <a:effectLst>
                  <a:outerShdw dist="50800" dir="5400000" algn="ctr" rotWithShape="0">
                    <a:schemeClr val="tx1"/>
                  </a:outerShdw>
                </a:effectLst>
                <a:latin typeface="Tempus Sans ITC" pitchFamily="82" charset="0"/>
              </a:rPr>
              <a:t>Who was the president?</a:t>
            </a:r>
            <a:endParaRPr lang="en-US" sz="3600" b="1" dirty="0">
              <a:solidFill>
                <a:srgbClr val="3333FF"/>
              </a:solidFill>
              <a:effectLst>
                <a:outerShdw dist="50800" dir="5400000" algn="ctr" rotWithShape="0">
                  <a:schemeClr val="tx1"/>
                </a:outerShdw>
              </a:effectLst>
              <a:latin typeface="Tempus Sans ITC" pitchFamily="82" charset="0"/>
            </a:endParaRPr>
          </a:p>
        </p:txBody>
      </p:sp>
      <p:sp>
        <p:nvSpPr>
          <p:cNvPr id="32" name="TextBox 31"/>
          <p:cNvSpPr txBox="1"/>
          <p:nvPr/>
        </p:nvSpPr>
        <p:spPr>
          <a:xfrm>
            <a:off x="5791200" y="1143000"/>
            <a:ext cx="2427524" cy="492443"/>
          </a:xfrm>
          <a:prstGeom prst="rect">
            <a:avLst/>
          </a:prstGeom>
          <a:noFill/>
          <a:ln w="25400">
            <a:noFill/>
          </a:ln>
        </p:spPr>
        <p:txBody>
          <a:bodyPr wrap="none" rtlCol="0">
            <a:spAutoFit/>
          </a:bodyPr>
          <a:lstStyle/>
          <a:p>
            <a:pPr algn="ctr"/>
            <a:r>
              <a:rPr lang="en-US" sz="2600" b="1" dirty="0" smtClean="0">
                <a:solidFill>
                  <a:srgbClr val="0000CC"/>
                </a:solidFill>
              </a:rPr>
              <a:t>United Kingdom</a:t>
            </a:r>
            <a:endParaRPr lang="en-US" sz="2600" b="1" dirty="0">
              <a:solidFill>
                <a:srgbClr val="0000CC"/>
              </a:solidFill>
            </a:endParaRPr>
          </a:p>
        </p:txBody>
      </p:sp>
      <p:sp>
        <p:nvSpPr>
          <p:cNvPr id="33" name="TextBox 32"/>
          <p:cNvSpPr txBox="1"/>
          <p:nvPr/>
        </p:nvSpPr>
        <p:spPr>
          <a:xfrm>
            <a:off x="6934200" y="5334000"/>
            <a:ext cx="947695" cy="492443"/>
          </a:xfrm>
          <a:prstGeom prst="rect">
            <a:avLst/>
          </a:prstGeom>
          <a:noFill/>
          <a:ln w="25400">
            <a:noFill/>
          </a:ln>
        </p:spPr>
        <p:txBody>
          <a:bodyPr wrap="none" rtlCol="0">
            <a:spAutoFit/>
          </a:bodyPr>
          <a:lstStyle/>
          <a:p>
            <a:pPr algn="ctr"/>
            <a:r>
              <a:rPr lang="en-US" sz="2600" b="1" dirty="0" smtClean="0">
                <a:solidFill>
                  <a:srgbClr val="0000CC"/>
                </a:solidFill>
              </a:rPr>
              <a:t>Spain</a:t>
            </a:r>
            <a:endParaRPr lang="en-US" sz="2600" b="1" dirty="0">
              <a:solidFill>
                <a:srgbClr val="0000CC"/>
              </a:solidFill>
            </a:endParaRPr>
          </a:p>
        </p:txBody>
      </p:sp>
      <p:sp>
        <p:nvSpPr>
          <p:cNvPr id="34" name="TextBox 33"/>
          <p:cNvSpPr txBox="1"/>
          <p:nvPr/>
        </p:nvSpPr>
        <p:spPr>
          <a:xfrm>
            <a:off x="1905000" y="3810000"/>
            <a:ext cx="947695" cy="492443"/>
          </a:xfrm>
          <a:prstGeom prst="rect">
            <a:avLst/>
          </a:prstGeom>
          <a:noFill/>
          <a:ln w="25400">
            <a:noFill/>
          </a:ln>
        </p:spPr>
        <p:txBody>
          <a:bodyPr wrap="none" rtlCol="0">
            <a:spAutoFit/>
          </a:bodyPr>
          <a:lstStyle/>
          <a:p>
            <a:pPr algn="ctr"/>
            <a:r>
              <a:rPr lang="en-US" sz="2600" b="1" dirty="0" smtClean="0">
                <a:solidFill>
                  <a:srgbClr val="0000CC"/>
                </a:solidFill>
              </a:rPr>
              <a:t>Spain</a:t>
            </a:r>
            <a:endParaRPr lang="en-US" sz="2600" b="1" dirty="0">
              <a:solidFill>
                <a:srgbClr val="0000CC"/>
              </a:solidFill>
            </a:endParaRPr>
          </a:p>
        </p:txBody>
      </p:sp>
      <p:sp>
        <p:nvSpPr>
          <p:cNvPr id="37" name="TextBox 36"/>
          <p:cNvSpPr txBox="1"/>
          <p:nvPr/>
        </p:nvSpPr>
        <p:spPr>
          <a:xfrm>
            <a:off x="685800" y="1600200"/>
            <a:ext cx="1397306" cy="492443"/>
          </a:xfrm>
          <a:prstGeom prst="rect">
            <a:avLst/>
          </a:prstGeom>
          <a:noFill/>
          <a:ln w="25400">
            <a:noFill/>
          </a:ln>
        </p:spPr>
        <p:txBody>
          <a:bodyPr wrap="none" rtlCol="0">
            <a:spAutoFit/>
          </a:bodyPr>
          <a:lstStyle/>
          <a:p>
            <a:pPr algn="ctr"/>
            <a:r>
              <a:rPr lang="en-US" sz="2600" b="1" dirty="0" smtClean="0">
                <a:solidFill>
                  <a:srgbClr val="0000CC"/>
                </a:solidFill>
              </a:rPr>
              <a:t>disputed</a:t>
            </a:r>
            <a:endParaRPr lang="en-US" sz="2600" b="1" dirty="0">
              <a:solidFill>
                <a:srgbClr val="0000CC"/>
              </a:solidFill>
            </a:endParaRPr>
          </a:p>
        </p:txBody>
      </p:sp>
      <p:sp>
        <p:nvSpPr>
          <p:cNvPr id="38" name="TextBox 37"/>
          <p:cNvSpPr txBox="1"/>
          <p:nvPr/>
        </p:nvSpPr>
        <p:spPr>
          <a:xfrm>
            <a:off x="3124200" y="6150114"/>
            <a:ext cx="5168403" cy="646331"/>
          </a:xfrm>
          <a:prstGeom prst="rect">
            <a:avLst/>
          </a:prstGeom>
          <a:noFill/>
        </p:spPr>
        <p:txBody>
          <a:bodyPr wrap="none" rtlCol="0">
            <a:spAutoFit/>
          </a:bodyPr>
          <a:lstStyle/>
          <a:p>
            <a:r>
              <a:rPr lang="en-US" sz="3600" b="1" dirty="0" smtClean="0">
                <a:solidFill>
                  <a:srgbClr val="3333FF"/>
                </a:solidFill>
                <a:effectLst>
                  <a:outerShdw dist="50800" dir="5400000" algn="ctr" rotWithShape="0">
                    <a:schemeClr val="tx1"/>
                  </a:outerShdw>
                </a:effectLst>
                <a:latin typeface="Tempus Sans ITC" pitchFamily="82" charset="0"/>
              </a:rPr>
              <a:t>Who were our neighbors?</a:t>
            </a:r>
            <a:endParaRPr lang="en-US" sz="3600" b="1" dirty="0">
              <a:solidFill>
                <a:srgbClr val="3333FF"/>
              </a:solidFill>
              <a:effectLst>
                <a:outerShdw dist="50800" dir="54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Effect transition="in" filter="fade">
                                      <p:cBhvr>
                                        <p:cTn id="9" dur="1000"/>
                                        <p:tgtEl>
                                          <p:spTgt spid="31"/>
                                        </p:tgtEl>
                                      </p:cBhvr>
                                    </p:animEffect>
                                  </p:childTnLst>
                                </p:cTn>
                              </p:par>
                              <p:par>
                                <p:cTn id="10" presetID="53" presetClass="exit" presetSubtype="0" fill="hold" grpId="0" nodeType="withEffect">
                                  <p:stCondLst>
                                    <p:cond delay="0"/>
                                  </p:stCondLst>
                                  <p:childTnLst>
                                    <p:anim calcmode="lin" valueType="num">
                                      <p:cBhvr>
                                        <p:cTn id="11" dur="1000"/>
                                        <p:tgtEl>
                                          <p:spTgt spid="56"/>
                                        </p:tgtEl>
                                        <p:attrNameLst>
                                          <p:attrName>ppt_w</p:attrName>
                                        </p:attrNameLst>
                                      </p:cBhvr>
                                      <p:tavLst>
                                        <p:tav tm="0">
                                          <p:val>
                                            <p:strVal val="ppt_w"/>
                                          </p:val>
                                        </p:tav>
                                        <p:tav tm="100000">
                                          <p:val>
                                            <p:fltVal val="0"/>
                                          </p:val>
                                        </p:tav>
                                      </p:tavLst>
                                    </p:anim>
                                    <p:anim calcmode="lin" valueType="num">
                                      <p:cBhvr>
                                        <p:cTn id="12" dur="1000"/>
                                        <p:tgtEl>
                                          <p:spTgt spid="56"/>
                                        </p:tgtEl>
                                        <p:attrNameLst>
                                          <p:attrName>ppt_h</p:attrName>
                                        </p:attrNameLst>
                                      </p:cBhvr>
                                      <p:tavLst>
                                        <p:tav tm="0">
                                          <p:val>
                                            <p:strVal val="ppt_h"/>
                                          </p:val>
                                        </p:tav>
                                        <p:tav tm="100000">
                                          <p:val>
                                            <p:fltVal val="0"/>
                                          </p:val>
                                        </p:tav>
                                      </p:tavLst>
                                    </p:anim>
                                    <p:animEffect transition="out" filter="fade">
                                      <p:cBhvr>
                                        <p:cTn id="13" dur="1000"/>
                                        <p:tgtEl>
                                          <p:spTgt spid="56"/>
                                        </p:tgtEl>
                                      </p:cBhvr>
                                    </p:animEffect>
                                    <p:set>
                                      <p:cBhvr>
                                        <p:cTn id="14" dur="1" fill="hold">
                                          <p:stCondLst>
                                            <p:cond delay="999"/>
                                          </p:stCondLst>
                                        </p:cTn>
                                        <p:tgtEl>
                                          <p:spTgt spid="5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p:cTn id="19" dur="1000" fill="hold"/>
                                        <p:tgtEl>
                                          <p:spTgt spid="44"/>
                                        </p:tgtEl>
                                        <p:attrNameLst>
                                          <p:attrName>ppt_w</p:attrName>
                                        </p:attrNameLst>
                                      </p:cBhvr>
                                      <p:tavLst>
                                        <p:tav tm="0">
                                          <p:val>
                                            <p:fltVal val="0"/>
                                          </p:val>
                                        </p:tav>
                                        <p:tav tm="100000">
                                          <p:val>
                                            <p:strVal val="#ppt_w"/>
                                          </p:val>
                                        </p:tav>
                                      </p:tavLst>
                                    </p:anim>
                                    <p:anim calcmode="lin" valueType="num">
                                      <p:cBhvr>
                                        <p:cTn id="20" dur="1000" fill="hold"/>
                                        <p:tgtEl>
                                          <p:spTgt spid="44"/>
                                        </p:tgtEl>
                                        <p:attrNameLst>
                                          <p:attrName>ppt_h</p:attrName>
                                        </p:attrNameLst>
                                      </p:cBhvr>
                                      <p:tavLst>
                                        <p:tav tm="0">
                                          <p:val>
                                            <p:fltVal val="0"/>
                                          </p:val>
                                        </p:tav>
                                        <p:tav tm="100000">
                                          <p:val>
                                            <p:strVal val="#ppt_h"/>
                                          </p:val>
                                        </p:tav>
                                      </p:tavLst>
                                    </p:anim>
                                    <p:anim calcmode="lin" valueType="num">
                                      <p:cBhvr>
                                        <p:cTn id="21" dur="1000" fill="hold"/>
                                        <p:tgtEl>
                                          <p:spTgt spid="44"/>
                                        </p:tgtEl>
                                        <p:attrNameLst>
                                          <p:attrName>style.rotation</p:attrName>
                                        </p:attrNameLst>
                                      </p:cBhvr>
                                      <p:tavLst>
                                        <p:tav tm="0">
                                          <p:val>
                                            <p:fltVal val="360"/>
                                          </p:val>
                                        </p:tav>
                                        <p:tav tm="100000">
                                          <p:val>
                                            <p:fltVal val="0"/>
                                          </p:val>
                                        </p:tav>
                                      </p:tavLst>
                                    </p:anim>
                                    <p:animEffect transition="in" filter="fade">
                                      <p:cBhvr>
                                        <p:cTn id="22" dur="1000"/>
                                        <p:tgtEl>
                                          <p:spTgt spid="4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1000"/>
                                        <p:tgtEl>
                                          <p:spTgt spid="5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1"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left)">
                                      <p:cBhvr>
                                        <p:cTn id="30" dur="10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mph" presetSubtype="0" fill="hold" nodeType="clickEffect">
                                  <p:stCondLst>
                                    <p:cond delay="0"/>
                                  </p:stCondLst>
                                  <p:childTnLst>
                                    <p:animScale>
                                      <p:cBhvr>
                                        <p:cTn id="39" dur="1000" fill="hold"/>
                                        <p:tgtEl>
                                          <p:spTgt spid="6"/>
                                        </p:tgtEl>
                                      </p:cBhvr>
                                      <p:by x="70000" y="70000"/>
                                    </p:animScale>
                                  </p:childTnLst>
                                </p:cTn>
                              </p:par>
                              <p:par>
                                <p:cTn id="40" presetID="64" presetClass="path" presetSubtype="0" accel="50000" decel="50000" fill="hold" nodeType="withEffect">
                                  <p:stCondLst>
                                    <p:cond delay="0"/>
                                  </p:stCondLst>
                                  <p:childTnLst>
                                    <p:animMotion origin="layout" path="M 0.00052 -0.02222 L -0.04896 0.05648 " pathEditMode="relative" rAng="0" ptsTypes="AA">
                                      <p:cBhvr>
                                        <p:cTn id="41" dur="1000" fill="hold"/>
                                        <p:tgtEl>
                                          <p:spTgt spid="6"/>
                                        </p:tgtEl>
                                        <p:attrNameLst>
                                          <p:attrName>ppt_x</p:attrName>
                                          <p:attrName>ppt_y</p:attrName>
                                        </p:attrNameLst>
                                      </p:cBhvr>
                                      <p:rCtr x="-25" y="39"/>
                                    </p:animMotion>
                                  </p:childTnLst>
                                </p:cTn>
                              </p:par>
                              <p:par>
                                <p:cTn id="42" presetID="10" presetClass="exit" presetSubtype="0" fill="hold" nodeType="withEffect">
                                  <p:stCondLst>
                                    <p:cond delay="500"/>
                                  </p:stCondLst>
                                  <p:childTnLst>
                                    <p:animEffect transition="out" filter="fade">
                                      <p:cBhvr>
                                        <p:cTn id="43" dur="1000"/>
                                        <p:tgtEl>
                                          <p:spTgt spid="6"/>
                                        </p:tgtEl>
                                      </p:cBhvr>
                                    </p:animEffect>
                                    <p:set>
                                      <p:cBhvr>
                                        <p:cTn id="44" dur="1" fill="hold">
                                          <p:stCondLst>
                                            <p:cond delay="999"/>
                                          </p:stCondLst>
                                        </p:cTn>
                                        <p:tgtEl>
                                          <p:spTgt spid="6"/>
                                        </p:tgtEl>
                                        <p:attrNameLst>
                                          <p:attrName>style.visibility</p:attrName>
                                        </p:attrNameLst>
                                      </p:cBhvr>
                                      <p:to>
                                        <p:strVal val="hidden"/>
                                      </p:to>
                                    </p:set>
                                  </p:childTnLst>
                                </p:cTn>
                              </p:par>
                              <p:par>
                                <p:cTn id="45" presetID="10" presetClass="entr" presetSubtype="0" fill="hold" nodeType="withEffect">
                                  <p:stCondLst>
                                    <p:cond delay="50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childTnLst>
                                </p:cTn>
                              </p:par>
                              <p:par>
                                <p:cTn id="48" presetID="10" presetClass="exit" presetSubtype="0" fill="hold" grpId="0" nodeType="withEffect">
                                  <p:stCondLst>
                                    <p:cond delay="500"/>
                                  </p:stCondLst>
                                  <p:childTnLst>
                                    <p:animEffect transition="out" filter="fade">
                                      <p:cBhvr>
                                        <p:cTn id="49" dur="1000"/>
                                        <p:tgtEl>
                                          <p:spTgt spid="50"/>
                                        </p:tgtEl>
                                      </p:cBhvr>
                                    </p:animEffect>
                                    <p:set>
                                      <p:cBhvr>
                                        <p:cTn id="50" dur="1" fill="hold">
                                          <p:stCondLst>
                                            <p:cond delay="999"/>
                                          </p:stCondLst>
                                        </p:cTn>
                                        <p:tgtEl>
                                          <p:spTgt spid="5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1"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1000"/>
                                        <p:tgtEl>
                                          <p:spTgt spid="38"/>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1000" fill="hold"/>
                                        <p:tgtEl>
                                          <p:spTgt spid="32"/>
                                        </p:tgtEl>
                                        <p:attrNameLst>
                                          <p:attrName>ppt_w</p:attrName>
                                        </p:attrNameLst>
                                      </p:cBhvr>
                                      <p:tavLst>
                                        <p:tav tm="0">
                                          <p:val>
                                            <p:fltVal val="0"/>
                                          </p:val>
                                        </p:tav>
                                        <p:tav tm="100000">
                                          <p:val>
                                            <p:strVal val="#ppt_w"/>
                                          </p:val>
                                        </p:tav>
                                      </p:tavLst>
                                    </p:anim>
                                    <p:anim calcmode="lin" valueType="num">
                                      <p:cBhvr>
                                        <p:cTn id="61" dur="1000" fill="hold"/>
                                        <p:tgtEl>
                                          <p:spTgt spid="32"/>
                                        </p:tgtEl>
                                        <p:attrNameLst>
                                          <p:attrName>ppt_h</p:attrName>
                                        </p:attrNameLst>
                                      </p:cBhvr>
                                      <p:tavLst>
                                        <p:tav tm="0">
                                          <p:val>
                                            <p:fltVal val="0"/>
                                          </p:val>
                                        </p:tav>
                                        <p:tav tm="100000">
                                          <p:val>
                                            <p:strVal val="#ppt_h"/>
                                          </p:val>
                                        </p:tav>
                                      </p:tavLst>
                                    </p:anim>
                                    <p:animEffect transition="in" filter="fade">
                                      <p:cBhvr>
                                        <p:cTn id="62" dur="10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p:cTn id="67" dur="1000" fill="hold"/>
                                        <p:tgtEl>
                                          <p:spTgt spid="33"/>
                                        </p:tgtEl>
                                        <p:attrNameLst>
                                          <p:attrName>ppt_w</p:attrName>
                                        </p:attrNameLst>
                                      </p:cBhvr>
                                      <p:tavLst>
                                        <p:tav tm="0">
                                          <p:val>
                                            <p:fltVal val="0"/>
                                          </p:val>
                                        </p:tav>
                                        <p:tav tm="100000">
                                          <p:val>
                                            <p:strVal val="#ppt_w"/>
                                          </p:val>
                                        </p:tav>
                                      </p:tavLst>
                                    </p:anim>
                                    <p:anim calcmode="lin" valueType="num">
                                      <p:cBhvr>
                                        <p:cTn id="68" dur="1000" fill="hold"/>
                                        <p:tgtEl>
                                          <p:spTgt spid="33"/>
                                        </p:tgtEl>
                                        <p:attrNameLst>
                                          <p:attrName>ppt_h</p:attrName>
                                        </p:attrNameLst>
                                      </p:cBhvr>
                                      <p:tavLst>
                                        <p:tav tm="0">
                                          <p:val>
                                            <p:fltVal val="0"/>
                                          </p:val>
                                        </p:tav>
                                        <p:tav tm="100000">
                                          <p:val>
                                            <p:strVal val="#ppt_h"/>
                                          </p:val>
                                        </p:tav>
                                      </p:tavLst>
                                    </p:anim>
                                    <p:animEffect transition="in" filter="fade">
                                      <p:cBhvr>
                                        <p:cTn id="69" dur="10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anim calcmode="lin" valueType="num">
                                      <p:cBhvr>
                                        <p:cTn id="74" dur="1000" fill="hold"/>
                                        <p:tgtEl>
                                          <p:spTgt spid="34"/>
                                        </p:tgtEl>
                                        <p:attrNameLst>
                                          <p:attrName>ppt_w</p:attrName>
                                        </p:attrNameLst>
                                      </p:cBhvr>
                                      <p:tavLst>
                                        <p:tav tm="0">
                                          <p:val>
                                            <p:fltVal val="0"/>
                                          </p:val>
                                        </p:tav>
                                        <p:tav tm="100000">
                                          <p:val>
                                            <p:strVal val="#ppt_w"/>
                                          </p:val>
                                        </p:tav>
                                      </p:tavLst>
                                    </p:anim>
                                    <p:anim calcmode="lin" valueType="num">
                                      <p:cBhvr>
                                        <p:cTn id="75" dur="1000" fill="hold"/>
                                        <p:tgtEl>
                                          <p:spTgt spid="34"/>
                                        </p:tgtEl>
                                        <p:attrNameLst>
                                          <p:attrName>ppt_h</p:attrName>
                                        </p:attrNameLst>
                                      </p:cBhvr>
                                      <p:tavLst>
                                        <p:tav tm="0">
                                          <p:val>
                                            <p:fltVal val="0"/>
                                          </p:val>
                                        </p:tav>
                                        <p:tav tm="100000">
                                          <p:val>
                                            <p:strVal val="#ppt_h"/>
                                          </p:val>
                                        </p:tav>
                                      </p:tavLst>
                                    </p:anim>
                                    <p:animEffect transition="in" filter="fade">
                                      <p:cBhvr>
                                        <p:cTn id="76" dur="1000"/>
                                        <p:tgtEl>
                                          <p:spTgt spid="34"/>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 calcmode="lin" valueType="num">
                                      <p:cBhvr>
                                        <p:cTn id="81" dur="1000" fill="hold"/>
                                        <p:tgtEl>
                                          <p:spTgt spid="37"/>
                                        </p:tgtEl>
                                        <p:attrNameLst>
                                          <p:attrName>ppt_w</p:attrName>
                                        </p:attrNameLst>
                                      </p:cBhvr>
                                      <p:tavLst>
                                        <p:tav tm="0">
                                          <p:val>
                                            <p:fltVal val="0"/>
                                          </p:val>
                                        </p:tav>
                                        <p:tav tm="100000">
                                          <p:val>
                                            <p:strVal val="#ppt_w"/>
                                          </p:val>
                                        </p:tav>
                                      </p:tavLst>
                                    </p:anim>
                                    <p:anim calcmode="lin" valueType="num">
                                      <p:cBhvr>
                                        <p:cTn id="82" dur="1000" fill="hold"/>
                                        <p:tgtEl>
                                          <p:spTgt spid="37"/>
                                        </p:tgtEl>
                                        <p:attrNameLst>
                                          <p:attrName>ppt_h</p:attrName>
                                        </p:attrNameLst>
                                      </p:cBhvr>
                                      <p:tavLst>
                                        <p:tav tm="0">
                                          <p:val>
                                            <p:fltVal val="0"/>
                                          </p:val>
                                        </p:tav>
                                        <p:tav tm="100000">
                                          <p:val>
                                            <p:strVal val="#ppt_h"/>
                                          </p:val>
                                        </p:tav>
                                      </p:tavLst>
                                    </p:anim>
                                    <p:animEffect transition="in" filter="fade">
                                      <p:cBhvr>
                                        <p:cTn id="83" dur="1000"/>
                                        <p:tgtEl>
                                          <p:spTgt spid="37"/>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0" nodeType="clickEffect">
                                  <p:stCondLst>
                                    <p:cond delay="0"/>
                                  </p:stCondLst>
                                  <p:childTnLst>
                                    <p:animEffect transition="out" filter="fade">
                                      <p:cBhvr>
                                        <p:cTn id="87" dur="1000"/>
                                        <p:tgtEl>
                                          <p:spTgt spid="19"/>
                                        </p:tgtEl>
                                      </p:cBhvr>
                                    </p:animEffect>
                                    <p:set>
                                      <p:cBhvr>
                                        <p:cTn id="88" dur="1" fill="hold">
                                          <p:stCondLst>
                                            <p:cond delay="999"/>
                                          </p:stCondLst>
                                        </p:cTn>
                                        <p:tgtEl>
                                          <p:spTgt spid="19"/>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1000"/>
                                        <p:tgtEl>
                                          <p:spTgt spid="38"/>
                                        </p:tgtEl>
                                      </p:cBhvr>
                                    </p:animEffect>
                                    <p:set>
                                      <p:cBhvr>
                                        <p:cTn id="91" dur="1" fill="hold">
                                          <p:stCondLst>
                                            <p:cond delay="999"/>
                                          </p:stCondLst>
                                        </p:cTn>
                                        <p:tgtEl>
                                          <p:spTgt spid="38"/>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1000"/>
                                        <p:tgtEl>
                                          <p:spTgt spid="21"/>
                                        </p:tgtEl>
                                      </p:cBhvr>
                                    </p:animEffect>
                                    <p:set>
                                      <p:cBhvr>
                                        <p:cTn id="94" dur="1" fill="hold">
                                          <p:stCondLst>
                                            <p:cond delay="999"/>
                                          </p:stCondLst>
                                        </p:cTn>
                                        <p:tgtEl>
                                          <p:spTgt spid="21"/>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1000"/>
                                        <p:tgtEl>
                                          <p:spTgt spid="40"/>
                                        </p:tgtEl>
                                      </p:cBhvr>
                                    </p:animEffect>
                                    <p:set>
                                      <p:cBhvr>
                                        <p:cTn id="97" dur="1" fill="hold">
                                          <p:stCondLst>
                                            <p:cond delay="999"/>
                                          </p:stCondLst>
                                        </p:cTn>
                                        <p:tgtEl>
                                          <p:spTgt spid="40"/>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1000"/>
                                        <p:tgtEl>
                                          <p:spTgt spid="43"/>
                                        </p:tgtEl>
                                      </p:cBhvr>
                                    </p:animEffect>
                                    <p:set>
                                      <p:cBhvr>
                                        <p:cTn id="100" dur="1" fill="hold">
                                          <p:stCondLst>
                                            <p:cond delay="999"/>
                                          </p:stCondLst>
                                        </p:cTn>
                                        <p:tgtEl>
                                          <p:spTgt spid="43"/>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1000"/>
                                        <p:tgtEl>
                                          <p:spTgt spid="7"/>
                                        </p:tgtEl>
                                      </p:cBhvr>
                                    </p:animEffect>
                                    <p:set>
                                      <p:cBhvr>
                                        <p:cTn id="103"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31" grpId="0" animBg="1"/>
      <p:bldP spid="40" grpId="0" animBg="1"/>
      <p:bldP spid="21" grpId="0" animBg="1"/>
      <p:bldP spid="43" grpId="0" animBg="1"/>
      <p:bldP spid="19" grpId="0"/>
      <p:bldP spid="52" grpId="0" animBg="1"/>
      <p:bldP spid="44" grpId="0"/>
      <p:bldP spid="50" grpId="0"/>
      <p:bldP spid="50" grpId="1"/>
      <p:bldP spid="32" grpId="0"/>
      <p:bldP spid="33" grpId="0"/>
      <p:bldP spid="34" grpId="0"/>
      <p:bldP spid="37" grpId="0"/>
      <p:bldP spid="38" grpId="0"/>
      <p:bldP spid="38"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6" name="TextBox 3"/>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defRPr/>
            </a:pPr>
            <a:r>
              <a:rPr lang="en-US" sz="4400" b="1" dirty="0" smtClean="0">
                <a:solidFill>
                  <a:srgbClr val="FF0000"/>
                </a:solidFill>
                <a:effectLst>
                  <a:outerShdw dist="50800" dir="5400000" algn="ctr" rotWithShape="0">
                    <a:schemeClr val="tx1"/>
                  </a:outerShdw>
                </a:effectLst>
                <a:latin typeface="Calibri" pitchFamily="34" charset="0"/>
              </a:rPr>
              <a:t>Tales Have Just Begun</a:t>
            </a:r>
          </a:p>
        </p:txBody>
      </p:sp>
      <p:sp useBgFill="1">
        <p:nvSpPr>
          <p:cNvPr id="3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The Expedition Began in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59" name="Picture 2" descr="Image result for us states and territories may 1803 map"/>
          <p:cNvPicPr>
            <a:picLocks noChangeAspect="1" noChangeArrowheads="1"/>
          </p:cNvPicPr>
          <p:nvPr/>
        </p:nvPicPr>
        <p:blipFill>
          <a:blip r:embed="rId2"/>
          <a:srcRect/>
          <a:stretch>
            <a:fillRect/>
          </a:stretch>
        </p:blipFill>
        <p:spPr bwMode="auto">
          <a:xfrm>
            <a:off x="0" y="667510"/>
            <a:ext cx="9144000" cy="6190489"/>
          </a:xfrm>
          <a:prstGeom prst="rect">
            <a:avLst/>
          </a:prstGeom>
          <a:noFill/>
        </p:spPr>
      </p:pic>
      <p:sp>
        <p:nvSpPr>
          <p:cNvPr id="30" name="Rectangle 29"/>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2" name="Rectangle 51"/>
          <p:cNvSpPr/>
          <p:nvPr/>
        </p:nvSpPr>
        <p:spPr>
          <a:xfrm>
            <a:off x="6553200" y="0"/>
            <a:ext cx="15240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7086600" y="-76200"/>
            <a:ext cx="1600200" cy="769441"/>
          </a:xfrm>
          <a:prstGeom prst="rect">
            <a:avLst/>
          </a:prstGeom>
          <a:noFill/>
        </p:spPr>
        <p:txBody>
          <a:bodyPr wrap="square" rtlCol="0">
            <a:spAutoFit/>
          </a:bodyPr>
          <a:lstStyle/>
          <a:p>
            <a:pPr algn="ctr"/>
            <a:r>
              <a:rPr lang="en-US" sz="4400" b="1" dirty="0" smtClean="0">
                <a:effectLst>
                  <a:outerShdw dist="50800" dir="5400000" algn="ctr" rotWithShape="0">
                    <a:srgbClr val="FF0000"/>
                  </a:outerShdw>
                </a:effectLst>
              </a:rPr>
              <a:t>1803</a:t>
            </a:r>
            <a:endParaRPr lang="en-US" sz="4400" b="1" dirty="0">
              <a:effectLst>
                <a:outerShdw dist="50800" dir="5400000" algn="ctr" rotWithShape="0">
                  <a:srgbClr val="FF0000"/>
                </a:outerShdw>
              </a:effectLst>
            </a:endParaRPr>
          </a:p>
        </p:txBody>
      </p:sp>
      <p:sp>
        <p:nvSpPr>
          <p:cNvPr id="60" name="Freeform 59"/>
          <p:cNvSpPr/>
          <p:nvPr/>
        </p:nvSpPr>
        <p:spPr>
          <a:xfrm>
            <a:off x="1965960" y="1054100"/>
            <a:ext cx="2092960" cy="424180"/>
          </a:xfrm>
          <a:custGeom>
            <a:avLst/>
            <a:gdLst>
              <a:gd name="connsiteX0" fmla="*/ 228600 w 2092960"/>
              <a:gd name="connsiteY0" fmla="*/ 210820 h 424180"/>
              <a:gd name="connsiteX1" fmla="*/ 1813560 w 2092960"/>
              <a:gd name="connsiteY1" fmla="*/ 393700 h 424180"/>
              <a:gd name="connsiteX2" fmla="*/ 1905000 w 2092960"/>
              <a:gd name="connsiteY2" fmla="*/ 393700 h 424180"/>
              <a:gd name="connsiteX3" fmla="*/ 1905000 w 2092960"/>
              <a:gd name="connsiteY3" fmla="*/ 317500 h 424180"/>
              <a:gd name="connsiteX4" fmla="*/ 1066800 w 2092960"/>
              <a:gd name="connsiteY4" fmla="*/ 43180 h 424180"/>
              <a:gd name="connsiteX5" fmla="*/ 441960 w 2092960"/>
              <a:gd name="connsiteY5" fmla="*/ 58420 h 424180"/>
              <a:gd name="connsiteX6" fmla="*/ 228600 w 2092960"/>
              <a:gd name="connsiteY6" fmla="*/ 210820 h 4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960" h="424180">
                <a:moveTo>
                  <a:pt x="228600" y="210820"/>
                </a:moveTo>
                <a:cubicBezTo>
                  <a:pt x="457200" y="266700"/>
                  <a:pt x="1534160" y="363220"/>
                  <a:pt x="1813560" y="393700"/>
                </a:cubicBezTo>
                <a:cubicBezTo>
                  <a:pt x="2092960" y="424180"/>
                  <a:pt x="1889760" y="406400"/>
                  <a:pt x="1905000" y="393700"/>
                </a:cubicBezTo>
                <a:cubicBezTo>
                  <a:pt x="1920240" y="381000"/>
                  <a:pt x="2044700" y="375920"/>
                  <a:pt x="1905000" y="317500"/>
                </a:cubicBezTo>
                <a:cubicBezTo>
                  <a:pt x="1765300" y="259080"/>
                  <a:pt x="1310640" y="86360"/>
                  <a:pt x="1066800" y="43180"/>
                </a:cubicBezTo>
                <a:cubicBezTo>
                  <a:pt x="822960" y="0"/>
                  <a:pt x="584200" y="30480"/>
                  <a:pt x="441960" y="58420"/>
                </a:cubicBezTo>
                <a:cubicBezTo>
                  <a:pt x="299720" y="86360"/>
                  <a:pt x="0" y="154940"/>
                  <a:pt x="228600" y="210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5"/>
          <p:cNvGrpSpPr/>
          <p:nvPr/>
        </p:nvGrpSpPr>
        <p:grpSpPr>
          <a:xfrm>
            <a:off x="0" y="803565"/>
            <a:ext cx="9756370" cy="6181897"/>
            <a:chOff x="0" y="803565"/>
            <a:chExt cx="9756370" cy="6181897"/>
          </a:xfrm>
        </p:grpSpPr>
        <p:grpSp>
          <p:nvGrpSpPr>
            <p:cNvPr id="3" name="Group 34"/>
            <p:cNvGrpSpPr/>
            <p:nvPr/>
          </p:nvGrpSpPr>
          <p:grpSpPr>
            <a:xfrm>
              <a:off x="0" y="803565"/>
              <a:ext cx="9756370" cy="6181897"/>
              <a:chOff x="0" y="803565"/>
              <a:chExt cx="9756370" cy="6181897"/>
            </a:xfrm>
          </p:grpSpPr>
          <p:grpSp>
            <p:nvGrpSpPr>
              <p:cNvPr id="4" name="Group 33"/>
              <p:cNvGrpSpPr/>
              <p:nvPr/>
            </p:nvGrpSpPr>
            <p:grpSpPr>
              <a:xfrm>
                <a:off x="3391593" y="803565"/>
                <a:ext cx="6364777" cy="6181897"/>
                <a:chOff x="3391593" y="803565"/>
                <a:chExt cx="6364777" cy="6181897"/>
              </a:xfrm>
            </p:grpSpPr>
            <p:sp>
              <p:nvSpPr>
                <p:cNvPr id="27" name="Freeform 26"/>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11"/>
              <p:cNvGrpSpPr/>
              <p:nvPr/>
            </p:nvGrpSpPr>
            <p:grpSpPr>
              <a:xfrm>
                <a:off x="0" y="5181600"/>
                <a:ext cx="3352800" cy="1676400"/>
                <a:chOff x="0" y="5181600"/>
                <a:chExt cx="3352800" cy="1676400"/>
              </a:xfrm>
            </p:grpSpPr>
            <p:sp>
              <p:nvSpPr>
                <p:cNvPr id="13" name="Rectangle 12"/>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6"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sp>
        <p:nvSpPr>
          <p:cNvPr id="38" name="TextBox 37"/>
          <p:cNvSpPr txBox="1"/>
          <p:nvPr/>
        </p:nvSpPr>
        <p:spPr>
          <a:xfrm>
            <a:off x="6553200" y="3276600"/>
            <a:ext cx="1209755" cy="954107"/>
          </a:xfrm>
          <a:prstGeom prst="rect">
            <a:avLst/>
          </a:prstGeom>
          <a:solidFill>
            <a:srgbClr val="EBC9C7">
              <a:alpha val="62000"/>
            </a:srgbClr>
          </a:solidFill>
          <a:ln w="25400">
            <a:solidFill>
              <a:schemeClr val="tx1"/>
            </a:solidFill>
          </a:ln>
        </p:spPr>
        <p:txBody>
          <a:bodyPr wrap="none" rtlCol="0">
            <a:spAutoFit/>
          </a:bodyPr>
          <a:lstStyle/>
          <a:p>
            <a:pPr algn="ctr"/>
            <a:r>
              <a:rPr lang="en-US" sz="2800" b="1" dirty="0" smtClean="0"/>
              <a:t>17 </a:t>
            </a:r>
          </a:p>
          <a:p>
            <a:pPr algn="ctr"/>
            <a:r>
              <a:rPr lang="en-US" sz="2800" b="1" dirty="0" smtClean="0"/>
              <a:t>STATES</a:t>
            </a:r>
            <a:endParaRPr lang="en-US" sz="2800" b="1" dirty="0"/>
          </a:p>
        </p:txBody>
      </p:sp>
      <p:grpSp>
        <p:nvGrpSpPr>
          <p:cNvPr id="61" name="Group 60"/>
          <p:cNvGrpSpPr/>
          <p:nvPr/>
        </p:nvGrpSpPr>
        <p:grpSpPr>
          <a:xfrm>
            <a:off x="4467700" y="3276600"/>
            <a:ext cx="1949700" cy="3243975"/>
            <a:chOff x="4467700" y="3276600"/>
            <a:chExt cx="1949700" cy="3243975"/>
          </a:xfrm>
        </p:grpSpPr>
        <p:sp>
          <p:nvSpPr>
            <p:cNvPr id="39" name="TextBox 38"/>
            <p:cNvSpPr txBox="1"/>
            <p:nvPr/>
          </p:nvSpPr>
          <p:spPr>
            <a:xfrm rot="19600186">
              <a:off x="4467700" y="5997355"/>
              <a:ext cx="1949700" cy="523220"/>
            </a:xfrm>
            <a:prstGeom prst="rect">
              <a:avLst/>
            </a:prstGeom>
            <a:noFill/>
            <a:ln w="25400">
              <a:solidFill>
                <a:schemeClr val="tx1"/>
              </a:solidFill>
            </a:ln>
          </p:spPr>
          <p:txBody>
            <a:bodyPr wrap="none" rtlCol="0">
              <a:spAutoFit/>
            </a:bodyPr>
            <a:lstStyle/>
            <a:p>
              <a:pPr algn="ctr"/>
              <a:r>
                <a:rPr lang="en-US" sz="2800" b="1" dirty="0" smtClean="0"/>
                <a:t>3 territories</a:t>
              </a:r>
              <a:endParaRPr lang="en-US" sz="2800" b="1" dirty="0"/>
            </a:p>
          </p:txBody>
        </p:sp>
        <p:cxnSp>
          <p:nvCxnSpPr>
            <p:cNvPr id="45" name="Straight Arrow Connector 44"/>
            <p:cNvCxnSpPr/>
            <p:nvPr/>
          </p:nvCxnSpPr>
          <p:spPr>
            <a:xfrm rot="16200000" flipV="1">
              <a:off x="5676901" y="5067301"/>
              <a:ext cx="533399" cy="3048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flipH="1" flipV="1">
              <a:off x="5715000" y="4876800"/>
              <a:ext cx="990600" cy="2286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6200000" flipV="1">
              <a:off x="4876800" y="4267200"/>
              <a:ext cx="2209800" cy="2286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a:off x="3505200" y="2971800"/>
            <a:ext cx="1491113" cy="892552"/>
          </a:xfrm>
          <a:prstGeom prst="rect">
            <a:avLst/>
          </a:prstGeom>
          <a:solidFill>
            <a:srgbClr val="CC9B00"/>
          </a:solidFill>
          <a:ln w="25400">
            <a:solidFill>
              <a:schemeClr val="tx1"/>
            </a:solidFill>
          </a:ln>
        </p:spPr>
        <p:txBody>
          <a:bodyPr wrap="none" rtlCol="0">
            <a:spAutoFit/>
          </a:bodyPr>
          <a:lstStyle/>
          <a:p>
            <a:pPr algn="ctr"/>
            <a:r>
              <a:rPr lang="en-US" sz="2600" b="1" dirty="0" smtClean="0"/>
              <a:t>Louisiana</a:t>
            </a:r>
          </a:p>
          <a:p>
            <a:pPr algn="ctr"/>
            <a:r>
              <a:rPr lang="en-US" sz="2600" b="1" dirty="0" smtClean="0"/>
              <a:t>Purchase</a:t>
            </a:r>
            <a:endParaRPr lang="en-US" sz="2600" b="1" dirty="0"/>
          </a:p>
        </p:txBody>
      </p:sp>
      <p:sp>
        <p:nvSpPr>
          <p:cNvPr id="67" name="TextBox 66"/>
          <p:cNvSpPr txBox="1"/>
          <p:nvPr/>
        </p:nvSpPr>
        <p:spPr>
          <a:xfrm>
            <a:off x="5791200" y="1143000"/>
            <a:ext cx="2427524" cy="492443"/>
          </a:xfrm>
          <a:prstGeom prst="rect">
            <a:avLst/>
          </a:prstGeom>
          <a:noFill/>
          <a:ln w="25400">
            <a:noFill/>
          </a:ln>
        </p:spPr>
        <p:txBody>
          <a:bodyPr wrap="none" rtlCol="0">
            <a:spAutoFit/>
          </a:bodyPr>
          <a:lstStyle/>
          <a:p>
            <a:pPr algn="ctr"/>
            <a:r>
              <a:rPr lang="en-US" sz="2600" b="1" dirty="0" smtClean="0">
                <a:solidFill>
                  <a:srgbClr val="0000CC"/>
                </a:solidFill>
              </a:rPr>
              <a:t>United Kingdom</a:t>
            </a:r>
            <a:endParaRPr lang="en-US" sz="2600" b="1" dirty="0">
              <a:solidFill>
                <a:srgbClr val="0000CC"/>
              </a:solidFill>
            </a:endParaRPr>
          </a:p>
        </p:txBody>
      </p:sp>
      <p:sp>
        <p:nvSpPr>
          <p:cNvPr id="68" name="TextBox 67"/>
          <p:cNvSpPr txBox="1"/>
          <p:nvPr/>
        </p:nvSpPr>
        <p:spPr>
          <a:xfrm>
            <a:off x="6934200" y="5334000"/>
            <a:ext cx="947695" cy="492443"/>
          </a:xfrm>
          <a:prstGeom prst="rect">
            <a:avLst/>
          </a:prstGeom>
          <a:noFill/>
          <a:ln w="25400">
            <a:noFill/>
          </a:ln>
        </p:spPr>
        <p:txBody>
          <a:bodyPr wrap="none" rtlCol="0">
            <a:spAutoFit/>
          </a:bodyPr>
          <a:lstStyle/>
          <a:p>
            <a:pPr algn="ctr"/>
            <a:r>
              <a:rPr lang="en-US" sz="2600" b="1" dirty="0" smtClean="0">
                <a:solidFill>
                  <a:srgbClr val="0000CC"/>
                </a:solidFill>
              </a:rPr>
              <a:t>Spain</a:t>
            </a:r>
            <a:endParaRPr lang="en-US" sz="2600" b="1" dirty="0">
              <a:solidFill>
                <a:srgbClr val="0000CC"/>
              </a:solidFill>
            </a:endParaRPr>
          </a:p>
        </p:txBody>
      </p:sp>
      <p:sp>
        <p:nvSpPr>
          <p:cNvPr id="69" name="TextBox 68"/>
          <p:cNvSpPr txBox="1"/>
          <p:nvPr/>
        </p:nvSpPr>
        <p:spPr>
          <a:xfrm>
            <a:off x="1905000" y="3810000"/>
            <a:ext cx="947695" cy="492443"/>
          </a:xfrm>
          <a:prstGeom prst="rect">
            <a:avLst/>
          </a:prstGeom>
          <a:noFill/>
          <a:ln w="25400">
            <a:noFill/>
          </a:ln>
        </p:spPr>
        <p:txBody>
          <a:bodyPr wrap="none" rtlCol="0">
            <a:spAutoFit/>
          </a:bodyPr>
          <a:lstStyle/>
          <a:p>
            <a:pPr algn="ctr"/>
            <a:r>
              <a:rPr lang="en-US" sz="2600" b="1" dirty="0" smtClean="0">
                <a:solidFill>
                  <a:srgbClr val="0000CC"/>
                </a:solidFill>
              </a:rPr>
              <a:t>Spain</a:t>
            </a:r>
            <a:endParaRPr lang="en-US" sz="2600" b="1" dirty="0">
              <a:solidFill>
                <a:srgbClr val="0000CC"/>
              </a:solidFill>
            </a:endParaRPr>
          </a:p>
        </p:txBody>
      </p:sp>
      <p:sp>
        <p:nvSpPr>
          <p:cNvPr id="70" name="TextBox 69"/>
          <p:cNvSpPr txBox="1"/>
          <p:nvPr/>
        </p:nvSpPr>
        <p:spPr>
          <a:xfrm>
            <a:off x="685800" y="1600200"/>
            <a:ext cx="1397306" cy="492443"/>
          </a:xfrm>
          <a:prstGeom prst="rect">
            <a:avLst/>
          </a:prstGeom>
          <a:noFill/>
          <a:ln w="25400">
            <a:noFill/>
          </a:ln>
        </p:spPr>
        <p:txBody>
          <a:bodyPr wrap="none" rtlCol="0">
            <a:spAutoFit/>
          </a:bodyPr>
          <a:lstStyle/>
          <a:p>
            <a:pPr algn="ctr"/>
            <a:r>
              <a:rPr lang="en-US" sz="2600" b="1" dirty="0" smtClean="0">
                <a:solidFill>
                  <a:srgbClr val="0000CC"/>
                </a:solidFill>
              </a:rPr>
              <a:t>disputed</a:t>
            </a:r>
            <a:endParaRPr lang="en-US" sz="2600" b="1" dirty="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fltVal val="0"/>
                                          </p:val>
                                        </p:tav>
                                        <p:tav tm="100000">
                                          <p:val>
                                            <p:strVal val="#ppt_w"/>
                                          </p:val>
                                        </p:tav>
                                      </p:tavLst>
                                    </p:anim>
                                    <p:anim calcmode="lin" valueType="num">
                                      <p:cBhvr>
                                        <p:cTn id="8" dur="1000" fill="hold"/>
                                        <p:tgtEl>
                                          <p:spTgt spid="38"/>
                                        </p:tgtEl>
                                        <p:attrNameLst>
                                          <p:attrName>ppt_h</p:attrName>
                                        </p:attrNameLst>
                                      </p:cBhvr>
                                      <p:tavLst>
                                        <p:tav tm="0">
                                          <p:val>
                                            <p:fltVal val="0"/>
                                          </p:val>
                                        </p:tav>
                                        <p:tav tm="100000">
                                          <p:val>
                                            <p:strVal val="#ppt_h"/>
                                          </p:val>
                                        </p:tav>
                                      </p:tavLst>
                                    </p:anim>
                                    <p:animEffect transition="in" filter="fade">
                                      <p:cBhvr>
                                        <p:cTn id="9" dur="10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wipe(down)">
                                      <p:cBhvr>
                                        <p:cTn id="14" dur="1000"/>
                                        <p:tgtEl>
                                          <p:spTgt spid="6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p:cTn id="19" dur="1000" fill="hold"/>
                                        <p:tgtEl>
                                          <p:spTgt spid="62"/>
                                        </p:tgtEl>
                                        <p:attrNameLst>
                                          <p:attrName>ppt_w</p:attrName>
                                        </p:attrNameLst>
                                      </p:cBhvr>
                                      <p:tavLst>
                                        <p:tav tm="0">
                                          <p:val>
                                            <p:fltVal val="0"/>
                                          </p:val>
                                        </p:tav>
                                        <p:tav tm="100000">
                                          <p:val>
                                            <p:strVal val="#ppt_w"/>
                                          </p:val>
                                        </p:tav>
                                      </p:tavLst>
                                    </p:anim>
                                    <p:anim calcmode="lin" valueType="num">
                                      <p:cBhvr>
                                        <p:cTn id="20" dur="1000" fill="hold"/>
                                        <p:tgtEl>
                                          <p:spTgt spid="62"/>
                                        </p:tgtEl>
                                        <p:attrNameLst>
                                          <p:attrName>ppt_h</p:attrName>
                                        </p:attrNameLst>
                                      </p:cBhvr>
                                      <p:tavLst>
                                        <p:tav tm="0">
                                          <p:val>
                                            <p:fltVal val="0"/>
                                          </p:val>
                                        </p:tav>
                                        <p:tav tm="100000">
                                          <p:val>
                                            <p:strVal val="#ppt_h"/>
                                          </p:val>
                                        </p:tav>
                                      </p:tavLst>
                                    </p:anim>
                                    <p:animEffect transition="in" filter="fade">
                                      <p:cBhvr>
                                        <p:cTn id="21"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6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0" y="1158449"/>
            <a:ext cx="9144000" cy="2371332"/>
            <a:chOff x="0" y="1091381"/>
            <a:chExt cx="10009239" cy="2595716"/>
          </a:xfrm>
        </p:grpSpPr>
        <p:pic>
          <p:nvPicPr>
            <p:cNvPr id="26" name="Picture 16" descr="Image map with same links provided elsewhere on this page"/>
            <p:cNvPicPr>
              <a:picLocks noChangeAspect="1" noChangeArrowheads="1"/>
            </p:cNvPicPr>
            <p:nvPr/>
          </p:nvPicPr>
          <p:blipFill>
            <a:blip r:embed="rId3" cstate="screen"/>
            <a:srcRect/>
            <a:stretch>
              <a:fillRect/>
            </a:stretch>
          </p:blipFill>
          <p:spPr bwMode="auto">
            <a:xfrm>
              <a:off x="0" y="1174359"/>
              <a:ext cx="4552950" cy="2400301"/>
            </a:xfrm>
            <a:prstGeom prst="rect">
              <a:avLst/>
            </a:prstGeom>
            <a:noFill/>
          </p:spPr>
        </p:pic>
        <p:pic>
          <p:nvPicPr>
            <p:cNvPr id="27" name="Picture 10" descr="Image map with same links provided elsewhere on this page"/>
            <p:cNvPicPr>
              <a:picLocks noChangeAspect="1" noChangeArrowheads="1"/>
            </p:cNvPicPr>
            <p:nvPr/>
          </p:nvPicPr>
          <p:blipFill>
            <a:blip r:embed="rId4" cstate="screen"/>
            <a:srcRect/>
            <a:stretch>
              <a:fillRect/>
            </a:stretch>
          </p:blipFill>
          <p:spPr bwMode="auto">
            <a:xfrm>
              <a:off x="4551570" y="1214073"/>
              <a:ext cx="4524655" cy="2357021"/>
            </a:xfrm>
            <a:prstGeom prst="rect">
              <a:avLst/>
            </a:prstGeom>
            <a:noFill/>
          </p:spPr>
        </p:pic>
        <p:grpSp>
          <p:nvGrpSpPr>
            <p:cNvPr id="3" name="Group 35"/>
            <p:cNvGrpSpPr/>
            <p:nvPr/>
          </p:nvGrpSpPr>
          <p:grpSpPr>
            <a:xfrm>
              <a:off x="8497315" y="1091381"/>
              <a:ext cx="1511924" cy="2595716"/>
              <a:chOff x="8497315" y="1091381"/>
              <a:chExt cx="1511924" cy="2595716"/>
            </a:xfrm>
          </p:grpSpPr>
          <p:pic>
            <p:nvPicPr>
              <p:cNvPr id="29" name="Picture 3"/>
              <p:cNvPicPr>
                <a:picLocks noChangeAspect="1" noChangeArrowheads="1"/>
              </p:cNvPicPr>
              <p:nvPr/>
            </p:nvPicPr>
            <p:blipFill>
              <a:blip r:embed="rId5" cstate="screen"/>
              <a:srcRect/>
              <a:stretch>
                <a:fillRect/>
              </a:stretch>
            </p:blipFill>
            <p:spPr bwMode="auto">
              <a:xfrm>
                <a:off x="8497315" y="1091381"/>
                <a:ext cx="1511924" cy="2595716"/>
              </a:xfrm>
              <a:prstGeom prst="rect">
                <a:avLst/>
              </a:prstGeom>
              <a:noFill/>
              <a:ln w="9525">
                <a:noFill/>
                <a:miter lim="800000"/>
                <a:headEnd/>
                <a:tailEnd/>
              </a:ln>
            </p:spPr>
          </p:pic>
          <p:grpSp>
            <p:nvGrpSpPr>
              <p:cNvPr id="4" name="Group 34"/>
              <p:cNvGrpSpPr/>
              <p:nvPr/>
            </p:nvGrpSpPr>
            <p:grpSpPr>
              <a:xfrm>
                <a:off x="8614791" y="1472472"/>
                <a:ext cx="319869" cy="219884"/>
                <a:chOff x="8614791" y="1472472"/>
                <a:chExt cx="319869" cy="219884"/>
              </a:xfrm>
            </p:grpSpPr>
            <p:grpSp>
              <p:nvGrpSpPr>
                <p:cNvPr id="5" name="Group 25"/>
                <p:cNvGrpSpPr/>
                <p:nvPr/>
              </p:nvGrpSpPr>
              <p:grpSpPr>
                <a:xfrm>
                  <a:off x="8614791" y="1476911"/>
                  <a:ext cx="319869" cy="215445"/>
                  <a:chOff x="7933337" y="1393468"/>
                  <a:chExt cx="319869" cy="215445"/>
                </a:xfrm>
              </p:grpSpPr>
              <p:sp>
                <p:nvSpPr>
                  <p:cNvPr id="34" name="Oval 33"/>
                  <p:cNvSpPr/>
                  <p:nvPr/>
                </p:nvSpPr>
                <p:spPr>
                  <a:xfrm>
                    <a:off x="8014037" y="1439398"/>
                    <a:ext cx="142549" cy="139072"/>
                  </a:xfrm>
                  <a:prstGeom prst="ellipse">
                    <a:avLst/>
                  </a:prstGeom>
                  <a:solidFill>
                    <a:srgbClr val="B0585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dirty="0"/>
                  </a:p>
                </p:txBody>
              </p:sp>
              <p:sp>
                <p:nvSpPr>
                  <p:cNvPr id="35" name="TextBox 34"/>
                  <p:cNvSpPr txBox="1"/>
                  <p:nvPr/>
                </p:nvSpPr>
                <p:spPr>
                  <a:xfrm>
                    <a:off x="7933337" y="1393468"/>
                    <a:ext cx="319869" cy="215445"/>
                  </a:xfrm>
                  <a:prstGeom prst="rect">
                    <a:avLst/>
                  </a:prstGeom>
                  <a:noFill/>
                </p:spPr>
                <p:txBody>
                  <a:bodyPr wrap="square" rtlCol="0">
                    <a:spAutoFit/>
                  </a:bodyPr>
                  <a:lstStyle/>
                  <a:p>
                    <a:r>
                      <a:rPr lang="en-US" sz="800" b="1" dirty="0" smtClean="0">
                        <a:solidFill>
                          <a:srgbClr val="F68E38"/>
                        </a:solidFill>
                        <a:effectLst>
                          <a:outerShdw blurRad="50800" dist="38100" dir="10800000" algn="r" rotWithShape="0">
                            <a:prstClr val="black"/>
                          </a:outerShdw>
                        </a:effectLst>
                      </a:rPr>
                      <a:t>75</a:t>
                    </a:r>
                    <a:endParaRPr lang="en-US" sz="800" b="1" dirty="0">
                      <a:solidFill>
                        <a:srgbClr val="F68E38"/>
                      </a:solidFill>
                      <a:effectLst>
                        <a:outerShdw blurRad="50800" dist="38100" dir="10800000" algn="r" rotWithShape="0">
                          <a:prstClr val="black"/>
                        </a:outerShdw>
                      </a:effectLst>
                    </a:endParaRPr>
                  </a:p>
                </p:txBody>
              </p:sp>
            </p:grpSp>
            <p:cxnSp>
              <p:nvCxnSpPr>
                <p:cNvPr id="33" name="Straight Connector 32"/>
                <p:cNvCxnSpPr/>
                <p:nvPr/>
              </p:nvCxnSpPr>
              <p:spPr>
                <a:xfrm flipH="1">
                  <a:off x="8824348" y="1472472"/>
                  <a:ext cx="104807" cy="81226"/>
                </a:xfrm>
                <a:prstGeom prst="line">
                  <a:avLst/>
                </a:prstGeom>
                <a:ln>
                  <a:solidFill>
                    <a:srgbClr val="5F5F5F"/>
                  </a:solidFill>
                </a:ln>
              </p:spPr>
              <p:style>
                <a:lnRef idx="1">
                  <a:schemeClr val="accent1"/>
                </a:lnRef>
                <a:fillRef idx="0">
                  <a:schemeClr val="accent1"/>
                </a:fillRef>
                <a:effectRef idx="0">
                  <a:schemeClr val="accent1"/>
                </a:effectRef>
                <a:fontRef idx="minor">
                  <a:schemeClr val="tx1"/>
                </a:fontRef>
              </p:style>
            </p:cxnSp>
          </p:grpSp>
        </p:grpSp>
      </p:gr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April 1 - 30, 1806</a:t>
            </a:r>
          </a:p>
        </p:txBody>
      </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18" name="TextBox 17"/>
          <p:cNvSpPr txBox="1"/>
          <p:nvPr/>
        </p:nvSpPr>
        <p:spPr>
          <a:xfrm>
            <a:off x="0" y="4718953"/>
            <a:ext cx="9144000" cy="2139047"/>
          </a:xfrm>
          <a:prstGeom prst="rect">
            <a:avLst/>
          </a:prstGeom>
          <a:noFill/>
          <a:effectLst/>
        </p:spPr>
        <p:txBody>
          <a:bodyPr wrap="square" rtlCol="0">
            <a:spAutoFit/>
          </a:bodyPr>
          <a:lstStyle/>
          <a:p>
            <a:pPr marL="168275" indent="-168275">
              <a:spcAft>
                <a:spcPts val="600"/>
              </a:spcAft>
              <a:buFont typeface="Arial" pitchFamily="34" charset="0"/>
              <a:buChar char="•"/>
            </a:pPr>
            <a:r>
              <a:rPr lang="en-US" sz="3200" b="1" dirty="0" smtClean="0"/>
              <a:t>Lewis sees a </a:t>
            </a:r>
            <a:r>
              <a:rPr lang="en-US" sz="3200" b="1" dirty="0" err="1" smtClean="0">
                <a:ln>
                  <a:solidFill>
                    <a:schemeClr val="tx1"/>
                  </a:solidFill>
                </a:ln>
                <a:solidFill>
                  <a:srgbClr val="FF0000"/>
                </a:solidFill>
                <a:effectLst>
                  <a:outerShdw dist="50800" dir="5400000" algn="ctr" rotWithShape="0">
                    <a:schemeClr val="tx1"/>
                  </a:outerShdw>
                </a:effectLst>
              </a:rPr>
              <a:t>Watlala</a:t>
            </a:r>
            <a:r>
              <a:rPr lang="en-US" sz="3200" b="1" dirty="0" smtClean="0">
                <a:ln>
                  <a:solidFill>
                    <a:schemeClr val="tx1"/>
                  </a:solidFill>
                </a:ln>
                <a:solidFill>
                  <a:srgbClr val="FF0000"/>
                </a:solidFill>
                <a:effectLst>
                  <a:outerShdw dist="50800" dir="5400000" algn="ctr" rotWithShape="0">
                    <a:schemeClr val="tx1"/>
                  </a:outerShdw>
                </a:effectLst>
              </a:rPr>
              <a:t> stealing an iron socket;  gives him several blows &amp; has him put out of our camp</a:t>
            </a:r>
            <a:endParaRPr lang="en-US" sz="3200" b="1" dirty="0" smtClean="0"/>
          </a:p>
          <a:p>
            <a:pPr marL="168275" indent="-168275">
              <a:spcAft>
                <a:spcPts val="600"/>
              </a:spcAft>
              <a:buFont typeface="Arial" pitchFamily="34" charset="0"/>
              <a:buChar char="•"/>
            </a:pPr>
            <a:r>
              <a:rPr lang="en-US" sz="3200" b="1" dirty="0" smtClean="0"/>
              <a:t> He informs this tribe that </a:t>
            </a:r>
            <a:r>
              <a:rPr lang="en-US" sz="3200" b="1" dirty="0" smtClean="0">
                <a:ln>
                  <a:solidFill>
                    <a:schemeClr val="tx1"/>
                  </a:solidFill>
                </a:ln>
                <a:solidFill>
                  <a:srgbClr val="FF0000"/>
                </a:solidFill>
                <a:effectLst>
                  <a:outerShdw dist="50800" dir="5400000" algn="ctr" rotWithShape="0">
                    <a:schemeClr val="tx1"/>
                  </a:outerShdw>
                </a:effectLst>
              </a:rPr>
              <a:t>he will shoot the next person trying to steal from us </a:t>
            </a:r>
            <a:r>
              <a:rPr lang="en-US" sz="3200" b="1" dirty="0" smtClean="0"/>
              <a:t> </a:t>
            </a:r>
            <a:endParaRPr lang="en-US" sz="3200" b="1" dirty="0" smtClean="0">
              <a:ln>
                <a:solidFill>
                  <a:schemeClr val="tx1"/>
                </a:solidFill>
              </a:ln>
              <a:solidFill>
                <a:srgbClr val="FF0000"/>
              </a:solidFill>
              <a:effectLst>
                <a:outerShdw dist="50800" dir="5400000" algn="ctr" rotWithShape="0">
                  <a:schemeClr val="tx1"/>
                </a:outerShdw>
              </a:effectLst>
            </a:endParaRPr>
          </a:p>
        </p:txBody>
      </p:sp>
      <p:sp>
        <p:nvSpPr>
          <p:cNvPr id="24" name="Freeform 23"/>
          <p:cNvSpPr/>
          <p:nvPr/>
        </p:nvSpPr>
        <p:spPr>
          <a:xfrm>
            <a:off x="398196" y="2056285"/>
            <a:ext cx="871742" cy="638779"/>
          </a:xfrm>
          <a:custGeom>
            <a:avLst/>
            <a:gdLst>
              <a:gd name="connsiteX0" fmla="*/ 3248 w 868062"/>
              <a:gd name="connsiteY0" fmla="*/ 178419 h 539719"/>
              <a:gd name="connsiteX1" fmla="*/ 3248 w 868062"/>
              <a:gd name="connsiteY1" fmla="*/ 178419 h 539719"/>
              <a:gd name="connsiteX2" fmla="*/ 7708 w 868062"/>
              <a:gd name="connsiteY2" fmla="*/ 138275 h 539719"/>
              <a:gd name="connsiteX3" fmla="*/ 12169 w 868062"/>
              <a:gd name="connsiteY3" fmla="*/ 26763 h 539719"/>
              <a:gd name="connsiteX4" fmla="*/ 47853 w 868062"/>
              <a:gd name="connsiteY4" fmla="*/ 22302 h 539719"/>
              <a:gd name="connsiteX5" fmla="*/ 70155 w 868062"/>
              <a:gd name="connsiteY5" fmla="*/ 13381 h 539719"/>
              <a:gd name="connsiteX6" fmla="*/ 92458 w 868062"/>
              <a:gd name="connsiteY6" fmla="*/ 8921 h 539719"/>
              <a:gd name="connsiteX7" fmla="*/ 123681 w 868062"/>
              <a:gd name="connsiteY7" fmla="*/ 0 h 539719"/>
              <a:gd name="connsiteX8" fmla="*/ 137063 w 868062"/>
              <a:gd name="connsiteY8" fmla="*/ 4460 h 539719"/>
              <a:gd name="connsiteX9" fmla="*/ 141523 w 868062"/>
              <a:gd name="connsiteY9" fmla="*/ 17842 h 539719"/>
              <a:gd name="connsiteX10" fmla="*/ 168286 w 868062"/>
              <a:gd name="connsiteY10" fmla="*/ 26763 h 539719"/>
              <a:gd name="connsiteX11" fmla="*/ 235193 w 868062"/>
              <a:gd name="connsiteY11" fmla="*/ 22302 h 539719"/>
              <a:gd name="connsiteX12" fmla="*/ 248575 w 868062"/>
              <a:gd name="connsiteY12" fmla="*/ 13381 h 539719"/>
              <a:gd name="connsiteX13" fmla="*/ 270877 w 868062"/>
              <a:gd name="connsiteY13" fmla="*/ 8921 h 539719"/>
              <a:gd name="connsiteX14" fmla="*/ 319943 w 868062"/>
              <a:gd name="connsiteY14" fmla="*/ 17842 h 539719"/>
              <a:gd name="connsiteX15" fmla="*/ 324403 w 868062"/>
              <a:gd name="connsiteY15" fmla="*/ 35684 h 539719"/>
              <a:gd name="connsiteX16" fmla="*/ 346705 w 868062"/>
              <a:gd name="connsiteY16" fmla="*/ 62447 h 539719"/>
              <a:gd name="connsiteX17" fmla="*/ 364547 w 868062"/>
              <a:gd name="connsiteY17" fmla="*/ 66907 h 539719"/>
              <a:gd name="connsiteX18" fmla="*/ 391310 w 868062"/>
              <a:gd name="connsiteY18" fmla="*/ 80289 h 539719"/>
              <a:gd name="connsiteX19" fmla="*/ 404692 w 868062"/>
              <a:gd name="connsiteY19" fmla="*/ 89210 h 539719"/>
              <a:gd name="connsiteX20" fmla="*/ 426994 w 868062"/>
              <a:gd name="connsiteY20" fmla="*/ 93670 h 539719"/>
              <a:gd name="connsiteX21" fmla="*/ 498362 w 868062"/>
              <a:gd name="connsiteY21" fmla="*/ 98131 h 539719"/>
              <a:gd name="connsiteX22" fmla="*/ 538506 w 868062"/>
              <a:gd name="connsiteY22" fmla="*/ 93670 h 539719"/>
              <a:gd name="connsiteX23" fmla="*/ 547427 w 868062"/>
              <a:gd name="connsiteY23" fmla="*/ 71368 h 539719"/>
              <a:gd name="connsiteX24" fmla="*/ 627716 w 868062"/>
              <a:gd name="connsiteY24" fmla="*/ 80289 h 539719"/>
              <a:gd name="connsiteX25" fmla="*/ 636637 w 868062"/>
              <a:gd name="connsiteY25" fmla="*/ 93670 h 539719"/>
              <a:gd name="connsiteX26" fmla="*/ 650019 w 868062"/>
              <a:gd name="connsiteY26" fmla="*/ 98131 h 539719"/>
              <a:gd name="connsiteX27" fmla="*/ 663400 w 868062"/>
              <a:gd name="connsiteY27" fmla="*/ 107052 h 539719"/>
              <a:gd name="connsiteX28" fmla="*/ 672321 w 868062"/>
              <a:gd name="connsiteY28" fmla="*/ 120433 h 539719"/>
              <a:gd name="connsiteX29" fmla="*/ 685703 w 868062"/>
              <a:gd name="connsiteY29" fmla="*/ 124894 h 539719"/>
              <a:gd name="connsiteX30" fmla="*/ 716926 w 868062"/>
              <a:gd name="connsiteY30" fmla="*/ 138275 h 539719"/>
              <a:gd name="connsiteX31" fmla="*/ 721386 w 868062"/>
              <a:gd name="connsiteY31" fmla="*/ 160577 h 539719"/>
              <a:gd name="connsiteX32" fmla="*/ 743689 w 868062"/>
              <a:gd name="connsiteY32" fmla="*/ 165038 h 539719"/>
              <a:gd name="connsiteX33" fmla="*/ 757070 w 868062"/>
              <a:gd name="connsiteY33" fmla="*/ 173959 h 539719"/>
              <a:gd name="connsiteX34" fmla="*/ 770452 w 868062"/>
              <a:gd name="connsiteY34" fmla="*/ 178419 h 539719"/>
              <a:gd name="connsiteX35" fmla="*/ 788294 w 868062"/>
              <a:gd name="connsiteY35" fmla="*/ 218564 h 539719"/>
              <a:gd name="connsiteX36" fmla="*/ 806136 w 868062"/>
              <a:gd name="connsiteY36" fmla="*/ 236406 h 539719"/>
              <a:gd name="connsiteX37" fmla="*/ 819517 w 868062"/>
              <a:gd name="connsiteY37" fmla="*/ 272090 h 539719"/>
              <a:gd name="connsiteX38" fmla="*/ 828438 w 868062"/>
              <a:gd name="connsiteY38" fmla="*/ 289932 h 539719"/>
              <a:gd name="connsiteX39" fmla="*/ 841820 w 868062"/>
              <a:gd name="connsiteY39" fmla="*/ 316695 h 539719"/>
              <a:gd name="connsiteX40" fmla="*/ 850741 w 868062"/>
              <a:gd name="connsiteY40" fmla="*/ 379141 h 539719"/>
              <a:gd name="connsiteX41" fmla="*/ 859662 w 868062"/>
              <a:gd name="connsiteY41" fmla="*/ 392523 h 539719"/>
              <a:gd name="connsiteX42" fmla="*/ 864122 w 868062"/>
              <a:gd name="connsiteY42" fmla="*/ 539719 h 539719"/>
              <a:gd name="connsiteX0" fmla="*/ 3248 w 871742"/>
              <a:gd name="connsiteY0" fmla="*/ 178419 h 638779"/>
              <a:gd name="connsiteX1" fmla="*/ 3248 w 871742"/>
              <a:gd name="connsiteY1" fmla="*/ 178419 h 638779"/>
              <a:gd name="connsiteX2" fmla="*/ 7708 w 871742"/>
              <a:gd name="connsiteY2" fmla="*/ 138275 h 638779"/>
              <a:gd name="connsiteX3" fmla="*/ 12169 w 871742"/>
              <a:gd name="connsiteY3" fmla="*/ 26763 h 638779"/>
              <a:gd name="connsiteX4" fmla="*/ 47853 w 871742"/>
              <a:gd name="connsiteY4" fmla="*/ 22302 h 638779"/>
              <a:gd name="connsiteX5" fmla="*/ 70155 w 871742"/>
              <a:gd name="connsiteY5" fmla="*/ 13381 h 638779"/>
              <a:gd name="connsiteX6" fmla="*/ 92458 w 871742"/>
              <a:gd name="connsiteY6" fmla="*/ 8921 h 638779"/>
              <a:gd name="connsiteX7" fmla="*/ 123681 w 871742"/>
              <a:gd name="connsiteY7" fmla="*/ 0 h 638779"/>
              <a:gd name="connsiteX8" fmla="*/ 137063 w 871742"/>
              <a:gd name="connsiteY8" fmla="*/ 4460 h 638779"/>
              <a:gd name="connsiteX9" fmla="*/ 141523 w 871742"/>
              <a:gd name="connsiteY9" fmla="*/ 17842 h 638779"/>
              <a:gd name="connsiteX10" fmla="*/ 168286 w 871742"/>
              <a:gd name="connsiteY10" fmla="*/ 26763 h 638779"/>
              <a:gd name="connsiteX11" fmla="*/ 235193 w 871742"/>
              <a:gd name="connsiteY11" fmla="*/ 22302 h 638779"/>
              <a:gd name="connsiteX12" fmla="*/ 248575 w 871742"/>
              <a:gd name="connsiteY12" fmla="*/ 13381 h 638779"/>
              <a:gd name="connsiteX13" fmla="*/ 270877 w 871742"/>
              <a:gd name="connsiteY13" fmla="*/ 8921 h 638779"/>
              <a:gd name="connsiteX14" fmla="*/ 319943 w 871742"/>
              <a:gd name="connsiteY14" fmla="*/ 17842 h 638779"/>
              <a:gd name="connsiteX15" fmla="*/ 324403 w 871742"/>
              <a:gd name="connsiteY15" fmla="*/ 35684 h 638779"/>
              <a:gd name="connsiteX16" fmla="*/ 346705 w 871742"/>
              <a:gd name="connsiteY16" fmla="*/ 62447 h 638779"/>
              <a:gd name="connsiteX17" fmla="*/ 364547 w 871742"/>
              <a:gd name="connsiteY17" fmla="*/ 66907 h 638779"/>
              <a:gd name="connsiteX18" fmla="*/ 391310 w 871742"/>
              <a:gd name="connsiteY18" fmla="*/ 80289 h 638779"/>
              <a:gd name="connsiteX19" fmla="*/ 404692 w 871742"/>
              <a:gd name="connsiteY19" fmla="*/ 89210 h 638779"/>
              <a:gd name="connsiteX20" fmla="*/ 426994 w 871742"/>
              <a:gd name="connsiteY20" fmla="*/ 93670 h 638779"/>
              <a:gd name="connsiteX21" fmla="*/ 498362 w 871742"/>
              <a:gd name="connsiteY21" fmla="*/ 98131 h 638779"/>
              <a:gd name="connsiteX22" fmla="*/ 538506 w 871742"/>
              <a:gd name="connsiteY22" fmla="*/ 93670 h 638779"/>
              <a:gd name="connsiteX23" fmla="*/ 547427 w 871742"/>
              <a:gd name="connsiteY23" fmla="*/ 71368 h 638779"/>
              <a:gd name="connsiteX24" fmla="*/ 627716 w 871742"/>
              <a:gd name="connsiteY24" fmla="*/ 80289 h 638779"/>
              <a:gd name="connsiteX25" fmla="*/ 636637 w 871742"/>
              <a:gd name="connsiteY25" fmla="*/ 93670 h 638779"/>
              <a:gd name="connsiteX26" fmla="*/ 650019 w 871742"/>
              <a:gd name="connsiteY26" fmla="*/ 98131 h 638779"/>
              <a:gd name="connsiteX27" fmla="*/ 663400 w 871742"/>
              <a:gd name="connsiteY27" fmla="*/ 107052 h 638779"/>
              <a:gd name="connsiteX28" fmla="*/ 672321 w 871742"/>
              <a:gd name="connsiteY28" fmla="*/ 120433 h 638779"/>
              <a:gd name="connsiteX29" fmla="*/ 685703 w 871742"/>
              <a:gd name="connsiteY29" fmla="*/ 124894 h 638779"/>
              <a:gd name="connsiteX30" fmla="*/ 716926 w 871742"/>
              <a:gd name="connsiteY30" fmla="*/ 138275 h 638779"/>
              <a:gd name="connsiteX31" fmla="*/ 721386 w 871742"/>
              <a:gd name="connsiteY31" fmla="*/ 160577 h 638779"/>
              <a:gd name="connsiteX32" fmla="*/ 743689 w 871742"/>
              <a:gd name="connsiteY32" fmla="*/ 165038 h 638779"/>
              <a:gd name="connsiteX33" fmla="*/ 757070 w 871742"/>
              <a:gd name="connsiteY33" fmla="*/ 173959 h 638779"/>
              <a:gd name="connsiteX34" fmla="*/ 770452 w 871742"/>
              <a:gd name="connsiteY34" fmla="*/ 178419 h 638779"/>
              <a:gd name="connsiteX35" fmla="*/ 788294 w 871742"/>
              <a:gd name="connsiteY35" fmla="*/ 218564 h 638779"/>
              <a:gd name="connsiteX36" fmla="*/ 806136 w 871742"/>
              <a:gd name="connsiteY36" fmla="*/ 236406 h 638779"/>
              <a:gd name="connsiteX37" fmla="*/ 819517 w 871742"/>
              <a:gd name="connsiteY37" fmla="*/ 272090 h 638779"/>
              <a:gd name="connsiteX38" fmla="*/ 828438 w 871742"/>
              <a:gd name="connsiteY38" fmla="*/ 289932 h 638779"/>
              <a:gd name="connsiteX39" fmla="*/ 841820 w 871742"/>
              <a:gd name="connsiteY39" fmla="*/ 316695 h 638779"/>
              <a:gd name="connsiteX40" fmla="*/ 850741 w 871742"/>
              <a:gd name="connsiteY40" fmla="*/ 379141 h 638779"/>
              <a:gd name="connsiteX41" fmla="*/ 859662 w 871742"/>
              <a:gd name="connsiteY41" fmla="*/ 392523 h 638779"/>
              <a:gd name="connsiteX42" fmla="*/ 871742 w 871742"/>
              <a:gd name="connsiteY42" fmla="*/ 638779 h 63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71742" h="638779">
                <a:moveTo>
                  <a:pt x="3248" y="178419"/>
                </a:moveTo>
                <a:lnTo>
                  <a:pt x="3248" y="178419"/>
                </a:lnTo>
                <a:cubicBezTo>
                  <a:pt x="4735" y="165038"/>
                  <a:pt x="6917" y="151715"/>
                  <a:pt x="7708" y="138275"/>
                </a:cubicBezTo>
                <a:cubicBezTo>
                  <a:pt x="9892" y="101139"/>
                  <a:pt x="0" y="61917"/>
                  <a:pt x="12169" y="26763"/>
                </a:cubicBezTo>
                <a:cubicBezTo>
                  <a:pt x="16090" y="15435"/>
                  <a:pt x="35958" y="23789"/>
                  <a:pt x="47853" y="22302"/>
                </a:cubicBezTo>
                <a:cubicBezTo>
                  <a:pt x="55287" y="19328"/>
                  <a:pt x="62486" y="15682"/>
                  <a:pt x="70155" y="13381"/>
                </a:cubicBezTo>
                <a:cubicBezTo>
                  <a:pt x="77417" y="11203"/>
                  <a:pt x="85103" y="10760"/>
                  <a:pt x="92458" y="8921"/>
                </a:cubicBezTo>
                <a:cubicBezTo>
                  <a:pt x="102959" y="6296"/>
                  <a:pt x="113273" y="2974"/>
                  <a:pt x="123681" y="0"/>
                </a:cubicBezTo>
                <a:cubicBezTo>
                  <a:pt x="128142" y="1487"/>
                  <a:pt x="133738" y="1135"/>
                  <a:pt x="137063" y="4460"/>
                </a:cubicBezTo>
                <a:cubicBezTo>
                  <a:pt x="140388" y="7785"/>
                  <a:pt x="137697" y="15109"/>
                  <a:pt x="141523" y="17842"/>
                </a:cubicBezTo>
                <a:cubicBezTo>
                  <a:pt x="149175" y="23308"/>
                  <a:pt x="168286" y="26763"/>
                  <a:pt x="168286" y="26763"/>
                </a:cubicBezTo>
                <a:cubicBezTo>
                  <a:pt x="190588" y="25276"/>
                  <a:pt x="213145" y="25977"/>
                  <a:pt x="235193" y="22302"/>
                </a:cubicBezTo>
                <a:cubicBezTo>
                  <a:pt x="240481" y="21421"/>
                  <a:pt x="243555" y="15263"/>
                  <a:pt x="248575" y="13381"/>
                </a:cubicBezTo>
                <a:cubicBezTo>
                  <a:pt x="255674" y="10719"/>
                  <a:pt x="263443" y="10408"/>
                  <a:pt x="270877" y="8921"/>
                </a:cubicBezTo>
                <a:cubicBezTo>
                  <a:pt x="287232" y="11895"/>
                  <a:pt x="305075" y="10408"/>
                  <a:pt x="319943" y="17842"/>
                </a:cubicBezTo>
                <a:cubicBezTo>
                  <a:pt x="325426" y="20584"/>
                  <a:pt x="321988" y="30049"/>
                  <a:pt x="324403" y="35684"/>
                </a:cubicBezTo>
                <a:cubicBezTo>
                  <a:pt x="327398" y="42673"/>
                  <a:pt x="340624" y="58972"/>
                  <a:pt x="346705" y="62447"/>
                </a:cubicBezTo>
                <a:cubicBezTo>
                  <a:pt x="352028" y="65489"/>
                  <a:pt x="358600" y="65420"/>
                  <a:pt x="364547" y="66907"/>
                </a:cubicBezTo>
                <a:cubicBezTo>
                  <a:pt x="402899" y="92474"/>
                  <a:pt x="354375" y="61821"/>
                  <a:pt x="391310" y="80289"/>
                </a:cubicBezTo>
                <a:cubicBezTo>
                  <a:pt x="396105" y="82687"/>
                  <a:pt x="399672" y="87328"/>
                  <a:pt x="404692" y="89210"/>
                </a:cubicBezTo>
                <a:cubicBezTo>
                  <a:pt x="411791" y="91872"/>
                  <a:pt x="419447" y="92951"/>
                  <a:pt x="426994" y="93670"/>
                </a:cubicBezTo>
                <a:cubicBezTo>
                  <a:pt x="450722" y="95930"/>
                  <a:pt x="474573" y="96644"/>
                  <a:pt x="498362" y="98131"/>
                </a:cubicBezTo>
                <a:cubicBezTo>
                  <a:pt x="511743" y="96644"/>
                  <a:pt x="526686" y="100117"/>
                  <a:pt x="538506" y="93670"/>
                </a:cubicBezTo>
                <a:cubicBezTo>
                  <a:pt x="545535" y="89836"/>
                  <a:pt x="539831" y="73900"/>
                  <a:pt x="547427" y="71368"/>
                </a:cubicBezTo>
                <a:cubicBezTo>
                  <a:pt x="550514" y="70339"/>
                  <a:pt x="620081" y="79335"/>
                  <a:pt x="627716" y="80289"/>
                </a:cubicBezTo>
                <a:cubicBezTo>
                  <a:pt x="630690" y="84749"/>
                  <a:pt x="632451" y="90321"/>
                  <a:pt x="636637" y="93670"/>
                </a:cubicBezTo>
                <a:cubicBezTo>
                  <a:pt x="640309" y="96607"/>
                  <a:pt x="645813" y="96028"/>
                  <a:pt x="650019" y="98131"/>
                </a:cubicBezTo>
                <a:cubicBezTo>
                  <a:pt x="654814" y="100528"/>
                  <a:pt x="658940" y="104078"/>
                  <a:pt x="663400" y="107052"/>
                </a:cubicBezTo>
                <a:cubicBezTo>
                  <a:pt x="666374" y="111512"/>
                  <a:pt x="668135" y="117084"/>
                  <a:pt x="672321" y="120433"/>
                </a:cubicBezTo>
                <a:cubicBezTo>
                  <a:pt x="675993" y="123370"/>
                  <a:pt x="681497" y="122791"/>
                  <a:pt x="685703" y="124894"/>
                </a:cubicBezTo>
                <a:cubicBezTo>
                  <a:pt x="716504" y="140295"/>
                  <a:pt x="679795" y="128993"/>
                  <a:pt x="716926" y="138275"/>
                </a:cubicBezTo>
                <a:cubicBezTo>
                  <a:pt x="718413" y="145709"/>
                  <a:pt x="716025" y="155216"/>
                  <a:pt x="721386" y="160577"/>
                </a:cubicBezTo>
                <a:cubicBezTo>
                  <a:pt x="726747" y="165938"/>
                  <a:pt x="736590" y="162376"/>
                  <a:pt x="743689" y="165038"/>
                </a:cubicBezTo>
                <a:cubicBezTo>
                  <a:pt x="748708" y="166920"/>
                  <a:pt x="752275" y="171562"/>
                  <a:pt x="757070" y="173959"/>
                </a:cubicBezTo>
                <a:cubicBezTo>
                  <a:pt x="761276" y="176062"/>
                  <a:pt x="765991" y="176932"/>
                  <a:pt x="770452" y="178419"/>
                </a:cubicBezTo>
                <a:cubicBezTo>
                  <a:pt x="781068" y="210268"/>
                  <a:pt x="774157" y="197358"/>
                  <a:pt x="788294" y="218564"/>
                </a:cubicBezTo>
                <a:cubicBezTo>
                  <a:pt x="802829" y="262172"/>
                  <a:pt x="779705" y="204689"/>
                  <a:pt x="806136" y="236406"/>
                </a:cubicBezTo>
                <a:cubicBezTo>
                  <a:pt x="811575" y="242933"/>
                  <a:pt x="815596" y="262940"/>
                  <a:pt x="819517" y="272090"/>
                </a:cubicBezTo>
                <a:cubicBezTo>
                  <a:pt x="822136" y="278202"/>
                  <a:pt x="825819" y="283820"/>
                  <a:pt x="828438" y="289932"/>
                </a:cubicBezTo>
                <a:cubicBezTo>
                  <a:pt x="839518" y="315785"/>
                  <a:pt x="824677" y="290979"/>
                  <a:pt x="841820" y="316695"/>
                </a:cubicBezTo>
                <a:cubicBezTo>
                  <a:pt x="842607" y="324569"/>
                  <a:pt x="844413" y="364375"/>
                  <a:pt x="850741" y="379141"/>
                </a:cubicBezTo>
                <a:cubicBezTo>
                  <a:pt x="852853" y="384069"/>
                  <a:pt x="856688" y="388062"/>
                  <a:pt x="859662" y="392523"/>
                </a:cubicBezTo>
                <a:cubicBezTo>
                  <a:pt x="868062" y="468133"/>
                  <a:pt x="871742" y="518263"/>
                  <a:pt x="871742" y="638779"/>
                </a:cubicBez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1259288" y="2415209"/>
            <a:ext cx="2709674" cy="407504"/>
          </a:xfrm>
          <a:custGeom>
            <a:avLst/>
            <a:gdLst>
              <a:gd name="connsiteX0" fmla="*/ 0 w 2716632"/>
              <a:gd name="connsiteY0" fmla="*/ 178904 h 407504"/>
              <a:gd name="connsiteX1" fmla="*/ 0 w 2716632"/>
              <a:gd name="connsiteY1" fmla="*/ 178904 h 407504"/>
              <a:gd name="connsiteX2" fmla="*/ 19879 w 2716632"/>
              <a:gd name="connsiteY2" fmla="*/ 268356 h 407504"/>
              <a:gd name="connsiteX3" fmla="*/ 29818 w 2716632"/>
              <a:gd name="connsiteY3" fmla="*/ 318052 h 407504"/>
              <a:gd name="connsiteX4" fmla="*/ 89453 w 2716632"/>
              <a:gd name="connsiteY4" fmla="*/ 347869 h 407504"/>
              <a:gd name="connsiteX5" fmla="*/ 119270 w 2716632"/>
              <a:gd name="connsiteY5" fmla="*/ 367748 h 407504"/>
              <a:gd name="connsiteX6" fmla="*/ 149087 w 2716632"/>
              <a:gd name="connsiteY6" fmla="*/ 377687 h 407504"/>
              <a:gd name="connsiteX7" fmla="*/ 337931 w 2716632"/>
              <a:gd name="connsiteY7" fmla="*/ 407504 h 407504"/>
              <a:gd name="connsiteX8" fmla="*/ 417444 w 2716632"/>
              <a:gd name="connsiteY8" fmla="*/ 387626 h 407504"/>
              <a:gd name="connsiteX9" fmla="*/ 467140 w 2716632"/>
              <a:gd name="connsiteY9" fmla="*/ 377687 h 407504"/>
              <a:gd name="connsiteX10" fmla="*/ 496957 w 2716632"/>
              <a:gd name="connsiteY10" fmla="*/ 357808 h 407504"/>
              <a:gd name="connsiteX11" fmla="*/ 506896 w 2716632"/>
              <a:gd name="connsiteY11" fmla="*/ 327991 h 407504"/>
              <a:gd name="connsiteX12" fmla="*/ 546653 w 2716632"/>
              <a:gd name="connsiteY12" fmla="*/ 318052 h 407504"/>
              <a:gd name="connsiteX13" fmla="*/ 576470 w 2716632"/>
              <a:gd name="connsiteY13" fmla="*/ 308113 h 407504"/>
              <a:gd name="connsiteX14" fmla="*/ 626166 w 2716632"/>
              <a:gd name="connsiteY14" fmla="*/ 288234 h 407504"/>
              <a:gd name="connsiteX15" fmla="*/ 655983 w 2716632"/>
              <a:gd name="connsiteY15" fmla="*/ 278295 h 407504"/>
              <a:gd name="connsiteX16" fmla="*/ 685800 w 2716632"/>
              <a:gd name="connsiteY16" fmla="*/ 258417 h 407504"/>
              <a:gd name="connsiteX17" fmla="*/ 725557 w 2716632"/>
              <a:gd name="connsiteY17" fmla="*/ 248478 h 407504"/>
              <a:gd name="connsiteX18" fmla="*/ 824948 w 2716632"/>
              <a:gd name="connsiteY18" fmla="*/ 228600 h 407504"/>
              <a:gd name="connsiteX19" fmla="*/ 983974 w 2716632"/>
              <a:gd name="connsiteY19" fmla="*/ 218661 h 407504"/>
              <a:gd name="connsiteX20" fmla="*/ 1172818 w 2716632"/>
              <a:gd name="connsiteY20" fmla="*/ 238539 h 407504"/>
              <a:gd name="connsiteX21" fmla="*/ 1202635 w 2716632"/>
              <a:gd name="connsiteY21" fmla="*/ 248478 h 407504"/>
              <a:gd name="connsiteX22" fmla="*/ 1222513 w 2716632"/>
              <a:gd name="connsiteY22" fmla="*/ 278295 h 407504"/>
              <a:gd name="connsiteX23" fmla="*/ 1252331 w 2716632"/>
              <a:gd name="connsiteY23" fmla="*/ 298174 h 407504"/>
              <a:gd name="connsiteX24" fmla="*/ 1292087 w 2716632"/>
              <a:gd name="connsiteY24" fmla="*/ 347869 h 407504"/>
              <a:gd name="connsiteX25" fmla="*/ 1361661 w 2716632"/>
              <a:gd name="connsiteY25" fmla="*/ 308113 h 407504"/>
              <a:gd name="connsiteX26" fmla="*/ 1381540 w 2716632"/>
              <a:gd name="connsiteY26" fmla="*/ 288234 h 407504"/>
              <a:gd name="connsiteX27" fmla="*/ 1411357 w 2716632"/>
              <a:gd name="connsiteY27" fmla="*/ 278295 h 407504"/>
              <a:gd name="connsiteX28" fmla="*/ 1550505 w 2716632"/>
              <a:gd name="connsiteY28" fmla="*/ 248478 h 407504"/>
              <a:gd name="connsiteX29" fmla="*/ 1600200 w 2716632"/>
              <a:gd name="connsiteY29" fmla="*/ 228600 h 407504"/>
              <a:gd name="connsiteX30" fmla="*/ 1639957 w 2716632"/>
              <a:gd name="connsiteY30" fmla="*/ 218661 h 407504"/>
              <a:gd name="connsiteX31" fmla="*/ 1729409 w 2716632"/>
              <a:gd name="connsiteY31" fmla="*/ 198782 h 407504"/>
              <a:gd name="connsiteX32" fmla="*/ 1759227 w 2716632"/>
              <a:gd name="connsiteY32" fmla="*/ 208721 h 407504"/>
              <a:gd name="connsiteX33" fmla="*/ 1798983 w 2716632"/>
              <a:gd name="connsiteY33" fmla="*/ 218661 h 407504"/>
              <a:gd name="connsiteX34" fmla="*/ 1808922 w 2716632"/>
              <a:gd name="connsiteY34" fmla="*/ 248478 h 407504"/>
              <a:gd name="connsiteX35" fmla="*/ 1888435 w 2716632"/>
              <a:gd name="connsiteY35" fmla="*/ 228600 h 407504"/>
              <a:gd name="connsiteX36" fmla="*/ 1918253 w 2716632"/>
              <a:gd name="connsiteY36" fmla="*/ 218661 h 407504"/>
              <a:gd name="connsiteX37" fmla="*/ 1987827 w 2716632"/>
              <a:gd name="connsiteY37" fmla="*/ 188843 h 407504"/>
              <a:gd name="connsiteX38" fmla="*/ 2017644 w 2716632"/>
              <a:gd name="connsiteY38" fmla="*/ 168965 h 407504"/>
              <a:gd name="connsiteX39" fmla="*/ 2107096 w 2716632"/>
              <a:gd name="connsiteY39" fmla="*/ 159026 h 407504"/>
              <a:gd name="connsiteX40" fmla="*/ 2176670 w 2716632"/>
              <a:gd name="connsiteY40" fmla="*/ 149087 h 407504"/>
              <a:gd name="connsiteX41" fmla="*/ 2196548 w 2716632"/>
              <a:gd name="connsiteY41" fmla="*/ 119269 h 407504"/>
              <a:gd name="connsiteX42" fmla="*/ 2206487 w 2716632"/>
              <a:gd name="connsiteY42" fmla="*/ 89452 h 407504"/>
              <a:gd name="connsiteX43" fmla="*/ 2295940 w 2716632"/>
              <a:gd name="connsiteY43" fmla="*/ 59634 h 407504"/>
              <a:gd name="connsiteX44" fmla="*/ 2613992 w 2716632"/>
              <a:gd name="connsiteY44" fmla="*/ 29817 h 407504"/>
              <a:gd name="connsiteX45" fmla="*/ 2713383 w 2716632"/>
              <a:gd name="connsiteY45" fmla="*/ 0 h 407504"/>
              <a:gd name="connsiteX0" fmla="*/ 0 w 2716632"/>
              <a:gd name="connsiteY0" fmla="*/ 178904 h 407504"/>
              <a:gd name="connsiteX1" fmla="*/ 19879 w 2716632"/>
              <a:gd name="connsiteY1" fmla="*/ 268356 h 407504"/>
              <a:gd name="connsiteX2" fmla="*/ 29818 w 2716632"/>
              <a:gd name="connsiteY2" fmla="*/ 318052 h 407504"/>
              <a:gd name="connsiteX3" fmla="*/ 89453 w 2716632"/>
              <a:gd name="connsiteY3" fmla="*/ 347869 h 407504"/>
              <a:gd name="connsiteX4" fmla="*/ 119270 w 2716632"/>
              <a:gd name="connsiteY4" fmla="*/ 367748 h 407504"/>
              <a:gd name="connsiteX5" fmla="*/ 149087 w 2716632"/>
              <a:gd name="connsiteY5" fmla="*/ 377687 h 407504"/>
              <a:gd name="connsiteX6" fmla="*/ 337931 w 2716632"/>
              <a:gd name="connsiteY6" fmla="*/ 407504 h 407504"/>
              <a:gd name="connsiteX7" fmla="*/ 417444 w 2716632"/>
              <a:gd name="connsiteY7" fmla="*/ 387626 h 407504"/>
              <a:gd name="connsiteX8" fmla="*/ 467140 w 2716632"/>
              <a:gd name="connsiteY8" fmla="*/ 377687 h 407504"/>
              <a:gd name="connsiteX9" fmla="*/ 496957 w 2716632"/>
              <a:gd name="connsiteY9" fmla="*/ 357808 h 407504"/>
              <a:gd name="connsiteX10" fmla="*/ 506896 w 2716632"/>
              <a:gd name="connsiteY10" fmla="*/ 327991 h 407504"/>
              <a:gd name="connsiteX11" fmla="*/ 546653 w 2716632"/>
              <a:gd name="connsiteY11" fmla="*/ 318052 h 407504"/>
              <a:gd name="connsiteX12" fmla="*/ 576470 w 2716632"/>
              <a:gd name="connsiteY12" fmla="*/ 308113 h 407504"/>
              <a:gd name="connsiteX13" fmla="*/ 626166 w 2716632"/>
              <a:gd name="connsiteY13" fmla="*/ 288234 h 407504"/>
              <a:gd name="connsiteX14" fmla="*/ 655983 w 2716632"/>
              <a:gd name="connsiteY14" fmla="*/ 278295 h 407504"/>
              <a:gd name="connsiteX15" fmla="*/ 685800 w 2716632"/>
              <a:gd name="connsiteY15" fmla="*/ 258417 h 407504"/>
              <a:gd name="connsiteX16" fmla="*/ 725557 w 2716632"/>
              <a:gd name="connsiteY16" fmla="*/ 248478 h 407504"/>
              <a:gd name="connsiteX17" fmla="*/ 824948 w 2716632"/>
              <a:gd name="connsiteY17" fmla="*/ 228600 h 407504"/>
              <a:gd name="connsiteX18" fmla="*/ 983974 w 2716632"/>
              <a:gd name="connsiteY18" fmla="*/ 218661 h 407504"/>
              <a:gd name="connsiteX19" fmla="*/ 1172818 w 2716632"/>
              <a:gd name="connsiteY19" fmla="*/ 238539 h 407504"/>
              <a:gd name="connsiteX20" fmla="*/ 1202635 w 2716632"/>
              <a:gd name="connsiteY20" fmla="*/ 248478 h 407504"/>
              <a:gd name="connsiteX21" fmla="*/ 1222513 w 2716632"/>
              <a:gd name="connsiteY21" fmla="*/ 278295 h 407504"/>
              <a:gd name="connsiteX22" fmla="*/ 1252331 w 2716632"/>
              <a:gd name="connsiteY22" fmla="*/ 298174 h 407504"/>
              <a:gd name="connsiteX23" fmla="*/ 1292087 w 2716632"/>
              <a:gd name="connsiteY23" fmla="*/ 347869 h 407504"/>
              <a:gd name="connsiteX24" fmla="*/ 1361661 w 2716632"/>
              <a:gd name="connsiteY24" fmla="*/ 308113 h 407504"/>
              <a:gd name="connsiteX25" fmla="*/ 1381540 w 2716632"/>
              <a:gd name="connsiteY25" fmla="*/ 288234 h 407504"/>
              <a:gd name="connsiteX26" fmla="*/ 1411357 w 2716632"/>
              <a:gd name="connsiteY26" fmla="*/ 278295 h 407504"/>
              <a:gd name="connsiteX27" fmla="*/ 1550505 w 2716632"/>
              <a:gd name="connsiteY27" fmla="*/ 248478 h 407504"/>
              <a:gd name="connsiteX28" fmla="*/ 1600200 w 2716632"/>
              <a:gd name="connsiteY28" fmla="*/ 228600 h 407504"/>
              <a:gd name="connsiteX29" fmla="*/ 1639957 w 2716632"/>
              <a:gd name="connsiteY29" fmla="*/ 218661 h 407504"/>
              <a:gd name="connsiteX30" fmla="*/ 1729409 w 2716632"/>
              <a:gd name="connsiteY30" fmla="*/ 198782 h 407504"/>
              <a:gd name="connsiteX31" fmla="*/ 1759227 w 2716632"/>
              <a:gd name="connsiteY31" fmla="*/ 208721 h 407504"/>
              <a:gd name="connsiteX32" fmla="*/ 1798983 w 2716632"/>
              <a:gd name="connsiteY32" fmla="*/ 218661 h 407504"/>
              <a:gd name="connsiteX33" fmla="*/ 1808922 w 2716632"/>
              <a:gd name="connsiteY33" fmla="*/ 248478 h 407504"/>
              <a:gd name="connsiteX34" fmla="*/ 1888435 w 2716632"/>
              <a:gd name="connsiteY34" fmla="*/ 228600 h 407504"/>
              <a:gd name="connsiteX35" fmla="*/ 1918253 w 2716632"/>
              <a:gd name="connsiteY35" fmla="*/ 218661 h 407504"/>
              <a:gd name="connsiteX36" fmla="*/ 1987827 w 2716632"/>
              <a:gd name="connsiteY36" fmla="*/ 188843 h 407504"/>
              <a:gd name="connsiteX37" fmla="*/ 2017644 w 2716632"/>
              <a:gd name="connsiteY37" fmla="*/ 168965 h 407504"/>
              <a:gd name="connsiteX38" fmla="*/ 2107096 w 2716632"/>
              <a:gd name="connsiteY38" fmla="*/ 159026 h 407504"/>
              <a:gd name="connsiteX39" fmla="*/ 2176670 w 2716632"/>
              <a:gd name="connsiteY39" fmla="*/ 149087 h 407504"/>
              <a:gd name="connsiteX40" fmla="*/ 2196548 w 2716632"/>
              <a:gd name="connsiteY40" fmla="*/ 119269 h 407504"/>
              <a:gd name="connsiteX41" fmla="*/ 2206487 w 2716632"/>
              <a:gd name="connsiteY41" fmla="*/ 89452 h 407504"/>
              <a:gd name="connsiteX42" fmla="*/ 2295940 w 2716632"/>
              <a:gd name="connsiteY42" fmla="*/ 59634 h 407504"/>
              <a:gd name="connsiteX43" fmla="*/ 2613992 w 2716632"/>
              <a:gd name="connsiteY43" fmla="*/ 29817 h 407504"/>
              <a:gd name="connsiteX44" fmla="*/ 2713383 w 2716632"/>
              <a:gd name="connsiteY44" fmla="*/ 0 h 407504"/>
              <a:gd name="connsiteX0" fmla="*/ 0 w 2716632"/>
              <a:gd name="connsiteY0" fmla="*/ 178904 h 407504"/>
              <a:gd name="connsiteX1" fmla="*/ 29818 w 2716632"/>
              <a:gd name="connsiteY1" fmla="*/ 318052 h 407504"/>
              <a:gd name="connsiteX2" fmla="*/ 89453 w 2716632"/>
              <a:gd name="connsiteY2" fmla="*/ 347869 h 407504"/>
              <a:gd name="connsiteX3" fmla="*/ 119270 w 2716632"/>
              <a:gd name="connsiteY3" fmla="*/ 367748 h 407504"/>
              <a:gd name="connsiteX4" fmla="*/ 149087 w 2716632"/>
              <a:gd name="connsiteY4" fmla="*/ 377687 h 407504"/>
              <a:gd name="connsiteX5" fmla="*/ 337931 w 2716632"/>
              <a:gd name="connsiteY5" fmla="*/ 407504 h 407504"/>
              <a:gd name="connsiteX6" fmla="*/ 417444 w 2716632"/>
              <a:gd name="connsiteY6" fmla="*/ 387626 h 407504"/>
              <a:gd name="connsiteX7" fmla="*/ 467140 w 2716632"/>
              <a:gd name="connsiteY7" fmla="*/ 377687 h 407504"/>
              <a:gd name="connsiteX8" fmla="*/ 496957 w 2716632"/>
              <a:gd name="connsiteY8" fmla="*/ 357808 h 407504"/>
              <a:gd name="connsiteX9" fmla="*/ 506896 w 2716632"/>
              <a:gd name="connsiteY9" fmla="*/ 327991 h 407504"/>
              <a:gd name="connsiteX10" fmla="*/ 546653 w 2716632"/>
              <a:gd name="connsiteY10" fmla="*/ 318052 h 407504"/>
              <a:gd name="connsiteX11" fmla="*/ 576470 w 2716632"/>
              <a:gd name="connsiteY11" fmla="*/ 308113 h 407504"/>
              <a:gd name="connsiteX12" fmla="*/ 626166 w 2716632"/>
              <a:gd name="connsiteY12" fmla="*/ 288234 h 407504"/>
              <a:gd name="connsiteX13" fmla="*/ 655983 w 2716632"/>
              <a:gd name="connsiteY13" fmla="*/ 278295 h 407504"/>
              <a:gd name="connsiteX14" fmla="*/ 685800 w 2716632"/>
              <a:gd name="connsiteY14" fmla="*/ 258417 h 407504"/>
              <a:gd name="connsiteX15" fmla="*/ 725557 w 2716632"/>
              <a:gd name="connsiteY15" fmla="*/ 248478 h 407504"/>
              <a:gd name="connsiteX16" fmla="*/ 824948 w 2716632"/>
              <a:gd name="connsiteY16" fmla="*/ 228600 h 407504"/>
              <a:gd name="connsiteX17" fmla="*/ 983974 w 2716632"/>
              <a:gd name="connsiteY17" fmla="*/ 218661 h 407504"/>
              <a:gd name="connsiteX18" fmla="*/ 1172818 w 2716632"/>
              <a:gd name="connsiteY18" fmla="*/ 238539 h 407504"/>
              <a:gd name="connsiteX19" fmla="*/ 1202635 w 2716632"/>
              <a:gd name="connsiteY19" fmla="*/ 248478 h 407504"/>
              <a:gd name="connsiteX20" fmla="*/ 1222513 w 2716632"/>
              <a:gd name="connsiteY20" fmla="*/ 278295 h 407504"/>
              <a:gd name="connsiteX21" fmla="*/ 1252331 w 2716632"/>
              <a:gd name="connsiteY21" fmla="*/ 298174 h 407504"/>
              <a:gd name="connsiteX22" fmla="*/ 1292087 w 2716632"/>
              <a:gd name="connsiteY22" fmla="*/ 347869 h 407504"/>
              <a:gd name="connsiteX23" fmla="*/ 1361661 w 2716632"/>
              <a:gd name="connsiteY23" fmla="*/ 308113 h 407504"/>
              <a:gd name="connsiteX24" fmla="*/ 1381540 w 2716632"/>
              <a:gd name="connsiteY24" fmla="*/ 288234 h 407504"/>
              <a:gd name="connsiteX25" fmla="*/ 1411357 w 2716632"/>
              <a:gd name="connsiteY25" fmla="*/ 278295 h 407504"/>
              <a:gd name="connsiteX26" fmla="*/ 1550505 w 2716632"/>
              <a:gd name="connsiteY26" fmla="*/ 248478 h 407504"/>
              <a:gd name="connsiteX27" fmla="*/ 1600200 w 2716632"/>
              <a:gd name="connsiteY27" fmla="*/ 228600 h 407504"/>
              <a:gd name="connsiteX28" fmla="*/ 1639957 w 2716632"/>
              <a:gd name="connsiteY28" fmla="*/ 218661 h 407504"/>
              <a:gd name="connsiteX29" fmla="*/ 1729409 w 2716632"/>
              <a:gd name="connsiteY29" fmla="*/ 198782 h 407504"/>
              <a:gd name="connsiteX30" fmla="*/ 1759227 w 2716632"/>
              <a:gd name="connsiteY30" fmla="*/ 208721 h 407504"/>
              <a:gd name="connsiteX31" fmla="*/ 1798983 w 2716632"/>
              <a:gd name="connsiteY31" fmla="*/ 218661 h 407504"/>
              <a:gd name="connsiteX32" fmla="*/ 1808922 w 2716632"/>
              <a:gd name="connsiteY32" fmla="*/ 248478 h 407504"/>
              <a:gd name="connsiteX33" fmla="*/ 1888435 w 2716632"/>
              <a:gd name="connsiteY33" fmla="*/ 228600 h 407504"/>
              <a:gd name="connsiteX34" fmla="*/ 1918253 w 2716632"/>
              <a:gd name="connsiteY34" fmla="*/ 218661 h 407504"/>
              <a:gd name="connsiteX35" fmla="*/ 1987827 w 2716632"/>
              <a:gd name="connsiteY35" fmla="*/ 188843 h 407504"/>
              <a:gd name="connsiteX36" fmla="*/ 2017644 w 2716632"/>
              <a:gd name="connsiteY36" fmla="*/ 168965 h 407504"/>
              <a:gd name="connsiteX37" fmla="*/ 2107096 w 2716632"/>
              <a:gd name="connsiteY37" fmla="*/ 159026 h 407504"/>
              <a:gd name="connsiteX38" fmla="*/ 2176670 w 2716632"/>
              <a:gd name="connsiteY38" fmla="*/ 149087 h 407504"/>
              <a:gd name="connsiteX39" fmla="*/ 2196548 w 2716632"/>
              <a:gd name="connsiteY39" fmla="*/ 119269 h 407504"/>
              <a:gd name="connsiteX40" fmla="*/ 2206487 w 2716632"/>
              <a:gd name="connsiteY40" fmla="*/ 89452 h 407504"/>
              <a:gd name="connsiteX41" fmla="*/ 2295940 w 2716632"/>
              <a:gd name="connsiteY41" fmla="*/ 59634 h 407504"/>
              <a:gd name="connsiteX42" fmla="*/ 2613992 w 2716632"/>
              <a:gd name="connsiteY42" fmla="*/ 29817 h 407504"/>
              <a:gd name="connsiteX43" fmla="*/ 2713383 w 2716632"/>
              <a:gd name="connsiteY43" fmla="*/ 0 h 407504"/>
              <a:gd name="connsiteX0" fmla="*/ 0 w 2686814"/>
              <a:gd name="connsiteY0" fmla="*/ 318052 h 407504"/>
              <a:gd name="connsiteX1" fmla="*/ 59635 w 2686814"/>
              <a:gd name="connsiteY1" fmla="*/ 347869 h 407504"/>
              <a:gd name="connsiteX2" fmla="*/ 89452 w 2686814"/>
              <a:gd name="connsiteY2" fmla="*/ 367748 h 407504"/>
              <a:gd name="connsiteX3" fmla="*/ 119269 w 2686814"/>
              <a:gd name="connsiteY3" fmla="*/ 377687 h 407504"/>
              <a:gd name="connsiteX4" fmla="*/ 308113 w 2686814"/>
              <a:gd name="connsiteY4" fmla="*/ 407504 h 407504"/>
              <a:gd name="connsiteX5" fmla="*/ 387626 w 2686814"/>
              <a:gd name="connsiteY5" fmla="*/ 387626 h 407504"/>
              <a:gd name="connsiteX6" fmla="*/ 437322 w 2686814"/>
              <a:gd name="connsiteY6" fmla="*/ 377687 h 407504"/>
              <a:gd name="connsiteX7" fmla="*/ 467139 w 2686814"/>
              <a:gd name="connsiteY7" fmla="*/ 357808 h 407504"/>
              <a:gd name="connsiteX8" fmla="*/ 477078 w 2686814"/>
              <a:gd name="connsiteY8" fmla="*/ 327991 h 407504"/>
              <a:gd name="connsiteX9" fmla="*/ 516835 w 2686814"/>
              <a:gd name="connsiteY9" fmla="*/ 318052 h 407504"/>
              <a:gd name="connsiteX10" fmla="*/ 546652 w 2686814"/>
              <a:gd name="connsiteY10" fmla="*/ 308113 h 407504"/>
              <a:gd name="connsiteX11" fmla="*/ 596348 w 2686814"/>
              <a:gd name="connsiteY11" fmla="*/ 288234 h 407504"/>
              <a:gd name="connsiteX12" fmla="*/ 626165 w 2686814"/>
              <a:gd name="connsiteY12" fmla="*/ 278295 h 407504"/>
              <a:gd name="connsiteX13" fmla="*/ 655982 w 2686814"/>
              <a:gd name="connsiteY13" fmla="*/ 258417 h 407504"/>
              <a:gd name="connsiteX14" fmla="*/ 695739 w 2686814"/>
              <a:gd name="connsiteY14" fmla="*/ 248478 h 407504"/>
              <a:gd name="connsiteX15" fmla="*/ 795130 w 2686814"/>
              <a:gd name="connsiteY15" fmla="*/ 228600 h 407504"/>
              <a:gd name="connsiteX16" fmla="*/ 954156 w 2686814"/>
              <a:gd name="connsiteY16" fmla="*/ 218661 h 407504"/>
              <a:gd name="connsiteX17" fmla="*/ 1143000 w 2686814"/>
              <a:gd name="connsiteY17" fmla="*/ 238539 h 407504"/>
              <a:gd name="connsiteX18" fmla="*/ 1172817 w 2686814"/>
              <a:gd name="connsiteY18" fmla="*/ 248478 h 407504"/>
              <a:gd name="connsiteX19" fmla="*/ 1192695 w 2686814"/>
              <a:gd name="connsiteY19" fmla="*/ 278295 h 407504"/>
              <a:gd name="connsiteX20" fmla="*/ 1222513 w 2686814"/>
              <a:gd name="connsiteY20" fmla="*/ 298174 h 407504"/>
              <a:gd name="connsiteX21" fmla="*/ 1262269 w 2686814"/>
              <a:gd name="connsiteY21" fmla="*/ 347869 h 407504"/>
              <a:gd name="connsiteX22" fmla="*/ 1331843 w 2686814"/>
              <a:gd name="connsiteY22" fmla="*/ 308113 h 407504"/>
              <a:gd name="connsiteX23" fmla="*/ 1351722 w 2686814"/>
              <a:gd name="connsiteY23" fmla="*/ 288234 h 407504"/>
              <a:gd name="connsiteX24" fmla="*/ 1381539 w 2686814"/>
              <a:gd name="connsiteY24" fmla="*/ 278295 h 407504"/>
              <a:gd name="connsiteX25" fmla="*/ 1520687 w 2686814"/>
              <a:gd name="connsiteY25" fmla="*/ 248478 h 407504"/>
              <a:gd name="connsiteX26" fmla="*/ 1570382 w 2686814"/>
              <a:gd name="connsiteY26" fmla="*/ 228600 h 407504"/>
              <a:gd name="connsiteX27" fmla="*/ 1610139 w 2686814"/>
              <a:gd name="connsiteY27" fmla="*/ 218661 h 407504"/>
              <a:gd name="connsiteX28" fmla="*/ 1699591 w 2686814"/>
              <a:gd name="connsiteY28" fmla="*/ 198782 h 407504"/>
              <a:gd name="connsiteX29" fmla="*/ 1729409 w 2686814"/>
              <a:gd name="connsiteY29" fmla="*/ 208721 h 407504"/>
              <a:gd name="connsiteX30" fmla="*/ 1769165 w 2686814"/>
              <a:gd name="connsiteY30" fmla="*/ 218661 h 407504"/>
              <a:gd name="connsiteX31" fmla="*/ 1779104 w 2686814"/>
              <a:gd name="connsiteY31" fmla="*/ 248478 h 407504"/>
              <a:gd name="connsiteX32" fmla="*/ 1858617 w 2686814"/>
              <a:gd name="connsiteY32" fmla="*/ 228600 h 407504"/>
              <a:gd name="connsiteX33" fmla="*/ 1888435 w 2686814"/>
              <a:gd name="connsiteY33" fmla="*/ 218661 h 407504"/>
              <a:gd name="connsiteX34" fmla="*/ 1958009 w 2686814"/>
              <a:gd name="connsiteY34" fmla="*/ 188843 h 407504"/>
              <a:gd name="connsiteX35" fmla="*/ 1987826 w 2686814"/>
              <a:gd name="connsiteY35" fmla="*/ 168965 h 407504"/>
              <a:gd name="connsiteX36" fmla="*/ 2077278 w 2686814"/>
              <a:gd name="connsiteY36" fmla="*/ 159026 h 407504"/>
              <a:gd name="connsiteX37" fmla="*/ 2146852 w 2686814"/>
              <a:gd name="connsiteY37" fmla="*/ 149087 h 407504"/>
              <a:gd name="connsiteX38" fmla="*/ 2166730 w 2686814"/>
              <a:gd name="connsiteY38" fmla="*/ 119269 h 407504"/>
              <a:gd name="connsiteX39" fmla="*/ 2176669 w 2686814"/>
              <a:gd name="connsiteY39" fmla="*/ 89452 h 407504"/>
              <a:gd name="connsiteX40" fmla="*/ 2266122 w 2686814"/>
              <a:gd name="connsiteY40" fmla="*/ 59634 h 407504"/>
              <a:gd name="connsiteX41" fmla="*/ 2584174 w 2686814"/>
              <a:gd name="connsiteY41" fmla="*/ 29817 h 407504"/>
              <a:gd name="connsiteX42" fmla="*/ 2683565 w 2686814"/>
              <a:gd name="connsiteY42" fmla="*/ 0 h 407504"/>
              <a:gd name="connsiteX0" fmla="*/ 0 w 2709674"/>
              <a:gd name="connsiteY0" fmla="*/ 257092 h 407504"/>
              <a:gd name="connsiteX1" fmla="*/ 82495 w 2709674"/>
              <a:gd name="connsiteY1" fmla="*/ 347869 h 407504"/>
              <a:gd name="connsiteX2" fmla="*/ 112312 w 2709674"/>
              <a:gd name="connsiteY2" fmla="*/ 367748 h 407504"/>
              <a:gd name="connsiteX3" fmla="*/ 142129 w 2709674"/>
              <a:gd name="connsiteY3" fmla="*/ 377687 h 407504"/>
              <a:gd name="connsiteX4" fmla="*/ 330973 w 2709674"/>
              <a:gd name="connsiteY4" fmla="*/ 407504 h 407504"/>
              <a:gd name="connsiteX5" fmla="*/ 410486 w 2709674"/>
              <a:gd name="connsiteY5" fmla="*/ 387626 h 407504"/>
              <a:gd name="connsiteX6" fmla="*/ 460182 w 2709674"/>
              <a:gd name="connsiteY6" fmla="*/ 377687 h 407504"/>
              <a:gd name="connsiteX7" fmla="*/ 489999 w 2709674"/>
              <a:gd name="connsiteY7" fmla="*/ 357808 h 407504"/>
              <a:gd name="connsiteX8" fmla="*/ 499938 w 2709674"/>
              <a:gd name="connsiteY8" fmla="*/ 327991 h 407504"/>
              <a:gd name="connsiteX9" fmla="*/ 539695 w 2709674"/>
              <a:gd name="connsiteY9" fmla="*/ 318052 h 407504"/>
              <a:gd name="connsiteX10" fmla="*/ 569512 w 2709674"/>
              <a:gd name="connsiteY10" fmla="*/ 308113 h 407504"/>
              <a:gd name="connsiteX11" fmla="*/ 619208 w 2709674"/>
              <a:gd name="connsiteY11" fmla="*/ 288234 h 407504"/>
              <a:gd name="connsiteX12" fmla="*/ 649025 w 2709674"/>
              <a:gd name="connsiteY12" fmla="*/ 278295 h 407504"/>
              <a:gd name="connsiteX13" fmla="*/ 678842 w 2709674"/>
              <a:gd name="connsiteY13" fmla="*/ 258417 h 407504"/>
              <a:gd name="connsiteX14" fmla="*/ 718599 w 2709674"/>
              <a:gd name="connsiteY14" fmla="*/ 248478 h 407504"/>
              <a:gd name="connsiteX15" fmla="*/ 817990 w 2709674"/>
              <a:gd name="connsiteY15" fmla="*/ 228600 h 407504"/>
              <a:gd name="connsiteX16" fmla="*/ 977016 w 2709674"/>
              <a:gd name="connsiteY16" fmla="*/ 218661 h 407504"/>
              <a:gd name="connsiteX17" fmla="*/ 1165860 w 2709674"/>
              <a:gd name="connsiteY17" fmla="*/ 238539 h 407504"/>
              <a:gd name="connsiteX18" fmla="*/ 1195677 w 2709674"/>
              <a:gd name="connsiteY18" fmla="*/ 248478 h 407504"/>
              <a:gd name="connsiteX19" fmla="*/ 1215555 w 2709674"/>
              <a:gd name="connsiteY19" fmla="*/ 278295 h 407504"/>
              <a:gd name="connsiteX20" fmla="*/ 1245373 w 2709674"/>
              <a:gd name="connsiteY20" fmla="*/ 298174 h 407504"/>
              <a:gd name="connsiteX21" fmla="*/ 1285129 w 2709674"/>
              <a:gd name="connsiteY21" fmla="*/ 347869 h 407504"/>
              <a:gd name="connsiteX22" fmla="*/ 1354703 w 2709674"/>
              <a:gd name="connsiteY22" fmla="*/ 308113 h 407504"/>
              <a:gd name="connsiteX23" fmla="*/ 1374582 w 2709674"/>
              <a:gd name="connsiteY23" fmla="*/ 288234 h 407504"/>
              <a:gd name="connsiteX24" fmla="*/ 1404399 w 2709674"/>
              <a:gd name="connsiteY24" fmla="*/ 278295 h 407504"/>
              <a:gd name="connsiteX25" fmla="*/ 1543547 w 2709674"/>
              <a:gd name="connsiteY25" fmla="*/ 248478 h 407504"/>
              <a:gd name="connsiteX26" fmla="*/ 1593242 w 2709674"/>
              <a:gd name="connsiteY26" fmla="*/ 228600 h 407504"/>
              <a:gd name="connsiteX27" fmla="*/ 1632999 w 2709674"/>
              <a:gd name="connsiteY27" fmla="*/ 218661 h 407504"/>
              <a:gd name="connsiteX28" fmla="*/ 1722451 w 2709674"/>
              <a:gd name="connsiteY28" fmla="*/ 198782 h 407504"/>
              <a:gd name="connsiteX29" fmla="*/ 1752269 w 2709674"/>
              <a:gd name="connsiteY29" fmla="*/ 208721 h 407504"/>
              <a:gd name="connsiteX30" fmla="*/ 1792025 w 2709674"/>
              <a:gd name="connsiteY30" fmla="*/ 218661 h 407504"/>
              <a:gd name="connsiteX31" fmla="*/ 1801964 w 2709674"/>
              <a:gd name="connsiteY31" fmla="*/ 248478 h 407504"/>
              <a:gd name="connsiteX32" fmla="*/ 1881477 w 2709674"/>
              <a:gd name="connsiteY32" fmla="*/ 228600 h 407504"/>
              <a:gd name="connsiteX33" fmla="*/ 1911295 w 2709674"/>
              <a:gd name="connsiteY33" fmla="*/ 218661 h 407504"/>
              <a:gd name="connsiteX34" fmla="*/ 1980869 w 2709674"/>
              <a:gd name="connsiteY34" fmla="*/ 188843 h 407504"/>
              <a:gd name="connsiteX35" fmla="*/ 2010686 w 2709674"/>
              <a:gd name="connsiteY35" fmla="*/ 168965 h 407504"/>
              <a:gd name="connsiteX36" fmla="*/ 2100138 w 2709674"/>
              <a:gd name="connsiteY36" fmla="*/ 159026 h 407504"/>
              <a:gd name="connsiteX37" fmla="*/ 2169712 w 2709674"/>
              <a:gd name="connsiteY37" fmla="*/ 149087 h 407504"/>
              <a:gd name="connsiteX38" fmla="*/ 2189590 w 2709674"/>
              <a:gd name="connsiteY38" fmla="*/ 119269 h 407504"/>
              <a:gd name="connsiteX39" fmla="*/ 2199529 w 2709674"/>
              <a:gd name="connsiteY39" fmla="*/ 89452 h 407504"/>
              <a:gd name="connsiteX40" fmla="*/ 2288982 w 2709674"/>
              <a:gd name="connsiteY40" fmla="*/ 59634 h 407504"/>
              <a:gd name="connsiteX41" fmla="*/ 2607034 w 2709674"/>
              <a:gd name="connsiteY41" fmla="*/ 29817 h 407504"/>
              <a:gd name="connsiteX42" fmla="*/ 2706425 w 2709674"/>
              <a:gd name="connsiteY42"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09674" h="407504">
                <a:moveTo>
                  <a:pt x="0" y="257092"/>
                </a:moveTo>
                <a:cubicBezTo>
                  <a:pt x="9067" y="272959"/>
                  <a:pt x="67190" y="342768"/>
                  <a:pt x="82495" y="347869"/>
                </a:cubicBezTo>
                <a:cubicBezTo>
                  <a:pt x="92434" y="354495"/>
                  <a:pt x="101628" y="362406"/>
                  <a:pt x="112312" y="367748"/>
                </a:cubicBezTo>
                <a:cubicBezTo>
                  <a:pt x="121683" y="372433"/>
                  <a:pt x="131885" y="375492"/>
                  <a:pt x="142129" y="377687"/>
                </a:cubicBezTo>
                <a:cubicBezTo>
                  <a:pt x="228426" y="396179"/>
                  <a:pt x="250266" y="397416"/>
                  <a:pt x="330973" y="407504"/>
                </a:cubicBezTo>
                <a:lnTo>
                  <a:pt x="410486" y="387626"/>
                </a:lnTo>
                <a:cubicBezTo>
                  <a:pt x="426947" y="383827"/>
                  <a:pt x="444364" y="383619"/>
                  <a:pt x="460182" y="377687"/>
                </a:cubicBezTo>
                <a:cubicBezTo>
                  <a:pt x="471367" y="373493"/>
                  <a:pt x="480060" y="364434"/>
                  <a:pt x="489999" y="357808"/>
                </a:cubicBezTo>
                <a:cubicBezTo>
                  <a:pt x="493312" y="347869"/>
                  <a:pt x="491757" y="334536"/>
                  <a:pt x="499938" y="327991"/>
                </a:cubicBezTo>
                <a:cubicBezTo>
                  <a:pt x="510605" y="319458"/>
                  <a:pt x="526560" y="321805"/>
                  <a:pt x="539695" y="318052"/>
                </a:cubicBezTo>
                <a:cubicBezTo>
                  <a:pt x="549769" y="315174"/>
                  <a:pt x="559702" y="311792"/>
                  <a:pt x="569512" y="308113"/>
                </a:cubicBezTo>
                <a:cubicBezTo>
                  <a:pt x="586217" y="301848"/>
                  <a:pt x="602503" y="294499"/>
                  <a:pt x="619208" y="288234"/>
                </a:cubicBezTo>
                <a:cubicBezTo>
                  <a:pt x="629018" y="284555"/>
                  <a:pt x="639654" y="282980"/>
                  <a:pt x="649025" y="278295"/>
                </a:cubicBezTo>
                <a:cubicBezTo>
                  <a:pt x="659709" y="272953"/>
                  <a:pt x="667863" y="263122"/>
                  <a:pt x="678842" y="258417"/>
                </a:cubicBezTo>
                <a:cubicBezTo>
                  <a:pt x="691398" y="253036"/>
                  <a:pt x="705242" y="251340"/>
                  <a:pt x="718599" y="248478"/>
                </a:cubicBezTo>
                <a:cubicBezTo>
                  <a:pt x="751635" y="241399"/>
                  <a:pt x="784426" y="232473"/>
                  <a:pt x="817990" y="228600"/>
                </a:cubicBezTo>
                <a:cubicBezTo>
                  <a:pt x="870752" y="222512"/>
                  <a:pt x="924007" y="221974"/>
                  <a:pt x="977016" y="218661"/>
                </a:cubicBezTo>
                <a:cubicBezTo>
                  <a:pt x="1039964" y="225287"/>
                  <a:pt x="1103145" y="229987"/>
                  <a:pt x="1165860" y="238539"/>
                </a:cubicBezTo>
                <a:cubicBezTo>
                  <a:pt x="1176241" y="239955"/>
                  <a:pt x="1187496" y="241933"/>
                  <a:pt x="1195677" y="248478"/>
                </a:cubicBezTo>
                <a:cubicBezTo>
                  <a:pt x="1205005" y="255940"/>
                  <a:pt x="1207108" y="269848"/>
                  <a:pt x="1215555" y="278295"/>
                </a:cubicBezTo>
                <a:cubicBezTo>
                  <a:pt x="1224002" y="286742"/>
                  <a:pt x="1235434" y="291548"/>
                  <a:pt x="1245373" y="298174"/>
                </a:cubicBezTo>
                <a:cubicBezTo>
                  <a:pt x="1251442" y="322451"/>
                  <a:pt x="1247270" y="353277"/>
                  <a:pt x="1285129" y="347869"/>
                </a:cubicBezTo>
                <a:cubicBezTo>
                  <a:pt x="1297551" y="346094"/>
                  <a:pt x="1343210" y="317308"/>
                  <a:pt x="1354703" y="308113"/>
                </a:cubicBezTo>
                <a:cubicBezTo>
                  <a:pt x="1362021" y="302259"/>
                  <a:pt x="1366546" y="293055"/>
                  <a:pt x="1374582" y="288234"/>
                </a:cubicBezTo>
                <a:cubicBezTo>
                  <a:pt x="1383566" y="282844"/>
                  <a:pt x="1394364" y="281305"/>
                  <a:pt x="1404399" y="278295"/>
                </a:cubicBezTo>
                <a:cubicBezTo>
                  <a:pt x="1488125" y="253177"/>
                  <a:pt x="1458229" y="260666"/>
                  <a:pt x="1543547" y="248478"/>
                </a:cubicBezTo>
                <a:cubicBezTo>
                  <a:pt x="1560112" y="241852"/>
                  <a:pt x="1576316" y="234242"/>
                  <a:pt x="1593242" y="228600"/>
                </a:cubicBezTo>
                <a:cubicBezTo>
                  <a:pt x="1606201" y="224280"/>
                  <a:pt x="1619689" y="221733"/>
                  <a:pt x="1632999" y="218661"/>
                </a:cubicBezTo>
                <a:lnTo>
                  <a:pt x="1722451" y="198782"/>
                </a:lnTo>
                <a:cubicBezTo>
                  <a:pt x="1732390" y="202095"/>
                  <a:pt x="1742195" y="205843"/>
                  <a:pt x="1752269" y="208721"/>
                </a:cubicBezTo>
                <a:cubicBezTo>
                  <a:pt x="1765403" y="212474"/>
                  <a:pt x="1781358" y="210128"/>
                  <a:pt x="1792025" y="218661"/>
                </a:cubicBezTo>
                <a:cubicBezTo>
                  <a:pt x="1800206" y="225206"/>
                  <a:pt x="1798651" y="238539"/>
                  <a:pt x="1801964" y="248478"/>
                </a:cubicBezTo>
                <a:cubicBezTo>
                  <a:pt x="1828468" y="241852"/>
                  <a:pt x="1855120" y="235788"/>
                  <a:pt x="1881477" y="228600"/>
                </a:cubicBezTo>
                <a:cubicBezTo>
                  <a:pt x="1891585" y="225843"/>
                  <a:pt x="1902311" y="224051"/>
                  <a:pt x="1911295" y="218661"/>
                </a:cubicBezTo>
                <a:cubicBezTo>
                  <a:pt x="1974944" y="180471"/>
                  <a:pt x="1864610" y="212094"/>
                  <a:pt x="1980869" y="188843"/>
                </a:cubicBezTo>
                <a:cubicBezTo>
                  <a:pt x="1990808" y="182217"/>
                  <a:pt x="1999097" y="171862"/>
                  <a:pt x="2010686" y="168965"/>
                </a:cubicBezTo>
                <a:cubicBezTo>
                  <a:pt x="2039791" y="161689"/>
                  <a:pt x="2070369" y="162747"/>
                  <a:pt x="2100138" y="159026"/>
                </a:cubicBezTo>
                <a:cubicBezTo>
                  <a:pt x="2123384" y="156120"/>
                  <a:pt x="2146521" y="152400"/>
                  <a:pt x="2169712" y="149087"/>
                </a:cubicBezTo>
                <a:cubicBezTo>
                  <a:pt x="2176338" y="139148"/>
                  <a:pt x="2184248" y="129953"/>
                  <a:pt x="2189590" y="119269"/>
                </a:cubicBezTo>
                <a:cubicBezTo>
                  <a:pt x="2194275" y="109898"/>
                  <a:pt x="2192984" y="97633"/>
                  <a:pt x="2199529" y="89452"/>
                </a:cubicBezTo>
                <a:cubicBezTo>
                  <a:pt x="2221577" y="61893"/>
                  <a:pt x="2258961" y="65638"/>
                  <a:pt x="2288982" y="59634"/>
                </a:cubicBezTo>
                <a:cubicBezTo>
                  <a:pt x="2476153" y="22199"/>
                  <a:pt x="2289828" y="43608"/>
                  <a:pt x="2607034" y="29817"/>
                </a:cubicBezTo>
                <a:cubicBezTo>
                  <a:pt x="2709674" y="9289"/>
                  <a:pt x="2706425" y="43725"/>
                  <a:pt x="2706425" y="0"/>
                </a:cubicBezTo>
              </a:path>
            </a:pathLst>
          </a:custGeom>
          <a:ln w="76200">
            <a:solidFill>
              <a:srgbClr val="FF0000"/>
            </a:solidFill>
            <a:prstDash val="solid"/>
            <a:headEnd type="none" w="med" len="med"/>
            <a:tailEnd type="triangle" w="med" len="med"/>
          </a:ln>
          <a:effectLst>
            <a:outerShdw blurRad="50800" dist="38100" dir="8100000" algn="tr"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29"/>
          <p:cNvGrpSpPr/>
          <p:nvPr/>
        </p:nvGrpSpPr>
        <p:grpSpPr>
          <a:xfrm>
            <a:off x="3892011" y="2017421"/>
            <a:ext cx="173255" cy="488524"/>
            <a:chOff x="3892011" y="2017421"/>
            <a:chExt cx="173255" cy="488524"/>
          </a:xfrm>
        </p:grpSpPr>
        <p:sp>
          <p:nvSpPr>
            <p:cNvPr id="31" name="Oval 30"/>
            <p:cNvSpPr/>
            <p:nvPr/>
          </p:nvSpPr>
          <p:spPr>
            <a:xfrm>
              <a:off x="3892011" y="2303814"/>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Connector 31"/>
            <p:cNvCxnSpPr>
              <a:stCxn id="31" idx="0"/>
            </p:cNvCxnSpPr>
            <p:nvPr/>
          </p:nvCxnSpPr>
          <p:spPr>
            <a:xfrm flipV="1">
              <a:off x="3978639" y="2017421"/>
              <a:ext cx="2896" cy="286393"/>
            </a:xfrm>
            <a:prstGeom prst="line">
              <a:avLst/>
            </a:prstGeom>
            <a:ln>
              <a:noFill/>
            </a:ln>
          </p:spPr>
          <p:style>
            <a:lnRef idx="1">
              <a:schemeClr val="accent1"/>
            </a:lnRef>
            <a:fillRef idx="0">
              <a:schemeClr val="accent1"/>
            </a:fillRef>
            <a:effectRef idx="0">
              <a:schemeClr val="accent1"/>
            </a:effectRef>
            <a:fontRef idx="minor">
              <a:schemeClr val="tx1"/>
            </a:fontRef>
          </p:style>
        </p:cxnSp>
      </p:grpSp>
      <p:pic>
        <p:nvPicPr>
          <p:cNvPr id="90115" name="Picture 3" descr="Image result for chinook houses"/>
          <p:cNvPicPr>
            <a:picLocks noChangeAspect="1" noChangeArrowheads="1"/>
          </p:cNvPicPr>
          <p:nvPr/>
        </p:nvPicPr>
        <p:blipFill>
          <a:blip r:embed="rId6" cstate="print"/>
          <a:srcRect l="4497" r="4638" b="33357"/>
          <a:stretch>
            <a:fillRect/>
          </a:stretch>
        </p:blipFill>
        <p:spPr bwMode="auto">
          <a:xfrm>
            <a:off x="0" y="168963"/>
            <a:ext cx="9127836" cy="4443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useBgFill="1">
        <p:nvSpPr>
          <p:cNvPr id="3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Heading up the Columbia!</a:t>
            </a:r>
            <a:endParaRPr lang="en-US" sz="4000" b="1" dirty="0">
              <a:ln>
                <a:solidFill>
                  <a:schemeClr val="tx1"/>
                </a:solidFill>
              </a:ln>
              <a:solidFill>
                <a:srgbClr val="FF0000"/>
              </a:solidFill>
              <a:effectLst>
                <a:outerShdw dist="50800" dir="5400000" algn="ctr" rotWithShape="0">
                  <a:schemeClr val="tx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1000"/>
                                        <p:tgtEl>
                                          <p:spTgt spid="1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0115"/>
                                        </p:tgtEl>
                                        <p:attrNameLst>
                                          <p:attrName>style.visibility</p:attrName>
                                        </p:attrNameLst>
                                      </p:cBhvr>
                                      <p:to>
                                        <p:strVal val="visible"/>
                                      </p:to>
                                    </p:set>
                                    <p:animEffect transition="in" filter="fade">
                                      <p:cBhvr>
                                        <p:cTn id="10" dur="1000"/>
                                        <p:tgtEl>
                                          <p:spTgt spid="901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animEffect transition="in" filter="wipe(left)">
                                      <p:cBhvr>
                                        <p:cTn id="15" dur="10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The Expedition Began in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1" name="TextBox 3"/>
          <p:cNvSpPr txBox="1">
            <a:spLocks noChangeArrowheads="1"/>
          </p:cNvSpPr>
          <p:nvPr/>
        </p:nvSpPr>
        <p:spPr bwMode="auto">
          <a:xfrm>
            <a:off x="0" y="0"/>
            <a:ext cx="71628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Time Passes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73" name="Picture 2" descr="Image result for us states and territories may 1803 map"/>
          <p:cNvPicPr>
            <a:picLocks noChangeAspect="1" noChangeArrowheads="1"/>
          </p:cNvPicPr>
          <p:nvPr/>
        </p:nvPicPr>
        <p:blipFill>
          <a:blip r:embed="rId2"/>
          <a:srcRect/>
          <a:stretch>
            <a:fillRect/>
          </a:stretch>
        </p:blipFill>
        <p:spPr bwMode="auto">
          <a:xfrm>
            <a:off x="0" y="667511"/>
            <a:ext cx="9144000" cy="6190489"/>
          </a:xfrm>
          <a:prstGeom prst="rect">
            <a:avLst/>
          </a:prstGeom>
          <a:noFill/>
        </p:spPr>
      </p:pic>
      <p:grpSp>
        <p:nvGrpSpPr>
          <p:cNvPr id="42" name="Group 35"/>
          <p:cNvGrpSpPr/>
          <p:nvPr/>
        </p:nvGrpSpPr>
        <p:grpSpPr>
          <a:xfrm>
            <a:off x="0" y="803565"/>
            <a:ext cx="9756370" cy="6181897"/>
            <a:chOff x="0" y="803565"/>
            <a:chExt cx="9756370" cy="6181897"/>
          </a:xfrm>
        </p:grpSpPr>
        <p:grpSp>
          <p:nvGrpSpPr>
            <p:cNvPr id="54" name="Group 34"/>
            <p:cNvGrpSpPr/>
            <p:nvPr/>
          </p:nvGrpSpPr>
          <p:grpSpPr>
            <a:xfrm>
              <a:off x="0" y="803565"/>
              <a:ext cx="9756370" cy="6181897"/>
              <a:chOff x="0" y="803565"/>
              <a:chExt cx="9756370" cy="6181897"/>
            </a:xfrm>
          </p:grpSpPr>
          <p:grpSp>
            <p:nvGrpSpPr>
              <p:cNvPr id="56" name="Group 33"/>
              <p:cNvGrpSpPr/>
              <p:nvPr/>
            </p:nvGrpSpPr>
            <p:grpSpPr>
              <a:xfrm>
                <a:off x="3391593" y="803565"/>
                <a:ext cx="6364777" cy="6181897"/>
                <a:chOff x="3391593" y="803565"/>
                <a:chExt cx="6364777" cy="6181897"/>
              </a:xfrm>
            </p:grpSpPr>
            <p:sp>
              <p:nvSpPr>
                <p:cNvPr id="60" name="Freeform 59"/>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Freeform 60"/>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11"/>
              <p:cNvGrpSpPr/>
              <p:nvPr/>
            </p:nvGrpSpPr>
            <p:grpSpPr>
              <a:xfrm>
                <a:off x="0" y="5181600"/>
                <a:ext cx="3352800" cy="1676400"/>
                <a:chOff x="0" y="5181600"/>
                <a:chExt cx="3352800" cy="1676400"/>
              </a:xfrm>
            </p:grpSpPr>
            <p:sp>
              <p:nvSpPr>
                <p:cNvPr id="58" name="Rectangle 57"/>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5"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grpSp>
        <p:nvGrpSpPr>
          <p:cNvPr id="62" name="Group 61"/>
          <p:cNvGrpSpPr/>
          <p:nvPr/>
        </p:nvGrpSpPr>
        <p:grpSpPr>
          <a:xfrm>
            <a:off x="0" y="667511"/>
            <a:ext cx="9756370" cy="6317951"/>
            <a:chOff x="0" y="667511"/>
            <a:chExt cx="9756370" cy="6317951"/>
          </a:xfrm>
        </p:grpSpPr>
        <p:pic>
          <p:nvPicPr>
            <p:cNvPr id="3074" name="Picture 2" descr="Image result for us states and territories 1804 map"/>
            <p:cNvPicPr>
              <a:picLocks noChangeAspect="1" noChangeArrowheads="1"/>
            </p:cNvPicPr>
            <p:nvPr/>
          </p:nvPicPr>
          <p:blipFill>
            <a:blip r:embed="rId4"/>
            <a:srcRect/>
            <a:stretch>
              <a:fillRect/>
            </a:stretch>
          </p:blipFill>
          <p:spPr bwMode="auto">
            <a:xfrm>
              <a:off x="0" y="667511"/>
              <a:ext cx="9144000" cy="6190489"/>
            </a:xfrm>
            <a:prstGeom prst="rect">
              <a:avLst/>
            </a:prstGeom>
            <a:noFill/>
          </p:spPr>
        </p:pic>
        <p:grpSp>
          <p:nvGrpSpPr>
            <p:cNvPr id="8" name="Group 35"/>
            <p:cNvGrpSpPr/>
            <p:nvPr/>
          </p:nvGrpSpPr>
          <p:grpSpPr>
            <a:xfrm>
              <a:off x="0" y="803565"/>
              <a:ext cx="9756370" cy="6181897"/>
              <a:chOff x="0" y="803565"/>
              <a:chExt cx="9756370" cy="6181897"/>
            </a:xfrm>
          </p:grpSpPr>
          <p:grpSp>
            <p:nvGrpSpPr>
              <p:cNvPr id="9" name="Group 34"/>
              <p:cNvGrpSpPr/>
              <p:nvPr/>
            </p:nvGrpSpPr>
            <p:grpSpPr>
              <a:xfrm>
                <a:off x="0" y="803565"/>
                <a:ext cx="9756370" cy="6181897"/>
                <a:chOff x="0" y="803565"/>
                <a:chExt cx="9756370" cy="6181897"/>
              </a:xfrm>
            </p:grpSpPr>
            <p:grpSp>
              <p:nvGrpSpPr>
                <p:cNvPr id="11" name="Group 33"/>
                <p:cNvGrpSpPr/>
                <p:nvPr/>
              </p:nvGrpSpPr>
              <p:grpSpPr>
                <a:xfrm>
                  <a:off x="3391593" y="803565"/>
                  <a:ext cx="6364777" cy="6181897"/>
                  <a:chOff x="3391593" y="803565"/>
                  <a:chExt cx="6364777" cy="6181897"/>
                </a:xfrm>
              </p:grpSpPr>
              <p:sp>
                <p:nvSpPr>
                  <p:cNvPr id="15" name="Freeform 14"/>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0" y="5181600"/>
                  <a:ext cx="3352800" cy="1676400"/>
                  <a:chOff x="0" y="5181600"/>
                  <a:chExt cx="3352800" cy="1676400"/>
                </a:xfrm>
              </p:grpSpPr>
              <p:sp>
                <p:nvSpPr>
                  <p:cNvPr id="13" name="Rectangle 12"/>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pic>
          <p:nvPicPr>
            <p:cNvPr id="17" name="Picture 2" descr="Image result for united states in 1783"/>
            <p:cNvPicPr>
              <a:picLocks noChangeAspect="1" noChangeArrowheads="1"/>
            </p:cNvPicPr>
            <p:nvPr/>
          </p:nvPicPr>
          <p:blipFill>
            <a:blip r:embed="rId3"/>
            <a:srcRect l="17500" t="47037" r="70000" b="45572"/>
            <a:stretch>
              <a:fillRect/>
            </a:stretch>
          </p:blipFill>
          <p:spPr bwMode="auto">
            <a:xfrm>
              <a:off x="762000" y="1524000"/>
              <a:ext cx="1143000" cy="457200"/>
            </a:xfrm>
            <a:prstGeom prst="rect">
              <a:avLst/>
            </a:prstGeom>
            <a:noFill/>
          </p:spPr>
        </p:pic>
      </p:grpSp>
      <p:sp>
        <p:nvSpPr>
          <p:cNvPr id="40" name="Rectangle 39"/>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6553200" y="3276600"/>
            <a:ext cx="1209755" cy="954107"/>
          </a:xfrm>
          <a:prstGeom prst="rect">
            <a:avLst/>
          </a:prstGeom>
          <a:solidFill>
            <a:srgbClr val="EBC9C7">
              <a:alpha val="62000"/>
            </a:srgbClr>
          </a:solidFill>
          <a:ln w="25400">
            <a:solidFill>
              <a:schemeClr val="tx1"/>
            </a:solidFill>
          </a:ln>
        </p:spPr>
        <p:txBody>
          <a:bodyPr wrap="none" rtlCol="0">
            <a:spAutoFit/>
          </a:bodyPr>
          <a:lstStyle/>
          <a:p>
            <a:pPr algn="ctr"/>
            <a:r>
              <a:rPr lang="en-US" sz="2800" b="1" dirty="0" smtClean="0"/>
              <a:t>17 </a:t>
            </a:r>
          </a:p>
          <a:p>
            <a:pPr algn="ctr"/>
            <a:r>
              <a:rPr lang="en-US" sz="2800" b="1" dirty="0" smtClean="0"/>
              <a:t>STATES</a:t>
            </a:r>
            <a:endParaRPr lang="en-US" sz="2800" b="1" dirty="0"/>
          </a:p>
        </p:txBody>
      </p:sp>
      <p:sp>
        <p:nvSpPr>
          <p:cNvPr id="41" name="Freeform 40"/>
          <p:cNvSpPr/>
          <p:nvPr/>
        </p:nvSpPr>
        <p:spPr>
          <a:xfrm>
            <a:off x="1965960" y="1054100"/>
            <a:ext cx="2092960" cy="424180"/>
          </a:xfrm>
          <a:custGeom>
            <a:avLst/>
            <a:gdLst>
              <a:gd name="connsiteX0" fmla="*/ 228600 w 2092960"/>
              <a:gd name="connsiteY0" fmla="*/ 210820 h 424180"/>
              <a:gd name="connsiteX1" fmla="*/ 1813560 w 2092960"/>
              <a:gd name="connsiteY1" fmla="*/ 393700 h 424180"/>
              <a:gd name="connsiteX2" fmla="*/ 1905000 w 2092960"/>
              <a:gd name="connsiteY2" fmla="*/ 393700 h 424180"/>
              <a:gd name="connsiteX3" fmla="*/ 1905000 w 2092960"/>
              <a:gd name="connsiteY3" fmla="*/ 317500 h 424180"/>
              <a:gd name="connsiteX4" fmla="*/ 1066800 w 2092960"/>
              <a:gd name="connsiteY4" fmla="*/ 43180 h 424180"/>
              <a:gd name="connsiteX5" fmla="*/ 441960 w 2092960"/>
              <a:gd name="connsiteY5" fmla="*/ 58420 h 424180"/>
              <a:gd name="connsiteX6" fmla="*/ 228600 w 2092960"/>
              <a:gd name="connsiteY6" fmla="*/ 210820 h 4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960" h="424180">
                <a:moveTo>
                  <a:pt x="228600" y="210820"/>
                </a:moveTo>
                <a:cubicBezTo>
                  <a:pt x="457200" y="266700"/>
                  <a:pt x="1534160" y="363220"/>
                  <a:pt x="1813560" y="393700"/>
                </a:cubicBezTo>
                <a:cubicBezTo>
                  <a:pt x="2092960" y="424180"/>
                  <a:pt x="1889760" y="406400"/>
                  <a:pt x="1905000" y="393700"/>
                </a:cubicBezTo>
                <a:cubicBezTo>
                  <a:pt x="1920240" y="381000"/>
                  <a:pt x="2044700" y="375920"/>
                  <a:pt x="1905000" y="317500"/>
                </a:cubicBezTo>
                <a:cubicBezTo>
                  <a:pt x="1765300" y="259080"/>
                  <a:pt x="1310640" y="86360"/>
                  <a:pt x="1066800" y="43180"/>
                </a:cubicBezTo>
                <a:cubicBezTo>
                  <a:pt x="822960" y="0"/>
                  <a:pt x="584200" y="30480"/>
                  <a:pt x="441960" y="58420"/>
                </a:cubicBezTo>
                <a:cubicBezTo>
                  <a:pt x="299720" y="86360"/>
                  <a:pt x="0" y="154940"/>
                  <a:pt x="228600" y="210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505200" y="2971800"/>
            <a:ext cx="1491113" cy="892552"/>
          </a:xfrm>
          <a:prstGeom prst="rect">
            <a:avLst/>
          </a:prstGeom>
          <a:solidFill>
            <a:srgbClr val="CC9B00"/>
          </a:solidFill>
          <a:ln w="25400">
            <a:solidFill>
              <a:schemeClr val="tx1"/>
            </a:solidFill>
          </a:ln>
        </p:spPr>
        <p:txBody>
          <a:bodyPr wrap="none" rtlCol="0">
            <a:spAutoFit/>
          </a:bodyPr>
          <a:lstStyle/>
          <a:p>
            <a:pPr algn="ctr"/>
            <a:r>
              <a:rPr lang="en-US" sz="2600" b="1" dirty="0" smtClean="0"/>
              <a:t>Louisiana</a:t>
            </a:r>
          </a:p>
          <a:p>
            <a:pPr algn="ctr"/>
            <a:r>
              <a:rPr lang="en-US" sz="2600" b="1" dirty="0" smtClean="0"/>
              <a:t>Purchase</a:t>
            </a:r>
            <a:endParaRPr lang="en-US" sz="2600" b="1" dirty="0"/>
          </a:p>
        </p:txBody>
      </p:sp>
      <p:sp>
        <p:nvSpPr>
          <p:cNvPr id="49" name="TextBox 48"/>
          <p:cNvSpPr txBox="1"/>
          <p:nvPr/>
        </p:nvSpPr>
        <p:spPr>
          <a:xfrm>
            <a:off x="685800" y="1600200"/>
            <a:ext cx="1397306" cy="492443"/>
          </a:xfrm>
          <a:prstGeom prst="rect">
            <a:avLst/>
          </a:prstGeom>
          <a:noFill/>
          <a:ln w="25400">
            <a:noFill/>
          </a:ln>
        </p:spPr>
        <p:txBody>
          <a:bodyPr wrap="none" rtlCol="0">
            <a:spAutoFit/>
          </a:bodyPr>
          <a:lstStyle/>
          <a:p>
            <a:pPr algn="ctr"/>
            <a:r>
              <a:rPr lang="en-US" sz="2600" b="1" dirty="0" smtClean="0">
                <a:solidFill>
                  <a:srgbClr val="0000CC"/>
                </a:solidFill>
              </a:rPr>
              <a:t>disputed</a:t>
            </a:r>
            <a:endParaRPr lang="en-US" sz="2600" b="1" dirty="0">
              <a:solidFill>
                <a:srgbClr val="0000CC"/>
              </a:solidFill>
            </a:endParaRPr>
          </a:p>
        </p:txBody>
      </p:sp>
      <p:sp useBgFill="1">
        <p:nvSpPr>
          <p:cNvPr id="20" name="Rectangle 19"/>
          <p:cNvSpPr/>
          <p:nvPr/>
        </p:nvSpPr>
        <p:spPr>
          <a:xfrm>
            <a:off x="6553200" y="0"/>
            <a:ext cx="18288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086600" y="-76200"/>
            <a:ext cx="1600200" cy="769441"/>
          </a:xfrm>
          <a:prstGeom prst="rect">
            <a:avLst/>
          </a:prstGeom>
          <a:noFill/>
        </p:spPr>
        <p:txBody>
          <a:bodyPr wrap="square" rtlCol="0">
            <a:spAutoFit/>
          </a:bodyPr>
          <a:lstStyle/>
          <a:p>
            <a:pPr algn="ctr"/>
            <a:r>
              <a:rPr lang="en-US" sz="4400" b="1" dirty="0" smtClean="0">
                <a:effectLst>
                  <a:outerShdw dist="50800" dir="5400000" algn="ctr" rotWithShape="0">
                    <a:srgbClr val="FF0000"/>
                  </a:outerShdw>
                </a:effectLst>
              </a:rPr>
              <a:t>1803</a:t>
            </a:r>
            <a:endParaRPr lang="en-US" sz="4400" b="1" dirty="0">
              <a:effectLst>
                <a:outerShdw dist="50800" dir="5400000" algn="ctr" rotWithShape="0">
                  <a:srgbClr val="FF0000"/>
                </a:outerShdw>
              </a:effectLst>
            </a:endParaRPr>
          </a:p>
        </p:txBody>
      </p:sp>
      <p:sp>
        <p:nvSpPr>
          <p:cNvPr id="23" name="TextBox 22"/>
          <p:cNvSpPr txBox="1"/>
          <p:nvPr/>
        </p:nvSpPr>
        <p:spPr>
          <a:xfrm>
            <a:off x="7086600" y="-76200"/>
            <a:ext cx="1600200" cy="769441"/>
          </a:xfrm>
          <a:prstGeom prst="rect">
            <a:avLst/>
          </a:prstGeom>
          <a:noFill/>
        </p:spPr>
        <p:txBody>
          <a:bodyPr wrap="square" rtlCol="0">
            <a:spAutoFit/>
          </a:bodyPr>
          <a:lstStyle/>
          <a:p>
            <a:pPr algn="ctr"/>
            <a:r>
              <a:rPr lang="en-US" sz="4400" b="1" dirty="0" smtClean="0">
                <a:effectLst>
                  <a:outerShdw dist="50800" dir="5400000" algn="ctr" rotWithShape="0">
                    <a:srgbClr val="FF0000"/>
                  </a:outerShdw>
                </a:effectLst>
              </a:rPr>
              <a:t>1804</a:t>
            </a:r>
            <a:endParaRPr lang="en-US" sz="4400" b="1" dirty="0">
              <a:effectLst>
                <a:outerShdw dist="50800" dir="5400000" algn="ctr" rotWithShape="0">
                  <a:srgbClr val="FF0000"/>
                </a:outerShdw>
              </a:effectLst>
            </a:endParaRPr>
          </a:p>
        </p:txBody>
      </p:sp>
      <p:grpSp>
        <p:nvGrpSpPr>
          <p:cNvPr id="74" name="Group 73"/>
          <p:cNvGrpSpPr/>
          <p:nvPr/>
        </p:nvGrpSpPr>
        <p:grpSpPr>
          <a:xfrm>
            <a:off x="4467700" y="3276600"/>
            <a:ext cx="1949700" cy="3243975"/>
            <a:chOff x="4467700" y="3276600"/>
            <a:chExt cx="1949700" cy="3243975"/>
          </a:xfrm>
        </p:grpSpPr>
        <p:sp>
          <p:nvSpPr>
            <p:cNvPr id="75" name="TextBox 74"/>
            <p:cNvSpPr txBox="1"/>
            <p:nvPr/>
          </p:nvSpPr>
          <p:spPr>
            <a:xfrm rot="19600186">
              <a:off x="4467700" y="5997355"/>
              <a:ext cx="1949700" cy="523220"/>
            </a:xfrm>
            <a:prstGeom prst="rect">
              <a:avLst/>
            </a:prstGeom>
            <a:noFill/>
            <a:ln w="25400">
              <a:solidFill>
                <a:schemeClr val="tx1"/>
              </a:solidFill>
            </a:ln>
          </p:spPr>
          <p:txBody>
            <a:bodyPr wrap="none" rtlCol="0">
              <a:spAutoFit/>
            </a:bodyPr>
            <a:lstStyle/>
            <a:p>
              <a:pPr algn="ctr"/>
              <a:r>
                <a:rPr lang="en-US" sz="2800" b="1" dirty="0" smtClean="0"/>
                <a:t>3 territories</a:t>
              </a:r>
              <a:endParaRPr lang="en-US" sz="2800" b="1" dirty="0"/>
            </a:p>
          </p:txBody>
        </p:sp>
        <p:cxnSp>
          <p:nvCxnSpPr>
            <p:cNvPr id="76" name="Straight Arrow Connector 75"/>
            <p:cNvCxnSpPr/>
            <p:nvPr/>
          </p:nvCxnSpPr>
          <p:spPr>
            <a:xfrm rot="16200000" flipV="1">
              <a:off x="5676901" y="5067301"/>
              <a:ext cx="533399" cy="3048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5400000" flipH="1" flipV="1">
              <a:off x="5715000" y="4876800"/>
              <a:ext cx="990600" cy="2286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16200000" flipV="1">
              <a:off x="4876800" y="4267200"/>
              <a:ext cx="2209800" cy="2286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4451100" y="3276600"/>
            <a:ext cx="1949700" cy="3243975"/>
            <a:chOff x="5153500" y="3429000"/>
            <a:chExt cx="1949700" cy="3243975"/>
          </a:xfrm>
        </p:grpSpPr>
        <p:sp>
          <p:nvSpPr>
            <p:cNvPr id="65" name="TextBox 64"/>
            <p:cNvSpPr txBox="1"/>
            <p:nvPr/>
          </p:nvSpPr>
          <p:spPr>
            <a:xfrm rot="19600186">
              <a:off x="5153500" y="6149755"/>
              <a:ext cx="1949700" cy="523220"/>
            </a:xfrm>
            <a:prstGeom prst="rect">
              <a:avLst/>
            </a:prstGeom>
            <a:solidFill>
              <a:schemeClr val="bg1"/>
            </a:solidFill>
            <a:ln w="25400">
              <a:solidFill>
                <a:schemeClr val="tx1"/>
              </a:solidFill>
            </a:ln>
          </p:spPr>
          <p:txBody>
            <a:bodyPr wrap="none" rtlCol="0">
              <a:spAutoFit/>
            </a:bodyPr>
            <a:lstStyle/>
            <a:p>
              <a:pPr algn="ctr"/>
              <a:r>
                <a:rPr lang="en-US" sz="2800" b="1" dirty="0" smtClean="0"/>
                <a:t>2 territories</a:t>
              </a:r>
              <a:endParaRPr lang="en-US" sz="2800" b="1" dirty="0"/>
            </a:p>
          </p:txBody>
        </p:sp>
        <p:cxnSp>
          <p:nvCxnSpPr>
            <p:cNvPr id="66" name="Straight Arrow Connector 65"/>
            <p:cNvCxnSpPr/>
            <p:nvPr/>
          </p:nvCxnSpPr>
          <p:spPr>
            <a:xfrm rot="5400000" flipH="1" flipV="1">
              <a:off x="6362700" y="5143500"/>
              <a:ext cx="914400" cy="762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16200000" flipV="1">
              <a:off x="5562600" y="4419600"/>
              <a:ext cx="2209800" cy="2286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6934200" y="5334000"/>
            <a:ext cx="947695" cy="492443"/>
          </a:xfrm>
          <a:prstGeom prst="rect">
            <a:avLst/>
          </a:prstGeom>
          <a:noFill/>
          <a:ln w="25400">
            <a:noFill/>
          </a:ln>
        </p:spPr>
        <p:txBody>
          <a:bodyPr wrap="none" rtlCol="0">
            <a:spAutoFit/>
          </a:bodyPr>
          <a:lstStyle/>
          <a:p>
            <a:pPr algn="ctr"/>
            <a:r>
              <a:rPr lang="en-US" sz="2600" b="1" dirty="0" smtClean="0">
                <a:solidFill>
                  <a:srgbClr val="0000CC"/>
                </a:solidFill>
              </a:rPr>
              <a:t>Spain</a:t>
            </a:r>
            <a:endParaRPr lang="en-US" sz="2600" b="1" dirty="0">
              <a:solidFill>
                <a:srgbClr val="0000CC"/>
              </a:solidFill>
            </a:endParaRPr>
          </a:p>
        </p:txBody>
      </p:sp>
      <p:sp>
        <p:nvSpPr>
          <p:cNvPr id="48" name="TextBox 47"/>
          <p:cNvSpPr txBox="1"/>
          <p:nvPr/>
        </p:nvSpPr>
        <p:spPr>
          <a:xfrm>
            <a:off x="1905000" y="3810000"/>
            <a:ext cx="947695" cy="492443"/>
          </a:xfrm>
          <a:prstGeom prst="rect">
            <a:avLst/>
          </a:prstGeom>
          <a:noFill/>
          <a:ln w="25400">
            <a:noFill/>
          </a:ln>
        </p:spPr>
        <p:txBody>
          <a:bodyPr wrap="none" rtlCol="0">
            <a:spAutoFit/>
          </a:bodyPr>
          <a:lstStyle/>
          <a:p>
            <a:pPr algn="ctr"/>
            <a:r>
              <a:rPr lang="en-US" sz="2600" b="1" dirty="0" smtClean="0">
                <a:solidFill>
                  <a:srgbClr val="0000CC"/>
                </a:solidFill>
              </a:rPr>
              <a:t>Spain</a:t>
            </a:r>
            <a:endParaRPr lang="en-US" sz="2600" b="1" dirty="0">
              <a:solidFill>
                <a:srgbClr val="0000CC"/>
              </a:solidFill>
            </a:endParaRPr>
          </a:p>
        </p:txBody>
      </p:sp>
      <p:sp>
        <p:nvSpPr>
          <p:cNvPr id="46" name="TextBox 45"/>
          <p:cNvSpPr txBox="1"/>
          <p:nvPr/>
        </p:nvSpPr>
        <p:spPr>
          <a:xfrm>
            <a:off x="5791200" y="1143000"/>
            <a:ext cx="2427524" cy="492443"/>
          </a:xfrm>
          <a:prstGeom prst="rect">
            <a:avLst/>
          </a:prstGeom>
          <a:noFill/>
          <a:ln w="25400">
            <a:noFill/>
          </a:ln>
        </p:spPr>
        <p:txBody>
          <a:bodyPr wrap="none" rtlCol="0">
            <a:spAutoFit/>
          </a:bodyPr>
          <a:lstStyle/>
          <a:p>
            <a:pPr algn="ctr"/>
            <a:r>
              <a:rPr lang="en-US" sz="2600" b="1" dirty="0" smtClean="0">
                <a:solidFill>
                  <a:srgbClr val="0000CC"/>
                </a:solidFill>
              </a:rPr>
              <a:t>United Kingdom</a:t>
            </a:r>
            <a:endParaRPr lang="en-US" sz="2600" b="1" dirty="0">
              <a:solidFill>
                <a:srgbClr val="0000CC"/>
              </a:solidFill>
            </a:endParaRPr>
          </a:p>
        </p:txBody>
      </p:sp>
      <p:sp>
        <p:nvSpPr>
          <p:cNvPr id="80" name="Oval 79"/>
          <p:cNvSpPr/>
          <p:nvPr/>
        </p:nvSpPr>
        <p:spPr>
          <a:xfrm>
            <a:off x="5334000" y="4191000"/>
            <a:ext cx="1371600" cy="1143000"/>
          </a:xfrm>
          <a:prstGeom prst="ellipse">
            <a:avLst/>
          </a:prstGeom>
          <a:noFill/>
          <a:ln w="50800">
            <a:solidFill>
              <a:srgbClr val="FF000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Effect transition="in" filter="fade">
                                      <p:cBhvr>
                                        <p:cTn id="9" dur="1000"/>
                                        <p:tgtEl>
                                          <p:spTgt spid="21"/>
                                        </p:tgtEl>
                                      </p:cBhvr>
                                    </p:animEffect>
                                  </p:childTnLst>
                                </p:cTn>
                              </p:par>
                              <p:par>
                                <p:cTn id="10" presetID="10" presetClass="exit" presetSubtype="0" fill="hold" grpId="0" nodeType="withEffect">
                                  <p:stCondLst>
                                    <p:cond delay="0"/>
                                  </p:stCondLst>
                                  <p:childTnLst>
                                    <p:animEffect transition="out" filter="fade">
                                      <p:cBhvr>
                                        <p:cTn id="11" dur="1000"/>
                                        <p:tgtEl>
                                          <p:spTgt spid="18"/>
                                        </p:tgtEl>
                                      </p:cBhvr>
                                    </p:animEffect>
                                    <p:set>
                                      <p:cBhvr>
                                        <p:cTn id="12" dur="1" fill="hold">
                                          <p:stCondLst>
                                            <p:cond delay="999"/>
                                          </p:stCondLst>
                                        </p:cTn>
                                        <p:tgtEl>
                                          <p:spTgt spid="18"/>
                                        </p:tgtEl>
                                        <p:attrNameLst>
                                          <p:attrName>style.visibility</p:attrName>
                                        </p:attrNameLst>
                                      </p:cBhvr>
                                      <p:to>
                                        <p:strVal val="hidden"/>
                                      </p:to>
                                    </p:set>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1000" fill="hold"/>
                                        <p:tgtEl>
                                          <p:spTgt spid="23"/>
                                        </p:tgtEl>
                                        <p:attrNameLst>
                                          <p:attrName>ppt_w</p:attrName>
                                        </p:attrNameLst>
                                      </p:cBhvr>
                                      <p:tavLst>
                                        <p:tav tm="0">
                                          <p:val>
                                            <p:fltVal val="0"/>
                                          </p:val>
                                        </p:tav>
                                        <p:tav tm="100000">
                                          <p:val>
                                            <p:strVal val="#ppt_w"/>
                                          </p:val>
                                        </p:tav>
                                      </p:tavLst>
                                    </p:anim>
                                    <p:anim calcmode="lin" valueType="num">
                                      <p:cBhvr>
                                        <p:cTn id="17" dur="1000" fill="hold"/>
                                        <p:tgtEl>
                                          <p:spTgt spid="23"/>
                                        </p:tgtEl>
                                        <p:attrNameLst>
                                          <p:attrName>ppt_h</p:attrName>
                                        </p:attrNameLst>
                                      </p:cBhvr>
                                      <p:tavLst>
                                        <p:tav tm="0">
                                          <p:val>
                                            <p:fltVal val="0"/>
                                          </p:val>
                                        </p:tav>
                                        <p:tav tm="100000">
                                          <p:val>
                                            <p:strVal val="#ppt_h"/>
                                          </p:val>
                                        </p:tav>
                                      </p:tavLst>
                                    </p:anim>
                                    <p:anim calcmode="lin" valueType="num">
                                      <p:cBhvr>
                                        <p:cTn id="18" dur="1000" fill="hold"/>
                                        <p:tgtEl>
                                          <p:spTgt spid="23"/>
                                        </p:tgtEl>
                                        <p:attrNameLst>
                                          <p:attrName>style.rotation</p:attrName>
                                        </p:attrNameLst>
                                      </p:cBhvr>
                                      <p:tavLst>
                                        <p:tav tm="0">
                                          <p:val>
                                            <p:fltVal val="360"/>
                                          </p:val>
                                        </p:tav>
                                        <p:tav tm="100000">
                                          <p:val>
                                            <p:fltVal val="0"/>
                                          </p:val>
                                        </p:tav>
                                      </p:tavLst>
                                    </p:anim>
                                    <p:animEffect transition="in" filter="fade">
                                      <p:cBhvr>
                                        <p:cTn id="19" dur="1000"/>
                                        <p:tgtEl>
                                          <p:spTgt spid="23"/>
                                        </p:tgtEl>
                                      </p:cBhvr>
                                    </p:animEffect>
                                  </p:childTnLst>
                                </p:cTn>
                              </p:par>
                              <p:par>
                                <p:cTn id="20" presetID="49" presetClass="exit" presetSubtype="0" accel="100000" fill="hold" grpId="0" nodeType="withEffect">
                                  <p:stCondLst>
                                    <p:cond delay="0"/>
                                  </p:stCondLst>
                                  <p:childTnLst>
                                    <p:anim calcmode="lin" valueType="num">
                                      <p:cBhvr>
                                        <p:cTn id="21" dur="1000"/>
                                        <p:tgtEl>
                                          <p:spTgt spid="19"/>
                                        </p:tgtEl>
                                        <p:attrNameLst>
                                          <p:attrName>ppt_w</p:attrName>
                                        </p:attrNameLst>
                                      </p:cBhvr>
                                      <p:tavLst>
                                        <p:tav tm="0">
                                          <p:val>
                                            <p:strVal val="ppt_w"/>
                                          </p:val>
                                        </p:tav>
                                        <p:tav tm="100000">
                                          <p:val>
                                            <p:fltVal val="0"/>
                                          </p:val>
                                        </p:tav>
                                      </p:tavLst>
                                    </p:anim>
                                    <p:anim calcmode="lin" valueType="num">
                                      <p:cBhvr>
                                        <p:cTn id="22" dur="1000"/>
                                        <p:tgtEl>
                                          <p:spTgt spid="19"/>
                                        </p:tgtEl>
                                        <p:attrNameLst>
                                          <p:attrName>ppt_h</p:attrName>
                                        </p:attrNameLst>
                                      </p:cBhvr>
                                      <p:tavLst>
                                        <p:tav tm="0">
                                          <p:val>
                                            <p:strVal val="ppt_h"/>
                                          </p:val>
                                        </p:tav>
                                        <p:tav tm="100000">
                                          <p:val>
                                            <p:fltVal val="0"/>
                                          </p:val>
                                        </p:tav>
                                      </p:tavLst>
                                    </p:anim>
                                    <p:anim calcmode="lin" valueType="num">
                                      <p:cBhvr>
                                        <p:cTn id="23" dur="1000"/>
                                        <p:tgtEl>
                                          <p:spTgt spid="19"/>
                                        </p:tgtEl>
                                        <p:attrNameLst>
                                          <p:attrName>style.rotation</p:attrName>
                                        </p:attrNameLst>
                                      </p:cBhvr>
                                      <p:tavLst>
                                        <p:tav tm="0">
                                          <p:val>
                                            <p:fltVal val="0"/>
                                          </p:val>
                                        </p:tav>
                                        <p:tav tm="100000">
                                          <p:val>
                                            <p:fltVal val="360"/>
                                          </p:val>
                                        </p:tav>
                                      </p:tavLst>
                                    </p:anim>
                                    <p:animEffect transition="out" filter="fade">
                                      <p:cBhvr>
                                        <p:cTn id="24" dur="1000"/>
                                        <p:tgtEl>
                                          <p:spTgt spid="19"/>
                                        </p:tgtEl>
                                      </p:cBhvr>
                                    </p:animEffect>
                                    <p:set>
                                      <p:cBhvr>
                                        <p:cTn id="25" dur="1" fill="hold">
                                          <p:stCondLst>
                                            <p:cond delay="999"/>
                                          </p:stCondLst>
                                        </p:cTn>
                                        <p:tgtEl>
                                          <p:spTgt spid="19"/>
                                        </p:tgtEl>
                                        <p:attrNameLst>
                                          <p:attrName>style.visibility</p:attrName>
                                        </p:attrNameLst>
                                      </p:cBhvr>
                                      <p:to>
                                        <p:strVal val="hidden"/>
                                      </p:to>
                                    </p:set>
                                  </p:childTnLst>
                                </p:cTn>
                              </p:par>
                            </p:childTnLst>
                          </p:cTn>
                        </p:par>
                        <p:par>
                          <p:cTn id="26" fill="hold">
                            <p:stCondLst>
                              <p:cond delay="2000"/>
                            </p:stCondLst>
                            <p:childTnLst>
                              <p:par>
                                <p:cTn id="27" presetID="9" presetClass="entr" presetSubtype="0" fill="hold" nodeType="after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dissolve">
                                      <p:cBhvr>
                                        <p:cTn id="29" dur="2000"/>
                                        <p:tgtEl>
                                          <p:spTgt spid="62"/>
                                        </p:tgtEl>
                                      </p:cBhvr>
                                    </p:animEffect>
                                  </p:childTnLst>
                                </p:cTn>
                              </p:par>
                              <p:par>
                                <p:cTn id="30" presetID="9" presetClass="exit" presetSubtype="0" fill="hold" nodeType="withEffect">
                                  <p:stCondLst>
                                    <p:cond delay="0"/>
                                  </p:stCondLst>
                                  <p:childTnLst>
                                    <p:animEffect transition="out" filter="dissolve">
                                      <p:cBhvr>
                                        <p:cTn id="31" dur="1000"/>
                                        <p:tgtEl>
                                          <p:spTgt spid="73"/>
                                        </p:tgtEl>
                                      </p:cBhvr>
                                    </p:animEffect>
                                    <p:set>
                                      <p:cBhvr>
                                        <p:cTn id="32" dur="1" fill="hold">
                                          <p:stCondLst>
                                            <p:cond delay="999"/>
                                          </p:stCondLst>
                                        </p:cTn>
                                        <p:tgtEl>
                                          <p:spTgt spid="73"/>
                                        </p:tgtEl>
                                        <p:attrNameLst>
                                          <p:attrName>style.visibility</p:attrName>
                                        </p:attrNameLst>
                                      </p:cBhvr>
                                      <p:to>
                                        <p:strVal val="hidden"/>
                                      </p:to>
                                    </p:set>
                                  </p:childTnLst>
                                </p:cTn>
                              </p:par>
                              <p:par>
                                <p:cTn id="33" presetID="9" presetClass="exit" presetSubtype="0" fill="hold" nodeType="withEffect">
                                  <p:stCondLst>
                                    <p:cond delay="0"/>
                                  </p:stCondLst>
                                  <p:childTnLst>
                                    <p:animEffect transition="out" filter="dissolve">
                                      <p:cBhvr>
                                        <p:cTn id="34" dur="1000"/>
                                        <p:tgtEl>
                                          <p:spTgt spid="74"/>
                                        </p:tgtEl>
                                      </p:cBhvr>
                                    </p:animEffect>
                                    <p:set>
                                      <p:cBhvr>
                                        <p:cTn id="35" dur="1" fill="hold">
                                          <p:stCondLst>
                                            <p:cond delay="999"/>
                                          </p:stCondLst>
                                        </p:cTn>
                                        <p:tgtEl>
                                          <p:spTgt spid="7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wipe(left)">
                                      <p:cBhvr>
                                        <p:cTn id="40" dur="1000"/>
                                        <p:tgtEl>
                                          <p:spTgt spid="8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1000"/>
                                        <p:tgtEl>
                                          <p:spTgt spid="80"/>
                                        </p:tgtEl>
                                      </p:cBhvr>
                                    </p:animEffect>
                                    <p:set>
                                      <p:cBhvr>
                                        <p:cTn id="45" dur="1" fill="hold">
                                          <p:stCondLst>
                                            <p:cond delay="999"/>
                                          </p:stCondLst>
                                        </p:cTn>
                                        <p:tgtEl>
                                          <p:spTgt spid="80"/>
                                        </p:tgtEl>
                                        <p:attrNameLst>
                                          <p:attrName>style.visibility</p:attrName>
                                        </p:attrNameLst>
                                      </p:cBhvr>
                                      <p:to>
                                        <p:strVal val="hidden"/>
                                      </p:to>
                                    </p:set>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69"/>
                                        </p:tgtEl>
                                        <p:attrNameLst>
                                          <p:attrName>style.visibility</p:attrName>
                                        </p:attrNameLst>
                                      </p:cBhvr>
                                      <p:to>
                                        <p:strVal val="visible"/>
                                      </p:to>
                                    </p:set>
                                    <p:animEffect transition="in" filter="wipe(down)">
                                      <p:cBhvr>
                                        <p:cTn id="49"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19" grpId="0"/>
      <p:bldP spid="23" grpId="0"/>
      <p:bldP spid="80" grpId="0" animBg="1"/>
      <p:bldP spid="80"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TextBox 3"/>
          <p:cNvSpPr txBox="1">
            <a:spLocks noChangeArrowheads="1"/>
          </p:cNvSpPr>
          <p:nvPr/>
        </p:nvSpPr>
        <p:spPr bwMode="auto">
          <a:xfrm>
            <a:off x="0" y="0"/>
            <a:ext cx="71628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Time Passes .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43" name="Group 42"/>
          <p:cNvGrpSpPr/>
          <p:nvPr/>
        </p:nvGrpSpPr>
        <p:grpSpPr>
          <a:xfrm>
            <a:off x="0" y="667511"/>
            <a:ext cx="9756370" cy="6317951"/>
            <a:chOff x="0" y="667511"/>
            <a:chExt cx="9756370" cy="6317951"/>
          </a:xfrm>
        </p:grpSpPr>
        <p:pic>
          <p:nvPicPr>
            <p:cNvPr id="44" name="Picture 2" descr="Image result for us states and territories 1804 map"/>
            <p:cNvPicPr>
              <a:picLocks noChangeAspect="1" noChangeArrowheads="1"/>
            </p:cNvPicPr>
            <p:nvPr/>
          </p:nvPicPr>
          <p:blipFill>
            <a:blip r:embed="rId2"/>
            <a:srcRect/>
            <a:stretch>
              <a:fillRect/>
            </a:stretch>
          </p:blipFill>
          <p:spPr bwMode="auto">
            <a:xfrm>
              <a:off x="0" y="667511"/>
              <a:ext cx="9144000" cy="6190489"/>
            </a:xfrm>
            <a:prstGeom prst="rect">
              <a:avLst/>
            </a:prstGeom>
            <a:noFill/>
          </p:spPr>
        </p:pic>
        <p:grpSp>
          <p:nvGrpSpPr>
            <p:cNvPr id="45" name="Group 35"/>
            <p:cNvGrpSpPr/>
            <p:nvPr/>
          </p:nvGrpSpPr>
          <p:grpSpPr>
            <a:xfrm>
              <a:off x="0" y="803565"/>
              <a:ext cx="9756370" cy="6181897"/>
              <a:chOff x="0" y="803565"/>
              <a:chExt cx="9756370" cy="6181897"/>
            </a:xfrm>
          </p:grpSpPr>
          <p:grpSp>
            <p:nvGrpSpPr>
              <p:cNvPr id="47" name="Group 34"/>
              <p:cNvGrpSpPr/>
              <p:nvPr/>
            </p:nvGrpSpPr>
            <p:grpSpPr>
              <a:xfrm>
                <a:off x="0" y="803565"/>
                <a:ext cx="9756370" cy="6181897"/>
                <a:chOff x="0" y="803565"/>
                <a:chExt cx="9756370" cy="6181897"/>
              </a:xfrm>
            </p:grpSpPr>
            <p:grpSp>
              <p:nvGrpSpPr>
                <p:cNvPr id="49" name="Group 33"/>
                <p:cNvGrpSpPr/>
                <p:nvPr/>
              </p:nvGrpSpPr>
              <p:grpSpPr>
                <a:xfrm>
                  <a:off x="3391593" y="803565"/>
                  <a:ext cx="6364777" cy="6181897"/>
                  <a:chOff x="3391593" y="803565"/>
                  <a:chExt cx="6364777" cy="6181897"/>
                </a:xfrm>
              </p:grpSpPr>
              <p:sp>
                <p:nvSpPr>
                  <p:cNvPr id="53" name="Freeform 52"/>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 name="Group 11"/>
                <p:cNvGrpSpPr/>
                <p:nvPr/>
              </p:nvGrpSpPr>
              <p:grpSpPr>
                <a:xfrm>
                  <a:off x="0" y="5181600"/>
                  <a:ext cx="3352800" cy="1676400"/>
                  <a:chOff x="0" y="5181600"/>
                  <a:chExt cx="3352800" cy="1676400"/>
                </a:xfrm>
              </p:grpSpPr>
              <p:sp>
                <p:nvSpPr>
                  <p:cNvPr id="51" name="Rectangle 50"/>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8"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pic>
          <p:nvPicPr>
            <p:cNvPr id="46" name="Picture 2" descr="Image result for united states in 1783"/>
            <p:cNvPicPr>
              <a:picLocks noChangeAspect="1" noChangeArrowheads="1"/>
            </p:cNvPicPr>
            <p:nvPr/>
          </p:nvPicPr>
          <p:blipFill>
            <a:blip r:embed="rId3"/>
            <a:srcRect l="17500" t="47037" r="70000" b="45572"/>
            <a:stretch>
              <a:fillRect/>
            </a:stretch>
          </p:blipFill>
          <p:spPr bwMode="auto">
            <a:xfrm>
              <a:off x="762000" y="1524000"/>
              <a:ext cx="1143000" cy="457200"/>
            </a:xfrm>
            <a:prstGeom prst="rect">
              <a:avLst/>
            </a:prstGeom>
            <a:noFill/>
          </p:spPr>
        </p:pic>
      </p:grpSp>
      <p:grpSp>
        <p:nvGrpSpPr>
          <p:cNvPr id="58" name="Group 57"/>
          <p:cNvGrpSpPr/>
          <p:nvPr/>
        </p:nvGrpSpPr>
        <p:grpSpPr>
          <a:xfrm>
            <a:off x="0" y="667510"/>
            <a:ext cx="9756370" cy="6317952"/>
            <a:chOff x="0" y="667510"/>
            <a:chExt cx="9756370" cy="6317952"/>
          </a:xfrm>
        </p:grpSpPr>
        <p:grpSp>
          <p:nvGrpSpPr>
            <p:cNvPr id="12" name="Group 11"/>
            <p:cNvGrpSpPr/>
            <p:nvPr/>
          </p:nvGrpSpPr>
          <p:grpSpPr>
            <a:xfrm>
              <a:off x="0" y="667510"/>
              <a:ext cx="9756370" cy="6317952"/>
              <a:chOff x="0" y="667510"/>
              <a:chExt cx="9756370" cy="6317952"/>
            </a:xfrm>
          </p:grpSpPr>
          <p:pic>
            <p:nvPicPr>
              <p:cNvPr id="99330" name="Picture 2" descr="Image result for us states and territories november 1804 map"/>
              <p:cNvPicPr>
                <a:picLocks noChangeAspect="1" noChangeArrowheads="1"/>
              </p:cNvPicPr>
              <p:nvPr/>
            </p:nvPicPr>
            <p:blipFill>
              <a:blip r:embed="rId4"/>
              <a:srcRect/>
              <a:stretch>
                <a:fillRect/>
              </a:stretch>
            </p:blipFill>
            <p:spPr bwMode="auto">
              <a:xfrm>
                <a:off x="0" y="667510"/>
                <a:ext cx="9144000" cy="6190489"/>
              </a:xfrm>
              <a:prstGeom prst="rect">
                <a:avLst/>
              </a:prstGeom>
              <a:noFill/>
            </p:spPr>
          </p:pic>
          <p:grpSp>
            <p:nvGrpSpPr>
              <p:cNvPr id="3" name="Group 35"/>
              <p:cNvGrpSpPr/>
              <p:nvPr/>
            </p:nvGrpSpPr>
            <p:grpSpPr>
              <a:xfrm>
                <a:off x="0" y="803565"/>
                <a:ext cx="9756370" cy="6181897"/>
                <a:chOff x="0" y="803565"/>
                <a:chExt cx="9756370" cy="6181897"/>
              </a:xfrm>
            </p:grpSpPr>
            <p:grpSp>
              <p:nvGrpSpPr>
                <p:cNvPr id="4" name="Group 34"/>
                <p:cNvGrpSpPr/>
                <p:nvPr/>
              </p:nvGrpSpPr>
              <p:grpSpPr>
                <a:xfrm>
                  <a:off x="0" y="803565"/>
                  <a:ext cx="9756370" cy="6181897"/>
                  <a:chOff x="0" y="803565"/>
                  <a:chExt cx="9756370" cy="6181897"/>
                </a:xfrm>
              </p:grpSpPr>
              <p:grpSp>
                <p:nvGrpSpPr>
                  <p:cNvPr id="6" name="Group 33"/>
                  <p:cNvGrpSpPr/>
                  <p:nvPr/>
                </p:nvGrpSpPr>
                <p:grpSpPr>
                  <a:xfrm>
                    <a:off x="3391593" y="803565"/>
                    <a:ext cx="6364777" cy="6181897"/>
                    <a:chOff x="3391593" y="803565"/>
                    <a:chExt cx="6364777" cy="6181897"/>
                  </a:xfrm>
                </p:grpSpPr>
                <p:sp>
                  <p:nvSpPr>
                    <p:cNvPr id="10" name="Freeform 9"/>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11"/>
                  <p:cNvGrpSpPr/>
                  <p:nvPr/>
                </p:nvGrpSpPr>
                <p:grpSpPr>
                  <a:xfrm>
                    <a:off x="0" y="5181600"/>
                    <a:ext cx="3352800" cy="1676400"/>
                    <a:chOff x="0" y="5181600"/>
                    <a:chExt cx="3352800" cy="1676400"/>
                  </a:xfrm>
                </p:grpSpPr>
                <p:sp>
                  <p:nvSpPr>
                    <p:cNvPr id="8" name="Rectangle 7"/>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grpSp>
        <p:sp>
          <p:nvSpPr>
            <p:cNvPr id="57" name="Freeform 56"/>
            <p:cNvSpPr/>
            <p:nvPr/>
          </p:nvSpPr>
          <p:spPr>
            <a:xfrm>
              <a:off x="4652356" y="5464233"/>
              <a:ext cx="1313411" cy="548640"/>
            </a:xfrm>
            <a:custGeom>
              <a:avLst/>
              <a:gdLst>
                <a:gd name="connsiteX0" fmla="*/ 36022 w 1313411"/>
                <a:gd name="connsiteY0" fmla="*/ 387927 h 548640"/>
                <a:gd name="connsiteX1" fmla="*/ 302029 w 1313411"/>
                <a:gd name="connsiteY1" fmla="*/ 55418 h 548640"/>
                <a:gd name="connsiteX2" fmla="*/ 551411 w 1313411"/>
                <a:gd name="connsiteY2" fmla="*/ 55418 h 548640"/>
                <a:gd name="connsiteX3" fmla="*/ 800793 w 1313411"/>
                <a:gd name="connsiteY3" fmla="*/ 88669 h 548640"/>
                <a:gd name="connsiteX4" fmla="*/ 1100051 w 1313411"/>
                <a:gd name="connsiteY4" fmla="*/ 155171 h 548640"/>
                <a:gd name="connsiteX5" fmla="*/ 1233055 w 1313411"/>
                <a:gd name="connsiteY5" fmla="*/ 171796 h 548640"/>
                <a:gd name="connsiteX6" fmla="*/ 1233055 w 1313411"/>
                <a:gd name="connsiteY6" fmla="*/ 387927 h 548640"/>
                <a:gd name="connsiteX7" fmla="*/ 750917 w 1313411"/>
                <a:gd name="connsiteY7" fmla="*/ 520931 h 548640"/>
                <a:gd name="connsiteX8" fmla="*/ 518160 w 1313411"/>
                <a:gd name="connsiteY8" fmla="*/ 520931 h 548640"/>
                <a:gd name="connsiteX9" fmla="*/ 36022 w 1313411"/>
                <a:gd name="connsiteY9" fmla="*/ 387927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411" h="548640">
                  <a:moveTo>
                    <a:pt x="36022" y="387927"/>
                  </a:moveTo>
                  <a:cubicBezTo>
                    <a:pt x="0" y="310342"/>
                    <a:pt x="216131" y="110836"/>
                    <a:pt x="302029" y="55418"/>
                  </a:cubicBezTo>
                  <a:cubicBezTo>
                    <a:pt x="387927" y="0"/>
                    <a:pt x="468284" y="49876"/>
                    <a:pt x="551411" y="55418"/>
                  </a:cubicBezTo>
                  <a:cubicBezTo>
                    <a:pt x="634538" y="60960"/>
                    <a:pt x="709353" y="72044"/>
                    <a:pt x="800793" y="88669"/>
                  </a:cubicBezTo>
                  <a:cubicBezTo>
                    <a:pt x="892233" y="105294"/>
                    <a:pt x="1028007" y="141317"/>
                    <a:pt x="1100051" y="155171"/>
                  </a:cubicBezTo>
                  <a:cubicBezTo>
                    <a:pt x="1172095" y="169026"/>
                    <a:pt x="1210888" y="133003"/>
                    <a:pt x="1233055" y="171796"/>
                  </a:cubicBezTo>
                  <a:cubicBezTo>
                    <a:pt x="1255222" y="210589"/>
                    <a:pt x="1313411" y="329738"/>
                    <a:pt x="1233055" y="387927"/>
                  </a:cubicBezTo>
                  <a:cubicBezTo>
                    <a:pt x="1152699" y="446116"/>
                    <a:pt x="870066" y="498764"/>
                    <a:pt x="750917" y="520931"/>
                  </a:cubicBezTo>
                  <a:cubicBezTo>
                    <a:pt x="631768" y="543098"/>
                    <a:pt x="637309" y="548640"/>
                    <a:pt x="518160" y="520931"/>
                  </a:cubicBezTo>
                  <a:cubicBezTo>
                    <a:pt x="399011" y="493222"/>
                    <a:pt x="72044" y="465513"/>
                    <a:pt x="36022" y="3879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0" y="803565"/>
            <a:ext cx="9756370" cy="6181897"/>
            <a:chOff x="0" y="803565"/>
            <a:chExt cx="9756370" cy="6181897"/>
          </a:xfrm>
        </p:grpSpPr>
        <p:grpSp>
          <p:nvGrpSpPr>
            <p:cNvPr id="18" name="Group 35"/>
            <p:cNvGrpSpPr/>
            <p:nvPr/>
          </p:nvGrpSpPr>
          <p:grpSpPr>
            <a:xfrm>
              <a:off x="0" y="803565"/>
              <a:ext cx="9756370" cy="6181897"/>
              <a:chOff x="0" y="803565"/>
              <a:chExt cx="9756370" cy="6181897"/>
            </a:xfrm>
          </p:grpSpPr>
          <p:grpSp>
            <p:nvGrpSpPr>
              <p:cNvPr id="20" name="Group 34"/>
              <p:cNvGrpSpPr/>
              <p:nvPr/>
            </p:nvGrpSpPr>
            <p:grpSpPr>
              <a:xfrm>
                <a:off x="0" y="803565"/>
                <a:ext cx="9756370" cy="6181897"/>
                <a:chOff x="0" y="803565"/>
                <a:chExt cx="9756370" cy="6181897"/>
              </a:xfrm>
            </p:grpSpPr>
            <p:grpSp>
              <p:nvGrpSpPr>
                <p:cNvPr id="22" name="Group 33"/>
                <p:cNvGrpSpPr/>
                <p:nvPr/>
              </p:nvGrpSpPr>
              <p:grpSpPr>
                <a:xfrm>
                  <a:off x="3391593" y="803565"/>
                  <a:ext cx="6364777" cy="6181897"/>
                  <a:chOff x="3391593" y="803565"/>
                  <a:chExt cx="6364777" cy="6181897"/>
                </a:xfrm>
              </p:grpSpPr>
              <p:sp>
                <p:nvSpPr>
                  <p:cNvPr id="26" name="Freeform 25"/>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11"/>
                <p:cNvGrpSpPr/>
                <p:nvPr/>
              </p:nvGrpSpPr>
              <p:grpSpPr>
                <a:xfrm>
                  <a:off x="0" y="5181600"/>
                  <a:ext cx="3352800" cy="1676400"/>
                  <a:chOff x="0" y="5181600"/>
                  <a:chExt cx="3352800" cy="1676400"/>
                </a:xfrm>
              </p:grpSpPr>
              <p:sp>
                <p:nvSpPr>
                  <p:cNvPr id="24" name="Rectangle 23"/>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1"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pic>
          <p:nvPicPr>
            <p:cNvPr id="19" name="Picture 2" descr="Image result for united states in 1783"/>
            <p:cNvPicPr>
              <a:picLocks noChangeAspect="1" noChangeArrowheads="1"/>
            </p:cNvPicPr>
            <p:nvPr/>
          </p:nvPicPr>
          <p:blipFill>
            <a:blip r:embed="rId3"/>
            <a:srcRect l="17500" t="47037" r="70000" b="45572"/>
            <a:stretch>
              <a:fillRect/>
            </a:stretch>
          </p:blipFill>
          <p:spPr bwMode="auto">
            <a:xfrm>
              <a:off x="762000" y="1524000"/>
              <a:ext cx="1143000" cy="457200"/>
            </a:xfrm>
            <a:prstGeom prst="rect">
              <a:avLst/>
            </a:prstGeom>
            <a:noFill/>
          </p:spPr>
        </p:pic>
      </p:grpSp>
      <p:sp>
        <p:nvSpPr>
          <p:cNvPr id="14" name="TextBox 13"/>
          <p:cNvSpPr txBox="1"/>
          <p:nvPr/>
        </p:nvSpPr>
        <p:spPr>
          <a:xfrm>
            <a:off x="7086600" y="-76200"/>
            <a:ext cx="1600200" cy="769441"/>
          </a:xfrm>
          <a:prstGeom prst="rect">
            <a:avLst/>
          </a:prstGeom>
          <a:noFill/>
        </p:spPr>
        <p:txBody>
          <a:bodyPr wrap="square" rtlCol="0">
            <a:spAutoFit/>
          </a:bodyPr>
          <a:lstStyle/>
          <a:p>
            <a:pPr algn="ctr"/>
            <a:r>
              <a:rPr lang="en-US" sz="4400" b="1" dirty="0" smtClean="0">
                <a:effectLst>
                  <a:outerShdw dist="50800" dir="5400000" algn="ctr" rotWithShape="0">
                    <a:srgbClr val="FF0000"/>
                  </a:outerShdw>
                </a:effectLst>
              </a:rPr>
              <a:t>1804</a:t>
            </a:r>
            <a:endParaRPr lang="en-US" sz="4400" b="1" dirty="0">
              <a:effectLst>
                <a:outerShdw dist="50800" dir="5400000" algn="ctr" rotWithShape="0">
                  <a:srgbClr val="FF0000"/>
                </a:outerShdw>
              </a:effectLst>
            </a:endParaRPr>
          </a:p>
        </p:txBody>
      </p:sp>
      <p:sp>
        <p:nvSpPr>
          <p:cNvPr id="15" name="TextBox 14"/>
          <p:cNvSpPr txBox="1"/>
          <p:nvPr/>
        </p:nvSpPr>
        <p:spPr>
          <a:xfrm>
            <a:off x="7086600" y="-76200"/>
            <a:ext cx="1600200" cy="769441"/>
          </a:xfrm>
          <a:prstGeom prst="rect">
            <a:avLst/>
          </a:prstGeom>
          <a:noFill/>
        </p:spPr>
        <p:txBody>
          <a:bodyPr wrap="square" rtlCol="0">
            <a:spAutoFit/>
          </a:bodyPr>
          <a:lstStyle/>
          <a:p>
            <a:pPr algn="ctr"/>
            <a:r>
              <a:rPr lang="en-US" sz="4400" b="1" dirty="0" smtClean="0">
                <a:effectLst>
                  <a:outerShdw dist="50800" dir="5400000" algn="ctr" rotWithShape="0">
                    <a:srgbClr val="FF0000"/>
                  </a:outerShdw>
                </a:effectLst>
              </a:rPr>
              <a:t>1805</a:t>
            </a:r>
            <a:endParaRPr lang="en-US" sz="4400" b="1" dirty="0">
              <a:effectLst>
                <a:outerShdw dist="50800" dir="5400000" algn="ctr" rotWithShape="0">
                  <a:srgbClr val="FF0000"/>
                </a:outerShdw>
              </a:effectLst>
            </a:endParaRPr>
          </a:p>
        </p:txBody>
      </p:sp>
      <p:sp>
        <p:nvSpPr>
          <p:cNvPr id="33" name="TextBox 32"/>
          <p:cNvSpPr txBox="1"/>
          <p:nvPr/>
        </p:nvSpPr>
        <p:spPr>
          <a:xfrm>
            <a:off x="6553200" y="3276600"/>
            <a:ext cx="1209755" cy="954107"/>
          </a:xfrm>
          <a:prstGeom prst="rect">
            <a:avLst/>
          </a:prstGeom>
          <a:solidFill>
            <a:srgbClr val="EBC9C7">
              <a:alpha val="62000"/>
            </a:srgbClr>
          </a:solidFill>
          <a:ln w="25400">
            <a:solidFill>
              <a:schemeClr val="tx1"/>
            </a:solidFill>
          </a:ln>
        </p:spPr>
        <p:txBody>
          <a:bodyPr wrap="none" rtlCol="0">
            <a:spAutoFit/>
          </a:bodyPr>
          <a:lstStyle/>
          <a:p>
            <a:pPr algn="ctr"/>
            <a:r>
              <a:rPr lang="en-US" sz="2800" b="1" dirty="0" smtClean="0"/>
              <a:t>17 </a:t>
            </a:r>
          </a:p>
          <a:p>
            <a:pPr algn="ctr"/>
            <a:r>
              <a:rPr lang="en-US" sz="2800" b="1" dirty="0" smtClean="0"/>
              <a:t>STATES</a:t>
            </a:r>
            <a:endParaRPr lang="en-US" sz="2800" b="1" dirty="0"/>
          </a:p>
        </p:txBody>
      </p:sp>
      <p:sp>
        <p:nvSpPr>
          <p:cNvPr id="35" name="TextBox 34"/>
          <p:cNvSpPr txBox="1"/>
          <p:nvPr/>
        </p:nvSpPr>
        <p:spPr>
          <a:xfrm>
            <a:off x="6934200" y="5334000"/>
            <a:ext cx="947695" cy="492443"/>
          </a:xfrm>
          <a:prstGeom prst="rect">
            <a:avLst/>
          </a:prstGeom>
          <a:noFill/>
          <a:ln w="25400">
            <a:noFill/>
          </a:ln>
        </p:spPr>
        <p:txBody>
          <a:bodyPr wrap="none" rtlCol="0">
            <a:spAutoFit/>
          </a:bodyPr>
          <a:lstStyle/>
          <a:p>
            <a:pPr algn="ctr"/>
            <a:r>
              <a:rPr lang="en-US" sz="2600" b="1" dirty="0" smtClean="0">
                <a:solidFill>
                  <a:srgbClr val="0000CC"/>
                </a:solidFill>
              </a:rPr>
              <a:t>Spain</a:t>
            </a:r>
            <a:endParaRPr lang="en-US" sz="2600" b="1" dirty="0">
              <a:solidFill>
                <a:srgbClr val="0000CC"/>
              </a:solidFill>
            </a:endParaRPr>
          </a:p>
        </p:txBody>
      </p:sp>
      <p:sp>
        <p:nvSpPr>
          <p:cNvPr id="36" name="TextBox 35"/>
          <p:cNvSpPr txBox="1"/>
          <p:nvPr/>
        </p:nvSpPr>
        <p:spPr>
          <a:xfrm>
            <a:off x="1905000" y="3810000"/>
            <a:ext cx="947695" cy="492443"/>
          </a:xfrm>
          <a:prstGeom prst="rect">
            <a:avLst/>
          </a:prstGeom>
          <a:noFill/>
          <a:ln w="25400">
            <a:noFill/>
          </a:ln>
        </p:spPr>
        <p:txBody>
          <a:bodyPr wrap="none" rtlCol="0">
            <a:spAutoFit/>
          </a:bodyPr>
          <a:lstStyle/>
          <a:p>
            <a:pPr algn="ctr"/>
            <a:r>
              <a:rPr lang="en-US" sz="2600" b="1" dirty="0" smtClean="0">
                <a:solidFill>
                  <a:srgbClr val="0000CC"/>
                </a:solidFill>
              </a:rPr>
              <a:t>Spain</a:t>
            </a:r>
            <a:endParaRPr lang="en-US" sz="2600" b="1" dirty="0">
              <a:solidFill>
                <a:srgbClr val="0000CC"/>
              </a:solidFill>
            </a:endParaRPr>
          </a:p>
        </p:txBody>
      </p:sp>
      <p:sp>
        <p:nvSpPr>
          <p:cNvPr id="37" name="TextBox 36"/>
          <p:cNvSpPr txBox="1"/>
          <p:nvPr/>
        </p:nvSpPr>
        <p:spPr>
          <a:xfrm>
            <a:off x="5791200" y="1143000"/>
            <a:ext cx="2427524" cy="492443"/>
          </a:xfrm>
          <a:prstGeom prst="rect">
            <a:avLst/>
          </a:prstGeom>
          <a:noFill/>
          <a:ln w="25400">
            <a:noFill/>
          </a:ln>
        </p:spPr>
        <p:txBody>
          <a:bodyPr wrap="none" rtlCol="0">
            <a:spAutoFit/>
          </a:bodyPr>
          <a:lstStyle/>
          <a:p>
            <a:pPr algn="ctr"/>
            <a:r>
              <a:rPr lang="en-US" sz="2600" b="1" dirty="0" smtClean="0">
                <a:solidFill>
                  <a:srgbClr val="0000CC"/>
                </a:solidFill>
              </a:rPr>
              <a:t>United Kingdom</a:t>
            </a:r>
            <a:endParaRPr lang="en-US" sz="2600" b="1" dirty="0">
              <a:solidFill>
                <a:srgbClr val="0000CC"/>
              </a:solidFill>
            </a:endParaRPr>
          </a:p>
        </p:txBody>
      </p:sp>
      <p:sp>
        <p:nvSpPr>
          <p:cNvPr id="38" name="Rectangle 37"/>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685800" y="1600200"/>
            <a:ext cx="1397306" cy="492443"/>
          </a:xfrm>
          <a:prstGeom prst="rect">
            <a:avLst/>
          </a:prstGeom>
          <a:noFill/>
          <a:ln w="25400">
            <a:noFill/>
          </a:ln>
        </p:spPr>
        <p:txBody>
          <a:bodyPr wrap="none" rtlCol="0">
            <a:spAutoFit/>
          </a:bodyPr>
          <a:lstStyle/>
          <a:p>
            <a:pPr algn="ctr"/>
            <a:r>
              <a:rPr lang="en-US" sz="2600" b="1" dirty="0" smtClean="0">
                <a:solidFill>
                  <a:srgbClr val="0000CC"/>
                </a:solidFill>
              </a:rPr>
              <a:t>disputed</a:t>
            </a:r>
            <a:endParaRPr lang="en-US" sz="2600" b="1" dirty="0">
              <a:solidFill>
                <a:srgbClr val="0000CC"/>
              </a:solidFill>
            </a:endParaRPr>
          </a:p>
        </p:txBody>
      </p:sp>
      <p:sp>
        <p:nvSpPr>
          <p:cNvPr id="56" name="TextBox 55"/>
          <p:cNvSpPr txBox="1"/>
          <p:nvPr/>
        </p:nvSpPr>
        <p:spPr>
          <a:xfrm>
            <a:off x="3505200" y="2971800"/>
            <a:ext cx="1491113" cy="892552"/>
          </a:xfrm>
          <a:prstGeom prst="rect">
            <a:avLst/>
          </a:prstGeom>
          <a:solidFill>
            <a:srgbClr val="CC9B00"/>
          </a:solidFill>
          <a:ln w="25400">
            <a:solidFill>
              <a:schemeClr val="tx1"/>
            </a:solidFill>
          </a:ln>
        </p:spPr>
        <p:txBody>
          <a:bodyPr wrap="none" rtlCol="0">
            <a:spAutoFit/>
          </a:bodyPr>
          <a:lstStyle/>
          <a:p>
            <a:pPr algn="ctr"/>
            <a:r>
              <a:rPr lang="en-US" sz="2600" b="1" dirty="0" smtClean="0"/>
              <a:t>Louisiana</a:t>
            </a:r>
          </a:p>
          <a:p>
            <a:pPr algn="ctr"/>
            <a:r>
              <a:rPr lang="en-US" sz="2600" b="1" dirty="0" smtClean="0"/>
              <a:t>Purchase</a:t>
            </a:r>
            <a:endParaRPr lang="en-US" sz="2600" b="1" dirty="0"/>
          </a:p>
        </p:txBody>
      </p:sp>
      <p:sp>
        <p:nvSpPr>
          <p:cNvPr id="55" name="TextBox 54"/>
          <p:cNvSpPr txBox="1"/>
          <p:nvPr/>
        </p:nvSpPr>
        <p:spPr>
          <a:xfrm>
            <a:off x="3505200" y="2971800"/>
            <a:ext cx="1537087" cy="892552"/>
          </a:xfrm>
          <a:prstGeom prst="rect">
            <a:avLst/>
          </a:prstGeom>
          <a:solidFill>
            <a:srgbClr val="CC9B00"/>
          </a:solidFill>
          <a:ln w="25400">
            <a:solidFill>
              <a:schemeClr val="tx1"/>
            </a:solidFill>
          </a:ln>
        </p:spPr>
        <p:txBody>
          <a:bodyPr wrap="none" rtlCol="0">
            <a:spAutoFit/>
          </a:bodyPr>
          <a:lstStyle/>
          <a:p>
            <a:pPr algn="ctr"/>
            <a:r>
              <a:rPr lang="en-US" sz="2600" b="1" dirty="0" smtClean="0"/>
              <a:t>District of</a:t>
            </a:r>
          </a:p>
          <a:p>
            <a:pPr algn="ctr"/>
            <a:r>
              <a:rPr lang="en-US" sz="2600" b="1" dirty="0" smtClean="0"/>
              <a:t>Louisiana</a:t>
            </a:r>
          </a:p>
        </p:txBody>
      </p:sp>
      <p:grpSp>
        <p:nvGrpSpPr>
          <p:cNvPr id="59" name="Group 58"/>
          <p:cNvGrpSpPr/>
          <p:nvPr/>
        </p:nvGrpSpPr>
        <p:grpSpPr>
          <a:xfrm>
            <a:off x="1447800" y="4648200"/>
            <a:ext cx="3626100" cy="523220"/>
            <a:chOff x="2334100" y="4876800"/>
            <a:chExt cx="3626100" cy="523220"/>
          </a:xfrm>
        </p:grpSpPr>
        <p:sp>
          <p:nvSpPr>
            <p:cNvPr id="60" name="TextBox 59"/>
            <p:cNvSpPr txBox="1"/>
            <p:nvPr/>
          </p:nvSpPr>
          <p:spPr>
            <a:xfrm>
              <a:off x="2334100" y="4876800"/>
              <a:ext cx="2165979" cy="523220"/>
            </a:xfrm>
            <a:prstGeom prst="rect">
              <a:avLst/>
            </a:prstGeom>
            <a:solidFill>
              <a:schemeClr val="bg1"/>
            </a:solidFill>
            <a:ln w="25400">
              <a:solidFill>
                <a:schemeClr val="tx1"/>
              </a:solidFill>
            </a:ln>
          </p:spPr>
          <p:txBody>
            <a:bodyPr wrap="none" rtlCol="0">
              <a:spAutoFit/>
            </a:bodyPr>
            <a:lstStyle/>
            <a:p>
              <a:pPr algn="ctr"/>
              <a:r>
                <a:rPr lang="en-US" sz="2800" b="1" dirty="0" smtClean="0"/>
                <a:t>new territory</a:t>
              </a:r>
              <a:endParaRPr lang="en-US" sz="2800" b="1" dirty="0"/>
            </a:p>
          </p:txBody>
        </p:sp>
        <p:cxnSp>
          <p:nvCxnSpPr>
            <p:cNvPr id="61" name="Straight Arrow Connector 60"/>
            <p:cNvCxnSpPr>
              <a:stCxn id="60" idx="3"/>
            </p:cNvCxnSpPr>
            <p:nvPr/>
          </p:nvCxnSpPr>
          <p:spPr>
            <a:xfrm flipV="1">
              <a:off x="4500079" y="5105400"/>
              <a:ext cx="1460121" cy="3301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1676400" y="5257801"/>
            <a:ext cx="3505207" cy="1361419"/>
            <a:chOff x="2334100" y="4038601"/>
            <a:chExt cx="3505207" cy="1361419"/>
          </a:xfrm>
        </p:grpSpPr>
        <p:sp>
          <p:nvSpPr>
            <p:cNvPr id="67" name="TextBox 66"/>
            <p:cNvSpPr txBox="1"/>
            <p:nvPr/>
          </p:nvSpPr>
          <p:spPr>
            <a:xfrm>
              <a:off x="2334100" y="4876800"/>
              <a:ext cx="3339697" cy="523220"/>
            </a:xfrm>
            <a:prstGeom prst="rect">
              <a:avLst/>
            </a:prstGeom>
            <a:solidFill>
              <a:schemeClr val="bg1"/>
            </a:solidFill>
            <a:ln w="25400">
              <a:solidFill>
                <a:schemeClr val="tx1"/>
              </a:solidFill>
            </a:ln>
          </p:spPr>
          <p:txBody>
            <a:bodyPr wrap="none" rtlCol="0">
              <a:spAutoFit/>
            </a:bodyPr>
            <a:lstStyle/>
            <a:p>
              <a:pPr algn="ctr"/>
              <a:r>
                <a:rPr lang="en-US" sz="2800" b="1" dirty="0" smtClean="0"/>
                <a:t>new dispute w/Spain</a:t>
              </a:r>
              <a:endParaRPr lang="en-US" sz="2800" b="1" dirty="0"/>
            </a:p>
          </p:txBody>
        </p:sp>
        <p:cxnSp>
          <p:nvCxnSpPr>
            <p:cNvPr id="68" name="Straight Arrow Connector 67"/>
            <p:cNvCxnSpPr/>
            <p:nvPr/>
          </p:nvCxnSpPr>
          <p:spPr>
            <a:xfrm rot="5400000" flipH="1" flipV="1">
              <a:off x="5267805" y="4381499"/>
              <a:ext cx="914399" cy="22860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72" name="Freeform 71"/>
          <p:cNvSpPr/>
          <p:nvPr/>
        </p:nvSpPr>
        <p:spPr>
          <a:xfrm>
            <a:off x="1965960" y="1054100"/>
            <a:ext cx="2092960" cy="424180"/>
          </a:xfrm>
          <a:custGeom>
            <a:avLst/>
            <a:gdLst>
              <a:gd name="connsiteX0" fmla="*/ 228600 w 2092960"/>
              <a:gd name="connsiteY0" fmla="*/ 210820 h 424180"/>
              <a:gd name="connsiteX1" fmla="*/ 1813560 w 2092960"/>
              <a:gd name="connsiteY1" fmla="*/ 393700 h 424180"/>
              <a:gd name="connsiteX2" fmla="*/ 1905000 w 2092960"/>
              <a:gd name="connsiteY2" fmla="*/ 393700 h 424180"/>
              <a:gd name="connsiteX3" fmla="*/ 1905000 w 2092960"/>
              <a:gd name="connsiteY3" fmla="*/ 317500 h 424180"/>
              <a:gd name="connsiteX4" fmla="*/ 1066800 w 2092960"/>
              <a:gd name="connsiteY4" fmla="*/ 43180 h 424180"/>
              <a:gd name="connsiteX5" fmla="*/ 441960 w 2092960"/>
              <a:gd name="connsiteY5" fmla="*/ 58420 h 424180"/>
              <a:gd name="connsiteX6" fmla="*/ 228600 w 2092960"/>
              <a:gd name="connsiteY6" fmla="*/ 210820 h 4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960" h="424180">
                <a:moveTo>
                  <a:pt x="228600" y="210820"/>
                </a:moveTo>
                <a:cubicBezTo>
                  <a:pt x="457200" y="266700"/>
                  <a:pt x="1534160" y="363220"/>
                  <a:pt x="1813560" y="393700"/>
                </a:cubicBezTo>
                <a:cubicBezTo>
                  <a:pt x="2092960" y="424180"/>
                  <a:pt x="1889760" y="406400"/>
                  <a:pt x="1905000" y="393700"/>
                </a:cubicBezTo>
                <a:cubicBezTo>
                  <a:pt x="1920240" y="381000"/>
                  <a:pt x="2044700" y="375920"/>
                  <a:pt x="1905000" y="317500"/>
                </a:cubicBezTo>
                <a:cubicBezTo>
                  <a:pt x="1765300" y="259080"/>
                  <a:pt x="1310640" y="86360"/>
                  <a:pt x="1066800" y="43180"/>
                </a:cubicBezTo>
                <a:cubicBezTo>
                  <a:pt x="822960" y="0"/>
                  <a:pt x="584200" y="30480"/>
                  <a:pt x="441960" y="58420"/>
                </a:cubicBezTo>
                <a:cubicBezTo>
                  <a:pt x="299720" y="86360"/>
                  <a:pt x="0" y="154940"/>
                  <a:pt x="228600" y="210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3"/>
                                        </p:tgtEl>
                                        <p:attrNameLst>
                                          <p:attrName>ppt_x</p:attrName>
                                          <p:attrName>ppt_y</p:attrName>
                                        </p:attrNameLst>
                                      </p:cBhvr>
                                    </p:animMotion>
                                    <p:animRot by="1500000">
                                      <p:cBhvr>
                                        <p:cTn id="7" dur="125" fill="hold">
                                          <p:stCondLst>
                                            <p:cond delay="0"/>
                                          </p:stCondLst>
                                        </p:cTn>
                                        <p:tgtEl>
                                          <p:spTgt spid="13"/>
                                        </p:tgtEl>
                                        <p:attrNameLst>
                                          <p:attrName>r</p:attrName>
                                        </p:attrNameLst>
                                      </p:cBhvr>
                                    </p:animRot>
                                    <p:animRot by="-1500000">
                                      <p:cBhvr>
                                        <p:cTn id="8" dur="125" fill="hold">
                                          <p:stCondLst>
                                            <p:cond delay="125"/>
                                          </p:stCondLst>
                                        </p:cTn>
                                        <p:tgtEl>
                                          <p:spTgt spid="13"/>
                                        </p:tgtEl>
                                        <p:attrNameLst>
                                          <p:attrName>r</p:attrName>
                                        </p:attrNameLst>
                                      </p:cBhvr>
                                    </p:animRot>
                                    <p:animRot by="-1500000">
                                      <p:cBhvr>
                                        <p:cTn id="9" dur="125" fill="hold">
                                          <p:stCondLst>
                                            <p:cond delay="250"/>
                                          </p:stCondLst>
                                        </p:cTn>
                                        <p:tgtEl>
                                          <p:spTgt spid="13"/>
                                        </p:tgtEl>
                                        <p:attrNameLst>
                                          <p:attrName>r</p:attrName>
                                        </p:attrNameLst>
                                      </p:cBhvr>
                                    </p:animRot>
                                    <p:animRot by="1500000">
                                      <p:cBhvr>
                                        <p:cTn id="10" dur="125" fill="hold">
                                          <p:stCondLst>
                                            <p:cond delay="375"/>
                                          </p:stCondLst>
                                        </p:cTn>
                                        <p:tgtEl>
                                          <p:spTgt spid="13"/>
                                        </p:tgtEl>
                                        <p:attrNameLst>
                                          <p:attrName>r</p:attrName>
                                        </p:attrNameLst>
                                      </p:cBhvr>
                                    </p:animRot>
                                  </p:childTnLst>
                                </p:cTn>
                              </p:par>
                            </p:childTnLst>
                          </p:cTn>
                        </p:par>
                        <p:par>
                          <p:cTn id="11" fill="hold">
                            <p:stCondLst>
                              <p:cond delay="1100"/>
                            </p:stCondLst>
                            <p:childTnLst>
                              <p:par>
                                <p:cTn id="12" presetID="49" presetClass="entr" presetSubtype="0" decel="10000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2000" fill="hold"/>
                                        <p:tgtEl>
                                          <p:spTgt spid="15"/>
                                        </p:tgtEl>
                                        <p:attrNameLst>
                                          <p:attrName>ppt_w</p:attrName>
                                        </p:attrNameLst>
                                      </p:cBhvr>
                                      <p:tavLst>
                                        <p:tav tm="0">
                                          <p:val>
                                            <p:fltVal val="0"/>
                                          </p:val>
                                        </p:tav>
                                        <p:tav tm="100000">
                                          <p:val>
                                            <p:strVal val="#ppt_w"/>
                                          </p:val>
                                        </p:tav>
                                      </p:tavLst>
                                    </p:anim>
                                    <p:anim calcmode="lin" valueType="num">
                                      <p:cBhvr>
                                        <p:cTn id="15" dur="2000" fill="hold"/>
                                        <p:tgtEl>
                                          <p:spTgt spid="15"/>
                                        </p:tgtEl>
                                        <p:attrNameLst>
                                          <p:attrName>ppt_h</p:attrName>
                                        </p:attrNameLst>
                                      </p:cBhvr>
                                      <p:tavLst>
                                        <p:tav tm="0">
                                          <p:val>
                                            <p:fltVal val="0"/>
                                          </p:val>
                                        </p:tav>
                                        <p:tav tm="100000">
                                          <p:val>
                                            <p:strVal val="#ppt_h"/>
                                          </p:val>
                                        </p:tav>
                                      </p:tavLst>
                                    </p:anim>
                                    <p:anim calcmode="lin" valueType="num">
                                      <p:cBhvr>
                                        <p:cTn id="16" dur="2000" fill="hold"/>
                                        <p:tgtEl>
                                          <p:spTgt spid="15"/>
                                        </p:tgtEl>
                                        <p:attrNameLst>
                                          <p:attrName>style.rotation</p:attrName>
                                        </p:attrNameLst>
                                      </p:cBhvr>
                                      <p:tavLst>
                                        <p:tav tm="0">
                                          <p:val>
                                            <p:fltVal val="360"/>
                                          </p:val>
                                        </p:tav>
                                        <p:tav tm="100000">
                                          <p:val>
                                            <p:fltVal val="0"/>
                                          </p:val>
                                        </p:tav>
                                      </p:tavLst>
                                    </p:anim>
                                    <p:animEffect transition="in" filter="fade">
                                      <p:cBhvr>
                                        <p:cTn id="17" dur="2000"/>
                                        <p:tgtEl>
                                          <p:spTgt spid="15"/>
                                        </p:tgtEl>
                                      </p:cBhvr>
                                    </p:animEffect>
                                  </p:childTnLst>
                                </p:cTn>
                              </p:par>
                              <p:par>
                                <p:cTn id="18" presetID="49" presetClass="exit" presetSubtype="0" accel="100000" fill="hold" grpId="0" nodeType="withEffect">
                                  <p:stCondLst>
                                    <p:cond delay="0"/>
                                  </p:stCondLst>
                                  <p:childTnLst>
                                    <p:anim calcmode="lin" valueType="num">
                                      <p:cBhvr>
                                        <p:cTn id="19" dur="1000"/>
                                        <p:tgtEl>
                                          <p:spTgt spid="14"/>
                                        </p:tgtEl>
                                        <p:attrNameLst>
                                          <p:attrName>ppt_w</p:attrName>
                                        </p:attrNameLst>
                                      </p:cBhvr>
                                      <p:tavLst>
                                        <p:tav tm="0">
                                          <p:val>
                                            <p:strVal val="ppt_w"/>
                                          </p:val>
                                        </p:tav>
                                        <p:tav tm="100000">
                                          <p:val>
                                            <p:fltVal val="0"/>
                                          </p:val>
                                        </p:tav>
                                      </p:tavLst>
                                    </p:anim>
                                    <p:anim calcmode="lin" valueType="num">
                                      <p:cBhvr>
                                        <p:cTn id="20" dur="1000"/>
                                        <p:tgtEl>
                                          <p:spTgt spid="14"/>
                                        </p:tgtEl>
                                        <p:attrNameLst>
                                          <p:attrName>ppt_h</p:attrName>
                                        </p:attrNameLst>
                                      </p:cBhvr>
                                      <p:tavLst>
                                        <p:tav tm="0">
                                          <p:val>
                                            <p:strVal val="ppt_h"/>
                                          </p:val>
                                        </p:tav>
                                        <p:tav tm="100000">
                                          <p:val>
                                            <p:fltVal val="0"/>
                                          </p:val>
                                        </p:tav>
                                      </p:tavLst>
                                    </p:anim>
                                    <p:anim calcmode="lin" valueType="num">
                                      <p:cBhvr>
                                        <p:cTn id="21" dur="1000"/>
                                        <p:tgtEl>
                                          <p:spTgt spid="14"/>
                                        </p:tgtEl>
                                        <p:attrNameLst>
                                          <p:attrName>style.rotation</p:attrName>
                                        </p:attrNameLst>
                                      </p:cBhvr>
                                      <p:tavLst>
                                        <p:tav tm="0">
                                          <p:val>
                                            <p:fltVal val="0"/>
                                          </p:val>
                                        </p:tav>
                                        <p:tav tm="100000">
                                          <p:val>
                                            <p:fltVal val="360"/>
                                          </p:val>
                                        </p:tav>
                                      </p:tavLst>
                                    </p:anim>
                                    <p:animEffect transition="out" filter="fade">
                                      <p:cBhvr>
                                        <p:cTn id="22" dur="1000"/>
                                        <p:tgtEl>
                                          <p:spTgt spid="14"/>
                                        </p:tgtEl>
                                      </p:cBhvr>
                                    </p:animEffect>
                                    <p:set>
                                      <p:cBhvr>
                                        <p:cTn id="23" dur="1" fill="hold">
                                          <p:stCondLst>
                                            <p:cond delay="999"/>
                                          </p:stCondLst>
                                        </p:cTn>
                                        <p:tgtEl>
                                          <p:spTgt spid="14"/>
                                        </p:tgtEl>
                                        <p:attrNameLst>
                                          <p:attrName>style.visibility</p:attrName>
                                        </p:attrNameLst>
                                      </p:cBhvr>
                                      <p:to>
                                        <p:strVal val="hidden"/>
                                      </p:to>
                                    </p:set>
                                  </p:childTnLst>
                                </p:cTn>
                              </p:par>
                            </p:childTnLst>
                          </p:cTn>
                        </p:par>
                        <p:par>
                          <p:cTn id="24" fill="hold">
                            <p:stCondLst>
                              <p:cond delay="3100"/>
                            </p:stCondLst>
                            <p:childTnLst>
                              <p:par>
                                <p:cTn id="25" presetID="9" presetClass="entr" presetSubtype="0" fill="hold" nodeType="after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dissolve">
                                      <p:cBhvr>
                                        <p:cTn id="27" dur="1000"/>
                                        <p:tgtEl>
                                          <p:spTgt spid="58"/>
                                        </p:tgtEl>
                                      </p:cBhvr>
                                    </p:animEffect>
                                  </p:childTnLst>
                                </p:cTn>
                              </p:par>
                              <p:par>
                                <p:cTn id="28" presetID="9" presetClass="exit" presetSubtype="0" fill="hold" nodeType="withEffect">
                                  <p:stCondLst>
                                    <p:cond delay="0"/>
                                  </p:stCondLst>
                                  <p:childTnLst>
                                    <p:animEffect transition="out" filter="dissolve">
                                      <p:cBhvr>
                                        <p:cTn id="29" dur="1000"/>
                                        <p:tgtEl>
                                          <p:spTgt spid="43"/>
                                        </p:tgtEl>
                                      </p:cBhvr>
                                    </p:animEffect>
                                    <p:set>
                                      <p:cBhvr>
                                        <p:cTn id="30" dur="1" fill="hold">
                                          <p:stCondLst>
                                            <p:cond delay="999"/>
                                          </p:stCondLst>
                                        </p:cTn>
                                        <p:tgtEl>
                                          <p:spTgt spid="43"/>
                                        </p:tgtEl>
                                        <p:attrNameLst>
                                          <p:attrName>style.visibility</p:attrName>
                                        </p:attrNameLst>
                                      </p:cBhvr>
                                      <p:to>
                                        <p:strVal val="hidden"/>
                                      </p:to>
                                    </p:set>
                                  </p:childTnLst>
                                </p:cTn>
                              </p:par>
                              <p:par>
                                <p:cTn id="31" presetID="9" presetClass="exit" presetSubtype="0" fill="hold" grpId="0" nodeType="withEffect">
                                  <p:stCondLst>
                                    <p:cond delay="0"/>
                                  </p:stCondLst>
                                  <p:childTnLst>
                                    <p:animEffect transition="out" filter="dissolve">
                                      <p:cBhvr>
                                        <p:cTn id="32" dur="1000"/>
                                        <p:tgtEl>
                                          <p:spTgt spid="56"/>
                                        </p:tgtEl>
                                      </p:cBhvr>
                                    </p:animEffect>
                                    <p:set>
                                      <p:cBhvr>
                                        <p:cTn id="33" dur="1" fill="hold">
                                          <p:stCondLst>
                                            <p:cond delay="999"/>
                                          </p:stCondLst>
                                        </p:cTn>
                                        <p:tgtEl>
                                          <p:spTgt spid="5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55"/>
                                        </p:tgtEl>
                                        <p:attrNameLst>
                                          <p:attrName>style.visibility</p:attrName>
                                        </p:attrNameLst>
                                      </p:cBhvr>
                                      <p:to>
                                        <p:strVal val="visible"/>
                                      </p:to>
                                    </p:set>
                                    <p:anim calcmode="lin" valueType="num">
                                      <p:cBhvr>
                                        <p:cTn id="38" dur="1000" fill="hold"/>
                                        <p:tgtEl>
                                          <p:spTgt spid="55"/>
                                        </p:tgtEl>
                                        <p:attrNameLst>
                                          <p:attrName>ppt_w</p:attrName>
                                        </p:attrNameLst>
                                      </p:cBhvr>
                                      <p:tavLst>
                                        <p:tav tm="0">
                                          <p:val>
                                            <p:fltVal val="0"/>
                                          </p:val>
                                        </p:tav>
                                        <p:tav tm="100000">
                                          <p:val>
                                            <p:strVal val="#ppt_w"/>
                                          </p:val>
                                        </p:tav>
                                      </p:tavLst>
                                    </p:anim>
                                    <p:anim calcmode="lin" valueType="num">
                                      <p:cBhvr>
                                        <p:cTn id="39" dur="1000" fill="hold"/>
                                        <p:tgtEl>
                                          <p:spTgt spid="55"/>
                                        </p:tgtEl>
                                        <p:attrNameLst>
                                          <p:attrName>ppt_h</p:attrName>
                                        </p:attrNameLst>
                                      </p:cBhvr>
                                      <p:tavLst>
                                        <p:tav tm="0">
                                          <p:val>
                                            <p:fltVal val="0"/>
                                          </p:val>
                                        </p:tav>
                                        <p:tav tm="100000">
                                          <p:val>
                                            <p:strVal val="#ppt_h"/>
                                          </p:val>
                                        </p:tav>
                                      </p:tavLst>
                                    </p:anim>
                                    <p:animEffect transition="in" filter="fade">
                                      <p:cBhvr>
                                        <p:cTn id="40" dur="10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left)">
                                      <p:cBhvr>
                                        <p:cTn id="45" dur="10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down)">
                                      <p:cBhvr>
                                        <p:cTn id="50"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56" grpId="0" animBg="1"/>
      <p:bldP spid="5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TextBox 3"/>
          <p:cNvSpPr txBox="1">
            <a:spLocks noChangeArrowheads="1"/>
          </p:cNvSpPr>
          <p:nvPr/>
        </p:nvSpPr>
        <p:spPr bwMode="auto">
          <a:xfrm>
            <a:off x="0" y="0"/>
            <a:ext cx="71628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Time Passes .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12" name="Group 57"/>
          <p:cNvGrpSpPr/>
          <p:nvPr/>
        </p:nvGrpSpPr>
        <p:grpSpPr>
          <a:xfrm>
            <a:off x="0" y="667510"/>
            <a:ext cx="9756370" cy="6317952"/>
            <a:chOff x="0" y="667510"/>
            <a:chExt cx="9756370" cy="6317952"/>
          </a:xfrm>
        </p:grpSpPr>
        <p:grpSp>
          <p:nvGrpSpPr>
            <p:cNvPr id="16" name="Group 11"/>
            <p:cNvGrpSpPr/>
            <p:nvPr/>
          </p:nvGrpSpPr>
          <p:grpSpPr>
            <a:xfrm>
              <a:off x="0" y="667510"/>
              <a:ext cx="9756370" cy="6317952"/>
              <a:chOff x="0" y="667510"/>
              <a:chExt cx="9756370" cy="6317952"/>
            </a:xfrm>
          </p:grpSpPr>
          <p:pic>
            <p:nvPicPr>
              <p:cNvPr id="99330" name="Picture 2" descr="Image result for us states and territories november 1804 map"/>
              <p:cNvPicPr>
                <a:picLocks noChangeAspect="1" noChangeArrowheads="1"/>
              </p:cNvPicPr>
              <p:nvPr/>
            </p:nvPicPr>
            <p:blipFill>
              <a:blip r:embed="rId2"/>
              <a:srcRect/>
              <a:stretch>
                <a:fillRect/>
              </a:stretch>
            </p:blipFill>
            <p:spPr bwMode="auto">
              <a:xfrm>
                <a:off x="0" y="667510"/>
                <a:ext cx="9144000" cy="6190489"/>
              </a:xfrm>
              <a:prstGeom prst="rect">
                <a:avLst/>
              </a:prstGeom>
              <a:noFill/>
            </p:spPr>
          </p:pic>
          <p:grpSp>
            <p:nvGrpSpPr>
              <p:cNvPr id="17" name="Group 35"/>
              <p:cNvGrpSpPr/>
              <p:nvPr/>
            </p:nvGrpSpPr>
            <p:grpSpPr>
              <a:xfrm>
                <a:off x="0" y="803565"/>
                <a:ext cx="9756370" cy="6181897"/>
                <a:chOff x="0" y="803565"/>
                <a:chExt cx="9756370" cy="6181897"/>
              </a:xfrm>
            </p:grpSpPr>
            <p:grpSp>
              <p:nvGrpSpPr>
                <p:cNvPr id="18" name="Group 34"/>
                <p:cNvGrpSpPr/>
                <p:nvPr/>
              </p:nvGrpSpPr>
              <p:grpSpPr>
                <a:xfrm>
                  <a:off x="0" y="803565"/>
                  <a:ext cx="9756370" cy="6181897"/>
                  <a:chOff x="0" y="803565"/>
                  <a:chExt cx="9756370" cy="6181897"/>
                </a:xfrm>
              </p:grpSpPr>
              <p:grpSp>
                <p:nvGrpSpPr>
                  <p:cNvPr id="20" name="Group 33"/>
                  <p:cNvGrpSpPr/>
                  <p:nvPr/>
                </p:nvGrpSpPr>
                <p:grpSpPr>
                  <a:xfrm>
                    <a:off x="3391593" y="803565"/>
                    <a:ext cx="6364777" cy="6181897"/>
                    <a:chOff x="3391593" y="803565"/>
                    <a:chExt cx="6364777" cy="6181897"/>
                  </a:xfrm>
                </p:grpSpPr>
                <p:sp>
                  <p:nvSpPr>
                    <p:cNvPr id="10" name="Freeform 9"/>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11"/>
                  <p:cNvGrpSpPr/>
                  <p:nvPr/>
                </p:nvGrpSpPr>
                <p:grpSpPr>
                  <a:xfrm>
                    <a:off x="0" y="5181600"/>
                    <a:ext cx="3352800" cy="1676400"/>
                    <a:chOff x="0" y="5181600"/>
                    <a:chExt cx="3352800" cy="1676400"/>
                  </a:xfrm>
                </p:grpSpPr>
                <p:sp>
                  <p:nvSpPr>
                    <p:cNvPr id="8" name="Rectangle 7"/>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grpSp>
        <p:sp>
          <p:nvSpPr>
            <p:cNvPr id="57" name="Freeform 56"/>
            <p:cNvSpPr/>
            <p:nvPr/>
          </p:nvSpPr>
          <p:spPr>
            <a:xfrm>
              <a:off x="4652356" y="5464233"/>
              <a:ext cx="1313411" cy="548640"/>
            </a:xfrm>
            <a:custGeom>
              <a:avLst/>
              <a:gdLst>
                <a:gd name="connsiteX0" fmla="*/ 36022 w 1313411"/>
                <a:gd name="connsiteY0" fmla="*/ 387927 h 548640"/>
                <a:gd name="connsiteX1" fmla="*/ 302029 w 1313411"/>
                <a:gd name="connsiteY1" fmla="*/ 55418 h 548640"/>
                <a:gd name="connsiteX2" fmla="*/ 551411 w 1313411"/>
                <a:gd name="connsiteY2" fmla="*/ 55418 h 548640"/>
                <a:gd name="connsiteX3" fmla="*/ 800793 w 1313411"/>
                <a:gd name="connsiteY3" fmla="*/ 88669 h 548640"/>
                <a:gd name="connsiteX4" fmla="*/ 1100051 w 1313411"/>
                <a:gd name="connsiteY4" fmla="*/ 155171 h 548640"/>
                <a:gd name="connsiteX5" fmla="*/ 1233055 w 1313411"/>
                <a:gd name="connsiteY5" fmla="*/ 171796 h 548640"/>
                <a:gd name="connsiteX6" fmla="*/ 1233055 w 1313411"/>
                <a:gd name="connsiteY6" fmla="*/ 387927 h 548640"/>
                <a:gd name="connsiteX7" fmla="*/ 750917 w 1313411"/>
                <a:gd name="connsiteY7" fmla="*/ 520931 h 548640"/>
                <a:gd name="connsiteX8" fmla="*/ 518160 w 1313411"/>
                <a:gd name="connsiteY8" fmla="*/ 520931 h 548640"/>
                <a:gd name="connsiteX9" fmla="*/ 36022 w 1313411"/>
                <a:gd name="connsiteY9" fmla="*/ 387927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411" h="548640">
                  <a:moveTo>
                    <a:pt x="36022" y="387927"/>
                  </a:moveTo>
                  <a:cubicBezTo>
                    <a:pt x="0" y="310342"/>
                    <a:pt x="216131" y="110836"/>
                    <a:pt x="302029" y="55418"/>
                  </a:cubicBezTo>
                  <a:cubicBezTo>
                    <a:pt x="387927" y="0"/>
                    <a:pt x="468284" y="49876"/>
                    <a:pt x="551411" y="55418"/>
                  </a:cubicBezTo>
                  <a:cubicBezTo>
                    <a:pt x="634538" y="60960"/>
                    <a:pt x="709353" y="72044"/>
                    <a:pt x="800793" y="88669"/>
                  </a:cubicBezTo>
                  <a:cubicBezTo>
                    <a:pt x="892233" y="105294"/>
                    <a:pt x="1028007" y="141317"/>
                    <a:pt x="1100051" y="155171"/>
                  </a:cubicBezTo>
                  <a:cubicBezTo>
                    <a:pt x="1172095" y="169026"/>
                    <a:pt x="1210888" y="133003"/>
                    <a:pt x="1233055" y="171796"/>
                  </a:cubicBezTo>
                  <a:cubicBezTo>
                    <a:pt x="1255222" y="210589"/>
                    <a:pt x="1313411" y="329738"/>
                    <a:pt x="1233055" y="387927"/>
                  </a:cubicBezTo>
                  <a:cubicBezTo>
                    <a:pt x="1152699" y="446116"/>
                    <a:pt x="870066" y="498764"/>
                    <a:pt x="750917" y="520931"/>
                  </a:cubicBezTo>
                  <a:cubicBezTo>
                    <a:pt x="631768" y="543098"/>
                    <a:pt x="637309" y="548640"/>
                    <a:pt x="518160" y="520931"/>
                  </a:cubicBezTo>
                  <a:cubicBezTo>
                    <a:pt x="399011" y="493222"/>
                    <a:pt x="72044" y="465513"/>
                    <a:pt x="36022" y="3879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9" name="Picture 2" descr="Image result for us states and territories 1805 map"/>
          <p:cNvPicPr>
            <a:picLocks noChangeAspect="1" noChangeArrowheads="1"/>
          </p:cNvPicPr>
          <p:nvPr/>
        </p:nvPicPr>
        <p:blipFill>
          <a:blip r:embed="rId4"/>
          <a:srcRect/>
          <a:stretch>
            <a:fillRect/>
          </a:stretch>
        </p:blipFill>
        <p:spPr bwMode="auto">
          <a:xfrm>
            <a:off x="1" y="667510"/>
            <a:ext cx="9144000" cy="6190489"/>
          </a:xfrm>
          <a:prstGeom prst="rect">
            <a:avLst/>
          </a:prstGeom>
          <a:noFill/>
        </p:spPr>
      </p:pic>
      <p:grpSp>
        <p:nvGrpSpPr>
          <p:cNvPr id="32" name="Group 58"/>
          <p:cNvGrpSpPr/>
          <p:nvPr/>
        </p:nvGrpSpPr>
        <p:grpSpPr>
          <a:xfrm>
            <a:off x="1447800" y="4648200"/>
            <a:ext cx="3626100" cy="523220"/>
            <a:chOff x="2334100" y="4876800"/>
            <a:chExt cx="3626100" cy="523220"/>
          </a:xfrm>
        </p:grpSpPr>
        <p:sp>
          <p:nvSpPr>
            <p:cNvPr id="60" name="TextBox 59"/>
            <p:cNvSpPr txBox="1"/>
            <p:nvPr/>
          </p:nvSpPr>
          <p:spPr>
            <a:xfrm>
              <a:off x="2334100" y="4876800"/>
              <a:ext cx="2165979" cy="523220"/>
            </a:xfrm>
            <a:prstGeom prst="rect">
              <a:avLst/>
            </a:prstGeom>
            <a:solidFill>
              <a:schemeClr val="bg1"/>
            </a:solidFill>
            <a:ln w="25400">
              <a:solidFill>
                <a:schemeClr val="tx1"/>
              </a:solidFill>
            </a:ln>
          </p:spPr>
          <p:txBody>
            <a:bodyPr wrap="none" rtlCol="0">
              <a:spAutoFit/>
            </a:bodyPr>
            <a:lstStyle/>
            <a:p>
              <a:pPr algn="ctr"/>
              <a:r>
                <a:rPr lang="en-US" sz="2800" b="1" dirty="0" smtClean="0"/>
                <a:t>new territory</a:t>
              </a:r>
              <a:endParaRPr lang="en-US" sz="2800" b="1" dirty="0"/>
            </a:p>
          </p:txBody>
        </p:sp>
        <p:cxnSp>
          <p:nvCxnSpPr>
            <p:cNvPr id="61" name="Straight Arrow Connector 60"/>
            <p:cNvCxnSpPr>
              <a:stCxn id="60" idx="3"/>
            </p:cNvCxnSpPr>
            <p:nvPr/>
          </p:nvCxnSpPr>
          <p:spPr>
            <a:xfrm flipV="1">
              <a:off x="4500079" y="5105400"/>
              <a:ext cx="1460121" cy="3301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7086600" y="-76200"/>
            <a:ext cx="1600200" cy="769441"/>
          </a:xfrm>
          <a:prstGeom prst="rect">
            <a:avLst/>
          </a:prstGeom>
          <a:noFill/>
        </p:spPr>
        <p:txBody>
          <a:bodyPr wrap="square" rtlCol="0">
            <a:spAutoFit/>
          </a:bodyPr>
          <a:lstStyle/>
          <a:p>
            <a:pPr algn="ctr"/>
            <a:r>
              <a:rPr lang="en-US" sz="4400" b="1" dirty="0" smtClean="0">
                <a:effectLst>
                  <a:outerShdw dist="50800" dir="5400000" algn="ctr" rotWithShape="0">
                    <a:srgbClr val="FF0000"/>
                  </a:outerShdw>
                </a:effectLst>
              </a:rPr>
              <a:t>1805</a:t>
            </a:r>
            <a:endParaRPr lang="en-US" sz="4400" b="1" dirty="0">
              <a:effectLst>
                <a:outerShdw dist="50800" dir="5400000" algn="ctr" rotWithShape="0">
                  <a:srgbClr val="FF0000"/>
                </a:outerShdw>
              </a:effectLst>
            </a:endParaRPr>
          </a:p>
        </p:txBody>
      </p:sp>
      <p:grpSp>
        <p:nvGrpSpPr>
          <p:cNvPr id="23" name="Group 15"/>
          <p:cNvGrpSpPr/>
          <p:nvPr/>
        </p:nvGrpSpPr>
        <p:grpSpPr>
          <a:xfrm>
            <a:off x="0" y="803565"/>
            <a:ext cx="9756370" cy="6181897"/>
            <a:chOff x="0" y="803565"/>
            <a:chExt cx="9756370" cy="6181897"/>
          </a:xfrm>
        </p:grpSpPr>
        <p:grpSp>
          <p:nvGrpSpPr>
            <p:cNvPr id="28" name="Group 35"/>
            <p:cNvGrpSpPr/>
            <p:nvPr/>
          </p:nvGrpSpPr>
          <p:grpSpPr>
            <a:xfrm>
              <a:off x="0" y="803565"/>
              <a:ext cx="9756370" cy="6181897"/>
              <a:chOff x="0" y="803565"/>
              <a:chExt cx="9756370" cy="6181897"/>
            </a:xfrm>
          </p:grpSpPr>
          <p:grpSp>
            <p:nvGrpSpPr>
              <p:cNvPr id="29" name="Group 34"/>
              <p:cNvGrpSpPr/>
              <p:nvPr/>
            </p:nvGrpSpPr>
            <p:grpSpPr>
              <a:xfrm>
                <a:off x="0" y="803565"/>
                <a:ext cx="9756370" cy="6181897"/>
                <a:chOff x="0" y="803565"/>
                <a:chExt cx="9756370" cy="6181897"/>
              </a:xfrm>
            </p:grpSpPr>
            <p:grpSp>
              <p:nvGrpSpPr>
                <p:cNvPr id="30" name="Group 33"/>
                <p:cNvGrpSpPr/>
                <p:nvPr/>
              </p:nvGrpSpPr>
              <p:grpSpPr>
                <a:xfrm>
                  <a:off x="3391593" y="803565"/>
                  <a:ext cx="6364777" cy="6181897"/>
                  <a:chOff x="3391593" y="803565"/>
                  <a:chExt cx="6364777" cy="6181897"/>
                </a:xfrm>
              </p:grpSpPr>
              <p:sp>
                <p:nvSpPr>
                  <p:cNvPr id="26" name="Freeform 25"/>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11"/>
                <p:cNvGrpSpPr/>
                <p:nvPr/>
              </p:nvGrpSpPr>
              <p:grpSpPr>
                <a:xfrm>
                  <a:off x="0" y="5181600"/>
                  <a:ext cx="3352800" cy="1676400"/>
                  <a:chOff x="0" y="5181600"/>
                  <a:chExt cx="3352800" cy="1676400"/>
                </a:xfrm>
              </p:grpSpPr>
              <p:sp>
                <p:nvSpPr>
                  <p:cNvPr id="24" name="Rectangle 23"/>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1"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pic>
          <p:nvPicPr>
            <p:cNvPr id="19" name="Picture 2" descr="Image result for united states in 1783"/>
            <p:cNvPicPr>
              <a:picLocks noChangeAspect="1" noChangeArrowheads="1"/>
            </p:cNvPicPr>
            <p:nvPr/>
          </p:nvPicPr>
          <p:blipFill>
            <a:blip r:embed="rId3"/>
            <a:srcRect l="17500" t="47037" r="70000" b="45572"/>
            <a:stretch>
              <a:fillRect/>
            </a:stretch>
          </p:blipFill>
          <p:spPr bwMode="auto">
            <a:xfrm>
              <a:off x="762000" y="1524000"/>
              <a:ext cx="1143000" cy="457200"/>
            </a:xfrm>
            <a:prstGeom prst="rect">
              <a:avLst/>
            </a:prstGeom>
            <a:noFill/>
          </p:spPr>
        </p:pic>
      </p:grpSp>
      <p:sp>
        <p:nvSpPr>
          <p:cNvPr id="33" name="TextBox 32"/>
          <p:cNvSpPr txBox="1"/>
          <p:nvPr/>
        </p:nvSpPr>
        <p:spPr>
          <a:xfrm>
            <a:off x="6553200" y="3276600"/>
            <a:ext cx="1209755" cy="954107"/>
          </a:xfrm>
          <a:prstGeom prst="rect">
            <a:avLst/>
          </a:prstGeom>
          <a:solidFill>
            <a:srgbClr val="EBC9C7">
              <a:alpha val="62000"/>
            </a:srgbClr>
          </a:solidFill>
          <a:ln w="25400">
            <a:solidFill>
              <a:schemeClr val="tx1"/>
            </a:solidFill>
          </a:ln>
        </p:spPr>
        <p:txBody>
          <a:bodyPr wrap="none" rtlCol="0">
            <a:spAutoFit/>
          </a:bodyPr>
          <a:lstStyle/>
          <a:p>
            <a:pPr algn="ctr"/>
            <a:r>
              <a:rPr lang="en-US" sz="2800" b="1" dirty="0" smtClean="0"/>
              <a:t>17 </a:t>
            </a:r>
          </a:p>
          <a:p>
            <a:pPr algn="ctr"/>
            <a:r>
              <a:rPr lang="en-US" sz="2800" b="1" dirty="0" smtClean="0"/>
              <a:t>STATES</a:t>
            </a:r>
            <a:endParaRPr lang="en-US" sz="2800" b="1" dirty="0"/>
          </a:p>
        </p:txBody>
      </p:sp>
      <p:sp>
        <p:nvSpPr>
          <p:cNvPr id="35" name="TextBox 34"/>
          <p:cNvSpPr txBox="1"/>
          <p:nvPr/>
        </p:nvSpPr>
        <p:spPr>
          <a:xfrm>
            <a:off x="6934200" y="5334000"/>
            <a:ext cx="947695" cy="492443"/>
          </a:xfrm>
          <a:prstGeom prst="rect">
            <a:avLst/>
          </a:prstGeom>
          <a:noFill/>
          <a:ln w="25400">
            <a:noFill/>
          </a:ln>
        </p:spPr>
        <p:txBody>
          <a:bodyPr wrap="none" rtlCol="0">
            <a:spAutoFit/>
          </a:bodyPr>
          <a:lstStyle/>
          <a:p>
            <a:pPr algn="ctr"/>
            <a:r>
              <a:rPr lang="en-US" sz="2600" b="1" dirty="0" smtClean="0">
                <a:solidFill>
                  <a:srgbClr val="0000CC"/>
                </a:solidFill>
              </a:rPr>
              <a:t>Spain</a:t>
            </a:r>
            <a:endParaRPr lang="en-US" sz="2600" b="1" dirty="0">
              <a:solidFill>
                <a:srgbClr val="0000CC"/>
              </a:solidFill>
            </a:endParaRPr>
          </a:p>
        </p:txBody>
      </p:sp>
      <p:sp>
        <p:nvSpPr>
          <p:cNvPr id="36" name="TextBox 35"/>
          <p:cNvSpPr txBox="1"/>
          <p:nvPr/>
        </p:nvSpPr>
        <p:spPr>
          <a:xfrm>
            <a:off x="1905000" y="3810000"/>
            <a:ext cx="947695" cy="492443"/>
          </a:xfrm>
          <a:prstGeom prst="rect">
            <a:avLst/>
          </a:prstGeom>
          <a:noFill/>
          <a:ln w="25400">
            <a:noFill/>
          </a:ln>
        </p:spPr>
        <p:txBody>
          <a:bodyPr wrap="none" rtlCol="0">
            <a:spAutoFit/>
          </a:bodyPr>
          <a:lstStyle/>
          <a:p>
            <a:pPr algn="ctr"/>
            <a:r>
              <a:rPr lang="en-US" sz="2600" b="1" dirty="0" smtClean="0">
                <a:solidFill>
                  <a:srgbClr val="0000CC"/>
                </a:solidFill>
              </a:rPr>
              <a:t>Spain</a:t>
            </a:r>
            <a:endParaRPr lang="en-US" sz="2600" b="1" dirty="0">
              <a:solidFill>
                <a:srgbClr val="0000CC"/>
              </a:solidFill>
            </a:endParaRPr>
          </a:p>
        </p:txBody>
      </p:sp>
      <p:sp>
        <p:nvSpPr>
          <p:cNvPr id="37" name="TextBox 36"/>
          <p:cNvSpPr txBox="1"/>
          <p:nvPr/>
        </p:nvSpPr>
        <p:spPr>
          <a:xfrm>
            <a:off x="5791200" y="1143000"/>
            <a:ext cx="2427524" cy="492443"/>
          </a:xfrm>
          <a:prstGeom prst="rect">
            <a:avLst/>
          </a:prstGeom>
          <a:noFill/>
          <a:ln w="25400">
            <a:noFill/>
          </a:ln>
        </p:spPr>
        <p:txBody>
          <a:bodyPr wrap="none" rtlCol="0">
            <a:spAutoFit/>
          </a:bodyPr>
          <a:lstStyle/>
          <a:p>
            <a:pPr algn="ctr"/>
            <a:r>
              <a:rPr lang="en-US" sz="2600" b="1" dirty="0" smtClean="0">
                <a:solidFill>
                  <a:srgbClr val="0000CC"/>
                </a:solidFill>
              </a:rPr>
              <a:t>United Kingdom</a:t>
            </a:r>
            <a:endParaRPr lang="en-US" sz="2600" b="1" dirty="0">
              <a:solidFill>
                <a:srgbClr val="0000CC"/>
              </a:solidFill>
            </a:endParaRPr>
          </a:p>
        </p:txBody>
      </p:sp>
      <p:sp>
        <p:nvSpPr>
          <p:cNvPr id="38" name="Rectangle 37"/>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685800" y="1600200"/>
            <a:ext cx="1397306" cy="492443"/>
          </a:xfrm>
          <a:prstGeom prst="rect">
            <a:avLst/>
          </a:prstGeom>
          <a:noFill/>
          <a:ln w="25400">
            <a:noFill/>
          </a:ln>
        </p:spPr>
        <p:txBody>
          <a:bodyPr wrap="none" rtlCol="0">
            <a:spAutoFit/>
          </a:bodyPr>
          <a:lstStyle/>
          <a:p>
            <a:pPr algn="ctr"/>
            <a:r>
              <a:rPr lang="en-US" sz="2600" b="1" dirty="0" smtClean="0">
                <a:solidFill>
                  <a:srgbClr val="0000CC"/>
                </a:solidFill>
              </a:rPr>
              <a:t>disputed</a:t>
            </a:r>
            <a:endParaRPr lang="en-US" sz="2600" b="1" dirty="0">
              <a:solidFill>
                <a:srgbClr val="0000CC"/>
              </a:solidFill>
            </a:endParaRPr>
          </a:p>
        </p:txBody>
      </p:sp>
      <p:sp>
        <p:nvSpPr>
          <p:cNvPr id="55" name="TextBox 54"/>
          <p:cNvSpPr txBox="1"/>
          <p:nvPr/>
        </p:nvSpPr>
        <p:spPr>
          <a:xfrm>
            <a:off x="3505200" y="2971800"/>
            <a:ext cx="1537087" cy="892552"/>
          </a:xfrm>
          <a:prstGeom prst="rect">
            <a:avLst/>
          </a:prstGeom>
          <a:solidFill>
            <a:srgbClr val="CC9B00"/>
          </a:solidFill>
          <a:ln w="25400">
            <a:solidFill>
              <a:schemeClr val="tx1"/>
            </a:solidFill>
          </a:ln>
        </p:spPr>
        <p:txBody>
          <a:bodyPr wrap="none" rtlCol="0">
            <a:spAutoFit/>
          </a:bodyPr>
          <a:lstStyle/>
          <a:p>
            <a:pPr algn="ctr"/>
            <a:r>
              <a:rPr lang="en-US" sz="2600" b="1" dirty="0" smtClean="0"/>
              <a:t>District of</a:t>
            </a:r>
          </a:p>
          <a:p>
            <a:pPr algn="ctr"/>
            <a:r>
              <a:rPr lang="en-US" sz="2600" b="1" dirty="0" smtClean="0"/>
              <a:t>Louisiana</a:t>
            </a:r>
          </a:p>
        </p:txBody>
      </p:sp>
      <p:sp>
        <p:nvSpPr>
          <p:cNvPr id="56" name="TextBox 55"/>
          <p:cNvSpPr txBox="1"/>
          <p:nvPr/>
        </p:nvSpPr>
        <p:spPr>
          <a:xfrm>
            <a:off x="3538087" y="2971800"/>
            <a:ext cx="1491113" cy="892552"/>
          </a:xfrm>
          <a:prstGeom prst="rect">
            <a:avLst/>
          </a:prstGeom>
          <a:solidFill>
            <a:srgbClr val="CC9B00"/>
          </a:solidFill>
          <a:ln w="25400">
            <a:solidFill>
              <a:schemeClr val="tx1"/>
            </a:solidFill>
          </a:ln>
        </p:spPr>
        <p:txBody>
          <a:bodyPr wrap="none" rtlCol="0">
            <a:spAutoFit/>
          </a:bodyPr>
          <a:lstStyle/>
          <a:p>
            <a:pPr algn="ctr"/>
            <a:r>
              <a:rPr lang="en-US" sz="2600" b="1" dirty="0" smtClean="0"/>
              <a:t>Louisiana</a:t>
            </a:r>
          </a:p>
          <a:p>
            <a:pPr algn="ctr"/>
            <a:r>
              <a:rPr lang="en-US" sz="2600" b="1" dirty="0" smtClean="0"/>
              <a:t>Territory</a:t>
            </a:r>
            <a:endParaRPr lang="en-US" sz="2600" b="1" dirty="0"/>
          </a:p>
        </p:txBody>
      </p:sp>
      <p:sp>
        <p:nvSpPr>
          <p:cNvPr id="58" name="TextBox 57"/>
          <p:cNvSpPr txBox="1"/>
          <p:nvPr/>
        </p:nvSpPr>
        <p:spPr>
          <a:xfrm>
            <a:off x="7086600" y="-76200"/>
            <a:ext cx="1600200" cy="769441"/>
          </a:xfrm>
          <a:prstGeom prst="rect">
            <a:avLst/>
          </a:prstGeom>
          <a:noFill/>
        </p:spPr>
        <p:txBody>
          <a:bodyPr wrap="square" rtlCol="0">
            <a:spAutoFit/>
          </a:bodyPr>
          <a:lstStyle/>
          <a:p>
            <a:pPr algn="ctr"/>
            <a:r>
              <a:rPr lang="en-US" sz="4400" b="1" dirty="0" smtClean="0">
                <a:effectLst>
                  <a:outerShdw dist="50800" dir="5400000" algn="ctr" rotWithShape="0">
                    <a:srgbClr val="FF0000"/>
                  </a:outerShdw>
                </a:effectLst>
              </a:rPr>
              <a:t>1806</a:t>
            </a:r>
            <a:endParaRPr lang="en-US" sz="4400" b="1" dirty="0">
              <a:effectLst>
                <a:outerShdw dist="50800" dir="5400000" algn="ctr" rotWithShape="0">
                  <a:srgbClr val="FF0000"/>
                </a:outerShdw>
              </a:effectLst>
            </a:endParaRPr>
          </a:p>
        </p:txBody>
      </p:sp>
      <p:sp>
        <p:nvSpPr>
          <p:cNvPr id="71" name="Freeform 70"/>
          <p:cNvSpPr/>
          <p:nvPr/>
        </p:nvSpPr>
        <p:spPr>
          <a:xfrm>
            <a:off x="4648200" y="5486400"/>
            <a:ext cx="1313411" cy="548640"/>
          </a:xfrm>
          <a:custGeom>
            <a:avLst/>
            <a:gdLst>
              <a:gd name="connsiteX0" fmla="*/ 36022 w 1313411"/>
              <a:gd name="connsiteY0" fmla="*/ 387927 h 548640"/>
              <a:gd name="connsiteX1" fmla="*/ 302029 w 1313411"/>
              <a:gd name="connsiteY1" fmla="*/ 55418 h 548640"/>
              <a:gd name="connsiteX2" fmla="*/ 551411 w 1313411"/>
              <a:gd name="connsiteY2" fmla="*/ 55418 h 548640"/>
              <a:gd name="connsiteX3" fmla="*/ 800793 w 1313411"/>
              <a:gd name="connsiteY3" fmla="*/ 88669 h 548640"/>
              <a:gd name="connsiteX4" fmla="*/ 1100051 w 1313411"/>
              <a:gd name="connsiteY4" fmla="*/ 155171 h 548640"/>
              <a:gd name="connsiteX5" fmla="*/ 1233055 w 1313411"/>
              <a:gd name="connsiteY5" fmla="*/ 171796 h 548640"/>
              <a:gd name="connsiteX6" fmla="*/ 1233055 w 1313411"/>
              <a:gd name="connsiteY6" fmla="*/ 387927 h 548640"/>
              <a:gd name="connsiteX7" fmla="*/ 750917 w 1313411"/>
              <a:gd name="connsiteY7" fmla="*/ 520931 h 548640"/>
              <a:gd name="connsiteX8" fmla="*/ 518160 w 1313411"/>
              <a:gd name="connsiteY8" fmla="*/ 520931 h 548640"/>
              <a:gd name="connsiteX9" fmla="*/ 36022 w 1313411"/>
              <a:gd name="connsiteY9" fmla="*/ 387927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411" h="548640">
                <a:moveTo>
                  <a:pt x="36022" y="387927"/>
                </a:moveTo>
                <a:cubicBezTo>
                  <a:pt x="0" y="310342"/>
                  <a:pt x="216131" y="110836"/>
                  <a:pt x="302029" y="55418"/>
                </a:cubicBezTo>
                <a:cubicBezTo>
                  <a:pt x="387927" y="0"/>
                  <a:pt x="468284" y="49876"/>
                  <a:pt x="551411" y="55418"/>
                </a:cubicBezTo>
                <a:cubicBezTo>
                  <a:pt x="634538" y="60960"/>
                  <a:pt x="709353" y="72044"/>
                  <a:pt x="800793" y="88669"/>
                </a:cubicBezTo>
                <a:cubicBezTo>
                  <a:pt x="892233" y="105294"/>
                  <a:pt x="1028007" y="141317"/>
                  <a:pt x="1100051" y="155171"/>
                </a:cubicBezTo>
                <a:cubicBezTo>
                  <a:pt x="1172095" y="169026"/>
                  <a:pt x="1210888" y="133003"/>
                  <a:pt x="1233055" y="171796"/>
                </a:cubicBezTo>
                <a:cubicBezTo>
                  <a:pt x="1255222" y="210589"/>
                  <a:pt x="1313411" y="329738"/>
                  <a:pt x="1233055" y="387927"/>
                </a:cubicBezTo>
                <a:cubicBezTo>
                  <a:pt x="1152699" y="446116"/>
                  <a:pt x="870066" y="498764"/>
                  <a:pt x="750917" y="520931"/>
                </a:cubicBezTo>
                <a:cubicBezTo>
                  <a:pt x="631768" y="543098"/>
                  <a:pt x="637309" y="548640"/>
                  <a:pt x="518160" y="520931"/>
                </a:cubicBezTo>
                <a:cubicBezTo>
                  <a:pt x="399011" y="493222"/>
                  <a:pt x="72044" y="465513"/>
                  <a:pt x="36022" y="3879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65"/>
          <p:cNvGrpSpPr/>
          <p:nvPr/>
        </p:nvGrpSpPr>
        <p:grpSpPr>
          <a:xfrm>
            <a:off x="1676400" y="5257801"/>
            <a:ext cx="3505207" cy="1361419"/>
            <a:chOff x="2334100" y="4038601"/>
            <a:chExt cx="3505207" cy="1361419"/>
          </a:xfrm>
        </p:grpSpPr>
        <p:cxnSp>
          <p:nvCxnSpPr>
            <p:cNvPr id="68" name="Straight Arrow Connector 67"/>
            <p:cNvCxnSpPr/>
            <p:nvPr/>
          </p:nvCxnSpPr>
          <p:spPr>
            <a:xfrm rot="5400000" flipH="1" flipV="1">
              <a:off x="5267805" y="4381499"/>
              <a:ext cx="914399" cy="22860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2334100" y="4876800"/>
              <a:ext cx="3339697" cy="523220"/>
            </a:xfrm>
            <a:prstGeom prst="rect">
              <a:avLst/>
            </a:prstGeom>
            <a:solidFill>
              <a:schemeClr val="bg1"/>
            </a:solidFill>
            <a:ln w="25400">
              <a:solidFill>
                <a:schemeClr val="tx1"/>
              </a:solidFill>
            </a:ln>
          </p:spPr>
          <p:txBody>
            <a:bodyPr wrap="none" rtlCol="0">
              <a:spAutoFit/>
            </a:bodyPr>
            <a:lstStyle/>
            <a:p>
              <a:pPr algn="ctr"/>
              <a:r>
                <a:rPr lang="en-US" sz="2800" b="1" dirty="0" smtClean="0"/>
                <a:t>new dispute w/Spain</a:t>
              </a:r>
              <a:endParaRPr lang="en-US" sz="2800" b="1" dirty="0"/>
            </a:p>
          </p:txBody>
        </p:sp>
      </p:grpSp>
      <p:grpSp>
        <p:nvGrpSpPr>
          <p:cNvPr id="85" name="Group 84"/>
          <p:cNvGrpSpPr/>
          <p:nvPr/>
        </p:nvGrpSpPr>
        <p:grpSpPr>
          <a:xfrm>
            <a:off x="5105400" y="2819401"/>
            <a:ext cx="2133600" cy="3809999"/>
            <a:chOff x="5105400" y="2819401"/>
            <a:chExt cx="2133600" cy="3809999"/>
          </a:xfrm>
        </p:grpSpPr>
        <p:grpSp>
          <p:nvGrpSpPr>
            <p:cNvPr id="62" name="Group 58"/>
            <p:cNvGrpSpPr/>
            <p:nvPr/>
          </p:nvGrpSpPr>
          <p:grpSpPr>
            <a:xfrm>
              <a:off x="5231390" y="5105400"/>
              <a:ext cx="2007610" cy="1524000"/>
              <a:chOff x="2308452" y="3962400"/>
              <a:chExt cx="1949701" cy="1524000"/>
            </a:xfrm>
          </p:grpSpPr>
          <p:sp>
            <p:nvSpPr>
              <p:cNvPr id="63" name="TextBox 62"/>
              <p:cNvSpPr txBox="1"/>
              <p:nvPr/>
            </p:nvSpPr>
            <p:spPr>
              <a:xfrm>
                <a:off x="2308452" y="4963180"/>
                <a:ext cx="1949701" cy="523220"/>
              </a:xfrm>
              <a:prstGeom prst="rect">
                <a:avLst/>
              </a:prstGeom>
              <a:solidFill>
                <a:schemeClr val="bg1"/>
              </a:solidFill>
              <a:ln w="25400">
                <a:solidFill>
                  <a:schemeClr val="tx1"/>
                </a:solidFill>
              </a:ln>
            </p:spPr>
            <p:txBody>
              <a:bodyPr wrap="none" rtlCol="0">
                <a:spAutoFit/>
              </a:bodyPr>
              <a:lstStyle/>
              <a:p>
                <a:pPr algn="ctr"/>
                <a:r>
                  <a:rPr lang="en-US" sz="2800" b="1" dirty="0" smtClean="0"/>
                  <a:t>5 territories</a:t>
                </a:r>
                <a:endParaRPr lang="en-US" sz="2800" b="1" dirty="0"/>
              </a:p>
            </p:txBody>
          </p:sp>
          <p:cxnSp>
            <p:nvCxnSpPr>
              <p:cNvPr id="64" name="Straight Arrow Connector 63"/>
              <p:cNvCxnSpPr/>
              <p:nvPr/>
            </p:nvCxnSpPr>
            <p:spPr>
              <a:xfrm rot="16200000" flipV="1">
                <a:off x="2357913" y="4012589"/>
                <a:ext cx="914400" cy="814022"/>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73" name="Straight Arrow Connector 72"/>
            <p:cNvCxnSpPr>
              <a:stCxn id="63" idx="0"/>
            </p:cNvCxnSpPr>
            <p:nvPr/>
          </p:nvCxnSpPr>
          <p:spPr>
            <a:xfrm rot="16200000" flipV="1">
              <a:off x="4636508" y="4507492"/>
              <a:ext cx="2067580" cy="112979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63" idx="0"/>
            </p:cNvCxnSpPr>
            <p:nvPr/>
          </p:nvCxnSpPr>
          <p:spPr>
            <a:xfrm rot="16200000" flipV="1">
              <a:off x="5474708" y="5345692"/>
              <a:ext cx="1153180" cy="36779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63" idx="0"/>
            </p:cNvCxnSpPr>
            <p:nvPr/>
          </p:nvCxnSpPr>
          <p:spPr>
            <a:xfrm rot="16200000" flipV="1">
              <a:off x="4750808" y="4621792"/>
              <a:ext cx="2600980" cy="36779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63" idx="0"/>
            </p:cNvCxnSpPr>
            <p:nvPr/>
          </p:nvCxnSpPr>
          <p:spPr>
            <a:xfrm rot="5400000" flipH="1" flipV="1">
              <a:off x="4636508" y="4418087"/>
              <a:ext cx="3286780" cy="89407"/>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6" name="Freeform 85"/>
          <p:cNvSpPr/>
          <p:nvPr/>
        </p:nvSpPr>
        <p:spPr>
          <a:xfrm>
            <a:off x="1965960" y="1054100"/>
            <a:ext cx="2092960" cy="424180"/>
          </a:xfrm>
          <a:custGeom>
            <a:avLst/>
            <a:gdLst>
              <a:gd name="connsiteX0" fmla="*/ 228600 w 2092960"/>
              <a:gd name="connsiteY0" fmla="*/ 210820 h 424180"/>
              <a:gd name="connsiteX1" fmla="*/ 1813560 w 2092960"/>
              <a:gd name="connsiteY1" fmla="*/ 393700 h 424180"/>
              <a:gd name="connsiteX2" fmla="*/ 1905000 w 2092960"/>
              <a:gd name="connsiteY2" fmla="*/ 393700 h 424180"/>
              <a:gd name="connsiteX3" fmla="*/ 1905000 w 2092960"/>
              <a:gd name="connsiteY3" fmla="*/ 317500 h 424180"/>
              <a:gd name="connsiteX4" fmla="*/ 1066800 w 2092960"/>
              <a:gd name="connsiteY4" fmla="*/ 43180 h 424180"/>
              <a:gd name="connsiteX5" fmla="*/ 441960 w 2092960"/>
              <a:gd name="connsiteY5" fmla="*/ 58420 h 424180"/>
              <a:gd name="connsiteX6" fmla="*/ 228600 w 2092960"/>
              <a:gd name="connsiteY6" fmla="*/ 210820 h 4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960" h="424180">
                <a:moveTo>
                  <a:pt x="228600" y="210820"/>
                </a:moveTo>
                <a:cubicBezTo>
                  <a:pt x="457200" y="266700"/>
                  <a:pt x="1534160" y="363220"/>
                  <a:pt x="1813560" y="393700"/>
                </a:cubicBezTo>
                <a:cubicBezTo>
                  <a:pt x="2092960" y="424180"/>
                  <a:pt x="1889760" y="406400"/>
                  <a:pt x="1905000" y="393700"/>
                </a:cubicBezTo>
                <a:cubicBezTo>
                  <a:pt x="1920240" y="381000"/>
                  <a:pt x="2044700" y="375920"/>
                  <a:pt x="1905000" y="317500"/>
                </a:cubicBezTo>
                <a:cubicBezTo>
                  <a:pt x="1765300" y="259080"/>
                  <a:pt x="1310640" y="86360"/>
                  <a:pt x="1066800" y="43180"/>
                </a:cubicBezTo>
                <a:cubicBezTo>
                  <a:pt x="822960" y="0"/>
                  <a:pt x="584200" y="30480"/>
                  <a:pt x="441960" y="58420"/>
                </a:cubicBezTo>
                <a:cubicBezTo>
                  <a:pt x="299720" y="86360"/>
                  <a:pt x="0" y="154940"/>
                  <a:pt x="228600" y="210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5943600" y="2057400"/>
            <a:ext cx="838200" cy="990600"/>
          </a:xfrm>
          <a:prstGeom prst="ellipse">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3"/>
                                        </p:tgtEl>
                                        <p:attrNameLst>
                                          <p:attrName>ppt_x</p:attrName>
                                          <p:attrName>ppt_y</p:attrName>
                                        </p:attrNameLst>
                                      </p:cBhvr>
                                    </p:animMotion>
                                    <p:animRot by="1500000">
                                      <p:cBhvr>
                                        <p:cTn id="7" dur="125" fill="hold">
                                          <p:stCondLst>
                                            <p:cond delay="0"/>
                                          </p:stCondLst>
                                        </p:cTn>
                                        <p:tgtEl>
                                          <p:spTgt spid="13"/>
                                        </p:tgtEl>
                                        <p:attrNameLst>
                                          <p:attrName>r</p:attrName>
                                        </p:attrNameLst>
                                      </p:cBhvr>
                                    </p:animRot>
                                    <p:animRot by="-1500000">
                                      <p:cBhvr>
                                        <p:cTn id="8" dur="125" fill="hold">
                                          <p:stCondLst>
                                            <p:cond delay="125"/>
                                          </p:stCondLst>
                                        </p:cTn>
                                        <p:tgtEl>
                                          <p:spTgt spid="13"/>
                                        </p:tgtEl>
                                        <p:attrNameLst>
                                          <p:attrName>r</p:attrName>
                                        </p:attrNameLst>
                                      </p:cBhvr>
                                    </p:animRot>
                                    <p:animRot by="-1500000">
                                      <p:cBhvr>
                                        <p:cTn id="9" dur="125" fill="hold">
                                          <p:stCondLst>
                                            <p:cond delay="250"/>
                                          </p:stCondLst>
                                        </p:cTn>
                                        <p:tgtEl>
                                          <p:spTgt spid="13"/>
                                        </p:tgtEl>
                                        <p:attrNameLst>
                                          <p:attrName>r</p:attrName>
                                        </p:attrNameLst>
                                      </p:cBhvr>
                                    </p:animRot>
                                    <p:animRot by="1500000">
                                      <p:cBhvr>
                                        <p:cTn id="10" dur="125" fill="hold">
                                          <p:stCondLst>
                                            <p:cond delay="375"/>
                                          </p:stCondLst>
                                        </p:cTn>
                                        <p:tgtEl>
                                          <p:spTgt spid="13"/>
                                        </p:tgtEl>
                                        <p:attrNameLst>
                                          <p:attrName>r</p:attrName>
                                        </p:attrNameLst>
                                      </p:cBhvr>
                                    </p:animRot>
                                  </p:childTnLst>
                                </p:cTn>
                              </p:par>
                            </p:childTnLst>
                          </p:cTn>
                        </p:par>
                        <p:par>
                          <p:cTn id="11" fill="hold">
                            <p:stCondLst>
                              <p:cond delay="1100"/>
                            </p:stCondLst>
                            <p:childTnLst>
                              <p:par>
                                <p:cTn id="12" presetID="49" presetClass="entr" presetSubtype="0" decel="100000" fill="hold" grpId="0" nodeType="after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p:cTn id="14" dur="2000" fill="hold"/>
                                        <p:tgtEl>
                                          <p:spTgt spid="58"/>
                                        </p:tgtEl>
                                        <p:attrNameLst>
                                          <p:attrName>ppt_w</p:attrName>
                                        </p:attrNameLst>
                                      </p:cBhvr>
                                      <p:tavLst>
                                        <p:tav tm="0">
                                          <p:val>
                                            <p:fltVal val="0"/>
                                          </p:val>
                                        </p:tav>
                                        <p:tav tm="100000">
                                          <p:val>
                                            <p:strVal val="#ppt_w"/>
                                          </p:val>
                                        </p:tav>
                                      </p:tavLst>
                                    </p:anim>
                                    <p:anim calcmode="lin" valueType="num">
                                      <p:cBhvr>
                                        <p:cTn id="15" dur="2000" fill="hold"/>
                                        <p:tgtEl>
                                          <p:spTgt spid="58"/>
                                        </p:tgtEl>
                                        <p:attrNameLst>
                                          <p:attrName>ppt_h</p:attrName>
                                        </p:attrNameLst>
                                      </p:cBhvr>
                                      <p:tavLst>
                                        <p:tav tm="0">
                                          <p:val>
                                            <p:fltVal val="0"/>
                                          </p:val>
                                        </p:tav>
                                        <p:tav tm="100000">
                                          <p:val>
                                            <p:strVal val="#ppt_h"/>
                                          </p:val>
                                        </p:tav>
                                      </p:tavLst>
                                    </p:anim>
                                    <p:anim calcmode="lin" valueType="num">
                                      <p:cBhvr>
                                        <p:cTn id="16" dur="2000" fill="hold"/>
                                        <p:tgtEl>
                                          <p:spTgt spid="58"/>
                                        </p:tgtEl>
                                        <p:attrNameLst>
                                          <p:attrName>style.rotation</p:attrName>
                                        </p:attrNameLst>
                                      </p:cBhvr>
                                      <p:tavLst>
                                        <p:tav tm="0">
                                          <p:val>
                                            <p:fltVal val="360"/>
                                          </p:val>
                                        </p:tav>
                                        <p:tav tm="100000">
                                          <p:val>
                                            <p:fltVal val="0"/>
                                          </p:val>
                                        </p:tav>
                                      </p:tavLst>
                                    </p:anim>
                                    <p:animEffect transition="in" filter="fade">
                                      <p:cBhvr>
                                        <p:cTn id="17" dur="2000"/>
                                        <p:tgtEl>
                                          <p:spTgt spid="58"/>
                                        </p:tgtEl>
                                      </p:cBhvr>
                                    </p:animEffect>
                                  </p:childTnLst>
                                </p:cTn>
                              </p:par>
                              <p:par>
                                <p:cTn id="18" presetID="49" presetClass="exit" presetSubtype="0" accel="100000" fill="hold" grpId="0" nodeType="withEffect">
                                  <p:stCondLst>
                                    <p:cond delay="0"/>
                                  </p:stCondLst>
                                  <p:childTnLst>
                                    <p:anim calcmode="lin" valueType="num">
                                      <p:cBhvr>
                                        <p:cTn id="19" dur="2000"/>
                                        <p:tgtEl>
                                          <p:spTgt spid="15"/>
                                        </p:tgtEl>
                                        <p:attrNameLst>
                                          <p:attrName>ppt_w</p:attrName>
                                        </p:attrNameLst>
                                      </p:cBhvr>
                                      <p:tavLst>
                                        <p:tav tm="0">
                                          <p:val>
                                            <p:strVal val="ppt_w"/>
                                          </p:val>
                                        </p:tav>
                                        <p:tav tm="100000">
                                          <p:val>
                                            <p:fltVal val="0"/>
                                          </p:val>
                                        </p:tav>
                                      </p:tavLst>
                                    </p:anim>
                                    <p:anim calcmode="lin" valueType="num">
                                      <p:cBhvr>
                                        <p:cTn id="20" dur="2000"/>
                                        <p:tgtEl>
                                          <p:spTgt spid="15"/>
                                        </p:tgtEl>
                                        <p:attrNameLst>
                                          <p:attrName>ppt_h</p:attrName>
                                        </p:attrNameLst>
                                      </p:cBhvr>
                                      <p:tavLst>
                                        <p:tav tm="0">
                                          <p:val>
                                            <p:strVal val="ppt_h"/>
                                          </p:val>
                                        </p:tav>
                                        <p:tav tm="100000">
                                          <p:val>
                                            <p:fltVal val="0"/>
                                          </p:val>
                                        </p:tav>
                                      </p:tavLst>
                                    </p:anim>
                                    <p:anim calcmode="lin" valueType="num">
                                      <p:cBhvr>
                                        <p:cTn id="21" dur="2000"/>
                                        <p:tgtEl>
                                          <p:spTgt spid="15"/>
                                        </p:tgtEl>
                                        <p:attrNameLst>
                                          <p:attrName>style.rotation</p:attrName>
                                        </p:attrNameLst>
                                      </p:cBhvr>
                                      <p:tavLst>
                                        <p:tav tm="0">
                                          <p:val>
                                            <p:fltVal val="0"/>
                                          </p:val>
                                        </p:tav>
                                        <p:tav tm="100000">
                                          <p:val>
                                            <p:fltVal val="360"/>
                                          </p:val>
                                        </p:tav>
                                      </p:tavLst>
                                    </p:anim>
                                    <p:animEffect transition="out" filter="fade">
                                      <p:cBhvr>
                                        <p:cTn id="22" dur="2000"/>
                                        <p:tgtEl>
                                          <p:spTgt spid="15"/>
                                        </p:tgtEl>
                                      </p:cBhvr>
                                    </p:animEffect>
                                    <p:set>
                                      <p:cBhvr>
                                        <p:cTn id="23" dur="1" fill="hold">
                                          <p:stCondLst>
                                            <p:cond delay="1999"/>
                                          </p:stCondLst>
                                        </p:cTn>
                                        <p:tgtEl>
                                          <p:spTgt spid="15"/>
                                        </p:tgtEl>
                                        <p:attrNameLst>
                                          <p:attrName>style.visibility</p:attrName>
                                        </p:attrNameLst>
                                      </p:cBhvr>
                                      <p:to>
                                        <p:strVal val="hidden"/>
                                      </p:to>
                                    </p:set>
                                  </p:childTnLst>
                                </p:cTn>
                              </p:par>
                            </p:childTnLst>
                          </p:cTn>
                        </p:par>
                        <p:par>
                          <p:cTn id="24" fill="hold">
                            <p:stCondLst>
                              <p:cond delay="3100"/>
                            </p:stCondLst>
                            <p:childTnLst>
                              <p:par>
                                <p:cTn id="25" presetID="9" presetClass="exit" presetSubtype="0" fill="hold" nodeType="afterEffect">
                                  <p:stCondLst>
                                    <p:cond delay="0"/>
                                  </p:stCondLst>
                                  <p:childTnLst>
                                    <p:animEffect transition="out" filter="dissolve">
                                      <p:cBhvr>
                                        <p:cTn id="26" dur="2000"/>
                                        <p:tgtEl>
                                          <p:spTgt spid="12"/>
                                        </p:tgtEl>
                                      </p:cBhvr>
                                    </p:animEffect>
                                    <p:set>
                                      <p:cBhvr>
                                        <p:cTn id="27" dur="1" fill="hold">
                                          <p:stCondLst>
                                            <p:cond delay="1999"/>
                                          </p:stCondLst>
                                        </p:cTn>
                                        <p:tgtEl>
                                          <p:spTgt spid="12"/>
                                        </p:tgtEl>
                                        <p:attrNameLst>
                                          <p:attrName>style.visibility</p:attrName>
                                        </p:attrNameLst>
                                      </p:cBhvr>
                                      <p:to>
                                        <p:strVal val="hidden"/>
                                      </p:to>
                                    </p:set>
                                  </p:childTnLst>
                                </p:cTn>
                              </p:par>
                              <p:par>
                                <p:cTn id="28" presetID="9" presetClass="exit" presetSubtype="0" fill="hold" grpId="0" nodeType="withEffect">
                                  <p:stCondLst>
                                    <p:cond delay="0"/>
                                  </p:stCondLst>
                                  <p:childTnLst>
                                    <p:animEffect transition="out" filter="dissolve">
                                      <p:cBhvr>
                                        <p:cTn id="29" dur="1000"/>
                                        <p:tgtEl>
                                          <p:spTgt spid="55"/>
                                        </p:tgtEl>
                                      </p:cBhvr>
                                    </p:animEffect>
                                    <p:set>
                                      <p:cBhvr>
                                        <p:cTn id="30" dur="1" fill="hold">
                                          <p:stCondLst>
                                            <p:cond delay="999"/>
                                          </p:stCondLst>
                                        </p:cTn>
                                        <p:tgtEl>
                                          <p:spTgt spid="55"/>
                                        </p:tgtEl>
                                        <p:attrNameLst>
                                          <p:attrName>style.visibility</p:attrName>
                                        </p:attrNameLst>
                                      </p:cBhvr>
                                      <p:to>
                                        <p:strVal val="hidden"/>
                                      </p:to>
                                    </p:set>
                                  </p:childTnLst>
                                </p:cTn>
                              </p:par>
                              <p:par>
                                <p:cTn id="31" presetID="9" presetClass="exit" presetSubtype="0" fill="hold" nodeType="withEffect">
                                  <p:stCondLst>
                                    <p:cond delay="0"/>
                                  </p:stCondLst>
                                  <p:childTnLst>
                                    <p:animEffect transition="out" filter="dissolve">
                                      <p:cBhvr>
                                        <p:cTn id="32" dur="1000"/>
                                        <p:tgtEl>
                                          <p:spTgt spid="32"/>
                                        </p:tgtEl>
                                      </p:cBhvr>
                                    </p:animEffect>
                                    <p:set>
                                      <p:cBhvr>
                                        <p:cTn id="33" dur="1" fill="hold">
                                          <p:stCondLst>
                                            <p:cond delay="999"/>
                                          </p:stCondLst>
                                        </p:cTn>
                                        <p:tgtEl>
                                          <p:spTgt spid="32"/>
                                        </p:tgtEl>
                                        <p:attrNameLst>
                                          <p:attrName>style.visibility</p:attrName>
                                        </p:attrNameLst>
                                      </p:cBhvr>
                                      <p:to>
                                        <p:strVal val="hidden"/>
                                      </p:to>
                                    </p:set>
                                  </p:childTnLst>
                                </p:cTn>
                              </p:par>
                              <p:par>
                                <p:cTn id="34" presetID="9" presetClass="exit" presetSubtype="0" fill="hold" nodeType="withEffect">
                                  <p:stCondLst>
                                    <p:cond delay="0"/>
                                  </p:stCondLst>
                                  <p:childTnLst>
                                    <p:animEffect transition="out" filter="dissolve">
                                      <p:cBhvr>
                                        <p:cTn id="35" dur="1000"/>
                                        <p:tgtEl>
                                          <p:spTgt spid="39"/>
                                        </p:tgtEl>
                                      </p:cBhvr>
                                    </p:animEffect>
                                    <p:set>
                                      <p:cBhvr>
                                        <p:cTn id="36" dur="1" fill="hold">
                                          <p:stCondLst>
                                            <p:cond delay="999"/>
                                          </p:stCondLst>
                                        </p:cTn>
                                        <p:tgtEl>
                                          <p:spTgt spid="39"/>
                                        </p:tgtEl>
                                        <p:attrNameLst>
                                          <p:attrName>style.visibility</p:attrName>
                                        </p:attrNameLst>
                                      </p:cBhvr>
                                      <p:to>
                                        <p:strVal val="hidden"/>
                                      </p:to>
                                    </p:set>
                                  </p:childTnLst>
                                </p:cTn>
                              </p:par>
                              <p:par>
                                <p:cTn id="37" presetID="9" presetClass="entr" presetSubtype="0"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dissolve">
                                      <p:cBhvr>
                                        <p:cTn id="39" dur="1000"/>
                                        <p:tgtEl>
                                          <p:spTgt spid="5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wipe(left)">
                                      <p:cBhvr>
                                        <p:cTn id="44" dur="1000"/>
                                        <p:tgtEl>
                                          <p:spTgt spid="5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anim calcmode="lin" valueType="num">
                                      <p:cBhvr>
                                        <p:cTn id="49" dur="1000" fill="hold"/>
                                        <p:tgtEl>
                                          <p:spTgt spid="56"/>
                                        </p:tgtEl>
                                        <p:attrNameLst>
                                          <p:attrName>ppt_w</p:attrName>
                                        </p:attrNameLst>
                                      </p:cBhvr>
                                      <p:tavLst>
                                        <p:tav tm="0">
                                          <p:val>
                                            <p:fltVal val="0"/>
                                          </p:val>
                                        </p:tav>
                                        <p:tav tm="100000">
                                          <p:val>
                                            <p:strVal val="#ppt_w"/>
                                          </p:val>
                                        </p:tav>
                                      </p:tavLst>
                                    </p:anim>
                                    <p:anim calcmode="lin" valueType="num">
                                      <p:cBhvr>
                                        <p:cTn id="50" dur="1000" fill="hold"/>
                                        <p:tgtEl>
                                          <p:spTgt spid="56"/>
                                        </p:tgtEl>
                                        <p:attrNameLst>
                                          <p:attrName>ppt_h</p:attrName>
                                        </p:attrNameLst>
                                      </p:cBhvr>
                                      <p:tavLst>
                                        <p:tav tm="0">
                                          <p:val>
                                            <p:fltVal val="0"/>
                                          </p:val>
                                        </p:tav>
                                        <p:tav tm="100000">
                                          <p:val>
                                            <p:strVal val="#ppt_h"/>
                                          </p:val>
                                        </p:tav>
                                      </p:tavLst>
                                    </p:anim>
                                    <p:animEffect transition="in" filter="fade">
                                      <p:cBhvr>
                                        <p:cTn id="51" dur="1000"/>
                                        <p:tgtEl>
                                          <p:spTgt spid="5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1000"/>
                                        <p:tgtEl>
                                          <p:spTgt spid="54"/>
                                        </p:tgtEl>
                                      </p:cBhvr>
                                    </p:animEffect>
                                    <p:set>
                                      <p:cBhvr>
                                        <p:cTn id="56" dur="1" fill="hold">
                                          <p:stCondLst>
                                            <p:cond delay="999"/>
                                          </p:stCondLst>
                                        </p:cTn>
                                        <p:tgtEl>
                                          <p:spTgt spid="54"/>
                                        </p:tgtEl>
                                        <p:attrNameLst>
                                          <p:attrName>style.visibility</p:attrName>
                                        </p:attrNameLst>
                                      </p:cBhvr>
                                      <p:to>
                                        <p:strVal val="hidden"/>
                                      </p:to>
                                    </p:set>
                                  </p:childTnLst>
                                </p:cTn>
                              </p:par>
                            </p:childTnLst>
                          </p:cTn>
                        </p:par>
                        <p:par>
                          <p:cTn id="57" fill="hold">
                            <p:stCondLst>
                              <p:cond delay="1000"/>
                            </p:stCondLst>
                            <p:childTnLst>
                              <p:par>
                                <p:cTn id="58" presetID="22" presetClass="entr" presetSubtype="4" fill="hold" nodeType="after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wipe(down)">
                                      <p:cBhvr>
                                        <p:cTn id="60"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55" grpId="0" animBg="1"/>
      <p:bldP spid="56" grpId="0" animBg="1"/>
      <p:bldP spid="58" grpId="0"/>
      <p:bldP spid="54" grpId="0" animBg="1"/>
      <p:bldP spid="54"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TextBox 3"/>
          <p:cNvSpPr txBox="1">
            <a:spLocks noChangeArrowheads="1"/>
          </p:cNvSpPr>
          <p:nvPr/>
        </p:nvSpPr>
        <p:spPr bwMode="auto">
          <a:xfrm>
            <a:off x="1426464" y="0"/>
            <a:ext cx="7818120" cy="707886"/>
          </a:xfrm>
          <a:prstGeom prst="rect">
            <a:avLst/>
          </a:prstGeom>
          <a:solidFill>
            <a:schemeClr val="accent1">
              <a:lumMod val="20000"/>
              <a:lumOff val="80000"/>
            </a:schemeClr>
          </a:solid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Time Passes .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59" name="Picture 2" descr="Image result for us states and territories 1805 map"/>
          <p:cNvPicPr>
            <a:picLocks noChangeAspect="1" noChangeArrowheads="1"/>
          </p:cNvPicPr>
          <p:nvPr/>
        </p:nvPicPr>
        <p:blipFill>
          <a:blip r:embed="rId2"/>
          <a:srcRect/>
          <a:stretch>
            <a:fillRect/>
          </a:stretch>
        </p:blipFill>
        <p:spPr bwMode="auto">
          <a:xfrm>
            <a:off x="0" y="667510"/>
            <a:ext cx="9144000" cy="6190489"/>
          </a:xfrm>
          <a:prstGeom prst="rect">
            <a:avLst/>
          </a:prstGeom>
          <a:noFill/>
        </p:spPr>
      </p:pic>
      <p:grpSp>
        <p:nvGrpSpPr>
          <p:cNvPr id="17" name="Group 16"/>
          <p:cNvGrpSpPr/>
          <p:nvPr/>
        </p:nvGrpSpPr>
        <p:grpSpPr>
          <a:xfrm>
            <a:off x="0" y="7203"/>
            <a:ext cx="9144000" cy="6850796"/>
            <a:chOff x="0" y="7203"/>
            <a:chExt cx="9144000" cy="6850796"/>
          </a:xfrm>
        </p:grpSpPr>
        <p:pic>
          <p:nvPicPr>
            <p:cNvPr id="18" name="Picture 17" descr="https://upload.wikimedia.org/wikipedia/commons/2/28/United_States_1810-04-1810-10.png"/>
            <p:cNvPicPr>
              <a:picLocks noChangeAspect="1" noChangeArrowheads="1"/>
            </p:cNvPicPr>
            <p:nvPr/>
          </p:nvPicPr>
          <p:blipFill>
            <a:blip r:embed="rId3"/>
            <a:srcRect/>
            <a:stretch>
              <a:fillRect/>
            </a:stretch>
          </p:blipFill>
          <p:spPr bwMode="auto">
            <a:xfrm>
              <a:off x="0" y="667510"/>
              <a:ext cx="9144000" cy="6190489"/>
            </a:xfrm>
            <a:prstGeom prst="rect">
              <a:avLst/>
            </a:prstGeom>
            <a:noFill/>
          </p:spPr>
        </p:pic>
        <p:sp>
          <p:nvSpPr>
            <p:cNvPr id="19" name="TextBox 18"/>
            <p:cNvSpPr txBox="1"/>
            <p:nvPr/>
          </p:nvSpPr>
          <p:spPr>
            <a:xfrm>
              <a:off x="12792" y="7203"/>
              <a:ext cx="1435008" cy="830997"/>
            </a:xfrm>
            <a:prstGeom prst="rect">
              <a:avLst/>
            </a:prstGeom>
            <a:solidFill>
              <a:schemeClr val="bg1"/>
            </a:solidFill>
          </p:spPr>
          <p:txBody>
            <a:bodyPr wrap="none" rtlCol="0">
              <a:spAutoFit/>
            </a:bodyPr>
            <a:lstStyle/>
            <a:p>
              <a:r>
                <a:rPr lang="en-US" sz="4800" dirty="0" smtClean="0"/>
                <a:t>1810</a:t>
              </a:r>
              <a:endParaRPr lang="en-US" sz="4800" dirty="0"/>
            </a:p>
          </p:txBody>
        </p:sp>
      </p:grpSp>
      <p:grpSp>
        <p:nvGrpSpPr>
          <p:cNvPr id="20" name="Group 19"/>
          <p:cNvGrpSpPr/>
          <p:nvPr/>
        </p:nvGrpSpPr>
        <p:grpSpPr>
          <a:xfrm>
            <a:off x="0" y="7203"/>
            <a:ext cx="9144000" cy="6850797"/>
            <a:chOff x="0" y="7203"/>
            <a:chExt cx="9144000" cy="6850797"/>
          </a:xfrm>
        </p:grpSpPr>
        <p:sp>
          <p:nvSpPr>
            <p:cNvPr id="21" name="TextBox 20"/>
            <p:cNvSpPr txBox="1"/>
            <p:nvPr/>
          </p:nvSpPr>
          <p:spPr>
            <a:xfrm>
              <a:off x="12792" y="7203"/>
              <a:ext cx="1435008" cy="830997"/>
            </a:xfrm>
            <a:prstGeom prst="rect">
              <a:avLst/>
            </a:prstGeom>
            <a:solidFill>
              <a:schemeClr val="bg1"/>
            </a:solidFill>
          </p:spPr>
          <p:txBody>
            <a:bodyPr wrap="none" rtlCol="0">
              <a:spAutoFit/>
            </a:bodyPr>
            <a:lstStyle/>
            <a:p>
              <a:r>
                <a:rPr lang="en-US" sz="4800" dirty="0" smtClean="0"/>
                <a:t>1820</a:t>
              </a:r>
              <a:endParaRPr lang="en-US" sz="4800" dirty="0"/>
            </a:p>
          </p:txBody>
        </p:sp>
        <p:pic>
          <p:nvPicPr>
            <p:cNvPr id="22" name="Picture 2" descr="File:United States 1820-1821-07.png"/>
            <p:cNvPicPr>
              <a:picLocks noChangeAspect="1" noChangeArrowheads="1"/>
            </p:cNvPicPr>
            <p:nvPr/>
          </p:nvPicPr>
          <p:blipFill>
            <a:blip r:embed="rId4"/>
            <a:srcRect/>
            <a:stretch>
              <a:fillRect/>
            </a:stretch>
          </p:blipFill>
          <p:spPr bwMode="auto">
            <a:xfrm>
              <a:off x="0" y="662940"/>
              <a:ext cx="9144000" cy="6195060"/>
            </a:xfrm>
            <a:prstGeom prst="rect">
              <a:avLst/>
            </a:prstGeom>
            <a:noFill/>
          </p:spPr>
        </p:pic>
      </p:grpSp>
      <p:grpSp>
        <p:nvGrpSpPr>
          <p:cNvPr id="23" name="Group 22"/>
          <p:cNvGrpSpPr/>
          <p:nvPr/>
        </p:nvGrpSpPr>
        <p:grpSpPr>
          <a:xfrm>
            <a:off x="0" y="0"/>
            <a:ext cx="9144000" cy="6850797"/>
            <a:chOff x="0" y="7203"/>
            <a:chExt cx="9144000" cy="6850797"/>
          </a:xfrm>
        </p:grpSpPr>
        <p:sp>
          <p:nvSpPr>
            <p:cNvPr id="24" name="TextBox 23"/>
            <p:cNvSpPr txBox="1"/>
            <p:nvPr/>
          </p:nvSpPr>
          <p:spPr>
            <a:xfrm>
              <a:off x="12792" y="7203"/>
              <a:ext cx="1435008" cy="830997"/>
            </a:xfrm>
            <a:prstGeom prst="rect">
              <a:avLst/>
            </a:prstGeom>
            <a:solidFill>
              <a:schemeClr val="bg1"/>
            </a:solidFill>
          </p:spPr>
          <p:txBody>
            <a:bodyPr wrap="none" rtlCol="0">
              <a:spAutoFit/>
            </a:bodyPr>
            <a:lstStyle/>
            <a:p>
              <a:r>
                <a:rPr lang="en-US" sz="4800" dirty="0" smtClean="0"/>
                <a:t>1830</a:t>
              </a:r>
              <a:endParaRPr lang="en-US" sz="4800" dirty="0"/>
            </a:p>
          </p:txBody>
        </p:sp>
        <p:pic>
          <p:nvPicPr>
            <p:cNvPr id="25" name="Picture 4" descr="File:United States 1834-1836-03.png"/>
            <p:cNvPicPr>
              <a:picLocks noChangeAspect="1" noChangeArrowheads="1"/>
            </p:cNvPicPr>
            <p:nvPr/>
          </p:nvPicPr>
          <p:blipFill>
            <a:blip r:embed="rId5"/>
            <a:srcRect/>
            <a:stretch>
              <a:fillRect/>
            </a:stretch>
          </p:blipFill>
          <p:spPr bwMode="auto">
            <a:xfrm>
              <a:off x="0" y="662940"/>
              <a:ext cx="9144000" cy="6195060"/>
            </a:xfrm>
            <a:prstGeom prst="rect">
              <a:avLst/>
            </a:prstGeom>
            <a:noFill/>
          </p:spPr>
        </p:pic>
      </p:grpSp>
      <p:grpSp>
        <p:nvGrpSpPr>
          <p:cNvPr id="32" name="Group 31"/>
          <p:cNvGrpSpPr/>
          <p:nvPr/>
        </p:nvGrpSpPr>
        <p:grpSpPr>
          <a:xfrm>
            <a:off x="0" y="7203"/>
            <a:ext cx="9144000" cy="6850797"/>
            <a:chOff x="0" y="7203"/>
            <a:chExt cx="9144000" cy="6850797"/>
          </a:xfrm>
        </p:grpSpPr>
        <p:sp>
          <p:nvSpPr>
            <p:cNvPr id="33" name="TextBox 32"/>
            <p:cNvSpPr txBox="1"/>
            <p:nvPr/>
          </p:nvSpPr>
          <p:spPr>
            <a:xfrm>
              <a:off x="12792" y="7203"/>
              <a:ext cx="1435008" cy="830997"/>
            </a:xfrm>
            <a:prstGeom prst="rect">
              <a:avLst/>
            </a:prstGeom>
            <a:solidFill>
              <a:schemeClr val="bg1"/>
            </a:solidFill>
          </p:spPr>
          <p:txBody>
            <a:bodyPr wrap="none" rtlCol="0">
              <a:spAutoFit/>
            </a:bodyPr>
            <a:lstStyle/>
            <a:p>
              <a:r>
                <a:rPr lang="en-US" sz="4800" dirty="0" smtClean="0"/>
                <a:t>1840</a:t>
              </a:r>
              <a:endParaRPr lang="en-US" sz="4800" dirty="0"/>
            </a:p>
          </p:txBody>
        </p:sp>
        <p:pic>
          <p:nvPicPr>
            <p:cNvPr id="34" name="Picture 10" descr="File:United States 1842-1845-03.png"/>
            <p:cNvPicPr>
              <a:picLocks noChangeAspect="1" noChangeArrowheads="1"/>
            </p:cNvPicPr>
            <p:nvPr/>
          </p:nvPicPr>
          <p:blipFill>
            <a:blip r:embed="rId6"/>
            <a:srcRect/>
            <a:stretch>
              <a:fillRect/>
            </a:stretch>
          </p:blipFill>
          <p:spPr bwMode="auto">
            <a:xfrm>
              <a:off x="0" y="662940"/>
              <a:ext cx="9144000" cy="6195060"/>
            </a:xfrm>
            <a:prstGeom prst="rect">
              <a:avLst/>
            </a:prstGeom>
            <a:noFill/>
          </p:spPr>
        </p:pic>
      </p:grpSp>
      <p:grpSp>
        <p:nvGrpSpPr>
          <p:cNvPr id="35" name="Group 34"/>
          <p:cNvGrpSpPr/>
          <p:nvPr/>
        </p:nvGrpSpPr>
        <p:grpSpPr>
          <a:xfrm>
            <a:off x="0" y="0"/>
            <a:ext cx="9144000" cy="6850797"/>
            <a:chOff x="0" y="7203"/>
            <a:chExt cx="9144000" cy="6850797"/>
          </a:xfrm>
        </p:grpSpPr>
        <p:sp>
          <p:nvSpPr>
            <p:cNvPr id="36" name="TextBox 35"/>
            <p:cNvSpPr txBox="1"/>
            <p:nvPr/>
          </p:nvSpPr>
          <p:spPr>
            <a:xfrm>
              <a:off x="12792" y="7203"/>
              <a:ext cx="1435008" cy="830997"/>
            </a:xfrm>
            <a:prstGeom prst="rect">
              <a:avLst/>
            </a:prstGeom>
            <a:solidFill>
              <a:schemeClr val="bg1"/>
            </a:solidFill>
          </p:spPr>
          <p:txBody>
            <a:bodyPr wrap="none" rtlCol="0">
              <a:spAutoFit/>
            </a:bodyPr>
            <a:lstStyle/>
            <a:p>
              <a:r>
                <a:rPr lang="en-US" sz="4800" dirty="0" smtClean="0"/>
                <a:t>1850</a:t>
              </a:r>
              <a:endParaRPr lang="en-US" sz="4800" dirty="0"/>
            </a:p>
          </p:txBody>
        </p:sp>
        <p:pic>
          <p:nvPicPr>
            <p:cNvPr id="37" name="Picture 12" descr="File:United States 1850-1853-03.png"/>
            <p:cNvPicPr>
              <a:picLocks noChangeAspect="1" noChangeArrowheads="1"/>
            </p:cNvPicPr>
            <p:nvPr/>
          </p:nvPicPr>
          <p:blipFill>
            <a:blip r:embed="rId7"/>
            <a:srcRect/>
            <a:stretch>
              <a:fillRect/>
            </a:stretch>
          </p:blipFill>
          <p:spPr bwMode="auto">
            <a:xfrm>
              <a:off x="0" y="662940"/>
              <a:ext cx="9144000" cy="6195060"/>
            </a:xfrm>
            <a:prstGeom prst="rect">
              <a:avLst/>
            </a:prstGeom>
            <a:noFill/>
          </p:spPr>
        </p:pic>
      </p:grpSp>
      <p:grpSp>
        <p:nvGrpSpPr>
          <p:cNvPr id="38" name="Group 37"/>
          <p:cNvGrpSpPr/>
          <p:nvPr/>
        </p:nvGrpSpPr>
        <p:grpSpPr>
          <a:xfrm>
            <a:off x="0" y="7203"/>
            <a:ext cx="9110258" cy="6850797"/>
            <a:chOff x="0" y="7203"/>
            <a:chExt cx="9110258" cy="6850797"/>
          </a:xfrm>
        </p:grpSpPr>
        <p:sp>
          <p:nvSpPr>
            <p:cNvPr id="39" name="TextBox 38"/>
            <p:cNvSpPr txBox="1"/>
            <p:nvPr/>
          </p:nvSpPr>
          <p:spPr>
            <a:xfrm>
              <a:off x="12792" y="7203"/>
              <a:ext cx="1435008" cy="830997"/>
            </a:xfrm>
            <a:prstGeom prst="rect">
              <a:avLst/>
            </a:prstGeom>
            <a:solidFill>
              <a:schemeClr val="bg1"/>
            </a:solidFill>
          </p:spPr>
          <p:txBody>
            <a:bodyPr wrap="none" rtlCol="0">
              <a:spAutoFit/>
            </a:bodyPr>
            <a:lstStyle/>
            <a:p>
              <a:r>
                <a:rPr lang="en-US" sz="4800" dirty="0" smtClean="0"/>
                <a:t>1860</a:t>
              </a:r>
              <a:endParaRPr lang="en-US" sz="4800" dirty="0"/>
            </a:p>
          </p:txBody>
        </p:sp>
        <p:pic>
          <p:nvPicPr>
            <p:cNvPr id="40" name="Picture 14" descr="File:United States 1860-1861-01.png"/>
            <p:cNvPicPr>
              <a:picLocks noChangeAspect="1" noChangeArrowheads="1"/>
            </p:cNvPicPr>
            <p:nvPr/>
          </p:nvPicPr>
          <p:blipFill>
            <a:blip r:embed="rId8"/>
            <a:srcRect/>
            <a:stretch>
              <a:fillRect/>
            </a:stretch>
          </p:blipFill>
          <p:spPr bwMode="auto">
            <a:xfrm>
              <a:off x="0" y="685800"/>
              <a:ext cx="9110258" cy="6172200"/>
            </a:xfrm>
            <a:prstGeom prst="rect">
              <a:avLst/>
            </a:prstGeom>
            <a:noFill/>
          </p:spPr>
        </p:pic>
      </p:grpSp>
      <p:grpSp>
        <p:nvGrpSpPr>
          <p:cNvPr id="41" name="Group 40"/>
          <p:cNvGrpSpPr/>
          <p:nvPr/>
        </p:nvGrpSpPr>
        <p:grpSpPr>
          <a:xfrm>
            <a:off x="0" y="7203"/>
            <a:ext cx="9144000" cy="6850797"/>
            <a:chOff x="0" y="7203"/>
            <a:chExt cx="9144000" cy="6850797"/>
          </a:xfrm>
        </p:grpSpPr>
        <p:sp>
          <p:nvSpPr>
            <p:cNvPr id="42" name="TextBox 41"/>
            <p:cNvSpPr txBox="1"/>
            <p:nvPr/>
          </p:nvSpPr>
          <p:spPr>
            <a:xfrm>
              <a:off x="12792" y="7203"/>
              <a:ext cx="1435008" cy="830997"/>
            </a:xfrm>
            <a:prstGeom prst="rect">
              <a:avLst/>
            </a:prstGeom>
            <a:solidFill>
              <a:schemeClr val="bg1"/>
            </a:solidFill>
          </p:spPr>
          <p:txBody>
            <a:bodyPr wrap="none" rtlCol="0">
              <a:spAutoFit/>
            </a:bodyPr>
            <a:lstStyle/>
            <a:p>
              <a:r>
                <a:rPr lang="en-US" sz="4800" dirty="0" smtClean="0"/>
                <a:t>1870</a:t>
              </a:r>
              <a:endParaRPr lang="en-US" sz="4800" dirty="0"/>
            </a:p>
          </p:txBody>
        </p:sp>
        <p:pic>
          <p:nvPicPr>
            <p:cNvPr id="43" name="Picture 16" descr="File:United States 1868-1876.png"/>
            <p:cNvPicPr>
              <a:picLocks noChangeAspect="1" noChangeArrowheads="1"/>
            </p:cNvPicPr>
            <p:nvPr/>
          </p:nvPicPr>
          <p:blipFill>
            <a:blip r:embed="rId9"/>
            <a:srcRect/>
            <a:stretch>
              <a:fillRect/>
            </a:stretch>
          </p:blipFill>
          <p:spPr bwMode="auto">
            <a:xfrm>
              <a:off x="0" y="662939"/>
              <a:ext cx="9144000" cy="6195061"/>
            </a:xfrm>
            <a:prstGeom prst="rect">
              <a:avLst/>
            </a:prstGeom>
            <a:noFill/>
          </p:spPr>
        </p:pic>
      </p:grpSp>
      <p:grpSp>
        <p:nvGrpSpPr>
          <p:cNvPr id="44" name="Group 43"/>
          <p:cNvGrpSpPr/>
          <p:nvPr/>
        </p:nvGrpSpPr>
        <p:grpSpPr>
          <a:xfrm>
            <a:off x="0" y="0"/>
            <a:ext cx="9110258" cy="6850797"/>
            <a:chOff x="0" y="7203"/>
            <a:chExt cx="9110258" cy="6850797"/>
          </a:xfrm>
        </p:grpSpPr>
        <p:sp>
          <p:nvSpPr>
            <p:cNvPr id="45" name="TextBox 44"/>
            <p:cNvSpPr txBox="1"/>
            <p:nvPr/>
          </p:nvSpPr>
          <p:spPr>
            <a:xfrm>
              <a:off x="12792" y="7203"/>
              <a:ext cx="1435008" cy="830997"/>
            </a:xfrm>
            <a:prstGeom prst="rect">
              <a:avLst/>
            </a:prstGeom>
            <a:solidFill>
              <a:schemeClr val="bg1"/>
            </a:solidFill>
          </p:spPr>
          <p:txBody>
            <a:bodyPr wrap="none" rtlCol="0">
              <a:spAutoFit/>
            </a:bodyPr>
            <a:lstStyle/>
            <a:p>
              <a:r>
                <a:rPr lang="en-US" sz="4800" dirty="0" smtClean="0"/>
                <a:t>1880</a:t>
              </a:r>
              <a:endParaRPr lang="en-US" sz="4800" dirty="0"/>
            </a:p>
          </p:txBody>
        </p:sp>
        <p:pic>
          <p:nvPicPr>
            <p:cNvPr id="46" name="Picture 18" descr="File:United States 1876-1884.png"/>
            <p:cNvPicPr>
              <a:picLocks noChangeAspect="1" noChangeArrowheads="1"/>
            </p:cNvPicPr>
            <p:nvPr/>
          </p:nvPicPr>
          <p:blipFill>
            <a:blip r:embed="rId10"/>
            <a:srcRect/>
            <a:stretch>
              <a:fillRect/>
            </a:stretch>
          </p:blipFill>
          <p:spPr bwMode="auto">
            <a:xfrm>
              <a:off x="0" y="685800"/>
              <a:ext cx="9110258" cy="6172200"/>
            </a:xfrm>
            <a:prstGeom prst="rect">
              <a:avLst/>
            </a:prstGeom>
            <a:noFill/>
          </p:spPr>
        </p:pic>
      </p:grpSp>
      <p:grpSp>
        <p:nvGrpSpPr>
          <p:cNvPr id="47" name="Group 46"/>
          <p:cNvGrpSpPr/>
          <p:nvPr/>
        </p:nvGrpSpPr>
        <p:grpSpPr>
          <a:xfrm>
            <a:off x="0" y="0"/>
            <a:ext cx="9144000" cy="6850797"/>
            <a:chOff x="0" y="7203"/>
            <a:chExt cx="9144000" cy="6850797"/>
          </a:xfrm>
        </p:grpSpPr>
        <p:sp>
          <p:nvSpPr>
            <p:cNvPr id="48" name="TextBox 47"/>
            <p:cNvSpPr txBox="1"/>
            <p:nvPr/>
          </p:nvSpPr>
          <p:spPr>
            <a:xfrm>
              <a:off x="12792" y="7203"/>
              <a:ext cx="1435008" cy="830997"/>
            </a:xfrm>
            <a:prstGeom prst="rect">
              <a:avLst/>
            </a:prstGeom>
            <a:solidFill>
              <a:schemeClr val="bg1"/>
            </a:solidFill>
          </p:spPr>
          <p:txBody>
            <a:bodyPr wrap="none" rtlCol="0">
              <a:spAutoFit/>
            </a:bodyPr>
            <a:lstStyle/>
            <a:p>
              <a:r>
                <a:rPr lang="en-US" sz="4800" dirty="0" smtClean="0"/>
                <a:t>1890</a:t>
              </a:r>
              <a:endParaRPr lang="en-US" sz="4800" dirty="0"/>
            </a:p>
          </p:txBody>
        </p:sp>
        <p:pic>
          <p:nvPicPr>
            <p:cNvPr id="49" name="Picture 20" descr="File:United States 1890-07-10-1896-01.png"/>
            <p:cNvPicPr>
              <a:picLocks noChangeAspect="1" noChangeArrowheads="1"/>
            </p:cNvPicPr>
            <p:nvPr/>
          </p:nvPicPr>
          <p:blipFill>
            <a:blip r:embed="rId11"/>
            <a:srcRect/>
            <a:stretch>
              <a:fillRect/>
            </a:stretch>
          </p:blipFill>
          <p:spPr bwMode="auto">
            <a:xfrm>
              <a:off x="0" y="662940"/>
              <a:ext cx="9144000" cy="6195060"/>
            </a:xfrm>
            <a:prstGeom prst="rect">
              <a:avLst/>
            </a:prstGeom>
            <a:noFill/>
          </p:spPr>
        </p:pic>
      </p:grpSp>
      <p:grpSp>
        <p:nvGrpSpPr>
          <p:cNvPr id="50" name="Group 49"/>
          <p:cNvGrpSpPr/>
          <p:nvPr/>
        </p:nvGrpSpPr>
        <p:grpSpPr>
          <a:xfrm>
            <a:off x="0" y="0"/>
            <a:ext cx="9110258" cy="6850797"/>
            <a:chOff x="0" y="7203"/>
            <a:chExt cx="9110258" cy="6850797"/>
          </a:xfrm>
        </p:grpSpPr>
        <p:sp>
          <p:nvSpPr>
            <p:cNvPr id="51" name="TextBox 50"/>
            <p:cNvSpPr txBox="1"/>
            <p:nvPr/>
          </p:nvSpPr>
          <p:spPr>
            <a:xfrm>
              <a:off x="12792" y="7203"/>
              <a:ext cx="1435008" cy="830997"/>
            </a:xfrm>
            <a:prstGeom prst="rect">
              <a:avLst/>
            </a:prstGeom>
            <a:solidFill>
              <a:schemeClr val="bg1"/>
            </a:solidFill>
          </p:spPr>
          <p:txBody>
            <a:bodyPr wrap="none" rtlCol="0">
              <a:spAutoFit/>
            </a:bodyPr>
            <a:lstStyle/>
            <a:p>
              <a:r>
                <a:rPr lang="en-US" sz="4800" dirty="0" smtClean="0"/>
                <a:t>1900</a:t>
              </a:r>
              <a:endParaRPr lang="en-US" sz="4800" dirty="0"/>
            </a:p>
          </p:txBody>
        </p:sp>
        <p:pic>
          <p:nvPicPr>
            <p:cNvPr id="52" name="Picture 22" descr="File:United States 1898-1907.png"/>
            <p:cNvPicPr>
              <a:picLocks noChangeAspect="1" noChangeArrowheads="1"/>
            </p:cNvPicPr>
            <p:nvPr/>
          </p:nvPicPr>
          <p:blipFill>
            <a:blip r:embed="rId12"/>
            <a:srcRect/>
            <a:stretch>
              <a:fillRect/>
            </a:stretch>
          </p:blipFill>
          <p:spPr bwMode="auto">
            <a:xfrm>
              <a:off x="0" y="685800"/>
              <a:ext cx="9110258" cy="6172200"/>
            </a:xfrm>
            <a:prstGeom prst="rect">
              <a:avLst/>
            </a:prstGeom>
            <a:noFill/>
          </p:spPr>
        </p:pic>
      </p:grpSp>
      <p:grpSp>
        <p:nvGrpSpPr>
          <p:cNvPr id="53" name="Group 52"/>
          <p:cNvGrpSpPr/>
          <p:nvPr/>
        </p:nvGrpSpPr>
        <p:grpSpPr>
          <a:xfrm>
            <a:off x="0" y="0"/>
            <a:ext cx="9144000" cy="6850797"/>
            <a:chOff x="0" y="7203"/>
            <a:chExt cx="9144000" cy="6850797"/>
          </a:xfrm>
        </p:grpSpPr>
        <p:sp>
          <p:nvSpPr>
            <p:cNvPr id="54" name="TextBox 53"/>
            <p:cNvSpPr txBox="1"/>
            <p:nvPr/>
          </p:nvSpPr>
          <p:spPr>
            <a:xfrm>
              <a:off x="12792" y="7203"/>
              <a:ext cx="1435008" cy="830997"/>
            </a:xfrm>
            <a:prstGeom prst="rect">
              <a:avLst/>
            </a:prstGeom>
            <a:solidFill>
              <a:schemeClr val="bg1"/>
            </a:solidFill>
          </p:spPr>
          <p:txBody>
            <a:bodyPr wrap="none" rtlCol="0">
              <a:spAutoFit/>
            </a:bodyPr>
            <a:lstStyle/>
            <a:p>
              <a:r>
                <a:rPr lang="en-US" sz="4800" dirty="0" smtClean="0"/>
                <a:t>1910</a:t>
              </a:r>
              <a:endParaRPr lang="en-US" sz="4800" dirty="0"/>
            </a:p>
          </p:txBody>
        </p:sp>
        <p:pic>
          <p:nvPicPr>
            <p:cNvPr id="55" name="Picture 24" descr="File:United States 1907-1912-01.png"/>
            <p:cNvPicPr>
              <a:picLocks noChangeAspect="1" noChangeArrowheads="1"/>
            </p:cNvPicPr>
            <p:nvPr/>
          </p:nvPicPr>
          <p:blipFill>
            <a:blip r:embed="rId13"/>
            <a:srcRect/>
            <a:stretch>
              <a:fillRect/>
            </a:stretch>
          </p:blipFill>
          <p:spPr bwMode="auto">
            <a:xfrm>
              <a:off x="0" y="662940"/>
              <a:ext cx="9144000" cy="6195060"/>
            </a:xfrm>
            <a:prstGeom prst="rect">
              <a:avLst/>
            </a:prstGeom>
            <a:noFill/>
          </p:spPr>
        </p:pic>
      </p:grpSp>
      <p:grpSp>
        <p:nvGrpSpPr>
          <p:cNvPr id="56" name="Group 55"/>
          <p:cNvGrpSpPr/>
          <p:nvPr/>
        </p:nvGrpSpPr>
        <p:grpSpPr>
          <a:xfrm>
            <a:off x="0" y="0"/>
            <a:ext cx="9144000" cy="6850797"/>
            <a:chOff x="0" y="7203"/>
            <a:chExt cx="9144000" cy="6850797"/>
          </a:xfrm>
        </p:grpSpPr>
        <p:sp>
          <p:nvSpPr>
            <p:cNvPr id="57" name="TextBox 56"/>
            <p:cNvSpPr txBox="1"/>
            <p:nvPr/>
          </p:nvSpPr>
          <p:spPr>
            <a:xfrm>
              <a:off x="12792" y="7203"/>
              <a:ext cx="1435008" cy="830997"/>
            </a:xfrm>
            <a:prstGeom prst="rect">
              <a:avLst/>
            </a:prstGeom>
            <a:solidFill>
              <a:schemeClr val="bg1"/>
            </a:solidFill>
          </p:spPr>
          <p:txBody>
            <a:bodyPr wrap="none" rtlCol="0">
              <a:spAutoFit/>
            </a:bodyPr>
            <a:lstStyle/>
            <a:p>
              <a:r>
                <a:rPr lang="en-US" sz="4800" dirty="0" smtClean="0"/>
                <a:t>1920</a:t>
              </a:r>
              <a:endParaRPr lang="en-US" sz="4800" dirty="0"/>
            </a:p>
          </p:txBody>
        </p:sp>
        <p:pic>
          <p:nvPicPr>
            <p:cNvPr id="58" name="Picture 26" descr="File:United States 1912-08-1959-01.png"/>
            <p:cNvPicPr>
              <a:picLocks noChangeAspect="1" noChangeArrowheads="1"/>
            </p:cNvPicPr>
            <p:nvPr/>
          </p:nvPicPr>
          <p:blipFill>
            <a:blip r:embed="rId14"/>
            <a:srcRect/>
            <a:stretch>
              <a:fillRect/>
            </a:stretch>
          </p:blipFill>
          <p:spPr bwMode="auto">
            <a:xfrm>
              <a:off x="0" y="662940"/>
              <a:ext cx="9144000" cy="6195060"/>
            </a:xfrm>
            <a:prstGeom prst="rect">
              <a:avLst/>
            </a:prstGeom>
            <a:noFill/>
          </p:spPr>
        </p:pic>
      </p:grpSp>
      <p:grpSp>
        <p:nvGrpSpPr>
          <p:cNvPr id="16" name="Group 15"/>
          <p:cNvGrpSpPr/>
          <p:nvPr/>
        </p:nvGrpSpPr>
        <p:grpSpPr>
          <a:xfrm>
            <a:off x="0" y="762000"/>
            <a:ext cx="9756370" cy="6181897"/>
            <a:chOff x="0" y="803565"/>
            <a:chExt cx="9756370" cy="6181897"/>
          </a:xfrm>
        </p:grpSpPr>
        <p:grpSp>
          <p:nvGrpSpPr>
            <p:cNvPr id="6" name="Group 34"/>
            <p:cNvGrpSpPr/>
            <p:nvPr/>
          </p:nvGrpSpPr>
          <p:grpSpPr>
            <a:xfrm>
              <a:off x="0" y="803565"/>
              <a:ext cx="9756370" cy="6181897"/>
              <a:chOff x="0" y="803565"/>
              <a:chExt cx="9756370" cy="6181897"/>
            </a:xfrm>
          </p:grpSpPr>
          <p:grpSp>
            <p:nvGrpSpPr>
              <p:cNvPr id="8" name="Group 33"/>
              <p:cNvGrpSpPr/>
              <p:nvPr/>
            </p:nvGrpSpPr>
            <p:grpSpPr>
              <a:xfrm>
                <a:off x="3391593" y="803565"/>
                <a:ext cx="6364777" cy="6181897"/>
                <a:chOff x="3391593" y="803565"/>
                <a:chExt cx="6364777" cy="6181897"/>
              </a:xfrm>
            </p:grpSpPr>
            <p:sp>
              <p:nvSpPr>
                <p:cNvPr id="12" name="Freeform 11"/>
                <p:cNvSpPr/>
                <p:nvPr/>
              </p:nvSpPr>
              <p:spPr>
                <a:xfrm>
                  <a:off x="3440084" y="803565"/>
                  <a:ext cx="5688676" cy="1227511"/>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288473 w 5547360"/>
                    <a:gd name="connsiteY11" fmla="*/ 665017 h 1330035"/>
                    <a:gd name="connsiteX12" fmla="*/ 1388225 w 5547360"/>
                    <a:gd name="connsiteY12" fmla="*/ 665017 h 1330035"/>
                    <a:gd name="connsiteX13" fmla="*/ 1687483 w 5547360"/>
                    <a:gd name="connsiteY13" fmla="*/ 731519 h 1330035"/>
                    <a:gd name="connsiteX14" fmla="*/ 1986742 w 5547360"/>
                    <a:gd name="connsiteY14" fmla="*/ 731519 h 1330035"/>
                    <a:gd name="connsiteX15" fmla="*/ 2136371 w 5547360"/>
                    <a:gd name="connsiteY15" fmla="*/ 731519 h 1330035"/>
                    <a:gd name="connsiteX16" fmla="*/ 2202873 w 5547360"/>
                    <a:gd name="connsiteY16" fmla="*/ 847897 h 1330035"/>
                    <a:gd name="connsiteX17" fmla="*/ 2851265 w 5547360"/>
                    <a:gd name="connsiteY17" fmla="*/ 864523 h 1330035"/>
                    <a:gd name="connsiteX18" fmla="*/ 3682538 w 5547360"/>
                    <a:gd name="connsiteY18" fmla="*/ 864523 h 1330035"/>
                    <a:gd name="connsiteX19" fmla="*/ 3948545 w 5547360"/>
                    <a:gd name="connsiteY19" fmla="*/ 1180406 h 1330035"/>
                    <a:gd name="connsiteX20" fmla="*/ 4197927 w 5547360"/>
                    <a:gd name="connsiteY20" fmla="*/ 1147155 h 1330035"/>
                    <a:gd name="connsiteX21" fmla="*/ 4530436 w 5547360"/>
                    <a:gd name="connsiteY21" fmla="*/ 1113904 h 1330035"/>
                    <a:gd name="connsiteX22" fmla="*/ 4746567 w 5547360"/>
                    <a:gd name="connsiteY22" fmla="*/ 1113904 h 1330035"/>
                    <a:gd name="connsiteX23" fmla="*/ 4813069 w 5547360"/>
                    <a:gd name="connsiteY23" fmla="*/ 897773 h 1330035"/>
                    <a:gd name="connsiteX24" fmla="*/ 4813069 w 5547360"/>
                    <a:gd name="connsiteY24" fmla="*/ 681643 h 1330035"/>
                    <a:gd name="connsiteX25" fmla="*/ 4946073 w 5547360"/>
                    <a:gd name="connsiteY25" fmla="*/ 465512 h 1330035"/>
                    <a:gd name="connsiteX26" fmla="*/ 5062451 w 5547360"/>
                    <a:gd name="connsiteY26" fmla="*/ 382384 h 1330035"/>
                    <a:gd name="connsiteX27" fmla="*/ 5145578 w 5547360"/>
                    <a:gd name="connsiteY27" fmla="*/ 266006 h 1330035"/>
                    <a:gd name="connsiteX28" fmla="*/ 5178829 w 5547360"/>
                    <a:gd name="connsiteY28" fmla="*/ 133003 h 1330035"/>
                    <a:gd name="connsiteX29" fmla="*/ 5178829 w 5547360"/>
                    <a:gd name="connsiteY29" fmla="*/ 49875 h 1330035"/>
                    <a:gd name="connsiteX30" fmla="*/ 2320635 w 5547360"/>
                    <a:gd name="connsiteY30" fmla="*/ 0 h 1330035"/>
                    <a:gd name="connsiteX31" fmla="*/ 0 w 5547360"/>
                    <a:gd name="connsiteY31"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1055716 w 5547360"/>
                    <a:gd name="connsiteY5" fmla="*/ 1064028 h 1330035"/>
                    <a:gd name="connsiteX6" fmla="*/ 1122218 w 5547360"/>
                    <a:gd name="connsiteY6" fmla="*/ 1296784 h 1330035"/>
                    <a:gd name="connsiteX7" fmla="*/ 1221971 w 5547360"/>
                    <a:gd name="connsiteY7" fmla="*/ 1263533 h 1330035"/>
                    <a:gd name="connsiteX8" fmla="*/ 1271847 w 5547360"/>
                    <a:gd name="connsiteY8" fmla="*/ 1113904 h 1330035"/>
                    <a:gd name="connsiteX9" fmla="*/ 1338349 w 5547360"/>
                    <a:gd name="connsiteY9" fmla="*/ 1030777 h 1330035"/>
                    <a:gd name="connsiteX10" fmla="*/ 1288473 w 5547360"/>
                    <a:gd name="connsiteY10" fmla="*/ 665017 h 1330035"/>
                    <a:gd name="connsiteX11" fmla="*/ 1388225 w 5547360"/>
                    <a:gd name="connsiteY11" fmla="*/ 665017 h 1330035"/>
                    <a:gd name="connsiteX12" fmla="*/ 1687483 w 5547360"/>
                    <a:gd name="connsiteY12" fmla="*/ 731519 h 1330035"/>
                    <a:gd name="connsiteX13" fmla="*/ 1986742 w 5547360"/>
                    <a:gd name="connsiteY13" fmla="*/ 731519 h 1330035"/>
                    <a:gd name="connsiteX14" fmla="*/ 2136371 w 5547360"/>
                    <a:gd name="connsiteY14" fmla="*/ 731519 h 1330035"/>
                    <a:gd name="connsiteX15" fmla="*/ 2202873 w 5547360"/>
                    <a:gd name="connsiteY15" fmla="*/ 847897 h 1330035"/>
                    <a:gd name="connsiteX16" fmla="*/ 2851265 w 5547360"/>
                    <a:gd name="connsiteY16" fmla="*/ 864523 h 1330035"/>
                    <a:gd name="connsiteX17" fmla="*/ 3682538 w 5547360"/>
                    <a:gd name="connsiteY17" fmla="*/ 864523 h 1330035"/>
                    <a:gd name="connsiteX18" fmla="*/ 3948545 w 5547360"/>
                    <a:gd name="connsiteY18" fmla="*/ 1180406 h 1330035"/>
                    <a:gd name="connsiteX19" fmla="*/ 4197927 w 5547360"/>
                    <a:gd name="connsiteY19" fmla="*/ 1147155 h 1330035"/>
                    <a:gd name="connsiteX20" fmla="*/ 4530436 w 5547360"/>
                    <a:gd name="connsiteY20" fmla="*/ 1113904 h 1330035"/>
                    <a:gd name="connsiteX21" fmla="*/ 4746567 w 5547360"/>
                    <a:gd name="connsiteY21" fmla="*/ 1113904 h 1330035"/>
                    <a:gd name="connsiteX22" fmla="*/ 4813069 w 5547360"/>
                    <a:gd name="connsiteY22" fmla="*/ 897773 h 1330035"/>
                    <a:gd name="connsiteX23" fmla="*/ 4813069 w 5547360"/>
                    <a:gd name="connsiteY23" fmla="*/ 681643 h 1330035"/>
                    <a:gd name="connsiteX24" fmla="*/ 4946073 w 5547360"/>
                    <a:gd name="connsiteY24" fmla="*/ 465512 h 1330035"/>
                    <a:gd name="connsiteX25" fmla="*/ 5062451 w 5547360"/>
                    <a:gd name="connsiteY25" fmla="*/ 382384 h 1330035"/>
                    <a:gd name="connsiteX26" fmla="*/ 5145578 w 5547360"/>
                    <a:gd name="connsiteY26" fmla="*/ 266006 h 1330035"/>
                    <a:gd name="connsiteX27" fmla="*/ 5178829 w 5547360"/>
                    <a:gd name="connsiteY27" fmla="*/ 133003 h 1330035"/>
                    <a:gd name="connsiteX28" fmla="*/ 5178829 w 5547360"/>
                    <a:gd name="connsiteY28" fmla="*/ 49875 h 1330035"/>
                    <a:gd name="connsiteX29" fmla="*/ 2320635 w 5547360"/>
                    <a:gd name="connsiteY29" fmla="*/ 0 h 1330035"/>
                    <a:gd name="connsiteX30" fmla="*/ 0 w 5547360"/>
                    <a:gd name="connsiteY30" fmla="*/ 224443 h 1330035"/>
                    <a:gd name="connsiteX0" fmla="*/ 0 w 5547360"/>
                    <a:gd name="connsiteY0" fmla="*/ 224443 h 1360515"/>
                    <a:gd name="connsiteX1" fmla="*/ 606829 w 5547360"/>
                    <a:gd name="connsiteY1" fmla="*/ 781395 h 1360515"/>
                    <a:gd name="connsiteX2" fmla="*/ 723207 w 5547360"/>
                    <a:gd name="connsiteY2" fmla="*/ 847897 h 1360515"/>
                    <a:gd name="connsiteX3" fmla="*/ 739833 w 5547360"/>
                    <a:gd name="connsiteY3" fmla="*/ 864523 h 1360515"/>
                    <a:gd name="connsiteX4" fmla="*/ 889462 w 5547360"/>
                    <a:gd name="connsiteY4" fmla="*/ 881148 h 1360515"/>
                    <a:gd name="connsiteX5" fmla="*/ 1122218 w 5547360"/>
                    <a:gd name="connsiteY5" fmla="*/ 1296784 h 1360515"/>
                    <a:gd name="connsiteX6" fmla="*/ 1221971 w 5547360"/>
                    <a:gd name="connsiteY6" fmla="*/ 1263533 h 1360515"/>
                    <a:gd name="connsiteX7" fmla="*/ 1271847 w 5547360"/>
                    <a:gd name="connsiteY7" fmla="*/ 1113904 h 1360515"/>
                    <a:gd name="connsiteX8" fmla="*/ 1338349 w 5547360"/>
                    <a:gd name="connsiteY8" fmla="*/ 1030777 h 1360515"/>
                    <a:gd name="connsiteX9" fmla="*/ 1288473 w 5547360"/>
                    <a:gd name="connsiteY9" fmla="*/ 665017 h 1360515"/>
                    <a:gd name="connsiteX10" fmla="*/ 1388225 w 5547360"/>
                    <a:gd name="connsiteY10" fmla="*/ 665017 h 1360515"/>
                    <a:gd name="connsiteX11" fmla="*/ 1687483 w 5547360"/>
                    <a:gd name="connsiteY11" fmla="*/ 731519 h 1360515"/>
                    <a:gd name="connsiteX12" fmla="*/ 1986742 w 5547360"/>
                    <a:gd name="connsiteY12" fmla="*/ 731519 h 1360515"/>
                    <a:gd name="connsiteX13" fmla="*/ 2136371 w 5547360"/>
                    <a:gd name="connsiteY13" fmla="*/ 731519 h 1360515"/>
                    <a:gd name="connsiteX14" fmla="*/ 2202873 w 5547360"/>
                    <a:gd name="connsiteY14" fmla="*/ 847897 h 1360515"/>
                    <a:gd name="connsiteX15" fmla="*/ 2851265 w 5547360"/>
                    <a:gd name="connsiteY15" fmla="*/ 864523 h 1360515"/>
                    <a:gd name="connsiteX16" fmla="*/ 3682538 w 5547360"/>
                    <a:gd name="connsiteY16" fmla="*/ 864523 h 1360515"/>
                    <a:gd name="connsiteX17" fmla="*/ 3948545 w 5547360"/>
                    <a:gd name="connsiteY17" fmla="*/ 1180406 h 1360515"/>
                    <a:gd name="connsiteX18" fmla="*/ 4197927 w 5547360"/>
                    <a:gd name="connsiteY18" fmla="*/ 1147155 h 1360515"/>
                    <a:gd name="connsiteX19" fmla="*/ 4530436 w 5547360"/>
                    <a:gd name="connsiteY19" fmla="*/ 1113904 h 1360515"/>
                    <a:gd name="connsiteX20" fmla="*/ 4746567 w 5547360"/>
                    <a:gd name="connsiteY20" fmla="*/ 1113904 h 1360515"/>
                    <a:gd name="connsiteX21" fmla="*/ 4813069 w 5547360"/>
                    <a:gd name="connsiteY21" fmla="*/ 897773 h 1360515"/>
                    <a:gd name="connsiteX22" fmla="*/ 4813069 w 5547360"/>
                    <a:gd name="connsiteY22" fmla="*/ 681643 h 1360515"/>
                    <a:gd name="connsiteX23" fmla="*/ 4946073 w 5547360"/>
                    <a:gd name="connsiteY23" fmla="*/ 465512 h 1360515"/>
                    <a:gd name="connsiteX24" fmla="*/ 5062451 w 5547360"/>
                    <a:gd name="connsiteY24" fmla="*/ 382384 h 1360515"/>
                    <a:gd name="connsiteX25" fmla="*/ 5145578 w 5547360"/>
                    <a:gd name="connsiteY25" fmla="*/ 266006 h 1360515"/>
                    <a:gd name="connsiteX26" fmla="*/ 5178829 w 5547360"/>
                    <a:gd name="connsiteY26" fmla="*/ 133003 h 1360515"/>
                    <a:gd name="connsiteX27" fmla="*/ 5178829 w 5547360"/>
                    <a:gd name="connsiteY27" fmla="*/ 49875 h 1360515"/>
                    <a:gd name="connsiteX28" fmla="*/ 2320635 w 5547360"/>
                    <a:gd name="connsiteY28" fmla="*/ 0 h 1360515"/>
                    <a:gd name="connsiteX29" fmla="*/ 0 w 5547360"/>
                    <a:gd name="connsiteY29" fmla="*/ 224443 h 1360515"/>
                    <a:gd name="connsiteX0" fmla="*/ 0 w 5547360"/>
                    <a:gd name="connsiteY0" fmla="*/ 224443 h 1360515"/>
                    <a:gd name="connsiteX1" fmla="*/ 606829 w 5547360"/>
                    <a:gd name="connsiteY1" fmla="*/ 781395 h 1360515"/>
                    <a:gd name="connsiteX2" fmla="*/ 723207 w 5547360"/>
                    <a:gd name="connsiteY2" fmla="*/ 847897 h 1360515"/>
                    <a:gd name="connsiteX3" fmla="*/ 739833 w 5547360"/>
                    <a:gd name="connsiteY3" fmla="*/ 864523 h 1360515"/>
                    <a:gd name="connsiteX4" fmla="*/ 889462 w 5547360"/>
                    <a:gd name="connsiteY4" fmla="*/ 881148 h 1360515"/>
                    <a:gd name="connsiteX5" fmla="*/ 1122218 w 5547360"/>
                    <a:gd name="connsiteY5" fmla="*/ 1296784 h 1360515"/>
                    <a:gd name="connsiteX6" fmla="*/ 1221971 w 5547360"/>
                    <a:gd name="connsiteY6" fmla="*/ 1263533 h 1360515"/>
                    <a:gd name="connsiteX7" fmla="*/ 1271847 w 5547360"/>
                    <a:gd name="connsiteY7" fmla="*/ 1113904 h 1360515"/>
                    <a:gd name="connsiteX8" fmla="*/ 1338349 w 5547360"/>
                    <a:gd name="connsiteY8" fmla="*/ 1030777 h 1360515"/>
                    <a:gd name="connsiteX9" fmla="*/ 1339735 w 5547360"/>
                    <a:gd name="connsiteY9" fmla="*/ 788324 h 1360515"/>
                    <a:gd name="connsiteX10" fmla="*/ 1288473 w 5547360"/>
                    <a:gd name="connsiteY10" fmla="*/ 665017 h 1360515"/>
                    <a:gd name="connsiteX11" fmla="*/ 1388225 w 5547360"/>
                    <a:gd name="connsiteY11" fmla="*/ 665017 h 1360515"/>
                    <a:gd name="connsiteX12" fmla="*/ 1687483 w 5547360"/>
                    <a:gd name="connsiteY12" fmla="*/ 731519 h 1360515"/>
                    <a:gd name="connsiteX13" fmla="*/ 1986742 w 5547360"/>
                    <a:gd name="connsiteY13" fmla="*/ 731519 h 1360515"/>
                    <a:gd name="connsiteX14" fmla="*/ 2136371 w 5547360"/>
                    <a:gd name="connsiteY14" fmla="*/ 731519 h 1360515"/>
                    <a:gd name="connsiteX15" fmla="*/ 2202873 w 5547360"/>
                    <a:gd name="connsiteY15" fmla="*/ 847897 h 1360515"/>
                    <a:gd name="connsiteX16" fmla="*/ 2851265 w 5547360"/>
                    <a:gd name="connsiteY16" fmla="*/ 864523 h 1360515"/>
                    <a:gd name="connsiteX17" fmla="*/ 3682538 w 5547360"/>
                    <a:gd name="connsiteY17" fmla="*/ 864523 h 1360515"/>
                    <a:gd name="connsiteX18" fmla="*/ 3948545 w 5547360"/>
                    <a:gd name="connsiteY18" fmla="*/ 1180406 h 1360515"/>
                    <a:gd name="connsiteX19" fmla="*/ 4197927 w 5547360"/>
                    <a:gd name="connsiteY19" fmla="*/ 1147155 h 1360515"/>
                    <a:gd name="connsiteX20" fmla="*/ 4530436 w 5547360"/>
                    <a:gd name="connsiteY20" fmla="*/ 1113904 h 1360515"/>
                    <a:gd name="connsiteX21" fmla="*/ 4746567 w 5547360"/>
                    <a:gd name="connsiteY21" fmla="*/ 1113904 h 1360515"/>
                    <a:gd name="connsiteX22" fmla="*/ 4813069 w 5547360"/>
                    <a:gd name="connsiteY22" fmla="*/ 897773 h 1360515"/>
                    <a:gd name="connsiteX23" fmla="*/ 4813069 w 5547360"/>
                    <a:gd name="connsiteY23" fmla="*/ 681643 h 1360515"/>
                    <a:gd name="connsiteX24" fmla="*/ 4946073 w 5547360"/>
                    <a:gd name="connsiteY24" fmla="*/ 465512 h 1360515"/>
                    <a:gd name="connsiteX25" fmla="*/ 5062451 w 5547360"/>
                    <a:gd name="connsiteY25" fmla="*/ 382384 h 1360515"/>
                    <a:gd name="connsiteX26" fmla="*/ 5145578 w 5547360"/>
                    <a:gd name="connsiteY26" fmla="*/ 266006 h 1360515"/>
                    <a:gd name="connsiteX27" fmla="*/ 5178829 w 5547360"/>
                    <a:gd name="connsiteY27" fmla="*/ 133003 h 1360515"/>
                    <a:gd name="connsiteX28" fmla="*/ 5178829 w 5547360"/>
                    <a:gd name="connsiteY28" fmla="*/ 49875 h 1360515"/>
                    <a:gd name="connsiteX29" fmla="*/ 2320635 w 5547360"/>
                    <a:gd name="connsiteY29" fmla="*/ 0 h 1360515"/>
                    <a:gd name="connsiteX30" fmla="*/ 0 w 5547360"/>
                    <a:gd name="connsiteY30" fmla="*/ 224443 h 1360515"/>
                    <a:gd name="connsiteX0" fmla="*/ 0 w 5547360"/>
                    <a:gd name="connsiteY0" fmla="*/ 224443 h 1360515"/>
                    <a:gd name="connsiteX1" fmla="*/ 606829 w 5547360"/>
                    <a:gd name="connsiteY1" fmla="*/ 781395 h 1360515"/>
                    <a:gd name="connsiteX2" fmla="*/ 723207 w 5547360"/>
                    <a:gd name="connsiteY2" fmla="*/ 847897 h 1360515"/>
                    <a:gd name="connsiteX3" fmla="*/ 739833 w 5547360"/>
                    <a:gd name="connsiteY3" fmla="*/ 864523 h 1360515"/>
                    <a:gd name="connsiteX4" fmla="*/ 889462 w 5547360"/>
                    <a:gd name="connsiteY4" fmla="*/ 881148 h 1360515"/>
                    <a:gd name="connsiteX5" fmla="*/ 1122218 w 5547360"/>
                    <a:gd name="connsiteY5" fmla="*/ 1296784 h 1360515"/>
                    <a:gd name="connsiteX6" fmla="*/ 1221971 w 5547360"/>
                    <a:gd name="connsiteY6" fmla="*/ 1263533 h 1360515"/>
                    <a:gd name="connsiteX7" fmla="*/ 1271847 w 5547360"/>
                    <a:gd name="connsiteY7" fmla="*/ 1113904 h 1360515"/>
                    <a:gd name="connsiteX8" fmla="*/ 1339735 w 5547360"/>
                    <a:gd name="connsiteY8" fmla="*/ 788324 h 1360515"/>
                    <a:gd name="connsiteX9" fmla="*/ 1288473 w 5547360"/>
                    <a:gd name="connsiteY9" fmla="*/ 665017 h 1360515"/>
                    <a:gd name="connsiteX10" fmla="*/ 1388225 w 5547360"/>
                    <a:gd name="connsiteY10" fmla="*/ 665017 h 1360515"/>
                    <a:gd name="connsiteX11" fmla="*/ 1687483 w 5547360"/>
                    <a:gd name="connsiteY11" fmla="*/ 731519 h 1360515"/>
                    <a:gd name="connsiteX12" fmla="*/ 1986742 w 5547360"/>
                    <a:gd name="connsiteY12" fmla="*/ 731519 h 1360515"/>
                    <a:gd name="connsiteX13" fmla="*/ 2136371 w 5547360"/>
                    <a:gd name="connsiteY13" fmla="*/ 731519 h 1360515"/>
                    <a:gd name="connsiteX14" fmla="*/ 2202873 w 5547360"/>
                    <a:gd name="connsiteY14" fmla="*/ 847897 h 1360515"/>
                    <a:gd name="connsiteX15" fmla="*/ 2851265 w 5547360"/>
                    <a:gd name="connsiteY15" fmla="*/ 864523 h 1360515"/>
                    <a:gd name="connsiteX16" fmla="*/ 3682538 w 5547360"/>
                    <a:gd name="connsiteY16" fmla="*/ 864523 h 1360515"/>
                    <a:gd name="connsiteX17" fmla="*/ 3948545 w 5547360"/>
                    <a:gd name="connsiteY17" fmla="*/ 1180406 h 1360515"/>
                    <a:gd name="connsiteX18" fmla="*/ 4197927 w 5547360"/>
                    <a:gd name="connsiteY18" fmla="*/ 1147155 h 1360515"/>
                    <a:gd name="connsiteX19" fmla="*/ 4530436 w 5547360"/>
                    <a:gd name="connsiteY19" fmla="*/ 1113904 h 1360515"/>
                    <a:gd name="connsiteX20" fmla="*/ 4746567 w 5547360"/>
                    <a:gd name="connsiteY20" fmla="*/ 1113904 h 1360515"/>
                    <a:gd name="connsiteX21" fmla="*/ 4813069 w 5547360"/>
                    <a:gd name="connsiteY21" fmla="*/ 897773 h 1360515"/>
                    <a:gd name="connsiteX22" fmla="*/ 4813069 w 5547360"/>
                    <a:gd name="connsiteY22" fmla="*/ 681643 h 1360515"/>
                    <a:gd name="connsiteX23" fmla="*/ 4946073 w 5547360"/>
                    <a:gd name="connsiteY23" fmla="*/ 465512 h 1360515"/>
                    <a:gd name="connsiteX24" fmla="*/ 5062451 w 5547360"/>
                    <a:gd name="connsiteY24" fmla="*/ 382384 h 1360515"/>
                    <a:gd name="connsiteX25" fmla="*/ 5145578 w 5547360"/>
                    <a:gd name="connsiteY25" fmla="*/ 266006 h 1360515"/>
                    <a:gd name="connsiteX26" fmla="*/ 5178829 w 5547360"/>
                    <a:gd name="connsiteY26" fmla="*/ 133003 h 1360515"/>
                    <a:gd name="connsiteX27" fmla="*/ 5178829 w 5547360"/>
                    <a:gd name="connsiteY27" fmla="*/ 49875 h 1360515"/>
                    <a:gd name="connsiteX28" fmla="*/ 2320635 w 5547360"/>
                    <a:gd name="connsiteY28" fmla="*/ 0 h 1360515"/>
                    <a:gd name="connsiteX29" fmla="*/ 0 w 5547360"/>
                    <a:gd name="connsiteY29" fmla="*/ 224443 h 1360515"/>
                    <a:gd name="connsiteX0" fmla="*/ 0 w 5547360"/>
                    <a:gd name="connsiteY0" fmla="*/ 224443 h 1360515"/>
                    <a:gd name="connsiteX1" fmla="*/ 606829 w 5547360"/>
                    <a:gd name="connsiteY1" fmla="*/ 781395 h 1360515"/>
                    <a:gd name="connsiteX2" fmla="*/ 723207 w 5547360"/>
                    <a:gd name="connsiteY2" fmla="*/ 847897 h 1360515"/>
                    <a:gd name="connsiteX3" fmla="*/ 739833 w 5547360"/>
                    <a:gd name="connsiteY3" fmla="*/ 864523 h 1360515"/>
                    <a:gd name="connsiteX4" fmla="*/ 889462 w 5547360"/>
                    <a:gd name="connsiteY4" fmla="*/ 881148 h 1360515"/>
                    <a:gd name="connsiteX5" fmla="*/ 1122218 w 5547360"/>
                    <a:gd name="connsiteY5" fmla="*/ 1296784 h 1360515"/>
                    <a:gd name="connsiteX6" fmla="*/ 1221971 w 5547360"/>
                    <a:gd name="connsiteY6" fmla="*/ 1263533 h 1360515"/>
                    <a:gd name="connsiteX7" fmla="*/ 1339735 w 5547360"/>
                    <a:gd name="connsiteY7" fmla="*/ 788324 h 1360515"/>
                    <a:gd name="connsiteX8" fmla="*/ 1288473 w 5547360"/>
                    <a:gd name="connsiteY8" fmla="*/ 665017 h 1360515"/>
                    <a:gd name="connsiteX9" fmla="*/ 1388225 w 5547360"/>
                    <a:gd name="connsiteY9" fmla="*/ 665017 h 1360515"/>
                    <a:gd name="connsiteX10" fmla="*/ 1687483 w 5547360"/>
                    <a:gd name="connsiteY10" fmla="*/ 731519 h 1360515"/>
                    <a:gd name="connsiteX11" fmla="*/ 1986742 w 5547360"/>
                    <a:gd name="connsiteY11" fmla="*/ 731519 h 1360515"/>
                    <a:gd name="connsiteX12" fmla="*/ 2136371 w 5547360"/>
                    <a:gd name="connsiteY12" fmla="*/ 731519 h 1360515"/>
                    <a:gd name="connsiteX13" fmla="*/ 2202873 w 5547360"/>
                    <a:gd name="connsiteY13" fmla="*/ 847897 h 1360515"/>
                    <a:gd name="connsiteX14" fmla="*/ 2851265 w 5547360"/>
                    <a:gd name="connsiteY14" fmla="*/ 864523 h 1360515"/>
                    <a:gd name="connsiteX15" fmla="*/ 3682538 w 5547360"/>
                    <a:gd name="connsiteY15" fmla="*/ 864523 h 1360515"/>
                    <a:gd name="connsiteX16" fmla="*/ 3948545 w 5547360"/>
                    <a:gd name="connsiteY16" fmla="*/ 1180406 h 1360515"/>
                    <a:gd name="connsiteX17" fmla="*/ 4197927 w 5547360"/>
                    <a:gd name="connsiteY17" fmla="*/ 1147155 h 1360515"/>
                    <a:gd name="connsiteX18" fmla="*/ 4530436 w 5547360"/>
                    <a:gd name="connsiteY18" fmla="*/ 1113904 h 1360515"/>
                    <a:gd name="connsiteX19" fmla="*/ 4746567 w 5547360"/>
                    <a:gd name="connsiteY19" fmla="*/ 1113904 h 1360515"/>
                    <a:gd name="connsiteX20" fmla="*/ 4813069 w 5547360"/>
                    <a:gd name="connsiteY20" fmla="*/ 897773 h 1360515"/>
                    <a:gd name="connsiteX21" fmla="*/ 4813069 w 5547360"/>
                    <a:gd name="connsiteY21" fmla="*/ 681643 h 1360515"/>
                    <a:gd name="connsiteX22" fmla="*/ 4946073 w 5547360"/>
                    <a:gd name="connsiteY22" fmla="*/ 465512 h 1360515"/>
                    <a:gd name="connsiteX23" fmla="*/ 5062451 w 5547360"/>
                    <a:gd name="connsiteY23" fmla="*/ 382384 h 1360515"/>
                    <a:gd name="connsiteX24" fmla="*/ 5145578 w 5547360"/>
                    <a:gd name="connsiteY24" fmla="*/ 266006 h 1360515"/>
                    <a:gd name="connsiteX25" fmla="*/ 5178829 w 5547360"/>
                    <a:gd name="connsiteY25" fmla="*/ 133003 h 1360515"/>
                    <a:gd name="connsiteX26" fmla="*/ 5178829 w 5547360"/>
                    <a:gd name="connsiteY26" fmla="*/ 49875 h 1360515"/>
                    <a:gd name="connsiteX27" fmla="*/ 2320635 w 5547360"/>
                    <a:gd name="connsiteY27" fmla="*/ 0 h 1360515"/>
                    <a:gd name="connsiteX28" fmla="*/ 0 w 5547360"/>
                    <a:gd name="connsiteY28" fmla="*/ 224443 h 1360515"/>
                    <a:gd name="connsiteX0" fmla="*/ 0 w 5547360"/>
                    <a:gd name="connsiteY0" fmla="*/ 224443 h 1312255"/>
                    <a:gd name="connsiteX1" fmla="*/ 606829 w 5547360"/>
                    <a:gd name="connsiteY1" fmla="*/ 781395 h 1312255"/>
                    <a:gd name="connsiteX2" fmla="*/ 723207 w 5547360"/>
                    <a:gd name="connsiteY2" fmla="*/ 847897 h 1312255"/>
                    <a:gd name="connsiteX3" fmla="*/ 739833 w 5547360"/>
                    <a:gd name="connsiteY3" fmla="*/ 864523 h 1312255"/>
                    <a:gd name="connsiteX4" fmla="*/ 889462 w 5547360"/>
                    <a:gd name="connsiteY4" fmla="*/ 881148 h 1312255"/>
                    <a:gd name="connsiteX5" fmla="*/ 1122218 w 5547360"/>
                    <a:gd name="connsiteY5" fmla="*/ 1296784 h 1312255"/>
                    <a:gd name="connsiteX6" fmla="*/ 1339735 w 5547360"/>
                    <a:gd name="connsiteY6" fmla="*/ 788324 h 1312255"/>
                    <a:gd name="connsiteX7" fmla="*/ 1288473 w 5547360"/>
                    <a:gd name="connsiteY7" fmla="*/ 665017 h 1312255"/>
                    <a:gd name="connsiteX8" fmla="*/ 1388225 w 5547360"/>
                    <a:gd name="connsiteY8" fmla="*/ 665017 h 1312255"/>
                    <a:gd name="connsiteX9" fmla="*/ 1687483 w 5547360"/>
                    <a:gd name="connsiteY9" fmla="*/ 731519 h 1312255"/>
                    <a:gd name="connsiteX10" fmla="*/ 1986742 w 5547360"/>
                    <a:gd name="connsiteY10" fmla="*/ 731519 h 1312255"/>
                    <a:gd name="connsiteX11" fmla="*/ 2136371 w 5547360"/>
                    <a:gd name="connsiteY11" fmla="*/ 731519 h 1312255"/>
                    <a:gd name="connsiteX12" fmla="*/ 2202873 w 5547360"/>
                    <a:gd name="connsiteY12" fmla="*/ 847897 h 1312255"/>
                    <a:gd name="connsiteX13" fmla="*/ 2851265 w 5547360"/>
                    <a:gd name="connsiteY13" fmla="*/ 864523 h 1312255"/>
                    <a:gd name="connsiteX14" fmla="*/ 3682538 w 5547360"/>
                    <a:gd name="connsiteY14" fmla="*/ 864523 h 1312255"/>
                    <a:gd name="connsiteX15" fmla="*/ 3948545 w 5547360"/>
                    <a:gd name="connsiteY15" fmla="*/ 1180406 h 1312255"/>
                    <a:gd name="connsiteX16" fmla="*/ 4197927 w 5547360"/>
                    <a:gd name="connsiteY16" fmla="*/ 1147155 h 1312255"/>
                    <a:gd name="connsiteX17" fmla="*/ 4530436 w 5547360"/>
                    <a:gd name="connsiteY17" fmla="*/ 1113904 h 1312255"/>
                    <a:gd name="connsiteX18" fmla="*/ 4746567 w 5547360"/>
                    <a:gd name="connsiteY18" fmla="*/ 1113904 h 1312255"/>
                    <a:gd name="connsiteX19" fmla="*/ 4813069 w 5547360"/>
                    <a:gd name="connsiteY19" fmla="*/ 897773 h 1312255"/>
                    <a:gd name="connsiteX20" fmla="*/ 4813069 w 5547360"/>
                    <a:gd name="connsiteY20" fmla="*/ 681643 h 1312255"/>
                    <a:gd name="connsiteX21" fmla="*/ 4946073 w 5547360"/>
                    <a:gd name="connsiteY21" fmla="*/ 465512 h 1312255"/>
                    <a:gd name="connsiteX22" fmla="*/ 5062451 w 5547360"/>
                    <a:gd name="connsiteY22" fmla="*/ 382384 h 1312255"/>
                    <a:gd name="connsiteX23" fmla="*/ 5145578 w 5547360"/>
                    <a:gd name="connsiteY23" fmla="*/ 266006 h 1312255"/>
                    <a:gd name="connsiteX24" fmla="*/ 5178829 w 5547360"/>
                    <a:gd name="connsiteY24" fmla="*/ 133003 h 1312255"/>
                    <a:gd name="connsiteX25" fmla="*/ 5178829 w 5547360"/>
                    <a:gd name="connsiteY25" fmla="*/ 49875 h 1312255"/>
                    <a:gd name="connsiteX26" fmla="*/ 2320635 w 5547360"/>
                    <a:gd name="connsiteY26" fmla="*/ 0 h 1312255"/>
                    <a:gd name="connsiteX27" fmla="*/ 0 w 5547360"/>
                    <a:gd name="connsiteY27" fmla="*/ 224443 h 1312255"/>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1339735 w 5547360"/>
                    <a:gd name="connsiteY5" fmla="*/ 788324 h 1227511"/>
                    <a:gd name="connsiteX6" fmla="*/ 1288473 w 5547360"/>
                    <a:gd name="connsiteY6" fmla="*/ 665017 h 1227511"/>
                    <a:gd name="connsiteX7" fmla="*/ 1388225 w 5547360"/>
                    <a:gd name="connsiteY7" fmla="*/ 665017 h 1227511"/>
                    <a:gd name="connsiteX8" fmla="*/ 1687483 w 5547360"/>
                    <a:gd name="connsiteY8" fmla="*/ 731519 h 1227511"/>
                    <a:gd name="connsiteX9" fmla="*/ 1986742 w 5547360"/>
                    <a:gd name="connsiteY9" fmla="*/ 731519 h 1227511"/>
                    <a:gd name="connsiteX10" fmla="*/ 2136371 w 5547360"/>
                    <a:gd name="connsiteY10" fmla="*/ 731519 h 1227511"/>
                    <a:gd name="connsiteX11" fmla="*/ 2202873 w 5547360"/>
                    <a:gd name="connsiteY11" fmla="*/ 847897 h 1227511"/>
                    <a:gd name="connsiteX12" fmla="*/ 2851265 w 5547360"/>
                    <a:gd name="connsiteY12" fmla="*/ 864523 h 1227511"/>
                    <a:gd name="connsiteX13" fmla="*/ 3682538 w 5547360"/>
                    <a:gd name="connsiteY13" fmla="*/ 864523 h 1227511"/>
                    <a:gd name="connsiteX14" fmla="*/ 3948545 w 5547360"/>
                    <a:gd name="connsiteY14" fmla="*/ 1180406 h 1227511"/>
                    <a:gd name="connsiteX15" fmla="*/ 4197927 w 5547360"/>
                    <a:gd name="connsiteY15" fmla="*/ 1147155 h 1227511"/>
                    <a:gd name="connsiteX16" fmla="*/ 4530436 w 5547360"/>
                    <a:gd name="connsiteY16" fmla="*/ 1113904 h 1227511"/>
                    <a:gd name="connsiteX17" fmla="*/ 4746567 w 5547360"/>
                    <a:gd name="connsiteY17" fmla="*/ 1113904 h 1227511"/>
                    <a:gd name="connsiteX18" fmla="*/ 4813069 w 5547360"/>
                    <a:gd name="connsiteY18" fmla="*/ 897773 h 1227511"/>
                    <a:gd name="connsiteX19" fmla="*/ 4813069 w 5547360"/>
                    <a:gd name="connsiteY19" fmla="*/ 681643 h 1227511"/>
                    <a:gd name="connsiteX20" fmla="*/ 4946073 w 5547360"/>
                    <a:gd name="connsiteY20" fmla="*/ 465512 h 1227511"/>
                    <a:gd name="connsiteX21" fmla="*/ 5062451 w 5547360"/>
                    <a:gd name="connsiteY21" fmla="*/ 382384 h 1227511"/>
                    <a:gd name="connsiteX22" fmla="*/ 5145578 w 5547360"/>
                    <a:gd name="connsiteY22" fmla="*/ 266006 h 1227511"/>
                    <a:gd name="connsiteX23" fmla="*/ 5178829 w 5547360"/>
                    <a:gd name="connsiteY23" fmla="*/ 133003 h 1227511"/>
                    <a:gd name="connsiteX24" fmla="*/ 5178829 w 5547360"/>
                    <a:gd name="connsiteY24" fmla="*/ 49875 h 1227511"/>
                    <a:gd name="connsiteX25" fmla="*/ 2320635 w 5547360"/>
                    <a:gd name="connsiteY25" fmla="*/ 0 h 1227511"/>
                    <a:gd name="connsiteX26" fmla="*/ 0 w 5547360"/>
                    <a:gd name="connsiteY26"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1339735 w 5547360"/>
                    <a:gd name="connsiteY4" fmla="*/ 788324 h 1227511"/>
                    <a:gd name="connsiteX5" fmla="*/ 1288473 w 5547360"/>
                    <a:gd name="connsiteY5" fmla="*/ 665017 h 1227511"/>
                    <a:gd name="connsiteX6" fmla="*/ 1388225 w 5547360"/>
                    <a:gd name="connsiteY6" fmla="*/ 665017 h 1227511"/>
                    <a:gd name="connsiteX7" fmla="*/ 1687483 w 5547360"/>
                    <a:gd name="connsiteY7" fmla="*/ 731519 h 1227511"/>
                    <a:gd name="connsiteX8" fmla="*/ 1986742 w 5547360"/>
                    <a:gd name="connsiteY8" fmla="*/ 731519 h 1227511"/>
                    <a:gd name="connsiteX9" fmla="*/ 2136371 w 5547360"/>
                    <a:gd name="connsiteY9" fmla="*/ 731519 h 1227511"/>
                    <a:gd name="connsiteX10" fmla="*/ 2202873 w 5547360"/>
                    <a:gd name="connsiteY10" fmla="*/ 847897 h 1227511"/>
                    <a:gd name="connsiteX11" fmla="*/ 2851265 w 5547360"/>
                    <a:gd name="connsiteY11" fmla="*/ 864523 h 1227511"/>
                    <a:gd name="connsiteX12" fmla="*/ 3682538 w 5547360"/>
                    <a:gd name="connsiteY12" fmla="*/ 864523 h 1227511"/>
                    <a:gd name="connsiteX13" fmla="*/ 3948545 w 5547360"/>
                    <a:gd name="connsiteY13" fmla="*/ 1180406 h 1227511"/>
                    <a:gd name="connsiteX14" fmla="*/ 4197927 w 5547360"/>
                    <a:gd name="connsiteY14" fmla="*/ 1147155 h 1227511"/>
                    <a:gd name="connsiteX15" fmla="*/ 4530436 w 5547360"/>
                    <a:gd name="connsiteY15" fmla="*/ 1113904 h 1227511"/>
                    <a:gd name="connsiteX16" fmla="*/ 4746567 w 5547360"/>
                    <a:gd name="connsiteY16" fmla="*/ 1113904 h 1227511"/>
                    <a:gd name="connsiteX17" fmla="*/ 4813069 w 5547360"/>
                    <a:gd name="connsiteY17" fmla="*/ 897773 h 1227511"/>
                    <a:gd name="connsiteX18" fmla="*/ 4813069 w 5547360"/>
                    <a:gd name="connsiteY18" fmla="*/ 681643 h 1227511"/>
                    <a:gd name="connsiteX19" fmla="*/ 4946073 w 5547360"/>
                    <a:gd name="connsiteY19" fmla="*/ 465512 h 1227511"/>
                    <a:gd name="connsiteX20" fmla="*/ 5062451 w 5547360"/>
                    <a:gd name="connsiteY20" fmla="*/ 382384 h 1227511"/>
                    <a:gd name="connsiteX21" fmla="*/ 5145578 w 5547360"/>
                    <a:gd name="connsiteY21" fmla="*/ 266006 h 1227511"/>
                    <a:gd name="connsiteX22" fmla="*/ 5178829 w 5547360"/>
                    <a:gd name="connsiteY22" fmla="*/ 133003 h 1227511"/>
                    <a:gd name="connsiteX23" fmla="*/ 5178829 w 5547360"/>
                    <a:gd name="connsiteY23" fmla="*/ 49875 h 1227511"/>
                    <a:gd name="connsiteX24" fmla="*/ 2320635 w 5547360"/>
                    <a:gd name="connsiteY24" fmla="*/ 0 h 1227511"/>
                    <a:gd name="connsiteX25" fmla="*/ 0 w 5547360"/>
                    <a:gd name="connsiteY25"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1339735 w 5547360"/>
                    <a:gd name="connsiteY3" fmla="*/ 788324 h 1227511"/>
                    <a:gd name="connsiteX4" fmla="*/ 1288473 w 5547360"/>
                    <a:gd name="connsiteY4" fmla="*/ 665017 h 1227511"/>
                    <a:gd name="connsiteX5" fmla="*/ 1388225 w 5547360"/>
                    <a:gd name="connsiteY5" fmla="*/ 665017 h 1227511"/>
                    <a:gd name="connsiteX6" fmla="*/ 1687483 w 5547360"/>
                    <a:gd name="connsiteY6" fmla="*/ 731519 h 1227511"/>
                    <a:gd name="connsiteX7" fmla="*/ 1986742 w 5547360"/>
                    <a:gd name="connsiteY7" fmla="*/ 731519 h 1227511"/>
                    <a:gd name="connsiteX8" fmla="*/ 2136371 w 5547360"/>
                    <a:gd name="connsiteY8" fmla="*/ 731519 h 1227511"/>
                    <a:gd name="connsiteX9" fmla="*/ 2202873 w 5547360"/>
                    <a:gd name="connsiteY9" fmla="*/ 847897 h 1227511"/>
                    <a:gd name="connsiteX10" fmla="*/ 2851265 w 5547360"/>
                    <a:gd name="connsiteY10" fmla="*/ 864523 h 1227511"/>
                    <a:gd name="connsiteX11" fmla="*/ 3682538 w 5547360"/>
                    <a:gd name="connsiteY11" fmla="*/ 864523 h 1227511"/>
                    <a:gd name="connsiteX12" fmla="*/ 3948545 w 5547360"/>
                    <a:gd name="connsiteY12" fmla="*/ 1180406 h 1227511"/>
                    <a:gd name="connsiteX13" fmla="*/ 4197927 w 5547360"/>
                    <a:gd name="connsiteY13" fmla="*/ 1147155 h 1227511"/>
                    <a:gd name="connsiteX14" fmla="*/ 4530436 w 5547360"/>
                    <a:gd name="connsiteY14" fmla="*/ 1113904 h 1227511"/>
                    <a:gd name="connsiteX15" fmla="*/ 4746567 w 5547360"/>
                    <a:gd name="connsiteY15" fmla="*/ 1113904 h 1227511"/>
                    <a:gd name="connsiteX16" fmla="*/ 4813069 w 5547360"/>
                    <a:gd name="connsiteY16" fmla="*/ 897773 h 1227511"/>
                    <a:gd name="connsiteX17" fmla="*/ 4813069 w 5547360"/>
                    <a:gd name="connsiteY17" fmla="*/ 681643 h 1227511"/>
                    <a:gd name="connsiteX18" fmla="*/ 4946073 w 5547360"/>
                    <a:gd name="connsiteY18" fmla="*/ 465512 h 1227511"/>
                    <a:gd name="connsiteX19" fmla="*/ 5062451 w 5547360"/>
                    <a:gd name="connsiteY19" fmla="*/ 382384 h 1227511"/>
                    <a:gd name="connsiteX20" fmla="*/ 5145578 w 5547360"/>
                    <a:gd name="connsiteY20" fmla="*/ 266006 h 1227511"/>
                    <a:gd name="connsiteX21" fmla="*/ 5178829 w 5547360"/>
                    <a:gd name="connsiteY21" fmla="*/ 133003 h 1227511"/>
                    <a:gd name="connsiteX22" fmla="*/ 5178829 w 5547360"/>
                    <a:gd name="connsiteY22" fmla="*/ 49875 h 1227511"/>
                    <a:gd name="connsiteX23" fmla="*/ 2320635 w 5547360"/>
                    <a:gd name="connsiteY23" fmla="*/ 0 h 1227511"/>
                    <a:gd name="connsiteX24" fmla="*/ 0 w 5547360"/>
                    <a:gd name="connsiteY24" fmla="*/ 224443 h 1227511"/>
                    <a:gd name="connsiteX0" fmla="*/ 0 w 5547360"/>
                    <a:gd name="connsiteY0" fmla="*/ 224443 h 1227511"/>
                    <a:gd name="connsiteX1" fmla="*/ 606829 w 5547360"/>
                    <a:gd name="connsiteY1" fmla="*/ 781395 h 1227511"/>
                    <a:gd name="connsiteX2" fmla="*/ 1339735 w 5547360"/>
                    <a:gd name="connsiteY2" fmla="*/ 788324 h 1227511"/>
                    <a:gd name="connsiteX3" fmla="*/ 1288473 w 5547360"/>
                    <a:gd name="connsiteY3" fmla="*/ 665017 h 1227511"/>
                    <a:gd name="connsiteX4" fmla="*/ 1388225 w 5547360"/>
                    <a:gd name="connsiteY4" fmla="*/ 665017 h 1227511"/>
                    <a:gd name="connsiteX5" fmla="*/ 1687483 w 5547360"/>
                    <a:gd name="connsiteY5" fmla="*/ 731519 h 1227511"/>
                    <a:gd name="connsiteX6" fmla="*/ 1986742 w 5547360"/>
                    <a:gd name="connsiteY6" fmla="*/ 731519 h 1227511"/>
                    <a:gd name="connsiteX7" fmla="*/ 2136371 w 5547360"/>
                    <a:gd name="connsiteY7" fmla="*/ 731519 h 1227511"/>
                    <a:gd name="connsiteX8" fmla="*/ 2202873 w 5547360"/>
                    <a:gd name="connsiteY8" fmla="*/ 847897 h 1227511"/>
                    <a:gd name="connsiteX9" fmla="*/ 2851265 w 5547360"/>
                    <a:gd name="connsiteY9" fmla="*/ 864523 h 1227511"/>
                    <a:gd name="connsiteX10" fmla="*/ 3682538 w 5547360"/>
                    <a:gd name="connsiteY10" fmla="*/ 864523 h 1227511"/>
                    <a:gd name="connsiteX11" fmla="*/ 3948545 w 5547360"/>
                    <a:gd name="connsiteY11" fmla="*/ 1180406 h 1227511"/>
                    <a:gd name="connsiteX12" fmla="*/ 4197927 w 5547360"/>
                    <a:gd name="connsiteY12" fmla="*/ 1147155 h 1227511"/>
                    <a:gd name="connsiteX13" fmla="*/ 4530436 w 5547360"/>
                    <a:gd name="connsiteY13" fmla="*/ 1113904 h 1227511"/>
                    <a:gd name="connsiteX14" fmla="*/ 4746567 w 5547360"/>
                    <a:gd name="connsiteY14" fmla="*/ 1113904 h 1227511"/>
                    <a:gd name="connsiteX15" fmla="*/ 4813069 w 5547360"/>
                    <a:gd name="connsiteY15" fmla="*/ 897773 h 1227511"/>
                    <a:gd name="connsiteX16" fmla="*/ 4813069 w 5547360"/>
                    <a:gd name="connsiteY16" fmla="*/ 681643 h 1227511"/>
                    <a:gd name="connsiteX17" fmla="*/ 4946073 w 5547360"/>
                    <a:gd name="connsiteY17" fmla="*/ 465512 h 1227511"/>
                    <a:gd name="connsiteX18" fmla="*/ 5062451 w 5547360"/>
                    <a:gd name="connsiteY18" fmla="*/ 382384 h 1227511"/>
                    <a:gd name="connsiteX19" fmla="*/ 5145578 w 5547360"/>
                    <a:gd name="connsiteY19" fmla="*/ 266006 h 1227511"/>
                    <a:gd name="connsiteX20" fmla="*/ 5178829 w 5547360"/>
                    <a:gd name="connsiteY20" fmla="*/ 133003 h 1227511"/>
                    <a:gd name="connsiteX21" fmla="*/ 5178829 w 5547360"/>
                    <a:gd name="connsiteY21" fmla="*/ 49875 h 1227511"/>
                    <a:gd name="connsiteX22" fmla="*/ 2320635 w 5547360"/>
                    <a:gd name="connsiteY22" fmla="*/ 0 h 1227511"/>
                    <a:gd name="connsiteX23" fmla="*/ 0 w 5547360"/>
                    <a:gd name="connsiteY23" fmla="*/ 224443 h 1227511"/>
                    <a:gd name="connsiteX0" fmla="*/ 0 w 5547360"/>
                    <a:gd name="connsiteY0" fmla="*/ 224443 h 1227511"/>
                    <a:gd name="connsiteX1" fmla="*/ 606829 w 5547360"/>
                    <a:gd name="connsiteY1" fmla="*/ 781395 h 1227511"/>
                    <a:gd name="connsiteX2" fmla="*/ 1288473 w 5547360"/>
                    <a:gd name="connsiteY2" fmla="*/ 665017 h 1227511"/>
                    <a:gd name="connsiteX3" fmla="*/ 1388225 w 5547360"/>
                    <a:gd name="connsiteY3" fmla="*/ 665017 h 1227511"/>
                    <a:gd name="connsiteX4" fmla="*/ 1687483 w 5547360"/>
                    <a:gd name="connsiteY4" fmla="*/ 731519 h 1227511"/>
                    <a:gd name="connsiteX5" fmla="*/ 1986742 w 5547360"/>
                    <a:gd name="connsiteY5" fmla="*/ 731519 h 1227511"/>
                    <a:gd name="connsiteX6" fmla="*/ 2136371 w 5547360"/>
                    <a:gd name="connsiteY6" fmla="*/ 731519 h 1227511"/>
                    <a:gd name="connsiteX7" fmla="*/ 2202873 w 5547360"/>
                    <a:gd name="connsiteY7" fmla="*/ 847897 h 1227511"/>
                    <a:gd name="connsiteX8" fmla="*/ 2851265 w 5547360"/>
                    <a:gd name="connsiteY8" fmla="*/ 864523 h 1227511"/>
                    <a:gd name="connsiteX9" fmla="*/ 3682538 w 5547360"/>
                    <a:gd name="connsiteY9" fmla="*/ 864523 h 1227511"/>
                    <a:gd name="connsiteX10" fmla="*/ 3948545 w 5547360"/>
                    <a:gd name="connsiteY10" fmla="*/ 1180406 h 1227511"/>
                    <a:gd name="connsiteX11" fmla="*/ 4197927 w 5547360"/>
                    <a:gd name="connsiteY11" fmla="*/ 1147155 h 1227511"/>
                    <a:gd name="connsiteX12" fmla="*/ 4530436 w 5547360"/>
                    <a:gd name="connsiteY12" fmla="*/ 1113904 h 1227511"/>
                    <a:gd name="connsiteX13" fmla="*/ 4746567 w 5547360"/>
                    <a:gd name="connsiteY13" fmla="*/ 1113904 h 1227511"/>
                    <a:gd name="connsiteX14" fmla="*/ 4813069 w 5547360"/>
                    <a:gd name="connsiteY14" fmla="*/ 897773 h 1227511"/>
                    <a:gd name="connsiteX15" fmla="*/ 4813069 w 5547360"/>
                    <a:gd name="connsiteY15" fmla="*/ 681643 h 1227511"/>
                    <a:gd name="connsiteX16" fmla="*/ 4946073 w 5547360"/>
                    <a:gd name="connsiteY16" fmla="*/ 4655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 name="connsiteX0" fmla="*/ 0 w 5547360"/>
                    <a:gd name="connsiteY0" fmla="*/ 224443 h 1227511"/>
                    <a:gd name="connsiteX1" fmla="*/ 302029 w 5547360"/>
                    <a:gd name="connsiteY1" fmla="*/ 552795 h 1227511"/>
                    <a:gd name="connsiteX2" fmla="*/ 1288473 w 5547360"/>
                    <a:gd name="connsiteY2" fmla="*/ 665017 h 1227511"/>
                    <a:gd name="connsiteX3" fmla="*/ 1388225 w 5547360"/>
                    <a:gd name="connsiteY3" fmla="*/ 665017 h 1227511"/>
                    <a:gd name="connsiteX4" fmla="*/ 1687483 w 5547360"/>
                    <a:gd name="connsiteY4" fmla="*/ 731519 h 1227511"/>
                    <a:gd name="connsiteX5" fmla="*/ 1986742 w 5547360"/>
                    <a:gd name="connsiteY5" fmla="*/ 731519 h 1227511"/>
                    <a:gd name="connsiteX6" fmla="*/ 2136371 w 5547360"/>
                    <a:gd name="connsiteY6" fmla="*/ 731519 h 1227511"/>
                    <a:gd name="connsiteX7" fmla="*/ 2202873 w 5547360"/>
                    <a:gd name="connsiteY7" fmla="*/ 847897 h 1227511"/>
                    <a:gd name="connsiteX8" fmla="*/ 2851265 w 5547360"/>
                    <a:gd name="connsiteY8" fmla="*/ 864523 h 1227511"/>
                    <a:gd name="connsiteX9" fmla="*/ 3682538 w 5547360"/>
                    <a:gd name="connsiteY9" fmla="*/ 864523 h 1227511"/>
                    <a:gd name="connsiteX10" fmla="*/ 3948545 w 5547360"/>
                    <a:gd name="connsiteY10" fmla="*/ 1180406 h 1227511"/>
                    <a:gd name="connsiteX11" fmla="*/ 4197927 w 5547360"/>
                    <a:gd name="connsiteY11" fmla="*/ 1147155 h 1227511"/>
                    <a:gd name="connsiteX12" fmla="*/ 4530436 w 5547360"/>
                    <a:gd name="connsiteY12" fmla="*/ 1113904 h 1227511"/>
                    <a:gd name="connsiteX13" fmla="*/ 4746567 w 5547360"/>
                    <a:gd name="connsiteY13" fmla="*/ 1113904 h 1227511"/>
                    <a:gd name="connsiteX14" fmla="*/ 4813069 w 5547360"/>
                    <a:gd name="connsiteY14" fmla="*/ 897773 h 1227511"/>
                    <a:gd name="connsiteX15" fmla="*/ 4813069 w 5547360"/>
                    <a:gd name="connsiteY15" fmla="*/ 681643 h 1227511"/>
                    <a:gd name="connsiteX16" fmla="*/ 4946073 w 5547360"/>
                    <a:gd name="connsiteY16" fmla="*/ 4655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 name="connsiteX0" fmla="*/ 141316 w 5688676"/>
                    <a:gd name="connsiteY0" fmla="*/ 224443 h 1227511"/>
                    <a:gd name="connsiteX1" fmla="*/ 214745 w 5688676"/>
                    <a:gd name="connsiteY1" fmla="*/ 552795 h 1227511"/>
                    <a:gd name="connsiteX2" fmla="*/ 1429789 w 5688676"/>
                    <a:gd name="connsiteY2" fmla="*/ 665017 h 1227511"/>
                    <a:gd name="connsiteX3" fmla="*/ 1529541 w 5688676"/>
                    <a:gd name="connsiteY3" fmla="*/ 665017 h 1227511"/>
                    <a:gd name="connsiteX4" fmla="*/ 1828799 w 5688676"/>
                    <a:gd name="connsiteY4" fmla="*/ 731519 h 1227511"/>
                    <a:gd name="connsiteX5" fmla="*/ 2128058 w 5688676"/>
                    <a:gd name="connsiteY5" fmla="*/ 731519 h 1227511"/>
                    <a:gd name="connsiteX6" fmla="*/ 2277687 w 5688676"/>
                    <a:gd name="connsiteY6" fmla="*/ 731519 h 1227511"/>
                    <a:gd name="connsiteX7" fmla="*/ 2344189 w 5688676"/>
                    <a:gd name="connsiteY7" fmla="*/ 847897 h 1227511"/>
                    <a:gd name="connsiteX8" fmla="*/ 2992581 w 5688676"/>
                    <a:gd name="connsiteY8" fmla="*/ 864523 h 1227511"/>
                    <a:gd name="connsiteX9" fmla="*/ 3823854 w 5688676"/>
                    <a:gd name="connsiteY9" fmla="*/ 864523 h 1227511"/>
                    <a:gd name="connsiteX10" fmla="*/ 4089861 w 5688676"/>
                    <a:gd name="connsiteY10" fmla="*/ 1180406 h 1227511"/>
                    <a:gd name="connsiteX11" fmla="*/ 4339243 w 5688676"/>
                    <a:gd name="connsiteY11" fmla="*/ 1147155 h 1227511"/>
                    <a:gd name="connsiteX12" fmla="*/ 4671752 w 5688676"/>
                    <a:gd name="connsiteY12" fmla="*/ 1113904 h 1227511"/>
                    <a:gd name="connsiteX13" fmla="*/ 4887883 w 5688676"/>
                    <a:gd name="connsiteY13" fmla="*/ 1113904 h 1227511"/>
                    <a:gd name="connsiteX14" fmla="*/ 4954385 w 5688676"/>
                    <a:gd name="connsiteY14" fmla="*/ 897773 h 1227511"/>
                    <a:gd name="connsiteX15" fmla="*/ 4954385 w 5688676"/>
                    <a:gd name="connsiteY15" fmla="*/ 681643 h 1227511"/>
                    <a:gd name="connsiteX16" fmla="*/ 5087389 w 5688676"/>
                    <a:gd name="connsiteY16" fmla="*/ 465512 h 1227511"/>
                    <a:gd name="connsiteX17" fmla="*/ 5203767 w 5688676"/>
                    <a:gd name="connsiteY17" fmla="*/ 382384 h 1227511"/>
                    <a:gd name="connsiteX18" fmla="*/ 5286894 w 5688676"/>
                    <a:gd name="connsiteY18" fmla="*/ 266006 h 1227511"/>
                    <a:gd name="connsiteX19" fmla="*/ 5320145 w 5688676"/>
                    <a:gd name="connsiteY19" fmla="*/ 133003 h 1227511"/>
                    <a:gd name="connsiteX20" fmla="*/ 5320145 w 5688676"/>
                    <a:gd name="connsiteY20" fmla="*/ 49875 h 1227511"/>
                    <a:gd name="connsiteX21" fmla="*/ 2461951 w 5688676"/>
                    <a:gd name="connsiteY21" fmla="*/ 0 h 1227511"/>
                    <a:gd name="connsiteX22" fmla="*/ 141316 w 5688676"/>
                    <a:gd name="connsiteY22" fmla="*/ 224443 h 122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88676" h="1227511">
                      <a:moveTo>
                        <a:pt x="141316" y="224443"/>
                      </a:moveTo>
                      <a:cubicBezTo>
                        <a:pt x="193963" y="260464"/>
                        <a:pt x="0" y="479366"/>
                        <a:pt x="214745" y="552795"/>
                      </a:cubicBezTo>
                      <a:cubicBezTo>
                        <a:pt x="429491" y="626224"/>
                        <a:pt x="1210656" y="646313"/>
                        <a:pt x="1429789" y="665017"/>
                      </a:cubicBezTo>
                      <a:cubicBezTo>
                        <a:pt x="1648922" y="683721"/>
                        <a:pt x="1463039" y="653933"/>
                        <a:pt x="1529541" y="665017"/>
                      </a:cubicBezTo>
                      <a:cubicBezTo>
                        <a:pt x="1596043" y="676101"/>
                        <a:pt x="1729046" y="720435"/>
                        <a:pt x="1828799" y="731519"/>
                      </a:cubicBezTo>
                      <a:cubicBezTo>
                        <a:pt x="1928552" y="742603"/>
                        <a:pt x="2128058" y="731519"/>
                        <a:pt x="2128058" y="731519"/>
                      </a:cubicBezTo>
                      <a:cubicBezTo>
                        <a:pt x="2202873" y="731519"/>
                        <a:pt x="2241665" y="712123"/>
                        <a:pt x="2277687" y="731519"/>
                      </a:cubicBezTo>
                      <a:cubicBezTo>
                        <a:pt x="2313709" y="750915"/>
                        <a:pt x="2225040" y="825730"/>
                        <a:pt x="2344189" y="847897"/>
                      </a:cubicBezTo>
                      <a:cubicBezTo>
                        <a:pt x="2463338" y="870064"/>
                        <a:pt x="2745970" y="861752"/>
                        <a:pt x="2992581" y="864523"/>
                      </a:cubicBezTo>
                      <a:cubicBezTo>
                        <a:pt x="3239192" y="867294"/>
                        <a:pt x="3640974" y="811876"/>
                        <a:pt x="3823854" y="864523"/>
                      </a:cubicBezTo>
                      <a:cubicBezTo>
                        <a:pt x="4006734" y="917170"/>
                        <a:pt x="4003963" y="1133301"/>
                        <a:pt x="4089861" y="1180406"/>
                      </a:cubicBezTo>
                      <a:cubicBezTo>
                        <a:pt x="4175759" y="1227511"/>
                        <a:pt x="4242261" y="1158239"/>
                        <a:pt x="4339243" y="1147155"/>
                      </a:cubicBezTo>
                      <a:cubicBezTo>
                        <a:pt x="4436225" y="1136071"/>
                        <a:pt x="4580312" y="1119446"/>
                        <a:pt x="4671752" y="1113904"/>
                      </a:cubicBezTo>
                      <a:cubicBezTo>
                        <a:pt x="4763192" y="1108362"/>
                        <a:pt x="4840778" y="1149926"/>
                        <a:pt x="4887883" y="1113904"/>
                      </a:cubicBezTo>
                      <a:cubicBezTo>
                        <a:pt x="4934988" y="1077882"/>
                        <a:pt x="4943301" y="969816"/>
                        <a:pt x="4954385" y="897773"/>
                      </a:cubicBezTo>
                      <a:cubicBezTo>
                        <a:pt x="4965469" y="825730"/>
                        <a:pt x="4932218" y="753686"/>
                        <a:pt x="4954385" y="681643"/>
                      </a:cubicBezTo>
                      <a:cubicBezTo>
                        <a:pt x="4976552" y="609600"/>
                        <a:pt x="5045825" y="515388"/>
                        <a:pt x="5087389" y="465512"/>
                      </a:cubicBezTo>
                      <a:cubicBezTo>
                        <a:pt x="5128953" y="415636"/>
                        <a:pt x="5170516" y="415635"/>
                        <a:pt x="5203767" y="382384"/>
                      </a:cubicBezTo>
                      <a:cubicBezTo>
                        <a:pt x="5237018" y="349133"/>
                        <a:pt x="5267498" y="307569"/>
                        <a:pt x="5286894" y="266006"/>
                      </a:cubicBezTo>
                      <a:cubicBezTo>
                        <a:pt x="5306290" y="224443"/>
                        <a:pt x="5314603" y="169025"/>
                        <a:pt x="5320145" y="133003"/>
                      </a:cubicBezTo>
                      <a:cubicBezTo>
                        <a:pt x="5325687" y="96981"/>
                        <a:pt x="5688676" y="33250"/>
                        <a:pt x="5320145" y="49875"/>
                      </a:cubicBezTo>
                      <a:lnTo>
                        <a:pt x="2461951" y="0"/>
                      </a:lnTo>
                      <a:lnTo>
                        <a:pt x="141316"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11"/>
              <p:cNvGrpSpPr/>
              <p:nvPr/>
            </p:nvGrpSpPr>
            <p:grpSpPr>
              <a:xfrm>
                <a:off x="0" y="5105400"/>
                <a:ext cx="3352800" cy="1794165"/>
                <a:chOff x="0" y="5105400"/>
                <a:chExt cx="3352800" cy="1794165"/>
              </a:xfrm>
            </p:grpSpPr>
            <p:sp>
              <p:nvSpPr>
                <p:cNvPr id="10" name="Rectangle 9"/>
                <p:cNvSpPr/>
                <p:nvPr/>
              </p:nvSpPr>
              <p:spPr>
                <a:xfrm>
                  <a:off x="0" y="51054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09800" y="5832765"/>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Freeform 13"/>
            <p:cNvSpPr/>
            <p:nvPr/>
          </p:nvSpPr>
          <p:spPr>
            <a:xfrm>
              <a:off x="4652356" y="5464233"/>
              <a:ext cx="1313411" cy="548640"/>
            </a:xfrm>
            <a:custGeom>
              <a:avLst/>
              <a:gdLst>
                <a:gd name="connsiteX0" fmla="*/ 36022 w 1313411"/>
                <a:gd name="connsiteY0" fmla="*/ 387927 h 548640"/>
                <a:gd name="connsiteX1" fmla="*/ 302029 w 1313411"/>
                <a:gd name="connsiteY1" fmla="*/ 55418 h 548640"/>
                <a:gd name="connsiteX2" fmla="*/ 551411 w 1313411"/>
                <a:gd name="connsiteY2" fmla="*/ 55418 h 548640"/>
                <a:gd name="connsiteX3" fmla="*/ 800793 w 1313411"/>
                <a:gd name="connsiteY3" fmla="*/ 88669 h 548640"/>
                <a:gd name="connsiteX4" fmla="*/ 1100051 w 1313411"/>
                <a:gd name="connsiteY4" fmla="*/ 155171 h 548640"/>
                <a:gd name="connsiteX5" fmla="*/ 1233055 w 1313411"/>
                <a:gd name="connsiteY5" fmla="*/ 171796 h 548640"/>
                <a:gd name="connsiteX6" fmla="*/ 1233055 w 1313411"/>
                <a:gd name="connsiteY6" fmla="*/ 387927 h 548640"/>
                <a:gd name="connsiteX7" fmla="*/ 750917 w 1313411"/>
                <a:gd name="connsiteY7" fmla="*/ 520931 h 548640"/>
                <a:gd name="connsiteX8" fmla="*/ 518160 w 1313411"/>
                <a:gd name="connsiteY8" fmla="*/ 520931 h 548640"/>
                <a:gd name="connsiteX9" fmla="*/ 36022 w 1313411"/>
                <a:gd name="connsiteY9" fmla="*/ 387927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411" h="548640">
                  <a:moveTo>
                    <a:pt x="36022" y="387927"/>
                  </a:moveTo>
                  <a:cubicBezTo>
                    <a:pt x="0" y="310342"/>
                    <a:pt x="216131" y="110836"/>
                    <a:pt x="302029" y="55418"/>
                  </a:cubicBezTo>
                  <a:cubicBezTo>
                    <a:pt x="387927" y="0"/>
                    <a:pt x="468284" y="49876"/>
                    <a:pt x="551411" y="55418"/>
                  </a:cubicBezTo>
                  <a:cubicBezTo>
                    <a:pt x="634538" y="60960"/>
                    <a:pt x="709353" y="72044"/>
                    <a:pt x="800793" y="88669"/>
                  </a:cubicBezTo>
                  <a:cubicBezTo>
                    <a:pt x="892233" y="105294"/>
                    <a:pt x="1028007" y="141317"/>
                    <a:pt x="1100051" y="155171"/>
                  </a:cubicBezTo>
                  <a:cubicBezTo>
                    <a:pt x="1172095" y="169026"/>
                    <a:pt x="1210888" y="133003"/>
                    <a:pt x="1233055" y="171796"/>
                  </a:cubicBezTo>
                  <a:cubicBezTo>
                    <a:pt x="1255222" y="210589"/>
                    <a:pt x="1313411" y="329738"/>
                    <a:pt x="1233055" y="387927"/>
                  </a:cubicBezTo>
                  <a:cubicBezTo>
                    <a:pt x="1152699" y="446116"/>
                    <a:pt x="870066" y="498764"/>
                    <a:pt x="750917" y="520931"/>
                  </a:cubicBezTo>
                  <a:cubicBezTo>
                    <a:pt x="631768" y="543098"/>
                    <a:pt x="637309" y="548640"/>
                    <a:pt x="518160" y="520931"/>
                  </a:cubicBezTo>
                  <a:cubicBezTo>
                    <a:pt x="399011" y="493222"/>
                    <a:pt x="72044" y="465513"/>
                    <a:pt x="36022" y="3879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1965960" y="1054100"/>
              <a:ext cx="2092960" cy="424180"/>
            </a:xfrm>
            <a:custGeom>
              <a:avLst/>
              <a:gdLst>
                <a:gd name="connsiteX0" fmla="*/ 228600 w 2092960"/>
                <a:gd name="connsiteY0" fmla="*/ 210820 h 424180"/>
                <a:gd name="connsiteX1" fmla="*/ 1813560 w 2092960"/>
                <a:gd name="connsiteY1" fmla="*/ 393700 h 424180"/>
                <a:gd name="connsiteX2" fmla="*/ 1905000 w 2092960"/>
                <a:gd name="connsiteY2" fmla="*/ 393700 h 424180"/>
                <a:gd name="connsiteX3" fmla="*/ 1905000 w 2092960"/>
                <a:gd name="connsiteY3" fmla="*/ 317500 h 424180"/>
                <a:gd name="connsiteX4" fmla="*/ 1066800 w 2092960"/>
                <a:gd name="connsiteY4" fmla="*/ 43180 h 424180"/>
                <a:gd name="connsiteX5" fmla="*/ 441960 w 2092960"/>
                <a:gd name="connsiteY5" fmla="*/ 58420 h 424180"/>
                <a:gd name="connsiteX6" fmla="*/ 228600 w 2092960"/>
                <a:gd name="connsiteY6" fmla="*/ 210820 h 4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960" h="424180">
                  <a:moveTo>
                    <a:pt x="228600" y="210820"/>
                  </a:moveTo>
                  <a:cubicBezTo>
                    <a:pt x="457200" y="266700"/>
                    <a:pt x="1534160" y="363220"/>
                    <a:pt x="1813560" y="393700"/>
                  </a:cubicBezTo>
                  <a:cubicBezTo>
                    <a:pt x="2092960" y="424180"/>
                    <a:pt x="1889760" y="406400"/>
                    <a:pt x="1905000" y="393700"/>
                  </a:cubicBezTo>
                  <a:cubicBezTo>
                    <a:pt x="1920240" y="381000"/>
                    <a:pt x="2044700" y="375920"/>
                    <a:pt x="1905000" y="317500"/>
                  </a:cubicBezTo>
                  <a:cubicBezTo>
                    <a:pt x="1765300" y="259080"/>
                    <a:pt x="1310640" y="86360"/>
                    <a:pt x="1066800" y="43180"/>
                  </a:cubicBezTo>
                  <a:cubicBezTo>
                    <a:pt x="822960" y="0"/>
                    <a:pt x="584200" y="30480"/>
                    <a:pt x="441960" y="58420"/>
                  </a:cubicBezTo>
                  <a:cubicBezTo>
                    <a:pt x="299720" y="86360"/>
                    <a:pt x="0" y="154940"/>
                    <a:pt x="228600" y="210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TextBox 59"/>
          <p:cNvSpPr txBox="1"/>
          <p:nvPr/>
        </p:nvSpPr>
        <p:spPr>
          <a:xfrm>
            <a:off x="12791" y="0"/>
            <a:ext cx="1435008" cy="830997"/>
          </a:xfrm>
          <a:prstGeom prst="rect">
            <a:avLst/>
          </a:prstGeom>
          <a:solidFill>
            <a:schemeClr val="bg1"/>
          </a:solidFill>
        </p:spPr>
        <p:txBody>
          <a:bodyPr wrap="none" rtlCol="0">
            <a:spAutoFit/>
          </a:bodyPr>
          <a:lstStyle/>
          <a:p>
            <a:r>
              <a:rPr lang="en-US" sz="4800" dirty="0" smtClean="0"/>
              <a:t>1806</a:t>
            </a:r>
            <a:endParaRPr lang="en-US" sz="4800" dirty="0"/>
          </a:p>
        </p:txBody>
      </p:sp>
      <p:sp>
        <p:nvSpPr>
          <p:cNvPr id="62" name="TextBox 61"/>
          <p:cNvSpPr txBox="1"/>
          <p:nvPr/>
        </p:nvSpPr>
        <p:spPr>
          <a:xfrm>
            <a:off x="7086600" y="-76200"/>
            <a:ext cx="1600200" cy="769441"/>
          </a:xfrm>
          <a:prstGeom prst="rect">
            <a:avLst/>
          </a:prstGeom>
          <a:noFill/>
        </p:spPr>
        <p:txBody>
          <a:bodyPr wrap="square" rtlCol="0">
            <a:spAutoFit/>
          </a:bodyPr>
          <a:lstStyle/>
          <a:p>
            <a:pPr algn="ctr"/>
            <a:r>
              <a:rPr lang="en-US" sz="4400" b="1" dirty="0" smtClean="0">
                <a:effectLst>
                  <a:outerShdw dist="50800" dir="5400000" algn="ctr" rotWithShape="0">
                    <a:srgbClr val="FF0000"/>
                  </a:outerShdw>
                </a:effectLst>
              </a:rPr>
              <a:t>1806</a:t>
            </a:r>
            <a:endParaRPr lang="en-US" sz="4400" b="1" dirty="0">
              <a:effectLst>
                <a:outerShdw dist="50800" dir="5400000" algn="ctr" rotWithShape="0">
                  <a:srgbClr val="FF0000"/>
                </a:outerShdw>
              </a:effectLst>
            </a:endParaRPr>
          </a:p>
        </p:txBody>
      </p:sp>
      <p:sp>
        <p:nvSpPr>
          <p:cNvPr id="63" name="TextBox 62"/>
          <p:cNvSpPr txBox="1"/>
          <p:nvPr/>
        </p:nvSpPr>
        <p:spPr>
          <a:xfrm>
            <a:off x="3505200" y="762000"/>
            <a:ext cx="2529860" cy="584775"/>
          </a:xfrm>
          <a:prstGeom prst="rect">
            <a:avLst/>
          </a:prstGeom>
          <a:noFill/>
          <a:ln w="25400">
            <a:noFill/>
          </a:ln>
        </p:spPr>
        <p:txBody>
          <a:bodyPr wrap="none" rtlCol="0">
            <a:spAutoFit/>
          </a:bodyPr>
          <a:lstStyle/>
          <a:p>
            <a:pPr algn="ctr"/>
            <a:r>
              <a:rPr lang="en-US" sz="3200" b="1" dirty="0" smtClean="0"/>
              <a:t>POPULATION:</a:t>
            </a:r>
            <a:endParaRPr lang="en-US" sz="3200" b="1" dirty="0"/>
          </a:p>
        </p:txBody>
      </p:sp>
      <p:sp>
        <p:nvSpPr>
          <p:cNvPr id="64" name="TextBox 63"/>
          <p:cNvSpPr txBox="1"/>
          <p:nvPr/>
        </p:nvSpPr>
        <p:spPr>
          <a:xfrm>
            <a:off x="5943600" y="786825"/>
            <a:ext cx="1664238" cy="584775"/>
          </a:xfrm>
          <a:prstGeom prst="rect">
            <a:avLst/>
          </a:prstGeom>
          <a:noFill/>
          <a:ln w="25400">
            <a:noFill/>
          </a:ln>
        </p:spPr>
        <p:txBody>
          <a:bodyPr wrap="none" rtlCol="0">
            <a:spAutoFit/>
          </a:bodyPr>
          <a:lstStyle/>
          <a:p>
            <a:pPr algn="ctr"/>
            <a:r>
              <a:rPr lang="en-US" sz="3200" b="1" dirty="0" smtClean="0"/>
              <a:t>6 million</a:t>
            </a:r>
            <a:endParaRPr lang="en-US" sz="3200" b="1" dirty="0"/>
          </a:p>
        </p:txBody>
      </p:sp>
      <p:sp>
        <p:nvSpPr>
          <p:cNvPr id="65" name="TextBox 64"/>
          <p:cNvSpPr txBox="1"/>
          <p:nvPr/>
        </p:nvSpPr>
        <p:spPr>
          <a:xfrm>
            <a:off x="5919981" y="786825"/>
            <a:ext cx="2081019" cy="584775"/>
          </a:xfrm>
          <a:prstGeom prst="rect">
            <a:avLst/>
          </a:prstGeom>
          <a:noFill/>
          <a:ln w="25400">
            <a:noFill/>
          </a:ln>
        </p:spPr>
        <p:txBody>
          <a:bodyPr wrap="none" rtlCol="0">
            <a:spAutoFit/>
          </a:bodyPr>
          <a:lstStyle/>
          <a:p>
            <a:pPr algn="ctr"/>
            <a:r>
              <a:rPr lang="en-US" sz="3200" b="1" dirty="0" smtClean="0"/>
              <a:t>106 million</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62"/>
                                        </p:tgtEl>
                                      </p:cBhvr>
                                    </p:animEffect>
                                    <p:set>
                                      <p:cBhvr>
                                        <p:cTn id="7" dur="1" fill="hold">
                                          <p:stCondLst>
                                            <p:cond delay="999"/>
                                          </p:stCondLst>
                                        </p:cTn>
                                        <p:tgtEl>
                                          <p:spTgt spid="62"/>
                                        </p:tgtEl>
                                        <p:attrNameLst>
                                          <p:attrName>style.visibility</p:attrName>
                                        </p:attrNameLst>
                                      </p:cBhvr>
                                      <p:to>
                                        <p:strVal val="hidden"/>
                                      </p:to>
                                    </p:set>
                                  </p:childTnLst>
                                </p:cTn>
                              </p:par>
                              <p:par>
                                <p:cTn id="8" presetID="35" presetClass="path" presetSubtype="0" accel="50000" decel="50000" fill="hold" grpId="1" nodeType="withEffect">
                                  <p:stCondLst>
                                    <p:cond delay="0"/>
                                  </p:stCondLst>
                                  <p:childTnLst>
                                    <p:animMotion origin="layout" path="M 0 4.50867E-6 L -0.7875 0.02173 " pathEditMode="relative" rAng="0" ptsTypes="AA">
                                      <p:cBhvr>
                                        <p:cTn id="9" dur="1000" fill="hold"/>
                                        <p:tgtEl>
                                          <p:spTgt spid="62"/>
                                        </p:tgtEl>
                                        <p:attrNameLst>
                                          <p:attrName>ppt_x</p:attrName>
                                          <p:attrName>ppt_y</p:attrName>
                                        </p:attrNameLst>
                                      </p:cBhvr>
                                      <p:rCtr x="-394" y="11"/>
                                    </p:animMotion>
                                  </p:childTnLst>
                                </p:cTn>
                              </p:par>
                              <p:par>
                                <p:cTn id="10" presetID="53" presetClass="entr" presetSubtype="0"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 calcmode="lin" valueType="num">
                                      <p:cBhvr>
                                        <p:cTn id="12" dur="1000" fill="hold"/>
                                        <p:tgtEl>
                                          <p:spTgt spid="60"/>
                                        </p:tgtEl>
                                        <p:attrNameLst>
                                          <p:attrName>ppt_w</p:attrName>
                                        </p:attrNameLst>
                                      </p:cBhvr>
                                      <p:tavLst>
                                        <p:tav tm="0">
                                          <p:val>
                                            <p:fltVal val="0"/>
                                          </p:val>
                                        </p:tav>
                                        <p:tav tm="100000">
                                          <p:val>
                                            <p:strVal val="#ppt_w"/>
                                          </p:val>
                                        </p:tav>
                                      </p:tavLst>
                                    </p:anim>
                                    <p:anim calcmode="lin" valueType="num">
                                      <p:cBhvr>
                                        <p:cTn id="13" dur="1000" fill="hold"/>
                                        <p:tgtEl>
                                          <p:spTgt spid="60"/>
                                        </p:tgtEl>
                                        <p:attrNameLst>
                                          <p:attrName>ppt_h</p:attrName>
                                        </p:attrNameLst>
                                      </p:cBhvr>
                                      <p:tavLst>
                                        <p:tav tm="0">
                                          <p:val>
                                            <p:fltVal val="0"/>
                                          </p:val>
                                        </p:tav>
                                        <p:tav tm="100000">
                                          <p:val>
                                            <p:strVal val="#ppt_h"/>
                                          </p:val>
                                        </p:tav>
                                      </p:tavLst>
                                    </p:anim>
                                    <p:animEffect transition="in" filter="fade">
                                      <p:cBhvr>
                                        <p:cTn id="14" dur="1000"/>
                                        <p:tgtEl>
                                          <p:spTgt spid="60"/>
                                        </p:tgtEl>
                                      </p:cBhvr>
                                    </p:animEffect>
                                  </p:childTnLst>
                                </p:cTn>
                              </p:par>
                              <p:par>
                                <p:cTn id="15" presetID="10" presetClass="entr" presetSubtype="0" fill="hold" grpId="2"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1000"/>
                                        <p:tgtEl>
                                          <p:spTgt spid="6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wipe(left)">
                                      <p:cBhvr>
                                        <p:cTn id="22" dur="1000"/>
                                        <p:tgtEl>
                                          <p:spTgt spid="63"/>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wipe(left)">
                                      <p:cBhvr>
                                        <p:cTn id="26" dur="1000"/>
                                        <p:tgtEl>
                                          <p:spTgt spid="6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1000"/>
                                        <p:tgtEl>
                                          <p:spTgt spid="63"/>
                                        </p:tgtEl>
                                      </p:cBhvr>
                                    </p:animEffect>
                                    <p:set>
                                      <p:cBhvr>
                                        <p:cTn id="31" dur="1" fill="hold">
                                          <p:stCondLst>
                                            <p:cond delay="999"/>
                                          </p:stCondLst>
                                        </p:cTn>
                                        <p:tgtEl>
                                          <p:spTgt spid="63"/>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1000"/>
                                        <p:tgtEl>
                                          <p:spTgt spid="64"/>
                                        </p:tgtEl>
                                      </p:cBhvr>
                                    </p:animEffect>
                                    <p:set>
                                      <p:cBhvr>
                                        <p:cTn id="34" dur="1" fill="hold">
                                          <p:stCondLst>
                                            <p:cond delay="999"/>
                                          </p:stCondLst>
                                        </p:cTn>
                                        <p:tgtEl>
                                          <p:spTgt spid="64"/>
                                        </p:tgtEl>
                                        <p:attrNameLst>
                                          <p:attrName>style.visibility</p:attrName>
                                        </p:attrNameLst>
                                      </p:cBhvr>
                                      <p:to>
                                        <p:strVal val="hidden"/>
                                      </p:to>
                                    </p:set>
                                  </p:childTnLst>
                                </p:cTn>
                              </p:par>
                            </p:childTnLst>
                          </p:cTn>
                        </p:par>
                        <p:par>
                          <p:cTn id="35" fill="hold">
                            <p:stCondLst>
                              <p:cond delay="1000"/>
                            </p:stCondLst>
                            <p:childTnLst>
                              <p:par>
                                <p:cTn id="36" presetID="34" presetClass="emph" presetSubtype="0" fill="hold" grpId="0" nodeType="afterEffect">
                                  <p:stCondLst>
                                    <p:cond delay="0"/>
                                  </p:stCondLst>
                                  <p:iterate type="lt">
                                    <p:tmPct val="10000"/>
                                  </p:iterate>
                                  <p:childTnLst>
                                    <p:animMotion origin="layout" path="M 0.0 0.0 L 0.0 -0.07213" pathEditMode="relative" ptsTypes="">
                                      <p:cBhvr>
                                        <p:cTn id="37" dur="250" accel="50000" decel="50000" autoRev="1" fill="hold">
                                          <p:stCondLst>
                                            <p:cond delay="0"/>
                                          </p:stCondLst>
                                        </p:cTn>
                                        <p:tgtEl>
                                          <p:spTgt spid="61"/>
                                        </p:tgtEl>
                                        <p:attrNameLst>
                                          <p:attrName>ppt_x</p:attrName>
                                          <p:attrName>ppt_y</p:attrName>
                                        </p:attrNameLst>
                                      </p:cBhvr>
                                    </p:animMotion>
                                    <p:animRot by="1500000">
                                      <p:cBhvr>
                                        <p:cTn id="38" dur="125" fill="hold">
                                          <p:stCondLst>
                                            <p:cond delay="0"/>
                                          </p:stCondLst>
                                        </p:cTn>
                                        <p:tgtEl>
                                          <p:spTgt spid="61"/>
                                        </p:tgtEl>
                                        <p:attrNameLst>
                                          <p:attrName>r</p:attrName>
                                        </p:attrNameLst>
                                      </p:cBhvr>
                                    </p:animRot>
                                    <p:animRot by="-1500000">
                                      <p:cBhvr>
                                        <p:cTn id="39" dur="125" fill="hold">
                                          <p:stCondLst>
                                            <p:cond delay="125"/>
                                          </p:stCondLst>
                                        </p:cTn>
                                        <p:tgtEl>
                                          <p:spTgt spid="61"/>
                                        </p:tgtEl>
                                        <p:attrNameLst>
                                          <p:attrName>r</p:attrName>
                                        </p:attrNameLst>
                                      </p:cBhvr>
                                    </p:animRot>
                                    <p:animRot by="-1500000">
                                      <p:cBhvr>
                                        <p:cTn id="40" dur="125" fill="hold">
                                          <p:stCondLst>
                                            <p:cond delay="250"/>
                                          </p:stCondLst>
                                        </p:cTn>
                                        <p:tgtEl>
                                          <p:spTgt spid="61"/>
                                        </p:tgtEl>
                                        <p:attrNameLst>
                                          <p:attrName>r</p:attrName>
                                        </p:attrNameLst>
                                      </p:cBhvr>
                                    </p:animRot>
                                    <p:animRot by="1500000">
                                      <p:cBhvr>
                                        <p:cTn id="41" dur="125" fill="hold">
                                          <p:stCondLst>
                                            <p:cond delay="375"/>
                                          </p:stCondLst>
                                        </p:cTn>
                                        <p:tgtEl>
                                          <p:spTgt spid="61"/>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childTnLst>
                                </p:cTn>
                              </p:par>
                              <p:par>
                                <p:cTn id="47" presetID="10" presetClass="exit" presetSubtype="0" fill="hold" grpId="1" nodeType="withEffect">
                                  <p:stCondLst>
                                    <p:cond delay="500"/>
                                  </p:stCondLst>
                                  <p:childTnLst>
                                    <p:animEffect transition="out" filter="fade">
                                      <p:cBhvr>
                                        <p:cTn id="48" dur="1000"/>
                                        <p:tgtEl>
                                          <p:spTgt spid="60"/>
                                        </p:tgtEl>
                                      </p:cBhvr>
                                    </p:animEffect>
                                    <p:set>
                                      <p:cBhvr>
                                        <p:cTn id="49" dur="1" fill="hold">
                                          <p:stCondLst>
                                            <p:cond delay="999"/>
                                          </p:stCondLst>
                                        </p:cTn>
                                        <p:tgtEl>
                                          <p:spTgt spid="6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childTnLst>
                                </p:cTn>
                              </p:par>
                              <p:par>
                                <p:cTn id="55" presetID="10" presetClass="exit" presetSubtype="0" fill="hold" nodeType="withEffect">
                                  <p:stCondLst>
                                    <p:cond delay="500"/>
                                  </p:stCondLst>
                                  <p:childTnLst>
                                    <p:animEffect transition="out" filter="fade">
                                      <p:cBhvr>
                                        <p:cTn id="56" dur="1000"/>
                                        <p:tgtEl>
                                          <p:spTgt spid="17"/>
                                        </p:tgtEl>
                                      </p:cBhvr>
                                    </p:animEffect>
                                    <p:set>
                                      <p:cBhvr>
                                        <p:cTn id="57" dur="1" fill="hold">
                                          <p:stCondLst>
                                            <p:cond delay="9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childTnLst>
                                </p:cTn>
                              </p:par>
                              <p:par>
                                <p:cTn id="63" presetID="10" presetClass="exit" presetSubtype="0" fill="hold" nodeType="withEffect">
                                  <p:stCondLst>
                                    <p:cond delay="500"/>
                                  </p:stCondLst>
                                  <p:childTnLst>
                                    <p:animEffect transition="out" filter="fade">
                                      <p:cBhvr>
                                        <p:cTn id="64" dur="1000"/>
                                        <p:tgtEl>
                                          <p:spTgt spid="20"/>
                                        </p:tgtEl>
                                      </p:cBhvr>
                                    </p:animEffect>
                                    <p:set>
                                      <p:cBhvr>
                                        <p:cTn id="65" dur="1" fill="hold">
                                          <p:stCondLst>
                                            <p:cond delay="999"/>
                                          </p:stCondLst>
                                        </p:cTn>
                                        <p:tgtEl>
                                          <p:spTgt spid="2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1000"/>
                                        <p:tgtEl>
                                          <p:spTgt spid="32"/>
                                        </p:tgtEl>
                                      </p:cBhvr>
                                    </p:animEffect>
                                  </p:childTnLst>
                                </p:cTn>
                              </p:par>
                              <p:par>
                                <p:cTn id="71" presetID="10" presetClass="exit" presetSubtype="0" fill="hold" nodeType="withEffect">
                                  <p:stCondLst>
                                    <p:cond delay="500"/>
                                  </p:stCondLst>
                                  <p:childTnLst>
                                    <p:animEffect transition="out" filter="fade">
                                      <p:cBhvr>
                                        <p:cTn id="72" dur="1000"/>
                                        <p:tgtEl>
                                          <p:spTgt spid="23"/>
                                        </p:tgtEl>
                                      </p:cBhvr>
                                    </p:animEffect>
                                    <p:set>
                                      <p:cBhvr>
                                        <p:cTn id="73" dur="1" fill="hold">
                                          <p:stCondLst>
                                            <p:cond delay="999"/>
                                          </p:stCondLst>
                                        </p:cTn>
                                        <p:tgtEl>
                                          <p:spTgt spid="23"/>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1000"/>
                                        <p:tgtEl>
                                          <p:spTgt spid="35"/>
                                        </p:tgtEl>
                                      </p:cBhvr>
                                    </p:animEffect>
                                  </p:childTnLst>
                                </p:cTn>
                              </p:par>
                              <p:par>
                                <p:cTn id="79" presetID="10" presetClass="exit" presetSubtype="0" fill="hold" nodeType="withEffect">
                                  <p:stCondLst>
                                    <p:cond delay="500"/>
                                  </p:stCondLst>
                                  <p:childTnLst>
                                    <p:animEffect transition="out" filter="fade">
                                      <p:cBhvr>
                                        <p:cTn id="80" dur="1000"/>
                                        <p:tgtEl>
                                          <p:spTgt spid="32"/>
                                        </p:tgtEl>
                                      </p:cBhvr>
                                    </p:animEffect>
                                    <p:set>
                                      <p:cBhvr>
                                        <p:cTn id="81" dur="1" fill="hold">
                                          <p:stCondLst>
                                            <p:cond delay="999"/>
                                          </p:stCondLst>
                                        </p:cTn>
                                        <p:tgtEl>
                                          <p:spTgt spid="32"/>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fade">
                                      <p:cBhvr>
                                        <p:cTn id="86" dur="1000"/>
                                        <p:tgtEl>
                                          <p:spTgt spid="38"/>
                                        </p:tgtEl>
                                      </p:cBhvr>
                                    </p:animEffect>
                                  </p:childTnLst>
                                </p:cTn>
                              </p:par>
                              <p:par>
                                <p:cTn id="87" presetID="10" presetClass="exit" presetSubtype="0" fill="hold" nodeType="withEffect">
                                  <p:stCondLst>
                                    <p:cond delay="500"/>
                                  </p:stCondLst>
                                  <p:childTnLst>
                                    <p:animEffect transition="out" filter="fade">
                                      <p:cBhvr>
                                        <p:cTn id="88" dur="1000"/>
                                        <p:tgtEl>
                                          <p:spTgt spid="35"/>
                                        </p:tgtEl>
                                      </p:cBhvr>
                                    </p:animEffect>
                                    <p:set>
                                      <p:cBhvr>
                                        <p:cTn id="89" dur="1" fill="hold">
                                          <p:stCondLst>
                                            <p:cond delay="999"/>
                                          </p:stCondLst>
                                        </p:cTn>
                                        <p:tgtEl>
                                          <p:spTgt spid="35"/>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41"/>
                                        </p:tgtEl>
                                        <p:attrNameLst>
                                          <p:attrName>style.visibility</p:attrName>
                                        </p:attrNameLst>
                                      </p:cBhvr>
                                      <p:to>
                                        <p:strVal val="visible"/>
                                      </p:to>
                                    </p:set>
                                    <p:animEffect transition="in" filter="fade">
                                      <p:cBhvr>
                                        <p:cTn id="94" dur="1000"/>
                                        <p:tgtEl>
                                          <p:spTgt spid="41"/>
                                        </p:tgtEl>
                                      </p:cBhvr>
                                    </p:animEffect>
                                  </p:childTnLst>
                                </p:cTn>
                              </p:par>
                              <p:par>
                                <p:cTn id="95" presetID="10" presetClass="exit" presetSubtype="0" fill="hold" nodeType="withEffect">
                                  <p:stCondLst>
                                    <p:cond delay="500"/>
                                  </p:stCondLst>
                                  <p:childTnLst>
                                    <p:animEffect transition="out" filter="fade">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1000"/>
                                        <p:tgtEl>
                                          <p:spTgt spid="44"/>
                                        </p:tgtEl>
                                      </p:cBhvr>
                                    </p:animEffect>
                                  </p:childTnLst>
                                </p:cTn>
                              </p:par>
                              <p:par>
                                <p:cTn id="103" presetID="10" presetClass="exit" presetSubtype="0" fill="hold" nodeType="withEffect">
                                  <p:stCondLst>
                                    <p:cond delay="500"/>
                                  </p:stCondLst>
                                  <p:childTnLst>
                                    <p:animEffect transition="out" filter="fade">
                                      <p:cBhvr>
                                        <p:cTn id="104" dur="1000"/>
                                        <p:tgtEl>
                                          <p:spTgt spid="41"/>
                                        </p:tgtEl>
                                      </p:cBhvr>
                                    </p:animEffect>
                                    <p:set>
                                      <p:cBhvr>
                                        <p:cTn id="105" dur="1" fill="hold">
                                          <p:stCondLst>
                                            <p:cond delay="999"/>
                                          </p:stCondLst>
                                        </p:cTn>
                                        <p:tgtEl>
                                          <p:spTgt spid="41"/>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47"/>
                                        </p:tgtEl>
                                        <p:attrNameLst>
                                          <p:attrName>style.visibility</p:attrName>
                                        </p:attrNameLst>
                                      </p:cBhvr>
                                      <p:to>
                                        <p:strVal val="visible"/>
                                      </p:to>
                                    </p:set>
                                    <p:animEffect transition="in" filter="fade">
                                      <p:cBhvr>
                                        <p:cTn id="110" dur="1000"/>
                                        <p:tgtEl>
                                          <p:spTgt spid="47"/>
                                        </p:tgtEl>
                                      </p:cBhvr>
                                    </p:animEffect>
                                  </p:childTnLst>
                                </p:cTn>
                              </p:par>
                              <p:par>
                                <p:cTn id="111" presetID="10" presetClass="exit" presetSubtype="0" fill="hold" nodeType="withEffect">
                                  <p:stCondLst>
                                    <p:cond delay="500"/>
                                  </p:stCondLst>
                                  <p:childTnLst>
                                    <p:animEffect transition="out" filter="fade">
                                      <p:cBhvr>
                                        <p:cTn id="112" dur="1000"/>
                                        <p:tgtEl>
                                          <p:spTgt spid="44"/>
                                        </p:tgtEl>
                                      </p:cBhvr>
                                    </p:animEffect>
                                    <p:set>
                                      <p:cBhvr>
                                        <p:cTn id="113" dur="1" fill="hold">
                                          <p:stCondLst>
                                            <p:cond delay="999"/>
                                          </p:stCondLst>
                                        </p:cTn>
                                        <p:tgtEl>
                                          <p:spTgt spid="44"/>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50"/>
                                        </p:tgtEl>
                                        <p:attrNameLst>
                                          <p:attrName>style.visibility</p:attrName>
                                        </p:attrNameLst>
                                      </p:cBhvr>
                                      <p:to>
                                        <p:strVal val="visible"/>
                                      </p:to>
                                    </p:set>
                                    <p:animEffect transition="in" filter="fade">
                                      <p:cBhvr>
                                        <p:cTn id="118" dur="1000"/>
                                        <p:tgtEl>
                                          <p:spTgt spid="50"/>
                                        </p:tgtEl>
                                      </p:cBhvr>
                                    </p:animEffect>
                                  </p:childTnLst>
                                </p:cTn>
                              </p:par>
                              <p:par>
                                <p:cTn id="119" presetID="10" presetClass="exit" presetSubtype="0" fill="hold" nodeType="withEffect">
                                  <p:stCondLst>
                                    <p:cond delay="500"/>
                                  </p:stCondLst>
                                  <p:childTnLst>
                                    <p:animEffect transition="out" filter="fade">
                                      <p:cBhvr>
                                        <p:cTn id="120" dur="1000"/>
                                        <p:tgtEl>
                                          <p:spTgt spid="47"/>
                                        </p:tgtEl>
                                      </p:cBhvr>
                                    </p:animEffect>
                                    <p:set>
                                      <p:cBhvr>
                                        <p:cTn id="121" dur="1" fill="hold">
                                          <p:stCondLst>
                                            <p:cond delay="999"/>
                                          </p:stCondLst>
                                        </p:cTn>
                                        <p:tgtEl>
                                          <p:spTgt spid="47"/>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53"/>
                                        </p:tgtEl>
                                        <p:attrNameLst>
                                          <p:attrName>style.visibility</p:attrName>
                                        </p:attrNameLst>
                                      </p:cBhvr>
                                      <p:to>
                                        <p:strVal val="visible"/>
                                      </p:to>
                                    </p:set>
                                    <p:animEffect transition="in" filter="fade">
                                      <p:cBhvr>
                                        <p:cTn id="126" dur="1000"/>
                                        <p:tgtEl>
                                          <p:spTgt spid="53"/>
                                        </p:tgtEl>
                                      </p:cBhvr>
                                    </p:animEffect>
                                  </p:childTnLst>
                                </p:cTn>
                              </p:par>
                              <p:par>
                                <p:cTn id="127" presetID="10" presetClass="exit" presetSubtype="0" fill="hold" nodeType="withEffect">
                                  <p:stCondLst>
                                    <p:cond delay="500"/>
                                  </p:stCondLst>
                                  <p:childTnLst>
                                    <p:animEffect transition="out" filter="fade">
                                      <p:cBhvr>
                                        <p:cTn id="128" dur="1000"/>
                                        <p:tgtEl>
                                          <p:spTgt spid="50"/>
                                        </p:tgtEl>
                                      </p:cBhvr>
                                    </p:animEffect>
                                    <p:set>
                                      <p:cBhvr>
                                        <p:cTn id="129" dur="1" fill="hold">
                                          <p:stCondLst>
                                            <p:cond delay="999"/>
                                          </p:stCondLst>
                                        </p:cTn>
                                        <p:tgtEl>
                                          <p:spTgt spid="50"/>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56"/>
                                        </p:tgtEl>
                                        <p:attrNameLst>
                                          <p:attrName>style.visibility</p:attrName>
                                        </p:attrNameLst>
                                      </p:cBhvr>
                                      <p:to>
                                        <p:strVal val="visible"/>
                                      </p:to>
                                    </p:set>
                                    <p:animEffect transition="in" filter="fade">
                                      <p:cBhvr>
                                        <p:cTn id="134" dur="1000"/>
                                        <p:tgtEl>
                                          <p:spTgt spid="56"/>
                                        </p:tgtEl>
                                      </p:cBhvr>
                                    </p:animEffect>
                                  </p:childTnLst>
                                </p:cTn>
                              </p:par>
                              <p:par>
                                <p:cTn id="135" presetID="10" presetClass="exit" presetSubtype="0" fill="hold" nodeType="withEffect">
                                  <p:stCondLst>
                                    <p:cond delay="500"/>
                                  </p:stCondLst>
                                  <p:childTnLst>
                                    <p:animEffect transition="out" filter="fade">
                                      <p:cBhvr>
                                        <p:cTn id="136" dur="1000"/>
                                        <p:tgtEl>
                                          <p:spTgt spid="53"/>
                                        </p:tgtEl>
                                      </p:cBhvr>
                                    </p:animEffect>
                                    <p:set>
                                      <p:cBhvr>
                                        <p:cTn id="137" dur="1" fill="hold">
                                          <p:stCondLst>
                                            <p:cond delay="999"/>
                                          </p:stCondLst>
                                        </p:cTn>
                                        <p:tgtEl>
                                          <p:spTgt spid="5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2" nodeType="clickEffect">
                                  <p:stCondLst>
                                    <p:cond delay="0"/>
                                  </p:stCondLst>
                                  <p:childTnLst>
                                    <p:set>
                                      <p:cBhvr>
                                        <p:cTn id="141" dur="1" fill="hold">
                                          <p:stCondLst>
                                            <p:cond delay="0"/>
                                          </p:stCondLst>
                                        </p:cTn>
                                        <p:tgtEl>
                                          <p:spTgt spid="63"/>
                                        </p:tgtEl>
                                        <p:attrNameLst>
                                          <p:attrName>style.visibility</p:attrName>
                                        </p:attrNameLst>
                                      </p:cBhvr>
                                      <p:to>
                                        <p:strVal val="visible"/>
                                      </p:to>
                                    </p:set>
                                    <p:animEffect transition="in" filter="wipe(left)">
                                      <p:cBhvr>
                                        <p:cTn id="142" dur="1000"/>
                                        <p:tgtEl>
                                          <p:spTgt spid="63"/>
                                        </p:tgtEl>
                                      </p:cBhvr>
                                    </p:animEffect>
                                  </p:childTnLst>
                                </p:cTn>
                              </p:par>
                            </p:childTnLst>
                          </p:cTn>
                        </p:par>
                        <p:par>
                          <p:cTn id="143" fill="hold">
                            <p:stCondLst>
                              <p:cond delay="1000"/>
                            </p:stCondLst>
                            <p:childTnLst>
                              <p:par>
                                <p:cTn id="144" presetID="22" presetClass="entr" presetSubtype="8" fill="hold" grpId="0" nodeType="afterEffect">
                                  <p:stCondLst>
                                    <p:cond delay="0"/>
                                  </p:stCondLst>
                                  <p:childTnLst>
                                    <p:set>
                                      <p:cBhvr>
                                        <p:cTn id="145" dur="1" fill="hold">
                                          <p:stCondLst>
                                            <p:cond delay="0"/>
                                          </p:stCondLst>
                                        </p:cTn>
                                        <p:tgtEl>
                                          <p:spTgt spid="65"/>
                                        </p:tgtEl>
                                        <p:attrNameLst>
                                          <p:attrName>style.visibility</p:attrName>
                                        </p:attrNameLst>
                                      </p:cBhvr>
                                      <p:to>
                                        <p:strVal val="visible"/>
                                      </p:to>
                                    </p:set>
                                    <p:animEffect transition="in" filter="wipe(left)">
                                      <p:cBhvr>
                                        <p:cTn id="146" dur="1000"/>
                                        <p:tgtEl>
                                          <p:spTgt spid="65"/>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1000"/>
                                        <p:tgtEl>
                                          <p:spTgt spid="56"/>
                                        </p:tgtEl>
                                      </p:cBhvr>
                                    </p:animEffect>
                                    <p:set>
                                      <p:cBhvr>
                                        <p:cTn id="151" dur="1" fill="hold">
                                          <p:stCondLst>
                                            <p:cond delay="999"/>
                                          </p:stCondLst>
                                        </p:cTn>
                                        <p:tgtEl>
                                          <p:spTgt spid="56"/>
                                        </p:tgtEl>
                                        <p:attrNameLst>
                                          <p:attrName>style.visibility</p:attrName>
                                        </p:attrNameLst>
                                      </p:cBhvr>
                                      <p:to>
                                        <p:strVal val="hidden"/>
                                      </p:to>
                                    </p:set>
                                  </p:childTnLst>
                                </p:cTn>
                              </p:par>
                              <p:par>
                                <p:cTn id="152" presetID="10" presetClass="exit" presetSubtype="0" fill="hold" grpId="3" nodeType="withEffect">
                                  <p:stCondLst>
                                    <p:cond delay="0"/>
                                  </p:stCondLst>
                                  <p:childTnLst>
                                    <p:animEffect transition="out" filter="fade">
                                      <p:cBhvr>
                                        <p:cTn id="153" dur="1000"/>
                                        <p:tgtEl>
                                          <p:spTgt spid="63"/>
                                        </p:tgtEl>
                                      </p:cBhvr>
                                    </p:animEffect>
                                    <p:set>
                                      <p:cBhvr>
                                        <p:cTn id="154" dur="1" fill="hold">
                                          <p:stCondLst>
                                            <p:cond delay="999"/>
                                          </p:stCondLst>
                                        </p:cTn>
                                        <p:tgtEl>
                                          <p:spTgt spid="63"/>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1000"/>
                                        <p:tgtEl>
                                          <p:spTgt spid="65"/>
                                        </p:tgtEl>
                                      </p:cBhvr>
                                    </p:animEffect>
                                    <p:set>
                                      <p:cBhvr>
                                        <p:cTn id="157" dur="1" fill="hold">
                                          <p:stCondLst>
                                            <p:cond delay="999"/>
                                          </p:stCondLst>
                                        </p:cTn>
                                        <p:tgtEl>
                                          <p:spTgt spid="65"/>
                                        </p:tgtEl>
                                        <p:attrNameLst>
                                          <p:attrName>style.visibility</p:attrName>
                                        </p:attrNameLst>
                                      </p:cBhvr>
                                      <p:to>
                                        <p:strVal val="hidden"/>
                                      </p:to>
                                    </p:set>
                                  </p:childTnLst>
                                </p:cTn>
                              </p:par>
                            </p:childTnLst>
                          </p:cTn>
                        </p:par>
                        <p:par>
                          <p:cTn id="158" fill="hold">
                            <p:stCondLst>
                              <p:cond delay="1000"/>
                            </p:stCondLst>
                            <p:childTnLst>
                              <p:par>
                                <p:cTn id="159" presetID="53" presetClass="entr" presetSubtype="0" fill="hold" grpId="2" nodeType="afterEffect">
                                  <p:stCondLst>
                                    <p:cond delay="0"/>
                                  </p:stCondLst>
                                  <p:childTnLst>
                                    <p:set>
                                      <p:cBhvr>
                                        <p:cTn id="160" dur="1" fill="hold">
                                          <p:stCondLst>
                                            <p:cond delay="0"/>
                                          </p:stCondLst>
                                        </p:cTn>
                                        <p:tgtEl>
                                          <p:spTgt spid="62"/>
                                        </p:tgtEl>
                                        <p:attrNameLst>
                                          <p:attrName>style.visibility</p:attrName>
                                        </p:attrNameLst>
                                      </p:cBhvr>
                                      <p:to>
                                        <p:strVal val="visible"/>
                                      </p:to>
                                    </p:set>
                                    <p:anim calcmode="lin" valueType="num">
                                      <p:cBhvr>
                                        <p:cTn id="161" dur="1000" fill="hold"/>
                                        <p:tgtEl>
                                          <p:spTgt spid="62"/>
                                        </p:tgtEl>
                                        <p:attrNameLst>
                                          <p:attrName>ppt_w</p:attrName>
                                        </p:attrNameLst>
                                      </p:cBhvr>
                                      <p:tavLst>
                                        <p:tav tm="0">
                                          <p:val>
                                            <p:fltVal val="0"/>
                                          </p:val>
                                        </p:tav>
                                        <p:tav tm="100000">
                                          <p:val>
                                            <p:strVal val="#ppt_w"/>
                                          </p:val>
                                        </p:tav>
                                      </p:tavLst>
                                    </p:anim>
                                    <p:anim calcmode="lin" valueType="num">
                                      <p:cBhvr>
                                        <p:cTn id="162" dur="1000" fill="hold"/>
                                        <p:tgtEl>
                                          <p:spTgt spid="62"/>
                                        </p:tgtEl>
                                        <p:attrNameLst>
                                          <p:attrName>ppt_h</p:attrName>
                                        </p:attrNameLst>
                                      </p:cBhvr>
                                      <p:tavLst>
                                        <p:tav tm="0">
                                          <p:val>
                                            <p:fltVal val="0"/>
                                          </p:val>
                                        </p:tav>
                                        <p:tav tm="100000">
                                          <p:val>
                                            <p:strVal val="#ppt_h"/>
                                          </p:val>
                                        </p:tav>
                                      </p:tavLst>
                                    </p:anim>
                                    <p:animEffect transition="in" filter="fade">
                                      <p:cBhvr>
                                        <p:cTn id="163" dur="1000"/>
                                        <p:tgtEl>
                                          <p:spTgt spid="62"/>
                                        </p:tgtEl>
                                      </p:cBhvr>
                                    </p:animEffect>
                                  </p:childTnLst>
                                </p:cTn>
                              </p:par>
                              <p:par>
                                <p:cTn id="164" presetID="63" presetClass="path" presetSubtype="0" accel="50000" decel="50000" fill="hold" grpId="3" nodeType="withEffect">
                                  <p:stCondLst>
                                    <p:cond delay="0"/>
                                  </p:stCondLst>
                                  <p:childTnLst>
                                    <p:animMotion origin="layout" path="M -0.7875 0.02173 L -0.00417 -0.00047 " pathEditMode="relative" rAng="0" ptsTypes="AA">
                                      <p:cBhvr>
                                        <p:cTn id="165" dur="1000" fill="hold"/>
                                        <p:tgtEl>
                                          <p:spTgt spid="62"/>
                                        </p:tgtEl>
                                        <p:attrNameLst>
                                          <p:attrName>ppt_x</p:attrName>
                                          <p:attrName>ppt_y</p:attrName>
                                        </p:attrNameLst>
                                      </p:cBhvr>
                                      <p:rCtr x="392" y="-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0" grpId="0" animBg="1"/>
      <p:bldP spid="60" grpId="1" animBg="1"/>
      <p:bldP spid="60" grpId="2" animBg="1"/>
      <p:bldP spid="62" grpId="0"/>
      <p:bldP spid="62" grpId="1"/>
      <p:bldP spid="62" grpId="2"/>
      <p:bldP spid="62" grpId="3"/>
      <p:bldP spid="63" grpId="0"/>
      <p:bldP spid="63" grpId="1"/>
      <p:bldP spid="63" grpId="2"/>
      <p:bldP spid="63" grpId="3"/>
      <p:bldP spid="64" grpId="0"/>
      <p:bldP spid="64" grpId="1"/>
      <p:bldP spid="65" grpId="0"/>
      <p:bldP spid="65"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3"/>
          <p:cNvSpPr txBox="1">
            <a:spLocks noChangeArrowheads="1"/>
          </p:cNvSpPr>
          <p:nvPr/>
        </p:nvSpPr>
        <p:spPr bwMode="auto">
          <a:xfrm>
            <a:off x="1426464" y="0"/>
            <a:ext cx="7717536" cy="707886"/>
          </a:xfrm>
          <a:prstGeom prst="rect">
            <a:avLst/>
          </a:prstGeom>
          <a:solidFill>
            <a:schemeClr val="accent1">
              <a:lumMod val="20000"/>
              <a:lumOff val="80000"/>
            </a:schemeClr>
          </a:solid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Time Passes .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8" name="TextBox 3"/>
          <p:cNvSpPr txBox="1">
            <a:spLocks noChangeArrowheads="1"/>
          </p:cNvSpPr>
          <p:nvPr/>
        </p:nvSpPr>
        <p:spPr bwMode="auto">
          <a:xfrm>
            <a:off x="-45720" y="0"/>
            <a:ext cx="7437120" cy="707886"/>
          </a:xfrm>
          <a:prstGeom prst="rect">
            <a:avLst/>
          </a:prstGeom>
          <a:solidFill>
            <a:schemeClr val="accent1">
              <a:lumMod val="20000"/>
              <a:lumOff val="80000"/>
            </a:schemeClr>
          </a:solid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Tempus Sans ITC" pitchFamily="82" charset="0"/>
              </a:rPr>
              <a:t>	   </a:t>
            </a:r>
            <a:r>
              <a:rPr lang="en-US" sz="2000" b="1" dirty="0" smtClean="0">
                <a:solidFill>
                  <a:schemeClr val="accent1">
                    <a:lumMod val="75000"/>
                  </a:schemeClr>
                </a:solidFill>
                <a:effectLst>
                  <a:outerShdw dist="50800" dir="5400000" algn="ctr" rotWithShape="0">
                    <a:schemeClr val="tx1"/>
                  </a:outerShdw>
                </a:effectLst>
                <a:latin typeface="Tempus Sans ITC" pitchFamily="82" charset="0"/>
              </a:rPr>
              <a:t>       </a:t>
            </a:r>
            <a:r>
              <a:rPr lang="en-US" sz="4000" b="1" dirty="0" smtClean="0">
                <a:solidFill>
                  <a:schemeClr val="accent1">
                    <a:lumMod val="75000"/>
                  </a:schemeClr>
                </a:solidFill>
                <a:effectLst>
                  <a:outerShdw dist="50800" dir="5400000" algn="ctr" rotWithShape="0">
                    <a:schemeClr val="tx1"/>
                  </a:outerShdw>
                </a:effectLst>
                <a:latin typeface="Tempus Sans ITC" pitchFamily="82" charset="0"/>
              </a:rPr>
              <a:t>What Happens Next?</a:t>
            </a:r>
            <a:endParaRPr lang="en-US" sz="4000" b="1" dirty="0">
              <a:solidFill>
                <a:schemeClr val="accent1">
                  <a:lumMod val="75000"/>
                </a:schemeClr>
              </a:solidFill>
              <a:effectLst>
                <a:outerShdw dist="50800" dir="5400000" algn="ctr" rotWithShape="0">
                  <a:schemeClr val="tx1"/>
                </a:outerShdw>
              </a:effectLst>
              <a:latin typeface="Tempus Sans ITC" pitchFamily="82" charset="0"/>
            </a:endParaRPr>
          </a:p>
        </p:txBody>
      </p:sp>
      <p:grpSp>
        <p:nvGrpSpPr>
          <p:cNvPr id="21" name="Group 20"/>
          <p:cNvGrpSpPr/>
          <p:nvPr/>
        </p:nvGrpSpPr>
        <p:grpSpPr>
          <a:xfrm>
            <a:off x="0" y="667510"/>
            <a:ext cx="9756370" cy="6276387"/>
            <a:chOff x="0" y="667510"/>
            <a:chExt cx="9756370" cy="6276387"/>
          </a:xfrm>
        </p:grpSpPr>
        <p:pic>
          <p:nvPicPr>
            <p:cNvPr id="3" name="Picture 2" descr="Image result for us states and territories 1805 map"/>
            <p:cNvPicPr>
              <a:picLocks noChangeAspect="1" noChangeArrowheads="1"/>
            </p:cNvPicPr>
            <p:nvPr/>
          </p:nvPicPr>
          <p:blipFill>
            <a:blip r:embed="rId2"/>
            <a:srcRect/>
            <a:stretch>
              <a:fillRect/>
            </a:stretch>
          </p:blipFill>
          <p:spPr bwMode="auto">
            <a:xfrm>
              <a:off x="1" y="667510"/>
              <a:ext cx="9144000" cy="6190489"/>
            </a:xfrm>
            <a:prstGeom prst="rect">
              <a:avLst/>
            </a:prstGeom>
            <a:noFill/>
          </p:spPr>
        </p:pic>
        <p:grpSp>
          <p:nvGrpSpPr>
            <p:cNvPr id="4" name="Group 3"/>
            <p:cNvGrpSpPr/>
            <p:nvPr/>
          </p:nvGrpSpPr>
          <p:grpSpPr>
            <a:xfrm>
              <a:off x="0" y="762000"/>
              <a:ext cx="9756370" cy="6181897"/>
              <a:chOff x="0" y="803565"/>
              <a:chExt cx="9756370" cy="6181897"/>
            </a:xfrm>
          </p:grpSpPr>
          <p:grpSp>
            <p:nvGrpSpPr>
              <p:cNvPr id="5" name="Group 34"/>
              <p:cNvGrpSpPr/>
              <p:nvPr/>
            </p:nvGrpSpPr>
            <p:grpSpPr>
              <a:xfrm>
                <a:off x="0" y="803565"/>
                <a:ext cx="9756370" cy="6181897"/>
                <a:chOff x="0" y="803565"/>
                <a:chExt cx="9756370" cy="6181897"/>
              </a:xfrm>
            </p:grpSpPr>
            <p:grpSp>
              <p:nvGrpSpPr>
                <p:cNvPr id="8" name="Group 33"/>
                <p:cNvGrpSpPr/>
                <p:nvPr/>
              </p:nvGrpSpPr>
              <p:grpSpPr>
                <a:xfrm>
                  <a:off x="3391593" y="803565"/>
                  <a:ext cx="6364777" cy="6181897"/>
                  <a:chOff x="3391593" y="803565"/>
                  <a:chExt cx="6364777" cy="6181897"/>
                </a:xfrm>
              </p:grpSpPr>
              <p:sp>
                <p:nvSpPr>
                  <p:cNvPr id="12" name="Freeform 11"/>
                  <p:cNvSpPr/>
                  <p:nvPr/>
                </p:nvSpPr>
                <p:spPr>
                  <a:xfrm>
                    <a:off x="3440084" y="803565"/>
                    <a:ext cx="5688676" cy="1227511"/>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288473 w 5547360"/>
                      <a:gd name="connsiteY11" fmla="*/ 665017 h 1330035"/>
                      <a:gd name="connsiteX12" fmla="*/ 1388225 w 5547360"/>
                      <a:gd name="connsiteY12" fmla="*/ 665017 h 1330035"/>
                      <a:gd name="connsiteX13" fmla="*/ 1687483 w 5547360"/>
                      <a:gd name="connsiteY13" fmla="*/ 731519 h 1330035"/>
                      <a:gd name="connsiteX14" fmla="*/ 1986742 w 5547360"/>
                      <a:gd name="connsiteY14" fmla="*/ 731519 h 1330035"/>
                      <a:gd name="connsiteX15" fmla="*/ 2136371 w 5547360"/>
                      <a:gd name="connsiteY15" fmla="*/ 731519 h 1330035"/>
                      <a:gd name="connsiteX16" fmla="*/ 2202873 w 5547360"/>
                      <a:gd name="connsiteY16" fmla="*/ 847897 h 1330035"/>
                      <a:gd name="connsiteX17" fmla="*/ 2851265 w 5547360"/>
                      <a:gd name="connsiteY17" fmla="*/ 864523 h 1330035"/>
                      <a:gd name="connsiteX18" fmla="*/ 3682538 w 5547360"/>
                      <a:gd name="connsiteY18" fmla="*/ 864523 h 1330035"/>
                      <a:gd name="connsiteX19" fmla="*/ 3948545 w 5547360"/>
                      <a:gd name="connsiteY19" fmla="*/ 1180406 h 1330035"/>
                      <a:gd name="connsiteX20" fmla="*/ 4197927 w 5547360"/>
                      <a:gd name="connsiteY20" fmla="*/ 1147155 h 1330035"/>
                      <a:gd name="connsiteX21" fmla="*/ 4530436 w 5547360"/>
                      <a:gd name="connsiteY21" fmla="*/ 1113904 h 1330035"/>
                      <a:gd name="connsiteX22" fmla="*/ 4746567 w 5547360"/>
                      <a:gd name="connsiteY22" fmla="*/ 1113904 h 1330035"/>
                      <a:gd name="connsiteX23" fmla="*/ 4813069 w 5547360"/>
                      <a:gd name="connsiteY23" fmla="*/ 897773 h 1330035"/>
                      <a:gd name="connsiteX24" fmla="*/ 4813069 w 5547360"/>
                      <a:gd name="connsiteY24" fmla="*/ 681643 h 1330035"/>
                      <a:gd name="connsiteX25" fmla="*/ 4946073 w 5547360"/>
                      <a:gd name="connsiteY25" fmla="*/ 465512 h 1330035"/>
                      <a:gd name="connsiteX26" fmla="*/ 5062451 w 5547360"/>
                      <a:gd name="connsiteY26" fmla="*/ 382384 h 1330035"/>
                      <a:gd name="connsiteX27" fmla="*/ 5145578 w 5547360"/>
                      <a:gd name="connsiteY27" fmla="*/ 266006 h 1330035"/>
                      <a:gd name="connsiteX28" fmla="*/ 5178829 w 5547360"/>
                      <a:gd name="connsiteY28" fmla="*/ 133003 h 1330035"/>
                      <a:gd name="connsiteX29" fmla="*/ 5178829 w 5547360"/>
                      <a:gd name="connsiteY29" fmla="*/ 49875 h 1330035"/>
                      <a:gd name="connsiteX30" fmla="*/ 2320635 w 5547360"/>
                      <a:gd name="connsiteY30" fmla="*/ 0 h 1330035"/>
                      <a:gd name="connsiteX31" fmla="*/ 0 w 5547360"/>
                      <a:gd name="connsiteY31"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1055716 w 5547360"/>
                      <a:gd name="connsiteY5" fmla="*/ 1064028 h 1330035"/>
                      <a:gd name="connsiteX6" fmla="*/ 1122218 w 5547360"/>
                      <a:gd name="connsiteY6" fmla="*/ 1296784 h 1330035"/>
                      <a:gd name="connsiteX7" fmla="*/ 1221971 w 5547360"/>
                      <a:gd name="connsiteY7" fmla="*/ 1263533 h 1330035"/>
                      <a:gd name="connsiteX8" fmla="*/ 1271847 w 5547360"/>
                      <a:gd name="connsiteY8" fmla="*/ 1113904 h 1330035"/>
                      <a:gd name="connsiteX9" fmla="*/ 1338349 w 5547360"/>
                      <a:gd name="connsiteY9" fmla="*/ 1030777 h 1330035"/>
                      <a:gd name="connsiteX10" fmla="*/ 1288473 w 5547360"/>
                      <a:gd name="connsiteY10" fmla="*/ 665017 h 1330035"/>
                      <a:gd name="connsiteX11" fmla="*/ 1388225 w 5547360"/>
                      <a:gd name="connsiteY11" fmla="*/ 665017 h 1330035"/>
                      <a:gd name="connsiteX12" fmla="*/ 1687483 w 5547360"/>
                      <a:gd name="connsiteY12" fmla="*/ 731519 h 1330035"/>
                      <a:gd name="connsiteX13" fmla="*/ 1986742 w 5547360"/>
                      <a:gd name="connsiteY13" fmla="*/ 731519 h 1330035"/>
                      <a:gd name="connsiteX14" fmla="*/ 2136371 w 5547360"/>
                      <a:gd name="connsiteY14" fmla="*/ 731519 h 1330035"/>
                      <a:gd name="connsiteX15" fmla="*/ 2202873 w 5547360"/>
                      <a:gd name="connsiteY15" fmla="*/ 847897 h 1330035"/>
                      <a:gd name="connsiteX16" fmla="*/ 2851265 w 5547360"/>
                      <a:gd name="connsiteY16" fmla="*/ 864523 h 1330035"/>
                      <a:gd name="connsiteX17" fmla="*/ 3682538 w 5547360"/>
                      <a:gd name="connsiteY17" fmla="*/ 864523 h 1330035"/>
                      <a:gd name="connsiteX18" fmla="*/ 3948545 w 5547360"/>
                      <a:gd name="connsiteY18" fmla="*/ 1180406 h 1330035"/>
                      <a:gd name="connsiteX19" fmla="*/ 4197927 w 5547360"/>
                      <a:gd name="connsiteY19" fmla="*/ 1147155 h 1330035"/>
                      <a:gd name="connsiteX20" fmla="*/ 4530436 w 5547360"/>
                      <a:gd name="connsiteY20" fmla="*/ 1113904 h 1330035"/>
                      <a:gd name="connsiteX21" fmla="*/ 4746567 w 5547360"/>
                      <a:gd name="connsiteY21" fmla="*/ 1113904 h 1330035"/>
                      <a:gd name="connsiteX22" fmla="*/ 4813069 w 5547360"/>
                      <a:gd name="connsiteY22" fmla="*/ 897773 h 1330035"/>
                      <a:gd name="connsiteX23" fmla="*/ 4813069 w 5547360"/>
                      <a:gd name="connsiteY23" fmla="*/ 681643 h 1330035"/>
                      <a:gd name="connsiteX24" fmla="*/ 4946073 w 5547360"/>
                      <a:gd name="connsiteY24" fmla="*/ 465512 h 1330035"/>
                      <a:gd name="connsiteX25" fmla="*/ 5062451 w 5547360"/>
                      <a:gd name="connsiteY25" fmla="*/ 382384 h 1330035"/>
                      <a:gd name="connsiteX26" fmla="*/ 5145578 w 5547360"/>
                      <a:gd name="connsiteY26" fmla="*/ 266006 h 1330035"/>
                      <a:gd name="connsiteX27" fmla="*/ 5178829 w 5547360"/>
                      <a:gd name="connsiteY27" fmla="*/ 133003 h 1330035"/>
                      <a:gd name="connsiteX28" fmla="*/ 5178829 w 5547360"/>
                      <a:gd name="connsiteY28" fmla="*/ 49875 h 1330035"/>
                      <a:gd name="connsiteX29" fmla="*/ 2320635 w 5547360"/>
                      <a:gd name="connsiteY29" fmla="*/ 0 h 1330035"/>
                      <a:gd name="connsiteX30" fmla="*/ 0 w 5547360"/>
                      <a:gd name="connsiteY30" fmla="*/ 224443 h 1330035"/>
                      <a:gd name="connsiteX0" fmla="*/ 0 w 5547360"/>
                      <a:gd name="connsiteY0" fmla="*/ 224443 h 1360515"/>
                      <a:gd name="connsiteX1" fmla="*/ 606829 w 5547360"/>
                      <a:gd name="connsiteY1" fmla="*/ 781395 h 1360515"/>
                      <a:gd name="connsiteX2" fmla="*/ 723207 w 5547360"/>
                      <a:gd name="connsiteY2" fmla="*/ 847897 h 1360515"/>
                      <a:gd name="connsiteX3" fmla="*/ 739833 w 5547360"/>
                      <a:gd name="connsiteY3" fmla="*/ 864523 h 1360515"/>
                      <a:gd name="connsiteX4" fmla="*/ 889462 w 5547360"/>
                      <a:gd name="connsiteY4" fmla="*/ 881148 h 1360515"/>
                      <a:gd name="connsiteX5" fmla="*/ 1122218 w 5547360"/>
                      <a:gd name="connsiteY5" fmla="*/ 1296784 h 1360515"/>
                      <a:gd name="connsiteX6" fmla="*/ 1221971 w 5547360"/>
                      <a:gd name="connsiteY6" fmla="*/ 1263533 h 1360515"/>
                      <a:gd name="connsiteX7" fmla="*/ 1271847 w 5547360"/>
                      <a:gd name="connsiteY7" fmla="*/ 1113904 h 1360515"/>
                      <a:gd name="connsiteX8" fmla="*/ 1338349 w 5547360"/>
                      <a:gd name="connsiteY8" fmla="*/ 1030777 h 1360515"/>
                      <a:gd name="connsiteX9" fmla="*/ 1288473 w 5547360"/>
                      <a:gd name="connsiteY9" fmla="*/ 665017 h 1360515"/>
                      <a:gd name="connsiteX10" fmla="*/ 1388225 w 5547360"/>
                      <a:gd name="connsiteY10" fmla="*/ 665017 h 1360515"/>
                      <a:gd name="connsiteX11" fmla="*/ 1687483 w 5547360"/>
                      <a:gd name="connsiteY11" fmla="*/ 731519 h 1360515"/>
                      <a:gd name="connsiteX12" fmla="*/ 1986742 w 5547360"/>
                      <a:gd name="connsiteY12" fmla="*/ 731519 h 1360515"/>
                      <a:gd name="connsiteX13" fmla="*/ 2136371 w 5547360"/>
                      <a:gd name="connsiteY13" fmla="*/ 731519 h 1360515"/>
                      <a:gd name="connsiteX14" fmla="*/ 2202873 w 5547360"/>
                      <a:gd name="connsiteY14" fmla="*/ 847897 h 1360515"/>
                      <a:gd name="connsiteX15" fmla="*/ 2851265 w 5547360"/>
                      <a:gd name="connsiteY15" fmla="*/ 864523 h 1360515"/>
                      <a:gd name="connsiteX16" fmla="*/ 3682538 w 5547360"/>
                      <a:gd name="connsiteY16" fmla="*/ 864523 h 1360515"/>
                      <a:gd name="connsiteX17" fmla="*/ 3948545 w 5547360"/>
                      <a:gd name="connsiteY17" fmla="*/ 1180406 h 1360515"/>
                      <a:gd name="connsiteX18" fmla="*/ 4197927 w 5547360"/>
                      <a:gd name="connsiteY18" fmla="*/ 1147155 h 1360515"/>
                      <a:gd name="connsiteX19" fmla="*/ 4530436 w 5547360"/>
                      <a:gd name="connsiteY19" fmla="*/ 1113904 h 1360515"/>
                      <a:gd name="connsiteX20" fmla="*/ 4746567 w 5547360"/>
                      <a:gd name="connsiteY20" fmla="*/ 1113904 h 1360515"/>
                      <a:gd name="connsiteX21" fmla="*/ 4813069 w 5547360"/>
                      <a:gd name="connsiteY21" fmla="*/ 897773 h 1360515"/>
                      <a:gd name="connsiteX22" fmla="*/ 4813069 w 5547360"/>
                      <a:gd name="connsiteY22" fmla="*/ 681643 h 1360515"/>
                      <a:gd name="connsiteX23" fmla="*/ 4946073 w 5547360"/>
                      <a:gd name="connsiteY23" fmla="*/ 465512 h 1360515"/>
                      <a:gd name="connsiteX24" fmla="*/ 5062451 w 5547360"/>
                      <a:gd name="connsiteY24" fmla="*/ 382384 h 1360515"/>
                      <a:gd name="connsiteX25" fmla="*/ 5145578 w 5547360"/>
                      <a:gd name="connsiteY25" fmla="*/ 266006 h 1360515"/>
                      <a:gd name="connsiteX26" fmla="*/ 5178829 w 5547360"/>
                      <a:gd name="connsiteY26" fmla="*/ 133003 h 1360515"/>
                      <a:gd name="connsiteX27" fmla="*/ 5178829 w 5547360"/>
                      <a:gd name="connsiteY27" fmla="*/ 49875 h 1360515"/>
                      <a:gd name="connsiteX28" fmla="*/ 2320635 w 5547360"/>
                      <a:gd name="connsiteY28" fmla="*/ 0 h 1360515"/>
                      <a:gd name="connsiteX29" fmla="*/ 0 w 5547360"/>
                      <a:gd name="connsiteY29" fmla="*/ 224443 h 1360515"/>
                      <a:gd name="connsiteX0" fmla="*/ 0 w 5547360"/>
                      <a:gd name="connsiteY0" fmla="*/ 224443 h 1360515"/>
                      <a:gd name="connsiteX1" fmla="*/ 606829 w 5547360"/>
                      <a:gd name="connsiteY1" fmla="*/ 781395 h 1360515"/>
                      <a:gd name="connsiteX2" fmla="*/ 723207 w 5547360"/>
                      <a:gd name="connsiteY2" fmla="*/ 847897 h 1360515"/>
                      <a:gd name="connsiteX3" fmla="*/ 739833 w 5547360"/>
                      <a:gd name="connsiteY3" fmla="*/ 864523 h 1360515"/>
                      <a:gd name="connsiteX4" fmla="*/ 889462 w 5547360"/>
                      <a:gd name="connsiteY4" fmla="*/ 881148 h 1360515"/>
                      <a:gd name="connsiteX5" fmla="*/ 1122218 w 5547360"/>
                      <a:gd name="connsiteY5" fmla="*/ 1296784 h 1360515"/>
                      <a:gd name="connsiteX6" fmla="*/ 1221971 w 5547360"/>
                      <a:gd name="connsiteY6" fmla="*/ 1263533 h 1360515"/>
                      <a:gd name="connsiteX7" fmla="*/ 1271847 w 5547360"/>
                      <a:gd name="connsiteY7" fmla="*/ 1113904 h 1360515"/>
                      <a:gd name="connsiteX8" fmla="*/ 1338349 w 5547360"/>
                      <a:gd name="connsiteY8" fmla="*/ 1030777 h 1360515"/>
                      <a:gd name="connsiteX9" fmla="*/ 1339735 w 5547360"/>
                      <a:gd name="connsiteY9" fmla="*/ 788324 h 1360515"/>
                      <a:gd name="connsiteX10" fmla="*/ 1288473 w 5547360"/>
                      <a:gd name="connsiteY10" fmla="*/ 665017 h 1360515"/>
                      <a:gd name="connsiteX11" fmla="*/ 1388225 w 5547360"/>
                      <a:gd name="connsiteY11" fmla="*/ 665017 h 1360515"/>
                      <a:gd name="connsiteX12" fmla="*/ 1687483 w 5547360"/>
                      <a:gd name="connsiteY12" fmla="*/ 731519 h 1360515"/>
                      <a:gd name="connsiteX13" fmla="*/ 1986742 w 5547360"/>
                      <a:gd name="connsiteY13" fmla="*/ 731519 h 1360515"/>
                      <a:gd name="connsiteX14" fmla="*/ 2136371 w 5547360"/>
                      <a:gd name="connsiteY14" fmla="*/ 731519 h 1360515"/>
                      <a:gd name="connsiteX15" fmla="*/ 2202873 w 5547360"/>
                      <a:gd name="connsiteY15" fmla="*/ 847897 h 1360515"/>
                      <a:gd name="connsiteX16" fmla="*/ 2851265 w 5547360"/>
                      <a:gd name="connsiteY16" fmla="*/ 864523 h 1360515"/>
                      <a:gd name="connsiteX17" fmla="*/ 3682538 w 5547360"/>
                      <a:gd name="connsiteY17" fmla="*/ 864523 h 1360515"/>
                      <a:gd name="connsiteX18" fmla="*/ 3948545 w 5547360"/>
                      <a:gd name="connsiteY18" fmla="*/ 1180406 h 1360515"/>
                      <a:gd name="connsiteX19" fmla="*/ 4197927 w 5547360"/>
                      <a:gd name="connsiteY19" fmla="*/ 1147155 h 1360515"/>
                      <a:gd name="connsiteX20" fmla="*/ 4530436 w 5547360"/>
                      <a:gd name="connsiteY20" fmla="*/ 1113904 h 1360515"/>
                      <a:gd name="connsiteX21" fmla="*/ 4746567 w 5547360"/>
                      <a:gd name="connsiteY21" fmla="*/ 1113904 h 1360515"/>
                      <a:gd name="connsiteX22" fmla="*/ 4813069 w 5547360"/>
                      <a:gd name="connsiteY22" fmla="*/ 897773 h 1360515"/>
                      <a:gd name="connsiteX23" fmla="*/ 4813069 w 5547360"/>
                      <a:gd name="connsiteY23" fmla="*/ 681643 h 1360515"/>
                      <a:gd name="connsiteX24" fmla="*/ 4946073 w 5547360"/>
                      <a:gd name="connsiteY24" fmla="*/ 465512 h 1360515"/>
                      <a:gd name="connsiteX25" fmla="*/ 5062451 w 5547360"/>
                      <a:gd name="connsiteY25" fmla="*/ 382384 h 1360515"/>
                      <a:gd name="connsiteX26" fmla="*/ 5145578 w 5547360"/>
                      <a:gd name="connsiteY26" fmla="*/ 266006 h 1360515"/>
                      <a:gd name="connsiteX27" fmla="*/ 5178829 w 5547360"/>
                      <a:gd name="connsiteY27" fmla="*/ 133003 h 1360515"/>
                      <a:gd name="connsiteX28" fmla="*/ 5178829 w 5547360"/>
                      <a:gd name="connsiteY28" fmla="*/ 49875 h 1360515"/>
                      <a:gd name="connsiteX29" fmla="*/ 2320635 w 5547360"/>
                      <a:gd name="connsiteY29" fmla="*/ 0 h 1360515"/>
                      <a:gd name="connsiteX30" fmla="*/ 0 w 5547360"/>
                      <a:gd name="connsiteY30" fmla="*/ 224443 h 1360515"/>
                      <a:gd name="connsiteX0" fmla="*/ 0 w 5547360"/>
                      <a:gd name="connsiteY0" fmla="*/ 224443 h 1360515"/>
                      <a:gd name="connsiteX1" fmla="*/ 606829 w 5547360"/>
                      <a:gd name="connsiteY1" fmla="*/ 781395 h 1360515"/>
                      <a:gd name="connsiteX2" fmla="*/ 723207 w 5547360"/>
                      <a:gd name="connsiteY2" fmla="*/ 847897 h 1360515"/>
                      <a:gd name="connsiteX3" fmla="*/ 739833 w 5547360"/>
                      <a:gd name="connsiteY3" fmla="*/ 864523 h 1360515"/>
                      <a:gd name="connsiteX4" fmla="*/ 889462 w 5547360"/>
                      <a:gd name="connsiteY4" fmla="*/ 881148 h 1360515"/>
                      <a:gd name="connsiteX5" fmla="*/ 1122218 w 5547360"/>
                      <a:gd name="connsiteY5" fmla="*/ 1296784 h 1360515"/>
                      <a:gd name="connsiteX6" fmla="*/ 1221971 w 5547360"/>
                      <a:gd name="connsiteY6" fmla="*/ 1263533 h 1360515"/>
                      <a:gd name="connsiteX7" fmla="*/ 1271847 w 5547360"/>
                      <a:gd name="connsiteY7" fmla="*/ 1113904 h 1360515"/>
                      <a:gd name="connsiteX8" fmla="*/ 1339735 w 5547360"/>
                      <a:gd name="connsiteY8" fmla="*/ 788324 h 1360515"/>
                      <a:gd name="connsiteX9" fmla="*/ 1288473 w 5547360"/>
                      <a:gd name="connsiteY9" fmla="*/ 665017 h 1360515"/>
                      <a:gd name="connsiteX10" fmla="*/ 1388225 w 5547360"/>
                      <a:gd name="connsiteY10" fmla="*/ 665017 h 1360515"/>
                      <a:gd name="connsiteX11" fmla="*/ 1687483 w 5547360"/>
                      <a:gd name="connsiteY11" fmla="*/ 731519 h 1360515"/>
                      <a:gd name="connsiteX12" fmla="*/ 1986742 w 5547360"/>
                      <a:gd name="connsiteY12" fmla="*/ 731519 h 1360515"/>
                      <a:gd name="connsiteX13" fmla="*/ 2136371 w 5547360"/>
                      <a:gd name="connsiteY13" fmla="*/ 731519 h 1360515"/>
                      <a:gd name="connsiteX14" fmla="*/ 2202873 w 5547360"/>
                      <a:gd name="connsiteY14" fmla="*/ 847897 h 1360515"/>
                      <a:gd name="connsiteX15" fmla="*/ 2851265 w 5547360"/>
                      <a:gd name="connsiteY15" fmla="*/ 864523 h 1360515"/>
                      <a:gd name="connsiteX16" fmla="*/ 3682538 w 5547360"/>
                      <a:gd name="connsiteY16" fmla="*/ 864523 h 1360515"/>
                      <a:gd name="connsiteX17" fmla="*/ 3948545 w 5547360"/>
                      <a:gd name="connsiteY17" fmla="*/ 1180406 h 1360515"/>
                      <a:gd name="connsiteX18" fmla="*/ 4197927 w 5547360"/>
                      <a:gd name="connsiteY18" fmla="*/ 1147155 h 1360515"/>
                      <a:gd name="connsiteX19" fmla="*/ 4530436 w 5547360"/>
                      <a:gd name="connsiteY19" fmla="*/ 1113904 h 1360515"/>
                      <a:gd name="connsiteX20" fmla="*/ 4746567 w 5547360"/>
                      <a:gd name="connsiteY20" fmla="*/ 1113904 h 1360515"/>
                      <a:gd name="connsiteX21" fmla="*/ 4813069 w 5547360"/>
                      <a:gd name="connsiteY21" fmla="*/ 897773 h 1360515"/>
                      <a:gd name="connsiteX22" fmla="*/ 4813069 w 5547360"/>
                      <a:gd name="connsiteY22" fmla="*/ 681643 h 1360515"/>
                      <a:gd name="connsiteX23" fmla="*/ 4946073 w 5547360"/>
                      <a:gd name="connsiteY23" fmla="*/ 465512 h 1360515"/>
                      <a:gd name="connsiteX24" fmla="*/ 5062451 w 5547360"/>
                      <a:gd name="connsiteY24" fmla="*/ 382384 h 1360515"/>
                      <a:gd name="connsiteX25" fmla="*/ 5145578 w 5547360"/>
                      <a:gd name="connsiteY25" fmla="*/ 266006 h 1360515"/>
                      <a:gd name="connsiteX26" fmla="*/ 5178829 w 5547360"/>
                      <a:gd name="connsiteY26" fmla="*/ 133003 h 1360515"/>
                      <a:gd name="connsiteX27" fmla="*/ 5178829 w 5547360"/>
                      <a:gd name="connsiteY27" fmla="*/ 49875 h 1360515"/>
                      <a:gd name="connsiteX28" fmla="*/ 2320635 w 5547360"/>
                      <a:gd name="connsiteY28" fmla="*/ 0 h 1360515"/>
                      <a:gd name="connsiteX29" fmla="*/ 0 w 5547360"/>
                      <a:gd name="connsiteY29" fmla="*/ 224443 h 1360515"/>
                      <a:gd name="connsiteX0" fmla="*/ 0 w 5547360"/>
                      <a:gd name="connsiteY0" fmla="*/ 224443 h 1360515"/>
                      <a:gd name="connsiteX1" fmla="*/ 606829 w 5547360"/>
                      <a:gd name="connsiteY1" fmla="*/ 781395 h 1360515"/>
                      <a:gd name="connsiteX2" fmla="*/ 723207 w 5547360"/>
                      <a:gd name="connsiteY2" fmla="*/ 847897 h 1360515"/>
                      <a:gd name="connsiteX3" fmla="*/ 739833 w 5547360"/>
                      <a:gd name="connsiteY3" fmla="*/ 864523 h 1360515"/>
                      <a:gd name="connsiteX4" fmla="*/ 889462 w 5547360"/>
                      <a:gd name="connsiteY4" fmla="*/ 881148 h 1360515"/>
                      <a:gd name="connsiteX5" fmla="*/ 1122218 w 5547360"/>
                      <a:gd name="connsiteY5" fmla="*/ 1296784 h 1360515"/>
                      <a:gd name="connsiteX6" fmla="*/ 1221971 w 5547360"/>
                      <a:gd name="connsiteY6" fmla="*/ 1263533 h 1360515"/>
                      <a:gd name="connsiteX7" fmla="*/ 1339735 w 5547360"/>
                      <a:gd name="connsiteY7" fmla="*/ 788324 h 1360515"/>
                      <a:gd name="connsiteX8" fmla="*/ 1288473 w 5547360"/>
                      <a:gd name="connsiteY8" fmla="*/ 665017 h 1360515"/>
                      <a:gd name="connsiteX9" fmla="*/ 1388225 w 5547360"/>
                      <a:gd name="connsiteY9" fmla="*/ 665017 h 1360515"/>
                      <a:gd name="connsiteX10" fmla="*/ 1687483 w 5547360"/>
                      <a:gd name="connsiteY10" fmla="*/ 731519 h 1360515"/>
                      <a:gd name="connsiteX11" fmla="*/ 1986742 w 5547360"/>
                      <a:gd name="connsiteY11" fmla="*/ 731519 h 1360515"/>
                      <a:gd name="connsiteX12" fmla="*/ 2136371 w 5547360"/>
                      <a:gd name="connsiteY12" fmla="*/ 731519 h 1360515"/>
                      <a:gd name="connsiteX13" fmla="*/ 2202873 w 5547360"/>
                      <a:gd name="connsiteY13" fmla="*/ 847897 h 1360515"/>
                      <a:gd name="connsiteX14" fmla="*/ 2851265 w 5547360"/>
                      <a:gd name="connsiteY14" fmla="*/ 864523 h 1360515"/>
                      <a:gd name="connsiteX15" fmla="*/ 3682538 w 5547360"/>
                      <a:gd name="connsiteY15" fmla="*/ 864523 h 1360515"/>
                      <a:gd name="connsiteX16" fmla="*/ 3948545 w 5547360"/>
                      <a:gd name="connsiteY16" fmla="*/ 1180406 h 1360515"/>
                      <a:gd name="connsiteX17" fmla="*/ 4197927 w 5547360"/>
                      <a:gd name="connsiteY17" fmla="*/ 1147155 h 1360515"/>
                      <a:gd name="connsiteX18" fmla="*/ 4530436 w 5547360"/>
                      <a:gd name="connsiteY18" fmla="*/ 1113904 h 1360515"/>
                      <a:gd name="connsiteX19" fmla="*/ 4746567 w 5547360"/>
                      <a:gd name="connsiteY19" fmla="*/ 1113904 h 1360515"/>
                      <a:gd name="connsiteX20" fmla="*/ 4813069 w 5547360"/>
                      <a:gd name="connsiteY20" fmla="*/ 897773 h 1360515"/>
                      <a:gd name="connsiteX21" fmla="*/ 4813069 w 5547360"/>
                      <a:gd name="connsiteY21" fmla="*/ 681643 h 1360515"/>
                      <a:gd name="connsiteX22" fmla="*/ 4946073 w 5547360"/>
                      <a:gd name="connsiteY22" fmla="*/ 465512 h 1360515"/>
                      <a:gd name="connsiteX23" fmla="*/ 5062451 w 5547360"/>
                      <a:gd name="connsiteY23" fmla="*/ 382384 h 1360515"/>
                      <a:gd name="connsiteX24" fmla="*/ 5145578 w 5547360"/>
                      <a:gd name="connsiteY24" fmla="*/ 266006 h 1360515"/>
                      <a:gd name="connsiteX25" fmla="*/ 5178829 w 5547360"/>
                      <a:gd name="connsiteY25" fmla="*/ 133003 h 1360515"/>
                      <a:gd name="connsiteX26" fmla="*/ 5178829 w 5547360"/>
                      <a:gd name="connsiteY26" fmla="*/ 49875 h 1360515"/>
                      <a:gd name="connsiteX27" fmla="*/ 2320635 w 5547360"/>
                      <a:gd name="connsiteY27" fmla="*/ 0 h 1360515"/>
                      <a:gd name="connsiteX28" fmla="*/ 0 w 5547360"/>
                      <a:gd name="connsiteY28" fmla="*/ 224443 h 1360515"/>
                      <a:gd name="connsiteX0" fmla="*/ 0 w 5547360"/>
                      <a:gd name="connsiteY0" fmla="*/ 224443 h 1312255"/>
                      <a:gd name="connsiteX1" fmla="*/ 606829 w 5547360"/>
                      <a:gd name="connsiteY1" fmla="*/ 781395 h 1312255"/>
                      <a:gd name="connsiteX2" fmla="*/ 723207 w 5547360"/>
                      <a:gd name="connsiteY2" fmla="*/ 847897 h 1312255"/>
                      <a:gd name="connsiteX3" fmla="*/ 739833 w 5547360"/>
                      <a:gd name="connsiteY3" fmla="*/ 864523 h 1312255"/>
                      <a:gd name="connsiteX4" fmla="*/ 889462 w 5547360"/>
                      <a:gd name="connsiteY4" fmla="*/ 881148 h 1312255"/>
                      <a:gd name="connsiteX5" fmla="*/ 1122218 w 5547360"/>
                      <a:gd name="connsiteY5" fmla="*/ 1296784 h 1312255"/>
                      <a:gd name="connsiteX6" fmla="*/ 1339735 w 5547360"/>
                      <a:gd name="connsiteY6" fmla="*/ 788324 h 1312255"/>
                      <a:gd name="connsiteX7" fmla="*/ 1288473 w 5547360"/>
                      <a:gd name="connsiteY7" fmla="*/ 665017 h 1312255"/>
                      <a:gd name="connsiteX8" fmla="*/ 1388225 w 5547360"/>
                      <a:gd name="connsiteY8" fmla="*/ 665017 h 1312255"/>
                      <a:gd name="connsiteX9" fmla="*/ 1687483 w 5547360"/>
                      <a:gd name="connsiteY9" fmla="*/ 731519 h 1312255"/>
                      <a:gd name="connsiteX10" fmla="*/ 1986742 w 5547360"/>
                      <a:gd name="connsiteY10" fmla="*/ 731519 h 1312255"/>
                      <a:gd name="connsiteX11" fmla="*/ 2136371 w 5547360"/>
                      <a:gd name="connsiteY11" fmla="*/ 731519 h 1312255"/>
                      <a:gd name="connsiteX12" fmla="*/ 2202873 w 5547360"/>
                      <a:gd name="connsiteY12" fmla="*/ 847897 h 1312255"/>
                      <a:gd name="connsiteX13" fmla="*/ 2851265 w 5547360"/>
                      <a:gd name="connsiteY13" fmla="*/ 864523 h 1312255"/>
                      <a:gd name="connsiteX14" fmla="*/ 3682538 w 5547360"/>
                      <a:gd name="connsiteY14" fmla="*/ 864523 h 1312255"/>
                      <a:gd name="connsiteX15" fmla="*/ 3948545 w 5547360"/>
                      <a:gd name="connsiteY15" fmla="*/ 1180406 h 1312255"/>
                      <a:gd name="connsiteX16" fmla="*/ 4197927 w 5547360"/>
                      <a:gd name="connsiteY16" fmla="*/ 1147155 h 1312255"/>
                      <a:gd name="connsiteX17" fmla="*/ 4530436 w 5547360"/>
                      <a:gd name="connsiteY17" fmla="*/ 1113904 h 1312255"/>
                      <a:gd name="connsiteX18" fmla="*/ 4746567 w 5547360"/>
                      <a:gd name="connsiteY18" fmla="*/ 1113904 h 1312255"/>
                      <a:gd name="connsiteX19" fmla="*/ 4813069 w 5547360"/>
                      <a:gd name="connsiteY19" fmla="*/ 897773 h 1312255"/>
                      <a:gd name="connsiteX20" fmla="*/ 4813069 w 5547360"/>
                      <a:gd name="connsiteY20" fmla="*/ 681643 h 1312255"/>
                      <a:gd name="connsiteX21" fmla="*/ 4946073 w 5547360"/>
                      <a:gd name="connsiteY21" fmla="*/ 465512 h 1312255"/>
                      <a:gd name="connsiteX22" fmla="*/ 5062451 w 5547360"/>
                      <a:gd name="connsiteY22" fmla="*/ 382384 h 1312255"/>
                      <a:gd name="connsiteX23" fmla="*/ 5145578 w 5547360"/>
                      <a:gd name="connsiteY23" fmla="*/ 266006 h 1312255"/>
                      <a:gd name="connsiteX24" fmla="*/ 5178829 w 5547360"/>
                      <a:gd name="connsiteY24" fmla="*/ 133003 h 1312255"/>
                      <a:gd name="connsiteX25" fmla="*/ 5178829 w 5547360"/>
                      <a:gd name="connsiteY25" fmla="*/ 49875 h 1312255"/>
                      <a:gd name="connsiteX26" fmla="*/ 2320635 w 5547360"/>
                      <a:gd name="connsiteY26" fmla="*/ 0 h 1312255"/>
                      <a:gd name="connsiteX27" fmla="*/ 0 w 5547360"/>
                      <a:gd name="connsiteY27" fmla="*/ 224443 h 1312255"/>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1339735 w 5547360"/>
                      <a:gd name="connsiteY5" fmla="*/ 788324 h 1227511"/>
                      <a:gd name="connsiteX6" fmla="*/ 1288473 w 5547360"/>
                      <a:gd name="connsiteY6" fmla="*/ 665017 h 1227511"/>
                      <a:gd name="connsiteX7" fmla="*/ 1388225 w 5547360"/>
                      <a:gd name="connsiteY7" fmla="*/ 665017 h 1227511"/>
                      <a:gd name="connsiteX8" fmla="*/ 1687483 w 5547360"/>
                      <a:gd name="connsiteY8" fmla="*/ 731519 h 1227511"/>
                      <a:gd name="connsiteX9" fmla="*/ 1986742 w 5547360"/>
                      <a:gd name="connsiteY9" fmla="*/ 731519 h 1227511"/>
                      <a:gd name="connsiteX10" fmla="*/ 2136371 w 5547360"/>
                      <a:gd name="connsiteY10" fmla="*/ 731519 h 1227511"/>
                      <a:gd name="connsiteX11" fmla="*/ 2202873 w 5547360"/>
                      <a:gd name="connsiteY11" fmla="*/ 847897 h 1227511"/>
                      <a:gd name="connsiteX12" fmla="*/ 2851265 w 5547360"/>
                      <a:gd name="connsiteY12" fmla="*/ 864523 h 1227511"/>
                      <a:gd name="connsiteX13" fmla="*/ 3682538 w 5547360"/>
                      <a:gd name="connsiteY13" fmla="*/ 864523 h 1227511"/>
                      <a:gd name="connsiteX14" fmla="*/ 3948545 w 5547360"/>
                      <a:gd name="connsiteY14" fmla="*/ 1180406 h 1227511"/>
                      <a:gd name="connsiteX15" fmla="*/ 4197927 w 5547360"/>
                      <a:gd name="connsiteY15" fmla="*/ 1147155 h 1227511"/>
                      <a:gd name="connsiteX16" fmla="*/ 4530436 w 5547360"/>
                      <a:gd name="connsiteY16" fmla="*/ 1113904 h 1227511"/>
                      <a:gd name="connsiteX17" fmla="*/ 4746567 w 5547360"/>
                      <a:gd name="connsiteY17" fmla="*/ 1113904 h 1227511"/>
                      <a:gd name="connsiteX18" fmla="*/ 4813069 w 5547360"/>
                      <a:gd name="connsiteY18" fmla="*/ 897773 h 1227511"/>
                      <a:gd name="connsiteX19" fmla="*/ 4813069 w 5547360"/>
                      <a:gd name="connsiteY19" fmla="*/ 681643 h 1227511"/>
                      <a:gd name="connsiteX20" fmla="*/ 4946073 w 5547360"/>
                      <a:gd name="connsiteY20" fmla="*/ 465512 h 1227511"/>
                      <a:gd name="connsiteX21" fmla="*/ 5062451 w 5547360"/>
                      <a:gd name="connsiteY21" fmla="*/ 382384 h 1227511"/>
                      <a:gd name="connsiteX22" fmla="*/ 5145578 w 5547360"/>
                      <a:gd name="connsiteY22" fmla="*/ 266006 h 1227511"/>
                      <a:gd name="connsiteX23" fmla="*/ 5178829 w 5547360"/>
                      <a:gd name="connsiteY23" fmla="*/ 133003 h 1227511"/>
                      <a:gd name="connsiteX24" fmla="*/ 5178829 w 5547360"/>
                      <a:gd name="connsiteY24" fmla="*/ 49875 h 1227511"/>
                      <a:gd name="connsiteX25" fmla="*/ 2320635 w 5547360"/>
                      <a:gd name="connsiteY25" fmla="*/ 0 h 1227511"/>
                      <a:gd name="connsiteX26" fmla="*/ 0 w 5547360"/>
                      <a:gd name="connsiteY26"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1339735 w 5547360"/>
                      <a:gd name="connsiteY4" fmla="*/ 788324 h 1227511"/>
                      <a:gd name="connsiteX5" fmla="*/ 1288473 w 5547360"/>
                      <a:gd name="connsiteY5" fmla="*/ 665017 h 1227511"/>
                      <a:gd name="connsiteX6" fmla="*/ 1388225 w 5547360"/>
                      <a:gd name="connsiteY6" fmla="*/ 665017 h 1227511"/>
                      <a:gd name="connsiteX7" fmla="*/ 1687483 w 5547360"/>
                      <a:gd name="connsiteY7" fmla="*/ 731519 h 1227511"/>
                      <a:gd name="connsiteX8" fmla="*/ 1986742 w 5547360"/>
                      <a:gd name="connsiteY8" fmla="*/ 731519 h 1227511"/>
                      <a:gd name="connsiteX9" fmla="*/ 2136371 w 5547360"/>
                      <a:gd name="connsiteY9" fmla="*/ 731519 h 1227511"/>
                      <a:gd name="connsiteX10" fmla="*/ 2202873 w 5547360"/>
                      <a:gd name="connsiteY10" fmla="*/ 847897 h 1227511"/>
                      <a:gd name="connsiteX11" fmla="*/ 2851265 w 5547360"/>
                      <a:gd name="connsiteY11" fmla="*/ 864523 h 1227511"/>
                      <a:gd name="connsiteX12" fmla="*/ 3682538 w 5547360"/>
                      <a:gd name="connsiteY12" fmla="*/ 864523 h 1227511"/>
                      <a:gd name="connsiteX13" fmla="*/ 3948545 w 5547360"/>
                      <a:gd name="connsiteY13" fmla="*/ 1180406 h 1227511"/>
                      <a:gd name="connsiteX14" fmla="*/ 4197927 w 5547360"/>
                      <a:gd name="connsiteY14" fmla="*/ 1147155 h 1227511"/>
                      <a:gd name="connsiteX15" fmla="*/ 4530436 w 5547360"/>
                      <a:gd name="connsiteY15" fmla="*/ 1113904 h 1227511"/>
                      <a:gd name="connsiteX16" fmla="*/ 4746567 w 5547360"/>
                      <a:gd name="connsiteY16" fmla="*/ 1113904 h 1227511"/>
                      <a:gd name="connsiteX17" fmla="*/ 4813069 w 5547360"/>
                      <a:gd name="connsiteY17" fmla="*/ 897773 h 1227511"/>
                      <a:gd name="connsiteX18" fmla="*/ 4813069 w 5547360"/>
                      <a:gd name="connsiteY18" fmla="*/ 681643 h 1227511"/>
                      <a:gd name="connsiteX19" fmla="*/ 4946073 w 5547360"/>
                      <a:gd name="connsiteY19" fmla="*/ 465512 h 1227511"/>
                      <a:gd name="connsiteX20" fmla="*/ 5062451 w 5547360"/>
                      <a:gd name="connsiteY20" fmla="*/ 382384 h 1227511"/>
                      <a:gd name="connsiteX21" fmla="*/ 5145578 w 5547360"/>
                      <a:gd name="connsiteY21" fmla="*/ 266006 h 1227511"/>
                      <a:gd name="connsiteX22" fmla="*/ 5178829 w 5547360"/>
                      <a:gd name="connsiteY22" fmla="*/ 133003 h 1227511"/>
                      <a:gd name="connsiteX23" fmla="*/ 5178829 w 5547360"/>
                      <a:gd name="connsiteY23" fmla="*/ 49875 h 1227511"/>
                      <a:gd name="connsiteX24" fmla="*/ 2320635 w 5547360"/>
                      <a:gd name="connsiteY24" fmla="*/ 0 h 1227511"/>
                      <a:gd name="connsiteX25" fmla="*/ 0 w 5547360"/>
                      <a:gd name="connsiteY25"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1339735 w 5547360"/>
                      <a:gd name="connsiteY3" fmla="*/ 788324 h 1227511"/>
                      <a:gd name="connsiteX4" fmla="*/ 1288473 w 5547360"/>
                      <a:gd name="connsiteY4" fmla="*/ 665017 h 1227511"/>
                      <a:gd name="connsiteX5" fmla="*/ 1388225 w 5547360"/>
                      <a:gd name="connsiteY5" fmla="*/ 665017 h 1227511"/>
                      <a:gd name="connsiteX6" fmla="*/ 1687483 w 5547360"/>
                      <a:gd name="connsiteY6" fmla="*/ 731519 h 1227511"/>
                      <a:gd name="connsiteX7" fmla="*/ 1986742 w 5547360"/>
                      <a:gd name="connsiteY7" fmla="*/ 731519 h 1227511"/>
                      <a:gd name="connsiteX8" fmla="*/ 2136371 w 5547360"/>
                      <a:gd name="connsiteY8" fmla="*/ 731519 h 1227511"/>
                      <a:gd name="connsiteX9" fmla="*/ 2202873 w 5547360"/>
                      <a:gd name="connsiteY9" fmla="*/ 847897 h 1227511"/>
                      <a:gd name="connsiteX10" fmla="*/ 2851265 w 5547360"/>
                      <a:gd name="connsiteY10" fmla="*/ 864523 h 1227511"/>
                      <a:gd name="connsiteX11" fmla="*/ 3682538 w 5547360"/>
                      <a:gd name="connsiteY11" fmla="*/ 864523 h 1227511"/>
                      <a:gd name="connsiteX12" fmla="*/ 3948545 w 5547360"/>
                      <a:gd name="connsiteY12" fmla="*/ 1180406 h 1227511"/>
                      <a:gd name="connsiteX13" fmla="*/ 4197927 w 5547360"/>
                      <a:gd name="connsiteY13" fmla="*/ 1147155 h 1227511"/>
                      <a:gd name="connsiteX14" fmla="*/ 4530436 w 5547360"/>
                      <a:gd name="connsiteY14" fmla="*/ 1113904 h 1227511"/>
                      <a:gd name="connsiteX15" fmla="*/ 4746567 w 5547360"/>
                      <a:gd name="connsiteY15" fmla="*/ 1113904 h 1227511"/>
                      <a:gd name="connsiteX16" fmla="*/ 4813069 w 5547360"/>
                      <a:gd name="connsiteY16" fmla="*/ 897773 h 1227511"/>
                      <a:gd name="connsiteX17" fmla="*/ 4813069 w 5547360"/>
                      <a:gd name="connsiteY17" fmla="*/ 681643 h 1227511"/>
                      <a:gd name="connsiteX18" fmla="*/ 4946073 w 5547360"/>
                      <a:gd name="connsiteY18" fmla="*/ 465512 h 1227511"/>
                      <a:gd name="connsiteX19" fmla="*/ 5062451 w 5547360"/>
                      <a:gd name="connsiteY19" fmla="*/ 382384 h 1227511"/>
                      <a:gd name="connsiteX20" fmla="*/ 5145578 w 5547360"/>
                      <a:gd name="connsiteY20" fmla="*/ 266006 h 1227511"/>
                      <a:gd name="connsiteX21" fmla="*/ 5178829 w 5547360"/>
                      <a:gd name="connsiteY21" fmla="*/ 133003 h 1227511"/>
                      <a:gd name="connsiteX22" fmla="*/ 5178829 w 5547360"/>
                      <a:gd name="connsiteY22" fmla="*/ 49875 h 1227511"/>
                      <a:gd name="connsiteX23" fmla="*/ 2320635 w 5547360"/>
                      <a:gd name="connsiteY23" fmla="*/ 0 h 1227511"/>
                      <a:gd name="connsiteX24" fmla="*/ 0 w 5547360"/>
                      <a:gd name="connsiteY24" fmla="*/ 224443 h 1227511"/>
                      <a:gd name="connsiteX0" fmla="*/ 0 w 5547360"/>
                      <a:gd name="connsiteY0" fmla="*/ 224443 h 1227511"/>
                      <a:gd name="connsiteX1" fmla="*/ 606829 w 5547360"/>
                      <a:gd name="connsiteY1" fmla="*/ 781395 h 1227511"/>
                      <a:gd name="connsiteX2" fmla="*/ 1339735 w 5547360"/>
                      <a:gd name="connsiteY2" fmla="*/ 788324 h 1227511"/>
                      <a:gd name="connsiteX3" fmla="*/ 1288473 w 5547360"/>
                      <a:gd name="connsiteY3" fmla="*/ 665017 h 1227511"/>
                      <a:gd name="connsiteX4" fmla="*/ 1388225 w 5547360"/>
                      <a:gd name="connsiteY4" fmla="*/ 665017 h 1227511"/>
                      <a:gd name="connsiteX5" fmla="*/ 1687483 w 5547360"/>
                      <a:gd name="connsiteY5" fmla="*/ 731519 h 1227511"/>
                      <a:gd name="connsiteX6" fmla="*/ 1986742 w 5547360"/>
                      <a:gd name="connsiteY6" fmla="*/ 731519 h 1227511"/>
                      <a:gd name="connsiteX7" fmla="*/ 2136371 w 5547360"/>
                      <a:gd name="connsiteY7" fmla="*/ 731519 h 1227511"/>
                      <a:gd name="connsiteX8" fmla="*/ 2202873 w 5547360"/>
                      <a:gd name="connsiteY8" fmla="*/ 847897 h 1227511"/>
                      <a:gd name="connsiteX9" fmla="*/ 2851265 w 5547360"/>
                      <a:gd name="connsiteY9" fmla="*/ 864523 h 1227511"/>
                      <a:gd name="connsiteX10" fmla="*/ 3682538 w 5547360"/>
                      <a:gd name="connsiteY10" fmla="*/ 864523 h 1227511"/>
                      <a:gd name="connsiteX11" fmla="*/ 3948545 w 5547360"/>
                      <a:gd name="connsiteY11" fmla="*/ 1180406 h 1227511"/>
                      <a:gd name="connsiteX12" fmla="*/ 4197927 w 5547360"/>
                      <a:gd name="connsiteY12" fmla="*/ 1147155 h 1227511"/>
                      <a:gd name="connsiteX13" fmla="*/ 4530436 w 5547360"/>
                      <a:gd name="connsiteY13" fmla="*/ 1113904 h 1227511"/>
                      <a:gd name="connsiteX14" fmla="*/ 4746567 w 5547360"/>
                      <a:gd name="connsiteY14" fmla="*/ 1113904 h 1227511"/>
                      <a:gd name="connsiteX15" fmla="*/ 4813069 w 5547360"/>
                      <a:gd name="connsiteY15" fmla="*/ 897773 h 1227511"/>
                      <a:gd name="connsiteX16" fmla="*/ 4813069 w 5547360"/>
                      <a:gd name="connsiteY16" fmla="*/ 681643 h 1227511"/>
                      <a:gd name="connsiteX17" fmla="*/ 4946073 w 5547360"/>
                      <a:gd name="connsiteY17" fmla="*/ 465512 h 1227511"/>
                      <a:gd name="connsiteX18" fmla="*/ 5062451 w 5547360"/>
                      <a:gd name="connsiteY18" fmla="*/ 382384 h 1227511"/>
                      <a:gd name="connsiteX19" fmla="*/ 5145578 w 5547360"/>
                      <a:gd name="connsiteY19" fmla="*/ 266006 h 1227511"/>
                      <a:gd name="connsiteX20" fmla="*/ 5178829 w 5547360"/>
                      <a:gd name="connsiteY20" fmla="*/ 133003 h 1227511"/>
                      <a:gd name="connsiteX21" fmla="*/ 5178829 w 5547360"/>
                      <a:gd name="connsiteY21" fmla="*/ 49875 h 1227511"/>
                      <a:gd name="connsiteX22" fmla="*/ 2320635 w 5547360"/>
                      <a:gd name="connsiteY22" fmla="*/ 0 h 1227511"/>
                      <a:gd name="connsiteX23" fmla="*/ 0 w 5547360"/>
                      <a:gd name="connsiteY23" fmla="*/ 224443 h 1227511"/>
                      <a:gd name="connsiteX0" fmla="*/ 0 w 5547360"/>
                      <a:gd name="connsiteY0" fmla="*/ 224443 h 1227511"/>
                      <a:gd name="connsiteX1" fmla="*/ 606829 w 5547360"/>
                      <a:gd name="connsiteY1" fmla="*/ 781395 h 1227511"/>
                      <a:gd name="connsiteX2" fmla="*/ 1288473 w 5547360"/>
                      <a:gd name="connsiteY2" fmla="*/ 665017 h 1227511"/>
                      <a:gd name="connsiteX3" fmla="*/ 1388225 w 5547360"/>
                      <a:gd name="connsiteY3" fmla="*/ 665017 h 1227511"/>
                      <a:gd name="connsiteX4" fmla="*/ 1687483 w 5547360"/>
                      <a:gd name="connsiteY4" fmla="*/ 731519 h 1227511"/>
                      <a:gd name="connsiteX5" fmla="*/ 1986742 w 5547360"/>
                      <a:gd name="connsiteY5" fmla="*/ 731519 h 1227511"/>
                      <a:gd name="connsiteX6" fmla="*/ 2136371 w 5547360"/>
                      <a:gd name="connsiteY6" fmla="*/ 731519 h 1227511"/>
                      <a:gd name="connsiteX7" fmla="*/ 2202873 w 5547360"/>
                      <a:gd name="connsiteY7" fmla="*/ 847897 h 1227511"/>
                      <a:gd name="connsiteX8" fmla="*/ 2851265 w 5547360"/>
                      <a:gd name="connsiteY8" fmla="*/ 864523 h 1227511"/>
                      <a:gd name="connsiteX9" fmla="*/ 3682538 w 5547360"/>
                      <a:gd name="connsiteY9" fmla="*/ 864523 h 1227511"/>
                      <a:gd name="connsiteX10" fmla="*/ 3948545 w 5547360"/>
                      <a:gd name="connsiteY10" fmla="*/ 1180406 h 1227511"/>
                      <a:gd name="connsiteX11" fmla="*/ 4197927 w 5547360"/>
                      <a:gd name="connsiteY11" fmla="*/ 1147155 h 1227511"/>
                      <a:gd name="connsiteX12" fmla="*/ 4530436 w 5547360"/>
                      <a:gd name="connsiteY12" fmla="*/ 1113904 h 1227511"/>
                      <a:gd name="connsiteX13" fmla="*/ 4746567 w 5547360"/>
                      <a:gd name="connsiteY13" fmla="*/ 1113904 h 1227511"/>
                      <a:gd name="connsiteX14" fmla="*/ 4813069 w 5547360"/>
                      <a:gd name="connsiteY14" fmla="*/ 897773 h 1227511"/>
                      <a:gd name="connsiteX15" fmla="*/ 4813069 w 5547360"/>
                      <a:gd name="connsiteY15" fmla="*/ 681643 h 1227511"/>
                      <a:gd name="connsiteX16" fmla="*/ 4946073 w 5547360"/>
                      <a:gd name="connsiteY16" fmla="*/ 4655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 name="connsiteX0" fmla="*/ 0 w 5547360"/>
                      <a:gd name="connsiteY0" fmla="*/ 224443 h 1227511"/>
                      <a:gd name="connsiteX1" fmla="*/ 302029 w 5547360"/>
                      <a:gd name="connsiteY1" fmla="*/ 552795 h 1227511"/>
                      <a:gd name="connsiteX2" fmla="*/ 1288473 w 5547360"/>
                      <a:gd name="connsiteY2" fmla="*/ 665017 h 1227511"/>
                      <a:gd name="connsiteX3" fmla="*/ 1388225 w 5547360"/>
                      <a:gd name="connsiteY3" fmla="*/ 665017 h 1227511"/>
                      <a:gd name="connsiteX4" fmla="*/ 1687483 w 5547360"/>
                      <a:gd name="connsiteY4" fmla="*/ 731519 h 1227511"/>
                      <a:gd name="connsiteX5" fmla="*/ 1986742 w 5547360"/>
                      <a:gd name="connsiteY5" fmla="*/ 731519 h 1227511"/>
                      <a:gd name="connsiteX6" fmla="*/ 2136371 w 5547360"/>
                      <a:gd name="connsiteY6" fmla="*/ 731519 h 1227511"/>
                      <a:gd name="connsiteX7" fmla="*/ 2202873 w 5547360"/>
                      <a:gd name="connsiteY7" fmla="*/ 847897 h 1227511"/>
                      <a:gd name="connsiteX8" fmla="*/ 2851265 w 5547360"/>
                      <a:gd name="connsiteY8" fmla="*/ 864523 h 1227511"/>
                      <a:gd name="connsiteX9" fmla="*/ 3682538 w 5547360"/>
                      <a:gd name="connsiteY9" fmla="*/ 864523 h 1227511"/>
                      <a:gd name="connsiteX10" fmla="*/ 3948545 w 5547360"/>
                      <a:gd name="connsiteY10" fmla="*/ 1180406 h 1227511"/>
                      <a:gd name="connsiteX11" fmla="*/ 4197927 w 5547360"/>
                      <a:gd name="connsiteY11" fmla="*/ 1147155 h 1227511"/>
                      <a:gd name="connsiteX12" fmla="*/ 4530436 w 5547360"/>
                      <a:gd name="connsiteY12" fmla="*/ 1113904 h 1227511"/>
                      <a:gd name="connsiteX13" fmla="*/ 4746567 w 5547360"/>
                      <a:gd name="connsiteY13" fmla="*/ 1113904 h 1227511"/>
                      <a:gd name="connsiteX14" fmla="*/ 4813069 w 5547360"/>
                      <a:gd name="connsiteY14" fmla="*/ 897773 h 1227511"/>
                      <a:gd name="connsiteX15" fmla="*/ 4813069 w 5547360"/>
                      <a:gd name="connsiteY15" fmla="*/ 681643 h 1227511"/>
                      <a:gd name="connsiteX16" fmla="*/ 4946073 w 5547360"/>
                      <a:gd name="connsiteY16" fmla="*/ 4655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 name="connsiteX0" fmla="*/ 141316 w 5688676"/>
                      <a:gd name="connsiteY0" fmla="*/ 224443 h 1227511"/>
                      <a:gd name="connsiteX1" fmla="*/ 214745 w 5688676"/>
                      <a:gd name="connsiteY1" fmla="*/ 552795 h 1227511"/>
                      <a:gd name="connsiteX2" fmla="*/ 1429789 w 5688676"/>
                      <a:gd name="connsiteY2" fmla="*/ 665017 h 1227511"/>
                      <a:gd name="connsiteX3" fmla="*/ 1529541 w 5688676"/>
                      <a:gd name="connsiteY3" fmla="*/ 665017 h 1227511"/>
                      <a:gd name="connsiteX4" fmla="*/ 1828799 w 5688676"/>
                      <a:gd name="connsiteY4" fmla="*/ 731519 h 1227511"/>
                      <a:gd name="connsiteX5" fmla="*/ 2128058 w 5688676"/>
                      <a:gd name="connsiteY5" fmla="*/ 731519 h 1227511"/>
                      <a:gd name="connsiteX6" fmla="*/ 2277687 w 5688676"/>
                      <a:gd name="connsiteY6" fmla="*/ 731519 h 1227511"/>
                      <a:gd name="connsiteX7" fmla="*/ 2344189 w 5688676"/>
                      <a:gd name="connsiteY7" fmla="*/ 847897 h 1227511"/>
                      <a:gd name="connsiteX8" fmla="*/ 2992581 w 5688676"/>
                      <a:gd name="connsiteY8" fmla="*/ 864523 h 1227511"/>
                      <a:gd name="connsiteX9" fmla="*/ 3823854 w 5688676"/>
                      <a:gd name="connsiteY9" fmla="*/ 864523 h 1227511"/>
                      <a:gd name="connsiteX10" fmla="*/ 4089861 w 5688676"/>
                      <a:gd name="connsiteY10" fmla="*/ 1180406 h 1227511"/>
                      <a:gd name="connsiteX11" fmla="*/ 4339243 w 5688676"/>
                      <a:gd name="connsiteY11" fmla="*/ 1147155 h 1227511"/>
                      <a:gd name="connsiteX12" fmla="*/ 4671752 w 5688676"/>
                      <a:gd name="connsiteY12" fmla="*/ 1113904 h 1227511"/>
                      <a:gd name="connsiteX13" fmla="*/ 4887883 w 5688676"/>
                      <a:gd name="connsiteY13" fmla="*/ 1113904 h 1227511"/>
                      <a:gd name="connsiteX14" fmla="*/ 4954385 w 5688676"/>
                      <a:gd name="connsiteY14" fmla="*/ 897773 h 1227511"/>
                      <a:gd name="connsiteX15" fmla="*/ 4954385 w 5688676"/>
                      <a:gd name="connsiteY15" fmla="*/ 681643 h 1227511"/>
                      <a:gd name="connsiteX16" fmla="*/ 5087389 w 5688676"/>
                      <a:gd name="connsiteY16" fmla="*/ 465512 h 1227511"/>
                      <a:gd name="connsiteX17" fmla="*/ 5203767 w 5688676"/>
                      <a:gd name="connsiteY17" fmla="*/ 382384 h 1227511"/>
                      <a:gd name="connsiteX18" fmla="*/ 5286894 w 5688676"/>
                      <a:gd name="connsiteY18" fmla="*/ 266006 h 1227511"/>
                      <a:gd name="connsiteX19" fmla="*/ 5320145 w 5688676"/>
                      <a:gd name="connsiteY19" fmla="*/ 133003 h 1227511"/>
                      <a:gd name="connsiteX20" fmla="*/ 5320145 w 5688676"/>
                      <a:gd name="connsiteY20" fmla="*/ 49875 h 1227511"/>
                      <a:gd name="connsiteX21" fmla="*/ 2461951 w 5688676"/>
                      <a:gd name="connsiteY21" fmla="*/ 0 h 1227511"/>
                      <a:gd name="connsiteX22" fmla="*/ 141316 w 5688676"/>
                      <a:gd name="connsiteY22" fmla="*/ 224443 h 122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88676" h="1227511">
                        <a:moveTo>
                          <a:pt x="141316" y="224443"/>
                        </a:moveTo>
                        <a:cubicBezTo>
                          <a:pt x="193963" y="260464"/>
                          <a:pt x="0" y="479366"/>
                          <a:pt x="214745" y="552795"/>
                        </a:cubicBezTo>
                        <a:cubicBezTo>
                          <a:pt x="429491" y="626224"/>
                          <a:pt x="1210656" y="646313"/>
                          <a:pt x="1429789" y="665017"/>
                        </a:cubicBezTo>
                        <a:cubicBezTo>
                          <a:pt x="1648922" y="683721"/>
                          <a:pt x="1463039" y="653933"/>
                          <a:pt x="1529541" y="665017"/>
                        </a:cubicBezTo>
                        <a:cubicBezTo>
                          <a:pt x="1596043" y="676101"/>
                          <a:pt x="1729046" y="720435"/>
                          <a:pt x="1828799" y="731519"/>
                        </a:cubicBezTo>
                        <a:cubicBezTo>
                          <a:pt x="1928552" y="742603"/>
                          <a:pt x="2128058" y="731519"/>
                          <a:pt x="2128058" y="731519"/>
                        </a:cubicBezTo>
                        <a:cubicBezTo>
                          <a:pt x="2202873" y="731519"/>
                          <a:pt x="2241665" y="712123"/>
                          <a:pt x="2277687" y="731519"/>
                        </a:cubicBezTo>
                        <a:cubicBezTo>
                          <a:pt x="2313709" y="750915"/>
                          <a:pt x="2225040" y="825730"/>
                          <a:pt x="2344189" y="847897"/>
                        </a:cubicBezTo>
                        <a:cubicBezTo>
                          <a:pt x="2463338" y="870064"/>
                          <a:pt x="2745970" y="861752"/>
                          <a:pt x="2992581" y="864523"/>
                        </a:cubicBezTo>
                        <a:cubicBezTo>
                          <a:pt x="3239192" y="867294"/>
                          <a:pt x="3640974" y="811876"/>
                          <a:pt x="3823854" y="864523"/>
                        </a:cubicBezTo>
                        <a:cubicBezTo>
                          <a:pt x="4006734" y="917170"/>
                          <a:pt x="4003963" y="1133301"/>
                          <a:pt x="4089861" y="1180406"/>
                        </a:cubicBezTo>
                        <a:cubicBezTo>
                          <a:pt x="4175759" y="1227511"/>
                          <a:pt x="4242261" y="1158239"/>
                          <a:pt x="4339243" y="1147155"/>
                        </a:cubicBezTo>
                        <a:cubicBezTo>
                          <a:pt x="4436225" y="1136071"/>
                          <a:pt x="4580312" y="1119446"/>
                          <a:pt x="4671752" y="1113904"/>
                        </a:cubicBezTo>
                        <a:cubicBezTo>
                          <a:pt x="4763192" y="1108362"/>
                          <a:pt x="4840778" y="1149926"/>
                          <a:pt x="4887883" y="1113904"/>
                        </a:cubicBezTo>
                        <a:cubicBezTo>
                          <a:pt x="4934988" y="1077882"/>
                          <a:pt x="4943301" y="969816"/>
                          <a:pt x="4954385" y="897773"/>
                        </a:cubicBezTo>
                        <a:cubicBezTo>
                          <a:pt x="4965469" y="825730"/>
                          <a:pt x="4932218" y="753686"/>
                          <a:pt x="4954385" y="681643"/>
                        </a:cubicBezTo>
                        <a:cubicBezTo>
                          <a:pt x="4976552" y="609600"/>
                          <a:pt x="5045825" y="515388"/>
                          <a:pt x="5087389" y="465512"/>
                        </a:cubicBezTo>
                        <a:cubicBezTo>
                          <a:pt x="5128953" y="415636"/>
                          <a:pt x="5170516" y="415635"/>
                          <a:pt x="5203767" y="382384"/>
                        </a:cubicBezTo>
                        <a:cubicBezTo>
                          <a:pt x="5237018" y="349133"/>
                          <a:pt x="5267498" y="307569"/>
                          <a:pt x="5286894" y="266006"/>
                        </a:cubicBezTo>
                        <a:cubicBezTo>
                          <a:pt x="5306290" y="224443"/>
                          <a:pt x="5314603" y="169025"/>
                          <a:pt x="5320145" y="133003"/>
                        </a:cubicBezTo>
                        <a:cubicBezTo>
                          <a:pt x="5325687" y="96981"/>
                          <a:pt x="5688676" y="33250"/>
                          <a:pt x="5320145" y="49875"/>
                        </a:cubicBezTo>
                        <a:lnTo>
                          <a:pt x="2461951" y="0"/>
                        </a:lnTo>
                        <a:lnTo>
                          <a:pt x="141316"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11"/>
                <p:cNvGrpSpPr/>
                <p:nvPr/>
              </p:nvGrpSpPr>
              <p:grpSpPr>
                <a:xfrm>
                  <a:off x="0" y="5105400"/>
                  <a:ext cx="3352800" cy="1794165"/>
                  <a:chOff x="0" y="5105400"/>
                  <a:chExt cx="3352800" cy="1794165"/>
                </a:xfrm>
              </p:grpSpPr>
              <p:sp>
                <p:nvSpPr>
                  <p:cNvPr id="10" name="Rectangle 9"/>
                  <p:cNvSpPr/>
                  <p:nvPr/>
                </p:nvSpPr>
                <p:spPr>
                  <a:xfrm>
                    <a:off x="0" y="51054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09800" y="5832765"/>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Freeform 5"/>
              <p:cNvSpPr/>
              <p:nvPr/>
            </p:nvSpPr>
            <p:spPr>
              <a:xfrm>
                <a:off x="4652356" y="5464233"/>
                <a:ext cx="1313411" cy="548640"/>
              </a:xfrm>
              <a:custGeom>
                <a:avLst/>
                <a:gdLst>
                  <a:gd name="connsiteX0" fmla="*/ 36022 w 1313411"/>
                  <a:gd name="connsiteY0" fmla="*/ 387927 h 548640"/>
                  <a:gd name="connsiteX1" fmla="*/ 302029 w 1313411"/>
                  <a:gd name="connsiteY1" fmla="*/ 55418 h 548640"/>
                  <a:gd name="connsiteX2" fmla="*/ 551411 w 1313411"/>
                  <a:gd name="connsiteY2" fmla="*/ 55418 h 548640"/>
                  <a:gd name="connsiteX3" fmla="*/ 800793 w 1313411"/>
                  <a:gd name="connsiteY3" fmla="*/ 88669 h 548640"/>
                  <a:gd name="connsiteX4" fmla="*/ 1100051 w 1313411"/>
                  <a:gd name="connsiteY4" fmla="*/ 155171 h 548640"/>
                  <a:gd name="connsiteX5" fmla="*/ 1233055 w 1313411"/>
                  <a:gd name="connsiteY5" fmla="*/ 171796 h 548640"/>
                  <a:gd name="connsiteX6" fmla="*/ 1233055 w 1313411"/>
                  <a:gd name="connsiteY6" fmla="*/ 387927 h 548640"/>
                  <a:gd name="connsiteX7" fmla="*/ 750917 w 1313411"/>
                  <a:gd name="connsiteY7" fmla="*/ 520931 h 548640"/>
                  <a:gd name="connsiteX8" fmla="*/ 518160 w 1313411"/>
                  <a:gd name="connsiteY8" fmla="*/ 520931 h 548640"/>
                  <a:gd name="connsiteX9" fmla="*/ 36022 w 1313411"/>
                  <a:gd name="connsiteY9" fmla="*/ 387927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411" h="548640">
                    <a:moveTo>
                      <a:pt x="36022" y="387927"/>
                    </a:moveTo>
                    <a:cubicBezTo>
                      <a:pt x="0" y="310342"/>
                      <a:pt x="216131" y="110836"/>
                      <a:pt x="302029" y="55418"/>
                    </a:cubicBezTo>
                    <a:cubicBezTo>
                      <a:pt x="387927" y="0"/>
                      <a:pt x="468284" y="49876"/>
                      <a:pt x="551411" y="55418"/>
                    </a:cubicBezTo>
                    <a:cubicBezTo>
                      <a:pt x="634538" y="60960"/>
                      <a:pt x="709353" y="72044"/>
                      <a:pt x="800793" y="88669"/>
                    </a:cubicBezTo>
                    <a:cubicBezTo>
                      <a:pt x="892233" y="105294"/>
                      <a:pt x="1028007" y="141317"/>
                      <a:pt x="1100051" y="155171"/>
                    </a:cubicBezTo>
                    <a:cubicBezTo>
                      <a:pt x="1172095" y="169026"/>
                      <a:pt x="1210888" y="133003"/>
                      <a:pt x="1233055" y="171796"/>
                    </a:cubicBezTo>
                    <a:cubicBezTo>
                      <a:pt x="1255222" y="210589"/>
                      <a:pt x="1313411" y="329738"/>
                      <a:pt x="1233055" y="387927"/>
                    </a:cubicBezTo>
                    <a:cubicBezTo>
                      <a:pt x="1152699" y="446116"/>
                      <a:pt x="870066" y="498764"/>
                      <a:pt x="750917" y="520931"/>
                    </a:cubicBezTo>
                    <a:cubicBezTo>
                      <a:pt x="631768" y="543098"/>
                      <a:pt x="637309" y="548640"/>
                      <a:pt x="518160" y="520931"/>
                    </a:cubicBezTo>
                    <a:cubicBezTo>
                      <a:pt x="399011" y="493222"/>
                      <a:pt x="72044" y="465513"/>
                      <a:pt x="36022" y="3879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965960" y="1054100"/>
                <a:ext cx="2092960" cy="424180"/>
              </a:xfrm>
              <a:custGeom>
                <a:avLst/>
                <a:gdLst>
                  <a:gd name="connsiteX0" fmla="*/ 228600 w 2092960"/>
                  <a:gd name="connsiteY0" fmla="*/ 210820 h 424180"/>
                  <a:gd name="connsiteX1" fmla="*/ 1813560 w 2092960"/>
                  <a:gd name="connsiteY1" fmla="*/ 393700 h 424180"/>
                  <a:gd name="connsiteX2" fmla="*/ 1905000 w 2092960"/>
                  <a:gd name="connsiteY2" fmla="*/ 393700 h 424180"/>
                  <a:gd name="connsiteX3" fmla="*/ 1905000 w 2092960"/>
                  <a:gd name="connsiteY3" fmla="*/ 317500 h 424180"/>
                  <a:gd name="connsiteX4" fmla="*/ 1066800 w 2092960"/>
                  <a:gd name="connsiteY4" fmla="*/ 43180 h 424180"/>
                  <a:gd name="connsiteX5" fmla="*/ 441960 w 2092960"/>
                  <a:gd name="connsiteY5" fmla="*/ 58420 h 424180"/>
                  <a:gd name="connsiteX6" fmla="*/ 228600 w 2092960"/>
                  <a:gd name="connsiteY6" fmla="*/ 210820 h 4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960" h="424180">
                    <a:moveTo>
                      <a:pt x="228600" y="210820"/>
                    </a:moveTo>
                    <a:cubicBezTo>
                      <a:pt x="457200" y="266700"/>
                      <a:pt x="1534160" y="363220"/>
                      <a:pt x="1813560" y="393700"/>
                    </a:cubicBezTo>
                    <a:cubicBezTo>
                      <a:pt x="2092960" y="424180"/>
                      <a:pt x="1889760" y="406400"/>
                      <a:pt x="1905000" y="393700"/>
                    </a:cubicBezTo>
                    <a:cubicBezTo>
                      <a:pt x="1920240" y="381000"/>
                      <a:pt x="2044700" y="375920"/>
                      <a:pt x="1905000" y="317500"/>
                    </a:cubicBezTo>
                    <a:cubicBezTo>
                      <a:pt x="1765300" y="259080"/>
                      <a:pt x="1310640" y="86360"/>
                      <a:pt x="1066800" y="43180"/>
                    </a:cubicBezTo>
                    <a:cubicBezTo>
                      <a:pt x="822960" y="0"/>
                      <a:pt x="584200" y="30480"/>
                      <a:pt x="441960" y="58420"/>
                    </a:cubicBezTo>
                    <a:cubicBezTo>
                      <a:pt x="299720" y="86360"/>
                      <a:pt x="0" y="154940"/>
                      <a:pt x="228600" y="210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752600" y="3962400"/>
              <a:ext cx="1066800" cy="6858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7040880" y="-76200"/>
            <a:ext cx="1600200" cy="769441"/>
          </a:xfrm>
          <a:prstGeom prst="rect">
            <a:avLst/>
          </a:prstGeom>
          <a:noFill/>
        </p:spPr>
        <p:txBody>
          <a:bodyPr wrap="square" rtlCol="0">
            <a:spAutoFit/>
          </a:bodyPr>
          <a:lstStyle/>
          <a:p>
            <a:pPr algn="ctr"/>
            <a:r>
              <a:rPr lang="en-US" sz="4400" b="1" dirty="0" smtClean="0">
                <a:effectLst>
                  <a:outerShdw dist="50800" dir="5400000" algn="ctr" rotWithShape="0">
                    <a:srgbClr val="FF0000"/>
                  </a:outerShdw>
                </a:effectLst>
              </a:rPr>
              <a:t>1806</a:t>
            </a:r>
            <a:endParaRPr lang="en-US" sz="4400" b="1" dirty="0">
              <a:effectLst>
                <a:outerShdw dist="50800" dir="5400000" algn="ctr" rotWithShape="0">
                  <a:srgbClr val="FF0000"/>
                </a:outerShdw>
              </a:effectLst>
            </a:endParaRPr>
          </a:p>
        </p:txBody>
      </p:sp>
      <p:pic>
        <p:nvPicPr>
          <p:cNvPr id="19" name="Picture 1"/>
          <p:cNvPicPr>
            <a:picLocks noChangeAspect="1" noChangeArrowheads="1"/>
          </p:cNvPicPr>
          <p:nvPr/>
        </p:nvPicPr>
        <p:blipFill>
          <a:blip r:embed="rId3"/>
          <a:srcRect t="8555"/>
          <a:stretch>
            <a:fillRect/>
          </a:stretch>
        </p:blipFill>
        <p:spPr bwMode="auto">
          <a:xfrm>
            <a:off x="685800" y="1480242"/>
            <a:ext cx="8001000" cy="5149158"/>
          </a:xfrm>
          <a:prstGeom prst="rect">
            <a:avLst/>
          </a:prstGeom>
          <a:noFill/>
          <a:ln w="50800">
            <a:solidFill>
              <a:schemeClr val="tx1"/>
            </a:solidFill>
            <a:miter lim="800000"/>
            <a:headEnd/>
            <a:tailEnd/>
          </a:ln>
          <a:effectLst/>
        </p:spPr>
      </p:pic>
      <p:sp>
        <p:nvSpPr>
          <p:cNvPr id="20" name="TextBox 3"/>
          <p:cNvSpPr txBox="1">
            <a:spLocks noChangeArrowheads="1"/>
          </p:cNvSpPr>
          <p:nvPr/>
        </p:nvSpPr>
        <p:spPr bwMode="auto">
          <a:xfrm>
            <a:off x="0" y="685800"/>
            <a:ext cx="9144000" cy="584775"/>
          </a:xfrm>
          <a:prstGeom prst="rect">
            <a:avLst/>
          </a:prstGeom>
          <a:noFill/>
          <a:ln w="9525">
            <a:noFill/>
            <a:miter lim="800000"/>
            <a:headEnd/>
            <a:tailEnd/>
          </a:ln>
        </p:spPr>
        <p:txBody>
          <a:bodyPr wrap="square">
            <a:spAutoFit/>
          </a:bodyPr>
          <a:lstStyle/>
          <a:p>
            <a:pPr>
              <a:defRPr/>
            </a:pPr>
            <a:r>
              <a:rPr lang="en-US" sz="3200" b="1" dirty="0" smtClean="0">
                <a:latin typeface="Calibri" pitchFamily="34" charset="0"/>
              </a:rPr>
              <a:t>Spring 1806:  shipment arrives from Fort Mandan</a:t>
            </a:r>
            <a:endParaRPr lang="en-US" sz="3200" b="1" dirty="0">
              <a:latin typeface="Calibri" pitchFamily="34" charset="0"/>
            </a:endParaRPr>
          </a:p>
        </p:txBody>
      </p:sp>
      <p:pic>
        <p:nvPicPr>
          <p:cNvPr id="22" name="Picture 2"/>
          <p:cNvPicPr>
            <a:picLocks noChangeAspect="1" noChangeArrowheads="1"/>
          </p:cNvPicPr>
          <p:nvPr/>
        </p:nvPicPr>
        <p:blipFill>
          <a:blip r:embed="rId4"/>
          <a:srcRect/>
          <a:stretch>
            <a:fillRect/>
          </a:stretch>
        </p:blipFill>
        <p:spPr bwMode="auto">
          <a:xfrm rot="1427571">
            <a:off x="3301541" y="2162071"/>
            <a:ext cx="2255838" cy="2865438"/>
          </a:xfrm>
          <a:prstGeom prst="rect">
            <a:avLst/>
          </a:prstGeom>
          <a:noFill/>
          <a:ln w="50800">
            <a:solidFill>
              <a:schemeClr val="tx1"/>
            </a:solidFill>
            <a:miter lim="800000"/>
            <a:headEnd/>
            <a:tailEnd/>
          </a:ln>
          <a:effectLst/>
        </p:spPr>
      </p:pic>
      <p:pic>
        <p:nvPicPr>
          <p:cNvPr id="23" name="Picture 2" descr="Image result for caged magpie"/>
          <p:cNvPicPr>
            <a:picLocks noChangeAspect="1" noChangeArrowheads="1"/>
          </p:cNvPicPr>
          <p:nvPr/>
        </p:nvPicPr>
        <p:blipFill>
          <a:blip r:embed="rId5" cstate="print"/>
          <a:srcRect/>
          <a:stretch>
            <a:fillRect/>
          </a:stretch>
        </p:blipFill>
        <p:spPr bwMode="auto">
          <a:xfrm>
            <a:off x="4953000" y="5791200"/>
            <a:ext cx="838200" cy="873125"/>
          </a:xfrm>
          <a:prstGeom prst="rect">
            <a:avLst/>
          </a:prstGeom>
          <a:noFill/>
        </p:spPr>
      </p:pic>
      <p:grpSp>
        <p:nvGrpSpPr>
          <p:cNvPr id="24" name="Group 34"/>
          <p:cNvGrpSpPr/>
          <p:nvPr/>
        </p:nvGrpSpPr>
        <p:grpSpPr>
          <a:xfrm>
            <a:off x="2743200" y="5257800"/>
            <a:ext cx="1066800" cy="1371600"/>
            <a:chOff x="4800600" y="3429000"/>
            <a:chExt cx="2667000" cy="3429000"/>
          </a:xfrm>
        </p:grpSpPr>
        <p:pic>
          <p:nvPicPr>
            <p:cNvPr id="25" name="Picture 12" descr="Image result for prairie dog"/>
            <p:cNvPicPr>
              <a:picLocks noChangeAspect="1" noChangeArrowheads="1"/>
            </p:cNvPicPr>
            <p:nvPr/>
          </p:nvPicPr>
          <p:blipFill>
            <a:blip r:embed="rId6"/>
            <a:srcRect l="15609" t="8333" r="1140"/>
            <a:stretch>
              <a:fillRect/>
            </a:stretch>
          </p:blipFill>
          <p:spPr bwMode="auto">
            <a:xfrm>
              <a:off x="4953000" y="3505200"/>
              <a:ext cx="2438400" cy="3352800"/>
            </a:xfrm>
            <a:prstGeom prst="rect">
              <a:avLst/>
            </a:prstGeom>
            <a:noFill/>
          </p:spPr>
        </p:pic>
        <p:pic>
          <p:nvPicPr>
            <p:cNvPr id="26" name="Picture 13" descr="C:\Users\Sandra\AppData\Local\Microsoft\Windows\INetCache\IE\A4WEEWIB\Jail-Cell-Bars-psd52403[1].png"/>
            <p:cNvPicPr>
              <a:picLocks noChangeAspect="1" noChangeArrowheads="1"/>
            </p:cNvPicPr>
            <p:nvPr/>
          </p:nvPicPr>
          <p:blipFill>
            <a:blip r:embed="rId7" cstate="print"/>
            <a:srcRect/>
            <a:stretch>
              <a:fillRect/>
            </a:stretch>
          </p:blipFill>
          <p:spPr bwMode="auto">
            <a:xfrm>
              <a:off x="4800600" y="3429000"/>
              <a:ext cx="2667000" cy="3429000"/>
            </a:xfrm>
            <a:prstGeom prst="rect">
              <a:avLst/>
            </a:prstGeom>
            <a:noFill/>
            <a:ln w="25400">
              <a:solidFill>
                <a:schemeClr val="tx1"/>
              </a:solidFill>
            </a:ln>
          </p:spPr>
        </p:pic>
      </p:grpSp>
      <p:grpSp>
        <p:nvGrpSpPr>
          <p:cNvPr id="27" name="Group 31"/>
          <p:cNvGrpSpPr/>
          <p:nvPr/>
        </p:nvGrpSpPr>
        <p:grpSpPr>
          <a:xfrm>
            <a:off x="6019800" y="4953000"/>
            <a:ext cx="914400" cy="1066800"/>
            <a:chOff x="5334000" y="3886200"/>
            <a:chExt cx="2590800" cy="2971800"/>
          </a:xfrm>
        </p:grpSpPr>
        <p:pic>
          <p:nvPicPr>
            <p:cNvPr id="28" name="Picture 8" descr="Image result for caged sharp-tailed grouse"/>
            <p:cNvPicPr>
              <a:picLocks noChangeAspect="1" noChangeArrowheads="1"/>
            </p:cNvPicPr>
            <p:nvPr/>
          </p:nvPicPr>
          <p:blipFill>
            <a:blip r:embed="rId8" cstate="print"/>
            <a:srcRect l="3871" t="9685" r="36774" b="3148"/>
            <a:stretch>
              <a:fillRect/>
            </a:stretch>
          </p:blipFill>
          <p:spPr bwMode="auto">
            <a:xfrm>
              <a:off x="5410200" y="4419600"/>
              <a:ext cx="2362200" cy="2438400"/>
            </a:xfrm>
            <a:prstGeom prst="rect">
              <a:avLst/>
            </a:prstGeom>
            <a:noFill/>
          </p:spPr>
        </p:pic>
        <p:pic>
          <p:nvPicPr>
            <p:cNvPr id="29" name="Picture 10" descr="C:\Users\Sandra\AppData\Local\Microsoft\Windows\INetCache\IE\DZEMHJAR\cage[1].png"/>
            <p:cNvPicPr>
              <a:picLocks noChangeAspect="1" noChangeArrowheads="1"/>
            </p:cNvPicPr>
            <p:nvPr/>
          </p:nvPicPr>
          <p:blipFill>
            <a:blip r:embed="rId9"/>
            <a:srcRect/>
            <a:stretch>
              <a:fillRect/>
            </a:stretch>
          </p:blipFill>
          <p:spPr bwMode="auto">
            <a:xfrm>
              <a:off x="5334000" y="3886200"/>
              <a:ext cx="2590800" cy="2971800"/>
            </a:xfrm>
            <a:prstGeom prst="rect">
              <a:avLst/>
            </a:prstGeom>
            <a:noFill/>
          </p:spPr>
        </p:pic>
      </p:grpSp>
      <p:sp useBgFill="1">
        <p:nvSpPr>
          <p:cNvPr id="30" name="TextBox 3"/>
          <p:cNvSpPr txBox="1">
            <a:spLocks noChangeArrowheads="1"/>
          </p:cNvSpPr>
          <p:nvPr/>
        </p:nvSpPr>
        <p:spPr bwMode="auto">
          <a:xfrm>
            <a:off x="0" y="1219200"/>
            <a:ext cx="9144000" cy="584775"/>
          </a:xfrm>
          <a:prstGeom prst="rect">
            <a:avLst/>
          </a:prstGeom>
          <a:ln w="9525">
            <a:noFill/>
            <a:miter lim="800000"/>
            <a:headEnd/>
            <a:tailEnd/>
          </a:ln>
        </p:spPr>
        <p:txBody>
          <a:bodyPr wrap="square">
            <a:spAutoFit/>
          </a:bodyPr>
          <a:lstStyle/>
          <a:p>
            <a:pPr>
              <a:defRPr/>
            </a:pPr>
            <a:r>
              <a:rPr lang="en-US" sz="3200" b="1" dirty="0" smtClean="0">
                <a:latin typeface="Calibri" pitchFamily="34" charset="0"/>
              </a:rPr>
              <a:t>of 6 live animals, two survive – prairie dog, 1 magpie</a:t>
            </a:r>
            <a:endParaRPr lang="en-US" sz="3200" b="1" dirty="0">
              <a:latin typeface="Calibri" pitchFamily="34" charset="0"/>
            </a:endParaRPr>
          </a:p>
        </p:txBody>
      </p:sp>
      <p:sp useBgFill="1">
        <p:nvSpPr>
          <p:cNvPr id="31" name="TextBox 3"/>
          <p:cNvSpPr txBox="1">
            <a:spLocks noChangeArrowheads="1"/>
          </p:cNvSpPr>
          <p:nvPr/>
        </p:nvSpPr>
        <p:spPr bwMode="auto">
          <a:xfrm>
            <a:off x="0" y="1752600"/>
            <a:ext cx="4956048" cy="584775"/>
          </a:xfrm>
          <a:prstGeom prst="rect">
            <a:avLst/>
          </a:prstGeom>
          <a:ln w="9525">
            <a:noFill/>
            <a:miter lim="800000"/>
            <a:headEnd/>
            <a:tailEnd/>
          </a:ln>
        </p:spPr>
        <p:txBody>
          <a:bodyPr wrap="square">
            <a:spAutoFit/>
          </a:bodyPr>
          <a:lstStyle/>
          <a:p>
            <a:pPr>
              <a:defRPr/>
            </a:pPr>
            <a:r>
              <a:rPr lang="en-US" sz="3200" b="1" dirty="0" smtClean="0">
                <a:latin typeface="Calibri" pitchFamily="34" charset="0"/>
              </a:rPr>
              <a:t>Distribution of materials:</a:t>
            </a:r>
            <a:endParaRPr lang="en-US" sz="3200" b="1" dirty="0">
              <a:latin typeface="Calibri" pitchFamily="34" charset="0"/>
            </a:endParaRPr>
          </a:p>
        </p:txBody>
      </p:sp>
      <p:sp useBgFill="1">
        <p:nvSpPr>
          <p:cNvPr id="32" name="TextBox 3"/>
          <p:cNvSpPr txBox="1">
            <a:spLocks noChangeArrowheads="1"/>
          </p:cNvSpPr>
          <p:nvPr/>
        </p:nvSpPr>
        <p:spPr bwMode="auto">
          <a:xfrm>
            <a:off x="0" y="2285999"/>
            <a:ext cx="4956048" cy="523220"/>
          </a:xfrm>
          <a:prstGeom prst="rect">
            <a:avLst/>
          </a:prstGeom>
          <a:ln w="9525">
            <a:noFill/>
            <a:miter lim="800000"/>
            <a:headEnd/>
            <a:tailEnd/>
          </a:ln>
        </p:spPr>
        <p:txBody>
          <a:bodyPr wrap="square">
            <a:spAutoFit/>
          </a:bodyPr>
          <a:lstStyle/>
          <a:p>
            <a:pPr>
              <a:defRPr/>
            </a:pPr>
            <a:r>
              <a:rPr lang="en-US" sz="2800" b="1" dirty="0" smtClean="0">
                <a:latin typeface="Calibri" pitchFamily="34" charset="0"/>
              </a:rPr>
              <a:t>   Peale Museum (Philadelphia)</a:t>
            </a:r>
            <a:endParaRPr lang="en-US" sz="2800" b="1" dirty="0">
              <a:latin typeface="Calibri" pitchFamily="34" charset="0"/>
            </a:endParaRPr>
          </a:p>
        </p:txBody>
      </p:sp>
      <p:sp useBgFill="1">
        <p:nvSpPr>
          <p:cNvPr id="33" name="Rectangle 32"/>
          <p:cNvSpPr/>
          <p:nvPr/>
        </p:nvSpPr>
        <p:spPr>
          <a:xfrm>
            <a:off x="609600" y="2743200"/>
            <a:ext cx="4343400" cy="830997"/>
          </a:xfrm>
          <a:prstGeom prst="rect">
            <a:avLst/>
          </a:prstGeom>
        </p:spPr>
        <p:txBody>
          <a:bodyPr wrap="square">
            <a:spAutoFit/>
          </a:bodyPr>
          <a:lstStyle/>
          <a:p>
            <a:r>
              <a:rPr lang="en-US" sz="2400" b="1" dirty="0" smtClean="0"/>
              <a:t>- live prairie dog and magpie </a:t>
            </a:r>
          </a:p>
          <a:p>
            <a:r>
              <a:rPr lang="en-US" sz="2400" b="1" dirty="0" smtClean="0"/>
              <a:t>- animal skins, skeletons, horns</a:t>
            </a:r>
          </a:p>
        </p:txBody>
      </p:sp>
      <p:sp useBgFill="1">
        <p:nvSpPr>
          <p:cNvPr id="35" name="Rectangle 34"/>
          <p:cNvSpPr/>
          <p:nvPr/>
        </p:nvSpPr>
        <p:spPr>
          <a:xfrm>
            <a:off x="0" y="3505200"/>
            <a:ext cx="4956048" cy="523220"/>
          </a:xfrm>
          <a:prstGeom prst="rect">
            <a:avLst/>
          </a:prstGeom>
        </p:spPr>
        <p:txBody>
          <a:bodyPr wrap="square">
            <a:spAutoFit/>
          </a:bodyPr>
          <a:lstStyle/>
          <a:p>
            <a:r>
              <a:rPr lang="en-US" sz="2700" b="1" dirty="0" smtClean="0"/>
              <a:t>   Am. Philosophical Society (Phil)</a:t>
            </a:r>
            <a:endParaRPr lang="en-US" sz="2700" dirty="0"/>
          </a:p>
        </p:txBody>
      </p:sp>
      <p:pic>
        <p:nvPicPr>
          <p:cNvPr id="34" name="Picture 5"/>
          <p:cNvPicPr>
            <a:picLocks noChangeAspect="1" noChangeArrowheads="1"/>
          </p:cNvPicPr>
          <p:nvPr/>
        </p:nvPicPr>
        <p:blipFill>
          <a:blip r:embed="rId10" cstate="print"/>
          <a:srcRect l="15171" t="14458" r="14032" b="25301"/>
          <a:stretch>
            <a:fillRect/>
          </a:stretch>
        </p:blipFill>
        <p:spPr bwMode="auto">
          <a:xfrm rot="599203">
            <a:off x="4911757" y="2090687"/>
            <a:ext cx="4158583" cy="2970417"/>
          </a:xfrm>
          <a:prstGeom prst="rect">
            <a:avLst/>
          </a:prstGeom>
          <a:noFill/>
          <a:ln w="508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Effect transition="in" filter="fade">
                                      <p:cBhvr>
                                        <p:cTn id="9" dur="1000"/>
                                        <p:tgtEl>
                                          <p:spTgt spid="18"/>
                                        </p:tgtEl>
                                      </p:cBhvr>
                                    </p:animEffect>
                                  </p:childTnLst>
                                </p:cTn>
                              </p:par>
                              <p:par>
                                <p:cTn id="10" presetID="10" presetClass="exit" presetSubtype="0" fill="hold" grpId="0" nodeType="withEffect">
                                  <p:stCondLst>
                                    <p:cond delay="0"/>
                                  </p:stCondLst>
                                  <p:childTnLst>
                                    <p:animEffect transition="out" filter="fade">
                                      <p:cBhvr>
                                        <p:cTn id="11" dur="1000"/>
                                        <p:tgtEl>
                                          <p:spTgt spid="16"/>
                                        </p:tgtEl>
                                      </p:cBhvr>
                                    </p:animEffect>
                                    <p:set>
                                      <p:cBhvr>
                                        <p:cTn id="12" dur="1" fill="hold">
                                          <p:stCondLst>
                                            <p:cond delay="999"/>
                                          </p:stCondLst>
                                        </p:cTn>
                                        <p:tgtEl>
                                          <p:spTgt spid="16"/>
                                        </p:tgtEl>
                                        <p:attrNameLst>
                                          <p:attrName>style.visibility</p:attrName>
                                        </p:attrNameLst>
                                      </p:cBhvr>
                                      <p:to>
                                        <p:strVal val="hidden"/>
                                      </p:to>
                                    </p:set>
                                  </p:childTnLst>
                                </p:cTn>
                              </p:par>
                              <p:par>
                                <p:cTn id="13" presetID="10" presetClass="exit" presetSubtype="0" fill="hold" nodeType="withEffect">
                                  <p:stCondLst>
                                    <p:cond delay="500"/>
                                  </p:stCondLst>
                                  <p:childTnLst>
                                    <p:animEffect transition="out" filter="fade">
                                      <p:cBhvr>
                                        <p:cTn id="14" dur="1000"/>
                                        <p:tgtEl>
                                          <p:spTgt spid="21"/>
                                        </p:tgtEl>
                                      </p:cBhvr>
                                    </p:animEffect>
                                    <p:set>
                                      <p:cBhvr>
                                        <p:cTn id="15" dur="1" fill="hold">
                                          <p:stCondLst>
                                            <p:cond delay="999"/>
                                          </p:stCondLst>
                                        </p:cTn>
                                        <p:tgtEl>
                                          <p:spTgt spid="21"/>
                                        </p:tgtEl>
                                        <p:attrNameLst>
                                          <p:attrName>style.visibility</p:attrName>
                                        </p:attrNameLst>
                                      </p:cBhvr>
                                      <p:to>
                                        <p:strVal val="hidden"/>
                                      </p:to>
                                    </p:set>
                                  </p:childTnLst>
                                </p:cTn>
                              </p:par>
                              <p:par>
                                <p:cTn id="16" presetID="10" presetClass="exit" presetSubtype="0" fill="hold" grpId="0" nodeType="withEffect">
                                  <p:stCondLst>
                                    <p:cond delay="500"/>
                                  </p:stCondLst>
                                  <p:childTnLst>
                                    <p:animEffect transition="out" filter="fade">
                                      <p:cBhvr>
                                        <p:cTn id="17" dur="1000"/>
                                        <p:tgtEl>
                                          <p:spTgt spid="17"/>
                                        </p:tgtEl>
                                      </p:cBhvr>
                                    </p:animEffect>
                                    <p:set>
                                      <p:cBhvr>
                                        <p:cTn id="18" dur="1" fill="hold">
                                          <p:stCondLst>
                                            <p:cond delay="999"/>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childTnLst>
                                </p:cTn>
                              </p:par>
                              <p:par>
                                <p:cTn id="24" presetID="10" presetClass="entr" presetSubtype="0" fill="hold" nodeType="withEffect">
                                  <p:stCondLst>
                                    <p:cond delay="50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childTnLst>
                                </p:cTn>
                              </p:par>
                              <p:par>
                                <p:cTn id="27" presetID="10" presetClass="entr" presetSubtype="0" fill="hold" nodeType="withEffect">
                                  <p:stCondLst>
                                    <p:cond delay="50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childTnLst>
                                </p:cTn>
                              </p:par>
                              <p:par>
                                <p:cTn id="30" presetID="10" presetClass="entr" presetSubtype="0" fill="hold" nodeType="withEffect">
                                  <p:stCondLst>
                                    <p:cond delay="50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childTnLst>
                                </p:cTn>
                              </p:par>
                              <p:par>
                                <p:cTn id="33" presetID="10" presetClass="entr" presetSubtype="0" fill="hold" nodeType="withEffect">
                                  <p:stCondLst>
                                    <p:cond delay="50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2000" fill="hold"/>
                                        <p:tgtEl>
                                          <p:spTgt spid="22"/>
                                        </p:tgtEl>
                                        <p:attrNameLst>
                                          <p:attrName>ppt_w</p:attrName>
                                        </p:attrNameLst>
                                      </p:cBhvr>
                                      <p:tavLst>
                                        <p:tav tm="0">
                                          <p:val>
                                            <p:fltVal val="0"/>
                                          </p:val>
                                        </p:tav>
                                        <p:tav tm="100000">
                                          <p:val>
                                            <p:strVal val="#ppt_w"/>
                                          </p:val>
                                        </p:tav>
                                      </p:tavLst>
                                    </p:anim>
                                    <p:anim calcmode="lin" valueType="num">
                                      <p:cBhvr>
                                        <p:cTn id="41" dur="2000" fill="hold"/>
                                        <p:tgtEl>
                                          <p:spTgt spid="22"/>
                                        </p:tgtEl>
                                        <p:attrNameLst>
                                          <p:attrName>ppt_h</p:attrName>
                                        </p:attrNameLst>
                                      </p:cBhvr>
                                      <p:tavLst>
                                        <p:tav tm="0">
                                          <p:val>
                                            <p:fltVal val="0"/>
                                          </p:val>
                                        </p:tav>
                                        <p:tav tm="100000">
                                          <p:val>
                                            <p:strVal val="#ppt_h"/>
                                          </p:val>
                                        </p:tav>
                                      </p:tavLst>
                                    </p:anim>
                                    <p:animEffect transition="in" filter="fade">
                                      <p:cBhvr>
                                        <p:cTn id="42" dur="2000"/>
                                        <p:tgtEl>
                                          <p:spTgt spid="22"/>
                                        </p:tgtEl>
                                      </p:cBhvr>
                                    </p:animEffect>
                                  </p:childTnLst>
                                </p:cTn>
                              </p:par>
                              <p:par>
                                <p:cTn id="43" presetID="35" presetClass="path" presetSubtype="0" accel="50000" decel="50000" fill="hold" nodeType="withEffect">
                                  <p:stCondLst>
                                    <p:cond delay="0"/>
                                  </p:stCondLst>
                                  <p:childTnLst>
                                    <p:animMotion origin="layout" path="M 5E-6 2.59259E-6 L -0.36771 0.08703 " pathEditMode="relative" rAng="0" ptsTypes="AA">
                                      <p:cBhvr>
                                        <p:cTn id="44" dur="2000" fill="hold"/>
                                        <p:tgtEl>
                                          <p:spTgt spid="22"/>
                                        </p:tgtEl>
                                        <p:attrNameLst>
                                          <p:attrName>ppt_x</p:attrName>
                                          <p:attrName>ppt_y</p:attrName>
                                        </p:attrNameLst>
                                      </p:cBhvr>
                                      <p:rCtr x="-184" y="44"/>
                                    </p:animMotion>
                                  </p:childTnLst>
                                </p:cTn>
                              </p:par>
                            </p:childTnLst>
                          </p:cTn>
                        </p:par>
                      </p:childTnLst>
                    </p:cTn>
                  </p:par>
                  <p:par>
                    <p:cTn id="45" fill="hold">
                      <p:stCondLst>
                        <p:cond delay="indefinite"/>
                      </p:stCondLst>
                      <p:childTnLst>
                        <p:par>
                          <p:cTn id="46" fill="hold">
                            <p:stCondLst>
                              <p:cond delay="0"/>
                            </p:stCondLst>
                            <p:childTnLst>
                              <p:par>
                                <p:cTn id="47" presetID="6" presetClass="emph" presetSubtype="0" fill="hold" nodeType="clickEffect">
                                  <p:stCondLst>
                                    <p:cond delay="0"/>
                                  </p:stCondLst>
                                  <p:childTnLst>
                                    <p:animScale>
                                      <p:cBhvr>
                                        <p:cTn id="48" dur="1000" fill="hold"/>
                                        <p:tgtEl>
                                          <p:spTgt spid="24"/>
                                        </p:tgtEl>
                                      </p:cBhvr>
                                      <p:by x="170000" y="170000"/>
                                    </p:animScale>
                                  </p:childTnLst>
                                </p:cTn>
                              </p:par>
                              <p:par>
                                <p:cTn id="49" presetID="64" presetClass="path" presetSubtype="0" accel="50000" decel="50000" fill="hold" nodeType="withEffect">
                                  <p:stCondLst>
                                    <p:cond delay="0"/>
                                  </p:stCondLst>
                                  <p:childTnLst>
                                    <p:animMotion origin="layout" path="M -3.33333E-6 3.33333E-6 L 0.225 -0.24445 " pathEditMode="relative" rAng="0" ptsTypes="AA">
                                      <p:cBhvr>
                                        <p:cTn id="50" dur="1000" fill="hold"/>
                                        <p:tgtEl>
                                          <p:spTgt spid="24"/>
                                        </p:tgtEl>
                                        <p:attrNameLst>
                                          <p:attrName>ppt_x</p:attrName>
                                          <p:attrName>ppt_y</p:attrName>
                                        </p:attrNameLst>
                                      </p:cBhvr>
                                      <p:rCtr x="112" y="-122"/>
                                    </p:animMotion>
                                  </p:childTnLst>
                                </p:cTn>
                              </p:par>
                              <p:par>
                                <p:cTn id="51" presetID="6" presetClass="emph" presetSubtype="0" fill="hold" nodeType="withEffect">
                                  <p:stCondLst>
                                    <p:cond delay="0"/>
                                  </p:stCondLst>
                                  <p:childTnLst>
                                    <p:animScale>
                                      <p:cBhvr>
                                        <p:cTn id="52" dur="1000" fill="hold"/>
                                        <p:tgtEl>
                                          <p:spTgt spid="23"/>
                                        </p:tgtEl>
                                      </p:cBhvr>
                                      <p:by x="170000" y="170000"/>
                                    </p:animScale>
                                  </p:childTnLst>
                                </p:cTn>
                              </p:par>
                              <p:par>
                                <p:cTn id="53" presetID="64" presetClass="path" presetSubtype="0" accel="50000" decel="50000" fill="hold" nodeType="withEffect">
                                  <p:stCondLst>
                                    <p:cond delay="0"/>
                                  </p:stCondLst>
                                  <p:childTnLst>
                                    <p:animMotion origin="layout" path="M 0 -1.85185E-6 L 0.17083 -0.29699 " pathEditMode="relative" rAng="0" ptsTypes="AA">
                                      <p:cBhvr>
                                        <p:cTn id="54" dur="1000" fill="hold"/>
                                        <p:tgtEl>
                                          <p:spTgt spid="23"/>
                                        </p:tgtEl>
                                        <p:attrNameLst>
                                          <p:attrName>ppt_x</p:attrName>
                                          <p:attrName>ppt_y</p:attrName>
                                        </p:attrNameLst>
                                      </p:cBhvr>
                                      <p:rCtr x="85" y="-149"/>
                                    </p:animMotion>
                                  </p:childTnLst>
                                </p:cTn>
                              </p:par>
                              <p:par>
                                <p:cTn id="55" presetID="6" presetClass="emph" presetSubtype="0" fill="hold" nodeType="withEffect">
                                  <p:stCondLst>
                                    <p:cond delay="0"/>
                                  </p:stCondLst>
                                  <p:childTnLst>
                                    <p:animScale>
                                      <p:cBhvr>
                                        <p:cTn id="56" dur="1000" fill="hold"/>
                                        <p:tgtEl>
                                          <p:spTgt spid="27"/>
                                        </p:tgtEl>
                                      </p:cBhvr>
                                      <p:by x="170000" y="170000"/>
                                    </p:animScale>
                                  </p:childTnLst>
                                </p:cTn>
                              </p:par>
                              <p:par>
                                <p:cTn id="57" presetID="64" presetClass="path" presetSubtype="0" accel="50000" decel="50000" fill="hold" nodeType="withEffect">
                                  <p:stCondLst>
                                    <p:cond delay="0"/>
                                  </p:stCondLst>
                                  <p:childTnLst>
                                    <p:animMotion origin="layout" path="M -3.33333E-6 0 L 0.21667 -0.2 " pathEditMode="relative" rAng="0" ptsTypes="AA">
                                      <p:cBhvr>
                                        <p:cTn id="58" dur="1000" fill="hold"/>
                                        <p:tgtEl>
                                          <p:spTgt spid="27"/>
                                        </p:tgtEl>
                                        <p:attrNameLst>
                                          <p:attrName>ppt_x</p:attrName>
                                          <p:attrName>ppt_y</p:attrName>
                                        </p:attrNameLst>
                                      </p:cBhvr>
                                      <p:rCtr x="108" y="-100"/>
                                    </p:animMotion>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xit" presetSubtype="0" fill="hold" nodeType="clickEffect">
                                  <p:stCondLst>
                                    <p:cond delay="0"/>
                                  </p:stCondLst>
                                  <p:childTnLst>
                                    <p:anim calcmode="lin" valueType="num">
                                      <p:cBhvr>
                                        <p:cTn id="67" dur="1000"/>
                                        <p:tgtEl>
                                          <p:spTgt spid="27"/>
                                        </p:tgtEl>
                                        <p:attrNameLst>
                                          <p:attrName>ppt_w</p:attrName>
                                        </p:attrNameLst>
                                      </p:cBhvr>
                                      <p:tavLst>
                                        <p:tav tm="0">
                                          <p:val>
                                            <p:strVal val="ppt_w"/>
                                          </p:val>
                                        </p:tav>
                                        <p:tav tm="100000">
                                          <p:val>
                                            <p:fltVal val="0"/>
                                          </p:val>
                                        </p:tav>
                                      </p:tavLst>
                                    </p:anim>
                                    <p:anim calcmode="lin" valueType="num">
                                      <p:cBhvr>
                                        <p:cTn id="68" dur="1000"/>
                                        <p:tgtEl>
                                          <p:spTgt spid="27"/>
                                        </p:tgtEl>
                                        <p:attrNameLst>
                                          <p:attrName>ppt_h</p:attrName>
                                        </p:attrNameLst>
                                      </p:cBhvr>
                                      <p:tavLst>
                                        <p:tav tm="0">
                                          <p:val>
                                            <p:strVal val="ppt_h"/>
                                          </p:val>
                                        </p:tav>
                                        <p:tav tm="100000">
                                          <p:val>
                                            <p:fltVal val="0"/>
                                          </p:val>
                                        </p:tav>
                                      </p:tavLst>
                                    </p:anim>
                                    <p:animEffect transition="out" filter="fade">
                                      <p:cBhvr>
                                        <p:cTn id="69" dur="1000"/>
                                        <p:tgtEl>
                                          <p:spTgt spid="27"/>
                                        </p:tgtEl>
                                      </p:cBhvr>
                                    </p:animEffect>
                                    <p:set>
                                      <p:cBhvr>
                                        <p:cTn id="70" dur="1" fill="hold">
                                          <p:stCondLst>
                                            <p:cond delay="999"/>
                                          </p:stCondLst>
                                        </p:cTn>
                                        <p:tgtEl>
                                          <p:spTgt spid="27"/>
                                        </p:tgtEl>
                                        <p:attrNameLst>
                                          <p:attrName>style.visibility</p:attrName>
                                        </p:attrNameLst>
                                      </p:cBhvr>
                                      <p:to>
                                        <p:strVal val="hidden"/>
                                      </p:to>
                                    </p:set>
                                  </p:childTnLst>
                                </p:cTn>
                              </p:par>
                            </p:childTnLst>
                          </p:cTn>
                        </p:par>
                        <p:par>
                          <p:cTn id="71" fill="hold">
                            <p:stCondLst>
                              <p:cond delay="1000"/>
                            </p:stCondLst>
                            <p:childTnLst>
                              <p:par>
                                <p:cTn id="72" presetID="42" presetClass="path" presetSubtype="0" accel="50000" decel="50000" fill="hold" nodeType="afterEffect">
                                  <p:stCondLst>
                                    <p:cond delay="0"/>
                                  </p:stCondLst>
                                  <p:childTnLst>
                                    <p:animMotion origin="layout" path="M 0.225 -0.24445 L 0.00834 -0.01111 " pathEditMode="relative" rAng="0" ptsTypes="AA">
                                      <p:cBhvr>
                                        <p:cTn id="73" dur="1000" fill="hold"/>
                                        <p:tgtEl>
                                          <p:spTgt spid="24"/>
                                        </p:tgtEl>
                                        <p:attrNameLst>
                                          <p:attrName>ppt_x</p:attrName>
                                          <p:attrName>ppt_y</p:attrName>
                                        </p:attrNameLst>
                                      </p:cBhvr>
                                      <p:rCtr x="-108" y="117"/>
                                    </p:animMotion>
                                  </p:childTnLst>
                                </p:cTn>
                              </p:par>
                              <p:par>
                                <p:cTn id="74" presetID="42" presetClass="path" presetSubtype="0" accel="50000" decel="50000" fill="hold" nodeType="withEffect">
                                  <p:stCondLst>
                                    <p:cond delay="0"/>
                                  </p:stCondLst>
                                  <p:childTnLst>
                                    <p:animMotion origin="layout" path="M 0.17083 -0.29699 L -0.00417 0.00301 " pathEditMode="relative" rAng="0" ptsTypes="AA">
                                      <p:cBhvr>
                                        <p:cTn id="75" dur="1000" fill="hold"/>
                                        <p:tgtEl>
                                          <p:spTgt spid="23"/>
                                        </p:tgtEl>
                                        <p:attrNameLst>
                                          <p:attrName>ppt_x</p:attrName>
                                          <p:attrName>ppt_y</p:attrName>
                                        </p:attrNameLst>
                                      </p:cBhvr>
                                      <p:rCtr x="-87" y="150"/>
                                    </p:animMotion>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1000"/>
                                        <p:tgtEl>
                                          <p:spTgt spid="22"/>
                                        </p:tgtEl>
                                      </p:cBhvr>
                                    </p:animEffect>
                                    <p:set>
                                      <p:cBhvr>
                                        <p:cTn id="80" dur="1" fill="hold">
                                          <p:stCondLst>
                                            <p:cond delay="999"/>
                                          </p:stCondLst>
                                        </p:cTn>
                                        <p:tgtEl>
                                          <p:spTgt spid="22"/>
                                        </p:tgtEl>
                                        <p:attrNameLst>
                                          <p:attrName>style.visibility</p:attrName>
                                        </p:attrNameLst>
                                      </p:cBhvr>
                                      <p:to>
                                        <p:strVal val="hidden"/>
                                      </p:to>
                                    </p:set>
                                  </p:childTnLst>
                                </p:cTn>
                              </p:par>
                            </p:childTnLst>
                          </p:cTn>
                        </p:par>
                        <p:par>
                          <p:cTn id="81" fill="hold">
                            <p:stCondLst>
                              <p:cond delay="1000"/>
                            </p:stCondLst>
                            <p:childTnLst>
                              <p:par>
                                <p:cTn id="82" presetID="10" presetClass="entr" presetSubtype="0" fill="hold" grpId="0" nodeType="after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wipe(left)">
                                      <p:cBhvr>
                                        <p:cTn id="89" dur="1000"/>
                                        <p:tgtEl>
                                          <p:spTgt spid="32"/>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1000"/>
                                        <p:tgtEl>
                                          <p:spTgt spid="33"/>
                                        </p:tgtEl>
                                      </p:cBhvr>
                                    </p:animEffect>
                                  </p:childTnLst>
                                </p:cTn>
                              </p:par>
                              <p:par>
                                <p:cTn id="95" presetID="6" presetClass="emph" presetSubtype="0" fill="hold" nodeType="withEffect">
                                  <p:stCondLst>
                                    <p:cond delay="0"/>
                                  </p:stCondLst>
                                  <p:childTnLst>
                                    <p:animScale>
                                      <p:cBhvr>
                                        <p:cTn id="96" dur="1000" fill="hold"/>
                                        <p:tgtEl>
                                          <p:spTgt spid="24"/>
                                        </p:tgtEl>
                                      </p:cBhvr>
                                      <p:by x="150000" y="150000"/>
                                    </p:animScale>
                                  </p:childTnLst>
                                </p:cTn>
                              </p:par>
                              <p:par>
                                <p:cTn id="97" presetID="6" presetClass="emph" presetSubtype="0" fill="hold" nodeType="withEffect">
                                  <p:stCondLst>
                                    <p:cond delay="0"/>
                                  </p:stCondLst>
                                  <p:childTnLst>
                                    <p:animScale>
                                      <p:cBhvr>
                                        <p:cTn id="98" dur="1000" fill="hold"/>
                                        <p:tgtEl>
                                          <p:spTgt spid="23"/>
                                        </p:tgtEl>
                                      </p:cBhvr>
                                      <p:by x="150000" y="150000"/>
                                    </p:animScale>
                                  </p:childTnLst>
                                </p:cTn>
                              </p:par>
                              <p:par>
                                <p:cTn id="99" presetID="10" presetClass="entr" presetSubtype="0" fill="hold" nodeType="withEffect">
                                  <p:stCondLst>
                                    <p:cond delay="500"/>
                                  </p:stCondLst>
                                  <p:childTnLst>
                                    <p:set>
                                      <p:cBhvr>
                                        <p:cTn id="100" dur="1" fill="hold">
                                          <p:stCondLst>
                                            <p:cond delay="0"/>
                                          </p:stCondLst>
                                        </p:cTn>
                                        <p:tgtEl>
                                          <p:spTgt spid="34"/>
                                        </p:tgtEl>
                                        <p:attrNameLst>
                                          <p:attrName>style.visibility</p:attrName>
                                        </p:attrNameLst>
                                      </p:cBhvr>
                                      <p:to>
                                        <p:strVal val="visible"/>
                                      </p:to>
                                    </p:set>
                                    <p:animEffect transition="in" filter="fade">
                                      <p:cBhvr>
                                        <p:cTn id="101" dur="1000"/>
                                        <p:tgtEl>
                                          <p:spTgt spid="34"/>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1000"/>
                                        <p:tgtEl>
                                          <p:spTgt spid="23"/>
                                        </p:tgtEl>
                                      </p:cBhvr>
                                    </p:animEffect>
                                    <p:set>
                                      <p:cBhvr>
                                        <p:cTn id="106" dur="1" fill="hold">
                                          <p:stCondLst>
                                            <p:cond delay="999"/>
                                          </p:stCondLst>
                                        </p:cTn>
                                        <p:tgtEl>
                                          <p:spTgt spid="23"/>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1000"/>
                                        <p:tgtEl>
                                          <p:spTgt spid="34"/>
                                        </p:tgtEl>
                                      </p:cBhvr>
                                    </p:animEffect>
                                    <p:set>
                                      <p:cBhvr>
                                        <p:cTn id="109" dur="1" fill="hold">
                                          <p:stCondLst>
                                            <p:cond delay="999"/>
                                          </p:stCondLst>
                                        </p:cTn>
                                        <p:tgtEl>
                                          <p:spTgt spid="34"/>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1000"/>
                                        <p:tgtEl>
                                          <p:spTgt spid="24"/>
                                        </p:tgtEl>
                                      </p:cBhvr>
                                    </p:animEffect>
                                    <p:set>
                                      <p:cBhvr>
                                        <p:cTn id="112" dur="1" fill="hold">
                                          <p:stCondLst>
                                            <p:cond delay="999"/>
                                          </p:stCondLst>
                                        </p:cTn>
                                        <p:tgtEl>
                                          <p:spTgt spid="24"/>
                                        </p:tgtEl>
                                        <p:attrNameLst>
                                          <p:attrName>style.visibility</p:attrName>
                                        </p:attrNameLst>
                                      </p:cBhvr>
                                      <p:to>
                                        <p:strVal val="hidden"/>
                                      </p:to>
                                    </p:set>
                                  </p:childTnLst>
                                </p:cTn>
                              </p:par>
                            </p:childTnLst>
                          </p:cTn>
                        </p:par>
                        <p:par>
                          <p:cTn id="113" fill="hold">
                            <p:stCondLst>
                              <p:cond delay="1000"/>
                            </p:stCondLst>
                            <p:childTnLst>
                              <p:par>
                                <p:cTn id="114" presetID="22" presetClass="entr" presetSubtype="8"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animEffect transition="in" filter="wipe(left)">
                                      <p:cBhvr>
                                        <p:cTn id="116"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7" grpId="0"/>
      <p:bldP spid="20" grpId="0"/>
      <p:bldP spid="30" grpId="0" animBg="1"/>
      <p:bldP spid="31" grpId="0" animBg="1"/>
      <p:bldP spid="32" grpId="0" animBg="1"/>
      <p:bldP spid="33" grpId="0" animBg="1"/>
      <p:bldP spid="3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45720" y="0"/>
            <a:ext cx="7437120" cy="707886"/>
          </a:xfrm>
          <a:prstGeom prst="rect">
            <a:avLst/>
          </a:prstGeom>
          <a:solidFill>
            <a:schemeClr val="accent1">
              <a:lumMod val="20000"/>
              <a:lumOff val="80000"/>
            </a:schemeClr>
          </a:solid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Tempus Sans ITC" pitchFamily="82" charset="0"/>
              </a:rPr>
              <a:t>	   </a:t>
            </a:r>
            <a:r>
              <a:rPr lang="en-US" sz="2000" b="1" dirty="0" smtClean="0">
                <a:solidFill>
                  <a:schemeClr val="accent1">
                    <a:lumMod val="75000"/>
                  </a:schemeClr>
                </a:solidFill>
                <a:effectLst>
                  <a:outerShdw dist="50800" dir="5400000" algn="ctr" rotWithShape="0">
                    <a:schemeClr val="tx1"/>
                  </a:outerShdw>
                </a:effectLst>
                <a:latin typeface="Tempus Sans ITC" pitchFamily="82" charset="0"/>
              </a:rPr>
              <a:t>       </a:t>
            </a:r>
            <a:r>
              <a:rPr lang="en-US" sz="4000" b="1" dirty="0" smtClean="0">
                <a:solidFill>
                  <a:schemeClr val="accent1">
                    <a:lumMod val="75000"/>
                  </a:schemeClr>
                </a:solidFill>
                <a:effectLst>
                  <a:outerShdw dist="50800" dir="5400000" algn="ctr" rotWithShape="0">
                    <a:schemeClr val="tx1"/>
                  </a:outerShdw>
                </a:effectLst>
                <a:latin typeface="Tempus Sans ITC" pitchFamily="82" charset="0"/>
              </a:rPr>
              <a:t>What Happens Next?</a:t>
            </a:r>
            <a:endParaRPr lang="en-US" sz="4000" b="1" dirty="0">
              <a:solidFill>
                <a:schemeClr val="accent1">
                  <a:lumMod val="75000"/>
                </a:schemeClr>
              </a:solidFill>
              <a:effectLst>
                <a:outerShdw dist="50800" dir="5400000" algn="ctr" rotWithShape="0">
                  <a:schemeClr val="tx1"/>
                </a:outerShdw>
              </a:effectLst>
              <a:latin typeface="Tempus Sans ITC" pitchFamily="82" charset="0"/>
            </a:endParaRPr>
          </a:p>
        </p:txBody>
      </p:sp>
      <p:pic>
        <p:nvPicPr>
          <p:cNvPr id="4" name="Picture 1"/>
          <p:cNvPicPr>
            <a:picLocks noChangeAspect="1" noChangeArrowheads="1"/>
          </p:cNvPicPr>
          <p:nvPr/>
        </p:nvPicPr>
        <p:blipFill>
          <a:blip r:embed="rId2"/>
          <a:srcRect t="8555"/>
          <a:stretch>
            <a:fillRect/>
          </a:stretch>
        </p:blipFill>
        <p:spPr bwMode="auto">
          <a:xfrm>
            <a:off x="685800" y="1480242"/>
            <a:ext cx="8001000" cy="5149158"/>
          </a:xfrm>
          <a:prstGeom prst="rect">
            <a:avLst/>
          </a:prstGeom>
          <a:noFill/>
          <a:ln w="50800">
            <a:solidFill>
              <a:schemeClr val="tx1"/>
            </a:solidFill>
            <a:miter lim="800000"/>
            <a:headEnd/>
            <a:tailEnd/>
          </a:ln>
          <a:effectLst/>
        </p:spPr>
      </p:pic>
      <p:sp>
        <p:nvSpPr>
          <p:cNvPr id="5" name="TextBox 3"/>
          <p:cNvSpPr txBox="1">
            <a:spLocks noChangeArrowheads="1"/>
          </p:cNvSpPr>
          <p:nvPr/>
        </p:nvSpPr>
        <p:spPr bwMode="auto">
          <a:xfrm>
            <a:off x="0" y="685800"/>
            <a:ext cx="9144000" cy="584775"/>
          </a:xfrm>
          <a:prstGeom prst="rect">
            <a:avLst/>
          </a:prstGeom>
          <a:noFill/>
          <a:ln w="9525">
            <a:noFill/>
            <a:miter lim="800000"/>
            <a:headEnd/>
            <a:tailEnd/>
          </a:ln>
        </p:spPr>
        <p:txBody>
          <a:bodyPr wrap="square">
            <a:spAutoFit/>
          </a:bodyPr>
          <a:lstStyle/>
          <a:p>
            <a:pPr>
              <a:defRPr/>
            </a:pPr>
            <a:r>
              <a:rPr lang="en-US" sz="3200" b="1" dirty="0" smtClean="0">
                <a:latin typeface="Calibri" pitchFamily="34" charset="0"/>
              </a:rPr>
              <a:t>Spring 1806:  shipment arrives from Fort Mandan</a:t>
            </a:r>
            <a:endParaRPr lang="en-US" sz="3200" b="1" dirty="0">
              <a:latin typeface="Calibri" pitchFamily="34" charset="0"/>
            </a:endParaRPr>
          </a:p>
        </p:txBody>
      </p:sp>
      <p:sp useBgFill="1">
        <p:nvSpPr>
          <p:cNvPr id="6" name="TextBox 3"/>
          <p:cNvSpPr txBox="1">
            <a:spLocks noChangeArrowheads="1"/>
          </p:cNvSpPr>
          <p:nvPr/>
        </p:nvSpPr>
        <p:spPr bwMode="auto">
          <a:xfrm>
            <a:off x="0" y="1219200"/>
            <a:ext cx="9144000" cy="584775"/>
          </a:xfrm>
          <a:prstGeom prst="rect">
            <a:avLst/>
          </a:prstGeom>
          <a:ln w="9525">
            <a:noFill/>
            <a:miter lim="800000"/>
            <a:headEnd/>
            <a:tailEnd/>
          </a:ln>
        </p:spPr>
        <p:txBody>
          <a:bodyPr wrap="square">
            <a:spAutoFit/>
          </a:bodyPr>
          <a:lstStyle/>
          <a:p>
            <a:pPr>
              <a:defRPr/>
            </a:pPr>
            <a:r>
              <a:rPr lang="en-US" sz="3200" b="1" dirty="0" smtClean="0">
                <a:latin typeface="Calibri" pitchFamily="34" charset="0"/>
              </a:rPr>
              <a:t>of 6 live animals, two survive – prairie dog, 1 magpie</a:t>
            </a:r>
            <a:endParaRPr lang="en-US" sz="3200" b="1" dirty="0">
              <a:latin typeface="Calibri" pitchFamily="34" charset="0"/>
            </a:endParaRPr>
          </a:p>
        </p:txBody>
      </p:sp>
      <p:sp useBgFill="1">
        <p:nvSpPr>
          <p:cNvPr id="7" name="TextBox 3"/>
          <p:cNvSpPr txBox="1">
            <a:spLocks noChangeArrowheads="1"/>
          </p:cNvSpPr>
          <p:nvPr/>
        </p:nvSpPr>
        <p:spPr bwMode="auto">
          <a:xfrm>
            <a:off x="0" y="1752600"/>
            <a:ext cx="4953000" cy="584775"/>
          </a:xfrm>
          <a:prstGeom prst="rect">
            <a:avLst/>
          </a:prstGeom>
          <a:ln w="9525">
            <a:noFill/>
            <a:miter lim="800000"/>
            <a:headEnd/>
            <a:tailEnd/>
          </a:ln>
        </p:spPr>
        <p:txBody>
          <a:bodyPr wrap="square">
            <a:spAutoFit/>
          </a:bodyPr>
          <a:lstStyle/>
          <a:p>
            <a:pPr>
              <a:defRPr/>
            </a:pPr>
            <a:r>
              <a:rPr lang="en-US" sz="3200" b="1" dirty="0" smtClean="0">
                <a:latin typeface="Calibri" pitchFamily="34" charset="0"/>
              </a:rPr>
              <a:t>Distribution of materials:</a:t>
            </a:r>
            <a:endParaRPr lang="en-US" sz="3200" b="1" dirty="0">
              <a:latin typeface="Calibri" pitchFamily="34" charset="0"/>
            </a:endParaRPr>
          </a:p>
        </p:txBody>
      </p:sp>
      <p:sp useBgFill="1">
        <p:nvSpPr>
          <p:cNvPr id="8" name="TextBox 3"/>
          <p:cNvSpPr txBox="1">
            <a:spLocks noChangeArrowheads="1"/>
          </p:cNvSpPr>
          <p:nvPr/>
        </p:nvSpPr>
        <p:spPr bwMode="auto">
          <a:xfrm>
            <a:off x="0" y="2286000"/>
            <a:ext cx="4953000" cy="523220"/>
          </a:xfrm>
          <a:prstGeom prst="rect">
            <a:avLst/>
          </a:prstGeom>
          <a:ln w="9525">
            <a:noFill/>
            <a:miter lim="800000"/>
            <a:headEnd/>
            <a:tailEnd/>
          </a:ln>
        </p:spPr>
        <p:txBody>
          <a:bodyPr wrap="square">
            <a:spAutoFit/>
          </a:bodyPr>
          <a:lstStyle/>
          <a:p>
            <a:pPr>
              <a:defRPr/>
            </a:pPr>
            <a:r>
              <a:rPr lang="en-US" sz="2800" b="1" dirty="0" smtClean="0">
                <a:latin typeface="Calibri" pitchFamily="34" charset="0"/>
              </a:rPr>
              <a:t>   Peale Museum (Philadelphia)</a:t>
            </a:r>
            <a:endParaRPr lang="en-US" sz="2800" b="1" dirty="0">
              <a:latin typeface="Calibri" pitchFamily="34" charset="0"/>
            </a:endParaRPr>
          </a:p>
        </p:txBody>
      </p:sp>
      <p:sp useBgFill="1">
        <p:nvSpPr>
          <p:cNvPr id="11" name="Rectangle 10"/>
          <p:cNvSpPr/>
          <p:nvPr/>
        </p:nvSpPr>
        <p:spPr>
          <a:xfrm>
            <a:off x="609600" y="2743200"/>
            <a:ext cx="4343400" cy="830997"/>
          </a:xfrm>
          <a:prstGeom prst="rect">
            <a:avLst/>
          </a:prstGeom>
        </p:spPr>
        <p:txBody>
          <a:bodyPr wrap="square">
            <a:spAutoFit/>
          </a:bodyPr>
          <a:lstStyle/>
          <a:p>
            <a:r>
              <a:rPr lang="en-US" sz="2400" b="1" dirty="0" smtClean="0"/>
              <a:t>- live prairie dog and magpie </a:t>
            </a:r>
          </a:p>
          <a:p>
            <a:r>
              <a:rPr lang="en-US" sz="2400" b="1" dirty="0" smtClean="0"/>
              <a:t>- animal skins, skeletons, horns</a:t>
            </a:r>
          </a:p>
        </p:txBody>
      </p:sp>
      <p:sp useBgFill="1">
        <p:nvSpPr>
          <p:cNvPr id="12" name="Rectangle 11"/>
          <p:cNvSpPr/>
          <p:nvPr/>
        </p:nvSpPr>
        <p:spPr>
          <a:xfrm>
            <a:off x="0" y="3505200"/>
            <a:ext cx="4953000" cy="523220"/>
          </a:xfrm>
          <a:prstGeom prst="rect">
            <a:avLst/>
          </a:prstGeom>
        </p:spPr>
        <p:txBody>
          <a:bodyPr wrap="square">
            <a:spAutoFit/>
          </a:bodyPr>
          <a:lstStyle/>
          <a:p>
            <a:r>
              <a:rPr lang="en-US" sz="2700" b="1" dirty="0" smtClean="0"/>
              <a:t>   Am. Philosophical Society (Phil)</a:t>
            </a:r>
            <a:endParaRPr lang="en-US" sz="2700" dirty="0"/>
          </a:p>
        </p:txBody>
      </p:sp>
      <p:sp useBgFill="1">
        <p:nvSpPr>
          <p:cNvPr id="13" name="Rectangle 12"/>
          <p:cNvSpPr/>
          <p:nvPr/>
        </p:nvSpPr>
        <p:spPr>
          <a:xfrm>
            <a:off x="609600" y="4014216"/>
            <a:ext cx="4343400" cy="461665"/>
          </a:xfrm>
          <a:prstGeom prst="rect">
            <a:avLst/>
          </a:prstGeom>
        </p:spPr>
        <p:txBody>
          <a:bodyPr wrap="square">
            <a:spAutoFit/>
          </a:bodyPr>
          <a:lstStyle/>
          <a:p>
            <a:r>
              <a:rPr lang="en-US" sz="2400" b="1" dirty="0" smtClean="0"/>
              <a:t>- plants, soils, mineral samples</a:t>
            </a:r>
          </a:p>
        </p:txBody>
      </p:sp>
      <p:pic>
        <p:nvPicPr>
          <p:cNvPr id="14" name="Picture 1"/>
          <p:cNvPicPr>
            <a:picLocks noChangeAspect="1" noChangeArrowheads="1"/>
          </p:cNvPicPr>
          <p:nvPr/>
        </p:nvPicPr>
        <p:blipFill>
          <a:blip r:embed="rId3" cstate="print"/>
          <a:srcRect t="14425" r="4563"/>
          <a:stretch>
            <a:fillRect/>
          </a:stretch>
        </p:blipFill>
        <p:spPr bwMode="auto">
          <a:xfrm rot="1285282">
            <a:off x="4895722" y="2398446"/>
            <a:ext cx="4366590" cy="2181380"/>
          </a:xfrm>
          <a:prstGeom prst="rect">
            <a:avLst/>
          </a:prstGeom>
          <a:noFill/>
          <a:ln w="9525">
            <a:noFill/>
            <a:miter lim="800000"/>
            <a:headEnd/>
            <a:tailEnd/>
          </a:ln>
          <a:effectLst/>
        </p:spPr>
      </p:pic>
      <p:pic>
        <p:nvPicPr>
          <p:cNvPr id="15" name="Picture 3"/>
          <p:cNvPicPr>
            <a:picLocks noChangeAspect="1" noChangeArrowheads="1"/>
          </p:cNvPicPr>
          <p:nvPr/>
        </p:nvPicPr>
        <p:blipFill>
          <a:blip r:embed="rId4" cstate="print"/>
          <a:srcRect l="56250" t="30619" r="893" b="15798"/>
          <a:stretch>
            <a:fillRect/>
          </a:stretch>
        </p:blipFill>
        <p:spPr bwMode="auto">
          <a:xfrm rot="20266596">
            <a:off x="3953972" y="4236421"/>
            <a:ext cx="2941647" cy="2144952"/>
          </a:xfrm>
          <a:prstGeom prst="rect">
            <a:avLst/>
          </a:prstGeom>
          <a:noFill/>
          <a:ln w="50800">
            <a:solidFill>
              <a:schemeClr val="tx1"/>
            </a:solidFill>
            <a:miter lim="800000"/>
            <a:headEnd/>
            <a:tailEnd/>
          </a:ln>
          <a:effectLst/>
        </p:spPr>
      </p:pic>
      <p:sp useBgFill="1">
        <p:nvSpPr>
          <p:cNvPr id="16" name="Rectangle 15"/>
          <p:cNvSpPr/>
          <p:nvPr/>
        </p:nvSpPr>
        <p:spPr>
          <a:xfrm>
            <a:off x="0" y="4471416"/>
            <a:ext cx="4953000" cy="523220"/>
          </a:xfrm>
          <a:prstGeom prst="rect">
            <a:avLst/>
          </a:prstGeom>
        </p:spPr>
        <p:txBody>
          <a:bodyPr wrap="square">
            <a:spAutoFit/>
          </a:bodyPr>
          <a:lstStyle/>
          <a:p>
            <a:r>
              <a:rPr lang="en-US" sz="2800" b="1" dirty="0" smtClean="0"/>
              <a:t>   Monticello </a:t>
            </a:r>
            <a:endParaRPr lang="en-US" sz="2800" dirty="0"/>
          </a:p>
        </p:txBody>
      </p:sp>
      <p:pic>
        <p:nvPicPr>
          <p:cNvPr id="18" name="Picture 4"/>
          <p:cNvPicPr>
            <a:picLocks noChangeAspect="1" noChangeArrowheads="1"/>
          </p:cNvPicPr>
          <p:nvPr/>
        </p:nvPicPr>
        <p:blipFill>
          <a:blip r:embed="rId5" cstate="print"/>
          <a:srcRect l="7474" t="7097" r="5665" b="22366"/>
          <a:stretch>
            <a:fillRect/>
          </a:stretch>
        </p:blipFill>
        <p:spPr bwMode="auto">
          <a:xfrm rot="5400000">
            <a:off x="4384775" y="2327375"/>
            <a:ext cx="5035782" cy="4025467"/>
          </a:xfrm>
          <a:prstGeom prst="rect">
            <a:avLst/>
          </a:prstGeom>
          <a:noFill/>
          <a:ln w="50800">
            <a:solidFill>
              <a:schemeClr val="tx1"/>
            </a:solidFill>
            <a:miter lim="800000"/>
            <a:headEnd/>
            <a:tailEnd/>
          </a:ln>
          <a:effectLst/>
        </p:spPr>
      </p:pic>
      <p:sp useBgFill="1">
        <p:nvSpPr>
          <p:cNvPr id="17" name="Rectangle 16"/>
          <p:cNvSpPr/>
          <p:nvPr/>
        </p:nvSpPr>
        <p:spPr>
          <a:xfrm>
            <a:off x="609600" y="4953000"/>
            <a:ext cx="4343400" cy="1938992"/>
          </a:xfrm>
          <a:prstGeom prst="rect">
            <a:avLst/>
          </a:prstGeom>
        </p:spPr>
        <p:txBody>
          <a:bodyPr wrap="square">
            <a:spAutoFit/>
          </a:bodyPr>
          <a:lstStyle/>
          <a:p>
            <a:pPr>
              <a:buFontTx/>
              <a:buChar char="-"/>
            </a:pPr>
            <a:r>
              <a:rPr lang="en-US" sz="2400" b="1" dirty="0" smtClean="0"/>
              <a:t> horns of elk, deer, antelope,</a:t>
            </a:r>
          </a:p>
          <a:p>
            <a:r>
              <a:rPr lang="en-US" sz="2400" b="1" dirty="0" smtClean="0"/>
              <a:t>   mountain sheep horns</a:t>
            </a:r>
          </a:p>
          <a:p>
            <a:pPr>
              <a:buFontTx/>
              <a:buChar char="-"/>
            </a:pPr>
            <a:r>
              <a:rPr lang="en-US" sz="2400" b="1" dirty="0" smtClean="0"/>
              <a:t> otter and weasel skins</a:t>
            </a:r>
          </a:p>
          <a:p>
            <a:pPr>
              <a:buFontTx/>
              <a:buChar char="-"/>
            </a:pPr>
            <a:r>
              <a:rPr lang="en-US" sz="2400" b="1" dirty="0" smtClean="0"/>
              <a:t> Indian pipes, bows, arrows </a:t>
            </a:r>
          </a:p>
          <a:p>
            <a:pPr>
              <a:buFontTx/>
              <a:buChar char="-"/>
            </a:pPr>
            <a:r>
              <a:rPr lang="en-US" sz="2400" b="1" dirty="0" smtClean="0"/>
              <a:t> painted buffalo robe </a:t>
            </a:r>
            <a:endParaRPr lang="en-US" sz="2400" dirty="0"/>
          </a:p>
        </p:txBody>
      </p:sp>
      <p:pic>
        <p:nvPicPr>
          <p:cNvPr id="19" name="Picture 5" descr="Elk antlers from the Expedition"/>
          <p:cNvPicPr>
            <a:picLocks noChangeAspect="1" noChangeArrowheads="1"/>
          </p:cNvPicPr>
          <p:nvPr/>
        </p:nvPicPr>
        <p:blipFill>
          <a:blip r:embed="rId6"/>
          <a:srcRect/>
          <a:stretch>
            <a:fillRect/>
          </a:stretch>
        </p:blipFill>
        <p:spPr bwMode="auto">
          <a:xfrm rot="937174">
            <a:off x="4512736" y="4246492"/>
            <a:ext cx="1828800" cy="207469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000"/>
                                        <p:tgtEl>
                                          <p:spTgt spid="15"/>
                                        </p:tgtEl>
                                      </p:cBhvr>
                                    </p:animEffect>
                                    <p:set>
                                      <p:cBhvr>
                                        <p:cTn id="19" dur="1" fill="hold">
                                          <p:stCondLst>
                                            <p:cond delay="999"/>
                                          </p:stCondLst>
                                        </p:cTn>
                                        <p:tgtEl>
                                          <p:spTgt spid="15"/>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14"/>
                                        </p:tgtEl>
                                      </p:cBhvr>
                                    </p:animEffect>
                                    <p:set>
                                      <p:cBhvr>
                                        <p:cTn id="22" dur="1" fill="hold">
                                          <p:stCondLst>
                                            <p:cond delay="999"/>
                                          </p:stCondLst>
                                        </p:cTn>
                                        <p:tgtEl>
                                          <p:spTgt spid="14"/>
                                        </p:tgtEl>
                                        <p:attrNameLst>
                                          <p:attrName>style.visibility</p:attrName>
                                        </p:attrNameLst>
                                      </p:cBhvr>
                                      <p:to>
                                        <p:strVal val="hidden"/>
                                      </p:to>
                                    </p:se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1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noChangeArrowheads="1"/>
          </p:cNvPicPr>
          <p:nvPr/>
        </p:nvPicPr>
        <p:blipFill>
          <a:blip r:embed="rId2"/>
          <a:srcRect t="8555"/>
          <a:stretch>
            <a:fillRect/>
          </a:stretch>
        </p:blipFill>
        <p:spPr bwMode="auto">
          <a:xfrm>
            <a:off x="685800" y="1480242"/>
            <a:ext cx="8001000" cy="5149158"/>
          </a:xfrm>
          <a:prstGeom prst="rect">
            <a:avLst/>
          </a:prstGeom>
          <a:noFill/>
          <a:ln w="50800">
            <a:solidFill>
              <a:schemeClr val="tx1"/>
            </a:solidFill>
            <a:miter lim="800000"/>
            <a:headEnd/>
            <a:tailEnd/>
          </a:ln>
          <a:effectLst/>
        </p:spPr>
      </p:pic>
      <p:grpSp>
        <p:nvGrpSpPr>
          <p:cNvPr id="14" name="Group 13"/>
          <p:cNvGrpSpPr/>
          <p:nvPr/>
        </p:nvGrpSpPr>
        <p:grpSpPr>
          <a:xfrm>
            <a:off x="0" y="685800"/>
            <a:ext cx="9144000" cy="6206192"/>
            <a:chOff x="0" y="685800"/>
            <a:chExt cx="9144000" cy="6206192"/>
          </a:xfrm>
        </p:grpSpPr>
        <p:sp useBgFill="1">
          <p:nvSpPr>
            <p:cNvPr id="3" name="TextBox 3"/>
            <p:cNvSpPr txBox="1">
              <a:spLocks noChangeArrowheads="1"/>
            </p:cNvSpPr>
            <p:nvPr/>
          </p:nvSpPr>
          <p:spPr bwMode="auto">
            <a:xfrm>
              <a:off x="0" y="685800"/>
              <a:ext cx="9144000" cy="584775"/>
            </a:xfrm>
            <a:prstGeom prst="rect">
              <a:avLst/>
            </a:prstGeom>
            <a:ln w="9525">
              <a:noFill/>
              <a:miter lim="800000"/>
              <a:headEnd/>
              <a:tailEnd/>
            </a:ln>
          </p:spPr>
          <p:txBody>
            <a:bodyPr wrap="square">
              <a:spAutoFit/>
            </a:bodyPr>
            <a:lstStyle/>
            <a:p>
              <a:pPr>
                <a:defRPr/>
              </a:pPr>
              <a:r>
                <a:rPr lang="en-US" sz="3200" b="1" dirty="0" smtClean="0">
                  <a:latin typeface="Calibri" pitchFamily="34" charset="0"/>
                </a:rPr>
                <a:t>Spring 1806:  shipment arrives from Fort Mandan</a:t>
              </a:r>
              <a:endParaRPr lang="en-US" sz="3200" b="1" dirty="0">
                <a:latin typeface="Calibri" pitchFamily="34" charset="0"/>
              </a:endParaRPr>
            </a:p>
          </p:txBody>
        </p:sp>
        <p:sp useBgFill="1">
          <p:nvSpPr>
            <p:cNvPr id="4" name="TextBox 3"/>
            <p:cNvSpPr txBox="1">
              <a:spLocks noChangeArrowheads="1"/>
            </p:cNvSpPr>
            <p:nvPr/>
          </p:nvSpPr>
          <p:spPr bwMode="auto">
            <a:xfrm>
              <a:off x="0" y="1219200"/>
              <a:ext cx="9144000" cy="584775"/>
            </a:xfrm>
            <a:prstGeom prst="rect">
              <a:avLst/>
            </a:prstGeom>
            <a:ln w="9525">
              <a:noFill/>
              <a:miter lim="800000"/>
              <a:headEnd/>
              <a:tailEnd/>
            </a:ln>
          </p:spPr>
          <p:txBody>
            <a:bodyPr wrap="square">
              <a:spAutoFit/>
            </a:bodyPr>
            <a:lstStyle/>
            <a:p>
              <a:pPr>
                <a:defRPr/>
              </a:pPr>
              <a:r>
                <a:rPr lang="en-US" sz="3200" b="1" dirty="0" smtClean="0">
                  <a:latin typeface="Calibri" pitchFamily="34" charset="0"/>
                </a:rPr>
                <a:t>of 6 live animals, two survive – prairie dog, 1 magpie</a:t>
              </a:r>
              <a:endParaRPr lang="en-US" sz="3200" b="1" dirty="0">
                <a:latin typeface="Calibri" pitchFamily="34" charset="0"/>
              </a:endParaRPr>
            </a:p>
          </p:txBody>
        </p:sp>
        <p:sp useBgFill="1">
          <p:nvSpPr>
            <p:cNvPr id="5" name="TextBox 3"/>
            <p:cNvSpPr txBox="1">
              <a:spLocks noChangeArrowheads="1"/>
            </p:cNvSpPr>
            <p:nvPr/>
          </p:nvSpPr>
          <p:spPr bwMode="auto">
            <a:xfrm>
              <a:off x="0" y="1752600"/>
              <a:ext cx="4953000" cy="584775"/>
            </a:xfrm>
            <a:prstGeom prst="rect">
              <a:avLst/>
            </a:prstGeom>
            <a:ln w="9525">
              <a:noFill/>
              <a:miter lim="800000"/>
              <a:headEnd/>
              <a:tailEnd/>
            </a:ln>
          </p:spPr>
          <p:txBody>
            <a:bodyPr wrap="square">
              <a:spAutoFit/>
            </a:bodyPr>
            <a:lstStyle/>
            <a:p>
              <a:pPr>
                <a:defRPr/>
              </a:pPr>
              <a:r>
                <a:rPr lang="en-US" sz="3200" b="1" dirty="0" smtClean="0">
                  <a:latin typeface="Calibri" pitchFamily="34" charset="0"/>
                </a:rPr>
                <a:t>Distribution of materials:</a:t>
              </a:r>
              <a:endParaRPr lang="en-US" sz="3200" b="1" dirty="0">
                <a:latin typeface="Calibri" pitchFamily="34" charset="0"/>
              </a:endParaRPr>
            </a:p>
          </p:txBody>
        </p:sp>
        <p:sp useBgFill="1">
          <p:nvSpPr>
            <p:cNvPr id="6" name="TextBox 3"/>
            <p:cNvSpPr txBox="1">
              <a:spLocks noChangeArrowheads="1"/>
            </p:cNvSpPr>
            <p:nvPr/>
          </p:nvSpPr>
          <p:spPr bwMode="auto">
            <a:xfrm>
              <a:off x="0" y="2286000"/>
              <a:ext cx="4953000" cy="523220"/>
            </a:xfrm>
            <a:prstGeom prst="rect">
              <a:avLst/>
            </a:prstGeom>
            <a:ln w="9525">
              <a:noFill/>
              <a:miter lim="800000"/>
              <a:headEnd/>
              <a:tailEnd/>
            </a:ln>
          </p:spPr>
          <p:txBody>
            <a:bodyPr wrap="square">
              <a:spAutoFit/>
            </a:bodyPr>
            <a:lstStyle/>
            <a:p>
              <a:pPr>
                <a:defRPr/>
              </a:pPr>
              <a:r>
                <a:rPr lang="en-US" sz="2800" b="1" dirty="0" smtClean="0">
                  <a:latin typeface="Calibri" pitchFamily="34" charset="0"/>
                </a:rPr>
                <a:t>   Peale Museum (Philadelphia)</a:t>
              </a:r>
              <a:endParaRPr lang="en-US" sz="2800" b="1" dirty="0">
                <a:latin typeface="Calibri" pitchFamily="34" charset="0"/>
              </a:endParaRPr>
            </a:p>
          </p:txBody>
        </p:sp>
        <p:sp useBgFill="1">
          <p:nvSpPr>
            <p:cNvPr id="7" name="Rectangle 6"/>
            <p:cNvSpPr/>
            <p:nvPr/>
          </p:nvSpPr>
          <p:spPr>
            <a:xfrm>
              <a:off x="609600" y="2743200"/>
              <a:ext cx="4343400" cy="830997"/>
            </a:xfrm>
            <a:prstGeom prst="rect">
              <a:avLst/>
            </a:prstGeom>
          </p:spPr>
          <p:txBody>
            <a:bodyPr wrap="square">
              <a:spAutoFit/>
            </a:bodyPr>
            <a:lstStyle/>
            <a:p>
              <a:r>
                <a:rPr lang="en-US" sz="2400" b="1" dirty="0" smtClean="0"/>
                <a:t>- live prairie dog and magpie </a:t>
              </a:r>
            </a:p>
            <a:p>
              <a:r>
                <a:rPr lang="en-US" sz="2400" b="1" dirty="0" smtClean="0"/>
                <a:t>- animal skins, skeletons, horns</a:t>
              </a:r>
            </a:p>
          </p:txBody>
        </p:sp>
        <p:sp useBgFill="1">
          <p:nvSpPr>
            <p:cNvPr id="8" name="Rectangle 7"/>
            <p:cNvSpPr/>
            <p:nvPr/>
          </p:nvSpPr>
          <p:spPr>
            <a:xfrm>
              <a:off x="0" y="3505200"/>
              <a:ext cx="4953000" cy="523220"/>
            </a:xfrm>
            <a:prstGeom prst="rect">
              <a:avLst/>
            </a:prstGeom>
          </p:spPr>
          <p:txBody>
            <a:bodyPr wrap="square">
              <a:spAutoFit/>
            </a:bodyPr>
            <a:lstStyle/>
            <a:p>
              <a:r>
                <a:rPr lang="en-US" sz="2700" b="1" dirty="0" smtClean="0"/>
                <a:t>   Am. Philosophical Society (Phil)</a:t>
              </a:r>
              <a:endParaRPr lang="en-US" sz="2700" dirty="0"/>
            </a:p>
          </p:txBody>
        </p:sp>
        <p:sp useBgFill="1">
          <p:nvSpPr>
            <p:cNvPr id="9" name="Rectangle 8"/>
            <p:cNvSpPr/>
            <p:nvPr/>
          </p:nvSpPr>
          <p:spPr>
            <a:xfrm>
              <a:off x="0" y="4471416"/>
              <a:ext cx="4953000" cy="523220"/>
            </a:xfrm>
            <a:prstGeom prst="rect">
              <a:avLst/>
            </a:prstGeom>
          </p:spPr>
          <p:txBody>
            <a:bodyPr wrap="square">
              <a:spAutoFit/>
            </a:bodyPr>
            <a:lstStyle/>
            <a:p>
              <a:r>
                <a:rPr lang="en-US" sz="2800" b="1" dirty="0" smtClean="0"/>
                <a:t>   Monticello </a:t>
              </a:r>
              <a:endParaRPr lang="en-US" sz="2800" dirty="0"/>
            </a:p>
          </p:txBody>
        </p:sp>
        <p:pic>
          <p:nvPicPr>
            <p:cNvPr id="10" name="Picture 4"/>
            <p:cNvPicPr>
              <a:picLocks noChangeAspect="1" noChangeArrowheads="1"/>
            </p:cNvPicPr>
            <p:nvPr/>
          </p:nvPicPr>
          <p:blipFill>
            <a:blip r:embed="rId3" cstate="print"/>
            <a:srcRect l="7474" t="7097" r="5665" b="22366"/>
            <a:stretch>
              <a:fillRect/>
            </a:stretch>
          </p:blipFill>
          <p:spPr bwMode="auto">
            <a:xfrm rot="5400000">
              <a:off x="4384775" y="2327375"/>
              <a:ext cx="5035782" cy="4025467"/>
            </a:xfrm>
            <a:prstGeom prst="rect">
              <a:avLst/>
            </a:prstGeom>
            <a:noFill/>
            <a:ln w="50800">
              <a:solidFill>
                <a:schemeClr val="tx1"/>
              </a:solidFill>
              <a:miter lim="800000"/>
              <a:headEnd/>
              <a:tailEnd/>
            </a:ln>
            <a:effectLst/>
          </p:spPr>
        </p:pic>
        <p:sp useBgFill="1">
          <p:nvSpPr>
            <p:cNvPr id="11" name="Rectangle 10"/>
            <p:cNvSpPr/>
            <p:nvPr/>
          </p:nvSpPr>
          <p:spPr>
            <a:xfrm>
              <a:off x="609600" y="4953000"/>
              <a:ext cx="4343400" cy="1938992"/>
            </a:xfrm>
            <a:prstGeom prst="rect">
              <a:avLst/>
            </a:prstGeom>
          </p:spPr>
          <p:txBody>
            <a:bodyPr wrap="square">
              <a:spAutoFit/>
            </a:bodyPr>
            <a:lstStyle/>
            <a:p>
              <a:pPr>
                <a:buFontTx/>
                <a:buChar char="-"/>
              </a:pPr>
              <a:r>
                <a:rPr lang="en-US" sz="2400" b="1" dirty="0" smtClean="0"/>
                <a:t> horns of elk, deer, antelope,</a:t>
              </a:r>
            </a:p>
            <a:p>
              <a:r>
                <a:rPr lang="en-US" sz="2400" b="1" dirty="0" smtClean="0"/>
                <a:t>   mountain sheep horns</a:t>
              </a:r>
            </a:p>
            <a:p>
              <a:pPr>
                <a:buFontTx/>
                <a:buChar char="-"/>
              </a:pPr>
              <a:r>
                <a:rPr lang="en-US" sz="2400" b="1" dirty="0" smtClean="0"/>
                <a:t> otter and weasel skins</a:t>
              </a:r>
            </a:p>
            <a:p>
              <a:pPr>
                <a:buFontTx/>
                <a:buChar char="-"/>
              </a:pPr>
              <a:r>
                <a:rPr lang="en-US" sz="2400" b="1" dirty="0" smtClean="0"/>
                <a:t> Indian pipes, bows, arrows </a:t>
              </a:r>
            </a:p>
            <a:p>
              <a:pPr>
                <a:buFontTx/>
                <a:buChar char="-"/>
              </a:pPr>
              <a:r>
                <a:rPr lang="en-US" sz="2400" b="1" dirty="0" smtClean="0"/>
                <a:t> painted buffalo robe </a:t>
              </a:r>
              <a:endParaRPr lang="en-US" sz="2400" dirty="0"/>
            </a:p>
          </p:txBody>
        </p:sp>
        <p:pic>
          <p:nvPicPr>
            <p:cNvPr id="12" name="Picture 5" descr="Elk antlers from the Expedition"/>
            <p:cNvPicPr>
              <a:picLocks noChangeAspect="1" noChangeArrowheads="1"/>
            </p:cNvPicPr>
            <p:nvPr/>
          </p:nvPicPr>
          <p:blipFill>
            <a:blip r:embed="rId4"/>
            <a:srcRect/>
            <a:stretch>
              <a:fillRect/>
            </a:stretch>
          </p:blipFill>
          <p:spPr bwMode="auto">
            <a:xfrm rot="937174">
              <a:off x="4512736" y="4246492"/>
              <a:ext cx="1828800" cy="2074691"/>
            </a:xfrm>
            <a:prstGeom prst="rect">
              <a:avLst/>
            </a:prstGeom>
            <a:noFill/>
          </p:spPr>
        </p:pic>
        <p:sp useBgFill="1">
          <p:nvSpPr>
            <p:cNvPr id="13" name="Rectangle 12"/>
            <p:cNvSpPr/>
            <p:nvPr/>
          </p:nvSpPr>
          <p:spPr>
            <a:xfrm>
              <a:off x="609600" y="4014216"/>
              <a:ext cx="4343400" cy="461665"/>
            </a:xfrm>
            <a:prstGeom prst="rect">
              <a:avLst/>
            </a:prstGeom>
          </p:spPr>
          <p:txBody>
            <a:bodyPr wrap="square">
              <a:spAutoFit/>
            </a:bodyPr>
            <a:lstStyle/>
            <a:p>
              <a:r>
                <a:rPr lang="en-US" sz="2400" b="1" dirty="0" smtClean="0"/>
                <a:t>- plants, soils, mineral samples</a:t>
              </a:r>
            </a:p>
          </p:txBody>
        </p:sp>
      </p:grpSp>
      <p:pic>
        <p:nvPicPr>
          <p:cNvPr id="2" name="Picture 6" descr="Image result for jefferson's indian hall"/>
          <p:cNvPicPr>
            <a:picLocks noChangeAspect="1" noChangeArrowheads="1"/>
          </p:cNvPicPr>
          <p:nvPr/>
        </p:nvPicPr>
        <p:blipFill>
          <a:blip r:embed="rId5"/>
          <a:srcRect r="9812" b="16022"/>
          <a:stretch>
            <a:fillRect/>
          </a:stretch>
        </p:blipFill>
        <p:spPr bwMode="auto">
          <a:xfrm>
            <a:off x="858252" y="1357488"/>
            <a:ext cx="7599948" cy="5348112"/>
          </a:xfrm>
          <a:prstGeom prst="rect">
            <a:avLst/>
          </a:prstGeom>
          <a:noFill/>
          <a:ln w="50800">
            <a:solidFill>
              <a:schemeClr val="tx1"/>
            </a:solidFill>
          </a:ln>
        </p:spPr>
      </p:pic>
      <p:sp>
        <p:nvSpPr>
          <p:cNvPr id="15" name="TextBox 3"/>
          <p:cNvSpPr txBox="1">
            <a:spLocks noChangeArrowheads="1"/>
          </p:cNvSpPr>
          <p:nvPr/>
        </p:nvSpPr>
        <p:spPr bwMode="auto">
          <a:xfrm>
            <a:off x="-45720" y="0"/>
            <a:ext cx="7437120" cy="707886"/>
          </a:xfrm>
          <a:prstGeom prst="rect">
            <a:avLst/>
          </a:prstGeom>
          <a:solidFill>
            <a:schemeClr val="accent1">
              <a:lumMod val="20000"/>
              <a:lumOff val="80000"/>
            </a:schemeClr>
          </a:solid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Tempus Sans ITC" pitchFamily="82" charset="0"/>
              </a:rPr>
              <a:t>	   </a:t>
            </a:r>
            <a:r>
              <a:rPr lang="en-US" sz="2000" b="1" dirty="0" smtClean="0">
                <a:solidFill>
                  <a:schemeClr val="accent1">
                    <a:lumMod val="75000"/>
                  </a:schemeClr>
                </a:solidFill>
                <a:effectLst>
                  <a:outerShdw dist="50800" dir="5400000" algn="ctr" rotWithShape="0">
                    <a:schemeClr val="tx1"/>
                  </a:outerShdw>
                </a:effectLst>
                <a:latin typeface="Tempus Sans ITC" pitchFamily="82" charset="0"/>
              </a:rPr>
              <a:t>       </a:t>
            </a:r>
            <a:r>
              <a:rPr lang="en-US" sz="4000" b="1" dirty="0" smtClean="0">
                <a:solidFill>
                  <a:schemeClr val="accent1">
                    <a:lumMod val="75000"/>
                  </a:schemeClr>
                </a:solidFill>
                <a:effectLst>
                  <a:outerShdw dist="50800" dir="5400000" algn="ctr" rotWithShape="0">
                    <a:schemeClr val="tx1"/>
                  </a:outerShdw>
                </a:effectLst>
                <a:latin typeface="Tempus Sans ITC" pitchFamily="82" charset="0"/>
              </a:rPr>
              <a:t>What Happens Next?</a:t>
            </a:r>
            <a:endParaRPr lang="en-US" sz="4000" b="1" dirty="0">
              <a:solidFill>
                <a:schemeClr val="accent1">
                  <a:lumMod val="75000"/>
                </a:schemeClr>
              </a:solidFill>
              <a:effectLst>
                <a:outerShdw dist="50800" dir="5400000" algn="ctr" rotWithShape="0">
                  <a:schemeClr val="tx1"/>
                </a:outerShdw>
              </a:effectLst>
              <a:latin typeface="Tempus Sans ITC" pitchFamily="82" charset="0"/>
            </a:endParaRPr>
          </a:p>
        </p:txBody>
      </p:sp>
      <p:sp useBgFill="1">
        <p:nvSpPr>
          <p:cNvPr id="17" name="TextBox 3"/>
          <p:cNvSpPr txBox="1">
            <a:spLocks noChangeArrowheads="1"/>
          </p:cNvSpPr>
          <p:nvPr/>
        </p:nvSpPr>
        <p:spPr bwMode="auto">
          <a:xfrm>
            <a:off x="0" y="685800"/>
            <a:ext cx="9144000" cy="584775"/>
          </a:xfrm>
          <a:prstGeom prst="rect">
            <a:avLst/>
          </a:prstGeom>
          <a:ln w="9525">
            <a:noFill/>
            <a:miter lim="800000"/>
            <a:headEnd/>
            <a:tailEnd/>
          </a:ln>
        </p:spPr>
        <p:txBody>
          <a:bodyPr wrap="square">
            <a:spAutoFit/>
          </a:bodyPr>
          <a:lstStyle/>
          <a:p>
            <a:pPr algn="ctr">
              <a:defRPr/>
            </a:pPr>
            <a:r>
              <a:rPr lang="en-US" sz="3200" b="1" dirty="0" smtClean="0">
                <a:latin typeface="Calibri" pitchFamily="34" charset="0"/>
              </a:rPr>
              <a:t>  reproduction of the ‘Indian Hall’ at Monticello</a:t>
            </a:r>
            <a:endParaRPr lang="en-US" sz="3200" b="1"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8"/>
                                        </p:tgtEl>
                                      </p:cBhvr>
                                    </p:animEffect>
                                    <p:set>
                                      <p:cBhvr>
                                        <p:cTn id="12" dur="1" fill="hold">
                                          <p:stCondLst>
                                            <p:cond delay="999"/>
                                          </p:stCondLst>
                                        </p:cTn>
                                        <p:tgtEl>
                                          <p:spTgt spid="18"/>
                                        </p:tgtEl>
                                        <p:attrNameLst>
                                          <p:attrName>style.visibility</p:attrName>
                                        </p:attrNameLst>
                                      </p:cBhvr>
                                      <p:to>
                                        <p:strVal val="hidden"/>
                                      </p:to>
                                    </p:set>
                                  </p:childTnLst>
                                </p:cTn>
                              </p:par>
                              <p:par>
                                <p:cTn id="13" presetID="10" presetClass="entr" presetSubtype="0"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7848302"/>
          </a:xfrm>
          <a:prstGeom prst="rect">
            <a:avLst/>
          </a:prstGeom>
        </p:spPr>
        <p:txBody>
          <a:bodyPr wrap="square">
            <a:spAutoFit/>
          </a:bodyPr>
          <a:lstStyle/>
          <a:p>
            <a:r>
              <a:rPr lang="en-US" dirty="0" smtClean="0">
                <a:hlinkClick r:id="rId2"/>
              </a:rPr>
              <a:t>https://www.monticello.org/site/jefferson/trail-to-monticello</a:t>
            </a:r>
            <a:endParaRPr lang="en-US" dirty="0" smtClean="0"/>
          </a:p>
          <a:p>
            <a:pPr fontAlgn="base"/>
            <a:r>
              <a:rPr lang="en-US" dirty="0" smtClean="0"/>
              <a:t>Before they left Ft. Mandan in April 1805, Lewis and Clark packed up a shipment to send President Jefferson. It included Indian objects; animal skins, bones, and antlers; a live prairie dog, four magpies, and a grouse; and plant, soil, and mineral samples. The captains listed the contents on a packing list that they sent ahead of the shipment. The four boxes, two large trunks, and three cages arrived at the President's House in Washington in August while Jefferson was at Monticello; Etienne </a:t>
            </a:r>
            <a:r>
              <a:rPr lang="en-US" dirty="0" err="1" smtClean="0"/>
              <a:t>Lemaire</a:t>
            </a:r>
            <a:r>
              <a:rPr lang="en-US" dirty="0" smtClean="0"/>
              <a:t>, Jefferson's butler, wrote him that the shipment had come. Having eagerly anticipated its arrival, Jefferson sent instructions for unpacking and caring for the objects.</a:t>
            </a:r>
          </a:p>
          <a:p>
            <a:pPr fontAlgn="base"/>
            <a:r>
              <a:rPr lang="en-US" dirty="0" smtClean="0"/>
              <a:t>When Jefferson returned to Washington from Monticello in early October 1805, he annotated the packing list, noting which objects had come. Although we do not know the final destination of every object that arrived in Washington from Ft. Mandan, Jefferson sent material from the shipment to at least three different places: the </a:t>
            </a:r>
            <a:r>
              <a:rPr lang="en-US" b="1" dirty="0" smtClean="0"/>
              <a:t>Peale Museum</a:t>
            </a:r>
            <a:r>
              <a:rPr lang="en-US" dirty="0" smtClean="0"/>
              <a:t>, the </a:t>
            </a:r>
            <a:r>
              <a:rPr lang="en-US" b="1" dirty="0" smtClean="0"/>
              <a:t>American Philosophical Society</a:t>
            </a:r>
            <a:r>
              <a:rPr lang="en-US" dirty="0" smtClean="0"/>
              <a:t>, and </a:t>
            </a:r>
            <a:r>
              <a:rPr lang="en-US" b="1" dirty="0" smtClean="0"/>
              <a:t>Monticello</a:t>
            </a:r>
            <a:r>
              <a:rPr lang="en-US" dirty="0" smtClean="0"/>
              <a:t>.</a:t>
            </a:r>
          </a:p>
          <a:p>
            <a:pPr fontAlgn="base"/>
            <a:r>
              <a:rPr lang="en-US" dirty="0" smtClean="0"/>
              <a:t>Jefferson sent a live </a:t>
            </a:r>
            <a:r>
              <a:rPr lang="en-US" b="1" dirty="0" smtClean="0"/>
              <a:t>prairie dog and magpie and some of the animal skins, skeletons, and horns to Charles </a:t>
            </a:r>
            <a:r>
              <a:rPr lang="en-US" b="1" dirty="0" err="1" smtClean="0"/>
              <a:t>Willson</a:t>
            </a:r>
            <a:r>
              <a:rPr lang="en-US" b="1" dirty="0" smtClean="0"/>
              <a:t> Peale</a:t>
            </a:r>
            <a:r>
              <a:rPr lang="en-US" dirty="0" smtClean="0"/>
              <a:t>, the Philadelphia artist and museum impresario, for the Peale Museum, his public gallery of art and natural history. Peale would also receive later donations directly from Lewis and Clark. Jefferson included with Peale's shipment </a:t>
            </a:r>
            <a:r>
              <a:rPr lang="en-US" b="1" dirty="0" smtClean="0"/>
              <a:t>plant, soil, and mineral specimens for the American Philosophical Society in Philadelphia.</a:t>
            </a:r>
          </a:p>
          <a:p>
            <a:pPr fontAlgn="base"/>
            <a:r>
              <a:rPr lang="en-US" dirty="0" smtClean="0"/>
              <a:t>Jefferson sent a third group of the objects from Lewis and Clark's shipment </a:t>
            </a:r>
            <a:r>
              <a:rPr lang="en-US" b="1" dirty="0" smtClean="0"/>
              <a:t>to Monticello </a:t>
            </a:r>
            <a:r>
              <a:rPr lang="en-US" dirty="0" smtClean="0"/>
              <a:t>in March 1806. This included </a:t>
            </a:r>
            <a:r>
              <a:rPr lang="en-US" b="1" dirty="0" smtClean="0"/>
              <a:t>elk, deer, antelope, and mountain sheep horns; otter and weasel skins; Indian pipes, leggings, bows, arrows, pottery, and notably, a painted buffalo robe </a:t>
            </a:r>
            <a:r>
              <a:rPr lang="en-US" dirty="0" smtClean="0"/>
              <a:t>depicting a battle scene. Included in this shipment as well was an Indian map on a hide representing the Missouri River and its tributaries between the Platte and the Yellowstone Rivers, which was sent to Jefferson by General James Wilkinson, governor of the Louisiana Territory.</a:t>
            </a:r>
          </a:p>
          <a:p>
            <a:endParaRPr lang="en-US"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3083242"/>
          </a:xfrm>
          <a:prstGeom prst="rect">
            <a:avLst/>
          </a:prstGeom>
        </p:spPr>
        <p:txBody>
          <a:bodyPr wrap="square">
            <a:spAutoFit/>
          </a:bodyPr>
          <a:lstStyle/>
          <a:p>
            <a:r>
              <a:rPr lang="en-US" dirty="0" smtClean="0">
                <a:hlinkClick r:id="rId2"/>
              </a:rPr>
              <a:t>https://www.monticello.org/site/jefferson/framing-west-monticello</a:t>
            </a:r>
            <a:endParaRPr lang="en-US" dirty="0" smtClean="0"/>
          </a:p>
          <a:p>
            <a:endParaRPr lang="en-US" dirty="0" smtClean="0"/>
          </a:p>
          <a:p>
            <a:pPr fontAlgn="base"/>
            <a:r>
              <a:rPr lang="en-US" dirty="0" smtClean="0"/>
              <a:t>In an ongoing effort to place Monticello within the larger universe, Jefferson established a museum in his double-story Entrance Hall, complete with maps of the world, European paintings and sculptures, and examples of items from the New World. With the arrival of several boxes and barrels sent back by Lewis and Clark from their journey, Jefferson greatly expanded the representation of North America in this museum with a dramatic display of Native American objects and animal skins, horns, and bones. Unfortunately, the fate of Jefferson's collection of Native American objects after his death remains a mystery. </a:t>
            </a:r>
            <a:r>
              <a:rPr lang="en-US" b="1" dirty="0" smtClean="0"/>
              <a:t>For the Lewis and Clark Bicentennial, Monticello turned this mystery into an opportunity to work with contemporary Native American artists who are preserving traditional art forms. The recreated Indian Hall demonstrates that the Native American art forms encountered by Lewis and Clark and appreciated by Jefferson are still alive today.</a:t>
            </a:r>
          </a:p>
          <a:p>
            <a:pPr fontAlgn="base"/>
            <a:r>
              <a:rPr lang="en-US" b="1" dirty="0" smtClean="0">
                <a:hlinkClick r:id="rId3"/>
              </a:rPr>
              <a:t>"Tokens of Friendship"</a:t>
            </a:r>
            <a:r>
              <a:rPr lang="en-US" dirty="0" smtClean="0"/>
              <a:t> describes how Lewis and Clark received objects from the Native American Indians they encountered and contrasts that with their more systematic collection of natural history specimens.</a:t>
            </a:r>
          </a:p>
          <a:p>
            <a:pPr fontAlgn="base"/>
            <a:r>
              <a:rPr lang="en-US" b="1" dirty="0" smtClean="0">
                <a:hlinkClick r:id="rId4"/>
              </a:rPr>
              <a:t>From the Trail to Monticello</a:t>
            </a:r>
            <a:r>
              <a:rPr lang="en-US" dirty="0" smtClean="0"/>
              <a:t> follows the shipment of objects and natural specimens that Lewis shipped to Jefferson in April 1805, just before setting out from Ft. Mandan.</a:t>
            </a:r>
          </a:p>
          <a:p>
            <a:pPr fontAlgn="base"/>
            <a:r>
              <a:rPr lang="en-US" b="1" dirty="0" smtClean="0">
                <a:hlinkClick r:id="rId5"/>
              </a:rPr>
              <a:t>The Indian Hall</a:t>
            </a:r>
            <a:r>
              <a:rPr lang="en-US" dirty="0" smtClean="0"/>
              <a:t> shows how Jefferson sought to demonstrate, visually, how the culture and geography of North America related to the rest of the world.</a:t>
            </a:r>
          </a:p>
          <a:p>
            <a:pPr fontAlgn="base"/>
            <a:r>
              <a:rPr lang="en-US" b="1" dirty="0" smtClean="0">
                <a:hlinkClick r:id="rId6"/>
              </a:rPr>
              <a:t>Whereabouts of Most of Jefferson's Collection</a:t>
            </a:r>
            <a:r>
              <a:rPr lang="en-US" dirty="0" smtClean="0"/>
              <a:t> follows the trail of the lost collection that Jefferson displayed at Monticello until his death.</a:t>
            </a:r>
          </a:p>
          <a:p>
            <a:pPr fontAlgn="base"/>
            <a:r>
              <a:rPr lang="en-US" b="1" dirty="0" smtClean="0">
                <a:hlinkClick r:id="rId7"/>
              </a:rPr>
              <a:t>Recreating the Indian Hall</a:t>
            </a:r>
            <a:r>
              <a:rPr lang="en-US" dirty="0" smtClean="0"/>
              <a:t> contains a gallery of the artifacts now on display at Monticello and explains how they were created.</a:t>
            </a:r>
          </a:p>
          <a:p>
            <a:pPr fontAlgn="base"/>
            <a:r>
              <a:rPr lang="en-US" dirty="0" smtClean="0"/>
              <a:t>Before they left Ft. Mandan in April 1805, Lewis and Clark packed up a shipment to send President Jefferson. It included Indian objects; animal skins, bones, and antlers; a live prairie dog, four magpies, and a grouse; and plant, soil, and mineral samples. The captains listed the contents on a packing list that they sent ahead of the shipment. The four boxes, two large trunks, and three cages arrived at the President's House in Washington in August while Jefferson was at Monticello; Etienne </a:t>
            </a:r>
            <a:r>
              <a:rPr lang="en-US" dirty="0" err="1" smtClean="0"/>
              <a:t>Lemaire</a:t>
            </a:r>
            <a:r>
              <a:rPr lang="en-US" dirty="0" smtClean="0"/>
              <a:t>, Jefferson's butler, wrote him that the shipment had come. Having eagerly anticipated its arrival, Jefferson sent instructions for unpacking and caring for the objects.</a:t>
            </a:r>
          </a:p>
          <a:p>
            <a:pPr fontAlgn="base"/>
            <a:r>
              <a:rPr lang="en-US" dirty="0" smtClean="0"/>
              <a:t>When Jefferson returned to Washington from Monticello in early October 1805, he annotated the packing list, noting which objects had come. Although we do not know the final destination of every object that arrived in Washington from Ft. Mandan, Jefferson sent material from the shipment to at least three different places: the Peale Museum, the American Philosophical Society, and Monticello.</a:t>
            </a:r>
          </a:p>
          <a:p>
            <a:pPr fontAlgn="base"/>
            <a:r>
              <a:rPr lang="en-US" dirty="0" smtClean="0"/>
              <a:t>Jefferson sent a live prairie dog and magpie and some of the animal skins, skeletons, and horns to Charles </a:t>
            </a:r>
            <a:r>
              <a:rPr lang="en-US" dirty="0" err="1" smtClean="0"/>
              <a:t>Willson</a:t>
            </a:r>
            <a:r>
              <a:rPr lang="en-US" dirty="0" smtClean="0"/>
              <a:t> Peale, the Philadelphia artist and museum impresario, for the Peale Museum, his public gallery of art and natural history. Peale would also receive later donations directly from Lewis and Clark. Jefferson included with Peale's shipment plant, soil, and mineral specimens for the American Philosophical Society in Philadelphia.</a:t>
            </a:r>
          </a:p>
          <a:p>
            <a:pPr fontAlgn="base"/>
            <a:r>
              <a:rPr lang="en-US" dirty="0" smtClean="0"/>
              <a:t>Buffalo Robe</a:t>
            </a:r>
          </a:p>
          <a:p>
            <a:pPr fontAlgn="base"/>
            <a:r>
              <a:rPr lang="en-US" dirty="0" smtClean="0"/>
              <a:t>Jefferson sent a third group of the objects from Lewis and Clark's shipment to Monticello in March 1806. This included elk, deer, antelope, and mountain sheep horns; otter and weasel skins; Indian pipes, leggings, bows, arrows, pottery, and notably, a painted buffalo robe depicting a battle scene. Included in this shipment as well was an Indian map on a hide representing the Missouri River and its tributaries between the Platte and the Yellowstone Rivers, which was sent to Jefferson by General James Wilkinson, governor of the Louisiana Territory.</a:t>
            </a:r>
          </a:p>
          <a:p>
            <a:pPr fontAlgn="base"/>
            <a:endParaRPr lang="en-US" dirty="0" smtClean="0"/>
          </a:p>
          <a:p>
            <a:pPr fontAlgn="base"/>
            <a:r>
              <a:rPr lang="en-US" dirty="0" smtClean="0"/>
              <a:t>A letter Jefferson wrote to Lewis at the end of the expedition signals his understanding that the goods received by Lewis and Clark were diplomatic gifts, and not simply examples of the arts of Northern Plains Indians gathered by the explorers. When Lewis returned to the east in the last days of 1806, his party included </a:t>
            </a:r>
            <a:r>
              <a:rPr lang="en-US" dirty="0" err="1" smtClean="0"/>
              <a:t>Sheheke</a:t>
            </a:r>
            <a:r>
              <a:rPr lang="en-US" dirty="0" smtClean="0"/>
              <a:t> (Big White), a chief of the Mandan nation. As their route to Washington would take him through central Virginia, Jefferson wrote Lewis before their arrival in the capital, "Perhaps while in our neighborhood, it may be gratifying to him [</a:t>
            </a:r>
            <a:r>
              <a:rPr lang="en-US" dirty="0" err="1" smtClean="0"/>
              <a:t>Sheheke</a:t>
            </a:r>
            <a:r>
              <a:rPr lang="en-US" dirty="0" smtClean="0"/>
              <a:t>], &amp; not otherwise to yourself to take a ride to Monticello and see in what manner I have arranged the tokens of friendship I have received from his country particularly as well as from other Indian friends: that I am in fact preparing a kind of Indian hall.“</a:t>
            </a:r>
          </a:p>
          <a:p>
            <a:pPr fontAlgn="base"/>
            <a:r>
              <a:rPr lang="en-US" dirty="0" smtClean="0"/>
              <a:t>The Expedition was central to Jefferson's acquisition of his important collection of Native American objects. Jefferson showcased these and the natural history specimens that Lewis and Clark sent him in his newly completed double-story Entrance Hall at Monticello, which he called his "Indian Hall." Placed among the other goods Jefferson collected -- European paintings and sculptures, works of art from eastern Indians, a model of an Egyptian pyramid, mastodon bones excavated by William Clark in Kentucky following the Expedition, and maps of the vicinity and the world -- the western objects contributed to the mélange of objects that Jefferson hoped would demonstrate to his family and visitors the diversity of the world beyond Monticello. His objective in creating his museum was to place himself and Monticello within the context of this larger world.</a:t>
            </a:r>
          </a:p>
          <a:p>
            <a:pPr fontAlgn="base"/>
            <a:r>
              <a:rPr lang="en-US" dirty="0" smtClean="0"/>
              <a:t>Image of Buffalo hide with war scene pictographs hanging from Entrance Hall </a:t>
            </a:r>
            <a:r>
              <a:rPr lang="en-US" dirty="0" err="1" smtClean="0"/>
              <a:t>balc</a:t>
            </a:r>
            <a:endParaRPr lang="en-US" dirty="0" smtClean="0"/>
          </a:p>
          <a:p>
            <a:pPr fontAlgn="base"/>
            <a:r>
              <a:rPr lang="en-US" dirty="0" smtClean="0"/>
              <a:t>In assembling such a "cabinet of curiosities," Jefferson was in good company, both historically and intellectually. Since the sixteenth century, European collections of animal specimens, ethnographic material, antiquities, and man-made items displaying great technical skill had been accumulated by people ranging from kings and aristocrats to scholars of modest means.</a:t>
            </a:r>
          </a:p>
          <a:p>
            <a:pPr fontAlgn="base"/>
            <a:r>
              <a:rPr lang="en-US" dirty="0" smtClean="0"/>
              <a:t>As a product of the Enlightenment, Jefferson's display represented not simply a desire to showcase the marvelous and bizarre, but to work towards a scientific understanding of the world through observation and study. In the Indian Hall, Jefferson sought to demonstrate, visually, that the products of North America could take their places alongside those of the Old World.</a:t>
            </a:r>
          </a:p>
          <a:p>
            <a:pPr fontAlgn="base"/>
            <a:endParaRPr lang="en-US" dirty="0" smtClean="0"/>
          </a:p>
          <a:p>
            <a:pPr fontAlgn="base"/>
            <a:endParaRPr lang="en-US" dirty="0" smtClean="0"/>
          </a:p>
          <a:p>
            <a:endParaRPr lang="en-US"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4" descr="Image result for jefferson's indian hall"/>
          <p:cNvPicPr>
            <a:picLocks noChangeAspect="1" noChangeArrowheads="1"/>
          </p:cNvPicPr>
          <p:nvPr/>
        </p:nvPicPr>
        <p:blipFill>
          <a:blip r:embed="rId2"/>
          <a:srcRect/>
          <a:stretch>
            <a:fillRect/>
          </a:stretch>
        </p:blipFill>
        <p:spPr bwMode="auto">
          <a:xfrm>
            <a:off x="0" y="571500"/>
            <a:ext cx="4191000" cy="6286500"/>
          </a:xfrm>
          <a:prstGeom prst="rect">
            <a:avLst/>
          </a:prstGeom>
          <a:noFill/>
        </p:spPr>
      </p:pic>
      <p:pic>
        <p:nvPicPr>
          <p:cNvPr id="3" name="Picture 2" descr="Recreated Native American artifacts"/>
          <p:cNvPicPr>
            <a:picLocks noChangeAspect="1" noChangeArrowheads="1"/>
          </p:cNvPicPr>
          <p:nvPr/>
        </p:nvPicPr>
        <p:blipFill>
          <a:blip r:embed="rId3"/>
          <a:srcRect/>
          <a:stretch>
            <a:fillRect/>
          </a:stretch>
        </p:blipFill>
        <p:spPr bwMode="auto">
          <a:xfrm>
            <a:off x="4267200" y="713230"/>
            <a:ext cx="4876800" cy="6144770"/>
          </a:xfrm>
          <a:prstGeom prst="rect">
            <a:avLst/>
          </a:prstGeom>
          <a:noFill/>
          <a:ln w="50800">
            <a:solidFill>
              <a:schemeClr val="tx1"/>
            </a:solidFill>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0" y="1158449"/>
            <a:ext cx="9144000" cy="2371332"/>
            <a:chOff x="0" y="1091381"/>
            <a:chExt cx="10009239" cy="2595716"/>
          </a:xfrm>
        </p:grpSpPr>
        <p:pic>
          <p:nvPicPr>
            <p:cNvPr id="26" name="Picture 16" descr="Image map with same links provided elsewhere on this page"/>
            <p:cNvPicPr>
              <a:picLocks noChangeAspect="1" noChangeArrowheads="1"/>
            </p:cNvPicPr>
            <p:nvPr/>
          </p:nvPicPr>
          <p:blipFill>
            <a:blip r:embed="rId3" cstate="screen"/>
            <a:srcRect/>
            <a:stretch>
              <a:fillRect/>
            </a:stretch>
          </p:blipFill>
          <p:spPr bwMode="auto">
            <a:xfrm>
              <a:off x="0" y="1174359"/>
              <a:ext cx="4552950" cy="2400301"/>
            </a:xfrm>
            <a:prstGeom prst="rect">
              <a:avLst/>
            </a:prstGeom>
            <a:noFill/>
          </p:spPr>
        </p:pic>
        <p:pic>
          <p:nvPicPr>
            <p:cNvPr id="27" name="Picture 10" descr="Image map with same links provided elsewhere on this page"/>
            <p:cNvPicPr>
              <a:picLocks noChangeAspect="1" noChangeArrowheads="1"/>
            </p:cNvPicPr>
            <p:nvPr/>
          </p:nvPicPr>
          <p:blipFill>
            <a:blip r:embed="rId4" cstate="screen"/>
            <a:srcRect/>
            <a:stretch>
              <a:fillRect/>
            </a:stretch>
          </p:blipFill>
          <p:spPr bwMode="auto">
            <a:xfrm>
              <a:off x="4551570" y="1214073"/>
              <a:ext cx="4524655" cy="2357021"/>
            </a:xfrm>
            <a:prstGeom prst="rect">
              <a:avLst/>
            </a:prstGeom>
            <a:noFill/>
          </p:spPr>
        </p:pic>
        <p:grpSp>
          <p:nvGrpSpPr>
            <p:cNvPr id="3" name="Group 35"/>
            <p:cNvGrpSpPr/>
            <p:nvPr/>
          </p:nvGrpSpPr>
          <p:grpSpPr>
            <a:xfrm>
              <a:off x="8497315" y="1091381"/>
              <a:ext cx="1511924" cy="2595716"/>
              <a:chOff x="8497315" y="1091381"/>
              <a:chExt cx="1511924" cy="2595716"/>
            </a:xfrm>
          </p:grpSpPr>
          <p:pic>
            <p:nvPicPr>
              <p:cNvPr id="29" name="Picture 3"/>
              <p:cNvPicPr>
                <a:picLocks noChangeAspect="1" noChangeArrowheads="1"/>
              </p:cNvPicPr>
              <p:nvPr/>
            </p:nvPicPr>
            <p:blipFill>
              <a:blip r:embed="rId5" cstate="screen"/>
              <a:srcRect/>
              <a:stretch>
                <a:fillRect/>
              </a:stretch>
            </p:blipFill>
            <p:spPr bwMode="auto">
              <a:xfrm>
                <a:off x="8497315" y="1091381"/>
                <a:ext cx="1511924" cy="2595716"/>
              </a:xfrm>
              <a:prstGeom prst="rect">
                <a:avLst/>
              </a:prstGeom>
              <a:noFill/>
              <a:ln w="9525">
                <a:noFill/>
                <a:miter lim="800000"/>
                <a:headEnd/>
                <a:tailEnd/>
              </a:ln>
            </p:spPr>
          </p:pic>
          <p:grpSp>
            <p:nvGrpSpPr>
              <p:cNvPr id="4" name="Group 34"/>
              <p:cNvGrpSpPr/>
              <p:nvPr/>
            </p:nvGrpSpPr>
            <p:grpSpPr>
              <a:xfrm>
                <a:off x="8614791" y="1472472"/>
                <a:ext cx="319869" cy="219884"/>
                <a:chOff x="8614791" y="1472472"/>
                <a:chExt cx="319869" cy="219884"/>
              </a:xfrm>
            </p:grpSpPr>
            <p:grpSp>
              <p:nvGrpSpPr>
                <p:cNvPr id="5" name="Group 25"/>
                <p:cNvGrpSpPr/>
                <p:nvPr/>
              </p:nvGrpSpPr>
              <p:grpSpPr>
                <a:xfrm>
                  <a:off x="8614791" y="1476911"/>
                  <a:ext cx="319869" cy="215445"/>
                  <a:chOff x="7933337" y="1393468"/>
                  <a:chExt cx="319869" cy="215445"/>
                </a:xfrm>
              </p:grpSpPr>
              <p:sp>
                <p:nvSpPr>
                  <p:cNvPr id="34" name="Oval 33"/>
                  <p:cNvSpPr/>
                  <p:nvPr/>
                </p:nvSpPr>
                <p:spPr>
                  <a:xfrm>
                    <a:off x="8014037" y="1439398"/>
                    <a:ext cx="142549" cy="139072"/>
                  </a:xfrm>
                  <a:prstGeom prst="ellipse">
                    <a:avLst/>
                  </a:prstGeom>
                  <a:solidFill>
                    <a:srgbClr val="B0585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dirty="0"/>
                  </a:p>
                </p:txBody>
              </p:sp>
              <p:sp>
                <p:nvSpPr>
                  <p:cNvPr id="35" name="TextBox 34"/>
                  <p:cNvSpPr txBox="1"/>
                  <p:nvPr/>
                </p:nvSpPr>
                <p:spPr>
                  <a:xfrm>
                    <a:off x="7933337" y="1393468"/>
                    <a:ext cx="319869" cy="215445"/>
                  </a:xfrm>
                  <a:prstGeom prst="rect">
                    <a:avLst/>
                  </a:prstGeom>
                  <a:noFill/>
                </p:spPr>
                <p:txBody>
                  <a:bodyPr wrap="square" rtlCol="0">
                    <a:spAutoFit/>
                  </a:bodyPr>
                  <a:lstStyle/>
                  <a:p>
                    <a:r>
                      <a:rPr lang="en-US" sz="800" b="1" dirty="0" smtClean="0">
                        <a:solidFill>
                          <a:srgbClr val="F68E38"/>
                        </a:solidFill>
                        <a:effectLst>
                          <a:outerShdw blurRad="50800" dist="38100" dir="10800000" algn="r" rotWithShape="0">
                            <a:prstClr val="black"/>
                          </a:outerShdw>
                        </a:effectLst>
                      </a:rPr>
                      <a:t>75</a:t>
                    </a:r>
                    <a:endParaRPr lang="en-US" sz="800" b="1" dirty="0">
                      <a:solidFill>
                        <a:srgbClr val="F68E38"/>
                      </a:solidFill>
                      <a:effectLst>
                        <a:outerShdw blurRad="50800" dist="38100" dir="10800000" algn="r" rotWithShape="0">
                          <a:prstClr val="black"/>
                        </a:outerShdw>
                      </a:effectLst>
                    </a:endParaRPr>
                  </a:p>
                </p:txBody>
              </p:sp>
            </p:grpSp>
            <p:cxnSp>
              <p:nvCxnSpPr>
                <p:cNvPr id="33" name="Straight Connector 32"/>
                <p:cNvCxnSpPr/>
                <p:nvPr/>
              </p:nvCxnSpPr>
              <p:spPr>
                <a:xfrm flipH="1">
                  <a:off x="8824348" y="1472472"/>
                  <a:ext cx="104807" cy="81226"/>
                </a:xfrm>
                <a:prstGeom prst="line">
                  <a:avLst/>
                </a:prstGeom>
                <a:ln>
                  <a:solidFill>
                    <a:srgbClr val="5F5F5F"/>
                  </a:solidFill>
                </a:ln>
              </p:spPr>
              <p:style>
                <a:lnRef idx="1">
                  <a:schemeClr val="accent1"/>
                </a:lnRef>
                <a:fillRef idx="0">
                  <a:schemeClr val="accent1"/>
                </a:fillRef>
                <a:effectRef idx="0">
                  <a:schemeClr val="accent1"/>
                </a:effectRef>
                <a:fontRef idx="minor">
                  <a:schemeClr val="tx1"/>
                </a:fontRef>
              </p:style>
            </p:cxnSp>
          </p:grpSp>
        </p:grpSp>
      </p:gr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April 1 - 30, 1806</a:t>
            </a:r>
          </a:p>
        </p:txBody>
      </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18" name="TextBox 17"/>
          <p:cNvSpPr txBox="1"/>
          <p:nvPr/>
        </p:nvSpPr>
        <p:spPr>
          <a:xfrm>
            <a:off x="0" y="3429000"/>
            <a:ext cx="9144000" cy="3339376"/>
          </a:xfrm>
          <a:prstGeom prst="rect">
            <a:avLst/>
          </a:prstGeom>
          <a:noFill/>
          <a:effectLst/>
        </p:spPr>
        <p:txBody>
          <a:bodyPr wrap="square" rtlCol="0">
            <a:spAutoFit/>
          </a:bodyPr>
          <a:lstStyle/>
          <a:p>
            <a:pPr marL="168275" indent="-168275">
              <a:spcAft>
                <a:spcPts val="600"/>
              </a:spcAft>
              <a:buFont typeface="Arial" pitchFamily="34" charset="0"/>
              <a:buChar char="•"/>
            </a:pPr>
            <a:r>
              <a:rPr lang="en-US" sz="2800" b="1" dirty="0" smtClean="0"/>
              <a:t>Chief of the </a:t>
            </a:r>
            <a:r>
              <a:rPr lang="en-US" sz="2800" b="1" dirty="0" smtClean="0">
                <a:ln>
                  <a:solidFill>
                    <a:schemeClr val="tx1"/>
                  </a:solidFill>
                </a:ln>
                <a:solidFill>
                  <a:srgbClr val="FF0000"/>
                </a:solidFill>
                <a:effectLst>
                  <a:outerShdw dist="50800" dir="5400000" algn="ctr" rotWithShape="0">
                    <a:schemeClr val="tx1"/>
                  </a:outerShdw>
                </a:effectLst>
              </a:rPr>
              <a:t>Walla </a:t>
            </a:r>
            <a:r>
              <a:rPr lang="en-US" sz="2800" b="1" dirty="0" err="1" smtClean="0">
                <a:ln>
                  <a:solidFill>
                    <a:schemeClr val="tx1"/>
                  </a:solidFill>
                </a:ln>
                <a:solidFill>
                  <a:srgbClr val="FF0000"/>
                </a:solidFill>
                <a:effectLst>
                  <a:outerShdw dist="50800" dir="5400000" algn="ctr" rotWithShape="0">
                    <a:schemeClr val="tx1"/>
                  </a:outerShdw>
                </a:effectLst>
              </a:rPr>
              <a:t>Wallas</a:t>
            </a:r>
            <a:r>
              <a:rPr lang="en-US" sz="2800" b="1" dirty="0" smtClean="0">
                <a:ln>
                  <a:solidFill>
                    <a:schemeClr val="tx1"/>
                  </a:solidFill>
                </a:ln>
                <a:solidFill>
                  <a:srgbClr val="FF0000"/>
                </a:solidFill>
                <a:effectLst>
                  <a:outerShdw dist="50800" dir="5400000" algn="ctr" rotWithShape="0">
                    <a:schemeClr val="tx1"/>
                  </a:outerShdw>
                </a:effectLst>
              </a:rPr>
              <a:t> meets us and treats us very well</a:t>
            </a:r>
            <a:r>
              <a:rPr lang="en-US" sz="2800" b="1" dirty="0" smtClean="0"/>
              <a:t>, </a:t>
            </a:r>
            <a:r>
              <a:rPr lang="en-US" sz="2800" b="1" dirty="0" smtClean="0">
                <a:ln>
                  <a:solidFill>
                    <a:schemeClr val="tx1"/>
                  </a:solidFill>
                </a:ln>
                <a:solidFill>
                  <a:srgbClr val="FF0000"/>
                </a:solidFill>
                <a:effectLst>
                  <a:outerShdw dist="50800" dir="5400000" algn="ctr" rotWithShape="0">
                    <a:schemeClr val="tx1"/>
                  </a:outerShdw>
                </a:effectLst>
              </a:rPr>
              <a:t>bringing cooked food and firewood for us</a:t>
            </a:r>
            <a:endParaRPr lang="en-US" sz="2800" b="1" dirty="0" smtClean="0"/>
          </a:p>
          <a:p>
            <a:pPr marL="168275" indent="-168275">
              <a:spcAft>
                <a:spcPts val="600"/>
              </a:spcAft>
              <a:buFont typeface="Arial" pitchFamily="34" charset="0"/>
              <a:buChar char="•"/>
            </a:pPr>
            <a:r>
              <a:rPr lang="en-US" sz="2800" b="1" dirty="0" smtClean="0">
                <a:ln>
                  <a:solidFill>
                    <a:schemeClr val="tx1"/>
                  </a:solidFill>
                </a:ln>
                <a:solidFill>
                  <a:srgbClr val="FF0000"/>
                </a:solidFill>
                <a:effectLst>
                  <a:outerShdw dist="50800" dir="5400000" algn="ctr" rotWithShape="0">
                    <a:schemeClr val="tx1"/>
                  </a:outerShdw>
                </a:effectLst>
              </a:rPr>
              <a:t>Walla </a:t>
            </a:r>
            <a:r>
              <a:rPr lang="en-US" sz="2800" b="1" dirty="0" err="1" smtClean="0">
                <a:ln>
                  <a:solidFill>
                    <a:schemeClr val="tx1"/>
                  </a:solidFill>
                </a:ln>
                <a:solidFill>
                  <a:srgbClr val="FF0000"/>
                </a:solidFill>
                <a:effectLst>
                  <a:outerShdw dist="50800" dir="5400000" algn="ctr" rotWithShape="0">
                    <a:schemeClr val="tx1"/>
                  </a:outerShdw>
                </a:effectLst>
              </a:rPr>
              <a:t>Wallas</a:t>
            </a:r>
            <a:r>
              <a:rPr lang="en-US" sz="2800" b="1" dirty="0" smtClean="0">
                <a:ln>
                  <a:solidFill>
                    <a:schemeClr val="tx1"/>
                  </a:solidFill>
                </a:ln>
                <a:solidFill>
                  <a:srgbClr val="FF0000"/>
                </a:solidFill>
                <a:effectLst>
                  <a:outerShdw dist="50800" dir="5400000" algn="ctr" rotWithShape="0">
                    <a:schemeClr val="tx1"/>
                  </a:outerShdw>
                </a:effectLst>
              </a:rPr>
              <a:t> tell us of a shorter route thru the mountains </a:t>
            </a:r>
            <a:r>
              <a:rPr lang="en-US" sz="2800" b="1" dirty="0" smtClean="0"/>
              <a:t>that </a:t>
            </a:r>
            <a:r>
              <a:rPr lang="en-US" sz="2800" b="1" dirty="0" smtClean="0">
                <a:ln>
                  <a:solidFill>
                    <a:schemeClr val="tx1"/>
                  </a:solidFill>
                </a:ln>
                <a:solidFill>
                  <a:srgbClr val="FF0000"/>
                </a:solidFill>
                <a:effectLst>
                  <a:outerShdw dist="50800" dir="5400000" algn="ctr" rotWithShape="0">
                    <a:schemeClr val="tx1"/>
                  </a:outerShdw>
                </a:effectLst>
              </a:rPr>
              <a:t>will save us 80 miles; </a:t>
            </a:r>
            <a:r>
              <a:rPr lang="en-US" sz="2800" b="1" dirty="0" smtClean="0"/>
              <a:t>we decide to take it</a:t>
            </a:r>
          </a:p>
          <a:p>
            <a:pPr marL="168275" indent="-168275">
              <a:spcAft>
                <a:spcPts val="600"/>
              </a:spcAft>
              <a:buFont typeface="Arial" pitchFamily="34" charset="0"/>
              <a:buChar char="•"/>
            </a:pPr>
            <a:r>
              <a:rPr lang="en-US" sz="2800" b="1" dirty="0" smtClean="0">
                <a:ln>
                  <a:solidFill>
                    <a:schemeClr val="tx1"/>
                  </a:solidFill>
                </a:ln>
                <a:solidFill>
                  <a:srgbClr val="FF0000"/>
                </a:solidFill>
                <a:effectLst>
                  <a:outerShdw dist="50800" dir="5400000" algn="ctr" rotWithShape="0">
                    <a:schemeClr val="tx1"/>
                  </a:outerShdw>
                </a:effectLst>
              </a:rPr>
              <a:t>Clark treats several </a:t>
            </a:r>
            <a:r>
              <a:rPr lang="en-US" sz="2800" b="1" dirty="0" smtClean="0"/>
              <a:t>diseased, sick, and injured Indians</a:t>
            </a:r>
          </a:p>
          <a:p>
            <a:pPr marL="168275" indent="-168275">
              <a:spcAft>
                <a:spcPts val="600"/>
              </a:spcAft>
              <a:buFont typeface="Arial" pitchFamily="34" charset="0"/>
              <a:buChar char="•"/>
            </a:pPr>
            <a:r>
              <a:rPr lang="en-US" sz="2800" b="1" dirty="0" smtClean="0">
                <a:ln>
                  <a:solidFill>
                    <a:schemeClr val="tx1"/>
                  </a:solidFill>
                </a:ln>
                <a:solidFill>
                  <a:srgbClr val="FF0000"/>
                </a:solidFill>
                <a:effectLst>
                  <a:outerShdw dist="50800" dir="5400000" algn="ctr" rotWithShape="0">
                    <a:schemeClr val="tx1"/>
                  </a:outerShdw>
                </a:effectLst>
              </a:rPr>
              <a:t>Chief brings beautiful white horse for Captain Clark;</a:t>
            </a:r>
            <a:r>
              <a:rPr lang="en-US" sz="2800" b="1" dirty="0" smtClean="0"/>
              <a:t>       </a:t>
            </a:r>
            <a:r>
              <a:rPr lang="en-US" sz="2800" b="1" dirty="0" err="1" smtClean="0"/>
              <a:t>Captian</a:t>
            </a:r>
            <a:r>
              <a:rPr lang="en-US" sz="2800" b="1" dirty="0" smtClean="0"/>
              <a:t> gives </a:t>
            </a:r>
            <a:r>
              <a:rPr lang="en-US" sz="2800" b="1" dirty="0" smtClean="0">
                <a:ln>
                  <a:solidFill>
                    <a:schemeClr val="tx1"/>
                  </a:solidFill>
                </a:ln>
                <a:solidFill>
                  <a:srgbClr val="FF0000"/>
                </a:solidFill>
                <a:effectLst>
                  <a:outerShdw dist="50800" dir="5400000" algn="ctr" rotWithShape="0">
                    <a:schemeClr val="tx1"/>
                  </a:outerShdw>
                </a:effectLst>
              </a:rPr>
              <a:t>his sword </a:t>
            </a:r>
            <a:r>
              <a:rPr lang="en-US" sz="2800" b="1" dirty="0" smtClean="0"/>
              <a:t>to Chief in thanks</a:t>
            </a:r>
          </a:p>
        </p:txBody>
      </p:sp>
      <p:sp>
        <p:nvSpPr>
          <p:cNvPr id="21" name="Freeform 20"/>
          <p:cNvSpPr/>
          <p:nvPr/>
        </p:nvSpPr>
        <p:spPr>
          <a:xfrm>
            <a:off x="398196" y="2056285"/>
            <a:ext cx="871742" cy="638779"/>
          </a:xfrm>
          <a:custGeom>
            <a:avLst/>
            <a:gdLst>
              <a:gd name="connsiteX0" fmla="*/ 3248 w 868062"/>
              <a:gd name="connsiteY0" fmla="*/ 178419 h 539719"/>
              <a:gd name="connsiteX1" fmla="*/ 3248 w 868062"/>
              <a:gd name="connsiteY1" fmla="*/ 178419 h 539719"/>
              <a:gd name="connsiteX2" fmla="*/ 7708 w 868062"/>
              <a:gd name="connsiteY2" fmla="*/ 138275 h 539719"/>
              <a:gd name="connsiteX3" fmla="*/ 12169 w 868062"/>
              <a:gd name="connsiteY3" fmla="*/ 26763 h 539719"/>
              <a:gd name="connsiteX4" fmla="*/ 47853 w 868062"/>
              <a:gd name="connsiteY4" fmla="*/ 22302 h 539719"/>
              <a:gd name="connsiteX5" fmla="*/ 70155 w 868062"/>
              <a:gd name="connsiteY5" fmla="*/ 13381 h 539719"/>
              <a:gd name="connsiteX6" fmla="*/ 92458 w 868062"/>
              <a:gd name="connsiteY6" fmla="*/ 8921 h 539719"/>
              <a:gd name="connsiteX7" fmla="*/ 123681 w 868062"/>
              <a:gd name="connsiteY7" fmla="*/ 0 h 539719"/>
              <a:gd name="connsiteX8" fmla="*/ 137063 w 868062"/>
              <a:gd name="connsiteY8" fmla="*/ 4460 h 539719"/>
              <a:gd name="connsiteX9" fmla="*/ 141523 w 868062"/>
              <a:gd name="connsiteY9" fmla="*/ 17842 h 539719"/>
              <a:gd name="connsiteX10" fmla="*/ 168286 w 868062"/>
              <a:gd name="connsiteY10" fmla="*/ 26763 h 539719"/>
              <a:gd name="connsiteX11" fmla="*/ 235193 w 868062"/>
              <a:gd name="connsiteY11" fmla="*/ 22302 h 539719"/>
              <a:gd name="connsiteX12" fmla="*/ 248575 w 868062"/>
              <a:gd name="connsiteY12" fmla="*/ 13381 h 539719"/>
              <a:gd name="connsiteX13" fmla="*/ 270877 w 868062"/>
              <a:gd name="connsiteY13" fmla="*/ 8921 h 539719"/>
              <a:gd name="connsiteX14" fmla="*/ 319943 w 868062"/>
              <a:gd name="connsiteY14" fmla="*/ 17842 h 539719"/>
              <a:gd name="connsiteX15" fmla="*/ 324403 w 868062"/>
              <a:gd name="connsiteY15" fmla="*/ 35684 h 539719"/>
              <a:gd name="connsiteX16" fmla="*/ 346705 w 868062"/>
              <a:gd name="connsiteY16" fmla="*/ 62447 h 539719"/>
              <a:gd name="connsiteX17" fmla="*/ 364547 w 868062"/>
              <a:gd name="connsiteY17" fmla="*/ 66907 h 539719"/>
              <a:gd name="connsiteX18" fmla="*/ 391310 w 868062"/>
              <a:gd name="connsiteY18" fmla="*/ 80289 h 539719"/>
              <a:gd name="connsiteX19" fmla="*/ 404692 w 868062"/>
              <a:gd name="connsiteY19" fmla="*/ 89210 h 539719"/>
              <a:gd name="connsiteX20" fmla="*/ 426994 w 868062"/>
              <a:gd name="connsiteY20" fmla="*/ 93670 h 539719"/>
              <a:gd name="connsiteX21" fmla="*/ 498362 w 868062"/>
              <a:gd name="connsiteY21" fmla="*/ 98131 h 539719"/>
              <a:gd name="connsiteX22" fmla="*/ 538506 w 868062"/>
              <a:gd name="connsiteY22" fmla="*/ 93670 h 539719"/>
              <a:gd name="connsiteX23" fmla="*/ 547427 w 868062"/>
              <a:gd name="connsiteY23" fmla="*/ 71368 h 539719"/>
              <a:gd name="connsiteX24" fmla="*/ 627716 w 868062"/>
              <a:gd name="connsiteY24" fmla="*/ 80289 h 539719"/>
              <a:gd name="connsiteX25" fmla="*/ 636637 w 868062"/>
              <a:gd name="connsiteY25" fmla="*/ 93670 h 539719"/>
              <a:gd name="connsiteX26" fmla="*/ 650019 w 868062"/>
              <a:gd name="connsiteY26" fmla="*/ 98131 h 539719"/>
              <a:gd name="connsiteX27" fmla="*/ 663400 w 868062"/>
              <a:gd name="connsiteY27" fmla="*/ 107052 h 539719"/>
              <a:gd name="connsiteX28" fmla="*/ 672321 w 868062"/>
              <a:gd name="connsiteY28" fmla="*/ 120433 h 539719"/>
              <a:gd name="connsiteX29" fmla="*/ 685703 w 868062"/>
              <a:gd name="connsiteY29" fmla="*/ 124894 h 539719"/>
              <a:gd name="connsiteX30" fmla="*/ 716926 w 868062"/>
              <a:gd name="connsiteY30" fmla="*/ 138275 h 539719"/>
              <a:gd name="connsiteX31" fmla="*/ 721386 w 868062"/>
              <a:gd name="connsiteY31" fmla="*/ 160577 h 539719"/>
              <a:gd name="connsiteX32" fmla="*/ 743689 w 868062"/>
              <a:gd name="connsiteY32" fmla="*/ 165038 h 539719"/>
              <a:gd name="connsiteX33" fmla="*/ 757070 w 868062"/>
              <a:gd name="connsiteY33" fmla="*/ 173959 h 539719"/>
              <a:gd name="connsiteX34" fmla="*/ 770452 w 868062"/>
              <a:gd name="connsiteY34" fmla="*/ 178419 h 539719"/>
              <a:gd name="connsiteX35" fmla="*/ 788294 w 868062"/>
              <a:gd name="connsiteY35" fmla="*/ 218564 h 539719"/>
              <a:gd name="connsiteX36" fmla="*/ 806136 w 868062"/>
              <a:gd name="connsiteY36" fmla="*/ 236406 h 539719"/>
              <a:gd name="connsiteX37" fmla="*/ 819517 w 868062"/>
              <a:gd name="connsiteY37" fmla="*/ 272090 h 539719"/>
              <a:gd name="connsiteX38" fmla="*/ 828438 w 868062"/>
              <a:gd name="connsiteY38" fmla="*/ 289932 h 539719"/>
              <a:gd name="connsiteX39" fmla="*/ 841820 w 868062"/>
              <a:gd name="connsiteY39" fmla="*/ 316695 h 539719"/>
              <a:gd name="connsiteX40" fmla="*/ 850741 w 868062"/>
              <a:gd name="connsiteY40" fmla="*/ 379141 h 539719"/>
              <a:gd name="connsiteX41" fmla="*/ 859662 w 868062"/>
              <a:gd name="connsiteY41" fmla="*/ 392523 h 539719"/>
              <a:gd name="connsiteX42" fmla="*/ 864122 w 868062"/>
              <a:gd name="connsiteY42" fmla="*/ 539719 h 539719"/>
              <a:gd name="connsiteX0" fmla="*/ 3248 w 871742"/>
              <a:gd name="connsiteY0" fmla="*/ 178419 h 638779"/>
              <a:gd name="connsiteX1" fmla="*/ 3248 w 871742"/>
              <a:gd name="connsiteY1" fmla="*/ 178419 h 638779"/>
              <a:gd name="connsiteX2" fmla="*/ 7708 w 871742"/>
              <a:gd name="connsiteY2" fmla="*/ 138275 h 638779"/>
              <a:gd name="connsiteX3" fmla="*/ 12169 w 871742"/>
              <a:gd name="connsiteY3" fmla="*/ 26763 h 638779"/>
              <a:gd name="connsiteX4" fmla="*/ 47853 w 871742"/>
              <a:gd name="connsiteY4" fmla="*/ 22302 h 638779"/>
              <a:gd name="connsiteX5" fmla="*/ 70155 w 871742"/>
              <a:gd name="connsiteY5" fmla="*/ 13381 h 638779"/>
              <a:gd name="connsiteX6" fmla="*/ 92458 w 871742"/>
              <a:gd name="connsiteY6" fmla="*/ 8921 h 638779"/>
              <a:gd name="connsiteX7" fmla="*/ 123681 w 871742"/>
              <a:gd name="connsiteY7" fmla="*/ 0 h 638779"/>
              <a:gd name="connsiteX8" fmla="*/ 137063 w 871742"/>
              <a:gd name="connsiteY8" fmla="*/ 4460 h 638779"/>
              <a:gd name="connsiteX9" fmla="*/ 141523 w 871742"/>
              <a:gd name="connsiteY9" fmla="*/ 17842 h 638779"/>
              <a:gd name="connsiteX10" fmla="*/ 168286 w 871742"/>
              <a:gd name="connsiteY10" fmla="*/ 26763 h 638779"/>
              <a:gd name="connsiteX11" fmla="*/ 235193 w 871742"/>
              <a:gd name="connsiteY11" fmla="*/ 22302 h 638779"/>
              <a:gd name="connsiteX12" fmla="*/ 248575 w 871742"/>
              <a:gd name="connsiteY12" fmla="*/ 13381 h 638779"/>
              <a:gd name="connsiteX13" fmla="*/ 270877 w 871742"/>
              <a:gd name="connsiteY13" fmla="*/ 8921 h 638779"/>
              <a:gd name="connsiteX14" fmla="*/ 319943 w 871742"/>
              <a:gd name="connsiteY14" fmla="*/ 17842 h 638779"/>
              <a:gd name="connsiteX15" fmla="*/ 324403 w 871742"/>
              <a:gd name="connsiteY15" fmla="*/ 35684 h 638779"/>
              <a:gd name="connsiteX16" fmla="*/ 346705 w 871742"/>
              <a:gd name="connsiteY16" fmla="*/ 62447 h 638779"/>
              <a:gd name="connsiteX17" fmla="*/ 364547 w 871742"/>
              <a:gd name="connsiteY17" fmla="*/ 66907 h 638779"/>
              <a:gd name="connsiteX18" fmla="*/ 391310 w 871742"/>
              <a:gd name="connsiteY18" fmla="*/ 80289 h 638779"/>
              <a:gd name="connsiteX19" fmla="*/ 404692 w 871742"/>
              <a:gd name="connsiteY19" fmla="*/ 89210 h 638779"/>
              <a:gd name="connsiteX20" fmla="*/ 426994 w 871742"/>
              <a:gd name="connsiteY20" fmla="*/ 93670 h 638779"/>
              <a:gd name="connsiteX21" fmla="*/ 498362 w 871742"/>
              <a:gd name="connsiteY21" fmla="*/ 98131 h 638779"/>
              <a:gd name="connsiteX22" fmla="*/ 538506 w 871742"/>
              <a:gd name="connsiteY22" fmla="*/ 93670 h 638779"/>
              <a:gd name="connsiteX23" fmla="*/ 547427 w 871742"/>
              <a:gd name="connsiteY23" fmla="*/ 71368 h 638779"/>
              <a:gd name="connsiteX24" fmla="*/ 627716 w 871742"/>
              <a:gd name="connsiteY24" fmla="*/ 80289 h 638779"/>
              <a:gd name="connsiteX25" fmla="*/ 636637 w 871742"/>
              <a:gd name="connsiteY25" fmla="*/ 93670 h 638779"/>
              <a:gd name="connsiteX26" fmla="*/ 650019 w 871742"/>
              <a:gd name="connsiteY26" fmla="*/ 98131 h 638779"/>
              <a:gd name="connsiteX27" fmla="*/ 663400 w 871742"/>
              <a:gd name="connsiteY27" fmla="*/ 107052 h 638779"/>
              <a:gd name="connsiteX28" fmla="*/ 672321 w 871742"/>
              <a:gd name="connsiteY28" fmla="*/ 120433 h 638779"/>
              <a:gd name="connsiteX29" fmla="*/ 685703 w 871742"/>
              <a:gd name="connsiteY29" fmla="*/ 124894 h 638779"/>
              <a:gd name="connsiteX30" fmla="*/ 716926 w 871742"/>
              <a:gd name="connsiteY30" fmla="*/ 138275 h 638779"/>
              <a:gd name="connsiteX31" fmla="*/ 721386 w 871742"/>
              <a:gd name="connsiteY31" fmla="*/ 160577 h 638779"/>
              <a:gd name="connsiteX32" fmla="*/ 743689 w 871742"/>
              <a:gd name="connsiteY32" fmla="*/ 165038 h 638779"/>
              <a:gd name="connsiteX33" fmla="*/ 757070 w 871742"/>
              <a:gd name="connsiteY33" fmla="*/ 173959 h 638779"/>
              <a:gd name="connsiteX34" fmla="*/ 770452 w 871742"/>
              <a:gd name="connsiteY34" fmla="*/ 178419 h 638779"/>
              <a:gd name="connsiteX35" fmla="*/ 788294 w 871742"/>
              <a:gd name="connsiteY35" fmla="*/ 218564 h 638779"/>
              <a:gd name="connsiteX36" fmla="*/ 806136 w 871742"/>
              <a:gd name="connsiteY36" fmla="*/ 236406 h 638779"/>
              <a:gd name="connsiteX37" fmla="*/ 819517 w 871742"/>
              <a:gd name="connsiteY37" fmla="*/ 272090 h 638779"/>
              <a:gd name="connsiteX38" fmla="*/ 828438 w 871742"/>
              <a:gd name="connsiteY38" fmla="*/ 289932 h 638779"/>
              <a:gd name="connsiteX39" fmla="*/ 841820 w 871742"/>
              <a:gd name="connsiteY39" fmla="*/ 316695 h 638779"/>
              <a:gd name="connsiteX40" fmla="*/ 850741 w 871742"/>
              <a:gd name="connsiteY40" fmla="*/ 379141 h 638779"/>
              <a:gd name="connsiteX41" fmla="*/ 859662 w 871742"/>
              <a:gd name="connsiteY41" fmla="*/ 392523 h 638779"/>
              <a:gd name="connsiteX42" fmla="*/ 871742 w 871742"/>
              <a:gd name="connsiteY42" fmla="*/ 638779 h 63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71742" h="638779">
                <a:moveTo>
                  <a:pt x="3248" y="178419"/>
                </a:moveTo>
                <a:lnTo>
                  <a:pt x="3248" y="178419"/>
                </a:lnTo>
                <a:cubicBezTo>
                  <a:pt x="4735" y="165038"/>
                  <a:pt x="6917" y="151715"/>
                  <a:pt x="7708" y="138275"/>
                </a:cubicBezTo>
                <a:cubicBezTo>
                  <a:pt x="9892" y="101139"/>
                  <a:pt x="0" y="61917"/>
                  <a:pt x="12169" y="26763"/>
                </a:cubicBezTo>
                <a:cubicBezTo>
                  <a:pt x="16090" y="15435"/>
                  <a:pt x="35958" y="23789"/>
                  <a:pt x="47853" y="22302"/>
                </a:cubicBezTo>
                <a:cubicBezTo>
                  <a:pt x="55287" y="19328"/>
                  <a:pt x="62486" y="15682"/>
                  <a:pt x="70155" y="13381"/>
                </a:cubicBezTo>
                <a:cubicBezTo>
                  <a:pt x="77417" y="11203"/>
                  <a:pt x="85103" y="10760"/>
                  <a:pt x="92458" y="8921"/>
                </a:cubicBezTo>
                <a:cubicBezTo>
                  <a:pt x="102959" y="6296"/>
                  <a:pt x="113273" y="2974"/>
                  <a:pt x="123681" y="0"/>
                </a:cubicBezTo>
                <a:cubicBezTo>
                  <a:pt x="128142" y="1487"/>
                  <a:pt x="133738" y="1135"/>
                  <a:pt x="137063" y="4460"/>
                </a:cubicBezTo>
                <a:cubicBezTo>
                  <a:pt x="140388" y="7785"/>
                  <a:pt x="137697" y="15109"/>
                  <a:pt x="141523" y="17842"/>
                </a:cubicBezTo>
                <a:cubicBezTo>
                  <a:pt x="149175" y="23308"/>
                  <a:pt x="168286" y="26763"/>
                  <a:pt x="168286" y="26763"/>
                </a:cubicBezTo>
                <a:cubicBezTo>
                  <a:pt x="190588" y="25276"/>
                  <a:pt x="213145" y="25977"/>
                  <a:pt x="235193" y="22302"/>
                </a:cubicBezTo>
                <a:cubicBezTo>
                  <a:pt x="240481" y="21421"/>
                  <a:pt x="243555" y="15263"/>
                  <a:pt x="248575" y="13381"/>
                </a:cubicBezTo>
                <a:cubicBezTo>
                  <a:pt x="255674" y="10719"/>
                  <a:pt x="263443" y="10408"/>
                  <a:pt x="270877" y="8921"/>
                </a:cubicBezTo>
                <a:cubicBezTo>
                  <a:pt x="287232" y="11895"/>
                  <a:pt x="305075" y="10408"/>
                  <a:pt x="319943" y="17842"/>
                </a:cubicBezTo>
                <a:cubicBezTo>
                  <a:pt x="325426" y="20584"/>
                  <a:pt x="321988" y="30049"/>
                  <a:pt x="324403" y="35684"/>
                </a:cubicBezTo>
                <a:cubicBezTo>
                  <a:pt x="327398" y="42673"/>
                  <a:pt x="340624" y="58972"/>
                  <a:pt x="346705" y="62447"/>
                </a:cubicBezTo>
                <a:cubicBezTo>
                  <a:pt x="352028" y="65489"/>
                  <a:pt x="358600" y="65420"/>
                  <a:pt x="364547" y="66907"/>
                </a:cubicBezTo>
                <a:cubicBezTo>
                  <a:pt x="402899" y="92474"/>
                  <a:pt x="354375" y="61821"/>
                  <a:pt x="391310" y="80289"/>
                </a:cubicBezTo>
                <a:cubicBezTo>
                  <a:pt x="396105" y="82687"/>
                  <a:pt x="399672" y="87328"/>
                  <a:pt x="404692" y="89210"/>
                </a:cubicBezTo>
                <a:cubicBezTo>
                  <a:pt x="411791" y="91872"/>
                  <a:pt x="419447" y="92951"/>
                  <a:pt x="426994" y="93670"/>
                </a:cubicBezTo>
                <a:cubicBezTo>
                  <a:pt x="450722" y="95930"/>
                  <a:pt x="474573" y="96644"/>
                  <a:pt x="498362" y="98131"/>
                </a:cubicBezTo>
                <a:cubicBezTo>
                  <a:pt x="511743" y="96644"/>
                  <a:pt x="526686" y="100117"/>
                  <a:pt x="538506" y="93670"/>
                </a:cubicBezTo>
                <a:cubicBezTo>
                  <a:pt x="545535" y="89836"/>
                  <a:pt x="539831" y="73900"/>
                  <a:pt x="547427" y="71368"/>
                </a:cubicBezTo>
                <a:cubicBezTo>
                  <a:pt x="550514" y="70339"/>
                  <a:pt x="620081" y="79335"/>
                  <a:pt x="627716" y="80289"/>
                </a:cubicBezTo>
                <a:cubicBezTo>
                  <a:pt x="630690" y="84749"/>
                  <a:pt x="632451" y="90321"/>
                  <a:pt x="636637" y="93670"/>
                </a:cubicBezTo>
                <a:cubicBezTo>
                  <a:pt x="640309" y="96607"/>
                  <a:pt x="645813" y="96028"/>
                  <a:pt x="650019" y="98131"/>
                </a:cubicBezTo>
                <a:cubicBezTo>
                  <a:pt x="654814" y="100528"/>
                  <a:pt x="658940" y="104078"/>
                  <a:pt x="663400" y="107052"/>
                </a:cubicBezTo>
                <a:cubicBezTo>
                  <a:pt x="666374" y="111512"/>
                  <a:pt x="668135" y="117084"/>
                  <a:pt x="672321" y="120433"/>
                </a:cubicBezTo>
                <a:cubicBezTo>
                  <a:pt x="675993" y="123370"/>
                  <a:pt x="681497" y="122791"/>
                  <a:pt x="685703" y="124894"/>
                </a:cubicBezTo>
                <a:cubicBezTo>
                  <a:pt x="716504" y="140295"/>
                  <a:pt x="679795" y="128993"/>
                  <a:pt x="716926" y="138275"/>
                </a:cubicBezTo>
                <a:cubicBezTo>
                  <a:pt x="718413" y="145709"/>
                  <a:pt x="716025" y="155216"/>
                  <a:pt x="721386" y="160577"/>
                </a:cubicBezTo>
                <a:cubicBezTo>
                  <a:pt x="726747" y="165938"/>
                  <a:pt x="736590" y="162376"/>
                  <a:pt x="743689" y="165038"/>
                </a:cubicBezTo>
                <a:cubicBezTo>
                  <a:pt x="748708" y="166920"/>
                  <a:pt x="752275" y="171562"/>
                  <a:pt x="757070" y="173959"/>
                </a:cubicBezTo>
                <a:cubicBezTo>
                  <a:pt x="761276" y="176062"/>
                  <a:pt x="765991" y="176932"/>
                  <a:pt x="770452" y="178419"/>
                </a:cubicBezTo>
                <a:cubicBezTo>
                  <a:pt x="781068" y="210268"/>
                  <a:pt x="774157" y="197358"/>
                  <a:pt x="788294" y="218564"/>
                </a:cubicBezTo>
                <a:cubicBezTo>
                  <a:pt x="802829" y="262172"/>
                  <a:pt x="779705" y="204689"/>
                  <a:pt x="806136" y="236406"/>
                </a:cubicBezTo>
                <a:cubicBezTo>
                  <a:pt x="811575" y="242933"/>
                  <a:pt x="815596" y="262940"/>
                  <a:pt x="819517" y="272090"/>
                </a:cubicBezTo>
                <a:cubicBezTo>
                  <a:pt x="822136" y="278202"/>
                  <a:pt x="825819" y="283820"/>
                  <a:pt x="828438" y="289932"/>
                </a:cubicBezTo>
                <a:cubicBezTo>
                  <a:pt x="839518" y="315785"/>
                  <a:pt x="824677" y="290979"/>
                  <a:pt x="841820" y="316695"/>
                </a:cubicBezTo>
                <a:cubicBezTo>
                  <a:pt x="842607" y="324569"/>
                  <a:pt x="844413" y="364375"/>
                  <a:pt x="850741" y="379141"/>
                </a:cubicBezTo>
                <a:cubicBezTo>
                  <a:pt x="852853" y="384069"/>
                  <a:pt x="856688" y="388062"/>
                  <a:pt x="859662" y="392523"/>
                </a:cubicBezTo>
                <a:cubicBezTo>
                  <a:pt x="868062" y="468133"/>
                  <a:pt x="871742" y="518263"/>
                  <a:pt x="871742" y="638779"/>
                </a:cubicBez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1259288" y="2415209"/>
            <a:ext cx="2709674" cy="407504"/>
          </a:xfrm>
          <a:custGeom>
            <a:avLst/>
            <a:gdLst>
              <a:gd name="connsiteX0" fmla="*/ 0 w 2716632"/>
              <a:gd name="connsiteY0" fmla="*/ 178904 h 407504"/>
              <a:gd name="connsiteX1" fmla="*/ 0 w 2716632"/>
              <a:gd name="connsiteY1" fmla="*/ 178904 h 407504"/>
              <a:gd name="connsiteX2" fmla="*/ 19879 w 2716632"/>
              <a:gd name="connsiteY2" fmla="*/ 268356 h 407504"/>
              <a:gd name="connsiteX3" fmla="*/ 29818 w 2716632"/>
              <a:gd name="connsiteY3" fmla="*/ 318052 h 407504"/>
              <a:gd name="connsiteX4" fmla="*/ 89453 w 2716632"/>
              <a:gd name="connsiteY4" fmla="*/ 347869 h 407504"/>
              <a:gd name="connsiteX5" fmla="*/ 119270 w 2716632"/>
              <a:gd name="connsiteY5" fmla="*/ 367748 h 407504"/>
              <a:gd name="connsiteX6" fmla="*/ 149087 w 2716632"/>
              <a:gd name="connsiteY6" fmla="*/ 377687 h 407504"/>
              <a:gd name="connsiteX7" fmla="*/ 337931 w 2716632"/>
              <a:gd name="connsiteY7" fmla="*/ 407504 h 407504"/>
              <a:gd name="connsiteX8" fmla="*/ 417444 w 2716632"/>
              <a:gd name="connsiteY8" fmla="*/ 387626 h 407504"/>
              <a:gd name="connsiteX9" fmla="*/ 467140 w 2716632"/>
              <a:gd name="connsiteY9" fmla="*/ 377687 h 407504"/>
              <a:gd name="connsiteX10" fmla="*/ 496957 w 2716632"/>
              <a:gd name="connsiteY10" fmla="*/ 357808 h 407504"/>
              <a:gd name="connsiteX11" fmla="*/ 506896 w 2716632"/>
              <a:gd name="connsiteY11" fmla="*/ 327991 h 407504"/>
              <a:gd name="connsiteX12" fmla="*/ 546653 w 2716632"/>
              <a:gd name="connsiteY12" fmla="*/ 318052 h 407504"/>
              <a:gd name="connsiteX13" fmla="*/ 576470 w 2716632"/>
              <a:gd name="connsiteY13" fmla="*/ 308113 h 407504"/>
              <a:gd name="connsiteX14" fmla="*/ 626166 w 2716632"/>
              <a:gd name="connsiteY14" fmla="*/ 288234 h 407504"/>
              <a:gd name="connsiteX15" fmla="*/ 655983 w 2716632"/>
              <a:gd name="connsiteY15" fmla="*/ 278295 h 407504"/>
              <a:gd name="connsiteX16" fmla="*/ 685800 w 2716632"/>
              <a:gd name="connsiteY16" fmla="*/ 258417 h 407504"/>
              <a:gd name="connsiteX17" fmla="*/ 725557 w 2716632"/>
              <a:gd name="connsiteY17" fmla="*/ 248478 h 407504"/>
              <a:gd name="connsiteX18" fmla="*/ 824948 w 2716632"/>
              <a:gd name="connsiteY18" fmla="*/ 228600 h 407504"/>
              <a:gd name="connsiteX19" fmla="*/ 983974 w 2716632"/>
              <a:gd name="connsiteY19" fmla="*/ 218661 h 407504"/>
              <a:gd name="connsiteX20" fmla="*/ 1172818 w 2716632"/>
              <a:gd name="connsiteY20" fmla="*/ 238539 h 407504"/>
              <a:gd name="connsiteX21" fmla="*/ 1202635 w 2716632"/>
              <a:gd name="connsiteY21" fmla="*/ 248478 h 407504"/>
              <a:gd name="connsiteX22" fmla="*/ 1222513 w 2716632"/>
              <a:gd name="connsiteY22" fmla="*/ 278295 h 407504"/>
              <a:gd name="connsiteX23" fmla="*/ 1252331 w 2716632"/>
              <a:gd name="connsiteY23" fmla="*/ 298174 h 407504"/>
              <a:gd name="connsiteX24" fmla="*/ 1292087 w 2716632"/>
              <a:gd name="connsiteY24" fmla="*/ 347869 h 407504"/>
              <a:gd name="connsiteX25" fmla="*/ 1361661 w 2716632"/>
              <a:gd name="connsiteY25" fmla="*/ 308113 h 407504"/>
              <a:gd name="connsiteX26" fmla="*/ 1381540 w 2716632"/>
              <a:gd name="connsiteY26" fmla="*/ 288234 h 407504"/>
              <a:gd name="connsiteX27" fmla="*/ 1411357 w 2716632"/>
              <a:gd name="connsiteY27" fmla="*/ 278295 h 407504"/>
              <a:gd name="connsiteX28" fmla="*/ 1550505 w 2716632"/>
              <a:gd name="connsiteY28" fmla="*/ 248478 h 407504"/>
              <a:gd name="connsiteX29" fmla="*/ 1600200 w 2716632"/>
              <a:gd name="connsiteY29" fmla="*/ 228600 h 407504"/>
              <a:gd name="connsiteX30" fmla="*/ 1639957 w 2716632"/>
              <a:gd name="connsiteY30" fmla="*/ 218661 h 407504"/>
              <a:gd name="connsiteX31" fmla="*/ 1729409 w 2716632"/>
              <a:gd name="connsiteY31" fmla="*/ 198782 h 407504"/>
              <a:gd name="connsiteX32" fmla="*/ 1759227 w 2716632"/>
              <a:gd name="connsiteY32" fmla="*/ 208721 h 407504"/>
              <a:gd name="connsiteX33" fmla="*/ 1798983 w 2716632"/>
              <a:gd name="connsiteY33" fmla="*/ 218661 h 407504"/>
              <a:gd name="connsiteX34" fmla="*/ 1808922 w 2716632"/>
              <a:gd name="connsiteY34" fmla="*/ 248478 h 407504"/>
              <a:gd name="connsiteX35" fmla="*/ 1888435 w 2716632"/>
              <a:gd name="connsiteY35" fmla="*/ 228600 h 407504"/>
              <a:gd name="connsiteX36" fmla="*/ 1918253 w 2716632"/>
              <a:gd name="connsiteY36" fmla="*/ 218661 h 407504"/>
              <a:gd name="connsiteX37" fmla="*/ 1987827 w 2716632"/>
              <a:gd name="connsiteY37" fmla="*/ 188843 h 407504"/>
              <a:gd name="connsiteX38" fmla="*/ 2017644 w 2716632"/>
              <a:gd name="connsiteY38" fmla="*/ 168965 h 407504"/>
              <a:gd name="connsiteX39" fmla="*/ 2107096 w 2716632"/>
              <a:gd name="connsiteY39" fmla="*/ 159026 h 407504"/>
              <a:gd name="connsiteX40" fmla="*/ 2176670 w 2716632"/>
              <a:gd name="connsiteY40" fmla="*/ 149087 h 407504"/>
              <a:gd name="connsiteX41" fmla="*/ 2196548 w 2716632"/>
              <a:gd name="connsiteY41" fmla="*/ 119269 h 407504"/>
              <a:gd name="connsiteX42" fmla="*/ 2206487 w 2716632"/>
              <a:gd name="connsiteY42" fmla="*/ 89452 h 407504"/>
              <a:gd name="connsiteX43" fmla="*/ 2295940 w 2716632"/>
              <a:gd name="connsiteY43" fmla="*/ 59634 h 407504"/>
              <a:gd name="connsiteX44" fmla="*/ 2613992 w 2716632"/>
              <a:gd name="connsiteY44" fmla="*/ 29817 h 407504"/>
              <a:gd name="connsiteX45" fmla="*/ 2713383 w 2716632"/>
              <a:gd name="connsiteY45" fmla="*/ 0 h 407504"/>
              <a:gd name="connsiteX0" fmla="*/ 0 w 2716632"/>
              <a:gd name="connsiteY0" fmla="*/ 178904 h 407504"/>
              <a:gd name="connsiteX1" fmla="*/ 19879 w 2716632"/>
              <a:gd name="connsiteY1" fmla="*/ 268356 h 407504"/>
              <a:gd name="connsiteX2" fmla="*/ 29818 w 2716632"/>
              <a:gd name="connsiteY2" fmla="*/ 318052 h 407504"/>
              <a:gd name="connsiteX3" fmla="*/ 89453 w 2716632"/>
              <a:gd name="connsiteY3" fmla="*/ 347869 h 407504"/>
              <a:gd name="connsiteX4" fmla="*/ 119270 w 2716632"/>
              <a:gd name="connsiteY4" fmla="*/ 367748 h 407504"/>
              <a:gd name="connsiteX5" fmla="*/ 149087 w 2716632"/>
              <a:gd name="connsiteY5" fmla="*/ 377687 h 407504"/>
              <a:gd name="connsiteX6" fmla="*/ 337931 w 2716632"/>
              <a:gd name="connsiteY6" fmla="*/ 407504 h 407504"/>
              <a:gd name="connsiteX7" fmla="*/ 417444 w 2716632"/>
              <a:gd name="connsiteY7" fmla="*/ 387626 h 407504"/>
              <a:gd name="connsiteX8" fmla="*/ 467140 w 2716632"/>
              <a:gd name="connsiteY8" fmla="*/ 377687 h 407504"/>
              <a:gd name="connsiteX9" fmla="*/ 496957 w 2716632"/>
              <a:gd name="connsiteY9" fmla="*/ 357808 h 407504"/>
              <a:gd name="connsiteX10" fmla="*/ 506896 w 2716632"/>
              <a:gd name="connsiteY10" fmla="*/ 327991 h 407504"/>
              <a:gd name="connsiteX11" fmla="*/ 546653 w 2716632"/>
              <a:gd name="connsiteY11" fmla="*/ 318052 h 407504"/>
              <a:gd name="connsiteX12" fmla="*/ 576470 w 2716632"/>
              <a:gd name="connsiteY12" fmla="*/ 308113 h 407504"/>
              <a:gd name="connsiteX13" fmla="*/ 626166 w 2716632"/>
              <a:gd name="connsiteY13" fmla="*/ 288234 h 407504"/>
              <a:gd name="connsiteX14" fmla="*/ 655983 w 2716632"/>
              <a:gd name="connsiteY14" fmla="*/ 278295 h 407504"/>
              <a:gd name="connsiteX15" fmla="*/ 685800 w 2716632"/>
              <a:gd name="connsiteY15" fmla="*/ 258417 h 407504"/>
              <a:gd name="connsiteX16" fmla="*/ 725557 w 2716632"/>
              <a:gd name="connsiteY16" fmla="*/ 248478 h 407504"/>
              <a:gd name="connsiteX17" fmla="*/ 824948 w 2716632"/>
              <a:gd name="connsiteY17" fmla="*/ 228600 h 407504"/>
              <a:gd name="connsiteX18" fmla="*/ 983974 w 2716632"/>
              <a:gd name="connsiteY18" fmla="*/ 218661 h 407504"/>
              <a:gd name="connsiteX19" fmla="*/ 1172818 w 2716632"/>
              <a:gd name="connsiteY19" fmla="*/ 238539 h 407504"/>
              <a:gd name="connsiteX20" fmla="*/ 1202635 w 2716632"/>
              <a:gd name="connsiteY20" fmla="*/ 248478 h 407504"/>
              <a:gd name="connsiteX21" fmla="*/ 1222513 w 2716632"/>
              <a:gd name="connsiteY21" fmla="*/ 278295 h 407504"/>
              <a:gd name="connsiteX22" fmla="*/ 1252331 w 2716632"/>
              <a:gd name="connsiteY22" fmla="*/ 298174 h 407504"/>
              <a:gd name="connsiteX23" fmla="*/ 1292087 w 2716632"/>
              <a:gd name="connsiteY23" fmla="*/ 347869 h 407504"/>
              <a:gd name="connsiteX24" fmla="*/ 1361661 w 2716632"/>
              <a:gd name="connsiteY24" fmla="*/ 308113 h 407504"/>
              <a:gd name="connsiteX25" fmla="*/ 1381540 w 2716632"/>
              <a:gd name="connsiteY25" fmla="*/ 288234 h 407504"/>
              <a:gd name="connsiteX26" fmla="*/ 1411357 w 2716632"/>
              <a:gd name="connsiteY26" fmla="*/ 278295 h 407504"/>
              <a:gd name="connsiteX27" fmla="*/ 1550505 w 2716632"/>
              <a:gd name="connsiteY27" fmla="*/ 248478 h 407504"/>
              <a:gd name="connsiteX28" fmla="*/ 1600200 w 2716632"/>
              <a:gd name="connsiteY28" fmla="*/ 228600 h 407504"/>
              <a:gd name="connsiteX29" fmla="*/ 1639957 w 2716632"/>
              <a:gd name="connsiteY29" fmla="*/ 218661 h 407504"/>
              <a:gd name="connsiteX30" fmla="*/ 1729409 w 2716632"/>
              <a:gd name="connsiteY30" fmla="*/ 198782 h 407504"/>
              <a:gd name="connsiteX31" fmla="*/ 1759227 w 2716632"/>
              <a:gd name="connsiteY31" fmla="*/ 208721 h 407504"/>
              <a:gd name="connsiteX32" fmla="*/ 1798983 w 2716632"/>
              <a:gd name="connsiteY32" fmla="*/ 218661 h 407504"/>
              <a:gd name="connsiteX33" fmla="*/ 1808922 w 2716632"/>
              <a:gd name="connsiteY33" fmla="*/ 248478 h 407504"/>
              <a:gd name="connsiteX34" fmla="*/ 1888435 w 2716632"/>
              <a:gd name="connsiteY34" fmla="*/ 228600 h 407504"/>
              <a:gd name="connsiteX35" fmla="*/ 1918253 w 2716632"/>
              <a:gd name="connsiteY35" fmla="*/ 218661 h 407504"/>
              <a:gd name="connsiteX36" fmla="*/ 1987827 w 2716632"/>
              <a:gd name="connsiteY36" fmla="*/ 188843 h 407504"/>
              <a:gd name="connsiteX37" fmla="*/ 2017644 w 2716632"/>
              <a:gd name="connsiteY37" fmla="*/ 168965 h 407504"/>
              <a:gd name="connsiteX38" fmla="*/ 2107096 w 2716632"/>
              <a:gd name="connsiteY38" fmla="*/ 159026 h 407504"/>
              <a:gd name="connsiteX39" fmla="*/ 2176670 w 2716632"/>
              <a:gd name="connsiteY39" fmla="*/ 149087 h 407504"/>
              <a:gd name="connsiteX40" fmla="*/ 2196548 w 2716632"/>
              <a:gd name="connsiteY40" fmla="*/ 119269 h 407504"/>
              <a:gd name="connsiteX41" fmla="*/ 2206487 w 2716632"/>
              <a:gd name="connsiteY41" fmla="*/ 89452 h 407504"/>
              <a:gd name="connsiteX42" fmla="*/ 2295940 w 2716632"/>
              <a:gd name="connsiteY42" fmla="*/ 59634 h 407504"/>
              <a:gd name="connsiteX43" fmla="*/ 2613992 w 2716632"/>
              <a:gd name="connsiteY43" fmla="*/ 29817 h 407504"/>
              <a:gd name="connsiteX44" fmla="*/ 2713383 w 2716632"/>
              <a:gd name="connsiteY44" fmla="*/ 0 h 407504"/>
              <a:gd name="connsiteX0" fmla="*/ 0 w 2716632"/>
              <a:gd name="connsiteY0" fmla="*/ 178904 h 407504"/>
              <a:gd name="connsiteX1" fmla="*/ 29818 w 2716632"/>
              <a:gd name="connsiteY1" fmla="*/ 318052 h 407504"/>
              <a:gd name="connsiteX2" fmla="*/ 89453 w 2716632"/>
              <a:gd name="connsiteY2" fmla="*/ 347869 h 407504"/>
              <a:gd name="connsiteX3" fmla="*/ 119270 w 2716632"/>
              <a:gd name="connsiteY3" fmla="*/ 367748 h 407504"/>
              <a:gd name="connsiteX4" fmla="*/ 149087 w 2716632"/>
              <a:gd name="connsiteY4" fmla="*/ 377687 h 407504"/>
              <a:gd name="connsiteX5" fmla="*/ 337931 w 2716632"/>
              <a:gd name="connsiteY5" fmla="*/ 407504 h 407504"/>
              <a:gd name="connsiteX6" fmla="*/ 417444 w 2716632"/>
              <a:gd name="connsiteY6" fmla="*/ 387626 h 407504"/>
              <a:gd name="connsiteX7" fmla="*/ 467140 w 2716632"/>
              <a:gd name="connsiteY7" fmla="*/ 377687 h 407504"/>
              <a:gd name="connsiteX8" fmla="*/ 496957 w 2716632"/>
              <a:gd name="connsiteY8" fmla="*/ 357808 h 407504"/>
              <a:gd name="connsiteX9" fmla="*/ 506896 w 2716632"/>
              <a:gd name="connsiteY9" fmla="*/ 327991 h 407504"/>
              <a:gd name="connsiteX10" fmla="*/ 546653 w 2716632"/>
              <a:gd name="connsiteY10" fmla="*/ 318052 h 407504"/>
              <a:gd name="connsiteX11" fmla="*/ 576470 w 2716632"/>
              <a:gd name="connsiteY11" fmla="*/ 308113 h 407504"/>
              <a:gd name="connsiteX12" fmla="*/ 626166 w 2716632"/>
              <a:gd name="connsiteY12" fmla="*/ 288234 h 407504"/>
              <a:gd name="connsiteX13" fmla="*/ 655983 w 2716632"/>
              <a:gd name="connsiteY13" fmla="*/ 278295 h 407504"/>
              <a:gd name="connsiteX14" fmla="*/ 685800 w 2716632"/>
              <a:gd name="connsiteY14" fmla="*/ 258417 h 407504"/>
              <a:gd name="connsiteX15" fmla="*/ 725557 w 2716632"/>
              <a:gd name="connsiteY15" fmla="*/ 248478 h 407504"/>
              <a:gd name="connsiteX16" fmla="*/ 824948 w 2716632"/>
              <a:gd name="connsiteY16" fmla="*/ 228600 h 407504"/>
              <a:gd name="connsiteX17" fmla="*/ 983974 w 2716632"/>
              <a:gd name="connsiteY17" fmla="*/ 218661 h 407504"/>
              <a:gd name="connsiteX18" fmla="*/ 1172818 w 2716632"/>
              <a:gd name="connsiteY18" fmla="*/ 238539 h 407504"/>
              <a:gd name="connsiteX19" fmla="*/ 1202635 w 2716632"/>
              <a:gd name="connsiteY19" fmla="*/ 248478 h 407504"/>
              <a:gd name="connsiteX20" fmla="*/ 1222513 w 2716632"/>
              <a:gd name="connsiteY20" fmla="*/ 278295 h 407504"/>
              <a:gd name="connsiteX21" fmla="*/ 1252331 w 2716632"/>
              <a:gd name="connsiteY21" fmla="*/ 298174 h 407504"/>
              <a:gd name="connsiteX22" fmla="*/ 1292087 w 2716632"/>
              <a:gd name="connsiteY22" fmla="*/ 347869 h 407504"/>
              <a:gd name="connsiteX23" fmla="*/ 1361661 w 2716632"/>
              <a:gd name="connsiteY23" fmla="*/ 308113 h 407504"/>
              <a:gd name="connsiteX24" fmla="*/ 1381540 w 2716632"/>
              <a:gd name="connsiteY24" fmla="*/ 288234 h 407504"/>
              <a:gd name="connsiteX25" fmla="*/ 1411357 w 2716632"/>
              <a:gd name="connsiteY25" fmla="*/ 278295 h 407504"/>
              <a:gd name="connsiteX26" fmla="*/ 1550505 w 2716632"/>
              <a:gd name="connsiteY26" fmla="*/ 248478 h 407504"/>
              <a:gd name="connsiteX27" fmla="*/ 1600200 w 2716632"/>
              <a:gd name="connsiteY27" fmla="*/ 228600 h 407504"/>
              <a:gd name="connsiteX28" fmla="*/ 1639957 w 2716632"/>
              <a:gd name="connsiteY28" fmla="*/ 218661 h 407504"/>
              <a:gd name="connsiteX29" fmla="*/ 1729409 w 2716632"/>
              <a:gd name="connsiteY29" fmla="*/ 198782 h 407504"/>
              <a:gd name="connsiteX30" fmla="*/ 1759227 w 2716632"/>
              <a:gd name="connsiteY30" fmla="*/ 208721 h 407504"/>
              <a:gd name="connsiteX31" fmla="*/ 1798983 w 2716632"/>
              <a:gd name="connsiteY31" fmla="*/ 218661 h 407504"/>
              <a:gd name="connsiteX32" fmla="*/ 1808922 w 2716632"/>
              <a:gd name="connsiteY32" fmla="*/ 248478 h 407504"/>
              <a:gd name="connsiteX33" fmla="*/ 1888435 w 2716632"/>
              <a:gd name="connsiteY33" fmla="*/ 228600 h 407504"/>
              <a:gd name="connsiteX34" fmla="*/ 1918253 w 2716632"/>
              <a:gd name="connsiteY34" fmla="*/ 218661 h 407504"/>
              <a:gd name="connsiteX35" fmla="*/ 1987827 w 2716632"/>
              <a:gd name="connsiteY35" fmla="*/ 188843 h 407504"/>
              <a:gd name="connsiteX36" fmla="*/ 2017644 w 2716632"/>
              <a:gd name="connsiteY36" fmla="*/ 168965 h 407504"/>
              <a:gd name="connsiteX37" fmla="*/ 2107096 w 2716632"/>
              <a:gd name="connsiteY37" fmla="*/ 159026 h 407504"/>
              <a:gd name="connsiteX38" fmla="*/ 2176670 w 2716632"/>
              <a:gd name="connsiteY38" fmla="*/ 149087 h 407504"/>
              <a:gd name="connsiteX39" fmla="*/ 2196548 w 2716632"/>
              <a:gd name="connsiteY39" fmla="*/ 119269 h 407504"/>
              <a:gd name="connsiteX40" fmla="*/ 2206487 w 2716632"/>
              <a:gd name="connsiteY40" fmla="*/ 89452 h 407504"/>
              <a:gd name="connsiteX41" fmla="*/ 2295940 w 2716632"/>
              <a:gd name="connsiteY41" fmla="*/ 59634 h 407504"/>
              <a:gd name="connsiteX42" fmla="*/ 2613992 w 2716632"/>
              <a:gd name="connsiteY42" fmla="*/ 29817 h 407504"/>
              <a:gd name="connsiteX43" fmla="*/ 2713383 w 2716632"/>
              <a:gd name="connsiteY43" fmla="*/ 0 h 407504"/>
              <a:gd name="connsiteX0" fmla="*/ 0 w 2686814"/>
              <a:gd name="connsiteY0" fmla="*/ 318052 h 407504"/>
              <a:gd name="connsiteX1" fmla="*/ 59635 w 2686814"/>
              <a:gd name="connsiteY1" fmla="*/ 347869 h 407504"/>
              <a:gd name="connsiteX2" fmla="*/ 89452 w 2686814"/>
              <a:gd name="connsiteY2" fmla="*/ 367748 h 407504"/>
              <a:gd name="connsiteX3" fmla="*/ 119269 w 2686814"/>
              <a:gd name="connsiteY3" fmla="*/ 377687 h 407504"/>
              <a:gd name="connsiteX4" fmla="*/ 308113 w 2686814"/>
              <a:gd name="connsiteY4" fmla="*/ 407504 h 407504"/>
              <a:gd name="connsiteX5" fmla="*/ 387626 w 2686814"/>
              <a:gd name="connsiteY5" fmla="*/ 387626 h 407504"/>
              <a:gd name="connsiteX6" fmla="*/ 437322 w 2686814"/>
              <a:gd name="connsiteY6" fmla="*/ 377687 h 407504"/>
              <a:gd name="connsiteX7" fmla="*/ 467139 w 2686814"/>
              <a:gd name="connsiteY7" fmla="*/ 357808 h 407504"/>
              <a:gd name="connsiteX8" fmla="*/ 477078 w 2686814"/>
              <a:gd name="connsiteY8" fmla="*/ 327991 h 407504"/>
              <a:gd name="connsiteX9" fmla="*/ 516835 w 2686814"/>
              <a:gd name="connsiteY9" fmla="*/ 318052 h 407504"/>
              <a:gd name="connsiteX10" fmla="*/ 546652 w 2686814"/>
              <a:gd name="connsiteY10" fmla="*/ 308113 h 407504"/>
              <a:gd name="connsiteX11" fmla="*/ 596348 w 2686814"/>
              <a:gd name="connsiteY11" fmla="*/ 288234 h 407504"/>
              <a:gd name="connsiteX12" fmla="*/ 626165 w 2686814"/>
              <a:gd name="connsiteY12" fmla="*/ 278295 h 407504"/>
              <a:gd name="connsiteX13" fmla="*/ 655982 w 2686814"/>
              <a:gd name="connsiteY13" fmla="*/ 258417 h 407504"/>
              <a:gd name="connsiteX14" fmla="*/ 695739 w 2686814"/>
              <a:gd name="connsiteY14" fmla="*/ 248478 h 407504"/>
              <a:gd name="connsiteX15" fmla="*/ 795130 w 2686814"/>
              <a:gd name="connsiteY15" fmla="*/ 228600 h 407504"/>
              <a:gd name="connsiteX16" fmla="*/ 954156 w 2686814"/>
              <a:gd name="connsiteY16" fmla="*/ 218661 h 407504"/>
              <a:gd name="connsiteX17" fmla="*/ 1143000 w 2686814"/>
              <a:gd name="connsiteY17" fmla="*/ 238539 h 407504"/>
              <a:gd name="connsiteX18" fmla="*/ 1172817 w 2686814"/>
              <a:gd name="connsiteY18" fmla="*/ 248478 h 407504"/>
              <a:gd name="connsiteX19" fmla="*/ 1192695 w 2686814"/>
              <a:gd name="connsiteY19" fmla="*/ 278295 h 407504"/>
              <a:gd name="connsiteX20" fmla="*/ 1222513 w 2686814"/>
              <a:gd name="connsiteY20" fmla="*/ 298174 h 407504"/>
              <a:gd name="connsiteX21" fmla="*/ 1262269 w 2686814"/>
              <a:gd name="connsiteY21" fmla="*/ 347869 h 407504"/>
              <a:gd name="connsiteX22" fmla="*/ 1331843 w 2686814"/>
              <a:gd name="connsiteY22" fmla="*/ 308113 h 407504"/>
              <a:gd name="connsiteX23" fmla="*/ 1351722 w 2686814"/>
              <a:gd name="connsiteY23" fmla="*/ 288234 h 407504"/>
              <a:gd name="connsiteX24" fmla="*/ 1381539 w 2686814"/>
              <a:gd name="connsiteY24" fmla="*/ 278295 h 407504"/>
              <a:gd name="connsiteX25" fmla="*/ 1520687 w 2686814"/>
              <a:gd name="connsiteY25" fmla="*/ 248478 h 407504"/>
              <a:gd name="connsiteX26" fmla="*/ 1570382 w 2686814"/>
              <a:gd name="connsiteY26" fmla="*/ 228600 h 407504"/>
              <a:gd name="connsiteX27" fmla="*/ 1610139 w 2686814"/>
              <a:gd name="connsiteY27" fmla="*/ 218661 h 407504"/>
              <a:gd name="connsiteX28" fmla="*/ 1699591 w 2686814"/>
              <a:gd name="connsiteY28" fmla="*/ 198782 h 407504"/>
              <a:gd name="connsiteX29" fmla="*/ 1729409 w 2686814"/>
              <a:gd name="connsiteY29" fmla="*/ 208721 h 407504"/>
              <a:gd name="connsiteX30" fmla="*/ 1769165 w 2686814"/>
              <a:gd name="connsiteY30" fmla="*/ 218661 h 407504"/>
              <a:gd name="connsiteX31" fmla="*/ 1779104 w 2686814"/>
              <a:gd name="connsiteY31" fmla="*/ 248478 h 407504"/>
              <a:gd name="connsiteX32" fmla="*/ 1858617 w 2686814"/>
              <a:gd name="connsiteY32" fmla="*/ 228600 h 407504"/>
              <a:gd name="connsiteX33" fmla="*/ 1888435 w 2686814"/>
              <a:gd name="connsiteY33" fmla="*/ 218661 h 407504"/>
              <a:gd name="connsiteX34" fmla="*/ 1958009 w 2686814"/>
              <a:gd name="connsiteY34" fmla="*/ 188843 h 407504"/>
              <a:gd name="connsiteX35" fmla="*/ 1987826 w 2686814"/>
              <a:gd name="connsiteY35" fmla="*/ 168965 h 407504"/>
              <a:gd name="connsiteX36" fmla="*/ 2077278 w 2686814"/>
              <a:gd name="connsiteY36" fmla="*/ 159026 h 407504"/>
              <a:gd name="connsiteX37" fmla="*/ 2146852 w 2686814"/>
              <a:gd name="connsiteY37" fmla="*/ 149087 h 407504"/>
              <a:gd name="connsiteX38" fmla="*/ 2166730 w 2686814"/>
              <a:gd name="connsiteY38" fmla="*/ 119269 h 407504"/>
              <a:gd name="connsiteX39" fmla="*/ 2176669 w 2686814"/>
              <a:gd name="connsiteY39" fmla="*/ 89452 h 407504"/>
              <a:gd name="connsiteX40" fmla="*/ 2266122 w 2686814"/>
              <a:gd name="connsiteY40" fmla="*/ 59634 h 407504"/>
              <a:gd name="connsiteX41" fmla="*/ 2584174 w 2686814"/>
              <a:gd name="connsiteY41" fmla="*/ 29817 h 407504"/>
              <a:gd name="connsiteX42" fmla="*/ 2683565 w 2686814"/>
              <a:gd name="connsiteY42" fmla="*/ 0 h 407504"/>
              <a:gd name="connsiteX0" fmla="*/ 0 w 2709674"/>
              <a:gd name="connsiteY0" fmla="*/ 257092 h 407504"/>
              <a:gd name="connsiteX1" fmla="*/ 82495 w 2709674"/>
              <a:gd name="connsiteY1" fmla="*/ 347869 h 407504"/>
              <a:gd name="connsiteX2" fmla="*/ 112312 w 2709674"/>
              <a:gd name="connsiteY2" fmla="*/ 367748 h 407504"/>
              <a:gd name="connsiteX3" fmla="*/ 142129 w 2709674"/>
              <a:gd name="connsiteY3" fmla="*/ 377687 h 407504"/>
              <a:gd name="connsiteX4" fmla="*/ 330973 w 2709674"/>
              <a:gd name="connsiteY4" fmla="*/ 407504 h 407504"/>
              <a:gd name="connsiteX5" fmla="*/ 410486 w 2709674"/>
              <a:gd name="connsiteY5" fmla="*/ 387626 h 407504"/>
              <a:gd name="connsiteX6" fmla="*/ 460182 w 2709674"/>
              <a:gd name="connsiteY6" fmla="*/ 377687 h 407504"/>
              <a:gd name="connsiteX7" fmla="*/ 489999 w 2709674"/>
              <a:gd name="connsiteY7" fmla="*/ 357808 h 407504"/>
              <a:gd name="connsiteX8" fmla="*/ 499938 w 2709674"/>
              <a:gd name="connsiteY8" fmla="*/ 327991 h 407504"/>
              <a:gd name="connsiteX9" fmla="*/ 539695 w 2709674"/>
              <a:gd name="connsiteY9" fmla="*/ 318052 h 407504"/>
              <a:gd name="connsiteX10" fmla="*/ 569512 w 2709674"/>
              <a:gd name="connsiteY10" fmla="*/ 308113 h 407504"/>
              <a:gd name="connsiteX11" fmla="*/ 619208 w 2709674"/>
              <a:gd name="connsiteY11" fmla="*/ 288234 h 407504"/>
              <a:gd name="connsiteX12" fmla="*/ 649025 w 2709674"/>
              <a:gd name="connsiteY12" fmla="*/ 278295 h 407504"/>
              <a:gd name="connsiteX13" fmla="*/ 678842 w 2709674"/>
              <a:gd name="connsiteY13" fmla="*/ 258417 h 407504"/>
              <a:gd name="connsiteX14" fmla="*/ 718599 w 2709674"/>
              <a:gd name="connsiteY14" fmla="*/ 248478 h 407504"/>
              <a:gd name="connsiteX15" fmla="*/ 817990 w 2709674"/>
              <a:gd name="connsiteY15" fmla="*/ 228600 h 407504"/>
              <a:gd name="connsiteX16" fmla="*/ 977016 w 2709674"/>
              <a:gd name="connsiteY16" fmla="*/ 218661 h 407504"/>
              <a:gd name="connsiteX17" fmla="*/ 1165860 w 2709674"/>
              <a:gd name="connsiteY17" fmla="*/ 238539 h 407504"/>
              <a:gd name="connsiteX18" fmla="*/ 1195677 w 2709674"/>
              <a:gd name="connsiteY18" fmla="*/ 248478 h 407504"/>
              <a:gd name="connsiteX19" fmla="*/ 1215555 w 2709674"/>
              <a:gd name="connsiteY19" fmla="*/ 278295 h 407504"/>
              <a:gd name="connsiteX20" fmla="*/ 1245373 w 2709674"/>
              <a:gd name="connsiteY20" fmla="*/ 298174 h 407504"/>
              <a:gd name="connsiteX21" fmla="*/ 1285129 w 2709674"/>
              <a:gd name="connsiteY21" fmla="*/ 347869 h 407504"/>
              <a:gd name="connsiteX22" fmla="*/ 1354703 w 2709674"/>
              <a:gd name="connsiteY22" fmla="*/ 308113 h 407504"/>
              <a:gd name="connsiteX23" fmla="*/ 1374582 w 2709674"/>
              <a:gd name="connsiteY23" fmla="*/ 288234 h 407504"/>
              <a:gd name="connsiteX24" fmla="*/ 1404399 w 2709674"/>
              <a:gd name="connsiteY24" fmla="*/ 278295 h 407504"/>
              <a:gd name="connsiteX25" fmla="*/ 1543547 w 2709674"/>
              <a:gd name="connsiteY25" fmla="*/ 248478 h 407504"/>
              <a:gd name="connsiteX26" fmla="*/ 1593242 w 2709674"/>
              <a:gd name="connsiteY26" fmla="*/ 228600 h 407504"/>
              <a:gd name="connsiteX27" fmla="*/ 1632999 w 2709674"/>
              <a:gd name="connsiteY27" fmla="*/ 218661 h 407504"/>
              <a:gd name="connsiteX28" fmla="*/ 1722451 w 2709674"/>
              <a:gd name="connsiteY28" fmla="*/ 198782 h 407504"/>
              <a:gd name="connsiteX29" fmla="*/ 1752269 w 2709674"/>
              <a:gd name="connsiteY29" fmla="*/ 208721 h 407504"/>
              <a:gd name="connsiteX30" fmla="*/ 1792025 w 2709674"/>
              <a:gd name="connsiteY30" fmla="*/ 218661 h 407504"/>
              <a:gd name="connsiteX31" fmla="*/ 1801964 w 2709674"/>
              <a:gd name="connsiteY31" fmla="*/ 248478 h 407504"/>
              <a:gd name="connsiteX32" fmla="*/ 1881477 w 2709674"/>
              <a:gd name="connsiteY32" fmla="*/ 228600 h 407504"/>
              <a:gd name="connsiteX33" fmla="*/ 1911295 w 2709674"/>
              <a:gd name="connsiteY33" fmla="*/ 218661 h 407504"/>
              <a:gd name="connsiteX34" fmla="*/ 1980869 w 2709674"/>
              <a:gd name="connsiteY34" fmla="*/ 188843 h 407504"/>
              <a:gd name="connsiteX35" fmla="*/ 2010686 w 2709674"/>
              <a:gd name="connsiteY35" fmla="*/ 168965 h 407504"/>
              <a:gd name="connsiteX36" fmla="*/ 2100138 w 2709674"/>
              <a:gd name="connsiteY36" fmla="*/ 159026 h 407504"/>
              <a:gd name="connsiteX37" fmla="*/ 2169712 w 2709674"/>
              <a:gd name="connsiteY37" fmla="*/ 149087 h 407504"/>
              <a:gd name="connsiteX38" fmla="*/ 2189590 w 2709674"/>
              <a:gd name="connsiteY38" fmla="*/ 119269 h 407504"/>
              <a:gd name="connsiteX39" fmla="*/ 2199529 w 2709674"/>
              <a:gd name="connsiteY39" fmla="*/ 89452 h 407504"/>
              <a:gd name="connsiteX40" fmla="*/ 2288982 w 2709674"/>
              <a:gd name="connsiteY40" fmla="*/ 59634 h 407504"/>
              <a:gd name="connsiteX41" fmla="*/ 2607034 w 2709674"/>
              <a:gd name="connsiteY41" fmla="*/ 29817 h 407504"/>
              <a:gd name="connsiteX42" fmla="*/ 2706425 w 2709674"/>
              <a:gd name="connsiteY42"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09674" h="407504">
                <a:moveTo>
                  <a:pt x="0" y="257092"/>
                </a:moveTo>
                <a:cubicBezTo>
                  <a:pt x="9067" y="272959"/>
                  <a:pt x="67190" y="342768"/>
                  <a:pt x="82495" y="347869"/>
                </a:cubicBezTo>
                <a:cubicBezTo>
                  <a:pt x="92434" y="354495"/>
                  <a:pt x="101628" y="362406"/>
                  <a:pt x="112312" y="367748"/>
                </a:cubicBezTo>
                <a:cubicBezTo>
                  <a:pt x="121683" y="372433"/>
                  <a:pt x="131885" y="375492"/>
                  <a:pt x="142129" y="377687"/>
                </a:cubicBezTo>
                <a:cubicBezTo>
                  <a:pt x="228426" y="396179"/>
                  <a:pt x="250266" y="397416"/>
                  <a:pt x="330973" y="407504"/>
                </a:cubicBezTo>
                <a:lnTo>
                  <a:pt x="410486" y="387626"/>
                </a:lnTo>
                <a:cubicBezTo>
                  <a:pt x="426947" y="383827"/>
                  <a:pt x="444364" y="383619"/>
                  <a:pt x="460182" y="377687"/>
                </a:cubicBezTo>
                <a:cubicBezTo>
                  <a:pt x="471367" y="373493"/>
                  <a:pt x="480060" y="364434"/>
                  <a:pt x="489999" y="357808"/>
                </a:cubicBezTo>
                <a:cubicBezTo>
                  <a:pt x="493312" y="347869"/>
                  <a:pt x="491757" y="334536"/>
                  <a:pt x="499938" y="327991"/>
                </a:cubicBezTo>
                <a:cubicBezTo>
                  <a:pt x="510605" y="319458"/>
                  <a:pt x="526560" y="321805"/>
                  <a:pt x="539695" y="318052"/>
                </a:cubicBezTo>
                <a:cubicBezTo>
                  <a:pt x="549769" y="315174"/>
                  <a:pt x="559702" y="311792"/>
                  <a:pt x="569512" y="308113"/>
                </a:cubicBezTo>
                <a:cubicBezTo>
                  <a:pt x="586217" y="301848"/>
                  <a:pt x="602503" y="294499"/>
                  <a:pt x="619208" y="288234"/>
                </a:cubicBezTo>
                <a:cubicBezTo>
                  <a:pt x="629018" y="284555"/>
                  <a:pt x="639654" y="282980"/>
                  <a:pt x="649025" y="278295"/>
                </a:cubicBezTo>
                <a:cubicBezTo>
                  <a:pt x="659709" y="272953"/>
                  <a:pt x="667863" y="263122"/>
                  <a:pt x="678842" y="258417"/>
                </a:cubicBezTo>
                <a:cubicBezTo>
                  <a:pt x="691398" y="253036"/>
                  <a:pt x="705242" y="251340"/>
                  <a:pt x="718599" y="248478"/>
                </a:cubicBezTo>
                <a:cubicBezTo>
                  <a:pt x="751635" y="241399"/>
                  <a:pt x="784426" y="232473"/>
                  <a:pt x="817990" y="228600"/>
                </a:cubicBezTo>
                <a:cubicBezTo>
                  <a:pt x="870752" y="222512"/>
                  <a:pt x="924007" y="221974"/>
                  <a:pt x="977016" y="218661"/>
                </a:cubicBezTo>
                <a:cubicBezTo>
                  <a:pt x="1039964" y="225287"/>
                  <a:pt x="1103145" y="229987"/>
                  <a:pt x="1165860" y="238539"/>
                </a:cubicBezTo>
                <a:cubicBezTo>
                  <a:pt x="1176241" y="239955"/>
                  <a:pt x="1187496" y="241933"/>
                  <a:pt x="1195677" y="248478"/>
                </a:cubicBezTo>
                <a:cubicBezTo>
                  <a:pt x="1205005" y="255940"/>
                  <a:pt x="1207108" y="269848"/>
                  <a:pt x="1215555" y="278295"/>
                </a:cubicBezTo>
                <a:cubicBezTo>
                  <a:pt x="1224002" y="286742"/>
                  <a:pt x="1235434" y="291548"/>
                  <a:pt x="1245373" y="298174"/>
                </a:cubicBezTo>
                <a:cubicBezTo>
                  <a:pt x="1251442" y="322451"/>
                  <a:pt x="1247270" y="353277"/>
                  <a:pt x="1285129" y="347869"/>
                </a:cubicBezTo>
                <a:cubicBezTo>
                  <a:pt x="1297551" y="346094"/>
                  <a:pt x="1343210" y="317308"/>
                  <a:pt x="1354703" y="308113"/>
                </a:cubicBezTo>
                <a:cubicBezTo>
                  <a:pt x="1362021" y="302259"/>
                  <a:pt x="1366546" y="293055"/>
                  <a:pt x="1374582" y="288234"/>
                </a:cubicBezTo>
                <a:cubicBezTo>
                  <a:pt x="1383566" y="282844"/>
                  <a:pt x="1394364" y="281305"/>
                  <a:pt x="1404399" y="278295"/>
                </a:cubicBezTo>
                <a:cubicBezTo>
                  <a:pt x="1488125" y="253177"/>
                  <a:pt x="1458229" y="260666"/>
                  <a:pt x="1543547" y="248478"/>
                </a:cubicBezTo>
                <a:cubicBezTo>
                  <a:pt x="1560112" y="241852"/>
                  <a:pt x="1576316" y="234242"/>
                  <a:pt x="1593242" y="228600"/>
                </a:cubicBezTo>
                <a:cubicBezTo>
                  <a:pt x="1606201" y="224280"/>
                  <a:pt x="1619689" y="221733"/>
                  <a:pt x="1632999" y="218661"/>
                </a:cubicBezTo>
                <a:lnTo>
                  <a:pt x="1722451" y="198782"/>
                </a:lnTo>
                <a:cubicBezTo>
                  <a:pt x="1732390" y="202095"/>
                  <a:pt x="1742195" y="205843"/>
                  <a:pt x="1752269" y="208721"/>
                </a:cubicBezTo>
                <a:cubicBezTo>
                  <a:pt x="1765403" y="212474"/>
                  <a:pt x="1781358" y="210128"/>
                  <a:pt x="1792025" y="218661"/>
                </a:cubicBezTo>
                <a:cubicBezTo>
                  <a:pt x="1800206" y="225206"/>
                  <a:pt x="1798651" y="238539"/>
                  <a:pt x="1801964" y="248478"/>
                </a:cubicBezTo>
                <a:cubicBezTo>
                  <a:pt x="1828468" y="241852"/>
                  <a:pt x="1855120" y="235788"/>
                  <a:pt x="1881477" y="228600"/>
                </a:cubicBezTo>
                <a:cubicBezTo>
                  <a:pt x="1891585" y="225843"/>
                  <a:pt x="1902311" y="224051"/>
                  <a:pt x="1911295" y="218661"/>
                </a:cubicBezTo>
                <a:cubicBezTo>
                  <a:pt x="1974944" y="180471"/>
                  <a:pt x="1864610" y="212094"/>
                  <a:pt x="1980869" y="188843"/>
                </a:cubicBezTo>
                <a:cubicBezTo>
                  <a:pt x="1990808" y="182217"/>
                  <a:pt x="1999097" y="171862"/>
                  <a:pt x="2010686" y="168965"/>
                </a:cubicBezTo>
                <a:cubicBezTo>
                  <a:pt x="2039791" y="161689"/>
                  <a:pt x="2070369" y="162747"/>
                  <a:pt x="2100138" y="159026"/>
                </a:cubicBezTo>
                <a:cubicBezTo>
                  <a:pt x="2123384" y="156120"/>
                  <a:pt x="2146521" y="152400"/>
                  <a:pt x="2169712" y="149087"/>
                </a:cubicBezTo>
                <a:cubicBezTo>
                  <a:pt x="2176338" y="139148"/>
                  <a:pt x="2184248" y="129953"/>
                  <a:pt x="2189590" y="119269"/>
                </a:cubicBezTo>
                <a:cubicBezTo>
                  <a:pt x="2194275" y="109898"/>
                  <a:pt x="2192984" y="97633"/>
                  <a:pt x="2199529" y="89452"/>
                </a:cubicBezTo>
                <a:cubicBezTo>
                  <a:pt x="2221577" y="61893"/>
                  <a:pt x="2258961" y="65638"/>
                  <a:pt x="2288982" y="59634"/>
                </a:cubicBezTo>
                <a:cubicBezTo>
                  <a:pt x="2476153" y="22199"/>
                  <a:pt x="2289828" y="43608"/>
                  <a:pt x="2607034" y="29817"/>
                </a:cubicBezTo>
                <a:cubicBezTo>
                  <a:pt x="2709674" y="9289"/>
                  <a:pt x="2706425" y="43725"/>
                  <a:pt x="2706425" y="0"/>
                </a:cubicBezTo>
              </a:path>
            </a:pathLst>
          </a:custGeom>
          <a:ln w="76200">
            <a:solidFill>
              <a:srgbClr val="FF0000"/>
            </a:solidFill>
            <a:prstDash val="solid"/>
            <a:headEnd type="none" w="med" len="med"/>
            <a:tailEnd type="triangle" w="med" len="med"/>
          </a:ln>
          <a:effectLst>
            <a:outerShdw blurRad="50800" dist="38100" dir="8100000" algn="tr"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23"/>
          <p:cNvGrpSpPr/>
          <p:nvPr/>
        </p:nvGrpSpPr>
        <p:grpSpPr>
          <a:xfrm>
            <a:off x="3892011" y="2017421"/>
            <a:ext cx="173255" cy="488524"/>
            <a:chOff x="3892011" y="2017421"/>
            <a:chExt cx="173255" cy="488524"/>
          </a:xfrm>
        </p:grpSpPr>
        <p:sp>
          <p:nvSpPr>
            <p:cNvPr id="25" name="Oval 24"/>
            <p:cNvSpPr/>
            <p:nvPr/>
          </p:nvSpPr>
          <p:spPr>
            <a:xfrm>
              <a:off x="3892011" y="2303814"/>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Straight Connector 27"/>
            <p:cNvCxnSpPr>
              <a:stCxn id="25" idx="0"/>
            </p:cNvCxnSpPr>
            <p:nvPr/>
          </p:nvCxnSpPr>
          <p:spPr>
            <a:xfrm flipV="1">
              <a:off x="3978639" y="2017421"/>
              <a:ext cx="2896" cy="286393"/>
            </a:xfrm>
            <a:prstGeom prst="line">
              <a:avLst/>
            </a:prstGeom>
            <a:ln>
              <a:noFill/>
            </a:ln>
          </p:spPr>
          <p:style>
            <a:lnRef idx="1">
              <a:schemeClr val="accent1"/>
            </a:lnRef>
            <a:fillRef idx="0">
              <a:schemeClr val="accent1"/>
            </a:fillRef>
            <a:effectRef idx="0">
              <a:schemeClr val="accent1"/>
            </a:effectRef>
            <a:fontRef idx="minor">
              <a:schemeClr val="tx1"/>
            </a:fontRef>
          </p:style>
        </p:cxnSp>
      </p:grpSp>
      <p:sp useBgFill="1">
        <p:nvSpPr>
          <p:cNvPr id="30"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Heading up the Columbia!</a:t>
            </a:r>
            <a:endParaRPr lang="en-US" sz="4000" b="1" dirty="0">
              <a:ln>
                <a:solidFill>
                  <a:schemeClr val="tx1"/>
                </a:solidFill>
              </a:ln>
              <a:solidFill>
                <a:srgbClr val="FF0000"/>
              </a:solidFill>
              <a:effectLst>
                <a:outerShdw dist="50800" dir="5400000" algn="ctr" rotWithShape="0">
                  <a:schemeClr val="tx1"/>
                </a:outerShdw>
              </a:effectLst>
            </a:endParaRPr>
          </a:p>
        </p:txBody>
      </p:sp>
      <p:pic>
        <p:nvPicPr>
          <p:cNvPr id="88067" name="Picture 3" descr="Walla Walla Tribe Members"/>
          <p:cNvPicPr>
            <a:picLocks noChangeAspect="1" noChangeArrowheads="1"/>
          </p:cNvPicPr>
          <p:nvPr/>
        </p:nvPicPr>
        <p:blipFill>
          <a:blip r:embed="rId6" cstate="print"/>
          <a:srcRect/>
          <a:stretch>
            <a:fillRect/>
          </a:stretch>
        </p:blipFill>
        <p:spPr bwMode="auto">
          <a:xfrm>
            <a:off x="6468648" y="0"/>
            <a:ext cx="2675352" cy="3348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1000"/>
                                        <p:tgtEl>
                                          <p:spTgt spid="18">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88067"/>
                                        </p:tgtEl>
                                        <p:attrNameLst>
                                          <p:attrName>style.visibility</p:attrName>
                                        </p:attrNameLst>
                                      </p:cBhvr>
                                      <p:to>
                                        <p:strVal val="visible"/>
                                      </p:to>
                                    </p:set>
                                    <p:anim calcmode="lin" valueType="num">
                                      <p:cBhvr>
                                        <p:cTn id="10" dur="1000" fill="hold"/>
                                        <p:tgtEl>
                                          <p:spTgt spid="88067"/>
                                        </p:tgtEl>
                                        <p:attrNameLst>
                                          <p:attrName>ppt_w</p:attrName>
                                        </p:attrNameLst>
                                      </p:cBhvr>
                                      <p:tavLst>
                                        <p:tav tm="0">
                                          <p:val>
                                            <p:fltVal val="0"/>
                                          </p:val>
                                        </p:tav>
                                        <p:tav tm="100000">
                                          <p:val>
                                            <p:strVal val="#ppt_w"/>
                                          </p:val>
                                        </p:tav>
                                      </p:tavLst>
                                    </p:anim>
                                    <p:anim calcmode="lin" valueType="num">
                                      <p:cBhvr>
                                        <p:cTn id="11" dur="1000" fill="hold"/>
                                        <p:tgtEl>
                                          <p:spTgt spid="88067"/>
                                        </p:tgtEl>
                                        <p:attrNameLst>
                                          <p:attrName>ppt_h</p:attrName>
                                        </p:attrNameLst>
                                      </p:cBhvr>
                                      <p:tavLst>
                                        <p:tav tm="0">
                                          <p:val>
                                            <p:fltVal val="0"/>
                                          </p:val>
                                        </p:tav>
                                        <p:tav tm="100000">
                                          <p:val>
                                            <p:strVal val="#ppt_h"/>
                                          </p:val>
                                        </p:tav>
                                      </p:tavLst>
                                    </p:anim>
                                    <p:animEffect transition="in" filter="fade">
                                      <p:cBhvr>
                                        <p:cTn id="12" dur="1000"/>
                                        <p:tgtEl>
                                          <p:spTgt spid="8806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wipe(left)">
                                      <p:cBhvr>
                                        <p:cTn id="17" dur="10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wipe(left)">
                                      <p:cBhvr>
                                        <p:cTn id="22" dur="10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wipe(left)">
                                      <p:cBhvr>
                                        <p:cTn id="27" dur="10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5" name="Rectangle 1"/>
          <p:cNvSpPr>
            <a:spLocks noChangeArrowheads="1"/>
          </p:cNvSpPr>
          <p:nvPr/>
        </p:nvSpPr>
        <p:spPr bwMode="auto">
          <a:xfrm>
            <a:off x="0" y="0"/>
            <a:ext cx="9144000" cy="10389367"/>
          </a:xfrm>
          <a:prstGeom prst="rect">
            <a:avLst/>
          </a:prstGeom>
          <a:solidFill>
            <a:srgbClr val="FFFFFF"/>
          </a:solidFill>
          <a:ln w="9525">
            <a:noFill/>
            <a:miter lim="800000"/>
            <a:headEnd/>
            <a:tailEnd/>
          </a:ln>
          <a:effectLst/>
        </p:spPr>
        <p:txBody>
          <a:bodyPr vert="horz" wrap="square" lIns="0" tIns="0" rIns="0" bIns="47610" numCol="1" anchor="ctr" anchorCtr="0" compatLnSpc="1">
            <a:prstTxWarp prst="textNoShape">
              <a:avLst/>
            </a:prstTxWarp>
            <a:spAutoFit/>
          </a:bodyPr>
          <a:lstStyle/>
          <a:p>
            <a:pPr lvl="0" fontAlgn="base">
              <a:spcBef>
                <a:spcPct val="0"/>
              </a:spcBef>
              <a:spcAft>
                <a:spcPct val="0"/>
              </a:spcAft>
            </a:pPr>
            <a:r>
              <a:rPr lang="en-US" sz="1400" dirty="0" smtClean="0">
                <a:solidFill>
                  <a:srgbClr val="488CA7"/>
                </a:solidFill>
                <a:latin typeface="inherit"/>
                <a:cs typeface="Arial" pitchFamily="34" charset="0"/>
                <a:hlinkClick r:id="rId2"/>
              </a:rPr>
              <a:t>https://www.monticello.org/site/jefferson/whereabouts-most-jeffersons-collection</a:t>
            </a:r>
            <a:endParaRPr lang="en-US" sz="1400" dirty="0" smtClean="0">
              <a:solidFill>
                <a:srgbClr val="488CA7"/>
              </a:solidFill>
              <a:latin typeface="inherit"/>
              <a:cs typeface="Arial" pitchFamily="34" charset="0"/>
            </a:endParaRPr>
          </a:p>
          <a:p>
            <a:pPr lvl="0" fontAlgn="base">
              <a:spcBef>
                <a:spcPct val="0"/>
              </a:spcBef>
              <a:spcAft>
                <a:spcPct val="0"/>
              </a:spcAft>
            </a:pPr>
            <a:endParaRPr lang="en-US" sz="1400" dirty="0" smtClean="0">
              <a:solidFill>
                <a:srgbClr val="488CA7"/>
              </a:solidFill>
              <a:latin typeface="inherit"/>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488CA7"/>
                </a:solidFill>
                <a:effectLst/>
                <a:latin typeface="inherit"/>
                <a:cs typeface="Arial" pitchFamily="34" charset="0"/>
              </a:rPr>
              <a:t>Whereabouts of Most of Jefferson's Collection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444444"/>
                </a:solidFill>
                <a:effectLst/>
                <a:latin typeface="inherit"/>
                <a:cs typeface="Arial" pitchFamily="34" charset="0"/>
              </a:rPr>
              <a:t>In 1825, the year before he died, Jefferson wrote a letter to William Clark in which he clearly signaled his intention to give his collection to the University of Virginia, the foundation of which he referred to as the "hobby of his old age." He wrote Clark to solicit donations for a museum he planned for the University:</a:t>
            </a:r>
            <a:endParaRPr kumimoji="0" lang="en-US" sz="1400" b="0" i="0" u="none" strike="noStrike" cap="none" normalizeH="0" baseline="0" dirty="0" smtClean="0">
              <a:ln>
                <a:noFill/>
              </a:ln>
              <a:solidFill>
                <a:srgbClr val="444444"/>
              </a:solidFill>
              <a:effectLst/>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444444"/>
                </a:solidFill>
                <a:effectLst/>
                <a:latin typeface="Georgia" pitchFamily="18" charset="0"/>
                <a:cs typeface="Arial" pitchFamily="34" charset="0"/>
              </a:rPr>
              <a:t>"Among other objects of our </a:t>
            </a:r>
            <a:r>
              <a:rPr kumimoji="0" lang="en-US" sz="1400" b="0" i="0" u="none" strike="noStrike" cap="none" normalizeH="0" baseline="0" dirty="0" err="1" smtClean="0">
                <a:ln>
                  <a:noFill/>
                </a:ln>
                <a:solidFill>
                  <a:srgbClr val="444444"/>
                </a:solidFill>
                <a:effectLst/>
                <a:latin typeface="Georgia" pitchFamily="18" charset="0"/>
                <a:cs typeface="Arial" pitchFamily="34" charset="0"/>
              </a:rPr>
              <a:t>instn</a:t>
            </a:r>
            <a:r>
              <a:rPr kumimoji="0" lang="en-US" sz="1400" b="0" i="0" u="none" strike="noStrike" cap="none" normalizeH="0" baseline="0" dirty="0" smtClean="0">
                <a:ln>
                  <a:noFill/>
                </a:ln>
                <a:solidFill>
                  <a:srgbClr val="444444"/>
                </a:solidFill>
                <a:effectLst/>
                <a:latin typeface="Georgia" pitchFamily="18" charset="0"/>
                <a:cs typeface="Arial" pitchFamily="34" charset="0"/>
              </a:rPr>
              <a:t> [institution] is the collection of a Museum of Nat. hist. [natural history] Of Minerals, &amp; of curiosities in general of art or nature. Those of Indian arts stand very near to nature itself. Your situation is so </a:t>
            </a:r>
            <a:r>
              <a:rPr kumimoji="0" lang="en-US" sz="1400" b="0" i="0" u="none" strike="noStrike" cap="none" normalizeH="0" baseline="0" dirty="0" err="1" smtClean="0">
                <a:ln>
                  <a:noFill/>
                </a:ln>
                <a:solidFill>
                  <a:srgbClr val="444444"/>
                </a:solidFill>
                <a:effectLst/>
                <a:latin typeface="Georgia" pitchFamily="18" charset="0"/>
                <a:cs typeface="Arial" pitchFamily="34" charset="0"/>
              </a:rPr>
              <a:t>favble</a:t>
            </a:r>
            <a:r>
              <a:rPr kumimoji="0" lang="en-US" sz="1400" b="0" i="0" u="none" strike="noStrike" cap="none" normalizeH="0" baseline="0" dirty="0" smtClean="0">
                <a:ln>
                  <a:noFill/>
                </a:ln>
                <a:solidFill>
                  <a:srgbClr val="444444"/>
                </a:solidFill>
                <a:effectLst/>
                <a:latin typeface="Georgia" pitchFamily="18" charset="0"/>
                <a:cs typeface="Arial" pitchFamily="34" charset="0"/>
              </a:rPr>
              <a:t> [favorable] for assisting us in this collection that I cannot help soliciting your attention to us. . . . I give to the Univ. the whole of my collections which is considerable and much indeed of which was furnished me from the </a:t>
            </a:r>
            <a:r>
              <a:rPr kumimoji="0" lang="en-US" sz="1400" b="0" i="0" u="none" strike="noStrike" cap="none" normalizeH="0" baseline="0" dirty="0" err="1" smtClean="0">
                <a:ln>
                  <a:noFill/>
                </a:ln>
                <a:solidFill>
                  <a:srgbClr val="444444"/>
                </a:solidFill>
                <a:effectLst/>
                <a:latin typeface="Georgia" pitchFamily="18" charset="0"/>
                <a:cs typeface="Arial" pitchFamily="34" charset="0"/>
              </a:rPr>
              <a:t>expedn</a:t>
            </a:r>
            <a:r>
              <a:rPr kumimoji="0" lang="en-US" sz="1400" b="0" i="0" u="none" strike="noStrike" cap="none" normalizeH="0" baseline="0" dirty="0" smtClean="0">
                <a:ln>
                  <a:noFill/>
                </a:ln>
                <a:solidFill>
                  <a:srgbClr val="444444"/>
                </a:solidFill>
                <a:effectLst/>
                <a:latin typeface="Georgia" pitchFamily="18" charset="0"/>
                <a:cs typeface="Arial" pitchFamily="34" charset="0"/>
              </a:rPr>
              <a:t>. [expedition] of yourself &amp; </a:t>
            </a:r>
            <a:r>
              <a:rPr kumimoji="0" lang="en-US" sz="1400" b="0" i="0" u="none" strike="noStrike" cap="none" normalizeH="0" baseline="0" dirty="0" err="1" smtClean="0">
                <a:ln>
                  <a:noFill/>
                </a:ln>
                <a:solidFill>
                  <a:srgbClr val="444444"/>
                </a:solidFill>
                <a:effectLst/>
                <a:latin typeface="Georgia" pitchFamily="18" charset="0"/>
                <a:cs typeface="Arial" pitchFamily="34" charset="0"/>
              </a:rPr>
              <a:t>Govr</a:t>
            </a:r>
            <a:r>
              <a:rPr kumimoji="0" lang="en-US" sz="1400" b="0" i="0" u="none" strike="noStrike" cap="none" normalizeH="0" baseline="0" dirty="0" smtClean="0">
                <a:ln>
                  <a:noFill/>
                </a:ln>
                <a:solidFill>
                  <a:srgbClr val="444444"/>
                </a:solidFill>
                <a:effectLst/>
                <a:latin typeface="Georgia" pitchFamily="18" charset="0"/>
                <a:cs typeface="Arial" pitchFamily="34" charset="0"/>
              </a:rPr>
              <a:t>. Lewis to the Pacific.“</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444444"/>
                </a:solidFill>
                <a:effectLst/>
                <a:latin typeface="inherit"/>
                <a:cs typeface="Arial" pitchFamily="34" charset="0"/>
              </a:rPr>
              <a:t>  ms that in keeping with Jefferson's statement of his intentions in this letter, his collection of Native American material and natural history specimens ended up at the University of Virginia. The ultimate fate of much of the collection remains a mystery however. In October 1826, according to the records of the meetings of the Visitors (trustees) of the University, a room on the first floor of the Rotunda "was to be finished and fitted for the reception of the natural and artificial curiosities given to the University by the late venerable Rector [Jefferson]; and to have them there suitably arranged for preservation and exhibition." Surprisingly, exhaustive searches at the University over many years have not turned up any records itemizing or cataloguing Jefferson's "natural and artificial curiosities."</a:t>
            </a:r>
            <a:endParaRPr kumimoji="0" lang="en-US" sz="1400" b="0" i="0" u="none" strike="noStrike" cap="none" normalizeH="0" baseline="0" dirty="0" smtClean="0">
              <a:ln>
                <a:noFill/>
              </a:ln>
              <a:solidFill>
                <a:srgbClr val="444444"/>
              </a:solidFill>
              <a:effectLst/>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444444"/>
                </a:solidFill>
                <a:effectLst/>
                <a:latin typeface="inherit"/>
                <a:cs typeface="Arial" pitchFamily="34" charset="0"/>
              </a:rPr>
              <a:t>The minutes of the meetings of the Visitors record frequent movement of the collection between 1828 and 1848, suggesting that it was forced to give way to the growing spatial needs of the Professors of Natural Philosophy and Chemistry. In 1828 the objects were moved from the first floor of the Rotunda to the basement to make room for scientific apparatus; the next year they moved to the upper gallery. In 1830 the Visitors approved the creation of a Museum in the basement story. In 1831 Franklin Peale, one of the sons of Charles </a:t>
            </a:r>
            <a:r>
              <a:rPr kumimoji="0" lang="en-US" sz="1400" b="0" i="0" u="none" strike="noStrike" cap="none" normalizeH="0" baseline="0" dirty="0" err="1" smtClean="0">
                <a:ln>
                  <a:noFill/>
                </a:ln>
                <a:solidFill>
                  <a:srgbClr val="444444"/>
                </a:solidFill>
                <a:effectLst/>
                <a:latin typeface="inherit"/>
                <a:cs typeface="Arial" pitchFamily="34" charset="0"/>
              </a:rPr>
              <a:t>Willson</a:t>
            </a:r>
            <a:r>
              <a:rPr kumimoji="0" lang="en-US" sz="1400" b="0" i="0" u="none" strike="noStrike" cap="none" normalizeH="0" baseline="0" dirty="0" smtClean="0">
                <a:ln>
                  <a:noFill/>
                </a:ln>
                <a:solidFill>
                  <a:srgbClr val="444444"/>
                </a:solidFill>
                <a:effectLst/>
                <a:latin typeface="inherit"/>
                <a:cs typeface="Arial" pitchFamily="34" charset="0"/>
              </a:rPr>
              <a:t> Peale who ran the Peale Museum after his father's death, traveled to Charlottesville to organize and arrange "the collection known under the denomination of Mr. Jefferson's donation." In October of the same year a young woman named Ann Maury recorded in her diary that she visited the University and saw the lecture rooms and library in the Rotunda. She reported seeing "some of Mr. Jefferson's collections of curiosities, Indian utensils &amp; dresses &amp; weapons &amp; a part of a mammoth's skeleton." This is the only known account written by someone who saw Jefferson's Indian collections at the University.</a:t>
            </a:r>
            <a:endParaRPr kumimoji="0" lang="en-US" sz="1400" b="0" i="0" u="none" strike="noStrike" cap="none" normalizeH="0" baseline="0" dirty="0" smtClean="0">
              <a:ln>
                <a:noFill/>
              </a:ln>
              <a:solidFill>
                <a:srgbClr val="444444"/>
              </a:solidFill>
              <a:effectLst/>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444444"/>
                </a:solidFill>
                <a:effectLst/>
                <a:latin typeface="inherit"/>
                <a:cs typeface="Arial" pitchFamily="34" charset="0"/>
              </a:rPr>
              <a:t>In 1840 the Visitors were again required to make provisions for the collection, this time approving the purchase of additional cases. The following year it appears that the museum's location in the Rotunda was changed again to create space for more lecture rooms. In 1848 the collection seems to have left the Rotunda; former dormitory rooms on the Lawn at the University were "appropriated to the reception of the objects in the Jefferson Museum" as well as other mineralogical and geological collections, suggesting that at this time the Jefferson collection was still understood as a concrete entity.</a:t>
            </a:r>
            <a:endParaRPr kumimoji="0" lang="en-US" sz="1400" b="0" i="0" u="none" strike="noStrike" cap="none" normalizeH="0" baseline="0" dirty="0" smtClean="0">
              <a:ln>
                <a:noFill/>
              </a:ln>
              <a:solidFill>
                <a:srgbClr val="444444"/>
              </a:solidFill>
              <a:effectLst/>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444444"/>
                </a:solidFill>
                <a:effectLst/>
                <a:latin typeface="inherit"/>
                <a:cs typeface="Arial" pitchFamily="34" charset="0"/>
              </a:rPr>
              <a:t>In 1878 the Brooks Museum opened its doors on the University of Virginia grounds; it was a free standing museum of natural history, given to the University by Lewis Brooks of Rochester, New York. A student publication, the Virginia University Magazine, had reported in 1876 that geological "specimens of Mr. Jefferson's own accumulation" would be incorporated into the new collections that had been purchased for the Brooks Museum. It is certain that other natural history specimens from Monticello's Entrance Hall, most notably the Lewis and Clark elk antlers, moose antlers acquired by Jefferson in 1784, and mastodon bones excavated by William Clark in Kentucky following the expedition, also found a home in the Brooks Museum. It remains unclear whether any Native American objects from Jefferson's collection were in the Brooks Museum.</a:t>
            </a:r>
            <a:endParaRPr kumimoji="0" lang="en-US" sz="1400" b="0" i="0" u="none" strike="noStrike" cap="none" normalizeH="0" baseline="0" dirty="0" smtClean="0">
              <a:ln>
                <a:noFill/>
              </a:ln>
              <a:solidFill>
                <a:srgbClr val="444444"/>
              </a:solidFill>
              <a:effectLst/>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444444"/>
                </a:solidFill>
                <a:effectLst/>
                <a:latin typeface="inherit"/>
                <a:cs typeface="Arial" pitchFamily="34" charset="0"/>
              </a:rPr>
              <a:t>The Brooks Museum was dismantled in the late 1940s, and its collections dispersed to various University departments. At the time of the dispersal, Jefferson's collection seems to have no longer survived as a recognizable entity. The elk and moose antlers were loaned back to Monticello by the Biology department in 1949 and mastodon bones by the Geology department in 1960. All of these loans remain at Monticello. The elk antlers are thus the only original Lewis and Clark objects from Jefferson's collection to survive at Monticello today.</a:t>
            </a:r>
          </a:p>
        </p:txBody>
      </p:sp>
      <p:pic>
        <p:nvPicPr>
          <p:cNvPr id="108546" name="Picture 2" descr="Elk antlers from the Expedition"/>
          <p:cNvPicPr>
            <a:picLocks noChangeAspect="1" noChangeArrowheads="1"/>
          </p:cNvPicPr>
          <p:nvPr/>
        </p:nvPicPr>
        <p:blipFill>
          <a:blip r:embed="rId3"/>
          <a:srcRect/>
          <a:stretch>
            <a:fillRect/>
          </a:stretch>
        </p:blipFill>
        <p:spPr bwMode="auto">
          <a:xfrm>
            <a:off x="31750" y="-1939925"/>
            <a:ext cx="1133475" cy="1285875"/>
          </a:xfrm>
          <a:prstGeom prst="rect">
            <a:avLst/>
          </a:prstGeom>
          <a:noFill/>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2308324"/>
          </a:xfrm>
          <a:prstGeom prst="rect">
            <a:avLst/>
          </a:prstGeom>
        </p:spPr>
        <p:txBody>
          <a:bodyPr wrap="square">
            <a:spAutoFit/>
          </a:bodyPr>
          <a:lstStyle/>
          <a:p>
            <a:r>
              <a:rPr lang="en-US" dirty="0" smtClean="0">
                <a:hlinkClick r:id="rId2"/>
              </a:rPr>
              <a:t>http://classroom.monticello.org/kids/gallery/image/303/Lewis-and-Clark-Artifacts-Arrive-at-Monticello/</a:t>
            </a:r>
            <a:endParaRPr lang="en-US" dirty="0" smtClean="0"/>
          </a:p>
          <a:p>
            <a:endParaRPr lang="en-US" dirty="0" smtClean="0"/>
          </a:p>
          <a:p>
            <a:r>
              <a:rPr lang="en-US" dirty="0" smtClean="0"/>
              <a:t>Artist G. B. McIntosh imagines the arrival at Monticello of a shipment of items sent to Thomas Jefferson by Meriwether Lewis and William Clark in the spring of 1806. Seen in the picture from left to right are: Francis </a:t>
            </a:r>
            <a:r>
              <a:rPr lang="en-US" dirty="0" err="1" smtClean="0"/>
              <a:t>Eppes</a:t>
            </a:r>
            <a:r>
              <a:rPr lang="en-US" dirty="0" smtClean="0"/>
              <a:t> (grandson by his daughter Mary); Thomas Jefferson; Virginia Jefferson Randolph (granddaughter by his daughter Martha); enslaved butler Burwell Colbert; and Mary Jefferson Randolph (</a:t>
            </a:r>
            <a:r>
              <a:rPr lang="en-US" dirty="0" err="1" smtClean="0"/>
              <a:t>granddaugher</a:t>
            </a:r>
            <a:r>
              <a:rPr lang="en-US" dirty="0" smtClean="0"/>
              <a:t> by his daughter Martha).</a:t>
            </a:r>
            <a:endParaRPr lang="en-US" dirty="0"/>
          </a:p>
        </p:txBody>
      </p:sp>
      <p:pic>
        <p:nvPicPr>
          <p:cNvPr id="37889" name="Picture 1"/>
          <p:cNvPicPr>
            <a:picLocks noChangeAspect="1" noChangeArrowheads="1"/>
          </p:cNvPicPr>
          <p:nvPr/>
        </p:nvPicPr>
        <p:blipFill>
          <a:blip r:embed="rId3"/>
          <a:srcRect/>
          <a:stretch>
            <a:fillRect/>
          </a:stretch>
        </p:blipFill>
        <p:spPr bwMode="auto">
          <a:xfrm>
            <a:off x="1447800" y="2406913"/>
            <a:ext cx="6324600" cy="4451086"/>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4126944"/>
          </a:xfrm>
          <a:prstGeom prst="rect">
            <a:avLst/>
          </a:prstGeom>
        </p:spPr>
        <p:txBody>
          <a:bodyPr wrap="square">
            <a:spAutoFit/>
          </a:bodyPr>
          <a:lstStyle/>
          <a:p>
            <a:r>
              <a:rPr lang="en-US" sz="1200" dirty="0" smtClean="0">
                <a:hlinkClick r:id="rId2"/>
              </a:rPr>
              <a:t>http://www.lewis-clark.org/article/3036</a:t>
            </a:r>
            <a:r>
              <a:rPr lang="en-US" sz="1200" dirty="0" smtClean="0"/>
              <a:t>  Mandan Miscellany</a:t>
            </a:r>
          </a:p>
          <a:p>
            <a:endParaRPr lang="en-US" sz="1200" dirty="0" smtClean="0"/>
          </a:p>
          <a:p>
            <a:r>
              <a:rPr lang="en-US" sz="1200" dirty="0" smtClean="0"/>
              <a:t>During the winter at Fort Mandan, Lewis and Clark wrote the only true government report that they would ever write. It's really a fascinating document. Unfortunately, it has been almost completely ignored in the Lewis and Clark literature. It deserves intense study because it is a quintessential Jeffersonian document. It consists of charts of rivers; an estimate of "Eastern Indians" in which they name the tribe, then the names the tribe is known by among other tribes and by white people nearby; they talk about where the best possible trade mart or fort sites would be located; what that tribe can produce by way of pelts or other commodities that white people might want; what their exchange rate is. It's a fascinating chart that Lewis and Clark put together over the course of the winter at Fort Mandan. Basically it's a perfect Jeffersonian document—Jefferson loved nothing so much as a big chart. If Jefferson could've lived to see Excel, he would've been in heaven because he just loved to gather and enter data and sort it out and see how it all fits. Jefferson was an admirer of Francis Bacon, who advocated the patient gathering of data, then careful sorting, before any attempt at synthesis was made. Jefferson's chosen agents of discovery, Lewis and Clark, made this immense chart. It's really one of the great documents of Lewis and Clark.</a:t>
            </a:r>
          </a:p>
          <a:p>
            <a:r>
              <a:rPr lang="en-US" sz="1200" dirty="0" smtClean="0"/>
              <a:t>They're basically saying, here is a list of the Indians and here's how we're going to build our economy by knowing what they have (in surplus) and what they want and where they want to trade and how they name themselves and who their enemies are and what rivers they're on and so on. Unfortunately that document can never be reproduced properly. It always appears in a corrupt form in Lewis and Clark books because when it is turned to print it becomes too unwieldy to be displayed as a chart; and when it's not a chart, when the information is spread across more than sixty pages in a text, it makes much less sense. One of the things in this very important interim report, the Mandan Miscellany, is a small chart produced by William Clark, which lists the places where military fortifications are going to have to be built on the upper Missouri in order to fulfill America's geopolitical plans. Clark is creating a display of "The Number of Officers &amp; Men for to protect the Indian trade and Keep the Savages in peace with the U.S. and each other . . . if Soldiers act as Boatmen &amp; Soldiers." Clark's view is not that the United States can simply send out entrepreneurial fur traders, to fan out across the country, and that they will thereby achieve economic success. Clark's view is if the United States wants to compete successfully in the fur trade, it will have to engage in an occupation of the Upper Missouri. He says the number of officers and men required for this occupation will be at least 700 at 12 locations. There's a Lewis and Clark legacy that we don't hear much about, and yet the pragmatic Clark would have regarded this as absolutely essential to any realistic plan for safe trade in the region. You can read the late Stephen Ambrose's magisterial </a:t>
            </a:r>
            <a:r>
              <a:rPr lang="en-US" sz="1200" i="1" dirty="0" smtClean="0"/>
              <a:t>Undaunted Courage</a:t>
            </a:r>
            <a:r>
              <a:rPr lang="en-US" sz="1200" dirty="0" smtClean="0"/>
              <a:t>, you don't hear about the post-expeditionary occupation plan that Clark has in mind for this. I find that </a:t>
            </a:r>
            <a:r>
              <a:rPr lang="en-US" sz="1200" u="sng" dirty="0" smtClean="0"/>
              <a:t>it</a:t>
            </a:r>
            <a:r>
              <a:rPr lang="en-US" sz="1200" dirty="0" smtClean="0"/>
              <a:t> to be a really interesting and really chilling document.</a:t>
            </a:r>
          </a:p>
          <a:p>
            <a:r>
              <a:rPr lang="en-US" sz="1200" dirty="0" smtClean="0"/>
              <a:t>Here's another one. This is from November 18th, 1804. They've now built Fort Mandan; it's not quite done yet, but it's substantially built and they're trying to make contact with the leaders—at least as they understand the concept of leader—of the five villages. There are two Mandan and three Hidatsa villages in the vicinity of the mouth of the Knife River. That's something of an oversimplification, but it's an oversimplification we can live with. Three Hidatsa, two Mandan. The Hidatsa are farther away, the Mandan are closer to the Fort. The Hidatsa are more skeptical of Lewis and Clark; the Mandan are more friendly. In fact, from a kind of modern anachronistic point of view, the Mandan engaged in a marketing campaign to get the outfitting contract with Lewis and Clark that winter. The Mandan said "why don't you put your fort here where we can supply you easily?" </a:t>
            </a:r>
            <a:r>
              <a:rPr lang="en-US" sz="1200" dirty="0" err="1" smtClean="0"/>
              <a:t>Sheheke-shote's</a:t>
            </a:r>
            <a:r>
              <a:rPr lang="en-US" sz="1200" dirty="0" smtClean="0"/>
              <a:t> famous, "if we eat you Shall eat, if we Starve you must Starve also," is as much an economic pronouncement as a gesture of Mandan hospitality. The Hidatsa were somewhat resentful that the Mandan had trumped them in their economic negotiations with the newcomers. It is clear that the Mandan were determined to win the trade contract to supply corn and other produce in exchange for whatever was in those boats. Lewis and Clark then called their compound Fort Mandan because of its proximity to the two Mandan, not the three Hidatsa, villages. If they had found a better fort site—and they were looking for one, they swept the river for twenty miles—they might have built Fort Hidatsa not Fort Mandan. That small geographic decision might have changed the future of the Northern Plains, because the Hidatsa remained skeptical about Lewis and Clark, thwarted their diplomatic initiatives, and continued to wage war on their western enemies, principally the Shoshone. The Hidatsa were much more powerful than the Mandan, and they mattered more on the contested plains west of the five villages. The Hidatsa never really came around; the Mandan did.</a:t>
            </a:r>
          </a:p>
          <a:p>
            <a:r>
              <a:rPr lang="en-US" sz="1200" dirty="0" smtClean="0"/>
              <a:t>From a strategic point of view, Lewis and Clark ought to have spent more time working on the Hidatsa who were actually a more aggressive tribe who traveled more, who had more power, and who were the link with the Canadians. When the Canadians came down to the Knife River villages from the Winnipeg area they had to go through the Hidatsa world to get to the Mandan. And the Hidatsa made sure that they didn't go around, that whatever trade occurred was mediated by way of the Hidatsa world.</a:t>
            </a:r>
          </a:p>
          <a:p>
            <a:r>
              <a:rPr lang="en-US" sz="1200" dirty="0" smtClean="0"/>
              <a:t>Here's what happened on November 18th. The leader of the larger of the two Mandan villages was a man named Black Cat, </a:t>
            </a:r>
            <a:r>
              <a:rPr lang="en-US" sz="1200" dirty="0" err="1" smtClean="0"/>
              <a:t>Posecopsahe</a:t>
            </a:r>
            <a:r>
              <a:rPr lang="en-US" sz="1200" dirty="0" smtClean="0"/>
              <a:t>. We don't really know whether he was the grand chief of the Mandan or not. Such terms don't really apply well to native cultures, but Lewis and Clark regarded him as the principal chief of the Mandan world. </a:t>
            </a:r>
            <a:r>
              <a:rPr lang="en-US" sz="1200" dirty="0" err="1" smtClean="0"/>
              <a:t>Posecopsahe</a:t>
            </a:r>
            <a:r>
              <a:rPr lang="en-US" sz="1200" dirty="0" smtClean="0"/>
              <a:t> visited Fort Mandan, which was still under construction. Lewis was not keeping a journal during this period. Here's what Clark wrote. It's just fascinating. "Cold morning. Some wind. The Black Cat chief of the </a:t>
            </a:r>
            <a:r>
              <a:rPr lang="en-US" sz="1200" dirty="0" err="1" smtClean="0"/>
              <a:t>Mandans</a:t>
            </a:r>
            <a:r>
              <a:rPr lang="en-US" sz="1200" dirty="0" smtClean="0"/>
              <a:t> came to see us. He made great inquiries respecting our fashions." Now fashion doesn't mean clothing necessarily, it means culture style or customs. "He also stated the situation of their nation. He mentioned that a council had been held the day before, and it was thought advisable to put up with the recent insults of the </a:t>
            </a:r>
            <a:r>
              <a:rPr lang="en-US" sz="1200" dirty="0" err="1" smtClean="0"/>
              <a:t>Assiniboines</a:t>
            </a:r>
            <a:r>
              <a:rPr lang="en-US" sz="1200" dirty="0" smtClean="0"/>
              <a:t> and the </a:t>
            </a:r>
            <a:r>
              <a:rPr lang="en-US" sz="1200" dirty="0" err="1" smtClean="0"/>
              <a:t>Cristanos</a:t>
            </a:r>
            <a:r>
              <a:rPr lang="en-US" sz="1200" dirty="0" smtClean="0"/>
              <a:t>, until they were convinced that what had been told them by us was true."</a:t>
            </a:r>
          </a:p>
          <a:p>
            <a:r>
              <a:rPr lang="en-US" sz="1200" dirty="0" smtClean="0"/>
              <a:t>Lewis and Clark were essentially saying, "You don't have to put up with the insults of the Cree or the Assiniboine any longer because America's here and we're going to make things safe for you. Break your ties with them." At the time of the expedition's visit, the Mandan had trade ties with the Assiniboine and the Cree, tribes that were physically located between the </a:t>
            </a:r>
            <a:r>
              <a:rPr lang="en-US" sz="1200" dirty="0" err="1" smtClean="0"/>
              <a:t>earthlodge</a:t>
            </a:r>
            <a:r>
              <a:rPr lang="en-US" sz="1200" dirty="0" smtClean="0"/>
              <a:t> villages and the trade forts on the Assiniboine River, but they were bullied by these nations. The Mandan put up with the abuse because the existing trade network, however unpleasant, nevertheless delivered kettles, and blankets, and knives. Lewis and Clark were saying, "Why should you put up with these insults now that we can supply you, not from Winnipeg, but from St. Louis? So just cut your ties with these bad Indians, and throw your lot with us." Black Cat replies, "Well, we had a council, and we've decided it's advisable to put up with the recent insults of the </a:t>
            </a:r>
            <a:r>
              <a:rPr lang="en-US" sz="1200" dirty="0" err="1" smtClean="0"/>
              <a:t>Assiniboines</a:t>
            </a:r>
            <a:r>
              <a:rPr lang="en-US" sz="1200" dirty="0" smtClean="0"/>
              <a:t> and the </a:t>
            </a:r>
            <a:r>
              <a:rPr lang="en-US" sz="1200" dirty="0" err="1" smtClean="0"/>
              <a:t>Cristanos</a:t>
            </a:r>
            <a:r>
              <a:rPr lang="en-US" sz="1200" dirty="0" smtClean="0"/>
              <a:t> until we are convinced that what has promised us by you true." Well, just what had Lewis and Clark promised?</a:t>
            </a:r>
          </a:p>
          <a:p>
            <a:r>
              <a:rPr lang="en-US" sz="1200" dirty="0" smtClean="0"/>
              <a:t>They said if you break those ties and agree to an exclusive trade contract with us, we'll supply you all the things you need. Black Cat continues: "Well, Mr. Evans deceived us, and you might also." In other words, the last guy who came from St Louis and talked this way—Welshman John Evans traveling under a Spanish passport in 1794—had said much the same thing. He said, "We'll be back. The Spanish trade network from St. Louis will supply the Mandan, not the British" yet he had left and never come back. And that, said Black Cat to William Clark, was ten years ago. In other words, "How do we know you're ever coming back? We'd better keep this imperfect trade situation going with the Canadians through the intermediary tribes because the last guy who made big promises disappeared and nobody came in his wake." He promised to return, Evans did, and to furnish the village tribes with guns and ammunition, and he didn't. Here's Clark's response to Black Cat's challenge: "We advise them to remain at peace. And that they may depend on getting supplies through the channel of the Missouri from St Louis," but it required time to put the trade in operation. I wonder how much time Clark thought that was going to take. It didn't really happen until 1820. So from 1804 until 1820, at a time when lifetime expectancy in the Hidatsa-Mandan world was about thirty years, the Americans disappeared, just as Black Cat predicted, and didn't come back.</a:t>
            </a:r>
          </a:p>
          <a:p>
            <a:r>
              <a:rPr lang="en-US" sz="1200" dirty="0" smtClean="0"/>
              <a:t>So who's right here? Black Cat was a very shrewd leader. He was thinking, "I have to protect our access to industrial goods, and all this talk . . . I want to see the legacy of this talk, 'cause talk is cheap'." This episode is just really fascinating, I think.</a:t>
            </a:r>
          </a:p>
          <a:p>
            <a:r>
              <a:rPr lang="en-US" sz="1200" i="1" dirty="0" smtClean="0"/>
              <a:t/>
            </a:r>
            <a:br>
              <a:rPr lang="en-US" sz="1200" i="1" dirty="0" smtClean="0"/>
            </a:br>
            <a:endParaRPr lang="en-US" sz="1200" dirty="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85800"/>
            <a:ext cx="9144000" cy="6019800"/>
            <a:chOff x="0" y="685800"/>
            <a:chExt cx="9144000" cy="6019800"/>
          </a:xfrm>
        </p:grpSpPr>
        <p:pic>
          <p:nvPicPr>
            <p:cNvPr id="2" name="Picture 6" descr="Image result for jefferson's indian hall"/>
            <p:cNvPicPr>
              <a:picLocks noChangeAspect="1" noChangeArrowheads="1"/>
            </p:cNvPicPr>
            <p:nvPr/>
          </p:nvPicPr>
          <p:blipFill>
            <a:blip r:embed="rId2"/>
            <a:srcRect r="9812" b="16022"/>
            <a:stretch>
              <a:fillRect/>
            </a:stretch>
          </p:blipFill>
          <p:spPr bwMode="auto">
            <a:xfrm>
              <a:off x="858252" y="1357488"/>
              <a:ext cx="7599948" cy="5348112"/>
            </a:xfrm>
            <a:prstGeom prst="rect">
              <a:avLst/>
            </a:prstGeom>
            <a:noFill/>
            <a:ln w="50800">
              <a:solidFill>
                <a:schemeClr val="tx1"/>
              </a:solidFill>
            </a:ln>
          </p:spPr>
        </p:pic>
        <p:sp useBgFill="1">
          <p:nvSpPr>
            <p:cNvPr id="5" name="TextBox 3"/>
            <p:cNvSpPr txBox="1">
              <a:spLocks noChangeArrowheads="1"/>
            </p:cNvSpPr>
            <p:nvPr/>
          </p:nvSpPr>
          <p:spPr bwMode="auto">
            <a:xfrm>
              <a:off x="0" y="685800"/>
              <a:ext cx="9144000" cy="584775"/>
            </a:xfrm>
            <a:prstGeom prst="rect">
              <a:avLst/>
            </a:prstGeom>
            <a:ln w="9525">
              <a:noFill/>
              <a:miter lim="800000"/>
              <a:headEnd/>
              <a:tailEnd/>
            </a:ln>
          </p:spPr>
          <p:txBody>
            <a:bodyPr wrap="square">
              <a:spAutoFit/>
            </a:bodyPr>
            <a:lstStyle/>
            <a:p>
              <a:pPr algn="ctr">
                <a:defRPr/>
              </a:pPr>
              <a:r>
                <a:rPr lang="en-US" sz="3200" b="1" dirty="0" smtClean="0">
                  <a:latin typeface="Calibri" pitchFamily="34" charset="0"/>
                </a:rPr>
                <a:t>  reproduction of the ‘Indian Hall’ at Monticello</a:t>
              </a:r>
              <a:endParaRPr lang="en-US" sz="3200" b="1" dirty="0">
                <a:latin typeface="Calibri" pitchFamily="34" charset="0"/>
              </a:endParaRPr>
            </a:p>
          </p:txBody>
        </p:sp>
      </p:grpSp>
      <p:grpSp>
        <p:nvGrpSpPr>
          <p:cNvPr id="11" name="Group 5"/>
          <p:cNvGrpSpPr/>
          <p:nvPr/>
        </p:nvGrpSpPr>
        <p:grpSpPr>
          <a:xfrm>
            <a:off x="0" y="929700"/>
            <a:ext cx="9144000" cy="25206900"/>
            <a:chOff x="0" y="0"/>
            <a:chExt cx="9144000" cy="25206900"/>
          </a:xfrm>
          <a:solidFill>
            <a:schemeClr val="bg1"/>
          </a:solidFill>
        </p:grpSpPr>
        <p:sp>
          <p:nvSpPr>
            <p:cNvPr id="12" name="Rectangle 1"/>
            <p:cNvSpPr>
              <a:spLocks noChangeArrowheads="1"/>
            </p:cNvSpPr>
            <p:nvPr/>
          </p:nvSpPr>
          <p:spPr bwMode="auto">
            <a:xfrm>
              <a:off x="0" y="0"/>
              <a:ext cx="9144000" cy="2520690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2400" b="1" i="0" u="none" strike="noStrike" cap="none" normalizeH="0" baseline="0" dirty="0" smtClean="0">
                  <a:ln>
                    <a:noFill/>
                  </a:ln>
                  <a:effectLst/>
                  <a:latin typeface="Tempus Sans ITC" pitchFamily="82" charset="0"/>
                  <a:ea typeface="Times New Roman" pitchFamily="18" charset="0"/>
                  <a:cs typeface="Calibri" pitchFamily="34" charset="0"/>
                </a:rPr>
                <a:t>Jefferson's L</a:t>
              </a:r>
              <a:r>
                <a:rPr lang="en-US" sz="2400" b="1" dirty="0" smtClean="0">
                  <a:latin typeface="Tempus Sans ITC" pitchFamily="82" charset="0"/>
                  <a:ea typeface="Times New Roman" pitchFamily="18" charset="0"/>
                  <a:cs typeface="Calibri" pitchFamily="34" charset="0"/>
                </a:rPr>
                <a:t>etter to </a:t>
              </a:r>
              <a:r>
                <a:rPr kumimoji="0" lang="en-US" sz="2400" b="1" i="0" u="none" strike="noStrike" cap="none" normalizeH="0" baseline="0" dirty="0" smtClean="0">
                  <a:ln>
                    <a:noFill/>
                  </a:ln>
                  <a:effectLst/>
                  <a:latin typeface="Tempus Sans ITC" pitchFamily="82" charset="0"/>
                  <a:ea typeface="Times New Roman" pitchFamily="18" charset="0"/>
                  <a:cs typeface="Calibri" pitchFamily="34" charset="0"/>
                </a:rPr>
                <a:t>Meriwether Lewis</a:t>
              </a:r>
              <a:endParaRPr kumimoji="0" lang="en-US" sz="24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"To Meriwether Lewis, esquire, Captain of the 1st regiment of infantry of the United States of America.</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"Your situation as Secretary of the President of the United States has made you acquainted with the objects of my confidential message of Jan. 18, 1803, to the legislature. You have seen the act they passed, which,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tho</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expressed in general terms, was meant to sanction those objects, and you are appointed to carry them into execution.</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"Instruments for ascertaining by celestial observations the geography of the country thro' which you will pass, have been already provided. Light articles for barter, &amp; presents among the Indians, arms for your attendants, say for from 10 to 12 men, boats, tents, &amp; other travelling apparatus, with ammunition, medicine, surgical instruments &amp; provision you will have prepared with such aids as the Secretary at War can yield in his department; &amp; from him also you will receive authority to engage among our troops, by voluntary agreement, the number of attendants above mentioned, over whom you, as their commanding officer are invested with all the powers the laws give in such a case.</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"As your movements while within the limits of the U.S. will be better directed by occasional communications, adapted to circumstances as they arise, they will not be noticed here. What follows will respect your proceedings after your departure from the U.S.</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"Your mission has been communicated to the Ministers here from France, Spain, &amp; Great Britain, and through them to their governments: and such assurances given them as to it's objects as we trust will satisfy them. The country of Louisiana having been ceded by Spain to France, the passport you have from the Minister of France, the representative of the present sovereign of the country, will be a protection with all its subjects: and that from the Minister of England will entitle you to the friendly aid of any traders of that allegiance with whom you may happen to meet.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"The object of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your mission is to explore the Missouri river, &amp; such principal stream of it, as, by it's course &amp; communication with the water of the Pacific ocean may offer the most direct &amp; practicable water communication across this continent, for the purposes of commerce</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"Beginning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at the mouth of the Missouri, you will take observations of latitude and longitude at all remarkable points on the river,</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&amp; especially at the mouths of rivers, at rapids, at islands &amp; other places &amp; objects distinguished by such natural marks &amp; characters of a durable kind, as that they may with certainty be recognized hereafter. The courses of the river between these points of observation may be supplied by the compass, the log-line &amp; by time, corrected by the observations themselves. The variations of the compass too, in different places should be noticed.</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"The interesting points of the portage between the heads of the Missouri &amp; the water offering the best communication with the Pacific ocean should be fixed by observation, &amp; the course of that water to the ocean, in the same manner as that of the Missouri.</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"Your observations are to be taken with great pains &amp; accuracy to be entered distinctly, &amp; intelligibly for others as well as yourself, to comprehend all the elements necessary, with the aid of the usual tables to fix the latitude &amp; longitude of the places at which they were taken, &amp; are to be rendered to the war office, for the purpose of having the calculations made concurrently by proper persons within the U.S. Several copies of these as well as of your other notes, should be made at leisure times, &amp; put into the care of the most trustworthy of your attendants, to guard by multiplying them against the accidental losses to which they will be exposed. A further guard would be that one of these copies be written on the paper of the birch, as less liable to injury from damp than common paper.</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"The commerce which may be carried on with the people inhabiting the line you will pursue, renders a knowledge of these people important. You will therefore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endeavor to make yourself acquainted, as far as a diligent pursuit of your journey shall admit,</a:t>
              </a:r>
              <a:r>
                <a:rPr kumimoji="0" lang="en-US" sz="1200" b="1" i="0" u="none" strike="noStrike" cap="none" normalizeH="0" dirty="0" smtClean="0">
                  <a:ln>
                    <a:noFill/>
                  </a:ln>
                  <a:effectLst/>
                  <a:latin typeface="Tempus Sans ITC" pitchFamily="82" charset="0"/>
                  <a:ea typeface="Times New Roman" pitchFamily="18" charset="0"/>
                  <a:cs typeface="Times New Roman" pitchFamily="18" charset="0"/>
                </a:rPr>
                <a:t>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with the names of the nations &amp; their numbers;</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the extent &amp; limits of their possessions;</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their relations with other tribes or nations;</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their language, traditions, monuments;</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their ordinary occupations in agriculture, fishing, hunting, war, </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arts, &amp; the implements for these;</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their food, clothing, &amp; domestic accommodations;</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the diseases prevalent among them, &amp; the remedies they use;</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moral and physical circumstance which distinguish them</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from the tribes they know; </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peculiarities in their laws, customs &amp; dispositions;</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and articles of commerce they may need or furnish, &amp; to what extent.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"And considering the interest which every nation has in extending &amp; strengthening the authority of reason &amp; justice among the people around them, it will be useful to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acquire what knowledge you can of the state of morality, religion &amp; information among them, as it may better enable those who endeavor to civilize &amp; instruct them</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to adapt their measures to the existing notions &amp;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practises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of those on whom they are to operate.</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"Other objects worthy of notice will be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the soil</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&amp; face of the country,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it's growth &amp; vegetable </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productions,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especially those not of the U.S.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the animals of the country generally, &amp; especially those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not known in the U.S.  the remains &amp; accounts of any which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may be deemed rare or extinct;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the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mineral productions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of every kind; but more particularly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metals, limestone, pit coal &amp; </a:t>
              </a:r>
              <a:r>
                <a:rPr kumimoji="0" lang="en-US" sz="1200" b="1" i="0" u="none" strike="noStrike" cap="none" normalizeH="0" baseline="0" dirty="0" err="1" smtClean="0">
                  <a:ln>
                    <a:noFill/>
                  </a:ln>
                  <a:effectLst/>
                  <a:latin typeface="Tempus Sans ITC" pitchFamily="82" charset="0"/>
                  <a:ea typeface="Times New Roman" pitchFamily="18" charset="0"/>
                  <a:cs typeface="Times New Roman" pitchFamily="18" charset="0"/>
                </a:rPr>
                <a:t>saltpetre</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a:t>
              </a:r>
              <a:r>
                <a:rPr kumimoji="0" lang="en-US" sz="1200" b="1" i="0" u="none" strike="noStrike" cap="none" normalizeH="0" baseline="0" dirty="0" err="1" smtClean="0">
                  <a:ln>
                    <a:noFill/>
                  </a:ln>
                  <a:effectLst/>
                  <a:latin typeface="Tempus Sans ITC" pitchFamily="82" charset="0"/>
                  <a:ea typeface="Times New Roman" pitchFamily="18" charset="0"/>
                  <a:cs typeface="Times New Roman" pitchFamily="18" charset="0"/>
                </a:rPr>
                <a:t>salines</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&amp; mineral waters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noting the temperature of the last</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&amp; such circumstances as may indicate their character;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volcanic appearances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climate </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as characterized by the thermometer, by the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proportion of rainy, cloudy  &amp; clear days, by lightening, hail,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snow, ice, by the access &amp; recess of frost, by the winds,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prevailing at different seasons, the dates at which particular</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plants put forth or lose their flowers, or leaf, times of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appearance of particular birds, reptiles or insects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Altho</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your route will be along the channel of the Missouri, yet you will endeavor to inform yourself, by inquiry, of the character and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extent of the country watered by its branches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&amp; especially on it's Southern side. The North river or Rio Bravo which runs into the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gulph</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of Mexico, and the North river, or Rio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colorado</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which runs into the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gulph</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of California, are understood to be the principal streams heading opposite to the waters of the Missouri, and running Southwardly. Whether the dividing grounds between the Missouri &amp; them are mountains or flatlands, what are their distance from the Missouri, the character of the intermediate country, &amp; the people inhabiting it, are worthy of particular enquiry. The Northern waters of the Missouri are less to be enquired after, because they have been ascertained to a considerable degree, and are still in a course of ascertainment by English traders &amp;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travellers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But if you can learn anything certain of the most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Northern source of the Mississippi</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&amp; of it's position relative to the lake of the woods, it will be interesting to us. Some account too of the path of the Canadian traders from the Mississippi, at the mouth of the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Ouisconsin</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river, to where it strikes the Missouri, and of the soil and rivers in it's course, is desirable.</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"In all your intercourse with the natives treat them in the most friendly &amp; conciliatory manner which their own conduct will admit; allay all jealousies as to the object of your journey, satisfy them of it's innocence, make them acquainted with the position, extent, character, peaceable &amp; commercial dispositions of the U.S., of our wish to be neighborly, friendly &amp; useful to them, &amp; of our dispositions to a commercial intercourse with them; confer with them on the points most convenient as mutual emporiums, &amp; the articles of most desirable interchange for them &amp; us. If a few of their influential chiefs, within practicable distance, wish to visit us, arrange such a visit with them, and furnish them with authority to call on our officers, on their entering the U.S. to have them conveyed to this place at the public expense. If any of them should wish to have some of their young people brought up with us, &amp; taught such arts as may be useful to them, we will receive, instruct &amp; take care of them. Such a mission, whether of influential chiefs, or of young people, would give some security to your own party. Carry with you some matter of the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kine</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pox, inform those of them with whom you may be, of it's efficacy as a preservative from the small pox; and instruct &amp; encourage them in the use of it. This may be especially done wherever you may winter.</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"As it is impossible for us to foresee in what manner you will be received by those people, whether with hospitality or hostility, so is it impossible to prescribe the exact degree of perseverance with which you are to pursue your journey. We value too much the lives of citizens to offer them to probably destruction. Your numbers will be sufficient to secure you against the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unauthorised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opposition of individuals, or of small parties: but if a superior force,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authorised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or not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authorised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by a nation, should be arrayed against your further passage, &amp; inflexibly determined to arrest it, you must decline it's further pursuit, and return. In the loss of yourselves, we should lose also the information you will have acquired. By returning safely with that, you may enable us to renew the essay with better calculated means. To your own discretion therefore must be left the degree of danger you may risk, &amp; the point at which you should decline, only saying we wish you to err on the side of your safety, &amp; to bring back your party safe, even if it be with less information.</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"As far up the Missouri as the white settlements extend, an intercourse will probably be found to exist between them and the Spanish posts at St. Louis, opposite Cahokia, or Ste. Genevieve opposite Kaskaskia. From still farther up the river, the traders may furnish a conveyance for letters. Beyond that you may perhaps be able to engage Indians to bring letters for the government to Cahokia or Kaskaskia, on promising that they shall there receive such special compensation as you shall have stipulated with them. Avail yourself of these means to communicate to us, at seasonable intervals, a copy of your journal, notes &amp; observations of every kind, putting into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cypher</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whatever might do injury if betrayed.</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reach the Pacific ocean, inform yourself of the circumstances which may decide whether the furs of those parts may not be collected as advantageously at the head of the Missouri (convenient as is supposed to the waters of the Colorado &amp; Oregon or Columbia) as at Nootka sound or any other point of that coast; &amp; that trade be consequently conducted through the Missouri &amp; U.S. more beneficially than by the circumnavigation now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practised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"On your arrival on that coast, endeavor to learn if there be any port within your reach frequented by the sea-vessels of any nation, and to send two of your trusty people back by sea, in such way as shall appear practicable, with a copy of your notes. And should you be of opinion that the return of your party by the way they went will be eminently dangerous, then ship the whole, &amp; return by sea by way of Cape Horn or the Cape of Good Hope, as you shall be </a:t>
              </a:r>
              <a:r>
                <a:rPr kumimoji="0" lang="en-US" sz="1200" i="0" u="none" strike="noStrike" cap="none" normalizeH="0" baseline="0" dirty="0" smtClean="0">
                  <a:ln>
                    <a:noFill/>
                  </a:ln>
                  <a:effectLst/>
                  <a:latin typeface="Tempus Sans ITC" pitchFamily="82" charset="0"/>
                  <a:ea typeface="Times New Roman" pitchFamily="18" charset="0"/>
                  <a:cs typeface="Times New Roman" pitchFamily="18" charset="0"/>
                </a:rPr>
                <a:t>able. As you will be without money, clothes or provisions, you must endeavor to use the credit of the U.S. to obtain them; for which purpose open letters of credit shall be furnished you authorizing you to draw on the Executive of the U.S. </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or any of its officers in any part of the world, in which draughts can be disposed of, and to apply with our recommendations to the consuls, agents, merchants or citizens of any nation with which we have intercourse, assuring them in our name that any aids they may furnish you shall be honorably repaid, and on demand. Our consuls Thomas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Howes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Batavia in Java, William Buchanan of the Isles of France and Bourbon, &amp; John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Elmslie</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the Cape of Good Hope will be able to supply your necessities by draughts on us.</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find it safe to return by the way you go, after sending two of your party round by sea, or with your whole party, if no conveyance by sea can be found, do so; making such observations on your return as may serve to supply, correct or confirm those made on your outward journey.</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"In re-entering the U.S. and reaching a place of safety, discharge any of your attendants who may desire &amp; deserve it: procuring for them immediate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paiment</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of all arrears of pay &amp;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cloathing</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which may have incurred since their departure and assure them that they shall be recommended to the liberality of the legislature for the grant of a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souldier's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portion of land each, as proposed in my message to Congress: &amp; repair yourself with your papers to the seat of government.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"To provide, on the accident of your death, against anarchy, dispersion &amp; the consequent danger to your party, and total failure of the enterprise, you are hereby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authorised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by any instrument signed &amp; written in your own hand, to name the person among them who shall succeed to the command on your decease, &amp; by like instruments to change the nomination from time to time, as further experience of the characters accompanying you shall point out superior fitness: and all the powers &amp; authorities given to yourself are, in the event of your death, transferred to &amp; vested in the successor so named, with further power to him, &amp; his successors in like manner to name each his successor, who, on the death of his predecessor shall be invested with all the powers &amp; authorities given to yourself.</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"Given under my hand at the city of Washington, this 20th. day of June 1803."</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Th:Jefferson</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Pr. U.S. of America</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smtClean="0">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p:txBody>
        </p:sp>
        <p:pic>
          <p:nvPicPr>
            <p:cNvPr id="13" name="Picture 2" descr="http://www.stephenhicks.org/wp-content/uploads/2015/08/thomas-jefferson-sig.jpg"/>
            <p:cNvPicPr>
              <a:picLocks noChangeAspect="1" noChangeArrowheads="1"/>
            </p:cNvPicPr>
            <p:nvPr/>
          </p:nvPicPr>
          <p:blipFill>
            <a:blip r:embed="rId3" cstate="print"/>
            <a:srcRect/>
            <a:stretch>
              <a:fillRect/>
            </a:stretch>
          </p:blipFill>
          <p:spPr bwMode="auto">
            <a:xfrm>
              <a:off x="838200" y="24307800"/>
              <a:ext cx="1676400" cy="666835"/>
            </a:xfrm>
            <a:prstGeom prst="rect">
              <a:avLst/>
            </a:prstGeom>
            <a:grpFill/>
          </p:spPr>
        </p:pic>
      </p:grpSp>
      <p:sp>
        <p:nvSpPr>
          <p:cNvPr id="14" name="TextBox 3"/>
          <p:cNvSpPr txBox="1">
            <a:spLocks noChangeArrowheads="1"/>
          </p:cNvSpPr>
          <p:nvPr/>
        </p:nvSpPr>
        <p:spPr bwMode="auto">
          <a:xfrm rot="783134">
            <a:off x="748483" y="1782118"/>
            <a:ext cx="7772400" cy="769441"/>
          </a:xfrm>
          <a:prstGeom prst="rect">
            <a:avLst/>
          </a:prstGeom>
          <a:solidFill>
            <a:schemeClr val="bg1">
              <a:alpha val="47000"/>
            </a:schemeClr>
          </a:solid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find a water route to the Pacific</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15" name="TextBox 3"/>
          <p:cNvSpPr txBox="1">
            <a:spLocks noChangeArrowheads="1"/>
          </p:cNvSpPr>
          <p:nvPr/>
        </p:nvSpPr>
        <p:spPr bwMode="auto">
          <a:xfrm>
            <a:off x="76199" y="2667000"/>
            <a:ext cx="5867401" cy="769441"/>
          </a:xfrm>
          <a:prstGeom prst="rect">
            <a:avLst/>
          </a:prstGeom>
          <a:solidFill>
            <a:schemeClr val="bg1">
              <a:alpha val="47000"/>
            </a:schemeClr>
          </a:solid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meet the native people</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16" name="TextBox 3"/>
          <p:cNvSpPr txBox="1">
            <a:spLocks noChangeArrowheads="1"/>
          </p:cNvSpPr>
          <p:nvPr/>
        </p:nvSpPr>
        <p:spPr bwMode="auto">
          <a:xfrm rot="20928618">
            <a:off x="1075579" y="3810386"/>
            <a:ext cx="6767723" cy="769441"/>
          </a:xfrm>
          <a:prstGeom prst="rect">
            <a:avLst/>
          </a:prstGeom>
          <a:solidFill>
            <a:schemeClr val="bg1">
              <a:alpha val="47000"/>
            </a:schemeClr>
          </a:solid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study the natural resources</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17" name="TextBox 3"/>
          <p:cNvSpPr txBox="1">
            <a:spLocks noChangeArrowheads="1"/>
          </p:cNvSpPr>
          <p:nvPr/>
        </p:nvSpPr>
        <p:spPr bwMode="auto">
          <a:xfrm rot="658220">
            <a:off x="2302865" y="5457549"/>
            <a:ext cx="6705601" cy="769441"/>
          </a:xfrm>
          <a:prstGeom prst="rect">
            <a:avLst/>
          </a:prstGeom>
          <a:solidFill>
            <a:schemeClr val="bg1">
              <a:alpha val="47000"/>
            </a:schemeClr>
          </a:solid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make maps of the rivers</a:t>
            </a:r>
            <a:endParaRPr lang="en-US" sz="4400" b="1" dirty="0">
              <a:solidFill>
                <a:srgbClr val="FF0000"/>
              </a:solidFill>
              <a:effectLst>
                <a:outerShdw dist="50800" dir="5400000" algn="ctr" rotWithShape="0">
                  <a:schemeClr val="tx1"/>
                </a:outerShdw>
              </a:effectLst>
              <a:latin typeface="Calibri" pitchFamily="34" charset="0"/>
            </a:endParaRPr>
          </a:p>
        </p:txBody>
      </p:sp>
      <p:grpSp>
        <p:nvGrpSpPr>
          <p:cNvPr id="22" name="Group 21"/>
          <p:cNvGrpSpPr/>
          <p:nvPr/>
        </p:nvGrpSpPr>
        <p:grpSpPr>
          <a:xfrm>
            <a:off x="0" y="1143000"/>
            <a:ext cx="8534400" cy="3588841"/>
            <a:chOff x="0" y="1143000"/>
            <a:chExt cx="8534400" cy="3588841"/>
          </a:xfrm>
        </p:grpSpPr>
        <p:sp>
          <p:nvSpPr>
            <p:cNvPr id="18" name="TextBox 3"/>
            <p:cNvSpPr txBox="1">
              <a:spLocks noChangeArrowheads="1"/>
            </p:cNvSpPr>
            <p:nvPr/>
          </p:nvSpPr>
          <p:spPr bwMode="auto">
            <a:xfrm>
              <a:off x="0" y="1143000"/>
              <a:ext cx="8534400" cy="769441"/>
            </a:xfrm>
            <a:prstGeom prst="rect">
              <a:avLst/>
            </a:prstGeom>
            <a:no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find a water route to the Pacific</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19" name="TextBox 3"/>
            <p:cNvSpPr txBox="1">
              <a:spLocks noChangeArrowheads="1"/>
            </p:cNvSpPr>
            <p:nvPr/>
          </p:nvSpPr>
          <p:spPr bwMode="auto">
            <a:xfrm>
              <a:off x="0" y="2057400"/>
              <a:ext cx="6934200" cy="769441"/>
            </a:xfrm>
            <a:prstGeom prst="rect">
              <a:avLst/>
            </a:prstGeom>
            <a:no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meet the native peoples</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20" name="TextBox 19"/>
            <p:cNvSpPr txBox="1">
              <a:spLocks noChangeArrowheads="1"/>
            </p:cNvSpPr>
            <p:nvPr/>
          </p:nvSpPr>
          <p:spPr bwMode="auto">
            <a:xfrm>
              <a:off x="0" y="2971800"/>
              <a:ext cx="7772400" cy="769441"/>
            </a:xfrm>
            <a:prstGeom prst="rect">
              <a:avLst/>
            </a:prstGeom>
            <a:no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study the natural resources</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21" name="TextBox 3"/>
            <p:cNvSpPr txBox="1">
              <a:spLocks noChangeArrowheads="1"/>
            </p:cNvSpPr>
            <p:nvPr/>
          </p:nvSpPr>
          <p:spPr bwMode="auto">
            <a:xfrm>
              <a:off x="1" y="3962400"/>
              <a:ext cx="7707964" cy="769441"/>
            </a:xfrm>
            <a:prstGeom prst="rect">
              <a:avLst/>
            </a:prstGeom>
            <a:no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make maps of the rivers</a:t>
              </a:r>
              <a:endParaRPr lang="en-US" sz="4400" b="1" dirty="0">
                <a:solidFill>
                  <a:srgbClr val="FF0000"/>
                </a:solidFill>
                <a:effectLst>
                  <a:outerShdw dist="50800" dir="5400000" algn="ctr" rotWithShape="0">
                    <a:schemeClr val="tx1"/>
                  </a:outerShdw>
                </a:effectLst>
                <a:latin typeface="Calibri" pitchFamily="34" charset="0"/>
              </a:endParaRPr>
            </a:p>
          </p:txBody>
        </p:sp>
      </p:grpSp>
      <p:sp>
        <p:nvSpPr>
          <p:cNvPr id="3" name="TextBox 3"/>
          <p:cNvSpPr txBox="1">
            <a:spLocks noChangeArrowheads="1"/>
          </p:cNvSpPr>
          <p:nvPr/>
        </p:nvSpPr>
        <p:spPr bwMode="auto">
          <a:xfrm>
            <a:off x="-45720" y="0"/>
            <a:ext cx="7437120" cy="707886"/>
          </a:xfrm>
          <a:prstGeom prst="rect">
            <a:avLst/>
          </a:prstGeom>
          <a:solidFill>
            <a:schemeClr val="accent1">
              <a:lumMod val="20000"/>
              <a:lumOff val="80000"/>
            </a:schemeClr>
          </a:solid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Tempus Sans ITC" pitchFamily="82" charset="0"/>
              </a:rPr>
              <a:t>	   </a:t>
            </a:r>
            <a:r>
              <a:rPr lang="en-US" sz="2000" b="1" dirty="0" smtClean="0">
                <a:solidFill>
                  <a:schemeClr val="accent1">
                    <a:lumMod val="75000"/>
                  </a:schemeClr>
                </a:solidFill>
                <a:effectLst>
                  <a:outerShdw dist="50800" dir="5400000" algn="ctr" rotWithShape="0">
                    <a:schemeClr val="tx1"/>
                  </a:outerShdw>
                </a:effectLst>
                <a:latin typeface="Tempus Sans ITC" pitchFamily="82" charset="0"/>
              </a:rPr>
              <a:t>       </a:t>
            </a:r>
            <a:r>
              <a:rPr lang="en-US" sz="4000" b="1" dirty="0" smtClean="0">
                <a:solidFill>
                  <a:schemeClr val="accent1">
                    <a:lumMod val="75000"/>
                  </a:schemeClr>
                </a:solidFill>
                <a:effectLst>
                  <a:outerShdw dist="50800" dir="5400000" algn="ctr" rotWithShape="0">
                    <a:schemeClr val="tx1"/>
                  </a:outerShdw>
                </a:effectLst>
                <a:latin typeface="Tempus Sans ITC" pitchFamily="82" charset="0"/>
              </a:rPr>
              <a:t>What Happens Next?</a:t>
            </a:r>
            <a:endParaRPr lang="en-US" sz="4000" b="1" dirty="0">
              <a:solidFill>
                <a:schemeClr val="accent1">
                  <a:lumMod val="75000"/>
                </a:schemeClr>
              </a:solidFill>
              <a:effectLst>
                <a:outerShdw dist="50800" dir="5400000" algn="ctr" rotWithShape="0">
                  <a:schemeClr val="tx1"/>
                </a:outerShdw>
              </a:effectLst>
              <a:latin typeface="Tempus Sans ITC" pitchFamily="82" charset="0"/>
            </a:endParaRPr>
          </a:p>
        </p:txBody>
      </p:sp>
      <p:sp>
        <p:nvSpPr>
          <p:cNvPr id="7" name="TextBox 3"/>
          <p:cNvSpPr txBox="1">
            <a:spLocks noChangeArrowheads="1"/>
          </p:cNvSpPr>
          <p:nvPr/>
        </p:nvSpPr>
        <p:spPr bwMode="auto">
          <a:xfrm>
            <a:off x="0" y="0"/>
            <a:ext cx="9144000" cy="707886"/>
          </a:xfrm>
          <a:prstGeom prst="rect">
            <a:avLst/>
          </a:prstGeom>
          <a:solidFill>
            <a:schemeClr val="accent1">
              <a:lumMod val="20000"/>
              <a:lumOff val="80000"/>
            </a:schemeClr>
          </a:soli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Are Jefferson’s Goals Accomplished?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53" presetClass="exit" presetSubtype="0" fill="hold" grpId="0" nodeType="withEffect">
                                  <p:stCondLst>
                                    <p:cond delay="0"/>
                                  </p:stCondLst>
                                  <p:childTnLst>
                                    <p:anim calcmode="lin" valueType="num">
                                      <p:cBhvr>
                                        <p:cTn id="11" dur="1000"/>
                                        <p:tgtEl>
                                          <p:spTgt spid="3"/>
                                        </p:tgtEl>
                                        <p:attrNameLst>
                                          <p:attrName>ppt_w</p:attrName>
                                        </p:attrNameLst>
                                      </p:cBhvr>
                                      <p:tavLst>
                                        <p:tav tm="0">
                                          <p:val>
                                            <p:strVal val="ppt_w"/>
                                          </p:val>
                                        </p:tav>
                                        <p:tav tm="100000">
                                          <p:val>
                                            <p:fltVal val="0"/>
                                          </p:val>
                                        </p:tav>
                                      </p:tavLst>
                                    </p:anim>
                                    <p:anim calcmode="lin" valueType="num">
                                      <p:cBhvr>
                                        <p:cTn id="12" dur="1000"/>
                                        <p:tgtEl>
                                          <p:spTgt spid="3"/>
                                        </p:tgtEl>
                                        <p:attrNameLst>
                                          <p:attrName>ppt_h</p:attrName>
                                        </p:attrNameLst>
                                      </p:cBhvr>
                                      <p:tavLst>
                                        <p:tav tm="0">
                                          <p:val>
                                            <p:strVal val="ppt_h"/>
                                          </p:val>
                                        </p:tav>
                                        <p:tav tm="100000">
                                          <p:val>
                                            <p:fltVal val="0"/>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par>
                          <p:cTn id="15" fill="hold">
                            <p:stCondLst>
                              <p:cond delay="1000"/>
                            </p:stCondLst>
                            <p:childTnLst>
                              <p:par>
                                <p:cTn id="16" presetID="10" presetClass="exit" presetSubtype="0" fill="hold" nodeType="afterEffect">
                                  <p:stCondLst>
                                    <p:cond delay="0"/>
                                  </p:stCondLst>
                                  <p:childTnLst>
                                    <p:animEffect transition="out" filter="fade">
                                      <p:cBhvr>
                                        <p:cTn id="17" dur="1000"/>
                                        <p:tgtEl>
                                          <p:spTgt spid="10"/>
                                        </p:tgtEl>
                                      </p:cBhvr>
                                    </p:animEffect>
                                    <p:set>
                                      <p:cBhvr>
                                        <p:cTn id="18" dur="1" fill="hold">
                                          <p:stCondLst>
                                            <p:cond delay="999"/>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4" presetClass="path" presetSubtype="0" accel="50000" decel="50000" fill="hold" nodeType="clickEffect">
                                  <p:stCondLst>
                                    <p:cond delay="0"/>
                                  </p:stCondLst>
                                  <p:childTnLst>
                                    <p:animMotion origin="layout" path="M -3.33333E-6 -2.54902E-6 L -3.33333E-6 -2.66182 " pathEditMode="relative" rAng="0" ptsTypes="AA">
                                      <p:cBhvr>
                                        <p:cTn id="27" dur="15000" fill="hold"/>
                                        <p:tgtEl>
                                          <p:spTgt spid="11"/>
                                        </p:tgtEl>
                                        <p:attrNameLst>
                                          <p:attrName>ppt_x</p:attrName>
                                          <p:attrName>ppt_y</p:attrName>
                                        </p:attrNameLst>
                                      </p:cBhvr>
                                      <p:rCtr x="0" y="-1331"/>
                                    </p:animMotion>
                                  </p:childTnLst>
                                </p:cTn>
                              </p:par>
                              <p:par>
                                <p:cTn id="28" presetID="10" presetClass="entr" presetSubtype="0" fill="hold" grpId="0" nodeType="withEffect">
                                  <p:stCondLst>
                                    <p:cond delay="50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000"/>
                                        <p:tgtEl>
                                          <p:spTgt spid="14"/>
                                        </p:tgtEl>
                                      </p:cBhvr>
                                    </p:animEffect>
                                  </p:childTnLst>
                                </p:cTn>
                              </p:par>
                              <p:par>
                                <p:cTn id="31" presetID="10" presetClass="entr" presetSubtype="0" fill="hold" grpId="0" nodeType="withEffect">
                                  <p:stCondLst>
                                    <p:cond delay="400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000"/>
                                        <p:tgtEl>
                                          <p:spTgt spid="15"/>
                                        </p:tgtEl>
                                      </p:cBhvr>
                                    </p:animEffect>
                                  </p:childTnLst>
                                </p:cTn>
                              </p:par>
                              <p:par>
                                <p:cTn id="34" presetID="10" presetClass="entr" presetSubtype="0" fill="hold" grpId="0" nodeType="withEffect">
                                  <p:stCondLst>
                                    <p:cond delay="7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000"/>
                                        <p:tgtEl>
                                          <p:spTgt spid="16"/>
                                        </p:tgtEl>
                                      </p:cBhvr>
                                    </p:animEffect>
                                  </p:childTnLst>
                                </p:cTn>
                              </p:par>
                              <p:par>
                                <p:cTn id="37" presetID="10" presetClass="entr" presetSubtype="0" fill="hold" grpId="0" nodeType="withEffect">
                                  <p:stCondLst>
                                    <p:cond delay="1000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0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mph" presetSubtype="0" fill="hold" grpId="1" nodeType="clickEffect">
                                  <p:stCondLst>
                                    <p:cond delay="0"/>
                                  </p:stCondLst>
                                  <p:childTnLst>
                                    <p:animRot by="-780000">
                                      <p:cBhvr>
                                        <p:cTn id="43" dur="1000" fill="hold"/>
                                        <p:tgtEl>
                                          <p:spTgt spid="14"/>
                                        </p:tgtEl>
                                        <p:attrNameLst>
                                          <p:attrName>r</p:attrName>
                                        </p:attrNameLst>
                                      </p:cBhvr>
                                    </p:animRot>
                                  </p:childTnLst>
                                </p:cTn>
                              </p:par>
                              <p:par>
                                <p:cTn id="44" presetID="64" presetClass="path" presetSubtype="0" accel="50000" decel="50000" fill="hold" grpId="2" nodeType="withEffect">
                                  <p:stCondLst>
                                    <p:cond delay="0"/>
                                  </p:stCondLst>
                                  <p:childTnLst>
                                    <p:animMotion origin="layout" path="M -8.33333E-7 0.01111 L 0.01823 -0.09375 " pathEditMode="relative" rAng="0" ptsTypes="AA">
                                      <p:cBhvr>
                                        <p:cTn id="45" dur="1000" fill="hold"/>
                                        <p:tgtEl>
                                          <p:spTgt spid="14"/>
                                        </p:tgtEl>
                                        <p:attrNameLst>
                                          <p:attrName>ppt_x</p:attrName>
                                          <p:attrName>ppt_y</p:attrName>
                                        </p:attrNameLst>
                                      </p:cBhvr>
                                      <p:rCtr x="9" y="-53"/>
                                    </p:animMotion>
                                  </p:childTnLst>
                                </p:cTn>
                              </p:par>
                              <p:par>
                                <p:cTn id="46" presetID="8" presetClass="emph" presetSubtype="0" fill="hold" grpId="1" nodeType="withEffect">
                                  <p:stCondLst>
                                    <p:cond delay="0"/>
                                  </p:stCondLst>
                                  <p:childTnLst>
                                    <p:animRot by="660000">
                                      <p:cBhvr>
                                        <p:cTn id="47" dur="1000" fill="hold"/>
                                        <p:tgtEl>
                                          <p:spTgt spid="16"/>
                                        </p:tgtEl>
                                        <p:attrNameLst>
                                          <p:attrName>r</p:attrName>
                                        </p:attrNameLst>
                                      </p:cBhvr>
                                    </p:animRot>
                                  </p:childTnLst>
                                </p:cTn>
                              </p:par>
                              <p:par>
                                <p:cTn id="48" presetID="64" presetClass="path" presetSubtype="0" accel="50000" decel="50000" fill="hold" grpId="2" nodeType="withEffect">
                                  <p:stCondLst>
                                    <p:cond delay="0"/>
                                  </p:stCondLst>
                                  <p:childTnLst>
                                    <p:animMotion origin="layout" path="M 8.33333E-7 1.11111E-6 L -0.03073 -0.12014 " pathEditMode="relative" rAng="0" ptsTypes="AA">
                                      <p:cBhvr>
                                        <p:cTn id="49" dur="1000" fill="hold"/>
                                        <p:tgtEl>
                                          <p:spTgt spid="16"/>
                                        </p:tgtEl>
                                        <p:attrNameLst>
                                          <p:attrName>ppt_x</p:attrName>
                                          <p:attrName>ppt_y</p:attrName>
                                        </p:attrNameLst>
                                      </p:cBhvr>
                                      <p:rCtr x="-15" y="-60"/>
                                    </p:animMotion>
                                  </p:childTnLst>
                                </p:cTn>
                              </p:par>
                              <p:par>
                                <p:cTn id="50" presetID="64" presetClass="path" presetSubtype="0" accel="50000" decel="50000" fill="hold" grpId="1" nodeType="withEffect">
                                  <p:stCondLst>
                                    <p:cond delay="0"/>
                                  </p:stCondLst>
                                  <p:childTnLst>
                                    <p:animMotion origin="layout" path="M 3.33333E-6 2.59259E-6 L 0.09583 -0.07824 " pathEditMode="relative" rAng="0" ptsTypes="AA">
                                      <p:cBhvr>
                                        <p:cTn id="51" dur="1000" fill="hold"/>
                                        <p:tgtEl>
                                          <p:spTgt spid="15"/>
                                        </p:tgtEl>
                                        <p:attrNameLst>
                                          <p:attrName>ppt_x</p:attrName>
                                          <p:attrName>ppt_y</p:attrName>
                                        </p:attrNameLst>
                                      </p:cBhvr>
                                      <p:rCtr x="48" y="-39"/>
                                    </p:animMotion>
                                  </p:childTnLst>
                                </p:cTn>
                              </p:par>
                              <p:par>
                                <p:cTn id="52" presetID="8" presetClass="emph" presetSubtype="0" fill="hold" grpId="1" nodeType="withEffect">
                                  <p:stCondLst>
                                    <p:cond delay="0"/>
                                  </p:stCondLst>
                                  <p:childTnLst>
                                    <p:animRot by="-660000">
                                      <p:cBhvr>
                                        <p:cTn id="53" dur="1000" fill="hold"/>
                                        <p:tgtEl>
                                          <p:spTgt spid="17"/>
                                        </p:tgtEl>
                                        <p:attrNameLst>
                                          <p:attrName>r</p:attrName>
                                        </p:attrNameLst>
                                      </p:cBhvr>
                                    </p:animRot>
                                  </p:childTnLst>
                                </p:cTn>
                              </p:par>
                              <p:par>
                                <p:cTn id="54" presetID="64" presetClass="path" presetSubtype="0" accel="50000" decel="50000" fill="hold" grpId="2" nodeType="withEffect">
                                  <p:stCondLst>
                                    <p:cond delay="0"/>
                                  </p:stCondLst>
                                  <p:childTnLst>
                                    <p:animMotion origin="layout" path="M -2.22222E-6 2.59259E-6 L -0.16597 -0.20533 " pathEditMode="relative" rAng="0" ptsTypes="AA">
                                      <p:cBhvr>
                                        <p:cTn id="55" dur="1000" fill="hold"/>
                                        <p:tgtEl>
                                          <p:spTgt spid="17"/>
                                        </p:tgtEl>
                                        <p:attrNameLst>
                                          <p:attrName>ppt_x</p:attrName>
                                          <p:attrName>ppt_y</p:attrName>
                                        </p:attrNameLst>
                                      </p:cBhvr>
                                      <p:rCtr x="-83" y="-103"/>
                                    </p:animMotion>
                                  </p:childTnLst>
                                </p:cTn>
                              </p:par>
                              <p:par>
                                <p:cTn id="56" presetID="10" presetClass="exit" presetSubtype="0" fill="hold" grpId="3" nodeType="withEffect">
                                  <p:stCondLst>
                                    <p:cond delay="500"/>
                                  </p:stCondLst>
                                  <p:childTnLst>
                                    <p:animEffect transition="out" filter="fade">
                                      <p:cBhvr>
                                        <p:cTn id="57" dur="1000"/>
                                        <p:tgtEl>
                                          <p:spTgt spid="16"/>
                                        </p:tgtEl>
                                      </p:cBhvr>
                                    </p:animEffect>
                                    <p:set>
                                      <p:cBhvr>
                                        <p:cTn id="58" dur="1" fill="hold">
                                          <p:stCondLst>
                                            <p:cond delay="999"/>
                                          </p:stCondLst>
                                        </p:cTn>
                                        <p:tgtEl>
                                          <p:spTgt spid="16"/>
                                        </p:tgtEl>
                                        <p:attrNameLst>
                                          <p:attrName>style.visibility</p:attrName>
                                        </p:attrNameLst>
                                      </p:cBhvr>
                                      <p:to>
                                        <p:strVal val="hidden"/>
                                      </p:to>
                                    </p:set>
                                  </p:childTnLst>
                                </p:cTn>
                              </p:par>
                              <p:par>
                                <p:cTn id="59" presetID="10" presetClass="exit" presetSubtype="0" fill="hold" grpId="3" nodeType="withEffect">
                                  <p:stCondLst>
                                    <p:cond delay="500"/>
                                  </p:stCondLst>
                                  <p:childTnLst>
                                    <p:animEffect transition="out" filter="fade">
                                      <p:cBhvr>
                                        <p:cTn id="60" dur="1000"/>
                                        <p:tgtEl>
                                          <p:spTgt spid="17"/>
                                        </p:tgtEl>
                                      </p:cBhvr>
                                    </p:animEffect>
                                    <p:set>
                                      <p:cBhvr>
                                        <p:cTn id="61" dur="1" fill="hold">
                                          <p:stCondLst>
                                            <p:cond delay="999"/>
                                          </p:stCondLst>
                                        </p:cTn>
                                        <p:tgtEl>
                                          <p:spTgt spid="17"/>
                                        </p:tgtEl>
                                        <p:attrNameLst>
                                          <p:attrName>style.visibility</p:attrName>
                                        </p:attrNameLst>
                                      </p:cBhvr>
                                      <p:to>
                                        <p:strVal val="hidden"/>
                                      </p:to>
                                    </p:set>
                                  </p:childTnLst>
                                </p:cTn>
                              </p:par>
                              <p:par>
                                <p:cTn id="62" presetID="10" presetClass="exit" presetSubtype="0" fill="hold" grpId="2" nodeType="withEffect">
                                  <p:stCondLst>
                                    <p:cond delay="500"/>
                                  </p:stCondLst>
                                  <p:childTnLst>
                                    <p:animEffect transition="out" filter="fade">
                                      <p:cBhvr>
                                        <p:cTn id="63" dur="1000"/>
                                        <p:tgtEl>
                                          <p:spTgt spid="15"/>
                                        </p:tgtEl>
                                      </p:cBhvr>
                                    </p:animEffect>
                                    <p:set>
                                      <p:cBhvr>
                                        <p:cTn id="64" dur="1" fill="hold">
                                          <p:stCondLst>
                                            <p:cond delay="999"/>
                                          </p:stCondLst>
                                        </p:cTn>
                                        <p:tgtEl>
                                          <p:spTgt spid="15"/>
                                        </p:tgtEl>
                                        <p:attrNameLst>
                                          <p:attrName>style.visibility</p:attrName>
                                        </p:attrNameLst>
                                      </p:cBhvr>
                                      <p:to>
                                        <p:strVal val="hidden"/>
                                      </p:to>
                                    </p:set>
                                  </p:childTnLst>
                                </p:cTn>
                              </p:par>
                              <p:par>
                                <p:cTn id="65" presetID="10" presetClass="exit" presetSubtype="0" fill="hold" grpId="3" nodeType="withEffect">
                                  <p:stCondLst>
                                    <p:cond delay="500"/>
                                  </p:stCondLst>
                                  <p:childTnLst>
                                    <p:animEffect transition="out" filter="fade">
                                      <p:cBhvr>
                                        <p:cTn id="66" dur="1000"/>
                                        <p:tgtEl>
                                          <p:spTgt spid="14"/>
                                        </p:tgtEl>
                                      </p:cBhvr>
                                    </p:animEffect>
                                    <p:set>
                                      <p:cBhvr>
                                        <p:cTn id="67" dur="1" fill="hold">
                                          <p:stCondLst>
                                            <p:cond delay="999"/>
                                          </p:stCondLst>
                                        </p:cTn>
                                        <p:tgtEl>
                                          <p:spTgt spid="1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1000"/>
                                        <p:tgtEl>
                                          <p:spTgt spid="11"/>
                                        </p:tgtEl>
                                      </p:cBhvr>
                                    </p:animEffect>
                                    <p:set>
                                      <p:cBhvr>
                                        <p:cTn id="70" dur="1" fill="hold">
                                          <p:stCondLst>
                                            <p:cond delay="999"/>
                                          </p:stCondLst>
                                        </p:cTn>
                                        <p:tgtEl>
                                          <p:spTgt spid="11"/>
                                        </p:tgtEl>
                                        <p:attrNameLst>
                                          <p:attrName>style.visibility</p:attrName>
                                        </p:attrNameLst>
                                      </p:cBhvr>
                                      <p:to>
                                        <p:strVal val="hidden"/>
                                      </p:to>
                                    </p:set>
                                  </p:childTnLst>
                                </p:cTn>
                              </p:par>
                              <p:par>
                                <p:cTn id="71" presetID="10" presetClass="entr" presetSubtype="0" fill="hold" nodeType="withEffect">
                                  <p:stCondLst>
                                    <p:cond delay="50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14" grpId="3" animBg="1"/>
      <p:bldP spid="15" grpId="0" animBg="1"/>
      <p:bldP spid="15" grpId="1" animBg="1"/>
      <p:bldP spid="15" grpId="2" animBg="1"/>
      <p:bldP spid="16" grpId="0" animBg="1"/>
      <p:bldP spid="16" grpId="1" animBg="1"/>
      <p:bldP spid="16" grpId="2" animBg="1"/>
      <p:bldP spid="16" grpId="3" animBg="1"/>
      <p:bldP spid="17" grpId="0" animBg="1"/>
      <p:bldP spid="17" grpId="1" animBg="1"/>
      <p:bldP spid="17" grpId="2" animBg="1"/>
      <p:bldP spid="17" grpId="3" animBg="1"/>
      <p:bldP spid="3"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0" y="1143000"/>
            <a:ext cx="8534400" cy="769441"/>
          </a:xfrm>
          <a:prstGeom prst="rect">
            <a:avLst/>
          </a:prstGeom>
          <a:no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find a water route to the Pacific</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6" name="TextBox 3"/>
          <p:cNvSpPr txBox="1">
            <a:spLocks noChangeArrowheads="1"/>
          </p:cNvSpPr>
          <p:nvPr/>
        </p:nvSpPr>
        <p:spPr bwMode="auto">
          <a:xfrm>
            <a:off x="0" y="0"/>
            <a:ext cx="9144000" cy="707886"/>
          </a:xfrm>
          <a:prstGeom prst="rect">
            <a:avLst/>
          </a:prstGeom>
          <a:solidFill>
            <a:schemeClr val="accent1">
              <a:lumMod val="20000"/>
              <a:lumOff val="80000"/>
            </a:schemeClr>
          </a:soli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Are Jefferson’s Goals Accomplished?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7" name="Oval 6"/>
          <p:cNvSpPr/>
          <p:nvPr/>
        </p:nvSpPr>
        <p:spPr>
          <a:xfrm>
            <a:off x="609600" y="914400"/>
            <a:ext cx="8077200" cy="1143000"/>
          </a:xfrm>
          <a:prstGeom prst="ellipse">
            <a:avLst/>
          </a:prstGeom>
          <a:noFill/>
          <a:ln w="76200">
            <a:solidFill>
              <a:schemeClr val="tx1"/>
            </a:solidFill>
          </a:ln>
          <a:effectLst>
            <a:outerShdw dist="38100" dir="72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3"/>
          <p:cNvSpPr txBox="1">
            <a:spLocks noChangeArrowheads="1"/>
          </p:cNvSpPr>
          <p:nvPr/>
        </p:nvSpPr>
        <p:spPr bwMode="auto">
          <a:xfrm>
            <a:off x="0" y="2057400"/>
            <a:ext cx="6934200" cy="769441"/>
          </a:xfrm>
          <a:prstGeom prst="rect">
            <a:avLst/>
          </a:prstGeom>
          <a:no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meet the native peoples</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12" name="TextBox 11"/>
          <p:cNvSpPr txBox="1">
            <a:spLocks noChangeArrowheads="1"/>
          </p:cNvSpPr>
          <p:nvPr/>
        </p:nvSpPr>
        <p:spPr bwMode="auto">
          <a:xfrm>
            <a:off x="0" y="2971800"/>
            <a:ext cx="7772400" cy="769441"/>
          </a:xfrm>
          <a:prstGeom prst="rect">
            <a:avLst/>
          </a:prstGeom>
          <a:no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study the natural resources</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13" name="TextBox 3"/>
          <p:cNvSpPr txBox="1">
            <a:spLocks noChangeArrowheads="1"/>
          </p:cNvSpPr>
          <p:nvPr/>
        </p:nvSpPr>
        <p:spPr bwMode="auto">
          <a:xfrm>
            <a:off x="1" y="3962400"/>
            <a:ext cx="7707964" cy="769441"/>
          </a:xfrm>
          <a:prstGeom prst="rect">
            <a:avLst/>
          </a:prstGeom>
          <a:no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make maps of the rivers</a:t>
            </a:r>
            <a:endParaRPr lang="en-US" sz="4400" b="1" dirty="0">
              <a:solidFill>
                <a:srgbClr val="FF0000"/>
              </a:solidFill>
              <a:effectLst>
                <a:outerShdw dist="50800" dir="5400000" algn="ctr" rotWithShape="0">
                  <a:schemeClr val="tx1"/>
                </a:outerShdw>
              </a:effectLst>
              <a:latin typeface="Calibri" pitchFamily="34" charset="0"/>
            </a:endParaRPr>
          </a:p>
        </p:txBody>
      </p:sp>
      <p:grpSp>
        <p:nvGrpSpPr>
          <p:cNvPr id="8" name="Group 9"/>
          <p:cNvGrpSpPr/>
          <p:nvPr/>
        </p:nvGrpSpPr>
        <p:grpSpPr>
          <a:xfrm>
            <a:off x="1295400" y="2362200"/>
            <a:ext cx="6781800" cy="4343400"/>
            <a:chOff x="0" y="1131887"/>
            <a:chExt cx="9189719" cy="5954713"/>
          </a:xfrm>
        </p:grpSpPr>
        <p:sp>
          <p:nvSpPr>
            <p:cNvPr id="9" name="Rectangle 8"/>
            <p:cNvSpPr/>
            <p:nvPr/>
          </p:nvSpPr>
          <p:spPr>
            <a:xfrm>
              <a:off x="8915400" y="1143000"/>
              <a:ext cx="274319"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p:cNvPicPr>
              <a:picLocks noChangeAspect="1" noChangeArrowheads="1"/>
            </p:cNvPicPr>
            <p:nvPr/>
          </p:nvPicPr>
          <p:blipFill>
            <a:blip r:embed="rId2"/>
            <a:srcRect l="832"/>
            <a:stretch>
              <a:fillRect/>
            </a:stretch>
          </p:blipFill>
          <p:spPr bwMode="auto">
            <a:xfrm>
              <a:off x="0" y="1131887"/>
              <a:ext cx="9082088" cy="5878513"/>
            </a:xfrm>
            <a:prstGeom prst="rect">
              <a:avLst/>
            </a:prstGeom>
            <a:noFill/>
            <a:ln w="25400">
              <a:solidFill>
                <a:schemeClr val="tx1"/>
              </a:solid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par>
                                <p:cTn id="12" presetID="10" presetClass="exit" presetSubtype="0" fill="hold" grpId="0" nodeType="withEffect">
                                  <p:stCondLst>
                                    <p:cond delay="0"/>
                                  </p:stCondLst>
                                  <p:childTnLst>
                                    <p:animEffect transition="out" filter="fade">
                                      <p:cBhvr>
                                        <p:cTn id="13" dur="1000"/>
                                        <p:tgtEl>
                                          <p:spTgt spid="11"/>
                                        </p:tgtEl>
                                      </p:cBhvr>
                                    </p:animEffect>
                                    <p:set>
                                      <p:cBhvr>
                                        <p:cTn id="14" dur="1" fill="hold">
                                          <p:stCondLst>
                                            <p:cond delay="999"/>
                                          </p:stCondLst>
                                        </p:cTn>
                                        <p:tgtEl>
                                          <p:spTgt spid="11"/>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1000"/>
                                        <p:tgtEl>
                                          <p:spTgt spid="12"/>
                                        </p:tgtEl>
                                      </p:cBhvr>
                                    </p:animEffect>
                                    <p:set>
                                      <p:cBhvr>
                                        <p:cTn id="17" dur="1" fill="hold">
                                          <p:stCondLst>
                                            <p:cond delay="999"/>
                                          </p:stCondLst>
                                        </p:cTn>
                                        <p:tgtEl>
                                          <p:spTgt spid="12"/>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1000"/>
                                        <p:tgtEl>
                                          <p:spTgt spid="13"/>
                                        </p:tgtEl>
                                      </p:cBhvr>
                                    </p:animEffect>
                                    <p:set>
                                      <p:cBhvr>
                                        <p:cTn id="20" dur="1" fill="hold">
                                          <p:stCondLst>
                                            <p:cond delay="999"/>
                                          </p:stCondLst>
                                        </p:cTn>
                                        <p:tgtEl>
                                          <p:spTgt spid="13"/>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1000"/>
                                        <p:tgtEl>
                                          <p:spTgt spid="7"/>
                                        </p:tgtEl>
                                      </p:cBhvr>
                                    </p:animEffect>
                                    <p:set>
                                      <p:cBhvr>
                                        <p:cTn id="23" dur="1" fill="hold">
                                          <p:stCondLst>
                                            <p:cond delay="999"/>
                                          </p:stCondLst>
                                        </p:cTn>
                                        <p:tgtEl>
                                          <p:spTgt spid="7"/>
                                        </p:tgtEl>
                                        <p:attrNameLst>
                                          <p:attrName>style.visibility</p:attrName>
                                        </p:attrNameLst>
                                      </p:cBhvr>
                                      <p:to>
                                        <p:strVal val="hidden"/>
                                      </p:to>
                                    </p:set>
                                  </p:childTnLst>
                                </p:cTn>
                              </p:par>
                              <p:par>
                                <p:cTn id="24" presetID="64" presetClass="path" presetSubtype="0" accel="50000" decel="50000" fill="hold" grpId="0" nodeType="withEffect">
                                  <p:stCondLst>
                                    <p:cond delay="0"/>
                                  </p:stCondLst>
                                  <p:childTnLst>
                                    <p:animMotion origin="layout" path="M 3.33333E-6 4.81481E-6 L 3.33333E-6 -0.06713 " pathEditMode="relative" rAng="0" ptsTypes="AA">
                                      <p:cBhvr>
                                        <p:cTn id="25" dur="1000" fill="hold"/>
                                        <p:tgtEl>
                                          <p:spTgt spid="2"/>
                                        </p:tgtEl>
                                        <p:attrNameLst>
                                          <p:attrName>ppt_x</p:attrName>
                                          <p:attrName>ppt_y</p:attrName>
                                        </p:attrNameLst>
                                      </p:cBhvr>
                                      <p:rCtr x="0" y="-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P spid="11" grpId="0"/>
      <p:bldP spid="12" grpId="0"/>
      <p:bldP spid="1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
          <p:cNvSpPr txBox="1">
            <a:spLocks noChangeArrowheads="1"/>
          </p:cNvSpPr>
          <p:nvPr/>
        </p:nvSpPr>
        <p:spPr bwMode="auto">
          <a:xfrm>
            <a:off x="0" y="1524000"/>
            <a:ext cx="9144000" cy="615553"/>
          </a:xfrm>
          <a:prstGeom prst="rect">
            <a:avLst/>
          </a:prstGeom>
          <a:noFill/>
          <a:ln w="9525">
            <a:noFill/>
            <a:miter lim="800000"/>
            <a:headEnd/>
            <a:tailEnd/>
          </a:ln>
        </p:spPr>
        <p:txBody>
          <a:bodyPr wrap="square">
            <a:spAutoFit/>
          </a:bodyPr>
          <a:lstStyle/>
          <a:p>
            <a:pPr algn="ctr">
              <a:defRPr/>
            </a:pPr>
            <a:r>
              <a:rPr lang="en-US" sz="3400" b="1" dirty="0" smtClean="0">
                <a:solidFill>
                  <a:srgbClr val="0000CC"/>
                </a:solidFill>
                <a:effectLst>
                  <a:outerShdw dist="50800" dir="5400000" algn="ctr" rotWithShape="0">
                    <a:schemeClr val="tx1"/>
                  </a:outerShdw>
                </a:effectLst>
                <a:latin typeface="Tempus Sans ITC" pitchFamily="82" charset="0"/>
                <a:cs typeface="Calibri" pitchFamily="34" charset="0"/>
              </a:rPr>
              <a:t>Does this route become the Northwest Passage?</a:t>
            </a:r>
            <a:endParaRPr lang="en-US" sz="3400" b="1" dirty="0">
              <a:solidFill>
                <a:srgbClr val="0000CC"/>
              </a:solidFill>
              <a:effectLst>
                <a:outerShdw dist="50800" dir="5400000" algn="ctr" rotWithShape="0">
                  <a:schemeClr val="tx1"/>
                </a:outerShdw>
              </a:effectLst>
              <a:latin typeface="Tempus Sans ITC" pitchFamily="82" charset="0"/>
              <a:cs typeface="Calibri" pitchFamily="34" charset="0"/>
            </a:endParaRPr>
          </a:p>
        </p:txBody>
      </p:sp>
      <p:grpSp>
        <p:nvGrpSpPr>
          <p:cNvPr id="2" name="Group 9"/>
          <p:cNvGrpSpPr/>
          <p:nvPr/>
        </p:nvGrpSpPr>
        <p:grpSpPr>
          <a:xfrm>
            <a:off x="1295400" y="2362200"/>
            <a:ext cx="6781800" cy="4343400"/>
            <a:chOff x="0" y="1131887"/>
            <a:chExt cx="9189719" cy="5954713"/>
          </a:xfrm>
        </p:grpSpPr>
        <p:sp>
          <p:nvSpPr>
            <p:cNvPr id="3" name="Rectangle 2"/>
            <p:cNvSpPr/>
            <p:nvPr/>
          </p:nvSpPr>
          <p:spPr>
            <a:xfrm>
              <a:off x="8915400" y="1143000"/>
              <a:ext cx="274319"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p:cNvPicPr>
              <a:picLocks noChangeAspect="1" noChangeArrowheads="1"/>
            </p:cNvPicPr>
            <p:nvPr/>
          </p:nvPicPr>
          <p:blipFill>
            <a:blip r:embed="rId2"/>
            <a:srcRect l="832"/>
            <a:stretch>
              <a:fillRect/>
            </a:stretch>
          </p:blipFill>
          <p:spPr bwMode="auto">
            <a:xfrm>
              <a:off x="0" y="1131887"/>
              <a:ext cx="9082088" cy="5878513"/>
            </a:xfrm>
            <a:prstGeom prst="rect">
              <a:avLst/>
            </a:prstGeom>
            <a:noFill/>
            <a:ln w="25400">
              <a:solidFill>
                <a:schemeClr val="tx1"/>
              </a:solidFill>
              <a:miter lim="800000"/>
              <a:headEnd/>
              <a:tailEnd/>
            </a:ln>
            <a:effectLst/>
          </p:spPr>
        </p:pic>
      </p:grpSp>
      <p:sp>
        <p:nvSpPr>
          <p:cNvPr id="7" name="5-Point Star 6"/>
          <p:cNvSpPr/>
          <p:nvPr/>
        </p:nvSpPr>
        <p:spPr>
          <a:xfrm>
            <a:off x="6553199" y="3810000"/>
            <a:ext cx="393637" cy="389065"/>
          </a:xfrm>
          <a:prstGeom prst="star5">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5-Point Star 9"/>
          <p:cNvSpPr/>
          <p:nvPr/>
        </p:nvSpPr>
        <p:spPr>
          <a:xfrm>
            <a:off x="1447799" y="2743200"/>
            <a:ext cx="393637" cy="389065"/>
          </a:xfrm>
          <a:prstGeom prst="star5">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2890283" y="2925725"/>
            <a:ext cx="3758609" cy="1881964"/>
          </a:xfrm>
          <a:custGeom>
            <a:avLst/>
            <a:gdLst>
              <a:gd name="connsiteX0" fmla="*/ 3742660 w 3758609"/>
              <a:gd name="connsiteY0" fmla="*/ 1139456 h 1881964"/>
              <a:gd name="connsiteX1" fmla="*/ 3721395 w 3758609"/>
              <a:gd name="connsiteY1" fmla="*/ 1320210 h 1881964"/>
              <a:gd name="connsiteX2" fmla="*/ 3519376 w 3758609"/>
              <a:gd name="connsiteY2" fmla="*/ 1522228 h 1881964"/>
              <a:gd name="connsiteX3" fmla="*/ 3232297 w 3758609"/>
              <a:gd name="connsiteY3" fmla="*/ 1437168 h 1881964"/>
              <a:gd name="connsiteX4" fmla="*/ 3147237 w 3758609"/>
              <a:gd name="connsiteY4" fmla="*/ 1575391 h 1881964"/>
              <a:gd name="connsiteX5" fmla="*/ 2966483 w 3758609"/>
              <a:gd name="connsiteY5" fmla="*/ 1671084 h 1881964"/>
              <a:gd name="connsiteX6" fmla="*/ 2881423 w 3758609"/>
              <a:gd name="connsiteY6" fmla="*/ 1671084 h 1881964"/>
              <a:gd name="connsiteX7" fmla="*/ 2775097 w 3758609"/>
              <a:gd name="connsiteY7" fmla="*/ 1851838 h 1881964"/>
              <a:gd name="connsiteX8" fmla="*/ 2658139 w 3758609"/>
              <a:gd name="connsiteY8" fmla="*/ 1851838 h 1881964"/>
              <a:gd name="connsiteX9" fmla="*/ 2636874 w 3758609"/>
              <a:gd name="connsiteY9" fmla="*/ 1756145 h 1881964"/>
              <a:gd name="connsiteX10" fmla="*/ 2573079 w 3758609"/>
              <a:gd name="connsiteY10" fmla="*/ 1713615 h 1881964"/>
              <a:gd name="connsiteX11" fmla="*/ 2541181 w 3758609"/>
              <a:gd name="connsiteY11" fmla="*/ 1692349 h 1881964"/>
              <a:gd name="connsiteX12" fmla="*/ 2349795 w 3758609"/>
              <a:gd name="connsiteY12" fmla="*/ 1607289 h 1881964"/>
              <a:gd name="connsiteX13" fmla="*/ 2243469 w 3758609"/>
              <a:gd name="connsiteY13" fmla="*/ 1564759 h 1881964"/>
              <a:gd name="connsiteX14" fmla="*/ 1956390 w 3758609"/>
              <a:gd name="connsiteY14" fmla="*/ 1500963 h 1881964"/>
              <a:gd name="connsiteX15" fmla="*/ 1903228 w 3758609"/>
              <a:gd name="connsiteY15" fmla="*/ 1224517 h 1881964"/>
              <a:gd name="connsiteX16" fmla="*/ 1786269 w 3758609"/>
              <a:gd name="connsiteY16" fmla="*/ 958703 h 1881964"/>
              <a:gd name="connsiteX17" fmla="*/ 1637414 w 3758609"/>
              <a:gd name="connsiteY17" fmla="*/ 958703 h 1881964"/>
              <a:gd name="connsiteX18" fmla="*/ 1477925 w 3758609"/>
              <a:gd name="connsiteY18" fmla="*/ 841745 h 1881964"/>
              <a:gd name="connsiteX19" fmla="*/ 1435395 w 3758609"/>
              <a:gd name="connsiteY19" fmla="*/ 735419 h 1881964"/>
              <a:gd name="connsiteX20" fmla="*/ 1350335 w 3758609"/>
              <a:gd name="connsiteY20" fmla="*/ 607828 h 1881964"/>
              <a:gd name="connsiteX21" fmla="*/ 1318437 w 3758609"/>
              <a:gd name="connsiteY21" fmla="*/ 310117 h 1881964"/>
              <a:gd name="connsiteX22" fmla="*/ 1222744 w 3758609"/>
              <a:gd name="connsiteY22" fmla="*/ 225056 h 1881964"/>
              <a:gd name="connsiteX23" fmla="*/ 1158949 w 3758609"/>
              <a:gd name="connsiteY23" fmla="*/ 118731 h 1881964"/>
              <a:gd name="connsiteX24" fmla="*/ 1052623 w 3758609"/>
              <a:gd name="connsiteY24" fmla="*/ 118731 h 1881964"/>
              <a:gd name="connsiteX25" fmla="*/ 871869 w 3758609"/>
              <a:gd name="connsiteY25" fmla="*/ 44303 h 1881964"/>
              <a:gd name="connsiteX26" fmla="*/ 701749 w 3758609"/>
              <a:gd name="connsiteY26" fmla="*/ 44303 h 1881964"/>
              <a:gd name="connsiteX27" fmla="*/ 478465 w 3758609"/>
              <a:gd name="connsiteY27" fmla="*/ 86833 h 1881964"/>
              <a:gd name="connsiteX28" fmla="*/ 350874 w 3758609"/>
              <a:gd name="connsiteY28" fmla="*/ 12405 h 1881964"/>
              <a:gd name="connsiteX29" fmla="*/ 287079 w 3758609"/>
              <a:gd name="connsiteY29" fmla="*/ 12405 h 1881964"/>
              <a:gd name="connsiteX30" fmla="*/ 138223 w 3758609"/>
              <a:gd name="connsiteY30" fmla="*/ 54935 h 1881964"/>
              <a:gd name="connsiteX31" fmla="*/ 21265 w 3758609"/>
              <a:gd name="connsiteY31" fmla="*/ 139996 h 1881964"/>
              <a:gd name="connsiteX32" fmla="*/ 85060 w 3758609"/>
              <a:gd name="connsiteY32" fmla="*/ 320749 h 1881964"/>
              <a:gd name="connsiteX33" fmla="*/ 63795 w 3758609"/>
              <a:gd name="connsiteY33" fmla="*/ 384545 h 1881964"/>
              <a:gd name="connsiteX34" fmla="*/ 0 w 3758609"/>
              <a:gd name="connsiteY34" fmla="*/ 384545 h 18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58609" h="1881964">
                <a:moveTo>
                  <a:pt x="3742660" y="1139456"/>
                </a:moveTo>
                <a:cubicBezTo>
                  <a:pt x="3750634" y="1197935"/>
                  <a:pt x="3758609" y="1256415"/>
                  <a:pt x="3721395" y="1320210"/>
                </a:cubicBezTo>
                <a:cubicBezTo>
                  <a:pt x="3684181" y="1384005"/>
                  <a:pt x="3600892" y="1502735"/>
                  <a:pt x="3519376" y="1522228"/>
                </a:cubicBezTo>
                <a:cubicBezTo>
                  <a:pt x="3437860" y="1541721"/>
                  <a:pt x="3294320" y="1428308"/>
                  <a:pt x="3232297" y="1437168"/>
                </a:cubicBezTo>
                <a:cubicBezTo>
                  <a:pt x="3170274" y="1446028"/>
                  <a:pt x="3191539" y="1536405"/>
                  <a:pt x="3147237" y="1575391"/>
                </a:cubicBezTo>
                <a:cubicBezTo>
                  <a:pt x="3102935" y="1614377"/>
                  <a:pt x="3010785" y="1655135"/>
                  <a:pt x="2966483" y="1671084"/>
                </a:cubicBezTo>
                <a:cubicBezTo>
                  <a:pt x="2922181" y="1687033"/>
                  <a:pt x="2913321" y="1640958"/>
                  <a:pt x="2881423" y="1671084"/>
                </a:cubicBezTo>
                <a:cubicBezTo>
                  <a:pt x="2849525" y="1701210"/>
                  <a:pt x="2812311" y="1821712"/>
                  <a:pt x="2775097" y="1851838"/>
                </a:cubicBezTo>
                <a:cubicBezTo>
                  <a:pt x="2737883" y="1881964"/>
                  <a:pt x="2681176" y="1867787"/>
                  <a:pt x="2658139" y="1851838"/>
                </a:cubicBezTo>
                <a:cubicBezTo>
                  <a:pt x="2635102" y="1835889"/>
                  <a:pt x="2651051" y="1779182"/>
                  <a:pt x="2636874" y="1756145"/>
                </a:cubicBezTo>
                <a:cubicBezTo>
                  <a:pt x="2622697" y="1733108"/>
                  <a:pt x="2573079" y="1713615"/>
                  <a:pt x="2573079" y="1713615"/>
                </a:cubicBezTo>
                <a:lnTo>
                  <a:pt x="2541181" y="1692349"/>
                </a:lnTo>
                <a:cubicBezTo>
                  <a:pt x="2503967" y="1674628"/>
                  <a:pt x="2399414" y="1628554"/>
                  <a:pt x="2349795" y="1607289"/>
                </a:cubicBezTo>
                <a:cubicBezTo>
                  <a:pt x="2300176" y="1586024"/>
                  <a:pt x="2309037" y="1582480"/>
                  <a:pt x="2243469" y="1564759"/>
                </a:cubicBezTo>
                <a:cubicBezTo>
                  <a:pt x="2177902" y="1547038"/>
                  <a:pt x="2013097" y="1557670"/>
                  <a:pt x="1956390" y="1500963"/>
                </a:cubicBezTo>
                <a:cubicBezTo>
                  <a:pt x="1899683" y="1444256"/>
                  <a:pt x="1931581" y="1314894"/>
                  <a:pt x="1903228" y="1224517"/>
                </a:cubicBezTo>
                <a:cubicBezTo>
                  <a:pt x="1874875" y="1134140"/>
                  <a:pt x="1830571" y="1003005"/>
                  <a:pt x="1786269" y="958703"/>
                </a:cubicBezTo>
                <a:cubicBezTo>
                  <a:pt x="1741967" y="914401"/>
                  <a:pt x="1688805" y="978196"/>
                  <a:pt x="1637414" y="958703"/>
                </a:cubicBezTo>
                <a:cubicBezTo>
                  <a:pt x="1586023" y="939210"/>
                  <a:pt x="1511595" y="878959"/>
                  <a:pt x="1477925" y="841745"/>
                </a:cubicBezTo>
                <a:cubicBezTo>
                  <a:pt x="1444255" y="804531"/>
                  <a:pt x="1456660" y="774405"/>
                  <a:pt x="1435395" y="735419"/>
                </a:cubicBezTo>
                <a:cubicBezTo>
                  <a:pt x="1414130" y="696433"/>
                  <a:pt x="1369828" y="678712"/>
                  <a:pt x="1350335" y="607828"/>
                </a:cubicBezTo>
                <a:cubicBezTo>
                  <a:pt x="1330842" y="536944"/>
                  <a:pt x="1339702" y="373912"/>
                  <a:pt x="1318437" y="310117"/>
                </a:cubicBezTo>
                <a:cubicBezTo>
                  <a:pt x="1297172" y="246322"/>
                  <a:pt x="1249325" y="256954"/>
                  <a:pt x="1222744" y="225056"/>
                </a:cubicBezTo>
                <a:cubicBezTo>
                  <a:pt x="1196163" y="193158"/>
                  <a:pt x="1187302" y="136452"/>
                  <a:pt x="1158949" y="118731"/>
                </a:cubicBezTo>
                <a:cubicBezTo>
                  <a:pt x="1130596" y="101010"/>
                  <a:pt x="1100470" y="131136"/>
                  <a:pt x="1052623" y="118731"/>
                </a:cubicBezTo>
                <a:cubicBezTo>
                  <a:pt x="1004776" y="106326"/>
                  <a:pt x="930348" y="56708"/>
                  <a:pt x="871869" y="44303"/>
                </a:cubicBezTo>
                <a:cubicBezTo>
                  <a:pt x="813390" y="31898"/>
                  <a:pt x="767316" y="37215"/>
                  <a:pt x="701749" y="44303"/>
                </a:cubicBezTo>
                <a:cubicBezTo>
                  <a:pt x="636182" y="51391"/>
                  <a:pt x="536944" y="92149"/>
                  <a:pt x="478465" y="86833"/>
                </a:cubicBezTo>
                <a:cubicBezTo>
                  <a:pt x="419986" y="81517"/>
                  <a:pt x="382772" y="24810"/>
                  <a:pt x="350874" y="12405"/>
                </a:cubicBezTo>
                <a:cubicBezTo>
                  <a:pt x="318976" y="0"/>
                  <a:pt x="322521" y="5317"/>
                  <a:pt x="287079" y="12405"/>
                </a:cubicBezTo>
                <a:cubicBezTo>
                  <a:pt x="251637" y="19493"/>
                  <a:pt x="182525" y="33670"/>
                  <a:pt x="138223" y="54935"/>
                </a:cubicBezTo>
                <a:cubicBezTo>
                  <a:pt x="93921" y="76200"/>
                  <a:pt x="30126" y="95694"/>
                  <a:pt x="21265" y="139996"/>
                </a:cubicBezTo>
                <a:cubicBezTo>
                  <a:pt x="12405" y="184298"/>
                  <a:pt x="77972" y="279991"/>
                  <a:pt x="85060" y="320749"/>
                </a:cubicBezTo>
                <a:cubicBezTo>
                  <a:pt x="92148" y="361507"/>
                  <a:pt x="77972" y="373912"/>
                  <a:pt x="63795" y="384545"/>
                </a:cubicBezTo>
                <a:cubicBezTo>
                  <a:pt x="49618" y="395178"/>
                  <a:pt x="24809" y="389861"/>
                  <a:pt x="0" y="384545"/>
                </a:cubicBezTo>
              </a:path>
            </a:pathLst>
          </a:custGeom>
          <a:ln w="76200">
            <a:solidFill>
              <a:srgbClr val="0000CC"/>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1635641" y="3001926"/>
            <a:ext cx="1010093" cy="131134"/>
          </a:xfrm>
          <a:custGeom>
            <a:avLst/>
            <a:gdLst>
              <a:gd name="connsiteX0" fmla="*/ 1010093 w 1010093"/>
              <a:gd name="connsiteY0" fmla="*/ 85060 h 131134"/>
              <a:gd name="connsiteX1" fmla="*/ 967563 w 1010093"/>
              <a:gd name="connsiteY1" fmla="*/ 127590 h 131134"/>
              <a:gd name="connsiteX2" fmla="*/ 861237 w 1010093"/>
              <a:gd name="connsiteY2" fmla="*/ 106325 h 131134"/>
              <a:gd name="connsiteX3" fmla="*/ 659218 w 1010093"/>
              <a:gd name="connsiteY3" fmla="*/ 21265 h 131134"/>
              <a:gd name="connsiteX4" fmla="*/ 563525 w 1010093"/>
              <a:gd name="connsiteY4" fmla="*/ 74427 h 131134"/>
              <a:gd name="connsiteX5" fmla="*/ 414670 w 1010093"/>
              <a:gd name="connsiteY5" fmla="*/ 106325 h 131134"/>
              <a:gd name="connsiteX6" fmla="*/ 159488 w 1010093"/>
              <a:gd name="connsiteY6" fmla="*/ 74427 h 131134"/>
              <a:gd name="connsiteX7" fmla="*/ 0 w 1010093"/>
              <a:gd name="connsiteY7" fmla="*/ 0 h 13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093" h="131134">
                <a:moveTo>
                  <a:pt x="1010093" y="85060"/>
                </a:moveTo>
                <a:cubicBezTo>
                  <a:pt x="1001232" y="104553"/>
                  <a:pt x="992372" y="124046"/>
                  <a:pt x="967563" y="127590"/>
                </a:cubicBezTo>
                <a:cubicBezTo>
                  <a:pt x="942754" y="131134"/>
                  <a:pt x="912628" y="124046"/>
                  <a:pt x="861237" y="106325"/>
                </a:cubicBezTo>
                <a:cubicBezTo>
                  <a:pt x="809846" y="88604"/>
                  <a:pt x="708837" y="26581"/>
                  <a:pt x="659218" y="21265"/>
                </a:cubicBezTo>
                <a:cubicBezTo>
                  <a:pt x="609599" y="15949"/>
                  <a:pt x="604283" y="60250"/>
                  <a:pt x="563525" y="74427"/>
                </a:cubicBezTo>
                <a:cubicBezTo>
                  <a:pt x="522767" y="88604"/>
                  <a:pt x="482009" y="106325"/>
                  <a:pt x="414670" y="106325"/>
                </a:cubicBezTo>
                <a:cubicBezTo>
                  <a:pt x="347331" y="106325"/>
                  <a:pt x="228599" y="92148"/>
                  <a:pt x="159488" y="74427"/>
                </a:cubicBezTo>
                <a:cubicBezTo>
                  <a:pt x="90377" y="56706"/>
                  <a:pt x="24809" y="26581"/>
                  <a:pt x="0" y="0"/>
                </a:cubicBezTo>
              </a:path>
            </a:pathLst>
          </a:custGeom>
          <a:ln w="76200">
            <a:solidFill>
              <a:srgbClr val="0000CC"/>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3"/>
          <p:cNvSpPr txBox="1">
            <a:spLocks noChangeArrowheads="1"/>
          </p:cNvSpPr>
          <p:nvPr/>
        </p:nvSpPr>
        <p:spPr bwMode="auto">
          <a:xfrm>
            <a:off x="0" y="685800"/>
            <a:ext cx="8534400" cy="769441"/>
          </a:xfrm>
          <a:prstGeom prst="rect">
            <a:avLst/>
          </a:prstGeom>
          <a:no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find a water route to the Pacific</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17" name="TextBox 3"/>
          <p:cNvSpPr txBox="1">
            <a:spLocks noChangeArrowheads="1"/>
          </p:cNvSpPr>
          <p:nvPr/>
        </p:nvSpPr>
        <p:spPr bwMode="auto">
          <a:xfrm>
            <a:off x="0" y="0"/>
            <a:ext cx="9144000" cy="707886"/>
          </a:xfrm>
          <a:prstGeom prst="rect">
            <a:avLst/>
          </a:prstGeom>
          <a:solidFill>
            <a:schemeClr val="accent1">
              <a:lumMod val="20000"/>
              <a:lumOff val="80000"/>
            </a:schemeClr>
          </a:soli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Are Jefferson’s Goals Accomplished?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8" name="TextBox 17"/>
          <p:cNvSpPr txBox="1"/>
          <p:nvPr/>
        </p:nvSpPr>
        <p:spPr>
          <a:xfrm rot="19338876">
            <a:off x="6609591" y="2910510"/>
            <a:ext cx="1723100" cy="523220"/>
          </a:xfrm>
          <a:prstGeom prst="rect">
            <a:avLst/>
          </a:prstGeom>
          <a:solidFill>
            <a:schemeClr val="bg1">
              <a:alpha val="85000"/>
            </a:schemeClr>
          </a:solidFill>
        </p:spPr>
        <p:txBody>
          <a:bodyPr wrap="none" rtlCol="0">
            <a:spAutoFit/>
          </a:bodyPr>
          <a:lstStyle/>
          <a:p>
            <a:r>
              <a:rPr lang="en-US" sz="2800" b="1" dirty="0" smtClean="0"/>
              <a:t>Pittsburgh</a:t>
            </a:r>
            <a:endParaRPr lang="en-US" sz="2800" b="1" dirty="0"/>
          </a:p>
        </p:txBody>
      </p:sp>
      <p:sp>
        <p:nvSpPr>
          <p:cNvPr id="19" name="TextBox 18"/>
          <p:cNvSpPr txBox="1"/>
          <p:nvPr/>
        </p:nvSpPr>
        <p:spPr>
          <a:xfrm rot="19338876">
            <a:off x="730005" y="2300910"/>
            <a:ext cx="1137876" cy="523220"/>
          </a:xfrm>
          <a:prstGeom prst="rect">
            <a:avLst/>
          </a:prstGeom>
          <a:solidFill>
            <a:schemeClr val="bg1">
              <a:alpha val="85000"/>
            </a:schemeClr>
          </a:solidFill>
        </p:spPr>
        <p:txBody>
          <a:bodyPr wrap="none" rtlCol="0">
            <a:spAutoFit/>
          </a:bodyPr>
          <a:lstStyle/>
          <a:p>
            <a:r>
              <a:rPr lang="en-US" sz="2800" b="1" dirty="0" smtClean="0"/>
              <a:t>Pacific</a:t>
            </a:r>
            <a:endParaRPr lang="en-US" sz="2800" b="1" dirty="0"/>
          </a:p>
        </p:txBody>
      </p:sp>
      <p:grpSp>
        <p:nvGrpSpPr>
          <p:cNvPr id="22" name="Group 21"/>
          <p:cNvGrpSpPr/>
          <p:nvPr/>
        </p:nvGrpSpPr>
        <p:grpSpPr>
          <a:xfrm>
            <a:off x="152400" y="3200399"/>
            <a:ext cx="3111172" cy="2223196"/>
            <a:chOff x="89228" y="3200399"/>
            <a:chExt cx="3111172" cy="2223196"/>
          </a:xfrm>
        </p:grpSpPr>
        <p:sp>
          <p:nvSpPr>
            <p:cNvPr id="20" name="TextBox 19"/>
            <p:cNvSpPr txBox="1"/>
            <p:nvPr/>
          </p:nvSpPr>
          <p:spPr>
            <a:xfrm>
              <a:off x="89228" y="4038600"/>
              <a:ext cx="3111172" cy="1384995"/>
            </a:xfrm>
            <a:prstGeom prst="rect">
              <a:avLst/>
            </a:prstGeom>
            <a:solidFill>
              <a:schemeClr val="bg1">
                <a:alpha val="85000"/>
              </a:schemeClr>
            </a:solidFill>
            <a:ln w="50800">
              <a:solidFill>
                <a:srgbClr val="FF0000"/>
              </a:solidFill>
            </a:ln>
          </p:spPr>
          <p:txBody>
            <a:bodyPr wrap="none" rtlCol="0">
              <a:spAutoFit/>
            </a:bodyPr>
            <a:lstStyle/>
            <a:p>
              <a:pPr algn="ctr"/>
              <a:r>
                <a:rPr lang="en-US" sz="2800" b="1" dirty="0" smtClean="0"/>
                <a:t>small gap across</a:t>
              </a:r>
            </a:p>
            <a:p>
              <a:pPr algn="ctr"/>
              <a:r>
                <a:rPr lang="en-US" sz="2800" b="1" dirty="0" smtClean="0"/>
                <a:t> Continental Divide </a:t>
              </a:r>
            </a:p>
            <a:p>
              <a:pPr algn="ctr"/>
              <a:r>
                <a:rPr lang="en-US" sz="2800" b="1" dirty="0" smtClean="0"/>
                <a:t>over Bitterroot </a:t>
              </a:r>
              <a:r>
                <a:rPr lang="en-US" sz="2800" b="1" dirty="0" err="1" smtClean="0"/>
                <a:t>Mts</a:t>
              </a:r>
              <a:endParaRPr lang="en-US" sz="2800" b="1" dirty="0"/>
            </a:p>
          </p:txBody>
        </p:sp>
        <p:sp>
          <p:nvSpPr>
            <p:cNvPr id="21" name="Left Brace 20"/>
            <p:cNvSpPr/>
            <p:nvPr/>
          </p:nvSpPr>
          <p:spPr>
            <a:xfrm rot="16200000">
              <a:off x="2354730" y="3436469"/>
              <a:ext cx="776941" cy="304802"/>
            </a:xfrm>
            <a:prstGeom prst="lef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0" name="Group 29"/>
          <p:cNvGrpSpPr/>
          <p:nvPr/>
        </p:nvGrpSpPr>
        <p:grpSpPr>
          <a:xfrm>
            <a:off x="1828800" y="1408093"/>
            <a:ext cx="2855462" cy="1680665"/>
            <a:chOff x="1828800" y="1408093"/>
            <a:chExt cx="2855462" cy="1680665"/>
          </a:xfrm>
        </p:grpSpPr>
        <p:sp>
          <p:nvSpPr>
            <p:cNvPr id="23" name="TextBox 22"/>
            <p:cNvSpPr txBox="1"/>
            <p:nvPr/>
          </p:nvSpPr>
          <p:spPr>
            <a:xfrm>
              <a:off x="1828800" y="1408093"/>
              <a:ext cx="2855462" cy="954107"/>
            </a:xfrm>
            <a:prstGeom prst="rect">
              <a:avLst/>
            </a:prstGeom>
            <a:solidFill>
              <a:schemeClr val="bg1">
                <a:alpha val="85000"/>
              </a:schemeClr>
            </a:solidFill>
            <a:ln w="50800">
              <a:solidFill>
                <a:srgbClr val="FF0000"/>
              </a:solidFill>
            </a:ln>
          </p:spPr>
          <p:txBody>
            <a:bodyPr wrap="none" rtlCol="0">
              <a:spAutoFit/>
            </a:bodyPr>
            <a:lstStyle/>
            <a:p>
              <a:pPr algn="ctr"/>
              <a:r>
                <a:rPr lang="en-US" sz="2800" b="1" dirty="0" smtClean="0"/>
                <a:t>rapids/waterfalls</a:t>
              </a:r>
            </a:p>
            <a:p>
              <a:pPr algn="ctr"/>
              <a:r>
                <a:rPr lang="en-US" sz="2800" b="1" dirty="0" smtClean="0"/>
                <a:t>requiring portage</a:t>
              </a:r>
              <a:endParaRPr lang="en-US" sz="2800" b="1" dirty="0"/>
            </a:p>
          </p:txBody>
        </p:sp>
        <p:cxnSp>
          <p:nvCxnSpPr>
            <p:cNvPr id="25" name="Straight Arrow Connector 24"/>
            <p:cNvCxnSpPr>
              <a:endCxn id="14" idx="27"/>
            </p:cNvCxnSpPr>
            <p:nvPr/>
          </p:nvCxnSpPr>
          <p:spPr>
            <a:xfrm rot="16200000" flipH="1">
              <a:off x="2845095" y="2488905"/>
              <a:ext cx="574158" cy="473148"/>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2295747" y="2504853"/>
              <a:ext cx="650358" cy="517452"/>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0800000" flipV="1">
              <a:off x="1828800" y="2362200"/>
              <a:ext cx="1066800" cy="726558"/>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360"/>
                                          </p:val>
                                        </p:tav>
                                        <p:tav tm="100000">
                                          <p:val>
                                            <p:fltVal val="0"/>
                                          </p:val>
                                        </p:tav>
                                      </p:tavLst>
                                    </p:anim>
                                    <p:animEffect transition="in" filter="fade">
                                      <p:cBhvr>
                                        <p:cTn id="13" dur="1000"/>
                                        <p:tgtEl>
                                          <p:spTgt spid="7"/>
                                        </p:tgtEl>
                                      </p:cBhvr>
                                    </p:animEffect>
                                  </p:childTnLst>
                                </p:cTn>
                              </p:par>
                            </p:childTnLst>
                          </p:cTn>
                        </p:par>
                        <p:par>
                          <p:cTn id="14" fill="hold">
                            <p:stCondLst>
                              <p:cond delay="1000"/>
                            </p:stCondLst>
                            <p:childTnLst>
                              <p:par>
                                <p:cTn id="15" presetID="22" presetClass="entr" presetSubtype="2"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right)">
                                      <p:cBhvr>
                                        <p:cTn id="17" dur="2000"/>
                                        <p:tgtEl>
                                          <p:spTgt spid="14"/>
                                        </p:tgtEl>
                                      </p:cBhvr>
                                    </p:animEffect>
                                  </p:childTnLst>
                                </p:cTn>
                              </p:par>
                            </p:childTnLst>
                          </p:cTn>
                        </p:par>
                        <p:par>
                          <p:cTn id="18" fill="hold">
                            <p:stCondLst>
                              <p:cond delay="3000"/>
                            </p:stCondLst>
                            <p:childTnLst>
                              <p:par>
                                <p:cTn id="19" presetID="22" presetClass="entr" presetSubtype="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2000"/>
                                        <p:tgtEl>
                                          <p:spTgt spid="15"/>
                                        </p:tgtEl>
                                      </p:cBhvr>
                                    </p:animEffect>
                                  </p:childTnLst>
                                </p:cTn>
                              </p:par>
                            </p:childTnLst>
                          </p:cTn>
                        </p:par>
                        <p:par>
                          <p:cTn id="22" fill="hold">
                            <p:stCondLst>
                              <p:cond delay="5000"/>
                            </p:stCondLst>
                            <p:childTnLst>
                              <p:par>
                                <p:cTn id="23" presetID="49" presetClass="entr" presetSubtype="0" decel="10000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360"/>
                                          </p:val>
                                        </p:tav>
                                        <p:tav tm="100000">
                                          <p:val>
                                            <p:fltVal val="0"/>
                                          </p:val>
                                        </p:tav>
                                      </p:tavLst>
                                    </p:anim>
                                    <p:animEffect transition="in" filter="fade">
                                      <p:cBhvr>
                                        <p:cTn id="28" dur="10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up)">
                                      <p:cBhvr>
                                        <p:cTn id="41" dur="10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1000"/>
                                        <p:tgtEl>
                                          <p:spTgt spid="19"/>
                                        </p:tgtEl>
                                      </p:cBhvr>
                                    </p:animEffect>
                                    <p:set>
                                      <p:cBhvr>
                                        <p:cTn id="46" dur="1" fill="hold">
                                          <p:stCondLst>
                                            <p:cond delay="999"/>
                                          </p:stCondLst>
                                        </p:cTn>
                                        <p:tgtEl>
                                          <p:spTgt spid="1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22"/>
                                        </p:tgtEl>
                                      </p:cBhvr>
                                    </p:animEffect>
                                    <p:set>
                                      <p:cBhvr>
                                        <p:cTn id="49" dur="1" fill="hold">
                                          <p:stCondLst>
                                            <p:cond delay="999"/>
                                          </p:stCondLst>
                                        </p:cTn>
                                        <p:tgtEl>
                                          <p:spTgt spid="2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30"/>
                                        </p:tgtEl>
                                      </p:cBhvr>
                                    </p:animEffect>
                                    <p:set>
                                      <p:cBhvr>
                                        <p:cTn id="52" dur="1" fill="hold">
                                          <p:stCondLst>
                                            <p:cond delay="999"/>
                                          </p:stCondLst>
                                        </p:cTn>
                                        <p:tgtEl>
                                          <p:spTgt spid="30"/>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18"/>
                                        </p:tgtEl>
                                      </p:cBhvr>
                                    </p:animEffect>
                                    <p:set>
                                      <p:cBhvr>
                                        <p:cTn id="55" dur="1" fill="hold">
                                          <p:stCondLst>
                                            <p:cond delay="999"/>
                                          </p:stCondLst>
                                        </p:cTn>
                                        <p:tgtEl>
                                          <p:spTgt spid="18"/>
                                        </p:tgtEl>
                                        <p:attrNameLst>
                                          <p:attrName>style.visibility</p:attrName>
                                        </p:attrNameLst>
                                      </p:cBhvr>
                                      <p:to>
                                        <p:strVal val="hidden"/>
                                      </p:to>
                                    </p:se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left)">
                                      <p:cBhvr>
                                        <p:cTn id="59" dur="1000"/>
                                        <p:tgtEl>
                                          <p:spTgt spid="31"/>
                                        </p:tgtEl>
                                      </p:cBhvr>
                                    </p:animEffect>
                                  </p:childTnLst>
                                </p:cTn>
                              </p:par>
                              <p:par>
                                <p:cTn id="60" presetID="10" presetClass="exit" presetSubtype="0" fill="hold" grpId="1" nodeType="withEffect">
                                  <p:stCondLst>
                                    <p:cond delay="0"/>
                                  </p:stCondLst>
                                  <p:childTnLst>
                                    <p:animEffect transition="out" filter="fade">
                                      <p:cBhvr>
                                        <p:cTn id="61" dur="1000"/>
                                        <p:tgtEl>
                                          <p:spTgt spid="7"/>
                                        </p:tgtEl>
                                      </p:cBhvr>
                                    </p:animEffect>
                                    <p:set>
                                      <p:cBhvr>
                                        <p:cTn id="62" dur="1" fill="hold">
                                          <p:stCondLst>
                                            <p:cond delay="999"/>
                                          </p:stCondLst>
                                        </p:cTn>
                                        <p:tgtEl>
                                          <p:spTgt spid="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10"/>
                                        </p:tgtEl>
                                      </p:cBhvr>
                                    </p:animEffect>
                                    <p:set>
                                      <p:cBhvr>
                                        <p:cTn id="65"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7" grpId="0" animBg="1"/>
      <p:bldP spid="7" grpId="1" animBg="1"/>
      <p:bldP spid="10" grpId="0" animBg="1"/>
      <p:bldP spid="10" grpId="1" animBg="1"/>
      <p:bldP spid="14" grpId="0" animBg="1"/>
      <p:bldP spid="15" grpId="0" animBg="1"/>
      <p:bldP spid="18" grpId="0" animBg="1"/>
      <p:bldP spid="18" grpId="1" animBg="1"/>
      <p:bldP spid="19" grpId="0" animBg="1"/>
      <p:bldP spid="19"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
          <p:cNvSpPr txBox="1">
            <a:spLocks noChangeArrowheads="1"/>
          </p:cNvSpPr>
          <p:nvPr/>
        </p:nvSpPr>
        <p:spPr bwMode="auto">
          <a:xfrm>
            <a:off x="0" y="1524000"/>
            <a:ext cx="9144000" cy="615553"/>
          </a:xfrm>
          <a:prstGeom prst="rect">
            <a:avLst/>
          </a:prstGeom>
          <a:noFill/>
          <a:ln w="9525">
            <a:noFill/>
            <a:miter lim="800000"/>
            <a:headEnd/>
            <a:tailEnd/>
          </a:ln>
        </p:spPr>
        <p:txBody>
          <a:bodyPr wrap="square">
            <a:spAutoFit/>
          </a:bodyPr>
          <a:lstStyle/>
          <a:p>
            <a:pPr algn="ctr">
              <a:defRPr/>
            </a:pPr>
            <a:r>
              <a:rPr lang="en-US" sz="3400" b="1" dirty="0" smtClean="0">
                <a:solidFill>
                  <a:srgbClr val="0000CC"/>
                </a:solidFill>
                <a:effectLst>
                  <a:outerShdw dist="50800" dir="5400000" algn="ctr" rotWithShape="0">
                    <a:schemeClr val="tx1"/>
                  </a:outerShdw>
                </a:effectLst>
                <a:latin typeface="Tempus Sans ITC" pitchFamily="82" charset="0"/>
                <a:cs typeface="Calibri" pitchFamily="34" charset="0"/>
              </a:rPr>
              <a:t>Does this route become the Northwest Passage?</a:t>
            </a:r>
            <a:endParaRPr lang="en-US" sz="3400" b="1" dirty="0">
              <a:solidFill>
                <a:srgbClr val="0000CC"/>
              </a:solidFill>
              <a:effectLst>
                <a:outerShdw dist="50800" dir="5400000" algn="ctr" rotWithShape="0">
                  <a:schemeClr val="tx1"/>
                </a:outerShdw>
              </a:effectLst>
              <a:latin typeface="Tempus Sans ITC" pitchFamily="82" charset="0"/>
              <a:cs typeface="Calibri" pitchFamily="34" charset="0"/>
            </a:endParaRPr>
          </a:p>
        </p:txBody>
      </p:sp>
      <p:pic>
        <p:nvPicPr>
          <p:cNvPr id="24" name="Picture 2"/>
          <p:cNvPicPr>
            <a:picLocks noChangeAspect="1" noChangeArrowheads="1"/>
          </p:cNvPicPr>
          <p:nvPr/>
        </p:nvPicPr>
        <p:blipFill>
          <a:blip r:embed="rId2"/>
          <a:srcRect/>
          <a:stretch>
            <a:fillRect/>
          </a:stretch>
        </p:blipFill>
        <p:spPr bwMode="auto">
          <a:xfrm>
            <a:off x="0" y="1662112"/>
            <a:ext cx="9158288" cy="5195888"/>
          </a:xfrm>
          <a:prstGeom prst="rect">
            <a:avLst/>
          </a:prstGeom>
          <a:noFill/>
          <a:ln w="25400">
            <a:solidFill>
              <a:srgbClr val="0000CC"/>
            </a:solidFill>
            <a:miter lim="800000"/>
            <a:headEnd/>
            <a:tailEnd/>
          </a:ln>
          <a:effectLst/>
        </p:spPr>
      </p:pic>
      <p:pic>
        <p:nvPicPr>
          <p:cNvPr id="2050" name="Picture 2"/>
          <p:cNvPicPr>
            <a:picLocks noChangeAspect="1" noChangeArrowheads="1"/>
          </p:cNvPicPr>
          <p:nvPr/>
        </p:nvPicPr>
        <p:blipFill>
          <a:blip r:embed="rId3"/>
          <a:srcRect/>
          <a:stretch>
            <a:fillRect/>
          </a:stretch>
        </p:blipFill>
        <p:spPr bwMode="auto">
          <a:xfrm>
            <a:off x="1262062" y="2328862"/>
            <a:ext cx="6815138" cy="4376738"/>
          </a:xfrm>
          <a:prstGeom prst="rect">
            <a:avLst/>
          </a:prstGeom>
          <a:noFill/>
          <a:ln w="9525">
            <a:noFill/>
            <a:miter lim="800000"/>
            <a:headEnd/>
            <a:tailEnd/>
          </a:ln>
          <a:effectLst/>
        </p:spPr>
      </p:pic>
      <p:pic>
        <p:nvPicPr>
          <p:cNvPr id="29" name="Picture 2"/>
          <p:cNvPicPr>
            <a:picLocks noChangeAspect="1" noChangeArrowheads="1"/>
          </p:cNvPicPr>
          <p:nvPr/>
        </p:nvPicPr>
        <p:blipFill>
          <a:blip r:embed="rId2"/>
          <a:srcRect l="61570" t="6141" r="1820" b="82127"/>
          <a:stretch>
            <a:fillRect/>
          </a:stretch>
        </p:blipFill>
        <p:spPr bwMode="auto">
          <a:xfrm>
            <a:off x="5715000" y="1981200"/>
            <a:ext cx="3352800" cy="609600"/>
          </a:xfrm>
          <a:prstGeom prst="rect">
            <a:avLst/>
          </a:prstGeom>
          <a:noFill/>
          <a:ln w="50800">
            <a:solidFill>
              <a:schemeClr val="tx1"/>
            </a:solidFill>
            <a:miter lim="800000"/>
            <a:headEnd/>
            <a:tailEnd/>
          </a:ln>
          <a:effectLst/>
        </p:spPr>
      </p:pic>
      <p:pic>
        <p:nvPicPr>
          <p:cNvPr id="30" name="Picture 3"/>
          <p:cNvPicPr>
            <a:picLocks noChangeAspect="1" noChangeArrowheads="1"/>
          </p:cNvPicPr>
          <p:nvPr/>
        </p:nvPicPr>
        <p:blipFill>
          <a:blip r:embed="rId4"/>
          <a:srcRect/>
          <a:stretch>
            <a:fillRect/>
          </a:stretch>
        </p:blipFill>
        <p:spPr bwMode="auto">
          <a:xfrm>
            <a:off x="-561356" y="2971324"/>
            <a:ext cx="6047756" cy="5486876"/>
          </a:xfrm>
          <a:prstGeom prst="rect">
            <a:avLst/>
          </a:prstGeom>
          <a:noFill/>
          <a:ln w="9525">
            <a:noFill/>
            <a:miter lim="800000"/>
            <a:headEnd/>
            <a:tailEnd/>
          </a:ln>
          <a:effectLst/>
        </p:spPr>
      </p:pic>
      <p:sp useBgFill="1">
        <p:nvSpPr>
          <p:cNvPr id="32" name="TextBox 3"/>
          <p:cNvSpPr txBox="1">
            <a:spLocks noChangeArrowheads="1"/>
          </p:cNvSpPr>
          <p:nvPr/>
        </p:nvSpPr>
        <p:spPr bwMode="auto">
          <a:xfrm>
            <a:off x="0" y="685800"/>
            <a:ext cx="9144000" cy="769441"/>
          </a:xfrm>
          <a:prstGeom prst="rect">
            <a:avLst/>
          </a:prstGeom>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find a water route to the Pacific</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33" name="TextBox 3"/>
          <p:cNvSpPr txBox="1">
            <a:spLocks noChangeArrowheads="1"/>
          </p:cNvSpPr>
          <p:nvPr/>
        </p:nvSpPr>
        <p:spPr bwMode="auto">
          <a:xfrm>
            <a:off x="0" y="0"/>
            <a:ext cx="9144000" cy="707886"/>
          </a:xfrm>
          <a:prstGeom prst="rect">
            <a:avLst/>
          </a:prstGeom>
          <a:solidFill>
            <a:schemeClr val="accent1">
              <a:lumMod val="20000"/>
              <a:lumOff val="80000"/>
            </a:schemeClr>
          </a:soli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Are Jefferson’s Goals Accomplished?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5" name="5-Point Star 34"/>
          <p:cNvSpPr/>
          <p:nvPr/>
        </p:nvSpPr>
        <p:spPr>
          <a:xfrm>
            <a:off x="4876801" y="5791200"/>
            <a:ext cx="457199" cy="465265"/>
          </a:xfrm>
          <a:prstGeom prst="star5">
            <a:avLst/>
          </a:prstGeom>
          <a:solidFill>
            <a:srgbClr val="0000CC"/>
          </a:solidFill>
          <a:ln w="254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5410200" y="5867400"/>
            <a:ext cx="2362200" cy="523220"/>
          </a:xfrm>
          <a:prstGeom prst="rect">
            <a:avLst/>
          </a:prstGeom>
          <a:solidFill>
            <a:srgbClr val="FFFF81">
              <a:alpha val="84706"/>
            </a:srgbClr>
          </a:solidFill>
          <a:ln w="25400">
            <a:solidFill>
              <a:srgbClr val="0000CC"/>
            </a:solidFill>
          </a:ln>
        </p:spPr>
        <p:txBody>
          <a:bodyPr wrap="square" rtlCol="0">
            <a:spAutoFit/>
          </a:bodyPr>
          <a:lstStyle/>
          <a:p>
            <a:r>
              <a:rPr lang="en-US" sz="2800" b="1" dirty="0" smtClean="0">
                <a:solidFill>
                  <a:srgbClr val="0000CC"/>
                </a:solidFill>
              </a:rPr>
              <a:t>Panama Canal </a:t>
            </a:r>
            <a:endParaRPr lang="en-US" sz="2800" b="1" dirty="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1000"/>
                                        <p:tgtEl>
                                          <p:spTgt spid="34"/>
                                        </p:tgtEl>
                                      </p:cBhvr>
                                    </p:animEffect>
                                    <p:set>
                                      <p:cBhvr>
                                        <p:cTn id="7" dur="1" fill="hold">
                                          <p:stCondLst>
                                            <p:cond delay="999"/>
                                          </p:stCondLst>
                                        </p:cTn>
                                        <p:tgtEl>
                                          <p:spTgt spid="34"/>
                                        </p:tgtEl>
                                        <p:attrNameLst>
                                          <p:attrName>style.visibility</p:attrName>
                                        </p:attrNameLst>
                                      </p:cBhvr>
                                      <p:to>
                                        <p:strVal val="hidden"/>
                                      </p:to>
                                    </p:set>
                                  </p:childTnLst>
                                </p:cTn>
                              </p:par>
                              <p:par>
                                <p:cTn id="8" presetID="35" presetClass="path" presetSubtype="0" fill="hold" nodeType="withEffect">
                                  <p:stCondLst>
                                    <p:cond delay="0"/>
                                  </p:stCondLst>
                                  <p:childTnLst>
                                    <p:animMotion origin="layout" path="M -2.77778E-7 -4.81481E-6 L -0.28559 -0.18078 " pathEditMode="relative" rAng="0" ptsTypes="AA">
                                      <p:cBhvr>
                                        <p:cTn id="9" dur="1000" fill="hold"/>
                                        <p:tgtEl>
                                          <p:spTgt spid="2050"/>
                                        </p:tgtEl>
                                        <p:attrNameLst>
                                          <p:attrName>ppt_x</p:attrName>
                                          <p:attrName>ppt_y</p:attrName>
                                        </p:attrNameLst>
                                      </p:cBhvr>
                                      <p:rCtr x="-143" y="-91"/>
                                    </p:animMotion>
                                  </p:childTnLst>
                                </p:cTn>
                              </p:par>
                              <p:par>
                                <p:cTn id="10" presetID="6" presetClass="emph" presetSubtype="0" fill="hold" nodeType="withEffect">
                                  <p:stCondLst>
                                    <p:cond delay="0"/>
                                  </p:stCondLst>
                                  <p:childTnLst>
                                    <p:animScale>
                                      <p:cBhvr>
                                        <p:cTn id="11" dur="1000" fill="hold"/>
                                        <p:tgtEl>
                                          <p:spTgt spid="2050"/>
                                        </p:tgtEl>
                                      </p:cBhvr>
                                      <p:by x="22000" y="22000"/>
                                    </p:animScale>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1000"/>
                                        <p:tgtEl>
                                          <p:spTgt spid="29"/>
                                        </p:tgtEl>
                                      </p:cBhvr>
                                    </p:animEffect>
                                  </p:childTnLst>
                                </p:cTn>
                              </p:par>
                            </p:childTnLst>
                          </p:cTn>
                        </p:par>
                        <p:par>
                          <p:cTn id="20" fill="hold">
                            <p:stCondLst>
                              <p:cond delay="1000"/>
                            </p:stCondLst>
                            <p:childTnLst>
                              <p:par>
                                <p:cTn id="21" presetID="6" presetClass="emph" presetSubtype="0" fill="hold" nodeType="afterEffect">
                                  <p:stCondLst>
                                    <p:cond delay="0"/>
                                  </p:stCondLst>
                                  <p:childTnLst>
                                    <p:animScale>
                                      <p:cBhvr>
                                        <p:cTn id="22" dur="1000" fill="hold"/>
                                        <p:tgtEl>
                                          <p:spTgt spid="29"/>
                                        </p:tgtEl>
                                      </p:cBhvr>
                                      <p:by x="120000" y="120000"/>
                                    </p:animScale>
                                  </p:childTnLst>
                                </p:cTn>
                              </p:par>
                              <p:par>
                                <p:cTn id="23" presetID="35" presetClass="path" presetSubtype="0" fill="hold" nodeType="withEffect">
                                  <p:stCondLst>
                                    <p:cond delay="0"/>
                                  </p:stCondLst>
                                  <p:childTnLst>
                                    <p:animMotion origin="layout" path="M -3.33333E-6 -2.01249E-6 L -0.05 -0.0222 " pathEditMode="relative" rAng="0" ptsTypes="AA">
                                      <p:cBhvr>
                                        <p:cTn id="24" dur="1000" fill="hold"/>
                                        <p:tgtEl>
                                          <p:spTgt spid="29"/>
                                        </p:tgtEl>
                                        <p:attrNameLst>
                                          <p:attrName>ppt_x</p:attrName>
                                          <p:attrName>ppt_y</p:attrName>
                                        </p:attrNameLst>
                                      </p:cBhvr>
                                      <p:rCtr x="-25" y="-11"/>
                                    </p:animMotion>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2050"/>
                                        </p:tgtEl>
                                      </p:cBhvr>
                                    </p:animEffect>
                                    <p:set>
                                      <p:cBhvr>
                                        <p:cTn id="29" dur="1" fill="hold">
                                          <p:stCondLst>
                                            <p:cond delay="999"/>
                                          </p:stCondLst>
                                        </p:cTn>
                                        <p:tgtEl>
                                          <p:spTgt spid="205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1000"/>
                                        <p:tgtEl>
                                          <p:spTgt spid="29"/>
                                        </p:tgtEl>
                                      </p:cBhvr>
                                    </p:animEffect>
                                    <p:set>
                                      <p:cBhvr>
                                        <p:cTn id="34" dur="1" fill="hold">
                                          <p:stCondLst>
                                            <p:cond delay="999"/>
                                          </p:stCondLst>
                                        </p:cTn>
                                        <p:tgtEl>
                                          <p:spTgt spid="29"/>
                                        </p:tgtEl>
                                        <p:attrNameLst>
                                          <p:attrName>style.visibility</p:attrName>
                                        </p:attrNameLst>
                                      </p:cBhvr>
                                      <p:to>
                                        <p:strVal val="hidden"/>
                                      </p:to>
                                    </p:set>
                                  </p:childTnLst>
                                </p:cTn>
                              </p:par>
                              <p:par>
                                <p:cTn id="35" presetID="6" presetClass="emph" presetSubtype="0" fill="hold" nodeType="withEffect">
                                  <p:stCondLst>
                                    <p:cond delay="0"/>
                                  </p:stCondLst>
                                  <p:childTnLst>
                                    <p:animScale>
                                      <p:cBhvr>
                                        <p:cTn id="36" dur="1000" fill="hold"/>
                                        <p:tgtEl>
                                          <p:spTgt spid="24"/>
                                        </p:tgtEl>
                                      </p:cBhvr>
                                      <p:by x="200000" y="200000"/>
                                    </p:animScale>
                                  </p:childTnLst>
                                </p:cTn>
                              </p:par>
                              <p:par>
                                <p:cTn id="37" presetID="63" presetClass="path" presetSubtype="0" fill="hold" nodeType="withEffect">
                                  <p:stCondLst>
                                    <p:cond delay="0"/>
                                  </p:stCondLst>
                                  <p:childTnLst>
                                    <p:animMotion origin="layout" path="M -4.44444E-6 -4.81481E-6 L 0.52431 0.29005 " pathEditMode="relative" rAng="0" ptsTypes="AA">
                                      <p:cBhvr>
                                        <p:cTn id="38" dur="1000" fill="hold"/>
                                        <p:tgtEl>
                                          <p:spTgt spid="24"/>
                                        </p:tgtEl>
                                        <p:attrNameLst>
                                          <p:attrName>ppt_x</p:attrName>
                                          <p:attrName>ppt_y</p:attrName>
                                        </p:attrNameLst>
                                      </p:cBhvr>
                                      <p:rCtr x="262" y="145"/>
                                    </p:animMotion>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right)">
                                      <p:cBhvr>
                                        <p:cTn id="43" dur="10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49" presetClass="entr" presetSubtype="0" decel="10000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p:cTn id="48" dur="1000" fill="hold"/>
                                        <p:tgtEl>
                                          <p:spTgt spid="35"/>
                                        </p:tgtEl>
                                        <p:attrNameLst>
                                          <p:attrName>ppt_w</p:attrName>
                                        </p:attrNameLst>
                                      </p:cBhvr>
                                      <p:tavLst>
                                        <p:tav tm="0">
                                          <p:val>
                                            <p:fltVal val="0"/>
                                          </p:val>
                                        </p:tav>
                                        <p:tav tm="100000">
                                          <p:val>
                                            <p:strVal val="#ppt_w"/>
                                          </p:val>
                                        </p:tav>
                                      </p:tavLst>
                                    </p:anim>
                                    <p:anim calcmode="lin" valueType="num">
                                      <p:cBhvr>
                                        <p:cTn id="49" dur="1000" fill="hold"/>
                                        <p:tgtEl>
                                          <p:spTgt spid="35"/>
                                        </p:tgtEl>
                                        <p:attrNameLst>
                                          <p:attrName>ppt_h</p:attrName>
                                        </p:attrNameLst>
                                      </p:cBhvr>
                                      <p:tavLst>
                                        <p:tav tm="0">
                                          <p:val>
                                            <p:fltVal val="0"/>
                                          </p:val>
                                        </p:tav>
                                        <p:tav tm="100000">
                                          <p:val>
                                            <p:strVal val="#ppt_h"/>
                                          </p:val>
                                        </p:tav>
                                      </p:tavLst>
                                    </p:anim>
                                    <p:anim calcmode="lin" valueType="num">
                                      <p:cBhvr>
                                        <p:cTn id="50" dur="1000" fill="hold"/>
                                        <p:tgtEl>
                                          <p:spTgt spid="35"/>
                                        </p:tgtEl>
                                        <p:attrNameLst>
                                          <p:attrName>style.rotation</p:attrName>
                                        </p:attrNameLst>
                                      </p:cBhvr>
                                      <p:tavLst>
                                        <p:tav tm="0">
                                          <p:val>
                                            <p:fltVal val="360"/>
                                          </p:val>
                                        </p:tav>
                                        <p:tav tm="100000">
                                          <p:val>
                                            <p:fltVal val="0"/>
                                          </p:val>
                                        </p:tav>
                                      </p:tavLst>
                                    </p:anim>
                                    <p:animEffect transition="in" filter="fade">
                                      <p:cBhvr>
                                        <p:cTn id="51" dur="10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1000"/>
                                        <p:tgtEl>
                                          <p:spTgt spid="30"/>
                                        </p:tgtEl>
                                      </p:cBhvr>
                                    </p:animEffect>
                                    <p:set>
                                      <p:cBhvr>
                                        <p:cTn id="56" dur="1" fill="hold">
                                          <p:stCondLst>
                                            <p:cond delay="999"/>
                                          </p:stCondLst>
                                        </p:cTn>
                                        <p:tgtEl>
                                          <p:spTgt spid="30"/>
                                        </p:tgtEl>
                                        <p:attrNameLst>
                                          <p:attrName>style.visibility</p:attrName>
                                        </p:attrNameLst>
                                      </p:cBhvr>
                                      <p:to>
                                        <p:strVal val="hidden"/>
                                      </p:to>
                                    </p:se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10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00"/>
                                        <p:tgtEl>
                                          <p:spTgt spid="24"/>
                                        </p:tgtEl>
                                      </p:cBhvr>
                                    </p:animEffect>
                                    <p:set>
                                      <p:cBhvr>
                                        <p:cTn id="65" dur="1" fill="hold">
                                          <p:stCondLst>
                                            <p:cond delay="999"/>
                                          </p:stCondLst>
                                        </p:cTn>
                                        <p:tgtEl>
                                          <p:spTgt spid="2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000"/>
                                        <p:tgtEl>
                                          <p:spTgt spid="36"/>
                                        </p:tgtEl>
                                      </p:cBhvr>
                                    </p:animEffect>
                                    <p:set>
                                      <p:cBhvr>
                                        <p:cTn id="68" dur="1" fill="hold">
                                          <p:stCondLst>
                                            <p:cond delay="999"/>
                                          </p:stCondLst>
                                        </p:cTn>
                                        <p:tgtEl>
                                          <p:spTgt spid="3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000"/>
                                        <p:tgtEl>
                                          <p:spTgt spid="35"/>
                                        </p:tgtEl>
                                      </p:cBhvr>
                                    </p:animEffect>
                                    <p:set>
                                      <p:cBhvr>
                                        <p:cTn id="71" dur="1" fill="hold">
                                          <p:stCondLst>
                                            <p:cond delay="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1"/>
      <p:bldP spid="35" grpId="0" animBg="1"/>
      <p:bldP spid="35" grpId="1" animBg="1"/>
      <p:bldP spid="36" grpId="0" animBg="1"/>
      <p:bldP spid="36"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TextBox 3"/>
          <p:cNvSpPr txBox="1">
            <a:spLocks noChangeArrowheads="1"/>
          </p:cNvSpPr>
          <p:nvPr/>
        </p:nvSpPr>
        <p:spPr bwMode="auto">
          <a:xfrm>
            <a:off x="0" y="685800"/>
            <a:ext cx="9144000" cy="769441"/>
          </a:xfrm>
          <a:prstGeom prst="rect">
            <a:avLst/>
          </a:prstGeom>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find a water route to the Pacific</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10" name="TextBox 3"/>
          <p:cNvSpPr txBox="1">
            <a:spLocks noChangeArrowheads="1"/>
          </p:cNvSpPr>
          <p:nvPr/>
        </p:nvSpPr>
        <p:spPr bwMode="auto">
          <a:xfrm>
            <a:off x="0" y="0"/>
            <a:ext cx="9144000" cy="707886"/>
          </a:xfrm>
          <a:prstGeom prst="rect">
            <a:avLst/>
          </a:prstGeom>
          <a:solidFill>
            <a:schemeClr val="accent1">
              <a:lumMod val="20000"/>
              <a:lumOff val="80000"/>
            </a:schemeClr>
          </a:soli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Are Jefferson’s Goals Accomplished?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1" name="TextBox 3"/>
          <p:cNvSpPr txBox="1">
            <a:spLocks noChangeArrowheads="1"/>
          </p:cNvSpPr>
          <p:nvPr/>
        </p:nvSpPr>
        <p:spPr bwMode="auto">
          <a:xfrm>
            <a:off x="0" y="1516559"/>
            <a:ext cx="9144000" cy="769441"/>
          </a:xfrm>
          <a:prstGeom prst="rect">
            <a:avLst/>
          </a:prstGeom>
          <a:no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meet the native peoples</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12" name="TextBox 11"/>
          <p:cNvSpPr txBox="1">
            <a:spLocks noChangeArrowheads="1"/>
          </p:cNvSpPr>
          <p:nvPr/>
        </p:nvSpPr>
        <p:spPr bwMode="auto">
          <a:xfrm>
            <a:off x="-1" y="2430959"/>
            <a:ext cx="9144001" cy="769441"/>
          </a:xfrm>
          <a:prstGeom prst="rect">
            <a:avLst/>
          </a:prstGeom>
          <a:no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study the natural resources</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13" name="TextBox 3"/>
          <p:cNvSpPr txBox="1">
            <a:spLocks noChangeArrowheads="1"/>
          </p:cNvSpPr>
          <p:nvPr/>
        </p:nvSpPr>
        <p:spPr bwMode="auto">
          <a:xfrm>
            <a:off x="1" y="3421559"/>
            <a:ext cx="9143999" cy="769441"/>
          </a:xfrm>
          <a:prstGeom prst="rect">
            <a:avLst/>
          </a:prstGeom>
          <a:no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make maps of the rivers</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15" name="Oval 14"/>
          <p:cNvSpPr/>
          <p:nvPr/>
        </p:nvSpPr>
        <p:spPr>
          <a:xfrm>
            <a:off x="228600" y="1447800"/>
            <a:ext cx="7162800" cy="1066800"/>
          </a:xfrm>
          <a:prstGeom prst="ellipse">
            <a:avLst/>
          </a:prstGeom>
          <a:noFill/>
          <a:ln w="76200">
            <a:solidFill>
              <a:schemeClr val="tx1"/>
            </a:solidFill>
          </a:ln>
          <a:effectLst>
            <a:outerShdw dist="38100" dir="72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787" name="Picture 3" descr="C:\Users\Sandra\AppData\Local\Microsoft\Windows\INetCache\IE\8RMFJWGV\896px-Black_x.svg[1].png"/>
          <p:cNvPicPr>
            <a:picLocks noChangeAspect="1" noChangeArrowheads="1"/>
          </p:cNvPicPr>
          <p:nvPr/>
        </p:nvPicPr>
        <p:blipFill>
          <a:blip r:embed="rId2" cstate="print"/>
          <a:srcRect/>
          <a:stretch>
            <a:fillRect/>
          </a:stretch>
        </p:blipFill>
        <p:spPr bwMode="auto">
          <a:xfrm>
            <a:off x="228600" y="685800"/>
            <a:ext cx="733425" cy="838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wipe(left)">
                                      <p:cBhvr>
                                        <p:cTn id="7" dur="1000"/>
                                        <p:tgtEl>
                                          <p:spTgt spid="11878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13"/>
                                        </p:tgtEl>
                                      </p:cBhvr>
                                    </p:animEffect>
                                    <p:set>
                                      <p:cBhvr>
                                        <p:cTn id="27" dur="1" fill="hold">
                                          <p:stCondLst>
                                            <p:cond delay="999"/>
                                          </p:stCondLst>
                                        </p:cTn>
                                        <p:tgtEl>
                                          <p:spTgt spid="13"/>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00"/>
                                        <p:tgtEl>
                                          <p:spTgt spid="118787"/>
                                        </p:tgtEl>
                                      </p:cBhvr>
                                    </p:animEffect>
                                    <p:set>
                                      <p:cBhvr>
                                        <p:cTn id="30" dur="1" fill="hold">
                                          <p:stCondLst>
                                            <p:cond delay="999"/>
                                          </p:stCondLst>
                                        </p:cTn>
                                        <p:tgtEl>
                                          <p:spTgt spid="118787"/>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12"/>
                                        </p:tgtEl>
                                      </p:cBhvr>
                                    </p:animEffect>
                                    <p:set>
                                      <p:cBhvr>
                                        <p:cTn id="33" dur="1" fill="hold">
                                          <p:stCondLst>
                                            <p:cond delay="999"/>
                                          </p:stCondLst>
                                        </p:cTn>
                                        <p:tgtEl>
                                          <p:spTgt spid="12"/>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1000"/>
                                        <p:tgtEl>
                                          <p:spTgt spid="9"/>
                                        </p:tgtEl>
                                      </p:cBhvr>
                                    </p:animEffect>
                                    <p:set>
                                      <p:cBhvr>
                                        <p:cTn id="36" dur="1" fill="hold">
                                          <p:stCondLst>
                                            <p:cond delay="999"/>
                                          </p:stCondLst>
                                        </p:cTn>
                                        <p:tgtEl>
                                          <p:spTgt spid="9"/>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15"/>
                                        </p:tgtEl>
                                      </p:cBhvr>
                                    </p:animEffect>
                                    <p:set>
                                      <p:cBhvr>
                                        <p:cTn id="39" dur="1" fill="hold">
                                          <p:stCondLst>
                                            <p:cond delay="999"/>
                                          </p:stCondLst>
                                        </p:cTn>
                                        <p:tgtEl>
                                          <p:spTgt spid="15"/>
                                        </p:tgtEl>
                                        <p:attrNameLst>
                                          <p:attrName>style.visibility</p:attrName>
                                        </p:attrNameLst>
                                      </p:cBhvr>
                                      <p:to>
                                        <p:strVal val="hidden"/>
                                      </p:to>
                                    </p:set>
                                  </p:childTnLst>
                                </p:cTn>
                              </p:par>
                              <p:par>
                                <p:cTn id="40" presetID="64" presetClass="path" presetSubtype="0" accel="50000" decel="50000" fill="hold" grpId="1" nodeType="withEffect">
                                  <p:stCondLst>
                                    <p:cond delay="0"/>
                                  </p:stCondLst>
                                  <p:childTnLst>
                                    <p:animMotion origin="layout" path="M 0 -3.33333E-6 L 0 -0.12152 " pathEditMode="relative" rAng="0" ptsTypes="AA">
                                      <p:cBhvr>
                                        <p:cTn id="41" dur="1000" fill="hold"/>
                                        <p:tgtEl>
                                          <p:spTgt spid="11"/>
                                        </p:tgtEl>
                                        <p:attrNameLst>
                                          <p:attrName>ppt_x</p:attrName>
                                          <p:attrName>ppt_y</p:attrName>
                                        </p:attrNameLst>
                                      </p:cBhvr>
                                      <p:rCtr x="0" y="-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1" grpId="1"/>
      <p:bldP spid="12" grpId="0"/>
      <p:bldP spid="12" grpId="1"/>
      <p:bldP spid="13" grpId="0"/>
      <p:bldP spid="13" grpId="1"/>
      <p:bldP spid="15" grpId="0" animBg="1"/>
      <p:bldP spid="15"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5263" t="44498" r="6315" b="1115"/>
          <a:stretch>
            <a:fillRect/>
          </a:stretch>
        </p:blipFill>
        <p:spPr bwMode="auto">
          <a:xfrm>
            <a:off x="0" y="870857"/>
            <a:ext cx="9144000" cy="5987143"/>
          </a:xfrm>
          <a:prstGeom prst="rect">
            <a:avLst/>
          </a:prstGeom>
          <a:noFill/>
          <a:ln w="9525">
            <a:noFill/>
            <a:miter lim="800000"/>
            <a:headEnd/>
            <a:tailEnd/>
          </a:ln>
          <a:effectLst/>
        </p:spPr>
      </p:pic>
      <p:sp>
        <p:nvSpPr>
          <p:cNvPr id="7" name="TextBox 3"/>
          <p:cNvSpPr txBox="1">
            <a:spLocks noChangeArrowheads="1"/>
          </p:cNvSpPr>
          <p:nvPr/>
        </p:nvSpPr>
        <p:spPr bwMode="auto">
          <a:xfrm>
            <a:off x="0" y="0"/>
            <a:ext cx="9144000" cy="707886"/>
          </a:xfrm>
          <a:prstGeom prst="rect">
            <a:avLst/>
          </a:prstGeom>
          <a:solidFill>
            <a:schemeClr val="accent1">
              <a:lumMod val="20000"/>
              <a:lumOff val="80000"/>
            </a:schemeClr>
          </a:soli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Are Jefferson’s Goals Accomplished?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8" name="TextBox 3"/>
          <p:cNvSpPr txBox="1">
            <a:spLocks noChangeArrowheads="1"/>
          </p:cNvSpPr>
          <p:nvPr/>
        </p:nvSpPr>
        <p:spPr bwMode="auto">
          <a:xfrm>
            <a:off x="0" y="667512"/>
            <a:ext cx="9144000" cy="769441"/>
          </a:xfrm>
          <a:prstGeom prst="rect">
            <a:avLst/>
          </a:prstGeom>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meet the native peoples</a:t>
            </a:r>
            <a:endParaRPr lang="en-US" sz="4400" b="1" dirty="0">
              <a:solidFill>
                <a:srgbClr val="FF0000"/>
              </a:solidFill>
              <a:effectLst>
                <a:outerShdw dist="50800" dir="5400000" algn="ctr" rotWithShape="0">
                  <a:schemeClr val="tx1"/>
                </a:outerShdw>
              </a:effectLst>
              <a:latin typeface="Calibri" pitchFamily="34" charset="0"/>
            </a:endParaRPr>
          </a:p>
        </p:txBody>
      </p:sp>
      <p:pic>
        <p:nvPicPr>
          <p:cNvPr id="10" name="Picture 2"/>
          <p:cNvPicPr preferRelativeResize="0">
            <a:picLocks noChangeArrowheads="1"/>
          </p:cNvPicPr>
          <p:nvPr/>
        </p:nvPicPr>
        <p:blipFill>
          <a:blip r:embed="rId3" cstate="print"/>
          <a:srcRect l="12631" t="54386" r="45262" b="29792"/>
          <a:stretch>
            <a:fillRect/>
          </a:stretch>
        </p:blipFill>
        <p:spPr bwMode="auto">
          <a:xfrm>
            <a:off x="762000" y="1905000"/>
            <a:ext cx="4343400" cy="1828800"/>
          </a:xfrm>
          <a:prstGeom prst="rect">
            <a:avLst/>
          </a:prstGeom>
          <a:noFill/>
          <a:ln w="50800">
            <a:solidFill>
              <a:schemeClr val="tx1"/>
            </a:solidFill>
            <a:miter lim="800000"/>
            <a:headEnd/>
            <a:tailEnd/>
          </a:ln>
          <a:effectLst/>
        </p:spPr>
      </p:pic>
      <p:sp>
        <p:nvSpPr>
          <p:cNvPr id="11" name="Oval 10"/>
          <p:cNvSpPr/>
          <p:nvPr/>
        </p:nvSpPr>
        <p:spPr>
          <a:xfrm rot="60000">
            <a:off x="5333997" y="4008981"/>
            <a:ext cx="1366897" cy="551133"/>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60000">
            <a:off x="5074802" y="3551781"/>
            <a:ext cx="1366897" cy="551133"/>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912165">
            <a:off x="900097" y="4358912"/>
            <a:ext cx="1954098" cy="576559"/>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104966">
            <a:off x="953299" y="2457427"/>
            <a:ext cx="1650980" cy="513897"/>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60000">
            <a:off x="6707521" y="3094581"/>
            <a:ext cx="1366897" cy="551133"/>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85800" y="1905000"/>
            <a:ext cx="4572000" cy="31242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1000" fill="hold"/>
                                        <p:tgtEl>
                                          <p:spTgt spid="10"/>
                                        </p:tgtEl>
                                      </p:cBhvr>
                                      <p:by x="200000" y="200000"/>
                                    </p:animScale>
                                  </p:childTnLst>
                                </p:cTn>
                              </p:par>
                              <p:par>
                                <p:cTn id="17" presetID="63" presetClass="path" presetSubtype="0" fill="hold" nodeType="withEffect">
                                  <p:stCondLst>
                                    <p:cond delay="0"/>
                                  </p:stCondLst>
                                  <p:childTnLst>
                                    <p:animMotion origin="layout" path="M 3.33333E-6 1.11111E-6 L 0.10416 0.06667 " pathEditMode="relative" rAng="0" ptsTypes="AA">
                                      <p:cBhvr>
                                        <p:cTn id="18" dur="1000" fill="hold"/>
                                        <p:tgtEl>
                                          <p:spTgt spid="10"/>
                                        </p:tgtEl>
                                        <p:attrNameLst>
                                          <p:attrName>ppt_x</p:attrName>
                                          <p:attrName>ppt_y</p:attrName>
                                        </p:attrNameLst>
                                      </p:cBhvr>
                                      <p:rCtr x="52" y="33"/>
                                    </p:animMotion>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Effect transition="in" filter="fade">
                                      <p:cBhvr>
                                        <p:cTn id="25" dur="1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fltVal val="0"/>
                                          </p:val>
                                        </p:tav>
                                        <p:tav tm="100000">
                                          <p:val>
                                            <p:strVal val="#ppt_w"/>
                                          </p:val>
                                        </p:tav>
                                      </p:tavLst>
                                    </p:anim>
                                    <p:anim calcmode="lin" valueType="num">
                                      <p:cBhvr>
                                        <p:cTn id="31" dur="1000" fill="hold"/>
                                        <p:tgtEl>
                                          <p:spTgt spid="11"/>
                                        </p:tgtEl>
                                        <p:attrNameLst>
                                          <p:attrName>ppt_h</p:attrName>
                                        </p:attrNameLst>
                                      </p:cBhvr>
                                      <p:tavLst>
                                        <p:tav tm="0">
                                          <p:val>
                                            <p:fltVal val="0"/>
                                          </p:val>
                                        </p:tav>
                                        <p:tav tm="100000">
                                          <p:val>
                                            <p:strVal val="#ppt_h"/>
                                          </p:val>
                                        </p:tav>
                                      </p:tavLst>
                                    </p:anim>
                                    <p:animEffect transition="in" filter="fade">
                                      <p:cBhvr>
                                        <p:cTn id="32" dur="1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Effect transition="in" filter="fade">
                                      <p:cBhvr>
                                        <p:cTn id="39" dur="10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1000" fill="hold"/>
                                        <p:tgtEl>
                                          <p:spTgt spid="13"/>
                                        </p:tgtEl>
                                        <p:attrNameLst>
                                          <p:attrName>ppt_w</p:attrName>
                                        </p:attrNameLst>
                                      </p:cBhvr>
                                      <p:tavLst>
                                        <p:tav tm="0">
                                          <p:val>
                                            <p:fltVal val="0"/>
                                          </p:val>
                                        </p:tav>
                                        <p:tav tm="100000">
                                          <p:val>
                                            <p:strVal val="#ppt_w"/>
                                          </p:val>
                                        </p:tav>
                                      </p:tavLst>
                                    </p:anim>
                                    <p:anim calcmode="lin" valueType="num">
                                      <p:cBhvr>
                                        <p:cTn id="45" dur="1000" fill="hold"/>
                                        <p:tgtEl>
                                          <p:spTgt spid="13"/>
                                        </p:tgtEl>
                                        <p:attrNameLst>
                                          <p:attrName>ppt_h</p:attrName>
                                        </p:attrNameLst>
                                      </p:cBhvr>
                                      <p:tavLst>
                                        <p:tav tm="0">
                                          <p:val>
                                            <p:fltVal val="0"/>
                                          </p:val>
                                        </p:tav>
                                        <p:tav tm="100000">
                                          <p:val>
                                            <p:strVal val="#ppt_h"/>
                                          </p:val>
                                        </p:tav>
                                      </p:tavLst>
                                    </p:anim>
                                    <p:animEffect transition="in" filter="fade">
                                      <p:cBhvr>
                                        <p:cTn id="46" dur="10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1000" fill="hold"/>
                                        <p:tgtEl>
                                          <p:spTgt spid="14"/>
                                        </p:tgtEl>
                                        <p:attrNameLst>
                                          <p:attrName>ppt_w</p:attrName>
                                        </p:attrNameLst>
                                      </p:cBhvr>
                                      <p:tavLst>
                                        <p:tav tm="0">
                                          <p:val>
                                            <p:fltVal val="0"/>
                                          </p:val>
                                        </p:tav>
                                        <p:tav tm="100000">
                                          <p:val>
                                            <p:strVal val="#ppt_w"/>
                                          </p:val>
                                        </p:tav>
                                      </p:tavLst>
                                    </p:anim>
                                    <p:anim calcmode="lin" valueType="num">
                                      <p:cBhvr>
                                        <p:cTn id="52" dur="1000" fill="hold"/>
                                        <p:tgtEl>
                                          <p:spTgt spid="14"/>
                                        </p:tgtEl>
                                        <p:attrNameLst>
                                          <p:attrName>ppt_h</p:attrName>
                                        </p:attrNameLst>
                                      </p:cBhvr>
                                      <p:tavLst>
                                        <p:tav tm="0">
                                          <p:val>
                                            <p:fltVal val="0"/>
                                          </p:val>
                                        </p:tav>
                                        <p:tav tm="100000">
                                          <p:val>
                                            <p:strVal val="#ppt_h"/>
                                          </p:val>
                                        </p:tav>
                                      </p:tavLst>
                                    </p:anim>
                                    <p:animEffect transition="in" filter="fade">
                                      <p:cBhvr>
                                        <p:cTn id="53" dur="10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xit" presetSubtype="0" fill="hold" nodeType="clickEffect">
                                  <p:stCondLst>
                                    <p:cond delay="0"/>
                                  </p:stCondLst>
                                  <p:childTnLst>
                                    <p:anim calcmode="lin" valueType="num">
                                      <p:cBhvr>
                                        <p:cTn id="57" dur="1000"/>
                                        <p:tgtEl>
                                          <p:spTgt spid="10"/>
                                        </p:tgtEl>
                                        <p:attrNameLst>
                                          <p:attrName>ppt_w</p:attrName>
                                        </p:attrNameLst>
                                      </p:cBhvr>
                                      <p:tavLst>
                                        <p:tav tm="0">
                                          <p:val>
                                            <p:strVal val="ppt_w"/>
                                          </p:val>
                                        </p:tav>
                                        <p:tav tm="100000">
                                          <p:val>
                                            <p:fltVal val="0"/>
                                          </p:val>
                                        </p:tav>
                                      </p:tavLst>
                                    </p:anim>
                                    <p:anim calcmode="lin" valueType="num">
                                      <p:cBhvr>
                                        <p:cTn id="58" dur="1000"/>
                                        <p:tgtEl>
                                          <p:spTgt spid="10"/>
                                        </p:tgtEl>
                                        <p:attrNameLst>
                                          <p:attrName>ppt_h</p:attrName>
                                        </p:attrNameLst>
                                      </p:cBhvr>
                                      <p:tavLst>
                                        <p:tav tm="0">
                                          <p:val>
                                            <p:strVal val="ppt_h"/>
                                          </p:val>
                                        </p:tav>
                                        <p:tav tm="100000">
                                          <p:val>
                                            <p:fltVal val="0"/>
                                          </p:val>
                                        </p:tav>
                                      </p:tavLst>
                                    </p:anim>
                                    <p:animEffect transition="out" filter="fade">
                                      <p:cBhvr>
                                        <p:cTn id="59" dur="1000"/>
                                        <p:tgtEl>
                                          <p:spTgt spid="10"/>
                                        </p:tgtEl>
                                      </p:cBhvr>
                                    </p:animEffect>
                                    <p:set>
                                      <p:cBhvr>
                                        <p:cTn id="60" dur="1" fill="hold">
                                          <p:stCondLst>
                                            <p:cond delay="999"/>
                                          </p:stCondLst>
                                        </p:cTn>
                                        <p:tgtEl>
                                          <p:spTgt spid="10"/>
                                        </p:tgtEl>
                                        <p:attrNameLst>
                                          <p:attrName>style.visibility</p:attrName>
                                        </p:attrNameLst>
                                      </p:cBhvr>
                                      <p:to>
                                        <p:strVal val="hidden"/>
                                      </p:to>
                                    </p:set>
                                  </p:childTnLst>
                                </p:cTn>
                              </p:par>
                              <p:par>
                                <p:cTn id="61" presetID="35" presetClass="path" presetSubtype="0" accel="50000" decel="50000" fill="hold" nodeType="withEffect">
                                  <p:stCondLst>
                                    <p:cond delay="0"/>
                                  </p:stCondLst>
                                  <p:childTnLst>
                                    <p:animMotion origin="layout" path="M 0.10416 0.06667 L -0.1125 -0.07778 " pathEditMode="relative" rAng="0" ptsTypes="AA">
                                      <p:cBhvr>
                                        <p:cTn id="62" dur="1000" fill="hold"/>
                                        <p:tgtEl>
                                          <p:spTgt spid="10"/>
                                        </p:tgtEl>
                                        <p:attrNameLst>
                                          <p:attrName>ppt_x</p:attrName>
                                          <p:attrName>ppt_y</p:attrName>
                                        </p:attrNameLst>
                                      </p:cBhvr>
                                      <p:rCtr x="-108" y="-72"/>
                                    </p:animMotion>
                                  </p:childTnLst>
                                </p:cTn>
                              </p:par>
                              <p:par>
                                <p:cTn id="63" presetID="10" presetClass="exit" presetSubtype="0" fill="hold" grpId="1" nodeType="withEffect">
                                  <p:stCondLst>
                                    <p:cond delay="0"/>
                                  </p:stCondLst>
                                  <p:childTnLst>
                                    <p:animEffect transition="out" filter="fade">
                                      <p:cBhvr>
                                        <p:cTn id="64" dur="1000"/>
                                        <p:tgtEl>
                                          <p:spTgt spid="14"/>
                                        </p:tgtEl>
                                      </p:cBhvr>
                                    </p:animEffect>
                                    <p:set>
                                      <p:cBhvr>
                                        <p:cTn id="65" dur="1" fill="hold">
                                          <p:stCondLst>
                                            <p:cond delay="999"/>
                                          </p:stCondLst>
                                        </p:cTn>
                                        <p:tgtEl>
                                          <p:spTgt spid="1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000"/>
                                        <p:tgtEl>
                                          <p:spTgt spid="13"/>
                                        </p:tgtEl>
                                      </p:cBhvr>
                                    </p:animEffect>
                                    <p:set>
                                      <p:cBhvr>
                                        <p:cTn id="68" dur="1" fill="hold">
                                          <p:stCondLst>
                                            <p:cond delay="999"/>
                                          </p:stCondLst>
                                        </p:cTn>
                                        <p:tgtEl>
                                          <p:spTgt spid="13"/>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000"/>
                                        <p:tgtEl>
                                          <p:spTgt spid="11"/>
                                        </p:tgtEl>
                                      </p:cBhvr>
                                    </p:animEffect>
                                    <p:set>
                                      <p:cBhvr>
                                        <p:cTn id="71" dur="1" fill="hold">
                                          <p:stCondLst>
                                            <p:cond delay="999"/>
                                          </p:stCondLst>
                                        </p:cTn>
                                        <p:tgtEl>
                                          <p:spTgt spid="11"/>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12"/>
                                        </p:tgtEl>
                                      </p:cBhvr>
                                    </p:animEffect>
                                    <p:set>
                                      <p:cBhvr>
                                        <p:cTn id="74" dur="1" fill="hold">
                                          <p:stCondLst>
                                            <p:cond delay="999"/>
                                          </p:stCondLst>
                                        </p:cTn>
                                        <p:tgtEl>
                                          <p:spTgt spid="12"/>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15"/>
                                        </p:tgtEl>
                                      </p:cBhvr>
                                    </p:animEffect>
                                    <p:set>
                                      <p:cBhvr>
                                        <p:cTn id="77" dur="1" fill="hold">
                                          <p:stCondLst>
                                            <p:cond delay="999"/>
                                          </p:stCondLst>
                                        </p:cTn>
                                        <p:tgtEl>
                                          <p:spTgt spid="15"/>
                                        </p:tgtEl>
                                        <p:attrNameLst>
                                          <p:attrName>style.visibility</p:attrName>
                                        </p:attrNameLst>
                                      </p:cBhvr>
                                      <p:to>
                                        <p:strVal val="hidden"/>
                                      </p:to>
                                    </p:set>
                                  </p:childTnLst>
                                </p:cTn>
                              </p:par>
                            </p:childTnLst>
                          </p:cTn>
                        </p:par>
                        <p:par>
                          <p:cTn id="78" fill="hold">
                            <p:stCondLst>
                              <p:cond delay="1000"/>
                            </p:stCondLst>
                            <p:childTnLst>
                              <p:par>
                                <p:cTn id="79" presetID="22" presetClass="entr" presetSubtype="8" fill="hold" grpId="0" nodeType="after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wipe(left)">
                                      <p:cBhvr>
                                        <p:cTn id="81"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2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0" y="0"/>
            <a:ext cx="9144000" cy="707886"/>
          </a:xfrm>
          <a:prstGeom prst="rect">
            <a:avLst/>
          </a:prstGeom>
          <a:solidFill>
            <a:schemeClr val="accent1">
              <a:lumMod val="20000"/>
              <a:lumOff val="80000"/>
            </a:schemeClr>
          </a:soli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Are Jefferson’s Goals Accomplished?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2" name="Picture 1"/>
          <p:cNvPicPr>
            <a:picLocks noChangeAspect="1" noChangeArrowheads="1"/>
          </p:cNvPicPr>
          <p:nvPr/>
        </p:nvPicPr>
        <p:blipFill>
          <a:blip r:embed="rId2" cstate="print"/>
          <a:srcRect l="5263" t="44498" r="6315" b="1115"/>
          <a:stretch>
            <a:fillRect/>
          </a:stretch>
        </p:blipFill>
        <p:spPr bwMode="auto">
          <a:xfrm>
            <a:off x="0" y="870857"/>
            <a:ext cx="9144000" cy="5987143"/>
          </a:xfrm>
          <a:prstGeom prst="rect">
            <a:avLst/>
          </a:prstGeom>
          <a:noFill/>
          <a:ln w="9525">
            <a:noFill/>
            <a:miter lim="800000"/>
            <a:headEnd/>
            <a:tailEnd/>
          </a:ln>
          <a:effectLst/>
        </p:spPr>
      </p:pic>
      <p:sp>
        <p:nvSpPr>
          <p:cNvPr id="5" name="Rectangle 4"/>
          <p:cNvSpPr/>
          <p:nvPr/>
        </p:nvSpPr>
        <p:spPr>
          <a:xfrm>
            <a:off x="685800" y="1905000"/>
            <a:ext cx="4572000" cy="31242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
          <p:cNvPicPr>
            <a:picLocks noChangeAspect="1" noChangeArrowheads="1"/>
          </p:cNvPicPr>
          <p:nvPr/>
        </p:nvPicPr>
        <p:blipFill>
          <a:blip r:embed="rId3"/>
          <a:srcRect/>
          <a:stretch>
            <a:fillRect/>
          </a:stretch>
        </p:blipFill>
        <p:spPr bwMode="auto">
          <a:xfrm>
            <a:off x="0" y="1059075"/>
            <a:ext cx="9144000" cy="5798925"/>
          </a:xfrm>
          <a:prstGeom prst="rect">
            <a:avLst/>
          </a:prstGeom>
          <a:noFill/>
          <a:ln w="9525">
            <a:noFill/>
            <a:miter lim="800000"/>
            <a:headEnd/>
            <a:tailEnd/>
          </a:ln>
          <a:effectLst/>
        </p:spPr>
      </p:pic>
      <p:sp useBgFill="1">
        <p:nvSpPr>
          <p:cNvPr id="4" name="TextBox 3"/>
          <p:cNvSpPr txBox="1">
            <a:spLocks noChangeArrowheads="1"/>
          </p:cNvSpPr>
          <p:nvPr/>
        </p:nvSpPr>
        <p:spPr bwMode="auto">
          <a:xfrm>
            <a:off x="0" y="667512"/>
            <a:ext cx="9144000" cy="769441"/>
          </a:xfrm>
          <a:prstGeom prst="rect">
            <a:avLst/>
          </a:prstGeom>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meet the native peoples</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8" name="Freeform 7"/>
          <p:cNvSpPr/>
          <p:nvPr/>
        </p:nvSpPr>
        <p:spPr>
          <a:xfrm>
            <a:off x="261257" y="2743200"/>
            <a:ext cx="1779814" cy="522514"/>
          </a:xfrm>
          <a:custGeom>
            <a:avLst/>
            <a:gdLst>
              <a:gd name="connsiteX0" fmla="*/ 1779814 w 1779814"/>
              <a:gd name="connsiteY0" fmla="*/ 522514 h 522514"/>
              <a:gd name="connsiteX1" fmla="*/ 1665514 w 1779814"/>
              <a:gd name="connsiteY1" fmla="*/ 424543 h 522514"/>
              <a:gd name="connsiteX2" fmla="*/ 1551214 w 1779814"/>
              <a:gd name="connsiteY2" fmla="*/ 261257 h 522514"/>
              <a:gd name="connsiteX3" fmla="*/ 1420586 w 1779814"/>
              <a:gd name="connsiteY3" fmla="*/ 212271 h 522514"/>
              <a:gd name="connsiteX4" fmla="*/ 1240972 w 1779814"/>
              <a:gd name="connsiteY4" fmla="*/ 212271 h 522514"/>
              <a:gd name="connsiteX5" fmla="*/ 1126672 w 1779814"/>
              <a:gd name="connsiteY5" fmla="*/ 375557 h 522514"/>
              <a:gd name="connsiteX6" fmla="*/ 816429 w 1779814"/>
              <a:gd name="connsiteY6" fmla="*/ 391886 h 522514"/>
              <a:gd name="connsiteX7" fmla="*/ 604157 w 1779814"/>
              <a:gd name="connsiteY7" fmla="*/ 391886 h 522514"/>
              <a:gd name="connsiteX8" fmla="*/ 375557 w 1779814"/>
              <a:gd name="connsiteY8" fmla="*/ 310243 h 522514"/>
              <a:gd name="connsiteX9" fmla="*/ 310243 w 1779814"/>
              <a:gd name="connsiteY9" fmla="*/ 293914 h 522514"/>
              <a:gd name="connsiteX10" fmla="*/ 195943 w 1779814"/>
              <a:gd name="connsiteY10" fmla="*/ 212271 h 522514"/>
              <a:gd name="connsiteX11" fmla="*/ 195943 w 1779814"/>
              <a:gd name="connsiteY11" fmla="*/ 146957 h 522514"/>
              <a:gd name="connsiteX12" fmla="*/ 0 w 1779814"/>
              <a:gd name="connsiteY12" fmla="*/ 0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9814" h="522514">
                <a:moveTo>
                  <a:pt x="1779814" y="522514"/>
                </a:moveTo>
                <a:cubicBezTo>
                  <a:pt x="1741714" y="495300"/>
                  <a:pt x="1703614" y="468086"/>
                  <a:pt x="1665514" y="424543"/>
                </a:cubicBezTo>
                <a:cubicBezTo>
                  <a:pt x="1627414" y="381000"/>
                  <a:pt x="1592035" y="296636"/>
                  <a:pt x="1551214" y="261257"/>
                </a:cubicBezTo>
                <a:cubicBezTo>
                  <a:pt x="1510393" y="225878"/>
                  <a:pt x="1472293" y="220435"/>
                  <a:pt x="1420586" y="212271"/>
                </a:cubicBezTo>
                <a:cubicBezTo>
                  <a:pt x="1368879" y="204107"/>
                  <a:pt x="1289957" y="185057"/>
                  <a:pt x="1240972" y="212271"/>
                </a:cubicBezTo>
                <a:cubicBezTo>
                  <a:pt x="1191987" y="239485"/>
                  <a:pt x="1197429" y="345621"/>
                  <a:pt x="1126672" y="375557"/>
                </a:cubicBezTo>
                <a:cubicBezTo>
                  <a:pt x="1055915" y="405493"/>
                  <a:pt x="903515" y="389165"/>
                  <a:pt x="816429" y="391886"/>
                </a:cubicBezTo>
                <a:cubicBezTo>
                  <a:pt x="729343" y="394607"/>
                  <a:pt x="677636" y="405493"/>
                  <a:pt x="604157" y="391886"/>
                </a:cubicBezTo>
                <a:cubicBezTo>
                  <a:pt x="530678" y="378279"/>
                  <a:pt x="424543" y="326572"/>
                  <a:pt x="375557" y="310243"/>
                </a:cubicBezTo>
                <a:cubicBezTo>
                  <a:pt x="326571" y="293914"/>
                  <a:pt x="340179" y="310243"/>
                  <a:pt x="310243" y="293914"/>
                </a:cubicBezTo>
                <a:cubicBezTo>
                  <a:pt x="280307" y="277585"/>
                  <a:pt x="214993" y="236764"/>
                  <a:pt x="195943" y="212271"/>
                </a:cubicBezTo>
                <a:cubicBezTo>
                  <a:pt x="176893" y="187778"/>
                  <a:pt x="228600" y="182335"/>
                  <a:pt x="195943" y="146957"/>
                </a:cubicBezTo>
                <a:cubicBezTo>
                  <a:pt x="163286" y="111579"/>
                  <a:pt x="81643" y="55789"/>
                  <a:pt x="0" y="0"/>
                </a:cubicBezTo>
              </a:path>
            </a:pathLst>
          </a:custGeom>
          <a:ln w="101600">
            <a:solidFill>
              <a:schemeClr val="tx1"/>
            </a:solidFill>
            <a:prstDash val="sysDot"/>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Oval 8"/>
          <p:cNvSpPr/>
          <p:nvPr/>
        </p:nvSpPr>
        <p:spPr>
          <a:xfrm>
            <a:off x="6248400" y="6248400"/>
            <a:ext cx="18288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267200" y="4343400"/>
            <a:ext cx="18288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495800" y="3733800"/>
            <a:ext cx="18288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638800" y="3124200"/>
            <a:ext cx="18288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105400" y="2667000"/>
            <a:ext cx="18288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724400" y="2209800"/>
            <a:ext cx="18288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248400" y="5562600"/>
            <a:ext cx="10668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743200" y="3124200"/>
            <a:ext cx="18288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828800" y="2743200"/>
            <a:ext cx="16764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0" y="2362200"/>
            <a:ext cx="13716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0" y="3429000"/>
            <a:ext cx="18288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0" y="1828800"/>
            <a:ext cx="14478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rot="20618364">
            <a:off x="7963998" y="4926810"/>
            <a:ext cx="1380776" cy="2151395"/>
            <a:chOff x="3888865" y="1944284"/>
            <a:chExt cx="1892809" cy="3084917"/>
          </a:xfrm>
        </p:grpSpPr>
        <p:pic>
          <p:nvPicPr>
            <p:cNvPr id="23" name="Picture 4" descr="image: Oto Indians"/>
            <p:cNvPicPr>
              <a:picLocks noChangeAspect="1" noChangeArrowheads="1"/>
            </p:cNvPicPr>
            <p:nvPr/>
          </p:nvPicPr>
          <p:blipFill>
            <a:blip r:embed="rId4"/>
            <a:srcRect/>
            <a:stretch>
              <a:fillRect/>
            </a:stretch>
          </p:blipFill>
          <p:spPr bwMode="auto">
            <a:xfrm>
              <a:off x="3888865" y="1981200"/>
              <a:ext cx="1892809" cy="3048001"/>
            </a:xfrm>
            <a:prstGeom prst="rect">
              <a:avLst/>
            </a:prstGeom>
            <a:noFill/>
            <a:ln w="25400">
              <a:solidFill>
                <a:schemeClr val="tx1"/>
              </a:solidFill>
            </a:ln>
          </p:spPr>
        </p:pic>
        <p:sp>
          <p:nvSpPr>
            <p:cNvPr id="24" name="TextBox 23"/>
            <p:cNvSpPr txBox="1"/>
            <p:nvPr/>
          </p:nvSpPr>
          <p:spPr>
            <a:xfrm>
              <a:off x="3899226" y="1944284"/>
              <a:ext cx="649729" cy="461665"/>
            </a:xfrm>
            <a:prstGeom prst="rect">
              <a:avLst/>
            </a:prstGeom>
            <a:noFill/>
          </p:spPr>
          <p:txBody>
            <a:bodyPr wrap="none" rtlCol="0">
              <a:spAutoFit/>
            </a:bodyPr>
            <a:lstStyle/>
            <a:p>
              <a:r>
                <a:rPr lang="en-US" sz="2400" dirty="0" err="1" smtClean="0"/>
                <a:t>Oto</a:t>
              </a:r>
              <a:endParaRPr lang="en-US" sz="2400" dirty="0"/>
            </a:p>
          </p:txBody>
        </p:sp>
      </p:grpSp>
      <p:grpSp>
        <p:nvGrpSpPr>
          <p:cNvPr id="25" name="Group 24"/>
          <p:cNvGrpSpPr/>
          <p:nvPr/>
        </p:nvGrpSpPr>
        <p:grpSpPr>
          <a:xfrm rot="876605">
            <a:off x="4550571" y="5037032"/>
            <a:ext cx="1470975" cy="2435406"/>
            <a:chOff x="6400800" y="984289"/>
            <a:chExt cx="1990725" cy="3130512"/>
          </a:xfrm>
        </p:grpSpPr>
        <p:pic>
          <p:nvPicPr>
            <p:cNvPr id="26" name="Picture 6" descr="image: Missouri Indians"/>
            <p:cNvPicPr>
              <a:picLocks noChangeAspect="1" noChangeArrowheads="1"/>
            </p:cNvPicPr>
            <p:nvPr/>
          </p:nvPicPr>
          <p:blipFill>
            <a:blip r:embed="rId5"/>
            <a:srcRect/>
            <a:stretch>
              <a:fillRect/>
            </a:stretch>
          </p:blipFill>
          <p:spPr bwMode="auto">
            <a:xfrm>
              <a:off x="6400800" y="1066800"/>
              <a:ext cx="1990725" cy="3048001"/>
            </a:xfrm>
            <a:prstGeom prst="rect">
              <a:avLst/>
            </a:prstGeom>
            <a:noFill/>
            <a:ln w="25400">
              <a:solidFill>
                <a:schemeClr val="tx1"/>
              </a:solidFill>
            </a:ln>
          </p:spPr>
        </p:pic>
        <p:sp>
          <p:nvSpPr>
            <p:cNvPr id="27" name="TextBox 26"/>
            <p:cNvSpPr txBox="1"/>
            <p:nvPr/>
          </p:nvSpPr>
          <p:spPr>
            <a:xfrm>
              <a:off x="6734059" y="984289"/>
              <a:ext cx="1260282" cy="461665"/>
            </a:xfrm>
            <a:prstGeom prst="rect">
              <a:avLst/>
            </a:prstGeom>
            <a:noFill/>
          </p:spPr>
          <p:txBody>
            <a:bodyPr wrap="none" rtlCol="0">
              <a:spAutoFit/>
            </a:bodyPr>
            <a:lstStyle/>
            <a:p>
              <a:r>
                <a:rPr lang="en-US" sz="2400" dirty="0" smtClean="0"/>
                <a:t>Missouri</a:t>
              </a:r>
              <a:endParaRPr lang="en-US" sz="2400" dirty="0"/>
            </a:p>
          </p:txBody>
        </p:sp>
      </p:grpSp>
      <p:grpSp>
        <p:nvGrpSpPr>
          <p:cNvPr id="28" name="Group 27"/>
          <p:cNvGrpSpPr/>
          <p:nvPr/>
        </p:nvGrpSpPr>
        <p:grpSpPr>
          <a:xfrm rot="21016089">
            <a:off x="7503733" y="2938040"/>
            <a:ext cx="1527935" cy="1459161"/>
            <a:chOff x="0" y="2514600"/>
            <a:chExt cx="1836488" cy="1698368"/>
          </a:xfrm>
        </p:grpSpPr>
        <p:pic>
          <p:nvPicPr>
            <p:cNvPr id="29" name="Picture 2" descr="image: Yankton Sioux Indians"/>
            <p:cNvPicPr>
              <a:picLocks noChangeAspect="1" noChangeArrowheads="1"/>
            </p:cNvPicPr>
            <p:nvPr/>
          </p:nvPicPr>
          <p:blipFill>
            <a:blip r:embed="rId6"/>
            <a:srcRect t="2740" r="49261" b="36196"/>
            <a:stretch>
              <a:fillRect/>
            </a:stretch>
          </p:blipFill>
          <p:spPr bwMode="auto">
            <a:xfrm>
              <a:off x="0" y="2514600"/>
              <a:ext cx="1836488" cy="1698368"/>
            </a:xfrm>
            <a:prstGeom prst="rect">
              <a:avLst/>
            </a:prstGeom>
            <a:noFill/>
            <a:ln w="25400">
              <a:solidFill>
                <a:schemeClr val="tx1"/>
              </a:solidFill>
            </a:ln>
          </p:spPr>
        </p:pic>
        <p:sp>
          <p:nvSpPr>
            <p:cNvPr id="30" name="TextBox 29"/>
            <p:cNvSpPr txBox="1"/>
            <p:nvPr/>
          </p:nvSpPr>
          <p:spPr>
            <a:xfrm>
              <a:off x="0" y="2514600"/>
              <a:ext cx="1791153" cy="429878"/>
            </a:xfrm>
            <a:prstGeom prst="rect">
              <a:avLst/>
            </a:prstGeom>
            <a:noFill/>
          </p:spPr>
          <p:txBody>
            <a:bodyPr wrap="none" rtlCol="0">
              <a:spAutoFit/>
            </a:bodyPr>
            <a:lstStyle/>
            <a:p>
              <a:r>
                <a:rPr lang="en-US" dirty="0" smtClean="0"/>
                <a:t>Yankton Sioux</a:t>
              </a:r>
              <a:endParaRPr lang="en-US" dirty="0"/>
            </a:p>
          </p:txBody>
        </p:sp>
      </p:grpSp>
      <p:sp>
        <p:nvSpPr>
          <p:cNvPr id="10" name="Oval 9"/>
          <p:cNvSpPr/>
          <p:nvPr/>
        </p:nvSpPr>
        <p:spPr>
          <a:xfrm>
            <a:off x="6477000" y="4419600"/>
            <a:ext cx="21336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273879" y="2767693"/>
            <a:ext cx="5739492" cy="3872592"/>
          </a:xfrm>
          <a:custGeom>
            <a:avLst/>
            <a:gdLst>
              <a:gd name="connsiteX0" fmla="*/ 5739492 w 5739492"/>
              <a:gd name="connsiteY0" fmla="*/ 3714750 h 3872592"/>
              <a:gd name="connsiteX1" fmla="*/ 5461907 w 5739492"/>
              <a:gd name="connsiteY1" fmla="*/ 3845378 h 3872592"/>
              <a:gd name="connsiteX2" fmla="*/ 5119007 w 5739492"/>
              <a:gd name="connsiteY2" fmla="*/ 3845378 h 3872592"/>
              <a:gd name="connsiteX3" fmla="*/ 4955721 w 5739492"/>
              <a:gd name="connsiteY3" fmla="*/ 3682093 h 3872592"/>
              <a:gd name="connsiteX4" fmla="*/ 4808764 w 5739492"/>
              <a:gd name="connsiteY4" fmla="*/ 3600450 h 3872592"/>
              <a:gd name="connsiteX5" fmla="*/ 4351564 w 5739492"/>
              <a:gd name="connsiteY5" fmla="*/ 3600450 h 3872592"/>
              <a:gd name="connsiteX6" fmla="*/ 4286250 w 5739492"/>
              <a:gd name="connsiteY6" fmla="*/ 3437164 h 3872592"/>
              <a:gd name="connsiteX7" fmla="*/ 4073978 w 5739492"/>
              <a:gd name="connsiteY7" fmla="*/ 3077936 h 3872592"/>
              <a:gd name="connsiteX8" fmla="*/ 3943350 w 5739492"/>
              <a:gd name="connsiteY8" fmla="*/ 2457450 h 3872592"/>
              <a:gd name="connsiteX9" fmla="*/ 3812721 w 5739492"/>
              <a:gd name="connsiteY9" fmla="*/ 2294164 h 3872592"/>
              <a:gd name="connsiteX10" fmla="*/ 3649435 w 5739492"/>
              <a:gd name="connsiteY10" fmla="*/ 2261507 h 3872592"/>
              <a:gd name="connsiteX11" fmla="*/ 3404507 w 5739492"/>
              <a:gd name="connsiteY11" fmla="*/ 2277836 h 3872592"/>
              <a:gd name="connsiteX12" fmla="*/ 3175907 w 5739492"/>
              <a:gd name="connsiteY12" fmla="*/ 2130878 h 3872592"/>
              <a:gd name="connsiteX13" fmla="*/ 3077935 w 5739492"/>
              <a:gd name="connsiteY13" fmla="*/ 1918607 h 3872592"/>
              <a:gd name="connsiteX14" fmla="*/ 2898321 w 5739492"/>
              <a:gd name="connsiteY14" fmla="*/ 1738993 h 3872592"/>
              <a:gd name="connsiteX15" fmla="*/ 2784021 w 5739492"/>
              <a:gd name="connsiteY15" fmla="*/ 1575707 h 3872592"/>
              <a:gd name="connsiteX16" fmla="*/ 2881992 w 5739492"/>
              <a:gd name="connsiteY16" fmla="*/ 1396093 h 3872592"/>
              <a:gd name="connsiteX17" fmla="*/ 2849335 w 5739492"/>
              <a:gd name="connsiteY17" fmla="*/ 1069521 h 3872592"/>
              <a:gd name="connsiteX18" fmla="*/ 2849335 w 5739492"/>
              <a:gd name="connsiteY18" fmla="*/ 971550 h 3872592"/>
              <a:gd name="connsiteX19" fmla="*/ 2800350 w 5739492"/>
              <a:gd name="connsiteY19" fmla="*/ 759278 h 3872592"/>
              <a:gd name="connsiteX20" fmla="*/ 2718707 w 5739492"/>
              <a:gd name="connsiteY20" fmla="*/ 530678 h 3872592"/>
              <a:gd name="connsiteX21" fmla="*/ 2637064 w 5739492"/>
              <a:gd name="connsiteY21" fmla="*/ 498021 h 3872592"/>
              <a:gd name="connsiteX22" fmla="*/ 2539092 w 5739492"/>
              <a:gd name="connsiteY22" fmla="*/ 498021 h 3872592"/>
              <a:gd name="connsiteX23" fmla="*/ 2343150 w 5739492"/>
              <a:gd name="connsiteY23" fmla="*/ 367393 h 3872592"/>
              <a:gd name="connsiteX24" fmla="*/ 2114550 w 5739492"/>
              <a:gd name="connsiteY24" fmla="*/ 204107 h 3872592"/>
              <a:gd name="connsiteX25" fmla="*/ 1951264 w 5739492"/>
              <a:gd name="connsiteY25" fmla="*/ 204107 h 3872592"/>
              <a:gd name="connsiteX26" fmla="*/ 1608364 w 5739492"/>
              <a:gd name="connsiteY26" fmla="*/ 155121 h 3872592"/>
              <a:gd name="connsiteX27" fmla="*/ 1412421 w 5739492"/>
              <a:gd name="connsiteY27" fmla="*/ 155121 h 3872592"/>
              <a:gd name="connsiteX28" fmla="*/ 1298121 w 5739492"/>
              <a:gd name="connsiteY28" fmla="*/ 334736 h 3872592"/>
              <a:gd name="connsiteX29" fmla="*/ 1020535 w 5739492"/>
              <a:gd name="connsiteY29" fmla="*/ 400050 h 3872592"/>
              <a:gd name="connsiteX30" fmla="*/ 889907 w 5739492"/>
              <a:gd name="connsiteY30" fmla="*/ 253093 h 3872592"/>
              <a:gd name="connsiteX31" fmla="*/ 677635 w 5739492"/>
              <a:gd name="connsiteY31" fmla="*/ 204107 h 3872592"/>
              <a:gd name="connsiteX32" fmla="*/ 449035 w 5739492"/>
              <a:gd name="connsiteY32" fmla="*/ 155121 h 3872592"/>
              <a:gd name="connsiteX33" fmla="*/ 285750 w 5739492"/>
              <a:gd name="connsiteY33" fmla="*/ 24493 h 3872592"/>
              <a:gd name="connsiteX34" fmla="*/ 57150 w 5739492"/>
              <a:gd name="connsiteY34" fmla="*/ 302078 h 3872592"/>
              <a:gd name="connsiteX35" fmla="*/ 8164 w 5739492"/>
              <a:gd name="connsiteY35" fmla="*/ 400050 h 3872592"/>
              <a:gd name="connsiteX36" fmla="*/ 8164 w 5739492"/>
              <a:gd name="connsiteY36" fmla="*/ 628650 h 3872592"/>
              <a:gd name="connsiteX37" fmla="*/ 8164 w 5739492"/>
              <a:gd name="connsiteY37" fmla="*/ 677636 h 387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739492" h="3872592">
                <a:moveTo>
                  <a:pt x="5739492" y="3714750"/>
                </a:moveTo>
                <a:cubicBezTo>
                  <a:pt x="5652406" y="3769178"/>
                  <a:pt x="5565321" y="3823607"/>
                  <a:pt x="5461907" y="3845378"/>
                </a:cubicBezTo>
                <a:cubicBezTo>
                  <a:pt x="5358493" y="3867149"/>
                  <a:pt x="5203371" y="3872592"/>
                  <a:pt x="5119007" y="3845378"/>
                </a:cubicBezTo>
                <a:cubicBezTo>
                  <a:pt x="5034643" y="3818164"/>
                  <a:pt x="5007428" y="3722914"/>
                  <a:pt x="4955721" y="3682093"/>
                </a:cubicBezTo>
                <a:cubicBezTo>
                  <a:pt x="4904014" y="3641272"/>
                  <a:pt x="4909457" y="3614057"/>
                  <a:pt x="4808764" y="3600450"/>
                </a:cubicBezTo>
                <a:cubicBezTo>
                  <a:pt x="4708071" y="3586843"/>
                  <a:pt x="4438650" y="3627664"/>
                  <a:pt x="4351564" y="3600450"/>
                </a:cubicBezTo>
                <a:cubicBezTo>
                  <a:pt x="4264478" y="3573236"/>
                  <a:pt x="4332514" y="3524250"/>
                  <a:pt x="4286250" y="3437164"/>
                </a:cubicBezTo>
                <a:cubicBezTo>
                  <a:pt x="4239986" y="3350078"/>
                  <a:pt x="4131128" y="3241222"/>
                  <a:pt x="4073978" y="3077936"/>
                </a:cubicBezTo>
                <a:cubicBezTo>
                  <a:pt x="4016828" y="2914650"/>
                  <a:pt x="3986893" y="2588079"/>
                  <a:pt x="3943350" y="2457450"/>
                </a:cubicBezTo>
                <a:cubicBezTo>
                  <a:pt x="3899807" y="2326821"/>
                  <a:pt x="3861707" y="2326821"/>
                  <a:pt x="3812721" y="2294164"/>
                </a:cubicBezTo>
                <a:cubicBezTo>
                  <a:pt x="3763735" y="2261507"/>
                  <a:pt x="3717471" y="2264228"/>
                  <a:pt x="3649435" y="2261507"/>
                </a:cubicBezTo>
                <a:cubicBezTo>
                  <a:pt x="3581399" y="2258786"/>
                  <a:pt x="3483428" y="2299607"/>
                  <a:pt x="3404507" y="2277836"/>
                </a:cubicBezTo>
                <a:cubicBezTo>
                  <a:pt x="3325586" y="2256065"/>
                  <a:pt x="3230336" y="2190750"/>
                  <a:pt x="3175907" y="2130878"/>
                </a:cubicBezTo>
                <a:cubicBezTo>
                  <a:pt x="3121478" y="2071006"/>
                  <a:pt x="3124199" y="1983921"/>
                  <a:pt x="3077935" y="1918607"/>
                </a:cubicBezTo>
                <a:cubicBezTo>
                  <a:pt x="3031671" y="1853293"/>
                  <a:pt x="2947307" y="1796143"/>
                  <a:pt x="2898321" y="1738993"/>
                </a:cubicBezTo>
                <a:cubicBezTo>
                  <a:pt x="2849335" y="1681843"/>
                  <a:pt x="2786742" y="1632857"/>
                  <a:pt x="2784021" y="1575707"/>
                </a:cubicBezTo>
                <a:cubicBezTo>
                  <a:pt x="2781300" y="1518557"/>
                  <a:pt x="2871106" y="1480457"/>
                  <a:pt x="2881992" y="1396093"/>
                </a:cubicBezTo>
                <a:cubicBezTo>
                  <a:pt x="2892878" y="1311729"/>
                  <a:pt x="2854778" y="1140278"/>
                  <a:pt x="2849335" y="1069521"/>
                </a:cubicBezTo>
                <a:cubicBezTo>
                  <a:pt x="2843892" y="998764"/>
                  <a:pt x="2857499" y="1023257"/>
                  <a:pt x="2849335" y="971550"/>
                </a:cubicBezTo>
                <a:cubicBezTo>
                  <a:pt x="2841171" y="919843"/>
                  <a:pt x="2822121" y="832757"/>
                  <a:pt x="2800350" y="759278"/>
                </a:cubicBezTo>
                <a:cubicBezTo>
                  <a:pt x="2778579" y="685799"/>
                  <a:pt x="2745921" y="574221"/>
                  <a:pt x="2718707" y="530678"/>
                </a:cubicBezTo>
                <a:cubicBezTo>
                  <a:pt x="2691493" y="487135"/>
                  <a:pt x="2667000" y="503464"/>
                  <a:pt x="2637064" y="498021"/>
                </a:cubicBezTo>
                <a:cubicBezTo>
                  <a:pt x="2607128" y="492578"/>
                  <a:pt x="2588078" y="519792"/>
                  <a:pt x="2539092" y="498021"/>
                </a:cubicBezTo>
                <a:cubicBezTo>
                  <a:pt x="2490106" y="476250"/>
                  <a:pt x="2413907" y="416379"/>
                  <a:pt x="2343150" y="367393"/>
                </a:cubicBezTo>
                <a:cubicBezTo>
                  <a:pt x="2272393" y="318407"/>
                  <a:pt x="2179864" y="231321"/>
                  <a:pt x="2114550" y="204107"/>
                </a:cubicBezTo>
                <a:cubicBezTo>
                  <a:pt x="2049236" y="176893"/>
                  <a:pt x="2035628" y="212271"/>
                  <a:pt x="1951264" y="204107"/>
                </a:cubicBezTo>
                <a:cubicBezTo>
                  <a:pt x="1866900" y="195943"/>
                  <a:pt x="1698171" y="163285"/>
                  <a:pt x="1608364" y="155121"/>
                </a:cubicBezTo>
                <a:cubicBezTo>
                  <a:pt x="1518557" y="146957"/>
                  <a:pt x="1464128" y="125185"/>
                  <a:pt x="1412421" y="155121"/>
                </a:cubicBezTo>
                <a:cubicBezTo>
                  <a:pt x="1360714" y="185057"/>
                  <a:pt x="1363435" y="293914"/>
                  <a:pt x="1298121" y="334736"/>
                </a:cubicBezTo>
                <a:cubicBezTo>
                  <a:pt x="1232807" y="375558"/>
                  <a:pt x="1088571" y="413657"/>
                  <a:pt x="1020535" y="400050"/>
                </a:cubicBezTo>
                <a:cubicBezTo>
                  <a:pt x="952499" y="386443"/>
                  <a:pt x="947057" y="285750"/>
                  <a:pt x="889907" y="253093"/>
                </a:cubicBezTo>
                <a:cubicBezTo>
                  <a:pt x="832757" y="220436"/>
                  <a:pt x="677635" y="204107"/>
                  <a:pt x="677635" y="204107"/>
                </a:cubicBezTo>
                <a:cubicBezTo>
                  <a:pt x="604156" y="187778"/>
                  <a:pt x="514349" y="185057"/>
                  <a:pt x="449035" y="155121"/>
                </a:cubicBezTo>
                <a:cubicBezTo>
                  <a:pt x="383721" y="125185"/>
                  <a:pt x="351064" y="0"/>
                  <a:pt x="285750" y="24493"/>
                </a:cubicBezTo>
                <a:cubicBezTo>
                  <a:pt x="220436" y="48986"/>
                  <a:pt x="103414" y="239485"/>
                  <a:pt x="57150" y="302078"/>
                </a:cubicBezTo>
                <a:cubicBezTo>
                  <a:pt x="10886" y="364671"/>
                  <a:pt x="16328" y="345621"/>
                  <a:pt x="8164" y="400050"/>
                </a:cubicBezTo>
                <a:cubicBezTo>
                  <a:pt x="0" y="454479"/>
                  <a:pt x="8164" y="628650"/>
                  <a:pt x="8164" y="628650"/>
                </a:cubicBezTo>
                <a:lnTo>
                  <a:pt x="8164" y="677636"/>
                </a:lnTo>
              </a:path>
            </a:pathLst>
          </a:custGeom>
          <a:ln w="101600">
            <a:solidFill>
              <a:schemeClr val="tx1"/>
            </a:solidFill>
            <a:prstDash val="sysDot"/>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4" name="Group 33"/>
          <p:cNvGrpSpPr/>
          <p:nvPr/>
        </p:nvGrpSpPr>
        <p:grpSpPr>
          <a:xfrm rot="795296">
            <a:off x="1496139" y="3553538"/>
            <a:ext cx="1981200" cy="1981201"/>
            <a:chOff x="6858000" y="3809999"/>
            <a:chExt cx="1981200" cy="1981201"/>
          </a:xfrm>
        </p:grpSpPr>
        <p:pic>
          <p:nvPicPr>
            <p:cNvPr id="35" name="Picture 10" descr="image: Arikara Indians"/>
            <p:cNvPicPr>
              <a:picLocks noChangeAspect="1" noChangeArrowheads="1"/>
            </p:cNvPicPr>
            <p:nvPr/>
          </p:nvPicPr>
          <p:blipFill>
            <a:blip r:embed="rId7"/>
            <a:srcRect l="13389" r="-418" b="35000"/>
            <a:stretch>
              <a:fillRect/>
            </a:stretch>
          </p:blipFill>
          <p:spPr bwMode="auto">
            <a:xfrm>
              <a:off x="6858000" y="3809999"/>
              <a:ext cx="1981200" cy="1981201"/>
            </a:xfrm>
            <a:prstGeom prst="rect">
              <a:avLst/>
            </a:prstGeom>
            <a:noFill/>
          </p:spPr>
        </p:pic>
        <p:sp>
          <p:nvSpPr>
            <p:cNvPr id="36" name="TextBox 35"/>
            <p:cNvSpPr txBox="1"/>
            <p:nvPr/>
          </p:nvSpPr>
          <p:spPr>
            <a:xfrm>
              <a:off x="7543800" y="3810000"/>
              <a:ext cx="1070806" cy="461665"/>
            </a:xfrm>
            <a:prstGeom prst="rect">
              <a:avLst/>
            </a:prstGeom>
            <a:noFill/>
          </p:spPr>
          <p:txBody>
            <a:bodyPr wrap="none" rtlCol="0">
              <a:spAutoFit/>
            </a:bodyPr>
            <a:lstStyle/>
            <a:p>
              <a:r>
                <a:rPr lang="en-US" sz="2400" dirty="0" err="1" smtClean="0">
                  <a:solidFill>
                    <a:schemeClr val="bg1"/>
                  </a:solidFill>
                </a:rPr>
                <a:t>Arikara</a:t>
              </a:r>
              <a:endParaRPr lang="en-US" sz="2400" dirty="0">
                <a:solidFill>
                  <a:schemeClr val="bg1"/>
                </a:solidFill>
              </a:endParaRPr>
            </a:p>
          </p:txBody>
        </p:sp>
      </p:grpSp>
      <p:grpSp>
        <p:nvGrpSpPr>
          <p:cNvPr id="37" name="Group 36"/>
          <p:cNvGrpSpPr/>
          <p:nvPr/>
        </p:nvGrpSpPr>
        <p:grpSpPr>
          <a:xfrm rot="1524198">
            <a:off x="6903455" y="923035"/>
            <a:ext cx="1907822" cy="1981200"/>
            <a:chOff x="-1504244" y="990600"/>
            <a:chExt cx="1907822" cy="1981200"/>
          </a:xfrm>
        </p:grpSpPr>
        <p:pic>
          <p:nvPicPr>
            <p:cNvPr id="38" name="Picture 16" descr="image: Mandan Indians"/>
            <p:cNvPicPr>
              <a:picLocks noChangeAspect="1" noChangeArrowheads="1"/>
            </p:cNvPicPr>
            <p:nvPr/>
          </p:nvPicPr>
          <p:blipFill>
            <a:blip r:embed="rId8"/>
            <a:srcRect r="15102" b="32500"/>
            <a:stretch>
              <a:fillRect/>
            </a:stretch>
          </p:blipFill>
          <p:spPr bwMode="auto">
            <a:xfrm>
              <a:off x="-1504244" y="990600"/>
              <a:ext cx="1907822" cy="1981200"/>
            </a:xfrm>
            <a:prstGeom prst="rect">
              <a:avLst/>
            </a:prstGeom>
            <a:noFill/>
            <a:ln w="25400">
              <a:solidFill>
                <a:schemeClr val="tx1"/>
              </a:solidFill>
            </a:ln>
          </p:spPr>
        </p:pic>
        <p:sp>
          <p:nvSpPr>
            <p:cNvPr id="39" name="TextBox 38"/>
            <p:cNvSpPr txBox="1"/>
            <p:nvPr/>
          </p:nvSpPr>
          <p:spPr>
            <a:xfrm>
              <a:off x="-970844" y="990600"/>
              <a:ext cx="1228221" cy="461665"/>
            </a:xfrm>
            <a:prstGeom prst="rect">
              <a:avLst/>
            </a:prstGeom>
            <a:noFill/>
          </p:spPr>
          <p:txBody>
            <a:bodyPr wrap="none" rtlCol="0">
              <a:spAutoFit/>
            </a:bodyPr>
            <a:lstStyle/>
            <a:p>
              <a:r>
                <a:rPr lang="en-US" sz="2400" dirty="0" smtClean="0"/>
                <a:t>Mandan</a:t>
              </a:r>
              <a:endParaRPr lang="en-US" sz="2400" dirty="0"/>
            </a:p>
          </p:txBody>
        </p:sp>
      </p:grpSp>
      <p:grpSp>
        <p:nvGrpSpPr>
          <p:cNvPr id="31" name="Group 30"/>
          <p:cNvGrpSpPr/>
          <p:nvPr/>
        </p:nvGrpSpPr>
        <p:grpSpPr>
          <a:xfrm rot="21081477">
            <a:off x="2704637" y="5030818"/>
            <a:ext cx="2133600" cy="1676400"/>
            <a:chOff x="2133600" y="381000"/>
            <a:chExt cx="2133600" cy="1676400"/>
          </a:xfrm>
        </p:grpSpPr>
        <p:pic>
          <p:nvPicPr>
            <p:cNvPr id="32" name="Picture 8" descr="image: Teton Sioux Indians"/>
            <p:cNvPicPr>
              <a:picLocks noChangeAspect="1" noChangeArrowheads="1"/>
            </p:cNvPicPr>
            <p:nvPr/>
          </p:nvPicPr>
          <p:blipFill>
            <a:blip r:embed="rId9"/>
            <a:srcRect l="20217" t="12500" r="-1083" b="32500"/>
            <a:stretch>
              <a:fillRect/>
            </a:stretch>
          </p:blipFill>
          <p:spPr bwMode="auto">
            <a:xfrm>
              <a:off x="2133600" y="381000"/>
              <a:ext cx="2133600" cy="1676400"/>
            </a:xfrm>
            <a:prstGeom prst="rect">
              <a:avLst/>
            </a:prstGeom>
            <a:noFill/>
            <a:ln w="25400">
              <a:solidFill>
                <a:schemeClr val="tx1"/>
              </a:solidFill>
            </a:ln>
          </p:spPr>
        </p:pic>
        <p:sp>
          <p:nvSpPr>
            <p:cNvPr id="33" name="TextBox 32"/>
            <p:cNvSpPr txBox="1"/>
            <p:nvPr/>
          </p:nvSpPr>
          <p:spPr>
            <a:xfrm>
              <a:off x="3192753" y="381000"/>
              <a:ext cx="922047" cy="830997"/>
            </a:xfrm>
            <a:prstGeom prst="rect">
              <a:avLst/>
            </a:prstGeom>
            <a:noFill/>
          </p:spPr>
          <p:txBody>
            <a:bodyPr wrap="none" rtlCol="0">
              <a:spAutoFit/>
            </a:bodyPr>
            <a:lstStyle/>
            <a:p>
              <a:r>
                <a:rPr lang="en-US" sz="2400" dirty="0" smtClean="0">
                  <a:solidFill>
                    <a:schemeClr val="bg1"/>
                  </a:solidFill>
                </a:rPr>
                <a:t>Teton</a:t>
              </a:r>
            </a:p>
            <a:p>
              <a:r>
                <a:rPr lang="en-US" sz="2400" dirty="0" smtClean="0">
                  <a:solidFill>
                    <a:schemeClr val="bg1"/>
                  </a:solidFill>
                </a:rPr>
                <a:t> Sioux</a:t>
              </a:r>
              <a:endParaRPr lang="en-US" sz="2400" dirty="0">
                <a:solidFill>
                  <a:schemeClr val="bg1"/>
                </a:solidFill>
              </a:endParaRPr>
            </a:p>
          </p:txBody>
        </p:sp>
      </p:grpSp>
      <p:grpSp>
        <p:nvGrpSpPr>
          <p:cNvPr id="40" name="Group 39"/>
          <p:cNvGrpSpPr/>
          <p:nvPr/>
        </p:nvGrpSpPr>
        <p:grpSpPr>
          <a:xfrm>
            <a:off x="4815114" y="533400"/>
            <a:ext cx="1890486" cy="1752600"/>
            <a:chOff x="4357914" y="0"/>
            <a:chExt cx="1890486" cy="1752600"/>
          </a:xfrm>
        </p:grpSpPr>
        <p:pic>
          <p:nvPicPr>
            <p:cNvPr id="41" name="Picture 12" descr="image: Assiniboin Indians"/>
            <p:cNvPicPr>
              <a:picLocks noChangeAspect="1" noChangeArrowheads="1"/>
            </p:cNvPicPr>
            <p:nvPr/>
          </p:nvPicPr>
          <p:blipFill>
            <a:blip r:embed="rId10"/>
            <a:srcRect r="16490" b="60304"/>
            <a:stretch>
              <a:fillRect/>
            </a:stretch>
          </p:blipFill>
          <p:spPr bwMode="auto">
            <a:xfrm>
              <a:off x="4357914" y="0"/>
              <a:ext cx="1890486" cy="1752600"/>
            </a:xfrm>
            <a:prstGeom prst="rect">
              <a:avLst/>
            </a:prstGeom>
            <a:noFill/>
          </p:spPr>
        </p:pic>
        <p:sp>
          <p:nvSpPr>
            <p:cNvPr id="42" name="TextBox 41"/>
            <p:cNvSpPr txBox="1"/>
            <p:nvPr/>
          </p:nvSpPr>
          <p:spPr>
            <a:xfrm>
              <a:off x="5029200" y="0"/>
              <a:ext cx="1143262" cy="369332"/>
            </a:xfrm>
            <a:prstGeom prst="rect">
              <a:avLst/>
            </a:prstGeom>
            <a:noFill/>
          </p:spPr>
          <p:txBody>
            <a:bodyPr wrap="none" rtlCol="0">
              <a:spAutoFit/>
            </a:bodyPr>
            <a:lstStyle/>
            <a:p>
              <a:r>
                <a:rPr lang="en-US" dirty="0" err="1" smtClean="0">
                  <a:solidFill>
                    <a:schemeClr val="bg1"/>
                  </a:solidFill>
                </a:rPr>
                <a:t>Assiniboin</a:t>
              </a:r>
              <a:endParaRPr lang="en-US" dirty="0">
                <a:solidFill>
                  <a:schemeClr val="bg1"/>
                </a:solidFill>
              </a:endParaRPr>
            </a:p>
          </p:txBody>
        </p:sp>
      </p:grpSp>
      <p:grpSp>
        <p:nvGrpSpPr>
          <p:cNvPr id="46" name="Group 45"/>
          <p:cNvGrpSpPr/>
          <p:nvPr/>
        </p:nvGrpSpPr>
        <p:grpSpPr>
          <a:xfrm rot="1167773">
            <a:off x="2953930" y="252285"/>
            <a:ext cx="1864539" cy="2042055"/>
            <a:chOff x="2286000" y="2819400"/>
            <a:chExt cx="2286000" cy="2514600"/>
          </a:xfrm>
        </p:grpSpPr>
        <p:pic>
          <p:nvPicPr>
            <p:cNvPr id="47" name="Picture 10" descr="Image result for SHOSHONE"/>
            <p:cNvPicPr>
              <a:picLocks noChangeAspect="1" noChangeArrowheads="1"/>
            </p:cNvPicPr>
            <p:nvPr/>
          </p:nvPicPr>
          <p:blipFill>
            <a:blip r:embed="rId11"/>
            <a:srcRect l="7059" t="5778" r="22353" b="35556"/>
            <a:stretch>
              <a:fillRect/>
            </a:stretch>
          </p:blipFill>
          <p:spPr bwMode="auto">
            <a:xfrm>
              <a:off x="2286000" y="2819400"/>
              <a:ext cx="2286000" cy="2514600"/>
            </a:xfrm>
            <a:prstGeom prst="rect">
              <a:avLst/>
            </a:prstGeom>
            <a:noFill/>
            <a:ln w="25400">
              <a:solidFill>
                <a:schemeClr val="tx1"/>
              </a:solidFill>
            </a:ln>
          </p:spPr>
        </p:pic>
        <p:sp>
          <p:nvSpPr>
            <p:cNvPr id="48" name="TextBox 47"/>
            <p:cNvSpPr txBox="1"/>
            <p:nvPr/>
          </p:nvSpPr>
          <p:spPr>
            <a:xfrm>
              <a:off x="2286000" y="2819400"/>
              <a:ext cx="1409360" cy="461665"/>
            </a:xfrm>
            <a:prstGeom prst="rect">
              <a:avLst/>
            </a:prstGeom>
            <a:noFill/>
          </p:spPr>
          <p:txBody>
            <a:bodyPr wrap="none" rtlCol="0">
              <a:spAutoFit/>
            </a:bodyPr>
            <a:lstStyle/>
            <a:p>
              <a:r>
                <a:rPr lang="en-US" sz="2400" dirty="0" smtClean="0"/>
                <a:t>Shoshone</a:t>
              </a:r>
              <a:endParaRPr lang="en-US" sz="2400" dirty="0"/>
            </a:p>
          </p:txBody>
        </p:sp>
      </p:grpSp>
      <p:grpSp>
        <p:nvGrpSpPr>
          <p:cNvPr id="43" name="Group 42"/>
          <p:cNvGrpSpPr/>
          <p:nvPr/>
        </p:nvGrpSpPr>
        <p:grpSpPr>
          <a:xfrm rot="21085529">
            <a:off x="1386918" y="144882"/>
            <a:ext cx="1744662" cy="2076110"/>
            <a:chOff x="0" y="1011888"/>
            <a:chExt cx="2057400" cy="2264712"/>
          </a:xfrm>
        </p:grpSpPr>
        <p:pic>
          <p:nvPicPr>
            <p:cNvPr id="44" name="Picture 4" descr="image: Nez Perce Indians"/>
            <p:cNvPicPr>
              <a:picLocks noChangeAspect="1" noChangeArrowheads="1"/>
            </p:cNvPicPr>
            <p:nvPr/>
          </p:nvPicPr>
          <p:blipFill>
            <a:blip r:embed="rId12"/>
            <a:srcRect r="2703" b="25879"/>
            <a:stretch>
              <a:fillRect/>
            </a:stretch>
          </p:blipFill>
          <p:spPr bwMode="auto">
            <a:xfrm>
              <a:off x="0" y="1066800"/>
              <a:ext cx="2057400" cy="2209800"/>
            </a:xfrm>
            <a:prstGeom prst="rect">
              <a:avLst/>
            </a:prstGeom>
            <a:noFill/>
          </p:spPr>
        </p:pic>
        <p:sp>
          <p:nvSpPr>
            <p:cNvPr id="45" name="TextBox 44"/>
            <p:cNvSpPr txBox="1"/>
            <p:nvPr/>
          </p:nvSpPr>
          <p:spPr>
            <a:xfrm>
              <a:off x="245555" y="1011888"/>
              <a:ext cx="1418145" cy="461665"/>
            </a:xfrm>
            <a:prstGeom prst="rect">
              <a:avLst/>
            </a:prstGeom>
            <a:noFill/>
          </p:spPr>
          <p:txBody>
            <a:bodyPr wrap="none" rtlCol="0">
              <a:spAutoFit/>
            </a:bodyPr>
            <a:lstStyle/>
            <a:p>
              <a:r>
                <a:rPr lang="en-US" sz="2400" dirty="0" smtClean="0">
                  <a:solidFill>
                    <a:schemeClr val="bg1"/>
                  </a:solidFill>
                </a:rPr>
                <a:t>Nez Perce</a:t>
              </a:r>
              <a:endParaRPr lang="en-US" sz="2400" dirty="0">
                <a:solidFill>
                  <a:schemeClr val="bg1"/>
                </a:solidFill>
              </a:endParaRPr>
            </a:p>
          </p:txBody>
        </p:sp>
      </p:grpSp>
      <p:grpSp>
        <p:nvGrpSpPr>
          <p:cNvPr id="49" name="Group 48"/>
          <p:cNvGrpSpPr/>
          <p:nvPr/>
        </p:nvGrpSpPr>
        <p:grpSpPr>
          <a:xfrm>
            <a:off x="0" y="4038600"/>
            <a:ext cx="1762539" cy="2362200"/>
            <a:chOff x="3800061" y="685800"/>
            <a:chExt cx="1762539" cy="2362200"/>
          </a:xfrm>
        </p:grpSpPr>
        <p:pic>
          <p:nvPicPr>
            <p:cNvPr id="50" name="Picture 6" descr="image: Chinook Indians"/>
            <p:cNvPicPr>
              <a:picLocks noChangeAspect="1" noChangeArrowheads="1"/>
            </p:cNvPicPr>
            <p:nvPr/>
          </p:nvPicPr>
          <p:blipFill>
            <a:blip r:embed="rId13"/>
            <a:srcRect l="34920" t="4355" r="10599" b="40000"/>
            <a:stretch>
              <a:fillRect/>
            </a:stretch>
          </p:blipFill>
          <p:spPr bwMode="auto">
            <a:xfrm>
              <a:off x="3800061" y="762000"/>
              <a:ext cx="1762539" cy="2286000"/>
            </a:xfrm>
            <a:prstGeom prst="rect">
              <a:avLst/>
            </a:prstGeom>
            <a:noFill/>
            <a:ln w="25400">
              <a:solidFill>
                <a:schemeClr val="tx1"/>
              </a:solidFill>
            </a:ln>
          </p:spPr>
        </p:pic>
        <p:sp>
          <p:nvSpPr>
            <p:cNvPr id="51" name="TextBox 50"/>
            <p:cNvSpPr txBox="1"/>
            <p:nvPr/>
          </p:nvSpPr>
          <p:spPr>
            <a:xfrm>
              <a:off x="3810000" y="685800"/>
              <a:ext cx="1109919" cy="461665"/>
            </a:xfrm>
            <a:prstGeom prst="rect">
              <a:avLst/>
            </a:prstGeom>
            <a:noFill/>
          </p:spPr>
          <p:txBody>
            <a:bodyPr wrap="none" rtlCol="0">
              <a:spAutoFit/>
            </a:bodyPr>
            <a:lstStyle/>
            <a:p>
              <a:r>
                <a:rPr lang="en-US" sz="2400" dirty="0" smtClean="0"/>
                <a:t>Clatsop</a:t>
              </a:r>
              <a:endParaRPr lang="en-US" sz="2400" dirty="0"/>
            </a:p>
          </p:txBody>
        </p:sp>
      </p:grpSp>
      <p:grpSp>
        <p:nvGrpSpPr>
          <p:cNvPr id="55" name="Group 54"/>
          <p:cNvGrpSpPr/>
          <p:nvPr/>
        </p:nvGrpSpPr>
        <p:grpSpPr>
          <a:xfrm>
            <a:off x="0" y="0"/>
            <a:ext cx="1295400" cy="1752600"/>
            <a:chOff x="3048000" y="1714500"/>
            <a:chExt cx="2743200" cy="2857500"/>
          </a:xfrm>
        </p:grpSpPr>
        <p:pic>
          <p:nvPicPr>
            <p:cNvPr id="56" name="Picture 3"/>
            <p:cNvPicPr>
              <a:picLocks noChangeAspect="1" noChangeArrowheads="1"/>
            </p:cNvPicPr>
            <p:nvPr/>
          </p:nvPicPr>
          <p:blipFill>
            <a:blip r:embed="rId14" cstate="print"/>
            <a:srcRect l="14457" t="9789" r="25955" b="40621"/>
            <a:stretch>
              <a:fillRect/>
            </a:stretch>
          </p:blipFill>
          <p:spPr bwMode="auto">
            <a:xfrm>
              <a:off x="3200400" y="1714500"/>
              <a:ext cx="2590800" cy="2857500"/>
            </a:xfrm>
            <a:prstGeom prst="rect">
              <a:avLst/>
            </a:prstGeom>
            <a:noFill/>
            <a:ln w="50800">
              <a:solidFill>
                <a:schemeClr val="tx1"/>
              </a:solidFill>
              <a:miter lim="800000"/>
              <a:headEnd/>
              <a:tailEnd/>
            </a:ln>
            <a:effectLst/>
          </p:spPr>
        </p:pic>
        <p:sp>
          <p:nvSpPr>
            <p:cNvPr id="57" name="TextBox 56"/>
            <p:cNvSpPr txBox="1"/>
            <p:nvPr/>
          </p:nvSpPr>
          <p:spPr>
            <a:xfrm>
              <a:off x="3048000" y="1714500"/>
              <a:ext cx="1905010" cy="553998"/>
            </a:xfrm>
            <a:prstGeom prst="rect">
              <a:avLst/>
            </a:prstGeom>
            <a:noFill/>
          </p:spPr>
          <p:txBody>
            <a:bodyPr wrap="none" rtlCol="0">
              <a:spAutoFit/>
            </a:bodyPr>
            <a:lstStyle/>
            <a:p>
              <a:r>
                <a:rPr lang="en-US" dirty="0" smtClean="0">
                  <a:solidFill>
                    <a:schemeClr val="bg1"/>
                  </a:solidFill>
                </a:rPr>
                <a:t>Chinook</a:t>
              </a:r>
              <a:endParaRPr lang="en-US" dirty="0">
                <a:solidFill>
                  <a:schemeClr val="bg1"/>
                </a:solidFill>
              </a:endParaRPr>
            </a:p>
          </p:txBody>
        </p:sp>
      </p:grpSp>
      <p:sp>
        <p:nvSpPr>
          <p:cNvPr id="58" name="Oval 57"/>
          <p:cNvSpPr/>
          <p:nvPr/>
        </p:nvSpPr>
        <p:spPr>
          <a:xfrm>
            <a:off x="3124200" y="2438400"/>
            <a:ext cx="18288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066800" y="2362200"/>
            <a:ext cx="12192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609600" y="3048000"/>
            <a:ext cx="12954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1" nodeType="withEffect">
                                  <p:stCondLst>
                                    <p:cond delay="0"/>
                                  </p:stCondLst>
                                  <p:childTnLst>
                                    <p:animMotion origin="layout" path="M 5.55112E-17 4.44444E-6 L 0.19167 0.06111 " pathEditMode="relative" rAng="0" ptsTypes="AA">
                                      <p:cBhvr>
                                        <p:cTn id="6" dur="1000" fill="hold"/>
                                        <p:tgtEl>
                                          <p:spTgt spid="5"/>
                                        </p:tgtEl>
                                        <p:attrNameLst>
                                          <p:attrName>ppt_x</p:attrName>
                                          <p:attrName>ppt_y</p:attrName>
                                        </p:attrNameLst>
                                      </p:cBhvr>
                                      <p:rCtr x="96" y="31"/>
                                    </p:animMotion>
                                  </p:childTnLst>
                                </p:cTn>
                              </p:par>
                              <p:par>
                                <p:cTn id="7" presetID="6" presetClass="emph" presetSubtype="0" fill="hold" grpId="2" nodeType="withEffect">
                                  <p:stCondLst>
                                    <p:cond delay="0"/>
                                  </p:stCondLst>
                                  <p:childTnLst>
                                    <p:animScale>
                                      <p:cBhvr>
                                        <p:cTn id="8" dur="1000" fill="hold"/>
                                        <p:tgtEl>
                                          <p:spTgt spid="5"/>
                                        </p:tgtEl>
                                      </p:cBhvr>
                                      <p:by x="175000" y="175000"/>
                                    </p:animScale>
                                  </p:childTnLst>
                                </p:cTn>
                              </p:par>
                              <p:par>
                                <p:cTn id="9" presetID="10" presetClass="entr" presetSubtype="0" fill="hold" nodeType="with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par>
                                <p:cTn id="12" presetID="10" presetClass="exit" presetSubtype="0" fill="hold" grpId="3" nodeType="withEffect">
                                  <p:stCondLst>
                                    <p:cond delay="500"/>
                                  </p:stCondLst>
                                  <p:childTnLst>
                                    <p:animEffect transition="out" filter="fade">
                                      <p:cBhvr>
                                        <p:cTn id="13" dur="1000"/>
                                        <p:tgtEl>
                                          <p:spTgt spid="5"/>
                                        </p:tgtEl>
                                      </p:cBhvr>
                                    </p:animEffect>
                                    <p:set>
                                      <p:cBhvr>
                                        <p:cTn id="14" dur="1" fill="hold">
                                          <p:stCondLst>
                                            <p:cond delay="9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10000"/>
                                        <p:tgtEl>
                                          <p:spTgt spid="7"/>
                                        </p:tgtEl>
                                      </p:cBhvr>
                                    </p:animEffect>
                                  </p:childTnLst>
                                </p:cTn>
                              </p:par>
                              <p:par>
                                <p:cTn id="20" presetID="53" presetClass="entr" presetSubtype="0" fill="hold" grpId="0" nodeType="withEffect">
                                  <p:stCondLst>
                                    <p:cond delay="100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Effect transition="in" filter="fade">
                                      <p:cBhvr>
                                        <p:cTn id="24" dur="1000"/>
                                        <p:tgtEl>
                                          <p:spTgt spid="9"/>
                                        </p:tgtEl>
                                      </p:cBhvr>
                                    </p:animEffect>
                                  </p:childTnLst>
                                </p:cTn>
                              </p:par>
                              <p:par>
                                <p:cTn id="25" presetID="10" presetClass="entr" presetSubtype="0" fill="hold" nodeType="withEffect">
                                  <p:stCondLst>
                                    <p:cond delay="10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childTnLst>
                                </p:cTn>
                              </p:par>
                              <p:par>
                                <p:cTn id="28" presetID="53" presetClass="entr" presetSubtype="0" fill="hold" grpId="0" nodeType="withEffect">
                                  <p:stCondLst>
                                    <p:cond delay="2000"/>
                                  </p:stCondLst>
                                  <p:childTnLst>
                                    <p:set>
                                      <p:cBhvr>
                                        <p:cTn id="29" dur="1" fill="hold">
                                          <p:stCondLst>
                                            <p:cond delay="0"/>
                                          </p:stCondLst>
                                        </p:cTn>
                                        <p:tgtEl>
                                          <p:spTgt spid="16"/>
                                        </p:tgtEl>
                                        <p:attrNameLst>
                                          <p:attrName>style.visibility</p:attrName>
                                        </p:attrNameLst>
                                      </p:cBhvr>
                                      <p:to>
                                        <p:strVal val="visible"/>
                                      </p:to>
                                    </p:set>
                                    <p:anim calcmode="lin" valueType="num">
                                      <p:cBhvr>
                                        <p:cTn id="30" dur="1000" fill="hold"/>
                                        <p:tgtEl>
                                          <p:spTgt spid="16"/>
                                        </p:tgtEl>
                                        <p:attrNameLst>
                                          <p:attrName>ppt_w</p:attrName>
                                        </p:attrNameLst>
                                      </p:cBhvr>
                                      <p:tavLst>
                                        <p:tav tm="0">
                                          <p:val>
                                            <p:fltVal val="0"/>
                                          </p:val>
                                        </p:tav>
                                        <p:tav tm="100000">
                                          <p:val>
                                            <p:strVal val="#ppt_w"/>
                                          </p:val>
                                        </p:tav>
                                      </p:tavLst>
                                    </p:anim>
                                    <p:anim calcmode="lin" valueType="num">
                                      <p:cBhvr>
                                        <p:cTn id="31" dur="1000" fill="hold"/>
                                        <p:tgtEl>
                                          <p:spTgt spid="16"/>
                                        </p:tgtEl>
                                        <p:attrNameLst>
                                          <p:attrName>ppt_h</p:attrName>
                                        </p:attrNameLst>
                                      </p:cBhvr>
                                      <p:tavLst>
                                        <p:tav tm="0">
                                          <p:val>
                                            <p:fltVal val="0"/>
                                          </p:val>
                                        </p:tav>
                                        <p:tav tm="100000">
                                          <p:val>
                                            <p:strVal val="#ppt_h"/>
                                          </p:val>
                                        </p:tav>
                                      </p:tavLst>
                                    </p:anim>
                                    <p:animEffect transition="in" filter="fade">
                                      <p:cBhvr>
                                        <p:cTn id="32" dur="1000"/>
                                        <p:tgtEl>
                                          <p:spTgt spid="16"/>
                                        </p:tgtEl>
                                      </p:cBhvr>
                                    </p:animEffect>
                                  </p:childTnLst>
                                </p:cTn>
                              </p:par>
                              <p:par>
                                <p:cTn id="33" presetID="10" presetClass="entr" presetSubtype="0" fill="hold" nodeType="withEffect">
                                  <p:stCondLst>
                                    <p:cond delay="200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childTnLst>
                                </p:cTn>
                              </p:par>
                              <p:par>
                                <p:cTn id="36" presetID="53" presetClass="entr" presetSubtype="0" fill="hold" grpId="0" nodeType="withEffect">
                                  <p:stCondLst>
                                    <p:cond delay="300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fltVal val="0"/>
                                          </p:val>
                                        </p:tav>
                                        <p:tav tm="100000">
                                          <p:val>
                                            <p:strVal val="#ppt_w"/>
                                          </p:val>
                                        </p:tav>
                                      </p:tavLst>
                                    </p:anim>
                                    <p:anim calcmode="lin" valueType="num">
                                      <p:cBhvr>
                                        <p:cTn id="39" dur="1000" fill="hold"/>
                                        <p:tgtEl>
                                          <p:spTgt spid="10"/>
                                        </p:tgtEl>
                                        <p:attrNameLst>
                                          <p:attrName>ppt_h</p:attrName>
                                        </p:attrNameLst>
                                      </p:cBhvr>
                                      <p:tavLst>
                                        <p:tav tm="0">
                                          <p:val>
                                            <p:fltVal val="0"/>
                                          </p:val>
                                        </p:tav>
                                        <p:tav tm="100000">
                                          <p:val>
                                            <p:strVal val="#ppt_h"/>
                                          </p:val>
                                        </p:tav>
                                      </p:tavLst>
                                    </p:anim>
                                    <p:animEffect transition="in" filter="fade">
                                      <p:cBhvr>
                                        <p:cTn id="40" dur="1000"/>
                                        <p:tgtEl>
                                          <p:spTgt spid="10"/>
                                        </p:tgtEl>
                                      </p:cBhvr>
                                    </p:animEffect>
                                  </p:childTnLst>
                                </p:cTn>
                              </p:par>
                              <p:par>
                                <p:cTn id="41" presetID="10" presetClass="entr" presetSubtype="0" fill="hold" nodeType="withEffect">
                                  <p:stCondLst>
                                    <p:cond delay="300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childTnLst>
                                </p:cTn>
                              </p:par>
                              <p:par>
                                <p:cTn id="44" presetID="53" presetClass="entr" presetSubtype="0" fill="hold" grpId="0" nodeType="withEffect">
                                  <p:stCondLst>
                                    <p:cond delay="4000"/>
                                  </p:stCondLst>
                                  <p:childTnLst>
                                    <p:set>
                                      <p:cBhvr>
                                        <p:cTn id="45" dur="1" fill="hold">
                                          <p:stCondLst>
                                            <p:cond delay="0"/>
                                          </p:stCondLst>
                                        </p:cTn>
                                        <p:tgtEl>
                                          <p:spTgt spid="11"/>
                                        </p:tgtEl>
                                        <p:attrNameLst>
                                          <p:attrName>style.visibility</p:attrName>
                                        </p:attrNameLst>
                                      </p:cBhvr>
                                      <p:to>
                                        <p:strVal val="visible"/>
                                      </p:to>
                                    </p:set>
                                    <p:anim calcmode="lin" valueType="num">
                                      <p:cBhvr>
                                        <p:cTn id="46" dur="1000" fill="hold"/>
                                        <p:tgtEl>
                                          <p:spTgt spid="11"/>
                                        </p:tgtEl>
                                        <p:attrNameLst>
                                          <p:attrName>ppt_w</p:attrName>
                                        </p:attrNameLst>
                                      </p:cBhvr>
                                      <p:tavLst>
                                        <p:tav tm="0">
                                          <p:val>
                                            <p:fltVal val="0"/>
                                          </p:val>
                                        </p:tav>
                                        <p:tav tm="100000">
                                          <p:val>
                                            <p:strVal val="#ppt_w"/>
                                          </p:val>
                                        </p:tav>
                                      </p:tavLst>
                                    </p:anim>
                                    <p:anim calcmode="lin" valueType="num">
                                      <p:cBhvr>
                                        <p:cTn id="47" dur="1000" fill="hold"/>
                                        <p:tgtEl>
                                          <p:spTgt spid="11"/>
                                        </p:tgtEl>
                                        <p:attrNameLst>
                                          <p:attrName>ppt_h</p:attrName>
                                        </p:attrNameLst>
                                      </p:cBhvr>
                                      <p:tavLst>
                                        <p:tav tm="0">
                                          <p:val>
                                            <p:fltVal val="0"/>
                                          </p:val>
                                        </p:tav>
                                        <p:tav tm="100000">
                                          <p:val>
                                            <p:strVal val="#ppt_h"/>
                                          </p:val>
                                        </p:tav>
                                      </p:tavLst>
                                    </p:anim>
                                    <p:animEffect transition="in" filter="fade">
                                      <p:cBhvr>
                                        <p:cTn id="48" dur="1000"/>
                                        <p:tgtEl>
                                          <p:spTgt spid="11"/>
                                        </p:tgtEl>
                                      </p:cBhvr>
                                    </p:animEffect>
                                  </p:childTnLst>
                                </p:cTn>
                              </p:par>
                              <p:par>
                                <p:cTn id="49" presetID="10" presetClass="entr" presetSubtype="0" fill="hold" nodeType="withEffect">
                                  <p:stCondLst>
                                    <p:cond delay="400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childTnLst>
                                </p:cTn>
                              </p:par>
                              <p:par>
                                <p:cTn id="52" presetID="53" presetClass="entr" presetSubtype="0" fill="hold" grpId="0" nodeType="withEffect">
                                  <p:stCondLst>
                                    <p:cond delay="450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Effect transition="in" filter="fade">
                                      <p:cBhvr>
                                        <p:cTn id="56" dur="1000"/>
                                        <p:tgtEl>
                                          <p:spTgt spid="12"/>
                                        </p:tgtEl>
                                      </p:cBhvr>
                                    </p:animEffect>
                                  </p:childTnLst>
                                </p:cTn>
                              </p:par>
                              <p:par>
                                <p:cTn id="57" presetID="10" presetClass="entr" presetSubtype="0" fill="hold" nodeType="withEffect">
                                  <p:stCondLst>
                                    <p:cond delay="450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1000"/>
                                        <p:tgtEl>
                                          <p:spTgt spid="34"/>
                                        </p:tgtEl>
                                      </p:cBhvr>
                                    </p:animEffect>
                                  </p:childTnLst>
                                </p:cTn>
                              </p:par>
                              <p:par>
                                <p:cTn id="60" presetID="53" presetClass="entr" presetSubtype="0" fill="hold" grpId="0" nodeType="withEffect">
                                  <p:stCondLst>
                                    <p:cond delay="5000"/>
                                  </p:stCondLst>
                                  <p:childTnLst>
                                    <p:set>
                                      <p:cBhvr>
                                        <p:cTn id="61" dur="1" fill="hold">
                                          <p:stCondLst>
                                            <p:cond delay="0"/>
                                          </p:stCondLst>
                                        </p:cTn>
                                        <p:tgtEl>
                                          <p:spTgt spid="13"/>
                                        </p:tgtEl>
                                        <p:attrNameLst>
                                          <p:attrName>style.visibility</p:attrName>
                                        </p:attrNameLst>
                                      </p:cBhvr>
                                      <p:to>
                                        <p:strVal val="visible"/>
                                      </p:to>
                                    </p:set>
                                    <p:anim calcmode="lin" valueType="num">
                                      <p:cBhvr>
                                        <p:cTn id="62" dur="1000" fill="hold"/>
                                        <p:tgtEl>
                                          <p:spTgt spid="13"/>
                                        </p:tgtEl>
                                        <p:attrNameLst>
                                          <p:attrName>ppt_w</p:attrName>
                                        </p:attrNameLst>
                                      </p:cBhvr>
                                      <p:tavLst>
                                        <p:tav tm="0">
                                          <p:val>
                                            <p:fltVal val="0"/>
                                          </p:val>
                                        </p:tav>
                                        <p:tav tm="100000">
                                          <p:val>
                                            <p:strVal val="#ppt_w"/>
                                          </p:val>
                                        </p:tav>
                                      </p:tavLst>
                                    </p:anim>
                                    <p:anim calcmode="lin" valueType="num">
                                      <p:cBhvr>
                                        <p:cTn id="63" dur="1000" fill="hold"/>
                                        <p:tgtEl>
                                          <p:spTgt spid="13"/>
                                        </p:tgtEl>
                                        <p:attrNameLst>
                                          <p:attrName>ppt_h</p:attrName>
                                        </p:attrNameLst>
                                      </p:cBhvr>
                                      <p:tavLst>
                                        <p:tav tm="0">
                                          <p:val>
                                            <p:fltVal val="0"/>
                                          </p:val>
                                        </p:tav>
                                        <p:tav tm="100000">
                                          <p:val>
                                            <p:strVal val="#ppt_h"/>
                                          </p:val>
                                        </p:tav>
                                      </p:tavLst>
                                    </p:anim>
                                    <p:animEffect transition="in" filter="fade">
                                      <p:cBhvr>
                                        <p:cTn id="64" dur="1000"/>
                                        <p:tgtEl>
                                          <p:spTgt spid="13"/>
                                        </p:tgtEl>
                                      </p:cBhvr>
                                    </p:animEffect>
                                  </p:childTnLst>
                                </p:cTn>
                              </p:par>
                              <p:par>
                                <p:cTn id="65" presetID="10" presetClass="entr" presetSubtype="0" fill="hold" nodeType="withEffect">
                                  <p:stCondLst>
                                    <p:cond delay="500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1000"/>
                                        <p:tgtEl>
                                          <p:spTgt spid="37"/>
                                        </p:tgtEl>
                                      </p:cBhvr>
                                    </p:animEffect>
                                  </p:childTnLst>
                                </p:cTn>
                              </p:par>
                              <p:par>
                                <p:cTn id="68" presetID="53" presetClass="entr" presetSubtype="0" fill="hold" grpId="0" nodeType="withEffect">
                                  <p:stCondLst>
                                    <p:cond delay="6000"/>
                                  </p:stCondLst>
                                  <p:childTnLst>
                                    <p:set>
                                      <p:cBhvr>
                                        <p:cTn id="69" dur="1" fill="hold">
                                          <p:stCondLst>
                                            <p:cond delay="0"/>
                                          </p:stCondLst>
                                        </p:cTn>
                                        <p:tgtEl>
                                          <p:spTgt spid="14"/>
                                        </p:tgtEl>
                                        <p:attrNameLst>
                                          <p:attrName>style.visibility</p:attrName>
                                        </p:attrNameLst>
                                      </p:cBhvr>
                                      <p:to>
                                        <p:strVal val="visible"/>
                                      </p:to>
                                    </p:set>
                                    <p:anim calcmode="lin" valueType="num">
                                      <p:cBhvr>
                                        <p:cTn id="70" dur="1000" fill="hold"/>
                                        <p:tgtEl>
                                          <p:spTgt spid="14"/>
                                        </p:tgtEl>
                                        <p:attrNameLst>
                                          <p:attrName>ppt_w</p:attrName>
                                        </p:attrNameLst>
                                      </p:cBhvr>
                                      <p:tavLst>
                                        <p:tav tm="0">
                                          <p:val>
                                            <p:fltVal val="0"/>
                                          </p:val>
                                        </p:tav>
                                        <p:tav tm="100000">
                                          <p:val>
                                            <p:strVal val="#ppt_w"/>
                                          </p:val>
                                        </p:tav>
                                      </p:tavLst>
                                    </p:anim>
                                    <p:anim calcmode="lin" valueType="num">
                                      <p:cBhvr>
                                        <p:cTn id="71" dur="1000" fill="hold"/>
                                        <p:tgtEl>
                                          <p:spTgt spid="14"/>
                                        </p:tgtEl>
                                        <p:attrNameLst>
                                          <p:attrName>ppt_h</p:attrName>
                                        </p:attrNameLst>
                                      </p:cBhvr>
                                      <p:tavLst>
                                        <p:tav tm="0">
                                          <p:val>
                                            <p:fltVal val="0"/>
                                          </p:val>
                                        </p:tav>
                                        <p:tav tm="100000">
                                          <p:val>
                                            <p:strVal val="#ppt_h"/>
                                          </p:val>
                                        </p:tav>
                                      </p:tavLst>
                                    </p:anim>
                                    <p:animEffect transition="in" filter="fade">
                                      <p:cBhvr>
                                        <p:cTn id="72" dur="1000"/>
                                        <p:tgtEl>
                                          <p:spTgt spid="14"/>
                                        </p:tgtEl>
                                      </p:cBhvr>
                                    </p:animEffect>
                                  </p:childTnLst>
                                </p:cTn>
                              </p:par>
                              <p:par>
                                <p:cTn id="73" presetID="53" presetClass="entr" presetSubtype="0" fill="hold" grpId="0" nodeType="withEffect">
                                  <p:stCondLst>
                                    <p:cond delay="7000"/>
                                  </p:stCondLst>
                                  <p:childTnLst>
                                    <p:set>
                                      <p:cBhvr>
                                        <p:cTn id="74" dur="1" fill="hold">
                                          <p:stCondLst>
                                            <p:cond delay="0"/>
                                          </p:stCondLst>
                                        </p:cTn>
                                        <p:tgtEl>
                                          <p:spTgt spid="15"/>
                                        </p:tgtEl>
                                        <p:attrNameLst>
                                          <p:attrName>style.visibility</p:attrName>
                                        </p:attrNameLst>
                                      </p:cBhvr>
                                      <p:to>
                                        <p:strVal val="visible"/>
                                      </p:to>
                                    </p:set>
                                    <p:anim calcmode="lin" valueType="num">
                                      <p:cBhvr>
                                        <p:cTn id="75" dur="1000" fill="hold"/>
                                        <p:tgtEl>
                                          <p:spTgt spid="15"/>
                                        </p:tgtEl>
                                        <p:attrNameLst>
                                          <p:attrName>ppt_w</p:attrName>
                                        </p:attrNameLst>
                                      </p:cBhvr>
                                      <p:tavLst>
                                        <p:tav tm="0">
                                          <p:val>
                                            <p:fltVal val="0"/>
                                          </p:val>
                                        </p:tav>
                                        <p:tav tm="100000">
                                          <p:val>
                                            <p:strVal val="#ppt_w"/>
                                          </p:val>
                                        </p:tav>
                                      </p:tavLst>
                                    </p:anim>
                                    <p:anim calcmode="lin" valueType="num">
                                      <p:cBhvr>
                                        <p:cTn id="76" dur="1000" fill="hold"/>
                                        <p:tgtEl>
                                          <p:spTgt spid="15"/>
                                        </p:tgtEl>
                                        <p:attrNameLst>
                                          <p:attrName>ppt_h</p:attrName>
                                        </p:attrNameLst>
                                      </p:cBhvr>
                                      <p:tavLst>
                                        <p:tav tm="0">
                                          <p:val>
                                            <p:fltVal val="0"/>
                                          </p:val>
                                        </p:tav>
                                        <p:tav tm="100000">
                                          <p:val>
                                            <p:strVal val="#ppt_h"/>
                                          </p:val>
                                        </p:tav>
                                      </p:tavLst>
                                    </p:anim>
                                    <p:animEffect transition="in" filter="fade">
                                      <p:cBhvr>
                                        <p:cTn id="77" dur="1000"/>
                                        <p:tgtEl>
                                          <p:spTgt spid="15"/>
                                        </p:tgtEl>
                                      </p:cBhvr>
                                    </p:animEffect>
                                  </p:childTnLst>
                                </p:cTn>
                              </p:par>
                              <p:par>
                                <p:cTn id="78" presetID="10" presetClass="entr" presetSubtype="0" fill="hold" nodeType="withEffect">
                                  <p:stCondLst>
                                    <p:cond delay="700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1000"/>
                                        <p:tgtEl>
                                          <p:spTgt spid="40"/>
                                        </p:tgtEl>
                                      </p:cBhvr>
                                    </p:animEffect>
                                  </p:childTnLst>
                                </p:cTn>
                              </p:par>
                              <p:par>
                                <p:cTn id="81" presetID="53" presetClass="entr" presetSubtype="0" fill="hold" grpId="0" nodeType="withEffect">
                                  <p:stCondLst>
                                    <p:cond delay="10000"/>
                                  </p:stCondLst>
                                  <p:childTnLst>
                                    <p:set>
                                      <p:cBhvr>
                                        <p:cTn id="82" dur="1" fill="hold">
                                          <p:stCondLst>
                                            <p:cond delay="0"/>
                                          </p:stCondLst>
                                        </p:cTn>
                                        <p:tgtEl>
                                          <p:spTgt spid="17"/>
                                        </p:tgtEl>
                                        <p:attrNameLst>
                                          <p:attrName>style.visibility</p:attrName>
                                        </p:attrNameLst>
                                      </p:cBhvr>
                                      <p:to>
                                        <p:strVal val="visible"/>
                                      </p:to>
                                    </p:set>
                                    <p:anim calcmode="lin" valueType="num">
                                      <p:cBhvr>
                                        <p:cTn id="83" dur="1000" fill="hold"/>
                                        <p:tgtEl>
                                          <p:spTgt spid="17"/>
                                        </p:tgtEl>
                                        <p:attrNameLst>
                                          <p:attrName>ppt_w</p:attrName>
                                        </p:attrNameLst>
                                      </p:cBhvr>
                                      <p:tavLst>
                                        <p:tav tm="0">
                                          <p:val>
                                            <p:fltVal val="0"/>
                                          </p:val>
                                        </p:tav>
                                        <p:tav tm="100000">
                                          <p:val>
                                            <p:strVal val="#ppt_w"/>
                                          </p:val>
                                        </p:tav>
                                      </p:tavLst>
                                    </p:anim>
                                    <p:anim calcmode="lin" valueType="num">
                                      <p:cBhvr>
                                        <p:cTn id="84" dur="1000" fill="hold"/>
                                        <p:tgtEl>
                                          <p:spTgt spid="17"/>
                                        </p:tgtEl>
                                        <p:attrNameLst>
                                          <p:attrName>ppt_h</p:attrName>
                                        </p:attrNameLst>
                                      </p:cBhvr>
                                      <p:tavLst>
                                        <p:tav tm="0">
                                          <p:val>
                                            <p:fltVal val="0"/>
                                          </p:val>
                                        </p:tav>
                                        <p:tav tm="100000">
                                          <p:val>
                                            <p:strVal val="#ppt_h"/>
                                          </p:val>
                                        </p:tav>
                                      </p:tavLst>
                                    </p:anim>
                                    <p:animEffect transition="in" filter="fade">
                                      <p:cBhvr>
                                        <p:cTn id="85" dur="1000"/>
                                        <p:tgtEl>
                                          <p:spTgt spid="17"/>
                                        </p:tgtEl>
                                      </p:cBhvr>
                                    </p:animEffect>
                                  </p:childTnLst>
                                </p:cTn>
                              </p:par>
                              <p:par>
                                <p:cTn id="86" presetID="10" presetClass="entr" presetSubtype="0" fill="hold" nodeType="withEffect">
                                  <p:stCondLst>
                                    <p:cond delay="10000"/>
                                  </p:stCondLst>
                                  <p:childTnLst>
                                    <p:set>
                                      <p:cBhvr>
                                        <p:cTn id="87" dur="1" fill="hold">
                                          <p:stCondLst>
                                            <p:cond delay="0"/>
                                          </p:stCondLst>
                                        </p:cTn>
                                        <p:tgtEl>
                                          <p:spTgt spid="46"/>
                                        </p:tgtEl>
                                        <p:attrNameLst>
                                          <p:attrName>style.visibility</p:attrName>
                                        </p:attrNameLst>
                                      </p:cBhvr>
                                      <p:to>
                                        <p:strVal val="visible"/>
                                      </p:to>
                                    </p:set>
                                    <p:animEffect transition="in" filter="fade">
                                      <p:cBhvr>
                                        <p:cTn id="88" dur="1000"/>
                                        <p:tgtEl>
                                          <p:spTgt spid="46"/>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wipe(right)">
                                      <p:cBhvr>
                                        <p:cTn id="93" dur="5000"/>
                                        <p:tgtEl>
                                          <p:spTgt spid="8"/>
                                        </p:tgtEl>
                                      </p:cBhvr>
                                    </p:animEffect>
                                  </p:childTnLst>
                                </p:cTn>
                              </p:par>
                              <p:par>
                                <p:cTn id="94" presetID="53" presetClass="entr" presetSubtype="0" fill="hold" grpId="0" nodeType="with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p:cTn id="96" dur="1000" fill="hold"/>
                                        <p:tgtEl>
                                          <p:spTgt spid="18"/>
                                        </p:tgtEl>
                                        <p:attrNameLst>
                                          <p:attrName>ppt_w</p:attrName>
                                        </p:attrNameLst>
                                      </p:cBhvr>
                                      <p:tavLst>
                                        <p:tav tm="0">
                                          <p:val>
                                            <p:fltVal val="0"/>
                                          </p:val>
                                        </p:tav>
                                        <p:tav tm="100000">
                                          <p:val>
                                            <p:strVal val="#ppt_w"/>
                                          </p:val>
                                        </p:tav>
                                      </p:tavLst>
                                    </p:anim>
                                    <p:anim calcmode="lin" valueType="num">
                                      <p:cBhvr>
                                        <p:cTn id="97" dur="1000" fill="hold"/>
                                        <p:tgtEl>
                                          <p:spTgt spid="18"/>
                                        </p:tgtEl>
                                        <p:attrNameLst>
                                          <p:attrName>ppt_h</p:attrName>
                                        </p:attrNameLst>
                                      </p:cBhvr>
                                      <p:tavLst>
                                        <p:tav tm="0">
                                          <p:val>
                                            <p:fltVal val="0"/>
                                          </p:val>
                                        </p:tav>
                                        <p:tav tm="100000">
                                          <p:val>
                                            <p:strVal val="#ppt_h"/>
                                          </p:val>
                                        </p:tav>
                                      </p:tavLst>
                                    </p:anim>
                                    <p:animEffect transition="in" filter="fade">
                                      <p:cBhvr>
                                        <p:cTn id="98" dur="1000"/>
                                        <p:tgtEl>
                                          <p:spTgt spid="18"/>
                                        </p:tgtEl>
                                      </p:cBhvr>
                                    </p:animEffect>
                                  </p:childTnLst>
                                </p:cTn>
                              </p:par>
                              <p:par>
                                <p:cTn id="99" presetID="10" presetClass="entr" presetSubtype="0" fill="hold" nodeType="withEffect">
                                  <p:stCondLst>
                                    <p:cond delay="0"/>
                                  </p:stCondLst>
                                  <p:childTnLst>
                                    <p:set>
                                      <p:cBhvr>
                                        <p:cTn id="100" dur="1" fill="hold">
                                          <p:stCondLst>
                                            <p:cond delay="0"/>
                                          </p:stCondLst>
                                        </p:cTn>
                                        <p:tgtEl>
                                          <p:spTgt spid="43"/>
                                        </p:tgtEl>
                                        <p:attrNameLst>
                                          <p:attrName>style.visibility</p:attrName>
                                        </p:attrNameLst>
                                      </p:cBhvr>
                                      <p:to>
                                        <p:strVal val="visible"/>
                                      </p:to>
                                    </p:set>
                                    <p:animEffect transition="in" filter="fade">
                                      <p:cBhvr>
                                        <p:cTn id="101" dur="1000"/>
                                        <p:tgtEl>
                                          <p:spTgt spid="43"/>
                                        </p:tgtEl>
                                      </p:cBhvr>
                                    </p:animEffect>
                                  </p:childTnLst>
                                </p:cTn>
                              </p:par>
                              <p:par>
                                <p:cTn id="102" presetID="53" presetClass="entr" presetSubtype="0" fill="hold" grpId="0" nodeType="withEffect">
                                  <p:stCondLst>
                                    <p:cond delay="2000"/>
                                  </p:stCondLst>
                                  <p:childTnLst>
                                    <p:set>
                                      <p:cBhvr>
                                        <p:cTn id="103" dur="1" fill="hold">
                                          <p:stCondLst>
                                            <p:cond delay="0"/>
                                          </p:stCondLst>
                                        </p:cTn>
                                        <p:tgtEl>
                                          <p:spTgt spid="20"/>
                                        </p:tgtEl>
                                        <p:attrNameLst>
                                          <p:attrName>style.visibility</p:attrName>
                                        </p:attrNameLst>
                                      </p:cBhvr>
                                      <p:to>
                                        <p:strVal val="visible"/>
                                      </p:to>
                                    </p:set>
                                    <p:anim calcmode="lin" valueType="num">
                                      <p:cBhvr>
                                        <p:cTn id="104" dur="1000" fill="hold"/>
                                        <p:tgtEl>
                                          <p:spTgt spid="20"/>
                                        </p:tgtEl>
                                        <p:attrNameLst>
                                          <p:attrName>ppt_w</p:attrName>
                                        </p:attrNameLst>
                                      </p:cBhvr>
                                      <p:tavLst>
                                        <p:tav tm="0">
                                          <p:val>
                                            <p:fltVal val="0"/>
                                          </p:val>
                                        </p:tav>
                                        <p:tav tm="100000">
                                          <p:val>
                                            <p:strVal val="#ppt_w"/>
                                          </p:val>
                                        </p:tav>
                                      </p:tavLst>
                                    </p:anim>
                                    <p:anim calcmode="lin" valueType="num">
                                      <p:cBhvr>
                                        <p:cTn id="105" dur="1000" fill="hold"/>
                                        <p:tgtEl>
                                          <p:spTgt spid="20"/>
                                        </p:tgtEl>
                                        <p:attrNameLst>
                                          <p:attrName>ppt_h</p:attrName>
                                        </p:attrNameLst>
                                      </p:cBhvr>
                                      <p:tavLst>
                                        <p:tav tm="0">
                                          <p:val>
                                            <p:fltVal val="0"/>
                                          </p:val>
                                        </p:tav>
                                        <p:tav tm="100000">
                                          <p:val>
                                            <p:strVal val="#ppt_h"/>
                                          </p:val>
                                        </p:tav>
                                      </p:tavLst>
                                    </p:anim>
                                    <p:animEffect transition="in" filter="fade">
                                      <p:cBhvr>
                                        <p:cTn id="106" dur="1000"/>
                                        <p:tgtEl>
                                          <p:spTgt spid="20"/>
                                        </p:tgtEl>
                                      </p:cBhvr>
                                    </p:animEffect>
                                  </p:childTnLst>
                                </p:cTn>
                              </p:par>
                              <p:par>
                                <p:cTn id="107" presetID="53" presetClass="entr" presetSubtype="0" fill="hold" grpId="0" nodeType="withEffect">
                                  <p:stCondLst>
                                    <p:cond delay="3000"/>
                                  </p:stCondLst>
                                  <p:childTnLst>
                                    <p:set>
                                      <p:cBhvr>
                                        <p:cTn id="108" dur="1" fill="hold">
                                          <p:stCondLst>
                                            <p:cond delay="0"/>
                                          </p:stCondLst>
                                        </p:cTn>
                                        <p:tgtEl>
                                          <p:spTgt spid="19"/>
                                        </p:tgtEl>
                                        <p:attrNameLst>
                                          <p:attrName>style.visibility</p:attrName>
                                        </p:attrNameLst>
                                      </p:cBhvr>
                                      <p:to>
                                        <p:strVal val="visible"/>
                                      </p:to>
                                    </p:set>
                                    <p:anim calcmode="lin" valueType="num">
                                      <p:cBhvr>
                                        <p:cTn id="109" dur="1000" fill="hold"/>
                                        <p:tgtEl>
                                          <p:spTgt spid="19"/>
                                        </p:tgtEl>
                                        <p:attrNameLst>
                                          <p:attrName>ppt_w</p:attrName>
                                        </p:attrNameLst>
                                      </p:cBhvr>
                                      <p:tavLst>
                                        <p:tav tm="0">
                                          <p:val>
                                            <p:fltVal val="0"/>
                                          </p:val>
                                        </p:tav>
                                        <p:tav tm="100000">
                                          <p:val>
                                            <p:strVal val="#ppt_w"/>
                                          </p:val>
                                        </p:tav>
                                      </p:tavLst>
                                    </p:anim>
                                    <p:anim calcmode="lin" valueType="num">
                                      <p:cBhvr>
                                        <p:cTn id="110" dur="1000" fill="hold"/>
                                        <p:tgtEl>
                                          <p:spTgt spid="19"/>
                                        </p:tgtEl>
                                        <p:attrNameLst>
                                          <p:attrName>ppt_h</p:attrName>
                                        </p:attrNameLst>
                                      </p:cBhvr>
                                      <p:tavLst>
                                        <p:tav tm="0">
                                          <p:val>
                                            <p:fltVal val="0"/>
                                          </p:val>
                                        </p:tav>
                                        <p:tav tm="100000">
                                          <p:val>
                                            <p:strVal val="#ppt_h"/>
                                          </p:val>
                                        </p:tav>
                                      </p:tavLst>
                                    </p:anim>
                                    <p:animEffect transition="in" filter="fade">
                                      <p:cBhvr>
                                        <p:cTn id="111" dur="1000"/>
                                        <p:tgtEl>
                                          <p:spTgt spid="19"/>
                                        </p:tgtEl>
                                      </p:cBhvr>
                                    </p:animEffect>
                                  </p:childTnLst>
                                </p:cTn>
                              </p:par>
                              <p:par>
                                <p:cTn id="112" presetID="10" presetClass="entr" presetSubtype="0" fill="hold" nodeType="withEffect">
                                  <p:stCondLst>
                                    <p:cond delay="3000"/>
                                  </p:stCondLst>
                                  <p:childTnLst>
                                    <p:set>
                                      <p:cBhvr>
                                        <p:cTn id="113" dur="1" fill="hold">
                                          <p:stCondLst>
                                            <p:cond delay="0"/>
                                          </p:stCondLst>
                                        </p:cTn>
                                        <p:tgtEl>
                                          <p:spTgt spid="49"/>
                                        </p:tgtEl>
                                        <p:attrNameLst>
                                          <p:attrName>style.visibility</p:attrName>
                                        </p:attrNameLst>
                                      </p:cBhvr>
                                      <p:to>
                                        <p:strVal val="visible"/>
                                      </p:to>
                                    </p:set>
                                    <p:animEffect transition="in" filter="fade">
                                      <p:cBhvr>
                                        <p:cTn id="114" dur="1000"/>
                                        <p:tgtEl>
                                          <p:spTgt spid="49"/>
                                        </p:tgtEl>
                                      </p:cBhvr>
                                    </p:animEffect>
                                  </p:childTnLst>
                                </p:cTn>
                              </p:par>
                              <p:par>
                                <p:cTn id="115" presetID="53" presetClass="entr" presetSubtype="0" fill="hold" grpId="0" nodeType="withEffect">
                                  <p:stCondLst>
                                    <p:cond delay="4000"/>
                                  </p:stCondLst>
                                  <p:childTnLst>
                                    <p:set>
                                      <p:cBhvr>
                                        <p:cTn id="116" dur="1" fill="hold">
                                          <p:stCondLst>
                                            <p:cond delay="0"/>
                                          </p:stCondLst>
                                        </p:cTn>
                                        <p:tgtEl>
                                          <p:spTgt spid="21"/>
                                        </p:tgtEl>
                                        <p:attrNameLst>
                                          <p:attrName>style.visibility</p:attrName>
                                        </p:attrNameLst>
                                      </p:cBhvr>
                                      <p:to>
                                        <p:strVal val="visible"/>
                                      </p:to>
                                    </p:set>
                                    <p:anim calcmode="lin" valueType="num">
                                      <p:cBhvr>
                                        <p:cTn id="117" dur="1000" fill="hold"/>
                                        <p:tgtEl>
                                          <p:spTgt spid="21"/>
                                        </p:tgtEl>
                                        <p:attrNameLst>
                                          <p:attrName>ppt_w</p:attrName>
                                        </p:attrNameLst>
                                      </p:cBhvr>
                                      <p:tavLst>
                                        <p:tav tm="0">
                                          <p:val>
                                            <p:fltVal val="0"/>
                                          </p:val>
                                        </p:tav>
                                        <p:tav tm="100000">
                                          <p:val>
                                            <p:strVal val="#ppt_w"/>
                                          </p:val>
                                        </p:tav>
                                      </p:tavLst>
                                    </p:anim>
                                    <p:anim calcmode="lin" valueType="num">
                                      <p:cBhvr>
                                        <p:cTn id="118" dur="1000" fill="hold"/>
                                        <p:tgtEl>
                                          <p:spTgt spid="21"/>
                                        </p:tgtEl>
                                        <p:attrNameLst>
                                          <p:attrName>ppt_h</p:attrName>
                                        </p:attrNameLst>
                                      </p:cBhvr>
                                      <p:tavLst>
                                        <p:tav tm="0">
                                          <p:val>
                                            <p:fltVal val="0"/>
                                          </p:val>
                                        </p:tav>
                                        <p:tav tm="100000">
                                          <p:val>
                                            <p:strVal val="#ppt_h"/>
                                          </p:val>
                                        </p:tav>
                                      </p:tavLst>
                                    </p:anim>
                                    <p:animEffect transition="in" filter="fade">
                                      <p:cBhvr>
                                        <p:cTn id="119" dur="1000"/>
                                        <p:tgtEl>
                                          <p:spTgt spid="21"/>
                                        </p:tgtEl>
                                      </p:cBhvr>
                                    </p:animEffect>
                                  </p:childTnLst>
                                </p:cTn>
                              </p:par>
                              <p:par>
                                <p:cTn id="120" presetID="10" presetClass="entr" presetSubtype="0" fill="hold" nodeType="withEffect">
                                  <p:stCondLst>
                                    <p:cond delay="4000"/>
                                  </p:stCondLst>
                                  <p:childTnLst>
                                    <p:set>
                                      <p:cBhvr>
                                        <p:cTn id="121" dur="1" fill="hold">
                                          <p:stCondLst>
                                            <p:cond delay="0"/>
                                          </p:stCondLst>
                                        </p:cTn>
                                        <p:tgtEl>
                                          <p:spTgt spid="55"/>
                                        </p:tgtEl>
                                        <p:attrNameLst>
                                          <p:attrName>style.visibility</p:attrName>
                                        </p:attrNameLst>
                                      </p:cBhvr>
                                      <p:to>
                                        <p:strVal val="visible"/>
                                      </p:to>
                                    </p:set>
                                    <p:animEffect transition="in" filter="fade">
                                      <p:cBhvr>
                                        <p:cTn id="122" dur="1000"/>
                                        <p:tgtEl>
                                          <p:spTgt spid="55"/>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0" fill="hold" grpId="0" nodeType="clickEffect">
                                  <p:stCondLst>
                                    <p:cond delay="0"/>
                                  </p:stCondLst>
                                  <p:childTnLst>
                                    <p:set>
                                      <p:cBhvr>
                                        <p:cTn id="126" dur="1" fill="hold">
                                          <p:stCondLst>
                                            <p:cond delay="0"/>
                                          </p:stCondLst>
                                        </p:cTn>
                                        <p:tgtEl>
                                          <p:spTgt spid="60"/>
                                        </p:tgtEl>
                                        <p:attrNameLst>
                                          <p:attrName>style.visibility</p:attrName>
                                        </p:attrNameLst>
                                      </p:cBhvr>
                                      <p:to>
                                        <p:strVal val="visible"/>
                                      </p:to>
                                    </p:set>
                                    <p:anim calcmode="lin" valueType="num">
                                      <p:cBhvr>
                                        <p:cTn id="127" dur="1000" fill="hold"/>
                                        <p:tgtEl>
                                          <p:spTgt spid="60"/>
                                        </p:tgtEl>
                                        <p:attrNameLst>
                                          <p:attrName>ppt_w</p:attrName>
                                        </p:attrNameLst>
                                      </p:cBhvr>
                                      <p:tavLst>
                                        <p:tav tm="0">
                                          <p:val>
                                            <p:fltVal val="0"/>
                                          </p:val>
                                        </p:tav>
                                        <p:tav tm="100000">
                                          <p:val>
                                            <p:strVal val="#ppt_w"/>
                                          </p:val>
                                        </p:tav>
                                      </p:tavLst>
                                    </p:anim>
                                    <p:anim calcmode="lin" valueType="num">
                                      <p:cBhvr>
                                        <p:cTn id="128" dur="1000" fill="hold"/>
                                        <p:tgtEl>
                                          <p:spTgt spid="60"/>
                                        </p:tgtEl>
                                        <p:attrNameLst>
                                          <p:attrName>ppt_h</p:attrName>
                                        </p:attrNameLst>
                                      </p:cBhvr>
                                      <p:tavLst>
                                        <p:tav tm="0">
                                          <p:val>
                                            <p:fltVal val="0"/>
                                          </p:val>
                                        </p:tav>
                                        <p:tav tm="100000">
                                          <p:val>
                                            <p:strVal val="#ppt_h"/>
                                          </p:val>
                                        </p:tav>
                                      </p:tavLst>
                                    </p:anim>
                                    <p:animEffect transition="in" filter="fade">
                                      <p:cBhvr>
                                        <p:cTn id="129" dur="1000"/>
                                        <p:tgtEl>
                                          <p:spTgt spid="60"/>
                                        </p:tgtEl>
                                      </p:cBhvr>
                                    </p:animEffect>
                                  </p:childTnLst>
                                </p:cTn>
                              </p:par>
                              <p:par>
                                <p:cTn id="130" presetID="53" presetClass="entr" presetSubtype="0" fill="hold" grpId="0" nodeType="withEffect">
                                  <p:stCondLst>
                                    <p:cond delay="1000"/>
                                  </p:stCondLst>
                                  <p:childTnLst>
                                    <p:set>
                                      <p:cBhvr>
                                        <p:cTn id="131" dur="1" fill="hold">
                                          <p:stCondLst>
                                            <p:cond delay="0"/>
                                          </p:stCondLst>
                                        </p:cTn>
                                        <p:tgtEl>
                                          <p:spTgt spid="59"/>
                                        </p:tgtEl>
                                        <p:attrNameLst>
                                          <p:attrName>style.visibility</p:attrName>
                                        </p:attrNameLst>
                                      </p:cBhvr>
                                      <p:to>
                                        <p:strVal val="visible"/>
                                      </p:to>
                                    </p:set>
                                    <p:anim calcmode="lin" valueType="num">
                                      <p:cBhvr>
                                        <p:cTn id="132" dur="1000" fill="hold"/>
                                        <p:tgtEl>
                                          <p:spTgt spid="59"/>
                                        </p:tgtEl>
                                        <p:attrNameLst>
                                          <p:attrName>ppt_w</p:attrName>
                                        </p:attrNameLst>
                                      </p:cBhvr>
                                      <p:tavLst>
                                        <p:tav tm="0">
                                          <p:val>
                                            <p:fltVal val="0"/>
                                          </p:val>
                                        </p:tav>
                                        <p:tav tm="100000">
                                          <p:val>
                                            <p:strVal val="#ppt_w"/>
                                          </p:val>
                                        </p:tav>
                                      </p:tavLst>
                                    </p:anim>
                                    <p:anim calcmode="lin" valueType="num">
                                      <p:cBhvr>
                                        <p:cTn id="133" dur="1000" fill="hold"/>
                                        <p:tgtEl>
                                          <p:spTgt spid="59"/>
                                        </p:tgtEl>
                                        <p:attrNameLst>
                                          <p:attrName>ppt_h</p:attrName>
                                        </p:attrNameLst>
                                      </p:cBhvr>
                                      <p:tavLst>
                                        <p:tav tm="0">
                                          <p:val>
                                            <p:fltVal val="0"/>
                                          </p:val>
                                        </p:tav>
                                        <p:tav tm="100000">
                                          <p:val>
                                            <p:strVal val="#ppt_h"/>
                                          </p:val>
                                        </p:tav>
                                      </p:tavLst>
                                    </p:anim>
                                    <p:animEffect transition="in" filter="fade">
                                      <p:cBhvr>
                                        <p:cTn id="134" dur="1000"/>
                                        <p:tgtEl>
                                          <p:spTgt spid="59"/>
                                        </p:tgtEl>
                                      </p:cBhvr>
                                    </p:animEffect>
                                  </p:childTnLst>
                                </p:cTn>
                              </p:par>
                              <p:par>
                                <p:cTn id="135" presetID="53" presetClass="entr" presetSubtype="0" fill="hold" grpId="0" nodeType="withEffect">
                                  <p:stCondLst>
                                    <p:cond delay="2000"/>
                                  </p:stCondLst>
                                  <p:childTnLst>
                                    <p:set>
                                      <p:cBhvr>
                                        <p:cTn id="136" dur="1" fill="hold">
                                          <p:stCondLst>
                                            <p:cond delay="0"/>
                                          </p:stCondLst>
                                        </p:cTn>
                                        <p:tgtEl>
                                          <p:spTgt spid="58"/>
                                        </p:tgtEl>
                                        <p:attrNameLst>
                                          <p:attrName>style.visibility</p:attrName>
                                        </p:attrNameLst>
                                      </p:cBhvr>
                                      <p:to>
                                        <p:strVal val="visible"/>
                                      </p:to>
                                    </p:set>
                                    <p:anim calcmode="lin" valueType="num">
                                      <p:cBhvr>
                                        <p:cTn id="137" dur="1000" fill="hold"/>
                                        <p:tgtEl>
                                          <p:spTgt spid="58"/>
                                        </p:tgtEl>
                                        <p:attrNameLst>
                                          <p:attrName>ppt_w</p:attrName>
                                        </p:attrNameLst>
                                      </p:cBhvr>
                                      <p:tavLst>
                                        <p:tav tm="0">
                                          <p:val>
                                            <p:fltVal val="0"/>
                                          </p:val>
                                        </p:tav>
                                        <p:tav tm="100000">
                                          <p:val>
                                            <p:strVal val="#ppt_w"/>
                                          </p:val>
                                        </p:tav>
                                      </p:tavLst>
                                    </p:anim>
                                    <p:anim calcmode="lin" valueType="num">
                                      <p:cBhvr>
                                        <p:cTn id="138" dur="1000" fill="hold"/>
                                        <p:tgtEl>
                                          <p:spTgt spid="58"/>
                                        </p:tgtEl>
                                        <p:attrNameLst>
                                          <p:attrName>ppt_h</p:attrName>
                                        </p:attrNameLst>
                                      </p:cBhvr>
                                      <p:tavLst>
                                        <p:tav tm="0">
                                          <p:val>
                                            <p:fltVal val="0"/>
                                          </p:val>
                                        </p:tav>
                                        <p:tav tm="100000">
                                          <p:val>
                                            <p:strVal val="#ppt_h"/>
                                          </p:val>
                                        </p:tav>
                                      </p:tavLst>
                                    </p:anim>
                                    <p:animEffect transition="in" filter="fade">
                                      <p:cBhvr>
                                        <p:cTn id="139"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5" grpId="2" animBg="1"/>
      <p:bldP spid="5" grpId="3"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10" grpId="0" animBg="1"/>
      <p:bldP spid="7" grpId="0" animBg="1"/>
      <p:bldP spid="58" grpId="0" animBg="1"/>
      <p:bldP spid="59" grpId="0" animBg="1"/>
      <p:bldP spid="6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0" y="1158449"/>
            <a:ext cx="9144000" cy="2371332"/>
            <a:chOff x="0" y="1091381"/>
            <a:chExt cx="10009239" cy="2595716"/>
          </a:xfrm>
        </p:grpSpPr>
        <p:pic>
          <p:nvPicPr>
            <p:cNvPr id="26" name="Picture 16" descr="Image map with same links provided elsewhere on this page"/>
            <p:cNvPicPr>
              <a:picLocks noChangeAspect="1" noChangeArrowheads="1"/>
            </p:cNvPicPr>
            <p:nvPr/>
          </p:nvPicPr>
          <p:blipFill>
            <a:blip r:embed="rId3" cstate="screen"/>
            <a:srcRect/>
            <a:stretch>
              <a:fillRect/>
            </a:stretch>
          </p:blipFill>
          <p:spPr bwMode="auto">
            <a:xfrm>
              <a:off x="0" y="1174359"/>
              <a:ext cx="4552950" cy="2400301"/>
            </a:xfrm>
            <a:prstGeom prst="rect">
              <a:avLst/>
            </a:prstGeom>
            <a:noFill/>
          </p:spPr>
        </p:pic>
        <p:pic>
          <p:nvPicPr>
            <p:cNvPr id="27" name="Picture 10" descr="Image map with same links provided elsewhere on this page"/>
            <p:cNvPicPr>
              <a:picLocks noChangeAspect="1" noChangeArrowheads="1"/>
            </p:cNvPicPr>
            <p:nvPr/>
          </p:nvPicPr>
          <p:blipFill>
            <a:blip r:embed="rId4" cstate="screen"/>
            <a:srcRect/>
            <a:stretch>
              <a:fillRect/>
            </a:stretch>
          </p:blipFill>
          <p:spPr bwMode="auto">
            <a:xfrm>
              <a:off x="4551570" y="1214073"/>
              <a:ext cx="4524655" cy="2357021"/>
            </a:xfrm>
            <a:prstGeom prst="rect">
              <a:avLst/>
            </a:prstGeom>
            <a:noFill/>
          </p:spPr>
        </p:pic>
        <p:grpSp>
          <p:nvGrpSpPr>
            <p:cNvPr id="3" name="Group 35"/>
            <p:cNvGrpSpPr/>
            <p:nvPr/>
          </p:nvGrpSpPr>
          <p:grpSpPr>
            <a:xfrm>
              <a:off x="8497315" y="1091381"/>
              <a:ext cx="1511924" cy="2595716"/>
              <a:chOff x="8497315" y="1091381"/>
              <a:chExt cx="1511924" cy="2595716"/>
            </a:xfrm>
          </p:grpSpPr>
          <p:pic>
            <p:nvPicPr>
              <p:cNvPr id="29" name="Picture 3"/>
              <p:cNvPicPr>
                <a:picLocks noChangeAspect="1" noChangeArrowheads="1"/>
              </p:cNvPicPr>
              <p:nvPr/>
            </p:nvPicPr>
            <p:blipFill>
              <a:blip r:embed="rId5" cstate="screen"/>
              <a:srcRect/>
              <a:stretch>
                <a:fillRect/>
              </a:stretch>
            </p:blipFill>
            <p:spPr bwMode="auto">
              <a:xfrm>
                <a:off x="8497315" y="1091381"/>
                <a:ext cx="1511924" cy="2595716"/>
              </a:xfrm>
              <a:prstGeom prst="rect">
                <a:avLst/>
              </a:prstGeom>
              <a:noFill/>
              <a:ln w="9525">
                <a:noFill/>
                <a:miter lim="800000"/>
                <a:headEnd/>
                <a:tailEnd/>
              </a:ln>
            </p:spPr>
          </p:pic>
          <p:grpSp>
            <p:nvGrpSpPr>
              <p:cNvPr id="4" name="Group 34"/>
              <p:cNvGrpSpPr/>
              <p:nvPr/>
            </p:nvGrpSpPr>
            <p:grpSpPr>
              <a:xfrm>
                <a:off x="8614791" y="1472472"/>
                <a:ext cx="319869" cy="219884"/>
                <a:chOff x="8614791" y="1472472"/>
                <a:chExt cx="319869" cy="219884"/>
              </a:xfrm>
            </p:grpSpPr>
            <p:grpSp>
              <p:nvGrpSpPr>
                <p:cNvPr id="5" name="Group 25"/>
                <p:cNvGrpSpPr/>
                <p:nvPr/>
              </p:nvGrpSpPr>
              <p:grpSpPr>
                <a:xfrm>
                  <a:off x="8614791" y="1476911"/>
                  <a:ext cx="319869" cy="215445"/>
                  <a:chOff x="7933337" y="1393468"/>
                  <a:chExt cx="319869" cy="215445"/>
                </a:xfrm>
              </p:grpSpPr>
              <p:sp>
                <p:nvSpPr>
                  <p:cNvPr id="34" name="Oval 33"/>
                  <p:cNvSpPr/>
                  <p:nvPr/>
                </p:nvSpPr>
                <p:spPr>
                  <a:xfrm>
                    <a:off x="8014037" y="1439398"/>
                    <a:ext cx="142549" cy="139072"/>
                  </a:xfrm>
                  <a:prstGeom prst="ellipse">
                    <a:avLst/>
                  </a:prstGeom>
                  <a:solidFill>
                    <a:srgbClr val="B0585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dirty="0"/>
                  </a:p>
                </p:txBody>
              </p:sp>
              <p:sp>
                <p:nvSpPr>
                  <p:cNvPr id="35" name="TextBox 34"/>
                  <p:cNvSpPr txBox="1"/>
                  <p:nvPr/>
                </p:nvSpPr>
                <p:spPr>
                  <a:xfrm>
                    <a:off x="7933337" y="1393468"/>
                    <a:ext cx="319869" cy="215445"/>
                  </a:xfrm>
                  <a:prstGeom prst="rect">
                    <a:avLst/>
                  </a:prstGeom>
                  <a:noFill/>
                </p:spPr>
                <p:txBody>
                  <a:bodyPr wrap="square" rtlCol="0">
                    <a:spAutoFit/>
                  </a:bodyPr>
                  <a:lstStyle/>
                  <a:p>
                    <a:r>
                      <a:rPr lang="en-US" sz="800" b="1" dirty="0" smtClean="0">
                        <a:solidFill>
                          <a:srgbClr val="F68E38"/>
                        </a:solidFill>
                        <a:effectLst>
                          <a:outerShdw blurRad="50800" dist="38100" dir="10800000" algn="r" rotWithShape="0">
                            <a:prstClr val="black"/>
                          </a:outerShdw>
                        </a:effectLst>
                      </a:rPr>
                      <a:t>75</a:t>
                    </a:r>
                    <a:endParaRPr lang="en-US" sz="800" b="1" dirty="0">
                      <a:solidFill>
                        <a:srgbClr val="F68E38"/>
                      </a:solidFill>
                      <a:effectLst>
                        <a:outerShdw blurRad="50800" dist="38100" dir="10800000" algn="r" rotWithShape="0">
                          <a:prstClr val="black"/>
                        </a:outerShdw>
                      </a:effectLst>
                    </a:endParaRPr>
                  </a:p>
                </p:txBody>
              </p:sp>
            </p:grpSp>
            <p:cxnSp>
              <p:nvCxnSpPr>
                <p:cNvPr id="33" name="Straight Connector 32"/>
                <p:cNvCxnSpPr/>
                <p:nvPr/>
              </p:nvCxnSpPr>
              <p:spPr>
                <a:xfrm flipH="1">
                  <a:off x="8824348" y="1472472"/>
                  <a:ext cx="104807" cy="81226"/>
                </a:xfrm>
                <a:prstGeom prst="line">
                  <a:avLst/>
                </a:prstGeom>
                <a:ln>
                  <a:solidFill>
                    <a:srgbClr val="5F5F5F"/>
                  </a:solidFill>
                </a:ln>
              </p:spPr>
              <p:style>
                <a:lnRef idx="1">
                  <a:schemeClr val="accent1"/>
                </a:lnRef>
                <a:fillRef idx="0">
                  <a:schemeClr val="accent1"/>
                </a:fillRef>
                <a:effectRef idx="0">
                  <a:schemeClr val="accent1"/>
                </a:effectRef>
                <a:fontRef idx="minor">
                  <a:schemeClr val="tx1"/>
                </a:fontRef>
              </p:style>
            </p:cxnSp>
          </p:grpSp>
        </p:grpSp>
      </p:gr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May 1 – June 9, 1806</a:t>
            </a:r>
          </a:p>
        </p:txBody>
      </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18" name="TextBox 17"/>
          <p:cNvSpPr txBox="1"/>
          <p:nvPr/>
        </p:nvSpPr>
        <p:spPr>
          <a:xfrm>
            <a:off x="0" y="4718953"/>
            <a:ext cx="9144000" cy="2139047"/>
          </a:xfrm>
          <a:prstGeom prst="rect">
            <a:avLst/>
          </a:prstGeom>
          <a:noFill/>
          <a:effectLst/>
        </p:spPr>
        <p:txBody>
          <a:bodyPr wrap="square" rtlCol="0">
            <a:spAutoFit/>
          </a:bodyPr>
          <a:lstStyle/>
          <a:p>
            <a:pPr marL="168275" indent="-168275">
              <a:spcAft>
                <a:spcPts val="600"/>
              </a:spcAft>
              <a:buFont typeface="Arial" pitchFamily="34" charset="0"/>
              <a:buChar char="•"/>
            </a:pPr>
            <a:r>
              <a:rPr lang="en-US" sz="3200" b="1" dirty="0" smtClean="0"/>
              <a:t>Meet two </a:t>
            </a:r>
            <a:r>
              <a:rPr lang="en-US" sz="3200" b="1" dirty="0" smtClean="0">
                <a:ln>
                  <a:solidFill>
                    <a:schemeClr val="tx1"/>
                  </a:solidFill>
                </a:ln>
                <a:solidFill>
                  <a:srgbClr val="FF0000"/>
                </a:solidFill>
                <a:effectLst>
                  <a:outerShdw dist="50800" dir="5400000" algn="ctr" rotWithShape="0">
                    <a:schemeClr val="tx1"/>
                  </a:outerShdw>
                </a:effectLst>
              </a:rPr>
              <a:t>Nez Perce </a:t>
            </a:r>
            <a:r>
              <a:rPr lang="en-US" sz="3200" b="1" dirty="0" smtClean="0"/>
              <a:t>chiefs who had accompanied us down river to the Great Falls of the Columbia</a:t>
            </a:r>
          </a:p>
          <a:p>
            <a:pPr marL="168275" indent="-168275">
              <a:spcAft>
                <a:spcPts val="600"/>
              </a:spcAft>
              <a:buFont typeface="Arial" pitchFamily="34" charset="0"/>
              <a:buChar char="•"/>
            </a:pPr>
            <a:r>
              <a:rPr lang="en-US" sz="3200" b="1" dirty="0" smtClean="0"/>
              <a:t>They </a:t>
            </a:r>
            <a:r>
              <a:rPr lang="en-US" sz="3200" b="1" dirty="0" smtClean="0">
                <a:ln>
                  <a:solidFill>
                    <a:schemeClr val="tx1"/>
                  </a:solidFill>
                </a:ln>
                <a:solidFill>
                  <a:srgbClr val="FF0000"/>
                </a:solidFill>
                <a:effectLst>
                  <a:outerShdw dist="50800" dir="5400000" algn="ctr" rotWithShape="0">
                    <a:schemeClr val="tx1"/>
                  </a:outerShdw>
                </a:effectLst>
              </a:rPr>
              <a:t>offer to guide us back through the mountains</a:t>
            </a:r>
            <a:r>
              <a:rPr lang="en-US" sz="3200" b="1" dirty="0" smtClean="0"/>
              <a:t> to see Twisted Hair</a:t>
            </a:r>
          </a:p>
        </p:txBody>
      </p:sp>
      <p:sp>
        <p:nvSpPr>
          <p:cNvPr id="21" name="Freeform 20"/>
          <p:cNvSpPr/>
          <p:nvPr/>
        </p:nvSpPr>
        <p:spPr>
          <a:xfrm>
            <a:off x="398196" y="2056285"/>
            <a:ext cx="871742" cy="638779"/>
          </a:xfrm>
          <a:custGeom>
            <a:avLst/>
            <a:gdLst>
              <a:gd name="connsiteX0" fmla="*/ 3248 w 868062"/>
              <a:gd name="connsiteY0" fmla="*/ 178419 h 539719"/>
              <a:gd name="connsiteX1" fmla="*/ 3248 w 868062"/>
              <a:gd name="connsiteY1" fmla="*/ 178419 h 539719"/>
              <a:gd name="connsiteX2" fmla="*/ 7708 w 868062"/>
              <a:gd name="connsiteY2" fmla="*/ 138275 h 539719"/>
              <a:gd name="connsiteX3" fmla="*/ 12169 w 868062"/>
              <a:gd name="connsiteY3" fmla="*/ 26763 h 539719"/>
              <a:gd name="connsiteX4" fmla="*/ 47853 w 868062"/>
              <a:gd name="connsiteY4" fmla="*/ 22302 h 539719"/>
              <a:gd name="connsiteX5" fmla="*/ 70155 w 868062"/>
              <a:gd name="connsiteY5" fmla="*/ 13381 h 539719"/>
              <a:gd name="connsiteX6" fmla="*/ 92458 w 868062"/>
              <a:gd name="connsiteY6" fmla="*/ 8921 h 539719"/>
              <a:gd name="connsiteX7" fmla="*/ 123681 w 868062"/>
              <a:gd name="connsiteY7" fmla="*/ 0 h 539719"/>
              <a:gd name="connsiteX8" fmla="*/ 137063 w 868062"/>
              <a:gd name="connsiteY8" fmla="*/ 4460 h 539719"/>
              <a:gd name="connsiteX9" fmla="*/ 141523 w 868062"/>
              <a:gd name="connsiteY9" fmla="*/ 17842 h 539719"/>
              <a:gd name="connsiteX10" fmla="*/ 168286 w 868062"/>
              <a:gd name="connsiteY10" fmla="*/ 26763 h 539719"/>
              <a:gd name="connsiteX11" fmla="*/ 235193 w 868062"/>
              <a:gd name="connsiteY11" fmla="*/ 22302 h 539719"/>
              <a:gd name="connsiteX12" fmla="*/ 248575 w 868062"/>
              <a:gd name="connsiteY12" fmla="*/ 13381 h 539719"/>
              <a:gd name="connsiteX13" fmla="*/ 270877 w 868062"/>
              <a:gd name="connsiteY13" fmla="*/ 8921 h 539719"/>
              <a:gd name="connsiteX14" fmla="*/ 319943 w 868062"/>
              <a:gd name="connsiteY14" fmla="*/ 17842 h 539719"/>
              <a:gd name="connsiteX15" fmla="*/ 324403 w 868062"/>
              <a:gd name="connsiteY15" fmla="*/ 35684 h 539719"/>
              <a:gd name="connsiteX16" fmla="*/ 346705 w 868062"/>
              <a:gd name="connsiteY16" fmla="*/ 62447 h 539719"/>
              <a:gd name="connsiteX17" fmla="*/ 364547 w 868062"/>
              <a:gd name="connsiteY17" fmla="*/ 66907 h 539719"/>
              <a:gd name="connsiteX18" fmla="*/ 391310 w 868062"/>
              <a:gd name="connsiteY18" fmla="*/ 80289 h 539719"/>
              <a:gd name="connsiteX19" fmla="*/ 404692 w 868062"/>
              <a:gd name="connsiteY19" fmla="*/ 89210 h 539719"/>
              <a:gd name="connsiteX20" fmla="*/ 426994 w 868062"/>
              <a:gd name="connsiteY20" fmla="*/ 93670 h 539719"/>
              <a:gd name="connsiteX21" fmla="*/ 498362 w 868062"/>
              <a:gd name="connsiteY21" fmla="*/ 98131 h 539719"/>
              <a:gd name="connsiteX22" fmla="*/ 538506 w 868062"/>
              <a:gd name="connsiteY22" fmla="*/ 93670 h 539719"/>
              <a:gd name="connsiteX23" fmla="*/ 547427 w 868062"/>
              <a:gd name="connsiteY23" fmla="*/ 71368 h 539719"/>
              <a:gd name="connsiteX24" fmla="*/ 627716 w 868062"/>
              <a:gd name="connsiteY24" fmla="*/ 80289 h 539719"/>
              <a:gd name="connsiteX25" fmla="*/ 636637 w 868062"/>
              <a:gd name="connsiteY25" fmla="*/ 93670 h 539719"/>
              <a:gd name="connsiteX26" fmla="*/ 650019 w 868062"/>
              <a:gd name="connsiteY26" fmla="*/ 98131 h 539719"/>
              <a:gd name="connsiteX27" fmla="*/ 663400 w 868062"/>
              <a:gd name="connsiteY27" fmla="*/ 107052 h 539719"/>
              <a:gd name="connsiteX28" fmla="*/ 672321 w 868062"/>
              <a:gd name="connsiteY28" fmla="*/ 120433 h 539719"/>
              <a:gd name="connsiteX29" fmla="*/ 685703 w 868062"/>
              <a:gd name="connsiteY29" fmla="*/ 124894 h 539719"/>
              <a:gd name="connsiteX30" fmla="*/ 716926 w 868062"/>
              <a:gd name="connsiteY30" fmla="*/ 138275 h 539719"/>
              <a:gd name="connsiteX31" fmla="*/ 721386 w 868062"/>
              <a:gd name="connsiteY31" fmla="*/ 160577 h 539719"/>
              <a:gd name="connsiteX32" fmla="*/ 743689 w 868062"/>
              <a:gd name="connsiteY32" fmla="*/ 165038 h 539719"/>
              <a:gd name="connsiteX33" fmla="*/ 757070 w 868062"/>
              <a:gd name="connsiteY33" fmla="*/ 173959 h 539719"/>
              <a:gd name="connsiteX34" fmla="*/ 770452 w 868062"/>
              <a:gd name="connsiteY34" fmla="*/ 178419 h 539719"/>
              <a:gd name="connsiteX35" fmla="*/ 788294 w 868062"/>
              <a:gd name="connsiteY35" fmla="*/ 218564 h 539719"/>
              <a:gd name="connsiteX36" fmla="*/ 806136 w 868062"/>
              <a:gd name="connsiteY36" fmla="*/ 236406 h 539719"/>
              <a:gd name="connsiteX37" fmla="*/ 819517 w 868062"/>
              <a:gd name="connsiteY37" fmla="*/ 272090 h 539719"/>
              <a:gd name="connsiteX38" fmla="*/ 828438 w 868062"/>
              <a:gd name="connsiteY38" fmla="*/ 289932 h 539719"/>
              <a:gd name="connsiteX39" fmla="*/ 841820 w 868062"/>
              <a:gd name="connsiteY39" fmla="*/ 316695 h 539719"/>
              <a:gd name="connsiteX40" fmla="*/ 850741 w 868062"/>
              <a:gd name="connsiteY40" fmla="*/ 379141 h 539719"/>
              <a:gd name="connsiteX41" fmla="*/ 859662 w 868062"/>
              <a:gd name="connsiteY41" fmla="*/ 392523 h 539719"/>
              <a:gd name="connsiteX42" fmla="*/ 864122 w 868062"/>
              <a:gd name="connsiteY42" fmla="*/ 539719 h 539719"/>
              <a:gd name="connsiteX0" fmla="*/ 3248 w 871742"/>
              <a:gd name="connsiteY0" fmla="*/ 178419 h 638779"/>
              <a:gd name="connsiteX1" fmla="*/ 3248 w 871742"/>
              <a:gd name="connsiteY1" fmla="*/ 178419 h 638779"/>
              <a:gd name="connsiteX2" fmla="*/ 7708 w 871742"/>
              <a:gd name="connsiteY2" fmla="*/ 138275 h 638779"/>
              <a:gd name="connsiteX3" fmla="*/ 12169 w 871742"/>
              <a:gd name="connsiteY3" fmla="*/ 26763 h 638779"/>
              <a:gd name="connsiteX4" fmla="*/ 47853 w 871742"/>
              <a:gd name="connsiteY4" fmla="*/ 22302 h 638779"/>
              <a:gd name="connsiteX5" fmla="*/ 70155 w 871742"/>
              <a:gd name="connsiteY5" fmla="*/ 13381 h 638779"/>
              <a:gd name="connsiteX6" fmla="*/ 92458 w 871742"/>
              <a:gd name="connsiteY6" fmla="*/ 8921 h 638779"/>
              <a:gd name="connsiteX7" fmla="*/ 123681 w 871742"/>
              <a:gd name="connsiteY7" fmla="*/ 0 h 638779"/>
              <a:gd name="connsiteX8" fmla="*/ 137063 w 871742"/>
              <a:gd name="connsiteY8" fmla="*/ 4460 h 638779"/>
              <a:gd name="connsiteX9" fmla="*/ 141523 w 871742"/>
              <a:gd name="connsiteY9" fmla="*/ 17842 h 638779"/>
              <a:gd name="connsiteX10" fmla="*/ 168286 w 871742"/>
              <a:gd name="connsiteY10" fmla="*/ 26763 h 638779"/>
              <a:gd name="connsiteX11" fmla="*/ 235193 w 871742"/>
              <a:gd name="connsiteY11" fmla="*/ 22302 h 638779"/>
              <a:gd name="connsiteX12" fmla="*/ 248575 w 871742"/>
              <a:gd name="connsiteY12" fmla="*/ 13381 h 638779"/>
              <a:gd name="connsiteX13" fmla="*/ 270877 w 871742"/>
              <a:gd name="connsiteY13" fmla="*/ 8921 h 638779"/>
              <a:gd name="connsiteX14" fmla="*/ 319943 w 871742"/>
              <a:gd name="connsiteY14" fmla="*/ 17842 h 638779"/>
              <a:gd name="connsiteX15" fmla="*/ 324403 w 871742"/>
              <a:gd name="connsiteY15" fmla="*/ 35684 h 638779"/>
              <a:gd name="connsiteX16" fmla="*/ 346705 w 871742"/>
              <a:gd name="connsiteY16" fmla="*/ 62447 h 638779"/>
              <a:gd name="connsiteX17" fmla="*/ 364547 w 871742"/>
              <a:gd name="connsiteY17" fmla="*/ 66907 h 638779"/>
              <a:gd name="connsiteX18" fmla="*/ 391310 w 871742"/>
              <a:gd name="connsiteY18" fmla="*/ 80289 h 638779"/>
              <a:gd name="connsiteX19" fmla="*/ 404692 w 871742"/>
              <a:gd name="connsiteY19" fmla="*/ 89210 h 638779"/>
              <a:gd name="connsiteX20" fmla="*/ 426994 w 871742"/>
              <a:gd name="connsiteY20" fmla="*/ 93670 h 638779"/>
              <a:gd name="connsiteX21" fmla="*/ 498362 w 871742"/>
              <a:gd name="connsiteY21" fmla="*/ 98131 h 638779"/>
              <a:gd name="connsiteX22" fmla="*/ 538506 w 871742"/>
              <a:gd name="connsiteY22" fmla="*/ 93670 h 638779"/>
              <a:gd name="connsiteX23" fmla="*/ 547427 w 871742"/>
              <a:gd name="connsiteY23" fmla="*/ 71368 h 638779"/>
              <a:gd name="connsiteX24" fmla="*/ 627716 w 871742"/>
              <a:gd name="connsiteY24" fmla="*/ 80289 h 638779"/>
              <a:gd name="connsiteX25" fmla="*/ 636637 w 871742"/>
              <a:gd name="connsiteY25" fmla="*/ 93670 h 638779"/>
              <a:gd name="connsiteX26" fmla="*/ 650019 w 871742"/>
              <a:gd name="connsiteY26" fmla="*/ 98131 h 638779"/>
              <a:gd name="connsiteX27" fmla="*/ 663400 w 871742"/>
              <a:gd name="connsiteY27" fmla="*/ 107052 h 638779"/>
              <a:gd name="connsiteX28" fmla="*/ 672321 w 871742"/>
              <a:gd name="connsiteY28" fmla="*/ 120433 h 638779"/>
              <a:gd name="connsiteX29" fmla="*/ 685703 w 871742"/>
              <a:gd name="connsiteY29" fmla="*/ 124894 h 638779"/>
              <a:gd name="connsiteX30" fmla="*/ 716926 w 871742"/>
              <a:gd name="connsiteY30" fmla="*/ 138275 h 638779"/>
              <a:gd name="connsiteX31" fmla="*/ 721386 w 871742"/>
              <a:gd name="connsiteY31" fmla="*/ 160577 h 638779"/>
              <a:gd name="connsiteX32" fmla="*/ 743689 w 871742"/>
              <a:gd name="connsiteY32" fmla="*/ 165038 h 638779"/>
              <a:gd name="connsiteX33" fmla="*/ 757070 w 871742"/>
              <a:gd name="connsiteY33" fmla="*/ 173959 h 638779"/>
              <a:gd name="connsiteX34" fmla="*/ 770452 w 871742"/>
              <a:gd name="connsiteY34" fmla="*/ 178419 h 638779"/>
              <a:gd name="connsiteX35" fmla="*/ 788294 w 871742"/>
              <a:gd name="connsiteY35" fmla="*/ 218564 h 638779"/>
              <a:gd name="connsiteX36" fmla="*/ 806136 w 871742"/>
              <a:gd name="connsiteY36" fmla="*/ 236406 h 638779"/>
              <a:gd name="connsiteX37" fmla="*/ 819517 w 871742"/>
              <a:gd name="connsiteY37" fmla="*/ 272090 h 638779"/>
              <a:gd name="connsiteX38" fmla="*/ 828438 w 871742"/>
              <a:gd name="connsiteY38" fmla="*/ 289932 h 638779"/>
              <a:gd name="connsiteX39" fmla="*/ 841820 w 871742"/>
              <a:gd name="connsiteY39" fmla="*/ 316695 h 638779"/>
              <a:gd name="connsiteX40" fmla="*/ 850741 w 871742"/>
              <a:gd name="connsiteY40" fmla="*/ 379141 h 638779"/>
              <a:gd name="connsiteX41" fmla="*/ 859662 w 871742"/>
              <a:gd name="connsiteY41" fmla="*/ 392523 h 638779"/>
              <a:gd name="connsiteX42" fmla="*/ 871742 w 871742"/>
              <a:gd name="connsiteY42" fmla="*/ 638779 h 63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71742" h="638779">
                <a:moveTo>
                  <a:pt x="3248" y="178419"/>
                </a:moveTo>
                <a:lnTo>
                  <a:pt x="3248" y="178419"/>
                </a:lnTo>
                <a:cubicBezTo>
                  <a:pt x="4735" y="165038"/>
                  <a:pt x="6917" y="151715"/>
                  <a:pt x="7708" y="138275"/>
                </a:cubicBezTo>
                <a:cubicBezTo>
                  <a:pt x="9892" y="101139"/>
                  <a:pt x="0" y="61917"/>
                  <a:pt x="12169" y="26763"/>
                </a:cubicBezTo>
                <a:cubicBezTo>
                  <a:pt x="16090" y="15435"/>
                  <a:pt x="35958" y="23789"/>
                  <a:pt x="47853" y="22302"/>
                </a:cubicBezTo>
                <a:cubicBezTo>
                  <a:pt x="55287" y="19328"/>
                  <a:pt x="62486" y="15682"/>
                  <a:pt x="70155" y="13381"/>
                </a:cubicBezTo>
                <a:cubicBezTo>
                  <a:pt x="77417" y="11203"/>
                  <a:pt x="85103" y="10760"/>
                  <a:pt x="92458" y="8921"/>
                </a:cubicBezTo>
                <a:cubicBezTo>
                  <a:pt x="102959" y="6296"/>
                  <a:pt x="113273" y="2974"/>
                  <a:pt x="123681" y="0"/>
                </a:cubicBezTo>
                <a:cubicBezTo>
                  <a:pt x="128142" y="1487"/>
                  <a:pt x="133738" y="1135"/>
                  <a:pt x="137063" y="4460"/>
                </a:cubicBezTo>
                <a:cubicBezTo>
                  <a:pt x="140388" y="7785"/>
                  <a:pt x="137697" y="15109"/>
                  <a:pt x="141523" y="17842"/>
                </a:cubicBezTo>
                <a:cubicBezTo>
                  <a:pt x="149175" y="23308"/>
                  <a:pt x="168286" y="26763"/>
                  <a:pt x="168286" y="26763"/>
                </a:cubicBezTo>
                <a:cubicBezTo>
                  <a:pt x="190588" y="25276"/>
                  <a:pt x="213145" y="25977"/>
                  <a:pt x="235193" y="22302"/>
                </a:cubicBezTo>
                <a:cubicBezTo>
                  <a:pt x="240481" y="21421"/>
                  <a:pt x="243555" y="15263"/>
                  <a:pt x="248575" y="13381"/>
                </a:cubicBezTo>
                <a:cubicBezTo>
                  <a:pt x="255674" y="10719"/>
                  <a:pt x="263443" y="10408"/>
                  <a:pt x="270877" y="8921"/>
                </a:cubicBezTo>
                <a:cubicBezTo>
                  <a:pt x="287232" y="11895"/>
                  <a:pt x="305075" y="10408"/>
                  <a:pt x="319943" y="17842"/>
                </a:cubicBezTo>
                <a:cubicBezTo>
                  <a:pt x="325426" y="20584"/>
                  <a:pt x="321988" y="30049"/>
                  <a:pt x="324403" y="35684"/>
                </a:cubicBezTo>
                <a:cubicBezTo>
                  <a:pt x="327398" y="42673"/>
                  <a:pt x="340624" y="58972"/>
                  <a:pt x="346705" y="62447"/>
                </a:cubicBezTo>
                <a:cubicBezTo>
                  <a:pt x="352028" y="65489"/>
                  <a:pt x="358600" y="65420"/>
                  <a:pt x="364547" y="66907"/>
                </a:cubicBezTo>
                <a:cubicBezTo>
                  <a:pt x="402899" y="92474"/>
                  <a:pt x="354375" y="61821"/>
                  <a:pt x="391310" y="80289"/>
                </a:cubicBezTo>
                <a:cubicBezTo>
                  <a:pt x="396105" y="82687"/>
                  <a:pt x="399672" y="87328"/>
                  <a:pt x="404692" y="89210"/>
                </a:cubicBezTo>
                <a:cubicBezTo>
                  <a:pt x="411791" y="91872"/>
                  <a:pt x="419447" y="92951"/>
                  <a:pt x="426994" y="93670"/>
                </a:cubicBezTo>
                <a:cubicBezTo>
                  <a:pt x="450722" y="95930"/>
                  <a:pt x="474573" y="96644"/>
                  <a:pt x="498362" y="98131"/>
                </a:cubicBezTo>
                <a:cubicBezTo>
                  <a:pt x="511743" y="96644"/>
                  <a:pt x="526686" y="100117"/>
                  <a:pt x="538506" y="93670"/>
                </a:cubicBezTo>
                <a:cubicBezTo>
                  <a:pt x="545535" y="89836"/>
                  <a:pt x="539831" y="73900"/>
                  <a:pt x="547427" y="71368"/>
                </a:cubicBezTo>
                <a:cubicBezTo>
                  <a:pt x="550514" y="70339"/>
                  <a:pt x="620081" y="79335"/>
                  <a:pt x="627716" y="80289"/>
                </a:cubicBezTo>
                <a:cubicBezTo>
                  <a:pt x="630690" y="84749"/>
                  <a:pt x="632451" y="90321"/>
                  <a:pt x="636637" y="93670"/>
                </a:cubicBezTo>
                <a:cubicBezTo>
                  <a:pt x="640309" y="96607"/>
                  <a:pt x="645813" y="96028"/>
                  <a:pt x="650019" y="98131"/>
                </a:cubicBezTo>
                <a:cubicBezTo>
                  <a:pt x="654814" y="100528"/>
                  <a:pt x="658940" y="104078"/>
                  <a:pt x="663400" y="107052"/>
                </a:cubicBezTo>
                <a:cubicBezTo>
                  <a:pt x="666374" y="111512"/>
                  <a:pt x="668135" y="117084"/>
                  <a:pt x="672321" y="120433"/>
                </a:cubicBezTo>
                <a:cubicBezTo>
                  <a:pt x="675993" y="123370"/>
                  <a:pt x="681497" y="122791"/>
                  <a:pt x="685703" y="124894"/>
                </a:cubicBezTo>
                <a:cubicBezTo>
                  <a:pt x="716504" y="140295"/>
                  <a:pt x="679795" y="128993"/>
                  <a:pt x="716926" y="138275"/>
                </a:cubicBezTo>
                <a:cubicBezTo>
                  <a:pt x="718413" y="145709"/>
                  <a:pt x="716025" y="155216"/>
                  <a:pt x="721386" y="160577"/>
                </a:cubicBezTo>
                <a:cubicBezTo>
                  <a:pt x="726747" y="165938"/>
                  <a:pt x="736590" y="162376"/>
                  <a:pt x="743689" y="165038"/>
                </a:cubicBezTo>
                <a:cubicBezTo>
                  <a:pt x="748708" y="166920"/>
                  <a:pt x="752275" y="171562"/>
                  <a:pt x="757070" y="173959"/>
                </a:cubicBezTo>
                <a:cubicBezTo>
                  <a:pt x="761276" y="176062"/>
                  <a:pt x="765991" y="176932"/>
                  <a:pt x="770452" y="178419"/>
                </a:cubicBezTo>
                <a:cubicBezTo>
                  <a:pt x="781068" y="210268"/>
                  <a:pt x="774157" y="197358"/>
                  <a:pt x="788294" y="218564"/>
                </a:cubicBezTo>
                <a:cubicBezTo>
                  <a:pt x="802829" y="262172"/>
                  <a:pt x="779705" y="204689"/>
                  <a:pt x="806136" y="236406"/>
                </a:cubicBezTo>
                <a:cubicBezTo>
                  <a:pt x="811575" y="242933"/>
                  <a:pt x="815596" y="262940"/>
                  <a:pt x="819517" y="272090"/>
                </a:cubicBezTo>
                <a:cubicBezTo>
                  <a:pt x="822136" y="278202"/>
                  <a:pt x="825819" y="283820"/>
                  <a:pt x="828438" y="289932"/>
                </a:cubicBezTo>
                <a:cubicBezTo>
                  <a:pt x="839518" y="315785"/>
                  <a:pt x="824677" y="290979"/>
                  <a:pt x="841820" y="316695"/>
                </a:cubicBezTo>
                <a:cubicBezTo>
                  <a:pt x="842607" y="324569"/>
                  <a:pt x="844413" y="364375"/>
                  <a:pt x="850741" y="379141"/>
                </a:cubicBezTo>
                <a:cubicBezTo>
                  <a:pt x="852853" y="384069"/>
                  <a:pt x="856688" y="388062"/>
                  <a:pt x="859662" y="392523"/>
                </a:cubicBezTo>
                <a:cubicBezTo>
                  <a:pt x="868062" y="468133"/>
                  <a:pt x="871742" y="518263"/>
                  <a:pt x="871742" y="638779"/>
                </a:cubicBez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1259288" y="2415209"/>
            <a:ext cx="2709674" cy="407504"/>
          </a:xfrm>
          <a:custGeom>
            <a:avLst/>
            <a:gdLst>
              <a:gd name="connsiteX0" fmla="*/ 0 w 2716632"/>
              <a:gd name="connsiteY0" fmla="*/ 178904 h 407504"/>
              <a:gd name="connsiteX1" fmla="*/ 0 w 2716632"/>
              <a:gd name="connsiteY1" fmla="*/ 178904 h 407504"/>
              <a:gd name="connsiteX2" fmla="*/ 19879 w 2716632"/>
              <a:gd name="connsiteY2" fmla="*/ 268356 h 407504"/>
              <a:gd name="connsiteX3" fmla="*/ 29818 w 2716632"/>
              <a:gd name="connsiteY3" fmla="*/ 318052 h 407504"/>
              <a:gd name="connsiteX4" fmla="*/ 89453 w 2716632"/>
              <a:gd name="connsiteY4" fmla="*/ 347869 h 407504"/>
              <a:gd name="connsiteX5" fmla="*/ 119270 w 2716632"/>
              <a:gd name="connsiteY5" fmla="*/ 367748 h 407504"/>
              <a:gd name="connsiteX6" fmla="*/ 149087 w 2716632"/>
              <a:gd name="connsiteY6" fmla="*/ 377687 h 407504"/>
              <a:gd name="connsiteX7" fmla="*/ 337931 w 2716632"/>
              <a:gd name="connsiteY7" fmla="*/ 407504 h 407504"/>
              <a:gd name="connsiteX8" fmla="*/ 417444 w 2716632"/>
              <a:gd name="connsiteY8" fmla="*/ 387626 h 407504"/>
              <a:gd name="connsiteX9" fmla="*/ 467140 w 2716632"/>
              <a:gd name="connsiteY9" fmla="*/ 377687 h 407504"/>
              <a:gd name="connsiteX10" fmla="*/ 496957 w 2716632"/>
              <a:gd name="connsiteY10" fmla="*/ 357808 h 407504"/>
              <a:gd name="connsiteX11" fmla="*/ 506896 w 2716632"/>
              <a:gd name="connsiteY11" fmla="*/ 327991 h 407504"/>
              <a:gd name="connsiteX12" fmla="*/ 546653 w 2716632"/>
              <a:gd name="connsiteY12" fmla="*/ 318052 h 407504"/>
              <a:gd name="connsiteX13" fmla="*/ 576470 w 2716632"/>
              <a:gd name="connsiteY13" fmla="*/ 308113 h 407504"/>
              <a:gd name="connsiteX14" fmla="*/ 626166 w 2716632"/>
              <a:gd name="connsiteY14" fmla="*/ 288234 h 407504"/>
              <a:gd name="connsiteX15" fmla="*/ 655983 w 2716632"/>
              <a:gd name="connsiteY15" fmla="*/ 278295 h 407504"/>
              <a:gd name="connsiteX16" fmla="*/ 685800 w 2716632"/>
              <a:gd name="connsiteY16" fmla="*/ 258417 h 407504"/>
              <a:gd name="connsiteX17" fmla="*/ 725557 w 2716632"/>
              <a:gd name="connsiteY17" fmla="*/ 248478 h 407504"/>
              <a:gd name="connsiteX18" fmla="*/ 824948 w 2716632"/>
              <a:gd name="connsiteY18" fmla="*/ 228600 h 407504"/>
              <a:gd name="connsiteX19" fmla="*/ 983974 w 2716632"/>
              <a:gd name="connsiteY19" fmla="*/ 218661 h 407504"/>
              <a:gd name="connsiteX20" fmla="*/ 1172818 w 2716632"/>
              <a:gd name="connsiteY20" fmla="*/ 238539 h 407504"/>
              <a:gd name="connsiteX21" fmla="*/ 1202635 w 2716632"/>
              <a:gd name="connsiteY21" fmla="*/ 248478 h 407504"/>
              <a:gd name="connsiteX22" fmla="*/ 1222513 w 2716632"/>
              <a:gd name="connsiteY22" fmla="*/ 278295 h 407504"/>
              <a:gd name="connsiteX23" fmla="*/ 1252331 w 2716632"/>
              <a:gd name="connsiteY23" fmla="*/ 298174 h 407504"/>
              <a:gd name="connsiteX24" fmla="*/ 1292087 w 2716632"/>
              <a:gd name="connsiteY24" fmla="*/ 347869 h 407504"/>
              <a:gd name="connsiteX25" fmla="*/ 1361661 w 2716632"/>
              <a:gd name="connsiteY25" fmla="*/ 308113 h 407504"/>
              <a:gd name="connsiteX26" fmla="*/ 1381540 w 2716632"/>
              <a:gd name="connsiteY26" fmla="*/ 288234 h 407504"/>
              <a:gd name="connsiteX27" fmla="*/ 1411357 w 2716632"/>
              <a:gd name="connsiteY27" fmla="*/ 278295 h 407504"/>
              <a:gd name="connsiteX28" fmla="*/ 1550505 w 2716632"/>
              <a:gd name="connsiteY28" fmla="*/ 248478 h 407504"/>
              <a:gd name="connsiteX29" fmla="*/ 1600200 w 2716632"/>
              <a:gd name="connsiteY29" fmla="*/ 228600 h 407504"/>
              <a:gd name="connsiteX30" fmla="*/ 1639957 w 2716632"/>
              <a:gd name="connsiteY30" fmla="*/ 218661 h 407504"/>
              <a:gd name="connsiteX31" fmla="*/ 1729409 w 2716632"/>
              <a:gd name="connsiteY31" fmla="*/ 198782 h 407504"/>
              <a:gd name="connsiteX32" fmla="*/ 1759227 w 2716632"/>
              <a:gd name="connsiteY32" fmla="*/ 208721 h 407504"/>
              <a:gd name="connsiteX33" fmla="*/ 1798983 w 2716632"/>
              <a:gd name="connsiteY33" fmla="*/ 218661 h 407504"/>
              <a:gd name="connsiteX34" fmla="*/ 1808922 w 2716632"/>
              <a:gd name="connsiteY34" fmla="*/ 248478 h 407504"/>
              <a:gd name="connsiteX35" fmla="*/ 1888435 w 2716632"/>
              <a:gd name="connsiteY35" fmla="*/ 228600 h 407504"/>
              <a:gd name="connsiteX36" fmla="*/ 1918253 w 2716632"/>
              <a:gd name="connsiteY36" fmla="*/ 218661 h 407504"/>
              <a:gd name="connsiteX37" fmla="*/ 1987827 w 2716632"/>
              <a:gd name="connsiteY37" fmla="*/ 188843 h 407504"/>
              <a:gd name="connsiteX38" fmla="*/ 2017644 w 2716632"/>
              <a:gd name="connsiteY38" fmla="*/ 168965 h 407504"/>
              <a:gd name="connsiteX39" fmla="*/ 2107096 w 2716632"/>
              <a:gd name="connsiteY39" fmla="*/ 159026 h 407504"/>
              <a:gd name="connsiteX40" fmla="*/ 2176670 w 2716632"/>
              <a:gd name="connsiteY40" fmla="*/ 149087 h 407504"/>
              <a:gd name="connsiteX41" fmla="*/ 2196548 w 2716632"/>
              <a:gd name="connsiteY41" fmla="*/ 119269 h 407504"/>
              <a:gd name="connsiteX42" fmla="*/ 2206487 w 2716632"/>
              <a:gd name="connsiteY42" fmla="*/ 89452 h 407504"/>
              <a:gd name="connsiteX43" fmla="*/ 2295940 w 2716632"/>
              <a:gd name="connsiteY43" fmla="*/ 59634 h 407504"/>
              <a:gd name="connsiteX44" fmla="*/ 2613992 w 2716632"/>
              <a:gd name="connsiteY44" fmla="*/ 29817 h 407504"/>
              <a:gd name="connsiteX45" fmla="*/ 2713383 w 2716632"/>
              <a:gd name="connsiteY45" fmla="*/ 0 h 407504"/>
              <a:gd name="connsiteX0" fmla="*/ 0 w 2716632"/>
              <a:gd name="connsiteY0" fmla="*/ 178904 h 407504"/>
              <a:gd name="connsiteX1" fmla="*/ 19879 w 2716632"/>
              <a:gd name="connsiteY1" fmla="*/ 268356 h 407504"/>
              <a:gd name="connsiteX2" fmla="*/ 29818 w 2716632"/>
              <a:gd name="connsiteY2" fmla="*/ 318052 h 407504"/>
              <a:gd name="connsiteX3" fmla="*/ 89453 w 2716632"/>
              <a:gd name="connsiteY3" fmla="*/ 347869 h 407504"/>
              <a:gd name="connsiteX4" fmla="*/ 119270 w 2716632"/>
              <a:gd name="connsiteY4" fmla="*/ 367748 h 407504"/>
              <a:gd name="connsiteX5" fmla="*/ 149087 w 2716632"/>
              <a:gd name="connsiteY5" fmla="*/ 377687 h 407504"/>
              <a:gd name="connsiteX6" fmla="*/ 337931 w 2716632"/>
              <a:gd name="connsiteY6" fmla="*/ 407504 h 407504"/>
              <a:gd name="connsiteX7" fmla="*/ 417444 w 2716632"/>
              <a:gd name="connsiteY7" fmla="*/ 387626 h 407504"/>
              <a:gd name="connsiteX8" fmla="*/ 467140 w 2716632"/>
              <a:gd name="connsiteY8" fmla="*/ 377687 h 407504"/>
              <a:gd name="connsiteX9" fmla="*/ 496957 w 2716632"/>
              <a:gd name="connsiteY9" fmla="*/ 357808 h 407504"/>
              <a:gd name="connsiteX10" fmla="*/ 506896 w 2716632"/>
              <a:gd name="connsiteY10" fmla="*/ 327991 h 407504"/>
              <a:gd name="connsiteX11" fmla="*/ 546653 w 2716632"/>
              <a:gd name="connsiteY11" fmla="*/ 318052 h 407504"/>
              <a:gd name="connsiteX12" fmla="*/ 576470 w 2716632"/>
              <a:gd name="connsiteY12" fmla="*/ 308113 h 407504"/>
              <a:gd name="connsiteX13" fmla="*/ 626166 w 2716632"/>
              <a:gd name="connsiteY13" fmla="*/ 288234 h 407504"/>
              <a:gd name="connsiteX14" fmla="*/ 655983 w 2716632"/>
              <a:gd name="connsiteY14" fmla="*/ 278295 h 407504"/>
              <a:gd name="connsiteX15" fmla="*/ 685800 w 2716632"/>
              <a:gd name="connsiteY15" fmla="*/ 258417 h 407504"/>
              <a:gd name="connsiteX16" fmla="*/ 725557 w 2716632"/>
              <a:gd name="connsiteY16" fmla="*/ 248478 h 407504"/>
              <a:gd name="connsiteX17" fmla="*/ 824948 w 2716632"/>
              <a:gd name="connsiteY17" fmla="*/ 228600 h 407504"/>
              <a:gd name="connsiteX18" fmla="*/ 983974 w 2716632"/>
              <a:gd name="connsiteY18" fmla="*/ 218661 h 407504"/>
              <a:gd name="connsiteX19" fmla="*/ 1172818 w 2716632"/>
              <a:gd name="connsiteY19" fmla="*/ 238539 h 407504"/>
              <a:gd name="connsiteX20" fmla="*/ 1202635 w 2716632"/>
              <a:gd name="connsiteY20" fmla="*/ 248478 h 407504"/>
              <a:gd name="connsiteX21" fmla="*/ 1222513 w 2716632"/>
              <a:gd name="connsiteY21" fmla="*/ 278295 h 407504"/>
              <a:gd name="connsiteX22" fmla="*/ 1252331 w 2716632"/>
              <a:gd name="connsiteY22" fmla="*/ 298174 h 407504"/>
              <a:gd name="connsiteX23" fmla="*/ 1292087 w 2716632"/>
              <a:gd name="connsiteY23" fmla="*/ 347869 h 407504"/>
              <a:gd name="connsiteX24" fmla="*/ 1361661 w 2716632"/>
              <a:gd name="connsiteY24" fmla="*/ 308113 h 407504"/>
              <a:gd name="connsiteX25" fmla="*/ 1381540 w 2716632"/>
              <a:gd name="connsiteY25" fmla="*/ 288234 h 407504"/>
              <a:gd name="connsiteX26" fmla="*/ 1411357 w 2716632"/>
              <a:gd name="connsiteY26" fmla="*/ 278295 h 407504"/>
              <a:gd name="connsiteX27" fmla="*/ 1550505 w 2716632"/>
              <a:gd name="connsiteY27" fmla="*/ 248478 h 407504"/>
              <a:gd name="connsiteX28" fmla="*/ 1600200 w 2716632"/>
              <a:gd name="connsiteY28" fmla="*/ 228600 h 407504"/>
              <a:gd name="connsiteX29" fmla="*/ 1639957 w 2716632"/>
              <a:gd name="connsiteY29" fmla="*/ 218661 h 407504"/>
              <a:gd name="connsiteX30" fmla="*/ 1729409 w 2716632"/>
              <a:gd name="connsiteY30" fmla="*/ 198782 h 407504"/>
              <a:gd name="connsiteX31" fmla="*/ 1759227 w 2716632"/>
              <a:gd name="connsiteY31" fmla="*/ 208721 h 407504"/>
              <a:gd name="connsiteX32" fmla="*/ 1798983 w 2716632"/>
              <a:gd name="connsiteY32" fmla="*/ 218661 h 407504"/>
              <a:gd name="connsiteX33" fmla="*/ 1808922 w 2716632"/>
              <a:gd name="connsiteY33" fmla="*/ 248478 h 407504"/>
              <a:gd name="connsiteX34" fmla="*/ 1888435 w 2716632"/>
              <a:gd name="connsiteY34" fmla="*/ 228600 h 407504"/>
              <a:gd name="connsiteX35" fmla="*/ 1918253 w 2716632"/>
              <a:gd name="connsiteY35" fmla="*/ 218661 h 407504"/>
              <a:gd name="connsiteX36" fmla="*/ 1987827 w 2716632"/>
              <a:gd name="connsiteY36" fmla="*/ 188843 h 407504"/>
              <a:gd name="connsiteX37" fmla="*/ 2017644 w 2716632"/>
              <a:gd name="connsiteY37" fmla="*/ 168965 h 407504"/>
              <a:gd name="connsiteX38" fmla="*/ 2107096 w 2716632"/>
              <a:gd name="connsiteY38" fmla="*/ 159026 h 407504"/>
              <a:gd name="connsiteX39" fmla="*/ 2176670 w 2716632"/>
              <a:gd name="connsiteY39" fmla="*/ 149087 h 407504"/>
              <a:gd name="connsiteX40" fmla="*/ 2196548 w 2716632"/>
              <a:gd name="connsiteY40" fmla="*/ 119269 h 407504"/>
              <a:gd name="connsiteX41" fmla="*/ 2206487 w 2716632"/>
              <a:gd name="connsiteY41" fmla="*/ 89452 h 407504"/>
              <a:gd name="connsiteX42" fmla="*/ 2295940 w 2716632"/>
              <a:gd name="connsiteY42" fmla="*/ 59634 h 407504"/>
              <a:gd name="connsiteX43" fmla="*/ 2613992 w 2716632"/>
              <a:gd name="connsiteY43" fmla="*/ 29817 h 407504"/>
              <a:gd name="connsiteX44" fmla="*/ 2713383 w 2716632"/>
              <a:gd name="connsiteY44" fmla="*/ 0 h 407504"/>
              <a:gd name="connsiteX0" fmla="*/ 0 w 2716632"/>
              <a:gd name="connsiteY0" fmla="*/ 178904 h 407504"/>
              <a:gd name="connsiteX1" fmla="*/ 29818 w 2716632"/>
              <a:gd name="connsiteY1" fmla="*/ 318052 h 407504"/>
              <a:gd name="connsiteX2" fmla="*/ 89453 w 2716632"/>
              <a:gd name="connsiteY2" fmla="*/ 347869 h 407504"/>
              <a:gd name="connsiteX3" fmla="*/ 119270 w 2716632"/>
              <a:gd name="connsiteY3" fmla="*/ 367748 h 407504"/>
              <a:gd name="connsiteX4" fmla="*/ 149087 w 2716632"/>
              <a:gd name="connsiteY4" fmla="*/ 377687 h 407504"/>
              <a:gd name="connsiteX5" fmla="*/ 337931 w 2716632"/>
              <a:gd name="connsiteY5" fmla="*/ 407504 h 407504"/>
              <a:gd name="connsiteX6" fmla="*/ 417444 w 2716632"/>
              <a:gd name="connsiteY6" fmla="*/ 387626 h 407504"/>
              <a:gd name="connsiteX7" fmla="*/ 467140 w 2716632"/>
              <a:gd name="connsiteY7" fmla="*/ 377687 h 407504"/>
              <a:gd name="connsiteX8" fmla="*/ 496957 w 2716632"/>
              <a:gd name="connsiteY8" fmla="*/ 357808 h 407504"/>
              <a:gd name="connsiteX9" fmla="*/ 506896 w 2716632"/>
              <a:gd name="connsiteY9" fmla="*/ 327991 h 407504"/>
              <a:gd name="connsiteX10" fmla="*/ 546653 w 2716632"/>
              <a:gd name="connsiteY10" fmla="*/ 318052 h 407504"/>
              <a:gd name="connsiteX11" fmla="*/ 576470 w 2716632"/>
              <a:gd name="connsiteY11" fmla="*/ 308113 h 407504"/>
              <a:gd name="connsiteX12" fmla="*/ 626166 w 2716632"/>
              <a:gd name="connsiteY12" fmla="*/ 288234 h 407504"/>
              <a:gd name="connsiteX13" fmla="*/ 655983 w 2716632"/>
              <a:gd name="connsiteY13" fmla="*/ 278295 h 407504"/>
              <a:gd name="connsiteX14" fmla="*/ 685800 w 2716632"/>
              <a:gd name="connsiteY14" fmla="*/ 258417 h 407504"/>
              <a:gd name="connsiteX15" fmla="*/ 725557 w 2716632"/>
              <a:gd name="connsiteY15" fmla="*/ 248478 h 407504"/>
              <a:gd name="connsiteX16" fmla="*/ 824948 w 2716632"/>
              <a:gd name="connsiteY16" fmla="*/ 228600 h 407504"/>
              <a:gd name="connsiteX17" fmla="*/ 983974 w 2716632"/>
              <a:gd name="connsiteY17" fmla="*/ 218661 h 407504"/>
              <a:gd name="connsiteX18" fmla="*/ 1172818 w 2716632"/>
              <a:gd name="connsiteY18" fmla="*/ 238539 h 407504"/>
              <a:gd name="connsiteX19" fmla="*/ 1202635 w 2716632"/>
              <a:gd name="connsiteY19" fmla="*/ 248478 h 407504"/>
              <a:gd name="connsiteX20" fmla="*/ 1222513 w 2716632"/>
              <a:gd name="connsiteY20" fmla="*/ 278295 h 407504"/>
              <a:gd name="connsiteX21" fmla="*/ 1252331 w 2716632"/>
              <a:gd name="connsiteY21" fmla="*/ 298174 h 407504"/>
              <a:gd name="connsiteX22" fmla="*/ 1292087 w 2716632"/>
              <a:gd name="connsiteY22" fmla="*/ 347869 h 407504"/>
              <a:gd name="connsiteX23" fmla="*/ 1361661 w 2716632"/>
              <a:gd name="connsiteY23" fmla="*/ 308113 h 407504"/>
              <a:gd name="connsiteX24" fmla="*/ 1381540 w 2716632"/>
              <a:gd name="connsiteY24" fmla="*/ 288234 h 407504"/>
              <a:gd name="connsiteX25" fmla="*/ 1411357 w 2716632"/>
              <a:gd name="connsiteY25" fmla="*/ 278295 h 407504"/>
              <a:gd name="connsiteX26" fmla="*/ 1550505 w 2716632"/>
              <a:gd name="connsiteY26" fmla="*/ 248478 h 407504"/>
              <a:gd name="connsiteX27" fmla="*/ 1600200 w 2716632"/>
              <a:gd name="connsiteY27" fmla="*/ 228600 h 407504"/>
              <a:gd name="connsiteX28" fmla="*/ 1639957 w 2716632"/>
              <a:gd name="connsiteY28" fmla="*/ 218661 h 407504"/>
              <a:gd name="connsiteX29" fmla="*/ 1729409 w 2716632"/>
              <a:gd name="connsiteY29" fmla="*/ 198782 h 407504"/>
              <a:gd name="connsiteX30" fmla="*/ 1759227 w 2716632"/>
              <a:gd name="connsiteY30" fmla="*/ 208721 h 407504"/>
              <a:gd name="connsiteX31" fmla="*/ 1798983 w 2716632"/>
              <a:gd name="connsiteY31" fmla="*/ 218661 h 407504"/>
              <a:gd name="connsiteX32" fmla="*/ 1808922 w 2716632"/>
              <a:gd name="connsiteY32" fmla="*/ 248478 h 407504"/>
              <a:gd name="connsiteX33" fmla="*/ 1888435 w 2716632"/>
              <a:gd name="connsiteY33" fmla="*/ 228600 h 407504"/>
              <a:gd name="connsiteX34" fmla="*/ 1918253 w 2716632"/>
              <a:gd name="connsiteY34" fmla="*/ 218661 h 407504"/>
              <a:gd name="connsiteX35" fmla="*/ 1987827 w 2716632"/>
              <a:gd name="connsiteY35" fmla="*/ 188843 h 407504"/>
              <a:gd name="connsiteX36" fmla="*/ 2017644 w 2716632"/>
              <a:gd name="connsiteY36" fmla="*/ 168965 h 407504"/>
              <a:gd name="connsiteX37" fmla="*/ 2107096 w 2716632"/>
              <a:gd name="connsiteY37" fmla="*/ 159026 h 407504"/>
              <a:gd name="connsiteX38" fmla="*/ 2176670 w 2716632"/>
              <a:gd name="connsiteY38" fmla="*/ 149087 h 407504"/>
              <a:gd name="connsiteX39" fmla="*/ 2196548 w 2716632"/>
              <a:gd name="connsiteY39" fmla="*/ 119269 h 407504"/>
              <a:gd name="connsiteX40" fmla="*/ 2206487 w 2716632"/>
              <a:gd name="connsiteY40" fmla="*/ 89452 h 407504"/>
              <a:gd name="connsiteX41" fmla="*/ 2295940 w 2716632"/>
              <a:gd name="connsiteY41" fmla="*/ 59634 h 407504"/>
              <a:gd name="connsiteX42" fmla="*/ 2613992 w 2716632"/>
              <a:gd name="connsiteY42" fmla="*/ 29817 h 407504"/>
              <a:gd name="connsiteX43" fmla="*/ 2713383 w 2716632"/>
              <a:gd name="connsiteY43" fmla="*/ 0 h 407504"/>
              <a:gd name="connsiteX0" fmla="*/ 0 w 2686814"/>
              <a:gd name="connsiteY0" fmla="*/ 318052 h 407504"/>
              <a:gd name="connsiteX1" fmla="*/ 59635 w 2686814"/>
              <a:gd name="connsiteY1" fmla="*/ 347869 h 407504"/>
              <a:gd name="connsiteX2" fmla="*/ 89452 w 2686814"/>
              <a:gd name="connsiteY2" fmla="*/ 367748 h 407504"/>
              <a:gd name="connsiteX3" fmla="*/ 119269 w 2686814"/>
              <a:gd name="connsiteY3" fmla="*/ 377687 h 407504"/>
              <a:gd name="connsiteX4" fmla="*/ 308113 w 2686814"/>
              <a:gd name="connsiteY4" fmla="*/ 407504 h 407504"/>
              <a:gd name="connsiteX5" fmla="*/ 387626 w 2686814"/>
              <a:gd name="connsiteY5" fmla="*/ 387626 h 407504"/>
              <a:gd name="connsiteX6" fmla="*/ 437322 w 2686814"/>
              <a:gd name="connsiteY6" fmla="*/ 377687 h 407504"/>
              <a:gd name="connsiteX7" fmla="*/ 467139 w 2686814"/>
              <a:gd name="connsiteY7" fmla="*/ 357808 h 407504"/>
              <a:gd name="connsiteX8" fmla="*/ 477078 w 2686814"/>
              <a:gd name="connsiteY8" fmla="*/ 327991 h 407504"/>
              <a:gd name="connsiteX9" fmla="*/ 516835 w 2686814"/>
              <a:gd name="connsiteY9" fmla="*/ 318052 h 407504"/>
              <a:gd name="connsiteX10" fmla="*/ 546652 w 2686814"/>
              <a:gd name="connsiteY10" fmla="*/ 308113 h 407504"/>
              <a:gd name="connsiteX11" fmla="*/ 596348 w 2686814"/>
              <a:gd name="connsiteY11" fmla="*/ 288234 h 407504"/>
              <a:gd name="connsiteX12" fmla="*/ 626165 w 2686814"/>
              <a:gd name="connsiteY12" fmla="*/ 278295 h 407504"/>
              <a:gd name="connsiteX13" fmla="*/ 655982 w 2686814"/>
              <a:gd name="connsiteY13" fmla="*/ 258417 h 407504"/>
              <a:gd name="connsiteX14" fmla="*/ 695739 w 2686814"/>
              <a:gd name="connsiteY14" fmla="*/ 248478 h 407504"/>
              <a:gd name="connsiteX15" fmla="*/ 795130 w 2686814"/>
              <a:gd name="connsiteY15" fmla="*/ 228600 h 407504"/>
              <a:gd name="connsiteX16" fmla="*/ 954156 w 2686814"/>
              <a:gd name="connsiteY16" fmla="*/ 218661 h 407504"/>
              <a:gd name="connsiteX17" fmla="*/ 1143000 w 2686814"/>
              <a:gd name="connsiteY17" fmla="*/ 238539 h 407504"/>
              <a:gd name="connsiteX18" fmla="*/ 1172817 w 2686814"/>
              <a:gd name="connsiteY18" fmla="*/ 248478 h 407504"/>
              <a:gd name="connsiteX19" fmla="*/ 1192695 w 2686814"/>
              <a:gd name="connsiteY19" fmla="*/ 278295 h 407504"/>
              <a:gd name="connsiteX20" fmla="*/ 1222513 w 2686814"/>
              <a:gd name="connsiteY20" fmla="*/ 298174 h 407504"/>
              <a:gd name="connsiteX21" fmla="*/ 1262269 w 2686814"/>
              <a:gd name="connsiteY21" fmla="*/ 347869 h 407504"/>
              <a:gd name="connsiteX22" fmla="*/ 1331843 w 2686814"/>
              <a:gd name="connsiteY22" fmla="*/ 308113 h 407504"/>
              <a:gd name="connsiteX23" fmla="*/ 1351722 w 2686814"/>
              <a:gd name="connsiteY23" fmla="*/ 288234 h 407504"/>
              <a:gd name="connsiteX24" fmla="*/ 1381539 w 2686814"/>
              <a:gd name="connsiteY24" fmla="*/ 278295 h 407504"/>
              <a:gd name="connsiteX25" fmla="*/ 1520687 w 2686814"/>
              <a:gd name="connsiteY25" fmla="*/ 248478 h 407504"/>
              <a:gd name="connsiteX26" fmla="*/ 1570382 w 2686814"/>
              <a:gd name="connsiteY26" fmla="*/ 228600 h 407504"/>
              <a:gd name="connsiteX27" fmla="*/ 1610139 w 2686814"/>
              <a:gd name="connsiteY27" fmla="*/ 218661 h 407504"/>
              <a:gd name="connsiteX28" fmla="*/ 1699591 w 2686814"/>
              <a:gd name="connsiteY28" fmla="*/ 198782 h 407504"/>
              <a:gd name="connsiteX29" fmla="*/ 1729409 w 2686814"/>
              <a:gd name="connsiteY29" fmla="*/ 208721 h 407504"/>
              <a:gd name="connsiteX30" fmla="*/ 1769165 w 2686814"/>
              <a:gd name="connsiteY30" fmla="*/ 218661 h 407504"/>
              <a:gd name="connsiteX31" fmla="*/ 1779104 w 2686814"/>
              <a:gd name="connsiteY31" fmla="*/ 248478 h 407504"/>
              <a:gd name="connsiteX32" fmla="*/ 1858617 w 2686814"/>
              <a:gd name="connsiteY32" fmla="*/ 228600 h 407504"/>
              <a:gd name="connsiteX33" fmla="*/ 1888435 w 2686814"/>
              <a:gd name="connsiteY33" fmla="*/ 218661 h 407504"/>
              <a:gd name="connsiteX34" fmla="*/ 1958009 w 2686814"/>
              <a:gd name="connsiteY34" fmla="*/ 188843 h 407504"/>
              <a:gd name="connsiteX35" fmla="*/ 1987826 w 2686814"/>
              <a:gd name="connsiteY35" fmla="*/ 168965 h 407504"/>
              <a:gd name="connsiteX36" fmla="*/ 2077278 w 2686814"/>
              <a:gd name="connsiteY36" fmla="*/ 159026 h 407504"/>
              <a:gd name="connsiteX37" fmla="*/ 2146852 w 2686814"/>
              <a:gd name="connsiteY37" fmla="*/ 149087 h 407504"/>
              <a:gd name="connsiteX38" fmla="*/ 2166730 w 2686814"/>
              <a:gd name="connsiteY38" fmla="*/ 119269 h 407504"/>
              <a:gd name="connsiteX39" fmla="*/ 2176669 w 2686814"/>
              <a:gd name="connsiteY39" fmla="*/ 89452 h 407504"/>
              <a:gd name="connsiteX40" fmla="*/ 2266122 w 2686814"/>
              <a:gd name="connsiteY40" fmla="*/ 59634 h 407504"/>
              <a:gd name="connsiteX41" fmla="*/ 2584174 w 2686814"/>
              <a:gd name="connsiteY41" fmla="*/ 29817 h 407504"/>
              <a:gd name="connsiteX42" fmla="*/ 2683565 w 2686814"/>
              <a:gd name="connsiteY42" fmla="*/ 0 h 407504"/>
              <a:gd name="connsiteX0" fmla="*/ 0 w 2709674"/>
              <a:gd name="connsiteY0" fmla="*/ 257092 h 407504"/>
              <a:gd name="connsiteX1" fmla="*/ 82495 w 2709674"/>
              <a:gd name="connsiteY1" fmla="*/ 347869 h 407504"/>
              <a:gd name="connsiteX2" fmla="*/ 112312 w 2709674"/>
              <a:gd name="connsiteY2" fmla="*/ 367748 h 407504"/>
              <a:gd name="connsiteX3" fmla="*/ 142129 w 2709674"/>
              <a:gd name="connsiteY3" fmla="*/ 377687 h 407504"/>
              <a:gd name="connsiteX4" fmla="*/ 330973 w 2709674"/>
              <a:gd name="connsiteY4" fmla="*/ 407504 h 407504"/>
              <a:gd name="connsiteX5" fmla="*/ 410486 w 2709674"/>
              <a:gd name="connsiteY5" fmla="*/ 387626 h 407504"/>
              <a:gd name="connsiteX6" fmla="*/ 460182 w 2709674"/>
              <a:gd name="connsiteY6" fmla="*/ 377687 h 407504"/>
              <a:gd name="connsiteX7" fmla="*/ 489999 w 2709674"/>
              <a:gd name="connsiteY7" fmla="*/ 357808 h 407504"/>
              <a:gd name="connsiteX8" fmla="*/ 499938 w 2709674"/>
              <a:gd name="connsiteY8" fmla="*/ 327991 h 407504"/>
              <a:gd name="connsiteX9" fmla="*/ 539695 w 2709674"/>
              <a:gd name="connsiteY9" fmla="*/ 318052 h 407504"/>
              <a:gd name="connsiteX10" fmla="*/ 569512 w 2709674"/>
              <a:gd name="connsiteY10" fmla="*/ 308113 h 407504"/>
              <a:gd name="connsiteX11" fmla="*/ 619208 w 2709674"/>
              <a:gd name="connsiteY11" fmla="*/ 288234 h 407504"/>
              <a:gd name="connsiteX12" fmla="*/ 649025 w 2709674"/>
              <a:gd name="connsiteY12" fmla="*/ 278295 h 407504"/>
              <a:gd name="connsiteX13" fmla="*/ 678842 w 2709674"/>
              <a:gd name="connsiteY13" fmla="*/ 258417 h 407504"/>
              <a:gd name="connsiteX14" fmla="*/ 718599 w 2709674"/>
              <a:gd name="connsiteY14" fmla="*/ 248478 h 407504"/>
              <a:gd name="connsiteX15" fmla="*/ 817990 w 2709674"/>
              <a:gd name="connsiteY15" fmla="*/ 228600 h 407504"/>
              <a:gd name="connsiteX16" fmla="*/ 977016 w 2709674"/>
              <a:gd name="connsiteY16" fmla="*/ 218661 h 407504"/>
              <a:gd name="connsiteX17" fmla="*/ 1165860 w 2709674"/>
              <a:gd name="connsiteY17" fmla="*/ 238539 h 407504"/>
              <a:gd name="connsiteX18" fmla="*/ 1195677 w 2709674"/>
              <a:gd name="connsiteY18" fmla="*/ 248478 h 407504"/>
              <a:gd name="connsiteX19" fmla="*/ 1215555 w 2709674"/>
              <a:gd name="connsiteY19" fmla="*/ 278295 h 407504"/>
              <a:gd name="connsiteX20" fmla="*/ 1245373 w 2709674"/>
              <a:gd name="connsiteY20" fmla="*/ 298174 h 407504"/>
              <a:gd name="connsiteX21" fmla="*/ 1285129 w 2709674"/>
              <a:gd name="connsiteY21" fmla="*/ 347869 h 407504"/>
              <a:gd name="connsiteX22" fmla="*/ 1354703 w 2709674"/>
              <a:gd name="connsiteY22" fmla="*/ 308113 h 407504"/>
              <a:gd name="connsiteX23" fmla="*/ 1374582 w 2709674"/>
              <a:gd name="connsiteY23" fmla="*/ 288234 h 407504"/>
              <a:gd name="connsiteX24" fmla="*/ 1404399 w 2709674"/>
              <a:gd name="connsiteY24" fmla="*/ 278295 h 407504"/>
              <a:gd name="connsiteX25" fmla="*/ 1543547 w 2709674"/>
              <a:gd name="connsiteY25" fmla="*/ 248478 h 407504"/>
              <a:gd name="connsiteX26" fmla="*/ 1593242 w 2709674"/>
              <a:gd name="connsiteY26" fmla="*/ 228600 h 407504"/>
              <a:gd name="connsiteX27" fmla="*/ 1632999 w 2709674"/>
              <a:gd name="connsiteY27" fmla="*/ 218661 h 407504"/>
              <a:gd name="connsiteX28" fmla="*/ 1722451 w 2709674"/>
              <a:gd name="connsiteY28" fmla="*/ 198782 h 407504"/>
              <a:gd name="connsiteX29" fmla="*/ 1752269 w 2709674"/>
              <a:gd name="connsiteY29" fmla="*/ 208721 h 407504"/>
              <a:gd name="connsiteX30" fmla="*/ 1792025 w 2709674"/>
              <a:gd name="connsiteY30" fmla="*/ 218661 h 407504"/>
              <a:gd name="connsiteX31" fmla="*/ 1801964 w 2709674"/>
              <a:gd name="connsiteY31" fmla="*/ 248478 h 407504"/>
              <a:gd name="connsiteX32" fmla="*/ 1881477 w 2709674"/>
              <a:gd name="connsiteY32" fmla="*/ 228600 h 407504"/>
              <a:gd name="connsiteX33" fmla="*/ 1911295 w 2709674"/>
              <a:gd name="connsiteY33" fmla="*/ 218661 h 407504"/>
              <a:gd name="connsiteX34" fmla="*/ 1980869 w 2709674"/>
              <a:gd name="connsiteY34" fmla="*/ 188843 h 407504"/>
              <a:gd name="connsiteX35" fmla="*/ 2010686 w 2709674"/>
              <a:gd name="connsiteY35" fmla="*/ 168965 h 407504"/>
              <a:gd name="connsiteX36" fmla="*/ 2100138 w 2709674"/>
              <a:gd name="connsiteY36" fmla="*/ 159026 h 407504"/>
              <a:gd name="connsiteX37" fmla="*/ 2169712 w 2709674"/>
              <a:gd name="connsiteY37" fmla="*/ 149087 h 407504"/>
              <a:gd name="connsiteX38" fmla="*/ 2189590 w 2709674"/>
              <a:gd name="connsiteY38" fmla="*/ 119269 h 407504"/>
              <a:gd name="connsiteX39" fmla="*/ 2199529 w 2709674"/>
              <a:gd name="connsiteY39" fmla="*/ 89452 h 407504"/>
              <a:gd name="connsiteX40" fmla="*/ 2288982 w 2709674"/>
              <a:gd name="connsiteY40" fmla="*/ 59634 h 407504"/>
              <a:gd name="connsiteX41" fmla="*/ 2607034 w 2709674"/>
              <a:gd name="connsiteY41" fmla="*/ 29817 h 407504"/>
              <a:gd name="connsiteX42" fmla="*/ 2706425 w 2709674"/>
              <a:gd name="connsiteY42"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09674" h="407504">
                <a:moveTo>
                  <a:pt x="0" y="257092"/>
                </a:moveTo>
                <a:cubicBezTo>
                  <a:pt x="9067" y="272959"/>
                  <a:pt x="67190" y="342768"/>
                  <a:pt x="82495" y="347869"/>
                </a:cubicBezTo>
                <a:cubicBezTo>
                  <a:pt x="92434" y="354495"/>
                  <a:pt x="101628" y="362406"/>
                  <a:pt x="112312" y="367748"/>
                </a:cubicBezTo>
                <a:cubicBezTo>
                  <a:pt x="121683" y="372433"/>
                  <a:pt x="131885" y="375492"/>
                  <a:pt x="142129" y="377687"/>
                </a:cubicBezTo>
                <a:cubicBezTo>
                  <a:pt x="228426" y="396179"/>
                  <a:pt x="250266" y="397416"/>
                  <a:pt x="330973" y="407504"/>
                </a:cubicBezTo>
                <a:lnTo>
                  <a:pt x="410486" y="387626"/>
                </a:lnTo>
                <a:cubicBezTo>
                  <a:pt x="426947" y="383827"/>
                  <a:pt x="444364" y="383619"/>
                  <a:pt x="460182" y="377687"/>
                </a:cubicBezTo>
                <a:cubicBezTo>
                  <a:pt x="471367" y="373493"/>
                  <a:pt x="480060" y="364434"/>
                  <a:pt x="489999" y="357808"/>
                </a:cubicBezTo>
                <a:cubicBezTo>
                  <a:pt x="493312" y="347869"/>
                  <a:pt x="491757" y="334536"/>
                  <a:pt x="499938" y="327991"/>
                </a:cubicBezTo>
                <a:cubicBezTo>
                  <a:pt x="510605" y="319458"/>
                  <a:pt x="526560" y="321805"/>
                  <a:pt x="539695" y="318052"/>
                </a:cubicBezTo>
                <a:cubicBezTo>
                  <a:pt x="549769" y="315174"/>
                  <a:pt x="559702" y="311792"/>
                  <a:pt x="569512" y="308113"/>
                </a:cubicBezTo>
                <a:cubicBezTo>
                  <a:pt x="586217" y="301848"/>
                  <a:pt x="602503" y="294499"/>
                  <a:pt x="619208" y="288234"/>
                </a:cubicBezTo>
                <a:cubicBezTo>
                  <a:pt x="629018" y="284555"/>
                  <a:pt x="639654" y="282980"/>
                  <a:pt x="649025" y="278295"/>
                </a:cubicBezTo>
                <a:cubicBezTo>
                  <a:pt x="659709" y="272953"/>
                  <a:pt x="667863" y="263122"/>
                  <a:pt x="678842" y="258417"/>
                </a:cubicBezTo>
                <a:cubicBezTo>
                  <a:pt x="691398" y="253036"/>
                  <a:pt x="705242" y="251340"/>
                  <a:pt x="718599" y="248478"/>
                </a:cubicBezTo>
                <a:cubicBezTo>
                  <a:pt x="751635" y="241399"/>
                  <a:pt x="784426" y="232473"/>
                  <a:pt x="817990" y="228600"/>
                </a:cubicBezTo>
                <a:cubicBezTo>
                  <a:pt x="870752" y="222512"/>
                  <a:pt x="924007" y="221974"/>
                  <a:pt x="977016" y="218661"/>
                </a:cubicBezTo>
                <a:cubicBezTo>
                  <a:pt x="1039964" y="225287"/>
                  <a:pt x="1103145" y="229987"/>
                  <a:pt x="1165860" y="238539"/>
                </a:cubicBezTo>
                <a:cubicBezTo>
                  <a:pt x="1176241" y="239955"/>
                  <a:pt x="1187496" y="241933"/>
                  <a:pt x="1195677" y="248478"/>
                </a:cubicBezTo>
                <a:cubicBezTo>
                  <a:pt x="1205005" y="255940"/>
                  <a:pt x="1207108" y="269848"/>
                  <a:pt x="1215555" y="278295"/>
                </a:cubicBezTo>
                <a:cubicBezTo>
                  <a:pt x="1224002" y="286742"/>
                  <a:pt x="1235434" y="291548"/>
                  <a:pt x="1245373" y="298174"/>
                </a:cubicBezTo>
                <a:cubicBezTo>
                  <a:pt x="1251442" y="322451"/>
                  <a:pt x="1247270" y="353277"/>
                  <a:pt x="1285129" y="347869"/>
                </a:cubicBezTo>
                <a:cubicBezTo>
                  <a:pt x="1297551" y="346094"/>
                  <a:pt x="1343210" y="317308"/>
                  <a:pt x="1354703" y="308113"/>
                </a:cubicBezTo>
                <a:cubicBezTo>
                  <a:pt x="1362021" y="302259"/>
                  <a:pt x="1366546" y="293055"/>
                  <a:pt x="1374582" y="288234"/>
                </a:cubicBezTo>
                <a:cubicBezTo>
                  <a:pt x="1383566" y="282844"/>
                  <a:pt x="1394364" y="281305"/>
                  <a:pt x="1404399" y="278295"/>
                </a:cubicBezTo>
                <a:cubicBezTo>
                  <a:pt x="1488125" y="253177"/>
                  <a:pt x="1458229" y="260666"/>
                  <a:pt x="1543547" y="248478"/>
                </a:cubicBezTo>
                <a:cubicBezTo>
                  <a:pt x="1560112" y="241852"/>
                  <a:pt x="1576316" y="234242"/>
                  <a:pt x="1593242" y="228600"/>
                </a:cubicBezTo>
                <a:cubicBezTo>
                  <a:pt x="1606201" y="224280"/>
                  <a:pt x="1619689" y="221733"/>
                  <a:pt x="1632999" y="218661"/>
                </a:cubicBezTo>
                <a:lnTo>
                  <a:pt x="1722451" y="198782"/>
                </a:lnTo>
                <a:cubicBezTo>
                  <a:pt x="1732390" y="202095"/>
                  <a:pt x="1742195" y="205843"/>
                  <a:pt x="1752269" y="208721"/>
                </a:cubicBezTo>
                <a:cubicBezTo>
                  <a:pt x="1765403" y="212474"/>
                  <a:pt x="1781358" y="210128"/>
                  <a:pt x="1792025" y="218661"/>
                </a:cubicBezTo>
                <a:cubicBezTo>
                  <a:pt x="1800206" y="225206"/>
                  <a:pt x="1798651" y="238539"/>
                  <a:pt x="1801964" y="248478"/>
                </a:cubicBezTo>
                <a:cubicBezTo>
                  <a:pt x="1828468" y="241852"/>
                  <a:pt x="1855120" y="235788"/>
                  <a:pt x="1881477" y="228600"/>
                </a:cubicBezTo>
                <a:cubicBezTo>
                  <a:pt x="1891585" y="225843"/>
                  <a:pt x="1902311" y="224051"/>
                  <a:pt x="1911295" y="218661"/>
                </a:cubicBezTo>
                <a:cubicBezTo>
                  <a:pt x="1974944" y="180471"/>
                  <a:pt x="1864610" y="212094"/>
                  <a:pt x="1980869" y="188843"/>
                </a:cubicBezTo>
                <a:cubicBezTo>
                  <a:pt x="1990808" y="182217"/>
                  <a:pt x="1999097" y="171862"/>
                  <a:pt x="2010686" y="168965"/>
                </a:cubicBezTo>
                <a:cubicBezTo>
                  <a:pt x="2039791" y="161689"/>
                  <a:pt x="2070369" y="162747"/>
                  <a:pt x="2100138" y="159026"/>
                </a:cubicBezTo>
                <a:cubicBezTo>
                  <a:pt x="2123384" y="156120"/>
                  <a:pt x="2146521" y="152400"/>
                  <a:pt x="2169712" y="149087"/>
                </a:cubicBezTo>
                <a:cubicBezTo>
                  <a:pt x="2176338" y="139148"/>
                  <a:pt x="2184248" y="129953"/>
                  <a:pt x="2189590" y="119269"/>
                </a:cubicBezTo>
                <a:cubicBezTo>
                  <a:pt x="2194275" y="109898"/>
                  <a:pt x="2192984" y="97633"/>
                  <a:pt x="2199529" y="89452"/>
                </a:cubicBezTo>
                <a:cubicBezTo>
                  <a:pt x="2221577" y="61893"/>
                  <a:pt x="2258961" y="65638"/>
                  <a:pt x="2288982" y="59634"/>
                </a:cubicBezTo>
                <a:cubicBezTo>
                  <a:pt x="2476153" y="22199"/>
                  <a:pt x="2289828" y="43608"/>
                  <a:pt x="2607034" y="29817"/>
                </a:cubicBezTo>
                <a:cubicBezTo>
                  <a:pt x="2709674" y="9289"/>
                  <a:pt x="2706425" y="43725"/>
                  <a:pt x="2706425" y="0"/>
                </a:cubicBez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Oval 30"/>
          <p:cNvSpPr/>
          <p:nvPr/>
        </p:nvSpPr>
        <p:spPr>
          <a:xfrm>
            <a:off x="3892011" y="2313752"/>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3967765" y="1564348"/>
            <a:ext cx="2633870" cy="893300"/>
          </a:xfrm>
          <a:custGeom>
            <a:avLst/>
            <a:gdLst>
              <a:gd name="connsiteX0" fmla="*/ 0 w 2633870"/>
              <a:gd name="connsiteY0" fmla="*/ 893300 h 893300"/>
              <a:gd name="connsiteX1" fmla="*/ 0 w 2633870"/>
              <a:gd name="connsiteY1" fmla="*/ 893300 h 893300"/>
              <a:gd name="connsiteX2" fmla="*/ 79513 w 2633870"/>
              <a:gd name="connsiteY2" fmla="*/ 843604 h 893300"/>
              <a:gd name="connsiteX3" fmla="*/ 188844 w 2633870"/>
              <a:gd name="connsiteY3" fmla="*/ 833665 h 893300"/>
              <a:gd name="connsiteX4" fmla="*/ 238539 w 2633870"/>
              <a:gd name="connsiteY4" fmla="*/ 813787 h 893300"/>
              <a:gd name="connsiteX5" fmla="*/ 268357 w 2633870"/>
              <a:gd name="connsiteY5" fmla="*/ 803848 h 893300"/>
              <a:gd name="connsiteX6" fmla="*/ 278296 w 2633870"/>
              <a:gd name="connsiteY6" fmla="*/ 774030 h 893300"/>
              <a:gd name="connsiteX7" fmla="*/ 318052 w 2633870"/>
              <a:gd name="connsiteY7" fmla="*/ 734274 h 893300"/>
              <a:gd name="connsiteX8" fmla="*/ 308113 w 2633870"/>
              <a:gd name="connsiteY8" fmla="*/ 654761 h 893300"/>
              <a:gd name="connsiteX9" fmla="*/ 288235 w 2633870"/>
              <a:gd name="connsiteY9" fmla="*/ 624943 h 893300"/>
              <a:gd name="connsiteX10" fmla="*/ 278296 w 2633870"/>
              <a:gd name="connsiteY10" fmla="*/ 585187 h 893300"/>
              <a:gd name="connsiteX11" fmla="*/ 298174 w 2633870"/>
              <a:gd name="connsiteY11" fmla="*/ 545430 h 893300"/>
              <a:gd name="connsiteX12" fmla="*/ 308113 w 2633870"/>
              <a:gd name="connsiteY12" fmla="*/ 515613 h 893300"/>
              <a:gd name="connsiteX13" fmla="*/ 367748 w 2633870"/>
              <a:gd name="connsiteY13" fmla="*/ 485795 h 893300"/>
              <a:gd name="connsiteX14" fmla="*/ 427383 w 2633870"/>
              <a:gd name="connsiteY14" fmla="*/ 455978 h 893300"/>
              <a:gd name="connsiteX15" fmla="*/ 437322 w 2633870"/>
              <a:gd name="connsiteY15" fmla="*/ 426161 h 893300"/>
              <a:gd name="connsiteX16" fmla="*/ 467139 w 2633870"/>
              <a:gd name="connsiteY16" fmla="*/ 416222 h 893300"/>
              <a:gd name="connsiteX17" fmla="*/ 496957 w 2633870"/>
              <a:gd name="connsiteY17" fmla="*/ 396343 h 893300"/>
              <a:gd name="connsiteX18" fmla="*/ 526774 w 2633870"/>
              <a:gd name="connsiteY18" fmla="*/ 336709 h 893300"/>
              <a:gd name="connsiteX19" fmla="*/ 536713 w 2633870"/>
              <a:gd name="connsiteY19" fmla="*/ 306891 h 893300"/>
              <a:gd name="connsiteX20" fmla="*/ 556591 w 2633870"/>
              <a:gd name="connsiteY20" fmla="*/ 267135 h 893300"/>
              <a:gd name="connsiteX21" fmla="*/ 586409 w 2633870"/>
              <a:gd name="connsiteY21" fmla="*/ 207500 h 893300"/>
              <a:gd name="connsiteX22" fmla="*/ 616226 w 2633870"/>
              <a:gd name="connsiteY22" fmla="*/ 147865 h 893300"/>
              <a:gd name="connsiteX23" fmla="*/ 665922 w 2633870"/>
              <a:gd name="connsiteY23" fmla="*/ 137926 h 893300"/>
              <a:gd name="connsiteX24" fmla="*/ 695739 w 2633870"/>
              <a:gd name="connsiteY24" fmla="*/ 118048 h 893300"/>
              <a:gd name="connsiteX25" fmla="*/ 755374 w 2633870"/>
              <a:gd name="connsiteY25" fmla="*/ 98169 h 893300"/>
              <a:gd name="connsiteX26" fmla="*/ 805070 w 2633870"/>
              <a:gd name="connsiteY26" fmla="*/ 108109 h 893300"/>
              <a:gd name="connsiteX27" fmla="*/ 844826 w 2633870"/>
              <a:gd name="connsiteY27" fmla="*/ 137926 h 893300"/>
              <a:gd name="connsiteX28" fmla="*/ 874644 w 2633870"/>
              <a:gd name="connsiteY28" fmla="*/ 157804 h 893300"/>
              <a:gd name="connsiteX29" fmla="*/ 904461 w 2633870"/>
              <a:gd name="connsiteY29" fmla="*/ 167743 h 893300"/>
              <a:gd name="connsiteX30" fmla="*/ 983974 w 2633870"/>
              <a:gd name="connsiteY30" fmla="*/ 187622 h 893300"/>
              <a:gd name="connsiteX31" fmla="*/ 1033670 w 2633870"/>
              <a:gd name="connsiteY31" fmla="*/ 177682 h 893300"/>
              <a:gd name="connsiteX32" fmla="*/ 1063487 w 2633870"/>
              <a:gd name="connsiteY32" fmla="*/ 167743 h 893300"/>
              <a:gd name="connsiteX33" fmla="*/ 1073426 w 2633870"/>
              <a:gd name="connsiteY33" fmla="*/ 137926 h 893300"/>
              <a:gd name="connsiteX34" fmla="*/ 1103244 w 2633870"/>
              <a:gd name="connsiteY34" fmla="*/ 118048 h 893300"/>
              <a:gd name="connsiteX35" fmla="*/ 1123122 w 2633870"/>
              <a:gd name="connsiteY35" fmla="*/ 98169 h 893300"/>
              <a:gd name="connsiteX36" fmla="*/ 1262270 w 2633870"/>
              <a:gd name="connsiteY36" fmla="*/ 68352 h 893300"/>
              <a:gd name="connsiteX37" fmla="*/ 1321904 w 2633870"/>
              <a:gd name="connsiteY37" fmla="*/ 38535 h 893300"/>
              <a:gd name="connsiteX38" fmla="*/ 1381539 w 2633870"/>
              <a:gd name="connsiteY38" fmla="*/ 8717 h 893300"/>
              <a:gd name="connsiteX39" fmla="*/ 1490870 w 2633870"/>
              <a:gd name="connsiteY39" fmla="*/ 28595 h 893300"/>
              <a:gd name="connsiteX40" fmla="*/ 1540565 w 2633870"/>
              <a:gd name="connsiteY40" fmla="*/ 88230 h 893300"/>
              <a:gd name="connsiteX41" fmla="*/ 1630017 w 2633870"/>
              <a:gd name="connsiteY41" fmla="*/ 137926 h 893300"/>
              <a:gd name="connsiteX42" fmla="*/ 1649896 w 2633870"/>
              <a:gd name="connsiteY42" fmla="*/ 157804 h 893300"/>
              <a:gd name="connsiteX43" fmla="*/ 1699591 w 2633870"/>
              <a:gd name="connsiteY43" fmla="*/ 277074 h 893300"/>
              <a:gd name="connsiteX44" fmla="*/ 1729409 w 2633870"/>
              <a:gd name="connsiteY44" fmla="*/ 287013 h 893300"/>
              <a:gd name="connsiteX45" fmla="*/ 1798983 w 2633870"/>
              <a:gd name="connsiteY45" fmla="*/ 267135 h 893300"/>
              <a:gd name="connsiteX46" fmla="*/ 1828800 w 2633870"/>
              <a:gd name="connsiteY46" fmla="*/ 257195 h 893300"/>
              <a:gd name="connsiteX47" fmla="*/ 1888435 w 2633870"/>
              <a:gd name="connsiteY47" fmla="*/ 227378 h 893300"/>
              <a:gd name="connsiteX48" fmla="*/ 1997765 w 2633870"/>
              <a:gd name="connsiteY48" fmla="*/ 207500 h 893300"/>
              <a:gd name="connsiteX49" fmla="*/ 2017644 w 2633870"/>
              <a:gd name="connsiteY49" fmla="*/ 177682 h 893300"/>
              <a:gd name="connsiteX50" fmla="*/ 2047461 w 2633870"/>
              <a:gd name="connsiteY50" fmla="*/ 167743 h 893300"/>
              <a:gd name="connsiteX51" fmla="*/ 2077278 w 2633870"/>
              <a:gd name="connsiteY51" fmla="*/ 147865 h 893300"/>
              <a:gd name="connsiteX52" fmla="*/ 2107096 w 2633870"/>
              <a:gd name="connsiteY52" fmla="*/ 157804 h 893300"/>
              <a:gd name="connsiteX53" fmla="*/ 2146852 w 2633870"/>
              <a:gd name="connsiteY53" fmla="*/ 167743 h 893300"/>
              <a:gd name="connsiteX54" fmla="*/ 2186609 w 2633870"/>
              <a:gd name="connsiteY54" fmla="*/ 187622 h 893300"/>
              <a:gd name="connsiteX55" fmla="*/ 2345635 w 2633870"/>
              <a:gd name="connsiteY55" fmla="*/ 227378 h 893300"/>
              <a:gd name="connsiteX56" fmla="*/ 2425148 w 2633870"/>
              <a:gd name="connsiteY56" fmla="*/ 257195 h 893300"/>
              <a:gd name="connsiteX57" fmla="*/ 2454965 w 2633870"/>
              <a:gd name="connsiteY57" fmla="*/ 277074 h 893300"/>
              <a:gd name="connsiteX58" fmla="*/ 2494722 w 2633870"/>
              <a:gd name="connsiteY58" fmla="*/ 296952 h 893300"/>
              <a:gd name="connsiteX59" fmla="*/ 2554357 w 2633870"/>
              <a:gd name="connsiteY59" fmla="*/ 326769 h 893300"/>
              <a:gd name="connsiteX60" fmla="*/ 2584174 w 2633870"/>
              <a:gd name="connsiteY60" fmla="*/ 346648 h 893300"/>
              <a:gd name="connsiteX61" fmla="*/ 2613991 w 2633870"/>
              <a:gd name="connsiteY61" fmla="*/ 356587 h 893300"/>
              <a:gd name="connsiteX62" fmla="*/ 2633870 w 2633870"/>
              <a:gd name="connsiteY62" fmla="*/ 376465 h 89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633870" h="893300">
                <a:moveTo>
                  <a:pt x="0" y="893300"/>
                </a:moveTo>
                <a:lnTo>
                  <a:pt x="0" y="893300"/>
                </a:lnTo>
                <a:cubicBezTo>
                  <a:pt x="26504" y="876735"/>
                  <a:pt x="49709" y="853016"/>
                  <a:pt x="79513" y="843604"/>
                </a:cubicBezTo>
                <a:cubicBezTo>
                  <a:pt x="114408" y="832584"/>
                  <a:pt x="152877" y="840409"/>
                  <a:pt x="188844" y="833665"/>
                </a:cubicBezTo>
                <a:cubicBezTo>
                  <a:pt x="206379" y="830377"/>
                  <a:pt x="221834" y="820051"/>
                  <a:pt x="238539" y="813787"/>
                </a:cubicBezTo>
                <a:cubicBezTo>
                  <a:pt x="248349" y="810108"/>
                  <a:pt x="258418" y="807161"/>
                  <a:pt x="268357" y="803848"/>
                </a:cubicBezTo>
                <a:cubicBezTo>
                  <a:pt x="271670" y="793909"/>
                  <a:pt x="270888" y="781438"/>
                  <a:pt x="278296" y="774030"/>
                </a:cubicBezTo>
                <a:cubicBezTo>
                  <a:pt x="331305" y="721020"/>
                  <a:pt x="291547" y="813788"/>
                  <a:pt x="318052" y="734274"/>
                </a:cubicBezTo>
                <a:cubicBezTo>
                  <a:pt x="314739" y="707770"/>
                  <a:pt x="315141" y="680530"/>
                  <a:pt x="308113" y="654761"/>
                </a:cubicBezTo>
                <a:cubicBezTo>
                  <a:pt x="304970" y="643236"/>
                  <a:pt x="292940" y="635923"/>
                  <a:pt x="288235" y="624943"/>
                </a:cubicBezTo>
                <a:cubicBezTo>
                  <a:pt x="282854" y="612388"/>
                  <a:pt x="281609" y="598439"/>
                  <a:pt x="278296" y="585187"/>
                </a:cubicBezTo>
                <a:cubicBezTo>
                  <a:pt x="284922" y="571935"/>
                  <a:pt x="292338" y="559049"/>
                  <a:pt x="298174" y="545430"/>
                </a:cubicBezTo>
                <a:cubicBezTo>
                  <a:pt x="302301" y="535800"/>
                  <a:pt x="301568" y="523794"/>
                  <a:pt x="308113" y="515613"/>
                </a:cubicBezTo>
                <a:cubicBezTo>
                  <a:pt x="327101" y="491878"/>
                  <a:pt x="343742" y="497798"/>
                  <a:pt x="367748" y="485795"/>
                </a:cubicBezTo>
                <a:cubicBezTo>
                  <a:pt x="444810" y="447263"/>
                  <a:pt x="352441" y="480958"/>
                  <a:pt x="427383" y="455978"/>
                </a:cubicBezTo>
                <a:cubicBezTo>
                  <a:pt x="430696" y="446039"/>
                  <a:pt x="429914" y="433569"/>
                  <a:pt x="437322" y="426161"/>
                </a:cubicBezTo>
                <a:cubicBezTo>
                  <a:pt x="444730" y="418753"/>
                  <a:pt x="457768" y="420907"/>
                  <a:pt x="467139" y="416222"/>
                </a:cubicBezTo>
                <a:cubicBezTo>
                  <a:pt x="477823" y="410880"/>
                  <a:pt x="487018" y="402969"/>
                  <a:pt x="496957" y="396343"/>
                </a:cubicBezTo>
                <a:cubicBezTo>
                  <a:pt x="521940" y="321394"/>
                  <a:pt x="488239" y="413781"/>
                  <a:pt x="526774" y="336709"/>
                </a:cubicBezTo>
                <a:cubicBezTo>
                  <a:pt x="531459" y="327338"/>
                  <a:pt x="532586" y="316521"/>
                  <a:pt x="536713" y="306891"/>
                </a:cubicBezTo>
                <a:cubicBezTo>
                  <a:pt x="542549" y="293273"/>
                  <a:pt x="550755" y="280753"/>
                  <a:pt x="556591" y="267135"/>
                </a:cubicBezTo>
                <a:cubicBezTo>
                  <a:pt x="581280" y="209526"/>
                  <a:pt x="548208" y="264799"/>
                  <a:pt x="586409" y="207500"/>
                </a:cubicBezTo>
                <a:cubicBezTo>
                  <a:pt x="591510" y="192195"/>
                  <a:pt x="600359" y="156932"/>
                  <a:pt x="616226" y="147865"/>
                </a:cubicBezTo>
                <a:cubicBezTo>
                  <a:pt x="630894" y="139484"/>
                  <a:pt x="649357" y="141239"/>
                  <a:pt x="665922" y="137926"/>
                </a:cubicBezTo>
                <a:cubicBezTo>
                  <a:pt x="675861" y="131300"/>
                  <a:pt x="684823" y="122899"/>
                  <a:pt x="695739" y="118048"/>
                </a:cubicBezTo>
                <a:cubicBezTo>
                  <a:pt x="714887" y="109538"/>
                  <a:pt x="755374" y="98169"/>
                  <a:pt x="755374" y="98169"/>
                </a:cubicBezTo>
                <a:cubicBezTo>
                  <a:pt x="771939" y="101482"/>
                  <a:pt x="789633" y="101248"/>
                  <a:pt x="805070" y="108109"/>
                </a:cubicBezTo>
                <a:cubicBezTo>
                  <a:pt x="820207" y="114837"/>
                  <a:pt x="831346" y="128298"/>
                  <a:pt x="844826" y="137926"/>
                </a:cubicBezTo>
                <a:cubicBezTo>
                  <a:pt x="854546" y="144869"/>
                  <a:pt x="863960" y="152462"/>
                  <a:pt x="874644" y="157804"/>
                </a:cubicBezTo>
                <a:cubicBezTo>
                  <a:pt x="884015" y="162489"/>
                  <a:pt x="894354" y="164986"/>
                  <a:pt x="904461" y="167743"/>
                </a:cubicBezTo>
                <a:cubicBezTo>
                  <a:pt x="930818" y="174932"/>
                  <a:pt x="957470" y="180996"/>
                  <a:pt x="983974" y="187622"/>
                </a:cubicBezTo>
                <a:cubicBezTo>
                  <a:pt x="1000539" y="184309"/>
                  <a:pt x="1017281" y="181779"/>
                  <a:pt x="1033670" y="177682"/>
                </a:cubicBezTo>
                <a:cubicBezTo>
                  <a:pt x="1043834" y="175141"/>
                  <a:pt x="1056079" y="175151"/>
                  <a:pt x="1063487" y="167743"/>
                </a:cubicBezTo>
                <a:cubicBezTo>
                  <a:pt x="1070895" y="160335"/>
                  <a:pt x="1066881" y="146107"/>
                  <a:pt x="1073426" y="137926"/>
                </a:cubicBezTo>
                <a:cubicBezTo>
                  <a:pt x="1080888" y="128598"/>
                  <a:pt x="1093916" y="125510"/>
                  <a:pt x="1103244" y="118048"/>
                </a:cubicBezTo>
                <a:cubicBezTo>
                  <a:pt x="1110561" y="112194"/>
                  <a:pt x="1114986" y="102818"/>
                  <a:pt x="1123122" y="98169"/>
                </a:cubicBezTo>
                <a:cubicBezTo>
                  <a:pt x="1171790" y="70358"/>
                  <a:pt x="1203653" y="74865"/>
                  <a:pt x="1262270" y="68352"/>
                </a:cubicBezTo>
                <a:cubicBezTo>
                  <a:pt x="1347726" y="11381"/>
                  <a:pt x="1239601" y="79687"/>
                  <a:pt x="1321904" y="38535"/>
                </a:cubicBezTo>
                <a:cubicBezTo>
                  <a:pt x="1398973" y="0"/>
                  <a:pt x="1306594" y="33699"/>
                  <a:pt x="1381539" y="8717"/>
                </a:cubicBezTo>
                <a:cubicBezTo>
                  <a:pt x="1417983" y="15343"/>
                  <a:pt x="1455987" y="16137"/>
                  <a:pt x="1490870" y="28595"/>
                </a:cubicBezTo>
                <a:cubicBezTo>
                  <a:pt x="1520935" y="39332"/>
                  <a:pt x="1519857" y="70111"/>
                  <a:pt x="1540565" y="88230"/>
                </a:cubicBezTo>
                <a:cubicBezTo>
                  <a:pt x="1582628" y="125036"/>
                  <a:pt x="1589063" y="124275"/>
                  <a:pt x="1630017" y="137926"/>
                </a:cubicBezTo>
                <a:cubicBezTo>
                  <a:pt x="1636643" y="144552"/>
                  <a:pt x="1646018" y="149273"/>
                  <a:pt x="1649896" y="157804"/>
                </a:cubicBezTo>
                <a:cubicBezTo>
                  <a:pt x="1653598" y="165949"/>
                  <a:pt x="1673640" y="256313"/>
                  <a:pt x="1699591" y="277074"/>
                </a:cubicBezTo>
                <a:cubicBezTo>
                  <a:pt x="1707772" y="283619"/>
                  <a:pt x="1719470" y="283700"/>
                  <a:pt x="1729409" y="287013"/>
                </a:cubicBezTo>
                <a:lnTo>
                  <a:pt x="1798983" y="267135"/>
                </a:lnTo>
                <a:cubicBezTo>
                  <a:pt x="1809018" y="264124"/>
                  <a:pt x="1819429" y="261880"/>
                  <a:pt x="1828800" y="257195"/>
                </a:cubicBezTo>
                <a:cubicBezTo>
                  <a:pt x="1870263" y="236463"/>
                  <a:pt x="1844716" y="236746"/>
                  <a:pt x="1888435" y="227378"/>
                </a:cubicBezTo>
                <a:cubicBezTo>
                  <a:pt x="1924654" y="219617"/>
                  <a:pt x="1961322" y="214126"/>
                  <a:pt x="1997765" y="207500"/>
                </a:cubicBezTo>
                <a:cubicBezTo>
                  <a:pt x="2004391" y="197561"/>
                  <a:pt x="2008316" y="185144"/>
                  <a:pt x="2017644" y="177682"/>
                </a:cubicBezTo>
                <a:cubicBezTo>
                  <a:pt x="2025825" y="171137"/>
                  <a:pt x="2038090" y="172428"/>
                  <a:pt x="2047461" y="167743"/>
                </a:cubicBezTo>
                <a:cubicBezTo>
                  <a:pt x="2058145" y="162401"/>
                  <a:pt x="2067339" y="154491"/>
                  <a:pt x="2077278" y="147865"/>
                </a:cubicBezTo>
                <a:cubicBezTo>
                  <a:pt x="2087217" y="151178"/>
                  <a:pt x="2097022" y="154926"/>
                  <a:pt x="2107096" y="157804"/>
                </a:cubicBezTo>
                <a:cubicBezTo>
                  <a:pt x="2120230" y="161557"/>
                  <a:pt x="2134062" y="162947"/>
                  <a:pt x="2146852" y="167743"/>
                </a:cubicBezTo>
                <a:cubicBezTo>
                  <a:pt x="2160725" y="172946"/>
                  <a:pt x="2172780" y="182303"/>
                  <a:pt x="2186609" y="187622"/>
                </a:cubicBezTo>
                <a:cubicBezTo>
                  <a:pt x="2274594" y="221463"/>
                  <a:pt x="2262605" y="215517"/>
                  <a:pt x="2345635" y="227378"/>
                </a:cubicBezTo>
                <a:cubicBezTo>
                  <a:pt x="2415564" y="273997"/>
                  <a:pt x="2326890" y="220347"/>
                  <a:pt x="2425148" y="257195"/>
                </a:cubicBezTo>
                <a:cubicBezTo>
                  <a:pt x="2436333" y="261389"/>
                  <a:pt x="2444594" y="271147"/>
                  <a:pt x="2454965" y="277074"/>
                </a:cubicBezTo>
                <a:cubicBezTo>
                  <a:pt x="2467829" y="284425"/>
                  <a:pt x="2481858" y="289601"/>
                  <a:pt x="2494722" y="296952"/>
                </a:cubicBezTo>
                <a:cubicBezTo>
                  <a:pt x="2548671" y="327780"/>
                  <a:pt x="2499687" y="308546"/>
                  <a:pt x="2554357" y="326769"/>
                </a:cubicBezTo>
                <a:cubicBezTo>
                  <a:pt x="2564296" y="333395"/>
                  <a:pt x="2573490" y="341306"/>
                  <a:pt x="2584174" y="346648"/>
                </a:cubicBezTo>
                <a:cubicBezTo>
                  <a:pt x="2593545" y="351333"/>
                  <a:pt x="2605007" y="351197"/>
                  <a:pt x="2613991" y="356587"/>
                </a:cubicBezTo>
                <a:cubicBezTo>
                  <a:pt x="2622026" y="361408"/>
                  <a:pt x="2633870" y="376465"/>
                  <a:pt x="2633870" y="376465"/>
                </a:cubicBezTo>
              </a:path>
            </a:pathLst>
          </a:custGeom>
          <a:ln w="76200">
            <a:solidFill>
              <a:srgbClr val="FF0000"/>
            </a:solidFill>
            <a:prstDash val="solid"/>
            <a:headEnd type="none" w="med" len="med"/>
            <a:tailEnd type="triangle" w="med" len="med"/>
          </a:ln>
          <a:effectLst>
            <a:outerShdw blurRad="50800" dist="38100" dir="8100000" algn="tr"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23"/>
          <p:cNvGrpSpPr/>
          <p:nvPr/>
        </p:nvGrpSpPr>
        <p:grpSpPr>
          <a:xfrm>
            <a:off x="6515942" y="1510525"/>
            <a:ext cx="173255" cy="488524"/>
            <a:chOff x="3892011" y="2017421"/>
            <a:chExt cx="173255" cy="488524"/>
          </a:xfrm>
        </p:grpSpPr>
        <p:sp>
          <p:nvSpPr>
            <p:cNvPr id="25" name="Oval 24"/>
            <p:cNvSpPr/>
            <p:nvPr/>
          </p:nvSpPr>
          <p:spPr>
            <a:xfrm>
              <a:off x="3892011" y="2303814"/>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Straight Connector 27"/>
            <p:cNvCxnSpPr>
              <a:stCxn id="25" idx="0"/>
            </p:cNvCxnSpPr>
            <p:nvPr/>
          </p:nvCxnSpPr>
          <p:spPr>
            <a:xfrm flipV="1">
              <a:off x="3978639" y="2017421"/>
              <a:ext cx="2896" cy="286393"/>
            </a:xfrm>
            <a:prstGeom prst="line">
              <a:avLst/>
            </a:prstGeom>
            <a:ln>
              <a:noFill/>
            </a:ln>
          </p:spPr>
          <p:style>
            <a:lnRef idx="1">
              <a:schemeClr val="accent1"/>
            </a:lnRef>
            <a:fillRef idx="0">
              <a:schemeClr val="accent1"/>
            </a:fillRef>
            <a:effectRef idx="0">
              <a:schemeClr val="accent1"/>
            </a:effectRef>
            <a:fontRef idx="minor">
              <a:schemeClr val="tx1"/>
            </a:fontRef>
          </p:style>
        </p:cxnSp>
      </p:grpSp>
      <p:sp useBgFill="1">
        <p:nvSpPr>
          <p:cNvPr id="3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Heading up the Columbia!</a:t>
            </a:r>
            <a:endParaRPr lang="en-US" sz="4000" b="1" dirty="0">
              <a:ln>
                <a:solidFill>
                  <a:schemeClr val="tx1"/>
                </a:solidFill>
              </a:ln>
              <a:solidFill>
                <a:srgbClr val="FF0000"/>
              </a:solidFill>
              <a:effectLst>
                <a:outerShdw dist="50800" dir="5400000" algn="ctr" rotWithShape="0">
                  <a:schemeClr val="tx1"/>
                </a:outerShdw>
              </a:effectLst>
            </a:endParaRPr>
          </a:p>
        </p:txBody>
      </p:sp>
      <p:pic>
        <p:nvPicPr>
          <p:cNvPr id="86018" name="Picture 2" descr="https://upload.wikimedia.org/wikipedia/commons/thumb/b/b7/Umatilla%2C_Paloos%2C_and_2_white_men_-_NARA_-_523642.jpg/1024px-Umatilla%2C_Paloos%2C_and_2_white_men_-_NARA_-_523642.jpg"/>
          <p:cNvPicPr>
            <a:picLocks noChangeAspect="1" noChangeArrowheads="1"/>
          </p:cNvPicPr>
          <p:nvPr/>
        </p:nvPicPr>
        <p:blipFill>
          <a:blip r:embed="rId6" cstate="print"/>
          <a:srcRect t="13337" b="6057"/>
          <a:stretch>
            <a:fillRect/>
          </a:stretch>
        </p:blipFill>
        <p:spPr bwMode="auto">
          <a:xfrm>
            <a:off x="1981200" y="1219200"/>
            <a:ext cx="5193505" cy="3438104"/>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1000"/>
                                        <p:tgtEl>
                                          <p:spTgt spid="31"/>
                                        </p:tgtEl>
                                      </p:cBhvr>
                                    </p:animEffect>
                                    <p:set>
                                      <p:cBhvr>
                                        <p:cTn id="11" dur="1" fill="hold">
                                          <p:stCondLst>
                                            <p:cond delay="999"/>
                                          </p:stCondLst>
                                        </p:cTn>
                                        <p:tgtEl>
                                          <p:spTgt spid="3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left)">
                                      <p:cBhvr>
                                        <p:cTn id="14" dur="3000"/>
                                        <p:tgtEl>
                                          <p:spTgt spid="32"/>
                                        </p:tgtEl>
                                      </p:cBhvr>
                                    </p:animEffect>
                                  </p:childTnLst>
                                </p:cTn>
                              </p:par>
                            </p:childTnLst>
                          </p:cTn>
                        </p:par>
                        <p:par>
                          <p:cTn id="15" fill="hold">
                            <p:stCondLst>
                              <p:cond delay="4000"/>
                            </p:stCondLst>
                            <p:childTnLst>
                              <p:par>
                                <p:cTn id="16" presetID="26"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290">
                                          <p:stCondLst>
                                            <p:cond delay="0"/>
                                          </p:stCondLst>
                                        </p:cTn>
                                        <p:tgtEl>
                                          <p:spTgt spid="6"/>
                                        </p:tgtEl>
                                      </p:cBhvr>
                                    </p:animEffect>
                                    <p:anim calcmode="lin" valueType="num">
                                      <p:cBhvr>
                                        <p:cTn id="19"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4" dur="13">
                                          <p:stCondLst>
                                            <p:cond delay="325"/>
                                          </p:stCondLst>
                                        </p:cTn>
                                        <p:tgtEl>
                                          <p:spTgt spid="6"/>
                                        </p:tgtEl>
                                      </p:cBhvr>
                                      <p:to x="100000" y="60000"/>
                                    </p:animScale>
                                    <p:animScale>
                                      <p:cBhvr>
                                        <p:cTn id="25" dur="83" decel="50000">
                                          <p:stCondLst>
                                            <p:cond delay="338"/>
                                          </p:stCondLst>
                                        </p:cTn>
                                        <p:tgtEl>
                                          <p:spTgt spid="6"/>
                                        </p:tgtEl>
                                      </p:cBhvr>
                                      <p:to x="100000" y="100000"/>
                                    </p:animScale>
                                    <p:animScale>
                                      <p:cBhvr>
                                        <p:cTn id="26" dur="13">
                                          <p:stCondLst>
                                            <p:cond delay="656"/>
                                          </p:stCondLst>
                                        </p:cTn>
                                        <p:tgtEl>
                                          <p:spTgt spid="6"/>
                                        </p:tgtEl>
                                      </p:cBhvr>
                                      <p:to x="100000" y="80000"/>
                                    </p:animScale>
                                    <p:animScale>
                                      <p:cBhvr>
                                        <p:cTn id="27" dur="83" decel="50000">
                                          <p:stCondLst>
                                            <p:cond delay="669"/>
                                          </p:stCondLst>
                                        </p:cTn>
                                        <p:tgtEl>
                                          <p:spTgt spid="6"/>
                                        </p:tgtEl>
                                      </p:cBhvr>
                                      <p:to x="100000" y="100000"/>
                                    </p:animScale>
                                    <p:animScale>
                                      <p:cBhvr>
                                        <p:cTn id="28" dur="13">
                                          <p:stCondLst>
                                            <p:cond delay="821"/>
                                          </p:stCondLst>
                                        </p:cTn>
                                        <p:tgtEl>
                                          <p:spTgt spid="6"/>
                                        </p:tgtEl>
                                      </p:cBhvr>
                                      <p:to x="100000" y="90000"/>
                                    </p:animScale>
                                    <p:animScale>
                                      <p:cBhvr>
                                        <p:cTn id="29" dur="83" decel="50000">
                                          <p:stCondLst>
                                            <p:cond delay="834"/>
                                          </p:stCondLst>
                                        </p:cTn>
                                        <p:tgtEl>
                                          <p:spTgt spid="6"/>
                                        </p:tgtEl>
                                      </p:cBhvr>
                                      <p:to x="100000" y="100000"/>
                                    </p:animScale>
                                    <p:animScale>
                                      <p:cBhvr>
                                        <p:cTn id="30" dur="13">
                                          <p:stCondLst>
                                            <p:cond delay="904"/>
                                          </p:stCondLst>
                                        </p:cTn>
                                        <p:tgtEl>
                                          <p:spTgt spid="6"/>
                                        </p:tgtEl>
                                      </p:cBhvr>
                                      <p:to x="100000" y="95000"/>
                                    </p:animScale>
                                    <p:animScale>
                                      <p:cBhvr>
                                        <p:cTn id="31" dur="83" decel="50000">
                                          <p:stCondLst>
                                            <p:cond delay="917"/>
                                          </p:stCondLst>
                                        </p:cTn>
                                        <p:tgtEl>
                                          <p:spTgt spid="6"/>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8">
                                            <p:txEl>
                                              <p:pRg st="0" end="0"/>
                                            </p:txEl>
                                          </p:spTgt>
                                        </p:tgtEl>
                                        <p:attrNameLst>
                                          <p:attrName>style.visibility</p:attrName>
                                        </p:attrNameLst>
                                      </p:cBhvr>
                                      <p:to>
                                        <p:strVal val="visible"/>
                                      </p:to>
                                    </p:set>
                                    <p:animEffect transition="in" filter="wipe(left)">
                                      <p:cBhvr>
                                        <p:cTn id="36" dur="1000"/>
                                        <p:tgtEl>
                                          <p:spTgt spid="18">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86018"/>
                                        </p:tgtEl>
                                        <p:attrNameLst>
                                          <p:attrName>style.visibility</p:attrName>
                                        </p:attrNameLst>
                                      </p:cBhvr>
                                      <p:to>
                                        <p:strVal val="visible"/>
                                      </p:to>
                                    </p:set>
                                    <p:animEffect transition="in" filter="fade">
                                      <p:cBhvr>
                                        <p:cTn id="39" dur="1000"/>
                                        <p:tgtEl>
                                          <p:spTgt spid="860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8">
                                            <p:txEl>
                                              <p:pRg st="1" end="1"/>
                                            </p:txEl>
                                          </p:spTgt>
                                        </p:tgtEl>
                                        <p:attrNameLst>
                                          <p:attrName>style.visibility</p:attrName>
                                        </p:attrNameLst>
                                      </p:cBhvr>
                                      <p:to>
                                        <p:strVal val="visible"/>
                                      </p:to>
                                    </p:set>
                                    <p:animEffect transition="in" filter="wipe(left)">
                                      <p:cBhvr>
                                        <p:cTn id="44" dur="10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1" grpId="0" animBg="1"/>
      <p:bldP spid="3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0" y="0"/>
            <a:ext cx="9344774" cy="7472438"/>
            <a:chOff x="0" y="0"/>
            <a:chExt cx="9344774" cy="7472438"/>
          </a:xfrm>
        </p:grpSpPr>
        <p:grpSp>
          <p:nvGrpSpPr>
            <p:cNvPr id="62" name="Group 61"/>
            <p:cNvGrpSpPr/>
            <p:nvPr/>
          </p:nvGrpSpPr>
          <p:grpSpPr>
            <a:xfrm>
              <a:off x="0" y="0"/>
              <a:ext cx="9344774" cy="7472438"/>
              <a:chOff x="0" y="0"/>
              <a:chExt cx="9344774" cy="7472438"/>
            </a:xfrm>
          </p:grpSpPr>
          <p:sp>
            <p:nvSpPr>
              <p:cNvPr id="61" name="TextBox 3"/>
              <p:cNvSpPr txBox="1">
                <a:spLocks noChangeArrowheads="1"/>
              </p:cNvSpPr>
              <p:nvPr/>
            </p:nvSpPr>
            <p:spPr bwMode="auto">
              <a:xfrm>
                <a:off x="0" y="0"/>
                <a:ext cx="9144000" cy="707886"/>
              </a:xfrm>
              <a:prstGeom prst="rect">
                <a:avLst/>
              </a:prstGeom>
              <a:solidFill>
                <a:schemeClr val="accent1">
                  <a:lumMod val="20000"/>
                  <a:lumOff val="80000"/>
                </a:schemeClr>
              </a:soli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Were Jefferson’s Goals Accomplished?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7" name="Group 6"/>
              <p:cNvGrpSpPr/>
              <p:nvPr/>
            </p:nvGrpSpPr>
            <p:grpSpPr>
              <a:xfrm>
                <a:off x="0" y="0"/>
                <a:ext cx="9344774" cy="7472438"/>
                <a:chOff x="0" y="0"/>
                <a:chExt cx="9344774" cy="7472438"/>
              </a:xfrm>
            </p:grpSpPr>
            <p:sp>
              <p:nvSpPr>
                <p:cNvPr id="9" name="Rectangle 8"/>
                <p:cNvSpPr/>
                <p:nvPr/>
              </p:nvSpPr>
              <p:spPr>
                <a:xfrm>
                  <a:off x="685800" y="1905000"/>
                  <a:ext cx="4572000" cy="31242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
                <p:cNvPicPr>
                  <a:picLocks noChangeAspect="1" noChangeArrowheads="1"/>
                </p:cNvPicPr>
                <p:nvPr/>
              </p:nvPicPr>
              <p:blipFill>
                <a:blip r:embed="rId2"/>
                <a:srcRect/>
                <a:stretch>
                  <a:fillRect/>
                </a:stretch>
              </p:blipFill>
              <p:spPr bwMode="auto">
                <a:xfrm>
                  <a:off x="0" y="1059075"/>
                  <a:ext cx="9144000" cy="5798925"/>
                </a:xfrm>
                <a:prstGeom prst="rect">
                  <a:avLst/>
                </a:prstGeom>
                <a:noFill/>
                <a:ln w="9525">
                  <a:noFill/>
                  <a:miter lim="800000"/>
                  <a:headEnd/>
                  <a:tailEnd/>
                </a:ln>
                <a:effectLst/>
              </p:spPr>
            </p:pic>
            <p:sp>
              <p:nvSpPr>
                <p:cNvPr id="11" name="Freeform 10"/>
                <p:cNvSpPr/>
                <p:nvPr/>
              </p:nvSpPr>
              <p:spPr>
                <a:xfrm>
                  <a:off x="261257" y="2743200"/>
                  <a:ext cx="1779814" cy="522514"/>
                </a:xfrm>
                <a:custGeom>
                  <a:avLst/>
                  <a:gdLst>
                    <a:gd name="connsiteX0" fmla="*/ 1779814 w 1779814"/>
                    <a:gd name="connsiteY0" fmla="*/ 522514 h 522514"/>
                    <a:gd name="connsiteX1" fmla="*/ 1665514 w 1779814"/>
                    <a:gd name="connsiteY1" fmla="*/ 424543 h 522514"/>
                    <a:gd name="connsiteX2" fmla="*/ 1551214 w 1779814"/>
                    <a:gd name="connsiteY2" fmla="*/ 261257 h 522514"/>
                    <a:gd name="connsiteX3" fmla="*/ 1420586 w 1779814"/>
                    <a:gd name="connsiteY3" fmla="*/ 212271 h 522514"/>
                    <a:gd name="connsiteX4" fmla="*/ 1240972 w 1779814"/>
                    <a:gd name="connsiteY4" fmla="*/ 212271 h 522514"/>
                    <a:gd name="connsiteX5" fmla="*/ 1126672 w 1779814"/>
                    <a:gd name="connsiteY5" fmla="*/ 375557 h 522514"/>
                    <a:gd name="connsiteX6" fmla="*/ 816429 w 1779814"/>
                    <a:gd name="connsiteY6" fmla="*/ 391886 h 522514"/>
                    <a:gd name="connsiteX7" fmla="*/ 604157 w 1779814"/>
                    <a:gd name="connsiteY7" fmla="*/ 391886 h 522514"/>
                    <a:gd name="connsiteX8" fmla="*/ 375557 w 1779814"/>
                    <a:gd name="connsiteY8" fmla="*/ 310243 h 522514"/>
                    <a:gd name="connsiteX9" fmla="*/ 310243 w 1779814"/>
                    <a:gd name="connsiteY9" fmla="*/ 293914 h 522514"/>
                    <a:gd name="connsiteX10" fmla="*/ 195943 w 1779814"/>
                    <a:gd name="connsiteY10" fmla="*/ 212271 h 522514"/>
                    <a:gd name="connsiteX11" fmla="*/ 195943 w 1779814"/>
                    <a:gd name="connsiteY11" fmla="*/ 146957 h 522514"/>
                    <a:gd name="connsiteX12" fmla="*/ 0 w 1779814"/>
                    <a:gd name="connsiteY12" fmla="*/ 0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9814" h="522514">
                      <a:moveTo>
                        <a:pt x="1779814" y="522514"/>
                      </a:moveTo>
                      <a:cubicBezTo>
                        <a:pt x="1741714" y="495300"/>
                        <a:pt x="1703614" y="468086"/>
                        <a:pt x="1665514" y="424543"/>
                      </a:cubicBezTo>
                      <a:cubicBezTo>
                        <a:pt x="1627414" y="381000"/>
                        <a:pt x="1592035" y="296636"/>
                        <a:pt x="1551214" y="261257"/>
                      </a:cubicBezTo>
                      <a:cubicBezTo>
                        <a:pt x="1510393" y="225878"/>
                        <a:pt x="1472293" y="220435"/>
                        <a:pt x="1420586" y="212271"/>
                      </a:cubicBezTo>
                      <a:cubicBezTo>
                        <a:pt x="1368879" y="204107"/>
                        <a:pt x="1289957" y="185057"/>
                        <a:pt x="1240972" y="212271"/>
                      </a:cubicBezTo>
                      <a:cubicBezTo>
                        <a:pt x="1191987" y="239485"/>
                        <a:pt x="1197429" y="345621"/>
                        <a:pt x="1126672" y="375557"/>
                      </a:cubicBezTo>
                      <a:cubicBezTo>
                        <a:pt x="1055915" y="405493"/>
                        <a:pt x="903515" y="389165"/>
                        <a:pt x="816429" y="391886"/>
                      </a:cubicBezTo>
                      <a:cubicBezTo>
                        <a:pt x="729343" y="394607"/>
                        <a:pt x="677636" y="405493"/>
                        <a:pt x="604157" y="391886"/>
                      </a:cubicBezTo>
                      <a:cubicBezTo>
                        <a:pt x="530678" y="378279"/>
                        <a:pt x="424543" y="326572"/>
                        <a:pt x="375557" y="310243"/>
                      </a:cubicBezTo>
                      <a:cubicBezTo>
                        <a:pt x="326571" y="293914"/>
                        <a:pt x="340179" y="310243"/>
                        <a:pt x="310243" y="293914"/>
                      </a:cubicBezTo>
                      <a:cubicBezTo>
                        <a:pt x="280307" y="277585"/>
                        <a:pt x="214993" y="236764"/>
                        <a:pt x="195943" y="212271"/>
                      </a:cubicBezTo>
                      <a:cubicBezTo>
                        <a:pt x="176893" y="187778"/>
                        <a:pt x="228600" y="182335"/>
                        <a:pt x="195943" y="146957"/>
                      </a:cubicBezTo>
                      <a:cubicBezTo>
                        <a:pt x="163286" y="111579"/>
                        <a:pt x="81643" y="55789"/>
                        <a:pt x="0" y="0"/>
                      </a:cubicBezTo>
                    </a:path>
                  </a:pathLst>
                </a:custGeom>
                <a:ln w="101600">
                  <a:solidFill>
                    <a:schemeClr val="tx1"/>
                  </a:solidFill>
                  <a:prstDash val="sysDot"/>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p:cNvSpPr/>
                <p:nvPr/>
              </p:nvSpPr>
              <p:spPr>
                <a:xfrm>
                  <a:off x="6248400" y="6248400"/>
                  <a:ext cx="18288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267200" y="4343400"/>
                  <a:ext cx="18288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495800" y="3733800"/>
                  <a:ext cx="18288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638800" y="3124200"/>
                  <a:ext cx="18288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105400" y="2667000"/>
                  <a:ext cx="18288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724400" y="2209800"/>
                  <a:ext cx="18288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248400" y="5562600"/>
                  <a:ext cx="10668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743200" y="3124200"/>
                  <a:ext cx="18288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828800" y="2743200"/>
                  <a:ext cx="16764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0" y="2362200"/>
                  <a:ext cx="13716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0" y="3429000"/>
                  <a:ext cx="18288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0" y="1828800"/>
                  <a:ext cx="14478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rot="20618364">
                  <a:off x="7963998" y="4926810"/>
                  <a:ext cx="1380776" cy="2151395"/>
                  <a:chOff x="3888865" y="1944284"/>
                  <a:chExt cx="1892809" cy="3084917"/>
                </a:xfrm>
              </p:grpSpPr>
              <p:pic>
                <p:nvPicPr>
                  <p:cNvPr id="58" name="Picture 4" descr="image: Oto Indians"/>
                  <p:cNvPicPr>
                    <a:picLocks noChangeAspect="1" noChangeArrowheads="1"/>
                  </p:cNvPicPr>
                  <p:nvPr/>
                </p:nvPicPr>
                <p:blipFill>
                  <a:blip r:embed="rId3"/>
                  <a:srcRect/>
                  <a:stretch>
                    <a:fillRect/>
                  </a:stretch>
                </p:blipFill>
                <p:spPr bwMode="auto">
                  <a:xfrm>
                    <a:off x="3888865" y="1981200"/>
                    <a:ext cx="1892809" cy="3048001"/>
                  </a:xfrm>
                  <a:prstGeom prst="rect">
                    <a:avLst/>
                  </a:prstGeom>
                  <a:noFill/>
                  <a:ln w="25400">
                    <a:solidFill>
                      <a:schemeClr val="tx1"/>
                    </a:solidFill>
                  </a:ln>
                </p:spPr>
              </p:pic>
              <p:sp>
                <p:nvSpPr>
                  <p:cNvPr id="59" name="TextBox 23"/>
                  <p:cNvSpPr txBox="1"/>
                  <p:nvPr/>
                </p:nvSpPr>
                <p:spPr>
                  <a:xfrm>
                    <a:off x="3899226" y="1944284"/>
                    <a:ext cx="649729" cy="461665"/>
                  </a:xfrm>
                  <a:prstGeom prst="rect">
                    <a:avLst/>
                  </a:prstGeom>
                  <a:noFill/>
                </p:spPr>
                <p:txBody>
                  <a:bodyPr wrap="none" rtlCol="0">
                    <a:spAutoFit/>
                  </a:bodyPr>
                  <a:lstStyle/>
                  <a:p>
                    <a:r>
                      <a:rPr lang="en-US" sz="2400" dirty="0" err="1" smtClean="0"/>
                      <a:t>Oto</a:t>
                    </a:r>
                    <a:endParaRPr lang="en-US" sz="2400" dirty="0"/>
                  </a:p>
                </p:txBody>
              </p:sp>
            </p:grpSp>
            <p:grpSp>
              <p:nvGrpSpPr>
                <p:cNvPr id="25" name="Group 24"/>
                <p:cNvGrpSpPr/>
                <p:nvPr/>
              </p:nvGrpSpPr>
              <p:grpSpPr>
                <a:xfrm rot="876605">
                  <a:off x="4550571" y="5037032"/>
                  <a:ext cx="1470975" cy="2435406"/>
                  <a:chOff x="6400800" y="984289"/>
                  <a:chExt cx="1990725" cy="3130512"/>
                </a:xfrm>
              </p:grpSpPr>
              <p:pic>
                <p:nvPicPr>
                  <p:cNvPr id="56" name="Picture 6" descr="image: Missouri Indians"/>
                  <p:cNvPicPr>
                    <a:picLocks noChangeAspect="1" noChangeArrowheads="1"/>
                  </p:cNvPicPr>
                  <p:nvPr/>
                </p:nvPicPr>
                <p:blipFill>
                  <a:blip r:embed="rId4"/>
                  <a:srcRect/>
                  <a:stretch>
                    <a:fillRect/>
                  </a:stretch>
                </p:blipFill>
                <p:spPr bwMode="auto">
                  <a:xfrm>
                    <a:off x="6400800" y="1066800"/>
                    <a:ext cx="1990725" cy="3048001"/>
                  </a:xfrm>
                  <a:prstGeom prst="rect">
                    <a:avLst/>
                  </a:prstGeom>
                  <a:noFill/>
                  <a:ln w="25400">
                    <a:solidFill>
                      <a:schemeClr val="tx1"/>
                    </a:solidFill>
                  </a:ln>
                </p:spPr>
              </p:pic>
              <p:sp>
                <p:nvSpPr>
                  <p:cNvPr id="57" name="TextBox 26"/>
                  <p:cNvSpPr txBox="1"/>
                  <p:nvPr/>
                </p:nvSpPr>
                <p:spPr>
                  <a:xfrm>
                    <a:off x="6734059" y="984289"/>
                    <a:ext cx="1260282" cy="461665"/>
                  </a:xfrm>
                  <a:prstGeom prst="rect">
                    <a:avLst/>
                  </a:prstGeom>
                  <a:noFill/>
                </p:spPr>
                <p:txBody>
                  <a:bodyPr wrap="none" rtlCol="0">
                    <a:spAutoFit/>
                  </a:bodyPr>
                  <a:lstStyle/>
                  <a:p>
                    <a:r>
                      <a:rPr lang="en-US" sz="2400" dirty="0" smtClean="0"/>
                      <a:t>Missouri</a:t>
                    </a:r>
                    <a:endParaRPr lang="en-US" sz="2400" dirty="0"/>
                  </a:p>
                </p:txBody>
              </p:sp>
            </p:grpSp>
            <p:grpSp>
              <p:nvGrpSpPr>
                <p:cNvPr id="26" name="Group 27"/>
                <p:cNvGrpSpPr/>
                <p:nvPr/>
              </p:nvGrpSpPr>
              <p:grpSpPr>
                <a:xfrm rot="21016089">
                  <a:off x="7503733" y="2938040"/>
                  <a:ext cx="1527935" cy="1459161"/>
                  <a:chOff x="0" y="2514600"/>
                  <a:chExt cx="1836488" cy="1698368"/>
                </a:xfrm>
              </p:grpSpPr>
              <p:pic>
                <p:nvPicPr>
                  <p:cNvPr id="54" name="Picture 2" descr="image: Yankton Sioux Indians"/>
                  <p:cNvPicPr>
                    <a:picLocks noChangeAspect="1" noChangeArrowheads="1"/>
                  </p:cNvPicPr>
                  <p:nvPr/>
                </p:nvPicPr>
                <p:blipFill>
                  <a:blip r:embed="rId5"/>
                  <a:srcRect t="2740" r="49261" b="36196"/>
                  <a:stretch>
                    <a:fillRect/>
                  </a:stretch>
                </p:blipFill>
                <p:spPr bwMode="auto">
                  <a:xfrm>
                    <a:off x="0" y="2514600"/>
                    <a:ext cx="1836488" cy="1698368"/>
                  </a:xfrm>
                  <a:prstGeom prst="rect">
                    <a:avLst/>
                  </a:prstGeom>
                  <a:noFill/>
                  <a:ln w="25400">
                    <a:solidFill>
                      <a:schemeClr val="tx1"/>
                    </a:solidFill>
                  </a:ln>
                </p:spPr>
              </p:pic>
              <p:sp>
                <p:nvSpPr>
                  <p:cNvPr id="55" name="TextBox 29"/>
                  <p:cNvSpPr txBox="1"/>
                  <p:nvPr/>
                </p:nvSpPr>
                <p:spPr>
                  <a:xfrm>
                    <a:off x="0" y="2514600"/>
                    <a:ext cx="1791153" cy="429878"/>
                  </a:xfrm>
                  <a:prstGeom prst="rect">
                    <a:avLst/>
                  </a:prstGeom>
                  <a:noFill/>
                </p:spPr>
                <p:txBody>
                  <a:bodyPr wrap="none" rtlCol="0">
                    <a:spAutoFit/>
                  </a:bodyPr>
                  <a:lstStyle/>
                  <a:p>
                    <a:r>
                      <a:rPr lang="en-US" dirty="0" smtClean="0"/>
                      <a:t>Yankton Sioux</a:t>
                    </a:r>
                    <a:endParaRPr lang="en-US" dirty="0"/>
                  </a:p>
                </p:txBody>
              </p:sp>
            </p:grpSp>
            <p:sp>
              <p:nvSpPr>
                <p:cNvPr id="27" name="Oval 26"/>
                <p:cNvSpPr/>
                <p:nvPr/>
              </p:nvSpPr>
              <p:spPr>
                <a:xfrm>
                  <a:off x="6477000" y="4419600"/>
                  <a:ext cx="21336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3273879" y="2767693"/>
                  <a:ext cx="5739492" cy="3872592"/>
                </a:xfrm>
                <a:custGeom>
                  <a:avLst/>
                  <a:gdLst>
                    <a:gd name="connsiteX0" fmla="*/ 5739492 w 5739492"/>
                    <a:gd name="connsiteY0" fmla="*/ 3714750 h 3872592"/>
                    <a:gd name="connsiteX1" fmla="*/ 5461907 w 5739492"/>
                    <a:gd name="connsiteY1" fmla="*/ 3845378 h 3872592"/>
                    <a:gd name="connsiteX2" fmla="*/ 5119007 w 5739492"/>
                    <a:gd name="connsiteY2" fmla="*/ 3845378 h 3872592"/>
                    <a:gd name="connsiteX3" fmla="*/ 4955721 w 5739492"/>
                    <a:gd name="connsiteY3" fmla="*/ 3682093 h 3872592"/>
                    <a:gd name="connsiteX4" fmla="*/ 4808764 w 5739492"/>
                    <a:gd name="connsiteY4" fmla="*/ 3600450 h 3872592"/>
                    <a:gd name="connsiteX5" fmla="*/ 4351564 w 5739492"/>
                    <a:gd name="connsiteY5" fmla="*/ 3600450 h 3872592"/>
                    <a:gd name="connsiteX6" fmla="*/ 4286250 w 5739492"/>
                    <a:gd name="connsiteY6" fmla="*/ 3437164 h 3872592"/>
                    <a:gd name="connsiteX7" fmla="*/ 4073978 w 5739492"/>
                    <a:gd name="connsiteY7" fmla="*/ 3077936 h 3872592"/>
                    <a:gd name="connsiteX8" fmla="*/ 3943350 w 5739492"/>
                    <a:gd name="connsiteY8" fmla="*/ 2457450 h 3872592"/>
                    <a:gd name="connsiteX9" fmla="*/ 3812721 w 5739492"/>
                    <a:gd name="connsiteY9" fmla="*/ 2294164 h 3872592"/>
                    <a:gd name="connsiteX10" fmla="*/ 3649435 w 5739492"/>
                    <a:gd name="connsiteY10" fmla="*/ 2261507 h 3872592"/>
                    <a:gd name="connsiteX11" fmla="*/ 3404507 w 5739492"/>
                    <a:gd name="connsiteY11" fmla="*/ 2277836 h 3872592"/>
                    <a:gd name="connsiteX12" fmla="*/ 3175907 w 5739492"/>
                    <a:gd name="connsiteY12" fmla="*/ 2130878 h 3872592"/>
                    <a:gd name="connsiteX13" fmla="*/ 3077935 w 5739492"/>
                    <a:gd name="connsiteY13" fmla="*/ 1918607 h 3872592"/>
                    <a:gd name="connsiteX14" fmla="*/ 2898321 w 5739492"/>
                    <a:gd name="connsiteY14" fmla="*/ 1738993 h 3872592"/>
                    <a:gd name="connsiteX15" fmla="*/ 2784021 w 5739492"/>
                    <a:gd name="connsiteY15" fmla="*/ 1575707 h 3872592"/>
                    <a:gd name="connsiteX16" fmla="*/ 2881992 w 5739492"/>
                    <a:gd name="connsiteY16" fmla="*/ 1396093 h 3872592"/>
                    <a:gd name="connsiteX17" fmla="*/ 2849335 w 5739492"/>
                    <a:gd name="connsiteY17" fmla="*/ 1069521 h 3872592"/>
                    <a:gd name="connsiteX18" fmla="*/ 2849335 w 5739492"/>
                    <a:gd name="connsiteY18" fmla="*/ 971550 h 3872592"/>
                    <a:gd name="connsiteX19" fmla="*/ 2800350 w 5739492"/>
                    <a:gd name="connsiteY19" fmla="*/ 759278 h 3872592"/>
                    <a:gd name="connsiteX20" fmla="*/ 2718707 w 5739492"/>
                    <a:gd name="connsiteY20" fmla="*/ 530678 h 3872592"/>
                    <a:gd name="connsiteX21" fmla="*/ 2637064 w 5739492"/>
                    <a:gd name="connsiteY21" fmla="*/ 498021 h 3872592"/>
                    <a:gd name="connsiteX22" fmla="*/ 2539092 w 5739492"/>
                    <a:gd name="connsiteY22" fmla="*/ 498021 h 3872592"/>
                    <a:gd name="connsiteX23" fmla="*/ 2343150 w 5739492"/>
                    <a:gd name="connsiteY23" fmla="*/ 367393 h 3872592"/>
                    <a:gd name="connsiteX24" fmla="*/ 2114550 w 5739492"/>
                    <a:gd name="connsiteY24" fmla="*/ 204107 h 3872592"/>
                    <a:gd name="connsiteX25" fmla="*/ 1951264 w 5739492"/>
                    <a:gd name="connsiteY25" fmla="*/ 204107 h 3872592"/>
                    <a:gd name="connsiteX26" fmla="*/ 1608364 w 5739492"/>
                    <a:gd name="connsiteY26" fmla="*/ 155121 h 3872592"/>
                    <a:gd name="connsiteX27" fmla="*/ 1412421 w 5739492"/>
                    <a:gd name="connsiteY27" fmla="*/ 155121 h 3872592"/>
                    <a:gd name="connsiteX28" fmla="*/ 1298121 w 5739492"/>
                    <a:gd name="connsiteY28" fmla="*/ 334736 h 3872592"/>
                    <a:gd name="connsiteX29" fmla="*/ 1020535 w 5739492"/>
                    <a:gd name="connsiteY29" fmla="*/ 400050 h 3872592"/>
                    <a:gd name="connsiteX30" fmla="*/ 889907 w 5739492"/>
                    <a:gd name="connsiteY30" fmla="*/ 253093 h 3872592"/>
                    <a:gd name="connsiteX31" fmla="*/ 677635 w 5739492"/>
                    <a:gd name="connsiteY31" fmla="*/ 204107 h 3872592"/>
                    <a:gd name="connsiteX32" fmla="*/ 449035 w 5739492"/>
                    <a:gd name="connsiteY32" fmla="*/ 155121 h 3872592"/>
                    <a:gd name="connsiteX33" fmla="*/ 285750 w 5739492"/>
                    <a:gd name="connsiteY33" fmla="*/ 24493 h 3872592"/>
                    <a:gd name="connsiteX34" fmla="*/ 57150 w 5739492"/>
                    <a:gd name="connsiteY34" fmla="*/ 302078 h 3872592"/>
                    <a:gd name="connsiteX35" fmla="*/ 8164 w 5739492"/>
                    <a:gd name="connsiteY35" fmla="*/ 400050 h 3872592"/>
                    <a:gd name="connsiteX36" fmla="*/ 8164 w 5739492"/>
                    <a:gd name="connsiteY36" fmla="*/ 628650 h 3872592"/>
                    <a:gd name="connsiteX37" fmla="*/ 8164 w 5739492"/>
                    <a:gd name="connsiteY37" fmla="*/ 677636 h 387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739492" h="3872592">
                      <a:moveTo>
                        <a:pt x="5739492" y="3714750"/>
                      </a:moveTo>
                      <a:cubicBezTo>
                        <a:pt x="5652406" y="3769178"/>
                        <a:pt x="5565321" y="3823607"/>
                        <a:pt x="5461907" y="3845378"/>
                      </a:cubicBezTo>
                      <a:cubicBezTo>
                        <a:pt x="5358493" y="3867149"/>
                        <a:pt x="5203371" y="3872592"/>
                        <a:pt x="5119007" y="3845378"/>
                      </a:cubicBezTo>
                      <a:cubicBezTo>
                        <a:pt x="5034643" y="3818164"/>
                        <a:pt x="5007428" y="3722914"/>
                        <a:pt x="4955721" y="3682093"/>
                      </a:cubicBezTo>
                      <a:cubicBezTo>
                        <a:pt x="4904014" y="3641272"/>
                        <a:pt x="4909457" y="3614057"/>
                        <a:pt x="4808764" y="3600450"/>
                      </a:cubicBezTo>
                      <a:cubicBezTo>
                        <a:pt x="4708071" y="3586843"/>
                        <a:pt x="4438650" y="3627664"/>
                        <a:pt x="4351564" y="3600450"/>
                      </a:cubicBezTo>
                      <a:cubicBezTo>
                        <a:pt x="4264478" y="3573236"/>
                        <a:pt x="4332514" y="3524250"/>
                        <a:pt x="4286250" y="3437164"/>
                      </a:cubicBezTo>
                      <a:cubicBezTo>
                        <a:pt x="4239986" y="3350078"/>
                        <a:pt x="4131128" y="3241222"/>
                        <a:pt x="4073978" y="3077936"/>
                      </a:cubicBezTo>
                      <a:cubicBezTo>
                        <a:pt x="4016828" y="2914650"/>
                        <a:pt x="3986893" y="2588079"/>
                        <a:pt x="3943350" y="2457450"/>
                      </a:cubicBezTo>
                      <a:cubicBezTo>
                        <a:pt x="3899807" y="2326821"/>
                        <a:pt x="3861707" y="2326821"/>
                        <a:pt x="3812721" y="2294164"/>
                      </a:cubicBezTo>
                      <a:cubicBezTo>
                        <a:pt x="3763735" y="2261507"/>
                        <a:pt x="3717471" y="2264228"/>
                        <a:pt x="3649435" y="2261507"/>
                      </a:cubicBezTo>
                      <a:cubicBezTo>
                        <a:pt x="3581399" y="2258786"/>
                        <a:pt x="3483428" y="2299607"/>
                        <a:pt x="3404507" y="2277836"/>
                      </a:cubicBezTo>
                      <a:cubicBezTo>
                        <a:pt x="3325586" y="2256065"/>
                        <a:pt x="3230336" y="2190750"/>
                        <a:pt x="3175907" y="2130878"/>
                      </a:cubicBezTo>
                      <a:cubicBezTo>
                        <a:pt x="3121478" y="2071006"/>
                        <a:pt x="3124199" y="1983921"/>
                        <a:pt x="3077935" y="1918607"/>
                      </a:cubicBezTo>
                      <a:cubicBezTo>
                        <a:pt x="3031671" y="1853293"/>
                        <a:pt x="2947307" y="1796143"/>
                        <a:pt x="2898321" y="1738993"/>
                      </a:cubicBezTo>
                      <a:cubicBezTo>
                        <a:pt x="2849335" y="1681843"/>
                        <a:pt x="2786742" y="1632857"/>
                        <a:pt x="2784021" y="1575707"/>
                      </a:cubicBezTo>
                      <a:cubicBezTo>
                        <a:pt x="2781300" y="1518557"/>
                        <a:pt x="2871106" y="1480457"/>
                        <a:pt x="2881992" y="1396093"/>
                      </a:cubicBezTo>
                      <a:cubicBezTo>
                        <a:pt x="2892878" y="1311729"/>
                        <a:pt x="2854778" y="1140278"/>
                        <a:pt x="2849335" y="1069521"/>
                      </a:cubicBezTo>
                      <a:cubicBezTo>
                        <a:pt x="2843892" y="998764"/>
                        <a:pt x="2857499" y="1023257"/>
                        <a:pt x="2849335" y="971550"/>
                      </a:cubicBezTo>
                      <a:cubicBezTo>
                        <a:pt x="2841171" y="919843"/>
                        <a:pt x="2822121" y="832757"/>
                        <a:pt x="2800350" y="759278"/>
                      </a:cubicBezTo>
                      <a:cubicBezTo>
                        <a:pt x="2778579" y="685799"/>
                        <a:pt x="2745921" y="574221"/>
                        <a:pt x="2718707" y="530678"/>
                      </a:cubicBezTo>
                      <a:cubicBezTo>
                        <a:pt x="2691493" y="487135"/>
                        <a:pt x="2667000" y="503464"/>
                        <a:pt x="2637064" y="498021"/>
                      </a:cubicBezTo>
                      <a:cubicBezTo>
                        <a:pt x="2607128" y="492578"/>
                        <a:pt x="2588078" y="519792"/>
                        <a:pt x="2539092" y="498021"/>
                      </a:cubicBezTo>
                      <a:cubicBezTo>
                        <a:pt x="2490106" y="476250"/>
                        <a:pt x="2413907" y="416379"/>
                        <a:pt x="2343150" y="367393"/>
                      </a:cubicBezTo>
                      <a:cubicBezTo>
                        <a:pt x="2272393" y="318407"/>
                        <a:pt x="2179864" y="231321"/>
                        <a:pt x="2114550" y="204107"/>
                      </a:cubicBezTo>
                      <a:cubicBezTo>
                        <a:pt x="2049236" y="176893"/>
                        <a:pt x="2035628" y="212271"/>
                        <a:pt x="1951264" y="204107"/>
                      </a:cubicBezTo>
                      <a:cubicBezTo>
                        <a:pt x="1866900" y="195943"/>
                        <a:pt x="1698171" y="163285"/>
                        <a:pt x="1608364" y="155121"/>
                      </a:cubicBezTo>
                      <a:cubicBezTo>
                        <a:pt x="1518557" y="146957"/>
                        <a:pt x="1464128" y="125185"/>
                        <a:pt x="1412421" y="155121"/>
                      </a:cubicBezTo>
                      <a:cubicBezTo>
                        <a:pt x="1360714" y="185057"/>
                        <a:pt x="1363435" y="293914"/>
                        <a:pt x="1298121" y="334736"/>
                      </a:cubicBezTo>
                      <a:cubicBezTo>
                        <a:pt x="1232807" y="375558"/>
                        <a:pt x="1088571" y="413657"/>
                        <a:pt x="1020535" y="400050"/>
                      </a:cubicBezTo>
                      <a:cubicBezTo>
                        <a:pt x="952499" y="386443"/>
                        <a:pt x="947057" y="285750"/>
                        <a:pt x="889907" y="253093"/>
                      </a:cubicBezTo>
                      <a:cubicBezTo>
                        <a:pt x="832757" y="220436"/>
                        <a:pt x="677635" y="204107"/>
                        <a:pt x="677635" y="204107"/>
                      </a:cubicBezTo>
                      <a:cubicBezTo>
                        <a:pt x="604156" y="187778"/>
                        <a:pt x="514349" y="185057"/>
                        <a:pt x="449035" y="155121"/>
                      </a:cubicBezTo>
                      <a:cubicBezTo>
                        <a:pt x="383721" y="125185"/>
                        <a:pt x="351064" y="0"/>
                        <a:pt x="285750" y="24493"/>
                      </a:cubicBezTo>
                      <a:cubicBezTo>
                        <a:pt x="220436" y="48986"/>
                        <a:pt x="103414" y="239485"/>
                        <a:pt x="57150" y="302078"/>
                      </a:cubicBezTo>
                      <a:cubicBezTo>
                        <a:pt x="10886" y="364671"/>
                        <a:pt x="16328" y="345621"/>
                        <a:pt x="8164" y="400050"/>
                      </a:cubicBezTo>
                      <a:cubicBezTo>
                        <a:pt x="0" y="454479"/>
                        <a:pt x="8164" y="628650"/>
                        <a:pt x="8164" y="628650"/>
                      </a:cubicBezTo>
                      <a:lnTo>
                        <a:pt x="8164" y="677636"/>
                      </a:lnTo>
                    </a:path>
                  </a:pathLst>
                </a:custGeom>
                <a:ln w="101600">
                  <a:solidFill>
                    <a:schemeClr val="tx1"/>
                  </a:solidFill>
                  <a:prstDash val="sysDot"/>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9" name="Group 33"/>
                <p:cNvGrpSpPr/>
                <p:nvPr/>
              </p:nvGrpSpPr>
              <p:grpSpPr>
                <a:xfrm rot="795296">
                  <a:off x="1496139" y="3553538"/>
                  <a:ext cx="1981200" cy="1981201"/>
                  <a:chOff x="6858000" y="3809999"/>
                  <a:chExt cx="1981200" cy="1981201"/>
                </a:xfrm>
              </p:grpSpPr>
              <p:pic>
                <p:nvPicPr>
                  <p:cNvPr id="52" name="Picture 10" descr="image: Arikara Indians"/>
                  <p:cNvPicPr>
                    <a:picLocks noChangeAspect="1" noChangeArrowheads="1"/>
                  </p:cNvPicPr>
                  <p:nvPr/>
                </p:nvPicPr>
                <p:blipFill>
                  <a:blip r:embed="rId6"/>
                  <a:srcRect l="13389" r="-418" b="35000"/>
                  <a:stretch>
                    <a:fillRect/>
                  </a:stretch>
                </p:blipFill>
                <p:spPr bwMode="auto">
                  <a:xfrm>
                    <a:off x="6858000" y="3809999"/>
                    <a:ext cx="1981200" cy="1981201"/>
                  </a:xfrm>
                  <a:prstGeom prst="rect">
                    <a:avLst/>
                  </a:prstGeom>
                  <a:noFill/>
                </p:spPr>
              </p:pic>
              <p:sp>
                <p:nvSpPr>
                  <p:cNvPr id="53" name="TextBox 52"/>
                  <p:cNvSpPr txBox="1"/>
                  <p:nvPr/>
                </p:nvSpPr>
                <p:spPr>
                  <a:xfrm>
                    <a:off x="7543800" y="3810000"/>
                    <a:ext cx="1070806" cy="461665"/>
                  </a:xfrm>
                  <a:prstGeom prst="rect">
                    <a:avLst/>
                  </a:prstGeom>
                  <a:noFill/>
                </p:spPr>
                <p:txBody>
                  <a:bodyPr wrap="none" rtlCol="0">
                    <a:spAutoFit/>
                  </a:bodyPr>
                  <a:lstStyle/>
                  <a:p>
                    <a:r>
                      <a:rPr lang="en-US" sz="2400" dirty="0" err="1" smtClean="0">
                        <a:solidFill>
                          <a:schemeClr val="bg1"/>
                        </a:solidFill>
                      </a:rPr>
                      <a:t>Arikara</a:t>
                    </a:r>
                    <a:endParaRPr lang="en-US" sz="2400" dirty="0">
                      <a:solidFill>
                        <a:schemeClr val="bg1"/>
                      </a:solidFill>
                    </a:endParaRPr>
                  </a:p>
                </p:txBody>
              </p:sp>
            </p:grpSp>
            <p:grpSp>
              <p:nvGrpSpPr>
                <p:cNvPr id="30" name="Group 36"/>
                <p:cNvGrpSpPr/>
                <p:nvPr/>
              </p:nvGrpSpPr>
              <p:grpSpPr>
                <a:xfrm rot="1524198">
                  <a:off x="6903455" y="923035"/>
                  <a:ext cx="1907822" cy="1981200"/>
                  <a:chOff x="-1504244" y="990600"/>
                  <a:chExt cx="1907822" cy="1981200"/>
                </a:xfrm>
              </p:grpSpPr>
              <p:pic>
                <p:nvPicPr>
                  <p:cNvPr id="50" name="Picture 16" descr="image: Mandan Indians"/>
                  <p:cNvPicPr>
                    <a:picLocks noChangeAspect="1" noChangeArrowheads="1"/>
                  </p:cNvPicPr>
                  <p:nvPr/>
                </p:nvPicPr>
                <p:blipFill>
                  <a:blip r:embed="rId7"/>
                  <a:srcRect r="15102" b="32500"/>
                  <a:stretch>
                    <a:fillRect/>
                  </a:stretch>
                </p:blipFill>
                <p:spPr bwMode="auto">
                  <a:xfrm>
                    <a:off x="-1504244" y="990600"/>
                    <a:ext cx="1907822" cy="1981200"/>
                  </a:xfrm>
                  <a:prstGeom prst="rect">
                    <a:avLst/>
                  </a:prstGeom>
                  <a:noFill/>
                  <a:ln w="25400">
                    <a:solidFill>
                      <a:schemeClr val="tx1"/>
                    </a:solidFill>
                  </a:ln>
                </p:spPr>
              </p:pic>
              <p:sp>
                <p:nvSpPr>
                  <p:cNvPr id="51" name="TextBox 50"/>
                  <p:cNvSpPr txBox="1"/>
                  <p:nvPr/>
                </p:nvSpPr>
                <p:spPr>
                  <a:xfrm>
                    <a:off x="-970844" y="990600"/>
                    <a:ext cx="1228221" cy="461665"/>
                  </a:xfrm>
                  <a:prstGeom prst="rect">
                    <a:avLst/>
                  </a:prstGeom>
                  <a:noFill/>
                </p:spPr>
                <p:txBody>
                  <a:bodyPr wrap="none" rtlCol="0">
                    <a:spAutoFit/>
                  </a:bodyPr>
                  <a:lstStyle/>
                  <a:p>
                    <a:r>
                      <a:rPr lang="en-US" sz="2400" dirty="0" smtClean="0"/>
                      <a:t>Mandan</a:t>
                    </a:r>
                    <a:endParaRPr lang="en-US" sz="2400" dirty="0"/>
                  </a:p>
                </p:txBody>
              </p:sp>
            </p:grpSp>
            <p:grpSp>
              <p:nvGrpSpPr>
                <p:cNvPr id="31" name="Group 30"/>
                <p:cNvGrpSpPr/>
                <p:nvPr/>
              </p:nvGrpSpPr>
              <p:grpSpPr>
                <a:xfrm rot="21081477">
                  <a:off x="2704637" y="5030818"/>
                  <a:ext cx="2133600" cy="1676400"/>
                  <a:chOff x="2133600" y="381000"/>
                  <a:chExt cx="2133600" cy="1676400"/>
                </a:xfrm>
              </p:grpSpPr>
              <p:pic>
                <p:nvPicPr>
                  <p:cNvPr id="48" name="Picture 8" descr="image: Teton Sioux Indians"/>
                  <p:cNvPicPr>
                    <a:picLocks noChangeAspect="1" noChangeArrowheads="1"/>
                  </p:cNvPicPr>
                  <p:nvPr/>
                </p:nvPicPr>
                <p:blipFill>
                  <a:blip r:embed="rId8"/>
                  <a:srcRect l="20217" t="12500" r="-1083" b="32500"/>
                  <a:stretch>
                    <a:fillRect/>
                  </a:stretch>
                </p:blipFill>
                <p:spPr bwMode="auto">
                  <a:xfrm>
                    <a:off x="2133600" y="381000"/>
                    <a:ext cx="2133600" cy="1676400"/>
                  </a:xfrm>
                  <a:prstGeom prst="rect">
                    <a:avLst/>
                  </a:prstGeom>
                  <a:noFill/>
                  <a:ln w="25400">
                    <a:solidFill>
                      <a:schemeClr val="tx1"/>
                    </a:solidFill>
                  </a:ln>
                </p:spPr>
              </p:pic>
              <p:sp>
                <p:nvSpPr>
                  <p:cNvPr id="49" name="TextBox 48"/>
                  <p:cNvSpPr txBox="1"/>
                  <p:nvPr/>
                </p:nvSpPr>
                <p:spPr>
                  <a:xfrm>
                    <a:off x="3192753" y="381000"/>
                    <a:ext cx="922047" cy="830997"/>
                  </a:xfrm>
                  <a:prstGeom prst="rect">
                    <a:avLst/>
                  </a:prstGeom>
                  <a:noFill/>
                </p:spPr>
                <p:txBody>
                  <a:bodyPr wrap="none" rtlCol="0">
                    <a:spAutoFit/>
                  </a:bodyPr>
                  <a:lstStyle/>
                  <a:p>
                    <a:r>
                      <a:rPr lang="en-US" sz="2400" dirty="0" smtClean="0">
                        <a:solidFill>
                          <a:schemeClr val="bg1"/>
                        </a:solidFill>
                      </a:rPr>
                      <a:t>Teton</a:t>
                    </a:r>
                  </a:p>
                  <a:p>
                    <a:r>
                      <a:rPr lang="en-US" sz="2400" dirty="0" smtClean="0">
                        <a:solidFill>
                          <a:schemeClr val="bg1"/>
                        </a:solidFill>
                      </a:rPr>
                      <a:t> Sioux</a:t>
                    </a:r>
                    <a:endParaRPr lang="en-US" sz="2400" dirty="0">
                      <a:solidFill>
                        <a:schemeClr val="bg1"/>
                      </a:solidFill>
                    </a:endParaRPr>
                  </a:p>
                </p:txBody>
              </p:sp>
            </p:grpSp>
            <p:grpSp>
              <p:nvGrpSpPr>
                <p:cNvPr id="32" name="Group 39"/>
                <p:cNvGrpSpPr/>
                <p:nvPr/>
              </p:nvGrpSpPr>
              <p:grpSpPr>
                <a:xfrm>
                  <a:off x="4815114" y="533400"/>
                  <a:ext cx="1890486" cy="1752600"/>
                  <a:chOff x="4357914" y="0"/>
                  <a:chExt cx="1890486" cy="1752600"/>
                </a:xfrm>
              </p:grpSpPr>
              <p:pic>
                <p:nvPicPr>
                  <p:cNvPr id="46" name="Picture 12" descr="image: Assiniboin Indians"/>
                  <p:cNvPicPr>
                    <a:picLocks noChangeAspect="1" noChangeArrowheads="1"/>
                  </p:cNvPicPr>
                  <p:nvPr/>
                </p:nvPicPr>
                <p:blipFill>
                  <a:blip r:embed="rId9"/>
                  <a:srcRect r="16490" b="60304"/>
                  <a:stretch>
                    <a:fillRect/>
                  </a:stretch>
                </p:blipFill>
                <p:spPr bwMode="auto">
                  <a:xfrm>
                    <a:off x="4357914" y="0"/>
                    <a:ext cx="1890486" cy="1752600"/>
                  </a:xfrm>
                  <a:prstGeom prst="rect">
                    <a:avLst/>
                  </a:prstGeom>
                  <a:noFill/>
                </p:spPr>
              </p:pic>
              <p:sp>
                <p:nvSpPr>
                  <p:cNvPr id="47" name="TextBox 46"/>
                  <p:cNvSpPr txBox="1"/>
                  <p:nvPr/>
                </p:nvSpPr>
                <p:spPr>
                  <a:xfrm>
                    <a:off x="5029200" y="0"/>
                    <a:ext cx="1143262" cy="369332"/>
                  </a:xfrm>
                  <a:prstGeom prst="rect">
                    <a:avLst/>
                  </a:prstGeom>
                  <a:noFill/>
                </p:spPr>
                <p:txBody>
                  <a:bodyPr wrap="none" rtlCol="0">
                    <a:spAutoFit/>
                  </a:bodyPr>
                  <a:lstStyle/>
                  <a:p>
                    <a:r>
                      <a:rPr lang="en-US" dirty="0" err="1" smtClean="0">
                        <a:solidFill>
                          <a:schemeClr val="bg1"/>
                        </a:solidFill>
                      </a:rPr>
                      <a:t>Assiniboin</a:t>
                    </a:r>
                    <a:endParaRPr lang="en-US" dirty="0">
                      <a:solidFill>
                        <a:schemeClr val="bg1"/>
                      </a:solidFill>
                    </a:endParaRPr>
                  </a:p>
                </p:txBody>
              </p:sp>
            </p:grpSp>
            <p:grpSp>
              <p:nvGrpSpPr>
                <p:cNvPr id="33" name="Group 45"/>
                <p:cNvGrpSpPr/>
                <p:nvPr/>
              </p:nvGrpSpPr>
              <p:grpSpPr>
                <a:xfrm rot="1167773">
                  <a:off x="2953930" y="252285"/>
                  <a:ext cx="1864539" cy="2042055"/>
                  <a:chOff x="2286000" y="2819400"/>
                  <a:chExt cx="2286000" cy="2514600"/>
                </a:xfrm>
              </p:grpSpPr>
              <p:pic>
                <p:nvPicPr>
                  <p:cNvPr id="44" name="Picture 10" descr="Image result for SHOSHONE"/>
                  <p:cNvPicPr>
                    <a:picLocks noChangeAspect="1" noChangeArrowheads="1"/>
                  </p:cNvPicPr>
                  <p:nvPr/>
                </p:nvPicPr>
                <p:blipFill>
                  <a:blip r:embed="rId10"/>
                  <a:srcRect l="7059" t="5778" r="22353" b="35556"/>
                  <a:stretch>
                    <a:fillRect/>
                  </a:stretch>
                </p:blipFill>
                <p:spPr bwMode="auto">
                  <a:xfrm>
                    <a:off x="2286000" y="2819400"/>
                    <a:ext cx="2286000" cy="2514600"/>
                  </a:xfrm>
                  <a:prstGeom prst="rect">
                    <a:avLst/>
                  </a:prstGeom>
                  <a:noFill/>
                  <a:ln w="25400">
                    <a:solidFill>
                      <a:schemeClr val="tx1"/>
                    </a:solidFill>
                  </a:ln>
                </p:spPr>
              </p:pic>
              <p:sp>
                <p:nvSpPr>
                  <p:cNvPr id="45" name="TextBox 44"/>
                  <p:cNvSpPr txBox="1"/>
                  <p:nvPr/>
                </p:nvSpPr>
                <p:spPr>
                  <a:xfrm>
                    <a:off x="2286000" y="2819400"/>
                    <a:ext cx="1409360" cy="461665"/>
                  </a:xfrm>
                  <a:prstGeom prst="rect">
                    <a:avLst/>
                  </a:prstGeom>
                  <a:noFill/>
                </p:spPr>
                <p:txBody>
                  <a:bodyPr wrap="none" rtlCol="0">
                    <a:spAutoFit/>
                  </a:bodyPr>
                  <a:lstStyle/>
                  <a:p>
                    <a:r>
                      <a:rPr lang="en-US" sz="2400" dirty="0" smtClean="0"/>
                      <a:t>Shoshone</a:t>
                    </a:r>
                    <a:endParaRPr lang="en-US" sz="2400" dirty="0"/>
                  </a:p>
                </p:txBody>
              </p:sp>
            </p:grpSp>
            <p:grpSp>
              <p:nvGrpSpPr>
                <p:cNvPr id="34" name="Group 42"/>
                <p:cNvGrpSpPr/>
                <p:nvPr/>
              </p:nvGrpSpPr>
              <p:grpSpPr>
                <a:xfrm rot="21085529">
                  <a:off x="1390671" y="446289"/>
                  <a:ext cx="1744662" cy="2025771"/>
                  <a:chOff x="0" y="1066800"/>
                  <a:chExt cx="2057400" cy="2209800"/>
                </a:xfrm>
              </p:grpSpPr>
              <p:pic>
                <p:nvPicPr>
                  <p:cNvPr id="42" name="Picture 4" descr="image: Nez Perce Indians"/>
                  <p:cNvPicPr>
                    <a:picLocks noChangeAspect="1" noChangeArrowheads="1"/>
                  </p:cNvPicPr>
                  <p:nvPr/>
                </p:nvPicPr>
                <p:blipFill>
                  <a:blip r:embed="rId11"/>
                  <a:srcRect r="2703" b="25879"/>
                  <a:stretch>
                    <a:fillRect/>
                  </a:stretch>
                </p:blipFill>
                <p:spPr bwMode="auto">
                  <a:xfrm>
                    <a:off x="0" y="1066800"/>
                    <a:ext cx="2057400" cy="2209800"/>
                  </a:xfrm>
                  <a:prstGeom prst="rect">
                    <a:avLst/>
                  </a:prstGeom>
                  <a:noFill/>
                </p:spPr>
              </p:pic>
              <p:sp>
                <p:nvSpPr>
                  <p:cNvPr id="43" name="TextBox 42"/>
                  <p:cNvSpPr txBox="1"/>
                  <p:nvPr/>
                </p:nvSpPr>
                <p:spPr>
                  <a:xfrm>
                    <a:off x="381000" y="1143000"/>
                    <a:ext cx="1418145" cy="461665"/>
                  </a:xfrm>
                  <a:prstGeom prst="rect">
                    <a:avLst/>
                  </a:prstGeom>
                  <a:noFill/>
                </p:spPr>
                <p:txBody>
                  <a:bodyPr wrap="none" rtlCol="0">
                    <a:spAutoFit/>
                  </a:bodyPr>
                  <a:lstStyle/>
                  <a:p>
                    <a:r>
                      <a:rPr lang="en-US" sz="2400" dirty="0" smtClean="0">
                        <a:solidFill>
                          <a:schemeClr val="bg1"/>
                        </a:solidFill>
                      </a:rPr>
                      <a:t>Nez Perce</a:t>
                    </a:r>
                    <a:endParaRPr lang="en-US" sz="2400" dirty="0">
                      <a:solidFill>
                        <a:schemeClr val="bg1"/>
                      </a:solidFill>
                    </a:endParaRPr>
                  </a:p>
                </p:txBody>
              </p:sp>
            </p:grpSp>
            <p:grpSp>
              <p:nvGrpSpPr>
                <p:cNvPr id="35" name="Group 48"/>
                <p:cNvGrpSpPr/>
                <p:nvPr/>
              </p:nvGrpSpPr>
              <p:grpSpPr>
                <a:xfrm>
                  <a:off x="0" y="4038600"/>
                  <a:ext cx="1762539" cy="2362200"/>
                  <a:chOff x="3800061" y="685800"/>
                  <a:chExt cx="1762539" cy="2362200"/>
                </a:xfrm>
              </p:grpSpPr>
              <p:pic>
                <p:nvPicPr>
                  <p:cNvPr id="40" name="Picture 6" descr="image: Chinook Indians"/>
                  <p:cNvPicPr>
                    <a:picLocks noChangeAspect="1" noChangeArrowheads="1"/>
                  </p:cNvPicPr>
                  <p:nvPr/>
                </p:nvPicPr>
                <p:blipFill>
                  <a:blip r:embed="rId12"/>
                  <a:srcRect l="34920" t="4355" r="10599" b="40000"/>
                  <a:stretch>
                    <a:fillRect/>
                  </a:stretch>
                </p:blipFill>
                <p:spPr bwMode="auto">
                  <a:xfrm>
                    <a:off x="3800061" y="762000"/>
                    <a:ext cx="1762539" cy="2286000"/>
                  </a:xfrm>
                  <a:prstGeom prst="rect">
                    <a:avLst/>
                  </a:prstGeom>
                  <a:noFill/>
                  <a:ln w="25400">
                    <a:solidFill>
                      <a:schemeClr val="tx1"/>
                    </a:solidFill>
                  </a:ln>
                </p:spPr>
              </p:pic>
              <p:sp>
                <p:nvSpPr>
                  <p:cNvPr id="41" name="TextBox 40"/>
                  <p:cNvSpPr txBox="1"/>
                  <p:nvPr/>
                </p:nvSpPr>
                <p:spPr>
                  <a:xfrm>
                    <a:off x="3810000" y="685800"/>
                    <a:ext cx="1109919" cy="461665"/>
                  </a:xfrm>
                  <a:prstGeom prst="rect">
                    <a:avLst/>
                  </a:prstGeom>
                  <a:noFill/>
                </p:spPr>
                <p:txBody>
                  <a:bodyPr wrap="none" rtlCol="0">
                    <a:spAutoFit/>
                  </a:bodyPr>
                  <a:lstStyle/>
                  <a:p>
                    <a:r>
                      <a:rPr lang="en-US" sz="2400" dirty="0" smtClean="0"/>
                      <a:t>Clatsop</a:t>
                    </a:r>
                    <a:endParaRPr lang="en-US" sz="2400" dirty="0"/>
                  </a:p>
                </p:txBody>
              </p:sp>
            </p:grpSp>
            <p:grpSp>
              <p:nvGrpSpPr>
                <p:cNvPr id="37" name="Group 54"/>
                <p:cNvGrpSpPr/>
                <p:nvPr/>
              </p:nvGrpSpPr>
              <p:grpSpPr>
                <a:xfrm>
                  <a:off x="0" y="0"/>
                  <a:ext cx="1295400" cy="1752600"/>
                  <a:chOff x="3048000" y="1714500"/>
                  <a:chExt cx="2743200" cy="2857500"/>
                </a:xfrm>
              </p:grpSpPr>
              <p:pic>
                <p:nvPicPr>
                  <p:cNvPr id="38" name="Picture 3"/>
                  <p:cNvPicPr>
                    <a:picLocks noChangeAspect="1" noChangeArrowheads="1"/>
                  </p:cNvPicPr>
                  <p:nvPr/>
                </p:nvPicPr>
                <p:blipFill>
                  <a:blip r:embed="rId13" cstate="print"/>
                  <a:srcRect l="14457" t="9789" r="25955" b="40621"/>
                  <a:stretch>
                    <a:fillRect/>
                  </a:stretch>
                </p:blipFill>
                <p:spPr bwMode="auto">
                  <a:xfrm>
                    <a:off x="3200400" y="1714500"/>
                    <a:ext cx="2590800" cy="2857500"/>
                  </a:xfrm>
                  <a:prstGeom prst="rect">
                    <a:avLst/>
                  </a:prstGeom>
                  <a:noFill/>
                  <a:ln w="50800">
                    <a:solidFill>
                      <a:schemeClr val="tx1"/>
                    </a:solidFill>
                    <a:miter lim="800000"/>
                    <a:headEnd/>
                    <a:tailEnd/>
                  </a:ln>
                  <a:effectLst/>
                </p:spPr>
              </p:pic>
              <p:sp>
                <p:nvSpPr>
                  <p:cNvPr id="39" name="TextBox 38"/>
                  <p:cNvSpPr txBox="1"/>
                  <p:nvPr/>
                </p:nvSpPr>
                <p:spPr>
                  <a:xfrm>
                    <a:off x="3048000" y="1714500"/>
                    <a:ext cx="1905010" cy="553998"/>
                  </a:xfrm>
                  <a:prstGeom prst="rect">
                    <a:avLst/>
                  </a:prstGeom>
                  <a:noFill/>
                </p:spPr>
                <p:txBody>
                  <a:bodyPr wrap="none" rtlCol="0">
                    <a:spAutoFit/>
                  </a:bodyPr>
                  <a:lstStyle/>
                  <a:p>
                    <a:r>
                      <a:rPr lang="en-US" dirty="0" smtClean="0">
                        <a:solidFill>
                          <a:schemeClr val="bg1"/>
                        </a:solidFill>
                      </a:rPr>
                      <a:t>Chinook</a:t>
                    </a:r>
                    <a:endParaRPr lang="en-US" dirty="0">
                      <a:solidFill>
                        <a:schemeClr val="bg1"/>
                      </a:solidFill>
                    </a:endParaRPr>
                  </a:p>
                </p:txBody>
              </p:sp>
            </p:grpSp>
          </p:grpSp>
        </p:grpSp>
        <p:sp>
          <p:nvSpPr>
            <p:cNvPr id="63" name="Oval 62"/>
            <p:cNvSpPr/>
            <p:nvPr/>
          </p:nvSpPr>
          <p:spPr>
            <a:xfrm>
              <a:off x="3124200" y="2438400"/>
              <a:ext cx="1828800" cy="5334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6" name="Rectangle 5"/>
          <p:cNvSpPr/>
          <p:nvPr/>
        </p:nvSpPr>
        <p:spPr>
          <a:xfrm>
            <a:off x="1066800" y="1524000"/>
            <a:ext cx="8077200" cy="24714458"/>
          </a:xfrm>
          <a:prstGeom prst="rect">
            <a:avLst/>
          </a:prstGeom>
        </p:spPr>
        <p:txBody>
          <a:bodyPr wrap="square">
            <a:spAutoFit/>
          </a:bodyPr>
          <a:lstStyle/>
          <a:p>
            <a:r>
              <a:rPr lang="en-US" sz="3200" b="1" u="sng" dirty="0" smtClean="0"/>
              <a:t>TRIBES MET ON THE JOURNEY</a:t>
            </a:r>
          </a:p>
          <a:p>
            <a:endParaRPr lang="en-US" sz="3200" dirty="0" smtClean="0"/>
          </a:p>
          <a:p>
            <a:r>
              <a:rPr lang="en-US" sz="3200" dirty="0" smtClean="0"/>
              <a:t>Alsea Indians</a:t>
            </a:r>
          </a:p>
          <a:p>
            <a:r>
              <a:rPr lang="en-US" sz="3200" dirty="0" err="1" smtClean="0"/>
              <a:t>Amahami</a:t>
            </a:r>
            <a:r>
              <a:rPr lang="en-US" sz="3200" dirty="0" smtClean="0"/>
              <a:t> Indians (</a:t>
            </a:r>
            <a:r>
              <a:rPr lang="en-US" sz="3200" dirty="0" err="1" smtClean="0"/>
              <a:t>Anahami</a:t>
            </a:r>
            <a:r>
              <a:rPr lang="en-US" sz="3200" dirty="0" smtClean="0"/>
              <a:t>, </a:t>
            </a:r>
            <a:r>
              <a:rPr lang="en-US" sz="3200" dirty="0" err="1" smtClean="0"/>
              <a:t>Ahaharway</a:t>
            </a:r>
            <a:r>
              <a:rPr lang="en-US" sz="3200" dirty="0" smtClean="0"/>
              <a:t>)</a:t>
            </a:r>
          </a:p>
          <a:p>
            <a:r>
              <a:rPr lang="en-US" sz="3200" dirty="0" err="1" smtClean="0"/>
              <a:t>Arikara</a:t>
            </a:r>
            <a:r>
              <a:rPr lang="en-US" sz="3200" dirty="0" smtClean="0"/>
              <a:t> Indians (</a:t>
            </a:r>
            <a:r>
              <a:rPr lang="en-US" sz="3200" dirty="0" err="1" smtClean="0"/>
              <a:t>Sahnish</a:t>
            </a:r>
            <a:r>
              <a:rPr lang="en-US" sz="3200" dirty="0" smtClean="0"/>
              <a:t>)</a:t>
            </a:r>
          </a:p>
          <a:p>
            <a:r>
              <a:rPr lang="en-US" sz="3200" dirty="0" err="1" smtClean="0"/>
              <a:t>Assiniboin</a:t>
            </a:r>
            <a:r>
              <a:rPr lang="en-US" sz="3200" dirty="0" smtClean="0"/>
              <a:t> Indians</a:t>
            </a:r>
          </a:p>
          <a:p>
            <a:r>
              <a:rPr lang="en-US" sz="3200" dirty="0" err="1" smtClean="0"/>
              <a:t>Atsina</a:t>
            </a:r>
            <a:r>
              <a:rPr lang="en-US" sz="3200" dirty="0" smtClean="0"/>
              <a:t> Indians (</a:t>
            </a:r>
            <a:r>
              <a:rPr lang="en-US" sz="3200" dirty="0" err="1" smtClean="0"/>
              <a:t>Gros</a:t>
            </a:r>
            <a:r>
              <a:rPr lang="en-US" sz="3200" dirty="0" smtClean="0"/>
              <a:t> </a:t>
            </a:r>
            <a:r>
              <a:rPr lang="en-US" sz="3200" dirty="0" err="1" smtClean="0"/>
              <a:t>Ventre</a:t>
            </a:r>
            <a:r>
              <a:rPr lang="en-US" sz="3200" dirty="0" smtClean="0"/>
              <a:t>)</a:t>
            </a:r>
          </a:p>
          <a:p>
            <a:r>
              <a:rPr lang="en-US" sz="3200" dirty="0" smtClean="0"/>
              <a:t>Bannock Indians</a:t>
            </a:r>
          </a:p>
          <a:p>
            <a:r>
              <a:rPr lang="en-US" sz="3200" dirty="0" smtClean="0"/>
              <a:t>Blackfeet Indians</a:t>
            </a:r>
          </a:p>
          <a:p>
            <a:r>
              <a:rPr lang="en-US" sz="3200" dirty="0" err="1" smtClean="0"/>
              <a:t>Cathlamet</a:t>
            </a:r>
            <a:r>
              <a:rPr lang="en-US" sz="3200" dirty="0" smtClean="0"/>
              <a:t> Indians (</a:t>
            </a:r>
            <a:r>
              <a:rPr lang="en-US" sz="3200" dirty="0" err="1" smtClean="0"/>
              <a:t>Kathlamet</a:t>
            </a:r>
            <a:r>
              <a:rPr lang="en-US" sz="3200" dirty="0" smtClean="0"/>
              <a:t>)</a:t>
            </a:r>
          </a:p>
          <a:p>
            <a:r>
              <a:rPr lang="en-US" sz="3200" dirty="0" smtClean="0"/>
              <a:t>Cayuse Indians</a:t>
            </a:r>
          </a:p>
          <a:p>
            <a:r>
              <a:rPr lang="en-US" sz="3200" dirty="0" smtClean="0"/>
              <a:t>Chehalis Indians (</a:t>
            </a:r>
            <a:r>
              <a:rPr lang="en-US" sz="3200" dirty="0" err="1" smtClean="0"/>
              <a:t>Chilwitz</a:t>
            </a:r>
            <a:r>
              <a:rPr lang="en-US" sz="3200" dirty="0" smtClean="0"/>
              <a:t>, </a:t>
            </a:r>
            <a:r>
              <a:rPr lang="en-US" sz="3200" dirty="0" err="1" smtClean="0"/>
              <a:t>Chiltz</a:t>
            </a:r>
            <a:r>
              <a:rPr lang="en-US" sz="3200" dirty="0" smtClean="0"/>
              <a:t>)</a:t>
            </a:r>
          </a:p>
          <a:p>
            <a:r>
              <a:rPr lang="en-US" sz="3200" dirty="0" smtClean="0"/>
              <a:t>Cheyenne Indians</a:t>
            </a:r>
          </a:p>
          <a:p>
            <a:r>
              <a:rPr lang="en-US" sz="3200" dirty="0" smtClean="0"/>
              <a:t>Chinook Indians</a:t>
            </a:r>
          </a:p>
          <a:p>
            <a:r>
              <a:rPr lang="en-US" sz="3200" dirty="0" smtClean="0"/>
              <a:t>Clackamas Indians</a:t>
            </a:r>
          </a:p>
          <a:p>
            <a:r>
              <a:rPr lang="en-US" sz="3200" dirty="0" smtClean="0"/>
              <a:t>Clatskanie Indians</a:t>
            </a:r>
          </a:p>
          <a:p>
            <a:r>
              <a:rPr lang="en-US" sz="3200" dirty="0" smtClean="0"/>
              <a:t>Clatsop Indians</a:t>
            </a:r>
          </a:p>
          <a:p>
            <a:r>
              <a:rPr lang="en-US" sz="3200" dirty="0" smtClean="0"/>
              <a:t>Cowlitz Indians</a:t>
            </a:r>
          </a:p>
          <a:p>
            <a:r>
              <a:rPr lang="en-US" sz="3200" dirty="0" smtClean="0"/>
              <a:t>Crow Indians (Absaroka)</a:t>
            </a:r>
          </a:p>
          <a:p>
            <a:r>
              <a:rPr lang="en-US" sz="3200" dirty="0" smtClean="0"/>
              <a:t>Flathead Indians (Salish)</a:t>
            </a:r>
          </a:p>
          <a:p>
            <a:r>
              <a:rPr lang="en-US" sz="3200" dirty="0" smtClean="0"/>
              <a:t>Hidatsa Indians</a:t>
            </a:r>
          </a:p>
          <a:p>
            <a:r>
              <a:rPr lang="en-US" sz="3200" dirty="0" smtClean="0"/>
              <a:t>Kickapoo Indians</a:t>
            </a:r>
          </a:p>
          <a:p>
            <a:r>
              <a:rPr lang="en-US" sz="3200" dirty="0" smtClean="0"/>
              <a:t>Klickitat Indians (</a:t>
            </a:r>
            <a:r>
              <a:rPr lang="en-US" sz="3200" dirty="0" err="1" smtClean="0"/>
              <a:t>Klikitat</a:t>
            </a:r>
            <a:r>
              <a:rPr lang="en-US" sz="3200" dirty="0" smtClean="0"/>
              <a:t>)</a:t>
            </a:r>
          </a:p>
          <a:p>
            <a:r>
              <a:rPr lang="en-US" sz="3200" dirty="0" smtClean="0"/>
              <a:t>Kootenai Indians (Kootenay, Kutenai)</a:t>
            </a:r>
          </a:p>
          <a:p>
            <a:r>
              <a:rPr lang="en-US" sz="3200" dirty="0" smtClean="0"/>
              <a:t>Mandan Indians	</a:t>
            </a:r>
          </a:p>
          <a:p>
            <a:r>
              <a:rPr lang="en-US" sz="3200" dirty="0" err="1" smtClean="0"/>
              <a:t>Minitari</a:t>
            </a:r>
            <a:r>
              <a:rPr lang="en-US" sz="3200" dirty="0" smtClean="0"/>
              <a:t> Indians (</a:t>
            </a:r>
            <a:r>
              <a:rPr lang="en-US" sz="3200" dirty="0" err="1" smtClean="0"/>
              <a:t>Minnetaree</a:t>
            </a:r>
            <a:r>
              <a:rPr lang="en-US" sz="3200" dirty="0" smtClean="0"/>
              <a:t>)</a:t>
            </a:r>
          </a:p>
          <a:p>
            <a:r>
              <a:rPr lang="en-US" sz="3200" dirty="0" smtClean="0"/>
              <a:t>Missouri Indians</a:t>
            </a:r>
          </a:p>
          <a:p>
            <a:r>
              <a:rPr lang="en-US" sz="3200" dirty="0" smtClean="0"/>
              <a:t>Multnomah Indians</a:t>
            </a:r>
          </a:p>
          <a:p>
            <a:r>
              <a:rPr lang="en-US" sz="3200" dirty="0" smtClean="0"/>
              <a:t>Nez Perce Indians (</a:t>
            </a:r>
            <a:r>
              <a:rPr lang="en-US" sz="3200" dirty="0" err="1" smtClean="0"/>
              <a:t>Sahaptin</a:t>
            </a:r>
            <a:r>
              <a:rPr lang="en-US" sz="3200" dirty="0" smtClean="0"/>
              <a:t>, </a:t>
            </a:r>
            <a:r>
              <a:rPr lang="en-US" sz="3200" dirty="0" err="1" smtClean="0"/>
              <a:t>Shahaptin</a:t>
            </a:r>
            <a:r>
              <a:rPr lang="en-US" sz="3200" dirty="0" smtClean="0"/>
              <a:t>)</a:t>
            </a:r>
          </a:p>
          <a:p>
            <a:r>
              <a:rPr lang="en-US" sz="3200" dirty="0" smtClean="0"/>
              <a:t>Omaha Indians</a:t>
            </a:r>
          </a:p>
          <a:p>
            <a:r>
              <a:rPr lang="en-US" sz="3200" dirty="0" err="1" smtClean="0"/>
              <a:t>Oto</a:t>
            </a:r>
            <a:r>
              <a:rPr lang="en-US" sz="3200" dirty="0" smtClean="0"/>
              <a:t> Indians</a:t>
            </a:r>
          </a:p>
          <a:p>
            <a:r>
              <a:rPr lang="en-US" sz="3200" dirty="0" smtClean="0"/>
              <a:t>Palouse Indians (</a:t>
            </a:r>
            <a:r>
              <a:rPr lang="en-US" sz="3200" dirty="0" err="1" smtClean="0"/>
              <a:t>Palus</a:t>
            </a:r>
            <a:r>
              <a:rPr lang="en-US" sz="3200" dirty="0" smtClean="0"/>
              <a:t>)</a:t>
            </a:r>
          </a:p>
          <a:p>
            <a:r>
              <a:rPr lang="en-US" sz="3200" dirty="0" smtClean="0"/>
              <a:t>Pawnee Indians</a:t>
            </a:r>
          </a:p>
          <a:p>
            <a:r>
              <a:rPr lang="en-US" sz="3200" dirty="0" smtClean="0"/>
              <a:t>Quinault Indians</a:t>
            </a:r>
          </a:p>
          <a:p>
            <a:r>
              <a:rPr lang="en-US" sz="3200" dirty="0" smtClean="0"/>
              <a:t>Shoshone Indians (Snake)</a:t>
            </a:r>
          </a:p>
          <a:p>
            <a:r>
              <a:rPr lang="en-US" sz="3200" dirty="0" smtClean="0"/>
              <a:t>Siletz Indians</a:t>
            </a:r>
          </a:p>
          <a:p>
            <a:r>
              <a:rPr lang="en-US" sz="3200" dirty="0" smtClean="0"/>
              <a:t>Siuslaw Indians</a:t>
            </a:r>
          </a:p>
          <a:p>
            <a:r>
              <a:rPr lang="en-US" sz="3200" dirty="0" err="1" smtClean="0"/>
              <a:t>Skilloot</a:t>
            </a:r>
            <a:r>
              <a:rPr lang="en-US" sz="3200" dirty="0" smtClean="0"/>
              <a:t> Indians</a:t>
            </a:r>
          </a:p>
          <a:p>
            <a:r>
              <a:rPr lang="en-US" sz="3200" dirty="0" smtClean="0"/>
              <a:t>Tenino Indians</a:t>
            </a:r>
          </a:p>
          <a:p>
            <a:r>
              <a:rPr lang="en-US" sz="3200" dirty="0" smtClean="0"/>
              <a:t>Teton Sioux Indians</a:t>
            </a:r>
          </a:p>
          <a:p>
            <a:r>
              <a:rPr lang="en-US" sz="3200" dirty="0" smtClean="0"/>
              <a:t>Tillamook Indians</a:t>
            </a:r>
          </a:p>
          <a:p>
            <a:r>
              <a:rPr lang="en-US" sz="3200" dirty="0" smtClean="0"/>
              <a:t>Umatilla Indians</a:t>
            </a:r>
          </a:p>
          <a:p>
            <a:r>
              <a:rPr lang="en-US" sz="3200" dirty="0" smtClean="0"/>
              <a:t>Umpqua Indians</a:t>
            </a:r>
          </a:p>
          <a:p>
            <a:r>
              <a:rPr lang="en-US" sz="3200" dirty="0" smtClean="0"/>
              <a:t>Wahkiakum Indians (</a:t>
            </a:r>
            <a:r>
              <a:rPr lang="en-US" sz="3200" dirty="0" err="1" smtClean="0"/>
              <a:t>Wahkiaku</a:t>
            </a:r>
            <a:r>
              <a:rPr lang="en-US" sz="3200" dirty="0" smtClean="0"/>
              <a:t>)</a:t>
            </a:r>
          </a:p>
          <a:p>
            <a:r>
              <a:rPr lang="en-US" sz="3200" dirty="0" smtClean="0"/>
              <a:t>Walla Walla Indians (</a:t>
            </a:r>
            <a:r>
              <a:rPr lang="en-US" sz="3200" dirty="0" err="1" smtClean="0"/>
              <a:t>Walula</a:t>
            </a:r>
            <a:r>
              <a:rPr lang="en-US" sz="3200" dirty="0" smtClean="0"/>
              <a:t>)</a:t>
            </a:r>
          </a:p>
          <a:p>
            <a:r>
              <a:rPr lang="en-US" sz="3200" dirty="0" err="1" smtClean="0"/>
              <a:t>Wanapum</a:t>
            </a:r>
            <a:r>
              <a:rPr lang="en-US" sz="3200" dirty="0" smtClean="0"/>
              <a:t> Indians (</a:t>
            </a:r>
            <a:r>
              <a:rPr lang="en-US" sz="3200" dirty="0" err="1" smtClean="0"/>
              <a:t>Wanapam</a:t>
            </a:r>
            <a:r>
              <a:rPr lang="en-US" sz="3200" dirty="0" smtClean="0"/>
              <a:t>, </a:t>
            </a:r>
            <a:r>
              <a:rPr lang="en-US" sz="3200" dirty="0" err="1" smtClean="0"/>
              <a:t>Sokulks</a:t>
            </a:r>
            <a:r>
              <a:rPr lang="en-US" sz="3200" dirty="0" smtClean="0"/>
              <a:t>)</a:t>
            </a:r>
          </a:p>
          <a:p>
            <a:r>
              <a:rPr lang="en-US" sz="3200" dirty="0" smtClean="0"/>
              <a:t>Wasco Indians (</a:t>
            </a:r>
            <a:r>
              <a:rPr lang="en-US" sz="3200" dirty="0" err="1" smtClean="0"/>
              <a:t>Kiksht</a:t>
            </a:r>
            <a:r>
              <a:rPr lang="en-US" sz="3200" dirty="0" smtClean="0"/>
              <a:t>)</a:t>
            </a:r>
          </a:p>
          <a:p>
            <a:r>
              <a:rPr lang="en-US" sz="3200" dirty="0" err="1" smtClean="0"/>
              <a:t>Wishram</a:t>
            </a:r>
            <a:r>
              <a:rPr lang="en-US" sz="3200" dirty="0" smtClean="0"/>
              <a:t> Indians (</a:t>
            </a:r>
            <a:r>
              <a:rPr lang="en-US" sz="3200" dirty="0" err="1" smtClean="0"/>
              <a:t>Wishham</a:t>
            </a:r>
            <a:r>
              <a:rPr lang="en-US" sz="3200" dirty="0" smtClean="0"/>
              <a:t>, </a:t>
            </a:r>
            <a:r>
              <a:rPr lang="en-US" sz="3200" dirty="0" err="1" smtClean="0"/>
              <a:t>Tlakluits</a:t>
            </a:r>
            <a:r>
              <a:rPr lang="en-US" sz="3200" dirty="0" smtClean="0"/>
              <a:t>	</a:t>
            </a:r>
          </a:p>
          <a:p>
            <a:r>
              <a:rPr lang="en-US" sz="3200" dirty="0" smtClean="0"/>
              <a:t>Yakima Indians</a:t>
            </a:r>
          </a:p>
          <a:p>
            <a:r>
              <a:rPr lang="en-US" sz="3200" dirty="0" smtClean="0"/>
              <a:t>Yankton Sioux Indians (</a:t>
            </a:r>
            <a:r>
              <a:rPr lang="en-US" sz="3200" dirty="0" err="1" smtClean="0"/>
              <a:t>Nakota</a:t>
            </a:r>
            <a:r>
              <a:rPr lang="en-US" sz="3200" dirty="0" smtClean="0"/>
              <a:t>)</a:t>
            </a:r>
            <a:endParaRPr lang="en-US" sz="3200" dirty="0"/>
          </a:p>
        </p:txBody>
      </p:sp>
      <p:sp useBgFill="1">
        <p:nvSpPr>
          <p:cNvPr id="3" name="TextBox 3"/>
          <p:cNvSpPr txBox="1">
            <a:spLocks noChangeArrowheads="1"/>
          </p:cNvSpPr>
          <p:nvPr/>
        </p:nvSpPr>
        <p:spPr bwMode="auto">
          <a:xfrm>
            <a:off x="0" y="667512"/>
            <a:ext cx="9144000" cy="769441"/>
          </a:xfrm>
          <a:prstGeom prst="rect">
            <a:avLst/>
          </a:prstGeom>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meet the native peoples</a:t>
            </a:r>
            <a:endParaRPr lang="en-US" sz="4400" b="1" dirty="0">
              <a:solidFill>
                <a:srgbClr val="FF0000"/>
              </a:solidFill>
              <a:effectLst>
                <a:outerShdw dist="50800" dir="5400000" algn="ctr" rotWithShape="0">
                  <a:schemeClr val="tx1"/>
                </a:outerShdw>
              </a:effectLst>
              <a:latin typeface="Calibri" pitchFamily="34" charset="0"/>
            </a:endParaRPr>
          </a:p>
        </p:txBody>
      </p:sp>
      <p:sp useBgFill="1">
        <p:nvSpPr>
          <p:cNvPr id="2"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Are Jefferson’s Goals Accomplished?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60" name="TextBox 59"/>
          <p:cNvSpPr txBox="1"/>
          <p:nvPr/>
        </p:nvSpPr>
        <p:spPr>
          <a:xfrm rot="19966874">
            <a:off x="4439258" y="1853648"/>
            <a:ext cx="3945183" cy="707886"/>
          </a:xfrm>
          <a:prstGeom prst="rect">
            <a:avLst/>
          </a:prstGeom>
          <a:noFill/>
        </p:spPr>
        <p:txBody>
          <a:bodyPr wrap="none" rtlCol="0">
            <a:spAutoFit/>
          </a:bodyPr>
          <a:lstStyle/>
          <a:p>
            <a:r>
              <a:rPr lang="en-US" sz="4000" dirty="0" smtClean="0">
                <a:solidFill>
                  <a:srgbClr val="FF0000"/>
                </a:solidFill>
                <a:effectLst>
                  <a:outerShdw dist="50800" dir="3000000" algn="ctr" rotWithShape="0">
                    <a:schemeClr val="tx1"/>
                  </a:outerShdw>
                </a:effectLst>
              </a:rPr>
              <a:t>~ 48 native tribes!</a:t>
            </a:r>
            <a:endParaRPr lang="en-US" sz="4000" dirty="0">
              <a:solidFill>
                <a:srgbClr val="FF0000"/>
              </a:solidFill>
              <a:effectLst>
                <a:outerShdw dist="50800" dir="30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64"/>
                                        </p:tgtEl>
                                      </p:cBhvr>
                                    </p:animEffect>
                                    <p:set>
                                      <p:cBhvr>
                                        <p:cTn id="7" dur="1" fill="hold">
                                          <p:stCondLst>
                                            <p:cond delay="999"/>
                                          </p:stCondLst>
                                        </p:cTn>
                                        <p:tgtEl>
                                          <p:spTgt spid="6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64" presetClass="path" presetSubtype="0" accel="50000" decel="50000" fill="hold" grpId="1" nodeType="clickEffect">
                                  <p:stCondLst>
                                    <p:cond delay="0"/>
                                  </p:stCondLst>
                                  <p:childTnLst>
                                    <p:animMotion origin="layout" path="M 3.33333E-6 -4.07407E-6 L 3.33333E-6 -2.80185 " pathEditMode="relative" rAng="0" ptsTypes="AA">
                                      <p:cBhvr>
                                        <p:cTn id="20" dur="15000" fill="hold"/>
                                        <p:tgtEl>
                                          <p:spTgt spid="6"/>
                                        </p:tgtEl>
                                        <p:attrNameLst>
                                          <p:attrName>ppt_x</p:attrName>
                                          <p:attrName>ppt_y</p:attrName>
                                        </p:attrNameLst>
                                      </p:cBhvr>
                                      <p:rCtr x="0" y="-1401"/>
                                    </p:animMotion>
                                  </p:childTnLst>
                                </p:cTn>
                              </p:par>
                            </p:childTnLst>
                          </p:cTn>
                        </p:par>
                        <p:par>
                          <p:cTn id="21" fill="hold">
                            <p:stCondLst>
                              <p:cond delay="15000"/>
                            </p:stCondLst>
                            <p:childTnLst>
                              <p:par>
                                <p:cTn id="22" presetID="53" presetClass="entr" presetSubtype="0" fill="hold" grpId="0" nodeType="after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p:cTn id="24" dur="1000" fill="hold"/>
                                        <p:tgtEl>
                                          <p:spTgt spid="60"/>
                                        </p:tgtEl>
                                        <p:attrNameLst>
                                          <p:attrName>ppt_w</p:attrName>
                                        </p:attrNameLst>
                                      </p:cBhvr>
                                      <p:tavLst>
                                        <p:tav tm="0">
                                          <p:val>
                                            <p:fltVal val="0"/>
                                          </p:val>
                                        </p:tav>
                                        <p:tav tm="100000">
                                          <p:val>
                                            <p:strVal val="#ppt_w"/>
                                          </p:val>
                                        </p:tav>
                                      </p:tavLst>
                                    </p:anim>
                                    <p:anim calcmode="lin" valueType="num">
                                      <p:cBhvr>
                                        <p:cTn id="25" dur="1000" fill="hold"/>
                                        <p:tgtEl>
                                          <p:spTgt spid="60"/>
                                        </p:tgtEl>
                                        <p:attrNameLst>
                                          <p:attrName>ppt_h</p:attrName>
                                        </p:attrNameLst>
                                      </p:cBhvr>
                                      <p:tavLst>
                                        <p:tav tm="0">
                                          <p:val>
                                            <p:fltVal val="0"/>
                                          </p:val>
                                        </p:tav>
                                        <p:tav tm="100000">
                                          <p:val>
                                            <p:strVal val="#ppt_h"/>
                                          </p:val>
                                        </p:tav>
                                      </p:tavLst>
                                    </p:anim>
                                    <p:animEffect transition="in" filter="fade">
                                      <p:cBhvr>
                                        <p:cTn id="26"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uiExpand="1" animBg="1"/>
      <p:bldP spid="3" grpId="0" animBg="1"/>
      <p:bldP spid="2" grpId="0" animBg="1"/>
      <p:bldP spid="60" grpId="0"/>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5078313"/>
          </a:xfrm>
          <a:prstGeom prst="rect">
            <a:avLst/>
          </a:prstGeom>
        </p:spPr>
        <p:txBody>
          <a:bodyPr wrap="square">
            <a:spAutoFit/>
          </a:bodyPr>
          <a:lstStyle/>
          <a:p>
            <a:r>
              <a:rPr lang="en-US" dirty="0" smtClean="0">
                <a:hlinkClick r:id="rId2"/>
              </a:rPr>
              <a:t>http://www.pbs.org/lewisandclark/native/</a:t>
            </a:r>
            <a:endParaRPr lang="en-US" dirty="0" smtClean="0"/>
          </a:p>
          <a:p>
            <a:endParaRPr lang="en-US" dirty="0" smtClean="0"/>
          </a:p>
          <a:p>
            <a:r>
              <a:rPr lang="en-US" dirty="0" smtClean="0"/>
              <a:t>Over the course of the expedition, the Corps of Discovery would come into contact with nearly 50 Native American tribes. Quickly, the captains learned how many different definitions there really were for the word “Indian.” The </a:t>
            </a:r>
            <a:r>
              <a:rPr lang="en-US" dirty="0" err="1" smtClean="0"/>
              <a:t>Mandans</a:t>
            </a:r>
            <a:r>
              <a:rPr lang="en-US" dirty="0" smtClean="0"/>
              <a:t> lived in earth lodges, farmed corn and were amenable to trade with America. The Teton Sioux slept in tepees, hunted buffalo and guarded their territory fiercely against anyone who passed through, whether foreign or Indian. Some tribes had never seen a white or black man before Lewis and Clark. Others spoke bits of English and wore hats and coats they received from European sea captains.</a:t>
            </a:r>
          </a:p>
          <a:p>
            <a:r>
              <a:rPr lang="en-US" b="1" dirty="0" smtClean="0"/>
              <a:t>The Meeting Ceremony</a:t>
            </a:r>
          </a:p>
          <a:p>
            <a:r>
              <a:rPr lang="en-US" dirty="0" smtClean="0"/>
              <a:t>Over the course of the expedition, Lewis and Clark developed a ritual that they used when meeting a tribe for the first time. The captains would explain to the tribal leaders that the their land now belonged to the United States, and that a man far in the east – President Thomas Jefferson – was their new “great father.” They would also give the Indians a peace medal with Jefferson on one side and two hands clasping on the other, as well as some form of presents (often trade goods). Moreover, the Corps members would perform a kind of parade, marching in uniform and shooting their guns.</a:t>
            </a:r>
          </a:p>
          <a:p>
            <a:endParaRPr lang="en-US" dirty="0"/>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p:cNvSpPr/>
          <p:nvPr/>
        </p:nvSpPr>
        <p:spPr>
          <a:xfrm>
            <a:off x="1066800" y="287715"/>
            <a:ext cx="8077200" cy="6494085"/>
          </a:xfrm>
          <a:prstGeom prst="rect">
            <a:avLst/>
          </a:prstGeom>
        </p:spPr>
        <p:txBody>
          <a:bodyPr wrap="square">
            <a:spAutoFit/>
          </a:bodyPr>
          <a:lstStyle/>
          <a:p>
            <a:r>
              <a:rPr lang="en-US" sz="3200" dirty="0" err="1" smtClean="0"/>
              <a:t>Skilloot</a:t>
            </a:r>
            <a:r>
              <a:rPr lang="en-US" sz="3200" dirty="0" smtClean="0"/>
              <a:t> Indians</a:t>
            </a:r>
          </a:p>
          <a:p>
            <a:r>
              <a:rPr lang="en-US" sz="3200" dirty="0" smtClean="0"/>
              <a:t>Tenino Indians</a:t>
            </a:r>
          </a:p>
          <a:p>
            <a:r>
              <a:rPr lang="en-US" sz="3200" dirty="0" smtClean="0"/>
              <a:t>Teton Sioux Indians</a:t>
            </a:r>
          </a:p>
          <a:p>
            <a:r>
              <a:rPr lang="en-US" sz="3200" dirty="0" smtClean="0"/>
              <a:t>Tillamook Indians</a:t>
            </a:r>
          </a:p>
          <a:p>
            <a:r>
              <a:rPr lang="en-US" sz="3200" dirty="0" smtClean="0"/>
              <a:t>Umatilla Indians</a:t>
            </a:r>
          </a:p>
          <a:p>
            <a:r>
              <a:rPr lang="en-US" sz="3200" dirty="0" smtClean="0"/>
              <a:t>Umpqua Indians</a:t>
            </a:r>
          </a:p>
          <a:p>
            <a:r>
              <a:rPr lang="en-US" sz="3200" dirty="0" smtClean="0"/>
              <a:t>Wahkiakum Indians (</a:t>
            </a:r>
            <a:r>
              <a:rPr lang="en-US" sz="3200" dirty="0" err="1" smtClean="0"/>
              <a:t>Wahkiaku</a:t>
            </a:r>
            <a:r>
              <a:rPr lang="en-US" sz="3200" dirty="0" smtClean="0"/>
              <a:t>)</a:t>
            </a:r>
          </a:p>
          <a:p>
            <a:r>
              <a:rPr lang="en-US" sz="3200" dirty="0" smtClean="0"/>
              <a:t>Walla Walla Indians (</a:t>
            </a:r>
            <a:r>
              <a:rPr lang="en-US" sz="3200" dirty="0" err="1" smtClean="0"/>
              <a:t>Walula</a:t>
            </a:r>
            <a:r>
              <a:rPr lang="en-US" sz="3200" dirty="0" smtClean="0"/>
              <a:t>)</a:t>
            </a:r>
          </a:p>
          <a:p>
            <a:r>
              <a:rPr lang="en-US" sz="3200" dirty="0" err="1" smtClean="0"/>
              <a:t>Wanapum</a:t>
            </a:r>
            <a:r>
              <a:rPr lang="en-US" sz="3200" dirty="0" smtClean="0"/>
              <a:t> Indians (</a:t>
            </a:r>
            <a:r>
              <a:rPr lang="en-US" sz="3200" dirty="0" err="1" smtClean="0"/>
              <a:t>Wanapam</a:t>
            </a:r>
            <a:r>
              <a:rPr lang="en-US" sz="3200" dirty="0" smtClean="0"/>
              <a:t>, </a:t>
            </a:r>
            <a:r>
              <a:rPr lang="en-US" sz="3200" dirty="0" err="1" smtClean="0"/>
              <a:t>Sokulks</a:t>
            </a:r>
            <a:r>
              <a:rPr lang="en-US" sz="3200" dirty="0" smtClean="0"/>
              <a:t>)</a:t>
            </a:r>
          </a:p>
          <a:p>
            <a:r>
              <a:rPr lang="en-US" sz="3200" dirty="0" smtClean="0"/>
              <a:t>Wasco Indians (</a:t>
            </a:r>
            <a:r>
              <a:rPr lang="en-US" sz="3200" dirty="0" err="1" smtClean="0"/>
              <a:t>Kiksht</a:t>
            </a:r>
            <a:r>
              <a:rPr lang="en-US" sz="3200" dirty="0" smtClean="0"/>
              <a:t>)</a:t>
            </a:r>
          </a:p>
          <a:p>
            <a:r>
              <a:rPr lang="en-US" sz="3200" dirty="0" err="1" smtClean="0"/>
              <a:t>Wishram</a:t>
            </a:r>
            <a:r>
              <a:rPr lang="en-US" sz="3200" dirty="0" smtClean="0"/>
              <a:t> Indians (</a:t>
            </a:r>
            <a:r>
              <a:rPr lang="en-US" sz="3200" dirty="0" err="1" smtClean="0"/>
              <a:t>Wishham</a:t>
            </a:r>
            <a:r>
              <a:rPr lang="en-US" sz="3200" dirty="0" smtClean="0"/>
              <a:t>, </a:t>
            </a:r>
            <a:r>
              <a:rPr lang="en-US" sz="3200" dirty="0" err="1" smtClean="0"/>
              <a:t>Tlakluits</a:t>
            </a:r>
            <a:r>
              <a:rPr lang="en-US" sz="3200" dirty="0" smtClean="0"/>
              <a:t>	</a:t>
            </a:r>
          </a:p>
          <a:p>
            <a:r>
              <a:rPr lang="en-US" sz="3200" dirty="0" smtClean="0"/>
              <a:t>Yakima Indians</a:t>
            </a:r>
          </a:p>
          <a:p>
            <a:r>
              <a:rPr lang="en-US" sz="3200" dirty="0" smtClean="0"/>
              <a:t>Yankton Sioux Indians (</a:t>
            </a:r>
            <a:r>
              <a:rPr lang="en-US" sz="3200" dirty="0" err="1" smtClean="0"/>
              <a:t>Nakota</a:t>
            </a:r>
            <a:r>
              <a:rPr lang="en-US" sz="3200" dirty="0" smtClean="0"/>
              <a:t>)</a:t>
            </a:r>
            <a:endParaRPr lang="en-US" sz="3200" dirty="0"/>
          </a:p>
        </p:txBody>
      </p:sp>
      <p:sp useBgFill="1">
        <p:nvSpPr>
          <p:cNvPr id="17" name="TextBox 3"/>
          <p:cNvSpPr txBox="1">
            <a:spLocks noChangeArrowheads="1"/>
          </p:cNvSpPr>
          <p:nvPr/>
        </p:nvSpPr>
        <p:spPr bwMode="auto">
          <a:xfrm>
            <a:off x="0" y="667512"/>
            <a:ext cx="9144000" cy="769441"/>
          </a:xfrm>
          <a:prstGeom prst="rect">
            <a:avLst/>
          </a:prstGeom>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meet the native peoples</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18" name="TextBox 17"/>
          <p:cNvSpPr txBox="1"/>
          <p:nvPr/>
        </p:nvSpPr>
        <p:spPr>
          <a:xfrm rot="19966874">
            <a:off x="4439258" y="1853648"/>
            <a:ext cx="3945183" cy="707886"/>
          </a:xfrm>
          <a:prstGeom prst="rect">
            <a:avLst/>
          </a:prstGeom>
          <a:noFill/>
        </p:spPr>
        <p:txBody>
          <a:bodyPr wrap="none" rtlCol="0">
            <a:spAutoFit/>
          </a:bodyPr>
          <a:lstStyle/>
          <a:p>
            <a:r>
              <a:rPr lang="en-US" sz="4000" dirty="0" smtClean="0">
                <a:solidFill>
                  <a:srgbClr val="FF0000"/>
                </a:solidFill>
                <a:effectLst>
                  <a:outerShdw dist="50800" dir="3000000" algn="ctr" rotWithShape="0">
                    <a:schemeClr val="tx1"/>
                  </a:outerShdw>
                </a:effectLst>
              </a:rPr>
              <a:t>~ 48 native tribes!</a:t>
            </a:r>
            <a:endParaRPr lang="en-US" sz="4000" dirty="0">
              <a:solidFill>
                <a:srgbClr val="FF0000"/>
              </a:solidFill>
              <a:effectLst>
                <a:outerShdw dist="50800" dir="3000000" algn="ctr" rotWithShape="0">
                  <a:schemeClr val="tx1"/>
                </a:outerShdw>
              </a:effectLst>
            </a:endParaRPr>
          </a:p>
        </p:txBody>
      </p:sp>
      <p:sp useBgFill="1">
        <p:nvSpPr>
          <p:cNvPr id="19"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Are Jefferson’s Goals Accomplished?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1" name="TextBox 20"/>
          <p:cNvSpPr txBox="1"/>
          <p:nvPr/>
        </p:nvSpPr>
        <p:spPr>
          <a:xfrm>
            <a:off x="0" y="1371600"/>
            <a:ext cx="6858000" cy="954107"/>
          </a:xfrm>
          <a:prstGeom prst="rect">
            <a:avLst/>
          </a:prstGeom>
        </p:spPr>
        <p:txBody>
          <a:bodyPr wrap="square" rtlCol="0">
            <a:spAutoFit/>
          </a:bodyPr>
          <a:lstStyle/>
          <a:p>
            <a:pPr>
              <a:buFontTx/>
              <a:buChar char="-"/>
            </a:pPr>
            <a:r>
              <a:rPr lang="en-US" sz="2800" b="1" dirty="0" smtClean="0"/>
              <a:t> Dr. Benjamin Rush gave Lewis a list of</a:t>
            </a:r>
          </a:p>
          <a:p>
            <a:r>
              <a:rPr lang="en-US" sz="2800" b="1" dirty="0" smtClean="0"/>
              <a:t>  questions to ask each tribe encountered. </a:t>
            </a:r>
          </a:p>
        </p:txBody>
      </p:sp>
      <p:sp useBgFill="1">
        <p:nvSpPr>
          <p:cNvPr id="25" name="TextBox 24"/>
          <p:cNvSpPr txBox="1"/>
          <p:nvPr/>
        </p:nvSpPr>
        <p:spPr>
          <a:xfrm>
            <a:off x="0" y="2286000"/>
            <a:ext cx="9144000" cy="3539430"/>
          </a:xfrm>
          <a:prstGeom prst="rect">
            <a:avLst/>
          </a:prstGeom>
        </p:spPr>
        <p:txBody>
          <a:bodyPr wrap="square" rtlCol="0">
            <a:spAutoFit/>
          </a:bodyPr>
          <a:lstStyle/>
          <a:p>
            <a:pPr>
              <a:buFontTx/>
              <a:buChar char="-"/>
            </a:pPr>
            <a:r>
              <a:rPr lang="en-US" sz="2800" b="1" dirty="0" smtClean="0"/>
              <a:t> some examples:</a:t>
            </a:r>
          </a:p>
          <a:p>
            <a:r>
              <a:rPr lang="en-US" sz="2800" b="1" dirty="0" smtClean="0"/>
              <a:t> “What is the state of life as to longevity?</a:t>
            </a:r>
          </a:p>
          <a:p>
            <a:r>
              <a:rPr lang="en-US" sz="2800" b="1" dirty="0" smtClean="0"/>
              <a:t>   At what age do they marry?</a:t>
            </a:r>
          </a:p>
          <a:p>
            <a:r>
              <a:rPr lang="en-US" sz="2800" b="1" dirty="0" smtClean="0"/>
              <a:t>   How long do they suckle their children?</a:t>
            </a:r>
          </a:p>
          <a:p>
            <a:r>
              <a:rPr lang="en-US" sz="2800" b="1" dirty="0" smtClean="0"/>
              <a:t>   Are artificial discharges of blood ever used among them?</a:t>
            </a:r>
          </a:p>
          <a:p>
            <a:r>
              <a:rPr lang="en-US" sz="2800" b="1" dirty="0" smtClean="0"/>
              <a:t>   In what manner do they induce sweating?</a:t>
            </a:r>
          </a:p>
          <a:p>
            <a:r>
              <a:rPr lang="en-US" sz="2800" b="1" dirty="0" smtClean="0"/>
              <a:t>   At what time do they rise — their baths?</a:t>
            </a:r>
          </a:p>
          <a:p>
            <a:r>
              <a:rPr lang="en-US" sz="2800" b="1" dirty="0" smtClean="0"/>
              <a:t>   How do they preserve their food?”</a:t>
            </a:r>
          </a:p>
        </p:txBody>
      </p:sp>
      <p:sp useBgFill="1">
        <p:nvSpPr>
          <p:cNvPr id="26" name="TextBox 25"/>
          <p:cNvSpPr txBox="1"/>
          <p:nvPr/>
        </p:nvSpPr>
        <p:spPr>
          <a:xfrm>
            <a:off x="0" y="5791200"/>
            <a:ext cx="9144000" cy="1077218"/>
          </a:xfrm>
          <a:prstGeom prst="rect">
            <a:avLst/>
          </a:prstGeom>
        </p:spPr>
        <p:txBody>
          <a:bodyPr wrap="square" rtlCol="0">
            <a:spAutoFit/>
          </a:bodyPr>
          <a:lstStyle/>
          <a:p>
            <a:pPr>
              <a:buFontTx/>
              <a:buChar char="-"/>
            </a:pPr>
            <a:r>
              <a:rPr lang="en-US" sz="3200" b="1" dirty="0" smtClean="0"/>
              <a:t> Captain Clark compiles a list of answers from every</a:t>
            </a:r>
          </a:p>
          <a:p>
            <a:r>
              <a:rPr lang="en-US" sz="3200" b="1" dirty="0" smtClean="0"/>
              <a:t>   tribal encounter</a:t>
            </a:r>
          </a:p>
        </p:txBody>
      </p:sp>
      <p:grpSp>
        <p:nvGrpSpPr>
          <p:cNvPr id="3" name="Group 21"/>
          <p:cNvGrpSpPr/>
          <p:nvPr/>
        </p:nvGrpSpPr>
        <p:grpSpPr>
          <a:xfrm>
            <a:off x="6705600" y="838200"/>
            <a:ext cx="2286000" cy="2914650"/>
            <a:chOff x="5029200" y="3248026"/>
            <a:chExt cx="2286000" cy="2914650"/>
          </a:xfrm>
        </p:grpSpPr>
        <p:pic>
          <p:nvPicPr>
            <p:cNvPr id="23" name="Picture 4" descr="Benjamin Rush Painting by Peale.jpg"/>
            <p:cNvPicPr>
              <a:picLocks noChangeAspect="1" noChangeArrowheads="1"/>
            </p:cNvPicPr>
            <p:nvPr/>
          </p:nvPicPr>
          <p:blipFill>
            <a:blip r:embed="rId2"/>
            <a:srcRect r="9091"/>
            <a:stretch>
              <a:fillRect/>
            </a:stretch>
          </p:blipFill>
          <p:spPr bwMode="auto">
            <a:xfrm>
              <a:off x="5029200" y="3248026"/>
              <a:ext cx="2286000" cy="2914650"/>
            </a:xfrm>
            <a:prstGeom prst="rect">
              <a:avLst/>
            </a:prstGeom>
            <a:noFill/>
          </p:spPr>
        </p:pic>
        <p:sp>
          <p:nvSpPr>
            <p:cNvPr id="24" name="Rectangle 23"/>
            <p:cNvSpPr/>
            <p:nvPr/>
          </p:nvSpPr>
          <p:spPr>
            <a:xfrm>
              <a:off x="5342956" y="5715000"/>
              <a:ext cx="1667444" cy="369332"/>
            </a:xfrm>
            <a:prstGeom prst="rect">
              <a:avLst/>
            </a:prstGeom>
          </p:spPr>
          <p:txBody>
            <a:bodyPr wrap="none">
              <a:spAutoFit/>
            </a:bodyPr>
            <a:lstStyle/>
            <a:p>
              <a:r>
                <a:rPr lang="en-US" b="1" dirty="0" smtClean="0">
                  <a:solidFill>
                    <a:schemeClr val="bg1"/>
                  </a:solidFill>
                </a:rPr>
                <a:t>Benjamin Rush </a:t>
              </a:r>
              <a:endParaRPr lang="en-US"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8"/>
                                        </p:tgtEl>
                                      </p:cBhvr>
                                    </p:animEffect>
                                    <p:set>
                                      <p:cBhvr>
                                        <p:cTn id="10" dur="1" fill="hold">
                                          <p:stCondLst>
                                            <p:cond delay="999"/>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1" grpId="0" animBg="1"/>
      <p:bldP spid="25" grpId="0" animBg="1"/>
      <p:bldP spid="26"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463308"/>
          </a:xfrm>
          <a:prstGeom prst="rect">
            <a:avLst/>
          </a:prstGeom>
        </p:spPr>
        <p:txBody>
          <a:bodyPr wrap="square">
            <a:spAutoFit/>
          </a:bodyPr>
          <a:lstStyle/>
          <a:p>
            <a:r>
              <a:rPr lang="en-US" dirty="0" smtClean="0">
                <a:hlinkClick r:id="rId2"/>
              </a:rPr>
              <a:t>http://exhibits.hsl.virginia.edu/lewisclark/natives/</a:t>
            </a:r>
          </a:p>
          <a:p>
            <a:endParaRPr lang="en-US" dirty="0" smtClean="0">
              <a:hlinkClick r:id="rId2"/>
            </a:endParaRPr>
          </a:p>
          <a:p>
            <a:r>
              <a:rPr lang="en-US" dirty="0" smtClean="0">
                <a:hlinkClick r:id="rId2"/>
              </a:rPr>
              <a:t>Benjamin Rush</a:t>
            </a:r>
            <a:r>
              <a:rPr lang="en-US" dirty="0" smtClean="0"/>
              <a:t> had a series of questions for Lewis on Indian physical history, medicine, morals, and religion that he wanted the expedition to investigate:</a:t>
            </a:r>
          </a:p>
          <a:p>
            <a:r>
              <a:rPr lang="en-US" dirty="0" smtClean="0"/>
              <a:t>- What are the acute diseases of the Indians? Is the bilious fever attended with a black vomit.</a:t>
            </a:r>
          </a:p>
          <a:p>
            <a:r>
              <a:rPr lang="en-US" dirty="0" smtClean="0"/>
              <a:t>- Is </a:t>
            </a:r>
            <a:r>
              <a:rPr lang="en-US" dirty="0" err="1" smtClean="0"/>
              <a:t>Goiture</a:t>
            </a:r>
            <a:r>
              <a:rPr lang="en-US" dirty="0" smtClean="0"/>
              <a:t>, apoplexy, palsy, Epilepsy, madness…</a:t>
            </a:r>
            <a:r>
              <a:rPr lang="en-US" dirty="0" err="1" smtClean="0"/>
              <a:t>ven.</a:t>
            </a:r>
            <a:r>
              <a:rPr lang="en-US" dirty="0" smtClean="0"/>
              <a:t> Disease known among them?</a:t>
            </a:r>
          </a:p>
          <a:p>
            <a:r>
              <a:rPr lang="en-US" dirty="0" smtClean="0"/>
              <a:t>- What is their state of life as to longevity?</a:t>
            </a:r>
          </a:p>
          <a:p>
            <a:r>
              <a:rPr lang="en-US" dirty="0" smtClean="0"/>
              <a:t>- At what age do the women begin and cease to menstruate?</a:t>
            </a:r>
          </a:p>
          <a:p>
            <a:r>
              <a:rPr lang="en-US" dirty="0" smtClean="0"/>
              <a:t>- At what age do they marry? How long do they suckle the Children?</a:t>
            </a:r>
          </a:p>
          <a:p>
            <a:r>
              <a:rPr lang="en-US" dirty="0" smtClean="0"/>
              <a:t>- What is the provision of their Children. after being weaned?</a:t>
            </a:r>
          </a:p>
          <a:p>
            <a:pPr>
              <a:buFontTx/>
              <a:buChar char="-"/>
            </a:pPr>
            <a:r>
              <a:rPr lang="en-US" dirty="0" smtClean="0"/>
              <a:t>The state of the pulse as to frequency in the morning, at noon &amp; at night — before &amp; after</a:t>
            </a:r>
          </a:p>
          <a:p>
            <a:r>
              <a:rPr lang="en-US" dirty="0" smtClean="0"/>
              <a:t>    eating? What is its state in childhood. Adult life, &amp; old age? The number of strokes counted   </a:t>
            </a:r>
          </a:p>
          <a:p>
            <a:r>
              <a:rPr lang="en-US" dirty="0" smtClean="0"/>
              <a:t>    by the quarter of a minute by glass, and multiplied by four will give its frequency in a minute.</a:t>
            </a:r>
          </a:p>
          <a:p>
            <a:r>
              <a:rPr lang="en-US" dirty="0" smtClean="0"/>
              <a:t>- What are their </a:t>
            </a:r>
            <a:r>
              <a:rPr lang="en-US" dirty="0" err="1" smtClean="0"/>
              <a:t>Remidies</a:t>
            </a:r>
            <a:r>
              <a:rPr lang="en-US" dirty="0" smtClean="0"/>
              <a:t>?</a:t>
            </a:r>
          </a:p>
          <a:p>
            <a:r>
              <a:rPr lang="en-US" dirty="0" smtClean="0"/>
              <a:t>- Are artificial discharges of blood ever used among them?</a:t>
            </a:r>
          </a:p>
          <a:p>
            <a:r>
              <a:rPr lang="en-US" dirty="0" smtClean="0"/>
              <a:t>- In what manner do they induce sweating?</a:t>
            </a:r>
          </a:p>
          <a:p>
            <a:r>
              <a:rPr lang="en-US" dirty="0" smtClean="0"/>
              <a:t>- Do they ever use voluntary fasting?</a:t>
            </a:r>
          </a:p>
          <a:p>
            <a:r>
              <a:rPr lang="en-US" dirty="0" smtClean="0"/>
              <a:t>- At what time do they rise — their Baths?</a:t>
            </a:r>
          </a:p>
          <a:p>
            <a:pPr>
              <a:buFontTx/>
              <a:buChar char="-"/>
            </a:pPr>
            <a:r>
              <a:rPr lang="en-US" dirty="0" smtClean="0"/>
              <a:t> What is the diet — manner of cooking &amp; times of eating among the Indians? How do they </a:t>
            </a:r>
          </a:p>
          <a:p>
            <a:r>
              <a:rPr lang="en-US" dirty="0" smtClean="0"/>
              <a:t>   preserve their food?</a:t>
            </a:r>
          </a:p>
          <a:p>
            <a:endParaRPr lang="en-US" dirty="0" smtClean="0"/>
          </a:p>
          <a:p>
            <a:r>
              <a:rPr lang="en-US" dirty="0" smtClean="0"/>
              <a:t>Clark utilized Rush’s list and added a few of his own queries concerning the treatment of smallpox and methods of inducing evacuation.</a:t>
            </a:r>
            <a:endParaRPr lang="en-US" dirty="0"/>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TextBox 3"/>
          <p:cNvSpPr txBox="1">
            <a:spLocks noChangeArrowheads="1"/>
          </p:cNvSpPr>
          <p:nvPr/>
        </p:nvSpPr>
        <p:spPr bwMode="auto">
          <a:xfrm>
            <a:off x="0" y="667512"/>
            <a:ext cx="9144000" cy="769441"/>
          </a:xfrm>
          <a:prstGeom prst="rect">
            <a:avLst/>
          </a:prstGeom>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meet the native peoples</a:t>
            </a:r>
            <a:endParaRPr lang="en-US" sz="4400" b="1" dirty="0">
              <a:solidFill>
                <a:srgbClr val="FF0000"/>
              </a:solidFill>
              <a:effectLst>
                <a:outerShdw dist="50800" dir="5400000" algn="ctr" rotWithShape="0">
                  <a:schemeClr val="tx1"/>
                </a:outerShdw>
              </a:effectLst>
              <a:latin typeface="Calibri" pitchFamily="34" charset="0"/>
            </a:endParaRPr>
          </a:p>
        </p:txBody>
      </p:sp>
      <p:grpSp>
        <p:nvGrpSpPr>
          <p:cNvPr id="13" name="Group 12"/>
          <p:cNvGrpSpPr/>
          <p:nvPr/>
        </p:nvGrpSpPr>
        <p:grpSpPr>
          <a:xfrm>
            <a:off x="0" y="838200"/>
            <a:ext cx="9144000" cy="6030218"/>
            <a:chOff x="0" y="838200"/>
            <a:chExt cx="9144000" cy="6030218"/>
          </a:xfrm>
        </p:grpSpPr>
        <p:sp useBgFill="1">
          <p:nvSpPr>
            <p:cNvPr id="14" name="TextBox 13"/>
            <p:cNvSpPr txBox="1"/>
            <p:nvPr/>
          </p:nvSpPr>
          <p:spPr>
            <a:xfrm>
              <a:off x="0" y="2286000"/>
              <a:ext cx="9144000" cy="3539430"/>
            </a:xfrm>
            <a:prstGeom prst="rect">
              <a:avLst/>
            </a:prstGeom>
          </p:spPr>
          <p:txBody>
            <a:bodyPr wrap="square" rtlCol="0">
              <a:spAutoFit/>
            </a:bodyPr>
            <a:lstStyle/>
            <a:p>
              <a:pPr>
                <a:buFontTx/>
                <a:buChar char="-"/>
              </a:pPr>
              <a:r>
                <a:rPr lang="en-US" sz="2800" b="1" dirty="0" smtClean="0"/>
                <a:t> some examples:</a:t>
              </a:r>
            </a:p>
            <a:p>
              <a:r>
                <a:rPr lang="en-US" sz="2800" b="1" dirty="0" smtClean="0"/>
                <a:t> “What is the state of life as to longevity?</a:t>
              </a:r>
            </a:p>
            <a:p>
              <a:r>
                <a:rPr lang="en-US" sz="2800" b="1" dirty="0" smtClean="0"/>
                <a:t>   At what age do they marry?</a:t>
              </a:r>
            </a:p>
            <a:p>
              <a:r>
                <a:rPr lang="en-US" sz="2800" b="1" dirty="0" smtClean="0"/>
                <a:t>   How long do they suckle their children?</a:t>
              </a:r>
            </a:p>
            <a:p>
              <a:r>
                <a:rPr lang="en-US" sz="2800" b="1" dirty="0" smtClean="0"/>
                <a:t>   Are artificial discharges of blood ever used among them?</a:t>
              </a:r>
            </a:p>
            <a:p>
              <a:r>
                <a:rPr lang="en-US" sz="2800" b="1" dirty="0" smtClean="0"/>
                <a:t>   In what manner do they induce sweating?</a:t>
              </a:r>
            </a:p>
            <a:p>
              <a:r>
                <a:rPr lang="en-US" sz="2800" b="1" dirty="0" smtClean="0"/>
                <a:t>   At what time do they rise — their baths?</a:t>
              </a:r>
            </a:p>
            <a:p>
              <a:r>
                <a:rPr lang="en-US" sz="2800" b="1" dirty="0" smtClean="0"/>
                <a:t>   How do they preserve their food?”</a:t>
              </a:r>
            </a:p>
          </p:txBody>
        </p:sp>
        <p:sp useBgFill="1">
          <p:nvSpPr>
            <p:cNvPr id="15" name="TextBox 14"/>
            <p:cNvSpPr txBox="1"/>
            <p:nvPr/>
          </p:nvSpPr>
          <p:spPr>
            <a:xfrm>
              <a:off x="0" y="1371600"/>
              <a:ext cx="6858000" cy="954107"/>
            </a:xfrm>
            <a:prstGeom prst="rect">
              <a:avLst/>
            </a:prstGeom>
          </p:spPr>
          <p:txBody>
            <a:bodyPr wrap="square" rtlCol="0">
              <a:spAutoFit/>
            </a:bodyPr>
            <a:lstStyle/>
            <a:p>
              <a:pPr>
                <a:buFontTx/>
                <a:buChar char="-"/>
              </a:pPr>
              <a:r>
                <a:rPr lang="en-US" sz="2800" b="1" dirty="0" smtClean="0"/>
                <a:t> Dr. Benjamin Rush gave Lewis a list of</a:t>
              </a:r>
            </a:p>
            <a:p>
              <a:r>
                <a:rPr lang="en-US" sz="2800" b="1" dirty="0" smtClean="0"/>
                <a:t>  questions to ask each tribe encountered. </a:t>
              </a:r>
            </a:p>
          </p:txBody>
        </p:sp>
        <p:sp useBgFill="1">
          <p:nvSpPr>
            <p:cNvPr id="16" name="TextBox 15"/>
            <p:cNvSpPr txBox="1"/>
            <p:nvPr/>
          </p:nvSpPr>
          <p:spPr>
            <a:xfrm>
              <a:off x="0" y="5791200"/>
              <a:ext cx="9144000" cy="1077218"/>
            </a:xfrm>
            <a:prstGeom prst="rect">
              <a:avLst/>
            </a:prstGeom>
          </p:spPr>
          <p:txBody>
            <a:bodyPr wrap="square" rtlCol="0">
              <a:spAutoFit/>
            </a:bodyPr>
            <a:lstStyle/>
            <a:p>
              <a:pPr>
                <a:buFontTx/>
                <a:buChar char="-"/>
              </a:pPr>
              <a:r>
                <a:rPr lang="en-US" sz="3200" b="1" dirty="0" smtClean="0"/>
                <a:t> Captain Clark compiles a list of answers from every</a:t>
              </a:r>
            </a:p>
            <a:p>
              <a:r>
                <a:rPr lang="en-US" sz="3200" b="1" dirty="0" smtClean="0"/>
                <a:t>   tribal encounter</a:t>
              </a:r>
            </a:p>
          </p:txBody>
        </p:sp>
        <p:grpSp>
          <p:nvGrpSpPr>
            <p:cNvPr id="17" name="Group 21"/>
            <p:cNvGrpSpPr/>
            <p:nvPr/>
          </p:nvGrpSpPr>
          <p:grpSpPr>
            <a:xfrm>
              <a:off x="6705600" y="838200"/>
              <a:ext cx="2286000" cy="2914650"/>
              <a:chOff x="5029200" y="3248026"/>
              <a:chExt cx="2286000" cy="2914650"/>
            </a:xfrm>
          </p:grpSpPr>
          <p:pic>
            <p:nvPicPr>
              <p:cNvPr id="18" name="Picture 4" descr="Benjamin Rush Painting by Peale.jpg"/>
              <p:cNvPicPr>
                <a:picLocks noChangeAspect="1" noChangeArrowheads="1"/>
              </p:cNvPicPr>
              <p:nvPr/>
            </p:nvPicPr>
            <p:blipFill>
              <a:blip r:embed="rId3"/>
              <a:srcRect r="9091"/>
              <a:stretch>
                <a:fillRect/>
              </a:stretch>
            </p:blipFill>
            <p:spPr bwMode="auto">
              <a:xfrm>
                <a:off x="5029200" y="3248026"/>
                <a:ext cx="2286000" cy="2914650"/>
              </a:xfrm>
              <a:prstGeom prst="rect">
                <a:avLst/>
              </a:prstGeom>
              <a:noFill/>
            </p:spPr>
          </p:pic>
          <p:sp>
            <p:nvSpPr>
              <p:cNvPr id="19" name="Rectangle 18"/>
              <p:cNvSpPr/>
              <p:nvPr/>
            </p:nvSpPr>
            <p:spPr>
              <a:xfrm>
                <a:off x="5342956" y="5715000"/>
                <a:ext cx="1667444" cy="369332"/>
              </a:xfrm>
              <a:prstGeom prst="rect">
                <a:avLst/>
              </a:prstGeom>
            </p:spPr>
            <p:txBody>
              <a:bodyPr wrap="none">
                <a:spAutoFit/>
              </a:bodyPr>
              <a:lstStyle/>
              <a:p>
                <a:r>
                  <a:rPr lang="en-US" b="1" dirty="0" smtClean="0">
                    <a:solidFill>
                      <a:schemeClr val="bg1"/>
                    </a:solidFill>
                  </a:rPr>
                  <a:t>Benjamin Rush </a:t>
                </a:r>
                <a:endParaRPr lang="en-US" dirty="0">
                  <a:solidFill>
                    <a:schemeClr val="bg1"/>
                  </a:solidFill>
                </a:endParaRPr>
              </a:p>
            </p:txBody>
          </p:sp>
        </p:grpSp>
      </p:grpSp>
      <p:sp useBgFill="1">
        <p:nvSpPr>
          <p:cNvPr id="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Are Jefferson’s Goals Accomplished?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153603" name="Picture 3"/>
          <p:cNvPicPr>
            <a:picLocks noChangeAspect="1" noChangeArrowheads="1"/>
          </p:cNvPicPr>
          <p:nvPr/>
        </p:nvPicPr>
        <p:blipFill>
          <a:blip r:embed="rId4"/>
          <a:srcRect/>
          <a:stretch>
            <a:fillRect/>
          </a:stretch>
        </p:blipFill>
        <p:spPr bwMode="auto">
          <a:xfrm rot="20978433">
            <a:off x="838200" y="1981200"/>
            <a:ext cx="6095328" cy="4876800"/>
          </a:xfrm>
          <a:prstGeom prst="rect">
            <a:avLst/>
          </a:prstGeom>
          <a:noFill/>
          <a:ln w="9525">
            <a:noFill/>
            <a:miter lim="800000"/>
            <a:headEnd/>
            <a:tailEnd/>
          </a:ln>
          <a:effectLst/>
        </p:spPr>
      </p:pic>
      <p:sp>
        <p:nvSpPr>
          <p:cNvPr id="8" name="Rectangle 7"/>
          <p:cNvSpPr/>
          <p:nvPr/>
        </p:nvSpPr>
        <p:spPr>
          <a:xfrm rot="20911376">
            <a:off x="610176" y="2299378"/>
            <a:ext cx="3810000" cy="1143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04" name="Picture 4"/>
          <p:cNvPicPr>
            <a:picLocks noChangeAspect="1" noChangeArrowheads="1"/>
          </p:cNvPicPr>
          <p:nvPr/>
        </p:nvPicPr>
        <p:blipFill>
          <a:blip r:embed="rId5"/>
          <a:srcRect/>
          <a:stretch>
            <a:fillRect/>
          </a:stretch>
        </p:blipFill>
        <p:spPr bwMode="auto">
          <a:xfrm rot="20869004">
            <a:off x="-2878844" y="1440237"/>
            <a:ext cx="8291513" cy="3932238"/>
          </a:xfrm>
          <a:prstGeom prst="rect">
            <a:avLst/>
          </a:prstGeom>
          <a:noFill/>
          <a:ln w="50800">
            <a:solidFill>
              <a:srgbClr val="FF0000"/>
            </a:solidFill>
            <a:miter lim="800000"/>
            <a:headEnd/>
            <a:tailEnd/>
          </a:ln>
          <a:effectLst/>
        </p:spPr>
      </p:pic>
      <p:sp>
        <p:nvSpPr>
          <p:cNvPr id="10" name="TextBox 9"/>
          <p:cNvSpPr txBox="1"/>
          <p:nvPr/>
        </p:nvSpPr>
        <p:spPr>
          <a:xfrm>
            <a:off x="228600" y="2133600"/>
            <a:ext cx="8229600" cy="492443"/>
          </a:xfrm>
          <a:prstGeom prst="rect">
            <a:avLst/>
          </a:prstGeom>
          <a:solidFill>
            <a:schemeClr val="accent3">
              <a:lumMod val="40000"/>
              <a:lumOff val="60000"/>
            </a:schemeClr>
          </a:solidFill>
          <a:ln>
            <a:solidFill>
              <a:schemeClr val="accent3">
                <a:lumMod val="40000"/>
                <a:lumOff val="60000"/>
              </a:schemeClr>
            </a:solidFill>
          </a:ln>
        </p:spPr>
        <p:txBody>
          <a:bodyPr wrap="square" rtlCol="0">
            <a:spAutoFit/>
          </a:bodyPr>
          <a:lstStyle/>
          <a:p>
            <a:r>
              <a:rPr lang="en-US" sz="2600" dirty="0" smtClean="0">
                <a:ln>
                  <a:solidFill>
                    <a:srgbClr val="FF0000"/>
                  </a:solidFill>
                </a:ln>
                <a:solidFill>
                  <a:srgbClr val="FF0000"/>
                </a:solidFill>
                <a:effectLst>
                  <a:outerShdw dist="50800" dir="7200000" algn="ctr" rotWithShape="0">
                    <a:schemeClr val="tx1"/>
                  </a:outerShdw>
                </a:effectLst>
                <a:latin typeface="Bradley Hand ITC" pitchFamily="66" charset="0"/>
              </a:rPr>
              <a:t>A List of the Names of the different Nations and Tribes . . </a:t>
            </a:r>
            <a:endParaRPr lang="en-US" sz="2600" dirty="0">
              <a:ln>
                <a:solidFill>
                  <a:srgbClr val="FF0000"/>
                </a:solidFill>
              </a:ln>
              <a:solidFill>
                <a:srgbClr val="FF0000"/>
              </a:solidFill>
              <a:effectLst>
                <a:outerShdw dist="50800" dir="7200000" algn="ctr" rotWithShape="0">
                  <a:schemeClr val="tx1"/>
                </a:outerShdw>
              </a:effectLst>
              <a:latin typeface="Bradley Hand ITC" pitchFamily="66" charset="0"/>
            </a:endParaRPr>
          </a:p>
        </p:txBody>
      </p:sp>
      <p:sp>
        <p:nvSpPr>
          <p:cNvPr id="9" name="Rectangle 8"/>
          <p:cNvSpPr/>
          <p:nvPr/>
        </p:nvSpPr>
        <p:spPr>
          <a:xfrm>
            <a:off x="228600" y="1600200"/>
            <a:ext cx="3505200" cy="20574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2400" y="4139386"/>
            <a:ext cx="3276599" cy="2185214"/>
          </a:xfrm>
          <a:prstGeom prst="rect">
            <a:avLst/>
          </a:prstGeom>
          <a:solidFill>
            <a:schemeClr val="accent3">
              <a:lumMod val="40000"/>
              <a:lumOff val="60000"/>
            </a:schemeClr>
          </a:solidFill>
          <a:ln w="50800">
            <a:solidFill>
              <a:srgbClr val="C00000"/>
            </a:solidFill>
          </a:ln>
        </p:spPr>
        <p:txBody>
          <a:bodyPr wrap="square" rtlCol="0">
            <a:spAutoFit/>
          </a:bodyPr>
          <a:lstStyle/>
          <a:p>
            <a:pPr algn="ctr"/>
            <a:r>
              <a:rPr lang="en-US" sz="3200" dirty="0" smtClean="0">
                <a:ln>
                  <a:solidFill>
                    <a:srgbClr val="FF0000"/>
                  </a:solidFill>
                </a:ln>
                <a:solidFill>
                  <a:srgbClr val="FF0000"/>
                </a:solidFill>
                <a:effectLst>
                  <a:outerShdw dist="50800" dir="7200000" algn="ctr" rotWithShape="0">
                    <a:schemeClr val="tx1"/>
                  </a:outerShdw>
                </a:effectLst>
                <a:latin typeface="Bradley Hand ITC" pitchFamily="66" charset="0"/>
              </a:rPr>
              <a:t>The names of </a:t>
            </a:r>
          </a:p>
          <a:p>
            <a:pPr algn="ctr"/>
            <a:r>
              <a:rPr lang="en-US" sz="3200" dirty="0" smtClean="0">
                <a:ln>
                  <a:solidFill>
                    <a:srgbClr val="FF0000"/>
                  </a:solidFill>
                </a:ln>
                <a:solidFill>
                  <a:srgbClr val="FF0000"/>
                </a:solidFill>
                <a:effectLst>
                  <a:outerShdw dist="50800" dir="7200000" algn="ctr" rotWithShape="0">
                    <a:schemeClr val="tx1"/>
                  </a:outerShdw>
                </a:effectLst>
                <a:latin typeface="Bradley Hand ITC" pitchFamily="66" charset="0"/>
              </a:rPr>
              <a:t>the Indian </a:t>
            </a:r>
          </a:p>
          <a:p>
            <a:pPr algn="ctr"/>
            <a:r>
              <a:rPr lang="en-US" sz="2400" dirty="0" smtClean="0">
                <a:ln>
                  <a:solidFill>
                    <a:srgbClr val="FF0000"/>
                  </a:solidFill>
                </a:ln>
                <a:solidFill>
                  <a:srgbClr val="FF0000"/>
                </a:solidFill>
                <a:effectLst>
                  <a:outerShdw dist="50800" dir="7200000" algn="ctr" rotWithShape="0">
                    <a:schemeClr val="tx1"/>
                  </a:outerShdw>
                </a:effectLst>
                <a:latin typeface="Bradley Hand ITC" pitchFamily="66" charset="0"/>
              </a:rPr>
              <a:t>Nations as  learned (?)         </a:t>
            </a:r>
          </a:p>
          <a:p>
            <a:pPr algn="ctr"/>
            <a:r>
              <a:rPr lang="en-US" sz="2400" dirty="0" smtClean="0">
                <a:ln>
                  <a:solidFill>
                    <a:srgbClr val="FF0000"/>
                  </a:solidFill>
                </a:ln>
                <a:solidFill>
                  <a:srgbClr val="FF0000"/>
                </a:solidFill>
                <a:effectLst>
                  <a:outerShdw dist="50800" dir="7200000" algn="ctr" rotWithShape="0">
                    <a:schemeClr val="tx1"/>
                  </a:outerShdw>
                </a:effectLst>
                <a:latin typeface="Bradley Hand ITC" pitchFamily="66" charset="0"/>
              </a:rPr>
              <a:t>by speech &amp; pronounce</a:t>
            </a:r>
          </a:p>
          <a:p>
            <a:pPr algn="ctr"/>
            <a:r>
              <a:rPr lang="en-US" sz="2400" dirty="0" smtClean="0">
                <a:ln>
                  <a:solidFill>
                    <a:srgbClr val="FF0000"/>
                  </a:solidFill>
                </a:ln>
                <a:solidFill>
                  <a:srgbClr val="FF0000"/>
                </a:solidFill>
                <a:effectLst>
                  <a:outerShdw dist="50800" dir="7200000" algn="ctr" rotWithShape="0">
                    <a:schemeClr val="tx1"/>
                  </a:outerShdw>
                </a:effectLst>
                <a:latin typeface="Bradley Hand ITC" pitchFamily="66" charset="0"/>
              </a:rPr>
              <a:t>by the English</a:t>
            </a:r>
            <a:endParaRPr lang="en-US" sz="2400" dirty="0">
              <a:ln>
                <a:solidFill>
                  <a:srgbClr val="FF0000"/>
                </a:solidFill>
              </a:ln>
              <a:solidFill>
                <a:srgbClr val="FF0000"/>
              </a:solidFill>
              <a:effectLst>
                <a:outerShdw dist="50800" dir="7200000" algn="ctr" rotWithShape="0">
                  <a:schemeClr val="tx1"/>
                </a:outerShdw>
              </a:effectLst>
              <a:latin typeface="Bradley Hand ITC" pitchFamily="66" charset="0"/>
            </a:endParaRPr>
          </a:p>
        </p:txBody>
      </p:sp>
      <p:pic>
        <p:nvPicPr>
          <p:cNvPr id="153605" name="Picture 5"/>
          <p:cNvPicPr>
            <a:picLocks noChangeAspect="1" noChangeArrowheads="1"/>
          </p:cNvPicPr>
          <p:nvPr/>
        </p:nvPicPr>
        <p:blipFill>
          <a:blip r:embed="rId6"/>
          <a:srcRect/>
          <a:stretch>
            <a:fillRect/>
          </a:stretch>
        </p:blipFill>
        <p:spPr bwMode="auto">
          <a:xfrm>
            <a:off x="228600" y="1752600"/>
            <a:ext cx="4038600" cy="2504616"/>
          </a:xfrm>
          <a:prstGeom prst="rect">
            <a:avLst/>
          </a:prstGeom>
          <a:noFill/>
          <a:ln w="50800">
            <a:solidFill>
              <a:schemeClr val="tx1"/>
            </a:solidFill>
            <a:miter lim="800000"/>
            <a:headEnd/>
            <a:tailEnd/>
          </a:ln>
          <a:effectLst/>
        </p:spPr>
      </p:pic>
      <p:sp>
        <p:nvSpPr>
          <p:cNvPr id="12" name="Rectangle 11"/>
          <p:cNvSpPr/>
          <p:nvPr/>
        </p:nvSpPr>
        <p:spPr>
          <a:xfrm>
            <a:off x="3124200" y="4114800"/>
            <a:ext cx="2438400" cy="14478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562600" y="4419600"/>
            <a:ext cx="2438400" cy="461665"/>
          </a:xfrm>
          <a:prstGeom prst="rect">
            <a:avLst/>
          </a:prstGeom>
          <a:solidFill>
            <a:schemeClr val="accent3">
              <a:lumMod val="40000"/>
              <a:lumOff val="60000"/>
            </a:schemeClr>
          </a:solidFill>
          <a:ln w="50800">
            <a:solidFill>
              <a:srgbClr val="C00000"/>
            </a:solidFill>
          </a:ln>
        </p:spPr>
        <p:txBody>
          <a:bodyPr wrap="square" rtlCol="0">
            <a:spAutoFit/>
          </a:bodyPr>
          <a:lstStyle/>
          <a:p>
            <a:pPr algn="ctr"/>
            <a:r>
              <a:rPr lang="en-US" sz="2400" dirty="0" smtClean="0">
                <a:ln>
                  <a:solidFill>
                    <a:srgbClr val="FF0000"/>
                  </a:solidFill>
                </a:ln>
                <a:solidFill>
                  <a:srgbClr val="FF0000"/>
                </a:solidFill>
                <a:effectLst>
                  <a:outerShdw dist="50800" dir="7200000" algn="ctr" rotWithShape="0">
                    <a:schemeClr val="tx1"/>
                  </a:outerShdw>
                </a:effectLst>
                <a:latin typeface="Bradley Hand ITC" pitchFamily="66" charset="0"/>
              </a:rPr>
              <a:t>primitive  Indian </a:t>
            </a:r>
          </a:p>
        </p:txBody>
      </p:sp>
      <p:sp>
        <p:nvSpPr>
          <p:cNvPr id="21" name="TextBox 20"/>
          <p:cNvSpPr txBox="1"/>
          <p:nvPr/>
        </p:nvSpPr>
        <p:spPr>
          <a:xfrm>
            <a:off x="8001000" y="4419600"/>
            <a:ext cx="1143000" cy="830997"/>
          </a:xfrm>
          <a:prstGeom prst="rect">
            <a:avLst/>
          </a:prstGeom>
          <a:solidFill>
            <a:schemeClr val="accent3">
              <a:lumMod val="40000"/>
              <a:lumOff val="60000"/>
            </a:schemeClr>
          </a:solidFill>
          <a:ln w="50800">
            <a:solidFill>
              <a:srgbClr val="C00000"/>
            </a:solidFill>
          </a:ln>
        </p:spPr>
        <p:txBody>
          <a:bodyPr wrap="square" rtlCol="0">
            <a:spAutoFit/>
          </a:bodyPr>
          <a:lstStyle/>
          <a:p>
            <a:pPr algn="ctr"/>
            <a:r>
              <a:rPr lang="en-US" sz="2400" dirty="0" smtClean="0">
                <a:ln>
                  <a:solidFill>
                    <a:srgbClr val="FF0000"/>
                  </a:solidFill>
                </a:ln>
                <a:solidFill>
                  <a:srgbClr val="FF0000"/>
                </a:solidFill>
                <a:effectLst>
                  <a:outerShdw dist="50800" dir="7200000" algn="ctr" rotWithShape="0">
                    <a:schemeClr val="tx1"/>
                  </a:outerShdw>
                </a:effectLst>
                <a:latin typeface="Bradley Hand ITC" pitchFamily="66" charset="0"/>
              </a:rPr>
              <a:t>Nick</a:t>
            </a:r>
          </a:p>
          <a:p>
            <a:pPr algn="ctr"/>
            <a:r>
              <a:rPr lang="en-US" sz="2400" dirty="0" smtClean="0">
                <a:ln>
                  <a:solidFill>
                    <a:srgbClr val="FF0000"/>
                  </a:solidFill>
                </a:ln>
                <a:solidFill>
                  <a:srgbClr val="FF0000"/>
                </a:solidFill>
                <a:effectLst>
                  <a:outerShdw dist="50800" dir="7200000" algn="ctr" rotWithShape="0">
                    <a:schemeClr val="tx1"/>
                  </a:outerShdw>
                </a:effectLst>
                <a:latin typeface="Bradley Hand ITC" pitchFamily="66" charset="0"/>
              </a:rPr>
              <a:t>names</a:t>
            </a:r>
            <a:endParaRPr lang="en-US" sz="2400" dirty="0">
              <a:ln>
                <a:solidFill>
                  <a:srgbClr val="FF0000"/>
                </a:solidFill>
              </a:ln>
              <a:solidFill>
                <a:srgbClr val="FF0000"/>
              </a:solidFill>
              <a:effectLst>
                <a:outerShdw dist="50800" dir="7200000" algn="ctr" rotWithShape="0">
                  <a:schemeClr val="tx1"/>
                </a:outerShdw>
              </a:effectLst>
              <a:latin typeface="Bradley Hand ITC"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53603"/>
                                        </p:tgtEl>
                                        <p:attrNameLst>
                                          <p:attrName>style.visibility</p:attrName>
                                        </p:attrNameLst>
                                      </p:cBhvr>
                                      <p:to>
                                        <p:strVal val="visible"/>
                                      </p:to>
                                    </p:set>
                                    <p:animEffect transition="in" filter="fade">
                                      <p:cBhvr>
                                        <p:cTn id="11" dur="1000"/>
                                        <p:tgtEl>
                                          <p:spTgt spid="15360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1000"/>
                                        <p:tgtEl>
                                          <p:spTgt spid="8"/>
                                        </p:tgtEl>
                                      </p:cBhvr>
                                    </p:animEffect>
                                  </p:childTnLst>
                                </p:cTn>
                              </p:par>
                            </p:childTnLst>
                          </p:cTn>
                        </p:par>
                        <p:par>
                          <p:cTn id="17" fill="hold">
                            <p:stCondLst>
                              <p:cond delay="1000"/>
                            </p:stCondLst>
                            <p:childTnLst>
                              <p:par>
                                <p:cTn id="18" presetID="53" presetClass="entr" presetSubtype="0" fill="hold" nodeType="afterEffect">
                                  <p:stCondLst>
                                    <p:cond delay="0"/>
                                  </p:stCondLst>
                                  <p:childTnLst>
                                    <p:set>
                                      <p:cBhvr>
                                        <p:cTn id="19" dur="1" fill="hold">
                                          <p:stCondLst>
                                            <p:cond delay="0"/>
                                          </p:stCondLst>
                                        </p:cTn>
                                        <p:tgtEl>
                                          <p:spTgt spid="153604"/>
                                        </p:tgtEl>
                                        <p:attrNameLst>
                                          <p:attrName>style.visibility</p:attrName>
                                        </p:attrNameLst>
                                      </p:cBhvr>
                                      <p:to>
                                        <p:strVal val="visible"/>
                                      </p:to>
                                    </p:set>
                                    <p:anim calcmode="lin" valueType="num">
                                      <p:cBhvr>
                                        <p:cTn id="20" dur="1000" fill="hold"/>
                                        <p:tgtEl>
                                          <p:spTgt spid="153604"/>
                                        </p:tgtEl>
                                        <p:attrNameLst>
                                          <p:attrName>ppt_w</p:attrName>
                                        </p:attrNameLst>
                                      </p:cBhvr>
                                      <p:tavLst>
                                        <p:tav tm="0">
                                          <p:val>
                                            <p:fltVal val="0"/>
                                          </p:val>
                                        </p:tav>
                                        <p:tav tm="100000">
                                          <p:val>
                                            <p:strVal val="#ppt_w"/>
                                          </p:val>
                                        </p:tav>
                                      </p:tavLst>
                                    </p:anim>
                                    <p:anim calcmode="lin" valueType="num">
                                      <p:cBhvr>
                                        <p:cTn id="21" dur="1000" fill="hold"/>
                                        <p:tgtEl>
                                          <p:spTgt spid="153604"/>
                                        </p:tgtEl>
                                        <p:attrNameLst>
                                          <p:attrName>ppt_h</p:attrName>
                                        </p:attrNameLst>
                                      </p:cBhvr>
                                      <p:tavLst>
                                        <p:tav tm="0">
                                          <p:val>
                                            <p:fltVal val="0"/>
                                          </p:val>
                                        </p:tav>
                                        <p:tav tm="100000">
                                          <p:val>
                                            <p:strVal val="#ppt_h"/>
                                          </p:val>
                                        </p:tav>
                                      </p:tavLst>
                                    </p:anim>
                                    <p:animEffect transition="in" filter="fade">
                                      <p:cBhvr>
                                        <p:cTn id="22" dur="1000"/>
                                        <p:tgtEl>
                                          <p:spTgt spid="153604"/>
                                        </p:tgtEl>
                                      </p:cBhvr>
                                    </p:animEffect>
                                  </p:childTnLst>
                                </p:cTn>
                              </p:par>
                              <p:par>
                                <p:cTn id="23" presetID="64" presetClass="path" presetSubtype="0" accel="50000" decel="50000" fill="hold" nodeType="withEffect">
                                  <p:stCondLst>
                                    <p:cond delay="0"/>
                                  </p:stCondLst>
                                  <p:childTnLst>
                                    <p:animMotion origin="layout" path="M -1.66667E-6 2.22222E-6 L 0.33646 0.02569 " pathEditMode="relative" rAng="0" ptsTypes="AA">
                                      <p:cBhvr>
                                        <p:cTn id="24" dur="1000" fill="hold"/>
                                        <p:tgtEl>
                                          <p:spTgt spid="153604"/>
                                        </p:tgtEl>
                                        <p:attrNameLst>
                                          <p:attrName>ppt_x</p:attrName>
                                          <p:attrName>ppt_y</p:attrName>
                                        </p:attrNameLst>
                                      </p:cBhvr>
                                      <p:rCtr x="168" y="13"/>
                                    </p:animMotion>
                                  </p:childTnLst>
                                </p:cTn>
                              </p:par>
                              <p:par>
                                <p:cTn id="25" presetID="8" presetClass="emph" presetSubtype="0" fill="hold" nodeType="withEffect">
                                  <p:stCondLst>
                                    <p:cond delay="0"/>
                                  </p:stCondLst>
                                  <p:childTnLst>
                                    <p:animRot by="720000">
                                      <p:cBhvr>
                                        <p:cTn id="26" dur="1000" fill="hold"/>
                                        <p:tgtEl>
                                          <p:spTgt spid="153604"/>
                                        </p:tgtEl>
                                        <p:attrNameLst>
                                          <p:attrName>r</p:attrName>
                                        </p:attrNameLst>
                                      </p:cBhvr>
                                    </p:animRot>
                                  </p:childTnLst>
                                </p:cTn>
                              </p:par>
                              <p:par>
                                <p:cTn id="27" presetID="10" presetClass="exit" presetSubtype="0" fill="hold" grpId="1" nodeType="withEffect">
                                  <p:stCondLst>
                                    <p:cond delay="500"/>
                                  </p:stCondLst>
                                  <p:childTnLst>
                                    <p:animEffect transition="out" filter="fade">
                                      <p:cBhvr>
                                        <p:cTn id="28" dur="1000"/>
                                        <p:tgtEl>
                                          <p:spTgt spid="8"/>
                                        </p:tgtEl>
                                      </p:cBhvr>
                                    </p:animEffect>
                                    <p:set>
                                      <p:cBhvr>
                                        <p:cTn id="29" dur="1" fill="hold">
                                          <p:stCondLst>
                                            <p:cond delay="9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1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1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3605"/>
                                        </p:tgtEl>
                                        <p:attrNameLst>
                                          <p:attrName>style.visibility</p:attrName>
                                        </p:attrNameLst>
                                      </p:cBhvr>
                                      <p:to>
                                        <p:strVal val="visible"/>
                                      </p:to>
                                    </p:set>
                                    <p:animEffect transition="in" filter="fade">
                                      <p:cBhvr>
                                        <p:cTn id="44" dur="2000"/>
                                        <p:tgtEl>
                                          <p:spTgt spid="153605"/>
                                        </p:tgtEl>
                                      </p:cBhvr>
                                    </p:animEffect>
                                  </p:childTnLst>
                                </p:cTn>
                              </p:par>
                              <p:par>
                                <p:cTn id="45" presetID="63" presetClass="path" presetSubtype="0" accel="50000" decel="50000" fill="hold" nodeType="withEffect">
                                  <p:stCondLst>
                                    <p:cond delay="0"/>
                                  </p:stCondLst>
                                  <p:childTnLst>
                                    <p:animMotion origin="layout" path="M -3.33333E-6 -4.44444E-6 L 0.42917 0.2507 " pathEditMode="relative" rAng="0" ptsTypes="AA">
                                      <p:cBhvr>
                                        <p:cTn id="46" dur="1000" fill="hold"/>
                                        <p:tgtEl>
                                          <p:spTgt spid="153605"/>
                                        </p:tgtEl>
                                        <p:attrNameLst>
                                          <p:attrName>ppt_x</p:attrName>
                                          <p:attrName>ppt_y</p:attrName>
                                        </p:attrNameLst>
                                      </p:cBhvr>
                                      <p:rCtr x="215" y="125"/>
                                    </p:animMotion>
                                  </p:childTnLst>
                                </p:cTn>
                              </p:par>
                              <p:par>
                                <p:cTn id="47" presetID="6" presetClass="emph" presetSubtype="0" fill="hold" nodeType="withEffect">
                                  <p:stCondLst>
                                    <p:cond delay="0"/>
                                  </p:stCondLst>
                                  <p:childTnLst>
                                    <p:animScale>
                                      <p:cBhvr>
                                        <p:cTn id="48" dur="1000" fill="hold"/>
                                        <p:tgtEl>
                                          <p:spTgt spid="153605"/>
                                        </p:tgtEl>
                                      </p:cBhvr>
                                      <p:by x="150000" y="150000"/>
                                    </p:animScale>
                                  </p:childTnLst>
                                </p:cTn>
                              </p:par>
                              <p:par>
                                <p:cTn id="49" presetID="10" presetClass="exit" presetSubtype="0" fill="hold" grpId="1" nodeType="withEffect">
                                  <p:stCondLst>
                                    <p:cond delay="0"/>
                                  </p:stCondLst>
                                  <p:childTnLst>
                                    <p:animEffect transition="out" filter="fade">
                                      <p:cBhvr>
                                        <p:cTn id="50" dur="1000"/>
                                        <p:tgtEl>
                                          <p:spTgt spid="9"/>
                                        </p:tgtEl>
                                      </p:cBhvr>
                                    </p:animEffect>
                                    <p:set>
                                      <p:cBhvr>
                                        <p:cTn id="51" dur="1" fill="hold">
                                          <p:stCondLst>
                                            <p:cond delay="999"/>
                                          </p:stCondLst>
                                        </p:cTn>
                                        <p:tgtEl>
                                          <p:spTgt spid="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right)">
                                      <p:cBhvr>
                                        <p:cTn id="56" dur="1000"/>
                                        <p:tgtEl>
                                          <p:spTgt spid="12"/>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10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1000"/>
                                        <p:tgtEl>
                                          <p:spTgt spid="12"/>
                                        </p:tgtEl>
                                      </p:cBhvr>
                                    </p:animEffect>
                                    <p:set>
                                      <p:cBhvr>
                                        <p:cTn id="75" dur="1" fill="hold">
                                          <p:stCondLst>
                                            <p:cond delay="999"/>
                                          </p:stCondLst>
                                        </p:cTn>
                                        <p:tgtEl>
                                          <p:spTgt spid="12"/>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11"/>
                                        </p:tgtEl>
                                      </p:cBhvr>
                                    </p:animEffect>
                                    <p:set>
                                      <p:cBhvr>
                                        <p:cTn id="78" dur="1" fill="hold">
                                          <p:stCondLst>
                                            <p:cond delay="999"/>
                                          </p:stCondLst>
                                        </p:cTn>
                                        <p:tgtEl>
                                          <p:spTgt spid="11"/>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153605"/>
                                        </p:tgtEl>
                                      </p:cBhvr>
                                    </p:animEffect>
                                    <p:set>
                                      <p:cBhvr>
                                        <p:cTn id="81" dur="1" fill="hold">
                                          <p:stCondLst>
                                            <p:cond delay="999"/>
                                          </p:stCondLst>
                                        </p:cTn>
                                        <p:tgtEl>
                                          <p:spTgt spid="153605"/>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1000"/>
                                        <p:tgtEl>
                                          <p:spTgt spid="153604"/>
                                        </p:tgtEl>
                                      </p:cBhvr>
                                    </p:animEffect>
                                    <p:set>
                                      <p:cBhvr>
                                        <p:cTn id="84" dur="1" fill="hold">
                                          <p:stCondLst>
                                            <p:cond delay="999"/>
                                          </p:stCondLst>
                                        </p:cTn>
                                        <p:tgtEl>
                                          <p:spTgt spid="15360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10"/>
                                        </p:tgtEl>
                                      </p:cBhvr>
                                    </p:animEffect>
                                    <p:set>
                                      <p:cBhvr>
                                        <p:cTn id="87" dur="1" fill="hold">
                                          <p:stCondLst>
                                            <p:cond delay="999"/>
                                          </p:stCondLst>
                                        </p:cTn>
                                        <p:tgtEl>
                                          <p:spTgt spid="10"/>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20"/>
                                        </p:tgtEl>
                                      </p:cBhvr>
                                    </p:animEffect>
                                    <p:set>
                                      <p:cBhvr>
                                        <p:cTn id="90" dur="1" fill="hold">
                                          <p:stCondLst>
                                            <p:cond delay="999"/>
                                          </p:stCondLst>
                                        </p:cTn>
                                        <p:tgtEl>
                                          <p:spTgt spid="20"/>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1000"/>
                                        <p:tgtEl>
                                          <p:spTgt spid="21"/>
                                        </p:tgtEl>
                                      </p:cBhvr>
                                    </p:animEffect>
                                    <p:set>
                                      <p:cBhvr>
                                        <p:cTn id="93" dur="1" fill="hold">
                                          <p:stCondLst>
                                            <p:cond delay="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9" grpId="0" animBg="1"/>
      <p:bldP spid="9" grpId="1" animBg="1"/>
      <p:bldP spid="11" grpId="0" animBg="1"/>
      <p:bldP spid="11" grpId="1" animBg="1"/>
      <p:bldP spid="12" grpId="0" animBg="1"/>
      <p:bldP spid="12" grpId="1" animBg="1"/>
      <p:bldP spid="20" grpId="0" animBg="1"/>
      <p:bldP spid="20" grpId="1" animBg="1"/>
      <p:bldP spid="21" grpId="0" animBg="1"/>
      <p:bldP spid="21"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a:srcRect/>
          <a:stretch>
            <a:fillRect/>
          </a:stretch>
        </p:blipFill>
        <p:spPr bwMode="auto">
          <a:xfrm rot="20978433">
            <a:off x="838200" y="1981200"/>
            <a:ext cx="6095328" cy="4876800"/>
          </a:xfrm>
          <a:prstGeom prst="rect">
            <a:avLst/>
          </a:prstGeom>
          <a:noFill/>
          <a:ln w="9525">
            <a:noFill/>
            <a:miter lim="800000"/>
            <a:headEnd/>
            <a:tailEnd/>
          </a:ln>
          <a:effectLst/>
        </p:spPr>
      </p:pic>
      <p:sp useBgFill="1">
        <p:nvSpPr>
          <p:cNvPr id="17" name="TextBox 3"/>
          <p:cNvSpPr txBox="1">
            <a:spLocks noChangeArrowheads="1"/>
          </p:cNvSpPr>
          <p:nvPr/>
        </p:nvSpPr>
        <p:spPr bwMode="auto">
          <a:xfrm>
            <a:off x="0" y="609600"/>
            <a:ext cx="9144000" cy="769441"/>
          </a:xfrm>
          <a:prstGeom prst="rect">
            <a:avLst/>
          </a:prstGeom>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meet the native peoples</a:t>
            </a:r>
            <a:endParaRPr lang="en-US" sz="4400" b="1" dirty="0">
              <a:solidFill>
                <a:srgbClr val="FF0000"/>
              </a:solidFill>
              <a:effectLst>
                <a:outerShdw dist="50800" dir="5400000" algn="ctr" rotWithShape="0">
                  <a:schemeClr val="tx1"/>
                </a:outerShdw>
              </a:effectLst>
              <a:latin typeface="Calibri" pitchFamily="34" charset="0"/>
            </a:endParaRPr>
          </a:p>
        </p:txBody>
      </p:sp>
      <p:sp useBgFill="1">
        <p:nvSpPr>
          <p:cNvPr id="9" name="TextBox 3"/>
          <p:cNvSpPr txBox="1">
            <a:spLocks noChangeArrowheads="1"/>
          </p:cNvSpPr>
          <p:nvPr/>
        </p:nvSpPr>
        <p:spPr bwMode="auto">
          <a:xfrm>
            <a:off x="0" y="685800"/>
            <a:ext cx="9144000" cy="769441"/>
          </a:xfrm>
          <a:prstGeom prst="rect">
            <a:avLst/>
          </a:prstGeom>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find a water route to the Pacific</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10" name="TextBox 3"/>
          <p:cNvSpPr txBox="1">
            <a:spLocks noChangeArrowheads="1"/>
          </p:cNvSpPr>
          <p:nvPr/>
        </p:nvSpPr>
        <p:spPr bwMode="auto">
          <a:xfrm>
            <a:off x="0" y="0"/>
            <a:ext cx="9144000" cy="707886"/>
          </a:xfrm>
          <a:prstGeom prst="rect">
            <a:avLst/>
          </a:prstGeom>
          <a:solidFill>
            <a:schemeClr val="accent1">
              <a:lumMod val="20000"/>
              <a:lumOff val="80000"/>
            </a:schemeClr>
          </a:soli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Are Jefferson’s Goals Accomplished?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1" name="TextBox 3"/>
          <p:cNvSpPr txBox="1">
            <a:spLocks noChangeArrowheads="1"/>
          </p:cNvSpPr>
          <p:nvPr/>
        </p:nvSpPr>
        <p:spPr bwMode="auto">
          <a:xfrm>
            <a:off x="0" y="1516559"/>
            <a:ext cx="9144000" cy="769441"/>
          </a:xfrm>
          <a:prstGeom prst="rect">
            <a:avLst/>
          </a:prstGeom>
          <a:no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meet the native peoples</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12" name="TextBox 11"/>
          <p:cNvSpPr txBox="1">
            <a:spLocks noChangeArrowheads="1"/>
          </p:cNvSpPr>
          <p:nvPr/>
        </p:nvSpPr>
        <p:spPr bwMode="auto">
          <a:xfrm>
            <a:off x="-1" y="2430959"/>
            <a:ext cx="9144001" cy="769441"/>
          </a:xfrm>
          <a:prstGeom prst="rect">
            <a:avLst/>
          </a:prstGeom>
          <a:no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study the natural resources</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13" name="TextBox 3"/>
          <p:cNvSpPr txBox="1">
            <a:spLocks noChangeArrowheads="1"/>
          </p:cNvSpPr>
          <p:nvPr/>
        </p:nvSpPr>
        <p:spPr bwMode="auto">
          <a:xfrm>
            <a:off x="1" y="3421559"/>
            <a:ext cx="9143999" cy="769441"/>
          </a:xfrm>
          <a:prstGeom prst="rect">
            <a:avLst/>
          </a:prstGeom>
          <a:no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make maps of the rivers</a:t>
            </a:r>
            <a:endParaRPr lang="en-US" sz="4400" b="1" dirty="0">
              <a:solidFill>
                <a:srgbClr val="FF0000"/>
              </a:solidFill>
              <a:effectLst>
                <a:outerShdw dist="50800" dir="5400000" algn="ctr" rotWithShape="0">
                  <a:schemeClr val="tx1"/>
                </a:outerShdw>
              </a:effectLst>
              <a:latin typeface="Calibri" pitchFamily="34" charset="0"/>
            </a:endParaRPr>
          </a:p>
        </p:txBody>
      </p:sp>
      <p:pic>
        <p:nvPicPr>
          <p:cNvPr id="1028" name="Picture 4" descr="C:\Users\Sandra\AppData\Local\Microsoft\Windows\INetCache\IE\A4WEEWIB\117px-Bueno-verde[1].png"/>
          <p:cNvPicPr>
            <a:picLocks noChangeAspect="1" noChangeArrowheads="1"/>
          </p:cNvPicPr>
          <p:nvPr/>
        </p:nvPicPr>
        <p:blipFill>
          <a:blip r:embed="rId3"/>
          <a:srcRect/>
          <a:stretch>
            <a:fillRect/>
          </a:stretch>
        </p:blipFill>
        <p:spPr bwMode="auto">
          <a:xfrm>
            <a:off x="251357" y="1447694"/>
            <a:ext cx="891643" cy="914506"/>
          </a:xfrm>
          <a:prstGeom prst="rect">
            <a:avLst/>
          </a:prstGeom>
          <a:noFill/>
        </p:spPr>
      </p:pic>
      <p:sp>
        <p:nvSpPr>
          <p:cNvPr id="15" name="Oval 14"/>
          <p:cNvSpPr/>
          <p:nvPr/>
        </p:nvSpPr>
        <p:spPr>
          <a:xfrm>
            <a:off x="381000" y="2362200"/>
            <a:ext cx="7162800" cy="1066800"/>
          </a:xfrm>
          <a:prstGeom prst="ellipse">
            <a:avLst/>
          </a:prstGeom>
          <a:noFill/>
          <a:ln w="76200">
            <a:solidFill>
              <a:schemeClr val="tx1"/>
            </a:solidFill>
          </a:ln>
          <a:effectLst>
            <a:outerShdw dist="38100" dir="72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3" descr="C:\Users\Sandra\AppData\Local\Microsoft\Windows\INetCache\IE\8RMFJWGV\896px-Black_x.svg[1].png"/>
          <p:cNvPicPr>
            <a:picLocks noChangeAspect="1" noChangeArrowheads="1"/>
          </p:cNvPicPr>
          <p:nvPr/>
        </p:nvPicPr>
        <p:blipFill>
          <a:blip r:embed="rId4" cstate="print"/>
          <a:srcRect/>
          <a:stretch>
            <a:fillRect/>
          </a:stretch>
        </p:blipFill>
        <p:spPr bwMode="auto">
          <a:xfrm>
            <a:off x="228600" y="685800"/>
            <a:ext cx="733425" cy="838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1000"/>
                                        <p:tgtEl>
                                          <p:spTgt spid="17"/>
                                        </p:tgtEl>
                                      </p:cBhvr>
                                    </p:animEffect>
                                    <p:set>
                                      <p:cBhvr>
                                        <p:cTn id="10" dur="1" fill="hold">
                                          <p:stCondLst>
                                            <p:cond delay="999"/>
                                          </p:stCondLst>
                                        </p:cTn>
                                        <p:tgtEl>
                                          <p:spTgt spid="17"/>
                                        </p:tgtEl>
                                        <p:attrNameLst>
                                          <p:attrName>style.visibility</p:attrName>
                                        </p:attrNameLst>
                                      </p:cBhvr>
                                      <p:to>
                                        <p:strVal val="hidden"/>
                                      </p:to>
                                    </p:set>
                                  </p:childTnLst>
                                </p:cTn>
                              </p:par>
                              <p:par>
                                <p:cTn id="11" presetID="42" presetClass="path" presetSubtype="0" accel="50000" decel="50000" fill="hold" grpId="0" nodeType="withEffect">
                                  <p:stCondLst>
                                    <p:cond delay="0"/>
                                  </p:stCondLst>
                                  <p:childTnLst>
                                    <p:animMotion origin="layout" path="M 0 2.59259E-6 L 0 0.13287 " pathEditMode="relative" rAng="0" ptsTypes="AA">
                                      <p:cBhvr>
                                        <p:cTn id="12" dur="1000" fill="hold"/>
                                        <p:tgtEl>
                                          <p:spTgt spid="17"/>
                                        </p:tgtEl>
                                        <p:attrNameLst>
                                          <p:attrName>ppt_x</p:attrName>
                                          <p:attrName>ppt_y</p:attrName>
                                        </p:attrNameLst>
                                      </p:cBhvr>
                                      <p:rCtr x="0" y="66"/>
                                    </p:animMotion>
                                  </p:childTnLst>
                                </p:cTn>
                              </p:par>
                              <p:par>
                                <p:cTn id="13" presetID="10" presetClass="entr" presetSubtype="0" fill="hold" grpId="1"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par>
                                <p:cTn id="16" presetID="10" presetClass="entr" presetSubtype="0" fill="hold" nodeType="with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2000"/>
                                        <p:tgtEl>
                                          <p:spTgt spid="19"/>
                                        </p:tgtEl>
                                      </p:cBhvr>
                                    </p:animEffect>
                                  </p:childTnLst>
                                </p:cTn>
                              </p:par>
                              <p:par>
                                <p:cTn id="19" presetID="10" presetClass="entr" presetSubtype="0" fill="hold" grpId="1" nodeType="with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par>
                                <p:cTn id="22" presetID="10" presetClass="entr" presetSubtype="0" fill="hold" grpId="3" nodeType="withEffect">
                                  <p:stCondLst>
                                    <p:cond delay="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par>
                                <p:cTn id="25" presetID="10" presetClass="entr" presetSubtype="0" fill="hold" grpId="2" nodeType="with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wipe(left)">
                                      <p:cBhvr>
                                        <p:cTn id="32" dur="1000"/>
                                        <p:tgtEl>
                                          <p:spTgt spid="1028"/>
                                        </p:tgtEl>
                                      </p:cBhvr>
                                    </p:animEffect>
                                  </p:childTnLst>
                                </p:cTn>
                              </p:par>
                            </p:childTnLst>
                          </p:cTn>
                        </p:par>
                        <p:par>
                          <p:cTn id="33" fill="hold">
                            <p:stCondLst>
                              <p:cond delay="1000"/>
                            </p:stCondLst>
                            <p:childTnLst>
                              <p:par>
                                <p:cTn id="34" presetID="22" presetClass="entr" presetSubtype="8" fill="hold" grpId="0" nodeType="afterEffect">
                                  <p:stCondLst>
                                    <p:cond delay="50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1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1000"/>
                                        <p:tgtEl>
                                          <p:spTgt spid="1028"/>
                                        </p:tgtEl>
                                      </p:cBhvr>
                                    </p:animEffect>
                                    <p:set>
                                      <p:cBhvr>
                                        <p:cTn id="41" dur="1" fill="hold">
                                          <p:stCondLst>
                                            <p:cond delay="999"/>
                                          </p:stCondLst>
                                        </p:cTn>
                                        <p:tgtEl>
                                          <p:spTgt spid="1028"/>
                                        </p:tgtEl>
                                        <p:attrNameLst>
                                          <p:attrName>style.visibility</p:attrName>
                                        </p:attrNameLst>
                                      </p:cBhvr>
                                      <p:to>
                                        <p:strVal val="hidden"/>
                                      </p:to>
                                    </p:set>
                                  </p:childTnLst>
                                </p:cTn>
                              </p:par>
                              <p:par>
                                <p:cTn id="42" presetID="64" presetClass="path" presetSubtype="0" accel="50000" decel="50000" fill="hold" grpId="2" nodeType="withEffect">
                                  <p:stCondLst>
                                    <p:cond delay="0"/>
                                  </p:stCondLst>
                                  <p:childTnLst>
                                    <p:animMotion origin="layout" path="M -3.33333E-6 -2.22222E-6 L -3.33333E-6 -0.27778 " pathEditMode="relative" rAng="0" ptsTypes="AA">
                                      <p:cBhvr>
                                        <p:cTn id="43" dur="1000" fill="hold"/>
                                        <p:tgtEl>
                                          <p:spTgt spid="12"/>
                                        </p:tgtEl>
                                        <p:attrNameLst>
                                          <p:attrName>ppt_x</p:attrName>
                                          <p:attrName>ppt_y</p:attrName>
                                        </p:attrNameLst>
                                      </p:cBhvr>
                                      <p:rCtr x="0" y="-139"/>
                                    </p:animMotion>
                                  </p:childTnLst>
                                </p:cTn>
                              </p:par>
                              <p:par>
                                <p:cTn id="44" presetID="10" presetClass="exit" presetSubtype="0" fill="hold" grpId="1" nodeType="withEffect">
                                  <p:stCondLst>
                                    <p:cond delay="0"/>
                                  </p:stCondLst>
                                  <p:childTnLst>
                                    <p:animEffect transition="out" filter="fade">
                                      <p:cBhvr>
                                        <p:cTn id="45" dur="1000"/>
                                        <p:tgtEl>
                                          <p:spTgt spid="13"/>
                                        </p:tgtEl>
                                      </p:cBhvr>
                                    </p:animEffect>
                                    <p:set>
                                      <p:cBhvr>
                                        <p:cTn id="46" dur="1" fill="hold">
                                          <p:stCondLst>
                                            <p:cond delay="999"/>
                                          </p:stCondLst>
                                        </p:cTn>
                                        <p:tgtEl>
                                          <p:spTgt spid="13"/>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1000"/>
                                        <p:tgtEl>
                                          <p:spTgt spid="9"/>
                                        </p:tgtEl>
                                      </p:cBhvr>
                                    </p:animEffect>
                                    <p:set>
                                      <p:cBhvr>
                                        <p:cTn id="49" dur="1" fill="hold">
                                          <p:stCondLst>
                                            <p:cond delay="999"/>
                                          </p:stCondLst>
                                        </p:cTn>
                                        <p:tgtEl>
                                          <p:spTgt spid="9"/>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1000"/>
                                        <p:tgtEl>
                                          <p:spTgt spid="11"/>
                                        </p:tgtEl>
                                      </p:cBhvr>
                                    </p:animEffect>
                                    <p:set>
                                      <p:cBhvr>
                                        <p:cTn id="52" dur="1" fill="hold">
                                          <p:stCondLst>
                                            <p:cond delay="999"/>
                                          </p:stCondLst>
                                        </p:cTn>
                                        <p:tgtEl>
                                          <p:spTgt spid="11"/>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15"/>
                                        </p:tgtEl>
                                      </p:cBhvr>
                                    </p:animEffect>
                                    <p:set>
                                      <p:cBhvr>
                                        <p:cTn id="55" dur="1" fill="hold">
                                          <p:stCondLst>
                                            <p:cond delay="999"/>
                                          </p:stCondLst>
                                        </p:cTn>
                                        <p:tgtEl>
                                          <p:spTgt spid="1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9" grpId="0" animBg="1"/>
      <p:bldP spid="9" grpId="1" animBg="1"/>
      <p:bldP spid="11" grpId="1"/>
      <p:bldP spid="11" grpId="2"/>
      <p:bldP spid="12" grpId="2"/>
      <p:bldP spid="12" grpId="3"/>
      <p:bldP spid="13" grpId="1"/>
      <p:bldP spid="13" grpId="2"/>
      <p:bldP spid="15" grpId="0" animBg="1"/>
      <p:bldP spid="15"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TextBox 16"/>
          <p:cNvSpPr txBox="1">
            <a:spLocks noChangeArrowheads="1"/>
          </p:cNvSpPr>
          <p:nvPr/>
        </p:nvSpPr>
        <p:spPr bwMode="auto">
          <a:xfrm>
            <a:off x="-1" y="512064"/>
            <a:ext cx="9144001" cy="769441"/>
          </a:xfrm>
          <a:prstGeom prst="rect">
            <a:avLst/>
          </a:prstGeom>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study the natural resources</a:t>
            </a:r>
            <a:endParaRPr lang="en-US" sz="4400" b="1" dirty="0">
              <a:solidFill>
                <a:srgbClr val="FF0000"/>
              </a:solidFill>
              <a:effectLst>
                <a:outerShdw dist="50800" dir="5400000" algn="ctr" rotWithShape="0">
                  <a:schemeClr val="tx1"/>
                </a:outerShdw>
              </a:effectLst>
              <a:latin typeface="Calibri" pitchFamily="34" charset="0"/>
            </a:endParaRPr>
          </a:p>
        </p:txBody>
      </p:sp>
      <p:sp useBgFill="1">
        <p:nvSpPr>
          <p:cNvPr id="1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Are Jefferson’s Goals Accomplished?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6" name="TextBox 25"/>
          <p:cNvSpPr txBox="1"/>
          <p:nvPr/>
        </p:nvSpPr>
        <p:spPr>
          <a:xfrm>
            <a:off x="0" y="0"/>
            <a:ext cx="9144000" cy="677108"/>
          </a:xfrm>
          <a:prstGeom prst="rect">
            <a:avLst/>
          </a:prstGeom>
        </p:spPr>
        <p:txBody>
          <a:bodyPr wrap="square" rtlCol="0">
            <a:spAutoFit/>
          </a:bodyPr>
          <a:lstStyle/>
          <a:p>
            <a:r>
              <a:rPr lang="en-US" sz="2800" b="1" u="sng" dirty="0" smtClean="0"/>
              <a:t>Animals that Corps of Discovery first recorded for science:</a:t>
            </a:r>
          </a:p>
          <a:p>
            <a:endParaRPr lang="en-US" sz="1000" b="1" u="sng" dirty="0" smtClean="0"/>
          </a:p>
        </p:txBody>
      </p:sp>
      <p:sp>
        <p:nvSpPr>
          <p:cNvPr id="256" name="Rectangle 255"/>
          <p:cNvSpPr/>
          <p:nvPr/>
        </p:nvSpPr>
        <p:spPr>
          <a:xfrm>
            <a:off x="-5181600" y="5181600"/>
            <a:ext cx="4572000" cy="369332"/>
          </a:xfrm>
          <a:prstGeom prst="rect">
            <a:avLst/>
          </a:prstGeom>
        </p:spPr>
        <p:txBody>
          <a:bodyPr>
            <a:spAutoFit/>
          </a:bodyPr>
          <a:lstStyle/>
          <a:p>
            <a:endParaRPr lang="en-US" dirty="0"/>
          </a:p>
        </p:txBody>
      </p:sp>
      <p:sp>
        <p:nvSpPr>
          <p:cNvPr id="20" name="Rectangle 19"/>
          <p:cNvSpPr/>
          <p:nvPr/>
        </p:nvSpPr>
        <p:spPr>
          <a:xfrm>
            <a:off x="0" y="1302127"/>
            <a:ext cx="9144000" cy="1569660"/>
          </a:xfrm>
          <a:prstGeom prst="rect">
            <a:avLst/>
          </a:prstGeom>
        </p:spPr>
        <p:txBody>
          <a:bodyPr wrap="square">
            <a:spAutoFit/>
          </a:bodyPr>
          <a:lstStyle/>
          <a:p>
            <a:r>
              <a:rPr lang="en-US" sz="3200" dirty="0" smtClean="0"/>
              <a:t>   Lewis and Clark are true naturalists . . . </a:t>
            </a:r>
          </a:p>
          <a:p>
            <a:r>
              <a:rPr lang="en-US" sz="3200" dirty="0" smtClean="0"/>
              <a:t>	making observations and measurements,</a:t>
            </a:r>
          </a:p>
          <a:p>
            <a:r>
              <a:rPr lang="en-US" sz="3200" dirty="0" smtClean="0"/>
              <a:t>			recording their findings for others</a:t>
            </a:r>
            <a:endParaRPr lang="en-US" sz="3200" dirty="0"/>
          </a:p>
        </p:txBody>
      </p:sp>
      <p:sp>
        <p:nvSpPr>
          <p:cNvPr id="21" name="Rectangle 20"/>
          <p:cNvSpPr/>
          <p:nvPr/>
        </p:nvSpPr>
        <p:spPr>
          <a:xfrm>
            <a:off x="0" y="2826127"/>
            <a:ext cx="9144000" cy="4031873"/>
          </a:xfrm>
          <a:prstGeom prst="rect">
            <a:avLst/>
          </a:prstGeom>
        </p:spPr>
        <p:txBody>
          <a:bodyPr wrap="square">
            <a:spAutoFit/>
          </a:bodyPr>
          <a:lstStyle/>
          <a:p>
            <a:r>
              <a:rPr lang="en-US" sz="3200" dirty="0" smtClean="0"/>
              <a:t>   In scientific fields as diverse as  . . . </a:t>
            </a:r>
          </a:p>
          <a:p>
            <a:r>
              <a:rPr lang="en-US" sz="3200" dirty="0" smtClean="0"/>
              <a:t>	astronomy</a:t>
            </a:r>
          </a:p>
          <a:p>
            <a:r>
              <a:rPr lang="en-US" sz="3200" dirty="0" smtClean="0"/>
              <a:t>		biology</a:t>
            </a:r>
          </a:p>
          <a:p>
            <a:r>
              <a:rPr lang="en-US" sz="3200" dirty="0" smtClean="0"/>
              <a:t>			botany</a:t>
            </a:r>
          </a:p>
          <a:p>
            <a:r>
              <a:rPr lang="en-US" sz="3200" dirty="0" smtClean="0"/>
              <a:t>				cartography</a:t>
            </a:r>
          </a:p>
          <a:p>
            <a:r>
              <a:rPr lang="en-US" sz="3200" dirty="0" smtClean="0"/>
              <a:t>					ecology</a:t>
            </a:r>
          </a:p>
          <a:p>
            <a:r>
              <a:rPr lang="en-US" sz="3200" dirty="0" smtClean="0"/>
              <a:t>						geology</a:t>
            </a:r>
          </a:p>
          <a:p>
            <a:r>
              <a:rPr lang="en-US" sz="3200" dirty="0" smtClean="0"/>
              <a:t>							</a:t>
            </a:r>
            <a:endParaRPr lang="en-US" sz="3200" dirty="0"/>
          </a:p>
        </p:txBody>
      </p:sp>
      <p:pic>
        <p:nvPicPr>
          <p:cNvPr id="22" name="Picture 14" descr="image: Hollyleaf Oregon-Grape"/>
          <p:cNvPicPr>
            <a:picLocks noChangeAspect="1" noChangeArrowheads="1"/>
          </p:cNvPicPr>
          <p:nvPr/>
        </p:nvPicPr>
        <p:blipFill>
          <a:blip r:embed="rId3"/>
          <a:srcRect t="47500" r="33624"/>
          <a:stretch>
            <a:fillRect/>
          </a:stretch>
        </p:blipFill>
        <p:spPr bwMode="auto">
          <a:xfrm>
            <a:off x="6629400" y="3048000"/>
            <a:ext cx="2344056" cy="2590800"/>
          </a:xfrm>
          <a:prstGeom prst="rect">
            <a:avLst/>
          </a:prstGeom>
          <a:noFill/>
        </p:spPr>
      </p:pic>
      <p:pic>
        <p:nvPicPr>
          <p:cNvPr id="23" name="Picture 12" descr="image: Swift Fox "/>
          <p:cNvPicPr>
            <a:picLocks noChangeAspect="1" noChangeArrowheads="1"/>
          </p:cNvPicPr>
          <p:nvPr/>
        </p:nvPicPr>
        <p:blipFill>
          <a:blip r:embed="rId4"/>
          <a:srcRect/>
          <a:stretch>
            <a:fillRect/>
          </a:stretch>
        </p:blipFill>
        <p:spPr bwMode="auto">
          <a:xfrm>
            <a:off x="152400" y="4562474"/>
            <a:ext cx="2416580" cy="2143126"/>
          </a:xfrm>
          <a:prstGeom prst="rect">
            <a:avLst/>
          </a:prstGeom>
          <a:noFill/>
        </p:spPr>
      </p:pic>
      <p:sp>
        <p:nvSpPr>
          <p:cNvPr id="24" name="Oval 23"/>
          <p:cNvSpPr/>
          <p:nvPr/>
        </p:nvSpPr>
        <p:spPr>
          <a:xfrm>
            <a:off x="1371600" y="3733800"/>
            <a:ext cx="2057400" cy="609600"/>
          </a:xfrm>
          <a:prstGeom prst="ellipse">
            <a:avLst/>
          </a:prstGeom>
          <a:noFill/>
          <a:ln w="508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362200" y="4267200"/>
            <a:ext cx="2057400" cy="609600"/>
          </a:xfrm>
          <a:prstGeom prst="ellipse">
            <a:avLst/>
          </a:prstGeom>
          <a:noFill/>
          <a:ln w="508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1000"/>
                                        <p:tgtEl>
                                          <p:spTgt spid="20">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Effect transition="in" filter="fade">
                                      <p:cBhvr>
                                        <p:cTn id="11" dur="1000"/>
                                        <p:tgtEl>
                                          <p:spTgt spid="20">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xEl>
                                              <p:pRg st="2" end="2"/>
                                            </p:txEl>
                                          </p:spTgt>
                                        </p:tgtEl>
                                        <p:attrNameLst>
                                          <p:attrName>style.visibility</p:attrName>
                                        </p:attrNameLst>
                                      </p:cBhvr>
                                      <p:to>
                                        <p:strVal val="visible"/>
                                      </p:to>
                                    </p:set>
                                    <p:animEffect transition="in" filter="fade">
                                      <p:cBhvr>
                                        <p:cTn id="14" dur="1000"/>
                                        <p:tgtEl>
                                          <p:spTgt spid="20">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fade">
                                      <p:cBhvr>
                                        <p:cTn id="22" dur="1000"/>
                                        <p:tgtEl>
                                          <p:spTgt spid="21">
                                            <p:txEl>
                                              <p:pRg st="0" end="0"/>
                                            </p:txEl>
                                          </p:spTgt>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21">
                                            <p:txEl>
                                              <p:pRg st="1" end="1"/>
                                            </p:txEl>
                                          </p:spTgt>
                                        </p:tgtEl>
                                        <p:attrNameLst>
                                          <p:attrName>style.visibility</p:attrName>
                                        </p:attrNameLst>
                                      </p:cBhvr>
                                      <p:to>
                                        <p:strVal val="visible"/>
                                      </p:to>
                                    </p:set>
                                    <p:animEffect transition="in" filter="wipe(left)">
                                      <p:cBhvr>
                                        <p:cTn id="26" dur="1000"/>
                                        <p:tgtEl>
                                          <p:spTgt spid="21">
                                            <p:txEl>
                                              <p:pRg st="1" end="1"/>
                                            </p:txEl>
                                          </p:spTgt>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21">
                                            <p:txEl>
                                              <p:pRg st="2" end="2"/>
                                            </p:txEl>
                                          </p:spTgt>
                                        </p:tgtEl>
                                        <p:attrNameLst>
                                          <p:attrName>style.visibility</p:attrName>
                                        </p:attrNameLst>
                                      </p:cBhvr>
                                      <p:to>
                                        <p:strVal val="visible"/>
                                      </p:to>
                                    </p:set>
                                    <p:animEffect transition="in" filter="wipe(left)">
                                      <p:cBhvr>
                                        <p:cTn id="30" dur="1000"/>
                                        <p:tgtEl>
                                          <p:spTgt spid="21">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21">
                                            <p:txEl>
                                              <p:pRg st="3" end="3"/>
                                            </p:txEl>
                                          </p:spTgt>
                                        </p:tgtEl>
                                        <p:attrNameLst>
                                          <p:attrName>style.visibility</p:attrName>
                                        </p:attrNameLst>
                                      </p:cBhvr>
                                      <p:to>
                                        <p:strVal val="visible"/>
                                      </p:to>
                                    </p:set>
                                    <p:animEffect transition="in" filter="wipe(left)">
                                      <p:cBhvr>
                                        <p:cTn id="37" dur="1000"/>
                                        <p:tgtEl>
                                          <p:spTgt spid="21">
                                            <p:txEl>
                                              <p:pRg st="3" end="3"/>
                                            </p:txEl>
                                          </p:spTgt>
                                        </p:tgtEl>
                                      </p:cBhvr>
                                    </p:animEffect>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21">
                                            <p:txEl>
                                              <p:pRg st="4" end="4"/>
                                            </p:txEl>
                                          </p:spTgt>
                                        </p:tgtEl>
                                        <p:attrNameLst>
                                          <p:attrName>style.visibility</p:attrName>
                                        </p:attrNameLst>
                                      </p:cBhvr>
                                      <p:to>
                                        <p:strVal val="visible"/>
                                      </p:to>
                                    </p:set>
                                    <p:animEffect transition="in" filter="wipe(left)">
                                      <p:cBhvr>
                                        <p:cTn id="41" dur="1000"/>
                                        <p:tgtEl>
                                          <p:spTgt spid="21">
                                            <p:txEl>
                                              <p:pRg st="4" end="4"/>
                                            </p:txEl>
                                          </p:spTgt>
                                        </p:tgtEl>
                                      </p:cBhvr>
                                    </p:animEffect>
                                  </p:childTnLst>
                                </p:cTn>
                              </p:par>
                            </p:childTnLst>
                          </p:cTn>
                        </p:par>
                        <p:par>
                          <p:cTn id="42" fill="hold">
                            <p:stCondLst>
                              <p:cond delay="5000"/>
                            </p:stCondLst>
                            <p:childTnLst>
                              <p:par>
                                <p:cTn id="43" presetID="22" presetClass="entr" presetSubtype="8" fill="hold" nodeType="afterEffect">
                                  <p:stCondLst>
                                    <p:cond delay="0"/>
                                  </p:stCondLst>
                                  <p:childTnLst>
                                    <p:set>
                                      <p:cBhvr>
                                        <p:cTn id="44" dur="1" fill="hold">
                                          <p:stCondLst>
                                            <p:cond delay="0"/>
                                          </p:stCondLst>
                                        </p:cTn>
                                        <p:tgtEl>
                                          <p:spTgt spid="21">
                                            <p:txEl>
                                              <p:pRg st="5" end="5"/>
                                            </p:txEl>
                                          </p:spTgt>
                                        </p:tgtEl>
                                        <p:attrNameLst>
                                          <p:attrName>style.visibility</p:attrName>
                                        </p:attrNameLst>
                                      </p:cBhvr>
                                      <p:to>
                                        <p:strVal val="visible"/>
                                      </p:to>
                                    </p:set>
                                    <p:animEffect transition="in" filter="wipe(left)">
                                      <p:cBhvr>
                                        <p:cTn id="45" dur="1000"/>
                                        <p:tgtEl>
                                          <p:spTgt spid="21">
                                            <p:txEl>
                                              <p:pRg st="5" end="5"/>
                                            </p:txEl>
                                          </p:spTgt>
                                        </p:tgtEl>
                                      </p:cBhvr>
                                    </p:animEffect>
                                  </p:childTnLst>
                                </p:cTn>
                              </p:par>
                            </p:childTnLst>
                          </p:cTn>
                        </p:par>
                        <p:par>
                          <p:cTn id="46" fill="hold">
                            <p:stCondLst>
                              <p:cond delay="6000"/>
                            </p:stCondLst>
                            <p:childTnLst>
                              <p:par>
                                <p:cTn id="47" presetID="22" presetClass="entr" presetSubtype="8" fill="hold" nodeType="afterEffect">
                                  <p:stCondLst>
                                    <p:cond delay="0"/>
                                  </p:stCondLst>
                                  <p:childTnLst>
                                    <p:set>
                                      <p:cBhvr>
                                        <p:cTn id="48" dur="1" fill="hold">
                                          <p:stCondLst>
                                            <p:cond delay="0"/>
                                          </p:stCondLst>
                                        </p:cTn>
                                        <p:tgtEl>
                                          <p:spTgt spid="21">
                                            <p:txEl>
                                              <p:pRg st="6" end="6"/>
                                            </p:txEl>
                                          </p:spTgt>
                                        </p:tgtEl>
                                        <p:attrNameLst>
                                          <p:attrName>style.visibility</p:attrName>
                                        </p:attrNameLst>
                                      </p:cBhvr>
                                      <p:to>
                                        <p:strVal val="visible"/>
                                      </p:to>
                                    </p:set>
                                    <p:animEffect transition="in" filter="wipe(left)">
                                      <p:cBhvr>
                                        <p:cTn id="49" dur="1000"/>
                                        <p:tgtEl>
                                          <p:spTgt spid="21">
                                            <p:txEl>
                                              <p:pRg st="6" end="6"/>
                                            </p:txEl>
                                          </p:spTgt>
                                        </p:tgtEl>
                                      </p:cBhvr>
                                    </p:animEffect>
                                  </p:childTnLst>
                                </p:cTn>
                              </p:par>
                            </p:childTnLst>
                          </p:cTn>
                        </p:par>
                        <p:par>
                          <p:cTn id="50" fill="hold">
                            <p:stCondLst>
                              <p:cond delay="7000"/>
                            </p:stCondLst>
                            <p:childTnLst>
                              <p:par>
                                <p:cTn id="51" presetID="22" presetClass="entr" presetSubtype="8" fill="hold" nodeType="afterEffect">
                                  <p:stCondLst>
                                    <p:cond delay="0"/>
                                  </p:stCondLst>
                                  <p:childTnLst>
                                    <p:set>
                                      <p:cBhvr>
                                        <p:cTn id="52" dur="1" fill="hold">
                                          <p:stCondLst>
                                            <p:cond delay="0"/>
                                          </p:stCondLst>
                                        </p:cTn>
                                        <p:tgtEl>
                                          <p:spTgt spid="21">
                                            <p:txEl>
                                              <p:pRg st="7" end="7"/>
                                            </p:txEl>
                                          </p:spTgt>
                                        </p:tgtEl>
                                        <p:attrNameLst>
                                          <p:attrName>style.visibility</p:attrName>
                                        </p:attrNameLst>
                                      </p:cBhvr>
                                      <p:to>
                                        <p:strVal val="visible"/>
                                      </p:to>
                                    </p:set>
                                    <p:animEffect transition="in" filter="wipe(left)">
                                      <p:cBhvr>
                                        <p:cTn id="53" dur="1000"/>
                                        <p:tgtEl>
                                          <p:spTgt spid="21">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left)">
                                      <p:cBhvr>
                                        <p:cTn id="58" dur="1000"/>
                                        <p:tgtEl>
                                          <p:spTgt spid="24"/>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10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1000"/>
                                        <p:tgtEl>
                                          <p:spTgt spid="25"/>
                                        </p:tgtEl>
                                      </p:cBhvr>
                                    </p:animEffect>
                                    <p:set>
                                      <p:cBhvr>
                                        <p:cTn id="67" dur="1" fill="hold">
                                          <p:stCondLst>
                                            <p:cond delay="999"/>
                                          </p:stCondLst>
                                        </p:cTn>
                                        <p:tgtEl>
                                          <p:spTgt spid="25"/>
                                        </p:tgtEl>
                                        <p:attrNameLst>
                                          <p:attrName>style.visibility</p:attrName>
                                        </p:attrNameLst>
                                      </p:cBhvr>
                                      <p:to>
                                        <p:strVal val="hidden"/>
                                      </p:to>
                                    </p:set>
                                  </p:childTnLst>
                                </p:cTn>
                              </p:par>
                            </p:childTnLst>
                          </p:cTn>
                        </p:par>
                        <p:par>
                          <p:cTn id="68" fill="hold">
                            <p:stCondLst>
                              <p:cond delay="1000"/>
                            </p:stCondLst>
                            <p:childTnLst>
                              <p:par>
                                <p:cTn id="69" presetID="10" presetClass="exit" presetSubtype="0" fill="hold" nodeType="afterEffect">
                                  <p:stCondLst>
                                    <p:cond delay="0"/>
                                  </p:stCondLst>
                                  <p:childTnLst>
                                    <p:animEffect transition="out" filter="fade">
                                      <p:cBhvr>
                                        <p:cTn id="70" dur="1000"/>
                                        <p:tgtEl>
                                          <p:spTgt spid="22"/>
                                        </p:tgtEl>
                                      </p:cBhvr>
                                    </p:animEffect>
                                    <p:set>
                                      <p:cBhvr>
                                        <p:cTn id="71" dur="1" fill="hold">
                                          <p:stCondLst>
                                            <p:cond delay="999"/>
                                          </p:stCondLst>
                                        </p:cTn>
                                        <p:tgtEl>
                                          <p:spTgt spid="22"/>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1000"/>
                                        <p:tgtEl>
                                          <p:spTgt spid="23"/>
                                        </p:tgtEl>
                                      </p:cBhvr>
                                    </p:animEffect>
                                    <p:set>
                                      <p:cBhvr>
                                        <p:cTn id="74" dur="1" fill="hold">
                                          <p:stCondLst>
                                            <p:cond delay="999"/>
                                          </p:stCondLst>
                                        </p:cTn>
                                        <p:tgtEl>
                                          <p:spTgt spid="23"/>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24"/>
                                        </p:tgtEl>
                                      </p:cBhvr>
                                    </p:animEffect>
                                    <p:set>
                                      <p:cBhvr>
                                        <p:cTn id="77" dur="1" fill="hold">
                                          <p:stCondLst>
                                            <p:cond delay="999"/>
                                          </p:stCondLst>
                                        </p:cTn>
                                        <p:tgtEl>
                                          <p:spTgt spid="24"/>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00"/>
                                        <p:tgtEl>
                                          <p:spTgt spid="21">
                                            <p:txEl>
                                              <p:pRg st="0" end="0"/>
                                            </p:txEl>
                                          </p:spTgt>
                                        </p:tgtEl>
                                      </p:cBhvr>
                                    </p:animEffect>
                                    <p:set>
                                      <p:cBhvr>
                                        <p:cTn id="80" dur="1" fill="hold">
                                          <p:stCondLst>
                                            <p:cond delay="999"/>
                                          </p:stCondLst>
                                        </p:cTn>
                                        <p:tgtEl>
                                          <p:spTgt spid="21">
                                            <p:txEl>
                                              <p:pRg st="0" end="0"/>
                                            </p:txEl>
                                          </p:spTgt>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1000"/>
                                        <p:tgtEl>
                                          <p:spTgt spid="21">
                                            <p:txEl>
                                              <p:pRg st="1" end="1"/>
                                            </p:txEl>
                                          </p:spTgt>
                                        </p:tgtEl>
                                      </p:cBhvr>
                                    </p:animEffect>
                                    <p:set>
                                      <p:cBhvr>
                                        <p:cTn id="83" dur="1" fill="hold">
                                          <p:stCondLst>
                                            <p:cond delay="999"/>
                                          </p:stCondLst>
                                        </p:cTn>
                                        <p:tgtEl>
                                          <p:spTgt spid="21">
                                            <p:txEl>
                                              <p:pRg st="1" end="1"/>
                                            </p:txEl>
                                          </p:spTgt>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1000"/>
                                        <p:tgtEl>
                                          <p:spTgt spid="21">
                                            <p:txEl>
                                              <p:pRg st="2" end="2"/>
                                            </p:txEl>
                                          </p:spTgt>
                                        </p:tgtEl>
                                      </p:cBhvr>
                                    </p:animEffect>
                                    <p:set>
                                      <p:cBhvr>
                                        <p:cTn id="86" dur="1" fill="hold">
                                          <p:stCondLst>
                                            <p:cond delay="999"/>
                                          </p:stCondLst>
                                        </p:cTn>
                                        <p:tgtEl>
                                          <p:spTgt spid="21">
                                            <p:txEl>
                                              <p:pRg st="2" end="2"/>
                                            </p:txEl>
                                          </p:spTgt>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1000"/>
                                        <p:tgtEl>
                                          <p:spTgt spid="21">
                                            <p:txEl>
                                              <p:pRg st="3" end="3"/>
                                            </p:txEl>
                                          </p:spTgt>
                                        </p:tgtEl>
                                      </p:cBhvr>
                                    </p:animEffect>
                                    <p:set>
                                      <p:cBhvr>
                                        <p:cTn id="89" dur="1" fill="hold">
                                          <p:stCondLst>
                                            <p:cond delay="999"/>
                                          </p:stCondLst>
                                        </p:cTn>
                                        <p:tgtEl>
                                          <p:spTgt spid="21">
                                            <p:txEl>
                                              <p:pRg st="3" end="3"/>
                                            </p:txEl>
                                          </p:spTgt>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1000"/>
                                        <p:tgtEl>
                                          <p:spTgt spid="21">
                                            <p:txEl>
                                              <p:pRg st="4" end="4"/>
                                            </p:txEl>
                                          </p:spTgt>
                                        </p:tgtEl>
                                      </p:cBhvr>
                                    </p:animEffect>
                                    <p:set>
                                      <p:cBhvr>
                                        <p:cTn id="92" dur="1" fill="hold">
                                          <p:stCondLst>
                                            <p:cond delay="999"/>
                                          </p:stCondLst>
                                        </p:cTn>
                                        <p:tgtEl>
                                          <p:spTgt spid="21">
                                            <p:txEl>
                                              <p:pRg st="4" end="4"/>
                                            </p:txEl>
                                          </p:spTgt>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1000"/>
                                        <p:tgtEl>
                                          <p:spTgt spid="21">
                                            <p:txEl>
                                              <p:pRg st="5" end="5"/>
                                            </p:txEl>
                                          </p:spTgt>
                                        </p:tgtEl>
                                      </p:cBhvr>
                                    </p:animEffect>
                                    <p:set>
                                      <p:cBhvr>
                                        <p:cTn id="95" dur="1" fill="hold">
                                          <p:stCondLst>
                                            <p:cond delay="999"/>
                                          </p:stCondLst>
                                        </p:cTn>
                                        <p:tgtEl>
                                          <p:spTgt spid="21">
                                            <p:txEl>
                                              <p:pRg st="5" end="5"/>
                                            </p:txEl>
                                          </p:spTgt>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1000"/>
                                        <p:tgtEl>
                                          <p:spTgt spid="21">
                                            <p:txEl>
                                              <p:pRg st="6" end="6"/>
                                            </p:txEl>
                                          </p:spTgt>
                                        </p:tgtEl>
                                      </p:cBhvr>
                                    </p:animEffect>
                                    <p:set>
                                      <p:cBhvr>
                                        <p:cTn id="98" dur="1" fill="hold">
                                          <p:stCondLst>
                                            <p:cond delay="999"/>
                                          </p:stCondLst>
                                        </p:cTn>
                                        <p:tgtEl>
                                          <p:spTgt spid="21">
                                            <p:txEl>
                                              <p:pRg st="6" end="6"/>
                                            </p:txEl>
                                          </p:spTgt>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1000"/>
                                        <p:tgtEl>
                                          <p:spTgt spid="21">
                                            <p:txEl>
                                              <p:pRg st="7" end="7"/>
                                            </p:txEl>
                                          </p:spTgt>
                                        </p:tgtEl>
                                      </p:cBhvr>
                                    </p:animEffect>
                                    <p:set>
                                      <p:cBhvr>
                                        <p:cTn id="101" dur="1" fill="hold">
                                          <p:stCondLst>
                                            <p:cond delay="999"/>
                                          </p:stCondLst>
                                        </p:cTn>
                                        <p:tgtEl>
                                          <p:spTgt spid="21">
                                            <p:txEl>
                                              <p:pRg st="7" end="7"/>
                                            </p:txEl>
                                          </p:spTgt>
                                        </p:tgtEl>
                                        <p:attrNameLst>
                                          <p:attrName>style.visibility</p:attrName>
                                        </p:attrNameLst>
                                      </p:cBhvr>
                                      <p:to>
                                        <p:strVal val="hidden"/>
                                      </p:to>
                                    </p:set>
                                  </p:childTnLst>
                                </p:cTn>
                              </p:par>
                              <p:par>
                                <p:cTn id="102" presetID="10" presetClass="exit" presetSubtype="0" fill="hold" grpId="0" nodeType="withEffect">
                                  <p:stCondLst>
                                    <p:cond delay="0"/>
                                  </p:stCondLst>
                                  <p:childTnLst>
                                    <p:animEffect transition="out" filter="fade">
                                      <p:cBhvr>
                                        <p:cTn id="103" dur="1000"/>
                                        <p:tgtEl>
                                          <p:spTgt spid="20">
                                            <p:txEl>
                                              <p:pRg st="0" end="0"/>
                                            </p:txEl>
                                          </p:spTgt>
                                        </p:tgtEl>
                                      </p:cBhvr>
                                    </p:animEffect>
                                    <p:set>
                                      <p:cBhvr>
                                        <p:cTn id="104" dur="1" fill="hold">
                                          <p:stCondLst>
                                            <p:cond delay="999"/>
                                          </p:stCondLst>
                                        </p:cTn>
                                        <p:tgtEl>
                                          <p:spTgt spid="20">
                                            <p:txEl>
                                              <p:pRg st="0" end="0"/>
                                            </p:txEl>
                                          </p:spTgt>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1000"/>
                                        <p:tgtEl>
                                          <p:spTgt spid="20">
                                            <p:txEl>
                                              <p:pRg st="1" end="1"/>
                                            </p:txEl>
                                          </p:spTgt>
                                        </p:tgtEl>
                                      </p:cBhvr>
                                    </p:animEffect>
                                    <p:set>
                                      <p:cBhvr>
                                        <p:cTn id="107" dur="1" fill="hold">
                                          <p:stCondLst>
                                            <p:cond delay="999"/>
                                          </p:stCondLst>
                                        </p:cTn>
                                        <p:tgtEl>
                                          <p:spTgt spid="20">
                                            <p:txEl>
                                              <p:pRg st="1" end="1"/>
                                            </p:txEl>
                                          </p:spTgt>
                                        </p:tgtEl>
                                        <p:attrNameLst>
                                          <p:attrName>style.visibility</p:attrName>
                                        </p:attrNameLst>
                                      </p:cBhvr>
                                      <p:to>
                                        <p:strVal val="hidden"/>
                                      </p:to>
                                    </p:set>
                                  </p:childTnLst>
                                </p:cTn>
                              </p:par>
                              <p:par>
                                <p:cTn id="108" presetID="10" presetClass="exit" presetSubtype="0" fill="hold" grpId="0" nodeType="withEffect">
                                  <p:stCondLst>
                                    <p:cond delay="0"/>
                                  </p:stCondLst>
                                  <p:childTnLst>
                                    <p:animEffect transition="out" filter="fade">
                                      <p:cBhvr>
                                        <p:cTn id="109" dur="1000"/>
                                        <p:tgtEl>
                                          <p:spTgt spid="20">
                                            <p:txEl>
                                              <p:pRg st="2" end="2"/>
                                            </p:txEl>
                                          </p:spTgt>
                                        </p:tgtEl>
                                      </p:cBhvr>
                                    </p:animEffect>
                                    <p:set>
                                      <p:cBhvr>
                                        <p:cTn id="110" dur="1" fill="hold">
                                          <p:stCondLst>
                                            <p:cond delay="999"/>
                                          </p:stCondLst>
                                        </p:cTn>
                                        <p:tgtEl>
                                          <p:spTgt spid="20">
                                            <p:txEl>
                                              <p:pRg st="2" end="2"/>
                                            </p:txEl>
                                          </p:spTgt>
                                        </p:tgtEl>
                                        <p:attrNameLst>
                                          <p:attrName>style.visibility</p:attrName>
                                        </p:attrNameLst>
                                      </p:cBhvr>
                                      <p:to>
                                        <p:strVal val="hidden"/>
                                      </p:to>
                                    </p:set>
                                  </p:childTnLst>
                                </p:cTn>
                              </p:par>
                              <p:par>
                                <p:cTn id="111" presetID="10" presetClass="exit" presetSubtype="0" fill="hold" grpId="0" nodeType="withEffect">
                                  <p:stCondLst>
                                    <p:cond delay="0"/>
                                  </p:stCondLst>
                                  <p:childTnLst>
                                    <p:animEffect transition="out" filter="fade">
                                      <p:cBhvr>
                                        <p:cTn id="112" dur="1000"/>
                                        <p:tgtEl>
                                          <p:spTgt spid="17"/>
                                        </p:tgtEl>
                                      </p:cBhvr>
                                    </p:animEffect>
                                    <p:set>
                                      <p:cBhvr>
                                        <p:cTn id="113" dur="1" fill="hold">
                                          <p:stCondLst>
                                            <p:cond delay="999"/>
                                          </p:stCondLst>
                                        </p:cTn>
                                        <p:tgtEl>
                                          <p:spTgt spid="17"/>
                                        </p:tgtEl>
                                        <p:attrNameLst>
                                          <p:attrName>style.visibility</p:attrName>
                                        </p:attrNameLst>
                                      </p:cBhvr>
                                      <p:to>
                                        <p:strVal val="hidden"/>
                                      </p:to>
                                    </p:set>
                                  </p:childTnLst>
                                </p:cTn>
                              </p:par>
                              <p:par>
                                <p:cTn id="114" presetID="53" presetClass="entr" presetSubtype="0" fill="hold" grpId="0" nodeType="withEffect">
                                  <p:stCondLst>
                                    <p:cond delay="0"/>
                                  </p:stCondLst>
                                  <p:childTnLst>
                                    <p:set>
                                      <p:cBhvr>
                                        <p:cTn id="115" dur="1" fill="hold">
                                          <p:stCondLst>
                                            <p:cond delay="0"/>
                                          </p:stCondLst>
                                        </p:cTn>
                                        <p:tgtEl>
                                          <p:spTgt spid="26"/>
                                        </p:tgtEl>
                                        <p:attrNameLst>
                                          <p:attrName>style.visibility</p:attrName>
                                        </p:attrNameLst>
                                      </p:cBhvr>
                                      <p:to>
                                        <p:strVal val="visible"/>
                                      </p:to>
                                    </p:set>
                                    <p:anim calcmode="lin" valueType="num">
                                      <p:cBhvr>
                                        <p:cTn id="116" dur="1000" fill="hold"/>
                                        <p:tgtEl>
                                          <p:spTgt spid="26"/>
                                        </p:tgtEl>
                                        <p:attrNameLst>
                                          <p:attrName>ppt_w</p:attrName>
                                        </p:attrNameLst>
                                      </p:cBhvr>
                                      <p:tavLst>
                                        <p:tav tm="0">
                                          <p:val>
                                            <p:fltVal val="0"/>
                                          </p:val>
                                        </p:tav>
                                        <p:tav tm="100000">
                                          <p:val>
                                            <p:strVal val="#ppt_w"/>
                                          </p:val>
                                        </p:tav>
                                      </p:tavLst>
                                    </p:anim>
                                    <p:anim calcmode="lin" valueType="num">
                                      <p:cBhvr>
                                        <p:cTn id="117" dur="1000" fill="hold"/>
                                        <p:tgtEl>
                                          <p:spTgt spid="26"/>
                                        </p:tgtEl>
                                        <p:attrNameLst>
                                          <p:attrName>ppt_h</p:attrName>
                                        </p:attrNameLst>
                                      </p:cBhvr>
                                      <p:tavLst>
                                        <p:tav tm="0">
                                          <p:val>
                                            <p:fltVal val="0"/>
                                          </p:val>
                                        </p:tav>
                                        <p:tav tm="100000">
                                          <p:val>
                                            <p:strVal val="#ppt_h"/>
                                          </p:val>
                                        </p:tav>
                                      </p:tavLst>
                                    </p:anim>
                                    <p:animEffect transition="in" filter="fade">
                                      <p:cBhvr>
                                        <p:cTn id="118"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6" grpId="0" animBg="1"/>
      <p:bldP spid="20" grpId="0" build="allAtOnce"/>
      <p:bldP spid="21" grpId="0" build="allAtOnce"/>
      <p:bldP spid="24" grpId="0" animBg="1"/>
      <p:bldP spid="24" grpId="1" animBg="1"/>
      <p:bldP spid="25" grpId="0" animBg="1"/>
      <p:bldP spid="25"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0" y="609600"/>
            <a:ext cx="9220200" cy="24499014"/>
            <a:chOff x="228600" y="914400"/>
            <a:chExt cx="9220200" cy="24499014"/>
          </a:xfrm>
        </p:grpSpPr>
        <p:sp useBgFill="1">
          <p:nvSpPr>
            <p:cNvPr id="6" name="Rectangle 5"/>
            <p:cNvSpPr/>
            <p:nvPr/>
          </p:nvSpPr>
          <p:spPr>
            <a:xfrm>
              <a:off x="228600" y="914400"/>
              <a:ext cx="4724400" cy="24499014"/>
            </a:xfrm>
            <a:prstGeom prst="rect">
              <a:avLst/>
            </a:prstGeom>
          </p:spPr>
          <p:txBody>
            <a:bodyPr wrap="square">
              <a:spAutoFit/>
            </a:bodyPr>
            <a:lstStyle/>
            <a:p>
              <a:r>
                <a:rPr lang="en-US" sz="2600" dirty="0" smtClean="0"/>
                <a:t>Aleutian Canada Goose</a:t>
              </a:r>
            </a:p>
            <a:p>
              <a:r>
                <a:rPr lang="en-US" sz="2600" dirty="0" smtClean="0"/>
                <a:t>American (Pale) Goldfinch</a:t>
              </a:r>
            </a:p>
            <a:p>
              <a:r>
                <a:rPr lang="en-US" sz="2600" dirty="0" smtClean="0"/>
                <a:t>American Raven</a:t>
              </a:r>
            </a:p>
            <a:p>
              <a:r>
                <a:rPr lang="en-US" sz="2600" b="1" dirty="0" smtClean="0"/>
                <a:t>Audubon's Mountain Sheep</a:t>
              </a:r>
            </a:p>
            <a:p>
              <a:r>
                <a:rPr lang="en-US" sz="2600" b="1" dirty="0" smtClean="0"/>
                <a:t>Black-Billed Magpie</a:t>
              </a:r>
            </a:p>
            <a:p>
              <a:r>
                <a:rPr lang="en-US" sz="2600" dirty="0" smtClean="0"/>
                <a:t>Black-Tailed Prairie Dog</a:t>
              </a:r>
            </a:p>
            <a:p>
              <a:r>
                <a:rPr lang="en-US" sz="2600" dirty="0" smtClean="0"/>
                <a:t>Blue Catfish</a:t>
              </a:r>
            </a:p>
            <a:p>
              <a:r>
                <a:rPr lang="en-US" sz="2600" dirty="0" smtClean="0"/>
                <a:t>Bonaparte's Gull</a:t>
              </a:r>
            </a:p>
            <a:p>
              <a:r>
                <a:rPr lang="en-US" sz="2600" dirty="0" smtClean="0"/>
                <a:t>Brewer's Blackbird</a:t>
              </a:r>
            </a:p>
            <a:p>
              <a:r>
                <a:rPr lang="en-US" sz="2600" dirty="0" smtClean="0"/>
                <a:t>Broad-Tailed Hummingbird</a:t>
              </a:r>
            </a:p>
            <a:p>
              <a:r>
                <a:rPr lang="en-US" sz="2600" dirty="0" smtClean="0"/>
                <a:t>Bushy-Tailed </a:t>
              </a:r>
              <a:r>
                <a:rPr lang="en-US" sz="2600" dirty="0" err="1" smtClean="0"/>
                <a:t>Woodrat</a:t>
              </a:r>
              <a:endParaRPr lang="en-US" sz="2600" dirty="0" smtClean="0"/>
            </a:p>
            <a:p>
              <a:r>
                <a:rPr lang="en-US" sz="2600" b="1" dirty="0" smtClean="0"/>
                <a:t>Bull Snake</a:t>
              </a:r>
            </a:p>
            <a:p>
              <a:r>
                <a:rPr lang="en-US" sz="2600" dirty="0" err="1" smtClean="0"/>
                <a:t>Cabanis's</a:t>
              </a:r>
              <a:r>
                <a:rPr lang="en-US" sz="2600" dirty="0" smtClean="0"/>
                <a:t> Woodpecker</a:t>
              </a:r>
            </a:p>
            <a:p>
              <a:r>
                <a:rPr lang="en-US" sz="2600" dirty="0" smtClean="0"/>
                <a:t>California Newt</a:t>
              </a:r>
            </a:p>
            <a:p>
              <a:r>
                <a:rPr lang="en-US" sz="2600" dirty="0" smtClean="0"/>
                <a:t>Channel Catfish</a:t>
              </a:r>
            </a:p>
            <a:p>
              <a:r>
                <a:rPr lang="en-US" sz="2600" dirty="0" smtClean="0"/>
                <a:t>Clark's Nutcracker</a:t>
              </a:r>
            </a:p>
            <a:p>
              <a:r>
                <a:rPr lang="en-US" sz="2600" dirty="0" smtClean="0"/>
                <a:t>Columbia River Chub</a:t>
              </a:r>
            </a:p>
            <a:p>
              <a:r>
                <a:rPr lang="en-US" sz="2600" dirty="0" smtClean="0"/>
                <a:t>Columbian Black-Tailed Deer</a:t>
              </a:r>
            </a:p>
            <a:p>
              <a:r>
                <a:rPr lang="en-US" sz="2600" dirty="0" smtClean="0"/>
                <a:t>Columbian Ground Squirrel</a:t>
              </a:r>
            </a:p>
            <a:p>
              <a:r>
                <a:rPr lang="en-US" sz="2600" dirty="0" smtClean="0"/>
                <a:t>Columbian Sharp-Tailed Grouse</a:t>
              </a:r>
            </a:p>
            <a:p>
              <a:r>
                <a:rPr lang="en-US" sz="2600" dirty="0" smtClean="0"/>
                <a:t>Coyote</a:t>
              </a:r>
            </a:p>
            <a:p>
              <a:r>
                <a:rPr lang="en-US" sz="2600" dirty="0" smtClean="0"/>
                <a:t>Cutthroat Trout</a:t>
              </a:r>
            </a:p>
            <a:p>
              <a:r>
                <a:rPr lang="en-US" sz="2600" dirty="0" smtClean="0"/>
                <a:t>Desert Cottontail</a:t>
              </a:r>
            </a:p>
            <a:p>
              <a:r>
                <a:rPr lang="en-US" sz="2600" dirty="0" smtClean="0"/>
                <a:t>Double-Crested Cormorant</a:t>
              </a:r>
            </a:p>
            <a:p>
              <a:r>
                <a:rPr lang="en-US" sz="2600" dirty="0" smtClean="0"/>
                <a:t>Douglas's Squirrel</a:t>
              </a:r>
            </a:p>
            <a:p>
              <a:r>
                <a:rPr lang="en-US" sz="2600" dirty="0" smtClean="0"/>
                <a:t>Dusky Horned Owl</a:t>
              </a:r>
            </a:p>
            <a:p>
              <a:r>
                <a:rPr lang="en-US" sz="2600" dirty="0" smtClean="0"/>
                <a:t>Eastern Spiny </a:t>
              </a:r>
              <a:r>
                <a:rPr lang="en-US" sz="2600" dirty="0" err="1" smtClean="0"/>
                <a:t>Softshell</a:t>
              </a:r>
              <a:r>
                <a:rPr lang="en-US" sz="2600" dirty="0" smtClean="0"/>
                <a:t> Turtle</a:t>
              </a:r>
            </a:p>
            <a:p>
              <a:r>
                <a:rPr lang="en-US" sz="2600" dirty="0" smtClean="0"/>
                <a:t>Eastern </a:t>
              </a:r>
              <a:r>
                <a:rPr lang="en-US" sz="2600" dirty="0" err="1" smtClean="0"/>
                <a:t>Woodrat</a:t>
              </a:r>
              <a:endParaRPr lang="en-US" sz="2600" dirty="0" smtClean="0"/>
            </a:p>
            <a:p>
              <a:r>
                <a:rPr lang="en-US" sz="2600" dirty="0" smtClean="0"/>
                <a:t>Ermine</a:t>
              </a:r>
            </a:p>
            <a:p>
              <a:r>
                <a:rPr lang="en-US" sz="2600" dirty="0" smtClean="0"/>
                <a:t>Eulachon</a:t>
              </a:r>
            </a:p>
            <a:p>
              <a:r>
                <a:rPr lang="en-US" sz="2600" dirty="0" smtClean="0"/>
                <a:t>Forster's Tern</a:t>
              </a:r>
            </a:p>
            <a:p>
              <a:r>
                <a:rPr lang="en-US" sz="2600" dirty="0" smtClean="0"/>
                <a:t>Franklin's Spruce Grouse</a:t>
              </a:r>
            </a:p>
            <a:p>
              <a:r>
                <a:rPr lang="en-US" sz="2600" dirty="0" err="1" smtClean="0"/>
                <a:t>Glaucous</a:t>
              </a:r>
              <a:r>
                <a:rPr lang="en-US" sz="2600" dirty="0" smtClean="0"/>
                <a:t>-Winged Gull</a:t>
              </a:r>
            </a:p>
            <a:p>
              <a:r>
                <a:rPr lang="en-US" sz="2600" dirty="0" err="1" smtClean="0"/>
                <a:t>GoldeyeGray</a:t>
              </a:r>
              <a:r>
                <a:rPr lang="en-US" sz="2600" dirty="0" smtClean="0"/>
                <a:t> Jay</a:t>
              </a:r>
            </a:p>
            <a:p>
              <a:r>
                <a:rPr lang="en-US" sz="2600" dirty="0" smtClean="0"/>
                <a:t>Greater White-Fronted Goose</a:t>
              </a:r>
            </a:p>
            <a:p>
              <a:r>
                <a:rPr lang="en-US" sz="2600" b="1" dirty="0" smtClean="0"/>
                <a:t>Grizzly Bear</a:t>
              </a:r>
            </a:p>
            <a:p>
              <a:r>
                <a:rPr lang="en-US" sz="2600" dirty="0" smtClean="0"/>
                <a:t>Harbor Seal</a:t>
              </a:r>
            </a:p>
            <a:p>
              <a:r>
                <a:rPr lang="en-US" sz="2600" dirty="0" smtClean="0"/>
                <a:t>Harris's Woodpecker	</a:t>
              </a:r>
            </a:p>
            <a:p>
              <a:r>
                <a:rPr lang="en-US" sz="2600" dirty="0" smtClean="0"/>
                <a:t>Hutchins's Goose</a:t>
              </a:r>
            </a:p>
            <a:p>
              <a:r>
                <a:rPr lang="en-US" sz="2600" dirty="0" smtClean="0"/>
                <a:t>Least Tern</a:t>
              </a:r>
            </a:p>
            <a:p>
              <a:r>
                <a:rPr lang="en-US" sz="2600" dirty="0" smtClean="0"/>
                <a:t>Lewis's Woodpecker</a:t>
              </a:r>
            </a:p>
            <a:p>
              <a:r>
                <a:rPr lang="en-US" sz="2600" dirty="0" smtClean="0"/>
                <a:t>Loggerhead Shrike</a:t>
              </a:r>
            </a:p>
            <a:p>
              <a:r>
                <a:rPr lang="en-US" sz="2600" dirty="0" smtClean="0"/>
                <a:t>Long-Billed Curlew</a:t>
              </a:r>
            </a:p>
            <a:p>
              <a:r>
                <a:rPr lang="en-US" sz="2600" dirty="0" smtClean="0"/>
                <a:t>Long-Tailed Weasel</a:t>
              </a:r>
            </a:p>
            <a:p>
              <a:r>
                <a:rPr lang="en-US" sz="2600" dirty="0" err="1" smtClean="0"/>
                <a:t>McCown's</a:t>
              </a:r>
              <a:r>
                <a:rPr lang="en-US" sz="2600" dirty="0" smtClean="0"/>
                <a:t> Longspur</a:t>
              </a:r>
            </a:p>
            <a:p>
              <a:r>
                <a:rPr lang="en-US" sz="2600" dirty="0" smtClean="0"/>
                <a:t>Missouri Beaver</a:t>
              </a:r>
            </a:p>
            <a:p>
              <a:r>
                <a:rPr lang="en-US" sz="2600" dirty="0" smtClean="0"/>
                <a:t>Montana Great Horned Owl</a:t>
              </a:r>
            </a:p>
            <a:p>
              <a:r>
                <a:rPr lang="en-US" sz="2600" dirty="0" smtClean="0"/>
                <a:t>Mountain Beaver</a:t>
              </a:r>
            </a:p>
            <a:p>
              <a:r>
                <a:rPr lang="en-US" sz="2600" dirty="0" smtClean="0"/>
                <a:t>Mountain Goat</a:t>
              </a:r>
            </a:p>
            <a:p>
              <a:r>
                <a:rPr lang="en-US" sz="2600" dirty="0" smtClean="0"/>
                <a:t>Mountain Lion</a:t>
              </a:r>
            </a:p>
            <a:p>
              <a:r>
                <a:rPr lang="en-US" sz="2600" dirty="0" smtClean="0"/>
                <a:t>Mountain Quail</a:t>
              </a:r>
            </a:p>
            <a:p>
              <a:r>
                <a:rPr lang="en-US" sz="2600" dirty="0" smtClean="0"/>
                <a:t>Mountain Sucker</a:t>
              </a:r>
            </a:p>
            <a:p>
              <a:r>
                <a:rPr lang="en-US" sz="2600" dirty="0" smtClean="0"/>
                <a:t>Mule Deer</a:t>
              </a:r>
            </a:p>
            <a:p>
              <a:r>
                <a:rPr lang="en-US" sz="2600" dirty="0" smtClean="0"/>
                <a:t>North American Porcupine</a:t>
              </a:r>
            </a:p>
            <a:p>
              <a:r>
                <a:rPr lang="en-US" sz="2600" b="1" dirty="0" smtClean="0"/>
                <a:t>Northern Bobcat</a:t>
              </a:r>
            </a:p>
            <a:p>
              <a:r>
                <a:rPr lang="en-US" sz="2600" dirty="0" smtClean="0"/>
                <a:t>Northern Flicker</a:t>
              </a:r>
            </a:p>
            <a:p>
              <a:r>
                <a:rPr lang="en-US" sz="2600" dirty="0" smtClean="0"/>
                <a:t>Northern </a:t>
              </a:r>
              <a:r>
                <a:rPr lang="en-US" sz="2600" dirty="0" err="1" smtClean="0"/>
                <a:t>Pikeminnow</a:t>
              </a:r>
              <a:endParaRPr lang="en-US" sz="2600" dirty="0" smtClean="0"/>
            </a:p>
            <a:p>
              <a:r>
                <a:rPr lang="en-US" sz="2600" dirty="0" smtClean="0"/>
                <a:t>Northern Plains Striped Skunk</a:t>
              </a:r>
            </a:p>
            <a:p>
              <a:r>
                <a:rPr lang="en-US" sz="2600" dirty="0" smtClean="0"/>
                <a:t>Northern Pocket Gopher</a:t>
              </a:r>
            </a:p>
            <a:p>
              <a:r>
                <a:rPr lang="en-US" sz="2600" dirty="0" smtClean="0"/>
                <a:t>Northern Raccoon</a:t>
              </a:r>
            </a:p>
          </p:txBody>
        </p:sp>
        <p:sp useBgFill="1">
          <p:nvSpPr>
            <p:cNvPr id="255" name="Rectangle 254"/>
            <p:cNvSpPr/>
            <p:nvPr/>
          </p:nvSpPr>
          <p:spPr>
            <a:xfrm>
              <a:off x="4648200" y="914400"/>
              <a:ext cx="4800600" cy="24461450"/>
            </a:xfrm>
            <a:prstGeom prst="rect">
              <a:avLst/>
            </a:prstGeom>
          </p:spPr>
          <p:txBody>
            <a:bodyPr wrap="square">
              <a:spAutoFit/>
            </a:bodyPr>
            <a:lstStyle/>
            <a:p>
              <a:r>
                <a:rPr lang="en-US" sz="2600" dirty="0" smtClean="0"/>
                <a:t>Northern Short-Tailed Shrew</a:t>
              </a:r>
            </a:p>
            <a:p>
              <a:r>
                <a:rPr lang="en-US" sz="2600" dirty="0" smtClean="0"/>
                <a:t>Northwestern Crow</a:t>
              </a:r>
            </a:p>
            <a:p>
              <a:r>
                <a:rPr lang="en-US" sz="2600" dirty="0" smtClean="0"/>
                <a:t>Northwestern Garter Snake</a:t>
              </a:r>
            </a:p>
            <a:p>
              <a:r>
                <a:rPr lang="en-US" sz="2600" dirty="0" err="1" smtClean="0"/>
                <a:t>Nuttall's</a:t>
              </a:r>
              <a:r>
                <a:rPr lang="en-US" sz="2600" dirty="0" smtClean="0"/>
                <a:t>  </a:t>
              </a:r>
              <a:r>
                <a:rPr lang="en-US" sz="2600" dirty="0" err="1" smtClean="0"/>
                <a:t>Poorwill</a:t>
              </a:r>
              <a:r>
                <a:rPr lang="en-US" sz="2600" dirty="0" smtClean="0"/>
                <a:t> Oregon Bobcat</a:t>
              </a:r>
            </a:p>
            <a:p>
              <a:r>
                <a:rPr lang="en-US" sz="2600" dirty="0" smtClean="0"/>
                <a:t>Oregon Pronghorn</a:t>
              </a:r>
            </a:p>
            <a:p>
              <a:r>
                <a:rPr lang="en-US" sz="2600" dirty="0" smtClean="0"/>
                <a:t>Oregon Ruffed Grouse</a:t>
              </a:r>
            </a:p>
            <a:p>
              <a:r>
                <a:rPr lang="en-US" sz="2600" dirty="0" smtClean="0"/>
                <a:t>Oregon Spotted Frog</a:t>
              </a:r>
            </a:p>
            <a:p>
              <a:r>
                <a:rPr lang="en-US" sz="2600" dirty="0" smtClean="0"/>
                <a:t>Pacific (Northern) Fulmar</a:t>
              </a:r>
            </a:p>
            <a:p>
              <a:r>
                <a:rPr lang="en-US" sz="2600" dirty="0" smtClean="0"/>
                <a:t>Pacific Loon</a:t>
              </a:r>
            </a:p>
            <a:p>
              <a:r>
                <a:rPr lang="en-US" sz="2600" dirty="0" smtClean="0"/>
                <a:t>Pacific Nighthawk</a:t>
              </a:r>
            </a:p>
            <a:p>
              <a:r>
                <a:rPr lang="en-US" sz="2600" dirty="0" smtClean="0"/>
                <a:t>Pacific Tree Frog</a:t>
              </a:r>
            </a:p>
            <a:p>
              <a:r>
                <a:rPr lang="en-US" sz="2600" dirty="0" smtClean="0"/>
                <a:t>Pigmy Horned Toad</a:t>
              </a:r>
            </a:p>
            <a:p>
              <a:r>
                <a:rPr lang="en-US" sz="2600" dirty="0" err="1" smtClean="0"/>
                <a:t>Pinyon</a:t>
              </a:r>
              <a:r>
                <a:rPr lang="en-US" sz="2600" dirty="0" smtClean="0"/>
                <a:t> Jay</a:t>
              </a:r>
            </a:p>
            <a:p>
              <a:r>
                <a:rPr lang="en-US" sz="2600" dirty="0" smtClean="0"/>
                <a:t>Plains Gray Wolf</a:t>
              </a:r>
            </a:p>
            <a:p>
              <a:r>
                <a:rPr lang="en-US" sz="2600" dirty="0" smtClean="0"/>
                <a:t>Plains Horned Toad</a:t>
              </a:r>
            </a:p>
            <a:p>
              <a:r>
                <a:rPr lang="en-US" sz="2600" dirty="0" smtClean="0"/>
                <a:t>Plains Western Hognose Snake</a:t>
              </a:r>
            </a:p>
            <a:p>
              <a:r>
                <a:rPr lang="en-US" sz="2600" dirty="0" smtClean="0"/>
                <a:t>Prairie Horned Lark</a:t>
              </a:r>
            </a:p>
            <a:p>
              <a:r>
                <a:rPr lang="en-US" sz="2600" dirty="0" smtClean="0"/>
                <a:t>Prairie Rattlesnake</a:t>
              </a:r>
            </a:p>
            <a:p>
              <a:r>
                <a:rPr lang="en-US" sz="2600" dirty="0" smtClean="0"/>
                <a:t>Prairie Sharp-Tailed Grouse</a:t>
              </a:r>
            </a:p>
            <a:p>
              <a:r>
                <a:rPr lang="en-US" sz="2600" dirty="0" smtClean="0"/>
                <a:t>Pronghorn Antelope</a:t>
              </a:r>
            </a:p>
            <a:p>
              <a:r>
                <a:rPr lang="en-US" sz="2600" dirty="0" smtClean="0"/>
                <a:t>Red Fox</a:t>
              </a:r>
            </a:p>
            <a:p>
              <a:r>
                <a:rPr lang="en-US" sz="2600" dirty="0" smtClean="0"/>
                <a:t>Red-Necked Grebe</a:t>
              </a:r>
            </a:p>
            <a:p>
              <a:r>
                <a:rPr lang="en-US" sz="2600" dirty="0" smtClean="0"/>
                <a:t>Red-Spotted Garter Snake</a:t>
              </a:r>
            </a:p>
            <a:p>
              <a:r>
                <a:rPr lang="en-US" sz="2600" dirty="0" smtClean="0"/>
                <a:t>Richardson's Blue Grouse</a:t>
              </a:r>
            </a:p>
            <a:p>
              <a:r>
                <a:rPr lang="en-US" sz="2600" dirty="0" smtClean="0"/>
                <a:t>Richardson's Red Squirrel</a:t>
              </a:r>
            </a:p>
            <a:p>
              <a:r>
                <a:rPr lang="en-US" sz="2600" dirty="0" smtClean="0"/>
                <a:t>Ring-Necked Duck</a:t>
              </a:r>
            </a:p>
            <a:p>
              <a:r>
                <a:rPr lang="en-US" sz="2600" dirty="0" smtClean="0"/>
                <a:t>Roosevelt Elk</a:t>
              </a:r>
            </a:p>
            <a:p>
              <a:r>
                <a:rPr lang="en-US" sz="2600" dirty="0" smtClean="0"/>
                <a:t>Sage Grouse</a:t>
              </a:r>
            </a:p>
            <a:p>
              <a:r>
                <a:rPr lang="en-US" sz="2600" b="1" dirty="0" err="1" smtClean="0"/>
                <a:t>Sauger</a:t>
              </a:r>
              <a:endParaRPr lang="en-US" sz="2600" b="1" dirty="0" smtClean="0"/>
            </a:p>
            <a:p>
              <a:r>
                <a:rPr lang="en-US" sz="2600" dirty="0" smtClean="0"/>
                <a:t>Sea Otter</a:t>
              </a:r>
            </a:p>
            <a:p>
              <a:r>
                <a:rPr lang="en-US" sz="2600" b="1" dirty="0" smtClean="0"/>
                <a:t>Shiras's Moose</a:t>
              </a:r>
            </a:p>
            <a:p>
              <a:r>
                <a:rPr lang="en-US" sz="2600" dirty="0" smtClean="0"/>
                <a:t>Starry Flounder</a:t>
              </a:r>
            </a:p>
            <a:p>
              <a:r>
                <a:rPr lang="en-US" sz="2600" dirty="0" smtClean="0"/>
                <a:t>Steelhead Trout</a:t>
              </a:r>
            </a:p>
            <a:p>
              <a:r>
                <a:rPr lang="en-US" sz="2600" dirty="0" err="1" smtClean="0"/>
                <a:t>Steller's</a:t>
              </a:r>
              <a:r>
                <a:rPr lang="en-US" sz="2600" dirty="0" smtClean="0"/>
                <a:t> Jay</a:t>
              </a:r>
            </a:p>
            <a:p>
              <a:r>
                <a:rPr lang="en-US" sz="2600" dirty="0" smtClean="0"/>
                <a:t>Striped Skunk</a:t>
              </a:r>
            </a:p>
            <a:p>
              <a:r>
                <a:rPr lang="en-US" sz="2600" b="1" dirty="0" smtClean="0"/>
                <a:t>Swift Fox</a:t>
              </a:r>
            </a:p>
            <a:p>
              <a:r>
                <a:rPr lang="en-US" sz="2600" dirty="0" smtClean="0"/>
                <a:t>Thirteen-Lined Ground Squirrel</a:t>
              </a:r>
            </a:p>
            <a:p>
              <a:r>
                <a:rPr lang="en-US" sz="2600" dirty="0" smtClean="0"/>
                <a:t>Townsend's Chipmunk</a:t>
              </a:r>
            </a:p>
            <a:p>
              <a:r>
                <a:rPr lang="en-US" sz="2600" dirty="0" smtClean="0"/>
                <a:t>Townsend's Mole</a:t>
              </a:r>
            </a:p>
            <a:p>
              <a:r>
                <a:rPr lang="en-US" sz="2600" dirty="0" smtClean="0"/>
                <a:t>Tundra Swan</a:t>
              </a:r>
            </a:p>
            <a:p>
              <a:r>
                <a:rPr lang="en-US" sz="2600" dirty="0" smtClean="0"/>
                <a:t>Water Terrapin</a:t>
              </a:r>
            </a:p>
            <a:p>
              <a:r>
                <a:rPr lang="en-US" sz="2600" dirty="0" smtClean="0"/>
                <a:t>Western Badger</a:t>
              </a:r>
            </a:p>
            <a:p>
              <a:r>
                <a:rPr lang="en-US" sz="2600" dirty="0" smtClean="0"/>
                <a:t>Western Common Crow</a:t>
              </a:r>
            </a:p>
            <a:p>
              <a:r>
                <a:rPr lang="en-US" sz="2600" dirty="0" smtClean="0"/>
                <a:t>Western Fence Lizard</a:t>
              </a:r>
            </a:p>
            <a:p>
              <a:r>
                <a:rPr lang="en-US" sz="2600" dirty="0" smtClean="0"/>
                <a:t>Western Gray Squirrel</a:t>
              </a:r>
            </a:p>
            <a:p>
              <a:r>
                <a:rPr lang="en-US" sz="2600" dirty="0" smtClean="0"/>
                <a:t>Western Grebe</a:t>
              </a:r>
            </a:p>
            <a:p>
              <a:r>
                <a:rPr lang="en-US" sz="2600" dirty="0" smtClean="0"/>
                <a:t>Western Gull</a:t>
              </a:r>
            </a:p>
            <a:p>
              <a:r>
                <a:rPr lang="en-US" sz="2600" dirty="0" smtClean="0"/>
                <a:t>Western Meadowlark</a:t>
              </a:r>
            </a:p>
            <a:p>
              <a:r>
                <a:rPr lang="en-US" sz="2600" dirty="0" smtClean="0"/>
                <a:t>Western Mourning Dove</a:t>
              </a:r>
            </a:p>
            <a:p>
              <a:r>
                <a:rPr lang="en-US" sz="2600" dirty="0" smtClean="0"/>
                <a:t>Western </a:t>
              </a:r>
              <a:r>
                <a:rPr lang="en-US" sz="2600" dirty="0" err="1" smtClean="0"/>
                <a:t>Pileated</a:t>
              </a:r>
              <a:r>
                <a:rPr lang="en-US" sz="2600" dirty="0" smtClean="0"/>
                <a:t> Woodpecker</a:t>
              </a:r>
            </a:p>
            <a:p>
              <a:r>
                <a:rPr lang="en-US" sz="2600" dirty="0" smtClean="0"/>
                <a:t>Western Rattlesnake</a:t>
              </a:r>
            </a:p>
            <a:p>
              <a:r>
                <a:rPr lang="en-US" sz="2600" dirty="0" smtClean="0"/>
                <a:t>Western Tanager</a:t>
              </a:r>
            </a:p>
            <a:p>
              <a:r>
                <a:rPr lang="en-US" sz="2600" dirty="0" smtClean="0"/>
                <a:t>Western Toad</a:t>
              </a:r>
            </a:p>
            <a:p>
              <a:r>
                <a:rPr lang="en-US" sz="2600" dirty="0" smtClean="0"/>
                <a:t>Western Willet</a:t>
              </a:r>
            </a:p>
            <a:p>
              <a:r>
                <a:rPr lang="en-US" sz="2600" dirty="0" smtClean="0"/>
                <a:t>Western Winter Wren</a:t>
              </a:r>
            </a:p>
            <a:p>
              <a:r>
                <a:rPr lang="en-US" sz="2600" dirty="0" smtClean="0"/>
                <a:t>White Sturgeon</a:t>
              </a:r>
            </a:p>
            <a:p>
              <a:r>
                <a:rPr lang="en-US" sz="2600" dirty="0" smtClean="0"/>
                <a:t>White-Tailed Deer</a:t>
              </a:r>
            </a:p>
            <a:p>
              <a:r>
                <a:rPr lang="en-US" sz="2600" dirty="0" smtClean="0"/>
                <a:t>White-Tailed Jackrabbit</a:t>
              </a:r>
            </a:p>
            <a:p>
              <a:r>
                <a:rPr lang="en-US" sz="2600" dirty="0" smtClean="0"/>
                <a:t>Yellow-Bellied Marmot	</a:t>
              </a:r>
            </a:p>
            <a:p>
              <a:r>
                <a:rPr lang="en-US" sz="2600" dirty="0" smtClean="0"/>
                <a:t>Yellow-Bellied Marmot</a:t>
              </a:r>
            </a:p>
          </p:txBody>
        </p:sp>
      </p:grpSp>
      <p:sp useBgFill="1">
        <p:nvSpPr>
          <p:cNvPr id="5" name="TextBox 4"/>
          <p:cNvSpPr txBox="1"/>
          <p:nvPr/>
        </p:nvSpPr>
        <p:spPr>
          <a:xfrm>
            <a:off x="0" y="0"/>
            <a:ext cx="9144000" cy="677108"/>
          </a:xfrm>
          <a:prstGeom prst="rect">
            <a:avLst/>
          </a:prstGeom>
        </p:spPr>
        <p:txBody>
          <a:bodyPr wrap="square" rtlCol="0">
            <a:spAutoFit/>
          </a:bodyPr>
          <a:lstStyle/>
          <a:p>
            <a:r>
              <a:rPr lang="en-US" sz="2800" b="1" u="sng" dirty="0" smtClean="0"/>
              <a:t>Animals that Corps of Discovery first recorded for science:</a:t>
            </a:r>
          </a:p>
          <a:p>
            <a:endParaRPr lang="en-US" sz="1000" b="1" u="sng" dirty="0" smtClean="0"/>
          </a:p>
        </p:txBody>
      </p:sp>
      <p:sp>
        <p:nvSpPr>
          <p:cNvPr id="256" name="Rectangle 255"/>
          <p:cNvSpPr/>
          <p:nvPr/>
        </p:nvSpPr>
        <p:spPr>
          <a:xfrm>
            <a:off x="-5181600" y="5181600"/>
            <a:ext cx="4572000" cy="369332"/>
          </a:xfrm>
          <a:prstGeom prst="rect">
            <a:avLst/>
          </a:prstGeom>
        </p:spPr>
        <p:txBody>
          <a:bodyPr>
            <a:spAutoFit/>
          </a:bodyPr>
          <a:lstStyle/>
          <a:p>
            <a:endParaRPr lang="en-US" dirty="0"/>
          </a:p>
        </p:txBody>
      </p:sp>
      <p:pic>
        <p:nvPicPr>
          <p:cNvPr id="72708" name="Picture 4" descr="image: Black-Billed Magpie"/>
          <p:cNvPicPr>
            <a:picLocks noChangeAspect="1" noChangeArrowheads="1"/>
          </p:cNvPicPr>
          <p:nvPr/>
        </p:nvPicPr>
        <p:blipFill>
          <a:blip r:embed="rId3"/>
          <a:srcRect l="4211" t="2319" r="9474" b="9565"/>
          <a:stretch>
            <a:fillRect/>
          </a:stretch>
        </p:blipFill>
        <p:spPr bwMode="auto">
          <a:xfrm rot="20044435">
            <a:off x="3912013" y="985402"/>
            <a:ext cx="2055395" cy="1905000"/>
          </a:xfrm>
          <a:prstGeom prst="rect">
            <a:avLst/>
          </a:prstGeom>
          <a:noFill/>
        </p:spPr>
      </p:pic>
      <p:pic>
        <p:nvPicPr>
          <p:cNvPr id="72710" name="Picture 6" descr="image: Northern Bobcat"/>
          <p:cNvPicPr>
            <a:picLocks noChangeAspect="1" noChangeArrowheads="1"/>
          </p:cNvPicPr>
          <p:nvPr/>
        </p:nvPicPr>
        <p:blipFill>
          <a:blip r:embed="rId4"/>
          <a:srcRect t="25000" r="1422"/>
          <a:stretch>
            <a:fillRect/>
          </a:stretch>
        </p:blipFill>
        <p:spPr bwMode="auto">
          <a:xfrm rot="20733568">
            <a:off x="6654539" y="2877920"/>
            <a:ext cx="1981200" cy="2286001"/>
          </a:xfrm>
          <a:prstGeom prst="rect">
            <a:avLst/>
          </a:prstGeom>
          <a:noFill/>
        </p:spPr>
      </p:pic>
      <p:pic>
        <p:nvPicPr>
          <p:cNvPr id="72712" name="Picture 8" descr="image: Shiras's Moose"/>
          <p:cNvPicPr>
            <a:picLocks noChangeAspect="1" noChangeArrowheads="1"/>
          </p:cNvPicPr>
          <p:nvPr/>
        </p:nvPicPr>
        <p:blipFill>
          <a:blip r:embed="rId5"/>
          <a:srcRect t="3828" r="22337"/>
          <a:stretch>
            <a:fillRect/>
          </a:stretch>
        </p:blipFill>
        <p:spPr bwMode="auto">
          <a:xfrm rot="20353195">
            <a:off x="417667" y="2400645"/>
            <a:ext cx="2286000" cy="1914526"/>
          </a:xfrm>
          <a:prstGeom prst="rect">
            <a:avLst/>
          </a:prstGeom>
          <a:noFill/>
        </p:spPr>
      </p:pic>
      <p:pic>
        <p:nvPicPr>
          <p:cNvPr id="72716" name="Picture 12" descr="image: Swift Fox "/>
          <p:cNvPicPr>
            <a:picLocks noChangeAspect="1" noChangeArrowheads="1"/>
          </p:cNvPicPr>
          <p:nvPr/>
        </p:nvPicPr>
        <p:blipFill>
          <a:blip r:embed="rId6"/>
          <a:srcRect/>
          <a:stretch>
            <a:fillRect/>
          </a:stretch>
        </p:blipFill>
        <p:spPr bwMode="auto">
          <a:xfrm rot="596342">
            <a:off x="5805618" y="4840669"/>
            <a:ext cx="2416580" cy="2143126"/>
          </a:xfrm>
          <a:prstGeom prst="rect">
            <a:avLst/>
          </a:prstGeom>
          <a:noFill/>
        </p:spPr>
      </p:pic>
      <p:pic>
        <p:nvPicPr>
          <p:cNvPr id="72718" name="Picture 14" descr="image: Audubon's Mountain Sheep"/>
          <p:cNvPicPr>
            <a:picLocks noChangeAspect="1" noChangeArrowheads="1"/>
          </p:cNvPicPr>
          <p:nvPr/>
        </p:nvPicPr>
        <p:blipFill>
          <a:blip r:embed="rId7"/>
          <a:srcRect t="3200" r="43158" b="800"/>
          <a:stretch>
            <a:fillRect/>
          </a:stretch>
        </p:blipFill>
        <p:spPr bwMode="auto">
          <a:xfrm rot="962282">
            <a:off x="6219344" y="696918"/>
            <a:ext cx="2057400" cy="2286000"/>
          </a:xfrm>
          <a:prstGeom prst="rect">
            <a:avLst/>
          </a:prstGeom>
          <a:noFill/>
        </p:spPr>
      </p:pic>
      <p:pic>
        <p:nvPicPr>
          <p:cNvPr id="72720" name="Picture 16" descr="image: Grizzly Bear"/>
          <p:cNvPicPr>
            <a:picLocks noChangeAspect="1" noChangeArrowheads="1"/>
          </p:cNvPicPr>
          <p:nvPr/>
        </p:nvPicPr>
        <p:blipFill>
          <a:blip r:embed="rId8"/>
          <a:srcRect/>
          <a:stretch>
            <a:fillRect/>
          </a:stretch>
        </p:blipFill>
        <p:spPr bwMode="auto">
          <a:xfrm rot="431404">
            <a:off x="542614" y="4177863"/>
            <a:ext cx="3619500" cy="2809876"/>
          </a:xfrm>
          <a:prstGeom prst="rect">
            <a:avLst/>
          </a:prstGeom>
          <a:noFill/>
        </p:spPr>
      </p:pic>
      <p:pic>
        <p:nvPicPr>
          <p:cNvPr id="72706" name="Picture 2" descr="image: Bull Snake"/>
          <p:cNvPicPr>
            <a:picLocks noChangeAspect="1" noChangeArrowheads="1"/>
          </p:cNvPicPr>
          <p:nvPr/>
        </p:nvPicPr>
        <p:blipFill>
          <a:blip r:embed="rId9"/>
          <a:srcRect l="16880" t="4699"/>
          <a:stretch>
            <a:fillRect/>
          </a:stretch>
        </p:blipFill>
        <p:spPr bwMode="auto">
          <a:xfrm rot="1181148">
            <a:off x="1672024" y="788880"/>
            <a:ext cx="2268501" cy="1724835"/>
          </a:xfrm>
          <a:prstGeom prst="rect">
            <a:avLst/>
          </a:prstGeom>
          <a:noFill/>
        </p:spPr>
      </p:pic>
      <p:sp useBgFill="1">
        <p:nvSpPr>
          <p:cNvPr id="16" name="TextBox 15"/>
          <p:cNvSpPr txBox="1"/>
          <p:nvPr/>
        </p:nvSpPr>
        <p:spPr>
          <a:xfrm>
            <a:off x="3183997" y="3124200"/>
            <a:ext cx="3140603" cy="707886"/>
          </a:xfrm>
          <a:prstGeom prst="rect">
            <a:avLst/>
          </a:prstGeom>
        </p:spPr>
        <p:txBody>
          <a:bodyPr wrap="none" rtlCol="0">
            <a:spAutoFit/>
          </a:bodyPr>
          <a:lstStyle/>
          <a:p>
            <a:r>
              <a:rPr lang="en-US" sz="4000" dirty="0" smtClean="0">
                <a:solidFill>
                  <a:srgbClr val="FF0000"/>
                </a:solidFill>
                <a:effectLst>
                  <a:outerShdw dist="50800" dir="3000000" algn="ctr" rotWithShape="0">
                    <a:schemeClr val="tx1"/>
                  </a:outerShdw>
                </a:effectLst>
              </a:rPr>
              <a:t> 122 ANIMALS</a:t>
            </a:r>
            <a:endParaRPr lang="en-US" sz="4000" dirty="0">
              <a:solidFill>
                <a:srgbClr val="FF0000"/>
              </a:solidFill>
              <a:effectLst>
                <a:outerShdw dist="50800" dir="3000000" algn="ctr" rotWithShape="0">
                  <a:schemeClr val="tx1"/>
                </a:outerShdw>
              </a:effectLst>
            </a:endParaRPr>
          </a:p>
        </p:txBody>
      </p:sp>
      <p:pic>
        <p:nvPicPr>
          <p:cNvPr id="72714" name="Picture 10" descr="image: Sauger"/>
          <p:cNvPicPr>
            <a:picLocks noChangeAspect="1" noChangeArrowheads="1"/>
          </p:cNvPicPr>
          <p:nvPr/>
        </p:nvPicPr>
        <p:blipFill>
          <a:blip r:embed="rId10"/>
          <a:srcRect l="12632" t="22267" r="11579" b="35628"/>
          <a:stretch>
            <a:fillRect/>
          </a:stretch>
        </p:blipFill>
        <p:spPr bwMode="auto">
          <a:xfrm>
            <a:off x="3352800" y="3962400"/>
            <a:ext cx="2743200" cy="990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3.33333E-6 -4.44444E-6 L -3.33333E-6 -2.54166 " pathEditMode="relative" rAng="0" ptsTypes="AA">
                                      <p:cBhvr>
                                        <p:cTn id="11" dur="15000" fill="hold"/>
                                        <p:tgtEl>
                                          <p:spTgt spid="2"/>
                                        </p:tgtEl>
                                        <p:attrNameLst>
                                          <p:attrName>ppt_x</p:attrName>
                                          <p:attrName>ppt_y</p:attrName>
                                        </p:attrNameLst>
                                      </p:cBhvr>
                                      <p:rCtr x="0" y="-1271"/>
                                    </p:animMotion>
                                  </p:childTnLst>
                                </p:cTn>
                              </p:par>
                              <p:par>
                                <p:cTn id="12" presetID="10" presetClass="entr" presetSubtype="0" fill="hold" nodeType="withEffect">
                                  <p:stCondLst>
                                    <p:cond delay="0"/>
                                  </p:stCondLst>
                                  <p:childTnLst>
                                    <p:set>
                                      <p:cBhvr>
                                        <p:cTn id="13" dur="1" fill="hold">
                                          <p:stCondLst>
                                            <p:cond delay="0"/>
                                          </p:stCondLst>
                                        </p:cTn>
                                        <p:tgtEl>
                                          <p:spTgt spid="72718"/>
                                        </p:tgtEl>
                                        <p:attrNameLst>
                                          <p:attrName>style.visibility</p:attrName>
                                        </p:attrNameLst>
                                      </p:cBhvr>
                                      <p:to>
                                        <p:strVal val="visible"/>
                                      </p:to>
                                    </p:set>
                                    <p:animEffect transition="in" filter="fade">
                                      <p:cBhvr>
                                        <p:cTn id="14" dur="1000"/>
                                        <p:tgtEl>
                                          <p:spTgt spid="72718"/>
                                        </p:tgtEl>
                                      </p:cBhvr>
                                    </p:animEffect>
                                  </p:childTnLst>
                                </p:cTn>
                              </p:par>
                              <p:par>
                                <p:cTn id="15" presetID="10" presetClass="entr" presetSubtype="0" fill="hold" nodeType="withEffect">
                                  <p:stCondLst>
                                    <p:cond delay="1000"/>
                                  </p:stCondLst>
                                  <p:childTnLst>
                                    <p:set>
                                      <p:cBhvr>
                                        <p:cTn id="16" dur="1" fill="hold">
                                          <p:stCondLst>
                                            <p:cond delay="0"/>
                                          </p:stCondLst>
                                        </p:cTn>
                                        <p:tgtEl>
                                          <p:spTgt spid="72708"/>
                                        </p:tgtEl>
                                        <p:attrNameLst>
                                          <p:attrName>style.visibility</p:attrName>
                                        </p:attrNameLst>
                                      </p:cBhvr>
                                      <p:to>
                                        <p:strVal val="visible"/>
                                      </p:to>
                                    </p:set>
                                    <p:animEffect transition="in" filter="fade">
                                      <p:cBhvr>
                                        <p:cTn id="17" dur="1000"/>
                                        <p:tgtEl>
                                          <p:spTgt spid="72708"/>
                                        </p:tgtEl>
                                      </p:cBhvr>
                                    </p:animEffect>
                                  </p:childTnLst>
                                </p:cTn>
                              </p:par>
                              <p:par>
                                <p:cTn id="18" presetID="10" presetClass="entr" presetSubtype="0" fill="hold" nodeType="withEffect">
                                  <p:stCondLst>
                                    <p:cond delay="3000"/>
                                  </p:stCondLst>
                                  <p:childTnLst>
                                    <p:set>
                                      <p:cBhvr>
                                        <p:cTn id="19" dur="1" fill="hold">
                                          <p:stCondLst>
                                            <p:cond delay="0"/>
                                          </p:stCondLst>
                                        </p:cTn>
                                        <p:tgtEl>
                                          <p:spTgt spid="72706"/>
                                        </p:tgtEl>
                                        <p:attrNameLst>
                                          <p:attrName>style.visibility</p:attrName>
                                        </p:attrNameLst>
                                      </p:cBhvr>
                                      <p:to>
                                        <p:strVal val="visible"/>
                                      </p:to>
                                    </p:set>
                                    <p:animEffect transition="in" filter="fade">
                                      <p:cBhvr>
                                        <p:cTn id="20" dur="1000"/>
                                        <p:tgtEl>
                                          <p:spTgt spid="72706"/>
                                        </p:tgtEl>
                                      </p:cBhvr>
                                    </p:animEffect>
                                  </p:childTnLst>
                                </p:cTn>
                              </p:par>
                              <p:par>
                                <p:cTn id="21" presetID="10" presetClass="entr" presetSubtype="0" fill="hold" nodeType="withEffect">
                                  <p:stCondLst>
                                    <p:cond delay="4000"/>
                                  </p:stCondLst>
                                  <p:childTnLst>
                                    <p:set>
                                      <p:cBhvr>
                                        <p:cTn id="22" dur="1" fill="hold">
                                          <p:stCondLst>
                                            <p:cond delay="0"/>
                                          </p:stCondLst>
                                        </p:cTn>
                                        <p:tgtEl>
                                          <p:spTgt spid="72714"/>
                                        </p:tgtEl>
                                        <p:attrNameLst>
                                          <p:attrName>style.visibility</p:attrName>
                                        </p:attrNameLst>
                                      </p:cBhvr>
                                      <p:to>
                                        <p:strVal val="visible"/>
                                      </p:to>
                                    </p:set>
                                    <p:animEffect transition="in" filter="fade">
                                      <p:cBhvr>
                                        <p:cTn id="23" dur="1000"/>
                                        <p:tgtEl>
                                          <p:spTgt spid="72714"/>
                                        </p:tgtEl>
                                      </p:cBhvr>
                                    </p:animEffect>
                                  </p:childTnLst>
                                </p:cTn>
                              </p:par>
                              <p:par>
                                <p:cTn id="24" presetID="10" presetClass="entr" presetSubtype="0" fill="hold" nodeType="withEffect">
                                  <p:stCondLst>
                                    <p:cond delay="6000"/>
                                  </p:stCondLst>
                                  <p:childTnLst>
                                    <p:set>
                                      <p:cBhvr>
                                        <p:cTn id="25" dur="1" fill="hold">
                                          <p:stCondLst>
                                            <p:cond delay="0"/>
                                          </p:stCondLst>
                                        </p:cTn>
                                        <p:tgtEl>
                                          <p:spTgt spid="72710"/>
                                        </p:tgtEl>
                                        <p:attrNameLst>
                                          <p:attrName>style.visibility</p:attrName>
                                        </p:attrNameLst>
                                      </p:cBhvr>
                                      <p:to>
                                        <p:strVal val="visible"/>
                                      </p:to>
                                    </p:set>
                                    <p:animEffect transition="in" filter="fade">
                                      <p:cBhvr>
                                        <p:cTn id="26" dur="1000"/>
                                        <p:tgtEl>
                                          <p:spTgt spid="72710"/>
                                        </p:tgtEl>
                                      </p:cBhvr>
                                    </p:animEffect>
                                  </p:childTnLst>
                                </p:cTn>
                              </p:par>
                              <p:par>
                                <p:cTn id="27" presetID="10" presetClass="entr" presetSubtype="0" fill="hold" nodeType="withEffect">
                                  <p:stCondLst>
                                    <p:cond delay="8000"/>
                                  </p:stCondLst>
                                  <p:childTnLst>
                                    <p:set>
                                      <p:cBhvr>
                                        <p:cTn id="28" dur="1" fill="hold">
                                          <p:stCondLst>
                                            <p:cond delay="0"/>
                                          </p:stCondLst>
                                        </p:cTn>
                                        <p:tgtEl>
                                          <p:spTgt spid="72712"/>
                                        </p:tgtEl>
                                        <p:attrNameLst>
                                          <p:attrName>style.visibility</p:attrName>
                                        </p:attrNameLst>
                                      </p:cBhvr>
                                      <p:to>
                                        <p:strVal val="visible"/>
                                      </p:to>
                                    </p:set>
                                    <p:animEffect transition="in" filter="fade">
                                      <p:cBhvr>
                                        <p:cTn id="29" dur="1000"/>
                                        <p:tgtEl>
                                          <p:spTgt spid="72712"/>
                                        </p:tgtEl>
                                      </p:cBhvr>
                                    </p:animEffect>
                                  </p:childTnLst>
                                </p:cTn>
                              </p:par>
                              <p:par>
                                <p:cTn id="30" presetID="10" presetClass="entr" presetSubtype="0" fill="hold" nodeType="withEffect">
                                  <p:stCondLst>
                                    <p:cond delay="10000"/>
                                  </p:stCondLst>
                                  <p:childTnLst>
                                    <p:set>
                                      <p:cBhvr>
                                        <p:cTn id="31" dur="1" fill="hold">
                                          <p:stCondLst>
                                            <p:cond delay="0"/>
                                          </p:stCondLst>
                                        </p:cTn>
                                        <p:tgtEl>
                                          <p:spTgt spid="72720"/>
                                        </p:tgtEl>
                                        <p:attrNameLst>
                                          <p:attrName>style.visibility</p:attrName>
                                        </p:attrNameLst>
                                      </p:cBhvr>
                                      <p:to>
                                        <p:strVal val="visible"/>
                                      </p:to>
                                    </p:set>
                                    <p:animEffect transition="in" filter="fade">
                                      <p:cBhvr>
                                        <p:cTn id="32" dur="1000"/>
                                        <p:tgtEl>
                                          <p:spTgt spid="72720"/>
                                        </p:tgtEl>
                                      </p:cBhvr>
                                    </p:animEffect>
                                  </p:childTnLst>
                                </p:cTn>
                              </p:par>
                              <p:par>
                                <p:cTn id="33" presetID="10" presetClass="entr" presetSubtype="0" fill="hold" nodeType="withEffect">
                                  <p:stCondLst>
                                    <p:cond delay="12000"/>
                                  </p:stCondLst>
                                  <p:childTnLst>
                                    <p:set>
                                      <p:cBhvr>
                                        <p:cTn id="34" dur="1" fill="hold">
                                          <p:stCondLst>
                                            <p:cond delay="0"/>
                                          </p:stCondLst>
                                        </p:cTn>
                                        <p:tgtEl>
                                          <p:spTgt spid="72716"/>
                                        </p:tgtEl>
                                        <p:attrNameLst>
                                          <p:attrName>style.visibility</p:attrName>
                                        </p:attrNameLst>
                                      </p:cBhvr>
                                      <p:to>
                                        <p:strVal val="visible"/>
                                      </p:to>
                                    </p:set>
                                    <p:animEffect transition="in" filter="fade">
                                      <p:cBhvr>
                                        <p:cTn id="35" dur="1000"/>
                                        <p:tgtEl>
                                          <p:spTgt spid="72716"/>
                                        </p:tgtEl>
                                      </p:cBhvr>
                                    </p:animEffect>
                                  </p:childTnLst>
                                </p:cTn>
                              </p:par>
                            </p:childTnLst>
                          </p:cTn>
                        </p:par>
                        <p:par>
                          <p:cTn id="36" fill="hold">
                            <p:stCondLst>
                              <p:cond delay="15000"/>
                            </p:stCondLst>
                            <p:childTnLst>
                              <p:par>
                                <p:cTn id="37" presetID="53"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000" fill="hold"/>
                                        <p:tgtEl>
                                          <p:spTgt spid="16"/>
                                        </p:tgtEl>
                                        <p:attrNameLst>
                                          <p:attrName>ppt_w</p:attrName>
                                        </p:attrNameLst>
                                      </p:cBhvr>
                                      <p:tavLst>
                                        <p:tav tm="0">
                                          <p:val>
                                            <p:fltVal val="0"/>
                                          </p:val>
                                        </p:tav>
                                        <p:tav tm="100000">
                                          <p:val>
                                            <p:strVal val="#ppt_w"/>
                                          </p:val>
                                        </p:tav>
                                      </p:tavLst>
                                    </p:anim>
                                    <p:anim calcmode="lin" valueType="num">
                                      <p:cBhvr>
                                        <p:cTn id="40" dur="1000" fill="hold"/>
                                        <p:tgtEl>
                                          <p:spTgt spid="16"/>
                                        </p:tgtEl>
                                        <p:attrNameLst>
                                          <p:attrName>ppt_h</p:attrName>
                                        </p:attrNameLst>
                                      </p:cBhvr>
                                      <p:tavLst>
                                        <p:tav tm="0">
                                          <p:val>
                                            <p:fltVal val="0"/>
                                          </p:val>
                                        </p:tav>
                                        <p:tav tm="100000">
                                          <p:val>
                                            <p:strVal val="#ppt_h"/>
                                          </p:val>
                                        </p:tav>
                                      </p:tavLst>
                                    </p:anim>
                                    <p:animEffect transition="in" filter="fade">
                                      <p:cBhvr>
                                        <p:cTn id="41" dur="1000"/>
                                        <p:tgtEl>
                                          <p:spTgt spid="16"/>
                                        </p:tgtEl>
                                      </p:cBhvr>
                                    </p:animEffect>
                                  </p:childTnLst>
                                </p:cTn>
                              </p:par>
                              <p:par>
                                <p:cTn id="42" presetID="10" presetClass="exit" presetSubtype="0" fill="hold" nodeType="withEffect">
                                  <p:stCondLst>
                                    <p:cond delay="0"/>
                                  </p:stCondLst>
                                  <p:childTnLst>
                                    <p:animEffect transition="out" filter="fade">
                                      <p:cBhvr>
                                        <p:cTn id="43" dur="1000"/>
                                        <p:tgtEl>
                                          <p:spTgt spid="2"/>
                                        </p:tgtEl>
                                      </p:cBhvr>
                                    </p:animEffect>
                                    <p:set>
                                      <p:cBhvr>
                                        <p:cTn id="44"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0" y="0"/>
            <a:ext cx="9144000" cy="6987739"/>
            <a:chOff x="0" y="0"/>
            <a:chExt cx="9144000" cy="6987739"/>
          </a:xfrm>
        </p:grpSpPr>
        <p:sp useBgFill="1">
          <p:nvSpPr>
            <p:cNvPr id="15" name="TextBox 14"/>
            <p:cNvSpPr txBox="1"/>
            <p:nvPr/>
          </p:nvSpPr>
          <p:spPr>
            <a:xfrm>
              <a:off x="0" y="0"/>
              <a:ext cx="9144000" cy="677108"/>
            </a:xfrm>
            <a:prstGeom prst="rect">
              <a:avLst/>
            </a:prstGeom>
          </p:spPr>
          <p:txBody>
            <a:bodyPr wrap="square" rtlCol="0">
              <a:spAutoFit/>
            </a:bodyPr>
            <a:lstStyle/>
            <a:p>
              <a:r>
                <a:rPr lang="en-US" sz="2800" b="1" u="sng" dirty="0" smtClean="0"/>
                <a:t>Animals that Corps of Discovery first recorded for science:</a:t>
              </a:r>
            </a:p>
            <a:p>
              <a:endParaRPr lang="en-US" sz="1000" b="1" u="sng" dirty="0" smtClean="0"/>
            </a:p>
          </p:txBody>
        </p:sp>
        <p:pic>
          <p:nvPicPr>
            <p:cNvPr id="16" name="Picture 4" descr="image: Black-Billed Magpie"/>
            <p:cNvPicPr>
              <a:picLocks noChangeAspect="1" noChangeArrowheads="1"/>
            </p:cNvPicPr>
            <p:nvPr/>
          </p:nvPicPr>
          <p:blipFill>
            <a:blip r:embed="rId3"/>
            <a:srcRect l="4211" t="2319" r="9474" b="9565"/>
            <a:stretch>
              <a:fillRect/>
            </a:stretch>
          </p:blipFill>
          <p:spPr bwMode="auto">
            <a:xfrm rot="20044435">
              <a:off x="3912013" y="985402"/>
              <a:ext cx="2055395" cy="1905000"/>
            </a:xfrm>
            <a:prstGeom prst="rect">
              <a:avLst/>
            </a:prstGeom>
            <a:noFill/>
          </p:spPr>
        </p:pic>
        <p:pic>
          <p:nvPicPr>
            <p:cNvPr id="17" name="Picture 6" descr="image: Northern Bobcat"/>
            <p:cNvPicPr>
              <a:picLocks noChangeAspect="1" noChangeArrowheads="1"/>
            </p:cNvPicPr>
            <p:nvPr/>
          </p:nvPicPr>
          <p:blipFill>
            <a:blip r:embed="rId4"/>
            <a:srcRect t="25000" r="1422"/>
            <a:stretch>
              <a:fillRect/>
            </a:stretch>
          </p:blipFill>
          <p:spPr bwMode="auto">
            <a:xfrm rot="20733568">
              <a:off x="6654539" y="2877920"/>
              <a:ext cx="1981200" cy="2286001"/>
            </a:xfrm>
            <a:prstGeom prst="rect">
              <a:avLst/>
            </a:prstGeom>
            <a:noFill/>
          </p:spPr>
        </p:pic>
        <p:pic>
          <p:nvPicPr>
            <p:cNvPr id="18" name="Picture 8" descr="image: Shiras's Moose"/>
            <p:cNvPicPr>
              <a:picLocks noChangeAspect="1" noChangeArrowheads="1"/>
            </p:cNvPicPr>
            <p:nvPr/>
          </p:nvPicPr>
          <p:blipFill>
            <a:blip r:embed="rId5"/>
            <a:srcRect t="3828" r="22337"/>
            <a:stretch>
              <a:fillRect/>
            </a:stretch>
          </p:blipFill>
          <p:spPr bwMode="auto">
            <a:xfrm rot="20353195">
              <a:off x="417667" y="2400645"/>
              <a:ext cx="2286000" cy="1914526"/>
            </a:xfrm>
            <a:prstGeom prst="rect">
              <a:avLst/>
            </a:prstGeom>
            <a:noFill/>
          </p:spPr>
        </p:pic>
        <p:pic>
          <p:nvPicPr>
            <p:cNvPr id="19" name="Picture 12" descr="image: Swift Fox "/>
            <p:cNvPicPr>
              <a:picLocks noChangeAspect="1" noChangeArrowheads="1"/>
            </p:cNvPicPr>
            <p:nvPr/>
          </p:nvPicPr>
          <p:blipFill>
            <a:blip r:embed="rId6"/>
            <a:srcRect/>
            <a:stretch>
              <a:fillRect/>
            </a:stretch>
          </p:blipFill>
          <p:spPr bwMode="auto">
            <a:xfrm rot="596342">
              <a:off x="5805618" y="4840669"/>
              <a:ext cx="2416580" cy="2143126"/>
            </a:xfrm>
            <a:prstGeom prst="rect">
              <a:avLst/>
            </a:prstGeom>
            <a:noFill/>
          </p:spPr>
        </p:pic>
        <p:pic>
          <p:nvPicPr>
            <p:cNvPr id="20" name="Picture 14" descr="image: Audubon's Mountain Sheep"/>
            <p:cNvPicPr>
              <a:picLocks noChangeAspect="1" noChangeArrowheads="1"/>
            </p:cNvPicPr>
            <p:nvPr/>
          </p:nvPicPr>
          <p:blipFill>
            <a:blip r:embed="rId7"/>
            <a:srcRect t="3200" r="43158" b="800"/>
            <a:stretch>
              <a:fillRect/>
            </a:stretch>
          </p:blipFill>
          <p:spPr bwMode="auto">
            <a:xfrm rot="962282">
              <a:off x="6219344" y="696918"/>
              <a:ext cx="2057400" cy="2286000"/>
            </a:xfrm>
            <a:prstGeom prst="rect">
              <a:avLst/>
            </a:prstGeom>
            <a:noFill/>
          </p:spPr>
        </p:pic>
        <p:pic>
          <p:nvPicPr>
            <p:cNvPr id="21" name="Picture 16" descr="image: Grizzly Bear"/>
            <p:cNvPicPr>
              <a:picLocks noChangeAspect="1" noChangeArrowheads="1"/>
            </p:cNvPicPr>
            <p:nvPr/>
          </p:nvPicPr>
          <p:blipFill>
            <a:blip r:embed="rId8"/>
            <a:srcRect/>
            <a:stretch>
              <a:fillRect/>
            </a:stretch>
          </p:blipFill>
          <p:spPr bwMode="auto">
            <a:xfrm rot="431404">
              <a:off x="542614" y="4177863"/>
              <a:ext cx="3619500" cy="2809876"/>
            </a:xfrm>
            <a:prstGeom prst="rect">
              <a:avLst/>
            </a:prstGeom>
            <a:noFill/>
          </p:spPr>
        </p:pic>
        <p:pic>
          <p:nvPicPr>
            <p:cNvPr id="22" name="Picture 2" descr="image: Bull Snake"/>
            <p:cNvPicPr>
              <a:picLocks noChangeAspect="1" noChangeArrowheads="1"/>
            </p:cNvPicPr>
            <p:nvPr/>
          </p:nvPicPr>
          <p:blipFill>
            <a:blip r:embed="rId9"/>
            <a:srcRect l="16880" t="4699"/>
            <a:stretch>
              <a:fillRect/>
            </a:stretch>
          </p:blipFill>
          <p:spPr bwMode="auto">
            <a:xfrm rot="1181148">
              <a:off x="1672024" y="788880"/>
              <a:ext cx="2268501" cy="1724835"/>
            </a:xfrm>
            <a:prstGeom prst="rect">
              <a:avLst/>
            </a:prstGeom>
            <a:noFill/>
          </p:spPr>
        </p:pic>
        <p:sp useBgFill="1">
          <p:nvSpPr>
            <p:cNvPr id="23" name="TextBox 22"/>
            <p:cNvSpPr txBox="1"/>
            <p:nvPr/>
          </p:nvSpPr>
          <p:spPr>
            <a:xfrm>
              <a:off x="3183997" y="3124200"/>
              <a:ext cx="3140603" cy="707886"/>
            </a:xfrm>
            <a:prstGeom prst="rect">
              <a:avLst/>
            </a:prstGeom>
          </p:spPr>
          <p:txBody>
            <a:bodyPr wrap="none" rtlCol="0">
              <a:spAutoFit/>
            </a:bodyPr>
            <a:lstStyle/>
            <a:p>
              <a:r>
                <a:rPr lang="en-US" sz="4000" dirty="0" smtClean="0">
                  <a:solidFill>
                    <a:srgbClr val="FF0000"/>
                  </a:solidFill>
                  <a:effectLst>
                    <a:outerShdw dist="50800" dir="3000000" algn="ctr" rotWithShape="0">
                      <a:schemeClr val="tx1"/>
                    </a:outerShdw>
                  </a:effectLst>
                </a:rPr>
                <a:t> 122 ANIMALS</a:t>
              </a:r>
              <a:endParaRPr lang="en-US" sz="4000" dirty="0">
                <a:solidFill>
                  <a:srgbClr val="FF0000"/>
                </a:solidFill>
                <a:effectLst>
                  <a:outerShdw dist="50800" dir="3000000" algn="ctr" rotWithShape="0">
                    <a:schemeClr val="tx1"/>
                  </a:outerShdw>
                </a:effectLst>
              </a:endParaRPr>
            </a:p>
          </p:txBody>
        </p:sp>
        <p:pic>
          <p:nvPicPr>
            <p:cNvPr id="24" name="Picture 10" descr="image: Sauger"/>
            <p:cNvPicPr>
              <a:picLocks noChangeAspect="1" noChangeArrowheads="1"/>
            </p:cNvPicPr>
            <p:nvPr/>
          </p:nvPicPr>
          <p:blipFill>
            <a:blip r:embed="rId10"/>
            <a:srcRect l="12632" t="22267" r="11579" b="35628"/>
            <a:stretch>
              <a:fillRect/>
            </a:stretch>
          </p:blipFill>
          <p:spPr bwMode="auto">
            <a:xfrm>
              <a:off x="3352800" y="3962400"/>
              <a:ext cx="2743200" cy="990600"/>
            </a:xfrm>
            <a:prstGeom prst="rect">
              <a:avLst/>
            </a:prstGeom>
            <a:noFill/>
          </p:spPr>
        </p:pic>
      </p:grpSp>
      <p:sp>
        <p:nvSpPr>
          <p:cNvPr id="3" name="Rectangle 2"/>
          <p:cNvSpPr/>
          <p:nvPr/>
        </p:nvSpPr>
        <p:spPr>
          <a:xfrm>
            <a:off x="3352800" y="2590800"/>
            <a:ext cx="4572000" cy="369332"/>
          </a:xfrm>
          <a:prstGeom prst="rect">
            <a:avLst/>
          </a:prstGeom>
        </p:spPr>
        <p:txBody>
          <a:bodyPr>
            <a:spAutoFit/>
          </a:bodyPr>
          <a:lstStyle/>
          <a:p>
            <a:endParaRPr lang="en-US" dirty="0"/>
          </a:p>
        </p:txBody>
      </p:sp>
      <p:grpSp>
        <p:nvGrpSpPr>
          <p:cNvPr id="7" name="Group 6"/>
          <p:cNvGrpSpPr/>
          <p:nvPr/>
        </p:nvGrpSpPr>
        <p:grpSpPr>
          <a:xfrm>
            <a:off x="381000" y="609600"/>
            <a:ext cx="8229600" cy="22529245"/>
            <a:chOff x="381000" y="609600"/>
            <a:chExt cx="8229600" cy="22529245"/>
          </a:xfrm>
        </p:grpSpPr>
        <p:sp useBgFill="1">
          <p:nvSpPr>
            <p:cNvPr id="2" name="Rectangle 1"/>
            <p:cNvSpPr/>
            <p:nvPr/>
          </p:nvSpPr>
          <p:spPr>
            <a:xfrm>
              <a:off x="4648200" y="609601"/>
              <a:ext cx="3962400" cy="22529244"/>
            </a:xfrm>
            <a:prstGeom prst="rect">
              <a:avLst/>
            </a:prstGeom>
          </p:spPr>
          <p:txBody>
            <a:bodyPr wrap="square">
              <a:spAutoFit/>
            </a:bodyPr>
            <a:lstStyle/>
            <a:p>
              <a:r>
                <a:rPr lang="en-US" sz="1600" b="1" dirty="0" smtClean="0"/>
                <a:t>Needle and Thread Grass</a:t>
              </a:r>
            </a:p>
            <a:p>
              <a:r>
                <a:rPr lang="en-US" sz="1600" b="1" dirty="0" err="1" smtClean="0"/>
                <a:t>Netleaf</a:t>
              </a:r>
              <a:r>
                <a:rPr lang="en-US" sz="1600" b="1" dirty="0" smtClean="0"/>
                <a:t> Hackberry</a:t>
              </a:r>
            </a:p>
            <a:p>
              <a:r>
                <a:rPr lang="en-US" sz="1600" b="1" dirty="0" smtClean="0"/>
                <a:t>Nootka Rose</a:t>
              </a:r>
            </a:p>
            <a:p>
              <a:r>
                <a:rPr lang="en-US" sz="1600" b="1" dirty="0" err="1" smtClean="0"/>
                <a:t>Nuttall's</a:t>
              </a:r>
              <a:r>
                <a:rPr lang="en-US" sz="1600" b="1" dirty="0" smtClean="0"/>
                <a:t> Toothwort</a:t>
              </a:r>
            </a:p>
            <a:p>
              <a:r>
                <a:rPr lang="en-US" sz="1600" b="1" dirty="0" smtClean="0"/>
                <a:t>Ocean Spray</a:t>
              </a:r>
            </a:p>
            <a:p>
              <a:r>
                <a:rPr lang="en-US" sz="1600" b="1" dirty="0" smtClean="0"/>
                <a:t>Orange Honeysuckle</a:t>
              </a:r>
            </a:p>
            <a:p>
              <a:r>
                <a:rPr lang="en-US" sz="1600" b="1" dirty="0" smtClean="0"/>
                <a:t>Oregon Ash</a:t>
              </a:r>
            </a:p>
            <a:p>
              <a:r>
                <a:rPr lang="en-US" sz="1600" b="1" dirty="0" smtClean="0"/>
                <a:t>Oregon </a:t>
              </a:r>
              <a:r>
                <a:rPr lang="en-US" sz="1600" b="1" dirty="0" err="1" smtClean="0"/>
                <a:t>Boxleaf</a:t>
              </a:r>
              <a:endParaRPr lang="en-US" sz="1600" b="1" dirty="0" smtClean="0"/>
            </a:p>
            <a:p>
              <a:r>
                <a:rPr lang="en-US" sz="1600" b="1" dirty="0" smtClean="0"/>
                <a:t>Oregon Crab Apple</a:t>
              </a:r>
            </a:p>
            <a:p>
              <a:r>
                <a:rPr lang="en-US" sz="1600" b="1" dirty="0" smtClean="0"/>
                <a:t>Oregon White Oak</a:t>
              </a:r>
            </a:p>
            <a:p>
              <a:r>
                <a:rPr lang="en-US" sz="1600" b="1" dirty="0" smtClean="0"/>
                <a:t>Oregon Wood Sorrel</a:t>
              </a:r>
            </a:p>
            <a:p>
              <a:r>
                <a:rPr lang="en-US" sz="1600" b="1" dirty="0" smtClean="0"/>
                <a:t>Osage Orange Tree</a:t>
              </a:r>
            </a:p>
            <a:p>
              <a:r>
                <a:rPr lang="en-US" sz="1600" b="1" dirty="0" smtClean="0"/>
                <a:t>Owl's Clover</a:t>
              </a:r>
            </a:p>
            <a:p>
              <a:r>
                <a:rPr lang="en-US" sz="1600" b="1" dirty="0" smtClean="0"/>
                <a:t>Pacific Blackberry</a:t>
              </a:r>
            </a:p>
            <a:p>
              <a:r>
                <a:rPr lang="en-US" sz="1600" b="1" dirty="0" smtClean="0"/>
                <a:t>Pacific Dogwood</a:t>
              </a:r>
            </a:p>
            <a:p>
              <a:r>
                <a:rPr lang="en-US" sz="1600" b="1" dirty="0" smtClean="0"/>
                <a:t>Pacific </a:t>
              </a:r>
              <a:r>
                <a:rPr lang="en-US" sz="1600" b="1" dirty="0" err="1" smtClean="0"/>
                <a:t>Madrone</a:t>
              </a:r>
              <a:endParaRPr lang="en-US" sz="1600" b="1" dirty="0" smtClean="0"/>
            </a:p>
            <a:p>
              <a:r>
                <a:rPr lang="en-US" sz="1600" b="1" dirty="0" smtClean="0"/>
                <a:t>Pacific Yew</a:t>
              </a:r>
            </a:p>
            <a:p>
              <a:r>
                <a:rPr lang="en-US" sz="1600" b="1" dirty="0" smtClean="0"/>
                <a:t>Peach-Leaved Willow</a:t>
              </a:r>
            </a:p>
            <a:p>
              <a:r>
                <a:rPr lang="en-US" sz="1600" b="1" dirty="0" smtClean="0"/>
                <a:t>Pestle Parsnip</a:t>
              </a:r>
            </a:p>
            <a:p>
              <a:r>
                <a:rPr lang="en-US" sz="1600" b="1" dirty="0" smtClean="0"/>
                <a:t>Ponderosa Pine</a:t>
              </a:r>
            </a:p>
            <a:p>
              <a:r>
                <a:rPr lang="en-US" sz="1600" b="1" dirty="0" smtClean="0"/>
                <a:t>Prairie Apple</a:t>
              </a:r>
            </a:p>
            <a:p>
              <a:r>
                <a:rPr lang="en-US" sz="1600" b="1" dirty="0" smtClean="0">
                  <a:solidFill>
                    <a:srgbClr val="FF0000"/>
                  </a:solidFill>
                </a:rPr>
                <a:t>Prairie Rose</a:t>
              </a:r>
            </a:p>
            <a:p>
              <a:r>
                <a:rPr lang="en-US" sz="1600" b="1" dirty="0" smtClean="0"/>
                <a:t>Prairie Smoke</a:t>
              </a:r>
            </a:p>
            <a:p>
              <a:r>
                <a:rPr lang="en-US" sz="1600" b="1" dirty="0" smtClean="0"/>
                <a:t>Prickly-Pear Cactus</a:t>
              </a:r>
            </a:p>
            <a:p>
              <a:r>
                <a:rPr lang="en-US" sz="1600" b="1" dirty="0" smtClean="0">
                  <a:solidFill>
                    <a:srgbClr val="FF0000"/>
                  </a:solidFill>
                </a:rPr>
                <a:t>Purple Coneflower</a:t>
              </a:r>
            </a:p>
            <a:p>
              <a:r>
                <a:rPr lang="en-US" sz="1600" b="1" dirty="0" smtClean="0"/>
                <a:t>Purple Wake-Robin</a:t>
              </a:r>
            </a:p>
            <a:p>
              <a:r>
                <a:rPr lang="en-US" sz="1600" b="1" dirty="0" smtClean="0"/>
                <a:t>Red Alder</a:t>
              </a:r>
            </a:p>
            <a:p>
              <a:r>
                <a:rPr lang="en-US" sz="1600" b="1" dirty="0" smtClean="0"/>
                <a:t>Red Columbine</a:t>
              </a:r>
            </a:p>
            <a:p>
              <a:r>
                <a:rPr lang="en-US" sz="1600" b="1" dirty="0" smtClean="0"/>
                <a:t>Red-Flowering Currant</a:t>
              </a:r>
            </a:p>
            <a:p>
              <a:r>
                <a:rPr lang="en-US" sz="1600" b="1" dirty="0" smtClean="0"/>
                <a:t>Rocky Mountain Bee Plant</a:t>
              </a:r>
            </a:p>
            <a:p>
              <a:r>
                <a:rPr lang="en-US" sz="1600" b="1" dirty="0" smtClean="0"/>
                <a:t>Rocky Mountain Maple	</a:t>
              </a:r>
            </a:p>
            <a:p>
              <a:r>
                <a:rPr lang="en-US" sz="1600" b="1" dirty="0" err="1" smtClean="0"/>
                <a:t>Salal</a:t>
              </a:r>
              <a:endParaRPr lang="en-US" sz="1600" b="1" dirty="0" smtClean="0"/>
            </a:p>
            <a:p>
              <a:r>
                <a:rPr lang="en-US" sz="1600" b="1" dirty="0" smtClean="0"/>
                <a:t>Salmonberry</a:t>
              </a:r>
            </a:p>
            <a:p>
              <a:r>
                <a:rPr lang="en-US" sz="1600" b="1" dirty="0" smtClean="0"/>
                <a:t>Scarlet Globe Mallow</a:t>
              </a:r>
            </a:p>
            <a:p>
              <a:r>
                <a:rPr lang="en-US" sz="1600" b="1" dirty="0" smtClean="0"/>
                <a:t>Seashore Lupine</a:t>
              </a:r>
            </a:p>
            <a:p>
              <a:r>
                <a:rPr lang="en-US" sz="1600" b="1" dirty="0" smtClean="0"/>
                <a:t>Showy Phlox</a:t>
              </a:r>
            </a:p>
            <a:p>
              <a:r>
                <a:rPr lang="en-US" sz="1600" b="1" dirty="0" smtClean="0"/>
                <a:t>Shrubby Beardtongue</a:t>
              </a:r>
            </a:p>
            <a:p>
              <a:r>
                <a:rPr lang="en-US" sz="1600" b="1" dirty="0" smtClean="0"/>
                <a:t>Silky Lupine</a:t>
              </a:r>
            </a:p>
            <a:p>
              <a:r>
                <a:rPr lang="en-US" sz="1600" b="1" dirty="0" smtClean="0"/>
                <a:t>Silver Sage</a:t>
              </a:r>
            </a:p>
            <a:p>
              <a:r>
                <a:rPr lang="en-US" sz="1600" b="1" dirty="0" smtClean="0"/>
                <a:t>Silvery </a:t>
              </a:r>
              <a:r>
                <a:rPr lang="en-US" sz="1600" b="1" dirty="0" err="1" smtClean="0"/>
                <a:t>Buffaloberry</a:t>
              </a:r>
              <a:endParaRPr lang="en-US" sz="1600" b="1" dirty="0" smtClean="0"/>
            </a:p>
            <a:p>
              <a:r>
                <a:rPr lang="en-US" sz="1600" b="1" dirty="0" smtClean="0"/>
                <a:t>Silvery Lupine</a:t>
              </a:r>
            </a:p>
            <a:p>
              <a:r>
                <a:rPr lang="en-US" sz="1600" b="1" dirty="0" smtClean="0"/>
                <a:t>Sitka Alder</a:t>
              </a:r>
            </a:p>
            <a:p>
              <a:r>
                <a:rPr lang="en-US" sz="1600" b="1" dirty="0" smtClean="0"/>
                <a:t>Sitka Mountain Ash</a:t>
              </a:r>
            </a:p>
            <a:p>
              <a:r>
                <a:rPr lang="en-US" sz="1600" b="1" dirty="0" smtClean="0"/>
                <a:t>Sitka Spruce</a:t>
              </a:r>
            </a:p>
            <a:p>
              <a:r>
                <a:rPr lang="en-US" sz="1600" b="1" dirty="0" smtClean="0"/>
                <a:t>Skyrocket</a:t>
              </a:r>
            </a:p>
            <a:p>
              <a:r>
                <a:rPr lang="en-US" sz="1600" b="1" dirty="0" smtClean="0"/>
                <a:t>Slender Popcorn Flower</a:t>
              </a:r>
            </a:p>
            <a:p>
              <a:r>
                <a:rPr lang="en-US" sz="1600" b="1" dirty="0" smtClean="0"/>
                <a:t>Slender Willow</a:t>
              </a:r>
            </a:p>
            <a:p>
              <a:r>
                <a:rPr lang="en-US" sz="1600" b="1" dirty="0" err="1" smtClean="0"/>
                <a:t>Slimflower</a:t>
              </a:r>
              <a:r>
                <a:rPr lang="en-US" sz="1600" b="1" dirty="0" smtClean="0"/>
                <a:t> </a:t>
              </a:r>
              <a:r>
                <a:rPr lang="en-US" sz="1600" b="1" dirty="0" err="1" smtClean="0"/>
                <a:t>Scurfpea</a:t>
              </a:r>
              <a:endParaRPr lang="en-US" sz="1600" b="1" dirty="0" smtClean="0"/>
            </a:p>
            <a:p>
              <a:r>
                <a:rPr lang="en-US" sz="1600" b="1" dirty="0" smtClean="0"/>
                <a:t>Small-Head Clover</a:t>
              </a:r>
            </a:p>
            <a:p>
              <a:r>
                <a:rPr lang="en-US" sz="1600" b="1" dirty="0" smtClean="0"/>
                <a:t>Snow-on-the-Mountain</a:t>
              </a:r>
            </a:p>
            <a:p>
              <a:r>
                <a:rPr lang="en-US" sz="1600" b="1" dirty="0" smtClean="0"/>
                <a:t>Spring Birch</a:t>
              </a:r>
            </a:p>
            <a:p>
              <a:r>
                <a:rPr lang="en-US" sz="1600" b="1" dirty="0" smtClean="0"/>
                <a:t>Squaw Bush</a:t>
              </a:r>
            </a:p>
            <a:p>
              <a:r>
                <a:rPr lang="en-US" sz="1600" b="1" dirty="0" err="1" smtClean="0"/>
                <a:t>Stemless</a:t>
              </a:r>
              <a:r>
                <a:rPr lang="en-US" sz="1600" b="1" dirty="0" smtClean="0"/>
                <a:t> Evening-Primrose</a:t>
              </a:r>
            </a:p>
            <a:p>
              <a:r>
                <a:rPr lang="en-US" sz="1600" b="1" dirty="0" smtClean="0"/>
                <a:t>Sticky Currant</a:t>
              </a:r>
            </a:p>
            <a:p>
              <a:r>
                <a:rPr lang="en-US" sz="1600" b="1" dirty="0" smtClean="0"/>
                <a:t>Straggly Gooseberry</a:t>
              </a:r>
            </a:p>
            <a:p>
              <a:r>
                <a:rPr lang="en-US" sz="1600" b="1" dirty="0" smtClean="0"/>
                <a:t>Subalpine Fir</a:t>
              </a:r>
            </a:p>
            <a:p>
              <a:r>
                <a:rPr lang="en-US" sz="1600" b="1" dirty="0" err="1" smtClean="0"/>
                <a:t>Sugarbowls</a:t>
              </a:r>
              <a:endParaRPr lang="en-US" sz="1600" b="1" dirty="0" smtClean="0"/>
            </a:p>
            <a:p>
              <a:r>
                <a:rPr lang="en-US" sz="1600" b="1" dirty="0" smtClean="0"/>
                <a:t>Tansy</a:t>
              </a:r>
            </a:p>
            <a:p>
              <a:r>
                <a:rPr lang="en-US" sz="1600" b="1" dirty="0" smtClean="0"/>
                <a:t>Tarragon</a:t>
              </a:r>
            </a:p>
            <a:p>
              <a:r>
                <a:rPr lang="en-US" sz="1600" b="1" dirty="0" smtClean="0"/>
                <a:t>Thimbleberry</a:t>
              </a:r>
            </a:p>
            <a:p>
              <a:r>
                <a:rPr lang="en-US" sz="1600" b="1" dirty="0" smtClean="0"/>
                <a:t>Three-Leaf Bitterroot</a:t>
              </a:r>
            </a:p>
            <a:p>
              <a:r>
                <a:rPr lang="en-US" sz="1600" b="1" dirty="0" err="1" smtClean="0"/>
                <a:t>Tolmie's</a:t>
              </a:r>
              <a:r>
                <a:rPr lang="en-US" sz="1600" b="1" dirty="0" smtClean="0"/>
                <a:t> Onion</a:t>
              </a:r>
            </a:p>
            <a:p>
              <a:r>
                <a:rPr lang="en-US" sz="1600" b="1" dirty="0" smtClean="0"/>
                <a:t>Tufted Evening-Primrose</a:t>
              </a:r>
            </a:p>
            <a:p>
              <a:r>
                <a:rPr lang="en-US" sz="1600" b="1" dirty="0" smtClean="0"/>
                <a:t>Twinberry</a:t>
              </a:r>
            </a:p>
            <a:p>
              <a:r>
                <a:rPr lang="en-US" sz="1600" b="1" dirty="0" smtClean="0"/>
                <a:t>Umatilla Gooseberry</a:t>
              </a:r>
            </a:p>
            <a:p>
              <a:r>
                <a:rPr lang="en-US" sz="1600" b="1" dirty="0" err="1" smtClean="0"/>
                <a:t>Varileaf</a:t>
              </a:r>
              <a:r>
                <a:rPr lang="en-US" sz="1600" b="1" dirty="0" smtClean="0"/>
                <a:t> </a:t>
              </a:r>
              <a:r>
                <a:rPr lang="en-US" sz="1600" b="1" dirty="0" err="1" smtClean="0"/>
                <a:t>Phacelia</a:t>
              </a:r>
              <a:endParaRPr lang="en-US" sz="1600" b="1" dirty="0" smtClean="0"/>
            </a:p>
            <a:p>
              <a:r>
                <a:rPr lang="en-US" sz="1600" b="1" dirty="0" smtClean="0"/>
                <a:t>Vine Maple</a:t>
              </a:r>
            </a:p>
            <a:p>
              <a:r>
                <a:rPr lang="en-US" sz="1600" b="1" dirty="0" smtClean="0"/>
                <a:t>Water Birch</a:t>
              </a:r>
            </a:p>
            <a:p>
              <a:r>
                <a:rPr lang="en-US" sz="1600" b="1" dirty="0" smtClean="0"/>
                <a:t>Western Blue-Flag</a:t>
              </a:r>
            </a:p>
            <a:p>
              <a:r>
                <a:rPr lang="en-US" sz="1600" b="1" dirty="0" smtClean="0"/>
                <a:t>Western Bracken</a:t>
              </a:r>
            </a:p>
            <a:p>
              <a:r>
                <a:rPr lang="en-US" sz="1600" b="1" dirty="0" smtClean="0"/>
                <a:t>Western Huckleberry</a:t>
              </a:r>
            </a:p>
            <a:p>
              <a:r>
                <a:rPr lang="en-US" sz="1600" b="1" dirty="0" smtClean="0"/>
                <a:t>Western Larch</a:t>
              </a:r>
            </a:p>
            <a:p>
              <a:r>
                <a:rPr lang="en-US" sz="1600" b="1" dirty="0" smtClean="0"/>
                <a:t>Western Mountain </a:t>
              </a:r>
              <a:r>
                <a:rPr lang="en-US" sz="1600" b="1" dirty="0" err="1" smtClean="0"/>
                <a:t>Kittentails</a:t>
              </a:r>
              <a:endParaRPr lang="en-US" sz="1600" b="1" dirty="0" smtClean="0"/>
            </a:p>
            <a:p>
              <a:r>
                <a:rPr lang="en-US" sz="1600" b="1" dirty="0" smtClean="0">
                  <a:solidFill>
                    <a:srgbClr val="FF0000"/>
                  </a:solidFill>
                </a:rPr>
                <a:t>Western Red Barberry</a:t>
              </a:r>
            </a:p>
            <a:p>
              <a:r>
                <a:rPr lang="en-US" sz="1600" b="1" dirty="0" smtClean="0"/>
                <a:t>Western Red Cedar</a:t>
              </a:r>
            </a:p>
            <a:p>
              <a:r>
                <a:rPr lang="en-US" sz="1600" b="1" dirty="0" smtClean="0"/>
                <a:t>Western Serviceberry</a:t>
              </a:r>
            </a:p>
            <a:p>
              <a:r>
                <a:rPr lang="en-US" sz="1600" b="1" dirty="0" smtClean="0"/>
                <a:t>Western Snakeweed</a:t>
              </a:r>
            </a:p>
            <a:p>
              <a:r>
                <a:rPr lang="en-US" sz="1600" b="1" dirty="0" smtClean="0"/>
                <a:t>Western </a:t>
              </a:r>
              <a:r>
                <a:rPr lang="en-US" sz="1600" b="1" dirty="0" err="1" smtClean="0"/>
                <a:t>Springbeauty</a:t>
              </a:r>
              <a:endParaRPr lang="en-US" sz="1600" b="1" dirty="0" smtClean="0"/>
            </a:p>
            <a:p>
              <a:r>
                <a:rPr lang="en-US" sz="1600" b="1" dirty="0" smtClean="0"/>
                <a:t>Western </a:t>
              </a:r>
              <a:r>
                <a:rPr lang="en-US" sz="1600" b="1" dirty="0" err="1" smtClean="0"/>
                <a:t>Sweetroot</a:t>
              </a:r>
              <a:endParaRPr lang="en-US" sz="1600" b="1" dirty="0" smtClean="0"/>
            </a:p>
            <a:p>
              <a:r>
                <a:rPr lang="en-US" sz="1600" b="1" dirty="0" smtClean="0"/>
                <a:t>Western Wake-Robin</a:t>
              </a:r>
            </a:p>
            <a:p>
              <a:r>
                <a:rPr lang="en-US" sz="1600" b="1" dirty="0" smtClean="0"/>
                <a:t>Western Wallflower</a:t>
              </a:r>
            </a:p>
            <a:p>
              <a:r>
                <a:rPr lang="en-US" sz="1600" b="1" dirty="0" smtClean="0"/>
                <a:t>Western White Pine</a:t>
              </a:r>
            </a:p>
            <a:p>
              <a:r>
                <a:rPr lang="en-US" sz="1600" b="1" dirty="0" smtClean="0"/>
                <a:t>White Alder</a:t>
              </a:r>
            </a:p>
            <a:p>
              <a:r>
                <a:rPr lang="en-US" sz="1600" b="1" dirty="0" smtClean="0"/>
                <a:t>White Milkwort</a:t>
              </a:r>
            </a:p>
            <a:p>
              <a:r>
                <a:rPr lang="en-US" sz="1600" b="1" dirty="0" smtClean="0"/>
                <a:t>White Squaw Currant</a:t>
              </a:r>
            </a:p>
            <a:p>
              <a:r>
                <a:rPr lang="en-US" sz="1600" b="1" dirty="0" err="1" smtClean="0"/>
                <a:t>Whitebark</a:t>
              </a:r>
              <a:r>
                <a:rPr lang="en-US" sz="1600" b="1" dirty="0" smtClean="0"/>
                <a:t> Pine</a:t>
              </a:r>
            </a:p>
            <a:p>
              <a:r>
                <a:rPr lang="en-US" sz="1600" b="1" dirty="0" smtClean="0"/>
                <a:t>Wilcox's Beardtongue</a:t>
              </a:r>
            </a:p>
            <a:p>
              <a:r>
                <a:rPr lang="en-US" sz="1600" b="1" dirty="0" smtClean="0"/>
                <a:t>Wormwood</a:t>
              </a:r>
            </a:p>
            <a:p>
              <a:r>
                <a:rPr lang="en-US" sz="1600" b="1" dirty="0" smtClean="0"/>
                <a:t>Yellow Bell</a:t>
              </a:r>
            </a:p>
            <a:p>
              <a:r>
                <a:rPr lang="en-US" sz="1600" b="1" dirty="0" smtClean="0"/>
                <a:t>Yellow-Flowering Pea</a:t>
              </a:r>
            </a:p>
          </p:txBody>
        </p:sp>
        <p:sp useBgFill="1">
          <p:nvSpPr>
            <p:cNvPr id="5" name="Rectangle 4"/>
            <p:cNvSpPr/>
            <p:nvPr/>
          </p:nvSpPr>
          <p:spPr>
            <a:xfrm>
              <a:off x="381000" y="609600"/>
              <a:ext cx="4267200" cy="22252245"/>
            </a:xfrm>
            <a:prstGeom prst="rect">
              <a:avLst/>
            </a:prstGeom>
          </p:spPr>
          <p:txBody>
            <a:bodyPr wrap="square">
              <a:spAutoFit/>
            </a:bodyPr>
            <a:lstStyle/>
            <a:p>
              <a:r>
                <a:rPr lang="en-US" sz="1600" b="1" dirty="0" smtClean="0"/>
                <a:t>Alkali </a:t>
              </a:r>
              <a:r>
                <a:rPr lang="en-US" sz="1600" b="1" dirty="0" err="1" smtClean="0"/>
                <a:t>Cordgrass</a:t>
              </a:r>
              <a:endParaRPr lang="en-US" sz="1600" b="1" dirty="0" smtClean="0"/>
            </a:p>
            <a:p>
              <a:r>
                <a:rPr lang="en-US" sz="1600" b="1" dirty="0" smtClean="0"/>
                <a:t>American Silverberry</a:t>
              </a:r>
            </a:p>
            <a:p>
              <a:r>
                <a:rPr lang="en-US" sz="1600" b="1" dirty="0" err="1" smtClean="0"/>
                <a:t>Elaeagnus</a:t>
              </a:r>
              <a:r>
                <a:rPr lang="en-US" sz="1600" b="1" dirty="0" smtClean="0"/>
                <a:t> </a:t>
              </a:r>
              <a:r>
                <a:rPr lang="en-US" sz="1600" b="1" dirty="0" err="1" smtClean="0"/>
                <a:t>commutata</a:t>
              </a:r>
              <a:endParaRPr lang="en-US" sz="1600" b="1" dirty="0" smtClean="0"/>
            </a:p>
            <a:p>
              <a:r>
                <a:rPr lang="en-US" sz="1600" b="1" dirty="0" smtClean="0"/>
                <a:t>Antelope Bitterbrush</a:t>
              </a:r>
            </a:p>
            <a:p>
              <a:r>
                <a:rPr lang="en-US" sz="1600" b="1" dirty="0" smtClean="0">
                  <a:solidFill>
                    <a:srgbClr val="FF0000"/>
                  </a:solidFill>
                </a:rPr>
                <a:t>Aromatic Aster</a:t>
              </a:r>
            </a:p>
            <a:p>
              <a:r>
                <a:rPr lang="en-US" sz="1600" b="1" dirty="0" err="1" smtClean="0"/>
                <a:t>Arrowleaf</a:t>
              </a:r>
              <a:r>
                <a:rPr lang="en-US" sz="1600" b="1" dirty="0" smtClean="0"/>
                <a:t> Balsamroot</a:t>
              </a:r>
            </a:p>
            <a:p>
              <a:r>
                <a:rPr lang="en-US" sz="1600" b="1" dirty="0" smtClean="0"/>
                <a:t>Bear Grass</a:t>
              </a:r>
            </a:p>
            <a:p>
              <a:r>
                <a:rPr lang="en-US" sz="1600" b="1" dirty="0" err="1" smtClean="0"/>
                <a:t>Bessey's</a:t>
              </a:r>
              <a:r>
                <a:rPr lang="en-US" sz="1600" b="1" dirty="0" smtClean="0"/>
                <a:t> Locoweed</a:t>
              </a:r>
            </a:p>
            <a:p>
              <a:r>
                <a:rPr lang="en-US" sz="1600" b="1" dirty="0" smtClean="0"/>
                <a:t>Big Sagebrush</a:t>
              </a:r>
            </a:p>
            <a:p>
              <a:r>
                <a:rPr lang="en-US" sz="1600" b="1" dirty="0" err="1" smtClean="0"/>
                <a:t>Bigleaf</a:t>
              </a:r>
              <a:r>
                <a:rPr lang="en-US" sz="1600" b="1" dirty="0" smtClean="0"/>
                <a:t> Maple</a:t>
              </a:r>
            </a:p>
            <a:p>
              <a:r>
                <a:rPr lang="en-US" sz="1600" b="1" dirty="0" smtClean="0"/>
                <a:t>Bitterroot</a:t>
              </a:r>
            </a:p>
            <a:p>
              <a:r>
                <a:rPr lang="en-US" sz="1600" b="1" dirty="0" smtClean="0"/>
                <a:t>Black Cottonwood</a:t>
              </a:r>
            </a:p>
            <a:p>
              <a:r>
                <a:rPr lang="en-US" sz="1600" b="1" dirty="0" smtClean="0"/>
                <a:t>Black Hawthorn</a:t>
              </a:r>
            </a:p>
            <a:p>
              <a:r>
                <a:rPr lang="en-US" sz="1600" b="1" dirty="0" smtClean="0"/>
                <a:t>Blue Elderberry</a:t>
              </a:r>
            </a:p>
            <a:p>
              <a:r>
                <a:rPr lang="en-US" sz="1600" b="1" dirty="0" smtClean="0"/>
                <a:t>Blue Flax</a:t>
              </a:r>
            </a:p>
            <a:p>
              <a:r>
                <a:rPr lang="en-US" sz="1600" b="1" dirty="0" smtClean="0"/>
                <a:t>Blue Huckleberry</a:t>
              </a:r>
            </a:p>
            <a:p>
              <a:r>
                <a:rPr lang="en-US" sz="1600" b="1" dirty="0" smtClean="0"/>
                <a:t>Broom Snakeweed</a:t>
              </a:r>
            </a:p>
            <a:p>
              <a:r>
                <a:rPr lang="en-US" sz="1600" b="1" dirty="0" err="1" smtClean="0"/>
                <a:t>Buckbrush</a:t>
              </a:r>
              <a:endParaRPr lang="en-US" sz="1600" b="1" dirty="0" smtClean="0"/>
            </a:p>
            <a:p>
              <a:r>
                <a:rPr lang="en-US" sz="1600" b="1" dirty="0" smtClean="0"/>
                <a:t>California False Hellebore</a:t>
              </a:r>
            </a:p>
            <a:p>
              <a:r>
                <a:rPr lang="en-US" sz="1600" b="1" dirty="0" smtClean="0"/>
                <a:t>California Hazelnut</a:t>
              </a:r>
            </a:p>
            <a:p>
              <a:r>
                <a:rPr lang="en-US" sz="1600" b="1" dirty="0" smtClean="0"/>
                <a:t>California Rhododendron</a:t>
              </a:r>
            </a:p>
            <a:p>
              <a:r>
                <a:rPr lang="en-US" sz="1600" b="1" dirty="0" smtClean="0"/>
                <a:t>Camas</a:t>
              </a:r>
            </a:p>
            <a:p>
              <a:r>
                <a:rPr lang="en-US" sz="1600" b="1" dirty="0" smtClean="0"/>
                <a:t>Canyon Gooseberry</a:t>
              </a:r>
            </a:p>
            <a:p>
              <a:r>
                <a:rPr lang="en-US" sz="1600" b="1" dirty="0" smtClean="0"/>
                <a:t>Cascade Oregon-Grape</a:t>
              </a:r>
            </a:p>
            <a:p>
              <a:r>
                <a:rPr lang="en-US" sz="1600" b="1" dirty="0" smtClean="0"/>
                <a:t>Cat's Ears</a:t>
              </a:r>
            </a:p>
            <a:p>
              <a:r>
                <a:rPr lang="en-US" sz="1600" b="1" dirty="0" smtClean="0"/>
                <a:t>Chocolate Lily</a:t>
              </a:r>
            </a:p>
            <a:p>
              <a:r>
                <a:rPr lang="en-US" sz="1600" b="1" dirty="0" smtClean="0"/>
                <a:t>Cluster Rose</a:t>
              </a:r>
            </a:p>
            <a:p>
              <a:r>
                <a:rPr lang="en-US" sz="1600" b="1" dirty="0" smtClean="0"/>
                <a:t>Clustered </a:t>
              </a:r>
              <a:r>
                <a:rPr lang="en-US" sz="1600" b="1" dirty="0" err="1" smtClean="0"/>
                <a:t>Elkweed</a:t>
              </a:r>
              <a:endParaRPr lang="en-US" sz="1600" b="1" dirty="0" smtClean="0"/>
            </a:p>
            <a:p>
              <a:r>
                <a:rPr lang="en-US" sz="1600" b="1" dirty="0" smtClean="0"/>
                <a:t>Common Snowberry</a:t>
              </a:r>
            </a:p>
            <a:p>
              <a:r>
                <a:rPr lang="en-US" sz="1600" b="1" dirty="0" err="1" smtClean="0"/>
                <a:t>Lomatium</a:t>
              </a:r>
              <a:r>
                <a:rPr lang="en-US" sz="1600" b="1" dirty="0" smtClean="0"/>
                <a:t> </a:t>
              </a:r>
              <a:r>
                <a:rPr lang="en-US" sz="1600" b="1" dirty="0" err="1" smtClean="0"/>
                <a:t>cous</a:t>
              </a:r>
              <a:endParaRPr lang="en-US" sz="1600" b="1" dirty="0" smtClean="0"/>
            </a:p>
            <a:p>
              <a:r>
                <a:rPr lang="en-US" sz="1600" b="1" dirty="0" err="1" smtClean="0">
                  <a:solidFill>
                    <a:srgbClr val="FF0000"/>
                  </a:solidFill>
                </a:rPr>
                <a:t>Curlycup</a:t>
              </a:r>
              <a:r>
                <a:rPr lang="en-US" sz="1600" b="1" dirty="0" smtClean="0">
                  <a:solidFill>
                    <a:srgbClr val="FF0000"/>
                  </a:solidFill>
                </a:rPr>
                <a:t> </a:t>
              </a:r>
              <a:r>
                <a:rPr lang="en-US" sz="1600" b="1" dirty="0" err="1" smtClean="0">
                  <a:solidFill>
                    <a:srgbClr val="FF0000"/>
                  </a:solidFill>
                </a:rPr>
                <a:t>Gumweed</a:t>
              </a:r>
              <a:endParaRPr lang="en-US" sz="1600" b="1" dirty="0" smtClean="0">
                <a:solidFill>
                  <a:srgbClr val="FF0000"/>
                </a:solidFill>
              </a:endParaRPr>
            </a:p>
            <a:p>
              <a:r>
                <a:rPr lang="en-US" sz="1600" b="1" dirty="0" err="1" smtClean="0"/>
                <a:t>Deerhorn</a:t>
              </a:r>
              <a:r>
                <a:rPr lang="en-US" sz="1600" b="1" dirty="0" smtClean="0"/>
                <a:t> Clarkia</a:t>
              </a:r>
            </a:p>
            <a:p>
              <a:r>
                <a:rPr lang="en-US" sz="1600" b="1" dirty="0" err="1" smtClean="0"/>
                <a:t>Desertparsley</a:t>
              </a:r>
              <a:endParaRPr lang="en-US" sz="1600" b="1" dirty="0" smtClean="0"/>
            </a:p>
            <a:p>
              <a:r>
                <a:rPr lang="en-US" sz="1600" b="1" dirty="0" smtClean="0"/>
                <a:t>Disc Mayweed</a:t>
              </a:r>
            </a:p>
            <a:p>
              <a:r>
                <a:rPr lang="en-US" sz="1600" b="1" dirty="0" smtClean="0"/>
                <a:t>Dwarf Mountain Fleabane</a:t>
              </a:r>
            </a:p>
            <a:p>
              <a:r>
                <a:rPr lang="en-US" sz="1600" b="1" dirty="0" smtClean="0"/>
                <a:t>Eaton's Aster</a:t>
              </a:r>
            </a:p>
            <a:p>
              <a:r>
                <a:rPr lang="en-US" sz="1600" b="1" dirty="0" smtClean="0"/>
                <a:t>Edible Thistle</a:t>
              </a:r>
            </a:p>
            <a:p>
              <a:r>
                <a:rPr lang="en-US" sz="1600" b="1" dirty="0" smtClean="0"/>
                <a:t>Engelmann's Spruce</a:t>
              </a:r>
            </a:p>
            <a:p>
              <a:r>
                <a:rPr lang="en-US" sz="1600" b="1" dirty="0" smtClean="0"/>
                <a:t>Evergreen Huckleberry</a:t>
              </a:r>
            </a:p>
            <a:p>
              <a:r>
                <a:rPr lang="en-US" sz="1600" b="1" dirty="0" smtClean="0"/>
                <a:t>False Buckthorn</a:t>
              </a:r>
            </a:p>
            <a:p>
              <a:r>
                <a:rPr lang="en-US" sz="1600" b="1" dirty="0" err="1" smtClean="0"/>
                <a:t>Fernleaf</a:t>
              </a:r>
              <a:r>
                <a:rPr lang="en-US" sz="1600" b="1" dirty="0" smtClean="0"/>
                <a:t> Desert-Parsley</a:t>
              </a:r>
            </a:p>
            <a:p>
              <a:r>
                <a:rPr lang="en-US" sz="1600" b="1" dirty="0" err="1" smtClean="0"/>
                <a:t>Fernleaved</a:t>
              </a:r>
              <a:r>
                <a:rPr lang="en-US" sz="1600" b="1" dirty="0" smtClean="0"/>
                <a:t> Lousewort</a:t>
              </a:r>
            </a:p>
            <a:p>
              <a:r>
                <a:rPr lang="en-US" sz="1600" b="1" dirty="0" smtClean="0"/>
                <a:t>Four-Wing Saltbush</a:t>
              </a:r>
            </a:p>
            <a:p>
              <a:r>
                <a:rPr lang="en-US" sz="1600" b="1" dirty="0" smtClean="0">
                  <a:solidFill>
                    <a:srgbClr val="FF0000"/>
                  </a:solidFill>
                </a:rPr>
                <a:t>Fragile Prickly-Pear</a:t>
              </a:r>
            </a:p>
            <a:p>
              <a:r>
                <a:rPr lang="en-US" sz="1600" b="1" dirty="0" smtClean="0"/>
                <a:t>Gardner's Saltbush</a:t>
              </a:r>
            </a:p>
            <a:p>
              <a:r>
                <a:rPr lang="en-US" sz="1600" b="1" dirty="0" smtClean="0"/>
                <a:t>Geyer's Onion</a:t>
              </a:r>
            </a:p>
            <a:p>
              <a:r>
                <a:rPr lang="en-US" sz="1600" b="1" dirty="0" smtClean="0"/>
                <a:t>Giant Rye Grass</a:t>
              </a:r>
            </a:p>
            <a:p>
              <a:r>
                <a:rPr lang="en-US" sz="1600" b="1" dirty="0" smtClean="0"/>
                <a:t>Glacier Lily</a:t>
              </a:r>
            </a:p>
            <a:p>
              <a:r>
                <a:rPr lang="en-US" sz="1600" b="1" dirty="0" smtClean="0"/>
                <a:t>olden Currant</a:t>
              </a:r>
            </a:p>
            <a:p>
              <a:r>
                <a:rPr lang="en-US" sz="1600" b="1" dirty="0" smtClean="0"/>
                <a:t>Golden Yarrow</a:t>
              </a:r>
            </a:p>
            <a:p>
              <a:r>
                <a:rPr lang="en-US" sz="1600" b="1" dirty="0" smtClean="0"/>
                <a:t>Grand Fir</a:t>
              </a:r>
            </a:p>
            <a:p>
              <a:r>
                <a:rPr lang="en-US" sz="1600" b="1" dirty="0" smtClean="0"/>
                <a:t>ray </a:t>
              </a:r>
              <a:r>
                <a:rPr lang="en-US" sz="1600" b="1" dirty="0" err="1" smtClean="0"/>
                <a:t>Rabbitbrush</a:t>
              </a:r>
              <a:endParaRPr lang="en-US" sz="1600" b="1" dirty="0" smtClean="0"/>
            </a:p>
            <a:p>
              <a:r>
                <a:rPr lang="en-US" sz="1600" b="1" dirty="0" smtClean="0"/>
                <a:t>Greasewood</a:t>
              </a:r>
            </a:p>
            <a:p>
              <a:r>
                <a:rPr lang="en-US" sz="1600" b="1" dirty="0" smtClean="0"/>
                <a:t>Great </a:t>
              </a:r>
              <a:r>
                <a:rPr lang="en-US" sz="1600" b="1" dirty="0" err="1" smtClean="0"/>
                <a:t>Blanketflower</a:t>
              </a:r>
              <a:endParaRPr lang="en-US" sz="1600" b="1" dirty="0" smtClean="0"/>
            </a:p>
            <a:p>
              <a:r>
                <a:rPr lang="en-US" sz="1600" b="1" dirty="0" smtClean="0"/>
                <a:t>Green </a:t>
              </a:r>
              <a:r>
                <a:rPr lang="en-US" sz="1600" b="1" dirty="0" err="1" smtClean="0"/>
                <a:t>Rabbitbrush</a:t>
              </a:r>
              <a:endParaRPr lang="en-US" sz="1600" b="1" dirty="0" smtClean="0"/>
            </a:p>
            <a:p>
              <a:r>
                <a:rPr lang="en-US" sz="1600" b="1" dirty="0" smtClean="0"/>
                <a:t>Hair Grass</a:t>
              </a:r>
            </a:p>
            <a:p>
              <a:r>
                <a:rPr lang="en-US" sz="1600" b="1" dirty="0" err="1" smtClean="0">
                  <a:solidFill>
                    <a:srgbClr val="FF0000"/>
                  </a:solidFill>
                </a:rPr>
                <a:t>Hollyleaf</a:t>
              </a:r>
              <a:r>
                <a:rPr lang="en-US" sz="1600" b="1" dirty="0" smtClean="0">
                  <a:solidFill>
                    <a:srgbClr val="FF0000"/>
                  </a:solidFill>
                </a:rPr>
                <a:t> Oregon-Grape</a:t>
              </a:r>
            </a:p>
            <a:p>
              <a:r>
                <a:rPr lang="en-US" sz="1600" b="1" dirty="0" smtClean="0"/>
                <a:t>Idaho Fescue</a:t>
              </a:r>
            </a:p>
            <a:p>
              <a:r>
                <a:rPr lang="en-US" sz="1600" b="1" dirty="0" smtClean="0"/>
                <a:t>Indian Breadroot</a:t>
              </a:r>
            </a:p>
            <a:p>
              <a:r>
                <a:rPr lang="en-US" sz="1600" b="1" dirty="0" smtClean="0"/>
                <a:t>Indian Tobacco</a:t>
              </a:r>
            </a:p>
            <a:p>
              <a:r>
                <a:rPr lang="en-US" sz="1600" b="1" dirty="0" smtClean="0"/>
                <a:t>Jacob's Ladder</a:t>
              </a:r>
            </a:p>
            <a:p>
              <a:r>
                <a:rPr lang="en-US" sz="1600" b="1" dirty="0" smtClean="0"/>
                <a:t>Lacy </a:t>
              </a:r>
              <a:r>
                <a:rPr lang="en-US" sz="1600" b="1" dirty="0" err="1" smtClean="0"/>
                <a:t>Tansyaster</a:t>
              </a:r>
              <a:endParaRPr lang="en-US" sz="1600" b="1" dirty="0" smtClean="0"/>
            </a:p>
            <a:p>
              <a:r>
                <a:rPr lang="en-US" sz="1600" b="1" dirty="0" smtClean="0"/>
                <a:t>Large Monkey Flower</a:t>
              </a:r>
            </a:p>
            <a:p>
              <a:r>
                <a:rPr lang="en-US" sz="1600" b="1" dirty="0" smtClean="0"/>
                <a:t>Large-Flower </a:t>
              </a:r>
              <a:r>
                <a:rPr lang="en-US" sz="1600" b="1" dirty="0" err="1" smtClean="0"/>
                <a:t>Tritelia</a:t>
              </a:r>
              <a:endParaRPr lang="en-US" sz="1600" b="1" dirty="0" smtClean="0"/>
            </a:p>
            <a:p>
              <a:r>
                <a:rPr lang="en-US" sz="1600" b="1" dirty="0" smtClean="0"/>
                <a:t>Large-Flowered </a:t>
              </a:r>
              <a:r>
                <a:rPr lang="en-US" sz="1600" b="1" dirty="0" err="1" smtClean="0"/>
                <a:t>Clammyweed</a:t>
              </a:r>
              <a:endParaRPr lang="en-US" sz="1600" b="1" dirty="0" smtClean="0"/>
            </a:p>
            <a:p>
              <a:r>
                <a:rPr lang="en-US" sz="1600" b="1" dirty="0" smtClean="0"/>
                <a:t>Large-Head Clover</a:t>
              </a:r>
            </a:p>
            <a:p>
              <a:r>
                <a:rPr lang="en-US" sz="1600" b="1" dirty="0" smtClean="0"/>
                <a:t>Leafy or Dwarf Thistle</a:t>
              </a:r>
            </a:p>
            <a:p>
              <a:r>
                <a:rPr lang="en-US" sz="1600" b="1" dirty="0" smtClean="0"/>
                <a:t>Lemon </a:t>
              </a:r>
              <a:r>
                <a:rPr lang="en-US" sz="1600" b="1" dirty="0" err="1" smtClean="0"/>
                <a:t>Scurfpea</a:t>
              </a:r>
              <a:endParaRPr lang="en-US" sz="1600" b="1" dirty="0" smtClean="0"/>
            </a:p>
            <a:p>
              <a:r>
                <a:rPr lang="en-US" sz="1600" b="1" dirty="0" smtClean="0"/>
                <a:t>Lewis </a:t>
              </a:r>
              <a:r>
                <a:rPr lang="en-US" sz="1600" b="1" dirty="0" err="1" smtClean="0"/>
                <a:t>Monkeyflower</a:t>
              </a:r>
              <a:endParaRPr lang="en-US" sz="1600" b="1" dirty="0" smtClean="0"/>
            </a:p>
            <a:p>
              <a:r>
                <a:rPr lang="en-US" sz="1600" b="1" dirty="0" smtClean="0"/>
                <a:t>Lewis's Mock Orange</a:t>
              </a:r>
            </a:p>
            <a:p>
              <a:r>
                <a:rPr lang="en-US" sz="1600" b="1" dirty="0" err="1" smtClean="0"/>
                <a:t>Philadelphus</a:t>
              </a:r>
              <a:r>
                <a:rPr lang="en-US" sz="1600" b="1" dirty="0" smtClean="0"/>
                <a:t> </a:t>
              </a:r>
              <a:r>
                <a:rPr lang="en-US" sz="1600" b="1" dirty="0" err="1" smtClean="0"/>
                <a:t>lewish</a:t>
              </a:r>
              <a:endParaRPr lang="en-US" sz="1600" b="1" dirty="0" smtClean="0"/>
            </a:p>
            <a:p>
              <a:r>
                <a:rPr lang="en-US" sz="1600" b="1" dirty="0" smtClean="0"/>
                <a:t>Lindley's </a:t>
              </a:r>
              <a:r>
                <a:rPr lang="en-US" sz="1600" b="1" dirty="0" err="1" smtClean="0"/>
                <a:t>Silverpuffs</a:t>
              </a:r>
              <a:endParaRPr lang="en-US" sz="1600" b="1" dirty="0" smtClean="0"/>
            </a:p>
            <a:p>
              <a:r>
                <a:rPr lang="en-US" sz="1600" b="1" dirty="0" smtClean="0"/>
                <a:t>Linear-Leaved </a:t>
              </a:r>
              <a:r>
                <a:rPr lang="en-US" sz="1600" b="1" dirty="0" err="1" smtClean="0"/>
                <a:t>Phacelia</a:t>
              </a:r>
              <a:endParaRPr lang="en-US" sz="1600" b="1" dirty="0" smtClean="0"/>
            </a:p>
            <a:p>
              <a:r>
                <a:rPr lang="en-US" sz="1600" b="1" dirty="0" err="1" smtClean="0"/>
                <a:t>Lodgepole</a:t>
              </a:r>
              <a:r>
                <a:rPr lang="en-US" sz="1600" b="1" dirty="0" smtClean="0"/>
                <a:t> Pine</a:t>
              </a:r>
            </a:p>
            <a:p>
              <a:r>
                <a:rPr lang="en-US" sz="1600" b="1" dirty="0" smtClean="0"/>
                <a:t>Long-Leaved </a:t>
              </a:r>
              <a:r>
                <a:rPr lang="en-US" sz="1600" b="1" dirty="0" err="1" smtClean="0"/>
                <a:t>Mugwort</a:t>
              </a:r>
              <a:endParaRPr lang="en-US" sz="1600" b="1" dirty="0" smtClean="0"/>
            </a:p>
            <a:p>
              <a:r>
                <a:rPr lang="en-US" sz="1600" b="1" dirty="0" smtClean="0"/>
                <a:t>Long-Tailed Wild Ginger</a:t>
              </a:r>
            </a:p>
            <a:p>
              <a:r>
                <a:rPr lang="en-US" sz="1600" b="1" dirty="0" err="1" smtClean="0"/>
                <a:t>Lyall's</a:t>
              </a:r>
              <a:r>
                <a:rPr lang="en-US" sz="1600" b="1" dirty="0" smtClean="0"/>
                <a:t> Angelica</a:t>
              </a:r>
            </a:p>
            <a:p>
              <a:r>
                <a:rPr lang="en-US" sz="1600" b="1" dirty="0" err="1" smtClean="0"/>
                <a:t>Lyall's</a:t>
              </a:r>
              <a:r>
                <a:rPr lang="en-US" sz="1600" b="1" dirty="0" smtClean="0"/>
                <a:t> Nettle</a:t>
              </a:r>
            </a:p>
            <a:p>
              <a:r>
                <a:rPr lang="en-US" sz="1600" b="1" dirty="0" smtClean="0"/>
                <a:t>Maiden Blue-Eyed Mary</a:t>
              </a:r>
            </a:p>
            <a:p>
              <a:r>
                <a:rPr lang="en-US" sz="1600" b="1" dirty="0" err="1" smtClean="0"/>
                <a:t>Menzies</a:t>
              </a:r>
              <a:r>
                <a:rPr lang="en-US" sz="1600" b="1" dirty="0" smtClean="0"/>
                <a:t>' Larkspur</a:t>
              </a:r>
            </a:p>
            <a:p>
              <a:r>
                <a:rPr lang="en-US" sz="1600" b="1" dirty="0" smtClean="0"/>
                <a:t>Missouri </a:t>
              </a:r>
              <a:r>
                <a:rPr lang="en-US" sz="1600" b="1" dirty="0" err="1" smtClean="0"/>
                <a:t>Milkvetch</a:t>
              </a:r>
              <a:endParaRPr lang="en-US" sz="1600" b="1" dirty="0" smtClean="0"/>
            </a:p>
            <a:p>
              <a:r>
                <a:rPr lang="en-US" sz="1600" b="1" dirty="0" smtClean="0"/>
                <a:t>Mountain Balm</a:t>
              </a:r>
            </a:p>
            <a:p>
              <a:r>
                <a:rPr lang="en-US" sz="1600" b="1" dirty="0" smtClean="0"/>
                <a:t>Mountain Brome</a:t>
              </a:r>
            </a:p>
            <a:p>
              <a:r>
                <a:rPr lang="en-US" sz="1600" b="1" dirty="0" smtClean="0"/>
                <a:t>Mountain Death Camas</a:t>
              </a:r>
            </a:p>
            <a:p>
              <a:r>
                <a:rPr lang="en-US" sz="1600" b="1" dirty="0" smtClean="0"/>
                <a:t>Mountain Hemlock</a:t>
              </a:r>
            </a:p>
            <a:p>
              <a:r>
                <a:rPr lang="en-US" sz="1600" b="1" dirty="0" smtClean="0"/>
                <a:t>Mountain Lady's Slipper</a:t>
              </a:r>
            </a:p>
            <a:p>
              <a:r>
                <a:rPr lang="en-US" sz="1600" b="1" dirty="0" smtClean="0"/>
                <a:t>Narrow-Leaved Skullcap</a:t>
              </a:r>
            </a:p>
            <a:p>
              <a:r>
                <a:rPr lang="en-US" sz="1600" b="1" dirty="0" smtClean="0"/>
                <a:t>Narrow-</a:t>
              </a:r>
              <a:r>
                <a:rPr lang="en-US" sz="1600" b="1" dirty="0" err="1" smtClean="0"/>
                <a:t>Petaled</a:t>
              </a:r>
              <a:r>
                <a:rPr lang="en-US" sz="1600" b="1" dirty="0" smtClean="0"/>
                <a:t> Stonecrop</a:t>
              </a:r>
            </a:p>
            <a:p>
              <a:r>
                <a:rPr lang="en-US" sz="1600" b="1" dirty="0" err="1" smtClean="0"/>
                <a:t>Narrowleaf</a:t>
              </a:r>
              <a:r>
                <a:rPr lang="en-US" sz="1600" b="1" dirty="0" smtClean="0"/>
                <a:t> Cottonwood</a:t>
              </a:r>
            </a:p>
            <a:p>
              <a:r>
                <a:rPr lang="en-US" sz="1600" b="1" dirty="0" err="1" smtClean="0"/>
                <a:t>Narrowleaf</a:t>
              </a:r>
              <a:r>
                <a:rPr lang="en-US" sz="1600" b="1" dirty="0" smtClean="0"/>
                <a:t> Mountain-Trumpet</a:t>
              </a:r>
            </a:p>
          </p:txBody>
        </p:sp>
      </p:grpSp>
      <p:sp useBgFill="1">
        <p:nvSpPr>
          <p:cNvPr id="6" name="TextBox 5"/>
          <p:cNvSpPr txBox="1"/>
          <p:nvPr/>
        </p:nvSpPr>
        <p:spPr>
          <a:xfrm>
            <a:off x="0" y="0"/>
            <a:ext cx="9144000" cy="677108"/>
          </a:xfrm>
          <a:prstGeom prst="rect">
            <a:avLst/>
          </a:prstGeom>
        </p:spPr>
        <p:txBody>
          <a:bodyPr wrap="square" rtlCol="0">
            <a:spAutoFit/>
          </a:bodyPr>
          <a:lstStyle/>
          <a:p>
            <a:pPr algn="ctr"/>
            <a:r>
              <a:rPr lang="en-US" sz="2800" b="1" u="sng" dirty="0" smtClean="0"/>
              <a:t>Plants that Corps of Discovery first recorded for science:</a:t>
            </a:r>
          </a:p>
          <a:p>
            <a:pPr algn="ctr"/>
            <a:endParaRPr lang="en-US" sz="1000" b="1" u="sng" dirty="0" smtClean="0"/>
          </a:p>
        </p:txBody>
      </p:sp>
      <p:pic>
        <p:nvPicPr>
          <p:cNvPr id="70658" name="Picture 2" descr="image: Curlycup Gumweed"/>
          <p:cNvPicPr>
            <a:picLocks noChangeAspect="1" noChangeArrowheads="1"/>
          </p:cNvPicPr>
          <p:nvPr/>
        </p:nvPicPr>
        <p:blipFill>
          <a:blip r:embed="rId11"/>
          <a:srcRect/>
          <a:stretch>
            <a:fillRect/>
          </a:stretch>
        </p:blipFill>
        <p:spPr bwMode="auto">
          <a:xfrm rot="20093007">
            <a:off x="6174990" y="2851564"/>
            <a:ext cx="2711076" cy="1819275"/>
          </a:xfrm>
          <a:prstGeom prst="rect">
            <a:avLst/>
          </a:prstGeom>
          <a:noFill/>
        </p:spPr>
      </p:pic>
      <p:pic>
        <p:nvPicPr>
          <p:cNvPr id="70660" name="Picture 4" descr="image: Aromatic Aster"/>
          <p:cNvPicPr>
            <a:picLocks noChangeAspect="1" noChangeArrowheads="1"/>
          </p:cNvPicPr>
          <p:nvPr/>
        </p:nvPicPr>
        <p:blipFill>
          <a:blip r:embed="rId12"/>
          <a:srcRect l="5132" t="37931"/>
          <a:stretch>
            <a:fillRect/>
          </a:stretch>
        </p:blipFill>
        <p:spPr bwMode="auto">
          <a:xfrm rot="21039272">
            <a:off x="3073817" y="562458"/>
            <a:ext cx="1408511" cy="1371601"/>
          </a:xfrm>
          <a:prstGeom prst="rect">
            <a:avLst/>
          </a:prstGeom>
          <a:noFill/>
        </p:spPr>
      </p:pic>
      <p:pic>
        <p:nvPicPr>
          <p:cNvPr id="70662" name="Picture 6" descr="image: Prairie Rose"/>
          <p:cNvPicPr>
            <a:picLocks noChangeAspect="1" noChangeArrowheads="1"/>
          </p:cNvPicPr>
          <p:nvPr/>
        </p:nvPicPr>
        <p:blipFill>
          <a:blip r:embed="rId13"/>
          <a:srcRect l="37895" t="15686"/>
          <a:stretch>
            <a:fillRect/>
          </a:stretch>
        </p:blipFill>
        <p:spPr bwMode="auto">
          <a:xfrm rot="1164842">
            <a:off x="6695100" y="782213"/>
            <a:ext cx="1773483" cy="1615673"/>
          </a:xfrm>
          <a:prstGeom prst="rect">
            <a:avLst/>
          </a:prstGeom>
          <a:noFill/>
        </p:spPr>
      </p:pic>
      <p:pic>
        <p:nvPicPr>
          <p:cNvPr id="70664" name="Picture 8" descr="image: Purple Coneflower"/>
          <p:cNvPicPr>
            <a:picLocks noChangeAspect="1" noChangeArrowheads="1"/>
          </p:cNvPicPr>
          <p:nvPr/>
        </p:nvPicPr>
        <p:blipFill>
          <a:blip r:embed="rId14"/>
          <a:srcRect t="40000" r="2347"/>
          <a:stretch>
            <a:fillRect/>
          </a:stretch>
        </p:blipFill>
        <p:spPr bwMode="auto">
          <a:xfrm rot="833041">
            <a:off x="2095475" y="1734987"/>
            <a:ext cx="1981200" cy="1828801"/>
          </a:xfrm>
          <a:prstGeom prst="rect">
            <a:avLst/>
          </a:prstGeom>
          <a:noFill/>
        </p:spPr>
      </p:pic>
      <p:pic>
        <p:nvPicPr>
          <p:cNvPr id="70666" name="Picture 10" descr="image: Fragile Prickly-Pear"/>
          <p:cNvPicPr>
            <a:picLocks noChangeAspect="1" noChangeArrowheads="1"/>
          </p:cNvPicPr>
          <p:nvPr/>
        </p:nvPicPr>
        <p:blipFill>
          <a:blip r:embed="rId15"/>
          <a:srcRect l="8571" t="17500" b="22500"/>
          <a:stretch>
            <a:fillRect/>
          </a:stretch>
        </p:blipFill>
        <p:spPr bwMode="auto">
          <a:xfrm rot="21138665">
            <a:off x="2933521" y="3543120"/>
            <a:ext cx="1828800" cy="1828800"/>
          </a:xfrm>
          <a:prstGeom prst="rect">
            <a:avLst/>
          </a:prstGeom>
          <a:noFill/>
        </p:spPr>
      </p:pic>
      <p:pic>
        <p:nvPicPr>
          <p:cNvPr id="70668" name="Picture 12" descr="image: Western Red Baneberry"/>
          <p:cNvPicPr>
            <a:picLocks noChangeAspect="1" noChangeArrowheads="1"/>
          </p:cNvPicPr>
          <p:nvPr/>
        </p:nvPicPr>
        <p:blipFill>
          <a:blip r:embed="rId16"/>
          <a:srcRect l="29493" b="37500"/>
          <a:stretch>
            <a:fillRect/>
          </a:stretch>
        </p:blipFill>
        <p:spPr bwMode="auto">
          <a:xfrm>
            <a:off x="7010400" y="4953000"/>
            <a:ext cx="1457325" cy="1905000"/>
          </a:xfrm>
          <a:prstGeom prst="rect">
            <a:avLst/>
          </a:prstGeom>
          <a:noFill/>
        </p:spPr>
      </p:pic>
      <p:pic>
        <p:nvPicPr>
          <p:cNvPr id="70670" name="Picture 14" descr="image: Hollyleaf Oregon-Grape"/>
          <p:cNvPicPr>
            <a:picLocks noChangeAspect="1" noChangeArrowheads="1"/>
          </p:cNvPicPr>
          <p:nvPr/>
        </p:nvPicPr>
        <p:blipFill>
          <a:blip r:embed="rId17"/>
          <a:srcRect t="47500" r="33624"/>
          <a:stretch>
            <a:fillRect/>
          </a:stretch>
        </p:blipFill>
        <p:spPr bwMode="auto">
          <a:xfrm rot="20699802">
            <a:off x="2620850" y="5097675"/>
            <a:ext cx="1447800" cy="1600201"/>
          </a:xfrm>
          <a:prstGeom prst="rect">
            <a:avLst/>
          </a:prstGeom>
          <a:noFill/>
        </p:spPr>
      </p:pic>
      <p:sp useBgFill="1">
        <p:nvSpPr>
          <p:cNvPr id="14" name="TextBox 13"/>
          <p:cNvSpPr txBox="1"/>
          <p:nvPr/>
        </p:nvSpPr>
        <p:spPr>
          <a:xfrm>
            <a:off x="4130630" y="2278435"/>
            <a:ext cx="2787045" cy="707886"/>
          </a:xfrm>
          <a:prstGeom prst="rect">
            <a:avLst/>
          </a:prstGeom>
        </p:spPr>
        <p:txBody>
          <a:bodyPr wrap="none" rtlCol="0">
            <a:spAutoFit/>
          </a:bodyPr>
          <a:lstStyle/>
          <a:p>
            <a:r>
              <a:rPr lang="en-US" sz="4000" dirty="0" smtClean="0">
                <a:solidFill>
                  <a:srgbClr val="FF0000"/>
                </a:solidFill>
                <a:effectLst>
                  <a:outerShdw dist="50800" dir="3000000" algn="ctr" rotWithShape="0">
                    <a:schemeClr val="tx1"/>
                  </a:outerShdw>
                </a:effectLst>
              </a:rPr>
              <a:t> 178 PLANTS</a:t>
            </a:r>
            <a:endParaRPr lang="en-US" sz="4000" dirty="0">
              <a:solidFill>
                <a:srgbClr val="FF0000"/>
              </a:solidFill>
              <a:effectLst>
                <a:outerShdw dist="50800" dir="30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5"/>
                                        </p:tgtEl>
                                      </p:cBhvr>
                                    </p:animEffect>
                                    <p:set>
                                      <p:cBhvr>
                                        <p:cTn id="7" dur="1" fill="hold">
                                          <p:stCondLst>
                                            <p:cond delay="999"/>
                                          </p:stCondLst>
                                        </p:cTn>
                                        <p:tgtEl>
                                          <p:spTgt spid="25"/>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nodeType="clickEffect">
                                  <p:stCondLst>
                                    <p:cond delay="0"/>
                                  </p:stCondLst>
                                  <p:childTnLst>
                                    <p:animMotion origin="layout" path="M 3.33333E-6 -4.07407E-6 L 3.33333E-6 -2.31921 " pathEditMode="relative" rAng="0" ptsTypes="AA">
                                      <p:cBhvr>
                                        <p:cTn id="19" dur="15000" fill="hold"/>
                                        <p:tgtEl>
                                          <p:spTgt spid="7"/>
                                        </p:tgtEl>
                                        <p:attrNameLst>
                                          <p:attrName>ppt_x</p:attrName>
                                          <p:attrName>ppt_y</p:attrName>
                                        </p:attrNameLst>
                                      </p:cBhvr>
                                      <p:rCtr x="0" y="-1160"/>
                                    </p:animMotion>
                                  </p:childTnLst>
                                </p:cTn>
                              </p:par>
                              <p:par>
                                <p:cTn id="20" presetID="10" presetClass="entr" presetSubtype="0" fill="hold" nodeType="withEffect">
                                  <p:stCondLst>
                                    <p:cond delay="0"/>
                                  </p:stCondLst>
                                  <p:childTnLst>
                                    <p:set>
                                      <p:cBhvr>
                                        <p:cTn id="21" dur="1" fill="hold">
                                          <p:stCondLst>
                                            <p:cond delay="0"/>
                                          </p:stCondLst>
                                        </p:cTn>
                                        <p:tgtEl>
                                          <p:spTgt spid="70660"/>
                                        </p:tgtEl>
                                        <p:attrNameLst>
                                          <p:attrName>style.visibility</p:attrName>
                                        </p:attrNameLst>
                                      </p:cBhvr>
                                      <p:to>
                                        <p:strVal val="visible"/>
                                      </p:to>
                                    </p:set>
                                    <p:animEffect transition="in" filter="fade">
                                      <p:cBhvr>
                                        <p:cTn id="22" dur="1000"/>
                                        <p:tgtEl>
                                          <p:spTgt spid="70660"/>
                                        </p:tgtEl>
                                      </p:cBhvr>
                                    </p:animEffect>
                                  </p:childTnLst>
                                </p:cTn>
                              </p:par>
                              <p:par>
                                <p:cTn id="23" presetID="10" presetClass="entr" presetSubtype="0" fill="hold" nodeType="withEffect">
                                  <p:stCondLst>
                                    <p:cond delay="2000"/>
                                  </p:stCondLst>
                                  <p:childTnLst>
                                    <p:set>
                                      <p:cBhvr>
                                        <p:cTn id="24" dur="1" fill="hold">
                                          <p:stCondLst>
                                            <p:cond delay="0"/>
                                          </p:stCondLst>
                                        </p:cTn>
                                        <p:tgtEl>
                                          <p:spTgt spid="70662"/>
                                        </p:tgtEl>
                                        <p:attrNameLst>
                                          <p:attrName>style.visibility</p:attrName>
                                        </p:attrNameLst>
                                      </p:cBhvr>
                                      <p:to>
                                        <p:strVal val="visible"/>
                                      </p:to>
                                    </p:set>
                                    <p:animEffect transition="in" filter="fade">
                                      <p:cBhvr>
                                        <p:cTn id="25" dur="1000"/>
                                        <p:tgtEl>
                                          <p:spTgt spid="70662"/>
                                        </p:tgtEl>
                                      </p:cBhvr>
                                    </p:animEffect>
                                  </p:childTnLst>
                                </p:cTn>
                              </p:par>
                              <p:par>
                                <p:cTn id="26" presetID="10" presetClass="entr" presetSubtype="0" fill="hold" nodeType="withEffect">
                                  <p:stCondLst>
                                    <p:cond delay="4000"/>
                                  </p:stCondLst>
                                  <p:childTnLst>
                                    <p:set>
                                      <p:cBhvr>
                                        <p:cTn id="27" dur="1" fill="hold">
                                          <p:stCondLst>
                                            <p:cond delay="0"/>
                                          </p:stCondLst>
                                        </p:cTn>
                                        <p:tgtEl>
                                          <p:spTgt spid="70664"/>
                                        </p:tgtEl>
                                        <p:attrNameLst>
                                          <p:attrName>style.visibility</p:attrName>
                                        </p:attrNameLst>
                                      </p:cBhvr>
                                      <p:to>
                                        <p:strVal val="visible"/>
                                      </p:to>
                                    </p:set>
                                    <p:animEffect transition="in" filter="fade">
                                      <p:cBhvr>
                                        <p:cTn id="28" dur="1000"/>
                                        <p:tgtEl>
                                          <p:spTgt spid="70664"/>
                                        </p:tgtEl>
                                      </p:cBhvr>
                                    </p:animEffect>
                                  </p:childTnLst>
                                </p:cTn>
                              </p:par>
                              <p:par>
                                <p:cTn id="29" presetID="10" presetClass="entr" presetSubtype="0" fill="hold" nodeType="withEffect">
                                  <p:stCondLst>
                                    <p:cond delay="6000"/>
                                  </p:stCondLst>
                                  <p:childTnLst>
                                    <p:set>
                                      <p:cBhvr>
                                        <p:cTn id="30" dur="1" fill="hold">
                                          <p:stCondLst>
                                            <p:cond delay="0"/>
                                          </p:stCondLst>
                                        </p:cTn>
                                        <p:tgtEl>
                                          <p:spTgt spid="70658"/>
                                        </p:tgtEl>
                                        <p:attrNameLst>
                                          <p:attrName>style.visibility</p:attrName>
                                        </p:attrNameLst>
                                      </p:cBhvr>
                                      <p:to>
                                        <p:strVal val="visible"/>
                                      </p:to>
                                    </p:set>
                                    <p:animEffect transition="in" filter="fade">
                                      <p:cBhvr>
                                        <p:cTn id="31" dur="1000"/>
                                        <p:tgtEl>
                                          <p:spTgt spid="70658"/>
                                        </p:tgtEl>
                                      </p:cBhvr>
                                    </p:animEffect>
                                  </p:childTnLst>
                                </p:cTn>
                              </p:par>
                              <p:par>
                                <p:cTn id="32" presetID="10" presetClass="entr" presetSubtype="0" fill="hold" nodeType="withEffect">
                                  <p:stCondLst>
                                    <p:cond delay="8000"/>
                                  </p:stCondLst>
                                  <p:childTnLst>
                                    <p:set>
                                      <p:cBhvr>
                                        <p:cTn id="33" dur="1" fill="hold">
                                          <p:stCondLst>
                                            <p:cond delay="0"/>
                                          </p:stCondLst>
                                        </p:cTn>
                                        <p:tgtEl>
                                          <p:spTgt spid="70666"/>
                                        </p:tgtEl>
                                        <p:attrNameLst>
                                          <p:attrName>style.visibility</p:attrName>
                                        </p:attrNameLst>
                                      </p:cBhvr>
                                      <p:to>
                                        <p:strVal val="visible"/>
                                      </p:to>
                                    </p:set>
                                    <p:animEffect transition="in" filter="fade">
                                      <p:cBhvr>
                                        <p:cTn id="34" dur="1000"/>
                                        <p:tgtEl>
                                          <p:spTgt spid="70666"/>
                                        </p:tgtEl>
                                      </p:cBhvr>
                                    </p:animEffect>
                                  </p:childTnLst>
                                </p:cTn>
                              </p:par>
                              <p:par>
                                <p:cTn id="35" presetID="10" presetClass="entr" presetSubtype="0" fill="hold" nodeType="withEffect">
                                  <p:stCondLst>
                                    <p:cond delay="10000"/>
                                  </p:stCondLst>
                                  <p:childTnLst>
                                    <p:set>
                                      <p:cBhvr>
                                        <p:cTn id="36" dur="1" fill="hold">
                                          <p:stCondLst>
                                            <p:cond delay="0"/>
                                          </p:stCondLst>
                                        </p:cTn>
                                        <p:tgtEl>
                                          <p:spTgt spid="70670"/>
                                        </p:tgtEl>
                                        <p:attrNameLst>
                                          <p:attrName>style.visibility</p:attrName>
                                        </p:attrNameLst>
                                      </p:cBhvr>
                                      <p:to>
                                        <p:strVal val="visible"/>
                                      </p:to>
                                    </p:set>
                                    <p:animEffect transition="in" filter="fade">
                                      <p:cBhvr>
                                        <p:cTn id="37" dur="1000"/>
                                        <p:tgtEl>
                                          <p:spTgt spid="70670"/>
                                        </p:tgtEl>
                                      </p:cBhvr>
                                    </p:animEffect>
                                  </p:childTnLst>
                                </p:cTn>
                              </p:par>
                              <p:par>
                                <p:cTn id="38" presetID="10" presetClass="entr" presetSubtype="0" fill="hold" nodeType="withEffect">
                                  <p:stCondLst>
                                    <p:cond delay="12000"/>
                                  </p:stCondLst>
                                  <p:childTnLst>
                                    <p:set>
                                      <p:cBhvr>
                                        <p:cTn id="39" dur="1" fill="hold">
                                          <p:stCondLst>
                                            <p:cond delay="0"/>
                                          </p:stCondLst>
                                        </p:cTn>
                                        <p:tgtEl>
                                          <p:spTgt spid="70668"/>
                                        </p:tgtEl>
                                        <p:attrNameLst>
                                          <p:attrName>style.visibility</p:attrName>
                                        </p:attrNameLst>
                                      </p:cBhvr>
                                      <p:to>
                                        <p:strVal val="visible"/>
                                      </p:to>
                                    </p:set>
                                    <p:animEffect transition="in" filter="fade">
                                      <p:cBhvr>
                                        <p:cTn id="40" dur="1000"/>
                                        <p:tgtEl>
                                          <p:spTgt spid="70668"/>
                                        </p:tgtEl>
                                      </p:cBhvr>
                                    </p:animEffect>
                                  </p:childTnLst>
                                </p:cTn>
                              </p:par>
                            </p:childTnLst>
                          </p:cTn>
                        </p:par>
                        <p:par>
                          <p:cTn id="41" fill="hold">
                            <p:stCondLst>
                              <p:cond delay="15000"/>
                            </p:stCondLst>
                            <p:childTnLst>
                              <p:par>
                                <p:cTn id="42" presetID="10" presetClass="exit" presetSubtype="0" fill="hold" nodeType="afterEffect">
                                  <p:stCondLst>
                                    <p:cond delay="0"/>
                                  </p:stCondLst>
                                  <p:childTnLst>
                                    <p:animEffect transition="out" filter="fade">
                                      <p:cBhvr>
                                        <p:cTn id="43" dur="1000"/>
                                        <p:tgtEl>
                                          <p:spTgt spid="7"/>
                                        </p:tgtEl>
                                      </p:cBhvr>
                                    </p:animEffect>
                                    <p:set>
                                      <p:cBhvr>
                                        <p:cTn id="44" dur="1" fill="hold">
                                          <p:stCondLst>
                                            <p:cond delay="999"/>
                                          </p:stCondLst>
                                        </p:cTn>
                                        <p:tgtEl>
                                          <p:spTgt spid="7"/>
                                        </p:tgtEl>
                                        <p:attrNameLst>
                                          <p:attrName>style.visibility</p:attrName>
                                        </p:attrNameLst>
                                      </p:cBhvr>
                                      <p:to>
                                        <p:strVal val="hidden"/>
                                      </p:to>
                                    </p:set>
                                  </p:childTnLst>
                                </p:cTn>
                              </p:par>
                              <p:par>
                                <p:cTn id="45" presetID="53"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1000" fill="hold"/>
                                        <p:tgtEl>
                                          <p:spTgt spid="14"/>
                                        </p:tgtEl>
                                        <p:attrNameLst>
                                          <p:attrName>ppt_w</p:attrName>
                                        </p:attrNameLst>
                                      </p:cBhvr>
                                      <p:tavLst>
                                        <p:tav tm="0">
                                          <p:val>
                                            <p:fltVal val="0"/>
                                          </p:val>
                                        </p:tav>
                                        <p:tav tm="100000">
                                          <p:val>
                                            <p:strVal val="#ppt_w"/>
                                          </p:val>
                                        </p:tav>
                                      </p:tavLst>
                                    </p:anim>
                                    <p:anim calcmode="lin" valueType="num">
                                      <p:cBhvr>
                                        <p:cTn id="48" dur="1000" fill="hold"/>
                                        <p:tgtEl>
                                          <p:spTgt spid="14"/>
                                        </p:tgtEl>
                                        <p:attrNameLst>
                                          <p:attrName>ppt_h</p:attrName>
                                        </p:attrNameLst>
                                      </p:cBhvr>
                                      <p:tavLst>
                                        <p:tav tm="0">
                                          <p:val>
                                            <p:fltVal val="0"/>
                                          </p:val>
                                        </p:tav>
                                        <p:tav tm="100000">
                                          <p:val>
                                            <p:strVal val="#ppt_h"/>
                                          </p:val>
                                        </p:tav>
                                      </p:tavLst>
                                    </p:anim>
                                    <p:animEffect transition="in" filter="fade">
                                      <p:cBhvr>
                                        <p:cTn id="4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139321"/>
          </a:xfrm>
          <a:prstGeom prst="rect">
            <a:avLst/>
          </a:prstGeom>
        </p:spPr>
        <p:txBody>
          <a:bodyPr wrap="square">
            <a:spAutoFit/>
          </a:bodyPr>
          <a:lstStyle/>
          <a:p>
            <a:r>
              <a:rPr lang="en-US" dirty="0" smtClean="0">
                <a:hlinkClick r:id="rId2"/>
              </a:rPr>
              <a:t>https://www.loc.gov/exhibits/lewisandclark/lewis-landc.html</a:t>
            </a:r>
            <a:endParaRPr lang="en-US" dirty="0" smtClean="0"/>
          </a:p>
          <a:p>
            <a:endParaRPr lang="en-US" dirty="0" smtClean="0"/>
          </a:p>
          <a:p>
            <a:r>
              <a:rPr lang="en-US" dirty="0" smtClean="0"/>
              <a:t>The woodpecker displayed above may be the only specimen collected during the Lewis and Clark expedition to survive intact. Lewis first saw the bird on July 20, 1805, but did not get a specimen until the following spring at Camp </a:t>
            </a:r>
            <a:r>
              <a:rPr lang="en-US" dirty="0" err="1" smtClean="0"/>
              <a:t>Chopunnish</a:t>
            </a:r>
            <a:r>
              <a:rPr lang="en-US" dirty="0" smtClean="0"/>
              <a:t> on the Clearwater River in Idaho. Lewis's description of the bird's belly is still accurate when examining the specimen today: “a curious mixture of white and blood red which has much the appearance of having been artificially painted or stained of that </a:t>
            </a:r>
            <a:r>
              <a:rPr lang="en-US" dirty="0" err="1" smtClean="0"/>
              <a:t>colour</a:t>
            </a:r>
            <a:r>
              <a:rPr lang="en-US" dirty="0" smtClean="0"/>
              <a:t>.”</a:t>
            </a:r>
          </a:p>
          <a:p>
            <a:r>
              <a:rPr lang="en-US" dirty="0" smtClean="0"/>
              <a:t>Specimen of a “Lewis woodpecker” [</a:t>
            </a:r>
            <a:r>
              <a:rPr lang="en-US" i="1" dirty="0" err="1" smtClean="0"/>
              <a:t>Asyndesmus</a:t>
            </a:r>
            <a:r>
              <a:rPr lang="en-US" i="1" dirty="0" smtClean="0"/>
              <a:t> </a:t>
            </a:r>
            <a:r>
              <a:rPr lang="en-US" i="1" dirty="0" err="1" smtClean="0"/>
              <a:t>lewis</a:t>
            </a:r>
            <a:r>
              <a:rPr lang="en-US" dirty="0" smtClean="0"/>
              <a:t>, collected Camp </a:t>
            </a:r>
            <a:r>
              <a:rPr lang="en-US" dirty="0" err="1" smtClean="0"/>
              <a:t>Chopunnish</a:t>
            </a:r>
            <a:r>
              <a:rPr lang="en-US" dirty="0" smtClean="0"/>
              <a:t>, Idaho, 1806]. Preserved skin and feathers. Courtesy of Harvard University Museum of Comparative Zoology, Boston (71)</a:t>
            </a:r>
            <a:endParaRPr lang="en-US" dirty="0"/>
          </a:p>
        </p:txBody>
      </p:sp>
      <p:pic>
        <p:nvPicPr>
          <p:cNvPr id="112642" name="Picture 2"/>
          <p:cNvPicPr>
            <a:picLocks noChangeAspect="1" noChangeArrowheads="1"/>
          </p:cNvPicPr>
          <p:nvPr/>
        </p:nvPicPr>
        <p:blipFill>
          <a:blip r:embed="rId3"/>
          <a:srcRect l="26208" t="20313" r="27233" b="6250"/>
          <a:stretch>
            <a:fillRect/>
          </a:stretch>
        </p:blipFill>
        <p:spPr bwMode="auto">
          <a:xfrm>
            <a:off x="1752600" y="3733800"/>
            <a:ext cx="3265251" cy="28956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0" y="1158449"/>
            <a:ext cx="9144000" cy="2371332"/>
            <a:chOff x="0" y="1091381"/>
            <a:chExt cx="10009239" cy="2595716"/>
          </a:xfrm>
        </p:grpSpPr>
        <p:pic>
          <p:nvPicPr>
            <p:cNvPr id="26" name="Picture 16" descr="Image map with same links provided elsewhere on this page"/>
            <p:cNvPicPr>
              <a:picLocks noChangeAspect="1" noChangeArrowheads="1"/>
            </p:cNvPicPr>
            <p:nvPr/>
          </p:nvPicPr>
          <p:blipFill>
            <a:blip r:embed="rId3" cstate="screen"/>
            <a:srcRect/>
            <a:stretch>
              <a:fillRect/>
            </a:stretch>
          </p:blipFill>
          <p:spPr bwMode="auto">
            <a:xfrm>
              <a:off x="0" y="1174359"/>
              <a:ext cx="4552950" cy="2400301"/>
            </a:xfrm>
            <a:prstGeom prst="rect">
              <a:avLst/>
            </a:prstGeom>
            <a:noFill/>
          </p:spPr>
        </p:pic>
        <p:pic>
          <p:nvPicPr>
            <p:cNvPr id="27" name="Picture 10" descr="Image map with same links provided elsewhere on this page"/>
            <p:cNvPicPr>
              <a:picLocks noChangeAspect="1" noChangeArrowheads="1"/>
            </p:cNvPicPr>
            <p:nvPr/>
          </p:nvPicPr>
          <p:blipFill>
            <a:blip r:embed="rId4" cstate="screen"/>
            <a:srcRect/>
            <a:stretch>
              <a:fillRect/>
            </a:stretch>
          </p:blipFill>
          <p:spPr bwMode="auto">
            <a:xfrm>
              <a:off x="4551570" y="1214073"/>
              <a:ext cx="4524655" cy="2357021"/>
            </a:xfrm>
            <a:prstGeom prst="rect">
              <a:avLst/>
            </a:prstGeom>
            <a:noFill/>
          </p:spPr>
        </p:pic>
        <p:grpSp>
          <p:nvGrpSpPr>
            <p:cNvPr id="3" name="Group 35"/>
            <p:cNvGrpSpPr/>
            <p:nvPr/>
          </p:nvGrpSpPr>
          <p:grpSpPr>
            <a:xfrm>
              <a:off x="8497315" y="1091381"/>
              <a:ext cx="1511924" cy="2595716"/>
              <a:chOff x="8497315" y="1091381"/>
              <a:chExt cx="1511924" cy="2595716"/>
            </a:xfrm>
          </p:grpSpPr>
          <p:pic>
            <p:nvPicPr>
              <p:cNvPr id="29" name="Picture 3"/>
              <p:cNvPicPr>
                <a:picLocks noChangeAspect="1" noChangeArrowheads="1"/>
              </p:cNvPicPr>
              <p:nvPr/>
            </p:nvPicPr>
            <p:blipFill>
              <a:blip r:embed="rId5" cstate="screen"/>
              <a:srcRect/>
              <a:stretch>
                <a:fillRect/>
              </a:stretch>
            </p:blipFill>
            <p:spPr bwMode="auto">
              <a:xfrm>
                <a:off x="8497315" y="1091381"/>
                <a:ext cx="1511924" cy="2595716"/>
              </a:xfrm>
              <a:prstGeom prst="rect">
                <a:avLst/>
              </a:prstGeom>
              <a:noFill/>
              <a:ln w="9525">
                <a:noFill/>
                <a:miter lim="800000"/>
                <a:headEnd/>
                <a:tailEnd/>
              </a:ln>
            </p:spPr>
          </p:pic>
          <p:grpSp>
            <p:nvGrpSpPr>
              <p:cNvPr id="4" name="Group 34"/>
              <p:cNvGrpSpPr/>
              <p:nvPr/>
            </p:nvGrpSpPr>
            <p:grpSpPr>
              <a:xfrm>
                <a:off x="8614791" y="1472472"/>
                <a:ext cx="319869" cy="219884"/>
                <a:chOff x="8614791" y="1472472"/>
                <a:chExt cx="319869" cy="219884"/>
              </a:xfrm>
            </p:grpSpPr>
            <p:grpSp>
              <p:nvGrpSpPr>
                <p:cNvPr id="5" name="Group 25"/>
                <p:cNvGrpSpPr/>
                <p:nvPr/>
              </p:nvGrpSpPr>
              <p:grpSpPr>
                <a:xfrm>
                  <a:off x="8614791" y="1476911"/>
                  <a:ext cx="319869" cy="215445"/>
                  <a:chOff x="7933337" y="1393468"/>
                  <a:chExt cx="319869" cy="215445"/>
                </a:xfrm>
              </p:grpSpPr>
              <p:sp>
                <p:nvSpPr>
                  <p:cNvPr id="34" name="Oval 33"/>
                  <p:cNvSpPr/>
                  <p:nvPr/>
                </p:nvSpPr>
                <p:spPr>
                  <a:xfrm>
                    <a:off x="8014037" y="1439398"/>
                    <a:ext cx="142549" cy="139072"/>
                  </a:xfrm>
                  <a:prstGeom prst="ellipse">
                    <a:avLst/>
                  </a:prstGeom>
                  <a:solidFill>
                    <a:srgbClr val="B0585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dirty="0"/>
                  </a:p>
                </p:txBody>
              </p:sp>
              <p:sp>
                <p:nvSpPr>
                  <p:cNvPr id="35" name="TextBox 34"/>
                  <p:cNvSpPr txBox="1"/>
                  <p:nvPr/>
                </p:nvSpPr>
                <p:spPr>
                  <a:xfrm>
                    <a:off x="7933337" y="1393468"/>
                    <a:ext cx="319869" cy="215445"/>
                  </a:xfrm>
                  <a:prstGeom prst="rect">
                    <a:avLst/>
                  </a:prstGeom>
                  <a:noFill/>
                </p:spPr>
                <p:txBody>
                  <a:bodyPr wrap="square" rtlCol="0">
                    <a:spAutoFit/>
                  </a:bodyPr>
                  <a:lstStyle/>
                  <a:p>
                    <a:r>
                      <a:rPr lang="en-US" sz="800" b="1" dirty="0" smtClean="0">
                        <a:solidFill>
                          <a:srgbClr val="F68E38"/>
                        </a:solidFill>
                        <a:effectLst>
                          <a:outerShdw blurRad="50800" dist="38100" dir="10800000" algn="r" rotWithShape="0">
                            <a:prstClr val="black"/>
                          </a:outerShdw>
                        </a:effectLst>
                      </a:rPr>
                      <a:t>75</a:t>
                    </a:r>
                    <a:endParaRPr lang="en-US" sz="800" b="1" dirty="0">
                      <a:solidFill>
                        <a:srgbClr val="F68E38"/>
                      </a:solidFill>
                      <a:effectLst>
                        <a:outerShdw blurRad="50800" dist="38100" dir="10800000" algn="r" rotWithShape="0">
                          <a:prstClr val="black"/>
                        </a:outerShdw>
                      </a:effectLst>
                    </a:endParaRPr>
                  </a:p>
                </p:txBody>
              </p:sp>
            </p:grpSp>
            <p:cxnSp>
              <p:nvCxnSpPr>
                <p:cNvPr id="33" name="Straight Connector 32"/>
                <p:cNvCxnSpPr/>
                <p:nvPr/>
              </p:nvCxnSpPr>
              <p:spPr>
                <a:xfrm flipH="1">
                  <a:off x="8824348" y="1472472"/>
                  <a:ext cx="104807" cy="81226"/>
                </a:xfrm>
                <a:prstGeom prst="line">
                  <a:avLst/>
                </a:prstGeom>
                <a:ln>
                  <a:solidFill>
                    <a:srgbClr val="5F5F5F"/>
                  </a:solidFill>
                </a:ln>
              </p:spPr>
              <p:style>
                <a:lnRef idx="1">
                  <a:schemeClr val="accent1"/>
                </a:lnRef>
                <a:fillRef idx="0">
                  <a:schemeClr val="accent1"/>
                </a:fillRef>
                <a:effectRef idx="0">
                  <a:schemeClr val="accent1"/>
                </a:effectRef>
                <a:fontRef idx="minor">
                  <a:schemeClr val="tx1"/>
                </a:fontRef>
              </p:style>
            </p:cxnSp>
          </p:grpSp>
        </p:grpSp>
      </p:gr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May 1 – June 9, 1806</a:t>
            </a:r>
          </a:p>
        </p:txBody>
      </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18" name="TextBox 17"/>
          <p:cNvSpPr txBox="1"/>
          <p:nvPr/>
        </p:nvSpPr>
        <p:spPr>
          <a:xfrm>
            <a:off x="0" y="3505468"/>
            <a:ext cx="5715000" cy="3123932"/>
          </a:xfrm>
          <a:prstGeom prst="rect">
            <a:avLst/>
          </a:prstGeom>
          <a:noFill/>
          <a:effectLst/>
        </p:spPr>
        <p:txBody>
          <a:bodyPr wrap="square" rtlCol="0">
            <a:spAutoFit/>
          </a:bodyPr>
          <a:lstStyle/>
          <a:p>
            <a:pPr marL="168275" indent="-168275">
              <a:spcAft>
                <a:spcPts val="600"/>
              </a:spcAft>
              <a:buFont typeface="Arial" pitchFamily="34" charset="0"/>
              <a:buChar char="•"/>
            </a:pPr>
            <a:r>
              <a:rPr lang="en-US" sz="3200" b="1" dirty="0" smtClean="0">
                <a:ln>
                  <a:solidFill>
                    <a:schemeClr val="tx1"/>
                  </a:solidFill>
                </a:ln>
                <a:solidFill>
                  <a:srgbClr val="FF0000"/>
                </a:solidFill>
                <a:effectLst>
                  <a:outerShdw dist="50800" dir="5400000" algn="ctr" rotWithShape="0">
                    <a:schemeClr val="tx1"/>
                  </a:outerShdw>
                </a:effectLst>
              </a:rPr>
              <a:t>Baby Pomp is ill with high fever,</a:t>
            </a:r>
            <a:r>
              <a:rPr lang="en-US" sz="3200" b="1" dirty="0" smtClean="0"/>
              <a:t> his </a:t>
            </a:r>
            <a:r>
              <a:rPr lang="en-US" sz="3200" b="1" dirty="0" smtClean="0">
                <a:ln>
                  <a:solidFill>
                    <a:schemeClr val="tx1"/>
                  </a:solidFill>
                </a:ln>
                <a:solidFill>
                  <a:srgbClr val="FF0000"/>
                </a:solidFill>
                <a:effectLst>
                  <a:outerShdw dist="50800" dir="5400000" algn="ctr" rotWithShape="0">
                    <a:schemeClr val="tx1"/>
                  </a:outerShdw>
                </a:effectLst>
              </a:rPr>
              <a:t>neck &amp; throat are swollen</a:t>
            </a:r>
          </a:p>
          <a:p>
            <a:pPr marL="168275" indent="-168275">
              <a:spcAft>
                <a:spcPts val="600"/>
              </a:spcAft>
              <a:buFont typeface="Arial" pitchFamily="34" charset="0"/>
              <a:buChar char="•"/>
            </a:pPr>
            <a:r>
              <a:rPr lang="en-US" sz="3200" b="1" dirty="0" smtClean="0"/>
              <a:t>Capt Lewis gives him </a:t>
            </a:r>
            <a:r>
              <a:rPr lang="en-US" sz="3200" b="1" dirty="0" smtClean="0">
                <a:ln>
                  <a:solidFill>
                    <a:schemeClr val="tx1"/>
                  </a:solidFill>
                </a:ln>
                <a:solidFill>
                  <a:srgbClr val="C00000"/>
                </a:solidFill>
                <a:effectLst>
                  <a:outerShdw dist="50800" dir="5400000" algn="ctr" rotWithShape="0">
                    <a:schemeClr val="tx1"/>
                  </a:outerShdw>
                </a:effectLst>
              </a:rPr>
              <a:t>cream of tartar and flour of sulfur &amp; </a:t>
            </a:r>
            <a:r>
              <a:rPr lang="en-US" sz="3200" b="1" dirty="0" smtClean="0">
                <a:ln>
                  <a:solidFill>
                    <a:schemeClr val="tx1"/>
                  </a:solidFill>
                </a:ln>
                <a:solidFill>
                  <a:srgbClr val="FF0000"/>
                </a:solidFill>
                <a:effectLst>
                  <a:outerShdw dist="50800" dir="5400000" algn="ctr" rotWithShape="0">
                    <a:schemeClr val="tx1"/>
                  </a:outerShdw>
                </a:effectLst>
              </a:rPr>
              <a:t>applies boiled onions to his neck, </a:t>
            </a:r>
            <a:r>
              <a:rPr lang="en-US" sz="3200" b="1" dirty="0" smtClean="0"/>
              <a:t>as warm as he can bear</a:t>
            </a:r>
          </a:p>
        </p:txBody>
      </p:sp>
      <p:sp>
        <p:nvSpPr>
          <p:cNvPr id="22" name="Freeform 21"/>
          <p:cNvSpPr/>
          <p:nvPr/>
        </p:nvSpPr>
        <p:spPr>
          <a:xfrm>
            <a:off x="398196" y="2056285"/>
            <a:ext cx="871742" cy="638779"/>
          </a:xfrm>
          <a:custGeom>
            <a:avLst/>
            <a:gdLst>
              <a:gd name="connsiteX0" fmla="*/ 3248 w 868062"/>
              <a:gd name="connsiteY0" fmla="*/ 178419 h 539719"/>
              <a:gd name="connsiteX1" fmla="*/ 3248 w 868062"/>
              <a:gd name="connsiteY1" fmla="*/ 178419 h 539719"/>
              <a:gd name="connsiteX2" fmla="*/ 7708 w 868062"/>
              <a:gd name="connsiteY2" fmla="*/ 138275 h 539719"/>
              <a:gd name="connsiteX3" fmla="*/ 12169 w 868062"/>
              <a:gd name="connsiteY3" fmla="*/ 26763 h 539719"/>
              <a:gd name="connsiteX4" fmla="*/ 47853 w 868062"/>
              <a:gd name="connsiteY4" fmla="*/ 22302 h 539719"/>
              <a:gd name="connsiteX5" fmla="*/ 70155 w 868062"/>
              <a:gd name="connsiteY5" fmla="*/ 13381 h 539719"/>
              <a:gd name="connsiteX6" fmla="*/ 92458 w 868062"/>
              <a:gd name="connsiteY6" fmla="*/ 8921 h 539719"/>
              <a:gd name="connsiteX7" fmla="*/ 123681 w 868062"/>
              <a:gd name="connsiteY7" fmla="*/ 0 h 539719"/>
              <a:gd name="connsiteX8" fmla="*/ 137063 w 868062"/>
              <a:gd name="connsiteY8" fmla="*/ 4460 h 539719"/>
              <a:gd name="connsiteX9" fmla="*/ 141523 w 868062"/>
              <a:gd name="connsiteY9" fmla="*/ 17842 h 539719"/>
              <a:gd name="connsiteX10" fmla="*/ 168286 w 868062"/>
              <a:gd name="connsiteY10" fmla="*/ 26763 h 539719"/>
              <a:gd name="connsiteX11" fmla="*/ 235193 w 868062"/>
              <a:gd name="connsiteY11" fmla="*/ 22302 h 539719"/>
              <a:gd name="connsiteX12" fmla="*/ 248575 w 868062"/>
              <a:gd name="connsiteY12" fmla="*/ 13381 h 539719"/>
              <a:gd name="connsiteX13" fmla="*/ 270877 w 868062"/>
              <a:gd name="connsiteY13" fmla="*/ 8921 h 539719"/>
              <a:gd name="connsiteX14" fmla="*/ 319943 w 868062"/>
              <a:gd name="connsiteY14" fmla="*/ 17842 h 539719"/>
              <a:gd name="connsiteX15" fmla="*/ 324403 w 868062"/>
              <a:gd name="connsiteY15" fmla="*/ 35684 h 539719"/>
              <a:gd name="connsiteX16" fmla="*/ 346705 w 868062"/>
              <a:gd name="connsiteY16" fmla="*/ 62447 h 539719"/>
              <a:gd name="connsiteX17" fmla="*/ 364547 w 868062"/>
              <a:gd name="connsiteY17" fmla="*/ 66907 h 539719"/>
              <a:gd name="connsiteX18" fmla="*/ 391310 w 868062"/>
              <a:gd name="connsiteY18" fmla="*/ 80289 h 539719"/>
              <a:gd name="connsiteX19" fmla="*/ 404692 w 868062"/>
              <a:gd name="connsiteY19" fmla="*/ 89210 h 539719"/>
              <a:gd name="connsiteX20" fmla="*/ 426994 w 868062"/>
              <a:gd name="connsiteY20" fmla="*/ 93670 h 539719"/>
              <a:gd name="connsiteX21" fmla="*/ 498362 w 868062"/>
              <a:gd name="connsiteY21" fmla="*/ 98131 h 539719"/>
              <a:gd name="connsiteX22" fmla="*/ 538506 w 868062"/>
              <a:gd name="connsiteY22" fmla="*/ 93670 h 539719"/>
              <a:gd name="connsiteX23" fmla="*/ 547427 w 868062"/>
              <a:gd name="connsiteY23" fmla="*/ 71368 h 539719"/>
              <a:gd name="connsiteX24" fmla="*/ 627716 w 868062"/>
              <a:gd name="connsiteY24" fmla="*/ 80289 h 539719"/>
              <a:gd name="connsiteX25" fmla="*/ 636637 w 868062"/>
              <a:gd name="connsiteY25" fmla="*/ 93670 h 539719"/>
              <a:gd name="connsiteX26" fmla="*/ 650019 w 868062"/>
              <a:gd name="connsiteY26" fmla="*/ 98131 h 539719"/>
              <a:gd name="connsiteX27" fmla="*/ 663400 w 868062"/>
              <a:gd name="connsiteY27" fmla="*/ 107052 h 539719"/>
              <a:gd name="connsiteX28" fmla="*/ 672321 w 868062"/>
              <a:gd name="connsiteY28" fmla="*/ 120433 h 539719"/>
              <a:gd name="connsiteX29" fmla="*/ 685703 w 868062"/>
              <a:gd name="connsiteY29" fmla="*/ 124894 h 539719"/>
              <a:gd name="connsiteX30" fmla="*/ 716926 w 868062"/>
              <a:gd name="connsiteY30" fmla="*/ 138275 h 539719"/>
              <a:gd name="connsiteX31" fmla="*/ 721386 w 868062"/>
              <a:gd name="connsiteY31" fmla="*/ 160577 h 539719"/>
              <a:gd name="connsiteX32" fmla="*/ 743689 w 868062"/>
              <a:gd name="connsiteY32" fmla="*/ 165038 h 539719"/>
              <a:gd name="connsiteX33" fmla="*/ 757070 w 868062"/>
              <a:gd name="connsiteY33" fmla="*/ 173959 h 539719"/>
              <a:gd name="connsiteX34" fmla="*/ 770452 w 868062"/>
              <a:gd name="connsiteY34" fmla="*/ 178419 h 539719"/>
              <a:gd name="connsiteX35" fmla="*/ 788294 w 868062"/>
              <a:gd name="connsiteY35" fmla="*/ 218564 h 539719"/>
              <a:gd name="connsiteX36" fmla="*/ 806136 w 868062"/>
              <a:gd name="connsiteY36" fmla="*/ 236406 h 539719"/>
              <a:gd name="connsiteX37" fmla="*/ 819517 w 868062"/>
              <a:gd name="connsiteY37" fmla="*/ 272090 h 539719"/>
              <a:gd name="connsiteX38" fmla="*/ 828438 w 868062"/>
              <a:gd name="connsiteY38" fmla="*/ 289932 h 539719"/>
              <a:gd name="connsiteX39" fmla="*/ 841820 w 868062"/>
              <a:gd name="connsiteY39" fmla="*/ 316695 h 539719"/>
              <a:gd name="connsiteX40" fmla="*/ 850741 w 868062"/>
              <a:gd name="connsiteY40" fmla="*/ 379141 h 539719"/>
              <a:gd name="connsiteX41" fmla="*/ 859662 w 868062"/>
              <a:gd name="connsiteY41" fmla="*/ 392523 h 539719"/>
              <a:gd name="connsiteX42" fmla="*/ 864122 w 868062"/>
              <a:gd name="connsiteY42" fmla="*/ 539719 h 539719"/>
              <a:gd name="connsiteX0" fmla="*/ 3248 w 871742"/>
              <a:gd name="connsiteY0" fmla="*/ 178419 h 638779"/>
              <a:gd name="connsiteX1" fmla="*/ 3248 w 871742"/>
              <a:gd name="connsiteY1" fmla="*/ 178419 h 638779"/>
              <a:gd name="connsiteX2" fmla="*/ 7708 w 871742"/>
              <a:gd name="connsiteY2" fmla="*/ 138275 h 638779"/>
              <a:gd name="connsiteX3" fmla="*/ 12169 w 871742"/>
              <a:gd name="connsiteY3" fmla="*/ 26763 h 638779"/>
              <a:gd name="connsiteX4" fmla="*/ 47853 w 871742"/>
              <a:gd name="connsiteY4" fmla="*/ 22302 h 638779"/>
              <a:gd name="connsiteX5" fmla="*/ 70155 w 871742"/>
              <a:gd name="connsiteY5" fmla="*/ 13381 h 638779"/>
              <a:gd name="connsiteX6" fmla="*/ 92458 w 871742"/>
              <a:gd name="connsiteY6" fmla="*/ 8921 h 638779"/>
              <a:gd name="connsiteX7" fmla="*/ 123681 w 871742"/>
              <a:gd name="connsiteY7" fmla="*/ 0 h 638779"/>
              <a:gd name="connsiteX8" fmla="*/ 137063 w 871742"/>
              <a:gd name="connsiteY8" fmla="*/ 4460 h 638779"/>
              <a:gd name="connsiteX9" fmla="*/ 141523 w 871742"/>
              <a:gd name="connsiteY9" fmla="*/ 17842 h 638779"/>
              <a:gd name="connsiteX10" fmla="*/ 168286 w 871742"/>
              <a:gd name="connsiteY10" fmla="*/ 26763 h 638779"/>
              <a:gd name="connsiteX11" fmla="*/ 235193 w 871742"/>
              <a:gd name="connsiteY11" fmla="*/ 22302 h 638779"/>
              <a:gd name="connsiteX12" fmla="*/ 248575 w 871742"/>
              <a:gd name="connsiteY12" fmla="*/ 13381 h 638779"/>
              <a:gd name="connsiteX13" fmla="*/ 270877 w 871742"/>
              <a:gd name="connsiteY13" fmla="*/ 8921 h 638779"/>
              <a:gd name="connsiteX14" fmla="*/ 319943 w 871742"/>
              <a:gd name="connsiteY14" fmla="*/ 17842 h 638779"/>
              <a:gd name="connsiteX15" fmla="*/ 324403 w 871742"/>
              <a:gd name="connsiteY15" fmla="*/ 35684 h 638779"/>
              <a:gd name="connsiteX16" fmla="*/ 346705 w 871742"/>
              <a:gd name="connsiteY16" fmla="*/ 62447 h 638779"/>
              <a:gd name="connsiteX17" fmla="*/ 364547 w 871742"/>
              <a:gd name="connsiteY17" fmla="*/ 66907 h 638779"/>
              <a:gd name="connsiteX18" fmla="*/ 391310 w 871742"/>
              <a:gd name="connsiteY18" fmla="*/ 80289 h 638779"/>
              <a:gd name="connsiteX19" fmla="*/ 404692 w 871742"/>
              <a:gd name="connsiteY19" fmla="*/ 89210 h 638779"/>
              <a:gd name="connsiteX20" fmla="*/ 426994 w 871742"/>
              <a:gd name="connsiteY20" fmla="*/ 93670 h 638779"/>
              <a:gd name="connsiteX21" fmla="*/ 498362 w 871742"/>
              <a:gd name="connsiteY21" fmla="*/ 98131 h 638779"/>
              <a:gd name="connsiteX22" fmla="*/ 538506 w 871742"/>
              <a:gd name="connsiteY22" fmla="*/ 93670 h 638779"/>
              <a:gd name="connsiteX23" fmla="*/ 547427 w 871742"/>
              <a:gd name="connsiteY23" fmla="*/ 71368 h 638779"/>
              <a:gd name="connsiteX24" fmla="*/ 627716 w 871742"/>
              <a:gd name="connsiteY24" fmla="*/ 80289 h 638779"/>
              <a:gd name="connsiteX25" fmla="*/ 636637 w 871742"/>
              <a:gd name="connsiteY25" fmla="*/ 93670 h 638779"/>
              <a:gd name="connsiteX26" fmla="*/ 650019 w 871742"/>
              <a:gd name="connsiteY26" fmla="*/ 98131 h 638779"/>
              <a:gd name="connsiteX27" fmla="*/ 663400 w 871742"/>
              <a:gd name="connsiteY27" fmla="*/ 107052 h 638779"/>
              <a:gd name="connsiteX28" fmla="*/ 672321 w 871742"/>
              <a:gd name="connsiteY28" fmla="*/ 120433 h 638779"/>
              <a:gd name="connsiteX29" fmla="*/ 685703 w 871742"/>
              <a:gd name="connsiteY29" fmla="*/ 124894 h 638779"/>
              <a:gd name="connsiteX30" fmla="*/ 716926 w 871742"/>
              <a:gd name="connsiteY30" fmla="*/ 138275 h 638779"/>
              <a:gd name="connsiteX31" fmla="*/ 721386 w 871742"/>
              <a:gd name="connsiteY31" fmla="*/ 160577 h 638779"/>
              <a:gd name="connsiteX32" fmla="*/ 743689 w 871742"/>
              <a:gd name="connsiteY32" fmla="*/ 165038 h 638779"/>
              <a:gd name="connsiteX33" fmla="*/ 757070 w 871742"/>
              <a:gd name="connsiteY33" fmla="*/ 173959 h 638779"/>
              <a:gd name="connsiteX34" fmla="*/ 770452 w 871742"/>
              <a:gd name="connsiteY34" fmla="*/ 178419 h 638779"/>
              <a:gd name="connsiteX35" fmla="*/ 788294 w 871742"/>
              <a:gd name="connsiteY35" fmla="*/ 218564 h 638779"/>
              <a:gd name="connsiteX36" fmla="*/ 806136 w 871742"/>
              <a:gd name="connsiteY36" fmla="*/ 236406 h 638779"/>
              <a:gd name="connsiteX37" fmla="*/ 819517 w 871742"/>
              <a:gd name="connsiteY37" fmla="*/ 272090 h 638779"/>
              <a:gd name="connsiteX38" fmla="*/ 828438 w 871742"/>
              <a:gd name="connsiteY38" fmla="*/ 289932 h 638779"/>
              <a:gd name="connsiteX39" fmla="*/ 841820 w 871742"/>
              <a:gd name="connsiteY39" fmla="*/ 316695 h 638779"/>
              <a:gd name="connsiteX40" fmla="*/ 850741 w 871742"/>
              <a:gd name="connsiteY40" fmla="*/ 379141 h 638779"/>
              <a:gd name="connsiteX41" fmla="*/ 859662 w 871742"/>
              <a:gd name="connsiteY41" fmla="*/ 392523 h 638779"/>
              <a:gd name="connsiteX42" fmla="*/ 871742 w 871742"/>
              <a:gd name="connsiteY42" fmla="*/ 638779 h 63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71742" h="638779">
                <a:moveTo>
                  <a:pt x="3248" y="178419"/>
                </a:moveTo>
                <a:lnTo>
                  <a:pt x="3248" y="178419"/>
                </a:lnTo>
                <a:cubicBezTo>
                  <a:pt x="4735" y="165038"/>
                  <a:pt x="6917" y="151715"/>
                  <a:pt x="7708" y="138275"/>
                </a:cubicBezTo>
                <a:cubicBezTo>
                  <a:pt x="9892" y="101139"/>
                  <a:pt x="0" y="61917"/>
                  <a:pt x="12169" y="26763"/>
                </a:cubicBezTo>
                <a:cubicBezTo>
                  <a:pt x="16090" y="15435"/>
                  <a:pt x="35958" y="23789"/>
                  <a:pt x="47853" y="22302"/>
                </a:cubicBezTo>
                <a:cubicBezTo>
                  <a:pt x="55287" y="19328"/>
                  <a:pt x="62486" y="15682"/>
                  <a:pt x="70155" y="13381"/>
                </a:cubicBezTo>
                <a:cubicBezTo>
                  <a:pt x="77417" y="11203"/>
                  <a:pt x="85103" y="10760"/>
                  <a:pt x="92458" y="8921"/>
                </a:cubicBezTo>
                <a:cubicBezTo>
                  <a:pt x="102959" y="6296"/>
                  <a:pt x="113273" y="2974"/>
                  <a:pt x="123681" y="0"/>
                </a:cubicBezTo>
                <a:cubicBezTo>
                  <a:pt x="128142" y="1487"/>
                  <a:pt x="133738" y="1135"/>
                  <a:pt x="137063" y="4460"/>
                </a:cubicBezTo>
                <a:cubicBezTo>
                  <a:pt x="140388" y="7785"/>
                  <a:pt x="137697" y="15109"/>
                  <a:pt x="141523" y="17842"/>
                </a:cubicBezTo>
                <a:cubicBezTo>
                  <a:pt x="149175" y="23308"/>
                  <a:pt x="168286" y="26763"/>
                  <a:pt x="168286" y="26763"/>
                </a:cubicBezTo>
                <a:cubicBezTo>
                  <a:pt x="190588" y="25276"/>
                  <a:pt x="213145" y="25977"/>
                  <a:pt x="235193" y="22302"/>
                </a:cubicBezTo>
                <a:cubicBezTo>
                  <a:pt x="240481" y="21421"/>
                  <a:pt x="243555" y="15263"/>
                  <a:pt x="248575" y="13381"/>
                </a:cubicBezTo>
                <a:cubicBezTo>
                  <a:pt x="255674" y="10719"/>
                  <a:pt x="263443" y="10408"/>
                  <a:pt x="270877" y="8921"/>
                </a:cubicBezTo>
                <a:cubicBezTo>
                  <a:pt x="287232" y="11895"/>
                  <a:pt x="305075" y="10408"/>
                  <a:pt x="319943" y="17842"/>
                </a:cubicBezTo>
                <a:cubicBezTo>
                  <a:pt x="325426" y="20584"/>
                  <a:pt x="321988" y="30049"/>
                  <a:pt x="324403" y="35684"/>
                </a:cubicBezTo>
                <a:cubicBezTo>
                  <a:pt x="327398" y="42673"/>
                  <a:pt x="340624" y="58972"/>
                  <a:pt x="346705" y="62447"/>
                </a:cubicBezTo>
                <a:cubicBezTo>
                  <a:pt x="352028" y="65489"/>
                  <a:pt x="358600" y="65420"/>
                  <a:pt x="364547" y="66907"/>
                </a:cubicBezTo>
                <a:cubicBezTo>
                  <a:pt x="402899" y="92474"/>
                  <a:pt x="354375" y="61821"/>
                  <a:pt x="391310" y="80289"/>
                </a:cubicBezTo>
                <a:cubicBezTo>
                  <a:pt x="396105" y="82687"/>
                  <a:pt x="399672" y="87328"/>
                  <a:pt x="404692" y="89210"/>
                </a:cubicBezTo>
                <a:cubicBezTo>
                  <a:pt x="411791" y="91872"/>
                  <a:pt x="419447" y="92951"/>
                  <a:pt x="426994" y="93670"/>
                </a:cubicBezTo>
                <a:cubicBezTo>
                  <a:pt x="450722" y="95930"/>
                  <a:pt x="474573" y="96644"/>
                  <a:pt x="498362" y="98131"/>
                </a:cubicBezTo>
                <a:cubicBezTo>
                  <a:pt x="511743" y="96644"/>
                  <a:pt x="526686" y="100117"/>
                  <a:pt x="538506" y="93670"/>
                </a:cubicBezTo>
                <a:cubicBezTo>
                  <a:pt x="545535" y="89836"/>
                  <a:pt x="539831" y="73900"/>
                  <a:pt x="547427" y="71368"/>
                </a:cubicBezTo>
                <a:cubicBezTo>
                  <a:pt x="550514" y="70339"/>
                  <a:pt x="620081" y="79335"/>
                  <a:pt x="627716" y="80289"/>
                </a:cubicBezTo>
                <a:cubicBezTo>
                  <a:pt x="630690" y="84749"/>
                  <a:pt x="632451" y="90321"/>
                  <a:pt x="636637" y="93670"/>
                </a:cubicBezTo>
                <a:cubicBezTo>
                  <a:pt x="640309" y="96607"/>
                  <a:pt x="645813" y="96028"/>
                  <a:pt x="650019" y="98131"/>
                </a:cubicBezTo>
                <a:cubicBezTo>
                  <a:pt x="654814" y="100528"/>
                  <a:pt x="658940" y="104078"/>
                  <a:pt x="663400" y="107052"/>
                </a:cubicBezTo>
                <a:cubicBezTo>
                  <a:pt x="666374" y="111512"/>
                  <a:pt x="668135" y="117084"/>
                  <a:pt x="672321" y="120433"/>
                </a:cubicBezTo>
                <a:cubicBezTo>
                  <a:pt x="675993" y="123370"/>
                  <a:pt x="681497" y="122791"/>
                  <a:pt x="685703" y="124894"/>
                </a:cubicBezTo>
                <a:cubicBezTo>
                  <a:pt x="716504" y="140295"/>
                  <a:pt x="679795" y="128993"/>
                  <a:pt x="716926" y="138275"/>
                </a:cubicBezTo>
                <a:cubicBezTo>
                  <a:pt x="718413" y="145709"/>
                  <a:pt x="716025" y="155216"/>
                  <a:pt x="721386" y="160577"/>
                </a:cubicBezTo>
                <a:cubicBezTo>
                  <a:pt x="726747" y="165938"/>
                  <a:pt x="736590" y="162376"/>
                  <a:pt x="743689" y="165038"/>
                </a:cubicBezTo>
                <a:cubicBezTo>
                  <a:pt x="748708" y="166920"/>
                  <a:pt x="752275" y="171562"/>
                  <a:pt x="757070" y="173959"/>
                </a:cubicBezTo>
                <a:cubicBezTo>
                  <a:pt x="761276" y="176062"/>
                  <a:pt x="765991" y="176932"/>
                  <a:pt x="770452" y="178419"/>
                </a:cubicBezTo>
                <a:cubicBezTo>
                  <a:pt x="781068" y="210268"/>
                  <a:pt x="774157" y="197358"/>
                  <a:pt x="788294" y="218564"/>
                </a:cubicBezTo>
                <a:cubicBezTo>
                  <a:pt x="802829" y="262172"/>
                  <a:pt x="779705" y="204689"/>
                  <a:pt x="806136" y="236406"/>
                </a:cubicBezTo>
                <a:cubicBezTo>
                  <a:pt x="811575" y="242933"/>
                  <a:pt x="815596" y="262940"/>
                  <a:pt x="819517" y="272090"/>
                </a:cubicBezTo>
                <a:cubicBezTo>
                  <a:pt x="822136" y="278202"/>
                  <a:pt x="825819" y="283820"/>
                  <a:pt x="828438" y="289932"/>
                </a:cubicBezTo>
                <a:cubicBezTo>
                  <a:pt x="839518" y="315785"/>
                  <a:pt x="824677" y="290979"/>
                  <a:pt x="841820" y="316695"/>
                </a:cubicBezTo>
                <a:cubicBezTo>
                  <a:pt x="842607" y="324569"/>
                  <a:pt x="844413" y="364375"/>
                  <a:pt x="850741" y="379141"/>
                </a:cubicBezTo>
                <a:cubicBezTo>
                  <a:pt x="852853" y="384069"/>
                  <a:pt x="856688" y="388062"/>
                  <a:pt x="859662" y="392523"/>
                </a:cubicBezTo>
                <a:cubicBezTo>
                  <a:pt x="868062" y="468133"/>
                  <a:pt x="871742" y="518263"/>
                  <a:pt x="871742" y="638779"/>
                </a:cubicBez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1259288" y="2415209"/>
            <a:ext cx="2709674" cy="407504"/>
          </a:xfrm>
          <a:custGeom>
            <a:avLst/>
            <a:gdLst>
              <a:gd name="connsiteX0" fmla="*/ 0 w 2716632"/>
              <a:gd name="connsiteY0" fmla="*/ 178904 h 407504"/>
              <a:gd name="connsiteX1" fmla="*/ 0 w 2716632"/>
              <a:gd name="connsiteY1" fmla="*/ 178904 h 407504"/>
              <a:gd name="connsiteX2" fmla="*/ 19879 w 2716632"/>
              <a:gd name="connsiteY2" fmla="*/ 268356 h 407504"/>
              <a:gd name="connsiteX3" fmla="*/ 29818 w 2716632"/>
              <a:gd name="connsiteY3" fmla="*/ 318052 h 407504"/>
              <a:gd name="connsiteX4" fmla="*/ 89453 w 2716632"/>
              <a:gd name="connsiteY4" fmla="*/ 347869 h 407504"/>
              <a:gd name="connsiteX5" fmla="*/ 119270 w 2716632"/>
              <a:gd name="connsiteY5" fmla="*/ 367748 h 407504"/>
              <a:gd name="connsiteX6" fmla="*/ 149087 w 2716632"/>
              <a:gd name="connsiteY6" fmla="*/ 377687 h 407504"/>
              <a:gd name="connsiteX7" fmla="*/ 337931 w 2716632"/>
              <a:gd name="connsiteY7" fmla="*/ 407504 h 407504"/>
              <a:gd name="connsiteX8" fmla="*/ 417444 w 2716632"/>
              <a:gd name="connsiteY8" fmla="*/ 387626 h 407504"/>
              <a:gd name="connsiteX9" fmla="*/ 467140 w 2716632"/>
              <a:gd name="connsiteY9" fmla="*/ 377687 h 407504"/>
              <a:gd name="connsiteX10" fmla="*/ 496957 w 2716632"/>
              <a:gd name="connsiteY10" fmla="*/ 357808 h 407504"/>
              <a:gd name="connsiteX11" fmla="*/ 506896 w 2716632"/>
              <a:gd name="connsiteY11" fmla="*/ 327991 h 407504"/>
              <a:gd name="connsiteX12" fmla="*/ 546653 w 2716632"/>
              <a:gd name="connsiteY12" fmla="*/ 318052 h 407504"/>
              <a:gd name="connsiteX13" fmla="*/ 576470 w 2716632"/>
              <a:gd name="connsiteY13" fmla="*/ 308113 h 407504"/>
              <a:gd name="connsiteX14" fmla="*/ 626166 w 2716632"/>
              <a:gd name="connsiteY14" fmla="*/ 288234 h 407504"/>
              <a:gd name="connsiteX15" fmla="*/ 655983 w 2716632"/>
              <a:gd name="connsiteY15" fmla="*/ 278295 h 407504"/>
              <a:gd name="connsiteX16" fmla="*/ 685800 w 2716632"/>
              <a:gd name="connsiteY16" fmla="*/ 258417 h 407504"/>
              <a:gd name="connsiteX17" fmla="*/ 725557 w 2716632"/>
              <a:gd name="connsiteY17" fmla="*/ 248478 h 407504"/>
              <a:gd name="connsiteX18" fmla="*/ 824948 w 2716632"/>
              <a:gd name="connsiteY18" fmla="*/ 228600 h 407504"/>
              <a:gd name="connsiteX19" fmla="*/ 983974 w 2716632"/>
              <a:gd name="connsiteY19" fmla="*/ 218661 h 407504"/>
              <a:gd name="connsiteX20" fmla="*/ 1172818 w 2716632"/>
              <a:gd name="connsiteY20" fmla="*/ 238539 h 407504"/>
              <a:gd name="connsiteX21" fmla="*/ 1202635 w 2716632"/>
              <a:gd name="connsiteY21" fmla="*/ 248478 h 407504"/>
              <a:gd name="connsiteX22" fmla="*/ 1222513 w 2716632"/>
              <a:gd name="connsiteY22" fmla="*/ 278295 h 407504"/>
              <a:gd name="connsiteX23" fmla="*/ 1252331 w 2716632"/>
              <a:gd name="connsiteY23" fmla="*/ 298174 h 407504"/>
              <a:gd name="connsiteX24" fmla="*/ 1292087 w 2716632"/>
              <a:gd name="connsiteY24" fmla="*/ 347869 h 407504"/>
              <a:gd name="connsiteX25" fmla="*/ 1361661 w 2716632"/>
              <a:gd name="connsiteY25" fmla="*/ 308113 h 407504"/>
              <a:gd name="connsiteX26" fmla="*/ 1381540 w 2716632"/>
              <a:gd name="connsiteY26" fmla="*/ 288234 h 407504"/>
              <a:gd name="connsiteX27" fmla="*/ 1411357 w 2716632"/>
              <a:gd name="connsiteY27" fmla="*/ 278295 h 407504"/>
              <a:gd name="connsiteX28" fmla="*/ 1550505 w 2716632"/>
              <a:gd name="connsiteY28" fmla="*/ 248478 h 407504"/>
              <a:gd name="connsiteX29" fmla="*/ 1600200 w 2716632"/>
              <a:gd name="connsiteY29" fmla="*/ 228600 h 407504"/>
              <a:gd name="connsiteX30" fmla="*/ 1639957 w 2716632"/>
              <a:gd name="connsiteY30" fmla="*/ 218661 h 407504"/>
              <a:gd name="connsiteX31" fmla="*/ 1729409 w 2716632"/>
              <a:gd name="connsiteY31" fmla="*/ 198782 h 407504"/>
              <a:gd name="connsiteX32" fmla="*/ 1759227 w 2716632"/>
              <a:gd name="connsiteY32" fmla="*/ 208721 h 407504"/>
              <a:gd name="connsiteX33" fmla="*/ 1798983 w 2716632"/>
              <a:gd name="connsiteY33" fmla="*/ 218661 h 407504"/>
              <a:gd name="connsiteX34" fmla="*/ 1808922 w 2716632"/>
              <a:gd name="connsiteY34" fmla="*/ 248478 h 407504"/>
              <a:gd name="connsiteX35" fmla="*/ 1888435 w 2716632"/>
              <a:gd name="connsiteY35" fmla="*/ 228600 h 407504"/>
              <a:gd name="connsiteX36" fmla="*/ 1918253 w 2716632"/>
              <a:gd name="connsiteY36" fmla="*/ 218661 h 407504"/>
              <a:gd name="connsiteX37" fmla="*/ 1987827 w 2716632"/>
              <a:gd name="connsiteY37" fmla="*/ 188843 h 407504"/>
              <a:gd name="connsiteX38" fmla="*/ 2017644 w 2716632"/>
              <a:gd name="connsiteY38" fmla="*/ 168965 h 407504"/>
              <a:gd name="connsiteX39" fmla="*/ 2107096 w 2716632"/>
              <a:gd name="connsiteY39" fmla="*/ 159026 h 407504"/>
              <a:gd name="connsiteX40" fmla="*/ 2176670 w 2716632"/>
              <a:gd name="connsiteY40" fmla="*/ 149087 h 407504"/>
              <a:gd name="connsiteX41" fmla="*/ 2196548 w 2716632"/>
              <a:gd name="connsiteY41" fmla="*/ 119269 h 407504"/>
              <a:gd name="connsiteX42" fmla="*/ 2206487 w 2716632"/>
              <a:gd name="connsiteY42" fmla="*/ 89452 h 407504"/>
              <a:gd name="connsiteX43" fmla="*/ 2295940 w 2716632"/>
              <a:gd name="connsiteY43" fmla="*/ 59634 h 407504"/>
              <a:gd name="connsiteX44" fmla="*/ 2613992 w 2716632"/>
              <a:gd name="connsiteY44" fmla="*/ 29817 h 407504"/>
              <a:gd name="connsiteX45" fmla="*/ 2713383 w 2716632"/>
              <a:gd name="connsiteY45" fmla="*/ 0 h 407504"/>
              <a:gd name="connsiteX0" fmla="*/ 0 w 2716632"/>
              <a:gd name="connsiteY0" fmla="*/ 178904 h 407504"/>
              <a:gd name="connsiteX1" fmla="*/ 19879 w 2716632"/>
              <a:gd name="connsiteY1" fmla="*/ 268356 h 407504"/>
              <a:gd name="connsiteX2" fmla="*/ 29818 w 2716632"/>
              <a:gd name="connsiteY2" fmla="*/ 318052 h 407504"/>
              <a:gd name="connsiteX3" fmla="*/ 89453 w 2716632"/>
              <a:gd name="connsiteY3" fmla="*/ 347869 h 407504"/>
              <a:gd name="connsiteX4" fmla="*/ 119270 w 2716632"/>
              <a:gd name="connsiteY4" fmla="*/ 367748 h 407504"/>
              <a:gd name="connsiteX5" fmla="*/ 149087 w 2716632"/>
              <a:gd name="connsiteY5" fmla="*/ 377687 h 407504"/>
              <a:gd name="connsiteX6" fmla="*/ 337931 w 2716632"/>
              <a:gd name="connsiteY6" fmla="*/ 407504 h 407504"/>
              <a:gd name="connsiteX7" fmla="*/ 417444 w 2716632"/>
              <a:gd name="connsiteY7" fmla="*/ 387626 h 407504"/>
              <a:gd name="connsiteX8" fmla="*/ 467140 w 2716632"/>
              <a:gd name="connsiteY8" fmla="*/ 377687 h 407504"/>
              <a:gd name="connsiteX9" fmla="*/ 496957 w 2716632"/>
              <a:gd name="connsiteY9" fmla="*/ 357808 h 407504"/>
              <a:gd name="connsiteX10" fmla="*/ 506896 w 2716632"/>
              <a:gd name="connsiteY10" fmla="*/ 327991 h 407504"/>
              <a:gd name="connsiteX11" fmla="*/ 546653 w 2716632"/>
              <a:gd name="connsiteY11" fmla="*/ 318052 h 407504"/>
              <a:gd name="connsiteX12" fmla="*/ 576470 w 2716632"/>
              <a:gd name="connsiteY12" fmla="*/ 308113 h 407504"/>
              <a:gd name="connsiteX13" fmla="*/ 626166 w 2716632"/>
              <a:gd name="connsiteY13" fmla="*/ 288234 h 407504"/>
              <a:gd name="connsiteX14" fmla="*/ 655983 w 2716632"/>
              <a:gd name="connsiteY14" fmla="*/ 278295 h 407504"/>
              <a:gd name="connsiteX15" fmla="*/ 685800 w 2716632"/>
              <a:gd name="connsiteY15" fmla="*/ 258417 h 407504"/>
              <a:gd name="connsiteX16" fmla="*/ 725557 w 2716632"/>
              <a:gd name="connsiteY16" fmla="*/ 248478 h 407504"/>
              <a:gd name="connsiteX17" fmla="*/ 824948 w 2716632"/>
              <a:gd name="connsiteY17" fmla="*/ 228600 h 407504"/>
              <a:gd name="connsiteX18" fmla="*/ 983974 w 2716632"/>
              <a:gd name="connsiteY18" fmla="*/ 218661 h 407504"/>
              <a:gd name="connsiteX19" fmla="*/ 1172818 w 2716632"/>
              <a:gd name="connsiteY19" fmla="*/ 238539 h 407504"/>
              <a:gd name="connsiteX20" fmla="*/ 1202635 w 2716632"/>
              <a:gd name="connsiteY20" fmla="*/ 248478 h 407504"/>
              <a:gd name="connsiteX21" fmla="*/ 1222513 w 2716632"/>
              <a:gd name="connsiteY21" fmla="*/ 278295 h 407504"/>
              <a:gd name="connsiteX22" fmla="*/ 1252331 w 2716632"/>
              <a:gd name="connsiteY22" fmla="*/ 298174 h 407504"/>
              <a:gd name="connsiteX23" fmla="*/ 1292087 w 2716632"/>
              <a:gd name="connsiteY23" fmla="*/ 347869 h 407504"/>
              <a:gd name="connsiteX24" fmla="*/ 1361661 w 2716632"/>
              <a:gd name="connsiteY24" fmla="*/ 308113 h 407504"/>
              <a:gd name="connsiteX25" fmla="*/ 1381540 w 2716632"/>
              <a:gd name="connsiteY25" fmla="*/ 288234 h 407504"/>
              <a:gd name="connsiteX26" fmla="*/ 1411357 w 2716632"/>
              <a:gd name="connsiteY26" fmla="*/ 278295 h 407504"/>
              <a:gd name="connsiteX27" fmla="*/ 1550505 w 2716632"/>
              <a:gd name="connsiteY27" fmla="*/ 248478 h 407504"/>
              <a:gd name="connsiteX28" fmla="*/ 1600200 w 2716632"/>
              <a:gd name="connsiteY28" fmla="*/ 228600 h 407504"/>
              <a:gd name="connsiteX29" fmla="*/ 1639957 w 2716632"/>
              <a:gd name="connsiteY29" fmla="*/ 218661 h 407504"/>
              <a:gd name="connsiteX30" fmla="*/ 1729409 w 2716632"/>
              <a:gd name="connsiteY30" fmla="*/ 198782 h 407504"/>
              <a:gd name="connsiteX31" fmla="*/ 1759227 w 2716632"/>
              <a:gd name="connsiteY31" fmla="*/ 208721 h 407504"/>
              <a:gd name="connsiteX32" fmla="*/ 1798983 w 2716632"/>
              <a:gd name="connsiteY32" fmla="*/ 218661 h 407504"/>
              <a:gd name="connsiteX33" fmla="*/ 1808922 w 2716632"/>
              <a:gd name="connsiteY33" fmla="*/ 248478 h 407504"/>
              <a:gd name="connsiteX34" fmla="*/ 1888435 w 2716632"/>
              <a:gd name="connsiteY34" fmla="*/ 228600 h 407504"/>
              <a:gd name="connsiteX35" fmla="*/ 1918253 w 2716632"/>
              <a:gd name="connsiteY35" fmla="*/ 218661 h 407504"/>
              <a:gd name="connsiteX36" fmla="*/ 1987827 w 2716632"/>
              <a:gd name="connsiteY36" fmla="*/ 188843 h 407504"/>
              <a:gd name="connsiteX37" fmla="*/ 2017644 w 2716632"/>
              <a:gd name="connsiteY37" fmla="*/ 168965 h 407504"/>
              <a:gd name="connsiteX38" fmla="*/ 2107096 w 2716632"/>
              <a:gd name="connsiteY38" fmla="*/ 159026 h 407504"/>
              <a:gd name="connsiteX39" fmla="*/ 2176670 w 2716632"/>
              <a:gd name="connsiteY39" fmla="*/ 149087 h 407504"/>
              <a:gd name="connsiteX40" fmla="*/ 2196548 w 2716632"/>
              <a:gd name="connsiteY40" fmla="*/ 119269 h 407504"/>
              <a:gd name="connsiteX41" fmla="*/ 2206487 w 2716632"/>
              <a:gd name="connsiteY41" fmla="*/ 89452 h 407504"/>
              <a:gd name="connsiteX42" fmla="*/ 2295940 w 2716632"/>
              <a:gd name="connsiteY42" fmla="*/ 59634 h 407504"/>
              <a:gd name="connsiteX43" fmla="*/ 2613992 w 2716632"/>
              <a:gd name="connsiteY43" fmla="*/ 29817 h 407504"/>
              <a:gd name="connsiteX44" fmla="*/ 2713383 w 2716632"/>
              <a:gd name="connsiteY44" fmla="*/ 0 h 407504"/>
              <a:gd name="connsiteX0" fmla="*/ 0 w 2716632"/>
              <a:gd name="connsiteY0" fmla="*/ 178904 h 407504"/>
              <a:gd name="connsiteX1" fmla="*/ 29818 w 2716632"/>
              <a:gd name="connsiteY1" fmla="*/ 318052 h 407504"/>
              <a:gd name="connsiteX2" fmla="*/ 89453 w 2716632"/>
              <a:gd name="connsiteY2" fmla="*/ 347869 h 407504"/>
              <a:gd name="connsiteX3" fmla="*/ 119270 w 2716632"/>
              <a:gd name="connsiteY3" fmla="*/ 367748 h 407504"/>
              <a:gd name="connsiteX4" fmla="*/ 149087 w 2716632"/>
              <a:gd name="connsiteY4" fmla="*/ 377687 h 407504"/>
              <a:gd name="connsiteX5" fmla="*/ 337931 w 2716632"/>
              <a:gd name="connsiteY5" fmla="*/ 407504 h 407504"/>
              <a:gd name="connsiteX6" fmla="*/ 417444 w 2716632"/>
              <a:gd name="connsiteY6" fmla="*/ 387626 h 407504"/>
              <a:gd name="connsiteX7" fmla="*/ 467140 w 2716632"/>
              <a:gd name="connsiteY7" fmla="*/ 377687 h 407504"/>
              <a:gd name="connsiteX8" fmla="*/ 496957 w 2716632"/>
              <a:gd name="connsiteY8" fmla="*/ 357808 h 407504"/>
              <a:gd name="connsiteX9" fmla="*/ 506896 w 2716632"/>
              <a:gd name="connsiteY9" fmla="*/ 327991 h 407504"/>
              <a:gd name="connsiteX10" fmla="*/ 546653 w 2716632"/>
              <a:gd name="connsiteY10" fmla="*/ 318052 h 407504"/>
              <a:gd name="connsiteX11" fmla="*/ 576470 w 2716632"/>
              <a:gd name="connsiteY11" fmla="*/ 308113 h 407504"/>
              <a:gd name="connsiteX12" fmla="*/ 626166 w 2716632"/>
              <a:gd name="connsiteY12" fmla="*/ 288234 h 407504"/>
              <a:gd name="connsiteX13" fmla="*/ 655983 w 2716632"/>
              <a:gd name="connsiteY13" fmla="*/ 278295 h 407504"/>
              <a:gd name="connsiteX14" fmla="*/ 685800 w 2716632"/>
              <a:gd name="connsiteY14" fmla="*/ 258417 h 407504"/>
              <a:gd name="connsiteX15" fmla="*/ 725557 w 2716632"/>
              <a:gd name="connsiteY15" fmla="*/ 248478 h 407504"/>
              <a:gd name="connsiteX16" fmla="*/ 824948 w 2716632"/>
              <a:gd name="connsiteY16" fmla="*/ 228600 h 407504"/>
              <a:gd name="connsiteX17" fmla="*/ 983974 w 2716632"/>
              <a:gd name="connsiteY17" fmla="*/ 218661 h 407504"/>
              <a:gd name="connsiteX18" fmla="*/ 1172818 w 2716632"/>
              <a:gd name="connsiteY18" fmla="*/ 238539 h 407504"/>
              <a:gd name="connsiteX19" fmla="*/ 1202635 w 2716632"/>
              <a:gd name="connsiteY19" fmla="*/ 248478 h 407504"/>
              <a:gd name="connsiteX20" fmla="*/ 1222513 w 2716632"/>
              <a:gd name="connsiteY20" fmla="*/ 278295 h 407504"/>
              <a:gd name="connsiteX21" fmla="*/ 1252331 w 2716632"/>
              <a:gd name="connsiteY21" fmla="*/ 298174 h 407504"/>
              <a:gd name="connsiteX22" fmla="*/ 1292087 w 2716632"/>
              <a:gd name="connsiteY22" fmla="*/ 347869 h 407504"/>
              <a:gd name="connsiteX23" fmla="*/ 1361661 w 2716632"/>
              <a:gd name="connsiteY23" fmla="*/ 308113 h 407504"/>
              <a:gd name="connsiteX24" fmla="*/ 1381540 w 2716632"/>
              <a:gd name="connsiteY24" fmla="*/ 288234 h 407504"/>
              <a:gd name="connsiteX25" fmla="*/ 1411357 w 2716632"/>
              <a:gd name="connsiteY25" fmla="*/ 278295 h 407504"/>
              <a:gd name="connsiteX26" fmla="*/ 1550505 w 2716632"/>
              <a:gd name="connsiteY26" fmla="*/ 248478 h 407504"/>
              <a:gd name="connsiteX27" fmla="*/ 1600200 w 2716632"/>
              <a:gd name="connsiteY27" fmla="*/ 228600 h 407504"/>
              <a:gd name="connsiteX28" fmla="*/ 1639957 w 2716632"/>
              <a:gd name="connsiteY28" fmla="*/ 218661 h 407504"/>
              <a:gd name="connsiteX29" fmla="*/ 1729409 w 2716632"/>
              <a:gd name="connsiteY29" fmla="*/ 198782 h 407504"/>
              <a:gd name="connsiteX30" fmla="*/ 1759227 w 2716632"/>
              <a:gd name="connsiteY30" fmla="*/ 208721 h 407504"/>
              <a:gd name="connsiteX31" fmla="*/ 1798983 w 2716632"/>
              <a:gd name="connsiteY31" fmla="*/ 218661 h 407504"/>
              <a:gd name="connsiteX32" fmla="*/ 1808922 w 2716632"/>
              <a:gd name="connsiteY32" fmla="*/ 248478 h 407504"/>
              <a:gd name="connsiteX33" fmla="*/ 1888435 w 2716632"/>
              <a:gd name="connsiteY33" fmla="*/ 228600 h 407504"/>
              <a:gd name="connsiteX34" fmla="*/ 1918253 w 2716632"/>
              <a:gd name="connsiteY34" fmla="*/ 218661 h 407504"/>
              <a:gd name="connsiteX35" fmla="*/ 1987827 w 2716632"/>
              <a:gd name="connsiteY35" fmla="*/ 188843 h 407504"/>
              <a:gd name="connsiteX36" fmla="*/ 2017644 w 2716632"/>
              <a:gd name="connsiteY36" fmla="*/ 168965 h 407504"/>
              <a:gd name="connsiteX37" fmla="*/ 2107096 w 2716632"/>
              <a:gd name="connsiteY37" fmla="*/ 159026 h 407504"/>
              <a:gd name="connsiteX38" fmla="*/ 2176670 w 2716632"/>
              <a:gd name="connsiteY38" fmla="*/ 149087 h 407504"/>
              <a:gd name="connsiteX39" fmla="*/ 2196548 w 2716632"/>
              <a:gd name="connsiteY39" fmla="*/ 119269 h 407504"/>
              <a:gd name="connsiteX40" fmla="*/ 2206487 w 2716632"/>
              <a:gd name="connsiteY40" fmla="*/ 89452 h 407504"/>
              <a:gd name="connsiteX41" fmla="*/ 2295940 w 2716632"/>
              <a:gd name="connsiteY41" fmla="*/ 59634 h 407504"/>
              <a:gd name="connsiteX42" fmla="*/ 2613992 w 2716632"/>
              <a:gd name="connsiteY42" fmla="*/ 29817 h 407504"/>
              <a:gd name="connsiteX43" fmla="*/ 2713383 w 2716632"/>
              <a:gd name="connsiteY43" fmla="*/ 0 h 407504"/>
              <a:gd name="connsiteX0" fmla="*/ 0 w 2686814"/>
              <a:gd name="connsiteY0" fmla="*/ 318052 h 407504"/>
              <a:gd name="connsiteX1" fmla="*/ 59635 w 2686814"/>
              <a:gd name="connsiteY1" fmla="*/ 347869 h 407504"/>
              <a:gd name="connsiteX2" fmla="*/ 89452 w 2686814"/>
              <a:gd name="connsiteY2" fmla="*/ 367748 h 407504"/>
              <a:gd name="connsiteX3" fmla="*/ 119269 w 2686814"/>
              <a:gd name="connsiteY3" fmla="*/ 377687 h 407504"/>
              <a:gd name="connsiteX4" fmla="*/ 308113 w 2686814"/>
              <a:gd name="connsiteY4" fmla="*/ 407504 h 407504"/>
              <a:gd name="connsiteX5" fmla="*/ 387626 w 2686814"/>
              <a:gd name="connsiteY5" fmla="*/ 387626 h 407504"/>
              <a:gd name="connsiteX6" fmla="*/ 437322 w 2686814"/>
              <a:gd name="connsiteY6" fmla="*/ 377687 h 407504"/>
              <a:gd name="connsiteX7" fmla="*/ 467139 w 2686814"/>
              <a:gd name="connsiteY7" fmla="*/ 357808 h 407504"/>
              <a:gd name="connsiteX8" fmla="*/ 477078 w 2686814"/>
              <a:gd name="connsiteY8" fmla="*/ 327991 h 407504"/>
              <a:gd name="connsiteX9" fmla="*/ 516835 w 2686814"/>
              <a:gd name="connsiteY9" fmla="*/ 318052 h 407504"/>
              <a:gd name="connsiteX10" fmla="*/ 546652 w 2686814"/>
              <a:gd name="connsiteY10" fmla="*/ 308113 h 407504"/>
              <a:gd name="connsiteX11" fmla="*/ 596348 w 2686814"/>
              <a:gd name="connsiteY11" fmla="*/ 288234 h 407504"/>
              <a:gd name="connsiteX12" fmla="*/ 626165 w 2686814"/>
              <a:gd name="connsiteY12" fmla="*/ 278295 h 407504"/>
              <a:gd name="connsiteX13" fmla="*/ 655982 w 2686814"/>
              <a:gd name="connsiteY13" fmla="*/ 258417 h 407504"/>
              <a:gd name="connsiteX14" fmla="*/ 695739 w 2686814"/>
              <a:gd name="connsiteY14" fmla="*/ 248478 h 407504"/>
              <a:gd name="connsiteX15" fmla="*/ 795130 w 2686814"/>
              <a:gd name="connsiteY15" fmla="*/ 228600 h 407504"/>
              <a:gd name="connsiteX16" fmla="*/ 954156 w 2686814"/>
              <a:gd name="connsiteY16" fmla="*/ 218661 h 407504"/>
              <a:gd name="connsiteX17" fmla="*/ 1143000 w 2686814"/>
              <a:gd name="connsiteY17" fmla="*/ 238539 h 407504"/>
              <a:gd name="connsiteX18" fmla="*/ 1172817 w 2686814"/>
              <a:gd name="connsiteY18" fmla="*/ 248478 h 407504"/>
              <a:gd name="connsiteX19" fmla="*/ 1192695 w 2686814"/>
              <a:gd name="connsiteY19" fmla="*/ 278295 h 407504"/>
              <a:gd name="connsiteX20" fmla="*/ 1222513 w 2686814"/>
              <a:gd name="connsiteY20" fmla="*/ 298174 h 407504"/>
              <a:gd name="connsiteX21" fmla="*/ 1262269 w 2686814"/>
              <a:gd name="connsiteY21" fmla="*/ 347869 h 407504"/>
              <a:gd name="connsiteX22" fmla="*/ 1331843 w 2686814"/>
              <a:gd name="connsiteY22" fmla="*/ 308113 h 407504"/>
              <a:gd name="connsiteX23" fmla="*/ 1351722 w 2686814"/>
              <a:gd name="connsiteY23" fmla="*/ 288234 h 407504"/>
              <a:gd name="connsiteX24" fmla="*/ 1381539 w 2686814"/>
              <a:gd name="connsiteY24" fmla="*/ 278295 h 407504"/>
              <a:gd name="connsiteX25" fmla="*/ 1520687 w 2686814"/>
              <a:gd name="connsiteY25" fmla="*/ 248478 h 407504"/>
              <a:gd name="connsiteX26" fmla="*/ 1570382 w 2686814"/>
              <a:gd name="connsiteY26" fmla="*/ 228600 h 407504"/>
              <a:gd name="connsiteX27" fmla="*/ 1610139 w 2686814"/>
              <a:gd name="connsiteY27" fmla="*/ 218661 h 407504"/>
              <a:gd name="connsiteX28" fmla="*/ 1699591 w 2686814"/>
              <a:gd name="connsiteY28" fmla="*/ 198782 h 407504"/>
              <a:gd name="connsiteX29" fmla="*/ 1729409 w 2686814"/>
              <a:gd name="connsiteY29" fmla="*/ 208721 h 407504"/>
              <a:gd name="connsiteX30" fmla="*/ 1769165 w 2686814"/>
              <a:gd name="connsiteY30" fmla="*/ 218661 h 407504"/>
              <a:gd name="connsiteX31" fmla="*/ 1779104 w 2686814"/>
              <a:gd name="connsiteY31" fmla="*/ 248478 h 407504"/>
              <a:gd name="connsiteX32" fmla="*/ 1858617 w 2686814"/>
              <a:gd name="connsiteY32" fmla="*/ 228600 h 407504"/>
              <a:gd name="connsiteX33" fmla="*/ 1888435 w 2686814"/>
              <a:gd name="connsiteY33" fmla="*/ 218661 h 407504"/>
              <a:gd name="connsiteX34" fmla="*/ 1958009 w 2686814"/>
              <a:gd name="connsiteY34" fmla="*/ 188843 h 407504"/>
              <a:gd name="connsiteX35" fmla="*/ 1987826 w 2686814"/>
              <a:gd name="connsiteY35" fmla="*/ 168965 h 407504"/>
              <a:gd name="connsiteX36" fmla="*/ 2077278 w 2686814"/>
              <a:gd name="connsiteY36" fmla="*/ 159026 h 407504"/>
              <a:gd name="connsiteX37" fmla="*/ 2146852 w 2686814"/>
              <a:gd name="connsiteY37" fmla="*/ 149087 h 407504"/>
              <a:gd name="connsiteX38" fmla="*/ 2166730 w 2686814"/>
              <a:gd name="connsiteY38" fmla="*/ 119269 h 407504"/>
              <a:gd name="connsiteX39" fmla="*/ 2176669 w 2686814"/>
              <a:gd name="connsiteY39" fmla="*/ 89452 h 407504"/>
              <a:gd name="connsiteX40" fmla="*/ 2266122 w 2686814"/>
              <a:gd name="connsiteY40" fmla="*/ 59634 h 407504"/>
              <a:gd name="connsiteX41" fmla="*/ 2584174 w 2686814"/>
              <a:gd name="connsiteY41" fmla="*/ 29817 h 407504"/>
              <a:gd name="connsiteX42" fmla="*/ 2683565 w 2686814"/>
              <a:gd name="connsiteY42" fmla="*/ 0 h 407504"/>
              <a:gd name="connsiteX0" fmla="*/ 0 w 2709674"/>
              <a:gd name="connsiteY0" fmla="*/ 257092 h 407504"/>
              <a:gd name="connsiteX1" fmla="*/ 82495 w 2709674"/>
              <a:gd name="connsiteY1" fmla="*/ 347869 h 407504"/>
              <a:gd name="connsiteX2" fmla="*/ 112312 w 2709674"/>
              <a:gd name="connsiteY2" fmla="*/ 367748 h 407504"/>
              <a:gd name="connsiteX3" fmla="*/ 142129 w 2709674"/>
              <a:gd name="connsiteY3" fmla="*/ 377687 h 407504"/>
              <a:gd name="connsiteX4" fmla="*/ 330973 w 2709674"/>
              <a:gd name="connsiteY4" fmla="*/ 407504 h 407504"/>
              <a:gd name="connsiteX5" fmla="*/ 410486 w 2709674"/>
              <a:gd name="connsiteY5" fmla="*/ 387626 h 407504"/>
              <a:gd name="connsiteX6" fmla="*/ 460182 w 2709674"/>
              <a:gd name="connsiteY6" fmla="*/ 377687 h 407504"/>
              <a:gd name="connsiteX7" fmla="*/ 489999 w 2709674"/>
              <a:gd name="connsiteY7" fmla="*/ 357808 h 407504"/>
              <a:gd name="connsiteX8" fmla="*/ 499938 w 2709674"/>
              <a:gd name="connsiteY8" fmla="*/ 327991 h 407504"/>
              <a:gd name="connsiteX9" fmla="*/ 539695 w 2709674"/>
              <a:gd name="connsiteY9" fmla="*/ 318052 h 407504"/>
              <a:gd name="connsiteX10" fmla="*/ 569512 w 2709674"/>
              <a:gd name="connsiteY10" fmla="*/ 308113 h 407504"/>
              <a:gd name="connsiteX11" fmla="*/ 619208 w 2709674"/>
              <a:gd name="connsiteY11" fmla="*/ 288234 h 407504"/>
              <a:gd name="connsiteX12" fmla="*/ 649025 w 2709674"/>
              <a:gd name="connsiteY12" fmla="*/ 278295 h 407504"/>
              <a:gd name="connsiteX13" fmla="*/ 678842 w 2709674"/>
              <a:gd name="connsiteY13" fmla="*/ 258417 h 407504"/>
              <a:gd name="connsiteX14" fmla="*/ 718599 w 2709674"/>
              <a:gd name="connsiteY14" fmla="*/ 248478 h 407504"/>
              <a:gd name="connsiteX15" fmla="*/ 817990 w 2709674"/>
              <a:gd name="connsiteY15" fmla="*/ 228600 h 407504"/>
              <a:gd name="connsiteX16" fmla="*/ 977016 w 2709674"/>
              <a:gd name="connsiteY16" fmla="*/ 218661 h 407504"/>
              <a:gd name="connsiteX17" fmla="*/ 1165860 w 2709674"/>
              <a:gd name="connsiteY17" fmla="*/ 238539 h 407504"/>
              <a:gd name="connsiteX18" fmla="*/ 1195677 w 2709674"/>
              <a:gd name="connsiteY18" fmla="*/ 248478 h 407504"/>
              <a:gd name="connsiteX19" fmla="*/ 1215555 w 2709674"/>
              <a:gd name="connsiteY19" fmla="*/ 278295 h 407504"/>
              <a:gd name="connsiteX20" fmla="*/ 1245373 w 2709674"/>
              <a:gd name="connsiteY20" fmla="*/ 298174 h 407504"/>
              <a:gd name="connsiteX21" fmla="*/ 1285129 w 2709674"/>
              <a:gd name="connsiteY21" fmla="*/ 347869 h 407504"/>
              <a:gd name="connsiteX22" fmla="*/ 1354703 w 2709674"/>
              <a:gd name="connsiteY22" fmla="*/ 308113 h 407504"/>
              <a:gd name="connsiteX23" fmla="*/ 1374582 w 2709674"/>
              <a:gd name="connsiteY23" fmla="*/ 288234 h 407504"/>
              <a:gd name="connsiteX24" fmla="*/ 1404399 w 2709674"/>
              <a:gd name="connsiteY24" fmla="*/ 278295 h 407504"/>
              <a:gd name="connsiteX25" fmla="*/ 1543547 w 2709674"/>
              <a:gd name="connsiteY25" fmla="*/ 248478 h 407504"/>
              <a:gd name="connsiteX26" fmla="*/ 1593242 w 2709674"/>
              <a:gd name="connsiteY26" fmla="*/ 228600 h 407504"/>
              <a:gd name="connsiteX27" fmla="*/ 1632999 w 2709674"/>
              <a:gd name="connsiteY27" fmla="*/ 218661 h 407504"/>
              <a:gd name="connsiteX28" fmla="*/ 1722451 w 2709674"/>
              <a:gd name="connsiteY28" fmla="*/ 198782 h 407504"/>
              <a:gd name="connsiteX29" fmla="*/ 1752269 w 2709674"/>
              <a:gd name="connsiteY29" fmla="*/ 208721 h 407504"/>
              <a:gd name="connsiteX30" fmla="*/ 1792025 w 2709674"/>
              <a:gd name="connsiteY30" fmla="*/ 218661 h 407504"/>
              <a:gd name="connsiteX31" fmla="*/ 1801964 w 2709674"/>
              <a:gd name="connsiteY31" fmla="*/ 248478 h 407504"/>
              <a:gd name="connsiteX32" fmla="*/ 1881477 w 2709674"/>
              <a:gd name="connsiteY32" fmla="*/ 228600 h 407504"/>
              <a:gd name="connsiteX33" fmla="*/ 1911295 w 2709674"/>
              <a:gd name="connsiteY33" fmla="*/ 218661 h 407504"/>
              <a:gd name="connsiteX34" fmla="*/ 1980869 w 2709674"/>
              <a:gd name="connsiteY34" fmla="*/ 188843 h 407504"/>
              <a:gd name="connsiteX35" fmla="*/ 2010686 w 2709674"/>
              <a:gd name="connsiteY35" fmla="*/ 168965 h 407504"/>
              <a:gd name="connsiteX36" fmla="*/ 2100138 w 2709674"/>
              <a:gd name="connsiteY36" fmla="*/ 159026 h 407504"/>
              <a:gd name="connsiteX37" fmla="*/ 2169712 w 2709674"/>
              <a:gd name="connsiteY37" fmla="*/ 149087 h 407504"/>
              <a:gd name="connsiteX38" fmla="*/ 2189590 w 2709674"/>
              <a:gd name="connsiteY38" fmla="*/ 119269 h 407504"/>
              <a:gd name="connsiteX39" fmla="*/ 2199529 w 2709674"/>
              <a:gd name="connsiteY39" fmla="*/ 89452 h 407504"/>
              <a:gd name="connsiteX40" fmla="*/ 2288982 w 2709674"/>
              <a:gd name="connsiteY40" fmla="*/ 59634 h 407504"/>
              <a:gd name="connsiteX41" fmla="*/ 2607034 w 2709674"/>
              <a:gd name="connsiteY41" fmla="*/ 29817 h 407504"/>
              <a:gd name="connsiteX42" fmla="*/ 2706425 w 2709674"/>
              <a:gd name="connsiteY42"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09674" h="407504">
                <a:moveTo>
                  <a:pt x="0" y="257092"/>
                </a:moveTo>
                <a:cubicBezTo>
                  <a:pt x="9067" y="272959"/>
                  <a:pt x="67190" y="342768"/>
                  <a:pt x="82495" y="347869"/>
                </a:cubicBezTo>
                <a:cubicBezTo>
                  <a:pt x="92434" y="354495"/>
                  <a:pt x="101628" y="362406"/>
                  <a:pt x="112312" y="367748"/>
                </a:cubicBezTo>
                <a:cubicBezTo>
                  <a:pt x="121683" y="372433"/>
                  <a:pt x="131885" y="375492"/>
                  <a:pt x="142129" y="377687"/>
                </a:cubicBezTo>
                <a:cubicBezTo>
                  <a:pt x="228426" y="396179"/>
                  <a:pt x="250266" y="397416"/>
                  <a:pt x="330973" y="407504"/>
                </a:cubicBezTo>
                <a:lnTo>
                  <a:pt x="410486" y="387626"/>
                </a:lnTo>
                <a:cubicBezTo>
                  <a:pt x="426947" y="383827"/>
                  <a:pt x="444364" y="383619"/>
                  <a:pt x="460182" y="377687"/>
                </a:cubicBezTo>
                <a:cubicBezTo>
                  <a:pt x="471367" y="373493"/>
                  <a:pt x="480060" y="364434"/>
                  <a:pt x="489999" y="357808"/>
                </a:cubicBezTo>
                <a:cubicBezTo>
                  <a:pt x="493312" y="347869"/>
                  <a:pt x="491757" y="334536"/>
                  <a:pt x="499938" y="327991"/>
                </a:cubicBezTo>
                <a:cubicBezTo>
                  <a:pt x="510605" y="319458"/>
                  <a:pt x="526560" y="321805"/>
                  <a:pt x="539695" y="318052"/>
                </a:cubicBezTo>
                <a:cubicBezTo>
                  <a:pt x="549769" y="315174"/>
                  <a:pt x="559702" y="311792"/>
                  <a:pt x="569512" y="308113"/>
                </a:cubicBezTo>
                <a:cubicBezTo>
                  <a:pt x="586217" y="301848"/>
                  <a:pt x="602503" y="294499"/>
                  <a:pt x="619208" y="288234"/>
                </a:cubicBezTo>
                <a:cubicBezTo>
                  <a:pt x="629018" y="284555"/>
                  <a:pt x="639654" y="282980"/>
                  <a:pt x="649025" y="278295"/>
                </a:cubicBezTo>
                <a:cubicBezTo>
                  <a:pt x="659709" y="272953"/>
                  <a:pt x="667863" y="263122"/>
                  <a:pt x="678842" y="258417"/>
                </a:cubicBezTo>
                <a:cubicBezTo>
                  <a:pt x="691398" y="253036"/>
                  <a:pt x="705242" y="251340"/>
                  <a:pt x="718599" y="248478"/>
                </a:cubicBezTo>
                <a:cubicBezTo>
                  <a:pt x="751635" y="241399"/>
                  <a:pt x="784426" y="232473"/>
                  <a:pt x="817990" y="228600"/>
                </a:cubicBezTo>
                <a:cubicBezTo>
                  <a:pt x="870752" y="222512"/>
                  <a:pt x="924007" y="221974"/>
                  <a:pt x="977016" y="218661"/>
                </a:cubicBezTo>
                <a:cubicBezTo>
                  <a:pt x="1039964" y="225287"/>
                  <a:pt x="1103145" y="229987"/>
                  <a:pt x="1165860" y="238539"/>
                </a:cubicBezTo>
                <a:cubicBezTo>
                  <a:pt x="1176241" y="239955"/>
                  <a:pt x="1187496" y="241933"/>
                  <a:pt x="1195677" y="248478"/>
                </a:cubicBezTo>
                <a:cubicBezTo>
                  <a:pt x="1205005" y="255940"/>
                  <a:pt x="1207108" y="269848"/>
                  <a:pt x="1215555" y="278295"/>
                </a:cubicBezTo>
                <a:cubicBezTo>
                  <a:pt x="1224002" y="286742"/>
                  <a:pt x="1235434" y="291548"/>
                  <a:pt x="1245373" y="298174"/>
                </a:cubicBezTo>
                <a:cubicBezTo>
                  <a:pt x="1251442" y="322451"/>
                  <a:pt x="1247270" y="353277"/>
                  <a:pt x="1285129" y="347869"/>
                </a:cubicBezTo>
                <a:cubicBezTo>
                  <a:pt x="1297551" y="346094"/>
                  <a:pt x="1343210" y="317308"/>
                  <a:pt x="1354703" y="308113"/>
                </a:cubicBezTo>
                <a:cubicBezTo>
                  <a:pt x="1362021" y="302259"/>
                  <a:pt x="1366546" y="293055"/>
                  <a:pt x="1374582" y="288234"/>
                </a:cubicBezTo>
                <a:cubicBezTo>
                  <a:pt x="1383566" y="282844"/>
                  <a:pt x="1394364" y="281305"/>
                  <a:pt x="1404399" y="278295"/>
                </a:cubicBezTo>
                <a:cubicBezTo>
                  <a:pt x="1488125" y="253177"/>
                  <a:pt x="1458229" y="260666"/>
                  <a:pt x="1543547" y="248478"/>
                </a:cubicBezTo>
                <a:cubicBezTo>
                  <a:pt x="1560112" y="241852"/>
                  <a:pt x="1576316" y="234242"/>
                  <a:pt x="1593242" y="228600"/>
                </a:cubicBezTo>
                <a:cubicBezTo>
                  <a:pt x="1606201" y="224280"/>
                  <a:pt x="1619689" y="221733"/>
                  <a:pt x="1632999" y="218661"/>
                </a:cubicBezTo>
                <a:lnTo>
                  <a:pt x="1722451" y="198782"/>
                </a:lnTo>
                <a:cubicBezTo>
                  <a:pt x="1732390" y="202095"/>
                  <a:pt x="1742195" y="205843"/>
                  <a:pt x="1752269" y="208721"/>
                </a:cubicBezTo>
                <a:cubicBezTo>
                  <a:pt x="1765403" y="212474"/>
                  <a:pt x="1781358" y="210128"/>
                  <a:pt x="1792025" y="218661"/>
                </a:cubicBezTo>
                <a:cubicBezTo>
                  <a:pt x="1800206" y="225206"/>
                  <a:pt x="1798651" y="238539"/>
                  <a:pt x="1801964" y="248478"/>
                </a:cubicBezTo>
                <a:cubicBezTo>
                  <a:pt x="1828468" y="241852"/>
                  <a:pt x="1855120" y="235788"/>
                  <a:pt x="1881477" y="228600"/>
                </a:cubicBezTo>
                <a:cubicBezTo>
                  <a:pt x="1891585" y="225843"/>
                  <a:pt x="1902311" y="224051"/>
                  <a:pt x="1911295" y="218661"/>
                </a:cubicBezTo>
                <a:cubicBezTo>
                  <a:pt x="1974944" y="180471"/>
                  <a:pt x="1864610" y="212094"/>
                  <a:pt x="1980869" y="188843"/>
                </a:cubicBezTo>
                <a:cubicBezTo>
                  <a:pt x="1990808" y="182217"/>
                  <a:pt x="1999097" y="171862"/>
                  <a:pt x="2010686" y="168965"/>
                </a:cubicBezTo>
                <a:cubicBezTo>
                  <a:pt x="2039791" y="161689"/>
                  <a:pt x="2070369" y="162747"/>
                  <a:pt x="2100138" y="159026"/>
                </a:cubicBezTo>
                <a:cubicBezTo>
                  <a:pt x="2123384" y="156120"/>
                  <a:pt x="2146521" y="152400"/>
                  <a:pt x="2169712" y="149087"/>
                </a:cubicBezTo>
                <a:cubicBezTo>
                  <a:pt x="2176338" y="139148"/>
                  <a:pt x="2184248" y="129953"/>
                  <a:pt x="2189590" y="119269"/>
                </a:cubicBezTo>
                <a:cubicBezTo>
                  <a:pt x="2194275" y="109898"/>
                  <a:pt x="2192984" y="97633"/>
                  <a:pt x="2199529" y="89452"/>
                </a:cubicBezTo>
                <a:cubicBezTo>
                  <a:pt x="2221577" y="61893"/>
                  <a:pt x="2258961" y="65638"/>
                  <a:pt x="2288982" y="59634"/>
                </a:cubicBezTo>
                <a:cubicBezTo>
                  <a:pt x="2476153" y="22199"/>
                  <a:pt x="2289828" y="43608"/>
                  <a:pt x="2607034" y="29817"/>
                </a:cubicBezTo>
                <a:cubicBezTo>
                  <a:pt x="2709674" y="9289"/>
                  <a:pt x="2706425" y="43725"/>
                  <a:pt x="2706425" y="0"/>
                </a:cubicBez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3967765" y="1564348"/>
            <a:ext cx="2633870" cy="893300"/>
          </a:xfrm>
          <a:custGeom>
            <a:avLst/>
            <a:gdLst>
              <a:gd name="connsiteX0" fmla="*/ 0 w 2633870"/>
              <a:gd name="connsiteY0" fmla="*/ 893300 h 893300"/>
              <a:gd name="connsiteX1" fmla="*/ 0 w 2633870"/>
              <a:gd name="connsiteY1" fmla="*/ 893300 h 893300"/>
              <a:gd name="connsiteX2" fmla="*/ 79513 w 2633870"/>
              <a:gd name="connsiteY2" fmla="*/ 843604 h 893300"/>
              <a:gd name="connsiteX3" fmla="*/ 188844 w 2633870"/>
              <a:gd name="connsiteY3" fmla="*/ 833665 h 893300"/>
              <a:gd name="connsiteX4" fmla="*/ 238539 w 2633870"/>
              <a:gd name="connsiteY4" fmla="*/ 813787 h 893300"/>
              <a:gd name="connsiteX5" fmla="*/ 268357 w 2633870"/>
              <a:gd name="connsiteY5" fmla="*/ 803848 h 893300"/>
              <a:gd name="connsiteX6" fmla="*/ 278296 w 2633870"/>
              <a:gd name="connsiteY6" fmla="*/ 774030 h 893300"/>
              <a:gd name="connsiteX7" fmla="*/ 318052 w 2633870"/>
              <a:gd name="connsiteY7" fmla="*/ 734274 h 893300"/>
              <a:gd name="connsiteX8" fmla="*/ 308113 w 2633870"/>
              <a:gd name="connsiteY8" fmla="*/ 654761 h 893300"/>
              <a:gd name="connsiteX9" fmla="*/ 288235 w 2633870"/>
              <a:gd name="connsiteY9" fmla="*/ 624943 h 893300"/>
              <a:gd name="connsiteX10" fmla="*/ 278296 w 2633870"/>
              <a:gd name="connsiteY10" fmla="*/ 585187 h 893300"/>
              <a:gd name="connsiteX11" fmla="*/ 298174 w 2633870"/>
              <a:gd name="connsiteY11" fmla="*/ 545430 h 893300"/>
              <a:gd name="connsiteX12" fmla="*/ 308113 w 2633870"/>
              <a:gd name="connsiteY12" fmla="*/ 515613 h 893300"/>
              <a:gd name="connsiteX13" fmla="*/ 367748 w 2633870"/>
              <a:gd name="connsiteY13" fmla="*/ 485795 h 893300"/>
              <a:gd name="connsiteX14" fmla="*/ 427383 w 2633870"/>
              <a:gd name="connsiteY14" fmla="*/ 455978 h 893300"/>
              <a:gd name="connsiteX15" fmla="*/ 437322 w 2633870"/>
              <a:gd name="connsiteY15" fmla="*/ 426161 h 893300"/>
              <a:gd name="connsiteX16" fmla="*/ 467139 w 2633870"/>
              <a:gd name="connsiteY16" fmla="*/ 416222 h 893300"/>
              <a:gd name="connsiteX17" fmla="*/ 496957 w 2633870"/>
              <a:gd name="connsiteY17" fmla="*/ 396343 h 893300"/>
              <a:gd name="connsiteX18" fmla="*/ 526774 w 2633870"/>
              <a:gd name="connsiteY18" fmla="*/ 336709 h 893300"/>
              <a:gd name="connsiteX19" fmla="*/ 536713 w 2633870"/>
              <a:gd name="connsiteY19" fmla="*/ 306891 h 893300"/>
              <a:gd name="connsiteX20" fmla="*/ 556591 w 2633870"/>
              <a:gd name="connsiteY20" fmla="*/ 267135 h 893300"/>
              <a:gd name="connsiteX21" fmla="*/ 586409 w 2633870"/>
              <a:gd name="connsiteY21" fmla="*/ 207500 h 893300"/>
              <a:gd name="connsiteX22" fmla="*/ 616226 w 2633870"/>
              <a:gd name="connsiteY22" fmla="*/ 147865 h 893300"/>
              <a:gd name="connsiteX23" fmla="*/ 665922 w 2633870"/>
              <a:gd name="connsiteY23" fmla="*/ 137926 h 893300"/>
              <a:gd name="connsiteX24" fmla="*/ 695739 w 2633870"/>
              <a:gd name="connsiteY24" fmla="*/ 118048 h 893300"/>
              <a:gd name="connsiteX25" fmla="*/ 755374 w 2633870"/>
              <a:gd name="connsiteY25" fmla="*/ 98169 h 893300"/>
              <a:gd name="connsiteX26" fmla="*/ 805070 w 2633870"/>
              <a:gd name="connsiteY26" fmla="*/ 108109 h 893300"/>
              <a:gd name="connsiteX27" fmla="*/ 844826 w 2633870"/>
              <a:gd name="connsiteY27" fmla="*/ 137926 h 893300"/>
              <a:gd name="connsiteX28" fmla="*/ 874644 w 2633870"/>
              <a:gd name="connsiteY28" fmla="*/ 157804 h 893300"/>
              <a:gd name="connsiteX29" fmla="*/ 904461 w 2633870"/>
              <a:gd name="connsiteY29" fmla="*/ 167743 h 893300"/>
              <a:gd name="connsiteX30" fmla="*/ 983974 w 2633870"/>
              <a:gd name="connsiteY30" fmla="*/ 187622 h 893300"/>
              <a:gd name="connsiteX31" fmla="*/ 1033670 w 2633870"/>
              <a:gd name="connsiteY31" fmla="*/ 177682 h 893300"/>
              <a:gd name="connsiteX32" fmla="*/ 1063487 w 2633870"/>
              <a:gd name="connsiteY32" fmla="*/ 167743 h 893300"/>
              <a:gd name="connsiteX33" fmla="*/ 1073426 w 2633870"/>
              <a:gd name="connsiteY33" fmla="*/ 137926 h 893300"/>
              <a:gd name="connsiteX34" fmla="*/ 1103244 w 2633870"/>
              <a:gd name="connsiteY34" fmla="*/ 118048 h 893300"/>
              <a:gd name="connsiteX35" fmla="*/ 1123122 w 2633870"/>
              <a:gd name="connsiteY35" fmla="*/ 98169 h 893300"/>
              <a:gd name="connsiteX36" fmla="*/ 1262270 w 2633870"/>
              <a:gd name="connsiteY36" fmla="*/ 68352 h 893300"/>
              <a:gd name="connsiteX37" fmla="*/ 1321904 w 2633870"/>
              <a:gd name="connsiteY37" fmla="*/ 38535 h 893300"/>
              <a:gd name="connsiteX38" fmla="*/ 1381539 w 2633870"/>
              <a:gd name="connsiteY38" fmla="*/ 8717 h 893300"/>
              <a:gd name="connsiteX39" fmla="*/ 1490870 w 2633870"/>
              <a:gd name="connsiteY39" fmla="*/ 28595 h 893300"/>
              <a:gd name="connsiteX40" fmla="*/ 1540565 w 2633870"/>
              <a:gd name="connsiteY40" fmla="*/ 88230 h 893300"/>
              <a:gd name="connsiteX41" fmla="*/ 1630017 w 2633870"/>
              <a:gd name="connsiteY41" fmla="*/ 137926 h 893300"/>
              <a:gd name="connsiteX42" fmla="*/ 1649896 w 2633870"/>
              <a:gd name="connsiteY42" fmla="*/ 157804 h 893300"/>
              <a:gd name="connsiteX43" fmla="*/ 1699591 w 2633870"/>
              <a:gd name="connsiteY43" fmla="*/ 277074 h 893300"/>
              <a:gd name="connsiteX44" fmla="*/ 1729409 w 2633870"/>
              <a:gd name="connsiteY44" fmla="*/ 287013 h 893300"/>
              <a:gd name="connsiteX45" fmla="*/ 1798983 w 2633870"/>
              <a:gd name="connsiteY45" fmla="*/ 267135 h 893300"/>
              <a:gd name="connsiteX46" fmla="*/ 1828800 w 2633870"/>
              <a:gd name="connsiteY46" fmla="*/ 257195 h 893300"/>
              <a:gd name="connsiteX47" fmla="*/ 1888435 w 2633870"/>
              <a:gd name="connsiteY47" fmla="*/ 227378 h 893300"/>
              <a:gd name="connsiteX48" fmla="*/ 1997765 w 2633870"/>
              <a:gd name="connsiteY48" fmla="*/ 207500 h 893300"/>
              <a:gd name="connsiteX49" fmla="*/ 2017644 w 2633870"/>
              <a:gd name="connsiteY49" fmla="*/ 177682 h 893300"/>
              <a:gd name="connsiteX50" fmla="*/ 2047461 w 2633870"/>
              <a:gd name="connsiteY50" fmla="*/ 167743 h 893300"/>
              <a:gd name="connsiteX51" fmla="*/ 2077278 w 2633870"/>
              <a:gd name="connsiteY51" fmla="*/ 147865 h 893300"/>
              <a:gd name="connsiteX52" fmla="*/ 2107096 w 2633870"/>
              <a:gd name="connsiteY52" fmla="*/ 157804 h 893300"/>
              <a:gd name="connsiteX53" fmla="*/ 2146852 w 2633870"/>
              <a:gd name="connsiteY53" fmla="*/ 167743 h 893300"/>
              <a:gd name="connsiteX54" fmla="*/ 2186609 w 2633870"/>
              <a:gd name="connsiteY54" fmla="*/ 187622 h 893300"/>
              <a:gd name="connsiteX55" fmla="*/ 2345635 w 2633870"/>
              <a:gd name="connsiteY55" fmla="*/ 227378 h 893300"/>
              <a:gd name="connsiteX56" fmla="*/ 2425148 w 2633870"/>
              <a:gd name="connsiteY56" fmla="*/ 257195 h 893300"/>
              <a:gd name="connsiteX57" fmla="*/ 2454965 w 2633870"/>
              <a:gd name="connsiteY57" fmla="*/ 277074 h 893300"/>
              <a:gd name="connsiteX58" fmla="*/ 2494722 w 2633870"/>
              <a:gd name="connsiteY58" fmla="*/ 296952 h 893300"/>
              <a:gd name="connsiteX59" fmla="*/ 2554357 w 2633870"/>
              <a:gd name="connsiteY59" fmla="*/ 326769 h 893300"/>
              <a:gd name="connsiteX60" fmla="*/ 2584174 w 2633870"/>
              <a:gd name="connsiteY60" fmla="*/ 346648 h 893300"/>
              <a:gd name="connsiteX61" fmla="*/ 2613991 w 2633870"/>
              <a:gd name="connsiteY61" fmla="*/ 356587 h 893300"/>
              <a:gd name="connsiteX62" fmla="*/ 2633870 w 2633870"/>
              <a:gd name="connsiteY62" fmla="*/ 376465 h 89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633870" h="893300">
                <a:moveTo>
                  <a:pt x="0" y="893300"/>
                </a:moveTo>
                <a:lnTo>
                  <a:pt x="0" y="893300"/>
                </a:lnTo>
                <a:cubicBezTo>
                  <a:pt x="26504" y="876735"/>
                  <a:pt x="49709" y="853016"/>
                  <a:pt x="79513" y="843604"/>
                </a:cubicBezTo>
                <a:cubicBezTo>
                  <a:pt x="114408" y="832584"/>
                  <a:pt x="152877" y="840409"/>
                  <a:pt x="188844" y="833665"/>
                </a:cubicBezTo>
                <a:cubicBezTo>
                  <a:pt x="206379" y="830377"/>
                  <a:pt x="221834" y="820051"/>
                  <a:pt x="238539" y="813787"/>
                </a:cubicBezTo>
                <a:cubicBezTo>
                  <a:pt x="248349" y="810108"/>
                  <a:pt x="258418" y="807161"/>
                  <a:pt x="268357" y="803848"/>
                </a:cubicBezTo>
                <a:cubicBezTo>
                  <a:pt x="271670" y="793909"/>
                  <a:pt x="270888" y="781438"/>
                  <a:pt x="278296" y="774030"/>
                </a:cubicBezTo>
                <a:cubicBezTo>
                  <a:pt x="331305" y="721020"/>
                  <a:pt x="291547" y="813788"/>
                  <a:pt x="318052" y="734274"/>
                </a:cubicBezTo>
                <a:cubicBezTo>
                  <a:pt x="314739" y="707770"/>
                  <a:pt x="315141" y="680530"/>
                  <a:pt x="308113" y="654761"/>
                </a:cubicBezTo>
                <a:cubicBezTo>
                  <a:pt x="304970" y="643236"/>
                  <a:pt x="292940" y="635923"/>
                  <a:pt x="288235" y="624943"/>
                </a:cubicBezTo>
                <a:cubicBezTo>
                  <a:pt x="282854" y="612388"/>
                  <a:pt x="281609" y="598439"/>
                  <a:pt x="278296" y="585187"/>
                </a:cubicBezTo>
                <a:cubicBezTo>
                  <a:pt x="284922" y="571935"/>
                  <a:pt x="292338" y="559049"/>
                  <a:pt x="298174" y="545430"/>
                </a:cubicBezTo>
                <a:cubicBezTo>
                  <a:pt x="302301" y="535800"/>
                  <a:pt x="301568" y="523794"/>
                  <a:pt x="308113" y="515613"/>
                </a:cubicBezTo>
                <a:cubicBezTo>
                  <a:pt x="327101" y="491878"/>
                  <a:pt x="343742" y="497798"/>
                  <a:pt x="367748" y="485795"/>
                </a:cubicBezTo>
                <a:cubicBezTo>
                  <a:pt x="444810" y="447263"/>
                  <a:pt x="352441" y="480958"/>
                  <a:pt x="427383" y="455978"/>
                </a:cubicBezTo>
                <a:cubicBezTo>
                  <a:pt x="430696" y="446039"/>
                  <a:pt x="429914" y="433569"/>
                  <a:pt x="437322" y="426161"/>
                </a:cubicBezTo>
                <a:cubicBezTo>
                  <a:pt x="444730" y="418753"/>
                  <a:pt x="457768" y="420907"/>
                  <a:pt x="467139" y="416222"/>
                </a:cubicBezTo>
                <a:cubicBezTo>
                  <a:pt x="477823" y="410880"/>
                  <a:pt x="487018" y="402969"/>
                  <a:pt x="496957" y="396343"/>
                </a:cubicBezTo>
                <a:cubicBezTo>
                  <a:pt x="521940" y="321394"/>
                  <a:pt x="488239" y="413781"/>
                  <a:pt x="526774" y="336709"/>
                </a:cubicBezTo>
                <a:cubicBezTo>
                  <a:pt x="531459" y="327338"/>
                  <a:pt x="532586" y="316521"/>
                  <a:pt x="536713" y="306891"/>
                </a:cubicBezTo>
                <a:cubicBezTo>
                  <a:pt x="542549" y="293273"/>
                  <a:pt x="550755" y="280753"/>
                  <a:pt x="556591" y="267135"/>
                </a:cubicBezTo>
                <a:cubicBezTo>
                  <a:pt x="581280" y="209526"/>
                  <a:pt x="548208" y="264799"/>
                  <a:pt x="586409" y="207500"/>
                </a:cubicBezTo>
                <a:cubicBezTo>
                  <a:pt x="591510" y="192195"/>
                  <a:pt x="600359" y="156932"/>
                  <a:pt x="616226" y="147865"/>
                </a:cubicBezTo>
                <a:cubicBezTo>
                  <a:pt x="630894" y="139484"/>
                  <a:pt x="649357" y="141239"/>
                  <a:pt x="665922" y="137926"/>
                </a:cubicBezTo>
                <a:cubicBezTo>
                  <a:pt x="675861" y="131300"/>
                  <a:pt x="684823" y="122899"/>
                  <a:pt x="695739" y="118048"/>
                </a:cubicBezTo>
                <a:cubicBezTo>
                  <a:pt x="714887" y="109538"/>
                  <a:pt x="755374" y="98169"/>
                  <a:pt x="755374" y="98169"/>
                </a:cubicBezTo>
                <a:cubicBezTo>
                  <a:pt x="771939" y="101482"/>
                  <a:pt x="789633" y="101248"/>
                  <a:pt x="805070" y="108109"/>
                </a:cubicBezTo>
                <a:cubicBezTo>
                  <a:pt x="820207" y="114837"/>
                  <a:pt x="831346" y="128298"/>
                  <a:pt x="844826" y="137926"/>
                </a:cubicBezTo>
                <a:cubicBezTo>
                  <a:pt x="854546" y="144869"/>
                  <a:pt x="863960" y="152462"/>
                  <a:pt x="874644" y="157804"/>
                </a:cubicBezTo>
                <a:cubicBezTo>
                  <a:pt x="884015" y="162489"/>
                  <a:pt x="894354" y="164986"/>
                  <a:pt x="904461" y="167743"/>
                </a:cubicBezTo>
                <a:cubicBezTo>
                  <a:pt x="930818" y="174932"/>
                  <a:pt x="957470" y="180996"/>
                  <a:pt x="983974" y="187622"/>
                </a:cubicBezTo>
                <a:cubicBezTo>
                  <a:pt x="1000539" y="184309"/>
                  <a:pt x="1017281" y="181779"/>
                  <a:pt x="1033670" y="177682"/>
                </a:cubicBezTo>
                <a:cubicBezTo>
                  <a:pt x="1043834" y="175141"/>
                  <a:pt x="1056079" y="175151"/>
                  <a:pt x="1063487" y="167743"/>
                </a:cubicBezTo>
                <a:cubicBezTo>
                  <a:pt x="1070895" y="160335"/>
                  <a:pt x="1066881" y="146107"/>
                  <a:pt x="1073426" y="137926"/>
                </a:cubicBezTo>
                <a:cubicBezTo>
                  <a:pt x="1080888" y="128598"/>
                  <a:pt x="1093916" y="125510"/>
                  <a:pt x="1103244" y="118048"/>
                </a:cubicBezTo>
                <a:cubicBezTo>
                  <a:pt x="1110561" y="112194"/>
                  <a:pt x="1114986" y="102818"/>
                  <a:pt x="1123122" y="98169"/>
                </a:cubicBezTo>
                <a:cubicBezTo>
                  <a:pt x="1171790" y="70358"/>
                  <a:pt x="1203653" y="74865"/>
                  <a:pt x="1262270" y="68352"/>
                </a:cubicBezTo>
                <a:cubicBezTo>
                  <a:pt x="1347726" y="11381"/>
                  <a:pt x="1239601" y="79687"/>
                  <a:pt x="1321904" y="38535"/>
                </a:cubicBezTo>
                <a:cubicBezTo>
                  <a:pt x="1398973" y="0"/>
                  <a:pt x="1306594" y="33699"/>
                  <a:pt x="1381539" y="8717"/>
                </a:cubicBezTo>
                <a:cubicBezTo>
                  <a:pt x="1417983" y="15343"/>
                  <a:pt x="1455987" y="16137"/>
                  <a:pt x="1490870" y="28595"/>
                </a:cubicBezTo>
                <a:cubicBezTo>
                  <a:pt x="1520935" y="39332"/>
                  <a:pt x="1519857" y="70111"/>
                  <a:pt x="1540565" y="88230"/>
                </a:cubicBezTo>
                <a:cubicBezTo>
                  <a:pt x="1582628" y="125036"/>
                  <a:pt x="1589063" y="124275"/>
                  <a:pt x="1630017" y="137926"/>
                </a:cubicBezTo>
                <a:cubicBezTo>
                  <a:pt x="1636643" y="144552"/>
                  <a:pt x="1646018" y="149273"/>
                  <a:pt x="1649896" y="157804"/>
                </a:cubicBezTo>
                <a:cubicBezTo>
                  <a:pt x="1653598" y="165949"/>
                  <a:pt x="1673640" y="256313"/>
                  <a:pt x="1699591" y="277074"/>
                </a:cubicBezTo>
                <a:cubicBezTo>
                  <a:pt x="1707772" y="283619"/>
                  <a:pt x="1719470" y="283700"/>
                  <a:pt x="1729409" y="287013"/>
                </a:cubicBezTo>
                <a:lnTo>
                  <a:pt x="1798983" y="267135"/>
                </a:lnTo>
                <a:cubicBezTo>
                  <a:pt x="1809018" y="264124"/>
                  <a:pt x="1819429" y="261880"/>
                  <a:pt x="1828800" y="257195"/>
                </a:cubicBezTo>
                <a:cubicBezTo>
                  <a:pt x="1870263" y="236463"/>
                  <a:pt x="1844716" y="236746"/>
                  <a:pt x="1888435" y="227378"/>
                </a:cubicBezTo>
                <a:cubicBezTo>
                  <a:pt x="1924654" y="219617"/>
                  <a:pt x="1961322" y="214126"/>
                  <a:pt x="1997765" y="207500"/>
                </a:cubicBezTo>
                <a:cubicBezTo>
                  <a:pt x="2004391" y="197561"/>
                  <a:pt x="2008316" y="185144"/>
                  <a:pt x="2017644" y="177682"/>
                </a:cubicBezTo>
                <a:cubicBezTo>
                  <a:pt x="2025825" y="171137"/>
                  <a:pt x="2038090" y="172428"/>
                  <a:pt x="2047461" y="167743"/>
                </a:cubicBezTo>
                <a:cubicBezTo>
                  <a:pt x="2058145" y="162401"/>
                  <a:pt x="2067339" y="154491"/>
                  <a:pt x="2077278" y="147865"/>
                </a:cubicBezTo>
                <a:cubicBezTo>
                  <a:pt x="2087217" y="151178"/>
                  <a:pt x="2097022" y="154926"/>
                  <a:pt x="2107096" y="157804"/>
                </a:cubicBezTo>
                <a:cubicBezTo>
                  <a:pt x="2120230" y="161557"/>
                  <a:pt x="2134062" y="162947"/>
                  <a:pt x="2146852" y="167743"/>
                </a:cubicBezTo>
                <a:cubicBezTo>
                  <a:pt x="2160725" y="172946"/>
                  <a:pt x="2172780" y="182303"/>
                  <a:pt x="2186609" y="187622"/>
                </a:cubicBezTo>
                <a:cubicBezTo>
                  <a:pt x="2274594" y="221463"/>
                  <a:pt x="2262605" y="215517"/>
                  <a:pt x="2345635" y="227378"/>
                </a:cubicBezTo>
                <a:cubicBezTo>
                  <a:pt x="2415564" y="273997"/>
                  <a:pt x="2326890" y="220347"/>
                  <a:pt x="2425148" y="257195"/>
                </a:cubicBezTo>
                <a:cubicBezTo>
                  <a:pt x="2436333" y="261389"/>
                  <a:pt x="2444594" y="271147"/>
                  <a:pt x="2454965" y="277074"/>
                </a:cubicBezTo>
                <a:cubicBezTo>
                  <a:pt x="2467829" y="284425"/>
                  <a:pt x="2481858" y="289601"/>
                  <a:pt x="2494722" y="296952"/>
                </a:cubicBezTo>
                <a:cubicBezTo>
                  <a:pt x="2548671" y="327780"/>
                  <a:pt x="2499687" y="308546"/>
                  <a:pt x="2554357" y="326769"/>
                </a:cubicBezTo>
                <a:cubicBezTo>
                  <a:pt x="2564296" y="333395"/>
                  <a:pt x="2573490" y="341306"/>
                  <a:pt x="2584174" y="346648"/>
                </a:cubicBezTo>
                <a:cubicBezTo>
                  <a:pt x="2593545" y="351333"/>
                  <a:pt x="2605007" y="351197"/>
                  <a:pt x="2613991" y="356587"/>
                </a:cubicBezTo>
                <a:cubicBezTo>
                  <a:pt x="2622026" y="361408"/>
                  <a:pt x="2633870" y="376465"/>
                  <a:pt x="2633870" y="376465"/>
                </a:cubicBezTo>
              </a:path>
            </a:pathLst>
          </a:custGeom>
          <a:ln w="76200">
            <a:solidFill>
              <a:srgbClr val="FF0000"/>
            </a:solidFill>
            <a:prstDash val="solid"/>
            <a:headEnd type="none" w="med" len="med"/>
            <a:tailEnd type="triangle" w="med" len="med"/>
          </a:ln>
          <a:effectLst>
            <a:outerShdw blurRad="50800" dist="38100" dir="8100000" algn="tr"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Oval 27"/>
          <p:cNvSpPr/>
          <p:nvPr/>
        </p:nvSpPr>
        <p:spPr>
          <a:xfrm>
            <a:off x="6529193" y="1810170"/>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Heading up the Columbia!</a:t>
            </a:r>
            <a:endParaRPr lang="en-US" sz="4000" b="1" dirty="0">
              <a:ln>
                <a:solidFill>
                  <a:schemeClr val="tx1"/>
                </a:solidFill>
              </a:ln>
              <a:solidFill>
                <a:srgbClr val="FF0000"/>
              </a:solidFill>
              <a:effectLst>
                <a:outerShdw dist="50800" dir="5400000" algn="ctr" rotWithShape="0">
                  <a:schemeClr val="tx1"/>
                </a:outerShdw>
              </a:effectLst>
            </a:endParaRPr>
          </a:p>
        </p:txBody>
      </p:sp>
      <p:pic>
        <p:nvPicPr>
          <p:cNvPr id="243714" name="Picture 2" descr="Image result for pomp charbonneau"/>
          <p:cNvPicPr>
            <a:picLocks noChangeAspect="1" noChangeArrowheads="1"/>
          </p:cNvPicPr>
          <p:nvPr/>
        </p:nvPicPr>
        <p:blipFill>
          <a:blip r:embed="rId6"/>
          <a:srcRect b="11183"/>
          <a:stretch>
            <a:fillRect/>
          </a:stretch>
        </p:blipFill>
        <p:spPr bwMode="auto">
          <a:xfrm>
            <a:off x="5791200" y="2959100"/>
            <a:ext cx="3124200" cy="3644900"/>
          </a:xfrm>
          <a:prstGeom prst="rect">
            <a:avLst/>
          </a:prstGeom>
          <a:noFill/>
          <a:ln w="38100">
            <a:solidFill>
              <a:schemeClr val="tx2"/>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1000"/>
                                        <p:tgtEl>
                                          <p:spTgt spid="1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3714"/>
                                        </p:tgtEl>
                                        <p:attrNameLst>
                                          <p:attrName>style.visibility</p:attrName>
                                        </p:attrNameLst>
                                      </p:cBhvr>
                                      <p:to>
                                        <p:strVal val="visible"/>
                                      </p:to>
                                    </p:set>
                                    <p:animEffect transition="in" filter="fade">
                                      <p:cBhvr>
                                        <p:cTn id="10" dur="1000"/>
                                        <p:tgtEl>
                                          <p:spTgt spid="2437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animEffect transition="in" filter="wipe(left)">
                                      <p:cBhvr>
                                        <p:cTn id="15" dur="10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463308"/>
          </a:xfrm>
          <a:prstGeom prst="rect">
            <a:avLst/>
          </a:prstGeom>
        </p:spPr>
        <p:txBody>
          <a:bodyPr wrap="square">
            <a:spAutoFit/>
          </a:bodyPr>
          <a:lstStyle/>
          <a:p>
            <a:r>
              <a:rPr lang="en-US" dirty="0" smtClean="0">
                <a:hlinkClick r:id="rId2"/>
              </a:rPr>
              <a:t>http://montanakids.com/history_and_prehistory/lewis_and_clark/plants_animals.htm</a:t>
            </a:r>
            <a:endParaRPr lang="en-US" dirty="0" smtClean="0"/>
          </a:p>
          <a:p>
            <a:endParaRPr lang="en-US" dirty="0" smtClean="0"/>
          </a:p>
          <a:p>
            <a:r>
              <a:rPr lang="en-US" dirty="0" smtClean="0"/>
              <a:t>"The Corps of Discovery" traveled by foot, on horseback, and by canoe. They pushed over rugged mountain ranges, across endless plains. They fought their way through dense forests, and against powerful currents, cottonwood snags, deadly rattlers, charging grizzlies, and raging waters. They had to endure the scorching sun, irritating mosquitoes, and prickly-pear cactus.</a:t>
            </a:r>
          </a:p>
          <a:p>
            <a:r>
              <a:rPr lang="en-US" dirty="0" smtClean="0"/>
              <a:t>Lewis and Clark were careful and accurate observers. Lewis was well-versed in botanical language, as well as being extremely observant. Lewis’s botanical advancement was a blend of a boyhood fascination with plants, strengthened with information given from his mother, a practicing herbalist. With President Thomas Jefferson’s assistance, Lewis was introduced to experts of the time who trained him in natural history and in the methods of collecting samples of animals and plants.</a:t>
            </a:r>
          </a:p>
          <a:p>
            <a:r>
              <a:rPr lang="en-US" dirty="0" smtClean="0"/>
              <a:t>Throughout the Corps’ more than 4,000-mile journey, Captains Lewis and </a:t>
            </a:r>
            <a:r>
              <a:rPr lang="en-US" b="1" dirty="0" smtClean="0"/>
              <a:t>Clark recorded 178 plants and 122 animals not previously known to science. </a:t>
            </a:r>
            <a:r>
              <a:rPr lang="en-US" dirty="0" smtClean="0"/>
              <a:t>Lewis recorded and pressed and preserved some 240 different plant species and brought them back to Washington, along with hundreds of animal and bird skins and skeletons. The Corps was also able to trap a prairie dog, a sharp-tailed grouse and four magpies, then send them back to President Thomas Jefferson.</a:t>
            </a:r>
          </a:p>
          <a:p>
            <a:r>
              <a:rPr lang="en-US" dirty="0" smtClean="0"/>
              <a:t>On this perilous journey, Lewis was entrusted with caring for the health of the men. He and Sacagawea were always alert for plants with a medicinal value. They were also constantly on the lookout for those plants they could use for food. For future reference, Lewis described native plants on which the Indians and members of the expedition relied for food and medicine. He knew such information would aid future travelers to the region.</a:t>
            </a:r>
          </a:p>
          <a:p>
            <a:endParaRPr lang="en-US" dirty="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
          <p:cNvPicPr>
            <a:picLocks noChangeAspect="1" noChangeArrowheads="1"/>
          </p:cNvPicPr>
          <p:nvPr/>
        </p:nvPicPr>
        <p:blipFill>
          <a:blip r:embed="rId2"/>
          <a:srcRect l="27160" t="29363" r="13971" b="7813"/>
          <a:stretch>
            <a:fillRect/>
          </a:stretch>
        </p:blipFill>
        <p:spPr bwMode="auto">
          <a:xfrm>
            <a:off x="0" y="1371600"/>
            <a:ext cx="9144000" cy="5486400"/>
          </a:xfrm>
          <a:prstGeom prst="rect">
            <a:avLst/>
          </a:prstGeom>
          <a:noFill/>
          <a:ln w="9525">
            <a:noFill/>
            <a:miter lim="800000"/>
            <a:headEnd/>
            <a:tailEnd/>
          </a:ln>
          <a:effectLst/>
        </p:spPr>
      </p:pic>
      <p:grpSp>
        <p:nvGrpSpPr>
          <p:cNvPr id="26" name="Group 25"/>
          <p:cNvGrpSpPr/>
          <p:nvPr/>
        </p:nvGrpSpPr>
        <p:grpSpPr>
          <a:xfrm>
            <a:off x="0" y="0"/>
            <a:ext cx="9144000" cy="6858000"/>
            <a:chOff x="0" y="0"/>
            <a:chExt cx="9144000" cy="6858000"/>
          </a:xfrm>
        </p:grpSpPr>
        <p:sp useBgFill="1">
          <p:nvSpPr>
            <p:cNvPr id="17" name="TextBox 16"/>
            <p:cNvSpPr txBox="1"/>
            <p:nvPr/>
          </p:nvSpPr>
          <p:spPr>
            <a:xfrm>
              <a:off x="0" y="0"/>
              <a:ext cx="9144000" cy="677108"/>
            </a:xfrm>
            <a:prstGeom prst="rect">
              <a:avLst/>
            </a:prstGeom>
          </p:spPr>
          <p:txBody>
            <a:bodyPr wrap="square" rtlCol="0">
              <a:spAutoFit/>
            </a:bodyPr>
            <a:lstStyle/>
            <a:p>
              <a:pPr algn="ctr"/>
              <a:r>
                <a:rPr lang="en-US" sz="2800" b="1" u="sng" dirty="0" smtClean="0"/>
                <a:t>Plants that Corps of Discovery first recorded for science:</a:t>
              </a:r>
            </a:p>
            <a:p>
              <a:pPr algn="ctr"/>
              <a:endParaRPr lang="en-US" sz="1000" b="1" u="sng" dirty="0" smtClean="0"/>
            </a:p>
          </p:txBody>
        </p:sp>
        <p:pic>
          <p:nvPicPr>
            <p:cNvPr id="18" name="Picture 2" descr="image: Curlycup Gumweed"/>
            <p:cNvPicPr>
              <a:picLocks noChangeAspect="1" noChangeArrowheads="1"/>
            </p:cNvPicPr>
            <p:nvPr/>
          </p:nvPicPr>
          <p:blipFill>
            <a:blip r:embed="rId3"/>
            <a:srcRect/>
            <a:stretch>
              <a:fillRect/>
            </a:stretch>
          </p:blipFill>
          <p:spPr bwMode="auto">
            <a:xfrm rot="20093007">
              <a:off x="6174990" y="2851564"/>
              <a:ext cx="2711076" cy="1819275"/>
            </a:xfrm>
            <a:prstGeom prst="rect">
              <a:avLst/>
            </a:prstGeom>
            <a:noFill/>
          </p:spPr>
        </p:pic>
        <p:pic>
          <p:nvPicPr>
            <p:cNvPr id="19" name="Picture 4" descr="image: Aromatic Aster"/>
            <p:cNvPicPr>
              <a:picLocks noChangeAspect="1" noChangeArrowheads="1"/>
            </p:cNvPicPr>
            <p:nvPr/>
          </p:nvPicPr>
          <p:blipFill>
            <a:blip r:embed="rId4"/>
            <a:srcRect l="5132" t="37931"/>
            <a:stretch>
              <a:fillRect/>
            </a:stretch>
          </p:blipFill>
          <p:spPr bwMode="auto">
            <a:xfrm rot="21039272">
              <a:off x="3073817" y="562458"/>
              <a:ext cx="1408511" cy="1371601"/>
            </a:xfrm>
            <a:prstGeom prst="rect">
              <a:avLst/>
            </a:prstGeom>
            <a:noFill/>
          </p:spPr>
        </p:pic>
        <p:pic>
          <p:nvPicPr>
            <p:cNvPr id="20" name="Picture 6" descr="image: Prairie Rose"/>
            <p:cNvPicPr>
              <a:picLocks noChangeAspect="1" noChangeArrowheads="1"/>
            </p:cNvPicPr>
            <p:nvPr/>
          </p:nvPicPr>
          <p:blipFill>
            <a:blip r:embed="rId5"/>
            <a:srcRect l="37895" t="15686"/>
            <a:stretch>
              <a:fillRect/>
            </a:stretch>
          </p:blipFill>
          <p:spPr bwMode="auto">
            <a:xfrm rot="1164842">
              <a:off x="6695100" y="782213"/>
              <a:ext cx="1773483" cy="1615673"/>
            </a:xfrm>
            <a:prstGeom prst="rect">
              <a:avLst/>
            </a:prstGeom>
            <a:noFill/>
          </p:spPr>
        </p:pic>
        <p:pic>
          <p:nvPicPr>
            <p:cNvPr id="21" name="Picture 8" descr="image: Purple Coneflower"/>
            <p:cNvPicPr>
              <a:picLocks noChangeAspect="1" noChangeArrowheads="1"/>
            </p:cNvPicPr>
            <p:nvPr/>
          </p:nvPicPr>
          <p:blipFill>
            <a:blip r:embed="rId6"/>
            <a:srcRect t="40000" r="2347"/>
            <a:stretch>
              <a:fillRect/>
            </a:stretch>
          </p:blipFill>
          <p:spPr bwMode="auto">
            <a:xfrm rot="833041">
              <a:off x="2095475" y="1734987"/>
              <a:ext cx="1981200" cy="1828801"/>
            </a:xfrm>
            <a:prstGeom prst="rect">
              <a:avLst/>
            </a:prstGeom>
            <a:noFill/>
          </p:spPr>
        </p:pic>
        <p:pic>
          <p:nvPicPr>
            <p:cNvPr id="22" name="Picture 10" descr="image: Fragile Prickly-Pear"/>
            <p:cNvPicPr>
              <a:picLocks noChangeAspect="1" noChangeArrowheads="1"/>
            </p:cNvPicPr>
            <p:nvPr/>
          </p:nvPicPr>
          <p:blipFill>
            <a:blip r:embed="rId7"/>
            <a:srcRect l="8571" t="17500" b="22500"/>
            <a:stretch>
              <a:fillRect/>
            </a:stretch>
          </p:blipFill>
          <p:spPr bwMode="auto">
            <a:xfrm rot="21138665">
              <a:off x="2933521" y="3543120"/>
              <a:ext cx="1828800" cy="1828800"/>
            </a:xfrm>
            <a:prstGeom prst="rect">
              <a:avLst/>
            </a:prstGeom>
            <a:noFill/>
          </p:spPr>
        </p:pic>
        <p:pic>
          <p:nvPicPr>
            <p:cNvPr id="23" name="Picture 12" descr="image: Western Red Baneberry"/>
            <p:cNvPicPr>
              <a:picLocks noChangeAspect="1" noChangeArrowheads="1"/>
            </p:cNvPicPr>
            <p:nvPr/>
          </p:nvPicPr>
          <p:blipFill>
            <a:blip r:embed="rId8"/>
            <a:srcRect l="29493" b="37500"/>
            <a:stretch>
              <a:fillRect/>
            </a:stretch>
          </p:blipFill>
          <p:spPr bwMode="auto">
            <a:xfrm>
              <a:off x="7010400" y="4953000"/>
              <a:ext cx="1457325" cy="1905000"/>
            </a:xfrm>
            <a:prstGeom prst="rect">
              <a:avLst/>
            </a:prstGeom>
            <a:noFill/>
          </p:spPr>
        </p:pic>
        <p:pic>
          <p:nvPicPr>
            <p:cNvPr id="24" name="Picture 14" descr="image: Hollyleaf Oregon-Grape"/>
            <p:cNvPicPr>
              <a:picLocks noChangeAspect="1" noChangeArrowheads="1"/>
            </p:cNvPicPr>
            <p:nvPr/>
          </p:nvPicPr>
          <p:blipFill>
            <a:blip r:embed="rId9"/>
            <a:srcRect t="47500" r="33624"/>
            <a:stretch>
              <a:fillRect/>
            </a:stretch>
          </p:blipFill>
          <p:spPr bwMode="auto">
            <a:xfrm rot="20699802">
              <a:off x="2620850" y="5097675"/>
              <a:ext cx="1447800" cy="1600201"/>
            </a:xfrm>
            <a:prstGeom prst="rect">
              <a:avLst/>
            </a:prstGeom>
            <a:noFill/>
          </p:spPr>
        </p:pic>
        <p:sp useBgFill="1">
          <p:nvSpPr>
            <p:cNvPr id="25" name="TextBox 24"/>
            <p:cNvSpPr txBox="1"/>
            <p:nvPr/>
          </p:nvSpPr>
          <p:spPr>
            <a:xfrm>
              <a:off x="4130630" y="2278435"/>
              <a:ext cx="2787045" cy="707886"/>
            </a:xfrm>
            <a:prstGeom prst="rect">
              <a:avLst/>
            </a:prstGeom>
          </p:spPr>
          <p:txBody>
            <a:bodyPr wrap="none" rtlCol="0">
              <a:spAutoFit/>
            </a:bodyPr>
            <a:lstStyle/>
            <a:p>
              <a:r>
                <a:rPr lang="en-US" sz="4000" dirty="0" smtClean="0">
                  <a:solidFill>
                    <a:srgbClr val="FF0000"/>
                  </a:solidFill>
                  <a:effectLst>
                    <a:outerShdw dist="50800" dir="3000000" algn="ctr" rotWithShape="0">
                      <a:schemeClr val="tx1"/>
                    </a:outerShdw>
                  </a:effectLst>
                </a:rPr>
                <a:t> 178 PLANTS</a:t>
              </a:r>
              <a:endParaRPr lang="en-US" sz="4000" dirty="0">
                <a:solidFill>
                  <a:srgbClr val="FF0000"/>
                </a:solidFill>
                <a:effectLst>
                  <a:outerShdw dist="50800" dir="3000000" algn="ctr" rotWithShape="0">
                    <a:schemeClr val="tx1"/>
                  </a:outerShdw>
                </a:effectLst>
              </a:endParaRPr>
            </a:p>
          </p:txBody>
        </p:sp>
      </p:grpSp>
      <p:sp useBgFill="1">
        <p:nvSpPr>
          <p:cNvPr id="9" name="TextBox 3"/>
          <p:cNvSpPr txBox="1">
            <a:spLocks noChangeArrowheads="1"/>
          </p:cNvSpPr>
          <p:nvPr/>
        </p:nvSpPr>
        <p:spPr bwMode="auto">
          <a:xfrm>
            <a:off x="0" y="685800"/>
            <a:ext cx="9144000" cy="769441"/>
          </a:xfrm>
          <a:prstGeom prst="rect">
            <a:avLst/>
          </a:prstGeom>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find a water route to the Pacific</a:t>
            </a:r>
            <a:endParaRPr lang="en-US" sz="4400" b="1" dirty="0">
              <a:solidFill>
                <a:srgbClr val="FF0000"/>
              </a:solidFill>
              <a:effectLst>
                <a:outerShdw dist="50800" dir="5400000" algn="ctr" rotWithShape="0">
                  <a:schemeClr val="tx1"/>
                </a:outerShdw>
              </a:effectLst>
              <a:latin typeface="Calibri" pitchFamily="34" charset="0"/>
            </a:endParaRPr>
          </a:p>
        </p:txBody>
      </p:sp>
      <p:sp>
        <p:nvSpPr>
          <p:cNvPr id="10" name="TextBox 3"/>
          <p:cNvSpPr txBox="1">
            <a:spLocks noChangeArrowheads="1"/>
          </p:cNvSpPr>
          <p:nvPr/>
        </p:nvSpPr>
        <p:spPr bwMode="auto">
          <a:xfrm>
            <a:off x="0" y="0"/>
            <a:ext cx="9144000" cy="707886"/>
          </a:xfrm>
          <a:prstGeom prst="rect">
            <a:avLst/>
          </a:prstGeom>
          <a:solidFill>
            <a:schemeClr val="accent1">
              <a:lumMod val="20000"/>
              <a:lumOff val="80000"/>
            </a:schemeClr>
          </a:soli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Were Jefferson’s Goals Accomplished?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1" name="TextBox 3"/>
          <p:cNvSpPr txBox="1">
            <a:spLocks noChangeArrowheads="1"/>
          </p:cNvSpPr>
          <p:nvPr/>
        </p:nvSpPr>
        <p:spPr bwMode="auto">
          <a:xfrm>
            <a:off x="0" y="1516559"/>
            <a:ext cx="9144000" cy="769441"/>
          </a:xfrm>
          <a:prstGeom prst="rect">
            <a:avLst/>
          </a:prstGeom>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meet the native peoples</a:t>
            </a:r>
            <a:endParaRPr lang="en-US" sz="4400" b="1" dirty="0">
              <a:solidFill>
                <a:srgbClr val="FF0000"/>
              </a:solidFill>
              <a:effectLst>
                <a:outerShdw dist="50800" dir="5400000" algn="ctr" rotWithShape="0">
                  <a:schemeClr val="tx1"/>
                </a:outerShdw>
              </a:effectLst>
              <a:latin typeface="Calibri" pitchFamily="34" charset="0"/>
            </a:endParaRPr>
          </a:p>
        </p:txBody>
      </p:sp>
      <p:sp useBgFill="1">
        <p:nvSpPr>
          <p:cNvPr id="12" name="TextBox 11"/>
          <p:cNvSpPr txBox="1">
            <a:spLocks noChangeArrowheads="1"/>
          </p:cNvSpPr>
          <p:nvPr/>
        </p:nvSpPr>
        <p:spPr bwMode="auto">
          <a:xfrm>
            <a:off x="-1" y="2430959"/>
            <a:ext cx="9144001" cy="769441"/>
          </a:xfrm>
          <a:prstGeom prst="rect">
            <a:avLst/>
          </a:prstGeom>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study the natural resources</a:t>
            </a:r>
            <a:endParaRPr lang="en-US" sz="4400" b="1" dirty="0">
              <a:solidFill>
                <a:srgbClr val="FF0000"/>
              </a:solidFill>
              <a:effectLst>
                <a:outerShdw dist="50800" dir="5400000" algn="ctr" rotWithShape="0">
                  <a:schemeClr val="tx1"/>
                </a:outerShdw>
              </a:effectLst>
              <a:latin typeface="Calibri" pitchFamily="34" charset="0"/>
            </a:endParaRPr>
          </a:p>
        </p:txBody>
      </p:sp>
      <p:sp useBgFill="1">
        <p:nvSpPr>
          <p:cNvPr id="13" name="TextBox 3"/>
          <p:cNvSpPr txBox="1">
            <a:spLocks noChangeArrowheads="1"/>
          </p:cNvSpPr>
          <p:nvPr/>
        </p:nvSpPr>
        <p:spPr bwMode="auto">
          <a:xfrm>
            <a:off x="1" y="3421559"/>
            <a:ext cx="9143999" cy="769441"/>
          </a:xfrm>
          <a:prstGeom prst="rect">
            <a:avLst/>
          </a:prstGeom>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make maps of the rivers</a:t>
            </a:r>
            <a:endParaRPr lang="en-US" sz="4400" b="1" dirty="0">
              <a:solidFill>
                <a:srgbClr val="FF0000"/>
              </a:solidFill>
              <a:effectLst>
                <a:outerShdw dist="50800" dir="5400000" algn="ctr" rotWithShape="0">
                  <a:schemeClr val="tx1"/>
                </a:outerShdw>
              </a:effectLst>
              <a:latin typeface="Calibri" pitchFamily="34" charset="0"/>
            </a:endParaRPr>
          </a:p>
        </p:txBody>
      </p:sp>
      <p:pic>
        <p:nvPicPr>
          <p:cNvPr id="1028" name="Picture 4" descr="C:\Users\Sandra\AppData\Local\Microsoft\Windows\INetCache\IE\A4WEEWIB\117px-Bueno-verde[1].png"/>
          <p:cNvPicPr>
            <a:picLocks noChangeAspect="1" noChangeArrowheads="1"/>
          </p:cNvPicPr>
          <p:nvPr/>
        </p:nvPicPr>
        <p:blipFill>
          <a:blip r:embed="rId10"/>
          <a:srcRect/>
          <a:stretch>
            <a:fillRect/>
          </a:stretch>
        </p:blipFill>
        <p:spPr bwMode="auto">
          <a:xfrm>
            <a:off x="304800" y="2362200"/>
            <a:ext cx="891643" cy="914506"/>
          </a:xfrm>
          <a:prstGeom prst="rect">
            <a:avLst/>
          </a:prstGeom>
          <a:noFill/>
        </p:spPr>
      </p:pic>
      <p:sp>
        <p:nvSpPr>
          <p:cNvPr id="15" name="Oval 14"/>
          <p:cNvSpPr/>
          <p:nvPr/>
        </p:nvSpPr>
        <p:spPr>
          <a:xfrm>
            <a:off x="304800" y="3352800"/>
            <a:ext cx="7162800" cy="1066800"/>
          </a:xfrm>
          <a:prstGeom prst="ellipse">
            <a:avLst/>
          </a:prstGeom>
          <a:noFill/>
          <a:ln w="76200">
            <a:solidFill>
              <a:schemeClr val="tx1"/>
            </a:solidFill>
          </a:ln>
          <a:effectLst>
            <a:outerShdw dist="38100" dir="72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C:\Users\Sandra\AppData\Local\Microsoft\Windows\INetCache\IE\A4WEEWIB\117px-Bueno-verde[1].png"/>
          <p:cNvPicPr>
            <a:picLocks noChangeAspect="1" noChangeArrowheads="1"/>
          </p:cNvPicPr>
          <p:nvPr/>
        </p:nvPicPr>
        <p:blipFill>
          <a:blip r:embed="rId10"/>
          <a:srcRect/>
          <a:stretch>
            <a:fillRect/>
          </a:stretch>
        </p:blipFill>
        <p:spPr bwMode="auto">
          <a:xfrm>
            <a:off x="304800" y="1447800"/>
            <a:ext cx="891643" cy="914506"/>
          </a:xfrm>
          <a:prstGeom prst="rect">
            <a:avLst/>
          </a:prstGeom>
          <a:noFill/>
        </p:spPr>
      </p:pic>
      <p:pic>
        <p:nvPicPr>
          <p:cNvPr id="27" name="Picture 3" descr="C:\Users\Sandra\AppData\Local\Microsoft\Windows\INetCache\IE\8RMFJWGV\896px-Black_x.svg[1].png"/>
          <p:cNvPicPr>
            <a:picLocks noChangeAspect="1" noChangeArrowheads="1"/>
          </p:cNvPicPr>
          <p:nvPr/>
        </p:nvPicPr>
        <p:blipFill>
          <a:blip r:embed="rId11" cstate="print"/>
          <a:srcRect/>
          <a:stretch>
            <a:fillRect/>
          </a:stretch>
        </p:blipFill>
        <p:spPr bwMode="auto">
          <a:xfrm>
            <a:off x="228600" y="685800"/>
            <a:ext cx="733425" cy="838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6"/>
                                        </p:tgtEl>
                                      </p:cBhvr>
                                    </p:animEffect>
                                    <p:set>
                                      <p:cBhvr>
                                        <p:cTn id="7" dur="1" fill="hold">
                                          <p:stCondLst>
                                            <p:cond delay="999"/>
                                          </p:stCondLst>
                                        </p:cTn>
                                        <p:tgtEl>
                                          <p:spTgt spid="26"/>
                                        </p:tgtEl>
                                        <p:attrNameLst>
                                          <p:attrName>style.visibility</p:attrName>
                                        </p:attrNameLst>
                                      </p:cBhvr>
                                      <p:to>
                                        <p:strVal val="hidden"/>
                                      </p:to>
                                    </p:set>
                                  </p:childTnLst>
                                </p:cTn>
                              </p:par>
                              <p:par>
                                <p:cTn id="8" presetID="10" presetClass="entr" presetSubtype="0"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1"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1" nodeType="withEffect">
                                  <p:stCondLst>
                                    <p:cond delay="5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par>
                                <p:cTn id="17" presetID="10" presetClass="entr" presetSubtype="0" fill="hold" grpId="1" nodeType="with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par>
                                <p:cTn id="20" presetID="10" presetClass="entr" presetSubtype="0" fill="hold" grpId="1" nodeType="withEffect">
                                  <p:stCondLst>
                                    <p:cond delay="5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par>
                                <p:cTn id="23" presetID="10" presetClass="entr" presetSubtype="0" fill="hold" nodeType="withEffect">
                                  <p:stCondLst>
                                    <p:cond delay="5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childTnLst>
                                </p:cTn>
                              </p:par>
                              <p:par>
                                <p:cTn id="26" presetID="10" presetClass="entr" presetSubtype="0" fill="hold" nodeType="withEffect">
                                  <p:stCondLst>
                                    <p:cond delay="5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wipe(left)">
                                      <p:cBhvr>
                                        <p:cTn id="33" dur="1000"/>
                                        <p:tgtEl>
                                          <p:spTgt spid="1028"/>
                                        </p:tgtEl>
                                      </p:cBhvr>
                                    </p:animEffect>
                                  </p:childTnLst>
                                </p:cTn>
                              </p:par>
                            </p:childTnLst>
                          </p:cTn>
                        </p:par>
                        <p:par>
                          <p:cTn id="34" fill="hold">
                            <p:stCondLst>
                              <p:cond delay="1000"/>
                            </p:stCondLst>
                            <p:childTnLst>
                              <p:par>
                                <p:cTn id="35" presetID="22" presetClass="entr" presetSubtype="8" fill="hold" grpId="0" nodeType="afterEffect">
                                  <p:stCondLst>
                                    <p:cond delay="50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1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00"/>
                                        <p:tgtEl>
                                          <p:spTgt spid="1028"/>
                                        </p:tgtEl>
                                      </p:cBhvr>
                                    </p:animEffect>
                                    <p:set>
                                      <p:cBhvr>
                                        <p:cTn id="42" dur="1" fill="hold">
                                          <p:stCondLst>
                                            <p:cond delay="999"/>
                                          </p:stCondLst>
                                        </p:cTn>
                                        <p:tgtEl>
                                          <p:spTgt spid="1028"/>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1000"/>
                                        <p:tgtEl>
                                          <p:spTgt spid="9"/>
                                        </p:tgtEl>
                                      </p:cBhvr>
                                    </p:animEffect>
                                    <p:set>
                                      <p:cBhvr>
                                        <p:cTn id="45" dur="1" fill="hold">
                                          <p:stCondLst>
                                            <p:cond delay="999"/>
                                          </p:stCondLst>
                                        </p:cTn>
                                        <p:tgtEl>
                                          <p:spTgt spid="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15"/>
                                        </p:tgtEl>
                                      </p:cBhvr>
                                    </p:animEffect>
                                    <p:set>
                                      <p:cBhvr>
                                        <p:cTn id="48" dur="1" fill="hold">
                                          <p:stCondLst>
                                            <p:cond delay="999"/>
                                          </p:stCondLst>
                                        </p:cTn>
                                        <p:tgtEl>
                                          <p:spTgt spid="15"/>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00"/>
                                        <p:tgtEl>
                                          <p:spTgt spid="11"/>
                                        </p:tgtEl>
                                      </p:cBhvr>
                                    </p:animEffect>
                                    <p:set>
                                      <p:cBhvr>
                                        <p:cTn id="51" dur="1" fill="hold">
                                          <p:stCondLst>
                                            <p:cond delay="999"/>
                                          </p:stCondLst>
                                        </p:cTn>
                                        <p:tgtEl>
                                          <p:spTgt spid="11"/>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00"/>
                                        <p:tgtEl>
                                          <p:spTgt spid="12"/>
                                        </p:tgtEl>
                                      </p:cBhvr>
                                    </p:animEffect>
                                    <p:set>
                                      <p:cBhvr>
                                        <p:cTn id="54" dur="1" fill="hold">
                                          <p:stCondLst>
                                            <p:cond delay="999"/>
                                          </p:stCondLst>
                                        </p:cTn>
                                        <p:tgtEl>
                                          <p:spTgt spid="12"/>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16"/>
                                        </p:tgtEl>
                                      </p:cBhvr>
                                    </p:animEffect>
                                    <p:set>
                                      <p:cBhvr>
                                        <p:cTn id="57" dur="1" fill="hold">
                                          <p:stCondLst>
                                            <p:cond delay="999"/>
                                          </p:stCondLst>
                                        </p:cTn>
                                        <p:tgtEl>
                                          <p:spTgt spid="16"/>
                                        </p:tgtEl>
                                        <p:attrNameLst>
                                          <p:attrName>style.visibility</p:attrName>
                                        </p:attrNameLst>
                                      </p:cBhvr>
                                      <p:to>
                                        <p:strVal val="hidden"/>
                                      </p:to>
                                    </p:set>
                                  </p:childTnLst>
                                </p:cTn>
                              </p:par>
                              <p:par>
                                <p:cTn id="58" presetID="64" presetClass="path" presetSubtype="0" accel="50000" decel="50000" fill="hold" grpId="0" nodeType="withEffect">
                                  <p:stCondLst>
                                    <p:cond delay="0"/>
                                  </p:stCondLst>
                                  <p:childTnLst>
                                    <p:animMotion origin="layout" path="M 0 -1.11111E-6 L 0 -0.41042 " pathEditMode="relative" rAng="0" ptsTypes="AA">
                                      <p:cBhvr>
                                        <p:cTn id="59" dur="1000" fill="hold"/>
                                        <p:tgtEl>
                                          <p:spTgt spid="13"/>
                                        </p:tgtEl>
                                        <p:attrNameLst>
                                          <p:attrName>ppt_x</p:attrName>
                                          <p:attrName>ppt_y</p:attrName>
                                        </p:attrNameLst>
                                      </p:cBhvr>
                                      <p:rCtr x="0" y="-205"/>
                                    </p:animMotion>
                                  </p:childTnLst>
                                </p:cTn>
                              </p:par>
                              <p:par>
                                <p:cTn id="60" presetID="10" presetClass="exit" presetSubtype="0" fill="hold" nodeType="withEffect">
                                  <p:stCondLst>
                                    <p:cond delay="0"/>
                                  </p:stCondLst>
                                  <p:childTnLst>
                                    <p:animEffect transition="out" filter="fade">
                                      <p:cBhvr>
                                        <p:cTn id="61" dur="1000"/>
                                        <p:tgtEl>
                                          <p:spTgt spid="27"/>
                                        </p:tgtEl>
                                      </p:cBhvr>
                                    </p:animEffect>
                                    <p:set>
                                      <p:cBhvr>
                                        <p:cTn id="62" dur="1" fill="hold">
                                          <p:stCondLst>
                                            <p:cond delay="999"/>
                                          </p:stCondLst>
                                        </p:cTn>
                                        <p:tgtEl>
                                          <p:spTgt spid="27"/>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P spid="11" grpId="1" animBg="1"/>
      <p:bldP spid="12" grpId="0" animBg="1"/>
      <p:bldP spid="12" grpId="1" animBg="1"/>
      <p:bldP spid="13" grpId="0" animBg="1"/>
      <p:bldP spid="13" grpId="1" animBg="1"/>
      <p:bldP spid="15" grpId="0" animBg="1"/>
      <p:bldP spid="15" grpId="1" animBg="1"/>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7971413"/>
          </a:xfrm>
          <a:prstGeom prst="rect">
            <a:avLst/>
          </a:prstGeom>
        </p:spPr>
        <p:txBody>
          <a:bodyPr wrap="square">
            <a:spAutoFit/>
          </a:bodyPr>
          <a:lstStyle/>
          <a:p>
            <a:r>
              <a:rPr lang="en-US" sz="1600" dirty="0" smtClean="0">
                <a:hlinkClick r:id="rId2"/>
              </a:rPr>
              <a:t>https://pubs.usgs.gov/circ/2003/1246/report.pdf</a:t>
            </a:r>
            <a:endParaRPr lang="en-US" sz="1600" dirty="0" smtClean="0"/>
          </a:p>
          <a:p>
            <a:r>
              <a:rPr lang="en-US" sz="1600" dirty="0" smtClean="0"/>
              <a:t>THE ROOTS of the U.S. Geological Survey still thrive in the soil prepared two centuries ago by Lewis and Clark. The Lewis and Clark Expedition of 1803-06 was, in the words of John Logan Allen (1975), " ... the first of what was to become a lengthy series of scientific explorations sponsored by the government of the United States ... [in which] trained and intelligent observers gathered and analyzed geographical information in what can only be described as a scientific method and documented the resulting geographical images fully in maps and regional descriptions." Notable successors to those first intrepid explorers were the railroad surveys that crossed the trans-Mississippi west at different latitudes before the Civil War. Then, after the war, came the western exploratory surveys led by Clarence King, Ferdinand </a:t>
            </a:r>
            <a:r>
              <a:rPr lang="en-US" sz="1600" dirty="0" err="1" smtClean="0"/>
              <a:t>Vandeveer</a:t>
            </a:r>
            <a:r>
              <a:rPr lang="en-US" sz="1600" dirty="0" smtClean="0"/>
              <a:t> Hayden, George Wheeler, and John Wesley Powell. Those four postwar surveys led directly to the creation in 1879 of a permanent government agency to continue to carry out the topographic, geologic, and hydrographic functions of those surveys of exploration-the U.S. Geological Survey. But making the connection between the Lewis and Clark Expedition and the present-day USGS is a deeper matter than the easy tracing of institutional genealogies. Even the casual reader of the scientific and engineering data collected and analyzed by Lewis and Clark will find in them the initial forays of the description and explanation of the topographic, geologic, hydrologic, and biologic characteristics of the landscape that have been the central thread of the work of the USGS for the past 124 years. The work of the modern USGS, like the work of Lewis and Clark, is motivated by the complementary goals of describing and understanding the physical world and providing a scientific basis for planning how society might best live in harmony with the land and its natural resources. This Circular expands on the rich descriptions of the hydrology and geomorphology-two sciences that had yet to be named 200 years ago-produced by Lewis and Clark. This Circular connects their work with 200 years of subsequent observation and knowledge produced by the USGS and other "trained and intelligent observers." Lewis and Clark provided the first major scientific documentation of the American West. The USGS scientists of today are proud to continue that tradition to explore, document, and explain the changing world around us.</a:t>
            </a:r>
          </a:p>
          <a:p>
            <a:r>
              <a:rPr lang="en-US" sz="1600" dirty="0" smtClean="0"/>
              <a:t>Two VERY different men, Meriwether Lewis and William Clark, joined to J, ~</a:t>
            </a:r>
            <a:r>
              <a:rPr lang="en-US" sz="1600" dirty="0" err="1" smtClean="0"/>
              <a:t>ake</a:t>
            </a:r>
            <a:r>
              <a:rPr lang="en-US" sz="1600" dirty="0" smtClean="0"/>
              <a:t> the first recorded set of scientific observations and measurements of geomorphology and hydrology west of the Mississippi River. They did not limit themselves to these two scientific topics but were true naturalists, making observations and measurements related to astronomy, ecology, ethnology, geology, and </a:t>
            </a:r>
            <a:r>
              <a:rPr lang="en-US" sz="1600" dirty="0" err="1" smtClean="0"/>
              <a:t>phenology</a:t>
            </a:r>
            <a:r>
              <a:rPr lang="en-US" sz="1600" dirty="0" smtClean="0"/>
              <a:t>, as well as to the general geographical understanding of the arrangements of rivers and other topographical features of the trans-Mississippi West.</a:t>
            </a:r>
            <a:endParaRPr lang="en-US" sz="1600" dirty="0"/>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7"/>
          <p:cNvPicPr>
            <a:picLocks noChangeAspect="1" noChangeArrowheads="1"/>
          </p:cNvPicPr>
          <p:nvPr/>
        </p:nvPicPr>
        <p:blipFill>
          <a:blip r:embed="rId2"/>
          <a:srcRect t="10150" r="4328" b="17871"/>
          <a:stretch>
            <a:fillRect/>
          </a:stretch>
        </p:blipFill>
        <p:spPr bwMode="auto">
          <a:xfrm>
            <a:off x="0" y="774315"/>
            <a:ext cx="9144000" cy="6083685"/>
          </a:xfrm>
          <a:prstGeom prst="rect">
            <a:avLst/>
          </a:prstGeom>
          <a:noFill/>
          <a:ln w="9525">
            <a:noFill/>
            <a:miter lim="800000"/>
            <a:headEnd/>
            <a:tailEnd/>
          </a:ln>
          <a:effectLst/>
        </p:spPr>
      </p:pic>
      <p:sp>
        <p:nvSpPr>
          <p:cNvPr id="2" name="TextBox 3"/>
          <p:cNvSpPr txBox="1">
            <a:spLocks noChangeArrowheads="1"/>
          </p:cNvSpPr>
          <p:nvPr/>
        </p:nvSpPr>
        <p:spPr bwMode="auto">
          <a:xfrm>
            <a:off x="0" y="0"/>
            <a:ext cx="9144000" cy="707886"/>
          </a:xfrm>
          <a:prstGeom prst="rect">
            <a:avLst/>
          </a:prstGeom>
          <a:solidFill>
            <a:schemeClr val="accent1">
              <a:lumMod val="20000"/>
              <a:lumOff val="80000"/>
            </a:schemeClr>
          </a:soli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Were Jefferson’s Goals Accomplished?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 name="TextBox 3"/>
          <p:cNvSpPr txBox="1">
            <a:spLocks noChangeArrowheads="1"/>
          </p:cNvSpPr>
          <p:nvPr/>
        </p:nvSpPr>
        <p:spPr bwMode="auto">
          <a:xfrm>
            <a:off x="1" y="594360"/>
            <a:ext cx="9143999" cy="769441"/>
          </a:xfrm>
          <a:prstGeom prst="rect">
            <a:avLst/>
          </a:prstGeom>
          <a:noFill/>
          <a:ln w="9525">
            <a:noFill/>
            <a:miter lim="800000"/>
            <a:headEnd/>
            <a:tailEnd/>
          </a:ln>
        </p:spPr>
        <p:txBody>
          <a:bodyPr wrap="square">
            <a:spAutoFit/>
          </a:bodyPr>
          <a:lstStyle/>
          <a:p>
            <a:pPr>
              <a:defRPr/>
            </a:pPr>
            <a:r>
              <a:rPr lang="en-US" sz="4400" b="1" dirty="0" smtClean="0">
                <a:solidFill>
                  <a:srgbClr val="FF0000"/>
                </a:solidFill>
                <a:effectLst>
                  <a:outerShdw dist="50800" dir="5400000" algn="ctr" rotWithShape="0">
                    <a:schemeClr val="tx1"/>
                  </a:outerShdw>
                </a:effectLst>
                <a:latin typeface="Calibri" pitchFamily="34" charset="0"/>
              </a:rPr>
              <a:t>	make maps of the rivers</a:t>
            </a:r>
            <a:endParaRPr lang="en-US" sz="4400" b="1" dirty="0">
              <a:solidFill>
                <a:srgbClr val="FF0000"/>
              </a:solidFill>
              <a:effectLst>
                <a:outerShdw dist="50800" dir="5400000" algn="ctr" rotWithShape="0">
                  <a:schemeClr val="tx1"/>
                </a:outerShdw>
              </a:effectLst>
              <a:latin typeface="Calibri" pitchFamily="34" charset="0"/>
            </a:endParaRPr>
          </a:p>
        </p:txBody>
      </p:sp>
      <p:pic>
        <p:nvPicPr>
          <p:cNvPr id="69633" name="Picture 1"/>
          <p:cNvPicPr>
            <a:picLocks noChangeAspect="1" noChangeArrowheads="1"/>
          </p:cNvPicPr>
          <p:nvPr/>
        </p:nvPicPr>
        <p:blipFill>
          <a:blip r:embed="rId3"/>
          <a:srcRect l="27160" t="29363" r="13971" b="7813"/>
          <a:stretch>
            <a:fillRect/>
          </a:stretch>
        </p:blipFill>
        <p:spPr bwMode="auto">
          <a:xfrm>
            <a:off x="0" y="1371600"/>
            <a:ext cx="9144000" cy="5486400"/>
          </a:xfrm>
          <a:prstGeom prst="rect">
            <a:avLst/>
          </a:prstGeom>
          <a:noFill/>
          <a:ln w="9525">
            <a:noFill/>
            <a:miter lim="800000"/>
            <a:headEnd/>
            <a:tailEnd/>
          </a:ln>
          <a:effectLst/>
        </p:spPr>
      </p:pic>
      <p:sp>
        <p:nvSpPr>
          <p:cNvPr id="11" name="Rectangle 10"/>
          <p:cNvSpPr/>
          <p:nvPr/>
        </p:nvSpPr>
        <p:spPr>
          <a:xfrm>
            <a:off x="0" y="1371600"/>
            <a:ext cx="9144000" cy="1138773"/>
          </a:xfrm>
          <a:prstGeom prst="rect">
            <a:avLst/>
          </a:prstGeom>
        </p:spPr>
        <p:txBody>
          <a:bodyPr wrap="square">
            <a:spAutoFit/>
          </a:bodyPr>
          <a:lstStyle/>
          <a:p>
            <a:pPr algn="ctr"/>
            <a:r>
              <a:rPr lang="en-US" sz="3400" dirty="0" smtClean="0">
                <a:ln>
                  <a:solidFill>
                    <a:schemeClr val="tx1"/>
                  </a:solidFill>
                </a:ln>
                <a:latin typeface="Tempus Sans ITC" pitchFamily="82" charset="0"/>
              </a:rPr>
              <a:t>‘The roots of the U.S. Geological Survey thrive</a:t>
            </a:r>
          </a:p>
          <a:p>
            <a:pPr algn="ctr"/>
            <a:r>
              <a:rPr lang="en-US" sz="3400" dirty="0" smtClean="0">
                <a:ln>
                  <a:solidFill>
                    <a:schemeClr val="tx1"/>
                  </a:solidFill>
                </a:ln>
                <a:latin typeface="Tempus Sans ITC" pitchFamily="82" charset="0"/>
              </a:rPr>
              <a:t>in the soil prepared by Lewis and Clark in 1805’ </a:t>
            </a:r>
            <a:endParaRPr lang="en-US" sz="3400" dirty="0">
              <a:ln>
                <a:solidFill>
                  <a:schemeClr val="tx1"/>
                </a:solidFill>
              </a:ln>
              <a:latin typeface="Tempus Sans ITC" pitchFamily="82" charset="0"/>
            </a:endParaRPr>
          </a:p>
        </p:txBody>
      </p:sp>
      <p:sp>
        <p:nvSpPr>
          <p:cNvPr id="13" name="TextBox 12"/>
          <p:cNvSpPr txBox="1"/>
          <p:nvPr/>
        </p:nvSpPr>
        <p:spPr>
          <a:xfrm>
            <a:off x="2362200" y="2590800"/>
            <a:ext cx="4264629" cy="707886"/>
          </a:xfrm>
          <a:prstGeom prst="rect">
            <a:avLst/>
          </a:prstGeom>
          <a:noFill/>
        </p:spPr>
        <p:txBody>
          <a:bodyPr wrap="none" rtlCol="0">
            <a:spAutoFit/>
          </a:bodyPr>
          <a:lstStyle/>
          <a:p>
            <a:r>
              <a:rPr lang="en-US" sz="4000" b="1" dirty="0" smtClean="0"/>
              <a:t>GEOMORPHOLOGY</a:t>
            </a:r>
          </a:p>
        </p:txBody>
      </p:sp>
      <p:sp>
        <p:nvSpPr>
          <p:cNvPr id="14" name="TextBox 13"/>
          <p:cNvSpPr txBox="1"/>
          <p:nvPr/>
        </p:nvSpPr>
        <p:spPr>
          <a:xfrm>
            <a:off x="3048000" y="4473714"/>
            <a:ext cx="2867388" cy="707886"/>
          </a:xfrm>
          <a:prstGeom prst="rect">
            <a:avLst/>
          </a:prstGeom>
          <a:noFill/>
        </p:spPr>
        <p:txBody>
          <a:bodyPr wrap="none" rtlCol="0">
            <a:spAutoFit/>
          </a:bodyPr>
          <a:lstStyle/>
          <a:p>
            <a:r>
              <a:rPr lang="en-US" sz="4000" b="1" dirty="0" smtClean="0">
                <a:effectLst>
                  <a:outerShdw dist="50800" dir="7200000" algn="ctr" rotWithShape="0">
                    <a:schemeClr val="bg1"/>
                  </a:outerShdw>
                </a:effectLst>
              </a:rPr>
              <a:t>HYDROLOGY</a:t>
            </a:r>
          </a:p>
        </p:txBody>
      </p:sp>
      <p:sp>
        <p:nvSpPr>
          <p:cNvPr id="15" name="Rectangle 14"/>
          <p:cNvSpPr/>
          <p:nvPr/>
        </p:nvSpPr>
        <p:spPr>
          <a:xfrm>
            <a:off x="0" y="5083314"/>
            <a:ext cx="9144000" cy="1138773"/>
          </a:xfrm>
          <a:prstGeom prst="rect">
            <a:avLst/>
          </a:prstGeom>
          <a:effectLst>
            <a:outerShdw dist="50800" dir="7200000" algn="ctr" rotWithShape="0">
              <a:schemeClr val="tx1"/>
            </a:outerShdw>
          </a:effectLst>
        </p:spPr>
        <p:txBody>
          <a:bodyPr wrap="square">
            <a:spAutoFit/>
          </a:bodyPr>
          <a:lstStyle/>
          <a:p>
            <a:pPr algn="ctr"/>
            <a:r>
              <a:rPr lang="en-US" sz="3400" b="1" dirty="0" smtClean="0">
                <a:solidFill>
                  <a:schemeClr val="bg1"/>
                </a:solidFill>
              </a:rPr>
              <a:t>study of the movement, distribution, </a:t>
            </a:r>
          </a:p>
          <a:p>
            <a:pPr algn="ctr"/>
            <a:r>
              <a:rPr lang="en-US" sz="3400" b="1" dirty="0" smtClean="0">
                <a:solidFill>
                  <a:schemeClr val="bg1"/>
                </a:solidFill>
              </a:rPr>
              <a:t>&amp; quality of water </a:t>
            </a:r>
            <a:endParaRPr lang="en-US" sz="3400" b="1" dirty="0">
              <a:solidFill>
                <a:schemeClr val="bg1"/>
              </a:solidFill>
            </a:endParaRPr>
          </a:p>
        </p:txBody>
      </p:sp>
      <p:sp>
        <p:nvSpPr>
          <p:cNvPr id="12" name="Rectangle 11"/>
          <p:cNvSpPr/>
          <p:nvPr/>
        </p:nvSpPr>
        <p:spPr>
          <a:xfrm>
            <a:off x="0" y="3200400"/>
            <a:ext cx="9144000" cy="1138773"/>
          </a:xfrm>
          <a:prstGeom prst="rect">
            <a:avLst/>
          </a:prstGeom>
          <a:effectLst>
            <a:outerShdw dist="50800" dir="7200000" algn="ctr" rotWithShape="0">
              <a:schemeClr val="tx1"/>
            </a:outerShdw>
          </a:effectLst>
        </p:spPr>
        <p:txBody>
          <a:bodyPr wrap="square">
            <a:spAutoFit/>
          </a:bodyPr>
          <a:lstStyle/>
          <a:p>
            <a:pPr algn="ctr"/>
            <a:r>
              <a:rPr lang="en-US" sz="3400" b="1" dirty="0" smtClean="0">
                <a:solidFill>
                  <a:schemeClr val="bg1"/>
                </a:solidFill>
              </a:rPr>
              <a:t>study of the characteristics, origin,</a:t>
            </a:r>
          </a:p>
          <a:p>
            <a:pPr algn="ctr"/>
            <a:r>
              <a:rPr lang="en-US" sz="3400" b="1" dirty="0" smtClean="0">
                <a:solidFill>
                  <a:schemeClr val="bg1"/>
                </a:solidFill>
              </a:rPr>
              <a:t>&amp; development of landforms </a:t>
            </a:r>
            <a:endParaRPr lang="en-US" sz="3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000"/>
                                        <p:tgtEl>
                                          <p:spTgt spid="11">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wipe(left)">
                                      <p:cBhvr>
                                        <p:cTn id="11" dur="1000"/>
                                        <p:tgtEl>
                                          <p:spTgt spid="11">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1000"/>
                                        <p:tgtEl>
                                          <p:spTgt spid="12"/>
                                        </p:tgtEl>
                                      </p:cBhvr>
                                    </p:animEffect>
                                    <p:set>
                                      <p:cBhvr>
                                        <p:cTn id="36" dur="1" fill="hold">
                                          <p:stCondLst>
                                            <p:cond delay="999"/>
                                          </p:stCondLst>
                                        </p:cTn>
                                        <p:tgtEl>
                                          <p:spTgt spid="12"/>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14"/>
                                        </p:tgtEl>
                                      </p:cBhvr>
                                    </p:animEffect>
                                    <p:set>
                                      <p:cBhvr>
                                        <p:cTn id="39" dur="1" fill="hold">
                                          <p:stCondLst>
                                            <p:cond delay="999"/>
                                          </p:stCondLst>
                                        </p:cTn>
                                        <p:tgtEl>
                                          <p:spTgt spid="1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15"/>
                                        </p:tgtEl>
                                      </p:cBhvr>
                                    </p:animEffect>
                                    <p:set>
                                      <p:cBhvr>
                                        <p:cTn id="42" dur="1" fill="hold">
                                          <p:stCondLst>
                                            <p:cond delay="999"/>
                                          </p:stCondLst>
                                        </p:cTn>
                                        <p:tgtEl>
                                          <p:spTgt spid="1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1000"/>
                                        <p:tgtEl>
                                          <p:spTgt spid="11">
                                            <p:txEl>
                                              <p:pRg st="0" end="0"/>
                                            </p:txEl>
                                          </p:spTgt>
                                        </p:tgtEl>
                                      </p:cBhvr>
                                    </p:animEffect>
                                    <p:set>
                                      <p:cBhvr>
                                        <p:cTn id="45" dur="1" fill="hold">
                                          <p:stCondLst>
                                            <p:cond delay="999"/>
                                          </p:stCondLst>
                                        </p:cTn>
                                        <p:tgtEl>
                                          <p:spTgt spid="11">
                                            <p:txEl>
                                              <p:pRg st="0" end="0"/>
                                            </p:txEl>
                                          </p:spTgt>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11">
                                            <p:txEl>
                                              <p:pRg st="1" end="1"/>
                                            </p:txEl>
                                          </p:spTgt>
                                        </p:tgtEl>
                                      </p:cBhvr>
                                    </p:animEffect>
                                    <p:set>
                                      <p:cBhvr>
                                        <p:cTn id="48" dur="1" fill="hold">
                                          <p:stCondLst>
                                            <p:cond delay="999"/>
                                          </p:stCondLst>
                                        </p:cTn>
                                        <p:tgtEl>
                                          <p:spTgt spid="11">
                                            <p:txEl>
                                              <p:pRg st="1" end="1"/>
                                            </p:txEl>
                                          </p:spTgt>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00"/>
                                        <p:tgtEl>
                                          <p:spTgt spid="3"/>
                                        </p:tgtEl>
                                      </p:cBhvr>
                                    </p:animEffect>
                                    <p:set>
                                      <p:cBhvr>
                                        <p:cTn id="51" dur="1" fill="hold">
                                          <p:stCondLst>
                                            <p:cond delay="999"/>
                                          </p:stCondLst>
                                        </p:cTn>
                                        <p:tgtEl>
                                          <p:spTgt spid="3"/>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00"/>
                                        <p:tgtEl>
                                          <p:spTgt spid="2"/>
                                        </p:tgtEl>
                                      </p:cBhvr>
                                    </p:animEffect>
                                    <p:set>
                                      <p:cBhvr>
                                        <p:cTn id="54" dur="1" fill="hold">
                                          <p:stCondLst>
                                            <p:cond delay="999"/>
                                          </p:stCondLst>
                                        </p:cTn>
                                        <p:tgtEl>
                                          <p:spTgt spid="2"/>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69633"/>
                                        </p:tgtEl>
                                      </p:cBhvr>
                                    </p:animEffect>
                                    <p:set>
                                      <p:cBhvr>
                                        <p:cTn id="57" dur="1" fill="hold">
                                          <p:stCondLst>
                                            <p:cond delay="999"/>
                                          </p:stCondLst>
                                        </p:cTn>
                                        <p:tgtEl>
                                          <p:spTgt spid="69633"/>
                                        </p:tgtEl>
                                        <p:attrNameLst>
                                          <p:attrName>style.visibility</p:attrName>
                                        </p:attrNameLst>
                                      </p:cBhvr>
                                      <p:to>
                                        <p:strVal val="hidden"/>
                                      </p:to>
                                    </p:set>
                                  </p:childTnLst>
                                </p:cTn>
                              </p:par>
                              <p:par>
                                <p:cTn id="58" presetID="64" presetClass="path" presetSubtype="0" accel="50000" decel="50000" fill="hold" grpId="1" nodeType="withEffect">
                                  <p:stCondLst>
                                    <p:cond delay="0"/>
                                  </p:stCondLst>
                                  <p:childTnLst>
                                    <p:animMotion origin="layout" path="M -3.05556E-6 1.85185E-6 L 0.00018 -0.37384 " pathEditMode="relative" rAng="0" ptsTypes="AA">
                                      <p:cBhvr>
                                        <p:cTn id="59" dur="1000" fill="hold"/>
                                        <p:tgtEl>
                                          <p:spTgt spid="13"/>
                                        </p:tgtEl>
                                        <p:attrNameLst>
                                          <p:attrName>ppt_x</p:attrName>
                                          <p:attrName>ppt_y</p:attrName>
                                        </p:attrNameLst>
                                      </p:cBhvr>
                                      <p:rCtr x="0" y="-187"/>
                                    </p:animMotion>
                                  </p:childTnLst>
                                </p:cTn>
                              </p:par>
                              <p:par>
                                <p:cTn id="60" presetID="10"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1" grpId="0" uiExpand="1" build="allAtOnce"/>
      <p:bldP spid="11" grpId="1" build="allAtOnce"/>
      <p:bldP spid="13" grpId="0"/>
      <p:bldP spid="13" grpId="1"/>
      <p:bldP spid="14" grpId="0"/>
      <p:bldP spid="14" grpId="1"/>
      <p:bldP spid="15" grpId="0"/>
      <p:bldP spid="15" grpId="1"/>
      <p:bldP spid="12" grpId="0"/>
      <p:bldP spid="12" grpId="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7"/>
          <p:cNvPicPr>
            <a:picLocks noChangeAspect="1" noChangeArrowheads="1"/>
          </p:cNvPicPr>
          <p:nvPr/>
        </p:nvPicPr>
        <p:blipFill>
          <a:blip r:embed="rId2"/>
          <a:srcRect t="10150" r="4328" b="17871"/>
          <a:stretch>
            <a:fillRect/>
          </a:stretch>
        </p:blipFill>
        <p:spPr bwMode="auto">
          <a:xfrm>
            <a:off x="0" y="774315"/>
            <a:ext cx="9144000" cy="6083685"/>
          </a:xfrm>
          <a:prstGeom prst="rect">
            <a:avLst/>
          </a:prstGeom>
          <a:noFill/>
          <a:ln w="9525">
            <a:noFill/>
            <a:miter lim="800000"/>
            <a:headEnd/>
            <a:tailEnd/>
          </a:ln>
          <a:effectLst/>
        </p:spPr>
      </p:pic>
      <p:sp>
        <p:nvSpPr>
          <p:cNvPr id="12" name="TextBox 11"/>
          <p:cNvSpPr txBox="1"/>
          <p:nvPr/>
        </p:nvSpPr>
        <p:spPr>
          <a:xfrm>
            <a:off x="2362200" y="18288"/>
            <a:ext cx="4264629" cy="707886"/>
          </a:xfrm>
          <a:prstGeom prst="rect">
            <a:avLst/>
          </a:prstGeom>
          <a:noFill/>
        </p:spPr>
        <p:txBody>
          <a:bodyPr wrap="none" rtlCol="0">
            <a:spAutoFit/>
          </a:bodyPr>
          <a:lstStyle/>
          <a:p>
            <a:r>
              <a:rPr lang="en-US" sz="4000" b="1" dirty="0" smtClean="0"/>
              <a:t>GEOMORPHOLOGY</a:t>
            </a:r>
          </a:p>
        </p:txBody>
      </p:sp>
      <p:sp>
        <p:nvSpPr>
          <p:cNvPr id="18" name="TextBox 17"/>
          <p:cNvSpPr txBox="1"/>
          <p:nvPr/>
        </p:nvSpPr>
        <p:spPr>
          <a:xfrm>
            <a:off x="4886552" y="762000"/>
            <a:ext cx="4257448" cy="2554545"/>
          </a:xfrm>
          <a:prstGeom prst="rect">
            <a:avLst/>
          </a:prstGeom>
          <a:noFill/>
        </p:spPr>
        <p:txBody>
          <a:bodyPr wrap="none" rtlCol="0">
            <a:spAutoFit/>
          </a:bodyPr>
          <a:lstStyle/>
          <a:p>
            <a:pPr>
              <a:buFont typeface="Arial" pitchFamily="34" charset="0"/>
              <a:buChar char="•"/>
            </a:pPr>
            <a:r>
              <a:rPr lang="en-US" sz="4000" b="1" dirty="0" smtClean="0"/>
              <a:t> maps</a:t>
            </a:r>
          </a:p>
          <a:p>
            <a:pPr>
              <a:buFont typeface="Arial" pitchFamily="34" charset="0"/>
              <a:buChar char="•"/>
            </a:pPr>
            <a:r>
              <a:rPr lang="en-US" sz="4000" b="1" dirty="0" smtClean="0"/>
              <a:t> erosion</a:t>
            </a:r>
          </a:p>
          <a:p>
            <a:pPr>
              <a:buFont typeface="Arial" pitchFamily="34" charset="0"/>
              <a:buChar char="•"/>
            </a:pPr>
            <a:r>
              <a:rPr lang="en-US" sz="4000" b="1" dirty="0" smtClean="0"/>
              <a:t> sediment transfer</a:t>
            </a:r>
          </a:p>
          <a:p>
            <a:pPr>
              <a:buFont typeface="Arial" pitchFamily="34" charset="0"/>
              <a:buChar char="•"/>
            </a:pPr>
            <a:r>
              <a:rPr lang="en-US" sz="4000" b="1" dirty="0" smtClean="0"/>
              <a:t> deposition</a:t>
            </a:r>
          </a:p>
        </p:txBody>
      </p:sp>
      <p:sp useBgFill="1">
        <p:nvSpPr>
          <p:cNvPr id="20" name="Rectangle 19"/>
          <p:cNvSpPr/>
          <p:nvPr/>
        </p:nvSpPr>
        <p:spPr>
          <a:xfrm>
            <a:off x="4876800" y="1447800"/>
            <a:ext cx="4267200" cy="190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609600" y="1447800"/>
            <a:ext cx="8001000" cy="5375602"/>
            <a:chOff x="609600" y="1447800"/>
            <a:chExt cx="8001000" cy="5375602"/>
          </a:xfrm>
        </p:grpSpPr>
        <p:pic>
          <p:nvPicPr>
            <p:cNvPr id="21" name="Picture 2"/>
            <p:cNvPicPr>
              <a:picLocks noChangeAspect="1" noChangeArrowheads="1"/>
            </p:cNvPicPr>
            <p:nvPr/>
          </p:nvPicPr>
          <p:blipFill>
            <a:blip r:embed="rId3"/>
            <a:srcRect/>
            <a:stretch>
              <a:fillRect/>
            </a:stretch>
          </p:blipFill>
          <p:spPr bwMode="auto">
            <a:xfrm>
              <a:off x="609600" y="1447800"/>
              <a:ext cx="8001000" cy="5375602"/>
            </a:xfrm>
            <a:prstGeom prst="rect">
              <a:avLst/>
            </a:prstGeom>
            <a:noFill/>
            <a:ln w="9525">
              <a:noFill/>
              <a:miter lim="800000"/>
              <a:headEnd/>
              <a:tailEnd/>
            </a:ln>
            <a:effectLst/>
          </p:spPr>
        </p:pic>
        <p:sp>
          <p:nvSpPr>
            <p:cNvPr id="22" name="TextBox 21"/>
            <p:cNvSpPr txBox="1"/>
            <p:nvPr/>
          </p:nvSpPr>
          <p:spPr>
            <a:xfrm>
              <a:off x="838200" y="6167735"/>
              <a:ext cx="2706190" cy="461665"/>
            </a:xfrm>
            <a:prstGeom prst="rect">
              <a:avLst/>
            </a:prstGeom>
            <a:noFill/>
          </p:spPr>
          <p:txBody>
            <a:bodyPr wrap="none" rtlCol="0">
              <a:spAutoFit/>
            </a:bodyPr>
            <a:lstStyle/>
            <a:p>
              <a:r>
                <a:rPr lang="en-US" sz="2400" dirty="0" smtClean="0"/>
                <a:t>Nicholas King - 1803</a:t>
              </a:r>
              <a:endParaRPr lang="en-US" sz="2400" dirty="0"/>
            </a:p>
          </p:txBody>
        </p:sp>
      </p:grpSp>
      <p:sp>
        <p:nvSpPr>
          <p:cNvPr id="26" name="Rectangle 25"/>
          <p:cNvSpPr/>
          <p:nvPr/>
        </p:nvSpPr>
        <p:spPr>
          <a:xfrm>
            <a:off x="609600" y="3556575"/>
            <a:ext cx="8001000" cy="584775"/>
          </a:xfrm>
          <a:prstGeom prst="rect">
            <a:avLst/>
          </a:prstGeom>
          <a:solidFill>
            <a:srgbClr val="FCD66A">
              <a:alpha val="75000"/>
            </a:srgbClr>
          </a:solidFill>
        </p:spPr>
        <p:txBody>
          <a:bodyPr wrap="square">
            <a:spAutoFit/>
          </a:bodyPr>
          <a:lstStyle/>
          <a:p>
            <a:pPr lvl="1">
              <a:buFont typeface="Arial" pitchFamily="34" charset="0"/>
              <a:buChar char="•"/>
            </a:pPr>
            <a:r>
              <a:rPr lang="en-US" sz="3200" dirty="0" smtClean="0"/>
              <a:t> personal observations and measurements</a:t>
            </a:r>
            <a:endParaRPr lang="en-US" sz="3200" dirty="0"/>
          </a:p>
        </p:txBody>
      </p:sp>
      <p:sp>
        <p:nvSpPr>
          <p:cNvPr id="27" name="Rectangle 26"/>
          <p:cNvSpPr/>
          <p:nvPr/>
        </p:nvSpPr>
        <p:spPr>
          <a:xfrm>
            <a:off x="609600" y="4114800"/>
            <a:ext cx="8001000" cy="584775"/>
          </a:xfrm>
          <a:prstGeom prst="rect">
            <a:avLst/>
          </a:prstGeom>
          <a:solidFill>
            <a:srgbClr val="FCD66A">
              <a:alpha val="75000"/>
            </a:srgbClr>
          </a:solidFill>
        </p:spPr>
        <p:txBody>
          <a:bodyPr wrap="square">
            <a:spAutoFit/>
          </a:bodyPr>
          <a:lstStyle/>
          <a:p>
            <a:pPr lvl="1">
              <a:buFont typeface="Arial" pitchFamily="34" charset="0"/>
              <a:buChar char="•"/>
            </a:pPr>
            <a:r>
              <a:rPr lang="en-US" sz="3200" dirty="0" smtClean="0"/>
              <a:t> discussions with the native people </a:t>
            </a:r>
            <a:endParaRPr lang="en-US" sz="3200" dirty="0"/>
          </a:p>
        </p:txBody>
      </p:sp>
      <p:sp>
        <p:nvSpPr>
          <p:cNvPr id="24" name="Rectangle 23"/>
          <p:cNvSpPr/>
          <p:nvPr/>
        </p:nvSpPr>
        <p:spPr>
          <a:xfrm>
            <a:off x="609600" y="1642408"/>
            <a:ext cx="8001000" cy="1938992"/>
          </a:xfrm>
          <a:prstGeom prst="rect">
            <a:avLst/>
          </a:prstGeom>
          <a:solidFill>
            <a:srgbClr val="FCD66A">
              <a:alpha val="75000"/>
            </a:srgbClr>
          </a:solidFill>
        </p:spPr>
        <p:txBody>
          <a:bodyPr wrap="square">
            <a:spAutoFit/>
          </a:bodyPr>
          <a:lstStyle/>
          <a:p>
            <a:pPr algn="ctr"/>
            <a:r>
              <a:rPr lang="en-US" sz="3600" dirty="0" smtClean="0"/>
              <a:t>    	        Captain Clark makes the first accurate maps of the rivers adjacent to their route &amp; the surrounding country.</a:t>
            </a:r>
          </a:p>
          <a:p>
            <a:pPr algn="ctr"/>
            <a:r>
              <a:rPr lang="en-US" sz="1200" dirty="0" smtClean="0"/>
              <a:t> </a:t>
            </a:r>
            <a:endParaRPr lang="en-US" sz="1200" dirty="0"/>
          </a:p>
        </p:txBody>
      </p:sp>
      <p:sp useBgFill="1">
        <p:nvSpPr>
          <p:cNvPr id="28" name="Rectangle 27"/>
          <p:cNvSpPr/>
          <p:nvPr/>
        </p:nvSpPr>
        <p:spPr>
          <a:xfrm>
            <a:off x="0" y="2420302"/>
            <a:ext cx="9144000" cy="3693319"/>
          </a:xfrm>
          <a:prstGeom prst="rect">
            <a:avLst/>
          </a:prstGeom>
        </p:spPr>
        <p:txBody>
          <a:bodyPr wrap="square">
            <a:spAutoFit/>
          </a:bodyPr>
          <a:lstStyle/>
          <a:p>
            <a:pPr algn="ctr"/>
            <a:r>
              <a:rPr lang="en-US" sz="2800" b="1" spc="200" dirty="0" smtClean="0">
                <a:ln>
                  <a:solidFill>
                    <a:schemeClr val="tx1"/>
                  </a:solidFill>
                </a:ln>
                <a:latin typeface="Bradley Hand ITC" pitchFamily="66" charset="0"/>
              </a:rPr>
              <a:t>”</a:t>
            </a:r>
            <a:r>
              <a:rPr lang="en-US" sz="2800" b="1" spc="200" dirty="0" err="1" smtClean="0">
                <a:ln>
                  <a:solidFill>
                    <a:schemeClr val="tx1"/>
                  </a:solidFill>
                </a:ln>
                <a:latin typeface="Bradley Hand ITC" pitchFamily="66" charset="0"/>
              </a:rPr>
              <a:t>nformation</a:t>
            </a:r>
            <a:r>
              <a:rPr lang="en-US" sz="2800" b="1" spc="200" dirty="0" smtClean="0">
                <a:ln>
                  <a:solidFill>
                    <a:schemeClr val="tx1"/>
                  </a:solidFill>
                </a:ln>
                <a:latin typeface="Bradley Hand ITC" pitchFamily="66" charset="0"/>
              </a:rPr>
              <a:t> has been obtained . . . .from a number of individuals, questioned </a:t>
            </a:r>
            <a:r>
              <a:rPr lang="en-US" sz="2800" b="1" spc="200" dirty="0" err="1" smtClean="0">
                <a:ln>
                  <a:solidFill>
                    <a:schemeClr val="tx1"/>
                  </a:solidFill>
                </a:ln>
                <a:latin typeface="Bradley Hand ITC" pitchFamily="66" charset="0"/>
              </a:rPr>
              <a:t>seperately</a:t>
            </a:r>
            <a:r>
              <a:rPr lang="en-US" sz="2800" b="1" spc="200" dirty="0" smtClean="0">
                <a:ln>
                  <a:solidFill>
                    <a:schemeClr val="tx1"/>
                  </a:solidFill>
                </a:ln>
                <a:latin typeface="Bradley Hand ITC" pitchFamily="66" charset="0"/>
              </a:rPr>
              <a:t> and at different times.  The information thus obtained </a:t>
            </a:r>
          </a:p>
          <a:p>
            <a:pPr algn="ctr"/>
            <a:r>
              <a:rPr lang="en-US" sz="2800" b="1" spc="200" dirty="0" smtClean="0">
                <a:ln>
                  <a:solidFill>
                    <a:schemeClr val="tx1"/>
                  </a:solidFill>
                </a:ln>
                <a:latin typeface="Bradley Hand ITC" pitchFamily="66" charset="0"/>
              </a:rPr>
              <a:t>has been carefully compared, and those points only, in which they generally agreed, have been retained, their distances they give, by days travel, which we have estimated at 25 miles pr. day ...”</a:t>
            </a:r>
          </a:p>
          <a:p>
            <a:pPr algn="ctr"/>
            <a:endParaRPr lang="en-US" sz="1000" b="1" spc="200" dirty="0" smtClean="0">
              <a:ln>
                <a:solidFill>
                  <a:schemeClr val="tx1"/>
                </a:solidFill>
              </a:ln>
              <a:latin typeface="Bradley Hand ITC" pitchFamily="66" charset="0"/>
            </a:endParaRPr>
          </a:p>
          <a:p>
            <a:pPr algn="ctr"/>
            <a:r>
              <a:rPr lang="en-US" sz="2800" b="1" spc="200" dirty="0" smtClean="0">
                <a:ln>
                  <a:solidFill>
                    <a:schemeClr val="tx1"/>
                  </a:solidFill>
                </a:ln>
                <a:latin typeface="Bradley Hand ITC" pitchFamily="66" charset="0"/>
              </a:rPr>
              <a:t>			- Fort Mandan Miscellany, 1804</a:t>
            </a:r>
            <a:endParaRPr lang="en-US" sz="2800" b="1" spc="200" dirty="0">
              <a:ln>
                <a:solidFill>
                  <a:schemeClr val="tx1"/>
                </a:solidFill>
              </a:ln>
              <a:latin typeface="Bradley Hand ITC" pitchFamily="66" charset="0"/>
            </a:endParaRPr>
          </a:p>
        </p:txBody>
      </p:sp>
      <p:pic>
        <p:nvPicPr>
          <p:cNvPr id="19" name="Picture 7"/>
          <p:cNvPicPr>
            <a:picLocks noChangeAspect="1" noChangeArrowheads="1"/>
          </p:cNvPicPr>
          <p:nvPr/>
        </p:nvPicPr>
        <p:blipFill>
          <a:blip r:embed="rId2"/>
          <a:srcRect l="19134" t="10004" r="50570" b="57540"/>
          <a:stretch>
            <a:fillRect/>
          </a:stretch>
        </p:blipFill>
        <p:spPr bwMode="auto">
          <a:xfrm>
            <a:off x="1828800" y="762000"/>
            <a:ext cx="2895600" cy="2743200"/>
          </a:xfrm>
          <a:prstGeom prst="rect">
            <a:avLst/>
          </a:prstGeom>
          <a:noFill/>
          <a:ln w="38100">
            <a:solidFill>
              <a:schemeClr val="tx1"/>
            </a:solidFill>
            <a:miter lim="800000"/>
            <a:headEnd/>
            <a:tailEnd/>
          </a:ln>
          <a:effectLst/>
        </p:spPr>
      </p:pic>
      <p:sp useBgFill="1">
        <p:nvSpPr>
          <p:cNvPr id="29" name="TextBox 28"/>
          <p:cNvSpPr txBox="1"/>
          <p:nvPr/>
        </p:nvSpPr>
        <p:spPr>
          <a:xfrm>
            <a:off x="6455803" y="685800"/>
            <a:ext cx="2466124" cy="830997"/>
          </a:xfrm>
          <a:prstGeom prst="rect">
            <a:avLst/>
          </a:prstGeom>
        </p:spPr>
        <p:txBody>
          <a:bodyPr wrap="none" rtlCol="0">
            <a:spAutoFit/>
          </a:bodyPr>
          <a:lstStyle/>
          <a:p>
            <a:r>
              <a:rPr lang="en-US" sz="4800" b="1" dirty="0" smtClean="0">
                <a:solidFill>
                  <a:srgbClr val="FF0000"/>
                </a:solidFill>
                <a:effectLst>
                  <a:outerShdw dist="50800" dir="5400000" algn="ctr" rotWithShape="0">
                    <a:schemeClr val="tx1"/>
                  </a:outerShdw>
                </a:effectLst>
              </a:rPr>
              <a:t> RESULTS</a:t>
            </a:r>
            <a:endParaRPr lang="en-US" sz="4800" b="1" dirty="0">
              <a:solidFill>
                <a:srgbClr val="FF0000"/>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fade">
                                      <p:cBhvr>
                                        <p:cTn id="11" dur="1000"/>
                                        <p:tgtEl>
                                          <p:spTgt spid="18">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animEffect transition="in" filter="fade">
                                      <p:cBhvr>
                                        <p:cTn id="15" dur="1000"/>
                                        <p:tgtEl>
                                          <p:spTgt spid="18">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animEffect transition="in" filter="fade">
                                      <p:cBhvr>
                                        <p:cTn id="19" dur="1000"/>
                                        <p:tgtEl>
                                          <p:spTgt spid="18">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63" presetClass="path" presetSubtype="0" fill="hold" nodeType="withEffect">
                                  <p:stCondLst>
                                    <p:cond delay="0"/>
                                  </p:stCondLst>
                                  <p:childTnLst>
                                    <p:animMotion origin="layout" path="M -3.33333E-6 -1.11111E-6 L -0.21666 -0.15555 " pathEditMode="relative" rAng="0" ptsTypes="AA">
                                      <p:cBhvr>
                                        <p:cTn id="25" dur="1000" fill="hold"/>
                                        <p:tgtEl>
                                          <p:spTgt spid="19"/>
                                        </p:tgtEl>
                                        <p:attrNameLst>
                                          <p:attrName>ppt_x</p:attrName>
                                          <p:attrName>ppt_y</p:attrName>
                                        </p:attrNameLst>
                                      </p:cBhvr>
                                      <p:rCtr x="-108" y="-78"/>
                                    </p:animMotion>
                                  </p:childTnLst>
                                </p:cTn>
                              </p:par>
                              <p:par>
                                <p:cTn id="26" presetID="10" presetClass="exit" presetSubtype="0" fill="hold" nodeType="withEffect">
                                  <p:stCondLst>
                                    <p:cond delay="0"/>
                                  </p:stCondLst>
                                  <p:childTnLst>
                                    <p:animEffect transition="out" filter="fade">
                                      <p:cBhvr>
                                        <p:cTn id="27" dur="1000"/>
                                        <p:tgtEl>
                                          <p:spTgt spid="17"/>
                                        </p:tgtEl>
                                      </p:cBhvr>
                                    </p:animEffect>
                                    <p:set>
                                      <p:cBhvr>
                                        <p:cTn id="28" dur="1" fill="hold">
                                          <p:stCondLst>
                                            <p:cond delay="999"/>
                                          </p:stCondLst>
                                        </p:cTn>
                                        <p:tgtEl>
                                          <p:spTgt spid="17"/>
                                        </p:tgtEl>
                                        <p:attrNameLst>
                                          <p:attrName>style.visibility</p:attrName>
                                        </p:attrNameLst>
                                      </p:cBhvr>
                                      <p:to>
                                        <p:strVal val="hidden"/>
                                      </p:to>
                                    </p:set>
                                  </p:childTnLst>
                                </p:cTn>
                              </p:par>
                              <p:par>
                                <p:cTn id="29" presetID="6" presetClass="emph" presetSubtype="0" fill="hold" nodeType="withEffect">
                                  <p:stCondLst>
                                    <p:cond delay="0"/>
                                  </p:stCondLst>
                                  <p:childTnLst>
                                    <p:animScale>
                                      <p:cBhvr>
                                        <p:cTn id="30" dur="1000" fill="hold"/>
                                        <p:tgtEl>
                                          <p:spTgt spid="19"/>
                                        </p:tgtEl>
                                      </p:cBhvr>
                                      <p:by x="70000" y="70000"/>
                                    </p:animScale>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0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left)">
                                      <p:cBhvr>
                                        <p:cTn id="48" dur="10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10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1000"/>
                                        <p:tgtEl>
                                          <p:spTgt spid="26"/>
                                        </p:tgtEl>
                                      </p:cBhvr>
                                    </p:animEffect>
                                    <p:set>
                                      <p:cBhvr>
                                        <p:cTn id="58" dur="1" fill="hold">
                                          <p:stCondLst>
                                            <p:cond delay="999"/>
                                          </p:stCondLst>
                                        </p:cTn>
                                        <p:tgtEl>
                                          <p:spTgt spid="26"/>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24"/>
                                        </p:tgtEl>
                                      </p:cBhvr>
                                    </p:animEffect>
                                    <p:set>
                                      <p:cBhvr>
                                        <p:cTn id="61" dur="1" fill="hold">
                                          <p:stCondLst>
                                            <p:cond delay="999"/>
                                          </p:stCondLst>
                                        </p:cTn>
                                        <p:tgtEl>
                                          <p:spTgt spid="2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1000"/>
                                        <p:tgtEl>
                                          <p:spTgt spid="23"/>
                                        </p:tgtEl>
                                      </p:cBhvr>
                                    </p:animEffect>
                                    <p:set>
                                      <p:cBhvr>
                                        <p:cTn id="64" dur="1" fill="hold">
                                          <p:stCondLst>
                                            <p:cond delay="999"/>
                                          </p:stCondLst>
                                        </p:cTn>
                                        <p:tgtEl>
                                          <p:spTgt spid="23"/>
                                        </p:tgtEl>
                                        <p:attrNameLst>
                                          <p:attrName>style.visibility</p:attrName>
                                        </p:attrNameLst>
                                      </p:cBhvr>
                                      <p:to>
                                        <p:strVal val="hidden"/>
                                      </p:to>
                                    </p:set>
                                  </p:childTnLst>
                                </p:cTn>
                              </p:par>
                              <p:par>
                                <p:cTn id="65" presetID="64" presetClass="path" presetSubtype="0" accel="50000" decel="50000" fill="hold" grpId="2" nodeType="withEffect">
                                  <p:stCondLst>
                                    <p:cond delay="0"/>
                                  </p:stCondLst>
                                  <p:childTnLst>
                                    <p:animMotion origin="layout" path="M 0.00416 0.00185 L 0.1875 -0.37778 " pathEditMode="relative" rAng="0" ptsTypes="AA">
                                      <p:cBhvr>
                                        <p:cTn id="66" dur="1000" fill="hold"/>
                                        <p:tgtEl>
                                          <p:spTgt spid="27"/>
                                        </p:tgtEl>
                                        <p:attrNameLst>
                                          <p:attrName>ppt_x</p:attrName>
                                          <p:attrName>ppt_y</p:attrName>
                                        </p:attrNameLst>
                                      </p:cBhvr>
                                      <p:rCtr x="92" y="-190"/>
                                    </p:animMotion>
                                  </p:childTnLst>
                                </p:cTn>
                              </p:par>
                              <p:par>
                                <p:cTn id="67" presetID="1" presetClass="emph" presetSubtype="2" fill="hold" nodeType="withEffect">
                                  <p:stCondLst>
                                    <p:cond delay="0"/>
                                  </p:stCondLst>
                                  <p:childTnLst>
                                    <p:animClr clrSpc="rgb">
                                      <p:cBhvr>
                                        <p:cTn id="68" dur="500" fill="hold"/>
                                        <p:tgtEl>
                                          <p:spTgt spid="27"/>
                                        </p:tgtEl>
                                        <p:attrNameLst>
                                          <p:attrName>fillcolor</p:attrName>
                                        </p:attrNameLst>
                                      </p:cBhvr>
                                      <p:to>
                                        <a:srgbClr val="EAE7FF"/>
                                      </p:to>
                                    </p:animClr>
                                    <p:set>
                                      <p:cBhvr>
                                        <p:cTn id="69" dur="500" fill="hold"/>
                                        <p:tgtEl>
                                          <p:spTgt spid="27"/>
                                        </p:tgtEl>
                                        <p:attrNameLst>
                                          <p:attrName>fill.type</p:attrName>
                                        </p:attrNameLst>
                                      </p:cBhvr>
                                      <p:to>
                                        <p:strVal val="solid"/>
                                      </p:to>
                                    </p:set>
                                    <p:set>
                                      <p:cBhvr>
                                        <p:cTn id="70" dur="500" fill="hold"/>
                                        <p:tgtEl>
                                          <p:spTgt spid="27"/>
                                        </p:tgtEl>
                                        <p:attrNameLst>
                                          <p:attrName>fill.on</p:attrName>
                                        </p:attrNameLst>
                                      </p:cBhvr>
                                      <p:to>
                                        <p:strVal val="true"/>
                                      </p:to>
                                    </p:set>
                                  </p:childTnLst>
                                </p:cTn>
                              </p:par>
                            </p:childTnLst>
                          </p:cTn>
                        </p:par>
                        <p:par>
                          <p:cTn id="71" fill="hold">
                            <p:stCondLst>
                              <p:cond delay="1000"/>
                            </p:stCondLst>
                            <p:childTnLst>
                              <p:par>
                                <p:cTn id="72" presetID="10" presetClass="entr" presetSubtype="0" fill="hold" grpId="0" nodeType="after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1000"/>
                                        <p:tgtEl>
                                          <p:spTgt spid="19"/>
                                        </p:tgtEl>
                                      </p:cBhvr>
                                    </p:animEffect>
                                    <p:set>
                                      <p:cBhvr>
                                        <p:cTn id="79" dur="1" fill="hold">
                                          <p:stCondLst>
                                            <p:cond delay="999"/>
                                          </p:stCondLst>
                                        </p:cTn>
                                        <p:tgtEl>
                                          <p:spTgt spid="1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28"/>
                                        </p:tgtEl>
                                      </p:cBhvr>
                                    </p:animEffect>
                                    <p:set>
                                      <p:cBhvr>
                                        <p:cTn id="82" dur="1" fill="hold">
                                          <p:stCondLst>
                                            <p:cond delay="999"/>
                                          </p:stCondLst>
                                        </p:cTn>
                                        <p:tgtEl>
                                          <p:spTgt spid="28"/>
                                        </p:tgtEl>
                                        <p:attrNameLst>
                                          <p:attrName>style.visibility</p:attrName>
                                        </p:attrNameLst>
                                      </p:cBhvr>
                                      <p:to>
                                        <p:strVal val="hidden"/>
                                      </p:to>
                                    </p:set>
                                  </p:childTnLst>
                                </p:cTn>
                              </p:par>
                              <p:par>
                                <p:cTn id="83" presetID="10" presetClass="exit" presetSubtype="0" fill="hold" grpId="3" nodeType="withEffect">
                                  <p:stCondLst>
                                    <p:cond delay="0"/>
                                  </p:stCondLst>
                                  <p:childTnLst>
                                    <p:animEffect transition="out" filter="fade">
                                      <p:cBhvr>
                                        <p:cTn id="84" dur="1000"/>
                                        <p:tgtEl>
                                          <p:spTgt spid="27"/>
                                        </p:tgtEl>
                                      </p:cBhvr>
                                    </p:animEffect>
                                    <p:set>
                                      <p:cBhvr>
                                        <p:cTn id="85" dur="1" fill="hold">
                                          <p:stCondLst>
                                            <p:cond delay="999"/>
                                          </p:stCondLst>
                                        </p:cTn>
                                        <p:tgtEl>
                                          <p:spTgt spid="27"/>
                                        </p:tgtEl>
                                        <p:attrNameLst>
                                          <p:attrName>style.visibility</p:attrName>
                                        </p:attrNameLst>
                                      </p:cBhvr>
                                      <p:to>
                                        <p:strVal val="hidden"/>
                                      </p:to>
                                    </p:set>
                                  </p:childTnLst>
                                </p:cTn>
                              </p:par>
                              <p:par>
                                <p:cTn id="86" presetID="53" presetClass="entr" presetSubtype="0" fill="hold" grpId="0" nodeType="with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p:cTn id="88" dur="1000" fill="hold"/>
                                        <p:tgtEl>
                                          <p:spTgt spid="29"/>
                                        </p:tgtEl>
                                        <p:attrNameLst>
                                          <p:attrName>ppt_w</p:attrName>
                                        </p:attrNameLst>
                                      </p:cBhvr>
                                      <p:tavLst>
                                        <p:tav tm="0">
                                          <p:val>
                                            <p:fltVal val="0"/>
                                          </p:val>
                                        </p:tav>
                                        <p:tav tm="100000">
                                          <p:val>
                                            <p:strVal val="#ppt_w"/>
                                          </p:val>
                                        </p:tav>
                                      </p:tavLst>
                                    </p:anim>
                                    <p:anim calcmode="lin" valueType="num">
                                      <p:cBhvr>
                                        <p:cTn id="89" dur="1000" fill="hold"/>
                                        <p:tgtEl>
                                          <p:spTgt spid="29"/>
                                        </p:tgtEl>
                                        <p:attrNameLst>
                                          <p:attrName>ppt_h</p:attrName>
                                        </p:attrNameLst>
                                      </p:cBhvr>
                                      <p:tavLst>
                                        <p:tav tm="0">
                                          <p:val>
                                            <p:fltVal val="0"/>
                                          </p:val>
                                        </p:tav>
                                        <p:tav tm="100000">
                                          <p:val>
                                            <p:strVal val="#ppt_h"/>
                                          </p:val>
                                        </p:tav>
                                      </p:tavLst>
                                    </p:anim>
                                    <p:animEffect transition="in" filter="fade">
                                      <p:cBhvr>
                                        <p:cTn id="9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26" grpId="1" animBg="1"/>
      <p:bldP spid="27" grpId="0" animBg="1"/>
      <p:bldP spid="27" grpId="2" animBg="1"/>
      <p:bldP spid="27" grpId="3" animBg="1"/>
      <p:bldP spid="24" grpId="0" animBg="1"/>
      <p:bldP spid="24" grpId="1" animBg="1"/>
      <p:bldP spid="28" grpId="0" animBg="1"/>
      <p:bldP spid="28" grpId="1" animBg="1"/>
      <p:bldP spid="29"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1200329"/>
          </a:xfrm>
          <a:prstGeom prst="rect">
            <a:avLst/>
          </a:prstGeom>
        </p:spPr>
        <p:txBody>
          <a:bodyPr wrap="square">
            <a:spAutoFit/>
          </a:bodyPr>
          <a:lstStyle/>
          <a:p>
            <a:r>
              <a:rPr lang="en-US" dirty="0" smtClean="0"/>
              <a:t>In March of 1803 cartographer Nicholas King was commissioned to prepare a map of the West using the most current cartographic sources. Notes on the map by Lewis suggest that it was probably carried by the expedition. Notice the large blank (unmapped) area between the Pacific coastline (left) and Great Lakes </a:t>
            </a:r>
            <a:endParaRPr lang="en-US" dirty="0"/>
          </a:p>
        </p:txBody>
      </p:sp>
      <p:pic>
        <p:nvPicPr>
          <p:cNvPr id="121857" name="Picture 1"/>
          <p:cNvPicPr>
            <a:picLocks noChangeAspect="1" noChangeArrowheads="1"/>
          </p:cNvPicPr>
          <p:nvPr/>
        </p:nvPicPr>
        <p:blipFill>
          <a:blip r:embed="rId2"/>
          <a:srcRect/>
          <a:stretch>
            <a:fillRect/>
          </a:stretch>
        </p:blipFill>
        <p:spPr bwMode="auto">
          <a:xfrm>
            <a:off x="304800" y="1114425"/>
            <a:ext cx="8548688" cy="57435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5909310"/>
          </a:xfrm>
          <a:prstGeom prst="rect">
            <a:avLst/>
          </a:prstGeom>
        </p:spPr>
        <p:txBody>
          <a:bodyPr wrap="square">
            <a:spAutoFit/>
          </a:bodyPr>
          <a:lstStyle/>
          <a:p>
            <a:r>
              <a:rPr lang="en-US" dirty="0" smtClean="0">
                <a:hlinkClick r:id="rId2"/>
              </a:rPr>
              <a:t>https://pubs.usgs.gov/circ/2003/1246/report.pdf</a:t>
            </a:r>
            <a:endParaRPr lang="en-US" dirty="0" smtClean="0"/>
          </a:p>
          <a:p>
            <a:r>
              <a:rPr lang="en-US" dirty="0" smtClean="0"/>
              <a:t>William Clark made the first accurate maps of the rivers adjacent to their route and of the surrounding country. These maps (Moulton, 1983, volume 1) were based not only on personal observations and measurements but also on extensive discussions with the native people (Ronda, 1984). During the winter of 1804-05, while at Fort Mandan near the present town of Bismarck, North Dakota, Lewis and Clark wrote "A Summary view of the River and Creeks ... " and in it Lewis mentions the method of obtaining information: ... As we have only ascended the Missouri, a few miles above the Mouth of Knife river, the subsequent </a:t>
            </a:r>
            <a:r>
              <a:rPr lang="en-US" dirty="0" err="1" smtClean="0"/>
              <a:t>discription</a:t>
            </a:r>
            <a:r>
              <a:rPr lang="en-US" dirty="0" smtClean="0"/>
              <a:t> of this river, and it's subsidiary streams are taken altogether from Indian Information. the existence of these rivers, their connection with each other, and their relative positions with </a:t>
            </a:r>
            <a:r>
              <a:rPr lang="en-US" dirty="0" err="1" smtClean="0"/>
              <a:t>rispect</a:t>
            </a:r>
            <a:r>
              <a:rPr lang="en-US" dirty="0" smtClean="0"/>
              <a:t> to the Missouri, I conceive are entitled to some confidence. information has been obtained on this subject, in the course of the winter, from a number of individuals, questioned </a:t>
            </a:r>
            <a:r>
              <a:rPr lang="en-US" dirty="0" err="1" smtClean="0"/>
              <a:t>seperately</a:t>
            </a:r>
            <a:r>
              <a:rPr lang="en-US" dirty="0" smtClean="0"/>
              <a:t> and at different times. the information thus obtained has been carefully compared, and those points only, in which they generally agreed, have been retained, their distances they give, by days travel, which we have estimated at 25 miles pr. day ... Fort Mandan Miscellany, Moulton, 1987, v. 3, p. 362. Clark was the expedition's cartographer. He carefully recorded the magnetic compass bearing for each reach of river and the length of each reach traversed during the day. While descending the Ohio River, he stopped and mapped the confluence with the Mississippi River in November of 1803. He measured the magnetic compass bearing of the Mississippi River shoreline (S 74o W) and the bearing of the Ohio River shoreline (N 52 1/2° W) where they meet at the confluence point.</a:t>
            </a:r>
            <a:endParaRPr lang="en-US" dirty="0"/>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5" name="Picture 5"/>
          <p:cNvPicPr>
            <a:picLocks noChangeAspect="1" noChangeArrowheads="1"/>
          </p:cNvPicPr>
          <p:nvPr/>
        </p:nvPicPr>
        <p:blipFill>
          <a:blip r:embed="rId2"/>
          <a:srcRect l="1523" t="-620" r="8981" b="1166"/>
          <a:stretch>
            <a:fillRect/>
          </a:stretch>
        </p:blipFill>
        <p:spPr bwMode="auto">
          <a:xfrm>
            <a:off x="0" y="1447800"/>
            <a:ext cx="9144000" cy="12725400"/>
          </a:xfrm>
          <a:prstGeom prst="rect">
            <a:avLst/>
          </a:prstGeom>
          <a:noFill/>
          <a:ln w="9525">
            <a:noFill/>
            <a:miter lim="800000"/>
            <a:headEnd/>
            <a:tailEnd/>
          </a:ln>
          <a:effectLst/>
        </p:spPr>
      </p:pic>
      <p:sp useBgFill="1">
        <p:nvSpPr>
          <p:cNvPr id="9" name="Rectangle 8"/>
          <p:cNvSpPr/>
          <p:nvPr/>
        </p:nvSpPr>
        <p:spPr>
          <a:xfrm>
            <a:off x="0" y="0"/>
            <a:ext cx="9144000" cy="15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362200" y="18288"/>
            <a:ext cx="4264629" cy="707886"/>
          </a:xfrm>
          <a:prstGeom prst="rect">
            <a:avLst/>
          </a:prstGeom>
          <a:noFill/>
        </p:spPr>
        <p:txBody>
          <a:bodyPr wrap="none" rtlCol="0">
            <a:spAutoFit/>
          </a:bodyPr>
          <a:lstStyle/>
          <a:p>
            <a:r>
              <a:rPr lang="en-US" sz="4000" b="1" dirty="0" smtClean="0"/>
              <a:t>GEOMORPHOLOGY</a:t>
            </a:r>
          </a:p>
        </p:txBody>
      </p:sp>
      <p:sp>
        <p:nvSpPr>
          <p:cNvPr id="7" name="TextBox 6"/>
          <p:cNvSpPr txBox="1"/>
          <p:nvPr/>
        </p:nvSpPr>
        <p:spPr>
          <a:xfrm>
            <a:off x="4886552" y="762000"/>
            <a:ext cx="1628074" cy="707886"/>
          </a:xfrm>
          <a:prstGeom prst="rect">
            <a:avLst/>
          </a:prstGeom>
          <a:noFill/>
        </p:spPr>
        <p:txBody>
          <a:bodyPr wrap="none" rtlCol="0">
            <a:spAutoFit/>
          </a:bodyPr>
          <a:lstStyle/>
          <a:p>
            <a:pPr>
              <a:buFont typeface="Arial" pitchFamily="34" charset="0"/>
              <a:buChar char="•"/>
            </a:pPr>
            <a:r>
              <a:rPr lang="en-US" sz="4000" b="1" dirty="0" smtClean="0"/>
              <a:t> maps</a:t>
            </a:r>
          </a:p>
        </p:txBody>
      </p:sp>
      <p:sp useBgFill="1">
        <p:nvSpPr>
          <p:cNvPr id="8" name="TextBox 7"/>
          <p:cNvSpPr txBox="1"/>
          <p:nvPr/>
        </p:nvSpPr>
        <p:spPr>
          <a:xfrm>
            <a:off x="6455803" y="685800"/>
            <a:ext cx="2466124" cy="830997"/>
          </a:xfrm>
          <a:prstGeom prst="rect">
            <a:avLst/>
          </a:prstGeom>
        </p:spPr>
        <p:txBody>
          <a:bodyPr wrap="none" rtlCol="0">
            <a:spAutoFit/>
          </a:bodyPr>
          <a:lstStyle/>
          <a:p>
            <a:r>
              <a:rPr lang="en-US" sz="4800" b="1" dirty="0" smtClean="0">
                <a:solidFill>
                  <a:srgbClr val="FF0000"/>
                </a:solidFill>
                <a:effectLst>
                  <a:outerShdw dist="50800" dir="5400000" algn="ctr" rotWithShape="0">
                    <a:schemeClr val="tx1"/>
                  </a:outerShdw>
                </a:effectLst>
              </a:rPr>
              <a:t> RESULTS</a:t>
            </a:r>
            <a:endParaRPr lang="en-US" sz="4800" b="1" dirty="0">
              <a:solidFill>
                <a:srgbClr val="FF0000"/>
              </a:solidFill>
              <a:effectLst>
                <a:outerShdw dist="50800" dir="5400000" algn="ctr" rotWithShape="0">
                  <a:schemeClr val="tx1"/>
                </a:outerShdw>
              </a:effectLst>
            </a:endParaRPr>
          </a:p>
        </p:txBody>
      </p:sp>
      <p:sp useBgFill="1">
        <p:nvSpPr>
          <p:cNvPr id="10" name="TextBox 9"/>
          <p:cNvSpPr txBox="1"/>
          <p:nvPr/>
        </p:nvSpPr>
        <p:spPr>
          <a:xfrm>
            <a:off x="239217" y="762000"/>
            <a:ext cx="2355004" cy="707886"/>
          </a:xfrm>
          <a:prstGeom prst="rect">
            <a:avLst/>
          </a:prstGeom>
        </p:spPr>
        <p:txBody>
          <a:bodyPr wrap="none" rtlCol="0">
            <a:spAutoFit/>
          </a:bodyPr>
          <a:lstStyle/>
          <a:p>
            <a:r>
              <a:rPr lang="en-US" sz="4000" b="1" dirty="0" smtClean="0">
                <a:solidFill>
                  <a:srgbClr val="FF0000"/>
                </a:solidFill>
                <a:effectLst>
                  <a:outerShdw dist="50800" dir="5400000" algn="ctr" rotWithShape="0">
                    <a:schemeClr val="tx1"/>
                  </a:outerShdw>
                </a:effectLst>
              </a:rPr>
              <a:t>data chart</a:t>
            </a:r>
            <a:endParaRPr lang="en-US" sz="4000" b="1" dirty="0">
              <a:solidFill>
                <a:srgbClr val="FF0000"/>
              </a:solidFill>
              <a:effectLst>
                <a:outerShdw dist="50800" dir="5400000" algn="ctr" rotWithShape="0">
                  <a:schemeClr val="tx1"/>
                </a:outerShdw>
              </a:effectLst>
            </a:endParaRPr>
          </a:p>
        </p:txBody>
      </p:sp>
      <p:sp useBgFill="1">
        <p:nvSpPr>
          <p:cNvPr id="11" name="TextBox 10"/>
          <p:cNvSpPr txBox="1"/>
          <p:nvPr/>
        </p:nvSpPr>
        <p:spPr>
          <a:xfrm>
            <a:off x="2608613" y="784086"/>
            <a:ext cx="2649187" cy="707886"/>
          </a:xfrm>
          <a:prstGeom prst="rect">
            <a:avLst/>
          </a:prstGeom>
        </p:spPr>
        <p:txBody>
          <a:bodyPr wrap="none" rtlCol="0">
            <a:spAutoFit/>
          </a:bodyPr>
          <a:lstStyle/>
          <a:p>
            <a:r>
              <a:rPr lang="en-US" sz="4000" b="1" dirty="0" smtClean="0">
                <a:solidFill>
                  <a:srgbClr val="FF0000"/>
                </a:solidFill>
                <a:effectLst>
                  <a:outerShdw dist="50800" dir="5400000" algn="ctr" rotWithShape="0">
                    <a:schemeClr val="tx1"/>
                  </a:outerShdw>
                </a:effectLst>
              </a:rPr>
              <a:t>+ drawing =</a:t>
            </a:r>
            <a:endParaRPr lang="en-US" sz="4000" b="1" dirty="0">
              <a:solidFill>
                <a:srgbClr val="FF0000"/>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9445"/>
                                        </p:tgtEl>
                                        <p:attrNameLst>
                                          <p:attrName>style.visibility</p:attrName>
                                        </p:attrNameLst>
                                      </p:cBhvr>
                                      <p:to>
                                        <p:strVal val="visible"/>
                                      </p:to>
                                    </p:set>
                                    <p:animEffect transition="in" filter="fade">
                                      <p:cBhvr>
                                        <p:cTn id="11" dur="1000"/>
                                        <p:tgtEl>
                                          <p:spTgt spid="189445"/>
                                        </p:tgtEl>
                                      </p:cBhvr>
                                    </p:animEffect>
                                  </p:childTnLst>
                                </p:cTn>
                              </p:par>
                            </p:childTnLst>
                          </p:cTn>
                        </p:par>
                      </p:childTnLst>
                    </p:cTn>
                  </p:par>
                  <p:par>
                    <p:cTn id="12" fill="hold">
                      <p:stCondLst>
                        <p:cond delay="indefinite"/>
                      </p:stCondLst>
                      <p:childTnLst>
                        <p:par>
                          <p:cTn id="13" fill="hold">
                            <p:stCondLst>
                              <p:cond delay="0"/>
                            </p:stCondLst>
                            <p:childTnLst>
                              <p:par>
                                <p:cTn id="14" presetID="64" presetClass="path" presetSubtype="0" accel="50000" decel="50000" fill="hold" nodeType="clickEffect">
                                  <p:stCondLst>
                                    <p:cond delay="0"/>
                                  </p:stCondLst>
                                  <p:childTnLst>
                                    <p:animMotion origin="layout" path="M 0 1.90311E-6 L 0.01667 -1.13495 " pathEditMode="relative" rAng="0" ptsTypes="AA">
                                      <p:cBhvr>
                                        <p:cTn id="15" dur="5000" fill="hold"/>
                                        <p:tgtEl>
                                          <p:spTgt spid="189445"/>
                                        </p:tgtEl>
                                        <p:attrNameLst>
                                          <p:attrName>ppt_x</p:attrName>
                                          <p:attrName>ppt_y</p:attrName>
                                        </p:attrNameLst>
                                      </p:cBhvr>
                                      <p:rCtr x="8" y="-567"/>
                                    </p:animMotion>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00"/>
                                        <p:tgtEl>
                                          <p:spTgt spid="189445"/>
                                        </p:tgtEl>
                                      </p:cBhvr>
                                    </p:animEffect>
                                    <p:set>
                                      <p:cBhvr>
                                        <p:cTn id="20" dur="1" fill="hold">
                                          <p:stCondLst>
                                            <p:cond delay="999"/>
                                          </p:stCondLst>
                                        </p:cTn>
                                        <p:tgtEl>
                                          <p:spTgt spid="189445"/>
                                        </p:tgtEl>
                                        <p:attrNameLst>
                                          <p:attrName>style.visibility</p:attrName>
                                        </p:attrNameLst>
                                      </p:cBhvr>
                                      <p:to>
                                        <p:strVal val="hidden"/>
                                      </p:to>
                                    </p:se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1357312"/>
            <a:ext cx="9753600" cy="5500688"/>
            <a:chOff x="0" y="1357312"/>
            <a:chExt cx="9753600" cy="5500688"/>
          </a:xfrm>
        </p:grpSpPr>
        <p:pic>
          <p:nvPicPr>
            <p:cNvPr id="190466" name="Picture 2"/>
            <p:cNvPicPr>
              <a:picLocks noChangeAspect="1" noChangeArrowheads="1"/>
            </p:cNvPicPr>
            <p:nvPr/>
          </p:nvPicPr>
          <p:blipFill>
            <a:blip r:embed="rId2"/>
            <a:srcRect/>
            <a:stretch>
              <a:fillRect/>
            </a:stretch>
          </p:blipFill>
          <p:spPr bwMode="auto">
            <a:xfrm>
              <a:off x="0" y="1357312"/>
              <a:ext cx="9725025" cy="5500688"/>
            </a:xfrm>
            <a:prstGeom prst="rect">
              <a:avLst/>
            </a:prstGeom>
            <a:noFill/>
            <a:ln w="9525">
              <a:noFill/>
              <a:miter lim="800000"/>
              <a:headEnd/>
              <a:tailEnd/>
            </a:ln>
            <a:effectLst/>
          </p:spPr>
        </p:pic>
        <p:sp useBgFill="1">
          <p:nvSpPr>
            <p:cNvPr id="21" name="Rectangle 20"/>
            <p:cNvSpPr/>
            <p:nvPr/>
          </p:nvSpPr>
          <p:spPr>
            <a:xfrm>
              <a:off x="5943600" y="1447800"/>
              <a:ext cx="3810000" cy="190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6" name="Rectangle 5"/>
          <p:cNvSpPr/>
          <p:nvPr/>
        </p:nvSpPr>
        <p:spPr>
          <a:xfrm>
            <a:off x="0" y="0"/>
            <a:ext cx="9144000" cy="15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362200" y="18288"/>
            <a:ext cx="4264629" cy="707886"/>
          </a:xfrm>
          <a:prstGeom prst="rect">
            <a:avLst/>
          </a:prstGeom>
          <a:noFill/>
        </p:spPr>
        <p:txBody>
          <a:bodyPr wrap="none" rtlCol="0">
            <a:spAutoFit/>
          </a:bodyPr>
          <a:lstStyle/>
          <a:p>
            <a:r>
              <a:rPr lang="en-US" sz="4000" b="1" dirty="0" smtClean="0"/>
              <a:t>GEOMORPHOLOGY</a:t>
            </a:r>
          </a:p>
        </p:txBody>
      </p:sp>
      <p:sp useBgFill="1">
        <p:nvSpPr>
          <p:cNvPr id="9" name="TextBox 8"/>
          <p:cNvSpPr txBox="1"/>
          <p:nvPr/>
        </p:nvSpPr>
        <p:spPr>
          <a:xfrm>
            <a:off x="6455803" y="685800"/>
            <a:ext cx="2466124" cy="830997"/>
          </a:xfrm>
          <a:prstGeom prst="rect">
            <a:avLst/>
          </a:prstGeom>
        </p:spPr>
        <p:txBody>
          <a:bodyPr wrap="none" rtlCol="0">
            <a:spAutoFit/>
          </a:bodyPr>
          <a:lstStyle/>
          <a:p>
            <a:r>
              <a:rPr lang="en-US" sz="4800" b="1" dirty="0" smtClean="0">
                <a:solidFill>
                  <a:srgbClr val="FF0000"/>
                </a:solidFill>
                <a:effectLst>
                  <a:outerShdw dist="50800" dir="5400000" algn="ctr" rotWithShape="0">
                    <a:schemeClr val="tx1"/>
                  </a:outerShdw>
                </a:effectLst>
              </a:rPr>
              <a:t> RESULTS</a:t>
            </a:r>
            <a:endParaRPr lang="en-US" sz="4800" b="1" dirty="0">
              <a:solidFill>
                <a:srgbClr val="FF0000"/>
              </a:solidFill>
              <a:effectLst>
                <a:outerShdw dist="50800" dir="5400000" algn="ctr" rotWithShape="0">
                  <a:schemeClr val="tx1"/>
                </a:outerShdw>
              </a:effectLst>
            </a:endParaRPr>
          </a:p>
        </p:txBody>
      </p:sp>
      <p:sp useBgFill="1">
        <p:nvSpPr>
          <p:cNvPr id="10" name="TextBox 9"/>
          <p:cNvSpPr txBox="1"/>
          <p:nvPr/>
        </p:nvSpPr>
        <p:spPr>
          <a:xfrm>
            <a:off x="239217" y="762000"/>
            <a:ext cx="2355004" cy="707886"/>
          </a:xfrm>
          <a:prstGeom prst="rect">
            <a:avLst/>
          </a:prstGeom>
        </p:spPr>
        <p:txBody>
          <a:bodyPr wrap="none" rtlCol="0">
            <a:spAutoFit/>
          </a:bodyPr>
          <a:lstStyle/>
          <a:p>
            <a:r>
              <a:rPr lang="en-US" sz="4000" b="1" dirty="0" smtClean="0">
                <a:solidFill>
                  <a:srgbClr val="FF0000"/>
                </a:solidFill>
                <a:effectLst>
                  <a:outerShdw dist="50800" dir="5400000" algn="ctr" rotWithShape="0">
                    <a:schemeClr val="tx1"/>
                  </a:outerShdw>
                </a:effectLst>
              </a:rPr>
              <a:t>data chart</a:t>
            </a:r>
            <a:endParaRPr lang="en-US" sz="4000" b="1" dirty="0">
              <a:solidFill>
                <a:srgbClr val="FF0000"/>
              </a:solidFill>
              <a:effectLst>
                <a:outerShdw dist="50800" dir="5400000" algn="ctr" rotWithShape="0">
                  <a:schemeClr val="tx1"/>
                </a:outerShdw>
              </a:effectLst>
            </a:endParaRPr>
          </a:p>
        </p:txBody>
      </p:sp>
      <p:sp>
        <p:nvSpPr>
          <p:cNvPr id="8" name="TextBox 7"/>
          <p:cNvSpPr txBox="1"/>
          <p:nvPr/>
        </p:nvSpPr>
        <p:spPr>
          <a:xfrm>
            <a:off x="4886552" y="762000"/>
            <a:ext cx="1628074" cy="707886"/>
          </a:xfrm>
          <a:prstGeom prst="rect">
            <a:avLst/>
          </a:prstGeom>
          <a:noFill/>
        </p:spPr>
        <p:txBody>
          <a:bodyPr wrap="none" rtlCol="0">
            <a:spAutoFit/>
          </a:bodyPr>
          <a:lstStyle/>
          <a:p>
            <a:pPr>
              <a:buFont typeface="Arial" pitchFamily="34" charset="0"/>
              <a:buChar char="•"/>
            </a:pPr>
            <a:r>
              <a:rPr lang="en-US" sz="4000" b="1" dirty="0" smtClean="0"/>
              <a:t> maps</a:t>
            </a:r>
          </a:p>
        </p:txBody>
      </p:sp>
      <p:pic>
        <p:nvPicPr>
          <p:cNvPr id="23" name="Picture 2"/>
          <p:cNvPicPr>
            <a:picLocks noChangeAspect="1" noChangeArrowheads="1"/>
          </p:cNvPicPr>
          <p:nvPr/>
        </p:nvPicPr>
        <p:blipFill>
          <a:blip r:embed="rId2"/>
          <a:srcRect l="2351" t="54286" r="39667"/>
          <a:stretch>
            <a:fillRect/>
          </a:stretch>
        </p:blipFill>
        <p:spPr bwMode="auto">
          <a:xfrm>
            <a:off x="228600" y="4343400"/>
            <a:ext cx="5638800" cy="2514600"/>
          </a:xfrm>
          <a:prstGeom prst="rect">
            <a:avLst/>
          </a:prstGeom>
          <a:noFill/>
          <a:ln w="50800">
            <a:solidFill>
              <a:schemeClr val="tx1"/>
            </a:solidFill>
            <a:miter lim="800000"/>
            <a:headEnd/>
            <a:tailEnd/>
          </a:ln>
          <a:effectLst/>
        </p:spPr>
      </p:pic>
      <p:sp>
        <p:nvSpPr>
          <p:cNvPr id="24" name="TextBox 23"/>
          <p:cNvSpPr txBox="1"/>
          <p:nvPr/>
        </p:nvSpPr>
        <p:spPr>
          <a:xfrm>
            <a:off x="3352800" y="1600200"/>
            <a:ext cx="5846344" cy="553998"/>
          </a:xfrm>
          <a:prstGeom prst="rect">
            <a:avLst/>
          </a:prstGeom>
          <a:solidFill>
            <a:srgbClr val="EEECE1"/>
          </a:solidFill>
        </p:spPr>
        <p:txBody>
          <a:bodyPr wrap="none" rtlCol="0">
            <a:spAutoFit/>
          </a:bodyPr>
          <a:lstStyle/>
          <a:p>
            <a:r>
              <a:rPr lang="en-US" sz="3000" b="1" dirty="0" smtClean="0">
                <a:solidFill>
                  <a:srgbClr val="FF0000"/>
                </a:solidFill>
                <a:effectLst>
                  <a:outerShdw dist="50800" dir="7200000" algn="ctr" rotWithShape="0">
                    <a:schemeClr val="tx1"/>
                  </a:outerShdw>
                </a:effectLst>
              </a:rPr>
              <a:t>Missouri River  September 11, 1805</a:t>
            </a:r>
            <a:endParaRPr lang="en-US" sz="3000" b="1" dirty="0">
              <a:solidFill>
                <a:srgbClr val="FF0000"/>
              </a:solidFill>
              <a:effectLst>
                <a:outerShdw dist="50800" dir="7200000" algn="ctr" rotWithShape="0">
                  <a:schemeClr val="tx1"/>
                </a:outerShdw>
              </a:effectLst>
            </a:endParaRPr>
          </a:p>
        </p:txBody>
      </p:sp>
      <p:sp useBgFill="1">
        <p:nvSpPr>
          <p:cNvPr id="11" name="TextBox 10"/>
          <p:cNvSpPr txBox="1"/>
          <p:nvPr/>
        </p:nvSpPr>
        <p:spPr>
          <a:xfrm>
            <a:off x="2608613" y="784086"/>
            <a:ext cx="2649187" cy="707886"/>
          </a:xfrm>
          <a:prstGeom prst="rect">
            <a:avLst/>
          </a:prstGeom>
        </p:spPr>
        <p:txBody>
          <a:bodyPr wrap="none" rtlCol="0">
            <a:spAutoFit/>
          </a:bodyPr>
          <a:lstStyle/>
          <a:p>
            <a:r>
              <a:rPr lang="en-US" sz="4000" b="1" dirty="0" smtClean="0">
                <a:solidFill>
                  <a:srgbClr val="FF0000"/>
                </a:solidFill>
                <a:effectLst>
                  <a:outerShdw dist="50800" dir="5400000" algn="ctr" rotWithShape="0">
                    <a:schemeClr val="tx1"/>
                  </a:outerShdw>
                </a:effectLst>
              </a:rPr>
              <a:t>+ drawing =</a:t>
            </a:r>
            <a:endParaRPr lang="en-US" sz="4000" b="1" dirty="0">
              <a:solidFill>
                <a:srgbClr val="FF0000"/>
              </a:solidFill>
              <a:effectLst>
                <a:outerShdw dist="50800" dir="5400000" algn="ctr" rotWithShape="0">
                  <a:schemeClr val="tx1"/>
                </a:outerShdw>
              </a:effectLst>
            </a:endParaRPr>
          </a:p>
        </p:txBody>
      </p:sp>
      <p:sp>
        <p:nvSpPr>
          <p:cNvPr id="31" name="Oval 30"/>
          <p:cNvSpPr/>
          <p:nvPr/>
        </p:nvSpPr>
        <p:spPr>
          <a:xfrm>
            <a:off x="0" y="762000"/>
            <a:ext cx="2667000" cy="8382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TextBox 31"/>
          <p:cNvSpPr txBox="1"/>
          <p:nvPr/>
        </p:nvSpPr>
        <p:spPr>
          <a:xfrm>
            <a:off x="76200" y="863025"/>
            <a:ext cx="5105400" cy="584775"/>
          </a:xfrm>
          <a:prstGeom prst="rect">
            <a:avLst/>
          </a:prstGeom>
          <a:effectLst/>
        </p:spPr>
        <p:txBody>
          <a:bodyPr wrap="square" rtlCol="0">
            <a:spAutoFit/>
          </a:bodyPr>
          <a:lstStyle/>
          <a:p>
            <a:r>
              <a:rPr lang="en-US" sz="3200" b="1" dirty="0" smtClean="0">
                <a:effectLst>
                  <a:outerShdw dist="25400" dir="7200000" algn="ctr" rotWithShape="0">
                    <a:schemeClr val="tx1"/>
                  </a:outerShdw>
                </a:effectLst>
              </a:rPr>
              <a:t>Another example: Great Falls</a:t>
            </a:r>
            <a:endParaRPr lang="en-US" sz="3200" b="1" dirty="0">
              <a:effectLst>
                <a:outerShdw dist="25400" dir="7200000" algn="ctr" rotWithShape="0">
                  <a:schemeClr val="tx1"/>
                </a:outerShdw>
              </a:effectLst>
            </a:endParaRPr>
          </a:p>
        </p:txBody>
      </p:sp>
      <p:grpSp>
        <p:nvGrpSpPr>
          <p:cNvPr id="35" name="Group 34"/>
          <p:cNvGrpSpPr/>
          <p:nvPr/>
        </p:nvGrpSpPr>
        <p:grpSpPr>
          <a:xfrm>
            <a:off x="533400" y="1371600"/>
            <a:ext cx="9204915" cy="4571999"/>
            <a:chOff x="533400" y="1371600"/>
            <a:chExt cx="9204915" cy="4571999"/>
          </a:xfrm>
        </p:grpSpPr>
        <p:sp>
          <p:nvSpPr>
            <p:cNvPr id="33" name="Freeform 32"/>
            <p:cNvSpPr/>
            <p:nvPr/>
          </p:nvSpPr>
          <p:spPr>
            <a:xfrm>
              <a:off x="682399" y="1407120"/>
              <a:ext cx="9055916" cy="4536479"/>
            </a:xfrm>
            <a:custGeom>
              <a:avLst/>
              <a:gdLst>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227320 w 10412730"/>
                <a:gd name="connsiteY11" fmla="*/ 2868930 h 6217920"/>
                <a:gd name="connsiteX12" fmla="*/ 5570220 w 10412730"/>
                <a:gd name="connsiteY12" fmla="*/ 2868930 h 6217920"/>
                <a:gd name="connsiteX13" fmla="*/ 6118860 w 10412730"/>
                <a:gd name="connsiteY13" fmla="*/ 3120390 h 6217920"/>
                <a:gd name="connsiteX14" fmla="*/ 6484620 w 10412730"/>
                <a:gd name="connsiteY14" fmla="*/ 3303270 h 6217920"/>
                <a:gd name="connsiteX15" fmla="*/ 7147560 w 10412730"/>
                <a:gd name="connsiteY15" fmla="*/ 3211830 h 6217920"/>
                <a:gd name="connsiteX16" fmla="*/ 7650480 w 10412730"/>
                <a:gd name="connsiteY16" fmla="*/ 3211830 h 6217920"/>
                <a:gd name="connsiteX17" fmla="*/ 8084820 w 10412730"/>
                <a:gd name="connsiteY17" fmla="*/ 3417570 h 6217920"/>
                <a:gd name="connsiteX18" fmla="*/ 8359140 w 10412730"/>
                <a:gd name="connsiteY18" fmla="*/ 3577590 h 6217920"/>
                <a:gd name="connsiteX19" fmla="*/ 8656320 w 10412730"/>
                <a:gd name="connsiteY19" fmla="*/ 4514850 h 6217920"/>
                <a:gd name="connsiteX20" fmla="*/ 8770620 w 10412730"/>
                <a:gd name="connsiteY20" fmla="*/ 4972050 h 6217920"/>
                <a:gd name="connsiteX21" fmla="*/ 8953500 w 10412730"/>
                <a:gd name="connsiteY21" fmla="*/ 5314950 h 6217920"/>
                <a:gd name="connsiteX22" fmla="*/ 9364980 w 10412730"/>
                <a:gd name="connsiteY22" fmla="*/ 5474970 h 6217920"/>
                <a:gd name="connsiteX23" fmla="*/ 9913620 w 10412730"/>
                <a:gd name="connsiteY23" fmla="*/ 5543550 h 6217920"/>
                <a:gd name="connsiteX24" fmla="*/ 10279380 w 10412730"/>
                <a:gd name="connsiteY24" fmla="*/ 5657850 h 6217920"/>
                <a:gd name="connsiteX25" fmla="*/ 10370820 w 10412730"/>
                <a:gd name="connsiteY25" fmla="*/ 5749290 h 6217920"/>
                <a:gd name="connsiteX26" fmla="*/ 10027920 w 10412730"/>
                <a:gd name="connsiteY26" fmla="*/ 6183630 h 6217920"/>
                <a:gd name="connsiteX27" fmla="*/ 9570720 w 10412730"/>
                <a:gd name="connsiteY27" fmla="*/ 5955030 h 6217920"/>
                <a:gd name="connsiteX28" fmla="*/ 9410700 w 10412730"/>
                <a:gd name="connsiteY28" fmla="*/ 5886450 h 6217920"/>
                <a:gd name="connsiteX29" fmla="*/ 8793480 w 10412730"/>
                <a:gd name="connsiteY29" fmla="*/ 5817870 h 6217920"/>
                <a:gd name="connsiteX30" fmla="*/ 8404860 w 10412730"/>
                <a:gd name="connsiteY30" fmla="*/ 5429250 h 6217920"/>
                <a:gd name="connsiteX31" fmla="*/ 8153400 w 10412730"/>
                <a:gd name="connsiteY31" fmla="*/ 4469130 h 6217920"/>
                <a:gd name="connsiteX32" fmla="*/ 8130540 w 10412730"/>
                <a:gd name="connsiteY32" fmla="*/ 4034790 h 6217920"/>
                <a:gd name="connsiteX33" fmla="*/ 7879080 w 10412730"/>
                <a:gd name="connsiteY33" fmla="*/ 3623310 h 6217920"/>
                <a:gd name="connsiteX34" fmla="*/ 7581900 w 10412730"/>
                <a:gd name="connsiteY34" fmla="*/ 3371850 h 6217920"/>
                <a:gd name="connsiteX35" fmla="*/ 7078980 w 10412730"/>
                <a:gd name="connsiteY35" fmla="*/ 3623310 h 6217920"/>
                <a:gd name="connsiteX36" fmla="*/ 6073140 w 10412730"/>
                <a:gd name="connsiteY36" fmla="*/ 3691890 h 6217920"/>
                <a:gd name="connsiteX37" fmla="*/ 5547360 w 10412730"/>
                <a:gd name="connsiteY37" fmla="*/ 3326130 h 6217920"/>
                <a:gd name="connsiteX38" fmla="*/ 4838700 w 10412730"/>
                <a:gd name="connsiteY38" fmla="*/ 3326130 h 6217920"/>
                <a:gd name="connsiteX39" fmla="*/ 4244340 w 10412730"/>
                <a:gd name="connsiteY39" fmla="*/ 3074670 h 6217920"/>
                <a:gd name="connsiteX40" fmla="*/ 3741420 w 10412730"/>
                <a:gd name="connsiteY40" fmla="*/ 2983230 h 6217920"/>
                <a:gd name="connsiteX41" fmla="*/ 2918460 w 10412730"/>
                <a:gd name="connsiteY41" fmla="*/ 2777490 h 6217920"/>
                <a:gd name="connsiteX42" fmla="*/ 2392680 w 10412730"/>
                <a:gd name="connsiteY42" fmla="*/ 2548890 h 6217920"/>
                <a:gd name="connsiteX43" fmla="*/ 1935480 w 10412730"/>
                <a:gd name="connsiteY43" fmla="*/ 2297430 h 6217920"/>
                <a:gd name="connsiteX44" fmla="*/ 1066800 w 10412730"/>
                <a:gd name="connsiteY44" fmla="*/ 2183130 h 6217920"/>
                <a:gd name="connsiteX45" fmla="*/ 586740 w 10412730"/>
                <a:gd name="connsiteY45" fmla="*/ 1703070 h 6217920"/>
                <a:gd name="connsiteX46" fmla="*/ 518160 w 10412730"/>
                <a:gd name="connsiteY46" fmla="*/ 1223010 h 6217920"/>
                <a:gd name="connsiteX47" fmla="*/ 449580 w 10412730"/>
                <a:gd name="connsiteY47" fmla="*/ 697230 h 6217920"/>
                <a:gd name="connsiteX48" fmla="*/ 609600 w 10412730"/>
                <a:gd name="connsiteY48" fmla="*/ 674370 h 6217920"/>
                <a:gd name="connsiteX49" fmla="*/ 449580 w 10412730"/>
                <a:gd name="connsiteY49" fmla="*/ 445770 h 6217920"/>
                <a:gd name="connsiteX50" fmla="*/ 220980 w 10412730"/>
                <a:gd name="connsiteY50" fmla="*/ 262890 h 6217920"/>
                <a:gd name="connsiteX51" fmla="*/ 60960 w 10412730"/>
                <a:gd name="connsiteY51" fmla="*/ 34290 h 6217920"/>
                <a:gd name="connsiteX52" fmla="*/ 586740 w 10412730"/>
                <a:gd name="connsiteY52" fmla="*/ 57150 h 6217920"/>
                <a:gd name="connsiteX53" fmla="*/ 883920 w 10412730"/>
                <a:gd name="connsiteY53" fmla="*/ 262890 h 6217920"/>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227320 w 10412730"/>
                <a:gd name="connsiteY11" fmla="*/ 2868930 h 6217920"/>
                <a:gd name="connsiteX12" fmla="*/ 5570220 w 10412730"/>
                <a:gd name="connsiteY12" fmla="*/ 2868930 h 6217920"/>
                <a:gd name="connsiteX13" fmla="*/ 6118860 w 10412730"/>
                <a:gd name="connsiteY13" fmla="*/ 3120390 h 6217920"/>
                <a:gd name="connsiteX14" fmla="*/ 6484620 w 10412730"/>
                <a:gd name="connsiteY14" fmla="*/ 3303270 h 6217920"/>
                <a:gd name="connsiteX15" fmla="*/ 7147560 w 10412730"/>
                <a:gd name="connsiteY15" fmla="*/ 3211830 h 6217920"/>
                <a:gd name="connsiteX16" fmla="*/ 7650480 w 10412730"/>
                <a:gd name="connsiteY16" fmla="*/ 3211830 h 6217920"/>
                <a:gd name="connsiteX17" fmla="*/ 8084820 w 10412730"/>
                <a:gd name="connsiteY17" fmla="*/ 3417570 h 6217920"/>
                <a:gd name="connsiteX18" fmla="*/ 8359140 w 10412730"/>
                <a:gd name="connsiteY18" fmla="*/ 3577590 h 6217920"/>
                <a:gd name="connsiteX19" fmla="*/ 8656320 w 10412730"/>
                <a:gd name="connsiteY19" fmla="*/ 4514850 h 6217920"/>
                <a:gd name="connsiteX20" fmla="*/ 8770620 w 10412730"/>
                <a:gd name="connsiteY20" fmla="*/ 4972050 h 6217920"/>
                <a:gd name="connsiteX21" fmla="*/ 8953500 w 10412730"/>
                <a:gd name="connsiteY21" fmla="*/ 5314950 h 6217920"/>
                <a:gd name="connsiteX22" fmla="*/ 9364980 w 10412730"/>
                <a:gd name="connsiteY22" fmla="*/ 5474970 h 6217920"/>
                <a:gd name="connsiteX23" fmla="*/ 9913620 w 10412730"/>
                <a:gd name="connsiteY23" fmla="*/ 5543550 h 6217920"/>
                <a:gd name="connsiteX24" fmla="*/ 10279380 w 10412730"/>
                <a:gd name="connsiteY24" fmla="*/ 5657850 h 6217920"/>
                <a:gd name="connsiteX25" fmla="*/ 10370820 w 10412730"/>
                <a:gd name="connsiteY25" fmla="*/ 5749290 h 6217920"/>
                <a:gd name="connsiteX26" fmla="*/ 10027920 w 10412730"/>
                <a:gd name="connsiteY26" fmla="*/ 6183630 h 6217920"/>
                <a:gd name="connsiteX27" fmla="*/ 9570720 w 10412730"/>
                <a:gd name="connsiteY27" fmla="*/ 5955030 h 6217920"/>
                <a:gd name="connsiteX28" fmla="*/ 9410700 w 10412730"/>
                <a:gd name="connsiteY28" fmla="*/ 5886450 h 6217920"/>
                <a:gd name="connsiteX29" fmla="*/ 8793480 w 10412730"/>
                <a:gd name="connsiteY29" fmla="*/ 5817870 h 6217920"/>
                <a:gd name="connsiteX30" fmla="*/ 8404860 w 10412730"/>
                <a:gd name="connsiteY30" fmla="*/ 5429250 h 6217920"/>
                <a:gd name="connsiteX31" fmla="*/ 8153400 w 10412730"/>
                <a:gd name="connsiteY31" fmla="*/ 4469130 h 6217920"/>
                <a:gd name="connsiteX32" fmla="*/ 8130540 w 10412730"/>
                <a:gd name="connsiteY32" fmla="*/ 4034790 h 6217920"/>
                <a:gd name="connsiteX33" fmla="*/ 7879080 w 10412730"/>
                <a:gd name="connsiteY33" fmla="*/ 3623310 h 6217920"/>
                <a:gd name="connsiteX34" fmla="*/ 7581900 w 10412730"/>
                <a:gd name="connsiteY34" fmla="*/ 3371850 h 6217920"/>
                <a:gd name="connsiteX35" fmla="*/ 7078980 w 10412730"/>
                <a:gd name="connsiteY35" fmla="*/ 3623310 h 6217920"/>
                <a:gd name="connsiteX36" fmla="*/ 6073140 w 10412730"/>
                <a:gd name="connsiteY36" fmla="*/ 3691890 h 6217920"/>
                <a:gd name="connsiteX37" fmla="*/ 5547360 w 10412730"/>
                <a:gd name="connsiteY37" fmla="*/ 3326130 h 6217920"/>
                <a:gd name="connsiteX38" fmla="*/ 4838700 w 10412730"/>
                <a:gd name="connsiteY38" fmla="*/ 3326130 h 6217920"/>
                <a:gd name="connsiteX39" fmla="*/ 4244340 w 10412730"/>
                <a:gd name="connsiteY39" fmla="*/ 3074670 h 6217920"/>
                <a:gd name="connsiteX40" fmla="*/ 3741420 w 10412730"/>
                <a:gd name="connsiteY40" fmla="*/ 2983230 h 6217920"/>
                <a:gd name="connsiteX41" fmla="*/ 2918460 w 10412730"/>
                <a:gd name="connsiteY41" fmla="*/ 2777490 h 6217920"/>
                <a:gd name="connsiteX42" fmla="*/ 2392680 w 10412730"/>
                <a:gd name="connsiteY42" fmla="*/ 2548890 h 6217920"/>
                <a:gd name="connsiteX43" fmla="*/ 1935480 w 10412730"/>
                <a:gd name="connsiteY43" fmla="*/ 2297430 h 6217920"/>
                <a:gd name="connsiteX44" fmla="*/ 1066800 w 10412730"/>
                <a:gd name="connsiteY44" fmla="*/ 2183130 h 6217920"/>
                <a:gd name="connsiteX45" fmla="*/ 586740 w 10412730"/>
                <a:gd name="connsiteY45" fmla="*/ 1703070 h 6217920"/>
                <a:gd name="connsiteX46" fmla="*/ 518160 w 10412730"/>
                <a:gd name="connsiteY46" fmla="*/ 1223010 h 6217920"/>
                <a:gd name="connsiteX47" fmla="*/ 449580 w 10412730"/>
                <a:gd name="connsiteY47" fmla="*/ 697230 h 6217920"/>
                <a:gd name="connsiteX48" fmla="*/ 609600 w 10412730"/>
                <a:gd name="connsiteY48" fmla="*/ 674370 h 6217920"/>
                <a:gd name="connsiteX49" fmla="*/ 449580 w 10412730"/>
                <a:gd name="connsiteY49" fmla="*/ 445770 h 6217920"/>
                <a:gd name="connsiteX50" fmla="*/ 220980 w 10412730"/>
                <a:gd name="connsiteY50" fmla="*/ 262890 h 6217920"/>
                <a:gd name="connsiteX51" fmla="*/ 60960 w 10412730"/>
                <a:gd name="connsiteY51" fmla="*/ 34290 h 6217920"/>
                <a:gd name="connsiteX52" fmla="*/ 586740 w 10412730"/>
                <a:gd name="connsiteY52" fmla="*/ 57150 h 6217920"/>
                <a:gd name="connsiteX53" fmla="*/ 883920 w 10412730"/>
                <a:gd name="connsiteY53" fmla="*/ 262890 h 6217920"/>
                <a:gd name="connsiteX54" fmla="*/ 838200 w 10412730"/>
                <a:gd name="connsiteY54" fmla="*/ 1040130 h 6217920"/>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227320 w 10412730"/>
                <a:gd name="connsiteY11" fmla="*/ 2868930 h 6217920"/>
                <a:gd name="connsiteX12" fmla="*/ 5570220 w 10412730"/>
                <a:gd name="connsiteY12" fmla="*/ 2868930 h 6217920"/>
                <a:gd name="connsiteX13" fmla="*/ 6118860 w 10412730"/>
                <a:gd name="connsiteY13" fmla="*/ 3120390 h 6217920"/>
                <a:gd name="connsiteX14" fmla="*/ 6484620 w 10412730"/>
                <a:gd name="connsiteY14" fmla="*/ 3303270 h 6217920"/>
                <a:gd name="connsiteX15" fmla="*/ 7147560 w 10412730"/>
                <a:gd name="connsiteY15" fmla="*/ 3211830 h 6217920"/>
                <a:gd name="connsiteX16" fmla="*/ 7650480 w 10412730"/>
                <a:gd name="connsiteY16" fmla="*/ 3211830 h 6217920"/>
                <a:gd name="connsiteX17" fmla="*/ 8084820 w 10412730"/>
                <a:gd name="connsiteY17" fmla="*/ 3417570 h 6217920"/>
                <a:gd name="connsiteX18" fmla="*/ 8359140 w 10412730"/>
                <a:gd name="connsiteY18" fmla="*/ 3577590 h 6217920"/>
                <a:gd name="connsiteX19" fmla="*/ 8656320 w 10412730"/>
                <a:gd name="connsiteY19" fmla="*/ 4514850 h 6217920"/>
                <a:gd name="connsiteX20" fmla="*/ 8770620 w 10412730"/>
                <a:gd name="connsiteY20" fmla="*/ 4972050 h 6217920"/>
                <a:gd name="connsiteX21" fmla="*/ 8953500 w 10412730"/>
                <a:gd name="connsiteY21" fmla="*/ 5314950 h 6217920"/>
                <a:gd name="connsiteX22" fmla="*/ 9364980 w 10412730"/>
                <a:gd name="connsiteY22" fmla="*/ 5474970 h 6217920"/>
                <a:gd name="connsiteX23" fmla="*/ 9913620 w 10412730"/>
                <a:gd name="connsiteY23" fmla="*/ 5543550 h 6217920"/>
                <a:gd name="connsiteX24" fmla="*/ 10279380 w 10412730"/>
                <a:gd name="connsiteY24" fmla="*/ 5657850 h 6217920"/>
                <a:gd name="connsiteX25" fmla="*/ 10370820 w 10412730"/>
                <a:gd name="connsiteY25" fmla="*/ 5749290 h 6217920"/>
                <a:gd name="connsiteX26" fmla="*/ 10027920 w 10412730"/>
                <a:gd name="connsiteY26" fmla="*/ 6183630 h 6217920"/>
                <a:gd name="connsiteX27" fmla="*/ 9570720 w 10412730"/>
                <a:gd name="connsiteY27" fmla="*/ 5955030 h 6217920"/>
                <a:gd name="connsiteX28" fmla="*/ 9410700 w 10412730"/>
                <a:gd name="connsiteY28" fmla="*/ 5886450 h 6217920"/>
                <a:gd name="connsiteX29" fmla="*/ 8793480 w 10412730"/>
                <a:gd name="connsiteY29" fmla="*/ 5817870 h 6217920"/>
                <a:gd name="connsiteX30" fmla="*/ 8404860 w 10412730"/>
                <a:gd name="connsiteY30" fmla="*/ 5429250 h 6217920"/>
                <a:gd name="connsiteX31" fmla="*/ 8153400 w 10412730"/>
                <a:gd name="connsiteY31" fmla="*/ 4469130 h 6217920"/>
                <a:gd name="connsiteX32" fmla="*/ 8130540 w 10412730"/>
                <a:gd name="connsiteY32" fmla="*/ 4034790 h 6217920"/>
                <a:gd name="connsiteX33" fmla="*/ 7879080 w 10412730"/>
                <a:gd name="connsiteY33" fmla="*/ 3623310 h 6217920"/>
                <a:gd name="connsiteX34" fmla="*/ 7581900 w 10412730"/>
                <a:gd name="connsiteY34" fmla="*/ 3371850 h 6217920"/>
                <a:gd name="connsiteX35" fmla="*/ 7078980 w 10412730"/>
                <a:gd name="connsiteY35" fmla="*/ 3623310 h 6217920"/>
                <a:gd name="connsiteX36" fmla="*/ 6073140 w 10412730"/>
                <a:gd name="connsiteY36" fmla="*/ 3691890 h 6217920"/>
                <a:gd name="connsiteX37" fmla="*/ 5547360 w 10412730"/>
                <a:gd name="connsiteY37" fmla="*/ 3326130 h 6217920"/>
                <a:gd name="connsiteX38" fmla="*/ 4838700 w 10412730"/>
                <a:gd name="connsiteY38" fmla="*/ 3326130 h 6217920"/>
                <a:gd name="connsiteX39" fmla="*/ 4244340 w 10412730"/>
                <a:gd name="connsiteY39" fmla="*/ 3074670 h 6217920"/>
                <a:gd name="connsiteX40" fmla="*/ 3741420 w 10412730"/>
                <a:gd name="connsiteY40" fmla="*/ 2983230 h 6217920"/>
                <a:gd name="connsiteX41" fmla="*/ 2918460 w 10412730"/>
                <a:gd name="connsiteY41" fmla="*/ 2777490 h 6217920"/>
                <a:gd name="connsiteX42" fmla="*/ 2621280 w 10412730"/>
                <a:gd name="connsiteY42" fmla="*/ 2244090 h 6217920"/>
                <a:gd name="connsiteX43" fmla="*/ 1935480 w 10412730"/>
                <a:gd name="connsiteY43" fmla="*/ 2297430 h 6217920"/>
                <a:gd name="connsiteX44" fmla="*/ 1066800 w 10412730"/>
                <a:gd name="connsiteY44" fmla="*/ 2183130 h 6217920"/>
                <a:gd name="connsiteX45" fmla="*/ 586740 w 10412730"/>
                <a:gd name="connsiteY45" fmla="*/ 1703070 h 6217920"/>
                <a:gd name="connsiteX46" fmla="*/ 518160 w 10412730"/>
                <a:gd name="connsiteY46" fmla="*/ 1223010 h 6217920"/>
                <a:gd name="connsiteX47" fmla="*/ 449580 w 10412730"/>
                <a:gd name="connsiteY47" fmla="*/ 697230 h 6217920"/>
                <a:gd name="connsiteX48" fmla="*/ 609600 w 10412730"/>
                <a:gd name="connsiteY48" fmla="*/ 674370 h 6217920"/>
                <a:gd name="connsiteX49" fmla="*/ 449580 w 10412730"/>
                <a:gd name="connsiteY49" fmla="*/ 445770 h 6217920"/>
                <a:gd name="connsiteX50" fmla="*/ 220980 w 10412730"/>
                <a:gd name="connsiteY50" fmla="*/ 262890 h 6217920"/>
                <a:gd name="connsiteX51" fmla="*/ 60960 w 10412730"/>
                <a:gd name="connsiteY51" fmla="*/ 34290 h 6217920"/>
                <a:gd name="connsiteX52" fmla="*/ 586740 w 10412730"/>
                <a:gd name="connsiteY52" fmla="*/ 57150 h 6217920"/>
                <a:gd name="connsiteX53" fmla="*/ 883920 w 10412730"/>
                <a:gd name="connsiteY53" fmla="*/ 262890 h 6217920"/>
                <a:gd name="connsiteX54" fmla="*/ 838200 w 10412730"/>
                <a:gd name="connsiteY54" fmla="*/ 1040130 h 6217920"/>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227320 w 10412730"/>
                <a:gd name="connsiteY11" fmla="*/ 2868930 h 6217920"/>
                <a:gd name="connsiteX12" fmla="*/ 5570220 w 10412730"/>
                <a:gd name="connsiteY12" fmla="*/ 2868930 h 6217920"/>
                <a:gd name="connsiteX13" fmla="*/ 6118860 w 10412730"/>
                <a:gd name="connsiteY13" fmla="*/ 3120390 h 6217920"/>
                <a:gd name="connsiteX14" fmla="*/ 6484620 w 10412730"/>
                <a:gd name="connsiteY14" fmla="*/ 3303270 h 6217920"/>
                <a:gd name="connsiteX15" fmla="*/ 7147560 w 10412730"/>
                <a:gd name="connsiteY15" fmla="*/ 3211830 h 6217920"/>
                <a:gd name="connsiteX16" fmla="*/ 7650480 w 10412730"/>
                <a:gd name="connsiteY16" fmla="*/ 3211830 h 6217920"/>
                <a:gd name="connsiteX17" fmla="*/ 8084820 w 10412730"/>
                <a:gd name="connsiteY17" fmla="*/ 3417570 h 6217920"/>
                <a:gd name="connsiteX18" fmla="*/ 8359140 w 10412730"/>
                <a:gd name="connsiteY18" fmla="*/ 3577590 h 6217920"/>
                <a:gd name="connsiteX19" fmla="*/ 8656320 w 10412730"/>
                <a:gd name="connsiteY19" fmla="*/ 4514850 h 6217920"/>
                <a:gd name="connsiteX20" fmla="*/ 8770620 w 10412730"/>
                <a:gd name="connsiteY20" fmla="*/ 4972050 h 6217920"/>
                <a:gd name="connsiteX21" fmla="*/ 8953500 w 10412730"/>
                <a:gd name="connsiteY21" fmla="*/ 5314950 h 6217920"/>
                <a:gd name="connsiteX22" fmla="*/ 9364980 w 10412730"/>
                <a:gd name="connsiteY22" fmla="*/ 5474970 h 6217920"/>
                <a:gd name="connsiteX23" fmla="*/ 9913620 w 10412730"/>
                <a:gd name="connsiteY23" fmla="*/ 5543550 h 6217920"/>
                <a:gd name="connsiteX24" fmla="*/ 10279380 w 10412730"/>
                <a:gd name="connsiteY24" fmla="*/ 5657850 h 6217920"/>
                <a:gd name="connsiteX25" fmla="*/ 10370820 w 10412730"/>
                <a:gd name="connsiteY25" fmla="*/ 5749290 h 6217920"/>
                <a:gd name="connsiteX26" fmla="*/ 10027920 w 10412730"/>
                <a:gd name="connsiteY26" fmla="*/ 6183630 h 6217920"/>
                <a:gd name="connsiteX27" fmla="*/ 9570720 w 10412730"/>
                <a:gd name="connsiteY27" fmla="*/ 5955030 h 6217920"/>
                <a:gd name="connsiteX28" fmla="*/ 9410700 w 10412730"/>
                <a:gd name="connsiteY28" fmla="*/ 5886450 h 6217920"/>
                <a:gd name="connsiteX29" fmla="*/ 8793480 w 10412730"/>
                <a:gd name="connsiteY29" fmla="*/ 5817870 h 6217920"/>
                <a:gd name="connsiteX30" fmla="*/ 8404860 w 10412730"/>
                <a:gd name="connsiteY30" fmla="*/ 5429250 h 6217920"/>
                <a:gd name="connsiteX31" fmla="*/ 8153400 w 10412730"/>
                <a:gd name="connsiteY31" fmla="*/ 4469130 h 6217920"/>
                <a:gd name="connsiteX32" fmla="*/ 8130540 w 10412730"/>
                <a:gd name="connsiteY32" fmla="*/ 4034790 h 6217920"/>
                <a:gd name="connsiteX33" fmla="*/ 7879080 w 10412730"/>
                <a:gd name="connsiteY33" fmla="*/ 3623310 h 6217920"/>
                <a:gd name="connsiteX34" fmla="*/ 7581900 w 10412730"/>
                <a:gd name="connsiteY34" fmla="*/ 3371850 h 6217920"/>
                <a:gd name="connsiteX35" fmla="*/ 7078980 w 10412730"/>
                <a:gd name="connsiteY35" fmla="*/ 3623310 h 6217920"/>
                <a:gd name="connsiteX36" fmla="*/ 6073140 w 10412730"/>
                <a:gd name="connsiteY36" fmla="*/ 3691890 h 6217920"/>
                <a:gd name="connsiteX37" fmla="*/ 5547360 w 10412730"/>
                <a:gd name="connsiteY37" fmla="*/ 3326130 h 6217920"/>
                <a:gd name="connsiteX38" fmla="*/ 4838700 w 10412730"/>
                <a:gd name="connsiteY38" fmla="*/ 3326130 h 6217920"/>
                <a:gd name="connsiteX39" fmla="*/ 4244340 w 10412730"/>
                <a:gd name="connsiteY39" fmla="*/ 3074670 h 6217920"/>
                <a:gd name="connsiteX40" fmla="*/ 3741420 w 10412730"/>
                <a:gd name="connsiteY40" fmla="*/ 2983230 h 6217920"/>
                <a:gd name="connsiteX41" fmla="*/ 2918460 w 10412730"/>
                <a:gd name="connsiteY41" fmla="*/ 2777490 h 6217920"/>
                <a:gd name="connsiteX42" fmla="*/ 2621280 w 10412730"/>
                <a:gd name="connsiteY42" fmla="*/ 2244090 h 6217920"/>
                <a:gd name="connsiteX43" fmla="*/ 1935480 w 10412730"/>
                <a:gd name="connsiteY43" fmla="*/ 2297430 h 6217920"/>
                <a:gd name="connsiteX44" fmla="*/ 1901792 w 10412730"/>
                <a:gd name="connsiteY44" fmla="*/ 2152249 h 6217920"/>
                <a:gd name="connsiteX45" fmla="*/ 1066800 w 10412730"/>
                <a:gd name="connsiteY45" fmla="*/ 2183130 h 6217920"/>
                <a:gd name="connsiteX46" fmla="*/ 586740 w 10412730"/>
                <a:gd name="connsiteY46" fmla="*/ 1703070 h 6217920"/>
                <a:gd name="connsiteX47" fmla="*/ 518160 w 10412730"/>
                <a:gd name="connsiteY47" fmla="*/ 1223010 h 6217920"/>
                <a:gd name="connsiteX48" fmla="*/ 449580 w 10412730"/>
                <a:gd name="connsiteY48" fmla="*/ 697230 h 6217920"/>
                <a:gd name="connsiteX49" fmla="*/ 609600 w 10412730"/>
                <a:gd name="connsiteY49" fmla="*/ 674370 h 6217920"/>
                <a:gd name="connsiteX50" fmla="*/ 449580 w 10412730"/>
                <a:gd name="connsiteY50" fmla="*/ 445770 h 6217920"/>
                <a:gd name="connsiteX51" fmla="*/ 220980 w 10412730"/>
                <a:gd name="connsiteY51" fmla="*/ 262890 h 6217920"/>
                <a:gd name="connsiteX52" fmla="*/ 60960 w 10412730"/>
                <a:gd name="connsiteY52" fmla="*/ 34290 h 6217920"/>
                <a:gd name="connsiteX53" fmla="*/ 586740 w 10412730"/>
                <a:gd name="connsiteY53" fmla="*/ 57150 h 6217920"/>
                <a:gd name="connsiteX54" fmla="*/ 883920 w 10412730"/>
                <a:gd name="connsiteY54" fmla="*/ 262890 h 6217920"/>
                <a:gd name="connsiteX55" fmla="*/ 838200 w 10412730"/>
                <a:gd name="connsiteY55" fmla="*/ 1040130 h 6217920"/>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227320 w 10412730"/>
                <a:gd name="connsiteY11" fmla="*/ 2868930 h 6217920"/>
                <a:gd name="connsiteX12" fmla="*/ 5570220 w 10412730"/>
                <a:gd name="connsiteY12" fmla="*/ 2868930 h 6217920"/>
                <a:gd name="connsiteX13" fmla="*/ 6118860 w 10412730"/>
                <a:gd name="connsiteY13" fmla="*/ 3120390 h 6217920"/>
                <a:gd name="connsiteX14" fmla="*/ 6484620 w 10412730"/>
                <a:gd name="connsiteY14" fmla="*/ 3303270 h 6217920"/>
                <a:gd name="connsiteX15" fmla="*/ 7147560 w 10412730"/>
                <a:gd name="connsiteY15" fmla="*/ 3211830 h 6217920"/>
                <a:gd name="connsiteX16" fmla="*/ 7650480 w 10412730"/>
                <a:gd name="connsiteY16" fmla="*/ 3211830 h 6217920"/>
                <a:gd name="connsiteX17" fmla="*/ 8084820 w 10412730"/>
                <a:gd name="connsiteY17" fmla="*/ 3417570 h 6217920"/>
                <a:gd name="connsiteX18" fmla="*/ 8359140 w 10412730"/>
                <a:gd name="connsiteY18" fmla="*/ 3577590 h 6217920"/>
                <a:gd name="connsiteX19" fmla="*/ 8656320 w 10412730"/>
                <a:gd name="connsiteY19" fmla="*/ 4514850 h 6217920"/>
                <a:gd name="connsiteX20" fmla="*/ 8770620 w 10412730"/>
                <a:gd name="connsiteY20" fmla="*/ 4972050 h 6217920"/>
                <a:gd name="connsiteX21" fmla="*/ 8953500 w 10412730"/>
                <a:gd name="connsiteY21" fmla="*/ 5314950 h 6217920"/>
                <a:gd name="connsiteX22" fmla="*/ 9364980 w 10412730"/>
                <a:gd name="connsiteY22" fmla="*/ 5474970 h 6217920"/>
                <a:gd name="connsiteX23" fmla="*/ 9913620 w 10412730"/>
                <a:gd name="connsiteY23" fmla="*/ 5543550 h 6217920"/>
                <a:gd name="connsiteX24" fmla="*/ 10279380 w 10412730"/>
                <a:gd name="connsiteY24" fmla="*/ 5657850 h 6217920"/>
                <a:gd name="connsiteX25" fmla="*/ 10370820 w 10412730"/>
                <a:gd name="connsiteY25" fmla="*/ 5749290 h 6217920"/>
                <a:gd name="connsiteX26" fmla="*/ 10027920 w 10412730"/>
                <a:gd name="connsiteY26" fmla="*/ 6183630 h 6217920"/>
                <a:gd name="connsiteX27" fmla="*/ 9570720 w 10412730"/>
                <a:gd name="connsiteY27" fmla="*/ 5955030 h 6217920"/>
                <a:gd name="connsiteX28" fmla="*/ 9410700 w 10412730"/>
                <a:gd name="connsiteY28" fmla="*/ 5886450 h 6217920"/>
                <a:gd name="connsiteX29" fmla="*/ 8793480 w 10412730"/>
                <a:gd name="connsiteY29" fmla="*/ 5817870 h 6217920"/>
                <a:gd name="connsiteX30" fmla="*/ 8404860 w 10412730"/>
                <a:gd name="connsiteY30" fmla="*/ 5429250 h 6217920"/>
                <a:gd name="connsiteX31" fmla="*/ 8153400 w 10412730"/>
                <a:gd name="connsiteY31" fmla="*/ 4469130 h 6217920"/>
                <a:gd name="connsiteX32" fmla="*/ 8130540 w 10412730"/>
                <a:gd name="connsiteY32" fmla="*/ 4034790 h 6217920"/>
                <a:gd name="connsiteX33" fmla="*/ 7879080 w 10412730"/>
                <a:gd name="connsiteY33" fmla="*/ 3623310 h 6217920"/>
                <a:gd name="connsiteX34" fmla="*/ 7581900 w 10412730"/>
                <a:gd name="connsiteY34" fmla="*/ 3371850 h 6217920"/>
                <a:gd name="connsiteX35" fmla="*/ 7078980 w 10412730"/>
                <a:gd name="connsiteY35" fmla="*/ 3623310 h 6217920"/>
                <a:gd name="connsiteX36" fmla="*/ 6073140 w 10412730"/>
                <a:gd name="connsiteY36" fmla="*/ 3691890 h 6217920"/>
                <a:gd name="connsiteX37" fmla="*/ 5547360 w 10412730"/>
                <a:gd name="connsiteY37" fmla="*/ 3326130 h 6217920"/>
                <a:gd name="connsiteX38" fmla="*/ 4838700 w 10412730"/>
                <a:gd name="connsiteY38" fmla="*/ 3326130 h 6217920"/>
                <a:gd name="connsiteX39" fmla="*/ 4244340 w 10412730"/>
                <a:gd name="connsiteY39" fmla="*/ 3074670 h 6217920"/>
                <a:gd name="connsiteX40" fmla="*/ 3741420 w 10412730"/>
                <a:gd name="connsiteY40" fmla="*/ 2983230 h 6217920"/>
                <a:gd name="connsiteX41" fmla="*/ 2918460 w 10412730"/>
                <a:gd name="connsiteY41" fmla="*/ 2777490 h 6217920"/>
                <a:gd name="connsiteX42" fmla="*/ 2621280 w 10412730"/>
                <a:gd name="connsiteY42" fmla="*/ 2244090 h 6217920"/>
                <a:gd name="connsiteX43" fmla="*/ 1935480 w 10412730"/>
                <a:gd name="connsiteY43" fmla="*/ 2297430 h 6217920"/>
                <a:gd name="connsiteX44" fmla="*/ 1066800 w 10412730"/>
                <a:gd name="connsiteY44" fmla="*/ 2183130 h 6217920"/>
                <a:gd name="connsiteX45" fmla="*/ 586740 w 10412730"/>
                <a:gd name="connsiteY45" fmla="*/ 1703070 h 6217920"/>
                <a:gd name="connsiteX46" fmla="*/ 518160 w 10412730"/>
                <a:gd name="connsiteY46" fmla="*/ 1223010 h 6217920"/>
                <a:gd name="connsiteX47" fmla="*/ 449580 w 10412730"/>
                <a:gd name="connsiteY47" fmla="*/ 697230 h 6217920"/>
                <a:gd name="connsiteX48" fmla="*/ 609600 w 10412730"/>
                <a:gd name="connsiteY48" fmla="*/ 674370 h 6217920"/>
                <a:gd name="connsiteX49" fmla="*/ 449580 w 10412730"/>
                <a:gd name="connsiteY49" fmla="*/ 445770 h 6217920"/>
                <a:gd name="connsiteX50" fmla="*/ 220980 w 10412730"/>
                <a:gd name="connsiteY50" fmla="*/ 262890 h 6217920"/>
                <a:gd name="connsiteX51" fmla="*/ 60960 w 10412730"/>
                <a:gd name="connsiteY51" fmla="*/ 34290 h 6217920"/>
                <a:gd name="connsiteX52" fmla="*/ 586740 w 10412730"/>
                <a:gd name="connsiteY52" fmla="*/ 57150 h 6217920"/>
                <a:gd name="connsiteX53" fmla="*/ 883920 w 10412730"/>
                <a:gd name="connsiteY53" fmla="*/ 262890 h 6217920"/>
                <a:gd name="connsiteX54" fmla="*/ 838200 w 10412730"/>
                <a:gd name="connsiteY54" fmla="*/ 1040130 h 6217920"/>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227320 w 10412730"/>
                <a:gd name="connsiteY11" fmla="*/ 2868930 h 6217920"/>
                <a:gd name="connsiteX12" fmla="*/ 5570220 w 10412730"/>
                <a:gd name="connsiteY12" fmla="*/ 2868930 h 6217920"/>
                <a:gd name="connsiteX13" fmla="*/ 6118860 w 10412730"/>
                <a:gd name="connsiteY13" fmla="*/ 3120390 h 6217920"/>
                <a:gd name="connsiteX14" fmla="*/ 6484620 w 10412730"/>
                <a:gd name="connsiteY14" fmla="*/ 3303270 h 6217920"/>
                <a:gd name="connsiteX15" fmla="*/ 7147560 w 10412730"/>
                <a:gd name="connsiteY15" fmla="*/ 3211830 h 6217920"/>
                <a:gd name="connsiteX16" fmla="*/ 7650480 w 10412730"/>
                <a:gd name="connsiteY16" fmla="*/ 3211830 h 6217920"/>
                <a:gd name="connsiteX17" fmla="*/ 8084820 w 10412730"/>
                <a:gd name="connsiteY17" fmla="*/ 3417570 h 6217920"/>
                <a:gd name="connsiteX18" fmla="*/ 8359140 w 10412730"/>
                <a:gd name="connsiteY18" fmla="*/ 3577590 h 6217920"/>
                <a:gd name="connsiteX19" fmla="*/ 8656320 w 10412730"/>
                <a:gd name="connsiteY19" fmla="*/ 4514850 h 6217920"/>
                <a:gd name="connsiteX20" fmla="*/ 8770620 w 10412730"/>
                <a:gd name="connsiteY20" fmla="*/ 4972050 h 6217920"/>
                <a:gd name="connsiteX21" fmla="*/ 8953500 w 10412730"/>
                <a:gd name="connsiteY21" fmla="*/ 5314950 h 6217920"/>
                <a:gd name="connsiteX22" fmla="*/ 9364980 w 10412730"/>
                <a:gd name="connsiteY22" fmla="*/ 5474970 h 6217920"/>
                <a:gd name="connsiteX23" fmla="*/ 9913620 w 10412730"/>
                <a:gd name="connsiteY23" fmla="*/ 5543550 h 6217920"/>
                <a:gd name="connsiteX24" fmla="*/ 10279380 w 10412730"/>
                <a:gd name="connsiteY24" fmla="*/ 5657850 h 6217920"/>
                <a:gd name="connsiteX25" fmla="*/ 10370820 w 10412730"/>
                <a:gd name="connsiteY25" fmla="*/ 5749290 h 6217920"/>
                <a:gd name="connsiteX26" fmla="*/ 10027920 w 10412730"/>
                <a:gd name="connsiteY26" fmla="*/ 6183630 h 6217920"/>
                <a:gd name="connsiteX27" fmla="*/ 9570720 w 10412730"/>
                <a:gd name="connsiteY27" fmla="*/ 5955030 h 6217920"/>
                <a:gd name="connsiteX28" fmla="*/ 9410700 w 10412730"/>
                <a:gd name="connsiteY28" fmla="*/ 5886450 h 6217920"/>
                <a:gd name="connsiteX29" fmla="*/ 8793480 w 10412730"/>
                <a:gd name="connsiteY29" fmla="*/ 5817870 h 6217920"/>
                <a:gd name="connsiteX30" fmla="*/ 8404860 w 10412730"/>
                <a:gd name="connsiteY30" fmla="*/ 5429250 h 6217920"/>
                <a:gd name="connsiteX31" fmla="*/ 8153400 w 10412730"/>
                <a:gd name="connsiteY31" fmla="*/ 4469130 h 6217920"/>
                <a:gd name="connsiteX32" fmla="*/ 8130540 w 10412730"/>
                <a:gd name="connsiteY32" fmla="*/ 4034790 h 6217920"/>
                <a:gd name="connsiteX33" fmla="*/ 7879080 w 10412730"/>
                <a:gd name="connsiteY33" fmla="*/ 3623310 h 6217920"/>
                <a:gd name="connsiteX34" fmla="*/ 7581900 w 10412730"/>
                <a:gd name="connsiteY34" fmla="*/ 3371850 h 6217920"/>
                <a:gd name="connsiteX35" fmla="*/ 7078980 w 10412730"/>
                <a:gd name="connsiteY35" fmla="*/ 3623310 h 6217920"/>
                <a:gd name="connsiteX36" fmla="*/ 6073140 w 10412730"/>
                <a:gd name="connsiteY36" fmla="*/ 3691890 h 6217920"/>
                <a:gd name="connsiteX37" fmla="*/ 5547360 w 10412730"/>
                <a:gd name="connsiteY37" fmla="*/ 3326130 h 6217920"/>
                <a:gd name="connsiteX38" fmla="*/ 4838700 w 10412730"/>
                <a:gd name="connsiteY38" fmla="*/ 3326130 h 6217920"/>
                <a:gd name="connsiteX39" fmla="*/ 4244340 w 10412730"/>
                <a:gd name="connsiteY39" fmla="*/ 3074670 h 6217920"/>
                <a:gd name="connsiteX40" fmla="*/ 3741420 w 10412730"/>
                <a:gd name="connsiteY40" fmla="*/ 2983230 h 6217920"/>
                <a:gd name="connsiteX41" fmla="*/ 2918460 w 10412730"/>
                <a:gd name="connsiteY41" fmla="*/ 2777490 h 6217920"/>
                <a:gd name="connsiteX42" fmla="*/ 2621280 w 10412730"/>
                <a:gd name="connsiteY42" fmla="*/ 2244090 h 6217920"/>
                <a:gd name="connsiteX43" fmla="*/ 1935480 w 10412730"/>
                <a:gd name="connsiteY43" fmla="*/ 2297430 h 6217920"/>
                <a:gd name="connsiteX44" fmla="*/ 1930667 w 10412730"/>
                <a:gd name="connsiteY44" fmla="*/ 2152249 h 6217920"/>
                <a:gd name="connsiteX45" fmla="*/ 1066800 w 10412730"/>
                <a:gd name="connsiteY45" fmla="*/ 2183130 h 6217920"/>
                <a:gd name="connsiteX46" fmla="*/ 586740 w 10412730"/>
                <a:gd name="connsiteY46" fmla="*/ 1703070 h 6217920"/>
                <a:gd name="connsiteX47" fmla="*/ 518160 w 10412730"/>
                <a:gd name="connsiteY47" fmla="*/ 1223010 h 6217920"/>
                <a:gd name="connsiteX48" fmla="*/ 449580 w 10412730"/>
                <a:gd name="connsiteY48" fmla="*/ 697230 h 6217920"/>
                <a:gd name="connsiteX49" fmla="*/ 609600 w 10412730"/>
                <a:gd name="connsiteY49" fmla="*/ 674370 h 6217920"/>
                <a:gd name="connsiteX50" fmla="*/ 449580 w 10412730"/>
                <a:gd name="connsiteY50" fmla="*/ 445770 h 6217920"/>
                <a:gd name="connsiteX51" fmla="*/ 220980 w 10412730"/>
                <a:gd name="connsiteY51" fmla="*/ 262890 h 6217920"/>
                <a:gd name="connsiteX52" fmla="*/ 60960 w 10412730"/>
                <a:gd name="connsiteY52" fmla="*/ 34290 h 6217920"/>
                <a:gd name="connsiteX53" fmla="*/ 586740 w 10412730"/>
                <a:gd name="connsiteY53" fmla="*/ 57150 h 6217920"/>
                <a:gd name="connsiteX54" fmla="*/ 883920 w 10412730"/>
                <a:gd name="connsiteY54" fmla="*/ 262890 h 6217920"/>
                <a:gd name="connsiteX55" fmla="*/ 838200 w 10412730"/>
                <a:gd name="connsiteY55" fmla="*/ 1040130 h 6217920"/>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227320 w 10412730"/>
                <a:gd name="connsiteY11" fmla="*/ 2868930 h 6217920"/>
                <a:gd name="connsiteX12" fmla="*/ 5570220 w 10412730"/>
                <a:gd name="connsiteY12" fmla="*/ 2868930 h 6217920"/>
                <a:gd name="connsiteX13" fmla="*/ 6118860 w 10412730"/>
                <a:gd name="connsiteY13" fmla="*/ 3120390 h 6217920"/>
                <a:gd name="connsiteX14" fmla="*/ 6484620 w 10412730"/>
                <a:gd name="connsiteY14" fmla="*/ 3303270 h 6217920"/>
                <a:gd name="connsiteX15" fmla="*/ 7147560 w 10412730"/>
                <a:gd name="connsiteY15" fmla="*/ 3211830 h 6217920"/>
                <a:gd name="connsiteX16" fmla="*/ 7650480 w 10412730"/>
                <a:gd name="connsiteY16" fmla="*/ 3211830 h 6217920"/>
                <a:gd name="connsiteX17" fmla="*/ 8084820 w 10412730"/>
                <a:gd name="connsiteY17" fmla="*/ 3417570 h 6217920"/>
                <a:gd name="connsiteX18" fmla="*/ 8359140 w 10412730"/>
                <a:gd name="connsiteY18" fmla="*/ 3577590 h 6217920"/>
                <a:gd name="connsiteX19" fmla="*/ 8656320 w 10412730"/>
                <a:gd name="connsiteY19" fmla="*/ 4514850 h 6217920"/>
                <a:gd name="connsiteX20" fmla="*/ 8770620 w 10412730"/>
                <a:gd name="connsiteY20" fmla="*/ 4972050 h 6217920"/>
                <a:gd name="connsiteX21" fmla="*/ 8953500 w 10412730"/>
                <a:gd name="connsiteY21" fmla="*/ 5314950 h 6217920"/>
                <a:gd name="connsiteX22" fmla="*/ 9364980 w 10412730"/>
                <a:gd name="connsiteY22" fmla="*/ 5474970 h 6217920"/>
                <a:gd name="connsiteX23" fmla="*/ 9913620 w 10412730"/>
                <a:gd name="connsiteY23" fmla="*/ 5543550 h 6217920"/>
                <a:gd name="connsiteX24" fmla="*/ 10279380 w 10412730"/>
                <a:gd name="connsiteY24" fmla="*/ 5657850 h 6217920"/>
                <a:gd name="connsiteX25" fmla="*/ 10370820 w 10412730"/>
                <a:gd name="connsiteY25" fmla="*/ 5749290 h 6217920"/>
                <a:gd name="connsiteX26" fmla="*/ 10027920 w 10412730"/>
                <a:gd name="connsiteY26" fmla="*/ 6183630 h 6217920"/>
                <a:gd name="connsiteX27" fmla="*/ 9570720 w 10412730"/>
                <a:gd name="connsiteY27" fmla="*/ 5955030 h 6217920"/>
                <a:gd name="connsiteX28" fmla="*/ 9410700 w 10412730"/>
                <a:gd name="connsiteY28" fmla="*/ 5886450 h 6217920"/>
                <a:gd name="connsiteX29" fmla="*/ 8793480 w 10412730"/>
                <a:gd name="connsiteY29" fmla="*/ 5817870 h 6217920"/>
                <a:gd name="connsiteX30" fmla="*/ 8404860 w 10412730"/>
                <a:gd name="connsiteY30" fmla="*/ 5429250 h 6217920"/>
                <a:gd name="connsiteX31" fmla="*/ 8153400 w 10412730"/>
                <a:gd name="connsiteY31" fmla="*/ 4469130 h 6217920"/>
                <a:gd name="connsiteX32" fmla="*/ 8130540 w 10412730"/>
                <a:gd name="connsiteY32" fmla="*/ 4034790 h 6217920"/>
                <a:gd name="connsiteX33" fmla="*/ 7879080 w 10412730"/>
                <a:gd name="connsiteY33" fmla="*/ 3623310 h 6217920"/>
                <a:gd name="connsiteX34" fmla="*/ 7581900 w 10412730"/>
                <a:gd name="connsiteY34" fmla="*/ 3371850 h 6217920"/>
                <a:gd name="connsiteX35" fmla="*/ 7078980 w 10412730"/>
                <a:gd name="connsiteY35" fmla="*/ 3623310 h 6217920"/>
                <a:gd name="connsiteX36" fmla="*/ 6073140 w 10412730"/>
                <a:gd name="connsiteY36" fmla="*/ 3691890 h 6217920"/>
                <a:gd name="connsiteX37" fmla="*/ 5547360 w 10412730"/>
                <a:gd name="connsiteY37" fmla="*/ 3326130 h 6217920"/>
                <a:gd name="connsiteX38" fmla="*/ 4838700 w 10412730"/>
                <a:gd name="connsiteY38" fmla="*/ 3326130 h 6217920"/>
                <a:gd name="connsiteX39" fmla="*/ 4244340 w 10412730"/>
                <a:gd name="connsiteY39" fmla="*/ 3074670 h 6217920"/>
                <a:gd name="connsiteX40" fmla="*/ 3741420 w 10412730"/>
                <a:gd name="connsiteY40" fmla="*/ 2983230 h 6217920"/>
                <a:gd name="connsiteX41" fmla="*/ 2918460 w 10412730"/>
                <a:gd name="connsiteY41" fmla="*/ 2777490 h 6217920"/>
                <a:gd name="connsiteX42" fmla="*/ 2621280 w 10412730"/>
                <a:gd name="connsiteY42" fmla="*/ 2244090 h 6217920"/>
                <a:gd name="connsiteX43" fmla="*/ 1930667 w 10412730"/>
                <a:gd name="connsiteY43" fmla="*/ 2152249 h 6217920"/>
                <a:gd name="connsiteX44" fmla="*/ 1066800 w 10412730"/>
                <a:gd name="connsiteY44" fmla="*/ 2183130 h 6217920"/>
                <a:gd name="connsiteX45" fmla="*/ 586740 w 10412730"/>
                <a:gd name="connsiteY45" fmla="*/ 1703070 h 6217920"/>
                <a:gd name="connsiteX46" fmla="*/ 518160 w 10412730"/>
                <a:gd name="connsiteY46" fmla="*/ 1223010 h 6217920"/>
                <a:gd name="connsiteX47" fmla="*/ 449580 w 10412730"/>
                <a:gd name="connsiteY47" fmla="*/ 697230 h 6217920"/>
                <a:gd name="connsiteX48" fmla="*/ 609600 w 10412730"/>
                <a:gd name="connsiteY48" fmla="*/ 674370 h 6217920"/>
                <a:gd name="connsiteX49" fmla="*/ 449580 w 10412730"/>
                <a:gd name="connsiteY49" fmla="*/ 445770 h 6217920"/>
                <a:gd name="connsiteX50" fmla="*/ 220980 w 10412730"/>
                <a:gd name="connsiteY50" fmla="*/ 262890 h 6217920"/>
                <a:gd name="connsiteX51" fmla="*/ 60960 w 10412730"/>
                <a:gd name="connsiteY51" fmla="*/ 34290 h 6217920"/>
                <a:gd name="connsiteX52" fmla="*/ 586740 w 10412730"/>
                <a:gd name="connsiteY52" fmla="*/ 57150 h 6217920"/>
                <a:gd name="connsiteX53" fmla="*/ 883920 w 10412730"/>
                <a:gd name="connsiteY53" fmla="*/ 262890 h 6217920"/>
                <a:gd name="connsiteX54" fmla="*/ 838200 w 10412730"/>
                <a:gd name="connsiteY54" fmla="*/ 1040130 h 6217920"/>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227320 w 10412730"/>
                <a:gd name="connsiteY11" fmla="*/ 2868930 h 6217920"/>
                <a:gd name="connsiteX12" fmla="*/ 5570220 w 10412730"/>
                <a:gd name="connsiteY12" fmla="*/ 2868930 h 6217920"/>
                <a:gd name="connsiteX13" fmla="*/ 6118860 w 10412730"/>
                <a:gd name="connsiteY13" fmla="*/ 3120390 h 6217920"/>
                <a:gd name="connsiteX14" fmla="*/ 6484620 w 10412730"/>
                <a:gd name="connsiteY14" fmla="*/ 3303270 h 6217920"/>
                <a:gd name="connsiteX15" fmla="*/ 7147560 w 10412730"/>
                <a:gd name="connsiteY15" fmla="*/ 3211830 h 6217920"/>
                <a:gd name="connsiteX16" fmla="*/ 7650480 w 10412730"/>
                <a:gd name="connsiteY16" fmla="*/ 3211830 h 6217920"/>
                <a:gd name="connsiteX17" fmla="*/ 8084820 w 10412730"/>
                <a:gd name="connsiteY17" fmla="*/ 3417570 h 6217920"/>
                <a:gd name="connsiteX18" fmla="*/ 8359140 w 10412730"/>
                <a:gd name="connsiteY18" fmla="*/ 3577590 h 6217920"/>
                <a:gd name="connsiteX19" fmla="*/ 8656320 w 10412730"/>
                <a:gd name="connsiteY19" fmla="*/ 4514850 h 6217920"/>
                <a:gd name="connsiteX20" fmla="*/ 8770620 w 10412730"/>
                <a:gd name="connsiteY20" fmla="*/ 4972050 h 6217920"/>
                <a:gd name="connsiteX21" fmla="*/ 8953500 w 10412730"/>
                <a:gd name="connsiteY21" fmla="*/ 5314950 h 6217920"/>
                <a:gd name="connsiteX22" fmla="*/ 9364980 w 10412730"/>
                <a:gd name="connsiteY22" fmla="*/ 5474970 h 6217920"/>
                <a:gd name="connsiteX23" fmla="*/ 9913620 w 10412730"/>
                <a:gd name="connsiteY23" fmla="*/ 5543550 h 6217920"/>
                <a:gd name="connsiteX24" fmla="*/ 10279380 w 10412730"/>
                <a:gd name="connsiteY24" fmla="*/ 5657850 h 6217920"/>
                <a:gd name="connsiteX25" fmla="*/ 10370820 w 10412730"/>
                <a:gd name="connsiteY25" fmla="*/ 5749290 h 6217920"/>
                <a:gd name="connsiteX26" fmla="*/ 10027920 w 10412730"/>
                <a:gd name="connsiteY26" fmla="*/ 6183630 h 6217920"/>
                <a:gd name="connsiteX27" fmla="*/ 9570720 w 10412730"/>
                <a:gd name="connsiteY27" fmla="*/ 5955030 h 6217920"/>
                <a:gd name="connsiteX28" fmla="*/ 9410700 w 10412730"/>
                <a:gd name="connsiteY28" fmla="*/ 5886450 h 6217920"/>
                <a:gd name="connsiteX29" fmla="*/ 8793480 w 10412730"/>
                <a:gd name="connsiteY29" fmla="*/ 5817870 h 6217920"/>
                <a:gd name="connsiteX30" fmla="*/ 8404860 w 10412730"/>
                <a:gd name="connsiteY30" fmla="*/ 5429250 h 6217920"/>
                <a:gd name="connsiteX31" fmla="*/ 8153400 w 10412730"/>
                <a:gd name="connsiteY31" fmla="*/ 4469130 h 6217920"/>
                <a:gd name="connsiteX32" fmla="*/ 8130540 w 10412730"/>
                <a:gd name="connsiteY32" fmla="*/ 4034790 h 6217920"/>
                <a:gd name="connsiteX33" fmla="*/ 7879080 w 10412730"/>
                <a:gd name="connsiteY33" fmla="*/ 3623310 h 6217920"/>
                <a:gd name="connsiteX34" fmla="*/ 7581900 w 10412730"/>
                <a:gd name="connsiteY34" fmla="*/ 3371850 h 6217920"/>
                <a:gd name="connsiteX35" fmla="*/ 7078980 w 10412730"/>
                <a:gd name="connsiteY35" fmla="*/ 3623310 h 6217920"/>
                <a:gd name="connsiteX36" fmla="*/ 6073140 w 10412730"/>
                <a:gd name="connsiteY36" fmla="*/ 3691890 h 6217920"/>
                <a:gd name="connsiteX37" fmla="*/ 5547360 w 10412730"/>
                <a:gd name="connsiteY37" fmla="*/ 3326130 h 6217920"/>
                <a:gd name="connsiteX38" fmla="*/ 4838700 w 10412730"/>
                <a:gd name="connsiteY38" fmla="*/ 3326130 h 6217920"/>
                <a:gd name="connsiteX39" fmla="*/ 4244340 w 10412730"/>
                <a:gd name="connsiteY39" fmla="*/ 3074670 h 6217920"/>
                <a:gd name="connsiteX40" fmla="*/ 3741420 w 10412730"/>
                <a:gd name="connsiteY40" fmla="*/ 2983230 h 6217920"/>
                <a:gd name="connsiteX41" fmla="*/ 3070860 w 10412730"/>
                <a:gd name="connsiteY41" fmla="*/ 2625090 h 6217920"/>
                <a:gd name="connsiteX42" fmla="*/ 2621280 w 10412730"/>
                <a:gd name="connsiteY42" fmla="*/ 2244090 h 6217920"/>
                <a:gd name="connsiteX43" fmla="*/ 1930667 w 10412730"/>
                <a:gd name="connsiteY43" fmla="*/ 2152249 h 6217920"/>
                <a:gd name="connsiteX44" fmla="*/ 1066800 w 10412730"/>
                <a:gd name="connsiteY44" fmla="*/ 2183130 h 6217920"/>
                <a:gd name="connsiteX45" fmla="*/ 586740 w 10412730"/>
                <a:gd name="connsiteY45" fmla="*/ 1703070 h 6217920"/>
                <a:gd name="connsiteX46" fmla="*/ 518160 w 10412730"/>
                <a:gd name="connsiteY46" fmla="*/ 1223010 h 6217920"/>
                <a:gd name="connsiteX47" fmla="*/ 449580 w 10412730"/>
                <a:gd name="connsiteY47" fmla="*/ 697230 h 6217920"/>
                <a:gd name="connsiteX48" fmla="*/ 609600 w 10412730"/>
                <a:gd name="connsiteY48" fmla="*/ 674370 h 6217920"/>
                <a:gd name="connsiteX49" fmla="*/ 449580 w 10412730"/>
                <a:gd name="connsiteY49" fmla="*/ 445770 h 6217920"/>
                <a:gd name="connsiteX50" fmla="*/ 220980 w 10412730"/>
                <a:gd name="connsiteY50" fmla="*/ 262890 h 6217920"/>
                <a:gd name="connsiteX51" fmla="*/ 60960 w 10412730"/>
                <a:gd name="connsiteY51" fmla="*/ 34290 h 6217920"/>
                <a:gd name="connsiteX52" fmla="*/ 586740 w 10412730"/>
                <a:gd name="connsiteY52" fmla="*/ 57150 h 6217920"/>
                <a:gd name="connsiteX53" fmla="*/ 883920 w 10412730"/>
                <a:gd name="connsiteY53" fmla="*/ 262890 h 6217920"/>
                <a:gd name="connsiteX54" fmla="*/ 838200 w 10412730"/>
                <a:gd name="connsiteY54" fmla="*/ 1040130 h 6217920"/>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227320 w 10412730"/>
                <a:gd name="connsiteY11" fmla="*/ 2868930 h 6217920"/>
                <a:gd name="connsiteX12" fmla="*/ 5570220 w 10412730"/>
                <a:gd name="connsiteY12" fmla="*/ 2716530 h 6217920"/>
                <a:gd name="connsiteX13" fmla="*/ 6118860 w 10412730"/>
                <a:gd name="connsiteY13" fmla="*/ 3120390 h 6217920"/>
                <a:gd name="connsiteX14" fmla="*/ 6484620 w 10412730"/>
                <a:gd name="connsiteY14" fmla="*/ 3303270 h 6217920"/>
                <a:gd name="connsiteX15" fmla="*/ 7147560 w 10412730"/>
                <a:gd name="connsiteY15" fmla="*/ 3211830 h 6217920"/>
                <a:gd name="connsiteX16" fmla="*/ 7650480 w 10412730"/>
                <a:gd name="connsiteY16" fmla="*/ 3211830 h 6217920"/>
                <a:gd name="connsiteX17" fmla="*/ 8084820 w 10412730"/>
                <a:gd name="connsiteY17" fmla="*/ 3417570 h 6217920"/>
                <a:gd name="connsiteX18" fmla="*/ 8359140 w 10412730"/>
                <a:gd name="connsiteY18" fmla="*/ 3577590 h 6217920"/>
                <a:gd name="connsiteX19" fmla="*/ 8656320 w 10412730"/>
                <a:gd name="connsiteY19" fmla="*/ 4514850 h 6217920"/>
                <a:gd name="connsiteX20" fmla="*/ 8770620 w 10412730"/>
                <a:gd name="connsiteY20" fmla="*/ 4972050 h 6217920"/>
                <a:gd name="connsiteX21" fmla="*/ 8953500 w 10412730"/>
                <a:gd name="connsiteY21" fmla="*/ 5314950 h 6217920"/>
                <a:gd name="connsiteX22" fmla="*/ 9364980 w 10412730"/>
                <a:gd name="connsiteY22" fmla="*/ 5474970 h 6217920"/>
                <a:gd name="connsiteX23" fmla="*/ 9913620 w 10412730"/>
                <a:gd name="connsiteY23" fmla="*/ 5543550 h 6217920"/>
                <a:gd name="connsiteX24" fmla="*/ 10279380 w 10412730"/>
                <a:gd name="connsiteY24" fmla="*/ 5657850 h 6217920"/>
                <a:gd name="connsiteX25" fmla="*/ 10370820 w 10412730"/>
                <a:gd name="connsiteY25" fmla="*/ 5749290 h 6217920"/>
                <a:gd name="connsiteX26" fmla="*/ 10027920 w 10412730"/>
                <a:gd name="connsiteY26" fmla="*/ 6183630 h 6217920"/>
                <a:gd name="connsiteX27" fmla="*/ 9570720 w 10412730"/>
                <a:gd name="connsiteY27" fmla="*/ 5955030 h 6217920"/>
                <a:gd name="connsiteX28" fmla="*/ 9410700 w 10412730"/>
                <a:gd name="connsiteY28" fmla="*/ 5886450 h 6217920"/>
                <a:gd name="connsiteX29" fmla="*/ 8793480 w 10412730"/>
                <a:gd name="connsiteY29" fmla="*/ 5817870 h 6217920"/>
                <a:gd name="connsiteX30" fmla="*/ 8404860 w 10412730"/>
                <a:gd name="connsiteY30" fmla="*/ 5429250 h 6217920"/>
                <a:gd name="connsiteX31" fmla="*/ 8153400 w 10412730"/>
                <a:gd name="connsiteY31" fmla="*/ 4469130 h 6217920"/>
                <a:gd name="connsiteX32" fmla="*/ 8130540 w 10412730"/>
                <a:gd name="connsiteY32" fmla="*/ 4034790 h 6217920"/>
                <a:gd name="connsiteX33" fmla="*/ 7879080 w 10412730"/>
                <a:gd name="connsiteY33" fmla="*/ 3623310 h 6217920"/>
                <a:gd name="connsiteX34" fmla="*/ 7581900 w 10412730"/>
                <a:gd name="connsiteY34" fmla="*/ 3371850 h 6217920"/>
                <a:gd name="connsiteX35" fmla="*/ 7078980 w 10412730"/>
                <a:gd name="connsiteY35" fmla="*/ 3623310 h 6217920"/>
                <a:gd name="connsiteX36" fmla="*/ 6073140 w 10412730"/>
                <a:gd name="connsiteY36" fmla="*/ 3691890 h 6217920"/>
                <a:gd name="connsiteX37" fmla="*/ 5547360 w 10412730"/>
                <a:gd name="connsiteY37" fmla="*/ 3326130 h 6217920"/>
                <a:gd name="connsiteX38" fmla="*/ 4838700 w 10412730"/>
                <a:gd name="connsiteY38" fmla="*/ 3326130 h 6217920"/>
                <a:gd name="connsiteX39" fmla="*/ 4244340 w 10412730"/>
                <a:gd name="connsiteY39" fmla="*/ 3074670 h 6217920"/>
                <a:gd name="connsiteX40" fmla="*/ 3741420 w 10412730"/>
                <a:gd name="connsiteY40" fmla="*/ 2983230 h 6217920"/>
                <a:gd name="connsiteX41" fmla="*/ 3070860 w 10412730"/>
                <a:gd name="connsiteY41" fmla="*/ 2625090 h 6217920"/>
                <a:gd name="connsiteX42" fmla="*/ 2621280 w 10412730"/>
                <a:gd name="connsiteY42" fmla="*/ 2244090 h 6217920"/>
                <a:gd name="connsiteX43" fmla="*/ 1930667 w 10412730"/>
                <a:gd name="connsiteY43" fmla="*/ 2152249 h 6217920"/>
                <a:gd name="connsiteX44" fmla="*/ 1066800 w 10412730"/>
                <a:gd name="connsiteY44" fmla="*/ 2183130 h 6217920"/>
                <a:gd name="connsiteX45" fmla="*/ 586740 w 10412730"/>
                <a:gd name="connsiteY45" fmla="*/ 1703070 h 6217920"/>
                <a:gd name="connsiteX46" fmla="*/ 518160 w 10412730"/>
                <a:gd name="connsiteY46" fmla="*/ 1223010 h 6217920"/>
                <a:gd name="connsiteX47" fmla="*/ 449580 w 10412730"/>
                <a:gd name="connsiteY47" fmla="*/ 697230 h 6217920"/>
                <a:gd name="connsiteX48" fmla="*/ 609600 w 10412730"/>
                <a:gd name="connsiteY48" fmla="*/ 674370 h 6217920"/>
                <a:gd name="connsiteX49" fmla="*/ 449580 w 10412730"/>
                <a:gd name="connsiteY49" fmla="*/ 445770 h 6217920"/>
                <a:gd name="connsiteX50" fmla="*/ 220980 w 10412730"/>
                <a:gd name="connsiteY50" fmla="*/ 262890 h 6217920"/>
                <a:gd name="connsiteX51" fmla="*/ 60960 w 10412730"/>
                <a:gd name="connsiteY51" fmla="*/ 34290 h 6217920"/>
                <a:gd name="connsiteX52" fmla="*/ 586740 w 10412730"/>
                <a:gd name="connsiteY52" fmla="*/ 57150 h 6217920"/>
                <a:gd name="connsiteX53" fmla="*/ 883920 w 10412730"/>
                <a:gd name="connsiteY53" fmla="*/ 262890 h 6217920"/>
                <a:gd name="connsiteX54" fmla="*/ 838200 w 10412730"/>
                <a:gd name="connsiteY54" fmla="*/ 1040130 h 6217920"/>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570220 w 10412730"/>
                <a:gd name="connsiteY11" fmla="*/ 2716530 h 6217920"/>
                <a:gd name="connsiteX12" fmla="*/ 6118860 w 10412730"/>
                <a:gd name="connsiteY12" fmla="*/ 3120390 h 6217920"/>
                <a:gd name="connsiteX13" fmla="*/ 6484620 w 10412730"/>
                <a:gd name="connsiteY13" fmla="*/ 3303270 h 6217920"/>
                <a:gd name="connsiteX14" fmla="*/ 7147560 w 10412730"/>
                <a:gd name="connsiteY14" fmla="*/ 3211830 h 6217920"/>
                <a:gd name="connsiteX15" fmla="*/ 7650480 w 10412730"/>
                <a:gd name="connsiteY15" fmla="*/ 3211830 h 6217920"/>
                <a:gd name="connsiteX16" fmla="*/ 8084820 w 10412730"/>
                <a:gd name="connsiteY16" fmla="*/ 3417570 h 6217920"/>
                <a:gd name="connsiteX17" fmla="*/ 8359140 w 10412730"/>
                <a:gd name="connsiteY17" fmla="*/ 3577590 h 6217920"/>
                <a:gd name="connsiteX18" fmla="*/ 8656320 w 10412730"/>
                <a:gd name="connsiteY18" fmla="*/ 4514850 h 6217920"/>
                <a:gd name="connsiteX19" fmla="*/ 8770620 w 10412730"/>
                <a:gd name="connsiteY19" fmla="*/ 4972050 h 6217920"/>
                <a:gd name="connsiteX20" fmla="*/ 8953500 w 10412730"/>
                <a:gd name="connsiteY20" fmla="*/ 5314950 h 6217920"/>
                <a:gd name="connsiteX21" fmla="*/ 9364980 w 10412730"/>
                <a:gd name="connsiteY21" fmla="*/ 5474970 h 6217920"/>
                <a:gd name="connsiteX22" fmla="*/ 9913620 w 10412730"/>
                <a:gd name="connsiteY22" fmla="*/ 5543550 h 6217920"/>
                <a:gd name="connsiteX23" fmla="*/ 10279380 w 10412730"/>
                <a:gd name="connsiteY23" fmla="*/ 5657850 h 6217920"/>
                <a:gd name="connsiteX24" fmla="*/ 10370820 w 10412730"/>
                <a:gd name="connsiteY24" fmla="*/ 5749290 h 6217920"/>
                <a:gd name="connsiteX25" fmla="*/ 10027920 w 10412730"/>
                <a:gd name="connsiteY25" fmla="*/ 6183630 h 6217920"/>
                <a:gd name="connsiteX26" fmla="*/ 9570720 w 10412730"/>
                <a:gd name="connsiteY26" fmla="*/ 5955030 h 6217920"/>
                <a:gd name="connsiteX27" fmla="*/ 9410700 w 10412730"/>
                <a:gd name="connsiteY27" fmla="*/ 5886450 h 6217920"/>
                <a:gd name="connsiteX28" fmla="*/ 8793480 w 10412730"/>
                <a:gd name="connsiteY28" fmla="*/ 5817870 h 6217920"/>
                <a:gd name="connsiteX29" fmla="*/ 8404860 w 10412730"/>
                <a:gd name="connsiteY29" fmla="*/ 5429250 h 6217920"/>
                <a:gd name="connsiteX30" fmla="*/ 8153400 w 10412730"/>
                <a:gd name="connsiteY30" fmla="*/ 4469130 h 6217920"/>
                <a:gd name="connsiteX31" fmla="*/ 8130540 w 10412730"/>
                <a:gd name="connsiteY31" fmla="*/ 4034790 h 6217920"/>
                <a:gd name="connsiteX32" fmla="*/ 7879080 w 10412730"/>
                <a:gd name="connsiteY32" fmla="*/ 3623310 h 6217920"/>
                <a:gd name="connsiteX33" fmla="*/ 7581900 w 10412730"/>
                <a:gd name="connsiteY33" fmla="*/ 3371850 h 6217920"/>
                <a:gd name="connsiteX34" fmla="*/ 7078980 w 10412730"/>
                <a:gd name="connsiteY34" fmla="*/ 3623310 h 6217920"/>
                <a:gd name="connsiteX35" fmla="*/ 6073140 w 10412730"/>
                <a:gd name="connsiteY35" fmla="*/ 3691890 h 6217920"/>
                <a:gd name="connsiteX36" fmla="*/ 5547360 w 10412730"/>
                <a:gd name="connsiteY36" fmla="*/ 3326130 h 6217920"/>
                <a:gd name="connsiteX37" fmla="*/ 4838700 w 10412730"/>
                <a:gd name="connsiteY37" fmla="*/ 3326130 h 6217920"/>
                <a:gd name="connsiteX38" fmla="*/ 4244340 w 10412730"/>
                <a:gd name="connsiteY38" fmla="*/ 3074670 h 6217920"/>
                <a:gd name="connsiteX39" fmla="*/ 3741420 w 10412730"/>
                <a:gd name="connsiteY39" fmla="*/ 2983230 h 6217920"/>
                <a:gd name="connsiteX40" fmla="*/ 3070860 w 10412730"/>
                <a:gd name="connsiteY40" fmla="*/ 2625090 h 6217920"/>
                <a:gd name="connsiteX41" fmla="*/ 2621280 w 10412730"/>
                <a:gd name="connsiteY41" fmla="*/ 2244090 h 6217920"/>
                <a:gd name="connsiteX42" fmla="*/ 1930667 w 10412730"/>
                <a:gd name="connsiteY42" fmla="*/ 2152249 h 6217920"/>
                <a:gd name="connsiteX43" fmla="*/ 1066800 w 10412730"/>
                <a:gd name="connsiteY43" fmla="*/ 2183130 h 6217920"/>
                <a:gd name="connsiteX44" fmla="*/ 586740 w 10412730"/>
                <a:gd name="connsiteY44" fmla="*/ 1703070 h 6217920"/>
                <a:gd name="connsiteX45" fmla="*/ 518160 w 10412730"/>
                <a:gd name="connsiteY45" fmla="*/ 1223010 h 6217920"/>
                <a:gd name="connsiteX46" fmla="*/ 449580 w 10412730"/>
                <a:gd name="connsiteY46" fmla="*/ 697230 h 6217920"/>
                <a:gd name="connsiteX47" fmla="*/ 609600 w 10412730"/>
                <a:gd name="connsiteY47" fmla="*/ 674370 h 6217920"/>
                <a:gd name="connsiteX48" fmla="*/ 449580 w 10412730"/>
                <a:gd name="connsiteY48" fmla="*/ 445770 h 6217920"/>
                <a:gd name="connsiteX49" fmla="*/ 220980 w 10412730"/>
                <a:gd name="connsiteY49" fmla="*/ 262890 h 6217920"/>
                <a:gd name="connsiteX50" fmla="*/ 60960 w 10412730"/>
                <a:gd name="connsiteY50" fmla="*/ 34290 h 6217920"/>
                <a:gd name="connsiteX51" fmla="*/ 586740 w 10412730"/>
                <a:gd name="connsiteY51" fmla="*/ 57150 h 6217920"/>
                <a:gd name="connsiteX52" fmla="*/ 883920 w 10412730"/>
                <a:gd name="connsiteY52" fmla="*/ 262890 h 6217920"/>
                <a:gd name="connsiteX53" fmla="*/ 838200 w 10412730"/>
                <a:gd name="connsiteY53" fmla="*/ 1040130 h 6217920"/>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570220 w 10412730"/>
                <a:gd name="connsiteY11" fmla="*/ 2716530 h 6217920"/>
                <a:gd name="connsiteX12" fmla="*/ 6118860 w 10412730"/>
                <a:gd name="connsiteY12" fmla="*/ 3120390 h 6217920"/>
                <a:gd name="connsiteX13" fmla="*/ 6484620 w 10412730"/>
                <a:gd name="connsiteY13" fmla="*/ 3303270 h 6217920"/>
                <a:gd name="connsiteX14" fmla="*/ 7147560 w 10412730"/>
                <a:gd name="connsiteY14" fmla="*/ 3211830 h 6217920"/>
                <a:gd name="connsiteX15" fmla="*/ 7650480 w 10412730"/>
                <a:gd name="connsiteY15" fmla="*/ 3211830 h 6217920"/>
                <a:gd name="connsiteX16" fmla="*/ 8084820 w 10412730"/>
                <a:gd name="connsiteY16" fmla="*/ 3417570 h 6217920"/>
                <a:gd name="connsiteX17" fmla="*/ 8359140 w 10412730"/>
                <a:gd name="connsiteY17" fmla="*/ 3577590 h 6217920"/>
                <a:gd name="connsiteX18" fmla="*/ 8656320 w 10412730"/>
                <a:gd name="connsiteY18" fmla="*/ 4514850 h 6217920"/>
                <a:gd name="connsiteX19" fmla="*/ 8770620 w 10412730"/>
                <a:gd name="connsiteY19" fmla="*/ 4972050 h 6217920"/>
                <a:gd name="connsiteX20" fmla="*/ 8953500 w 10412730"/>
                <a:gd name="connsiteY20" fmla="*/ 5314950 h 6217920"/>
                <a:gd name="connsiteX21" fmla="*/ 9364980 w 10412730"/>
                <a:gd name="connsiteY21" fmla="*/ 5474970 h 6217920"/>
                <a:gd name="connsiteX22" fmla="*/ 9913620 w 10412730"/>
                <a:gd name="connsiteY22" fmla="*/ 5543550 h 6217920"/>
                <a:gd name="connsiteX23" fmla="*/ 10279380 w 10412730"/>
                <a:gd name="connsiteY23" fmla="*/ 5657850 h 6217920"/>
                <a:gd name="connsiteX24" fmla="*/ 10370820 w 10412730"/>
                <a:gd name="connsiteY24" fmla="*/ 5749290 h 6217920"/>
                <a:gd name="connsiteX25" fmla="*/ 10027920 w 10412730"/>
                <a:gd name="connsiteY25" fmla="*/ 6183630 h 6217920"/>
                <a:gd name="connsiteX26" fmla="*/ 9570720 w 10412730"/>
                <a:gd name="connsiteY26" fmla="*/ 5955030 h 6217920"/>
                <a:gd name="connsiteX27" fmla="*/ 9410700 w 10412730"/>
                <a:gd name="connsiteY27" fmla="*/ 5886450 h 6217920"/>
                <a:gd name="connsiteX28" fmla="*/ 8793480 w 10412730"/>
                <a:gd name="connsiteY28" fmla="*/ 5817870 h 6217920"/>
                <a:gd name="connsiteX29" fmla="*/ 8404860 w 10412730"/>
                <a:gd name="connsiteY29" fmla="*/ 5429250 h 6217920"/>
                <a:gd name="connsiteX30" fmla="*/ 8153400 w 10412730"/>
                <a:gd name="connsiteY30" fmla="*/ 4469130 h 6217920"/>
                <a:gd name="connsiteX31" fmla="*/ 8130540 w 10412730"/>
                <a:gd name="connsiteY31" fmla="*/ 4034790 h 6217920"/>
                <a:gd name="connsiteX32" fmla="*/ 7879080 w 10412730"/>
                <a:gd name="connsiteY32" fmla="*/ 3623310 h 6217920"/>
                <a:gd name="connsiteX33" fmla="*/ 7581900 w 10412730"/>
                <a:gd name="connsiteY33" fmla="*/ 3371850 h 6217920"/>
                <a:gd name="connsiteX34" fmla="*/ 7078980 w 10412730"/>
                <a:gd name="connsiteY34" fmla="*/ 3623310 h 6217920"/>
                <a:gd name="connsiteX35" fmla="*/ 6073140 w 10412730"/>
                <a:gd name="connsiteY35" fmla="*/ 3691890 h 6217920"/>
                <a:gd name="connsiteX36" fmla="*/ 5547360 w 10412730"/>
                <a:gd name="connsiteY36" fmla="*/ 3326130 h 6217920"/>
                <a:gd name="connsiteX37" fmla="*/ 4838700 w 10412730"/>
                <a:gd name="connsiteY37" fmla="*/ 3326130 h 6217920"/>
                <a:gd name="connsiteX38" fmla="*/ 4244340 w 10412730"/>
                <a:gd name="connsiteY38" fmla="*/ 3074670 h 6217920"/>
                <a:gd name="connsiteX39" fmla="*/ 3741420 w 10412730"/>
                <a:gd name="connsiteY39" fmla="*/ 2983230 h 6217920"/>
                <a:gd name="connsiteX40" fmla="*/ 3070860 w 10412730"/>
                <a:gd name="connsiteY40" fmla="*/ 2625090 h 6217920"/>
                <a:gd name="connsiteX41" fmla="*/ 2621280 w 10412730"/>
                <a:gd name="connsiteY41" fmla="*/ 2244090 h 6217920"/>
                <a:gd name="connsiteX42" fmla="*/ 1930667 w 10412730"/>
                <a:gd name="connsiteY42" fmla="*/ 2152249 h 6217920"/>
                <a:gd name="connsiteX43" fmla="*/ 1066800 w 10412730"/>
                <a:gd name="connsiteY43" fmla="*/ 2183130 h 6217920"/>
                <a:gd name="connsiteX44" fmla="*/ 586740 w 10412730"/>
                <a:gd name="connsiteY44" fmla="*/ 1703070 h 6217920"/>
                <a:gd name="connsiteX45" fmla="*/ 518160 w 10412730"/>
                <a:gd name="connsiteY45" fmla="*/ 1223010 h 6217920"/>
                <a:gd name="connsiteX46" fmla="*/ 449580 w 10412730"/>
                <a:gd name="connsiteY46" fmla="*/ 697230 h 6217920"/>
                <a:gd name="connsiteX47" fmla="*/ 609600 w 10412730"/>
                <a:gd name="connsiteY47" fmla="*/ 674370 h 6217920"/>
                <a:gd name="connsiteX48" fmla="*/ 449580 w 10412730"/>
                <a:gd name="connsiteY48" fmla="*/ 445770 h 6217920"/>
                <a:gd name="connsiteX49" fmla="*/ 220980 w 10412730"/>
                <a:gd name="connsiteY49" fmla="*/ 262890 h 6217920"/>
                <a:gd name="connsiteX50" fmla="*/ 60960 w 10412730"/>
                <a:gd name="connsiteY50" fmla="*/ 34290 h 6217920"/>
                <a:gd name="connsiteX51" fmla="*/ 586740 w 10412730"/>
                <a:gd name="connsiteY51" fmla="*/ 57150 h 6217920"/>
                <a:gd name="connsiteX52" fmla="*/ 883920 w 10412730"/>
                <a:gd name="connsiteY52" fmla="*/ 262890 h 6217920"/>
                <a:gd name="connsiteX53" fmla="*/ 838200 w 10412730"/>
                <a:gd name="connsiteY53" fmla="*/ 1040130 h 6217920"/>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570220 w 10412730"/>
                <a:gd name="connsiteY11" fmla="*/ 2716530 h 6217920"/>
                <a:gd name="connsiteX12" fmla="*/ 6118860 w 10412730"/>
                <a:gd name="connsiteY12" fmla="*/ 3120390 h 6217920"/>
                <a:gd name="connsiteX13" fmla="*/ 6484620 w 10412730"/>
                <a:gd name="connsiteY13" fmla="*/ 3303270 h 6217920"/>
                <a:gd name="connsiteX14" fmla="*/ 7147560 w 10412730"/>
                <a:gd name="connsiteY14" fmla="*/ 3211830 h 6217920"/>
                <a:gd name="connsiteX15" fmla="*/ 7650480 w 10412730"/>
                <a:gd name="connsiteY15" fmla="*/ 3211830 h 6217920"/>
                <a:gd name="connsiteX16" fmla="*/ 8359140 w 10412730"/>
                <a:gd name="connsiteY16" fmla="*/ 3577590 h 6217920"/>
                <a:gd name="connsiteX17" fmla="*/ 8656320 w 10412730"/>
                <a:gd name="connsiteY17" fmla="*/ 4514850 h 6217920"/>
                <a:gd name="connsiteX18" fmla="*/ 8770620 w 10412730"/>
                <a:gd name="connsiteY18" fmla="*/ 4972050 h 6217920"/>
                <a:gd name="connsiteX19" fmla="*/ 8953500 w 10412730"/>
                <a:gd name="connsiteY19" fmla="*/ 5314950 h 6217920"/>
                <a:gd name="connsiteX20" fmla="*/ 9364980 w 10412730"/>
                <a:gd name="connsiteY20" fmla="*/ 5474970 h 6217920"/>
                <a:gd name="connsiteX21" fmla="*/ 9913620 w 10412730"/>
                <a:gd name="connsiteY21" fmla="*/ 5543550 h 6217920"/>
                <a:gd name="connsiteX22" fmla="*/ 10279380 w 10412730"/>
                <a:gd name="connsiteY22" fmla="*/ 5657850 h 6217920"/>
                <a:gd name="connsiteX23" fmla="*/ 10370820 w 10412730"/>
                <a:gd name="connsiteY23" fmla="*/ 5749290 h 6217920"/>
                <a:gd name="connsiteX24" fmla="*/ 10027920 w 10412730"/>
                <a:gd name="connsiteY24" fmla="*/ 6183630 h 6217920"/>
                <a:gd name="connsiteX25" fmla="*/ 9570720 w 10412730"/>
                <a:gd name="connsiteY25" fmla="*/ 5955030 h 6217920"/>
                <a:gd name="connsiteX26" fmla="*/ 9410700 w 10412730"/>
                <a:gd name="connsiteY26" fmla="*/ 5886450 h 6217920"/>
                <a:gd name="connsiteX27" fmla="*/ 8793480 w 10412730"/>
                <a:gd name="connsiteY27" fmla="*/ 5817870 h 6217920"/>
                <a:gd name="connsiteX28" fmla="*/ 8404860 w 10412730"/>
                <a:gd name="connsiteY28" fmla="*/ 5429250 h 6217920"/>
                <a:gd name="connsiteX29" fmla="*/ 8153400 w 10412730"/>
                <a:gd name="connsiteY29" fmla="*/ 4469130 h 6217920"/>
                <a:gd name="connsiteX30" fmla="*/ 8130540 w 10412730"/>
                <a:gd name="connsiteY30" fmla="*/ 4034790 h 6217920"/>
                <a:gd name="connsiteX31" fmla="*/ 7879080 w 10412730"/>
                <a:gd name="connsiteY31" fmla="*/ 3623310 h 6217920"/>
                <a:gd name="connsiteX32" fmla="*/ 7581900 w 10412730"/>
                <a:gd name="connsiteY32" fmla="*/ 3371850 h 6217920"/>
                <a:gd name="connsiteX33" fmla="*/ 7078980 w 10412730"/>
                <a:gd name="connsiteY33" fmla="*/ 3623310 h 6217920"/>
                <a:gd name="connsiteX34" fmla="*/ 6073140 w 10412730"/>
                <a:gd name="connsiteY34" fmla="*/ 3691890 h 6217920"/>
                <a:gd name="connsiteX35" fmla="*/ 5547360 w 10412730"/>
                <a:gd name="connsiteY35" fmla="*/ 3326130 h 6217920"/>
                <a:gd name="connsiteX36" fmla="*/ 4838700 w 10412730"/>
                <a:gd name="connsiteY36" fmla="*/ 3326130 h 6217920"/>
                <a:gd name="connsiteX37" fmla="*/ 4244340 w 10412730"/>
                <a:gd name="connsiteY37" fmla="*/ 3074670 h 6217920"/>
                <a:gd name="connsiteX38" fmla="*/ 3741420 w 10412730"/>
                <a:gd name="connsiteY38" fmla="*/ 2983230 h 6217920"/>
                <a:gd name="connsiteX39" fmla="*/ 3070860 w 10412730"/>
                <a:gd name="connsiteY39" fmla="*/ 2625090 h 6217920"/>
                <a:gd name="connsiteX40" fmla="*/ 2621280 w 10412730"/>
                <a:gd name="connsiteY40" fmla="*/ 2244090 h 6217920"/>
                <a:gd name="connsiteX41" fmla="*/ 1930667 w 10412730"/>
                <a:gd name="connsiteY41" fmla="*/ 2152249 h 6217920"/>
                <a:gd name="connsiteX42" fmla="*/ 1066800 w 10412730"/>
                <a:gd name="connsiteY42" fmla="*/ 2183130 h 6217920"/>
                <a:gd name="connsiteX43" fmla="*/ 586740 w 10412730"/>
                <a:gd name="connsiteY43" fmla="*/ 1703070 h 6217920"/>
                <a:gd name="connsiteX44" fmla="*/ 518160 w 10412730"/>
                <a:gd name="connsiteY44" fmla="*/ 1223010 h 6217920"/>
                <a:gd name="connsiteX45" fmla="*/ 449580 w 10412730"/>
                <a:gd name="connsiteY45" fmla="*/ 697230 h 6217920"/>
                <a:gd name="connsiteX46" fmla="*/ 609600 w 10412730"/>
                <a:gd name="connsiteY46" fmla="*/ 674370 h 6217920"/>
                <a:gd name="connsiteX47" fmla="*/ 449580 w 10412730"/>
                <a:gd name="connsiteY47" fmla="*/ 445770 h 6217920"/>
                <a:gd name="connsiteX48" fmla="*/ 220980 w 10412730"/>
                <a:gd name="connsiteY48" fmla="*/ 262890 h 6217920"/>
                <a:gd name="connsiteX49" fmla="*/ 60960 w 10412730"/>
                <a:gd name="connsiteY49" fmla="*/ 34290 h 6217920"/>
                <a:gd name="connsiteX50" fmla="*/ 586740 w 10412730"/>
                <a:gd name="connsiteY50" fmla="*/ 57150 h 6217920"/>
                <a:gd name="connsiteX51" fmla="*/ 883920 w 10412730"/>
                <a:gd name="connsiteY51" fmla="*/ 262890 h 6217920"/>
                <a:gd name="connsiteX52" fmla="*/ 838200 w 10412730"/>
                <a:gd name="connsiteY52" fmla="*/ 1040130 h 6217920"/>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570220 w 10412730"/>
                <a:gd name="connsiteY11" fmla="*/ 2716530 h 6217920"/>
                <a:gd name="connsiteX12" fmla="*/ 6118860 w 10412730"/>
                <a:gd name="connsiteY12" fmla="*/ 3120390 h 6217920"/>
                <a:gd name="connsiteX13" fmla="*/ 6484620 w 10412730"/>
                <a:gd name="connsiteY13" fmla="*/ 3303270 h 6217920"/>
                <a:gd name="connsiteX14" fmla="*/ 7147560 w 10412730"/>
                <a:gd name="connsiteY14" fmla="*/ 3211830 h 6217920"/>
                <a:gd name="connsiteX15" fmla="*/ 7650480 w 10412730"/>
                <a:gd name="connsiteY15" fmla="*/ 3211830 h 6217920"/>
                <a:gd name="connsiteX16" fmla="*/ 8359140 w 10412730"/>
                <a:gd name="connsiteY16" fmla="*/ 3577590 h 6217920"/>
                <a:gd name="connsiteX17" fmla="*/ 8656320 w 10412730"/>
                <a:gd name="connsiteY17" fmla="*/ 4514850 h 6217920"/>
                <a:gd name="connsiteX18" fmla="*/ 8770620 w 10412730"/>
                <a:gd name="connsiteY18" fmla="*/ 4972050 h 6217920"/>
                <a:gd name="connsiteX19" fmla="*/ 8953500 w 10412730"/>
                <a:gd name="connsiteY19" fmla="*/ 5314950 h 6217920"/>
                <a:gd name="connsiteX20" fmla="*/ 9364980 w 10412730"/>
                <a:gd name="connsiteY20" fmla="*/ 5474970 h 6217920"/>
                <a:gd name="connsiteX21" fmla="*/ 9913620 w 10412730"/>
                <a:gd name="connsiteY21" fmla="*/ 5543550 h 6217920"/>
                <a:gd name="connsiteX22" fmla="*/ 10279380 w 10412730"/>
                <a:gd name="connsiteY22" fmla="*/ 5657850 h 6217920"/>
                <a:gd name="connsiteX23" fmla="*/ 10370820 w 10412730"/>
                <a:gd name="connsiteY23" fmla="*/ 5749290 h 6217920"/>
                <a:gd name="connsiteX24" fmla="*/ 10027920 w 10412730"/>
                <a:gd name="connsiteY24" fmla="*/ 6183630 h 6217920"/>
                <a:gd name="connsiteX25" fmla="*/ 9570720 w 10412730"/>
                <a:gd name="connsiteY25" fmla="*/ 5955030 h 6217920"/>
                <a:gd name="connsiteX26" fmla="*/ 9410700 w 10412730"/>
                <a:gd name="connsiteY26" fmla="*/ 5886450 h 6217920"/>
                <a:gd name="connsiteX27" fmla="*/ 8793480 w 10412730"/>
                <a:gd name="connsiteY27" fmla="*/ 5817870 h 6217920"/>
                <a:gd name="connsiteX28" fmla="*/ 8404860 w 10412730"/>
                <a:gd name="connsiteY28" fmla="*/ 5429250 h 6217920"/>
                <a:gd name="connsiteX29" fmla="*/ 8153400 w 10412730"/>
                <a:gd name="connsiteY29" fmla="*/ 4469130 h 6217920"/>
                <a:gd name="connsiteX30" fmla="*/ 8130540 w 10412730"/>
                <a:gd name="connsiteY30" fmla="*/ 4034790 h 6217920"/>
                <a:gd name="connsiteX31" fmla="*/ 7879080 w 10412730"/>
                <a:gd name="connsiteY31" fmla="*/ 3623310 h 6217920"/>
                <a:gd name="connsiteX32" fmla="*/ 7581900 w 10412730"/>
                <a:gd name="connsiteY32" fmla="*/ 3524250 h 6217920"/>
                <a:gd name="connsiteX33" fmla="*/ 7078980 w 10412730"/>
                <a:gd name="connsiteY33" fmla="*/ 3623310 h 6217920"/>
                <a:gd name="connsiteX34" fmla="*/ 6073140 w 10412730"/>
                <a:gd name="connsiteY34" fmla="*/ 3691890 h 6217920"/>
                <a:gd name="connsiteX35" fmla="*/ 5547360 w 10412730"/>
                <a:gd name="connsiteY35" fmla="*/ 3326130 h 6217920"/>
                <a:gd name="connsiteX36" fmla="*/ 4838700 w 10412730"/>
                <a:gd name="connsiteY36" fmla="*/ 3326130 h 6217920"/>
                <a:gd name="connsiteX37" fmla="*/ 4244340 w 10412730"/>
                <a:gd name="connsiteY37" fmla="*/ 3074670 h 6217920"/>
                <a:gd name="connsiteX38" fmla="*/ 3741420 w 10412730"/>
                <a:gd name="connsiteY38" fmla="*/ 2983230 h 6217920"/>
                <a:gd name="connsiteX39" fmla="*/ 3070860 w 10412730"/>
                <a:gd name="connsiteY39" fmla="*/ 2625090 h 6217920"/>
                <a:gd name="connsiteX40" fmla="*/ 2621280 w 10412730"/>
                <a:gd name="connsiteY40" fmla="*/ 2244090 h 6217920"/>
                <a:gd name="connsiteX41" fmla="*/ 1930667 w 10412730"/>
                <a:gd name="connsiteY41" fmla="*/ 2152249 h 6217920"/>
                <a:gd name="connsiteX42" fmla="*/ 1066800 w 10412730"/>
                <a:gd name="connsiteY42" fmla="*/ 2183130 h 6217920"/>
                <a:gd name="connsiteX43" fmla="*/ 586740 w 10412730"/>
                <a:gd name="connsiteY43" fmla="*/ 1703070 h 6217920"/>
                <a:gd name="connsiteX44" fmla="*/ 518160 w 10412730"/>
                <a:gd name="connsiteY44" fmla="*/ 1223010 h 6217920"/>
                <a:gd name="connsiteX45" fmla="*/ 449580 w 10412730"/>
                <a:gd name="connsiteY45" fmla="*/ 697230 h 6217920"/>
                <a:gd name="connsiteX46" fmla="*/ 609600 w 10412730"/>
                <a:gd name="connsiteY46" fmla="*/ 674370 h 6217920"/>
                <a:gd name="connsiteX47" fmla="*/ 449580 w 10412730"/>
                <a:gd name="connsiteY47" fmla="*/ 445770 h 6217920"/>
                <a:gd name="connsiteX48" fmla="*/ 220980 w 10412730"/>
                <a:gd name="connsiteY48" fmla="*/ 262890 h 6217920"/>
                <a:gd name="connsiteX49" fmla="*/ 60960 w 10412730"/>
                <a:gd name="connsiteY49" fmla="*/ 34290 h 6217920"/>
                <a:gd name="connsiteX50" fmla="*/ 586740 w 10412730"/>
                <a:gd name="connsiteY50" fmla="*/ 57150 h 6217920"/>
                <a:gd name="connsiteX51" fmla="*/ 883920 w 10412730"/>
                <a:gd name="connsiteY51" fmla="*/ 262890 h 6217920"/>
                <a:gd name="connsiteX52" fmla="*/ 838200 w 10412730"/>
                <a:gd name="connsiteY52" fmla="*/ 1040130 h 6217920"/>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570220 w 10412730"/>
                <a:gd name="connsiteY11" fmla="*/ 2716530 h 6217920"/>
                <a:gd name="connsiteX12" fmla="*/ 6118860 w 10412730"/>
                <a:gd name="connsiteY12" fmla="*/ 3120390 h 6217920"/>
                <a:gd name="connsiteX13" fmla="*/ 6484620 w 10412730"/>
                <a:gd name="connsiteY13" fmla="*/ 3303270 h 6217920"/>
                <a:gd name="connsiteX14" fmla="*/ 7147560 w 10412730"/>
                <a:gd name="connsiteY14" fmla="*/ 3211830 h 6217920"/>
                <a:gd name="connsiteX15" fmla="*/ 7650480 w 10412730"/>
                <a:gd name="connsiteY15" fmla="*/ 3211830 h 6217920"/>
                <a:gd name="connsiteX16" fmla="*/ 8359140 w 10412730"/>
                <a:gd name="connsiteY16" fmla="*/ 3577590 h 6217920"/>
                <a:gd name="connsiteX17" fmla="*/ 8656320 w 10412730"/>
                <a:gd name="connsiteY17" fmla="*/ 4514850 h 6217920"/>
                <a:gd name="connsiteX18" fmla="*/ 8770620 w 10412730"/>
                <a:gd name="connsiteY18" fmla="*/ 4972050 h 6217920"/>
                <a:gd name="connsiteX19" fmla="*/ 8953500 w 10412730"/>
                <a:gd name="connsiteY19" fmla="*/ 5314950 h 6217920"/>
                <a:gd name="connsiteX20" fmla="*/ 9364980 w 10412730"/>
                <a:gd name="connsiteY20" fmla="*/ 5474970 h 6217920"/>
                <a:gd name="connsiteX21" fmla="*/ 9913620 w 10412730"/>
                <a:gd name="connsiteY21" fmla="*/ 5543550 h 6217920"/>
                <a:gd name="connsiteX22" fmla="*/ 10279380 w 10412730"/>
                <a:gd name="connsiteY22" fmla="*/ 5657850 h 6217920"/>
                <a:gd name="connsiteX23" fmla="*/ 10370820 w 10412730"/>
                <a:gd name="connsiteY23" fmla="*/ 5749290 h 6217920"/>
                <a:gd name="connsiteX24" fmla="*/ 10027920 w 10412730"/>
                <a:gd name="connsiteY24" fmla="*/ 6183630 h 6217920"/>
                <a:gd name="connsiteX25" fmla="*/ 9570720 w 10412730"/>
                <a:gd name="connsiteY25" fmla="*/ 5955030 h 6217920"/>
                <a:gd name="connsiteX26" fmla="*/ 9410700 w 10412730"/>
                <a:gd name="connsiteY26" fmla="*/ 5886450 h 6217920"/>
                <a:gd name="connsiteX27" fmla="*/ 8793480 w 10412730"/>
                <a:gd name="connsiteY27" fmla="*/ 5817870 h 6217920"/>
                <a:gd name="connsiteX28" fmla="*/ 8404860 w 10412730"/>
                <a:gd name="connsiteY28" fmla="*/ 5429250 h 6217920"/>
                <a:gd name="connsiteX29" fmla="*/ 8153400 w 10412730"/>
                <a:gd name="connsiteY29" fmla="*/ 4469130 h 6217920"/>
                <a:gd name="connsiteX30" fmla="*/ 8130540 w 10412730"/>
                <a:gd name="connsiteY30" fmla="*/ 4034790 h 6217920"/>
                <a:gd name="connsiteX31" fmla="*/ 7879080 w 10412730"/>
                <a:gd name="connsiteY31" fmla="*/ 3623310 h 6217920"/>
                <a:gd name="connsiteX32" fmla="*/ 7581900 w 10412730"/>
                <a:gd name="connsiteY32" fmla="*/ 3524250 h 6217920"/>
                <a:gd name="connsiteX33" fmla="*/ 7078980 w 10412730"/>
                <a:gd name="connsiteY33" fmla="*/ 3623310 h 6217920"/>
                <a:gd name="connsiteX34" fmla="*/ 6073140 w 10412730"/>
                <a:gd name="connsiteY34" fmla="*/ 3691890 h 6217920"/>
                <a:gd name="connsiteX35" fmla="*/ 5547360 w 10412730"/>
                <a:gd name="connsiteY35" fmla="*/ 3326130 h 6217920"/>
                <a:gd name="connsiteX36" fmla="*/ 4838700 w 10412730"/>
                <a:gd name="connsiteY36" fmla="*/ 3326130 h 6217920"/>
                <a:gd name="connsiteX37" fmla="*/ 4244340 w 10412730"/>
                <a:gd name="connsiteY37" fmla="*/ 3074670 h 6217920"/>
                <a:gd name="connsiteX38" fmla="*/ 3741420 w 10412730"/>
                <a:gd name="connsiteY38" fmla="*/ 2983230 h 6217920"/>
                <a:gd name="connsiteX39" fmla="*/ 3070860 w 10412730"/>
                <a:gd name="connsiteY39" fmla="*/ 2625090 h 6217920"/>
                <a:gd name="connsiteX40" fmla="*/ 2621280 w 10412730"/>
                <a:gd name="connsiteY40" fmla="*/ 2244090 h 6217920"/>
                <a:gd name="connsiteX41" fmla="*/ 1930667 w 10412730"/>
                <a:gd name="connsiteY41" fmla="*/ 2152249 h 6217920"/>
                <a:gd name="connsiteX42" fmla="*/ 1066800 w 10412730"/>
                <a:gd name="connsiteY42" fmla="*/ 2183130 h 6217920"/>
                <a:gd name="connsiteX43" fmla="*/ 586740 w 10412730"/>
                <a:gd name="connsiteY43" fmla="*/ 1703070 h 6217920"/>
                <a:gd name="connsiteX44" fmla="*/ 518160 w 10412730"/>
                <a:gd name="connsiteY44" fmla="*/ 1223010 h 6217920"/>
                <a:gd name="connsiteX45" fmla="*/ 609600 w 10412730"/>
                <a:gd name="connsiteY45" fmla="*/ 674370 h 6217920"/>
                <a:gd name="connsiteX46" fmla="*/ 449580 w 10412730"/>
                <a:gd name="connsiteY46" fmla="*/ 445770 h 6217920"/>
                <a:gd name="connsiteX47" fmla="*/ 220980 w 10412730"/>
                <a:gd name="connsiteY47" fmla="*/ 262890 h 6217920"/>
                <a:gd name="connsiteX48" fmla="*/ 60960 w 10412730"/>
                <a:gd name="connsiteY48" fmla="*/ 34290 h 6217920"/>
                <a:gd name="connsiteX49" fmla="*/ 586740 w 10412730"/>
                <a:gd name="connsiteY49" fmla="*/ 57150 h 6217920"/>
                <a:gd name="connsiteX50" fmla="*/ 883920 w 10412730"/>
                <a:gd name="connsiteY50" fmla="*/ 262890 h 6217920"/>
                <a:gd name="connsiteX51" fmla="*/ 838200 w 10412730"/>
                <a:gd name="connsiteY51" fmla="*/ 1040130 h 6217920"/>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570220 w 10412730"/>
                <a:gd name="connsiteY11" fmla="*/ 2716530 h 6217920"/>
                <a:gd name="connsiteX12" fmla="*/ 6118860 w 10412730"/>
                <a:gd name="connsiteY12" fmla="*/ 3120390 h 6217920"/>
                <a:gd name="connsiteX13" fmla="*/ 6484620 w 10412730"/>
                <a:gd name="connsiteY13" fmla="*/ 3303270 h 6217920"/>
                <a:gd name="connsiteX14" fmla="*/ 7147560 w 10412730"/>
                <a:gd name="connsiteY14" fmla="*/ 3211830 h 6217920"/>
                <a:gd name="connsiteX15" fmla="*/ 7650480 w 10412730"/>
                <a:gd name="connsiteY15" fmla="*/ 3211830 h 6217920"/>
                <a:gd name="connsiteX16" fmla="*/ 8359140 w 10412730"/>
                <a:gd name="connsiteY16" fmla="*/ 3577590 h 6217920"/>
                <a:gd name="connsiteX17" fmla="*/ 8656320 w 10412730"/>
                <a:gd name="connsiteY17" fmla="*/ 4514850 h 6217920"/>
                <a:gd name="connsiteX18" fmla="*/ 8770620 w 10412730"/>
                <a:gd name="connsiteY18" fmla="*/ 4972050 h 6217920"/>
                <a:gd name="connsiteX19" fmla="*/ 8953500 w 10412730"/>
                <a:gd name="connsiteY19" fmla="*/ 5314950 h 6217920"/>
                <a:gd name="connsiteX20" fmla="*/ 9364980 w 10412730"/>
                <a:gd name="connsiteY20" fmla="*/ 5474970 h 6217920"/>
                <a:gd name="connsiteX21" fmla="*/ 9913620 w 10412730"/>
                <a:gd name="connsiteY21" fmla="*/ 5543550 h 6217920"/>
                <a:gd name="connsiteX22" fmla="*/ 10279380 w 10412730"/>
                <a:gd name="connsiteY22" fmla="*/ 5657850 h 6217920"/>
                <a:gd name="connsiteX23" fmla="*/ 10370820 w 10412730"/>
                <a:gd name="connsiteY23" fmla="*/ 5749290 h 6217920"/>
                <a:gd name="connsiteX24" fmla="*/ 10027920 w 10412730"/>
                <a:gd name="connsiteY24" fmla="*/ 6183630 h 6217920"/>
                <a:gd name="connsiteX25" fmla="*/ 9570720 w 10412730"/>
                <a:gd name="connsiteY25" fmla="*/ 5955030 h 6217920"/>
                <a:gd name="connsiteX26" fmla="*/ 9410700 w 10412730"/>
                <a:gd name="connsiteY26" fmla="*/ 5886450 h 6217920"/>
                <a:gd name="connsiteX27" fmla="*/ 8793480 w 10412730"/>
                <a:gd name="connsiteY27" fmla="*/ 5817870 h 6217920"/>
                <a:gd name="connsiteX28" fmla="*/ 8404860 w 10412730"/>
                <a:gd name="connsiteY28" fmla="*/ 5429250 h 6217920"/>
                <a:gd name="connsiteX29" fmla="*/ 8153400 w 10412730"/>
                <a:gd name="connsiteY29" fmla="*/ 4469130 h 6217920"/>
                <a:gd name="connsiteX30" fmla="*/ 8130540 w 10412730"/>
                <a:gd name="connsiteY30" fmla="*/ 4034790 h 6217920"/>
                <a:gd name="connsiteX31" fmla="*/ 7879080 w 10412730"/>
                <a:gd name="connsiteY31" fmla="*/ 3623310 h 6217920"/>
                <a:gd name="connsiteX32" fmla="*/ 7581900 w 10412730"/>
                <a:gd name="connsiteY32" fmla="*/ 3524250 h 6217920"/>
                <a:gd name="connsiteX33" fmla="*/ 7078980 w 10412730"/>
                <a:gd name="connsiteY33" fmla="*/ 3623310 h 6217920"/>
                <a:gd name="connsiteX34" fmla="*/ 6073140 w 10412730"/>
                <a:gd name="connsiteY34" fmla="*/ 3539490 h 6217920"/>
                <a:gd name="connsiteX35" fmla="*/ 5547360 w 10412730"/>
                <a:gd name="connsiteY35" fmla="*/ 3326130 h 6217920"/>
                <a:gd name="connsiteX36" fmla="*/ 4838700 w 10412730"/>
                <a:gd name="connsiteY36" fmla="*/ 3326130 h 6217920"/>
                <a:gd name="connsiteX37" fmla="*/ 4244340 w 10412730"/>
                <a:gd name="connsiteY37" fmla="*/ 3074670 h 6217920"/>
                <a:gd name="connsiteX38" fmla="*/ 3741420 w 10412730"/>
                <a:gd name="connsiteY38" fmla="*/ 2983230 h 6217920"/>
                <a:gd name="connsiteX39" fmla="*/ 3070860 w 10412730"/>
                <a:gd name="connsiteY39" fmla="*/ 2625090 h 6217920"/>
                <a:gd name="connsiteX40" fmla="*/ 2621280 w 10412730"/>
                <a:gd name="connsiteY40" fmla="*/ 2244090 h 6217920"/>
                <a:gd name="connsiteX41" fmla="*/ 1930667 w 10412730"/>
                <a:gd name="connsiteY41" fmla="*/ 2152249 h 6217920"/>
                <a:gd name="connsiteX42" fmla="*/ 1066800 w 10412730"/>
                <a:gd name="connsiteY42" fmla="*/ 2183130 h 6217920"/>
                <a:gd name="connsiteX43" fmla="*/ 586740 w 10412730"/>
                <a:gd name="connsiteY43" fmla="*/ 1703070 h 6217920"/>
                <a:gd name="connsiteX44" fmla="*/ 518160 w 10412730"/>
                <a:gd name="connsiteY44" fmla="*/ 1223010 h 6217920"/>
                <a:gd name="connsiteX45" fmla="*/ 609600 w 10412730"/>
                <a:gd name="connsiteY45" fmla="*/ 674370 h 6217920"/>
                <a:gd name="connsiteX46" fmla="*/ 449580 w 10412730"/>
                <a:gd name="connsiteY46" fmla="*/ 445770 h 6217920"/>
                <a:gd name="connsiteX47" fmla="*/ 220980 w 10412730"/>
                <a:gd name="connsiteY47" fmla="*/ 262890 h 6217920"/>
                <a:gd name="connsiteX48" fmla="*/ 60960 w 10412730"/>
                <a:gd name="connsiteY48" fmla="*/ 34290 h 6217920"/>
                <a:gd name="connsiteX49" fmla="*/ 586740 w 10412730"/>
                <a:gd name="connsiteY49" fmla="*/ 57150 h 6217920"/>
                <a:gd name="connsiteX50" fmla="*/ 883920 w 10412730"/>
                <a:gd name="connsiteY50" fmla="*/ 262890 h 6217920"/>
                <a:gd name="connsiteX51" fmla="*/ 838200 w 10412730"/>
                <a:gd name="connsiteY51" fmla="*/ 1040130 h 6217920"/>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570220 w 10412730"/>
                <a:gd name="connsiteY11" fmla="*/ 2716530 h 6217920"/>
                <a:gd name="connsiteX12" fmla="*/ 6118860 w 10412730"/>
                <a:gd name="connsiteY12" fmla="*/ 3120390 h 6217920"/>
                <a:gd name="connsiteX13" fmla="*/ 6484620 w 10412730"/>
                <a:gd name="connsiteY13" fmla="*/ 3303270 h 6217920"/>
                <a:gd name="connsiteX14" fmla="*/ 7147560 w 10412730"/>
                <a:gd name="connsiteY14" fmla="*/ 3211830 h 6217920"/>
                <a:gd name="connsiteX15" fmla="*/ 7650480 w 10412730"/>
                <a:gd name="connsiteY15" fmla="*/ 3211830 h 6217920"/>
                <a:gd name="connsiteX16" fmla="*/ 8359140 w 10412730"/>
                <a:gd name="connsiteY16" fmla="*/ 3577590 h 6217920"/>
                <a:gd name="connsiteX17" fmla="*/ 8656320 w 10412730"/>
                <a:gd name="connsiteY17" fmla="*/ 4514850 h 6217920"/>
                <a:gd name="connsiteX18" fmla="*/ 8770620 w 10412730"/>
                <a:gd name="connsiteY18" fmla="*/ 4972050 h 6217920"/>
                <a:gd name="connsiteX19" fmla="*/ 8953500 w 10412730"/>
                <a:gd name="connsiteY19" fmla="*/ 5314950 h 6217920"/>
                <a:gd name="connsiteX20" fmla="*/ 9364980 w 10412730"/>
                <a:gd name="connsiteY20" fmla="*/ 5474970 h 6217920"/>
                <a:gd name="connsiteX21" fmla="*/ 9913620 w 10412730"/>
                <a:gd name="connsiteY21" fmla="*/ 5543550 h 6217920"/>
                <a:gd name="connsiteX22" fmla="*/ 10279380 w 10412730"/>
                <a:gd name="connsiteY22" fmla="*/ 5657850 h 6217920"/>
                <a:gd name="connsiteX23" fmla="*/ 10370820 w 10412730"/>
                <a:gd name="connsiteY23" fmla="*/ 5749290 h 6217920"/>
                <a:gd name="connsiteX24" fmla="*/ 10027920 w 10412730"/>
                <a:gd name="connsiteY24" fmla="*/ 6183630 h 6217920"/>
                <a:gd name="connsiteX25" fmla="*/ 9570720 w 10412730"/>
                <a:gd name="connsiteY25" fmla="*/ 5955030 h 6217920"/>
                <a:gd name="connsiteX26" fmla="*/ 9410700 w 10412730"/>
                <a:gd name="connsiteY26" fmla="*/ 5886450 h 6217920"/>
                <a:gd name="connsiteX27" fmla="*/ 8793480 w 10412730"/>
                <a:gd name="connsiteY27" fmla="*/ 5817870 h 6217920"/>
                <a:gd name="connsiteX28" fmla="*/ 8404860 w 10412730"/>
                <a:gd name="connsiteY28" fmla="*/ 5429250 h 6217920"/>
                <a:gd name="connsiteX29" fmla="*/ 8153400 w 10412730"/>
                <a:gd name="connsiteY29" fmla="*/ 4469130 h 6217920"/>
                <a:gd name="connsiteX30" fmla="*/ 8130540 w 10412730"/>
                <a:gd name="connsiteY30" fmla="*/ 4034790 h 6217920"/>
                <a:gd name="connsiteX31" fmla="*/ 7879080 w 10412730"/>
                <a:gd name="connsiteY31" fmla="*/ 3623310 h 6217920"/>
                <a:gd name="connsiteX32" fmla="*/ 7581900 w 10412730"/>
                <a:gd name="connsiteY32" fmla="*/ 3524250 h 6217920"/>
                <a:gd name="connsiteX33" fmla="*/ 6774180 w 10412730"/>
                <a:gd name="connsiteY33" fmla="*/ 3623310 h 6217920"/>
                <a:gd name="connsiteX34" fmla="*/ 6073140 w 10412730"/>
                <a:gd name="connsiteY34" fmla="*/ 3539490 h 6217920"/>
                <a:gd name="connsiteX35" fmla="*/ 5547360 w 10412730"/>
                <a:gd name="connsiteY35" fmla="*/ 3326130 h 6217920"/>
                <a:gd name="connsiteX36" fmla="*/ 4838700 w 10412730"/>
                <a:gd name="connsiteY36" fmla="*/ 3326130 h 6217920"/>
                <a:gd name="connsiteX37" fmla="*/ 4244340 w 10412730"/>
                <a:gd name="connsiteY37" fmla="*/ 3074670 h 6217920"/>
                <a:gd name="connsiteX38" fmla="*/ 3741420 w 10412730"/>
                <a:gd name="connsiteY38" fmla="*/ 2983230 h 6217920"/>
                <a:gd name="connsiteX39" fmla="*/ 3070860 w 10412730"/>
                <a:gd name="connsiteY39" fmla="*/ 2625090 h 6217920"/>
                <a:gd name="connsiteX40" fmla="*/ 2621280 w 10412730"/>
                <a:gd name="connsiteY40" fmla="*/ 2244090 h 6217920"/>
                <a:gd name="connsiteX41" fmla="*/ 1930667 w 10412730"/>
                <a:gd name="connsiteY41" fmla="*/ 2152249 h 6217920"/>
                <a:gd name="connsiteX42" fmla="*/ 1066800 w 10412730"/>
                <a:gd name="connsiteY42" fmla="*/ 2183130 h 6217920"/>
                <a:gd name="connsiteX43" fmla="*/ 586740 w 10412730"/>
                <a:gd name="connsiteY43" fmla="*/ 1703070 h 6217920"/>
                <a:gd name="connsiteX44" fmla="*/ 518160 w 10412730"/>
                <a:gd name="connsiteY44" fmla="*/ 1223010 h 6217920"/>
                <a:gd name="connsiteX45" fmla="*/ 609600 w 10412730"/>
                <a:gd name="connsiteY45" fmla="*/ 674370 h 6217920"/>
                <a:gd name="connsiteX46" fmla="*/ 449580 w 10412730"/>
                <a:gd name="connsiteY46" fmla="*/ 445770 h 6217920"/>
                <a:gd name="connsiteX47" fmla="*/ 220980 w 10412730"/>
                <a:gd name="connsiteY47" fmla="*/ 262890 h 6217920"/>
                <a:gd name="connsiteX48" fmla="*/ 60960 w 10412730"/>
                <a:gd name="connsiteY48" fmla="*/ 34290 h 6217920"/>
                <a:gd name="connsiteX49" fmla="*/ 586740 w 10412730"/>
                <a:gd name="connsiteY49" fmla="*/ 57150 h 6217920"/>
                <a:gd name="connsiteX50" fmla="*/ 883920 w 10412730"/>
                <a:gd name="connsiteY50" fmla="*/ 262890 h 6217920"/>
                <a:gd name="connsiteX51" fmla="*/ 838200 w 10412730"/>
                <a:gd name="connsiteY51" fmla="*/ 1040130 h 6217920"/>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570220 w 10412730"/>
                <a:gd name="connsiteY11" fmla="*/ 2716530 h 6217920"/>
                <a:gd name="connsiteX12" fmla="*/ 6118860 w 10412730"/>
                <a:gd name="connsiteY12" fmla="*/ 3120390 h 6217920"/>
                <a:gd name="connsiteX13" fmla="*/ 6484620 w 10412730"/>
                <a:gd name="connsiteY13" fmla="*/ 3303270 h 6217920"/>
                <a:gd name="connsiteX14" fmla="*/ 7147560 w 10412730"/>
                <a:gd name="connsiteY14" fmla="*/ 3211830 h 6217920"/>
                <a:gd name="connsiteX15" fmla="*/ 7650480 w 10412730"/>
                <a:gd name="connsiteY15" fmla="*/ 3211830 h 6217920"/>
                <a:gd name="connsiteX16" fmla="*/ 8359140 w 10412730"/>
                <a:gd name="connsiteY16" fmla="*/ 3577590 h 6217920"/>
                <a:gd name="connsiteX17" fmla="*/ 8656320 w 10412730"/>
                <a:gd name="connsiteY17" fmla="*/ 4514850 h 6217920"/>
                <a:gd name="connsiteX18" fmla="*/ 8770620 w 10412730"/>
                <a:gd name="connsiteY18" fmla="*/ 4972050 h 6217920"/>
                <a:gd name="connsiteX19" fmla="*/ 8953500 w 10412730"/>
                <a:gd name="connsiteY19" fmla="*/ 5314950 h 6217920"/>
                <a:gd name="connsiteX20" fmla="*/ 9364980 w 10412730"/>
                <a:gd name="connsiteY20" fmla="*/ 5474970 h 6217920"/>
                <a:gd name="connsiteX21" fmla="*/ 9913620 w 10412730"/>
                <a:gd name="connsiteY21" fmla="*/ 5543550 h 6217920"/>
                <a:gd name="connsiteX22" fmla="*/ 10279380 w 10412730"/>
                <a:gd name="connsiteY22" fmla="*/ 5657850 h 6217920"/>
                <a:gd name="connsiteX23" fmla="*/ 10370820 w 10412730"/>
                <a:gd name="connsiteY23" fmla="*/ 5749290 h 6217920"/>
                <a:gd name="connsiteX24" fmla="*/ 10027920 w 10412730"/>
                <a:gd name="connsiteY24" fmla="*/ 6183630 h 6217920"/>
                <a:gd name="connsiteX25" fmla="*/ 9570720 w 10412730"/>
                <a:gd name="connsiteY25" fmla="*/ 5955030 h 6217920"/>
                <a:gd name="connsiteX26" fmla="*/ 9410700 w 10412730"/>
                <a:gd name="connsiteY26" fmla="*/ 5886450 h 6217920"/>
                <a:gd name="connsiteX27" fmla="*/ 8793480 w 10412730"/>
                <a:gd name="connsiteY27" fmla="*/ 5817870 h 6217920"/>
                <a:gd name="connsiteX28" fmla="*/ 8404860 w 10412730"/>
                <a:gd name="connsiteY28" fmla="*/ 5429250 h 6217920"/>
                <a:gd name="connsiteX29" fmla="*/ 8153400 w 10412730"/>
                <a:gd name="connsiteY29" fmla="*/ 4469130 h 6217920"/>
                <a:gd name="connsiteX30" fmla="*/ 8130540 w 10412730"/>
                <a:gd name="connsiteY30" fmla="*/ 4034790 h 6217920"/>
                <a:gd name="connsiteX31" fmla="*/ 7879080 w 10412730"/>
                <a:gd name="connsiteY31" fmla="*/ 3623310 h 6217920"/>
                <a:gd name="connsiteX32" fmla="*/ 7214393 w 10412730"/>
                <a:gd name="connsiteY32" fmla="*/ 3524250 h 6217920"/>
                <a:gd name="connsiteX33" fmla="*/ 6774180 w 10412730"/>
                <a:gd name="connsiteY33" fmla="*/ 3623310 h 6217920"/>
                <a:gd name="connsiteX34" fmla="*/ 6073140 w 10412730"/>
                <a:gd name="connsiteY34" fmla="*/ 3539490 h 6217920"/>
                <a:gd name="connsiteX35" fmla="*/ 5547360 w 10412730"/>
                <a:gd name="connsiteY35" fmla="*/ 3326130 h 6217920"/>
                <a:gd name="connsiteX36" fmla="*/ 4838700 w 10412730"/>
                <a:gd name="connsiteY36" fmla="*/ 3326130 h 6217920"/>
                <a:gd name="connsiteX37" fmla="*/ 4244340 w 10412730"/>
                <a:gd name="connsiteY37" fmla="*/ 3074670 h 6217920"/>
                <a:gd name="connsiteX38" fmla="*/ 3741420 w 10412730"/>
                <a:gd name="connsiteY38" fmla="*/ 2983230 h 6217920"/>
                <a:gd name="connsiteX39" fmla="*/ 3070860 w 10412730"/>
                <a:gd name="connsiteY39" fmla="*/ 2625090 h 6217920"/>
                <a:gd name="connsiteX40" fmla="*/ 2621280 w 10412730"/>
                <a:gd name="connsiteY40" fmla="*/ 2244090 h 6217920"/>
                <a:gd name="connsiteX41" fmla="*/ 1930667 w 10412730"/>
                <a:gd name="connsiteY41" fmla="*/ 2152249 h 6217920"/>
                <a:gd name="connsiteX42" fmla="*/ 1066800 w 10412730"/>
                <a:gd name="connsiteY42" fmla="*/ 2183130 h 6217920"/>
                <a:gd name="connsiteX43" fmla="*/ 586740 w 10412730"/>
                <a:gd name="connsiteY43" fmla="*/ 1703070 h 6217920"/>
                <a:gd name="connsiteX44" fmla="*/ 518160 w 10412730"/>
                <a:gd name="connsiteY44" fmla="*/ 1223010 h 6217920"/>
                <a:gd name="connsiteX45" fmla="*/ 609600 w 10412730"/>
                <a:gd name="connsiteY45" fmla="*/ 674370 h 6217920"/>
                <a:gd name="connsiteX46" fmla="*/ 449580 w 10412730"/>
                <a:gd name="connsiteY46" fmla="*/ 445770 h 6217920"/>
                <a:gd name="connsiteX47" fmla="*/ 220980 w 10412730"/>
                <a:gd name="connsiteY47" fmla="*/ 262890 h 6217920"/>
                <a:gd name="connsiteX48" fmla="*/ 60960 w 10412730"/>
                <a:gd name="connsiteY48" fmla="*/ 34290 h 6217920"/>
                <a:gd name="connsiteX49" fmla="*/ 586740 w 10412730"/>
                <a:gd name="connsiteY49" fmla="*/ 57150 h 6217920"/>
                <a:gd name="connsiteX50" fmla="*/ 883920 w 10412730"/>
                <a:gd name="connsiteY50" fmla="*/ 262890 h 6217920"/>
                <a:gd name="connsiteX51" fmla="*/ 838200 w 10412730"/>
                <a:gd name="connsiteY51" fmla="*/ 1040130 h 6217920"/>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570220 w 10412730"/>
                <a:gd name="connsiteY11" fmla="*/ 2716530 h 6217920"/>
                <a:gd name="connsiteX12" fmla="*/ 6118860 w 10412730"/>
                <a:gd name="connsiteY12" fmla="*/ 3120390 h 6217920"/>
                <a:gd name="connsiteX13" fmla="*/ 6484620 w 10412730"/>
                <a:gd name="connsiteY13" fmla="*/ 3303270 h 6217920"/>
                <a:gd name="connsiteX14" fmla="*/ 7147560 w 10412730"/>
                <a:gd name="connsiteY14" fmla="*/ 3211830 h 6217920"/>
                <a:gd name="connsiteX15" fmla="*/ 8359140 w 10412730"/>
                <a:gd name="connsiteY15" fmla="*/ 3577590 h 6217920"/>
                <a:gd name="connsiteX16" fmla="*/ 8656320 w 10412730"/>
                <a:gd name="connsiteY16" fmla="*/ 4514850 h 6217920"/>
                <a:gd name="connsiteX17" fmla="*/ 8770620 w 10412730"/>
                <a:gd name="connsiteY17" fmla="*/ 4972050 h 6217920"/>
                <a:gd name="connsiteX18" fmla="*/ 8953500 w 10412730"/>
                <a:gd name="connsiteY18" fmla="*/ 5314950 h 6217920"/>
                <a:gd name="connsiteX19" fmla="*/ 9364980 w 10412730"/>
                <a:gd name="connsiteY19" fmla="*/ 5474970 h 6217920"/>
                <a:gd name="connsiteX20" fmla="*/ 9913620 w 10412730"/>
                <a:gd name="connsiteY20" fmla="*/ 5543550 h 6217920"/>
                <a:gd name="connsiteX21" fmla="*/ 10279380 w 10412730"/>
                <a:gd name="connsiteY21" fmla="*/ 5657850 h 6217920"/>
                <a:gd name="connsiteX22" fmla="*/ 10370820 w 10412730"/>
                <a:gd name="connsiteY22" fmla="*/ 5749290 h 6217920"/>
                <a:gd name="connsiteX23" fmla="*/ 10027920 w 10412730"/>
                <a:gd name="connsiteY23" fmla="*/ 6183630 h 6217920"/>
                <a:gd name="connsiteX24" fmla="*/ 9570720 w 10412730"/>
                <a:gd name="connsiteY24" fmla="*/ 5955030 h 6217920"/>
                <a:gd name="connsiteX25" fmla="*/ 9410700 w 10412730"/>
                <a:gd name="connsiteY25" fmla="*/ 5886450 h 6217920"/>
                <a:gd name="connsiteX26" fmla="*/ 8793480 w 10412730"/>
                <a:gd name="connsiteY26" fmla="*/ 5817870 h 6217920"/>
                <a:gd name="connsiteX27" fmla="*/ 8404860 w 10412730"/>
                <a:gd name="connsiteY27" fmla="*/ 5429250 h 6217920"/>
                <a:gd name="connsiteX28" fmla="*/ 8153400 w 10412730"/>
                <a:gd name="connsiteY28" fmla="*/ 4469130 h 6217920"/>
                <a:gd name="connsiteX29" fmla="*/ 8130540 w 10412730"/>
                <a:gd name="connsiteY29" fmla="*/ 4034790 h 6217920"/>
                <a:gd name="connsiteX30" fmla="*/ 7879080 w 10412730"/>
                <a:gd name="connsiteY30" fmla="*/ 3623310 h 6217920"/>
                <a:gd name="connsiteX31" fmla="*/ 7214393 w 10412730"/>
                <a:gd name="connsiteY31" fmla="*/ 3524250 h 6217920"/>
                <a:gd name="connsiteX32" fmla="*/ 6774180 w 10412730"/>
                <a:gd name="connsiteY32" fmla="*/ 3623310 h 6217920"/>
                <a:gd name="connsiteX33" fmla="*/ 6073140 w 10412730"/>
                <a:gd name="connsiteY33" fmla="*/ 3539490 h 6217920"/>
                <a:gd name="connsiteX34" fmla="*/ 5547360 w 10412730"/>
                <a:gd name="connsiteY34" fmla="*/ 3326130 h 6217920"/>
                <a:gd name="connsiteX35" fmla="*/ 4838700 w 10412730"/>
                <a:gd name="connsiteY35" fmla="*/ 3326130 h 6217920"/>
                <a:gd name="connsiteX36" fmla="*/ 4244340 w 10412730"/>
                <a:gd name="connsiteY36" fmla="*/ 3074670 h 6217920"/>
                <a:gd name="connsiteX37" fmla="*/ 3741420 w 10412730"/>
                <a:gd name="connsiteY37" fmla="*/ 2983230 h 6217920"/>
                <a:gd name="connsiteX38" fmla="*/ 3070860 w 10412730"/>
                <a:gd name="connsiteY38" fmla="*/ 2625090 h 6217920"/>
                <a:gd name="connsiteX39" fmla="*/ 2621280 w 10412730"/>
                <a:gd name="connsiteY39" fmla="*/ 2244090 h 6217920"/>
                <a:gd name="connsiteX40" fmla="*/ 1930667 w 10412730"/>
                <a:gd name="connsiteY40" fmla="*/ 2152249 h 6217920"/>
                <a:gd name="connsiteX41" fmla="*/ 1066800 w 10412730"/>
                <a:gd name="connsiteY41" fmla="*/ 2183130 h 6217920"/>
                <a:gd name="connsiteX42" fmla="*/ 586740 w 10412730"/>
                <a:gd name="connsiteY42" fmla="*/ 1703070 h 6217920"/>
                <a:gd name="connsiteX43" fmla="*/ 518160 w 10412730"/>
                <a:gd name="connsiteY43" fmla="*/ 1223010 h 6217920"/>
                <a:gd name="connsiteX44" fmla="*/ 609600 w 10412730"/>
                <a:gd name="connsiteY44" fmla="*/ 674370 h 6217920"/>
                <a:gd name="connsiteX45" fmla="*/ 449580 w 10412730"/>
                <a:gd name="connsiteY45" fmla="*/ 445770 h 6217920"/>
                <a:gd name="connsiteX46" fmla="*/ 220980 w 10412730"/>
                <a:gd name="connsiteY46" fmla="*/ 262890 h 6217920"/>
                <a:gd name="connsiteX47" fmla="*/ 60960 w 10412730"/>
                <a:gd name="connsiteY47" fmla="*/ 34290 h 6217920"/>
                <a:gd name="connsiteX48" fmla="*/ 586740 w 10412730"/>
                <a:gd name="connsiteY48" fmla="*/ 57150 h 6217920"/>
                <a:gd name="connsiteX49" fmla="*/ 883920 w 10412730"/>
                <a:gd name="connsiteY49" fmla="*/ 262890 h 6217920"/>
                <a:gd name="connsiteX50" fmla="*/ 838200 w 10412730"/>
                <a:gd name="connsiteY50" fmla="*/ 1040130 h 6217920"/>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570220 w 10412730"/>
                <a:gd name="connsiteY11" fmla="*/ 2716530 h 6217920"/>
                <a:gd name="connsiteX12" fmla="*/ 6118860 w 10412730"/>
                <a:gd name="connsiteY12" fmla="*/ 3120390 h 6217920"/>
                <a:gd name="connsiteX13" fmla="*/ 6484620 w 10412730"/>
                <a:gd name="connsiteY13" fmla="*/ 3303270 h 6217920"/>
                <a:gd name="connsiteX14" fmla="*/ 7147560 w 10412730"/>
                <a:gd name="connsiteY14" fmla="*/ 3211830 h 6217920"/>
                <a:gd name="connsiteX15" fmla="*/ 8656320 w 10412730"/>
                <a:gd name="connsiteY15" fmla="*/ 4514850 h 6217920"/>
                <a:gd name="connsiteX16" fmla="*/ 8770620 w 10412730"/>
                <a:gd name="connsiteY16" fmla="*/ 4972050 h 6217920"/>
                <a:gd name="connsiteX17" fmla="*/ 8953500 w 10412730"/>
                <a:gd name="connsiteY17" fmla="*/ 5314950 h 6217920"/>
                <a:gd name="connsiteX18" fmla="*/ 9364980 w 10412730"/>
                <a:gd name="connsiteY18" fmla="*/ 5474970 h 6217920"/>
                <a:gd name="connsiteX19" fmla="*/ 9913620 w 10412730"/>
                <a:gd name="connsiteY19" fmla="*/ 5543550 h 6217920"/>
                <a:gd name="connsiteX20" fmla="*/ 10279380 w 10412730"/>
                <a:gd name="connsiteY20" fmla="*/ 5657850 h 6217920"/>
                <a:gd name="connsiteX21" fmla="*/ 10370820 w 10412730"/>
                <a:gd name="connsiteY21" fmla="*/ 5749290 h 6217920"/>
                <a:gd name="connsiteX22" fmla="*/ 10027920 w 10412730"/>
                <a:gd name="connsiteY22" fmla="*/ 6183630 h 6217920"/>
                <a:gd name="connsiteX23" fmla="*/ 9570720 w 10412730"/>
                <a:gd name="connsiteY23" fmla="*/ 5955030 h 6217920"/>
                <a:gd name="connsiteX24" fmla="*/ 9410700 w 10412730"/>
                <a:gd name="connsiteY24" fmla="*/ 5886450 h 6217920"/>
                <a:gd name="connsiteX25" fmla="*/ 8793480 w 10412730"/>
                <a:gd name="connsiteY25" fmla="*/ 5817870 h 6217920"/>
                <a:gd name="connsiteX26" fmla="*/ 8404860 w 10412730"/>
                <a:gd name="connsiteY26" fmla="*/ 5429250 h 6217920"/>
                <a:gd name="connsiteX27" fmla="*/ 8153400 w 10412730"/>
                <a:gd name="connsiteY27" fmla="*/ 4469130 h 6217920"/>
                <a:gd name="connsiteX28" fmla="*/ 8130540 w 10412730"/>
                <a:gd name="connsiteY28" fmla="*/ 4034790 h 6217920"/>
                <a:gd name="connsiteX29" fmla="*/ 7879080 w 10412730"/>
                <a:gd name="connsiteY29" fmla="*/ 3623310 h 6217920"/>
                <a:gd name="connsiteX30" fmla="*/ 7214393 w 10412730"/>
                <a:gd name="connsiteY30" fmla="*/ 3524250 h 6217920"/>
                <a:gd name="connsiteX31" fmla="*/ 6774180 w 10412730"/>
                <a:gd name="connsiteY31" fmla="*/ 3623310 h 6217920"/>
                <a:gd name="connsiteX32" fmla="*/ 6073140 w 10412730"/>
                <a:gd name="connsiteY32" fmla="*/ 3539490 h 6217920"/>
                <a:gd name="connsiteX33" fmla="*/ 5547360 w 10412730"/>
                <a:gd name="connsiteY33" fmla="*/ 3326130 h 6217920"/>
                <a:gd name="connsiteX34" fmla="*/ 4838700 w 10412730"/>
                <a:gd name="connsiteY34" fmla="*/ 3326130 h 6217920"/>
                <a:gd name="connsiteX35" fmla="*/ 4244340 w 10412730"/>
                <a:gd name="connsiteY35" fmla="*/ 3074670 h 6217920"/>
                <a:gd name="connsiteX36" fmla="*/ 3741420 w 10412730"/>
                <a:gd name="connsiteY36" fmla="*/ 2983230 h 6217920"/>
                <a:gd name="connsiteX37" fmla="*/ 3070860 w 10412730"/>
                <a:gd name="connsiteY37" fmla="*/ 2625090 h 6217920"/>
                <a:gd name="connsiteX38" fmla="*/ 2621280 w 10412730"/>
                <a:gd name="connsiteY38" fmla="*/ 2244090 h 6217920"/>
                <a:gd name="connsiteX39" fmla="*/ 1930667 w 10412730"/>
                <a:gd name="connsiteY39" fmla="*/ 2152249 h 6217920"/>
                <a:gd name="connsiteX40" fmla="*/ 1066800 w 10412730"/>
                <a:gd name="connsiteY40" fmla="*/ 2183130 h 6217920"/>
                <a:gd name="connsiteX41" fmla="*/ 586740 w 10412730"/>
                <a:gd name="connsiteY41" fmla="*/ 1703070 h 6217920"/>
                <a:gd name="connsiteX42" fmla="*/ 518160 w 10412730"/>
                <a:gd name="connsiteY42" fmla="*/ 1223010 h 6217920"/>
                <a:gd name="connsiteX43" fmla="*/ 609600 w 10412730"/>
                <a:gd name="connsiteY43" fmla="*/ 674370 h 6217920"/>
                <a:gd name="connsiteX44" fmla="*/ 449580 w 10412730"/>
                <a:gd name="connsiteY44" fmla="*/ 445770 h 6217920"/>
                <a:gd name="connsiteX45" fmla="*/ 220980 w 10412730"/>
                <a:gd name="connsiteY45" fmla="*/ 262890 h 6217920"/>
                <a:gd name="connsiteX46" fmla="*/ 60960 w 10412730"/>
                <a:gd name="connsiteY46" fmla="*/ 34290 h 6217920"/>
                <a:gd name="connsiteX47" fmla="*/ 586740 w 10412730"/>
                <a:gd name="connsiteY47" fmla="*/ 57150 h 6217920"/>
                <a:gd name="connsiteX48" fmla="*/ 883920 w 10412730"/>
                <a:gd name="connsiteY48" fmla="*/ 262890 h 6217920"/>
                <a:gd name="connsiteX49" fmla="*/ 838200 w 10412730"/>
                <a:gd name="connsiteY49" fmla="*/ 1040130 h 6217920"/>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570220 w 10412730"/>
                <a:gd name="connsiteY11" fmla="*/ 2716530 h 6217920"/>
                <a:gd name="connsiteX12" fmla="*/ 6118860 w 10412730"/>
                <a:gd name="connsiteY12" fmla="*/ 3120390 h 6217920"/>
                <a:gd name="connsiteX13" fmla="*/ 6484620 w 10412730"/>
                <a:gd name="connsiteY13" fmla="*/ 3303270 h 6217920"/>
                <a:gd name="connsiteX14" fmla="*/ 7147560 w 10412730"/>
                <a:gd name="connsiteY14" fmla="*/ 3211830 h 6217920"/>
                <a:gd name="connsiteX15" fmla="*/ 8656320 w 10412730"/>
                <a:gd name="connsiteY15" fmla="*/ 4514850 h 6217920"/>
                <a:gd name="connsiteX16" fmla="*/ 8770620 w 10412730"/>
                <a:gd name="connsiteY16" fmla="*/ 4972050 h 6217920"/>
                <a:gd name="connsiteX17" fmla="*/ 8953500 w 10412730"/>
                <a:gd name="connsiteY17" fmla="*/ 5314950 h 6217920"/>
                <a:gd name="connsiteX18" fmla="*/ 9364980 w 10412730"/>
                <a:gd name="connsiteY18" fmla="*/ 5474970 h 6217920"/>
                <a:gd name="connsiteX19" fmla="*/ 9913620 w 10412730"/>
                <a:gd name="connsiteY19" fmla="*/ 5543550 h 6217920"/>
                <a:gd name="connsiteX20" fmla="*/ 10279380 w 10412730"/>
                <a:gd name="connsiteY20" fmla="*/ 5657850 h 6217920"/>
                <a:gd name="connsiteX21" fmla="*/ 10370820 w 10412730"/>
                <a:gd name="connsiteY21" fmla="*/ 5749290 h 6217920"/>
                <a:gd name="connsiteX22" fmla="*/ 10027920 w 10412730"/>
                <a:gd name="connsiteY22" fmla="*/ 6183630 h 6217920"/>
                <a:gd name="connsiteX23" fmla="*/ 9570720 w 10412730"/>
                <a:gd name="connsiteY23" fmla="*/ 5955030 h 6217920"/>
                <a:gd name="connsiteX24" fmla="*/ 9410700 w 10412730"/>
                <a:gd name="connsiteY24" fmla="*/ 5886450 h 6217920"/>
                <a:gd name="connsiteX25" fmla="*/ 8793480 w 10412730"/>
                <a:gd name="connsiteY25" fmla="*/ 5817870 h 6217920"/>
                <a:gd name="connsiteX26" fmla="*/ 8404860 w 10412730"/>
                <a:gd name="connsiteY26" fmla="*/ 5429250 h 6217920"/>
                <a:gd name="connsiteX27" fmla="*/ 8153400 w 10412730"/>
                <a:gd name="connsiteY27" fmla="*/ 4469130 h 6217920"/>
                <a:gd name="connsiteX28" fmla="*/ 8130540 w 10412730"/>
                <a:gd name="connsiteY28" fmla="*/ 4034790 h 6217920"/>
                <a:gd name="connsiteX29" fmla="*/ 7214393 w 10412730"/>
                <a:gd name="connsiteY29" fmla="*/ 3524250 h 6217920"/>
                <a:gd name="connsiteX30" fmla="*/ 6774180 w 10412730"/>
                <a:gd name="connsiteY30" fmla="*/ 3623310 h 6217920"/>
                <a:gd name="connsiteX31" fmla="*/ 6073140 w 10412730"/>
                <a:gd name="connsiteY31" fmla="*/ 3539490 h 6217920"/>
                <a:gd name="connsiteX32" fmla="*/ 5547360 w 10412730"/>
                <a:gd name="connsiteY32" fmla="*/ 3326130 h 6217920"/>
                <a:gd name="connsiteX33" fmla="*/ 4838700 w 10412730"/>
                <a:gd name="connsiteY33" fmla="*/ 3326130 h 6217920"/>
                <a:gd name="connsiteX34" fmla="*/ 4244340 w 10412730"/>
                <a:gd name="connsiteY34" fmla="*/ 3074670 h 6217920"/>
                <a:gd name="connsiteX35" fmla="*/ 3741420 w 10412730"/>
                <a:gd name="connsiteY35" fmla="*/ 2983230 h 6217920"/>
                <a:gd name="connsiteX36" fmla="*/ 3070860 w 10412730"/>
                <a:gd name="connsiteY36" fmla="*/ 2625090 h 6217920"/>
                <a:gd name="connsiteX37" fmla="*/ 2621280 w 10412730"/>
                <a:gd name="connsiteY37" fmla="*/ 2244090 h 6217920"/>
                <a:gd name="connsiteX38" fmla="*/ 1930667 w 10412730"/>
                <a:gd name="connsiteY38" fmla="*/ 2152249 h 6217920"/>
                <a:gd name="connsiteX39" fmla="*/ 1066800 w 10412730"/>
                <a:gd name="connsiteY39" fmla="*/ 2183130 h 6217920"/>
                <a:gd name="connsiteX40" fmla="*/ 586740 w 10412730"/>
                <a:gd name="connsiteY40" fmla="*/ 1703070 h 6217920"/>
                <a:gd name="connsiteX41" fmla="*/ 518160 w 10412730"/>
                <a:gd name="connsiteY41" fmla="*/ 1223010 h 6217920"/>
                <a:gd name="connsiteX42" fmla="*/ 609600 w 10412730"/>
                <a:gd name="connsiteY42" fmla="*/ 674370 h 6217920"/>
                <a:gd name="connsiteX43" fmla="*/ 449580 w 10412730"/>
                <a:gd name="connsiteY43" fmla="*/ 445770 h 6217920"/>
                <a:gd name="connsiteX44" fmla="*/ 220980 w 10412730"/>
                <a:gd name="connsiteY44" fmla="*/ 262890 h 6217920"/>
                <a:gd name="connsiteX45" fmla="*/ 60960 w 10412730"/>
                <a:gd name="connsiteY45" fmla="*/ 34290 h 6217920"/>
                <a:gd name="connsiteX46" fmla="*/ 586740 w 10412730"/>
                <a:gd name="connsiteY46" fmla="*/ 57150 h 6217920"/>
                <a:gd name="connsiteX47" fmla="*/ 883920 w 10412730"/>
                <a:gd name="connsiteY47" fmla="*/ 262890 h 6217920"/>
                <a:gd name="connsiteX48" fmla="*/ 838200 w 10412730"/>
                <a:gd name="connsiteY48" fmla="*/ 1040130 h 6217920"/>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570220 w 10412730"/>
                <a:gd name="connsiteY11" fmla="*/ 2716530 h 6217920"/>
                <a:gd name="connsiteX12" fmla="*/ 6118860 w 10412730"/>
                <a:gd name="connsiteY12" fmla="*/ 3120390 h 6217920"/>
                <a:gd name="connsiteX13" fmla="*/ 6484620 w 10412730"/>
                <a:gd name="connsiteY13" fmla="*/ 3303270 h 6217920"/>
                <a:gd name="connsiteX14" fmla="*/ 7147560 w 10412730"/>
                <a:gd name="connsiteY14" fmla="*/ 3211830 h 6217920"/>
                <a:gd name="connsiteX15" fmla="*/ 8656320 w 10412730"/>
                <a:gd name="connsiteY15" fmla="*/ 4514850 h 6217920"/>
                <a:gd name="connsiteX16" fmla="*/ 8770620 w 10412730"/>
                <a:gd name="connsiteY16" fmla="*/ 4972050 h 6217920"/>
                <a:gd name="connsiteX17" fmla="*/ 8953500 w 10412730"/>
                <a:gd name="connsiteY17" fmla="*/ 5314950 h 6217920"/>
                <a:gd name="connsiteX18" fmla="*/ 9364980 w 10412730"/>
                <a:gd name="connsiteY18" fmla="*/ 5474970 h 6217920"/>
                <a:gd name="connsiteX19" fmla="*/ 9913620 w 10412730"/>
                <a:gd name="connsiteY19" fmla="*/ 5543550 h 6217920"/>
                <a:gd name="connsiteX20" fmla="*/ 10279380 w 10412730"/>
                <a:gd name="connsiteY20" fmla="*/ 5657850 h 6217920"/>
                <a:gd name="connsiteX21" fmla="*/ 10370820 w 10412730"/>
                <a:gd name="connsiteY21" fmla="*/ 5749290 h 6217920"/>
                <a:gd name="connsiteX22" fmla="*/ 10027920 w 10412730"/>
                <a:gd name="connsiteY22" fmla="*/ 6183630 h 6217920"/>
                <a:gd name="connsiteX23" fmla="*/ 9570720 w 10412730"/>
                <a:gd name="connsiteY23" fmla="*/ 5955030 h 6217920"/>
                <a:gd name="connsiteX24" fmla="*/ 9410700 w 10412730"/>
                <a:gd name="connsiteY24" fmla="*/ 5886450 h 6217920"/>
                <a:gd name="connsiteX25" fmla="*/ 8793480 w 10412730"/>
                <a:gd name="connsiteY25" fmla="*/ 5817870 h 6217920"/>
                <a:gd name="connsiteX26" fmla="*/ 8404860 w 10412730"/>
                <a:gd name="connsiteY26" fmla="*/ 5429250 h 6217920"/>
                <a:gd name="connsiteX27" fmla="*/ 8153400 w 10412730"/>
                <a:gd name="connsiteY27" fmla="*/ 4469130 h 6217920"/>
                <a:gd name="connsiteX28" fmla="*/ 7214393 w 10412730"/>
                <a:gd name="connsiteY28" fmla="*/ 3524250 h 6217920"/>
                <a:gd name="connsiteX29" fmla="*/ 6774180 w 10412730"/>
                <a:gd name="connsiteY29" fmla="*/ 3623310 h 6217920"/>
                <a:gd name="connsiteX30" fmla="*/ 6073140 w 10412730"/>
                <a:gd name="connsiteY30" fmla="*/ 3539490 h 6217920"/>
                <a:gd name="connsiteX31" fmla="*/ 5547360 w 10412730"/>
                <a:gd name="connsiteY31" fmla="*/ 3326130 h 6217920"/>
                <a:gd name="connsiteX32" fmla="*/ 4838700 w 10412730"/>
                <a:gd name="connsiteY32" fmla="*/ 3326130 h 6217920"/>
                <a:gd name="connsiteX33" fmla="*/ 4244340 w 10412730"/>
                <a:gd name="connsiteY33" fmla="*/ 3074670 h 6217920"/>
                <a:gd name="connsiteX34" fmla="*/ 3741420 w 10412730"/>
                <a:gd name="connsiteY34" fmla="*/ 2983230 h 6217920"/>
                <a:gd name="connsiteX35" fmla="*/ 3070860 w 10412730"/>
                <a:gd name="connsiteY35" fmla="*/ 2625090 h 6217920"/>
                <a:gd name="connsiteX36" fmla="*/ 2621280 w 10412730"/>
                <a:gd name="connsiteY36" fmla="*/ 2244090 h 6217920"/>
                <a:gd name="connsiteX37" fmla="*/ 1930667 w 10412730"/>
                <a:gd name="connsiteY37" fmla="*/ 2152249 h 6217920"/>
                <a:gd name="connsiteX38" fmla="*/ 1066800 w 10412730"/>
                <a:gd name="connsiteY38" fmla="*/ 2183130 h 6217920"/>
                <a:gd name="connsiteX39" fmla="*/ 586740 w 10412730"/>
                <a:gd name="connsiteY39" fmla="*/ 1703070 h 6217920"/>
                <a:gd name="connsiteX40" fmla="*/ 518160 w 10412730"/>
                <a:gd name="connsiteY40" fmla="*/ 1223010 h 6217920"/>
                <a:gd name="connsiteX41" fmla="*/ 609600 w 10412730"/>
                <a:gd name="connsiteY41" fmla="*/ 674370 h 6217920"/>
                <a:gd name="connsiteX42" fmla="*/ 449580 w 10412730"/>
                <a:gd name="connsiteY42" fmla="*/ 445770 h 6217920"/>
                <a:gd name="connsiteX43" fmla="*/ 220980 w 10412730"/>
                <a:gd name="connsiteY43" fmla="*/ 262890 h 6217920"/>
                <a:gd name="connsiteX44" fmla="*/ 60960 w 10412730"/>
                <a:gd name="connsiteY44" fmla="*/ 34290 h 6217920"/>
                <a:gd name="connsiteX45" fmla="*/ 586740 w 10412730"/>
                <a:gd name="connsiteY45" fmla="*/ 57150 h 6217920"/>
                <a:gd name="connsiteX46" fmla="*/ 883920 w 10412730"/>
                <a:gd name="connsiteY46" fmla="*/ 262890 h 6217920"/>
                <a:gd name="connsiteX47" fmla="*/ 838200 w 10412730"/>
                <a:gd name="connsiteY47" fmla="*/ 1040130 h 6217920"/>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570220 w 10412730"/>
                <a:gd name="connsiteY11" fmla="*/ 2716530 h 6217920"/>
                <a:gd name="connsiteX12" fmla="*/ 6118860 w 10412730"/>
                <a:gd name="connsiteY12" fmla="*/ 3120390 h 6217920"/>
                <a:gd name="connsiteX13" fmla="*/ 6484620 w 10412730"/>
                <a:gd name="connsiteY13" fmla="*/ 3303270 h 6217920"/>
                <a:gd name="connsiteX14" fmla="*/ 7147560 w 10412730"/>
                <a:gd name="connsiteY14" fmla="*/ 3211830 h 6217920"/>
                <a:gd name="connsiteX15" fmla="*/ 8770620 w 10412730"/>
                <a:gd name="connsiteY15" fmla="*/ 4972050 h 6217920"/>
                <a:gd name="connsiteX16" fmla="*/ 8953500 w 10412730"/>
                <a:gd name="connsiteY16" fmla="*/ 5314950 h 6217920"/>
                <a:gd name="connsiteX17" fmla="*/ 9364980 w 10412730"/>
                <a:gd name="connsiteY17" fmla="*/ 5474970 h 6217920"/>
                <a:gd name="connsiteX18" fmla="*/ 9913620 w 10412730"/>
                <a:gd name="connsiteY18" fmla="*/ 5543550 h 6217920"/>
                <a:gd name="connsiteX19" fmla="*/ 10279380 w 10412730"/>
                <a:gd name="connsiteY19" fmla="*/ 5657850 h 6217920"/>
                <a:gd name="connsiteX20" fmla="*/ 10370820 w 10412730"/>
                <a:gd name="connsiteY20" fmla="*/ 5749290 h 6217920"/>
                <a:gd name="connsiteX21" fmla="*/ 10027920 w 10412730"/>
                <a:gd name="connsiteY21" fmla="*/ 6183630 h 6217920"/>
                <a:gd name="connsiteX22" fmla="*/ 9570720 w 10412730"/>
                <a:gd name="connsiteY22" fmla="*/ 5955030 h 6217920"/>
                <a:gd name="connsiteX23" fmla="*/ 9410700 w 10412730"/>
                <a:gd name="connsiteY23" fmla="*/ 5886450 h 6217920"/>
                <a:gd name="connsiteX24" fmla="*/ 8793480 w 10412730"/>
                <a:gd name="connsiteY24" fmla="*/ 5817870 h 6217920"/>
                <a:gd name="connsiteX25" fmla="*/ 8404860 w 10412730"/>
                <a:gd name="connsiteY25" fmla="*/ 5429250 h 6217920"/>
                <a:gd name="connsiteX26" fmla="*/ 8153400 w 10412730"/>
                <a:gd name="connsiteY26" fmla="*/ 4469130 h 6217920"/>
                <a:gd name="connsiteX27" fmla="*/ 7214393 w 10412730"/>
                <a:gd name="connsiteY27" fmla="*/ 3524250 h 6217920"/>
                <a:gd name="connsiteX28" fmla="*/ 6774180 w 10412730"/>
                <a:gd name="connsiteY28" fmla="*/ 3623310 h 6217920"/>
                <a:gd name="connsiteX29" fmla="*/ 6073140 w 10412730"/>
                <a:gd name="connsiteY29" fmla="*/ 3539490 h 6217920"/>
                <a:gd name="connsiteX30" fmla="*/ 5547360 w 10412730"/>
                <a:gd name="connsiteY30" fmla="*/ 3326130 h 6217920"/>
                <a:gd name="connsiteX31" fmla="*/ 4838700 w 10412730"/>
                <a:gd name="connsiteY31" fmla="*/ 3326130 h 6217920"/>
                <a:gd name="connsiteX32" fmla="*/ 4244340 w 10412730"/>
                <a:gd name="connsiteY32" fmla="*/ 3074670 h 6217920"/>
                <a:gd name="connsiteX33" fmla="*/ 3741420 w 10412730"/>
                <a:gd name="connsiteY33" fmla="*/ 2983230 h 6217920"/>
                <a:gd name="connsiteX34" fmla="*/ 3070860 w 10412730"/>
                <a:gd name="connsiteY34" fmla="*/ 2625090 h 6217920"/>
                <a:gd name="connsiteX35" fmla="*/ 2621280 w 10412730"/>
                <a:gd name="connsiteY35" fmla="*/ 2244090 h 6217920"/>
                <a:gd name="connsiteX36" fmla="*/ 1930667 w 10412730"/>
                <a:gd name="connsiteY36" fmla="*/ 2152249 h 6217920"/>
                <a:gd name="connsiteX37" fmla="*/ 1066800 w 10412730"/>
                <a:gd name="connsiteY37" fmla="*/ 2183130 h 6217920"/>
                <a:gd name="connsiteX38" fmla="*/ 586740 w 10412730"/>
                <a:gd name="connsiteY38" fmla="*/ 1703070 h 6217920"/>
                <a:gd name="connsiteX39" fmla="*/ 518160 w 10412730"/>
                <a:gd name="connsiteY39" fmla="*/ 1223010 h 6217920"/>
                <a:gd name="connsiteX40" fmla="*/ 609600 w 10412730"/>
                <a:gd name="connsiteY40" fmla="*/ 674370 h 6217920"/>
                <a:gd name="connsiteX41" fmla="*/ 449580 w 10412730"/>
                <a:gd name="connsiteY41" fmla="*/ 445770 h 6217920"/>
                <a:gd name="connsiteX42" fmla="*/ 220980 w 10412730"/>
                <a:gd name="connsiteY42" fmla="*/ 262890 h 6217920"/>
                <a:gd name="connsiteX43" fmla="*/ 60960 w 10412730"/>
                <a:gd name="connsiteY43" fmla="*/ 34290 h 6217920"/>
                <a:gd name="connsiteX44" fmla="*/ 586740 w 10412730"/>
                <a:gd name="connsiteY44" fmla="*/ 57150 h 6217920"/>
                <a:gd name="connsiteX45" fmla="*/ 883920 w 10412730"/>
                <a:gd name="connsiteY45" fmla="*/ 262890 h 6217920"/>
                <a:gd name="connsiteX46" fmla="*/ 838200 w 10412730"/>
                <a:gd name="connsiteY46" fmla="*/ 1040130 h 6217920"/>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570220 w 10412730"/>
                <a:gd name="connsiteY11" fmla="*/ 2716530 h 6217920"/>
                <a:gd name="connsiteX12" fmla="*/ 6118860 w 10412730"/>
                <a:gd name="connsiteY12" fmla="*/ 3120390 h 6217920"/>
                <a:gd name="connsiteX13" fmla="*/ 6484620 w 10412730"/>
                <a:gd name="connsiteY13" fmla="*/ 3303270 h 6217920"/>
                <a:gd name="connsiteX14" fmla="*/ 7147560 w 10412730"/>
                <a:gd name="connsiteY14" fmla="*/ 3211830 h 6217920"/>
                <a:gd name="connsiteX15" fmla="*/ 8770620 w 10412730"/>
                <a:gd name="connsiteY15" fmla="*/ 4972050 h 6217920"/>
                <a:gd name="connsiteX16" fmla="*/ 8953500 w 10412730"/>
                <a:gd name="connsiteY16" fmla="*/ 5314950 h 6217920"/>
                <a:gd name="connsiteX17" fmla="*/ 9364980 w 10412730"/>
                <a:gd name="connsiteY17" fmla="*/ 5474970 h 6217920"/>
                <a:gd name="connsiteX18" fmla="*/ 9913620 w 10412730"/>
                <a:gd name="connsiteY18" fmla="*/ 5543550 h 6217920"/>
                <a:gd name="connsiteX19" fmla="*/ 10279380 w 10412730"/>
                <a:gd name="connsiteY19" fmla="*/ 5657850 h 6217920"/>
                <a:gd name="connsiteX20" fmla="*/ 10370820 w 10412730"/>
                <a:gd name="connsiteY20" fmla="*/ 5749290 h 6217920"/>
                <a:gd name="connsiteX21" fmla="*/ 10027920 w 10412730"/>
                <a:gd name="connsiteY21" fmla="*/ 6183630 h 6217920"/>
                <a:gd name="connsiteX22" fmla="*/ 9570720 w 10412730"/>
                <a:gd name="connsiteY22" fmla="*/ 5955030 h 6217920"/>
                <a:gd name="connsiteX23" fmla="*/ 9410700 w 10412730"/>
                <a:gd name="connsiteY23" fmla="*/ 5886450 h 6217920"/>
                <a:gd name="connsiteX24" fmla="*/ 8793480 w 10412730"/>
                <a:gd name="connsiteY24" fmla="*/ 5817870 h 6217920"/>
                <a:gd name="connsiteX25" fmla="*/ 8404860 w 10412730"/>
                <a:gd name="connsiteY25" fmla="*/ 5429250 h 6217920"/>
                <a:gd name="connsiteX26" fmla="*/ 7214393 w 10412730"/>
                <a:gd name="connsiteY26" fmla="*/ 3524250 h 6217920"/>
                <a:gd name="connsiteX27" fmla="*/ 6774180 w 10412730"/>
                <a:gd name="connsiteY27" fmla="*/ 3623310 h 6217920"/>
                <a:gd name="connsiteX28" fmla="*/ 6073140 w 10412730"/>
                <a:gd name="connsiteY28" fmla="*/ 3539490 h 6217920"/>
                <a:gd name="connsiteX29" fmla="*/ 5547360 w 10412730"/>
                <a:gd name="connsiteY29" fmla="*/ 3326130 h 6217920"/>
                <a:gd name="connsiteX30" fmla="*/ 4838700 w 10412730"/>
                <a:gd name="connsiteY30" fmla="*/ 3326130 h 6217920"/>
                <a:gd name="connsiteX31" fmla="*/ 4244340 w 10412730"/>
                <a:gd name="connsiteY31" fmla="*/ 3074670 h 6217920"/>
                <a:gd name="connsiteX32" fmla="*/ 3741420 w 10412730"/>
                <a:gd name="connsiteY32" fmla="*/ 2983230 h 6217920"/>
                <a:gd name="connsiteX33" fmla="*/ 3070860 w 10412730"/>
                <a:gd name="connsiteY33" fmla="*/ 2625090 h 6217920"/>
                <a:gd name="connsiteX34" fmla="*/ 2621280 w 10412730"/>
                <a:gd name="connsiteY34" fmla="*/ 2244090 h 6217920"/>
                <a:gd name="connsiteX35" fmla="*/ 1930667 w 10412730"/>
                <a:gd name="connsiteY35" fmla="*/ 2152249 h 6217920"/>
                <a:gd name="connsiteX36" fmla="*/ 1066800 w 10412730"/>
                <a:gd name="connsiteY36" fmla="*/ 2183130 h 6217920"/>
                <a:gd name="connsiteX37" fmla="*/ 586740 w 10412730"/>
                <a:gd name="connsiteY37" fmla="*/ 1703070 h 6217920"/>
                <a:gd name="connsiteX38" fmla="*/ 518160 w 10412730"/>
                <a:gd name="connsiteY38" fmla="*/ 1223010 h 6217920"/>
                <a:gd name="connsiteX39" fmla="*/ 609600 w 10412730"/>
                <a:gd name="connsiteY39" fmla="*/ 674370 h 6217920"/>
                <a:gd name="connsiteX40" fmla="*/ 449580 w 10412730"/>
                <a:gd name="connsiteY40" fmla="*/ 445770 h 6217920"/>
                <a:gd name="connsiteX41" fmla="*/ 220980 w 10412730"/>
                <a:gd name="connsiteY41" fmla="*/ 262890 h 6217920"/>
                <a:gd name="connsiteX42" fmla="*/ 60960 w 10412730"/>
                <a:gd name="connsiteY42" fmla="*/ 34290 h 6217920"/>
                <a:gd name="connsiteX43" fmla="*/ 586740 w 10412730"/>
                <a:gd name="connsiteY43" fmla="*/ 57150 h 6217920"/>
                <a:gd name="connsiteX44" fmla="*/ 883920 w 10412730"/>
                <a:gd name="connsiteY44" fmla="*/ 262890 h 6217920"/>
                <a:gd name="connsiteX45" fmla="*/ 838200 w 10412730"/>
                <a:gd name="connsiteY45" fmla="*/ 1040130 h 6217920"/>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570220 w 10412730"/>
                <a:gd name="connsiteY11" fmla="*/ 2716530 h 6217920"/>
                <a:gd name="connsiteX12" fmla="*/ 6118860 w 10412730"/>
                <a:gd name="connsiteY12" fmla="*/ 3120390 h 6217920"/>
                <a:gd name="connsiteX13" fmla="*/ 6484620 w 10412730"/>
                <a:gd name="connsiteY13" fmla="*/ 3303270 h 6217920"/>
                <a:gd name="connsiteX14" fmla="*/ 7147560 w 10412730"/>
                <a:gd name="connsiteY14" fmla="*/ 3211830 h 6217920"/>
                <a:gd name="connsiteX15" fmla="*/ 8953500 w 10412730"/>
                <a:gd name="connsiteY15" fmla="*/ 5314950 h 6217920"/>
                <a:gd name="connsiteX16" fmla="*/ 9364980 w 10412730"/>
                <a:gd name="connsiteY16" fmla="*/ 5474970 h 6217920"/>
                <a:gd name="connsiteX17" fmla="*/ 9913620 w 10412730"/>
                <a:gd name="connsiteY17" fmla="*/ 5543550 h 6217920"/>
                <a:gd name="connsiteX18" fmla="*/ 10279380 w 10412730"/>
                <a:gd name="connsiteY18" fmla="*/ 5657850 h 6217920"/>
                <a:gd name="connsiteX19" fmla="*/ 10370820 w 10412730"/>
                <a:gd name="connsiteY19" fmla="*/ 5749290 h 6217920"/>
                <a:gd name="connsiteX20" fmla="*/ 10027920 w 10412730"/>
                <a:gd name="connsiteY20" fmla="*/ 6183630 h 6217920"/>
                <a:gd name="connsiteX21" fmla="*/ 9570720 w 10412730"/>
                <a:gd name="connsiteY21" fmla="*/ 5955030 h 6217920"/>
                <a:gd name="connsiteX22" fmla="*/ 9410700 w 10412730"/>
                <a:gd name="connsiteY22" fmla="*/ 5886450 h 6217920"/>
                <a:gd name="connsiteX23" fmla="*/ 8793480 w 10412730"/>
                <a:gd name="connsiteY23" fmla="*/ 5817870 h 6217920"/>
                <a:gd name="connsiteX24" fmla="*/ 8404860 w 10412730"/>
                <a:gd name="connsiteY24" fmla="*/ 5429250 h 6217920"/>
                <a:gd name="connsiteX25" fmla="*/ 7214393 w 10412730"/>
                <a:gd name="connsiteY25" fmla="*/ 3524250 h 6217920"/>
                <a:gd name="connsiteX26" fmla="*/ 6774180 w 10412730"/>
                <a:gd name="connsiteY26" fmla="*/ 3623310 h 6217920"/>
                <a:gd name="connsiteX27" fmla="*/ 6073140 w 10412730"/>
                <a:gd name="connsiteY27" fmla="*/ 3539490 h 6217920"/>
                <a:gd name="connsiteX28" fmla="*/ 5547360 w 10412730"/>
                <a:gd name="connsiteY28" fmla="*/ 3326130 h 6217920"/>
                <a:gd name="connsiteX29" fmla="*/ 4838700 w 10412730"/>
                <a:gd name="connsiteY29" fmla="*/ 3326130 h 6217920"/>
                <a:gd name="connsiteX30" fmla="*/ 4244340 w 10412730"/>
                <a:gd name="connsiteY30" fmla="*/ 3074670 h 6217920"/>
                <a:gd name="connsiteX31" fmla="*/ 3741420 w 10412730"/>
                <a:gd name="connsiteY31" fmla="*/ 2983230 h 6217920"/>
                <a:gd name="connsiteX32" fmla="*/ 3070860 w 10412730"/>
                <a:gd name="connsiteY32" fmla="*/ 2625090 h 6217920"/>
                <a:gd name="connsiteX33" fmla="*/ 2621280 w 10412730"/>
                <a:gd name="connsiteY33" fmla="*/ 2244090 h 6217920"/>
                <a:gd name="connsiteX34" fmla="*/ 1930667 w 10412730"/>
                <a:gd name="connsiteY34" fmla="*/ 2152249 h 6217920"/>
                <a:gd name="connsiteX35" fmla="*/ 1066800 w 10412730"/>
                <a:gd name="connsiteY35" fmla="*/ 2183130 h 6217920"/>
                <a:gd name="connsiteX36" fmla="*/ 586740 w 10412730"/>
                <a:gd name="connsiteY36" fmla="*/ 1703070 h 6217920"/>
                <a:gd name="connsiteX37" fmla="*/ 518160 w 10412730"/>
                <a:gd name="connsiteY37" fmla="*/ 1223010 h 6217920"/>
                <a:gd name="connsiteX38" fmla="*/ 609600 w 10412730"/>
                <a:gd name="connsiteY38" fmla="*/ 674370 h 6217920"/>
                <a:gd name="connsiteX39" fmla="*/ 449580 w 10412730"/>
                <a:gd name="connsiteY39" fmla="*/ 445770 h 6217920"/>
                <a:gd name="connsiteX40" fmla="*/ 220980 w 10412730"/>
                <a:gd name="connsiteY40" fmla="*/ 262890 h 6217920"/>
                <a:gd name="connsiteX41" fmla="*/ 60960 w 10412730"/>
                <a:gd name="connsiteY41" fmla="*/ 34290 h 6217920"/>
                <a:gd name="connsiteX42" fmla="*/ 586740 w 10412730"/>
                <a:gd name="connsiteY42" fmla="*/ 57150 h 6217920"/>
                <a:gd name="connsiteX43" fmla="*/ 883920 w 10412730"/>
                <a:gd name="connsiteY43" fmla="*/ 262890 h 6217920"/>
                <a:gd name="connsiteX44" fmla="*/ 838200 w 10412730"/>
                <a:gd name="connsiteY44" fmla="*/ 1040130 h 6217920"/>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570220 w 10412730"/>
                <a:gd name="connsiteY11" fmla="*/ 2716530 h 6217920"/>
                <a:gd name="connsiteX12" fmla="*/ 6118860 w 10412730"/>
                <a:gd name="connsiteY12" fmla="*/ 3120390 h 6217920"/>
                <a:gd name="connsiteX13" fmla="*/ 6484620 w 10412730"/>
                <a:gd name="connsiteY13" fmla="*/ 3303270 h 6217920"/>
                <a:gd name="connsiteX14" fmla="*/ 7147560 w 10412730"/>
                <a:gd name="connsiteY14" fmla="*/ 3211830 h 6217920"/>
                <a:gd name="connsiteX15" fmla="*/ 8953500 w 10412730"/>
                <a:gd name="connsiteY15" fmla="*/ 5314950 h 6217920"/>
                <a:gd name="connsiteX16" fmla="*/ 9364980 w 10412730"/>
                <a:gd name="connsiteY16" fmla="*/ 5474970 h 6217920"/>
                <a:gd name="connsiteX17" fmla="*/ 9913620 w 10412730"/>
                <a:gd name="connsiteY17" fmla="*/ 5543550 h 6217920"/>
                <a:gd name="connsiteX18" fmla="*/ 10279380 w 10412730"/>
                <a:gd name="connsiteY18" fmla="*/ 5657850 h 6217920"/>
                <a:gd name="connsiteX19" fmla="*/ 10370820 w 10412730"/>
                <a:gd name="connsiteY19" fmla="*/ 5749290 h 6217920"/>
                <a:gd name="connsiteX20" fmla="*/ 10027920 w 10412730"/>
                <a:gd name="connsiteY20" fmla="*/ 6183630 h 6217920"/>
                <a:gd name="connsiteX21" fmla="*/ 9570720 w 10412730"/>
                <a:gd name="connsiteY21" fmla="*/ 5955030 h 6217920"/>
                <a:gd name="connsiteX22" fmla="*/ 9410700 w 10412730"/>
                <a:gd name="connsiteY22" fmla="*/ 5886450 h 6217920"/>
                <a:gd name="connsiteX23" fmla="*/ 8793480 w 10412730"/>
                <a:gd name="connsiteY23" fmla="*/ 5817870 h 6217920"/>
                <a:gd name="connsiteX24" fmla="*/ 7214393 w 10412730"/>
                <a:gd name="connsiteY24" fmla="*/ 3524250 h 6217920"/>
                <a:gd name="connsiteX25" fmla="*/ 6774180 w 10412730"/>
                <a:gd name="connsiteY25" fmla="*/ 3623310 h 6217920"/>
                <a:gd name="connsiteX26" fmla="*/ 6073140 w 10412730"/>
                <a:gd name="connsiteY26" fmla="*/ 3539490 h 6217920"/>
                <a:gd name="connsiteX27" fmla="*/ 5547360 w 10412730"/>
                <a:gd name="connsiteY27" fmla="*/ 3326130 h 6217920"/>
                <a:gd name="connsiteX28" fmla="*/ 4838700 w 10412730"/>
                <a:gd name="connsiteY28" fmla="*/ 3326130 h 6217920"/>
                <a:gd name="connsiteX29" fmla="*/ 4244340 w 10412730"/>
                <a:gd name="connsiteY29" fmla="*/ 3074670 h 6217920"/>
                <a:gd name="connsiteX30" fmla="*/ 3741420 w 10412730"/>
                <a:gd name="connsiteY30" fmla="*/ 2983230 h 6217920"/>
                <a:gd name="connsiteX31" fmla="*/ 3070860 w 10412730"/>
                <a:gd name="connsiteY31" fmla="*/ 2625090 h 6217920"/>
                <a:gd name="connsiteX32" fmla="*/ 2621280 w 10412730"/>
                <a:gd name="connsiteY32" fmla="*/ 2244090 h 6217920"/>
                <a:gd name="connsiteX33" fmla="*/ 1930667 w 10412730"/>
                <a:gd name="connsiteY33" fmla="*/ 2152249 h 6217920"/>
                <a:gd name="connsiteX34" fmla="*/ 1066800 w 10412730"/>
                <a:gd name="connsiteY34" fmla="*/ 2183130 h 6217920"/>
                <a:gd name="connsiteX35" fmla="*/ 586740 w 10412730"/>
                <a:gd name="connsiteY35" fmla="*/ 1703070 h 6217920"/>
                <a:gd name="connsiteX36" fmla="*/ 518160 w 10412730"/>
                <a:gd name="connsiteY36" fmla="*/ 1223010 h 6217920"/>
                <a:gd name="connsiteX37" fmla="*/ 609600 w 10412730"/>
                <a:gd name="connsiteY37" fmla="*/ 674370 h 6217920"/>
                <a:gd name="connsiteX38" fmla="*/ 449580 w 10412730"/>
                <a:gd name="connsiteY38" fmla="*/ 445770 h 6217920"/>
                <a:gd name="connsiteX39" fmla="*/ 220980 w 10412730"/>
                <a:gd name="connsiteY39" fmla="*/ 262890 h 6217920"/>
                <a:gd name="connsiteX40" fmla="*/ 60960 w 10412730"/>
                <a:gd name="connsiteY40" fmla="*/ 34290 h 6217920"/>
                <a:gd name="connsiteX41" fmla="*/ 586740 w 10412730"/>
                <a:gd name="connsiteY41" fmla="*/ 57150 h 6217920"/>
                <a:gd name="connsiteX42" fmla="*/ 883920 w 10412730"/>
                <a:gd name="connsiteY42" fmla="*/ 262890 h 6217920"/>
                <a:gd name="connsiteX43" fmla="*/ 838200 w 10412730"/>
                <a:gd name="connsiteY43" fmla="*/ 1040130 h 6217920"/>
                <a:gd name="connsiteX0" fmla="*/ 838200 w 10412730"/>
                <a:gd name="connsiteY0" fmla="*/ 1040130 h 6217920"/>
                <a:gd name="connsiteX1" fmla="*/ 1112520 w 10412730"/>
                <a:gd name="connsiteY1" fmla="*/ 1657350 h 6217920"/>
                <a:gd name="connsiteX2" fmla="*/ 1455420 w 10412730"/>
                <a:gd name="connsiteY2" fmla="*/ 1840230 h 6217920"/>
                <a:gd name="connsiteX3" fmla="*/ 2049780 w 10412730"/>
                <a:gd name="connsiteY3" fmla="*/ 1794510 h 6217920"/>
                <a:gd name="connsiteX4" fmla="*/ 2506980 w 10412730"/>
                <a:gd name="connsiteY4" fmla="*/ 1817370 h 6217920"/>
                <a:gd name="connsiteX5" fmla="*/ 2987040 w 10412730"/>
                <a:gd name="connsiteY5" fmla="*/ 2023110 h 6217920"/>
                <a:gd name="connsiteX6" fmla="*/ 3375660 w 10412730"/>
                <a:gd name="connsiteY6" fmla="*/ 2320290 h 6217920"/>
                <a:gd name="connsiteX7" fmla="*/ 3764280 w 10412730"/>
                <a:gd name="connsiteY7" fmla="*/ 2411730 h 6217920"/>
                <a:gd name="connsiteX8" fmla="*/ 4015740 w 10412730"/>
                <a:gd name="connsiteY8" fmla="*/ 2388870 h 6217920"/>
                <a:gd name="connsiteX9" fmla="*/ 4290060 w 10412730"/>
                <a:gd name="connsiteY9" fmla="*/ 2457450 h 6217920"/>
                <a:gd name="connsiteX10" fmla="*/ 4632960 w 10412730"/>
                <a:gd name="connsiteY10" fmla="*/ 2777490 h 6217920"/>
                <a:gd name="connsiteX11" fmla="*/ 5570220 w 10412730"/>
                <a:gd name="connsiteY11" fmla="*/ 2716530 h 6217920"/>
                <a:gd name="connsiteX12" fmla="*/ 6118860 w 10412730"/>
                <a:gd name="connsiteY12" fmla="*/ 3120390 h 6217920"/>
                <a:gd name="connsiteX13" fmla="*/ 6484620 w 10412730"/>
                <a:gd name="connsiteY13" fmla="*/ 3303270 h 6217920"/>
                <a:gd name="connsiteX14" fmla="*/ 7147560 w 10412730"/>
                <a:gd name="connsiteY14" fmla="*/ 3211830 h 6217920"/>
                <a:gd name="connsiteX15" fmla="*/ 9364980 w 10412730"/>
                <a:gd name="connsiteY15" fmla="*/ 5474970 h 6217920"/>
                <a:gd name="connsiteX16" fmla="*/ 9913620 w 10412730"/>
                <a:gd name="connsiteY16" fmla="*/ 5543550 h 6217920"/>
                <a:gd name="connsiteX17" fmla="*/ 10279380 w 10412730"/>
                <a:gd name="connsiteY17" fmla="*/ 5657850 h 6217920"/>
                <a:gd name="connsiteX18" fmla="*/ 10370820 w 10412730"/>
                <a:gd name="connsiteY18" fmla="*/ 5749290 h 6217920"/>
                <a:gd name="connsiteX19" fmla="*/ 10027920 w 10412730"/>
                <a:gd name="connsiteY19" fmla="*/ 6183630 h 6217920"/>
                <a:gd name="connsiteX20" fmla="*/ 9570720 w 10412730"/>
                <a:gd name="connsiteY20" fmla="*/ 5955030 h 6217920"/>
                <a:gd name="connsiteX21" fmla="*/ 9410700 w 10412730"/>
                <a:gd name="connsiteY21" fmla="*/ 5886450 h 6217920"/>
                <a:gd name="connsiteX22" fmla="*/ 8793480 w 10412730"/>
                <a:gd name="connsiteY22" fmla="*/ 5817870 h 6217920"/>
                <a:gd name="connsiteX23" fmla="*/ 7214393 w 10412730"/>
                <a:gd name="connsiteY23" fmla="*/ 3524250 h 6217920"/>
                <a:gd name="connsiteX24" fmla="*/ 6774180 w 10412730"/>
                <a:gd name="connsiteY24" fmla="*/ 3623310 h 6217920"/>
                <a:gd name="connsiteX25" fmla="*/ 6073140 w 10412730"/>
                <a:gd name="connsiteY25" fmla="*/ 3539490 h 6217920"/>
                <a:gd name="connsiteX26" fmla="*/ 5547360 w 10412730"/>
                <a:gd name="connsiteY26" fmla="*/ 3326130 h 6217920"/>
                <a:gd name="connsiteX27" fmla="*/ 4838700 w 10412730"/>
                <a:gd name="connsiteY27" fmla="*/ 3326130 h 6217920"/>
                <a:gd name="connsiteX28" fmla="*/ 4244340 w 10412730"/>
                <a:gd name="connsiteY28" fmla="*/ 3074670 h 6217920"/>
                <a:gd name="connsiteX29" fmla="*/ 3741420 w 10412730"/>
                <a:gd name="connsiteY29" fmla="*/ 2983230 h 6217920"/>
                <a:gd name="connsiteX30" fmla="*/ 3070860 w 10412730"/>
                <a:gd name="connsiteY30" fmla="*/ 2625090 h 6217920"/>
                <a:gd name="connsiteX31" fmla="*/ 2621280 w 10412730"/>
                <a:gd name="connsiteY31" fmla="*/ 2244090 h 6217920"/>
                <a:gd name="connsiteX32" fmla="*/ 1930667 w 10412730"/>
                <a:gd name="connsiteY32" fmla="*/ 2152249 h 6217920"/>
                <a:gd name="connsiteX33" fmla="*/ 1066800 w 10412730"/>
                <a:gd name="connsiteY33" fmla="*/ 2183130 h 6217920"/>
                <a:gd name="connsiteX34" fmla="*/ 586740 w 10412730"/>
                <a:gd name="connsiteY34" fmla="*/ 1703070 h 6217920"/>
                <a:gd name="connsiteX35" fmla="*/ 518160 w 10412730"/>
                <a:gd name="connsiteY35" fmla="*/ 1223010 h 6217920"/>
                <a:gd name="connsiteX36" fmla="*/ 609600 w 10412730"/>
                <a:gd name="connsiteY36" fmla="*/ 674370 h 6217920"/>
                <a:gd name="connsiteX37" fmla="*/ 449580 w 10412730"/>
                <a:gd name="connsiteY37" fmla="*/ 445770 h 6217920"/>
                <a:gd name="connsiteX38" fmla="*/ 220980 w 10412730"/>
                <a:gd name="connsiteY38" fmla="*/ 262890 h 6217920"/>
                <a:gd name="connsiteX39" fmla="*/ 60960 w 10412730"/>
                <a:gd name="connsiteY39" fmla="*/ 34290 h 6217920"/>
                <a:gd name="connsiteX40" fmla="*/ 586740 w 10412730"/>
                <a:gd name="connsiteY40" fmla="*/ 57150 h 6217920"/>
                <a:gd name="connsiteX41" fmla="*/ 883920 w 10412730"/>
                <a:gd name="connsiteY41" fmla="*/ 262890 h 6217920"/>
                <a:gd name="connsiteX42" fmla="*/ 838200 w 10412730"/>
                <a:gd name="connsiteY42" fmla="*/ 1040130 h 6217920"/>
                <a:gd name="connsiteX0" fmla="*/ 838200 w 10435590"/>
                <a:gd name="connsiteY0" fmla="*/ 1040130 h 6217920"/>
                <a:gd name="connsiteX1" fmla="*/ 1112520 w 10435590"/>
                <a:gd name="connsiteY1" fmla="*/ 1657350 h 6217920"/>
                <a:gd name="connsiteX2" fmla="*/ 1455420 w 10435590"/>
                <a:gd name="connsiteY2" fmla="*/ 1840230 h 6217920"/>
                <a:gd name="connsiteX3" fmla="*/ 2049780 w 10435590"/>
                <a:gd name="connsiteY3" fmla="*/ 1794510 h 6217920"/>
                <a:gd name="connsiteX4" fmla="*/ 2506980 w 10435590"/>
                <a:gd name="connsiteY4" fmla="*/ 1817370 h 6217920"/>
                <a:gd name="connsiteX5" fmla="*/ 2987040 w 10435590"/>
                <a:gd name="connsiteY5" fmla="*/ 2023110 h 6217920"/>
                <a:gd name="connsiteX6" fmla="*/ 3375660 w 10435590"/>
                <a:gd name="connsiteY6" fmla="*/ 2320290 h 6217920"/>
                <a:gd name="connsiteX7" fmla="*/ 3764280 w 10435590"/>
                <a:gd name="connsiteY7" fmla="*/ 2411730 h 6217920"/>
                <a:gd name="connsiteX8" fmla="*/ 4015740 w 10435590"/>
                <a:gd name="connsiteY8" fmla="*/ 2388870 h 6217920"/>
                <a:gd name="connsiteX9" fmla="*/ 4290060 w 10435590"/>
                <a:gd name="connsiteY9" fmla="*/ 2457450 h 6217920"/>
                <a:gd name="connsiteX10" fmla="*/ 4632960 w 10435590"/>
                <a:gd name="connsiteY10" fmla="*/ 2777490 h 6217920"/>
                <a:gd name="connsiteX11" fmla="*/ 5570220 w 10435590"/>
                <a:gd name="connsiteY11" fmla="*/ 2716530 h 6217920"/>
                <a:gd name="connsiteX12" fmla="*/ 6118860 w 10435590"/>
                <a:gd name="connsiteY12" fmla="*/ 3120390 h 6217920"/>
                <a:gd name="connsiteX13" fmla="*/ 6484620 w 10435590"/>
                <a:gd name="connsiteY13" fmla="*/ 3303270 h 6217920"/>
                <a:gd name="connsiteX14" fmla="*/ 7147560 w 10435590"/>
                <a:gd name="connsiteY14" fmla="*/ 3211830 h 6217920"/>
                <a:gd name="connsiteX15" fmla="*/ 9913620 w 10435590"/>
                <a:gd name="connsiteY15" fmla="*/ 5543550 h 6217920"/>
                <a:gd name="connsiteX16" fmla="*/ 10279380 w 10435590"/>
                <a:gd name="connsiteY16" fmla="*/ 5657850 h 6217920"/>
                <a:gd name="connsiteX17" fmla="*/ 10370820 w 10435590"/>
                <a:gd name="connsiteY17" fmla="*/ 5749290 h 6217920"/>
                <a:gd name="connsiteX18" fmla="*/ 10027920 w 10435590"/>
                <a:gd name="connsiteY18" fmla="*/ 6183630 h 6217920"/>
                <a:gd name="connsiteX19" fmla="*/ 9570720 w 10435590"/>
                <a:gd name="connsiteY19" fmla="*/ 5955030 h 6217920"/>
                <a:gd name="connsiteX20" fmla="*/ 9410700 w 10435590"/>
                <a:gd name="connsiteY20" fmla="*/ 5886450 h 6217920"/>
                <a:gd name="connsiteX21" fmla="*/ 8793480 w 10435590"/>
                <a:gd name="connsiteY21" fmla="*/ 5817870 h 6217920"/>
                <a:gd name="connsiteX22" fmla="*/ 7214393 w 10435590"/>
                <a:gd name="connsiteY22" fmla="*/ 3524250 h 6217920"/>
                <a:gd name="connsiteX23" fmla="*/ 6774180 w 10435590"/>
                <a:gd name="connsiteY23" fmla="*/ 3623310 h 6217920"/>
                <a:gd name="connsiteX24" fmla="*/ 6073140 w 10435590"/>
                <a:gd name="connsiteY24" fmla="*/ 3539490 h 6217920"/>
                <a:gd name="connsiteX25" fmla="*/ 5547360 w 10435590"/>
                <a:gd name="connsiteY25" fmla="*/ 3326130 h 6217920"/>
                <a:gd name="connsiteX26" fmla="*/ 4838700 w 10435590"/>
                <a:gd name="connsiteY26" fmla="*/ 3326130 h 6217920"/>
                <a:gd name="connsiteX27" fmla="*/ 4244340 w 10435590"/>
                <a:gd name="connsiteY27" fmla="*/ 3074670 h 6217920"/>
                <a:gd name="connsiteX28" fmla="*/ 3741420 w 10435590"/>
                <a:gd name="connsiteY28" fmla="*/ 2983230 h 6217920"/>
                <a:gd name="connsiteX29" fmla="*/ 3070860 w 10435590"/>
                <a:gd name="connsiteY29" fmla="*/ 2625090 h 6217920"/>
                <a:gd name="connsiteX30" fmla="*/ 2621280 w 10435590"/>
                <a:gd name="connsiteY30" fmla="*/ 2244090 h 6217920"/>
                <a:gd name="connsiteX31" fmla="*/ 1930667 w 10435590"/>
                <a:gd name="connsiteY31" fmla="*/ 2152249 h 6217920"/>
                <a:gd name="connsiteX32" fmla="*/ 1066800 w 10435590"/>
                <a:gd name="connsiteY32" fmla="*/ 2183130 h 6217920"/>
                <a:gd name="connsiteX33" fmla="*/ 586740 w 10435590"/>
                <a:gd name="connsiteY33" fmla="*/ 1703070 h 6217920"/>
                <a:gd name="connsiteX34" fmla="*/ 518160 w 10435590"/>
                <a:gd name="connsiteY34" fmla="*/ 1223010 h 6217920"/>
                <a:gd name="connsiteX35" fmla="*/ 609600 w 10435590"/>
                <a:gd name="connsiteY35" fmla="*/ 674370 h 6217920"/>
                <a:gd name="connsiteX36" fmla="*/ 449580 w 10435590"/>
                <a:gd name="connsiteY36" fmla="*/ 445770 h 6217920"/>
                <a:gd name="connsiteX37" fmla="*/ 220980 w 10435590"/>
                <a:gd name="connsiteY37" fmla="*/ 262890 h 6217920"/>
                <a:gd name="connsiteX38" fmla="*/ 60960 w 10435590"/>
                <a:gd name="connsiteY38" fmla="*/ 34290 h 6217920"/>
                <a:gd name="connsiteX39" fmla="*/ 586740 w 10435590"/>
                <a:gd name="connsiteY39" fmla="*/ 57150 h 6217920"/>
                <a:gd name="connsiteX40" fmla="*/ 883920 w 10435590"/>
                <a:gd name="connsiteY40" fmla="*/ 262890 h 6217920"/>
                <a:gd name="connsiteX41" fmla="*/ 838200 w 10435590"/>
                <a:gd name="connsiteY41" fmla="*/ 1040130 h 6217920"/>
                <a:gd name="connsiteX0" fmla="*/ 838200 w 10435590"/>
                <a:gd name="connsiteY0" fmla="*/ 1040130 h 6291580"/>
                <a:gd name="connsiteX1" fmla="*/ 1112520 w 10435590"/>
                <a:gd name="connsiteY1" fmla="*/ 1657350 h 6291580"/>
                <a:gd name="connsiteX2" fmla="*/ 1455420 w 10435590"/>
                <a:gd name="connsiteY2" fmla="*/ 1840230 h 6291580"/>
                <a:gd name="connsiteX3" fmla="*/ 2049780 w 10435590"/>
                <a:gd name="connsiteY3" fmla="*/ 1794510 h 6291580"/>
                <a:gd name="connsiteX4" fmla="*/ 2506980 w 10435590"/>
                <a:gd name="connsiteY4" fmla="*/ 1817370 h 6291580"/>
                <a:gd name="connsiteX5" fmla="*/ 2987040 w 10435590"/>
                <a:gd name="connsiteY5" fmla="*/ 2023110 h 6291580"/>
                <a:gd name="connsiteX6" fmla="*/ 3375660 w 10435590"/>
                <a:gd name="connsiteY6" fmla="*/ 2320290 h 6291580"/>
                <a:gd name="connsiteX7" fmla="*/ 3764280 w 10435590"/>
                <a:gd name="connsiteY7" fmla="*/ 2411730 h 6291580"/>
                <a:gd name="connsiteX8" fmla="*/ 4015740 w 10435590"/>
                <a:gd name="connsiteY8" fmla="*/ 2388870 h 6291580"/>
                <a:gd name="connsiteX9" fmla="*/ 4290060 w 10435590"/>
                <a:gd name="connsiteY9" fmla="*/ 2457450 h 6291580"/>
                <a:gd name="connsiteX10" fmla="*/ 4632960 w 10435590"/>
                <a:gd name="connsiteY10" fmla="*/ 2777490 h 6291580"/>
                <a:gd name="connsiteX11" fmla="*/ 5570220 w 10435590"/>
                <a:gd name="connsiteY11" fmla="*/ 2716530 h 6291580"/>
                <a:gd name="connsiteX12" fmla="*/ 6118860 w 10435590"/>
                <a:gd name="connsiteY12" fmla="*/ 3120390 h 6291580"/>
                <a:gd name="connsiteX13" fmla="*/ 6484620 w 10435590"/>
                <a:gd name="connsiteY13" fmla="*/ 3303270 h 6291580"/>
                <a:gd name="connsiteX14" fmla="*/ 7147560 w 10435590"/>
                <a:gd name="connsiteY14" fmla="*/ 3211830 h 6291580"/>
                <a:gd name="connsiteX15" fmla="*/ 9913620 w 10435590"/>
                <a:gd name="connsiteY15" fmla="*/ 5543550 h 6291580"/>
                <a:gd name="connsiteX16" fmla="*/ 10279380 w 10435590"/>
                <a:gd name="connsiteY16" fmla="*/ 5657850 h 6291580"/>
                <a:gd name="connsiteX17" fmla="*/ 10370820 w 10435590"/>
                <a:gd name="connsiteY17" fmla="*/ 5749290 h 6291580"/>
                <a:gd name="connsiteX18" fmla="*/ 10027920 w 10435590"/>
                <a:gd name="connsiteY18" fmla="*/ 6183630 h 6291580"/>
                <a:gd name="connsiteX19" fmla="*/ 9570720 w 10435590"/>
                <a:gd name="connsiteY19" fmla="*/ 5955030 h 6291580"/>
                <a:gd name="connsiteX20" fmla="*/ 9410700 w 10435590"/>
                <a:gd name="connsiteY20" fmla="*/ 5886450 h 6291580"/>
                <a:gd name="connsiteX21" fmla="*/ 7214393 w 10435590"/>
                <a:gd name="connsiteY21" fmla="*/ 3524250 h 6291580"/>
                <a:gd name="connsiteX22" fmla="*/ 6774180 w 10435590"/>
                <a:gd name="connsiteY22" fmla="*/ 3623310 h 6291580"/>
                <a:gd name="connsiteX23" fmla="*/ 6073140 w 10435590"/>
                <a:gd name="connsiteY23" fmla="*/ 3539490 h 6291580"/>
                <a:gd name="connsiteX24" fmla="*/ 5547360 w 10435590"/>
                <a:gd name="connsiteY24" fmla="*/ 3326130 h 6291580"/>
                <a:gd name="connsiteX25" fmla="*/ 4838700 w 10435590"/>
                <a:gd name="connsiteY25" fmla="*/ 3326130 h 6291580"/>
                <a:gd name="connsiteX26" fmla="*/ 4244340 w 10435590"/>
                <a:gd name="connsiteY26" fmla="*/ 3074670 h 6291580"/>
                <a:gd name="connsiteX27" fmla="*/ 3741420 w 10435590"/>
                <a:gd name="connsiteY27" fmla="*/ 2983230 h 6291580"/>
                <a:gd name="connsiteX28" fmla="*/ 3070860 w 10435590"/>
                <a:gd name="connsiteY28" fmla="*/ 2625090 h 6291580"/>
                <a:gd name="connsiteX29" fmla="*/ 2621280 w 10435590"/>
                <a:gd name="connsiteY29" fmla="*/ 2244090 h 6291580"/>
                <a:gd name="connsiteX30" fmla="*/ 1930667 w 10435590"/>
                <a:gd name="connsiteY30" fmla="*/ 2152249 h 6291580"/>
                <a:gd name="connsiteX31" fmla="*/ 1066800 w 10435590"/>
                <a:gd name="connsiteY31" fmla="*/ 2183130 h 6291580"/>
                <a:gd name="connsiteX32" fmla="*/ 586740 w 10435590"/>
                <a:gd name="connsiteY32" fmla="*/ 1703070 h 6291580"/>
                <a:gd name="connsiteX33" fmla="*/ 518160 w 10435590"/>
                <a:gd name="connsiteY33" fmla="*/ 1223010 h 6291580"/>
                <a:gd name="connsiteX34" fmla="*/ 609600 w 10435590"/>
                <a:gd name="connsiteY34" fmla="*/ 674370 h 6291580"/>
                <a:gd name="connsiteX35" fmla="*/ 449580 w 10435590"/>
                <a:gd name="connsiteY35" fmla="*/ 445770 h 6291580"/>
                <a:gd name="connsiteX36" fmla="*/ 220980 w 10435590"/>
                <a:gd name="connsiteY36" fmla="*/ 262890 h 6291580"/>
                <a:gd name="connsiteX37" fmla="*/ 60960 w 10435590"/>
                <a:gd name="connsiteY37" fmla="*/ 34290 h 6291580"/>
                <a:gd name="connsiteX38" fmla="*/ 586740 w 10435590"/>
                <a:gd name="connsiteY38" fmla="*/ 57150 h 6291580"/>
                <a:gd name="connsiteX39" fmla="*/ 883920 w 10435590"/>
                <a:gd name="connsiteY39" fmla="*/ 262890 h 6291580"/>
                <a:gd name="connsiteX40" fmla="*/ 838200 w 10435590"/>
                <a:gd name="connsiteY40" fmla="*/ 1040130 h 6291580"/>
                <a:gd name="connsiteX0" fmla="*/ 838200 w 10816590"/>
                <a:gd name="connsiteY0" fmla="*/ 1040130 h 6291580"/>
                <a:gd name="connsiteX1" fmla="*/ 1112520 w 10816590"/>
                <a:gd name="connsiteY1" fmla="*/ 1657350 h 6291580"/>
                <a:gd name="connsiteX2" fmla="*/ 1455420 w 10816590"/>
                <a:gd name="connsiteY2" fmla="*/ 1840230 h 6291580"/>
                <a:gd name="connsiteX3" fmla="*/ 2049780 w 10816590"/>
                <a:gd name="connsiteY3" fmla="*/ 1794510 h 6291580"/>
                <a:gd name="connsiteX4" fmla="*/ 2506980 w 10816590"/>
                <a:gd name="connsiteY4" fmla="*/ 1817370 h 6291580"/>
                <a:gd name="connsiteX5" fmla="*/ 2987040 w 10816590"/>
                <a:gd name="connsiteY5" fmla="*/ 2023110 h 6291580"/>
                <a:gd name="connsiteX6" fmla="*/ 3375660 w 10816590"/>
                <a:gd name="connsiteY6" fmla="*/ 2320290 h 6291580"/>
                <a:gd name="connsiteX7" fmla="*/ 3764280 w 10816590"/>
                <a:gd name="connsiteY7" fmla="*/ 2411730 h 6291580"/>
                <a:gd name="connsiteX8" fmla="*/ 4015740 w 10816590"/>
                <a:gd name="connsiteY8" fmla="*/ 2388870 h 6291580"/>
                <a:gd name="connsiteX9" fmla="*/ 4290060 w 10816590"/>
                <a:gd name="connsiteY9" fmla="*/ 2457450 h 6291580"/>
                <a:gd name="connsiteX10" fmla="*/ 4632960 w 10816590"/>
                <a:gd name="connsiteY10" fmla="*/ 2777490 h 6291580"/>
                <a:gd name="connsiteX11" fmla="*/ 5570220 w 10816590"/>
                <a:gd name="connsiteY11" fmla="*/ 2716530 h 6291580"/>
                <a:gd name="connsiteX12" fmla="*/ 6118860 w 10816590"/>
                <a:gd name="connsiteY12" fmla="*/ 3120390 h 6291580"/>
                <a:gd name="connsiteX13" fmla="*/ 6484620 w 10816590"/>
                <a:gd name="connsiteY13" fmla="*/ 3303270 h 6291580"/>
                <a:gd name="connsiteX14" fmla="*/ 7147560 w 10816590"/>
                <a:gd name="connsiteY14" fmla="*/ 3211830 h 6291580"/>
                <a:gd name="connsiteX15" fmla="*/ 10279380 w 10816590"/>
                <a:gd name="connsiteY15" fmla="*/ 5657850 h 6291580"/>
                <a:gd name="connsiteX16" fmla="*/ 10370820 w 10816590"/>
                <a:gd name="connsiteY16" fmla="*/ 5749290 h 6291580"/>
                <a:gd name="connsiteX17" fmla="*/ 10027920 w 10816590"/>
                <a:gd name="connsiteY17" fmla="*/ 6183630 h 6291580"/>
                <a:gd name="connsiteX18" fmla="*/ 9570720 w 10816590"/>
                <a:gd name="connsiteY18" fmla="*/ 5955030 h 6291580"/>
                <a:gd name="connsiteX19" fmla="*/ 9410700 w 10816590"/>
                <a:gd name="connsiteY19" fmla="*/ 5886450 h 6291580"/>
                <a:gd name="connsiteX20" fmla="*/ 7214393 w 10816590"/>
                <a:gd name="connsiteY20" fmla="*/ 3524250 h 6291580"/>
                <a:gd name="connsiteX21" fmla="*/ 6774180 w 10816590"/>
                <a:gd name="connsiteY21" fmla="*/ 3623310 h 6291580"/>
                <a:gd name="connsiteX22" fmla="*/ 6073140 w 10816590"/>
                <a:gd name="connsiteY22" fmla="*/ 3539490 h 6291580"/>
                <a:gd name="connsiteX23" fmla="*/ 5547360 w 10816590"/>
                <a:gd name="connsiteY23" fmla="*/ 3326130 h 6291580"/>
                <a:gd name="connsiteX24" fmla="*/ 4838700 w 10816590"/>
                <a:gd name="connsiteY24" fmla="*/ 3326130 h 6291580"/>
                <a:gd name="connsiteX25" fmla="*/ 4244340 w 10816590"/>
                <a:gd name="connsiteY25" fmla="*/ 3074670 h 6291580"/>
                <a:gd name="connsiteX26" fmla="*/ 3741420 w 10816590"/>
                <a:gd name="connsiteY26" fmla="*/ 2983230 h 6291580"/>
                <a:gd name="connsiteX27" fmla="*/ 3070860 w 10816590"/>
                <a:gd name="connsiteY27" fmla="*/ 2625090 h 6291580"/>
                <a:gd name="connsiteX28" fmla="*/ 2621280 w 10816590"/>
                <a:gd name="connsiteY28" fmla="*/ 2244090 h 6291580"/>
                <a:gd name="connsiteX29" fmla="*/ 1930667 w 10816590"/>
                <a:gd name="connsiteY29" fmla="*/ 2152249 h 6291580"/>
                <a:gd name="connsiteX30" fmla="*/ 1066800 w 10816590"/>
                <a:gd name="connsiteY30" fmla="*/ 2183130 h 6291580"/>
                <a:gd name="connsiteX31" fmla="*/ 586740 w 10816590"/>
                <a:gd name="connsiteY31" fmla="*/ 1703070 h 6291580"/>
                <a:gd name="connsiteX32" fmla="*/ 518160 w 10816590"/>
                <a:gd name="connsiteY32" fmla="*/ 1223010 h 6291580"/>
                <a:gd name="connsiteX33" fmla="*/ 609600 w 10816590"/>
                <a:gd name="connsiteY33" fmla="*/ 674370 h 6291580"/>
                <a:gd name="connsiteX34" fmla="*/ 449580 w 10816590"/>
                <a:gd name="connsiteY34" fmla="*/ 445770 h 6291580"/>
                <a:gd name="connsiteX35" fmla="*/ 220980 w 10816590"/>
                <a:gd name="connsiteY35" fmla="*/ 262890 h 6291580"/>
                <a:gd name="connsiteX36" fmla="*/ 60960 w 10816590"/>
                <a:gd name="connsiteY36" fmla="*/ 34290 h 6291580"/>
                <a:gd name="connsiteX37" fmla="*/ 586740 w 10816590"/>
                <a:gd name="connsiteY37" fmla="*/ 57150 h 6291580"/>
                <a:gd name="connsiteX38" fmla="*/ 883920 w 10816590"/>
                <a:gd name="connsiteY38" fmla="*/ 262890 h 6291580"/>
                <a:gd name="connsiteX39" fmla="*/ 838200 w 10816590"/>
                <a:gd name="connsiteY39" fmla="*/ 1040130 h 6291580"/>
                <a:gd name="connsiteX0" fmla="*/ 838200 w 10816590"/>
                <a:gd name="connsiteY0" fmla="*/ 1040130 h 6398260"/>
                <a:gd name="connsiteX1" fmla="*/ 1112520 w 10816590"/>
                <a:gd name="connsiteY1" fmla="*/ 1657350 h 6398260"/>
                <a:gd name="connsiteX2" fmla="*/ 1455420 w 10816590"/>
                <a:gd name="connsiteY2" fmla="*/ 1840230 h 6398260"/>
                <a:gd name="connsiteX3" fmla="*/ 2049780 w 10816590"/>
                <a:gd name="connsiteY3" fmla="*/ 1794510 h 6398260"/>
                <a:gd name="connsiteX4" fmla="*/ 2506980 w 10816590"/>
                <a:gd name="connsiteY4" fmla="*/ 1817370 h 6398260"/>
                <a:gd name="connsiteX5" fmla="*/ 2987040 w 10816590"/>
                <a:gd name="connsiteY5" fmla="*/ 2023110 h 6398260"/>
                <a:gd name="connsiteX6" fmla="*/ 3375660 w 10816590"/>
                <a:gd name="connsiteY6" fmla="*/ 2320290 h 6398260"/>
                <a:gd name="connsiteX7" fmla="*/ 3764280 w 10816590"/>
                <a:gd name="connsiteY7" fmla="*/ 2411730 h 6398260"/>
                <a:gd name="connsiteX8" fmla="*/ 4015740 w 10816590"/>
                <a:gd name="connsiteY8" fmla="*/ 2388870 h 6398260"/>
                <a:gd name="connsiteX9" fmla="*/ 4290060 w 10816590"/>
                <a:gd name="connsiteY9" fmla="*/ 2457450 h 6398260"/>
                <a:gd name="connsiteX10" fmla="*/ 4632960 w 10816590"/>
                <a:gd name="connsiteY10" fmla="*/ 2777490 h 6398260"/>
                <a:gd name="connsiteX11" fmla="*/ 5570220 w 10816590"/>
                <a:gd name="connsiteY11" fmla="*/ 2716530 h 6398260"/>
                <a:gd name="connsiteX12" fmla="*/ 6118860 w 10816590"/>
                <a:gd name="connsiteY12" fmla="*/ 3120390 h 6398260"/>
                <a:gd name="connsiteX13" fmla="*/ 6484620 w 10816590"/>
                <a:gd name="connsiteY13" fmla="*/ 3303270 h 6398260"/>
                <a:gd name="connsiteX14" fmla="*/ 7147560 w 10816590"/>
                <a:gd name="connsiteY14" fmla="*/ 3211830 h 6398260"/>
                <a:gd name="connsiteX15" fmla="*/ 10279380 w 10816590"/>
                <a:gd name="connsiteY15" fmla="*/ 5657850 h 6398260"/>
                <a:gd name="connsiteX16" fmla="*/ 10370820 w 10816590"/>
                <a:gd name="connsiteY16" fmla="*/ 5749290 h 6398260"/>
                <a:gd name="connsiteX17" fmla="*/ 10027920 w 10816590"/>
                <a:gd name="connsiteY17" fmla="*/ 6183630 h 6398260"/>
                <a:gd name="connsiteX18" fmla="*/ 9570720 w 10816590"/>
                <a:gd name="connsiteY18" fmla="*/ 5955030 h 6398260"/>
                <a:gd name="connsiteX19" fmla="*/ 7214393 w 10816590"/>
                <a:gd name="connsiteY19" fmla="*/ 3524250 h 6398260"/>
                <a:gd name="connsiteX20" fmla="*/ 6774180 w 10816590"/>
                <a:gd name="connsiteY20" fmla="*/ 3623310 h 6398260"/>
                <a:gd name="connsiteX21" fmla="*/ 6073140 w 10816590"/>
                <a:gd name="connsiteY21" fmla="*/ 3539490 h 6398260"/>
                <a:gd name="connsiteX22" fmla="*/ 5547360 w 10816590"/>
                <a:gd name="connsiteY22" fmla="*/ 3326130 h 6398260"/>
                <a:gd name="connsiteX23" fmla="*/ 4838700 w 10816590"/>
                <a:gd name="connsiteY23" fmla="*/ 3326130 h 6398260"/>
                <a:gd name="connsiteX24" fmla="*/ 4244340 w 10816590"/>
                <a:gd name="connsiteY24" fmla="*/ 3074670 h 6398260"/>
                <a:gd name="connsiteX25" fmla="*/ 3741420 w 10816590"/>
                <a:gd name="connsiteY25" fmla="*/ 2983230 h 6398260"/>
                <a:gd name="connsiteX26" fmla="*/ 3070860 w 10816590"/>
                <a:gd name="connsiteY26" fmla="*/ 2625090 h 6398260"/>
                <a:gd name="connsiteX27" fmla="*/ 2621280 w 10816590"/>
                <a:gd name="connsiteY27" fmla="*/ 2244090 h 6398260"/>
                <a:gd name="connsiteX28" fmla="*/ 1930667 w 10816590"/>
                <a:gd name="connsiteY28" fmla="*/ 2152249 h 6398260"/>
                <a:gd name="connsiteX29" fmla="*/ 1066800 w 10816590"/>
                <a:gd name="connsiteY29" fmla="*/ 2183130 h 6398260"/>
                <a:gd name="connsiteX30" fmla="*/ 586740 w 10816590"/>
                <a:gd name="connsiteY30" fmla="*/ 1703070 h 6398260"/>
                <a:gd name="connsiteX31" fmla="*/ 518160 w 10816590"/>
                <a:gd name="connsiteY31" fmla="*/ 1223010 h 6398260"/>
                <a:gd name="connsiteX32" fmla="*/ 609600 w 10816590"/>
                <a:gd name="connsiteY32" fmla="*/ 674370 h 6398260"/>
                <a:gd name="connsiteX33" fmla="*/ 449580 w 10816590"/>
                <a:gd name="connsiteY33" fmla="*/ 445770 h 6398260"/>
                <a:gd name="connsiteX34" fmla="*/ 220980 w 10816590"/>
                <a:gd name="connsiteY34" fmla="*/ 262890 h 6398260"/>
                <a:gd name="connsiteX35" fmla="*/ 60960 w 10816590"/>
                <a:gd name="connsiteY35" fmla="*/ 34290 h 6398260"/>
                <a:gd name="connsiteX36" fmla="*/ 586740 w 10816590"/>
                <a:gd name="connsiteY36" fmla="*/ 57150 h 6398260"/>
                <a:gd name="connsiteX37" fmla="*/ 883920 w 10816590"/>
                <a:gd name="connsiteY37" fmla="*/ 262890 h 6398260"/>
                <a:gd name="connsiteX38" fmla="*/ 838200 w 10816590"/>
                <a:gd name="connsiteY38" fmla="*/ 1040130 h 6398260"/>
                <a:gd name="connsiteX0" fmla="*/ 838200 w 10816590"/>
                <a:gd name="connsiteY0" fmla="*/ 1040130 h 6554470"/>
                <a:gd name="connsiteX1" fmla="*/ 1112520 w 10816590"/>
                <a:gd name="connsiteY1" fmla="*/ 1657350 h 6554470"/>
                <a:gd name="connsiteX2" fmla="*/ 1455420 w 10816590"/>
                <a:gd name="connsiteY2" fmla="*/ 1840230 h 6554470"/>
                <a:gd name="connsiteX3" fmla="*/ 2049780 w 10816590"/>
                <a:gd name="connsiteY3" fmla="*/ 1794510 h 6554470"/>
                <a:gd name="connsiteX4" fmla="*/ 2506980 w 10816590"/>
                <a:gd name="connsiteY4" fmla="*/ 1817370 h 6554470"/>
                <a:gd name="connsiteX5" fmla="*/ 2987040 w 10816590"/>
                <a:gd name="connsiteY5" fmla="*/ 2023110 h 6554470"/>
                <a:gd name="connsiteX6" fmla="*/ 3375660 w 10816590"/>
                <a:gd name="connsiteY6" fmla="*/ 2320290 h 6554470"/>
                <a:gd name="connsiteX7" fmla="*/ 3764280 w 10816590"/>
                <a:gd name="connsiteY7" fmla="*/ 2411730 h 6554470"/>
                <a:gd name="connsiteX8" fmla="*/ 4015740 w 10816590"/>
                <a:gd name="connsiteY8" fmla="*/ 2388870 h 6554470"/>
                <a:gd name="connsiteX9" fmla="*/ 4290060 w 10816590"/>
                <a:gd name="connsiteY9" fmla="*/ 2457450 h 6554470"/>
                <a:gd name="connsiteX10" fmla="*/ 4632960 w 10816590"/>
                <a:gd name="connsiteY10" fmla="*/ 2777490 h 6554470"/>
                <a:gd name="connsiteX11" fmla="*/ 5570220 w 10816590"/>
                <a:gd name="connsiteY11" fmla="*/ 2716530 h 6554470"/>
                <a:gd name="connsiteX12" fmla="*/ 6118860 w 10816590"/>
                <a:gd name="connsiteY12" fmla="*/ 3120390 h 6554470"/>
                <a:gd name="connsiteX13" fmla="*/ 6484620 w 10816590"/>
                <a:gd name="connsiteY13" fmla="*/ 3303270 h 6554470"/>
                <a:gd name="connsiteX14" fmla="*/ 7147560 w 10816590"/>
                <a:gd name="connsiteY14" fmla="*/ 3211830 h 6554470"/>
                <a:gd name="connsiteX15" fmla="*/ 10279380 w 10816590"/>
                <a:gd name="connsiteY15" fmla="*/ 5657850 h 6554470"/>
                <a:gd name="connsiteX16" fmla="*/ 10370820 w 10816590"/>
                <a:gd name="connsiteY16" fmla="*/ 5749290 h 6554470"/>
                <a:gd name="connsiteX17" fmla="*/ 10027920 w 10816590"/>
                <a:gd name="connsiteY17" fmla="*/ 6183630 h 6554470"/>
                <a:gd name="connsiteX18" fmla="*/ 7214393 w 10816590"/>
                <a:gd name="connsiteY18" fmla="*/ 3524250 h 6554470"/>
                <a:gd name="connsiteX19" fmla="*/ 6774180 w 10816590"/>
                <a:gd name="connsiteY19" fmla="*/ 3623310 h 6554470"/>
                <a:gd name="connsiteX20" fmla="*/ 6073140 w 10816590"/>
                <a:gd name="connsiteY20" fmla="*/ 3539490 h 6554470"/>
                <a:gd name="connsiteX21" fmla="*/ 5547360 w 10816590"/>
                <a:gd name="connsiteY21" fmla="*/ 3326130 h 6554470"/>
                <a:gd name="connsiteX22" fmla="*/ 4838700 w 10816590"/>
                <a:gd name="connsiteY22" fmla="*/ 3326130 h 6554470"/>
                <a:gd name="connsiteX23" fmla="*/ 4244340 w 10816590"/>
                <a:gd name="connsiteY23" fmla="*/ 3074670 h 6554470"/>
                <a:gd name="connsiteX24" fmla="*/ 3741420 w 10816590"/>
                <a:gd name="connsiteY24" fmla="*/ 2983230 h 6554470"/>
                <a:gd name="connsiteX25" fmla="*/ 3070860 w 10816590"/>
                <a:gd name="connsiteY25" fmla="*/ 2625090 h 6554470"/>
                <a:gd name="connsiteX26" fmla="*/ 2621280 w 10816590"/>
                <a:gd name="connsiteY26" fmla="*/ 2244090 h 6554470"/>
                <a:gd name="connsiteX27" fmla="*/ 1930667 w 10816590"/>
                <a:gd name="connsiteY27" fmla="*/ 2152249 h 6554470"/>
                <a:gd name="connsiteX28" fmla="*/ 1066800 w 10816590"/>
                <a:gd name="connsiteY28" fmla="*/ 2183130 h 6554470"/>
                <a:gd name="connsiteX29" fmla="*/ 586740 w 10816590"/>
                <a:gd name="connsiteY29" fmla="*/ 1703070 h 6554470"/>
                <a:gd name="connsiteX30" fmla="*/ 518160 w 10816590"/>
                <a:gd name="connsiteY30" fmla="*/ 1223010 h 6554470"/>
                <a:gd name="connsiteX31" fmla="*/ 609600 w 10816590"/>
                <a:gd name="connsiteY31" fmla="*/ 674370 h 6554470"/>
                <a:gd name="connsiteX32" fmla="*/ 449580 w 10816590"/>
                <a:gd name="connsiteY32" fmla="*/ 445770 h 6554470"/>
                <a:gd name="connsiteX33" fmla="*/ 220980 w 10816590"/>
                <a:gd name="connsiteY33" fmla="*/ 262890 h 6554470"/>
                <a:gd name="connsiteX34" fmla="*/ 60960 w 10816590"/>
                <a:gd name="connsiteY34" fmla="*/ 34290 h 6554470"/>
                <a:gd name="connsiteX35" fmla="*/ 586740 w 10816590"/>
                <a:gd name="connsiteY35" fmla="*/ 57150 h 6554470"/>
                <a:gd name="connsiteX36" fmla="*/ 883920 w 10816590"/>
                <a:gd name="connsiteY36" fmla="*/ 262890 h 6554470"/>
                <a:gd name="connsiteX37" fmla="*/ 838200 w 10816590"/>
                <a:gd name="connsiteY37" fmla="*/ 1040130 h 6554470"/>
                <a:gd name="connsiteX0" fmla="*/ 838200 w 10850880"/>
                <a:gd name="connsiteY0" fmla="*/ 1040130 h 6554470"/>
                <a:gd name="connsiteX1" fmla="*/ 1112520 w 10850880"/>
                <a:gd name="connsiteY1" fmla="*/ 1657350 h 6554470"/>
                <a:gd name="connsiteX2" fmla="*/ 1455420 w 10850880"/>
                <a:gd name="connsiteY2" fmla="*/ 1840230 h 6554470"/>
                <a:gd name="connsiteX3" fmla="*/ 2049780 w 10850880"/>
                <a:gd name="connsiteY3" fmla="*/ 1794510 h 6554470"/>
                <a:gd name="connsiteX4" fmla="*/ 2506980 w 10850880"/>
                <a:gd name="connsiteY4" fmla="*/ 1817370 h 6554470"/>
                <a:gd name="connsiteX5" fmla="*/ 2987040 w 10850880"/>
                <a:gd name="connsiteY5" fmla="*/ 2023110 h 6554470"/>
                <a:gd name="connsiteX6" fmla="*/ 3375660 w 10850880"/>
                <a:gd name="connsiteY6" fmla="*/ 2320290 h 6554470"/>
                <a:gd name="connsiteX7" fmla="*/ 3764280 w 10850880"/>
                <a:gd name="connsiteY7" fmla="*/ 2411730 h 6554470"/>
                <a:gd name="connsiteX8" fmla="*/ 4015740 w 10850880"/>
                <a:gd name="connsiteY8" fmla="*/ 2388870 h 6554470"/>
                <a:gd name="connsiteX9" fmla="*/ 4290060 w 10850880"/>
                <a:gd name="connsiteY9" fmla="*/ 2457450 h 6554470"/>
                <a:gd name="connsiteX10" fmla="*/ 4632960 w 10850880"/>
                <a:gd name="connsiteY10" fmla="*/ 2777490 h 6554470"/>
                <a:gd name="connsiteX11" fmla="*/ 5570220 w 10850880"/>
                <a:gd name="connsiteY11" fmla="*/ 2716530 h 6554470"/>
                <a:gd name="connsiteX12" fmla="*/ 6118860 w 10850880"/>
                <a:gd name="connsiteY12" fmla="*/ 3120390 h 6554470"/>
                <a:gd name="connsiteX13" fmla="*/ 6484620 w 10850880"/>
                <a:gd name="connsiteY13" fmla="*/ 3303270 h 6554470"/>
                <a:gd name="connsiteX14" fmla="*/ 7147560 w 10850880"/>
                <a:gd name="connsiteY14" fmla="*/ 3211830 h 6554470"/>
                <a:gd name="connsiteX15" fmla="*/ 10370820 w 10850880"/>
                <a:gd name="connsiteY15" fmla="*/ 5749290 h 6554470"/>
                <a:gd name="connsiteX16" fmla="*/ 10027920 w 10850880"/>
                <a:gd name="connsiteY16" fmla="*/ 6183630 h 6554470"/>
                <a:gd name="connsiteX17" fmla="*/ 7214393 w 10850880"/>
                <a:gd name="connsiteY17" fmla="*/ 3524250 h 6554470"/>
                <a:gd name="connsiteX18" fmla="*/ 6774180 w 10850880"/>
                <a:gd name="connsiteY18" fmla="*/ 3623310 h 6554470"/>
                <a:gd name="connsiteX19" fmla="*/ 6073140 w 10850880"/>
                <a:gd name="connsiteY19" fmla="*/ 3539490 h 6554470"/>
                <a:gd name="connsiteX20" fmla="*/ 5547360 w 10850880"/>
                <a:gd name="connsiteY20" fmla="*/ 3326130 h 6554470"/>
                <a:gd name="connsiteX21" fmla="*/ 4838700 w 10850880"/>
                <a:gd name="connsiteY21" fmla="*/ 3326130 h 6554470"/>
                <a:gd name="connsiteX22" fmla="*/ 4244340 w 10850880"/>
                <a:gd name="connsiteY22" fmla="*/ 3074670 h 6554470"/>
                <a:gd name="connsiteX23" fmla="*/ 3741420 w 10850880"/>
                <a:gd name="connsiteY23" fmla="*/ 2983230 h 6554470"/>
                <a:gd name="connsiteX24" fmla="*/ 3070860 w 10850880"/>
                <a:gd name="connsiteY24" fmla="*/ 2625090 h 6554470"/>
                <a:gd name="connsiteX25" fmla="*/ 2621280 w 10850880"/>
                <a:gd name="connsiteY25" fmla="*/ 2244090 h 6554470"/>
                <a:gd name="connsiteX26" fmla="*/ 1930667 w 10850880"/>
                <a:gd name="connsiteY26" fmla="*/ 2152249 h 6554470"/>
                <a:gd name="connsiteX27" fmla="*/ 1066800 w 10850880"/>
                <a:gd name="connsiteY27" fmla="*/ 2183130 h 6554470"/>
                <a:gd name="connsiteX28" fmla="*/ 586740 w 10850880"/>
                <a:gd name="connsiteY28" fmla="*/ 1703070 h 6554470"/>
                <a:gd name="connsiteX29" fmla="*/ 518160 w 10850880"/>
                <a:gd name="connsiteY29" fmla="*/ 1223010 h 6554470"/>
                <a:gd name="connsiteX30" fmla="*/ 609600 w 10850880"/>
                <a:gd name="connsiteY30" fmla="*/ 674370 h 6554470"/>
                <a:gd name="connsiteX31" fmla="*/ 449580 w 10850880"/>
                <a:gd name="connsiteY31" fmla="*/ 445770 h 6554470"/>
                <a:gd name="connsiteX32" fmla="*/ 220980 w 10850880"/>
                <a:gd name="connsiteY32" fmla="*/ 262890 h 6554470"/>
                <a:gd name="connsiteX33" fmla="*/ 60960 w 10850880"/>
                <a:gd name="connsiteY33" fmla="*/ 34290 h 6554470"/>
                <a:gd name="connsiteX34" fmla="*/ 586740 w 10850880"/>
                <a:gd name="connsiteY34" fmla="*/ 57150 h 6554470"/>
                <a:gd name="connsiteX35" fmla="*/ 883920 w 10850880"/>
                <a:gd name="connsiteY35" fmla="*/ 262890 h 6554470"/>
                <a:gd name="connsiteX36" fmla="*/ 838200 w 10850880"/>
                <a:gd name="connsiteY36" fmla="*/ 1040130 h 6554470"/>
                <a:gd name="connsiteX0" fmla="*/ 838200 w 10039059"/>
                <a:gd name="connsiteY0" fmla="*/ 1040130 h 6235700"/>
                <a:gd name="connsiteX1" fmla="*/ 1112520 w 10039059"/>
                <a:gd name="connsiteY1" fmla="*/ 1657350 h 6235700"/>
                <a:gd name="connsiteX2" fmla="*/ 1455420 w 10039059"/>
                <a:gd name="connsiteY2" fmla="*/ 1840230 h 6235700"/>
                <a:gd name="connsiteX3" fmla="*/ 2049780 w 10039059"/>
                <a:gd name="connsiteY3" fmla="*/ 1794510 h 6235700"/>
                <a:gd name="connsiteX4" fmla="*/ 2506980 w 10039059"/>
                <a:gd name="connsiteY4" fmla="*/ 1817370 h 6235700"/>
                <a:gd name="connsiteX5" fmla="*/ 2987040 w 10039059"/>
                <a:gd name="connsiteY5" fmla="*/ 2023110 h 6235700"/>
                <a:gd name="connsiteX6" fmla="*/ 3375660 w 10039059"/>
                <a:gd name="connsiteY6" fmla="*/ 2320290 h 6235700"/>
                <a:gd name="connsiteX7" fmla="*/ 3764280 w 10039059"/>
                <a:gd name="connsiteY7" fmla="*/ 2411730 h 6235700"/>
                <a:gd name="connsiteX8" fmla="*/ 4015740 w 10039059"/>
                <a:gd name="connsiteY8" fmla="*/ 2388870 h 6235700"/>
                <a:gd name="connsiteX9" fmla="*/ 4290060 w 10039059"/>
                <a:gd name="connsiteY9" fmla="*/ 2457450 h 6235700"/>
                <a:gd name="connsiteX10" fmla="*/ 4632960 w 10039059"/>
                <a:gd name="connsiteY10" fmla="*/ 2777490 h 6235700"/>
                <a:gd name="connsiteX11" fmla="*/ 5570220 w 10039059"/>
                <a:gd name="connsiteY11" fmla="*/ 2716530 h 6235700"/>
                <a:gd name="connsiteX12" fmla="*/ 6118860 w 10039059"/>
                <a:gd name="connsiteY12" fmla="*/ 3120390 h 6235700"/>
                <a:gd name="connsiteX13" fmla="*/ 6484620 w 10039059"/>
                <a:gd name="connsiteY13" fmla="*/ 3303270 h 6235700"/>
                <a:gd name="connsiteX14" fmla="*/ 7147560 w 10039059"/>
                <a:gd name="connsiteY14" fmla="*/ 3211830 h 6235700"/>
                <a:gd name="connsiteX15" fmla="*/ 10027920 w 10039059"/>
                <a:gd name="connsiteY15" fmla="*/ 6183630 h 6235700"/>
                <a:gd name="connsiteX16" fmla="*/ 7214393 w 10039059"/>
                <a:gd name="connsiteY16" fmla="*/ 3524250 h 6235700"/>
                <a:gd name="connsiteX17" fmla="*/ 6774180 w 10039059"/>
                <a:gd name="connsiteY17" fmla="*/ 3623310 h 6235700"/>
                <a:gd name="connsiteX18" fmla="*/ 6073140 w 10039059"/>
                <a:gd name="connsiteY18" fmla="*/ 3539490 h 6235700"/>
                <a:gd name="connsiteX19" fmla="*/ 5547360 w 10039059"/>
                <a:gd name="connsiteY19" fmla="*/ 3326130 h 6235700"/>
                <a:gd name="connsiteX20" fmla="*/ 4838700 w 10039059"/>
                <a:gd name="connsiteY20" fmla="*/ 3326130 h 6235700"/>
                <a:gd name="connsiteX21" fmla="*/ 4244340 w 10039059"/>
                <a:gd name="connsiteY21" fmla="*/ 3074670 h 6235700"/>
                <a:gd name="connsiteX22" fmla="*/ 3741420 w 10039059"/>
                <a:gd name="connsiteY22" fmla="*/ 2983230 h 6235700"/>
                <a:gd name="connsiteX23" fmla="*/ 3070860 w 10039059"/>
                <a:gd name="connsiteY23" fmla="*/ 2625090 h 6235700"/>
                <a:gd name="connsiteX24" fmla="*/ 2621280 w 10039059"/>
                <a:gd name="connsiteY24" fmla="*/ 2244090 h 6235700"/>
                <a:gd name="connsiteX25" fmla="*/ 1930667 w 10039059"/>
                <a:gd name="connsiteY25" fmla="*/ 2152249 h 6235700"/>
                <a:gd name="connsiteX26" fmla="*/ 1066800 w 10039059"/>
                <a:gd name="connsiteY26" fmla="*/ 2183130 h 6235700"/>
                <a:gd name="connsiteX27" fmla="*/ 586740 w 10039059"/>
                <a:gd name="connsiteY27" fmla="*/ 1703070 h 6235700"/>
                <a:gd name="connsiteX28" fmla="*/ 518160 w 10039059"/>
                <a:gd name="connsiteY28" fmla="*/ 1223010 h 6235700"/>
                <a:gd name="connsiteX29" fmla="*/ 609600 w 10039059"/>
                <a:gd name="connsiteY29" fmla="*/ 674370 h 6235700"/>
                <a:gd name="connsiteX30" fmla="*/ 449580 w 10039059"/>
                <a:gd name="connsiteY30" fmla="*/ 445770 h 6235700"/>
                <a:gd name="connsiteX31" fmla="*/ 220980 w 10039059"/>
                <a:gd name="connsiteY31" fmla="*/ 262890 h 6235700"/>
                <a:gd name="connsiteX32" fmla="*/ 60960 w 10039059"/>
                <a:gd name="connsiteY32" fmla="*/ 34290 h 6235700"/>
                <a:gd name="connsiteX33" fmla="*/ 586740 w 10039059"/>
                <a:gd name="connsiteY33" fmla="*/ 57150 h 6235700"/>
                <a:gd name="connsiteX34" fmla="*/ 883920 w 10039059"/>
                <a:gd name="connsiteY34" fmla="*/ 262890 h 6235700"/>
                <a:gd name="connsiteX35" fmla="*/ 838200 w 10039059"/>
                <a:gd name="connsiteY35" fmla="*/ 1040130 h 6235700"/>
                <a:gd name="connsiteX0" fmla="*/ 838200 w 7276623"/>
                <a:gd name="connsiteY0" fmla="*/ 1040130 h 3625850"/>
                <a:gd name="connsiteX1" fmla="*/ 1112520 w 7276623"/>
                <a:gd name="connsiteY1" fmla="*/ 1657350 h 3625850"/>
                <a:gd name="connsiteX2" fmla="*/ 1455420 w 7276623"/>
                <a:gd name="connsiteY2" fmla="*/ 1840230 h 3625850"/>
                <a:gd name="connsiteX3" fmla="*/ 2049780 w 7276623"/>
                <a:gd name="connsiteY3" fmla="*/ 1794510 h 3625850"/>
                <a:gd name="connsiteX4" fmla="*/ 2506980 w 7276623"/>
                <a:gd name="connsiteY4" fmla="*/ 1817370 h 3625850"/>
                <a:gd name="connsiteX5" fmla="*/ 2987040 w 7276623"/>
                <a:gd name="connsiteY5" fmla="*/ 2023110 h 3625850"/>
                <a:gd name="connsiteX6" fmla="*/ 3375660 w 7276623"/>
                <a:gd name="connsiteY6" fmla="*/ 2320290 h 3625850"/>
                <a:gd name="connsiteX7" fmla="*/ 3764280 w 7276623"/>
                <a:gd name="connsiteY7" fmla="*/ 2411730 h 3625850"/>
                <a:gd name="connsiteX8" fmla="*/ 4015740 w 7276623"/>
                <a:gd name="connsiteY8" fmla="*/ 2388870 h 3625850"/>
                <a:gd name="connsiteX9" fmla="*/ 4290060 w 7276623"/>
                <a:gd name="connsiteY9" fmla="*/ 2457450 h 3625850"/>
                <a:gd name="connsiteX10" fmla="*/ 4632960 w 7276623"/>
                <a:gd name="connsiteY10" fmla="*/ 2777490 h 3625850"/>
                <a:gd name="connsiteX11" fmla="*/ 5570220 w 7276623"/>
                <a:gd name="connsiteY11" fmla="*/ 2716530 h 3625850"/>
                <a:gd name="connsiteX12" fmla="*/ 6118860 w 7276623"/>
                <a:gd name="connsiteY12" fmla="*/ 3120390 h 3625850"/>
                <a:gd name="connsiteX13" fmla="*/ 6484620 w 7276623"/>
                <a:gd name="connsiteY13" fmla="*/ 3303270 h 3625850"/>
                <a:gd name="connsiteX14" fmla="*/ 7147560 w 7276623"/>
                <a:gd name="connsiteY14" fmla="*/ 3211830 h 3625850"/>
                <a:gd name="connsiteX15" fmla="*/ 7214393 w 7276623"/>
                <a:gd name="connsiteY15" fmla="*/ 3524250 h 3625850"/>
                <a:gd name="connsiteX16" fmla="*/ 6774180 w 7276623"/>
                <a:gd name="connsiteY16" fmla="*/ 3623310 h 3625850"/>
                <a:gd name="connsiteX17" fmla="*/ 6073140 w 7276623"/>
                <a:gd name="connsiteY17" fmla="*/ 3539490 h 3625850"/>
                <a:gd name="connsiteX18" fmla="*/ 5547360 w 7276623"/>
                <a:gd name="connsiteY18" fmla="*/ 3326130 h 3625850"/>
                <a:gd name="connsiteX19" fmla="*/ 4838700 w 7276623"/>
                <a:gd name="connsiteY19" fmla="*/ 3326130 h 3625850"/>
                <a:gd name="connsiteX20" fmla="*/ 4244340 w 7276623"/>
                <a:gd name="connsiteY20" fmla="*/ 3074670 h 3625850"/>
                <a:gd name="connsiteX21" fmla="*/ 3741420 w 7276623"/>
                <a:gd name="connsiteY21" fmla="*/ 2983230 h 3625850"/>
                <a:gd name="connsiteX22" fmla="*/ 3070860 w 7276623"/>
                <a:gd name="connsiteY22" fmla="*/ 2625090 h 3625850"/>
                <a:gd name="connsiteX23" fmla="*/ 2621280 w 7276623"/>
                <a:gd name="connsiteY23" fmla="*/ 2244090 h 3625850"/>
                <a:gd name="connsiteX24" fmla="*/ 1930667 w 7276623"/>
                <a:gd name="connsiteY24" fmla="*/ 2152249 h 3625850"/>
                <a:gd name="connsiteX25" fmla="*/ 1066800 w 7276623"/>
                <a:gd name="connsiteY25" fmla="*/ 2183130 h 3625850"/>
                <a:gd name="connsiteX26" fmla="*/ 586740 w 7276623"/>
                <a:gd name="connsiteY26" fmla="*/ 1703070 h 3625850"/>
                <a:gd name="connsiteX27" fmla="*/ 518160 w 7276623"/>
                <a:gd name="connsiteY27" fmla="*/ 1223010 h 3625850"/>
                <a:gd name="connsiteX28" fmla="*/ 609600 w 7276623"/>
                <a:gd name="connsiteY28" fmla="*/ 674370 h 3625850"/>
                <a:gd name="connsiteX29" fmla="*/ 449580 w 7276623"/>
                <a:gd name="connsiteY29" fmla="*/ 445770 h 3625850"/>
                <a:gd name="connsiteX30" fmla="*/ 220980 w 7276623"/>
                <a:gd name="connsiteY30" fmla="*/ 262890 h 3625850"/>
                <a:gd name="connsiteX31" fmla="*/ 60960 w 7276623"/>
                <a:gd name="connsiteY31" fmla="*/ 34290 h 3625850"/>
                <a:gd name="connsiteX32" fmla="*/ 586740 w 7276623"/>
                <a:gd name="connsiteY32" fmla="*/ 57150 h 3625850"/>
                <a:gd name="connsiteX33" fmla="*/ 883920 w 7276623"/>
                <a:gd name="connsiteY33" fmla="*/ 262890 h 3625850"/>
                <a:gd name="connsiteX34" fmla="*/ 838200 w 7276623"/>
                <a:gd name="connsiteY34" fmla="*/ 1040130 h 3625850"/>
                <a:gd name="connsiteX0" fmla="*/ 838200 w 7276623"/>
                <a:gd name="connsiteY0" fmla="*/ 1040130 h 3625850"/>
                <a:gd name="connsiteX1" fmla="*/ 1112520 w 7276623"/>
                <a:gd name="connsiteY1" fmla="*/ 1657350 h 3625850"/>
                <a:gd name="connsiteX2" fmla="*/ 1455420 w 7276623"/>
                <a:gd name="connsiteY2" fmla="*/ 1840230 h 3625850"/>
                <a:gd name="connsiteX3" fmla="*/ 2049780 w 7276623"/>
                <a:gd name="connsiteY3" fmla="*/ 1794510 h 3625850"/>
                <a:gd name="connsiteX4" fmla="*/ 2506980 w 7276623"/>
                <a:gd name="connsiteY4" fmla="*/ 1817370 h 3625850"/>
                <a:gd name="connsiteX5" fmla="*/ 2987040 w 7276623"/>
                <a:gd name="connsiteY5" fmla="*/ 2023110 h 3625850"/>
                <a:gd name="connsiteX6" fmla="*/ 3375660 w 7276623"/>
                <a:gd name="connsiteY6" fmla="*/ 2320290 h 3625850"/>
                <a:gd name="connsiteX7" fmla="*/ 3764280 w 7276623"/>
                <a:gd name="connsiteY7" fmla="*/ 2411730 h 3625850"/>
                <a:gd name="connsiteX8" fmla="*/ 4015740 w 7276623"/>
                <a:gd name="connsiteY8" fmla="*/ 2388870 h 3625850"/>
                <a:gd name="connsiteX9" fmla="*/ 4290060 w 7276623"/>
                <a:gd name="connsiteY9" fmla="*/ 2457450 h 3625850"/>
                <a:gd name="connsiteX10" fmla="*/ 4632960 w 7276623"/>
                <a:gd name="connsiteY10" fmla="*/ 2777490 h 3625850"/>
                <a:gd name="connsiteX11" fmla="*/ 5570220 w 7276623"/>
                <a:gd name="connsiteY11" fmla="*/ 2716530 h 3625850"/>
                <a:gd name="connsiteX12" fmla="*/ 6118860 w 7276623"/>
                <a:gd name="connsiteY12" fmla="*/ 3120390 h 3625850"/>
                <a:gd name="connsiteX13" fmla="*/ 6484620 w 7276623"/>
                <a:gd name="connsiteY13" fmla="*/ 3303270 h 3625850"/>
                <a:gd name="connsiteX14" fmla="*/ 7147560 w 7276623"/>
                <a:gd name="connsiteY14" fmla="*/ 3211830 h 3625850"/>
                <a:gd name="connsiteX15" fmla="*/ 7214393 w 7276623"/>
                <a:gd name="connsiteY15" fmla="*/ 3524250 h 3625850"/>
                <a:gd name="connsiteX16" fmla="*/ 6774180 w 7276623"/>
                <a:gd name="connsiteY16" fmla="*/ 3623310 h 3625850"/>
                <a:gd name="connsiteX17" fmla="*/ 6073140 w 7276623"/>
                <a:gd name="connsiteY17" fmla="*/ 3539490 h 3625850"/>
                <a:gd name="connsiteX18" fmla="*/ 5547360 w 7276623"/>
                <a:gd name="connsiteY18" fmla="*/ 3326130 h 3625850"/>
                <a:gd name="connsiteX19" fmla="*/ 4838700 w 7276623"/>
                <a:gd name="connsiteY19" fmla="*/ 3326130 h 3625850"/>
                <a:gd name="connsiteX20" fmla="*/ 4244340 w 7276623"/>
                <a:gd name="connsiteY20" fmla="*/ 3074670 h 3625850"/>
                <a:gd name="connsiteX21" fmla="*/ 3741420 w 7276623"/>
                <a:gd name="connsiteY21" fmla="*/ 2983230 h 3625850"/>
                <a:gd name="connsiteX22" fmla="*/ 3070860 w 7276623"/>
                <a:gd name="connsiteY22" fmla="*/ 2625090 h 3625850"/>
                <a:gd name="connsiteX23" fmla="*/ 2621280 w 7276623"/>
                <a:gd name="connsiteY23" fmla="*/ 2244090 h 3625850"/>
                <a:gd name="connsiteX24" fmla="*/ 1930667 w 7276623"/>
                <a:gd name="connsiteY24" fmla="*/ 2152249 h 3625850"/>
                <a:gd name="connsiteX25" fmla="*/ 1066800 w 7276623"/>
                <a:gd name="connsiteY25" fmla="*/ 2183130 h 3625850"/>
                <a:gd name="connsiteX26" fmla="*/ 586740 w 7276623"/>
                <a:gd name="connsiteY26" fmla="*/ 1703070 h 3625850"/>
                <a:gd name="connsiteX27" fmla="*/ 518160 w 7276623"/>
                <a:gd name="connsiteY27" fmla="*/ 1223010 h 3625850"/>
                <a:gd name="connsiteX28" fmla="*/ 609600 w 7276623"/>
                <a:gd name="connsiteY28" fmla="*/ 674370 h 3625850"/>
                <a:gd name="connsiteX29" fmla="*/ 449580 w 7276623"/>
                <a:gd name="connsiteY29" fmla="*/ 445770 h 3625850"/>
                <a:gd name="connsiteX30" fmla="*/ 220980 w 7276623"/>
                <a:gd name="connsiteY30" fmla="*/ 262890 h 3625850"/>
                <a:gd name="connsiteX31" fmla="*/ 60960 w 7276623"/>
                <a:gd name="connsiteY31" fmla="*/ 34290 h 3625850"/>
                <a:gd name="connsiteX32" fmla="*/ 586740 w 7276623"/>
                <a:gd name="connsiteY32" fmla="*/ 57150 h 3625850"/>
                <a:gd name="connsiteX33" fmla="*/ 883920 w 7276623"/>
                <a:gd name="connsiteY33" fmla="*/ 262890 h 3625850"/>
                <a:gd name="connsiteX34" fmla="*/ 838200 w 7276623"/>
                <a:gd name="connsiteY34" fmla="*/ 1040130 h 3625850"/>
                <a:gd name="connsiteX0" fmla="*/ 838200 w 7276623"/>
                <a:gd name="connsiteY0" fmla="*/ 1040130 h 3625850"/>
                <a:gd name="connsiteX1" fmla="*/ 1112520 w 7276623"/>
                <a:gd name="connsiteY1" fmla="*/ 1657350 h 3625850"/>
                <a:gd name="connsiteX2" fmla="*/ 1455420 w 7276623"/>
                <a:gd name="connsiteY2" fmla="*/ 1840230 h 3625850"/>
                <a:gd name="connsiteX3" fmla="*/ 2049780 w 7276623"/>
                <a:gd name="connsiteY3" fmla="*/ 1794510 h 3625850"/>
                <a:gd name="connsiteX4" fmla="*/ 2506980 w 7276623"/>
                <a:gd name="connsiteY4" fmla="*/ 1817370 h 3625850"/>
                <a:gd name="connsiteX5" fmla="*/ 2987040 w 7276623"/>
                <a:gd name="connsiteY5" fmla="*/ 2023110 h 3625850"/>
                <a:gd name="connsiteX6" fmla="*/ 3375660 w 7276623"/>
                <a:gd name="connsiteY6" fmla="*/ 2320290 h 3625850"/>
                <a:gd name="connsiteX7" fmla="*/ 3764280 w 7276623"/>
                <a:gd name="connsiteY7" fmla="*/ 2411730 h 3625850"/>
                <a:gd name="connsiteX8" fmla="*/ 4015740 w 7276623"/>
                <a:gd name="connsiteY8" fmla="*/ 2388870 h 3625850"/>
                <a:gd name="connsiteX9" fmla="*/ 4290060 w 7276623"/>
                <a:gd name="connsiteY9" fmla="*/ 2457450 h 3625850"/>
                <a:gd name="connsiteX10" fmla="*/ 4632960 w 7276623"/>
                <a:gd name="connsiteY10" fmla="*/ 2777490 h 3625850"/>
                <a:gd name="connsiteX11" fmla="*/ 5570220 w 7276623"/>
                <a:gd name="connsiteY11" fmla="*/ 2716530 h 3625850"/>
                <a:gd name="connsiteX12" fmla="*/ 6118860 w 7276623"/>
                <a:gd name="connsiteY12" fmla="*/ 3120390 h 3625850"/>
                <a:gd name="connsiteX13" fmla="*/ 6484620 w 7276623"/>
                <a:gd name="connsiteY13" fmla="*/ 3303270 h 3625850"/>
                <a:gd name="connsiteX14" fmla="*/ 7147560 w 7276623"/>
                <a:gd name="connsiteY14" fmla="*/ 3211830 h 3625850"/>
                <a:gd name="connsiteX15" fmla="*/ 7214393 w 7276623"/>
                <a:gd name="connsiteY15" fmla="*/ 3524250 h 3625850"/>
                <a:gd name="connsiteX16" fmla="*/ 6774180 w 7276623"/>
                <a:gd name="connsiteY16" fmla="*/ 3623310 h 3625850"/>
                <a:gd name="connsiteX17" fmla="*/ 6073140 w 7276623"/>
                <a:gd name="connsiteY17" fmla="*/ 3539490 h 3625850"/>
                <a:gd name="connsiteX18" fmla="*/ 5547360 w 7276623"/>
                <a:gd name="connsiteY18" fmla="*/ 3326130 h 3625850"/>
                <a:gd name="connsiteX19" fmla="*/ 4838700 w 7276623"/>
                <a:gd name="connsiteY19" fmla="*/ 3326130 h 3625850"/>
                <a:gd name="connsiteX20" fmla="*/ 4244340 w 7276623"/>
                <a:gd name="connsiteY20" fmla="*/ 3074670 h 3625850"/>
                <a:gd name="connsiteX21" fmla="*/ 3741420 w 7276623"/>
                <a:gd name="connsiteY21" fmla="*/ 2983230 h 3625850"/>
                <a:gd name="connsiteX22" fmla="*/ 3070860 w 7276623"/>
                <a:gd name="connsiteY22" fmla="*/ 2625090 h 3625850"/>
                <a:gd name="connsiteX23" fmla="*/ 2621280 w 7276623"/>
                <a:gd name="connsiteY23" fmla="*/ 2244090 h 3625850"/>
                <a:gd name="connsiteX24" fmla="*/ 1930667 w 7276623"/>
                <a:gd name="connsiteY24" fmla="*/ 2152249 h 3625850"/>
                <a:gd name="connsiteX25" fmla="*/ 1066800 w 7276623"/>
                <a:gd name="connsiteY25" fmla="*/ 2183130 h 3625850"/>
                <a:gd name="connsiteX26" fmla="*/ 586740 w 7276623"/>
                <a:gd name="connsiteY26" fmla="*/ 1703070 h 3625850"/>
                <a:gd name="connsiteX27" fmla="*/ 518160 w 7276623"/>
                <a:gd name="connsiteY27" fmla="*/ 1223010 h 3625850"/>
                <a:gd name="connsiteX28" fmla="*/ 609600 w 7276623"/>
                <a:gd name="connsiteY28" fmla="*/ 674370 h 3625850"/>
                <a:gd name="connsiteX29" fmla="*/ 449580 w 7276623"/>
                <a:gd name="connsiteY29" fmla="*/ 445770 h 3625850"/>
                <a:gd name="connsiteX30" fmla="*/ 220980 w 7276623"/>
                <a:gd name="connsiteY30" fmla="*/ 262890 h 3625850"/>
                <a:gd name="connsiteX31" fmla="*/ 60960 w 7276623"/>
                <a:gd name="connsiteY31" fmla="*/ 34290 h 3625850"/>
                <a:gd name="connsiteX32" fmla="*/ 586740 w 7276623"/>
                <a:gd name="connsiteY32" fmla="*/ 57150 h 3625850"/>
                <a:gd name="connsiteX33" fmla="*/ 883920 w 7276623"/>
                <a:gd name="connsiteY33" fmla="*/ 262890 h 3625850"/>
                <a:gd name="connsiteX34" fmla="*/ 838200 w 7276623"/>
                <a:gd name="connsiteY34" fmla="*/ 1040130 h 3625850"/>
                <a:gd name="connsiteX0" fmla="*/ 838200 w 7276623"/>
                <a:gd name="connsiteY0" fmla="*/ 1040130 h 3625850"/>
                <a:gd name="connsiteX1" fmla="*/ 1112520 w 7276623"/>
                <a:gd name="connsiteY1" fmla="*/ 1657350 h 3625850"/>
                <a:gd name="connsiteX2" fmla="*/ 1455420 w 7276623"/>
                <a:gd name="connsiteY2" fmla="*/ 1840230 h 3625850"/>
                <a:gd name="connsiteX3" fmla="*/ 2049780 w 7276623"/>
                <a:gd name="connsiteY3" fmla="*/ 1794510 h 3625850"/>
                <a:gd name="connsiteX4" fmla="*/ 2506980 w 7276623"/>
                <a:gd name="connsiteY4" fmla="*/ 1817370 h 3625850"/>
                <a:gd name="connsiteX5" fmla="*/ 2987040 w 7276623"/>
                <a:gd name="connsiteY5" fmla="*/ 2023110 h 3625850"/>
                <a:gd name="connsiteX6" fmla="*/ 3375660 w 7276623"/>
                <a:gd name="connsiteY6" fmla="*/ 2320290 h 3625850"/>
                <a:gd name="connsiteX7" fmla="*/ 3764280 w 7276623"/>
                <a:gd name="connsiteY7" fmla="*/ 2411730 h 3625850"/>
                <a:gd name="connsiteX8" fmla="*/ 4015740 w 7276623"/>
                <a:gd name="connsiteY8" fmla="*/ 2388870 h 3625850"/>
                <a:gd name="connsiteX9" fmla="*/ 4290060 w 7276623"/>
                <a:gd name="connsiteY9" fmla="*/ 2457450 h 3625850"/>
                <a:gd name="connsiteX10" fmla="*/ 4632960 w 7276623"/>
                <a:gd name="connsiteY10" fmla="*/ 2777490 h 3625850"/>
                <a:gd name="connsiteX11" fmla="*/ 5570220 w 7276623"/>
                <a:gd name="connsiteY11" fmla="*/ 2780141 h 3625850"/>
                <a:gd name="connsiteX12" fmla="*/ 6118860 w 7276623"/>
                <a:gd name="connsiteY12" fmla="*/ 3120390 h 3625850"/>
                <a:gd name="connsiteX13" fmla="*/ 6484620 w 7276623"/>
                <a:gd name="connsiteY13" fmla="*/ 3303270 h 3625850"/>
                <a:gd name="connsiteX14" fmla="*/ 7147560 w 7276623"/>
                <a:gd name="connsiteY14" fmla="*/ 3211830 h 3625850"/>
                <a:gd name="connsiteX15" fmla="*/ 7214393 w 7276623"/>
                <a:gd name="connsiteY15" fmla="*/ 3524250 h 3625850"/>
                <a:gd name="connsiteX16" fmla="*/ 6774180 w 7276623"/>
                <a:gd name="connsiteY16" fmla="*/ 3623310 h 3625850"/>
                <a:gd name="connsiteX17" fmla="*/ 6073140 w 7276623"/>
                <a:gd name="connsiteY17" fmla="*/ 3539490 h 3625850"/>
                <a:gd name="connsiteX18" fmla="*/ 5547360 w 7276623"/>
                <a:gd name="connsiteY18" fmla="*/ 3326130 h 3625850"/>
                <a:gd name="connsiteX19" fmla="*/ 4838700 w 7276623"/>
                <a:gd name="connsiteY19" fmla="*/ 3326130 h 3625850"/>
                <a:gd name="connsiteX20" fmla="*/ 4244340 w 7276623"/>
                <a:gd name="connsiteY20" fmla="*/ 3074670 h 3625850"/>
                <a:gd name="connsiteX21" fmla="*/ 3741420 w 7276623"/>
                <a:gd name="connsiteY21" fmla="*/ 2983230 h 3625850"/>
                <a:gd name="connsiteX22" fmla="*/ 3070860 w 7276623"/>
                <a:gd name="connsiteY22" fmla="*/ 2625090 h 3625850"/>
                <a:gd name="connsiteX23" fmla="*/ 2621280 w 7276623"/>
                <a:gd name="connsiteY23" fmla="*/ 2244090 h 3625850"/>
                <a:gd name="connsiteX24" fmla="*/ 1930667 w 7276623"/>
                <a:gd name="connsiteY24" fmla="*/ 2152249 h 3625850"/>
                <a:gd name="connsiteX25" fmla="*/ 1066800 w 7276623"/>
                <a:gd name="connsiteY25" fmla="*/ 2183130 h 3625850"/>
                <a:gd name="connsiteX26" fmla="*/ 586740 w 7276623"/>
                <a:gd name="connsiteY26" fmla="*/ 1703070 h 3625850"/>
                <a:gd name="connsiteX27" fmla="*/ 518160 w 7276623"/>
                <a:gd name="connsiteY27" fmla="*/ 1223010 h 3625850"/>
                <a:gd name="connsiteX28" fmla="*/ 609600 w 7276623"/>
                <a:gd name="connsiteY28" fmla="*/ 674370 h 3625850"/>
                <a:gd name="connsiteX29" fmla="*/ 449580 w 7276623"/>
                <a:gd name="connsiteY29" fmla="*/ 445770 h 3625850"/>
                <a:gd name="connsiteX30" fmla="*/ 220980 w 7276623"/>
                <a:gd name="connsiteY30" fmla="*/ 262890 h 3625850"/>
                <a:gd name="connsiteX31" fmla="*/ 60960 w 7276623"/>
                <a:gd name="connsiteY31" fmla="*/ 34290 h 3625850"/>
                <a:gd name="connsiteX32" fmla="*/ 586740 w 7276623"/>
                <a:gd name="connsiteY32" fmla="*/ 57150 h 3625850"/>
                <a:gd name="connsiteX33" fmla="*/ 883920 w 7276623"/>
                <a:gd name="connsiteY33" fmla="*/ 262890 h 3625850"/>
                <a:gd name="connsiteX34" fmla="*/ 838200 w 7276623"/>
                <a:gd name="connsiteY34" fmla="*/ 1040130 h 3625850"/>
                <a:gd name="connsiteX0" fmla="*/ 838200 w 7276623"/>
                <a:gd name="connsiteY0" fmla="*/ 1052886 h 3638606"/>
                <a:gd name="connsiteX1" fmla="*/ 1112520 w 7276623"/>
                <a:gd name="connsiteY1" fmla="*/ 1670106 h 3638606"/>
                <a:gd name="connsiteX2" fmla="*/ 1455420 w 7276623"/>
                <a:gd name="connsiteY2" fmla="*/ 1852986 h 3638606"/>
                <a:gd name="connsiteX3" fmla="*/ 2049780 w 7276623"/>
                <a:gd name="connsiteY3" fmla="*/ 1807266 h 3638606"/>
                <a:gd name="connsiteX4" fmla="*/ 2506980 w 7276623"/>
                <a:gd name="connsiteY4" fmla="*/ 1830126 h 3638606"/>
                <a:gd name="connsiteX5" fmla="*/ 2987040 w 7276623"/>
                <a:gd name="connsiteY5" fmla="*/ 2035866 h 3638606"/>
                <a:gd name="connsiteX6" fmla="*/ 3375660 w 7276623"/>
                <a:gd name="connsiteY6" fmla="*/ 2333046 h 3638606"/>
                <a:gd name="connsiteX7" fmla="*/ 3764280 w 7276623"/>
                <a:gd name="connsiteY7" fmla="*/ 2424486 h 3638606"/>
                <a:gd name="connsiteX8" fmla="*/ 4015740 w 7276623"/>
                <a:gd name="connsiteY8" fmla="*/ 2401626 h 3638606"/>
                <a:gd name="connsiteX9" fmla="*/ 4290060 w 7276623"/>
                <a:gd name="connsiteY9" fmla="*/ 2470206 h 3638606"/>
                <a:gd name="connsiteX10" fmla="*/ 4632960 w 7276623"/>
                <a:gd name="connsiteY10" fmla="*/ 2790246 h 3638606"/>
                <a:gd name="connsiteX11" fmla="*/ 5570220 w 7276623"/>
                <a:gd name="connsiteY11" fmla="*/ 2792897 h 3638606"/>
                <a:gd name="connsiteX12" fmla="*/ 6118860 w 7276623"/>
                <a:gd name="connsiteY12" fmla="*/ 3133146 h 3638606"/>
                <a:gd name="connsiteX13" fmla="*/ 6484620 w 7276623"/>
                <a:gd name="connsiteY13" fmla="*/ 3316026 h 3638606"/>
                <a:gd name="connsiteX14" fmla="*/ 7147560 w 7276623"/>
                <a:gd name="connsiteY14" fmla="*/ 3224586 h 3638606"/>
                <a:gd name="connsiteX15" fmla="*/ 7214393 w 7276623"/>
                <a:gd name="connsiteY15" fmla="*/ 3537006 h 3638606"/>
                <a:gd name="connsiteX16" fmla="*/ 6774180 w 7276623"/>
                <a:gd name="connsiteY16" fmla="*/ 3636066 h 3638606"/>
                <a:gd name="connsiteX17" fmla="*/ 6073140 w 7276623"/>
                <a:gd name="connsiteY17" fmla="*/ 3552246 h 3638606"/>
                <a:gd name="connsiteX18" fmla="*/ 5547360 w 7276623"/>
                <a:gd name="connsiteY18" fmla="*/ 3338886 h 3638606"/>
                <a:gd name="connsiteX19" fmla="*/ 4838700 w 7276623"/>
                <a:gd name="connsiteY19" fmla="*/ 3338886 h 3638606"/>
                <a:gd name="connsiteX20" fmla="*/ 4244340 w 7276623"/>
                <a:gd name="connsiteY20" fmla="*/ 3087426 h 3638606"/>
                <a:gd name="connsiteX21" fmla="*/ 3741420 w 7276623"/>
                <a:gd name="connsiteY21" fmla="*/ 2995986 h 3638606"/>
                <a:gd name="connsiteX22" fmla="*/ 3070860 w 7276623"/>
                <a:gd name="connsiteY22" fmla="*/ 2637846 h 3638606"/>
                <a:gd name="connsiteX23" fmla="*/ 2621280 w 7276623"/>
                <a:gd name="connsiteY23" fmla="*/ 2256846 h 3638606"/>
                <a:gd name="connsiteX24" fmla="*/ 1930667 w 7276623"/>
                <a:gd name="connsiteY24" fmla="*/ 2165005 h 3638606"/>
                <a:gd name="connsiteX25" fmla="*/ 1066800 w 7276623"/>
                <a:gd name="connsiteY25" fmla="*/ 2195886 h 3638606"/>
                <a:gd name="connsiteX26" fmla="*/ 586740 w 7276623"/>
                <a:gd name="connsiteY26" fmla="*/ 1715826 h 3638606"/>
                <a:gd name="connsiteX27" fmla="*/ 518160 w 7276623"/>
                <a:gd name="connsiteY27" fmla="*/ 1235766 h 3638606"/>
                <a:gd name="connsiteX28" fmla="*/ 609600 w 7276623"/>
                <a:gd name="connsiteY28" fmla="*/ 687126 h 3638606"/>
                <a:gd name="connsiteX29" fmla="*/ 449580 w 7276623"/>
                <a:gd name="connsiteY29" fmla="*/ 458526 h 3638606"/>
                <a:gd name="connsiteX30" fmla="*/ 220980 w 7276623"/>
                <a:gd name="connsiteY30" fmla="*/ 275646 h 3638606"/>
                <a:gd name="connsiteX31" fmla="*/ 60960 w 7276623"/>
                <a:gd name="connsiteY31" fmla="*/ 47046 h 3638606"/>
                <a:gd name="connsiteX32" fmla="*/ 586740 w 7276623"/>
                <a:gd name="connsiteY32" fmla="*/ 69906 h 3638606"/>
                <a:gd name="connsiteX33" fmla="*/ 1067674 w 7276623"/>
                <a:gd name="connsiteY33" fmla="*/ 466481 h 3638606"/>
                <a:gd name="connsiteX34" fmla="*/ 838200 w 7276623"/>
                <a:gd name="connsiteY34" fmla="*/ 1052886 h 3638606"/>
                <a:gd name="connsiteX0" fmla="*/ 960702 w 7276623"/>
                <a:gd name="connsiteY0" fmla="*/ 1116498 h 3638606"/>
                <a:gd name="connsiteX1" fmla="*/ 1112520 w 7276623"/>
                <a:gd name="connsiteY1" fmla="*/ 1670106 h 3638606"/>
                <a:gd name="connsiteX2" fmla="*/ 1455420 w 7276623"/>
                <a:gd name="connsiteY2" fmla="*/ 1852986 h 3638606"/>
                <a:gd name="connsiteX3" fmla="*/ 2049780 w 7276623"/>
                <a:gd name="connsiteY3" fmla="*/ 1807266 h 3638606"/>
                <a:gd name="connsiteX4" fmla="*/ 2506980 w 7276623"/>
                <a:gd name="connsiteY4" fmla="*/ 1830126 h 3638606"/>
                <a:gd name="connsiteX5" fmla="*/ 2987040 w 7276623"/>
                <a:gd name="connsiteY5" fmla="*/ 2035866 h 3638606"/>
                <a:gd name="connsiteX6" fmla="*/ 3375660 w 7276623"/>
                <a:gd name="connsiteY6" fmla="*/ 2333046 h 3638606"/>
                <a:gd name="connsiteX7" fmla="*/ 3764280 w 7276623"/>
                <a:gd name="connsiteY7" fmla="*/ 2424486 h 3638606"/>
                <a:gd name="connsiteX8" fmla="*/ 4015740 w 7276623"/>
                <a:gd name="connsiteY8" fmla="*/ 2401626 h 3638606"/>
                <a:gd name="connsiteX9" fmla="*/ 4290060 w 7276623"/>
                <a:gd name="connsiteY9" fmla="*/ 2470206 h 3638606"/>
                <a:gd name="connsiteX10" fmla="*/ 4632960 w 7276623"/>
                <a:gd name="connsiteY10" fmla="*/ 2790246 h 3638606"/>
                <a:gd name="connsiteX11" fmla="*/ 5570220 w 7276623"/>
                <a:gd name="connsiteY11" fmla="*/ 2792897 h 3638606"/>
                <a:gd name="connsiteX12" fmla="*/ 6118860 w 7276623"/>
                <a:gd name="connsiteY12" fmla="*/ 3133146 h 3638606"/>
                <a:gd name="connsiteX13" fmla="*/ 6484620 w 7276623"/>
                <a:gd name="connsiteY13" fmla="*/ 3316026 h 3638606"/>
                <a:gd name="connsiteX14" fmla="*/ 7147560 w 7276623"/>
                <a:gd name="connsiteY14" fmla="*/ 3224586 h 3638606"/>
                <a:gd name="connsiteX15" fmla="*/ 7214393 w 7276623"/>
                <a:gd name="connsiteY15" fmla="*/ 3537006 h 3638606"/>
                <a:gd name="connsiteX16" fmla="*/ 6774180 w 7276623"/>
                <a:gd name="connsiteY16" fmla="*/ 3636066 h 3638606"/>
                <a:gd name="connsiteX17" fmla="*/ 6073140 w 7276623"/>
                <a:gd name="connsiteY17" fmla="*/ 3552246 h 3638606"/>
                <a:gd name="connsiteX18" fmla="*/ 5547360 w 7276623"/>
                <a:gd name="connsiteY18" fmla="*/ 3338886 h 3638606"/>
                <a:gd name="connsiteX19" fmla="*/ 4838700 w 7276623"/>
                <a:gd name="connsiteY19" fmla="*/ 3338886 h 3638606"/>
                <a:gd name="connsiteX20" fmla="*/ 4244340 w 7276623"/>
                <a:gd name="connsiteY20" fmla="*/ 3087426 h 3638606"/>
                <a:gd name="connsiteX21" fmla="*/ 3741420 w 7276623"/>
                <a:gd name="connsiteY21" fmla="*/ 2995986 h 3638606"/>
                <a:gd name="connsiteX22" fmla="*/ 3070860 w 7276623"/>
                <a:gd name="connsiteY22" fmla="*/ 2637846 h 3638606"/>
                <a:gd name="connsiteX23" fmla="*/ 2621280 w 7276623"/>
                <a:gd name="connsiteY23" fmla="*/ 2256846 h 3638606"/>
                <a:gd name="connsiteX24" fmla="*/ 1930667 w 7276623"/>
                <a:gd name="connsiteY24" fmla="*/ 2165005 h 3638606"/>
                <a:gd name="connsiteX25" fmla="*/ 1066800 w 7276623"/>
                <a:gd name="connsiteY25" fmla="*/ 2195886 h 3638606"/>
                <a:gd name="connsiteX26" fmla="*/ 586740 w 7276623"/>
                <a:gd name="connsiteY26" fmla="*/ 1715826 h 3638606"/>
                <a:gd name="connsiteX27" fmla="*/ 518160 w 7276623"/>
                <a:gd name="connsiteY27" fmla="*/ 1235766 h 3638606"/>
                <a:gd name="connsiteX28" fmla="*/ 609600 w 7276623"/>
                <a:gd name="connsiteY28" fmla="*/ 687126 h 3638606"/>
                <a:gd name="connsiteX29" fmla="*/ 449580 w 7276623"/>
                <a:gd name="connsiteY29" fmla="*/ 458526 h 3638606"/>
                <a:gd name="connsiteX30" fmla="*/ 220980 w 7276623"/>
                <a:gd name="connsiteY30" fmla="*/ 275646 h 3638606"/>
                <a:gd name="connsiteX31" fmla="*/ 60960 w 7276623"/>
                <a:gd name="connsiteY31" fmla="*/ 47046 h 3638606"/>
                <a:gd name="connsiteX32" fmla="*/ 586740 w 7276623"/>
                <a:gd name="connsiteY32" fmla="*/ 69906 h 3638606"/>
                <a:gd name="connsiteX33" fmla="*/ 1067674 w 7276623"/>
                <a:gd name="connsiteY33" fmla="*/ 466481 h 3638606"/>
                <a:gd name="connsiteX34" fmla="*/ 960702 w 7276623"/>
                <a:gd name="connsiteY34" fmla="*/ 1116498 h 3638606"/>
                <a:gd name="connsiteX0" fmla="*/ 960702 w 7276623"/>
                <a:gd name="connsiteY0" fmla="*/ 1116498 h 3638606"/>
                <a:gd name="connsiteX1" fmla="*/ 1112520 w 7276623"/>
                <a:gd name="connsiteY1" fmla="*/ 1670106 h 3638606"/>
                <a:gd name="connsiteX2" fmla="*/ 1455420 w 7276623"/>
                <a:gd name="connsiteY2" fmla="*/ 1852986 h 3638606"/>
                <a:gd name="connsiteX3" fmla="*/ 2049780 w 7276623"/>
                <a:gd name="connsiteY3" fmla="*/ 1807266 h 3638606"/>
                <a:gd name="connsiteX4" fmla="*/ 2506980 w 7276623"/>
                <a:gd name="connsiteY4" fmla="*/ 1830126 h 3638606"/>
                <a:gd name="connsiteX5" fmla="*/ 2987040 w 7276623"/>
                <a:gd name="connsiteY5" fmla="*/ 2035866 h 3638606"/>
                <a:gd name="connsiteX6" fmla="*/ 3375660 w 7276623"/>
                <a:gd name="connsiteY6" fmla="*/ 2333046 h 3638606"/>
                <a:gd name="connsiteX7" fmla="*/ 3764280 w 7276623"/>
                <a:gd name="connsiteY7" fmla="*/ 2424486 h 3638606"/>
                <a:gd name="connsiteX8" fmla="*/ 4015740 w 7276623"/>
                <a:gd name="connsiteY8" fmla="*/ 2401626 h 3638606"/>
                <a:gd name="connsiteX9" fmla="*/ 4290060 w 7276623"/>
                <a:gd name="connsiteY9" fmla="*/ 2470206 h 3638606"/>
                <a:gd name="connsiteX10" fmla="*/ 4632960 w 7276623"/>
                <a:gd name="connsiteY10" fmla="*/ 2790246 h 3638606"/>
                <a:gd name="connsiteX11" fmla="*/ 5570220 w 7276623"/>
                <a:gd name="connsiteY11" fmla="*/ 2792897 h 3638606"/>
                <a:gd name="connsiteX12" fmla="*/ 6118860 w 7276623"/>
                <a:gd name="connsiteY12" fmla="*/ 3133146 h 3638606"/>
                <a:gd name="connsiteX13" fmla="*/ 6484620 w 7276623"/>
                <a:gd name="connsiteY13" fmla="*/ 3316026 h 3638606"/>
                <a:gd name="connsiteX14" fmla="*/ 7147560 w 7276623"/>
                <a:gd name="connsiteY14" fmla="*/ 3224586 h 3638606"/>
                <a:gd name="connsiteX15" fmla="*/ 7214393 w 7276623"/>
                <a:gd name="connsiteY15" fmla="*/ 3537006 h 3638606"/>
                <a:gd name="connsiteX16" fmla="*/ 6774180 w 7276623"/>
                <a:gd name="connsiteY16" fmla="*/ 3636066 h 3638606"/>
                <a:gd name="connsiteX17" fmla="*/ 6073140 w 7276623"/>
                <a:gd name="connsiteY17" fmla="*/ 3552246 h 3638606"/>
                <a:gd name="connsiteX18" fmla="*/ 5547360 w 7276623"/>
                <a:gd name="connsiteY18" fmla="*/ 3338886 h 3638606"/>
                <a:gd name="connsiteX19" fmla="*/ 4838700 w 7276623"/>
                <a:gd name="connsiteY19" fmla="*/ 3338886 h 3638606"/>
                <a:gd name="connsiteX20" fmla="*/ 4244340 w 7276623"/>
                <a:gd name="connsiteY20" fmla="*/ 3087426 h 3638606"/>
                <a:gd name="connsiteX21" fmla="*/ 3741420 w 7276623"/>
                <a:gd name="connsiteY21" fmla="*/ 2995986 h 3638606"/>
                <a:gd name="connsiteX22" fmla="*/ 3070860 w 7276623"/>
                <a:gd name="connsiteY22" fmla="*/ 2637846 h 3638606"/>
                <a:gd name="connsiteX23" fmla="*/ 2621280 w 7276623"/>
                <a:gd name="connsiteY23" fmla="*/ 2256846 h 3638606"/>
                <a:gd name="connsiteX24" fmla="*/ 1930667 w 7276623"/>
                <a:gd name="connsiteY24" fmla="*/ 2165005 h 3638606"/>
                <a:gd name="connsiteX25" fmla="*/ 1066800 w 7276623"/>
                <a:gd name="connsiteY25" fmla="*/ 2195886 h 3638606"/>
                <a:gd name="connsiteX26" fmla="*/ 586740 w 7276623"/>
                <a:gd name="connsiteY26" fmla="*/ 1715826 h 3638606"/>
                <a:gd name="connsiteX27" fmla="*/ 518160 w 7276623"/>
                <a:gd name="connsiteY27" fmla="*/ 1235766 h 3638606"/>
                <a:gd name="connsiteX28" fmla="*/ 609600 w 7276623"/>
                <a:gd name="connsiteY28" fmla="*/ 687126 h 3638606"/>
                <a:gd name="connsiteX29" fmla="*/ 449580 w 7276623"/>
                <a:gd name="connsiteY29" fmla="*/ 458526 h 3638606"/>
                <a:gd name="connsiteX30" fmla="*/ 220980 w 7276623"/>
                <a:gd name="connsiteY30" fmla="*/ 275646 h 3638606"/>
                <a:gd name="connsiteX31" fmla="*/ 60960 w 7276623"/>
                <a:gd name="connsiteY31" fmla="*/ 47046 h 3638606"/>
                <a:gd name="connsiteX32" fmla="*/ 586740 w 7276623"/>
                <a:gd name="connsiteY32" fmla="*/ 69906 h 3638606"/>
                <a:gd name="connsiteX33" fmla="*/ 1067674 w 7276623"/>
                <a:gd name="connsiteY33" fmla="*/ 466481 h 3638606"/>
                <a:gd name="connsiteX34" fmla="*/ 960702 w 7276623"/>
                <a:gd name="connsiteY34" fmla="*/ 1116498 h 3638606"/>
                <a:gd name="connsiteX0" fmla="*/ 960702 w 7276623"/>
                <a:gd name="connsiteY0" fmla="*/ 1116498 h 3638606"/>
                <a:gd name="connsiteX1" fmla="*/ 1112520 w 7276623"/>
                <a:gd name="connsiteY1" fmla="*/ 1670106 h 3638606"/>
                <a:gd name="connsiteX2" fmla="*/ 1455420 w 7276623"/>
                <a:gd name="connsiteY2" fmla="*/ 1852986 h 3638606"/>
                <a:gd name="connsiteX3" fmla="*/ 2049780 w 7276623"/>
                <a:gd name="connsiteY3" fmla="*/ 1807266 h 3638606"/>
                <a:gd name="connsiteX4" fmla="*/ 2506980 w 7276623"/>
                <a:gd name="connsiteY4" fmla="*/ 1830126 h 3638606"/>
                <a:gd name="connsiteX5" fmla="*/ 2987040 w 7276623"/>
                <a:gd name="connsiteY5" fmla="*/ 2035866 h 3638606"/>
                <a:gd name="connsiteX6" fmla="*/ 3375660 w 7276623"/>
                <a:gd name="connsiteY6" fmla="*/ 2333046 h 3638606"/>
                <a:gd name="connsiteX7" fmla="*/ 3764280 w 7276623"/>
                <a:gd name="connsiteY7" fmla="*/ 2424486 h 3638606"/>
                <a:gd name="connsiteX8" fmla="*/ 4015740 w 7276623"/>
                <a:gd name="connsiteY8" fmla="*/ 2401626 h 3638606"/>
                <a:gd name="connsiteX9" fmla="*/ 4290060 w 7276623"/>
                <a:gd name="connsiteY9" fmla="*/ 2470206 h 3638606"/>
                <a:gd name="connsiteX10" fmla="*/ 4632960 w 7276623"/>
                <a:gd name="connsiteY10" fmla="*/ 2790246 h 3638606"/>
                <a:gd name="connsiteX11" fmla="*/ 5570220 w 7276623"/>
                <a:gd name="connsiteY11" fmla="*/ 2792897 h 3638606"/>
                <a:gd name="connsiteX12" fmla="*/ 6118860 w 7276623"/>
                <a:gd name="connsiteY12" fmla="*/ 3133146 h 3638606"/>
                <a:gd name="connsiteX13" fmla="*/ 6484620 w 7276623"/>
                <a:gd name="connsiteY13" fmla="*/ 3316026 h 3638606"/>
                <a:gd name="connsiteX14" fmla="*/ 7147560 w 7276623"/>
                <a:gd name="connsiteY14" fmla="*/ 3224586 h 3638606"/>
                <a:gd name="connsiteX15" fmla="*/ 7214393 w 7276623"/>
                <a:gd name="connsiteY15" fmla="*/ 3537006 h 3638606"/>
                <a:gd name="connsiteX16" fmla="*/ 6774180 w 7276623"/>
                <a:gd name="connsiteY16" fmla="*/ 3636066 h 3638606"/>
                <a:gd name="connsiteX17" fmla="*/ 6073140 w 7276623"/>
                <a:gd name="connsiteY17" fmla="*/ 3552246 h 3638606"/>
                <a:gd name="connsiteX18" fmla="*/ 5547360 w 7276623"/>
                <a:gd name="connsiteY18" fmla="*/ 3338886 h 3638606"/>
                <a:gd name="connsiteX19" fmla="*/ 4838700 w 7276623"/>
                <a:gd name="connsiteY19" fmla="*/ 3338886 h 3638606"/>
                <a:gd name="connsiteX20" fmla="*/ 4244340 w 7276623"/>
                <a:gd name="connsiteY20" fmla="*/ 3087426 h 3638606"/>
                <a:gd name="connsiteX21" fmla="*/ 3741420 w 7276623"/>
                <a:gd name="connsiteY21" fmla="*/ 2995986 h 3638606"/>
                <a:gd name="connsiteX22" fmla="*/ 3070860 w 7276623"/>
                <a:gd name="connsiteY22" fmla="*/ 2637846 h 3638606"/>
                <a:gd name="connsiteX23" fmla="*/ 2621280 w 7276623"/>
                <a:gd name="connsiteY23" fmla="*/ 2256846 h 3638606"/>
                <a:gd name="connsiteX24" fmla="*/ 1930667 w 7276623"/>
                <a:gd name="connsiteY24" fmla="*/ 2165005 h 3638606"/>
                <a:gd name="connsiteX25" fmla="*/ 1066800 w 7276623"/>
                <a:gd name="connsiteY25" fmla="*/ 2195886 h 3638606"/>
                <a:gd name="connsiteX26" fmla="*/ 586740 w 7276623"/>
                <a:gd name="connsiteY26" fmla="*/ 1715826 h 3638606"/>
                <a:gd name="connsiteX27" fmla="*/ 518160 w 7276623"/>
                <a:gd name="connsiteY27" fmla="*/ 1235766 h 3638606"/>
                <a:gd name="connsiteX28" fmla="*/ 609600 w 7276623"/>
                <a:gd name="connsiteY28" fmla="*/ 687126 h 3638606"/>
                <a:gd name="connsiteX29" fmla="*/ 449580 w 7276623"/>
                <a:gd name="connsiteY29" fmla="*/ 458526 h 3638606"/>
                <a:gd name="connsiteX30" fmla="*/ 220980 w 7276623"/>
                <a:gd name="connsiteY30" fmla="*/ 275646 h 3638606"/>
                <a:gd name="connsiteX31" fmla="*/ 60960 w 7276623"/>
                <a:gd name="connsiteY31" fmla="*/ 47046 h 3638606"/>
                <a:gd name="connsiteX32" fmla="*/ 586740 w 7276623"/>
                <a:gd name="connsiteY32" fmla="*/ 69906 h 3638606"/>
                <a:gd name="connsiteX33" fmla="*/ 1067674 w 7276623"/>
                <a:gd name="connsiteY33" fmla="*/ 466481 h 3638606"/>
                <a:gd name="connsiteX34" fmla="*/ 960702 w 7276623"/>
                <a:gd name="connsiteY34" fmla="*/ 1116498 h 3638606"/>
                <a:gd name="connsiteX0" fmla="*/ 940285 w 7256206"/>
                <a:gd name="connsiteY0" fmla="*/ 1243721 h 3765829"/>
                <a:gd name="connsiteX1" fmla="*/ 1092103 w 7256206"/>
                <a:gd name="connsiteY1" fmla="*/ 1797329 h 3765829"/>
                <a:gd name="connsiteX2" fmla="*/ 1435003 w 7256206"/>
                <a:gd name="connsiteY2" fmla="*/ 1980209 h 3765829"/>
                <a:gd name="connsiteX3" fmla="*/ 2029363 w 7256206"/>
                <a:gd name="connsiteY3" fmla="*/ 1934489 h 3765829"/>
                <a:gd name="connsiteX4" fmla="*/ 2486563 w 7256206"/>
                <a:gd name="connsiteY4" fmla="*/ 1957349 h 3765829"/>
                <a:gd name="connsiteX5" fmla="*/ 2966623 w 7256206"/>
                <a:gd name="connsiteY5" fmla="*/ 2163089 h 3765829"/>
                <a:gd name="connsiteX6" fmla="*/ 3355243 w 7256206"/>
                <a:gd name="connsiteY6" fmla="*/ 2460269 h 3765829"/>
                <a:gd name="connsiteX7" fmla="*/ 3743863 w 7256206"/>
                <a:gd name="connsiteY7" fmla="*/ 2551709 h 3765829"/>
                <a:gd name="connsiteX8" fmla="*/ 3995323 w 7256206"/>
                <a:gd name="connsiteY8" fmla="*/ 2528849 h 3765829"/>
                <a:gd name="connsiteX9" fmla="*/ 4269643 w 7256206"/>
                <a:gd name="connsiteY9" fmla="*/ 2597429 h 3765829"/>
                <a:gd name="connsiteX10" fmla="*/ 4612543 w 7256206"/>
                <a:gd name="connsiteY10" fmla="*/ 2917469 h 3765829"/>
                <a:gd name="connsiteX11" fmla="*/ 5549803 w 7256206"/>
                <a:gd name="connsiteY11" fmla="*/ 2920120 h 3765829"/>
                <a:gd name="connsiteX12" fmla="*/ 6098443 w 7256206"/>
                <a:gd name="connsiteY12" fmla="*/ 3260369 h 3765829"/>
                <a:gd name="connsiteX13" fmla="*/ 6464203 w 7256206"/>
                <a:gd name="connsiteY13" fmla="*/ 3443249 h 3765829"/>
                <a:gd name="connsiteX14" fmla="*/ 7127143 w 7256206"/>
                <a:gd name="connsiteY14" fmla="*/ 3351809 h 3765829"/>
                <a:gd name="connsiteX15" fmla="*/ 7193976 w 7256206"/>
                <a:gd name="connsiteY15" fmla="*/ 3664229 h 3765829"/>
                <a:gd name="connsiteX16" fmla="*/ 6753763 w 7256206"/>
                <a:gd name="connsiteY16" fmla="*/ 3763289 h 3765829"/>
                <a:gd name="connsiteX17" fmla="*/ 6052723 w 7256206"/>
                <a:gd name="connsiteY17" fmla="*/ 3679469 h 3765829"/>
                <a:gd name="connsiteX18" fmla="*/ 5526943 w 7256206"/>
                <a:gd name="connsiteY18" fmla="*/ 3466109 h 3765829"/>
                <a:gd name="connsiteX19" fmla="*/ 4818283 w 7256206"/>
                <a:gd name="connsiteY19" fmla="*/ 3466109 h 3765829"/>
                <a:gd name="connsiteX20" fmla="*/ 4223923 w 7256206"/>
                <a:gd name="connsiteY20" fmla="*/ 3214649 h 3765829"/>
                <a:gd name="connsiteX21" fmla="*/ 3721003 w 7256206"/>
                <a:gd name="connsiteY21" fmla="*/ 3123209 h 3765829"/>
                <a:gd name="connsiteX22" fmla="*/ 3050443 w 7256206"/>
                <a:gd name="connsiteY22" fmla="*/ 2765069 h 3765829"/>
                <a:gd name="connsiteX23" fmla="*/ 2600863 w 7256206"/>
                <a:gd name="connsiteY23" fmla="*/ 2384069 h 3765829"/>
                <a:gd name="connsiteX24" fmla="*/ 1910250 w 7256206"/>
                <a:gd name="connsiteY24" fmla="*/ 2292228 h 3765829"/>
                <a:gd name="connsiteX25" fmla="*/ 1046383 w 7256206"/>
                <a:gd name="connsiteY25" fmla="*/ 2323109 h 3765829"/>
                <a:gd name="connsiteX26" fmla="*/ 566323 w 7256206"/>
                <a:gd name="connsiteY26" fmla="*/ 1843049 h 3765829"/>
                <a:gd name="connsiteX27" fmla="*/ 497743 w 7256206"/>
                <a:gd name="connsiteY27" fmla="*/ 1362989 h 3765829"/>
                <a:gd name="connsiteX28" fmla="*/ 589183 w 7256206"/>
                <a:gd name="connsiteY28" fmla="*/ 814349 h 3765829"/>
                <a:gd name="connsiteX29" fmla="*/ 429163 w 7256206"/>
                <a:gd name="connsiteY29" fmla="*/ 585749 h 3765829"/>
                <a:gd name="connsiteX30" fmla="*/ 200563 w 7256206"/>
                <a:gd name="connsiteY30" fmla="*/ 402869 h 3765829"/>
                <a:gd name="connsiteX31" fmla="*/ 40543 w 7256206"/>
                <a:gd name="connsiteY31" fmla="*/ 174269 h 3765829"/>
                <a:gd name="connsiteX32" fmla="*/ 443821 w 7256206"/>
                <a:gd name="connsiteY32" fmla="*/ 69906 h 3765829"/>
                <a:gd name="connsiteX33" fmla="*/ 1047257 w 7256206"/>
                <a:gd name="connsiteY33" fmla="*/ 593704 h 3765829"/>
                <a:gd name="connsiteX34" fmla="*/ 940285 w 7256206"/>
                <a:gd name="connsiteY34" fmla="*/ 1243721 h 3765829"/>
                <a:gd name="connsiteX0" fmla="*/ 1001536 w 7317457"/>
                <a:gd name="connsiteY0" fmla="*/ 1264924 h 3787032"/>
                <a:gd name="connsiteX1" fmla="*/ 1153354 w 7317457"/>
                <a:gd name="connsiteY1" fmla="*/ 1818532 h 3787032"/>
                <a:gd name="connsiteX2" fmla="*/ 1496254 w 7317457"/>
                <a:gd name="connsiteY2" fmla="*/ 2001412 h 3787032"/>
                <a:gd name="connsiteX3" fmla="*/ 2090614 w 7317457"/>
                <a:gd name="connsiteY3" fmla="*/ 1955692 h 3787032"/>
                <a:gd name="connsiteX4" fmla="*/ 2547814 w 7317457"/>
                <a:gd name="connsiteY4" fmla="*/ 1978552 h 3787032"/>
                <a:gd name="connsiteX5" fmla="*/ 3027874 w 7317457"/>
                <a:gd name="connsiteY5" fmla="*/ 2184292 h 3787032"/>
                <a:gd name="connsiteX6" fmla="*/ 3416494 w 7317457"/>
                <a:gd name="connsiteY6" fmla="*/ 2481472 h 3787032"/>
                <a:gd name="connsiteX7" fmla="*/ 3805114 w 7317457"/>
                <a:gd name="connsiteY7" fmla="*/ 2572912 h 3787032"/>
                <a:gd name="connsiteX8" fmla="*/ 4056574 w 7317457"/>
                <a:gd name="connsiteY8" fmla="*/ 2550052 h 3787032"/>
                <a:gd name="connsiteX9" fmla="*/ 4330894 w 7317457"/>
                <a:gd name="connsiteY9" fmla="*/ 2618632 h 3787032"/>
                <a:gd name="connsiteX10" fmla="*/ 4673794 w 7317457"/>
                <a:gd name="connsiteY10" fmla="*/ 2938672 h 3787032"/>
                <a:gd name="connsiteX11" fmla="*/ 5611054 w 7317457"/>
                <a:gd name="connsiteY11" fmla="*/ 2941323 h 3787032"/>
                <a:gd name="connsiteX12" fmla="*/ 6159694 w 7317457"/>
                <a:gd name="connsiteY12" fmla="*/ 3281572 h 3787032"/>
                <a:gd name="connsiteX13" fmla="*/ 6525454 w 7317457"/>
                <a:gd name="connsiteY13" fmla="*/ 3464452 h 3787032"/>
                <a:gd name="connsiteX14" fmla="*/ 7188394 w 7317457"/>
                <a:gd name="connsiteY14" fmla="*/ 3373012 h 3787032"/>
                <a:gd name="connsiteX15" fmla="*/ 7255227 w 7317457"/>
                <a:gd name="connsiteY15" fmla="*/ 3685432 h 3787032"/>
                <a:gd name="connsiteX16" fmla="*/ 6815014 w 7317457"/>
                <a:gd name="connsiteY16" fmla="*/ 3784492 h 3787032"/>
                <a:gd name="connsiteX17" fmla="*/ 6113974 w 7317457"/>
                <a:gd name="connsiteY17" fmla="*/ 3700672 h 3787032"/>
                <a:gd name="connsiteX18" fmla="*/ 5588194 w 7317457"/>
                <a:gd name="connsiteY18" fmla="*/ 3487312 h 3787032"/>
                <a:gd name="connsiteX19" fmla="*/ 4879534 w 7317457"/>
                <a:gd name="connsiteY19" fmla="*/ 3487312 h 3787032"/>
                <a:gd name="connsiteX20" fmla="*/ 4285174 w 7317457"/>
                <a:gd name="connsiteY20" fmla="*/ 3235852 h 3787032"/>
                <a:gd name="connsiteX21" fmla="*/ 3782254 w 7317457"/>
                <a:gd name="connsiteY21" fmla="*/ 3144412 h 3787032"/>
                <a:gd name="connsiteX22" fmla="*/ 3111694 w 7317457"/>
                <a:gd name="connsiteY22" fmla="*/ 2786272 h 3787032"/>
                <a:gd name="connsiteX23" fmla="*/ 2662114 w 7317457"/>
                <a:gd name="connsiteY23" fmla="*/ 2405272 h 3787032"/>
                <a:gd name="connsiteX24" fmla="*/ 1971501 w 7317457"/>
                <a:gd name="connsiteY24" fmla="*/ 2313431 h 3787032"/>
                <a:gd name="connsiteX25" fmla="*/ 1107634 w 7317457"/>
                <a:gd name="connsiteY25" fmla="*/ 2344312 h 3787032"/>
                <a:gd name="connsiteX26" fmla="*/ 627574 w 7317457"/>
                <a:gd name="connsiteY26" fmla="*/ 1864252 h 3787032"/>
                <a:gd name="connsiteX27" fmla="*/ 558994 w 7317457"/>
                <a:gd name="connsiteY27" fmla="*/ 1384192 h 3787032"/>
                <a:gd name="connsiteX28" fmla="*/ 650434 w 7317457"/>
                <a:gd name="connsiteY28" fmla="*/ 835552 h 3787032"/>
                <a:gd name="connsiteX29" fmla="*/ 490414 w 7317457"/>
                <a:gd name="connsiteY29" fmla="*/ 606952 h 3787032"/>
                <a:gd name="connsiteX30" fmla="*/ 261814 w 7317457"/>
                <a:gd name="connsiteY30" fmla="*/ 424072 h 3787032"/>
                <a:gd name="connsiteX31" fmla="*/ 40543 w 7317457"/>
                <a:gd name="connsiteY31" fmla="*/ 68250 h 3787032"/>
                <a:gd name="connsiteX32" fmla="*/ 505072 w 7317457"/>
                <a:gd name="connsiteY32" fmla="*/ 91109 h 3787032"/>
                <a:gd name="connsiteX33" fmla="*/ 1108508 w 7317457"/>
                <a:gd name="connsiteY33" fmla="*/ 614907 h 3787032"/>
                <a:gd name="connsiteX34" fmla="*/ 1001536 w 7317457"/>
                <a:gd name="connsiteY34" fmla="*/ 1264924 h 3787032"/>
                <a:gd name="connsiteX0" fmla="*/ 1001536 w 7317457"/>
                <a:gd name="connsiteY0" fmla="*/ 1264924 h 3787032"/>
                <a:gd name="connsiteX1" fmla="*/ 1153354 w 7317457"/>
                <a:gd name="connsiteY1" fmla="*/ 1818532 h 3787032"/>
                <a:gd name="connsiteX2" fmla="*/ 1496254 w 7317457"/>
                <a:gd name="connsiteY2" fmla="*/ 2001412 h 3787032"/>
                <a:gd name="connsiteX3" fmla="*/ 2090614 w 7317457"/>
                <a:gd name="connsiteY3" fmla="*/ 1955692 h 3787032"/>
                <a:gd name="connsiteX4" fmla="*/ 2547814 w 7317457"/>
                <a:gd name="connsiteY4" fmla="*/ 1978552 h 3787032"/>
                <a:gd name="connsiteX5" fmla="*/ 3027874 w 7317457"/>
                <a:gd name="connsiteY5" fmla="*/ 2184292 h 3787032"/>
                <a:gd name="connsiteX6" fmla="*/ 3416494 w 7317457"/>
                <a:gd name="connsiteY6" fmla="*/ 2481472 h 3787032"/>
                <a:gd name="connsiteX7" fmla="*/ 3805114 w 7317457"/>
                <a:gd name="connsiteY7" fmla="*/ 2572912 h 3787032"/>
                <a:gd name="connsiteX8" fmla="*/ 4056574 w 7317457"/>
                <a:gd name="connsiteY8" fmla="*/ 2550052 h 3787032"/>
                <a:gd name="connsiteX9" fmla="*/ 4330894 w 7317457"/>
                <a:gd name="connsiteY9" fmla="*/ 2618632 h 3787032"/>
                <a:gd name="connsiteX10" fmla="*/ 4673794 w 7317457"/>
                <a:gd name="connsiteY10" fmla="*/ 2938672 h 3787032"/>
                <a:gd name="connsiteX11" fmla="*/ 5611054 w 7317457"/>
                <a:gd name="connsiteY11" fmla="*/ 2941323 h 3787032"/>
                <a:gd name="connsiteX12" fmla="*/ 6159694 w 7317457"/>
                <a:gd name="connsiteY12" fmla="*/ 3281572 h 3787032"/>
                <a:gd name="connsiteX13" fmla="*/ 6525454 w 7317457"/>
                <a:gd name="connsiteY13" fmla="*/ 3464452 h 3787032"/>
                <a:gd name="connsiteX14" fmla="*/ 7188394 w 7317457"/>
                <a:gd name="connsiteY14" fmla="*/ 3373012 h 3787032"/>
                <a:gd name="connsiteX15" fmla="*/ 7255227 w 7317457"/>
                <a:gd name="connsiteY15" fmla="*/ 3685432 h 3787032"/>
                <a:gd name="connsiteX16" fmla="*/ 6815014 w 7317457"/>
                <a:gd name="connsiteY16" fmla="*/ 3784492 h 3787032"/>
                <a:gd name="connsiteX17" fmla="*/ 6113974 w 7317457"/>
                <a:gd name="connsiteY17" fmla="*/ 3700672 h 3787032"/>
                <a:gd name="connsiteX18" fmla="*/ 5588194 w 7317457"/>
                <a:gd name="connsiteY18" fmla="*/ 3487312 h 3787032"/>
                <a:gd name="connsiteX19" fmla="*/ 4879534 w 7317457"/>
                <a:gd name="connsiteY19" fmla="*/ 3487312 h 3787032"/>
                <a:gd name="connsiteX20" fmla="*/ 4285174 w 7317457"/>
                <a:gd name="connsiteY20" fmla="*/ 3235852 h 3787032"/>
                <a:gd name="connsiteX21" fmla="*/ 3782254 w 7317457"/>
                <a:gd name="connsiteY21" fmla="*/ 3144412 h 3787032"/>
                <a:gd name="connsiteX22" fmla="*/ 3111694 w 7317457"/>
                <a:gd name="connsiteY22" fmla="*/ 2786272 h 3787032"/>
                <a:gd name="connsiteX23" fmla="*/ 2662114 w 7317457"/>
                <a:gd name="connsiteY23" fmla="*/ 2405272 h 3787032"/>
                <a:gd name="connsiteX24" fmla="*/ 1971501 w 7317457"/>
                <a:gd name="connsiteY24" fmla="*/ 2313431 h 3787032"/>
                <a:gd name="connsiteX25" fmla="*/ 1107634 w 7317457"/>
                <a:gd name="connsiteY25" fmla="*/ 2344312 h 3787032"/>
                <a:gd name="connsiteX26" fmla="*/ 627574 w 7317457"/>
                <a:gd name="connsiteY26" fmla="*/ 1864252 h 3787032"/>
                <a:gd name="connsiteX27" fmla="*/ 558994 w 7317457"/>
                <a:gd name="connsiteY27" fmla="*/ 1384192 h 3787032"/>
                <a:gd name="connsiteX28" fmla="*/ 650434 w 7317457"/>
                <a:gd name="connsiteY28" fmla="*/ 835552 h 3787032"/>
                <a:gd name="connsiteX29" fmla="*/ 490414 w 7317457"/>
                <a:gd name="connsiteY29" fmla="*/ 479729 h 3787032"/>
                <a:gd name="connsiteX30" fmla="*/ 261814 w 7317457"/>
                <a:gd name="connsiteY30" fmla="*/ 424072 h 3787032"/>
                <a:gd name="connsiteX31" fmla="*/ 40543 w 7317457"/>
                <a:gd name="connsiteY31" fmla="*/ 68250 h 3787032"/>
                <a:gd name="connsiteX32" fmla="*/ 505072 w 7317457"/>
                <a:gd name="connsiteY32" fmla="*/ 91109 h 3787032"/>
                <a:gd name="connsiteX33" fmla="*/ 1108508 w 7317457"/>
                <a:gd name="connsiteY33" fmla="*/ 614907 h 3787032"/>
                <a:gd name="connsiteX34" fmla="*/ 1001536 w 7317457"/>
                <a:gd name="connsiteY34" fmla="*/ 1264924 h 3787032"/>
                <a:gd name="connsiteX0" fmla="*/ 963436 w 7279357"/>
                <a:gd name="connsiteY0" fmla="*/ 1264924 h 3787032"/>
                <a:gd name="connsiteX1" fmla="*/ 1115254 w 7279357"/>
                <a:gd name="connsiteY1" fmla="*/ 1818532 h 3787032"/>
                <a:gd name="connsiteX2" fmla="*/ 1458154 w 7279357"/>
                <a:gd name="connsiteY2" fmla="*/ 2001412 h 3787032"/>
                <a:gd name="connsiteX3" fmla="*/ 2052514 w 7279357"/>
                <a:gd name="connsiteY3" fmla="*/ 1955692 h 3787032"/>
                <a:gd name="connsiteX4" fmla="*/ 2509714 w 7279357"/>
                <a:gd name="connsiteY4" fmla="*/ 1978552 h 3787032"/>
                <a:gd name="connsiteX5" fmla="*/ 2989774 w 7279357"/>
                <a:gd name="connsiteY5" fmla="*/ 2184292 h 3787032"/>
                <a:gd name="connsiteX6" fmla="*/ 3378394 w 7279357"/>
                <a:gd name="connsiteY6" fmla="*/ 2481472 h 3787032"/>
                <a:gd name="connsiteX7" fmla="*/ 3767014 w 7279357"/>
                <a:gd name="connsiteY7" fmla="*/ 2572912 h 3787032"/>
                <a:gd name="connsiteX8" fmla="*/ 4018474 w 7279357"/>
                <a:gd name="connsiteY8" fmla="*/ 2550052 h 3787032"/>
                <a:gd name="connsiteX9" fmla="*/ 4292794 w 7279357"/>
                <a:gd name="connsiteY9" fmla="*/ 2618632 h 3787032"/>
                <a:gd name="connsiteX10" fmla="*/ 4635694 w 7279357"/>
                <a:gd name="connsiteY10" fmla="*/ 2938672 h 3787032"/>
                <a:gd name="connsiteX11" fmla="*/ 5572954 w 7279357"/>
                <a:gd name="connsiteY11" fmla="*/ 2941323 h 3787032"/>
                <a:gd name="connsiteX12" fmla="*/ 6121594 w 7279357"/>
                <a:gd name="connsiteY12" fmla="*/ 3281572 h 3787032"/>
                <a:gd name="connsiteX13" fmla="*/ 6487354 w 7279357"/>
                <a:gd name="connsiteY13" fmla="*/ 3464452 h 3787032"/>
                <a:gd name="connsiteX14" fmla="*/ 7150294 w 7279357"/>
                <a:gd name="connsiteY14" fmla="*/ 3373012 h 3787032"/>
                <a:gd name="connsiteX15" fmla="*/ 7217127 w 7279357"/>
                <a:gd name="connsiteY15" fmla="*/ 3685432 h 3787032"/>
                <a:gd name="connsiteX16" fmla="*/ 6776914 w 7279357"/>
                <a:gd name="connsiteY16" fmla="*/ 3784492 h 3787032"/>
                <a:gd name="connsiteX17" fmla="*/ 6075874 w 7279357"/>
                <a:gd name="connsiteY17" fmla="*/ 3700672 h 3787032"/>
                <a:gd name="connsiteX18" fmla="*/ 5550094 w 7279357"/>
                <a:gd name="connsiteY18" fmla="*/ 3487312 h 3787032"/>
                <a:gd name="connsiteX19" fmla="*/ 4841434 w 7279357"/>
                <a:gd name="connsiteY19" fmla="*/ 3487312 h 3787032"/>
                <a:gd name="connsiteX20" fmla="*/ 4247074 w 7279357"/>
                <a:gd name="connsiteY20" fmla="*/ 3235852 h 3787032"/>
                <a:gd name="connsiteX21" fmla="*/ 3744154 w 7279357"/>
                <a:gd name="connsiteY21" fmla="*/ 3144412 h 3787032"/>
                <a:gd name="connsiteX22" fmla="*/ 3073594 w 7279357"/>
                <a:gd name="connsiteY22" fmla="*/ 2786272 h 3787032"/>
                <a:gd name="connsiteX23" fmla="*/ 2624014 w 7279357"/>
                <a:gd name="connsiteY23" fmla="*/ 2405272 h 3787032"/>
                <a:gd name="connsiteX24" fmla="*/ 1933401 w 7279357"/>
                <a:gd name="connsiteY24" fmla="*/ 2313431 h 3787032"/>
                <a:gd name="connsiteX25" fmla="*/ 1069534 w 7279357"/>
                <a:gd name="connsiteY25" fmla="*/ 2344312 h 3787032"/>
                <a:gd name="connsiteX26" fmla="*/ 589474 w 7279357"/>
                <a:gd name="connsiteY26" fmla="*/ 1864252 h 3787032"/>
                <a:gd name="connsiteX27" fmla="*/ 520894 w 7279357"/>
                <a:gd name="connsiteY27" fmla="*/ 1384192 h 3787032"/>
                <a:gd name="connsiteX28" fmla="*/ 612334 w 7279357"/>
                <a:gd name="connsiteY28" fmla="*/ 835552 h 3787032"/>
                <a:gd name="connsiteX29" fmla="*/ 452314 w 7279357"/>
                <a:gd name="connsiteY29" fmla="*/ 479729 h 3787032"/>
                <a:gd name="connsiteX30" fmla="*/ 2443 w 7279357"/>
                <a:gd name="connsiteY30" fmla="*/ 68250 h 3787032"/>
                <a:gd name="connsiteX31" fmla="*/ 466972 w 7279357"/>
                <a:gd name="connsiteY31" fmla="*/ 91109 h 3787032"/>
                <a:gd name="connsiteX32" fmla="*/ 1070408 w 7279357"/>
                <a:gd name="connsiteY32" fmla="*/ 614907 h 3787032"/>
                <a:gd name="connsiteX33" fmla="*/ 963436 w 7279357"/>
                <a:gd name="connsiteY33" fmla="*/ 1264924 h 378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79357" h="3787032">
                  <a:moveTo>
                    <a:pt x="963436" y="1264924"/>
                  </a:moveTo>
                  <a:cubicBezTo>
                    <a:pt x="964032" y="1566158"/>
                    <a:pt x="1032801" y="1695784"/>
                    <a:pt x="1115254" y="1818532"/>
                  </a:cubicBezTo>
                  <a:cubicBezTo>
                    <a:pt x="1197707" y="1941280"/>
                    <a:pt x="1301944" y="1978552"/>
                    <a:pt x="1458154" y="2001412"/>
                  </a:cubicBezTo>
                  <a:cubicBezTo>
                    <a:pt x="1614364" y="2024272"/>
                    <a:pt x="1877254" y="1959502"/>
                    <a:pt x="2052514" y="1955692"/>
                  </a:cubicBezTo>
                  <a:cubicBezTo>
                    <a:pt x="2227774" y="1951882"/>
                    <a:pt x="2353504" y="1940452"/>
                    <a:pt x="2509714" y="1978552"/>
                  </a:cubicBezTo>
                  <a:cubicBezTo>
                    <a:pt x="2665924" y="2016652"/>
                    <a:pt x="2844994" y="2100472"/>
                    <a:pt x="2989774" y="2184292"/>
                  </a:cubicBezTo>
                  <a:cubicBezTo>
                    <a:pt x="3134554" y="2268112"/>
                    <a:pt x="3248854" y="2416702"/>
                    <a:pt x="3378394" y="2481472"/>
                  </a:cubicBezTo>
                  <a:cubicBezTo>
                    <a:pt x="3507934" y="2546242"/>
                    <a:pt x="3660334" y="2561482"/>
                    <a:pt x="3767014" y="2572912"/>
                  </a:cubicBezTo>
                  <a:cubicBezTo>
                    <a:pt x="3873694" y="2584342"/>
                    <a:pt x="3930844" y="2542432"/>
                    <a:pt x="4018474" y="2550052"/>
                  </a:cubicBezTo>
                  <a:cubicBezTo>
                    <a:pt x="4106104" y="2557672"/>
                    <a:pt x="4189924" y="2553862"/>
                    <a:pt x="4292794" y="2618632"/>
                  </a:cubicBezTo>
                  <a:cubicBezTo>
                    <a:pt x="4395664" y="2683402"/>
                    <a:pt x="4422334" y="2884890"/>
                    <a:pt x="4635694" y="2938672"/>
                  </a:cubicBezTo>
                  <a:cubicBezTo>
                    <a:pt x="4849054" y="2992454"/>
                    <a:pt x="5325304" y="2884173"/>
                    <a:pt x="5572954" y="2941323"/>
                  </a:cubicBezTo>
                  <a:cubicBezTo>
                    <a:pt x="5820604" y="2998473"/>
                    <a:pt x="5969194" y="3194384"/>
                    <a:pt x="6121594" y="3281572"/>
                  </a:cubicBezTo>
                  <a:cubicBezTo>
                    <a:pt x="6273994" y="3368760"/>
                    <a:pt x="6315904" y="3449212"/>
                    <a:pt x="6487354" y="3464452"/>
                  </a:cubicBezTo>
                  <a:cubicBezTo>
                    <a:pt x="6658804" y="3479692"/>
                    <a:pt x="7028665" y="3336182"/>
                    <a:pt x="7150294" y="3373012"/>
                  </a:cubicBezTo>
                  <a:cubicBezTo>
                    <a:pt x="7271923" y="3409842"/>
                    <a:pt x="7279357" y="3616852"/>
                    <a:pt x="7217127" y="3685432"/>
                  </a:cubicBezTo>
                  <a:cubicBezTo>
                    <a:pt x="7154897" y="3754012"/>
                    <a:pt x="6967123" y="3781952"/>
                    <a:pt x="6776914" y="3784492"/>
                  </a:cubicBezTo>
                  <a:cubicBezTo>
                    <a:pt x="6586705" y="3787032"/>
                    <a:pt x="6280344" y="3750202"/>
                    <a:pt x="6075874" y="3700672"/>
                  </a:cubicBezTo>
                  <a:cubicBezTo>
                    <a:pt x="5871404" y="3651142"/>
                    <a:pt x="5755834" y="3522872"/>
                    <a:pt x="5550094" y="3487312"/>
                  </a:cubicBezTo>
                  <a:cubicBezTo>
                    <a:pt x="5344354" y="3451752"/>
                    <a:pt x="5058604" y="3529222"/>
                    <a:pt x="4841434" y="3487312"/>
                  </a:cubicBezTo>
                  <a:cubicBezTo>
                    <a:pt x="4624264" y="3445402"/>
                    <a:pt x="4429954" y="3293002"/>
                    <a:pt x="4247074" y="3235852"/>
                  </a:cubicBezTo>
                  <a:cubicBezTo>
                    <a:pt x="4064194" y="3178702"/>
                    <a:pt x="3939734" y="3219342"/>
                    <a:pt x="3744154" y="3144412"/>
                  </a:cubicBezTo>
                  <a:cubicBezTo>
                    <a:pt x="3548574" y="3069482"/>
                    <a:pt x="3260284" y="2909462"/>
                    <a:pt x="3073594" y="2786272"/>
                  </a:cubicBezTo>
                  <a:cubicBezTo>
                    <a:pt x="2886904" y="2663082"/>
                    <a:pt x="2814046" y="2484079"/>
                    <a:pt x="2624014" y="2405272"/>
                  </a:cubicBezTo>
                  <a:cubicBezTo>
                    <a:pt x="2433982" y="2326465"/>
                    <a:pt x="2192481" y="2323591"/>
                    <a:pt x="1933401" y="2313431"/>
                  </a:cubicBezTo>
                  <a:cubicBezTo>
                    <a:pt x="1674321" y="2303271"/>
                    <a:pt x="1293522" y="2419175"/>
                    <a:pt x="1069534" y="2344312"/>
                  </a:cubicBezTo>
                  <a:cubicBezTo>
                    <a:pt x="845546" y="2269449"/>
                    <a:pt x="680914" y="2024272"/>
                    <a:pt x="589474" y="1864252"/>
                  </a:cubicBezTo>
                  <a:cubicBezTo>
                    <a:pt x="498034" y="1704232"/>
                    <a:pt x="517084" y="1555642"/>
                    <a:pt x="520894" y="1384192"/>
                  </a:cubicBezTo>
                  <a:cubicBezTo>
                    <a:pt x="524704" y="1212742"/>
                    <a:pt x="623764" y="986296"/>
                    <a:pt x="612334" y="835552"/>
                  </a:cubicBezTo>
                  <a:cubicBezTo>
                    <a:pt x="600904" y="684808"/>
                    <a:pt x="553962" y="607613"/>
                    <a:pt x="452314" y="479729"/>
                  </a:cubicBezTo>
                  <a:cubicBezTo>
                    <a:pt x="350666" y="351845"/>
                    <a:pt x="0" y="133020"/>
                    <a:pt x="2443" y="68250"/>
                  </a:cubicBezTo>
                  <a:cubicBezTo>
                    <a:pt x="4886" y="3480"/>
                    <a:pt x="288978" y="0"/>
                    <a:pt x="466972" y="91109"/>
                  </a:cubicBezTo>
                  <a:cubicBezTo>
                    <a:pt x="644966" y="182218"/>
                    <a:pt x="990398" y="531087"/>
                    <a:pt x="1070408" y="614907"/>
                  </a:cubicBezTo>
                  <a:cubicBezTo>
                    <a:pt x="1034751" y="831579"/>
                    <a:pt x="957567" y="937202"/>
                    <a:pt x="963436" y="1264924"/>
                  </a:cubicBezTo>
                  <a:close/>
                </a:path>
              </a:pathLst>
            </a:custGeom>
            <a:solidFill>
              <a:schemeClr val="accent1">
                <a:alpha val="52000"/>
              </a:schemeClr>
            </a:solidFill>
            <a:ln w="762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4" name="Rectangle 33"/>
            <p:cNvSpPr/>
            <p:nvPr/>
          </p:nvSpPr>
          <p:spPr>
            <a:xfrm>
              <a:off x="533400" y="1371600"/>
              <a:ext cx="9906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1524000" y="3048000"/>
            <a:ext cx="7620000" cy="2892778"/>
            <a:chOff x="1524000" y="3048000"/>
            <a:chExt cx="7620000" cy="2892778"/>
          </a:xfrm>
        </p:grpSpPr>
        <p:grpSp>
          <p:nvGrpSpPr>
            <p:cNvPr id="30" name="Group 29"/>
            <p:cNvGrpSpPr/>
            <p:nvPr/>
          </p:nvGrpSpPr>
          <p:grpSpPr>
            <a:xfrm>
              <a:off x="5257800" y="4619411"/>
              <a:ext cx="3886200" cy="1321367"/>
              <a:chOff x="5257800" y="4619411"/>
              <a:chExt cx="3886200" cy="1321367"/>
            </a:xfrm>
          </p:grpSpPr>
          <p:sp>
            <p:nvSpPr>
              <p:cNvPr id="26" name="Freeform 25"/>
              <p:cNvSpPr>
                <a:spLocks noChangeAspect="1"/>
              </p:cNvSpPr>
              <p:nvPr/>
            </p:nvSpPr>
            <p:spPr>
              <a:xfrm>
                <a:off x="7256498" y="5029200"/>
                <a:ext cx="668302" cy="465102"/>
              </a:xfrm>
              <a:custGeom>
                <a:avLst/>
                <a:gdLst>
                  <a:gd name="connsiteX0" fmla="*/ 67733 w 417689"/>
                  <a:gd name="connsiteY0" fmla="*/ 22578 h 290689"/>
                  <a:gd name="connsiteX1" fmla="*/ 304800 w 417689"/>
                  <a:gd name="connsiteY1" fmla="*/ 39511 h 290689"/>
                  <a:gd name="connsiteX2" fmla="*/ 406400 w 417689"/>
                  <a:gd name="connsiteY2" fmla="*/ 259645 h 290689"/>
                  <a:gd name="connsiteX3" fmla="*/ 237066 w 417689"/>
                  <a:gd name="connsiteY3" fmla="*/ 225778 h 290689"/>
                  <a:gd name="connsiteX4" fmla="*/ 0 w 417689"/>
                  <a:gd name="connsiteY4" fmla="*/ 56445 h 29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89" h="290689">
                    <a:moveTo>
                      <a:pt x="67733" y="22578"/>
                    </a:moveTo>
                    <a:cubicBezTo>
                      <a:pt x="158044" y="11289"/>
                      <a:pt x="248356" y="0"/>
                      <a:pt x="304800" y="39511"/>
                    </a:cubicBezTo>
                    <a:cubicBezTo>
                      <a:pt x="361244" y="79022"/>
                      <a:pt x="417689" y="228601"/>
                      <a:pt x="406400" y="259645"/>
                    </a:cubicBezTo>
                    <a:cubicBezTo>
                      <a:pt x="395111" y="290689"/>
                      <a:pt x="304799" y="259645"/>
                      <a:pt x="237066" y="225778"/>
                    </a:cubicBezTo>
                    <a:cubicBezTo>
                      <a:pt x="169333" y="191911"/>
                      <a:pt x="84666" y="124178"/>
                      <a:pt x="0" y="56445"/>
                    </a:cubicBezTo>
                  </a:path>
                </a:pathLst>
              </a:custGeom>
              <a:solidFill>
                <a:srgbClr val="FFFF00"/>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a:spLocks noChangeAspect="1"/>
              </p:cNvSpPr>
              <p:nvPr/>
            </p:nvSpPr>
            <p:spPr>
              <a:xfrm>
                <a:off x="5257800" y="4619411"/>
                <a:ext cx="891822" cy="343475"/>
              </a:xfrm>
              <a:custGeom>
                <a:avLst/>
                <a:gdLst>
                  <a:gd name="connsiteX0" fmla="*/ 28222 w 417689"/>
                  <a:gd name="connsiteY0" fmla="*/ 70556 h 160868"/>
                  <a:gd name="connsiteX1" fmla="*/ 197556 w 417689"/>
                  <a:gd name="connsiteY1" fmla="*/ 19756 h 160868"/>
                  <a:gd name="connsiteX2" fmla="*/ 282222 w 417689"/>
                  <a:gd name="connsiteY2" fmla="*/ 19756 h 160868"/>
                  <a:gd name="connsiteX3" fmla="*/ 349956 w 417689"/>
                  <a:gd name="connsiteY3" fmla="*/ 138290 h 160868"/>
                  <a:gd name="connsiteX4" fmla="*/ 366889 w 417689"/>
                  <a:gd name="connsiteY4" fmla="*/ 155223 h 160868"/>
                  <a:gd name="connsiteX5" fmla="*/ 28222 w 417689"/>
                  <a:gd name="connsiteY5" fmla="*/ 70556 h 160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689" h="160868">
                    <a:moveTo>
                      <a:pt x="28222" y="70556"/>
                    </a:moveTo>
                    <a:cubicBezTo>
                      <a:pt x="0" y="47978"/>
                      <a:pt x="155223" y="28223"/>
                      <a:pt x="197556" y="19756"/>
                    </a:cubicBezTo>
                    <a:cubicBezTo>
                      <a:pt x="239889" y="11289"/>
                      <a:pt x="256822" y="0"/>
                      <a:pt x="282222" y="19756"/>
                    </a:cubicBezTo>
                    <a:cubicBezTo>
                      <a:pt x="307622" y="39512"/>
                      <a:pt x="335845" y="115712"/>
                      <a:pt x="349956" y="138290"/>
                    </a:cubicBezTo>
                    <a:cubicBezTo>
                      <a:pt x="364067" y="160868"/>
                      <a:pt x="417689" y="160867"/>
                      <a:pt x="366889" y="155223"/>
                    </a:cubicBezTo>
                    <a:cubicBezTo>
                      <a:pt x="316089" y="149579"/>
                      <a:pt x="56444" y="93134"/>
                      <a:pt x="28222" y="70556"/>
                    </a:cubicBezTo>
                    <a:close/>
                  </a:path>
                </a:pathLst>
              </a:cu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a:spLocks noChangeAspect="1"/>
              </p:cNvSpPr>
              <p:nvPr/>
            </p:nvSpPr>
            <p:spPr>
              <a:xfrm rot="3104885" flipV="1">
                <a:off x="6167439" y="5049609"/>
                <a:ext cx="690880" cy="517030"/>
              </a:xfrm>
              <a:custGeom>
                <a:avLst/>
                <a:gdLst>
                  <a:gd name="connsiteX0" fmla="*/ 0 w 431800"/>
                  <a:gd name="connsiteY0" fmla="*/ 0 h 248356"/>
                  <a:gd name="connsiteX1" fmla="*/ 338666 w 431800"/>
                  <a:gd name="connsiteY1" fmla="*/ 101600 h 248356"/>
                  <a:gd name="connsiteX2" fmla="*/ 423333 w 431800"/>
                  <a:gd name="connsiteY2" fmla="*/ 220134 h 248356"/>
                  <a:gd name="connsiteX3" fmla="*/ 287866 w 431800"/>
                  <a:gd name="connsiteY3" fmla="*/ 220134 h 248356"/>
                  <a:gd name="connsiteX4" fmla="*/ 67733 w 431800"/>
                  <a:gd name="connsiteY4" fmla="*/ 50800 h 24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800" h="248356">
                    <a:moveTo>
                      <a:pt x="0" y="0"/>
                    </a:moveTo>
                    <a:cubicBezTo>
                      <a:pt x="134055" y="32455"/>
                      <a:pt x="268111" y="64911"/>
                      <a:pt x="338666" y="101600"/>
                    </a:cubicBezTo>
                    <a:cubicBezTo>
                      <a:pt x="409221" y="138289"/>
                      <a:pt x="431800" y="200378"/>
                      <a:pt x="423333" y="220134"/>
                    </a:cubicBezTo>
                    <a:cubicBezTo>
                      <a:pt x="414866" y="239890"/>
                      <a:pt x="347133" y="248356"/>
                      <a:pt x="287866" y="220134"/>
                    </a:cubicBezTo>
                    <a:cubicBezTo>
                      <a:pt x="228599" y="191912"/>
                      <a:pt x="321733" y="84667"/>
                      <a:pt x="67733" y="50800"/>
                    </a:cubicBezTo>
                  </a:path>
                </a:pathLst>
              </a:custGeom>
              <a:solidFill>
                <a:srgbClr val="FFFF00"/>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a:spLocks noChangeAspect="1"/>
              </p:cNvSpPr>
              <p:nvPr/>
            </p:nvSpPr>
            <p:spPr>
              <a:xfrm>
                <a:off x="8398934" y="5715000"/>
                <a:ext cx="745066" cy="225778"/>
              </a:xfrm>
              <a:custGeom>
                <a:avLst/>
                <a:gdLst>
                  <a:gd name="connsiteX0" fmla="*/ 5644 w 465666"/>
                  <a:gd name="connsiteY0" fmla="*/ 22578 h 141111"/>
                  <a:gd name="connsiteX1" fmla="*/ 225777 w 465666"/>
                  <a:gd name="connsiteY1" fmla="*/ 5644 h 141111"/>
                  <a:gd name="connsiteX2" fmla="*/ 412044 w 465666"/>
                  <a:gd name="connsiteY2" fmla="*/ 56444 h 141111"/>
                  <a:gd name="connsiteX3" fmla="*/ 428977 w 465666"/>
                  <a:gd name="connsiteY3" fmla="*/ 90311 h 141111"/>
                  <a:gd name="connsiteX4" fmla="*/ 191911 w 465666"/>
                  <a:gd name="connsiteY4" fmla="*/ 124178 h 141111"/>
                  <a:gd name="connsiteX5" fmla="*/ 5644 w 465666"/>
                  <a:gd name="connsiteY5" fmla="*/ 22578 h 14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666" h="141111">
                    <a:moveTo>
                      <a:pt x="5644" y="22578"/>
                    </a:moveTo>
                    <a:cubicBezTo>
                      <a:pt x="11288" y="2822"/>
                      <a:pt x="158044" y="0"/>
                      <a:pt x="225777" y="5644"/>
                    </a:cubicBezTo>
                    <a:cubicBezTo>
                      <a:pt x="293510" y="11288"/>
                      <a:pt x="378177" y="42333"/>
                      <a:pt x="412044" y="56444"/>
                    </a:cubicBezTo>
                    <a:cubicBezTo>
                      <a:pt x="445911" y="70555"/>
                      <a:pt x="465666" y="79022"/>
                      <a:pt x="428977" y="90311"/>
                    </a:cubicBezTo>
                    <a:cubicBezTo>
                      <a:pt x="392288" y="101600"/>
                      <a:pt x="259644" y="141111"/>
                      <a:pt x="191911" y="124178"/>
                    </a:cubicBezTo>
                    <a:cubicBezTo>
                      <a:pt x="124178" y="107245"/>
                      <a:pt x="0" y="42334"/>
                      <a:pt x="5644" y="22578"/>
                    </a:cubicBezTo>
                    <a:close/>
                  </a:path>
                </a:pathLst>
              </a:cu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35"/>
            <p:cNvSpPr/>
            <p:nvPr/>
          </p:nvSpPr>
          <p:spPr>
            <a:xfrm>
              <a:off x="1524000" y="3048000"/>
              <a:ext cx="451450" cy="805132"/>
            </a:xfrm>
            <a:custGeom>
              <a:avLst/>
              <a:gdLst>
                <a:gd name="connsiteX0" fmla="*/ 89140 w 451450"/>
                <a:gd name="connsiteY0" fmla="*/ 51758 h 805132"/>
                <a:gd name="connsiteX1" fmla="*/ 382438 w 451450"/>
                <a:gd name="connsiteY1" fmla="*/ 500332 h 805132"/>
                <a:gd name="connsiteX2" fmla="*/ 434197 w 451450"/>
                <a:gd name="connsiteY2" fmla="*/ 776377 h 805132"/>
                <a:gd name="connsiteX3" fmla="*/ 278921 w 451450"/>
                <a:gd name="connsiteY3" fmla="*/ 672860 h 805132"/>
                <a:gd name="connsiteX4" fmla="*/ 37381 w 451450"/>
                <a:gd name="connsiteY4" fmla="*/ 310551 h 805132"/>
                <a:gd name="connsiteX5" fmla="*/ 54634 w 451450"/>
                <a:gd name="connsiteY5" fmla="*/ 0 h 80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450" h="805132">
                  <a:moveTo>
                    <a:pt x="89140" y="51758"/>
                  </a:moveTo>
                  <a:cubicBezTo>
                    <a:pt x="207034" y="215660"/>
                    <a:pt x="324929" y="379562"/>
                    <a:pt x="382438" y="500332"/>
                  </a:cubicBezTo>
                  <a:cubicBezTo>
                    <a:pt x="439948" y="621102"/>
                    <a:pt x="451450" y="747622"/>
                    <a:pt x="434197" y="776377"/>
                  </a:cubicBezTo>
                  <a:cubicBezTo>
                    <a:pt x="416944" y="805132"/>
                    <a:pt x="345057" y="750498"/>
                    <a:pt x="278921" y="672860"/>
                  </a:cubicBezTo>
                  <a:cubicBezTo>
                    <a:pt x="212785" y="595222"/>
                    <a:pt x="74762" y="422694"/>
                    <a:pt x="37381" y="310551"/>
                  </a:cubicBezTo>
                  <a:cubicBezTo>
                    <a:pt x="0" y="198408"/>
                    <a:pt x="103517" y="92015"/>
                    <a:pt x="54634" y="0"/>
                  </a:cubicBezTo>
                </a:path>
              </a:pathLst>
            </a:custGeom>
            <a:solidFill>
              <a:srgbClr val="FFFF00"/>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0" name="Group 39"/>
          <p:cNvGrpSpPr/>
          <p:nvPr/>
        </p:nvGrpSpPr>
        <p:grpSpPr>
          <a:xfrm>
            <a:off x="1219200" y="2591596"/>
            <a:ext cx="1423788" cy="3123404"/>
            <a:chOff x="1219200" y="2591596"/>
            <a:chExt cx="1423788" cy="3123404"/>
          </a:xfrm>
        </p:grpSpPr>
        <p:sp>
          <p:nvSpPr>
            <p:cNvPr id="25" name="TextBox 24"/>
            <p:cNvSpPr txBox="1"/>
            <p:nvPr/>
          </p:nvSpPr>
          <p:spPr>
            <a:xfrm>
              <a:off x="1219200" y="5191780"/>
              <a:ext cx="1423788" cy="523220"/>
            </a:xfrm>
            <a:prstGeom prst="rect">
              <a:avLst/>
            </a:prstGeom>
            <a:solidFill>
              <a:srgbClr val="EEECE1"/>
            </a:solidFill>
            <a:ln w="50800">
              <a:solidFill>
                <a:schemeClr val="tx1"/>
              </a:solidFill>
            </a:ln>
          </p:spPr>
          <p:txBody>
            <a:bodyPr wrap="none" rtlCol="0">
              <a:spAutoFit/>
            </a:bodyPr>
            <a:lstStyle/>
            <a:p>
              <a:r>
                <a:rPr lang="en-US" sz="2800" b="1" dirty="0" smtClean="0">
                  <a:solidFill>
                    <a:srgbClr val="FF0000"/>
                  </a:solidFill>
                  <a:effectLst>
                    <a:outerShdw dist="50800" dir="7200000" algn="ctr" rotWithShape="0">
                      <a:schemeClr val="tx1"/>
                    </a:outerShdw>
                  </a:effectLst>
                </a:rPr>
                <a:t>16 miles</a:t>
              </a:r>
              <a:endParaRPr lang="en-US" sz="2800" b="1" dirty="0">
                <a:solidFill>
                  <a:srgbClr val="FF0000"/>
                </a:solidFill>
                <a:effectLst>
                  <a:outerShdw dist="50800" dir="7200000" algn="ctr" rotWithShape="0">
                    <a:schemeClr val="tx1"/>
                  </a:outerShdw>
                </a:effectLst>
              </a:endParaRPr>
            </a:p>
          </p:txBody>
        </p:sp>
        <p:cxnSp>
          <p:nvCxnSpPr>
            <p:cNvPr id="39" name="Straight Arrow Connector 38"/>
            <p:cNvCxnSpPr/>
            <p:nvPr/>
          </p:nvCxnSpPr>
          <p:spPr>
            <a:xfrm rot="5400000">
              <a:off x="685801" y="3886201"/>
              <a:ext cx="2590798" cy="158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par>
                                <p:cTn id="16" presetID="63" presetClass="path" presetSubtype="0" fill="hold" nodeType="withEffect">
                                  <p:stCondLst>
                                    <p:cond delay="0"/>
                                  </p:stCondLst>
                                  <p:childTnLst>
                                    <p:animMotion origin="layout" path="M -3.33333E-6 2.22222E-6 L 0.16667 -0.28334 " pathEditMode="relative" rAng="0" ptsTypes="AA">
                                      <p:cBhvr>
                                        <p:cTn id="17" dur="1000" fill="hold"/>
                                        <p:tgtEl>
                                          <p:spTgt spid="23"/>
                                        </p:tgtEl>
                                        <p:attrNameLst>
                                          <p:attrName>ppt_x</p:attrName>
                                          <p:attrName>ppt_y</p:attrName>
                                        </p:attrNameLst>
                                      </p:cBhvr>
                                      <p:rCtr x="83" y="-142"/>
                                    </p:animMotion>
                                  </p:childTnLst>
                                </p:cTn>
                              </p:par>
                              <p:par>
                                <p:cTn id="18" presetID="6" presetClass="emph" presetSubtype="0" fill="hold" nodeType="withEffect">
                                  <p:stCondLst>
                                    <p:cond delay="0"/>
                                  </p:stCondLst>
                                  <p:childTnLst>
                                    <p:animScale>
                                      <p:cBhvr>
                                        <p:cTn id="19" dur="1000" fill="hold"/>
                                        <p:tgtEl>
                                          <p:spTgt spid="23"/>
                                        </p:tgtEl>
                                      </p:cBhvr>
                                      <p:by x="160000" y="160000"/>
                                    </p:animScale>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1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up)">
                                      <p:cBhvr>
                                        <p:cTn id="29" dur="10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0" fill="hold" nodeType="clickEffect">
                                  <p:stCondLst>
                                    <p:cond delay="0"/>
                                  </p:stCondLst>
                                  <p:childTnLst>
                                    <p:anim calcmode="lin" valueType="num">
                                      <p:cBhvr>
                                        <p:cTn id="33" dur="1000"/>
                                        <p:tgtEl>
                                          <p:spTgt spid="23"/>
                                        </p:tgtEl>
                                        <p:attrNameLst>
                                          <p:attrName>ppt_w</p:attrName>
                                        </p:attrNameLst>
                                      </p:cBhvr>
                                      <p:tavLst>
                                        <p:tav tm="0">
                                          <p:val>
                                            <p:strVal val="ppt_w"/>
                                          </p:val>
                                        </p:tav>
                                        <p:tav tm="100000">
                                          <p:val>
                                            <p:fltVal val="0"/>
                                          </p:val>
                                        </p:tav>
                                      </p:tavLst>
                                    </p:anim>
                                    <p:anim calcmode="lin" valueType="num">
                                      <p:cBhvr>
                                        <p:cTn id="34" dur="1000"/>
                                        <p:tgtEl>
                                          <p:spTgt spid="23"/>
                                        </p:tgtEl>
                                        <p:attrNameLst>
                                          <p:attrName>ppt_h</p:attrName>
                                        </p:attrNameLst>
                                      </p:cBhvr>
                                      <p:tavLst>
                                        <p:tav tm="0">
                                          <p:val>
                                            <p:strVal val="ppt_h"/>
                                          </p:val>
                                        </p:tav>
                                        <p:tav tm="100000">
                                          <p:val>
                                            <p:fltVal val="0"/>
                                          </p:val>
                                        </p:tav>
                                      </p:tavLst>
                                    </p:anim>
                                    <p:animEffect transition="out" filter="fade">
                                      <p:cBhvr>
                                        <p:cTn id="35" dur="1000"/>
                                        <p:tgtEl>
                                          <p:spTgt spid="23"/>
                                        </p:tgtEl>
                                      </p:cBhvr>
                                    </p:animEffect>
                                    <p:set>
                                      <p:cBhvr>
                                        <p:cTn id="36" dur="1" fill="hold">
                                          <p:stCondLst>
                                            <p:cond delay="999"/>
                                          </p:stCondLst>
                                        </p:cTn>
                                        <p:tgtEl>
                                          <p:spTgt spid="23"/>
                                        </p:tgtEl>
                                        <p:attrNameLst>
                                          <p:attrName>style.visibility</p:attrName>
                                        </p:attrNameLst>
                                      </p:cBhvr>
                                      <p:to>
                                        <p:strVal val="hidden"/>
                                      </p:to>
                                    </p:set>
                                  </p:childTnLst>
                                </p:cTn>
                              </p:par>
                              <p:par>
                                <p:cTn id="37" presetID="42" presetClass="path" presetSubtype="0" fill="hold" nodeType="withEffect">
                                  <p:stCondLst>
                                    <p:cond delay="0"/>
                                  </p:stCondLst>
                                  <p:childTnLst>
                                    <p:animMotion origin="layout" path="M 0.16667 -0.28334 L -0.06666 0.10555 " pathEditMode="relative" rAng="0" ptsTypes="AA">
                                      <p:cBhvr>
                                        <p:cTn id="38" dur="1000" fill="hold"/>
                                        <p:tgtEl>
                                          <p:spTgt spid="23"/>
                                        </p:tgtEl>
                                        <p:attrNameLst>
                                          <p:attrName>ppt_x</p:attrName>
                                          <p:attrName>ppt_y</p:attrName>
                                        </p:attrNameLst>
                                      </p:cBhvr>
                                      <p:rCtr x="-117" y="194"/>
                                    </p:animMotion>
                                  </p:childTnLst>
                                </p:cTn>
                              </p:par>
                              <p:par>
                                <p:cTn id="39" presetID="1" presetClass="exit" presetSubtype="0" fill="hold" grpId="1" nodeType="withEffect">
                                  <p:stCondLst>
                                    <p:cond delay="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40"/>
                                        </p:tgtEl>
                                        <p:attrNameLst>
                                          <p:attrName>style.visibility</p:attrName>
                                        </p:attrNameLst>
                                      </p:cBhvr>
                                      <p:to>
                                        <p:strVal val="hidden"/>
                                      </p:to>
                                    </p:set>
                                  </p:childTnLst>
                                </p:cTn>
                              </p:par>
                            </p:childTnLst>
                          </p:cTn>
                        </p:par>
                        <p:par>
                          <p:cTn id="43" fill="hold">
                            <p:stCondLst>
                              <p:cond delay="1000"/>
                            </p:stCondLst>
                            <p:childTnLst>
                              <p:par>
                                <p:cTn id="44" presetID="63" presetClass="path" presetSubtype="0" accel="50000" decel="50000" fill="hold" grpId="1" nodeType="afterEffect">
                                  <p:stCondLst>
                                    <p:cond delay="0"/>
                                  </p:stCondLst>
                                  <p:childTnLst>
                                    <p:animMotion origin="layout" path="M -3.33333E-6 -2.22222E-6 L 0.27917 -0.00555 " pathEditMode="relative" rAng="0" ptsTypes="AA">
                                      <p:cBhvr>
                                        <p:cTn id="45" dur="1000" fill="hold"/>
                                        <p:tgtEl>
                                          <p:spTgt spid="31"/>
                                        </p:tgtEl>
                                        <p:attrNameLst>
                                          <p:attrName>ppt_x</p:attrName>
                                          <p:attrName>ppt_y</p:attrName>
                                        </p:attrNameLst>
                                      </p:cBhvr>
                                      <p:rCtr x="140" y="-3"/>
                                    </p:animMotion>
                                  </p:childTnLst>
                                </p:cTn>
                              </p:par>
                            </p:childTnLst>
                          </p:cTn>
                        </p:par>
                        <p:par>
                          <p:cTn id="46" fill="hold">
                            <p:stCondLst>
                              <p:cond delay="2000"/>
                            </p:stCondLst>
                            <p:childTnLst>
                              <p:par>
                                <p:cTn id="47" presetID="6" presetClass="emph" presetSubtype="0" fill="hold" nodeType="afterEffect">
                                  <p:stCondLst>
                                    <p:cond delay="0"/>
                                  </p:stCondLst>
                                  <p:childTnLst>
                                    <p:animScale>
                                      <p:cBhvr>
                                        <p:cTn id="48" dur="1000" fill="hold"/>
                                        <p:tgtEl>
                                          <p:spTgt spid="22"/>
                                        </p:tgtEl>
                                      </p:cBhvr>
                                      <p:by x="160000" y="160000"/>
                                    </p:animScale>
                                  </p:childTnLst>
                                </p:cTn>
                              </p:par>
                              <p:par>
                                <p:cTn id="49" presetID="63" presetClass="path" presetSubtype="0" fill="hold" nodeType="withEffect">
                                  <p:stCondLst>
                                    <p:cond delay="0"/>
                                  </p:stCondLst>
                                  <p:childTnLst>
                                    <p:animMotion origin="layout" path="M -3.33333E-6 -3.7037E-7 L 0.26667 0.26782 " pathEditMode="relative" rAng="0" ptsTypes="AA">
                                      <p:cBhvr>
                                        <p:cTn id="50" dur="1000" fill="hold"/>
                                        <p:tgtEl>
                                          <p:spTgt spid="22"/>
                                        </p:tgtEl>
                                        <p:attrNameLst>
                                          <p:attrName>ppt_x</p:attrName>
                                          <p:attrName>ppt_y</p:attrName>
                                        </p:attrNameLst>
                                      </p:cBhvr>
                                      <p:rCtr x="133" y="134"/>
                                    </p:animMotion>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up)">
                                      <p:cBhvr>
                                        <p:cTn id="55" dur="20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up)">
                                      <p:cBhvr>
                                        <p:cTn id="60" dur="20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00"/>
                                        <p:tgtEl>
                                          <p:spTgt spid="37"/>
                                        </p:tgtEl>
                                      </p:cBhvr>
                                    </p:animEffect>
                                    <p:set>
                                      <p:cBhvr>
                                        <p:cTn id="65" dur="1" fill="hold">
                                          <p:stCondLst>
                                            <p:cond delay="999"/>
                                          </p:stCondLst>
                                        </p:cTn>
                                        <p:tgtEl>
                                          <p:spTgt spid="3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1000"/>
                                        <p:tgtEl>
                                          <p:spTgt spid="35"/>
                                        </p:tgtEl>
                                      </p:cBhvr>
                                    </p:animEffect>
                                    <p:set>
                                      <p:cBhvr>
                                        <p:cTn id="68" dur="1" fill="hold">
                                          <p:stCondLst>
                                            <p:cond delay="999"/>
                                          </p:stCondLst>
                                        </p:cTn>
                                        <p:tgtEl>
                                          <p:spTgt spid="35"/>
                                        </p:tgtEl>
                                        <p:attrNameLst>
                                          <p:attrName>style.visibility</p:attrName>
                                        </p:attrNameLst>
                                      </p:cBhvr>
                                      <p:to>
                                        <p:strVal val="hidden"/>
                                      </p:to>
                                    </p:set>
                                  </p:childTnLst>
                                </p:cTn>
                              </p:par>
                            </p:childTnLst>
                          </p:cTn>
                        </p:par>
                        <p:par>
                          <p:cTn id="69" fill="hold">
                            <p:stCondLst>
                              <p:cond delay="1000"/>
                            </p:stCondLst>
                            <p:childTnLst>
                              <p:par>
                                <p:cTn id="70" presetID="63" presetClass="path" presetSubtype="0" accel="50000" decel="50000" fill="hold" grpId="2" nodeType="afterEffect">
                                  <p:stCondLst>
                                    <p:cond delay="0"/>
                                  </p:stCondLst>
                                  <p:childTnLst>
                                    <p:animMotion origin="layout" path="M 0.27917 -0.00555 L 0.49584 -0.00555 " pathEditMode="relative" rAng="0" ptsTypes="AA">
                                      <p:cBhvr>
                                        <p:cTn id="71" dur="1000" fill="hold"/>
                                        <p:tgtEl>
                                          <p:spTgt spid="31"/>
                                        </p:tgtEl>
                                        <p:attrNameLst>
                                          <p:attrName>ppt_x</p:attrName>
                                          <p:attrName>ppt_y</p:attrName>
                                        </p:attrNameLst>
                                      </p:cBhvr>
                                      <p:rCtr x="108" y="0"/>
                                    </p:animMotion>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1000"/>
                                        <p:tgtEl>
                                          <p:spTgt spid="22"/>
                                        </p:tgtEl>
                                      </p:cBhvr>
                                    </p:animEffect>
                                    <p:set>
                                      <p:cBhvr>
                                        <p:cTn id="76" dur="1" fill="hold">
                                          <p:stCondLst>
                                            <p:cond delay="999"/>
                                          </p:stCondLst>
                                        </p:cTn>
                                        <p:tgtEl>
                                          <p:spTgt spid="22"/>
                                        </p:tgtEl>
                                        <p:attrNameLst>
                                          <p:attrName>style.visibility</p:attrName>
                                        </p:attrNameLst>
                                      </p:cBhvr>
                                      <p:to>
                                        <p:strVal val="hidden"/>
                                      </p:to>
                                    </p:set>
                                  </p:childTnLst>
                                </p:cTn>
                              </p:par>
                              <p:par>
                                <p:cTn id="77" presetID="10" presetClass="exit" presetSubtype="0" fill="hold" grpId="3" nodeType="withEffect">
                                  <p:stCondLst>
                                    <p:cond delay="0"/>
                                  </p:stCondLst>
                                  <p:childTnLst>
                                    <p:animEffect transition="out" filter="fade">
                                      <p:cBhvr>
                                        <p:cTn id="78" dur="1000"/>
                                        <p:tgtEl>
                                          <p:spTgt spid="31"/>
                                        </p:tgtEl>
                                      </p:cBhvr>
                                    </p:animEffect>
                                    <p:set>
                                      <p:cBhvr>
                                        <p:cTn id="79" dur="1" fill="hold">
                                          <p:stCondLst>
                                            <p:cond delay="999"/>
                                          </p:stCondLst>
                                        </p:cTn>
                                        <p:tgtEl>
                                          <p:spTgt spid="31"/>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1000"/>
                                        <p:tgtEl>
                                          <p:spTgt spid="11"/>
                                        </p:tgtEl>
                                      </p:cBhvr>
                                    </p:animEffect>
                                    <p:set>
                                      <p:cBhvr>
                                        <p:cTn id="82" dur="1" fill="hold">
                                          <p:stCondLst>
                                            <p:cond delay="999"/>
                                          </p:stCondLst>
                                        </p:cTn>
                                        <p:tgtEl>
                                          <p:spTgt spid="11"/>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1000"/>
                                        <p:tgtEl>
                                          <p:spTgt spid="10"/>
                                        </p:tgtEl>
                                      </p:cBhvr>
                                    </p:animEffect>
                                    <p:set>
                                      <p:cBhvr>
                                        <p:cTn id="85" dur="1" fill="hold">
                                          <p:stCondLst>
                                            <p:cond delay="999"/>
                                          </p:stCondLst>
                                        </p:cTn>
                                        <p:tgtEl>
                                          <p:spTgt spid="10"/>
                                        </p:tgtEl>
                                        <p:attrNameLst>
                                          <p:attrName>style.visibility</p:attrName>
                                        </p:attrNameLst>
                                      </p:cBhvr>
                                      <p:to>
                                        <p:strVal val="hidden"/>
                                      </p:to>
                                    </p:set>
                                  </p:childTnLst>
                                </p:cTn>
                              </p:par>
                            </p:childTnLst>
                          </p:cTn>
                        </p:par>
                        <p:par>
                          <p:cTn id="86" fill="hold">
                            <p:stCondLst>
                              <p:cond delay="1000"/>
                            </p:stCondLst>
                            <p:childTnLst>
                              <p:par>
                                <p:cTn id="87" presetID="22" presetClass="entr" presetSubtype="8" fill="hold" grpId="0" nodeType="after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wipe(left)">
                                      <p:cBhvr>
                                        <p:cTn id="8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4" grpId="0" animBg="1"/>
      <p:bldP spid="24" grpId="1" animBg="1"/>
      <p:bldP spid="11" grpId="0" animBg="1"/>
      <p:bldP spid="31" grpId="0" animBg="1"/>
      <p:bldP spid="31" grpId="1" animBg="1"/>
      <p:bldP spid="31" grpId="2" animBg="1"/>
      <p:bldP spid="31" grpId="3" animBg="1"/>
      <p:bldP spid="3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7" name="Picture 3"/>
          <p:cNvPicPr>
            <a:picLocks noChangeAspect="1" noChangeArrowheads="1"/>
          </p:cNvPicPr>
          <p:nvPr/>
        </p:nvPicPr>
        <p:blipFill>
          <a:blip r:embed="rId2"/>
          <a:srcRect/>
          <a:stretch>
            <a:fillRect/>
          </a:stretch>
        </p:blipFill>
        <p:spPr bwMode="auto">
          <a:xfrm>
            <a:off x="0" y="-9219989"/>
            <a:ext cx="9144000" cy="16077989"/>
          </a:xfrm>
          <a:prstGeom prst="rect">
            <a:avLst/>
          </a:prstGeom>
          <a:noFill/>
          <a:ln w="9525">
            <a:noFill/>
            <a:miter lim="800000"/>
            <a:headEnd/>
            <a:tailEnd/>
          </a:ln>
          <a:effectLst/>
        </p:spPr>
      </p:pic>
      <p:sp useBgFill="1">
        <p:nvSpPr>
          <p:cNvPr id="8" name="Rectangle 7"/>
          <p:cNvSpPr/>
          <p:nvPr/>
        </p:nvSpPr>
        <p:spPr>
          <a:xfrm>
            <a:off x="0" y="0"/>
            <a:ext cx="9144000" cy="15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362200" y="18288"/>
            <a:ext cx="4264629" cy="707886"/>
          </a:xfrm>
          <a:prstGeom prst="rect">
            <a:avLst/>
          </a:prstGeom>
          <a:noFill/>
        </p:spPr>
        <p:txBody>
          <a:bodyPr wrap="none" rtlCol="0">
            <a:spAutoFit/>
          </a:bodyPr>
          <a:lstStyle/>
          <a:p>
            <a:r>
              <a:rPr lang="en-US" sz="4000" b="1" dirty="0" smtClean="0"/>
              <a:t>GEOMORPHOLOGY</a:t>
            </a:r>
          </a:p>
        </p:txBody>
      </p:sp>
      <p:sp useBgFill="1">
        <p:nvSpPr>
          <p:cNvPr id="6" name="TextBox 5"/>
          <p:cNvSpPr txBox="1"/>
          <p:nvPr/>
        </p:nvSpPr>
        <p:spPr>
          <a:xfrm>
            <a:off x="6455803" y="685800"/>
            <a:ext cx="2466124" cy="830997"/>
          </a:xfrm>
          <a:prstGeom prst="rect">
            <a:avLst/>
          </a:prstGeom>
        </p:spPr>
        <p:txBody>
          <a:bodyPr wrap="none" rtlCol="0">
            <a:spAutoFit/>
          </a:bodyPr>
          <a:lstStyle/>
          <a:p>
            <a:r>
              <a:rPr lang="en-US" sz="4800" b="1" dirty="0" smtClean="0">
                <a:solidFill>
                  <a:srgbClr val="FF0000"/>
                </a:solidFill>
                <a:effectLst>
                  <a:outerShdw dist="50800" dir="5400000" algn="ctr" rotWithShape="0">
                    <a:schemeClr val="tx1"/>
                  </a:outerShdw>
                </a:effectLst>
              </a:rPr>
              <a:t> RESULTS</a:t>
            </a:r>
            <a:endParaRPr lang="en-US" sz="4800" b="1" dirty="0">
              <a:solidFill>
                <a:srgbClr val="FF0000"/>
              </a:solidFill>
              <a:effectLst>
                <a:outerShdw dist="50800" dir="5400000" algn="ctr" rotWithShape="0">
                  <a:schemeClr val="tx1"/>
                </a:outerShdw>
              </a:effectLst>
            </a:endParaRPr>
          </a:p>
        </p:txBody>
      </p:sp>
      <p:sp>
        <p:nvSpPr>
          <p:cNvPr id="7" name="TextBox 6"/>
          <p:cNvSpPr txBox="1"/>
          <p:nvPr/>
        </p:nvSpPr>
        <p:spPr>
          <a:xfrm>
            <a:off x="4956048" y="762000"/>
            <a:ext cx="1563954" cy="707886"/>
          </a:xfrm>
          <a:prstGeom prst="rect">
            <a:avLst/>
          </a:prstGeom>
          <a:noFill/>
        </p:spPr>
        <p:txBody>
          <a:bodyPr wrap="none" rtlCol="0">
            <a:spAutoFit/>
          </a:bodyPr>
          <a:lstStyle/>
          <a:p>
            <a:r>
              <a:rPr lang="en-US" sz="4000" b="1" dirty="0" smtClean="0"/>
              <a:t>  maps</a:t>
            </a:r>
          </a:p>
        </p:txBody>
      </p:sp>
      <p:sp useBgFill="1">
        <p:nvSpPr>
          <p:cNvPr id="9" name="TextBox 8"/>
          <p:cNvSpPr txBox="1"/>
          <p:nvPr/>
        </p:nvSpPr>
        <p:spPr>
          <a:xfrm>
            <a:off x="76200" y="863025"/>
            <a:ext cx="5105400" cy="584775"/>
          </a:xfrm>
          <a:prstGeom prst="rect">
            <a:avLst/>
          </a:prstGeom>
        </p:spPr>
        <p:txBody>
          <a:bodyPr wrap="square" rtlCol="0">
            <a:spAutoFit/>
          </a:bodyPr>
          <a:lstStyle/>
          <a:p>
            <a:r>
              <a:rPr lang="en-US" sz="3200" b="1" dirty="0" smtClean="0">
                <a:effectLst>
                  <a:outerShdw dist="25400" dir="5400000" algn="ctr" rotWithShape="0">
                    <a:schemeClr val="tx1"/>
                  </a:outerShdw>
                </a:effectLst>
              </a:rPr>
              <a:t>Another example: Great Falls</a:t>
            </a:r>
            <a:endParaRPr lang="en-US" sz="3200" b="1" dirty="0">
              <a:effectLst>
                <a:outerShdw dist="25400" dir="5400000" algn="ctr" rotWithShape="0">
                  <a:schemeClr val="tx1"/>
                </a:outerShdw>
              </a:effectLst>
            </a:endParaRPr>
          </a:p>
        </p:txBody>
      </p:sp>
      <p:sp>
        <p:nvSpPr>
          <p:cNvPr id="10" name="Oval 9"/>
          <p:cNvSpPr/>
          <p:nvPr/>
        </p:nvSpPr>
        <p:spPr>
          <a:xfrm>
            <a:off x="228600" y="5638800"/>
            <a:ext cx="5029200" cy="838200"/>
          </a:xfrm>
          <a:prstGeom prst="ellipse">
            <a:avLst/>
          </a:prstGeom>
          <a:noFill/>
          <a:ln w="635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rot="20823942">
            <a:off x="602684" y="2792128"/>
            <a:ext cx="7333033" cy="769441"/>
          </a:xfrm>
          <a:prstGeom prst="rect">
            <a:avLst/>
          </a:prstGeom>
          <a:solidFill>
            <a:srgbClr val="DECEA6"/>
          </a:solidFill>
        </p:spPr>
        <p:txBody>
          <a:bodyPr wrap="none" rtlCol="0">
            <a:spAutoFit/>
          </a:bodyPr>
          <a:lstStyle/>
          <a:p>
            <a:r>
              <a:rPr lang="en-US" sz="4400" b="1" dirty="0" smtClean="0">
                <a:solidFill>
                  <a:srgbClr val="FF0000"/>
                </a:solidFill>
                <a:effectLst>
                  <a:outerShdw dist="50800" dir="7200000" algn="ctr" rotWithShape="0">
                    <a:schemeClr val="tx1"/>
                  </a:outerShdw>
                </a:effectLst>
                <a:latin typeface="Tempus Sans ITC" pitchFamily="82" charset="0"/>
              </a:rPr>
              <a:t>How accurate are these maps?</a:t>
            </a:r>
            <a:endParaRPr lang="en-US" sz="4400" b="1" dirty="0">
              <a:solidFill>
                <a:srgbClr val="FF0000"/>
              </a:solidFill>
              <a:effectLst>
                <a:outerShdw dist="50800" dir="7200000" algn="ctr" rotWithShape="0">
                  <a:schemeClr val="tx1"/>
                </a:outerShdw>
              </a:effectLst>
              <a:latin typeface="Tempus Sans ITC" pitchFamily="82" charset="0"/>
            </a:endParaRPr>
          </a:p>
        </p:txBody>
      </p:sp>
      <p:sp useBgFill="1">
        <p:nvSpPr>
          <p:cNvPr id="14" name="TextBox 13"/>
          <p:cNvSpPr txBox="1"/>
          <p:nvPr/>
        </p:nvSpPr>
        <p:spPr>
          <a:xfrm>
            <a:off x="6531618" y="762000"/>
            <a:ext cx="2612382" cy="707886"/>
          </a:xfrm>
          <a:prstGeom prst="rect">
            <a:avLst/>
          </a:prstGeom>
        </p:spPr>
        <p:txBody>
          <a:bodyPr wrap="none" rtlCol="0">
            <a:spAutoFit/>
          </a:bodyPr>
          <a:lstStyle/>
          <a:p>
            <a:r>
              <a:rPr lang="en-US" sz="4000" b="1" dirty="0" smtClean="0">
                <a:solidFill>
                  <a:srgbClr val="FF0000"/>
                </a:solidFill>
                <a:effectLst>
                  <a:outerShdw dist="50800" dir="5400000" algn="ctr" rotWithShape="0">
                    <a:schemeClr val="tx1"/>
                  </a:outerShdw>
                </a:effectLst>
              </a:rPr>
              <a:t> ACCURACY</a:t>
            </a:r>
            <a:endParaRPr lang="en-US" sz="4000" b="1" dirty="0">
              <a:solidFill>
                <a:srgbClr val="FF0000"/>
              </a:solidFill>
              <a:effectLst>
                <a:outerShdw dist="50800" dir="5400000" algn="ctr" rotWithShape="0">
                  <a:schemeClr val="tx1"/>
                </a:outerShdw>
              </a:effectLst>
            </a:endParaRPr>
          </a:p>
        </p:txBody>
      </p:sp>
      <p:sp useBgFill="1">
        <p:nvSpPr>
          <p:cNvPr id="17" name="TextBox 16"/>
          <p:cNvSpPr txBox="1"/>
          <p:nvPr/>
        </p:nvSpPr>
        <p:spPr>
          <a:xfrm>
            <a:off x="-45720" y="838200"/>
            <a:ext cx="3246120" cy="584775"/>
          </a:xfrm>
          <a:prstGeom prst="rect">
            <a:avLst/>
          </a:prstGeom>
        </p:spPr>
        <p:txBody>
          <a:bodyPr wrap="square" rtlCol="0">
            <a:spAutoFit/>
          </a:bodyPr>
          <a:lstStyle/>
          <a:p>
            <a:pPr algn="r"/>
            <a:r>
              <a:rPr lang="en-US" sz="3200" b="1" dirty="0" smtClean="0">
                <a:solidFill>
                  <a:srgbClr val="FF0000"/>
                </a:solidFill>
                <a:effectLst>
                  <a:outerShdw dist="50800" dir="5400000" algn="ctr" rotWithShape="0">
                    <a:schemeClr val="tx1"/>
                  </a:outerShdw>
                </a:effectLst>
              </a:rPr>
              <a:t> compare profiles:</a:t>
            </a:r>
            <a:endParaRPr lang="en-US" sz="3200" b="1" dirty="0">
              <a:solidFill>
                <a:srgbClr val="FF0000"/>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fade">
                                      <p:cBhvr>
                                        <p:cTn id="7" dur="1000"/>
                                        <p:tgtEl>
                                          <p:spTgt spid="11878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1000"/>
                                        <p:tgtEl>
                                          <p:spTgt spid="10"/>
                                        </p:tgtEl>
                                      </p:cBhvr>
                                    </p:animEffect>
                                    <p:set>
                                      <p:cBhvr>
                                        <p:cTn id="16" dur="1" fill="hold">
                                          <p:stCondLst>
                                            <p:cond delay="999"/>
                                          </p:stCondLst>
                                        </p:cTn>
                                        <p:tgtEl>
                                          <p:spTgt spid="10"/>
                                        </p:tgtEl>
                                        <p:attrNameLst>
                                          <p:attrName>style.visibility</p:attrName>
                                        </p:attrNameLst>
                                      </p:cBhvr>
                                      <p:to>
                                        <p:strVal val="hidden"/>
                                      </p:to>
                                    </p:set>
                                  </p:childTnLst>
                                </p:cTn>
                              </p:par>
                              <p:par>
                                <p:cTn id="17" presetID="64" presetClass="path" presetSubtype="0" accel="50000" decel="50000" fill="hold" nodeType="withEffect">
                                  <p:stCondLst>
                                    <p:cond delay="0"/>
                                  </p:stCondLst>
                                  <p:childTnLst>
                                    <p:animMotion origin="layout" path="M 0 -3.91525E-7 L 0 1.52004 " pathEditMode="relative" rAng="0" ptsTypes="AA">
                                      <p:cBhvr>
                                        <p:cTn id="18" dur="10000" fill="hold"/>
                                        <p:tgtEl>
                                          <p:spTgt spid="118787"/>
                                        </p:tgtEl>
                                        <p:attrNameLst>
                                          <p:attrName>ppt_x</p:attrName>
                                          <p:attrName>ppt_y</p:attrName>
                                        </p:attrNameLst>
                                      </p:cBhvr>
                                      <p:rCtr x="0" y="760"/>
                                    </p:animMotion>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Effect transition="in" filter="fade">
                                      <p:cBhvr>
                                        <p:cTn id="25" dur="1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fltVal val="0"/>
                                          </p:val>
                                        </p:tav>
                                        <p:tav tm="100000">
                                          <p:val>
                                            <p:strVal val="#ppt_w"/>
                                          </p:val>
                                        </p:tav>
                                      </p:tavLst>
                                    </p:anim>
                                    <p:anim calcmode="lin" valueType="num">
                                      <p:cBhvr>
                                        <p:cTn id="31" dur="1000" fill="hold"/>
                                        <p:tgtEl>
                                          <p:spTgt spid="14"/>
                                        </p:tgtEl>
                                        <p:attrNameLst>
                                          <p:attrName>ppt_h</p:attrName>
                                        </p:attrNameLst>
                                      </p:cBhvr>
                                      <p:tavLst>
                                        <p:tav tm="0">
                                          <p:val>
                                            <p:fltVal val="0"/>
                                          </p:val>
                                        </p:tav>
                                        <p:tav tm="100000">
                                          <p:val>
                                            <p:strVal val="#ppt_h"/>
                                          </p:val>
                                        </p:tav>
                                      </p:tavLst>
                                    </p:anim>
                                    <p:animEffect transition="in" filter="fade">
                                      <p:cBhvr>
                                        <p:cTn id="32" dur="1000"/>
                                        <p:tgtEl>
                                          <p:spTgt spid="14"/>
                                        </p:tgtEl>
                                      </p:cBhvr>
                                    </p:animEffect>
                                  </p:childTnLst>
                                </p:cTn>
                              </p:par>
                            </p:childTnLst>
                          </p:cTn>
                        </p:par>
                        <p:par>
                          <p:cTn id="33" fill="hold">
                            <p:stCondLst>
                              <p:cond delay="1000"/>
                            </p:stCondLst>
                            <p:childTnLst>
                              <p:par>
                                <p:cTn id="34" presetID="10" presetClass="exit" presetSubtype="0" fill="hold" nodeType="afterEffect">
                                  <p:stCondLst>
                                    <p:cond delay="0"/>
                                  </p:stCondLst>
                                  <p:childTnLst>
                                    <p:animEffect transition="out" filter="fade">
                                      <p:cBhvr>
                                        <p:cTn id="35" dur="1000"/>
                                        <p:tgtEl>
                                          <p:spTgt spid="118787"/>
                                        </p:tgtEl>
                                      </p:cBhvr>
                                    </p:animEffect>
                                    <p:set>
                                      <p:cBhvr>
                                        <p:cTn id="36" dur="1" fill="hold">
                                          <p:stCondLst>
                                            <p:cond delay="999"/>
                                          </p:stCondLst>
                                        </p:cTn>
                                        <p:tgtEl>
                                          <p:spTgt spid="118787"/>
                                        </p:tgtEl>
                                        <p:attrNameLst>
                                          <p:attrName>style.visibility</p:attrName>
                                        </p:attrNameLst>
                                      </p:cBhvr>
                                      <p:to>
                                        <p:strVal val="hidden"/>
                                      </p:to>
                                    </p:set>
                                  </p:childTnLst>
                                </p:cTn>
                              </p:par>
                              <p:par>
                                <p:cTn id="37" presetID="53" presetClass="exit" presetSubtype="0" fill="hold" grpId="0" nodeType="withEffect">
                                  <p:stCondLst>
                                    <p:cond delay="0"/>
                                  </p:stCondLst>
                                  <p:childTnLst>
                                    <p:anim calcmode="lin" valueType="num">
                                      <p:cBhvr>
                                        <p:cTn id="38" dur="1000"/>
                                        <p:tgtEl>
                                          <p:spTgt spid="6"/>
                                        </p:tgtEl>
                                        <p:attrNameLst>
                                          <p:attrName>ppt_w</p:attrName>
                                        </p:attrNameLst>
                                      </p:cBhvr>
                                      <p:tavLst>
                                        <p:tav tm="0">
                                          <p:val>
                                            <p:strVal val="ppt_w"/>
                                          </p:val>
                                        </p:tav>
                                        <p:tav tm="100000">
                                          <p:val>
                                            <p:fltVal val="0"/>
                                          </p:val>
                                        </p:tav>
                                      </p:tavLst>
                                    </p:anim>
                                    <p:anim calcmode="lin" valueType="num">
                                      <p:cBhvr>
                                        <p:cTn id="39" dur="1000"/>
                                        <p:tgtEl>
                                          <p:spTgt spid="6"/>
                                        </p:tgtEl>
                                        <p:attrNameLst>
                                          <p:attrName>ppt_h</p:attrName>
                                        </p:attrNameLst>
                                      </p:cBhvr>
                                      <p:tavLst>
                                        <p:tav tm="0">
                                          <p:val>
                                            <p:strVal val="ppt_h"/>
                                          </p:val>
                                        </p:tav>
                                        <p:tav tm="100000">
                                          <p:val>
                                            <p:fltVal val="0"/>
                                          </p:val>
                                        </p:tav>
                                      </p:tavLst>
                                    </p:anim>
                                    <p:animEffect transition="out" filter="fade">
                                      <p:cBhvr>
                                        <p:cTn id="40" dur="1000"/>
                                        <p:tgtEl>
                                          <p:spTgt spid="6"/>
                                        </p:tgtEl>
                                      </p:cBhvr>
                                    </p:animEffect>
                                    <p:set>
                                      <p:cBhvr>
                                        <p:cTn id="41" dur="1" fill="hold">
                                          <p:stCondLst>
                                            <p:cond delay="999"/>
                                          </p:stCondLst>
                                        </p:cTn>
                                        <p:tgtEl>
                                          <p:spTgt spid="6"/>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12"/>
                                        </p:tgtEl>
                                      </p:cBhvr>
                                    </p:animEffect>
                                    <p:set>
                                      <p:cBhvr>
                                        <p:cTn id="44" dur="1" fill="hold">
                                          <p:stCondLst>
                                            <p:cond delay="999"/>
                                          </p:stCondLst>
                                        </p:cTn>
                                        <p:tgtEl>
                                          <p:spTgt spid="12"/>
                                        </p:tgtEl>
                                        <p:attrNameLst>
                                          <p:attrName>style.visibility</p:attrName>
                                        </p:attrNameLst>
                                      </p:cBhvr>
                                      <p:to>
                                        <p:strVal val="hidden"/>
                                      </p:to>
                                    </p:set>
                                  </p:childTnLst>
                                </p:cTn>
                              </p:par>
                            </p:childTnLst>
                          </p:cTn>
                        </p:par>
                        <p:par>
                          <p:cTn id="45" fill="hold">
                            <p:stCondLst>
                              <p:cond delay="2000"/>
                            </p:stCondLst>
                            <p:childTnLst>
                              <p:par>
                                <p:cTn id="46" presetID="22" presetClass="entr" presetSubtype="8"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1000"/>
                                        <p:tgtEl>
                                          <p:spTgt spid="17"/>
                                        </p:tgtEl>
                                      </p:cBhvr>
                                    </p:animEffect>
                                  </p:childTnLst>
                                </p:cTn>
                              </p:par>
                            </p:childTnLst>
                          </p:cTn>
                        </p:par>
                        <p:par>
                          <p:cTn id="49" fill="hold">
                            <p:stCondLst>
                              <p:cond delay="3000"/>
                            </p:stCondLst>
                            <p:childTnLst>
                              <p:par>
                                <p:cTn id="50" presetID="3" presetClass="emph" presetSubtype="2" fill="hold" grpId="0" nodeType="afterEffect">
                                  <p:stCondLst>
                                    <p:cond delay="0"/>
                                  </p:stCondLst>
                                  <p:childTnLst>
                                    <p:animClr clrSpc="rgb">
                                      <p:cBhvr override="childStyle">
                                        <p:cTn id="51" dur="1000" fill="hold"/>
                                        <p:tgtEl>
                                          <p:spTgt spid="9"/>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0" grpId="1" animBg="1"/>
      <p:bldP spid="12" grpId="0" animBg="1"/>
      <p:bldP spid="12" grpId="1" animBg="1"/>
      <p:bldP spid="14"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0" y="1158449"/>
            <a:ext cx="9144000" cy="2371332"/>
            <a:chOff x="0" y="1091381"/>
            <a:chExt cx="10009239" cy="2595716"/>
          </a:xfrm>
        </p:grpSpPr>
        <p:pic>
          <p:nvPicPr>
            <p:cNvPr id="26" name="Picture 16" descr="Image map with same links provided elsewhere on this page"/>
            <p:cNvPicPr>
              <a:picLocks noChangeAspect="1" noChangeArrowheads="1"/>
            </p:cNvPicPr>
            <p:nvPr/>
          </p:nvPicPr>
          <p:blipFill>
            <a:blip r:embed="rId3" cstate="screen"/>
            <a:srcRect/>
            <a:stretch>
              <a:fillRect/>
            </a:stretch>
          </p:blipFill>
          <p:spPr bwMode="auto">
            <a:xfrm>
              <a:off x="0" y="1174359"/>
              <a:ext cx="4552950" cy="2400301"/>
            </a:xfrm>
            <a:prstGeom prst="rect">
              <a:avLst/>
            </a:prstGeom>
            <a:noFill/>
          </p:spPr>
        </p:pic>
        <p:pic>
          <p:nvPicPr>
            <p:cNvPr id="27" name="Picture 10" descr="Image map with same links provided elsewhere on this page"/>
            <p:cNvPicPr>
              <a:picLocks noChangeAspect="1" noChangeArrowheads="1"/>
            </p:cNvPicPr>
            <p:nvPr/>
          </p:nvPicPr>
          <p:blipFill>
            <a:blip r:embed="rId4" cstate="screen"/>
            <a:srcRect/>
            <a:stretch>
              <a:fillRect/>
            </a:stretch>
          </p:blipFill>
          <p:spPr bwMode="auto">
            <a:xfrm>
              <a:off x="4551570" y="1214073"/>
              <a:ext cx="4524655" cy="2357021"/>
            </a:xfrm>
            <a:prstGeom prst="rect">
              <a:avLst/>
            </a:prstGeom>
            <a:noFill/>
          </p:spPr>
        </p:pic>
        <p:grpSp>
          <p:nvGrpSpPr>
            <p:cNvPr id="3" name="Group 35"/>
            <p:cNvGrpSpPr/>
            <p:nvPr/>
          </p:nvGrpSpPr>
          <p:grpSpPr>
            <a:xfrm>
              <a:off x="8497315" y="1091381"/>
              <a:ext cx="1511924" cy="2595716"/>
              <a:chOff x="8497315" y="1091381"/>
              <a:chExt cx="1511924" cy="2595716"/>
            </a:xfrm>
          </p:grpSpPr>
          <p:pic>
            <p:nvPicPr>
              <p:cNvPr id="29" name="Picture 3"/>
              <p:cNvPicPr>
                <a:picLocks noChangeAspect="1" noChangeArrowheads="1"/>
              </p:cNvPicPr>
              <p:nvPr/>
            </p:nvPicPr>
            <p:blipFill>
              <a:blip r:embed="rId5" cstate="screen"/>
              <a:srcRect/>
              <a:stretch>
                <a:fillRect/>
              </a:stretch>
            </p:blipFill>
            <p:spPr bwMode="auto">
              <a:xfrm>
                <a:off x="8497315" y="1091381"/>
                <a:ext cx="1511924" cy="2595716"/>
              </a:xfrm>
              <a:prstGeom prst="rect">
                <a:avLst/>
              </a:prstGeom>
              <a:noFill/>
              <a:ln w="9525">
                <a:noFill/>
                <a:miter lim="800000"/>
                <a:headEnd/>
                <a:tailEnd/>
              </a:ln>
            </p:spPr>
          </p:pic>
          <p:grpSp>
            <p:nvGrpSpPr>
              <p:cNvPr id="4" name="Group 34"/>
              <p:cNvGrpSpPr/>
              <p:nvPr/>
            </p:nvGrpSpPr>
            <p:grpSpPr>
              <a:xfrm>
                <a:off x="8614791" y="1472472"/>
                <a:ext cx="319869" cy="219884"/>
                <a:chOff x="8614791" y="1472472"/>
                <a:chExt cx="319869" cy="219884"/>
              </a:xfrm>
            </p:grpSpPr>
            <p:grpSp>
              <p:nvGrpSpPr>
                <p:cNvPr id="5" name="Group 25"/>
                <p:cNvGrpSpPr/>
                <p:nvPr/>
              </p:nvGrpSpPr>
              <p:grpSpPr>
                <a:xfrm>
                  <a:off x="8614791" y="1476911"/>
                  <a:ext cx="319869" cy="215445"/>
                  <a:chOff x="7933337" y="1393468"/>
                  <a:chExt cx="319869" cy="215445"/>
                </a:xfrm>
              </p:grpSpPr>
              <p:sp>
                <p:nvSpPr>
                  <p:cNvPr id="34" name="Oval 33"/>
                  <p:cNvSpPr/>
                  <p:nvPr/>
                </p:nvSpPr>
                <p:spPr>
                  <a:xfrm>
                    <a:off x="8014037" y="1439398"/>
                    <a:ext cx="142549" cy="139072"/>
                  </a:xfrm>
                  <a:prstGeom prst="ellipse">
                    <a:avLst/>
                  </a:prstGeom>
                  <a:solidFill>
                    <a:srgbClr val="B0585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dirty="0"/>
                  </a:p>
                </p:txBody>
              </p:sp>
              <p:sp>
                <p:nvSpPr>
                  <p:cNvPr id="35" name="TextBox 34"/>
                  <p:cNvSpPr txBox="1"/>
                  <p:nvPr/>
                </p:nvSpPr>
                <p:spPr>
                  <a:xfrm>
                    <a:off x="7933337" y="1393468"/>
                    <a:ext cx="319869" cy="215445"/>
                  </a:xfrm>
                  <a:prstGeom prst="rect">
                    <a:avLst/>
                  </a:prstGeom>
                  <a:noFill/>
                </p:spPr>
                <p:txBody>
                  <a:bodyPr wrap="square" rtlCol="0">
                    <a:spAutoFit/>
                  </a:bodyPr>
                  <a:lstStyle/>
                  <a:p>
                    <a:r>
                      <a:rPr lang="en-US" sz="800" b="1" dirty="0" smtClean="0">
                        <a:solidFill>
                          <a:srgbClr val="F68E38"/>
                        </a:solidFill>
                        <a:effectLst>
                          <a:outerShdw blurRad="50800" dist="38100" dir="10800000" algn="r" rotWithShape="0">
                            <a:prstClr val="black"/>
                          </a:outerShdw>
                        </a:effectLst>
                      </a:rPr>
                      <a:t>75</a:t>
                    </a:r>
                    <a:endParaRPr lang="en-US" sz="800" b="1" dirty="0">
                      <a:solidFill>
                        <a:srgbClr val="F68E38"/>
                      </a:solidFill>
                      <a:effectLst>
                        <a:outerShdw blurRad="50800" dist="38100" dir="10800000" algn="r" rotWithShape="0">
                          <a:prstClr val="black"/>
                        </a:outerShdw>
                      </a:effectLst>
                    </a:endParaRPr>
                  </a:p>
                </p:txBody>
              </p:sp>
            </p:grpSp>
            <p:cxnSp>
              <p:nvCxnSpPr>
                <p:cNvPr id="33" name="Straight Connector 32"/>
                <p:cNvCxnSpPr/>
                <p:nvPr/>
              </p:nvCxnSpPr>
              <p:spPr>
                <a:xfrm flipH="1">
                  <a:off x="8824348" y="1472472"/>
                  <a:ext cx="104807" cy="81226"/>
                </a:xfrm>
                <a:prstGeom prst="line">
                  <a:avLst/>
                </a:prstGeom>
                <a:ln>
                  <a:solidFill>
                    <a:srgbClr val="5F5F5F"/>
                  </a:solidFill>
                </a:ln>
              </p:spPr>
              <p:style>
                <a:lnRef idx="1">
                  <a:schemeClr val="accent1"/>
                </a:lnRef>
                <a:fillRef idx="0">
                  <a:schemeClr val="accent1"/>
                </a:fillRef>
                <a:effectRef idx="0">
                  <a:schemeClr val="accent1"/>
                </a:effectRef>
                <a:fontRef idx="minor">
                  <a:schemeClr val="tx1"/>
                </a:fontRef>
              </p:style>
            </p:cxnSp>
          </p:grpSp>
        </p:grpSp>
      </p:gr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May 1 – June 9, 1806</a:t>
            </a:r>
          </a:p>
        </p:txBody>
      </p:sp>
      <p:sp>
        <p:nvSpPr>
          <p:cNvPr id="36" name="Rectangle 35"/>
          <p:cNvSpPr/>
          <p:nvPr/>
        </p:nvSpPr>
        <p:spPr>
          <a:xfrm>
            <a:off x="7399676" y="6858000"/>
            <a:ext cx="1744324" cy="492443"/>
          </a:xfrm>
          <a:prstGeom prst="rect">
            <a:avLst/>
          </a:prstGeom>
        </p:spPr>
        <p:txBody>
          <a:bodyPr wrap="none">
            <a:spAutoFit/>
          </a:bodyPr>
          <a:lstStyle/>
          <a:p>
            <a:pPr marL="225425" indent="-225425">
              <a:spcAft>
                <a:spcPts val="600"/>
              </a:spcAft>
              <a:buFont typeface="Arial" pitchFamily="34" charset="0"/>
              <a:buChar char="•"/>
            </a:pPr>
            <a:r>
              <a:rPr lang="en-US" sz="2600" b="1" dirty="0" smtClean="0"/>
              <a:t>black </a:t>
            </a:r>
            <a:r>
              <a:rPr lang="en-US" sz="2600" b="1" dirty="0" smtClean="0">
                <a:ln>
                  <a:solidFill>
                    <a:schemeClr val="tx1"/>
                  </a:solidFill>
                </a:ln>
                <a:solidFill>
                  <a:srgbClr val="FF0000"/>
                </a:solidFill>
                <a:effectLst>
                  <a:outerShdw dist="50800" dir="5400000" algn="ctr" rotWithShape="0">
                    <a:schemeClr val="tx1"/>
                  </a:outerShdw>
                </a:effectLst>
              </a:rPr>
              <a:t>Red</a:t>
            </a:r>
          </a:p>
        </p:txBody>
      </p:sp>
      <p:sp>
        <p:nvSpPr>
          <p:cNvPr id="18" name="TextBox 17"/>
          <p:cNvSpPr txBox="1"/>
          <p:nvPr/>
        </p:nvSpPr>
        <p:spPr>
          <a:xfrm>
            <a:off x="1" y="5181600"/>
            <a:ext cx="9144000" cy="1569660"/>
          </a:xfrm>
          <a:prstGeom prst="rect">
            <a:avLst/>
          </a:prstGeom>
          <a:noFill/>
          <a:effectLst/>
        </p:spPr>
        <p:txBody>
          <a:bodyPr wrap="square" rtlCol="0">
            <a:spAutoFit/>
          </a:bodyPr>
          <a:lstStyle/>
          <a:p>
            <a:pPr marL="168275" indent="-168275" algn="ctr">
              <a:spcAft>
                <a:spcPts val="600"/>
              </a:spcAft>
            </a:pPr>
            <a:r>
              <a:rPr lang="en-US" sz="3200" b="1" dirty="0" smtClean="0"/>
              <a:t>Lewis sends Hugh McNeal and slave York with </a:t>
            </a:r>
            <a:r>
              <a:rPr lang="en-US" sz="3200" b="1" dirty="0" smtClean="0">
                <a:ln>
                  <a:solidFill>
                    <a:schemeClr val="tx1"/>
                  </a:solidFill>
                </a:ln>
                <a:solidFill>
                  <a:srgbClr val="FF0000"/>
                </a:solidFill>
                <a:effectLst>
                  <a:outerShdw dist="50800" dir="5400000" algn="ctr" rotWithShape="0">
                    <a:schemeClr val="tx1"/>
                  </a:outerShdw>
                </a:effectLst>
              </a:rPr>
              <a:t>buttons the officers cut off their military jackets     </a:t>
            </a:r>
            <a:r>
              <a:rPr lang="en-US" sz="3200" b="1" dirty="0" smtClean="0"/>
              <a:t>to </a:t>
            </a:r>
            <a:r>
              <a:rPr lang="en-US" sz="3200" b="1" dirty="0" smtClean="0">
                <a:ln>
                  <a:solidFill>
                    <a:schemeClr val="tx1"/>
                  </a:solidFill>
                </a:ln>
                <a:solidFill>
                  <a:srgbClr val="FF0000"/>
                </a:solidFill>
                <a:effectLst>
                  <a:outerShdw dist="50800" dir="5400000" algn="ctr" rotWithShape="0">
                    <a:schemeClr val="tx1"/>
                  </a:outerShdw>
                </a:effectLst>
              </a:rPr>
              <a:t>trade for food</a:t>
            </a:r>
          </a:p>
        </p:txBody>
      </p:sp>
      <p:sp>
        <p:nvSpPr>
          <p:cNvPr id="22" name="Freeform 21"/>
          <p:cNvSpPr/>
          <p:nvPr/>
        </p:nvSpPr>
        <p:spPr>
          <a:xfrm>
            <a:off x="398196" y="2056285"/>
            <a:ext cx="871742" cy="638779"/>
          </a:xfrm>
          <a:custGeom>
            <a:avLst/>
            <a:gdLst>
              <a:gd name="connsiteX0" fmla="*/ 3248 w 868062"/>
              <a:gd name="connsiteY0" fmla="*/ 178419 h 539719"/>
              <a:gd name="connsiteX1" fmla="*/ 3248 w 868062"/>
              <a:gd name="connsiteY1" fmla="*/ 178419 h 539719"/>
              <a:gd name="connsiteX2" fmla="*/ 7708 w 868062"/>
              <a:gd name="connsiteY2" fmla="*/ 138275 h 539719"/>
              <a:gd name="connsiteX3" fmla="*/ 12169 w 868062"/>
              <a:gd name="connsiteY3" fmla="*/ 26763 h 539719"/>
              <a:gd name="connsiteX4" fmla="*/ 47853 w 868062"/>
              <a:gd name="connsiteY4" fmla="*/ 22302 h 539719"/>
              <a:gd name="connsiteX5" fmla="*/ 70155 w 868062"/>
              <a:gd name="connsiteY5" fmla="*/ 13381 h 539719"/>
              <a:gd name="connsiteX6" fmla="*/ 92458 w 868062"/>
              <a:gd name="connsiteY6" fmla="*/ 8921 h 539719"/>
              <a:gd name="connsiteX7" fmla="*/ 123681 w 868062"/>
              <a:gd name="connsiteY7" fmla="*/ 0 h 539719"/>
              <a:gd name="connsiteX8" fmla="*/ 137063 w 868062"/>
              <a:gd name="connsiteY8" fmla="*/ 4460 h 539719"/>
              <a:gd name="connsiteX9" fmla="*/ 141523 w 868062"/>
              <a:gd name="connsiteY9" fmla="*/ 17842 h 539719"/>
              <a:gd name="connsiteX10" fmla="*/ 168286 w 868062"/>
              <a:gd name="connsiteY10" fmla="*/ 26763 h 539719"/>
              <a:gd name="connsiteX11" fmla="*/ 235193 w 868062"/>
              <a:gd name="connsiteY11" fmla="*/ 22302 h 539719"/>
              <a:gd name="connsiteX12" fmla="*/ 248575 w 868062"/>
              <a:gd name="connsiteY12" fmla="*/ 13381 h 539719"/>
              <a:gd name="connsiteX13" fmla="*/ 270877 w 868062"/>
              <a:gd name="connsiteY13" fmla="*/ 8921 h 539719"/>
              <a:gd name="connsiteX14" fmla="*/ 319943 w 868062"/>
              <a:gd name="connsiteY14" fmla="*/ 17842 h 539719"/>
              <a:gd name="connsiteX15" fmla="*/ 324403 w 868062"/>
              <a:gd name="connsiteY15" fmla="*/ 35684 h 539719"/>
              <a:gd name="connsiteX16" fmla="*/ 346705 w 868062"/>
              <a:gd name="connsiteY16" fmla="*/ 62447 h 539719"/>
              <a:gd name="connsiteX17" fmla="*/ 364547 w 868062"/>
              <a:gd name="connsiteY17" fmla="*/ 66907 h 539719"/>
              <a:gd name="connsiteX18" fmla="*/ 391310 w 868062"/>
              <a:gd name="connsiteY18" fmla="*/ 80289 h 539719"/>
              <a:gd name="connsiteX19" fmla="*/ 404692 w 868062"/>
              <a:gd name="connsiteY19" fmla="*/ 89210 h 539719"/>
              <a:gd name="connsiteX20" fmla="*/ 426994 w 868062"/>
              <a:gd name="connsiteY20" fmla="*/ 93670 h 539719"/>
              <a:gd name="connsiteX21" fmla="*/ 498362 w 868062"/>
              <a:gd name="connsiteY21" fmla="*/ 98131 h 539719"/>
              <a:gd name="connsiteX22" fmla="*/ 538506 w 868062"/>
              <a:gd name="connsiteY22" fmla="*/ 93670 h 539719"/>
              <a:gd name="connsiteX23" fmla="*/ 547427 w 868062"/>
              <a:gd name="connsiteY23" fmla="*/ 71368 h 539719"/>
              <a:gd name="connsiteX24" fmla="*/ 627716 w 868062"/>
              <a:gd name="connsiteY24" fmla="*/ 80289 h 539719"/>
              <a:gd name="connsiteX25" fmla="*/ 636637 w 868062"/>
              <a:gd name="connsiteY25" fmla="*/ 93670 h 539719"/>
              <a:gd name="connsiteX26" fmla="*/ 650019 w 868062"/>
              <a:gd name="connsiteY26" fmla="*/ 98131 h 539719"/>
              <a:gd name="connsiteX27" fmla="*/ 663400 w 868062"/>
              <a:gd name="connsiteY27" fmla="*/ 107052 h 539719"/>
              <a:gd name="connsiteX28" fmla="*/ 672321 w 868062"/>
              <a:gd name="connsiteY28" fmla="*/ 120433 h 539719"/>
              <a:gd name="connsiteX29" fmla="*/ 685703 w 868062"/>
              <a:gd name="connsiteY29" fmla="*/ 124894 h 539719"/>
              <a:gd name="connsiteX30" fmla="*/ 716926 w 868062"/>
              <a:gd name="connsiteY30" fmla="*/ 138275 h 539719"/>
              <a:gd name="connsiteX31" fmla="*/ 721386 w 868062"/>
              <a:gd name="connsiteY31" fmla="*/ 160577 h 539719"/>
              <a:gd name="connsiteX32" fmla="*/ 743689 w 868062"/>
              <a:gd name="connsiteY32" fmla="*/ 165038 h 539719"/>
              <a:gd name="connsiteX33" fmla="*/ 757070 w 868062"/>
              <a:gd name="connsiteY33" fmla="*/ 173959 h 539719"/>
              <a:gd name="connsiteX34" fmla="*/ 770452 w 868062"/>
              <a:gd name="connsiteY34" fmla="*/ 178419 h 539719"/>
              <a:gd name="connsiteX35" fmla="*/ 788294 w 868062"/>
              <a:gd name="connsiteY35" fmla="*/ 218564 h 539719"/>
              <a:gd name="connsiteX36" fmla="*/ 806136 w 868062"/>
              <a:gd name="connsiteY36" fmla="*/ 236406 h 539719"/>
              <a:gd name="connsiteX37" fmla="*/ 819517 w 868062"/>
              <a:gd name="connsiteY37" fmla="*/ 272090 h 539719"/>
              <a:gd name="connsiteX38" fmla="*/ 828438 w 868062"/>
              <a:gd name="connsiteY38" fmla="*/ 289932 h 539719"/>
              <a:gd name="connsiteX39" fmla="*/ 841820 w 868062"/>
              <a:gd name="connsiteY39" fmla="*/ 316695 h 539719"/>
              <a:gd name="connsiteX40" fmla="*/ 850741 w 868062"/>
              <a:gd name="connsiteY40" fmla="*/ 379141 h 539719"/>
              <a:gd name="connsiteX41" fmla="*/ 859662 w 868062"/>
              <a:gd name="connsiteY41" fmla="*/ 392523 h 539719"/>
              <a:gd name="connsiteX42" fmla="*/ 864122 w 868062"/>
              <a:gd name="connsiteY42" fmla="*/ 539719 h 539719"/>
              <a:gd name="connsiteX0" fmla="*/ 3248 w 871742"/>
              <a:gd name="connsiteY0" fmla="*/ 178419 h 638779"/>
              <a:gd name="connsiteX1" fmla="*/ 3248 w 871742"/>
              <a:gd name="connsiteY1" fmla="*/ 178419 h 638779"/>
              <a:gd name="connsiteX2" fmla="*/ 7708 w 871742"/>
              <a:gd name="connsiteY2" fmla="*/ 138275 h 638779"/>
              <a:gd name="connsiteX3" fmla="*/ 12169 w 871742"/>
              <a:gd name="connsiteY3" fmla="*/ 26763 h 638779"/>
              <a:gd name="connsiteX4" fmla="*/ 47853 w 871742"/>
              <a:gd name="connsiteY4" fmla="*/ 22302 h 638779"/>
              <a:gd name="connsiteX5" fmla="*/ 70155 w 871742"/>
              <a:gd name="connsiteY5" fmla="*/ 13381 h 638779"/>
              <a:gd name="connsiteX6" fmla="*/ 92458 w 871742"/>
              <a:gd name="connsiteY6" fmla="*/ 8921 h 638779"/>
              <a:gd name="connsiteX7" fmla="*/ 123681 w 871742"/>
              <a:gd name="connsiteY7" fmla="*/ 0 h 638779"/>
              <a:gd name="connsiteX8" fmla="*/ 137063 w 871742"/>
              <a:gd name="connsiteY8" fmla="*/ 4460 h 638779"/>
              <a:gd name="connsiteX9" fmla="*/ 141523 w 871742"/>
              <a:gd name="connsiteY9" fmla="*/ 17842 h 638779"/>
              <a:gd name="connsiteX10" fmla="*/ 168286 w 871742"/>
              <a:gd name="connsiteY10" fmla="*/ 26763 h 638779"/>
              <a:gd name="connsiteX11" fmla="*/ 235193 w 871742"/>
              <a:gd name="connsiteY11" fmla="*/ 22302 h 638779"/>
              <a:gd name="connsiteX12" fmla="*/ 248575 w 871742"/>
              <a:gd name="connsiteY12" fmla="*/ 13381 h 638779"/>
              <a:gd name="connsiteX13" fmla="*/ 270877 w 871742"/>
              <a:gd name="connsiteY13" fmla="*/ 8921 h 638779"/>
              <a:gd name="connsiteX14" fmla="*/ 319943 w 871742"/>
              <a:gd name="connsiteY14" fmla="*/ 17842 h 638779"/>
              <a:gd name="connsiteX15" fmla="*/ 324403 w 871742"/>
              <a:gd name="connsiteY15" fmla="*/ 35684 h 638779"/>
              <a:gd name="connsiteX16" fmla="*/ 346705 w 871742"/>
              <a:gd name="connsiteY16" fmla="*/ 62447 h 638779"/>
              <a:gd name="connsiteX17" fmla="*/ 364547 w 871742"/>
              <a:gd name="connsiteY17" fmla="*/ 66907 h 638779"/>
              <a:gd name="connsiteX18" fmla="*/ 391310 w 871742"/>
              <a:gd name="connsiteY18" fmla="*/ 80289 h 638779"/>
              <a:gd name="connsiteX19" fmla="*/ 404692 w 871742"/>
              <a:gd name="connsiteY19" fmla="*/ 89210 h 638779"/>
              <a:gd name="connsiteX20" fmla="*/ 426994 w 871742"/>
              <a:gd name="connsiteY20" fmla="*/ 93670 h 638779"/>
              <a:gd name="connsiteX21" fmla="*/ 498362 w 871742"/>
              <a:gd name="connsiteY21" fmla="*/ 98131 h 638779"/>
              <a:gd name="connsiteX22" fmla="*/ 538506 w 871742"/>
              <a:gd name="connsiteY22" fmla="*/ 93670 h 638779"/>
              <a:gd name="connsiteX23" fmla="*/ 547427 w 871742"/>
              <a:gd name="connsiteY23" fmla="*/ 71368 h 638779"/>
              <a:gd name="connsiteX24" fmla="*/ 627716 w 871742"/>
              <a:gd name="connsiteY24" fmla="*/ 80289 h 638779"/>
              <a:gd name="connsiteX25" fmla="*/ 636637 w 871742"/>
              <a:gd name="connsiteY25" fmla="*/ 93670 h 638779"/>
              <a:gd name="connsiteX26" fmla="*/ 650019 w 871742"/>
              <a:gd name="connsiteY26" fmla="*/ 98131 h 638779"/>
              <a:gd name="connsiteX27" fmla="*/ 663400 w 871742"/>
              <a:gd name="connsiteY27" fmla="*/ 107052 h 638779"/>
              <a:gd name="connsiteX28" fmla="*/ 672321 w 871742"/>
              <a:gd name="connsiteY28" fmla="*/ 120433 h 638779"/>
              <a:gd name="connsiteX29" fmla="*/ 685703 w 871742"/>
              <a:gd name="connsiteY29" fmla="*/ 124894 h 638779"/>
              <a:gd name="connsiteX30" fmla="*/ 716926 w 871742"/>
              <a:gd name="connsiteY30" fmla="*/ 138275 h 638779"/>
              <a:gd name="connsiteX31" fmla="*/ 721386 w 871742"/>
              <a:gd name="connsiteY31" fmla="*/ 160577 h 638779"/>
              <a:gd name="connsiteX32" fmla="*/ 743689 w 871742"/>
              <a:gd name="connsiteY32" fmla="*/ 165038 h 638779"/>
              <a:gd name="connsiteX33" fmla="*/ 757070 w 871742"/>
              <a:gd name="connsiteY33" fmla="*/ 173959 h 638779"/>
              <a:gd name="connsiteX34" fmla="*/ 770452 w 871742"/>
              <a:gd name="connsiteY34" fmla="*/ 178419 h 638779"/>
              <a:gd name="connsiteX35" fmla="*/ 788294 w 871742"/>
              <a:gd name="connsiteY35" fmla="*/ 218564 h 638779"/>
              <a:gd name="connsiteX36" fmla="*/ 806136 w 871742"/>
              <a:gd name="connsiteY36" fmla="*/ 236406 h 638779"/>
              <a:gd name="connsiteX37" fmla="*/ 819517 w 871742"/>
              <a:gd name="connsiteY37" fmla="*/ 272090 h 638779"/>
              <a:gd name="connsiteX38" fmla="*/ 828438 w 871742"/>
              <a:gd name="connsiteY38" fmla="*/ 289932 h 638779"/>
              <a:gd name="connsiteX39" fmla="*/ 841820 w 871742"/>
              <a:gd name="connsiteY39" fmla="*/ 316695 h 638779"/>
              <a:gd name="connsiteX40" fmla="*/ 850741 w 871742"/>
              <a:gd name="connsiteY40" fmla="*/ 379141 h 638779"/>
              <a:gd name="connsiteX41" fmla="*/ 859662 w 871742"/>
              <a:gd name="connsiteY41" fmla="*/ 392523 h 638779"/>
              <a:gd name="connsiteX42" fmla="*/ 871742 w 871742"/>
              <a:gd name="connsiteY42" fmla="*/ 638779 h 63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71742" h="638779">
                <a:moveTo>
                  <a:pt x="3248" y="178419"/>
                </a:moveTo>
                <a:lnTo>
                  <a:pt x="3248" y="178419"/>
                </a:lnTo>
                <a:cubicBezTo>
                  <a:pt x="4735" y="165038"/>
                  <a:pt x="6917" y="151715"/>
                  <a:pt x="7708" y="138275"/>
                </a:cubicBezTo>
                <a:cubicBezTo>
                  <a:pt x="9892" y="101139"/>
                  <a:pt x="0" y="61917"/>
                  <a:pt x="12169" y="26763"/>
                </a:cubicBezTo>
                <a:cubicBezTo>
                  <a:pt x="16090" y="15435"/>
                  <a:pt x="35958" y="23789"/>
                  <a:pt x="47853" y="22302"/>
                </a:cubicBezTo>
                <a:cubicBezTo>
                  <a:pt x="55287" y="19328"/>
                  <a:pt x="62486" y="15682"/>
                  <a:pt x="70155" y="13381"/>
                </a:cubicBezTo>
                <a:cubicBezTo>
                  <a:pt x="77417" y="11203"/>
                  <a:pt x="85103" y="10760"/>
                  <a:pt x="92458" y="8921"/>
                </a:cubicBezTo>
                <a:cubicBezTo>
                  <a:pt x="102959" y="6296"/>
                  <a:pt x="113273" y="2974"/>
                  <a:pt x="123681" y="0"/>
                </a:cubicBezTo>
                <a:cubicBezTo>
                  <a:pt x="128142" y="1487"/>
                  <a:pt x="133738" y="1135"/>
                  <a:pt x="137063" y="4460"/>
                </a:cubicBezTo>
                <a:cubicBezTo>
                  <a:pt x="140388" y="7785"/>
                  <a:pt x="137697" y="15109"/>
                  <a:pt x="141523" y="17842"/>
                </a:cubicBezTo>
                <a:cubicBezTo>
                  <a:pt x="149175" y="23308"/>
                  <a:pt x="168286" y="26763"/>
                  <a:pt x="168286" y="26763"/>
                </a:cubicBezTo>
                <a:cubicBezTo>
                  <a:pt x="190588" y="25276"/>
                  <a:pt x="213145" y="25977"/>
                  <a:pt x="235193" y="22302"/>
                </a:cubicBezTo>
                <a:cubicBezTo>
                  <a:pt x="240481" y="21421"/>
                  <a:pt x="243555" y="15263"/>
                  <a:pt x="248575" y="13381"/>
                </a:cubicBezTo>
                <a:cubicBezTo>
                  <a:pt x="255674" y="10719"/>
                  <a:pt x="263443" y="10408"/>
                  <a:pt x="270877" y="8921"/>
                </a:cubicBezTo>
                <a:cubicBezTo>
                  <a:pt x="287232" y="11895"/>
                  <a:pt x="305075" y="10408"/>
                  <a:pt x="319943" y="17842"/>
                </a:cubicBezTo>
                <a:cubicBezTo>
                  <a:pt x="325426" y="20584"/>
                  <a:pt x="321988" y="30049"/>
                  <a:pt x="324403" y="35684"/>
                </a:cubicBezTo>
                <a:cubicBezTo>
                  <a:pt x="327398" y="42673"/>
                  <a:pt x="340624" y="58972"/>
                  <a:pt x="346705" y="62447"/>
                </a:cubicBezTo>
                <a:cubicBezTo>
                  <a:pt x="352028" y="65489"/>
                  <a:pt x="358600" y="65420"/>
                  <a:pt x="364547" y="66907"/>
                </a:cubicBezTo>
                <a:cubicBezTo>
                  <a:pt x="402899" y="92474"/>
                  <a:pt x="354375" y="61821"/>
                  <a:pt x="391310" y="80289"/>
                </a:cubicBezTo>
                <a:cubicBezTo>
                  <a:pt x="396105" y="82687"/>
                  <a:pt x="399672" y="87328"/>
                  <a:pt x="404692" y="89210"/>
                </a:cubicBezTo>
                <a:cubicBezTo>
                  <a:pt x="411791" y="91872"/>
                  <a:pt x="419447" y="92951"/>
                  <a:pt x="426994" y="93670"/>
                </a:cubicBezTo>
                <a:cubicBezTo>
                  <a:pt x="450722" y="95930"/>
                  <a:pt x="474573" y="96644"/>
                  <a:pt x="498362" y="98131"/>
                </a:cubicBezTo>
                <a:cubicBezTo>
                  <a:pt x="511743" y="96644"/>
                  <a:pt x="526686" y="100117"/>
                  <a:pt x="538506" y="93670"/>
                </a:cubicBezTo>
                <a:cubicBezTo>
                  <a:pt x="545535" y="89836"/>
                  <a:pt x="539831" y="73900"/>
                  <a:pt x="547427" y="71368"/>
                </a:cubicBezTo>
                <a:cubicBezTo>
                  <a:pt x="550514" y="70339"/>
                  <a:pt x="620081" y="79335"/>
                  <a:pt x="627716" y="80289"/>
                </a:cubicBezTo>
                <a:cubicBezTo>
                  <a:pt x="630690" y="84749"/>
                  <a:pt x="632451" y="90321"/>
                  <a:pt x="636637" y="93670"/>
                </a:cubicBezTo>
                <a:cubicBezTo>
                  <a:pt x="640309" y="96607"/>
                  <a:pt x="645813" y="96028"/>
                  <a:pt x="650019" y="98131"/>
                </a:cubicBezTo>
                <a:cubicBezTo>
                  <a:pt x="654814" y="100528"/>
                  <a:pt x="658940" y="104078"/>
                  <a:pt x="663400" y="107052"/>
                </a:cubicBezTo>
                <a:cubicBezTo>
                  <a:pt x="666374" y="111512"/>
                  <a:pt x="668135" y="117084"/>
                  <a:pt x="672321" y="120433"/>
                </a:cubicBezTo>
                <a:cubicBezTo>
                  <a:pt x="675993" y="123370"/>
                  <a:pt x="681497" y="122791"/>
                  <a:pt x="685703" y="124894"/>
                </a:cubicBezTo>
                <a:cubicBezTo>
                  <a:pt x="716504" y="140295"/>
                  <a:pt x="679795" y="128993"/>
                  <a:pt x="716926" y="138275"/>
                </a:cubicBezTo>
                <a:cubicBezTo>
                  <a:pt x="718413" y="145709"/>
                  <a:pt x="716025" y="155216"/>
                  <a:pt x="721386" y="160577"/>
                </a:cubicBezTo>
                <a:cubicBezTo>
                  <a:pt x="726747" y="165938"/>
                  <a:pt x="736590" y="162376"/>
                  <a:pt x="743689" y="165038"/>
                </a:cubicBezTo>
                <a:cubicBezTo>
                  <a:pt x="748708" y="166920"/>
                  <a:pt x="752275" y="171562"/>
                  <a:pt x="757070" y="173959"/>
                </a:cubicBezTo>
                <a:cubicBezTo>
                  <a:pt x="761276" y="176062"/>
                  <a:pt x="765991" y="176932"/>
                  <a:pt x="770452" y="178419"/>
                </a:cubicBezTo>
                <a:cubicBezTo>
                  <a:pt x="781068" y="210268"/>
                  <a:pt x="774157" y="197358"/>
                  <a:pt x="788294" y="218564"/>
                </a:cubicBezTo>
                <a:cubicBezTo>
                  <a:pt x="802829" y="262172"/>
                  <a:pt x="779705" y="204689"/>
                  <a:pt x="806136" y="236406"/>
                </a:cubicBezTo>
                <a:cubicBezTo>
                  <a:pt x="811575" y="242933"/>
                  <a:pt x="815596" y="262940"/>
                  <a:pt x="819517" y="272090"/>
                </a:cubicBezTo>
                <a:cubicBezTo>
                  <a:pt x="822136" y="278202"/>
                  <a:pt x="825819" y="283820"/>
                  <a:pt x="828438" y="289932"/>
                </a:cubicBezTo>
                <a:cubicBezTo>
                  <a:pt x="839518" y="315785"/>
                  <a:pt x="824677" y="290979"/>
                  <a:pt x="841820" y="316695"/>
                </a:cubicBezTo>
                <a:cubicBezTo>
                  <a:pt x="842607" y="324569"/>
                  <a:pt x="844413" y="364375"/>
                  <a:pt x="850741" y="379141"/>
                </a:cubicBezTo>
                <a:cubicBezTo>
                  <a:pt x="852853" y="384069"/>
                  <a:pt x="856688" y="388062"/>
                  <a:pt x="859662" y="392523"/>
                </a:cubicBezTo>
                <a:cubicBezTo>
                  <a:pt x="868062" y="468133"/>
                  <a:pt x="871742" y="518263"/>
                  <a:pt x="871742" y="638779"/>
                </a:cubicBez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1259288" y="2415209"/>
            <a:ext cx="2709674" cy="407504"/>
          </a:xfrm>
          <a:custGeom>
            <a:avLst/>
            <a:gdLst>
              <a:gd name="connsiteX0" fmla="*/ 0 w 2716632"/>
              <a:gd name="connsiteY0" fmla="*/ 178904 h 407504"/>
              <a:gd name="connsiteX1" fmla="*/ 0 w 2716632"/>
              <a:gd name="connsiteY1" fmla="*/ 178904 h 407504"/>
              <a:gd name="connsiteX2" fmla="*/ 19879 w 2716632"/>
              <a:gd name="connsiteY2" fmla="*/ 268356 h 407504"/>
              <a:gd name="connsiteX3" fmla="*/ 29818 w 2716632"/>
              <a:gd name="connsiteY3" fmla="*/ 318052 h 407504"/>
              <a:gd name="connsiteX4" fmla="*/ 89453 w 2716632"/>
              <a:gd name="connsiteY4" fmla="*/ 347869 h 407504"/>
              <a:gd name="connsiteX5" fmla="*/ 119270 w 2716632"/>
              <a:gd name="connsiteY5" fmla="*/ 367748 h 407504"/>
              <a:gd name="connsiteX6" fmla="*/ 149087 w 2716632"/>
              <a:gd name="connsiteY6" fmla="*/ 377687 h 407504"/>
              <a:gd name="connsiteX7" fmla="*/ 337931 w 2716632"/>
              <a:gd name="connsiteY7" fmla="*/ 407504 h 407504"/>
              <a:gd name="connsiteX8" fmla="*/ 417444 w 2716632"/>
              <a:gd name="connsiteY8" fmla="*/ 387626 h 407504"/>
              <a:gd name="connsiteX9" fmla="*/ 467140 w 2716632"/>
              <a:gd name="connsiteY9" fmla="*/ 377687 h 407504"/>
              <a:gd name="connsiteX10" fmla="*/ 496957 w 2716632"/>
              <a:gd name="connsiteY10" fmla="*/ 357808 h 407504"/>
              <a:gd name="connsiteX11" fmla="*/ 506896 w 2716632"/>
              <a:gd name="connsiteY11" fmla="*/ 327991 h 407504"/>
              <a:gd name="connsiteX12" fmla="*/ 546653 w 2716632"/>
              <a:gd name="connsiteY12" fmla="*/ 318052 h 407504"/>
              <a:gd name="connsiteX13" fmla="*/ 576470 w 2716632"/>
              <a:gd name="connsiteY13" fmla="*/ 308113 h 407504"/>
              <a:gd name="connsiteX14" fmla="*/ 626166 w 2716632"/>
              <a:gd name="connsiteY14" fmla="*/ 288234 h 407504"/>
              <a:gd name="connsiteX15" fmla="*/ 655983 w 2716632"/>
              <a:gd name="connsiteY15" fmla="*/ 278295 h 407504"/>
              <a:gd name="connsiteX16" fmla="*/ 685800 w 2716632"/>
              <a:gd name="connsiteY16" fmla="*/ 258417 h 407504"/>
              <a:gd name="connsiteX17" fmla="*/ 725557 w 2716632"/>
              <a:gd name="connsiteY17" fmla="*/ 248478 h 407504"/>
              <a:gd name="connsiteX18" fmla="*/ 824948 w 2716632"/>
              <a:gd name="connsiteY18" fmla="*/ 228600 h 407504"/>
              <a:gd name="connsiteX19" fmla="*/ 983974 w 2716632"/>
              <a:gd name="connsiteY19" fmla="*/ 218661 h 407504"/>
              <a:gd name="connsiteX20" fmla="*/ 1172818 w 2716632"/>
              <a:gd name="connsiteY20" fmla="*/ 238539 h 407504"/>
              <a:gd name="connsiteX21" fmla="*/ 1202635 w 2716632"/>
              <a:gd name="connsiteY21" fmla="*/ 248478 h 407504"/>
              <a:gd name="connsiteX22" fmla="*/ 1222513 w 2716632"/>
              <a:gd name="connsiteY22" fmla="*/ 278295 h 407504"/>
              <a:gd name="connsiteX23" fmla="*/ 1252331 w 2716632"/>
              <a:gd name="connsiteY23" fmla="*/ 298174 h 407504"/>
              <a:gd name="connsiteX24" fmla="*/ 1292087 w 2716632"/>
              <a:gd name="connsiteY24" fmla="*/ 347869 h 407504"/>
              <a:gd name="connsiteX25" fmla="*/ 1361661 w 2716632"/>
              <a:gd name="connsiteY25" fmla="*/ 308113 h 407504"/>
              <a:gd name="connsiteX26" fmla="*/ 1381540 w 2716632"/>
              <a:gd name="connsiteY26" fmla="*/ 288234 h 407504"/>
              <a:gd name="connsiteX27" fmla="*/ 1411357 w 2716632"/>
              <a:gd name="connsiteY27" fmla="*/ 278295 h 407504"/>
              <a:gd name="connsiteX28" fmla="*/ 1550505 w 2716632"/>
              <a:gd name="connsiteY28" fmla="*/ 248478 h 407504"/>
              <a:gd name="connsiteX29" fmla="*/ 1600200 w 2716632"/>
              <a:gd name="connsiteY29" fmla="*/ 228600 h 407504"/>
              <a:gd name="connsiteX30" fmla="*/ 1639957 w 2716632"/>
              <a:gd name="connsiteY30" fmla="*/ 218661 h 407504"/>
              <a:gd name="connsiteX31" fmla="*/ 1729409 w 2716632"/>
              <a:gd name="connsiteY31" fmla="*/ 198782 h 407504"/>
              <a:gd name="connsiteX32" fmla="*/ 1759227 w 2716632"/>
              <a:gd name="connsiteY32" fmla="*/ 208721 h 407504"/>
              <a:gd name="connsiteX33" fmla="*/ 1798983 w 2716632"/>
              <a:gd name="connsiteY33" fmla="*/ 218661 h 407504"/>
              <a:gd name="connsiteX34" fmla="*/ 1808922 w 2716632"/>
              <a:gd name="connsiteY34" fmla="*/ 248478 h 407504"/>
              <a:gd name="connsiteX35" fmla="*/ 1888435 w 2716632"/>
              <a:gd name="connsiteY35" fmla="*/ 228600 h 407504"/>
              <a:gd name="connsiteX36" fmla="*/ 1918253 w 2716632"/>
              <a:gd name="connsiteY36" fmla="*/ 218661 h 407504"/>
              <a:gd name="connsiteX37" fmla="*/ 1987827 w 2716632"/>
              <a:gd name="connsiteY37" fmla="*/ 188843 h 407504"/>
              <a:gd name="connsiteX38" fmla="*/ 2017644 w 2716632"/>
              <a:gd name="connsiteY38" fmla="*/ 168965 h 407504"/>
              <a:gd name="connsiteX39" fmla="*/ 2107096 w 2716632"/>
              <a:gd name="connsiteY39" fmla="*/ 159026 h 407504"/>
              <a:gd name="connsiteX40" fmla="*/ 2176670 w 2716632"/>
              <a:gd name="connsiteY40" fmla="*/ 149087 h 407504"/>
              <a:gd name="connsiteX41" fmla="*/ 2196548 w 2716632"/>
              <a:gd name="connsiteY41" fmla="*/ 119269 h 407504"/>
              <a:gd name="connsiteX42" fmla="*/ 2206487 w 2716632"/>
              <a:gd name="connsiteY42" fmla="*/ 89452 h 407504"/>
              <a:gd name="connsiteX43" fmla="*/ 2295940 w 2716632"/>
              <a:gd name="connsiteY43" fmla="*/ 59634 h 407504"/>
              <a:gd name="connsiteX44" fmla="*/ 2613992 w 2716632"/>
              <a:gd name="connsiteY44" fmla="*/ 29817 h 407504"/>
              <a:gd name="connsiteX45" fmla="*/ 2713383 w 2716632"/>
              <a:gd name="connsiteY45" fmla="*/ 0 h 407504"/>
              <a:gd name="connsiteX0" fmla="*/ 0 w 2716632"/>
              <a:gd name="connsiteY0" fmla="*/ 178904 h 407504"/>
              <a:gd name="connsiteX1" fmla="*/ 19879 w 2716632"/>
              <a:gd name="connsiteY1" fmla="*/ 268356 h 407504"/>
              <a:gd name="connsiteX2" fmla="*/ 29818 w 2716632"/>
              <a:gd name="connsiteY2" fmla="*/ 318052 h 407504"/>
              <a:gd name="connsiteX3" fmla="*/ 89453 w 2716632"/>
              <a:gd name="connsiteY3" fmla="*/ 347869 h 407504"/>
              <a:gd name="connsiteX4" fmla="*/ 119270 w 2716632"/>
              <a:gd name="connsiteY4" fmla="*/ 367748 h 407504"/>
              <a:gd name="connsiteX5" fmla="*/ 149087 w 2716632"/>
              <a:gd name="connsiteY5" fmla="*/ 377687 h 407504"/>
              <a:gd name="connsiteX6" fmla="*/ 337931 w 2716632"/>
              <a:gd name="connsiteY6" fmla="*/ 407504 h 407504"/>
              <a:gd name="connsiteX7" fmla="*/ 417444 w 2716632"/>
              <a:gd name="connsiteY7" fmla="*/ 387626 h 407504"/>
              <a:gd name="connsiteX8" fmla="*/ 467140 w 2716632"/>
              <a:gd name="connsiteY8" fmla="*/ 377687 h 407504"/>
              <a:gd name="connsiteX9" fmla="*/ 496957 w 2716632"/>
              <a:gd name="connsiteY9" fmla="*/ 357808 h 407504"/>
              <a:gd name="connsiteX10" fmla="*/ 506896 w 2716632"/>
              <a:gd name="connsiteY10" fmla="*/ 327991 h 407504"/>
              <a:gd name="connsiteX11" fmla="*/ 546653 w 2716632"/>
              <a:gd name="connsiteY11" fmla="*/ 318052 h 407504"/>
              <a:gd name="connsiteX12" fmla="*/ 576470 w 2716632"/>
              <a:gd name="connsiteY12" fmla="*/ 308113 h 407504"/>
              <a:gd name="connsiteX13" fmla="*/ 626166 w 2716632"/>
              <a:gd name="connsiteY13" fmla="*/ 288234 h 407504"/>
              <a:gd name="connsiteX14" fmla="*/ 655983 w 2716632"/>
              <a:gd name="connsiteY14" fmla="*/ 278295 h 407504"/>
              <a:gd name="connsiteX15" fmla="*/ 685800 w 2716632"/>
              <a:gd name="connsiteY15" fmla="*/ 258417 h 407504"/>
              <a:gd name="connsiteX16" fmla="*/ 725557 w 2716632"/>
              <a:gd name="connsiteY16" fmla="*/ 248478 h 407504"/>
              <a:gd name="connsiteX17" fmla="*/ 824948 w 2716632"/>
              <a:gd name="connsiteY17" fmla="*/ 228600 h 407504"/>
              <a:gd name="connsiteX18" fmla="*/ 983974 w 2716632"/>
              <a:gd name="connsiteY18" fmla="*/ 218661 h 407504"/>
              <a:gd name="connsiteX19" fmla="*/ 1172818 w 2716632"/>
              <a:gd name="connsiteY19" fmla="*/ 238539 h 407504"/>
              <a:gd name="connsiteX20" fmla="*/ 1202635 w 2716632"/>
              <a:gd name="connsiteY20" fmla="*/ 248478 h 407504"/>
              <a:gd name="connsiteX21" fmla="*/ 1222513 w 2716632"/>
              <a:gd name="connsiteY21" fmla="*/ 278295 h 407504"/>
              <a:gd name="connsiteX22" fmla="*/ 1252331 w 2716632"/>
              <a:gd name="connsiteY22" fmla="*/ 298174 h 407504"/>
              <a:gd name="connsiteX23" fmla="*/ 1292087 w 2716632"/>
              <a:gd name="connsiteY23" fmla="*/ 347869 h 407504"/>
              <a:gd name="connsiteX24" fmla="*/ 1361661 w 2716632"/>
              <a:gd name="connsiteY24" fmla="*/ 308113 h 407504"/>
              <a:gd name="connsiteX25" fmla="*/ 1381540 w 2716632"/>
              <a:gd name="connsiteY25" fmla="*/ 288234 h 407504"/>
              <a:gd name="connsiteX26" fmla="*/ 1411357 w 2716632"/>
              <a:gd name="connsiteY26" fmla="*/ 278295 h 407504"/>
              <a:gd name="connsiteX27" fmla="*/ 1550505 w 2716632"/>
              <a:gd name="connsiteY27" fmla="*/ 248478 h 407504"/>
              <a:gd name="connsiteX28" fmla="*/ 1600200 w 2716632"/>
              <a:gd name="connsiteY28" fmla="*/ 228600 h 407504"/>
              <a:gd name="connsiteX29" fmla="*/ 1639957 w 2716632"/>
              <a:gd name="connsiteY29" fmla="*/ 218661 h 407504"/>
              <a:gd name="connsiteX30" fmla="*/ 1729409 w 2716632"/>
              <a:gd name="connsiteY30" fmla="*/ 198782 h 407504"/>
              <a:gd name="connsiteX31" fmla="*/ 1759227 w 2716632"/>
              <a:gd name="connsiteY31" fmla="*/ 208721 h 407504"/>
              <a:gd name="connsiteX32" fmla="*/ 1798983 w 2716632"/>
              <a:gd name="connsiteY32" fmla="*/ 218661 h 407504"/>
              <a:gd name="connsiteX33" fmla="*/ 1808922 w 2716632"/>
              <a:gd name="connsiteY33" fmla="*/ 248478 h 407504"/>
              <a:gd name="connsiteX34" fmla="*/ 1888435 w 2716632"/>
              <a:gd name="connsiteY34" fmla="*/ 228600 h 407504"/>
              <a:gd name="connsiteX35" fmla="*/ 1918253 w 2716632"/>
              <a:gd name="connsiteY35" fmla="*/ 218661 h 407504"/>
              <a:gd name="connsiteX36" fmla="*/ 1987827 w 2716632"/>
              <a:gd name="connsiteY36" fmla="*/ 188843 h 407504"/>
              <a:gd name="connsiteX37" fmla="*/ 2017644 w 2716632"/>
              <a:gd name="connsiteY37" fmla="*/ 168965 h 407504"/>
              <a:gd name="connsiteX38" fmla="*/ 2107096 w 2716632"/>
              <a:gd name="connsiteY38" fmla="*/ 159026 h 407504"/>
              <a:gd name="connsiteX39" fmla="*/ 2176670 w 2716632"/>
              <a:gd name="connsiteY39" fmla="*/ 149087 h 407504"/>
              <a:gd name="connsiteX40" fmla="*/ 2196548 w 2716632"/>
              <a:gd name="connsiteY40" fmla="*/ 119269 h 407504"/>
              <a:gd name="connsiteX41" fmla="*/ 2206487 w 2716632"/>
              <a:gd name="connsiteY41" fmla="*/ 89452 h 407504"/>
              <a:gd name="connsiteX42" fmla="*/ 2295940 w 2716632"/>
              <a:gd name="connsiteY42" fmla="*/ 59634 h 407504"/>
              <a:gd name="connsiteX43" fmla="*/ 2613992 w 2716632"/>
              <a:gd name="connsiteY43" fmla="*/ 29817 h 407504"/>
              <a:gd name="connsiteX44" fmla="*/ 2713383 w 2716632"/>
              <a:gd name="connsiteY44" fmla="*/ 0 h 407504"/>
              <a:gd name="connsiteX0" fmla="*/ 0 w 2716632"/>
              <a:gd name="connsiteY0" fmla="*/ 178904 h 407504"/>
              <a:gd name="connsiteX1" fmla="*/ 29818 w 2716632"/>
              <a:gd name="connsiteY1" fmla="*/ 318052 h 407504"/>
              <a:gd name="connsiteX2" fmla="*/ 89453 w 2716632"/>
              <a:gd name="connsiteY2" fmla="*/ 347869 h 407504"/>
              <a:gd name="connsiteX3" fmla="*/ 119270 w 2716632"/>
              <a:gd name="connsiteY3" fmla="*/ 367748 h 407504"/>
              <a:gd name="connsiteX4" fmla="*/ 149087 w 2716632"/>
              <a:gd name="connsiteY4" fmla="*/ 377687 h 407504"/>
              <a:gd name="connsiteX5" fmla="*/ 337931 w 2716632"/>
              <a:gd name="connsiteY5" fmla="*/ 407504 h 407504"/>
              <a:gd name="connsiteX6" fmla="*/ 417444 w 2716632"/>
              <a:gd name="connsiteY6" fmla="*/ 387626 h 407504"/>
              <a:gd name="connsiteX7" fmla="*/ 467140 w 2716632"/>
              <a:gd name="connsiteY7" fmla="*/ 377687 h 407504"/>
              <a:gd name="connsiteX8" fmla="*/ 496957 w 2716632"/>
              <a:gd name="connsiteY8" fmla="*/ 357808 h 407504"/>
              <a:gd name="connsiteX9" fmla="*/ 506896 w 2716632"/>
              <a:gd name="connsiteY9" fmla="*/ 327991 h 407504"/>
              <a:gd name="connsiteX10" fmla="*/ 546653 w 2716632"/>
              <a:gd name="connsiteY10" fmla="*/ 318052 h 407504"/>
              <a:gd name="connsiteX11" fmla="*/ 576470 w 2716632"/>
              <a:gd name="connsiteY11" fmla="*/ 308113 h 407504"/>
              <a:gd name="connsiteX12" fmla="*/ 626166 w 2716632"/>
              <a:gd name="connsiteY12" fmla="*/ 288234 h 407504"/>
              <a:gd name="connsiteX13" fmla="*/ 655983 w 2716632"/>
              <a:gd name="connsiteY13" fmla="*/ 278295 h 407504"/>
              <a:gd name="connsiteX14" fmla="*/ 685800 w 2716632"/>
              <a:gd name="connsiteY14" fmla="*/ 258417 h 407504"/>
              <a:gd name="connsiteX15" fmla="*/ 725557 w 2716632"/>
              <a:gd name="connsiteY15" fmla="*/ 248478 h 407504"/>
              <a:gd name="connsiteX16" fmla="*/ 824948 w 2716632"/>
              <a:gd name="connsiteY16" fmla="*/ 228600 h 407504"/>
              <a:gd name="connsiteX17" fmla="*/ 983974 w 2716632"/>
              <a:gd name="connsiteY17" fmla="*/ 218661 h 407504"/>
              <a:gd name="connsiteX18" fmla="*/ 1172818 w 2716632"/>
              <a:gd name="connsiteY18" fmla="*/ 238539 h 407504"/>
              <a:gd name="connsiteX19" fmla="*/ 1202635 w 2716632"/>
              <a:gd name="connsiteY19" fmla="*/ 248478 h 407504"/>
              <a:gd name="connsiteX20" fmla="*/ 1222513 w 2716632"/>
              <a:gd name="connsiteY20" fmla="*/ 278295 h 407504"/>
              <a:gd name="connsiteX21" fmla="*/ 1252331 w 2716632"/>
              <a:gd name="connsiteY21" fmla="*/ 298174 h 407504"/>
              <a:gd name="connsiteX22" fmla="*/ 1292087 w 2716632"/>
              <a:gd name="connsiteY22" fmla="*/ 347869 h 407504"/>
              <a:gd name="connsiteX23" fmla="*/ 1361661 w 2716632"/>
              <a:gd name="connsiteY23" fmla="*/ 308113 h 407504"/>
              <a:gd name="connsiteX24" fmla="*/ 1381540 w 2716632"/>
              <a:gd name="connsiteY24" fmla="*/ 288234 h 407504"/>
              <a:gd name="connsiteX25" fmla="*/ 1411357 w 2716632"/>
              <a:gd name="connsiteY25" fmla="*/ 278295 h 407504"/>
              <a:gd name="connsiteX26" fmla="*/ 1550505 w 2716632"/>
              <a:gd name="connsiteY26" fmla="*/ 248478 h 407504"/>
              <a:gd name="connsiteX27" fmla="*/ 1600200 w 2716632"/>
              <a:gd name="connsiteY27" fmla="*/ 228600 h 407504"/>
              <a:gd name="connsiteX28" fmla="*/ 1639957 w 2716632"/>
              <a:gd name="connsiteY28" fmla="*/ 218661 h 407504"/>
              <a:gd name="connsiteX29" fmla="*/ 1729409 w 2716632"/>
              <a:gd name="connsiteY29" fmla="*/ 198782 h 407504"/>
              <a:gd name="connsiteX30" fmla="*/ 1759227 w 2716632"/>
              <a:gd name="connsiteY30" fmla="*/ 208721 h 407504"/>
              <a:gd name="connsiteX31" fmla="*/ 1798983 w 2716632"/>
              <a:gd name="connsiteY31" fmla="*/ 218661 h 407504"/>
              <a:gd name="connsiteX32" fmla="*/ 1808922 w 2716632"/>
              <a:gd name="connsiteY32" fmla="*/ 248478 h 407504"/>
              <a:gd name="connsiteX33" fmla="*/ 1888435 w 2716632"/>
              <a:gd name="connsiteY33" fmla="*/ 228600 h 407504"/>
              <a:gd name="connsiteX34" fmla="*/ 1918253 w 2716632"/>
              <a:gd name="connsiteY34" fmla="*/ 218661 h 407504"/>
              <a:gd name="connsiteX35" fmla="*/ 1987827 w 2716632"/>
              <a:gd name="connsiteY35" fmla="*/ 188843 h 407504"/>
              <a:gd name="connsiteX36" fmla="*/ 2017644 w 2716632"/>
              <a:gd name="connsiteY36" fmla="*/ 168965 h 407504"/>
              <a:gd name="connsiteX37" fmla="*/ 2107096 w 2716632"/>
              <a:gd name="connsiteY37" fmla="*/ 159026 h 407504"/>
              <a:gd name="connsiteX38" fmla="*/ 2176670 w 2716632"/>
              <a:gd name="connsiteY38" fmla="*/ 149087 h 407504"/>
              <a:gd name="connsiteX39" fmla="*/ 2196548 w 2716632"/>
              <a:gd name="connsiteY39" fmla="*/ 119269 h 407504"/>
              <a:gd name="connsiteX40" fmla="*/ 2206487 w 2716632"/>
              <a:gd name="connsiteY40" fmla="*/ 89452 h 407504"/>
              <a:gd name="connsiteX41" fmla="*/ 2295940 w 2716632"/>
              <a:gd name="connsiteY41" fmla="*/ 59634 h 407504"/>
              <a:gd name="connsiteX42" fmla="*/ 2613992 w 2716632"/>
              <a:gd name="connsiteY42" fmla="*/ 29817 h 407504"/>
              <a:gd name="connsiteX43" fmla="*/ 2713383 w 2716632"/>
              <a:gd name="connsiteY43" fmla="*/ 0 h 407504"/>
              <a:gd name="connsiteX0" fmla="*/ 0 w 2686814"/>
              <a:gd name="connsiteY0" fmla="*/ 318052 h 407504"/>
              <a:gd name="connsiteX1" fmla="*/ 59635 w 2686814"/>
              <a:gd name="connsiteY1" fmla="*/ 347869 h 407504"/>
              <a:gd name="connsiteX2" fmla="*/ 89452 w 2686814"/>
              <a:gd name="connsiteY2" fmla="*/ 367748 h 407504"/>
              <a:gd name="connsiteX3" fmla="*/ 119269 w 2686814"/>
              <a:gd name="connsiteY3" fmla="*/ 377687 h 407504"/>
              <a:gd name="connsiteX4" fmla="*/ 308113 w 2686814"/>
              <a:gd name="connsiteY4" fmla="*/ 407504 h 407504"/>
              <a:gd name="connsiteX5" fmla="*/ 387626 w 2686814"/>
              <a:gd name="connsiteY5" fmla="*/ 387626 h 407504"/>
              <a:gd name="connsiteX6" fmla="*/ 437322 w 2686814"/>
              <a:gd name="connsiteY6" fmla="*/ 377687 h 407504"/>
              <a:gd name="connsiteX7" fmla="*/ 467139 w 2686814"/>
              <a:gd name="connsiteY7" fmla="*/ 357808 h 407504"/>
              <a:gd name="connsiteX8" fmla="*/ 477078 w 2686814"/>
              <a:gd name="connsiteY8" fmla="*/ 327991 h 407504"/>
              <a:gd name="connsiteX9" fmla="*/ 516835 w 2686814"/>
              <a:gd name="connsiteY9" fmla="*/ 318052 h 407504"/>
              <a:gd name="connsiteX10" fmla="*/ 546652 w 2686814"/>
              <a:gd name="connsiteY10" fmla="*/ 308113 h 407504"/>
              <a:gd name="connsiteX11" fmla="*/ 596348 w 2686814"/>
              <a:gd name="connsiteY11" fmla="*/ 288234 h 407504"/>
              <a:gd name="connsiteX12" fmla="*/ 626165 w 2686814"/>
              <a:gd name="connsiteY12" fmla="*/ 278295 h 407504"/>
              <a:gd name="connsiteX13" fmla="*/ 655982 w 2686814"/>
              <a:gd name="connsiteY13" fmla="*/ 258417 h 407504"/>
              <a:gd name="connsiteX14" fmla="*/ 695739 w 2686814"/>
              <a:gd name="connsiteY14" fmla="*/ 248478 h 407504"/>
              <a:gd name="connsiteX15" fmla="*/ 795130 w 2686814"/>
              <a:gd name="connsiteY15" fmla="*/ 228600 h 407504"/>
              <a:gd name="connsiteX16" fmla="*/ 954156 w 2686814"/>
              <a:gd name="connsiteY16" fmla="*/ 218661 h 407504"/>
              <a:gd name="connsiteX17" fmla="*/ 1143000 w 2686814"/>
              <a:gd name="connsiteY17" fmla="*/ 238539 h 407504"/>
              <a:gd name="connsiteX18" fmla="*/ 1172817 w 2686814"/>
              <a:gd name="connsiteY18" fmla="*/ 248478 h 407504"/>
              <a:gd name="connsiteX19" fmla="*/ 1192695 w 2686814"/>
              <a:gd name="connsiteY19" fmla="*/ 278295 h 407504"/>
              <a:gd name="connsiteX20" fmla="*/ 1222513 w 2686814"/>
              <a:gd name="connsiteY20" fmla="*/ 298174 h 407504"/>
              <a:gd name="connsiteX21" fmla="*/ 1262269 w 2686814"/>
              <a:gd name="connsiteY21" fmla="*/ 347869 h 407504"/>
              <a:gd name="connsiteX22" fmla="*/ 1331843 w 2686814"/>
              <a:gd name="connsiteY22" fmla="*/ 308113 h 407504"/>
              <a:gd name="connsiteX23" fmla="*/ 1351722 w 2686814"/>
              <a:gd name="connsiteY23" fmla="*/ 288234 h 407504"/>
              <a:gd name="connsiteX24" fmla="*/ 1381539 w 2686814"/>
              <a:gd name="connsiteY24" fmla="*/ 278295 h 407504"/>
              <a:gd name="connsiteX25" fmla="*/ 1520687 w 2686814"/>
              <a:gd name="connsiteY25" fmla="*/ 248478 h 407504"/>
              <a:gd name="connsiteX26" fmla="*/ 1570382 w 2686814"/>
              <a:gd name="connsiteY26" fmla="*/ 228600 h 407504"/>
              <a:gd name="connsiteX27" fmla="*/ 1610139 w 2686814"/>
              <a:gd name="connsiteY27" fmla="*/ 218661 h 407504"/>
              <a:gd name="connsiteX28" fmla="*/ 1699591 w 2686814"/>
              <a:gd name="connsiteY28" fmla="*/ 198782 h 407504"/>
              <a:gd name="connsiteX29" fmla="*/ 1729409 w 2686814"/>
              <a:gd name="connsiteY29" fmla="*/ 208721 h 407504"/>
              <a:gd name="connsiteX30" fmla="*/ 1769165 w 2686814"/>
              <a:gd name="connsiteY30" fmla="*/ 218661 h 407504"/>
              <a:gd name="connsiteX31" fmla="*/ 1779104 w 2686814"/>
              <a:gd name="connsiteY31" fmla="*/ 248478 h 407504"/>
              <a:gd name="connsiteX32" fmla="*/ 1858617 w 2686814"/>
              <a:gd name="connsiteY32" fmla="*/ 228600 h 407504"/>
              <a:gd name="connsiteX33" fmla="*/ 1888435 w 2686814"/>
              <a:gd name="connsiteY33" fmla="*/ 218661 h 407504"/>
              <a:gd name="connsiteX34" fmla="*/ 1958009 w 2686814"/>
              <a:gd name="connsiteY34" fmla="*/ 188843 h 407504"/>
              <a:gd name="connsiteX35" fmla="*/ 1987826 w 2686814"/>
              <a:gd name="connsiteY35" fmla="*/ 168965 h 407504"/>
              <a:gd name="connsiteX36" fmla="*/ 2077278 w 2686814"/>
              <a:gd name="connsiteY36" fmla="*/ 159026 h 407504"/>
              <a:gd name="connsiteX37" fmla="*/ 2146852 w 2686814"/>
              <a:gd name="connsiteY37" fmla="*/ 149087 h 407504"/>
              <a:gd name="connsiteX38" fmla="*/ 2166730 w 2686814"/>
              <a:gd name="connsiteY38" fmla="*/ 119269 h 407504"/>
              <a:gd name="connsiteX39" fmla="*/ 2176669 w 2686814"/>
              <a:gd name="connsiteY39" fmla="*/ 89452 h 407504"/>
              <a:gd name="connsiteX40" fmla="*/ 2266122 w 2686814"/>
              <a:gd name="connsiteY40" fmla="*/ 59634 h 407504"/>
              <a:gd name="connsiteX41" fmla="*/ 2584174 w 2686814"/>
              <a:gd name="connsiteY41" fmla="*/ 29817 h 407504"/>
              <a:gd name="connsiteX42" fmla="*/ 2683565 w 2686814"/>
              <a:gd name="connsiteY42" fmla="*/ 0 h 407504"/>
              <a:gd name="connsiteX0" fmla="*/ 0 w 2709674"/>
              <a:gd name="connsiteY0" fmla="*/ 257092 h 407504"/>
              <a:gd name="connsiteX1" fmla="*/ 82495 w 2709674"/>
              <a:gd name="connsiteY1" fmla="*/ 347869 h 407504"/>
              <a:gd name="connsiteX2" fmla="*/ 112312 w 2709674"/>
              <a:gd name="connsiteY2" fmla="*/ 367748 h 407504"/>
              <a:gd name="connsiteX3" fmla="*/ 142129 w 2709674"/>
              <a:gd name="connsiteY3" fmla="*/ 377687 h 407504"/>
              <a:gd name="connsiteX4" fmla="*/ 330973 w 2709674"/>
              <a:gd name="connsiteY4" fmla="*/ 407504 h 407504"/>
              <a:gd name="connsiteX5" fmla="*/ 410486 w 2709674"/>
              <a:gd name="connsiteY5" fmla="*/ 387626 h 407504"/>
              <a:gd name="connsiteX6" fmla="*/ 460182 w 2709674"/>
              <a:gd name="connsiteY6" fmla="*/ 377687 h 407504"/>
              <a:gd name="connsiteX7" fmla="*/ 489999 w 2709674"/>
              <a:gd name="connsiteY7" fmla="*/ 357808 h 407504"/>
              <a:gd name="connsiteX8" fmla="*/ 499938 w 2709674"/>
              <a:gd name="connsiteY8" fmla="*/ 327991 h 407504"/>
              <a:gd name="connsiteX9" fmla="*/ 539695 w 2709674"/>
              <a:gd name="connsiteY9" fmla="*/ 318052 h 407504"/>
              <a:gd name="connsiteX10" fmla="*/ 569512 w 2709674"/>
              <a:gd name="connsiteY10" fmla="*/ 308113 h 407504"/>
              <a:gd name="connsiteX11" fmla="*/ 619208 w 2709674"/>
              <a:gd name="connsiteY11" fmla="*/ 288234 h 407504"/>
              <a:gd name="connsiteX12" fmla="*/ 649025 w 2709674"/>
              <a:gd name="connsiteY12" fmla="*/ 278295 h 407504"/>
              <a:gd name="connsiteX13" fmla="*/ 678842 w 2709674"/>
              <a:gd name="connsiteY13" fmla="*/ 258417 h 407504"/>
              <a:gd name="connsiteX14" fmla="*/ 718599 w 2709674"/>
              <a:gd name="connsiteY14" fmla="*/ 248478 h 407504"/>
              <a:gd name="connsiteX15" fmla="*/ 817990 w 2709674"/>
              <a:gd name="connsiteY15" fmla="*/ 228600 h 407504"/>
              <a:gd name="connsiteX16" fmla="*/ 977016 w 2709674"/>
              <a:gd name="connsiteY16" fmla="*/ 218661 h 407504"/>
              <a:gd name="connsiteX17" fmla="*/ 1165860 w 2709674"/>
              <a:gd name="connsiteY17" fmla="*/ 238539 h 407504"/>
              <a:gd name="connsiteX18" fmla="*/ 1195677 w 2709674"/>
              <a:gd name="connsiteY18" fmla="*/ 248478 h 407504"/>
              <a:gd name="connsiteX19" fmla="*/ 1215555 w 2709674"/>
              <a:gd name="connsiteY19" fmla="*/ 278295 h 407504"/>
              <a:gd name="connsiteX20" fmla="*/ 1245373 w 2709674"/>
              <a:gd name="connsiteY20" fmla="*/ 298174 h 407504"/>
              <a:gd name="connsiteX21" fmla="*/ 1285129 w 2709674"/>
              <a:gd name="connsiteY21" fmla="*/ 347869 h 407504"/>
              <a:gd name="connsiteX22" fmla="*/ 1354703 w 2709674"/>
              <a:gd name="connsiteY22" fmla="*/ 308113 h 407504"/>
              <a:gd name="connsiteX23" fmla="*/ 1374582 w 2709674"/>
              <a:gd name="connsiteY23" fmla="*/ 288234 h 407504"/>
              <a:gd name="connsiteX24" fmla="*/ 1404399 w 2709674"/>
              <a:gd name="connsiteY24" fmla="*/ 278295 h 407504"/>
              <a:gd name="connsiteX25" fmla="*/ 1543547 w 2709674"/>
              <a:gd name="connsiteY25" fmla="*/ 248478 h 407504"/>
              <a:gd name="connsiteX26" fmla="*/ 1593242 w 2709674"/>
              <a:gd name="connsiteY26" fmla="*/ 228600 h 407504"/>
              <a:gd name="connsiteX27" fmla="*/ 1632999 w 2709674"/>
              <a:gd name="connsiteY27" fmla="*/ 218661 h 407504"/>
              <a:gd name="connsiteX28" fmla="*/ 1722451 w 2709674"/>
              <a:gd name="connsiteY28" fmla="*/ 198782 h 407504"/>
              <a:gd name="connsiteX29" fmla="*/ 1752269 w 2709674"/>
              <a:gd name="connsiteY29" fmla="*/ 208721 h 407504"/>
              <a:gd name="connsiteX30" fmla="*/ 1792025 w 2709674"/>
              <a:gd name="connsiteY30" fmla="*/ 218661 h 407504"/>
              <a:gd name="connsiteX31" fmla="*/ 1801964 w 2709674"/>
              <a:gd name="connsiteY31" fmla="*/ 248478 h 407504"/>
              <a:gd name="connsiteX32" fmla="*/ 1881477 w 2709674"/>
              <a:gd name="connsiteY32" fmla="*/ 228600 h 407504"/>
              <a:gd name="connsiteX33" fmla="*/ 1911295 w 2709674"/>
              <a:gd name="connsiteY33" fmla="*/ 218661 h 407504"/>
              <a:gd name="connsiteX34" fmla="*/ 1980869 w 2709674"/>
              <a:gd name="connsiteY34" fmla="*/ 188843 h 407504"/>
              <a:gd name="connsiteX35" fmla="*/ 2010686 w 2709674"/>
              <a:gd name="connsiteY35" fmla="*/ 168965 h 407504"/>
              <a:gd name="connsiteX36" fmla="*/ 2100138 w 2709674"/>
              <a:gd name="connsiteY36" fmla="*/ 159026 h 407504"/>
              <a:gd name="connsiteX37" fmla="*/ 2169712 w 2709674"/>
              <a:gd name="connsiteY37" fmla="*/ 149087 h 407504"/>
              <a:gd name="connsiteX38" fmla="*/ 2189590 w 2709674"/>
              <a:gd name="connsiteY38" fmla="*/ 119269 h 407504"/>
              <a:gd name="connsiteX39" fmla="*/ 2199529 w 2709674"/>
              <a:gd name="connsiteY39" fmla="*/ 89452 h 407504"/>
              <a:gd name="connsiteX40" fmla="*/ 2288982 w 2709674"/>
              <a:gd name="connsiteY40" fmla="*/ 59634 h 407504"/>
              <a:gd name="connsiteX41" fmla="*/ 2607034 w 2709674"/>
              <a:gd name="connsiteY41" fmla="*/ 29817 h 407504"/>
              <a:gd name="connsiteX42" fmla="*/ 2706425 w 2709674"/>
              <a:gd name="connsiteY42"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09674" h="407504">
                <a:moveTo>
                  <a:pt x="0" y="257092"/>
                </a:moveTo>
                <a:cubicBezTo>
                  <a:pt x="9067" y="272959"/>
                  <a:pt x="67190" y="342768"/>
                  <a:pt x="82495" y="347869"/>
                </a:cubicBezTo>
                <a:cubicBezTo>
                  <a:pt x="92434" y="354495"/>
                  <a:pt x="101628" y="362406"/>
                  <a:pt x="112312" y="367748"/>
                </a:cubicBezTo>
                <a:cubicBezTo>
                  <a:pt x="121683" y="372433"/>
                  <a:pt x="131885" y="375492"/>
                  <a:pt x="142129" y="377687"/>
                </a:cubicBezTo>
                <a:cubicBezTo>
                  <a:pt x="228426" y="396179"/>
                  <a:pt x="250266" y="397416"/>
                  <a:pt x="330973" y="407504"/>
                </a:cubicBezTo>
                <a:lnTo>
                  <a:pt x="410486" y="387626"/>
                </a:lnTo>
                <a:cubicBezTo>
                  <a:pt x="426947" y="383827"/>
                  <a:pt x="444364" y="383619"/>
                  <a:pt x="460182" y="377687"/>
                </a:cubicBezTo>
                <a:cubicBezTo>
                  <a:pt x="471367" y="373493"/>
                  <a:pt x="480060" y="364434"/>
                  <a:pt x="489999" y="357808"/>
                </a:cubicBezTo>
                <a:cubicBezTo>
                  <a:pt x="493312" y="347869"/>
                  <a:pt x="491757" y="334536"/>
                  <a:pt x="499938" y="327991"/>
                </a:cubicBezTo>
                <a:cubicBezTo>
                  <a:pt x="510605" y="319458"/>
                  <a:pt x="526560" y="321805"/>
                  <a:pt x="539695" y="318052"/>
                </a:cubicBezTo>
                <a:cubicBezTo>
                  <a:pt x="549769" y="315174"/>
                  <a:pt x="559702" y="311792"/>
                  <a:pt x="569512" y="308113"/>
                </a:cubicBezTo>
                <a:cubicBezTo>
                  <a:pt x="586217" y="301848"/>
                  <a:pt x="602503" y="294499"/>
                  <a:pt x="619208" y="288234"/>
                </a:cubicBezTo>
                <a:cubicBezTo>
                  <a:pt x="629018" y="284555"/>
                  <a:pt x="639654" y="282980"/>
                  <a:pt x="649025" y="278295"/>
                </a:cubicBezTo>
                <a:cubicBezTo>
                  <a:pt x="659709" y="272953"/>
                  <a:pt x="667863" y="263122"/>
                  <a:pt x="678842" y="258417"/>
                </a:cubicBezTo>
                <a:cubicBezTo>
                  <a:pt x="691398" y="253036"/>
                  <a:pt x="705242" y="251340"/>
                  <a:pt x="718599" y="248478"/>
                </a:cubicBezTo>
                <a:cubicBezTo>
                  <a:pt x="751635" y="241399"/>
                  <a:pt x="784426" y="232473"/>
                  <a:pt x="817990" y="228600"/>
                </a:cubicBezTo>
                <a:cubicBezTo>
                  <a:pt x="870752" y="222512"/>
                  <a:pt x="924007" y="221974"/>
                  <a:pt x="977016" y="218661"/>
                </a:cubicBezTo>
                <a:cubicBezTo>
                  <a:pt x="1039964" y="225287"/>
                  <a:pt x="1103145" y="229987"/>
                  <a:pt x="1165860" y="238539"/>
                </a:cubicBezTo>
                <a:cubicBezTo>
                  <a:pt x="1176241" y="239955"/>
                  <a:pt x="1187496" y="241933"/>
                  <a:pt x="1195677" y="248478"/>
                </a:cubicBezTo>
                <a:cubicBezTo>
                  <a:pt x="1205005" y="255940"/>
                  <a:pt x="1207108" y="269848"/>
                  <a:pt x="1215555" y="278295"/>
                </a:cubicBezTo>
                <a:cubicBezTo>
                  <a:pt x="1224002" y="286742"/>
                  <a:pt x="1235434" y="291548"/>
                  <a:pt x="1245373" y="298174"/>
                </a:cubicBezTo>
                <a:cubicBezTo>
                  <a:pt x="1251442" y="322451"/>
                  <a:pt x="1247270" y="353277"/>
                  <a:pt x="1285129" y="347869"/>
                </a:cubicBezTo>
                <a:cubicBezTo>
                  <a:pt x="1297551" y="346094"/>
                  <a:pt x="1343210" y="317308"/>
                  <a:pt x="1354703" y="308113"/>
                </a:cubicBezTo>
                <a:cubicBezTo>
                  <a:pt x="1362021" y="302259"/>
                  <a:pt x="1366546" y="293055"/>
                  <a:pt x="1374582" y="288234"/>
                </a:cubicBezTo>
                <a:cubicBezTo>
                  <a:pt x="1383566" y="282844"/>
                  <a:pt x="1394364" y="281305"/>
                  <a:pt x="1404399" y="278295"/>
                </a:cubicBezTo>
                <a:cubicBezTo>
                  <a:pt x="1488125" y="253177"/>
                  <a:pt x="1458229" y="260666"/>
                  <a:pt x="1543547" y="248478"/>
                </a:cubicBezTo>
                <a:cubicBezTo>
                  <a:pt x="1560112" y="241852"/>
                  <a:pt x="1576316" y="234242"/>
                  <a:pt x="1593242" y="228600"/>
                </a:cubicBezTo>
                <a:cubicBezTo>
                  <a:pt x="1606201" y="224280"/>
                  <a:pt x="1619689" y="221733"/>
                  <a:pt x="1632999" y="218661"/>
                </a:cubicBezTo>
                <a:lnTo>
                  <a:pt x="1722451" y="198782"/>
                </a:lnTo>
                <a:cubicBezTo>
                  <a:pt x="1732390" y="202095"/>
                  <a:pt x="1742195" y="205843"/>
                  <a:pt x="1752269" y="208721"/>
                </a:cubicBezTo>
                <a:cubicBezTo>
                  <a:pt x="1765403" y="212474"/>
                  <a:pt x="1781358" y="210128"/>
                  <a:pt x="1792025" y="218661"/>
                </a:cubicBezTo>
                <a:cubicBezTo>
                  <a:pt x="1800206" y="225206"/>
                  <a:pt x="1798651" y="238539"/>
                  <a:pt x="1801964" y="248478"/>
                </a:cubicBezTo>
                <a:cubicBezTo>
                  <a:pt x="1828468" y="241852"/>
                  <a:pt x="1855120" y="235788"/>
                  <a:pt x="1881477" y="228600"/>
                </a:cubicBezTo>
                <a:cubicBezTo>
                  <a:pt x="1891585" y="225843"/>
                  <a:pt x="1902311" y="224051"/>
                  <a:pt x="1911295" y="218661"/>
                </a:cubicBezTo>
                <a:cubicBezTo>
                  <a:pt x="1974944" y="180471"/>
                  <a:pt x="1864610" y="212094"/>
                  <a:pt x="1980869" y="188843"/>
                </a:cubicBezTo>
                <a:cubicBezTo>
                  <a:pt x="1990808" y="182217"/>
                  <a:pt x="1999097" y="171862"/>
                  <a:pt x="2010686" y="168965"/>
                </a:cubicBezTo>
                <a:cubicBezTo>
                  <a:pt x="2039791" y="161689"/>
                  <a:pt x="2070369" y="162747"/>
                  <a:pt x="2100138" y="159026"/>
                </a:cubicBezTo>
                <a:cubicBezTo>
                  <a:pt x="2123384" y="156120"/>
                  <a:pt x="2146521" y="152400"/>
                  <a:pt x="2169712" y="149087"/>
                </a:cubicBezTo>
                <a:cubicBezTo>
                  <a:pt x="2176338" y="139148"/>
                  <a:pt x="2184248" y="129953"/>
                  <a:pt x="2189590" y="119269"/>
                </a:cubicBezTo>
                <a:cubicBezTo>
                  <a:pt x="2194275" y="109898"/>
                  <a:pt x="2192984" y="97633"/>
                  <a:pt x="2199529" y="89452"/>
                </a:cubicBezTo>
                <a:cubicBezTo>
                  <a:pt x="2221577" y="61893"/>
                  <a:pt x="2258961" y="65638"/>
                  <a:pt x="2288982" y="59634"/>
                </a:cubicBezTo>
                <a:cubicBezTo>
                  <a:pt x="2476153" y="22199"/>
                  <a:pt x="2289828" y="43608"/>
                  <a:pt x="2607034" y="29817"/>
                </a:cubicBezTo>
                <a:cubicBezTo>
                  <a:pt x="2709674" y="9289"/>
                  <a:pt x="2706425" y="43725"/>
                  <a:pt x="2706425" y="0"/>
                </a:cubicBezTo>
              </a:path>
            </a:pathLst>
          </a:cu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3967765" y="1564348"/>
            <a:ext cx="2633870" cy="893300"/>
          </a:xfrm>
          <a:custGeom>
            <a:avLst/>
            <a:gdLst>
              <a:gd name="connsiteX0" fmla="*/ 0 w 2633870"/>
              <a:gd name="connsiteY0" fmla="*/ 893300 h 893300"/>
              <a:gd name="connsiteX1" fmla="*/ 0 w 2633870"/>
              <a:gd name="connsiteY1" fmla="*/ 893300 h 893300"/>
              <a:gd name="connsiteX2" fmla="*/ 79513 w 2633870"/>
              <a:gd name="connsiteY2" fmla="*/ 843604 h 893300"/>
              <a:gd name="connsiteX3" fmla="*/ 188844 w 2633870"/>
              <a:gd name="connsiteY3" fmla="*/ 833665 h 893300"/>
              <a:gd name="connsiteX4" fmla="*/ 238539 w 2633870"/>
              <a:gd name="connsiteY4" fmla="*/ 813787 h 893300"/>
              <a:gd name="connsiteX5" fmla="*/ 268357 w 2633870"/>
              <a:gd name="connsiteY5" fmla="*/ 803848 h 893300"/>
              <a:gd name="connsiteX6" fmla="*/ 278296 w 2633870"/>
              <a:gd name="connsiteY6" fmla="*/ 774030 h 893300"/>
              <a:gd name="connsiteX7" fmla="*/ 318052 w 2633870"/>
              <a:gd name="connsiteY7" fmla="*/ 734274 h 893300"/>
              <a:gd name="connsiteX8" fmla="*/ 308113 w 2633870"/>
              <a:gd name="connsiteY8" fmla="*/ 654761 h 893300"/>
              <a:gd name="connsiteX9" fmla="*/ 288235 w 2633870"/>
              <a:gd name="connsiteY9" fmla="*/ 624943 h 893300"/>
              <a:gd name="connsiteX10" fmla="*/ 278296 w 2633870"/>
              <a:gd name="connsiteY10" fmla="*/ 585187 h 893300"/>
              <a:gd name="connsiteX11" fmla="*/ 298174 w 2633870"/>
              <a:gd name="connsiteY11" fmla="*/ 545430 h 893300"/>
              <a:gd name="connsiteX12" fmla="*/ 308113 w 2633870"/>
              <a:gd name="connsiteY12" fmla="*/ 515613 h 893300"/>
              <a:gd name="connsiteX13" fmla="*/ 367748 w 2633870"/>
              <a:gd name="connsiteY13" fmla="*/ 485795 h 893300"/>
              <a:gd name="connsiteX14" fmla="*/ 427383 w 2633870"/>
              <a:gd name="connsiteY14" fmla="*/ 455978 h 893300"/>
              <a:gd name="connsiteX15" fmla="*/ 437322 w 2633870"/>
              <a:gd name="connsiteY15" fmla="*/ 426161 h 893300"/>
              <a:gd name="connsiteX16" fmla="*/ 467139 w 2633870"/>
              <a:gd name="connsiteY16" fmla="*/ 416222 h 893300"/>
              <a:gd name="connsiteX17" fmla="*/ 496957 w 2633870"/>
              <a:gd name="connsiteY17" fmla="*/ 396343 h 893300"/>
              <a:gd name="connsiteX18" fmla="*/ 526774 w 2633870"/>
              <a:gd name="connsiteY18" fmla="*/ 336709 h 893300"/>
              <a:gd name="connsiteX19" fmla="*/ 536713 w 2633870"/>
              <a:gd name="connsiteY19" fmla="*/ 306891 h 893300"/>
              <a:gd name="connsiteX20" fmla="*/ 556591 w 2633870"/>
              <a:gd name="connsiteY20" fmla="*/ 267135 h 893300"/>
              <a:gd name="connsiteX21" fmla="*/ 586409 w 2633870"/>
              <a:gd name="connsiteY21" fmla="*/ 207500 h 893300"/>
              <a:gd name="connsiteX22" fmla="*/ 616226 w 2633870"/>
              <a:gd name="connsiteY22" fmla="*/ 147865 h 893300"/>
              <a:gd name="connsiteX23" fmla="*/ 665922 w 2633870"/>
              <a:gd name="connsiteY23" fmla="*/ 137926 h 893300"/>
              <a:gd name="connsiteX24" fmla="*/ 695739 w 2633870"/>
              <a:gd name="connsiteY24" fmla="*/ 118048 h 893300"/>
              <a:gd name="connsiteX25" fmla="*/ 755374 w 2633870"/>
              <a:gd name="connsiteY25" fmla="*/ 98169 h 893300"/>
              <a:gd name="connsiteX26" fmla="*/ 805070 w 2633870"/>
              <a:gd name="connsiteY26" fmla="*/ 108109 h 893300"/>
              <a:gd name="connsiteX27" fmla="*/ 844826 w 2633870"/>
              <a:gd name="connsiteY27" fmla="*/ 137926 h 893300"/>
              <a:gd name="connsiteX28" fmla="*/ 874644 w 2633870"/>
              <a:gd name="connsiteY28" fmla="*/ 157804 h 893300"/>
              <a:gd name="connsiteX29" fmla="*/ 904461 w 2633870"/>
              <a:gd name="connsiteY29" fmla="*/ 167743 h 893300"/>
              <a:gd name="connsiteX30" fmla="*/ 983974 w 2633870"/>
              <a:gd name="connsiteY30" fmla="*/ 187622 h 893300"/>
              <a:gd name="connsiteX31" fmla="*/ 1033670 w 2633870"/>
              <a:gd name="connsiteY31" fmla="*/ 177682 h 893300"/>
              <a:gd name="connsiteX32" fmla="*/ 1063487 w 2633870"/>
              <a:gd name="connsiteY32" fmla="*/ 167743 h 893300"/>
              <a:gd name="connsiteX33" fmla="*/ 1073426 w 2633870"/>
              <a:gd name="connsiteY33" fmla="*/ 137926 h 893300"/>
              <a:gd name="connsiteX34" fmla="*/ 1103244 w 2633870"/>
              <a:gd name="connsiteY34" fmla="*/ 118048 h 893300"/>
              <a:gd name="connsiteX35" fmla="*/ 1123122 w 2633870"/>
              <a:gd name="connsiteY35" fmla="*/ 98169 h 893300"/>
              <a:gd name="connsiteX36" fmla="*/ 1262270 w 2633870"/>
              <a:gd name="connsiteY36" fmla="*/ 68352 h 893300"/>
              <a:gd name="connsiteX37" fmla="*/ 1321904 w 2633870"/>
              <a:gd name="connsiteY37" fmla="*/ 38535 h 893300"/>
              <a:gd name="connsiteX38" fmla="*/ 1381539 w 2633870"/>
              <a:gd name="connsiteY38" fmla="*/ 8717 h 893300"/>
              <a:gd name="connsiteX39" fmla="*/ 1490870 w 2633870"/>
              <a:gd name="connsiteY39" fmla="*/ 28595 h 893300"/>
              <a:gd name="connsiteX40" fmla="*/ 1540565 w 2633870"/>
              <a:gd name="connsiteY40" fmla="*/ 88230 h 893300"/>
              <a:gd name="connsiteX41" fmla="*/ 1630017 w 2633870"/>
              <a:gd name="connsiteY41" fmla="*/ 137926 h 893300"/>
              <a:gd name="connsiteX42" fmla="*/ 1649896 w 2633870"/>
              <a:gd name="connsiteY42" fmla="*/ 157804 h 893300"/>
              <a:gd name="connsiteX43" fmla="*/ 1699591 w 2633870"/>
              <a:gd name="connsiteY43" fmla="*/ 277074 h 893300"/>
              <a:gd name="connsiteX44" fmla="*/ 1729409 w 2633870"/>
              <a:gd name="connsiteY44" fmla="*/ 287013 h 893300"/>
              <a:gd name="connsiteX45" fmla="*/ 1798983 w 2633870"/>
              <a:gd name="connsiteY45" fmla="*/ 267135 h 893300"/>
              <a:gd name="connsiteX46" fmla="*/ 1828800 w 2633870"/>
              <a:gd name="connsiteY46" fmla="*/ 257195 h 893300"/>
              <a:gd name="connsiteX47" fmla="*/ 1888435 w 2633870"/>
              <a:gd name="connsiteY47" fmla="*/ 227378 h 893300"/>
              <a:gd name="connsiteX48" fmla="*/ 1997765 w 2633870"/>
              <a:gd name="connsiteY48" fmla="*/ 207500 h 893300"/>
              <a:gd name="connsiteX49" fmla="*/ 2017644 w 2633870"/>
              <a:gd name="connsiteY49" fmla="*/ 177682 h 893300"/>
              <a:gd name="connsiteX50" fmla="*/ 2047461 w 2633870"/>
              <a:gd name="connsiteY50" fmla="*/ 167743 h 893300"/>
              <a:gd name="connsiteX51" fmla="*/ 2077278 w 2633870"/>
              <a:gd name="connsiteY51" fmla="*/ 147865 h 893300"/>
              <a:gd name="connsiteX52" fmla="*/ 2107096 w 2633870"/>
              <a:gd name="connsiteY52" fmla="*/ 157804 h 893300"/>
              <a:gd name="connsiteX53" fmla="*/ 2146852 w 2633870"/>
              <a:gd name="connsiteY53" fmla="*/ 167743 h 893300"/>
              <a:gd name="connsiteX54" fmla="*/ 2186609 w 2633870"/>
              <a:gd name="connsiteY54" fmla="*/ 187622 h 893300"/>
              <a:gd name="connsiteX55" fmla="*/ 2345635 w 2633870"/>
              <a:gd name="connsiteY55" fmla="*/ 227378 h 893300"/>
              <a:gd name="connsiteX56" fmla="*/ 2425148 w 2633870"/>
              <a:gd name="connsiteY56" fmla="*/ 257195 h 893300"/>
              <a:gd name="connsiteX57" fmla="*/ 2454965 w 2633870"/>
              <a:gd name="connsiteY57" fmla="*/ 277074 h 893300"/>
              <a:gd name="connsiteX58" fmla="*/ 2494722 w 2633870"/>
              <a:gd name="connsiteY58" fmla="*/ 296952 h 893300"/>
              <a:gd name="connsiteX59" fmla="*/ 2554357 w 2633870"/>
              <a:gd name="connsiteY59" fmla="*/ 326769 h 893300"/>
              <a:gd name="connsiteX60" fmla="*/ 2584174 w 2633870"/>
              <a:gd name="connsiteY60" fmla="*/ 346648 h 893300"/>
              <a:gd name="connsiteX61" fmla="*/ 2613991 w 2633870"/>
              <a:gd name="connsiteY61" fmla="*/ 356587 h 893300"/>
              <a:gd name="connsiteX62" fmla="*/ 2633870 w 2633870"/>
              <a:gd name="connsiteY62" fmla="*/ 376465 h 89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633870" h="893300">
                <a:moveTo>
                  <a:pt x="0" y="893300"/>
                </a:moveTo>
                <a:lnTo>
                  <a:pt x="0" y="893300"/>
                </a:lnTo>
                <a:cubicBezTo>
                  <a:pt x="26504" y="876735"/>
                  <a:pt x="49709" y="853016"/>
                  <a:pt x="79513" y="843604"/>
                </a:cubicBezTo>
                <a:cubicBezTo>
                  <a:pt x="114408" y="832584"/>
                  <a:pt x="152877" y="840409"/>
                  <a:pt x="188844" y="833665"/>
                </a:cubicBezTo>
                <a:cubicBezTo>
                  <a:pt x="206379" y="830377"/>
                  <a:pt x="221834" y="820051"/>
                  <a:pt x="238539" y="813787"/>
                </a:cubicBezTo>
                <a:cubicBezTo>
                  <a:pt x="248349" y="810108"/>
                  <a:pt x="258418" y="807161"/>
                  <a:pt x="268357" y="803848"/>
                </a:cubicBezTo>
                <a:cubicBezTo>
                  <a:pt x="271670" y="793909"/>
                  <a:pt x="270888" y="781438"/>
                  <a:pt x="278296" y="774030"/>
                </a:cubicBezTo>
                <a:cubicBezTo>
                  <a:pt x="331305" y="721020"/>
                  <a:pt x="291547" y="813788"/>
                  <a:pt x="318052" y="734274"/>
                </a:cubicBezTo>
                <a:cubicBezTo>
                  <a:pt x="314739" y="707770"/>
                  <a:pt x="315141" y="680530"/>
                  <a:pt x="308113" y="654761"/>
                </a:cubicBezTo>
                <a:cubicBezTo>
                  <a:pt x="304970" y="643236"/>
                  <a:pt x="292940" y="635923"/>
                  <a:pt x="288235" y="624943"/>
                </a:cubicBezTo>
                <a:cubicBezTo>
                  <a:pt x="282854" y="612388"/>
                  <a:pt x="281609" y="598439"/>
                  <a:pt x="278296" y="585187"/>
                </a:cubicBezTo>
                <a:cubicBezTo>
                  <a:pt x="284922" y="571935"/>
                  <a:pt x="292338" y="559049"/>
                  <a:pt x="298174" y="545430"/>
                </a:cubicBezTo>
                <a:cubicBezTo>
                  <a:pt x="302301" y="535800"/>
                  <a:pt x="301568" y="523794"/>
                  <a:pt x="308113" y="515613"/>
                </a:cubicBezTo>
                <a:cubicBezTo>
                  <a:pt x="327101" y="491878"/>
                  <a:pt x="343742" y="497798"/>
                  <a:pt x="367748" y="485795"/>
                </a:cubicBezTo>
                <a:cubicBezTo>
                  <a:pt x="444810" y="447263"/>
                  <a:pt x="352441" y="480958"/>
                  <a:pt x="427383" y="455978"/>
                </a:cubicBezTo>
                <a:cubicBezTo>
                  <a:pt x="430696" y="446039"/>
                  <a:pt x="429914" y="433569"/>
                  <a:pt x="437322" y="426161"/>
                </a:cubicBezTo>
                <a:cubicBezTo>
                  <a:pt x="444730" y="418753"/>
                  <a:pt x="457768" y="420907"/>
                  <a:pt x="467139" y="416222"/>
                </a:cubicBezTo>
                <a:cubicBezTo>
                  <a:pt x="477823" y="410880"/>
                  <a:pt x="487018" y="402969"/>
                  <a:pt x="496957" y="396343"/>
                </a:cubicBezTo>
                <a:cubicBezTo>
                  <a:pt x="521940" y="321394"/>
                  <a:pt x="488239" y="413781"/>
                  <a:pt x="526774" y="336709"/>
                </a:cubicBezTo>
                <a:cubicBezTo>
                  <a:pt x="531459" y="327338"/>
                  <a:pt x="532586" y="316521"/>
                  <a:pt x="536713" y="306891"/>
                </a:cubicBezTo>
                <a:cubicBezTo>
                  <a:pt x="542549" y="293273"/>
                  <a:pt x="550755" y="280753"/>
                  <a:pt x="556591" y="267135"/>
                </a:cubicBezTo>
                <a:cubicBezTo>
                  <a:pt x="581280" y="209526"/>
                  <a:pt x="548208" y="264799"/>
                  <a:pt x="586409" y="207500"/>
                </a:cubicBezTo>
                <a:cubicBezTo>
                  <a:pt x="591510" y="192195"/>
                  <a:pt x="600359" y="156932"/>
                  <a:pt x="616226" y="147865"/>
                </a:cubicBezTo>
                <a:cubicBezTo>
                  <a:pt x="630894" y="139484"/>
                  <a:pt x="649357" y="141239"/>
                  <a:pt x="665922" y="137926"/>
                </a:cubicBezTo>
                <a:cubicBezTo>
                  <a:pt x="675861" y="131300"/>
                  <a:pt x="684823" y="122899"/>
                  <a:pt x="695739" y="118048"/>
                </a:cubicBezTo>
                <a:cubicBezTo>
                  <a:pt x="714887" y="109538"/>
                  <a:pt x="755374" y="98169"/>
                  <a:pt x="755374" y="98169"/>
                </a:cubicBezTo>
                <a:cubicBezTo>
                  <a:pt x="771939" y="101482"/>
                  <a:pt x="789633" y="101248"/>
                  <a:pt x="805070" y="108109"/>
                </a:cubicBezTo>
                <a:cubicBezTo>
                  <a:pt x="820207" y="114837"/>
                  <a:pt x="831346" y="128298"/>
                  <a:pt x="844826" y="137926"/>
                </a:cubicBezTo>
                <a:cubicBezTo>
                  <a:pt x="854546" y="144869"/>
                  <a:pt x="863960" y="152462"/>
                  <a:pt x="874644" y="157804"/>
                </a:cubicBezTo>
                <a:cubicBezTo>
                  <a:pt x="884015" y="162489"/>
                  <a:pt x="894354" y="164986"/>
                  <a:pt x="904461" y="167743"/>
                </a:cubicBezTo>
                <a:cubicBezTo>
                  <a:pt x="930818" y="174932"/>
                  <a:pt x="957470" y="180996"/>
                  <a:pt x="983974" y="187622"/>
                </a:cubicBezTo>
                <a:cubicBezTo>
                  <a:pt x="1000539" y="184309"/>
                  <a:pt x="1017281" y="181779"/>
                  <a:pt x="1033670" y="177682"/>
                </a:cubicBezTo>
                <a:cubicBezTo>
                  <a:pt x="1043834" y="175141"/>
                  <a:pt x="1056079" y="175151"/>
                  <a:pt x="1063487" y="167743"/>
                </a:cubicBezTo>
                <a:cubicBezTo>
                  <a:pt x="1070895" y="160335"/>
                  <a:pt x="1066881" y="146107"/>
                  <a:pt x="1073426" y="137926"/>
                </a:cubicBezTo>
                <a:cubicBezTo>
                  <a:pt x="1080888" y="128598"/>
                  <a:pt x="1093916" y="125510"/>
                  <a:pt x="1103244" y="118048"/>
                </a:cubicBezTo>
                <a:cubicBezTo>
                  <a:pt x="1110561" y="112194"/>
                  <a:pt x="1114986" y="102818"/>
                  <a:pt x="1123122" y="98169"/>
                </a:cubicBezTo>
                <a:cubicBezTo>
                  <a:pt x="1171790" y="70358"/>
                  <a:pt x="1203653" y="74865"/>
                  <a:pt x="1262270" y="68352"/>
                </a:cubicBezTo>
                <a:cubicBezTo>
                  <a:pt x="1347726" y="11381"/>
                  <a:pt x="1239601" y="79687"/>
                  <a:pt x="1321904" y="38535"/>
                </a:cubicBezTo>
                <a:cubicBezTo>
                  <a:pt x="1398973" y="0"/>
                  <a:pt x="1306594" y="33699"/>
                  <a:pt x="1381539" y="8717"/>
                </a:cubicBezTo>
                <a:cubicBezTo>
                  <a:pt x="1417983" y="15343"/>
                  <a:pt x="1455987" y="16137"/>
                  <a:pt x="1490870" y="28595"/>
                </a:cubicBezTo>
                <a:cubicBezTo>
                  <a:pt x="1520935" y="39332"/>
                  <a:pt x="1519857" y="70111"/>
                  <a:pt x="1540565" y="88230"/>
                </a:cubicBezTo>
                <a:cubicBezTo>
                  <a:pt x="1582628" y="125036"/>
                  <a:pt x="1589063" y="124275"/>
                  <a:pt x="1630017" y="137926"/>
                </a:cubicBezTo>
                <a:cubicBezTo>
                  <a:pt x="1636643" y="144552"/>
                  <a:pt x="1646018" y="149273"/>
                  <a:pt x="1649896" y="157804"/>
                </a:cubicBezTo>
                <a:cubicBezTo>
                  <a:pt x="1653598" y="165949"/>
                  <a:pt x="1673640" y="256313"/>
                  <a:pt x="1699591" y="277074"/>
                </a:cubicBezTo>
                <a:cubicBezTo>
                  <a:pt x="1707772" y="283619"/>
                  <a:pt x="1719470" y="283700"/>
                  <a:pt x="1729409" y="287013"/>
                </a:cubicBezTo>
                <a:lnTo>
                  <a:pt x="1798983" y="267135"/>
                </a:lnTo>
                <a:cubicBezTo>
                  <a:pt x="1809018" y="264124"/>
                  <a:pt x="1819429" y="261880"/>
                  <a:pt x="1828800" y="257195"/>
                </a:cubicBezTo>
                <a:cubicBezTo>
                  <a:pt x="1870263" y="236463"/>
                  <a:pt x="1844716" y="236746"/>
                  <a:pt x="1888435" y="227378"/>
                </a:cubicBezTo>
                <a:cubicBezTo>
                  <a:pt x="1924654" y="219617"/>
                  <a:pt x="1961322" y="214126"/>
                  <a:pt x="1997765" y="207500"/>
                </a:cubicBezTo>
                <a:cubicBezTo>
                  <a:pt x="2004391" y="197561"/>
                  <a:pt x="2008316" y="185144"/>
                  <a:pt x="2017644" y="177682"/>
                </a:cubicBezTo>
                <a:cubicBezTo>
                  <a:pt x="2025825" y="171137"/>
                  <a:pt x="2038090" y="172428"/>
                  <a:pt x="2047461" y="167743"/>
                </a:cubicBezTo>
                <a:cubicBezTo>
                  <a:pt x="2058145" y="162401"/>
                  <a:pt x="2067339" y="154491"/>
                  <a:pt x="2077278" y="147865"/>
                </a:cubicBezTo>
                <a:cubicBezTo>
                  <a:pt x="2087217" y="151178"/>
                  <a:pt x="2097022" y="154926"/>
                  <a:pt x="2107096" y="157804"/>
                </a:cubicBezTo>
                <a:cubicBezTo>
                  <a:pt x="2120230" y="161557"/>
                  <a:pt x="2134062" y="162947"/>
                  <a:pt x="2146852" y="167743"/>
                </a:cubicBezTo>
                <a:cubicBezTo>
                  <a:pt x="2160725" y="172946"/>
                  <a:pt x="2172780" y="182303"/>
                  <a:pt x="2186609" y="187622"/>
                </a:cubicBezTo>
                <a:cubicBezTo>
                  <a:pt x="2274594" y="221463"/>
                  <a:pt x="2262605" y="215517"/>
                  <a:pt x="2345635" y="227378"/>
                </a:cubicBezTo>
                <a:cubicBezTo>
                  <a:pt x="2415564" y="273997"/>
                  <a:pt x="2326890" y="220347"/>
                  <a:pt x="2425148" y="257195"/>
                </a:cubicBezTo>
                <a:cubicBezTo>
                  <a:pt x="2436333" y="261389"/>
                  <a:pt x="2444594" y="271147"/>
                  <a:pt x="2454965" y="277074"/>
                </a:cubicBezTo>
                <a:cubicBezTo>
                  <a:pt x="2467829" y="284425"/>
                  <a:pt x="2481858" y="289601"/>
                  <a:pt x="2494722" y="296952"/>
                </a:cubicBezTo>
                <a:cubicBezTo>
                  <a:pt x="2548671" y="327780"/>
                  <a:pt x="2499687" y="308546"/>
                  <a:pt x="2554357" y="326769"/>
                </a:cubicBezTo>
                <a:cubicBezTo>
                  <a:pt x="2564296" y="333395"/>
                  <a:pt x="2573490" y="341306"/>
                  <a:pt x="2584174" y="346648"/>
                </a:cubicBezTo>
                <a:cubicBezTo>
                  <a:pt x="2593545" y="351333"/>
                  <a:pt x="2605007" y="351197"/>
                  <a:pt x="2613991" y="356587"/>
                </a:cubicBezTo>
                <a:cubicBezTo>
                  <a:pt x="2622026" y="361408"/>
                  <a:pt x="2633870" y="376465"/>
                  <a:pt x="2633870" y="376465"/>
                </a:cubicBezTo>
              </a:path>
            </a:pathLst>
          </a:custGeom>
          <a:ln w="76200">
            <a:solidFill>
              <a:srgbClr val="FF0000"/>
            </a:solidFill>
            <a:prstDash val="solid"/>
            <a:headEnd type="none" w="med" len="med"/>
            <a:tailEnd type="triangle" w="med" len="med"/>
          </a:ln>
          <a:effectLst>
            <a:outerShdw blurRad="50800" dist="38100" dir="8100000" algn="tr"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Oval 27"/>
          <p:cNvSpPr/>
          <p:nvPr/>
        </p:nvSpPr>
        <p:spPr>
          <a:xfrm>
            <a:off x="6529193" y="1810170"/>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0"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Heading up the Columbia!</a:t>
            </a:r>
            <a:endParaRPr lang="en-US" sz="4000" b="1" dirty="0">
              <a:ln>
                <a:solidFill>
                  <a:schemeClr val="tx1"/>
                </a:solidFill>
              </a:ln>
              <a:solidFill>
                <a:srgbClr val="FF0000"/>
              </a:solidFill>
              <a:effectLst>
                <a:outerShdw dist="50800" dir="5400000" algn="ctr" rotWithShape="0">
                  <a:schemeClr val="tx1"/>
                </a:outerShdw>
              </a:effectLst>
            </a:endParaRPr>
          </a:p>
        </p:txBody>
      </p:sp>
      <p:pic>
        <p:nvPicPr>
          <p:cNvPr id="20" name="Picture 19" descr="Image result for leaving fort clatsop"/>
          <p:cNvPicPr>
            <a:picLocks noChangeAspect="1" noChangeArrowheads="1"/>
          </p:cNvPicPr>
          <p:nvPr/>
        </p:nvPicPr>
        <p:blipFill>
          <a:blip r:embed="rId6" cstate="print"/>
          <a:srcRect l="20907" t="9609" r="29496"/>
          <a:stretch>
            <a:fillRect/>
          </a:stretch>
        </p:blipFill>
        <p:spPr bwMode="auto">
          <a:xfrm>
            <a:off x="1981200" y="1308191"/>
            <a:ext cx="4953000" cy="379611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1000"/>
                                        <p:tgtEl>
                                          <p:spTgt spid="1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2308324"/>
          </a:xfrm>
          <a:prstGeom prst="rect">
            <a:avLst/>
          </a:prstGeom>
        </p:spPr>
        <p:txBody>
          <a:bodyPr wrap="square">
            <a:spAutoFit/>
          </a:bodyPr>
          <a:lstStyle/>
          <a:p>
            <a:r>
              <a:rPr lang="en-US" dirty="0" smtClean="0">
                <a:hlinkClick r:id="rId2"/>
              </a:rPr>
              <a:t>https://pubs.usgs.gov/circ/2003/1246/report.pdf</a:t>
            </a:r>
            <a:endParaRPr lang="en-US" dirty="0" smtClean="0"/>
          </a:p>
          <a:p>
            <a:r>
              <a:rPr lang="en-US" dirty="0" smtClean="0"/>
              <a:t>They spent about a month (June 16-July 14, 1805) portaging the Great Falls, and during this time Clark measured their profile. He gives the course, horizontal distances in poles and vertical distances in feet. The total horizontal distance is 14.83 miles with a total drop of 360 feet or an average slope of 0.005. Superimposed upon Clark's profile of the Great Falls (next page) are the approximate locations of four dams. The largest fall was 93.75 feet high according to Clark and is now part of the Ryan Dam. Today, Crooked and Rainbow Falls can still be seen and were measured by Clark to be 34 and 47.67 feet high, respectively. </a:t>
            </a:r>
            <a:endParaRPr lang="en-US" dirty="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2554545"/>
          </a:xfrm>
          <a:prstGeom prst="rect">
            <a:avLst/>
          </a:prstGeom>
        </p:spPr>
        <p:txBody>
          <a:bodyPr wrap="square">
            <a:spAutoFit/>
          </a:bodyPr>
          <a:lstStyle/>
          <a:p>
            <a:r>
              <a:rPr lang="en-US" sz="1600" dirty="0" smtClean="0">
                <a:hlinkClick r:id="rId2"/>
              </a:rPr>
              <a:t>https://pubs.usgs.gov/circ/2003/1246/report.pdf</a:t>
            </a:r>
            <a:endParaRPr lang="en-US" sz="1600" dirty="0" smtClean="0"/>
          </a:p>
          <a:p>
            <a:r>
              <a:rPr lang="en-US" sz="1600" dirty="0" smtClean="0"/>
              <a:t>One way to assess the accuracy of Clark's river distances is to compare them with those measured from the maps published by the Missouri River Commission (1892-95) and based on some topography as early as 1878. We compared the length of a number of unconfined reaches of the Missouri River between the Great Falls and the Mississippi River (figure above). Some differences in reach lengths between 1803-05 and 1892-95 may be explained by geomorphic processes like meander cutoffs. A part of the Missouri River in what is now western Montana passes through a landscape alternating from unconfined rolling prairie reaches near Great Falls to stable canyon reaches near the Gates of the Rockies (now the site of Canyon Ferry Reservoir) to unconfined reaches and back to canyon reaches near Three Forks, Montana, where the Jefferson, Madison, and Gallatin Rivers join to form the Missouri River. Distances within the stable canyon reaches </a:t>
            </a:r>
            <a:endParaRPr lang="en-US" sz="1600" dirty="0"/>
          </a:p>
        </p:txBody>
      </p:sp>
      <p:pic>
        <p:nvPicPr>
          <p:cNvPr id="116737" name="Picture 1"/>
          <p:cNvPicPr>
            <a:picLocks noChangeAspect="1" noChangeArrowheads="1"/>
          </p:cNvPicPr>
          <p:nvPr/>
        </p:nvPicPr>
        <p:blipFill>
          <a:blip r:embed="rId3"/>
          <a:srcRect/>
          <a:stretch>
            <a:fillRect/>
          </a:stretch>
        </p:blipFill>
        <p:spPr bwMode="auto">
          <a:xfrm>
            <a:off x="990600" y="2578080"/>
            <a:ext cx="7543800" cy="427992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p:cNvSpPr/>
          <p:nvPr/>
        </p:nvSpPr>
        <p:spPr>
          <a:xfrm>
            <a:off x="0" y="0"/>
            <a:ext cx="9144000" cy="15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362200" y="18288"/>
            <a:ext cx="4264629" cy="707886"/>
          </a:xfrm>
          <a:prstGeom prst="rect">
            <a:avLst/>
          </a:prstGeom>
          <a:noFill/>
        </p:spPr>
        <p:txBody>
          <a:bodyPr wrap="none" rtlCol="0">
            <a:spAutoFit/>
          </a:bodyPr>
          <a:lstStyle/>
          <a:p>
            <a:r>
              <a:rPr lang="en-US" sz="4000" b="1" dirty="0" smtClean="0"/>
              <a:t>GEOMORPHOLOGY</a:t>
            </a:r>
          </a:p>
        </p:txBody>
      </p:sp>
      <p:sp>
        <p:nvSpPr>
          <p:cNvPr id="4" name="TextBox 3"/>
          <p:cNvSpPr txBox="1"/>
          <p:nvPr/>
        </p:nvSpPr>
        <p:spPr>
          <a:xfrm>
            <a:off x="4956048" y="762000"/>
            <a:ext cx="1563954" cy="707886"/>
          </a:xfrm>
          <a:prstGeom prst="rect">
            <a:avLst/>
          </a:prstGeom>
          <a:noFill/>
        </p:spPr>
        <p:txBody>
          <a:bodyPr wrap="none" rtlCol="0">
            <a:spAutoFit/>
          </a:bodyPr>
          <a:lstStyle/>
          <a:p>
            <a:r>
              <a:rPr lang="en-US" sz="4000" b="1" dirty="0" smtClean="0"/>
              <a:t>  maps</a:t>
            </a:r>
          </a:p>
        </p:txBody>
      </p:sp>
      <p:sp useBgFill="1">
        <p:nvSpPr>
          <p:cNvPr id="5" name="TextBox 4"/>
          <p:cNvSpPr txBox="1"/>
          <p:nvPr/>
        </p:nvSpPr>
        <p:spPr>
          <a:xfrm>
            <a:off x="76200" y="863025"/>
            <a:ext cx="5105400" cy="584775"/>
          </a:xfrm>
          <a:prstGeom prst="rect">
            <a:avLst/>
          </a:prstGeom>
          <a:effectLst/>
        </p:spPr>
        <p:txBody>
          <a:bodyPr wrap="square" rtlCol="0">
            <a:spAutoFit/>
          </a:bodyPr>
          <a:lstStyle/>
          <a:p>
            <a:r>
              <a:rPr lang="en-US" sz="3200" b="1" dirty="0" smtClean="0">
                <a:solidFill>
                  <a:srgbClr val="FF0000"/>
                </a:solidFill>
                <a:effectLst>
                  <a:outerShdw dist="50800" dir="7200000" algn="ctr" rotWithShape="0">
                    <a:schemeClr val="tx1"/>
                  </a:outerShdw>
                </a:effectLst>
              </a:rPr>
              <a:t>Another example: Great Falls</a:t>
            </a:r>
            <a:endParaRPr lang="en-US" sz="3200" b="1" dirty="0">
              <a:solidFill>
                <a:srgbClr val="FF0000"/>
              </a:solidFill>
              <a:effectLst>
                <a:outerShdw dist="50800" dir="7200000" algn="ctr" rotWithShape="0">
                  <a:schemeClr val="tx1"/>
                </a:outerShdw>
              </a:effectLst>
            </a:endParaRPr>
          </a:p>
        </p:txBody>
      </p:sp>
      <p:sp useBgFill="1">
        <p:nvSpPr>
          <p:cNvPr id="6" name="TextBox 5"/>
          <p:cNvSpPr txBox="1"/>
          <p:nvPr/>
        </p:nvSpPr>
        <p:spPr>
          <a:xfrm>
            <a:off x="6531618" y="762000"/>
            <a:ext cx="2612382" cy="707886"/>
          </a:xfrm>
          <a:prstGeom prst="rect">
            <a:avLst/>
          </a:prstGeom>
        </p:spPr>
        <p:txBody>
          <a:bodyPr wrap="none" rtlCol="0">
            <a:spAutoFit/>
          </a:bodyPr>
          <a:lstStyle/>
          <a:p>
            <a:r>
              <a:rPr lang="en-US" sz="4000" b="1" dirty="0" smtClean="0">
                <a:solidFill>
                  <a:srgbClr val="FF0000"/>
                </a:solidFill>
                <a:effectLst>
                  <a:outerShdw dist="50800" dir="5400000" algn="ctr" rotWithShape="0">
                    <a:schemeClr val="tx1"/>
                  </a:outerShdw>
                </a:effectLst>
              </a:rPr>
              <a:t> ACCURACY</a:t>
            </a:r>
            <a:endParaRPr lang="en-US" sz="4000" b="1" dirty="0">
              <a:solidFill>
                <a:srgbClr val="FF0000"/>
              </a:solidFill>
              <a:effectLst>
                <a:outerShdw dist="50800" dir="5400000" algn="ctr" rotWithShape="0">
                  <a:schemeClr val="tx1"/>
                </a:outerShdw>
              </a:effectLst>
            </a:endParaRPr>
          </a:p>
        </p:txBody>
      </p:sp>
      <p:sp useBgFill="1">
        <p:nvSpPr>
          <p:cNvPr id="7" name="TextBox 6"/>
          <p:cNvSpPr txBox="1"/>
          <p:nvPr/>
        </p:nvSpPr>
        <p:spPr>
          <a:xfrm>
            <a:off x="-45720" y="838200"/>
            <a:ext cx="3246120" cy="584775"/>
          </a:xfrm>
          <a:prstGeom prst="rect">
            <a:avLst/>
          </a:prstGeom>
        </p:spPr>
        <p:txBody>
          <a:bodyPr wrap="square" rtlCol="0">
            <a:spAutoFit/>
          </a:bodyPr>
          <a:lstStyle/>
          <a:p>
            <a:pPr algn="r"/>
            <a:r>
              <a:rPr lang="en-US" sz="3200" b="1" dirty="0" smtClean="0">
                <a:solidFill>
                  <a:srgbClr val="FF0000"/>
                </a:solidFill>
                <a:effectLst>
                  <a:outerShdw dist="50800" dir="5400000" algn="ctr" rotWithShape="0">
                    <a:schemeClr val="tx1"/>
                  </a:outerShdw>
                </a:effectLst>
              </a:rPr>
              <a:t> compare profiles:</a:t>
            </a:r>
            <a:endParaRPr lang="en-US" sz="3200" b="1" dirty="0">
              <a:solidFill>
                <a:srgbClr val="FF0000"/>
              </a:solidFill>
              <a:effectLst>
                <a:outerShdw dist="50800" dir="5400000" algn="ctr" rotWithShape="0">
                  <a:schemeClr val="tx1"/>
                </a:outerShdw>
              </a:effectLst>
            </a:endParaRPr>
          </a:p>
        </p:txBody>
      </p:sp>
      <p:pic>
        <p:nvPicPr>
          <p:cNvPr id="197634" name="Picture 2"/>
          <p:cNvPicPr>
            <a:picLocks noChangeAspect="1" noChangeArrowheads="1"/>
          </p:cNvPicPr>
          <p:nvPr/>
        </p:nvPicPr>
        <p:blipFill>
          <a:blip r:embed="rId2"/>
          <a:srcRect/>
          <a:stretch>
            <a:fillRect/>
          </a:stretch>
        </p:blipFill>
        <p:spPr bwMode="auto">
          <a:xfrm>
            <a:off x="685800" y="1425921"/>
            <a:ext cx="7315200" cy="5432079"/>
          </a:xfrm>
          <a:prstGeom prst="rect">
            <a:avLst/>
          </a:prstGeom>
          <a:noFill/>
          <a:ln w="9525">
            <a:noFill/>
            <a:miter lim="800000"/>
            <a:headEnd/>
            <a:tailEnd/>
          </a:ln>
          <a:effectLst/>
        </p:spPr>
      </p:pic>
      <p:cxnSp>
        <p:nvCxnSpPr>
          <p:cNvPr id="11" name="Straight Arrow Connector 10"/>
          <p:cNvCxnSpPr/>
          <p:nvPr/>
        </p:nvCxnSpPr>
        <p:spPr>
          <a:xfrm rot="5400000" flipH="1" flipV="1">
            <a:off x="-875506" y="3771106"/>
            <a:ext cx="3733006" cy="794"/>
          </a:xfrm>
          <a:prstGeom prst="straightConnector1">
            <a:avLst/>
          </a:prstGeom>
          <a:ln w="50800">
            <a:solidFill>
              <a:schemeClr val="tx1"/>
            </a:solidFill>
            <a:headEnd type="diamond"/>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0" y="3810000"/>
            <a:ext cx="1822230" cy="523220"/>
          </a:xfrm>
          <a:prstGeom prst="rect">
            <a:avLst/>
          </a:prstGeom>
          <a:solidFill>
            <a:schemeClr val="bg1"/>
          </a:solidFill>
        </p:spPr>
        <p:txBody>
          <a:bodyPr wrap="none" rtlCol="0">
            <a:spAutoFit/>
          </a:bodyPr>
          <a:lstStyle/>
          <a:p>
            <a:r>
              <a:rPr lang="en-US" sz="2800" b="1" dirty="0" smtClean="0"/>
              <a:t>ELEVATION</a:t>
            </a:r>
            <a:endParaRPr lang="en-US" sz="2800" b="1" dirty="0"/>
          </a:p>
        </p:txBody>
      </p:sp>
      <p:sp>
        <p:nvSpPr>
          <p:cNvPr id="14" name="TextBox 13"/>
          <p:cNvSpPr txBox="1"/>
          <p:nvPr/>
        </p:nvSpPr>
        <p:spPr>
          <a:xfrm>
            <a:off x="3429000" y="5715000"/>
            <a:ext cx="1643720" cy="523220"/>
          </a:xfrm>
          <a:prstGeom prst="rect">
            <a:avLst/>
          </a:prstGeom>
          <a:solidFill>
            <a:schemeClr val="bg1"/>
          </a:solidFill>
        </p:spPr>
        <p:txBody>
          <a:bodyPr wrap="none" rtlCol="0">
            <a:spAutoFit/>
          </a:bodyPr>
          <a:lstStyle/>
          <a:p>
            <a:r>
              <a:rPr lang="en-US" sz="2800" b="1" dirty="0" smtClean="0"/>
              <a:t>DISTANCE</a:t>
            </a:r>
            <a:endParaRPr lang="en-US" sz="2800" b="1" dirty="0"/>
          </a:p>
        </p:txBody>
      </p:sp>
      <p:cxnSp>
        <p:nvCxnSpPr>
          <p:cNvPr id="15" name="Straight Arrow Connector 14"/>
          <p:cNvCxnSpPr/>
          <p:nvPr/>
        </p:nvCxnSpPr>
        <p:spPr>
          <a:xfrm>
            <a:off x="990600" y="5712618"/>
            <a:ext cx="6400800" cy="1588"/>
          </a:xfrm>
          <a:prstGeom prst="straightConnector1">
            <a:avLst/>
          </a:prstGeom>
          <a:ln w="50800">
            <a:solidFill>
              <a:schemeClr val="tx1"/>
            </a:solidFill>
            <a:headEnd type="diamond"/>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838200" y="2362200"/>
            <a:ext cx="3581400" cy="954107"/>
          </a:xfrm>
          <a:prstGeom prst="rect">
            <a:avLst/>
          </a:prstGeom>
          <a:noFill/>
        </p:spPr>
        <p:txBody>
          <a:bodyPr wrap="square" rtlCol="0">
            <a:spAutoFit/>
          </a:bodyPr>
          <a:lstStyle/>
          <a:p>
            <a:pPr algn="ctr"/>
            <a:r>
              <a:rPr lang="en-US" sz="2800" b="1" dirty="0" smtClean="0">
                <a:solidFill>
                  <a:srgbClr val="0000CC"/>
                </a:solidFill>
                <a:effectLst>
                  <a:outerShdw dist="50800" dir="7200000" algn="ctr" rotWithShape="0">
                    <a:schemeClr val="tx1"/>
                  </a:outerShdw>
                </a:effectLst>
              </a:rPr>
              <a:t>Vertical drops are caused by dams</a:t>
            </a:r>
            <a:endParaRPr lang="en-US" sz="2800" b="1" dirty="0">
              <a:solidFill>
                <a:srgbClr val="0000CC"/>
              </a:solidFill>
              <a:effectLst>
                <a:outerShdw dist="50800" dir="7200000" algn="ctr" rotWithShape="0">
                  <a:schemeClr val="tx1"/>
                </a:outerShdw>
              </a:effectLst>
            </a:endParaRPr>
          </a:p>
        </p:txBody>
      </p:sp>
      <p:grpSp>
        <p:nvGrpSpPr>
          <p:cNvPr id="49" name="Group 48"/>
          <p:cNvGrpSpPr/>
          <p:nvPr/>
        </p:nvGrpSpPr>
        <p:grpSpPr>
          <a:xfrm>
            <a:off x="1752600" y="2304288"/>
            <a:ext cx="4191000" cy="2743200"/>
            <a:chOff x="1752600" y="2304288"/>
            <a:chExt cx="4191000" cy="2743200"/>
          </a:xfrm>
        </p:grpSpPr>
        <p:sp>
          <p:nvSpPr>
            <p:cNvPr id="44" name="Rectangle 43"/>
            <p:cNvSpPr/>
            <p:nvPr/>
          </p:nvSpPr>
          <p:spPr>
            <a:xfrm>
              <a:off x="4343400" y="2304288"/>
              <a:ext cx="1600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438400" y="3429000"/>
              <a:ext cx="1600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514600" y="3840480"/>
              <a:ext cx="1295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752600" y="4626864"/>
              <a:ext cx="1143000" cy="420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962400" y="3557016"/>
              <a:ext cx="228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2438400" y="2143780"/>
            <a:ext cx="4572000" cy="3571220"/>
            <a:chOff x="2438400" y="2143780"/>
            <a:chExt cx="4572000" cy="3571220"/>
          </a:xfrm>
        </p:grpSpPr>
        <p:grpSp>
          <p:nvGrpSpPr>
            <p:cNvPr id="39" name="Group 38"/>
            <p:cNvGrpSpPr/>
            <p:nvPr/>
          </p:nvGrpSpPr>
          <p:grpSpPr>
            <a:xfrm>
              <a:off x="2438400" y="2692400"/>
              <a:ext cx="4572000" cy="3022600"/>
              <a:chOff x="2438400" y="2692400"/>
              <a:chExt cx="4572000" cy="3022600"/>
            </a:xfrm>
          </p:grpSpPr>
          <p:sp>
            <p:nvSpPr>
              <p:cNvPr id="21" name="Freeform 20"/>
              <p:cNvSpPr/>
              <p:nvPr/>
            </p:nvSpPr>
            <p:spPr>
              <a:xfrm>
                <a:off x="4888089" y="2692400"/>
                <a:ext cx="922213" cy="1100667"/>
              </a:xfrm>
              <a:custGeom>
                <a:avLst/>
                <a:gdLst>
                  <a:gd name="connsiteX0" fmla="*/ 886178 w 951089"/>
                  <a:gd name="connsiteY0" fmla="*/ 0 h 948267"/>
                  <a:gd name="connsiteX1" fmla="*/ 903111 w 951089"/>
                  <a:gd name="connsiteY1" fmla="*/ 321733 h 948267"/>
                  <a:gd name="connsiteX2" fmla="*/ 598311 w 951089"/>
                  <a:gd name="connsiteY2" fmla="*/ 355600 h 948267"/>
                  <a:gd name="connsiteX3" fmla="*/ 344311 w 951089"/>
                  <a:gd name="connsiteY3" fmla="*/ 440267 h 948267"/>
                  <a:gd name="connsiteX4" fmla="*/ 259644 w 951089"/>
                  <a:gd name="connsiteY4" fmla="*/ 440267 h 948267"/>
                  <a:gd name="connsiteX5" fmla="*/ 56444 w 951089"/>
                  <a:gd name="connsiteY5" fmla="*/ 541867 h 948267"/>
                  <a:gd name="connsiteX6" fmla="*/ 5644 w 951089"/>
                  <a:gd name="connsiteY6" fmla="*/ 575733 h 948267"/>
                  <a:gd name="connsiteX7" fmla="*/ 22578 w 951089"/>
                  <a:gd name="connsiteY7" fmla="*/ 948267 h 948267"/>
                  <a:gd name="connsiteX0" fmla="*/ 886178 w 918633"/>
                  <a:gd name="connsiteY0" fmla="*/ 0 h 948267"/>
                  <a:gd name="connsiteX1" fmla="*/ 903111 w 918633"/>
                  <a:gd name="connsiteY1" fmla="*/ 321733 h 948267"/>
                  <a:gd name="connsiteX2" fmla="*/ 598311 w 918633"/>
                  <a:gd name="connsiteY2" fmla="*/ 355600 h 948267"/>
                  <a:gd name="connsiteX3" fmla="*/ 344311 w 918633"/>
                  <a:gd name="connsiteY3" fmla="*/ 440267 h 948267"/>
                  <a:gd name="connsiteX4" fmla="*/ 259644 w 918633"/>
                  <a:gd name="connsiteY4" fmla="*/ 440267 h 948267"/>
                  <a:gd name="connsiteX5" fmla="*/ 56444 w 918633"/>
                  <a:gd name="connsiteY5" fmla="*/ 541867 h 948267"/>
                  <a:gd name="connsiteX6" fmla="*/ 5644 w 918633"/>
                  <a:gd name="connsiteY6" fmla="*/ 575733 h 948267"/>
                  <a:gd name="connsiteX7" fmla="*/ 22578 w 918633"/>
                  <a:gd name="connsiteY7" fmla="*/ 948267 h 948267"/>
                  <a:gd name="connsiteX0" fmla="*/ 886178 w 918633"/>
                  <a:gd name="connsiteY0" fmla="*/ 0 h 948267"/>
                  <a:gd name="connsiteX1" fmla="*/ 903111 w 918633"/>
                  <a:gd name="connsiteY1" fmla="*/ 321733 h 948267"/>
                  <a:gd name="connsiteX2" fmla="*/ 598311 w 918633"/>
                  <a:gd name="connsiteY2" fmla="*/ 355600 h 948267"/>
                  <a:gd name="connsiteX3" fmla="*/ 344311 w 918633"/>
                  <a:gd name="connsiteY3" fmla="*/ 440267 h 948267"/>
                  <a:gd name="connsiteX4" fmla="*/ 259644 w 918633"/>
                  <a:gd name="connsiteY4" fmla="*/ 440267 h 948267"/>
                  <a:gd name="connsiteX5" fmla="*/ 56444 w 918633"/>
                  <a:gd name="connsiteY5" fmla="*/ 541867 h 948267"/>
                  <a:gd name="connsiteX6" fmla="*/ 5644 w 918633"/>
                  <a:gd name="connsiteY6" fmla="*/ 575733 h 948267"/>
                  <a:gd name="connsiteX7" fmla="*/ 22578 w 918633"/>
                  <a:gd name="connsiteY7" fmla="*/ 948267 h 948267"/>
                  <a:gd name="connsiteX0" fmla="*/ 886178 w 922213"/>
                  <a:gd name="connsiteY0" fmla="*/ 0 h 948267"/>
                  <a:gd name="connsiteX1" fmla="*/ 903111 w 922213"/>
                  <a:gd name="connsiteY1" fmla="*/ 321733 h 948267"/>
                  <a:gd name="connsiteX2" fmla="*/ 598311 w 922213"/>
                  <a:gd name="connsiteY2" fmla="*/ 355600 h 948267"/>
                  <a:gd name="connsiteX3" fmla="*/ 344311 w 922213"/>
                  <a:gd name="connsiteY3" fmla="*/ 440267 h 948267"/>
                  <a:gd name="connsiteX4" fmla="*/ 259644 w 922213"/>
                  <a:gd name="connsiteY4" fmla="*/ 440267 h 948267"/>
                  <a:gd name="connsiteX5" fmla="*/ 56444 w 922213"/>
                  <a:gd name="connsiteY5" fmla="*/ 541867 h 948267"/>
                  <a:gd name="connsiteX6" fmla="*/ 5644 w 922213"/>
                  <a:gd name="connsiteY6" fmla="*/ 575733 h 948267"/>
                  <a:gd name="connsiteX7" fmla="*/ 22578 w 922213"/>
                  <a:gd name="connsiteY7" fmla="*/ 948267 h 948267"/>
                  <a:gd name="connsiteX0" fmla="*/ 886178 w 922213"/>
                  <a:gd name="connsiteY0" fmla="*/ 0 h 1100667"/>
                  <a:gd name="connsiteX1" fmla="*/ 903111 w 922213"/>
                  <a:gd name="connsiteY1" fmla="*/ 474133 h 1100667"/>
                  <a:gd name="connsiteX2" fmla="*/ 598311 w 922213"/>
                  <a:gd name="connsiteY2" fmla="*/ 508000 h 1100667"/>
                  <a:gd name="connsiteX3" fmla="*/ 344311 w 922213"/>
                  <a:gd name="connsiteY3" fmla="*/ 592667 h 1100667"/>
                  <a:gd name="connsiteX4" fmla="*/ 259644 w 922213"/>
                  <a:gd name="connsiteY4" fmla="*/ 592667 h 1100667"/>
                  <a:gd name="connsiteX5" fmla="*/ 56444 w 922213"/>
                  <a:gd name="connsiteY5" fmla="*/ 694267 h 1100667"/>
                  <a:gd name="connsiteX6" fmla="*/ 5644 w 922213"/>
                  <a:gd name="connsiteY6" fmla="*/ 728133 h 1100667"/>
                  <a:gd name="connsiteX7" fmla="*/ 22578 w 922213"/>
                  <a:gd name="connsiteY7" fmla="*/ 1100667 h 1100667"/>
                  <a:gd name="connsiteX0" fmla="*/ 886178 w 922213"/>
                  <a:gd name="connsiteY0" fmla="*/ 0 h 1100667"/>
                  <a:gd name="connsiteX1" fmla="*/ 903111 w 922213"/>
                  <a:gd name="connsiteY1" fmla="*/ 474133 h 1100667"/>
                  <a:gd name="connsiteX2" fmla="*/ 598311 w 922213"/>
                  <a:gd name="connsiteY2" fmla="*/ 508000 h 1100667"/>
                  <a:gd name="connsiteX3" fmla="*/ 344311 w 922213"/>
                  <a:gd name="connsiteY3" fmla="*/ 592667 h 1100667"/>
                  <a:gd name="connsiteX4" fmla="*/ 259644 w 922213"/>
                  <a:gd name="connsiteY4" fmla="*/ 592667 h 1100667"/>
                  <a:gd name="connsiteX5" fmla="*/ 56444 w 922213"/>
                  <a:gd name="connsiteY5" fmla="*/ 694267 h 1100667"/>
                  <a:gd name="connsiteX6" fmla="*/ 5644 w 922213"/>
                  <a:gd name="connsiteY6" fmla="*/ 728133 h 1100667"/>
                  <a:gd name="connsiteX7" fmla="*/ 22578 w 922213"/>
                  <a:gd name="connsiteY7" fmla="*/ 1100667 h 1100667"/>
                  <a:gd name="connsiteX0" fmla="*/ 886178 w 922213"/>
                  <a:gd name="connsiteY0" fmla="*/ 0 h 1100667"/>
                  <a:gd name="connsiteX1" fmla="*/ 903111 w 922213"/>
                  <a:gd name="connsiteY1" fmla="*/ 474133 h 1100667"/>
                  <a:gd name="connsiteX2" fmla="*/ 598311 w 922213"/>
                  <a:gd name="connsiteY2" fmla="*/ 508000 h 1100667"/>
                  <a:gd name="connsiteX3" fmla="*/ 344311 w 922213"/>
                  <a:gd name="connsiteY3" fmla="*/ 592667 h 1100667"/>
                  <a:gd name="connsiteX4" fmla="*/ 259644 w 922213"/>
                  <a:gd name="connsiteY4" fmla="*/ 592667 h 1100667"/>
                  <a:gd name="connsiteX5" fmla="*/ 56444 w 922213"/>
                  <a:gd name="connsiteY5" fmla="*/ 694267 h 1100667"/>
                  <a:gd name="connsiteX6" fmla="*/ 5644 w 922213"/>
                  <a:gd name="connsiteY6" fmla="*/ 728133 h 1100667"/>
                  <a:gd name="connsiteX7" fmla="*/ 22578 w 922213"/>
                  <a:gd name="connsiteY7" fmla="*/ 1100667 h 110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2213" h="1100667">
                    <a:moveTo>
                      <a:pt x="886178" y="0"/>
                    </a:moveTo>
                    <a:cubicBezTo>
                      <a:pt x="894324" y="133570"/>
                      <a:pt x="922213" y="278508"/>
                      <a:pt x="903111" y="474133"/>
                    </a:cubicBezTo>
                    <a:cubicBezTo>
                      <a:pt x="855133" y="533400"/>
                      <a:pt x="691444" y="488244"/>
                      <a:pt x="598311" y="508000"/>
                    </a:cubicBezTo>
                    <a:cubicBezTo>
                      <a:pt x="505178" y="527756"/>
                      <a:pt x="400755" y="578556"/>
                      <a:pt x="344311" y="592667"/>
                    </a:cubicBezTo>
                    <a:cubicBezTo>
                      <a:pt x="287867" y="606778"/>
                      <a:pt x="307622" y="575734"/>
                      <a:pt x="259644" y="592667"/>
                    </a:cubicBezTo>
                    <a:cubicBezTo>
                      <a:pt x="211666" y="609600"/>
                      <a:pt x="98777" y="671689"/>
                      <a:pt x="56444" y="694267"/>
                    </a:cubicBezTo>
                    <a:cubicBezTo>
                      <a:pt x="14111" y="716845"/>
                      <a:pt x="11288" y="660400"/>
                      <a:pt x="5644" y="728133"/>
                    </a:cubicBezTo>
                    <a:cubicBezTo>
                      <a:pt x="0" y="795866"/>
                      <a:pt x="11289" y="948266"/>
                      <a:pt x="22578" y="1100667"/>
                    </a:cubicBezTo>
                  </a:path>
                </a:pathLst>
              </a:custGeom>
              <a:ln w="762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rot="10800000">
                <a:off x="5791200" y="2743200"/>
                <a:ext cx="1219200" cy="1588"/>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4114800" y="3810000"/>
                <a:ext cx="762000" cy="1588"/>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3885406" y="4038600"/>
                <a:ext cx="457994" cy="794"/>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3277394" y="4517136"/>
                <a:ext cx="609600" cy="1588"/>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2134394" y="5409406"/>
                <a:ext cx="609600" cy="1588"/>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0800000">
                <a:off x="2438400" y="5105400"/>
                <a:ext cx="838200" cy="1588"/>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3581400" y="4267200"/>
                <a:ext cx="533400" cy="1588"/>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flipV="1">
                <a:off x="3276600" y="4876800"/>
                <a:ext cx="304800" cy="228600"/>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grpSp>
        <p:sp>
          <p:nvSpPr>
            <p:cNvPr id="40" name="TextBox 39"/>
            <p:cNvSpPr txBox="1"/>
            <p:nvPr/>
          </p:nvSpPr>
          <p:spPr>
            <a:xfrm>
              <a:off x="5915113" y="2143780"/>
              <a:ext cx="1095287" cy="523220"/>
            </a:xfrm>
            <a:prstGeom prst="rect">
              <a:avLst/>
            </a:prstGeom>
            <a:noFill/>
          </p:spPr>
          <p:txBody>
            <a:bodyPr wrap="square" rtlCol="0">
              <a:spAutoFit/>
            </a:bodyPr>
            <a:lstStyle/>
            <a:p>
              <a:r>
                <a:rPr lang="en-US" sz="2800" b="1" dirty="0" smtClean="0">
                  <a:solidFill>
                    <a:srgbClr val="0000CC"/>
                  </a:solidFill>
                  <a:effectLst>
                    <a:outerShdw dist="50800" dir="7200000" algn="ctr" rotWithShape="0">
                      <a:schemeClr val="tx1"/>
                    </a:outerShdw>
                  </a:effectLst>
                </a:rPr>
                <a:t>USGS</a:t>
              </a:r>
              <a:endParaRPr lang="en-US" sz="2800" b="1" dirty="0">
                <a:solidFill>
                  <a:srgbClr val="0000CC"/>
                </a:solidFill>
                <a:effectLst>
                  <a:outerShdw dist="50800" dir="7200000" algn="ctr" rotWithShape="0">
                    <a:schemeClr val="tx1"/>
                  </a:outerShdw>
                </a:effectLst>
              </a:endParaRPr>
            </a:p>
          </p:txBody>
        </p:sp>
      </p:grpSp>
      <p:grpSp>
        <p:nvGrpSpPr>
          <p:cNvPr id="20" name="Group 19"/>
          <p:cNvGrpSpPr/>
          <p:nvPr/>
        </p:nvGrpSpPr>
        <p:grpSpPr>
          <a:xfrm>
            <a:off x="2032000" y="2751667"/>
            <a:ext cx="4961467" cy="3115733"/>
            <a:chOff x="2032000" y="2827867"/>
            <a:chExt cx="4961467" cy="3115733"/>
          </a:xfrm>
        </p:grpSpPr>
        <p:sp>
          <p:nvSpPr>
            <p:cNvPr id="18" name="Freeform 17"/>
            <p:cNvSpPr/>
            <p:nvPr/>
          </p:nvSpPr>
          <p:spPr>
            <a:xfrm>
              <a:off x="2032000" y="2827867"/>
              <a:ext cx="4961467" cy="3115733"/>
            </a:xfrm>
            <a:custGeom>
              <a:avLst/>
              <a:gdLst>
                <a:gd name="connsiteX0" fmla="*/ 4961467 w 4961467"/>
                <a:gd name="connsiteY0" fmla="*/ 0 h 3115733"/>
                <a:gd name="connsiteX1" fmla="*/ 3860800 w 4961467"/>
                <a:gd name="connsiteY1" fmla="*/ 101600 h 3115733"/>
                <a:gd name="connsiteX2" fmla="*/ 3759200 w 4961467"/>
                <a:gd name="connsiteY2" fmla="*/ 101600 h 3115733"/>
                <a:gd name="connsiteX3" fmla="*/ 3708400 w 4961467"/>
                <a:gd name="connsiteY3" fmla="*/ 372533 h 3115733"/>
                <a:gd name="connsiteX4" fmla="*/ 3556000 w 4961467"/>
                <a:gd name="connsiteY4" fmla="*/ 440267 h 3115733"/>
                <a:gd name="connsiteX5" fmla="*/ 3200400 w 4961467"/>
                <a:gd name="connsiteY5" fmla="*/ 524933 h 3115733"/>
                <a:gd name="connsiteX6" fmla="*/ 3014133 w 4961467"/>
                <a:gd name="connsiteY6" fmla="*/ 508000 h 3115733"/>
                <a:gd name="connsiteX7" fmla="*/ 2912533 w 4961467"/>
                <a:gd name="connsiteY7" fmla="*/ 626533 h 3115733"/>
                <a:gd name="connsiteX8" fmla="*/ 2912533 w 4961467"/>
                <a:gd name="connsiteY8" fmla="*/ 660400 h 3115733"/>
                <a:gd name="connsiteX9" fmla="*/ 2895600 w 4961467"/>
                <a:gd name="connsiteY9" fmla="*/ 982133 h 3115733"/>
                <a:gd name="connsiteX10" fmla="*/ 2844800 w 4961467"/>
                <a:gd name="connsiteY10" fmla="*/ 1117600 h 3115733"/>
                <a:gd name="connsiteX11" fmla="*/ 2489200 w 4961467"/>
                <a:gd name="connsiteY11" fmla="*/ 1608667 h 3115733"/>
                <a:gd name="connsiteX12" fmla="*/ 2252133 w 4961467"/>
                <a:gd name="connsiteY12" fmla="*/ 1930400 h 3115733"/>
                <a:gd name="connsiteX13" fmla="*/ 2184400 w 4961467"/>
                <a:gd name="connsiteY13" fmla="*/ 1998133 h 3115733"/>
                <a:gd name="connsiteX14" fmla="*/ 1828800 w 4961467"/>
                <a:gd name="connsiteY14" fmla="*/ 2032000 h 3115733"/>
                <a:gd name="connsiteX15" fmla="*/ 1557867 w 4961467"/>
                <a:gd name="connsiteY15" fmla="*/ 2150533 h 3115733"/>
                <a:gd name="connsiteX16" fmla="*/ 1286933 w 4961467"/>
                <a:gd name="connsiteY16" fmla="*/ 2540000 h 3115733"/>
                <a:gd name="connsiteX17" fmla="*/ 1219200 w 4961467"/>
                <a:gd name="connsiteY17" fmla="*/ 2692400 h 3115733"/>
                <a:gd name="connsiteX18" fmla="*/ 965200 w 4961467"/>
                <a:gd name="connsiteY18" fmla="*/ 2760133 h 3115733"/>
                <a:gd name="connsiteX19" fmla="*/ 762000 w 4961467"/>
                <a:gd name="connsiteY19" fmla="*/ 2810933 h 3115733"/>
                <a:gd name="connsiteX20" fmla="*/ 491067 w 4961467"/>
                <a:gd name="connsiteY20" fmla="*/ 2878667 h 3115733"/>
                <a:gd name="connsiteX21" fmla="*/ 389467 w 4961467"/>
                <a:gd name="connsiteY21" fmla="*/ 2997200 h 3115733"/>
                <a:gd name="connsiteX22" fmla="*/ 304800 w 4961467"/>
                <a:gd name="connsiteY22" fmla="*/ 2997200 h 3115733"/>
                <a:gd name="connsiteX23" fmla="*/ 118533 w 4961467"/>
                <a:gd name="connsiteY23" fmla="*/ 2997200 h 3115733"/>
                <a:gd name="connsiteX24" fmla="*/ 0 w 4961467"/>
                <a:gd name="connsiteY24" fmla="*/ 3115733 h 3115733"/>
                <a:gd name="connsiteX0" fmla="*/ 4961467 w 4961467"/>
                <a:gd name="connsiteY0" fmla="*/ 0 h 3115733"/>
                <a:gd name="connsiteX1" fmla="*/ 3860800 w 4961467"/>
                <a:gd name="connsiteY1" fmla="*/ 101600 h 3115733"/>
                <a:gd name="connsiteX2" fmla="*/ 3708400 w 4961467"/>
                <a:gd name="connsiteY2" fmla="*/ 372533 h 3115733"/>
                <a:gd name="connsiteX3" fmla="*/ 3556000 w 4961467"/>
                <a:gd name="connsiteY3" fmla="*/ 440267 h 3115733"/>
                <a:gd name="connsiteX4" fmla="*/ 3200400 w 4961467"/>
                <a:gd name="connsiteY4" fmla="*/ 524933 h 3115733"/>
                <a:gd name="connsiteX5" fmla="*/ 3014133 w 4961467"/>
                <a:gd name="connsiteY5" fmla="*/ 508000 h 3115733"/>
                <a:gd name="connsiteX6" fmla="*/ 2912533 w 4961467"/>
                <a:gd name="connsiteY6" fmla="*/ 626533 h 3115733"/>
                <a:gd name="connsiteX7" fmla="*/ 2912533 w 4961467"/>
                <a:gd name="connsiteY7" fmla="*/ 660400 h 3115733"/>
                <a:gd name="connsiteX8" fmla="*/ 2895600 w 4961467"/>
                <a:gd name="connsiteY8" fmla="*/ 982133 h 3115733"/>
                <a:gd name="connsiteX9" fmla="*/ 2844800 w 4961467"/>
                <a:gd name="connsiteY9" fmla="*/ 1117600 h 3115733"/>
                <a:gd name="connsiteX10" fmla="*/ 2489200 w 4961467"/>
                <a:gd name="connsiteY10" fmla="*/ 1608667 h 3115733"/>
                <a:gd name="connsiteX11" fmla="*/ 2252133 w 4961467"/>
                <a:gd name="connsiteY11" fmla="*/ 1930400 h 3115733"/>
                <a:gd name="connsiteX12" fmla="*/ 2184400 w 4961467"/>
                <a:gd name="connsiteY12" fmla="*/ 1998133 h 3115733"/>
                <a:gd name="connsiteX13" fmla="*/ 1828800 w 4961467"/>
                <a:gd name="connsiteY13" fmla="*/ 2032000 h 3115733"/>
                <a:gd name="connsiteX14" fmla="*/ 1557867 w 4961467"/>
                <a:gd name="connsiteY14" fmla="*/ 2150533 h 3115733"/>
                <a:gd name="connsiteX15" fmla="*/ 1286933 w 4961467"/>
                <a:gd name="connsiteY15" fmla="*/ 2540000 h 3115733"/>
                <a:gd name="connsiteX16" fmla="*/ 1219200 w 4961467"/>
                <a:gd name="connsiteY16" fmla="*/ 2692400 h 3115733"/>
                <a:gd name="connsiteX17" fmla="*/ 965200 w 4961467"/>
                <a:gd name="connsiteY17" fmla="*/ 2760133 h 3115733"/>
                <a:gd name="connsiteX18" fmla="*/ 762000 w 4961467"/>
                <a:gd name="connsiteY18" fmla="*/ 2810933 h 3115733"/>
                <a:gd name="connsiteX19" fmla="*/ 491067 w 4961467"/>
                <a:gd name="connsiteY19" fmla="*/ 2878667 h 3115733"/>
                <a:gd name="connsiteX20" fmla="*/ 389467 w 4961467"/>
                <a:gd name="connsiteY20" fmla="*/ 2997200 h 3115733"/>
                <a:gd name="connsiteX21" fmla="*/ 304800 w 4961467"/>
                <a:gd name="connsiteY21" fmla="*/ 2997200 h 3115733"/>
                <a:gd name="connsiteX22" fmla="*/ 118533 w 4961467"/>
                <a:gd name="connsiteY22" fmla="*/ 2997200 h 3115733"/>
                <a:gd name="connsiteX23" fmla="*/ 0 w 4961467"/>
                <a:gd name="connsiteY23" fmla="*/ 3115733 h 3115733"/>
                <a:gd name="connsiteX0" fmla="*/ 4961467 w 4961467"/>
                <a:gd name="connsiteY0" fmla="*/ 0 h 3115733"/>
                <a:gd name="connsiteX1" fmla="*/ 3860800 w 4961467"/>
                <a:gd name="connsiteY1" fmla="*/ 101600 h 3115733"/>
                <a:gd name="connsiteX2" fmla="*/ 3708400 w 4961467"/>
                <a:gd name="connsiteY2" fmla="*/ 372533 h 3115733"/>
                <a:gd name="connsiteX3" fmla="*/ 3556000 w 4961467"/>
                <a:gd name="connsiteY3" fmla="*/ 440267 h 3115733"/>
                <a:gd name="connsiteX4" fmla="*/ 3200400 w 4961467"/>
                <a:gd name="connsiteY4" fmla="*/ 524933 h 3115733"/>
                <a:gd name="connsiteX5" fmla="*/ 3014133 w 4961467"/>
                <a:gd name="connsiteY5" fmla="*/ 508000 h 3115733"/>
                <a:gd name="connsiteX6" fmla="*/ 2912533 w 4961467"/>
                <a:gd name="connsiteY6" fmla="*/ 626533 h 3115733"/>
                <a:gd name="connsiteX7" fmla="*/ 2912533 w 4961467"/>
                <a:gd name="connsiteY7" fmla="*/ 660400 h 3115733"/>
                <a:gd name="connsiteX8" fmla="*/ 2895600 w 4961467"/>
                <a:gd name="connsiteY8" fmla="*/ 982133 h 3115733"/>
                <a:gd name="connsiteX9" fmla="*/ 2844800 w 4961467"/>
                <a:gd name="connsiteY9" fmla="*/ 1117600 h 3115733"/>
                <a:gd name="connsiteX10" fmla="*/ 2489200 w 4961467"/>
                <a:gd name="connsiteY10" fmla="*/ 1608667 h 3115733"/>
                <a:gd name="connsiteX11" fmla="*/ 2252133 w 4961467"/>
                <a:gd name="connsiteY11" fmla="*/ 1930400 h 3115733"/>
                <a:gd name="connsiteX12" fmla="*/ 2184400 w 4961467"/>
                <a:gd name="connsiteY12" fmla="*/ 1998133 h 3115733"/>
                <a:gd name="connsiteX13" fmla="*/ 1828800 w 4961467"/>
                <a:gd name="connsiteY13" fmla="*/ 2032000 h 3115733"/>
                <a:gd name="connsiteX14" fmla="*/ 1557867 w 4961467"/>
                <a:gd name="connsiteY14" fmla="*/ 2150533 h 3115733"/>
                <a:gd name="connsiteX15" fmla="*/ 1286933 w 4961467"/>
                <a:gd name="connsiteY15" fmla="*/ 2540000 h 3115733"/>
                <a:gd name="connsiteX16" fmla="*/ 1219200 w 4961467"/>
                <a:gd name="connsiteY16" fmla="*/ 2692400 h 3115733"/>
                <a:gd name="connsiteX17" fmla="*/ 965200 w 4961467"/>
                <a:gd name="connsiteY17" fmla="*/ 2760133 h 3115733"/>
                <a:gd name="connsiteX18" fmla="*/ 762000 w 4961467"/>
                <a:gd name="connsiteY18" fmla="*/ 2810933 h 3115733"/>
                <a:gd name="connsiteX19" fmla="*/ 491067 w 4961467"/>
                <a:gd name="connsiteY19" fmla="*/ 2878667 h 3115733"/>
                <a:gd name="connsiteX20" fmla="*/ 389467 w 4961467"/>
                <a:gd name="connsiteY20" fmla="*/ 2997200 h 3115733"/>
                <a:gd name="connsiteX21" fmla="*/ 304800 w 4961467"/>
                <a:gd name="connsiteY21" fmla="*/ 2997200 h 3115733"/>
                <a:gd name="connsiteX22" fmla="*/ 118533 w 4961467"/>
                <a:gd name="connsiteY22" fmla="*/ 2997200 h 3115733"/>
                <a:gd name="connsiteX23" fmla="*/ 0 w 4961467"/>
                <a:gd name="connsiteY23" fmla="*/ 3115733 h 3115733"/>
                <a:gd name="connsiteX0" fmla="*/ 4961467 w 4961467"/>
                <a:gd name="connsiteY0" fmla="*/ 0 h 3115733"/>
                <a:gd name="connsiteX1" fmla="*/ 3860800 w 4961467"/>
                <a:gd name="connsiteY1" fmla="*/ 101600 h 3115733"/>
                <a:gd name="connsiteX2" fmla="*/ 3708400 w 4961467"/>
                <a:gd name="connsiteY2" fmla="*/ 372533 h 3115733"/>
                <a:gd name="connsiteX3" fmla="*/ 3556000 w 4961467"/>
                <a:gd name="connsiteY3" fmla="*/ 440267 h 3115733"/>
                <a:gd name="connsiteX4" fmla="*/ 3200400 w 4961467"/>
                <a:gd name="connsiteY4" fmla="*/ 524933 h 3115733"/>
                <a:gd name="connsiteX5" fmla="*/ 3014133 w 4961467"/>
                <a:gd name="connsiteY5" fmla="*/ 508000 h 3115733"/>
                <a:gd name="connsiteX6" fmla="*/ 2912533 w 4961467"/>
                <a:gd name="connsiteY6" fmla="*/ 626533 h 3115733"/>
                <a:gd name="connsiteX7" fmla="*/ 2912533 w 4961467"/>
                <a:gd name="connsiteY7" fmla="*/ 660400 h 3115733"/>
                <a:gd name="connsiteX8" fmla="*/ 2895600 w 4961467"/>
                <a:gd name="connsiteY8" fmla="*/ 982133 h 3115733"/>
                <a:gd name="connsiteX9" fmla="*/ 2844800 w 4961467"/>
                <a:gd name="connsiteY9" fmla="*/ 1117600 h 3115733"/>
                <a:gd name="connsiteX10" fmla="*/ 2489200 w 4961467"/>
                <a:gd name="connsiteY10" fmla="*/ 1608667 h 3115733"/>
                <a:gd name="connsiteX11" fmla="*/ 2252133 w 4961467"/>
                <a:gd name="connsiteY11" fmla="*/ 1930400 h 3115733"/>
                <a:gd name="connsiteX12" fmla="*/ 2184400 w 4961467"/>
                <a:gd name="connsiteY12" fmla="*/ 1998133 h 3115733"/>
                <a:gd name="connsiteX13" fmla="*/ 1828800 w 4961467"/>
                <a:gd name="connsiteY13" fmla="*/ 2032000 h 3115733"/>
                <a:gd name="connsiteX14" fmla="*/ 1557867 w 4961467"/>
                <a:gd name="connsiteY14" fmla="*/ 2150533 h 3115733"/>
                <a:gd name="connsiteX15" fmla="*/ 1286933 w 4961467"/>
                <a:gd name="connsiteY15" fmla="*/ 2540000 h 3115733"/>
                <a:gd name="connsiteX16" fmla="*/ 1219200 w 4961467"/>
                <a:gd name="connsiteY16" fmla="*/ 2692400 h 3115733"/>
                <a:gd name="connsiteX17" fmla="*/ 965200 w 4961467"/>
                <a:gd name="connsiteY17" fmla="*/ 2760133 h 3115733"/>
                <a:gd name="connsiteX18" fmla="*/ 762000 w 4961467"/>
                <a:gd name="connsiteY18" fmla="*/ 2810933 h 3115733"/>
                <a:gd name="connsiteX19" fmla="*/ 491067 w 4961467"/>
                <a:gd name="connsiteY19" fmla="*/ 2878667 h 3115733"/>
                <a:gd name="connsiteX20" fmla="*/ 389467 w 4961467"/>
                <a:gd name="connsiteY20" fmla="*/ 2997200 h 3115733"/>
                <a:gd name="connsiteX21" fmla="*/ 304800 w 4961467"/>
                <a:gd name="connsiteY21" fmla="*/ 2997200 h 3115733"/>
                <a:gd name="connsiteX22" fmla="*/ 118533 w 4961467"/>
                <a:gd name="connsiteY22" fmla="*/ 2997200 h 3115733"/>
                <a:gd name="connsiteX23" fmla="*/ 0 w 4961467"/>
                <a:gd name="connsiteY23" fmla="*/ 3115733 h 3115733"/>
                <a:gd name="connsiteX0" fmla="*/ 4961467 w 4961467"/>
                <a:gd name="connsiteY0" fmla="*/ 0 h 3115733"/>
                <a:gd name="connsiteX1" fmla="*/ 3860800 w 4961467"/>
                <a:gd name="connsiteY1" fmla="*/ 101600 h 3115733"/>
                <a:gd name="connsiteX2" fmla="*/ 3858661 w 4961467"/>
                <a:gd name="connsiteY2" fmla="*/ 133952 h 3115733"/>
                <a:gd name="connsiteX3" fmla="*/ 3708400 w 4961467"/>
                <a:gd name="connsiteY3" fmla="*/ 372533 h 3115733"/>
                <a:gd name="connsiteX4" fmla="*/ 3556000 w 4961467"/>
                <a:gd name="connsiteY4" fmla="*/ 440267 h 3115733"/>
                <a:gd name="connsiteX5" fmla="*/ 3200400 w 4961467"/>
                <a:gd name="connsiteY5" fmla="*/ 524933 h 3115733"/>
                <a:gd name="connsiteX6" fmla="*/ 3014133 w 4961467"/>
                <a:gd name="connsiteY6" fmla="*/ 508000 h 3115733"/>
                <a:gd name="connsiteX7" fmla="*/ 2912533 w 4961467"/>
                <a:gd name="connsiteY7" fmla="*/ 626533 h 3115733"/>
                <a:gd name="connsiteX8" fmla="*/ 2912533 w 4961467"/>
                <a:gd name="connsiteY8" fmla="*/ 660400 h 3115733"/>
                <a:gd name="connsiteX9" fmla="*/ 2895600 w 4961467"/>
                <a:gd name="connsiteY9" fmla="*/ 982133 h 3115733"/>
                <a:gd name="connsiteX10" fmla="*/ 2844800 w 4961467"/>
                <a:gd name="connsiteY10" fmla="*/ 1117600 h 3115733"/>
                <a:gd name="connsiteX11" fmla="*/ 2489200 w 4961467"/>
                <a:gd name="connsiteY11" fmla="*/ 1608667 h 3115733"/>
                <a:gd name="connsiteX12" fmla="*/ 2252133 w 4961467"/>
                <a:gd name="connsiteY12" fmla="*/ 1930400 h 3115733"/>
                <a:gd name="connsiteX13" fmla="*/ 2184400 w 4961467"/>
                <a:gd name="connsiteY13" fmla="*/ 1998133 h 3115733"/>
                <a:gd name="connsiteX14" fmla="*/ 1828800 w 4961467"/>
                <a:gd name="connsiteY14" fmla="*/ 2032000 h 3115733"/>
                <a:gd name="connsiteX15" fmla="*/ 1557867 w 4961467"/>
                <a:gd name="connsiteY15" fmla="*/ 2150533 h 3115733"/>
                <a:gd name="connsiteX16" fmla="*/ 1286933 w 4961467"/>
                <a:gd name="connsiteY16" fmla="*/ 2540000 h 3115733"/>
                <a:gd name="connsiteX17" fmla="*/ 1219200 w 4961467"/>
                <a:gd name="connsiteY17" fmla="*/ 2692400 h 3115733"/>
                <a:gd name="connsiteX18" fmla="*/ 965200 w 4961467"/>
                <a:gd name="connsiteY18" fmla="*/ 2760133 h 3115733"/>
                <a:gd name="connsiteX19" fmla="*/ 762000 w 4961467"/>
                <a:gd name="connsiteY19" fmla="*/ 2810933 h 3115733"/>
                <a:gd name="connsiteX20" fmla="*/ 491067 w 4961467"/>
                <a:gd name="connsiteY20" fmla="*/ 2878667 h 3115733"/>
                <a:gd name="connsiteX21" fmla="*/ 389467 w 4961467"/>
                <a:gd name="connsiteY21" fmla="*/ 2997200 h 3115733"/>
                <a:gd name="connsiteX22" fmla="*/ 304800 w 4961467"/>
                <a:gd name="connsiteY22" fmla="*/ 2997200 h 3115733"/>
                <a:gd name="connsiteX23" fmla="*/ 118533 w 4961467"/>
                <a:gd name="connsiteY23" fmla="*/ 2997200 h 3115733"/>
                <a:gd name="connsiteX24" fmla="*/ 0 w 4961467"/>
                <a:gd name="connsiteY24" fmla="*/ 3115733 h 3115733"/>
                <a:gd name="connsiteX0" fmla="*/ 4961467 w 4961467"/>
                <a:gd name="connsiteY0" fmla="*/ 0 h 3115733"/>
                <a:gd name="connsiteX1" fmla="*/ 3860800 w 4961467"/>
                <a:gd name="connsiteY1" fmla="*/ 101600 h 3115733"/>
                <a:gd name="connsiteX2" fmla="*/ 3708400 w 4961467"/>
                <a:gd name="connsiteY2" fmla="*/ 372533 h 3115733"/>
                <a:gd name="connsiteX3" fmla="*/ 3556000 w 4961467"/>
                <a:gd name="connsiteY3" fmla="*/ 440267 h 3115733"/>
                <a:gd name="connsiteX4" fmla="*/ 3200400 w 4961467"/>
                <a:gd name="connsiteY4" fmla="*/ 524933 h 3115733"/>
                <a:gd name="connsiteX5" fmla="*/ 3014133 w 4961467"/>
                <a:gd name="connsiteY5" fmla="*/ 508000 h 3115733"/>
                <a:gd name="connsiteX6" fmla="*/ 2912533 w 4961467"/>
                <a:gd name="connsiteY6" fmla="*/ 626533 h 3115733"/>
                <a:gd name="connsiteX7" fmla="*/ 2912533 w 4961467"/>
                <a:gd name="connsiteY7" fmla="*/ 660400 h 3115733"/>
                <a:gd name="connsiteX8" fmla="*/ 2895600 w 4961467"/>
                <a:gd name="connsiteY8" fmla="*/ 982133 h 3115733"/>
                <a:gd name="connsiteX9" fmla="*/ 2844800 w 4961467"/>
                <a:gd name="connsiteY9" fmla="*/ 1117600 h 3115733"/>
                <a:gd name="connsiteX10" fmla="*/ 2489200 w 4961467"/>
                <a:gd name="connsiteY10" fmla="*/ 1608667 h 3115733"/>
                <a:gd name="connsiteX11" fmla="*/ 2252133 w 4961467"/>
                <a:gd name="connsiteY11" fmla="*/ 1930400 h 3115733"/>
                <a:gd name="connsiteX12" fmla="*/ 2184400 w 4961467"/>
                <a:gd name="connsiteY12" fmla="*/ 1998133 h 3115733"/>
                <a:gd name="connsiteX13" fmla="*/ 1828800 w 4961467"/>
                <a:gd name="connsiteY13" fmla="*/ 2032000 h 3115733"/>
                <a:gd name="connsiteX14" fmla="*/ 1557867 w 4961467"/>
                <a:gd name="connsiteY14" fmla="*/ 2150533 h 3115733"/>
                <a:gd name="connsiteX15" fmla="*/ 1286933 w 4961467"/>
                <a:gd name="connsiteY15" fmla="*/ 2540000 h 3115733"/>
                <a:gd name="connsiteX16" fmla="*/ 1219200 w 4961467"/>
                <a:gd name="connsiteY16" fmla="*/ 2692400 h 3115733"/>
                <a:gd name="connsiteX17" fmla="*/ 965200 w 4961467"/>
                <a:gd name="connsiteY17" fmla="*/ 2760133 h 3115733"/>
                <a:gd name="connsiteX18" fmla="*/ 762000 w 4961467"/>
                <a:gd name="connsiteY18" fmla="*/ 2810933 h 3115733"/>
                <a:gd name="connsiteX19" fmla="*/ 491067 w 4961467"/>
                <a:gd name="connsiteY19" fmla="*/ 2878667 h 3115733"/>
                <a:gd name="connsiteX20" fmla="*/ 389467 w 4961467"/>
                <a:gd name="connsiteY20" fmla="*/ 2997200 h 3115733"/>
                <a:gd name="connsiteX21" fmla="*/ 304800 w 4961467"/>
                <a:gd name="connsiteY21" fmla="*/ 2997200 h 3115733"/>
                <a:gd name="connsiteX22" fmla="*/ 118533 w 4961467"/>
                <a:gd name="connsiteY22" fmla="*/ 2997200 h 3115733"/>
                <a:gd name="connsiteX23" fmla="*/ 0 w 4961467"/>
                <a:gd name="connsiteY23" fmla="*/ 3115733 h 3115733"/>
                <a:gd name="connsiteX0" fmla="*/ 4961467 w 4961467"/>
                <a:gd name="connsiteY0" fmla="*/ 0 h 3115733"/>
                <a:gd name="connsiteX1" fmla="*/ 3860800 w 4961467"/>
                <a:gd name="connsiteY1" fmla="*/ 101600 h 3115733"/>
                <a:gd name="connsiteX2" fmla="*/ 3708400 w 4961467"/>
                <a:gd name="connsiteY2" fmla="*/ 372533 h 3115733"/>
                <a:gd name="connsiteX3" fmla="*/ 3556000 w 4961467"/>
                <a:gd name="connsiteY3" fmla="*/ 440267 h 3115733"/>
                <a:gd name="connsiteX4" fmla="*/ 3200400 w 4961467"/>
                <a:gd name="connsiteY4" fmla="*/ 524933 h 3115733"/>
                <a:gd name="connsiteX5" fmla="*/ 3014133 w 4961467"/>
                <a:gd name="connsiteY5" fmla="*/ 508000 h 3115733"/>
                <a:gd name="connsiteX6" fmla="*/ 2912533 w 4961467"/>
                <a:gd name="connsiteY6" fmla="*/ 626533 h 3115733"/>
                <a:gd name="connsiteX7" fmla="*/ 2912533 w 4961467"/>
                <a:gd name="connsiteY7" fmla="*/ 660400 h 3115733"/>
                <a:gd name="connsiteX8" fmla="*/ 2895600 w 4961467"/>
                <a:gd name="connsiteY8" fmla="*/ 982133 h 3115733"/>
                <a:gd name="connsiteX9" fmla="*/ 2844800 w 4961467"/>
                <a:gd name="connsiteY9" fmla="*/ 1117600 h 3115733"/>
                <a:gd name="connsiteX10" fmla="*/ 2489200 w 4961467"/>
                <a:gd name="connsiteY10" fmla="*/ 1608667 h 3115733"/>
                <a:gd name="connsiteX11" fmla="*/ 2252133 w 4961467"/>
                <a:gd name="connsiteY11" fmla="*/ 1930400 h 3115733"/>
                <a:gd name="connsiteX12" fmla="*/ 2184400 w 4961467"/>
                <a:gd name="connsiteY12" fmla="*/ 1998133 h 3115733"/>
                <a:gd name="connsiteX13" fmla="*/ 1828800 w 4961467"/>
                <a:gd name="connsiteY13" fmla="*/ 2032000 h 3115733"/>
                <a:gd name="connsiteX14" fmla="*/ 1557867 w 4961467"/>
                <a:gd name="connsiteY14" fmla="*/ 2150533 h 3115733"/>
                <a:gd name="connsiteX15" fmla="*/ 1286933 w 4961467"/>
                <a:gd name="connsiteY15" fmla="*/ 2540000 h 3115733"/>
                <a:gd name="connsiteX16" fmla="*/ 1219200 w 4961467"/>
                <a:gd name="connsiteY16" fmla="*/ 2692400 h 3115733"/>
                <a:gd name="connsiteX17" fmla="*/ 965200 w 4961467"/>
                <a:gd name="connsiteY17" fmla="*/ 2760133 h 3115733"/>
                <a:gd name="connsiteX18" fmla="*/ 762000 w 4961467"/>
                <a:gd name="connsiteY18" fmla="*/ 2810933 h 3115733"/>
                <a:gd name="connsiteX19" fmla="*/ 491067 w 4961467"/>
                <a:gd name="connsiteY19" fmla="*/ 2878667 h 3115733"/>
                <a:gd name="connsiteX20" fmla="*/ 389467 w 4961467"/>
                <a:gd name="connsiteY20" fmla="*/ 2997200 h 3115733"/>
                <a:gd name="connsiteX21" fmla="*/ 304800 w 4961467"/>
                <a:gd name="connsiteY21" fmla="*/ 2997200 h 3115733"/>
                <a:gd name="connsiteX22" fmla="*/ 118533 w 4961467"/>
                <a:gd name="connsiteY22" fmla="*/ 2997200 h 3115733"/>
                <a:gd name="connsiteX23" fmla="*/ 0 w 4961467"/>
                <a:gd name="connsiteY23" fmla="*/ 3115733 h 311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61467" h="3115733">
                  <a:moveTo>
                    <a:pt x="4961467" y="0"/>
                  </a:moveTo>
                  <a:lnTo>
                    <a:pt x="3860800" y="101600"/>
                  </a:lnTo>
                  <a:cubicBezTo>
                    <a:pt x="3712113" y="356996"/>
                    <a:pt x="3759200" y="316088"/>
                    <a:pt x="3708400" y="372533"/>
                  </a:cubicBezTo>
                  <a:cubicBezTo>
                    <a:pt x="3657600" y="428978"/>
                    <a:pt x="3640667" y="414867"/>
                    <a:pt x="3556000" y="440267"/>
                  </a:cubicBezTo>
                  <a:cubicBezTo>
                    <a:pt x="3471333" y="465667"/>
                    <a:pt x="3290711" y="513644"/>
                    <a:pt x="3200400" y="524933"/>
                  </a:cubicBezTo>
                  <a:cubicBezTo>
                    <a:pt x="3110089" y="536222"/>
                    <a:pt x="3062111" y="491067"/>
                    <a:pt x="3014133" y="508000"/>
                  </a:cubicBezTo>
                  <a:cubicBezTo>
                    <a:pt x="2966155" y="524933"/>
                    <a:pt x="2929466" y="601133"/>
                    <a:pt x="2912533" y="626533"/>
                  </a:cubicBezTo>
                  <a:cubicBezTo>
                    <a:pt x="2895600" y="651933"/>
                    <a:pt x="2915355" y="601134"/>
                    <a:pt x="2912533" y="660400"/>
                  </a:cubicBezTo>
                  <a:cubicBezTo>
                    <a:pt x="2909711" y="719666"/>
                    <a:pt x="2906889" y="905933"/>
                    <a:pt x="2895600" y="982133"/>
                  </a:cubicBezTo>
                  <a:cubicBezTo>
                    <a:pt x="2884311" y="1058333"/>
                    <a:pt x="2912533" y="1013178"/>
                    <a:pt x="2844800" y="1117600"/>
                  </a:cubicBezTo>
                  <a:cubicBezTo>
                    <a:pt x="2777067" y="1222022"/>
                    <a:pt x="2587978" y="1473200"/>
                    <a:pt x="2489200" y="1608667"/>
                  </a:cubicBezTo>
                  <a:cubicBezTo>
                    <a:pt x="2390422" y="1744134"/>
                    <a:pt x="2302933" y="1865489"/>
                    <a:pt x="2252133" y="1930400"/>
                  </a:cubicBezTo>
                  <a:cubicBezTo>
                    <a:pt x="2201333" y="1995311"/>
                    <a:pt x="2254955" y="1981200"/>
                    <a:pt x="2184400" y="1998133"/>
                  </a:cubicBezTo>
                  <a:cubicBezTo>
                    <a:pt x="2113845" y="2015066"/>
                    <a:pt x="1933222" y="2006600"/>
                    <a:pt x="1828800" y="2032000"/>
                  </a:cubicBezTo>
                  <a:cubicBezTo>
                    <a:pt x="1724378" y="2057400"/>
                    <a:pt x="1648178" y="2065866"/>
                    <a:pt x="1557867" y="2150533"/>
                  </a:cubicBezTo>
                  <a:cubicBezTo>
                    <a:pt x="1467556" y="2235200"/>
                    <a:pt x="1343377" y="2449689"/>
                    <a:pt x="1286933" y="2540000"/>
                  </a:cubicBezTo>
                  <a:cubicBezTo>
                    <a:pt x="1230489" y="2630311"/>
                    <a:pt x="1272822" y="2655711"/>
                    <a:pt x="1219200" y="2692400"/>
                  </a:cubicBezTo>
                  <a:cubicBezTo>
                    <a:pt x="1165578" y="2729089"/>
                    <a:pt x="965200" y="2760133"/>
                    <a:pt x="965200" y="2760133"/>
                  </a:cubicBezTo>
                  <a:lnTo>
                    <a:pt x="762000" y="2810933"/>
                  </a:lnTo>
                  <a:cubicBezTo>
                    <a:pt x="682978" y="2830689"/>
                    <a:pt x="553156" y="2847623"/>
                    <a:pt x="491067" y="2878667"/>
                  </a:cubicBezTo>
                  <a:cubicBezTo>
                    <a:pt x="428978" y="2909711"/>
                    <a:pt x="420511" y="2977445"/>
                    <a:pt x="389467" y="2997200"/>
                  </a:cubicBezTo>
                  <a:cubicBezTo>
                    <a:pt x="358423" y="3016955"/>
                    <a:pt x="304800" y="2997200"/>
                    <a:pt x="304800" y="2997200"/>
                  </a:cubicBezTo>
                  <a:cubicBezTo>
                    <a:pt x="259644" y="2997200"/>
                    <a:pt x="169333" y="2977445"/>
                    <a:pt x="118533" y="2997200"/>
                  </a:cubicBezTo>
                  <a:cubicBezTo>
                    <a:pt x="67733" y="3016955"/>
                    <a:pt x="33866" y="3066344"/>
                    <a:pt x="0" y="3115733"/>
                  </a:cubicBezTo>
                </a:path>
              </a:pathLst>
            </a:custGeom>
            <a:ln w="101600">
              <a:solidFill>
                <a:srgbClr val="FF3399"/>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5943600" y="2895600"/>
              <a:ext cx="942887" cy="523220"/>
            </a:xfrm>
            <a:prstGeom prst="rect">
              <a:avLst/>
            </a:prstGeom>
            <a:noFill/>
          </p:spPr>
          <p:txBody>
            <a:bodyPr wrap="square" rtlCol="0">
              <a:spAutoFit/>
            </a:bodyPr>
            <a:lstStyle/>
            <a:p>
              <a:r>
                <a:rPr lang="en-US" sz="2800" b="1" dirty="0" smtClean="0">
                  <a:solidFill>
                    <a:srgbClr val="FF3399"/>
                  </a:solidFill>
                  <a:effectLst>
                    <a:outerShdw dist="50800" dir="7200000" algn="ctr" rotWithShape="0">
                      <a:schemeClr val="tx1"/>
                    </a:outerShdw>
                  </a:effectLst>
                </a:rPr>
                <a:t>L&amp;C</a:t>
              </a:r>
              <a:endParaRPr lang="en-US" sz="2800" b="1" dirty="0">
                <a:solidFill>
                  <a:srgbClr val="FF3399"/>
                </a:solidFill>
                <a:effectLst>
                  <a:outerShdw dist="50800" dir="7200000" algn="ctr" rotWithShape="0">
                    <a:schemeClr val="tx1"/>
                  </a:outerShdw>
                </a:effectLst>
              </a:endParaRPr>
            </a:p>
          </p:txBody>
        </p:sp>
      </p:grpSp>
      <p:grpSp>
        <p:nvGrpSpPr>
          <p:cNvPr id="55" name="Group 54"/>
          <p:cNvGrpSpPr/>
          <p:nvPr/>
        </p:nvGrpSpPr>
        <p:grpSpPr>
          <a:xfrm>
            <a:off x="1906866" y="3072112"/>
            <a:ext cx="3898757" cy="2883539"/>
            <a:chOff x="1906866" y="3072112"/>
            <a:chExt cx="3898757" cy="2883539"/>
          </a:xfrm>
        </p:grpSpPr>
        <p:sp>
          <p:nvSpPr>
            <p:cNvPr id="52" name="Oval 51"/>
            <p:cNvSpPr/>
            <p:nvPr/>
          </p:nvSpPr>
          <p:spPr>
            <a:xfrm rot="3249389">
              <a:off x="4887454" y="2854051"/>
              <a:ext cx="700108" cy="113623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rot="20543725">
              <a:off x="1906866" y="5486111"/>
              <a:ext cx="609600" cy="46954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rot="18989113">
              <a:off x="3147750" y="4783406"/>
              <a:ext cx="609600" cy="388794"/>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6" name="Picture 55"/>
          <p:cNvPicPr>
            <a:picLocks noChangeAspect="1" noChangeArrowheads="1"/>
          </p:cNvPicPr>
          <p:nvPr/>
        </p:nvPicPr>
        <p:blipFill>
          <a:blip r:embed="rId3"/>
          <a:srcRect l="38225" t="35761" r="11829" b="13307"/>
          <a:stretch>
            <a:fillRect/>
          </a:stretch>
        </p:blipFill>
        <p:spPr bwMode="auto">
          <a:xfrm flipH="1">
            <a:off x="4572000" y="3429000"/>
            <a:ext cx="4572000" cy="2621280"/>
          </a:xfrm>
          <a:prstGeom prst="rect">
            <a:avLst/>
          </a:prstGeom>
          <a:noFill/>
          <a:ln w="50800">
            <a:solidFill>
              <a:schemeClr val="tx1"/>
            </a:solidFill>
            <a:miter lim="800000"/>
            <a:headEnd/>
            <a:tailEnd/>
          </a:ln>
          <a:effectLst/>
        </p:spPr>
      </p:pic>
      <p:sp>
        <p:nvSpPr>
          <p:cNvPr id="57" name="Oval 56"/>
          <p:cNvSpPr/>
          <p:nvPr/>
        </p:nvSpPr>
        <p:spPr>
          <a:xfrm>
            <a:off x="4343400" y="2133600"/>
            <a:ext cx="1447800" cy="4572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p:cNvGrpSpPr/>
          <p:nvPr/>
        </p:nvGrpSpPr>
        <p:grpSpPr>
          <a:xfrm>
            <a:off x="5791200" y="3886200"/>
            <a:ext cx="3352800" cy="685800"/>
            <a:chOff x="4494212" y="3962400"/>
            <a:chExt cx="3352800" cy="685800"/>
          </a:xfrm>
        </p:grpSpPr>
        <p:cxnSp>
          <p:nvCxnSpPr>
            <p:cNvPr id="59" name="Straight Connector 58"/>
            <p:cNvCxnSpPr/>
            <p:nvPr/>
          </p:nvCxnSpPr>
          <p:spPr>
            <a:xfrm>
              <a:off x="4495800" y="3962400"/>
              <a:ext cx="3351212" cy="1588"/>
            </a:xfrm>
            <a:prstGeom prst="line">
              <a:avLst/>
            </a:prstGeom>
            <a:ln w="76200">
              <a:solidFill>
                <a:srgbClr val="FFFF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flipH="1" flipV="1">
              <a:off x="4152503" y="4305697"/>
              <a:ext cx="684212" cy="794"/>
            </a:xfrm>
            <a:prstGeom prst="line">
              <a:avLst/>
            </a:prstGeom>
            <a:ln w="76200">
              <a:solidFill>
                <a:srgbClr val="FFFF00"/>
              </a:solidFill>
              <a:headEnd type="triangle"/>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a:off x="5715000" y="2668588"/>
            <a:ext cx="1278467" cy="455612"/>
            <a:chOff x="4494212" y="3962400"/>
            <a:chExt cx="1278467" cy="455612"/>
          </a:xfrm>
        </p:grpSpPr>
        <p:cxnSp>
          <p:nvCxnSpPr>
            <p:cNvPr id="65" name="Straight Connector 64"/>
            <p:cNvCxnSpPr>
              <a:endCxn id="18" idx="0"/>
            </p:cNvCxnSpPr>
            <p:nvPr/>
          </p:nvCxnSpPr>
          <p:spPr>
            <a:xfrm flipV="1">
              <a:off x="4495800" y="4045479"/>
              <a:ext cx="1276879" cy="1588"/>
            </a:xfrm>
            <a:prstGeom prst="line">
              <a:avLst/>
            </a:prstGeom>
            <a:ln w="76200">
              <a:solidFill>
                <a:srgbClr val="FFFF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flipH="1" flipV="1">
              <a:off x="4267200" y="4189412"/>
              <a:ext cx="455612" cy="1588"/>
            </a:xfrm>
            <a:prstGeom prst="line">
              <a:avLst/>
            </a:prstGeom>
            <a:ln w="76200">
              <a:solidFill>
                <a:srgbClr val="FFFF00"/>
              </a:solidFill>
              <a:head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70" name="TextBox 69"/>
          <p:cNvSpPr txBox="1"/>
          <p:nvPr/>
        </p:nvSpPr>
        <p:spPr>
          <a:xfrm>
            <a:off x="1219200" y="2133600"/>
            <a:ext cx="2667000" cy="1384995"/>
          </a:xfrm>
          <a:prstGeom prst="rect">
            <a:avLst/>
          </a:prstGeom>
          <a:solidFill>
            <a:schemeClr val="bg1"/>
          </a:solidFill>
        </p:spPr>
        <p:txBody>
          <a:bodyPr wrap="square" rtlCol="0">
            <a:spAutoFit/>
          </a:bodyPr>
          <a:lstStyle/>
          <a:p>
            <a:pPr algn="ctr"/>
            <a:r>
              <a:rPr lang="en-US" sz="2800" b="1" dirty="0" smtClean="0">
                <a:solidFill>
                  <a:srgbClr val="FF3399"/>
                </a:solidFill>
                <a:effectLst>
                  <a:outerShdw dist="50800" dir="7200000" algn="ctr" rotWithShape="0">
                    <a:schemeClr val="tx1"/>
                  </a:outerShdw>
                </a:effectLst>
              </a:rPr>
              <a:t>excellent match where water is unconfined</a:t>
            </a:r>
            <a:endParaRPr lang="en-US" sz="2800" b="1" dirty="0">
              <a:solidFill>
                <a:srgbClr val="FF3399"/>
              </a:solidFill>
              <a:effectLst>
                <a:outerShdw dist="50800" dir="7200000" algn="ctr" rotWithShape="0">
                  <a:schemeClr val="tx1"/>
                </a:outerShdw>
              </a:effectLst>
            </a:endParaRPr>
          </a:p>
        </p:txBody>
      </p:sp>
      <p:sp>
        <p:nvSpPr>
          <p:cNvPr id="50" name="TextBox 49"/>
          <p:cNvSpPr txBox="1"/>
          <p:nvPr/>
        </p:nvSpPr>
        <p:spPr>
          <a:xfrm>
            <a:off x="622906" y="4267200"/>
            <a:ext cx="1053494" cy="523220"/>
          </a:xfrm>
          <a:prstGeom prst="rect">
            <a:avLst/>
          </a:prstGeom>
          <a:solidFill>
            <a:schemeClr val="bg1"/>
          </a:solidFill>
        </p:spPr>
        <p:txBody>
          <a:bodyPr wrap="none" rtlCol="0">
            <a:spAutoFit/>
          </a:bodyPr>
          <a:lstStyle/>
          <a:p>
            <a:r>
              <a:rPr lang="en-US" sz="2800" b="1" dirty="0" smtClean="0"/>
              <a:t>600 ft</a:t>
            </a:r>
            <a:endParaRPr lang="en-US" sz="2800" b="1" dirty="0"/>
          </a:p>
        </p:txBody>
      </p:sp>
      <p:sp>
        <p:nvSpPr>
          <p:cNvPr id="51" name="TextBox 50"/>
          <p:cNvSpPr txBox="1"/>
          <p:nvPr/>
        </p:nvSpPr>
        <p:spPr>
          <a:xfrm>
            <a:off x="3581400" y="6182380"/>
            <a:ext cx="1423788" cy="523220"/>
          </a:xfrm>
          <a:prstGeom prst="rect">
            <a:avLst/>
          </a:prstGeom>
          <a:solidFill>
            <a:schemeClr val="bg1"/>
          </a:solidFill>
        </p:spPr>
        <p:txBody>
          <a:bodyPr wrap="none" rtlCol="0">
            <a:spAutoFit/>
          </a:bodyPr>
          <a:lstStyle/>
          <a:p>
            <a:r>
              <a:rPr lang="en-US" sz="2800" b="1" dirty="0" smtClean="0"/>
              <a:t>16 miles</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197634"/>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1000"/>
                                        <p:tgtEl>
                                          <p:spTgt spid="15"/>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10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50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1000"/>
                                        <p:tgtEl>
                                          <p:spTgt spid="11"/>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10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11"/>
                                        </p:tgtEl>
                                      </p:cBhvr>
                                    </p:animEffect>
                                    <p:set>
                                      <p:cBhvr>
                                        <p:cTn id="39" dur="1" fill="hold">
                                          <p:stCondLst>
                                            <p:cond delay="999"/>
                                          </p:stCondLst>
                                        </p:cTn>
                                        <p:tgtEl>
                                          <p:spTgt spid="11"/>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51"/>
                                        </p:tgtEl>
                                      </p:cBhvr>
                                    </p:animEffect>
                                    <p:set>
                                      <p:cBhvr>
                                        <p:cTn id="42" dur="1" fill="hold">
                                          <p:stCondLst>
                                            <p:cond delay="999"/>
                                          </p:stCondLst>
                                        </p:cTn>
                                        <p:tgtEl>
                                          <p:spTgt spid="51"/>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1000"/>
                                        <p:tgtEl>
                                          <p:spTgt spid="50"/>
                                        </p:tgtEl>
                                      </p:cBhvr>
                                    </p:animEffect>
                                    <p:set>
                                      <p:cBhvr>
                                        <p:cTn id="45" dur="1" fill="hold">
                                          <p:stCondLst>
                                            <p:cond delay="999"/>
                                          </p:stCondLst>
                                        </p:cTn>
                                        <p:tgtEl>
                                          <p:spTgt spid="5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9"/>
                                        </p:tgtEl>
                                      </p:cBhvr>
                                    </p:animEffect>
                                    <p:set>
                                      <p:cBhvr>
                                        <p:cTn id="48" dur="1" fill="hold">
                                          <p:stCondLst>
                                            <p:cond delay="999"/>
                                          </p:stCondLst>
                                        </p:cTn>
                                        <p:tgtEl>
                                          <p:spTgt spid="9"/>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1000"/>
                                        <p:tgtEl>
                                          <p:spTgt spid="15"/>
                                        </p:tgtEl>
                                      </p:cBhvr>
                                    </p:animEffect>
                                    <p:set>
                                      <p:cBhvr>
                                        <p:cTn id="51" dur="1" fill="hold">
                                          <p:stCondLst>
                                            <p:cond delay="999"/>
                                          </p:stCondLst>
                                        </p:cTn>
                                        <p:tgtEl>
                                          <p:spTgt spid="1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childTnLst>
                          </p:cTn>
                        </p:par>
                        <p:par>
                          <p:cTn id="55" fill="hold">
                            <p:stCondLst>
                              <p:cond delay="1000"/>
                            </p:stCondLst>
                            <p:childTnLst>
                              <p:par>
                                <p:cTn id="56" presetID="22" presetClass="entr" presetSubtype="1" fill="hold" nodeType="after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wipe(up)">
                                      <p:cBhvr>
                                        <p:cTn id="58" dur="30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10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xit" presetSubtype="1" fill="hold" nodeType="clickEffect">
                                  <p:stCondLst>
                                    <p:cond delay="0"/>
                                  </p:stCondLst>
                                  <p:childTnLst>
                                    <p:animEffect transition="out" filter="wipe(up)">
                                      <p:cBhvr>
                                        <p:cTn id="67" dur="2000"/>
                                        <p:tgtEl>
                                          <p:spTgt spid="49"/>
                                        </p:tgtEl>
                                      </p:cBhvr>
                                    </p:animEffect>
                                    <p:set>
                                      <p:cBhvr>
                                        <p:cTn id="68" dur="1" fill="hold">
                                          <p:stCondLst>
                                            <p:cond delay="1999"/>
                                          </p:stCondLst>
                                        </p:cTn>
                                        <p:tgtEl>
                                          <p:spTgt spid="4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wipe(left)">
                                      <p:cBhvr>
                                        <p:cTn id="73" dur="1000"/>
                                        <p:tgtEl>
                                          <p:spTgt spid="57"/>
                                        </p:tgtEl>
                                      </p:cBhvr>
                                    </p:animEffect>
                                  </p:childTnLst>
                                </p:cTn>
                              </p:par>
                            </p:childTnLst>
                          </p:cTn>
                        </p:par>
                        <p:par>
                          <p:cTn id="74" fill="hold">
                            <p:stCondLst>
                              <p:cond delay="1000"/>
                            </p:stCondLst>
                            <p:childTnLst>
                              <p:par>
                                <p:cTn id="75" presetID="10" presetClass="entr" presetSubtype="0" fill="hold" nodeType="after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fade">
                                      <p:cBhvr>
                                        <p:cTn id="77" dur="1000"/>
                                        <p:tgtEl>
                                          <p:spTgt spid="5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wipe(right)">
                                      <p:cBhvr>
                                        <p:cTn id="82" dur="2000"/>
                                        <p:tgtEl>
                                          <p:spTgt spid="6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64"/>
                                        </p:tgtEl>
                                        <p:attrNameLst>
                                          <p:attrName>style.visibility</p:attrName>
                                        </p:attrNameLst>
                                      </p:cBhvr>
                                      <p:to>
                                        <p:strVal val="visible"/>
                                      </p:to>
                                    </p:set>
                                    <p:animEffect transition="in" filter="wipe(right)">
                                      <p:cBhvr>
                                        <p:cTn id="87" dur="2000"/>
                                        <p:tgtEl>
                                          <p:spTgt spid="6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1000"/>
                                        <p:tgtEl>
                                          <p:spTgt spid="56"/>
                                        </p:tgtEl>
                                      </p:cBhvr>
                                    </p:animEffect>
                                    <p:set>
                                      <p:cBhvr>
                                        <p:cTn id="92" dur="1" fill="hold">
                                          <p:stCondLst>
                                            <p:cond delay="999"/>
                                          </p:stCondLst>
                                        </p:cTn>
                                        <p:tgtEl>
                                          <p:spTgt spid="56"/>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1000"/>
                                        <p:tgtEl>
                                          <p:spTgt spid="64"/>
                                        </p:tgtEl>
                                      </p:cBhvr>
                                    </p:animEffect>
                                    <p:set>
                                      <p:cBhvr>
                                        <p:cTn id="95" dur="1" fill="hold">
                                          <p:stCondLst>
                                            <p:cond delay="999"/>
                                          </p:stCondLst>
                                        </p:cTn>
                                        <p:tgtEl>
                                          <p:spTgt spid="64"/>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1000"/>
                                        <p:tgtEl>
                                          <p:spTgt spid="62"/>
                                        </p:tgtEl>
                                      </p:cBhvr>
                                    </p:animEffect>
                                    <p:set>
                                      <p:cBhvr>
                                        <p:cTn id="98" dur="1" fill="hold">
                                          <p:stCondLst>
                                            <p:cond delay="999"/>
                                          </p:stCondLst>
                                        </p:cTn>
                                        <p:tgtEl>
                                          <p:spTgt spid="62"/>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1000"/>
                                        <p:tgtEl>
                                          <p:spTgt spid="57"/>
                                        </p:tgtEl>
                                      </p:cBhvr>
                                    </p:animEffect>
                                    <p:set>
                                      <p:cBhvr>
                                        <p:cTn id="101" dur="1" fill="hold">
                                          <p:stCondLst>
                                            <p:cond delay="999"/>
                                          </p:stCondLst>
                                        </p:cTn>
                                        <p:tgtEl>
                                          <p:spTgt spid="57"/>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1000"/>
                                        <p:tgtEl>
                                          <p:spTgt spid="41"/>
                                        </p:tgtEl>
                                      </p:cBhvr>
                                    </p:animEffect>
                                    <p:set>
                                      <p:cBhvr>
                                        <p:cTn id="104" dur="1" fill="hold">
                                          <p:stCondLst>
                                            <p:cond delay="999"/>
                                          </p:stCondLst>
                                        </p:cTn>
                                        <p:tgtEl>
                                          <p:spTgt spid="41"/>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1000"/>
                                        <p:tgtEl>
                                          <p:spTgt spid="43"/>
                                        </p:tgtEl>
                                      </p:cBhvr>
                                    </p:animEffect>
                                    <p:set>
                                      <p:cBhvr>
                                        <p:cTn id="107" dur="1" fill="hold">
                                          <p:stCondLst>
                                            <p:cond delay="999"/>
                                          </p:stCondLst>
                                        </p:cTn>
                                        <p:tgtEl>
                                          <p:spTgt spid="43"/>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49"/>
                                        </p:tgtEl>
                                        <p:attrNameLst>
                                          <p:attrName>style.visibility</p:attrName>
                                        </p:attrNameLst>
                                      </p:cBhvr>
                                      <p:to>
                                        <p:strVal val="visible"/>
                                      </p:to>
                                    </p:set>
                                    <p:animEffect transition="in" filter="fade">
                                      <p:cBhvr>
                                        <p:cTn id="110" dur="1000"/>
                                        <p:tgtEl>
                                          <p:spTgt spid="49"/>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1" fill="hold" nodeType="clickEffect">
                                  <p:stCondLst>
                                    <p:cond delay="0"/>
                                  </p:stCondLst>
                                  <p:childTnLst>
                                    <p:set>
                                      <p:cBhvr>
                                        <p:cTn id="114" dur="1" fill="hold">
                                          <p:stCondLst>
                                            <p:cond delay="0"/>
                                          </p:stCondLst>
                                        </p:cTn>
                                        <p:tgtEl>
                                          <p:spTgt spid="20"/>
                                        </p:tgtEl>
                                        <p:attrNameLst>
                                          <p:attrName>style.visibility</p:attrName>
                                        </p:attrNameLst>
                                      </p:cBhvr>
                                      <p:to>
                                        <p:strVal val="visible"/>
                                      </p:to>
                                    </p:set>
                                    <p:animEffect transition="in" filter="wipe(up)">
                                      <p:cBhvr>
                                        <p:cTn id="115" dur="3000"/>
                                        <p:tgtEl>
                                          <p:spTgt spid="20"/>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nodeType="clickEffect">
                                  <p:stCondLst>
                                    <p:cond delay="0"/>
                                  </p:stCondLst>
                                  <p:childTnLst>
                                    <p:set>
                                      <p:cBhvr>
                                        <p:cTn id="119" dur="1" fill="hold">
                                          <p:stCondLst>
                                            <p:cond delay="0"/>
                                          </p:stCondLst>
                                        </p:cTn>
                                        <p:tgtEl>
                                          <p:spTgt spid="55"/>
                                        </p:tgtEl>
                                        <p:attrNameLst>
                                          <p:attrName>style.visibility</p:attrName>
                                        </p:attrNameLst>
                                      </p:cBhvr>
                                      <p:to>
                                        <p:strVal val="visible"/>
                                      </p:to>
                                    </p:set>
                                    <p:animEffect transition="in" filter="wipe(up)">
                                      <p:cBhvr>
                                        <p:cTn id="120" dur="1000"/>
                                        <p:tgtEl>
                                          <p:spTgt spid="55"/>
                                        </p:tgtEl>
                                      </p:cBhvr>
                                    </p:animEffect>
                                  </p:childTnLst>
                                </p:cTn>
                              </p:par>
                            </p:childTnLst>
                          </p:cTn>
                        </p:par>
                        <p:par>
                          <p:cTn id="121" fill="hold">
                            <p:stCondLst>
                              <p:cond delay="1000"/>
                            </p:stCondLst>
                            <p:childTnLst>
                              <p:par>
                                <p:cTn id="122" presetID="10" presetClass="entr" presetSubtype="0" fill="hold" grpId="0" nodeType="afterEffect">
                                  <p:stCondLst>
                                    <p:cond delay="0"/>
                                  </p:stCondLst>
                                  <p:childTnLst>
                                    <p:set>
                                      <p:cBhvr>
                                        <p:cTn id="123" dur="1" fill="hold">
                                          <p:stCondLst>
                                            <p:cond delay="0"/>
                                          </p:stCondLst>
                                        </p:cTn>
                                        <p:tgtEl>
                                          <p:spTgt spid="70"/>
                                        </p:tgtEl>
                                        <p:attrNameLst>
                                          <p:attrName>style.visibility</p:attrName>
                                        </p:attrNameLst>
                                      </p:cBhvr>
                                      <p:to>
                                        <p:strVal val="visible"/>
                                      </p:to>
                                    </p:set>
                                    <p:animEffect transition="in" filter="fade">
                                      <p:cBhvr>
                                        <p:cTn id="124" dur="1000"/>
                                        <p:tgtEl>
                                          <p:spTgt spid="70"/>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nodeType="clickEffect">
                                  <p:stCondLst>
                                    <p:cond delay="0"/>
                                  </p:stCondLst>
                                  <p:childTnLst>
                                    <p:animEffect transition="out" filter="fade">
                                      <p:cBhvr>
                                        <p:cTn id="128" dur="1000"/>
                                        <p:tgtEl>
                                          <p:spTgt spid="49"/>
                                        </p:tgtEl>
                                      </p:cBhvr>
                                    </p:animEffect>
                                    <p:set>
                                      <p:cBhvr>
                                        <p:cTn id="129" dur="1" fill="hold">
                                          <p:stCondLst>
                                            <p:cond delay="999"/>
                                          </p:stCondLst>
                                        </p:cTn>
                                        <p:tgtEl>
                                          <p:spTgt spid="49"/>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1000"/>
                                        <p:tgtEl>
                                          <p:spTgt spid="55"/>
                                        </p:tgtEl>
                                      </p:cBhvr>
                                    </p:animEffect>
                                    <p:set>
                                      <p:cBhvr>
                                        <p:cTn id="132" dur="1" fill="hold">
                                          <p:stCondLst>
                                            <p:cond delay="999"/>
                                          </p:stCondLst>
                                        </p:cTn>
                                        <p:tgtEl>
                                          <p:spTgt spid="55"/>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1000"/>
                                        <p:tgtEl>
                                          <p:spTgt spid="70"/>
                                        </p:tgtEl>
                                      </p:cBhvr>
                                    </p:animEffect>
                                    <p:set>
                                      <p:cBhvr>
                                        <p:cTn id="135" dur="1" fill="hold">
                                          <p:stCondLst>
                                            <p:cond delay="999"/>
                                          </p:stCondLst>
                                        </p:cTn>
                                        <p:tgtEl>
                                          <p:spTgt spid="70"/>
                                        </p:tgtEl>
                                        <p:attrNameLst>
                                          <p:attrName>style.visibility</p:attrName>
                                        </p:attrNameLst>
                                      </p:cBhvr>
                                      <p:to>
                                        <p:strVal val="hidden"/>
                                      </p:to>
                                    </p:set>
                                  </p:childTnLst>
                                </p:cTn>
                              </p:par>
                            </p:childTnLst>
                          </p:cTn>
                        </p:par>
                        <p:par>
                          <p:cTn id="136" fill="hold">
                            <p:stCondLst>
                              <p:cond delay="1000"/>
                            </p:stCondLst>
                            <p:childTnLst>
                              <p:par>
                                <p:cTn id="137" presetID="10" presetClass="entr" presetSubtype="0" fill="hold" nodeType="afterEffect">
                                  <p:stCondLst>
                                    <p:cond delay="0"/>
                                  </p:stCondLst>
                                  <p:childTnLst>
                                    <p:set>
                                      <p:cBhvr>
                                        <p:cTn id="138" dur="1" fill="hold">
                                          <p:stCondLst>
                                            <p:cond delay="0"/>
                                          </p:stCondLst>
                                        </p:cTn>
                                        <p:tgtEl>
                                          <p:spTgt spid="41"/>
                                        </p:tgtEl>
                                        <p:attrNameLst>
                                          <p:attrName>style.visibility</p:attrName>
                                        </p:attrNameLst>
                                      </p:cBhvr>
                                      <p:to>
                                        <p:strVal val="visible"/>
                                      </p:to>
                                    </p:set>
                                    <p:animEffect transition="in" filter="fade">
                                      <p:cBhvr>
                                        <p:cTn id="139"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4" grpId="0" animBg="1"/>
      <p:bldP spid="14" grpId="1" animBg="1"/>
      <p:bldP spid="43" grpId="0"/>
      <p:bldP spid="43" grpId="1"/>
      <p:bldP spid="57" grpId="0" animBg="1"/>
      <p:bldP spid="57" grpId="1" animBg="1"/>
      <p:bldP spid="70" grpId="0" animBg="1"/>
      <p:bldP spid="70" grpId="1" animBg="1"/>
      <p:bldP spid="50" grpId="0" animBg="1"/>
      <p:bldP spid="50" grpId="1" animBg="1"/>
      <p:bldP spid="51" grpId="0" animBg="1"/>
      <p:bldP spid="51" grpId="1" animBg="1"/>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228600"/>
            <a:ext cx="9144000" cy="369332"/>
          </a:xfrm>
          <a:prstGeom prst="rect">
            <a:avLst/>
          </a:prstGeom>
        </p:spPr>
        <p:txBody>
          <a:bodyPr wrap="square">
            <a:spAutoFit/>
          </a:bodyPr>
          <a:lstStyle/>
          <a:p>
            <a:r>
              <a:rPr lang="en-US" dirty="0" smtClean="0">
                <a:hlinkClick r:id="rId2"/>
              </a:rPr>
              <a:t>https://pubs.usgs.gov/circ/2003/1246/report.pdf</a:t>
            </a:r>
            <a:endParaRPr lang="en-US" dirty="0" smtClean="0"/>
          </a:p>
        </p:txBody>
      </p:sp>
      <p:pic>
        <p:nvPicPr>
          <p:cNvPr id="3074" name="Picture 2"/>
          <p:cNvPicPr>
            <a:picLocks noChangeAspect="1" noChangeArrowheads="1"/>
          </p:cNvPicPr>
          <p:nvPr/>
        </p:nvPicPr>
        <p:blipFill>
          <a:blip r:embed="rId3"/>
          <a:srcRect l="7887" t="14028" r="1410" b="9984"/>
          <a:stretch>
            <a:fillRect/>
          </a:stretch>
        </p:blipFill>
        <p:spPr bwMode="auto">
          <a:xfrm>
            <a:off x="0" y="2551043"/>
            <a:ext cx="9144000" cy="4306957"/>
          </a:xfrm>
          <a:prstGeom prst="rect">
            <a:avLst/>
          </a:prstGeom>
          <a:noFill/>
          <a:ln w="9525">
            <a:noFill/>
            <a:miter lim="800000"/>
            <a:headEnd/>
            <a:tailEnd/>
          </a:ln>
          <a:effectLst/>
        </p:spPr>
      </p:pic>
      <p:pic>
        <p:nvPicPr>
          <p:cNvPr id="196610" name="Picture 2"/>
          <p:cNvPicPr>
            <a:picLocks noChangeAspect="1" noChangeArrowheads="1"/>
          </p:cNvPicPr>
          <p:nvPr/>
        </p:nvPicPr>
        <p:blipFill>
          <a:blip r:embed="rId4"/>
          <a:srcRect/>
          <a:stretch>
            <a:fillRect/>
          </a:stretch>
        </p:blipFill>
        <p:spPr bwMode="auto">
          <a:xfrm>
            <a:off x="5181600" y="1"/>
            <a:ext cx="3962399" cy="29423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18288"/>
            <a:ext cx="4264629" cy="707886"/>
          </a:xfrm>
          <a:prstGeom prst="rect">
            <a:avLst/>
          </a:prstGeom>
          <a:noFill/>
        </p:spPr>
        <p:txBody>
          <a:bodyPr wrap="none" rtlCol="0">
            <a:spAutoFit/>
          </a:bodyPr>
          <a:lstStyle/>
          <a:p>
            <a:r>
              <a:rPr lang="en-US" sz="4000" b="1" dirty="0" smtClean="0"/>
              <a:t>GEOMORPHOLOGY</a:t>
            </a:r>
          </a:p>
        </p:txBody>
      </p:sp>
      <p:sp>
        <p:nvSpPr>
          <p:cNvPr id="3" name="TextBox 2"/>
          <p:cNvSpPr txBox="1"/>
          <p:nvPr/>
        </p:nvSpPr>
        <p:spPr>
          <a:xfrm>
            <a:off x="4956048" y="762000"/>
            <a:ext cx="1563954" cy="707886"/>
          </a:xfrm>
          <a:prstGeom prst="rect">
            <a:avLst/>
          </a:prstGeom>
          <a:noFill/>
        </p:spPr>
        <p:txBody>
          <a:bodyPr wrap="none" rtlCol="0">
            <a:spAutoFit/>
          </a:bodyPr>
          <a:lstStyle/>
          <a:p>
            <a:r>
              <a:rPr lang="en-US" sz="4000" b="1" dirty="0" smtClean="0"/>
              <a:t>  maps</a:t>
            </a:r>
          </a:p>
        </p:txBody>
      </p:sp>
      <p:sp useBgFill="1">
        <p:nvSpPr>
          <p:cNvPr id="5" name="TextBox 4"/>
          <p:cNvSpPr txBox="1"/>
          <p:nvPr/>
        </p:nvSpPr>
        <p:spPr>
          <a:xfrm>
            <a:off x="6531618" y="762000"/>
            <a:ext cx="2612382" cy="707886"/>
          </a:xfrm>
          <a:prstGeom prst="rect">
            <a:avLst/>
          </a:prstGeom>
        </p:spPr>
        <p:txBody>
          <a:bodyPr wrap="none" rtlCol="0">
            <a:spAutoFit/>
          </a:bodyPr>
          <a:lstStyle/>
          <a:p>
            <a:r>
              <a:rPr lang="en-US" sz="4000" b="1" dirty="0" smtClean="0">
                <a:solidFill>
                  <a:srgbClr val="FF0000"/>
                </a:solidFill>
                <a:effectLst>
                  <a:outerShdw dist="50800" dir="5400000" algn="ctr" rotWithShape="0">
                    <a:schemeClr val="tx1"/>
                  </a:outerShdw>
                </a:effectLst>
              </a:rPr>
              <a:t> ACCURACY</a:t>
            </a:r>
            <a:endParaRPr lang="en-US" sz="4000" b="1" dirty="0">
              <a:solidFill>
                <a:srgbClr val="FF0000"/>
              </a:solidFill>
              <a:effectLst>
                <a:outerShdw dist="50800" dir="5400000" algn="ctr" rotWithShape="0">
                  <a:schemeClr val="tx1"/>
                </a:outerShdw>
              </a:effectLst>
            </a:endParaRPr>
          </a:p>
        </p:txBody>
      </p:sp>
      <p:grpSp>
        <p:nvGrpSpPr>
          <p:cNvPr id="23" name="Group 22"/>
          <p:cNvGrpSpPr/>
          <p:nvPr/>
        </p:nvGrpSpPr>
        <p:grpSpPr>
          <a:xfrm>
            <a:off x="-45720" y="838200"/>
            <a:ext cx="8046720" cy="6019800"/>
            <a:chOff x="-45720" y="838200"/>
            <a:chExt cx="8046720" cy="6019800"/>
          </a:xfrm>
        </p:grpSpPr>
        <p:sp useBgFill="1">
          <p:nvSpPr>
            <p:cNvPr id="4" name="TextBox 3"/>
            <p:cNvSpPr txBox="1"/>
            <p:nvPr/>
          </p:nvSpPr>
          <p:spPr>
            <a:xfrm>
              <a:off x="76200" y="863025"/>
              <a:ext cx="5105400" cy="584775"/>
            </a:xfrm>
            <a:prstGeom prst="rect">
              <a:avLst/>
            </a:prstGeom>
            <a:effectLst/>
          </p:spPr>
          <p:txBody>
            <a:bodyPr wrap="square" rtlCol="0">
              <a:spAutoFit/>
            </a:bodyPr>
            <a:lstStyle/>
            <a:p>
              <a:r>
                <a:rPr lang="en-US" sz="3200" b="1" dirty="0" smtClean="0">
                  <a:solidFill>
                    <a:srgbClr val="FF0000"/>
                  </a:solidFill>
                  <a:effectLst>
                    <a:outerShdw dist="50800" dir="7200000" algn="ctr" rotWithShape="0">
                      <a:schemeClr val="tx1"/>
                    </a:outerShdw>
                  </a:effectLst>
                </a:rPr>
                <a:t>Another example: Great Falls</a:t>
              </a:r>
              <a:endParaRPr lang="en-US" sz="3200" b="1" dirty="0">
                <a:solidFill>
                  <a:srgbClr val="FF0000"/>
                </a:solidFill>
                <a:effectLst>
                  <a:outerShdw dist="50800" dir="7200000" algn="ctr" rotWithShape="0">
                    <a:schemeClr val="tx1"/>
                  </a:outerShdw>
                </a:effectLst>
              </a:endParaRPr>
            </a:p>
          </p:txBody>
        </p:sp>
        <p:sp useBgFill="1">
          <p:nvSpPr>
            <p:cNvPr id="6" name="TextBox 5"/>
            <p:cNvSpPr txBox="1"/>
            <p:nvPr/>
          </p:nvSpPr>
          <p:spPr>
            <a:xfrm>
              <a:off x="-45720" y="838200"/>
              <a:ext cx="3246120" cy="584775"/>
            </a:xfrm>
            <a:prstGeom prst="rect">
              <a:avLst/>
            </a:prstGeom>
          </p:spPr>
          <p:txBody>
            <a:bodyPr wrap="square" rtlCol="0">
              <a:spAutoFit/>
            </a:bodyPr>
            <a:lstStyle/>
            <a:p>
              <a:pPr algn="r"/>
              <a:r>
                <a:rPr lang="en-US" sz="3200" b="1" dirty="0" smtClean="0">
                  <a:solidFill>
                    <a:srgbClr val="FF0000"/>
                  </a:solidFill>
                  <a:effectLst>
                    <a:outerShdw dist="50800" dir="5400000" algn="ctr" rotWithShape="0">
                      <a:schemeClr val="tx1"/>
                    </a:outerShdw>
                  </a:effectLst>
                </a:rPr>
                <a:t> compare profiles:</a:t>
              </a:r>
              <a:endParaRPr lang="en-US" sz="3200" b="1" dirty="0">
                <a:solidFill>
                  <a:srgbClr val="FF0000"/>
                </a:solidFill>
                <a:effectLst>
                  <a:outerShdw dist="50800" dir="5400000" algn="ctr" rotWithShape="0">
                    <a:schemeClr val="tx1"/>
                  </a:outerShdw>
                </a:effectLst>
              </a:endParaRPr>
            </a:p>
          </p:txBody>
        </p:sp>
        <p:pic>
          <p:nvPicPr>
            <p:cNvPr id="7" name="Picture 2"/>
            <p:cNvPicPr>
              <a:picLocks noChangeAspect="1" noChangeArrowheads="1"/>
            </p:cNvPicPr>
            <p:nvPr/>
          </p:nvPicPr>
          <p:blipFill>
            <a:blip r:embed="rId2"/>
            <a:srcRect/>
            <a:stretch>
              <a:fillRect/>
            </a:stretch>
          </p:blipFill>
          <p:spPr bwMode="auto">
            <a:xfrm>
              <a:off x="685800" y="1425921"/>
              <a:ext cx="7315200" cy="5432079"/>
            </a:xfrm>
            <a:prstGeom prst="rect">
              <a:avLst/>
            </a:prstGeom>
            <a:noFill/>
            <a:ln w="9525">
              <a:noFill/>
              <a:miter lim="800000"/>
              <a:headEnd/>
              <a:tailEnd/>
            </a:ln>
            <a:effectLst/>
          </p:spPr>
        </p:pic>
        <p:grpSp>
          <p:nvGrpSpPr>
            <p:cNvPr id="8" name="Group 7"/>
            <p:cNvGrpSpPr/>
            <p:nvPr/>
          </p:nvGrpSpPr>
          <p:grpSpPr>
            <a:xfrm>
              <a:off x="2438400" y="2143780"/>
              <a:ext cx="4572000" cy="3571220"/>
              <a:chOff x="2438400" y="2143780"/>
              <a:chExt cx="4572000" cy="3571220"/>
            </a:xfrm>
          </p:grpSpPr>
          <p:grpSp>
            <p:nvGrpSpPr>
              <p:cNvPr id="9" name="Group 38"/>
              <p:cNvGrpSpPr/>
              <p:nvPr/>
            </p:nvGrpSpPr>
            <p:grpSpPr>
              <a:xfrm>
                <a:off x="2438400" y="2692400"/>
                <a:ext cx="4572000" cy="3022600"/>
                <a:chOff x="2438400" y="2692400"/>
                <a:chExt cx="4572000" cy="3022600"/>
              </a:xfrm>
            </p:grpSpPr>
            <p:sp>
              <p:nvSpPr>
                <p:cNvPr id="11" name="Freeform 10"/>
                <p:cNvSpPr/>
                <p:nvPr/>
              </p:nvSpPr>
              <p:spPr>
                <a:xfrm>
                  <a:off x="4888089" y="2692400"/>
                  <a:ext cx="922213" cy="1100667"/>
                </a:xfrm>
                <a:custGeom>
                  <a:avLst/>
                  <a:gdLst>
                    <a:gd name="connsiteX0" fmla="*/ 886178 w 951089"/>
                    <a:gd name="connsiteY0" fmla="*/ 0 h 948267"/>
                    <a:gd name="connsiteX1" fmla="*/ 903111 w 951089"/>
                    <a:gd name="connsiteY1" fmla="*/ 321733 h 948267"/>
                    <a:gd name="connsiteX2" fmla="*/ 598311 w 951089"/>
                    <a:gd name="connsiteY2" fmla="*/ 355600 h 948267"/>
                    <a:gd name="connsiteX3" fmla="*/ 344311 w 951089"/>
                    <a:gd name="connsiteY3" fmla="*/ 440267 h 948267"/>
                    <a:gd name="connsiteX4" fmla="*/ 259644 w 951089"/>
                    <a:gd name="connsiteY4" fmla="*/ 440267 h 948267"/>
                    <a:gd name="connsiteX5" fmla="*/ 56444 w 951089"/>
                    <a:gd name="connsiteY5" fmla="*/ 541867 h 948267"/>
                    <a:gd name="connsiteX6" fmla="*/ 5644 w 951089"/>
                    <a:gd name="connsiteY6" fmla="*/ 575733 h 948267"/>
                    <a:gd name="connsiteX7" fmla="*/ 22578 w 951089"/>
                    <a:gd name="connsiteY7" fmla="*/ 948267 h 948267"/>
                    <a:gd name="connsiteX0" fmla="*/ 886178 w 918633"/>
                    <a:gd name="connsiteY0" fmla="*/ 0 h 948267"/>
                    <a:gd name="connsiteX1" fmla="*/ 903111 w 918633"/>
                    <a:gd name="connsiteY1" fmla="*/ 321733 h 948267"/>
                    <a:gd name="connsiteX2" fmla="*/ 598311 w 918633"/>
                    <a:gd name="connsiteY2" fmla="*/ 355600 h 948267"/>
                    <a:gd name="connsiteX3" fmla="*/ 344311 w 918633"/>
                    <a:gd name="connsiteY3" fmla="*/ 440267 h 948267"/>
                    <a:gd name="connsiteX4" fmla="*/ 259644 w 918633"/>
                    <a:gd name="connsiteY4" fmla="*/ 440267 h 948267"/>
                    <a:gd name="connsiteX5" fmla="*/ 56444 w 918633"/>
                    <a:gd name="connsiteY5" fmla="*/ 541867 h 948267"/>
                    <a:gd name="connsiteX6" fmla="*/ 5644 w 918633"/>
                    <a:gd name="connsiteY6" fmla="*/ 575733 h 948267"/>
                    <a:gd name="connsiteX7" fmla="*/ 22578 w 918633"/>
                    <a:gd name="connsiteY7" fmla="*/ 948267 h 948267"/>
                    <a:gd name="connsiteX0" fmla="*/ 886178 w 918633"/>
                    <a:gd name="connsiteY0" fmla="*/ 0 h 948267"/>
                    <a:gd name="connsiteX1" fmla="*/ 903111 w 918633"/>
                    <a:gd name="connsiteY1" fmla="*/ 321733 h 948267"/>
                    <a:gd name="connsiteX2" fmla="*/ 598311 w 918633"/>
                    <a:gd name="connsiteY2" fmla="*/ 355600 h 948267"/>
                    <a:gd name="connsiteX3" fmla="*/ 344311 w 918633"/>
                    <a:gd name="connsiteY3" fmla="*/ 440267 h 948267"/>
                    <a:gd name="connsiteX4" fmla="*/ 259644 w 918633"/>
                    <a:gd name="connsiteY4" fmla="*/ 440267 h 948267"/>
                    <a:gd name="connsiteX5" fmla="*/ 56444 w 918633"/>
                    <a:gd name="connsiteY5" fmla="*/ 541867 h 948267"/>
                    <a:gd name="connsiteX6" fmla="*/ 5644 w 918633"/>
                    <a:gd name="connsiteY6" fmla="*/ 575733 h 948267"/>
                    <a:gd name="connsiteX7" fmla="*/ 22578 w 918633"/>
                    <a:gd name="connsiteY7" fmla="*/ 948267 h 948267"/>
                    <a:gd name="connsiteX0" fmla="*/ 886178 w 922213"/>
                    <a:gd name="connsiteY0" fmla="*/ 0 h 948267"/>
                    <a:gd name="connsiteX1" fmla="*/ 903111 w 922213"/>
                    <a:gd name="connsiteY1" fmla="*/ 321733 h 948267"/>
                    <a:gd name="connsiteX2" fmla="*/ 598311 w 922213"/>
                    <a:gd name="connsiteY2" fmla="*/ 355600 h 948267"/>
                    <a:gd name="connsiteX3" fmla="*/ 344311 w 922213"/>
                    <a:gd name="connsiteY3" fmla="*/ 440267 h 948267"/>
                    <a:gd name="connsiteX4" fmla="*/ 259644 w 922213"/>
                    <a:gd name="connsiteY4" fmla="*/ 440267 h 948267"/>
                    <a:gd name="connsiteX5" fmla="*/ 56444 w 922213"/>
                    <a:gd name="connsiteY5" fmla="*/ 541867 h 948267"/>
                    <a:gd name="connsiteX6" fmla="*/ 5644 w 922213"/>
                    <a:gd name="connsiteY6" fmla="*/ 575733 h 948267"/>
                    <a:gd name="connsiteX7" fmla="*/ 22578 w 922213"/>
                    <a:gd name="connsiteY7" fmla="*/ 948267 h 948267"/>
                    <a:gd name="connsiteX0" fmla="*/ 886178 w 922213"/>
                    <a:gd name="connsiteY0" fmla="*/ 0 h 1100667"/>
                    <a:gd name="connsiteX1" fmla="*/ 903111 w 922213"/>
                    <a:gd name="connsiteY1" fmla="*/ 474133 h 1100667"/>
                    <a:gd name="connsiteX2" fmla="*/ 598311 w 922213"/>
                    <a:gd name="connsiteY2" fmla="*/ 508000 h 1100667"/>
                    <a:gd name="connsiteX3" fmla="*/ 344311 w 922213"/>
                    <a:gd name="connsiteY3" fmla="*/ 592667 h 1100667"/>
                    <a:gd name="connsiteX4" fmla="*/ 259644 w 922213"/>
                    <a:gd name="connsiteY4" fmla="*/ 592667 h 1100667"/>
                    <a:gd name="connsiteX5" fmla="*/ 56444 w 922213"/>
                    <a:gd name="connsiteY5" fmla="*/ 694267 h 1100667"/>
                    <a:gd name="connsiteX6" fmla="*/ 5644 w 922213"/>
                    <a:gd name="connsiteY6" fmla="*/ 728133 h 1100667"/>
                    <a:gd name="connsiteX7" fmla="*/ 22578 w 922213"/>
                    <a:gd name="connsiteY7" fmla="*/ 1100667 h 1100667"/>
                    <a:gd name="connsiteX0" fmla="*/ 886178 w 922213"/>
                    <a:gd name="connsiteY0" fmla="*/ 0 h 1100667"/>
                    <a:gd name="connsiteX1" fmla="*/ 903111 w 922213"/>
                    <a:gd name="connsiteY1" fmla="*/ 474133 h 1100667"/>
                    <a:gd name="connsiteX2" fmla="*/ 598311 w 922213"/>
                    <a:gd name="connsiteY2" fmla="*/ 508000 h 1100667"/>
                    <a:gd name="connsiteX3" fmla="*/ 344311 w 922213"/>
                    <a:gd name="connsiteY3" fmla="*/ 592667 h 1100667"/>
                    <a:gd name="connsiteX4" fmla="*/ 259644 w 922213"/>
                    <a:gd name="connsiteY4" fmla="*/ 592667 h 1100667"/>
                    <a:gd name="connsiteX5" fmla="*/ 56444 w 922213"/>
                    <a:gd name="connsiteY5" fmla="*/ 694267 h 1100667"/>
                    <a:gd name="connsiteX6" fmla="*/ 5644 w 922213"/>
                    <a:gd name="connsiteY6" fmla="*/ 728133 h 1100667"/>
                    <a:gd name="connsiteX7" fmla="*/ 22578 w 922213"/>
                    <a:gd name="connsiteY7" fmla="*/ 1100667 h 1100667"/>
                    <a:gd name="connsiteX0" fmla="*/ 886178 w 922213"/>
                    <a:gd name="connsiteY0" fmla="*/ 0 h 1100667"/>
                    <a:gd name="connsiteX1" fmla="*/ 903111 w 922213"/>
                    <a:gd name="connsiteY1" fmla="*/ 474133 h 1100667"/>
                    <a:gd name="connsiteX2" fmla="*/ 598311 w 922213"/>
                    <a:gd name="connsiteY2" fmla="*/ 508000 h 1100667"/>
                    <a:gd name="connsiteX3" fmla="*/ 344311 w 922213"/>
                    <a:gd name="connsiteY3" fmla="*/ 592667 h 1100667"/>
                    <a:gd name="connsiteX4" fmla="*/ 259644 w 922213"/>
                    <a:gd name="connsiteY4" fmla="*/ 592667 h 1100667"/>
                    <a:gd name="connsiteX5" fmla="*/ 56444 w 922213"/>
                    <a:gd name="connsiteY5" fmla="*/ 694267 h 1100667"/>
                    <a:gd name="connsiteX6" fmla="*/ 5644 w 922213"/>
                    <a:gd name="connsiteY6" fmla="*/ 728133 h 1100667"/>
                    <a:gd name="connsiteX7" fmla="*/ 22578 w 922213"/>
                    <a:gd name="connsiteY7" fmla="*/ 1100667 h 110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2213" h="1100667">
                      <a:moveTo>
                        <a:pt x="886178" y="0"/>
                      </a:moveTo>
                      <a:cubicBezTo>
                        <a:pt x="894324" y="133570"/>
                        <a:pt x="922213" y="278508"/>
                        <a:pt x="903111" y="474133"/>
                      </a:cubicBezTo>
                      <a:cubicBezTo>
                        <a:pt x="855133" y="533400"/>
                        <a:pt x="691444" y="488244"/>
                        <a:pt x="598311" y="508000"/>
                      </a:cubicBezTo>
                      <a:cubicBezTo>
                        <a:pt x="505178" y="527756"/>
                        <a:pt x="400755" y="578556"/>
                        <a:pt x="344311" y="592667"/>
                      </a:cubicBezTo>
                      <a:cubicBezTo>
                        <a:pt x="287867" y="606778"/>
                        <a:pt x="307622" y="575734"/>
                        <a:pt x="259644" y="592667"/>
                      </a:cubicBezTo>
                      <a:cubicBezTo>
                        <a:pt x="211666" y="609600"/>
                        <a:pt x="98777" y="671689"/>
                        <a:pt x="56444" y="694267"/>
                      </a:cubicBezTo>
                      <a:cubicBezTo>
                        <a:pt x="14111" y="716845"/>
                        <a:pt x="11288" y="660400"/>
                        <a:pt x="5644" y="728133"/>
                      </a:cubicBezTo>
                      <a:cubicBezTo>
                        <a:pt x="0" y="795866"/>
                        <a:pt x="11289" y="948266"/>
                        <a:pt x="22578" y="1100667"/>
                      </a:cubicBezTo>
                    </a:path>
                  </a:pathLst>
                </a:custGeom>
                <a:ln w="762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p:cNvCxnSpPr/>
                <p:nvPr/>
              </p:nvCxnSpPr>
              <p:spPr>
                <a:xfrm rot="10800000">
                  <a:off x="5791200" y="2743200"/>
                  <a:ext cx="1219200" cy="1588"/>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a:off x="4114800" y="3810000"/>
                  <a:ext cx="762000" cy="1588"/>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3885406" y="4038600"/>
                  <a:ext cx="457994" cy="794"/>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3277394" y="4517136"/>
                  <a:ext cx="609600" cy="1588"/>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2134394" y="5409406"/>
                  <a:ext cx="609600" cy="1588"/>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2438400" y="5105400"/>
                  <a:ext cx="838200" cy="1588"/>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3581400" y="4267200"/>
                  <a:ext cx="533400" cy="1588"/>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flipV="1">
                  <a:off x="3276600" y="4876800"/>
                  <a:ext cx="304800" cy="228600"/>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5915113" y="2143780"/>
                <a:ext cx="1095287" cy="523220"/>
              </a:xfrm>
              <a:prstGeom prst="rect">
                <a:avLst/>
              </a:prstGeom>
              <a:noFill/>
            </p:spPr>
            <p:txBody>
              <a:bodyPr wrap="square" rtlCol="0">
                <a:spAutoFit/>
              </a:bodyPr>
              <a:lstStyle/>
              <a:p>
                <a:r>
                  <a:rPr lang="en-US" sz="2800" b="1" dirty="0" smtClean="0">
                    <a:solidFill>
                      <a:srgbClr val="0000CC"/>
                    </a:solidFill>
                    <a:effectLst>
                      <a:outerShdw dist="50800" dir="7200000" algn="ctr" rotWithShape="0">
                        <a:schemeClr val="tx1"/>
                      </a:outerShdw>
                    </a:effectLst>
                  </a:rPr>
                  <a:t>USGS</a:t>
                </a:r>
                <a:endParaRPr lang="en-US" sz="2800" b="1" dirty="0">
                  <a:solidFill>
                    <a:srgbClr val="0000CC"/>
                  </a:solidFill>
                  <a:effectLst>
                    <a:outerShdw dist="50800" dir="7200000" algn="ctr" rotWithShape="0">
                      <a:schemeClr val="tx1"/>
                    </a:outerShdw>
                  </a:effectLst>
                </a:endParaRPr>
              </a:p>
            </p:txBody>
          </p:sp>
        </p:grpSp>
        <p:grpSp>
          <p:nvGrpSpPr>
            <p:cNvPr id="20" name="Group 19"/>
            <p:cNvGrpSpPr/>
            <p:nvPr/>
          </p:nvGrpSpPr>
          <p:grpSpPr>
            <a:xfrm>
              <a:off x="2032000" y="2751667"/>
              <a:ext cx="4961467" cy="3115733"/>
              <a:chOff x="2032000" y="2827867"/>
              <a:chExt cx="4961467" cy="3115733"/>
            </a:xfrm>
          </p:grpSpPr>
          <p:sp>
            <p:nvSpPr>
              <p:cNvPr id="21" name="Freeform 20"/>
              <p:cNvSpPr/>
              <p:nvPr/>
            </p:nvSpPr>
            <p:spPr>
              <a:xfrm>
                <a:off x="2032000" y="2827867"/>
                <a:ext cx="4961467" cy="3115733"/>
              </a:xfrm>
              <a:custGeom>
                <a:avLst/>
                <a:gdLst>
                  <a:gd name="connsiteX0" fmla="*/ 4961467 w 4961467"/>
                  <a:gd name="connsiteY0" fmla="*/ 0 h 3115733"/>
                  <a:gd name="connsiteX1" fmla="*/ 3860800 w 4961467"/>
                  <a:gd name="connsiteY1" fmla="*/ 101600 h 3115733"/>
                  <a:gd name="connsiteX2" fmla="*/ 3759200 w 4961467"/>
                  <a:gd name="connsiteY2" fmla="*/ 101600 h 3115733"/>
                  <a:gd name="connsiteX3" fmla="*/ 3708400 w 4961467"/>
                  <a:gd name="connsiteY3" fmla="*/ 372533 h 3115733"/>
                  <a:gd name="connsiteX4" fmla="*/ 3556000 w 4961467"/>
                  <a:gd name="connsiteY4" fmla="*/ 440267 h 3115733"/>
                  <a:gd name="connsiteX5" fmla="*/ 3200400 w 4961467"/>
                  <a:gd name="connsiteY5" fmla="*/ 524933 h 3115733"/>
                  <a:gd name="connsiteX6" fmla="*/ 3014133 w 4961467"/>
                  <a:gd name="connsiteY6" fmla="*/ 508000 h 3115733"/>
                  <a:gd name="connsiteX7" fmla="*/ 2912533 w 4961467"/>
                  <a:gd name="connsiteY7" fmla="*/ 626533 h 3115733"/>
                  <a:gd name="connsiteX8" fmla="*/ 2912533 w 4961467"/>
                  <a:gd name="connsiteY8" fmla="*/ 660400 h 3115733"/>
                  <a:gd name="connsiteX9" fmla="*/ 2895600 w 4961467"/>
                  <a:gd name="connsiteY9" fmla="*/ 982133 h 3115733"/>
                  <a:gd name="connsiteX10" fmla="*/ 2844800 w 4961467"/>
                  <a:gd name="connsiteY10" fmla="*/ 1117600 h 3115733"/>
                  <a:gd name="connsiteX11" fmla="*/ 2489200 w 4961467"/>
                  <a:gd name="connsiteY11" fmla="*/ 1608667 h 3115733"/>
                  <a:gd name="connsiteX12" fmla="*/ 2252133 w 4961467"/>
                  <a:gd name="connsiteY12" fmla="*/ 1930400 h 3115733"/>
                  <a:gd name="connsiteX13" fmla="*/ 2184400 w 4961467"/>
                  <a:gd name="connsiteY13" fmla="*/ 1998133 h 3115733"/>
                  <a:gd name="connsiteX14" fmla="*/ 1828800 w 4961467"/>
                  <a:gd name="connsiteY14" fmla="*/ 2032000 h 3115733"/>
                  <a:gd name="connsiteX15" fmla="*/ 1557867 w 4961467"/>
                  <a:gd name="connsiteY15" fmla="*/ 2150533 h 3115733"/>
                  <a:gd name="connsiteX16" fmla="*/ 1286933 w 4961467"/>
                  <a:gd name="connsiteY16" fmla="*/ 2540000 h 3115733"/>
                  <a:gd name="connsiteX17" fmla="*/ 1219200 w 4961467"/>
                  <a:gd name="connsiteY17" fmla="*/ 2692400 h 3115733"/>
                  <a:gd name="connsiteX18" fmla="*/ 965200 w 4961467"/>
                  <a:gd name="connsiteY18" fmla="*/ 2760133 h 3115733"/>
                  <a:gd name="connsiteX19" fmla="*/ 762000 w 4961467"/>
                  <a:gd name="connsiteY19" fmla="*/ 2810933 h 3115733"/>
                  <a:gd name="connsiteX20" fmla="*/ 491067 w 4961467"/>
                  <a:gd name="connsiteY20" fmla="*/ 2878667 h 3115733"/>
                  <a:gd name="connsiteX21" fmla="*/ 389467 w 4961467"/>
                  <a:gd name="connsiteY21" fmla="*/ 2997200 h 3115733"/>
                  <a:gd name="connsiteX22" fmla="*/ 304800 w 4961467"/>
                  <a:gd name="connsiteY22" fmla="*/ 2997200 h 3115733"/>
                  <a:gd name="connsiteX23" fmla="*/ 118533 w 4961467"/>
                  <a:gd name="connsiteY23" fmla="*/ 2997200 h 3115733"/>
                  <a:gd name="connsiteX24" fmla="*/ 0 w 4961467"/>
                  <a:gd name="connsiteY24" fmla="*/ 3115733 h 3115733"/>
                  <a:gd name="connsiteX0" fmla="*/ 4961467 w 4961467"/>
                  <a:gd name="connsiteY0" fmla="*/ 0 h 3115733"/>
                  <a:gd name="connsiteX1" fmla="*/ 3860800 w 4961467"/>
                  <a:gd name="connsiteY1" fmla="*/ 101600 h 3115733"/>
                  <a:gd name="connsiteX2" fmla="*/ 3708400 w 4961467"/>
                  <a:gd name="connsiteY2" fmla="*/ 372533 h 3115733"/>
                  <a:gd name="connsiteX3" fmla="*/ 3556000 w 4961467"/>
                  <a:gd name="connsiteY3" fmla="*/ 440267 h 3115733"/>
                  <a:gd name="connsiteX4" fmla="*/ 3200400 w 4961467"/>
                  <a:gd name="connsiteY4" fmla="*/ 524933 h 3115733"/>
                  <a:gd name="connsiteX5" fmla="*/ 3014133 w 4961467"/>
                  <a:gd name="connsiteY5" fmla="*/ 508000 h 3115733"/>
                  <a:gd name="connsiteX6" fmla="*/ 2912533 w 4961467"/>
                  <a:gd name="connsiteY6" fmla="*/ 626533 h 3115733"/>
                  <a:gd name="connsiteX7" fmla="*/ 2912533 w 4961467"/>
                  <a:gd name="connsiteY7" fmla="*/ 660400 h 3115733"/>
                  <a:gd name="connsiteX8" fmla="*/ 2895600 w 4961467"/>
                  <a:gd name="connsiteY8" fmla="*/ 982133 h 3115733"/>
                  <a:gd name="connsiteX9" fmla="*/ 2844800 w 4961467"/>
                  <a:gd name="connsiteY9" fmla="*/ 1117600 h 3115733"/>
                  <a:gd name="connsiteX10" fmla="*/ 2489200 w 4961467"/>
                  <a:gd name="connsiteY10" fmla="*/ 1608667 h 3115733"/>
                  <a:gd name="connsiteX11" fmla="*/ 2252133 w 4961467"/>
                  <a:gd name="connsiteY11" fmla="*/ 1930400 h 3115733"/>
                  <a:gd name="connsiteX12" fmla="*/ 2184400 w 4961467"/>
                  <a:gd name="connsiteY12" fmla="*/ 1998133 h 3115733"/>
                  <a:gd name="connsiteX13" fmla="*/ 1828800 w 4961467"/>
                  <a:gd name="connsiteY13" fmla="*/ 2032000 h 3115733"/>
                  <a:gd name="connsiteX14" fmla="*/ 1557867 w 4961467"/>
                  <a:gd name="connsiteY14" fmla="*/ 2150533 h 3115733"/>
                  <a:gd name="connsiteX15" fmla="*/ 1286933 w 4961467"/>
                  <a:gd name="connsiteY15" fmla="*/ 2540000 h 3115733"/>
                  <a:gd name="connsiteX16" fmla="*/ 1219200 w 4961467"/>
                  <a:gd name="connsiteY16" fmla="*/ 2692400 h 3115733"/>
                  <a:gd name="connsiteX17" fmla="*/ 965200 w 4961467"/>
                  <a:gd name="connsiteY17" fmla="*/ 2760133 h 3115733"/>
                  <a:gd name="connsiteX18" fmla="*/ 762000 w 4961467"/>
                  <a:gd name="connsiteY18" fmla="*/ 2810933 h 3115733"/>
                  <a:gd name="connsiteX19" fmla="*/ 491067 w 4961467"/>
                  <a:gd name="connsiteY19" fmla="*/ 2878667 h 3115733"/>
                  <a:gd name="connsiteX20" fmla="*/ 389467 w 4961467"/>
                  <a:gd name="connsiteY20" fmla="*/ 2997200 h 3115733"/>
                  <a:gd name="connsiteX21" fmla="*/ 304800 w 4961467"/>
                  <a:gd name="connsiteY21" fmla="*/ 2997200 h 3115733"/>
                  <a:gd name="connsiteX22" fmla="*/ 118533 w 4961467"/>
                  <a:gd name="connsiteY22" fmla="*/ 2997200 h 3115733"/>
                  <a:gd name="connsiteX23" fmla="*/ 0 w 4961467"/>
                  <a:gd name="connsiteY23" fmla="*/ 3115733 h 3115733"/>
                  <a:gd name="connsiteX0" fmla="*/ 4961467 w 4961467"/>
                  <a:gd name="connsiteY0" fmla="*/ 0 h 3115733"/>
                  <a:gd name="connsiteX1" fmla="*/ 3860800 w 4961467"/>
                  <a:gd name="connsiteY1" fmla="*/ 101600 h 3115733"/>
                  <a:gd name="connsiteX2" fmla="*/ 3708400 w 4961467"/>
                  <a:gd name="connsiteY2" fmla="*/ 372533 h 3115733"/>
                  <a:gd name="connsiteX3" fmla="*/ 3556000 w 4961467"/>
                  <a:gd name="connsiteY3" fmla="*/ 440267 h 3115733"/>
                  <a:gd name="connsiteX4" fmla="*/ 3200400 w 4961467"/>
                  <a:gd name="connsiteY4" fmla="*/ 524933 h 3115733"/>
                  <a:gd name="connsiteX5" fmla="*/ 3014133 w 4961467"/>
                  <a:gd name="connsiteY5" fmla="*/ 508000 h 3115733"/>
                  <a:gd name="connsiteX6" fmla="*/ 2912533 w 4961467"/>
                  <a:gd name="connsiteY6" fmla="*/ 626533 h 3115733"/>
                  <a:gd name="connsiteX7" fmla="*/ 2912533 w 4961467"/>
                  <a:gd name="connsiteY7" fmla="*/ 660400 h 3115733"/>
                  <a:gd name="connsiteX8" fmla="*/ 2895600 w 4961467"/>
                  <a:gd name="connsiteY8" fmla="*/ 982133 h 3115733"/>
                  <a:gd name="connsiteX9" fmla="*/ 2844800 w 4961467"/>
                  <a:gd name="connsiteY9" fmla="*/ 1117600 h 3115733"/>
                  <a:gd name="connsiteX10" fmla="*/ 2489200 w 4961467"/>
                  <a:gd name="connsiteY10" fmla="*/ 1608667 h 3115733"/>
                  <a:gd name="connsiteX11" fmla="*/ 2252133 w 4961467"/>
                  <a:gd name="connsiteY11" fmla="*/ 1930400 h 3115733"/>
                  <a:gd name="connsiteX12" fmla="*/ 2184400 w 4961467"/>
                  <a:gd name="connsiteY12" fmla="*/ 1998133 h 3115733"/>
                  <a:gd name="connsiteX13" fmla="*/ 1828800 w 4961467"/>
                  <a:gd name="connsiteY13" fmla="*/ 2032000 h 3115733"/>
                  <a:gd name="connsiteX14" fmla="*/ 1557867 w 4961467"/>
                  <a:gd name="connsiteY14" fmla="*/ 2150533 h 3115733"/>
                  <a:gd name="connsiteX15" fmla="*/ 1286933 w 4961467"/>
                  <a:gd name="connsiteY15" fmla="*/ 2540000 h 3115733"/>
                  <a:gd name="connsiteX16" fmla="*/ 1219200 w 4961467"/>
                  <a:gd name="connsiteY16" fmla="*/ 2692400 h 3115733"/>
                  <a:gd name="connsiteX17" fmla="*/ 965200 w 4961467"/>
                  <a:gd name="connsiteY17" fmla="*/ 2760133 h 3115733"/>
                  <a:gd name="connsiteX18" fmla="*/ 762000 w 4961467"/>
                  <a:gd name="connsiteY18" fmla="*/ 2810933 h 3115733"/>
                  <a:gd name="connsiteX19" fmla="*/ 491067 w 4961467"/>
                  <a:gd name="connsiteY19" fmla="*/ 2878667 h 3115733"/>
                  <a:gd name="connsiteX20" fmla="*/ 389467 w 4961467"/>
                  <a:gd name="connsiteY20" fmla="*/ 2997200 h 3115733"/>
                  <a:gd name="connsiteX21" fmla="*/ 304800 w 4961467"/>
                  <a:gd name="connsiteY21" fmla="*/ 2997200 h 3115733"/>
                  <a:gd name="connsiteX22" fmla="*/ 118533 w 4961467"/>
                  <a:gd name="connsiteY22" fmla="*/ 2997200 h 3115733"/>
                  <a:gd name="connsiteX23" fmla="*/ 0 w 4961467"/>
                  <a:gd name="connsiteY23" fmla="*/ 3115733 h 3115733"/>
                  <a:gd name="connsiteX0" fmla="*/ 4961467 w 4961467"/>
                  <a:gd name="connsiteY0" fmla="*/ 0 h 3115733"/>
                  <a:gd name="connsiteX1" fmla="*/ 3860800 w 4961467"/>
                  <a:gd name="connsiteY1" fmla="*/ 101600 h 3115733"/>
                  <a:gd name="connsiteX2" fmla="*/ 3708400 w 4961467"/>
                  <a:gd name="connsiteY2" fmla="*/ 372533 h 3115733"/>
                  <a:gd name="connsiteX3" fmla="*/ 3556000 w 4961467"/>
                  <a:gd name="connsiteY3" fmla="*/ 440267 h 3115733"/>
                  <a:gd name="connsiteX4" fmla="*/ 3200400 w 4961467"/>
                  <a:gd name="connsiteY4" fmla="*/ 524933 h 3115733"/>
                  <a:gd name="connsiteX5" fmla="*/ 3014133 w 4961467"/>
                  <a:gd name="connsiteY5" fmla="*/ 508000 h 3115733"/>
                  <a:gd name="connsiteX6" fmla="*/ 2912533 w 4961467"/>
                  <a:gd name="connsiteY6" fmla="*/ 626533 h 3115733"/>
                  <a:gd name="connsiteX7" fmla="*/ 2912533 w 4961467"/>
                  <a:gd name="connsiteY7" fmla="*/ 660400 h 3115733"/>
                  <a:gd name="connsiteX8" fmla="*/ 2895600 w 4961467"/>
                  <a:gd name="connsiteY8" fmla="*/ 982133 h 3115733"/>
                  <a:gd name="connsiteX9" fmla="*/ 2844800 w 4961467"/>
                  <a:gd name="connsiteY9" fmla="*/ 1117600 h 3115733"/>
                  <a:gd name="connsiteX10" fmla="*/ 2489200 w 4961467"/>
                  <a:gd name="connsiteY10" fmla="*/ 1608667 h 3115733"/>
                  <a:gd name="connsiteX11" fmla="*/ 2252133 w 4961467"/>
                  <a:gd name="connsiteY11" fmla="*/ 1930400 h 3115733"/>
                  <a:gd name="connsiteX12" fmla="*/ 2184400 w 4961467"/>
                  <a:gd name="connsiteY12" fmla="*/ 1998133 h 3115733"/>
                  <a:gd name="connsiteX13" fmla="*/ 1828800 w 4961467"/>
                  <a:gd name="connsiteY13" fmla="*/ 2032000 h 3115733"/>
                  <a:gd name="connsiteX14" fmla="*/ 1557867 w 4961467"/>
                  <a:gd name="connsiteY14" fmla="*/ 2150533 h 3115733"/>
                  <a:gd name="connsiteX15" fmla="*/ 1286933 w 4961467"/>
                  <a:gd name="connsiteY15" fmla="*/ 2540000 h 3115733"/>
                  <a:gd name="connsiteX16" fmla="*/ 1219200 w 4961467"/>
                  <a:gd name="connsiteY16" fmla="*/ 2692400 h 3115733"/>
                  <a:gd name="connsiteX17" fmla="*/ 965200 w 4961467"/>
                  <a:gd name="connsiteY17" fmla="*/ 2760133 h 3115733"/>
                  <a:gd name="connsiteX18" fmla="*/ 762000 w 4961467"/>
                  <a:gd name="connsiteY18" fmla="*/ 2810933 h 3115733"/>
                  <a:gd name="connsiteX19" fmla="*/ 491067 w 4961467"/>
                  <a:gd name="connsiteY19" fmla="*/ 2878667 h 3115733"/>
                  <a:gd name="connsiteX20" fmla="*/ 389467 w 4961467"/>
                  <a:gd name="connsiteY20" fmla="*/ 2997200 h 3115733"/>
                  <a:gd name="connsiteX21" fmla="*/ 304800 w 4961467"/>
                  <a:gd name="connsiteY21" fmla="*/ 2997200 h 3115733"/>
                  <a:gd name="connsiteX22" fmla="*/ 118533 w 4961467"/>
                  <a:gd name="connsiteY22" fmla="*/ 2997200 h 3115733"/>
                  <a:gd name="connsiteX23" fmla="*/ 0 w 4961467"/>
                  <a:gd name="connsiteY23" fmla="*/ 3115733 h 3115733"/>
                  <a:gd name="connsiteX0" fmla="*/ 4961467 w 4961467"/>
                  <a:gd name="connsiteY0" fmla="*/ 0 h 3115733"/>
                  <a:gd name="connsiteX1" fmla="*/ 3860800 w 4961467"/>
                  <a:gd name="connsiteY1" fmla="*/ 101600 h 3115733"/>
                  <a:gd name="connsiteX2" fmla="*/ 3858661 w 4961467"/>
                  <a:gd name="connsiteY2" fmla="*/ 133952 h 3115733"/>
                  <a:gd name="connsiteX3" fmla="*/ 3708400 w 4961467"/>
                  <a:gd name="connsiteY3" fmla="*/ 372533 h 3115733"/>
                  <a:gd name="connsiteX4" fmla="*/ 3556000 w 4961467"/>
                  <a:gd name="connsiteY4" fmla="*/ 440267 h 3115733"/>
                  <a:gd name="connsiteX5" fmla="*/ 3200400 w 4961467"/>
                  <a:gd name="connsiteY5" fmla="*/ 524933 h 3115733"/>
                  <a:gd name="connsiteX6" fmla="*/ 3014133 w 4961467"/>
                  <a:gd name="connsiteY6" fmla="*/ 508000 h 3115733"/>
                  <a:gd name="connsiteX7" fmla="*/ 2912533 w 4961467"/>
                  <a:gd name="connsiteY7" fmla="*/ 626533 h 3115733"/>
                  <a:gd name="connsiteX8" fmla="*/ 2912533 w 4961467"/>
                  <a:gd name="connsiteY8" fmla="*/ 660400 h 3115733"/>
                  <a:gd name="connsiteX9" fmla="*/ 2895600 w 4961467"/>
                  <a:gd name="connsiteY9" fmla="*/ 982133 h 3115733"/>
                  <a:gd name="connsiteX10" fmla="*/ 2844800 w 4961467"/>
                  <a:gd name="connsiteY10" fmla="*/ 1117600 h 3115733"/>
                  <a:gd name="connsiteX11" fmla="*/ 2489200 w 4961467"/>
                  <a:gd name="connsiteY11" fmla="*/ 1608667 h 3115733"/>
                  <a:gd name="connsiteX12" fmla="*/ 2252133 w 4961467"/>
                  <a:gd name="connsiteY12" fmla="*/ 1930400 h 3115733"/>
                  <a:gd name="connsiteX13" fmla="*/ 2184400 w 4961467"/>
                  <a:gd name="connsiteY13" fmla="*/ 1998133 h 3115733"/>
                  <a:gd name="connsiteX14" fmla="*/ 1828800 w 4961467"/>
                  <a:gd name="connsiteY14" fmla="*/ 2032000 h 3115733"/>
                  <a:gd name="connsiteX15" fmla="*/ 1557867 w 4961467"/>
                  <a:gd name="connsiteY15" fmla="*/ 2150533 h 3115733"/>
                  <a:gd name="connsiteX16" fmla="*/ 1286933 w 4961467"/>
                  <a:gd name="connsiteY16" fmla="*/ 2540000 h 3115733"/>
                  <a:gd name="connsiteX17" fmla="*/ 1219200 w 4961467"/>
                  <a:gd name="connsiteY17" fmla="*/ 2692400 h 3115733"/>
                  <a:gd name="connsiteX18" fmla="*/ 965200 w 4961467"/>
                  <a:gd name="connsiteY18" fmla="*/ 2760133 h 3115733"/>
                  <a:gd name="connsiteX19" fmla="*/ 762000 w 4961467"/>
                  <a:gd name="connsiteY19" fmla="*/ 2810933 h 3115733"/>
                  <a:gd name="connsiteX20" fmla="*/ 491067 w 4961467"/>
                  <a:gd name="connsiteY20" fmla="*/ 2878667 h 3115733"/>
                  <a:gd name="connsiteX21" fmla="*/ 389467 w 4961467"/>
                  <a:gd name="connsiteY21" fmla="*/ 2997200 h 3115733"/>
                  <a:gd name="connsiteX22" fmla="*/ 304800 w 4961467"/>
                  <a:gd name="connsiteY22" fmla="*/ 2997200 h 3115733"/>
                  <a:gd name="connsiteX23" fmla="*/ 118533 w 4961467"/>
                  <a:gd name="connsiteY23" fmla="*/ 2997200 h 3115733"/>
                  <a:gd name="connsiteX24" fmla="*/ 0 w 4961467"/>
                  <a:gd name="connsiteY24" fmla="*/ 3115733 h 3115733"/>
                  <a:gd name="connsiteX0" fmla="*/ 4961467 w 4961467"/>
                  <a:gd name="connsiteY0" fmla="*/ 0 h 3115733"/>
                  <a:gd name="connsiteX1" fmla="*/ 3860800 w 4961467"/>
                  <a:gd name="connsiteY1" fmla="*/ 101600 h 3115733"/>
                  <a:gd name="connsiteX2" fmla="*/ 3708400 w 4961467"/>
                  <a:gd name="connsiteY2" fmla="*/ 372533 h 3115733"/>
                  <a:gd name="connsiteX3" fmla="*/ 3556000 w 4961467"/>
                  <a:gd name="connsiteY3" fmla="*/ 440267 h 3115733"/>
                  <a:gd name="connsiteX4" fmla="*/ 3200400 w 4961467"/>
                  <a:gd name="connsiteY4" fmla="*/ 524933 h 3115733"/>
                  <a:gd name="connsiteX5" fmla="*/ 3014133 w 4961467"/>
                  <a:gd name="connsiteY5" fmla="*/ 508000 h 3115733"/>
                  <a:gd name="connsiteX6" fmla="*/ 2912533 w 4961467"/>
                  <a:gd name="connsiteY6" fmla="*/ 626533 h 3115733"/>
                  <a:gd name="connsiteX7" fmla="*/ 2912533 w 4961467"/>
                  <a:gd name="connsiteY7" fmla="*/ 660400 h 3115733"/>
                  <a:gd name="connsiteX8" fmla="*/ 2895600 w 4961467"/>
                  <a:gd name="connsiteY8" fmla="*/ 982133 h 3115733"/>
                  <a:gd name="connsiteX9" fmla="*/ 2844800 w 4961467"/>
                  <a:gd name="connsiteY9" fmla="*/ 1117600 h 3115733"/>
                  <a:gd name="connsiteX10" fmla="*/ 2489200 w 4961467"/>
                  <a:gd name="connsiteY10" fmla="*/ 1608667 h 3115733"/>
                  <a:gd name="connsiteX11" fmla="*/ 2252133 w 4961467"/>
                  <a:gd name="connsiteY11" fmla="*/ 1930400 h 3115733"/>
                  <a:gd name="connsiteX12" fmla="*/ 2184400 w 4961467"/>
                  <a:gd name="connsiteY12" fmla="*/ 1998133 h 3115733"/>
                  <a:gd name="connsiteX13" fmla="*/ 1828800 w 4961467"/>
                  <a:gd name="connsiteY13" fmla="*/ 2032000 h 3115733"/>
                  <a:gd name="connsiteX14" fmla="*/ 1557867 w 4961467"/>
                  <a:gd name="connsiteY14" fmla="*/ 2150533 h 3115733"/>
                  <a:gd name="connsiteX15" fmla="*/ 1286933 w 4961467"/>
                  <a:gd name="connsiteY15" fmla="*/ 2540000 h 3115733"/>
                  <a:gd name="connsiteX16" fmla="*/ 1219200 w 4961467"/>
                  <a:gd name="connsiteY16" fmla="*/ 2692400 h 3115733"/>
                  <a:gd name="connsiteX17" fmla="*/ 965200 w 4961467"/>
                  <a:gd name="connsiteY17" fmla="*/ 2760133 h 3115733"/>
                  <a:gd name="connsiteX18" fmla="*/ 762000 w 4961467"/>
                  <a:gd name="connsiteY18" fmla="*/ 2810933 h 3115733"/>
                  <a:gd name="connsiteX19" fmla="*/ 491067 w 4961467"/>
                  <a:gd name="connsiteY19" fmla="*/ 2878667 h 3115733"/>
                  <a:gd name="connsiteX20" fmla="*/ 389467 w 4961467"/>
                  <a:gd name="connsiteY20" fmla="*/ 2997200 h 3115733"/>
                  <a:gd name="connsiteX21" fmla="*/ 304800 w 4961467"/>
                  <a:gd name="connsiteY21" fmla="*/ 2997200 h 3115733"/>
                  <a:gd name="connsiteX22" fmla="*/ 118533 w 4961467"/>
                  <a:gd name="connsiteY22" fmla="*/ 2997200 h 3115733"/>
                  <a:gd name="connsiteX23" fmla="*/ 0 w 4961467"/>
                  <a:gd name="connsiteY23" fmla="*/ 3115733 h 3115733"/>
                  <a:gd name="connsiteX0" fmla="*/ 4961467 w 4961467"/>
                  <a:gd name="connsiteY0" fmla="*/ 0 h 3115733"/>
                  <a:gd name="connsiteX1" fmla="*/ 3860800 w 4961467"/>
                  <a:gd name="connsiteY1" fmla="*/ 101600 h 3115733"/>
                  <a:gd name="connsiteX2" fmla="*/ 3708400 w 4961467"/>
                  <a:gd name="connsiteY2" fmla="*/ 372533 h 3115733"/>
                  <a:gd name="connsiteX3" fmla="*/ 3556000 w 4961467"/>
                  <a:gd name="connsiteY3" fmla="*/ 440267 h 3115733"/>
                  <a:gd name="connsiteX4" fmla="*/ 3200400 w 4961467"/>
                  <a:gd name="connsiteY4" fmla="*/ 524933 h 3115733"/>
                  <a:gd name="connsiteX5" fmla="*/ 3014133 w 4961467"/>
                  <a:gd name="connsiteY5" fmla="*/ 508000 h 3115733"/>
                  <a:gd name="connsiteX6" fmla="*/ 2912533 w 4961467"/>
                  <a:gd name="connsiteY6" fmla="*/ 626533 h 3115733"/>
                  <a:gd name="connsiteX7" fmla="*/ 2912533 w 4961467"/>
                  <a:gd name="connsiteY7" fmla="*/ 660400 h 3115733"/>
                  <a:gd name="connsiteX8" fmla="*/ 2895600 w 4961467"/>
                  <a:gd name="connsiteY8" fmla="*/ 982133 h 3115733"/>
                  <a:gd name="connsiteX9" fmla="*/ 2844800 w 4961467"/>
                  <a:gd name="connsiteY9" fmla="*/ 1117600 h 3115733"/>
                  <a:gd name="connsiteX10" fmla="*/ 2489200 w 4961467"/>
                  <a:gd name="connsiteY10" fmla="*/ 1608667 h 3115733"/>
                  <a:gd name="connsiteX11" fmla="*/ 2252133 w 4961467"/>
                  <a:gd name="connsiteY11" fmla="*/ 1930400 h 3115733"/>
                  <a:gd name="connsiteX12" fmla="*/ 2184400 w 4961467"/>
                  <a:gd name="connsiteY12" fmla="*/ 1998133 h 3115733"/>
                  <a:gd name="connsiteX13" fmla="*/ 1828800 w 4961467"/>
                  <a:gd name="connsiteY13" fmla="*/ 2032000 h 3115733"/>
                  <a:gd name="connsiteX14" fmla="*/ 1557867 w 4961467"/>
                  <a:gd name="connsiteY14" fmla="*/ 2150533 h 3115733"/>
                  <a:gd name="connsiteX15" fmla="*/ 1286933 w 4961467"/>
                  <a:gd name="connsiteY15" fmla="*/ 2540000 h 3115733"/>
                  <a:gd name="connsiteX16" fmla="*/ 1219200 w 4961467"/>
                  <a:gd name="connsiteY16" fmla="*/ 2692400 h 3115733"/>
                  <a:gd name="connsiteX17" fmla="*/ 965200 w 4961467"/>
                  <a:gd name="connsiteY17" fmla="*/ 2760133 h 3115733"/>
                  <a:gd name="connsiteX18" fmla="*/ 762000 w 4961467"/>
                  <a:gd name="connsiteY18" fmla="*/ 2810933 h 3115733"/>
                  <a:gd name="connsiteX19" fmla="*/ 491067 w 4961467"/>
                  <a:gd name="connsiteY19" fmla="*/ 2878667 h 3115733"/>
                  <a:gd name="connsiteX20" fmla="*/ 389467 w 4961467"/>
                  <a:gd name="connsiteY20" fmla="*/ 2997200 h 3115733"/>
                  <a:gd name="connsiteX21" fmla="*/ 304800 w 4961467"/>
                  <a:gd name="connsiteY21" fmla="*/ 2997200 h 3115733"/>
                  <a:gd name="connsiteX22" fmla="*/ 118533 w 4961467"/>
                  <a:gd name="connsiteY22" fmla="*/ 2997200 h 3115733"/>
                  <a:gd name="connsiteX23" fmla="*/ 0 w 4961467"/>
                  <a:gd name="connsiteY23" fmla="*/ 3115733 h 311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61467" h="3115733">
                    <a:moveTo>
                      <a:pt x="4961467" y="0"/>
                    </a:moveTo>
                    <a:lnTo>
                      <a:pt x="3860800" y="101600"/>
                    </a:lnTo>
                    <a:cubicBezTo>
                      <a:pt x="3712113" y="356996"/>
                      <a:pt x="3759200" y="316088"/>
                      <a:pt x="3708400" y="372533"/>
                    </a:cubicBezTo>
                    <a:cubicBezTo>
                      <a:pt x="3657600" y="428978"/>
                      <a:pt x="3640667" y="414867"/>
                      <a:pt x="3556000" y="440267"/>
                    </a:cubicBezTo>
                    <a:cubicBezTo>
                      <a:pt x="3471333" y="465667"/>
                      <a:pt x="3290711" y="513644"/>
                      <a:pt x="3200400" y="524933"/>
                    </a:cubicBezTo>
                    <a:cubicBezTo>
                      <a:pt x="3110089" y="536222"/>
                      <a:pt x="3062111" y="491067"/>
                      <a:pt x="3014133" y="508000"/>
                    </a:cubicBezTo>
                    <a:cubicBezTo>
                      <a:pt x="2966155" y="524933"/>
                      <a:pt x="2929466" y="601133"/>
                      <a:pt x="2912533" y="626533"/>
                    </a:cubicBezTo>
                    <a:cubicBezTo>
                      <a:pt x="2895600" y="651933"/>
                      <a:pt x="2915355" y="601134"/>
                      <a:pt x="2912533" y="660400"/>
                    </a:cubicBezTo>
                    <a:cubicBezTo>
                      <a:pt x="2909711" y="719666"/>
                      <a:pt x="2906889" y="905933"/>
                      <a:pt x="2895600" y="982133"/>
                    </a:cubicBezTo>
                    <a:cubicBezTo>
                      <a:pt x="2884311" y="1058333"/>
                      <a:pt x="2912533" y="1013178"/>
                      <a:pt x="2844800" y="1117600"/>
                    </a:cubicBezTo>
                    <a:cubicBezTo>
                      <a:pt x="2777067" y="1222022"/>
                      <a:pt x="2587978" y="1473200"/>
                      <a:pt x="2489200" y="1608667"/>
                    </a:cubicBezTo>
                    <a:cubicBezTo>
                      <a:pt x="2390422" y="1744134"/>
                      <a:pt x="2302933" y="1865489"/>
                      <a:pt x="2252133" y="1930400"/>
                    </a:cubicBezTo>
                    <a:cubicBezTo>
                      <a:pt x="2201333" y="1995311"/>
                      <a:pt x="2254955" y="1981200"/>
                      <a:pt x="2184400" y="1998133"/>
                    </a:cubicBezTo>
                    <a:cubicBezTo>
                      <a:pt x="2113845" y="2015066"/>
                      <a:pt x="1933222" y="2006600"/>
                      <a:pt x="1828800" y="2032000"/>
                    </a:cubicBezTo>
                    <a:cubicBezTo>
                      <a:pt x="1724378" y="2057400"/>
                      <a:pt x="1648178" y="2065866"/>
                      <a:pt x="1557867" y="2150533"/>
                    </a:cubicBezTo>
                    <a:cubicBezTo>
                      <a:pt x="1467556" y="2235200"/>
                      <a:pt x="1343377" y="2449689"/>
                      <a:pt x="1286933" y="2540000"/>
                    </a:cubicBezTo>
                    <a:cubicBezTo>
                      <a:pt x="1230489" y="2630311"/>
                      <a:pt x="1272822" y="2655711"/>
                      <a:pt x="1219200" y="2692400"/>
                    </a:cubicBezTo>
                    <a:cubicBezTo>
                      <a:pt x="1165578" y="2729089"/>
                      <a:pt x="965200" y="2760133"/>
                      <a:pt x="965200" y="2760133"/>
                    </a:cubicBezTo>
                    <a:lnTo>
                      <a:pt x="762000" y="2810933"/>
                    </a:lnTo>
                    <a:cubicBezTo>
                      <a:pt x="682978" y="2830689"/>
                      <a:pt x="553156" y="2847623"/>
                      <a:pt x="491067" y="2878667"/>
                    </a:cubicBezTo>
                    <a:cubicBezTo>
                      <a:pt x="428978" y="2909711"/>
                      <a:pt x="420511" y="2977445"/>
                      <a:pt x="389467" y="2997200"/>
                    </a:cubicBezTo>
                    <a:cubicBezTo>
                      <a:pt x="358423" y="3016955"/>
                      <a:pt x="304800" y="2997200"/>
                      <a:pt x="304800" y="2997200"/>
                    </a:cubicBezTo>
                    <a:cubicBezTo>
                      <a:pt x="259644" y="2997200"/>
                      <a:pt x="169333" y="2977445"/>
                      <a:pt x="118533" y="2997200"/>
                    </a:cubicBezTo>
                    <a:cubicBezTo>
                      <a:pt x="67733" y="3016955"/>
                      <a:pt x="33866" y="3066344"/>
                      <a:pt x="0" y="3115733"/>
                    </a:cubicBezTo>
                  </a:path>
                </a:pathLst>
              </a:custGeom>
              <a:ln w="101600">
                <a:solidFill>
                  <a:srgbClr val="FF3399"/>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5943600" y="2895600"/>
                <a:ext cx="942887" cy="523220"/>
              </a:xfrm>
              <a:prstGeom prst="rect">
                <a:avLst/>
              </a:prstGeom>
              <a:noFill/>
            </p:spPr>
            <p:txBody>
              <a:bodyPr wrap="square" rtlCol="0">
                <a:spAutoFit/>
              </a:bodyPr>
              <a:lstStyle/>
              <a:p>
                <a:r>
                  <a:rPr lang="en-US" sz="2800" b="1" dirty="0" smtClean="0">
                    <a:solidFill>
                      <a:srgbClr val="FF3399"/>
                    </a:solidFill>
                    <a:effectLst>
                      <a:outerShdw dist="50800" dir="7200000" algn="ctr" rotWithShape="0">
                        <a:schemeClr val="tx1"/>
                      </a:outerShdw>
                    </a:effectLst>
                  </a:rPr>
                  <a:t>L&amp;C</a:t>
                </a:r>
                <a:endParaRPr lang="en-US" sz="2800" b="1" dirty="0">
                  <a:solidFill>
                    <a:srgbClr val="FF3399"/>
                  </a:solidFill>
                  <a:effectLst>
                    <a:outerShdw dist="50800" dir="7200000" algn="ctr" rotWithShape="0">
                      <a:schemeClr val="tx1"/>
                    </a:outerShdw>
                  </a:effectLst>
                </a:endParaRPr>
              </a:p>
            </p:txBody>
          </p:sp>
        </p:grpSp>
      </p:grpSp>
      <p:sp>
        <p:nvSpPr>
          <p:cNvPr id="25" name="TextBox 24"/>
          <p:cNvSpPr txBox="1"/>
          <p:nvPr/>
        </p:nvSpPr>
        <p:spPr>
          <a:xfrm rot="20823942">
            <a:off x="1253024" y="2813720"/>
            <a:ext cx="4121641" cy="769441"/>
          </a:xfrm>
          <a:prstGeom prst="rect">
            <a:avLst/>
          </a:prstGeom>
          <a:solidFill>
            <a:schemeClr val="bg1"/>
          </a:solidFill>
          <a:ln w="50800">
            <a:solidFill>
              <a:schemeClr val="tx1"/>
            </a:solidFill>
          </a:ln>
        </p:spPr>
        <p:txBody>
          <a:bodyPr wrap="none" rtlCol="0">
            <a:spAutoFit/>
          </a:bodyPr>
          <a:lstStyle/>
          <a:p>
            <a:r>
              <a:rPr lang="en-US" sz="4400" b="1" dirty="0" smtClean="0">
                <a:solidFill>
                  <a:srgbClr val="FF0000"/>
                </a:solidFill>
                <a:effectLst>
                  <a:outerShdw dist="50800" dir="7200000" algn="ctr" rotWithShape="0">
                    <a:schemeClr val="tx1"/>
                  </a:outerShdw>
                </a:effectLst>
                <a:latin typeface="Tempus Sans ITC" pitchFamily="82" charset="0"/>
              </a:rPr>
              <a:t>another example</a:t>
            </a:r>
            <a:endParaRPr lang="en-US" sz="4400" b="1" dirty="0">
              <a:solidFill>
                <a:srgbClr val="FF0000"/>
              </a:solidFill>
              <a:effectLst>
                <a:outerShdw dist="50800" dir="72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10" presetClass="exit" presetSubtype="0" fill="hold" nodeType="afterEffect">
                                  <p:stCondLst>
                                    <p:cond delay="0"/>
                                  </p:stCondLst>
                                  <p:childTnLst>
                                    <p:animEffect transition="out" filter="fade">
                                      <p:cBhvr>
                                        <p:cTn id="12" dur="1000"/>
                                        <p:tgtEl>
                                          <p:spTgt spid="23"/>
                                        </p:tgtEl>
                                      </p:cBhvr>
                                    </p:animEffect>
                                    <p:set>
                                      <p:cBhvr>
                                        <p:cTn id="13"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rot="20823942">
            <a:off x="1253024" y="2813720"/>
            <a:ext cx="4121641" cy="769441"/>
          </a:xfrm>
          <a:prstGeom prst="rect">
            <a:avLst/>
          </a:prstGeom>
          <a:solidFill>
            <a:schemeClr val="bg1"/>
          </a:solidFill>
          <a:ln w="50800">
            <a:solidFill>
              <a:schemeClr val="tx1"/>
            </a:solidFill>
          </a:ln>
        </p:spPr>
        <p:txBody>
          <a:bodyPr wrap="none" rtlCol="0">
            <a:spAutoFit/>
          </a:bodyPr>
          <a:lstStyle/>
          <a:p>
            <a:r>
              <a:rPr lang="en-US" sz="4400" b="1" dirty="0" smtClean="0">
                <a:solidFill>
                  <a:srgbClr val="FF0000"/>
                </a:solidFill>
                <a:effectLst>
                  <a:outerShdw dist="50800" dir="7200000" algn="ctr" rotWithShape="0">
                    <a:schemeClr val="tx1"/>
                  </a:outerShdw>
                </a:effectLst>
                <a:latin typeface="Tempus Sans ITC" pitchFamily="82" charset="0"/>
              </a:rPr>
              <a:t>another example</a:t>
            </a:r>
            <a:endParaRPr lang="en-US" sz="4400" b="1" dirty="0">
              <a:solidFill>
                <a:srgbClr val="FF0000"/>
              </a:solidFill>
              <a:effectLst>
                <a:outerShdw dist="50800" dir="7200000" algn="ctr" rotWithShape="0">
                  <a:schemeClr val="tx1"/>
                </a:outerShdw>
              </a:effectLst>
              <a:latin typeface="Tempus Sans ITC" pitchFamily="82" charset="0"/>
            </a:endParaRPr>
          </a:p>
        </p:txBody>
      </p:sp>
      <p:sp useBgFill="1">
        <p:nvSpPr>
          <p:cNvPr id="25" name="TextBox 24"/>
          <p:cNvSpPr txBox="1"/>
          <p:nvPr/>
        </p:nvSpPr>
        <p:spPr>
          <a:xfrm>
            <a:off x="5410200" y="5410200"/>
            <a:ext cx="3733800" cy="954107"/>
          </a:xfrm>
          <a:prstGeom prst="rect">
            <a:avLst/>
          </a:prstGeom>
        </p:spPr>
        <p:txBody>
          <a:bodyPr wrap="square" rtlCol="0">
            <a:spAutoFit/>
          </a:bodyPr>
          <a:lstStyle/>
          <a:p>
            <a:r>
              <a:rPr lang="en-US" sz="2800" dirty="0" smtClean="0">
                <a:ln w="6350">
                  <a:solidFill>
                    <a:schemeClr val="tx1"/>
                  </a:solidFill>
                </a:ln>
              </a:rPr>
              <a:t>survey error by Clark or change in river channel? </a:t>
            </a:r>
            <a:endParaRPr lang="en-US" sz="2800" dirty="0">
              <a:ln w="6350">
                <a:solidFill>
                  <a:schemeClr val="tx1"/>
                </a:solidFill>
              </a:ln>
            </a:endParaRPr>
          </a:p>
        </p:txBody>
      </p:sp>
      <p:sp useBgFill="1">
        <p:nvSpPr>
          <p:cNvPr id="19" name="TextBox 18"/>
          <p:cNvSpPr txBox="1"/>
          <p:nvPr/>
        </p:nvSpPr>
        <p:spPr>
          <a:xfrm>
            <a:off x="5486400" y="3505200"/>
            <a:ext cx="3657600" cy="954107"/>
          </a:xfrm>
          <a:prstGeom prst="rect">
            <a:avLst/>
          </a:prstGeom>
        </p:spPr>
        <p:txBody>
          <a:bodyPr wrap="square" rtlCol="0">
            <a:spAutoFit/>
          </a:bodyPr>
          <a:lstStyle/>
          <a:p>
            <a:r>
              <a:rPr lang="en-US" sz="2800" dirty="0" smtClean="0">
                <a:ln w="6350">
                  <a:solidFill>
                    <a:schemeClr val="tx1"/>
                  </a:solidFill>
                </a:ln>
              </a:rPr>
              <a:t>center-pivot irrigation  of Brule Indian Tribe </a:t>
            </a:r>
            <a:endParaRPr lang="en-US" sz="2800" dirty="0">
              <a:ln w="6350">
                <a:solidFill>
                  <a:schemeClr val="tx1"/>
                </a:solidFill>
              </a:ln>
            </a:endParaRPr>
          </a:p>
        </p:txBody>
      </p:sp>
      <p:sp useBgFill="1">
        <p:nvSpPr>
          <p:cNvPr id="18" name="TextBox 17"/>
          <p:cNvSpPr txBox="1"/>
          <p:nvPr/>
        </p:nvSpPr>
        <p:spPr>
          <a:xfrm>
            <a:off x="5410200" y="1676400"/>
            <a:ext cx="3733800" cy="1384995"/>
          </a:xfrm>
          <a:prstGeom prst="rect">
            <a:avLst/>
          </a:prstGeom>
        </p:spPr>
        <p:txBody>
          <a:bodyPr wrap="square" rtlCol="0">
            <a:spAutoFit/>
          </a:bodyPr>
          <a:lstStyle/>
          <a:p>
            <a:r>
              <a:rPr lang="en-US" sz="2800" dirty="0" smtClean="0">
                <a:ln w="6350">
                  <a:solidFill>
                    <a:schemeClr val="tx1"/>
                  </a:solidFill>
                </a:ln>
              </a:rPr>
              <a:t>wider river:  backwater </a:t>
            </a:r>
          </a:p>
          <a:p>
            <a:r>
              <a:rPr lang="en-US" sz="2800" dirty="0" smtClean="0">
                <a:ln w="6350">
                  <a:solidFill>
                    <a:schemeClr val="tx1"/>
                  </a:solidFill>
                </a:ln>
              </a:rPr>
              <a:t>of Lake Sharp Reservoir, </a:t>
            </a:r>
          </a:p>
          <a:p>
            <a:r>
              <a:rPr lang="en-US" sz="2800" dirty="0" smtClean="0">
                <a:ln w="6350">
                  <a:solidFill>
                    <a:schemeClr val="tx1"/>
                  </a:solidFill>
                </a:ln>
              </a:rPr>
              <a:t>upriver of Big Bend Dam</a:t>
            </a:r>
            <a:endParaRPr lang="en-US" sz="2800" dirty="0">
              <a:ln w="6350">
                <a:solidFill>
                  <a:schemeClr val="tx1"/>
                </a:solidFill>
              </a:ln>
            </a:endParaRPr>
          </a:p>
        </p:txBody>
      </p:sp>
      <p:grpSp>
        <p:nvGrpSpPr>
          <p:cNvPr id="10" name="Group 9"/>
          <p:cNvGrpSpPr/>
          <p:nvPr/>
        </p:nvGrpSpPr>
        <p:grpSpPr>
          <a:xfrm>
            <a:off x="592666" y="1676400"/>
            <a:ext cx="4800600" cy="5016851"/>
            <a:chOff x="1676400" y="1215318"/>
            <a:chExt cx="5334000" cy="5630333"/>
          </a:xfrm>
        </p:grpSpPr>
        <p:pic>
          <p:nvPicPr>
            <p:cNvPr id="187395" name="Picture 3"/>
            <p:cNvPicPr>
              <a:picLocks noChangeAspect="1" noChangeArrowheads="1"/>
            </p:cNvPicPr>
            <p:nvPr/>
          </p:nvPicPr>
          <p:blipFill>
            <a:blip r:embed="rId2"/>
            <a:srcRect r="2041"/>
            <a:stretch>
              <a:fillRect/>
            </a:stretch>
          </p:blipFill>
          <p:spPr bwMode="auto">
            <a:xfrm>
              <a:off x="1676400" y="1215318"/>
              <a:ext cx="5334000" cy="5630333"/>
            </a:xfrm>
            <a:prstGeom prst="rect">
              <a:avLst/>
            </a:prstGeom>
            <a:noFill/>
            <a:ln w="50800">
              <a:solidFill>
                <a:schemeClr val="tx1"/>
              </a:solidFill>
              <a:miter lim="800000"/>
              <a:headEnd/>
              <a:tailEnd/>
            </a:ln>
            <a:effectLst/>
          </p:spPr>
        </p:pic>
        <p:sp>
          <p:nvSpPr>
            <p:cNvPr id="9" name="TextBox 8"/>
            <p:cNvSpPr txBox="1"/>
            <p:nvPr/>
          </p:nvSpPr>
          <p:spPr>
            <a:xfrm>
              <a:off x="3429000" y="6089848"/>
              <a:ext cx="1822216" cy="518119"/>
            </a:xfrm>
            <a:prstGeom prst="rect">
              <a:avLst/>
            </a:prstGeom>
            <a:solidFill>
              <a:schemeClr val="bg1"/>
            </a:solidFill>
            <a:ln w="25400">
              <a:solidFill>
                <a:schemeClr val="tx1"/>
              </a:solidFill>
            </a:ln>
          </p:spPr>
          <p:txBody>
            <a:bodyPr wrap="square" rtlCol="0">
              <a:spAutoFit/>
            </a:bodyPr>
            <a:lstStyle/>
            <a:p>
              <a:r>
                <a:rPr lang="en-US" sz="2400" b="1" dirty="0" smtClean="0"/>
                <a:t>Clark, 1804</a:t>
              </a:r>
              <a:endParaRPr lang="en-US" sz="2400" b="1" dirty="0"/>
            </a:p>
          </p:txBody>
        </p:sp>
      </p:grpSp>
      <p:grpSp>
        <p:nvGrpSpPr>
          <p:cNvPr id="12" name="Group 11"/>
          <p:cNvGrpSpPr/>
          <p:nvPr/>
        </p:nvGrpSpPr>
        <p:grpSpPr>
          <a:xfrm>
            <a:off x="592666" y="1601546"/>
            <a:ext cx="4800600" cy="5027854"/>
            <a:chOff x="1676400" y="1215319"/>
            <a:chExt cx="5334000" cy="5642681"/>
          </a:xfrm>
        </p:grpSpPr>
        <p:pic>
          <p:nvPicPr>
            <p:cNvPr id="187396" name="Picture 4"/>
            <p:cNvPicPr>
              <a:picLocks noChangeAspect="1" noChangeArrowheads="1"/>
            </p:cNvPicPr>
            <p:nvPr/>
          </p:nvPicPr>
          <p:blipFill>
            <a:blip r:embed="rId3"/>
            <a:srcRect l="5252" t="3382" r="219"/>
            <a:stretch>
              <a:fillRect/>
            </a:stretch>
          </p:blipFill>
          <p:spPr bwMode="auto">
            <a:xfrm>
              <a:off x="1676400" y="1215319"/>
              <a:ext cx="5334000" cy="5642681"/>
            </a:xfrm>
            <a:prstGeom prst="rect">
              <a:avLst/>
            </a:prstGeom>
            <a:noFill/>
            <a:ln w="50800">
              <a:solidFill>
                <a:schemeClr val="tx1"/>
              </a:solidFill>
              <a:miter lim="800000"/>
              <a:headEnd/>
              <a:tailEnd/>
            </a:ln>
            <a:effectLst/>
          </p:spPr>
        </p:pic>
        <p:sp>
          <p:nvSpPr>
            <p:cNvPr id="11" name="TextBox 10"/>
            <p:cNvSpPr txBox="1"/>
            <p:nvPr/>
          </p:nvSpPr>
          <p:spPr>
            <a:xfrm>
              <a:off x="3581400" y="6259374"/>
              <a:ext cx="2008482" cy="518119"/>
            </a:xfrm>
            <a:prstGeom prst="rect">
              <a:avLst/>
            </a:prstGeom>
            <a:solidFill>
              <a:schemeClr val="bg1"/>
            </a:solidFill>
            <a:ln w="25400">
              <a:solidFill>
                <a:schemeClr val="tx1"/>
              </a:solidFill>
            </a:ln>
          </p:spPr>
          <p:txBody>
            <a:bodyPr wrap="square" rtlCol="0">
              <a:spAutoFit/>
            </a:bodyPr>
            <a:lstStyle/>
            <a:p>
              <a:r>
                <a:rPr lang="en-US" sz="2400" b="1" dirty="0" smtClean="0"/>
                <a:t>Aerial, 1991</a:t>
              </a:r>
              <a:endParaRPr lang="en-US" sz="2400" b="1" dirty="0"/>
            </a:p>
          </p:txBody>
        </p:sp>
      </p:grpSp>
      <p:sp>
        <p:nvSpPr>
          <p:cNvPr id="8" name="Freeform 7"/>
          <p:cNvSpPr/>
          <p:nvPr/>
        </p:nvSpPr>
        <p:spPr>
          <a:xfrm>
            <a:off x="533400" y="1981200"/>
            <a:ext cx="4876800" cy="3357141"/>
          </a:xfrm>
          <a:custGeom>
            <a:avLst/>
            <a:gdLst>
              <a:gd name="connsiteX0" fmla="*/ 0 w 5418667"/>
              <a:gd name="connsiteY0" fmla="*/ 2937934 h 3767667"/>
              <a:gd name="connsiteX1" fmla="*/ 694267 w 5418667"/>
              <a:gd name="connsiteY1" fmla="*/ 3073401 h 3767667"/>
              <a:gd name="connsiteX2" fmla="*/ 1608667 w 5418667"/>
              <a:gd name="connsiteY2" fmla="*/ 3208867 h 3767667"/>
              <a:gd name="connsiteX3" fmla="*/ 2032000 w 5418667"/>
              <a:gd name="connsiteY3" fmla="*/ 3225801 h 3767667"/>
              <a:gd name="connsiteX4" fmla="*/ 2912534 w 5418667"/>
              <a:gd name="connsiteY4" fmla="*/ 3175001 h 3767667"/>
              <a:gd name="connsiteX5" fmla="*/ 3081867 w 5418667"/>
              <a:gd name="connsiteY5" fmla="*/ 2751667 h 3767667"/>
              <a:gd name="connsiteX6" fmla="*/ 2963334 w 5418667"/>
              <a:gd name="connsiteY6" fmla="*/ 2497667 h 3767667"/>
              <a:gd name="connsiteX7" fmla="*/ 2472267 w 5418667"/>
              <a:gd name="connsiteY7" fmla="*/ 2159001 h 3767667"/>
              <a:gd name="connsiteX8" fmla="*/ 1727200 w 5418667"/>
              <a:gd name="connsiteY8" fmla="*/ 1905001 h 3767667"/>
              <a:gd name="connsiteX9" fmla="*/ 1134534 w 5418667"/>
              <a:gd name="connsiteY9" fmla="*/ 1549401 h 3767667"/>
              <a:gd name="connsiteX10" fmla="*/ 982134 w 5418667"/>
              <a:gd name="connsiteY10" fmla="*/ 1176867 h 3767667"/>
              <a:gd name="connsiteX11" fmla="*/ 1083734 w 5418667"/>
              <a:gd name="connsiteY11" fmla="*/ 567267 h 3767667"/>
              <a:gd name="connsiteX12" fmla="*/ 1422400 w 5418667"/>
              <a:gd name="connsiteY12" fmla="*/ 177801 h 3767667"/>
              <a:gd name="connsiteX13" fmla="*/ 2489200 w 5418667"/>
              <a:gd name="connsiteY13" fmla="*/ 8467 h 3767667"/>
              <a:gd name="connsiteX14" fmla="*/ 3183467 w 5418667"/>
              <a:gd name="connsiteY14" fmla="*/ 127001 h 3767667"/>
              <a:gd name="connsiteX15" fmla="*/ 3640667 w 5418667"/>
              <a:gd name="connsiteY15" fmla="*/ 516467 h 3767667"/>
              <a:gd name="connsiteX16" fmla="*/ 3843867 w 5418667"/>
              <a:gd name="connsiteY16" fmla="*/ 1024467 h 3767667"/>
              <a:gd name="connsiteX17" fmla="*/ 3945467 w 5418667"/>
              <a:gd name="connsiteY17" fmla="*/ 1430867 h 3767667"/>
              <a:gd name="connsiteX18" fmla="*/ 3928534 w 5418667"/>
              <a:gd name="connsiteY18" fmla="*/ 1854201 h 3767667"/>
              <a:gd name="connsiteX19" fmla="*/ 3776134 w 5418667"/>
              <a:gd name="connsiteY19" fmla="*/ 2548467 h 3767667"/>
              <a:gd name="connsiteX20" fmla="*/ 3759200 w 5418667"/>
              <a:gd name="connsiteY20" fmla="*/ 3005667 h 3767667"/>
              <a:gd name="connsiteX21" fmla="*/ 4165600 w 5418667"/>
              <a:gd name="connsiteY21" fmla="*/ 3361267 h 3767667"/>
              <a:gd name="connsiteX22" fmla="*/ 4995334 w 5418667"/>
              <a:gd name="connsiteY22" fmla="*/ 3615267 h 3767667"/>
              <a:gd name="connsiteX23" fmla="*/ 5418667 w 5418667"/>
              <a:gd name="connsiteY23" fmla="*/ 3767667 h 376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18667" h="3767667">
                <a:moveTo>
                  <a:pt x="0" y="2937934"/>
                </a:moveTo>
                <a:cubicBezTo>
                  <a:pt x="213078" y="2983090"/>
                  <a:pt x="426156" y="3028246"/>
                  <a:pt x="694267" y="3073401"/>
                </a:cubicBezTo>
                <a:cubicBezTo>
                  <a:pt x="962378" y="3118557"/>
                  <a:pt x="1385712" y="3183467"/>
                  <a:pt x="1608667" y="3208867"/>
                </a:cubicBezTo>
                <a:cubicBezTo>
                  <a:pt x="1831622" y="3234267"/>
                  <a:pt x="1814689" y="3231445"/>
                  <a:pt x="2032000" y="3225801"/>
                </a:cubicBezTo>
                <a:cubicBezTo>
                  <a:pt x="2249311" y="3220157"/>
                  <a:pt x="2737556" y="3254023"/>
                  <a:pt x="2912534" y="3175001"/>
                </a:cubicBezTo>
                <a:cubicBezTo>
                  <a:pt x="3087512" y="3095979"/>
                  <a:pt x="3073400" y="2864556"/>
                  <a:pt x="3081867" y="2751667"/>
                </a:cubicBezTo>
                <a:cubicBezTo>
                  <a:pt x="3090334" y="2638778"/>
                  <a:pt x="3064934" y="2596445"/>
                  <a:pt x="2963334" y="2497667"/>
                </a:cubicBezTo>
                <a:cubicBezTo>
                  <a:pt x="2861734" y="2398889"/>
                  <a:pt x="2678289" y="2257779"/>
                  <a:pt x="2472267" y="2159001"/>
                </a:cubicBezTo>
                <a:cubicBezTo>
                  <a:pt x="2266245" y="2060223"/>
                  <a:pt x="1950155" y="2006601"/>
                  <a:pt x="1727200" y="1905001"/>
                </a:cubicBezTo>
                <a:cubicBezTo>
                  <a:pt x="1504245" y="1803401"/>
                  <a:pt x="1258712" y="1670757"/>
                  <a:pt x="1134534" y="1549401"/>
                </a:cubicBezTo>
                <a:cubicBezTo>
                  <a:pt x="1010356" y="1428045"/>
                  <a:pt x="990601" y="1340556"/>
                  <a:pt x="982134" y="1176867"/>
                </a:cubicBezTo>
                <a:cubicBezTo>
                  <a:pt x="973667" y="1013178"/>
                  <a:pt x="1010356" y="733778"/>
                  <a:pt x="1083734" y="567267"/>
                </a:cubicBezTo>
                <a:cubicBezTo>
                  <a:pt x="1157112" y="400756"/>
                  <a:pt x="1188156" y="270934"/>
                  <a:pt x="1422400" y="177801"/>
                </a:cubicBezTo>
                <a:cubicBezTo>
                  <a:pt x="1656644" y="84668"/>
                  <a:pt x="2195689" y="16934"/>
                  <a:pt x="2489200" y="8467"/>
                </a:cubicBezTo>
                <a:cubicBezTo>
                  <a:pt x="2782711" y="0"/>
                  <a:pt x="2991556" y="42334"/>
                  <a:pt x="3183467" y="127001"/>
                </a:cubicBezTo>
                <a:cubicBezTo>
                  <a:pt x="3375378" y="211668"/>
                  <a:pt x="3530600" y="366889"/>
                  <a:pt x="3640667" y="516467"/>
                </a:cubicBezTo>
                <a:cubicBezTo>
                  <a:pt x="3750734" y="666045"/>
                  <a:pt x="3793067" y="872067"/>
                  <a:pt x="3843867" y="1024467"/>
                </a:cubicBezTo>
                <a:cubicBezTo>
                  <a:pt x="3894667" y="1176867"/>
                  <a:pt x="3931356" y="1292578"/>
                  <a:pt x="3945467" y="1430867"/>
                </a:cubicBezTo>
                <a:cubicBezTo>
                  <a:pt x="3959578" y="1569156"/>
                  <a:pt x="3956756" y="1667934"/>
                  <a:pt x="3928534" y="1854201"/>
                </a:cubicBezTo>
                <a:cubicBezTo>
                  <a:pt x="3900312" y="2040468"/>
                  <a:pt x="3804356" y="2356556"/>
                  <a:pt x="3776134" y="2548467"/>
                </a:cubicBezTo>
                <a:cubicBezTo>
                  <a:pt x="3747912" y="2740378"/>
                  <a:pt x="3694289" y="2870200"/>
                  <a:pt x="3759200" y="3005667"/>
                </a:cubicBezTo>
                <a:cubicBezTo>
                  <a:pt x="3824111" y="3141134"/>
                  <a:pt x="3959578" y="3259667"/>
                  <a:pt x="4165600" y="3361267"/>
                </a:cubicBezTo>
                <a:cubicBezTo>
                  <a:pt x="4371622" y="3462867"/>
                  <a:pt x="4786489" y="3547534"/>
                  <a:pt x="4995334" y="3615267"/>
                </a:cubicBezTo>
                <a:cubicBezTo>
                  <a:pt x="5204179" y="3683000"/>
                  <a:pt x="5325534" y="3756378"/>
                  <a:pt x="5418667" y="3767667"/>
                </a:cubicBezTo>
              </a:path>
            </a:pathLst>
          </a:custGeom>
          <a:ln w="254000">
            <a:solidFill>
              <a:srgbClr val="FFFF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3" name="Rectangle 12"/>
          <p:cNvSpPr/>
          <p:nvPr/>
        </p:nvSpPr>
        <p:spPr>
          <a:xfrm>
            <a:off x="0" y="0"/>
            <a:ext cx="9144000" cy="15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362200" y="18288"/>
            <a:ext cx="4264629" cy="707886"/>
          </a:xfrm>
          <a:prstGeom prst="rect">
            <a:avLst/>
          </a:prstGeom>
          <a:noFill/>
        </p:spPr>
        <p:txBody>
          <a:bodyPr wrap="none" rtlCol="0">
            <a:spAutoFit/>
          </a:bodyPr>
          <a:lstStyle/>
          <a:p>
            <a:r>
              <a:rPr lang="en-US" sz="4000" b="1" dirty="0" smtClean="0"/>
              <a:t>GEOMORPHOLOGY</a:t>
            </a:r>
          </a:p>
        </p:txBody>
      </p:sp>
      <p:sp>
        <p:nvSpPr>
          <p:cNvPr id="15" name="TextBox 14"/>
          <p:cNvSpPr txBox="1"/>
          <p:nvPr/>
        </p:nvSpPr>
        <p:spPr>
          <a:xfrm>
            <a:off x="4956048" y="762000"/>
            <a:ext cx="1563954" cy="707886"/>
          </a:xfrm>
          <a:prstGeom prst="rect">
            <a:avLst/>
          </a:prstGeom>
          <a:noFill/>
        </p:spPr>
        <p:txBody>
          <a:bodyPr wrap="none" rtlCol="0">
            <a:spAutoFit/>
          </a:bodyPr>
          <a:lstStyle/>
          <a:p>
            <a:r>
              <a:rPr lang="en-US" sz="4000" b="1" dirty="0" smtClean="0"/>
              <a:t>  maps</a:t>
            </a:r>
          </a:p>
        </p:txBody>
      </p:sp>
      <p:sp useBgFill="1">
        <p:nvSpPr>
          <p:cNvPr id="16" name="TextBox 15"/>
          <p:cNvSpPr txBox="1"/>
          <p:nvPr/>
        </p:nvSpPr>
        <p:spPr>
          <a:xfrm>
            <a:off x="6531618" y="762000"/>
            <a:ext cx="2612382" cy="707886"/>
          </a:xfrm>
          <a:prstGeom prst="rect">
            <a:avLst/>
          </a:prstGeom>
        </p:spPr>
        <p:txBody>
          <a:bodyPr wrap="none" rtlCol="0">
            <a:spAutoFit/>
          </a:bodyPr>
          <a:lstStyle/>
          <a:p>
            <a:r>
              <a:rPr lang="en-US" sz="4000" b="1" dirty="0" smtClean="0">
                <a:solidFill>
                  <a:srgbClr val="FF0000"/>
                </a:solidFill>
                <a:effectLst>
                  <a:outerShdw dist="50800" dir="5400000" algn="ctr" rotWithShape="0">
                    <a:schemeClr val="tx1"/>
                  </a:outerShdw>
                </a:effectLst>
              </a:rPr>
              <a:t> ACCURACY</a:t>
            </a:r>
            <a:endParaRPr lang="en-US" sz="4000" b="1" dirty="0">
              <a:solidFill>
                <a:srgbClr val="FF0000"/>
              </a:solidFill>
              <a:effectLst>
                <a:outerShdw dist="50800" dir="5400000" algn="ctr" rotWithShape="0">
                  <a:schemeClr val="tx1"/>
                </a:outerShdw>
              </a:effectLst>
            </a:endParaRPr>
          </a:p>
        </p:txBody>
      </p:sp>
      <p:sp useBgFill="1">
        <p:nvSpPr>
          <p:cNvPr id="17" name="TextBox 16"/>
          <p:cNvSpPr txBox="1"/>
          <p:nvPr/>
        </p:nvSpPr>
        <p:spPr>
          <a:xfrm>
            <a:off x="0" y="863025"/>
            <a:ext cx="5285232" cy="584775"/>
          </a:xfrm>
          <a:prstGeom prst="rect">
            <a:avLst/>
          </a:prstGeom>
        </p:spPr>
        <p:txBody>
          <a:bodyPr wrap="square" rtlCol="0">
            <a:spAutoFit/>
          </a:bodyPr>
          <a:lstStyle/>
          <a:p>
            <a:r>
              <a:rPr lang="en-US" sz="3200" b="1" dirty="0" smtClean="0"/>
              <a:t>Big Bend of the Missouri River</a:t>
            </a:r>
            <a:endParaRPr lang="en-US" sz="3200" b="1" dirty="0"/>
          </a:p>
        </p:txBody>
      </p:sp>
      <p:cxnSp>
        <p:nvCxnSpPr>
          <p:cNvPr id="21" name="Straight Arrow Connector 20"/>
          <p:cNvCxnSpPr/>
          <p:nvPr/>
        </p:nvCxnSpPr>
        <p:spPr>
          <a:xfrm rot="10800000">
            <a:off x="3505200" y="3124200"/>
            <a:ext cx="1828800" cy="83820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8" name="Right Brace 27"/>
          <p:cNvSpPr/>
          <p:nvPr/>
        </p:nvSpPr>
        <p:spPr>
          <a:xfrm rot="1108836">
            <a:off x="4617340" y="5096195"/>
            <a:ext cx="762000" cy="1371600"/>
          </a:xfrm>
          <a:prstGeom prst="rightBrace">
            <a:avLst>
              <a:gd name="adj1" fmla="val 8333"/>
              <a:gd name="adj2" fmla="val 50764"/>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2" name="Group 31"/>
          <p:cNvGrpSpPr/>
          <p:nvPr/>
        </p:nvGrpSpPr>
        <p:grpSpPr>
          <a:xfrm>
            <a:off x="2009816" y="1656542"/>
            <a:ext cx="3476585" cy="1116874"/>
            <a:chOff x="2009816" y="1656542"/>
            <a:chExt cx="3476585" cy="1116874"/>
          </a:xfrm>
        </p:grpSpPr>
        <p:sp>
          <p:nvSpPr>
            <p:cNvPr id="29" name="Right Brace 28"/>
            <p:cNvSpPr/>
            <p:nvPr/>
          </p:nvSpPr>
          <p:spPr>
            <a:xfrm rot="20777446">
              <a:off x="2009816" y="1656542"/>
              <a:ext cx="609722" cy="1116874"/>
            </a:xfrm>
            <a:prstGeom prst="rightBrace">
              <a:avLst>
                <a:gd name="adj1" fmla="val 8333"/>
                <a:gd name="adj2" fmla="val 50764"/>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a:endCxn id="29" idx="1"/>
            </p:cNvCxnSpPr>
            <p:nvPr/>
          </p:nvCxnSpPr>
          <p:spPr>
            <a:xfrm rot="10800000" flipV="1">
              <a:off x="2612876" y="2133600"/>
              <a:ext cx="2873525" cy="17418"/>
            </a:xfrm>
            <a:prstGeom prst="line">
              <a:avLst/>
            </a:prstGeom>
            <a:ln w="76200">
              <a:solidFill>
                <a:srgbClr val="FF0000"/>
              </a:solidFill>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3"/>
                                        </p:tgtEl>
                                      </p:cBhvr>
                                    </p:animEffect>
                                    <p:set>
                                      <p:cBhvr>
                                        <p:cTn id="7" dur="1" fill="hold">
                                          <p:stCondLst>
                                            <p:cond delay="999"/>
                                          </p:stCondLst>
                                        </p:cTn>
                                        <p:tgtEl>
                                          <p:spTgt spid="33"/>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12"/>
                                        </p:tgtEl>
                                      </p:cBhvr>
                                    </p:animEffect>
                                    <p:set>
                                      <p:cBhvr>
                                        <p:cTn id="25" dur="1" fill="hold">
                                          <p:stCondLst>
                                            <p:cond delay="999"/>
                                          </p:stCondLst>
                                        </p:cTn>
                                        <p:tgtEl>
                                          <p:spTgt spid="12"/>
                                        </p:tgtEl>
                                        <p:attrNameLst>
                                          <p:attrName>style.visibility</p:attrName>
                                        </p:attrNameLst>
                                      </p:cBhvr>
                                      <p:to>
                                        <p:strVal val="hidden"/>
                                      </p:to>
                                    </p:se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1000"/>
                                        <p:tgtEl>
                                          <p:spTgt spid="32"/>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1000"/>
                                        <p:tgtEl>
                                          <p:spTgt spid="28"/>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1000"/>
                                        <p:tgtEl>
                                          <p:spTgt spid="8"/>
                                        </p:tgtEl>
                                      </p:cBhvr>
                                    </p:animEffect>
                                    <p:set>
                                      <p:cBhvr>
                                        <p:cTn id="57" dur="1" fill="hold">
                                          <p:stCondLst>
                                            <p:cond delay="999"/>
                                          </p:stCondLst>
                                        </p:cTn>
                                        <p:tgtEl>
                                          <p:spTgt spid="8"/>
                                        </p:tgtEl>
                                        <p:attrNameLst>
                                          <p:attrName>style.visibility</p:attrName>
                                        </p:attrNameLst>
                                      </p:cBhvr>
                                      <p:to>
                                        <p:strVal val="hidden"/>
                                      </p:to>
                                    </p:set>
                                  </p:childTnLst>
                                </p:cTn>
                              </p:par>
                              <p:par>
                                <p:cTn id="58" presetID="22" presetClass="entr" presetSubtype="2"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right)">
                                      <p:cBhvr>
                                        <p:cTn id="60" dur="10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5" grpId="0" animBg="1"/>
      <p:bldP spid="19" grpId="0" animBg="1"/>
      <p:bldP spid="18" grpId="0" animBg="1"/>
      <p:bldP spid="8" grpId="0" animBg="1"/>
      <p:bldP spid="8" grpId="1" animBg="1"/>
      <p:bldP spid="17" grpId="0" animBg="1"/>
      <p:bldP spid="28"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srcRect/>
          <a:stretch>
            <a:fillRect/>
          </a:stretch>
        </p:blipFill>
        <p:spPr bwMode="auto">
          <a:xfrm>
            <a:off x="0" y="885632"/>
            <a:ext cx="9144000" cy="597236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362200" y="18288"/>
            <a:ext cx="4264629" cy="707886"/>
          </a:xfrm>
          <a:prstGeom prst="rect">
            <a:avLst/>
          </a:prstGeom>
          <a:noFill/>
        </p:spPr>
        <p:txBody>
          <a:bodyPr wrap="none" rtlCol="0">
            <a:spAutoFit/>
          </a:bodyPr>
          <a:lstStyle/>
          <a:p>
            <a:r>
              <a:rPr lang="en-US" sz="4000" b="1" dirty="0" smtClean="0"/>
              <a:t>GEOMORPHOLOGY</a:t>
            </a:r>
          </a:p>
        </p:txBody>
      </p:sp>
      <p:sp>
        <p:nvSpPr>
          <p:cNvPr id="18" name="TextBox 17"/>
          <p:cNvSpPr txBox="1"/>
          <p:nvPr/>
        </p:nvSpPr>
        <p:spPr>
          <a:xfrm>
            <a:off x="4886552" y="762000"/>
            <a:ext cx="4257448" cy="2554545"/>
          </a:xfrm>
          <a:prstGeom prst="rect">
            <a:avLst/>
          </a:prstGeom>
          <a:noFill/>
        </p:spPr>
        <p:txBody>
          <a:bodyPr wrap="none" rtlCol="0">
            <a:spAutoFit/>
          </a:bodyPr>
          <a:lstStyle/>
          <a:p>
            <a:pPr>
              <a:buFont typeface="Arial" pitchFamily="34" charset="0"/>
              <a:buChar char="•"/>
            </a:pPr>
            <a:r>
              <a:rPr lang="en-US" sz="4000" b="1" dirty="0" smtClean="0"/>
              <a:t> maps</a:t>
            </a:r>
          </a:p>
          <a:p>
            <a:pPr>
              <a:buFont typeface="Arial" pitchFamily="34" charset="0"/>
              <a:buChar char="•"/>
            </a:pPr>
            <a:r>
              <a:rPr lang="en-US" sz="4000" b="1" dirty="0" smtClean="0"/>
              <a:t> erosion</a:t>
            </a:r>
          </a:p>
          <a:p>
            <a:pPr>
              <a:buFont typeface="Arial" pitchFamily="34" charset="0"/>
              <a:buChar char="•"/>
            </a:pPr>
            <a:r>
              <a:rPr lang="en-US" sz="4000" b="1" dirty="0" smtClean="0"/>
              <a:t> sediment transfer</a:t>
            </a:r>
          </a:p>
          <a:p>
            <a:pPr>
              <a:buFont typeface="Arial" pitchFamily="34" charset="0"/>
              <a:buChar char="•"/>
            </a:pPr>
            <a:r>
              <a:rPr lang="en-US" sz="4000" b="1" dirty="0" smtClean="0"/>
              <a:t> deposition</a:t>
            </a:r>
          </a:p>
        </p:txBody>
      </p:sp>
      <p:sp useBgFill="1">
        <p:nvSpPr>
          <p:cNvPr id="20" name="Rectangle 19"/>
          <p:cNvSpPr/>
          <p:nvPr/>
        </p:nvSpPr>
        <p:spPr>
          <a:xfrm>
            <a:off x="4876800" y="1447800"/>
            <a:ext cx="4267200" cy="190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7"/>
          <p:cNvPicPr preferRelativeResize="0">
            <a:picLocks noChangeAspect="1" noChangeArrowheads="1"/>
          </p:cNvPicPr>
          <p:nvPr/>
        </p:nvPicPr>
        <p:blipFill>
          <a:blip r:embed="rId2"/>
          <a:srcRect l="19134" t="10004" r="50570" b="57540"/>
          <a:stretch>
            <a:fillRect/>
          </a:stretch>
        </p:blipFill>
        <p:spPr bwMode="auto">
          <a:xfrm>
            <a:off x="304800" y="228600"/>
            <a:ext cx="2026920" cy="1920240"/>
          </a:xfrm>
          <a:prstGeom prst="rect">
            <a:avLst/>
          </a:prstGeom>
          <a:noFill/>
          <a:ln w="38100">
            <a:solidFill>
              <a:schemeClr val="tx1"/>
            </a:solidFill>
            <a:miter lim="800000"/>
            <a:headEnd/>
            <a:tailEnd/>
          </a:ln>
          <a:effectLst/>
        </p:spPr>
      </p:pic>
      <p:grpSp>
        <p:nvGrpSpPr>
          <p:cNvPr id="6" name="Group 5"/>
          <p:cNvGrpSpPr/>
          <p:nvPr/>
        </p:nvGrpSpPr>
        <p:grpSpPr>
          <a:xfrm>
            <a:off x="0" y="762000"/>
            <a:ext cx="9144000" cy="5867400"/>
            <a:chOff x="0" y="762000"/>
            <a:chExt cx="9144000" cy="5867400"/>
          </a:xfrm>
        </p:grpSpPr>
        <p:grpSp>
          <p:nvGrpSpPr>
            <p:cNvPr id="7" name="Group 11"/>
            <p:cNvGrpSpPr/>
            <p:nvPr/>
          </p:nvGrpSpPr>
          <p:grpSpPr>
            <a:xfrm>
              <a:off x="592666" y="1601546"/>
              <a:ext cx="4800600" cy="5027854"/>
              <a:chOff x="1676400" y="1215319"/>
              <a:chExt cx="5334000" cy="5642681"/>
            </a:xfrm>
          </p:grpSpPr>
          <p:pic>
            <p:nvPicPr>
              <p:cNvPr id="22" name="Picture 4"/>
              <p:cNvPicPr>
                <a:picLocks noChangeAspect="1" noChangeArrowheads="1"/>
              </p:cNvPicPr>
              <p:nvPr/>
            </p:nvPicPr>
            <p:blipFill>
              <a:blip r:embed="rId3"/>
              <a:srcRect l="5252" t="3382" r="219"/>
              <a:stretch>
                <a:fillRect/>
              </a:stretch>
            </p:blipFill>
            <p:spPr bwMode="auto">
              <a:xfrm>
                <a:off x="1676400" y="1215319"/>
                <a:ext cx="5334000" cy="5642681"/>
              </a:xfrm>
              <a:prstGeom prst="rect">
                <a:avLst/>
              </a:prstGeom>
              <a:noFill/>
              <a:ln w="50800">
                <a:solidFill>
                  <a:schemeClr val="tx1"/>
                </a:solidFill>
                <a:miter lim="800000"/>
                <a:headEnd/>
                <a:tailEnd/>
              </a:ln>
              <a:effectLst/>
            </p:spPr>
          </p:pic>
          <p:sp>
            <p:nvSpPr>
              <p:cNvPr id="23" name="TextBox 10"/>
              <p:cNvSpPr txBox="1"/>
              <p:nvPr/>
            </p:nvSpPr>
            <p:spPr>
              <a:xfrm>
                <a:off x="3581400" y="6259374"/>
                <a:ext cx="2008482" cy="518119"/>
              </a:xfrm>
              <a:prstGeom prst="rect">
                <a:avLst/>
              </a:prstGeom>
              <a:solidFill>
                <a:schemeClr val="bg1"/>
              </a:solidFill>
              <a:ln w="25400">
                <a:solidFill>
                  <a:schemeClr val="tx1"/>
                </a:solidFill>
              </a:ln>
            </p:spPr>
            <p:txBody>
              <a:bodyPr wrap="square" rtlCol="0">
                <a:spAutoFit/>
              </a:bodyPr>
              <a:lstStyle/>
              <a:p>
                <a:r>
                  <a:rPr lang="en-US" sz="2400" b="1" dirty="0" smtClean="0"/>
                  <a:t>Aerial, 1991</a:t>
                </a:r>
                <a:endParaRPr lang="en-US" sz="2400" b="1" dirty="0"/>
              </a:p>
            </p:txBody>
          </p:sp>
        </p:grpSp>
        <p:sp useBgFill="1">
          <p:nvSpPr>
            <p:cNvPr id="8" name="TextBox 7"/>
            <p:cNvSpPr txBox="1"/>
            <p:nvPr/>
          </p:nvSpPr>
          <p:spPr>
            <a:xfrm>
              <a:off x="5410200" y="5410200"/>
              <a:ext cx="3733800" cy="954107"/>
            </a:xfrm>
            <a:prstGeom prst="rect">
              <a:avLst/>
            </a:prstGeom>
          </p:spPr>
          <p:txBody>
            <a:bodyPr wrap="square" rtlCol="0">
              <a:spAutoFit/>
            </a:bodyPr>
            <a:lstStyle/>
            <a:p>
              <a:r>
                <a:rPr lang="en-US" sz="2800" dirty="0" smtClean="0">
                  <a:ln w="6350">
                    <a:solidFill>
                      <a:schemeClr val="tx1"/>
                    </a:solidFill>
                  </a:ln>
                </a:rPr>
                <a:t>survey error by Clark or change in river channel </a:t>
              </a:r>
              <a:endParaRPr lang="en-US" sz="2800" dirty="0">
                <a:ln w="6350">
                  <a:solidFill>
                    <a:schemeClr val="tx1"/>
                  </a:solidFill>
                </a:ln>
              </a:endParaRPr>
            </a:p>
          </p:txBody>
        </p:sp>
        <p:sp useBgFill="1">
          <p:nvSpPr>
            <p:cNvPr id="9" name="TextBox 8"/>
            <p:cNvSpPr txBox="1"/>
            <p:nvPr/>
          </p:nvSpPr>
          <p:spPr>
            <a:xfrm>
              <a:off x="5486400" y="3505200"/>
              <a:ext cx="3657600" cy="954107"/>
            </a:xfrm>
            <a:prstGeom prst="rect">
              <a:avLst/>
            </a:prstGeom>
          </p:spPr>
          <p:txBody>
            <a:bodyPr wrap="square" rtlCol="0">
              <a:spAutoFit/>
            </a:bodyPr>
            <a:lstStyle/>
            <a:p>
              <a:r>
                <a:rPr lang="en-US" sz="2800" dirty="0" smtClean="0">
                  <a:ln w="6350">
                    <a:solidFill>
                      <a:schemeClr val="tx1"/>
                    </a:solidFill>
                  </a:ln>
                </a:rPr>
                <a:t>center-pivot irrigation  of Brule Indian Tribe </a:t>
              </a:r>
              <a:endParaRPr lang="en-US" sz="2800" dirty="0">
                <a:ln w="6350">
                  <a:solidFill>
                    <a:schemeClr val="tx1"/>
                  </a:solidFill>
                </a:ln>
              </a:endParaRPr>
            </a:p>
          </p:txBody>
        </p:sp>
        <p:sp useBgFill="1">
          <p:nvSpPr>
            <p:cNvPr id="10" name="TextBox 9"/>
            <p:cNvSpPr txBox="1"/>
            <p:nvPr/>
          </p:nvSpPr>
          <p:spPr>
            <a:xfrm>
              <a:off x="5410200" y="1676400"/>
              <a:ext cx="3733800" cy="1384995"/>
            </a:xfrm>
            <a:prstGeom prst="rect">
              <a:avLst/>
            </a:prstGeom>
          </p:spPr>
          <p:txBody>
            <a:bodyPr wrap="square" rtlCol="0">
              <a:spAutoFit/>
            </a:bodyPr>
            <a:lstStyle/>
            <a:p>
              <a:r>
                <a:rPr lang="en-US" sz="2800" dirty="0" smtClean="0">
                  <a:ln w="6350">
                    <a:solidFill>
                      <a:schemeClr val="tx1"/>
                    </a:solidFill>
                  </a:ln>
                </a:rPr>
                <a:t>wider river:  backwater </a:t>
              </a:r>
            </a:p>
            <a:p>
              <a:r>
                <a:rPr lang="en-US" sz="2800" dirty="0" smtClean="0">
                  <a:ln w="6350">
                    <a:solidFill>
                      <a:schemeClr val="tx1"/>
                    </a:solidFill>
                  </a:ln>
                </a:rPr>
                <a:t>of Lake Sharp Reservoir, </a:t>
              </a:r>
            </a:p>
            <a:p>
              <a:r>
                <a:rPr lang="en-US" sz="2800" dirty="0" smtClean="0">
                  <a:ln w="6350">
                    <a:solidFill>
                      <a:schemeClr val="tx1"/>
                    </a:solidFill>
                  </a:ln>
                </a:rPr>
                <a:t>upriver of Big Bend Dam</a:t>
              </a:r>
              <a:endParaRPr lang="en-US" sz="2800" dirty="0">
                <a:ln w="6350">
                  <a:solidFill>
                    <a:schemeClr val="tx1"/>
                  </a:solidFill>
                </a:ln>
              </a:endParaRPr>
            </a:p>
          </p:txBody>
        </p:sp>
        <p:sp useBgFill="1">
          <p:nvSpPr>
            <p:cNvPr id="11" name="TextBox 10"/>
            <p:cNvSpPr txBox="1"/>
            <p:nvPr/>
          </p:nvSpPr>
          <p:spPr>
            <a:xfrm>
              <a:off x="6531618" y="762000"/>
              <a:ext cx="2612382" cy="707886"/>
            </a:xfrm>
            <a:prstGeom prst="rect">
              <a:avLst/>
            </a:prstGeom>
          </p:spPr>
          <p:txBody>
            <a:bodyPr wrap="none" rtlCol="0">
              <a:spAutoFit/>
            </a:bodyPr>
            <a:lstStyle/>
            <a:p>
              <a:r>
                <a:rPr lang="en-US" sz="4000" b="1" dirty="0" smtClean="0">
                  <a:solidFill>
                    <a:srgbClr val="FF0000"/>
                  </a:solidFill>
                  <a:effectLst>
                    <a:outerShdw dist="50800" dir="5400000" algn="ctr" rotWithShape="0">
                      <a:schemeClr val="tx1"/>
                    </a:outerShdw>
                  </a:effectLst>
                </a:rPr>
                <a:t> ACCURACY</a:t>
              </a:r>
              <a:endParaRPr lang="en-US" sz="4000" b="1" dirty="0">
                <a:solidFill>
                  <a:srgbClr val="FF0000"/>
                </a:solidFill>
                <a:effectLst>
                  <a:outerShdw dist="50800" dir="5400000" algn="ctr" rotWithShape="0">
                    <a:schemeClr val="tx1"/>
                  </a:outerShdw>
                </a:effectLst>
              </a:endParaRPr>
            </a:p>
          </p:txBody>
        </p:sp>
        <p:sp useBgFill="1">
          <p:nvSpPr>
            <p:cNvPr id="13" name="TextBox 12"/>
            <p:cNvSpPr txBox="1"/>
            <p:nvPr/>
          </p:nvSpPr>
          <p:spPr>
            <a:xfrm>
              <a:off x="0" y="863025"/>
              <a:ext cx="5285232" cy="584775"/>
            </a:xfrm>
            <a:prstGeom prst="rect">
              <a:avLst/>
            </a:prstGeom>
          </p:spPr>
          <p:txBody>
            <a:bodyPr wrap="square" rtlCol="0">
              <a:spAutoFit/>
            </a:bodyPr>
            <a:lstStyle/>
            <a:p>
              <a:r>
                <a:rPr lang="en-US" sz="3200" b="1" dirty="0" smtClean="0"/>
                <a:t>Big Bend of the Missouri River</a:t>
              </a:r>
              <a:endParaRPr lang="en-US" sz="3200" b="1" dirty="0"/>
            </a:p>
          </p:txBody>
        </p:sp>
        <p:cxnSp>
          <p:nvCxnSpPr>
            <p:cNvPr id="14" name="Straight Arrow Connector 13"/>
            <p:cNvCxnSpPr/>
            <p:nvPr/>
          </p:nvCxnSpPr>
          <p:spPr>
            <a:xfrm rot="10800000">
              <a:off x="3505200" y="3124200"/>
              <a:ext cx="1828800" cy="83820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 name="Right Brace 14"/>
            <p:cNvSpPr/>
            <p:nvPr/>
          </p:nvSpPr>
          <p:spPr>
            <a:xfrm rot="1108836">
              <a:off x="4617340" y="5096195"/>
              <a:ext cx="762000" cy="1371600"/>
            </a:xfrm>
            <a:prstGeom prst="rightBrace">
              <a:avLst>
                <a:gd name="adj1" fmla="val 8333"/>
                <a:gd name="adj2" fmla="val 50764"/>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 name="Group 31"/>
            <p:cNvGrpSpPr/>
            <p:nvPr/>
          </p:nvGrpSpPr>
          <p:grpSpPr>
            <a:xfrm>
              <a:off x="2009816" y="1656542"/>
              <a:ext cx="3476585" cy="1116874"/>
              <a:chOff x="2009816" y="1656542"/>
              <a:chExt cx="3476585" cy="1116874"/>
            </a:xfrm>
          </p:grpSpPr>
          <p:sp>
            <p:nvSpPr>
              <p:cNvPr id="17" name="Right Brace 16"/>
              <p:cNvSpPr/>
              <p:nvPr/>
            </p:nvSpPr>
            <p:spPr>
              <a:xfrm rot="20777446">
                <a:off x="2009816" y="1656542"/>
                <a:ext cx="609722" cy="1116874"/>
              </a:xfrm>
              <a:prstGeom prst="rightBrace">
                <a:avLst>
                  <a:gd name="adj1" fmla="val 8333"/>
                  <a:gd name="adj2" fmla="val 50764"/>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Connector 20"/>
              <p:cNvCxnSpPr>
                <a:endCxn id="17" idx="1"/>
              </p:cNvCxnSpPr>
              <p:nvPr/>
            </p:nvCxnSpPr>
            <p:spPr>
              <a:xfrm rot="10800000" flipV="1">
                <a:off x="2612876" y="2133600"/>
                <a:ext cx="2873525" cy="17418"/>
              </a:xfrm>
              <a:prstGeom prst="line">
                <a:avLst/>
              </a:prstGeom>
              <a:ln w="76200">
                <a:solidFill>
                  <a:srgbClr val="FF0000"/>
                </a:solidFill>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xit" presetSubtype="0" fill="hold" grpId="0" nodeType="withEffect">
                                  <p:stCondLst>
                                    <p:cond delay="0"/>
                                  </p:stCondLst>
                                  <p:childTnLst>
                                    <p:animEffect transition="out" filter="fade">
                                      <p:cBhvr>
                                        <p:cTn id="12" dur="1000"/>
                                        <p:tgtEl>
                                          <p:spTgt spid="20"/>
                                        </p:tgtEl>
                                      </p:cBhvr>
                                    </p:animEffect>
                                    <p:set>
                                      <p:cBhvr>
                                        <p:cTn id="13"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362200" y="18288"/>
            <a:ext cx="4264629" cy="707886"/>
          </a:xfrm>
          <a:prstGeom prst="rect">
            <a:avLst/>
          </a:prstGeom>
          <a:noFill/>
        </p:spPr>
        <p:txBody>
          <a:bodyPr wrap="none" rtlCol="0">
            <a:spAutoFit/>
          </a:bodyPr>
          <a:lstStyle/>
          <a:p>
            <a:r>
              <a:rPr lang="en-US" sz="4000" b="1" dirty="0" smtClean="0"/>
              <a:t>GEOMORPHOLOGY</a:t>
            </a:r>
          </a:p>
        </p:txBody>
      </p:sp>
      <p:sp>
        <p:nvSpPr>
          <p:cNvPr id="18" name="TextBox 17"/>
          <p:cNvSpPr txBox="1"/>
          <p:nvPr/>
        </p:nvSpPr>
        <p:spPr>
          <a:xfrm>
            <a:off x="4886552" y="762000"/>
            <a:ext cx="4257448" cy="2554545"/>
          </a:xfrm>
          <a:prstGeom prst="rect">
            <a:avLst/>
          </a:prstGeom>
          <a:noFill/>
        </p:spPr>
        <p:txBody>
          <a:bodyPr wrap="none" rtlCol="0">
            <a:spAutoFit/>
          </a:bodyPr>
          <a:lstStyle/>
          <a:p>
            <a:pPr>
              <a:buFont typeface="Arial" pitchFamily="34" charset="0"/>
              <a:buChar char="•"/>
            </a:pPr>
            <a:r>
              <a:rPr lang="en-US" sz="4000" b="1" dirty="0" smtClean="0"/>
              <a:t> maps</a:t>
            </a:r>
          </a:p>
          <a:p>
            <a:pPr>
              <a:buFont typeface="Arial" pitchFamily="34" charset="0"/>
              <a:buChar char="•"/>
            </a:pPr>
            <a:r>
              <a:rPr lang="en-US" sz="4000" b="1" dirty="0" smtClean="0"/>
              <a:t> erosion</a:t>
            </a:r>
          </a:p>
          <a:p>
            <a:pPr>
              <a:buFont typeface="Arial" pitchFamily="34" charset="0"/>
              <a:buChar char="•"/>
            </a:pPr>
            <a:r>
              <a:rPr lang="en-US" sz="4000" b="1" dirty="0" smtClean="0"/>
              <a:t> sediment transfer</a:t>
            </a:r>
          </a:p>
          <a:p>
            <a:pPr>
              <a:buFont typeface="Arial" pitchFamily="34" charset="0"/>
              <a:buChar char="•"/>
            </a:pPr>
            <a:r>
              <a:rPr lang="en-US" sz="4000" b="1" dirty="0" smtClean="0"/>
              <a:t> deposition</a:t>
            </a:r>
          </a:p>
        </p:txBody>
      </p:sp>
      <p:pic>
        <p:nvPicPr>
          <p:cNvPr id="19" name="Picture 7"/>
          <p:cNvPicPr preferRelativeResize="0">
            <a:picLocks noChangeAspect="1" noChangeArrowheads="1"/>
          </p:cNvPicPr>
          <p:nvPr/>
        </p:nvPicPr>
        <p:blipFill>
          <a:blip r:embed="rId2"/>
          <a:srcRect l="19134" t="10004" r="50570" b="57540"/>
          <a:stretch>
            <a:fillRect/>
          </a:stretch>
        </p:blipFill>
        <p:spPr bwMode="auto">
          <a:xfrm>
            <a:off x="304800" y="228600"/>
            <a:ext cx="2026920" cy="1920240"/>
          </a:xfrm>
          <a:prstGeom prst="rect">
            <a:avLst/>
          </a:prstGeom>
          <a:noFill/>
          <a:ln w="38100">
            <a:solidFill>
              <a:schemeClr val="tx1"/>
            </a:solidFill>
            <a:miter lim="800000"/>
            <a:headEnd/>
            <a:tailEnd/>
          </a:ln>
          <a:effectLst/>
        </p:spPr>
      </p:pic>
      <p:pic>
        <p:nvPicPr>
          <p:cNvPr id="198659" name="Picture 3" descr="C:\Users\Sandra\AppData\Local\Microsoft\Windows\INetCache\IE\A4WEEWIB\600px-Red_check.svg[1].png"/>
          <p:cNvPicPr>
            <a:picLocks noChangeAspect="1" noChangeArrowheads="1"/>
          </p:cNvPicPr>
          <p:nvPr/>
        </p:nvPicPr>
        <p:blipFill>
          <a:blip r:embed="rId3" cstate="print"/>
          <a:srcRect/>
          <a:stretch>
            <a:fillRect/>
          </a:stretch>
        </p:blipFill>
        <p:spPr bwMode="auto">
          <a:xfrm>
            <a:off x="4419600" y="685800"/>
            <a:ext cx="762000" cy="762000"/>
          </a:xfrm>
          <a:prstGeom prst="rect">
            <a:avLst/>
          </a:prstGeom>
          <a:noFill/>
        </p:spPr>
      </p:pic>
      <p:grpSp>
        <p:nvGrpSpPr>
          <p:cNvPr id="14" name="Group 13"/>
          <p:cNvGrpSpPr/>
          <p:nvPr/>
        </p:nvGrpSpPr>
        <p:grpSpPr>
          <a:xfrm>
            <a:off x="304800" y="1447800"/>
            <a:ext cx="7940251" cy="4876800"/>
            <a:chOff x="304800" y="1447800"/>
            <a:chExt cx="7940251" cy="4876800"/>
          </a:xfrm>
        </p:grpSpPr>
        <p:sp>
          <p:nvSpPr>
            <p:cNvPr id="9" name="Left Brace 8"/>
            <p:cNvSpPr/>
            <p:nvPr/>
          </p:nvSpPr>
          <p:spPr>
            <a:xfrm>
              <a:off x="4114800" y="1447800"/>
              <a:ext cx="1066800" cy="1752600"/>
            </a:xfrm>
            <a:prstGeom prst="leftBrace">
              <a:avLst/>
            </a:prstGeom>
            <a:ln w="76200">
              <a:solidFill>
                <a:srgbClr val="FF0000"/>
              </a:solidFill>
            </a:ln>
            <a:effectLst>
              <a:outerShdw dist="50800" dir="3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304800" y="3770055"/>
              <a:ext cx="7940251" cy="2554545"/>
            </a:xfrm>
            <a:prstGeom prst="rect">
              <a:avLst/>
            </a:prstGeom>
            <a:noFill/>
            <a:ln w="76200">
              <a:solidFill>
                <a:srgbClr val="FF0000"/>
              </a:solidFill>
            </a:ln>
            <a:effectLst/>
          </p:spPr>
          <p:txBody>
            <a:bodyPr wrap="none" rtlCol="0">
              <a:spAutoFit/>
            </a:bodyPr>
            <a:lstStyle/>
            <a:p>
              <a:pPr algn="ctr"/>
              <a:r>
                <a:rPr lang="en-US" sz="4000" b="1" dirty="0" smtClean="0">
                  <a:cs typeface="Arial" pitchFamily="34" charset="0"/>
                </a:rPr>
                <a:t>Due to time constraints </a:t>
              </a:r>
            </a:p>
            <a:p>
              <a:pPr algn="ctr"/>
              <a:r>
                <a:rPr lang="en-US" sz="4000" b="1" dirty="0" smtClean="0">
                  <a:solidFill>
                    <a:srgbClr val="FF0000"/>
                  </a:solidFill>
                  <a:effectLst>
                    <a:outerShdw dist="50800" dir="5400000" algn="ctr" rotWithShape="0">
                      <a:schemeClr val="tx1"/>
                    </a:outerShdw>
                  </a:effectLst>
                  <a:cs typeface="Arial" pitchFamily="34" charset="0"/>
                </a:rPr>
                <a:t>these sections &amp; </a:t>
              </a:r>
              <a:r>
                <a:rPr lang="en-US" sz="4000" b="1" dirty="0" smtClean="0">
                  <a:solidFill>
                    <a:srgbClr val="FF0000"/>
                  </a:solidFill>
                  <a:effectLst>
                    <a:outerShdw dist="50800" dir="7200000" algn="ctr" rotWithShape="0">
                      <a:schemeClr val="tx1"/>
                    </a:outerShdw>
                  </a:effectLst>
                  <a:cs typeface="Arial" pitchFamily="34" charset="0"/>
                </a:rPr>
                <a:t>HYDROLOGY</a:t>
              </a:r>
              <a:r>
                <a:rPr lang="en-US" sz="4000" b="1" dirty="0" smtClean="0">
                  <a:cs typeface="Arial" pitchFamily="34" charset="0"/>
                </a:rPr>
                <a:t> </a:t>
              </a:r>
            </a:p>
            <a:p>
              <a:pPr algn="ctr"/>
              <a:r>
                <a:rPr lang="en-US" sz="4000" b="1" dirty="0" smtClean="0">
                  <a:cs typeface="Arial" pitchFamily="34" charset="0"/>
                </a:rPr>
                <a:t>will not be presented today. </a:t>
              </a:r>
            </a:p>
            <a:p>
              <a:pPr algn="ctr"/>
              <a:r>
                <a:rPr lang="en-US" sz="4000" b="1" dirty="0" smtClean="0">
                  <a:cs typeface="Arial" pitchFamily="34" charset="0"/>
                </a:rPr>
                <a:t>See HIDDEN SLIDES for this material.</a:t>
              </a:r>
            </a:p>
          </p:txBody>
        </p:sp>
        <p:sp>
          <p:nvSpPr>
            <p:cNvPr id="11" name="Freeform 10"/>
            <p:cNvSpPr/>
            <p:nvPr/>
          </p:nvSpPr>
          <p:spPr>
            <a:xfrm>
              <a:off x="2916116" y="2338754"/>
              <a:ext cx="1216269" cy="1406769"/>
            </a:xfrm>
            <a:custGeom>
              <a:avLst/>
              <a:gdLst>
                <a:gd name="connsiteX0" fmla="*/ 1216269 w 1216269"/>
                <a:gd name="connsiteY0" fmla="*/ 0 h 1406769"/>
                <a:gd name="connsiteX1" fmla="*/ 442546 w 1216269"/>
                <a:gd name="connsiteY1" fmla="*/ 105508 h 1406769"/>
                <a:gd name="connsiteX2" fmla="*/ 73269 w 1216269"/>
                <a:gd name="connsiteY2" fmla="*/ 492369 h 1406769"/>
                <a:gd name="connsiteX3" fmla="*/ 2930 w 1216269"/>
                <a:gd name="connsiteY3" fmla="*/ 1406769 h 1406769"/>
              </a:gdLst>
              <a:ahLst/>
              <a:cxnLst>
                <a:cxn ang="0">
                  <a:pos x="connsiteX0" y="connsiteY0"/>
                </a:cxn>
                <a:cxn ang="0">
                  <a:pos x="connsiteX1" y="connsiteY1"/>
                </a:cxn>
                <a:cxn ang="0">
                  <a:pos x="connsiteX2" y="connsiteY2"/>
                </a:cxn>
                <a:cxn ang="0">
                  <a:pos x="connsiteX3" y="connsiteY3"/>
                </a:cxn>
              </a:cxnLst>
              <a:rect l="l" t="t" r="r" b="b"/>
              <a:pathLst>
                <a:path w="1216269" h="1406769">
                  <a:moveTo>
                    <a:pt x="1216269" y="0"/>
                  </a:moveTo>
                  <a:cubicBezTo>
                    <a:pt x="924657" y="11723"/>
                    <a:pt x="633046" y="23446"/>
                    <a:pt x="442546" y="105508"/>
                  </a:cubicBezTo>
                  <a:cubicBezTo>
                    <a:pt x="252046" y="187570"/>
                    <a:pt x="146538" y="275492"/>
                    <a:pt x="73269" y="492369"/>
                  </a:cubicBezTo>
                  <a:cubicBezTo>
                    <a:pt x="0" y="709246"/>
                    <a:pt x="1465" y="1058007"/>
                    <a:pt x="2930" y="1406769"/>
                  </a:cubicBezTo>
                </a:path>
              </a:pathLst>
            </a:custGeom>
            <a:ln w="76200">
              <a:solidFill>
                <a:srgbClr val="FF0000"/>
              </a:solidFill>
              <a:tailEnd type="triangle" w="lg" len="lg"/>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8659"/>
                                        </p:tgtEl>
                                        <p:attrNameLst>
                                          <p:attrName>style.visibility</p:attrName>
                                        </p:attrNameLst>
                                      </p:cBhvr>
                                      <p:to>
                                        <p:strVal val="visible"/>
                                      </p:to>
                                    </p:set>
                                    <p:animEffect transition="in" filter="wipe(left)">
                                      <p:cBhvr>
                                        <p:cTn id="7" dur="1000"/>
                                        <p:tgtEl>
                                          <p:spTgt spid="1986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Box 11"/>
          <p:cNvSpPr txBox="1"/>
          <p:nvPr/>
        </p:nvSpPr>
        <p:spPr>
          <a:xfrm>
            <a:off x="2362200" y="18288"/>
            <a:ext cx="4264629" cy="707886"/>
          </a:xfrm>
          <a:prstGeom prst="rect">
            <a:avLst/>
          </a:prstGeom>
          <a:noFill/>
        </p:spPr>
        <p:txBody>
          <a:bodyPr wrap="none" rtlCol="0">
            <a:spAutoFit/>
          </a:bodyPr>
          <a:lstStyle/>
          <a:p>
            <a:r>
              <a:rPr lang="en-US" sz="4000" b="1" dirty="0" smtClean="0"/>
              <a:t>GEOMORPHOLOGY</a:t>
            </a:r>
          </a:p>
        </p:txBody>
      </p:sp>
      <p:sp>
        <p:nvSpPr>
          <p:cNvPr id="18" name="TextBox 17"/>
          <p:cNvSpPr txBox="1"/>
          <p:nvPr/>
        </p:nvSpPr>
        <p:spPr>
          <a:xfrm>
            <a:off x="4886552" y="762000"/>
            <a:ext cx="4257448" cy="2554545"/>
          </a:xfrm>
          <a:prstGeom prst="rect">
            <a:avLst/>
          </a:prstGeom>
          <a:noFill/>
        </p:spPr>
        <p:txBody>
          <a:bodyPr wrap="none" rtlCol="0">
            <a:spAutoFit/>
          </a:bodyPr>
          <a:lstStyle/>
          <a:p>
            <a:pPr>
              <a:buFont typeface="Arial" pitchFamily="34" charset="0"/>
              <a:buChar char="•"/>
            </a:pPr>
            <a:r>
              <a:rPr lang="en-US" sz="4000" b="1" dirty="0" smtClean="0"/>
              <a:t> maps</a:t>
            </a:r>
          </a:p>
          <a:p>
            <a:pPr>
              <a:buFont typeface="Arial" pitchFamily="34" charset="0"/>
              <a:buChar char="•"/>
            </a:pPr>
            <a:r>
              <a:rPr lang="en-US" sz="4000" b="1" dirty="0" smtClean="0"/>
              <a:t> erosion</a:t>
            </a:r>
          </a:p>
          <a:p>
            <a:pPr>
              <a:buFont typeface="Arial" pitchFamily="34" charset="0"/>
              <a:buChar char="•"/>
            </a:pPr>
            <a:r>
              <a:rPr lang="en-US" sz="4000" b="1" dirty="0" smtClean="0"/>
              <a:t> sediment transfer</a:t>
            </a:r>
          </a:p>
          <a:p>
            <a:pPr>
              <a:buFont typeface="Arial" pitchFamily="34" charset="0"/>
              <a:buChar char="•"/>
            </a:pPr>
            <a:r>
              <a:rPr lang="en-US" sz="4000" b="1" dirty="0" smtClean="0"/>
              <a:t> deposition</a:t>
            </a:r>
          </a:p>
        </p:txBody>
      </p:sp>
      <p:pic>
        <p:nvPicPr>
          <p:cNvPr id="19" name="Picture 7"/>
          <p:cNvPicPr preferRelativeResize="0">
            <a:picLocks noChangeAspect="1" noChangeArrowheads="1"/>
          </p:cNvPicPr>
          <p:nvPr/>
        </p:nvPicPr>
        <p:blipFill>
          <a:blip r:embed="rId2"/>
          <a:srcRect l="19134" t="10004" r="50570" b="57540"/>
          <a:stretch>
            <a:fillRect/>
          </a:stretch>
        </p:blipFill>
        <p:spPr bwMode="auto">
          <a:xfrm>
            <a:off x="304800" y="228600"/>
            <a:ext cx="2026920" cy="1920240"/>
          </a:xfrm>
          <a:prstGeom prst="rect">
            <a:avLst/>
          </a:prstGeom>
          <a:noFill/>
          <a:ln w="38100">
            <a:solidFill>
              <a:schemeClr val="tx1"/>
            </a:solidFill>
            <a:miter lim="800000"/>
            <a:headEnd/>
            <a:tailEnd/>
          </a:ln>
          <a:effectLst/>
        </p:spPr>
      </p:pic>
      <p:pic>
        <p:nvPicPr>
          <p:cNvPr id="15" name="Picture 2"/>
          <p:cNvPicPr>
            <a:picLocks noChangeAspect="1" noChangeArrowheads="1"/>
          </p:cNvPicPr>
          <p:nvPr/>
        </p:nvPicPr>
        <p:blipFill>
          <a:blip r:embed="rId3"/>
          <a:srcRect l="29722" t="21875" r="27233" b="25000"/>
          <a:stretch>
            <a:fillRect/>
          </a:stretch>
        </p:blipFill>
        <p:spPr bwMode="auto">
          <a:xfrm>
            <a:off x="838200" y="1676400"/>
            <a:ext cx="3733800" cy="2590800"/>
          </a:xfrm>
          <a:prstGeom prst="rect">
            <a:avLst/>
          </a:prstGeom>
          <a:noFill/>
          <a:ln w="50800">
            <a:solidFill>
              <a:schemeClr val="tx1"/>
            </a:solidFill>
            <a:miter lim="800000"/>
            <a:headEnd/>
            <a:tailEnd/>
          </a:ln>
          <a:effectLst/>
        </p:spPr>
      </p:pic>
      <p:cxnSp>
        <p:nvCxnSpPr>
          <p:cNvPr id="23" name="Straight Connector 22"/>
          <p:cNvCxnSpPr/>
          <p:nvPr/>
        </p:nvCxnSpPr>
        <p:spPr>
          <a:xfrm>
            <a:off x="5181600" y="1979612"/>
            <a:ext cx="1676400" cy="1588"/>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0" y="3428524"/>
            <a:ext cx="9144000" cy="3200876"/>
          </a:xfrm>
          <a:prstGeom prst="rect">
            <a:avLst/>
          </a:prstGeom>
        </p:spPr>
        <p:txBody>
          <a:bodyPr wrap="square">
            <a:spAutoFit/>
          </a:bodyPr>
          <a:lstStyle/>
          <a:p>
            <a:r>
              <a:rPr lang="en-US" sz="3200" b="1" dirty="0" smtClean="0">
                <a:solidFill>
                  <a:srgbClr val="0000CC"/>
                </a:solidFill>
                <a:effectLst>
                  <a:outerShdw dist="25400" dir="7200000" algn="ctr" rotWithShape="0">
                    <a:schemeClr val="tx1"/>
                  </a:outerShdw>
                </a:effectLst>
              </a:rPr>
              <a:t>					    July 16, 1804</a:t>
            </a:r>
          </a:p>
          <a:p>
            <a:r>
              <a:rPr lang="en-US" sz="3200" b="1" dirty="0" smtClean="0">
                <a:solidFill>
                  <a:srgbClr val="0000CC"/>
                </a:solidFill>
                <a:effectLst>
                  <a:outerShdw dist="25400" dir="7200000" algn="ctr" rotWithShape="0">
                    <a:schemeClr val="tx1"/>
                  </a:outerShdw>
                </a:effectLst>
              </a:rPr>
              <a:t>					       Clark reports . . . </a:t>
            </a:r>
          </a:p>
          <a:p>
            <a:endParaRPr lang="en-US" sz="1000" b="1" dirty="0" smtClean="0">
              <a:solidFill>
                <a:srgbClr val="0000CC"/>
              </a:solidFill>
              <a:effectLst>
                <a:outerShdw dist="25400" dir="7200000" algn="ctr" rotWithShape="0">
                  <a:schemeClr val="tx1"/>
                </a:outerShdw>
              </a:effectLst>
            </a:endParaRPr>
          </a:p>
          <a:p>
            <a:r>
              <a:rPr lang="en-US" sz="3200" b="1" dirty="0" smtClean="0">
                <a:ln>
                  <a:solidFill>
                    <a:schemeClr val="tx1"/>
                  </a:solidFill>
                </a:ln>
                <a:solidFill>
                  <a:srgbClr val="0000CC"/>
                </a:solidFill>
                <a:effectLst>
                  <a:outerShdw dist="25400" dir="7200000" algn="ctr" rotWithShape="0">
                    <a:schemeClr val="tx1"/>
                  </a:outerShdw>
                </a:effectLst>
                <a:latin typeface="Bradley Hand ITC" pitchFamily="66" charset="0"/>
              </a:rPr>
              <a:t>    </a:t>
            </a:r>
            <a:r>
              <a:rPr lang="en-US" sz="3200" b="1" dirty="0" smtClean="0">
                <a:ln>
                  <a:solidFill>
                    <a:srgbClr val="0000CC"/>
                  </a:solidFill>
                </a:ln>
                <a:solidFill>
                  <a:srgbClr val="0000CC"/>
                </a:solidFill>
                <a:effectLst>
                  <a:outerShdw dist="25400" dir="7200000" algn="ctr" rotWithShape="0">
                    <a:schemeClr val="tx1"/>
                  </a:outerShdw>
                </a:effectLst>
                <a:latin typeface="Bradley Hand ITC" pitchFamily="66" charset="0"/>
              </a:rPr>
              <a:t>“ . . . . passed a place above the Island l. S. </a:t>
            </a:r>
          </a:p>
          <a:p>
            <a:r>
              <a:rPr lang="en-US" sz="3200" b="1" dirty="0" smtClean="0">
                <a:ln>
                  <a:solidFill>
                    <a:srgbClr val="0000CC"/>
                  </a:solidFill>
                </a:ln>
                <a:solidFill>
                  <a:srgbClr val="0000CC"/>
                </a:solidFill>
                <a:effectLst>
                  <a:outerShdw dist="25400" dir="7200000" algn="ctr" rotWithShape="0">
                    <a:schemeClr val="tx1"/>
                  </a:outerShdw>
                </a:effectLst>
                <a:latin typeface="Bradley Hand ITC" pitchFamily="66" charset="0"/>
              </a:rPr>
              <a:t>       where about 20 acres of the hill has latterly </a:t>
            </a:r>
          </a:p>
          <a:p>
            <a:r>
              <a:rPr lang="en-US" sz="3200" b="1" dirty="0" smtClean="0">
                <a:ln>
                  <a:solidFill>
                    <a:srgbClr val="0000CC"/>
                  </a:solidFill>
                </a:ln>
                <a:solidFill>
                  <a:srgbClr val="0000CC"/>
                </a:solidFill>
                <a:effectLst>
                  <a:outerShdw dist="25400" dir="7200000" algn="ctr" rotWithShape="0">
                    <a:schemeClr val="tx1"/>
                  </a:outerShdw>
                </a:effectLst>
                <a:latin typeface="Bradley Hand ITC" pitchFamily="66" charset="0"/>
              </a:rPr>
              <a:t>       </a:t>
            </a:r>
            <a:r>
              <a:rPr lang="en-US" sz="3200" b="1" dirty="0" err="1" smtClean="0">
                <a:ln>
                  <a:solidFill>
                    <a:srgbClr val="0000CC"/>
                  </a:solidFill>
                </a:ln>
                <a:solidFill>
                  <a:srgbClr val="0000CC"/>
                </a:solidFill>
                <a:effectLst>
                  <a:outerShdw dist="25400" dir="7200000" algn="ctr" rotWithShape="0">
                    <a:schemeClr val="tx1"/>
                  </a:outerShdw>
                </a:effectLst>
                <a:latin typeface="Bradley Hand ITC" pitchFamily="66" charset="0"/>
              </a:rPr>
              <a:t>sliped</a:t>
            </a:r>
            <a:r>
              <a:rPr lang="en-US" sz="3200" b="1" dirty="0" smtClean="0">
                <a:ln>
                  <a:solidFill>
                    <a:srgbClr val="0000CC"/>
                  </a:solidFill>
                </a:ln>
                <a:solidFill>
                  <a:srgbClr val="0000CC"/>
                </a:solidFill>
                <a:effectLst>
                  <a:outerShdw dist="25400" dir="7200000" algn="ctr" rotWithShape="0">
                    <a:schemeClr val="tx1"/>
                  </a:outerShdw>
                </a:effectLst>
                <a:latin typeface="Bradley Hand ITC" pitchFamily="66" charset="0"/>
              </a:rPr>
              <a:t> into the river above a cliff of Sand </a:t>
            </a:r>
          </a:p>
          <a:p>
            <a:r>
              <a:rPr lang="en-US" sz="3200" b="1" dirty="0" smtClean="0">
                <a:ln>
                  <a:solidFill>
                    <a:srgbClr val="0000CC"/>
                  </a:solidFill>
                </a:ln>
                <a:solidFill>
                  <a:srgbClr val="0000CC"/>
                </a:solidFill>
                <a:effectLst>
                  <a:outerShdw dist="25400" dir="7200000" algn="ctr" rotWithShape="0">
                    <a:schemeClr val="tx1"/>
                  </a:outerShdw>
                </a:effectLst>
                <a:latin typeface="Bradley Hand ITC" pitchFamily="66" charset="0"/>
              </a:rPr>
              <a:t>       Stone for about two miles ... “</a:t>
            </a:r>
            <a:endParaRPr lang="en-US" sz="3200" b="1" dirty="0">
              <a:ln>
                <a:solidFill>
                  <a:srgbClr val="0000CC"/>
                </a:solidFill>
              </a:ln>
              <a:solidFill>
                <a:srgbClr val="0000CC"/>
              </a:solidFill>
              <a:effectLst>
                <a:outerShdw dist="25400" dir="7200000" algn="ctr" rotWithShape="0">
                  <a:schemeClr val="tx1"/>
                </a:outerShdw>
              </a:effectLst>
              <a:latin typeface="Bradley Hand ITC" pitchFamily="66" charset="0"/>
            </a:endParaRPr>
          </a:p>
        </p:txBody>
      </p:sp>
      <p:pic>
        <p:nvPicPr>
          <p:cNvPr id="198659" name="Picture 3" descr="C:\Users\Sandra\AppData\Local\Microsoft\Windows\INetCache\IE\A4WEEWIB\600px-Red_check.svg[1].png"/>
          <p:cNvPicPr>
            <a:picLocks noChangeAspect="1" noChangeArrowheads="1"/>
          </p:cNvPicPr>
          <p:nvPr/>
        </p:nvPicPr>
        <p:blipFill>
          <a:blip r:embed="rId4" cstate="print"/>
          <a:srcRect/>
          <a:stretch>
            <a:fillRect/>
          </a:stretch>
        </p:blipFill>
        <p:spPr bwMode="auto">
          <a:xfrm>
            <a:off x="4419600" y="685800"/>
            <a:ext cx="762000" cy="762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8659"/>
                                        </p:tgtEl>
                                        <p:attrNameLst>
                                          <p:attrName>style.visibility</p:attrName>
                                        </p:attrNameLst>
                                      </p:cBhvr>
                                      <p:to>
                                        <p:strVal val="visible"/>
                                      </p:to>
                                    </p:set>
                                    <p:animEffect transition="in" filter="wipe(left)">
                                      <p:cBhvr>
                                        <p:cTn id="7" dur="1000"/>
                                        <p:tgtEl>
                                          <p:spTgt spid="198659"/>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childTnLst>
                                </p:cTn>
                              </p:par>
                              <p:par>
                                <p:cTn id="16" presetID="10" presetClass="exit" presetSubtype="0" fill="hold" nodeType="withEffect">
                                  <p:stCondLst>
                                    <p:cond delay="0"/>
                                  </p:stCondLst>
                                  <p:childTnLst>
                                    <p:animEffect transition="out" filter="fade">
                                      <p:cBhvr>
                                        <p:cTn id="17" dur="1000"/>
                                        <p:tgtEl>
                                          <p:spTgt spid="198659"/>
                                        </p:tgtEl>
                                      </p:cBhvr>
                                    </p:animEffect>
                                    <p:set>
                                      <p:cBhvr>
                                        <p:cTn id="18" dur="1" fill="hold">
                                          <p:stCondLst>
                                            <p:cond delay="999"/>
                                          </p:stCondLst>
                                        </p:cTn>
                                        <p:tgtEl>
                                          <p:spTgt spid="19865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animEffect transition="in" filter="wipe(left)">
                                      <p:cBhvr>
                                        <p:cTn id="23" dur="1000"/>
                                        <p:tgtEl>
                                          <p:spTgt spid="30">
                                            <p:txEl>
                                              <p:pRg st="0" end="0"/>
                                            </p:txEl>
                                          </p:spTgt>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30">
                                            <p:txEl>
                                              <p:pRg st="1" end="1"/>
                                            </p:txEl>
                                          </p:spTgt>
                                        </p:tgtEl>
                                        <p:attrNameLst>
                                          <p:attrName>style.visibility</p:attrName>
                                        </p:attrNameLst>
                                      </p:cBhvr>
                                      <p:to>
                                        <p:strVal val="visible"/>
                                      </p:to>
                                    </p:set>
                                    <p:animEffect transition="in" filter="wipe(left)">
                                      <p:cBhvr>
                                        <p:cTn id="27" dur="1000"/>
                                        <p:tgtEl>
                                          <p:spTgt spid="3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xEl>
                                              <p:pRg st="3" end="3"/>
                                            </p:txEl>
                                          </p:spTgt>
                                        </p:tgtEl>
                                        <p:attrNameLst>
                                          <p:attrName>style.visibility</p:attrName>
                                        </p:attrNameLst>
                                      </p:cBhvr>
                                      <p:to>
                                        <p:strVal val="visible"/>
                                      </p:to>
                                    </p:set>
                                    <p:animEffect transition="in" filter="fade">
                                      <p:cBhvr>
                                        <p:cTn id="32" dur="1000"/>
                                        <p:tgtEl>
                                          <p:spTgt spid="30">
                                            <p:txEl>
                                              <p:pRg st="3" end="3"/>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0">
                                            <p:txEl>
                                              <p:pRg st="4" end="4"/>
                                            </p:txEl>
                                          </p:spTgt>
                                        </p:tgtEl>
                                        <p:attrNameLst>
                                          <p:attrName>style.visibility</p:attrName>
                                        </p:attrNameLst>
                                      </p:cBhvr>
                                      <p:to>
                                        <p:strVal val="visible"/>
                                      </p:to>
                                    </p:set>
                                    <p:animEffect transition="in" filter="fade">
                                      <p:cBhvr>
                                        <p:cTn id="35" dur="1000"/>
                                        <p:tgtEl>
                                          <p:spTgt spid="30">
                                            <p:txEl>
                                              <p:pRg st="4" end="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0">
                                            <p:txEl>
                                              <p:pRg st="5" end="5"/>
                                            </p:txEl>
                                          </p:spTgt>
                                        </p:tgtEl>
                                        <p:attrNameLst>
                                          <p:attrName>style.visibility</p:attrName>
                                        </p:attrNameLst>
                                      </p:cBhvr>
                                      <p:to>
                                        <p:strVal val="visible"/>
                                      </p:to>
                                    </p:set>
                                    <p:animEffect transition="in" filter="fade">
                                      <p:cBhvr>
                                        <p:cTn id="38" dur="1000"/>
                                        <p:tgtEl>
                                          <p:spTgt spid="30">
                                            <p:txEl>
                                              <p:pRg st="5" end="5"/>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0">
                                            <p:txEl>
                                              <p:pRg st="6" end="6"/>
                                            </p:txEl>
                                          </p:spTgt>
                                        </p:tgtEl>
                                        <p:attrNameLst>
                                          <p:attrName>style.visibility</p:attrName>
                                        </p:attrNameLst>
                                      </p:cBhvr>
                                      <p:to>
                                        <p:strVal val="visible"/>
                                      </p:to>
                                    </p:set>
                                    <p:animEffect transition="in" filter="fade">
                                      <p:cBhvr>
                                        <p:cTn id="41" dur="1000"/>
                                        <p:tgtEl>
                                          <p:spTgt spid="3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8319</TotalTime>
  <Words>17471</Words>
  <Application>Microsoft Office PowerPoint</Application>
  <PresentationFormat>On-screen Show (4:3)</PresentationFormat>
  <Paragraphs>3696</Paragraphs>
  <Slides>192</Slides>
  <Notes>46</Notes>
  <HiddenSlides>70</HiddenSlides>
  <MMClips>0</MMClips>
  <ScaleCrop>false</ScaleCrop>
  <HeadingPairs>
    <vt:vector size="4" baseType="variant">
      <vt:variant>
        <vt:lpstr>Theme</vt:lpstr>
      </vt:variant>
      <vt:variant>
        <vt:i4>1</vt:i4>
      </vt:variant>
      <vt:variant>
        <vt:lpstr>Slide Titles</vt:lpstr>
      </vt:variant>
      <vt:variant>
        <vt:i4>192</vt:i4>
      </vt:variant>
    </vt:vector>
  </HeadingPairs>
  <TitlesOfParts>
    <vt:vector size="19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Sandra</dc:creator>
  <cp:lastModifiedBy>Sandra</cp:lastModifiedBy>
  <cp:revision>755</cp:revision>
  <dcterms:created xsi:type="dcterms:W3CDTF">2017-02-20T01:15:36Z</dcterms:created>
  <dcterms:modified xsi:type="dcterms:W3CDTF">2018-02-13T21:02:58Z</dcterms:modified>
</cp:coreProperties>
</file>